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26.xml" ContentType="application/vnd.openxmlformats-officedocument.presentationml.slide+xml"/>
  <Override PartName="/ppt/slides/slide473.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s/slide451.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s/slide29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slides/slide319.xml" ContentType="application/vnd.openxmlformats-officedocument.presentationml.slide+xml"/>
  <Override PartName="/ppt/slides/slide366.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344.xml" ContentType="application/vnd.openxmlformats-officedocument.presentationml.slide+xml"/>
  <Override PartName="/ppt/slides/slide391.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467.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slides/slide322.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Override PartName="/ppt/slides/slide300.xml" ContentType="application/vnd.openxmlformats-officedocument.presentationml.slide+xml"/>
  <Override PartName="/ppt/slides/slide445.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slides/slide423.xml" ContentType="application/vnd.openxmlformats-officedocument.presentationml.slide+xml"/>
  <Override PartName="/ppt/slides/slide470.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s/slide240.xml" ContentType="application/vnd.openxmlformats-officedocument.presentationml.slide+xml"/>
  <Override PartName="/ppt/slides/slide338.xml" ContentType="application/vnd.openxmlformats-officedocument.presentationml.slide+xml"/>
  <Override PartName="/ppt/slides/slide385.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slides/slide316.xml" ContentType="application/vnd.openxmlformats-officedocument.presentationml.slide+xml"/>
  <Override PartName="/ppt/slides/slide363.xml" ContentType="application/vnd.openxmlformats-officedocument.presentationml.slide+xml"/>
  <Override PartName="/ppt/slides/slide108.xml" ContentType="application/vnd.openxmlformats-officedocument.presentationml.slide+xml"/>
  <Override PartName="/ppt/slides/slide155.xml" ContentType="application/vnd.openxmlformats-officedocument.presentationml.slide+xml"/>
  <Override PartName="/ppt/slides/slide439.xml" ContentType="application/vnd.openxmlformats-officedocument.presentationml.slide+xml"/>
  <Override PartName="/ppt/slides/slide278.xml" ContentType="application/vnd.openxmlformats-officedocument.presentationml.slide+xml"/>
  <Override PartName="/ppt/slides/slide34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464.xml" ContentType="application/vnd.openxmlformats-officedocument.presentationml.slide+xml"/>
  <Override PartName="/ppt/notesSlides/notesSlide98.xml" ContentType="application/vnd.openxmlformats-officedocument.presentationml.notes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slides/slide16.xml" ContentType="application/vnd.openxmlformats-officedocument.presentationml.slide+xml"/>
  <Override PartName="/ppt/slides/slide63.xml" ContentType="application/vnd.openxmlformats-officedocument.presentationml.slide+xml"/>
  <Override PartName="/ppt/slides/slide234.xml" ContentType="application/vnd.openxmlformats-officedocument.presentationml.slide+xml"/>
  <Override PartName="/ppt/slides/slide281.xml" ContentType="application/vnd.openxmlformats-officedocument.presentationml.slide+xml"/>
  <Override PartName="/ppt/slides/slide379.xml" ContentType="application/vnd.openxmlformats-officedocument.presentationml.slide+xml"/>
  <Override PartName="/ppt/slideLayouts/slideLayout15.xml" ContentType="application/vnd.openxmlformats-officedocument.presentationml.slideLayout+xml"/>
  <Override PartName="/ppt/notesSlides/notesSlide110.xml" ContentType="application/vnd.openxmlformats-officedocument.presentationml.notesSlide+xml"/>
  <Override PartName="/ppt/slides/slide41.xml" ContentType="application/vnd.openxmlformats-officedocument.presentationml.slide+xml"/>
  <Override PartName="/ppt/slides/slide357.xml" ContentType="application/vnd.openxmlformats-officedocument.presentationml.slide+xml"/>
  <Override PartName="/ppt/slides/slide420.xml" ContentType="application/vnd.openxmlformats-officedocument.presentationml.slide+xml"/>
  <Override PartName="/ppt/notesSlides/notesSlide54.xml" ContentType="application/vnd.openxmlformats-officedocument.presentationml.notes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335.xml" ContentType="application/vnd.openxmlformats-officedocument.presentationml.slide+xml"/>
  <Override PartName="/ppt/slides/slide382.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slides/slide458.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360.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52.xml" ContentType="application/vnd.openxmlformats-officedocument.presentationml.slide+xml"/>
  <Override PartName="/ppt/slides/slide436.xml" ContentType="application/vnd.openxmlformats-officedocument.presentationml.slide+xml"/>
  <Override PartName="/ppt/notesSlides/notesSlide1.xml" ContentType="application/vnd.openxmlformats-officedocument.presentationml.notesSlide+xml"/>
  <Override PartName="/ppt/notesSlides/notesSlide104.xml" ContentType="application/vnd.openxmlformats-officedocument.presentationml.notesSlide+xml"/>
  <Override PartName="/ppt/slides/slide130.xml" ContentType="application/vnd.openxmlformats-officedocument.presentationml.slide+xml"/>
  <Override PartName="/ppt/slides/slide228.xml" ContentType="application/vnd.openxmlformats-officedocument.presentationml.slide+xml"/>
  <Override PartName="/ppt/slides/slide275.xml" ContentType="application/vnd.openxmlformats-officedocument.presentationml.slide+xml"/>
  <Override PartName="/ppt/slides/slide414.xml" ContentType="application/vnd.openxmlformats-officedocument.presentationml.slide+xml"/>
  <Override PartName="/ppt/slides/slide461.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3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s/slide398.xml" ContentType="application/vnd.openxmlformats-officedocument.presentationml.slide+xml"/>
  <Override PartName="/ppt/slides/slide13.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376.xml" ContentType="application/vnd.openxmlformats-officedocument.presentationml.slide+xml"/>
  <Override PartName="/ppt/notesSlides/notesSlide26.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307.xml" ContentType="application/vnd.openxmlformats-officedocument.presentationml.slide+xml"/>
  <Override PartName="/ppt/slides/slide354.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124.xml" ContentType="application/vnd.openxmlformats-officedocument.presentationml.slide+xml"/>
  <Override PartName="/ppt/slides/slide171.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408.xml" ContentType="application/vnd.openxmlformats-officedocument.presentationml.slide+xml"/>
  <Override PartName="/ppt/slides/slide455.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294.xml" ContentType="application/vnd.openxmlformats-officedocument.presentationml.slide+xml"/>
  <Override PartName="/ppt/slides/slide433.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225.xml" ContentType="application/vnd.openxmlformats-officedocument.presentationml.slide+xml"/>
  <Override PartName="/ppt/slides/slide272.xml" ContentType="application/vnd.openxmlformats-officedocument.presentationml.slide+xml"/>
  <Override PartName="/ppt/notesSlides/notesSlide45.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348.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326.xml" ContentType="application/vnd.openxmlformats-officedocument.presentationml.slide+xml"/>
  <Override PartName="/ppt/slides/slide373.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304.xml" ContentType="application/vnd.openxmlformats-officedocument.presentationml.slide+xml"/>
  <Override PartName="/ppt/slides/slide351.xml" ContentType="application/vnd.openxmlformats-officedocument.presentationml.slide+xml"/>
  <Override PartName="/ppt/slides/slide449.xml" ContentType="application/vnd.openxmlformats-officedocument.presentationml.slide+xml"/>
  <Default Extension="doc" ContentType="application/msword"/>
  <Override PartName="/ppt/slides/slide143.xml" ContentType="application/vnd.openxmlformats-officedocument.presentationml.slide+xml"/>
  <Override PartName="/ppt/slides/slide190.xml" ContentType="application/vnd.openxmlformats-officedocument.presentationml.slide+xml"/>
  <Override PartName="/ppt/slides/slide288.xml" ContentType="application/vnd.openxmlformats-officedocument.presentationml.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427.xml" ContentType="application/vnd.openxmlformats-officedocument.presentationml.slide+xml"/>
  <Override PartName="/ppt/slides/slide474.xml" ContentType="application/vnd.openxmlformats-officedocument.presentationml.slide+xml"/>
  <Default Extension="bin" ContentType="application/vnd.openxmlformats-officedocument.oleObject"/>
  <Override PartName="/ppt/slides/slide26.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219.xml" ContentType="application/vnd.openxmlformats-officedocument.presentationml.slide+xml"/>
  <Override PartName="/ppt/slides/slide266.xml" ContentType="application/vnd.openxmlformats-officedocument.presentationml.slide+xml"/>
  <Override PartName="/ppt/slides/slide405.xml" ContentType="application/vnd.openxmlformats-officedocument.presentationml.slide+xml"/>
  <Override PartName="/ppt/slides/slide452.xml" ContentType="application/vnd.openxmlformats-officedocument.presentationml.slide+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244.xml" ContentType="application/vnd.openxmlformats-officedocument.presentationml.slide+xml"/>
  <Override PartName="/ppt/slides/slide291.xml" ContentType="application/vnd.openxmlformats-officedocument.presentationml.slide+xml"/>
  <Override PartName="/ppt/slides/slide389.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64.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s/slide367.xml" ContentType="application/vnd.openxmlformats-officedocument.presentationml.slide+xml"/>
  <Override PartName="/ppt/slides/slide430.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309.xml" ContentType="application/vnd.openxmlformats-officedocument.presentationml.slide+xml"/>
  <Override PartName="/ppt/slides/slide356.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392.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323.xml" ContentType="application/vnd.openxmlformats-officedocument.presentationml.slide+xml"/>
  <Override PartName="/ppt/slides/slide334.xml" ContentType="application/vnd.openxmlformats-officedocument.presentationml.slide+xml"/>
  <Override PartName="/ppt/slides/slide370.xml" ContentType="application/vnd.openxmlformats-officedocument.presentationml.slide+xml"/>
  <Override PartName="/ppt/slides/slide381.xml" ContentType="application/vnd.openxmlformats-officedocument.presentationml.slide+xml"/>
  <Override PartName="/ppt/slides/slide468.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slides/slide312.xml" ContentType="application/vnd.openxmlformats-officedocument.presentationml.slide+xml"/>
  <Override PartName="/ppt/slides/slide446.xml" ContentType="application/vnd.openxmlformats-officedocument.presentationml.slide+xml"/>
  <Override PartName="/ppt/slides/slide457.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s/slide296.xml" ContentType="application/vnd.openxmlformats-officedocument.presentationml.slide+xml"/>
  <Override PartName="/ppt/slides/slide301.xml" ContentType="application/vnd.openxmlformats-officedocument.presentationml.slide+xml"/>
  <Override PartName="/ppt/slides/slide43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424.xml" ContentType="application/vnd.openxmlformats-officedocument.presentationml.slide+xml"/>
  <Override PartName="/ppt/slides/slide471.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slides/slide397.xml" ContentType="application/vnd.openxmlformats-officedocument.presentationml.slide+xml"/>
  <Override PartName="/ppt/slides/slide402.xml" ContentType="application/vnd.openxmlformats-officedocument.presentationml.slide+xml"/>
  <Override PartName="/ppt/slides/slide413.xml" ContentType="application/vnd.openxmlformats-officedocument.presentationml.slide+xml"/>
  <Override PartName="/ppt/slides/slide460.xml" ContentType="application/vnd.openxmlformats-officedocument.presentationml.slide+xml"/>
  <Override PartName="/ppt/notesSlides/notesSlide36.xml" ContentType="application/vnd.openxmlformats-officedocument.presentationml.notesSlide+xml"/>
  <Default Extension="xls" ContentType="application/vnd.ms-exce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339.xml" ContentType="application/vnd.openxmlformats-officedocument.presentationml.slide+xml"/>
  <Override PartName="/ppt/slides/slide386.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s/slide328.xml" ContentType="application/vnd.openxmlformats-officedocument.presentationml.slide+xml"/>
  <Override PartName="/ppt/slides/slide375.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slides/slide306.xml" ContentType="application/vnd.openxmlformats-officedocument.presentationml.slide+xml"/>
  <Override PartName="/ppt/slides/slide317.xml" ContentType="application/vnd.openxmlformats-officedocument.presentationml.slide+xml"/>
  <Override PartName="/ppt/slides/slide353.xml" ContentType="application/vnd.openxmlformats-officedocument.presentationml.slide+xml"/>
  <Override PartName="/ppt/slides/slide364.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slides/slide34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slides/slide331.xml" ContentType="application/vnd.openxmlformats-officedocument.presentationml.slide+xml"/>
  <Override PartName="/ppt/slides/slide418.xml" ContentType="application/vnd.openxmlformats-officedocument.presentationml.slide+xml"/>
  <Override PartName="/ppt/slides/slide429.xml" ContentType="application/vnd.openxmlformats-officedocument.presentationml.slide+xml"/>
  <Override PartName="/ppt/slides/slide465.xml" ContentType="application/vnd.openxmlformats-officedocument.presentationml.slide+xml"/>
  <Override PartName="/ppt/slides/slide476.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slides/slide320.xml" ContentType="application/vnd.openxmlformats-officedocument.presentationml.slide+xml"/>
  <Override PartName="/ppt/slides/slide407.xml" ContentType="application/vnd.openxmlformats-officedocument.presentationml.slide+xml"/>
  <Override PartName="/ppt/slides/slide454.xml" ContentType="application/vnd.openxmlformats-officedocument.presentationml.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s/slide293.xml" ContentType="application/vnd.openxmlformats-officedocument.presentationml.slide+xml"/>
  <Override PartName="/ppt/slides/slide44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Override PartName="/ppt/slides/slide369.xml" ContentType="application/vnd.openxmlformats-officedocument.presentationml.slide+xml"/>
  <Override PartName="/ppt/slides/slide421.xml" ContentType="application/vnd.openxmlformats-officedocument.presentationml.slide+xml"/>
  <Override PartName="/ppt/slides/slide43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s/slide358.xml" ContentType="application/vnd.openxmlformats-officedocument.presentationml.slide+xml"/>
  <Override PartName="/ppt/slides/slide410.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394.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slides/slide325.xml" ContentType="application/vnd.openxmlformats-officedocument.presentationml.slide+xml"/>
  <Override PartName="/ppt/slides/slide336.xml" ContentType="application/vnd.openxmlformats-officedocument.presentationml.slide+xml"/>
  <Override PartName="/ppt/slides/slide372.xml" ContentType="application/vnd.openxmlformats-officedocument.presentationml.slide+xml"/>
  <Override PartName="/ppt/slides/slide383.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314.xml" ContentType="application/vnd.openxmlformats-officedocument.presentationml.slide+xml"/>
  <Override PartName="/ppt/slides/slide361.xml" ContentType="application/vnd.openxmlformats-officedocument.presentationml.slide+xml"/>
  <Override PartName="/ppt/slides/slide448.xml" ContentType="application/vnd.openxmlformats-officedocument.presentationml.slide+xml"/>
  <Override PartName="/ppt/slides/slide459.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s/slide287.xml" ContentType="application/vnd.openxmlformats-officedocument.presentationml.slide+xml"/>
  <Override PartName="/ppt/slides/slide298.xml" ContentType="application/vnd.openxmlformats-officedocument.presentationml.slide+xml"/>
  <Override PartName="/ppt/slides/slide303.xml" ContentType="application/vnd.openxmlformats-officedocument.presentationml.slide+xml"/>
  <Override PartName="/ppt/slides/slide350.xml" ContentType="application/vnd.openxmlformats-officedocument.presentationml.slide+xml"/>
  <Override PartName="/ppt/slides/slide437.xml" ContentType="application/vnd.openxmlformats-officedocument.presentationml.slide+xml"/>
  <Override PartName="/ppt/notesSlides/notesSlide116.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462.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308.xml" ContentType="application/vnd.openxmlformats-officedocument.presentationml.slide+xml"/>
  <Override PartName="/ppt/slides/slide355.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333.xml" ContentType="application/vnd.openxmlformats-officedocument.presentationml.slide+xml"/>
  <Override PartName="/ppt/slides/slide380.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456.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slides/slide55.xml" ContentType="application/vnd.openxmlformats-officedocument.presentationml.slide+xml"/>
  <Override PartName="/ppt/slides/slide434.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slides/slide412.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s/slide349.xml" ContentType="application/vnd.openxmlformats-officedocument.presentationml.slide+xml"/>
  <Override PartName="/ppt/slides/slide396.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27.xml" ContentType="application/vnd.openxmlformats-officedocument.presentationml.slide+xml"/>
  <Override PartName="/ppt/slides/slide374.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352.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28.xml" ContentType="application/vnd.openxmlformats-officedocument.presentationml.slide+xml"/>
  <Override PartName="/ppt/slides/slide475.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406.xml" ContentType="application/vnd.openxmlformats-officedocument.presentationml.slide+xml"/>
  <Override PartName="/ppt/slides/slide453.xml" ContentType="application/vnd.openxmlformats-officedocument.presentationml.slide+xml"/>
  <Override PartName="/ppt/slideLayouts/slideLayout4.xml" ContentType="application/vnd.openxmlformats-officedocument.presentationml.slideLayout+xml"/>
  <Override PartName="/ppt/notesSlides/notesSlide121.xml" ContentType="application/vnd.openxmlformats-officedocument.presentationml.notesSlide+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292.xml" ContentType="application/vnd.openxmlformats-officedocument.presentationml.slide+xml"/>
  <Override PartName="/ppt/slides/slide431.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65.xml" ContentType="application/vnd.openxmlformats-officedocument.presentationml.notesSlide+xml"/>
  <Override PartName="/ppt/slides/slide223.xml" ContentType="application/vnd.openxmlformats-officedocument.presentationml.slide+xml"/>
  <Override PartName="/ppt/slides/slide270.xml" ContentType="application/vnd.openxmlformats-officedocument.presentationml.slide+xml"/>
  <Override PartName="/ppt/slides/slide368.xml" ContentType="application/vnd.openxmlformats-officedocument.presentationml.slide+xml"/>
  <Override PartName="/ppt/notesSlides/notesSlide43.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346.xml" ContentType="application/vnd.openxmlformats-officedocument.presentationml.slide+xml"/>
  <Override PartName="/ppt/slides/slide393.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469.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324.xml" ContentType="application/vnd.openxmlformats-officedocument.presentationml.slide+xml"/>
  <Override PartName="/ppt/slides/slide371.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141.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slides/slide425.xml" ContentType="application/vnd.openxmlformats-officedocument.presentationml.slide+xml"/>
  <Override PartName="/ppt/slides/slide472.xml" ContentType="application/vnd.openxmlformats-officedocument.presentationml.slide+xml"/>
  <Override PartName="/ppt/notesSlides/notesSlide59.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264.xml" ContentType="application/vnd.openxmlformats-officedocument.presentationml.slide+xml"/>
  <Override PartName="/ppt/slides/slide24.xml" ContentType="application/vnd.openxmlformats-officedocument.presentationml.slide+xml"/>
  <Override PartName="/ppt/slides/slide71.xml" ContentType="application/vnd.openxmlformats-officedocument.presentationml.slide+xml"/>
  <Override PartName="/ppt/slides/slide403.xml" ContentType="application/vnd.openxmlformats-officedocument.presentationml.slide+xml"/>
  <Override PartName="/ppt/slides/slide450.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242.xml" ContentType="application/vnd.openxmlformats-officedocument.presentationml.slide+xml"/>
  <Override PartName="/ppt/slides/slide387.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notesSlides/notesSlide62.xml" ContentType="application/vnd.openxmlformats-officedocument.presentationml.notesSlide+xml"/>
  <Override PartName="/ppt/slides/slide179.xml" ContentType="application/vnd.openxmlformats-officedocument.presentationml.slide+xml"/>
  <Override PartName="/ppt/slides/slide318.xml" ContentType="application/vnd.openxmlformats-officedocument.presentationml.slide+xml"/>
  <Override PartName="/ppt/slides/slide365.xml" ContentType="application/vnd.openxmlformats-officedocument.presentationml.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343.xml" ContentType="application/vnd.openxmlformats-officedocument.presentationml.slide+xml"/>
  <Override PartName="/ppt/slides/slide390.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35.xml" ContentType="application/vnd.openxmlformats-officedocument.presentationml.slide+xml"/>
  <Override PartName="/ppt/slides/slide182.xml" ContentType="application/vnd.openxmlformats-officedocument.presentationml.slide+xml"/>
  <Override PartName="/ppt/slides/slide321.xml" ContentType="application/vnd.openxmlformats-officedocument.presentationml.slide+xml"/>
  <Override PartName="/ppt/slides/slide419.xml" ContentType="application/vnd.openxmlformats-officedocument.presentationml.slide+xml"/>
  <Override PartName="/ppt/slides/slide46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notesSlides/notesSlide78.xml" ContentType="application/vnd.openxmlformats-officedocument.presentationml.notesSlide+xml"/>
  <Override PartName="/ppt/slides/slide18.xml" ContentType="application/vnd.openxmlformats-officedocument.presentationml.slide+xml"/>
  <Override PartName="/ppt/slides/slide65.xml" ContentType="application/vnd.openxmlformats-officedocument.presentationml.slide+xml"/>
  <Override PartName="/ppt/slides/slide236.xml" ContentType="application/vnd.openxmlformats-officedocument.presentationml.slide+xml"/>
  <Override PartName="/ppt/slides/slide283.xml" ContentType="application/vnd.openxmlformats-officedocument.presentationml.slide+xml"/>
  <Override PartName="/ppt/slideLayouts/slideLayout17.xml" ContentType="application/vnd.openxmlformats-officedocument.presentationml.slideLayout+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422.xml" ContentType="application/vnd.openxmlformats-officedocument.presentationml.slide+xml"/>
  <Override PartName="/ppt/theme/theme1.xml" ContentType="application/vnd.openxmlformats-officedocument.theme+xml"/>
  <Override PartName="/ppt/notesSlides/notesSlide56.xml" ContentType="application/vnd.openxmlformats-officedocument.presentationml.notesSlide+xml"/>
  <Override PartName="/ppt/slides/slide214.xml" ContentType="application/vnd.openxmlformats-officedocument.presentationml.slide+xml"/>
  <Override PartName="/ppt/slides/slide261.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21.xml" ContentType="application/vnd.openxmlformats-officedocument.presentationml.slide+xml"/>
  <Override PartName="/ppt/slides/slide198.xml" ContentType="application/vnd.openxmlformats-officedocument.presentationml.slide+xml"/>
  <Override PartName="/ppt/slides/slide337.xml" ContentType="application/vnd.openxmlformats-officedocument.presentationml.slide+xml"/>
  <Override PartName="/ppt/slides/slide384.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299.xml" ContentType="application/vnd.openxmlformats-officedocument.presentationml.slide+xml"/>
  <Override PartName="/ppt/slides/slide315.xml" ContentType="application/vnd.openxmlformats-officedocument.presentationml.slide+xml"/>
  <Override PartName="/ppt/slides/slide362.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38.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slides/slide132.xml" ContentType="application/vnd.openxmlformats-officedocument.presentationml.slide+xml"/>
  <Override PartName="/ppt/slides/slide277.xml" ContentType="application/vnd.openxmlformats-officedocument.presentationml.slide+xml"/>
  <Override PartName="/ppt/slides/slide416.xml" ContentType="application/vnd.openxmlformats-officedocument.presentationml.slide+xml"/>
  <Override PartName="/ppt/slides/slide463.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3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378.xml" ContentType="application/vnd.openxmlformats-officedocument.presentationml.slide+xml"/>
  <Override PartName="/ppt/slides/slide441.xml" ContentType="application/vnd.openxmlformats-officedocument.presentationml.slide+xml"/>
  <Override PartName="/ppt/notesSlides/notesSlide28.xml" ContentType="application/vnd.openxmlformats-officedocument.presentationml.notesSlide+xml"/>
  <Override PartName="/ppt/notesSlides/notesSlide7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9"/>
  </p:notesMasterIdLst>
  <p:handoutMasterIdLst>
    <p:handoutMasterId r:id="rId480"/>
  </p:handoutMasterIdLst>
  <p:sldIdLst>
    <p:sldId id="257" r:id="rId2"/>
    <p:sldId id="758" r:id="rId3"/>
    <p:sldId id="1425" r:id="rId4"/>
    <p:sldId id="1426" r:id="rId5"/>
    <p:sldId id="1262" r:id="rId6"/>
    <p:sldId id="1084" r:id="rId7"/>
    <p:sldId id="1264" r:id="rId8"/>
    <p:sldId id="1412" r:id="rId9"/>
    <p:sldId id="1369" r:id="rId10"/>
    <p:sldId id="1370" r:id="rId11"/>
    <p:sldId id="1371" r:id="rId12"/>
    <p:sldId id="1372" r:id="rId13"/>
    <p:sldId id="1373" r:id="rId14"/>
    <p:sldId id="1374" r:id="rId15"/>
    <p:sldId id="1375" r:id="rId16"/>
    <p:sldId id="1376" r:id="rId17"/>
    <p:sldId id="1377" r:id="rId18"/>
    <p:sldId id="1378" r:id="rId19"/>
    <p:sldId id="1379" r:id="rId20"/>
    <p:sldId id="1380" r:id="rId21"/>
    <p:sldId id="1381" r:id="rId22"/>
    <p:sldId id="1382" r:id="rId23"/>
    <p:sldId id="1383" r:id="rId24"/>
    <p:sldId id="1384" r:id="rId25"/>
    <p:sldId id="1385" r:id="rId26"/>
    <p:sldId id="1386" r:id="rId27"/>
    <p:sldId id="1387" r:id="rId28"/>
    <p:sldId id="1427" r:id="rId29"/>
    <p:sldId id="1428" r:id="rId30"/>
    <p:sldId id="1429" r:id="rId31"/>
    <p:sldId id="1430" r:id="rId32"/>
    <p:sldId id="1431" r:id="rId33"/>
    <p:sldId id="1432" r:id="rId34"/>
    <p:sldId id="1433" r:id="rId35"/>
    <p:sldId id="1388" r:id="rId36"/>
    <p:sldId id="1389" r:id="rId37"/>
    <p:sldId id="1390" r:id="rId38"/>
    <p:sldId id="1391" r:id="rId39"/>
    <p:sldId id="1392" r:id="rId40"/>
    <p:sldId id="1393" r:id="rId41"/>
    <p:sldId id="1394" r:id="rId42"/>
    <p:sldId id="1395" r:id="rId43"/>
    <p:sldId id="1396" r:id="rId44"/>
    <p:sldId id="1397" r:id="rId45"/>
    <p:sldId id="1398" r:id="rId46"/>
    <p:sldId id="1263" r:id="rId47"/>
    <p:sldId id="1085" r:id="rId48"/>
    <p:sldId id="1265" r:id="rId49"/>
    <p:sldId id="1266" r:id="rId50"/>
    <p:sldId id="1267" r:id="rId51"/>
    <p:sldId id="1268" r:id="rId52"/>
    <p:sldId id="1269" r:id="rId53"/>
    <p:sldId id="1270" r:id="rId54"/>
    <p:sldId id="1271" r:id="rId55"/>
    <p:sldId id="1272" r:id="rId56"/>
    <p:sldId id="1273" r:id="rId57"/>
    <p:sldId id="1274" r:id="rId58"/>
    <p:sldId id="1275" r:id="rId59"/>
    <p:sldId id="1276" r:id="rId60"/>
    <p:sldId id="1163" r:id="rId61"/>
    <p:sldId id="1277" r:id="rId62"/>
    <p:sldId id="1089" r:id="rId63"/>
    <p:sldId id="1090" r:id="rId64"/>
    <p:sldId id="1091" r:id="rId65"/>
    <p:sldId id="1164" r:id="rId66"/>
    <p:sldId id="1278" r:id="rId67"/>
    <p:sldId id="1279" r:id="rId68"/>
    <p:sldId id="1280" r:id="rId69"/>
    <p:sldId id="1281" r:id="rId70"/>
    <p:sldId id="1282" r:id="rId71"/>
    <p:sldId id="1165" r:id="rId72"/>
    <p:sldId id="1094" r:id="rId73"/>
    <p:sldId id="1095" r:id="rId74"/>
    <p:sldId id="1283" r:id="rId75"/>
    <p:sldId id="1097" r:id="rId76"/>
    <p:sldId id="1096" r:id="rId77"/>
    <p:sldId id="1166" r:id="rId78"/>
    <p:sldId id="1284" r:id="rId79"/>
    <p:sldId id="1285" r:id="rId80"/>
    <p:sldId id="1289" r:id="rId81"/>
    <p:sldId id="1287" r:id="rId82"/>
    <p:sldId id="1290" r:id="rId83"/>
    <p:sldId id="1171" r:id="rId84"/>
    <p:sldId id="1170" r:id="rId85"/>
    <p:sldId id="1291" r:id="rId86"/>
    <p:sldId id="1293" r:id="rId87"/>
    <p:sldId id="1294" r:id="rId88"/>
    <p:sldId id="1295" r:id="rId89"/>
    <p:sldId id="1292" r:id="rId90"/>
    <p:sldId id="1296" r:id="rId91"/>
    <p:sldId id="1297" r:id="rId92"/>
    <p:sldId id="1298" r:id="rId93"/>
    <p:sldId id="1299" r:id="rId94"/>
    <p:sldId id="1300" r:id="rId95"/>
    <p:sldId id="1301" r:id="rId96"/>
    <p:sldId id="1302" r:id="rId97"/>
    <p:sldId id="1303" r:id="rId98"/>
    <p:sldId id="1304" r:id="rId99"/>
    <p:sldId id="1176" r:id="rId100"/>
    <p:sldId id="1177" r:id="rId101"/>
    <p:sldId id="1305" r:id="rId102"/>
    <p:sldId id="1178" r:id="rId103"/>
    <p:sldId id="1306" r:id="rId104"/>
    <p:sldId id="1179" r:id="rId105"/>
    <p:sldId id="1180" r:id="rId106"/>
    <p:sldId id="1181" r:id="rId107"/>
    <p:sldId id="1182" r:id="rId108"/>
    <p:sldId id="1183" r:id="rId109"/>
    <p:sldId id="1307" r:id="rId110"/>
    <p:sldId id="1311" r:id="rId111"/>
    <p:sldId id="1308" r:id="rId112"/>
    <p:sldId id="1309" r:id="rId113"/>
    <p:sldId id="1310" r:id="rId114"/>
    <p:sldId id="1187" r:id="rId115"/>
    <p:sldId id="1188" r:id="rId116"/>
    <p:sldId id="1189" r:id="rId117"/>
    <p:sldId id="1190" r:id="rId118"/>
    <p:sldId id="1312" r:id="rId119"/>
    <p:sldId id="1313" r:id="rId120"/>
    <p:sldId id="1314" r:id="rId121"/>
    <p:sldId id="1315" r:id="rId122"/>
    <p:sldId id="1316" r:id="rId123"/>
    <p:sldId id="1199" r:id="rId124"/>
    <p:sldId id="1200" r:id="rId125"/>
    <p:sldId id="1201" r:id="rId126"/>
    <p:sldId id="1202" r:id="rId127"/>
    <p:sldId id="1317" r:id="rId128"/>
    <p:sldId id="1318" r:id="rId129"/>
    <p:sldId id="1319" r:id="rId130"/>
    <p:sldId id="1320" r:id="rId131"/>
    <p:sldId id="1321" r:id="rId132"/>
    <p:sldId id="1322" r:id="rId133"/>
    <p:sldId id="1323" r:id="rId134"/>
    <p:sldId id="1324" r:id="rId135"/>
    <p:sldId id="1325" r:id="rId136"/>
    <p:sldId id="1326" r:id="rId137"/>
    <p:sldId id="1328" r:id="rId138"/>
    <p:sldId id="1329" r:id="rId139"/>
    <p:sldId id="1330" r:id="rId140"/>
    <p:sldId id="1331" r:id="rId141"/>
    <p:sldId id="1332" r:id="rId142"/>
    <p:sldId id="1333" r:id="rId143"/>
    <p:sldId id="1334" r:id="rId144"/>
    <p:sldId id="1335" r:id="rId145"/>
    <p:sldId id="1336" r:id="rId146"/>
    <p:sldId id="1337" r:id="rId147"/>
    <p:sldId id="1368" r:id="rId148"/>
    <p:sldId id="1338" r:id="rId149"/>
    <p:sldId id="1339" r:id="rId150"/>
    <p:sldId id="1340" r:id="rId151"/>
    <p:sldId id="1341" r:id="rId152"/>
    <p:sldId id="1342" r:id="rId153"/>
    <p:sldId id="1343" r:id="rId154"/>
    <p:sldId id="1354" r:id="rId155"/>
    <p:sldId id="1355" r:id="rId156"/>
    <p:sldId id="1356" r:id="rId157"/>
    <p:sldId id="1349" r:id="rId158"/>
    <p:sldId id="1350" r:id="rId159"/>
    <p:sldId id="1351" r:id="rId160"/>
    <p:sldId id="1357" r:id="rId161"/>
    <p:sldId id="1358" r:id="rId162"/>
    <p:sldId id="1359" r:id="rId163"/>
    <p:sldId id="1360" r:id="rId164"/>
    <p:sldId id="1361" r:id="rId165"/>
    <p:sldId id="1362" r:id="rId166"/>
    <p:sldId id="1352" r:id="rId167"/>
    <p:sldId id="1353" r:id="rId168"/>
    <p:sldId id="1363" r:id="rId169"/>
    <p:sldId id="1365" r:id="rId170"/>
    <p:sldId id="1364" r:id="rId171"/>
    <p:sldId id="1366" r:id="rId172"/>
    <p:sldId id="1348" r:id="rId173"/>
    <p:sldId id="1099" r:id="rId174"/>
    <p:sldId id="1100" r:id="rId175"/>
    <p:sldId id="1101" r:id="rId176"/>
    <p:sldId id="1214" r:id="rId177"/>
    <p:sldId id="1215" r:id="rId178"/>
    <p:sldId id="1216" r:id="rId179"/>
    <p:sldId id="1235" r:id="rId180"/>
    <p:sldId id="1102" r:id="rId181"/>
    <p:sldId id="1103" r:id="rId182"/>
    <p:sldId id="1104" r:id="rId183"/>
    <p:sldId id="1105" r:id="rId184"/>
    <p:sldId id="1399" r:id="rId185"/>
    <p:sldId id="1400" r:id="rId186"/>
    <p:sldId id="1401" r:id="rId187"/>
    <p:sldId id="1402" r:id="rId188"/>
    <p:sldId id="1403" r:id="rId189"/>
    <p:sldId id="1404" r:id="rId190"/>
    <p:sldId id="1405" r:id="rId191"/>
    <p:sldId id="1406" r:id="rId192"/>
    <p:sldId id="1407" r:id="rId193"/>
    <p:sldId id="1408" r:id="rId194"/>
    <p:sldId id="1409" r:id="rId195"/>
    <p:sldId id="1410" r:id="rId196"/>
    <p:sldId id="1411" r:id="rId197"/>
    <p:sldId id="1415" r:id="rId198"/>
    <p:sldId id="1416" r:id="rId199"/>
    <p:sldId id="1417" r:id="rId200"/>
    <p:sldId id="1418" r:id="rId201"/>
    <p:sldId id="1419" r:id="rId202"/>
    <p:sldId id="1420" r:id="rId203"/>
    <p:sldId id="1421" r:id="rId204"/>
    <p:sldId id="1422" r:id="rId205"/>
    <p:sldId id="1423" r:id="rId206"/>
    <p:sldId id="1424" r:id="rId207"/>
    <p:sldId id="1044" r:id="rId208"/>
    <p:sldId id="975" r:id="rId209"/>
    <p:sldId id="1010" r:id="rId210"/>
    <p:sldId id="976" r:id="rId211"/>
    <p:sldId id="1011" r:id="rId212"/>
    <p:sldId id="1077" r:id="rId213"/>
    <p:sldId id="762" r:id="rId214"/>
    <p:sldId id="957" r:id="rId215"/>
    <p:sldId id="944" r:id="rId216"/>
    <p:sldId id="945" r:id="rId217"/>
    <p:sldId id="946" r:id="rId218"/>
    <p:sldId id="947" r:id="rId219"/>
    <p:sldId id="948" r:id="rId220"/>
    <p:sldId id="949" r:id="rId221"/>
    <p:sldId id="950" r:id="rId222"/>
    <p:sldId id="951" r:id="rId223"/>
    <p:sldId id="952" r:id="rId224"/>
    <p:sldId id="953" r:id="rId225"/>
    <p:sldId id="954" r:id="rId226"/>
    <p:sldId id="955" r:id="rId227"/>
    <p:sldId id="956" r:id="rId228"/>
    <p:sldId id="980" r:id="rId229"/>
    <p:sldId id="769" r:id="rId230"/>
    <p:sldId id="765" r:id="rId231"/>
    <p:sldId id="900" r:id="rId232"/>
    <p:sldId id="766" r:id="rId233"/>
    <p:sldId id="772" r:id="rId234"/>
    <p:sldId id="767" r:id="rId235"/>
    <p:sldId id="1022" r:id="rId236"/>
    <p:sldId id="771" r:id="rId237"/>
    <p:sldId id="901" r:id="rId238"/>
    <p:sldId id="768" r:id="rId239"/>
    <p:sldId id="773" r:id="rId240"/>
    <p:sldId id="763" r:id="rId241"/>
    <p:sldId id="1014" r:id="rId242"/>
    <p:sldId id="1015" r:id="rId243"/>
    <p:sldId id="1016" r:id="rId244"/>
    <p:sldId id="1017" r:id="rId245"/>
    <p:sldId id="1018" r:id="rId246"/>
    <p:sldId id="1019" r:id="rId247"/>
    <p:sldId id="1020" r:id="rId248"/>
    <p:sldId id="1021" r:id="rId249"/>
    <p:sldId id="764" r:id="rId250"/>
    <p:sldId id="774" r:id="rId251"/>
    <p:sldId id="902" r:id="rId252"/>
    <p:sldId id="775" r:id="rId253"/>
    <p:sldId id="776" r:id="rId254"/>
    <p:sldId id="903" r:id="rId255"/>
    <p:sldId id="777" r:id="rId256"/>
    <p:sldId id="788" r:id="rId257"/>
    <p:sldId id="906" r:id="rId258"/>
    <p:sldId id="789" r:id="rId259"/>
    <p:sldId id="790" r:id="rId260"/>
    <p:sldId id="791" r:id="rId261"/>
    <p:sldId id="907" r:id="rId262"/>
    <p:sldId id="908" r:id="rId263"/>
    <p:sldId id="909" r:id="rId264"/>
    <p:sldId id="910" r:id="rId265"/>
    <p:sldId id="911" r:id="rId266"/>
    <p:sldId id="912" r:id="rId267"/>
    <p:sldId id="913" r:id="rId268"/>
    <p:sldId id="914" r:id="rId269"/>
    <p:sldId id="915" r:id="rId270"/>
    <p:sldId id="916" r:id="rId271"/>
    <p:sldId id="917" r:id="rId272"/>
    <p:sldId id="918" r:id="rId273"/>
    <p:sldId id="920" r:id="rId274"/>
    <p:sldId id="919" r:id="rId275"/>
    <p:sldId id="921" r:id="rId276"/>
    <p:sldId id="922" r:id="rId277"/>
    <p:sldId id="923" r:id="rId278"/>
    <p:sldId id="924" r:id="rId279"/>
    <p:sldId id="853" r:id="rId280"/>
    <p:sldId id="854" r:id="rId281"/>
    <p:sldId id="855" r:id="rId282"/>
    <p:sldId id="856" r:id="rId283"/>
    <p:sldId id="857" r:id="rId284"/>
    <p:sldId id="858" r:id="rId285"/>
    <p:sldId id="859" r:id="rId286"/>
    <p:sldId id="886" r:id="rId287"/>
    <p:sldId id="887" r:id="rId288"/>
    <p:sldId id="888" r:id="rId289"/>
    <p:sldId id="889" r:id="rId290"/>
    <p:sldId id="890" r:id="rId291"/>
    <p:sldId id="891" r:id="rId292"/>
    <p:sldId id="892" r:id="rId293"/>
    <p:sldId id="893" r:id="rId294"/>
    <p:sldId id="894" r:id="rId295"/>
    <p:sldId id="895" r:id="rId296"/>
    <p:sldId id="896" r:id="rId297"/>
    <p:sldId id="897" r:id="rId298"/>
    <p:sldId id="898" r:id="rId299"/>
    <p:sldId id="899" r:id="rId300"/>
    <p:sldId id="861" r:id="rId301"/>
    <p:sldId id="1057" r:id="rId302"/>
    <p:sldId id="1058" r:id="rId303"/>
    <p:sldId id="1059" r:id="rId304"/>
    <p:sldId id="1060" r:id="rId305"/>
    <p:sldId id="1061" r:id="rId306"/>
    <p:sldId id="1062" r:id="rId307"/>
    <p:sldId id="1063" r:id="rId308"/>
    <p:sldId id="1064" r:id="rId309"/>
    <p:sldId id="1065" r:id="rId310"/>
    <p:sldId id="1066" r:id="rId311"/>
    <p:sldId id="862" r:id="rId312"/>
    <p:sldId id="863" r:id="rId313"/>
    <p:sldId id="864" r:id="rId314"/>
    <p:sldId id="865" r:id="rId315"/>
    <p:sldId id="866" r:id="rId316"/>
    <p:sldId id="867" r:id="rId317"/>
    <p:sldId id="868" r:id="rId318"/>
    <p:sldId id="869" r:id="rId319"/>
    <p:sldId id="870" r:id="rId320"/>
    <p:sldId id="871" r:id="rId321"/>
    <p:sldId id="872" r:id="rId322"/>
    <p:sldId id="873" r:id="rId323"/>
    <p:sldId id="840" r:id="rId324"/>
    <p:sldId id="885" r:id="rId325"/>
    <p:sldId id="306" r:id="rId326"/>
    <p:sldId id="308" r:id="rId327"/>
    <p:sldId id="309" r:id="rId328"/>
    <p:sldId id="311" r:id="rId329"/>
    <p:sldId id="312" r:id="rId330"/>
    <p:sldId id="313" r:id="rId331"/>
    <p:sldId id="314" r:id="rId332"/>
    <p:sldId id="315" r:id="rId333"/>
    <p:sldId id="316" r:id="rId334"/>
    <p:sldId id="317" r:id="rId335"/>
    <p:sldId id="318" r:id="rId336"/>
    <p:sldId id="319" r:id="rId337"/>
    <p:sldId id="320" r:id="rId338"/>
    <p:sldId id="321" r:id="rId339"/>
    <p:sldId id="402" r:id="rId340"/>
    <p:sldId id="408" r:id="rId341"/>
    <p:sldId id="410" r:id="rId342"/>
    <p:sldId id="407" r:id="rId343"/>
    <p:sldId id="595" r:id="rId344"/>
    <p:sldId id="596" r:id="rId345"/>
    <p:sldId id="597" r:id="rId346"/>
    <p:sldId id="598" r:id="rId347"/>
    <p:sldId id="599" r:id="rId348"/>
    <p:sldId id="600" r:id="rId349"/>
    <p:sldId id="601" r:id="rId350"/>
    <p:sldId id="602" r:id="rId351"/>
    <p:sldId id="603" r:id="rId352"/>
    <p:sldId id="604" r:id="rId353"/>
    <p:sldId id="605" r:id="rId354"/>
    <p:sldId id="606" r:id="rId355"/>
    <p:sldId id="607" r:id="rId356"/>
    <p:sldId id="608" r:id="rId357"/>
    <p:sldId id="990" r:id="rId358"/>
    <p:sldId id="1067" r:id="rId359"/>
    <p:sldId id="991" r:id="rId360"/>
    <p:sldId id="992" r:id="rId361"/>
    <p:sldId id="993" r:id="rId362"/>
    <p:sldId id="994" r:id="rId363"/>
    <p:sldId id="995" r:id="rId364"/>
    <p:sldId id="996" r:id="rId365"/>
    <p:sldId id="997" r:id="rId366"/>
    <p:sldId id="1068" r:id="rId367"/>
    <p:sldId id="1069" r:id="rId368"/>
    <p:sldId id="998" r:id="rId369"/>
    <p:sldId id="999" r:id="rId370"/>
    <p:sldId id="1000" r:id="rId371"/>
    <p:sldId id="611" r:id="rId372"/>
    <p:sldId id="613" r:id="rId373"/>
    <p:sldId id="614" r:id="rId374"/>
    <p:sldId id="615" r:id="rId375"/>
    <p:sldId id="616" r:id="rId376"/>
    <p:sldId id="617" r:id="rId377"/>
    <p:sldId id="618" r:id="rId378"/>
    <p:sldId id="619" r:id="rId379"/>
    <p:sldId id="620" r:id="rId380"/>
    <p:sldId id="621" r:id="rId381"/>
    <p:sldId id="622" r:id="rId382"/>
    <p:sldId id="623" r:id="rId383"/>
    <p:sldId id="624" r:id="rId384"/>
    <p:sldId id="626" r:id="rId385"/>
    <p:sldId id="627" r:id="rId386"/>
    <p:sldId id="628" r:id="rId387"/>
    <p:sldId id="629" r:id="rId388"/>
    <p:sldId id="630" r:id="rId389"/>
    <p:sldId id="631" r:id="rId390"/>
    <p:sldId id="632" r:id="rId391"/>
    <p:sldId id="633" r:id="rId392"/>
    <p:sldId id="634" r:id="rId393"/>
    <p:sldId id="635" r:id="rId394"/>
    <p:sldId id="636" r:id="rId395"/>
    <p:sldId id="637" r:id="rId396"/>
    <p:sldId id="638" r:id="rId397"/>
    <p:sldId id="639" r:id="rId398"/>
    <p:sldId id="640" r:id="rId399"/>
    <p:sldId id="641" r:id="rId400"/>
    <p:sldId id="642" r:id="rId401"/>
    <p:sldId id="643" r:id="rId402"/>
    <p:sldId id="644" r:id="rId403"/>
    <p:sldId id="645" r:id="rId404"/>
    <p:sldId id="483" r:id="rId405"/>
    <p:sldId id="435" r:id="rId406"/>
    <p:sldId id="436" r:id="rId407"/>
    <p:sldId id="437" r:id="rId408"/>
    <p:sldId id="438" r:id="rId409"/>
    <p:sldId id="439" r:id="rId410"/>
    <p:sldId id="440" r:id="rId411"/>
    <p:sldId id="441" r:id="rId412"/>
    <p:sldId id="442" r:id="rId413"/>
    <p:sldId id="443" r:id="rId414"/>
    <p:sldId id="444" r:id="rId415"/>
    <p:sldId id="445" r:id="rId416"/>
    <p:sldId id="446" r:id="rId417"/>
    <p:sldId id="447" r:id="rId418"/>
    <p:sldId id="448" r:id="rId419"/>
    <p:sldId id="449" r:id="rId420"/>
    <p:sldId id="450" r:id="rId421"/>
    <p:sldId id="451" r:id="rId422"/>
    <p:sldId id="452" r:id="rId423"/>
    <p:sldId id="453" r:id="rId424"/>
    <p:sldId id="454" r:id="rId425"/>
    <p:sldId id="455" r:id="rId426"/>
    <p:sldId id="456" r:id="rId427"/>
    <p:sldId id="457" r:id="rId428"/>
    <p:sldId id="458" r:id="rId429"/>
    <p:sldId id="459" r:id="rId430"/>
    <p:sldId id="460" r:id="rId431"/>
    <p:sldId id="461" r:id="rId432"/>
    <p:sldId id="462" r:id="rId433"/>
    <p:sldId id="463" r:id="rId434"/>
    <p:sldId id="464" r:id="rId435"/>
    <p:sldId id="465" r:id="rId436"/>
    <p:sldId id="466" r:id="rId437"/>
    <p:sldId id="467" r:id="rId438"/>
    <p:sldId id="468" r:id="rId439"/>
    <p:sldId id="469" r:id="rId440"/>
    <p:sldId id="470" r:id="rId441"/>
    <p:sldId id="471" r:id="rId442"/>
    <p:sldId id="472" r:id="rId443"/>
    <p:sldId id="473" r:id="rId444"/>
    <p:sldId id="474" r:id="rId445"/>
    <p:sldId id="475" r:id="rId446"/>
    <p:sldId id="476" r:id="rId447"/>
    <p:sldId id="477" r:id="rId448"/>
    <p:sldId id="478" r:id="rId449"/>
    <p:sldId id="479" r:id="rId450"/>
    <p:sldId id="480" r:id="rId451"/>
    <p:sldId id="481" r:id="rId452"/>
    <p:sldId id="482" r:id="rId453"/>
    <p:sldId id="411" r:id="rId454"/>
    <p:sldId id="412" r:id="rId455"/>
    <p:sldId id="413" r:id="rId456"/>
    <p:sldId id="414" r:id="rId457"/>
    <p:sldId id="415" r:id="rId458"/>
    <p:sldId id="416" r:id="rId459"/>
    <p:sldId id="417" r:id="rId460"/>
    <p:sldId id="418" r:id="rId461"/>
    <p:sldId id="419" r:id="rId462"/>
    <p:sldId id="420" r:id="rId463"/>
    <p:sldId id="421" r:id="rId464"/>
    <p:sldId id="422" r:id="rId465"/>
    <p:sldId id="423" r:id="rId466"/>
    <p:sldId id="424" r:id="rId467"/>
    <p:sldId id="425" r:id="rId468"/>
    <p:sldId id="426" r:id="rId469"/>
    <p:sldId id="427" r:id="rId470"/>
    <p:sldId id="428" r:id="rId471"/>
    <p:sldId id="429" r:id="rId472"/>
    <p:sldId id="430" r:id="rId473"/>
    <p:sldId id="431" r:id="rId474"/>
    <p:sldId id="432" r:id="rId475"/>
    <p:sldId id="433" r:id="rId476"/>
    <p:sldId id="350" r:id="rId477"/>
    <p:sldId id="351" r:id="rId478"/>
  </p:sldIdLst>
  <p:sldSz cx="9144000" cy="6858000" type="screen4x3"/>
  <p:notesSz cx="6662738"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2" autoAdjust="0"/>
    <p:restoredTop sz="99645" autoAdjust="0"/>
  </p:normalViewPr>
  <p:slideViewPr>
    <p:cSldViewPr>
      <p:cViewPr varScale="1">
        <p:scale>
          <a:sx n="73" d="100"/>
          <a:sy n="73" d="100"/>
        </p:scale>
        <p:origin x="-1296" y="-96"/>
      </p:cViewPr>
      <p:guideLst>
        <p:guide orient="horz" pos="2160"/>
        <p:guide pos="2880"/>
      </p:guideLst>
    </p:cSldViewPr>
  </p:slideViewPr>
  <p:notesTextViewPr>
    <p:cViewPr>
      <p:scale>
        <a:sx n="100" d="100"/>
        <a:sy n="100" d="100"/>
      </p:scale>
      <p:origin x="0" y="0"/>
    </p:cViewPr>
  </p:notesTextViewPr>
  <p:sorterViewPr>
    <p:cViewPr>
      <p:scale>
        <a:sx n="98" d="100"/>
        <a:sy n="98" d="100"/>
      </p:scale>
      <p:origin x="0" y="6288"/>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379" Type="http://schemas.openxmlformats.org/officeDocument/2006/relationships/slide" Target="slides/slide378.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25" Type="http://schemas.openxmlformats.org/officeDocument/2006/relationships/slide" Target="slides/slide424.xml"/><Relationship Id="rId446" Type="http://schemas.openxmlformats.org/officeDocument/2006/relationships/slide" Target="slides/slide445.xml"/><Relationship Id="rId467" Type="http://schemas.openxmlformats.org/officeDocument/2006/relationships/slide" Target="slides/slide466.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380" Type="http://schemas.openxmlformats.org/officeDocument/2006/relationships/slide" Target="slides/slide379.xml"/><Relationship Id="rId415" Type="http://schemas.openxmlformats.org/officeDocument/2006/relationships/slide" Target="slides/slide414.xml"/><Relationship Id="rId436" Type="http://schemas.openxmlformats.org/officeDocument/2006/relationships/slide" Target="slides/slide435.xml"/><Relationship Id="rId457" Type="http://schemas.openxmlformats.org/officeDocument/2006/relationships/slide" Target="slides/slide456.xml"/><Relationship Id="rId240" Type="http://schemas.openxmlformats.org/officeDocument/2006/relationships/slide" Target="slides/slide239.xml"/><Relationship Id="rId261" Type="http://schemas.openxmlformats.org/officeDocument/2006/relationships/slide" Target="slides/slide260.xml"/><Relationship Id="rId478" Type="http://schemas.openxmlformats.org/officeDocument/2006/relationships/slide" Target="slides/slide47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391" Type="http://schemas.openxmlformats.org/officeDocument/2006/relationships/slide" Target="slides/slide390.xml"/><Relationship Id="rId405" Type="http://schemas.openxmlformats.org/officeDocument/2006/relationships/slide" Target="slides/slide404.xml"/><Relationship Id="rId426" Type="http://schemas.openxmlformats.org/officeDocument/2006/relationships/slide" Target="slides/slide425.xml"/><Relationship Id="rId447" Type="http://schemas.openxmlformats.org/officeDocument/2006/relationships/slide" Target="slides/slide446.xml"/><Relationship Id="rId230" Type="http://schemas.openxmlformats.org/officeDocument/2006/relationships/slide" Target="slides/slide229.xml"/><Relationship Id="rId251" Type="http://schemas.openxmlformats.org/officeDocument/2006/relationships/slide" Target="slides/slide250.xml"/><Relationship Id="rId468" Type="http://schemas.openxmlformats.org/officeDocument/2006/relationships/slide" Target="slides/slide467.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381" Type="http://schemas.openxmlformats.org/officeDocument/2006/relationships/slide" Target="slides/slide380.xml"/><Relationship Id="rId416" Type="http://schemas.openxmlformats.org/officeDocument/2006/relationships/slide" Target="slides/slide415.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handoutMaster" Target="handoutMasters/handoutMaster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viewProps" Target="viewProps.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theme" Target="theme/theme1.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tableStyles" Target="tableStyle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4010" y="0"/>
            <a:ext cx="2887186" cy="495300"/>
          </a:xfrm>
          <a:prstGeom prst="rect">
            <a:avLst/>
          </a:prstGeom>
        </p:spPr>
        <p:txBody>
          <a:bodyPr vert="horz" lIns="91440" tIns="45720" rIns="91440" bIns="45720" rtlCol="0"/>
          <a:lstStyle>
            <a:lvl1pPr algn="r">
              <a:defRPr sz="1200"/>
            </a:lvl1pPr>
          </a:lstStyle>
          <a:p>
            <a:fld id="{0EDBDC14-238A-4B43-B720-11B25197B73C}" type="datetimeFigureOut">
              <a:rPr lang="en-US" smtClean="0"/>
              <a:pPr/>
              <a:t>1/18/2015</a:t>
            </a:fld>
            <a:endParaRPr lang="en-US"/>
          </a:p>
        </p:txBody>
      </p:sp>
      <p:sp>
        <p:nvSpPr>
          <p:cNvPr id="4" name="Footer Placeholder 3"/>
          <p:cNvSpPr>
            <a:spLocks noGrp="1"/>
          </p:cNvSpPr>
          <p:nvPr>
            <p:ph type="ftr" sz="quarter" idx="2"/>
          </p:nvPr>
        </p:nvSpPr>
        <p:spPr>
          <a:xfrm>
            <a:off x="0" y="9408981"/>
            <a:ext cx="2887186" cy="4953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4010" y="9408981"/>
            <a:ext cx="2887186" cy="495300"/>
          </a:xfrm>
          <a:prstGeom prst="rect">
            <a:avLst/>
          </a:prstGeom>
        </p:spPr>
        <p:txBody>
          <a:bodyPr vert="horz" lIns="91440" tIns="45720" rIns="91440" bIns="45720" rtlCol="0" anchor="b"/>
          <a:lstStyle>
            <a:lvl1pPr algn="r">
              <a:defRPr sz="1200"/>
            </a:lvl1pPr>
          </a:lstStyle>
          <a:p>
            <a:fld id="{2F7F8EC5-A661-4CB5-A296-3F7B3B5EAB8A}" type="slidenum">
              <a:rPr lang="en-US" smtClean="0"/>
              <a:pPr/>
              <a:t>‹#›</a:t>
            </a:fld>
            <a:endParaRPr lang="en-US"/>
          </a:p>
        </p:txBody>
      </p:sp>
    </p:spTree>
    <p:extLst>
      <p:ext uri="{BB962C8B-B14F-4D97-AF65-F5344CB8AC3E}">
        <p14:creationId xmlns:p14="http://schemas.microsoft.com/office/powerpoint/2010/main" xmlns="" val="3980572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53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4010" y="0"/>
            <a:ext cx="2887186" cy="495300"/>
          </a:xfrm>
          <a:prstGeom prst="rect">
            <a:avLst/>
          </a:prstGeom>
        </p:spPr>
        <p:txBody>
          <a:bodyPr vert="horz" lIns="91440" tIns="45720" rIns="91440" bIns="45720" rtlCol="0"/>
          <a:lstStyle>
            <a:lvl1pPr algn="r">
              <a:defRPr sz="1200"/>
            </a:lvl1pPr>
          </a:lstStyle>
          <a:p>
            <a:fld id="{BA7E09DA-28E2-4359-81CD-87FB204F08EF}" type="datetimeFigureOut">
              <a:rPr lang="en-US" smtClean="0"/>
              <a:pPr/>
              <a:t>1/18/2015</a:t>
            </a:fld>
            <a:endParaRPr lang="en-US"/>
          </a:p>
        </p:txBody>
      </p:sp>
      <p:sp>
        <p:nvSpPr>
          <p:cNvPr id="4" name="Slide Image Placeholder 3"/>
          <p:cNvSpPr>
            <a:spLocks noGrp="1" noRot="1" noChangeAspect="1"/>
          </p:cNvSpPr>
          <p:nvPr>
            <p:ph type="sldImg" idx="2"/>
          </p:nvPr>
        </p:nvSpPr>
        <p:spPr>
          <a:xfrm>
            <a:off x="855663"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274" y="4705350"/>
            <a:ext cx="5330190" cy="44577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887186" cy="4953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4010" y="9408981"/>
            <a:ext cx="2887186" cy="495300"/>
          </a:xfrm>
          <a:prstGeom prst="rect">
            <a:avLst/>
          </a:prstGeom>
        </p:spPr>
        <p:txBody>
          <a:bodyPr vert="horz" lIns="91440" tIns="45720" rIns="91440" bIns="45720" rtlCol="0" anchor="b"/>
          <a:lstStyle>
            <a:lvl1pPr algn="r">
              <a:defRPr sz="1200"/>
            </a:lvl1pPr>
          </a:lstStyle>
          <a:p>
            <a:fld id="{ECD21D07-8871-46F7-A460-163E23BDA2A8}" type="slidenum">
              <a:rPr lang="en-US" smtClean="0"/>
              <a:pPr/>
              <a:t>‹#›</a:t>
            </a:fld>
            <a:endParaRPr lang="en-US"/>
          </a:p>
        </p:txBody>
      </p:sp>
    </p:spTree>
    <p:extLst>
      <p:ext uri="{BB962C8B-B14F-4D97-AF65-F5344CB8AC3E}">
        <p14:creationId xmlns:p14="http://schemas.microsoft.com/office/powerpoint/2010/main" xmlns="" val="481897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pPr eaLnBrk="0" hangingPunct="0">
              <a:lnSpc>
                <a:spcPct val="106000"/>
              </a:lnSpc>
            </a:pPr>
            <a:fld id="{2753089C-D048-47E3-9C6E-0DADAF784E37}" type="slidenum">
              <a:rPr lang="en-US" b="1" smtClean="0">
                <a:solidFill>
                  <a:srgbClr val="000000"/>
                </a:solidFill>
                <a:latin typeface="Arial" charset="0"/>
                <a:cs typeface="Arial" charset="0"/>
              </a:rPr>
              <a:pPr eaLnBrk="0" hangingPunct="0">
                <a:lnSpc>
                  <a:spcPct val="106000"/>
                </a:lnSpc>
              </a:pPr>
              <a:t>1</a:t>
            </a:fld>
            <a:endParaRPr lang="en-US" b="1" dirty="0" smtClean="0">
              <a:solidFill>
                <a:srgbClr val="000000"/>
              </a:solidFill>
              <a:latin typeface="Arial" charset="0"/>
              <a:cs typeface="Arial" charset="0"/>
            </a:endParaRPr>
          </a:p>
        </p:txBody>
      </p:sp>
      <p:sp>
        <p:nvSpPr>
          <p:cNvPr id="106499" name="Rectangle 2"/>
          <p:cNvSpPr>
            <a:spLocks noGrp="1" noRot="1" noChangeAspect="1" noChangeArrowheads="1" noTextEdit="1"/>
          </p:cNvSpPr>
          <p:nvPr>
            <p:ph type="sldImg"/>
          </p:nvPr>
        </p:nvSpPr>
        <p:spPr>
          <a:xfrm>
            <a:off x="855663" y="742950"/>
            <a:ext cx="4951412" cy="3714750"/>
          </a:xfrm>
          <a:ln/>
        </p:spPr>
      </p:sp>
      <p:sp>
        <p:nvSpPr>
          <p:cNvPr id="106500" name="Rectangle 3"/>
          <p:cNvSpPr>
            <a:spLocks noGrp="1" noChangeArrowheads="1"/>
          </p:cNvSpPr>
          <p:nvPr>
            <p:ph type="body" idx="1"/>
          </p:nvPr>
        </p:nvSpPr>
        <p:spPr>
          <a:xfrm>
            <a:off x="322242" y="4705984"/>
            <a:ext cx="6018258" cy="280269"/>
          </a:xfrm>
          <a:noFill/>
          <a:ln/>
        </p:spPr>
        <p:txBody>
          <a:bodyPr/>
          <a:lstStyle/>
          <a:p>
            <a:endParaRPr lang="en-IN"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71588" y="615950"/>
            <a:ext cx="4119562" cy="3090863"/>
          </a:xfrm>
          <a:ln/>
        </p:spPr>
      </p:sp>
      <p:sp>
        <p:nvSpPr>
          <p:cNvPr id="153603" name="Rectangle 3"/>
          <p:cNvSpPr>
            <a:spLocks noGrp="1" noChangeArrowheads="1"/>
          </p:cNvSpPr>
          <p:nvPr>
            <p:ph type="body" idx="1"/>
          </p:nvPr>
        </p:nvSpPr>
        <p:spPr>
          <a:xfrm>
            <a:off x="909122" y="3860426"/>
            <a:ext cx="4855393" cy="5309275"/>
          </a:xfrm>
          <a:noFill/>
          <a:ln/>
        </p:spPr>
        <p:txBody>
          <a:bodyPr/>
          <a:lstStyle/>
          <a:p>
            <a:pPr eaLnBrk="1" hangingPunct="1"/>
            <a:endParaRPr lang="en-GB" altLang="zh-TW" smtClean="0"/>
          </a:p>
          <a:p>
            <a:pPr eaLnBrk="1" hangingPunct="1"/>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1AEED4-34B7-4487-A7CB-E0CC2CCC42DD}" type="slidenum">
              <a:rPr lang="en-US" smtClean="0"/>
              <a:pPr/>
              <a:t>404</a:t>
            </a:fld>
            <a:endParaRPr lang="en-US"/>
          </a:p>
        </p:txBody>
      </p:sp>
      <p:sp>
        <p:nvSpPr>
          <p:cNvPr id="5" name="Date Placeholder 4"/>
          <p:cNvSpPr>
            <a:spLocks noGrp="1"/>
          </p:cNvSpPr>
          <p:nvPr>
            <p:ph type="dt" idx="11"/>
          </p:nvPr>
        </p:nvSpPr>
        <p:spPr/>
        <p:txBody>
          <a:bodyPr/>
          <a:lstStyle/>
          <a:p>
            <a:endParaRPr 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855663" y="742950"/>
            <a:ext cx="4953000" cy="3714750"/>
          </a:xfrm>
          <a:ln/>
        </p:spPr>
      </p:sp>
      <p:sp>
        <p:nvSpPr>
          <p:cNvPr id="50179" name="Rectangle 3"/>
          <p:cNvSpPr>
            <a:spLocks noGrp="1" noChangeArrowheads="1"/>
          </p:cNvSpPr>
          <p:nvPr>
            <p:ph type="body" idx="1"/>
          </p:nvPr>
        </p:nvSpPr>
        <p:spPr>
          <a:xfrm>
            <a:off x="665964" y="4705908"/>
            <a:ext cx="5330813" cy="4457224"/>
          </a:xfrm>
          <a:noFill/>
          <a:ln/>
        </p:spPr>
        <p:txBody>
          <a:bodyPr/>
          <a:lstStyle/>
          <a:p>
            <a:pPr eaLnBrk="1" hangingPunct="1"/>
            <a:endParaRPr lang="en-US" smtClean="0"/>
          </a:p>
        </p:txBody>
      </p:sp>
      <p:sp>
        <p:nvSpPr>
          <p:cNvPr id="4" name="Date Placeholder 3"/>
          <p:cNvSpPr>
            <a:spLocks noGrp="1"/>
          </p:cNvSpPr>
          <p:nvPr>
            <p:ph type="dt" idx="10"/>
          </p:nvPr>
        </p:nvSpPr>
        <p:spPr/>
        <p:txBody>
          <a:bodyPr/>
          <a:lstStyle/>
          <a:p>
            <a:endParaRPr 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GB" sz="1000" dirty="0">
              <a:latin typeface="Arial" charset="0"/>
            </a:endParaRPr>
          </a:p>
        </p:txBody>
      </p:sp>
      <p:sp>
        <p:nvSpPr>
          <p:cNvPr id="4" name="Date Placeholder 3"/>
          <p:cNvSpPr>
            <a:spLocks noGrp="1"/>
          </p:cNvSpPr>
          <p:nvPr>
            <p:ph type="dt" idx="10"/>
          </p:nvPr>
        </p:nvSpPr>
        <p:spPr/>
        <p:txBody>
          <a:bodyPr/>
          <a:lstStyle/>
          <a:p>
            <a:endParaRPr 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
        <p:nvSpPr>
          <p:cNvPr id="4" name="Date Placeholder 3"/>
          <p:cNvSpPr>
            <a:spLocks noGrp="1"/>
          </p:cNvSpPr>
          <p:nvPr>
            <p:ph type="dt" idx="10"/>
          </p:nvPr>
        </p:nvSpPr>
        <p:spPr/>
        <p:txBody>
          <a:bodyPr/>
          <a:lstStyle/>
          <a:p>
            <a:endParaRPr 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71588" y="615950"/>
            <a:ext cx="4119562" cy="3090863"/>
          </a:xfrm>
          <a:ln/>
        </p:spPr>
      </p:sp>
      <p:sp>
        <p:nvSpPr>
          <p:cNvPr id="153603" name="Rectangle 3"/>
          <p:cNvSpPr>
            <a:spLocks noGrp="1" noChangeArrowheads="1"/>
          </p:cNvSpPr>
          <p:nvPr>
            <p:ph type="body" idx="1"/>
          </p:nvPr>
        </p:nvSpPr>
        <p:spPr>
          <a:xfrm>
            <a:off x="909122" y="3860426"/>
            <a:ext cx="4855393" cy="5309275"/>
          </a:xfrm>
          <a:noFill/>
          <a:ln/>
        </p:spPr>
        <p:txBody>
          <a:bodyPr/>
          <a:lstStyle/>
          <a:p>
            <a:pPr eaLnBrk="1" hangingPunct="1"/>
            <a:endParaRPr lang="en-GB" altLang="zh-TW" smtClean="0"/>
          </a:p>
          <a:p>
            <a:pPr eaLnBrk="1" hangingPunct="1"/>
            <a:endParaRPr lang="en-US" smtClean="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xfrm>
            <a:off x="322242" y="4705984"/>
            <a:ext cx="6018258" cy="280269"/>
          </a:xfrm>
          <a:noFill/>
          <a:ln/>
        </p:spPr>
        <p:txBody>
          <a:bodyPr/>
          <a:lstStyle/>
          <a:p>
            <a:endParaRPr lang="en-IN" smtClean="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854075" y="742950"/>
            <a:ext cx="4953000" cy="3714750"/>
          </a:xfrm>
          <a:ln/>
        </p:spPr>
      </p:sp>
      <p:sp>
        <p:nvSpPr>
          <p:cNvPr id="155651" name="Rectangle 3"/>
          <p:cNvSpPr>
            <a:spLocks noGrp="1" noChangeArrowheads="1"/>
          </p:cNvSpPr>
          <p:nvPr>
            <p:ph type="body" idx="1"/>
          </p:nvPr>
        </p:nvSpPr>
        <p:spPr>
          <a:xfrm>
            <a:off x="442108" y="4707568"/>
            <a:ext cx="5778524" cy="4455800"/>
          </a:xfrm>
          <a:noFill/>
          <a:ln/>
        </p:spPr>
        <p:txBody>
          <a:bodyPr/>
          <a:lstStyle/>
          <a:p>
            <a:pPr eaLnBrk="1" hangingPunct="1"/>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xfrm>
            <a:off x="854075" y="742950"/>
            <a:ext cx="4953000" cy="3714750"/>
          </a:xfrm>
          <a:ln/>
        </p:spPr>
      </p:sp>
      <p:sp>
        <p:nvSpPr>
          <p:cNvPr id="156675" name="Rectangle 3"/>
          <p:cNvSpPr>
            <a:spLocks noGrp="1" noChangeArrowheads="1"/>
          </p:cNvSpPr>
          <p:nvPr>
            <p:ph type="body" idx="1"/>
          </p:nvPr>
        </p:nvSpPr>
        <p:spPr>
          <a:xfrm>
            <a:off x="442108" y="4707568"/>
            <a:ext cx="5778524" cy="4455800"/>
          </a:xfrm>
          <a:noFill/>
          <a:ln/>
        </p:spPr>
        <p:txBody>
          <a:bodyPr/>
          <a:lstStyle/>
          <a:p>
            <a:pPr eaLnBrk="1" hangingPunct="1"/>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xfrm>
            <a:off x="854075" y="742950"/>
            <a:ext cx="4953000" cy="3714750"/>
          </a:xfrm>
          <a:ln/>
        </p:spPr>
      </p:sp>
      <p:sp>
        <p:nvSpPr>
          <p:cNvPr id="157699" name="Rectangle 3"/>
          <p:cNvSpPr>
            <a:spLocks noGrp="1" noChangeArrowheads="1"/>
          </p:cNvSpPr>
          <p:nvPr>
            <p:ph type="body" idx="1"/>
          </p:nvPr>
        </p:nvSpPr>
        <p:spPr>
          <a:xfrm>
            <a:off x="442108" y="4707568"/>
            <a:ext cx="5778524" cy="4455800"/>
          </a:xfrm>
          <a:noFill/>
          <a:ln/>
        </p:spPr>
        <p:txBody>
          <a:bodyPr/>
          <a:lstStyle/>
          <a:p>
            <a:pPr eaLnBrk="1" hangingPunct="1"/>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854075" y="742950"/>
            <a:ext cx="4953000" cy="3714750"/>
          </a:xfrm>
          <a:ln/>
        </p:spPr>
      </p:sp>
      <p:sp>
        <p:nvSpPr>
          <p:cNvPr id="158723" name="Rectangle 3"/>
          <p:cNvSpPr>
            <a:spLocks noGrp="1" noChangeArrowheads="1"/>
          </p:cNvSpPr>
          <p:nvPr>
            <p:ph type="body" idx="1"/>
          </p:nvPr>
        </p:nvSpPr>
        <p:spPr>
          <a:xfrm>
            <a:off x="442108" y="4707568"/>
            <a:ext cx="5778524" cy="4455800"/>
          </a:xfrm>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71588" y="615950"/>
            <a:ext cx="4119562" cy="3090863"/>
          </a:xfrm>
          <a:ln/>
        </p:spPr>
      </p:sp>
      <p:sp>
        <p:nvSpPr>
          <p:cNvPr id="153603" name="Rectangle 3"/>
          <p:cNvSpPr>
            <a:spLocks noGrp="1" noChangeArrowheads="1"/>
          </p:cNvSpPr>
          <p:nvPr>
            <p:ph type="body" idx="1"/>
          </p:nvPr>
        </p:nvSpPr>
        <p:spPr>
          <a:xfrm>
            <a:off x="909122" y="3860426"/>
            <a:ext cx="4855393" cy="5309275"/>
          </a:xfrm>
          <a:noFill/>
          <a:ln/>
        </p:spPr>
        <p:txBody>
          <a:bodyPr/>
          <a:lstStyle/>
          <a:p>
            <a:pPr eaLnBrk="1" hangingPunct="1"/>
            <a:endParaRPr lang="en-GB" altLang="zh-TW" smtClean="0"/>
          </a:p>
          <a:p>
            <a:pPr eaLnBrk="1" hangingPunct="1"/>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854075" y="742950"/>
            <a:ext cx="4953000" cy="3714750"/>
          </a:xfrm>
          <a:ln/>
        </p:spPr>
      </p:sp>
      <p:sp>
        <p:nvSpPr>
          <p:cNvPr id="158723" name="Rectangle 3"/>
          <p:cNvSpPr>
            <a:spLocks noGrp="1" noChangeArrowheads="1"/>
          </p:cNvSpPr>
          <p:nvPr>
            <p:ph type="body" idx="1"/>
          </p:nvPr>
        </p:nvSpPr>
        <p:spPr>
          <a:xfrm>
            <a:off x="442108" y="4707568"/>
            <a:ext cx="5778524" cy="4455800"/>
          </a:xfrm>
          <a:noFill/>
          <a:ln/>
        </p:spPr>
        <p:txBody>
          <a:bodyPr/>
          <a:lstStyle/>
          <a:p>
            <a:pPr eaLnBrk="1" hangingPunct="1"/>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854075" y="742950"/>
            <a:ext cx="4953000" cy="3714750"/>
          </a:xfrm>
          <a:ln/>
        </p:spPr>
      </p:sp>
      <p:sp>
        <p:nvSpPr>
          <p:cNvPr id="158723" name="Rectangle 3"/>
          <p:cNvSpPr>
            <a:spLocks noGrp="1" noChangeArrowheads="1"/>
          </p:cNvSpPr>
          <p:nvPr>
            <p:ph type="body" idx="1"/>
          </p:nvPr>
        </p:nvSpPr>
        <p:spPr>
          <a:xfrm>
            <a:off x="442108" y="4707568"/>
            <a:ext cx="5778524" cy="4455800"/>
          </a:xfrm>
          <a:noFill/>
          <a:ln/>
        </p:spPr>
        <p:txBody>
          <a:bodyPr/>
          <a:lstStyle/>
          <a:p>
            <a:pPr eaLnBrk="1" hangingPunct="1"/>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854075" y="742950"/>
            <a:ext cx="4953000" cy="3714750"/>
          </a:xfrm>
          <a:ln/>
        </p:spPr>
      </p:sp>
      <p:sp>
        <p:nvSpPr>
          <p:cNvPr id="161795" name="Rectangle 3"/>
          <p:cNvSpPr>
            <a:spLocks noGrp="1" noChangeArrowheads="1"/>
          </p:cNvSpPr>
          <p:nvPr>
            <p:ph type="body" idx="1"/>
          </p:nvPr>
        </p:nvSpPr>
        <p:spPr>
          <a:xfrm>
            <a:off x="442108" y="4707568"/>
            <a:ext cx="5778524" cy="4455800"/>
          </a:xfrm>
          <a:noFill/>
          <a:ln/>
        </p:spPr>
        <p:txBody>
          <a:bodyPr/>
          <a:lstStyle/>
          <a:p>
            <a:pPr eaLnBrk="1" hangingPunct="1"/>
            <a:endParaRPr lang="en-US"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854075" y="742950"/>
            <a:ext cx="4953000" cy="3714750"/>
          </a:xfrm>
          <a:ln/>
        </p:spPr>
      </p:sp>
      <p:sp>
        <p:nvSpPr>
          <p:cNvPr id="162819" name="Rectangle 3"/>
          <p:cNvSpPr>
            <a:spLocks noGrp="1" noChangeArrowheads="1"/>
          </p:cNvSpPr>
          <p:nvPr>
            <p:ph type="body" idx="1"/>
          </p:nvPr>
        </p:nvSpPr>
        <p:spPr>
          <a:xfrm>
            <a:off x="442108" y="4707568"/>
            <a:ext cx="5778524" cy="4455800"/>
          </a:xfrm>
          <a:noFill/>
          <a:ln/>
        </p:spPr>
        <p:txBody>
          <a:bodyPr/>
          <a:lstStyle/>
          <a:p>
            <a:pPr eaLnBrk="1" hangingPunct="1"/>
            <a:endParaRPr lang="en-US"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b="0" dirty="0" smtClean="0">
              <a:latin typeface="Arial" charset="0"/>
            </a:endParaRPr>
          </a:p>
        </p:txBody>
      </p:sp>
      <p:sp>
        <p:nvSpPr>
          <p:cNvPr id="4" name="Slide Number Placeholder 3"/>
          <p:cNvSpPr>
            <a:spLocks noGrp="1"/>
          </p:cNvSpPr>
          <p:nvPr>
            <p:ph type="sldNum" sz="quarter" idx="5"/>
          </p:nvPr>
        </p:nvSpPr>
        <p:spPr/>
        <p:txBody>
          <a:bodyPr/>
          <a:lstStyle/>
          <a:p>
            <a:pPr>
              <a:defRPr/>
            </a:pPr>
            <a:fld id="{DC7CF9CA-1D56-4276-9207-76580871AAE6}" type="slidenum">
              <a:rPr lang="en-US" smtClean="0"/>
              <a:pPr>
                <a:defRPr/>
              </a:pPr>
              <a:t>468</a:t>
            </a:fld>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endParaRPr lang="en-US" b="0" dirty="0" smtClean="0">
              <a:latin typeface="Arial" charset="0"/>
            </a:endParaRPr>
          </a:p>
        </p:txBody>
      </p:sp>
      <p:sp>
        <p:nvSpPr>
          <p:cNvPr id="4" name="Slide Number Placeholder 3"/>
          <p:cNvSpPr>
            <a:spLocks noGrp="1"/>
          </p:cNvSpPr>
          <p:nvPr>
            <p:ph type="sldNum" sz="quarter" idx="5"/>
          </p:nvPr>
        </p:nvSpPr>
        <p:spPr/>
        <p:txBody>
          <a:bodyPr/>
          <a:lstStyle/>
          <a:p>
            <a:pPr>
              <a:defRPr/>
            </a:pPr>
            <a:fld id="{DC7CF9CA-1D56-4276-9207-76580871AAE6}" type="slidenum">
              <a:rPr lang="en-US" smtClean="0"/>
              <a:pPr>
                <a:defRPr/>
              </a:pPr>
              <a:t>469</a:t>
            </a:fld>
            <a:endParaRPr 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854075" y="742950"/>
            <a:ext cx="4953000" cy="3714750"/>
          </a:xfrm>
          <a:ln/>
        </p:spPr>
      </p:sp>
      <p:sp>
        <p:nvSpPr>
          <p:cNvPr id="163843" name="Rectangle 3"/>
          <p:cNvSpPr>
            <a:spLocks noGrp="1" noChangeArrowheads="1"/>
          </p:cNvSpPr>
          <p:nvPr>
            <p:ph type="body" idx="1"/>
          </p:nvPr>
        </p:nvSpPr>
        <p:spPr>
          <a:xfrm>
            <a:off x="442108" y="4707568"/>
            <a:ext cx="5778524" cy="4455800"/>
          </a:xfrm>
          <a:noFill/>
          <a:ln/>
        </p:spPr>
        <p:txBody>
          <a:bodyPr/>
          <a:lstStyle/>
          <a:p>
            <a:pPr eaLnBrk="1" hangingPunct="1"/>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854075" y="742950"/>
            <a:ext cx="4953000" cy="3714750"/>
          </a:xfrm>
          <a:ln/>
        </p:spPr>
      </p:sp>
      <p:sp>
        <p:nvSpPr>
          <p:cNvPr id="164867" name="Rectangle 3"/>
          <p:cNvSpPr>
            <a:spLocks noGrp="1" noChangeArrowheads="1"/>
          </p:cNvSpPr>
          <p:nvPr>
            <p:ph type="body" idx="1"/>
          </p:nvPr>
        </p:nvSpPr>
        <p:spPr>
          <a:xfrm>
            <a:off x="442108" y="4707568"/>
            <a:ext cx="5778524" cy="4455800"/>
          </a:xfrm>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8FF69A3-B645-4D6C-A46F-D87047AAED5B}" type="slidenum">
              <a:rPr lang="en-US" smtClean="0">
                <a:latin typeface="Arial" charset="0"/>
              </a:rPr>
              <a:pPr/>
              <a:t>48</a:t>
            </a:fld>
            <a:endParaRPr lang="en-US" dirty="0" smtClean="0">
              <a:latin typeface="Arial" charset="0"/>
            </a:endParaRPr>
          </a:p>
        </p:txBody>
      </p:sp>
      <p:sp>
        <p:nvSpPr>
          <p:cNvPr id="136195" name="Rectangle 7"/>
          <p:cNvSpPr txBox="1">
            <a:spLocks noGrp="1" noChangeArrowheads="1"/>
          </p:cNvSpPr>
          <p:nvPr/>
        </p:nvSpPr>
        <p:spPr bwMode="auto">
          <a:xfrm>
            <a:off x="3773477" y="9408801"/>
            <a:ext cx="2887706" cy="495617"/>
          </a:xfrm>
          <a:prstGeom prst="rect">
            <a:avLst/>
          </a:prstGeom>
          <a:noFill/>
          <a:ln w="9525">
            <a:noFill/>
            <a:miter lim="800000"/>
            <a:headEnd/>
            <a:tailEnd/>
          </a:ln>
        </p:spPr>
        <p:txBody>
          <a:bodyPr lIns="89545" tIns="44773" rIns="89545" bIns="44773" anchor="b"/>
          <a:lstStyle/>
          <a:p>
            <a:pPr algn="r" defTabSz="895350"/>
            <a:fld id="{63DFB286-B4C8-474E-91CD-4A3C5C8F2481}" type="slidenum">
              <a:rPr lang="en-US" sz="1200">
                <a:ea typeface="ＭＳ Ｐゴシック" pitchFamily="34" charset="-128"/>
              </a:rPr>
              <a:pPr algn="r" defTabSz="895350"/>
              <a:t>48</a:t>
            </a:fld>
            <a:endParaRPr lang="en-US" sz="1200" dirty="0">
              <a:ea typeface="ＭＳ Ｐゴシック" pitchFamily="34" charset="-128"/>
            </a:endParaRPr>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p:spPr>
        <p:txBody>
          <a:bodyPr lIns="89545" tIns="44773" rIns="89545" bIns="44773"/>
          <a:lstStyle/>
          <a:p>
            <a:pPr eaLnBrk="1" hangingPunct="1"/>
            <a:endParaRPr lang="en-GB" dirty="0"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771920" y="9408801"/>
            <a:ext cx="2889262" cy="495617"/>
          </a:xfrm>
          <a:prstGeom prst="rect">
            <a:avLst/>
          </a:prstGeom>
          <a:noFill/>
          <a:ln w="9525">
            <a:noFill/>
            <a:miter lim="800000"/>
            <a:headEnd/>
            <a:tailEnd/>
          </a:ln>
        </p:spPr>
        <p:txBody>
          <a:bodyPr lIns="92954" tIns="46476" rIns="92954" bIns="46476" anchor="b"/>
          <a:lstStyle/>
          <a:p>
            <a:pPr algn="r" defTabSz="930275"/>
            <a:fld id="{0B6DDD82-9617-4336-8371-6C469CB2D298}" type="slidenum">
              <a:rPr lang="en-US" sz="900"/>
              <a:pPr algn="r" defTabSz="930275"/>
              <a:t>472</a:t>
            </a:fld>
            <a:endParaRPr lang="en-US" sz="9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323797" y="4705984"/>
            <a:ext cx="6015145" cy="258520"/>
          </a:xfrm>
          <a:noFill/>
          <a:ln/>
        </p:spPr>
        <p:txBody>
          <a:bodyPr lIns="45714" tIns="45714" rIns="45714" bIns="45714">
            <a:spAutoFit/>
          </a:bodyPr>
          <a:lstStyle/>
          <a:p>
            <a:pPr eaLnBrk="1" hangingPunct="1">
              <a:lnSpc>
                <a:spcPct val="90000"/>
              </a:lnSpc>
              <a:spcBef>
                <a:spcPct val="20000"/>
              </a:spcBef>
            </a:pPr>
            <a:endParaRPr lang="en-US" smtClean="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854075" y="742950"/>
            <a:ext cx="4953000" cy="3714750"/>
          </a:xfrm>
          <a:ln/>
        </p:spPr>
      </p:sp>
      <p:sp>
        <p:nvSpPr>
          <p:cNvPr id="166915" name="Rectangle 3"/>
          <p:cNvSpPr>
            <a:spLocks noGrp="1" noChangeArrowheads="1"/>
          </p:cNvSpPr>
          <p:nvPr>
            <p:ph type="body" idx="1"/>
          </p:nvPr>
        </p:nvSpPr>
        <p:spPr>
          <a:xfrm>
            <a:off x="442108" y="4707568"/>
            <a:ext cx="5778524" cy="4455800"/>
          </a:xfrm>
          <a:noFill/>
          <a:ln/>
        </p:spPr>
        <p:txBody>
          <a:bodyPr/>
          <a:lstStyle/>
          <a:p>
            <a:pPr eaLnBrk="1" hangingPunct="1"/>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8CF40108-C58E-4F90-B3E4-E263C97006A8}" type="slidenum">
              <a:rPr lang="en-GB" altLang="en-GB" smtClean="0">
                <a:latin typeface="Arial" charset="0"/>
              </a:rPr>
              <a:pPr/>
              <a:t>476</a:t>
            </a:fld>
            <a:endParaRPr lang="en-GB" altLang="en-GB" smtClean="0">
              <a:latin typeface="Arial"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AA579F8B-4E30-4735-A8FF-F7AF663BD54D}" type="slidenum">
              <a:rPr lang="en-US" smtClean="0">
                <a:latin typeface="Arial" charset="0"/>
              </a:rPr>
              <a:pPr/>
              <a:t>49</a:t>
            </a:fld>
            <a:endParaRPr lang="en-US" dirty="0" smtClean="0">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670F2A4-659D-4FDD-BF4F-7E3B3F5BBB27}" type="slidenum">
              <a:rPr lang="en-US" smtClean="0">
                <a:latin typeface="Arial" charset="0"/>
              </a:rPr>
              <a:pPr/>
              <a:t>50</a:t>
            </a:fld>
            <a:endParaRPr lang="en-US" dirty="0" smtClean="0">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01ECA798-1A2E-43D4-B540-CAD04A7ED405}" type="slidenum">
              <a:rPr lang="en-US" smtClean="0">
                <a:latin typeface="Arial" charset="0"/>
              </a:rPr>
              <a:pPr/>
              <a:t>51</a:t>
            </a:fld>
            <a:endParaRPr lang="en-US" dirty="0" smtClean="0">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597DE666-30B8-456C-9EA6-7FF86610027C}" type="slidenum">
              <a:rPr lang="en-US" smtClean="0">
                <a:latin typeface="Arial" charset="0"/>
              </a:rPr>
              <a:pPr/>
              <a:t>52</a:t>
            </a:fld>
            <a:endParaRPr lang="en-US" dirty="0" smtClean="0">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C8C4DA4-CF1C-403E-8648-075E243DD6B7}" type="slidenum">
              <a:rPr lang="en-US" smtClean="0">
                <a:latin typeface="Arial" charset="0"/>
              </a:rPr>
              <a:pPr/>
              <a:t>53</a:t>
            </a:fld>
            <a:endParaRPr lang="en-US" dirty="0" smtClean="0">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CB8F3D7-9889-4217-B9AE-73F534B87F4D}" type="slidenum">
              <a:rPr lang="en-US" smtClean="0">
                <a:latin typeface="Arial" charset="0"/>
              </a:rPr>
              <a:pPr/>
              <a:t>54</a:t>
            </a:fld>
            <a:endParaRPr lang="en-US" dirty="0" smtClean="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CB9961D-61C8-44B9-9ECA-14E3DD86E1E5}" type="slidenum">
              <a:rPr lang="en-US" smtClean="0">
                <a:latin typeface="Arial" charset="0"/>
              </a:rPr>
              <a:pPr/>
              <a:t>55</a:t>
            </a:fld>
            <a:endParaRPr lang="en-US" dirty="0" smtClean="0">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FD7D776-2CB5-4BAE-8EBB-1009692F1117}" type="slidenum">
              <a:rPr lang="en-US" smtClean="0">
                <a:latin typeface="Arial" charset="0"/>
              </a:rPr>
              <a:pPr/>
              <a:t>56</a:t>
            </a:fld>
            <a:endParaRPr lang="en-US" dirty="0" smtClean="0">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C73392F-EC74-47CE-A5F6-28ECCFD0B63A}" type="slidenum">
              <a:rPr lang="en-US" smtClean="0">
                <a:latin typeface="Arial" charset="0"/>
              </a:rPr>
              <a:pPr/>
              <a:t>57</a:t>
            </a:fld>
            <a:endParaRPr lang="en-US" dirty="0" smtClean="0">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DC556C52-096E-496A-A155-126DEC7D29A2}" type="slidenum">
              <a:rPr lang="en-US" smtClean="0">
                <a:latin typeface="Arial" charset="0"/>
              </a:rPr>
              <a:pPr/>
              <a:t>58</a:t>
            </a:fld>
            <a:endParaRPr lang="en-US" dirty="0" smtClean="0">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818A4EF0-FA76-4C8D-A347-F62185053BCA}" type="slidenum">
              <a:rPr lang="en-US" smtClean="0">
                <a:latin typeface="Arial" charset="0"/>
              </a:rPr>
              <a:pPr/>
              <a:t>59</a:t>
            </a:fld>
            <a:endParaRPr lang="en-US" dirty="0" smtClean="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21D07-8871-46F7-A460-163E23BDA2A8}" type="slidenum">
              <a:rPr lang="en-US" smtClean="0"/>
              <a:pPr/>
              <a:t>71</a:t>
            </a:fld>
            <a:endParaRPr lang="en-US"/>
          </a:p>
        </p:txBody>
      </p:sp>
    </p:spTree>
    <p:extLst>
      <p:ext uri="{BB962C8B-B14F-4D97-AF65-F5344CB8AC3E}">
        <p14:creationId xmlns:p14="http://schemas.microsoft.com/office/powerpoint/2010/main" xmlns="" val="7708760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21D07-8871-46F7-A460-163E23BDA2A8}" type="slidenum">
              <a:rPr lang="en-US" smtClean="0"/>
              <a:pPr/>
              <a:t>121</a:t>
            </a:fld>
            <a:endParaRPr lang="en-US"/>
          </a:p>
        </p:txBody>
      </p:sp>
    </p:spTree>
    <p:extLst>
      <p:ext uri="{BB962C8B-B14F-4D97-AF65-F5344CB8AC3E}">
        <p14:creationId xmlns:p14="http://schemas.microsoft.com/office/powerpoint/2010/main" xmlns="" val="15713355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0CEB270-CBBB-4ADF-9780-1B46DE59F0F8}" type="slidenum">
              <a:rPr lang="en-US" smtClean="0"/>
              <a:pPr/>
              <a:t>138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3F817289-ABA1-4DF4-83DF-1D86C2BADFE7}" type="slidenum">
              <a:rPr lang="en-US" smtClean="0"/>
              <a:pPr>
                <a:defRPr/>
              </a:pPr>
              <a:t>184</a:t>
            </a:fld>
            <a:endParaRPr lang="en-US" smtClean="0"/>
          </a:p>
        </p:txBody>
      </p:sp>
      <p:sp>
        <p:nvSpPr>
          <p:cNvPr id="59395" name="Rectangle 7"/>
          <p:cNvSpPr txBox="1">
            <a:spLocks noGrp="1" noChangeArrowheads="1"/>
          </p:cNvSpPr>
          <p:nvPr/>
        </p:nvSpPr>
        <p:spPr bwMode="auto">
          <a:xfrm>
            <a:off x="3775034" y="9408801"/>
            <a:ext cx="2886149" cy="495617"/>
          </a:xfrm>
          <a:prstGeom prst="rect">
            <a:avLst/>
          </a:prstGeom>
          <a:noFill/>
          <a:ln w="9525">
            <a:noFill/>
            <a:miter lim="800000"/>
            <a:headEnd/>
            <a:tailEnd/>
          </a:ln>
        </p:spPr>
        <p:txBody>
          <a:bodyPr lIns="89545" tIns="44773" rIns="89545" bIns="44773" anchor="b"/>
          <a:lstStyle/>
          <a:p>
            <a:pPr algn="r" defTabSz="895350"/>
            <a:fld id="{7B6DFB88-6E64-4897-9F0C-37B9AD453F2A}" type="slidenum">
              <a:rPr lang="en-US" sz="1200">
                <a:ea typeface="ＭＳ Ｐゴシック" pitchFamily="34" charset="-128"/>
              </a:rPr>
              <a:pPr algn="r" defTabSz="895350"/>
              <a:t>184</a:t>
            </a:fld>
            <a:endParaRPr lang="en-US" sz="1200">
              <a:ea typeface="ＭＳ Ｐゴシック" pitchFamily="34" charset="-128"/>
            </a:endParaRPr>
          </a:p>
        </p:txBody>
      </p:sp>
      <p:sp>
        <p:nvSpPr>
          <p:cNvPr id="59396" name="Rectangle 2"/>
          <p:cNvSpPr>
            <a:spLocks noGrp="1" noRot="1" noChangeAspect="1" noChangeArrowheads="1" noTextEdit="1"/>
          </p:cNvSpPr>
          <p:nvPr>
            <p:ph type="sldImg"/>
          </p:nvPr>
        </p:nvSpPr>
        <p:spPr>
          <a:xfrm>
            <a:off x="862013" y="742950"/>
            <a:ext cx="4948237" cy="3713163"/>
          </a:xfrm>
          <a:ln/>
        </p:spPr>
      </p:sp>
      <p:sp>
        <p:nvSpPr>
          <p:cNvPr id="59397" name="Rectangle 3"/>
          <p:cNvSpPr>
            <a:spLocks noGrp="1" noChangeArrowheads="1"/>
          </p:cNvSpPr>
          <p:nvPr>
            <p:ph type="body" idx="1"/>
          </p:nvPr>
        </p:nvSpPr>
        <p:spPr>
          <a:xfrm>
            <a:off x="885772" y="4705984"/>
            <a:ext cx="4891197" cy="4457384"/>
          </a:xfrm>
          <a:noFill/>
          <a:ln/>
        </p:spPr>
        <p:txBody>
          <a:bodyPr lIns="89545" tIns="44773" rIns="89545" bIns="44773"/>
          <a:lstStyle/>
          <a:p>
            <a:pPr eaLnBrk="1" hangingPunct="1"/>
            <a:endParaRPr lang="en-GB"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pPr eaLnBrk="1" hangingPunct="1"/>
            <a:endParaRPr lang="en-GB" sz="1000" dirty="0">
              <a:latin typeface="Arial" charset="0"/>
            </a:endParaRPr>
          </a:p>
        </p:txBody>
      </p:sp>
      <p:sp>
        <p:nvSpPr>
          <p:cNvPr id="4" name="Date Placeholder 3"/>
          <p:cNvSpPr>
            <a:spLocks noGrp="1"/>
          </p:cNvSpPr>
          <p:nvPr>
            <p:ph type="dt" idx="10"/>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
        <p:nvSpPr>
          <p:cNvPr id="4" name="Date Placeholder 3"/>
          <p:cNvSpPr>
            <a:spLocks noGrp="1"/>
          </p:cNvSpPr>
          <p:nvPr>
            <p:ph type="dt" idx="10"/>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858838" y="744538"/>
            <a:ext cx="4948237" cy="3713162"/>
          </a:xfrm>
          <a:ln/>
        </p:spPr>
      </p:sp>
      <p:sp>
        <p:nvSpPr>
          <p:cNvPr id="137219" name="Rectangle 3"/>
          <p:cNvSpPr>
            <a:spLocks noGrp="1" noChangeArrowheads="1"/>
          </p:cNvSpPr>
          <p:nvPr>
            <p:ph type="body" idx="1"/>
          </p:nvPr>
        </p:nvSpPr>
        <p:spPr>
          <a:xfrm>
            <a:off x="666274" y="4704401"/>
            <a:ext cx="5330190" cy="4457383"/>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1AEED4-34B7-4487-A7CB-E0CC2CCC42DD}" type="slidenum">
              <a:rPr lang="en-US" smtClean="0"/>
              <a:pPr/>
              <a:t>212</a:t>
            </a:fld>
            <a:endParaRPr lang="en-US"/>
          </a:p>
        </p:txBody>
      </p:sp>
      <p:sp>
        <p:nvSpPr>
          <p:cNvPr id="5" name="Date Placeholder 4"/>
          <p:cNvSpPr>
            <a:spLocks noGrp="1"/>
          </p:cNvSpPr>
          <p:nvPr>
            <p:ph type="dt" idx="1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D1A1868-0D6A-4FC2-99A5-05060CC71464}" type="slidenum">
              <a:rPr lang="en-US" smtClean="0">
                <a:latin typeface="Arial" charset="0"/>
              </a:rPr>
              <a:pPr/>
              <a:t>286</a:t>
            </a:fld>
            <a:endParaRPr lang="en-US" smtClean="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2F13D50-A9A7-4590-9120-FB536BB98F94}" type="slidenum">
              <a:rPr lang="en-US" smtClean="0">
                <a:latin typeface="Arial" charset="0"/>
              </a:rPr>
              <a:pPr/>
              <a:t>287</a:t>
            </a:fld>
            <a:endParaRPr lang="en-US" smtClean="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EBE546D-0B6D-462B-A047-D5FF66C85975}" type="slidenum">
              <a:rPr lang="en-US" smtClean="0">
                <a:latin typeface="Arial" charset="0"/>
              </a:rPr>
              <a:pPr/>
              <a:t>288</a:t>
            </a:fld>
            <a:endParaRPr lang="en-US"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8DF88BCE-014D-4AE0-9E3B-8B7978F1013B}" type="slidenum">
              <a:rPr lang="en-US" smtClean="0">
                <a:latin typeface="Arial" charset="0"/>
              </a:rPr>
              <a:pPr/>
              <a:t>289</a:t>
            </a:fld>
            <a:endParaRPr lang="en-US"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9BE362EB-FB2F-425E-8DE3-C133611B018D}" type="slidenum">
              <a:rPr lang="en-US" smtClean="0">
                <a:latin typeface="Arial" charset="0"/>
              </a:rPr>
              <a:pPr/>
              <a:t>290</a:t>
            </a:fld>
            <a:endParaRPr lang="en-US" smtClean="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2BEDBCE0-6484-43B7-B928-4888D11F86CD}" type="slidenum">
              <a:rPr lang="en-US" smtClean="0">
                <a:latin typeface="Arial" charset="0"/>
              </a:rPr>
              <a:pPr/>
              <a:t>291</a:t>
            </a:fld>
            <a:endParaRPr lang="en-US"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D709894C-05F2-4807-BD8B-66C923E7E2AE}" type="slidenum">
              <a:rPr lang="en-US" smtClean="0">
                <a:latin typeface="Arial" charset="0"/>
              </a:rPr>
              <a:pPr/>
              <a:t>292</a:t>
            </a:fld>
            <a:endParaRPr lang="en-US" smtClean="0">
              <a:latin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4CC3D903-D95A-45E5-9BC1-574F2DFE8951}" type="slidenum">
              <a:rPr lang="en-US" smtClean="0">
                <a:latin typeface="Arial" charset="0"/>
              </a:rPr>
              <a:pPr/>
              <a:t>293</a:t>
            </a:fld>
            <a:endParaRPr lang="en-US" smtClean="0">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C0322911-8D70-4FB9-B855-63C627BDABAC}" type="slidenum">
              <a:rPr lang="en-US" smtClean="0">
                <a:latin typeface="Arial" charset="0"/>
              </a:rPr>
              <a:pPr/>
              <a:t>294</a:t>
            </a:fld>
            <a:endParaRPr lang="en-US" smtClean="0">
              <a:latin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p:txBody>
          <a:bodyPr/>
          <a:lstStyle/>
          <a:p>
            <a:pPr>
              <a:defRPr/>
            </a:pPr>
            <a:fld id="{3F817289-ABA1-4DF4-83DF-1D86C2BADFE7}" type="slidenum">
              <a:rPr lang="en-US" smtClean="0"/>
              <a:pPr>
                <a:defRPr/>
              </a:pPr>
              <a:t>18</a:t>
            </a:fld>
            <a:endParaRPr lang="en-US" smtClean="0"/>
          </a:p>
        </p:txBody>
      </p:sp>
      <p:sp>
        <p:nvSpPr>
          <p:cNvPr id="59395" name="Rectangle 7"/>
          <p:cNvSpPr txBox="1">
            <a:spLocks noGrp="1" noChangeArrowheads="1"/>
          </p:cNvSpPr>
          <p:nvPr/>
        </p:nvSpPr>
        <p:spPr bwMode="auto">
          <a:xfrm>
            <a:off x="3775034" y="9408801"/>
            <a:ext cx="2886149" cy="495617"/>
          </a:xfrm>
          <a:prstGeom prst="rect">
            <a:avLst/>
          </a:prstGeom>
          <a:noFill/>
          <a:ln w="9525">
            <a:noFill/>
            <a:miter lim="800000"/>
            <a:headEnd/>
            <a:tailEnd/>
          </a:ln>
        </p:spPr>
        <p:txBody>
          <a:bodyPr lIns="89545" tIns="44773" rIns="89545" bIns="44773" anchor="b"/>
          <a:lstStyle/>
          <a:p>
            <a:pPr algn="r" defTabSz="895350"/>
            <a:fld id="{7B6DFB88-6E64-4897-9F0C-37B9AD453F2A}" type="slidenum">
              <a:rPr lang="en-US" sz="1200">
                <a:ea typeface="ＭＳ Ｐゴシック" pitchFamily="34" charset="-128"/>
              </a:rPr>
              <a:pPr algn="r" defTabSz="895350"/>
              <a:t>18</a:t>
            </a:fld>
            <a:endParaRPr lang="en-US" sz="1200">
              <a:ea typeface="ＭＳ Ｐゴシック" pitchFamily="34" charset="-128"/>
            </a:endParaRPr>
          </a:p>
        </p:txBody>
      </p:sp>
      <p:sp>
        <p:nvSpPr>
          <p:cNvPr id="59396" name="Rectangle 2"/>
          <p:cNvSpPr>
            <a:spLocks noGrp="1" noRot="1" noChangeAspect="1" noChangeArrowheads="1" noTextEdit="1"/>
          </p:cNvSpPr>
          <p:nvPr>
            <p:ph type="sldImg"/>
          </p:nvPr>
        </p:nvSpPr>
        <p:spPr>
          <a:xfrm>
            <a:off x="862013" y="742950"/>
            <a:ext cx="4948237" cy="3713163"/>
          </a:xfrm>
          <a:ln/>
        </p:spPr>
      </p:sp>
      <p:sp>
        <p:nvSpPr>
          <p:cNvPr id="59397" name="Rectangle 3"/>
          <p:cNvSpPr>
            <a:spLocks noGrp="1" noChangeArrowheads="1"/>
          </p:cNvSpPr>
          <p:nvPr>
            <p:ph type="body" idx="1"/>
          </p:nvPr>
        </p:nvSpPr>
        <p:spPr>
          <a:xfrm>
            <a:off x="885772" y="4705984"/>
            <a:ext cx="4891197" cy="4457384"/>
          </a:xfrm>
          <a:noFill/>
          <a:ln/>
        </p:spPr>
        <p:txBody>
          <a:bodyPr lIns="89545" tIns="44773" rIns="89545" bIns="44773"/>
          <a:lstStyle/>
          <a:p>
            <a:pPr eaLnBrk="1" hangingPunct="1"/>
            <a:endParaRPr lang="en-GB"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6C521BFB-737F-4D1B-A847-5C8F245D0F5E}" type="slidenum">
              <a:rPr lang="en-US" smtClean="0">
                <a:latin typeface="Arial" charset="0"/>
              </a:rPr>
              <a:pPr/>
              <a:t>295</a:t>
            </a:fld>
            <a:endParaRPr lang="en-US" smtClean="0">
              <a:latin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EFC9DFA8-4A48-4248-B0A5-4EA8BF16D5FD}" type="slidenum">
              <a:rPr lang="en-US" smtClean="0">
                <a:latin typeface="Arial" charset="0"/>
              </a:rPr>
              <a:pPr/>
              <a:t>296</a:t>
            </a:fld>
            <a:endParaRPr lang="en-US" smtClean="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BC67E61E-DE61-4E82-BABD-1EA86872408D}" type="slidenum">
              <a:rPr lang="en-US" smtClean="0">
                <a:latin typeface="Arial" charset="0"/>
              </a:rPr>
              <a:pPr/>
              <a:t>297</a:t>
            </a:fld>
            <a:endParaRPr lang="en-US" smtClean="0">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A4BF6937-5B43-4EC2-9142-FDC1EEE53CBC}" type="slidenum">
              <a:rPr lang="en-US" smtClean="0">
                <a:latin typeface="Arial" charset="0"/>
              </a:rPr>
              <a:pPr/>
              <a:t>298</a:t>
            </a:fld>
            <a:endParaRPr lang="en-US" smtClean="0">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1A8BAF26-04F9-4200-B987-71158B473F87}" type="slidenum">
              <a:rPr lang="en-US" smtClean="0">
                <a:latin typeface="Arial" charset="0"/>
              </a:rPr>
              <a:pPr/>
              <a:t>299</a:t>
            </a:fld>
            <a:endParaRPr lang="en-US" smtClean="0">
              <a:latin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txBox="1">
            <a:spLocks noGrp="1"/>
          </p:cNvSpPr>
          <p:nvPr/>
        </p:nvSpPr>
        <p:spPr bwMode="auto">
          <a:xfrm>
            <a:off x="3773816" y="9409718"/>
            <a:ext cx="2887476" cy="494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236E42B-E006-4FFC-B36F-3B27977C238C}" type="slidenum">
              <a:rPr lang="en-US" sz="1300">
                <a:latin typeface="Calibri" pitchFamily="34" charset="0"/>
              </a:rPr>
              <a:pPr algn="r" eaLnBrk="1" hangingPunct="1"/>
              <a:t>301</a:t>
            </a:fld>
            <a:endParaRPr lang="en-US" sz="130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txBox="1">
            <a:spLocks noGrp="1"/>
          </p:cNvSpPr>
          <p:nvPr/>
        </p:nvSpPr>
        <p:spPr bwMode="auto">
          <a:xfrm>
            <a:off x="3773816" y="9409718"/>
            <a:ext cx="2887476" cy="494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236E42B-E006-4FFC-B36F-3B27977C238C}" type="slidenum">
              <a:rPr lang="en-US" sz="1300">
                <a:latin typeface="Calibri" pitchFamily="34" charset="0"/>
              </a:rPr>
              <a:pPr algn="r" eaLnBrk="1" hangingPunct="1"/>
              <a:t>302</a:t>
            </a:fld>
            <a:endParaRPr lang="en-US" sz="130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3F5C82-4D2B-4013-97C7-33CF50674B71}" type="slidenum">
              <a:rPr lang="en-US" smtClean="0"/>
              <a:pPr fontAlgn="base">
                <a:spcBef>
                  <a:spcPct val="0"/>
                </a:spcBef>
                <a:spcAft>
                  <a:spcPct val="0"/>
                </a:spcAft>
                <a:defRPr/>
              </a:pPr>
              <a:t>303</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9341CEF-B56A-4F42-B1C2-8EE6BEE4B445}" type="slidenum">
              <a:rPr lang="en-US" smtClean="0"/>
              <a:pPr>
                <a:defRPr/>
              </a:pPr>
              <a:t>304</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FAE49D22-5AC7-4FFB-92AA-A04E2373D853}" type="slidenum">
              <a:rPr lang="en-US" smtClean="0"/>
              <a:pPr>
                <a:defRPr/>
              </a:pPr>
              <a:t>305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B9FCD1-0E19-46D5-9B8F-AE2D04DFCA06}" type="slidenum">
              <a:rPr lang="en-US" smtClean="0"/>
              <a:pPr/>
              <a:t>26</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CA998729-D10F-449C-9785-5E7BB9FFCE49}" type="slidenum">
              <a:rPr lang="en-US" smtClean="0"/>
              <a:pPr>
                <a:defRPr/>
              </a:pPr>
              <a:t>306</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60" name="Slide Number Placeholder 3"/>
          <p:cNvSpPr txBox="1">
            <a:spLocks noGrp="1"/>
          </p:cNvSpPr>
          <p:nvPr/>
        </p:nvSpPr>
        <p:spPr bwMode="auto">
          <a:xfrm>
            <a:off x="3773816" y="9409718"/>
            <a:ext cx="2887476" cy="494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653F97CD-EC72-4AE5-8189-4DF1268BBB21}" type="slidenum">
              <a:rPr lang="en-US" sz="1300">
                <a:latin typeface="Calibri" pitchFamily="34" charset="0"/>
              </a:rPr>
              <a:pPr algn="r" eaLnBrk="1" hangingPunct="1"/>
              <a:t>307</a:t>
            </a:fld>
            <a:endParaRPr lang="en-US" sz="1300">
              <a:latin typeface="Calibri"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A747B3-C627-4902-9CD8-ED92D1E01CC2}" type="slidenum">
              <a:rPr lang="en-US" smtClean="0"/>
              <a:pPr fontAlgn="base">
                <a:spcBef>
                  <a:spcPct val="0"/>
                </a:spcBef>
                <a:spcAft>
                  <a:spcPct val="0"/>
                </a:spcAft>
                <a:defRPr/>
              </a:pPr>
              <a:t>308</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txBox="1">
            <a:spLocks noGrp="1"/>
          </p:cNvSpPr>
          <p:nvPr/>
        </p:nvSpPr>
        <p:spPr bwMode="auto">
          <a:xfrm>
            <a:off x="3773816" y="9409718"/>
            <a:ext cx="2887476" cy="494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2A62D760-12EE-4918-BD43-F40D23335ECB}" type="slidenum">
              <a:rPr lang="en-US" sz="1300">
                <a:latin typeface="Calibri" pitchFamily="34" charset="0"/>
              </a:rPr>
              <a:pPr algn="r" eaLnBrk="1" hangingPunct="1"/>
              <a:t>309</a:t>
            </a:fld>
            <a:endParaRPr lang="en-US" sz="1300">
              <a:latin typeface="Calibri"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IN" smtClean="0"/>
          </a:p>
        </p:txBody>
      </p:sp>
      <p:sp>
        <p:nvSpPr>
          <p:cNvPr id="134148" name="Slide Number Placeholder 3"/>
          <p:cNvSpPr>
            <a:spLocks noGrp="1"/>
          </p:cNvSpPr>
          <p:nvPr>
            <p:ph type="sldNum" sz="quarter" idx="5"/>
          </p:nvPr>
        </p:nvSpPr>
        <p:spPr>
          <a:noFill/>
        </p:spPr>
        <p:txBody>
          <a:bodyPr/>
          <a:lstStyle/>
          <a:p>
            <a:fld id="{A7E0B628-7057-49B5-BC26-44FB07B8F5A0}" type="slidenum">
              <a:rPr lang="en-GB" altLang="en-GB" smtClean="0">
                <a:latin typeface="Arial" charset="0"/>
              </a:rPr>
              <a:pPr/>
              <a:t>325</a:t>
            </a:fld>
            <a:endParaRPr lang="en-GB" altLang="en-GB"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31BEE704-8547-480B-989A-BE8AE2FBA892}" type="slidenum">
              <a:rPr lang="en-US" smtClean="0">
                <a:latin typeface="Arial" charset="0"/>
              </a:rPr>
              <a:pPr/>
              <a:t>326</a:t>
            </a:fld>
            <a:endParaRPr lang="en-US" smtClean="0">
              <a:latin typeface="Arial" charset="0"/>
            </a:endParaRPr>
          </a:p>
        </p:txBody>
      </p:sp>
      <p:sp>
        <p:nvSpPr>
          <p:cNvPr id="135171" name="Rectangle 7"/>
          <p:cNvSpPr txBox="1">
            <a:spLocks noGrp="1" noChangeArrowheads="1"/>
          </p:cNvSpPr>
          <p:nvPr/>
        </p:nvSpPr>
        <p:spPr bwMode="auto">
          <a:xfrm>
            <a:off x="3773477" y="9408801"/>
            <a:ext cx="2887706" cy="495617"/>
          </a:xfrm>
          <a:prstGeom prst="rect">
            <a:avLst/>
          </a:prstGeom>
          <a:noFill/>
          <a:ln w="9525">
            <a:noFill/>
            <a:miter lim="800000"/>
            <a:headEnd/>
            <a:tailEnd/>
          </a:ln>
        </p:spPr>
        <p:txBody>
          <a:bodyPr lIns="89545" tIns="44773" rIns="89545" bIns="44773" anchor="b"/>
          <a:lstStyle/>
          <a:p>
            <a:pPr algn="r" defTabSz="895350"/>
            <a:fld id="{5ED0381E-4B7B-4F3B-9EAB-5E3FC9362B7E}" type="slidenum">
              <a:rPr lang="en-US" sz="1200">
                <a:ea typeface="ＭＳ Ｐゴシック" pitchFamily="34" charset="-128"/>
              </a:rPr>
              <a:pPr algn="r" defTabSz="895350"/>
              <a:t>326</a:t>
            </a:fld>
            <a:endParaRPr lang="en-US" sz="1200">
              <a:ea typeface="ＭＳ Ｐゴシック" pitchFamily="34" charset="-128"/>
            </a:endParaRPr>
          </a:p>
        </p:txBody>
      </p:sp>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lIns="89545" tIns="44773" rIns="89545" bIns="44773"/>
          <a:lstStyle/>
          <a:p>
            <a:pPr eaLnBrk="1" hangingPunct="1"/>
            <a:endParaRPr lang="en-GB"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8FF69A3-B645-4D6C-A46F-D87047AAED5B}" type="slidenum">
              <a:rPr lang="en-US" smtClean="0">
                <a:latin typeface="Arial" charset="0"/>
              </a:rPr>
              <a:pPr/>
              <a:t>327</a:t>
            </a:fld>
            <a:endParaRPr lang="en-US" smtClean="0">
              <a:latin typeface="Arial" charset="0"/>
            </a:endParaRPr>
          </a:p>
        </p:txBody>
      </p:sp>
      <p:sp>
        <p:nvSpPr>
          <p:cNvPr id="136195" name="Rectangle 7"/>
          <p:cNvSpPr txBox="1">
            <a:spLocks noGrp="1" noChangeArrowheads="1"/>
          </p:cNvSpPr>
          <p:nvPr/>
        </p:nvSpPr>
        <p:spPr bwMode="auto">
          <a:xfrm>
            <a:off x="3773477" y="9408801"/>
            <a:ext cx="2887706" cy="495617"/>
          </a:xfrm>
          <a:prstGeom prst="rect">
            <a:avLst/>
          </a:prstGeom>
          <a:noFill/>
          <a:ln w="9525">
            <a:noFill/>
            <a:miter lim="800000"/>
            <a:headEnd/>
            <a:tailEnd/>
          </a:ln>
        </p:spPr>
        <p:txBody>
          <a:bodyPr lIns="89545" tIns="44773" rIns="89545" bIns="44773" anchor="b"/>
          <a:lstStyle/>
          <a:p>
            <a:pPr algn="r" defTabSz="895350"/>
            <a:fld id="{63DFB286-B4C8-474E-91CD-4A3C5C8F2481}" type="slidenum">
              <a:rPr lang="en-US" sz="1200">
                <a:ea typeface="ＭＳ Ｐゴシック" pitchFamily="34" charset="-128"/>
              </a:rPr>
              <a:pPr algn="r" defTabSz="895350"/>
              <a:t>327</a:t>
            </a:fld>
            <a:endParaRPr lang="en-US" sz="1200">
              <a:ea typeface="ＭＳ Ｐゴシック" pitchFamily="34" charset="-128"/>
            </a:endParaRPr>
          </a:p>
        </p:txBody>
      </p:sp>
      <p:sp>
        <p:nvSpPr>
          <p:cNvPr id="136196" name="Rectangle 2"/>
          <p:cNvSpPr>
            <a:spLocks noGrp="1" noRot="1" noChangeAspect="1" noChangeArrowheads="1" noTextEdit="1"/>
          </p:cNvSpPr>
          <p:nvPr>
            <p:ph type="sldImg"/>
          </p:nvPr>
        </p:nvSpPr>
        <p:spPr>
          <a:ln/>
        </p:spPr>
      </p:sp>
      <p:sp>
        <p:nvSpPr>
          <p:cNvPr id="136197" name="Rectangle 3"/>
          <p:cNvSpPr>
            <a:spLocks noGrp="1" noChangeArrowheads="1"/>
          </p:cNvSpPr>
          <p:nvPr>
            <p:ph type="body" idx="1"/>
          </p:nvPr>
        </p:nvSpPr>
        <p:spPr>
          <a:noFill/>
          <a:ln/>
        </p:spPr>
        <p:txBody>
          <a:bodyPr lIns="89545" tIns="44773" rIns="89545" bIns="44773"/>
          <a:lstStyle/>
          <a:p>
            <a:pPr eaLnBrk="1" hangingPunct="1"/>
            <a:endParaRPr lang="en-GB"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AA579F8B-4E30-4735-A8FF-F7AF663BD54D}" type="slidenum">
              <a:rPr lang="en-US" smtClean="0">
                <a:latin typeface="Arial" charset="0"/>
              </a:rPr>
              <a:pPr/>
              <a:t>328</a:t>
            </a:fld>
            <a:endParaRPr lang="en-US" smtClean="0">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670F2A4-659D-4FDD-BF4F-7E3B3F5BBB27}" type="slidenum">
              <a:rPr lang="en-US" smtClean="0">
                <a:latin typeface="Arial" charset="0"/>
              </a:rPr>
              <a:pPr/>
              <a:t>329</a:t>
            </a:fld>
            <a:endParaRPr lang="en-US" smtClean="0">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01ECA798-1A2E-43D4-B540-CAD04A7ED405}" type="slidenum">
              <a:rPr lang="en-US" smtClean="0">
                <a:latin typeface="Arial" charset="0"/>
              </a:rPr>
              <a:pPr/>
              <a:t>330</a:t>
            </a:fld>
            <a:endParaRPr lang="en-US" smtClean="0">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FB9FCD1-0E19-46D5-9B8F-AE2D04DFCA06}" type="slidenum">
              <a:rPr lang="en-US" smtClean="0"/>
              <a:pPr/>
              <a:t>27</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597DE666-30B8-456C-9EA6-7FF86610027C}" type="slidenum">
              <a:rPr lang="en-US" smtClean="0">
                <a:latin typeface="Arial" charset="0"/>
              </a:rPr>
              <a:pPr/>
              <a:t>331</a:t>
            </a:fld>
            <a:endParaRPr lang="en-US" smtClean="0">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2C8C4DA4-CF1C-403E-8648-075E243DD6B7}" type="slidenum">
              <a:rPr lang="en-US" smtClean="0">
                <a:latin typeface="Arial" charset="0"/>
              </a:rPr>
              <a:pPr/>
              <a:t>332</a:t>
            </a:fld>
            <a:endParaRPr lang="en-US" smtClean="0">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5CB8F3D7-9889-4217-B9AE-73F534B87F4D}" type="slidenum">
              <a:rPr lang="en-US" smtClean="0">
                <a:latin typeface="Arial" charset="0"/>
              </a:rPr>
              <a:pPr/>
              <a:t>333</a:t>
            </a:fld>
            <a:endParaRPr lang="en-US" smtClean="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4CB9961D-61C8-44B9-9ECA-14E3DD86E1E5}" type="slidenum">
              <a:rPr lang="en-US" smtClean="0">
                <a:latin typeface="Arial" charset="0"/>
              </a:rPr>
              <a:pPr/>
              <a:t>334</a:t>
            </a:fld>
            <a:endParaRPr lang="en-US" smtClean="0">
              <a:latin typeface="Arial"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FD7D776-2CB5-4BAE-8EBB-1009692F1117}" type="slidenum">
              <a:rPr lang="en-US" smtClean="0">
                <a:latin typeface="Arial" charset="0"/>
              </a:rPr>
              <a:pPr/>
              <a:t>335</a:t>
            </a:fld>
            <a:endParaRPr lang="en-US" smtClean="0">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4C73392F-EC74-47CE-A5F6-28ECCFD0B63A}" type="slidenum">
              <a:rPr lang="en-US" smtClean="0">
                <a:latin typeface="Arial" charset="0"/>
              </a:rPr>
              <a:pPr/>
              <a:t>336</a:t>
            </a:fld>
            <a:endParaRPr lang="en-US" smtClean="0">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DC556C52-096E-496A-A155-126DEC7D29A2}" type="slidenum">
              <a:rPr lang="en-US" smtClean="0">
                <a:latin typeface="Arial" charset="0"/>
              </a:rPr>
              <a:pPr/>
              <a:t>337</a:t>
            </a:fld>
            <a:endParaRPr lang="en-US" smtClean="0">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818A4EF0-FA76-4C8D-A347-F62185053BCA}" type="slidenum">
              <a:rPr lang="en-US" smtClean="0">
                <a:latin typeface="Arial" charset="0"/>
              </a:rPr>
              <a:pPr/>
              <a:t>338</a:t>
            </a:fld>
            <a:endParaRPr lang="en-US" smtClean="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71588" y="615950"/>
            <a:ext cx="4119562" cy="3090863"/>
          </a:xfrm>
          <a:ln/>
        </p:spPr>
      </p:sp>
      <p:sp>
        <p:nvSpPr>
          <p:cNvPr id="153603" name="Rectangle 3"/>
          <p:cNvSpPr>
            <a:spLocks noGrp="1" noChangeArrowheads="1"/>
          </p:cNvSpPr>
          <p:nvPr>
            <p:ph type="body" idx="1"/>
          </p:nvPr>
        </p:nvSpPr>
        <p:spPr>
          <a:xfrm>
            <a:off x="909122" y="3860426"/>
            <a:ext cx="4855393" cy="5309275"/>
          </a:xfrm>
          <a:noFill/>
          <a:ln/>
        </p:spPr>
        <p:txBody>
          <a:bodyPr/>
          <a:lstStyle/>
          <a:p>
            <a:pPr eaLnBrk="1" hangingPunct="1"/>
            <a:endParaRPr lang="en-GB" altLang="zh-TW" smtClean="0"/>
          </a:p>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71588" y="615950"/>
            <a:ext cx="4119562" cy="3090863"/>
          </a:xfrm>
          <a:ln/>
        </p:spPr>
      </p:sp>
      <p:sp>
        <p:nvSpPr>
          <p:cNvPr id="153603" name="Rectangle 3"/>
          <p:cNvSpPr>
            <a:spLocks noGrp="1" noChangeArrowheads="1"/>
          </p:cNvSpPr>
          <p:nvPr>
            <p:ph type="body" idx="1"/>
          </p:nvPr>
        </p:nvSpPr>
        <p:spPr>
          <a:xfrm>
            <a:off x="909122" y="3860426"/>
            <a:ext cx="4855393" cy="5309275"/>
          </a:xfrm>
          <a:noFill/>
          <a:ln/>
        </p:spPr>
        <p:txBody>
          <a:bodyPr/>
          <a:lstStyle/>
          <a:p>
            <a:pPr eaLnBrk="1" hangingPunct="1"/>
            <a:endParaRPr lang="en-GB" altLang="zh-TW" smtClean="0"/>
          </a:p>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71588" y="615950"/>
            <a:ext cx="4119562" cy="3090863"/>
          </a:xfrm>
          <a:ln/>
        </p:spPr>
      </p:sp>
      <p:sp>
        <p:nvSpPr>
          <p:cNvPr id="153603" name="Rectangle 3"/>
          <p:cNvSpPr>
            <a:spLocks noGrp="1" noChangeArrowheads="1"/>
          </p:cNvSpPr>
          <p:nvPr>
            <p:ph type="body" idx="1"/>
          </p:nvPr>
        </p:nvSpPr>
        <p:spPr>
          <a:xfrm>
            <a:off x="909122" y="3860426"/>
            <a:ext cx="4855393" cy="5309275"/>
          </a:xfrm>
          <a:noFill/>
          <a:ln/>
        </p:spPr>
        <p:txBody>
          <a:bodyPr/>
          <a:lstStyle/>
          <a:p>
            <a:pPr eaLnBrk="1" hangingPunct="1"/>
            <a:endParaRPr lang="en-GB" altLang="zh-TW" smtClean="0"/>
          </a:p>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71588" y="615950"/>
            <a:ext cx="4119562" cy="3090863"/>
          </a:xfrm>
          <a:ln/>
        </p:spPr>
      </p:sp>
      <p:sp>
        <p:nvSpPr>
          <p:cNvPr id="153603" name="Rectangle 3"/>
          <p:cNvSpPr>
            <a:spLocks noGrp="1" noChangeArrowheads="1"/>
          </p:cNvSpPr>
          <p:nvPr>
            <p:ph type="body" idx="1"/>
          </p:nvPr>
        </p:nvSpPr>
        <p:spPr>
          <a:xfrm>
            <a:off x="909122" y="3860426"/>
            <a:ext cx="4855393" cy="5309275"/>
          </a:xfrm>
          <a:noFill/>
          <a:ln/>
        </p:spPr>
        <p:txBody>
          <a:bodyPr/>
          <a:lstStyle/>
          <a:p>
            <a:pPr eaLnBrk="1" hangingPunct="1"/>
            <a:endParaRPr lang="en-GB" altLang="zh-TW" smtClean="0"/>
          </a:p>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71588" y="615950"/>
            <a:ext cx="4119562" cy="3090863"/>
          </a:xfrm>
          <a:ln/>
        </p:spPr>
      </p:sp>
      <p:sp>
        <p:nvSpPr>
          <p:cNvPr id="153603" name="Rectangle 3"/>
          <p:cNvSpPr>
            <a:spLocks noGrp="1" noChangeArrowheads="1"/>
          </p:cNvSpPr>
          <p:nvPr>
            <p:ph type="body" idx="1"/>
          </p:nvPr>
        </p:nvSpPr>
        <p:spPr>
          <a:xfrm>
            <a:off x="909122" y="3860426"/>
            <a:ext cx="4855393" cy="5309275"/>
          </a:xfrm>
          <a:noFill/>
          <a:ln/>
        </p:spPr>
        <p:txBody>
          <a:bodyPr/>
          <a:lstStyle/>
          <a:p>
            <a:pPr eaLnBrk="1" hangingPunct="1"/>
            <a:endParaRPr lang="en-GB" altLang="zh-TW" smtClean="0"/>
          </a:p>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4000" i="1">
                <a:solidFill>
                  <a:srgbClr val="264E72"/>
                </a:solidFill>
                <a:latin typeface="Tahoma" charset="0"/>
              </a:defRPr>
            </a:lvl1pPr>
            <a:lvl2pPr marL="742950" indent="-285750">
              <a:defRPr sz="4000" i="1">
                <a:solidFill>
                  <a:srgbClr val="264E72"/>
                </a:solidFill>
                <a:latin typeface="Tahoma" charset="0"/>
              </a:defRPr>
            </a:lvl2pPr>
            <a:lvl3pPr marL="1143000" indent="-228600">
              <a:defRPr sz="4000" i="1">
                <a:solidFill>
                  <a:srgbClr val="264E72"/>
                </a:solidFill>
                <a:latin typeface="Tahoma" charset="0"/>
              </a:defRPr>
            </a:lvl3pPr>
            <a:lvl4pPr marL="1600200" indent="-228600">
              <a:defRPr sz="4000" i="1">
                <a:solidFill>
                  <a:srgbClr val="264E72"/>
                </a:solidFill>
                <a:latin typeface="Tahoma" charset="0"/>
              </a:defRPr>
            </a:lvl4pPr>
            <a:lvl5pPr marL="2057400" indent="-228600">
              <a:defRPr sz="4000" i="1">
                <a:solidFill>
                  <a:srgbClr val="264E72"/>
                </a:solidFill>
                <a:latin typeface="Tahoma" charset="0"/>
              </a:defRPr>
            </a:lvl5pPr>
            <a:lvl6pPr marL="2514600" indent="-228600" eaLnBrk="0" fontAlgn="base" hangingPunct="0">
              <a:spcBef>
                <a:spcPct val="0"/>
              </a:spcBef>
              <a:spcAft>
                <a:spcPct val="0"/>
              </a:spcAft>
              <a:defRPr sz="4000" i="1">
                <a:solidFill>
                  <a:srgbClr val="264E72"/>
                </a:solidFill>
                <a:latin typeface="Tahoma" charset="0"/>
              </a:defRPr>
            </a:lvl6pPr>
            <a:lvl7pPr marL="2971800" indent="-228600" eaLnBrk="0" fontAlgn="base" hangingPunct="0">
              <a:spcBef>
                <a:spcPct val="0"/>
              </a:spcBef>
              <a:spcAft>
                <a:spcPct val="0"/>
              </a:spcAft>
              <a:defRPr sz="4000" i="1">
                <a:solidFill>
                  <a:srgbClr val="264E72"/>
                </a:solidFill>
                <a:latin typeface="Tahoma" charset="0"/>
              </a:defRPr>
            </a:lvl7pPr>
            <a:lvl8pPr marL="3429000" indent="-228600" eaLnBrk="0" fontAlgn="base" hangingPunct="0">
              <a:spcBef>
                <a:spcPct val="0"/>
              </a:spcBef>
              <a:spcAft>
                <a:spcPct val="0"/>
              </a:spcAft>
              <a:defRPr sz="4000" i="1">
                <a:solidFill>
                  <a:srgbClr val="264E72"/>
                </a:solidFill>
                <a:latin typeface="Tahoma" charset="0"/>
              </a:defRPr>
            </a:lvl8pPr>
            <a:lvl9pPr marL="3886200" indent="-228600" eaLnBrk="0" fontAlgn="base" hangingPunct="0">
              <a:spcBef>
                <a:spcPct val="0"/>
              </a:spcBef>
              <a:spcAft>
                <a:spcPct val="0"/>
              </a:spcAft>
              <a:defRPr sz="4000" i="1">
                <a:solidFill>
                  <a:srgbClr val="264E72"/>
                </a:solidFill>
                <a:latin typeface="Tahoma" charset="0"/>
              </a:defRPr>
            </a:lvl9pPr>
          </a:lstStyle>
          <a:p>
            <a:fld id="{AB16F1D5-E1D3-4CA3-9DF4-05ED7D4ABB2B}" type="slidenum">
              <a:rPr lang="en-US" sz="1200">
                <a:solidFill>
                  <a:schemeClr val="accent1"/>
                </a:solidFill>
              </a:rPr>
              <a:pPr/>
              <a:t>367</a:t>
            </a:fld>
            <a:endParaRPr lang="en-US" sz="1200" dirty="0">
              <a:solidFill>
                <a:schemeClr val="accent1"/>
              </a:solidFill>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CA"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376</a:t>
            </a:fld>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377</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378</a:t>
            </a:fld>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380</a:t>
            </a:fld>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381</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382</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383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71588" y="615950"/>
            <a:ext cx="4119562" cy="3090863"/>
          </a:xfrm>
          <a:ln/>
        </p:spPr>
      </p:sp>
      <p:sp>
        <p:nvSpPr>
          <p:cNvPr id="153603" name="Rectangle 3"/>
          <p:cNvSpPr>
            <a:spLocks noGrp="1" noChangeArrowheads="1"/>
          </p:cNvSpPr>
          <p:nvPr>
            <p:ph type="body" idx="1"/>
          </p:nvPr>
        </p:nvSpPr>
        <p:spPr>
          <a:xfrm>
            <a:off x="909122" y="3860426"/>
            <a:ext cx="4855393" cy="5309275"/>
          </a:xfrm>
          <a:noFill/>
          <a:ln/>
        </p:spPr>
        <p:txBody>
          <a:bodyPr/>
          <a:lstStyle/>
          <a:p>
            <a:pPr eaLnBrk="1" hangingPunct="1"/>
            <a:endParaRPr lang="en-GB" altLang="zh-TW" smtClean="0"/>
          </a:p>
          <a:p>
            <a:pPr eaLnBrk="1" hangingPunct="1"/>
            <a:endParaRPr lang="en-U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384</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385</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386</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387</a:t>
            </a:fld>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388</a:t>
            </a:fld>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389</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390</a:t>
            </a:fld>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391</a:t>
            </a:fld>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392</a:t>
            </a:fld>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393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1271588" y="615950"/>
            <a:ext cx="4119562" cy="3090863"/>
          </a:xfrm>
          <a:ln/>
        </p:spPr>
      </p:sp>
      <p:sp>
        <p:nvSpPr>
          <p:cNvPr id="153603" name="Rectangle 3"/>
          <p:cNvSpPr>
            <a:spLocks noGrp="1" noChangeArrowheads="1"/>
          </p:cNvSpPr>
          <p:nvPr>
            <p:ph type="body" idx="1"/>
          </p:nvPr>
        </p:nvSpPr>
        <p:spPr>
          <a:xfrm>
            <a:off x="909122" y="3860426"/>
            <a:ext cx="4855393" cy="5309275"/>
          </a:xfrm>
          <a:noFill/>
          <a:ln/>
        </p:spPr>
        <p:txBody>
          <a:bodyPr/>
          <a:lstStyle/>
          <a:p>
            <a:pPr eaLnBrk="1" hangingPunct="1"/>
            <a:endParaRPr lang="en-GB" altLang="zh-TW" smtClean="0"/>
          </a:p>
          <a:p>
            <a:pPr eaLnBrk="1" hangingPunct="1"/>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394</a:t>
            </a:fld>
            <a:endParaRPr 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395</a:t>
            </a:fld>
            <a:endParaRPr 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396</a:t>
            </a:fld>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397</a:t>
            </a:fld>
            <a:endParaRPr 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398</a:t>
            </a:fld>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399</a:t>
            </a:fld>
            <a:endParaRPr 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400</a:t>
            </a:fld>
            <a:endParaRPr 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401</a:t>
            </a:fld>
            <a:endParaRPr 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402</a:t>
            </a:fld>
            <a:endParaRPr 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B97FE5-91E5-48A0-833D-4F94D919BF68}" type="slidenum">
              <a:rPr lang="en-US" smtClean="0"/>
              <a:pPr/>
              <a:t>403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43E7A1-ECBD-4B68-B9B3-1233A833C357}" type="datetimeFigureOut">
              <a:rPr lang="en-US" smtClean="0"/>
              <a:pPr/>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7D9B8-3BA6-4AE7-9BE6-2AD94039E75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3E7A1-ECBD-4B68-B9B3-1233A833C357}" type="datetimeFigureOut">
              <a:rPr lang="en-US" smtClean="0"/>
              <a:pPr/>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7D9B8-3BA6-4AE7-9BE6-2AD94039E7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3E7A1-ECBD-4B68-B9B3-1233A833C357}" type="datetimeFigureOut">
              <a:rPr lang="en-US" smtClean="0"/>
              <a:pPr/>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7D9B8-3BA6-4AE7-9BE6-2AD94039E75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EE4531-9F0E-48CD-84BF-0E2AC822586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SG"/>
          </a:p>
        </p:txBody>
      </p:sp>
      <p:sp>
        <p:nvSpPr>
          <p:cNvPr id="4" name="Rectangle 5"/>
          <p:cNvSpPr>
            <a:spLocks noGrp="1" noChangeArrowheads="1"/>
          </p:cNvSpPr>
          <p:nvPr>
            <p:ph type="ftr" sz="quarter" idx="11"/>
          </p:nvPr>
        </p:nvSpPr>
        <p:spPr>
          <a:ln/>
        </p:spPr>
        <p:txBody>
          <a:bodyPr/>
          <a:lstStyle>
            <a:lvl1pPr>
              <a:defRPr/>
            </a:lvl1pPr>
          </a:lstStyle>
          <a:p>
            <a:pPr>
              <a:defRPr/>
            </a:pPr>
            <a:endParaRPr lang="en-SG"/>
          </a:p>
        </p:txBody>
      </p:sp>
      <p:sp>
        <p:nvSpPr>
          <p:cNvPr id="5" name="Rectangle 6"/>
          <p:cNvSpPr>
            <a:spLocks noGrp="1" noChangeArrowheads="1"/>
          </p:cNvSpPr>
          <p:nvPr>
            <p:ph type="sldNum" sz="quarter" idx="12"/>
          </p:nvPr>
        </p:nvSpPr>
        <p:spPr>
          <a:ln/>
        </p:spPr>
        <p:txBody>
          <a:bodyPr/>
          <a:lstStyle>
            <a:lvl1pPr>
              <a:defRPr/>
            </a:lvl1pPr>
          </a:lstStyle>
          <a:p>
            <a:pPr>
              <a:defRPr/>
            </a:pPr>
            <a:fld id="{2E91FECB-04B7-42E1-AE1F-C7559C0631F1}" type="slidenum">
              <a:rPr lang="en-SG"/>
              <a:pPr>
                <a:defRPr/>
              </a:pPr>
              <a:t>‹#›</a:t>
            </a:fld>
            <a:endParaRPr lang="en-SG"/>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4F21094-191D-40AC-8EBF-92AE80BA22E0}" type="slidenum">
              <a:rPr lang="en-US"/>
              <a:pPr/>
              <a:t>‹#›</a:t>
            </a:fld>
            <a:endParaRPr lang="en-US"/>
          </a:p>
        </p:txBody>
      </p:sp>
    </p:spTree>
    <p:extLst>
      <p:ext uri="{BB962C8B-B14F-4D97-AF65-F5344CB8AC3E}">
        <p14:creationId xmlns:p14="http://schemas.microsoft.com/office/powerpoint/2010/main" xmlns="" val="2153097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642EB0CF-8DB7-4882-874A-D18712C961D5}" type="slidenum">
              <a:rPr lang="en-US"/>
              <a:pPr/>
              <a:t>‹#›</a:t>
            </a:fld>
            <a:endParaRPr lang="en-US"/>
          </a:p>
        </p:txBody>
      </p:sp>
    </p:spTree>
    <p:extLst>
      <p:ext uri="{BB962C8B-B14F-4D97-AF65-F5344CB8AC3E}">
        <p14:creationId xmlns:p14="http://schemas.microsoft.com/office/powerpoint/2010/main" xmlns="" val="3040055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IN"/>
          </a:p>
        </p:txBody>
      </p:sp>
      <p:sp>
        <p:nvSpPr>
          <p:cNvPr id="3" name="Table Placeholder 2"/>
          <p:cNvSpPr>
            <a:spLocks noGrp="1"/>
          </p:cNvSpPr>
          <p:nvPr>
            <p:ph type="tbl" idx="1"/>
          </p:nvPr>
        </p:nvSpPr>
        <p:spPr>
          <a:xfrm>
            <a:off x="457200" y="1600200"/>
            <a:ext cx="8229600" cy="4525963"/>
          </a:xfrm>
        </p:spPr>
        <p:txBody>
          <a:bodyPr/>
          <a:lstStyle/>
          <a:p>
            <a:pPr lvl="0"/>
            <a:endParaRPr lang="en-IN"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IN"/>
          </a:p>
        </p:txBody>
      </p:sp>
      <p:sp>
        <p:nvSpPr>
          <p:cNvPr id="5" name="Rectangle 5"/>
          <p:cNvSpPr>
            <a:spLocks noGrp="1" noChangeArrowheads="1"/>
          </p:cNvSpPr>
          <p:nvPr>
            <p:ph type="ftr" sz="quarter" idx="11"/>
          </p:nvPr>
        </p:nvSpPr>
        <p:spPr>
          <a:ln/>
        </p:spPr>
        <p:txBody>
          <a:bodyPr/>
          <a:lstStyle>
            <a:lvl1pPr>
              <a:defRPr/>
            </a:lvl1pPr>
          </a:lstStyle>
          <a:p>
            <a:pPr>
              <a:defRPr/>
            </a:pPr>
            <a:endParaRPr lang="en-IN"/>
          </a:p>
        </p:txBody>
      </p:sp>
      <p:sp>
        <p:nvSpPr>
          <p:cNvPr id="6" name="Rectangle 6"/>
          <p:cNvSpPr>
            <a:spLocks noGrp="1" noChangeArrowheads="1"/>
          </p:cNvSpPr>
          <p:nvPr>
            <p:ph type="sldNum" sz="quarter" idx="12"/>
          </p:nvPr>
        </p:nvSpPr>
        <p:spPr>
          <a:ln/>
        </p:spPr>
        <p:txBody>
          <a:bodyPr/>
          <a:lstStyle>
            <a:lvl1pPr>
              <a:defRPr/>
            </a:lvl1pPr>
          </a:lstStyle>
          <a:p>
            <a:pPr>
              <a:defRPr/>
            </a:pPr>
            <a:fld id="{013DE658-4141-4392-A31F-F7F17B9785DB}" type="slidenum">
              <a:rPr lang="en-IN"/>
              <a:pPr>
                <a:defRPr/>
              </a:pPr>
              <a:t>‹#›</a:t>
            </a:fld>
            <a:endParaRPr lang="en-IN"/>
          </a:p>
        </p:txBody>
      </p:sp>
    </p:spTree>
    <p:extLst>
      <p:ext uri="{BB962C8B-B14F-4D97-AF65-F5344CB8AC3E}">
        <p14:creationId xmlns:p14="http://schemas.microsoft.com/office/powerpoint/2010/main" xmlns="" val="1079834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6104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43E7A1-ECBD-4B68-B9B3-1233A833C357}" type="datetimeFigureOut">
              <a:rPr lang="en-US" smtClean="0"/>
              <a:pPr/>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7D9B8-3BA6-4AE7-9BE6-2AD94039E7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43E7A1-ECBD-4B68-B9B3-1233A833C357}" type="datetimeFigureOut">
              <a:rPr lang="en-US" smtClean="0"/>
              <a:pPr/>
              <a:t>1/18/2015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57D9B8-3BA6-4AE7-9BE6-2AD94039E7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43E7A1-ECBD-4B68-B9B3-1233A833C357}" type="datetimeFigureOut">
              <a:rPr lang="en-US" smtClean="0"/>
              <a:pPr/>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7D9B8-3BA6-4AE7-9BE6-2AD94039E7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43E7A1-ECBD-4B68-B9B3-1233A833C357}" type="datetimeFigureOut">
              <a:rPr lang="en-US" smtClean="0"/>
              <a:pPr/>
              <a:t>1/18/2015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357D9B8-3BA6-4AE7-9BE6-2AD94039E7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43E7A1-ECBD-4B68-B9B3-1233A833C357}" type="datetimeFigureOut">
              <a:rPr lang="en-US" smtClean="0"/>
              <a:pPr/>
              <a:t>1/18/2015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357D9B8-3BA6-4AE7-9BE6-2AD94039E7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43E7A1-ECBD-4B68-B9B3-1233A833C357}" type="datetimeFigureOut">
              <a:rPr lang="en-US" smtClean="0"/>
              <a:pPr/>
              <a:t>1/18/2015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357D9B8-3BA6-4AE7-9BE6-2AD94039E7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3E7A1-ECBD-4B68-B9B3-1233A833C357}" type="datetimeFigureOut">
              <a:rPr lang="en-US" smtClean="0"/>
              <a:pPr/>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7D9B8-3BA6-4AE7-9BE6-2AD94039E7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43E7A1-ECBD-4B68-B9B3-1233A833C357}" type="datetimeFigureOut">
              <a:rPr lang="en-US" smtClean="0"/>
              <a:pPr/>
              <a:t>1/18/2015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357D9B8-3BA6-4AE7-9BE6-2AD94039E7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3E7A1-ECBD-4B68-B9B3-1233A833C357}" type="datetimeFigureOut">
              <a:rPr lang="en-US" smtClean="0"/>
              <a:pPr/>
              <a:t>1/18/2015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7D9B8-3BA6-4AE7-9BE6-2AD94039E7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5" r:id="rId15"/>
    <p:sldLayoutId id="2147483666" r:id="rId16"/>
    <p:sldLayoutId id="2147483667" r:id="rId17"/>
    <p:sldLayoutId id="2147483668"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www.mca.org/" TargetMode="Externa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hyperlink" Target="http://www.accountingtools.com/definition-loss" TargetMode="External"/><Relationship Id="rId2" Type="http://schemas.openxmlformats.org/officeDocument/2006/relationships/hyperlink" Target="http://www.accountingtools.com/profit-definition" TargetMode="External"/><Relationship Id="rId1" Type="http://schemas.openxmlformats.org/officeDocument/2006/relationships/slideLayout" Target="../slideLayouts/slideLayout2.xml"/><Relationship Id="rId5" Type="http://schemas.openxmlformats.org/officeDocument/2006/relationships/hyperlink" Target="http://www.accountingtools.com/dictionary-derivative" TargetMode="External"/><Relationship Id="rId4" Type="http://schemas.openxmlformats.org/officeDocument/2006/relationships/hyperlink" Target="http://www.accountingtools.com/cash-flow-hedge-definition" TargetMode="External"/></Relationships>
</file>

<file path=ppt/slides/_rels/slide187.xml.rels><?xml version="1.0" encoding="UTF-8" standalone="yes"?>
<Relationships xmlns="http://schemas.openxmlformats.org/package/2006/relationships"><Relationship Id="rId8" Type="http://schemas.openxmlformats.org/officeDocument/2006/relationships/hyperlink" Target="http://www.accountingtools.com/definition-transaction" TargetMode="External"/><Relationship Id="rId3" Type="http://schemas.openxmlformats.org/officeDocument/2006/relationships/hyperlink" Target="http://www.accountingtools.com/definition-fair-value" TargetMode="External"/><Relationship Id="rId7" Type="http://schemas.openxmlformats.org/officeDocument/2006/relationships/hyperlink" Target="http://www.accountingtools.com/foreign-currency-definition" TargetMode="External"/><Relationship Id="rId2" Type="http://schemas.openxmlformats.org/officeDocument/2006/relationships/hyperlink" Target="http://www.accountingtools.com/definition-available-for-sale" TargetMode="External"/><Relationship Id="rId1" Type="http://schemas.openxmlformats.org/officeDocument/2006/relationships/slideLayout" Target="../slideLayouts/slideLayout2.xml"/><Relationship Id="rId6" Type="http://schemas.openxmlformats.org/officeDocument/2006/relationships/hyperlink" Target="http://www.accountingtools.com/dictionary-held-to-maturity" TargetMode="External"/><Relationship Id="rId5" Type="http://schemas.openxmlformats.org/officeDocument/2006/relationships/hyperlink" Target="http://www.accountingtools.com/definition-debt" TargetMode="External"/><Relationship Id="rId4" Type="http://schemas.openxmlformats.org/officeDocument/2006/relationships/hyperlink" Target="http://www.accountingtools.com/definition-impairment" TargetMode="External"/><Relationship Id="rId9" Type="http://schemas.openxmlformats.org/officeDocument/2006/relationships/hyperlink" Target="http://www.accountingtools.com/definition-investment" TargetMode="Externa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5.xml"/></Relationships>
</file>

<file path=ppt/slides/_rels/slide24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6.xml"/></Relationships>
</file>

<file path=ppt/slides/_rels/slide24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5.xml"/></Relationships>
</file>

<file path=ppt/slides/_rels/slide24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9.wmf"/><Relationship Id="rId4" Type="http://schemas.openxmlformats.org/officeDocument/2006/relationships/image" Target="../media/image28.wmf"/></Relationships>
</file>

<file path=ppt/slides/_rels/slide24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5.xml"/></Relationships>
</file>

<file path=ppt/slides/_rels/slide248.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6.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oleObject" Target="../embeddings/Microsoft_Office_Excel_97-2003_Worksheet1.xls"/></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4.xml"/><Relationship Id="rId1" Type="http://schemas.openxmlformats.org/officeDocument/2006/relationships/vmlDrawing" Target="../drawings/vmlDrawing4.vml"/><Relationship Id="rId4" Type="http://schemas.openxmlformats.org/officeDocument/2006/relationships/oleObject" Target="../embeddings/Microsoft_Office_Excel_97-2003_Worksheet2.xls"/></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30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3.jpeg"/></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microsoft.com/office/2007/relationships/media" Target="../media/media1.wav"/><Relationship Id="rId2" Type="http://schemas.openxmlformats.org/officeDocument/2006/relationships/slideLayout" Target="../slideLayouts/slideLayout7.xml"/><Relationship Id="rId1" Type="http://schemas.openxmlformats.org/officeDocument/2006/relationships/video" Target="NULL" TargetMode="External"/><Relationship Id="rId4" Type="http://schemas.openxmlformats.org/officeDocument/2006/relationships/image" Target="../media/image41.png"/></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3" Type="http://schemas.openxmlformats.org/officeDocument/2006/relationships/hyperlink" Target="http://www.photos.com/search/royaltyfree/88366531" TargetMode="External"/><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reasonsoflife.files.wordpress.com/2008/08/indianflag1.jpg" TargetMode="External"/><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photos.com/search/royaltyfree/96934267?q=eJx1kD1uBCEMhXtOgbanSjc3SLfSllFkeQbPgAIYGaNkbh8YKatt0vn5571Pds5ZQ8WDR6XFmqYo-idixoMgk48IelZqo-fsPbDyIVjDOdR7Sr2poEYuJvSMBYTQ45oINs410Q980fnN4kFJ8vQYEbEpFMyXZSOULTynzu7Lmy09ryTmP4sq7PumwPtOEsvxgtbug-jR17ZJrBdWexHAJZ1jmSVS0Qt73H58GlOJR9TESyOljBdA9NN348Qyi8IKGqgRTJYGe6TkF3u7mV8q23W3&amp;slot_number=37&amp;item_total_count=736&amp;item_count=60"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photos.com/search/royaltyfree/96934267?q=eJx1kD1uBCEMhXtOgbanSjc3SLfSllFkeQbPgAIYGaNkbh8YKatt0vn5571Pds5ZQ8WDR6XFmqYo-idixoMgk48IelZqo-fsPbDyIVjDOdR7Sr2poEYuJvSMBYTQ45oINs410Q980fnN4kFJ8vQYEbEpFMyXZSOULTynzu7Lmy09ryTmP4sq7PumwPtOEsvxgtbug-jR17ZJrBdWexHAJZ1jmSVS0Qt73H58GlOJR9TESyOljBdA9NN348Qyi8IKGqgRTJYGe6TkF3u7mV8q23W3&amp;slot_number=37&amp;item_total_count=736&amp;item_count=60"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7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37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37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8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8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8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79.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8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8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1.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8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8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3.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8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8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hyperlink" Target="http://www.photos.com/search/royaltyfree/57279541?q=eJx1T8ttxEAIvbsKN-AGtoqVUgBiB2yjzIAFWIm7z8xGifayN3i8H8uyzBMrAWHybZ4i0fNvkYYbQ2MShLwOjo7tZ0MFZyR8VIZi7aj8DZ98fZkTJHsbtO4ikaDYnqpg9LL_X5d5vRHqxj69Mzjc6CwJtq7sotuv7L5bWtzrGR_nI4rLkWI6xcsCpvXqZHNhTRzQ04-t54xmtUdofxCExqFYNR-DWkLuHAyjSMAqXKnjPxSFafk=&amp;slot_number=9&amp;item_total_count=38275&amp;item_count=60" TargetMode="External"/></Relationships>
</file>

<file path=ppt/slides/_rels/slide39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9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7.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9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8.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9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89.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9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9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1.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9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2.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9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3.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9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39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5.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hyperlink" Target="http://www.photos.com/search/royaltyfree/104882301?q=eJx1kE1qxDAMhfc-hZm9L5AbdDfQZSlCYyuxqW0ZSaGT29cJtMymOz39vPehEIJ31BMkNFq8U0OxX1EabgSNUkGwY5DOXvD3zMab4MjHVG-17mqCVri7vDfsIIQJH5UgchuVnvBFxzdLAiNpp8eMKGrQsV2WSigx_02DX5eEfSPxidCy-89mCKc9GvC6kpS-veDpfVK97w-NUsaFpi8CuNdjLrMU6nahz9uPT-cG8Yw6EetM6fMNUNLpG7mynEVnA8ukBCeLwlqopsXfbu4HNk13cg==&amp;slot_number=11&amp;item_total_count=1416&amp;item_count=60" TargetMode="External"/></Relationships>
</file>

<file path=ppt/slides/_rels/slide40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6.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40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7.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40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8.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40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99.xml"/><Relationship Id="rId1" Type="http://schemas.openxmlformats.org/officeDocument/2006/relationships/slideLayout" Target="../slideLayouts/slideLayout1.xml"/><Relationship Id="rId4" Type="http://schemas.openxmlformats.org/officeDocument/2006/relationships/image" Target="../media/image51.jpeg"/></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40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hyperlink" Target="http://www.google.co.in/imgres?imgurl=http://2.bp.blogspot.com/_nSWYLEsuCeY/S_LMRBtBdxI/AAAAAAAABMw/lq5UxIgO-yc/s1600/ScalesOfJustice.gif&amp;imgrefurl=http://environmentaljusticeblog.blogspot.com/2010_05_01_archive.html&amp;h=468&amp;w=640&amp;sz=6&amp;tbnid=jFrV8rkRgDNhiM:&amp;tbnh=100&amp;tbnw=137&amp;prev=/images?q=photo+of+justice&amp;zoom=1&amp;q=photo+of+justice&amp;hl=en&amp;usg=__DKekalglbnEq21Y-6vS1Y7qJYmU=&amp;sa=X&amp;ei=nSQYTaX7CMubhQf95dy4Dg&amp;ved=0CCcQ9QEwAw" TargetMode="Externa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4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0.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13.xml"/></Relationships>
</file>

<file path=ppt/slides/_rels/slide451.xml.rels><?xml version="1.0" encoding="UTF-8" standalone="yes"?>
<Relationships xmlns="http://schemas.openxmlformats.org/package/2006/relationships"><Relationship Id="rId3" Type="http://schemas.openxmlformats.org/officeDocument/2006/relationships/oleObject" Target="../embeddings/Microsoft_Office_Word_97_-_2003_Document3.doc"/><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4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459.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4.bin"/></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6.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7.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473.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5.bin"/></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ChangeArrowheads="1"/>
          </p:cNvSpPr>
          <p:nvPr/>
        </p:nvSpPr>
        <p:spPr bwMode="auto">
          <a:xfrm>
            <a:off x="0" y="340072"/>
            <a:ext cx="9144000" cy="4937249"/>
          </a:xfrm>
          <a:prstGeom prst="rect">
            <a:avLst/>
          </a:prstGeom>
          <a:noFill/>
          <a:ln w="12700">
            <a:noFill/>
            <a:miter lim="800000"/>
            <a:headEnd/>
            <a:tailEnd/>
          </a:ln>
        </p:spPr>
        <p:txBody>
          <a:bodyPr wrap="square" lIns="0" tIns="0" rIns="0" bIns="0">
            <a:spAutoFit/>
          </a:bodyPr>
          <a:lstStyle/>
          <a:p>
            <a:pPr>
              <a:lnSpc>
                <a:spcPts val="5500"/>
              </a:lnSpc>
              <a:defRPr/>
            </a:pPr>
            <a:r>
              <a:rPr lang="en-US" altLang="en-GB" sz="6000" dirty="0" smtClean="0">
                <a:latin typeface="Segoe Script" pitchFamily="34" charset="0"/>
              </a:rPr>
              <a:t>		</a:t>
            </a:r>
          </a:p>
          <a:p>
            <a:pPr>
              <a:lnSpc>
                <a:spcPts val="5500"/>
              </a:lnSpc>
              <a:defRPr/>
            </a:pPr>
            <a:r>
              <a:rPr lang="en-US" altLang="en-GB" sz="6000" dirty="0" smtClean="0">
                <a:latin typeface="Segoe Script" pitchFamily="34" charset="0"/>
              </a:rPr>
              <a:t>Welcome all @ IFRS</a:t>
            </a:r>
          </a:p>
          <a:p>
            <a:pPr>
              <a:lnSpc>
                <a:spcPts val="5500"/>
              </a:lnSpc>
              <a:defRPr/>
            </a:pPr>
            <a:endParaRPr lang="en-US" altLang="en-GB" sz="6000" dirty="0">
              <a:latin typeface="Segoe Script" pitchFamily="34" charset="0"/>
            </a:endParaRPr>
          </a:p>
          <a:p>
            <a:pPr>
              <a:lnSpc>
                <a:spcPts val="5500"/>
              </a:lnSpc>
              <a:defRPr/>
            </a:pPr>
            <a:r>
              <a:rPr lang="en-US" altLang="en-GB" sz="6000" dirty="0" smtClean="0">
                <a:latin typeface="Segoe Script" pitchFamily="34" charset="0"/>
              </a:rPr>
              <a:t> and </a:t>
            </a:r>
            <a:r>
              <a:rPr lang="en-US" altLang="en-GB" sz="6000" dirty="0" err="1" smtClean="0">
                <a:latin typeface="Segoe Script" pitchFamily="34" charset="0"/>
              </a:rPr>
              <a:t>Ind</a:t>
            </a:r>
            <a:r>
              <a:rPr lang="en-US" altLang="en-GB" sz="6000" dirty="0" smtClean="0">
                <a:latin typeface="Segoe Script" pitchFamily="34" charset="0"/>
              </a:rPr>
              <a:t> AS incl.</a:t>
            </a:r>
          </a:p>
          <a:p>
            <a:pPr>
              <a:lnSpc>
                <a:spcPts val="5500"/>
              </a:lnSpc>
              <a:defRPr/>
            </a:pPr>
            <a:endParaRPr lang="en-US" altLang="en-GB" sz="6000" dirty="0">
              <a:latin typeface="Segoe Script" pitchFamily="34" charset="0"/>
            </a:endParaRPr>
          </a:p>
          <a:p>
            <a:pPr>
              <a:lnSpc>
                <a:spcPts val="5500"/>
              </a:lnSpc>
              <a:defRPr/>
            </a:pPr>
            <a:r>
              <a:rPr lang="en-US" altLang="en-GB" sz="6000" dirty="0" smtClean="0">
                <a:latin typeface="Segoe Script" pitchFamily="34" charset="0"/>
              </a:rPr>
              <a:t> Companies Act,2013 </a:t>
            </a:r>
          </a:p>
          <a:p>
            <a:pPr>
              <a:lnSpc>
                <a:spcPts val="5500"/>
              </a:lnSpc>
              <a:defRPr/>
            </a:pPr>
            <a:endParaRPr lang="en-US" altLang="en-GB" sz="6000" dirty="0" smtClean="0">
              <a:latin typeface="Playbill" pitchFamily="82" charset="0"/>
            </a:endParaRPr>
          </a:p>
        </p:txBody>
      </p:sp>
      <p:sp>
        <p:nvSpPr>
          <p:cNvPr id="3" name="Rectangle 7"/>
          <p:cNvSpPr txBox="1">
            <a:spLocks noChangeArrowheads="1"/>
          </p:cNvSpPr>
          <p:nvPr/>
        </p:nvSpPr>
        <p:spPr bwMode="auto">
          <a:xfrm>
            <a:off x="152400" y="4888230"/>
            <a:ext cx="8610600" cy="1969770"/>
          </a:xfrm>
          <a:prstGeom prst="rect">
            <a:avLst/>
          </a:prstGeom>
          <a:noFill/>
          <a:ln w="12700">
            <a:noFill/>
            <a:miter lim="800000"/>
            <a:headEnd/>
            <a:tailEnd/>
          </a:ln>
        </p:spPr>
        <p:txBody>
          <a:bodyPr wrap="square" lIns="0" tIns="0" rIns="0" bIns="0">
            <a:spAutoFit/>
          </a:bodyPr>
          <a:lstStyle/>
          <a:p>
            <a:pPr>
              <a:defRPr/>
            </a:pPr>
            <a:r>
              <a:rPr lang="en-US" altLang="en-GB" sz="3200" dirty="0" smtClean="0">
                <a:latin typeface="Segoe Script" pitchFamily="34" charset="0"/>
              </a:rPr>
              <a:t>By Eish Taneja</a:t>
            </a:r>
          </a:p>
          <a:p>
            <a:pPr>
              <a:defRPr/>
            </a:pPr>
            <a:endParaRPr lang="en-US" altLang="en-GB" sz="3200" dirty="0" smtClean="0">
              <a:latin typeface="Segoe Script" pitchFamily="34" charset="0"/>
            </a:endParaRPr>
          </a:p>
          <a:p>
            <a:pPr>
              <a:defRPr/>
            </a:pPr>
            <a:r>
              <a:rPr lang="en-US" altLang="en-GB" sz="3200" dirty="0" smtClean="0">
                <a:latin typeface="Segoe Script" pitchFamily="34" charset="0"/>
              </a:rPr>
              <a:t>CA, CPA (USA), C-IFRS (ACCA,UK)</a:t>
            </a:r>
          </a:p>
          <a:p>
            <a:pPr>
              <a:defRPr/>
            </a:pPr>
            <a:r>
              <a:rPr lang="en-US" altLang="en-GB" sz="3200" dirty="0" smtClean="0">
                <a:latin typeface="Segoe Script" pitchFamily="34" charset="0"/>
              </a:rPr>
              <a:t>Green Belt (6 sigma)-USA, DISA (ICAI)</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676400" y="142875"/>
            <a:ext cx="4876801" cy="619125"/>
          </a:xfrm>
        </p:spPr>
        <p:txBody>
          <a:bodyPr>
            <a:normAutofit fontScale="90000"/>
          </a:bodyPr>
          <a:lstStyle/>
          <a:p>
            <a:pPr eaLnBrk="1" hangingPunct="1"/>
            <a:r>
              <a:rPr lang="en-US" sz="4900" dirty="0" smtClean="0"/>
              <a:t>IFRS </a:t>
            </a:r>
            <a:r>
              <a:rPr lang="en-US" sz="5300" dirty="0" smtClean="0"/>
              <a:t>Structure</a:t>
            </a:r>
          </a:p>
        </p:txBody>
      </p:sp>
      <p:sp>
        <p:nvSpPr>
          <p:cNvPr id="60419" name="Rectangle 3"/>
          <p:cNvSpPr>
            <a:spLocks noGrp="1" noChangeArrowheads="1"/>
          </p:cNvSpPr>
          <p:nvPr>
            <p:ph type="body" idx="1"/>
          </p:nvPr>
        </p:nvSpPr>
        <p:spPr>
          <a:xfrm>
            <a:off x="152400" y="1428750"/>
            <a:ext cx="8763000" cy="5124450"/>
          </a:xfrm>
        </p:spPr>
        <p:txBody>
          <a:bodyPr>
            <a:noAutofit/>
          </a:bodyPr>
          <a:lstStyle/>
          <a:p>
            <a:r>
              <a:rPr lang="en-US" sz="2800" dirty="0" smtClean="0"/>
              <a:t>The term “IFRSs” currently comprises of: </a:t>
            </a:r>
          </a:p>
          <a:p>
            <a:pPr marL="0" indent="0">
              <a:buNone/>
            </a:pPr>
            <a:endParaRPr lang="en-US" sz="2800" dirty="0" smtClean="0"/>
          </a:p>
          <a:p>
            <a:pPr lvl="1"/>
            <a:r>
              <a:rPr lang="en-US" dirty="0" smtClean="0"/>
              <a:t> 14 IFRSs,                                  8 </a:t>
            </a:r>
            <a:r>
              <a:rPr lang="en-US" dirty="0" err="1" smtClean="0"/>
              <a:t>Ind</a:t>
            </a:r>
            <a:r>
              <a:rPr lang="en-US" dirty="0" smtClean="0"/>
              <a:t> As ( 101 to 108)</a:t>
            </a:r>
            <a:endParaRPr lang="en-US" dirty="0"/>
          </a:p>
          <a:p>
            <a:pPr lvl="1"/>
            <a:r>
              <a:rPr lang="en-US" dirty="0" smtClean="0"/>
              <a:t> 20 IFRIC                                    (merged into </a:t>
            </a:r>
            <a:r>
              <a:rPr lang="en-US" dirty="0" err="1" smtClean="0"/>
              <a:t>Ind</a:t>
            </a:r>
            <a:r>
              <a:rPr lang="en-US" dirty="0" smtClean="0"/>
              <a:t> AS) </a:t>
            </a:r>
          </a:p>
          <a:p>
            <a:pPr lvl="1"/>
            <a:r>
              <a:rPr lang="en-US" dirty="0" smtClean="0"/>
              <a:t>28 </a:t>
            </a:r>
            <a:r>
              <a:rPr lang="en-US" dirty="0"/>
              <a:t>IASs (originally 41</a:t>
            </a:r>
            <a:r>
              <a:rPr lang="en-US" dirty="0" smtClean="0"/>
              <a:t>),           27 </a:t>
            </a:r>
            <a:r>
              <a:rPr lang="en-US" dirty="0" err="1" smtClean="0"/>
              <a:t>Ind</a:t>
            </a:r>
            <a:r>
              <a:rPr lang="en-US" dirty="0" smtClean="0"/>
              <a:t> As (1 to 40</a:t>
            </a:r>
            <a:r>
              <a:rPr lang="en-US" dirty="0"/>
              <a:t>) only</a:t>
            </a:r>
          </a:p>
          <a:p>
            <a:pPr lvl="1"/>
            <a:r>
              <a:rPr lang="en-US" dirty="0" smtClean="0"/>
              <a:t> 11 SIC interpretations,           (</a:t>
            </a:r>
            <a:r>
              <a:rPr lang="en-US" dirty="0"/>
              <a:t>merged into </a:t>
            </a:r>
            <a:r>
              <a:rPr lang="en-US" dirty="0" err="1"/>
              <a:t>Ind</a:t>
            </a:r>
            <a:r>
              <a:rPr lang="en-US" dirty="0"/>
              <a:t> AS)</a:t>
            </a:r>
          </a:p>
          <a:p>
            <a:pPr lvl="1"/>
            <a:r>
              <a:rPr lang="en-US" dirty="0" smtClean="0"/>
              <a:t>  The Framework                       No separate framework</a:t>
            </a:r>
          </a:p>
          <a:p>
            <a:endParaRPr lang="en-US" sz="2800" dirty="0" smtClean="0"/>
          </a:p>
          <a:p>
            <a:r>
              <a:rPr lang="en-US" sz="2800" dirty="0" smtClean="0"/>
              <a:t>IFRS- SME has been </a:t>
            </a:r>
          </a:p>
          <a:p>
            <a:pPr marL="0" lvl="1" indent="0">
              <a:buNone/>
            </a:pPr>
            <a:r>
              <a:rPr lang="en-US" dirty="0" smtClean="0"/>
              <a:t>    issued in July 2009</a:t>
            </a:r>
            <a:r>
              <a:rPr lang="en-US" dirty="0"/>
              <a:t>. </a:t>
            </a:r>
            <a:r>
              <a:rPr lang="en-US" dirty="0" smtClean="0"/>
              <a:t>                      No </a:t>
            </a:r>
            <a:r>
              <a:rPr lang="en-US" dirty="0"/>
              <a:t>separate </a:t>
            </a:r>
            <a:r>
              <a:rPr lang="en-US" dirty="0" smtClean="0"/>
              <a:t>SME </a:t>
            </a:r>
            <a:r>
              <a:rPr lang="en-US" dirty="0" err="1" smtClean="0"/>
              <a:t>Ind</a:t>
            </a:r>
            <a:r>
              <a:rPr lang="en-US" dirty="0" smtClean="0"/>
              <a:t> AS</a:t>
            </a:r>
            <a:endParaRPr lang="en-US" dirty="0"/>
          </a:p>
          <a:p>
            <a:pPr marL="0" indent="0">
              <a:buNone/>
            </a:pPr>
            <a:endParaRPr lang="en-US" sz="2800" dirty="0" smtClean="0"/>
          </a:p>
        </p:txBody>
      </p:sp>
      <p:sp>
        <p:nvSpPr>
          <p:cNvPr id="2" name="Right Arrow 1"/>
          <p:cNvSpPr/>
          <p:nvPr/>
        </p:nvSpPr>
        <p:spPr>
          <a:xfrm>
            <a:off x="3886200" y="25908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886200" y="3124200"/>
            <a:ext cx="990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4419600" y="3581400"/>
            <a:ext cx="4953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4419600" y="4038600"/>
            <a:ext cx="4953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381500" y="4495800"/>
            <a:ext cx="5715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triped Right Arrow 2"/>
          <p:cNvSpPr/>
          <p:nvPr/>
        </p:nvSpPr>
        <p:spPr>
          <a:xfrm>
            <a:off x="4114800" y="5562600"/>
            <a:ext cx="876300" cy="381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04800" y="1905000"/>
            <a:ext cx="4114800" cy="3352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187457793"/>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IAS 16 (Property, Plant and Equipment) and AS 10 (Accounting for Fixed Assets) and AS 6 (Depreciation Accounting)</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557862492"/>
              </p:ext>
            </p:extLst>
          </p:nvPr>
        </p:nvGraphicFramePr>
        <p:xfrm>
          <a:off x="304800" y="1123950"/>
          <a:ext cx="8610600" cy="3829049"/>
        </p:xfrm>
        <a:graphic>
          <a:graphicData uri="http://schemas.openxmlformats.org/drawingml/2006/table">
            <a:tbl>
              <a:tblPr firstRow="1" bandRow="1">
                <a:tableStyleId>{5C22544A-7EE6-4342-B048-85BDC9FD1C3A}</a:tableStyleId>
              </a:tblPr>
              <a:tblGrid>
                <a:gridCol w="4305300"/>
                <a:gridCol w="4305300"/>
              </a:tblGrid>
              <a:tr h="554265">
                <a:tc>
                  <a:txBody>
                    <a:bodyPr/>
                    <a:lstStyle/>
                    <a:p>
                      <a:pPr algn="ctr"/>
                      <a:r>
                        <a:rPr lang="en-US" sz="2400" b="1" dirty="0" smtClean="0">
                          <a:solidFill>
                            <a:schemeClr val="tx1"/>
                          </a:solidFill>
                          <a:latin typeface="Garamond" pitchFamily="18" charset="0"/>
                        </a:rPr>
                        <a:t>IAS 16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10</a:t>
                      </a:r>
                      <a:r>
                        <a:rPr lang="en-US" sz="2400" b="1" baseline="0" dirty="0" smtClean="0">
                          <a:solidFill>
                            <a:schemeClr val="tx1"/>
                          </a:solidFill>
                          <a:latin typeface="Garamond" pitchFamily="18" charset="0"/>
                        </a:rPr>
                        <a:t> &amp; AS 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3853">
                <a:tc>
                  <a:txBody>
                    <a:bodyPr/>
                    <a:lstStyle/>
                    <a:p>
                      <a:pPr marL="225425" indent="-225425" algn="just" fontAlgn="t">
                        <a:buFont typeface="Wingdings" pitchFamily="2" charset="2"/>
                        <a:buChar char="Ø"/>
                      </a:pPr>
                      <a:endParaRPr lang="en-US" sz="2200" b="0" i="0" u="none" strike="noStrike" dirty="0" smtClean="0">
                        <a:solidFill>
                          <a:srgbClr val="000000"/>
                        </a:solidFill>
                        <a:latin typeface="Garamond" pitchFamily="18" charset="0"/>
                      </a:endParaRPr>
                    </a:p>
                    <a:p>
                      <a:pPr marL="225425" indent="-225425" algn="just" fontAlgn="t">
                        <a:buFont typeface="Wingdings" pitchFamily="2" charset="2"/>
                        <a:buChar char="Ø"/>
                      </a:pPr>
                      <a:r>
                        <a:rPr lang="en-US" sz="2200" b="0" i="0" u="none" strike="noStrike" dirty="0" smtClean="0">
                          <a:solidFill>
                            <a:srgbClr val="000000"/>
                          </a:solidFill>
                          <a:latin typeface="Garamond" pitchFamily="18" charset="0"/>
                        </a:rPr>
                        <a:t>It </a:t>
                      </a:r>
                      <a:r>
                        <a:rPr lang="en-US" sz="2200" b="0" i="0" u="none" strike="noStrike" dirty="0">
                          <a:solidFill>
                            <a:srgbClr val="000000"/>
                          </a:solidFill>
                          <a:latin typeface="Garamond" pitchFamily="18" charset="0"/>
                        </a:rPr>
                        <a:t>Deals accounting for property, plant and equipment and their depreciation which are covered in AS 10 and AS 6 Respectively.</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endParaRPr lang="en-US" sz="2200" b="0" i="0" u="none" strike="noStrike" dirty="0" smtClean="0">
                        <a:solidFill>
                          <a:srgbClr val="000000"/>
                        </a:solidFill>
                        <a:latin typeface="Garamond" pitchFamily="18" charset="0"/>
                      </a:endParaRPr>
                    </a:p>
                    <a:p>
                      <a:pPr marL="225425" indent="-225425" algn="just" fontAlgn="t">
                        <a:buFont typeface="Wingdings" pitchFamily="2" charset="2"/>
                        <a:buChar char="Ø"/>
                      </a:pPr>
                      <a:r>
                        <a:rPr lang="en-US" sz="2200" b="0" i="0" u="none" strike="noStrike" dirty="0" smtClean="0">
                          <a:solidFill>
                            <a:srgbClr val="000000"/>
                          </a:solidFill>
                          <a:latin typeface="Garamond" pitchFamily="18" charset="0"/>
                        </a:rPr>
                        <a:t>AS 10 deals </a:t>
                      </a:r>
                      <a:r>
                        <a:rPr lang="en-US" sz="2200" b="0" i="0" u="none" strike="noStrike" dirty="0">
                          <a:solidFill>
                            <a:srgbClr val="000000"/>
                          </a:solidFill>
                          <a:latin typeface="Garamond" pitchFamily="18" charset="0"/>
                        </a:rPr>
                        <a:t>with accounting for fixed assets whereas depreciation is covered under AS 6.</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30931">
                <a:tc>
                  <a:txBody>
                    <a:bodyPr/>
                    <a:lstStyle/>
                    <a:p>
                      <a:pPr marL="225425" indent="-225425" algn="just" fontAlgn="t">
                        <a:buFont typeface="Wingdings" pitchFamily="2" charset="2"/>
                        <a:buChar char="Ø"/>
                      </a:pPr>
                      <a:endParaRPr lang="en-US" sz="2200" b="0" i="0" u="none" strike="noStrike" dirty="0" smtClean="0">
                        <a:solidFill>
                          <a:srgbClr val="000000"/>
                        </a:solidFill>
                        <a:latin typeface="Garamond" pitchFamily="18" charset="0"/>
                      </a:endParaRPr>
                    </a:p>
                    <a:p>
                      <a:pPr marL="225425" indent="-225425" algn="just" fontAlgn="t">
                        <a:buFont typeface="Wingdings" pitchFamily="2" charset="2"/>
                        <a:buChar char="Ø"/>
                      </a:pPr>
                      <a:r>
                        <a:rPr lang="en-US" sz="2200" b="0" i="0" u="none" strike="noStrike" dirty="0" smtClean="0">
                          <a:solidFill>
                            <a:srgbClr val="000000"/>
                          </a:solidFill>
                          <a:latin typeface="Garamond" pitchFamily="18" charset="0"/>
                        </a:rPr>
                        <a:t>Includes </a:t>
                      </a:r>
                      <a:r>
                        <a:rPr lang="en-US" sz="2200" b="0" i="0" u="none" strike="noStrike" dirty="0">
                          <a:solidFill>
                            <a:srgbClr val="000000"/>
                          </a:solidFill>
                          <a:latin typeface="Garamond" pitchFamily="18" charset="0"/>
                        </a:rPr>
                        <a:t>the same under the </a:t>
                      </a:r>
                      <a:r>
                        <a:rPr lang="en-US" sz="2200" b="0" i="0" u="none" strike="noStrike" dirty="0" smtClean="0">
                          <a:solidFill>
                            <a:srgbClr val="000000"/>
                          </a:solidFill>
                          <a:latin typeface="Garamond" pitchFamily="18" charset="0"/>
                        </a:rPr>
                        <a:t>scope.</a:t>
                      </a:r>
                      <a:endParaRPr lang="en-US" sz="22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endParaRPr lang="en-US" sz="2200" b="0" i="0" u="none" strike="noStrike" dirty="0" smtClean="0">
                        <a:solidFill>
                          <a:srgbClr val="000000"/>
                        </a:solidFill>
                        <a:latin typeface="Garamond" pitchFamily="18" charset="0"/>
                      </a:endParaRPr>
                    </a:p>
                    <a:p>
                      <a:pPr marL="225425" indent="-225425" algn="just" fontAlgn="t">
                        <a:buFont typeface="Wingdings" pitchFamily="2" charset="2"/>
                        <a:buChar char="Ø"/>
                      </a:pPr>
                      <a:r>
                        <a:rPr lang="en-US" sz="2200" b="0" i="0" u="none" strike="noStrike" dirty="0" smtClean="0">
                          <a:solidFill>
                            <a:srgbClr val="000000"/>
                          </a:solidFill>
                          <a:latin typeface="Garamond" pitchFamily="18" charset="0"/>
                        </a:rPr>
                        <a:t>Excludes </a:t>
                      </a:r>
                      <a:r>
                        <a:rPr lang="en-US" sz="2200" b="0" i="0" u="none" strike="noStrike" dirty="0">
                          <a:solidFill>
                            <a:srgbClr val="000000"/>
                          </a:solidFill>
                          <a:latin typeface="Garamond" pitchFamily="18" charset="0"/>
                        </a:rPr>
                        <a:t>accounting for real estate developers from its scope</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6180063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(IAS 16)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261790501"/>
              </p:ext>
            </p:extLst>
          </p:nvPr>
        </p:nvGraphicFramePr>
        <p:xfrm>
          <a:off x="71120" y="685800"/>
          <a:ext cx="8920480" cy="5334000"/>
        </p:xfrm>
        <a:graphic>
          <a:graphicData uri="http://schemas.openxmlformats.org/drawingml/2006/table">
            <a:tbl>
              <a:tblPr firstRow="1" bandRow="1">
                <a:tableStyleId>{5C22544A-7EE6-4342-B048-85BDC9FD1C3A}</a:tableStyleId>
              </a:tblPr>
              <a:tblGrid>
                <a:gridCol w="2900680"/>
                <a:gridCol w="3429000"/>
                <a:gridCol w="2590800"/>
              </a:tblGrid>
              <a:tr h="695960">
                <a:tc>
                  <a:txBody>
                    <a:bodyPr/>
                    <a:lstStyle/>
                    <a:p>
                      <a:r>
                        <a:rPr lang="en-US" sz="3200" dirty="0" smtClean="0"/>
                        <a:t>Indian GAAP</a:t>
                      </a:r>
                      <a:endParaRPr lang="en-US" sz="3200" dirty="0"/>
                    </a:p>
                  </a:txBody>
                  <a:tcPr/>
                </a:tc>
                <a:tc>
                  <a:txBody>
                    <a:bodyPr/>
                    <a:lstStyle/>
                    <a:p>
                      <a:pPr algn="ctr"/>
                      <a:r>
                        <a:rPr lang="en-US" sz="3200" dirty="0" smtClean="0"/>
                        <a:t>IFRS</a:t>
                      </a:r>
                      <a:endParaRPr lang="en-US" sz="3200" dirty="0"/>
                    </a:p>
                  </a:txBody>
                  <a:tcPr/>
                </a:tc>
                <a:tc>
                  <a:txBody>
                    <a:bodyPr/>
                    <a:lstStyle/>
                    <a:p>
                      <a:pPr algn="ctr"/>
                      <a:r>
                        <a:rPr lang="en-US" sz="3200" dirty="0" err="1" smtClean="0"/>
                        <a:t>Ind</a:t>
                      </a:r>
                      <a:r>
                        <a:rPr lang="en-US" sz="3200" dirty="0" smtClean="0"/>
                        <a:t> AS</a:t>
                      </a:r>
                      <a:endParaRPr lang="en-US" sz="3200" dirty="0"/>
                    </a:p>
                  </a:txBody>
                  <a:tcPr/>
                </a:tc>
              </a:tr>
              <a:tr h="447040">
                <a:tc gridSpan="3">
                  <a:txBody>
                    <a:bodyPr/>
                    <a:lstStyle/>
                    <a:p>
                      <a:r>
                        <a:rPr lang="en-US" sz="2000" dirty="0" smtClean="0"/>
                        <a:t>Accounting for Fixed Assets /PP&amp;E</a:t>
                      </a:r>
                      <a:endParaRPr lang="en-US" sz="2000" dirty="0"/>
                    </a:p>
                  </a:txBody>
                  <a:tcPr/>
                </a:tc>
                <a:tc hMerge="1">
                  <a:txBody>
                    <a:bodyPr/>
                    <a:lstStyle/>
                    <a:p>
                      <a:endParaRPr lang="en-US"/>
                    </a:p>
                  </a:txBody>
                  <a:tcPr/>
                </a:tc>
                <a:tc hMerge="1">
                  <a:txBody>
                    <a:bodyPr/>
                    <a:lstStyle/>
                    <a:p>
                      <a:endParaRPr lang="en-US" sz="2000" kern="1200" dirty="0">
                        <a:solidFill>
                          <a:schemeClr val="dk1"/>
                        </a:solidFill>
                        <a:latin typeface="+mn-lt"/>
                        <a:ea typeface="+mn-ea"/>
                        <a:cs typeface="+mn-cs"/>
                      </a:endParaRPr>
                    </a:p>
                  </a:txBody>
                  <a:tcPr/>
                </a:tc>
              </a:tr>
              <a:tr h="812800">
                <a:tc>
                  <a:txBody>
                    <a:bodyPr/>
                    <a:lstStyle/>
                    <a:p>
                      <a:r>
                        <a:rPr lang="en-US" sz="2000" kern="1200" dirty="0" smtClean="0">
                          <a:solidFill>
                            <a:schemeClr val="dk1"/>
                          </a:solidFill>
                          <a:latin typeface="+mn-lt"/>
                          <a:ea typeface="+mn-ea"/>
                          <a:cs typeface="+mn-cs"/>
                        </a:rPr>
                        <a:t>Cost of major inspections are generally expensed when incurred</a:t>
                      </a:r>
                      <a:endParaRPr lang="en-US" sz="2000" kern="1200" dirty="0">
                        <a:solidFill>
                          <a:schemeClr val="dk1"/>
                        </a:solidFill>
                        <a:latin typeface="+mn-lt"/>
                        <a:ea typeface="+mn-ea"/>
                        <a:cs typeface="+mn-cs"/>
                      </a:endParaRPr>
                    </a:p>
                  </a:txBody>
                  <a:tcPr/>
                </a:tc>
                <a:tc>
                  <a:txBody>
                    <a:bodyPr/>
                    <a:lstStyle/>
                    <a:p>
                      <a:r>
                        <a:rPr lang="en-US" sz="2000" dirty="0" smtClean="0"/>
                        <a:t>Major inspections and overhauls are capitalized if it meets certain criteria</a:t>
                      </a:r>
                      <a:endParaRPr lang="en-US" sz="2000" dirty="0"/>
                    </a:p>
                  </a:txBody>
                  <a:tcPr/>
                </a:tc>
                <a:tc>
                  <a:txBody>
                    <a:bodyPr/>
                    <a:lstStyle/>
                    <a:p>
                      <a:r>
                        <a:rPr lang="en-US" sz="2000" dirty="0" smtClean="0"/>
                        <a:t>Similar to IFRS</a:t>
                      </a:r>
                      <a:endParaRPr lang="en-US" sz="2000" dirty="0"/>
                    </a:p>
                  </a:txBody>
                  <a:tcPr/>
                </a:tc>
              </a:tr>
              <a:tr h="812800">
                <a:tc>
                  <a:txBody>
                    <a:bodyPr/>
                    <a:lstStyle/>
                    <a:p>
                      <a:r>
                        <a:rPr lang="en-US" sz="2000" kern="1200" dirty="0" smtClean="0">
                          <a:solidFill>
                            <a:schemeClr val="dk1"/>
                          </a:solidFill>
                          <a:latin typeface="+mn-lt"/>
                          <a:ea typeface="+mn-ea"/>
                          <a:cs typeface="+mn-cs"/>
                        </a:rPr>
                        <a:t>No concept of investment property in Indian GAAP</a:t>
                      </a:r>
                    </a:p>
                    <a:p>
                      <a:r>
                        <a:rPr lang="en-US" sz="2000" kern="1200" dirty="0" smtClean="0">
                          <a:solidFill>
                            <a:schemeClr val="dk1"/>
                          </a:solidFill>
                          <a:latin typeface="+mn-lt"/>
                          <a:ea typeface="+mn-ea"/>
                          <a:cs typeface="+mn-cs"/>
                        </a:rPr>
                        <a:t>(covering</a:t>
                      </a:r>
                      <a:r>
                        <a:rPr lang="en-US" sz="2000" kern="1200" baseline="0" dirty="0" smtClean="0">
                          <a:solidFill>
                            <a:schemeClr val="dk1"/>
                          </a:solidFill>
                          <a:latin typeface="+mn-lt"/>
                          <a:ea typeface="+mn-ea"/>
                          <a:cs typeface="+mn-cs"/>
                        </a:rPr>
                        <a:t> property held for rental or capital appreciation purpose)</a:t>
                      </a:r>
                      <a:endParaRPr lang="en-US" sz="2000" kern="1200" dirty="0">
                        <a:solidFill>
                          <a:schemeClr val="dk1"/>
                        </a:solidFill>
                        <a:latin typeface="+mn-lt"/>
                        <a:ea typeface="+mn-ea"/>
                        <a:cs typeface="+mn-cs"/>
                      </a:endParaRPr>
                    </a:p>
                  </a:txBody>
                  <a:tcPr/>
                </a:tc>
                <a:tc>
                  <a:txBody>
                    <a:bodyPr/>
                    <a:lstStyle/>
                    <a:p>
                      <a:r>
                        <a:rPr lang="en-US" sz="2000" dirty="0" smtClean="0"/>
                        <a:t>Property under development for future use as Investment property are out of scope in IAS16 and are part of IAS 40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Similar to IFRS</a:t>
                      </a:r>
                    </a:p>
                    <a:p>
                      <a:endParaRPr lang="en-US" sz="2000" dirty="0"/>
                    </a:p>
                  </a:txBody>
                  <a:tcPr/>
                </a:tc>
              </a:tr>
              <a:tr h="1569720">
                <a:tc>
                  <a:txBody>
                    <a:bodyPr/>
                    <a:lstStyle/>
                    <a:p>
                      <a:endParaRPr lang="en-US" sz="2000" kern="1200" dirty="0" smtClean="0">
                        <a:solidFill>
                          <a:schemeClr val="dk1"/>
                        </a:solidFill>
                        <a:latin typeface="+mn-lt"/>
                        <a:ea typeface="+mn-ea"/>
                        <a:cs typeface="+mn-cs"/>
                      </a:endParaRPr>
                    </a:p>
                    <a:p>
                      <a:r>
                        <a:rPr lang="en-US" sz="2000" kern="1200" dirty="0" smtClean="0">
                          <a:solidFill>
                            <a:schemeClr val="dk1"/>
                          </a:solidFill>
                          <a:latin typeface="+mn-lt"/>
                          <a:ea typeface="+mn-ea"/>
                          <a:cs typeface="+mn-cs"/>
                        </a:rPr>
                        <a:t>No such requirement on frequency of revaluation</a:t>
                      </a:r>
                      <a:endParaRPr lang="en-US" sz="2000" kern="1200" dirty="0">
                        <a:solidFill>
                          <a:schemeClr val="dk1"/>
                        </a:solidFill>
                        <a:latin typeface="+mn-lt"/>
                        <a:ea typeface="+mn-ea"/>
                        <a:cs typeface="+mn-cs"/>
                      </a:endParaRPr>
                    </a:p>
                  </a:txBody>
                  <a:tcPr/>
                </a:tc>
                <a:tc>
                  <a:txBody>
                    <a:bodyPr/>
                    <a:lstStyle/>
                    <a:p>
                      <a:r>
                        <a:rPr lang="en-US" sz="2000" dirty="0" smtClean="0"/>
                        <a:t>If the companies follows the revaluation model, revaluations are required at sufficient regularity</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Similar to IFRS</a:t>
                      </a:r>
                    </a:p>
                    <a:p>
                      <a:endParaRPr lang="en-US" sz="2000" dirty="0"/>
                    </a:p>
                  </a:txBody>
                  <a:tcPr/>
                </a:tc>
              </a:tr>
            </a:tbl>
          </a:graphicData>
        </a:graphic>
      </p:graphicFrame>
    </p:spTree>
    <p:extLst>
      <p:ext uri="{BB962C8B-B14F-4D97-AF65-F5344CB8AC3E}">
        <p14:creationId xmlns:p14="http://schemas.microsoft.com/office/powerpoint/2010/main" xmlns="" val="187038643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Ind AS 16 (Property, Plant and Equipment) and AS 10 (Accounting for Fixed Assets) and AS 6 (Depreciation Accounting)</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285538392"/>
              </p:ext>
            </p:extLst>
          </p:nvPr>
        </p:nvGraphicFramePr>
        <p:xfrm>
          <a:off x="304800" y="914400"/>
          <a:ext cx="8610600" cy="5505450"/>
        </p:xfrm>
        <a:graphic>
          <a:graphicData uri="http://schemas.openxmlformats.org/drawingml/2006/table">
            <a:tbl>
              <a:tblPr firstRow="1" bandRow="1">
                <a:tableStyleId>{5C22544A-7EE6-4342-B048-85BDC9FD1C3A}</a:tableStyleId>
              </a:tblPr>
              <a:tblGrid>
                <a:gridCol w="4305300"/>
                <a:gridCol w="4305300"/>
              </a:tblGrid>
              <a:tr h="446661">
                <a:tc>
                  <a:txBody>
                    <a:bodyPr/>
                    <a:lstStyle/>
                    <a:p>
                      <a:pPr algn="ctr"/>
                      <a:r>
                        <a:rPr lang="en-US" sz="2400" b="1" dirty="0" smtClean="0">
                          <a:solidFill>
                            <a:schemeClr val="tx1"/>
                          </a:solidFill>
                          <a:latin typeface="Garamond" pitchFamily="18" charset="0"/>
                        </a:rPr>
                        <a:t>Ind AS 16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10</a:t>
                      </a:r>
                      <a:r>
                        <a:rPr lang="en-US" sz="2400" b="1" baseline="0" dirty="0" smtClean="0">
                          <a:solidFill>
                            <a:schemeClr val="tx1"/>
                          </a:solidFill>
                          <a:latin typeface="Garamond" pitchFamily="18" charset="0"/>
                        </a:rPr>
                        <a:t> &amp; AS 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1271">
                <a:tc>
                  <a:txBody>
                    <a:bodyPr/>
                    <a:lstStyle/>
                    <a:p>
                      <a:pPr marL="225425" indent="-225425" algn="just" fontAlgn="t">
                        <a:buFont typeface="Wingdings" pitchFamily="2" charset="2"/>
                        <a:buChar char="Ø"/>
                      </a:pPr>
                      <a:r>
                        <a:rPr lang="en-US" sz="2200" b="0" i="0" u="none" strike="noStrike" dirty="0">
                          <a:solidFill>
                            <a:srgbClr val="000000"/>
                          </a:solidFill>
                          <a:latin typeface="Garamond" pitchFamily="18" charset="0"/>
                        </a:rPr>
                        <a:t>Replacement cost of an item of property, plant and equipment is capitalised if replacement meets the recognition criteria</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r>
                        <a:rPr lang="en-US" sz="2200" b="0" i="0" u="none" strike="noStrike" dirty="0">
                          <a:solidFill>
                            <a:srgbClr val="000000"/>
                          </a:solidFill>
                          <a:latin typeface="Garamond" pitchFamily="18" charset="0"/>
                        </a:rPr>
                        <a:t>Replacement cost of an item of property, plant and equipment is generally expensed when incurred. Only expenditure that  increases the future benefits from the existing asset beyond its previously assessed standard of performance is capitalised</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8181">
                <a:tc>
                  <a:txBody>
                    <a:bodyPr/>
                    <a:lstStyle/>
                    <a:p>
                      <a:pPr marL="225425" indent="-225425" algn="just" fontAlgn="t">
                        <a:buFont typeface="Wingdings" pitchFamily="2" charset="2"/>
                        <a:buChar char="Ø"/>
                      </a:pPr>
                      <a:r>
                        <a:rPr lang="en-US" sz="2200" b="0" i="0" u="none" strike="noStrike" dirty="0" smtClean="0">
                          <a:solidFill>
                            <a:srgbClr val="000000"/>
                          </a:solidFill>
                          <a:latin typeface="Garamond" pitchFamily="18" charset="0"/>
                        </a:rPr>
                        <a:t>Based on </a:t>
                      </a:r>
                      <a:r>
                        <a:rPr lang="en-US" sz="2200" b="0" i="0" u="none" strike="noStrike" dirty="0" smtClean="0">
                          <a:solidFill>
                            <a:srgbClr val="FF0000"/>
                          </a:solidFill>
                          <a:latin typeface="Garamond" pitchFamily="18" charset="0"/>
                        </a:rPr>
                        <a:t>the component approach</a:t>
                      </a:r>
                      <a:r>
                        <a:rPr lang="en-US" sz="2200" b="0" i="0" u="none" strike="noStrike" dirty="0" smtClean="0">
                          <a:solidFill>
                            <a:srgbClr val="000000"/>
                          </a:solidFill>
                          <a:latin typeface="Garamond" pitchFamily="18" charset="0"/>
                        </a:rPr>
                        <a:t>. Each major part of an item of property plant and equipment with a cost that is significant in relation to the total cost of the item is depreciated separately.</a:t>
                      </a:r>
                      <a:endParaRPr lang="en-US" sz="22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marR="0" indent="-225425"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200" b="0" i="0" u="none" strike="noStrike" dirty="0" smtClean="0">
                          <a:solidFill>
                            <a:srgbClr val="000000"/>
                          </a:solidFill>
                          <a:latin typeface="Garamond" pitchFamily="18" charset="0"/>
                        </a:rPr>
                        <a:t>Not mandatorily require full adoption of the component approach. AS 10 nor AS 6 deals with the aspects such as separate depreciation of components, capitalising the cost of replacement,</a:t>
                      </a:r>
                      <a:r>
                        <a:rPr lang="en-US" sz="2200" b="0" i="0" u="none" strike="noStrike" baseline="0" dirty="0" smtClean="0">
                          <a:solidFill>
                            <a:srgbClr val="000000"/>
                          </a:solidFill>
                          <a:latin typeface="Garamond" pitchFamily="18" charset="0"/>
                        </a:rPr>
                        <a:t> </a:t>
                      </a:r>
                      <a:r>
                        <a:rPr lang="en-US" sz="2200" b="0" i="0" u="none" strike="noStrike" dirty="0" smtClean="0">
                          <a:solidFill>
                            <a:srgbClr val="000000"/>
                          </a:solidFill>
                          <a:latin typeface="Garamond" pitchFamily="18" charset="0"/>
                        </a:rPr>
                        <a:t>etc.</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47582262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Ind AS 16 (PP&amp;E) and AS 10 (Fixed Assets) and AS 6 (Depreciation)</a:t>
            </a:r>
            <a:endParaRPr lang="en-US" sz="2400" b="1" dirty="0">
              <a:latin typeface="Garamond" pitchFamily="18" charset="0"/>
            </a:endParaRPr>
          </a:p>
        </p:txBody>
      </p:sp>
      <p:pic>
        <p:nvPicPr>
          <p:cNvPr id="7987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66800" y="471488"/>
            <a:ext cx="6553200" cy="55483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987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76400" y="6019800"/>
            <a:ext cx="5334000" cy="914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8343560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533756102"/>
              </p:ext>
            </p:extLst>
          </p:nvPr>
        </p:nvGraphicFramePr>
        <p:xfrm>
          <a:off x="304800" y="967740"/>
          <a:ext cx="8610600" cy="4950323"/>
        </p:xfrm>
        <a:graphic>
          <a:graphicData uri="http://schemas.openxmlformats.org/drawingml/2006/table">
            <a:tbl>
              <a:tblPr firstRow="1" bandRow="1">
                <a:tableStyleId>{5C22544A-7EE6-4342-B048-85BDC9FD1C3A}</a:tableStyleId>
              </a:tblPr>
              <a:tblGrid>
                <a:gridCol w="4495800"/>
                <a:gridCol w="4114800"/>
              </a:tblGrid>
              <a:tr h="516615">
                <a:tc>
                  <a:txBody>
                    <a:bodyPr/>
                    <a:lstStyle/>
                    <a:p>
                      <a:pPr algn="ctr"/>
                      <a:r>
                        <a:rPr lang="en-US" sz="2400" b="1" dirty="0" smtClean="0">
                          <a:solidFill>
                            <a:schemeClr val="tx1"/>
                          </a:solidFill>
                          <a:latin typeface="Garamond" pitchFamily="18" charset="0"/>
                        </a:rPr>
                        <a:t>Ind AS 16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10</a:t>
                      </a:r>
                      <a:r>
                        <a:rPr lang="en-US" sz="2400" b="1" baseline="0" dirty="0" smtClean="0">
                          <a:solidFill>
                            <a:schemeClr val="tx1"/>
                          </a:solidFill>
                          <a:latin typeface="Garamond" pitchFamily="18" charset="0"/>
                        </a:rPr>
                        <a:t> &amp; AS 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77223">
                <a:tc>
                  <a:txBody>
                    <a:bodyPr/>
                    <a:lstStyle/>
                    <a:p>
                      <a:pPr marL="284163" indent="-284163" algn="just" fontAlgn="t">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200" b="0" i="0" u="none" strike="noStrike" dirty="0" smtClean="0">
                          <a:solidFill>
                            <a:srgbClr val="0070C0"/>
                          </a:solidFill>
                          <a:latin typeface="Garamond" pitchFamily="18" charset="0"/>
                        </a:rPr>
                        <a:t>Cost </a:t>
                      </a:r>
                      <a:r>
                        <a:rPr lang="en-US" sz="2200" b="0" i="0" u="none" strike="noStrike" dirty="0">
                          <a:solidFill>
                            <a:srgbClr val="0070C0"/>
                          </a:solidFill>
                          <a:latin typeface="Garamond" pitchFamily="18" charset="0"/>
                        </a:rPr>
                        <a:t>of major inspections should be capitalised </a:t>
                      </a:r>
                      <a:r>
                        <a:rPr lang="en-US" sz="2200" b="0" i="0" u="none" strike="noStrike" dirty="0">
                          <a:solidFill>
                            <a:srgbClr val="000000"/>
                          </a:solidFill>
                          <a:latin typeface="Garamond" pitchFamily="18" charset="0"/>
                        </a:rPr>
                        <a:t>with consequent derecognition of any remaining carrying amount of the cost of the previous inspection.</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200" b="0" i="0" u="none" strike="noStrike" dirty="0" smtClean="0">
                          <a:solidFill>
                            <a:srgbClr val="000000"/>
                          </a:solidFill>
                          <a:latin typeface="Garamond" pitchFamily="18" charset="0"/>
                        </a:rPr>
                        <a:t>Doesn’t deal </a:t>
                      </a:r>
                      <a:r>
                        <a:rPr lang="en-US" sz="2200" b="0" i="0" u="none" strike="noStrike" dirty="0">
                          <a:solidFill>
                            <a:srgbClr val="000000"/>
                          </a:solidFill>
                          <a:latin typeface="Garamond" pitchFamily="18" charset="0"/>
                        </a:rPr>
                        <a:t>with this aspect.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77223">
                <a:tc>
                  <a:txBody>
                    <a:bodyPr/>
                    <a:lstStyle/>
                    <a:p>
                      <a:pPr marL="284163" indent="-284163" algn="just" fontAlgn="t">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200" b="0" i="0" u="none" strike="noStrike" dirty="0" smtClean="0">
                          <a:solidFill>
                            <a:srgbClr val="000000"/>
                          </a:solidFill>
                          <a:latin typeface="Garamond" pitchFamily="18" charset="0"/>
                        </a:rPr>
                        <a:t>Initial </a:t>
                      </a:r>
                      <a:r>
                        <a:rPr lang="en-US" sz="2200" b="0" i="0" u="none" strike="noStrike" dirty="0">
                          <a:solidFill>
                            <a:srgbClr val="0070C0"/>
                          </a:solidFill>
                          <a:latin typeface="Garamond" pitchFamily="18" charset="0"/>
                        </a:rPr>
                        <a:t>estimate of the costs of dismantling and removing the item and restoring the site </a:t>
                      </a:r>
                      <a:r>
                        <a:rPr lang="en-US" sz="2200" b="0" i="0" u="none" strike="noStrike" dirty="0" smtClean="0">
                          <a:solidFill>
                            <a:srgbClr val="0070C0"/>
                          </a:solidFill>
                          <a:latin typeface="Garamond" pitchFamily="18" charset="0"/>
                        </a:rPr>
                        <a:t>should </a:t>
                      </a:r>
                      <a:r>
                        <a:rPr lang="en-US" sz="2200" b="0" i="0" u="none" strike="noStrike" dirty="0">
                          <a:solidFill>
                            <a:srgbClr val="0070C0"/>
                          </a:solidFill>
                          <a:latin typeface="Garamond" pitchFamily="18" charset="0"/>
                        </a:rPr>
                        <a:t>be include</a:t>
                      </a:r>
                      <a:r>
                        <a:rPr lang="en-US" sz="2200" b="0" i="0" u="none" strike="noStrike" dirty="0">
                          <a:solidFill>
                            <a:srgbClr val="000000"/>
                          </a:solidFill>
                          <a:latin typeface="Garamond" pitchFamily="18" charset="0"/>
                        </a:rPr>
                        <a:t>d in the cost of the respective item of property plant and equipment.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200" b="0" i="0" u="none" strike="noStrike" dirty="0" smtClean="0">
                          <a:solidFill>
                            <a:srgbClr val="000000"/>
                          </a:solidFill>
                          <a:latin typeface="Garamond" pitchFamily="18" charset="0"/>
                        </a:rPr>
                        <a:t>Does </a:t>
                      </a:r>
                      <a:r>
                        <a:rPr lang="en-US" sz="2200" b="0" i="0" u="none" strike="noStrike" dirty="0">
                          <a:solidFill>
                            <a:srgbClr val="000000"/>
                          </a:solidFill>
                          <a:latin typeface="Garamond" pitchFamily="18" charset="0"/>
                        </a:rPr>
                        <a:t>not contain any such requirement.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0" y="0"/>
            <a:ext cx="9144000" cy="830997"/>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Ind AS 16 (Property, Plant and Equipment) and AS 10 (Accounting for Fixed Assets) and AS 6 (Depreciation Accounting)</a:t>
            </a:r>
            <a:endParaRPr lang="en-US" sz="2400" b="1" dirty="0">
              <a:latin typeface="Garamond" pitchFamily="18" charset="0"/>
            </a:endParaRPr>
          </a:p>
        </p:txBody>
      </p:sp>
    </p:spTree>
    <p:extLst>
      <p:ext uri="{BB962C8B-B14F-4D97-AF65-F5344CB8AC3E}">
        <p14:creationId xmlns:p14="http://schemas.microsoft.com/office/powerpoint/2010/main" xmlns="" val="325106273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263296299"/>
              </p:ext>
            </p:extLst>
          </p:nvPr>
        </p:nvGraphicFramePr>
        <p:xfrm>
          <a:off x="304800" y="967740"/>
          <a:ext cx="8610600" cy="5231130"/>
        </p:xfrm>
        <a:graphic>
          <a:graphicData uri="http://schemas.openxmlformats.org/drawingml/2006/table">
            <a:tbl>
              <a:tblPr firstRow="1" bandRow="1">
                <a:tableStyleId>{5C22544A-7EE6-4342-B048-85BDC9FD1C3A}</a:tableStyleId>
              </a:tblPr>
              <a:tblGrid>
                <a:gridCol w="4495800"/>
                <a:gridCol w="4114800"/>
              </a:tblGrid>
              <a:tr h="327964">
                <a:tc>
                  <a:txBody>
                    <a:bodyPr/>
                    <a:lstStyle/>
                    <a:p>
                      <a:pPr algn="ctr"/>
                      <a:r>
                        <a:rPr lang="en-US" sz="2400" b="1" dirty="0" smtClean="0">
                          <a:solidFill>
                            <a:schemeClr val="tx1"/>
                          </a:solidFill>
                          <a:latin typeface="Garamond" pitchFamily="18" charset="0"/>
                        </a:rPr>
                        <a:t>Ind AS 16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10</a:t>
                      </a:r>
                      <a:r>
                        <a:rPr lang="en-US" sz="2400" b="1" baseline="0" dirty="0" smtClean="0">
                          <a:solidFill>
                            <a:schemeClr val="tx1"/>
                          </a:solidFill>
                          <a:latin typeface="Garamond" pitchFamily="18" charset="0"/>
                        </a:rPr>
                        <a:t> &amp; AS 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473">
                <a:tc>
                  <a:txBody>
                    <a:bodyPr/>
                    <a:lstStyle/>
                    <a:p>
                      <a:pPr marL="284163" indent="-284163" algn="just" fontAlgn="t">
                        <a:buFont typeface="Wingdings" pitchFamily="2" charset="2"/>
                        <a:buChar char="Ø"/>
                      </a:pPr>
                      <a:endParaRPr lang="en-US" sz="24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400" b="0" i="0" u="none" strike="noStrike" dirty="0" smtClean="0">
                          <a:solidFill>
                            <a:srgbClr val="000000"/>
                          </a:solidFill>
                          <a:latin typeface="Garamond" pitchFamily="18" charset="0"/>
                        </a:rPr>
                        <a:t>Revaluation </a:t>
                      </a:r>
                      <a:r>
                        <a:rPr lang="en-US" sz="2400" b="0" i="0" u="none" strike="noStrike" dirty="0">
                          <a:solidFill>
                            <a:srgbClr val="000000"/>
                          </a:solidFill>
                          <a:latin typeface="Garamond" pitchFamily="18" charset="0"/>
                        </a:rPr>
                        <a:t>surplus included in equity in respect of an item of property plant and equipment </a:t>
                      </a:r>
                      <a:r>
                        <a:rPr lang="en-US" sz="2400" b="0" i="0" u="none" strike="noStrike" dirty="0">
                          <a:solidFill>
                            <a:srgbClr val="0070C0"/>
                          </a:solidFill>
                          <a:latin typeface="Garamond" pitchFamily="18" charset="0"/>
                        </a:rPr>
                        <a:t>may be transferred to the retained earnings when the asset is derecognised.</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4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400" b="0" i="0" u="none" strike="noStrike" dirty="0" smtClean="0">
                          <a:solidFill>
                            <a:srgbClr val="000000"/>
                          </a:solidFill>
                          <a:latin typeface="Garamond" pitchFamily="18" charset="0"/>
                        </a:rPr>
                        <a:t>Neither </a:t>
                      </a:r>
                      <a:r>
                        <a:rPr lang="en-US" sz="2400" b="0" i="0" u="none" strike="noStrike" dirty="0">
                          <a:solidFill>
                            <a:srgbClr val="000000"/>
                          </a:solidFill>
                          <a:latin typeface="Garamond" pitchFamily="18" charset="0"/>
                        </a:rPr>
                        <a:t>existing AS 10 nor existing AS 6 deals with the </a:t>
                      </a:r>
                      <a:r>
                        <a:rPr lang="en-US" sz="2400" b="0" i="0" u="none" strike="noStrike" dirty="0">
                          <a:solidFill>
                            <a:srgbClr val="0070C0"/>
                          </a:solidFill>
                          <a:latin typeface="Garamond" pitchFamily="18" charset="0"/>
                        </a:rPr>
                        <a:t>transfers from revaluation surplus.</a:t>
                      </a:r>
                      <a:r>
                        <a:rPr lang="en-US" sz="2400" b="0" i="0" u="none" strike="noStrike" dirty="0">
                          <a:solidFill>
                            <a:srgbClr val="000000"/>
                          </a:solidFill>
                          <a:latin typeface="Garamond" pitchFamily="18" charset="0"/>
                        </a:rPr>
                        <a:t> </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3473">
                <a:tc>
                  <a:txBody>
                    <a:bodyPr/>
                    <a:lstStyle/>
                    <a:p>
                      <a:pPr marL="284163" indent="-284163" algn="just" fontAlgn="t">
                        <a:buFont typeface="Wingdings" pitchFamily="2" charset="2"/>
                        <a:buChar char="Ø"/>
                      </a:pPr>
                      <a:endParaRPr lang="en-US" sz="24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400" b="0" i="0" u="none" strike="noStrike" dirty="0" err="1" smtClean="0">
                          <a:solidFill>
                            <a:srgbClr val="000000"/>
                          </a:solidFill>
                          <a:latin typeface="Garamond" pitchFamily="18" charset="0"/>
                        </a:rPr>
                        <a:t>Ind</a:t>
                      </a:r>
                      <a:r>
                        <a:rPr lang="en-US" sz="2400" b="0" i="0" u="none" strike="noStrike" dirty="0" smtClean="0">
                          <a:solidFill>
                            <a:srgbClr val="000000"/>
                          </a:solidFill>
                          <a:latin typeface="Garamond" pitchFamily="18" charset="0"/>
                        </a:rPr>
                        <a:t> </a:t>
                      </a:r>
                      <a:r>
                        <a:rPr lang="en-US" sz="2400" b="0" i="0" u="none" strike="noStrike" dirty="0">
                          <a:solidFill>
                            <a:srgbClr val="000000"/>
                          </a:solidFill>
                          <a:latin typeface="Garamond" pitchFamily="18" charset="0"/>
                        </a:rPr>
                        <a:t>AS 16 </a:t>
                      </a:r>
                      <a:r>
                        <a:rPr lang="en-US" sz="2400" b="0" i="0" u="none" strike="noStrike" dirty="0">
                          <a:solidFill>
                            <a:srgbClr val="0070C0"/>
                          </a:solidFill>
                          <a:latin typeface="Garamond" pitchFamily="18" charset="0"/>
                        </a:rPr>
                        <a:t>does not specifically deal </a:t>
                      </a:r>
                      <a:r>
                        <a:rPr lang="en-US" sz="2400" b="0" i="0" u="none" strike="noStrike" dirty="0">
                          <a:solidFill>
                            <a:srgbClr val="000000"/>
                          </a:solidFill>
                          <a:latin typeface="Garamond" pitchFamily="18" charset="0"/>
                        </a:rPr>
                        <a:t>with this aspect as these would basically be </a:t>
                      </a:r>
                      <a:r>
                        <a:rPr lang="en-US" sz="2400" b="0" i="0" u="none" strike="noStrike" dirty="0">
                          <a:solidFill>
                            <a:srgbClr val="0070C0"/>
                          </a:solidFill>
                          <a:latin typeface="Garamond" pitchFamily="18" charset="0"/>
                        </a:rPr>
                        <a:t>covered by Ind AS 31 </a:t>
                      </a:r>
                      <a:r>
                        <a:rPr lang="en-US" sz="2400" b="0" i="0" u="none" strike="noStrike" dirty="0">
                          <a:solidFill>
                            <a:srgbClr val="000000"/>
                          </a:solidFill>
                          <a:latin typeface="Garamond" pitchFamily="18" charset="0"/>
                        </a:rPr>
                        <a:t>as jointly controlled assets.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4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400" b="0" i="0" u="none" strike="noStrike" dirty="0" smtClean="0">
                          <a:solidFill>
                            <a:srgbClr val="000000"/>
                          </a:solidFill>
                          <a:latin typeface="Garamond" pitchFamily="18" charset="0"/>
                        </a:rPr>
                        <a:t>Specifically </a:t>
                      </a:r>
                      <a:r>
                        <a:rPr lang="en-US" sz="2400" b="0" i="0" u="none" strike="noStrike" dirty="0">
                          <a:solidFill>
                            <a:srgbClr val="0070C0"/>
                          </a:solidFill>
                          <a:latin typeface="Garamond" pitchFamily="18" charset="0"/>
                        </a:rPr>
                        <a:t>deals with the fixed assets owned by the entity jointly with others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0" y="0"/>
            <a:ext cx="9144000" cy="830997"/>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Ind AS 16 (Property, Plant and Equipment) and AS 10 (Accounting for Fixed Assets) and AS 6 (Depreciation Accounting)</a:t>
            </a:r>
            <a:endParaRPr lang="en-US" sz="2400" b="1" dirty="0">
              <a:latin typeface="Garamond" pitchFamily="18" charset="0"/>
            </a:endParaRPr>
          </a:p>
        </p:txBody>
      </p:sp>
    </p:spTree>
    <p:extLst>
      <p:ext uri="{BB962C8B-B14F-4D97-AF65-F5344CB8AC3E}">
        <p14:creationId xmlns:p14="http://schemas.microsoft.com/office/powerpoint/2010/main" xmlns="" val="232371225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06121604"/>
              </p:ext>
            </p:extLst>
          </p:nvPr>
        </p:nvGraphicFramePr>
        <p:xfrm>
          <a:off x="228600" y="1047750"/>
          <a:ext cx="8610600" cy="5505450"/>
        </p:xfrm>
        <a:graphic>
          <a:graphicData uri="http://schemas.openxmlformats.org/drawingml/2006/table">
            <a:tbl>
              <a:tblPr firstRow="1" bandRow="1">
                <a:tableStyleId>{5C22544A-7EE6-4342-B048-85BDC9FD1C3A}</a:tableStyleId>
              </a:tblPr>
              <a:tblGrid>
                <a:gridCol w="4305300"/>
                <a:gridCol w="4305300"/>
              </a:tblGrid>
              <a:tr h="457200">
                <a:tc>
                  <a:txBody>
                    <a:bodyPr/>
                    <a:lstStyle/>
                    <a:p>
                      <a:pPr algn="ctr"/>
                      <a:r>
                        <a:rPr lang="en-US" sz="2400" b="1" dirty="0" smtClean="0">
                          <a:solidFill>
                            <a:schemeClr val="tx1"/>
                          </a:solidFill>
                          <a:latin typeface="Garamond" pitchFamily="18" charset="0"/>
                        </a:rPr>
                        <a:t>Ind AS 16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smtClean="0">
                          <a:solidFill>
                            <a:schemeClr val="tx1"/>
                          </a:solidFill>
                          <a:latin typeface="Garamond" pitchFamily="18" charset="0"/>
                        </a:rPr>
                        <a:t>AS 10</a:t>
                      </a:r>
                      <a:r>
                        <a:rPr lang="en-US" sz="2400" b="1" baseline="0" dirty="0" smtClean="0">
                          <a:solidFill>
                            <a:schemeClr val="tx1"/>
                          </a:solidFill>
                          <a:latin typeface="Garamond" pitchFamily="18" charset="0"/>
                        </a:rPr>
                        <a:t> &amp; AS 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3473">
                <a:tc>
                  <a:txBody>
                    <a:bodyPr/>
                    <a:lstStyle/>
                    <a:p>
                      <a:pPr marL="225425" indent="-225425" algn="just" fontAlgn="t">
                        <a:buFont typeface="Wingdings" pitchFamily="2" charset="2"/>
                        <a:buChar char="Ø"/>
                      </a:pPr>
                      <a:r>
                        <a:rPr lang="en-US" sz="2200" b="0" i="0" u="none" strike="noStrike" dirty="0" smtClean="0">
                          <a:solidFill>
                            <a:srgbClr val="000000"/>
                          </a:solidFill>
                          <a:latin typeface="Garamond"/>
                        </a:rPr>
                        <a:t>For </a:t>
                      </a:r>
                      <a:r>
                        <a:rPr lang="en-US" sz="2200" b="0" i="0" u="none" strike="noStrike" dirty="0" smtClean="0">
                          <a:solidFill>
                            <a:srgbClr val="0070C0"/>
                          </a:solidFill>
                          <a:latin typeface="Garamond"/>
                        </a:rPr>
                        <a:t>self-constructed </a:t>
                      </a:r>
                      <a:r>
                        <a:rPr lang="en-US" sz="2200" b="0" i="0" u="none" strike="noStrike" dirty="0">
                          <a:solidFill>
                            <a:srgbClr val="0070C0"/>
                          </a:solidFill>
                          <a:latin typeface="Garamond"/>
                        </a:rPr>
                        <a:t>assets</a:t>
                      </a:r>
                      <a:r>
                        <a:rPr lang="en-US" sz="2200" b="0" i="0" u="none" strike="noStrike" dirty="0">
                          <a:solidFill>
                            <a:srgbClr val="000000"/>
                          </a:solidFill>
                          <a:latin typeface="Garamond"/>
                        </a:rPr>
                        <a:t>, </a:t>
                      </a:r>
                      <a:r>
                        <a:rPr lang="en-US" sz="2200" b="0" i="0" u="none" strike="noStrike" dirty="0" smtClean="0">
                          <a:solidFill>
                            <a:srgbClr val="000000"/>
                          </a:solidFill>
                          <a:latin typeface="Garamond"/>
                        </a:rPr>
                        <a:t> </a:t>
                      </a:r>
                      <a:r>
                        <a:rPr lang="en-US" sz="2200" b="0" i="0" u="none" strike="noStrike" dirty="0">
                          <a:solidFill>
                            <a:srgbClr val="000000"/>
                          </a:solidFill>
                          <a:latin typeface="Garamond"/>
                        </a:rPr>
                        <a:t>specifically states that the </a:t>
                      </a:r>
                      <a:r>
                        <a:rPr lang="en-US" sz="2200" b="0" i="0" u="none" strike="noStrike" dirty="0">
                          <a:solidFill>
                            <a:srgbClr val="0070C0"/>
                          </a:solidFill>
                          <a:latin typeface="Garamond"/>
                        </a:rPr>
                        <a:t>cost of abnormal amounts</a:t>
                      </a:r>
                      <a:r>
                        <a:rPr lang="en-US" sz="2200" b="0" i="0" u="none" strike="noStrike" dirty="0">
                          <a:solidFill>
                            <a:srgbClr val="000000"/>
                          </a:solidFill>
                          <a:latin typeface="Garamond"/>
                        </a:rPr>
                        <a:t> of wasted material, labour, or other resources incurred in the construction of an asset is not included in the cost of the assets. </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just" fontAlgn="t">
                        <a:buFont typeface="Wingdings" pitchFamily="2" charset="2"/>
                        <a:buChar char="Ø"/>
                      </a:pPr>
                      <a:r>
                        <a:rPr lang="en-US" sz="2200" b="0" i="0" u="none" strike="noStrike" dirty="0" smtClean="0">
                          <a:solidFill>
                            <a:srgbClr val="000000"/>
                          </a:solidFill>
                          <a:latin typeface="Garamond"/>
                        </a:rPr>
                        <a:t>While </a:t>
                      </a:r>
                      <a:r>
                        <a:rPr lang="en-US" sz="2200" b="0" i="0" u="none" strike="noStrike" dirty="0">
                          <a:solidFill>
                            <a:srgbClr val="000000"/>
                          </a:solidFill>
                          <a:latin typeface="Garamond"/>
                        </a:rPr>
                        <a:t>dealing with self-constructed fixed assets does not mention the same.</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23473">
                <a:tc>
                  <a:txBody>
                    <a:bodyPr/>
                    <a:lstStyle/>
                    <a:p>
                      <a:pPr marL="225425" indent="-225425" algn="just" fontAlgn="t">
                        <a:buFont typeface="Wingdings" pitchFamily="2" charset="2"/>
                        <a:buChar char="Ø"/>
                      </a:pPr>
                      <a:endParaRPr lang="en-US" sz="2200" b="0" i="0" u="none" strike="noStrike" dirty="0" smtClean="0">
                        <a:solidFill>
                          <a:srgbClr val="000000"/>
                        </a:solidFill>
                        <a:latin typeface="Garamond"/>
                      </a:endParaRPr>
                    </a:p>
                    <a:p>
                      <a:pPr marL="225425" indent="-225425" algn="just" fontAlgn="t">
                        <a:buFont typeface="Wingdings" pitchFamily="2" charset="2"/>
                        <a:buChar char="Ø"/>
                      </a:pPr>
                      <a:r>
                        <a:rPr lang="en-US" sz="2200" b="0" i="0" u="none" strike="noStrike" dirty="0" smtClean="0">
                          <a:solidFill>
                            <a:srgbClr val="000000"/>
                          </a:solidFill>
                          <a:latin typeface="Garamond"/>
                        </a:rPr>
                        <a:t>The </a:t>
                      </a:r>
                      <a:r>
                        <a:rPr lang="en-US" sz="2200" b="0" i="0" u="none" strike="noStrike" dirty="0">
                          <a:solidFill>
                            <a:srgbClr val="0070C0"/>
                          </a:solidFill>
                          <a:latin typeface="Garamond"/>
                        </a:rPr>
                        <a:t>residual value and useful life of an asset be reviewed at least at each financial year-end </a:t>
                      </a:r>
                      <a:r>
                        <a:rPr lang="en-US" sz="2200" b="0" i="0" u="none" strike="noStrike" dirty="0">
                          <a:solidFill>
                            <a:srgbClr val="000000"/>
                          </a:solidFill>
                          <a:latin typeface="Garamond"/>
                        </a:rPr>
                        <a:t>and, if expectations differ from previous estimates, the change(s) should be accounted for as a change in an accounting </a:t>
                      </a:r>
                      <a:r>
                        <a:rPr lang="en-US" sz="2200" b="0" i="0" u="none" strike="noStrike" dirty="0" smtClean="0">
                          <a:solidFill>
                            <a:srgbClr val="000000"/>
                          </a:solidFill>
                          <a:latin typeface="Garamond"/>
                        </a:rPr>
                        <a:t>estimate.</a:t>
                      </a:r>
                      <a:endParaRPr lang="en-US" sz="2200" b="0" i="0" u="none" strike="noStrike" dirty="0">
                        <a:solidFill>
                          <a:srgbClr val="000000"/>
                        </a:solidFill>
                        <a:latin typeface="Garamond"/>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just" fontAlgn="t">
                        <a:buFont typeface="Wingdings" pitchFamily="2" charset="2"/>
                        <a:buChar char="Ø"/>
                      </a:pPr>
                      <a:endParaRPr lang="en-US" sz="2200" b="0" i="0" u="none" strike="noStrike" dirty="0" smtClean="0">
                        <a:solidFill>
                          <a:srgbClr val="000000"/>
                        </a:solidFill>
                        <a:latin typeface="Garamond"/>
                      </a:endParaRPr>
                    </a:p>
                    <a:p>
                      <a:pPr marL="225425" indent="-225425" algn="just" fontAlgn="t">
                        <a:buFont typeface="Wingdings" pitchFamily="2" charset="2"/>
                        <a:buChar char="Ø"/>
                      </a:pPr>
                      <a:r>
                        <a:rPr lang="en-US" sz="2200" b="0" i="0" u="none" strike="noStrike" dirty="0" smtClean="0">
                          <a:solidFill>
                            <a:srgbClr val="000000"/>
                          </a:solidFill>
                          <a:latin typeface="Garamond"/>
                        </a:rPr>
                        <a:t> </a:t>
                      </a:r>
                      <a:r>
                        <a:rPr lang="en-US" sz="2200" b="0" i="0" u="none" strike="noStrike" dirty="0" smtClean="0">
                          <a:solidFill>
                            <a:srgbClr val="0070C0"/>
                          </a:solidFill>
                          <a:latin typeface="Garamond"/>
                        </a:rPr>
                        <a:t>Such </a:t>
                      </a:r>
                      <a:r>
                        <a:rPr lang="en-US" sz="2200" b="0" i="0" u="none" strike="noStrike" dirty="0">
                          <a:solidFill>
                            <a:srgbClr val="0070C0"/>
                          </a:solidFill>
                          <a:latin typeface="Garamond"/>
                        </a:rPr>
                        <a:t>a review is not obligatory as </a:t>
                      </a:r>
                      <a:r>
                        <a:rPr lang="en-US" sz="2200" b="0" i="0" u="none" strike="noStrike" dirty="0">
                          <a:solidFill>
                            <a:srgbClr val="000000"/>
                          </a:solidFill>
                          <a:latin typeface="Garamond"/>
                        </a:rPr>
                        <a:t>it simply provides that useful life of an asset may be reviewed periodically.</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0" y="0"/>
            <a:ext cx="9144000" cy="830997"/>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Ind AS 16 (Property, Plant and Equipment) and AS 10 (Accounting for Fixed Assets) and AS 6 (Depreciation Accounting)</a:t>
            </a:r>
            <a:endParaRPr lang="en-US" sz="2400" b="1" dirty="0">
              <a:latin typeface="Garamond" pitchFamily="18" charset="0"/>
            </a:endParaRPr>
          </a:p>
        </p:txBody>
      </p:sp>
    </p:spTree>
    <p:extLst>
      <p:ext uri="{BB962C8B-B14F-4D97-AF65-F5344CB8AC3E}">
        <p14:creationId xmlns:p14="http://schemas.microsoft.com/office/powerpoint/2010/main" xmlns="" val="191531278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847530795"/>
              </p:ext>
            </p:extLst>
          </p:nvPr>
        </p:nvGraphicFramePr>
        <p:xfrm>
          <a:off x="228600" y="1362075"/>
          <a:ext cx="8610600" cy="5221605"/>
        </p:xfrm>
        <a:graphic>
          <a:graphicData uri="http://schemas.openxmlformats.org/drawingml/2006/table">
            <a:tbl>
              <a:tblPr firstRow="1" bandRow="1">
                <a:tableStyleId>{5C22544A-7EE6-4342-B048-85BDC9FD1C3A}</a:tableStyleId>
              </a:tblPr>
              <a:tblGrid>
                <a:gridCol w="4305300"/>
                <a:gridCol w="4305300"/>
              </a:tblGrid>
              <a:tr h="457200">
                <a:tc>
                  <a:txBody>
                    <a:bodyPr/>
                    <a:lstStyle/>
                    <a:p>
                      <a:pPr algn="ctr"/>
                      <a:r>
                        <a:rPr lang="en-US" sz="2400" b="1" dirty="0" smtClean="0">
                          <a:solidFill>
                            <a:schemeClr val="tx1"/>
                          </a:solidFill>
                          <a:latin typeface="Garamond" pitchFamily="18" charset="0"/>
                        </a:rPr>
                        <a:t>Ind AS 16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b="1" dirty="0" smtClean="0">
                          <a:solidFill>
                            <a:schemeClr val="tx1"/>
                          </a:solidFill>
                          <a:latin typeface="Garamond" pitchFamily="18" charset="0"/>
                        </a:rPr>
                        <a:t>AS 10</a:t>
                      </a:r>
                      <a:r>
                        <a:rPr lang="en-US" sz="2400" b="1" baseline="0" dirty="0" smtClean="0">
                          <a:solidFill>
                            <a:schemeClr val="tx1"/>
                          </a:solidFill>
                          <a:latin typeface="Garamond" pitchFamily="18" charset="0"/>
                        </a:rPr>
                        <a:t> &amp; AS 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23473">
                <a:tc>
                  <a:txBody>
                    <a:bodyPr/>
                    <a:lstStyle/>
                    <a:p>
                      <a:pPr marL="225425" indent="-225425" algn="just" fontAlgn="t">
                        <a:buFont typeface="Wingdings" pitchFamily="2" charset="2"/>
                        <a:buChar char="Ø"/>
                      </a:pPr>
                      <a:endParaRPr lang="en-US" sz="2400" b="0" i="0" u="none" strike="noStrike" dirty="0" smtClean="0">
                        <a:solidFill>
                          <a:srgbClr val="000000"/>
                        </a:solidFill>
                        <a:latin typeface="Garamond"/>
                      </a:endParaRPr>
                    </a:p>
                    <a:p>
                      <a:pPr marL="225425" indent="-225425" algn="just" fontAlgn="t">
                        <a:buFont typeface="Wingdings" pitchFamily="2" charset="2"/>
                        <a:buChar char="Ø"/>
                      </a:pPr>
                      <a:r>
                        <a:rPr lang="en-US" sz="2400" b="0" i="0" u="none" strike="noStrike" dirty="0" smtClean="0">
                          <a:solidFill>
                            <a:srgbClr val="0070C0"/>
                          </a:solidFill>
                          <a:latin typeface="Garamond"/>
                        </a:rPr>
                        <a:t>Depreciation </a:t>
                      </a:r>
                      <a:r>
                        <a:rPr lang="en-US" sz="2400" b="0" i="0" u="none" strike="noStrike" dirty="0">
                          <a:solidFill>
                            <a:srgbClr val="0070C0"/>
                          </a:solidFill>
                          <a:latin typeface="Garamond"/>
                        </a:rPr>
                        <a:t>method applied to an asset should be reviewed at least at each financial year-end</a:t>
                      </a:r>
                      <a:r>
                        <a:rPr lang="en-US" sz="2400" b="0" i="0" u="none" strike="noStrike" dirty="0">
                          <a:solidFill>
                            <a:srgbClr val="000000"/>
                          </a:solidFill>
                          <a:latin typeface="Garamond"/>
                        </a:rPr>
                        <a:t> and, if there has been a significant change in the expected pattern of consumption of the future economic benefits embodied in the asset, the method should be changed to reflect the changed pattern</a:t>
                      </a:r>
                      <a:r>
                        <a:rPr lang="en-US" sz="2400" b="0" i="0" u="none" strike="noStrike" dirty="0" smtClean="0">
                          <a:solidFill>
                            <a:srgbClr val="000000"/>
                          </a:solidFill>
                          <a:latin typeface="Garamond"/>
                        </a:rPr>
                        <a:t>.</a:t>
                      </a:r>
                    </a:p>
                    <a:p>
                      <a:pPr marL="0" indent="0" algn="just" fontAlgn="t">
                        <a:buFont typeface="Wingdings" pitchFamily="2" charset="2"/>
                        <a:buNone/>
                      </a:pPr>
                      <a:endParaRPr lang="en-US" sz="2400" b="0" i="0" u="none" strike="noStrike" dirty="0">
                        <a:solidFill>
                          <a:srgbClr val="000000"/>
                        </a:solidFill>
                        <a:latin typeface="Garamond"/>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25425" indent="-225425" algn="just" fontAlgn="t">
                        <a:buFont typeface="Wingdings" pitchFamily="2" charset="2"/>
                        <a:buChar char="Ø"/>
                      </a:pPr>
                      <a:endParaRPr lang="en-US" sz="2400" b="0" i="0" u="none" strike="noStrike" dirty="0" smtClean="0">
                        <a:solidFill>
                          <a:srgbClr val="000000"/>
                        </a:solidFill>
                        <a:latin typeface="Garamond"/>
                      </a:endParaRPr>
                    </a:p>
                    <a:p>
                      <a:pPr marL="225425" indent="-225425" algn="just" fontAlgn="t">
                        <a:buFont typeface="Wingdings" pitchFamily="2" charset="2"/>
                        <a:buChar char="Ø"/>
                      </a:pPr>
                      <a:r>
                        <a:rPr lang="en-US" sz="2400" b="0" i="0" u="none" strike="noStrike" dirty="0" smtClean="0">
                          <a:solidFill>
                            <a:srgbClr val="000000"/>
                          </a:solidFill>
                          <a:latin typeface="Garamond"/>
                        </a:rPr>
                        <a:t>Change </a:t>
                      </a:r>
                      <a:r>
                        <a:rPr lang="en-US" sz="2400" b="0" i="0" u="none" strike="noStrike" dirty="0">
                          <a:solidFill>
                            <a:srgbClr val="000000"/>
                          </a:solidFill>
                          <a:latin typeface="Garamond"/>
                        </a:rPr>
                        <a:t>in depreciation method can be made </a:t>
                      </a:r>
                      <a:r>
                        <a:rPr lang="en-US" sz="2400" b="0" i="0" u="none" strike="noStrike" dirty="0">
                          <a:solidFill>
                            <a:srgbClr val="0070C0"/>
                          </a:solidFill>
                          <a:latin typeface="Garamond"/>
                        </a:rPr>
                        <a:t>only if the adoption of the new method is required by statute or for compliance with an accounting </a:t>
                      </a:r>
                      <a:r>
                        <a:rPr lang="en-US" sz="2400" b="0" i="0" u="none" strike="noStrike" dirty="0" smtClean="0">
                          <a:solidFill>
                            <a:srgbClr val="0070C0"/>
                          </a:solidFill>
                          <a:latin typeface="Garamond"/>
                        </a:rPr>
                        <a:t>standard.</a:t>
                      </a:r>
                      <a:endParaRPr lang="en-US" sz="2400" b="0" i="0" u="none" strike="noStrike" dirty="0">
                        <a:solidFill>
                          <a:srgbClr val="0070C0"/>
                        </a:solidFill>
                        <a:latin typeface="Garamond"/>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TextBox 4"/>
          <p:cNvSpPr txBox="1"/>
          <p:nvPr/>
        </p:nvSpPr>
        <p:spPr>
          <a:xfrm>
            <a:off x="0" y="0"/>
            <a:ext cx="9144000" cy="830997"/>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Ind AS 16 (Property, Plant and Equipment) and AS 10 (Accounting for Fixed Assets) and AS 6 (Depreciation Accounting)</a:t>
            </a:r>
            <a:endParaRPr lang="en-US" sz="2400" b="1" dirty="0">
              <a:latin typeface="Garamond" pitchFamily="18" charset="0"/>
            </a:endParaRPr>
          </a:p>
        </p:txBody>
      </p:sp>
    </p:spTree>
    <p:extLst>
      <p:ext uri="{BB962C8B-B14F-4D97-AF65-F5344CB8AC3E}">
        <p14:creationId xmlns:p14="http://schemas.microsoft.com/office/powerpoint/2010/main" xmlns="" val="254238922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03480233"/>
              </p:ext>
            </p:extLst>
          </p:nvPr>
        </p:nvGraphicFramePr>
        <p:xfrm>
          <a:off x="304800" y="838200"/>
          <a:ext cx="8610600" cy="5772688"/>
        </p:xfrm>
        <a:graphic>
          <a:graphicData uri="http://schemas.openxmlformats.org/drawingml/2006/table">
            <a:tbl>
              <a:tblPr firstRow="1" bandRow="1">
                <a:tableStyleId>{5C22544A-7EE6-4342-B048-85BDC9FD1C3A}</a:tableStyleId>
              </a:tblPr>
              <a:tblGrid>
                <a:gridCol w="4305300"/>
                <a:gridCol w="4305300"/>
              </a:tblGrid>
              <a:tr h="623473">
                <a:tc>
                  <a:txBody>
                    <a:bodyPr/>
                    <a:lstStyle/>
                    <a:p>
                      <a:pPr algn="ctr"/>
                      <a:r>
                        <a:rPr lang="en-US" sz="2400" b="1" dirty="0" smtClean="0">
                          <a:solidFill>
                            <a:schemeClr val="tx1"/>
                          </a:solidFill>
                          <a:latin typeface="Garamond" pitchFamily="18" charset="0"/>
                        </a:rPr>
                        <a:t>Ind AS 16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10</a:t>
                      </a:r>
                      <a:r>
                        <a:rPr lang="en-US" sz="2400" b="1" baseline="0" dirty="0" smtClean="0">
                          <a:solidFill>
                            <a:schemeClr val="tx1"/>
                          </a:solidFill>
                          <a:latin typeface="Garamond" pitchFamily="18" charset="0"/>
                        </a:rPr>
                        <a:t> &amp; AS 6</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23473">
                <a:tc>
                  <a:txBody>
                    <a:bodyPr/>
                    <a:lstStyle/>
                    <a:p>
                      <a:pPr marL="344488" indent="-344488" algn="just" fontAlgn="t">
                        <a:buFont typeface="Wingdings" pitchFamily="2" charset="2"/>
                        <a:buChar char="Ø"/>
                      </a:pPr>
                      <a:r>
                        <a:rPr lang="en-US" sz="2400" b="0" i="0" u="none" strike="noStrike" kern="1200" dirty="0" smtClean="0">
                          <a:solidFill>
                            <a:srgbClr val="000000"/>
                          </a:solidFill>
                          <a:latin typeface="Garamond" pitchFamily="18" charset="0"/>
                          <a:ea typeface="+mn-ea"/>
                          <a:cs typeface="+mn-cs"/>
                        </a:rPr>
                        <a:t>Change </a:t>
                      </a:r>
                      <a:r>
                        <a:rPr lang="en-US" sz="2400" b="0" i="0" u="none" strike="noStrike" kern="1200" dirty="0">
                          <a:solidFill>
                            <a:srgbClr val="000000"/>
                          </a:solidFill>
                          <a:latin typeface="Garamond" pitchFamily="18" charset="0"/>
                          <a:ea typeface="+mn-ea"/>
                          <a:cs typeface="+mn-cs"/>
                        </a:rPr>
                        <a:t>in depreciation method should be </a:t>
                      </a:r>
                      <a:r>
                        <a:rPr lang="en-US" sz="2400" b="0" i="0" u="none" strike="noStrike" kern="1200" dirty="0" smtClean="0">
                          <a:solidFill>
                            <a:srgbClr val="000000"/>
                          </a:solidFill>
                          <a:latin typeface="Garamond" pitchFamily="18" charset="0"/>
                          <a:ea typeface="+mn-ea"/>
                          <a:cs typeface="+mn-cs"/>
                        </a:rPr>
                        <a:t>considered </a:t>
                      </a:r>
                      <a:r>
                        <a:rPr lang="en-US" sz="2400" b="0" i="0" u="none" strike="noStrike" kern="1200" dirty="0">
                          <a:solidFill>
                            <a:srgbClr val="0070C0"/>
                          </a:solidFill>
                          <a:latin typeface="Garamond" pitchFamily="18" charset="0"/>
                          <a:ea typeface="+mn-ea"/>
                          <a:cs typeface="+mn-cs"/>
                        </a:rPr>
                        <a:t>as a change in accounting estimate and treated accordingly.</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lgn="just" fontAlgn="t">
                        <a:buFont typeface="Wingdings" pitchFamily="2" charset="2"/>
                        <a:buChar char="Ø"/>
                      </a:pPr>
                      <a:r>
                        <a:rPr lang="en-US" sz="2400" b="0" i="0" u="none" strike="noStrike" dirty="0">
                          <a:solidFill>
                            <a:srgbClr val="000000"/>
                          </a:solidFill>
                          <a:latin typeface="Garamond"/>
                        </a:rPr>
                        <a:t>It is considered as a </a:t>
                      </a:r>
                      <a:r>
                        <a:rPr lang="en-US" sz="2400" b="0" i="0" u="none" strike="noStrike" dirty="0">
                          <a:solidFill>
                            <a:srgbClr val="0070C0"/>
                          </a:solidFill>
                          <a:latin typeface="Garamond"/>
                        </a:rPr>
                        <a:t>change in accounting policy and treated </a:t>
                      </a:r>
                      <a:r>
                        <a:rPr lang="en-US" sz="2400" b="0" i="0" u="none" strike="noStrike" dirty="0" smtClean="0">
                          <a:solidFill>
                            <a:srgbClr val="0070C0"/>
                          </a:solidFill>
                          <a:latin typeface="Garamond"/>
                        </a:rPr>
                        <a:t>accordingly.</a:t>
                      </a:r>
                      <a:endParaRPr lang="en-US" sz="2400" b="0" i="0" u="none" strike="noStrike" dirty="0">
                        <a:solidFill>
                          <a:srgbClr val="0070C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3473">
                <a:tc>
                  <a:txBody>
                    <a:bodyPr/>
                    <a:lstStyle/>
                    <a:p>
                      <a:pPr marL="344488" indent="-344488" algn="just" fontAlgn="t">
                        <a:buFont typeface="Wingdings" pitchFamily="2" charset="2"/>
                        <a:buChar char="Ø"/>
                      </a:pPr>
                      <a:r>
                        <a:rPr lang="en-US" sz="2400" b="0" i="0" u="none" strike="noStrike" kern="1200" dirty="0" smtClean="0">
                          <a:solidFill>
                            <a:srgbClr val="000000"/>
                          </a:solidFill>
                          <a:latin typeface="Garamond" pitchFamily="18" charset="0"/>
                          <a:ea typeface="+mn-ea"/>
                          <a:cs typeface="+mn-cs"/>
                        </a:rPr>
                        <a:t>Deals </a:t>
                      </a:r>
                      <a:r>
                        <a:rPr lang="en-US" sz="2400" b="0" i="0" u="none" strike="noStrike" kern="1200" dirty="0">
                          <a:solidFill>
                            <a:srgbClr val="000000"/>
                          </a:solidFill>
                          <a:latin typeface="Garamond" pitchFamily="18" charset="0"/>
                          <a:ea typeface="+mn-ea"/>
                          <a:cs typeface="+mn-cs"/>
                        </a:rPr>
                        <a:t>with the situation </a:t>
                      </a:r>
                      <a:r>
                        <a:rPr lang="en-US" sz="2400" b="0" i="0" u="none" strike="noStrike" kern="1200" dirty="0">
                          <a:solidFill>
                            <a:srgbClr val="0070C0"/>
                          </a:solidFill>
                          <a:latin typeface="Garamond" pitchFamily="18" charset="0"/>
                          <a:ea typeface="+mn-ea"/>
                          <a:cs typeface="+mn-cs"/>
                        </a:rPr>
                        <a:t>where entities hold the items of property, plant and equipment for rental to others and subsequently sell the same.</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lgn="just" fontAlgn="t">
                        <a:buFont typeface="Wingdings" pitchFamily="2" charset="2"/>
                        <a:buChar char="Ø"/>
                      </a:pPr>
                      <a:r>
                        <a:rPr lang="en-US" sz="2400" b="0" i="0" u="none" strike="noStrike" dirty="0">
                          <a:solidFill>
                            <a:srgbClr val="000000"/>
                          </a:solidFill>
                          <a:latin typeface="Garamond"/>
                        </a:rPr>
                        <a:t> No such provision is there in </a:t>
                      </a:r>
                      <a:r>
                        <a:rPr lang="en-US" sz="2400" b="0" i="0" u="none" strike="noStrike" dirty="0" smtClean="0">
                          <a:solidFill>
                            <a:srgbClr val="000000"/>
                          </a:solidFill>
                          <a:latin typeface="Garamond"/>
                        </a:rPr>
                        <a:t>AS </a:t>
                      </a:r>
                      <a:r>
                        <a:rPr lang="en-US" sz="2400" b="0" i="0" u="none" strike="noStrike" dirty="0">
                          <a:solidFill>
                            <a:srgbClr val="000000"/>
                          </a:solidFill>
                          <a:latin typeface="Garamond"/>
                        </a:rPr>
                        <a:t>10.</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3473">
                <a:tc>
                  <a:txBody>
                    <a:bodyPr/>
                    <a:lstStyle/>
                    <a:p>
                      <a:pPr marL="284163" indent="-284163" algn="just" fontAlgn="t">
                        <a:buFont typeface="Wingdings" pitchFamily="2" charset="2"/>
                        <a:buChar char="Ø"/>
                      </a:pPr>
                      <a:r>
                        <a:rPr lang="en-US" sz="2400" b="0" i="0" u="none" strike="noStrike" dirty="0">
                          <a:solidFill>
                            <a:srgbClr val="0070C0"/>
                          </a:solidFill>
                          <a:latin typeface="Garamond" pitchFamily="18" charset="0"/>
                        </a:rPr>
                        <a:t>Doesn’t deals with situation where several assets are purchased for a consolidated price</a:t>
                      </a:r>
                      <a:r>
                        <a:rPr lang="en-US" sz="2400" b="0" i="0" u="none" strike="noStrike" dirty="0">
                          <a:solidFill>
                            <a:srgbClr val="000000"/>
                          </a:solidFill>
                          <a:latin typeface="Garamond" pitchFamily="18" charset="0"/>
                        </a:rPr>
                        <a: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lgn="just" fontAlgn="t">
                        <a:buFont typeface="Wingdings" pitchFamily="2" charset="2"/>
                        <a:buChar char="Ø"/>
                      </a:pPr>
                      <a:r>
                        <a:rPr lang="en-US" sz="2400" b="0" i="0" u="none" strike="noStrike" dirty="0">
                          <a:solidFill>
                            <a:srgbClr val="000000"/>
                          </a:solidFill>
                          <a:latin typeface="Garamond" pitchFamily="18" charset="0"/>
                        </a:rPr>
                        <a:t>Has the provision for the same.</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0" y="0"/>
            <a:ext cx="9144000" cy="830997"/>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Ind AS 16 (Property, Plant and Equipment) and AS 10 (Accounting for Fixed Assets) and AS 6 (Depreciation Accounting)</a:t>
            </a:r>
            <a:endParaRPr lang="en-US" sz="2400" b="1" dirty="0">
              <a:latin typeface="Garamond" pitchFamily="18" charset="0"/>
            </a:endParaRPr>
          </a:p>
        </p:txBody>
      </p:sp>
    </p:spTree>
    <p:extLst>
      <p:ext uri="{BB962C8B-B14F-4D97-AF65-F5344CB8AC3E}">
        <p14:creationId xmlns:p14="http://schemas.microsoft.com/office/powerpoint/2010/main" xmlns="" val="427162756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7526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IAS -17</a:t>
            </a:r>
          </a:p>
          <a:p>
            <a:pPr algn="ctr"/>
            <a:r>
              <a:rPr lang="en-US" sz="3200" dirty="0" smtClean="0"/>
              <a:t>Leases    </a:t>
            </a:r>
          </a:p>
          <a:p>
            <a:pPr algn="ct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 IAS 17 (Leases )</a:t>
            </a:r>
            <a:endParaRPr lang="en-US" sz="2400" b="1" dirty="0">
              <a:latin typeface="Garamond" pitchFamily="18" charset="0"/>
            </a:endParaRPr>
          </a:p>
        </p:txBody>
      </p:sp>
    </p:spTree>
    <p:extLst>
      <p:ext uri="{BB962C8B-B14F-4D97-AF65-F5344CB8AC3E}">
        <p14:creationId xmlns:p14="http://schemas.microsoft.com/office/powerpoint/2010/main" xmlns="" val="3944817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914400"/>
          </a:xfrm>
        </p:spPr>
        <p:txBody>
          <a:bodyPr>
            <a:normAutofit/>
          </a:bodyPr>
          <a:lstStyle/>
          <a:p>
            <a:r>
              <a:rPr lang="en-US" b="1" dirty="0"/>
              <a:t>IFRS </a:t>
            </a:r>
            <a:r>
              <a:rPr lang="en-US" b="1" dirty="0" smtClean="0"/>
              <a:t>–Current Scenario</a:t>
            </a:r>
            <a:endParaRPr lang="en-US" dirty="0"/>
          </a:p>
        </p:txBody>
      </p:sp>
      <p:sp>
        <p:nvSpPr>
          <p:cNvPr id="3" name="Content Placeholder 2"/>
          <p:cNvSpPr>
            <a:spLocks noGrp="1"/>
          </p:cNvSpPr>
          <p:nvPr>
            <p:ph idx="1"/>
          </p:nvPr>
        </p:nvSpPr>
        <p:spPr>
          <a:xfrm>
            <a:off x="76200" y="1295400"/>
            <a:ext cx="8763000" cy="3048000"/>
          </a:xfrm>
        </p:spPr>
        <p:txBody>
          <a:bodyPr>
            <a:noAutofit/>
          </a:bodyPr>
          <a:lstStyle/>
          <a:p>
            <a:pPr marL="176213" indent="-176213">
              <a:buNone/>
            </a:pPr>
            <a:r>
              <a:rPr lang="en-US" sz="2400" dirty="0" smtClean="0"/>
              <a:t>• India had committed itself at the G20 summit to converge its Accounting Standards with IFRS in a phased manner starting April1,2011.                     </a:t>
            </a:r>
            <a:r>
              <a:rPr lang="en-US" sz="2400" dirty="0" smtClean="0">
                <a:solidFill>
                  <a:srgbClr val="FF0000"/>
                </a:solidFill>
              </a:rPr>
              <a:t>  After that what has happened ????</a:t>
            </a:r>
            <a:r>
              <a:rPr lang="en-US" sz="2400" dirty="0" smtClean="0"/>
              <a:t> </a:t>
            </a:r>
            <a:endParaRPr lang="en-US" sz="2400" dirty="0"/>
          </a:p>
          <a:p>
            <a:pPr marL="176213" indent="-176213">
              <a:buNone/>
            </a:pPr>
            <a:r>
              <a:rPr lang="en-US" sz="2400" dirty="0" smtClean="0"/>
              <a:t>• India has not adopted the IFRS in full, it has converged its  AS’s to get those in line with the IFRS with </a:t>
            </a:r>
            <a:r>
              <a:rPr lang="en-US" sz="2400" dirty="0" smtClean="0">
                <a:solidFill>
                  <a:srgbClr val="FF0000"/>
                </a:solidFill>
              </a:rPr>
              <a:t>certain carve-outs </a:t>
            </a:r>
            <a:r>
              <a:rPr lang="en-US" sz="2400" dirty="0" smtClean="0"/>
              <a:t>to better reflect the Indian economic and business environment</a:t>
            </a:r>
            <a:r>
              <a:rPr lang="en-US" sz="2400" dirty="0"/>
              <a:t>.</a:t>
            </a:r>
          </a:p>
          <a:p>
            <a:pPr marL="176213" indent="-176213">
              <a:buNone/>
            </a:pPr>
            <a:r>
              <a:rPr lang="en-US" sz="2400" dirty="0" smtClean="0"/>
              <a:t>• In compliance of G20 commitment, the process of convergence of Indian AS’s  with IFRS has been carried out by the Ministry of Corporate Affairs(MCA) through wide ranging consultative exercise with all the stakeholders</a:t>
            </a:r>
            <a:r>
              <a:rPr lang="en-US" sz="2400" dirty="0"/>
              <a:t>.</a:t>
            </a:r>
          </a:p>
          <a:p>
            <a:pPr marL="176213" indent="-176213">
              <a:buNone/>
            </a:pPr>
            <a:r>
              <a:rPr lang="en-US" sz="2400" dirty="0"/>
              <a:t>•</a:t>
            </a:r>
            <a:r>
              <a:rPr lang="en-US" sz="2400" dirty="0" smtClean="0"/>
              <a:t>Thirty Five Indian AS’s converged with IFRS (named as “</a:t>
            </a:r>
            <a:r>
              <a:rPr lang="en-US" sz="2400" dirty="0" err="1" smtClean="0"/>
              <a:t>Ind</a:t>
            </a:r>
            <a:r>
              <a:rPr lang="en-US" sz="2400" dirty="0" smtClean="0"/>
              <a:t>-AS”) and have been notified by the MCA and placed on its website at </a:t>
            </a:r>
            <a:r>
              <a:rPr lang="en-US" sz="2400" dirty="0" smtClean="0">
                <a:hlinkClick r:id="rId2"/>
              </a:rPr>
              <a:t>www.mca.org</a:t>
            </a:r>
            <a:r>
              <a:rPr lang="en-US" sz="2400" dirty="0" smtClean="0"/>
              <a:t>   </a:t>
            </a:r>
            <a:r>
              <a:rPr lang="en-US" sz="2400" dirty="0"/>
              <a:t>.                     </a:t>
            </a:r>
            <a:r>
              <a:rPr lang="en-US" sz="2400" dirty="0" smtClean="0">
                <a:solidFill>
                  <a:srgbClr val="FF0000"/>
                </a:solidFill>
              </a:rPr>
              <a:t>The List has increased not in </a:t>
            </a:r>
            <a:r>
              <a:rPr lang="en-US" sz="2400" dirty="0" err="1" smtClean="0">
                <a:solidFill>
                  <a:srgbClr val="FF0000"/>
                </a:solidFill>
              </a:rPr>
              <a:t>Ind</a:t>
            </a:r>
            <a:r>
              <a:rPr lang="en-US" sz="2400" dirty="0" smtClean="0">
                <a:solidFill>
                  <a:srgbClr val="FF0000"/>
                </a:solidFill>
              </a:rPr>
              <a:t>-AS ???</a:t>
            </a:r>
            <a:endParaRPr lang="en-US" sz="2400" dirty="0"/>
          </a:p>
          <a:p>
            <a:pPr marL="176213" indent="-176213">
              <a:buNone/>
            </a:pPr>
            <a:endParaRPr lang="en-US" sz="2400" dirty="0"/>
          </a:p>
        </p:txBody>
      </p:sp>
      <p:sp>
        <p:nvSpPr>
          <p:cNvPr id="4" name="Notched Right Arrow 3"/>
          <p:cNvSpPr/>
          <p:nvPr/>
        </p:nvSpPr>
        <p:spPr>
          <a:xfrm>
            <a:off x="2133600" y="1981200"/>
            <a:ext cx="1066800" cy="533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otched Right Arrow 4"/>
          <p:cNvSpPr/>
          <p:nvPr/>
        </p:nvSpPr>
        <p:spPr>
          <a:xfrm>
            <a:off x="2566219" y="5943600"/>
            <a:ext cx="1066800" cy="533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32618023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 IAS 17 (Leases )</a:t>
            </a:r>
            <a:endParaRPr lang="en-US" sz="2400" b="1" dirty="0">
              <a:latin typeface="Garamond" pitchFamily="18" charset="0"/>
            </a:endParaRPr>
          </a:p>
        </p:txBody>
      </p:sp>
      <p:sp>
        <p:nvSpPr>
          <p:cNvPr id="2" name="TextBox 1"/>
          <p:cNvSpPr txBox="1"/>
          <p:nvPr/>
        </p:nvSpPr>
        <p:spPr>
          <a:xfrm>
            <a:off x="533400" y="833735"/>
            <a:ext cx="8518871" cy="461665"/>
          </a:xfrm>
          <a:prstGeom prst="rect">
            <a:avLst/>
          </a:prstGeom>
          <a:noFill/>
        </p:spPr>
        <p:txBody>
          <a:bodyPr wrap="none" rtlCol="0">
            <a:spAutoFit/>
          </a:bodyPr>
          <a:lstStyle/>
          <a:p>
            <a:r>
              <a:rPr lang="en-US" sz="2400" dirty="0" smtClean="0"/>
              <a:t>Conditions that define the Lease into Operating and Finance Lease </a:t>
            </a:r>
            <a:endParaRPr lang="en-US" sz="2400" dirty="0"/>
          </a:p>
        </p:txBody>
      </p:sp>
      <p:sp>
        <p:nvSpPr>
          <p:cNvPr id="7" name="TextBox 6"/>
          <p:cNvSpPr txBox="1"/>
          <p:nvPr/>
        </p:nvSpPr>
        <p:spPr>
          <a:xfrm>
            <a:off x="1350608" y="1935540"/>
            <a:ext cx="5510098" cy="1569660"/>
          </a:xfrm>
          <a:prstGeom prst="rect">
            <a:avLst/>
          </a:prstGeom>
          <a:noFill/>
        </p:spPr>
        <p:txBody>
          <a:bodyPr wrap="none" rtlCol="0">
            <a:spAutoFit/>
          </a:bodyPr>
          <a:lstStyle/>
          <a:p>
            <a:r>
              <a:rPr lang="en-US" sz="2400" dirty="0" smtClean="0">
                <a:solidFill>
                  <a:srgbClr val="FF0000"/>
                </a:solidFill>
              </a:rPr>
              <a:t>O</a:t>
            </a:r>
            <a:r>
              <a:rPr lang="en-US" sz="2400" dirty="0" smtClean="0"/>
              <a:t>- 	Ownership Transfer</a:t>
            </a:r>
          </a:p>
          <a:p>
            <a:r>
              <a:rPr lang="en-US" sz="2400" dirty="0" smtClean="0">
                <a:solidFill>
                  <a:srgbClr val="FF0000"/>
                </a:solidFill>
              </a:rPr>
              <a:t>W</a:t>
            </a:r>
            <a:r>
              <a:rPr lang="en-US" sz="2400" dirty="0" smtClean="0"/>
              <a:t>- 	Written Bargain Offer</a:t>
            </a:r>
          </a:p>
          <a:p>
            <a:r>
              <a:rPr lang="en-US" sz="2400" dirty="0" smtClean="0">
                <a:solidFill>
                  <a:srgbClr val="FF0000"/>
                </a:solidFill>
              </a:rPr>
              <a:t>N</a:t>
            </a:r>
            <a:r>
              <a:rPr lang="en-US" sz="2400" dirty="0" smtClean="0"/>
              <a:t>-	Ninety percent of Fair market value</a:t>
            </a:r>
          </a:p>
          <a:p>
            <a:r>
              <a:rPr lang="en-US" sz="2400" dirty="0" smtClean="0">
                <a:solidFill>
                  <a:srgbClr val="FF0000"/>
                </a:solidFill>
              </a:rPr>
              <a:t>S</a:t>
            </a:r>
            <a:r>
              <a:rPr lang="en-US" sz="2400" dirty="0" smtClean="0"/>
              <a:t>-	Seventy Five percent of useful life</a:t>
            </a:r>
            <a:endParaRPr lang="en-US" sz="2400" dirty="0"/>
          </a:p>
        </p:txBody>
      </p:sp>
      <p:sp>
        <p:nvSpPr>
          <p:cNvPr id="8" name="TextBox 7"/>
          <p:cNvSpPr txBox="1"/>
          <p:nvPr/>
        </p:nvSpPr>
        <p:spPr>
          <a:xfrm>
            <a:off x="228600" y="4221540"/>
            <a:ext cx="8671271" cy="1569660"/>
          </a:xfrm>
          <a:prstGeom prst="rect">
            <a:avLst/>
          </a:prstGeom>
          <a:noFill/>
        </p:spPr>
        <p:txBody>
          <a:bodyPr wrap="square" rtlCol="0">
            <a:spAutoFit/>
          </a:bodyPr>
          <a:lstStyle/>
          <a:p>
            <a:r>
              <a:rPr lang="en-US" sz="2400" dirty="0" smtClean="0"/>
              <a:t>If any one condition is satisfied, it is a Finance Lease, otherwise an Operating Lease</a:t>
            </a:r>
          </a:p>
          <a:p>
            <a:endParaRPr lang="en-US" sz="2400" dirty="0"/>
          </a:p>
          <a:p>
            <a:r>
              <a:rPr lang="en-US" sz="2400" dirty="0" smtClean="0"/>
              <a:t>Condition as per US GAAP (similar as per IFRS)</a:t>
            </a:r>
            <a:endParaRPr lang="en-US" sz="2400" dirty="0"/>
          </a:p>
        </p:txBody>
      </p:sp>
      <p:sp>
        <p:nvSpPr>
          <p:cNvPr id="3" name="Rectangle 2"/>
          <p:cNvSpPr/>
          <p:nvPr/>
        </p:nvSpPr>
        <p:spPr>
          <a:xfrm>
            <a:off x="1274408" y="1828800"/>
            <a:ext cx="554392" cy="1905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63606887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0"/>
            <a:ext cx="9144000" cy="461665"/>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Ind AS 17 and AS 19 (Leases)</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460818457"/>
              </p:ext>
            </p:extLst>
          </p:nvPr>
        </p:nvGraphicFramePr>
        <p:xfrm>
          <a:off x="76200" y="788670"/>
          <a:ext cx="8991600" cy="5231130"/>
        </p:xfrm>
        <a:graphic>
          <a:graphicData uri="http://schemas.openxmlformats.org/drawingml/2006/table">
            <a:tbl>
              <a:tblPr firstRow="1" bandRow="1">
                <a:tableStyleId>{5C22544A-7EE6-4342-B048-85BDC9FD1C3A}</a:tableStyleId>
              </a:tblPr>
              <a:tblGrid>
                <a:gridCol w="4191000"/>
                <a:gridCol w="4800600"/>
              </a:tblGrid>
              <a:tr h="381000">
                <a:tc>
                  <a:txBody>
                    <a:bodyPr/>
                    <a:lstStyle/>
                    <a:p>
                      <a:pPr algn="ctr"/>
                      <a:r>
                        <a:rPr lang="en-US" sz="2400" b="1" dirty="0" smtClean="0">
                          <a:solidFill>
                            <a:schemeClr val="tx1"/>
                          </a:solidFill>
                          <a:latin typeface="Garamond" pitchFamily="18" charset="0"/>
                        </a:rPr>
                        <a:t>Ind AS 17</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19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3850">
                <a:tc>
                  <a:txBody>
                    <a:bodyPr/>
                    <a:lstStyle/>
                    <a:p>
                      <a:pPr marL="284163" indent="-284163" algn="just" fontAlgn="t">
                        <a:buFont typeface="Wingdings" pitchFamily="2" charset="2"/>
                        <a:buChar char="Ø"/>
                      </a:pPr>
                      <a:endParaRPr lang="en-US" sz="2400" b="0" i="0" kern="1200" dirty="0" smtClean="0">
                        <a:solidFill>
                          <a:schemeClr val="dk1"/>
                        </a:solidFill>
                        <a:latin typeface="Garamond" pitchFamily="18" charset="0"/>
                        <a:ea typeface="+mn-ea"/>
                        <a:cs typeface="+mn-cs"/>
                      </a:endParaRPr>
                    </a:p>
                    <a:p>
                      <a:pPr marL="284163" indent="-284163" algn="just" fontAlgn="t">
                        <a:buFont typeface="Wingdings" pitchFamily="2" charset="2"/>
                        <a:buChar char="Ø"/>
                      </a:pPr>
                      <a:r>
                        <a:rPr lang="en-US" sz="2400" b="0" i="0" kern="1200" dirty="0" smtClean="0">
                          <a:solidFill>
                            <a:schemeClr val="dk1"/>
                          </a:solidFill>
                          <a:latin typeface="Garamond" pitchFamily="18" charset="0"/>
                          <a:ea typeface="+mn-ea"/>
                          <a:cs typeface="+mn-cs"/>
                        </a:rPr>
                        <a:t>Has specific provisions dealing with </a:t>
                      </a:r>
                      <a:r>
                        <a:rPr lang="en-US" sz="2400" b="0" i="0" kern="1200" dirty="0" smtClean="0">
                          <a:solidFill>
                            <a:srgbClr val="FF0000"/>
                          </a:solidFill>
                          <a:latin typeface="Garamond" pitchFamily="18" charset="0"/>
                          <a:ea typeface="+mn-ea"/>
                          <a:cs typeface="+mn-cs"/>
                        </a:rPr>
                        <a:t>leases of land </a:t>
                      </a:r>
                      <a:r>
                        <a:rPr lang="en-US" sz="2400" b="0" i="0" kern="1200" dirty="0" smtClean="0">
                          <a:solidFill>
                            <a:schemeClr val="dk1"/>
                          </a:solidFill>
                          <a:latin typeface="Garamond" pitchFamily="18" charset="0"/>
                          <a:ea typeface="+mn-ea"/>
                          <a:cs typeface="+mn-cs"/>
                        </a:rPr>
                        <a:t>and building.</a:t>
                      </a:r>
                      <a:endParaRPr lang="en-US" sz="24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400" b="0" i="0" kern="1200" dirty="0" smtClean="0">
                        <a:solidFill>
                          <a:schemeClr val="dk1"/>
                        </a:solidFill>
                        <a:latin typeface="Garamond" pitchFamily="18" charset="0"/>
                        <a:ea typeface="+mn-ea"/>
                        <a:cs typeface="+mn-cs"/>
                      </a:endParaRPr>
                    </a:p>
                    <a:p>
                      <a:pPr marL="284163" indent="-284163" algn="just" fontAlgn="t">
                        <a:buFont typeface="Wingdings" pitchFamily="2" charset="2"/>
                        <a:buChar char="Ø"/>
                      </a:pPr>
                      <a:r>
                        <a:rPr lang="en-US" sz="2400" b="0" i="0" kern="1200" dirty="0" smtClean="0">
                          <a:solidFill>
                            <a:schemeClr val="dk1"/>
                          </a:solidFill>
                          <a:latin typeface="Garamond" pitchFamily="18" charset="0"/>
                          <a:ea typeface="+mn-ea"/>
                          <a:cs typeface="+mn-cs"/>
                        </a:rPr>
                        <a:t>Excludes leases of land from its scope.</a:t>
                      </a:r>
                      <a:endParaRPr lang="en-US" sz="24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2950">
                <a:tc>
                  <a:txBody>
                    <a:bodyPr/>
                    <a:lstStyle/>
                    <a:p>
                      <a:pPr marL="284163" indent="-284163" algn="just" fontAlgn="t">
                        <a:buFont typeface="Wingdings" pitchFamily="2" charset="2"/>
                        <a:buChar char="Ø"/>
                      </a:pPr>
                      <a:endParaRPr lang="en-US" sz="2400" b="0" i="0" kern="1200" dirty="0" smtClean="0">
                        <a:solidFill>
                          <a:schemeClr val="dk1"/>
                        </a:solidFill>
                        <a:latin typeface="Garamond" pitchFamily="18" charset="0"/>
                        <a:ea typeface="+mn-ea"/>
                        <a:cs typeface="+mn-cs"/>
                      </a:endParaRPr>
                    </a:p>
                    <a:p>
                      <a:pPr marL="284163" indent="-284163" algn="just" fontAlgn="t">
                        <a:buFont typeface="Wingdings" pitchFamily="2" charset="2"/>
                        <a:buChar char="Ø"/>
                      </a:pPr>
                      <a:r>
                        <a:rPr lang="en-US" sz="2400" b="0" i="0" kern="1200" dirty="0" smtClean="0">
                          <a:solidFill>
                            <a:schemeClr val="dk1"/>
                          </a:solidFill>
                          <a:latin typeface="Garamond" pitchFamily="18" charset="0"/>
                          <a:ea typeface="+mn-ea"/>
                          <a:cs typeface="+mn-cs"/>
                        </a:rPr>
                        <a:t>Provides guidance on </a:t>
                      </a:r>
                      <a:r>
                        <a:rPr lang="en-US" sz="2400" b="0" i="0" u="sng" kern="1200" dirty="0" smtClean="0">
                          <a:solidFill>
                            <a:schemeClr val="dk1"/>
                          </a:solidFill>
                          <a:latin typeface="Garamond" pitchFamily="18" charset="0"/>
                          <a:ea typeface="+mn-ea"/>
                          <a:cs typeface="+mn-cs"/>
                        </a:rPr>
                        <a:t>accounting for incentives</a:t>
                      </a:r>
                      <a:r>
                        <a:rPr lang="en-US" sz="2400" b="0" i="0" kern="1200" dirty="0" smtClean="0">
                          <a:solidFill>
                            <a:schemeClr val="dk1"/>
                          </a:solidFill>
                          <a:latin typeface="Garamond" pitchFamily="18" charset="0"/>
                          <a:ea typeface="+mn-ea"/>
                          <a:cs typeface="+mn-cs"/>
                        </a:rPr>
                        <a:t> in the case of operating leases, evaluating the substance of transactions involving the legal form of a lease and determining whether an arrangement contains a lease. </a:t>
                      </a:r>
                      <a:endParaRPr lang="en-US" sz="24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b">
                        <a:buFont typeface="Wingdings" pitchFamily="2" charset="2"/>
                        <a:buChar char="Ø"/>
                      </a:pPr>
                      <a:endParaRPr lang="en-US" sz="2400" b="0" i="0" u="none" strike="noStrike" kern="1200" dirty="0" smtClean="0">
                        <a:solidFill>
                          <a:srgbClr val="000000"/>
                        </a:solidFill>
                        <a:latin typeface="Garamond" pitchFamily="18" charset="0"/>
                        <a:ea typeface="+mn-ea"/>
                        <a:cs typeface="+mn-cs"/>
                      </a:endParaRPr>
                    </a:p>
                    <a:p>
                      <a:pPr marL="284163" indent="-284163" algn="just" fontAlgn="b">
                        <a:buFont typeface="Wingdings" pitchFamily="2" charset="2"/>
                        <a:buChar char="Ø"/>
                      </a:pPr>
                      <a:r>
                        <a:rPr lang="en-US" sz="2400" b="0" i="0" u="none" strike="noStrike" kern="1200" dirty="0" smtClean="0">
                          <a:solidFill>
                            <a:srgbClr val="000000"/>
                          </a:solidFill>
                          <a:latin typeface="Garamond" pitchFamily="18" charset="0"/>
                          <a:ea typeface="+mn-ea"/>
                          <a:cs typeface="+mn-cs"/>
                        </a:rPr>
                        <a:t>The existing standard does not contain such guidance.</a:t>
                      </a:r>
                    </a:p>
                    <a:p>
                      <a:pPr algn="just" fontAlgn="b">
                        <a:buFont typeface="Wingdings" pitchFamily="2" charset="2"/>
                        <a:buChar char="Ø"/>
                      </a:pPr>
                      <a:endParaRPr lang="en-US" sz="2400" b="0" i="0" u="none" strike="noStrike" kern="1200" dirty="0" smtClean="0">
                        <a:solidFill>
                          <a:srgbClr val="000000"/>
                        </a:solidFill>
                        <a:latin typeface="Garamond" pitchFamily="18" charset="0"/>
                        <a:ea typeface="+mn-ea"/>
                        <a:cs typeface="+mn-cs"/>
                      </a:endParaRPr>
                    </a:p>
                    <a:p>
                      <a:pPr algn="just" fontAlgn="b">
                        <a:buFont typeface="Wingdings" pitchFamily="2" charset="2"/>
                        <a:buChar char="Ø"/>
                      </a:pPr>
                      <a:endParaRPr lang="en-US" sz="2400" b="0" i="0" u="none" strike="noStrike" kern="1200" dirty="0">
                        <a:solidFill>
                          <a:srgbClr val="000000"/>
                        </a:solidFill>
                        <a:latin typeface="Garamond" pitchFamily="18" charset="0"/>
                        <a:ea typeface="+mn-ea"/>
                        <a:cs typeface="+mn-cs"/>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88444073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Ind AS 17 and AS 19 (Leases)</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457878904"/>
              </p:ext>
            </p:extLst>
          </p:nvPr>
        </p:nvGraphicFramePr>
        <p:xfrm>
          <a:off x="76200" y="457200"/>
          <a:ext cx="8839200" cy="5962650"/>
        </p:xfrm>
        <a:graphic>
          <a:graphicData uri="http://schemas.openxmlformats.org/drawingml/2006/table">
            <a:tbl>
              <a:tblPr firstRow="1" bandRow="1">
                <a:tableStyleId>{5C22544A-7EE6-4342-B048-85BDC9FD1C3A}</a:tableStyleId>
              </a:tblPr>
              <a:tblGrid>
                <a:gridCol w="4119966"/>
                <a:gridCol w="4719234"/>
              </a:tblGrid>
              <a:tr h="381000">
                <a:tc>
                  <a:txBody>
                    <a:bodyPr/>
                    <a:lstStyle/>
                    <a:p>
                      <a:pPr algn="ctr"/>
                      <a:r>
                        <a:rPr lang="en-US" sz="2400" b="1" dirty="0" smtClean="0">
                          <a:solidFill>
                            <a:schemeClr val="tx1"/>
                          </a:solidFill>
                          <a:latin typeface="Garamond" pitchFamily="18" charset="0"/>
                        </a:rPr>
                        <a:t>Ind AS 17</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19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42950">
                <a:tc>
                  <a:txBody>
                    <a:bodyPr/>
                    <a:lstStyle/>
                    <a:p>
                      <a:pPr marL="284163" indent="-284163" algn="just" fontAlgn="t">
                        <a:buFont typeface="Wingdings" pitchFamily="2" charset="2"/>
                        <a:buChar char="Ø"/>
                      </a:pPr>
                      <a:endParaRPr lang="en-US" sz="2400" b="0" i="0" kern="1200" dirty="0" smtClean="0">
                        <a:solidFill>
                          <a:schemeClr val="dk1"/>
                        </a:solidFill>
                        <a:latin typeface="Garamond" pitchFamily="18" charset="0"/>
                        <a:ea typeface="+mn-ea"/>
                        <a:cs typeface="+mn-cs"/>
                      </a:endParaRPr>
                    </a:p>
                    <a:p>
                      <a:pPr marL="284163" indent="-284163" algn="just" fontAlgn="t">
                        <a:buFont typeface="Wingdings" pitchFamily="2" charset="2"/>
                        <a:buChar char="Ø"/>
                      </a:pPr>
                      <a:r>
                        <a:rPr lang="en-US" sz="2400" b="0" i="0" kern="1200" dirty="0" smtClean="0">
                          <a:solidFill>
                            <a:schemeClr val="dk1"/>
                          </a:solidFill>
                          <a:latin typeface="Garamond" pitchFamily="18" charset="0"/>
                          <a:ea typeface="+mn-ea"/>
                          <a:cs typeface="+mn-cs"/>
                        </a:rPr>
                        <a:t>Require</a:t>
                      </a:r>
                      <a:r>
                        <a:rPr lang="en-US" sz="2400" b="0" i="0" kern="1200" baseline="0" dirty="0" smtClean="0">
                          <a:solidFill>
                            <a:schemeClr val="dk1"/>
                          </a:solidFill>
                          <a:latin typeface="Garamond" pitchFamily="18" charset="0"/>
                          <a:ea typeface="+mn-ea"/>
                          <a:cs typeface="+mn-cs"/>
                        </a:rPr>
                        <a:t> </a:t>
                      </a:r>
                      <a:r>
                        <a:rPr lang="en-US" sz="2400" b="0" i="0" kern="1200" dirty="0" smtClean="0">
                          <a:solidFill>
                            <a:srgbClr val="FF0000"/>
                          </a:solidFill>
                          <a:latin typeface="Garamond" pitchFamily="18" charset="0"/>
                          <a:ea typeface="+mn-ea"/>
                          <a:cs typeface="+mn-cs"/>
                        </a:rPr>
                        <a:t>current/non-current classification</a:t>
                      </a:r>
                      <a:r>
                        <a:rPr lang="en-US" sz="2400" b="0" i="0" kern="1200" dirty="0" smtClean="0">
                          <a:solidFill>
                            <a:schemeClr val="dk1"/>
                          </a:solidFill>
                          <a:latin typeface="Garamond" pitchFamily="18" charset="0"/>
                          <a:ea typeface="+mn-ea"/>
                          <a:cs typeface="+mn-cs"/>
                        </a:rPr>
                        <a:t> of lease liabilities if such classification is made for other liabilities</a:t>
                      </a:r>
                      <a:endParaRPr lang="en-US" sz="24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b">
                        <a:buFont typeface="Wingdings" pitchFamily="2" charset="2"/>
                        <a:buChar char="Ø"/>
                      </a:pPr>
                      <a:endParaRPr lang="en-US" sz="2400" b="0" i="0" u="none" strike="noStrike" kern="1200" dirty="0" smtClean="0">
                        <a:solidFill>
                          <a:srgbClr val="000000"/>
                        </a:solidFill>
                        <a:latin typeface="Garamond" pitchFamily="18" charset="0"/>
                        <a:ea typeface="+mn-ea"/>
                        <a:cs typeface="+mn-cs"/>
                      </a:endParaRPr>
                    </a:p>
                    <a:p>
                      <a:pPr marL="284163" indent="-284163" algn="just" fontAlgn="b">
                        <a:buFont typeface="Wingdings" pitchFamily="2" charset="2"/>
                        <a:buChar char="Ø"/>
                      </a:pPr>
                      <a:r>
                        <a:rPr lang="en-US" sz="2400" b="0" i="0" u="none" strike="noStrike" kern="1200" dirty="0" smtClean="0">
                          <a:solidFill>
                            <a:srgbClr val="000000"/>
                          </a:solidFill>
                          <a:latin typeface="Garamond" pitchFamily="18" charset="0"/>
                          <a:ea typeface="+mn-ea"/>
                          <a:cs typeface="+mn-cs"/>
                        </a:rPr>
                        <a:t>These matters are not addressed in the existing standard.</a:t>
                      </a:r>
                    </a:p>
                    <a:p>
                      <a:pPr algn="just" fontAlgn="b">
                        <a:buFont typeface="Wingdings" pitchFamily="2" charset="2"/>
                        <a:buChar char="Ø"/>
                      </a:pPr>
                      <a:endParaRPr lang="en-US" sz="2400" b="0" i="0" u="none" strike="noStrike" kern="1200" dirty="0">
                        <a:solidFill>
                          <a:srgbClr val="000000"/>
                        </a:solidFill>
                        <a:latin typeface="Garamond" pitchFamily="18" charset="0"/>
                        <a:ea typeface="+mn-ea"/>
                        <a:cs typeface="+mn-cs"/>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42950">
                <a:tc>
                  <a:txBody>
                    <a:bodyPr/>
                    <a:lstStyle/>
                    <a:p>
                      <a:pPr marL="284163" indent="-284163" algn="just" fontAlgn="t">
                        <a:buFont typeface="Wingdings" pitchFamily="2" charset="2"/>
                        <a:buChar char="Ø"/>
                      </a:pPr>
                      <a:endParaRPr lang="en-US" sz="2400" b="0" i="0" kern="1200" dirty="0" smtClean="0">
                        <a:solidFill>
                          <a:schemeClr val="dk1"/>
                        </a:solidFill>
                        <a:latin typeface="Garamond" pitchFamily="18" charset="0"/>
                        <a:ea typeface="+mn-ea"/>
                        <a:cs typeface="+mn-cs"/>
                      </a:endParaRPr>
                    </a:p>
                    <a:p>
                      <a:pPr marL="284163" indent="-284163" algn="just" fontAlgn="t">
                        <a:buFont typeface="Wingdings" pitchFamily="2" charset="2"/>
                        <a:buChar char="Ø"/>
                      </a:pPr>
                      <a:r>
                        <a:rPr lang="en-US" sz="2400" b="0" i="0" kern="1200" dirty="0" smtClean="0">
                          <a:solidFill>
                            <a:schemeClr val="dk1"/>
                          </a:solidFill>
                          <a:latin typeface="Garamond" pitchFamily="18" charset="0"/>
                          <a:ea typeface="+mn-ea"/>
                          <a:cs typeface="+mn-cs"/>
                        </a:rPr>
                        <a:t>Retains the deferral and amortisation principle, it does not specify any method of amortisation.</a:t>
                      </a:r>
                      <a:endParaRPr lang="en-US" sz="24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b">
                        <a:buFont typeface="Wingdings" pitchFamily="2" charset="2"/>
                        <a:buChar char="Ø"/>
                      </a:pPr>
                      <a:endParaRPr lang="en-US" sz="2400" b="0" i="0" u="none" strike="noStrike" kern="1200" dirty="0" smtClean="0">
                        <a:solidFill>
                          <a:srgbClr val="000000"/>
                        </a:solidFill>
                        <a:latin typeface="Garamond" pitchFamily="18" charset="0"/>
                        <a:ea typeface="+mn-ea"/>
                        <a:cs typeface="+mn-cs"/>
                      </a:endParaRPr>
                    </a:p>
                    <a:p>
                      <a:pPr marL="284163" indent="-284163" algn="just" fontAlgn="b">
                        <a:buFont typeface="Wingdings" pitchFamily="2" charset="2"/>
                        <a:buChar char="Ø"/>
                      </a:pPr>
                      <a:r>
                        <a:rPr lang="en-US" sz="2400" b="0" i="0" u="none" strike="noStrike" kern="1200" dirty="0" smtClean="0">
                          <a:solidFill>
                            <a:srgbClr val="000000"/>
                          </a:solidFill>
                          <a:latin typeface="Garamond" pitchFamily="18" charset="0"/>
                          <a:ea typeface="+mn-ea"/>
                          <a:cs typeface="+mn-cs"/>
                        </a:rPr>
                        <a:t>If a </a:t>
                      </a:r>
                      <a:r>
                        <a:rPr lang="en-US" sz="2400" b="0" i="0" u="none" strike="noStrike" kern="1200" dirty="0" smtClean="0">
                          <a:solidFill>
                            <a:srgbClr val="FF0000"/>
                          </a:solidFill>
                          <a:latin typeface="Garamond" pitchFamily="18" charset="0"/>
                          <a:ea typeface="+mn-ea"/>
                          <a:cs typeface="+mn-cs"/>
                        </a:rPr>
                        <a:t>sale and leaseback transaction </a:t>
                      </a:r>
                      <a:r>
                        <a:rPr lang="en-US" sz="2400" b="0" i="0" u="none" strike="noStrike" kern="1200" dirty="0" smtClean="0">
                          <a:solidFill>
                            <a:srgbClr val="000000"/>
                          </a:solidFill>
                          <a:latin typeface="Garamond" pitchFamily="18" charset="0"/>
                          <a:ea typeface="+mn-ea"/>
                          <a:cs typeface="+mn-cs"/>
                        </a:rPr>
                        <a:t>results in a finance lease, excess of the sale proceeds over the carrying amount shall be deferred and amortised by the seller-lessee over the lease term in proportion to depreciation of the leased asset. </a:t>
                      </a:r>
                      <a:endParaRPr lang="en-US" sz="2400" b="0" i="0" u="none" strike="noStrike" kern="1200" dirty="0">
                        <a:solidFill>
                          <a:srgbClr val="000000"/>
                        </a:solidFill>
                        <a:latin typeface="Garamond" pitchFamily="18" charset="0"/>
                        <a:ea typeface="+mn-ea"/>
                        <a:cs typeface="+mn-cs"/>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37558577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060723147"/>
              </p:ext>
            </p:extLst>
          </p:nvPr>
        </p:nvGraphicFramePr>
        <p:xfrm>
          <a:off x="152400" y="228599"/>
          <a:ext cx="8839199" cy="6525022"/>
        </p:xfrm>
        <a:graphic>
          <a:graphicData uri="http://schemas.openxmlformats.org/drawingml/2006/table">
            <a:tbl>
              <a:tblPr firstRow="1" bandRow="1">
                <a:tableStyleId>{5C22544A-7EE6-4342-B048-85BDC9FD1C3A}</a:tableStyleId>
              </a:tblPr>
              <a:tblGrid>
                <a:gridCol w="2346690"/>
                <a:gridCol w="3598258"/>
                <a:gridCol w="2894251"/>
              </a:tblGrid>
              <a:tr h="503691">
                <a:tc gridSpan="3">
                  <a:txBody>
                    <a:bodyPr/>
                    <a:lstStyle/>
                    <a:p>
                      <a:pPr algn="ctr"/>
                      <a:r>
                        <a:rPr lang="en-US" sz="2000" b="1" i="0" kern="1200" dirty="0" smtClean="0">
                          <a:solidFill>
                            <a:schemeClr val="tx1"/>
                          </a:solidFill>
                          <a:latin typeface="Garamond" pitchFamily="18" charset="0"/>
                          <a:ea typeface="+mn-ea"/>
                          <a:cs typeface="+mn-cs"/>
                        </a:rPr>
                        <a:t>TREATMENT OF INITIAL DIRECT COSTS</a:t>
                      </a:r>
                      <a:endParaRPr lang="en-US" sz="2000" b="1" dirty="0">
                        <a:solidFill>
                          <a:schemeClr val="tx1"/>
                        </a:solidFill>
                        <a:latin typeface="Garamond" pitchFamily="18" charset="0"/>
                      </a:endParaRPr>
                    </a:p>
                  </a:txBody>
                  <a:tcPr marL="66675" marR="66675"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endParaRPr lang="en-US" dirty="0"/>
                    </a:p>
                  </a:txBody>
                  <a:tcPr marL="66675" marR="66675" marT="66675" marB="66675"/>
                </a:tc>
                <a:tc hMerge="1">
                  <a:txBody>
                    <a:bodyPr/>
                    <a:lstStyle/>
                    <a:p>
                      <a:pPr algn="just"/>
                      <a:endParaRPr lang="en-US" dirty="0"/>
                    </a:p>
                  </a:txBody>
                  <a:tcPr marL="66675" marR="66675" marT="66675" marB="66675"/>
                </a:tc>
              </a:tr>
              <a:tr h="468651">
                <a:tc>
                  <a:txBody>
                    <a:bodyPr/>
                    <a:lstStyle/>
                    <a:p>
                      <a:pPr algn="ctr"/>
                      <a:r>
                        <a:rPr lang="en-US" b="1" dirty="0">
                          <a:latin typeface="Garamond" pitchFamily="18" charset="0"/>
                        </a:rPr>
                        <a:t>Subject</a:t>
                      </a:r>
                    </a:p>
                  </a:txBody>
                  <a:tcPr marL="66675" marR="66675"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latin typeface="Garamond" pitchFamily="18" charset="0"/>
                        </a:rPr>
                        <a:t>IAS 17</a:t>
                      </a:r>
                      <a:endParaRPr lang="en-US" sz="1800" dirty="0">
                        <a:solidFill>
                          <a:schemeClr val="tx1"/>
                        </a:solidFill>
                      </a:endParaRPr>
                    </a:p>
                  </a:txBody>
                  <a:tcPr marL="66675" marR="66675"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Garamond" pitchFamily="18" charset="0"/>
                        </a:rPr>
                        <a:t>AS 19</a:t>
                      </a:r>
                      <a:endParaRPr lang="en-US" b="1" dirty="0">
                        <a:latin typeface="Garamond" pitchFamily="18" charset="0"/>
                      </a:endParaRPr>
                    </a:p>
                  </a:txBody>
                  <a:tcPr marL="66675" marR="66675"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76130">
                <a:tc>
                  <a:txBody>
                    <a:bodyPr/>
                    <a:lstStyle/>
                    <a:p>
                      <a:r>
                        <a:rPr lang="en-US" sz="2000" b="1" i="0" kern="1200" dirty="0" smtClean="0">
                          <a:solidFill>
                            <a:schemeClr val="dk1"/>
                          </a:solidFill>
                          <a:latin typeface="Garamond" pitchFamily="18" charset="0"/>
                          <a:ea typeface="+mn-ea"/>
                          <a:cs typeface="+mn-cs"/>
                        </a:rPr>
                        <a:t>Finance lease</a:t>
                      </a:r>
                    </a:p>
                    <a:p>
                      <a:endParaRPr lang="en-US" sz="2000" b="1" i="0" kern="1200" dirty="0" smtClean="0">
                        <a:solidFill>
                          <a:schemeClr val="dk1"/>
                        </a:solidFill>
                        <a:latin typeface="Garamond" pitchFamily="18" charset="0"/>
                        <a:ea typeface="+mn-ea"/>
                        <a:cs typeface="+mn-cs"/>
                      </a:endParaRPr>
                    </a:p>
                    <a:p>
                      <a:r>
                        <a:rPr lang="en-US" sz="2000" b="1" i="0" kern="1200" dirty="0" smtClean="0">
                          <a:solidFill>
                            <a:schemeClr val="dk1"/>
                          </a:solidFill>
                          <a:latin typeface="Garamond" pitchFamily="18" charset="0"/>
                          <a:ea typeface="+mn-ea"/>
                          <a:cs typeface="+mn-cs"/>
                        </a:rPr>
                        <a:t>Lessor accounting</a:t>
                      </a:r>
                    </a:p>
                    <a:p>
                      <a:r>
                        <a:rPr lang="en-US" sz="2000" b="1" i="0" kern="1200" dirty="0" smtClean="0">
                          <a:solidFill>
                            <a:schemeClr val="dk1"/>
                          </a:solidFill>
                          <a:latin typeface="Garamond" pitchFamily="18" charset="0"/>
                          <a:ea typeface="+mn-ea"/>
                          <a:cs typeface="+mn-cs"/>
                        </a:rPr>
                        <a:t>Non manufacturer/</a:t>
                      </a:r>
                    </a:p>
                    <a:p>
                      <a:r>
                        <a:rPr lang="en-US" sz="2000" b="1" i="0" kern="1200" dirty="0" smtClean="0">
                          <a:solidFill>
                            <a:schemeClr val="dk1"/>
                          </a:solidFill>
                          <a:latin typeface="Garamond" pitchFamily="18" charset="0"/>
                          <a:ea typeface="+mn-ea"/>
                          <a:cs typeface="+mn-cs"/>
                        </a:rPr>
                        <a:t>Non-dealer:</a:t>
                      </a:r>
                    </a:p>
                    <a:p>
                      <a:endParaRPr lang="en-US" sz="2000" b="1" dirty="0" smtClean="0">
                        <a:latin typeface="Garamond" pitchFamily="18" charset="0"/>
                      </a:endParaRPr>
                    </a:p>
                    <a:p>
                      <a:pPr algn="just"/>
                      <a:endParaRPr lang="en-US" sz="2000" b="1" dirty="0">
                        <a:latin typeface="Garamond" pitchFamily="18" charset="0"/>
                      </a:endParaRPr>
                    </a:p>
                  </a:txBody>
                  <a:tcPr marL="182880" marR="182880"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smtClean="0">
                        <a:latin typeface="Garamond"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smtClean="0">
                        <a:latin typeface="Garamond"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Garamond" pitchFamily="18" charset="0"/>
                        </a:rPr>
                        <a:t>Interest rate implicit in the lease is defined in such a way that the initial direct costs included automatically in the finance lease receivable; there is no need to add them separately.</a:t>
                      </a:r>
                      <a:endParaRPr lang="en-US" sz="2000" kern="1200" dirty="0">
                        <a:solidFill>
                          <a:schemeClr val="dk1"/>
                        </a:solidFill>
                        <a:latin typeface="Garamond" pitchFamily="18" charset="0"/>
                        <a:ea typeface="+mn-ea"/>
                        <a:cs typeface="+mn-cs"/>
                      </a:endParaRPr>
                    </a:p>
                  </a:txBody>
                  <a:tcPr marL="182880" marR="182880"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smtClean="0">
                        <a:latin typeface="Garamond"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smtClean="0">
                        <a:latin typeface="Garamond"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Garamond" pitchFamily="18" charset="0"/>
                        </a:rPr>
                        <a:t>Either recognized as expense immediately or allocated against the finance income over the lease term.</a:t>
                      </a:r>
                    </a:p>
                    <a:p>
                      <a:pPr algn="just"/>
                      <a:endParaRPr lang="en-US" sz="2000" dirty="0">
                        <a:latin typeface="Garamond" pitchFamily="18" charset="0"/>
                      </a:endParaRPr>
                    </a:p>
                  </a:txBody>
                  <a:tcPr marL="182880" marR="182880"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76130">
                <a:tc>
                  <a:txBody>
                    <a:bodyPr/>
                    <a:lstStyle/>
                    <a:p>
                      <a:pPr algn="just"/>
                      <a:r>
                        <a:rPr lang="en-US" sz="2000" b="1" dirty="0" smtClean="0">
                          <a:latin typeface="Garamond" pitchFamily="18" charset="0"/>
                        </a:rPr>
                        <a:t>Operating lease-</a:t>
                      </a:r>
                    </a:p>
                    <a:p>
                      <a:pPr algn="just"/>
                      <a:endParaRPr lang="en-US" sz="2000" b="1" dirty="0" smtClean="0">
                        <a:latin typeface="Garamond" pitchFamily="18" charset="0"/>
                      </a:endParaRPr>
                    </a:p>
                    <a:p>
                      <a:pPr algn="just"/>
                      <a:r>
                        <a:rPr lang="en-US" sz="2000" b="1" dirty="0" smtClean="0">
                          <a:latin typeface="Garamond" pitchFamily="18" charset="0"/>
                        </a:rPr>
                        <a:t>Lessor accounting</a:t>
                      </a:r>
                    </a:p>
                    <a:p>
                      <a:pPr algn="just"/>
                      <a:endParaRPr lang="en-US" sz="2000" b="1" dirty="0">
                        <a:latin typeface="Garamond" pitchFamily="18" charset="0"/>
                      </a:endParaRPr>
                    </a:p>
                  </a:txBody>
                  <a:tcPr marL="182880" marR="182880"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smtClean="0">
                        <a:latin typeface="Garamond"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dirty="0" smtClean="0">
                        <a:latin typeface="Garamond"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dirty="0" smtClean="0">
                          <a:latin typeface="Garamond" pitchFamily="18" charset="0"/>
                        </a:rPr>
                        <a:t>Added to the carrying amount of the leased asset and </a:t>
                      </a:r>
                      <a:r>
                        <a:rPr lang="en-US" sz="2000" dirty="0" err="1" smtClean="0">
                          <a:latin typeface="Garamond" pitchFamily="18" charset="0"/>
                        </a:rPr>
                        <a:t>recognised</a:t>
                      </a:r>
                      <a:r>
                        <a:rPr lang="en-US" sz="2000" dirty="0" smtClean="0">
                          <a:latin typeface="Garamond" pitchFamily="18" charset="0"/>
                        </a:rPr>
                        <a:t> as expense over the lease term on the same basis as lease income.</a:t>
                      </a:r>
                    </a:p>
                    <a:p>
                      <a:pPr algn="just"/>
                      <a:endParaRPr lang="en-US" sz="2000" kern="1200" dirty="0">
                        <a:solidFill>
                          <a:schemeClr val="dk1"/>
                        </a:solidFill>
                        <a:latin typeface="Garamond" pitchFamily="18" charset="0"/>
                        <a:ea typeface="+mn-ea"/>
                        <a:cs typeface="+mn-cs"/>
                      </a:endParaRPr>
                    </a:p>
                  </a:txBody>
                  <a:tcPr marL="182880" marR="182880"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000" kern="1200" dirty="0" smtClean="0">
                        <a:solidFill>
                          <a:schemeClr val="dk1"/>
                        </a:solidFill>
                        <a:latin typeface="Garamond" pitchFamily="18" charset="0"/>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Garamond" pitchFamily="18" charset="0"/>
                          <a:ea typeface="+mn-ea"/>
                          <a:cs typeface="+mn-cs"/>
                        </a:rPr>
                        <a:t>Either deferred and allocated to income over the lease term in proportion to the recognition of rent income, or recognized as expense in the period in which incurred.</a:t>
                      </a:r>
                      <a:endParaRPr lang="en-US" sz="2000" dirty="0">
                        <a:latin typeface="Garamond" pitchFamily="18" charset="0"/>
                      </a:endParaRPr>
                    </a:p>
                  </a:txBody>
                  <a:tcPr marL="182880" marR="182880" marT="66675" marB="666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618304355"/>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3622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IAS 18 </a:t>
            </a:r>
          </a:p>
          <a:p>
            <a:pPr algn="ctr"/>
            <a:r>
              <a:rPr lang="en-US" sz="3200" dirty="0" smtClean="0"/>
              <a:t>Revenue</a:t>
            </a: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IAS 18 (Revenue Recognition) </a:t>
            </a:r>
            <a:endParaRPr lang="en-US" sz="2400" b="1" dirty="0">
              <a:latin typeface="Garamond" pitchFamily="18" charset="0"/>
            </a:endParaRPr>
          </a:p>
        </p:txBody>
      </p:sp>
    </p:spTree>
    <p:extLst>
      <p:ext uri="{BB962C8B-B14F-4D97-AF65-F5344CB8AC3E}">
        <p14:creationId xmlns:p14="http://schemas.microsoft.com/office/powerpoint/2010/main" xmlns="" val="141595260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1735"/>
            <a:ext cx="9144000" cy="461665"/>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IAS 18 and AS 9 (Revenue)</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745239887"/>
              </p:ext>
            </p:extLst>
          </p:nvPr>
        </p:nvGraphicFramePr>
        <p:xfrm>
          <a:off x="76200" y="609600"/>
          <a:ext cx="8839200" cy="5875707"/>
        </p:xfrm>
        <a:graphic>
          <a:graphicData uri="http://schemas.openxmlformats.org/drawingml/2006/table">
            <a:tbl>
              <a:tblPr firstRow="1" bandRow="1">
                <a:tableStyleId>{5C22544A-7EE6-4342-B048-85BDC9FD1C3A}</a:tableStyleId>
              </a:tblPr>
              <a:tblGrid>
                <a:gridCol w="4495800"/>
                <a:gridCol w="4343400"/>
              </a:tblGrid>
              <a:tr h="482652">
                <a:tc>
                  <a:txBody>
                    <a:bodyPr/>
                    <a:lstStyle/>
                    <a:p>
                      <a:pPr algn="ctr"/>
                      <a:r>
                        <a:rPr lang="en-US" sz="2400" b="1" dirty="0" smtClean="0">
                          <a:solidFill>
                            <a:schemeClr val="tx1"/>
                          </a:solidFill>
                          <a:latin typeface="Garamond" pitchFamily="18" charset="0"/>
                        </a:rPr>
                        <a:t>IAS 18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58012">
                <a:tc>
                  <a:txBody>
                    <a:bodyPr/>
                    <a:lstStyle/>
                    <a:p>
                      <a:pPr marL="284163" indent="-284163" algn="just" fontAlgn="b">
                        <a:buFont typeface="Wingdings" pitchFamily="2" charset="2"/>
                        <a:buChar char="Ø"/>
                      </a:pPr>
                      <a:r>
                        <a:rPr lang="en-US" sz="2200" b="0" i="0" u="none" strike="noStrike" dirty="0" smtClean="0">
                          <a:solidFill>
                            <a:srgbClr val="0070C0"/>
                          </a:solidFill>
                          <a:latin typeface="Garamond" pitchFamily="18" charset="0"/>
                        </a:rPr>
                        <a:t>Revenue Covers </a:t>
                      </a:r>
                      <a:r>
                        <a:rPr lang="en-US" sz="2200" b="0" i="0" u="none" strike="noStrike" dirty="0">
                          <a:solidFill>
                            <a:srgbClr val="0070C0"/>
                          </a:solidFill>
                          <a:latin typeface="Garamond" pitchFamily="18" charset="0"/>
                        </a:rPr>
                        <a:t>all economic benefits that arise in the ordinary course of activities</a:t>
                      </a:r>
                      <a:r>
                        <a:rPr lang="en-US" sz="2200" b="0" i="0" u="none" strike="noStrike" dirty="0">
                          <a:solidFill>
                            <a:srgbClr val="000000"/>
                          </a:solidFill>
                          <a:latin typeface="Garamond" pitchFamily="18" charset="0"/>
                        </a:rPr>
                        <a:t> of an entity which result in increases in equity, other than increases relating to contributions from equity </a:t>
                      </a:r>
                      <a:r>
                        <a:rPr lang="en-US" sz="2200" b="0" i="0" u="none" strike="noStrike" dirty="0" smtClean="0">
                          <a:solidFill>
                            <a:srgbClr val="000000"/>
                          </a:solidFill>
                          <a:latin typeface="Garamond" pitchFamily="18" charset="0"/>
                        </a:rPr>
                        <a:t>participants.</a:t>
                      </a:r>
                      <a:endParaRPr lang="en-US" sz="22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200" b="0" i="0" u="none" strike="noStrike" dirty="0" smtClean="0">
                          <a:solidFill>
                            <a:srgbClr val="000000"/>
                          </a:solidFill>
                          <a:latin typeface="Garamond" pitchFamily="18" charset="0"/>
                        </a:rPr>
                        <a:t>Revenue is </a:t>
                      </a:r>
                      <a:r>
                        <a:rPr lang="en-US" sz="2200" b="0" i="0" u="none" strike="noStrike" dirty="0">
                          <a:solidFill>
                            <a:srgbClr val="0070C0"/>
                          </a:solidFill>
                          <a:latin typeface="Garamond" pitchFamily="18" charset="0"/>
                        </a:rPr>
                        <a:t>gross inflow of cash, receivables or other consideration </a:t>
                      </a:r>
                      <a:r>
                        <a:rPr lang="en-US" sz="2200" b="0" i="0" u="none" strike="noStrike" dirty="0">
                          <a:solidFill>
                            <a:srgbClr val="000000"/>
                          </a:solidFill>
                          <a:latin typeface="Garamond" pitchFamily="18" charset="0"/>
                        </a:rPr>
                        <a:t>arising in the course of the ordinary activities of an </a:t>
                      </a:r>
                      <a:r>
                        <a:rPr lang="en-US" sz="2200" b="0" i="0" u="none" strike="noStrike" dirty="0" smtClean="0">
                          <a:solidFill>
                            <a:srgbClr val="000000"/>
                          </a:solidFill>
                          <a:latin typeface="Garamond" pitchFamily="18" charset="0"/>
                        </a:rPr>
                        <a:t>enterprise.</a:t>
                      </a:r>
                      <a:endParaRPr lang="en-US" sz="22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89238">
                <a:tc>
                  <a:txBody>
                    <a:bodyPr/>
                    <a:lstStyle/>
                    <a:p>
                      <a:pPr marL="284163" indent="-284163" algn="just" fontAlgn="b">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just" fontAlgn="b">
                        <a:buFont typeface="Wingdings" pitchFamily="2" charset="2"/>
                        <a:buChar char="Ø"/>
                      </a:pPr>
                      <a:r>
                        <a:rPr lang="en-US" sz="2200" b="0" i="0" u="none" strike="noStrike" dirty="0" smtClean="0">
                          <a:solidFill>
                            <a:srgbClr val="000000"/>
                          </a:solidFill>
                          <a:latin typeface="Garamond" pitchFamily="18" charset="0"/>
                        </a:rPr>
                        <a:t>Revenue </a:t>
                      </a:r>
                      <a:r>
                        <a:rPr lang="en-US" sz="2200" b="0" i="0" u="none" strike="noStrike" dirty="0">
                          <a:solidFill>
                            <a:srgbClr val="000000"/>
                          </a:solidFill>
                          <a:latin typeface="Garamond" pitchFamily="18" charset="0"/>
                        </a:rPr>
                        <a:t>to be measured </a:t>
                      </a:r>
                      <a:r>
                        <a:rPr lang="en-US" sz="2200" b="0" i="0" u="none" strike="noStrike" dirty="0">
                          <a:solidFill>
                            <a:srgbClr val="0070C0"/>
                          </a:solidFill>
                          <a:latin typeface="Garamond" pitchFamily="18" charset="0"/>
                        </a:rPr>
                        <a:t>at fair value </a:t>
                      </a:r>
                      <a:r>
                        <a:rPr lang="en-US" sz="2200" b="0" i="0" u="none" strike="noStrike" dirty="0">
                          <a:solidFill>
                            <a:srgbClr val="000000"/>
                          </a:solidFill>
                          <a:latin typeface="Garamond" pitchFamily="18" charset="0"/>
                        </a:rPr>
                        <a:t>of the consideration received or receivable.</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200" b="0" i="0" u="none" strike="noStrike" dirty="0" smtClean="0">
                          <a:solidFill>
                            <a:srgbClr val="000000"/>
                          </a:solidFill>
                          <a:latin typeface="Garamond" pitchFamily="18" charset="0"/>
                        </a:rPr>
                        <a:t>Revenue </a:t>
                      </a:r>
                      <a:r>
                        <a:rPr lang="en-US" sz="2200" b="0" i="0" u="none" strike="noStrike" dirty="0">
                          <a:solidFill>
                            <a:srgbClr val="000000"/>
                          </a:solidFill>
                          <a:latin typeface="Garamond" pitchFamily="18" charset="0"/>
                        </a:rPr>
                        <a:t>is recognised at the nominal amount of </a:t>
                      </a:r>
                      <a:r>
                        <a:rPr lang="en-US" sz="2200" b="0" i="0" u="none" strike="noStrike" dirty="0">
                          <a:solidFill>
                            <a:srgbClr val="0070C0"/>
                          </a:solidFill>
                          <a:latin typeface="Garamond" pitchFamily="18" charset="0"/>
                        </a:rPr>
                        <a:t>consideration receivable</a:t>
                      </a:r>
                      <a:r>
                        <a:rPr lang="en-US" sz="2200" b="0" i="0" u="none" strike="noStrike" dirty="0">
                          <a:solidFill>
                            <a:srgbClr val="000000"/>
                          </a:solidFill>
                          <a:latin typeface="Garamond" pitchFamily="18" charset="0"/>
                        </a:rPr>
                        <a: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8830">
                <a:tc>
                  <a:txBody>
                    <a:bodyPr/>
                    <a:lstStyle/>
                    <a:p>
                      <a:pPr marL="284163" indent="-284163" algn="just" fontAlgn="b">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just" fontAlgn="b">
                        <a:buFont typeface="Wingdings" pitchFamily="2" charset="2"/>
                        <a:buChar char="Ø"/>
                      </a:pPr>
                      <a:r>
                        <a:rPr lang="en-US" sz="2200" b="0" i="0" u="none" strike="noStrike" dirty="0" smtClean="0">
                          <a:solidFill>
                            <a:srgbClr val="000000"/>
                          </a:solidFill>
                          <a:latin typeface="Garamond" pitchFamily="18" charset="0"/>
                        </a:rPr>
                        <a:t>Deals </a:t>
                      </a:r>
                      <a:r>
                        <a:rPr lang="en-US" sz="2200" b="0" i="0" u="none" strike="noStrike" dirty="0">
                          <a:solidFill>
                            <a:srgbClr val="000000"/>
                          </a:solidFill>
                          <a:latin typeface="Garamond" pitchFamily="18" charset="0"/>
                        </a:rPr>
                        <a:t>with the exchange of goods and services with goods and services of similar and dissimilar </a:t>
                      </a:r>
                      <a:r>
                        <a:rPr lang="en-US" sz="2200" b="0" i="0" u="none" strike="noStrike" dirty="0" smtClean="0">
                          <a:solidFill>
                            <a:srgbClr val="000000"/>
                          </a:solidFill>
                          <a:latin typeface="Garamond" pitchFamily="18" charset="0"/>
                        </a:rPr>
                        <a:t>nature (</a:t>
                      </a:r>
                      <a:r>
                        <a:rPr lang="en-US" sz="2200" b="0" i="0" u="none" strike="noStrike" dirty="0" smtClean="0">
                          <a:solidFill>
                            <a:srgbClr val="0070C0"/>
                          </a:solidFill>
                          <a:latin typeface="Garamond" pitchFamily="18" charset="0"/>
                        </a:rPr>
                        <a:t>barter system </a:t>
                      </a:r>
                      <a:r>
                        <a:rPr lang="en-US" sz="2200" b="0" i="0" u="none" strike="noStrike" dirty="0" smtClean="0">
                          <a:solidFill>
                            <a:srgbClr val="000000"/>
                          </a:solidFill>
                          <a:latin typeface="Garamond" pitchFamily="18" charset="0"/>
                        </a:rPr>
                        <a:t>clarified).</a:t>
                      </a:r>
                      <a:endParaRPr lang="en-US" sz="22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200" b="0" i="0" u="none" strike="noStrike" dirty="0" smtClean="0">
                          <a:solidFill>
                            <a:srgbClr val="000000"/>
                          </a:solidFill>
                          <a:latin typeface="Garamond" pitchFamily="18" charset="0"/>
                        </a:rPr>
                        <a:t>This </a:t>
                      </a:r>
                      <a:r>
                        <a:rPr lang="en-US" sz="2200" b="0" i="0" u="none" strike="noStrike" dirty="0">
                          <a:solidFill>
                            <a:srgbClr val="000000"/>
                          </a:solidFill>
                          <a:latin typeface="Garamond" pitchFamily="18" charset="0"/>
                        </a:rPr>
                        <a:t>aspect is not dealt with in </a:t>
                      </a:r>
                      <a:endParaRPr lang="en-US" sz="2200" b="0" i="0" u="none" strike="noStrike" dirty="0" smtClean="0">
                        <a:solidFill>
                          <a:srgbClr val="000000"/>
                        </a:solidFill>
                        <a:latin typeface="Garamond" pitchFamily="18" charset="0"/>
                      </a:endParaRPr>
                    </a:p>
                    <a:p>
                      <a:pPr marL="0" indent="0" algn="just" fontAlgn="t">
                        <a:buFont typeface="Wingdings" pitchFamily="2" charset="2"/>
                        <a:buNone/>
                      </a:pPr>
                      <a:r>
                        <a:rPr lang="en-US" sz="2200" b="0" i="0" u="none" strike="noStrike" dirty="0" smtClean="0">
                          <a:solidFill>
                            <a:srgbClr val="000000"/>
                          </a:solidFill>
                          <a:latin typeface="Garamond" pitchFamily="18" charset="0"/>
                        </a:rPr>
                        <a:t>     AS </a:t>
                      </a:r>
                      <a:r>
                        <a:rPr lang="en-US" sz="2200" b="0" i="0" u="none" strike="noStrike" dirty="0">
                          <a:solidFill>
                            <a:srgbClr val="000000"/>
                          </a:solidFill>
                          <a:latin typeface="Garamond" pitchFamily="18" charset="0"/>
                        </a:rPr>
                        <a:t>9.</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461949477"/>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IAS 18 and AS 9 (Revenue)</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230568721"/>
              </p:ext>
            </p:extLst>
          </p:nvPr>
        </p:nvGraphicFramePr>
        <p:xfrm>
          <a:off x="228600" y="609600"/>
          <a:ext cx="8686800" cy="3886200"/>
        </p:xfrm>
        <a:graphic>
          <a:graphicData uri="http://schemas.openxmlformats.org/drawingml/2006/table">
            <a:tbl>
              <a:tblPr firstRow="1" bandRow="1">
                <a:tableStyleId>{5C22544A-7EE6-4342-B048-85BDC9FD1C3A}</a:tableStyleId>
              </a:tblPr>
              <a:tblGrid>
                <a:gridCol w="4343400"/>
                <a:gridCol w="4343400"/>
              </a:tblGrid>
              <a:tr h="532982">
                <a:tc>
                  <a:txBody>
                    <a:bodyPr/>
                    <a:lstStyle/>
                    <a:p>
                      <a:pPr algn="ctr"/>
                      <a:r>
                        <a:rPr lang="en-US" sz="2400" b="1" dirty="0" smtClean="0">
                          <a:solidFill>
                            <a:schemeClr val="tx1"/>
                          </a:solidFill>
                          <a:latin typeface="Garamond" pitchFamily="18" charset="0"/>
                        </a:rPr>
                        <a:t>IAS 18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31973">
                <a:tc>
                  <a:txBody>
                    <a:bodyPr/>
                    <a:lstStyle/>
                    <a:p>
                      <a:pPr marL="284163" indent="-284163" algn="just" fontAlgn="t">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200" b="0" i="0" u="none" strike="noStrike" dirty="0" smtClean="0">
                          <a:solidFill>
                            <a:srgbClr val="000000"/>
                          </a:solidFill>
                          <a:latin typeface="Garamond" pitchFamily="18" charset="0"/>
                        </a:rPr>
                        <a:t>Recognition </a:t>
                      </a:r>
                      <a:r>
                        <a:rPr lang="en-US" sz="2200" b="0" i="0" u="none" strike="noStrike" dirty="0">
                          <a:solidFill>
                            <a:srgbClr val="000000"/>
                          </a:solidFill>
                          <a:latin typeface="Garamond" pitchFamily="18" charset="0"/>
                        </a:rPr>
                        <a:t>of </a:t>
                      </a:r>
                      <a:r>
                        <a:rPr lang="en-US" sz="2200" b="0" i="0" u="none" strike="noStrike" dirty="0" smtClean="0">
                          <a:solidFill>
                            <a:srgbClr val="0070C0"/>
                          </a:solidFill>
                          <a:latin typeface="Garamond" pitchFamily="18" charset="0"/>
                        </a:rPr>
                        <a:t>Service revenue </a:t>
                      </a:r>
                      <a:r>
                        <a:rPr lang="en-US" sz="2200" b="0" i="0" u="none" strike="noStrike" dirty="0">
                          <a:solidFill>
                            <a:srgbClr val="0070C0"/>
                          </a:solidFill>
                          <a:latin typeface="Garamond" pitchFamily="18" charset="0"/>
                        </a:rPr>
                        <a:t>using percentage of completion</a:t>
                      </a:r>
                      <a:r>
                        <a:rPr lang="en-US" sz="2200" b="0" i="0" u="none" strike="noStrike" dirty="0">
                          <a:solidFill>
                            <a:srgbClr val="000000"/>
                          </a:solidFill>
                          <a:latin typeface="Garamond" pitchFamily="18" charset="0"/>
                        </a:rPr>
                        <a:t> method only.</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b">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just" fontAlgn="b">
                        <a:buFont typeface="Wingdings" pitchFamily="2" charset="2"/>
                        <a:buChar char="Ø"/>
                      </a:pPr>
                      <a:r>
                        <a:rPr lang="en-US" sz="2200" b="0" i="0" u="none" strike="noStrike" dirty="0" smtClean="0">
                          <a:solidFill>
                            <a:srgbClr val="000000"/>
                          </a:solidFill>
                          <a:latin typeface="Garamond" pitchFamily="18" charset="0"/>
                        </a:rPr>
                        <a:t>For </a:t>
                      </a:r>
                      <a:r>
                        <a:rPr lang="en-US" sz="2200" b="0" i="0" u="none" strike="noStrike" dirty="0">
                          <a:solidFill>
                            <a:srgbClr val="000000"/>
                          </a:solidFill>
                          <a:latin typeface="Garamond" pitchFamily="18" charset="0"/>
                        </a:rPr>
                        <a:t>recognition of revenue in case of rendering of </a:t>
                      </a:r>
                      <a:r>
                        <a:rPr lang="en-US" sz="2200" b="0" i="0" u="none" strike="noStrike" dirty="0" smtClean="0">
                          <a:solidFill>
                            <a:srgbClr val="000000"/>
                          </a:solidFill>
                          <a:latin typeface="Garamond" pitchFamily="18" charset="0"/>
                        </a:rPr>
                        <a:t>services permits </a:t>
                      </a:r>
                      <a:r>
                        <a:rPr lang="en-US" sz="2200" b="0" i="0" u="none" strike="noStrike" dirty="0">
                          <a:solidFill>
                            <a:srgbClr val="000000"/>
                          </a:solidFill>
                          <a:latin typeface="Garamond" pitchFamily="18" charset="0"/>
                        </a:rPr>
                        <a:t>the </a:t>
                      </a:r>
                      <a:r>
                        <a:rPr lang="en-US" sz="2200" b="0" i="0" u="none" strike="noStrike" dirty="0">
                          <a:solidFill>
                            <a:srgbClr val="0070C0"/>
                          </a:solidFill>
                          <a:latin typeface="Garamond" pitchFamily="18" charset="0"/>
                        </a:rPr>
                        <a:t>use of completed service contract </a:t>
                      </a:r>
                      <a:r>
                        <a:rPr lang="en-US" sz="2200" b="0" i="0" u="none" strike="noStrike" dirty="0" smtClean="0">
                          <a:solidFill>
                            <a:srgbClr val="0070C0"/>
                          </a:solidFill>
                          <a:latin typeface="Garamond" pitchFamily="18" charset="0"/>
                        </a:rPr>
                        <a:t>method also</a:t>
                      </a:r>
                      <a:r>
                        <a:rPr lang="en-US" sz="2200" b="0" i="0" u="none" strike="noStrike" dirty="0" smtClean="0">
                          <a:solidFill>
                            <a:srgbClr val="000000"/>
                          </a:solidFill>
                          <a:latin typeface="Garamond" pitchFamily="18" charset="0"/>
                        </a:rPr>
                        <a:t>.</a:t>
                      </a:r>
                    </a:p>
                    <a:p>
                      <a:pPr marL="284163" indent="-284163" algn="just" fontAlgn="b">
                        <a:buFont typeface="Wingdings" pitchFamily="2" charset="2"/>
                        <a:buChar char="Ø"/>
                      </a:pPr>
                      <a:endParaRPr lang="en-US" sz="22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21245">
                <a:tc>
                  <a:txBody>
                    <a:bodyPr/>
                    <a:lstStyle/>
                    <a:p>
                      <a:pPr marL="284163" indent="-284163" algn="just" fontAlgn="b">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just" fontAlgn="b">
                        <a:buFont typeface="Wingdings" pitchFamily="2" charset="2"/>
                        <a:buChar char="Ø"/>
                      </a:pPr>
                      <a:r>
                        <a:rPr lang="en-US" sz="2200" b="0" i="0" u="none" strike="noStrike" dirty="0" smtClean="0">
                          <a:solidFill>
                            <a:srgbClr val="000000"/>
                          </a:solidFill>
                          <a:latin typeface="Garamond" pitchFamily="18" charset="0"/>
                        </a:rPr>
                        <a:t>Interest </a:t>
                      </a:r>
                      <a:r>
                        <a:rPr lang="en-US" sz="2200" b="0" i="0" u="none" strike="noStrike" dirty="0">
                          <a:solidFill>
                            <a:srgbClr val="000000"/>
                          </a:solidFill>
                          <a:latin typeface="Garamond" pitchFamily="18" charset="0"/>
                        </a:rPr>
                        <a:t>to be recognised using </a:t>
                      </a:r>
                      <a:r>
                        <a:rPr lang="en-US" sz="2200" b="0" i="0" u="none" strike="noStrike" dirty="0">
                          <a:solidFill>
                            <a:srgbClr val="0070C0"/>
                          </a:solidFill>
                          <a:latin typeface="Garamond" pitchFamily="18" charset="0"/>
                        </a:rPr>
                        <a:t>effective interest rate </a:t>
                      </a:r>
                      <a:r>
                        <a:rPr lang="en-US" sz="2200" b="0" i="0" u="none" strike="noStrike" dirty="0">
                          <a:solidFill>
                            <a:srgbClr val="000000"/>
                          </a:solidFill>
                          <a:latin typeface="Garamond" pitchFamily="18" charset="0"/>
                        </a:rPr>
                        <a:t>method.</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b">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just" fontAlgn="b">
                        <a:buFont typeface="Wingdings" pitchFamily="2" charset="2"/>
                        <a:buChar char="Ø"/>
                      </a:pPr>
                      <a:r>
                        <a:rPr lang="en-US" sz="2200" b="0" i="0" u="none" strike="noStrike" dirty="0" smtClean="0">
                          <a:solidFill>
                            <a:srgbClr val="000000"/>
                          </a:solidFill>
                          <a:latin typeface="Garamond" pitchFamily="18" charset="0"/>
                        </a:rPr>
                        <a:t>Recognition </a:t>
                      </a:r>
                      <a:r>
                        <a:rPr lang="en-US" sz="2200" b="0" i="0" u="none" strike="noStrike" dirty="0">
                          <a:solidFill>
                            <a:srgbClr val="000000"/>
                          </a:solidFill>
                          <a:latin typeface="Garamond" pitchFamily="18" charset="0"/>
                        </a:rPr>
                        <a:t>of revenue from interest on </a:t>
                      </a:r>
                      <a:r>
                        <a:rPr lang="en-US" sz="2200" b="0" i="0" u="none" strike="noStrike" dirty="0">
                          <a:solidFill>
                            <a:srgbClr val="0070C0"/>
                          </a:solidFill>
                          <a:latin typeface="Garamond" pitchFamily="18" charset="0"/>
                        </a:rPr>
                        <a:t>time proportion basis.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29350393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696809695"/>
              </p:ext>
            </p:extLst>
          </p:nvPr>
        </p:nvGraphicFramePr>
        <p:xfrm>
          <a:off x="228600" y="864870"/>
          <a:ext cx="8686800" cy="4877877"/>
        </p:xfrm>
        <a:graphic>
          <a:graphicData uri="http://schemas.openxmlformats.org/drawingml/2006/table">
            <a:tbl>
              <a:tblPr firstRow="1" bandRow="1">
                <a:tableStyleId>{5C22544A-7EE6-4342-B048-85BDC9FD1C3A}</a:tableStyleId>
              </a:tblPr>
              <a:tblGrid>
                <a:gridCol w="4343400"/>
                <a:gridCol w="4343400"/>
              </a:tblGrid>
              <a:tr h="482806">
                <a:tc>
                  <a:txBody>
                    <a:bodyPr/>
                    <a:lstStyle/>
                    <a:p>
                      <a:pPr algn="ctr"/>
                      <a:r>
                        <a:rPr lang="en-US" sz="2400" b="1" dirty="0" smtClean="0">
                          <a:solidFill>
                            <a:schemeClr val="tx1"/>
                          </a:solidFill>
                          <a:latin typeface="Garamond" pitchFamily="18" charset="0"/>
                        </a:rPr>
                        <a:t>IAS 18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4724">
                <a:tc>
                  <a:txBody>
                    <a:bodyPr/>
                    <a:lstStyle/>
                    <a:p>
                      <a:pPr marL="284163" indent="-284163" algn="just" fontAlgn="b">
                        <a:buFont typeface="Wingdings" pitchFamily="2" charset="2"/>
                        <a:buChar char="Ø"/>
                      </a:pPr>
                      <a:r>
                        <a:rPr lang="en-US" sz="2200" b="0" i="0" u="none" strike="noStrike" dirty="0" smtClean="0">
                          <a:solidFill>
                            <a:srgbClr val="0070C0"/>
                          </a:solidFill>
                          <a:latin typeface="Garamond" pitchFamily="18" charset="0"/>
                        </a:rPr>
                        <a:t>Provides </a:t>
                      </a:r>
                      <a:r>
                        <a:rPr lang="en-US" sz="2200" b="0" i="0" u="none" strike="noStrike" dirty="0">
                          <a:solidFill>
                            <a:srgbClr val="0070C0"/>
                          </a:solidFill>
                          <a:latin typeface="Garamond" pitchFamily="18" charset="0"/>
                        </a:rPr>
                        <a:t>guidance </a:t>
                      </a:r>
                      <a:r>
                        <a:rPr lang="en-US" sz="2200" b="0" i="0" u="none" strike="noStrike" dirty="0">
                          <a:solidFill>
                            <a:srgbClr val="000000"/>
                          </a:solidFill>
                          <a:latin typeface="Garamond" pitchFamily="18" charset="0"/>
                        </a:rPr>
                        <a:t>regarding revenue recognition in case the entity is under any obligation to provide free or discounted goods or services or award credits to its customers due to any </a:t>
                      </a:r>
                      <a:r>
                        <a:rPr lang="en-US" sz="2200" b="0" i="0" u="none" strike="noStrike" dirty="0">
                          <a:solidFill>
                            <a:srgbClr val="0070C0"/>
                          </a:solidFill>
                          <a:latin typeface="Garamond" pitchFamily="18" charset="0"/>
                        </a:rPr>
                        <a:t>customer loyalty </a:t>
                      </a:r>
                      <a:r>
                        <a:rPr lang="en-US" sz="2200" b="0" i="0" u="none" strike="noStrike" dirty="0" err="1">
                          <a:solidFill>
                            <a:srgbClr val="0070C0"/>
                          </a:solidFill>
                          <a:latin typeface="Garamond" pitchFamily="18" charset="0"/>
                        </a:rPr>
                        <a:t>programme</a:t>
                      </a:r>
                      <a:r>
                        <a:rPr lang="en-US" sz="2200" b="0" i="0" u="none" strike="noStrike" dirty="0" smtClean="0">
                          <a:solidFill>
                            <a:srgbClr val="000000"/>
                          </a:solidFill>
                          <a:latin typeface="Garamond" pitchFamily="18" charset="0"/>
                        </a:rPr>
                        <a:t>.</a:t>
                      </a:r>
                      <a:endParaRPr lang="en-US" sz="2200" b="0" i="0" u="none" strike="noStrike" dirty="0">
                        <a:solidFill>
                          <a:srgbClr val="000000"/>
                        </a:solidFill>
                        <a:latin typeface="Garamond" pitchFamily="18" charset="0"/>
                      </a:endParaRPr>
                    </a:p>
                  </a:txBody>
                  <a:tcPr marL="182880" marR="1828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l" fontAlgn="t">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l" fontAlgn="t">
                        <a:buFont typeface="Wingdings" pitchFamily="2" charset="2"/>
                        <a:buChar char="Ø"/>
                      </a:pPr>
                      <a:r>
                        <a:rPr lang="en-US" sz="2200" b="0" i="0" u="none" strike="noStrike" dirty="0" smtClean="0">
                          <a:solidFill>
                            <a:srgbClr val="000000"/>
                          </a:solidFill>
                          <a:latin typeface="Garamond" pitchFamily="18" charset="0"/>
                        </a:rPr>
                        <a:t>No </a:t>
                      </a:r>
                      <a:r>
                        <a:rPr lang="en-US" sz="2200" b="0" i="0" u="none" strike="noStrike" dirty="0">
                          <a:solidFill>
                            <a:srgbClr val="000000"/>
                          </a:solidFill>
                          <a:latin typeface="Garamond" pitchFamily="18" charset="0"/>
                        </a:rPr>
                        <a:t>any guidance </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780347">
                <a:tc>
                  <a:txBody>
                    <a:bodyPr/>
                    <a:lstStyle/>
                    <a:p>
                      <a:pPr marL="284163" indent="-284163" algn="l" fontAlgn="t">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l" fontAlgn="t">
                        <a:buFont typeface="Wingdings" pitchFamily="2" charset="2"/>
                        <a:buChar char="Ø"/>
                      </a:pPr>
                      <a:r>
                        <a:rPr lang="en-US" sz="2200" b="0" i="0" u="none" strike="noStrike" dirty="0" smtClean="0">
                          <a:solidFill>
                            <a:srgbClr val="000000"/>
                          </a:solidFill>
                          <a:latin typeface="Garamond" pitchFamily="18" charset="0"/>
                        </a:rPr>
                        <a:t>Doesn’t</a:t>
                      </a:r>
                      <a:r>
                        <a:rPr lang="en-US" sz="2200" b="0" i="0" u="none" strike="noStrike" baseline="0" dirty="0" smtClean="0">
                          <a:solidFill>
                            <a:srgbClr val="000000"/>
                          </a:solidFill>
                          <a:latin typeface="Garamond" pitchFamily="18" charset="0"/>
                        </a:rPr>
                        <a:t> </a:t>
                      </a:r>
                      <a:r>
                        <a:rPr lang="en-US" sz="2200" b="0" i="0" u="none" strike="noStrike" dirty="0" smtClean="0">
                          <a:solidFill>
                            <a:srgbClr val="000000"/>
                          </a:solidFill>
                          <a:latin typeface="Garamond" pitchFamily="18" charset="0"/>
                        </a:rPr>
                        <a:t>specifically </a:t>
                      </a:r>
                      <a:r>
                        <a:rPr lang="en-US" sz="2200" b="0" i="0" u="none" strike="noStrike" dirty="0">
                          <a:solidFill>
                            <a:srgbClr val="000000"/>
                          </a:solidFill>
                          <a:latin typeface="Garamond" pitchFamily="18" charset="0"/>
                        </a:rPr>
                        <a:t>deal with the same.</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b">
                        <a:buFont typeface="Wingdings" pitchFamily="2" charset="2"/>
                        <a:buChar char="Ø"/>
                      </a:pPr>
                      <a:endParaRPr lang="en-US" sz="2200" b="0" i="0" u="none" strike="noStrike" dirty="0" smtClean="0">
                        <a:solidFill>
                          <a:srgbClr val="000000"/>
                        </a:solidFill>
                        <a:latin typeface="Garamond" pitchFamily="18" charset="0"/>
                      </a:endParaRPr>
                    </a:p>
                    <a:p>
                      <a:pPr marL="284163" indent="-284163" algn="just" fontAlgn="b">
                        <a:buFont typeface="Wingdings" pitchFamily="2" charset="2"/>
                        <a:buChar char="Ø"/>
                      </a:pPr>
                      <a:r>
                        <a:rPr lang="en-US" sz="2200" b="0" i="0" u="none" strike="noStrike" dirty="0" smtClean="0">
                          <a:solidFill>
                            <a:srgbClr val="000000"/>
                          </a:solidFill>
                          <a:latin typeface="Garamond" pitchFamily="18" charset="0"/>
                        </a:rPr>
                        <a:t>Deals</a:t>
                      </a:r>
                      <a:r>
                        <a:rPr lang="en-US" sz="2200" b="0" i="0" u="none" strike="noStrike" baseline="0" dirty="0" smtClean="0">
                          <a:solidFill>
                            <a:srgbClr val="000000"/>
                          </a:solidFill>
                          <a:latin typeface="Garamond" pitchFamily="18" charset="0"/>
                        </a:rPr>
                        <a:t> </a:t>
                      </a:r>
                      <a:r>
                        <a:rPr lang="en-US" sz="2200" b="0" i="0" u="none" strike="noStrike" dirty="0" smtClean="0">
                          <a:solidFill>
                            <a:srgbClr val="000000"/>
                          </a:solidFill>
                          <a:latin typeface="Garamond" pitchFamily="18" charset="0"/>
                        </a:rPr>
                        <a:t>with </a:t>
                      </a:r>
                      <a:r>
                        <a:rPr lang="en-US" sz="2200" b="0" i="0" u="none" strike="noStrike" dirty="0">
                          <a:solidFill>
                            <a:srgbClr val="000000"/>
                          </a:solidFill>
                          <a:latin typeface="Garamond" pitchFamily="18" charset="0"/>
                        </a:rPr>
                        <a:t>disclosure </a:t>
                      </a:r>
                      <a:r>
                        <a:rPr lang="en-US" sz="2200" b="0" i="0" u="none" strike="noStrike" dirty="0">
                          <a:solidFill>
                            <a:srgbClr val="0070C0"/>
                          </a:solidFill>
                          <a:latin typeface="Garamond" pitchFamily="18" charset="0"/>
                        </a:rPr>
                        <a:t>of excise duty as a deduction from revenue </a:t>
                      </a:r>
                      <a:r>
                        <a:rPr lang="en-US" sz="2200" b="0" i="0" u="none" strike="noStrike" dirty="0">
                          <a:solidFill>
                            <a:srgbClr val="000000"/>
                          </a:solidFill>
                          <a:latin typeface="Garamond" pitchFamily="18" charset="0"/>
                        </a:rPr>
                        <a:t>from sales </a:t>
                      </a:r>
                      <a:r>
                        <a:rPr lang="en-US" sz="2200" b="0" i="0" u="none" strike="noStrike" dirty="0" smtClean="0">
                          <a:solidFill>
                            <a:srgbClr val="000000"/>
                          </a:solidFill>
                          <a:latin typeface="Garamond" pitchFamily="18" charset="0"/>
                        </a:rPr>
                        <a:t>transactions (Exclusive</a:t>
                      </a:r>
                      <a:r>
                        <a:rPr lang="en-US" sz="2200" b="0" i="0" u="none" strike="noStrike" baseline="0" dirty="0" smtClean="0">
                          <a:solidFill>
                            <a:srgbClr val="000000"/>
                          </a:solidFill>
                          <a:latin typeface="Garamond" pitchFamily="18" charset="0"/>
                        </a:rPr>
                        <a:t> method or Inclusive method)</a:t>
                      </a:r>
                      <a:r>
                        <a:rPr lang="en-US" sz="2200" b="0" i="0" u="none" strike="noStrike" dirty="0" smtClean="0">
                          <a:solidFill>
                            <a:srgbClr val="000000"/>
                          </a:solidFill>
                          <a:latin typeface="Garamond" pitchFamily="18" charset="0"/>
                        </a:rPr>
                        <a:t>.</a:t>
                      </a:r>
                      <a:endParaRPr lang="en-US" sz="2200" b="0" i="0" u="none" strike="noStrike" dirty="0">
                        <a:solidFill>
                          <a:srgbClr val="000000"/>
                        </a:solidFill>
                        <a:latin typeface="Garamond" pitchFamily="18" charset="0"/>
                      </a:endParaRPr>
                    </a:p>
                  </a:txBody>
                  <a:tcPr marL="182880" marR="1828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0" y="0"/>
            <a:ext cx="9144000" cy="461665"/>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IAS 18 and AS 9 (Revenue)</a:t>
            </a:r>
            <a:endParaRPr lang="en-US" sz="2400" b="1" dirty="0">
              <a:latin typeface="Garamond" pitchFamily="18" charset="0"/>
            </a:endParaRPr>
          </a:p>
        </p:txBody>
      </p:sp>
    </p:spTree>
    <p:extLst>
      <p:ext uri="{BB962C8B-B14F-4D97-AF65-F5344CB8AC3E}">
        <p14:creationId xmlns:p14="http://schemas.microsoft.com/office/powerpoint/2010/main" xmlns="" val="400153485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0574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IAS -19</a:t>
            </a:r>
          </a:p>
          <a:p>
            <a:pPr algn="ctr"/>
            <a:r>
              <a:rPr lang="en-US" sz="3200" dirty="0" smtClean="0"/>
              <a:t>Employee Benefits </a:t>
            </a:r>
          </a:p>
          <a:p>
            <a:pPr algn="ct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 IAS 19 (</a:t>
            </a:r>
            <a:r>
              <a:rPr lang="en-US" sz="2400" b="1" dirty="0">
                <a:latin typeface="Garamond" pitchFamily="18" charset="0"/>
              </a:rPr>
              <a:t>E</a:t>
            </a:r>
            <a:r>
              <a:rPr lang="en-US" sz="2400" b="1" dirty="0" smtClean="0">
                <a:latin typeface="Garamond" pitchFamily="18" charset="0"/>
              </a:rPr>
              <a:t>mployee Benefits)</a:t>
            </a:r>
            <a:endParaRPr lang="en-US" sz="2400" b="1" dirty="0">
              <a:latin typeface="Garamond" pitchFamily="18" charset="0"/>
            </a:endParaRPr>
          </a:p>
        </p:txBody>
      </p:sp>
    </p:spTree>
    <p:extLst>
      <p:ext uri="{BB962C8B-B14F-4D97-AF65-F5344CB8AC3E}">
        <p14:creationId xmlns:p14="http://schemas.microsoft.com/office/powerpoint/2010/main" xmlns="" val="306237057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9603"/>
            <a:ext cx="9144000" cy="830997"/>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 IAS 19 and AS 15</a:t>
            </a:r>
            <a:r>
              <a:rPr lang="en-US" sz="2400" b="1" dirty="0" smtClean="0"/>
              <a:t>  </a:t>
            </a:r>
            <a:r>
              <a:rPr lang="en-US" sz="2400" b="1" dirty="0" smtClean="0">
                <a:latin typeface="Garamond" pitchFamily="18" charset="0"/>
              </a:rPr>
              <a:t>(Employees Benefits)</a:t>
            </a:r>
          </a:p>
          <a:p>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4202211101"/>
              </p:ext>
            </p:extLst>
          </p:nvPr>
        </p:nvGraphicFramePr>
        <p:xfrm>
          <a:off x="228600" y="914400"/>
          <a:ext cx="8686800" cy="5257800"/>
        </p:xfrm>
        <a:graphic>
          <a:graphicData uri="http://schemas.openxmlformats.org/drawingml/2006/table">
            <a:tbl>
              <a:tblPr firstRow="1" bandRow="1">
                <a:tableStyleId>{5C22544A-7EE6-4342-B048-85BDC9FD1C3A}</a:tableStyleId>
              </a:tblPr>
              <a:tblGrid>
                <a:gridCol w="4343400"/>
                <a:gridCol w="4343400"/>
              </a:tblGrid>
              <a:tr h="705627">
                <a:tc>
                  <a:txBody>
                    <a:bodyPr/>
                    <a:lstStyle/>
                    <a:p>
                      <a:pPr algn="ctr"/>
                      <a:r>
                        <a:rPr lang="en-US" sz="2400" b="1" dirty="0" smtClean="0">
                          <a:solidFill>
                            <a:schemeClr val="tx1"/>
                          </a:solidFill>
                          <a:latin typeface="Garamond" pitchFamily="18" charset="0"/>
                        </a:rPr>
                        <a:t>IAS 19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15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25698">
                <a:tc>
                  <a:txBody>
                    <a:bodyPr/>
                    <a:lstStyle/>
                    <a:p>
                      <a:pPr marL="284163" indent="-284163" algn="just" fontAlgn="b">
                        <a:buFont typeface="Wingdings" pitchFamily="2" charset="2"/>
                        <a:buChar char="Ø"/>
                      </a:pPr>
                      <a:endParaRPr lang="en-US" sz="2200" b="0" i="0" kern="1200" dirty="0" smtClean="0">
                        <a:solidFill>
                          <a:schemeClr val="dk1"/>
                        </a:solidFill>
                        <a:latin typeface="Garamond" pitchFamily="18" charset="0"/>
                        <a:ea typeface="+mn-ea"/>
                        <a:cs typeface="+mn-cs"/>
                      </a:endParaRPr>
                    </a:p>
                    <a:p>
                      <a:pPr marL="284163" indent="-284163" algn="just" fontAlgn="b">
                        <a:buFont typeface="Wingdings" pitchFamily="2" charset="2"/>
                        <a:buChar char="Ø"/>
                      </a:pPr>
                      <a:r>
                        <a:rPr lang="en-US" sz="2200" b="0" i="0" kern="1200" dirty="0" smtClean="0">
                          <a:solidFill>
                            <a:schemeClr val="dk1"/>
                          </a:solidFill>
                          <a:latin typeface="Garamond" pitchFamily="18" charset="0"/>
                          <a:ea typeface="+mn-ea"/>
                          <a:cs typeface="+mn-cs"/>
                        </a:rPr>
                        <a:t>Employee benefits arising from </a:t>
                      </a:r>
                      <a:r>
                        <a:rPr lang="en-US" sz="2200" b="0" i="0" kern="1200" dirty="0" smtClean="0">
                          <a:solidFill>
                            <a:srgbClr val="0070C0"/>
                          </a:solidFill>
                          <a:latin typeface="Garamond" pitchFamily="18" charset="0"/>
                          <a:ea typeface="+mn-ea"/>
                          <a:cs typeface="+mn-cs"/>
                        </a:rPr>
                        <a:t>constructive obligations </a:t>
                      </a:r>
                      <a:r>
                        <a:rPr lang="en-US" sz="2200" b="0" i="0" kern="1200" dirty="0" smtClean="0">
                          <a:solidFill>
                            <a:schemeClr val="dk1"/>
                          </a:solidFill>
                          <a:latin typeface="Garamond" pitchFamily="18" charset="0"/>
                          <a:ea typeface="+mn-ea"/>
                          <a:cs typeface="+mn-cs"/>
                        </a:rPr>
                        <a:t>are also covered.</a:t>
                      </a:r>
                      <a:endParaRPr lang="en-US" sz="22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200" b="0" i="0" kern="1200" dirty="0" smtClean="0">
                        <a:solidFill>
                          <a:schemeClr val="dk1"/>
                        </a:solidFill>
                        <a:latin typeface="Garamond" pitchFamily="18" charset="0"/>
                        <a:ea typeface="+mn-ea"/>
                        <a:cs typeface="+mn-cs"/>
                      </a:endParaRPr>
                    </a:p>
                    <a:p>
                      <a:pPr marL="284163" indent="-284163" algn="just" fontAlgn="t">
                        <a:buFont typeface="Wingdings" pitchFamily="2" charset="2"/>
                        <a:buChar char="Ø"/>
                      </a:pPr>
                      <a:r>
                        <a:rPr lang="en-US" sz="2200" b="0" i="0" kern="1200" dirty="0" smtClean="0">
                          <a:solidFill>
                            <a:schemeClr val="dk1"/>
                          </a:solidFill>
                          <a:latin typeface="Garamond" pitchFamily="18" charset="0"/>
                          <a:ea typeface="+mn-ea"/>
                          <a:cs typeface="+mn-cs"/>
                        </a:rPr>
                        <a:t>Doesn’t deal with the same.</a:t>
                      </a:r>
                      <a:endParaRPr lang="en-US" sz="22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97617">
                <a:tc>
                  <a:txBody>
                    <a:bodyPr/>
                    <a:lstStyle/>
                    <a:p>
                      <a:pPr marL="284163" indent="-284163" algn="just" fontAlgn="b">
                        <a:buFont typeface="Wingdings" pitchFamily="2" charset="2"/>
                        <a:buChar char="Ø"/>
                      </a:pPr>
                      <a:r>
                        <a:rPr lang="en-US" sz="2200" b="0" i="0" u="none" strike="noStrike" dirty="0" smtClean="0">
                          <a:solidFill>
                            <a:srgbClr val="0070C0"/>
                          </a:solidFill>
                          <a:latin typeface="Garamond" pitchFamily="18" charset="0"/>
                        </a:rPr>
                        <a:t>Employee</a:t>
                      </a:r>
                      <a:r>
                        <a:rPr lang="en-US" sz="2200" b="0" i="0" u="none" strike="noStrike" baseline="0" dirty="0" smtClean="0">
                          <a:solidFill>
                            <a:srgbClr val="0070C0"/>
                          </a:solidFill>
                          <a:latin typeface="Garamond" pitchFamily="18" charset="0"/>
                        </a:rPr>
                        <a:t> includes directors</a:t>
                      </a:r>
                      <a:r>
                        <a:rPr lang="en-US" sz="2200" b="0" i="0" u="none" strike="noStrike" baseline="0" dirty="0" smtClean="0">
                          <a:solidFill>
                            <a:srgbClr val="000000"/>
                          </a:solidFill>
                          <a:latin typeface="Garamond" pitchFamily="18" charset="0"/>
                        </a:rPr>
                        <a:t>.</a:t>
                      </a:r>
                      <a:endParaRPr lang="en-US" sz="22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l" fontAlgn="t">
                        <a:buFont typeface="Wingdings" pitchFamily="2" charset="2"/>
                        <a:buChar char="Ø"/>
                      </a:pPr>
                      <a:r>
                        <a:rPr lang="en-US" sz="2200" b="0" i="0" kern="1200" dirty="0" smtClean="0">
                          <a:solidFill>
                            <a:schemeClr val="dk1"/>
                          </a:solidFill>
                          <a:latin typeface="Garamond" pitchFamily="18" charset="0"/>
                          <a:ea typeface="+mn-ea"/>
                          <a:cs typeface="+mn-cs"/>
                        </a:rPr>
                        <a:t>Employee includes whole-time directors</a:t>
                      </a:r>
                    </a:p>
                    <a:p>
                      <a:pPr marL="284163" indent="-284163" algn="l" fontAlgn="t">
                        <a:buFont typeface="Wingdings" pitchFamily="2" charset="2"/>
                        <a:buChar char="Ø"/>
                      </a:pPr>
                      <a:endParaRPr lang="en-US" sz="22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28858">
                <a:tc>
                  <a:txBody>
                    <a:bodyPr/>
                    <a:lstStyle/>
                    <a:p>
                      <a:pPr marL="284163" indent="-284163" algn="just" fontAlgn="b">
                        <a:buFont typeface="Wingdings" pitchFamily="2" charset="2"/>
                        <a:buChar char="Ø"/>
                      </a:pPr>
                      <a:r>
                        <a:rPr lang="en-US" sz="2200" b="0" i="0" kern="1200" dirty="0" smtClean="0">
                          <a:solidFill>
                            <a:schemeClr val="dk1"/>
                          </a:solidFill>
                          <a:latin typeface="Garamond" pitchFamily="18" charset="0"/>
                          <a:ea typeface="+mn-ea"/>
                          <a:cs typeface="+mn-cs"/>
                        </a:rPr>
                        <a:t>Deals with situations where there is a contractual agreement between a </a:t>
                      </a:r>
                      <a:r>
                        <a:rPr lang="en-US" sz="2200" b="0" i="0" kern="1200" dirty="0" smtClean="0">
                          <a:solidFill>
                            <a:srgbClr val="0070C0"/>
                          </a:solidFill>
                          <a:latin typeface="Garamond" pitchFamily="18" charset="0"/>
                          <a:ea typeface="+mn-ea"/>
                          <a:cs typeface="+mn-cs"/>
                        </a:rPr>
                        <a:t>multi-employer plan</a:t>
                      </a:r>
                      <a:r>
                        <a:rPr lang="en-US" sz="2200" b="0" i="0" kern="1200" dirty="0" smtClean="0">
                          <a:solidFill>
                            <a:schemeClr val="dk1"/>
                          </a:solidFill>
                          <a:latin typeface="Garamond" pitchFamily="18" charset="0"/>
                          <a:ea typeface="+mn-ea"/>
                          <a:cs typeface="+mn-cs"/>
                        </a:rPr>
                        <a:t>.</a:t>
                      </a:r>
                      <a:endParaRPr lang="en-US" sz="22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l" fontAlgn="t">
                        <a:buFont typeface="Wingdings" pitchFamily="2" charset="2"/>
                        <a:buChar char="Ø"/>
                      </a:pPr>
                      <a:r>
                        <a:rPr lang="en-US" sz="2200" b="0" i="0" kern="1200" dirty="0" smtClean="0">
                          <a:solidFill>
                            <a:schemeClr val="dk1"/>
                          </a:solidFill>
                          <a:latin typeface="Garamond" pitchFamily="18" charset="0"/>
                          <a:ea typeface="+mn-ea"/>
                          <a:cs typeface="+mn-cs"/>
                        </a:rPr>
                        <a:t>The existing AS 15 does not deal with it.</a:t>
                      </a:r>
                      <a:endParaRPr lang="en-US" sz="22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244590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grayscl/>
          </a:blip>
          <a:srcRect/>
          <a:stretch>
            <a:fillRect/>
          </a:stretch>
        </p:blipFill>
        <p:spPr bwMode="auto">
          <a:xfrm>
            <a:off x="812800" y="1712913"/>
            <a:ext cx="7329488" cy="3556000"/>
          </a:xfrm>
          <a:prstGeom prst="rect">
            <a:avLst/>
          </a:prstGeom>
          <a:noFill/>
          <a:ln w="9525">
            <a:noFill/>
            <a:miter lim="800000"/>
            <a:headEnd/>
            <a:tailEnd/>
          </a:ln>
        </p:spPr>
      </p:pic>
      <p:sp>
        <p:nvSpPr>
          <p:cNvPr id="13315" name="Title 1"/>
          <p:cNvSpPr txBox="1">
            <a:spLocks/>
          </p:cNvSpPr>
          <p:nvPr/>
        </p:nvSpPr>
        <p:spPr bwMode="auto">
          <a:xfrm>
            <a:off x="2613025" y="273050"/>
            <a:ext cx="3598863" cy="539750"/>
          </a:xfrm>
          <a:prstGeom prst="rect">
            <a:avLst/>
          </a:prstGeom>
          <a:noFill/>
          <a:ln w="9525">
            <a:noFill/>
            <a:miter lim="800000"/>
            <a:headEnd/>
            <a:tailEnd/>
          </a:ln>
        </p:spPr>
        <p:txBody>
          <a:bodyPr/>
          <a:lstStyle/>
          <a:p>
            <a:r>
              <a:rPr lang="en-US" sz="3200" dirty="0">
                <a:solidFill>
                  <a:schemeClr val="accent2"/>
                </a:solidFill>
                <a:latin typeface="Verdana" pitchFamily="34" charset="0"/>
              </a:rPr>
              <a:t>IFRS IN INDIA</a:t>
            </a:r>
            <a:endParaRPr lang="en-IN" sz="3200" dirty="0">
              <a:solidFill>
                <a:schemeClr val="accent2"/>
              </a:solidFill>
              <a:latin typeface="Verdana" pitchFamily="34" charset="0"/>
            </a:endParaRPr>
          </a:p>
        </p:txBody>
      </p:sp>
    </p:spTree>
    <p:extLst>
      <p:ext uri="{BB962C8B-B14F-4D97-AF65-F5344CB8AC3E}">
        <p14:creationId xmlns:p14="http://schemas.microsoft.com/office/powerpoint/2010/main" xmlns="" val="392606112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9603"/>
            <a:ext cx="9144000" cy="830997"/>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 IAS 19 and AS 15</a:t>
            </a:r>
            <a:r>
              <a:rPr lang="en-US" sz="2400" b="1" dirty="0" smtClean="0"/>
              <a:t>  </a:t>
            </a:r>
            <a:r>
              <a:rPr lang="en-US" sz="2400" b="1" dirty="0" smtClean="0">
                <a:latin typeface="Garamond" pitchFamily="18" charset="0"/>
              </a:rPr>
              <a:t>(Employees Benefits)</a:t>
            </a:r>
          </a:p>
          <a:p>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968450941"/>
              </p:ext>
            </p:extLst>
          </p:nvPr>
        </p:nvGraphicFramePr>
        <p:xfrm>
          <a:off x="228600" y="762000"/>
          <a:ext cx="8686800" cy="5257800"/>
        </p:xfrm>
        <a:graphic>
          <a:graphicData uri="http://schemas.openxmlformats.org/drawingml/2006/table">
            <a:tbl>
              <a:tblPr firstRow="1" bandRow="1">
                <a:tableStyleId>{5C22544A-7EE6-4342-B048-85BDC9FD1C3A}</a:tableStyleId>
              </a:tblPr>
              <a:tblGrid>
                <a:gridCol w="4343400"/>
                <a:gridCol w="4343400"/>
              </a:tblGrid>
              <a:tr h="502418">
                <a:tc>
                  <a:txBody>
                    <a:bodyPr/>
                    <a:lstStyle/>
                    <a:p>
                      <a:pPr algn="ctr"/>
                      <a:r>
                        <a:rPr lang="en-US" sz="2400" b="1" dirty="0" smtClean="0">
                          <a:solidFill>
                            <a:schemeClr val="tx1"/>
                          </a:solidFill>
                          <a:latin typeface="Garamond" pitchFamily="18" charset="0"/>
                        </a:rPr>
                        <a:t>IAS 19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15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19170">
                <a:tc>
                  <a:txBody>
                    <a:bodyPr/>
                    <a:lstStyle/>
                    <a:p>
                      <a:pPr marL="284163" indent="-284163" algn="just" fontAlgn="t">
                        <a:buFont typeface="Wingdings" pitchFamily="2" charset="2"/>
                        <a:buChar char="Ø"/>
                      </a:pPr>
                      <a:endParaRPr lang="en-US" sz="2000" b="0" i="0" kern="1200" dirty="0" smtClean="0">
                        <a:solidFill>
                          <a:schemeClr val="dk1"/>
                        </a:solidFill>
                        <a:latin typeface="Garamond" pitchFamily="18" charset="0"/>
                        <a:ea typeface="+mn-ea"/>
                        <a:cs typeface="+mn-cs"/>
                      </a:endParaRPr>
                    </a:p>
                    <a:p>
                      <a:pPr marL="284163" indent="-284163" algn="just" fontAlgn="t">
                        <a:buFont typeface="Wingdings" pitchFamily="2" charset="2"/>
                        <a:buChar char="Ø"/>
                      </a:pPr>
                      <a:r>
                        <a:rPr lang="en-US" sz="2000" b="0" i="0" kern="1200" dirty="0" smtClean="0">
                          <a:solidFill>
                            <a:schemeClr val="dk1"/>
                          </a:solidFill>
                          <a:latin typeface="Garamond" pitchFamily="18" charset="0"/>
                          <a:ea typeface="+mn-ea"/>
                          <a:cs typeface="+mn-cs"/>
                        </a:rPr>
                        <a:t>Participation in a </a:t>
                      </a:r>
                      <a:r>
                        <a:rPr lang="en-US" sz="2000" b="0" i="0" kern="1200" dirty="0" smtClean="0">
                          <a:solidFill>
                            <a:srgbClr val="0070C0"/>
                          </a:solidFill>
                          <a:latin typeface="Garamond" pitchFamily="18" charset="0"/>
                          <a:ea typeface="+mn-ea"/>
                          <a:cs typeface="+mn-cs"/>
                        </a:rPr>
                        <a:t>defined benefit plan sharing risks between various entities under common control</a:t>
                      </a:r>
                      <a:r>
                        <a:rPr lang="en-US" sz="2000" b="0" i="0" kern="1200" dirty="0" smtClean="0">
                          <a:solidFill>
                            <a:schemeClr val="dk1"/>
                          </a:solidFill>
                          <a:latin typeface="Garamond" pitchFamily="18" charset="0"/>
                          <a:ea typeface="+mn-ea"/>
                          <a:cs typeface="+mn-cs"/>
                        </a:rPr>
                        <a:t> is a </a:t>
                      </a:r>
                      <a:r>
                        <a:rPr lang="en-US" sz="2000" b="0" i="0" kern="1200" dirty="0" smtClean="0">
                          <a:solidFill>
                            <a:srgbClr val="0070C0"/>
                          </a:solidFill>
                          <a:latin typeface="Garamond" pitchFamily="18" charset="0"/>
                          <a:ea typeface="+mn-ea"/>
                          <a:cs typeface="+mn-cs"/>
                        </a:rPr>
                        <a:t>related party transaction for each group entity and some disclosures are required </a:t>
                      </a:r>
                      <a:r>
                        <a:rPr lang="en-US" sz="2000" b="0" i="0" kern="1200" dirty="0" smtClean="0">
                          <a:solidFill>
                            <a:schemeClr val="dk1"/>
                          </a:solidFill>
                          <a:latin typeface="Garamond" pitchFamily="18" charset="0"/>
                          <a:ea typeface="+mn-ea"/>
                          <a:cs typeface="+mn-cs"/>
                        </a:rPr>
                        <a:t>in the separate or individual financial statements of an entity.</a:t>
                      </a: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b">
                        <a:buFont typeface="Wingdings" pitchFamily="2" charset="2"/>
                        <a:buChar char="Ø"/>
                      </a:pPr>
                      <a:endParaRPr lang="en-US" sz="2000" b="0" i="0" u="none" strike="noStrike" dirty="0" smtClean="0">
                        <a:solidFill>
                          <a:srgbClr val="000000"/>
                        </a:solidFill>
                        <a:latin typeface="Garamond" pitchFamily="18" charset="0"/>
                      </a:endParaRPr>
                    </a:p>
                    <a:p>
                      <a:pPr marL="284163" indent="-284163" algn="just" fontAlgn="b">
                        <a:buFont typeface="Wingdings" pitchFamily="2" charset="2"/>
                        <a:buChar char="Ø"/>
                      </a:pPr>
                      <a:r>
                        <a:rPr lang="en-US" sz="2000" b="0" i="0" u="none" strike="noStrike" dirty="0" smtClean="0">
                          <a:solidFill>
                            <a:srgbClr val="000000"/>
                          </a:solidFill>
                          <a:latin typeface="Garamond" pitchFamily="18" charset="0"/>
                        </a:rPr>
                        <a:t>Doesn’t contain similar provisions.</a:t>
                      </a: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07457">
                <a:tc>
                  <a:txBody>
                    <a:bodyPr/>
                    <a:lstStyle/>
                    <a:p>
                      <a:pPr marL="284163" indent="-284163" algn="just" fontAlgn="b">
                        <a:buFont typeface="Wingdings" pitchFamily="2" charset="2"/>
                        <a:buChar char="Ø"/>
                      </a:pPr>
                      <a:endParaRPr lang="en-US" sz="2000" b="0" i="0" kern="1200" dirty="0" smtClean="0">
                        <a:solidFill>
                          <a:schemeClr val="dk1"/>
                        </a:solidFill>
                        <a:latin typeface="Garamond" pitchFamily="18" charset="0"/>
                        <a:ea typeface="+mn-ea"/>
                        <a:cs typeface="+mn-cs"/>
                      </a:endParaRPr>
                    </a:p>
                    <a:p>
                      <a:pPr marL="284163" indent="-284163" algn="just" fontAlgn="b">
                        <a:buFont typeface="Wingdings" pitchFamily="2" charset="2"/>
                        <a:buChar char="Ø"/>
                      </a:pPr>
                      <a:r>
                        <a:rPr lang="en-US" sz="2000" b="0" i="0" kern="1200" dirty="0" smtClean="0">
                          <a:solidFill>
                            <a:srgbClr val="0070C0"/>
                          </a:solidFill>
                          <a:latin typeface="Garamond" pitchFamily="18" charset="0"/>
                          <a:ea typeface="+mn-ea"/>
                          <a:cs typeface="+mn-cs"/>
                        </a:rPr>
                        <a:t>Financial assumptions shall be based on market expectations</a:t>
                      </a:r>
                      <a:r>
                        <a:rPr lang="en-US" sz="2000" b="0" i="0" kern="1200" dirty="0" smtClean="0">
                          <a:solidFill>
                            <a:schemeClr val="dk1"/>
                          </a:solidFill>
                          <a:latin typeface="Garamond" pitchFamily="18" charset="0"/>
                          <a:ea typeface="+mn-ea"/>
                          <a:cs typeface="+mn-cs"/>
                        </a:rPr>
                        <a:t>, at the end of the reporting period, for the period over which the </a:t>
                      </a:r>
                      <a:r>
                        <a:rPr lang="en-US" sz="2000" b="0" i="0" kern="1200" dirty="0" smtClean="0">
                          <a:solidFill>
                            <a:srgbClr val="0070C0"/>
                          </a:solidFill>
                          <a:latin typeface="Garamond" pitchFamily="18" charset="0"/>
                          <a:ea typeface="+mn-ea"/>
                          <a:cs typeface="+mn-cs"/>
                        </a:rPr>
                        <a:t>obligations are to be settled.</a:t>
                      </a:r>
                      <a:endParaRPr lang="en-US" sz="2000" b="0" i="0" u="none" strike="noStrike" dirty="0">
                        <a:solidFill>
                          <a:srgbClr val="0070C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b">
                        <a:buFont typeface="Wingdings" pitchFamily="2" charset="2"/>
                        <a:buChar char="Ø"/>
                      </a:pPr>
                      <a:endParaRPr lang="en-US" sz="2000" b="0" i="0" kern="1200" dirty="0" smtClean="0">
                        <a:solidFill>
                          <a:schemeClr val="dk1"/>
                        </a:solidFill>
                        <a:latin typeface="Garamond" pitchFamily="18" charset="0"/>
                        <a:ea typeface="+mn-ea"/>
                        <a:cs typeface="+mn-cs"/>
                      </a:endParaRPr>
                    </a:p>
                    <a:p>
                      <a:pPr marL="284163" indent="-284163" algn="just" fontAlgn="b">
                        <a:buFont typeface="Wingdings" pitchFamily="2" charset="2"/>
                        <a:buChar char="Ø"/>
                      </a:pPr>
                      <a:r>
                        <a:rPr lang="en-US" sz="2000" b="0" i="0" kern="1200" dirty="0" smtClean="0">
                          <a:solidFill>
                            <a:schemeClr val="dk1"/>
                          </a:solidFill>
                          <a:latin typeface="Garamond" pitchFamily="18" charset="0"/>
                          <a:ea typeface="+mn-ea"/>
                          <a:cs typeface="+mn-cs"/>
                        </a:rPr>
                        <a:t>The existing standard does not clarify the same.</a:t>
                      </a:r>
                      <a:endParaRPr lang="en-US" sz="2000" b="1"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97161987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-12</a:t>
            </a:r>
          </a:p>
          <a:p>
            <a:r>
              <a:rPr lang="en-US" sz="3200" dirty="0" smtClean="0"/>
              <a:t>Accounting for Government grants</a:t>
            </a:r>
            <a:endParaRPr lang="en-US" sz="3200" dirty="0"/>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err="1" smtClean="0"/>
              <a:t>Ind</a:t>
            </a:r>
            <a:r>
              <a:rPr lang="en-US" sz="3200" dirty="0" smtClean="0"/>
              <a:t> AS 20 </a:t>
            </a:r>
          </a:p>
          <a:p>
            <a:pPr algn="ctr"/>
            <a:r>
              <a:rPr lang="en-US" sz="3200" b="1" dirty="0">
                <a:latin typeface="Garamond" pitchFamily="18" charset="0"/>
              </a:rPr>
              <a:t>Accounting for Government Grants and Disclosure of Government Assistance</a:t>
            </a: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Ind AS 20 and AS 12 (Accounting for Govt. Grants) </a:t>
            </a:r>
            <a:endParaRPr lang="en-US" sz="2400" b="1" dirty="0">
              <a:latin typeface="Garamond" pitchFamily="18" charset="0"/>
            </a:endParaRPr>
          </a:p>
        </p:txBody>
      </p:sp>
    </p:spTree>
    <p:extLst>
      <p:ext uri="{BB962C8B-B14F-4D97-AF65-F5344CB8AC3E}">
        <p14:creationId xmlns:p14="http://schemas.microsoft.com/office/powerpoint/2010/main" xmlns="" val="26613453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83403"/>
            <a:ext cx="9144000" cy="830997"/>
          </a:xfrm>
          <a:prstGeom prst="rect">
            <a:avLst/>
          </a:prstGeom>
          <a:noFill/>
        </p:spPr>
        <p:txBody>
          <a:bodyPr wrap="square" rtlCol="0">
            <a:spAutoFit/>
          </a:bodyPr>
          <a:lstStyle/>
          <a:p>
            <a:r>
              <a:rPr lang="en-US" sz="2400" b="1" dirty="0" err="1" smtClean="0">
                <a:latin typeface="Garamond" pitchFamily="18" charset="0"/>
              </a:rPr>
              <a:t>Ind</a:t>
            </a:r>
            <a:r>
              <a:rPr lang="en-US" sz="2400" b="1" dirty="0" smtClean="0">
                <a:latin typeface="Garamond" pitchFamily="18" charset="0"/>
              </a:rPr>
              <a:t> AS 20 (Accounting for Government Grants and Disclosure of Government Assistance)&amp;AS 12 (Accounting for Government Grants)</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484722665"/>
              </p:ext>
            </p:extLst>
          </p:nvPr>
        </p:nvGraphicFramePr>
        <p:xfrm>
          <a:off x="152400" y="1066800"/>
          <a:ext cx="8839200" cy="5675416"/>
        </p:xfrm>
        <a:graphic>
          <a:graphicData uri="http://schemas.openxmlformats.org/drawingml/2006/table">
            <a:tbl>
              <a:tblPr firstRow="1" bandRow="1">
                <a:tableStyleId>{5C22544A-7EE6-4342-B048-85BDC9FD1C3A}</a:tableStyleId>
              </a:tblPr>
              <a:tblGrid>
                <a:gridCol w="4114800"/>
                <a:gridCol w="4724400"/>
              </a:tblGrid>
              <a:tr h="617641">
                <a:tc>
                  <a:txBody>
                    <a:bodyPr/>
                    <a:lstStyle/>
                    <a:p>
                      <a:pPr algn="ctr"/>
                      <a:r>
                        <a:rPr lang="en-US" sz="2400" b="1" dirty="0" smtClean="0">
                          <a:solidFill>
                            <a:schemeClr val="tx1"/>
                          </a:solidFill>
                          <a:latin typeface="Garamond" pitchFamily="18" charset="0"/>
                        </a:rPr>
                        <a:t>Ind AS 20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12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1653">
                <a:tc>
                  <a:txBody>
                    <a:bodyPr/>
                    <a:lstStyle/>
                    <a:p>
                      <a:pPr marL="284163" indent="-284163" algn="just" fontAlgn="t">
                        <a:buFont typeface="Wingdings" pitchFamily="2" charset="2"/>
                        <a:buChar char="Ø"/>
                      </a:pPr>
                      <a:r>
                        <a:rPr lang="en-US" sz="2200" b="0" i="0" u="none" strike="noStrike" dirty="0" smtClean="0">
                          <a:solidFill>
                            <a:srgbClr val="000000"/>
                          </a:solidFill>
                          <a:latin typeface="Garamond"/>
                        </a:rPr>
                        <a:t>Deals </a:t>
                      </a:r>
                      <a:r>
                        <a:rPr lang="en-US" sz="2200" b="0" i="0" u="none" strike="noStrike" dirty="0">
                          <a:solidFill>
                            <a:srgbClr val="000000"/>
                          </a:solidFill>
                          <a:latin typeface="Garamond"/>
                        </a:rPr>
                        <a:t>with </a:t>
                      </a:r>
                      <a:r>
                        <a:rPr lang="en-US" sz="2200" b="0" i="0" u="none" strike="noStrike" dirty="0">
                          <a:solidFill>
                            <a:srgbClr val="0070C0"/>
                          </a:solidFill>
                          <a:latin typeface="Garamond"/>
                        </a:rPr>
                        <a:t>the other forms of government assistance which do not fall within the definition of government grants.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200" b="0" i="0" u="none" strike="noStrike" dirty="0">
                          <a:solidFill>
                            <a:srgbClr val="000000"/>
                          </a:solidFill>
                          <a:latin typeface="Garamond"/>
                        </a:rPr>
                        <a:t>Not any guidance</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5813">
                <a:tc>
                  <a:txBody>
                    <a:bodyPr/>
                    <a:lstStyle/>
                    <a:p>
                      <a:pPr marL="284163" indent="-284163" algn="just" fontAlgn="t">
                        <a:buFont typeface="Wingdings" pitchFamily="2" charset="2"/>
                        <a:buChar char="Ø"/>
                      </a:pPr>
                      <a:r>
                        <a:rPr lang="en-US" sz="2200" b="0" i="0" u="none" strike="noStrike" dirty="0">
                          <a:solidFill>
                            <a:srgbClr val="000000"/>
                          </a:solidFill>
                          <a:latin typeface="Garamond"/>
                        </a:rPr>
                        <a:t>Specifically </a:t>
                      </a:r>
                      <a:r>
                        <a:rPr lang="en-US" sz="2200" b="0" i="0" u="none" strike="noStrike" dirty="0">
                          <a:solidFill>
                            <a:srgbClr val="0070C0"/>
                          </a:solidFill>
                          <a:latin typeface="Garamond"/>
                        </a:rPr>
                        <a:t>prohibits recognition of grants directly in the shareholders’ funds.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200" b="0" i="0" u="none" strike="noStrike" dirty="0" smtClean="0">
                          <a:solidFill>
                            <a:srgbClr val="000000"/>
                          </a:solidFill>
                          <a:latin typeface="Garamond"/>
                        </a:rPr>
                        <a:t>If </a:t>
                      </a:r>
                      <a:r>
                        <a:rPr lang="en-US" sz="2200" b="0" i="0" u="none" strike="noStrike" dirty="0">
                          <a:solidFill>
                            <a:srgbClr val="0070C0"/>
                          </a:solidFill>
                          <a:latin typeface="Garamond"/>
                        </a:rPr>
                        <a:t>grant is in respect of non-depreciable assets, the </a:t>
                      </a:r>
                      <a:r>
                        <a:rPr lang="en-US" sz="2200" b="0" i="0" u="none" strike="noStrike" dirty="0" smtClean="0">
                          <a:solidFill>
                            <a:srgbClr val="0070C0"/>
                          </a:solidFill>
                          <a:latin typeface="Garamond"/>
                        </a:rPr>
                        <a:t>grant </a:t>
                      </a:r>
                      <a:r>
                        <a:rPr lang="en-US" sz="2200" b="0" i="0" u="none" strike="noStrike" dirty="0">
                          <a:solidFill>
                            <a:srgbClr val="0070C0"/>
                          </a:solidFill>
                          <a:latin typeface="Garamond"/>
                        </a:rPr>
                        <a:t>should be shown as capital reserve </a:t>
                      </a:r>
                      <a:r>
                        <a:rPr lang="en-US" sz="2200" b="0" i="0" u="none" strike="noStrike" dirty="0">
                          <a:solidFill>
                            <a:srgbClr val="000000"/>
                          </a:solidFill>
                          <a:latin typeface="Garamond"/>
                        </a:rPr>
                        <a:t>which is a part of shareholders’ funds.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8293">
                <a:tc>
                  <a:txBody>
                    <a:bodyPr/>
                    <a:lstStyle/>
                    <a:p>
                      <a:pPr marL="284163" marR="0" indent="-284163"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200" b="0" i="0" u="none" strike="noStrike" dirty="0" smtClean="0">
                          <a:solidFill>
                            <a:srgbClr val="000000"/>
                          </a:solidFill>
                          <a:latin typeface="Garamond"/>
                        </a:rPr>
                        <a:t>Provides an option to </a:t>
                      </a:r>
                      <a:r>
                        <a:rPr lang="en-US" sz="2200" b="0" i="0" u="none" strike="noStrike" dirty="0" smtClean="0">
                          <a:solidFill>
                            <a:srgbClr val="0070C0"/>
                          </a:solidFill>
                          <a:latin typeface="Garamond"/>
                        </a:rPr>
                        <a:t>value non-monetary grants at their fair value.</a:t>
                      </a:r>
                      <a:endParaRPr lang="en-US" sz="2200" b="1" i="0" u="none" strike="noStrike" dirty="0">
                        <a:solidFill>
                          <a:srgbClr val="0070C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marR="0" indent="-284163"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200" b="0" i="0" u="none" strike="noStrike" dirty="0" smtClean="0">
                          <a:solidFill>
                            <a:srgbClr val="000000"/>
                          </a:solidFill>
                          <a:latin typeface="Garamond"/>
                        </a:rPr>
                        <a:t>Government grants in the form of </a:t>
                      </a:r>
                      <a:r>
                        <a:rPr lang="en-US" sz="2200" b="0" i="0" u="none" strike="noStrike" dirty="0" smtClean="0">
                          <a:solidFill>
                            <a:srgbClr val="0070C0"/>
                          </a:solidFill>
                          <a:latin typeface="Garamond"/>
                        </a:rPr>
                        <a:t>non-monetary assets, given at a concessional rate, should be accounted for on the basis of their acquisition cost. If asset is given free of cost, it should be recorded at a nominal value</a:t>
                      </a:r>
                      <a:endParaRPr lang="en-US" sz="22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119466066"/>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2098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IAS 21 </a:t>
            </a:r>
          </a:p>
          <a:p>
            <a:pPr algn="ctr"/>
            <a:r>
              <a:rPr lang="en-US" sz="3200" dirty="0" smtClean="0"/>
              <a:t>The effects of Changes in Foreign Exchange rates</a:t>
            </a:r>
          </a:p>
          <a:p>
            <a:pPr algn="ct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IAS 21 and AS 11 (</a:t>
            </a:r>
            <a:r>
              <a:rPr lang="en-US" sz="2400" dirty="0"/>
              <a:t>The Effects of Changes in Foreign Exchange </a:t>
            </a:r>
            <a:r>
              <a:rPr lang="en-US" sz="2400" dirty="0" smtClean="0"/>
              <a:t>Rates</a:t>
            </a:r>
            <a:r>
              <a:rPr lang="en-US" sz="2400" b="1" dirty="0" smtClean="0">
                <a:latin typeface="Garamond" pitchFamily="18" charset="0"/>
              </a:rPr>
              <a:t>) </a:t>
            </a:r>
            <a:endParaRPr lang="en-US" sz="2400" b="1" dirty="0">
              <a:latin typeface="Garamond" pitchFamily="18" charset="0"/>
            </a:endParaRPr>
          </a:p>
        </p:txBody>
      </p:sp>
    </p:spTree>
    <p:extLst>
      <p:ext uri="{BB962C8B-B14F-4D97-AF65-F5344CB8AC3E}">
        <p14:creationId xmlns:p14="http://schemas.microsoft.com/office/powerpoint/2010/main" xmlns="" val="3310981550"/>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52400" y="327392"/>
            <a:ext cx="9296400" cy="815608"/>
          </a:xfrm>
          <a:prstGeom prst="rect">
            <a:avLst/>
          </a:prstGeom>
          <a:noFill/>
        </p:spPr>
        <p:txBody>
          <a:bodyPr wrap="square" rtlCol="0">
            <a:spAutoFit/>
          </a:bodyPr>
          <a:lstStyle/>
          <a:p>
            <a:pPr algn="ctr"/>
            <a:r>
              <a:rPr lang="en-US" sz="2400" b="1" dirty="0" smtClean="0">
                <a:latin typeface="Garamond" pitchFamily="18" charset="0"/>
              </a:rPr>
              <a:t>Ind AS 21 and AS 11 (Effects of Changes in Foreign Exchange Rates)</a:t>
            </a:r>
          </a:p>
          <a:p>
            <a:pPr algn="ctr"/>
            <a:endParaRPr lang="en-US" sz="2300" b="1" dirty="0">
              <a:latin typeface="Garamond"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599486292"/>
              </p:ext>
            </p:extLst>
          </p:nvPr>
        </p:nvGraphicFramePr>
        <p:xfrm>
          <a:off x="228600" y="1348740"/>
          <a:ext cx="8610600" cy="3768090"/>
        </p:xfrm>
        <a:graphic>
          <a:graphicData uri="http://schemas.openxmlformats.org/drawingml/2006/table">
            <a:tbl>
              <a:tblPr firstRow="1" bandRow="1">
                <a:tableStyleId>{5C22544A-7EE6-4342-B048-85BDC9FD1C3A}</a:tableStyleId>
              </a:tblPr>
              <a:tblGrid>
                <a:gridCol w="4305300"/>
                <a:gridCol w="4305300"/>
              </a:tblGrid>
              <a:tr h="457200">
                <a:tc>
                  <a:txBody>
                    <a:bodyPr/>
                    <a:lstStyle/>
                    <a:p>
                      <a:pPr algn="ctr" fontAlgn="b"/>
                      <a:r>
                        <a:rPr lang="en-US" sz="2400" b="1" kern="1200" dirty="0" smtClean="0">
                          <a:solidFill>
                            <a:schemeClr val="tx1"/>
                          </a:solidFill>
                          <a:latin typeface="Garamond" pitchFamily="18" charset="0"/>
                          <a:ea typeface="+mn-ea"/>
                          <a:cs typeface="+mn-cs"/>
                        </a:rPr>
                        <a:t>Ind AS 21</a:t>
                      </a:r>
                    </a:p>
                  </a:txBody>
                  <a:tcPr marL="182880" marR="1828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400" b="1" kern="1200" dirty="0" smtClean="0">
                          <a:solidFill>
                            <a:schemeClr val="tx1"/>
                          </a:solidFill>
                          <a:latin typeface="Garamond" pitchFamily="18" charset="0"/>
                          <a:ea typeface="+mn-ea"/>
                          <a:cs typeface="+mn-cs"/>
                        </a:rPr>
                        <a:t>AS 11</a:t>
                      </a:r>
                    </a:p>
                  </a:txBody>
                  <a:tcPr marL="182880" marR="1828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0575">
                <a:tc>
                  <a:txBody>
                    <a:bodyPr/>
                    <a:lstStyle/>
                    <a:p>
                      <a:pPr marL="284163" indent="-284163" algn="just" fontAlgn="t">
                        <a:buFont typeface="Wingdings" pitchFamily="2" charset="2"/>
                        <a:buChar char="Ø"/>
                      </a:pPr>
                      <a:endParaRPr lang="en-US" sz="2400" b="0" i="0" u="none" strike="noStrike" dirty="0" smtClean="0">
                        <a:solidFill>
                          <a:srgbClr val="000000"/>
                        </a:solidFill>
                        <a:latin typeface="Garamond"/>
                      </a:endParaRPr>
                    </a:p>
                    <a:p>
                      <a:pPr marL="284163" indent="-284163" algn="just" fontAlgn="t">
                        <a:buFont typeface="Wingdings" pitchFamily="2" charset="2"/>
                        <a:buChar char="Ø"/>
                      </a:pPr>
                      <a:r>
                        <a:rPr lang="en-US" sz="2400" b="0" i="0" u="none" strike="noStrike" dirty="0" smtClean="0">
                          <a:solidFill>
                            <a:srgbClr val="000000"/>
                          </a:solidFill>
                          <a:latin typeface="Garamond"/>
                        </a:rPr>
                        <a:t>Based </a:t>
                      </a:r>
                      <a:r>
                        <a:rPr lang="en-US" sz="2400" b="0" i="0" u="none" strike="noStrike" dirty="0">
                          <a:solidFill>
                            <a:srgbClr val="000000"/>
                          </a:solidFill>
                          <a:latin typeface="Garamond"/>
                        </a:rPr>
                        <a:t>on the </a:t>
                      </a:r>
                      <a:r>
                        <a:rPr lang="en-US" sz="2400" b="0" i="0" u="none" strike="noStrike" dirty="0">
                          <a:solidFill>
                            <a:srgbClr val="0070C0"/>
                          </a:solidFill>
                          <a:latin typeface="Garamond"/>
                        </a:rPr>
                        <a:t>functional currency approach.</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400" b="0" i="0" u="none" strike="noStrike" dirty="0" smtClean="0">
                        <a:solidFill>
                          <a:srgbClr val="000000"/>
                        </a:solidFill>
                        <a:latin typeface="Garamond"/>
                      </a:endParaRPr>
                    </a:p>
                    <a:p>
                      <a:pPr marL="284163" indent="-284163" algn="just" fontAlgn="t">
                        <a:buFont typeface="Wingdings" pitchFamily="2" charset="2"/>
                        <a:buChar char="Ø"/>
                      </a:pPr>
                      <a:r>
                        <a:rPr lang="en-US" sz="2400" b="0" i="0" u="none" strike="noStrike" dirty="0" smtClean="0">
                          <a:solidFill>
                            <a:srgbClr val="000000"/>
                          </a:solidFill>
                          <a:latin typeface="Garamond"/>
                        </a:rPr>
                        <a:t>Based </a:t>
                      </a:r>
                      <a:r>
                        <a:rPr lang="en-US" sz="2400" b="0" i="0" u="none" strike="noStrike" dirty="0">
                          <a:solidFill>
                            <a:srgbClr val="000000"/>
                          </a:solidFill>
                          <a:latin typeface="Garamond"/>
                        </a:rPr>
                        <a:t>on integral foreign operations and non-integral foreign operations approach.</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5315">
                <a:tc>
                  <a:txBody>
                    <a:bodyPr/>
                    <a:lstStyle/>
                    <a:p>
                      <a:pPr marL="284163" indent="-284163" algn="just" fontAlgn="t">
                        <a:buFont typeface="Wingdings" pitchFamily="2" charset="2"/>
                        <a:buChar char="Ø"/>
                      </a:pPr>
                      <a:r>
                        <a:rPr lang="en-US" sz="2400" b="0" i="0" u="none" strike="noStrike" dirty="0" smtClean="0">
                          <a:solidFill>
                            <a:srgbClr val="000000"/>
                          </a:solidFill>
                          <a:latin typeface="Garamond"/>
                        </a:rPr>
                        <a:t>Presentation </a:t>
                      </a:r>
                      <a:r>
                        <a:rPr lang="en-US" sz="2400" b="0" i="0" u="none" strike="noStrike" dirty="0">
                          <a:solidFill>
                            <a:srgbClr val="000000"/>
                          </a:solidFill>
                          <a:latin typeface="Garamond"/>
                        </a:rPr>
                        <a:t>currency can be different from local currency and it gives detailed guidance on this. </a:t>
                      </a:r>
                      <a:endParaRPr lang="en-US" sz="2400" b="0" i="0" u="none" strike="noStrike" dirty="0" smtClean="0">
                        <a:solidFill>
                          <a:srgbClr val="000000"/>
                        </a:solidFill>
                        <a:latin typeface="Garamond"/>
                      </a:endParaRPr>
                    </a:p>
                    <a:p>
                      <a:pPr marL="284163" indent="-284163" algn="just" fontAlgn="t">
                        <a:buFont typeface="Wingdings" pitchFamily="2" charset="2"/>
                        <a:buChar char="Ø"/>
                      </a:pPr>
                      <a:endParaRPr lang="en-US" sz="24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400" b="0" i="0" u="none" strike="noStrike" dirty="0" smtClean="0">
                          <a:solidFill>
                            <a:srgbClr val="000000"/>
                          </a:solidFill>
                          <a:latin typeface="Garamond"/>
                        </a:rPr>
                        <a:t>Whereas </a:t>
                      </a:r>
                      <a:r>
                        <a:rPr lang="en-US" sz="2400" b="0" i="0" u="none" strike="noStrike" dirty="0">
                          <a:solidFill>
                            <a:srgbClr val="000000"/>
                          </a:solidFill>
                          <a:latin typeface="Garamond"/>
                        </a:rPr>
                        <a:t>the existing AS 11 does not explicitly states so.</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969944024"/>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txBox="1">
            <a:spLocks/>
          </p:cNvSpPr>
          <p:nvPr/>
        </p:nvSpPr>
        <p:spPr bwMode="auto">
          <a:xfrm>
            <a:off x="8610600" y="6357938"/>
            <a:ext cx="609600" cy="365125"/>
          </a:xfrm>
          <a:prstGeom prst="rect">
            <a:avLst/>
          </a:prstGeom>
          <a:noFill/>
          <a:ln w="9525">
            <a:noFill/>
            <a:miter lim="800000"/>
            <a:headEnd/>
            <a:tailEnd/>
          </a:ln>
        </p:spPr>
        <p:txBody>
          <a:bodyPr/>
          <a:lstStyle/>
          <a:p>
            <a:pPr>
              <a:defRPr/>
            </a:pPr>
            <a:fld id="{3108250D-B6C6-4180-9B14-0738C311DDBF}" type="slidenum">
              <a:rPr lang="en-IN" b="1">
                <a:solidFill>
                  <a:schemeClr val="bg1"/>
                </a:solidFill>
                <a:latin typeface="+mj-lt"/>
              </a:rPr>
              <a:pPr>
                <a:defRPr/>
              </a:pPr>
              <a:t>125</a:t>
            </a:fld>
            <a:endParaRPr lang="en-IN" b="1" dirty="0">
              <a:solidFill>
                <a:schemeClr val="bg1"/>
              </a:solidFill>
              <a:latin typeface="+mj-lt"/>
            </a:endParaRPr>
          </a:p>
        </p:txBody>
      </p:sp>
      <p:sp>
        <p:nvSpPr>
          <p:cNvPr id="4099" name="Rectangle 4"/>
          <p:cNvSpPr>
            <a:spLocks noChangeArrowheads="1"/>
          </p:cNvSpPr>
          <p:nvPr/>
        </p:nvSpPr>
        <p:spPr bwMode="auto">
          <a:xfrm>
            <a:off x="152400" y="6378575"/>
            <a:ext cx="415925" cy="369888"/>
          </a:xfrm>
          <a:prstGeom prst="rect">
            <a:avLst/>
          </a:prstGeom>
          <a:noFill/>
          <a:ln w="9525">
            <a:noFill/>
            <a:miter lim="800000"/>
            <a:headEnd/>
            <a:tailEnd/>
          </a:ln>
        </p:spPr>
        <p:txBody>
          <a:bodyPr wrap="none">
            <a:spAutoFit/>
          </a:bodyPr>
          <a:lstStyle/>
          <a:p>
            <a:pPr>
              <a:defRPr/>
            </a:pPr>
            <a:r>
              <a:rPr lang="en-IN" dirty="0">
                <a:latin typeface="+mj-lt"/>
              </a:rPr>
              <a:t>®</a:t>
            </a:r>
          </a:p>
        </p:txBody>
      </p:sp>
      <p:sp>
        <p:nvSpPr>
          <p:cNvPr id="8" name="Title 1"/>
          <p:cNvSpPr txBox="1">
            <a:spLocks/>
          </p:cNvSpPr>
          <p:nvPr/>
        </p:nvSpPr>
        <p:spPr>
          <a:xfrm>
            <a:off x="381000" y="304800"/>
            <a:ext cx="8229600" cy="1143000"/>
          </a:xfrm>
          <a:prstGeom prst="rect">
            <a:avLst/>
          </a:prstGeom>
        </p:spPr>
        <p:txBody>
          <a:bodyPr/>
          <a:lstStyle/>
          <a:p>
            <a:pPr marL="342900" indent="-342900">
              <a:lnSpc>
                <a:spcPct val="80000"/>
              </a:lnSpc>
              <a:buClr>
                <a:schemeClr val="tx2"/>
              </a:buClr>
              <a:buSzPct val="90000"/>
              <a:defRPr/>
            </a:pPr>
            <a:r>
              <a:rPr lang="en-US" sz="3200" kern="0" dirty="0">
                <a:solidFill>
                  <a:schemeClr val="tx1">
                    <a:lumMod val="95000"/>
                    <a:lumOff val="5000"/>
                  </a:schemeClr>
                </a:solidFill>
                <a:latin typeface="+mj-lt"/>
                <a:ea typeface="+mj-ea"/>
                <a:cs typeface="+mj-cs"/>
              </a:rPr>
              <a:t>Functional Currency</a:t>
            </a:r>
          </a:p>
          <a:p>
            <a:pPr marL="342900" indent="-342900">
              <a:lnSpc>
                <a:spcPct val="80000"/>
              </a:lnSpc>
              <a:buClr>
                <a:schemeClr val="tx2"/>
              </a:buClr>
              <a:buSzPct val="90000"/>
              <a:defRPr/>
            </a:pPr>
            <a:r>
              <a:rPr lang="en-US" sz="2000" dirty="0">
                <a:solidFill>
                  <a:schemeClr val="tx1">
                    <a:lumMod val="95000"/>
                    <a:lumOff val="5000"/>
                  </a:schemeClr>
                </a:solidFill>
                <a:latin typeface="+mj-lt"/>
              </a:rPr>
              <a:t>How to determine?</a:t>
            </a:r>
          </a:p>
          <a:p>
            <a:pPr marL="342900" indent="-342900">
              <a:lnSpc>
                <a:spcPct val="80000"/>
              </a:lnSpc>
              <a:buClr>
                <a:schemeClr val="tx2"/>
              </a:buClr>
              <a:buSzPct val="90000"/>
              <a:defRPr/>
            </a:pPr>
            <a:endParaRPr lang="en-US" sz="3600" dirty="0">
              <a:solidFill>
                <a:schemeClr val="tx2"/>
              </a:solidFill>
              <a:latin typeface="Arial" charset="0"/>
            </a:endParaRPr>
          </a:p>
        </p:txBody>
      </p:sp>
      <p:graphicFrame>
        <p:nvGraphicFramePr>
          <p:cNvPr id="1026" name="Object 1"/>
          <p:cNvGraphicFramePr>
            <a:graphicFrameLocks noChangeAspect="1"/>
          </p:cNvGraphicFramePr>
          <p:nvPr/>
        </p:nvGraphicFramePr>
        <p:xfrm>
          <a:off x="381000" y="1981200"/>
          <a:ext cx="8229600" cy="3933825"/>
        </p:xfrm>
        <a:graphic>
          <a:graphicData uri="http://schemas.openxmlformats.org/presentationml/2006/ole">
            <p:oleObj spid="_x0000_s797762" name="Visio" r:id="rId3" imgW="6334506" imgH="1762506" progId="">
              <p:embed/>
            </p:oleObj>
          </a:graphicData>
        </a:graphic>
      </p:graphicFrame>
    </p:spTree>
    <p:extLst>
      <p:ext uri="{BB962C8B-B14F-4D97-AF65-F5344CB8AC3E}">
        <p14:creationId xmlns:p14="http://schemas.microsoft.com/office/powerpoint/2010/main" xmlns="" val="216184220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p:cNvSpPr>
          <p:nvPr/>
        </p:nvSpPr>
        <p:spPr bwMode="auto">
          <a:xfrm>
            <a:off x="746125" y="1168400"/>
            <a:ext cx="7265988" cy="1143000"/>
          </a:xfrm>
          <a:prstGeom prst="rect">
            <a:avLst/>
          </a:prstGeom>
          <a:noFill/>
          <a:ln w="9525">
            <a:noFill/>
            <a:miter lim="800000"/>
            <a:headEnd/>
            <a:tailEnd/>
          </a:ln>
        </p:spPr>
        <p:txBody>
          <a:bodyPr/>
          <a:lstStyle/>
          <a:p>
            <a:pPr marL="342900" indent="-342900">
              <a:lnSpc>
                <a:spcPct val="80000"/>
              </a:lnSpc>
              <a:buClr>
                <a:schemeClr val="tx2"/>
              </a:buClr>
              <a:buSzPct val="90000"/>
            </a:pPr>
            <a:r>
              <a:rPr lang="en-US" sz="3200">
                <a:solidFill>
                  <a:srgbClr val="406280"/>
                </a:solidFill>
                <a:latin typeface="Verdana" pitchFamily="34" charset="0"/>
              </a:rPr>
              <a:t>Functional Currency</a:t>
            </a:r>
          </a:p>
          <a:p>
            <a:pPr marL="342900" indent="-342900">
              <a:lnSpc>
                <a:spcPct val="80000"/>
              </a:lnSpc>
              <a:buClr>
                <a:schemeClr val="tx2"/>
              </a:buClr>
              <a:buSzPct val="90000"/>
            </a:pPr>
            <a:r>
              <a:rPr lang="en-US" sz="2000">
                <a:solidFill>
                  <a:srgbClr val="406280"/>
                </a:solidFill>
                <a:latin typeface="Verdana" pitchFamily="34" charset="0"/>
              </a:rPr>
              <a:t>Example</a:t>
            </a:r>
          </a:p>
          <a:p>
            <a:pPr marL="342900" indent="-342900">
              <a:lnSpc>
                <a:spcPct val="80000"/>
              </a:lnSpc>
              <a:buClr>
                <a:schemeClr val="tx2"/>
              </a:buClr>
              <a:buSzPct val="90000"/>
            </a:pPr>
            <a:endParaRPr lang="en-US" sz="3600">
              <a:solidFill>
                <a:schemeClr val="tx2"/>
              </a:solidFill>
            </a:endParaRPr>
          </a:p>
        </p:txBody>
      </p:sp>
      <p:grpSp>
        <p:nvGrpSpPr>
          <p:cNvPr id="2" name="Group 4"/>
          <p:cNvGrpSpPr>
            <a:grpSpLocks noChangeAspect="1"/>
          </p:cNvGrpSpPr>
          <p:nvPr/>
        </p:nvGrpSpPr>
        <p:grpSpPr bwMode="auto">
          <a:xfrm>
            <a:off x="595313" y="2162175"/>
            <a:ext cx="7908925" cy="3406775"/>
            <a:chOff x="479" y="1636"/>
            <a:chExt cx="4695" cy="1835"/>
          </a:xfrm>
        </p:grpSpPr>
        <p:sp>
          <p:nvSpPr>
            <p:cNvPr id="30724" name="AutoShape 3"/>
            <p:cNvSpPr>
              <a:spLocks noChangeAspect="1" noChangeArrowheads="1" noTextEdit="1"/>
            </p:cNvSpPr>
            <p:nvPr/>
          </p:nvSpPr>
          <p:spPr bwMode="auto">
            <a:xfrm>
              <a:off x="479" y="1636"/>
              <a:ext cx="4695" cy="1835"/>
            </a:xfrm>
            <a:prstGeom prst="rect">
              <a:avLst/>
            </a:prstGeom>
            <a:noFill/>
            <a:ln w="9525">
              <a:solidFill>
                <a:schemeClr val="accent1"/>
              </a:solidFill>
              <a:miter lim="800000"/>
              <a:headEnd/>
              <a:tailEnd/>
            </a:ln>
          </p:spPr>
          <p:txBody>
            <a:bodyPr/>
            <a:lstStyle/>
            <a:p>
              <a:endParaRPr lang="en-US"/>
            </a:p>
          </p:txBody>
        </p:sp>
        <p:sp>
          <p:nvSpPr>
            <p:cNvPr id="30725" name="Rectangle 5"/>
            <p:cNvSpPr>
              <a:spLocks noChangeArrowheads="1"/>
            </p:cNvSpPr>
            <p:nvPr/>
          </p:nvSpPr>
          <p:spPr bwMode="auto">
            <a:xfrm>
              <a:off x="2848" y="1902"/>
              <a:ext cx="938" cy="131"/>
            </a:xfrm>
            <a:prstGeom prst="rect">
              <a:avLst/>
            </a:prstGeom>
            <a:solidFill>
              <a:srgbClr val="FFFF99"/>
            </a:solidFill>
            <a:ln w="9525">
              <a:noFill/>
              <a:miter lim="800000"/>
              <a:headEnd/>
              <a:tailEnd/>
            </a:ln>
          </p:spPr>
          <p:txBody>
            <a:bodyPr/>
            <a:lstStyle/>
            <a:p>
              <a:endParaRPr lang="en-US"/>
            </a:p>
          </p:txBody>
        </p:sp>
        <p:sp>
          <p:nvSpPr>
            <p:cNvPr id="30726" name="Rectangle 6"/>
            <p:cNvSpPr>
              <a:spLocks noChangeArrowheads="1"/>
            </p:cNvSpPr>
            <p:nvPr/>
          </p:nvSpPr>
          <p:spPr bwMode="auto">
            <a:xfrm>
              <a:off x="4246" y="1902"/>
              <a:ext cx="925" cy="131"/>
            </a:xfrm>
            <a:prstGeom prst="rect">
              <a:avLst/>
            </a:prstGeom>
            <a:solidFill>
              <a:srgbClr val="FFFF99"/>
            </a:solidFill>
            <a:ln w="9525">
              <a:noFill/>
              <a:miter lim="800000"/>
              <a:headEnd/>
              <a:tailEnd/>
            </a:ln>
          </p:spPr>
          <p:txBody>
            <a:bodyPr/>
            <a:lstStyle/>
            <a:p>
              <a:endParaRPr lang="en-US"/>
            </a:p>
          </p:txBody>
        </p:sp>
        <p:sp>
          <p:nvSpPr>
            <p:cNvPr id="30727" name="Rectangle 7"/>
            <p:cNvSpPr>
              <a:spLocks noChangeArrowheads="1"/>
            </p:cNvSpPr>
            <p:nvPr/>
          </p:nvSpPr>
          <p:spPr bwMode="auto">
            <a:xfrm>
              <a:off x="3317" y="2945"/>
              <a:ext cx="469" cy="131"/>
            </a:xfrm>
            <a:prstGeom prst="rect">
              <a:avLst/>
            </a:prstGeom>
            <a:solidFill>
              <a:srgbClr val="FFFF99"/>
            </a:solidFill>
            <a:ln w="9525">
              <a:noFill/>
              <a:miter lim="800000"/>
              <a:headEnd/>
              <a:tailEnd/>
            </a:ln>
          </p:spPr>
          <p:txBody>
            <a:bodyPr/>
            <a:lstStyle/>
            <a:p>
              <a:endParaRPr lang="en-US"/>
            </a:p>
          </p:txBody>
        </p:sp>
        <p:sp>
          <p:nvSpPr>
            <p:cNvPr id="30728" name="Rectangle 8"/>
            <p:cNvSpPr>
              <a:spLocks noChangeArrowheads="1"/>
            </p:cNvSpPr>
            <p:nvPr/>
          </p:nvSpPr>
          <p:spPr bwMode="auto">
            <a:xfrm>
              <a:off x="4708" y="2945"/>
              <a:ext cx="463" cy="131"/>
            </a:xfrm>
            <a:prstGeom prst="rect">
              <a:avLst/>
            </a:prstGeom>
            <a:solidFill>
              <a:srgbClr val="FFFF99"/>
            </a:solidFill>
            <a:ln w="9525">
              <a:noFill/>
              <a:miter lim="800000"/>
              <a:headEnd/>
              <a:tailEnd/>
            </a:ln>
          </p:spPr>
          <p:txBody>
            <a:bodyPr/>
            <a:lstStyle/>
            <a:p>
              <a:endParaRPr lang="en-US"/>
            </a:p>
          </p:txBody>
        </p:sp>
        <p:sp>
          <p:nvSpPr>
            <p:cNvPr id="30729" name="Rectangle 9"/>
            <p:cNvSpPr>
              <a:spLocks noChangeArrowheads="1"/>
            </p:cNvSpPr>
            <p:nvPr/>
          </p:nvSpPr>
          <p:spPr bwMode="auto">
            <a:xfrm>
              <a:off x="2404" y="1647"/>
              <a:ext cx="416"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P&amp;L rate</a:t>
              </a:r>
              <a:endParaRPr lang="en-US"/>
            </a:p>
          </p:txBody>
        </p:sp>
        <p:sp>
          <p:nvSpPr>
            <p:cNvPr id="30730" name="Rectangle 10"/>
            <p:cNvSpPr>
              <a:spLocks noChangeArrowheads="1"/>
            </p:cNvSpPr>
            <p:nvPr/>
          </p:nvSpPr>
          <p:spPr bwMode="auto">
            <a:xfrm>
              <a:off x="2866" y="1647"/>
              <a:ext cx="79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 USD = Rs. 50.3</a:t>
              </a:r>
              <a:endParaRPr lang="en-US"/>
            </a:p>
          </p:txBody>
        </p:sp>
        <p:sp>
          <p:nvSpPr>
            <p:cNvPr id="30731" name="Rectangle 11"/>
            <p:cNvSpPr>
              <a:spLocks noChangeArrowheads="1"/>
            </p:cNvSpPr>
            <p:nvPr/>
          </p:nvSpPr>
          <p:spPr bwMode="auto">
            <a:xfrm>
              <a:off x="3802" y="1647"/>
              <a:ext cx="416"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P&amp;L rate</a:t>
              </a:r>
              <a:endParaRPr lang="en-US"/>
            </a:p>
          </p:txBody>
        </p:sp>
        <p:sp>
          <p:nvSpPr>
            <p:cNvPr id="30732" name="Rectangle 12"/>
            <p:cNvSpPr>
              <a:spLocks noChangeArrowheads="1"/>
            </p:cNvSpPr>
            <p:nvPr/>
          </p:nvSpPr>
          <p:spPr bwMode="auto">
            <a:xfrm>
              <a:off x="4264" y="1647"/>
              <a:ext cx="797"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 USD = EUR .79</a:t>
              </a:r>
              <a:endParaRPr lang="en-US"/>
            </a:p>
          </p:txBody>
        </p:sp>
        <p:sp>
          <p:nvSpPr>
            <p:cNvPr id="30733" name="Rectangle 13"/>
            <p:cNvSpPr>
              <a:spLocks noChangeArrowheads="1"/>
            </p:cNvSpPr>
            <p:nvPr/>
          </p:nvSpPr>
          <p:spPr bwMode="auto">
            <a:xfrm>
              <a:off x="2404" y="1778"/>
              <a:ext cx="1228"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B/sheet rate 1USD=Rs.50.5</a:t>
              </a:r>
              <a:endParaRPr lang="en-US"/>
            </a:p>
          </p:txBody>
        </p:sp>
        <p:sp>
          <p:nvSpPr>
            <p:cNvPr id="30734" name="Rectangle 14"/>
            <p:cNvSpPr>
              <a:spLocks noChangeArrowheads="1"/>
            </p:cNvSpPr>
            <p:nvPr/>
          </p:nvSpPr>
          <p:spPr bwMode="auto">
            <a:xfrm>
              <a:off x="3802" y="1778"/>
              <a:ext cx="131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B/sheet rate 1USD=EUR 0.80</a:t>
              </a:r>
              <a:endParaRPr lang="en-US"/>
            </a:p>
          </p:txBody>
        </p:sp>
        <p:sp>
          <p:nvSpPr>
            <p:cNvPr id="30735" name="Rectangle 15"/>
            <p:cNvSpPr>
              <a:spLocks noChangeArrowheads="1"/>
            </p:cNvSpPr>
            <p:nvPr/>
          </p:nvSpPr>
          <p:spPr bwMode="auto">
            <a:xfrm>
              <a:off x="501" y="2169"/>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Sales</a:t>
              </a:r>
              <a:endParaRPr lang="en-US"/>
            </a:p>
          </p:txBody>
        </p:sp>
        <p:sp>
          <p:nvSpPr>
            <p:cNvPr id="30736" name="Rectangle 16"/>
            <p:cNvSpPr>
              <a:spLocks noChangeArrowheads="1"/>
            </p:cNvSpPr>
            <p:nvPr/>
          </p:nvSpPr>
          <p:spPr bwMode="auto">
            <a:xfrm>
              <a:off x="2168" y="2169"/>
              <a:ext cx="25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5000</a:t>
              </a:r>
              <a:endParaRPr lang="en-US"/>
            </a:p>
          </p:txBody>
        </p:sp>
        <p:sp>
          <p:nvSpPr>
            <p:cNvPr id="30737" name="Rectangle 17"/>
            <p:cNvSpPr>
              <a:spLocks noChangeArrowheads="1"/>
            </p:cNvSpPr>
            <p:nvPr/>
          </p:nvSpPr>
          <p:spPr bwMode="auto">
            <a:xfrm>
              <a:off x="3510" y="2169"/>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99.40</a:t>
              </a:r>
              <a:endParaRPr lang="en-US"/>
            </a:p>
          </p:txBody>
        </p:sp>
        <p:sp>
          <p:nvSpPr>
            <p:cNvPr id="30738" name="Rectangle 18"/>
            <p:cNvSpPr>
              <a:spLocks noChangeArrowheads="1"/>
            </p:cNvSpPr>
            <p:nvPr/>
          </p:nvSpPr>
          <p:spPr bwMode="auto">
            <a:xfrm>
              <a:off x="3365" y="2169"/>
              <a:ext cx="20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39" name="Rectangle 19"/>
            <p:cNvSpPr>
              <a:spLocks noChangeArrowheads="1"/>
            </p:cNvSpPr>
            <p:nvPr/>
          </p:nvSpPr>
          <p:spPr bwMode="auto">
            <a:xfrm>
              <a:off x="3516" y="2169"/>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40" name="Rectangle 20"/>
            <p:cNvSpPr>
              <a:spLocks noChangeArrowheads="1"/>
            </p:cNvSpPr>
            <p:nvPr/>
          </p:nvSpPr>
          <p:spPr bwMode="auto">
            <a:xfrm>
              <a:off x="4894" y="2169"/>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78.53</a:t>
              </a:r>
              <a:endParaRPr lang="en-US"/>
            </a:p>
          </p:txBody>
        </p:sp>
        <p:sp>
          <p:nvSpPr>
            <p:cNvPr id="30741" name="Rectangle 21"/>
            <p:cNvSpPr>
              <a:spLocks noChangeArrowheads="1"/>
            </p:cNvSpPr>
            <p:nvPr/>
          </p:nvSpPr>
          <p:spPr bwMode="auto">
            <a:xfrm>
              <a:off x="4756" y="2169"/>
              <a:ext cx="178"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42" name="Rectangle 22"/>
            <p:cNvSpPr>
              <a:spLocks noChangeArrowheads="1"/>
            </p:cNvSpPr>
            <p:nvPr/>
          </p:nvSpPr>
          <p:spPr bwMode="auto">
            <a:xfrm>
              <a:off x="4882" y="2169"/>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43" name="Rectangle 23"/>
            <p:cNvSpPr>
              <a:spLocks noChangeArrowheads="1"/>
            </p:cNvSpPr>
            <p:nvPr/>
          </p:nvSpPr>
          <p:spPr bwMode="auto">
            <a:xfrm>
              <a:off x="501" y="2299"/>
              <a:ext cx="41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Expense</a:t>
              </a:r>
              <a:endParaRPr lang="en-US"/>
            </a:p>
          </p:txBody>
        </p:sp>
        <p:sp>
          <p:nvSpPr>
            <p:cNvPr id="30744" name="Rectangle 24"/>
            <p:cNvSpPr>
              <a:spLocks noChangeArrowheads="1"/>
            </p:cNvSpPr>
            <p:nvPr/>
          </p:nvSpPr>
          <p:spPr bwMode="auto">
            <a:xfrm>
              <a:off x="1706" y="2299"/>
              <a:ext cx="25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3000</a:t>
              </a:r>
              <a:endParaRPr lang="en-US"/>
            </a:p>
          </p:txBody>
        </p:sp>
        <p:sp>
          <p:nvSpPr>
            <p:cNvPr id="30745" name="Rectangle 25"/>
            <p:cNvSpPr>
              <a:spLocks noChangeArrowheads="1"/>
            </p:cNvSpPr>
            <p:nvPr/>
          </p:nvSpPr>
          <p:spPr bwMode="auto">
            <a:xfrm>
              <a:off x="3041" y="2299"/>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59.64</a:t>
              </a:r>
              <a:endParaRPr lang="en-US"/>
            </a:p>
          </p:txBody>
        </p:sp>
        <p:sp>
          <p:nvSpPr>
            <p:cNvPr id="30746" name="Rectangle 26"/>
            <p:cNvSpPr>
              <a:spLocks noChangeArrowheads="1"/>
            </p:cNvSpPr>
            <p:nvPr/>
          </p:nvSpPr>
          <p:spPr bwMode="auto">
            <a:xfrm>
              <a:off x="2897" y="2299"/>
              <a:ext cx="20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47" name="Rectangle 27"/>
            <p:cNvSpPr>
              <a:spLocks noChangeArrowheads="1"/>
            </p:cNvSpPr>
            <p:nvPr/>
          </p:nvSpPr>
          <p:spPr bwMode="auto">
            <a:xfrm>
              <a:off x="3048" y="2299"/>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48" name="Rectangle 28"/>
            <p:cNvSpPr>
              <a:spLocks noChangeArrowheads="1"/>
            </p:cNvSpPr>
            <p:nvPr/>
          </p:nvSpPr>
          <p:spPr bwMode="auto">
            <a:xfrm>
              <a:off x="4433" y="2299"/>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47.12</a:t>
              </a:r>
              <a:endParaRPr lang="en-US"/>
            </a:p>
          </p:txBody>
        </p:sp>
        <p:sp>
          <p:nvSpPr>
            <p:cNvPr id="30749" name="Rectangle 29"/>
            <p:cNvSpPr>
              <a:spLocks noChangeArrowheads="1"/>
            </p:cNvSpPr>
            <p:nvPr/>
          </p:nvSpPr>
          <p:spPr bwMode="auto">
            <a:xfrm>
              <a:off x="4295" y="2299"/>
              <a:ext cx="178"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50" name="Rectangle 30"/>
            <p:cNvSpPr>
              <a:spLocks noChangeArrowheads="1"/>
            </p:cNvSpPr>
            <p:nvPr/>
          </p:nvSpPr>
          <p:spPr bwMode="auto">
            <a:xfrm>
              <a:off x="4421" y="2299"/>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51" name="Rectangle 31"/>
            <p:cNvSpPr>
              <a:spLocks noChangeArrowheads="1"/>
            </p:cNvSpPr>
            <p:nvPr/>
          </p:nvSpPr>
          <p:spPr bwMode="auto">
            <a:xfrm>
              <a:off x="501" y="2430"/>
              <a:ext cx="309"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Equity</a:t>
              </a:r>
              <a:endParaRPr lang="en-US"/>
            </a:p>
          </p:txBody>
        </p:sp>
        <p:sp>
          <p:nvSpPr>
            <p:cNvPr id="30752" name="Rectangle 32"/>
            <p:cNvSpPr>
              <a:spLocks noChangeArrowheads="1"/>
            </p:cNvSpPr>
            <p:nvPr/>
          </p:nvSpPr>
          <p:spPr bwMode="auto">
            <a:xfrm>
              <a:off x="2168" y="2430"/>
              <a:ext cx="25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2000</a:t>
              </a:r>
              <a:endParaRPr lang="en-US"/>
            </a:p>
          </p:txBody>
        </p:sp>
        <p:sp>
          <p:nvSpPr>
            <p:cNvPr id="30753" name="Rectangle 33"/>
            <p:cNvSpPr>
              <a:spLocks noChangeArrowheads="1"/>
            </p:cNvSpPr>
            <p:nvPr/>
          </p:nvSpPr>
          <p:spPr bwMode="auto">
            <a:xfrm>
              <a:off x="3510" y="2430"/>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39.60</a:t>
              </a:r>
              <a:endParaRPr lang="en-US"/>
            </a:p>
          </p:txBody>
        </p:sp>
        <p:sp>
          <p:nvSpPr>
            <p:cNvPr id="30754" name="Rectangle 34"/>
            <p:cNvSpPr>
              <a:spLocks noChangeArrowheads="1"/>
            </p:cNvSpPr>
            <p:nvPr/>
          </p:nvSpPr>
          <p:spPr bwMode="auto">
            <a:xfrm>
              <a:off x="3365" y="2430"/>
              <a:ext cx="20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55" name="Rectangle 35"/>
            <p:cNvSpPr>
              <a:spLocks noChangeArrowheads="1"/>
            </p:cNvSpPr>
            <p:nvPr/>
          </p:nvSpPr>
          <p:spPr bwMode="auto">
            <a:xfrm>
              <a:off x="3516" y="2430"/>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56" name="Rectangle 36"/>
            <p:cNvSpPr>
              <a:spLocks noChangeArrowheads="1"/>
            </p:cNvSpPr>
            <p:nvPr/>
          </p:nvSpPr>
          <p:spPr bwMode="auto">
            <a:xfrm>
              <a:off x="4894" y="2430"/>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31.68</a:t>
              </a:r>
              <a:endParaRPr lang="en-US"/>
            </a:p>
          </p:txBody>
        </p:sp>
        <p:sp>
          <p:nvSpPr>
            <p:cNvPr id="30757" name="Rectangle 37"/>
            <p:cNvSpPr>
              <a:spLocks noChangeArrowheads="1"/>
            </p:cNvSpPr>
            <p:nvPr/>
          </p:nvSpPr>
          <p:spPr bwMode="auto">
            <a:xfrm>
              <a:off x="4756" y="2430"/>
              <a:ext cx="178"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58" name="Rectangle 38"/>
            <p:cNvSpPr>
              <a:spLocks noChangeArrowheads="1"/>
            </p:cNvSpPr>
            <p:nvPr/>
          </p:nvSpPr>
          <p:spPr bwMode="auto">
            <a:xfrm>
              <a:off x="4882" y="2430"/>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59" name="Rectangle 39"/>
            <p:cNvSpPr>
              <a:spLocks noChangeArrowheads="1"/>
            </p:cNvSpPr>
            <p:nvPr/>
          </p:nvSpPr>
          <p:spPr bwMode="auto">
            <a:xfrm>
              <a:off x="501" y="2560"/>
              <a:ext cx="939"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Fixed Assets (PP&amp;E)</a:t>
              </a:r>
              <a:endParaRPr lang="en-US"/>
            </a:p>
          </p:txBody>
        </p:sp>
        <p:sp>
          <p:nvSpPr>
            <p:cNvPr id="30760" name="Rectangle 40"/>
            <p:cNvSpPr>
              <a:spLocks noChangeArrowheads="1"/>
            </p:cNvSpPr>
            <p:nvPr/>
          </p:nvSpPr>
          <p:spPr bwMode="auto">
            <a:xfrm>
              <a:off x="1706" y="2560"/>
              <a:ext cx="25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3000</a:t>
              </a:r>
              <a:endParaRPr lang="en-US"/>
            </a:p>
          </p:txBody>
        </p:sp>
        <p:sp>
          <p:nvSpPr>
            <p:cNvPr id="30761" name="Rectangle 41"/>
            <p:cNvSpPr>
              <a:spLocks noChangeArrowheads="1"/>
            </p:cNvSpPr>
            <p:nvPr/>
          </p:nvSpPr>
          <p:spPr bwMode="auto">
            <a:xfrm>
              <a:off x="3041" y="2560"/>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59.41</a:t>
              </a:r>
              <a:endParaRPr lang="en-US"/>
            </a:p>
          </p:txBody>
        </p:sp>
        <p:sp>
          <p:nvSpPr>
            <p:cNvPr id="30762" name="Rectangle 42"/>
            <p:cNvSpPr>
              <a:spLocks noChangeArrowheads="1"/>
            </p:cNvSpPr>
            <p:nvPr/>
          </p:nvSpPr>
          <p:spPr bwMode="auto">
            <a:xfrm>
              <a:off x="2897" y="2560"/>
              <a:ext cx="20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63" name="Rectangle 43"/>
            <p:cNvSpPr>
              <a:spLocks noChangeArrowheads="1"/>
            </p:cNvSpPr>
            <p:nvPr/>
          </p:nvSpPr>
          <p:spPr bwMode="auto">
            <a:xfrm>
              <a:off x="3048" y="2560"/>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64" name="Rectangle 44"/>
            <p:cNvSpPr>
              <a:spLocks noChangeArrowheads="1"/>
            </p:cNvSpPr>
            <p:nvPr/>
          </p:nvSpPr>
          <p:spPr bwMode="auto">
            <a:xfrm>
              <a:off x="4433" y="2560"/>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47.52</a:t>
              </a:r>
              <a:endParaRPr lang="en-US"/>
            </a:p>
          </p:txBody>
        </p:sp>
        <p:sp>
          <p:nvSpPr>
            <p:cNvPr id="30765" name="Rectangle 45"/>
            <p:cNvSpPr>
              <a:spLocks noChangeArrowheads="1"/>
            </p:cNvSpPr>
            <p:nvPr/>
          </p:nvSpPr>
          <p:spPr bwMode="auto">
            <a:xfrm>
              <a:off x="4295" y="2560"/>
              <a:ext cx="178"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66" name="Rectangle 46"/>
            <p:cNvSpPr>
              <a:spLocks noChangeArrowheads="1"/>
            </p:cNvSpPr>
            <p:nvPr/>
          </p:nvSpPr>
          <p:spPr bwMode="auto">
            <a:xfrm>
              <a:off x="4421" y="2560"/>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67" name="Rectangle 47"/>
            <p:cNvSpPr>
              <a:spLocks noChangeArrowheads="1"/>
            </p:cNvSpPr>
            <p:nvPr/>
          </p:nvSpPr>
          <p:spPr bwMode="auto">
            <a:xfrm>
              <a:off x="501" y="2690"/>
              <a:ext cx="677"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Current Assets</a:t>
              </a:r>
              <a:endParaRPr lang="en-US"/>
            </a:p>
          </p:txBody>
        </p:sp>
        <p:sp>
          <p:nvSpPr>
            <p:cNvPr id="30768" name="Rectangle 48"/>
            <p:cNvSpPr>
              <a:spLocks noChangeArrowheads="1"/>
            </p:cNvSpPr>
            <p:nvPr/>
          </p:nvSpPr>
          <p:spPr bwMode="auto">
            <a:xfrm>
              <a:off x="1706" y="2690"/>
              <a:ext cx="25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1000</a:t>
              </a:r>
              <a:endParaRPr lang="en-US"/>
            </a:p>
          </p:txBody>
        </p:sp>
        <p:sp>
          <p:nvSpPr>
            <p:cNvPr id="30769" name="Rectangle 49"/>
            <p:cNvSpPr>
              <a:spLocks noChangeArrowheads="1"/>
            </p:cNvSpPr>
            <p:nvPr/>
          </p:nvSpPr>
          <p:spPr bwMode="auto">
            <a:xfrm>
              <a:off x="3041" y="2690"/>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19.80</a:t>
              </a:r>
              <a:endParaRPr lang="en-US"/>
            </a:p>
          </p:txBody>
        </p:sp>
        <p:sp>
          <p:nvSpPr>
            <p:cNvPr id="30770" name="Rectangle 50"/>
            <p:cNvSpPr>
              <a:spLocks noChangeArrowheads="1"/>
            </p:cNvSpPr>
            <p:nvPr/>
          </p:nvSpPr>
          <p:spPr bwMode="auto">
            <a:xfrm>
              <a:off x="2897" y="2690"/>
              <a:ext cx="20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71" name="Rectangle 51"/>
            <p:cNvSpPr>
              <a:spLocks noChangeArrowheads="1"/>
            </p:cNvSpPr>
            <p:nvPr/>
          </p:nvSpPr>
          <p:spPr bwMode="auto">
            <a:xfrm>
              <a:off x="3048" y="2690"/>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72" name="Rectangle 52"/>
            <p:cNvSpPr>
              <a:spLocks noChangeArrowheads="1"/>
            </p:cNvSpPr>
            <p:nvPr/>
          </p:nvSpPr>
          <p:spPr bwMode="auto">
            <a:xfrm>
              <a:off x="4433" y="2690"/>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15.84</a:t>
              </a:r>
              <a:endParaRPr lang="en-US"/>
            </a:p>
          </p:txBody>
        </p:sp>
        <p:sp>
          <p:nvSpPr>
            <p:cNvPr id="30773" name="Rectangle 53"/>
            <p:cNvSpPr>
              <a:spLocks noChangeArrowheads="1"/>
            </p:cNvSpPr>
            <p:nvPr/>
          </p:nvSpPr>
          <p:spPr bwMode="auto">
            <a:xfrm>
              <a:off x="4295" y="2690"/>
              <a:ext cx="178"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74" name="Rectangle 54"/>
            <p:cNvSpPr>
              <a:spLocks noChangeArrowheads="1"/>
            </p:cNvSpPr>
            <p:nvPr/>
          </p:nvSpPr>
          <p:spPr bwMode="auto">
            <a:xfrm>
              <a:off x="4421" y="2690"/>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75" name="Rectangle 55"/>
            <p:cNvSpPr>
              <a:spLocks noChangeArrowheads="1"/>
            </p:cNvSpPr>
            <p:nvPr/>
          </p:nvSpPr>
          <p:spPr bwMode="auto">
            <a:xfrm>
              <a:off x="1706" y="2821"/>
              <a:ext cx="25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7000</a:t>
              </a:r>
              <a:endParaRPr lang="en-US"/>
            </a:p>
          </p:txBody>
        </p:sp>
        <p:sp>
          <p:nvSpPr>
            <p:cNvPr id="30776" name="Rectangle 56"/>
            <p:cNvSpPr>
              <a:spLocks noChangeArrowheads="1"/>
            </p:cNvSpPr>
            <p:nvPr/>
          </p:nvSpPr>
          <p:spPr bwMode="auto">
            <a:xfrm>
              <a:off x="2168" y="2821"/>
              <a:ext cx="25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7000</a:t>
              </a:r>
              <a:endParaRPr lang="en-US"/>
            </a:p>
          </p:txBody>
        </p:sp>
        <p:sp>
          <p:nvSpPr>
            <p:cNvPr id="30777" name="Rectangle 57"/>
            <p:cNvSpPr>
              <a:spLocks noChangeArrowheads="1"/>
            </p:cNvSpPr>
            <p:nvPr/>
          </p:nvSpPr>
          <p:spPr bwMode="auto">
            <a:xfrm>
              <a:off x="2991" y="2821"/>
              <a:ext cx="334" cy="147"/>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rPr>
                <a:t>138.85</a:t>
              </a:r>
              <a:endParaRPr lang="en-US" dirty="0"/>
            </a:p>
          </p:txBody>
        </p:sp>
        <p:sp>
          <p:nvSpPr>
            <p:cNvPr id="30778" name="Rectangle 58"/>
            <p:cNvSpPr>
              <a:spLocks noChangeArrowheads="1"/>
            </p:cNvSpPr>
            <p:nvPr/>
          </p:nvSpPr>
          <p:spPr bwMode="auto">
            <a:xfrm>
              <a:off x="2897" y="2821"/>
              <a:ext cx="15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79" name="Rectangle 59"/>
            <p:cNvSpPr>
              <a:spLocks noChangeArrowheads="1"/>
            </p:cNvSpPr>
            <p:nvPr/>
          </p:nvSpPr>
          <p:spPr bwMode="auto">
            <a:xfrm>
              <a:off x="2998" y="2821"/>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0" name="Rectangle 60"/>
            <p:cNvSpPr>
              <a:spLocks noChangeArrowheads="1"/>
            </p:cNvSpPr>
            <p:nvPr/>
          </p:nvSpPr>
          <p:spPr bwMode="auto">
            <a:xfrm>
              <a:off x="3459" y="2821"/>
              <a:ext cx="334" cy="147"/>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rPr>
                <a:t>139.01</a:t>
              </a:r>
              <a:endParaRPr lang="en-US" dirty="0"/>
            </a:p>
          </p:txBody>
        </p:sp>
        <p:sp>
          <p:nvSpPr>
            <p:cNvPr id="30781" name="Rectangle 61"/>
            <p:cNvSpPr>
              <a:spLocks noChangeArrowheads="1"/>
            </p:cNvSpPr>
            <p:nvPr/>
          </p:nvSpPr>
          <p:spPr bwMode="auto">
            <a:xfrm>
              <a:off x="3365" y="2821"/>
              <a:ext cx="15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2" name="Rectangle 62"/>
            <p:cNvSpPr>
              <a:spLocks noChangeArrowheads="1"/>
            </p:cNvSpPr>
            <p:nvPr/>
          </p:nvSpPr>
          <p:spPr bwMode="auto">
            <a:xfrm>
              <a:off x="3466" y="2821"/>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3" name="Rectangle 63"/>
            <p:cNvSpPr>
              <a:spLocks noChangeArrowheads="1"/>
            </p:cNvSpPr>
            <p:nvPr/>
          </p:nvSpPr>
          <p:spPr bwMode="auto">
            <a:xfrm>
              <a:off x="4382" y="2821"/>
              <a:ext cx="33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111.08</a:t>
              </a:r>
              <a:endParaRPr lang="en-US"/>
            </a:p>
          </p:txBody>
        </p:sp>
        <p:sp>
          <p:nvSpPr>
            <p:cNvPr id="30784" name="Rectangle 64"/>
            <p:cNvSpPr>
              <a:spLocks noChangeArrowheads="1"/>
            </p:cNvSpPr>
            <p:nvPr/>
          </p:nvSpPr>
          <p:spPr bwMode="auto">
            <a:xfrm>
              <a:off x="4295" y="2821"/>
              <a:ext cx="12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5" name="Rectangle 65"/>
            <p:cNvSpPr>
              <a:spLocks noChangeArrowheads="1"/>
            </p:cNvSpPr>
            <p:nvPr/>
          </p:nvSpPr>
          <p:spPr bwMode="auto">
            <a:xfrm>
              <a:off x="4370" y="2821"/>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6" name="Rectangle 66"/>
            <p:cNvSpPr>
              <a:spLocks noChangeArrowheads="1"/>
            </p:cNvSpPr>
            <p:nvPr/>
          </p:nvSpPr>
          <p:spPr bwMode="auto">
            <a:xfrm>
              <a:off x="4844" y="2821"/>
              <a:ext cx="33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110.21</a:t>
              </a:r>
              <a:endParaRPr lang="en-US"/>
            </a:p>
          </p:txBody>
        </p:sp>
        <p:sp>
          <p:nvSpPr>
            <p:cNvPr id="30787" name="Rectangle 67"/>
            <p:cNvSpPr>
              <a:spLocks noChangeArrowheads="1"/>
            </p:cNvSpPr>
            <p:nvPr/>
          </p:nvSpPr>
          <p:spPr bwMode="auto">
            <a:xfrm>
              <a:off x="4756" y="2821"/>
              <a:ext cx="12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8" name="Rectangle 68"/>
            <p:cNvSpPr>
              <a:spLocks noChangeArrowheads="1"/>
            </p:cNvSpPr>
            <p:nvPr/>
          </p:nvSpPr>
          <p:spPr bwMode="auto">
            <a:xfrm>
              <a:off x="4832" y="2821"/>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9" name="Rectangle 69"/>
            <p:cNvSpPr>
              <a:spLocks noChangeArrowheads="1"/>
            </p:cNvSpPr>
            <p:nvPr/>
          </p:nvSpPr>
          <p:spPr bwMode="auto">
            <a:xfrm>
              <a:off x="501" y="2951"/>
              <a:ext cx="479"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Difference</a:t>
              </a:r>
              <a:endParaRPr lang="en-US"/>
            </a:p>
          </p:txBody>
        </p:sp>
        <p:sp>
          <p:nvSpPr>
            <p:cNvPr id="30790" name="Rectangle 70"/>
            <p:cNvSpPr>
              <a:spLocks noChangeArrowheads="1"/>
            </p:cNvSpPr>
            <p:nvPr/>
          </p:nvSpPr>
          <p:spPr bwMode="auto">
            <a:xfrm>
              <a:off x="2319" y="2951"/>
              <a:ext cx="9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0</a:t>
              </a:r>
              <a:endParaRPr lang="en-US"/>
            </a:p>
          </p:txBody>
        </p:sp>
        <p:sp>
          <p:nvSpPr>
            <p:cNvPr id="30791" name="Rectangle 71"/>
            <p:cNvSpPr>
              <a:spLocks noChangeArrowheads="1"/>
            </p:cNvSpPr>
            <p:nvPr/>
          </p:nvSpPr>
          <p:spPr bwMode="auto">
            <a:xfrm>
              <a:off x="3529" y="2951"/>
              <a:ext cx="293"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(0.16)</a:t>
              </a:r>
              <a:endParaRPr lang="en-US"/>
            </a:p>
          </p:txBody>
        </p:sp>
        <p:sp>
          <p:nvSpPr>
            <p:cNvPr id="30792" name="Rectangle 72"/>
            <p:cNvSpPr>
              <a:spLocks noChangeArrowheads="1"/>
            </p:cNvSpPr>
            <p:nvPr/>
          </p:nvSpPr>
          <p:spPr bwMode="auto">
            <a:xfrm>
              <a:off x="3365" y="2951"/>
              <a:ext cx="20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93" name="Rectangle 73"/>
            <p:cNvSpPr>
              <a:spLocks noChangeArrowheads="1"/>
            </p:cNvSpPr>
            <p:nvPr/>
          </p:nvSpPr>
          <p:spPr bwMode="auto">
            <a:xfrm>
              <a:off x="3516" y="2951"/>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94" name="Rectangle 74"/>
            <p:cNvSpPr>
              <a:spLocks noChangeArrowheads="1"/>
            </p:cNvSpPr>
            <p:nvPr/>
          </p:nvSpPr>
          <p:spPr bwMode="auto">
            <a:xfrm>
              <a:off x="4945" y="2951"/>
              <a:ext cx="229"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0.87</a:t>
              </a:r>
              <a:endParaRPr lang="en-US"/>
            </a:p>
          </p:txBody>
        </p:sp>
        <p:sp>
          <p:nvSpPr>
            <p:cNvPr id="30795" name="Rectangle 75"/>
            <p:cNvSpPr>
              <a:spLocks noChangeArrowheads="1"/>
            </p:cNvSpPr>
            <p:nvPr/>
          </p:nvSpPr>
          <p:spPr bwMode="auto">
            <a:xfrm>
              <a:off x="4756" y="2951"/>
              <a:ext cx="231"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96" name="Rectangle 76"/>
            <p:cNvSpPr>
              <a:spLocks noChangeArrowheads="1"/>
            </p:cNvSpPr>
            <p:nvPr/>
          </p:nvSpPr>
          <p:spPr bwMode="auto">
            <a:xfrm>
              <a:off x="4933" y="2951"/>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97" name="Rectangle 77"/>
            <p:cNvSpPr>
              <a:spLocks noChangeArrowheads="1"/>
            </p:cNvSpPr>
            <p:nvPr/>
          </p:nvSpPr>
          <p:spPr bwMode="auto">
            <a:xfrm>
              <a:off x="2404" y="3081"/>
              <a:ext cx="543"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Transaction</a:t>
              </a:r>
              <a:endParaRPr lang="en-US"/>
            </a:p>
          </p:txBody>
        </p:sp>
        <p:sp>
          <p:nvSpPr>
            <p:cNvPr id="30798" name="Rectangle 78"/>
            <p:cNvSpPr>
              <a:spLocks noChangeArrowheads="1"/>
            </p:cNvSpPr>
            <p:nvPr/>
          </p:nvSpPr>
          <p:spPr bwMode="auto">
            <a:xfrm>
              <a:off x="3802" y="3081"/>
              <a:ext cx="51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Translation</a:t>
              </a:r>
              <a:endParaRPr lang="en-US"/>
            </a:p>
          </p:txBody>
        </p:sp>
        <p:sp>
          <p:nvSpPr>
            <p:cNvPr id="30799" name="Rectangle 79"/>
            <p:cNvSpPr>
              <a:spLocks noChangeArrowheads="1"/>
            </p:cNvSpPr>
            <p:nvPr/>
          </p:nvSpPr>
          <p:spPr bwMode="auto">
            <a:xfrm>
              <a:off x="4319" y="1908"/>
              <a:ext cx="87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Reporting Currency</a:t>
              </a:r>
              <a:endParaRPr lang="en-US"/>
            </a:p>
          </p:txBody>
        </p:sp>
        <p:sp>
          <p:nvSpPr>
            <p:cNvPr id="30800" name="Rectangle 80"/>
            <p:cNvSpPr>
              <a:spLocks noChangeArrowheads="1"/>
            </p:cNvSpPr>
            <p:nvPr/>
          </p:nvSpPr>
          <p:spPr bwMode="auto">
            <a:xfrm>
              <a:off x="4368" y="2038"/>
              <a:ext cx="766"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(Amount in EUR)</a:t>
              </a:r>
              <a:endParaRPr lang="en-US"/>
            </a:p>
          </p:txBody>
        </p:sp>
        <p:sp>
          <p:nvSpPr>
            <p:cNvPr id="30801" name="Rectangle 81"/>
            <p:cNvSpPr>
              <a:spLocks noChangeArrowheads="1"/>
            </p:cNvSpPr>
            <p:nvPr/>
          </p:nvSpPr>
          <p:spPr bwMode="auto">
            <a:xfrm>
              <a:off x="3038" y="3342"/>
              <a:ext cx="639"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Moves to P&amp;L</a:t>
              </a:r>
              <a:endParaRPr lang="en-US"/>
            </a:p>
          </p:txBody>
        </p:sp>
        <p:sp>
          <p:nvSpPr>
            <p:cNvPr id="30802" name="Rectangle 82"/>
            <p:cNvSpPr>
              <a:spLocks noChangeArrowheads="1"/>
            </p:cNvSpPr>
            <p:nvPr/>
          </p:nvSpPr>
          <p:spPr bwMode="auto">
            <a:xfrm>
              <a:off x="4362" y="3342"/>
              <a:ext cx="78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Moves to B/sheet</a:t>
              </a:r>
              <a:endParaRPr lang="en-US"/>
            </a:p>
          </p:txBody>
        </p:sp>
        <p:sp>
          <p:nvSpPr>
            <p:cNvPr id="30803" name="Rectangle 83"/>
            <p:cNvSpPr>
              <a:spLocks noChangeArrowheads="1"/>
            </p:cNvSpPr>
            <p:nvPr/>
          </p:nvSpPr>
          <p:spPr bwMode="auto">
            <a:xfrm>
              <a:off x="1577" y="1908"/>
              <a:ext cx="787"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Original Currency</a:t>
              </a:r>
              <a:endParaRPr lang="en-US"/>
            </a:p>
          </p:txBody>
        </p:sp>
        <p:sp>
          <p:nvSpPr>
            <p:cNvPr id="30804" name="Rectangle 84"/>
            <p:cNvSpPr>
              <a:spLocks noChangeArrowheads="1"/>
            </p:cNvSpPr>
            <p:nvPr/>
          </p:nvSpPr>
          <p:spPr bwMode="auto">
            <a:xfrm>
              <a:off x="1603" y="2038"/>
              <a:ext cx="73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(Amount in INR)</a:t>
              </a:r>
              <a:endParaRPr lang="en-US"/>
            </a:p>
          </p:txBody>
        </p:sp>
        <p:sp>
          <p:nvSpPr>
            <p:cNvPr id="30805" name="Rectangle 85"/>
            <p:cNvSpPr>
              <a:spLocks noChangeArrowheads="1"/>
            </p:cNvSpPr>
            <p:nvPr/>
          </p:nvSpPr>
          <p:spPr bwMode="auto">
            <a:xfrm>
              <a:off x="2915" y="1908"/>
              <a:ext cx="899"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Functional Currency</a:t>
              </a:r>
              <a:endParaRPr lang="en-US"/>
            </a:p>
          </p:txBody>
        </p:sp>
        <p:sp>
          <p:nvSpPr>
            <p:cNvPr id="30806" name="Rectangle 86"/>
            <p:cNvSpPr>
              <a:spLocks noChangeArrowheads="1"/>
            </p:cNvSpPr>
            <p:nvPr/>
          </p:nvSpPr>
          <p:spPr bwMode="auto">
            <a:xfrm>
              <a:off x="2977" y="2038"/>
              <a:ext cx="766"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(Amount in USD)</a:t>
              </a:r>
              <a:endParaRPr lang="en-US"/>
            </a:p>
          </p:txBody>
        </p:sp>
        <p:sp>
          <p:nvSpPr>
            <p:cNvPr id="30807" name="Line 87"/>
            <p:cNvSpPr>
              <a:spLocks noChangeShapeType="1"/>
            </p:cNvSpPr>
            <p:nvPr/>
          </p:nvSpPr>
          <p:spPr bwMode="auto">
            <a:xfrm>
              <a:off x="1468" y="1897"/>
              <a:ext cx="923" cy="1"/>
            </a:xfrm>
            <a:prstGeom prst="line">
              <a:avLst/>
            </a:prstGeom>
            <a:noFill/>
            <a:ln w="0">
              <a:solidFill>
                <a:srgbClr val="000000"/>
              </a:solidFill>
              <a:round/>
              <a:headEnd/>
              <a:tailEnd/>
            </a:ln>
          </p:spPr>
          <p:txBody>
            <a:bodyPr/>
            <a:lstStyle/>
            <a:p>
              <a:endParaRPr lang="en-US"/>
            </a:p>
          </p:txBody>
        </p:sp>
        <p:sp>
          <p:nvSpPr>
            <p:cNvPr id="30808" name="Rectangle 88"/>
            <p:cNvSpPr>
              <a:spLocks noChangeArrowheads="1"/>
            </p:cNvSpPr>
            <p:nvPr/>
          </p:nvSpPr>
          <p:spPr bwMode="auto">
            <a:xfrm>
              <a:off x="1468" y="1897"/>
              <a:ext cx="923" cy="10"/>
            </a:xfrm>
            <a:prstGeom prst="rect">
              <a:avLst/>
            </a:prstGeom>
            <a:solidFill>
              <a:srgbClr val="000000"/>
            </a:solidFill>
            <a:ln w="9525">
              <a:noFill/>
              <a:miter lim="800000"/>
              <a:headEnd/>
              <a:tailEnd/>
            </a:ln>
          </p:spPr>
          <p:txBody>
            <a:bodyPr/>
            <a:lstStyle/>
            <a:p>
              <a:endParaRPr lang="en-US"/>
            </a:p>
          </p:txBody>
        </p:sp>
        <p:sp>
          <p:nvSpPr>
            <p:cNvPr id="30809" name="Line 89"/>
            <p:cNvSpPr>
              <a:spLocks noChangeShapeType="1"/>
            </p:cNvSpPr>
            <p:nvPr/>
          </p:nvSpPr>
          <p:spPr bwMode="auto">
            <a:xfrm>
              <a:off x="2853" y="1897"/>
              <a:ext cx="936" cy="1"/>
            </a:xfrm>
            <a:prstGeom prst="line">
              <a:avLst/>
            </a:prstGeom>
            <a:noFill/>
            <a:ln w="0">
              <a:solidFill>
                <a:srgbClr val="000000"/>
              </a:solidFill>
              <a:round/>
              <a:headEnd/>
              <a:tailEnd/>
            </a:ln>
          </p:spPr>
          <p:txBody>
            <a:bodyPr/>
            <a:lstStyle/>
            <a:p>
              <a:endParaRPr lang="en-US"/>
            </a:p>
          </p:txBody>
        </p:sp>
        <p:sp>
          <p:nvSpPr>
            <p:cNvPr id="30810" name="Rectangle 90"/>
            <p:cNvSpPr>
              <a:spLocks noChangeArrowheads="1"/>
            </p:cNvSpPr>
            <p:nvPr/>
          </p:nvSpPr>
          <p:spPr bwMode="auto">
            <a:xfrm>
              <a:off x="2853" y="1897"/>
              <a:ext cx="936" cy="10"/>
            </a:xfrm>
            <a:prstGeom prst="rect">
              <a:avLst/>
            </a:prstGeom>
            <a:solidFill>
              <a:srgbClr val="000000"/>
            </a:solidFill>
            <a:ln w="9525">
              <a:noFill/>
              <a:miter lim="800000"/>
              <a:headEnd/>
              <a:tailEnd/>
            </a:ln>
          </p:spPr>
          <p:txBody>
            <a:bodyPr/>
            <a:lstStyle/>
            <a:p>
              <a:endParaRPr lang="en-US"/>
            </a:p>
          </p:txBody>
        </p:sp>
        <p:sp>
          <p:nvSpPr>
            <p:cNvPr id="30811" name="Line 91"/>
            <p:cNvSpPr>
              <a:spLocks noChangeShapeType="1"/>
            </p:cNvSpPr>
            <p:nvPr/>
          </p:nvSpPr>
          <p:spPr bwMode="auto">
            <a:xfrm>
              <a:off x="2844" y="1897"/>
              <a:ext cx="1" cy="1183"/>
            </a:xfrm>
            <a:prstGeom prst="line">
              <a:avLst/>
            </a:prstGeom>
            <a:noFill/>
            <a:ln w="0">
              <a:solidFill>
                <a:srgbClr val="000000"/>
              </a:solidFill>
              <a:round/>
              <a:headEnd/>
              <a:tailEnd/>
            </a:ln>
          </p:spPr>
          <p:txBody>
            <a:bodyPr/>
            <a:lstStyle/>
            <a:p>
              <a:endParaRPr lang="en-US"/>
            </a:p>
          </p:txBody>
        </p:sp>
        <p:sp>
          <p:nvSpPr>
            <p:cNvPr id="30812" name="Rectangle 92"/>
            <p:cNvSpPr>
              <a:spLocks noChangeArrowheads="1"/>
            </p:cNvSpPr>
            <p:nvPr/>
          </p:nvSpPr>
          <p:spPr bwMode="auto">
            <a:xfrm>
              <a:off x="2844" y="1897"/>
              <a:ext cx="9" cy="1183"/>
            </a:xfrm>
            <a:prstGeom prst="rect">
              <a:avLst/>
            </a:prstGeom>
            <a:solidFill>
              <a:srgbClr val="000000"/>
            </a:solidFill>
            <a:ln w="9525">
              <a:noFill/>
              <a:miter lim="800000"/>
              <a:headEnd/>
              <a:tailEnd/>
            </a:ln>
          </p:spPr>
          <p:txBody>
            <a:bodyPr/>
            <a:lstStyle/>
            <a:p>
              <a:endParaRPr lang="en-US"/>
            </a:p>
          </p:txBody>
        </p:sp>
        <p:sp>
          <p:nvSpPr>
            <p:cNvPr id="30813" name="Line 93"/>
            <p:cNvSpPr>
              <a:spLocks noChangeShapeType="1"/>
            </p:cNvSpPr>
            <p:nvPr/>
          </p:nvSpPr>
          <p:spPr bwMode="auto">
            <a:xfrm>
              <a:off x="3780" y="1907"/>
              <a:ext cx="1" cy="1173"/>
            </a:xfrm>
            <a:prstGeom prst="line">
              <a:avLst/>
            </a:prstGeom>
            <a:noFill/>
            <a:ln w="0">
              <a:solidFill>
                <a:srgbClr val="000000"/>
              </a:solidFill>
              <a:round/>
              <a:headEnd/>
              <a:tailEnd/>
            </a:ln>
          </p:spPr>
          <p:txBody>
            <a:bodyPr/>
            <a:lstStyle/>
            <a:p>
              <a:endParaRPr lang="en-US"/>
            </a:p>
          </p:txBody>
        </p:sp>
        <p:sp>
          <p:nvSpPr>
            <p:cNvPr id="30814" name="Rectangle 94"/>
            <p:cNvSpPr>
              <a:spLocks noChangeArrowheads="1"/>
            </p:cNvSpPr>
            <p:nvPr/>
          </p:nvSpPr>
          <p:spPr bwMode="auto">
            <a:xfrm>
              <a:off x="3780" y="1907"/>
              <a:ext cx="9" cy="1173"/>
            </a:xfrm>
            <a:prstGeom prst="rect">
              <a:avLst/>
            </a:prstGeom>
            <a:solidFill>
              <a:srgbClr val="000000"/>
            </a:solidFill>
            <a:ln w="9525">
              <a:noFill/>
              <a:miter lim="800000"/>
              <a:headEnd/>
              <a:tailEnd/>
            </a:ln>
          </p:spPr>
          <p:txBody>
            <a:bodyPr/>
            <a:lstStyle/>
            <a:p>
              <a:endParaRPr lang="en-US"/>
            </a:p>
          </p:txBody>
        </p:sp>
        <p:sp>
          <p:nvSpPr>
            <p:cNvPr id="30815" name="Line 95"/>
            <p:cNvSpPr>
              <a:spLocks noChangeShapeType="1"/>
            </p:cNvSpPr>
            <p:nvPr/>
          </p:nvSpPr>
          <p:spPr bwMode="auto">
            <a:xfrm>
              <a:off x="2853" y="3331"/>
              <a:ext cx="936" cy="1"/>
            </a:xfrm>
            <a:prstGeom prst="line">
              <a:avLst/>
            </a:prstGeom>
            <a:noFill/>
            <a:ln w="0">
              <a:solidFill>
                <a:srgbClr val="000000"/>
              </a:solidFill>
              <a:round/>
              <a:headEnd/>
              <a:tailEnd/>
            </a:ln>
          </p:spPr>
          <p:txBody>
            <a:bodyPr/>
            <a:lstStyle/>
            <a:p>
              <a:endParaRPr lang="en-US"/>
            </a:p>
          </p:txBody>
        </p:sp>
        <p:sp>
          <p:nvSpPr>
            <p:cNvPr id="30816" name="Rectangle 96"/>
            <p:cNvSpPr>
              <a:spLocks noChangeArrowheads="1"/>
            </p:cNvSpPr>
            <p:nvPr/>
          </p:nvSpPr>
          <p:spPr bwMode="auto">
            <a:xfrm>
              <a:off x="2853" y="3331"/>
              <a:ext cx="936" cy="10"/>
            </a:xfrm>
            <a:prstGeom prst="rect">
              <a:avLst/>
            </a:prstGeom>
            <a:solidFill>
              <a:srgbClr val="000000"/>
            </a:solidFill>
            <a:ln w="9525">
              <a:noFill/>
              <a:miter lim="800000"/>
              <a:headEnd/>
              <a:tailEnd/>
            </a:ln>
          </p:spPr>
          <p:txBody>
            <a:bodyPr/>
            <a:lstStyle/>
            <a:p>
              <a:endParaRPr lang="en-US"/>
            </a:p>
          </p:txBody>
        </p:sp>
        <p:sp>
          <p:nvSpPr>
            <p:cNvPr id="30817" name="Line 97"/>
            <p:cNvSpPr>
              <a:spLocks noChangeShapeType="1"/>
            </p:cNvSpPr>
            <p:nvPr/>
          </p:nvSpPr>
          <p:spPr bwMode="auto">
            <a:xfrm>
              <a:off x="4242" y="1897"/>
              <a:ext cx="1" cy="1183"/>
            </a:xfrm>
            <a:prstGeom prst="line">
              <a:avLst/>
            </a:prstGeom>
            <a:noFill/>
            <a:ln w="0">
              <a:solidFill>
                <a:srgbClr val="000000"/>
              </a:solidFill>
              <a:round/>
              <a:headEnd/>
              <a:tailEnd/>
            </a:ln>
          </p:spPr>
          <p:txBody>
            <a:bodyPr/>
            <a:lstStyle/>
            <a:p>
              <a:endParaRPr lang="en-US"/>
            </a:p>
          </p:txBody>
        </p:sp>
        <p:sp>
          <p:nvSpPr>
            <p:cNvPr id="30818" name="Rectangle 98"/>
            <p:cNvSpPr>
              <a:spLocks noChangeArrowheads="1"/>
            </p:cNvSpPr>
            <p:nvPr/>
          </p:nvSpPr>
          <p:spPr bwMode="auto">
            <a:xfrm>
              <a:off x="4242" y="1897"/>
              <a:ext cx="9" cy="1183"/>
            </a:xfrm>
            <a:prstGeom prst="rect">
              <a:avLst/>
            </a:prstGeom>
            <a:solidFill>
              <a:srgbClr val="000000"/>
            </a:solidFill>
            <a:ln w="9525">
              <a:noFill/>
              <a:miter lim="800000"/>
              <a:headEnd/>
              <a:tailEnd/>
            </a:ln>
          </p:spPr>
          <p:txBody>
            <a:bodyPr/>
            <a:lstStyle/>
            <a:p>
              <a:endParaRPr lang="en-US"/>
            </a:p>
          </p:txBody>
        </p:sp>
        <p:sp>
          <p:nvSpPr>
            <p:cNvPr id="30819" name="Line 99"/>
            <p:cNvSpPr>
              <a:spLocks noChangeShapeType="1"/>
            </p:cNvSpPr>
            <p:nvPr/>
          </p:nvSpPr>
          <p:spPr bwMode="auto">
            <a:xfrm>
              <a:off x="5165" y="1907"/>
              <a:ext cx="1" cy="1173"/>
            </a:xfrm>
            <a:prstGeom prst="line">
              <a:avLst/>
            </a:prstGeom>
            <a:noFill/>
            <a:ln w="0">
              <a:solidFill>
                <a:srgbClr val="000000"/>
              </a:solidFill>
              <a:round/>
              <a:headEnd/>
              <a:tailEnd/>
            </a:ln>
          </p:spPr>
          <p:txBody>
            <a:bodyPr/>
            <a:lstStyle/>
            <a:p>
              <a:endParaRPr lang="en-US"/>
            </a:p>
          </p:txBody>
        </p:sp>
        <p:sp>
          <p:nvSpPr>
            <p:cNvPr id="30820" name="Rectangle 100"/>
            <p:cNvSpPr>
              <a:spLocks noChangeArrowheads="1"/>
            </p:cNvSpPr>
            <p:nvPr/>
          </p:nvSpPr>
          <p:spPr bwMode="auto">
            <a:xfrm>
              <a:off x="5165" y="1907"/>
              <a:ext cx="9" cy="1173"/>
            </a:xfrm>
            <a:prstGeom prst="rect">
              <a:avLst/>
            </a:prstGeom>
            <a:solidFill>
              <a:srgbClr val="000000"/>
            </a:solidFill>
            <a:ln w="9525">
              <a:noFill/>
              <a:miter lim="800000"/>
              <a:headEnd/>
              <a:tailEnd/>
            </a:ln>
          </p:spPr>
          <p:txBody>
            <a:bodyPr/>
            <a:lstStyle/>
            <a:p>
              <a:endParaRPr lang="en-US"/>
            </a:p>
          </p:txBody>
        </p:sp>
        <p:sp>
          <p:nvSpPr>
            <p:cNvPr id="30821" name="Line 101"/>
            <p:cNvSpPr>
              <a:spLocks noChangeShapeType="1"/>
            </p:cNvSpPr>
            <p:nvPr/>
          </p:nvSpPr>
          <p:spPr bwMode="auto">
            <a:xfrm>
              <a:off x="2853" y="3461"/>
              <a:ext cx="936" cy="1"/>
            </a:xfrm>
            <a:prstGeom prst="line">
              <a:avLst/>
            </a:prstGeom>
            <a:noFill/>
            <a:ln w="0">
              <a:solidFill>
                <a:srgbClr val="000000"/>
              </a:solidFill>
              <a:round/>
              <a:headEnd/>
              <a:tailEnd/>
            </a:ln>
          </p:spPr>
          <p:txBody>
            <a:bodyPr/>
            <a:lstStyle/>
            <a:p>
              <a:endParaRPr lang="en-US"/>
            </a:p>
          </p:txBody>
        </p:sp>
        <p:sp>
          <p:nvSpPr>
            <p:cNvPr id="30822" name="Rectangle 102"/>
            <p:cNvSpPr>
              <a:spLocks noChangeArrowheads="1"/>
            </p:cNvSpPr>
            <p:nvPr/>
          </p:nvSpPr>
          <p:spPr bwMode="auto">
            <a:xfrm>
              <a:off x="2853" y="3461"/>
              <a:ext cx="936" cy="10"/>
            </a:xfrm>
            <a:prstGeom prst="rect">
              <a:avLst/>
            </a:prstGeom>
            <a:solidFill>
              <a:srgbClr val="000000"/>
            </a:solidFill>
            <a:ln w="9525">
              <a:noFill/>
              <a:miter lim="800000"/>
              <a:headEnd/>
              <a:tailEnd/>
            </a:ln>
          </p:spPr>
          <p:txBody>
            <a:bodyPr/>
            <a:lstStyle/>
            <a:p>
              <a:endParaRPr lang="en-US"/>
            </a:p>
          </p:txBody>
        </p:sp>
        <p:sp>
          <p:nvSpPr>
            <p:cNvPr id="30823" name="Line 103"/>
            <p:cNvSpPr>
              <a:spLocks noChangeShapeType="1"/>
            </p:cNvSpPr>
            <p:nvPr/>
          </p:nvSpPr>
          <p:spPr bwMode="auto">
            <a:xfrm>
              <a:off x="1459" y="1897"/>
              <a:ext cx="1" cy="1183"/>
            </a:xfrm>
            <a:prstGeom prst="line">
              <a:avLst/>
            </a:prstGeom>
            <a:noFill/>
            <a:ln w="0">
              <a:solidFill>
                <a:srgbClr val="000000"/>
              </a:solidFill>
              <a:round/>
              <a:headEnd/>
              <a:tailEnd/>
            </a:ln>
          </p:spPr>
          <p:txBody>
            <a:bodyPr/>
            <a:lstStyle/>
            <a:p>
              <a:endParaRPr lang="en-US"/>
            </a:p>
          </p:txBody>
        </p:sp>
        <p:sp>
          <p:nvSpPr>
            <p:cNvPr id="30824" name="Rectangle 104"/>
            <p:cNvSpPr>
              <a:spLocks noChangeArrowheads="1"/>
            </p:cNvSpPr>
            <p:nvPr/>
          </p:nvSpPr>
          <p:spPr bwMode="auto">
            <a:xfrm>
              <a:off x="1459" y="1897"/>
              <a:ext cx="9" cy="1183"/>
            </a:xfrm>
            <a:prstGeom prst="rect">
              <a:avLst/>
            </a:prstGeom>
            <a:solidFill>
              <a:srgbClr val="000000"/>
            </a:solidFill>
            <a:ln w="9525">
              <a:noFill/>
              <a:miter lim="800000"/>
              <a:headEnd/>
              <a:tailEnd/>
            </a:ln>
          </p:spPr>
          <p:txBody>
            <a:bodyPr/>
            <a:lstStyle/>
            <a:p>
              <a:endParaRPr lang="en-US"/>
            </a:p>
          </p:txBody>
        </p:sp>
        <p:sp>
          <p:nvSpPr>
            <p:cNvPr id="30825" name="Line 105"/>
            <p:cNvSpPr>
              <a:spLocks noChangeShapeType="1"/>
            </p:cNvSpPr>
            <p:nvPr/>
          </p:nvSpPr>
          <p:spPr bwMode="auto">
            <a:xfrm>
              <a:off x="2382" y="1907"/>
              <a:ext cx="1" cy="1173"/>
            </a:xfrm>
            <a:prstGeom prst="line">
              <a:avLst/>
            </a:prstGeom>
            <a:noFill/>
            <a:ln w="0">
              <a:solidFill>
                <a:srgbClr val="000000"/>
              </a:solidFill>
              <a:round/>
              <a:headEnd/>
              <a:tailEnd/>
            </a:ln>
          </p:spPr>
          <p:txBody>
            <a:bodyPr/>
            <a:lstStyle/>
            <a:p>
              <a:endParaRPr lang="en-US"/>
            </a:p>
          </p:txBody>
        </p:sp>
        <p:sp>
          <p:nvSpPr>
            <p:cNvPr id="30826" name="Rectangle 106"/>
            <p:cNvSpPr>
              <a:spLocks noChangeArrowheads="1"/>
            </p:cNvSpPr>
            <p:nvPr/>
          </p:nvSpPr>
          <p:spPr bwMode="auto">
            <a:xfrm>
              <a:off x="2382" y="1907"/>
              <a:ext cx="9" cy="1173"/>
            </a:xfrm>
            <a:prstGeom prst="rect">
              <a:avLst/>
            </a:prstGeom>
            <a:solidFill>
              <a:srgbClr val="000000"/>
            </a:solidFill>
            <a:ln w="9525">
              <a:noFill/>
              <a:miter lim="800000"/>
              <a:headEnd/>
              <a:tailEnd/>
            </a:ln>
          </p:spPr>
          <p:txBody>
            <a:bodyPr/>
            <a:lstStyle/>
            <a:p>
              <a:endParaRPr lang="en-US"/>
            </a:p>
          </p:txBody>
        </p:sp>
        <p:sp>
          <p:nvSpPr>
            <p:cNvPr id="30827" name="Line 107"/>
            <p:cNvSpPr>
              <a:spLocks noChangeShapeType="1"/>
            </p:cNvSpPr>
            <p:nvPr/>
          </p:nvSpPr>
          <p:spPr bwMode="auto">
            <a:xfrm>
              <a:off x="2844" y="3331"/>
              <a:ext cx="1" cy="140"/>
            </a:xfrm>
            <a:prstGeom prst="line">
              <a:avLst/>
            </a:prstGeom>
            <a:noFill/>
            <a:ln w="0">
              <a:solidFill>
                <a:srgbClr val="000000"/>
              </a:solidFill>
              <a:round/>
              <a:headEnd/>
              <a:tailEnd/>
            </a:ln>
          </p:spPr>
          <p:txBody>
            <a:bodyPr/>
            <a:lstStyle/>
            <a:p>
              <a:endParaRPr lang="en-US"/>
            </a:p>
          </p:txBody>
        </p:sp>
        <p:sp>
          <p:nvSpPr>
            <p:cNvPr id="30828" name="Rectangle 108"/>
            <p:cNvSpPr>
              <a:spLocks noChangeArrowheads="1"/>
            </p:cNvSpPr>
            <p:nvPr/>
          </p:nvSpPr>
          <p:spPr bwMode="auto">
            <a:xfrm>
              <a:off x="2844" y="3331"/>
              <a:ext cx="9" cy="140"/>
            </a:xfrm>
            <a:prstGeom prst="rect">
              <a:avLst/>
            </a:prstGeom>
            <a:solidFill>
              <a:srgbClr val="000000"/>
            </a:solidFill>
            <a:ln w="9525">
              <a:noFill/>
              <a:miter lim="800000"/>
              <a:headEnd/>
              <a:tailEnd/>
            </a:ln>
          </p:spPr>
          <p:txBody>
            <a:bodyPr/>
            <a:lstStyle/>
            <a:p>
              <a:endParaRPr lang="en-US"/>
            </a:p>
          </p:txBody>
        </p:sp>
        <p:sp>
          <p:nvSpPr>
            <p:cNvPr id="30829" name="Line 109"/>
            <p:cNvSpPr>
              <a:spLocks noChangeShapeType="1"/>
            </p:cNvSpPr>
            <p:nvPr/>
          </p:nvSpPr>
          <p:spPr bwMode="auto">
            <a:xfrm>
              <a:off x="3780" y="3341"/>
              <a:ext cx="1" cy="130"/>
            </a:xfrm>
            <a:prstGeom prst="line">
              <a:avLst/>
            </a:prstGeom>
            <a:noFill/>
            <a:ln w="0">
              <a:solidFill>
                <a:srgbClr val="000000"/>
              </a:solidFill>
              <a:round/>
              <a:headEnd/>
              <a:tailEnd/>
            </a:ln>
          </p:spPr>
          <p:txBody>
            <a:bodyPr/>
            <a:lstStyle/>
            <a:p>
              <a:endParaRPr lang="en-US"/>
            </a:p>
          </p:txBody>
        </p:sp>
        <p:sp>
          <p:nvSpPr>
            <p:cNvPr id="30830" name="Rectangle 110"/>
            <p:cNvSpPr>
              <a:spLocks noChangeArrowheads="1"/>
            </p:cNvSpPr>
            <p:nvPr/>
          </p:nvSpPr>
          <p:spPr bwMode="auto">
            <a:xfrm>
              <a:off x="3780" y="3341"/>
              <a:ext cx="9" cy="130"/>
            </a:xfrm>
            <a:prstGeom prst="rect">
              <a:avLst/>
            </a:prstGeom>
            <a:solidFill>
              <a:srgbClr val="000000"/>
            </a:solidFill>
            <a:ln w="9525">
              <a:noFill/>
              <a:miter lim="800000"/>
              <a:headEnd/>
              <a:tailEnd/>
            </a:ln>
          </p:spPr>
          <p:txBody>
            <a:bodyPr/>
            <a:lstStyle/>
            <a:p>
              <a:endParaRPr lang="en-US"/>
            </a:p>
          </p:txBody>
        </p:sp>
        <p:sp>
          <p:nvSpPr>
            <p:cNvPr id="30831" name="Line 111"/>
            <p:cNvSpPr>
              <a:spLocks noChangeShapeType="1"/>
            </p:cNvSpPr>
            <p:nvPr/>
          </p:nvSpPr>
          <p:spPr bwMode="auto">
            <a:xfrm>
              <a:off x="4242" y="3331"/>
              <a:ext cx="1" cy="140"/>
            </a:xfrm>
            <a:prstGeom prst="line">
              <a:avLst/>
            </a:prstGeom>
            <a:noFill/>
            <a:ln w="0">
              <a:solidFill>
                <a:srgbClr val="000000"/>
              </a:solidFill>
              <a:round/>
              <a:headEnd/>
              <a:tailEnd/>
            </a:ln>
          </p:spPr>
          <p:txBody>
            <a:bodyPr/>
            <a:lstStyle/>
            <a:p>
              <a:endParaRPr lang="en-US"/>
            </a:p>
          </p:txBody>
        </p:sp>
        <p:sp>
          <p:nvSpPr>
            <p:cNvPr id="30832" name="Rectangle 112"/>
            <p:cNvSpPr>
              <a:spLocks noChangeArrowheads="1"/>
            </p:cNvSpPr>
            <p:nvPr/>
          </p:nvSpPr>
          <p:spPr bwMode="auto">
            <a:xfrm>
              <a:off x="4242" y="3331"/>
              <a:ext cx="9" cy="140"/>
            </a:xfrm>
            <a:prstGeom prst="rect">
              <a:avLst/>
            </a:prstGeom>
            <a:solidFill>
              <a:srgbClr val="000000"/>
            </a:solidFill>
            <a:ln w="9525">
              <a:noFill/>
              <a:miter lim="800000"/>
              <a:headEnd/>
              <a:tailEnd/>
            </a:ln>
          </p:spPr>
          <p:txBody>
            <a:bodyPr/>
            <a:lstStyle/>
            <a:p>
              <a:endParaRPr lang="en-US"/>
            </a:p>
          </p:txBody>
        </p:sp>
        <p:sp>
          <p:nvSpPr>
            <p:cNvPr id="30833" name="Line 113"/>
            <p:cNvSpPr>
              <a:spLocks noChangeShapeType="1"/>
            </p:cNvSpPr>
            <p:nvPr/>
          </p:nvSpPr>
          <p:spPr bwMode="auto">
            <a:xfrm>
              <a:off x="5165" y="3341"/>
              <a:ext cx="1" cy="130"/>
            </a:xfrm>
            <a:prstGeom prst="line">
              <a:avLst/>
            </a:prstGeom>
            <a:noFill/>
            <a:ln w="0">
              <a:solidFill>
                <a:srgbClr val="000000"/>
              </a:solidFill>
              <a:round/>
              <a:headEnd/>
              <a:tailEnd/>
            </a:ln>
          </p:spPr>
          <p:txBody>
            <a:bodyPr/>
            <a:lstStyle/>
            <a:p>
              <a:endParaRPr lang="en-US"/>
            </a:p>
          </p:txBody>
        </p:sp>
        <p:sp>
          <p:nvSpPr>
            <p:cNvPr id="30834" name="Rectangle 114"/>
            <p:cNvSpPr>
              <a:spLocks noChangeArrowheads="1"/>
            </p:cNvSpPr>
            <p:nvPr/>
          </p:nvSpPr>
          <p:spPr bwMode="auto">
            <a:xfrm>
              <a:off x="5165" y="3341"/>
              <a:ext cx="9" cy="130"/>
            </a:xfrm>
            <a:prstGeom prst="rect">
              <a:avLst/>
            </a:prstGeom>
            <a:solidFill>
              <a:srgbClr val="000000"/>
            </a:solidFill>
            <a:ln w="9525">
              <a:noFill/>
              <a:miter lim="800000"/>
              <a:headEnd/>
              <a:tailEnd/>
            </a:ln>
          </p:spPr>
          <p:txBody>
            <a:bodyPr/>
            <a:lstStyle/>
            <a:p>
              <a:endParaRPr lang="en-US"/>
            </a:p>
          </p:txBody>
        </p:sp>
        <p:sp>
          <p:nvSpPr>
            <p:cNvPr id="30835" name="Line 115"/>
            <p:cNvSpPr>
              <a:spLocks noChangeShapeType="1"/>
            </p:cNvSpPr>
            <p:nvPr/>
          </p:nvSpPr>
          <p:spPr bwMode="auto">
            <a:xfrm>
              <a:off x="479" y="2940"/>
              <a:ext cx="1" cy="140"/>
            </a:xfrm>
            <a:prstGeom prst="line">
              <a:avLst/>
            </a:prstGeom>
            <a:noFill/>
            <a:ln w="0">
              <a:solidFill>
                <a:srgbClr val="000000"/>
              </a:solidFill>
              <a:round/>
              <a:headEnd/>
              <a:tailEnd/>
            </a:ln>
          </p:spPr>
          <p:txBody>
            <a:bodyPr/>
            <a:lstStyle/>
            <a:p>
              <a:endParaRPr lang="en-US"/>
            </a:p>
          </p:txBody>
        </p:sp>
        <p:sp>
          <p:nvSpPr>
            <p:cNvPr id="30836" name="Rectangle 116"/>
            <p:cNvSpPr>
              <a:spLocks noChangeArrowheads="1"/>
            </p:cNvSpPr>
            <p:nvPr/>
          </p:nvSpPr>
          <p:spPr bwMode="auto">
            <a:xfrm>
              <a:off x="479" y="2940"/>
              <a:ext cx="9" cy="140"/>
            </a:xfrm>
            <a:prstGeom prst="rect">
              <a:avLst/>
            </a:prstGeom>
            <a:solidFill>
              <a:srgbClr val="000000"/>
            </a:solidFill>
            <a:ln w="9525">
              <a:noFill/>
              <a:miter lim="800000"/>
              <a:headEnd/>
              <a:tailEnd/>
            </a:ln>
          </p:spPr>
          <p:txBody>
            <a:bodyPr/>
            <a:lstStyle/>
            <a:p>
              <a:endParaRPr lang="en-US"/>
            </a:p>
          </p:txBody>
        </p:sp>
        <p:sp>
          <p:nvSpPr>
            <p:cNvPr id="30837" name="Line 117"/>
            <p:cNvSpPr>
              <a:spLocks noChangeShapeType="1"/>
            </p:cNvSpPr>
            <p:nvPr/>
          </p:nvSpPr>
          <p:spPr bwMode="auto">
            <a:xfrm>
              <a:off x="4251" y="1897"/>
              <a:ext cx="923" cy="1"/>
            </a:xfrm>
            <a:prstGeom prst="line">
              <a:avLst/>
            </a:prstGeom>
            <a:noFill/>
            <a:ln w="0">
              <a:solidFill>
                <a:srgbClr val="000000"/>
              </a:solidFill>
              <a:round/>
              <a:headEnd/>
              <a:tailEnd/>
            </a:ln>
          </p:spPr>
          <p:txBody>
            <a:bodyPr/>
            <a:lstStyle/>
            <a:p>
              <a:endParaRPr lang="en-US"/>
            </a:p>
          </p:txBody>
        </p:sp>
        <p:sp>
          <p:nvSpPr>
            <p:cNvPr id="30838" name="Rectangle 118"/>
            <p:cNvSpPr>
              <a:spLocks noChangeArrowheads="1"/>
            </p:cNvSpPr>
            <p:nvPr/>
          </p:nvSpPr>
          <p:spPr bwMode="auto">
            <a:xfrm>
              <a:off x="4251" y="1897"/>
              <a:ext cx="923" cy="10"/>
            </a:xfrm>
            <a:prstGeom prst="rect">
              <a:avLst/>
            </a:prstGeom>
            <a:solidFill>
              <a:srgbClr val="000000"/>
            </a:solidFill>
            <a:ln w="9525">
              <a:noFill/>
              <a:miter lim="800000"/>
              <a:headEnd/>
              <a:tailEnd/>
            </a:ln>
          </p:spPr>
          <p:txBody>
            <a:bodyPr/>
            <a:lstStyle/>
            <a:p>
              <a:endParaRPr lang="en-US"/>
            </a:p>
          </p:txBody>
        </p:sp>
        <p:sp>
          <p:nvSpPr>
            <p:cNvPr id="30839" name="Line 119"/>
            <p:cNvSpPr>
              <a:spLocks noChangeShapeType="1"/>
            </p:cNvSpPr>
            <p:nvPr/>
          </p:nvSpPr>
          <p:spPr bwMode="auto">
            <a:xfrm>
              <a:off x="1468" y="2027"/>
              <a:ext cx="923" cy="1"/>
            </a:xfrm>
            <a:prstGeom prst="line">
              <a:avLst/>
            </a:prstGeom>
            <a:noFill/>
            <a:ln w="0">
              <a:solidFill>
                <a:srgbClr val="000000"/>
              </a:solidFill>
              <a:round/>
              <a:headEnd/>
              <a:tailEnd/>
            </a:ln>
          </p:spPr>
          <p:txBody>
            <a:bodyPr/>
            <a:lstStyle/>
            <a:p>
              <a:endParaRPr lang="en-US"/>
            </a:p>
          </p:txBody>
        </p:sp>
        <p:sp>
          <p:nvSpPr>
            <p:cNvPr id="30840" name="Rectangle 120"/>
            <p:cNvSpPr>
              <a:spLocks noChangeArrowheads="1"/>
            </p:cNvSpPr>
            <p:nvPr/>
          </p:nvSpPr>
          <p:spPr bwMode="auto">
            <a:xfrm>
              <a:off x="1468" y="2027"/>
              <a:ext cx="923" cy="10"/>
            </a:xfrm>
            <a:prstGeom prst="rect">
              <a:avLst/>
            </a:prstGeom>
            <a:solidFill>
              <a:srgbClr val="000000"/>
            </a:solidFill>
            <a:ln w="9525">
              <a:noFill/>
              <a:miter lim="800000"/>
              <a:headEnd/>
              <a:tailEnd/>
            </a:ln>
          </p:spPr>
          <p:txBody>
            <a:bodyPr/>
            <a:lstStyle/>
            <a:p>
              <a:endParaRPr lang="en-US"/>
            </a:p>
          </p:txBody>
        </p:sp>
        <p:sp>
          <p:nvSpPr>
            <p:cNvPr id="30841" name="Line 121"/>
            <p:cNvSpPr>
              <a:spLocks noChangeShapeType="1"/>
            </p:cNvSpPr>
            <p:nvPr/>
          </p:nvSpPr>
          <p:spPr bwMode="auto">
            <a:xfrm>
              <a:off x="488" y="2940"/>
              <a:ext cx="4686" cy="1"/>
            </a:xfrm>
            <a:prstGeom prst="line">
              <a:avLst/>
            </a:prstGeom>
            <a:noFill/>
            <a:ln w="0">
              <a:solidFill>
                <a:srgbClr val="000000"/>
              </a:solidFill>
              <a:round/>
              <a:headEnd/>
              <a:tailEnd/>
            </a:ln>
          </p:spPr>
          <p:txBody>
            <a:bodyPr/>
            <a:lstStyle/>
            <a:p>
              <a:endParaRPr lang="en-US"/>
            </a:p>
          </p:txBody>
        </p:sp>
        <p:sp>
          <p:nvSpPr>
            <p:cNvPr id="30842" name="Rectangle 122"/>
            <p:cNvSpPr>
              <a:spLocks noChangeArrowheads="1"/>
            </p:cNvSpPr>
            <p:nvPr/>
          </p:nvSpPr>
          <p:spPr bwMode="auto">
            <a:xfrm>
              <a:off x="488" y="2940"/>
              <a:ext cx="4686" cy="10"/>
            </a:xfrm>
            <a:prstGeom prst="rect">
              <a:avLst/>
            </a:prstGeom>
            <a:solidFill>
              <a:srgbClr val="000000"/>
            </a:solidFill>
            <a:ln w="9525">
              <a:noFill/>
              <a:miter lim="800000"/>
              <a:headEnd/>
              <a:tailEnd/>
            </a:ln>
          </p:spPr>
          <p:txBody>
            <a:bodyPr/>
            <a:lstStyle/>
            <a:p>
              <a:endParaRPr lang="en-US"/>
            </a:p>
          </p:txBody>
        </p:sp>
        <p:sp>
          <p:nvSpPr>
            <p:cNvPr id="30843" name="Line 123"/>
            <p:cNvSpPr>
              <a:spLocks noChangeShapeType="1"/>
            </p:cNvSpPr>
            <p:nvPr/>
          </p:nvSpPr>
          <p:spPr bwMode="auto">
            <a:xfrm>
              <a:off x="488" y="3070"/>
              <a:ext cx="4686" cy="1"/>
            </a:xfrm>
            <a:prstGeom prst="line">
              <a:avLst/>
            </a:prstGeom>
            <a:noFill/>
            <a:ln w="0">
              <a:solidFill>
                <a:srgbClr val="000000"/>
              </a:solidFill>
              <a:round/>
              <a:headEnd/>
              <a:tailEnd/>
            </a:ln>
          </p:spPr>
          <p:txBody>
            <a:bodyPr/>
            <a:lstStyle/>
            <a:p>
              <a:endParaRPr lang="en-US"/>
            </a:p>
          </p:txBody>
        </p:sp>
        <p:sp>
          <p:nvSpPr>
            <p:cNvPr id="30844" name="Rectangle 124"/>
            <p:cNvSpPr>
              <a:spLocks noChangeArrowheads="1"/>
            </p:cNvSpPr>
            <p:nvPr/>
          </p:nvSpPr>
          <p:spPr bwMode="auto">
            <a:xfrm>
              <a:off x="488" y="3070"/>
              <a:ext cx="4686" cy="10"/>
            </a:xfrm>
            <a:prstGeom prst="rect">
              <a:avLst/>
            </a:prstGeom>
            <a:solidFill>
              <a:srgbClr val="000000"/>
            </a:solidFill>
            <a:ln w="9525">
              <a:noFill/>
              <a:miter lim="800000"/>
              <a:headEnd/>
              <a:tailEnd/>
            </a:ln>
          </p:spPr>
          <p:txBody>
            <a:bodyPr/>
            <a:lstStyle/>
            <a:p>
              <a:endParaRPr lang="en-US"/>
            </a:p>
          </p:txBody>
        </p:sp>
        <p:sp>
          <p:nvSpPr>
            <p:cNvPr id="30845" name="Line 125"/>
            <p:cNvSpPr>
              <a:spLocks noChangeShapeType="1"/>
            </p:cNvSpPr>
            <p:nvPr/>
          </p:nvSpPr>
          <p:spPr bwMode="auto">
            <a:xfrm>
              <a:off x="4251" y="3331"/>
              <a:ext cx="923" cy="1"/>
            </a:xfrm>
            <a:prstGeom prst="line">
              <a:avLst/>
            </a:prstGeom>
            <a:noFill/>
            <a:ln w="0">
              <a:solidFill>
                <a:srgbClr val="000000"/>
              </a:solidFill>
              <a:round/>
              <a:headEnd/>
              <a:tailEnd/>
            </a:ln>
          </p:spPr>
          <p:txBody>
            <a:bodyPr/>
            <a:lstStyle/>
            <a:p>
              <a:endParaRPr lang="en-US"/>
            </a:p>
          </p:txBody>
        </p:sp>
        <p:sp>
          <p:nvSpPr>
            <p:cNvPr id="30846" name="Rectangle 126"/>
            <p:cNvSpPr>
              <a:spLocks noChangeArrowheads="1"/>
            </p:cNvSpPr>
            <p:nvPr/>
          </p:nvSpPr>
          <p:spPr bwMode="auto">
            <a:xfrm>
              <a:off x="4251" y="3331"/>
              <a:ext cx="923" cy="10"/>
            </a:xfrm>
            <a:prstGeom prst="rect">
              <a:avLst/>
            </a:prstGeom>
            <a:solidFill>
              <a:srgbClr val="000000"/>
            </a:solidFill>
            <a:ln w="9525">
              <a:noFill/>
              <a:miter lim="800000"/>
              <a:headEnd/>
              <a:tailEnd/>
            </a:ln>
          </p:spPr>
          <p:txBody>
            <a:bodyPr/>
            <a:lstStyle/>
            <a:p>
              <a:endParaRPr lang="en-US"/>
            </a:p>
          </p:txBody>
        </p:sp>
        <p:sp>
          <p:nvSpPr>
            <p:cNvPr id="30847" name="Line 127"/>
            <p:cNvSpPr>
              <a:spLocks noChangeShapeType="1"/>
            </p:cNvSpPr>
            <p:nvPr/>
          </p:nvSpPr>
          <p:spPr bwMode="auto">
            <a:xfrm>
              <a:off x="4251" y="3461"/>
              <a:ext cx="923" cy="1"/>
            </a:xfrm>
            <a:prstGeom prst="line">
              <a:avLst/>
            </a:prstGeom>
            <a:noFill/>
            <a:ln w="0">
              <a:solidFill>
                <a:srgbClr val="000000"/>
              </a:solidFill>
              <a:round/>
              <a:headEnd/>
              <a:tailEnd/>
            </a:ln>
          </p:spPr>
          <p:txBody>
            <a:bodyPr/>
            <a:lstStyle/>
            <a:p>
              <a:endParaRPr lang="en-US"/>
            </a:p>
          </p:txBody>
        </p:sp>
        <p:sp>
          <p:nvSpPr>
            <p:cNvPr id="30848" name="Rectangle 128"/>
            <p:cNvSpPr>
              <a:spLocks noChangeArrowheads="1"/>
            </p:cNvSpPr>
            <p:nvPr/>
          </p:nvSpPr>
          <p:spPr bwMode="auto">
            <a:xfrm>
              <a:off x="4251" y="3461"/>
              <a:ext cx="923" cy="10"/>
            </a:xfrm>
            <a:prstGeom prst="rect">
              <a:avLst/>
            </a:prstGeom>
            <a:solidFill>
              <a:srgbClr val="000000"/>
            </a:solidFill>
            <a:ln w="9525">
              <a:noFill/>
              <a:miter lim="800000"/>
              <a:headEnd/>
              <a:tailEnd/>
            </a:ln>
          </p:spPr>
          <p:txBody>
            <a:bodyPr/>
            <a:lstStyle/>
            <a:p>
              <a:endParaRPr lang="en-US"/>
            </a:p>
          </p:txBody>
        </p:sp>
        <p:sp>
          <p:nvSpPr>
            <p:cNvPr id="30849" name="Freeform 129"/>
            <p:cNvSpPr>
              <a:spLocks noEditPoints="1"/>
            </p:cNvSpPr>
            <p:nvPr/>
          </p:nvSpPr>
          <p:spPr bwMode="auto">
            <a:xfrm>
              <a:off x="3542" y="3071"/>
              <a:ext cx="55" cy="236"/>
            </a:xfrm>
            <a:custGeom>
              <a:avLst/>
              <a:gdLst>
                <a:gd name="T0" fmla="*/ 193 w 400"/>
                <a:gd name="T1" fmla="*/ 33 h 1490"/>
                <a:gd name="T2" fmla="*/ 236 w 400"/>
                <a:gd name="T3" fmla="*/ 1156 h 1490"/>
                <a:gd name="T4" fmla="*/ 204 w 400"/>
                <a:gd name="T5" fmla="*/ 1191 h 1490"/>
                <a:gd name="T6" fmla="*/ 169 w 400"/>
                <a:gd name="T7" fmla="*/ 1159 h 1490"/>
                <a:gd name="T8" fmla="*/ 126 w 400"/>
                <a:gd name="T9" fmla="*/ 36 h 1490"/>
                <a:gd name="T10" fmla="*/ 158 w 400"/>
                <a:gd name="T11" fmla="*/ 1 h 1490"/>
                <a:gd name="T12" fmla="*/ 193 w 400"/>
                <a:gd name="T13" fmla="*/ 33 h 1490"/>
                <a:gd name="T14" fmla="*/ 400 w 400"/>
                <a:gd name="T15" fmla="*/ 1083 h 1490"/>
                <a:gd name="T16" fmla="*/ 215 w 400"/>
                <a:gd name="T17" fmla="*/ 1490 h 1490"/>
                <a:gd name="T18" fmla="*/ 0 w 400"/>
                <a:gd name="T19" fmla="*/ 1098 h 1490"/>
                <a:gd name="T20" fmla="*/ 400 w 400"/>
                <a:gd name="T21" fmla="*/ 1083 h 14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490"/>
                <a:gd name="T35" fmla="*/ 400 w 400"/>
                <a:gd name="T36" fmla="*/ 1490 h 14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490">
                  <a:moveTo>
                    <a:pt x="193" y="33"/>
                  </a:moveTo>
                  <a:lnTo>
                    <a:pt x="236" y="1156"/>
                  </a:lnTo>
                  <a:cubicBezTo>
                    <a:pt x="237" y="1174"/>
                    <a:pt x="222" y="1190"/>
                    <a:pt x="204" y="1191"/>
                  </a:cubicBezTo>
                  <a:cubicBezTo>
                    <a:pt x="186" y="1191"/>
                    <a:pt x="170" y="1177"/>
                    <a:pt x="169" y="1159"/>
                  </a:cubicBezTo>
                  <a:lnTo>
                    <a:pt x="126" y="36"/>
                  </a:lnTo>
                  <a:cubicBezTo>
                    <a:pt x="125" y="17"/>
                    <a:pt x="140" y="2"/>
                    <a:pt x="158" y="1"/>
                  </a:cubicBezTo>
                  <a:cubicBezTo>
                    <a:pt x="177" y="0"/>
                    <a:pt x="192" y="15"/>
                    <a:pt x="193" y="33"/>
                  </a:cubicBezTo>
                  <a:close/>
                  <a:moveTo>
                    <a:pt x="400" y="1083"/>
                  </a:moveTo>
                  <a:lnTo>
                    <a:pt x="215" y="1490"/>
                  </a:lnTo>
                  <a:lnTo>
                    <a:pt x="0" y="1098"/>
                  </a:lnTo>
                  <a:lnTo>
                    <a:pt x="400" y="1083"/>
                  </a:lnTo>
                  <a:close/>
                </a:path>
              </a:pathLst>
            </a:custGeom>
            <a:solidFill>
              <a:srgbClr val="000000"/>
            </a:solidFill>
            <a:ln w="1">
              <a:solidFill>
                <a:srgbClr val="000000"/>
              </a:solidFill>
              <a:bevel/>
              <a:headEnd/>
              <a:tailEnd/>
            </a:ln>
          </p:spPr>
          <p:txBody>
            <a:bodyPr/>
            <a:lstStyle/>
            <a:p>
              <a:endParaRPr lang="en-US"/>
            </a:p>
          </p:txBody>
        </p:sp>
        <p:sp>
          <p:nvSpPr>
            <p:cNvPr id="30850" name="Freeform 130"/>
            <p:cNvSpPr>
              <a:spLocks noEditPoints="1"/>
            </p:cNvSpPr>
            <p:nvPr/>
          </p:nvSpPr>
          <p:spPr bwMode="auto">
            <a:xfrm>
              <a:off x="4934" y="3071"/>
              <a:ext cx="54" cy="236"/>
            </a:xfrm>
            <a:custGeom>
              <a:avLst/>
              <a:gdLst>
                <a:gd name="T0" fmla="*/ 96 w 200"/>
                <a:gd name="T1" fmla="*/ 17 h 745"/>
                <a:gd name="T2" fmla="*/ 118 w 200"/>
                <a:gd name="T3" fmla="*/ 578 h 745"/>
                <a:gd name="T4" fmla="*/ 102 w 200"/>
                <a:gd name="T5" fmla="*/ 596 h 745"/>
                <a:gd name="T6" fmla="*/ 84 w 200"/>
                <a:gd name="T7" fmla="*/ 580 h 745"/>
                <a:gd name="T8" fmla="*/ 63 w 200"/>
                <a:gd name="T9" fmla="*/ 18 h 745"/>
                <a:gd name="T10" fmla="*/ 79 w 200"/>
                <a:gd name="T11" fmla="*/ 1 h 745"/>
                <a:gd name="T12" fmla="*/ 96 w 200"/>
                <a:gd name="T13" fmla="*/ 17 h 745"/>
                <a:gd name="T14" fmla="*/ 200 w 200"/>
                <a:gd name="T15" fmla="*/ 542 h 745"/>
                <a:gd name="T16" fmla="*/ 107 w 200"/>
                <a:gd name="T17" fmla="*/ 745 h 745"/>
                <a:gd name="T18" fmla="*/ 0 w 200"/>
                <a:gd name="T19" fmla="*/ 549 h 745"/>
                <a:gd name="T20" fmla="*/ 200 w 200"/>
                <a:gd name="T21" fmla="*/ 542 h 7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45"/>
                <a:gd name="T35" fmla="*/ 200 w 200"/>
                <a:gd name="T36" fmla="*/ 745 h 7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45">
                  <a:moveTo>
                    <a:pt x="96" y="17"/>
                  </a:moveTo>
                  <a:lnTo>
                    <a:pt x="118" y="578"/>
                  </a:lnTo>
                  <a:cubicBezTo>
                    <a:pt x="118" y="587"/>
                    <a:pt x="111" y="595"/>
                    <a:pt x="102" y="596"/>
                  </a:cubicBezTo>
                  <a:cubicBezTo>
                    <a:pt x="93" y="596"/>
                    <a:pt x="85" y="589"/>
                    <a:pt x="84" y="580"/>
                  </a:cubicBezTo>
                  <a:lnTo>
                    <a:pt x="63" y="18"/>
                  </a:lnTo>
                  <a:cubicBezTo>
                    <a:pt x="62" y="9"/>
                    <a:pt x="70" y="1"/>
                    <a:pt x="79" y="1"/>
                  </a:cubicBezTo>
                  <a:cubicBezTo>
                    <a:pt x="88" y="0"/>
                    <a:pt x="96" y="8"/>
                    <a:pt x="96" y="17"/>
                  </a:cubicBezTo>
                  <a:close/>
                  <a:moveTo>
                    <a:pt x="200" y="542"/>
                  </a:moveTo>
                  <a:lnTo>
                    <a:pt x="107" y="745"/>
                  </a:lnTo>
                  <a:lnTo>
                    <a:pt x="0" y="549"/>
                  </a:lnTo>
                  <a:lnTo>
                    <a:pt x="200" y="542"/>
                  </a:lnTo>
                  <a:close/>
                </a:path>
              </a:pathLst>
            </a:custGeom>
            <a:solidFill>
              <a:srgbClr val="000000"/>
            </a:solidFill>
            <a:ln w="1">
              <a:solidFill>
                <a:srgbClr val="000000"/>
              </a:solidFill>
              <a:bevel/>
              <a:headEnd/>
              <a:tailEnd/>
            </a:ln>
          </p:spPr>
          <p:txBody>
            <a:bodyPr/>
            <a:lstStyle/>
            <a:p>
              <a:endParaRPr lang="en-US"/>
            </a:p>
          </p:txBody>
        </p:sp>
      </p:grpSp>
    </p:spTree>
    <p:extLst>
      <p:ext uri="{BB962C8B-B14F-4D97-AF65-F5344CB8AC3E}">
        <p14:creationId xmlns:p14="http://schemas.microsoft.com/office/powerpoint/2010/main" xmlns="" val="3726606324"/>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9050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IAS -23</a:t>
            </a:r>
          </a:p>
          <a:p>
            <a:pPr algn="ctr"/>
            <a:r>
              <a:rPr lang="en-US" sz="3200" dirty="0" smtClean="0"/>
              <a:t>Borrowing Cost </a:t>
            </a:r>
          </a:p>
          <a:p>
            <a:pPr algn="ct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 IAS 23 (Borrowing Cost)</a:t>
            </a:r>
            <a:endParaRPr lang="en-US" sz="2400" b="1" dirty="0">
              <a:latin typeface="Garamond" pitchFamily="18" charset="0"/>
            </a:endParaRPr>
          </a:p>
        </p:txBody>
      </p:sp>
    </p:spTree>
    <p:extLst>
      <p:ext uri="{BB962C8B-B14F-4D97-AF65-F5344CB8AC3E}">
        <p14:creationId xmlns:p14="http://schemas.microsoft.com/office/powerpoint/2010/main" xmlns="" val="3892008045"/>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pPr algn="ctr"/>
            <a:r>
              <a:rPr lang="en-US" sz="2400" b="1" dirty="0" smtClean="0">
                <a:latin typeface="Garamond" pitchFamily="18" charset="0"/>
              </a:rPr>
              <a:t> </a:t>
            </a:r>
            <a:r>
              <a:rPr lang="en-US" sz="2400" b="1" dirty="0" smtClean="0"/>
              <a:t>  </a:t>
            </a:r>
            <a:r>
              <a:rPr lang="en-US" sz="2400" b="1" dirty="0" smtClean="0">
                <a:latin typeface="Garamond" pitchFamily="18" charset="0"/>
              </a:rPr>
              <a:t>IAS 23 and AS 16</a:t>
            </a:r>
            <a:r>
              <a:rPr lang="en-US" sz="2400" b="1" dirty="0" smtClean="0"/>
              <a:t> </a:t>
            </a:r>
            <a:r>
              <a:rPr lang="en-US" sz="2400" b="1" dirty="0" smtClean="0">
                <a:latin typeface="Garamond" pitchFamily="18" charset="0"/>
              </a:rPr>
              <a:t>(Borrowing Costs)</a:t>
            </a:r>
          </a:p>
          <a:p>
            <a:pPr algn="ctr"/>
            <a:endParaRPr lang="en-US" sz="2400" b="1" dirty="0" smtClean="0">
              <a:latin typeface="Garamond" pitchFamily="18" charset="0"/>
            </a:endParaRPr>
          </a:p>
          <a:p>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328368545"/>
              </p:ext>
            </p:extLst>
          </p:nvPr>
        </p:nvGraphicFramePr>
        <p:xfrm>
          <a:off x="152400" y="457200"/>
          <a:ext cx="8839200" cy="5982041"/>
        </p:xfrm>
        <a:graphic>
          <a:graphicData uri="http://schemas.openxmlformats.org/drawingml/2006/table">
            <a:tbl>
              <a:tblPr firstRow="1" bandRow="1">
                <a:tableStyleId>{5C22544A-7EE6-4342-B048-85BDC9FD1C3A}</a:tableStyleId>
              </a:tblPr>
              <a:tblGrid>
                <a:gridCol w="4380489"/>
                <a:gridCol w="4458711"/>
              </a:tblGrid>
              <a:tr h="476591">
                <a:tc>
                  <a:txBody>
                    <a:bodyPr/>
                    <a:lstStyle/>
                    <a:p>
                      <a:pPr algn="ctr"/>
                      <a:r>
                        <a:rPr lang="en-US" sz="2400" b="1" dirty="0" smtClean="0">
                          <a:solidFill>
                            <a:schemeClr val="tx1"/>
                          </a:solidFill>
                          <a:latin typeface="Garamond" pitchFamily="18" charset="0"/>
                        </a:rPr>
                        <a:t>IAS 23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16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33209">
                <a:tc>
                  <a:txBody>
                    <a:bodyPr/>
                    <a:lstStyle/>
                    <a:p>
                      <a:pPr marL="288925" indent="-288925" algn="just" fontAlgn="t">
                        <a:buFont typeface="Wingdings" pitchFamily="2" charset="2"/>
                        <a:buChar char="Ø"/>
                      </a:pPr>
                      <a:r>
                        <a:rPr lang="en-US" sz="2000" b="0" i="0" u="none" strike="noStrike" dirty="0" smtClean="0">
                          <a:solidFill>
                            <a:srgbClr val="0070C0"/>
                          </a:solidFill>
                          <a:latin typeface="Garamond" pitchFamily="18" charset="0"/>
                        </a:rPr>
                        <a:t>Does </a:t>
                      </a:r>
                      <a:r>
                        <a:rPr lang="en-US" sz="2000" b="0" i="0" u="none" strike="noStrike" dirty="0">
                          <a:solidFill>
                            <a:srgbClr val="0070C0"/>
                          </a:solidFill>
                          <a:latin typeface="Garamond" pitchFamily="18" charset="0"/>
                        </a:rPr>
                        <a:t>not require an entity to apply this standard to borrowing costs </a:t>
                      </a:r>
                      <a:r>
                        <a:rPr lang="en-US" sz="2000" b="0" i="0" u="none" strike="noStrike" dirty="0">
                          <a:solidFill>
                            <a:srgbClr val="000000"/>
                          </a:solidFill>
                          <a:latin typeface="Garamond" pitchFamily="18" charset="0"/>
                        </a:rPr>
                        <a:t>directly attributable to the acquisition, construction or production of </a:t>
                      </a:r>
                      <a:r>
                        <a:rPr lang="en-US" sz="2000" b="0" i="0" u="none" strike="noStrike" dirty="0">
                          <a:solidFill>
                            <a:srgbClr val="0070C0"/>
                          </a:solidFill>
                          <a:latin typeface="Garamond" pitchFamily="18" charset="0"/>
                        </a:rPr>
                        <a:t>a qualifying asset measured at fair </a:t>
                      </a:r>
                      <a:r>
                        <a:rPr lang="en-US" sz="2000" b="0" i="0" u="none" strike="noStrike" dirty="0" smtClean="0">
                          <a:solidFill>
                            <a:srgbClr val="0070C0"/>
                          </a:solidFill>
                          <a:latin typeface="Garamond" pitchFamily="18" charset="0"/>
                        </a:rPr>
                        <a:t>value</a:t>
                      </a:r>
                      <a:r>
                        <a:rPr lang="en-US" sz="2000" b="0" i="0" u="none" strike="noStrike" dirty="0" smtClean="0">
                          <a:solidFill>
                            <a:srgbClr val="000000"/>
                          </a:solidFill>
                          <a:latin typeface="Garamond" pitchFamily="18" charset="0"/>
                        </a:rPr>
                        <a:t>. e.g.</a:t>
                      </a:r>
                      <a:r>
                        <a:rPr lang="en-US" sz="2000" b="0" i="0" u="none" strike="noStrike" baseline="0" dirty="0" smtClean="0">
                          <a:solidFill>
                            <a:srgbClr val="000000"/>
                          </a:solidFill>
                          <a:latin typeface="Garamond" pitchFamily="18" charset="0"/>
                        </a:rPr>
                        <a:t> ‘</a:t>
                      </a:r>
                      <a:r>
                        <a:rPr lang="en-US" sz="2000" b="0" i="0" u="none" strike="noStrike" dirty="0" smtClean="0">
                          <a:solidFill>
                            <a:srgbClr val="000000"/>
                          </a:solidFill>
                          <a:latin typeface="Garamond" pitchFamily="18" charset="0"/>
                        </a:rPr>
                        <a:t>a </a:t>
                      </a:r>
                      <a:r>
                        <a:rPr lang="en-US" sz="2000" b="0" i="0" u="none" strike="noStrike" dirty="0">
                          <a:solidFill>
                            <a:srgbClr val="000000"/>
                          </a:solidFill>
                          <a:latin typeface="Garamond" pitchFamily="18" charset="0"/>
                        </a:rPr>
                        <a:t>biological </a:t>
                      </a:r>
                      <a:r>
                        <a:rPr lang="en-US" sz="2000" b="0" i="0" u="none" strike="noStrike" dirty="0" smtClean="0">
                          <a:solidFill>
                            <a:srgbClr val="000000"/>
                          </a:solidFill>
                          <a:latin typeface="Garamond" pitchFamily="18" charset="0"/>
                        </a:rPr>
                        <a:t>asset’.</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8925" indent="-288925" algn="just" fontAlgn="t">
                        <a:buFont typeface="Wingdings" pitchFamily="2" charset="2"/>
                        <a:buChar char="Ø"/>
                      </a:pPr>
                      <a:r>
                        <a:rPr lang="en-US" sz="2000" b="0" i="0" u="none" strike="noStrike" dirty="0" smtClean="0">
                          <a:solidFill>
                            <a:srgbClr val="000000"/>
                          </a:solidFill>
                          <a:latin typeface="Garamond" pitchFamily="18" charset="0"/>
                        </a:rPr>
                        <a:t>Does </a:t>
                      </a:r>
                      <a:r>
                        <a:rPr lang="en-US" sz="2000" b="0" i="0" u="none" strike="noStrike" dirty="0">
                          <a:solidFill>
                            <a:srgbClr val="000000"/>
                          </a:solidFill>
                          <a:latin typeface="Garamond" pitchFamily="18" charset="0"/>
                        </a:rPr>
                        <a:t>not provide for such scope relaxation.</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4318">
                <a:tc>
                  <a:txBody>
                    <a:bodyPr/>
                    <a:lstStyle/>
                    <a:p>
                      <a:pPr marL="288925" indent="-288925" algn="just" fontAlgn="t">
                        <a:buFont typeface="Wingdings" pitchFamily="2" charset="2"/>
                        <a:buChar char="Ø"/>
                      </a:pPr>
                      <a:r>
                        <a:rPr lang="en-US" sz="2000" b="0" i="0" u="none" strike="noStrike" dirty="0" smtClean="0">
                          <a:solidFill>
                            <a:srgbClr val="000000"/>
                          </a:solidFill>
                          <a:latin typeface="Garamond" pitchFamily="18" charset="0"/>
                        </a:rPr>
                        <a:t>Interest </a:t>
                      </a:r>
                      <a:r>
                        <a:rPr lang="en-US" sz="2000" b="0" i="0" u="none" strike="noStrike" dirty="0">
                          <a:solidFill>
                            <a:srgbClr val="000000"/>
                          </a:solidFill>
                          <a:latin typeface="Garamond" pitchFamily="18" charset="0"/>
                        </a:rPr>
                        <a:t>expense </a:t>
                      </a:r>
                      <a:r>
                        <a:rPr lang="en-US" sz="2000" b="0" i="0" u="none" strike="noStrike" dirty="0" smtClean="0">
                          <a:solidFill>
                            <a:srgbClr val="000000"/>
                          </a:solidFill>
                          <a:latin typeface="Garamond" pitchFamily="18" charset="0"/>
                        </a:rPr>
                        <a:t>is calculated using </a:t>
                      </a:r>
                      <a:r>
                        <a:rPr lang="en-US" sz="2000" b="0" i="0" u="none" strike="noStrike" dirty="0">
                          <a:solidFill>
                            <a:srgbClr val="000000"/>
                          </a:solidFill>
                          <a:latin typeface="Garamond" pitchFamily="18" charset="0"/>
                        </a:rPr>
                        <a:t>the </a:t>
                      </a:r>
                      <a:r>
                        <a:rPr lang="en-US" sz="2000" b="0" i="0" u="none" strike="noStrike" dirty="0">
                          <a:solidFill>
                            <a:srgbClr val="0070C0"/>
                          </a:solidFill>
                          <a:latin typeface="Garamond" pitchFamily="18" charset="0"/>
                        </a:rPr>
                        <a:t>effective interest rate method </a:t>
                      </a:r>
                      <a:r>
                        <a:rPr lang="en-US" sz="2000" b="0" i="0" u="none" strike="noStrike" dirty="0">
                          <a:solidFill>
                            <a:srgbClr val="000000"/>
                          </a:solidFill>
                          <a:latin typeface="Garamond" pitchFamily="18" charset="0"/>
                        </a:rPr>
                        <a:t>as described in Ind AS 39 </a:t>
                      </a:r>
                      <a:r>
                        <a:rPr lang="en-US" sz="2000" b="0" i="1" u="none" strike="noStrike" dirty="0" smtClean="0">
                          <a:solidFill>
                            <a:srgbClr val="000000"/>
                          </a:solidFill>
                          <a:latin typeface="Garamond" pitchFamily="18" charset="0"/>
                        </a:rPr>
                        <a:t>(Financial </a:t>
                      </a:r>
                      <a:r>
                        <a:rPr lang="en-US" sz="2000" b="0" i="1" u="none" strike="noStrike" dirty="0">
                          <a:solidFill>
                            <a:srgbClr val="000000"/>
                          </a:solidFill>
                          <a:latin typeface="Garamond" pitchFamily="18" charset="0"/>
                        </a:rPr>
                        <a:t>Instruments: Recognition and </a:t>
                      </a:r>
                      <a:r>
                        <a:rPr lang="en-US" sz="2000" b="0" i="1" u="none" strike="noStrike" dirty="0" smtClean="0">
                          <a:solidFill>
                            <a:srgbClr val="000000"/>
                          </a:solidFill>
                          <a:latin typeface="Garamond" pitchFamily="18" charset="0"/>
                        </a:rPr>
                        <a:t>Measurement)</a:t>
                      </a:r>
                      <a:r>
                        <a:rPr lang="en-US" sz="2000" b="0" i="0" u="none" strike="noStrike" dirty="0" smtClean="0">
                          <a:solidFill>
                            <a:srgbClr val="000000"/>
                          </a:solidFill>
                          <a:latin typeface="Garamond" pitchFamily="18" charset="0"/>
                        </a:rPr>
                        <a:t>. </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8925" indent="-288925" algn="just">
                        <a:buFont typeface="Wingdings" pitchFamily="2" charset="2"/>
                        <a:buChar char="Ø"/>
                      </a:pPr>
                      <a:r>
                        <a:rPr lang="en-GB" sz="2000" b="0" i="0" kern="1200" dirty="0" smtClean="0">
                          <a:solidFill>
                            <a:schemeClr val="dk1"/>
                          </a:solidFill>
                          <a:latin typeface="Garamond" pitchFamily="18" charset="0"/>
                          <a:ea typeface="+mn-ea"/>
                          <a:cs typeface="+mn-cs"/>
                        </a:rPr>
                        <a:t>Borrowing Costs include the following:</a:t>
                      </a:r>
                    </a:p>
                    <a:p>
                      <a:pPr marL="517525" indent="-228600" algn="just">
                        <a:buFont typeface="Arial" pitchFamily="34" charset="0"/>
                        <a:buChar char="•"/>
                      </a:pPr>
                      <a:r>
                        <a:rPr lang="en-GB" sz="2000" dirty="0" smtClean="0">
                          <a:latin typeface="Garamond" pitchFamily="18" charset="0"/>
                        </a:rPr>
                        <a:t>Interest and commitment charges on bank borrowings and other short-term and long-term borrowings,</a:t>
                      </a:r>
                    </a:p>
                    <a:p>
                      <a:pPr marL="517525" indent="-228600" algn="just">
                        <a:buFont typeface="Arial" pitchFamily="34" charset="0"/>
                        <a:buChar char="•"/>
                      </a:pPr>
                      <a:r>
                        <a:rPr lang="en-GB" sz="2000" dirty="0" smtClean="0">
                          <a:latin typeface="Garamond" pitchFamily="18" charset="0"/>
                        </a:rPr>
                        <a:t>Amortisation of discounts or premiums relating to borrowings,</a:t>
                      </a:r>
                    </a:p>
                    <a:p>
                      <a:pPr marL="517525" indent="-228600" algn="just">
                        <a:buFont typeface="Arial" pitchFamily="34" charset="0"/>
                        <a:buChar char="•"/>
                      </a:pPr>
                      <a:r>
                        <a:rPr lang="en-GB" sz="2000" dirty="0" smtClean="0">
                          <a:latin typeface="Garamond" pitchFamily="18" charset="0"/>
                        </a:rPr>
                        <a:t>Amortisation of ancillary costs incurred in connection with the arrangement of borrowings.</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49421567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714125732"/>
              </p:ext>
            </p:extLst>
          </p:nvPr>
        </p:nvGraphicFramePr>
        <p:xfrm>
          <a:off x="228600" y="813711"/>
          <a:ext cx="8610600" cy="5510889"/>
        </p:xfrm>
        <a:graphic>
          <a:graphicData uri="http://schemas.openxmlformats.org/drawingml/2006/table">
            <a:tbl>
              <a:tblPr firstRow="1" bandRow="1">
                <a:tableStyleId>{5C22544A-7EE6-4342-B048-85BDC9FD1C3A}</a:tableStyleId>
              </a:tblPr>
              <a:tblGrid>
                <a:gridCol w="5334000"/>
                <a:gridCol w="3276600"/>
              </a:tblGrid>
              <a:tr h="460350">
                <a:tc>
                  <a:txBody>
                    <a:bodyPr/>
                    <a:lstStyle/>
                    <a:p>
                      <a:pPr algn="ctr"/>
                      <a:r>
                        <a:rPr lang="en-US" sz="2400" b="1" dirty="0" smtClean="0">
                          <a:solidFill>
                            <a:schemeClr val="tx1"/>
                          </a:solidFill>
                          <a:latin typeface="Garamond" pitchFamily="18" charset="0"/>
                        </a:rPr>
                        <a:t>IAS 23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16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1700">
                <a:tc>
                  <a:txBody>
                    <a:bodyPr/>
                    <a:lstStyle/>
                    <a:p>
                      <a:pPr marL="396875" indent="-396875" algn="just" fontAlgn="t">
                        <a:buFont typeface="Wingdings" pitchFamily="2" charset="2"/>
                        <a:buChar char="Ø"/>
                      </a:pPr>
                      <a:r>
                        <a:rPr lang="en-US" sz="2000" b="0" i="0" u="none" strike="noStrike" dirty="0" smtClean="0">
                          <a:solidFill>
                            <a:srgbClr val="000000"/>
                          </a:solidFill>
                          <a:latin typeface="Garamond" pitchFamily="18" charset="0"/>
                        </a:rPr>
                        <a:t>When </a:t>
                      </a:r>
                      <a:r>
                        <a:rPr lang="en-US" sz="2000" b="0" i="0" u="none" strike="noStrike" dirty="0">
                          <a:solidFill>
                            <a:srgbClr val="000000"/>
                          </a:solidFill>
                          <a:latin typeface="Garamond" pitchFamily="18" charset="0"/>
                        </a:rPr>
                        <a:t>the </a:t>
                      </a:r>
                      <a:r>
                        <a:rPr lang="en-US" sz="2000" b="0" i="0" u="none" strike="noStrike" dirty="0">
                          <a:solidFill>
                            <a:srgbClr val="0070C0"/>
                          </a:solidFill>
                          <a:latin typeface="Garamond" pitchFamily="18" charset="0"/>
                        </a:rPr>
                        <a:t>Standard on Financial Reporting in Hyperinflationary Economies </a:t>
                      </a:r>
                      <a:r>
                        <a:rPr lang="en-US" sz="2000" b="0" i="0" u="none" strike="noStrike" dirty="0">
                          <a:solidFill>
                            <a:srgbClr val="000000"/>
                          </a:solidFill>
                          <a:latin typeface="Garamond" pitchFamily="18" charset="0"/>
                        </a:rPr>
                        <a:t>is applied, part of the borrowing costs that compensates for inflation should be expensed as required by that Standard </a:t>
                      </a:r>
                      <a:r>
                        <a:rPr lang="en-US" sz="2000" b="0" i="1" u="none" strike="noStrike" dirty="0">
                          <a:solidFill>
                            <a:srgbClr val="000000"/>
                          </a:solidFill>
                          <a:latin typeface="Garamond" pitchFamily="18" charset="0"/>
                        </a:rPr>
                        <a:t>(and not capitalised in respect of qualifying assets).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96875" indent="-396875" algn="just" fontAlgn="t">
                        <a:buFont typeface="Wingdings" pitchFamily="2" charset="2"/>
                        <a:buChar char="Ø"/>
                      </a:pPr>
                      <a:r>
                        <a:rPr lang="en-US" sz="2000" b="0" i="0" u="none" strike="noStrike" dirty="0" smtClean="0">
                          <a:solidFill>
                            <a:srgbClr val="000000"/>
                          </a:solidFill>
                          <a:latin typeface="Garamond" pitchFamily="18" charset="0"/>
                        </a:rPr>
                        <a:t>Doesn’t contain </a:t>
                      </a:r>
                      <a:r>
                        <a:rPr lang="en-US" sz="2000" b="0" i="0" u="none" strike="noStrike" dirty="0">
                          <a:solidFill>
                            <a:srgbClr val="000000"/>
                          </a:solidFill>
                          <a:latin typeface="Garamond" pitchFamily="18" charset="0"/>
                        </a:rPr>
                        <a:t>a similar </a:t>
                      </a:r>
                      <a:r>
                        <a:rPr lang="en-US" sz="2000" b="0" i="0" u="none" strike="noStrike" dirty="0" smtClean="0">
                          <a:solidFill>
                            <a:srgbClr val="000000"/>
                          </a:solidFill>
                          <a:latin typeface="Garamond" pitchFamily="18" charset="0"/>
                        </a:rPr>
                        <a:t>clarification.</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74260">
                <a:tc>
                  <a:txBody>
                    <a:bodyPr/>
                    <a:lstStyle/>
                    <a:p>
                      <a:pPr marL="396875" indent="-396875" algn="just" fontAlgn="t">
                        <a:buFont typeface="Wingdings" pitchFamily="2" charset="2"/>
                        <a:buChar char="Ø"/>
                      </a:pPr>
                      <a:r>
                        <a:rPr lang="en-US" sz="2000" b="0" i="0" u="none" strike="noStrike" dirty="0" smtClean="0">
                          <a:solidFill>
                            <a:srgbClr val="000000"/>
                          </a:solidFill>
                          <a:latin typeface="Garamond" pitchFamily="18" charset="0"/>
                        </a:rPr>
                        <a:t>It </a:t>
                      </a:r>
                      <a:r>
                        <a:rPr lang="en-US" sz="2000" b="0" i="0" u="none" strike="noStrike" dirty="0">
                          <a:solidFill>
                            <a:srgbClr val="000000"/>
                          </a:solidFill>
                          <a:latin typeface="Garamond" pitchFamily="18" charset="0"/>
                        </a:rPr>
                        <a:t>is </a:t>
                      </a:r>
                      <a:r>
                        <a:rPr lang="en-US" sz="2000" b="0" i="0" u="none" strike="noStrike" dirty="0">
                          <a:solidFill>
                            <a:srgbClr val="0070C0"/>
                          </a:solidFill>
                          <a:latin typeface="Garamond" pitchFamily="18" charset="0"/>
                        </a:rPr>
                        <a:t>appropriate to include all borrowings of the parent and its subsidiaries when computing a weighted average </a:t>
                      </a:r>
                      <a:r>
                        <a:rPr lang="en-US" sz="2000" b="0" i="0" u="none" strike="noStrike" dirty="0">
                          <a:solidFill>
                            <a:srgbClr val="000000"/>
                          </a:solidFill>
                          <a:latin typeface="Garamond" pitchFamily="18" charset="0"/>
                        </a:rPr>
                        <a:t>of the borrowing costs while in other circumstances, it is appropriate for each subsidiary to use a weighted average of the borrowing costs applicable to its own borrowings.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96875" indent="-396875" algn="just" fontAlgn="t">
                        <a:buFont typeface="Wingdings" pitchFamily="2" charset="2"/>
                        <a:buChar char="Ø"/>
                      </a:pPr>
                      <a:r>
                        <a:rPr lang="en-US" sz="2000" b="0" i="0" u="none" strike="noStrike" dirty="0" smtClean="0">
                          <a:solidFill>
                            <a:srgbClr val="000000"/>
                          </a:solidFill>
                          <a:latin typeface="Garamond" pitchFamily="18" charset="0"/>
                        </a:rPr>
                        <a:t>No such provision has</a:t>
                      </a:r>
                      <a:r>
                        <a:rPr lang="en-US" sz="2000" b="0" i="0" u="none" strike="noStrike" baseline="0" dirty="0" smtClean="0">
                          <a:solidFill>
                            <a:srgbClr val="000000"/>
                          </a:solidFill>
                          <a:latin typeface="Garamond" pitchFamily="18" charset="0"/>
                        </a:rPr>
                        <a:t> been provided.</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69089">
                <a:tc>
                  <a:txBody>
                    <a:bodyPr/>
                    <a:lstStyle/>
                    <a:p>
                      <a:pPr marL="396875" indent="-396875" algn="just" fontAlgn="t">
                        <a:buFont typeface="Wingdings" pitchFamily="2" charset="2"/>
                        <a:buChar char="Ø"/>
                      </a:pPr>
                      <a:r>
                        <a:rPr lang="en-US" sz="2000" b="0" i="0" u="none" strike="noStrike" dirty="0" smtClean="0">
                          <a:solidFill>
                            <a:srgbClr val="000000"/>
                          </a:solidFill>
                          <a:latin typeface="Garamond" pitchFamily="18" charset="0"/>
                        </a:rPr>
                        <a:t>Requires </a:t>
                      </a:r>
                      <a:r>
                        <a:rPr lang="en-US" sz="2000" b="0" i="0" u="none" strike="noStrike" dirty="0">
                          <a:solidFill>
                            <a:srgbClr val="0070C0"/>
                          </a:solidFill>
                          <a:latin typeface="Garamond" pitchFamily="18" charset="0"/>
                        </a:rPr>
                        <a:t>disclosure of capitalisation rate used to determine the amount of borrowing costs</a:t>
                      </a:r>
                      <a:r>
                        <a:rPr lang="en-US" sz="2000" b="0" i="0" u="none" strike="noStrike" dirty="0">
                          <a:solidFill>
                            <a:srgbClr val="000000"/>
                          </a:solidFill>
                          <a:latin typeface="Garamond" pitchFamily="18" charset="0"/>
                        </a:rPr>
                        <a:t> eligible for capitalisation.</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96875" indent="-396875" algn="just" fontAlgn="t">
                        <a:buFont typeface="Wingdings" pitchFamily="2" charset="2"/>
                        <a:buChar char="Ø"/>
                      </a:pPr>
                      <a:r>
                        <a:rPr lang="en-US" sz="2000" b="0" i="0" u="none" strike="noStrike" dirty="0" smtClean="0">
                          <a:solidFill>
                            <a:srgbClr val="000000"/>
                          </a:solidFill>
                          <a:latin typeface="Garamond" pitchFamily="18" charset="0"/>
                        </a:rPr>
                        <a:t>Doesn’t have </a:t>
                      </a:r>
                      <a:r>
                        <a:rPr lang="en-US" sz="2000" b="0" i="0" u="none" strike="noStrike" dirty="0">
                          <a:solidFill>
                            <a:srgbClr val="000000"/>
                          </a:solidFill>
                          <a:latin typeface="Garamond" pitchFamily="18" charset="0"/>
                        </a:rPr>
                        <a:t>this disclosure requirement.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0" y="0"/>
            <a:ext cx="9144000" cy="461665"/>
          </a:xfrm>
          <a:prstGeom prst="rect">
            <a:avLst/>
          </a:prstGeom>
          <a:noFill/>
        </p:spPr>
        <p:txBody>
          <a:bodyPr wrap="square" rtlCol="0">
            <a:spAutoFit/>
          </a:bodyPr>
          <a:lstStyle/>
          <a:p>
            <a:pPr algn="ctr"/>
            <a:r>
              <a:rPr lang="en-US" sz="2400" b="1" dirty="0" smtClean="0">
                <a:latin typeface="Garamond" pitchFamily="18" charset="0"/>
              </a:rPr>
              <a:t> </a:t>
            </a:r>
            <a:r>
              <a:rPr lang="en-US" sz="2400" b="1" dirty="0" smtClean="0"/>
              <a:t>  </a:t>
            </a:r>
            <a:r>
              <a:rPr lang="en-US" sz="2400" b="1" dirty="0" smtClean="0">
                <a:latin typeface="Garamond" pitchFamily="18" charset="0"/>
              </a:rPr>
              <a:t>IAS 23 and AS 16</a:t>
            </a:r>
            <a:r>
              <a:rPr lang="en-US" sz="2400" b="1" dirty="0" smtClean="0"/>
              <a:t> </a:t>
            </a:r>
            <a:r>
              <a:rPr lang="en-US" sz="2400" b="1" dirty="0" smtClean="0">
                <a:latin typeface="Garamond" pitchFamily="18" charset="0"/>
              </a:rPr>
              <a:t>(Borrowing Costs)</a:t>
            </a:r>
          </a:p>
        </p:txBody>
      </p:sp>
    </p:spTree>
    <p:extLst>
      <p:ext uri="{BB962C8B-B14F-4D97-AF65-F5344CB8AC3E}">
        <p14:creationId xmlns:p14="http://schemas.microsoft.com/office/powerpoint/2010/main" xmlns="" val="2925137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Slide Number Placeholder 3"/>
          <p:cNvSpPr>
            <a:spLocks noGrp="1"/>
          </p:cNvSpPr>
          <p:nvPr>
            <p:ph type="sldNum" sz="quarter" idx="12"/>
          </p:nvPr>
        </p:nvSpPr>
        <p:spPr>
          <a:noFill/>
        </p:spPr>
        <p:txBody>
          <a:bodyPr/>
          <a:lstStyle/>
          <a:p>
            <a:fld id="{5454CC23-10F6-4184-BBB5-45AB0F0968C3}" type="slidenum">
              <a:rPr lang="en-US" smtClean="0">
                <a:latin typeface="Arial" charset="0"/>
              </a:rPr>
              <a:pPr/>
              <a:t>13</a:t>
            </a:fld>
            <a:endParaRPr lang="en-US" smtClean="0">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381325506"/>
              </p:ext>
            </p:extLst>
          </p:nvPr>
        </p:nvGraphicFramePr>
        <p:xfrm>
          <a:off x="228602" y="76200"/>
          <a:ext cx="8762998" cy="6253177"/>
        </p:xfrm>
        <a:graphic>
          <a:graphicData uri="http://schemas.openxmlformats.org/drawingml/2006/table">
            <a:tbl>
              <a:tblPr/>
              <a:tblGrid>
                <a:gridCol w="1066800"/>
                <a:gridCol w="2590798"/>
                <a:gridCol w="5105400"/>
              </a:tblGrid>
              <a:tr h="648008">
                <a:tc gridSpan="3">
                  <a:txBody>
                    <a:bodyPr/>
                    <a:lstStyle/>
                    <a:p>
                      <a:pPr algn="ctr" fontAlgn="b"/>
                      <a:r>
                        <a:rPr lang="en-US" sz="3200" b="1" i="0" u="none" strike="noStrike" dirty="0">
                          <a:solidFill>
                            <a:srgbClr val="000000"/>
                          </a:solidFill>
                          <a:latin typeface="Calibri"/>
                        </a:rPr>
                        <a:t>Conceptual </a:t>
                      </a:r>
                      <a:r>
                        <a:rPr lang="en-US" sz="3200" b="1" i="0" u="none" strike="noStrike" dirty="0" smtClean="0">
                          <a:solidFill>
                            <a:srgbClr val="000000"/>
                          </a:solidFill>
                          <a:latin typeface="Calibri"/>
                        </a:rPr>
                        <a:t>Changes</a:t>
                      </a:r>
                      <a:endParaRPr lang="en-US" sz="1800" b="1" i="0" u="none" strike="noStrike" dirty="0">
                        <a:solidFill>
                          <a:srgbClr val="000000"/>
                        </a:solidFill>
                        <a:latin typeface="Calibri"/>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800" b="1" i="0" u="none" strike="noStrike" dirty="0">
                        <a:solidFill>
                          <a:srgbClr val="000000"/>
                        </a:solidFill>
                        <a:latin typeface="Calibri"/>
                      </a:endParaRPr>
                    </a:p>
                  </a:txBody>
                  <a:tcPr marL="8311" marR="8311" marT="831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255">
                <a:tc>
                  <a:txBody>
                    <a:bodyPr/>
                    <a:lstStyle/>
                    <a:p>
                      <a:pPr algn="l" fontAlgn="b"/>
                      <a:r>
                        <a:rPr lang="en-US" sz="1800" b="1" i="0" u="none" strike="noStrike">
                          <a:solidFill>
                            <a:srgbClr val="000000"/>
                          </a:solidFill>
                          <a:latin typeface="Calibri"/>
                        </a:rPr>
                        <a:t>Standard</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smtClean="0">
                          <a:solidFill>
                            <a:srgbClr val="000000"/>
                          </a:solidFill>
                          <a:latin typeface="Calibri"/>
                        </a:rPr>
                        <a:t>Description</a:t>
                      </a:r>
                      <a:endParaRPr lang="en-US" sz="1800" b="1" i="0" u="none" strike="noStrike" dirty="0">
                        <a:solidFill>
                          <a:srgbClr val="000000"/>
                        </a:solidFill>
                        <a:latin typeface="Calibri"/>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rgbClr val="000000"/>
                          </a:solidFill>
                          <a:latin typeface="Calibri"/>
                        </a:rPr>
                        <a:t>Differences</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7296">
                <a:tc>
                  <a:txBody>
                    <a:bodyPr/>
                    <a:lstStyle/>
                    <a:p>
                      <a:pPr algn="l" fontAlgn="b"/>
                      <a:r>
                        <a:rPr lang="en-US" sz="2000" kern="1200" dirty="0">
                          <a:solidFill>
                            <a:schemeClr val="accent2"/>
                          </a:solidFill>
                          <a:latin typeface="+mj-lt"/>
                          <a:ea typeface="+mj-ea"/>
                          <a:cs typeface="+mj-cs"/>
                        </a:rPr>
                        <a:t>IAS-1</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2000" kern="1200" dirty="0" smtClean="0">
                          <a:solidFill>
                            <a:schemeClr val="accent2"/>
                          </a:solidFill>
                          <a:latin typeface="+mj-lt"/>
                          <a:ea typeface="+mj-ea"/>
                          <a:cs typeface="+mj-cs"/>
                        </a:rPr>
                        <a:t>Presentation </a:t>
                      </a:r>
                      <a:r>
                        <a:rPr lang="en-US" sz="2000" kern="1200" dirty="0">
                          <a:solidFill>
                            <a:schemeClr val="accent2"/>
                          </a:solidFill>
                          <a:latin typeface="+mj-lt"/>
                          <a:ea typeface="+mj-ea"/>
                          <a:cs typeface="+mj-cs"/>
                        </a:rPr>
                        <a:t>of Financial </a:t>
                      </a:r>
                      <a:r>
                        <a:rPr lang="en-US" sz="2000" kern="1200" dirty="0" smtClean="0">
                          <a:solidFill>
                            <a:schemeClr val="accent2"/>
                          </a:solidFill>
                          <a:latin typeface="+mj-lt"/>
                          <a:ea typeface="+mj-ea"/>
                          <a:cs typeface="+mj-cs"/>
                        </a:rPr>
                        <a:t> Statements</a:t>
                      </a:r>
                      <a:endParaRPr lang="en-US" sz="2000" kern="1200" dirty="0">
                        <a:solidFill>
                          <a:schemeClr val="accent2"/>
                        </a:solidFill>
                        <a:latin typeface="+mj-lt"/>
                        <a:ea typeface="+mj-ea"/>
                        <a:cs typeface="+mj-cs"/>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2000" kern="1200" dirty="0">
                          <a:solidFill>
                            <a:schemeClr val="accent2"/>
                          </a:solidFill>
                          <a:latin typeface="+mj-lt"/>
                          <a:ea typeface="+mj-ea"/>
                          <a:cs typeface="+mj-cs"/>
                        </a:rPr>
                        <a:t>2 new </a:t>
                      </a:r>
                      <a:r>
                        <a:rPr lang="en-US" sz="2000" kern="1200" dirty="0" smtClean="0">
                          <a:solidFill>
                            <a:schemeClr val="accent2"/>
                          </a:solidFill>
                          <a:latin typeface="+mj-lt"/>
                          <a:ea typeface="+mj-ea"/>
                          <a:cs typeface="+mj-cs"/>
                        </a:rPr>
                        <a:t>statements</a:t>
                      </a:r>
                    </a:p>
                    <a:p>
                      <a:pPr marL="0" marR="0" indent="0" algn="l"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accent2"/>
                          </a:solidFill>
                          <a:latin typeface="+mn-lt"/>
                          <a:ea typeface="+mn-ea"/>
                          <a:cs typeface="+mn-cs"/>
                        </a:rPr>
                        <a:t>a) OCI or Other Comprehensive Income</a:t>
                      </a:r>
                      <a:endParaRPr lang="en-US" sz="2000" kern="1200" dirty="0">
                        <a:solidFill>
                          <a:schemeClr val="accent2"/>
                        </a:solidFill>
                        <a:latin typeface="+mj-lt"/>
                        <a:ea typeface="+mj-ea"/>
                        <a:cs typeface="+mj-cs"/>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09077">
                <a:tc>
                  <a:txBody>
                    <a:bodyPr/>
                    <a:lstStyle/>
                    <a:p>
                      <a:pPr algn="l" fontAlgn="b"/>
                      <a:r>
                        <a:rPr lang="en-US" sz="2000" kern="1200">
                          <a:solidFill>
                            <a:schemeClr val="accent2"/>
                          </a:solidFill>
                          <a:latin typeface="+mj-lt"/>
                          <a:ea typeface="+mj-ea"/>
                          <a:cs typeface="+mj-cs"/>
                        </a:rPr>
                        <a:t> </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kern="1200" dirty="0">
                          <a:solidFill>
                            <a:schemeClr val="accent2"/>
                          </a:solidFill>
                          <a:latin typeface="+mj-lt"/>
                          <a:ea typeface="+mj-ea"/>
                          <a:cs typeface="+mj-cs"/>
                        </a:rPr>
                        <a:t> </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accent2"/>
                          </a:solidFill>
                          <a:latin typeface="+mn-lt"/>
                          <a:ea typeface="+mn-ea"/>
                          <a:cs typeface="+mn-cs"/>
                        </a:rPr>
                        <a:t>b) SOCIE or Statement of Change in Equity</a:t>
                      </a:r>
                      <a:endParaRPr lang="en-US" sz="2000" kern="1200" dirty="0">
                        <a:solidFill>
                          <a:schemeClr val="accent2"/>
                        </a:solidFill>
                        <a:latin typeface="+mj-lt"/>
                        <a:ea typeface="+mj-ea"/>
                        <a:cs typeface="+mj-cs"/>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1347764">
                <a:tc>
                  <a:txBody>
                    <a:bodyPr/>
                    <a:lstStyle/>
                    <a:p>
                      <a:pPr algn="l" fontAlgn="b"/>
                      <a:r>
                        <a:rPr lang="en-US" sz="2000" kern="1200" dirty="0">
                          <a:solidFill>
                            <a:schemeClr val="accent2"/>
                          </a:solidFill>
                          <a:latin typeface="+mj-lt"/>
                          <a:ea typeface="+mj-ea"/>
                          <a:cs typeface="+mj-cs"/>
                        </a:rPr>
                        <a:t> </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2000" kern="1200" dirty="0">
                          <a:solidFill>
                            <a:schemeClr val="accent2"/>
                          </a:solidFill>
                          <a:latin typeface="+mj-lt"/>
                          <a:ea typeface="+mj-ea"/>
                          <a:cs typeface="+mj-cs"/>
                        </a:rPr>
                        <a:t> </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2000" kern="1200" baseline="0" dirty="0" smtClean="0">
                          <a:solidFill>
                            <a:schemeClr val="accent2"/>
                          </a:solidFill>
                          <a:latin typeface="+mj-lt"/>
                          <a:ea typeface="+mj-ea"/>
                          <a:cs typeface="+mj-cs"/>
                        </a:rPr>
                        <a:t> &amp;  “</a:t>
                      </a:r>
                      <a:r>
                        <a:rPr lang="en-US" sz="2000" kern="1200" baseline="0" dirty="0" smtClean="0">
                          <a:solidFill>
                            <a:schemeClr val="tx1"/>
                          </a:solidFill>
                          <a:latin typeface="+mj-lt"/>
                          <a:ea typeface="+mj-ea"/>
                          <a:cs typeface="+mj-cs"/>
                        </a:rPr>
                        <a:t>Substance over Form Concept</a:t>
                      </a:r>
                      <a:r>
                        <a:rPr lang="en-US" sz="2000" kern="1200" baseline="0" dirty="0" smtClean="0">
                          <a:solidFill>
                            <a:schemeClr val="accent2"/>
                          </a:solidFill>
                          <a:latin typeface="+mj-lt"/>
                          <a:ea typeface="+mj-ea"/>
                          <a:cs typeface="+mj-cs"/>
                        </a:rPr>
                        <a:t>”</a:t>
                      </a:r>
                    </a:p>
                    <a:p>
                      <a:pPr algn="l" fontAlgn="b"/>
                      <a:r>
                        <a:rPr lang="en-US" sz="2000" kern="1200" dirty="0" smtClean="0">
                          <a:solidFill>
                            <a:schemeClr val="accent2"/>
                          </a:solidFill>
                          <a:latin typeface="+mj-lt"/>
                          <a:ea typeface="+mj-ea"/>
                          <a:cs typeface="+mj-cs"/>
                        </a:rPr>
                        <a:t>Redeemable  Preference </a:t>
                      </a:r>
                      <a:r>
                        <a:rPr lang="en-US" sz="2000" kern="1200" dirty="0">
                          <a:solidFill>
                            <a:schemeClr val="accent2"/>
                          </a:solidFill>
                          <a:latin typeface="+mj-lt"/>
                          <a:ea typeface="+mj-ea"/>
                          <a:cs typeface="+mj-cs"/>
                        </a:rPr>
                        <a:t>shares are treated as Liability &amp; not Share &amp; also their cost is </a:t>
                      </a:r>
                      <a:r>
                        <a:rPr lang="en-US" sz="2000" kern="1200" dirty="0" smtClean="0">
                          <a:solidFill>
                            <a:schemeClr val="accent2"/>
                          </a:solidFill>
                          <a:latin typeface="+mj-lt"/>
                          <a:ea typeface="+mj-ea"/>
                          <a:cs typeface="+mj-cs"/>
                        </a:rPr>
                        <a:t>Interest </a:t>
                      </a:r>
                      <a:r>
                        <a:rPr lang="en-US" sz="2000" kern="1200" dirty="0">
                          <a:solidFill>
                            <a:schemeClr val="accent2"/>
                          </a:solidFill>
                          <a:latin typeface="+mj-lt"/>
                          <a:ea typeface="+mj-ea"/>
                          <a:cs typeface="+mj-cs"/>
                        </a:rPr>
                        <a:t>&amp; not </a:t>
                      </a:r>
                      <a:r>
                        <a:rPr lang="en-US" sz="2000" kern="1200" dirty="0" smtClean="0">
                          <a:solidFill>
                            <a:schemeClr val="accent2"/>
                          </a:solidFill>
                          <a:latin typeface="+mj-lt"/>
                          <a:ea typeface="+mj-ea"/>
                          <a:cs typeface="+mj-cs"/>
                        </a:rPr>
                        <a:t>Dividend</a:t>
                      </a:r>
                      <a:endParaRPr lang="en-US" sz="2000" kern="1200" dirty="0">
                        <a:solidFill>
                          <a:schemeClr val="accent2"/>
                        </a:solidFill>
                        <a:latin typeface="+mj-lt"/>
                        <a:ea typeface="+mj-ea"/>
                        <a:cs typeface="+mj-cs"/>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371600">
                <a:tc>
                  <a:txBody>
                    <a:bodyPr/>
                    <a:lstStyle/>
                    <a:p>
                      <a:pPr algn="l" fontAlgn="b"/>
                      <a:r>
                        <a:rPr lang="en-US" sz="2000" kern="1200" dirty="0" smtClean="0">
                          <a:solidFill>
                            <a:schemeClr val="accent2"/>
                          </a:solidFill>
                          <a:latin typeface="+mj-lt"/>
                          <a:ea typeface="+mj-ea"/>
                          <a:cs typeface="+mj-cs"/>
                        </a:rPr>
                        <a:t>IAS-8</a:t>
                      </a:r>
                    </a:p>
                    <a:p>
                      <a:pPr algn="l" fontAlgn="b"/>
                      <a:endParaRPr lang="en-US" sz="2000" kern="1200" dirty="0" smtClean="0">
                        <a:solidFill>
                          <a:schemeClr val="accent2"/>
                        </a:solidFill>
                        <a:latin typeface="+mj-lt"/>
                        <a:ea typeface="+mj-ea"/>
                        <a:cs typeface="+mj-cs"/>
                      </a:endParaRPr>
                    </a:p>
                    <a:p>
                      <a:pPr algn="l" fontAlgn="b"/>
                      <a:endParaRPr lang="en-US" sz="2000" kern="1200" dirty="0">
                        <a:solidFill>
                          <a:schemeClr val="accent2"/>
                        </a:solidFill>
                        <a:latin typeface="+mj-lt"/>
                        <a:ea typeface="+mj-ea"/>
                        <a:cs typeface="+mj-cs"/>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kern="1200" dirty="0" smtClean="0">
                          <a:solidFill>
                            <a:schemeClr val="accent2"/>
                          </a:solidFill>
                          <a:latin typeface="+mj-lt"/>
                          <a:ea typeface="+mj-ea"/>
                          <a:cs typeface="+mj-cs"/>
                        </a:rPr>
                        <a:t>Changes </a:t>
                      </a:r>
                      <a:r>
                        <a:rPr lang="en-US" sz="2000" kern="1200" dirty="0">
                          <a:solidFill>
                            <a:schemeClr val="accent2"/>
                          </a:solidFill>
                          <a:latin typeface="+mj-lt"/>
                          <a:ea typeface="+mj-ea"/>
                          <a:cs typeface="+mj-cs"/>
                        </a:rPr>
                        <a:t>in A/c estimate &amp; </a:t>
                      </a:r>
                      <a:r>
                        <a:rPr lang="en-US" sz="2000" kern="1200" dirty="0" smtClean="0">
                          <a:solidFill>
                            <a:schemeClr val="accent2"/>
                          </a:solidFill>
                          <a:latin typeface="+mj-lt"/>
                          <a:ea typeface="+mj-ea"/>
                          <a:cs typeface="+mj-cs"/>
                        </a:rPr>
                        <a:t>Error's</a:t>
                      </a:r>
                    </a:p>
                    <a:p>
                      <a:pPr algn="l" fontAlgn="b"/>
                      <a:endParaRPr lang="en-US" sz="2000" kern="1200" dirty="0">
                        <a:solidFill>
                          <a:schemeClr val="accent2"/>
                        </a:solidFill>
                        <a:latin typeface="+mj-lt"/>
                        <a:ea typeface="+mj-ea"/>
                        <a:cs typeface="+mj-cs"/>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kern="1200" dirty="0" smtClean="0">
                          <a:solidFill>
                            <a:schemeClr val="accent2"/>
                          </a:solidFill>
                          <a:latin typeface="+mj-lt"/>
                          <a:ea typeface="+mj-ea"/>
                          <a:cs typeface="+mj-cs"/>
                        </a:rPr>
                        <a:t>a) Estimates- Prospective</a:t>
                      </a:r>
                    </a:p>
                    <a:p>
                      <a:pPr marL="0" marR="0" indent="0" algn="l"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accent2"/>
                          </a:solidFill>
                          <a:latin typeface="+mn-lt"/>
                          <a:ea typeface="+mn-ea"/>
                          <a:cs typeface="+mn-cs"/>
                        </a:rPr>
                        <a:t>b) Errors - Retrospective Back date </a:t>
                      </a:r>
                    </a:p>
                    <a:p>
                      <a:pPr marL="0" marR="0" indent="0" algn="l"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accent2"/>
                          </a:solidFill>
                          <a:latin typeface="+mn-lt"/>
                          <a:ea typeface="+mn-ea"/>
                          <a:cs typeface="+mn-cs"/>
                        </a:rPr>
                        <a:t>c) Policy change- Retrospective Back date</a:t>
                      </a:r>
                    </a:p>
                    <a:p>
                      <a:pPr marL="0" marR="0" indent="0" algn="l" defTabSz="914400" rtl="0" eaLnBrk="1" fontAlgn="b" latinLnBrk="0" hangingPunct="1">
                        <a:lnSpc>
                          <a:spcPct val="100000"/>
                        </a:lnSpc>
                        <a:spcBef>
                          <a:spcPts val="0"/>
                        </a:spcBef>
                        <a:spcAft>
                          <a:spcPts val="0"/>
                        </a:spcAft>
                        <a:buClrTx/>
                        <a:buSzTx/>
                        <a:buFontTx/>
                        <a:buNone/>
                        <a:tabLst/>
                        <a:defRPr/>
                      </a:pPr>
                      <a:r>
                        <a:rPr lang="en-US" sz="2000" kern="1200" dirty="0" smtClean="0">
                          <a:solidFill>
                            <a:schemeClr val="accent2"/>
                          </a:solidFill>
                          <a:latin typeface="+mn-lt"/>
                          <a:ea typeface="+mn-ea"/>
                          <a:cs typeface="+mn-cs"/>
                        </a:rPr>
                        <a:t>with difference in Opening retained earnings</a:t>
                      </a:r>
                    </a:p>
                    <a:p>
                      <a:pPr marL="0" marR="0" indent="0" algn="l" defTabSz="914400" rtl="0" eaLnBrk="1" fontAlgn="b" latinLnBrk="0" hangingPunct="1">
                        <a:lnSpc>
                          <a:spcPct val="100000"/>
                        </a:lnSpc>
                        <a:spcBef>
                          <a:spcPts val="0"/>
                        </a:spcBef>
                        <a:spcAft>
                          <a:spcPts val="0"/>
                        </a:spcAft>
                        <a:buClrTx/>
                        <a:buSzTx/>
                        <a:buFontTx/>
                        <a:buNone/>
                        <a:tabLst/>
                        <a:defRPr/>
                      </a:pPr>
                      <a:endParaRPr lang="en-US" sz="2000" kern="1200" dirty="0">
                        <a:solidFill>
                          <a:schemeClr val="accent2"/>
                        </a:solidFill>
                        <a:latin typeface="+mj-lt"/>
                        <a:ea typeface="+mj-ea"/>
                        <a:cs typeface="+mj-cs"/>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39466">
                <a:tc>
                  <a:txBody>
                    <a:bodyPr/>
                    <a:lstStyle/>
                    <a:p>
                      <a:pPr algn="l" fontAlgn="b"/>
                      <a:r>
                        <a:rPr lang="en-US" sz="2000" kern="1200" dirty="0" smtClean="0">
                          <a:solidFill>
                            <a:schemeClr val="accent2"/>
                          </a:solidFill>
                          <a:latin typeface="+mj-lt"/>
                          <a:ea typeface="+mj-ea"/>
                          <a:cs typeface="+mj-cs"/>
                        </a:rPr>
                        <a:t>IAS-10</a:t>
                      </a:r>
                    </a:p>
                    <a:p>
                      <a:pPr algn="l" fontAlgn="b"/>
                      <a:endParaRPr lang="en-US" sz="2000" kern="1200" dirty="0">
                        <a:solidFill>
                          <a:schemeClr val="accent2"/>
                        </a:solidFill>
                        <a:latin typeface="+mj-lt"/>
                        <a:ea typeface="+mj-ea"/>
                        <a:cs typeface="+mj-cs"/>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kern="1200" dirty="0" smtClean="0">
                          <a:solidFill>
                            <a:schemeClr val="accent2"/>
                          </a:solidFill>
                          <a:latin typeface="+mj-lt"/>
                          <a:ea typeface="+mj-ea"/>
                          <a:cs typeface="+mj-cs"/>
                        </a:rPr>
                        <a:t>Events </a:t>
                      </a:r>
                      <a:r>
                        <a:rPr lang="en-US" sz="2000" kern="1200" dirty="0">
                          <a:solidFill>
                            <a:schemeClr val="accent2"/>
                          </a:solidFill>
                          <a:latin typeface="+mj-lt"/>
                          <a:ea typeface="+mj-ea"/>
                          <a:cs typeface="+mj-cs"/>
                        </a:rPr>
                        <a:t>after Balance sheet </a:t>
                      </a:r>
                      <a:r>
                        <a:rPr lang="en-US" sz="2000" kern="1200" dirty="0" smtClean="0">
                          <a:solidFill>
                            <a:schemeClr val="accent2"/>
                          </a:solidFill>
                          <a:latin typeface="+mj-lt"/>
                          <a:ea typeface="+mj-ea"/>
                          <a:cs typeface="+mj-cs"/>
                        </a:rPr>
                        <a:t>date</a:t>
                      </a:r>
                    </a:p>
                    <a:p>
                      <a:pPr algn="l" fontAlgn="b"/>
                      <a:endParaRPr lang="en-US" sz="2000" kern="1200" dirty="0">
                        <a:solidFill>
                          <a:schemeClr val="accent2"/>
                        </a:solidFill>
                        <a:latin typeface="+mj-lt"/>
                        <a:ea typeface="+mj-ea"/>
                        <a:cs typeface="+mj-cs"/>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kern="1200" dirty="0">
                          <a:solidFill>
                            <a:schemeClr val="accent2"/>
                          </a:solidFill>
                          <a:latin typeface="+mj-lt"/>
                          <a:ea typeface="+mj-ea"/>
                          <a:cs typeface="+mj-cs"/>
                        </a:rPr>
                        <a:t>Dividend Proposed- cannot be in the year </a:t>
                      </a:r>
                      <a:r>
                        <a:rPr lang="en-US" sz="2000" kern="1200" dirty="0" err="1">
                          <a:solidFill>
                            <a:schemeClr val="accent2"/>
                          </a:solidFill>
                          <a:latin typeface="+mj-lt"/>
                          <a:ea typeface="+mj-ea"/>
                          <a:cs typeface="+mj-cs"/>
                        </a:rPr>
                        <a:t>untill</a:t>
                      </a:r>
                      <a:r>
                        <a:rPr lang="en-US" sz="2000" kern="1200" dirty="0">
                          <a:solidFill>
                            <a:schemeClr val="accent2"/>
                          </a:solidFill>
                          <a:latin typeface="+mj-lt"/>
                          <a:ea typeface="+mj-ea"/>
                          <a:cs typeface="+mj-cs"/>
                        </a:rPr>
                        <a:t> </a:t>
                      </a:r>
                      <a:r>
                        <a:rPr lang="en-US" sz="2000" kern="1200" dirty="0" smtClean="0">
                          <a:solidFill>
                            <a:schemeClr val="accent2"/>
                          </a:solidFill>
                          <a:latin typeface="+mj-lt"/>
                          <a:ea typeface="+mj-ea"/>
                          <a:cs typeface="+mj-cs"/>
                        </a:rPr>
                        <a:t>approved</a:t>
                      </a:r>
                    </a:p>
                    <a:p>
                      <a:pPr algn="l" fontAlgn="b"/>
                      <a:endParaRPr lang="en-US" sz="2000" kern="1200" dirty="0">
                        <a:solidFill>
                          <a:schemeClr val="accent2"/>
                        </a:solidFill>
                        <a:latin typeface="+mj-lt"/>
                        <a:ea typeface="+mj-ea"/>
                        <a:cs typeface="+mj-cs"/>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19330272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0574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IAS -24</a:t>
            </a:r>
          </a:p>
          <a:p>
            <a:pPr algn="ctr"/>
            <a:r>
              <a:rPr lang="en-US" sz="3200" dirty="0" smtClean="0"/>
              <a:t>Related Party Disclosure   </a:t>
            </a:r>
          </a:p>
          <a:p>
            <a:pPr algn="ct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 IAS 24 (Related Party Disclosure )</a:t>
            </a:r>
            <a:endParaRPr lang="en-US" sz="2400" b="1" dirty="0">
              <a:latin typeface="Garamond" pitchFamily="18" charset="0"/>
            </a:endParaRPr>
          </a:p>
        </p:txBody>
      </p:sp>
    </p:spTree>
    <p:extLst>
      <p:ext uri="{BB962C8B-B14F-4D97-AF65-F5344CB8AC3E}">
        <p14:creationId xmlns:p14="http://schemas.microsoft.com/office/powerpoint/2010/main" xmlns="" val="9779782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461665"/>
          </a:xfrm>
          <a:prstGeom prst="rect">
            <a:avLst/>
          </a:prstGeom>
          <a:noFill/>
        </p:spPr>
        <p:txBody>
          <a:bodyPr wrap="square" rtlCol="0">
            <a:spAutoFit/>
          </a:bodyPr>
          <a:lstStyle/>
          <a:p>
            <a:pPr algn="ctr"/>
            <a:r>
              <a:rPr lang="en-US" sz="2400" b="1" dirty="0" smtClean="0">
                <a:latin typeface="Garamond" pitchFamily="18" charset="0"/>
              </a:rPr>
              <a:t> </a:t>
            </a:r>
            <a:r>
              <a:rPr lang="en-US" sz="2400" b="1" dirty="0" smtClean="0"/>
              <a:t>  </a:t>
            </a:r>
            <a:r>
              <a:rPr lang="en-US" sz="2400" b="1" dirty="0" smtClean="0">
                <a:latin typeface="Garamond" pitchFamily="18" charset="0"/>
              </a:rPr>
              <a:t>IAS 24 and AS 18 (Related Party Disclosures )</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727210559"/>
              </p:ext>
            </p:extLst>
          </p:nvPr>
        </p:nvGraphicFramePr>
        <p:xfrm>
          <a:off x="228600" y="990600"/>
          <a:ext cx="8686800" cy="4268052"/>
        </p:xfrm>
        <a:graphic>
          <a:graphicData uri="http://schemas.openxmlformats.org/drawingml/2006/table">
            <a:tbl>
              <a:tblPr firstRow="1" bandRow="1">
                <a:tableStyleId>{5C22544A-7EE6-4342-B048-85BDC9FD1C3A}</a:tableStyleId>
              </a:tblPr>
              <a:tblGrid>
                <a:gridCol w="4343400"/>
                <a:gridCol w="4343400"/>
              </a:tblGrid>
              <a:tr h="476591">
                <a:tc>
                  <a:txBody>
                    <a:bodyPr/>
                    <a:lstStyle/>
                    <a:p>
                      <a:pPr algn="ctr"/>
                      <a:r>
                        <a:rPr lang="en-US" sz="2400" b="1" dirty="0" smtClean="0">
                          <a:solidFill>
                            <a:schemeClr val="tx1"/>
                          </a:solidFill>
                          <a:latin typeface="Garamond" pitchFamily="18" charset="0"/>
                        </a:rPr>
                        <a:t>IAS 24</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18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4886">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Covers </a:t>
                      </a:r>
                      <a:r>
                        <a:rPr lang="en-US" sz="2000" b="0" i="0" u="none" strike="noStrike" dirty="0" smtClean="0">
                          <a:solidFill>
                            <a:srgbClr val="0070C0"/>
                          </a:solidFill>
                          <a:latin typeface="Garamond"/>
                        </a:rPr>
                        <a:t>key management personnel's (‘KMPs’) </a:t>
                      </a:r>
                      <a:r>
                        <a:rPr lang="en-US" sz="2000" b="0" i="0" u="none" strike="noStrike" dirty="0">
                          <a:solidFill>
                            <a:srgbClr val="0070C0"/>
                          </a:solidFill>
                          <a:latin typeface="Garamond"/>
                        </a:rPr>
                        <a:t>of the parent </a:t>
                      </a:r>
                      <a:r>
                        <a:rPr lang="en-US" sz="2000" b="0" i="0" u="none" strike="noStrike" dirty="0">
                          <a:solidFill>
                            <a:srgbClr val="000000"/>
                          </a:solidFill>
                          <a:latin typeface="Garamond"/>
                        </a:rPr>
                        <a:t>as well.</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Covers </a:t>
                      </a:r>
                      <a:r>
                        <a:rPr lang="en-US" sz="2000" b="0" i="0" u="none" strike="noStrike" dirty="0">
                          <a:solidFill>
                            <a:srgbClr val="000000"/>
                          </a:solidFill>
                          <a:latin typeface="Garamond"/>
                        </a:rPr>
                        <a:t>key management </a:t>
                      </a:r>
                      <a:r>
                        <a:rPr lang="en-US" sz="2000" b="0" i="0" u="none" strike="noStrike" dirty="0" smtClean="0">
                          <a:solidFill>
                            <a:srgbClr val="000000"/>
                          </a:solidFill>
                          <a:latin typeface="Garamond"/>
                        </a:rPr>
                        <a:t>personnel's (‘KMPs’) </a:t>
                      </a:r>
                      <a:r>
                        <a:rPr lang="en-US" sz="2000" b="0" i="0" u="none" strike="noStrike" dirty="0">
                          <a:solidFill>
                            <a:srgbClr val="000000"/>
                          </a:solidFill>
                          <a:latin typeface="Garamond"/>
                        </a:rPr>
                        <a:t>of </a:t>
                      </a:r>
                      <a:r>
                        <a:rPr lang="en-US" sz="2000" b="0" i="0" u="none" strike="noStrike" dirty="0">
                          <a:solidFill>
                            <a:srgbClr val="0070C0"/>
                          </a:solidFill>
                          <a:latin typeface="Garamond"/>
                        </a:rPr>
                        <a:t>the entity </a:t>
                      </a:r>
                      <a:r>
                        <a:rPr lang="en-US" sz="2000" b="0" i="0" u="none" strike="noStrike" dirty="0" smtClean="0">
                          <a:solidFill>
                            <a:srgbClr val="0070C0"/>
                          </a:solidFill>
                          <a:latin typeface="Garamond"/>
                        </a:rPr>
                        <a:t>only.</a:t>
                      </a:r>
                      <a:endParaRPr lang="en-US" sz="2000" b="0" i="0" u="none" strike="noStrike" dirty="0">
                        <a:solidFill>
                          <a:srgbClr val="0070C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1123">
                <a:tc>
                  <a:txBody>
                    <a:bodyPr/>
                    <a:lstStyle/>
                    <a:p>
                      <a:pPr marL="284163" indent="-284163" algn="just" fontAlgn="t">
                        <a:buFont typeface="Wingdings" pitchFamily="2" charset="2"/>
                        <a:buChar char="Ø"/>
                      </a:pPr>
                      <a:r>
                        <a:rPr lang="en-US" sz="2000" b="0" i="0" u="none" strike="noStrike" dirty="0" smtClean="0">
                          <a:solidFill>
                            <a:srgbClr val="0070C0"/>
                          </a:solidFill>
                          <a:latin typeface="Garamond"/>
                        </a:rPr>
                        <a:t>Co-ventures </a:t>
                      </a:r>
                      <a:r>
                        <a:rPr lang="en-US" sz="2000" b="0" i="0" u="none" strike="noStrike" dirty="0">
                          <a:solidFill>
                            <a:srgbClr val="0070C0"/>
                          </a:solidFill>
                          <a:latin typeface="Garamond"/>
                        </a:rPr>
                        <a:t>or co-associates </a:t>
                      </a:r>
                      <a:r>
                        <a:rPr lang="en-US" sz="2000" b="0" i="0" u="none" strike="noStrike" dirty="0">
                          <a:solidFill>
                            <a:srgbClr val="000000"/>
                          </a:solidFill>
                          <a:latin typeface="Garamond"/>
                        </a:rPr>
                        <a:t>are not related to each other.</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There </a:t>
                      </a:r>
                      <a:r>
                        <a:rPr lang="en-US" sz="2000" b="0" i="0" u="none" strike="noStrike" dirty="0">
                          <a:solidFill>
                            <a:srgbClr val="0070C0"/>
                          </a:solidFill>
                          <a:latin typeface="Garamond"/>
                        </a:rPr>
                        <a:t>is extended coverage in case of joint ventures.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14400">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Includes </a:t>
                      </a:r>
                      <a:r>
                        <a:rPr lang="en-US" sz="2000" b="0" i="0" u="none" strike="noStrike" dirty="0">
                          <a:solidFill>
                            <a:srgbClr val="0070C0"/>
                          </a:solidFill>
                          <a:latin typeface="Garamond"/>
                        </a:rPr>
                        <a:t>post employment benefit plans for the benefit of employees of an entity or its related entity as related parties</a:t>
                      </a:r>
                      <a:r>
                        <a:rPr lang="en-US" sz="2000" b="0" i="0" u="none" strike="noStrike" dirty="0" smtClean="0">
                          <a:solidFill>
                            <a:srgbClr val="0070C0"/>
                          </a:solidFill>
                          <a:latin typeface="Garamond"/>
                        </a:rPr>
                        <a: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Does </a:t>
                      </a:r>
                      <a:r>
                        <a:rPr lang="en-US" sz="2000" b="0" i="0" u="none" strike="noStrike" dirty="0">
                          <a:solidFill>
                            <a:srgbClr val="000000"/>
                          </a:solidFill>
                          <a:latin typeface="Garamond"/>
                        </a:rPr>
                        <a:t>not specifically cover entities that are post employment benefit plans, as related parties</a:t>
                      </a:r>
                      <a:r>
                        <a:rPr lang="en-US" sz="2000" b="0" i="0" u="none" strike="noStrike" dirty="0" smtClean="0">
                          <a:solidFill>
                            <a:srgbClr val="000000"/>
                          </a:solidFill>
                          <a:latin typeface="Garamond"/>
                        </a:rPr>
                        <a: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7792">
                <a:tc>
                  <a:txBody>
                    <a:bodyPr/>
                    <a:lstStyle/>
                    <a:p>
                      <a:pPr marL="284163" indent="-284163" algn="just" fontAlgn="t">
                        <a:buFont typeface="Wingdings" pitchFamily="2" charset="2"/>
                        <a:buChar char="Ø"/>
                      </a:pPr>
                      <a:r>
                        <a:rPr lang="en-US" sz="2000" b="0" i="0" u="none" strike="noStrike" dirty="0" smtClean="0">
                          <a:solidFill>
                            <a:srgbClr val="0070C0"/>
                          </a:solidFill>
                          <a:latin typeface="Garamond"/>
                        </a:rPr>
                        <a:t>The </a:t>
                      </a:r>
                      <a:r>
                        <a:rPr lang="en-US" sz="2000" b="0" i="0" u="none" strike="noStrike" dirty="0">
                          <a:solidFill>
                            <a:srgbClr val="0070C0"/>
                          </a:solidFill>
                          <a:latin typeface="Garamond"/>
                        </a:rPr>
                        <a:t>amount of the </a:t>
                      </a:r>
                      <a:r>
                        <a:rPr lang="en-US" sz="2000" b="0" i="0" u="none" strike="noStrike" dirty="0" smtClean="0">
                          <a:solidFill>
                            <a:srgbClr val="0070C0"/>
                          </a:solidFill>
                          <a:latin typeface="Garamond"/>
                        </a:rPr>
                        <a:t>transactions </a:t>
                      </a:r>
                      <a:r>
                        <a:rPr lang="en-US" sz="2000" b="0" i="0" u="none" strike="noStrike" dirty="0">
                          <a:solidFill>
                            <a:srgbClr val="0070C0"/>
                          </a:solidFill>
                          <a:latin typeface="Garamond"/>
                        </a:rPr>
                        <a:t>need to be </a:t>
                      </a:r>
                      <a:r>
                        <a:rPr lang="en-US" sz="2000" b="0" i="0" u="none" strike="noStrike" dirty="0" smtClean="0">
                          <a:solidFill>
                            <a:srgbClr val="0070C0"/>
                          </a:solidFill>
                          <a:latin typeface="Garamond"/>
                        </a:rPr>
                        <a:t>disclosed</a:t>
                      </a:r>
                      <a:r>
                        <a:rPr lang="en-US" sz="2000" b="0" i="0" u="none" strike="noStrike" dirty="0" smtClean="0">
                          <a:solidFill>
                            <a:srgbClr val="000000"/>
                          </a:solidFill>
                          <a:latin typeface="Garamond"/>
                        </a:rPr>
                        <a:t>.</a:t>
                      </a:r>
                      <a:endParaRPr lang="en-US" sz="20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Provides an </a:t>
                      </a:r>
                      <a:r>
                        <a:rPr lang="en-US" sz="2000" b="0" i="0" u="none" strike="noStrike" dirty="0">
                          <a:solidFill>
                            <a:srgbClr val="000000"/>
                          </a:solidFill>
                          <a:latin typeface="Garamond"/>
                        </a:rPr>
                        <a:t>option to disclose the “</a:t>
                      </a:r>
                      <a:r>
                        <a:rPr lang="en-US" sz="2000" b="0" i="0" u="none" strike="noStrike" dirty="0">
                          <a:solidFill>
                            <a:srgbClr val="0070C0"/>
                          </a:solidFill>
                          <a:latin typeface="Garamond"/>
                        </a:rPr>
                        <a:t>Volume of the transactions either as an amount or as an appropriate </a:t>
                      </a:r>
                      <a:r>
                        <a:rPr lang="en-US" sz="2000" b="0" i="0" u="none" strike="noStrike" dirty="0" smtClean="0">
                          <a:solidFill>
                            <a:srgbClr val="0070C0"/>
                          </a:solidFill>
                          <a:latin typeface="Garamond"/>
                        </a:rPr>
                        <a:t>proportio</a:t>
                      </a:r>
                      <a:r>
                        <a:rPr lang="en-US" sz="2000" b="0" i="0" u="none" strike="noStrike" dirty="0" smtClean="0">
                          <a:solidFill>
                            <a:srgbClr val="000000"/>
                          </a:solidFill>
                          <a:latin typeface="Garamond"/>
                        </a:rPr>
                        <a:t>n”.</a:t>
                      </a:r>
                      <a:endParaRPr lang="en-US" sz="20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93321703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0574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IAS -26</a:t>
            </a:r>
          </a:p>
          <a:p>
            <a:pPr algn="ctr"/>
            <a:r>
              <a:rPr lang="en-US" sz="3200" dirty="0" smtClean="0"/>
              <a:t>Accounting and Reporting by Retirement Benefit Plan</a:t>
            </a:r>
          </a:p>
          <a:p>
            <a:pPr algn="ct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 IAS 26 (Accounting and Reporting by Retirement Benefit Plan )</a:t>
            </a:r>
            <a:endParaRPr lang="en-US" sz="2400" b="1" dirty="0">
              <a:latin typeface="Garamond" pitchFamily="18" charset="0"/>
            </a:endParaRPr>
          </a:p>
        </p:txBody>
      </p:sp>
      <p:sp>
        <p:nvSpPr>
          <p:cNvPr id="4" name="TextBox 3"/>
          <p:cNvSpPr txBox="1"/>
          <p:nvPr/>
        </p:nvSpPr>
        <p:spPr>
          <a:xfrm>
            <a:off x="152400" y="5024735"/>
            <a:ext cx="7086600" cy="461665"/>
          </a:xfrm>
          <a:prstGeom prst="rect">
            <a:avLst/>
          </a:prstGeom>
          <a:noFill/>
        </p:spPr>
        <p:txBody>
          <a:bodyPr wrap="square" rtlCol="0">
            <a:spAutoFit/>
          </a:bodyPr>
          <a:lstStyle/>
          <a:p>
            <a:r>
              <a:rPr lang="en-US" sz="2400" b="1" dirty="0" smtClean="0">
                <a:latin typeface="Garamond" pitchFamily="18" charset="0"/>
              </a:rPr>
              <a:t> No Corresponding Plan in India </a:t>
            </a:r>
            <a:endParaRPr lang="en-US" sz="2400" b="1" dirty="0">
              <a:latin typeface="Garamond" pitchFamily="18" charset="0"/>
            </a:endParaRPr>
          </a:p>
        </p:txBody>
      </p:sp>
    </p:spTree>
    <p:extLst>
      <p:ext uri="{BB962C8B-B14F-4D97-AF65-F5344CB8AC3E}">
        <p14:creationId xmlns:p14="http://schemas.microsoft.com/office/powerpoint/2010/main" xmlns="" val="114863007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5146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IAS -27</a:t>
            </a:r>
            <a:endParaRPr lang="en-US" sz="3200" dirty="0"/>
          </a:p>
          <a:p>
            <a:pPr algn="ctr"/>
            <a:r>
              <a:rPr lang="en-US" sz="3200" b="1" dirty="0" smtClean="0">
                <a:latin typeface="Garamond" pitchFamily="18" charset="0"/>
              </a:rPr>
              <a:t>Consolidated </a:t>
            </a:r>
            <a:r>
              <a:rPr lang="en-US" sz="3200" b="1" dirty="0">
                <a:latin typeface="Garamond" pitchFamily="18" charset="0"/>
              </a:rPr>
              <a:t>and Separate Financial Statements </a:t>
            </a:r>
            <a:r>
              <a:rPr lang="en-US" sz="3200" dirty="0" smtClean="0"/>
              <a:t>    </a:t>
            </a:r>
          </a:p>
          <a:p>
            <a:pPr algn="ct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IAS 27 (Consolidated and Separate Financial Statements  )</a:t>
            </a:r>
            <a:endParaRPr lang="en-US" sz="2400" b="1" dirty="0">
              <a:latin typeface="Garamond" pitchFamily="18" charset="0"/>
            </a:endParaRPr>
          </a:p>
        </p:txBody>
      </p:sp>
    </p:spTree>
    <p:extLst>
      <p:ext uri="{BB962C8B-B14F-4D97-AF65-F5344CB8AC3E}">
        <p14:creationId xmlns:p14="http://schemas.microsoft.com/office/powerpoint/2010/main" xmlns="" val="78102599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1938992"/>
          </a:xfrm>
          <a:prstGeom prst="rect">
            <a:avLst/>
          </a:prstGeom>
          <a:noFill/>
        </p:spPr>
        <p:txBody>
          <a:bodyPr wrap="square" rtlCol="0">
            <a:spAutoFit/>
          </a:bodyPr>
          <a:lstStyle/>
          <a:p>
            <a:pPr algn="ctr"/>
            <a:r>
              <a:rPr lang="en-US" sz="2400" b="1" dirty="0" smtClean="0">
                <a:latin typeface="Garamond" pitchFamily="18" charset="0"/>
              </a:rPr>
              <a:t>     Ind AS 27 (Consolidated and Separate Financial Statements) and AS 21 (Consolidated Financial Statements)</a:t>
            </a:r>
          </a:p>
          <a:p>
            <a:pPr algn="ctr"/>
            <a:endParaRPr lang="en-US" sz="2400" b="1" dirty="0" smtClean="0"/>
          </a:p>
          <a:p>
            <a:pPr algn="ctr"/>
            <a:endParaRPr lang="en-US" sz="2400" b="1" dirty="0" smtClean="0">
              <a:latin typeface="Garamond" pitchFamily="18" charset="0"/>
            </a:endParaRPr>
          </a:p>
          <a:p>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627619089"/>
              </p:ext>
            </p:extLst>
          </p:nvPr>
        </p:nvGraphicFramePr>
        <p:xfrm>
          <a:off x="228600" y="1028359"/>
          <a:ext cx="8686800" cy="3848441"/>
        </p:xfrm>
        <a:graphic>
          <a:graphicData uri="http://schemas.openxmlformats.org/drawingml/2006/table">
            <a:tbl>
              <a:tblPr firstRow="1" bandRow="1">
                <a:tableStyleId>{5C22544A-7EE6-4342-B048-85BDC9FD1C3A}</a:tableStyleId>
              </a:tblPr>
              <a:tblGrid>
                <a:gridCol w="4343400"/>
                <a:gridCol w="4343400"/>
              </a:tblGrid>
              <a:tr h="476591">
                <a:tc>
                  <a:txBody>
                    <a:bodyPr/>
                    <a:lstStyle/>
                    <a:p>
                      <a:pPr algn="ctr"/>
                      <a:r>
                        <a:rPr lang="en-US" sz="2400" b="1" dirty="0" smtClean="0">
                          <a:solidFill>
                            <a:schemeClr val="tx1"/>
                          </a:solidFill>
                          <a:latin typeface="Garamond" pitchFamily="18" charset="0"/>
                        </a:rPr>
                        <a:t>Ind AS 27</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4886">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0000"/>
                          </a:solidFill>
                          <a:latin typeface="Garamond"/>
                        </a:rPr>
                        <a:t>Preparation </a:t>
                      </a:r>
                      <a:r>
                        <a:rPr lang="en-US" sz="2000" b="0" i="0" u="none" strike="noStrike" dirty="0">
                          <a:solidFill>
                            <a:srgbClr val="000000"/>
                          </a:solidFill>
                          <a:latin typeface="Garamond"/>
                        </a:rPr>
                        <a:t>of consolidated financial statement </a:t>
                      </a:r>
                      <a:r>
                        <a:rPr lang="en-US" sz="2000" b="0" i="0" u="none" strike="noStrike" dirty="0">
                          <a:solidFill>
                            <a:srgbClr val="0070C0"/>
                          </a:solidFill>
                          <a:latin typeface="Garamond"/>
                        </a:rPr>
                        <a:t>mandatory for all the parents except where parents meets certain conditions.</a:t>
                      </a:r>
                      <a:r>
                        <a:rPr lang="en-US" sz="2000" b="0" i="0" u="none" strike="noStrike" dirty="0">
                          <a:solidFill>
                            <a:srgbClr val="000000"/>
                          </a:solidFill>
                          <a:latin typeface="Garamond"/>
                        </a:rPr>
                        <a:t> Further separate financial statement is not required.</a:t>
                      </a:r>
                    </a:p>
                  </a:txBody>
                  <a:tcPr marL="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70C0"/>
                          </a:solidFill>
                          <a:latin typeface="Garamond"/>
                        </a:rPr>
                        <a:t>Is </a:t>
                      </a:r>
                      <a:r>
                        <a:rPr lang="en-US" sz="2000" b="0" i="0" u="none" strike="noStrike" dirty="0">
                          <a:solidFill>
                            <a:srgbClr val="0070C0"/>
                          </a:solidFill>
                          <a:latin typeface="Garamond"/>
                        </a:rPr>
                        <a:t>not mandatory </a:t>
                      </a:r>
                      <a:r>
                        <a:rPr lang="en-US" sz="2000" b="0" i="0" u="none" strike="noStrike" dirty="0" smtClean="0">
                          <a:solidFill>
                            <a:srgbClr val="0070C0"/>
                          </a:solidFill>
                          <a:latin typeface="Garamond"/>
                        </a:rPr>
                        <a:t>,</a:t>
                      </a:r>
                      <a:r>
                        <a:rPr lang="en-US" sz="2000" b="0" i="0" u="none" strike="noStrike" dirty="0" smtClean="0">
                          <a:solidFill>
                            <a:srgbClr val="000000"/>
                          </a:solidFill>
                          <a:latin typeface="Garamond"/>
                        </a:rPr>
                        <a:t>further </a:t>
                      </a:r>
                      <a:r>
                        <a:rPr lang="en-US" sz="2000" b="0" i="0" u="none" strike="noStrike" dirty="0">
                          <a:solidFill>
                            <a:srgbClr val="000000"/>
                          </a:solidFill>
                          <a:latin typeface="Garamond"/>
                        </a:rPr>
                        <a:t>in addition to consolidated financial statement separate financial statement is </a:t>
                      </a:r>
                      <a:r>
                        <a:rPr lang="en-US" sz="2000" b="0" i="0" u="none" strike="noStrike" dirty="0" smtClean="0">
                          <a:solidFill>
                            <a:srgbClr val="000000"/>
                          </a:solidFill>
                          <a:latin typeface="Garamond"/>
                        </a:rPr>
                        <a:t>required </a:t>
                      </a:r>
                      <a:r>
                        <a:rPr lang="en-US" sz="2000" b="0" i="0" u="none" strike="noStrike" dirty="0">
                          <a:solidFill>
                            <a:srgbClr val="000000"/>
                          </a:solidFill>
                          <a:latin typeface="Garamond"/>
                        </a:rPr>
                        <a:t>to be prepared.</a:t>
                      </a:r>
                    </a:p>
                  </a:txBody>
                  <a:tcPr marL="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4318">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70C0"/>
                          </a:solidFill>
                          <a:latin typeface="Garamond"/>
                        </a:rPr>
                        <a:t>Deals </a:t>
                      </a:r>
                      <a:r>
                        <a:rPr lang="en-US" sz="2000" b="0" i="0" u="none" strike="noStrike" dirty="0">
                          <a:solidFill>
                            <a:srgbClr val="0070C0"/>
                          </a:solidFill>
                          <a:latin typeface="Garamond"/>
                        </a:rPr>
                        <a:t>with investments in jointly controlled entities and </a:t>
                      </a:r>
                      <a:r>
                        <a:rPr lang="en-US" sz="2000" b="0" i="0" u="none" strike="noStrike" dirty="0" smtClean="0">
                          <a:solidFill>
                            <a:srgbClr val="0070C0"/>
                          </a:solidFill>
                          <a:latin typeface="Garamond"/>
                        </a:rPr>
                        <a:t>associates </a:t>
                      </a:r>
                      <a:r>
                        <a:rPr lang="en-US" sz="2000" b="0" i="0" u="none" strike="noStrike" dirty="0" smtClean="0">
                          <a:solidFill>
                            <a:srgbClr val="000000"/>
                          </a:solidFill>
                          <a:latin typeface="Garamond"/>
                        </a:rPr>
                        <a:t>to </a:t>
                      </a:r>
                      <a:r>
                        <a:rPr lang="en-US" sz="2000" b="0" i="0" u="none" strike="noStrike" dirty="0">
                          <a:solidFill>
                            <a:srgbClr val="000000"/>
                          </a:solidFill>
                          <a:latin typeface="Garamond"/>
                        </a:rPr>
                        <a:t>be presented in the separate financial statements.</a:t>
                      </a:r>
                    </a:p>
                  </a:txBody>
                  <a:tcPr marL="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0000"/>
                          </a:solidFill>
                          <a:latin typeface="Garamond"/>
                        </a:rPr>
                        <a:t>Does </a:t>
                      </a:r>
                      <a:r>
                        <a:rPr lang="en-US" sz="2000" b="0" i="0" u="none" strike="noStrike" dirty="0">
                          <a:solidFill>
                            <a:srgbClr val="000000"/>
                          </a:solidFill>
                          <a:latin typeface="Garamond"/>
                        </a:rPr>
                        <a:t>not deal with the same.</a:t>
                      </a:r>
                    </a:p>
                  </a:txBody>
                  <a:tcPr marL="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03113999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743799977"/>
              </p:ext>
            </p:extLst>
          </p:nvPr>
        </p:nvGraphicFramePr>
        <p:xfrm>
          <a:off x="228600" y="990600"/>
          <a:ext cx="8686800" cy="5362575"/>
        </p:xfrm>
        <a:graphic>
          <a:graphicData uri="http://schemas.openxmlformats.org/drawingml/2006/table">
            <a:tbl>
              <a:tblPr firstRow="1" bandRow="1">
                <a:tableStyleId>{5C22544A-7EE6-4342-B048-85BDC9FD1C3A}</a:tableStyleId>
              </a:tblPr>
              <a:tblGrid>
                <a:gridCol w="4343400"/>
                <a:gridCol w="4343400"/>
              </a:tblGrid>
              <a:tr h="457200">
                <a:tc>
                  <a:txBody>
                    <a:bodyPr/>
                    <a:lstStyle/>
                    <a:p>
                      <a:pPr algn="ctr"/>
                      <a:r>
                        <a:rPr lang="en-US" sz="2400" b="1" dirty="0" smtClean="0">
                          <a:solidFill>
                            <a:schemeClr val="tx1"/>
                          </a:solidFill>
                          <a:latin typeface="Garamond" pitchFamily="18" charset="0"/>
                        </a:rPr>
                        <a:t>Ind AS 27</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7792">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70C0"/>
                          </a:solidFill>
                          <a:latin typeface="Garamond"/>
                        </a:rPr>
                        <a:t>Minority </a:t>
                      </a:r>
                      <a:r>
                        <a:rPr lang="en-US" sz="2000" b="0" i="0" u="none" strike="noStrike" dirty="0">
                          <a:solidFill>
                            <a:srgbClr val="0070C0"/>
                          </a:solidFill>
                          <a:latin typeface="Garamond"/>
                        </a:rPr>
                        <a:t>interest </a:t>
                      </a:r>
                      <a:r>
                        <a:rPr lang="en-US" sz="2000" b="0" i="0" u="none" strike="noStrike" dirty="0">
                          <a:solidFill>
                            <a:srgbClr val="000000"/>
                          </a:solidFill>
                          <a:latin typeface="Garamond"/>
                        </a:rPr>
                        <a:t>should be presented in the consolidated balance sheet </a:t>
                      </a:r>
                      <a:r>
                        <a:rPr lang="en-US" sz="2000" b="0" i="0" u="none" strike="noStrike" dirty="0">
                          <a:solidFill>
                            <a:srgbClr val="0070C0"/>
                          </a:solidFill>
                          <a:latin typeface="Garamond"/>
                        </a:rPr>
                        <a:t>separately from liabilities and equity of the parent’s </a:t>
                      </a:r>
                      <a:r>
                        <a:rPr lang="en-US" sz="2000" b="0" i="0" u="none" strike="noStrike" dirty="0" smtClean="0">
                          <a:solidFill>
                            <a:srgbClr val="0070C0"/>
                          </a:solidFill>
                          <a:latin typeface="Garamond"/>
                        </a:rPr>
                        <a:t>shareholders</a:t>
                      </a:r>
                      <a:r>
                        <a:rPr lang="en-US" sz="2000" b="0" i="0" u="none" strike="noStrike" dirty="0" smtClean="0">
                          <a:solidFill>
                            <a:srgbClr val="000000"/>
                          </a:solidFill>
                          <a:latin typeface="Garamond"/>
                        </a:rPr>
                        <a:t>.</a:t>
                      </a:r>
                    </a:p>
                    <a:p>
                      <a:pPr marL="284163" indent="-284163" algn="just" fontAlgn="t">
                        <a:buFont typeface="Wingdings" pitchFamily="2" charset="2"/>
                        <a:buChar char="Ø"/>
                      </a:pPr>
                      <a:endParaRPr lang="en-US" sz="20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70C0"/>
                          </a:solidFill>
                          <a:latin typeface="Garamond"/>
                        </a:rPr>
                        <a:t>Minority </a:t>
                      </a:r>
                      <a:r>
                        <a:rPr lang="en-US" sz="2000" b="0" i="0" u="none" strike="noStrike" dirty="0">
                          <a:solidFill>
                            <a:srgbClr val="0070C0"/>
                          </a:solidFill>
                          <a:latin typeface="Garamond"/>
                        </a:rPr>
                        <a:t>interests shall be presented in the consolidated balance sheet within equity </a:t>
                      </a:r>
                      <a:r>
                        <a:rPr lang="en-US" sz="2000" b="0" i="0" u="none" strike="noStrike" dirty="0">
                          <a:solidFill>
                            <a:srgbClr val="000000"/>
                          </a:solidFill>
                          <a:latin typeface="Garamond"/>
                        </a:rPr>
                        <a:t>separately from the parent shareholders’ equity.</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7792">
                <a:tc>
                  <a:txBody>
                    <a:bodyPr/>
                    <a:lstStyle/>
                    <a:p>
                      <a:pPr marL="284163" indent="-284163" algn="just" fontAlgn="t">
                        <a:buFont typeface="Wingdings" pitchFamily="2" charset="2"/>
                        <a:buChar char="Ø"/>
                      </a:pPr>
                      <a:r>
                        <a:rPr lang="en-US" sz="2000" b="0" i="0" u="none" strike="noStrike" dirty="0">
                          <a:solidFill>
                            <a:srgbClr val="000000"/>
                          </a:solidFill>
                          <a:latin typeface="Garamond"/>
                        </a:rPr>
                        <a:t>T</a:t>
                      </a:r>
                      <a:r>
                        <a:rPr lang="en-US" sz="2000" b="0" i="0" u="none" strike="noStrike" dirty="0" smtClean="0">
                          <a:solidFill>
                            <a:srgbClr val="000000"/>
                          </a:solidFill>
                          <a:latin typeface="Garamond"/>
                        </a:rPr>
                        <a:t>he </a:t>
                      </a:r>
                      <a:r>
                        <a:rPr lang="en-US" sz="2000" b="0" i="0" u="none" strike="noStrike" dirty="0">
                          <a:solidFill>
                            <a:srgbClr val="000000"/>
                          </a:solidFill>
                          <a:latin typeface="Garamond"/>
                        </a:rPr>
                        <a:t>length of difference in the </a:t>
                      </a:r>
                      <a:r>
                        <a:rPr lang="en-US" sz="2000" b="0" i="0" u="none" strike="noStrike" dirty="0">
                          <a:solidFill>
                            <a:srgbClr val="0070C0"/>
                          </a:solidFill>
                          <a:latin typeface="Garamond"/>
                        </a:rPr>
                        <a:t>reporting dates of the parent and the subsidiary should not be more than three months.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a:solidFill>
                            <a:srgbClr val="000000"/>
                          </a:solidFill>
                          <a:latin typeface="Garamond"/>
                        </a:rPr>
                        <a:t>T</a:t>
                      </a:r>
                      <a:r>
                        <a:rPr lang="en-US" sz="2000" b="0" i="0" u="none" strike="noStrike" dirty="0" smtClean="0">
                          <a:solidFill>
                            <a:srgbClr val="000000"/>
                          </a:solidFill>
                          <a:latin typeface="Garamond"/>
                        </a:rPr>
                        <a:t>he </a:t>
                      </a:r>
                      <a:r>
                        <a:rPr lang="en-US" sz="2000" b="0" i="0" u="none" strike="noStrike" dirty="0">
                          <a:solidFill>
                            <a:srgbClr val="000000"/>
                          </a:solidFill>
                          <a:latin typeface="Garamond"/>
                        </a:rPr>
                        <a:t>length of difference in the reporting dates of the parent and the subsidiary should not be more than </a:t>
                      </a:r>
                      <a:r>
                        <a:rPr lang="en-US" sz="2000" b="0" i="0" u="none" strike="noStrike" dirty="0">
                          <a:solidFill>
                            <a:srgbClr val="0070C0"/>
                          </a:solidFill>
                          <a:latin typeface="Garamond"/>
                        </a:rPr>
                        <a:t>six months </a:t>
                      </a:r>
                      <a:r>
                        <a:rPr lang="en-US" sz="2000" b="0" i="0" u="none" strike="noStrike" dirty="0">
                          <a:solidFill>
                            <a:srgbClr val="000000"/>
                          </a:solidFill>
                          <a:latin typeface="Garamond"/>
                        </a:rPr>
                        <a:t>but after making adjustments regarding effects of significant transactions</a:t>
                      </a:r>
                      <a:r>
                        <a:rPr lang="en-US" sz="2000" b="0" i="0" u="none" strike="noStrike" dirty="0" smtClean="0">
                          <a:solidFill>
                            <a:srgbClr val="000000"/>
                          </a:solidFill>
                          <a:latin typeface="Garamond"/>
                        </a:rPr>
                        <a:t>.</a:t>
                      </a:r>
                    </a:p>
                    <a:p>
                      <a:pPr marL="284163" indent="-284163" algn="just" fontAlgn="t">
                        <a:buFont typeface="Wingdings" pitchFamily="2" charset="2"/>
                        <a:buChar char="Ø"/>
                      </a:pPr>
                      <a:endParaRPr lang="en-US" sz="20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7792">
                <a:tc>
                  <a:txBody>
                    <a:bodyPr/>
                    <a:lstStyle/>
                    <a:p>
                      <a:pPr marL="284163" indent="-284163" algn="just" fontAlgn="t">
                        <a:buFont typeface="Wingdings" pitchFamily="2" charset="2"/>
                        <a:buChar char="Ø"/>
                      </a:pPr>
                      <a:r>
                        <a:rPr lang="en-US" sz="2000" b="0" i="0" u="none" strike="noStrike" dirty="0">
                          <a:solidFill>
                            <a:srgbClr val="0070C0"/>
                          </a:solidFill>
                          <a:latin typeface="Garamond"/>
                        </a:rPr>
                        <a:t>Use of uniform accounting policy in preparation of </a:t>
                      </a:r>
                      <a:r>
                        <a:rPr lang="en-US" sz="2000" b="0" i="0" u="none" strike="noStrike" dirty="0" smtClean="0">
                          <a:solidFill>
                            <a:srgbClr val="0070C0"/>
                          </a:solidFill>
                          <a:latin typeface="Garamond"/>
                        </a:rPr>
                        <a:t>consolidation</a:t>
                      </a:r>
                      <a:r>
                        <a:rPr lang="en-US" sz="2000" b="0" i="0" u="none" strike="noStrike" dirty="0" smtClean="0">
                          <a:solidFill>
                            <a:srgbClr val="000000"/>
                          </a:solidFill>
                          <a:latin typeface="Garamond"/>
                        </a:rPr>
                        <a:t>.</a:t>
                      </a:r>
                      <a:endParaRPr lang="en-US" sz="20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a:solidFill>
                            <a:srgbClr val="0070C0"/>
                          </a:solidFill>
                          <a:latin typeface="Garamond"/>
                        </a:rPr>
                        <a:t>Use of uniform accounting policy if not </a:t>
                      </a:r>
                      <a:r>
                        <a:rPr lang="en-US" sz="2000" b="0" i="0" u="none" strike="noStrike" dirty="0" smtClean="0">
                          <a:solidFill>
                            <a:srgbClr val="0070C0"/>
                          </a:solidFill>
                          <a:latin typeface="Garamond"/>
                        </a:rPr>
                        <a:t>practicable, </a:t>
                      </a:r>
                      <a:r>
                        <a:rPr lang="en-US" sz="2000" b="0" i="0" u="none" strike="noStrike" dirty="0">
                          <a:solidFill>
                            <a:srgbClr val="0070C0"/>
                          </a:solidFill>
                          <a:latin typeface="Garamond"/>
                        </a:rPr>
                        <a:t>to use disclosure </a:t>
                      </a:r>
                      <a:r>
                        <a:rPr lang="en-US" sz="2000" b="0" i="0" u="none" strike="noStrike" dirty="0">
                          <a:solidFill>
                            <a:srgbClr val="000000"/>
                          </a:solidFill>
                          <a:latin typeface="Garamond"/>
                        </a:rPr>
                        <a:t>of the same to be made.</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0" y="42208"/>
            <a:ext cx="9144000" cy="830997"/>
          </a:xfrm>
          <a:prstGeom prst="rect">
            <a:avLst/>
          </a:prstGeom>
          <a:noFill/>
        </p:spPr>
        <p:txBody>
          <a:bodyPr wrap="square" rtlCol="0">
            <a:spAutoFit/>
          </a:bodyPr>
          <a:lstStyle/>
          <a:p>
            <a:pPr algn="ctr"/>
            <a:r>
              <a:rPr lang="en-US" sz="2400" b="1" dirty="0" smtClean="0">
                <a:latin typeface="Garamond" pitchFamily="18" charset="0"/>
              </a:rPr>
              <a:t>     Ind AS 27 (Consolidated and Separate Financial Statements) and AS 21 (Consolidated Financial Statements)</a:t>
            </a:r>
            <a:endParaRPr lang="en-US" sz="2400" b="1" dirty="0">
              <a:latin typeface="Garamond" pitchFamily="18" charset="0"/>
            </a:endParaRPr>
          </a:p>
        </p:txBody>
      </p:sp>
    </p:spTree>
    <p:extLst>
      <p:ext uri="{BB962C8B-B14F-4D97-AF65-F5344CB8AC3E}">
        <p14:creationId xmlns:p14="http://schemas.microsoft.com/office/powerpoint/2010/main" xmlns="" val="90250503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461665"/>
          </a:xfrm>
          <a:prstGeom prst="rect">
            <a:avLst/>
          </a:prstGeom>
          <a:noFill/>
        </p:spPr>
        <p:txBody>
          <a:bodyPr wrap="square" rtlCol="0">
            <a:spAutoFit/>
          </a:bodyPr>
          <a:lstStyle/>
          <a:p>
            <a:pPr algn="ctr"/>
            <a:r>
              <a:rPr lang="en-US" sz="2400" b="1" dirty="0" smtClean="0">
                <a:latin typeface="Garamond" pitchFamily="18" charset="0"/>
              </a:rPr>
              <a:t>     IAS 27 (Consolidated and Separate Financial Statements)</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917432179"/>
              </p:ext>
            </p:extLst>
          </p:nvPr>
        </p:nvGraphicFramePr>
        <p:xfrm>
          <a:off x="228600" y="1054012"/>
          <a:ext cx="8686800" cy="3543641"/>
        </p:xfrm>
        <a:graphic>
          <a:graphicData uri="http://schemas.openxmlformats.org/drawingml/2006/table">
            <a:tbl>
              <a:tblPr firstRow="1" bandRow="1">
                <a:tableStyleId>{5C22544A-7EE6-4342-B048-85BDC9FD1C3A}</a:tableStyleId>
              </a:tblPr>
              <a:tblGrid>
                <a:gridCol w="4343400"/>
                <a:gridCol w="4343400"/>
              </a:tblGrid>
              <a:tr h="476591">
                <a:tc>
                  <a:txBody>
                    <a:bodyPr/>
                    <a:lstStyle/>
                    <a:p>
                      <a:pPr algn="ctr"/>
                      <a:r>
                        <a:rPr lang="en-US" sz="2400" b="1" dirty="0" smtClean="0">
                          <a:solidFill>
                            <a:schemeClr val="tx1"/>
                          </a:solidFill>
                          <a:latin typeface="Garamond" pitchFamily="18" charset="0"/>
                        </a:rPr>
                        <a:t>Ind AS 27</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2613">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0000"/>
                          </a:solidFill>
                          <a:latin typeface="Garamond"/>
                        </a:rPr>
                        <a:t>Does </a:t>
                      </a:r>
                      <a:r>
                        <a:rPr lang="en-US" sz="2000" b="0" i="0" u="none" strike="noStrike" dirty="0">
                          <a:solidFill>
                            <a:srgbClr val="000000"/>
                          </a:solidFill>
                          <a:latin typeface="Garamond"/>
                        </a:rPr>
                        <a:t>not give any such exemption from consolidation </a:t>
                      </a:r>
                      <a:r>
                        <a:rPr lang="en-US" sz="2000" b="0" i="0" u="none" strike="noStrike" dirty="0">
                          <a:solidFill>
                            <a:srgbClr val="0070C0"/>
                          </a:solidFill>
                          <a:latin typeface="Garamond"/>
                        </a:rPr>
                        <a:t>except that if a subsidiary meets the criteria to be classified as held for </a:t>
                      </a:r>
                      <a:r>
                        <a:rPr lang="en-US" sz="2000" b="0" i="0" u="none" strike="noStrike" dirty="0" smtClean="0">
                          <a:solidFill>
                            <a:srgbClr val="0070C0"/>
                          </a:solidFill>
                          <a:latin typeface="Garamond"/>
                        </a:rPr>
                        <a:t>sale.</a:t>
                      </a:r>
                      <a:endParaRPr lang="en-US" sz="2000" b="0" i="0" u="none" strike="noStrike" dirty="0">
                        <a:solidFill>
                          <a:srgbClr val="0070C0"/>
                        </a:solidFill>
                        <a:latin typeface="Garamond"/>
                      </a:endParaRPr>
                    </a:p>
                  </a:txBody>
                  <a:tcPr marL="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70C0"/>
                          </a:solidFill>
                          <a:latin typeface="Garamond"/>
                        </a:rPr>
                        <a:t>Subsidiary </a:t>
                      </a:r>
                      <a:r>
                        <a:rPr lang="en-US" sz="2000" b="0" i="0" u="none" strike="noStrike" dirty="0">
                          <a:solidFill>
                            <a:srgbClr val="0070C0"/>
                          </a:solidFill>
                          <a:latin typeface="Garamond"/>
                        </a:rPr>
                        <a:t>is excluded from consolidation when control is intended to be temporary </a:t>
                      </a:r>
                      <a:r>
                        <a:rPr lang="en-US" sz="2000" b="0" i="0" u="none" strike="noStrike" dirty="0">
                          <a:solidFill>
                            <a:srgbClr val="000000"/>
                          </a:solidFill>
                          <a:latin typeface="Garamond"/>
                        </a:rPr>
                        <a:t>or when subsidiary operates under severe long term </a:t>
                      </a:r>
                      <a:r>
                        <a:rPr lang="en-US" sz="2000" b="0" i="0" u="none" strike="noStrike" dirty="0" smtClean="0">
                          <a:solidFill>
                            <a:srgbClr val="000000"/>
                          </a:solidFill>
                          <a:latin typeface="Garamond"/>
                        </a:rPr>
                        <a:t>restrictions</a:t>
                      </a:r>
                    </a:p>
                    <a:p>
                      <a:pPr marL="284163" indent="-284163" algn="just" fontAlgn="t">
                        <a:buFont typeface="Wingdings" pitchFamily="2" charset="2"/>
                        <a:buChar char="Ø"/>
                      </a:pPr>
                      <a:endParaRPr lang="en-US" sz="2000" b="0" i="0" u="none" strike="noStrike" dirty="0">
                        <a:solidFill>
                          <a:srgbClr val="000000"/>
                        </a:solidFill>
                        <a:latin typeface="Garamond"/>
                      </a:endParaRPr>
                    </a:p>
                  </a:txBody>
                  <a:tcPr marL="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67792">
                <a:tc>
                  <a:txBody>
                    <a:bodyPr/>
                    <a:lstStyle/>
                    <a:p>
                      <a:pPr marL="284163" indent="-284163" algn="just" fontAlgn="t">
                        <a:buFont typeface="Wingdings" pitchFamily="2" charset="2"/>
                        <a:buChar char="Ø"/>
                      </a:pPr>
                      <a:r>
                        <a:rPr lang="en-US" sz="2000" b="0" i="0" u="none" strike="noStrike" dirty="0">
                          <a:solidFill>
                            <a:srgbClr val="000000"/>
                          </a:solidFill>
                          <a:latin typeface="Garamond"/>
                        </a:rPr>
                        <a:t>No clarification has been provided in this </a:t>
                      </a:r>
                      <a:r>
                        <a:rPr lang="en-US" sz="2000" b="0" i="0" u="none" strike="noStrike" dirty="0" smtClean="0">
                          <a:solidFill>
                            <a:srgbClr val="000000"/>
                          </a:solidFill>
                          <a:latin typeface="Garamond"/>
                        </a:rPr>
                        <a:t>regard.</a:t>
                      </a:r>
                      <a:endParaRPr lang="en-US" sz="2000" b="0" i="0" u="none" strike="noStrike" dirty="0">
                        <a:solidFill>
                          <a:srgbClr val="000000"/>
                        </a:solidFill>
                        <a:latin typeface="Garamond"/>
                      </a:endParaRPr>
                    </a:p>
                  </a:txBody>
                  <a:tcPr marL="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Provides </a:t>
                      </a:r>
                      <a:r>
                        <a:rPr lang="en-US" sz="2000" b="0" i="0" u="none" strike="noStrike" dirty="0">
                          <a:solidFill>
                            <a:srgbClr val="0070C0"/>
                          </a:solidFill>
                          <a:latin typeface="Garamond"/>
                        </a:rPr>
                        <a:t>clarification regarding consolidation in case an entity is controlled by two entities</a:t>
                      </a:r>
                      <a:r>
                        <a:rPr lang="en-US" sz="2000" b="0" i="0" u="none" strike="noStrike" dirty="0">
                          <a:solidFill>
                            <a:srgbClr val="000000"/>
                          </a:solidFill>
                          <a:latin typeface="Garamond"/>
                        </a:rPr>
                        <a:t>. </a:t>
                      </a:r>
                    </a:p>
                  </a:txBody>
                  <a:tcPr marL="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73009956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2860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IAS -28</a:t>
            </a:r>
          </a:p>
          <a:p>
            <a:pPr algn="ctr"/>
            <a:r>
              <a:rPr lang="en-US" sz="3200" b="1" dirty="0" smtClean="0">
                <a:latin typeface="Garamond" pitchFamily="18" charset="0"/>
              </a:rPr>
              <a:t>Investment in Associates </a:t>
            </a:r>
            <a:r>
              <a:rPr lang="en-US" sz="3200" dirty="0" smtClean="0"/>
              <a:t>    </a:t>
            </a:r>
          </a:p>
          <a:p>
            <a:pPr algn="ct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IAS 28 (</a:t>
            </a:r>
            <a:r>
              <a:rPr lang="en-US" sz="2400" dirty="0"/>
              <a:t>Investments in Associates</a:t>
            </a:r>
            <a:r>
              <a:rPr lang="en-US" sz="2400" b="1" dirty="0" smtClean="0">
                <a:latin typeface="Garamond" pitchFamily="18" charset="0"/>
              </a:rPr>
              <a:t>)</a:t>
            </a:r>
            <a:endParaRPr lang="en-US" sz="2400" b="1" dirty="0">
              <a:latin typeface="Garamond" pitchFamily="18" charset="0"/>
            </a:endParaRPr>
          </a:p>
        </p:txBody>
      </p:sp>
    </p:spTree>
    <p:extLst>
      <p:ext uri="{BB962C8B-B14F-4D97-AF65-F5344CB8AC3E}">
        <p14:creationId xmlns:p14="http://schemas.microsoft.com/office/powerpoint/2010/main" xmlns="" val="4293378107"/>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94608"/>
            <a:ext cx="9144000" cy="461665"/>
          </a:xfrm>
          <a:prstGeom prst="rect">
            <a:avLst/>
          </a:prstGeom>
          <a:noFill/>
        </p:spPr>
        <p:txBody>
          <a:bodyPr wrap="square" rtlCol="0">
            <a:spAutoFit/>
          </a:bodyPr>
          <a:lstStyle/>
          <a:p>
            <a:pPr algn="ctr"/>
            <a:r>
              <a:rPr lang="en-US" sz="2400" b="1" dirty="0" smtClean="0">
                <a:latin typeface="Garamond" pitchFamily="18" charset="0"/>
              </a:rPr>
              <a:t>      Ind AS 28 and AS 23 (Investments in Associates )</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406438536"/>
              </p:ext>
            </p:extLst>
          </p:nvPr>
        </p:nvGraphicFramePr>
        <p:xfrm>
          <a:off x="228600" y="838200"/>
          <a:ext cx="8686800" cy="5676900"/>
        </p:xfrm>
        <a:graphic>
          <a:graphicData uri="http://schemas.openxmlformats.org/drawingml/2006/table">
            <a:tbl>
              <a:tblPr firstRow="1" bandRow="1">
                <a:tableStyleId>{5C22544A-7EE6-4342-B048-85BDC9FD1C3A}</a:tableStyleId>
              </a:tblPr>
              <a:tblGrid>
                <a:gridCol w="4343400"/>
                <a:gridCol w="4343400"/>
              </a:tblGrid>
              <a:tr h="495300">
                <a:tc>
                  <a:txBody>
                    <a:bodyPr/>
                    <a:lstStyle/>
                    <a:p>
                      <a:pPr algn="ctr"/>
                      <a:r>
                        <a:rPr lang="en-US" sz="2400" b="1" dirty="0" smtClean="0">
                          <a:solidFill>
                            <a:schemeClr val="tx1"/>
                          </a:solidFill>
                          <a:latin typeface="Garamond" pitchFamily="18" charset="0"/>
                        </a:rPr>
                        <a:t>Ind AS 28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5900">
                <a:tc>
                  <a:txBody>
                    <a:bodyPr/>
                    <a:lstStyle/>
                    <a:p>
                      <a:pPr marL="280988" indent="-280988" algn="just" fontAlgn="t">
                        <a:buFont typeface="Wingdings" pitchFamily="2" charset="2"/>
                        <a:buChar char="Ø"/>
                      </a:pPr>
                      <a:r>
                        <a:rPr lang="en-US" sz="2000" b="0" i="0" kern="1200" dirty="0" smtClean="0">
                          <a:solidFill>
                            <a:schemeClr val="dk1"/>
                          </a:solidFill>
                          <a:latin typeface="Garamond" pitchFamily="18" charset="0"/>
                          <a:ea typeface="+mn-ea"/>
                          <a:cs typeface="+mn-cs"/>
                        </a:rPr>
                        <a:t>Investments in </a:t>
                      </a:r>
                      <a:r>
                        <a:rPr lang="en-US" sz="2000" b="0" i="0" kern="1200" dirty="0" smtClean="0">
                          <a:solidFill>
                            <a:srgbClr val="0070C0"/>
                          </a:solidFill>
                          <a:latin typeface="Garamond" pitchFamily="18" charset="0"/>
                          <a:ea typeface="+mn-ea"/>
                          <a:cs typeface="+mn-cs"/>
                        </a:rPr>
                        <a:t>associates held by venture capital organizations, mutual funds, unit trusts and similar entities including investment-linked insurance funds</a:t>
                      </a:r>
                      <a:r>
                        <a:rPr lang="en-US" sz="2000" b="0" i="0" kern="1200" baseline="0" dirty="0" smtClean="0">
                          <a:solidFill>
                            <a:srgbClr val="0070C0"/>
                          </a:solidFill>
                          <a:latin typeface="Garamond" pitchFamily="18" charset="0"/>
                          <a:ea typeface="+mn-ea"/>
                          <a:cs typeface="+mn-cs"/>
                        </a:rPr>
                        <a:t> are excluded</a:t>
                      </a:r>
                      <a:r>
                        <a:rPr lang="en-US" sz="2000" b="0" i="0" kern="1200" baseline="0" dirty="0" smtClean="0">
                          <a:solidFill>
                            <a:schemeClr val="dk1"/>
                          </a:solidFill>
                          <a:latin typeface="Garamond" pitchFamily="18" charset="0"/>
                          <a:ea typeface="+mn-ea"/>
                          <a:cs typeface="+mn-cs"/>
                        </a:rPr>
                        <a:t> from its scope.</a:t>
                      </a:r>
                    </a:p>
                    <a:p>
                      <a:pPr marL="280988" indent="-280988" algn="just" fontAlgn="t">
                        <a:buFont typeface="Wingdings" pitchFamily="2" charset="2"/>
                        <a:buChar char="Ø"/>
                      </a:pPr>
                      <a:endParaRPr lang="en-US" sz="2000" b="0" i="0" u="none" strike="noStrike" dirty="0">
                        <a:solidFill>
                          <a:srgbClr val="000000"/>
                        </a:solidFill>
                        <a:latin typeface="Garamond"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0988" indent="-280988" algn="just" fontAlgn="t">
                        <a:buFont typeface="Wingdings" pitchFamily="2" charset="2"/>
                        <a:buChar char="Ø"/>
                      </a:pPr>
                      <a:r>
                        <a:rPr lang="en-US" sz="2000" b="0" i="0" kern="1200" dirty="0" smtClean="0">
                          <a:solidFill>
                            <a:schemeClr val="dk1"/>
                          </a:solidFill>
                          <a:latin typeface="Garamond" pitchFamily="18" charset="0"/>
                          <a:ea typeface="+mn-ea"/>
                          <a:cs typeface="+mn-cs"/>
                        </a:rPr>
                        <a:t>No</a:t>
                      </a:r>
                      <a:r>
                        <a:rPr lang="en-US" sz="2000" b="0" i="0" kern="1200" baseline="0" dirty="0" smtClean="0">
                          <a:solidFill>
                            <a:schemeClr val="dk1"/>
                          </a:solidFill>
                          <a:latin typeface="Garamond" pitchFamily="18" charset="0"/>
                          <a:ea typeface="+mn-ea"/>
                          <a:cs typeface="+mn-cs"/>
                        </a:rPr>
                        <a:t> </a:t>
                      </a:r>
                      <a:r>
                        <a:rPr lang="en-US" sz="2000" b="0" i="0" kern="1200" dirty="0" smtClean="0">
                          <a:solidFill>
                            <a:schemeClr val="dk1"/>
                          </a:solidFill>
                          <a:latin typeface="Garamond" pitchFamily="18" charset="0"/>
                          <a:ea typeface="+mn-ea"/>
                          <a:cs typeface="+mn-cs"/>
                        </a:rPr>
                        <a:t>such exclusion are made.</a:t>
                      </a:r>
                      <a:endParaRPr lang="en-US" sz="2000" b="0" i="0" u="none" strike="noStrike" dirty="0">
                        <a:solidFill>
                          <a:srgbClr val="000000"/>
                        </a:solidFill>
                        <a:latin typeface="Garamond"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85900">
                <a:tc>
                  <a:txBody>
                    <a:bodyPr/>
                    <a:lstStyle/>
                    <a:p>
                      <a:pPr marL="280988" indent="-280988" algn="just" fontAlgn="t">
                        <a:buFont typeface="Wingdings" pitchFamily="2" charset="2"/>
                        <a:buChar char="Ø"/>
                      </a:pPr>
                      <a:r>
                        <a:rPr lang="en-US" sz="2000" b="0" i="0" kern="1200" dirty="0" smtClean="0">
                          <a:solidFill>
                            <a:schemeClr val="dk1"/>
                          </a:solidFill>
                          <a:latin typeface="Garamond" pitchFamily="18" charset="0"/>
                          <a:ea typeface="+mn-ea"/>
                          <a:cs typeface="+mn-cs"/>
                        </a:rPr>
                        <a:t>If investment in an associate is not accounted for as per equity method, the same is to be accounted for in accordance with Ind AS 39 </a:t>
                      </a:r>
                      <a:r>
                        <a:rPr lang="en-US" sz="2000" b="0" i="1" kern="1200" dirty="0" smtClean="0">
                          <a:solidFill>
                            <a:schemeClr val="dk1"/>
                          </a:solidFill>
                          <a:latin typeface="Garamond" pitchFamily="18" charset="0"/>
                          <a:ea typeface="+mn-ea"/>
                          <a:cs typeface="+mn-cs"/>
                        </a:rPr>
                        <a:t>(Financial Instruments; Recognition and Measurement)</a:t>
                      </a:r>
                      <a:r>
                        <a:rPr lang="en-US" sz="2000" b="0" i="0" kern="1200" dirty="0" smtClean="0">
                          <a:solidFill>
                            <a:schemeClr val="dk1"/>
                          </a:solidFill>
                          <a:latin typeface="Garamond" pitchFamily="18" charset="0"/>
                          <a:ea typeface="+mn-ea"/>
                          <a:cs typeface="+mn-cs"/>
                        </a:rPr>
                        <a:t>. </a:t>
                      </a:r>
                    </a:p>
                    <a:p>
                      <a:pPr marL="280988" indent="-280988" algn="just" fontAlgn="t">
                        <a:buFont typeface="Wingdings" pitchFamily="2" charset="2"/>
                        <a:buChar char="Ø"/>
                      </a:pPr>
                      <a:endParaRPr lang="en-US" sz="2000" b="0" i="0" u="none" strike="noStrike" dirty="0">
                        <a:solidFill>
                          <a:srgbClr val="000000"/>
                        </a:solidFill>
                        <a:latin typeface="Garamond"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0988" marR="0" indent="-280988"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000" b="0" i="0" kern="1200" dirty="0" smtClean="0">
                          <a:solidFill>
                            <a:schemeClr val="dk1"/>
                          </a:solidFill>
                          <a:latin typeface="Garamond" pitchFamily="18" charset="0"/>
                          <a:ea typeface="+mn-ea"/>
                          <a:cs typeface="+mn-cs"/>
                        </a:rPr>
                        <a:t>If investment in an associate is not accounted for as per the equity method, the same is accounted for in accordance with existing AS 13 </a:t>
                      </a:r>
                      <a:r>
                        <a:rPr lang="en-US" sz="2000" b="0" i="1" kern="1200" dirty="0" smtClean="0">
                          <a:solidFill>
                            <a:schemeClr val="dk1"/>
                          </a:solidFill>
                          <a:latin typeface="Garamond" pitchFamily="18" charset="0"/>
                          <a:ea typeface="+mn-ea"/>
                          <a:cs typeface="+mn-cs"/>
                        </a:rPr>
                        <a:t>(Accounting for investments)</a:t>
                      </a:r>
                      <a:r>
                        <a:rPr lang="en-US" sz="2000" b="0" i="0" kern="1200" dirty="0" smtClean="0">
                          <a:solidFill>
                            <a:schemeClr val="dk1"/>
                          </a:solidFill>
                          <a:latin typeface="Garamond" pitchFamily="18" charset="0"/>
                          <a:ea typeface="+mn-ea"/>
                          <a:cs typeface="+mn-cs"/>
                        </a:rPr>
                        <a:t>.</a:t>
                      </a:r>
                      <a:endParaRPr lang="en-US" sz="2000" b="0" i="0" u="none" strike="noStrike" dirty="0" smtClean="0">
                        <a:solidFill>
                          <a:srgbClr val="000000"/>
                        </a:solidFill>
                        <a:latin typeface="Garamond"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85900">
                <a:tc>
                  <a:txBody>
                    <a:bodyPr/>
                    <a:lstStyle/>
                    <a:p>
                      <a:pPr marL="280988" indent="-280988" algn="just" fontAlgn="t">
                        <a:buFont typeface="Wingdings" pitchFamily="2" charset="2"/>
                        <a:buChar char="Ø"/>
                      </a:pPr>
                      <a:r>
                        <a:rPr lang="en-US" sz="2000" b="0" i="0" kern="1200" dirty="0" smtClean="0">
                          <a:solidFill>
                            <a:schemeClr val="dk1"/>
                          </a:solidFill>
                          <a:latin typeface="Garamond" pitchFamily="18" charset="0"/>
                          <a:ea typeface="+mn-ea"/>
                          <a:cs typeface="+mn-cs"/>
                        </a:rPr>
                        <a:t>Length of difference in the reporting dates of the investor and the associate should not be more than </a:t>
                      </a:r>
                      <a:r>
                        <a:rPr lang="en-US" sz="2000" b="0" i="0" kern="1200" dirty="0" smtClean="0">
                          <a:solidFill>
                            <a:srgbClr val="0070C0"/>
                          </a:solidFill>
                          <a:latin typeface="Garamond" pitchFamily="18" charset="0"/>
                          <a:ea typeface="+mn-ea"/>
                          <a:cs typeface="+mn-cs"/>
                        </a:rPr>
                        <a:t>three months</a:t>
                      </a:r>
                      <a:r>
                        <a:rPr lang="en-US" sz="2000" b="0" i="0" kern="1200" dirty="0" smtClean="0">
                          <a:solidFill>
                            <a:schemeClr val="dk1"/>
                          </a:solidFill>
                          <a:latin typeface="Garamond" pitchFamily="18" charset="0"/>
                          <a:ea typeface="+mn-ea"/>
                          <a:cs typeface="+mn-cs"/>
                        </a:rPr>
                        <a:t> unless it is impracticable.</a:t>
                      </a:r>
                      <a:endParaRPr lang="en-US" sz="2000" b="0" i="0" u="none" strike="noStrike" dirty="0">
                        <a:solidFill>
                          <a:srgbClr val="000000"/>
                        </a:solidFill>
                        <a:latin typeface="Garamond"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0988" indent="-280988" algn="just" fontAlgn="t">
                        <a:buFont typeface="Wingdings" pitchFamily="2" charset="2"/>
                        <a:buChar char="Ø"/>
                      </a:pPr>
                      <a:r>
                        <a:rPr lang="en-US" sz="2000" b="0" i="0" kern="1200" dirty="0" smtClean="0">
                          <a:solidFill>
                            <a:srgbClr val="0070C0"/>
                          </a:solidFill>
                          <a:latin typeface="Garamond" pitchFamily="18" charset="0"/>
                          <a:ea typeface="+mn-ea"/>
                          <a:cs typeface="+mn-cs"/>
                        </a:rPr>
                        <a:t>Permits the use of financial statements of the associate drawn up to a date different from the date of financial statements of the investor when it is impracticable to draw the same</a:t>
                      </a:r>
                      <a:r>
                        <a:rPr lang="en-US" sz="2000" b="0" i="0" kern="1200" dirty="0" smtClean="0">
                          <a:solidFill>
                            <a:schemeClr val="dk1"/>
                          </a:solidFill>
                          <a:latin typeface="Garamond" pitchFamily="18" charset="0"/>
                          <a:ea typeface="+mn-ea"/>
                          <a:cs typeface="+mn-cs"/>
                        </a:rPr>
                        <a:t>.</a:t>
                      </a:r>
                      <a:endParaRPr lang="en-US" sz="2000" b="0" i="0" u="none" strike="noStrike" dirty="0">
                        <a:solidFill>
                          <a:srgbClr val="000000"/>
                        </a:solidFill>
                        <a:latin typeface="Garamond"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639549798"/>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29849674"/>
              </p:ext>
            </p:extLst>
          </p:nvPr>
        </p:nvGraphicFramePr>
        <p:xfrm>
          <a:off x="228600" y="1012080"/>
          <a:ext cx="8763000" cy="4429125"/>
        </p:xfrm>
        <a:graphic>
          <a:graphicData uri="http://schemas.openxmlformats.org/drawingml/2006/table">
            <a:tbl>
              <a:tblPr firstRow="1" bandRow="1">
                <a:tableStyleId>{5C22544A-7EE6-4342-B048-85BDC9FD1C3A}</a:tableStyleId>
              </a:tblPr>
              <a:tblGrid>
                <a:gridCol w="4381500"/>
                <a:gridCol w="4381500"/>
              </a:tblGrid>
              <a:tr h="441797">
                <a:tc>
                  <a:txBody>
                    <a:bodyPr/>
                    <a:lstStyle/>
                    <a:p>
                      <a:pPr algn="ctr"/>
                      <a:r>
                        <a:rPr lang="en-US" sz="2400" b="1" dirty="0" smtClean="0">
                          <a:solidFill>
                            <a:schemeClr val="tx1"/>
                          </a:solidFill>
                          <a:latin typeface="Garamond" pitchFamily="18" charset="0"/>
                        </a:rPr>
                        <a:t>Ind AS 28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9675">
                <a:tc>
                  <a:txBody>
                    <a:bodyPr/>
                    <a:lstStyle/>
                    <a:p>
                      <a:pPr marL="280988" indent="-280988" algn="just" fontAlgn="t">
                        <a:buFont typeface="Wingdings" pitchFamily="2" charset="2"/>
                        <a:buChar char="Ø"/>
                      </a:pPr>
                      <a:r>
                        <a:rPr lang="en-US" sz="2000" b="0" i="0" kern="1200" dirty="0" smtClean="0">
                          <a:solidFill>
                            <a:schemeClr val="dk1"/>
                          </a:solidFill>
                          <a:latin typeface="Garamond" pitchFamily="18" charset="0"/>
                          <a:ea typeface="+mn-ea"/>
                          <a:cs typeface="+mn-cs"/>
                        </a:rPr>
                        <a:t>Requires that a</a:t>
                      </a:r>
                      <a:r>
                        <a:rPr lang="en-US" sz="2000" b="0" i="0" kern="1200" dirty="0" smtClean="0">
                          <a:solidFill>
                            <a:srgbClr val="0070C0"/>
                          </a:solidFill>
                          <a:latin typeface="Garamond" pitchFamily="18" charset="0"/>
                          <a:ea typeface="+mn-ea"/>
                          <a:cs typeface="+mn-cs"/>
                        </a:rPr>
                        <a:t>fter application of equity method</a:t>
                      </a:r>
                      <a:r>
                        <a:rPr lang="en-US" sz="2000" b="0" i="0" kern="1200" dirty="0" smtClean="0">
                          <a:solidFill>
                            <a:schemeClr val="dk1"/>
                          </a:solidFill>
                          <a:latin typeface="Garamond" pitchFamily="18" charset="0"/>
                          <a:ea typeface="+mn-ea"/>
                          <a:cs typeface="+mn-cs"/>
                        </a:rPr>
                        <a:t>, including recognising the associate’s losses, </a:t>
                      </a:r>
                      <a:r>
                        <a:rPr lang="en-US" sz="2000" b="0" i="0" kern="1200" dirty="0" smtClean="0">
                          <a:solidFill>
                            <a:srgbClr val="0070C0"/>
                          </a:solidFill>
                          <a:latin typeface="Garamond" pitchFamily="18" charset="0"/>
                          <a:ea typeface="+mn-ea"/>
                          <a:cs typeface="+mn-cs"/>
                        </a:rPr>
                        <a:t>the requirements of Ind AS 39 shall be applied </a:t>
                      </a:r>
                      <a:r>
                        <a:rPr lang="en-US" sz="2000" b="0" i="0" kern="1200" dirty="0" smtClean="0">
                          <a:solidFill>
                            <a:schemeClr val="dk1"/>
                          </a:solidFill>
                          <a:latin typeface="Garamond" pitchFamily="18" charset="0"/>
                          <a:ea typeface="+mn-ea"/>
                          <a:cs typeface="+mn-cs"/>
                        </a:rPr>
                        <a:t>to determine whether it is necessary to recognise any additional impairment loss.</a:t>
                      </a: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lgn="just" fontAlgn="t">
                        <a:buFont typeface="Wingdings" pitchFamily="2" charset="2"/>
                        <a:buChar char="Ø"/>
                      </a:pPr>
                      <a:r>
                        <a:rPr lang="en-US" sz="2000" b="0" i="0" kern="1200" dirty="0" smtClean="0">
                          <a:solidFill>
                            <a:schemeClr val="dk1"/>
                          </a:solidFill>
                          <a:latin typeface="Garamond" pitchFamily="18" charset="0"/>
                          <a:ea typeface="+mn-ea"/>
                          <a:cs typeface="+mn-cs"/>
                        </a:rPr>
                        <a:t>With regard to impairment, the existing AS 23 requires that the </a:t>
                      </a:r>
                      <a:r>
                        <a:rPr lang="en-US" sz="2000" b="0" i="0" kern="1200" dirty="0" smtClean="0">
                          <a:solidFill>
                            <a:srgbClr val="0070C0"/>
                          </a:solidFill>
                          <a:latin typeface="Garamond" pitchFamily="18" charset="0"/>
                          <a:ea typeface="+mn-ea"/>
                          <a:cs typeface="+mn-cs"/>
                        </a:rPr>
                        <a:t>carrying amount of investment in an associate should be reduced to recognise a decline, other than temporary, in the value of the investment.</a:t>
                      </a:r>
                      <a:r>
                        <a:rPr lang="en-US" sz="2000" b="0" i="0" kern="1200" dirty="0" smtClean="0">
                          <a:solidFill>
                            <a:schemeClr val="dk1"/>
                          </a:solidFill>
                          <a:latin typeface="Garamond" pitchFamily="18" charset="0"/>
                          <a:ea typeface="+mn-ea"/>
                          <a:cs typeface="+mn-cs"/>
                        </a:rPr>
                        <a:t> </a:t>
                      </a: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99675">
                <a:tc>
                  <a:txBody>
                    <a:bodyPr/>
                    <a:lstStyle/>
                    <a:p>
                      <a:pPr marL="280988" marR="0" indent="-280988"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GB" sz="2000" dirty="0" smtClean="0">
                          <a:solidFill>
                            <a:srgbClr val="0070C0"/>
                          </a:solidFill>
                          <a:latin typeface="Garamond" pitchFamily="18" charset="0"/>
                        </a:rPr>
                        <a:t>Carrying amount of investment</a:t>
                      </a:r>
                      <a:r>
                        <a:rPr lang="en-GB" sz="2000" dirty="0" smtClean="0">
                          <a:latin typeface="Garamond" pitchFamily="18" charset="0"/>
                        </a:rPr>
                        <a:t> in the associate as well </a:t>
                      </a:r>
                      <a:r>
                        <a:rPr lang="en-GB" sz="2000" dirty="0" smtClean="0">
                          <a:solidFill>
                            <a:srgbClr val="0070C0"/>
                          </a:solidFill>
                          <a:latin typeface="Garamond" pitchFamily="18" charset="0"/>
                        </a:rPr>
                        <a:t>as its other long term interests in the associate </a:t>
                      </a:r>
                      <a:r>
                        <a:rPr lang="en-GB" sz="2000" dirty="0" smtClean="0">
                          <a:latin typeface="Garamond" pitchFamily="18" charset="0"/>
                        </a:rPr>
                        <a:t>is</a:t>
                      </a:r>
                      <a:r>
                        <a:rPr lang="en-GB" sz="2000" baseline="0" dirty="0" smtClean="0">
                          <a:latin typeface="Garamond" pitchFamily="18" charset="0"/>
                        </a:rPr>
                        <a:t> </a:t>
                      </a:r>
                      <a:r>
                        <a:rPr lang="en-GB" sz="2000" dirty="0" smtClean="0">
                          <a:latin typeface="Garamond" pitchFamily="18" charset="0"/>
                        </a:rPr>
                        <a:t>part of the investor’s net investment</a:t>
                      </a:r>
                      <a:r>
                        <a:rPr lang="en-GB" sz="2000" baseline="0" dirty="0" smtClean="0">
                          <a:latin typeface="Garamond" pitchFamily="18" charset="0"/>
                        </a:rPr>
                        <a:t> and is c</a:t>
                      </a:r>
                      <a:r>
                        <a:rPr lang="en-GB" sz="2000" dirty="0" smtClean="0">
                          <a:latin typeface="Garamond" pitchFamily="18" charset="0"/>
                        </a:rPr>
                        <a:t>onsidered for recognising investor’s share of losses. </a:t>
                      </a: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0988" marR="0" indent="-280988"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GB" sz="2000" dirty="0" smtClean="0">
                          <a:latin typeface="Garamond" pitchFamily="18" charset="0"/>
                        </a:rPr>
                        <a:t>Investor’s share of losses in the associate is recognised to the </a:t>
                      </a:r>
                      <a:r>
                        <a:rPr lang="en-GB" sz="2000" dirty="0" smtClean="0">
                          <a:solidFill>
                            <a:srgbClr val="0070C0"/>
                          </a:solidFill>
                          <a:latin typeface="Garamond" pitchFamily="18" charset="0"/>
                        </a:rPr>
                        <a:t>extent of carrying amount of investment in the associate. </a:t>
                      </a:r>
                      <a:endParaRPr lang="en-US" sz="2000" b="0" i="0" u="none" strike="noStrike" dirty="0" smtClean="0">
                        <a:solidFill>
                          <a:srgbClr val="0070C0"/>
                        </a:solidFill>
                        <a:latin typeface="Garamond" pitchFamily="18" charset="0"/>
                      </a:endParaRPr>
                    </a:p>
                  </a:txBody>
                  <a:tcPr marL="45720" marR="4572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0" y="194608"/>
            <a:ext cx="9144000" cy="461665"/>
          </a:xfrm>
          <a:prstGeom prst="rect">
            <a:avLst/>
          </a:prstGeom>
          <a:noFill/>
        </p:spPr>
        <p:txBody>
          <a:bodyPr wrap="square" rtlCol="0">
            <a:spAutoFit/>
          </a:bodyPr>
          <a:lstStyle/>
          <a:p>
            <a:pPr algn="ctr"/>
            <a:r>
              <a:rPr lang="en-US" sz="2400" b="1" dirty="0" smtClean="0">
                <a:latin typeface="Garamond" pitchFamily="18" charset="0"/>
              </a:rPr>
              <a:t>      Ind AS 28 and AS 23 (Investments in Associates )</a:t>
            </a:r>
            <a:endParaRPr lang="en-US" sz="2400" b="1" dirty="0">
              <a:latin typeface="Garamond" pitchFamily="18" charset="0"/>
            </a:endParaRPr>
          </a:p>
        </p:txBody>
      </p:sp>
    </p:spTree>
    <p:extLst>
      <p:ext uri="{BB962C8B-B14F-4D97-AF65-F5344CB8AC3E}">
        <p14:creationId xmlns:p14="http://schemas.microsoft.com/office/powerpoint/2010/main" xmlns="" val="2676644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Slide Number Placeholder 3"/>
          <p:cNvSpPr>
            <a:spLocks noGrp="1"/>
          </p:cNvSpPr>
          <p:nvPr>
            <p:ph type="sldNum" sz="quarter" idx="12"/>
          </p:nvPr>
        </p:nvSpPr>
        <p:spPr>
          <a:noFill/>
        </p:spPr>
        <p:txBody>
          <a:bodyPr/>
          <a:lstStyle/>
          <a:p>
            <a:fld id="{5454CC23-10F6-4184-BBB5-45AB0F0968C3}" type="slidenum">
              <a:rPr lang="en-US" smtClean="0">
                <a:latin typeface="Arial" charset="0"/>
              </a:rPr>
              <a:pPr/>
              <a:t>14</a:t>
            </a:fld>
            <a:endParaRPr lang="en-US" smtClean="0">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81593104"/>
              </p:ext>
            </p:extLst>
          </p:nvPr>
        </p:nvGraphicFramePr>
        <p:xfrm>
          <a:off x="304800" y="380997"/>
          <a:ext cx="8381997" cy="6096002"/>
        </p:xfrm>
        <a:graphic>
          <a:graphicData uri="http://schemas.openxmlformats.org/drawingml/2006/table">
            <a:tbl>
              <a:tblPr/>
              <a:tblGrid>
                <a:gridCol w="990600"/>
                <a:gridCol w="3160636"/>
                <a:gridCol w="4230761"/>
              </a:tblGrid>
              <a:tr h="595949">
                <a:tc gridSpan="2">
                  <a:txBody>
                    <a:bodyPr/>
                    <a:lstStyle/>
                    <a:p>
                      <a:pPr algn="l" fontAlgn="b"/>
                      <a:r>
                        <a:rPr lang="en-US" sz="3200" b="1" i="0" u="none" strike="noStrike" dirty="0">
                          <a:solidFill>
                            <a:srgbClr val="000000"/>
                          </a:solidFill>
                          <a:latin typeface="Calibri"/>
                        </a:rPr>
                        <a:t>Conceptual Differences</a:t>
                      </a:r>
                    </a:p>
                  </a:txBody>
                  <a:tcPr marL="8311" marR="8311" marT="8311"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800" b="1" i="0" u="none" strike="noStrike">
                          <a:solidFill>
                            <a:srgbClr val="000000"/>
                          </a:solidFill>
                          <a:latin typeface="Calibri"/>
                        </a:rPr>
                        <a:t> </a:t>
                      </a:r>
                    </a:p>
                  </a:txBody>
                  <a:tcPr marL="8311" marR="8311" marT="8311"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591">
                <a:tc>
                  <a:txBody>
                    <a:bodyPr/>
                    <a:lstStyle/>
                    <a:p>
                      <a:pPr algn="l" fontAlgn="b"/>
                      <a:r>
                        <a:rPr lang="en-US" sz="1800" b="1" i="0" u="none" strike="noStrike">
                          <a:solidFill>
                            <a:srgbClr val="000000"/>
                          </a:solidFill>
                          <a:latin typeface="Calibri"/>
                        </a:rPr>
                        <a:t>Standard</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latin typeface="Calibri"/>
                        </a:rPr>
                        <a:t>Descripition</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00"/>
                          </a:solidFill>
                          <a:latin typeface="Calibri"/>
                        </a:rPr>
                        <a:t>Differences</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591">
                <a:tc>
                  <a:txBody>
                    <a:bodyPr/>
                    <a:lstStyle/>
                    <a:p>
                      <a:pPr algn="l" fontAlgn="b"/>
                      <a:r>
                        <a:rPr lang="en-US" sz="1800" b="0" i="0" u="none" strike="noStrike" dirty="0">
                          <a:solidFill>
                            <a:srgbClr val="000000"/>
                          </a:solidFill>
                          <a:latin typeface="Calibri"/>
                        </a:rPr>
                        <a:t> </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2441">
                <a:tc>
                  <a:txBody>
                    <a:bodyPr/>
                    <a:lstStyle/>
                    <a:p>
                      <a:pPr algn="l" fontAlgn="b"/>
                      <a:r>
                        <a:rPr lang="en-US" sz="2000" kern="1200">
                          <a:solidFill>
                            <a:schemeClr val="accent2"/>
                          </a:solidFill>
                          <a:latin typeface="+mj-lt"/>
                          <a:ea typeface="+mj-ea"/>
                          <a:cs typeface="+mj-cs"/>
                        </a:rPr>
                        <a:t>IAS-16</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2000" kern="1200" dirty="0">
                          <a:solidFill>
                            <a:schemeClr val="accent2"/>
                          </a:solidFill>
                          <a:latin typeface="+mj-lt"/>
                          <a:ea typeface="+mj-ea"/>
                          <a:cs typeface="+mj-cs"/>
                        </a:rPr>
                        <a:t>Fixed Assets</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2000" kern="1200" dirty="0">
                          <a:solidFill>
                            <a:schemeClr val="accent2"/>
                          </a:solidFill>
                          <a:latin typeface="+mj-lt"/>
                          <a:ea typeface="+mj-ea"/>
                          <a:cs typeface="+mj-cs"/>
                        </a:rPr>
                        <a:t>Based on Fair </a:t>
                      </a:r>
                      <a:r>
                        <a:rPr lang="en-US" sz="2000" kern="1200" dirty="0" smtClean="0">
                          <a:solidFill>
                            <a:schemeClr val="accent2"/>
                          </a:solidFill>
                          <a:latin typeface="+mj-lt"/>
                          <a:ea typeface="+mj-ea"/>
                          <a:cs typeface="+mj-cs"/>
                        </a:rPr>
                        <a:t>values </a:t>
                      </a:r>
                    </a:p>
                    <a:p>
                      <a:pPr algn="l" fontAlgn="b"/>
                      <a:r>
                        <a:rPr lang="en-US" sz="2000" kern="1200" dirty="0" smtClean="0">
                          <a:solidFill>
                            <a:schemeClr val="accent2"/>
                          </a:solidFill>
                          <a:latin typeface="+mj-lt"/>
                          <a:ea typeface="+mj-ea"/>
                          <a:cs typeface="+mj-cs"/>
                        </a:rPr>
                        <a:t>And </a:t>
                      </a:r>
                      <a:endParaRPr lang="en-US" sz="2000" kern="1200" dirty="0">
                        <a:solidFill>
                          <a:schemeClr val="accent2"/>
                        </a:solidFill>
                        <a:latin typeface="+mj-lt"/>
                        <a:ea typeface="+mj-ea"/>
                        <a:cs typeface="+mj-cs"/>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742441">
                <a:tc>
                  <a:txBody>
                    <a:bodyPr/>
                    <a:lstStyle/>
                    <a:p>
                      <a:pPr algn="l" fontAlgn="b"/>
                      <a:r>
                        <a:rPr lang="en-US" sz="2000" kern="1200">
                          <a:solidFill>
                            <a:schemeClr val="accent2"/>
                          </a:solidFill>
                          <a:latin typeface="+mj-lt"/>
                          <a:ea typeface="+mj-ea"/>
                          <a:cs typeface="+mj-cs"/>
                        </a:rPr>
                        <a:t> </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2000" kern="1200">
                          <a:solidFill>
                            <a:schemeClr val="accent2"/>
                          </a:solidFill>
                          <a:latin typeface="+mj-lt"/>
                          <a:ea typeface="+mj-ea"/>
                          <a:cs typeface="+mj-cs"/>
                        </a:rPr>
                        <a:t> </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2000" kern="1200" dirty="0">
                          <a:solidFill>
                            <a:schemeClr val="accent2"/>
                          </a:solidFill>
                          <a:latin typeface="+mj-lt"/>
                          <a:ea typeface="+mj-ea"/>
                          <a:cs typeface="+mj-cs"/>
                        </a:rPr>
                        <a:t>Component based capitalization </a:t>
                      </a:r>
                      <a:r>
                        <a:rPr lang="en-US" sz="2000" kern="1200" dirty="0" smtClean="0">
                          <a:solidFill>
                            <a:schemeClr val="accent2"/>
                          </a:solidFill>
                          <a:latin typeface="+mj-lt"/>
                          <a:ea typeface="+mj-ea"/>
                          <a:cs typeface="+mj-cs"/>
                        </a:rPr>
                        <a:t> and depreciation</a:t>
                      </a:r>
                      <a:endParaRPr lang="en-US" sz="2000" kern="1200" dirty="0">
                        <a:solidFill>
                          <a:schemeClr val="accent2"/>
                        </a:solidFill>
                        <a:latin typeface="+mj-lt"/>
                        <a:ea typeface="+mj-ea"/>
                        <a:cs typeface="+mj-cs"/>
                      </a:endParaRP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742441">
                <a:tc>
                  <a:txBody>
                    <a:bodyPr/>
                    <a:lstStyle/>
                    <a:p>
                      <a:pPr algn="l" fontAlgn="b"/>
                      <a:r>
                        <a:rPr lang="en-US" sz="2000" kern="1200" dirty="0">
                          <a:solidFill>
                            <a:schemeClr val="accent2"/>
                          </a:solidFill>
                          <a:latin typeface="+mj-lt"/>
                          <a:ea typeface="+mj-ea"/>
                          <a:cs typeface="+mj-cs"/>
                        </a:rPr>
                        <a:t>IAS-34</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2000" kern="1200">
                          <a:solidFill>
                            <a:schemeClr val="accent2"/>
                          </a:solidFill>
                          <a:latin typeface="+mj-lt"/>
                          <a:ea typeface="+mj-ea"/>
                          <a:cs typeface="+mj-cs"/>
                        </a:rPr>
                        <a:t>Interim Financial Reporting</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2000" kern="1200">
                          <a:solidFill>
                            <a:schemeClr val="accent2"/>
                          </a:solidFill>
                          <a:latin typeface="+mj-lt"/>
                          <a:ea typeface="+mj-ea"/>
                          <a:cs typeface="+mj-cs"/>
                        </a:rPr>
                        <a:t>IFRS does not recognize any law/regulator precribing</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76213">
                <a:tc>
                  <a:txBody>
                    <a:bodyPr/>
                    <a:lstStyle/>
                    <a:p>
                      <a:pPr algn="l" fontAlgn="b"/>
                      <a:r>
                        <a:rPr lang="en-US" sz="2000" kern="1200">
                          <a:solidFill>
                            <a:schemeClr val="accent2"/>
                          </a:solidFill>
                          <a:latin typeface="+mj-lt"/>
                          <a:ea typeface="+mj-ea"/>
                          <a:cs typeface="+mj-cs"/>
                        </a:rPr>
                        <a:t> </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kern="1200">
                          <a:solidFill>
                            <a:schemeClr val="accent2"/>
                          </a:solidFill>
                          <a:latin typeface="+mj-lt"/>
                          <a:ea typeface="+mj-ea"/>
                          <a:cs typeface="+mj-cs"/>
                        </a:rPr>
                        <a:t> </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kern="1200">
                          <a:solidFill>
                            <a:schemeClr val="accent2"/>
                          </a:solidFill>
                          <a:latin typeface="+mj-lt"/>
                          <a:ea typeface="+mj-ea"/>
                          <a:cs typeface="+mj-cs"/>
                        </a:rPr>
                        <a:t>Statement- Compliance of IAS-34</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376213">
                <a:tc>
                  <a:txBody>
                    <a:bodyPr/>
                    <a:lstStyle/>
                    <a:p>
                      <a:pPr algn="l" fontAlgn="b"/>
                      <a:r>
                        <a:rPr lang="en-US" sz="2000" kern="1200">
                          <a:solidFill>
                            <a:schemeClr val="accent2"/>
                          </a:solidFill>
                          <a:latin typeface="+mj-lt"/>
                          <a:ea typeface="+mj-ea"/>
                          <a:cs typeface="+mj-cs"/>
                        </a:rPr>
                        <a:t> </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2000" kern="1200">
                          <a:solidFill>
                            <a:schemeClr val="accent2"/>
                          </a:solidFill>
                          <a:latin typeface="+mj-lt"/>
                          <a:ea typeface="+mj-ea"/>
                          <a:cs typeface="+mj-cs"/>
                        </a:rPr>
                        <a:t> </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2000" kern="1200">
                          <a:solidFill>
                            <a:schemeClr val="accent2"/>
                          </a:solidFill>
                          <a:latin typeface="+mj-lt"/>
                          <a:ea typeface="+mj-ea"/>
                          <a:cs typeface="+mj-cs"/>
                        </a:rPr>
                        <a:t>Also needs to make SOCIE &amp; OCI for all</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841122">
                <a:tc>
                  <a:txBody>
                    <a:bodyPr/>
                    <a:lstStyle/>
                    <a:p>
                      <a:pPr algn="l" fontAlgn="ctr"/>
                      <a:r>
                        <a:rPr lang="en-US" sz="2000" kern="1200">
                          <a:solidFill>
                            <a:schemeClr val="accent2"/>
                          </a:solidFill>
                          <a:latin typeface="+mj-lt"/>
                          <a:ea typeface="+mj-ea"/>
                          <a:cs typeface="+mj-cs"/>
                        </a:rPr>
                        <a:t>IFRIC-4</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2000" kern="1200" dirty="0">
                          <a:solidFill>
                            <a:schemeClr val="accent2"/>
                          </a:solidFill>
                          <a:latin typeface="+mj-lt"/>
                          <a:ea typeface="+mj-ea"/>
                          <a:cs typeface="+mj-cs"/>
                        </a:rPr>
                        <a:t>Lease Accounting</a:t>
                      </a:r>
                    </a:p>
                  </a:txBody>
                  <a:tcPr marL="8311" marR="8311" marT="831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kern="1200" dirty="0">
                          <a:solidFill>
                            <a:schemeClr val="accent2"/>
                          </a:solidFill>
                          <a:latin typeface="+mj-lt"/>
                          <a:ea typeface="+mj-ea"/>
                          <a:cs typeface="+mj-cs"/>
                        </a:rPr>
                        <a:t>a) Needs to validate the Vendor Contracts - they might fall under the definition of Lease Accounting (Conditions specified like Control and Fixed quantity Orders)</a:t>
                      </a:r>
                    </a:p>
                  </a:txBody>
                  <a:tcPr marL="8311" marR="8311" marT="831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22190337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2860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IAS -29</a:t>
            </a:r>
          </a:p>
          <a:p>
            <a:pPr algn="ctr"/>
            <a:r>
              <a:rPr lang="en-US" sz="3200" dirty="0" smtClean="0"/>
              <a:t>Financial </a:t>
            </a:r>
            <a:r>
              <a:rPr lang="en-US" sz="3200" dirty="0"/>
              <a:t>Reporting in Hyperinflationary Economies </a:t>
            </a:r>
            <a:r>
              <a:rPr lang="en-US" sz="3200" b="1" dirty="0" smtClean="0">
                <a:latin typeface="Garamond" pitchFamily="18" charset="0"/>
              </a:rPr>
              <a:t> </a:t>
            </a:r>
            <a:r>
              <a:rPr lang="en-US" sz="3200" dirty="0" smtClean="0"/>
              <a:t>    </a:t>
            </a:r>
          </a:p>
          <a:p>
            <a:pPr algn="ct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IAS 29 (</a:t>
            </a:r>
            <a:r>
              <a:rPr lang="en-US" sz="2400" dirty="0" smtClean="0"/>
              <a:t>Financial Reporting in Hyperinflationary Economies) </a:t>
            </a:r>
            <a:endParaRPr lang="en-US" sz="2400" b="1" dirty="0">
              <a:latin typeface="Garamond" pitchFamily="18" charset="0"/>
            </a:endParaRPr>
          </a:p>
        </p:txBody>
      </p:sp>
      <p:sp>
        <p:nvSpPr>
          <p:cNvPr id="4" name="TextBox 3"/>
          <p:cNvSpPr txBox="1"/>
          <p:nvPr/>
        </p:nvSpPr>
        <p:spPr>
          <a:xfrm>
            <a:off x="228600" y="4872335"/>
            <a:ext cx="8763000" cy="1569660"/>
          </a:xfrm>
          <a:prstGeom prst="rect">
            <a:avLst/>
          </a:prstGeom>
          <a:noFill/>
        </p:spPr>
        <p:txBody>
          <a:bodyPr wrap="square" rtlCol="0">
            <a:spAutoFit/>
          </a:bodyPr>
          <a:lstStyle/>
          <a:p>
            <a:r>
              <a:rPr lang="en-US" sz="2400" dirty="0" smtClean="0">
                <a:latin typeface="Garamond" pitchFamily="18" charset="0"/>
              </a:rPr>
              <a:t>Economies where the cumulative inflation rate over 3 years is approaching or exceeds 100%</a:t>
            </a:r>
          </a:p>
          <a:p>
            <a:endParaRPr lang="en-US" sz="2400" dirty="0">
              <a:latin typeface="Garamond" pitchFamily="18" charset="0"/>
            </a:endParaRPr>
          </a:p>
          <a:p>
            <a:r>
              <a:rPr lang="en-US" sz="2400" dirty="0" smtClean="0">
                <a:latin typeface="Garamond" pitchFamily="18" charset="0"/>
              </a:rPr>
              <a:t> </a:t>
            </a:r>
            <a:endParaRPr lang="en-US" sz="2400" dirty="0">
              <a:latin typeface="Garamond" pitchFamily="18" charset="0"/>
            </a:endParaRPr>
          </a:p>
        </p:txBody>
      </p:sp>
    </p:spTree>
    <p:extLst>
      <p:ext uri="{BB962C8B-B14F-4D97-AF65-F5344CB8AC3E}">
        <p14:creationId xmlns:p14="http://schemas.microsoft.com/office/powerpoint/2010/main" xmlns="" val="256096340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-27</a:t>
            </a:r>
          </a:p>
          <a:p>
            <a:pPr algn="ctr"/>
            <a:r>
              <a:rPr lang="en-US" sz="3200" dirty="0"/>
              <a:t>Financial Reporting of Interests in Joint Ventures</a:t>
            </a:r>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IND AS -31</a:t>
            </a:r>
          </a:p>
          <a:p>
            <a:pPr algn="ctr"/>
            <a:r>
              <a:rPr lang="en-US" sz="3200" dirty="0"/>
              <a:t>Interest in Joint Ventures</a:t>
            </a:r>
          </a:p>
        </p:txBody>
      </p:sp>
      <p:sp>
        <p:nvSpPr>
          <p:cNvPr id="6" name="TextBox 5"/>
          <p:cNvSpPr txBox="1"/>
          <p:nvPr/>
        </p:nvSpPr>
        <p:spPr>
          <a:xfrm>
            <a:off x="76200" y="147935"/>
            <a:ext cx="9144000" cy="830997"/>
          </a:xfrm>
          <a:prstGeom prst="rect">
            <a:avLst/>
          </a:prstGeom>
          <a:noFill/>
        </p:spPr>
        <p:txBody>
          <a:bodyPr wrap="square" rtlCol="0">
            <a:spAutoFit/>
          </a:bodyPr>
          <a:lstStyle/>
          <a:p>
            <a:r>
              <a:rPr lang="en-US" sz="2400" b="1" dirty="0" smtClean="0">
                <a:latin typeface="Garamond" pitchFamily="18" charset="0"/>
              </a:rPr>
              <a:t>AS 27(</a:t>
            </a:r>
            <a:r>
              <a:rPr lang="en-US" sz="2400" dirty="0"/>
              <a:t>Financial Reporting of Interests in Joint Ventures</a:t>
            </a:r>
            <a:r>
              <a:rPr lang="en-US" sz="2400" b="1" dirty="0" smtClean="0">
                <a:latin typeface="Garamond" pitchFamily="18" charset="0"/>
              </a:rPr>
              <a:t>)  &amp; </a:t>
            </a:r>
            <a:r>
              <a:rPr lang="en-US" sz="2400" b="1" dirty="0" err="1" smtClean="0">
                <a:latin typeface="Garamond" pitchFamily="18" charset="0"/>
              </a:rPr>
              <a:t>Ind</a:t>
            </a:r>
            <a:r>
              <a:rPr lang="en-US" sz="2400" b="1" dirty="0" smtClean="0">
                <a:latin typeface="Garamond" pitchFamily="18" charset="0"/>
              </a:rPr>
              <a:t> AS 31(</a:t>
            </a:r>
            <a:r>
              <a:rPr lang="en-US" sz="2400" dirty="0"/>
              <a:t>Interest in Joint Ventures</a:t>
            </a:r>
            <a:r>
              <a:rPr lang="en-US" sz="2400" b="1" dirty="0" smtClean="0">
                <a:latin typeface="Garamond" pitchFamily="18" charset="0"/>
              </a:rPr>
              <a:t>)</a:t>
            </a:r>
            <a:endParaRPr lang="en-US" sz="2400" b="1" dirty="0">
              <a:latin typeface="Garamond" pitchFamily="18" charset="0"/>
            </a:endParaRPr>
          </a:p>
        </p:txBody>
      </p:sp>
    </p:spTree>
    <p:extLst>
      <p:ext uri="{BB962C8B-B14F-4D97-AF65-F5344CB8AC3E}">
        <p14:creationId xmlns:p14="http://schemas.microsoft.com/office/powerpoint/2010/main" xmlns="" val="362475426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2308324"/>
          </a:xfrm>
          <a:prstGeom prst="rect">
            <a:avLst/>
          </a:prstGeom>
          <a:noFill/>
        </p:spPr>
        <p:txBody>
          <a:bodyPr wrap="square" rtlCol="0">
            <a:spAutoFit/>
          </a:bodyPr>
          <a:lstStyle/>
          <a:p>
            <a:pPr algn="ctr"/>
            <a:r>
              <a:rPr lang="en-US" sz="2400" b="1" dirty="0" smtClean="0">
                <a:latin typeface="Garamond" pitchFamily="18" charset="0"/>
              </a:rPr>
              <a:t>       IAS 31 and AS 27 (Interests in Joint Ventures ) </a:t>
            </a:r>
          </a:p>
          <a:p>
            <a:pPr algn="ctr"/>
            <a:endParaRPr lang="en-US" sz="2400" b="1" dirty="0" smtClean="0"/>
          </a:p>
          <a:p>
            <a:pPr algn="ctr"/>
            <a:endParaRPr lang="en-US" sz="2400" b="1" dirty="0" smtClean="0">
              <a:latin typeface="Garamond" pitchFamily="18" charset="0"/>
            </a:endParaRPr>
          </a:p>
          <a:p>
            <a:pPr algn="ctr"/>
            <a:endParaRPr lang="en-US" sz="2400" b="1" dirty="0" smtClean="0"/>
          </a:p>
          <a:p>
            <a:pPr algn="ctr"/>
            <a:endParaRPr lang="en-US" sz="2400" b="1" dirty="0" smtClean="0">
              <a:latin typeface="Garamond" pitchFamily="18" charset="0"/>
            </a:endParaRPr>
          </a:p>
          <a:p>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703782397"/>
              </p:ext>
            </p:extLst>
          </p:nvPr>
        </p:nvGraphicFramePr>
        <p:xfrm>
          <a:off x="228600" y="733425"/>
          <a:ext cx="8686800" cy="5362575"/>
        </p:xfrm>
        <a:graphic>
          <a:graphicData uri="http://schemas.openxmlformats.org/drawingml/2006/table">
            <a:tbl>
              <a:tblPr firstRow="1" bandRow="1">
                <a:tableStyleId>{5C22544A-7EE6-4342-B048-85BDC9FD1C3A}</a:tableStyleId>
              </a:tblPr>
              <a:tblGrid>
                <a:gridCol w="4343400"/>
                <a:gridCol w="4343400"/>
              </a:tblGrid>
              <a:tr h="431555">
                <a:tc>
                  <a:txBody>
                    <a:bodyPr/>
                    <a:lstStyle/>
                    <a:p>
                      <a:pPr algn="ctr"/>
                      <a:r>
                        <a:rPr lang="en-US" sz="2400" b="1" dirty="0" smtClean="0">
                          <a:solidFill>
                            <a:schemeClr val="tx1"/>
                          </a:solidFill>
                          <a:latin typeface="Garamond" pitchFamily="18" charset="0"/>
                        </a:rPr>
                        <a:t>IAS 31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27</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3656">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Excludes </a:t>
                      </a:r>
                      <a:r>
                        <a:rPr lang="en-US" sz="2000" b="0" i="0" u="none" strike="noStrike" dirty="0" smtClean="0">
                          <a:solidFill>
                            <a:srgbClr val="0070C0"/>
                          </a:solidFill>
                          <a:latin typeface="Garamond"/>
                        </a:rPr>
                        <a:t>joint venture </a:t>
                      </a:r>
                      <a:r>
                        <a:rPr lang="en-US" sz="2000" b="0" i="0" u="none" strike="noStrike" dirty="0">
                          <a:solidFill>
                            <a:srgbClr val="0070C0"/>
                          </a:solidFill>
                          <a:latin typeface="Garamond"/>
                        </a:rPr>
                        <a:t>investments made by venture capital organization, mutual funds, unit trusts and similar entities including </a:t>
                      </a:r>
                      <a:r>
                        <a:rPr lang="en-US" sz="2000" b="0" i="0" u="none" strike="noStrike" dirty="0" smtClean="0">
                          <a:solidFill>
                            <a:srgbClr val="0070C0"/>
                          </a:solidFill>
                          <a:latin typeface="Garamond"/>
                        </a:rPr>
                        <a:t>investment linked </a:t>
                      </a:r>
                      <a:r>
                        <a:rPr lang="en-US" sz="2000" b="0" i="0" u="none" strike="noStrike" dirty="0">
                          <a:solidFill>
                            <a:srgbClr val="0070C0"/>
                          </a:solidFill>
                          <a:latin typeface="Garamond"/>
                        </a:rPr>
                        <a:t>insurance funds</a:t>
                      </a:r>
                      <a:r>
                        <a:rPr lang="en-US" sz="2000" b="0" i="0" u="none" strike="noStrike" dirty="0" smtClean="0">
                          <a:solidFill>
                            <a:srgbClr val="0070C0"/>
                          </a:solidFill>
                          <a:latin typeface="Garamond"/>
                        </a:rPr>
                        <a:t>.</a:t>
                      </a:r>
                    </a:p>
                    <a:p>
                      <a:pPr marL="0" indent="0" algn="just" fontAlgn="t">
                        <a:buFont typeface="Wingdings" pitchFamily="2" charset="2"/>
                        <a:buNone/>
                      </a:pPr>
                      <a:endParaRPr lang="en-US" sz="2000" b="0" i="0" u="none" strike="noStrike" dirty="0">
                        <a:solidFill>
                          <a:srgbClr val="0070C0"/>
                        </a:solidFill>
                        <a:latin typeface="Garamond"/>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Doesn’t make </a:t>
                      </a:r>
                      <a:r>
                        <a:rPr lang="en-US" sz="2000" b="0" i="0" u="none" strike="noStrike" dirty="0">
                          <a:solidFill>
                            <a:srgbClr val="000000"/>
                          </a:solidFill>
                          <a:latin typeface="Garamond"/>
                        </a:rPr>
                        <a:t>such exclusion.</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44723">
                <a:tc>
                  <a:txBody>
                    <a:bodyPr/>
                    <a:lstStyle/>
                    <a:p>
                      <a:pPr marL="284163" indent="-284163" algn="just" fontAlgn="b">
                        <a:buFont typeface="Wingdings" pitchFamily="2" charset="2"/>
                        <a:buChar char="Ø"/>
                      </a:pPr>
                      <a:r>
                        <a:rPr lang="en-US" sz="2000" b="0" i="0" u="none" strike="noStrike" dirty="0" smtClean="0">
                          <a:solidFill>
                            <a:srgbClr val="000000"/>
                          </a:solidFill>
                          <a:latin typeface="Garamond"/>
                        </a:rPr>
                        <a:t>A</a:t>
                      </a:r>
                      <a:r>
                        <a:rPr lang="en-US" sz="2000" b="0" i="0" u="none" strike="noStrike" baseline="0" dirty="0" smtClean="0">
                          <a:solidFill>
                            <a:srgbClr val="000000"/>
                          </a:solidFill>
                          <a:latin typeface="Garamond"/>
                        </a:rPr>
                        <a:t> </a:t>
                      </a:r>
                      <a:r>
                        <a:rPr lang="en-US" sz="2000" b="0" i="0" u="none" strike="noStrike" dirty="0" smtClean="0">
                          <a:solidFill>
                            <a:srgbClr val="000000"/>
                          </a:solidFill>
                          <a:latin typeface="Garamond"/>
                        </a:rPr>
                        <a:t>venturer </a:t>
                      </a:r>
                      <a:r>
                        <a:rPr lang="en-US" sz="2000" b="0" i="0" u="none" strike="noStrike" dirty="0">
                          <a:solidFill>
                            <a:srgbClr val="000000"/>
                          </a:solidFill>
                          <a:latin typeface="Garamond"/>
                        </a:rPr>
                        <a:t>can recognise its interest in jointly controlled entity </a:t>
                      </a:r>
                      <a:r>
                        <a:rPr lang="en-US" sz="2000" b="0" i="0" u="none" strike="noStrike" dirty="0">
                          <a:solidFill>
                            <a:srgbClr val="0070C0"/>
                          </a:solidFill>
                          <a:latin typeface="Garamond"/>
                        </a:rPr>
                        <a:t>using either proportionate consolidation method or equity method. </a:t>
                      </a:r>
                      <a:endParaRPr lang="en-US" sz="2000" b="0" i="0" u="none" strike="noStrike" dirty="0" smtClean="0">
                        <a:solidFill>
                          <a:srgbClr val="0070C0"/>
                        </a:solidFill>
                        <a:latin typeface="Garamond"/>
                      </a:endParaRPr>
                    </a:p>
                    <a:p>
                      <a:pPr marL="284163" indent="-284163" algn="just" fontAlgn="b">
                        <a:buFont typeface="Wingdings" pitchFamily="2" charset="2"/>
                        <a:buChar char="Ø"/>
                      </a:pPr>
                      <a:endParaRPr lang="en-US" sz="2000" b="0" i="0" u="none" strike="noStrike" dirty="0">
                        <a:solidFill>
                          <a:srgbClr val="0070C0"/>
                        </a:solidFill>
                        <a:latin typeface="Garamond"/>
                      </a:endParaRPr>
                    </a:p>
                  </a:txBody>
                  <a:tcPr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Use </a:t>
                      </a:r>
                      <a:r>
                        <a:rPr lang="en-US" sz="2000" b="0" i="0" u="none" strike="noStrike" dirty="0">
                          <a:solidFill>
                            <a:srgbClr val="000000"/>
                          </a:solidFill>
                          <a:latin typeface="Garamond"/>
                        </a:rPr>
                        <a:t>of </a:t>
                      </a:r>
                      <a:r>
                        <a:rPr lang="en-US" sz="2000" b="0" i="0" u="none" strike="noStrike" dirty="0" smtClean="0">
                          <a:solidFill>
                            <a:srgbClr val="0070C0"/>
                          </a:solidFill>
                          <a:latin typeface="Garamond"/>
                        </a:rPr>
                        <a:t>only proportionate </a:t>
                      </a:r>
                      <a:r>
                        <a:rPr lang="en-US" sz="2000" b="0" i="0" u="none" strike="noStrike" dirty="0">
                          <a:solidFill>
                            <a:srgbClr val="0070C0"/>
                          </a:solidFill>
                          <a:latin typeface="Garamond"/>
                        </a:rPr>
                        <a:t>consolidation </a:t>
                      </a:r>
                      <a:r>
                        <a:rPr lang="en-US" sz="2000" b="0" i="0" u="none" strike="noStrike" kern="1200" dirty="0">
                          <a:solidFill>
                            <a:srgbClr val="000000"/>
                          </a:solidFill>
                          <a:latin typeface="Garamond"/>
                          <a:ea typeface="+mn-ea"/>
                          <a:cs typeface="+mn-cs"/>
                        </a:rPr>
                        <a:t>method </a:t>
                      </a:r>
                      <a:r>
                        <a:rPr lang="en-US" sz="2000" b="0" i="0" u="none" strike="noStrike" kern="1200" dirty="0" smtClean="0">
                          <a:solidFill>
                            <a:srgbClr val="000000"/>
                          </a:solidFill>
                          <a:latin typeface="Garamond"/>
                          <a:ea typeface="+mn-ea"/>
                          <a:cs typeface="+mn-cs"/>
                        </a:rPr>
                        <a:t>is prescribed</a:t>
                      </a:r>
                      <a:r>
                        <a:rPr lang="en-US" sz="2000" b="0" i="0" u="none" strike="noStrike" dirty="0" smtClean="0">
                          <a:solidFill>
                            <a:srgbClr val="000000"/>
                          </a:solidFill>
                          <a:latin typeface="Garamond"/>
                        </a:rPr>
                        <a:t>.</a:t>
                      </a:r>
                      <a:endParaRPr lang="en-US" sz="2000" b="0" i="0" u="none" strike="noStrike" dirty="0">
                        <a:solidFill>
                          <a:srgbClr val="000000"/>
                        </a:solidFill>
                        <a:latin typeface="Garamond"/>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44723">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Requires</a:t>
                      </a:r>
                      <a:r>
                        <a:rPr lang="en-US" sz="2000" b="0" i="0" u="none" strike="noStrike" baseline="0" dirty="0" smtClean="0">
                          <a:solidFill>
                            <a:srgbClr val="000000"/>
                          </a:solidFill>
                          <a:latin typeface="Garamond"/>
                        </a:rPr>
                        <a:t> </a:t>
                      </a:r>
                      <a:r>
                        <a:rPr lang="en-US" sz="2000" b="0" i="0" u="none" strike="noStrike" dirty="0" smtClean="0">
                          <a:solidFill>
                            <a:srgbClr val="0070C0"/>
                          </a:solidFill>
                          <a:latin typeface="Garamond"/>
                        </a:rPr>
                        <a:t>consolidation </a:t>
                      </a:r>
                      <a:r>
                        <a:rPr lang="en-US" sz="2000" b="0" i="0" u="none" strike="noStrike" dirty="0">
                          <a:solidFill>
                            <a:srgbClr val="0070C0"/>
                          </a:solidFill>
                          <a:latin typeface="Garamond"/>
                        </a:rPr>
                        <a:t>of jointly controlled entities </a:t>
                      </a:r>
                      <a:r>
                        <a:rPr lang="en-US" sz="2000" b="0" i="0" u="none" strike="noStrike" dirty="0">
                          <a:solidFill>
                            <a:srgbClr val="000000"/>
                          </a:solidFill>
                          <a:latin typeface="Garamond"/>
                        </a:rPr>
                        <a:t>subject to a few exemptions, even if the venturer does not have any subsidiary in the financial statements.</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Requires </a:t>
                      </a:r>
                      <a:r>
                        <a:rPr lang="en-US" sz="2000" b="0" i="0" u="none" strike="noStrike" dirty="0">
                          <a:solidFill>
                            <a:srgbClr val="0070C0"/>
                          </a:solidFill>
                          <a:latin typeface="Garamond"/>
                        </a:rPr>
                        <a:t>application of the proportionate consolidation method only when the entity has subsidiaries and prepares Consolidated Financial Statements</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46211080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2308324"/>
          </a:xfrm>
          <a:prstGeom prst="rect">
            <a:avLst/>
          </a:prstGeom>
          <a:noFill/>
        </p:spPr>
        <p:txBody>
          <a:bodyPr wrap="square" rtlCol="0">
            <a:spAutoFit/>
          </a:bodyPr>
          <a:lstStyle/>
          <a:p>
            <a:pPr algn="ctr"/>
            <a:r>
              <a:rPr lang="en-US" sz="2400" b="1" dirty="0" smtClean="0">
                <a:latin typeface="Garamond" pitchFamily="18" charset="0"/>
              </a:rPr>
              <a:t>       Ind AS 31 and AS 27 (Interests in Joint Ventures ) </a:t>
            </a:r>
          </a:p>
          <a:p>
            <a:pPr algn="ctr"/>
            <a:endParaRPr lang="en-US" sz="2400" b="1" dirty="0" smtClean="0"/>
          </a:p>
          <a:p>
            <a:pPr algn="ctr"/>
            <a:endParaRPr lang="en-US" sz="2400" b="1" dirty="0" smtClean="0">
              <a:latin typeface="Garamond" pitchFamily="18" charset="0"/>
            </a:endParaRPr>
          </a:p>
          <a:p>
            <a:pPr algn="ctr"/>
            <a:endParaRPr lang="en-US" sz="2400" b="1" dirty="0" smtClean="0"/>
          </a:p>
          <a:p>
            <a:pPr algn="ctr"/>
            <a:endParaRPr lang="en-US" sz="2400" b="1" dirty="0" smtClean="0">
              <a:latin typeface="Garamond" pitchFamily="18" charset="0"/>
            </a:endParaRPr>
          </a:p>
          <a:p>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185551479"/>
              </p:ext>
            </p:extLst>
          </p:nvPr>
        </p:nvGraphicFramePr>
        <p:xfrm>
          <a:off x="228600" y="457200"/>
          <a:ext cx="8686800" cy="4133850"/>
        </p:xfrm>
        <a:graphic>
          <a:graphicData uri="http://schemas.openxmlformats.org/drawingml/2006/table">
            <a:tbl>
              <a:tblPr firstRow="1" bandRow="1">
                <a:tableStyleId>{5C22544A-7EE6-4342-B048-85BDC9FD1C3A}</a:tableStyleId>
              </a:tblPr>
              <a:tblGrid>
                <a:gridCol w="4343400"/>
                <a:gridCol w="4343400"/>
              </a:tblGrid>
              <a:tr h="431555">
                <a:tc>
                  <a:txBody>
                    <a:bodyPr/>
                    <a:lstStyle/>
                    <a:p>
                      <a:pPr algn="ctr"/>
                      <a:r>
                        <a:rPr lang="en-US" sz="2400" b="1" dirty="0" smtClean="0">
                          <a:solidFill>
                            <a:schemeClr val="tx1"/>
                          </a:solidFill>
                          <a:latin typeface="Garamond" pitchFamily="18" charset="0"/>
                        </a:rPr>
                        <a:t>Ind AS 31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27</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03656">
                <a:tc>
                  <a:txBody>
                    <a:bodyPr/>
                    <a:lstStyle/>
                    <a:p>
                      <a:pPr marL="284163" indent="-284163" algn="just" fontAlgn="t">
                        <a:buFont typeface="Wingdings" pitchFamily="2" charset="2"/>
                        <a:buChar char="Ø"/>
                      </a:pPr>
                      <a:r>
                        <a:rPr lang="en-US" sz="2000" b="0" i="0" u="none" strike="noStrike" dirty="0">
                          <a:solidFill>
                            <a:srgbClr val="000000"/>
                          </a:solidFill>
                          <a:latin typeface="Garamond"/>
                        </a:rPr>
                        <a:t>Requires it to be </a:t>
                      </a:r>
                      <a:r>
                        <a:rPr lang="en-US" sz="2000" b="0" i="0" u="none" strike="noStrike" dirty="0">
                          <a:solidFill>
                            <a:srgbClr val="0070C0"/>
                          </a:solidFill>
                          <a:latin typeface="Garamond"/>
                        </a:rPr>
                        <a:t>recognised at cost or in accordance with Ind AS 39. </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a:solidFill>
                            <a:srgbClr val="000000"/>
                          </a:solidFill>
                          <a:latin typeface="Garamond"/>
                        </a:rPr>
                        <a:t>In case of separate financial </a:t>
                      </a:r>
                      <a:r>
                        <a:rPr lang="en-US" sz="2000" b="0" i="0" u="none" strike="noStrike" dirty="0" smtClean="0">
                          <a:solidFill>
                            <a:srgbClr val="000000"/>
                          </a:solidFill>
                          <a:latin typeface="Garamond"/>
                        </a:rPr>
                        <a:t>statements, </a:t>
                      </a:r>
                      <a:r>
                        <a:rPr lang="en-US" sz="2000" b="0" i="0" u="none" strike="noStrike" dirty="0" smtClean="0">
                          <a:solidFill>
                            <a:srgbClr val="0070C0"/>
                          </a:solidFill>
                          <a:latin typeface="Garamond"/>
                        </a:rPr>
                        <a:t>interest in jointly controlled entity is accounted for cost less provision for other than temporary decline in the value of investment.</a:t>
                      </a:r>
                    </a:p>
                    <a:p>
                      <a:pPr marL="284163" indent="-284163" algn="just" fontAlgn="t">
                        <a:buFont typeface="Wingdings" pitchFamily="2" charset="2"/>
                        <a:buChar char="Ø"/>
                      </a:pPr>
                      <a:endParaRPr lang="en-US" sz="2000" b="0" i="0" u="none" strike="noStrike" dirty="0">
                        <a:solidFill>
                          <a:srgbClr val="000000"/>
                        </a:solidFill>
                        <a:latin typeface="Garamond"/>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5790">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0000"/>
                          </a:solidFill>
                          <a:latin typeface="Garamond"/>
                        </a:rPr>
                        <a:t>Deals </a:t>
                      </a:r>
                      <a:r>
                        <a:rPr lang="en-US" sz="2000" b="0" i="0" u="none" strike="noStrike" dirty="0">
                          <a:solidFill>
                            <a:srgbClr val="000000"/>
                          </a:solidFill>
                          <a:latin typeface="Garamond"/>
                        </a:rPr>
                        <a:t>with the </a:t>
                      </a:r>
                      <a:r>
                        <a:rPr lang="en-US" sz="2000" b="0" i="0" u="none" strike="noStrike" dirty="0">
                          <a:solidFill>
                            <a:srgbClr val="0070C0"/>
                          </a:solidFill>
                          <a:latin typeface="Garamond"/>
                        </a:rPr>
                        <a:t>venturer’s accounting for non-monetary contributions to a jointly controlled entity</a:t>
                      </a:r>
                      <a:r>
                        <a:rPr lang="en-US" sz="2000" b="0" i="0" u="none" strike="noStrike" dirty="0" smtClean="0">
                          <a:solidFill>
                            <a:srgbClr val="0070C0"/>
                          </a:solidFill>
                          <a:latin typeface="Garamond"/>
                        </a:rPr>
                        <a:t>.</a:t>
                      </a:r>
                    </a:p>
                    <a:p>
                      <a:pPr marL="284163" indent="-284163" algn="just" fontAlgn="t">
                        <a:buFont typeface="Wingdings" pitchFamily="2" charset="2"/>
                        <a:buChar char="Ø"/>
                      </a:pPr>
                      <a:endParaRPr lang="en-US" sz="2000" b="0" i="0" u="none" strike="noStrike" dirty="0">
                        <a:solidFill>
                          <a:srgbClr val="000000"/>
                        </a:solidFill>
                        <a:latin typeface="Garamond"/>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0000"/>
                          </a:solidFill>
                          <a:latin typeface="Garamond"/>
                        </a:rPr>
                        <a:t>Doesn’t</a:t>
                      </a:r>
                      <a:r>
                        <a:rPr lang="en-US" sz="2000" b="0" i="0" u="none" strike="noStrike" baseline="0" dirty="0" smtClean="0">
                          <a:solidFill>
                            <a:srgbClr val="000000"/>
                          </a:solidFill>
                          <a:latin typeface="Garamond"/>
                        </a:rPr>
                        <a:t> </a:t>
                      </a:r>
                      <a:r>
                        <a:rPr lang="en-US" sz="2000" b="0" i="0" u="none" strike="noStrike" dirty="0" smtClean="0">
                          <a:solidFill>
                            <a:srgbClr val="000000"/>
                          </a:solidFill>
                          <a:latin typeface="Garamond"/>
                        </a:rPr>
                        <a:t>deal </a:t>
                      </a:r>
                      <a:r>
                        <a:rPr lang="en-US" sz="2000" b="0" i="0" u="none" strike="noStrike" dirty="0">
                          <a:solidFill>
                            <a:srgbClr val="000000"/>
                          </a:solidFill>
                          <a:latin typeface="Garamond"/>
                        </a:rPr>
                        <a:t>with this aspect.</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49578753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-31</a:t>
            </a:r>
          </a:p>
          <a:p>
            <a:pPr algn="ctr"/>
            <a:r>
              <a:rPr lang="en-US" sz="3200" dirty="0"/>
              <a:t>Financial Instruments: </a:t>
            </a:r>
            <a:r>
              <a:rPr lang="en-US" sz="3200" dirty="0" smtClean="0"/>
              <a:t>Presentation</a:t>
            </a:r>
            <a:endParaRPr lang="en-US" sz="3200" dirty="0"/>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229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IND AS -32</a:t>
            </a:r>
          </a:p>
          <a:p>
            <a:r>
              <a:rPr lang="en-US" sz="3200" dirty="0"/>
              <a:t>Financial Instruments: Presentation</a:t>
            </a:r>
          </a:p>
        </p:txBody>
      </p:sp>
      <p:sp>
        <p:nvSpPr>
          <p:cNvPr id="6" name="TextBox 5"/>
          <p:cNvSpPr txBox="1"/>
          <p:nvPr/>
        </p:nvSpPr>
        <p:spPr>
          <a:xfrm>
            <a:off x="76200" y="147935"/>
            <a:ext cx="9144000" cy="830997"/>
          </a:xfrm>
          <a:prstGeom prst="rect">
            <a:avLst/>
          </a:prstGeom>
          <a:noFill/>
        </p:spPr>
        <p:txBody>
          <a:bodyPr wrap="square" rtlCol="0">
            <a:spAutoFit/>
          </a:bodyPr>
          <a:lstStyle/>
          <a:p>
            <a:r>
              <a:rPr lang="en-US" sz="2400" b="1" dirty="0" smtClean="0">
                <a:latin typeface="Garamond" pitchFamily="18" charset="0"/>
              </a:rPr>
              <a:t>AS 31(</a:t>
            </a:r>
            <a:r>
              <a:rPr lang="en-US" sz="2400" dirty="0"/>
              <a:t>Financial Instruments: Presentation</a:t>
            </a:r>
            <a:r>
              <a:rPr lang="en-US" sz="2400" dirty="0" smtClean="0"/>
              <a:t>) </a:t>
            </a:r>
            <a:r>
              <a:rPr lang="en-US" sz="2400" b="1" dirty="0" smtClean="0">
                <a:latin typeface="Garamond" pitchFamily="18" charset="0"/>
              </a:rPr>
              <a:t>  &amp; </a:t>
            </a:r>
            <a:r>
              <a:rPr lang="en-US" sz="2400" b="1" dirty="0" err="1" smtClean="0">
                <a:latin typeface="Garamond" pitchFamily="18" charset="0"/>
              </a:rPr>
              <a:t>Ind</a:t>
            </a:r>
            <a:r>
              <a:rPr lang="en-US" sz="2400" b="1" dirty="0" smtClean="0">
                <a:latin typeface="Garamond" pitchFamily="18" charset="0"/>
              </a:rPr>
              <a:t> AS 32(</a:t>
            </a:r>
            <a:r>
              <a:rPr lang="en-US" sz="2400" dirty="0"/>
              <a:t>Financial Instruments: </a:t>
            </a:r>
            <a:r>
              <a:rPr lang="en-US" sz="2400" dirty="0" smtClean="0"/>
              <a:t>Presentation</a:t>
            </a:r>
            <a:r>
              <a:rPr lang="en-US" sz="2400" b="1" dirty="0" smtClean="0">
                <a:latin typeface="Garamond" pitchFamily="18" charset="0"/>
              </a:rPr>
              <a:t>)</a:t>
            </a:r>
            <a:endParaRPr lang="en-US" sz="2400" b="1" dirty="0">
              <a:latin typeface="Garamond" pitchFamily="18" charset="0"/>
            </a:endParaRPr>
          </a:p>
        </p:txBody>
      </p:sp>
    </p:spTree>
    <p:extLst>
      <p:ext uri="{BB962C8B-B14F-4D97-AF65-F5344CB8AC3E}">
        <p14:creationId xmlns:p14="http://schemas.microsoft.com/office/powerpoint/2010/main" xmlns="" val="340398344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2677656"/>
          </a:xfrm>
          <a:prstGeom prst="rect">
            <a:avLst/>
          </a:prstGeom>
          <a:noFill/>
        </p:spPr>
        <p:txBody>
          <a:bodyPr wrap="square" rtlCol="0">
            <a:spAutoFit/>
          </a:bodyPr>
          <a:lstStyle/>
          <a:p>
            <a:pPr algn="ctr"/>
            <a:r>
              <a:rPr lang="en-US" sz="2400" b="1" dirty="0" smtClean="0">
                <a:latin typeface="Garamond" pitchFamily="18" charset="0"/>
              </a:rPr>
              <a:t>     </a:t>
            </a:r>
            <a:r>
              <a:rPr lang="en-US" sz="2400" b="1" dirty="0" smtClean="0"/>
              <a:t>   </a:t>
            </a:r>
            <a:r>
              <a:rPr lang="en-US" sz="2400" b="1" dirty="0" smtClean="0">
                <a:latin typeface="Garamond" pitchFamily="18" charset="0"/>
              </a:rPr>
              <a:t>IAS 32 and AS 31 (Financial Instruments: Presentation)</a:t>
            </a:r>
          </a:p>
          <a:p>
            <a:pPr algn="ctr"/>
            <a:endParaRPr lang="en-US" sz="2400" b="1" dirty="0" smtClean="0"/>
          </a:p>
          <a:p>
            <a:pPr algn="ctr"/>
            <a:endParaRPr lang="en-US" sz="2400" b="1" dirty="0" smtClean="0"/>
          </a:p>
          <a:p>
            <a:pPr algn="ctr"/>
            <a:endParaRPr lang="en-US" sz="2400" b="1" dirty="0" smtClean="0">
              <a:latin typeface="Garamond" pitchFamily="18" charset="0"/>
            </a:endParaRPr>
          </a:p>
          <a:p>
            <a:pPr algn="ctr"/>
            <a:endParaRPr lang="en-US" sz="2400" b="1" dirty="0" smtClean="0"/>
          </a:p>
          <a:p>
            <a:pPr algn="ctr"/>
            <a:endParaRPr lang="en-US" sz="2400" b="1" dirty="0" smtClean="0">
              <a:latin typeface="Garamond" pitchFamily="18" charset="0"/>
            </a:endParaRPr>
          </a:p>
          <a:p>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423877798"/>
              </p:ext>
            </p:extLst>
          </p:nvPr>
        </p:nvGraphicFramePr>
        <p:xfrm>
          <a:off x="228600" y="799759"/>
          <a:ext cx="8686800" cy="3543641"/>
        </p:xfrm>
        <a:graphic>
          <a:graphicData uri="http://schemas.openxmlformats.org/drawingml/2006/table">
            <a:tbl>
              <a:tblPr firstRow="1" bandRow="1">
                <a:tableStyleId>{5C22544A-7EE6-4342-B048-85BDC9FD1C3A}</a:tableStyleId>
              </a:tblPr>
              <a:tblGrid>
                <a:gridCol w="4343400"/>
                <a:gridCol w="4343400"/>
              </a:tblGrid>
              <a:tr h="476591">
                <a:tc>
                  <a:txBody>
                    <a:bodyPr/>
                    <a:lstStyle/>
                    <a:p>
                      <a:pPr algn="ctr"/>
                      <a:r>
                        <a:rPr lang="en-US" sz="2400" b="1" dirty="0" smtClean="0">
                          <a:solidFill>
                            <a:schemeClr val="tx1"/>
                          </a:solidFill>
                          <a:latin typeface="Garamond" pitchFamily="18" charset="0"/>
                        </a:rPr>
                        <a:t>IAS 32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31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4886">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Does </a:t>
                      </a:r>
                      <a:r>
                        <a:rPr lang="en-US" sz="2000" b="0" i="0" u="none" strike="noStrike" dirty="0">
                          <a:solidFill>
                            <a:srgbClr val="000000"/>
                          </a:solidFill>
                          <a:latin typeface="Garamond"/>
                        </a:rPr>
                        <a:t>not exempt such contracts.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Does </a:t>
                      </a:r>
                      <a:r>
                        <a:rPr lang="en-US" sz="2000" b="0" i="0" u="none" strike="noStrike" dirty="0">
                          <a:solidFill>
                            <a:srgbClr val="000000"/>
                          </a:solidFill>
                          <a:latin typeface="Garamond"/>
                        </a:rPr>
                        <a:t>not </a:t>
                      </a:r>
                      <a:r>
                        <a:rPr lang="en-US" sz="2000" b="0" i="0" u="none" strike="noStrike" dirty="0">
                          <a:solidFill>
                            <a:srgbClr val="0070C0"/>
                          </a:solidFill>
                          <a:latin typeface="Garamond"/>
                        </a:rPr>
                        <a:t>apply to contracts for contingent consideration in a business combination in case of </a:t>
                      </a:r>
                      <a:r>
                        <a:rPr lang="en-US" sz="2000" b="0" i="0" u="none" strike="noStrike" dirty="0" smtClean="0">
                          <a:solidFill>
                            <a:srgbClr val="0070C0"/>
                          </a:solidFill>
                          <a:latin typeface="Garamond"/>
                        </a:rPr>
                        <a:t>acquirers.</a:t>
                      </a:r>
                    </a:p>
                    <a:p>
                      <a:pPr marL="284163" indent="-284163" algn="just" fontAlgn="t">
                        <a:buFont typeface="Wingdings" pitchFamily="2" charset="2"/>
                        <a:buChar char="Ø"/>
                      </a:pPr>
                      <a:endParaRPr lang="en-US" sz="20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4318">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IAS </a:t>
                      </a:r>
                      <a:r>
                        <a:rPr lang="en-US" sz="2000" b="0" i="0" u="none" strike="noStrike" dirty="0">
                          <a:solidFill>
                            <a:srgbClr val="000000"/>
                          </a:solidFill>
                          <a:latin typeface="Garamond"/>
                        </a:rPr>
                        <a:t>32 </a:t>
                      </a:r>
                      <a:r>
                        <a:rPr lang="en-US" sz="2000" b="0" i="0" u="none" strike="noStrike" dirty="0">
                          <a:solidFill>
                            <a:srgbClr val="0070C0"/>
                          </a:solidFill>
                          <a:latin typeface="Garamond"/>
                        </a:rPr>
                        <a:t>includes the definition of puttable instruments</a:t>
                      </a:r>
                      <a:r>
                        <a:rPr lang="en-US" sz="2000" b="0" i="0" u="none" strike="noStrike" dirty="0">
                          <a:solidFill>
                            <a:srgbClr val="000000"/>
                          </a:solidFill>
                          <a:latin typeface="Garamond"/>
                        </a:rPr>
                        <a:t> and deals with the same and also specifies conditions for offsetting a financial liability or financial asset.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a:solidFill>
                            <a:srgbClr val="000000"/>
                          </a:solidFill>
                          <a:latin typeface="Garamond"/>
                        </a:rPr>
                        <a:t>Doesn’t have guidance on any of them.</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94342918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2677656"/>
          </a:xfrm>
          <a:prstGeom prst="rect">
            <a:avLst/>
          </a:prstGeom>
          <a:noFill/>
        </p:spPr>
        <p:txBody>
          <a:bodyPr wrap="square" rtlCol="0">
            <a:spAutoFit/>
          </a:bodyPr>
          <a:lstStyle/>
          <a:p>
            <a:pPr algn="ctr"/>
            <a:r>
              <a:rPr lang="en-US" sz="2400" b="1" dirty="0" smtClean="0">
                <a:latin typeface="Garamond" pitchFamily="18" charset="0"/>
              </a:rPr>
              <a:t>     </a:t>
            </a:r>
            <a:r>
              <a:rPr lang="en-US" sz="2400" b="1" dirty="0" smtClean="0"/>
              <a:t>   </a:t>
            </a:r>
            <a:r>
              <a:rPr lang="en-US" sz="2400" b="1" dirty="0" smtClean="0">
                <a:latin typeface="Garamond" pitchFamily="18" charset="0"/>
              </a:rPr>
              <a:t>Ind AS 32 and AS 31 (Financial Instruments: Presentation)</a:t>
            </a:r>
          </a:p>
          <a:p>
            <a:pPr algn="ctr"/>
            <a:endParaRPr lang="en-US" sz="2400" b="1" dirty="0" smtClean="0"/>
          </a:p>
          <a:p>
            <a:pPr algn="ctr"/>
            <a:endParaRPr lang="en-US" sz="2400" b="1" dirty="0" smtClean="0"/>
          </a:p>
          <a:p>
            <a:pPr algn="ctr"/>
            <a:endParaRPr lang="en-US" sz="2400" b="1" dirty="0" smtClean="0">
              <a:latin typeface="Garamond" pitchFamily="18" charset="0"/>
            </a:endParaRPr>
          </a:p>
          <a:p>
            <a:pPr algn="ctr"/>
            <a:endParaRPr lang="en-US" sz="2400" b="1" dirty="0" smtClean="0"/>
          </a:p>
          <a:p>
            <a:pPr algn="ctr"/>
            <a:endParaRPr lang="en-US" sz="2400" b="1" dirty="0" smtClean="0">
              <a:latin typeface="Garamond" pitchFamily="18" charset="0"/>
            </a:endParaRPr>
          </a:p>
          <a:p>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982555685"/>
              </p:ext>
            </p:extLst>
          </p:nvPr>
        </p:nvGraphicFramePr>
        <p:xfrm>
          <a:off x="228600" y="609600"/>
          <a:ext cx="8686800" cy="5913120"/>
        </p:xfrm>
        <a:graphic>
          <a:graphicData uri="http://schemas.openxmlformats.org/drawingml/2006/table">
            <a:tbl>
              <a:tblPr firstRow="1" bandRow="1">
                <a:tableStyleId>{5C22544A-7EE6-4342-B048-85BDC9FD1C3A}</a:tableStyleId>
              </a:tblPr>
              <a:tblGrid>
                <a:gridCol w="4343400"/>
                <a:gridCol w="4343400"/>
              </a:tblGrid>
              <a:tr h="476591">
                <a:tc>
                  <a:txBody>
                    <a:bodyPr/>
                    <a:lstStyle/>
                    <a:p>
                      <a:pPr algn="ctr"/>
                      <a:r>
                        <a:rPr lang="en-US" sz="2400" b="1" dirty="0" smtClean="0">
                          <a:solidFill>
                            <a:schemeClr val="tx1"/>
                          </a:solidFill>
                          <a:latin typeface="Garamond" pitchFamily="18" charset="0"/>
                        </a:rPr>
                        <a:t>IND AS 32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31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2613">
                <a:tc>
                  <a:txBody>
                    <a:bodyPr/>
                    <a:lstStyle/>
                    <a:p>
                      <a:pPr marL="284163" indent="-284163" algn="just" fontAlgn="t">
                        <a:buFont typeface="Wingdings" pitchFamily="2" charset="2"/>
                        <a:buChar char="Ø"/>
                      </a:pPr>
                      <a:r>
                        <a:rPr lang="en-US" sz="2200" b="0" i="0" u="none" strike="noStrike" dirty="0">
                          <a:solidFill>
                            <a:srgbClr val="000000"/>
                          </a:solidFill>
                          <a:latin typeface="Garamond"/>
                        </a:rPr>
                        <a:t>Mention about classifications as </a:t>
                      </a:r>
                      <a:r>
                        <a:rPr lang="en-US" sz="2200" b="0" i="0" u="none" strike="noStrike" dirty="0">
                          <a:solidFill>
                            <a:srgbClr val="0070C0"/>
                          </a:solidFill>
                          <a:latin typeface="Garamond"/>
                        </a:rPr>
                        <a:t>financial assets in case of the issuer of a non-derivative financial instrument who is required to evaluate the terms of the financial instrument to determine whether it contains both a liability and an equity component. </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marR="0" indent="-284163"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200" b="0" i="0" u="none" strike="noStrike" dirty="0" smtClean="0">
                          <a:solidFill>
                            <a:srgbClr val="000000"/>
                          </a:solidFill>
                          <a:latin typeface="Garamond"/>
                        </a:rPr>
                        <a:t>No provision for the same.</a:t>
                      </a:r>
                    </a:p>
                    <a:p>
                      <a:pPr algn="just" fontAlgn="t">
                        <a:buFont typeface="Wingdings" pitchFamily="2" charset="2"/>
                        <a:buChar char="Ø"/>
                      </a:pPr>
                      <a:endParaRPr lang="en-US" sz="22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09484">
                <a:tc>
                  <a:txBody>
                    <a:bodyPr/>
                    <a:lstStyle/>
                    <a:p>
                      <a:pPr marL="284163" indent="-284163" algn="just" fontAlgn="t">
                        <a:buFont typeface="Wingdings" pitchFamily="2" charset="2"/>
                        <a:buChar char="Ø"/>
                      </a:pPr>
                      <a:r>
                        <a:rPr lang="en-US" sz="2200" b="0" i="0" u="none" strike="noStrike" dirty="0" smtClean="0">
                          <a:solidFill>
                            <a:srgbClr val="0070C0"/>
                          </a:solidFill>
                          <a:latin typeface="Garamond"/>
                        </a:rPr>
                        <a:t>Related </a:t>
                      </a:r>
                      <a:r>
                        <a:rPr lang="en-US" sz="2200" b="0" i="0" u="none" strike="noStrike" dirty="0">
                          <a:solidFill>
                            <a:srgbClr val="0070C0"/>
                          </a:solidFill>
                          <a:latin typeface="Garamond"/>
                        </a:rPr>
                        <a:t>amount of income taxes recognised directly in equity is included in the aggregate amount of current and deferred income tax credited or charged to </a:t>
                      </a:r>
                      <a:r>
                        <a:rPr lang="en-US" sz="2200" b="0" i="0" u="none" strike="noStrike" dirty="0" smtClean="0">
                          <a:solidFill>
                            <a:srgbClr val="0070C0"/>
                          </a:solidFill>
                          <a:latin typeface="Garamond"/>
                        </a:rPr>
                        <a:t>equity.</a:t>
                      </a:r>
                      <a:endParaRPr lang="en-US" sz="2200" b="0" i="0" u="none" strike="noStrike" dirty="0">
                        <a:solidFill>
                          <a:srgbClr val="0070C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200" b="0" i="0" u="none" strike="noStrike" dirty="0">
                          <a:solidFill>
                            <a:srgbClr val="000000"/>
                          </a:solidFill>
                          <a:latin typeface="Garamond"/>
                        </a:rPr>
                        <a:t>No provision for the </a:t>
                      </a:r>
                      <a:r>
                        <a:rPr lang="en-US" sz="2200" b="0" i="0" u="none" strike="noStrike" dirty="0" smtClean="0">
                          <a:solidFill>
                            <a:srgbClr val="000000"/>
                          </a:solidFill>
                          <a:latin typeface="Garamond"/>
                        </a:rPr>
                        <a:t>same.</a:t>
                      </a:r>
                      <a:endParaRPr lang="en-US" sz="22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583950663"/>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147935"/>
            <a:ext cx="9144000" cy="461665"/>
          </a:xfrm>
          <a:prstGeom prst="rect">
            <a:avLst/>
          </a:prstGeom>
          <a:noFill/>
        </p:spPr>
        <p:txBody>
          <a:bodyPr wrap="square" rtlCol="0">
            <a:spAutoFit/>
          </a:bodyPr>
          <a:lstStyle/>
          <a:p>
            <a:pPr algn="ctr"/>
            <a:r>
              <a:rPr lang="en-US" sz="2400" b="1" dirty="0" smtClean="0">
                <a:latin typeface="Garamond" pitchFamily="18" charset="0"/>
              </a:rPr>
              <a:t>Ind AS 107 and AS 32 (Financial Instruments: Disclosures) </a:t>
            </a:r>
            <a:endParaRPr lang="en-US" sz="2400" b="1" dirty="0">
              <a:latin typeface="Garamond"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4170626660"/>
              </p:ext>
            </p:extLst>
          </p:nvPr>
        </p:nvGraphicFramePr>
        <p:xfrm>
          <a:off x="228600" y="895353"/>
          <a:ext cx="8610600" cy="5519617"/>
        </p:xfrm>
        <a:graphic>
          <a:graphicData uri="http://schemas.openxmlformats.org/drawingml/2006/table">
            <a:tbl>
              <a:tblPr firstRow="1" bandRow="1">
                <a:tableStyleId>{5C22544A-7EE6-4342-B048-85BDC9FD1C3A}</a:tableStyleId>
              </a:tblPr>
              <a:tblGrid>
                <a:gridCol w="4305300"/>
                <a:gridCol w="4305300"/>
              </a:tblGrid>
              <a:tr h="461842">
                <a:tc>
                  <a:txBody>
                    <a:bodyPr/>
                    <a:lstStyle/>
                    <a:p>
                      <a:pPr algn="ctr" fontAlgn="b"/>
                      <a:r>
                        <a:rPr lang="en-US" sz="2400" b="1" kern="1200" dirty="0" smtClean="0">
                          <a:solidFill>
                            <a:schemeClr val="tx1"/>
                          </a:solidFill>
                          <a:latin typeface="Garamond" pitchFamily="18" charset="0"/>
                          <a:ea typeface="+mn-ea"/>
                          <a:cs typeface="+mn-cs"/>
                        </a:rPr>
                        <a:t>Ind AS 107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400" b="1" kern="1200" dirty="0" smtClean="0">
                          <a:solidFill>
                            <a:schemeClr val="tx1"/>
                          </a:solidFill>
                          <a:latin typeface="Garamond" pitchFamily="18" charset="0"/>
                          <a:ea typeface="+mn-ea"/>
                          <a:cs typeface="+mn-cs"/>
                        </a:rPr>
                        <a:t>AS 32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1153">
                <a:tc>
                  <a:txBody>
                    <a:bodyPr/>
                    <a:lstStyle/>
                    <a:p>
                      <a:pPr marL="288925" marR="0" indent="-288925" algn="just" defTabSz="914400" rtl="0" eaLnBrk="1" fontAlgn="t" latinLnBrk="0" hangingPunct="1">
                        <a:lnSpc>
                          <a:spcPct val="100000"/>
                        </a:lnSpc>
                        <a:spcBef>
                          <a:spcPts val="0"/>
                        </a:spcBef>
                        <a:spcAft>
                          <a:spcPts val="0"/>
                        </a:spcAft>
                        <a:buClrTx/>
                        <a:buSzTx/>
                        <a:buFont typeface="Wingdings" pitchFamily="2" charset="2"/>
                        <a:buChar char="Ø"/>
                        <a:tabLst/>
                        <a:defRPr/>
                      </a:pPr>
                      <a:endParaRPr lang="en-GB" sz="2200" dirty="0" smtClean="0">
                        <a:latin typeface="Garamond" pitchFamily="18" charset="0"/>
                      </a:endParaRPr>
                    </a:p>
                    <a:p>
                      <a:pPr marL="288925" marR="0" indent="-288925"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GB" sz="2200" dirty="0" smtClean="0">
                          <a:solidFill>
                            <a:srgbClr val="0070C0"/>
                          </a:solidFill>
                          <a:latin typeface="Garamond" pitchFamily="18" charset="0"/>
                        </a:rPr>
                        <a:t>Apply to contracts for contingent consideration</a:t>
                      </a:r>
                      <a:r>
                        <a:rPr lang="en-GB" sz="2200" dirty="0" smtClean="0">
                          <a:latin typeface="Garamond" pitchFamily="18" charset="0"/>
                        </a:rPr>
                        <a:t> in a business combination in case of acquirers.</a:t>
                      </a:r>
                      <a:endParaRPr lang="en-US" sz="22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8925" marR="0" indent="-288925" algn="just" defTabSz="914400" rtl="0" eaLnBrk="1" fontAlgn="t" latinLnBrk="0" hangingPunct="1">
                        <a:lnSpc>
                          <a:spcPct val="100000"/>
                        </a:lnSpc>
                        <a:spcBef>
                          <a:spcPts val="0"/>
                        </a:spcBef>
                        <a:spcAft>
                          <a:spcPts val="0"/>
                        </a:spcAft>
                        <a:buClrTx/>
                        <a:buSzTx/>
                        <a:buFont typeface="Wingdings" pitchFamily="2" charset="2"/>
                        <a:buChar char="Ø"/>
                        <a:tabLst/>
                        <a:defRPr/>
                      </a:pPr>
                      <a:endParaRPr lang="en-GB" sz="2200" dirty="0" smtClean="0">
                        <a:latin typeface="Garamond" pitchFamily="18" charset="0"/>
                      </a:endParaRPr>
                    </a:p>
                    <a:p>
                      <a:pPr marL="288925" marR="0" indent="-288925"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GB" sz="2200" dirty="0" smtClean="0">
                          <a:solidFill>
                            <a:srgbClr val="0070C0"/>
                          </a:solidFill>
                          <a:latin typeface="Garamond" pitchFamily="18" charset="0"/>
                        </a:rPr>
                        <a:t>Does not apply to contracts for contingent consideration</a:t>
                      </a:r>
                      <a:r>
                        <a:rPr lang="en-GB" sz="2200" dirty="0" smtClean="0">
                          <a:latin typeface="Garamond" pitchFamily="18" charset="0"/>
                        </a:rPr>
                        <a:t> in a business combination in case of acquirers. </a:t>
                      </a:r>
                      <a:endParaRPr lang="en-US" sz="2200" b="0" i="0" u="none" strike="noStrike" dirty="0" smtClean="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41153">
                <a:tc>
                  <a:txBody>
                    <a:bodyPr/>
                    <a:lstStyle/>
                    <a:p>
                      <a:pPr marL="288925" indent="-288925" algn="just" rtl="0" fontAlgn="t">
                        <a:buFont typeface="Wingdings" pitchFamily="2" charset="2"/>
                        <a:buChar char="Ø"/>
                      </a:pPr>
                      <a:endParaRPr lang="en-GB" sz="2200" dirty="0" smtClean="0">
                        <a:latin typeface="Garamond" pitchFamily="18" charset="0"/>
                      </a:endParaRPr>
                    </a:p>
                    <a:p>
                      <a:pPr marL="288925" indent="-288925" algn="just" rtl="0" fontAlgn="t">
                        <a:buFont typeface="Wingdings" pitchFamily="2" charset="2"/>
                        <a:buChar char="Ø"/>
                      </a:pPr>
                      <a:r>
                        <a:rPr lang="en-GB" sz="2200" dirty="0" smtClean="0">
                          <a:latin typeface="Garamond" pitchFamily="18" charset="0"/>
                        </a:rPr>
                        <a:t>Specifies </a:t>
                      </a:r>
                      <a:r>
                        <a:rPr lang="en-GB" sz="2200" dirty="0" smtClean="0">
                          <a:solidFill>
                            <a:srgbClr val="0070C0"/>
                          </a:solidFill>
                          <a:latin typeface="Garamond" pitchFamily="18" charset="0"/>
                        </a:rPr>
                        <a:t>disclosures in case of reclassification </a:t>
                      </a:r>
                      <a:r>
                        <a:rPr lang="en-GB" sz="2200" dirty="0" smtClean="0">
                          <a:latin typeface="Garamond" pitchFamily="18" charset="0"/>
                        </a:rPr>
                        <a:t>of a financial asset. </a:t>
                      </a:r>
                    </a:p>
                    <a:p>
                      <a:pPr marL="0" indent="0" algn="just" rtl="0" fontAlgn="t">
                        <a:buFont typeface="Wingdings" pitchFamily="2" charset="2"/>
                        <a:buNone/>
                      </a:pPr>
                      <a:endParaRPr lang="en-US" sz="22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8925" indent="-288925" algn="just" rtl="0" fontAlgn="t">
                        <a:buFont typeface="Wingdings" pitchFamily="2" charset="2"/>
                        <a:buChar char="Ø"/>
                      </a:pPr>
                      <a:endParaRPr lang="en-GB" sz="2200" dirty="0" smtClean="0">
                        <a:latin typeface="Garamond" pitchFamily="18" charset="0"/>
                      </a:endParaRPr>
                    </a:p>
                    <a:p>
                      <a:pPr marL="288925" indent="-288925" algn="just" rtl="0" fontAlgn="t">
                        <a:buFont typeface="Wingdings" pitchFamily="2" charset="2"/>
                        <a:buChar char="Ø"/>
                      </a:pPr>
                      <a:r>
                        <a:rPr lang="en-GB" sz="2200" dirty="0" smtClean="0">
                          <a:solidFill>
                            <a:srgbClr val="0070C0"/>
                          </a:solidFill>
                          <a:latin typeface="Garamond" pitchFamily="18" charset="0"/>
                        </a:rPr>
                        <a:t>Does not provide for same</a:t>
                      </a:r>
                      <a:r>
                        <a:rPr lang="en-GB" sz="2200" dirty="0" smtClean="0">
                          <a:latin typeface="Garamond" pitchFamily="18" charset="0"/>
                        </a:rPr>
                        <a:t>.</a:t>
                      </a:r>
                      <a:endParaRPr lang="en-US" sz="22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98167">
                <a:tc>
                  <a:txBody>
                    <a:bodyPr/>
                    <a:lstStyle/>
                    <a:p>
                      <a:pPr marL="288925" indent="-288925" algn="just" rtl="0" fontAlgn="t">
                        <a:buFont typeface="Wingdings" pitchFamily="2" charset="2"/>
                        <a:buChar char="Ø"/>
                      </a:pPr>
                      <a:endParaRPr lang="en-GB" sz="2200" dirty="0" smtClean="0">
                        <a:latin typeface="Garamond" pitchFamily="18" charset="0"/>
                      </a:endParaRPr>
                    </a:p>
                    <a:p>
                      <a:pPr marL="288925" indent="-288925" algn="just" rtl="0" fontAlgn="t">
                        <a:buFont typeface="Wingdings" pitchFamily="2" charset="2"/>
                        <a:buChar char="Ø"/>
                      </a:pPr>
                      <a:r>
                        <a:rPr lang="en-GB" sz="2200" dirty="0" smtClean="0">
                          <a:latin typeface="Garamond" pitchFamily="18" charset="0"/>
                        </a:rPr>
                        <a:t>Requires </a:t>
                      </a:r>
                      <a:r>
                        <a:rPr lang="en-GB" sz="2200" dirty="0" smtClean="0">
                          <a:solidFill>
                            <a:srgbClr val="0070C0"/>
                          </a:solidFill>
                          <a:latin typeface="Garamond" pitchFamily="18" charset="0"/>
                        </a:rPr>
                        <a:t>enhanced disclosures about fair value measurements and liquidity risk.</a:t>
                      </a:r>
                    </a:p>
                    <a:p>
                      <a:pPr marL="0" indent="0" algn="just" rtl="0" fontAlgn="t">
                        <a:buFont typeface="Wingdings" pitchFamily="2" charset="2"/>
                        <a:buNone/>
                      </a:pPr>
                      <a:endParaRPr lang="en-US" sz="22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8925" indent="-288925" algn="just" rtl="0" fontAlgn="t">
                        <a:buFont typeface="Wingdings" pitchFamily="2" charset="2"/>
                        <a:buChar char="Ø"/>
                      </a:pPr>
                      <a:endParaRPr lang="en-US" sz="2200" b="0" i="0" u="none" strike="noStrike" dirty="0" smtClean="0">
                        <a:solidFill>
                          <a:srgbClr val="000000"/>
                        </a:solidFill>
                        <a:latin typeface="Garamond" pitchFamily="18" charset="0"/>
                      </a:endParaRPr>
                    </a:p>
                    <a:p>
                      <a:pPr marL="288925" indent="-288925" algn="just" rtl="0" fontAlgn="t">
                        <a:buFont typeface="Wingdings" pitchFamily="2" charset="2"/>
                        <a:buChar char="Ø"/>
                      </a:pPr>
                      <a:r>
                        <a:rPr lang="en-US" sz="2200" b="0" i="0" u="none" strike="noStrike" dirty="0" smtClean="0">
                          <a:solidFill>
                            <a:srgbClr val="000000"/>
                          </a:solidFill>
                          <a:latin typeface="Garamond" pitchFamily="18" charset="0"/>
                        </a:rPr>
                        <a:t>No such Requirements.</a:t>
                      </a:r>
                      <a:endParaRPr lang="en-US" sz="22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17988505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-20</a:t>
            </a:r>
          </a:p>
          <a:p>
            <a:r>
              <a:rPr lang="en-US" sz="3200" dirty="0" smtClean="0"/>
              <a:t>		           Earning per share</a:t>
            </a:r>
            <a:endParaRPr lang="en-US" sz="3200" dirty="0"/>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IND AS -33</a:t>
            </a:r>
          </a:p>
          <a:p>
            <a:pPr algn="ctr"/>
            <a:r>
              <a:rPr lang="en-US" sz="3200" dirty="0" smtClean="0"/>
              <a:t>Earning per share    </a:t>
            </a:r>
          </a:p>
          <a:p>
            <a:pPr algn="ct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AS 20 (Earning per share)  &amp; </a:t>
            </a:r>
            <a:r>
              <a:rPr lang="en-US" sz="2400" b="1" dirty="0" err="1" smtClean="0">
                <a:latin typeface="Garamond" pitchFamily="18" charset="0"/>
              </a:rPr>
              <a:t>Ind</a:t>
            </a:r>
            <a:r>
              <a:rPr lang="en-US" sz="2400" b="1" dirty="0" smtClean="0">
                <a:latin typeface="Garamond" pitchFamily="18" charset="0"/>
              </a:rPr>
              <a:t> AS 33 (Earning per share )</a:t>
            </a:r>
            <a:endParaRPr lang="en-US" sz="2400" b="1" dirty="0">
              <a:latin typeface="Garamond" pitchFamily="18" charset="0"/>
            </a:endParaRPr>
          </a:p>
        </p:txBody>
      </p:sp>
    </p:spTree>
    <p:extLst>
      <p:ext uri="{BB962C8B-B14F-4D97-AF65-F5344CB8AC3E}">
        <p14:creationId xmlns:p14="http://schemas.microsoft.com/office/powerpoint/2010/main" xmlns="" val="2797050311"/>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2677656"/>
          </a:xfrm>
          <a:prstGeom prst="rect">
            <a:avLst/>
          </a:prstGeom>
          <a:noFill/>
        </p:spPr>
        <p:txBody>
          <a:bodyPr wrap="square" rtlCol="0">
            <a:spAutoFit/>
          </a:bodyPr>
          <a:lstStyle/>
          <a:p>
            <a:pPr algn="ctr"/>
            <a:r>
              <a:rPr lang="en-US" sz="2400" b="1" dirty="0" smtClean="0">
                <a:latin typeface="Garamond" pitchFamily="18" charset="0"/>
              </a:rPr>
              <a:t>     </a:t>
            </a:r>
            <a:r>
              <a:rPr lang="en-US" sz="2400" b="1" dirty="0" smtClean="0"/>
              <a:t>   </a:t>
            </a:r>
            <a:r>
              <a:rPr lang="en-US" sz="2400" b="1" dirty="0" smtClean="0">
                <a:latin typeface="Garamond" pitchFamily="18" charset="0"/>
              </a:rPr>
              <a:t>Ind AS 33 and existing AS 20 (Earnings per Share)</a:t>
            </a:r>
          </a:p>
          <a:p>
            <a:pPr algn="ctr"/>
            <a:endParaRPr lang="en-US" sz="2400" b="1" dirty="0" smtClean="0"/>
          </a:p>
          <a:p>
            <a:pPr algn="ctr"/>
            <a:endParaRPr lang="en-US" sz="2400" b="1" dirty="0" smtClean="0"/>
          </a:p>
          <a:p>
            <a:pPr algn="ctr"/>
            <a:endParaRPr lang="en-US" sz="2400" b="1" dirty="0" smtClean="0">
              <a:latin typeface="Garamond" pitchFamily="18" charset="0"/>
            </a:endParaRPr>
          </a:p>
          <a:p>
            <a:pPr algn="ctr"/>
            <a:endParaRPr lang="en-US" sz="2400" b="1" dirty="0" smtClean="0"/>
          </a:p>
          <a:p>
            <a:pPr algn="ctr"/>
            <a:endParaRPr lang="en-US" sz="2400" b="1" dirty="0" smtClean="0">
              <a:latin typeface="Garamond" pitchFamily="18" charset="0"/>
            </a:endParaRPr>
          </a:p>
          <a:p>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454534071"/>
              </p:ext>
            </p:extLst>
          </p:nvPr>
        </p:nvGraphicFramePr>
        <p:xfrm>
          <a:off x="228600" y="990600"/>
          <a:ext cx="8686800" cy="4467566"/>
        </p:xfrm>
        <a:graphic>
          <a:graphicData uri="http://schemas.openxmlformats.org/drawingml/2006/table">
            <a:tbl>
              <a:tblPr firstRow="1" bandRow="1">
                <a:tableStyleId>{5C22544A-7EE6-4342-B048-85BDC9FD1C3A}</a:tableStyleId>
              </a:tblPr>
              <a:tblGrid>
                <a:gridCol w="4343400"/>
                <a:gridCol w="4343400"/>
              </a:tblGrid>
              <a:tr h="476591">
                <a:tc>
                  <a:txBody>
                    <a:bodyPr/>
                    <a:lstStyle/>
                    <a:p>
                      <a:pPr algn="ctr"/>
                      <a:r>
                        <a:rPr lang="en-US" sz="2400" b="1" dirty="0" smtClean="0">
                          <a:solidFill>
                            <a:schemeClr val="tx1"/>
                          </a:solidFill>
                          <a:latin typeface="Garamond" pitchFamily="18" charset="0"/>
                        </a:rPr>
                        <a:t>Ind</a:t>
                      </a:r>
                      <a:r>
                        <a:rPr lang="en-US" sz="2400" b="1" baseline="0" dirty="0" smtClean="0">
                          <a:solidFill>
                            <a:schemeClr val="tx1"/>
                          </a:solidFill>
                          <a:latin typeface="Garamond" pitchFamily="18" charset="0"/>
                        </a:rPr>
                        <a:t> </a:t>
                      </a:r>
                      <a:r>
                        <a:rPr lang="en-US" sz="2400" b="1" dirty="0" smtClean="0">
                          <a:solidFill>
                            <a:schemeClr val="tx1"/>
                          </a:solidFill>
                          <a:latin typeface="Garamond" pitchFamily="18" charset="0"/>
                        </a:rPr>
                        <a:t>AS 33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4886">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Deals </a:t>
                      </a:r>
                      <a:r>
                        <a:rPr lang="en-US" sz="2000" b="0" i="0" u="none" strike="noStrike" dirty="0">
                          <a:solidFill>
                            <a:srgbClr val="000000"/>
                          </a:solidFill>
                          <a:latin typeface="Garamond"/>
                        </a:rPr>
                        <a:t>with the same.</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Doesn’t</a:t>
                      </a:r>
                      <a:r>
                        <a:rPr lang="en-US" sz="2000" b="0" i="0" u="none" strike="noStrike" baseline="0" dirty="0" smtClean="0">
                          <a:solidFill>
                            <a:srgbClr val="000000"/>
                          </a:solidFill>
                          <a:latin typeface="Garamond"/>
                        </a:rPr>
                        <a:t> </a:t>
                      </a:r>
                      <a:r>
                        <a:rPr lang="en-US" sz="2000" b="0" i="0" u="none" strike="noStrike" dirty="0" smtClean="0">
                          <a:solidFill>
                            <a:srgbClr val="000000"/>
                          </a:solidFill>
                          <a:latin typeface="Garamond"/>
                        </a:rPr>
                        <a:t>specifically </a:t>
                      </a:r>
                      <a:r>
                        <a:rPr lang="en-US" sz="2000" b="0" i="0" u="none" strike="noStrike" dirty="0">
                          <a:solidFill>
                            <a:srgbClr val="000000"/>
                          </a:solidFill>
                          <a:latin typeface="Garamond"/>
                        </a:rPr>
                        <a:t>deal with </a:t>
                      </a:r>
                      <a:r>
                        <a:rPr lang="en-US" sz="2000" b="0" i="0" u="none" strike="noStrike" dirty="0">
                          <a:solidFill>
                            <a:srgbClr val="0070C0"/>
                          </a:solidFill>
                          <a:latin typeface="Garamond"/>
                        </a:rPr>
                        <a:t>options held by the entity on its shares, e.g</a:t>
                      </a:r>
                      <a:r>
                        <a:rPr lang="en-US" sz="2000" b="0" i="0" u="none" strike="noStrike" dirty="0" smtClean="0">
                          <a:solidFill>
                            <a:srgbClr val="0070C0"/>
                          </a:solidFill>
                          <a:latin typeface="Garamond"/>
                        </a:rPr>
                        <a:t>. </a:t>
                      </a:r>
                      <a:r>
                        <a:rPr lang="en-US" sz="2000" b="0" i="0" u="none" strike="noStrike" dirty="0">
                          <a:solidFill>
                            <a:srgbClr val="0070C0"/>
                          </a:solidFill>
                          <a:latin typeface="Garamond"/>
                        </a:rPr>
                        <a:t>purchased options, written put </a:t>
                      </a:r>
                      <a:r>
                        <a:rPr lang="en-US" sz="2000" b="0" i="0" u="none" strike="noStrike" dirty="0" smtClean="0">
                          <a:solidFill>
                            <a:srgbClr val="0070C0"/>
                          </a:solidFill>
                          <a:latin typeface="Garamond"/>
                        </a:rPr>
                        <a:t>option, </a:t>
                      </a:r>
                      <a:r>
                        <a:rPr lang="en-US" sz="2000" b="0" i="0" u="none" strike="noStrike" dirty="0">
                          <a:solidFill>
                            <a:srgbClr val="0070C0"/>
                          </a:solidFill>
                          <a:latin typeface="Garamond"/>
                        </a:rPr>
                        <a:t>etc. </a:t>
                      </a:r>
                      <a:endParaRPr lang="en-US" sz="2000" b="0" i="0" u="none" strike="noStrike" dirty="0" smtClean="0">
                        <a:solidFill>
                          <a:srgbClr val="0070C0"/>
                        </a:solidFill>
                        <a:latin typeface="Garamond"/>
                      </a:endParaRPr>
                    </a:p>
                    <a:p>
                      <a:pPr marL="284163" indent="-284163" algn="just" fontAlgn="t">
                        <a:buFont typeface="Wingdings" pitchFamily="2" charset="2"/>
                        <a:buChar char="Ø"/>
                      </a:pPr>
                      <a:endParaRPr lang="en-US" sz="20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4318">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Requires presentation </a:t>
                      </a:r>
                      <a:r>
                        <a:rPr lang="en-US" sz="2000" b="0" i="0" u="none" strike="noStrike" dirty="0">
                          <a:solidFill>
                            <a:srgbClr val="0070C0"/>
                          </a:solidFill>
                          <a:latin typeface="Garamond"/>
                        </a:rPr>
                        <a:t>of basic and diluted EPS from continuing and discontinued operations </a:t>
                      </a:r>
                      <a:r>
                        <a:rPr lang="en-US" sz="2000" b="0" i="0" u="none" strike="noStrike" dirty="0" smtClean="0">
                          <a:solidFill>
                            <a:srgbClr val="0070C0"/>
                          </a:solidFill>
                          <a:latin typeface="Garamond"/>
                        </a:rPr>
                        <a:t>separately.</a:t>
                      </a:r>
                      <a:endParaRPr lang="en-US" sz="2000" b="0" i="0" u="none" strike="noStrike" dirty="0">
                        <a:solidFill>
                          <a:srgbClr val="0070C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a:solidFill>
                            <a:srgbClr val="000000"/>
                          </a:solidFill>
                          <a:latin typeface="Garamond"/>
                        </a:rPr>
                        <a:t>Doesn’t require such disclosure.</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2613">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Doesn’t require </a:t>
                      </a:r>
                      <a:r>
                        <a:rPr lang="en-US" sz="2000" b="0" i="0" u="none" strike="noStrike" dirty="0">
                          <a:solidFill>
                            <a:srgbClr val="000000"/>
                          </a:solidFill>
                          <a:latin typeface="Garamond"/>
                        </a:rPr>
                        <a:t>the </a:t>
                      </a:r>
                      <a:r>
                        <a:rPr lang="en-US" sz="2000" b="0" i="0" u="none" strike="noStrike" dirty="0" smtClean="0">
                          <a:solidFill>
                            <a:srgbClr val="000000"/>
                          </a:solidFill>
                          <a:latin typeface="Garamond"/>
                        </a:rPr>
                        <a:t>disclosure as required in AS 20. </a:t>
                      </a:r>
                      <a:r>
                        <a:rPr lang="en-US" sz="2000" b="0" i="1" u="none" strike="noStrike" dirty="0" smtClean="0">
                          <a:solidFill>
                            <a:srgbClr val="000000"/>
                          </a:solidFill>
                          <a:latin typeface="Garamond"/>
                        </a:rPr>
                        <a:t>(As per Ind AS 1, Presentation of Financial Statements, </a:t>
                      </a:r>
                      <a:r>
                        <a:rPr lang="en-US" sz="2000" b="0" i="1" u="none" strike="noStrike" dirty="0" smtClean="0">
                          <a:solidFill>
                            <a:srgbClr val="0070C0"/>
                          </a:solidFill>
                          <a:latin typeface="Garamond"/>
                        </a:rPr>
                        <a:t>no item can be presented as extraordinary item).</a:t>
                      </a:r>
                      <a:endParaRPr lang="en-US" sz="2000" b="0" i="1" u="none" strike="noStrike" dirty="0">
                        <a:solidFill>
                          <a:srgbClr val="0070C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Requires </a:t>
                      </a:r>
                      <a:r>
                        <a:rPr lang="en-US" sz="2000" b="0" i="0" u="none" strike="noStrike" dirty="0">
                          <a:solidFill>
                            <a:srgbClr val="0070C0"/>
                          </a:solidFill>
                          <a:latin typeface="Garamond"/>
                        </a:rPr>
                        <a:t>the disclosure of EPS with and without extraordinary items</a:t>
                      </a:r>
                      <a:r>
                        <a:rPr lang="en-US" sz="2000" b="0" i="0" u="none" strike="noStrike" dirty="0">
                          <a:solidFill>
                            <a:srgbClr val="000000"/>
                          </a:solidFill>
                          <a:latin typeface="Garamond"/>
                        </a:rPr>
                        <a: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4646448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p:cNvSpPr>
          <p:nvPr/>
        </p:nvSpPr>
        <p:spPr bwMode="auto">
          <a:xfrm>
            <a:off x="2670175" y="112713"/>
            <a:ext cx="3600450" cy="539750"/>
          </a:xfrm>
          <a:prstGeom prst="rect">
            <a:avLst/>
          </a:prstGeom>
          <a:noFill/>
          <a:ln w="9525">
            <a:noFill/>
            <a:miter lim="800000"/>
            <a:headEnd/>
            <a:tailEnd/>
          </a:ln>
        </p:spPr>
        <p:txBody>
          <a:bodyPr/>
          <a:lstStyle/>
          <a:p>
            <a:r>
              <a:rPr lang="en-US" sz="3200">
                <a:latin typeface="Verdana" pitchFamily="34" charset="0"/>
              </a:rPr>
              <a:t>IFRS IN INDIA</a:t>
            </a:r>
            <a:endParaRPr lang="en-IN" sz="3200">
              <a:latin typeface="Verdana" pitchFamily="34" charset="0"/>
            </a:endParaRPr>
          </a:p>
        </p:txBody>
      </p:sp>
      <p:sp>
        <p:nvSpPr>
          <p:cNvPr id="16387" name="Title 1"/>
          <p:cNvSpPr txBox="1">
            <a:spLocks/>
          </p:cNvSpPr>
          <p:nvPr/>
        </p:nvSpPr>
        <p:spPr bwMode="auto">
          <a:xfrm>
            <a:off x="58738" y="923925"/>
            <a:ext cx="8229600" cy="673100"/>
          </a:xfrm>
          <a:prstGeom prst="rect">
            <a:avLst/>
          </a:prstGeom>
          <a:noFill/>
          <a:ln w="9525">
            <a:noFill/>
            <a:miter lim="800000"/>
            <a:headEnd/>
            <a:tailEnd/>
          </a:ln>
        </p:spPr>
        <p:txBody>
          <a:bodyPr/>
          <a:lstStyle/>
          <a:p>
            <a:pPr algn="ctr"/>
            <a:r>
              <a:rPr lang="en-US" sz="3200">
                <a:latin typeface="Verdana" pitchFamily="34" charset="0"/>
              </a:rPr>
              <a:t>Contents of Financial Statements</a:t>
            </a:r>
            <a:endParaRPr lang="en-IN" sz="3200">
              <a:latin typeface="Verdana" pitchFamily="34" charset="0"/>
            </a:endParaRPr>
          </a:p>
        </p:txBody>
      </p:sp>
      <p:graphicFrame>
        <p:nvGraphicFramePr>
          <p:cNvPr id="5" name="Table 4"/>
          <p:cNvGraphicFramePr>
            <a:graphicFrameLocks noGrp="1"/>
          </p:cNvGraphicFramePr>
          <p:nvPr/>
        </p:nvGraphicFramePr>
        <p:xfrm>
          <a:off x="434975" y="1738313"/>
          <a:ext cx="8331200" cy="4662237"/>
        </p:xfrm>
        <a:graphic>
          <a:graphicData uri="http://schemas.openxmlformats.org/drawingml/2006/table">
            <a:tbl>
              <a:tblPr/>
              <a:tblGrid>
                <a:gridCol w="2082357"/>
                <a:gridCol w="2082355"/>
                <a:gridCol w="2084131"/>
                <a:gridCol w="2082357"/>
              </a:tblGrid>
              <a:tr h="41063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vantGarde Bk BT" pitchFamily="34" charset="0"/>
                          <a:cs typeface="Arial" charset="0"/>
                        </a:rPr>
                        <a:t>Statement</a:t>
                      </a:r>
                      <a:endParaRPr kumimoji="0" lang="en-IN" sz="1800" b="1" i="0" u="none" strike="noStrike" cap="none" normalizeH="0" baseline="0" dirty="0" smtClean="0">
                        <a:ln>
                          <a:noFill/>
                        </a:ln>
                        <a:solidFill>
                          <a:schemeClr val="bg1"/>
                        </a:solidFill>
                        <a:effectLst/>
                        <a:latin typeface="AvantGarde Bk BT"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vantGarde Bk BT" pitchFamily="34" charset="0"/>
                          <a:cs typeface="Arial" charset="0"/>
                        </a:rPr>
                        <a:t>IFRS </a:t>
                      </a:r>
                      <a:endParaRPr kumimoji="0" lang="en-IN" sz="1800" b="1" i="0" u="none" strike="noStrike" cap="none" normalizeH="0" baseline="0" smtClean="0">
                        <a:ln>
                          <a:noFill/>
                        </a:ln>
                        <a:solidFill>
                          <a:schemeClr val="bg1"/>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vantGarde Bk BT" pitchFamily="34" charset="0"/>
                          <a:cs typeface="Arial" charset="0"/>
                        </a:rPr>
                        <a:t>US GAAP</a:t>
                      </a:r>
                      <a:endParaRPr kumimoji="0" lang="en-IN" sz="1800" b="1" i="0" u="none" strike="noStrike" cap="none" normalizeH="0" baseline="0" smtClean="0">
                        <a:ln>
                          <a:noFill/>
                        </a:ln>
                        <a:solidFill>
                          <a:schemeClr val="bg1"/>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bg1"/>
                          </a:solidFill>
                          <a:effectLst/>
                          <a:latin typeface="AvantGarde Bk BT" pitchFamily="34" charset="0"/>
                          <a:cs typeface="Arial" charset="0"/>
                        </a:rPr>
                        <a:t>INDIAN GAAP</a:t>
                      </a:r>
                      <a:endParaRPr kumimoji="0" lang="en-IN" sz="1800" b="1" i="0" u="none" strike="noStrike" cap="none" normalizeH="0" baseline="0" smtClean="0">
                        <a:ln>
                          <a:noFill/>
                        </a:ln>
                        <a:solidFill>
                          <a:schemeClr val="bg1"/>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4106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vantGarde Bk BT" pitchFamily="34" charset="0"/>
                          <a:cs typeface="Arial" charset="0"/>
                        </a:rPr>
                        <a:t>Balance Sheet</a:t>
                      </a:r>
                      <a:endParaRPr kumimoji="0" lang="en-IN" sz="1800" b="0" i="0" u="none" strike="noStrike" cap="none" normalizeH="0" baseline="0" dirty="0" smtClean="0">
                        <a:ln>
                          <a:noFill/>
                        </a:ln>
                        <a:solidFill>
                          <a:srgbClr val="000000"/>
                        </a:solidFill>
                        <a:effectLst/>
                        <a:latin typeface="AvantGarde Bk BT"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Required</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Required</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Required</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7075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vantGarde Bk BT" pitchFamily="34" charset="0"/>
                          <a:cs typeface="Arial" charset="0"/>
                        </a:rPr>
                        <a:t>Income Statement</a:t>
                      </a:r>
                      <a:endParaRPr kumimoji="0" lang="en-IN" sz="1800" b="0" i="0" u="none" strike="noStrike" cap="none" normalizeH="0" baseline="0" dirty="0" smtClean="0">
                        <a:ln>
                          <a:noFill/>
                        </a:ln>
                        <a:solidFill>
                          <a:srgbClr val="000000"/>
                        </a:solidFill>
                        <a:effectLst/>
                        <a:latin typeface="AvantGarde Bk BT"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Required</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Required</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Required</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10107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vantGarde Bk BT" pitchFamily="34" charset="0"/>
                          <a:cs typeface="Arial" charset="0"/>
                        </a:rPr>
                        <a:t>Statement of Comprehensive Income</a:t>
                      </a:r>
                      <a:endParaRPr kumimoji="0" lang="en-IN" sz="1800" b="0" i="0" u="none" strike="noStrike" cap="none" normalizeH="0" baseline="0" dirty="0" smtClean="0">
                        <a:ln>
                          <a:noFill/>
                        </a:ln>
                        <a:solidFill>
                          <a:srgbClr val="000000"/>
                        </a:solidFill>
                        <a:effectLst/>
                        <a:latin typeface="AvantGarde Bk BT"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vantGarde Bk BT" pitchFamily="34" charset="0"/>
                          <a:cs typeface="Arial" charset="0"/>
                        </a:rPr>
                        <a:t>Required</a:t>
                      </a:r>
                      <a:endParaRPr kumimoji="0" lang="en-IN" sz="1800" b="0" i="0" u="none" strike="noStrike" cap="none" normalizeH="0" baseline="0" dirty="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Other Income Statement</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Not Required</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7075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vantGarde Bk BT" pitchFamily="34" charset="0"/>
                          <a:cs typeface="Arial" charset="0"/>
                        </a:rPr>
                        <a:t>Cash Flow Statement</a:t>
                      </a:r>
                      <a:endParaRPr kumimoji="0" lang="en-IN" sz="1800" b="0" i="0" u="none" strike="noStrike" cap="none" normalizeH="0" baseline="0" dirty="0" smtClean="0">
                        <a:ln>
                          <a:noFill/>
                        </a:ln>
                        <a:solidFill>
                          <a:srgbClr val="000000"/>
                        </a:solidFill>
                        <a:effectLst/>
                        <a:latin typeface="AvantGarde Bk BT"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vantGarde Bk BT" pitchFamily="34" charset="0"/>
                          <a:cs typeface="Arial" charset="0"/>
                        </a:rPr>
                        <a:t>Required</a:t>
                      </a:r>
                      <a:endParaRPr kumimoji="0" lang="en-IN" sz="1800" b="0" i="0" u="none" strike="noStrike" cap="none" normalizeH="0" baseline="0" dirty="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Required</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Not for All Entities</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7075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SOCIE</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Separately  Required</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May be combined</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No Separate Statement</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70754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Explanatory Notes</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Required</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vantGarde Bk BT" pitchFamily="34" charset="0"/>
                          <a:cs typeface="Arial" charset="0"/>
                        </a:rPr>
                        <a:t>Required</a:t>
                      </a:r>
                      <a:endParaRPr kumimoji="0" lang="en-IN" sz="1800" b="0" i="0" u="none" strike="noStrike" cap="none" normalizeH="0" baseline="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vantGarde Bk BT" pitchFamily="34" charset="0"/>
                          <a:cs typeface="Arial" charset="0"/>
                        </a:rPr>
                        <a:t>Required</a:t>
                      </a:r>
                      <a:endParaRPr kumimoji="0" lang="en-IN" sz="1800" b="0" i="0" u="none" strike="noStrike" cap="none" normalizeH="0" baseline="0" dirty="0" smtClean="0">
                        <a:ln>
                          <a:noFill/>
                        </a:ln>
                        <a:solidFill>
                          <a:srgbClr val="000000"/>
                        </a:solidFill>
                        <a:effectLst/>
                        <a:latin typeface="AvantGarde Bk BT"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bl>
          </a:graphicData>
        </a:graphic>
      </p:graphicFrame>
    </p:spTree>
    <p:extLst>
      <p:ext uri="{BB962C8B-B14F-4D97-AF65-F5344CB8AC3E}">
        <p14:creationId xmlns:p14="http://schemas.microsoft.com/office/powerpoint/2010/main" xmlns="" val="1752706101"/>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-25</a:t>
            </a:r>
          </a:p>
          <a:p>
            <a:pPr algn="ctr"/>
            <a:r>
              <a:rPr lang="en-US" sz="3200" dirty="0"/>
              <a:t>Interim Financial Reporting</a:t>
            </a:r>
            <a:r>
              <a:rPr lang="en-US" sz="3200" dirty="0" smtClean="0"/>
              <a:t> </a:t>
            </a:r>
            <a:endParaRPr lang="en-US" sz="3200" dirty="0"/>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IND AS -34</a:t>
            </a:r>
          </a:p>
          <a:p>
            <a:pPr algn="ctr"/>
            <a:r>
              <a:rPr lang="en-US" sz="3200" dirty="0" smtClean="0"/>
              <a:t>Interim Financial Reporting</a:t>
            </a:r>
            <a:endParaRPr lang="en-US" sz="3200" dirty="0"/>
          </a:p>
        </p:txBody>
      </p:sp>
      <p:sp>
        <p:nvSpPr>
          <p:cNvPr id="6" name="TextBox 5"/>
          <p:cNvSpPr txBox="1"/>
          <p:nvPr/>
        </p:nvSpPr>
        <p:spPr>
          <a:xfrm>
            <a:off x="76200" y="147935"/>
            <a:ext cx="9144000" cy="830997"/>
          </a:xfrm>
          <a:prstGeom prst="rect">
            <a:avLst/>
          </a:prstGeom>
          <a:noFill/>
        </p:spPr>
        <p:txBody>
          <a:bodyPr wrap="square" rtlCol="0">
            <a:spAutoFit/>
          </a:bodyPr>
          <a:lstStyle/>
          <a:p>
            <a:r>
              <a:rPr lang="en-US" sz="2400" b="1" dirty="0" smtClean="0">
                <a:latin typeface="Garamond" pitchFamily="18" charset="0"/>
              </a:rPr>
              <a:t>AS 25(</a:t>
            </a:r>
            <a:r>
              <a:rPr lang="en-US" sz="2400" dirty="0"/>
              <a:t>Interim Financial </a:t>
            </a:r>
            <a:r>
              <a:rPr lang="en-US" sz="2400" dirty="0" smtClean="0"/>
              <a:t>Reporting</a:t>
            </a:r>
            <a:r>
              <a:rPr lang="en-US" sz="2400" b="1" dirty="0" smtClean="0">
                <a:latin typeface="Garamond" pitchFamily="18" charset="0"/>
              </a:rPr>
              <a:t>)  &amp; </a:t>
            </a:r>
            <a:r>
              <a:rPr lang="en-US" sz="2400" b="1" dirty="0" err="1" smtClean="0">
                <a:latin typeface="Garamond" pitchFamily="18" charset="0"/>
              </a:rPr>
              <a:t>Ind</a:t>
            </a:r>
            <a:r>
              <a:rPr lang="en-US" sz="2400" b="1" dirty="0" smtClean="0">
                <a:latin typeface="Garamond" pitchFamily="18" charset="0"/>
              </a:rPr>
              <a:t> AS 34 (Interim Financial Reporting)</a:t>
            </a:r>
            <a:endParaRPr lang="en-US" sz="2400" b="1" dirty="0">
              <a:latin typeface="Garamond" pitchFamily="18" charset="0"/>
            </a:endParaRPr>
          </a:p>
        </p:txBody>
      </p:sp>
    </p:spTree>
    <p:extLst>
      <p:ext uri="{BB962C8B-B14F-4D97-AF65-F5344CB8AC3E}">
        <p14:creationId xmlns:p14="http://schemas.microsoft.com/office/powerpoint/2010/main" xmlns="" val="210528647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461665"/>
          </a:xfrm>
          <a:prstGeom prst="rect">
            <a:avLst/>
          </a:prstGeom>
          <a:noFill/>
        </p:spPr>
        <p:txBody>
          <a:bodyPr wrap="square" rtlCol="0">
            <a:spAutoFit/>
          </a:bodyPr>
          <a:lstStyle/>
          <a:p>
            <a:pPr algn="ctr"/>
            <a:r>
              <a:rPr lang="en-US" sz="2400" b="1" dirty="0" smtClean="0">
                <a:latin typeface="Garamond" pitchFamily="18" charset="0"/>
              </a:rPr>
              <a:t>     </a:t>
            </a:r>
            <a:r>
              <a:rPr lang="en-US" sz="2400" b="1" dirty="0" smtClean="0"/>
              <a:t>    </a:t>
            </a:r>
            <a:r>
              <a:rPr lang="en-US" sz="2400" b="1" dirty="0" smtClean="0">
                <a:latin typeface="Garamond" pitchFamily="18" charset="0"/>
              </a:rPr>
              <a:t>Ind AS 34 and AS 25 (Interim Financial Reporting)</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937530949"/>
              </p:ext>
            </p:extLst>
          </p:nvPr>
        </p:nvGraphicFramePr>
        <p:xfrm>
          <a:off x="228600" y="990600"/>
          <a:ext cx="8686800" cy="5410967"/>
        </p:xfrm>
        <a:graphic>
          <a:graphicData uri="http://schemas.openxmlformats.org/drawingml/2006/table">
            <a:tbl>
              <a:tblPr firstRow="1" bandRow="1">
                <a:tableStyleId>{5C22544A-7EE6-4342-B048-85BDC9FD1C3A}</a:tableStyleId>
              </a:tblPr>
              <a:tblGrid>
                <a:gridCol w="4343400"/>
                <a:gridCol w="4343400"/>
              </a:tblGrid>
              <a:tr h="515117">
                <a:tc>
                  <a:txBody>
                    <a:bodyPr/>
                    <a:lstStyle/>
                    <a:p>
                      <a:pPr algn="ctr"/>
                      <a:r>
                        <a:rPr lang="en-US" sz="2400" b="1" dirty="0" smtClean="0">
                          <a:solidFill>
                            <a:schemeClr val="tx1"/>
                          </a:solidFill>
                          <a:latin typeface="Garamond" pitchFamily="18" charset="0"/>
                        </a:rPr>
                        <a:t>Ind AS 34</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96276">
                <a:tc>
                  <a:txBody>
                    <a:bodyPr/>
                    <a:lstStyle/>
                    <a:p>
                      <a:pPr marL="284163" indent="-284163" algn="just" fontAlgn="b">
                        <a:buFont typeface="Wingdings" pitchFamily="2" charset="2"/>
                        <a:buChar char="Ø"/>
                      </a:pPr>
                      <a:r>
                        <a:rPr lang="en-US" sz="2000" b="0" i="0" u="none" strike="noStrike" dirty="0" smtClean="0">
                          <a:solidFill>
                            <a:schemeClr val="tx1"/>
                          </a:solidFill>
                          <a:latin typeface="Garamond" pitchFamily="18" charset="0"/>
                        </a:rPr>
                        <a:t>Applies </a:t>
                      </a:r>
                      <a:r>
                        <a:rPr lang="en-US" sz="2000" b="0" i="0" u="none" strike="noStrike" dirty="0">
                          <a:solidFill>
                            <a:schemeClr val="tx1"/>
                          </a:solidFill>
                          <a:latin typeface="Garamond" pitchFamily="18" charset="0"/>
                        </a:rPr>
                        <a:t>only if an entity </a:t>
                      </a:r>
                      <a:r>
                        <a:rPr lang="en-US" sz="2000" b="0" i="0" u="none" strike="noStrike" dirty="0">
                          <a:solidFill>
                            <a:srgbClr val="0070C0"/>
                          </a:solidFill>
                          <a:latin typeface="Garamond" pitchFamily="18" charset="0"/>
                        </a:rPr>
                        <a:t>is required or elects to prepare and present an interim financial report </a:t>
                      </a:r>
                      <a:r>
                        <a:rPr lang="en-US" sz="2000" b="0" i="0" u="none" strike="noStrike" dirty="0">
                          <a:solidFill>
                            <a:schemeClr val="tx1"/>
                          </a:solidFill>
                          <a:latin typeface="Garamond" pitchFamily="18" charset="0"/>
                        </a:rPr>
                        <a:t>in accordance with Accounting Standards.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70C0"/>
                          </a:solidFill>
                          <a:latin typeface="Garamond" pitchFamily="18" charset="0"/>
                        </a:rPr>
                        <a:t>If an </a:t>
                      </a:r>
                      <a:r>
                        <a:rPr lang="en-US" sz="2000" b="0" i="0" u="none" strike="noStrike" dirty="0">
                          <a:solidFill>
                            <a:srgbClr val="0070C0"/>
                          </a:solidFill>
                          <a:latin typeface="Garamond" pitchFamily="18" charset="0"/>
                        </a:rPr>
                        <a:t>entity is required or elects to prepare and present an interim financial report, it should comply with that standard. </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75248">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pitchFamily="18" charset="0"/>
                        </a:rPr>
                        <a:t>In </a:t>
                      </a:r>
                      <a:r>
                        <a:rPr lang="en-US" sz="2000" b="0" i="0" u="none" strike="noStrike" dirty="0">
                          <a:solidFill>
                            <a:srgbClr val="000000"/>
                          </a:solidFill>
                          <a:latin typeface="Garamond" pitchFamily="18" charset="0"/>
                        </a:rPr>
                        <a:t>addition to the requirement in AS 25, a </a:t>
                      </a:r>
                      <a:r>
                        <a:rPr lang="en-US" sz="2000" b="0" i="0" u="none" strike="noStrike" dirty="0">
                          <a:solidFill>
                            <a:srgbClr val="0070C0"/>
                          </a:solidFill>
                          <a:latin typeface="Garamond" pitchFamily="18" charset="0"/>
                        </a:rPr>
                        <a:t>condensed statement of changes in </a:t>
                      </a:r>
                      <a:r>
                        <a:rPr lang="en-US" sz="2000" b="0" i="0" u="none" strike="noStrike" dirty="0" smtClean="0">
                          <a:solidFill>
                            <a:srgbClr val="0070C0"/>
                          </a:solidFill>
                          <a:latin typeface="Garamond" pitchFamily="18" charset="0"/>
                        </a:rPr>
                        <a:t>equity </a:t>
                      </a:r>
                      <a:r>
                        <a:rPr lang="en-US" sz="2000" b="0" i="0" u="none" strike="noStrike" dirty="0" smtClean="0">
                          <a:solidFill>
                            <a:srgbClr val="000000"/>
                          </a:solidFill>
                          <a:latin typeface="Garamond" pitchFamily="18" charset="0"/>
                        </a:rPr>
                        <a:t>is required.</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pitchFamily="18" charset="0"/>
                        </a:rPr>
                        <a:t>The </a:t>
                      </a:r>
                      <a:r>
                        <a:rPr lang="en-US" sz="2000" b="0" i="0" u="none" strike="noStrike" dirty="0">
                          <a:solidFill>
                            <a:srgbClr val="000000"/>
                          </a:solidFill>
                          <a:latin typeface="Garamond" pitchFamily="18" charset="0"/>
                        </a:rPr>
                        <a:t>contents of an interim financial report include, </a:t>
                      </a:r>
                      <a:r>
                        <a:rPr lang="en-US" sz="2000" b="0" i="0" u="none" strike="noStrike" dirty="0" smtClean="0">
                          <a:solidFill>
                            <a:srgbClr val="000000"/>
                          </a:solidFill>
                          <a:latin typeface="Garamond" pitchFamily="18" charset="0"/>
                        </a:rPr>
                        <a:t>a </a:t>
                      </a:r>
                      <a:r>
                        <a:rPr lang="en-US" sz="2000" b="0" i="0" u="none" strike="noStrike" dirty="0">
                          <a:solidFill>
                            <a:srgbClr val="000000"/>
                          </a:solidFill>
                          <a:latin typeface="Garamond" pitchFamily="18" charset="0"/>
                        </a:rPr>
                        <a:t>condensed balance sheet, a condensed statement of comprehensive income, presented as either (i) a condensed single statement or (ii) a condensed separate income statement and a condensed statement of comprehensive income, a condensed cash flow statement and selected explanatory notes.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62487644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610249351"/>
              </p:ext>
            </p:extLst>
          </p:nvPr>
        </p:nvGraphicFramePr>
        <p:xfrm>
          <a:off x="228600" y="533400"/>
          <a:ext cx="8686800" cy="4153241"/>
        </p:xfrm>
        <a:graphic>
          <a:graphicData uri="http://schemas.openxmlformats.org/drawingml/2006/table">
            <a:tbl>
              <a:tblPr firstRow="1" bandRow="1">
                <a:tableStyleId>{5C22544A-7EE6-4342-B048-85BDC9FD1C3A}</a:tableStyleId>
              </a:tblPr>
              <a:tblGrid>
                <a:gridCol w="4343400"/>
                <a:gridCol w="4343400"/>
              </a:tblGrid>
              <a:tr h="476591">
                <a:tc>
                  <a:txBody>
                    <a:bodyPr/>
                    <a:lstStyle/>
                    <a:p>
                      <a:pPr algn="ctr"/>
                      <a:r>
                        <a:rPr lang="en-US" sz="2400" b="1" dirty="0" smtClean="0">
                          <a:solidFill>
                            <a:schemeClr val="tx1"/>
                          </a:solidFill>
                          <a:latin typeface="Garamond" pitchFamily="18" charset="0"/>
                        </a:rPr>
                        <a:t>Ind AS 34</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4318">
                <a:tc>
                  <a:txBody>
                    <a:bodyPr/>
                    <a:lstStyle/>
                    <a:p>
                      <a:pPr marL="284163" indent="-284163" algn="just" fontAlgn="b">
                        <a:buFont typeface="Wingdings" pitchFamily="2" charset="2"/>
                        <a:buChar char="Ø"/>
                      </a:pPr>
                      <a:endParaRPr lang="en-US" sz="2000" b="0" i="0" u="none" strike="noStrike" dirty="0" smtClean="0">
                        <a:solidFill>
                          <a:srgbClr val="000000"/>
                        </a:solidFill>
                        <a:latin typeface="Garamond" pitchFamily="18" charset="0"/>
                      </a:endParaRPr>
                    </a:p>
                    <a:p>
                      <a:pPr marL="284163" indent="-284163" algn="just" fontAlgn="b">
                        <a:buFont typeface="Wingdings" pitchFamily="2" charset="2"/>
                        <a:buChar char="Ø"/>
                      </a:pPr>
                      <a:r>
                        <a:rPr lang="en-US" sz="2000" b="0" i="0" u="none" strike="noStrike" dirty="0" smtClean="0">
                          <a:solidFill>
                            <a:srgbClr val="0070C0"/>
                          </a:solidFill>
                          <a:latin typeface="Garamond" pitchFamily="18" charset="0"/>
                        </a:rPr>
                        <a:t>Prohibits </a:t>
                      </a:r>
                      <a:r>
                        <a:rPr lang="en-US" sz="2000" b="0" i="0" u="none" strike="noStrike" dirty="0">
                          <a:solidFill>
                            <a:srgbClr val="0070C0"/>
                          </a:solidFill>
                          <a:latin typeface="Garamond" pitchFamily="18" charset="0"/>
                        </a:rPr>
                        <a:t>reversal of impairment loss recognised in a previous interim period in respect of goodwill </a:t>
                      </a:r>
                      <a:r>
                        <a:rPr lang="en-US" sz="2000" b="0" i="0" u="none" strike="noStrike" dirty="0">
                          <a:solidFill>
                            <a:srgbClr val="000000"/>
                          </a:solidFill>
                          <a:latin typeface="Garamond" pitchFamily="18" charset="0"/>
                        </a:rPr>
                        <a:t>or an investment in either an equity instrument or a financial asset carried at cost</a:t>
                      </a:r>
                      <a:r>
                        <a:rPr lang="en-US" sz="2000" b="0" i="0" u="none" strike="noStrike" dirty="0" smtClean="0">
                          <a:solidFill>
                            <a:srgbClr val="000000"/>
                          </a:solidFill>
                          <a:latin typeface="Garamond" pitchFamily="18" charset="0"/>
                        </a:rPr>
                        <a:t>.</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000" b="0" i="0" u="none" strike="noStrike" dirty="0" smtClean="0">
                          <a:solidFill>
                            <a:srgbClr val="000000"/>
                          </a:solidFill>
                          <a:latin typeface="Garamond" pitchFamily="18" charset="0"/>
                        </a:rPr>
                        <a:t>There </a:t>
                      </a:r>
                      <a:r>
                        <a:rPr lang="en-US" sz="2000" b="0" i="0" u="none" strike="noStrike" dirty="0">
                          <a:solidFill>
                            <a:srgbClr val="000000"/>
                          </a:solidFill>
                          <a:latin typeface="Garamond" pitchFamily="18" charset="0"/>
                        </a:rPr>
                        <a:t>is no such specific prohibition in the existing standard</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4318">
                <a:tc>
                  <a:txBody>
                    <a:bodyPr/>
                    <a:lstStyle/>
                    <a:p>
                      <a:pPr marL="0" marR="0" indent="0" algn="just" defTabSz="914400" rtl="0" eaLnBrk="1" fontAlgn="b" latinLnBrk="0" hangingPunct="1">
                        <a:lnSpc>
                          <a:spcPct val="100000"/>
                        </a:lnSpc>
                        <a:spcBef>
                          <a:spcPts val="0"/>
                        </a:spcBef>
                        <a:spcAft>
                          <a:spcPts val="0"/>
                        </a:spcAft>
                        <a:buClrTx/>
                        <a:buSzTx/>
                        <a:buFont typeface="Wingdings" pitchFamily="2" charset="2"/>
                        <a:buNone/>
                        <a:tabLst/>
                        <a:defRPr/>
                      </a:pPr>
                      <a:endParaRPr kumimoji="0" lang="en-GB" sz="2000" b="0" i="0" u="none" strike="noStrike" kern="1200" dirty="0" smtClean="0">
                        <a:solidFill>
                          <a:srgbClr val="000000"/>
                        </a:solidFill>
                        <a:latin typeface="Garamond" pitchFamily="18" charset="0"/>
                        <a:ea typeface="+mn-ea"/>
                        <a:cs typeface="+mn-cs"/>
                      </a:endParaRPr>
                    </a:p>
                    <a:p>
                      <a:pPr marL="284163" marR="0" indent="-284163" algn="just" defTabSz="914400" rtl="0" eaLnBrk="1" fontAlgn="b" latinLnBrk="0" hangingPunct="1">
                        <a:lnSpc>
                          <a:spcPct val="100000"/>
                        </a:lnSpc>
                        <a:spcBef>
                          <a:spcPts val="0"/>
                        </a:spcBef>
                        <a:spcAft>
                          <a:spcPts val="0"/>
                        </a:spcAft>
                        <a:buClrTx/>
                        <a:buSzTx/>
                        <a:buFont typeface="Wingdings" pitchFamily="2" charset="2"/>
                        <a:buChar char="Ø"/>
                        <a:tabLst/>
                        <a:defRPr/>
                      </a:pPr>
                      <a:r>
                        <a:rPr kumimoji="0" lang="en-GB" sz="2000" b="0" i="0" u="none" strike="noStrike" kern="1200" dirty="0" smtClean="0">
                          <a:solidFill>
                            <a:srgbClr val="0070C0"/>
                          </a:solidFill>
                          <a:latin typeface="Garamond" pitchFamily="18" charset="0"/>
                          <a:ea typeface="+mn-ea"/>
                          <a:cs typeface="+mn-cs"/>
                        </a:rPr>
                        <a:t>Requires furnishing of information on both contingent liabilities and contingent assets. </a:t>
                      </a:r>
                    </a:p>
                    <a:p>
                      <a:pPr marL="284163" marR="0" indent="-284163" algn="just" defTabSz="914400" rtl="0" eaLnBrk="1" fontAlgn="b" latinLnBrk="0" hangingPunct="1">
                        <a:lnSpc>
                          <a:spcPct val="100000"/>
                        </a:lnSpc>
                        <a:spcBef>
                          <a:spcPts val="0"/>
                        </a:spcBef>
                        <a:spcAft>
                          <a:spcPts val="0"/>
                        </a:spcAft>
                        <a:buClrTx/>
                        <a:buSzTx/>
                        <a:buFont typeface="Wingdings" pitchFamily="2" charset="2"/>
                        <a:buChar char="Ø"/>
                        <a:tabLst/>
                        <a:defRPr/>
                      </a:pPr>
                      <a:endParaRPr kumimoji="0" lang="en-GB" sz="2000" b="0" i="0" u="none" strike="noStrike" kern="1200" dirty="0" smtClean="0">
                        <a:solidFill>
                          <a:srgbClr val="000000"/>
                        </a:solidFill>
                        <a:latin typeface="Garamond" pitchFamily="18" charset="0"/>
                        <a:ea typeface="+mn-ea"/>
                        <a:cs typeface="+mn-cs"/>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marR="0" indent="-284163" algn="just" defTabSz="914400" rtl="0" eaLnBrk="1" fontAlgn="t" latinLnBrk="0" hangingPunct="1">
                        <a:lnSpc>
                          <a:spcPct val="100000"/>
                        </a:lnSpc>
                        <a:spcBef>
                          <a:spcPts val="0"/>
                        </a:spcBef>
                        <a:spcAft>
                          <a:spcPts val="0"/>
                        </a:spcAft>
                        <a:buClrTx/>
                        <a:buSzTx/>
                        <a:buFont typeface="Wingdings" pitchFamily="2" charset="2"/>
                        <a:buChar char="Ø"/>
                        <a:tabLst/>
                        <a:defRPr/>
                      </a:pPr>
                      <a:endParaRPr kumimoji="0" lang="en-GB" sz="2000" b="0" i="0" u="none" strike="noStrike" kern="1200" dirty="0" smtClean="0">
                        <a:solidFill>
                          <a:srgbClr val="000000"/>
                        </a:solidFill>
                        <a:latin typeface="Garamond" pitchFamily="18" charset="0"/>
                        <a:ea typeface="+mn-ea"/>
                        <a:cs typeface="+mn-cs"/>
                      </a:endParaRPr>
                    </a:p>
                    <a:p>
                      <a:pPr marL="284163" marR="0" indent="-284163" algn="just" defTabSz="914400" rtl="0" eaLnBrk="1" fontAlgn="t" latinLnBrk="0" hangingPunct="1">
                        <a:lnSpc>
                          <a:spcPct val="100000"/>
                        </a:lnSpc>
                        <a:spcBef>
                          <a:spcPts val="0"/>
                        </a:spcBef>
                        <a:spcAft>
                          <a:spcPts val="0"/>
                        </a:spcAft>
                        <a:buClrTx/>
                        <a:buSzTx/>
                        <a:buFont typeface="Wingdings" pitchFamily="2" charset="2"/>
                        <a:buChar char="Ø"/>
                        <a:tabLst/>
                        <a:defRPr/>
                      </a:pPr>
                      <a:r>
                        <a:rPr kumimoji="0" lang="en-GB" sz="2000" b="0" i="0" u="none" strike="noStrike" kern="1200" dirty="0" smtClean="0">
                          <a:solidFill>
                            <a:srgbClr val="000000"/>
                          </a:solidFill>
                          <a:latin typeface="Garamond" pitchFamily="18" charset="0"/>
                          <a:ea typeface="+mn-ea"/>
                          <a:cs typeface="+mn-cs"/>
                        </a:rPr>
                        <a:t>Requires furnishing of information on contingent liabilities only. </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0" y="-4465"/>
            <a:ext cx="9144000" cy="461665"/>
          </a:xfrm>
          <a:prstGeom prst="rect">
            <a:avLst/>
          </a:prstGeom>
          <a:noFill/>
        </p:spPr>
        <p:txBody>
          <a:bodyPr wrap="square" rtlCol="0">
            <a:spAutoFit/>
          </a:bodyPr>
          <a:lstStyle/>
          <a:p>
            <a:pPr algn="ctr"/>
            <a:r>
              <a:rPr lang="en-US" sz="2400" b="1" dirty="0" smtClean="0">
                <a:latin typeface="Garamond" pitchFamily="18" charset="0"/>
              </a:rPr>
              <a:t>     </a:t>
            </a:r>
            <a:r>
              <a:rPr lang="en-US" sz="2400" b="1" dirty="0" smtClean="0"/>
              <a:t>    </a:t>
            </a:r>
            <a:r>
              <a:rPr lang="en-US" sz="2400" b="1" dirty="0" smtClean="0">
                <a:latin typeface="Garamond" pitchFamily="18" charset="0"/>
              </a:rPr>
              <a:t>Ind AS 34 and AS 25 (Interim Financial Reporting)</a:t>
            </a:r>
            <a:endParaRPr lang="en-US" sz="2400" b="1" dirty="0">
              <a:latin typeface="Garamond" pitchFamily="18" charset="0"/>
            </a:endParaRPr>
          </a:p>
        </p:txBody>
      </p:sp>
    </p:spTree>
    <p:extLst>
      <p:ext uri="{BB962C8B-B14F-4D97-AF65-F5344CB8AC3E}">
        <p14:creationId xmlns:p14="http://schemas.microsoft.com/office/powerpoint/2010/main" xmlns="" val="30287497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887908424"/>
              </p:ext>
            </p:extLst>
          </p:nvPr>
        </p:nvGraphicFramePr>
        <p:xfrm>
          <a:off x="228600" y="533400"/>
          <a:ext cx="8686800" cy="5067641"/>
        </p:xfrm>
        <a:graphic>
          <a:graphicData uri="http://schemas.openxmlformats.org/drawingml/2006/table">
            <a:tbl>
              <a:tblPr firstRow="1" bandRow="1">
                <a:tableStyleId>{5C22544A-7EE6-4342-B048-85BDC9FD1C3A}</a:tableStyleId>
              </a:tblPr>
              <a:tblGrid>
                <a:gridCol w="4343400"/>
                <a:gridCol w="4343400"/>
              </a:tblGrid>
              <a:tr h="476591">
                <a:tc>
                  <a:txBody>
                    <a:bodyPr/>
                    <a:lstStyle/>
                    <a:p>
                      <a:pPr algn="ctr"/>
                      <a:r>
                        <a:rPr lang="en-US" sz="2400" b="1" dirty="0" smtClean="0">
                          <a:solidFill>
                            <a:schemeClr val="tx1"/>
                          </a:solidFill>
                          <a:latin typeface="Garamond" pitchFamily="18" charset="0"/>
                        </a:rPr>
                        <a:t>Ind AS 34</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4318">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pitchFamily="18" charset="0"/>
                        </a:rPr>
                        <a:t>It </a:t>
                      </a:r>
                      <a:r>
                        <a:rPr lang="en-US" sz="2000" b="0" i="0" u="none" strike="noStrike" dirty="0">
                          <a:solidFill>
                            <a:srgbClr val="0070C0"/>
                          </a:solidFill>
                          <a:latin typeface="Garamond" pitchFamily="18" charset="0"/>
                        </a:rPr>
                        <a:t>neither requires nor prohibits the inclusion of the parent's separate statements in the entity's interim report prepared on a consolidated basis.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a:solidFill>
                            <a:srgbClr val="000000"/>
                          </a:solidFill>
                          <a:latin typeface="Garamond" pitchFamily="18" charset="0"/>
                        </a:rPr>
                        <a:t>I</a:t>
                      </a:r>
                      <a:r>
                        <a:rPr lang="en-US" sz="2000" b="0" i="0" u="none" strike="noStrike" dirty="0" smtClean="0">
                          <a:solidFill>
                            <a:srgbClr val="000000"/>
                          </a:solidFill>
                          <a:latin typeface="Garamond" pitchFamily="18" charset="0"/>
                        </a:rPr>
                        <a:t>f </a:t>
                      </a:r>
                      <a:r>
                        <a:rPr lang="en-US" sz="2000" b="0" i="0" u="none" strike="noStrike" dirty="0">
                          <a:solidFill>
                            <a:srgbClr val="000000"/>
                          </a:solidFill>
                          <a:latin typeface="Garamond" pitchFamily="18" charset="0"/>
                        </a:rPr>
                        <a:t>an entity’s annual financial report included the consolidated financial statements in addition to the separate financial statements, </a:t>
                      </a:r>
                      <a:r>
                        <a:rPr lang="en-US" sz="2000" b="0" i="0" u="none" strike="noStrike" dirty="0" smtClean="0">
                          <a:solidFill>
                            <a:srgbClr val="0070C0"/>
                          </a:solidFill>
                          <a:latin typeface="Garamond" pitchFamily="18" charset="0"/>
                        </a:rPr>
                        <a:t>the interim financial report should include both the consolidated financial statements and separate financial statements, complete or condensed.</a:t>
                      </a:r>
                    </a:p>
                    <a:p>
                      <a:pPr marL="284163" indent="-284163" algn="just" fontAlgn="t">
                        <a:buFont typeface="Wingdings" pitchFamily="2" charset="2"/>
                        <a:buChar char="Ø"/>
                      </a:pP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2613">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pitchFamily="18" charset="0"/>
                        </a:rPr>
                        <a:t>Requires </a:t>
                      </a:r>
                      <a:r>
                        <a:rPr lang="en-US" sz="2000" b="0" i="0" u="none" strike="noStrike" dirty="0">
                          <a:solidFill>
                            <a:srgbClr val="0070C0"/>
                          </a:solidFill>
                          <a:latin typeface="Garamond" pitchFamily="18" charset="0"/>
                        </a:rPr>
                        <a:t>furnishing of information, in interim financial report, on dividends paid, aggregate or per share separately for equity and other shares.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b">
                        <a:buFont typeface="Wingdings" pitchFamily="2" charset="2"/>
                        <a:buChar char="Ø"/>
                      </a:pPr>
                      <a:r>
                        <a:rPr lang="en-US" sz="2000" b="0" i="0" u="none" strike="noStrike" dirty="0">
                          <a:solidFill>
                            <a:srgbClr val="000000"/>
                          </a:solidFill>
                          <a:latin typeface="Garamond" pitchFamily="18" charset="0"/>
                        </a:rPr>
                        <a:t>The existing standard requires furnishing information, in interim financial report, </a:t>
                      </a:r>
                      <a:r>
                        <a:rPr lang="en-US" sz="2000" b="0" i="0" u="none" strike="noStrike" dirty="0">
                          <a:solidFill>
                            <a:srgbClr val="0070C0"/>
                          </a:solidFill>
                          <a:latin typeface="Garamond" pitchFamily="18" charset="0"/>
                        </a:rPr>
                        <a:t>of dividends, aggregate or per share </a:t>
                      </a:r>
                      <a:r>
                        <a:rPr lang="en-US" sz="2000" b="0" i="1" u="none" strike="noStrike" dirty="0">
                          <a:solidFill>
                            <a:srgbClr val="FF0000"/>
                          </a:solidFill>
                          <a:latin typeface="Garamond" pitchFamily="18" charset="0"/>
                        </a:rPr>
                        <a:t>(in absolute or percentage terms)</a:t>
                      </a:r>
                      <a:r>
                        <a:rPr lang="en-US" sz="2000" b="0" i="0" u="none" strike="noStrike" dirty="0">
                          <a:solidFill>
                            <a:srgbClr val="FF0000"/>
                          </a:solidFill>
                          <a:latin typeface="Garamond" pitchFamily="18" charset="0"/>
                        </a:rPr>
                        <a:t>, </a:t>
                      </a:r>
                      <a:r>
                        <a:rPr lang="en-US" sz="2000" b="0" i="0" u="none" strike="noStrike" dirty="0">
                          <a:solidFill>
                            <a:srgbClr val="0070C0"/>
                          </a:solidFill>
                          <a:latin typeface="Garamond" pitchFamily="18" charset="0"/>
                        </a:rPr>
                        <a:t>for equity and other shares.</a:t>
                      </a:r>
                    </a:p>
                  </a:txBody>
                  <a:tcPr marL="182880" marR="1828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0" y="-4465"/>
            <a:ext cx="9144000" cy="461665"/>
          </a:xfrm>
          <a:prstGeom prst="rect">
            <a:avLst/>
          </a:prstGeom>
          <a:noFill/>
        </p:spPr>
        <p:txBody>
          <a:bodyPr wrap="square" rtlCol="0">
            <a:spAutoFit/>
          </a:bodyPr>
          <a:lstStyle/>
          <a:p>
            <a:pPr algn="ctr"/>
            <a:r>
              <a:rPr lang="en-US" sz="2400" b="1" dirty="0" smtClean="0">
                <a:latin typeface="Garamond" pitchFamily="18" charset="0"/>
              </a:rPr>
              <a:t>     </a:t>
            </a:r>
            <a:r>
              <a:rPr lang="en-US" sz="2400" b="1" dirty="0" smtClean="0"/>
              <a:t>    </a:t>
            </a:r>
            <a:r>
              <a:rPr lang="en-US" sz="2400" b="1" dirty="0" smtClean="0">
                <a:latin typeface="Garamond" pitchFamily="18" charset="0"/>
              </a:rPr>
              <a:t>Ind AS 34 and AS 25 (Interim Financial Reporting)</a:t>
            </a:r>
            <a:endParaRPr lang="en-US" sz="2400" b="1" dirty="0">
              <a:latin typeface="Garamond" pitchFamily="18" charset="0"/>
            </a:endParaRPr>
          </a:p>
        </p:txBody>
      </p:sp>
    </p:spTree>
    <p:extLst>
      <p:ext uri="{BB962C8B-B14F-4D97-AF65-F5344CB8AC3E}">
        <p14:creationId xmlns:p14="http://schemas.microsoft.com/office/powerpoint/2010/main" xmlns="" val="2416008662"/>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-28</a:t>
            </a:r>
          </a:p>
          <a:p>
            <a:pPr algn="ctr"/>
            <a:r>
              <a:rPr lang="en-US" sz="3200" dirty="0" smtClean="0"/>
              <a:t>Impairment of Assets </a:t>
            </a:r>
            <a:endParaRPr lang="en-US" sz="3200" dirty="0"/>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IND AS -36</a:t>
            </a:r>
          </a:p>
          <a:p>
            <a:pPr algn="ctr"/>
            <a:r>
              <a:rPr lang="en-US" sz="3200" dirty="0"/>
              <a:t>Impairment of Assets </a:t>
            </a:r>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AS 28(</a:t>
            </a:r>
            <a:r>
              <a:rPr lang="en-US" sz="2400" dirty="0" smtClean="0"/>
              <a:t>Impairment of Assets) </a:t>
            </a:r>
            <a:r>
              <a:rPr lang="en-US" sz="2400" b="1" dirty="0" smtClean="0">
                <a:latin typeface="Garamond" pitchFamily="18" charset="0"/>
              </a:rPr>
              <a:t>  &amp; </a:t>
            </a:r>
            <a:r>
              <a:rPr lang="en-US" sz="2400" b="1" dirty="0" err="1" smtClean="0">
                <a:latin typeface="Garamond" pitchFamily="18" charset="0"/>
              </a:rPr>
              <a:t>Ind</a:t>
            </a:r>
            <a:r>
              <a:rPr lang="en-US" sz="2400" b="1" dirty="0" smtClean="0">
                <a:latin typeface="Garamond" pitchFamily="18" charset="0"/>
              </a:rPr>
              <a:t> AS 36(</a:t>
            </a:r>
            <a:r>
              <a:rPr lang="en-US" sz="2400" dirty="0" smtClean="0"/>
              <a:t>Impairment of Assets</a:t>
            </a:r>
            <a:r>
              <a:rPr lang="en-US" sz="2400" b="1" dirty="0" smtClean="0">
                <a:latin typeface="Garamond" pitchFamily="18" charset="0"/>
              </a:rPr>
              <a:t>)</a:t>
            </a:r>
            <a:endParaRPr lang="en-US" sz="2400" b="1" dirty="0">
              <a:latin typeface="Garamond" pitchFamily="18" charset="0"/>
            </a:endParaRPr>
          </a:p>
        </p:txBody>
      </p:sp>
    </p:spTree>
    <p:extLst>
      <p:ext uri="{BB962C8B-B14F-4D97-AF65-F5344CB8AC3E}">
        <p14:creationId xmlns:p14="http://schemas.microsoft.com/office/powerpoint/2010/main" xmlns="" val="406779887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3412"/>
            <a:ext cx="9144000" cy="3046988"/>
          </a:xfrm>
          <a:prstGeom prst="rect">
            <a:avLst/>
          </a:prstGeom>
          <a:noFill/>
        </p:spPr>
        <p:txBody>
          <a:bodyPr wrap="square" rtlCol="0">
            <a:spAutoFit/>
          </a:bodyPr>
          <a:lstStyle/>
          <a:p>
            <a:pPr algn="ctr"/>
            <a:r>
              <a:rPr lang="en-US" sz="2400" b="1" dirty="0" smtClean="0">
                <a:latin typeface="Garamond" pitchFamily="18" charset="0"/>
              </a:rPr>
              <a:t>     </a:t>
            </a:r>
            <a:r>
              <a:rPr lang="en-US" sz="2400" b="1" dirty="0" smtClean="0"/>
              <a:t>    </a:t>
            </a:r>
            <a:r>
              <a:rPr lang="en-US" sz="2400" b="1" dirty="0" smtClean="0">
                <a:latin typeface="Garamond" pitchFamily="18" charset="0"/>
              </a:rPr>
              <a:t>Ind AS 36 and AS 28 (Impairment of Assets)</a:t>
            </a:r>
          </a:p>
          <a:p>
            <a:pPr algn="ctr"/>
            <a:endParaRPr lang="en-US" sz="2400" b="1" dirty="0" smtClean="0">
              <a:latin typeface="Garamond" pitchFamily="18" charset="0"/>
            </a:endParaRPr>
          </a:p>
          <a:p>
            <a:pPr algn="ctr"/>
            <a:endParaRPr lang="en-US" sz="2400" b="1" dirty="0" smtClean="0"/>
          </a:p>
          <a:p>
            <a:pPr algn="ctr"/>
            <a:endParaRPr lang="en-US" sz="2400" b="1" dirty="0" smtClean="0"/>
          </a:p>
          <a:p>
            <a:pPr algn="ctr"/>
            <a:endParaRPr lang="en-US" sz="2400" b="1" dirty="0" smtClean="0">
              <a:latin typeface="Garamond" pitchFamily="18" charset="0"/>
            </a:endParaRPr>
          </a:p>
          <a:p>
            <a:pPr algn="ctr"/>
            <a:endParaRPr lang="en-US" sz="2400" b="1" dirty="0" smtClean="0"/>
          </a:p>
          <a:p>
            <a:pPr algn="ctr"/>
            <a:endParaRPr lang="en-US" sz="2400" b="1" dirty="0" smtClean="0">
              <a:latin typeface="Garamond" pitchFamily="18" charset="0"/>
            </a:endParaRPr>
          </a:p>
          <a:p>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745170850"/>
              </p:ext>
            </p:extLst>
          </p:nvPr>
        </p:nvGraphicFramePr>
        <p:xfrm>
          <a:off x="228600" y="762000"/>
          <a:ext cx="8686800" cy="5067641"/>
        </p:xfrm>
        <a:graphic>
          <a:graphicData uri="http://schemas.openxmlformats.org/drawingml/2006/table">
            <a:tbl>
              <a:tblPr firstRow="1" bandRow="1">
                <a:tableStyleId>{5C22544A-7EE6-4342-B048-85BDC9FD1C3A}</a:tableStyleId>
              </a:tblPr>
              <a:tblGrid>
                <a:gridCol w="4343400"/>
                <a:gridCol w="4343400"/>
              </a:tblGrid>
              <a:tr h="476591">
                <a:tc>
                  <a:txBody>
                    <a:bodyPr/>
                    <a:lstStyle/>
                    <a:p>
                      <a:pPr algn="ctr"/>
                      <a:r>
                        <a:rPr lang="en-US" sz="2400" b="1" dirty="0" smtClean="0">
                          <a:solidFill>
                            <a:schemeClr val="tx1"/>
                          </a:solidFill>
                          <a:latin typeface="Garamond" pitchFamily="18" charset="0"/>
                        </a:rPr>
                        <a:t>Ind AS 36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5484">
                <a:tc>
                  <a:txBody>
                    <a:bodyPr/>
                    <a:lstStyle/>
                    <a:p>
                      <a:pPr marL="344488" indent="-344488" algn="just" fontAlgn="t">
                        <a:buFont typeface="Wingdings" pitchFamily="2" charset="2"/>
                        <a:buChar char="Ø"/>
                      </a:pPr>
                      <a:r>
                        <a:rPr lang="en-US" sz="2000" b="0" i="0" kern="1200" dirty="0" smtClean="0">
                          <a:solidFill>
                            <a:srgbClr val="0070C0"/>
                          </a:solidFill>
                          <a:latin typeface="Garamond" pitchFamily="18" charset="0"/>
                          <a:ea typeface="+mn-ea"/>
                          <a:cs typeface="+mn-cs"/>
                        </a:rPr>
                        <a:t>Annual impairment testing is required for an intangible asset with an indefinite useful life </a:t>
                      </a:r>
                      <a:r>
                        <a:rPr lang="en-US" sz="2000" b="0" i="0" kern="1200" dirty="0" smtClean="0">
                          <a:solidFill>
                            <a:schemeClr val="dk1"/>
                          </a:solidFill>
                          <a:latin typeface="Garamond" pitchFamily="18" charset="0"/>
                          <a:ea typeface="+mn-ea"/>
                          <a:cs typeface="+mn-cs"/>
                        </a:rPr>
                        <a:t>or not yet available for use and goodwill acquired in a business combination.</a:t>
                      </a: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lgn="just" fontAlgn="t">
                        <a:buFont typeface="Wingdings" pitchFamily="2" charset="2"/>
                        <a:buChar char="Ø"/>
                      </a:pPr>
                      <a:r>
                        <a:rPr lang="en-US" sz="2000" b="0" i="0" kern="1200" dirty="0" smtClean="0">
                          <a:solidFill>
                            <a:srgbClr val="0070C0"/>
                          </a:solidFill>
                          <a:latin typeface="Garamond" pitchFamily="18" charset="0"/>
                          <a:ea typeface="+mn-ea"/>
                          <a:cs typeface="+mn-cs"/>
                        </a:rPr>
                        <a:t>No</a:t>
                      </a:r>
                      <a:r>
                        <a:rPr lang="en-US" sz="2000" b="0" i="0" kern="1200" baseline="0" dirty="0" smtClean="0">
                          <a:solidFill>
                            <a:srgbClr val="0070C0"/>
                          </a:solidFill>
                          <a:latin typeface="Garamond" pitchFamily="18" charset="0"/>
                          <a:ea typeface="+mn-ea"/>
                          <a:cs typeface="+mn-cs"/>
                        </a:rPr>
                        <a:t> any </a:t>
                      </a:r>
                      <a:r>
                        <a:rPr lang="en-US" sz="2000" b="0" i="0" kern="1200" dirty="0" smtClean="0">
                          <a:solidFill>
                            <a:srgbClr val="0070C0"/>
                          </a:solidFill>
                          <a:latin typeface="Garamond" pitchFamily="18" charset="0"/>
                          <a:ea typeface="+mn-ea"/>
                          <a:cs typeface="+mn-cs"/>
                        </a:rPr>
                        <a:t>requirement for  annual impairment testing for the goodwill unless there is an indication of impairments.</a:t>
                      </a:r>
                      <a:endParaRPr lang="en-US" sz="2000" b="0" i="0" u="none" strike="noStrike" dirty="0">
                        <a:solidFill>
                          <a:srgbClr val="0070C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3600">
                <a:tc>
                  <a:txBody>
                    <a:bodyPr/>
                    <a:lstStyle/>
                    <a:p>
                      <a:pPr marL="344488" indent="-344488" algn="just">
                        <a:buFont typeface="Wingdings" pitchFamily="2" charset="2"/>
                        <a:buChar char="Ø"/>
                      </a:pPr>
                      <a:r>
                        <a:rPr lang="en-GB" sz="2000" b="0" i="0" kern="1200" dirty="0" smtClean="0">
                          <a:solidFill>
                            <a:schemeClr val="dk1"/>
                          </a:solidFill>
                          <a:latin typeface="Garamond" pitchFamily="18" charset="0"/>
                          <a:ea typeface="+mn-ea"/>
                          <a:cs typeface="+mn-cs"/>
                        </a:rPr>
                        <a:t>Provides</a:t>
                      </a:r>
                      <a:r>
                        <a:rPr lang="en-GB" sz="2000" b="0" i="0" kern="1200" baseline="0" dirty="0" smtClean="0">
                          <a:solidFill>
                            <a:schemeClr val="dk1"/>
                          </a:solidFill>
                          <a:latin typeface="Garamond" pitchFamily="18" charset="0"/>
                          <a:ea typeface="+mn-ea"/>
                          <a:cs typeface="+mn-cs"/>
                        </a:rPr>
                        <a:t> </a:t>
                      </a:r>
                      <a:r>
                        <a:rPr lang="en-GB" sz="2000" b="0" i="0" kern="1200" dirty="0" smtClean="0">
                          <a:solidFill>
                            <a:schemeClr val="dk1"/>
                          </a:solidFill>
                          <a:latin typeface="Garamond" pitchFamily="18" charset="0"/>
                          <a:ea typeface="+mn-ea"/>
                          <a:cs typeface="+mn-cs"/>
                        </a:rPr>
                        <a:t>additional guidance on the following aspect compared to the AS 28:</a:t>
                      </a:r>
                    </a:p>
                    <a:p>
                      <a:pPr marL="569913" indent="-225425" algn="just">
                        <a:buFont typeface="Arial" pitchFamily="34" charset="0"/>
                        <a:buChar char="•"/>
                      </a:pPr>
                      <a:r>
                        <a:rPr lang="en-GB" sz="2000" b="0" i="0" kern="1200" baseline="0" dirty="0" smtClean="0">
                          <a:solidFill>
                            <a:srgbClr val="0070C0"/>
                          </a:solidFill>
                          <a:latin typeface="Garamond" pitchFamily="18" charset="0"/>
                          <a:ea typeface="+mn-ea"/>
                          <a:cs typeface="+mn-cs"/>
                        </a:rPr>
                        <a:t>E</a:t>
                      </a:r>
                      <a:r>
                        <a:rPr lang="en-GB" sz="2000" b="0" i="0" kern="1200" dirty="0" smtClean="0">
                          <a:solidFill>
                            <a:srgbClr val="0070C0"/>
                          </a:solidFill>
                          <a:latin typeface="Garamond" pitchFamily="18" charset="0"/>
                          <a:ea typeface="+mn-ea"/>
                          <a:cs typeface="+mn-cs"/>
                        </a:rPr>
                        <a:t>stimating the value in use of an asset,</a:t>
                      </a:r>
                    </a:p>
                    <a:p>
                      <a:pPr marL="569913" indent="-225425" algn="just">
                        <a:buFont typeface="Arial" pitchFamily="34" charset="0"/>
                        <a:buChar char="•"/>
                      </a:pPr>
                      <a:r>
                        <a:rPr lang="en-GB" sz="2000" b="0" i="0" kern="1200" baseline="0" dirty="0" smtClean="0">
                          <a:solidFill>
                            <a:srgbClr val="0070C0"/>
                          </a:solidFill>
                          <a:latin typeface="Garamond" pitchFamily="18" charset="0"/>
                          <a:ea typeface="+mn-ea"/>
                          <a:cs typeface="+mn-cs"/>
                        </a:rPr>
                        <a:t>F</a:t>
                      </a:r>
                      <a:r>
                        <a:rPr lang="en-GB" sz="2000" b="0" i="0" kern="1200" dirty="0" smtClean="0">
                          <a:solidFill>
                            <a:srgbClr val="0070C0"/>
                          </a:solidFill>
                          <a:latin typeface="Garamond" pitchFamily="18" charset="0"/>
                          <a:ea typeface="+mn-ea"/>
                          <a:cs typeface="+mn-cs"/>
                        </a:rPr>
                        <a:t>or managements to assess the reasonableness of the assumptions on which cash flows are based,</a:t>
                      </a:r>
                    </a:p>
                    <a:p>
                      <a:pPr marL="569913" indent="-225425" algn="just">
                        <a:buFont typeface="Arial" pitchFamily="34" charset="0"/>
                        <a:buChar char="•"/>
                      </a:pPr>
                      <a:r>
                        <a:rPr lang="en-GB" sz="2000" b="0" i="0" kern="1200" dirty="0" smtClean="0">
                          <a:solidFill>
                            <a:srgbClr val="0070C0"/>
                          </a:solidFill>
                          <a:latin typeface="Garamond" pitchFamily="18" charset="0"/>
                          <a:ea typeface="+mn-ea"/>
                          <a:cs typeface="+mn-cs"/>
                        </a:rPr>
                        <a:t>Using present value techniques in measuring an asset’s value in use</a:t>
                      </a:r>
                      <a:r>
                        <a:rPr lang="en-GB" sz="2000" b="0" i="0" kern="1200" dirty="0" smtClean="0">
                          <a:solidFill>
                            <a:schemeClr val="dk1"/>
                          </a:solidFill>
                          <a:latin typeface="Garamond" pitchFamily="18" charset="0"/>
                          <a:ea typeface="+mn-ea"/>
                          <a:cs typeface="+mn-cs"/>
                        </a:rPr>
                        <a:t>.</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fontAlgn="t">
                        <a:buFont typeface="Wingdings" pitchFamily="2" charset="2"/>
                        <a:buChar char="Ø"/>
                      </a:pPr>
                      <a:r>
                        <a:rPr lang="en-US" sz="2000" b="0" i="0" u="none" strike="noStrike" dirty="0" smtClean="0">
                          <a:solidFill>
                            <a:srgbClr val="000000"/>
                          </a:solidFill>
                          <a:latin typeface="Garamond" pitchFamily="18" charset="0"/>
                        </a:rPr>
                        <a:t> No such guidance is available</a:t>
                      </a: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260922368"/>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222585628"/>
              </p:ext>
            </p:extLst>
          </p:nvPr>
        </p:nvGraphicFramePr>
        <p:xfrm>
          <a:off x="228600" y="795949"/>
          <a:ext cx="8686800" cy="3543641"/>
        </p:xfrm>
        <a:graphic>
          <a:graphicData uri="http://schemas.openxmlformats.org/drawingml/2006/table">
            <a:tbl>
              <a:tblPr firstRow="1" bandRow="1">
                <a:tableStyleId>{5C22544A-7EE6-4342-B048-85BDC9FD1C3A}</a:tableStyleId>
              </a:tblPr>
              <a:tblGrid>
                <a:gridCol w="4343400"/>
                <a:gridCol w="4343400"/>
              </a:tblGrid>
              <a:tr h="476591">
                <a:tc>
                  <a:txBody>
                    <a:bodyPr/>
                    <a:lstStyle/>
                    <a:p>
                      <a:pPr algn="ctr"/>
                      <a:r>
                        <a:rPr lang="en-US" sz="2400" b="1" dirty="0" smtClean="0">
                          <a:solidFill>
                            <a:schemeClr val="tx1"/>
                          </a:solidFill>
                          <a:latin typeface="Garamond" pitchFamily="18" charset="0"/>
                        </a:rPr>
                        <a:t>Ind AS 36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32613">
                <a:tc>
                  <a:txBody>
                    <a:bodyPr/>
                    <a:lstStyle/>
                    <a:p>
                      <a:pPr marL="344488" indent="-344488" algn="just" fontAlgn="t">
                        <a:buFont typeface="Wingdings" pitchFamily="2" charset="2"/>
                        <a:buChar char="Ø"/>
                      </a:pPr>
                      <a:r>
                        <a:rPr lang="en-US" sz="2000" b="0" i="0" kern="1200" dirty="0" smtClean="0">
                          <a:solidFill>
                            <a:schemeClr val="dk1"/>
                          </a:solidFill>
                          <a:latin typeface="Garamond" pitchFamily="18" charset="0"/>
                          <a:ea typeface="+mn-ea"/>
                          <a:cs typeface="+mn-cs"/>
                        </a:rPr>
                        <a:t>Goodwill is allocated to </a:t>
                      </a:r>
                      <a:r>
                        <a:rPr lang="en-US" sz="2000" b="0" i="0" kern="1200" dirty="0" smtClean="0">
                          <a:solidFill>
                            <a:srgbClr val="0070C0"/>
                          </a:solidFill>
                          <a:latin typeface="Garamond" pitchFamily="18" charset="0"/>
                          <a:ea typeface="+mn-ea"/>
                          <a:cs typeface="+mn-cs"/>
                        </a:rPr>
                        <a:t>Cash-Generating units </a:t>
                      </a:r>
                      <a:r>
                        <a:rPr lang="en-US" sz="2000" b="1" i="0" kern="1200" dirty="0" smtClean="0">
                          <a:solidFill>
                            <a:srgbClr val="0070C0"/>
                          </a:solidFill>
                          <a:latin typeface="Garamond" pitchFamily="18" charset="0"/>
                          <a:ea typeface="+mn-ea"/>
                          <a:cs typeface="+mn-cs"/>
                        </a:rPr>
                        <a:t>(‘CGUs’)</a:t>
                      </a:r>
                      <a:r>
                        <a:rPr lang="en-US" sz="2000" b="1" i="0" kern="1200" dirty="0" smtClean="0">
                          <a:solidFill>
                            <a:schemeClr val="dk1"/>
                          </a:solidFill>
                          <a:latin typeface="Garamond" pitchFamily="18" charset="0"/>
                          <a:ea typeface="+mn-ea"/>
                          <a:cs typeface="+mn-cs"/>
                        </a:rPr>
                        <a:t> </a:t>
                      </a:r>
                      <a:r>
                        <a:rPr lang="en-US" sz="2000" b="0" i="0" kern="1200" dirty="0" smtClean="0">
                          <a:solidFill>
                            <a:schemeClr val="dk1"/>
                          </a:solidFill>
                          <a:latin typeface="Garamond" pitchFamily="18" charset="0"/>
                          <a:ea typeface="+mn-ea"/>
                          <a:cs typeface="+mn-cs"/>
                        </a:rPr>
                        <a:t>or groups of CGUs </a:t>
                      </a:r>
                      <a:r>
                        <a:rPr lang="en-US" sz="2000" b="0" i="0" kern="1200" dirty="0" smtClean="0">
                          <a:solidFill>
                            <a:srgbClr val="0070C0"/>
                          </a:solidFill>
                          <a:latin typeface="Garamond" pitchFamily="18" charset="0"/>
                          <a:ea typeface="+mn-ea"/>
                          <a:cs typeface="+mn-cs"/>
                        </a:rPr>
                        <a:t>that are expected to benefit from the synergies of the business combination from which it arose</a:t>
                      </a:r>
                      <a:r>
                        <a:rPr lang="en-US" sz="2000" b="0" i="0" kern="1200" dirty="0" smtClean="0">
                          <a:solidFill>
                            <a:schemeClr val="dk1"/>
                          </a:solidFill>
                          <a:latin typeface="Garamond" pitchFamily="18" charset="0"/>
                          <a:ea typeface="+mn-ea"/>
                          <a:cs typeface="+mn-cs"/>
                        </a:rPr>
                        <a:t>. </a:t>
                      </a: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lgn="just" fontAlgn="t">
                        <a:buFont typeface="Wingdings" pitchFamily="2" charset="2"/>
                        <a:buChar char="Ø"/>
                      </a:pPr>
                      <a:r>
                        <a:rPr lang="en-US" sz="2000" b="0" i="0" kern="1200" dirty="0" smtClean="0">
                          <a:solidFill>
                            <a:schemeClr val="dk1"/>
                          </a:solidFill>
                          <a:latin typeface="Garamond" pitchFamily="18" charset="0"/>
                          <a:ea typeface="+mn-ea"/>
                          <a:cs typeface="+mn-cs"/>
                        </a:rPr>
                        <a:t>Goodwill is allocated to CGUs </a:t>
                      </a:r>
                      <a:r>
                        <a:rPr lang="en-US" sz="2000" b="0" i="0" kern="1200" dirty="0" smtClean="0">
                          <a:solidFill>
                            <a:srgbClr val="0070C0"/>
                          </a:solidFill>
                          <a:latin typeface="Garamond" pitchFamily="18" charset="0"/>
                          <a:ea typeface="+mn-ea"/>
                          <a:cs typeface="+mn-cs"/>
                        </a:rPr>
                        <a:t>only when the allocation can be done on a reasonable and consistent basis. </a:t>
                      </a:r>
                      <a:endParaRPr lang="en-US" sz="2000" b="0" i="0" u="none" strike="noStrike" dirty="0">
                        <a:solidFill>
                          <a:srgbClr val="0070C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32613">
                <a:tc>
                  <a:txBody>
                    <a:bodyPr/>
                    <a:lstStyle/>
                    <a:p>
                      <a:pPr marL="344488" indent="-344488" algn="just" fontAlgn="t">
                        <a:buFont typeface="Wingdings" pitchFamily="2" charset="2"/>
                        <a:buChar char="Ø"/>
                      </a:pPr>
                      <a:r>
                        <a:rPr lang="en-US" sz="2000" b="0" i="0" kern="1200" dirty="0" smtClean="0">
                          <a:solidFill>
                            <a:schemeClr val="dk1"/>
                          </a:solidFill>
                          <a:latin typeface="Garamond" pitchFamily="18" charset="0"/>
                          <a:ea typeface="+mn-ea"/>
                          <a:cs typeface="+mn-cs"/>
                        </a:rPr>
                        <a:t>Recognition of </a:t>
                      </a:r>
                      <a:r>
                        <a:rPr lang="en-US" sz="2000" b="0" i="0" kern="1200" dirty="0" smtClean="0">
                          <a:solidFill>
                            <a:srgbClr val="0070C0"/>
                          </a:solidFill>
                          <a:latin typeface="Garamond" pitchFamily="18" charset="0"/>
                          <a:ea typeface="+mn-ea"/>
                          <a:cs typeface="+mn-cs"/>
                        </a:rPr>
                        <a:t>reversals of impairment loss for goodwill is</a:t>
                      </a:r>
                      <a:r>
                        <a:rPr lang="en-US" sz="2000" b="0" i="0" kern="1200" baseline="0" dirty="0" smtClean="0">
                          <a:solidFill>
                            <a:srgbClr val="0070C0"/>
                          </a:solidFill>
                          <a:latin typeface="Garamond" pitchFamily="18" charset="0"/>
                          <a:ea typeface="+mn-ea"/>
                          <a:cs typeface="+mn-cs"/>
                        </a:rPr>
                        <a:t> prohibited</a:t>
                      </a:r>
                      <a:r>
                        <a:rPr lang="en-US" sz="2000" b="0" i="0" kern="1200" dirty="0" smtClean="0">
                          <a:solidFill>
                            <a:srgbClr val="0070C0"/>
                          </a:solidFill>
                          <a:latin typeface="Garamond" pitchFamily="18" charset="0"/>
                          <a:ea typeface="+mn-ea"/>
                          <a:cs typeface="+mn-cs"/>
                        </a:rPr>
                        <a:t>.</a:t>
                      </a:r>
                      <a:endParaRPr lang="en-US" sz="2000" b="0" i="0" u="none" strike="noStrike" dirty="0">
                        <a:solidFill>
                          <a:srgbClr val="0070C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lgn="just" fontAlgn="t">
                        <a:buFont typeface="Wingdings" pitchFamily="2" charset="2"/>
                        <a:buChar char="Ø"/>
                      </a:pPr>
                      <a:r>
                        <a:rPr lang="en-US" sz="2000" b="0" i="0" kern="1200" dirty="0" smtClean="0">
                          <a:solidFill>
                            <a:schemeClr val="dk1"/>
                          </a:solidFill>
                          <a:latin typeface="Garamond" pitchFamily="18" charset="0"/>
                          <a:ea typeface="+mn-ea"/>
                          <a:cs typeface="+mn-cs"/>
                        </a:rPr>
                        <a:t>Requires that the impairment loss recognised for goodwill </a:t>
                      </a:r>
                      <a:r>
                        <a:rPr lang="en-US" sz="2000" b="0" i="0" kern="1200" dirty="0" smtClean="0">
                          <a:solidFill>
                            <a:srgbClr val="0070C0"/>
                          </a:solidFill>
                          <a:latin typeface="Garamond" pitchFamily="18" charset="0"/>
                          <a:ea typeface="+mn-ea"/>
                          <a:cs typeface="+mn-cs"/>
                        </a:rPr>
                        <a:t>can be reversed in a subsequent period when it was caused by a specific external event of an exceptional nature.</a:t>
                      </a:r>
                      <a:endParaRPr lang="en-US" sz="2000" b="0" i="0" u="none" strike="noStrike" dirty="0">
                        <a:solidFill>
                          <a:srgbClr val="0070C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0" y="153412"/>
            <a:ext cx="9144000" cy="461665"/>
          </a:xfrm>
          <a:prstGeom prst="rect">
            <a:avLst/>
          </a:prstGeom>
          <a:noFill/>
        </p:spPr>
        <p:txBody>
          <a:bodyPr wrap="square" rtlCol="0">
            <a:spAutoFit/>
          </a:bodyPr>
          <a:lstStyle/>
          <a:p>
            <a:pPr algn="ctr"/>
            <a:r>
              <a:rPr lang="en-US" sz="2400" b="1" dirty="0" smtClean="0">
                <a:latin typeface="Garamond" pitchFamily="18" charset="0"/>
              </a:rPr>
              <a:t>     </a:t>
            </a:r>
            <a:r>
              <a:rPr lang="en-US" sz="2400" b="1" dirty="0" smtClean="0"/>
              <a:t>    </a:t>
            </a:r>
            <a:r>
              <a:rPr lang="en-US" sz="2400" b="1" dirty="0" smtClean="0">
                <a:latin typeface="Garamond" pitchFamily="18" charset="0"/>
              </a:rPr>
              <a:t>Ind AS 36 and AS 28 (Impairment of Assets)</a:t>
            </a:r>
            <a:endParaRPr lang="en-US" sz="2400" b="1" dirty="0">
              <a:latin typeface="Garamond" pitchFamily="18" charset="0"/>
            </a:endParaRPr>
          </a:p>
        </p:txBody>
      </p:sp>
    </p:spTree>
    <p:extLst>
      <p:ext uri="{BB962C8B-B14F-4D97-AF65-F5344CB8AC3E}">
        <p14:creationId xmlns:p14="http://schemas.microsoft.com/office/powerpoint/2010/main" xmlns="" val="304101239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-29</a:t>
            </a:r>
          </a:p>
          <a:p>
            <a:pPr algn="ctr"/>
            <a:r>
              <a:rPr lang="en-US" sz="3200" dirty="0"/>
              <a:t>Provisions, Contingent Liabilities and Contingent Assets</a:t>
            </a:r>
            <a:r>
              <a:rPr lang="en-US" sz="3200" dirty="0" smtClean="0"/>
              <a:t> </a:t>
            </a:r>
            <a:endParaRPr lang="en-US" sz="3200" dirty="0"/>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229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IND AS -37</a:t>
            </a:r>
          </a:p>
          <a:p>
            <a:r>
              <a:rPr lang="en-US" sz="3200" dirty="0"/>
              <a:t>Provisions, Contingent Liabilities </a:t>
            </a:r>
            <a:r>
              <a:rPr lang="en-US" sz="3200" dirty="0" smtClean="0"/>
              <a:t>and contingent </a:t>
            </a:r>
            <a:r>
              <a:rPr lang="en-US" sz="3200" dirty="0"/>
              <a:t>Assets</a:t>
            </a:r>
          </a:p>
        </p:txBody>
      </p:sp>
      <p:sp>
        <p:nvSpPr>
          <p:cNvPr id="6" name="TextBox 5"/>
          <p:cNvSpPr txBox="1"/>
          <p:nvPr/>
        </p:nvSpPr>
        <p:spPr>
          <a:xfrm>
            <a:off x="76200" y="147935"/>
            <a:ext cx="9144000" cy="830997"/>
          </a:xfrm>
          <a:prstGeom prst="rect">
            <a:avLst/>
          </a:prstGeom>
          <a:noFill/>
        </p:spPr>
        <p:txBody>
          <a:bodyPr wrap="square" rtlCol="0">
            <a:spAutoFit/>
          </a:bodyPr>
          <a:lstStyle/>
          <a:p>
            <a:r>
              <a:rPr lang="en-US" sz="2400" b="1" dirty="0" smtClean="0">
                <a:latin typeface="Garamond" pitchFamily="18" charset="0"/>
              </a:rPr>
              <a:t>AS 29(</a:t>
            </a:r>
            <a:r>
              <a:rPr lang="en-US" sz="2400" dirty="0"/>
              <a:t>Provisions, Contingent Liabilities and Contingent </a:t>
            </a:r>
            <a:r>
              <a:rPr lang="en-US" sz="2400" dirty="0" smtClean="0"/>
              <a:t>Assets) </a:t>
            </a:r>
            <a:r>
              <a:rPr lang="en-US" sz="2400" b="1" dirty="0" smtClean="0">
                <a:latin typeface="Garamond" pitchFamily="18" charset="0"/>
              </a:rPr>
              <a:t>  &amp; </a:t>
            </a:r>
            <a:r>
              <a:rPr lang="en-US" sz="2400" b="1" dirty="0" err="1" smtClean="0">
                <a:latin typeface="Garamond" pitchFamily="18" charset="0"/>
              </a:rPr>
              <a:t>Ind</a:t>
            </a:r>
            <a:r>
              <a:rPr lang="en-US" sz="2400" b="1" dirty="0" smtClean="0">
                <a:latin typeface="Garamond" pitchFamily="18" charset="0"/>
              </a:rPr>
              <a:t> AS 37(</a:t>
            </a:r>
            <a:r>
              <a:rPr lang="en-US" sz="2400" dirty="0" smtClean="0"/>
              <a:t>Impairment of Assets</a:t>
            </a:r>
            <a:r>
              <a:rPr lang="en-US" sz="2400" b="1" dirty="0" smtClean="0">
                <a:latin typeface="Garamond" pitchFamily="18" charset="0"/>
              </a:rPr>
              <a:t>)</a:t>
            </a:r>
            <a:endParaRPr lang="en-US" sz="2400" b="1" dirty="0">
              <a:latin typeface="Garamond" pitchFamily="18" charset="0"/>
            </a:endParaRPr>
          </a:p>
        </p:txBody>
      </p:sp>
    </p:spTree>
    <p:extLst>
      <p:ext uri="{BB962C8B-B14F-4D97-AF65-F5344CB8AC3E}">
        <p14:creationId xmlns:p14="http://schemas.microsoft.com/office/powerpoint/2010/main" xmlns="" val="2102669201"/>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830997"/>
          </a:xfrm>
          <a:prstGeom prst="rect">
            <a:avLst/>
          </a:prstGeom>
          <a:noFill/>
        </p:spPr>
        <p:txBody>
          <a:bodyPr wrap="square" rtlCol="0">
            <a:spAutoFit/>
          </a:bodyPr>
          <a:lstStyle/>
          <a:p>
            <a:pPr algn="ctr"/>
            <a:r>
              <a:rPr lang="en-US" sz="2400" b="1" dirty="0" smtClean="0">
                <a:latin typeface="Garamond" pitchFamily="18" charset="0"/>
              </a:rPr>
              <a:t>Ind AS 37 and AS 29 </a:t>
            </a:r>
            <a:r>
              <a:rPr lang="en-US" sz="2400" dirty="0" smtClean="0">
                <a:latin typeface="Garamond" pitchFamily="18" charset="0"/>
              </a:rPr>
              <a:t>(</a:t>
            </a:r>
            <a:r>
              <a:rPr lang="en-US" sz="2400" b="1" dirty="0" smtClean="0">
                <a:latin typeface="Garamond" pitchFamily="18" charset="0"/>
              </a:rPr>
              <a:t>Provisions, contingent Liabilities and Contingent Assets</a:t>
            </a:r>
            <a:r>
              <a:rPr lang="en-US" sz="2400" dirty="0" smtClean="0">
                <a:latin typeface="Garamond" pitchFamily="18" charset="0"/>
              </a:rPr>
              <a:t>)</a:t>
            </a:r>
            <a:endParaRPr lang="en-US" sz="2400"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807314278"/>
              </p:ext>
            </p:extLst>
          </p:nvPr>
        </p:nvGraphicFramePr>
        <p:xfrm>
          <a:off x="228600" y="961356"/>
          <a:ext cx="8686800" cy="4752975"/>
        </p:xfrm>
        <a:graphic>
          <a:graphicData uri="http://schemas.openxmlformats.org/drawingml/2006/table">
            <a:tbl>
              <a:tblPr firstRow="1" bandRow="1">
                <a:tableStyleId>{5C22544A-7EE6-4342-B048-85BDC9FD1C3A}</a:tableStyleId>
              </a:tblPr>
              <a:tblGrid>
                <a:gridCol w="4343400"/>
                <a:gridCol w="4343400"/>
              </a:tblGrid>
              <a:tr h="304799">
                <a:tc>
                  <a:txBody>
                    <a:bodyPr/>
                    <a:lstStyle/>
                    <a:p>
                      <a:pPr algn="ctr"/>
                      <a:r>
                        <a:rPr lang="en-US" sz="2400" b="1" dirty="0" smtClean="0">
                          <a:solidFill>
                            <a:schemeClr val="tx1"/>
                          </a:solidFill>
                          <a:latin typeface="Garamond" pitchFamily="18" charset="0"/>
                        </a:rPr>
                        <a:t>Ind</a:t>
                      </a:r>
                      <a:r>
                        <a:rPr lang="en-US" sz="2400" b="1" baseline="0" dirty="0" smtClean="0">
                          <a:solidFill>
                            <a:schemeClr val="tx1"/>
                          </a:solidFill>
                          <a:latin typeface="Garamond" pitchFamily="18" charset="0"/>
                        </a:rPr>
                        <a:t> </a:t>
                      </a:r>
                      <a:r>
                        <a:rPr lang="en-US" sz="2400" b="1" dirty="0" smtClean="0">
                          <a:solidFill>
                            <a:schemeClr val="tx1"/>
                          </a:solidFill>
                          <a:latin typeface="Garamond" pitchFamily="18" charset="0"/>
                        </a:rPr>
                        <a:t>AS 37</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3364">
                <a:tc>
                  <a:txBody>
                    <a:bodyPr/>
                    <a:lstStyle/>
                    <a:p>
                      <a:pPr marL="225425" indent="-225425" algn="just" fontAlgn="t">
                        <a:buFont typeface="Wingdings" pitchFamily="2" charset="2"/>
                        <a:buChar char="Ø"/>
                      </a:pPr>
                      <a:r>
                        <a:rPr lang="en-US" sz="2000" b="0" i="0" kern="1200" dirty="0" smtClean="0">
                          <a:solidFill>
                            <a:schemeClr val="dk1"/>
                          </a:solidFill>
                          <a:latin typeface="Garamond" pitchFamily="18" charset="0"/>
                          <a:ea typeface="+mn-ea"/>
                          <a:cs typeface="+mn-cs"/>
                        </a:rPr>
                        <a:t>Requires </a:t>
                      </a:r>
                      <a:r>
                        <a:rPr lang="en-US" sz="2000" b="0" i="0" kern="1200" dirty="0" smtClean="0">
                          <a:solidFill>
                            <a:srgbClr val="0070C0"/>
                          </a:solidFill>
                          <a:latin typeface="Garamond" pitchFamily="18" charset="0"/>
                          <a:ea typeface="+mn-ea"/>
                          <a:cs typeface="+mn-cs"/>
                        </a:rPr>
                        <a:t>creation of provisions in respect of constructive obligations </a:t>
                      </a:r>
                      <a:r>
                        <a:rPr lang="en-US" sz="2000" b="0" i="0" kern="1200" dirty="0" smtClean="0">
                          <a:solidFill>
                            <a:schemeClr val="dk1"/>
                          </a:solidFill>
                          <a:latin typeface="Garamond" pitchFamily="18" charset="0"/>
                          <a:ea typeface="+mn-ea"/>
                          <a:cs typeface="+mn-cs"/>
                        </a:rPr>
                        <a:t>also.</a:t>
                      </a: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r>
                        <a:rPr lang="en-US" sz="2000" b="0" i="0" kern="1200" dirty="0" smtClean="0">
                          <a:solidFill>
                            <a:schemeClr val="dk1"/>
                          </a:solidFill>
                          <a:latin typeface="Garamond" pitchFamily="18" charset="0"/>
                          <a:ea typeface="+mn-ea"/>
                          <a:cs typeface="+mn-cs"/>
                        </a:rPr>
                        <a:t>Requires </a:t>
                      </a:r>
                      <a:r>
                        <a:rPr lang="en-US" sz="2000" b="0" i="0" kern="1200" dirty="0" smtClean="0">
                          <a:solidFill>
                            <a:srgbClr val="0070C0"/>
                          </a:solidFill>
                          <a:latin typeface="Garamond" pitchFamily="18" charset="0"/>
                          <a:ea typeface="+mn-ea"/>
                          <a:cs typeface="+mn-cs"/>
                        </a:rPr>
                        <a:t>creation of provision arising out of normal business practices, custom and a desire to maintain good business relation</a:t>
                      </a:r>
                      <a:r>
                        <a:rPr lang="en-US" sz="2000" b="0" i="0" kern="1200" dirty="0" smtClean="0">
                          <a:solidFill>
                            <a:schemeClr val="dk1"/>
                          </a:solidFill>
                          <a:latin typeface="Garamond" pitchFamily="18" charset="0"/>
                          <a:ea typeface="+mn-ea"/>
                          <a:cs typeface="+mn-cs"/>
                        </a:rPr>
                        <a:t>s or to act in an equitable manner.</a:t>
                      </a:r>
                    </a:p>
                    <a:p>
                      <a:pPr marL="225425" indent="-225425" algn="just" fontAlgn="t">
                        <a:buFont typeface="Wingdings" pitchFamily="2" charset="2"/>
                        <a:buChar char="Ø"/>
                      </a:pP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69594">
                <a:tc>
                  <a:txBody>
                    <a:bodyPr/>
                    <a:lstStyle/>
                    <a:p>
                      <a:pPr marL="225425" indent="-225425" algn="just" fontAlgn="t">
                        <a:buFont typeface="Wingdings" pitchFamily="2" charset="2"/>
                        <a:buChar char="Ø"/>
                      </a:pPr>
                      <a:r>
                        <a:rPr lang="en-US" sz="2000" b="0" i="0" kern="1200" dirty="0" smtClean="0">
                          <a:solidFill>
                            <a:schemeClr val="dk1"/>
                          </a:solidFill>
                          <a:latin typeface="Garamond" pitchFamily="18" charset="0"/>
                          <a:ea typeface="+mn-ea"/>
                          <a:cs typeface="+mn-cs"/>
                        </a:rPr>
                        <a:t>Requires </a:t>
                      </a:r>
                      <a:r>
                        <a:rPr lang="en-US" sz="2000" b="0" i="0" kern="1200" dirty="0" smtClean="0">
                          <a:solidFill>
                            <a:srgbClr val="0070C0"/>
                          </a:solidFill>
                          <a:latin typeface="Garamond" pitchFamily="18" charset="0"/>
                          <a:ea typeface="+mn-ea"/>
                          <a:cs typeface="+mn-cs"/>
                        </a:rPr>
                        <a:t>discounting the amounts of provisions, if effect is material.</a:t>
                      </a:r>
                      <a:endParaRPr lang="en-US" sz="2000" b="0" i="0" u="none" strike="noStrike" dirty="0">
                        <a:solidFill>
                          <a:srgbClr val="0070C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r>
                        <a:rPr lang="en-US" sz="2000" b="0" i="0" kern="1200" dirty="0" smtClean="0">
                          <a:solidFill>
                            <a:srgbClr val="0070C0"/>
                          </a:solidFill>
                          <a:latin typeface="Garamond" pitchFamily="18" charset="0"/>
                          <a:ea typeface="+mn-ea"/>
                          <a:cs typeface="+mn-cs"/>
                        </a:rPr>
                        <a:t>Prohibits discounting </a:t>
                      </a:r>
                      <a:r>
                        <a:rPr lang="en-US" sz="2000" b="0" i="0" kern="1200" dirty="0" smtClean="0">
                          <a:solidFill>
                            <a:schemeClr val="dk1"/>
                          </a:solidFill>
                          <a:latin typeface="Garamond" pitchFamily="18" charset="0"/>
                          <a:ea typeface="+mn-ea"/>
                          <a:cs typeface="+mn-cs"/>
                        </a:rPr>
                        <a:t>the amounts of provisions. </a:t>
                      </a: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83364">
                <a:tc>
                  <a:txBody>
                    <a:bodyPr/>
                    <a:lstStyle/>
                    <a:p>
                      <a:pPr marL="225425" marR="0" indent="-225425" algn="just" defTabSz="914400" rtl="0" eaLnBrk="1" fontAlgn="t" latinLnBrk="0" hangingPunct="1">
                        <a:lnSpc>
                          <a:spcPct val="100000"/>
                        </a:lnSpc>
                        <a:spcBef>
                          <a:spcPts val="0"/>
                        </a:spcBef>
                        <a:spcAft>
                          <a:spcPts val="0"/>
                        </a:spcAft>
                        <a:buClrTx/>
                        <a:buSzTx/>
                        <a:buFont typeface="Wingdings" pitchFamily="2" charset="2"/>
                        <a:buChar char="Ø"/>
                        <a:tabLst/>
                        <a:defRPr/>
                      </a:pPr>
                      <a:endParaRPr lang="en-US" sz="2000" b="0" i="0" kern="1200" dirty="0" smtClean="0">
                        <a:solidFill>
                          <a:schemeClr val="dk1"/>
                        </a:solidFill>
                        <a:latin typeface="Garamond" pitchFamily="18" charset="0"/>
                        <a:ea typeface="+mn-ea"/>
                        <a:cs typeface="+mn-cs"/>
                      </a:endParaRPr>
                    </a:p>
                    <a:p>
                      <a:pPr marL="225425" marR="0" indent="-225425"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000" b="0" i="0" kern="1200" dirty="0" smtClean="0">
                          <a:solidFill>
                            <a:schemeClr val="dk1"/>
                          </a:solidFill>
                          <a:latin typeface="Garamond" pitchFamily="18" charset="0"/>
                          <a:ea typeface="+mn-ea"/>
                          <a:cs typeface="+mn-cs"/>
                        </a:rPr>
                        <a:t>Requires </a:t>
                      </a:r>
                      <a:r>
                        <a:rPr lang="en-US" sz="2000" b="0" i="0" kern="1200" dirty="0" smtClean="0">
                          <a:solidFill>
                            <a:srgbClr val="0070C0"/>
                          </a:solidFill>
                          <a:latin typeface="Garamond" pitchFamily="18" charset="0"/>
                          <a:ea typeface="+mn-ea"/>
                          <a:cs typeface="+mn-cs"/>
                        </a:rPr>
                        <a:t>disclosure of contingent assets in the </a:t>
                      </a:r>
                      <a:r>
                        <a:rPr lang="en-US" sz="2000" b="0" i="0" kern="1200" dirty="0" smtClean="0">
                          <a:solidFill>
                            <a:schemeClr val="dk1"/>
                          </a:solidFill>
                          <a:latin typeface="Garamond" pitchFamily="18" charset="0"/>
                          <a:ea typeface="+mn-ea"/>
                          <a:cs typeface="+mn-cs"/>
                        </a:rPr>
                        <a:t>financial statements when the inflow of economic benefits is probable. </a:t>
                      </a:r>
                      <a:endParaRPr lang="en-US" sz="2000" b="0" i="0" u="none" strike="noStrike" dirty="0" smtClean="0">
                        <a:solidFill>
                          <a:srgbClr val="000000"/>
                        </a:solidFill>
                        <a:latin typeface="Garamond" pitchFamily="18" charset="0"/>
                      </a:endParaRPr>
                    </a:p>
                    <a:p>
                      <a:pPr marL="342900" indent="-342900" algn="just" fontAlgn="t">
                        <a:buFont typeface="Wingdings" pitchFamily="2" charset="2"/>
                        <a:buChar char="Ø"/>
                      </a:pP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endParaRPr lang="en-US" sz="2000" b="0" i="0" kern="1200" dirty="0" smtClean="0">
                        <a:solidFill>
                          <a:schemeClr val="dk1"/>
                        </a:solidFill>
                        <a:latin typeface="Garamond" pitchFamily="18" charset="0"/>
                        <a:ea typeface="+mn-ea"/>
                        <a:cs typeface="+mn-cs"/>
                      </a:endParaRPr>
                    </a:p>
                    <a:p>
                      <a:pPr marL="225425" indent="-225425" algn="just" fontAlgn="t">
                        <a:buFont typeface="Wingdings" pitchFamily="2" charset="2"/>
                        <a:buChar char="Ø"/>
                      </a:pPr>
                      <a:r>
                        <a:rPr lang="en-US" sz="2000" b="0" i="0" kern="1200" dirty="0" smtClean="0">
                          <a:solidFill>
                            <a:schemeClr val="dk1"/>
                          </a:solidFill>
                          <a:latin typeface="Garamond" pitchFamily="18" charset="0"/>
                          <a:ea typeface="+mn-ea"/>
                          <a:cs typeface="+mn-cs"/>
                        </a:rPr>
                        <a:t>Requires disclosure of contingent assets in the report of the approving authority but </a:t>
                      </a:r>
                      <a:r>
                        <a:rPr lang="en-US" sz="2000" b="0" i="0" kern="1200" dirty="0" smtClean="0">
                          <a:solidFill>
                            <a:srgbClr val="0070C0"/>
                          </a:solidFill>
                          <a:latin typeface="Garamond" pitchFamily="18" charset="0"/>
                          <a:ea typeface="+mn-ea"/>
                          <a:cs typeface="+mn-cs"/>
                        </a:rPr>
                        <a:t>prohibits disclosure of the same in the financial statements</a:t>
                      </a:r>
                      <a:r>
                        <a:rPr lang="en-US" sz="2000" b="0" i="0" kern="1200" dirty="0" smtClean="0">
                          <a:solidFill>
                            <a:schemeClr val="dk1"/>
                          </a:solidFill>
                          <a:latin typeface="Garamond" pitchFamily="18" charset="0"/>
                          <a:ea typeface="+mn-ea"/>
                          <a:cs typeface="+mn-cs"/>
                        </a:rPr>
                        <a:t>.</a:t>
                      </a: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52797348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
            <a:ext cx="9144000" cy="830997"/>
          </a:xfrm>
          <a:prstGeom prst="rect">
            <a:avLst/>
          </a:prstGeom>
          <a:noFill/>
        </p:spPr>
        <p:txBody>
          <a:bodyPr wrap="square" rtlCol="0">
            <a:spAutoFit/>
          </a:bodyPr>
          <a:lstStyle/>
          <a:p>
            <a:pPr algn="ctr"/>
            <a:r>
              <a:rPr lang="en-US" sz="2400" b="1" dirty="0" smtClean="0">
                <a:latin typeface="Garamond" pitchFamily="18" charset="0"/>
              </a:rPr>
              <a:t>Ind AS 37 and AS 29 </a:t>
            </a:r>
            <a:r>
              <a:rPr lang="en-US" sz="2400" dirty="0" smtClean="0">
                <a:latin typeface="Garamond" pitchFamily="18" charset="0"/>
              </a:rPr>
              <a:t>(</a:t>
            </a:r>
            <a:r>
              <a:rPr lang="en-US" sz="2400" b="1" dirty="0" smtClean="0">
                <a:latin typeface="Garamond" pitchFamily="18" charset="0"/>
              </a:rPr>
              <a:t>Provisions, contingent Liabilities and Contingent Assets</a:t>
            </a:r>
            <a:r>
              <a:rPr lang="en-US" sz="2400" dirty="0" smtClean="0">
                <a:latin typeface="Garamond" pitchFamily="18" charset="0"/>
              </a:rPr>
              <a:t>)</a:t>
            </a:r>
            <a:endParaRPr lang="en-US" sz="2400"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531209015"/>
              </p:ext>
            </p:extLst>
          </p:nvPr>
        </p:nvGraphicFramePr>
        <p:xfrm>
          <a:off x="228600" y="961356"/>
          <a:ext cx="8686800" cy="3829050"/>
        </p:xfrm>
        <a:graphic>
          <a:graphicData uri="http://schemas.openxmlformats.org/drawingml/2006/table">
            <a:tbl>
              <a:tblPr firstRow="1" bandRow="1">
                <a:tableStyleId>{5C22544A-7EE6-4342-B048-85BDC9FD1C3A}</a:tableStyleId>
              </a:tblPr>
              <a:tblGrid>
                <a:gridCol w="4343400"/>
                <a:gridCol w="4343400"/>
              </a:tblGrid>
              <a:tr h="304799">
                <a:tc>
                  <a:txBody>
                    <a:bodyPr/>
                    <a:lstStyle/>
                    <a:p>
                      <a:pPr algn="ctr"/>
                      <a:r>
                        <a:rPr lang="en-US" sz="2400" b="1" dirty="0" smtClean="0">
                          <a:solidFill>
                            <a:schemeClr val="tx1"/>
                          </a:solidFill>
                          <a:latin typeface="Garamond" pitchFamily="18" charset="0"/>
                        </a:rPr>
                        <a:t>Ind</a:t>
                      </a:r>
                      <a:r>
                        <a:rPr lang="en-US" sz="2400" b="1" baseline="0" dirty="0" smtClean="0">
                          <a:solidFill>
                            <a:schemeClr val="tx1"/>
                          </a:solidFill>
                          <a:latin typeface="Garamond" pitchFamily="18" charset="0"/>
                        </a:rPr>
                        <a:t> </a:t>
                      </a:r>
                      <a:r>
                        <a:rPr lang="en-US" sz="2400" b="1" dirty="0" smtClean="0">
                          <a:solidFill>
                            <a:schemeClr val="tx1"/>
                          </a:solidFill>
                          <a:latin typeface="Garamond" pitchFamily="18" charset="0"/>
                        </a:rPr>
                        <a:t>AS 37</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5875">
                <a:tc>
                  <a:txBody>
                    <a:bodyPr/>
                    <a:lstStyle/>
                    <a:p>
                      <a:pPr marL="225425" indent="-225425" algn="just" fontAlgn="t">
                        <a:buFont typeface="Wingdings" pitchFamily="2" charset="2"/>
                        <a:buChar char="Ø"/>
                      </a:pPr>
                      <a:endParaRPr lang="en-US" sz="2000" b="0" i="0" kern="1200" dirty="0" smtClean="0">
                        <a:solidFill>
                          <a:schemeClr val="dk1"/>
                        </a:solidFill>
                        <a:latin typeface="Garamond" pitchFamily="18" charset="0"/>
                        <a:ea typeface="+mn-ea"/>
                        <a:cs typeface="+mn-cs"/>
                      </a:endParaRPr>
                    </a:p>
                    <a:p>
                      <a:pPr marL="225425" indent="-225425" algn="just" fontAlgn="t">
                        <a:buFont typeface="Wingdings" pitchFamily="2" charset="2"/>
                        <a:buChar char="Ø"/>
                      </a:pPr>
                      <a:r>
                        <a:rPr lang="en-US" sz="2000" b="0" i="0" kern="1200" dirty="0" smtClean="0">
                          <a:solidFill>
                            <a:schemeClr val="dk1"/>
                          </a:solidFill>
                          <a:latin typeface="Garamond" pitchFamily="18" charset="0"/>
                          <a:ea typeface="+mn-ea"/>
                          <a:cs typeface="+mn-cs"/>
                        </a:rPr>
                        <a:t>Before a </a:t>
                      </a:r>
                      <a:r>
                        <a:rPr lang="en-US" sz="2000" b="0" i="0" kern="1200" dirty="0" smtClean="0">
                          <a:solidFill>
                            <a:srgbClr val="0070C0"/>
                          </a:solidFill>
                          <a:latin typeface="Garamond" pitchFamily="18" charset="0"/>
                          <a:ea typeface="+mn-ea"/>
                          <a:cs typeface="+mn-cs"/>
                        </a:rPr>
                        <a:t>separate provision for an onerous(Heavy/Burdensome)  contract is established, an entity should recognise any impairment </a:t>
                      </a:r>
                      <a:r>
                        <a:rPr lang="en-US" sz="2000" b="0" i="0" kern="1200" dirty="0" smtClean="0">
                          <a:solidFill>
                            <a:schemeClr val="dk1"/>
                          </a:solidFill>
                          <a:latin typeface="Garamond" pitchFamily="18" charset="0"/>
                          <a:ea typeface="+mn-ea"/>
                          <a:cs typeface="+mn-cs"/>
                        </a:rPr>
                        <a:t>loss that has occurred on assets dedicated to that contract.</a:t>
                      </a: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endParaRPr lang="en-US" sz="2000" b="0" i="0" kern="1200" dirty="0" smtClean="0">
                        <a:solidFill>
                          <a:schemeClr val="dk1"/>
                        </a:solidFill>
                        <a:latin typeface="Garamond" pitchFamily="18" charset="0"/>
                        <a:ea typeface="+mn-ea"/>
                        <a:cs typeface="+mn-cs"/>
                      </a:endParaRPr>
                    </a:p>
                    <a:p>
                      <a:pPr marL="225425" indent="-225425" algn="just" fontAlgn="t">
                        <a:buFont typeface="Wingdings" pitchFamily="2" charset="2"/>
                        <a:buChar char="Ø"/>
                      </a:pPr>
                      <a:r>
                        <a:rPr lang="en-US" sz="2000" b="0" i="0" kern="1200" dirty="0" smtClean="0">
                          <a:solidFill>
                            <a:schemeClr val="dk1"/>
                          </a:solidFill>
                          <a:latin typeface="Garamond" pitchFamily="18" charset="0"/>
                          <a:ea typeface="+mn-ea"/>
                          <a:cs typeface="+mn-cs"/>
                        </a:rPr>
                        <a:t>There is no such specific provision in the existing standard.</a:t>
                      </a: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70315">
                <a:tc>
                  <a:txBody>
                    <a:bodyPr/>
                    <a:lstStyle/>
                    <a:p>
                      <a:pPr marL="225425" indent="-225425" algn="just" fontAlgn="t">
                        <a:buFont typeface="Wingdings" pitchFamily="2" charset="2"/>
                        <a:buChar char="Ø"/>
                      </a:pPr>
                      <a:endParaRPr lang="en-US" sz="2000" b="0" i="0" kern="1200" dirty="0" smtClean="0">
                        <a:solidFill>
                          <a:schemeClr val="dk1"/>
                        </a:solidFill>
                        <a:latin typeface="Garamond" pitchFamily="18" charset="0"/>
                        <a:ea typeface="+mn-ea"/>
                        <a:cs typeface="+mn-cs"/>
                      </a:endParaRPr>
                    </a:p>
                    <a:p>
                      <a:pPr marL="225425" indent="-225425" algn="just" fontAlgn="t">
                        <a:buFont typeface="Wingdings" pitchFamily="2" charset="2"/>
                        <a:buChar char="Ø"/>
                      </a:pPr>
                      <a:r>
                        <a:rPr lang="en-US" sz="2000" b="0" i="0" kern="1200" dirty="0" smtClean="0">
                          <a:solidFill>
                            <a:schemeClr val="dk1"/>
                          </a:solidFill>
                          <a:latin typeface="Garamond" pitchFamily="18" charset="0"/>
                          <a:ea typeface="+mn-ea"/>
                          <a:cs typeface="+mn-cs"/>
                        </a:rPr>
                        <a:t>Gives an exception to this principle viz. such losses related to an onerous </a:t>
                      </a:r>
                      <a:r>
                        <a:rPr lang="en-US" sz="2000" b="0" i="0" kern="1200" dirty="0" smtClean="0">
                          <a:solidFill>
                            <a:srgbClr val="0070C0"/>
                          </a:solidFill>
                          <a:latin typeface="Garamond" pitchFamily="18" charset="0"/>
                          <a:ea typeface="+mn-ea"/>
                          <a:cs typeface="+mn-cs"/>
                        </a:rPr>
                        <a:t>(Heavy/Burdensome) </a:t>
                      </a:r>
                      <a:r>
                        <a:rPr lang="en-US" sz="2000" b="0" i="0" kern="1200" dirty="0" smtClean="0">
                          <a:solidFill>
                            <a:schemeClr val="dk1"/>
                          </a:solidFill>
                          <a:latin typeface="Garamond" pitchFamily="18" charset="0"/>
                          <a:ea typeface="+mn-ea"/>
                          <a:cs typeface="+mn-cs"/>
                        </a:rPr>
                        <a:t> contract.</a:t>
                      </a:r>
                      <a:endParaRPr lang="en-US" sz="20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endParaRPr lang="en-US" sz="2000" b="0" i="0" kern="1200" dirty="0" smtClean="0">
                        <a:solidFill>
                          <a:schemeClr val="dk1"/>
                        </a:solidFill>
                        <a:latin typeface="Garamond" pitchFamily="18" charset="0"/>
                        <a:ea typeface="+mn-ea"/>
                        <a:cs typeface="+mn-cs"/>
                      </a:endParaRPr>
                    </a:p>
                    <a:p>
                      <a:pPr marL="225425" indent="-225425" algn="just" fontAlgn="t">
                        <a:buFont typeface="Wingdings" pitchFamily="2" charset="2"/>
                        <a:buChar char="Ø"/>
                      </a:pPr>
                      <a:r>
                        <a:rPr lang="en-US" sz="2000" b="0" i="0" kern="1200" dirty="0" smtClean="0">
                          <a:solidFill>
                            <a:srgbClr val="0070C0"/>
                          </a:solidFill>
                          <a:latin typeface="Garamond" pitchFamily="18" charset="0"/>
                          <a:ea typeface="+mn-ea"/>
                          <a:cs typeface="+mn-cs"/>
                        </a:rPr>
                        <a:t>Identifiable future operating losses up to the date of restructuring are not included in a provision.</a:t>
                      </a:r>
                      <a:endParaRPr lang="en-US" sz="2000" b="0" i="0" u="none" strike="noStrike" dirty="0">
                        <a:solidFill>
                          <a:srgbClr val="0070C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262598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txBox="1">
            <a:spLocks/>
          </p:cNvSpPr>
          <p:nvPr/>
        </p:nvSpPr>
        <p:spPr bwMode="auto">
          <a:xfrm>
            <a:off x="3733800" y="112713"/>
            <a:ext cx="3600450" cy="539750"/>
          </a:xfrm>
          <a:prstGeom prst="rect">
            <a:avLst/>
          </a:prstGeom>
          <a:noFill/>
          <a:ln w="9525">
            <a:noFill/>
            <a:miter lim="800000"/>
            <a:headEnd/>
            <a:tailEnd/>
          </a:ln>
        </p:spPr>
        <p:txBody>
          <a:bodyPr/>
          <a:lstStyle/>
          <a:p>
            <a:r>
              <a:rPr lang="en-US" sz="3200" dirty="0">
                <a:latin typeface="Verdana" pitchFamily="34" charset="0"/>
              </a:rPr>
              <a:t>IFRS IN INDIA</a:t>
            </a:r>
            <a:endParaRPr lang="en-IN" sz="3200" dirty="0">
              <a:latin typeface="Verdana"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002273067"/>
              </p:ext>
            </p:extLst>
          </p:nvPr>
        </p:nvGraphicFramePr>
        <p:xfrm>
          <a:off x="188913" y="228600"/>
          <a:ext cx="8650287" cy="6386207"/>
        </p:xfrm>
        <a:graphic>
          <a:graphicData uri="http://schemas.openxmlformats.org/drawingml/2006/table">
            <a:tbl>
              <a:tblPr/>
              <a:tblGrid>
                <a:gridCol w="8650287"/>
              </a:tblGrid>
              <a:tr h="271157">
                <a:tc>
                  <a:txBody>
                    <a:bodyPr/>
                    <a:lstStyle/>
                    <a:p>
                      <a:pPr algn="l" fontAlgn="b"/>
                      <a:r>
                        <a:rPr lang="en-US" sz="2400" b="1" i="0" u="none" strike="noStrike" dirty="0">
                          <a:solidFill>
                            <a:srgbClr val="000000"/>
                          </a:solidFill>
                          <a:latin typeface="Calibri"/>
                        </a:rPr>
                        <a:t>Accounting </a:t>
                      </a:r>
                      <a:r>
                        <a:rPr lang="en-US" sz="2400" b="1" i="0" u="none" strike="noStrike" dirty="0" smtClean="0">
                          <a:solidFill>
                            <a:srgbClr val="000000"/>
                          </a:solidFill>
                          <a:latin typeface="Calibri"/>
                        </a:rPr>
                        <a:t>Differences</a:t>
                      </a:r>
                    </a:p>
                    <a:p>
                      <a:pPr algn="l" fontAlgn="b"/>
                      <a:endParaRPr lang="en-US" sz="1100" b="1"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167">
                <a:tc>
                  <a:txBody>
                    <a:bodyPr/>
                    <a:lstStyle/>
                    <a:p>
                      <a:pPr algn="l" fontAlgn="b"/>
                      <a:r>
                        <a:rPr lang="en-US" sz="2400" b="1" kern="1200" dirty="0" smtClean="0">
                          <a:solidFill>
                            <a:schemeClr val="accent2"/>
                          </a:solidFill>
                          <a:latin typeface="+mj-lt"/>
                          <a:ea typeface="+mj-ea"/>
                          <a:cs typeface="+mj-cs"/>
                        </a:rPr>
                        <a:t>Depreciation</a:t>
                      </a:r>
                      <a:r>
                        <a:rPr lang="en-US" sz="2400" kern="1200" dirty="0" smtClean="0">
                          <a:solidFill>
                            <a:schemeClr val="accent2"/>
                          </a:solidFill>
                          <a:latin typeface="+mj-lt"/>
                          <a:ea typeface="+mj-ea"/>
                          <a:cs typeface="+mj-cs"/>
                        </a:rPr>
                        <a:t>-IFRS is  </a:t>
                      </a:r>
                      <a:r>
                        <a:rPr lang="en-US" sz="2400" kern="1200" dirty="0">
                          <a:solidFill>
                            <a:schemeClr val="accent2"/>
                          </a:solidFill>
                          <a:latin typeface="+mj-lt"/>
                          <a:ea typeface="+mj-ea"/>
                          <a:cs typeface="+mj-cs"/>
                        </a:rPr>
                        <a:t>Useful life only vs. </a:t>
                      </a:r>
                      <a:r>
                        <a:rPr lang="en-US" sz="2400" kern="1200" dirty="0" smtClean="0">
                          <a:solidFill>
                            <a:schemeClr val="accent2"/>
                          </a:solidFill>
                          <a:latin typeface="+mj-lt"/>
                          <a:ea typeface="+mj-ea"/>
                          <a:cs typeface="+mj-cs"/>
                        </a:rPr>
                        <a:t>India-Schedule </a:t>
                      </a:r>
                      <a:r>
                        <a:rPr lang="en-US" sz="2400" kern="1200" dirty="0">
                          <a:solidFill>
                            <a:schemeClr val="accent2"/>
                          </a:solidFill>
                          <a:latin typeface="+mj-lt"/>
                          <a:ea typeface="+mj-ea"/>
                          <a:cs typeface="+mj-cs"/>
                        </a:rPr>
                        <a:t>XIV or useful life whichever is higher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157">
                <a:tc>
                  <a:txBody>
                    <a:bodyPr/>
                    <a:lstStyle/>
                    <a:p>
                      <a:pPr algn="l" fontAlgn="b"/>
                      <a:r>
                        <a:rPr lang="en-US" sz="2400" kern="1200" dirty="0">
                          <a:solidFill>
                            <a:schemeClr val="accent2"/>
                          </a:solidFill>
                          <a:latin typeface="+mj-lt"/>
                          <a:ea typeface="+mj-ea"/>
                          <a:cs typeface="+mj-cs"/>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167">
                <a:tc>
                  <a:txBody>
                    <a:bodyPr/>
                    <a:lstStyle/>
                    <a:p>
                      <a:pPr algn="l" fontAlgn="b"/>
                      <a:r>
                        <a:rPr lang="en-US" sz="2400" b="1" kern="1200" dirty="0">
                          <a:solidFill>
                            <a:schemeClr val="accent2"/>
                          </a:solidFill>
                          <a:latin typeface="+mj-lt"/>
                          <a:ea typeface="+mj-ea"/>
                          <a:cs typeface="+mj-cs"/>
                        </a:rPr>
                        <a:t>Depreciation on Revalued Assets- </a:t>
                      </a:r>
                      <a:r>
                        <a:rPr lang="en-US" sz="2400" kern="1200" dirty="0">
                          <a:solidFill>
                            <a:schemeClr val="accent2"/>
                          </a:solidFill>
                          <a:latin typeface="+mj-lt"/>
                          <a:ea typeface="+mj-ea"/>
                          <a:cs typeface="+mj-cs"/>
                        </a:rPr>
                        <a:t>IFRS- Cannot be </a:t>
                      </a:r>
                      <a:r>
                        <a:rPr lang="en-US" sz="2400" kern="1200" dirty="0" smtClean="0">
                          <a:solidFill>
                            <a:schemeClr val="accent2"/>
                          </a:solidFill>
                          <a:latin typeface="+mj-lt"/>
                          <a:ea typeface="+mj-ea"/>
                          <a:cs typeface="+mj-cs"/>
                        </a:rPr>
                        <a:t>recouped  </a:t>
                      </a:r>
                      <a:r>
                        <a:rPr lang="en-US" sz="2400" kern="1200" dirty="0">
                          <a:solidFill>
                            <a:schemeClr val="accent2"/>
                          </a:solidFill>
                          <a:latin typeface="+mj-lt"/>
                          <a:ea typeface="+mj-ea"/>
                          <a:cs typeface="+mj-cs"/>
                        </a:rPr>
                        <a:t>from the Revaluation Reserve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157">
                <a:tc>
                  <a:txBody>
                    <a:bodyPr/>
                    <a:lstStyle/>
                    <a:p>
                      <a:pPr algn="l" fontAlgn="b"/>
                      <a:r>
                        <a:rPr lang="en-US" sz="2400" kern="1200" dirty="0">
                          <a:solidFill>
                            <a:schemeClr val="accent2"/>
                          </a:solidFill>
                          <a:latin typeface="+mj-lt"/>
                          <a:ea typeface="+mj-ea"/>
                          <a:cs typeface="+mj-cs"/>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167">
                <a:tc>
                  <a:txBody>
                    <a:bodyPr/>
                    <a:lstStyle/>
                    <a:p>
                      <a:pPr algn="l" fontAlgn="b"/>
                      <a:r>
                        <a:rPr lang="en-US" sz="2400" b="1" kern="1200" dirty="0">
                          <a:solidFill>
                            <a:schemeClr val="accent2"/>
                          </a:solidFill>
                          <a:latin typeface="+mj-lt"/>
                          <a:ea typeface="+mj-ea"/>
                          <a:cs typeface="+mj-cs"/>
                        </a:rPr>
                        <a:t>Change in Method of Depreciation- </a:t>
                      </a:r>
                      <a:r>
                        <a:rPr lang="en-US" sz="2400" kern="1200" dirty="0">
                          <a:solidFill>
                            <a:schemeClr val="accent2"/>
                          </a:solidFill>
                          <a:latin typeface="+mj-lt"/>
                          <a:ea typeface="+mj-ea"/>
                          <a:cs typeface="+mj-cs"/>
                        </a:rPr>
                        <a:t>IFRS it is prospectively and in Indian GAAP it is retrospectively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157">
                <a:tc>
                  <a:txBody>
                    <a:bodyPr/>
                    <a:lstStyle/>
                    <a:p>
                      <a:pPr algn="l" fontAlgn="b"/>
                      <a:r>
                        <a:rPr lang="en-US" sz="2400" kern="1200">
                          <a:solidFill>
                            <a:schemeClr val="accent2"/>
                          </a:solidFill>
                          <a:latin typeface="+mj-lt"/>
                          <a:ea typeface="+mj-ea"/>
                          <a:cs typeface="+mj-cs"/>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422">
                <a:tc>
                  <a:txBody>
                    <a:bodyPr/>
                    <a:lstStyle/>
                    <a:p>
                      <a:pPr algn="l" fontAlgn="b"/>
                      <a:r>
                        <a:rPr lang="en-US" sz="2400" b="1" kern="1200" dirty="0">
                          <a:solidFill>
                            <a:schemeClr val="accent2"/>
                          </a:solidFill>
                          <a:latin typeface="+mj-lt"/>
                          <a:ea typeface="+mj-ea"/>
                          <a:cs typeface="+mj-cs"/>
                        </a:rPr>
                        <a:t>Reporting Currency &amp; Functional Currency- </a:t>
                      </a:r>
                      <a:r>
                        <a:rPr lang="en-US" sz="2400" kern="1200" dirty="0">
                          <a:solidFill>
                            <a:schemeClr val="accent2"/>
                          </a:solidFill>
                          <a:latin typeface="+mj-lt"/>
                          <a:ea typeface="+mj-ea"/>
                          <a:cs typeface="+mj-cs"/>
                        </a:rPr>
                        <a:t>IFRS requires measurement of profit using the functional </a:t>
                      </a:r>
                      <a:r>
                        <a:rPr lang="en-US" sz="2400" kern="1200" dirty="0" smtClean="0">
                          <a:solidFill>
                            <a:schemeClr val="accent2"/>
                          </a:solidFill>
                          <a:latin typeface="+mj-lt"/>
                          <a:ea typeface="+mj-ea"/>
                          <a:cs typeface="+mj-cs"/>
                        </a:rPr>
                        <a:t>Currency. In India, INR is the reporting currency. </a:t>
                      </a:r>
                      <a:endParaRPr lang="en-US" sz="2400" kern="1200" dirty="0">
                        <a:solidFill>
                          <a:schemeClr val="accent2"/>
                        </a:solidFill>
                        <a:latin typeface="+mj-lt"/>
                        <a:ea typeface="+mj-ea"/>
                        <a:cs typeface="+mj-cs"/>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157">
                <a:tc>
                  <a:txBody>
                    <a:bodyPr/>
                    <a:lstStyle/>
                    <a:p>
                      <a:pPr algn="l" fontAlgn="b"/>
                      <a:r>
                        <a:rPr lang="en-US" sz="2400" kern="1200">
                          <a:solidFill>
                            <a:schemeClr val="accent2"/>
                          </a:solidFill>
                          <a:latin typeface="+mj-lt"/>
                          <a:ea typeface="+mj-ea"/>
                          <a:cs typeface="+mj-cs"/>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422">
                <a:tc>
                  <a:txBody>
                    <a:bodyPr/>
                    <a:lstStyle/>
                    <a:p>
                      <a:pPr algn="l" fontAlgn="b"/>
                      <a:r>
                        <a:rPr lang="en-US" sz="2400" b="1" kern="1200" dirty="0">
                          <a:solidFill>
                            <a:schemeClr val="accent2"/>
                          </a:solidFill>
                          <a:latin typeface="+mj-lt"/>
                          <a:ea typeface="+mj-ea"/>
                          <a:cs typeface="+mj-cs"/>
                        </a:rPr>
                        <a:t>Disclosure of Extra-Ordinary Items- </a:t>
                      </a:r>
                      <a:r>
                        <a:rPr lang="en-US" sz="2400" kern="1200" dirty="0">
                          <a:solidFill>
                            <a:schemeClr val="accent2"/>
                          </a:solidFill>
                          <a:latin typeface="+mj-lt"/>
                          <a:ea typeface="+mj-ea"/>
                          <a:cs typeface="+mj-cs"/>
                        </a:rPr>
                        <a:t>IFRS prohibits such disclosure and No such items in IFRS .Indian GAAP talks of disclosure in Notes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1157">
                <a:tc>
                  <a:txBody>
                    <a:bodyPr/>
                    <a:lstStyle/>
                    <a:p>
                      <a:pPr algn="l" fontAlgn="b"/>
                      <a:r>
                        <a:rPr lang="en-US" sz="11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26809652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-26</a:t>
            </a:r>
          </a:p>
          <a:p>
            <a:pPr algn="ctr"/>
            <a:r>
              <a:rPr lang="en-US" sz="3200" dirty="0" smtClean="0"/>
              <a:t>Intangible Assets </a:t>
            </a:r>
            <a:endParaRPr lang="en-US" sz="3200" dirty="0"/>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IND AS -38</a:t>
            </a:r>
          </a:p>
          <a:p>
            <a:pPr algn="ctr"/>
            <a:r>
              <a:rPr lang="en-US" sz="3200" dirty="0" smtClean="0"/>
              <a:t>Intangible Assets</a:t>
            </a: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AS 26(</a:t>
            </a:r>
            <a:r>
              <a:rPr lang="en-US" sz="2400" dirty="0"/>
              <a:t>Intangible </a:t>
            </a:r>
            <a:r>
              <a:rPr lang="en-US" sz="2400" dirty="0" smtClean="0"/>
              <a:t>Assets</a:t>
            </a:r>
            <a:r>
              <a:rPr lang="en-US" sz="2400" b="1" dirty="0" smtClean="0">
                <a:latin typeface="Garamond" pitchFamily="18" charset="0"/>
              </a:rPr>
              <a:t>)  &amp; </a:t>
            </a:r>
            <a:r>
              <a:rPr lang="en-US" sz="2400" b="1" dirty="0" err="1" smtClean="0">
                <a:latin typeface="Garamond" pitchFamily="18" charset="0"/>
              </a:rPr>
              <a:t>Ind</a:t>
            </a:r>
            <a:r>
              <a:rPr lang="en-US" sz="2400" b="1" dirty="0" smtClean="0">
                <a:latin typeface="Garamond" pitchFamily="18" charset="0"/>
              </a:rPr>
              <a:t> AS 38(Intangible Assets)</a:t>
            </a:r>
            <a:endParaRPr lang="en-US" sz="2400" b="1" dirty="0">
              <a:latin typeface="Garamond" pitchFamily="18" charset="0"/>
            </a:endParaRPr>
          </a:p>
        </p:txBody>
      </p:sp>
    </p:spTree>
    <p:extLst>
      <p:ext uri="{BB962C8B-B14F-4D97-AF65-F5344CB8AC3E}">
        <p14:creationId xmlns:p14="http://schemas.microsoft.com/office/powerpoint/2010/main" xmlns="" val="294903177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a:noFill/>
        </p:spPr>
        <p:txBody>
          <a:bodyPr wrap="square" rtlCol="0">
            <a:spAutoFit/>
          </a:bodyPr>
          <a:lstStyle/>
          <a:p>
            <a:pPr algn="ctr"/>
            <a:r>
              <a:rPr lang="en-US" sz="2400" b="1" dirty="0" smtClean="0">
                <a:latin typeface="Garamond" pitchFamily="18" charset="0"/>
              </a:rPr>
              <a:t>Ind AS 38 and AS 26 (Intangible Assets)</a:t>
            </a:r>
            <a:endParaRPr lang="en-US" sz="2400"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388712976"/>
              </p:ext>
            </p:extLst>
          </p:nvPr>
        </p:nvGraphicFramePr>
        <p:xfrm>
          <a:off x="76200" y="428625"/>
          <a:ext cx="8991600" cy="6276975"/>
        </p:xfrm>
        <a:graphic>
          <a:graphicData uri="http://schemas.openxmlformats.org/drawingml/2006/table">
            <a:tbl>
              <a:tblPr firstRow="1" bandRow="1">
                <a:tableStyleId>{5C22544A-7EE6-4342-B048-85BDC9FD1C3A}</a:tableStyleId>
              </a:tblPr>
              <a:tblGrid>
                <a:gridCol w="5047916"/>
                <a:gridCol w="3943684"/>
              </a:tblGrid>
              <a:tr h="424042">
                <a:tc>
                  <a:txBody>
                    <a:bodyPr/>
                    <a:lstStyle/>
                    <a:p>
                      <a:pPr algn="ctr"/>
                      <a:r>
                        <a:rPr lang="en-US" sz="2400" b="1" dirty="0" smtClean="0">
                          <a:solidFill>
                            <a:schemeClr val="tx1"/>
                          </a:solidFill>
                          <a:latin typeface="Garamond" pitchFamily="18" charset="0"/>
                        </a:rPr>
                        <a:t>Ind AS 38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3259">
                <a:tc>
                  <a:txBody>
                    <a:bodyPr/>
                    <a:lstStyle/>
                    <a:p>
                      <a:pPr marL="284163" indent="-284163" algn="just" fontAlgn="t">
                        <a:buFont typeface="Wingdings" pitchFamily="2" charset="2"/>
                        <a:buChar char="Ø"/>
                      </a:pPr>
                      <a:r>
                        <a:rPr lang="en-US" sz="2000" b="0" i="1" kern="1200" dirty="0" smtClean="0">
                          <a:solidFill>
                            <a:schemeClr val="dk1"/>
                          </a:solidFill>
                          <a:latin typeface="Garamond" pitchFamily="18" charset="0"/>
                          <a:ea typeface="+mn-ea"/>
                          <a:cs typeface="+mn-cs"/>
                        </a:rPr>
                        <a:t>(Definition) </a:t>
                      </a:r>
                      <a:r>
                        <a:rPr lang="en-US" sz="2000" b="0" i="0" kern="1200" dirty="0" smtClean="0">
                          <a:solidFill>
                            <a:srgbClr val="0070C0"/>
                          </a:solidFill>
                          <a:latin typeface="Garamond" pitchFamily="18" charset="0"/>
                          <a:ea typeface="+mn-ea"/>
                          <a:cs typeface="+mn-cs"/>
                        </a:rPr>
                        <a:t>Intangible asset as an identifiable non-monetary asset without physical substance . </a:t>
                      </a:r>
                      <a:endParaRPr lang="en-US" sz="2000" b="0" i="1" u="none" strike="noStrike" dirty="0">
                        <a:solidFill>
                          <a:srgbClr val="0070C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1" kern="1200" dirty="0" smtClean="0">
                          <a:solidFill>
                            <a:schemeClr val="dk1"/>
                          </a:solidFill>
                          <a:latin typeface="Garamond" pitchFamily="18" charset="0"/>
                          <a:ea typeface="+mn-ea"/>
                          <a:cs typeface="+mn-cs"/>
                        </a:rPr>
                        <a:t>(Definition)</a:t>
                      </a:r>
                      <a:r>
                        <a:rPr lang="en-US" sz="2000" b="0" i="1" kern="1200" baseline="0" dirty="0" smtClean="0">
                          <a:solidFill>
                            <a:schemeClr val="dk1"/>
                          </a:solidFill>
                          <a:latin typeface="Garamond" pitchFamily="18" charset="0"/>
                          <a:ea typeface="+mn-ea"/>
                          <a:cs typeface="+mn-cs"/>
                        </a:rPr>
                        <a:t> </a:t>
                      </a:r>
                      <a:r>
                        <a:rPr lang="en-US" sz="2000" b="0" i="0" kern="1200" baseline="0" dirty="0" smtClean="0">
                          <a:solidFill>
                            <a:schemeClr val="dk1"/>
                          </a:solidFill>
                          <a:latin typeface="Garamond" pitchFamily="18" charset="0"/>
                          <a:ea typeface="+mn-ea"/>
                          <a:cs typeface="+mn-cs"/>
                        </a:rPr>
                        <a:t>I</a:t>
                      </a:r>
                      <a:r>
                        <a:rPr lang="en-US" sz="2000" b="0" i="0" kern="1200" dirty="0" smtClean="0">
                          <a:solidFill>
                            <a:schemeClr val="dk1"/>
                          </a:solidFill>
                          <a:latin typeface="Garamond" pitchFamily="18" charset="0"/>
                          <a:ea typeface="+mn-ea"/>
                          <a:cs typeface="+mn-cs"/>
                        </a:rPr>
                        <a:t>ntangible asset as an identifiable non-monetary asset without physical substance </a:t>
                      </a:r>
                      <a:r>
                        <a:rPr lang="en-US" sz="2000" b="0" i="0" kern="1200" dirty="0" smtClean="0">
                          <a:solidFill>
                            <a:srgbClr val="0070C0"/>
                          </a:solidFill>
                          <a:latin typeface="Garamond" pitchFamily="18" charset="0"/>
                          <a:ea typeface="+mn-ea"/>
                          <a:cs typeface="+mn-cs"/>
                        </a:rPr>
                        <a:t>held for use in the production or supply of goods or services, for rental to others, or for administrative purposes</a:t>
                      </a:r>
                      <a:endParaRPr lang="en-US" sz="2000" b="0" i="0" u="none" strike="noStrike" dirty="0">
                        <a:solidFill>
                          <a:srgbClr val="0070C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3259">
                <a:tc>
                  <a:txBody>
                    <a:bodyPr/>
                    <a:lstStyle/>
                    <a:p>
                      <a:pPr marL="284163" indent="-284163" algn="just" fontAlgn="t">
                        <a:buFont typeface="Wingdings" pitchFamily="2" charset="2"/>
                        <a:buChar char="Ø"/>
                      </a:pPr>
                      <a:r>
                        <a:rPr lang="en-US" sz="2000" b="0" i="0" kern="1200" dirty="0" smtClean="0">
                          <a:solidFill>
                            <a:schemeClr val="dk1"/>
                          </a:solidFill>
                          <a:latin typeface="Garamond" pitchFamily="18" charset="0"/>
                          <a:ea typeface="+mn-ea"/>
                          <a:cs typeface="+mn-cs"/>
                        </a:rPr>
                        <a:t>In the case of separately acquired intangibles, </a:t>
                      </a:r>
                      <a:r>
                        <a:rPr lang="en-US" sz="2000" b="0" i="0" kern="1200" dirty="0" smtClean="0">
                          <a:solidFill>
                            <a:srgbClr val="0070C0"/>
                          </a:solidFill>
                          <a:latin typeface="Garamond" pitchFamily="18" charset="0"/>
                          <a:ea typeface="+mn-ea"/>
                          <a:cs typeface="+mn-cs"/>
                        </a:rPr>
                        <a:t>the criterion of probable inflow of expected future economic benefits is always considered satisfied, even if there is uncertainty about the timing or the amount of the inflow.</a:t>
                      </a:r>
                      <a:endParaRPr lang="en-US" sz="2000" b="0" i="0" u="none" strike="noStrike" dirty="0">
                        <a:solidFill>
                          <a:srgbClr val="0070C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buFont typeface="Wingdings" pitchFamily="2" charset="2"/>
                        <a:buChar char="Ø"/>
                      </a:pPr>
                      <a:r>
                        <a:rPr lang="en-US" sz="2000" b="0" i="0" kern="1200" dirty="0" smtClean="0">
                          <a:solidFill>
                            <a:schemeClr val="dk1"/>
                          </a:solidFill>
                          <a:latin typeface="Garamond" pitchFamily="18" charset="0"/>
                          <a:ea typeface="+mn-ea"/>
                          <a:cs typeface="+mn-cs"/>
                        </a:rPr>
                        <a:t>There is no such provision in the existing standard.</a:t>
                      </a:r>
                      <a:r>
                        <a:rPr lang="en-US" sz="2000" dirty="0" smtClean="0">
                          <a:latin typeface="Garamond" pitchFamily="18" charset="0"/>
                        </a:rPr>
                        <a:t/>
                      </a:r>
                      <a:br>
                        <a:rPr lang="en-US" sz="2000" dirty="0" smtClean="0">
                          <a:latin typeface="Garamond" pitchFamily="18" charset="0"/>
                        </a:rPr>
                      </a:b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1038">
                <a:tc>
                  <a:txBody>
                    <a:bodyPr/>
                    <a:lstStyle/>
                    <a:p>
                      <a:pPr marL="284163" indent="-284163" algn="just" fontAlgn="t">
                        <a:buFont typeface="Wingdings" pitchFamily="2" charset="2"/>
                        <a:buChar char="Ø"/>
                      </a:pPr>
                      <a:r>
                        <a:rPr lang="en-US" sz="2000" b="0" i="0" kern="1200" dirty="0" smtClean="0">
                          <a:solidFill>
                            <a:schemeClr val="dk1"/>
                          </a:solidFill>
                          <a:latin typeface="Garamond" pitchFamily="18" charset="0"/>
                          <a:ea typeface="+mn-ea"/>
                          <a:cs typeface="+mn-cs"/>
                        </a:rPr>
                        <a:t>If </a:t>
                      </a:r>
                      <a:r>
                        <a:rPr lang="en-US" sz="2000" b="0" i="0" kern="1200" dirty="0" smtClean="0">
                          <a:solidFill>
                            <a:srgbClr val="0070C0"/>
                          </a:solidFill>
                          <a:latin typeface="Garamond" pitchFamily="18" charset="0"/>
                          <a:ea typeface="+mn-ea"/>
                          <a:cs typeface="+mn-cs"/>
                        </a:rPr>
                        <a:t>payment for an intangible asset is deferred beyond normal credit terms, the difference between this amount and the total payments is recognised as interest expense over the period of credit unless it is capitalised.</a:t>
                      </a:r>
                      <a:endParaRPr lang="en-US" sz="2000" b="0" i="0" u="none" strike="noStrike" dirty="0">
                        <a:solidFill>
                          <a:srgbClr val="0070C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kern="1200" dirty="0" smtClean="0">
                          <a:solidFill>
                            <a:schemeClr val="dk1"/>
                          </a:solidFill>
                          <a:latin typeface="Garamond" pitchFamily="18" charset="0"/>
                          <a:ea typeface="+mn-ea"/>
                          <a:cs typeface="+mn-cs"/>
                        </a:rPr>
                        <a:t>There is no such provision in the existing standard.</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777154891"/>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591188876"/>
              </p:ext>
            </p:extLst>
          </p:nvPr>
        </p:nvGraphicFramePr>
        <p:xfrm>
          <a:off x="228600" y="864870"/>
          <a:ext cx="8686800" cy="4438650"/>
        </p:xfrm>
        <a:graphic>
          <a:graphicData uri="http://schemas.openxmlformats.org/drawingml/2006/table">
            <a:tbl>
              <a:tblPr firstRow="1" bandRow="1">
                <a:tableStyleId>{5C22544A-7EE6-4342-B048-85BDC9FD1C3A}</a:tableStyleId>
              </a:tblPr>
              <a:tblGrid>
                <a:gridCol w="4343400"/>
                <a:gridCol w="4343400"/>
              </a:tblGrid>
              <a:tr h="421038">
                <a:tc>
                  <a:txBody>
                    <a:bodyPr/>
                    <a:lstStyle/>
                    <a:p>
                      <a:pPr algn="ctr"/>
                      <a:r>
                        <a:rPr lang="en-US" sz="2400" b="1" dirty="0" smtClean="0">
                          <a:solidFill>
                            <a:schemeClr val="tx1"/>
                          </a:solidFill>
                          <a:latin typeface="Garamond" pitchFamily="18" charset="0"/>
                        </a:rPr>
                        <a:t>Ind AS 38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038">
                <a:tc>
                  <a:txBody>
                    <a:bodyPr/>
                    <a:lstStyle/>
                    <a:p>
                      <a:pPr marL="284163" indent="-284163" algn="just" fontAlgn="t">
                        <a:buFont typeface="Wingdings" pitchFamily="2" charset="2"/>
                        <a:buChar char="Ø"/>
                      </a:pPr>
                      <a:r>
                        <a:rPr lang="en-US" sz="2000" b="0" i="0" kern="1200" dirty="0" smtClean="0">
                          <a:solidFill>
                            <a:srgbClr val="0070C0"/>
                          </a:solidFill>
                          <a:latin typeface="Garamond" pitchFamily="18" charset="0"/>
                          <a:ea typeface="+mn-ea"/>
                          <a:cs typeface="+mn-cs"/>
                        </a:rPr>
                        <a:t>Deals in detail in respect of intangible assets acquired in a business combination.</a:t>
                      </a:r>
                      <a:endParaRPr lang="en-US" sz="2000" b="0" i="0" u="none" strike="noStrike" dirty="0">
                        <a:solidFill>
                          <a:srgbClr val="0070C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kern="1200" dirty="0" smtClean="0">
                          <a:solidFill>
                            <a:schemeClr val="dk1"/>
                          </a:solidFill>
                          <a:latin typeface="Garamond" pitchFamily="18" charset="0"/>
                          <a:ea typeface="+mn-ea"/>
                          <a:cs typeface="+mn-cs"/>
                        </a:rPr>
                        <a:t>Refers only to intangible assets acquired in an amalgamation in the nature of purchase </a:t>
                      </a:r>
                      <a:r>
                        <a:rPr lang="en-US" sz="2000" b="0" i="0" kern="1200" dirty="0" smtClean="0">
                          <a:solidFill>
                            <a:srgbClr val="0070C0"/>
                          </a:solidFill>
                          <a:latin typeface="Garamond" pitchFamily="18" charset="0"/>
                          <a:ea typeface="+mn-ea"/>
                          <a:cs typeface="+mn-cs"/>
                        </a:rPr>
                        <a:t>and does not refer to business combinations as a whole.</a:t>
                      </a:r>
                    </a:p>
                    <a:p>
                      <a:pPr marL="284163" indent="-284163" algn="just" fontAlgn="t">
                        <a:buFont typeface="Wingdings" pitchFamily="2" charset="2"/>
                        <a:buChar char="Ø"/>
                      </a:pP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1038">
                <a:tc>
                  <a:txBody>
                    <a:bodyPr/>
                    <a:lstStyle/>
                    <a:p>
                      <a:pPr marL="284163" indent="-284163" algn="just" fontAlgn="t">
                        <a:buFont typeface="Wingdings" pitchFamily="2" charset="2"/>
                        <a:buChar char="Ø"/>
                      </a:pPr>
                      <a:r>
                        <a:rPr lang="en-US" sz="2000" b="0" i="0" kern="1200" dirty="0" smtClean="0">
                          <a:solidFill>
                            <a:schemeClr val="dk1"/>
                          </a:solidFill>
                          <a:latin typeface="Garamond" pitchFamily="18" charset="0"/>
                          <a:ea typeface="+mn-ea"/>
                          <a:cs typeface="+mn-cs"/>
                        </a:rPr>
                        <a:t>If</a:t>
                      </a:r>
                      <a:r>
                        <a:rPr lang="en-US" sz="2000" b="0" i="0" kern="1200" baseline="0" dirty="0" smtClean="0">
                          <a:solidFill>
                            <a:schemeClr val="dk1"/>
                          </a:solidFill>
                          <a:latin typeface="Garamond" pitchFamily="18" charset="0"/>
                          <a:ea typeface="+mn-ea"/>
                          <a:cs typeface="+mn-cs"/>
                        </a:rPr>
                        <a:t> </a:t>
                      </a:r>
                      <a:r>
                        <a:rPr lang="en-US" sz="2000" b="0" i="0" kern="1200" dirty="0" smtClean="0">
                          <a:solidFill>
                            <a:schemeClr val="dk1"/>
                          </a:solidFill>
                          <a:latin typeface="Garamond" pitchFamily="18" charset="0"/>
                          <a:ea typeface="+mn-ea"/>
                          <a:cs typeface="+mn-cs"/>
                        </a:rPr>
                        <a:t>an intangible asset is acquired in exchange of a non-monetary asset, it should be recognised at the fair value of the asset given up unless the fair value of the asset received is more clearly evident.</a:t>
                      </a:r>
                    </a:p>
                    <a:p>
                      <a:pPr marL="284163" indent="-284163" algn="just" fontAlgn="t">
                        <a:buFont typeface="Wingdings" pitchFamily="2" charset="2"/>
                        <a:buChar char="Ø"/>
                      </a:pP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a:buFont typeface="Wingdings" pitchFamily="2" charset="2"/>
                        <a:buChar char="Ø"/>
                      </a:pPr>
                      <a:r>
                        <a:rPr lang="en-US" sz="2000" b="0" i="0" kern="1200" dirty="0" smtClean="0">
                          <a:solidFill>
                            <a:schemeClr val="dk1"/>
                          </a:solidFill>
                          <a:latin typeface="Garamond" pitchFamily="18" charset="0"/>
                          <a:ea typeface="+mn-ea"/>
                          <a:cs typeface="+mn-cs"/>
                        </a:rPr>
                        <a:t>Principles of existing AS 10 to be followed which includes an alternative accounting treatment.</a:t>
                      </a:r>
                    </a:p>
                    <a:p>
                      <a:pPr marL="284163" indent="-284163" algn="l">
                        <a:buFont typeface="Wingdings" pitchFamily="2" charset="2"/>
                        <a:buNone/>
                      </a:pPr>
                      <a:r>
                        <a:rPr lang="en-US" sz="2000" dirty="0" smtClean="0">
                          <a:latin typeface="Garamond" pitchFamily="18" charset="0"/>
                        </a:rPr>
                        <a:t/>
                      </a:r>
                      <a:br>
                        <a:rPr lang="en-US" sz="2000" dirty="0" smtClean="0">
                          <a:latin typeface="Garamond" pitchFamily="18" charset="0"/>
                        </a:rPr>
                      </a:b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0" y="1"/>
            <a:ext cx="9144000" cy="461665"/>
          </a:xfrm>
          <a:prstGeom prst="rect">
            <a:avLst/>
          </a:prstGeom>
          <a:noFill/>
        </p:spPr>
        <p:txBody>
          <a:bodyPr wrap="square" rtlCol="0">
            <a:spAutoFit/>
          </a:bodyPr>
          <a:lstStyle/>
          <a:p>
            <a:pPr algn="ctr"/>
            <a:r>
              <a:rPr lang="en-US" sz="2400" b="1" dirty="0" smtClean="0">
                <a:latin typeface="Garamond" pitchFamily="18" charset="0"/>
              </a:rPr>
              <a:t>Ind AS 38 and AS 26 (Intangible Assets)</a:t>
            </a:r>
            <a:endParaRPr lang="en-US" sz="2400" dirty="0">
              <a:latin typeface="Garamond" pitchFamily="18" charset="0"/>
            </a:endParaRPr>
          </a:p>
        </p:txBody>
      </p:sp>
    </p:spTree>
    <p:extLst>
      <p:ext uri="{BB962C8B-B14F-4D97-AF65-F5344CB8AC3E}">
        <p14:creationId xmlns:p14="http://schemas.microsoft.com/office/powerpoint/2010/main" xmlns="" val="262320200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3941588554"/>
              </p:ext>
            </p:extLst>
          </p:nvPr>
        </p:nvGraphicFramePr>
        <p:xfrm>
          <a:off x="228600" y="832485"/>
          <a:ext cx="8686800" cy="5048250"/>
        </p:xfrm>
        <a:graphic>
          <a:graphicData uri="http://schemas.openxmlformats.org/drawingml/2006/table">
            <a:tbl>
              <a:tblPr firstRow="1" bandRow="1">
                <a:tableStyleId>{5C22544A-7EE6-4342-B048-85BDC9FD1C3A}</a:tableStyleId>
              </a:tblPr>
              <a:tblGrid>
                <a:gridCol w="4343400"/>
                <a:gridCol w="4343400"/>
              </a:tblGrid>
              <a:tr h="421038">
                <a:tc>
                  <a:txBody>
                    <a:bodyPr/>
                    <a:lstStyle/>
                    <a:p>
                      <a:pPr algn="ctr"/>
                      <a:r>
                        <a:rPr lang="en-US" sz="2400" b="1" dirty="0" smtClean="0">
                          <a:solidFill>
                            <a:schemeClr val="tx1"/>
                          </a:solidFill>
                          <a:latin typeface="Garamond" pitchFamily="18" charset="0"/>
                        </a:rPr>
                        <a:t>Ind AS 38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8270">
                <a:tc>
                  <a:txBody>
                    <a:bodyPr/>
                    <a:lstStyle/>
                    <a:p>
                      <a:pPr marL="284163" indent="-284163" algn="just" fontAlgn="t">
                        <a:buFont typeface="Wingdings" pitchFamily="2" charset="2"/>
                        <a:buChar char="Ø"/>
                      </a:pPr>
                      <a:r>
                        <a:rPr lang="en-US" sz="2000" b="0" i="0" kern="1200" dirty="0" smtClean="0">
                          <a:solidFill>
                            <a:schemeClr val="dk1"/>
                          </a:solidFill>
                          <a:latin typeface="Garamond" pitchFamily="18" charset="0"/>
                          <a:ea typeface="+mn-ea"/>
                          <a:cs typeface="+mn-cs"/>
                        </a:rPr>
                        <a:t>When intangible assets are acquired free of charge or for nominal consideration by way of government grant then should record </a:t>
                      </a:r>
                      <a:r>
                        <a:rPr lang="en-US" sz="2000" b="0" i="0" kern="1200" dirty="0" smtClean="0">
                          <a:solidFill>
                            <a:srgbClr val="0070C0"/>
                          </a:solidFill>
                          <a:latin typeface="Garamond" pitchFamily="18" charset="0"/>
                          <a:ea typeface="+mn-ea"/>
                          <a:cs typeface="+mn-cs"/>
                        </a:rPr>
                        <a:t>both the grant and the intangible asset at fair value. </a:t>
                      </a:r>
                    </a:p>
                    <a:p>
                      <a:pPr marL="284163" indent="-284163" algn="just" fontAlgn="t">
                        <a:buFont typeface="Wingdings" pitchFamily="2" charset="2"/>
                        <a:buChar char="Ø"/>
                      </a:pP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a:buFont typeface="Wingdings" pitchFamily="2" charset="2"/>
                        <a:buChar char="Ø"/>
                      </a:pPr>
                      <a:r>
                        <a:rPr lang="en-US" sz="2000" b="0" i="0" kern="1200" dirty="0" smtClean="0">
                          <a:solidFill>
                            <a:schemeClr val="dk1"/>
                          </a:solidFill>
                          <a:latin typeface="Garamond" pitchFamily="18" charset="0"/>
                          <a:ea typeface="+mn-ea"/>
                          <a:cs typeface="+mn-cs"/>
                        </a:rPr>
                        <a:t>Recognised at </a:t>
                      </a:r>
                      <a:r>
                        <a:rPr lang="en-US" sz="2000" b="0" i="0" kern="1200" dirty="0" smtClean="0">
                          <a:solidFill>
                            <a:srgbClr val="0070C0"/>
                          </a:solidFill>
                          <a:latin typeface="Garamond" pitchFamily="18" charset="0"/>
                          <a:ea typeface="+mn-ea"/>
                          <a:cs typeface="+mn-cs"/>
                        </a:rPr>
                        <a:t>nominal value or at acquisition cost, as appropriate plus any expenditure that is attributable to making the asset ready for intended use.</a:t>
                      </a:r>
                    </a:p>
                    <a:p>
                      <a:pPr marL="284163" indent="-284163" algn="just">
                        <a:buFont typeface="Wingdings" pitchFamily="2" charset="2"/>
                        <a:buNone/>
                      </a:pP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1038">
                <a:tc>
                  <a:txBody>
                    <a:bodyPr/>
                    <a:lstStyle/>
                    <a:p>
                      <a:pPr marL="284163" marR="0" indent="-284163"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000" b="0" i="0" kern="1200" dirty="0" smtClean="0">
                          <a:solidFill>
                            <a:schemeClr val="dk1"/>
                          </a:solidFill>
                          <a:latin typeface="Garamond" pitchFamily="18" charset="0"/>
                          <a:ea typeface="+mn-ea"/>
                          <a:cs typeface="+mn-cs"/>
                        </a:rPr>
                        <a:t>The useful life of an intangible asset can even </a:t>
                      </a:r>
                      <a:r>
                        <a:rPr lang="en-US" sz="2000" b="0" i="0" kern="1200" dirty="0" smtClean="0">
                          <a:solidFill>
                            <a:srgbClr val="0070C0"/>
                          </a:solidFill>
                          <a:latin typeface="Garamond" pitchFamily="18" charset="0"/>
                          <a:ea typeface="+mn-ea"/>
                          <a:cs typeface="+mn-cs"/>
                        </a:rPr>
                        <a:t>be indefinite subject to fulfillment of certain conditions, in which case it should not be amortised but should </a:t>
                      </a:r>
                      <a:r>
                        <a:rPr lang="en-US" sz="2000" b="0" i="0" kern="1200" dirty="0" smtClean="0">
                          <a:solidFill>
                            <a:schemeClr val="dk1"/>
                          </a:solidFill>
                          <a:latin typeface="Garamond" pitchFamily="18" charset="0"/>
                          <a:ea typeface="+mn-ea"/>
                          <a:cs typeface="+mn-cs"/>
                        </a:rPr>
                        <a:t>be tested for impairment.</a:t>
                      </a:r>
                      <a:endParaRPr lang="en-US" sz="2000" b="0" i="0" u="none" strike="noStrike" dirty="0" smtClean="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marR="0" indent="-284163"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000" b="0" i="0" kern="1200" dirty="0" smtClean="0">
                          <a:solidFill>
                            <a:schemeClr val="dk1"/>
                          </a:solidFill>
                          <a:latin typeface="Garamond" pitchFamily="18" charset="0"/>
                          <a:ea typeface="+mn-ea"/>
                          <a:cs typeface="+mn-cs"/>
                        </a:rPr>
                        <a:t>Based on the assumption that the useful life of an intangible asset is always finite, and includes a rebuttable presumption that the useful life </a:t>
                      </a:r>
                      <a:r>
                        <a:rPr lang="en-US" sz="2000" b="0" i="0" kern="1200" dirty="0" smtClean="0">
                          <a:solidFill>
                            <a:srgbClr val="0070C0"/>
                          </a:solidFill>
                          <a:latin typeface="Garamond" pitchFamily="18" charset="0"/>
                          <a:ea typeface="+mn-ea"/>
                          <a:cs typeface="+mn-cs"/>
                        </a:rPr>
                        <a:t>cannot exceed ten years from the date the asset is available for use. </a:t>
                      </a:r>
                    </a:p>
                    <a:p>
                      <a:pPr marL="284163" marR="0" indent="-284163" algn="just" defTabSz="914400" rtl="0" eaLnBrk="1" fontAlgn="t" latinLnBrk="0" hangingPunct="1">
                        <a:lnSpc>
                          <a:spcPct val="100000"/>
                        </a:lnSpc>
                        <a:spcBef>
                          <a:spcPts val="0"/>
                        </a:spcBef>
                        <a:spcAft>
                          <a:spcPts val="0"/>
                        </a:spcAft>
                        <a:buClrTx/>
                        <a:buSzTx/>
                        <a:buFont typeface="Wingdings" pitchFamily="2" charset="2"/>
                        <a:buChar char="Ø"/>
                        <a:tabLst/>
                        <a:defRPr/>
                      </a:pPr>
                      <a:endParaRPr lang="en-US" sz="2000" b="0" i="0" u="none" strike="noStrike" dirty="0" smtClean="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0" y="71735"/>
            <a:ext cx="9144000" cy="461665"/>
          </a:xfrm>
          <a:prstGeom prst="rect">
            <a:avLst/>
          </a:prstGeom>
          <a:noFill/>
        </p:spPr>
        <p:txBody>
          <a:bodyPr wrap="square" rtlCol="0">
            <a:spAutoFit/>
          </a:bodyPr>
          <a:lstStyle/>
          <a:p>
            <a:pPr algn="ctr"/>
            <a:r>
              <a:rPr lang="en-US" sz="2400" b="1" dirty="0" smtClean="0">
                <a:latin typeface="Garamond" pitchFamily="18" charset="0"/>
              </a:rPr>
              <a:t>Ind AS 38 and AS 26 (Intangible Assets)</a:t>
            </a:r>
            <a:endParaRPr lang="en-US" sz="2400" dirty="0">
              <a:latin typeface="Garamond" pitchFamily="18" charset="0"/>
            </a:endParaRPr>
          </a:p>
        </p:txBody>
      </p:sp>
    </p:spTree>
    <p:extLst>
      <p:ext uri="{BB962C8B-B14F-4D97-AF65-F5344CB8AC3E}">
        <p14:creationId xmlns:p14="http://schemas.microsoft.com/office/powerpoint/2010/main" xmlns="" val="183062288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083207208"/>
              </p:ext>
            </p:extLst>
          </p:nvPr>
        </p:nvGraphicFramePr>
        <p:xfrm>
          <a:off x="228600" y="762000"/>
          <a:ext cx="8686800" cy="4752975"/>
        </p:xfrm>
        <a:graphic>
          <a:graphicData uri="http://schemas.openxmlformats.org/drawingml/2006/table">
            <a:tbl>
              <a:tblPr firstRow="1" bandRow="1">
                <a:tableStyleId>{5C22544A-7EE6-4342-B048-85BDC9FD1C3A}</a:tableStyleId>
              </a:tblPr>
              <a:tblGrid>
                <a:gridCol w="4343400"/>
                <a:gridCol w="4343400"/>
              </a:tblGrid>
              <a:tr h="421038">
                <a:tc>
                  <a:txBody>
                    <a:bodyPr/>
                    <a:lstStyle/>
                    <a:p>
                      <a:pPr algn="ctr"/>
                      <a:r>
                        <a:rPr lang="en-US" sz="2400" b="1" dirty="0" smtClean="0">
                          <a:solidFill>
                            <a:schemeClr val="tx1"/>
                          </a:solidFill>
                          <a:latin typeface="Garamond" pitchFamily="18" charset="0"/>
                        </a:rPr>
                        <a:t>Ind AS 38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038">
                <a:tc>
                  <a:txBody>
                    <a:bodyPr/>
                    <a:lstStyle/>
                    <a:p>
                      <a:pPr marL="284163" indent="-284163" algn="just" fontAlgn="t">
                        <a:buFont typeface="Wingdings" pitchFamily="2" charset="2"/>
                        <a:buChar char="Ø"/>
                      </a:pPr>
                      <a:r>
                        <a:rPr kumimoji="0" lang="en-GB" sz="2000" b="0" i="0" kern="1200" dirty="0" smtClean="0">
                          <a:solidFill>
                            <a:schemeClr val="dk1"/>
                          </a:solidFill>
                          <a:latin typeface="Garamond" pitchFamily="18" charset="0"/>
                          <a:ea typeface="+mn-ea"/>
                          <a:cs typeface="+mn-cs"/>
                        </a:rPr>
                        <a:t>Gives guidance for the treatment of such expenditure. </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kumimoji="0" lang="en-GB" sz="2000" b="0" i="0" kern="1200" dirty="0" smtClean="0">
                          <a:solidFill>
                            <a:schemeClr val="dk1"/>
                          </a:solidFill>
                          <a:latin typeface="Garamond" pitchFamily="18" charset="0"/>
                          <a:ea typeface="+mn-ea"/>
                          <a:cs typeface="+mn-cs"/>
                        </a:rPr>
                        <a:t>Is silent regarding </a:t>
                      </a:r>
                      <a:r>
                        <a:rPr kumimoji="0" lang="en-GB" sz="2000" b="0" i="0" kern="1200" dirty="0" smtClean="0">
                          <a:solidFill>
                            <a:srgbClr val="0070C0"/>
                          </a:solidFill>
                          <a:latin typeface="Garamond" pitchFamily="18" charset="0"/>
                          <a:ea typeface="+mn-ea"/>
                          <a:cs typeface="+mn-cs"/>
                        </a:rPr>
                        <a:t>the treatment of subsequent expenditure on an in-process research and development project acquired in a business combination. </a:t>
                      </a:r>
                      <a:endParaRPr kumimoji="0" lang="en-US" sz="2000" b="0" i="0" kern="1200" dirty="0">
                        <a:solidFill>
                          <a:srgbClr val="0070C0"/>
                        </a:solidFill>
                        <a:latin typeface="Garamond" pitchFamily="18" charset="0"/>
                        <a:ea typeface="+mn-ea"/>
                        <a:cs typeface="+mn-cs"/>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1038">
                <a:tc>
                  <a:txBody>
                    <a:bodyPr/>
                    <a:lstStyle/>
                    <a:p>
                      <a:pPr marL="284163" indent="-284163" algn="just" fontAlgn="t">
                        <a:buFont typeface="Wingdings" pitchFamily="2" charset="2"/>
                        <a:buChar char="Ø"/>
                      </a:pPr>
                      <a:r>
                        <a:rPr kumimoji="0" lang="en-GB" sz="2000" b="0" i="0" kern="1200" dirty="0" smtClean="0">
                          <a:solidFill>
                            <a:srgbClr val="0070C0"/>
                          </a:solidFill>
                          <a:latin typeface="Garamond" pitchFamily="18" charset="0"/>
                          <a:ea typeface="+mn-ea"/>
                          <a:cs typeface="+mn-cs"/>
                        </a:rPr>
                        <a:t>Guidance is available on cessation of capitalisation of expenditure, derecognition of a part of an intangible asset and useful life of a reacquired right in a business combination. </a:t>
                      </a:r>
                      <a:endParaRPr kumimoji="0" lang="en-US" sz="2000" b="0" i="0" kern="1200" dirty="0">
                        <a:solidFill>
                          <a:srgbClr val="0070C0"/>
                        </a:solidFill>
                        <a:latin typeface="Garamond" pitchFamily="18" charset="0"/>
                        <a:ea typeface="+mn-ea"/>
                        <a:cs typeface="+mn-cs"/>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kumimoji="0" lang="en-GB" sz="2000" b="0" i="0" kern="1200" dirty="0" smtClean="0">
                          <a:solidFill>
                            <a:schemeClr val="dk1"/>
                          </a:solidFill>
                          <a:latin typeface="Garamond" pitchFamily="18" charset="0"/>
                          <a:ea typeface="+mn-ea"/>
                          <a:cs typeface="+mn-cs"/>
                        </a:rPr>
                        <a:t>There is no such guidance on these aspects. </a:t>
                      </a:r>
                      <a:endParaRPr kumimoji="0" lang="en-US" sz="2000" b="0" i="0" kern="1200" dirty="0">
                        <a:solidFill>
                          <a:schemeClr val="dk1"/>
                        </a:solidFill>
                        <a:latin typeface="Garamond" pitchFamily="18" charset="0"/>
                        <a:ea typeface="+mn-ea"/>
                        <a:cs typeface="+mn-cs"/>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1038">
                <a:tc>
                  <a:txBody>
                    <a:bodyPr/>
                    <a:lstStyle/>
                    <a:p>
                      <a:pPr marL="344488" indent="-344488" algn="just" fontAlgn="t">
                        <a:buFont typeface="Wingdings" pitchFamily="2" charset="2"/>
                        <a:buChar char="Ø"/>
                      </a:pPr>
                      <a:r>
                        <a:rPr lang="en-US" sz="2000" b="0" i="0" kern="1200" dirty="0" smtClean="0">
                          <a:solidFill>
                            <a:srgbClr val="0070C0"/>
                          </a:solidFill>
                          <a:latin typeface="Garamond" pitchFamily="18" charset="0"/>
                          <a:ea typeface="+mn-ea"/>
                          <a:cs typeface="+mn-cs"/>
                        </a:rPr>
                        <a:t>Permits</a:t>
                      </a:r>
                      <a:r>
                        <a:rPr lang="en-US" sz="2000" b="0" i="0" kern="1200" baseline="0" dirty="0" smtClean="0">
                          <a:solidFill>
                            <a:srgbClr val="0070C0"/>
                          </a:solidFill>
                          <a:latin typeface="Garamond" pitchFamily="18" charset="0"/>
                          <a:ea typeface="+mn-ea"/>
                          <a:cs typeface="+mn-cs"/>
                        </a:rPr>
                        <a:t> </a:t>
                      </a:r>
                      <a:r>
                        <a:rPr lang="en-US" sz="2000" b="0" i="0" kern="1200" dirty="0" smtClean="0">
                          <a:solidFill>
                            <a:srgbClr val="0070C0"/>
                          </a:solidFill>
                          <a:latin typeface="Garamond" pitchFamily="18" charset="0"/>
                          <a:ea typeface="+mn-ea"/>
                          <a:cs typeface="+mn-cs"/>
                        </a:rPr>
                        <a:t>an entity to choose either the cost model or the revaluation model </a:t>
                      </a:r>
                      <a:r>
                        <a:rPr lang="en-US" sz="2000" b="0" i="0" kern="1200" dirty="0" smtClean="0">
                          <a:solidFill>
                            <a:schemeClr val="dk1"/>
                          </a:solidFill>
                          <a:latin typeface="Garamond" pitchFamily="18" charset="0"/>
                          <a:ea typeface="+mn-ea"/>
                          <a:cs typeface="+mn-cs"/>
                        </a:rPr>
                        <a:t>as its accounting policy.</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buFont typeface="Wingdings" pitchFamily="2" charset="2"/>
                        <a:buChar char="Ø"/>
                      </a:pPr>
                      <a:r>
                        <a:rPr lang="en-US" sz="2000" b="0" i="0" kern="1200" dirty="0" smtClean="0">
                          <a:solidFill>
                            <a:schemeClr val="dk1"/>
                          </a:solidFill>
                          <a:latin typeface="Garamond" pitchFamily="18" charset="0"/>
                          <a:ea typeface="+mn-ea"/>
                          <a:cs typeface="+mn-cs"/>
                        </a:rPr>
                        <a:t>Revaluation model is not permitted.</a:t>
                      </a:r>
                    </a:p>
                    <a:p>
                      <a:pPr>
                        <a:buFont typeface="Wingdings" pitchFamily="2" charset="2"/>
                        <a:buNone/>
                      </a:pPr>
                      <a:r>
                        <a:rPr lang="en-US" sz="2000" dirty="0" smtClean="0">
                          <a:latin typeface="Garamond" pitchFamily="18" charset="0"/>
                        </a:rPr>
                        <a:t/>
                      </a:r>
                      <a:br>
                        <a:rPr lang="en-US" sz="2000" dirty="0" smtClean="0">
                          <a:latin typeface="Garamond" pitchFamily="18" charset="0"/>
                        </a:rPr>
                      </a:b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0" y="1"/>
            <a:ext cx="9144000" cy="461665"/>
          </a:xfrm>
          <a:prstGeom prst="rect">
            <a:avLst/>
          </a:prstGeom>
          <a:noFill/>
        </p:spPr>
        <p:txBody>
          <a:bodyPr wrap="square" rtlCol="0">
            <a:spAutoFit/>
          </a:bodyPr>
          <a:lstStyle/>
          <a:p>
            <a:pPr algn="ctr"/>
            <a:r>
              <a:rPr lang="en-US" sz="2400" b="1" dirty="0" smtClean="0">
                <a:latin typeface="Garamond" pitchFamily="18" charset="0"/>
              </a:rPr>
              <a:t>Ind AS 38 and AS 26 (Intangible Assets)</a:t>
            </a:r>
            <a:endParaRPr lang="en-US" sz="2400" dirty="0">
              <a:latin typeface="Garamond" pitchFamily="18" charset="0"/>
            </a:endParaRPr>
          </a:p>
        </p:txBody>
      </p:sp>
    </p:spTree>
    <p:extLst>
      <p:ext uri="{BB962C8B-B14F-4D97-AF65-F5344CB8AC3E}">
        <p14:creationId xmlns:p14="http://schemas.microsoft.com/office/powerpoint/2010/main" xmlns="" val="39272644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1885598768"/>
              </p:ext>
            </p:extLst>
          </p:nvPr>
        </p:nvGraphicFramePr>
        <p:xfrm>
          <a:off x="228600" y="733425"/>
          <a:ext cx="8686800" cy="3533775"/>
        </p:xfrm>
        <a:graphic>
          <a:graphicData uri="http://schemas.openxmlformats.org/drawingml/2006/table">
            <a:tbl>
              <a:tblPr firstRow="1" bandRow="1">
                <a:tableStyleId>{5C22544A-7EE6-4342-B048-85BDC9FD1C3A}</a:tableStyleId>
              </a:tblPr>
              <a:tblGrid>
                <a:gridCol w="4343400"/>
                <a:gridCol w="4343400"/>
              </a:tblGrid>
              <a:tr h="421038">
                <a:tc>
                  <a:txBody>
                    <a:bodyPr/>
                    <a:lstStyle/>
                    <a:p>
                      <a:pPr algn="ctr"/>
                      <a:r>
                        <a:rPr lang="en-US" sz="2400" b="1" dirty="0" smtClean="0">
                          <a:solidFill>
                            <a:schemeClr val="tx1"/>
                          </a:solidFill>
                          <a:latin typeface="Garamond" pitchFamily="18" charset="0"/>
                        </a:rPr>
                        <a:t>Ind AS 38</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1038">
                <a:tc>
                  <a:txBody>
                    <a:bodyPr/>
                    <a:lstStyle/>
                    <a:p>
                      <a:pPr marL="344488" indent="-344488" algn="just" fontAlgn="t">
                        <a:buFont typeface="Wingdings" pitchFamily="2" charset="2"/>
                        <a:buChar char="Ø"/>
                      </a:pPr>
                      <a:r>
                        <a:rPr lang="en-US" sz="2000" b="0" i="0" kern="1200" dirty="0" smtClean="0">
                          <a:solidFill>
                            <a:schemeClr val="dk1"/>
                          </a:solidFill>
                          <a:latin typeface="Garamond" pitchFamily="18" charset="0"/>
                          <a:ea typeface="+mn-ea"/>
                          <a:cs typeface="+mn-cs"/>
                        </a:rPr>
                        <a:t>Change</a:t>
                      </a:r>
                      <a:r>
                        <a:rPr lang="en-US" sz="2000" b="0" i="0" kern="1200" baseline="0" dirty="0" smtClean="0">
                          <a:solidFill>
                            <a:schemeClr val="dk1"/>
                          </a:solidFill>
                          <a:latin typeface="Garamond" pitchFamily="18" charset="0"/>
                          <a:ea typeface="+mn-ea"/>
                          <a:cs typeface="+mn-cs"/>
                        </a:rPr>
                        <a:t> in the method of </a:t>
                      </a:r>
                      <a:r>
                        <a:rPr lang="en-US" sz="2000" b="0" i="0" kern="1200" baseline="0" dirty="0" smtClean="0">
                          <a:solidFill>
                            <a:srgbClr val="0070C0"/>
                          </a:solidFill>
                          <a:latin typeface="Garamond" pitchFamily="18" charset="0"/>
                          <a:ea typeface="+mn-ea"/>
                          <a:cs typeface="+mn-cs"/>
                        </a:rPr>
                        <a:t>amortisation is</a:t>
                      </a:r>
                      <a:r>
                        <a:rPr lang="en-US" sz="2000" b="0" i="0" kern="1200" dirty="0" smtClean="0">
                          <a:solidFill>
                            <a:srgbClr val="0070C0"/>
                          </a:solidFill>
                          <a:latin typeface="Garamond" pitchFamily="18" charset="0"/>
                          <a:ea typeface="+mn-ea"/>
                          <a:cs typeface="+mn-cs"/>
                        </a:rPr>
                        <a:t> change in accounting estimate.</a:t>
                      </a:r>
                      <a:endParaRPr lang="en-US" sz="2000" b="0" i="0" u="none" strike="noStrike" dirty="0">
                        <a:solidFill>
                          <a:srgbClr val="0070C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lgn="just" fontAlgn="t">
                        <a:buFont typeface="Wingdings" pitchFamily="2" charset="2"/>
                        <a:buChar char="Ø"/>
                      </a:pPr>
                      <a:r>
                        <a:rPr lang="en-US" sz="2000" b="0" i="0" kern="1200" dirty="0" smtClean="0">
                          <a:solidFill>
                            <a:schemeClr val="dk1"/>
                          </a:solidFill>
                          <a:latin typeface="Garamond" pitchFamily="18" charset="0"/>
                          <a:ea typeface="+mn-ea"/>
                          <a:cs typeface="+mn-cs"/>
                        </a:rPr>
                        <a:t>Change </a:t>
                      </a:r>
                      <a:r>
                        <a:rPr lang="en-US" sz="2000" b="0" i="0" kern="1200" dirty="0" smtClean="0">
                          <a:solidFill>
                            <a:srgbClr val="0070C0"/>
                          </a:solidFill>
                          <a:latin typeface="Garamond" pitchFamily="18" charset="0"/>
                          <a:ea typeface="+mn-ea"/>
                          <a:cs typeface="+mn-cs"/>
                        </a:rPr>
                        <a:t>in the method of amortisation is a change in accounting policy</a:t>
                      </a:r>
                      <a:r>
                        <a:rPr lang="en-US" sz="2000" b="0" i="0" kern="1200" dirty="0" smtClean="0">
                          <a:solidFill>
                            <a:schemeClr val="dk1"/>
                          </a:solidFill>
                          <a:latin typeface="Garamond" pitchFamily="18" charset="0"/>
                          <a:ea typeface="+mn-ea"/>
                          <a:cs typeface="+mn-cs"/>
                        </a:rPr>
                        <a:t> </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1038">
                <a:tc>
                  <a:txBody>
                    <a:bodyPr/>
                    <a:lstStyle/>
                    <a:p>
                      <a:pPr marL="344488" indent="-344488" algn="just" fontAlgn="t">
                        <a:buFont typeface="Wingdings" pitchFamily="2" charset="2"/>
                        <a:buChar char="Ø"/>
                      </a:pPr>
                      <a:r>
                        <a:rPr lang="en-US" sz="2000" b="0" i="0" kern="1200" dirty="0" smtClean="0">
                          <a:solidFill>
                            <a:schemeClr val="dk1"/>
                          </a:solidFill>
                          <a:latin typeface="Garamond" pitchFamily="18" charset="0"/>
                          <a:ea typeface="+mn-ea"/>
                          <a:cs typeface="+mn-cs"/>
                        </a:rPr>
                        <a:t>If payment of consideration on disposal of an intangible asset is deferred, the consideration is recognised initially at the cost is cash price equivalent.</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buFont typeface="Wingdings" pitchFamily="2" charset="2"/>
                        <a:buChar char="Ø"/>
                      </a:pPr>
                      <a:r>
                        <a:rPr lang="en-US" sz="2000" b="0" i="0" u="none" strike="noStrike" dirty="0" smtClean="0">
                          <a:solidFill>
                            <a:srgbClr val="000000"/>
                          </a:solidFill>
                          <a:latin typeface="Garamond" pitchFamily="18" charset="0"/>
                        </a:rPr>
                        <a:t>T</a:t>
                      </a:r>
                      <a:r>
                        <a:rPr lang="en-US" sz="2000" b="0" i="0" kern="1200" dirty="0" smtClean="0">
                          <a:solidFill>
                            <a:schemeClr val="dk1"/>
                          </a:solidFill>
                          <a:latin typeface="Garamond" pitchFamily="18" charset="0"/>
                          <a:ea typeface="+mn-ea"/>
                          <a:cs typeface="+mn-cs"/>
                        </a:rPr>
                        <a:t>here is no such provision in the existing standard.</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21038">
                <a:tc>
                  <a:txBody>
                    <a:bodyPr/>
                    <a:lstStyle/>
                    <a:p>
                      <a:pPr marL="344488" indent="-344488" algn="just" fontAlgn="t">
                        <a:buFont typeface="Wingdings" pitchFamily="2" charset="2"/>
                        <a:buChar char="Ø"/>
                      </a:pPr>
                      <a:r>
                        <a:rPr lang="en-US" sz="2000" b="0" i="0" u="none" strike="noStrike" dirty="0" smtClean="0">
                          <a:solidFill>
                            <a:srgbClr val="000000"/>
                          </a:solidFill>
                          <a:latin typeface="Garamond" pitchFamily="18" charset="0"/>
                        </a:rPr>
                        <a:t>T</a:t>
                      </a:r>
                      <a:r>
                        <a:rPr lang="en-US" sz="2000" b="0" i="0" kern="1200" dirty="0" smtClean="0">
                          <a:solidFill>
                            <a:schemeClr val="dk1"/>
                          </a:solidFill>
                          <a:latin typeface="Garamond" pitchFamily="18" charset="0"/>
                          <a:ea typeface="+mn-ea"/>
                          <a:cs typeface="+mn-cs"/>
                        </a:rPr>
                        <a:t>hey would be covered by Ind AS 105</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buFont typeface="Wingdings" pitchFamily="2" charset="2"/>
                        <a:buChar char="Ø"/>
                      </a:pPr>
                      <a:r>
                        <a:rPr lang="en-US" sz="2000" b="0" i="0" kern="1200" dirty="0" smtClean="0">
                          <a:solidFill>
                            <a:srgbClr val="0070C0"/>
                          </a:solidFill>
                          <a:latin typeface="Garamond" pitchFamily="18" charset="0"/>
                          <a:ea typeface="+mn-ea"/>
                          <a:cs typeface="+mn-cs"/>
                        </a:rPr>
                        <a:t>Intangible assets retired from use and held for sale are covered.</a:t>
                      </a:r>
                      <a:endParaRPr lang="en-US" sz="2000" b="0" i="0" u="none" strike="noStrike" dirty="0">
                        <a:solidFill>
                          <a:srgbClr val="0070C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0" y="1"/>
            <a:ext cx="9144000" cy="461665"/>
          </a:xfrm>
          <a:prstGeom prst="rect">
            <a:avLst/>
          </a:prstGeom>
          <a:noFill/>
        </p:spPr>
        <p:txBody>
          <a:bodyPr wrap="square" rtlCol="0">
            <a:spAutoFit/>
          </a:bodyPr>
          <a:lstStyle/>
          <a:p>
            <a:pPr algn="ctr"/>
            <a:r>
              <a:rPr lang="en-US" sz="2400" b="1" dirty="0" smtClean="0">
                <a:latin typeface="Garamond" pitchFamily="18" charset="0"/>
              </a:rPr>
              <a:t>Ind AS 38 and AS 26 (Intangible Assets)</a:t>
            </a:r>
            <a:endParaRPr lang="en-US" sz="2400" dirty="0">
              <a:latin typeface="Garamond" pitchFamily="18" charset="0"/>
            </a:endParaRPr>
          </a:p>
        </p:txBody>
      </p:sp>
    </p:spTree>
    <p:extLst>
      <p:ext uri="{BB962C8B-B14F-4D97-AF65-F5344CB8AC3E}">
        <p14:creationId xmlns:p14="http://schemas.microsoft.com/office/powerpoint/2010/main" xmlns="" val="410999279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-30</a:t>
            </a:r>
          </a:p>
          <a:p>
            <a:pPr algn="ctr"/>
            <a:r>
              <a:rPr lang="en-US" sz="3200" dirty="0"/>
              <a:t>Financial Instruments: Recognition and Measurement</a:t>
            </a:r>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229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IND AS -39</a:t>
            </a:r>
          </a:p>
          <a:p>
            <a:r>
              <a:rPr lang="en-US" sz="3200" dirty="0"/>
              <a:t>Financial Instruments: Recognition and</a:t>
            </a:r>
          </a:p>
          <a:p>
            <a:r>
              <a:rPr lang="en-US" sz="3200" dirty="0"/>
              <a:t>Measurement</a:t>
            </a:r>
          </a:p>
        </p:txBody>
      </p:sp>
      <p:sp>
        <p:nvSpPr>
          <p:cNvPr id="6" name="TextBox 5"/>
          <p:cNvSpPr txBox="1"/>
          <p:nvPr/>
        </p:nvSpPr>
        <p:spPr>
          <a:xfrm>
            <a:off x="76200" y="147935"/>
            <a:ext cx="9144000" cy="830997"/>
          </a:xfrm>
          <a:prstGeom prst="rect">
            <a:avLst/>
          </a:prstGeom>
          <a:noFill/>
        </p:spPr>
        <p:txBody>
          <a:bodyPr wrap="square" rtlCol="0">
            <a:spAutoFit/>
          </a:bodyPr>
          <a:lstStyle/>
          <a:p>
            <a:r>
              <a:rPr lang="en-US" sz="2400" b="1" dirty="0" smtClean="0">
                <a:latin typeface="Garamond" pitchFamily="18" charset="0"/>
              </a:rPr>
              <a:t>AS 30(</a:t>
            </a:r>
            <a:r>
              <a:rPr lang="en-US" sz="2400" dirty="0"/>
              <a:t>Financial Instruments: Recognition and </a:t>
            </a:r>
            <a:r>
              <a:rPr lang="en-US" sz="2400" dirty="0" smtClean="0"/>
              <a:t>Measurement) </a:t>
            </a:r>
            <a:r>
              <a:rPr lang="en-US" sz="2400" b="1" dirty="0" smtClean="0">
                <a:latin typeface="Garamond" pitchFamily="18" charset="0"/>
              </a:rPr>
              <a:t>  &amp; </a:t>
            </a:r>
            <a:r>
              <a:rPr lang="en-US" sz="2400" b="1" dirty="0" err="1" smtClean="0">
                <a:latin typeface="Garamond" pitchFamily="18" charset="0"/>
              </a:rPr>
              <a:t>Ind</a:t>
            </a:r>
            <a:r>
              <a:rPr lang="en-US" sz="2400" b="1" dirty="0" smtClean="0">
                <a:latin typeface="Garamond" pitchFamily="18" charset="0"/>
              </a:rPr>
              <a:t> AS 39(</a:t>
            </a:r>
            <a:r>
              <a:rPr lang="en-US" sz="2400" dirty="0" smtClean="0"/>
              <a:t>Impairment of Assets</a:t>
            </a:r>
            <a:r>
              <a:rPr lang="en-US" sz="2400" b="1" dirty="0" smtClean="0">
                <a:latin typeface="Garamond" pitchFamily="18" charset="0"/>
              </a:rPr>
              <a:t>)</a:t>
            </a:r>
            <a:endParaRPr lang="en-US" sz="2400" b="1" dirty="0">
              <a:latin typeface="Garamond" pitchFamily="18" charset="0"/>
            </a:endParaRPr>
          </a:p>
        </p:txBody>
      </p:sp>
    </p:spTree>
    <p:extLst>
      <p:ext uri="{BB962C8B-B14F-4D97-AF65-F5344CB8AC3E}">
        <p14:creationId xmlns:p14="http://schemas.microsoft.com/office/powerpoint/2010/main" xmlns="" val="162671665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830997"/>
          </a:xfrm>
          <a:prstGeom prst="rect">
            <a:avLst/>
          </a:prstGeom>
          <a:noFill/>
        </p:spPr>
        <p:txBody>
          <a:bodyPr wrap="square" rtlCol="0">
            <a:spAutoFit/>
          </a:bodyPr>
          <a:lstStyle/>
          <a:p>
            <a:pPr algn="ctr"/>
            <a:r>
              <a:rPr lang="en-US" sz="2400" b="1" dirty="0" smtClean="0"/>
              <a:t> </a:t>
            </a:r>
            <a:r>
              <a:rPr lang="en-US" sz="2400" b="1" dirty="0" smtClean="0">
                <a:latin typeface="Garamond" pitchFamily="18" charset="0"/>
              </a:rPr>
              <a:t>Ind AS 39 and AS 30 (Financial Instruments: Recognition and Measurement )</a:t>
            </a:r>
            <a:endParaRPr lang="en-US" sz="2400"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5397729"/>
              </p:ext>
            </p:extLst>
          </p:nvPr>
        </p:nvGraphicFramePr>
        <p:xfrm>
          <a:off x="228600" y="1219200"/>
          <a:ext cx="8686800" cy="5093039"/>
        </p:xfrm>
        <a:graphic>
          <a:graphicData uri="http://schemas.openxmlformats.org/drawingml/2006/table">
            <a:tbl>
              <a:tblPr firstRow="1" bandRow="1">
                <a:tableStyleId>{5C22544A-7EE6-4342-B048-85BDC9FD1C3A}</a:tableStyleId>
              </a:tblPr>
              <a:tblGrid>
                <a:gridCol w="4343400"/>
                <a:gridCol w="4343400"/>
              </a:tblGrid>
              <a:tr h="492464">
                <a:tc>
                  <a:txBody>
                    <a:bodyPr/>
                    <a:lstStyle/>
                    <a:p>
                      <a:pPr algn="ctr"/>
                      <a:r>
                        <a:rPr lang="en-US" sz="2400" b="1" dirty="0" smtClean="0">
                          <a:solidFill>
                            <a:schemeClr val="tx1"/>
                          </a:solidFill>
                          <a:latin typeface="Garamond" pitchFamily="18" charset="0"/>
                        </a:rPr>
                        <a:t>Ind AS 39</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30</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79136">
                <a:tc>
                  <a:txBody>
                    <a:bodyPr/>
                    <a:lstStyle/>
                    <a:p>
                      <a:pPr marL="284163" indent="-284163" algn="just" fontAlgn="t">
                        <a:buFont typeface="Wingdings" pitchFamily="2" charset="2"/>
                        <a:buChar char="Ø"/>
                      </a:pPr>
                      <a:r>
                        <a:rPr lang="en-US" sz="2000" b="0" i="0" kern="1200" dirty="0" smtClean="0">
                          <a:solidFill>
                            <a:srgbClr val="0070C0"/>
                          </a:solidFill>
                          <a:latin typeface="Garamond" pitchFamily="18" charset="0"/>
                          <a:ea typeface="+mn-ea"/>
                          <a:cs typeface="+mn-cs"/>
                        </a:rPr>
                        <a:t>Doesn’t exempt contracts for contingent consideration in a business combination</a:t>
                      </a:r>
                      <a:r>
                        <a:rPr lang="en-US" sz="2000" b="0" i="0" kern="1200" dirty="0" smtClean="0">
                          <a:solidFill>
                            <a:schemeClr val="dk1"/>
                          </a:solidFill>
                          <a:latin typeface="Garamond" pitchFamily="18" charset="0"/>
                          <a:ea typeface="+mn-ea"/>
                          <a:cs typeface="+mn-cs"/>
                        </a:rPr>
                        <a:t> from its scope.</a:t>
                      </a:r>
                    </a:p>
                    <a:p>
                      <a:pPr marL="284163" indent="-284163" algn="just" fontAlgn="t">
                        <a:buFont typeface="Wingdings" pitchFamily="2" charset="2"/>
                        <a:buChar char="Ø"/>
                      </a:pPr>
                      <a:r>
                        <a:rPr lang="en-US" sz="2000" b="0" i="0" kern="1200" dirty="0" smtClean="0">
                          <a:solidFill>
                            <a:schemeClr val="dk1"/>
                          </a:solidFill>
                          <a:latin typeface="Garamond" pitchFamily="18" charset="0"/>
                          <a:ea typeface="+mn-ea"/>
                          <a:cs typeface="+mn-cs"/>
                        </a:rPr>
                        <a:t> </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pitchFamily="18" charset="0"/>
                        </a:rPr>
                        <a:t>T</a:t>
                      </a:r>
                      <a:r>
                        <a:rPr lang="en-US" sz="2000" b="0" i="0" kern="1200" dirty="0" smtClean="0">
                          <a:solidFill>
                            <a:schemeClr val="dk1"/>
                          </a:solidFill>
                          <a:latin typeface="Garamond" pitchFamily="18" charset="0"/>
                          <a:ea typeface="+mn-ea"/>
                          <a:cs typeface="+mn-cs"/>
                        </a:rPr>
                        <a:t>he exemption applies only to the acquirer.</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86000">
                <a:tc>
                  <a:txBody>
                    <a:bodyPr/>
                    <a:lstStyle/>
                    <a:p>
                      <a:pPr marL="284163" marR="0" indent="-284163"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000" b="0" i="0" kern="1200" dirty="0" smtClean="0">
                          <a:solidFill>
                            <a:srgbClr val="0070C0"/>
                          </a:solidFill>
                          <a:latin typeface="Garamond" pitchFamily="18" charset="0"/>
                          <a:ea typeface="+mn-ea"/>
                          <a:cs typeface="+mn-cs"/>
                        </a:rPr>
                        <a:t>A financial asset or financial liability at fair value through profit or loss is classified as held for trading if ‘on initial recognition it is part of a portfolio of identified financial instruments’.</a:t>
                      </a:r>
                      <a:endParaRPr lang="en-US" sz="2000" b="0" i="0" u="none" strike="noStrike" dirty="0" smtClean="0">
                        <a:solidFill>
                          <a:srgbClr val="0070C0"/>
                        </a:solidFill>
                        <a:latin typeface="Garamond" pitchFamily="18" charset="0"/>
                      </a:endParaRPr>
                    </a:p>
                    <a:p>
                      <a:pPr algn="just" fontAlgn="t">
                        <a:buFont typeface="Wingdings" pitchFamily="2" charset="2"/>
                        <a:buChar char="Ø"/>
                      </a:pP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marR="0" indent="-284163"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000" b="0" i="0" kern="1200" dirty="0" smtClean="0">
                          <a:solidFill>
                            <a:schemeClr val="dk1"/>
                          </a:solidFill>
                          <a:latin typeface="Garamond" pitchFamily="18" charset="0"/>
                          <a:ea typeface="+mn-ea"/>
                          <a:cs typeface="+mn-cs"/>
                        </a:rPr>
                        <a:t>A</a:t>
                      </a:r>
                      <a:r>
                        <a:rPr lang="en-US" sz="2000" b="0" i="0" kern="1200" baseline="0" dirty="0" smtClean="0">
                          <a:solidFill>
                            <a:schemeClr val="dk1"/>
                          </a:solidFill>
                          <a:latin typeface="Garamond" pitchFamily="18" charset="0"/>
                          <a:ea typeface="+mn-ea"/>
                          <a:cs typeface="+mn-cs"/>
                        </a:rPr>
                        <a:t> </a:t>
                      </a:r>
                      <a:r>
                        <a:rPr lang="en-US" sz="2000" b="0" i="0" kern="1200" dirty="0" smtClean="0">
                          <a:solidFill>
                            <a:schemeClr val="dk1"/>
                          </a:solidFill>
                          <a:latin typeface="Garamond" pitchFamily="18" charset="0"/>
                          <a:ea typeface="+mn-ea"/>
                          <a:cs typeface="+mn-cs"/>
                        </a:rPr>
                        <a:t>financial asset or financial liability at fair value through profit or loss is classified as held for </a:t>
                      </a:r>
                      <a:r>
                        <a:rPr lang="en-US" sz="2000" b="0" i="0" kern="1200" dirty="0" smtClean="0">
                          <a:solidFill>
                            <a:srgbClr val="0070C0"/>
                          </a:solidFill>
                          <a:latin typeface="Garamond" pitchFamily="18" charset="0"/>
                          <a:ea typeface="+mn-ea"/>
                          <a:cs typeface="+mn-cs"/>
                        </a:rPr>
                        <a:t>trading if ‘it is part of a portfolio of identified financial instruments that are managed together and for which there is evidence of a recent actual pattern of short-term profit</a:t>
                      </a:r>
                      <a:r>
                        <a:rPr lang="en-US" sz="2000" b="0" i="0" kern="1200" baseline="0" dirty="0" smtClean="0">
                          <a:solidFill>
                            <a:srgbClr val="0070C0"/>
                          </a:solidFill>
                          <a:latin typeface="Garamond" pitchFamily="18" charset="0"/>
                          <a:ea typeface="+mn-ea"/>
                          <a:cs typeface="+mn-cs"/>
                        </a:rPr>
                        <a:t> </a:t>
                      </a:r>
                      <a:r>
                        <a:rPr lang="en-US" sz="2000" b="0" i="0" kern="1200" dirty="0" smtClean="0">
                          <a:solidFill>
                            <a:srgbClr val="0070C0"/>
                          </a:solidFill>
                          <a:latin typeface="Garamond" pitchFamily="18" charset="0"/>
                          <a:ea typeface="+mn-ea"/>
                          <a:cs typeface="+mn-cs"/>
                        </a:rPr>
                        <a:t>taking</a:t>
                      </a:r>
                      <a:r>
                        <a:rPr lang="en-US" sz="2000" b="0" i="0" kern="1200" dirty="0" smtClean="0">
                          <a:solidFill>
                            <a:schemeClr val="dk1"/>
                          </a:solidFill>
                          <a:latin typeface="Garamond" pitchFamily="18" charset="0"/>
                          <a:ea typeface="+mn-ea"/>
                          <a:cs typeface="+mn-cs"/>
                        </a:rPr>
                        <a:t>’. </a:t>
                      </a:r>
                    </a:p>
                    <a:p>
                      <a:pPr marL="284163" marR="0" indent="-284163" algn="just" defTabSz="914400" rtl="0" eaLnBrk="1" fontAlgn="t" latinLnBrk="0" hangingPunct="1">
                        <a:lnSpc>
                          <a:spcPct val="100000"/>
                        </a:lnSpc>
                        <a:spcBef>
                          <a:spcPts val="0"/>
                        </a:spcBef>
                        <a:spcAft>
                          <a:spcPts val="0"/>
                        </a:spcAft>
                        <a:buClrTx/>
                        <a:buSzTx/>
                        <a:buFont typeface="Wingdings" pitchFamily="2" charset="2"/>
                        <a:buChar char="Ø"/>
                        <a:tabLst/>
                        <a:defRPr/>
                      </a:pPr>
                      <a:endParaRPr lang="en-US" sz="2000" b="0" i="0" u="none" strike="noStrike" dirty="0" smtClean="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01217">
                <a:tc>
                  <a:txBody>
                    <a:bodyPr/>
                    <a:lstStyle/>
                    <a:p>
                      <a:pPr marL="284163" indent="-284163" algn="just" fontAlgn="t">
                        <a:buFont typeface="Wingdings" pitchFamily="2" charset="2"/>
                        <a:buChar char="Ø"/>
                      </a:pPr>
                      <a:r>
                        <a:rPr lang="en-US" sz="2000" b="0" i="0" kern="1200" dirty="0" smtClean="0">
                          <a:solidFill>
                            <a:schemeClr val="dk1"/>
                          </a:solidFill>
                          <a:latin typeface="Garamond" pitchFamily="18" charset="0"/>
                          <a:ea typeface="+mn-ea"/>
                          <a:cs typeface="+mn-cs"/>
                        </a:rPr>
                        <a:t>Provides</a:t>
                      </a:r>
                      <a:r>
                        <a:rPr lang="en-US" sz="2000" b="0" i="0" kern="1200" baseline="0" dirty="0" smtClean="0">
                          <a:solidFill>
                            <a:schemeClr val="dk1"/>
                          </a:solidFill>
                          <a:latin typeface="Garamond" pitchFamily="18" charset="0"/>
                          <a:ea typeface="+mn-ea"/>
                          <a:cs typeface="+mn-cs"/>
                        </a:rPr>
                        <a:t> </a:t>
                      </a:r>
                      <a:r>
                        <a:rPr lang="en-US" sz="2000" b="0" i="0" kern="1200" dirty="0" smtClean="0">
                          <a:solidFill>
                            <a:srgbClr val="0070C0"/>
                          </a:solidFill>
                          <a:latin typeface="Garamond" pitchFamily="18" charset="0"/>
                          <a:ea typeface="+mn-ea"/>
                          <a:cs typeface="+mn-cs"/>
                        </a:rPr>
                        <a:t>application guidance on effective interest rate.</a:t>
                      </a:r>
                      <a:endParaRPr lang="en-US" sz="2000" b="0" i="0" u="none" strike="noStrike" dirty="0">
                        <a:solidFill>
                          <a:srgbClr val="0070C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marR="0" indent="-284163"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000" b="0" i="0" u="none" strike="noStrike" dirty="0" smtClean="0">
                          <a:solidFill>
                            <a:srgbClr val="000000"/>
                          </a:solidFill>
                          <a:latin typeface="Garamond" pitchFamily="18" charset="0"/>
                        </a:rPr>
                        <a:t>Doesn’t</a:t>
                      </a:r>
                      <a:r>
                        <a:rPr lang="en-US" sz="2000" b="0" i="0" u="none" strike="noStrike" baseline="0" dirty="0" smtClean="0">
                          <a:solidFill>
                            <a:srgbClr val="000000"/>
                          </a:solidFill>
                          <a:latin typeface="Garamond" pitchFamily="18" charset="0"/>
                        </a:rPr>
                        <a:t> have any guidance on the same.</a:t>
                      </a:r>
                      <a:endParaRPr lang="en-US" sz="2000" b="0" i="0" u="none" strike="noStrike" dirty="0" smtClean="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46625502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905000"/>
            <a:ext cx="8229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IAS -40</a:t>
            </a:r>
          </a:p>
          <a:p>
            <a:endParaRPr lang="en-US" sz="3200" dirty="0" smtClean="0"/>
          </a:p>
          <a:p>
            <a:r>
              <a:rPr lang="en-US" sz="3200" dirty="0" smtClean="0"/>
              <a:t>Investment Property </a:t>
            </a: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IAS 40(</a:t>
            </a:r>
            <a:r>
              <a:rPr lang="en-US" sz="2400" dirty="0" smtClean="0"/>
              <a:t>Investment property</a:t>
            </a:r>
            <a:r>
              <a:rPr lang="en-US" sz="2400" b="1" dirty="0" smtClean="0">
                <a:latin typeface="Garamond" pitchFamily="18" charset="0"/>
              </a:rPr>
              <a:t>)</a:t>
            </a:r>
            <a:endParaRPr lang="en-US" sz="2400" b="1" dirty="0">
              <a:latin typeface="Garamond" pitchFamily="18" charset="0"/>
            </a:endParaRPr>
          </a:p>
        </p:txBody>
      </p:sp>
    </p:spTree>
    <p:extLst>
      <p:ext uri="{BB962C8B-B14F-4D97-AF65-F5344CB8AC3E}">
        <p14:creationId xmlns:p14="http://schemas.microsoft.com/office/powerpoint/2010/main" xmlns="" val="299362592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(IAS 40)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517712446"/>
              </p:ext>
            </p:extLst>
          </p:nvPr>
        </p:nvGraphicFramePr>
        <p:xfrm>
          <a:off x="76200" y="787400"/>
          <a:ext cx="8991600" cy="4058920"/>
        </p:xfrm>
        <a:graphic>
          <a:graphicData uri="http://schemas.openxmlformats.org/drawingml/2006/table">
            <a:tbl>
              <a:tblPr firstRow="1" bandRow="1">
                <a:tableStyleId>{5C22544A-7EE6-4342-B048-85BDC9FD1C3A}</a:tableStyleId>
              </a:tblPr>
              <a:tblGrid>
                <a:gridCol w="2590800"/>
                <a:gridCol w="4114800"/>
                <a:gridCol w="2286000"/>
              </a:tblGrid>
              <a:tr h="584200">
                <a:tc>
                  <a:txBody>
                    <a:bodyPr/>
                    <a:lstStyle/>
                    <a:p>
                      <a:r>
                        <a:rPr lang="en-US" sz="3200" dirty="0" smtClean="0"/>
                        <a:t>Indian GAAP</a:t>
                      </a:r>
                      <a:endParaRPr lang="en-US" sz="3200" dirty="0"/>
                    </a:p>
                  </a:txBody>
                  <a:tcPr/>
                </a:tc>
                <a:tc>
                  <a:txBody>
                    <a:bodyPr/>
                    <a:lstStyle/>
                    <a:p>
                      <a:pPr algn="ctr"/>
                      <a:r>
                        <a:rPr lang="en-US" sz="3200" dirty="0" smtClean="0"/>
                        <a:t>IFRS</a:t>
                      </a:r>
                      <a:endParaRPr lang="en-US" sz="3200" dirty="0"/>
                    </a:p>
                  </a:txBody>
                  <a:tcPr/>
                </a:tc>
                <a:tc>
                  <a:txBody>
                    <a:bodyPr/>
                    <a:lstStyle/>
                    <a:p>
                      <a:pPr algn="ctr"/>
                      <a:r>
                        <a:rPr lang="en-US" sz="3200" dirty="0" err="1" smtClean="0"/>
                        <a:t>Ind</a:t>
                      </a:r>
                      <a:r>
                        <a:rPr lang="en-US" sz="3200" dirty="0" smtClean="0"/>
                        <a:t> AS</a:t>
                      </a:r>
                      <a:endParaRPr lang="en-US" sz="3200" dirty="0"/>
                    </a:p>
                  </a:txBody>
                  <a:tcPr/>
                </a:tc>
              </a:tr>
              <a:tr h="812800">
                <a:tc>
                  <a:txBody>
                    <a:bodyPr/>
                    <a:lstStyle/>
                    <a:p>
                      <a:r>
                        <a:rPr lang="en-US" sz="2400" dirty="0" smtClean="0"/>
                        <a:t>No</a:t>
                      </a:r>
                      <a:r>
                        <a:rPr lang="en-US" sz="2400" baseline="0" dirty="0" smtClean="0"/>
                        <a:t> such standard and classification</a:t>
                      </a:r>
                      <a:endParaRPr lang="en-US" sz="2400" dirty="0"/>
                    </a:p>
                  </a:txBody>
                  <a:tcPr/>
                </a:tc>
                <a:tc>
                  <a:txBody>
                    <a:bodyPr/>
                    <a:lstStyle/>
                    <a:p>
                      <a:r>
                        <a:rPr lang="en-US" sz="2400" dirty="0" smtClean="0"/>
                        <a:t>Investment properties are those which are held</a:t>
                      </a:r>
                      <a:r>
                        <a:rPr lang="en-US" sz="2400" baseline="0" dirty="0" smtClean="0"/>
                        <a:t> for any of these 2 purpose :</a:t>
                      </a:r>
                    </a:p>
                    <a:p>
                      <a:pPr marL="0" indent="0">
                        <a:buNone/>
                      </a:pPr>
                      <a:r>
                        <a:rPr lang="en-US" sz="2400" baseline="0" dirty="0" smtClean="0"/>
                        <a:t>a) Used for capital appreciation</a:t>
                      </a:r>
                    </a:p>
                    <a:p>
                      <a:pPr marL="0" indent="0">
                        <a:buNone/>
                      </a:pPr>
                      <a:r>
                        <a:rPr lang="en-US" sz="2400" baseline="0" dirty="0" smtClean="0"/>
                        <a:t>b) Held For Rental purpose</a:t>
                      </a:r>
                      <a:endParaRPr lang="en-US" sz="2400" dirty="0"/>
                    </a:p>
                  </a:txBody>
                  <a:tcPr/>
                </a:tc>
                <a:tc>
                  <a:txBody>
                    <a:bodyPr/>
                    <a:lstStyle/>
                    <a:p>
                      <a:r>
                        <a:rPr lang="en-US" sz="2400" dirty="0" smtClean="0"/>
                        <a:t>Similar</a:t>
                      </a:r>
                      <a:endParaRPr lang="en-US" sz="2400" dirty="0"/>
                    </a:p>
                  </a:txBody>
                  <a:tcPr/>
                </a:tc>
              </a:tr>
              <a:tr h="812800">
                <a:tc>
                  <a:txBody>
                    <a:bodyPr/>
                    <a:lstStyle/>
                    <a:p>
                      <a:r>
                        <a:rPr lang="en-US" sz="2400" dirty="0" smtClean="0"/>
                        <a:t>Classified as Non-Current Investment </a:t>
                      </a:r>
                      <a:endParaRPr lang="en-US" sz="2400" dirty="0"/>
                    </a:p>
                  </a:txBody>
                  <a:tcPr/>
                </a:tc>
                <a:tc>
                  <a:txBody>
                    <a:bodyPr/>
                    <a:lstStyle/>
                    <a:p>
                      <a:r>
                        <a:rPr lang="en-US" sz="2400" dirty="0" smtClean="0"/>
                        <a:t>Can be measured using the cost or fair value  model with changes in fair value , recognized in profit or loss a/c.</a:t>
                      </a:r>
                      <a:endParaRPr lang="en-US" sz="2400" dirty="0"/>
                    </a:p>
                  </a:txBody>
                  <a:tcPr/>
                </a:tc>
                <a:tc>
                  <a:txBody>
                    <a:bodyPr/>
                    <a:lstStyle/>
                    <a:p>
                      <a:r>
                        <a:rPr lang="en-US" sz="2400" dirty="0" smtClean="0"/>
                        <a:t>Measured, using cost model only</a:t>
                      </a:r>
                      <a:endParaRPr lang="en-US" sz="2400" dirty="0"/>
                    </a:p>
                  </a:txBody>
                  <a:tcPr/>
                </a:tc>
              </a:tr>
            </a:tbl>
          </a:graphicData>
        </a:graphic>
      </p:graphicFrame>
    </p:spTree>
    <p:extLst>
      <p:ext uri="{BB962C8B-B14F-4D97-AF65-F5344CB8AC3E}">
        <p14:creationId xmlns:p14="http://schemas.microsoft.com/office/powerpoint/2010/main" xmlns="" val="755887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676400"/>
            <a:ext cx="8229600" cy="35052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900" b="0" i="0" u="none" strike="noStrike" kern="1200" cap="none" spc="0" normalizeH="0" baseline="0" noProof="0" dirty="0" smtClean="0">
                <a:ln>
                  <a:noFill/>
                </a:ln>
                <a:solidFill>
                  <a:schemeClr val="tx2"/>
                </a:solidFill>
                <a:effectLst/>
                <a:uLnTx/>
                <a:uFillTx/>
                <a:latin typeface="+mj-lt"/>
                <a:ea typeface="+mj-ea"/>
                <a:cs typeface="+mj-cs"/>
              </a:rPr>
              <a:t>IFRS in India </a:t>
            </a:r>
          </a:p>
          <a:p>
            <a:pPr marL="0" marR="0" lvl="0" indent="0" algn="ctr" defTabSz="914400" rtl="0" eaLnBrk="1" fontAlgn="auto" latinLnBrk="0" hangingPunct="1">
              <a:lnSpc>
                <a:spcPct val="100000"/>
              </a:lnSpc>
              <a:spcBef>
                <a:spcPct val="0"/>
              </a:spcBef>
              <a:spcAft>
                <a:spcPts val="0"/>
              </a:spcAft>
              <a:buClrTx/>
              <a:buSzTx/>
              <a:buFontTx/>
              <a:buNone/>
              <a:tabLst/>
              <a:defRPr/>
            </a:pPr>
            <a:endParaRPr lang="en-US" sz="4400" dirty="0" smtClean="0">
              <a:solidFill>
                <a:schemeClr val="tx2"/>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Significant conceptual matters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2"/>
                </a:solidFill>
                <a:effectLst/>
                <a:uLnTx/>
                <a:uFillTx/>
                <a:latin typeface="+mj-lt"/>
                <a:ea typeface="+mj-ea"/>
                <a:cs typeface="+mj-cs"/>
              </a:rPr>
              <a:t>to be considered</a:t>
            </a:r>
          </a:p>
        </p:txBody>
      </p:sp>
    </p:spTree>
    <p:extLst>
      <p:ext uri="{BB962C8B-B14F-4D97-AF65-F5344CB8AC3E}">
        <p14:creationId xmlns:p14="http://schemas.microsoft.com/office/powerpoint/2010/main" xmlns="" val="3986373983"/>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905000"/>
            <a:ext cx="82296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IAS -41</a:t>
            </a:r>
          </a:p>
          <a:p>
            <a:endParaRPr lang="en-US" sz="3200" dirty="0" smtClean="0"/>
          </a:p>
          <a:p>
            <a:r>
              <a:rPr lang="en-US" sz="3200" dirty="0" smtClean="0"/>
              <a:t>Agriculture</a:t>
            </a: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IAS 41(Agriculture)</a:t>
            </a:r>
            <a:endParaRPr lang="en-US" sz="2400" b="1" dirty="0">
              <a:latin typeface="Garamond" pitchFamily="18" charset="0"/>
            </a:endParaRPr>
          </a:p>
        </p:txBody>
      </p:sp>
    </p:spTree>
    <p:extLst>
      <p:ext uri="{BB962C8B-B14F-4D97-AF65-F5344CB8AC3E}">
        <p14:creationId xmlns:p14="http://schemas.microsoft.com/office/powerpoint/2010/main" xmlns="" val="168025934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(IAS 41)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1489334646"/>
              </p:ext>
            </p:extLst>
          </p:nvPr>
        </p:nvGraphicFramePr>
        <p:xfrm>
          <a:off x="76200" y="787400"/>
          <a:ext cx="8991600" cy="2814320"/>
        </p:xfrm>
        <a:graphic>
          <a:graphicData uri="http://schemas.openxmlformats.org/drawingml/2006/table">
            <a:tbl>
              <a:tblPr firstRow="1" bandRow="1">
                <a:tableStyleId>{5C22544A-7EE6-4342-B048-85BDC9FD1C3A}</a:tableStyleId>
              </a:tblPr>
              <a:tblGrid>
                <a:gridCol w="2895600"/>
                <a:gridCol w="3098800"/>
                <a:gridCol w="2997200"/>
              </a:tblGrid>
              <a:tr h="812800">
                <a:tc>
                  <a:txBody>
                    <a:bodyPr/>
                    <a:lstStyle/>
                    <a:p>
                      <a:r>
                        <a:rPr lang="en-US" sz="3200" dirty="0" smtClean="0"/>
                        <a:t>Indian GAAP</a:t>
                      </a:r>
                      <a:endParaRPr lang="en-US" sz="3200" dirty="0"/>
                    </a:p>
                  </a:txBody>
                  <a:tcPr/>
                </a:tc>
                <a:tc>
                  <a:txBody>
                    <a:bodyPr/>
                    <a:lstStyle/>
                    <a:p>
                      <a:pPr algn="ctr"/>
                      <a:r>
                        <a:rPr lang="en-US" sz="3200" dirty="0" smtClean="0"/>
                        <a:t>IFRS</a:t>
                      </a:r>
                      <a:endParaRPr lang="en-US" sz="3200" dirty="0"/>
                    </a:p>
                  </a:txBody>
                  <a:tcPr/>
                </a:tc>
                <a:tc>
                  <a:txBody>
                    <a:bodyPr/>
                    <a:lstStyle/>
                    <a:p>
                      <a:pPr algn="ctr"/>
                      <a:r>
                        <a:rPr lang="en-US" sz="3200" dirty="0" err="1" smtClean="0"/>
                        <a:t>Ind</a:t>
                      </a:r>
                      <a:r>
                        <a:rPr lang="en-US" sz="3200" dirty="0" smtClean="0"/>
                        <a:t> AS</a:t>
                      </a:r>
                      <a:endParaRPr lang="en-US" sz="3200" dirty="0"/>
                    </a:p>
                  </a:txBody>
                  <a:tcPr/>
                </a:tc>
              </a:tr>
              <a:tr h="812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No</a:t>
                      </a:r>
                      <a:r>
                        <a:rPr lang="en-US" sz="2400" baseline="0" dirty="0" smtClean="0"/>
                        <a:t> such standard and classification</a:t>
                      </a:r>
                      <a:endParaRPr lang="en-US" sz="2400" dirty="0" smtClean="0"/>
                    </a:p>
                    <a:p>
                      <a:endParaRPr lang="en-US" sz="2400" dirty="0"/>
                    </a:p>
                  </a:txBody>
                  <a:tcPr/>
                </a:tc>
                <a:tc>
                  <a:txBody>
                    <a:bodyPr/>
                    <a:lstStyle/>
                    <a:p>
                      <a:r>
                        <a:rPr lang="en-US" sz="2400" dirty="0" smtClean="0"/>
                        <a:t>Measured at fair value less cost</a:t>
                      </a:r>
                      <a:r>
                        <a:rPr lang="en-US" sz="2400" baseline="0" dirty="0" smtClean="0"/>
                        <a:t> to sell</a:t>
                      </a:r>
                      <a:endParaRPr lang="en-US" sz="2400" dirty="0"/>
                    </a:p>
                  </a:txBody>
                  <a:tcPr/>
                </a:tc>
                <a:tc>
                  <a:txBody>
                    <a:bodyPr/>
                    <a:lstStyle/>
                    <a:p>
                      <a:r>
                        <a:rPr lang="en-US" sz="2400" dirty="0" smtClean="0"/>
                        <a:t>No corresponding standard issued so far. </a:t>
                      </a:r>
                      <a:endParaRPr lang="en-US" sz="2400" dirty="0"/>
                    </a:p>
                  </a:txBody>
                  <a:tcPr/>
                </a:tc>
              </a:tr>
              <a:tr h="812800">
                <a:tc>
                  <a:txBody>
                    <a:bodyPr/>
                    <a:lstStyle/>
                    <a:p>
                      <a:endParaRPr lang="en-US" sz="2400" dirty="0"/>
                    </a:p>
                  </a:txBody>
                  <a:tcPr/>
                </a:tc>
                <a:tc>
                  <a:txBody>
                    <a:bodyPr/>
                    <a:lstStyle/>
                    <a:p>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xmlns="" val="2533064130"/>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-14</a:t>
            </a:r>
          </a:p>
          <a:p>
            <a:r>
              <a:rPr lang="en-US" sz="3200" dirty="0" smtClean="0"/>
              <a:t>		Accounting for Amalgamations </a:t>
            </a:r>
            <a:endParaRPr lang="en-US" sz="3200" dirty="0"/>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IND AS -103 &amp; IFRS -3</a:t>
            </a:r>
          </a:p>
          <a:p>
            <a:pPr algn="ctr"/>
            <a:r>
              <a:rPr lang="en-US" sz="3200" dirty="0" smtClean="0"/>
              <a:t>Business Combinations</a:t>
            </a:r>
          </a:p>
          <a:p>
            <a:pPr algn="ctr"/>
            <a:endParaRPr lang="en-US" sz="3200" dirty="0"/>
          </a:p>
        </p:txBody>
      </p:sp>
      <p:sp>
        <p:nvSpPr>
          <p:cNvPr id="6" name="TextBox 5"/>
          <p:cNvSpPr txBox="1"/>
          <p:nvPr/>
        </p:nvSpPr>
        <p:spPr>
          <a:xfrm>
            <a:off x="0" y="147935"/>
            <a:ext cx="9144000" cy="830997"/>
          </a:xfrm>
          <a:prstGeom prst="rect">
            <a:avLst/>
          </a:prstGeom>
          <a:noFill/>
        </p:spPr>
        <p:txBody>
          <a:bodyPr wrap="square" rtlCol="0">
            <a:spAutoFit/>
          </a:bodyPr>
          <a:lstStyle/>
          <a:p>
            <a:r>
              <a:rPr lang="en-US" sz="2400" b="1" dirty="0" smtClean="0">
                <a:latin typeface="Garamond" pitchFamily="18" charset="0"/>
              </a:rPr>
              <a:t> AS 14 (Accounting for Amalgamations) and </a:t>
            </a:r>
            <a:r>
              <a:rPr lang="en-US" sz="2400" b="1" dirty="0" err="1" smtClean="0">
                <a:latin typeface="Garamond" pitchFamily="18" charset="0"/>
              </a:rPr>
              <a:t>Ind</a:t>
            </a:r>
            <a:r>
              <a:rPr lang="en-US" sz="2400" b="1" dirty="0" smtClean="0">
                <a:latin typeface="Garamond" pitchFamily="18" charset="0"/>
              </a:rPr>
              <a:t> AS 103- (Accounting for Business Combinations)  </a:t>
            </a:r>
            <a:endParaRPr lang="en-US" sz="2400" b="1" dirty="0">
              <a:latin typeface="Garamond" pitchFamily="18" charset="0"/>
            </a:endParaRPr>
          </a:p>
        </p:txBody>
      </p:sp>
    </p:spTree>
    <p:extLst>
      <p:ext uri="{BB962C8B-B14F-4D97-AF65-F5344CB8AC3E}">
        <p14:creationId xmlns:p14="http://schemas.microsoft.com/office/powerpoint/2010/main" xmlns="" val="2658542997"/>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461665"/>
          </a:xfrm>
          <a:prstGeom prst="rect">
            <a:avLst/>
          </a:prstGeom>
          <a:noFill/>
        </p:spPr>
        <p:txBody>
          <a:bodyPr wrap="square" rtlCol="0">
            <a:spAutoFit/>
          </a:bodyPr>
          <a:lstStyle/>
          <a:p>
            <a:pPr algn="ctr"/>
            <a:r>
              <a:rPr lang="en-US" sz="2400" b="1" dirty="0" smtClean="0">
                <a:latin typeface="Garamond" pitchFamily="18" charset="0"/>
              </a:rPr>
              <a:t>Ind AS 103 and AS 14 (Business Combination)</a:t>
            </a:r>
            <a:endParaRPr lang="en-US" sz="2400" b="1" dirty="0">
              <a:latin typeface="Garamond" pitchFamily="18" charset="0"/>
            </a:endParaRPr>
          </a:p>
        </p:txBody>
      </p:sp>
      <p:sp>
        <p:nvSpPr>
          <p:cNvPr id="2" name="TextBox 1"/>
          <p:cNvSpPr txBox="1"/>
          <p:nvPr/>
        </p:nvSpPr>
        <p:spPr>
          <a:xfrm>
            <a:off x="1" y="762000"/>
            <a:ext cx="8991600" cy="6124754"/>
          </a:xfrm>
          <a:prstGeom prst="rect">
            <a:avLst/>
          </a:prstGeom>
          <a:noFill/>
        </p:spPr>
        <p:txBody>
          <a:bodyPr wrap="square" rtlCol="0">
            <a:spAutoFit/>
          </a:bodyPr>
          <a:lstStyle/>
          <a:p>
            <a:r>
              <a:rPr lang="en-US" sz="2400" b="1" dirty="0" smtClean="0">
                <a:latin typeface="Garamond" pitchFamily="18" charset="0"/>
              </a:rPr>
              <a:t>AS-14  to include: </a:t>
            </a:r>
          </a:p>
          <a:p>
            <a:r>
              <a:rPr lang="en-US" sz="2200" dirty="0" smtClean="0">
                <a:latin typeface="Garamond" pitchFamily="18" charset="0"/>
              </a:rPr>
              <a:t>AS-14 </a:t>
            </a:r>
            <a:r>
              <a:rPr lang="en-US" sz="2200" dirty="0">
                <a:latin typeface="Garamond" pitchFamily="18" charset="0"/>
              </a:rPr>
              <a:t>– Accounting for Amalgamations</a:t>
            </a:r>
          </a:p>
          <a:p>
            <a:endParaRPr lang="en-US" sz="2000" dirty="0" smtClean="0">
              <a:latin typeface="Garamond" pitchFamily="18" charset="0"/>
            </a:endParaRPr>
          </a:p>
          <a:p>
            <a:r>
              <a:rPr lang="en-US" sz="2400" b="1" dirty="0" err="1" smtClean="0">
                <a:latin typeface="Garamond" pitchFamily="18" charset="0"/>
              </a:rPr>
              <a:t>Ind</a:t>
            </a:r>
            <a:r>
              <a:rPr lang="en-US" sz="2400" b="1" dirty="0" smtClean="0">
                <a:latin typeface="Garamond" pitchFamily="18" charset="0"/>
              </a:rPr>
              <a:t> AS-103  </a:t>
            </a:r>
            <a:r>
              <a:rPr lang="en-US" sz="2400" b="1" dirty="0">
                <a:latin typeface="Garamond" pitchFamily="18" charset="0"/>
              </a:rPr>
              <a:t>to include: </a:t>
            </a:r>
          </a:p>
          <a:p>
            <a:r>
              <a:rPr lang="en-US" sz="2200" dirty="0" err="1" smtClean="0">
                <a:latin typeface="Garamond" pitchFamily="18" charset="0"/>
              </a:rPr>
              <a:t>Ind</a:t>
            </a:r>
            <a:r>
              <a:rPr lang="en-US" sz="2200" dirty="0" smtClean="0">
                <a:latin typeface="Garamond" pitchFamily="18" charset="0"/>
              </a:rPr>
              <a:t> AS-2 – Business Combination</a:t>
            </a:r>
          </a:p>
          <a:p>
            <a:endParaRPr lang="en-US" sz="2000" dirty="0">
              <a:latin typeface="Garamond" pitchFamily="18" charset="0"/>
            </a:endParaRPr>
          </a:p>
          <a:p>
            <a:r>
              <a:rPr lang="en-US" sz="2000" b="1" dirty="0" smtClean="0">
                <a:solidFill>
                  <a:srgbClr val="FF0000"/>
                </a:solidFill>
                <a:latin typeface="Garamond" pitchFamily="18" charset="0"/>
              </a:rPr>
              <a:t>Basic Conclusions :</a:t>
            </a:r>
          </a:p>
          <a:p>
            <a:endParaRPr lang="en-US" sz="2000" b="1" dirty="0" smtClean="0">
              <a:solidFill>
                <a:srgbClr val="FF0000"/>
              </a:solidFill>
              <a:latin typeface="Garamond" pitchFamily="18" charset="0"/>
            </a:endParaRPr>
          </a:p>
          <a:p>
            <a:pPr marL="457200" indent="-457200">
              <a:buAutoNum type="alphaLcParenR"/>
            </a:pPr>
            <a:r>
              <a:rPr lang="en-US" sz="2200" dirty="0" smtClean="0">
                <a:latin typeface="Garamond" pitchFamily="18" charset="0"/>
              </a:rPr>
              <a:t>Business Combinations include Amalgamation and Absorptions (wider in scope)</a:t>
            </a:r>
          </a:p>
          <a:p>
            <a:pPr marL="457200" indent="-457200">
              <a:buAutoNum type="alphaLcParenR"/>
            </a:pPr>
            <a:endParaRPr lang="en-US" sz="2200" dirty="0">
              <a:latin typeface="Garamond" pitchFamily="18" charset="0"/>
            </a:endParaRPr>
          </a:p>
          <a:p>
            <a:pPr marL="457200" indent="-457200">
              <a:buAutoNum type="alphaLcParenR"/>
            </a:pPr>
            <a:r>
              <a:rPr lang="en-US" sz="2200" dirty="0" smtClean="0">
                <a:latin typeface="Garamond" pitchFamily="18" charset="0"/>
              </a:rPr>
              <a:t>Pooling </a:t>
            </a:r>
            <a:r>
              <a:rPr lang="en-US" sz="2200" dirty="0">
                <a:latin typeface="Garamond" pitchFamily="18" charset="0"/>
              </a:rPr>
              <a:t>of Interest method is not allowed in the </a:t>
            </a:r>
            <a:r>
              <a:rPr lang="en-US" sz="2200" dirty="0" smtClean="0">
                <a:latin typeface="Garamond" pitchFamily="18" charset="0"/>
              </a:rPr>
              <a:t>IFRS. Under the Pooling of Interest method, the assets, liabilities and reserves of the transferor company are recorded by the transferee company at their existing carrying amounts (after making the adjustments required for conflicting accounting policies).</a:t>
            </a:r>
          </a:p>
          <a:p>
            <a:endParaRPr lang="en-US" sz="2200" dirty="0" smtClean="0">
              <a:latin typeface="Garamond" pitchFamily="18" charset="0"/>
            </a:endParaRPr>
          </a:p>
          <a:p>
            <a:r>
              <a:rPr lang="en-US" sz="2200" dirty="0" smtClean="0">
                <a:latin typeface="Garamond" pitchFamily="18" charset="0"/>
              </a:rPr>
              <a:t>        In the Purchase method, the assets are acquired using the Fair value or the    </a:t>
            </a:r>
          </a:p>
          <a:p>
            <a:r>
              <a:rPr lang="en-US" sz="2200" dirty="0" smtClean="0">
                <a:latin typeface="Garamond" pitchFamily="18" charset="0"/>
              </a:rPr>
              <a:t>        Book value of the identifiable assets/liabilities.          </a:t>
            </a:r>
            <a:endParaRPr lang="en-US" sz="2200" dirty="0">
              <a:latin typeface="Garamond" pitchFamily="18" charset="0"/>
            </a:endParaRPr>
          </a:p>
        </p:txBody>
      </p:sp>
      <p:cxnSp>
        <p:nvCxnSpPr>
          <p:cNvPr id="6" name="Straight Connector 5"/>
          <p:cNvCxnSpPr/>
          <p:nvPr/>
        </p:nvCxnSpPr>
        <p:spPr>
          <a:xfrm>
            <a:off x="0" y="281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7620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6019633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81000"/>
            <a:ext cx="9144000" cy="830997"/>
          </a:xfrm>
          <a:prstGeom prst="rect">
            <a:avLst/>
          </a:prstGeom>
          <a:noFill/>
        </p:spPr>
        <p:txBody>
          <a:bodyPr wrap="square" rtlCol="0">
            <a:spAutoFit/>
          </a:bodyPr>
          <a:lstStyle/>
          <a:p>
            <a:pPr algn="ctr"/>
            <a:r>
              <a:rPr lang="en-US" sz="2400" b="1" dirty="0" smtClean="0">
                <a:latin typeface="Garamond" pitchFamily="18" charset="0"/>
              </a:rPr>
              <a:t>Ind AS 103 (Business Combinations) and AS 14 (Accounting For Amalgamation)</a:t>
            </a:r>
            <a:endParaRPr lang="en-US" sz="2400" b="1" dirty="0">
              <a:latin typeface="Garamond"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3548041922"/>
              </p:ext>
            </p:extLst>
          </p:nvPr>
        </p:nvGraphicFramePr>
        <p:xfrm>
          <a:off x="228600" y="1524000"/>
          <a:ext cx="8610600" cy="3747135"/>
        </p:xfrm>
        <a:graphic>
          <a:graphicData uri="http://schemas.openxmlformats.org/drawingml/2006/table">
            <a:tbl>
              <a:tblPr firstRow="1" bandRow="1">
                <a:tableStyleId>{5C22544A-7EE6-4342-B048-85BDC9FD1C3A}</a:tableStyleId>
              </a:tblPr>
              <a:tblGrid>
                <a:gridCol w="4305300"/>
                <a:gridCol w="4305300"/>
              </a:tblGrid>
              <a:tr h="360263">
                <a:tc>
                  <a:txBody>
                    <a:bodyPr/>
                    <a:lstStyle/>
                    <a:p>
                      <a:pPr algn="ctr" fontAlgn="b"/>
                      <a:r>
                        <a:rPr lang="en-US" sz="2400" b="1" kern="1200" dirty="0" smtClean="0">
                          <a:solidFill>
                            <a:schemeClr val="tx1"/>
                          </a:solidFill>
                          <a:latin typeface="Garamond" pitchFamily="18" charset="0"/>
                          <a:ea typeface="+mn-ea"/>
                          <a:cs typeface="+mn-cs"/>
                        </a:rPr>
                        <a:t>Ind AS 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400" b="1" kern="1200" dirty="0" smtClean="0">
                          <a:solidFill>
                            <a:schemeClr val="tx1"/>
                          </a:solidFill>
                          <a:latin typeface="Garamond" pitchFamily="18" charset="0"/>
                          <a:ea typeface="+mn-ea"/>
                          <a:cs typeface="+mn-cs"/>
                        </a:rPr>
                        <a:t>AS 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0394">
                <a:tc>
                  <a:txBody>
                    <a:bodyPr/>
                    <a:lstStyle/>
                    <a:p>
                      <a:pPr marL="350838" indent="-350838" algn="just" rtl="0" fontAlgn="t">
                        <a:buFont typeface="Wingdings" pitchFamily="2" charset="2"/>
                        <a:buChar char="Ø"/>
                        <a:tabLst>
                          <a:tab pos="4008438" algn="l"/>
                        </a:tabLst>
                      </a:pPr>
                      <a:endParaRPr lang="en-US" sz="2000" dirty="0" smtClean="0">
                        <a:latin typeface="Garamond" pitchFamily="18" charset="0"/>
                      </a:endParaRPr>
                    </a:p>
                    <a:p>
                      <a:pPr marL="350838" indent="-350838" algn="just" rtl="0" fontAlgn="t">
                        <a:buFont typeface="Wingdings" pitchFamily="2" charset="2"/>
                        <a:buChar char="Ø"/>
                        <a:tabLst>
                          <a:tab pos="4008438" algn="l"/>
                        </a:tabLst>
                      </a:pPr>
                      <a:r>
                        <a:rPr lang="en-US" sz="2000" dirty="0" smtClean="0">
                          <a:latin typeface="Garamond" pitchFamily="18" charset="0"/>
                        </a:rPr>
                        <a:t>Covers Business combination which has a wider scope. It covers </a:t>
                      </a:r>
                      <a:r>
                        <a:rPr lang="en-US" sz="2000" dirty="0" smtClean="0">
                          <a:solidFill>
                            <a:srgbClr val="00B0F0"/>
                          </a:solidFill>
                          <a:latin typeface="Garamond" pitchFamily="18" charset="0"/>
                        </a:rPr>
                        <a:t>amalgamation</a:t>
                      </a:r>
                      <a:r>
                        <a:rPr lang="en-US" sz="2000" baseline="0" dirty="0" smtClean="0">
                          <a:solidFill>
                            <a:srgbClr val="00B0F0"/>
                          </a:solidFill>
                          <a:latin typeface="Garamond" pitchFamily="18" charset="0"/>
                        </a:rPr>
                        <a:t> and absorption </a:t>
                      </a:r>
                      <a:r>
                        <a:rPr lang="en-US" sz="2000" baseline="0" dirty="0" smtClean="0">
                          <a:latin typeface="Garamond" pitchFamily="18" charset="0"/>
                        </a:rPr>
                        <a:t>as well. </a:t>
                      </a:r>
                    </a:p>
                    <a:p>
                      <a:pPr marL="0" indent="0" algn="just" rtl="0" fontAlgn="t">
                        <a:buFont typeface="Wingdings" pitchFamily="2" charset="2"/>
                        <a:buNone/>
                        <a:tabLst>
                          <a:tab pos="4008438" algn="l"/>
                        </a:tabLst>
                      </a:pP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50838" indent="-350838" algn="just" rtl="0" fontAlgn="t">
                        <a:buFont typeface="Wingdings" pitchFamily="2" charset="2"/>
                        <a:buChar char="Ø"/>
                      </a:pPr>
                      <a:endParaRPr lang="en-US" sz="2000" dirty="0" smtClean="0">
                        <a:latin typeface="Garamond" pitchFamily="18" charset="0"/>
                      </a:endParaRPr>
                    </a:p>
                    <a:p>
                      <a:pPr marL="350838" indent="-350838" algn="just" rtl="0" fontAlgn="t">
                        <a:buFont typeface="Wingdings" pitchFamily="2" charset="2"/>
                        <a:buChar char="Ø"/>
                      </a:pPr>
                      <a:r>
                        <a:rPr lang="en-US" sz="2000" dirty="0" smtClean="0">
                          <a:latin typeface="Garamond" pitchFamily="18" charset="0"/>
                        </a:rPr>
                        <a:t>Deals only with </a:t>
                      </a:r>
                      <a:r>
                        <a:rPr lang="en-US" sz="2000" dirty="0" smtClean="0">
                          <a:solidFill>
                            <a:srgbClr val="00B0F0"/>
                          </a:solidFill>
                          <a:latin typeface="Garamond" pitchFamily="18" charset="0"/>
                        </a:rPr>
                        <a:t>amalgamation</a:t>
                      </a:r>
                      <a:r>
                        <a:rPr lang="en-US" sz="2000" dirty="0" smtClean="0">
                          <a:latin typeface="Garamond" pitchFamily="18" charset="0"/>
                        </a:rPr>
                        <a:t> only</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95350">
                <a:tc>
                  <a:txBody>
                    <a:bodyPr/>
                    <a:lstStyle/>
                    <a:p>
                      <a:pPr marL="350838" indent="-350838" algn="just">
                        <a:buFont typeface="Wingdings" pitchFamily="2" charset="2"/>
                        <a:buChar char="Ø"/>
                        <a:tabLst/>
                      </a:pPr>
                      <a:endParaRPr lang="en-US" sz="2000" dirty="0" smtClean="0">
                        <a:latin typeface="Garamond" pitchFamily="18" charset="0"/>
                      </a:endParaRPr>
                    </a:p>
                    <a:p>
                      <a:pPr marL="350838" indent="-350838" algn="just">
                        <a:buFont typeface="Wingdings" pitchFamily="2" charset="2"/>
                        <a:buChar char="Ø"/>
                        <a:tabLst/>
                      </a:pPr>
                      <a:r>
                        <a:rPr lang="en-US" sz="2000" dirty="0" smtClean="0">
                          <a:latin typeface="Garamond" pitchFamily="18" charset="0"/>
                        </a:rPr>
                        <a:t>Method of Amalgamation Accounting: </a:t>
                      </a:r>
                    </a:p>
                    <a:p>
                      <a:pPr marL="569913" indent="-225425" algn="just">
                        <a:buFont typeface="Arial" pitchFamily="34" charset="0"/>
                        <a:buChar char="•"/>
                        <a:tabLst/>
                      </a:pPr>
                      <a:r>
                        <a:rPr lang="en-US" sz="2000" dirty="0" smtClean="0">
                          <a:latin typeface="Garamond" pitchFamily="18" charset="0"/>
                        </a:rPr>
                        <a:t>Purchase method only</a:t>
                      </a:r>
                    </a:p>
                    <a:p>
                      <a:pPr marL="122238" indent="222250" algn="just">
                        <a:buFont typeface="Arial" pitchFamily="34" charset="0"/>
                        <a:buNone/>
                      </a:pPr>
                      <a:endParaRPr lang="en-US" sz="2000" dirty="0" smtClean="0">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50838" indent="-350838" algn="just">
                        <a:buFont typeface="Wingdings" pitchFamily="2" charset="2"/>
                        <a:buChar char="Ø"/>
                      </a:pPr>
                      <a:endParaRPr lang="en-US" sz="2000" dirty="0" smtClean="0">
                        <a:latin typeface="Garamond" pitchFamily="18" charset="0"/>
                      </a:endParaRPr>
                    </a:p>
                    <a:p>
                      <a:pPr marL="350838" indent="-350838" algn="just">
                        <a:buFont typeface="Wingdings" pitchFamily="2" charset="2"/>
                        <a:buChar char="Ø"/>
                      </a:pPr>
                      <a:r>
                        <a:rPr lang="en-US" sz="2000" dirty="0" smtClean="0">
                          <a:latin typeface="Garamond" pitchFamily="18" charset="0"/>
                        </a:rPr>
                        <a:t>Method of Amalgamation Accounting: </a:t>
                      </a:r>
                    </a:p>
                    <a:p>
                      <a:pPr marL="630238" indent="-285750" algn="just">
                        <a:buFont typeface="Arial" pitchFamily="34" charset="0"/>
                        <a:buChar char="•"/>
                      </a:pPr>
                      <a:r>
                        <a:rPr lang="en-US" sz="2000" dirty="0" smtClean="0">
                          <a:latin typeface="Garamond" pitchFamily="18" charset="0"/>
                        </a:rPr>
                        <a:t>Pooling of interest method or </a:t>
                      </a:r>
                    </a:p>
                    <a:p>
                      <a:pPr marL="630238" indent="-285750" algn="just">
                        <a:buFont typeface="Arial" pitchFamily="34" charset="0"/>
                        <a:buChar char="•"/>
                      </a:pPr>
                      <a:r>
                        <a:rPr lang="en-US" sz="2000" dirty="0" smtClean="0">
                          <a:latin typeface="Garamond" pitchFamily="18" charset="0"/>
                        </a:rPr>
                        <a:t>Purchase method</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159400278"/>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381000"/>
            <a:ext cx="9144000" cy="830997"/>
          </a:xfrm>
          <a:prstGeom prst="rect">
            <a:avLst/>
          </a:prstGeom>
          <a:noFill/>
        </p:spPr>
        <p:txBody>
          <a:bodyPr wrap="square" rtlCol="0">
            <a:spAutoFit/>
          </a:bodyPr>
          <a:lstStyle/>
          <a:p>
            <a:pPr algn="ctr"/>
            <a:r>
              <a:rPr lang="en-US" sz="2400" b="1" dirty="0" smtClean="0">
                <a:latin typeface="Garamond" pitchFamily="18" charset="0"/>
              </a:rPr>
              <a:t>Ind AS 103 (Business Combinations) and AS 14 (Accounting For Amalgamation)</a:t>
            </a:r>
            <a:endParaRPr lang="en-US" sz="2400" b="1" dirty="0">
              <a:latin typeface="Garamond"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309602304"/>
              </p:ext>
            </p:extLst>
          </p:nvPr>
        </p:nvGraphicFramePr>
        <p:xfrm>
          <a:off x="152400" y="1371600"/>
          <a:ext cx="8610600" cy="4975860"/>
        </p:xfrm>
        <a:graphic>
          <a:graphicData uri="http://schemas.openxmlformats.org/drawingml/2006/table">
            <a:tbl>
              <a:tblPr firstRow="1" bandRow="1">
                <a:tableStyleId>{5C22544A-7EE6-4342-B048-85BDC9FD1C3A}</a:tableStyleId>
              </a:tblPr>
              <a:tblGrid>
                <a:gridCol w="4305300"/>
                <a:gridCol w="4305300"/>
              </a:tblGrid>
              <a:tr h="360263">
                <a:tc>
                  <a:txBody>
                    <a:bodyPr/>
                    <a:lstStyle/>
                    <a:p>
                      <a:pPr algn="ctr" fontAlgn="b"/>
                      <a:r>
                        <a:rPr lang="en-US" sz="2400" b="1" kern="1200" dirty="0" smtClean="0">
                          <a:solidFill>
                            <a:schemeClr val="tx1"/>
                          </a:solidFill>
                          <a:latin typeface="Garamond" pitchFamily="18" charset="0"/>
                          <a:ea typeface="+mn-ea"/>
                          <a:cs typeface="+mn-cs"/>
                        </a:rPr>
                        <a:t>Ind AS 103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400" b="1" kern="1200" dirty="0" smtClean="0">
                          <a:solidFill>
                            <a:schemeClr val="tx1"/>
                          </a:solidFill>
                          <a:latin typeface="Garamond" pitchFamily="18" charset="0"/>
                          <a:ea typeface="+mn-ea"/>
                          <a:cs typeface="+mn-cs"/>
                        </a:rPr>
                        <a:t>AS 14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8023">
                <a:tc>
                  <a:txBody>
                    <a:bodyPr/>
                    <a:lstStyle/>
                    <a:p>
                      <a:pPr marL="350838" marR="0" indent="-350838" algn="just" defTabSz="914400" rtl="0" eaLnBrk="1" fontAlgn="t" latinLnBrk="0" hangingPunct="1">
                        <a:lnSpc>
                          <a:spcPct val="100000"/>
                        </a:lnSpc>
                        <a:spcBef>
                          <a:spcPts val="0"/>
                        </a:spcBef>
                        <a:spcAft>
                          <a:spcPts val="0"/>
                        </a:spcAft>
                        <a:buClrTx/>
                        <a:buSzTx/>
                        <a:buFont typeface="Wingdings" pitchFamily="2" charset="2"/>
                        <a:buChar char="Ø"/>
                        <a:tabLst/>
                        <a:defRPr/>
                      </a:pPr>
                      <a:endParaRPr lang="en-US" sz="2000" dirty="0" smtClean="0">
                        <a:latin typeface="Garamond" pitchFamily="18" charset="0"/>
                      </a:endParaRPr>
                    </a:p>
                    <a:p>
                      <a:pPr marL="350838" marR="0" indent="-350838"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000" dirty="0" smtClean="0">
                          <a:latin typeface="Garamond" pitchFamily="18" charset="0"/>
                        </a:rPr>
                        <a:t>Valuation at Fair Value</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50838" marR="0" indent="-350838" algn="just" defTabSz="914400" rtl="0" eaLnBrk="1" fontAlgn="t" latinLnBrk="0" hangingPunct="1">
                        <a:lnSpc>
                          <a:spcPct val="100000"/>
                        </a:lnSpc>
                        <a:spcBef>
                          <a:spcPts val="0"/>
                        </a:spcBef>
                        <a:spcAft>
                          <a:spcPts val="0"/>
                        </a:spcAft>
                        <a:buClrTx/>
                        <a:buSzTx/>
                        <a:buFont typeface="Wingdings" pitchFamily="2" charset="2"/>
                        <a:buChar char="Ø"/>
                        <a:tabLst/>
                        <a:defRPr/>
                      </a:pPr>
                      <a:endParaRPr lang="en-US" sz="2000" dirty="0" smtClean="0">
                        <a:latin typeface="Garamond" pitchFamily="18" charset="0"/>
                      </a:endParaRPr>
                    </a:p>
                    <a:p>
                      <a:pPr marL="350838" marR="0" indent="-350838"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000" dirty="0" smtClean="0">
                          <a:latin typeface="Garamond" pitchFamily="18" charset="0"/>
                        </a:rPr>
                        <a:t>Valuation at </a:t>
                      </a:r>
                      <a:r>
                        <a:rPr lang="en-US" sz="2000" dirty="0" smtClean="0">
                          <a:solidFill>
                            <a:srgbClr val="00B0F0"/>
                          </a:solidFill>
                          <a:latin typeface="Garamond" pitchFamily="18" charset="0"/>
                        </a:rPr>
                        <a:t>Book Value or at Fair Value  </a:t>
                      </a:r>
                      <a:endParaRPr kumimoji="0" lang="en-US" sz="2000" i="1" kern="1200" dirty="0" smtClean="0">
                        <a:solidFill>
                          <a:srgbClr val="00B0F0"/>
                        </a:solidFill>
                        <a:latin typeface="Garamond" pitchFamily="18" charset="0"/>
                        <a:ea typeface="+mn-ea"/>
                        <a:cs typeface="+mn-cs"/>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87529">
                <a:tc>
                  <a:txBody>
                    <a:bodyPr/>
                    <a:lstStyle/>
                    <a:p>
                      <a:pPr marL="350838" marR="0" indent="-350838" algn="just" defTabSz="914400" rtl="0" eaLnBrk="1" fontAlgn="b" latinLnBrk="0" hangingPunct="1">
                        <a:lnSpc>
                          <a:spcPct val="100000"/>
                        </a:lnSpc>
                        <a:spcBef>
                          <a:spcPts val="0"/>
                        </a:spcBef>
                        <a:spcAft>
                          <a:spcPts val="0"/>
                        </a:spcAft>
                        <a:buClrTx/>
                        <a:buSzTx/>
                        <a:buFont typeface="Wingdings" pitchFamily="2" charset="2"/>
                        <a:buChar char="Ø"/>
                        <a:tabLst/>
                        <a:defRPr/>
                      </a:pPr>
                      <a:endParaRPr lang="en-US" sz="2000" dirty="0" smtClean="0">
                        <a:latin typeface="Garamond" pitchFamily="18" charset="0"/>
                      </a:endParaRPr>
                    </a:p>
                    <a:p>
                      <a:pPr marL="350838" marR="0" indent="-350838" algn="just" defTabSz="914400" rtl="0" eaLnBrk="1" fontAlgn="b" latinLnBrk="0" hangingPunct="1">
                        <a:lnSpc>
                          <a:spcPct val="100000"/>
                        </a:lnSpc>
                        <a:spcBef>
                          <a:spcPts val="0"/>
                        </a:spcBef>
                        <a:spcAft>
                          <a:spcPts val="0"/>
                        </a:spcAft>
                        <a:buClrTx/>
                        <a:buSzTx/>
                        <a:buFont typeface="Wingdings" pitchFamily="2" charset="2"/>
                        <a:buChar char="Ø"/>
                        <a:tabLst/>
                        <a:defRPr/>
                      </a:pPr>
                      <a:r>
                        <a:rPr lang="en-US" sz="2000" dirty="0" smtClean="0">
                          <a:latin typeface="Garamond" pitchFamily="18" charset="0"/>
                        </a:rPr>
                        <a:t>Goodwill is not amortized but </a:t>
                      </a:r>
                      <a:r>
                        <a:rPr lang="en-US" sz="2000" dirty="0" smtClean="0">
                          <a:solidFill>
                            <a:srgbClr val="00B0F0"/>
                          </a:solidFill>
                          <a:latin typeface="Garamond" pitchFamily="18" charset="0"/>
                        </a:rPr>
                        <a:t>tested for impairment </a:t>
                      </a:r>
                      <a:r>
                        <a:rPr lang="en-US" sz="2000" dirty="0" smtClean="0">
                          <a:latin typeface="Garamond" pitchFamily="18" charset="0"/>
                        </a:rPr>
                        <a:t>on annual basis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50838" marR="0" indent="-350838" algn="just" defTabSz="914400" rtl="0" eaLnBrk="1" fontAlgn="t" latinLnBrk="0" hangingPunct="1">
                        <a:lnSpc>
                          <a:spcPct val="100000"/>
                        </a:lnSpc>
                        <a:spcBef>
                          <a:spcPts val="0"/>
                        </a:spcBef>
                        <a:spcAft>
                          <a:spcPts val="0"/>
                        </a:spcAft>
                        <a:buClrTx/>
                        <a:buSzTx/>
                        <a:buFont typeface="Wingdings" pitchFamily="2" charset="2"/>
                        <a:buChar char="Ø"/>
                        <a:tabLst/>
                        <a:defRPr/>
                      </a:pPr>
                      <a:endParaRPr lang="en-US" sz="2000" dirty="0" smtClean="0">
                        <a:latin typeface="Garamond" pitchFamily="18" charset="0"/>
                      </a:endParaRPr>
                    </a:p>
                    <a:p>
                      <a:pPr marL="350838" marR="0" indent="-350838"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000" dirty="0" smtClean="0">
                          <a:latin typeface="Garamond" pitchFamily="18" charset="0"/>
                        </a:rPr>
                        <a:t>Goodwill arising on amalgamation in the nature of purchase is </a:t>
                      </a:r>
                      <a:r>
                        <a:rPr lang="en-US" sz="2000" dirty="0" smtClean="0">
                          <a:solidFill>
                            <a:srgbClr val="00B0F0"/>
                          </a:solidFill>
                          <a:latin typeface="Garamond" pitchFamily="18" charset="0"/>
                        </a:rPr>
                        <a:t>amortized over a period not exceeding five years</a:t>
                      </a:r>
                      <a:r>
                        <a:rPr lang="en-US" sz="2000" dirty="0" smtClean="0">
                          <a:latin typeface="Garamond" pitchFamily="18" charset="0"/>
                        </a:rPr>
                        <a: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22954">
                <a:tc>
                  <a:txBody>
                    <a:bodyPr/>
                    <a:lstStyle/>
                    <a:p>
                      <a:pPr marL="350838" indent="-350838" algn="just" rtl="0" fontAlgn="b">
                        <a:buFont typeface="Wingdings" pitchFamily="2" charset="2"/>
                        <a:buChar char="Ø"/>
                      </a:pPr>
                      <a:endParaRPr lang="en-US" sz="2000" b="0" i="0" u="none" strike="noStrike" dirty="0" smtClean="0">
                        <a:solidFill>
                          <a:srgbClr val="000000"/>
                        </a:solidFill>
                        <a:latin typeface="Garamond" pitchFamily="18" charset="0"/>
                      </a:endParaRPr>
                    </a:p>
                    <a:p>
                      <a:pPr marL="350838" indent="-350838" algn="just" rtl="0" fontAlgn="b">
                        <a:buFont typeface="Wingdings" pitchFamily="2" charset="2"/>
                        <a:buChar char="Ø"/>
                      </a:pPr>
                      <a:r>
                        <a:rPr lang="en-US" sz="2000" b="0" i="0" u="none" strike="noStrike" dirty="0" smtClean="0">
                          <a:solidFill>
                            <a:srgbClr val="000000"/>
                          </a:solidFill>
                          <a:latin typeface="Garamond" pitchFamily="18" charset="0"/>
                        </a:rPr>
                        <a:t>Deals with </a:t>
                      </a:r>
                      <a:r>
                        <a:rPr lang="en-US" sz="2000" b="0" i="0" u="none" strike="noStrike" dirty="0" smtClean="0">
                          <a:solidFill>
                            <a:srgbClr val="00B0F0"/>
                          </a:solidFill>
                          <a:latin typeface="Garamond" pitchFamily="18" charset="0"/>
                        </a:rPr>
                        <a:t>reverse acquisitions </a:t>
                      </a:r>
                      <a:r>
                        <a:rPr lang="en-US" sz="2000" kern="1200" dirty="0" smtClean="0">
                          <a:solidFill>
                            <a:schemeClr val="dk1"/>
                          </a:solidFill>
                          <a:latin typeface="Garamond" pitchFamily="18" charset="0"/>
                          <a:ea typeface="+mn-ea"/>
                          <a:cs typeface="+mn-cs"/>
                        </a:rPr>
                        <a:t>(the acquisition of a public company by a private company so that the private company can bypass the lengthy and complex process of going public)</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50838" marR="0" indent="-350838" algn="just" defTabSz="914400" rtl="0" eaLnBrk="1" fontAlgn="t" latinLnBrk="0" hangingPunct="1">
                        <a:lnSpc>
                          <a:spcPct val="100000"/>
                        </a:lnSpc>
                        <a:spcBef>
                          <a:spcPts val="0"/>
                        </a:spcBef>
                        <a:spcAft>
                          <a:spcPts val="0"/>
                        </a:spcAft>
                        <a:buClrTx/>
                        <a:buSzTx/>
                        <a:buFont typeface="Wingdings" pitchFamily="2" charset="2"/>
                        <a:buChar char="Ø"/>
                        <a:tabLst/>
                        <a:defRPr/>
                      </a:pPr>
                      <a:endParaRPr lang="en-US" sz="2000" dirty="0" smtClean="0">
                        <a:latin typeface="Garamond" pitchFamily="18" charset="0"/>
                      </a:endParaRPr>
                    </a:p>
                    <a:p>
                      <a:pPr marL="350838" marR="0" indent="-350838"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000" dirty="0" smtClean="0">
                          <a:latin typeface="Garamond" pitchFamily="18" charset="0"/>
                        </a:rPr>
                        <a:t>Does not deal with the same.</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326668494"/>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668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-17</a:t>
            </a:r>
          </a:p>
          <a:p>
            <a:r>
              <a:rPr lang="en-US" sz="3200" dirty="0" smtClean="0"/>
              <a:t>		           Segment Reporting </a:t>
            </a:r>
            <a:endParaRPr lang="en-US" sz="3200" dirty="0"/>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IND AS -108</a:t>
            </a:r>
          </a:p>
          <a:p>
            <a:pPr algn="ctr"/>
            <a:r>
              <a:rPr lang="en-US" sz="3200" dirty="0" smtClean="0"/>
              <a:t>Operating Segments  </a:t>
            </a:r>
          </a:p>
          <a:p>
            <a:pPr algn="ct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 AS 17 (Segment Reporting)  &amp; </a:t>
            </a:r>
            <a:r>
              <a:rPr lang="en-US" sz="2400" b="1" dirty="0" err="1" smtClean="0">
                <a:latin typeface="Garamond" pitchFamily="18" charset="0"/>
              </a:rPr>
              <a:t>Ind</a:t>
            </a:r>
            <a:r>
              <a:rPr lang="en-US" sz="2400" b="1" dirty="0" smtClean="0">
                <a:latin typeface="Garamond" pitchFamily="18" charset="0"/>
              </a:rPr>
              <a:t> AS 108 (Operating Segments )</a:t>
            </a:r>
            <a:endParaRPr lang="en-US" sz="2400" b="1" dirty="0">
              <a:latin typeface="Garamond" pitchFamily="18" charset="0"/>
            </a:endParaRPr>
          </a:p>
        </p:txBody>
      </p:sp>
    </p:spTree>
    <p:extLst>
      <p:ext uri="{BB962C8B-B14F-4D97-AF65-F5344CB8AC3E}">
        <p14:creationId xmlns:p14="http://schemas.microsoft.com/office/powerpoint/2010/main" xmlns="" val="4212545817"/>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76200"/>
            <a:ext cx="9144000" cy="461665"/>
          </a:xfrm>
          <a:prstGeom prst="rect">
            <a:avLst/>
          </a:prstGeom>
          <a:noFill/>
        </p:spPr>
        <p:txBody>
          <a:bodyPr wrap="square" rtlCol="0">
            <a:spAutoFit/>
          </a:bodyPr>
          <a:lstStyle/>
          <a:p>
            <a:pPr algn="ctr"/>
            <a:r>
              <a:rPr lang="en-US" sz="2400" b="1" dirty="0" smtClean="0">
                <a:latin typeface="Garamond" pitchFamily="18" charset="0"/>
              </a:rPr>
              <a:t>Ind AS 108(Operating Segments) and AS 17 (Segment Reporting)</a:t>
            </a:r>
            <a:endParaRPr lang="en-US" sz="2400" b="1" dirty="0">
              <a:latin typeface="Garamond"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2628679591"/>
              </p:ext>
            </p:extLst>
          </p:nvPr>
        </p:nvGraphicFramePr>
        <p:xfrm>
          <a:off x="76200" y="609600"/>
          <a:ext cx="8915400" cy="6156148"/>
        </p:xfrm>
        <a:graphic>
          <a:graphicData uri="http://schemas.openxmlformats.org/drawingml/2006/table">
            <a:tbl>
              <a:tblPr firstRow="1" bandRow="1">
                <a:tableStyleId>{5C22544A-7EE6-4342-B048-85BDC9FD1C3A}</a:tableStyleId>
              </a:tblPr>
              <a:tblGrid>
                <a:gridCol w="4457700"/>
                <a:gridCol w="4457700"/>
              </a:tblGrid>
              <a:tr h="437338">
                <a:tc>
                  <a:txBody>
                    <a:bodyPr/>
                    <a:lstStyle/>
                    <a:p>
                      <a:pPr algn="ctr" fontAlgn="b"/>
                      <a:r>
                        <a:rPr lang="en-US" sz="2400" b="1" kern="1200" dirty="0" smtClean="0">
                          <a:solidFill>
                            <a:schemeClr val="tx1"/>
                          </a:solidFill>
                          <a:latin typeface="Garamond" pitchFamily="18" charset="0"/>
                          <a:ea typeface="+mn-ea"/>
                          <a:cs typeface="+mn-cs"/>
                        </a:rPr>
                        <a:t>Ind AS 108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400" b="1" kern="1200" dirty="0" smtClean="0">
                          <a:solidFill>
                            <a:schemeClr val="tx1"/>
                          </a:solidFill>
                          <a:latin typeface="Garamond" pitchFamily="18" charset="0"/>
                          <a:ea typeface="+mn-ea"/>
                          <a:cs typeface="+mn-cs"/>
                        </a:rPr>
                        <a:t>AS 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10662">
                <a:tc>
                  <a:txBody>
                    <a:bodyPr/>
                    <a:lstStyle/>
                    <a:p>
                      <a:pPr marL="225425" indent="-225425" algn="just" fontAlgn="t">
                        <a:buFont typeface="Wingdings" pitchFamily="2" charset="2"/>
                        <a:buChar char="Ø"/>
                      </a:pPr>
                      <a:r>
                        <a:rPr lang="en-US" sz="2200" b="0" i="0" u="none" strike="noStrike" dirty="0" smtClean="0">
                          <a:solidFill>
                            <a:srgbClr val="000000"/>
                          </a:solidFill>
                          <a:latin typeface="Garamond"/>
                        </a:rPr>
                        <a:t>Identification of segments is based on ‘management approach’ i.e. operating segments are based on the internal reports regularly reviewed by the entity’s </a:t>
                      </a:r>
                      <a:r>
                        <a:rPr lang="en-US" sz="2200" b="0" i="0" u="none" strike="noStrike" dirty="0" smtClean="0">
                          <a:solidFill>
                            <a:srgbClr val="0070C0"/>
                          </a:solidFill>
                          <a:latin typeface="Garamond"/>
                        </a:rPr>
                        <a:t>COD</a:t>
                      </a:r>
                      <a:r>
                        <a:rPr lang="en-US" sz="2200" b="0" i="0" u="none" strike="noStrike" dirty="0" smtClean="0">
                          <a:solidFill>
                            <a:srgbClr val="000000"/>
                          </a:solidFill>
                          <a:latin typeface="Garamond"/>
                        </a:rPr>
                        <a:t> (</a:t>
                      </a:r>
                      <a:r>
                        <a:rPr lang="en-US" sz="2200" b="0" i="0" u="none" strike="noStrike" dirty="0" smtClean="0">
                          <a:solidFill>
                            <a:srgbClr val="0070C0"/>
                          </a:solidFill>
                          <a:latin typeface="Garamond"/>
                        </a:rPr>
                        <a:t>chief operating decision) </a:t>
                      </a:r>
                      <a:r>
                        <a:rPr lang="en-US" sz="2200" b="0" i="0" u="none" strike="noStrike" dirty="0" smtClean="0">
                          <a:solidFill>
                            <a:srgbClr val="000000"/>
                          </a:solidFill>
                          <a:latin typeface="Garamond"/>
                        </a:rPr>
                        <a:t>maker.</a:t>
                      </a:r>
                      <a:endParaRPr lang="en-US" sz="22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r>
                        <a:rPr lang="en-US" sz="2200" b="0" i="0" u="none" strike="noStrike" dirty="0" smtClean="0">
                          <a:solidFill>
                            <a:srgbClr val="000000"/>
                          </a:solidFill>
                          <a:latin typeface="Garamond"/>
                        </a:rPr>
                        <a:t>Requires </a:t>
                      </a:r>
                      <a:r>
                        <a:rPr lang="en-US" sz="2200" b="0" i="0" u="none" strike="noStrike" dirty="0">
                          <a:solidFill>
                            <a:srgbClr val="000000"/>
                          </a:solidFill>
                          <a:latin typeface="Garamond"/>
                        </a:rPr>
                        <a:t>identification of two sets of </a:t>
                      </a:r>
                      <a:r>
                        <a:rPr lang="en-US" sz="2200" b="0" i="0" u="none" strike="noStrike" dirty="0" smtClean="0">
                          <a:solidFill>
                            <a:srgbClr val="000000"/>
                          </a:solidFill>
                          <a:latin typeface="Garamond"/>
                        </a:rPr>
                        <a:t>segments – </a:t>
                      </a:r>
                    </a:p>
                    <a:p>
                      <a:pPr marL="457200" indent="-220663" algn="just" fontAlgn="t">
                        <a:buFont typeface="Arial" pitchFamily="34" charset="0"/>
                        <a:buChar char="•"/>
                      </a:pPr>
                      <a:r>
                        <a:rPr lang="en-US" sz="2200" b="0" i="0" u="none" strike="noStrike" dirty="0" smtClean="0">
                          <a:solidFill>
                            <a:srgbClr val="000000"/>
                          </a:solidFill>
                          <a:latin typeface="Garamond"/>
                        </a:rPr>
                        <a:t>Based </a:t>
                      </a:r>
                      <a:r>
                        <a:rPr lang="en-US" sz="2200" b="0" i="0" u="none" strike="noStrike" dirty="0">
                          <a:solidFill>
                            <a:srgbClr val="000000"/>
                          </a:solidFill>
                          <a:latin typeface="Garamond"/>
                        </a:rPr>
                        <a:t>on related </a:t>
                      </a:r>
                      <a:r>
                        <a:rPr lang="en-US" sz="2200" b="0" i="0" u="none" strike="noStrike" dirty="0">
                          <a:solidFill>
                            <a:srgbClr val="0070C0"/>
                          </a:solidFill>
                          <a:latin typeface="Garamond"/>
                        </a:rPr>
                        <a:t>products and </a:t>
                      </a:r>
                      <a:r>
                        <a:rPr lang="en-US" sz="2200" b="0" i="0" u="none" strike="noStrike" dirty="0" smtClean="0">
                          <a:solidFill>
                            <a:srgbClr val="0070C0"/>
                          </a:solidFill>
                          <a:latin typeface="Garamond"/>
                        </a:rPr>
                        <a:t>services</a:t>
                      </a:r>
                    </a:p>
                    <a:p>
                      <a:pPr marL="457200" indent="-220663" algn="just" fontAlgn="t">
                        <a:buFont typeface="Arial" pitchFamily="34" charset="0"/>
                        <a:buChar char="•"/>
                      </a:pPr>
                      <a:r>
                        <a:rPr lang="en-US" sz="2200" b="0" i="0" u="none" strike="noStrike" dirty="0" smtClean="0">
                          <a:solidFill>
                            <a:srgbClr val="000000"/>
                          </a:solidFill>
                          <a:latin typeface="Garamond"/>
                        </a:rPr>
                        <a:t>On </a:t>
                      </a:r>
                      <a:r>
                        <a:rPr lang="en-US" sz="2200" b="0" i="0" u="none" strike="noStrike" dirty="0">
                          <a:solidFill>
                            <a:srgbClr val="0070C0"/>
                          </a:solidFill>
                          <a:latin typeface="Garamond"/>
                        </a:rPr>
                        <a:t>geographical areas </a:t>
                      </a:r>
                      <a:r>
                        <a:rPr lang="en-US" sz="2200" b="0" i="0" u="none" strike="noStrike" dirty="0">
                          <a:solidFill>
                            <a:srgbClr val="000000"/>
                          </a:solidFill>
                          <a:latin typeface="Garamond"/>
                        </a:rPr>
                        <a:t>based on the risks and returns approach. </a:t>
                      </a:r>
                      <a:endParaRPr lang="en-US" sz="2200" b="0" i="0" u="none" strike="noStrike" dirty="0" smtClean="0">
                        <a:solidFill>
                          <a:srgbClr val="000000"/>
                        </a:solidFill>
                        <a:latin typeface="Garamond"/>
                      </a:endParaRPr>
                    </a:p>
                    <a:p>
                      <a:pPr marL="234950" indent="-234950" algn="just" fontAlgn="t">
                        <a:buFont typeface="Arial" pitchFamily="34" charset="0"/>
                        <a:buNone/>
                      </a:pPr>
                      <a:r>
                        <a:rPr lang="en-US" sz="2200" b="0" i="0" u="none" strike="noStrike" dirty="0" smtClean="0">
                          <a:solidFill>
                            <a:srgbClr val="000000"/>
                          </a:solidFill>
                          <a:latin typeface="Garamond"/>
                        </a:rPr>
                        <a:t>One </a:t>
                      </a:r>
                      <a:r>
                        <a:rPr lang="en-US" sz="2200" b="0" i="0" u="none" strike="noStrike" dirty="0">
                          <a:solidFill>
                            <a:srgbClr val="000000"/>
                          </a:solidFill>
                          <a:latin typeface="Garamond"/>
                        </a:rPr>
                        <a:t>set is regarded as </a:t>
                      </a:r>
                      <a:r>
                        <a:rPr lang="en-US" sz="2200" b="0" i="0" u="none" strike="noStrike" dirty="0">
                          <a:solidFill>
                            <a:srgbClr val="0070C0"/>
                          </a:solidFill>
                          <a:latin typeface="Garamond"/>
                        </a:rPr>
                        <a:t>primary </a:t>
                      </a:r>
                      <a:r>
                        <a:rPr lang="en-US" sz="2200" b="0" i="0" u="none" strike="noStrike" dirty="0" smtClean="0">
                          <a:solidFill>
                            <a:srgbClr val="0070C0"/>
                          </a:solidFill>
                          <a:latin typeface="Garamond"/>
                        </a:rPr>
                        <a:t>segments and </a:t>
                      </a:r>
                      <a:r>
                        <a:rPr lang="en-US" sz="2200" b="0" i="0" u="none" strike="noStrike" dirty="0">
                          <a:solidFill>
                            <a:srgbClr val="0070C0"/>
                          </a:solidFill>
                          <a:latin typeface="Garamond"/>
                        </a:rPr>
                        <a:t>the other as secondary segments</a:t>
                      </a:r>
                      <a:r>
                        <a:rPr lang="en-US" sz="2200" b="0" i="0" u="none" strike="noStrike" dirty="0">
                          <a:solidFill>
                            <a:srgbClr val="000000"/>
                          </a:solidFill>
                          <a:latin typeface="Garamond"/>
                        </a:rPr>
                        <a: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84174">
                <a:tc>
                  <a:txBody>
                    <a:bodyPr/>
                    <a:lstStyle/>
                    <a:p>
                      <a:pPr marL="225425" indent="-225425" algn="just" fontAlgn="t">
                        <a:buFont typeface="Wingdings" pitchFamily="2" charset="2"/>
                        <a:buChar char="Ø"/>
                      </a:pPr>
                      <a:r>
                        <a:rPr lang="en-US" sz="2200" b="0" i="0" u="none" strike="noStrike" dirty="0" smtClean="0">
                          <a:solidFill>
                            <a:srgbClr val="000000"/>
                          </a:solidFill>
                          <a:latin typeface="Garamond"/>
                        </a:rPr>
                        <a:t>The </a:t>
                      </a:r>
                      <a:r>
                        <a:rPr lang="en-US" sz="2200" b="0" i="0" u="none" strike="noStrike" dirty="0">
                          <a:solidFill>
                            <a:srgbClr val="000000"/>
                          </a:solidFill>
                          <a:latin typeface="Garamond"/>
                        </a:rPr>
                        <a:t>amounts reported for each operating segment </a:t>
                      </a:r>
                      <a:r>
                        <a:rPr lang="en-US" sz="2200" b="0" i="0" u="none" strike="noStrike" dirty="0">
                          <a:solidFill>
                            <a:schemeClr val="tx1"/>
                          </a:solidFill>
                          <a:latin typeface="Garamond"/>
                        </a:rPr>
                        <a:t>shall be </a:t>
                      </a:r>
                      <a:r>
                        <a:rPr lang="en-US" sz="2200" b="0" i="0" u="none" strike="noStrike" dirty="0">
                          <a:solidFill>
                            <a:srgbClr val="0070C0"/>
                          </a:solidFill>
                          <a:latin typeface="Garamond"/>
                        </a:rPr>
                        <a:t>measured on the same basis as used by the chief operating decision maker</a:t>
                      </a:r>
                      <a:r>
                        <a:rPr lang="en-US" sz="2200" b="0" i="0" u="none" strike="noStrike" dirty="0">
                          <a:solidFill>
                            <a:srgbClr val="000000"/>
                          </a:solidFill>
                          <a:latin typeface="Garamond"/>
                        </a:rPr>
                        <a:t> for the purposes of allocating resources to the segment and assessing its performance.</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r>
                        <a:rPr lang="en-US" sz="2200" b="0" i="0" u="none" strike="noStrike" dirty="0" smtClean="0">
                          <a:solidFill>
                            <a:srgbClr val="000000"/>
                          </a:solidFill>
                          <a:latin typeface="Garamond"/>
                        </a:rPr>
                        <a:t>Segment </a:t>
                      </a:r>
                      <a:r>
                        <a:rPr lang="en-US" sz="2200" b="0" i="0" u="none" strike="noStrike" dirty="0">
                          <a:solidFill>
                            <a:srgbClr val="000000"/>
                          </a:solidFill>
                          <a:latin typeface="Garamond"/>
                        </a:rPr>
                        <a:t>information to be prepared in </a:t>
                      </a:r>
                      <a:r>
                        <a:rPr lang="en-US" sz="2200" b="0" i="0" u="none" strike="noStrike" dirty="0">
                          <a:solidFill>
                            <a:srgbClr val="0070C0"/>
                          </a:solidFill>
                          <a:latin typeface="Garamond"/>
                        </a:rPr>
                        <a:t>conformity with the accounting policies adopted for preparing and presenting the financial statements</a:t>
                      </a:r>
                      <a:r>
                        <a:rPr lang="en-US" sz="2200" b="0" i="0" u="none" strike="noStrike" dirty="0">
                          <a:solidFill>
                            <a:srgbClr val="000000"/>
                          </a:solidFill>
                          <a:latin typeface="Garamond"/>
                        </a:rPr>
                        <a:t>. </a:t>
                      </a:r>
                      <a:r>
                        <a:rPr lang="en-US" sz="2200" b="0" i="0" u="none" strike="noStrike" dirty="0" smtClean="0">
                          <a:solidFill>
                            <a:srgbClr val="000000"/>
                          </a:solidFill>
                          <a:latin typeface="Garamond"/>
                        </a:rPr>
                        <a:t>It also </a:t>
                      </a:r>
                      <a:r>
                        <a:rPr lang="en-US" sz="2200" b="0" i="0" u="none" strike="noStrike" dirty="0">
                          <a:solidFill>
                            <a:srgbClr val="000000"/>
                          </a:solidFill>
                          <a:latin typeface="Garamond"/>
                        </a:rPr>
                        <a:t>defines segment revenue, segment expense, segment result, segment assets and segment </a:t>
                      </a:r>
                      <a:r>
                        <a:rPr lang="en-US" sz="2200" b="0" i="0" u="none" strike="noStrike" dirty="0" smtClean="0">
                          <a:solidFill>
                            <a:srgbClr val="000000"/>
                          </a:solidFill>
                          <a:latin typeface="Garamond"/>
                        </a:rPr>
                        <a:t>liabilities. </a:t>
                      </a:r>
                      <a:endParaRPr lang="en-US" sz="22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10450515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547641127"/>
              </p:ext>
            </p:extLst>
          </p:nvPr>
        </p:nvGraphicFramePr>
        <p:xfrm>
          <a:off x="152400" y="685800"/>
          <a:ext cx="8915400" cy="5570646"/>
        </p:xfrm>
        <a:graphic>
          <a:graphicData uri="http://schemas.openxmlformats.org/drawingml/2006/table">
            <a:tbl>
              <a:tblPr firstRow="1" bandRow="1">
                <a:tableStyleId>{5C22544A-7EE6-4342-B048-85BDC9FD1C3A}</a:tableStyleId>
              </a:tblPr>
              <a:tblGrid>
                <a:gridCol w="3787073"/>
                <a:gridCol w="5128327"/>
              </a:tblGrid>
              <a:tr h="430956">
                <a:tc>
                  <a:txBody>
                    <a:bodyPr/>
                    <a:lstStyle/>
                    <a:p>
                      <a:pPr algn="ctr" fontAlgn="b"/>
                      <a:r>
                        <a:rPr lang="en-US" sz="2400" b="1" kern="1200" dirty="0" smtClean="0">
                          <a:solidFill>
                            <a:schemeClr val="tx1"/>
                          </a:solidFill>
                          <a:latin typeface="Garamond" pitchFamily="18" charset="0"/>
                          <a:ea typeface="+mn-ea"/>
                          <a:cs typeface="+mn-cs"/>
                        </a:rPr>
                        <a:t>Ind AS 108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400" b="1" kern="1200" dirty="0" smtClean="0">
                          <a:solidFill>
                            <a:schemeClr val="tx1"/>
                          </a:solidFill>
                          <a:latin typeface="Garamond" pitchFamily="18" charset="0"/>
                          <a:ea typeface="+mn-ea"/>
                          <a:cs typeface="+mn-cs"/>
                        </a:rPr>
                        <a:t>AS 17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5073">
                <a:tc>
                  <a:txBody>
                    <a:bodyPr/>
                    <a:lstStyle/>
                    <a:p>
                      <a:pPr marL="225425" indent="-225425" algn="just" fontAlgn="t">
                        <a:buFont typeface="Wingdings" pitchFamily="2" charset="2"/>
                        <a:buChar char="Ø"/>
                      </a:pPr>
                      <a:endParaRPr lang="en-US" sz="2400" b="0" i="0" u="none" strike="noStrike" dirty="0" smtClean="0">
                        <a:solidFill>
                          <a:srgbClr val="000000"/>
                        </a:solidFill>
                        <a:latin typeface="Garamond"/>
                      </a:endParaRPr>
                    </a:p>
                    <a:p>
                      <a:pPr marL="225425" indent="-225425" algn="l" fontAlgn="t">
                        <a:buFont typeface="Wingdings" pitchFamily="2" charset="2"/>
                        <a:buChar char="Ø"/>
                      </a:pPr>
                      <a:r>
                        <a:rPr lang="en-US" sz="2400" b="0" i="0" u="none" strike="noStrike" dirty="0" smtClean="0">
                          <a:solidFill>
                            <a:srgbClr val="000000"/>
                          </a:solidFill>
                          <a:latin typeface="Garamond"/>
                        </a:rPr>
                        <a:t>Requires</a:t>
                      </a:r>
                      <a:r>
                        <a:rPr lang="en-US" sz="2400" b="0" i="0" u="none" strike="noStrike" baseline="0" dirty="0" smtClean="0">
                          <a:solidFill>
                            <a:srgbClr val="000000"/>
                          </a:solidFill>
                          <a:latin typeface="Garamond"/>
                        </a:rPr>
                        <a:t> </a:t>
                      </a:r>
                      <a:r>
                        <a:rPr lang="en-US" sz="2400" b="0" i="0" u="none" strike="noStrike" dirty="0" smtClean="0">
                          <a:solidFill>
                            <a:srgbClr val="000000"/>
                          </a:solidFill>
                          <a:latin typeface="Garamond"/>
                        </a:rPr>
                        <a:t>certain </a:t>
                      </a:r>
                      <a:r>
                        <a:rPr lang="en-US" sz="2400" b="0" i="0" u="none" strike="noStrike" dirty="0">
                          <a:solidFill>
                            <a:srgbClr val="0070C0"/>
                          </a:solidFill>
                          <a:latin typeface="Garamond"/>
                        </a:rPr>
                        <a:t>disclosures even in case </a:t>
                      </a:r>
                      <a:r>
                        <a:rPr lang="en-US" sz="2400" b="0" i="0" u="none" strike="noStrike" dirty="0">
                          <a:solidFill>
                            <a:schemeClr val="tx1"/>
                          </a:solidFill>
                          <a:latin typeface="Garamond"/>
                        </a:rPr>
                        <a:t>of entities having </a:t>
                      </a:r>
                      <a:r>
                        <a:rPr lang="en-US" sz="2400" b="0" i="0" u="none" strike="noStrike" dirty="0">
                          <a:solidFill>
                            <a:srgbClr val="0070C0"/>
                          </a:solidFill>
                          <a:latin typeface="Garamond"/>
                        </a:rPr>
                        <a:t>single reportable segment.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endParaRPr lang="en-US" sz="2400" b="0" i="0" u="none" strike="noStrike" dirty="0" smtClean="0">
                        <a:solidFill>
                          <a:srgbClr val="000000"/>
                        </a:solidFill>
                        <a:latin typeface="Garamond"/>
                      </a:endParaRPr>
                    </a:p>
                    <a:p>
                      <a:pPr marL="225425" indent="-225425" algn="just" fontAlgn="t">
                        <a:buFont typeface="Wingdings" pitchFamily="2" charset="2"/>
                        <a:buChar char="Ø"/>
                      </a:pPr>
                      <a:r>
                        <a:rPr lang="en-US" sz="2400" b="0" i="0" u="none" strike="noStrike" dirty="0" smtClean="0">
                          <a:solidFill>
                            <a:srgbClr val="000000"/>
                          </a:solidFill>
                          <a:latin typeface="Garamond"/>
                        </a:rPr>
                        <a:t>In </a:t>
                      </a:r>
                      <a:r>
                        <a:rPr lang="en-US" sz="2400" b="0" i="0" u="none" strike="noStrike" dirty="0">
                          <a:solidFill>
                            <a:srgbClr val="000000"/>
                          </a:solidFill>
                          <a:latin typeface="Garamond"/>
                        </a:rPr>
                        <a:t>case there is neither more than one business segment nor more than one geographical segment, </a:t>
                      </a:r>
                      <a:r>
                        <a:rPr lang="en-US" sz="2400" b="0" i="0" u="none" strike="noStrike" dirty="0">
                          <a:solidFill>
                            <a:srgbClr val="0070C0"/>
                          </a:solidFill>
                          <a:latin typeface="Garamond"/>
                        </a:rPr>
                        <a:t>segment information as per this standard is not required to be disclosed</a:t>
                      </a:r>
                      <a:r>
                        <a:rPr lang="en-US" sz="2400" b="0" i="0" u="none" strike="noStrike" dirty="0">
                          <a:solidFill>
                            <a:srgbClr val="000000"/>
                          </a:solidFill>
                          <a:latin typeface="Garamond"/>
                        </a:rPr>
                        <a:t>. However, proper disclosure to be made.</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8665">
                <a:tc>
                  <a:txBody>
                    <a:bodyPr/>
                    <a:lstStyle/>
                    <a:p>
                      <a:pPr marL="0" indent="0" algn="just" fontAlgn="t">
                        <a:buFont typeface="Wingdings" pitchFamily="2" charset="2"/>
                        <a:buNone/>
                      </a:pPr>
                      <a:endParaRPr lang="en-US" sz="2400" b="0" i="0" u="none" strike="noStrike" dirty="0" smtClean="0">
                        <a:solidFill>
                          <a:srgbClr val="000000"/>
                        </a:solidFill>
                        <a:latin typeface="Garamond"/>
                      </a:endParaRPr>
                    </a:p>
                    <a:p>
                      <a:pPr marL="225425" indent="-225425" algn="just" fontAlgn="t">
                        <a:buFont typeface="Wingdings" pitchFamily="2" charset="2"/>
                        <a:buChar char="Ø"/>
                      </a:pPr>
                      <a:r>
                        <a:rPr lang="en-US" sz="2400" b="0" i="0" u="none" strike="noStrike" dirty="0" smtClean="0">
                          <a:solidFill>
                            <a:srgbClr val="000000"/>
                          </a:solidFill>
                          <a:latin typeface="Garamond"/>
                        </a:rPr>
                        <a:t>Disclosures </a:t>
                      </a:r>
                      <a:r>
                        <a:rPr lang="en-US" sz="2400" b="0" i="0" u="none" strike="noStrike" dirty="0">
                          <a:solidFill>
                            <a:srgbClr val="000000"/>
                          </a:solidFill>
                          <a:latin typeface="Garamond"/>
                        </a:rPr>
                        <a:t>of </a:t>
                      </a:r>
                      <a:r>
                        <a:rPr lang="en-US" sz="2400" b="0" i="0" u="none" strike="noStrike" dirty="0">
                          <a:solidFill>
                            <a:srgbClr val="0070C0"/>
                          </a:solidFill>
                          <a:latin typeface="Garamond"/>
                        </a:rPr>
                        <a:t>revenues from external customers for each product and service</a:t>
                      </a:r>
                      <a:r>
                        <a:rPr lang="en-US" sz="2400" b="0" i="0" u="none" strike="noStrike" dirty="0">
                          <a:solidFill>
                            <a:srgbClr val="000000"/>
                          </a:solidFill>
                          <a:latin typeface="Garamond"/>
                        </a:rPr>
                        <a:t>.</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endParaRPr lang="en-US" sz="2400" b="0" i="0" u="none" strike="noStrike" dirty="0" smtClean="0">
                        <a:solidFill>
                          <a:srgbClr val="000000"/>
                        </a:solidFill>
                        <a:latin typeface="Garamond"/>
                      </a:endParaRPr>
                    </a:p>
                    <a:p>
                      <a:pPr marL="225425" indent="-225425" algn="just" fontAlgn="t">
                        <a:buFont typeface="Wingdings" pitchFamily="2" charset="2"/>
                        <a:buChar char="Ø"/>
                      </a:pPr>
                      <a:r>
                        <a:rPr lang="en-US" sz="2400" b="0" i="0" u="none" strike="noStrike" dirty="0" smtClean="0">
                          <a:solidFill>
                            <a:srgbClr val="000000"/>
                          </a:solidFill>
                          <a:latin typeface="Garamond"/>
                        </a:rPr>
                        <a:t>Disclosures are </a:t>
                      </a:r>
                      <a:r>
                        <a:rPr lang="en-US" sz="2400" b="0" i="0" u="none" strike="noStrike" dirty="0">
                          <a:solidFill>
                            <a:srgbClr val="000000"/>
                          </a:solidFill>
                          <a:latin typeface="Garamond"/>
                        </a:rPr>
                        <a:t>based on the classification of the segments as primary or secondary segments. </a:t>
                      </a:r>
                      <a:r>
                        <a:rPr lang="en-US" sz="2400" b="0" i="0" u="none" strike="noStrike" dirty="0">
                          <a:solidFill>
                            <a:srgbClr val="0070C0"/>
                          </a:solidFill>
                          <a:latin typeface="Garamond"/>
                        </a:rPr>
                        <a:t>Disclosure requirements for primary segments are more detailed as compared to secondary segments</a:t>
                      </a:r>
                      <a:r>
                        <a:rPr lang="en-US" sz="2400" b="0" i="0" u="none" strike="noStrike" dirty="0" smtClean="0">
                          <a:solidFill>
                            <a:srgbClr val="0070C0"/>
                          </a:solidFill>
                          <a:latin typeface="Garamond"/>
                        </a:rPr>
                        <a:t>.</a:t>
                      </a:r>
                      <a:endParaRPr lang="en-US" sz="2400" b="0" i="0" u="none" strike="noStrike" dirty="0">
                        <a:solidFill>
                          <a:srgbClr val="000000"/>
                        </a:solidFill>
                        <a:latin typeface="Garamond"/>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TextBox 3"/>
          <p:cNvSpPr txBox="1"/>
          <p:nvPr/>
        </p:nvSpPr>
        <p:spPr>
          <a:xfrm>
            <a:off x="0" y="76200"/>
            <a:ext cx="9067800" cy="461665"/>
          </a:xfrm>
          <a:prstGeom prst="rect">
            <a:avLst/>
          </a:prstGeom>
          <a:noFill/>
        </p:spPr>
        <p:txBody>
          <a:bodyPr wrap="square" rtlCol="0">
            <a:spAutoFit/>
          </a:bodyPr>
          <a:lstStyle/>
          <a:p>
            <a:pPr algn="ctr"/>
            <a:r>
              <a:rPr lang="en-US" sz="2400" b="1" dirty="0" smtClean="0">
                <a:latin typeface="Garamond" pitchFamily="18" charset="0"/>
              </a:rPr>
              <a:t>Ind AS 108(Operating Segments) and AS 17 (Segment Reporting)</a:t>
            </a:r>
            <a:endParaRPr lang="en-US" sz="2400" b="1" dirty="0">
              <a:latin typeface="Garamond" pitchFamily="18" charset="0"/>
            </a:endParaRPr>
          </a:p>
        </p:txBody>
      </p:sp>
    </p:spTree>
    <p:extLst>
      <p:ext uri="{BB962C8B-B14F-4D97-AF65-F5344CB8AC3E}">
        <p14:creationId xmlns:p14="http://schemas.microsoft.com/office/powerpoint/2010/main" xmlns="" val="2054062879"/>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-24</a:t>
            </a:r>
          </a:p>
          <a:p>
            <a:pPr algn="ctr"/>
            <a:r>
              <a:rPr lang="en-US" sz="3200" dirty="0" smtClean="0"/>
              <a:t>Discontinuing Operations </a:t>
            </a:r>
            <a:endParaRPr lang="en-US" sz="3200" dirty="0"/>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IND AS -105</a:t>
            </a:r>
          </a:p>
          <a:p>
            <a:pPr algn="ctr"/>
            <a:r>
              <a:rPr lang="en-US" sz="3200" dirty="0"/>
              <a:t>Non-Current Assets Held for Sale and </a:t>
            </a:r>
            <a:r>
              <a:rPr lang="en-US" sz="3200" dirty="0" smtClean="0"/>
              <a:t>Discontinued Operations</a:t>
            </a:r>
            <a:endParaRPr lang="en-US" sz="3200" dirty="0"/>
          </a:p>
        </p:txBody>
      </p:sp>
      <p:sp>
        <p:nvSpPr>
          <p:cNvPr id="6" name="TextBox 5"/>
          <p:cNvSpPr txBox="1"/>
          <p:nvPr/>
        </p:nvSpPr>
        <p:spPr>
          <a:xfrm>
            <a:off x="76200" y="147935"/>
            <a:ext cx="9144000" cy="830997"/>
          </a:xfrm>
          <a:prstGeom prst="rect">
            <a:avLst/>
          </a:prstGeom>
          <a:noFill/>
        </p:spPr>
        <p:txBody>
          <a:bodyPr wrap="square" rtlCol="0">
            <a:spAutoFit/>
          </a:bodyPr>
          <a:lstStyle/>
          <a:p>
            <a:r>
              <a:rPr lang="en-US" sz="2400" b="1" dirty="0" smtClean="0">
                <a:latin typeface="Garamond" pitchFamily="18" charset="0"/>
              </a:rPr>
              <a:t>AS 24(</a:t>
            </a:r>
            <a:r>
              <a:rPr lang="en-US" sz="2400" dirty="0"/>
              <a:t>Discontinuing Operations</a:t>
            </a:r>
            <a:r>
              <a:rPr lang="en-US" sz="2400" b="1" dirty="0" smtClean="0">
                <a:latin typeface="Garamond" pitchFamily="18" charset="0"/>
              </a:rPr>
              <a:t>)  &amp; </a:t>
            </a:r>
            <a:r>
              <a:rPr lang="en-US" sz="2400" b="1" dirty="0" err="1" smtClean="0">
                <a:latin typeface="Garamond" pitchFamily="18" charset="0"/>
              </a:rPr>
              <a:t>Ind</a:t>
            </a:r>
            <a:r>
              <a:rPr lang="en-US" sz="2400" b="1" dirty="0" smtClean="0">
                <a:latin typeface="Garamond" pitchFamily="18" charset="0"/>
              </a:rPr>
              <a:t> AS 105 (</a:t>
            </a:r>
            <a:r>
              <a:rPr lang="en-US" sz="2400" b="1" dirty="0">
                <a:solidFill>
                  <a:schemeClr val="dk1"/>
                </a:solidFill>
                <a:latin typeface="Garamond" pitchFamily="18" charset="0"/>
              </a:rPr>
              <a:t>Non-Current Assets Held for Sale and </a:t>
            </a:r>
            <a:r>
              <a:rPr lang="en-US" sz="2400" b="1" dirty="0" smtClean="0">
                <a:solidFill>
                  <a:schemeClr val="dk1"/>
                </a:solidFill>
                <a:latin typeface="Garamond" pitchFamily="18" charset="0"/>
              </a:rPr>
              <a:t>Discontinued Operations</a:t>
            </a:r>
            <a:r>
              <a:rPr lang="en-US" sz="2400" b="1" dirty="0" smtClean="0">
                <a:latin typeface="Garamond" pitchFamily="18" charset="0"/>
              </a:rPr>
              <a:t>)</a:t>
            </a:r>
            <a:endParaRPr lang="en-US" sz="2400" b="1" dirty="0">
              <a:latin typeface="Garamond" pitchFamily="18" charset="0"/>
            </a:endParaRPr>
          </a:p>
        </p:txBody>
      </p:sp>
    </p:spTree>
    <p:extLst>
      <p:ext uri="{BB962C8B-B14F-4D97-AF65-F5344CB8AC3E}">
        <p14:creationId xmlns:p14="http://schemas.microsoft.com/office/powerpoint/2010/main" xmlns="" val="24197280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85800" y="228600"/>
            <a:ext cx="8070850" cy="554038"/>
          </a:xfrm>
          <a:noFill/>
        </p:spPr>
        <p:txBody>
          <a:bodyPr>
            <a:spAutoFit/>
          </a:bodyPr>
          <a:lstStyle/>
          <a:p>
            <a:pPr eaLnBrk="1" hangingPunct="1">
              <a:buFontTx/>
              <a:buNone/>
            </a:pPr>
            <a:r>
              <a:rPr lang="en-US" dirty="0" smtClean="0">
                <a:solidFill>
                  <a:schemeClr val="tx1"/>
                </a:solidFill>
                <a:effectLst/>
              </a:rPr>
              <a:t>GENERAL APPROACH</a:t>
            </a:r>
          </a:p>
        </p:txBody>
      </p:sp>
      <p:sp>
        <p:nvSpPr>
          <p:cNvPr id="11267" name="Rectangle 3"/>
          <p:cNvSpPr>
            <a:spLocks noGrp="1" noChangeArrowheads="1"/>
          </p:cNvSpPr>
          <p:nvPr>
            <p:ph type="body" idx="4294967295"/>
          </p:nvPr>
        </p:nvSpPr>
        <p:spPr>
          <a:xfrm>
            <a:off x="76200" y="1219200"/>
            <a:ext cx="9067800" cy="5029200"/>
          </a:xfrm>
        </p:spPr>
        <p:txBody>
          <a:bodyPr>
            <a:normAutofit/>
          </a:bodyPr>
          <a:lstStyle/>
          <a:p>
            <a:pPr marL="228600" indent="-228600" eaLnBrk="1" hangingPunct="1">
              <a:buFontTx/>
              <a:buNone/>
            </a:pPr>
            <a:r>
              <a:rPr lang="en-US" sz="2800" dirty="0" smtClean="0"/>
              <a:t>	</a:t>
            </a:r>
            <a:r>
              <a:rPr lang="en-US" u="sng" dirty="0" smtClean="0">
                <a:solidFill>
                  <a:schemeClr val="tx1"/>
                </a:solidFill>
              </a:rPr>
              <a:t>IFRS</a:t>
            </a:r>
          </a:p>
          <a:p>
            <a:pPr marL="228600" indent="-228600" eaLnBrk="1" hangingPunct="1">
              <a:lnSpc>
                <a:spcPts val="3200"/>
              </a:lnSpc>
            </a:pPr>
            <a:r>
              <a:rPr lang="en-US" dirty="0" smtClean="0">
                <a:solidFill>
                  <a:schemeClr val="tx1"/>
                </a:solidFill>
              </a:rPr>
              <a:t>“Principle-Based Accounting” with limited   </a:t>
            </a:r>
          </a:p>
          <a:p>
            <a:pPr marL="228600" indent="-228600" eaLnBrk="1" hangingPunct="1">
              <a:lnSpc>
                <a:spcPts val="3200"/>
              </a:lnSpc>
              <a:buNone/>
            </a:pPr>
            <a:r>
              <a:rPr lang="en-US" dirty="0" smtClean="0"/>
              <a:t>     </a:t>
            </a:r>
            <a:r>
              <a:rPr lang="en-US" dirty="0" smtClean="0">
                <a:solidFill>
                  <a:schemeClr val="tx1"/>
                </a:solidFill>
              </a:rPr>
              <a:t>application guidance</a:t>
            </a:r>
          </a:p>
          <a:p>
            <a:pPr marL="228600" indent="-228600" eaLnBrk="1" hangingPunct="1">
              <a:lnSpc>
                <a:spcPts val="3200"/>
              </a:lnSpc>
            </a:pPr>
            <a:endParaRPr lang="en-US" dirty="0" smtClean="0">
              <a:solidFill>
                <a:schemeClr val="tx1"/>
              </a:solidFill>
            </a:endParaRPr>
          </a:p>
          <a:p>
            <a:pPr marL="228600" indent="-228600" eaLnBrk="1" hangingPunct="1">
              <a:lnSpc>
                <a:spcPts val="3200"/>
              </a:lnSpc>
            </a:pPr>
            <a:r>
              <a:rPr lang="en-US" u="sng" dirty="0" smtClean="0">
                <a:solidFill>
                  <a:schemeClr val="tx1"/>
                </a:solidFill>
              </a:rPr>
              <a:t>IGAAP</a:t>
            </a:r>
          </a:p>
          <a:p>
            <a:pPr marL="574675" lvl="1" indent="-228600" eaLnBrk="1" hangingPunct="1">
              <a:lnSpc>
                <a:spcPts val="3200"/>
              </a:lnSpc>
            </a:pPr>
            <a:r>
              <a:rPr lang="en-US" dirty="0" smtClean="0">
                <a:solidFill>
                  <a:schemeClr val="tx1"/>
                </a:solidFill>
              </a:rPr>
              <a:t>also “Principle-Based Accounting”  with limited application guidance</a:t>
            </a:r>
          </a:p>
          <a:p>
            <a:pPr marL="574675" lvl="1" indent="-228600" eaLnBrk="1" hangingPunct="1">
              <a:lnSpc>
                <a:spcPts val="3200"/>
              </a:lnSpc>
            </a:pPr>
            <a:r>
              <a:rPr lang="en-US" dirty="0" smtClean="0">
                <a:solidFill>
                  <a:schemeClr val="tx1"/>
                </a:solidFill>
              </a:rPr>
              <a:t>influenced by legal/tax perspectives</a:t>
            </a:r>
          </a:p>
          <a:p>
            <a:pPr marL="574675" lvl="1" indent="-228600" eaLnBrk="1" hangingPunct="1">
              <a:lnSpc>
                <a:spcPts val="3200"/>
              </a:lnSpc>
              <a:buNone/>
            </a:pPr>
            <a:r>
              <a:rPr lang="en-US" dirty="0" smtClean="0"/>
              <a:t>   </a:t>
            </a:r>
            <a:r>
              <a:rPr lang="en-US" dirty="0" smtClean="0">
                <a:solidFill>
                  <a:srgbClr val="FF0000"/>
                </a:solidFill>
              </a:rPr>
              <a:t>( Schedule VI from Companies Act Instead of the IAS-1 giving the format of the balance Sheet)</a:t>
            </a:r>
          </a:p>
        </p:txBody>
      </p:sp>
    </p:spTree>
    <p:extLst>
      <p:ext uri="{BB962C8B-B14F-4D97-AF65-F5344CB8AC3E}">
        <p14:creationId xmlns:p14="http://schemas.microsoft.com/office/powerpoint/2010/main" xmlns="" val="870027283"/>
      </p:ext>
    </p:extLst>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830997"/>
          </a:xfrm>
          <a:prstGeom prst="rect">
            <a:avLst/>
          </a:prstGeom>
          <a:noFill/>
        </p:spPr>
        <p:txBody>
          <a:bodyPr wrap="square" rtlCol="0">
            <a:spAutoFit/>
          </a:bodyPr>
          <a:lstStyle/>
          <a:p>
            <a:pPr algn="ctr"/>
            <a:r>
              <a:rPr lang="en-US" sz="2400" b="1" dirty="0" smtClean="0">
                <a:latin typeface="Garamond" pitchFamily="18" charset="0"/>
              </a:rPr>
              <a:t>Ind AS 105 and AS 24 (</a:t>
            </a:r>
            <a:r>
              <a:rPr lang="en-US" sz="2400" b="1" dirty="0" smtClean="0">
                <a:solidFill>
                  <a:schemeClr val="dk1"/>
                </a:solidFill>
                <a:latin typeface="Garamond" pitchFamily="18" charset="0"/>
              </a:rPr>
              <a:t>Non-Current Assets Held for Sale and Discontinued Operations </a:t>
            </a:r>
            <a:r>
              <a:rPr lang="en-US" sz="2400" b="1" dirty="0" smtClean="0">
                <a:latin typeface="Garamond" pitchFamily="18" charset="0"/>
              </a:rPr>
              <a:t>)</a:t>
            </a:r>
            <a:endParaRPr lang="en-US" sz="2400" b="1" dirty="0">
              <a:latin typeface="Garamond" pitchFamily="18" charset="0"/>
            </a:endParaRPr>
          </a:p>
        </p:txBody>
      </p:sp>
      <p:sp>
        <p:nvSpPr>
          <p:cNvPr id="2" name="TextBox 1"/>
          <p:cNvSpPr txBox="1"/>
          <p:nvPr/>
        </p:nvSpPr>
        <p:spPr>
          <a:xfrm>
            <a:off x="0" y="990600"/>
            <a:ext cx="9144000" cy="5016758"/>
          </a:xfrm>
          <a:prstGeom prst="rect">
            <a:avLst/>
          </a:prstGeom>
          <a:noFill/>
        </p:spPr>
        <p:txBody>
          <a:bodyPr wrap="square" rtlCol="0">
            <a:spAutoFit/>
          </a:bodyPr>
          <a:lstStyle/>
          <a:p>
            <a:r>
              <a:rPr lang="en-US" sz="2400" b="1" dirty="0" smtClean="0">
                <a:latin typeface="Garamond" pitchFamily="18" charset="0"/>
              </a:rPr>
              <a:t>AS-24  to include: </a:t>
            </a:r>
          </a:p>
          <a:p>
            <a:r>
              <a:rPr lang="en-US" sz="2200" dirty="0" smtClean="0">
                <a:latin typeface="Garamond" pitchFamily="18" charset="0"/>
              </a:rPr>
              <a:t>AS-24 </a:t>
            </a:r>
            <a:r>
              <a:rPr lang="en-US" sz="2200" dirty="0">
                <a:latin typeface="Garamond" pitchFamily="18" charset="0"/>
              </a:rPr>
              <a:t>– </a:t>
            </a:r>
            <a:r>
              <a:rPr lang="en-US" sz="2200" dirty="0" smtClean="0">
                <a:latin typeface="Garamond" pitchFamily="18" charset="0"/>
              </a:rPr>
              <a:t>Discounting Operations</a:t>
            </a:r>
          </a:p>
          <a:p>
            <a:r>
              <a:rPr lang="en-US" sz="2200" dirty="0" smtClean="0">
                <a:latin typeface="Garamond" pitchFamily="18" charset="0"/>
              </a:rPr>
              <a:t>AS-10 – Accounting For Fixed Assets   </a:t>
            </a:r>
            <a:endParaRPr lang="en-US" sz="2000" dirty="0" smtClean="0">
              <a:latin typeface="Garamond" pitchFamily="18" charset="0"/>
            </a:endParaRPr>
          </a:p>
          <a:p>
            <a:endParaRPr lang="en-US" sz="2400" b="1" dirty="0" smtClean="0">
              <a:latin typeface="Garamond" pitchFamily="18" charset="0"/>
            </a:endParaRPr>
          </a:p>
          <a:p>
            <a:r>
              <a:rPr lang="en-US" sz="2400" b="1" dirty="0" err="1" smtClean="0">
                <a:latin typeface="Garamond" pitchFamily="18" charset="0"/>
              </a:rPr>
              <a:t>Ind</a:t>
            </a:r>
            <a:r>
              <a:rPr lang="en-US" sz="2400" b="1" dirty="0" smtClean="0">
                <a:latin typeface="Garamond" pitchFamily="18" charset="0"/>
              </a:rPr>
              <a:t> AS-105  </a:t>
            </a:r>
            <a:r>
              <a:rPr lang="en-US" sz="2400" b="1" dirty="0">
                <a:latin typeface="Garamond" pitchFamily="18" charset="0"/>
              </a:rPr>
              <a:t>to include: </a:t>
            </a:r>
          </a:p>
          <a:p>
            <a:r>
              <a:rPr lang="en-US" sz="2200" dirty="0" err="1" smtClean="0">
                <a:latin typeface="Garamond" pitchFamily="18" charset="0"/>
              </a:rPr>
              <a:t>Ind</a:t>
            </a:r>
            <a:r>
              <a:rPr lang="en-US" sz="2200" dirty="0" smtClean="0">
                <a:latin typeface="Garamond" pitchFamily="18" charset="0"/>
              </a:rPr>
              <a:t> AS-105 -</a:t>
            </a:r>
            <a:r>
              <a:rPr lang="en-US" sz="2200" b="1" dirty="0" smtClean="0">
                <a:solidFill>
                  <a:schemeClr val="dk1"/>
                </a:solidFill>
                <a:latin typeface="Garamond" pitchFamily="18" charset="0"/>
              </a:rPr>
              <a:t>Non-Current Assets Held for Sale and Discontinued Operations </a:t>
            </a:r>
            <a:endParaRPr lang="en-US" sz="2200" dirty="0">
              <a:latin typeface="Garamond" pitchFamily="18" charset="0"/>
            </a:endParaRPr>
          </a:p>
          <a:p>
            <a:endParaRPr lang="en-US" sz="2000" b="1" dirty="0" smtClean="0">
              <a:solidFill>
                <a:srgbClr val="FF0000"/>
              </a:solidFill>
              <a:latin typeface="Garamond" pitchFamily="18" charset="0"/>
            </a:endParaRPr>
          </a:p>
          <a:p>
            <a:r>
              <a:rPr lang="en-US" sz="2000" b="1" dirty="0" smtClean="0">
                <a:solidFill>
                  <a:srgbClr val="FF0000"/>
                </a:solidFill>
                <a:latin typeface="Garamond" pitchFamily="18" charset="0"/>
              </a:rPr>
              <a:t>Basic Conclusions :</a:t>
            </a:r>
          </a:p>
          <a:p>
            <a:endParaRPr lang="en-US" sz="2000" b="1" dirty="0" smtClean="0">
              <a:solidFill>
                <a:srgbClr val="FF0000"/>
              </a:solidFill>
              <a:latin typeface="Garamond" pitchFamily="18" charset="0"/>
            </a:endParaRPr>
          </a:p>
          <a:p>
            <a:pPr marL="457200" indent="-457200">
              <a:buAutoNum type="alphaLcParenR"/>
            </a:pPr>
            <a:r>
              <a:rPr lang="en-US" sz="2000" dirty="0" smtClean="0">
                <a:latin typeface="Garamond" pitchFamily="18" charset="0"/>
              </a:rPr>
              <a:t>There is no standard in India  dealing with non-current assets held for sale though AS-10 deals  with Assets held for disposal.. Though AS-10 deals with assets held for </a:t>
            </a:r>
          </a:p>
          <a:p>
            <a:r>
              <a:rPr lang="en-US" sz="2000" dirty="0">
                <a:latin typeface="Garamond" pitchFamily="18" charset="0"/>
              </a:rPr>
              <a:t> </a:t>
            </a:r>
            <a:r>
              <a:rPr lang="en-US" sz="2000" dirty="0" smtClean="0">
                <a:latin typeface="Garamond" pitchFamily="18" charset="0"/>
              </a:rPr>
              <a:t>      disposal        </a:t>
            </a:r>
          </a:p>
          <a:p>
            <a:endParaRPr lang="en-US" sz="2000" dirty="0">
              <a:latin typeface="Garamond" pitchFamily="18" charset="0"/>
            </a:endParaRPr>
          </a:p>
          <a:p>
            <a:r>
              <a:rPr lang="en-US" sz="2000" dirty="0" smtClean="0">
                <a:latin typeface="Garamond" pitchFamily="18" charset="0"/>
              </a:rPr>
              <a:t>b)    Conditions are specified in IFRS to be qualified as HFS (PAPOA conditions) </a:t>
            </a:r>
            <a:endParaRPr lang="en-US" sz="2000" dirty="0">
              <a:latin typeface="Garamond" pitchFamily="18" charset="0"/>
            </a:endParaRPr>
          </a:p>
        </p:txBody>
      </p:sp>
      <p:cxnSp>
        <p:nvCxnSpPr>
          <p:cNvPr id="6" name="Straight Connector 5"/>
          <p:cNvCxnSpPr/>
          <p:nvPr/>
        </p:nvCxnSpPr>
        <p:spPr>
          <a:xfrm>
            <a:off x="0" y="38100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7620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52507687"/>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830997"/>
          </a:xfrm>
          <a:prstGeom prst="rect">
            <a:avLst/>
          </a:prstGeom>
          <a:noFill/>
        </p:spPr>
        <p:txBody>
          <a:bodyPr wrap="square" rtlCol="0">
            <a:spAutoFit/>
          </a:bodyPr>
          <a:lstStyle/>
          <a:p>
            <a:pPr algn="ctr"/>
            <a:r>
              <a:rPr lang="en-US" sz="2400" b="1" dirty="0" smtClean="0">
                <a:solidFill>
                  <a:schemeClr val="dk1"/>
                </a:solidFill>
                <a:latin typeface="Garamond" pitchFamily="18" charset="0"/>
              </a:rPr>
              <a:t>Ind AS 105 and AS 24 (Non-Current Assets Held for Sale and Discontinued Operations )</a:t>
            </a:r>
            <a:endParaRPr lang="en-US" sz="2400" b="1" dirty="0">
              <a:latin typeface="Garamond"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602729139"/>
              </p:ext>
            </p:extLst>
          </p:nvPr>
        </p:nvGraphicFramePr>
        <p:xfrm>
          <a:off x="228600" y="1123951"/>
          <a:ext cx="8610600" cy="5109209"/>
        </p:xfrm>
        <a:graphic>
          <a:graphicData uri="http://schemas.openxmlformats.org/drawingml/2006/table">
            <a:tbl>
              <a:tblPr firstRow="1" bandRow="1">
                <a:tableStyleId>{5C22544A-7EE6-4342-B048-85BDC9FD1C3A}</a:tableStyleId>
              </a:tblPr>
              <a:tblGrid>
                <a:gridCol w="4305300"/>
                <a:gridCol w="4305300"/>
              </a:tblGrid>
              <a:tr h="380999">
                <a:tc>
                  <a:txBody>
                    <a:bodyPr/>
                    <a:lstStyle/>
                    <a:p>
                      <a:pPr algn="ctr" fontAlgn="b"/>
                      <a:r>
                        <a:rPr lang="en-US" sz="2400" b="1" kern="1200" dirty="0" smtClean="0">
                          <a:solidFill>
                            <a:schemeClr val="tx1"/>
                          </a:solidFill>
                          <a:latin typeface="Garamond" pitchFamily="18" charset="0"/>
                          <a:ea typeface="+mn-ea"/>
                          <a:cs typeface="+mn-cs"/>
                        </a:rPr>
                        <a:t>Ind</a:t>
                      </a:r>
                      <a:r>
                        <a:rPr lang="en-US" sz="2400" b="1" kern="1200" baseline="0" dirty="0" smtClean="0">
                          <a:solidFill>
                            <a:schemeClr val="tx1"/>
                          </a:solidFill>
                          <a:latin typeface="Garamond" pitchFamily="18" charset="0"/>
                          <a:ea typeface="+mn-ea"/>
                          <a:cs typeface="+mn-cs"/>
                        </a:rPr>
                        <a:t> </a:t>
                      </a:r>
                      <a:r>
                        <a:rPr lang="en-US" sz="2400" b="1" kern="1200" dirty="0" smtClean="0">
                          <a:solidFill>
                            <a:schemeClr val="tx1"/>
                          </a:solidFill>
                          <a:latin typeface="Garamond" pitchFamily="18" charset="0"/>
                          <a:ea typeface="+mn-ea"/>
                          <a:cs typeface="+mn-cs"/>
                        </a:rPr>
                        <a:t>AS 105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400" b="1" kern="1200" dirty="0" smtClean="0">
                          <a:solidFill>
                            <a:schemeClr val="tx1"/>
                          </a:solidFill>
                          <a:latin typeface="Garamond" pitchFamily="18" charset="0"/>
                          <a:ea typeface="+mn-ea"/>
                          <a:cs typeface="+mn-cs"/>
                        </a:rPr>
                        <a:t>AS 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0956">
                <a:tc>
                  <a:txBody>
                    <a:bodyPr/>
                    <a:lstStyle/>
                    <a:p>
                      <a:pPr marL="347663" lvl="0" indent="-288925" algn="just" fontAlgn="t">
                        <a:buFont typeface="Wingdings" pitchFamily="2" charset="2"/>
                        <a:buChar char="Ø"/>
                        <a:tabLst>
                          <a:tab pos="2057400" algn="l"/>
                          <a:tab pos="4175125" algn="l"/>
                        </a:tabLst>
                      </a:pPr>
                      <a:endParaRPr lang="en-US" sz="2200" b="0" i="0" u="none" strike="noStrike" dirty="0" smtClean="0">
                        <a:solidFill>
                          <a:srgbClr val="000000"/>
                        </a:solidFill>
                        <a:latin typeface="Garamond"/>
                      </a:endParaRPr>
                    </a:p>
                    <a:p>
                      <a:pPr marL="347663" lvl="0" indent="-288925" algn="just" fontAlgn="t">
                        <a:buFont typeface="Wingdings" pitchFamily="2" charset="2"/>
                        <a:buChar char="Ø"/>
                        <a:tabLst>
                          <a:tab pos="2057400" algn="l"/>
                          <a:tab pos="4175125" algn="l"/>
                        </a:tabLst>
                      </a:pPr>
                      <a:r>
                        <a:rPr lang="en-US" sz="2200" b="0" i="0" u="none" strike="noStrike" dirty="0" smtClean="0">
                          <a:solidFill>
                            <a:srgbClr val="000000"/>
                          </a:solidFill>
                          <a:latin typeface="Garamond"/>
                        </a:rPr>
                        <a:t>S</a:t>
                      </a:r>
                      <a:r>
                        <a:rPr lang="en-US" sz="2200" b="0" i="0" u="none" strike="noStrike" spc="0" dirty="0" smtClean="0">
                          <a:solidFill>
                            <a:srgbClr val="000000"/>
                          </a:solidFill>
                          <a:latin typeface="Garamond"/>
                        </a:rPr>
                        <a:t>pecifies </a:t>
                      </a:r>
                      <a:r>
                        <a:rPr lang="en-US" sz="2200" b="0" i="0" u="none" strike="noStrike" spc="0" dirty="0">
                          <a:solidFill>
                            <a:srgbClr val="000000"/>
                          </a:solidFill>
                          <a:latin typeface="Garamond"/>
                        </a:rPr>
                        <a:t>the accounting for </a:t>
                      </a:r>
                      <a:r>
                        <a:rPr lang="en-US" sz="2200" b="0" i="0" u="none" strike="noStrike" kern="1200" spc="0" dirty="0">
                          <a:solidFill>
                            <a:srgbClr val="00B0F0"/>
                          </a:solidFill>
                          <a:latin typeface="Garamond"/>
                          <a:ea typeface="+mn-ea"/>
                          <a:cs typeface="+mn-cs"/>
                        </a:rPr>
                        <a:t>noncurrent</a:t>
                      </a:r>
                      <a:r>
                        <a:rPr lang="en-US" sz="2200" b="0" i="0" u="none" strike="noStrike" spc="0" dirty="0">
                          <a:solidFill>
                            <a:srgbClr val="00B0F0"/>
                          </a:solidFill>
                          <a:latin typeface="Garamond"/>
                        </a:rPr>
                        <a:t> assets held for sale</a:t>
                      </a:r>
                      <a:r>
                        <a:rPr lang="en-US" sz="2200" b="0" i="0" u="none" strike="noStrike" spc="0" dirty="0">
                          <a:solidFill>
                            <a:srgbClr val="000000"/>
                          </a:solidFill>
                          <a:latin typeface="Garamond"/>
                        </a:rPr>
                        <a:t>, and the </a:t>
                      </a:r>
                      <a:r>
                        <a:rPr lang="en-US" sz="2200" b="0" i="0" u="none" strike="noStrike" spc="0" dirty="0">
                          <a:solidFill>
                            <a:srgbClr val="00B0F0"/>
                          </a:solidFill>
                          <a:latin typeface="Garamond"/>
                        </a:rPr>
                        <a:t>presentation and disclosure of discontinued operations</a:t>
                      </a:r>
                      <a:r>
                        <a:rPr lang="en-US" sz="2200" b="0" i="0" u="none" strike="noStrike" dirty="0" smtClean="0">
                          <a:solidFill>
                            <a:srgbClr val="000000"/>
                          </a:solidFill>
                          <a:latin typeface="Garamond"/>
                        </a:rPr>
                        <a:t>.</a:t>
                      </a:r>
                    </a:p>
                    <a:p>
                      <a:pPr marL="58738" lvl="0" indent="0" algn="just" fontAlgn="t">
                        <a:buFont typeface="Wingdings" pitchFamily="2" charset="2"/>
                        <a:buNone/>
                        <a:tabLst>
                          <a:tab pos="2057400" algn="l"/>
                          <a:tab pos="4175125" algn="l"/>
                        </a:tabLst>
                      </a:pPr>
                      <a:endParaRPr lang="en-US" sz="2200" b="0" i="0" u="none" strike="noStrike" dirty="0">
                        <a:solidFill>
                          <a:srgbClr val="000000"/>
                        </a:solidFill>
                        <a:latin typeface="Garamond"/>
                      </a:endParaRPr>
                    </a:p>
                  </a:txBody>
                  <a:tcPr marL="9525"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7663" indent="-288925" algn="just" fontAlgn="t">
                        <a:buFont typeface="Wingdings" pitchFamily="2" charset="2"/>
                        <a:buChar char="Ø"/>
                      </a:pPr>
                      <a:endParaRPr lang="en-US" sz="2200" b="0" i="0" u="none" strike="noStrike" dirty="0" smtClean="0">
                        <a:solidFill>
                          <a:srgbClr val="000000"/>
                        </a:solidFill>
                        <a:latin typeface="Garamond"/>
                      </a:endParaRPr>
                    </a:p>
                    <a:p>
                      <a:pPr marL="347663" indent="-288925" algn="just" fontAlgn="t">
                        <a:buFont typeface="Wingdings" pitchFamily="2" charset="2"/>
                        <a:buChar char="Ø"/>
                      </a:pPr>
                      <a:r>
                        <a:rPr lang="en-US" sz="2200" b="0" i="0" u="none" strike="noStrike" dirty="0" smtClean="0">
                          <a:solidFill>
                            <a:srgbClr val="000000"/>
                          </a:solidFill>
                          <a:latin typeface="Garamond"/>
                        </a:rPr>
                        <a:t>It </a:t>
                      </a:r>
                      <a:r>
                        <a:rPr lang="en-US" sz="2200" b="0" i="0" u="none" strike="noStrike" dirty="0">
                          <a:solidFill>
                            <a:srgbClr val="00B0F0"/>
                          </a:solidFill>
                          <a:latin typeface="Garamond"/>
                        </a:rPr>
                        <a:t>does not deal </a:t>
                      </a:r>
                      <a:r>
                        <a:rPr lang="en-US" sz="2200" b="0" i="0" u="none" strike="noStrike" dirty="0">
                          <a:solidFill>
                            <a:srgbClr val="000000"/>
                          </a:solidFill>
                          <a:latin typeface="Garamond"/>
                        </a:rPr>
                        <a:t>with the non-current assets held for </a:t>
                      </a:r>
                      <a:r>
                        <a:rPr lang="en-US" sz="2200" b="0" i="0" u="none" strike="noStrike" dirty="0" smtClean="0">
                          <a:solidFill>
                            <a:srgbClr val="000000"/>
                          </a:solidFill>
                          <a:latin typeface="Garamond"/>
                        </a:rPr>
                        <a:t>disposal. </a:t>
                      </a:r>
                      <a:r>
                        <a:rPr lang="en-US" sz="2200" b="0" i="1" u="none" strike="noStrike" dirty="0" smtClean="0">
                          <a:solidFill>
                            <a:srgbClr val="000000"/>
                          </a:solidFill>
                          <a:latin typeface="Garamond"/>
                        </a:rPr>
                        <a:t>(These </a:t>
                      </a:r>
                      <a:r>
                        <a:rPr lang="en-US" sz="2200" b="0" i="1" u="none" strike="noStrike" dirty="0">
                          <a:solidFill>
                            <a:srgbClr val="000000"/>
                          </a:solidFill>
                          <a:latin typeface="Garamond"/>
                        </a:rPr>
                        <a:t>are dealt in existing AS </a:t>
                      </a:r>
                      <a:r>
                        <a:rPr lang="en-US" sz="2200" b="0" i="1" u="none" strike="noStrike" dirty="0" smtClean="0">
                          <a:solidFill>
                            <a:srgbClr val="000000"/>
                          </a:solidFill>
                          <a:latin typeface="Garamond"/>
                        </a:rPr>
                        <a:t>10)</a:t>
                      </a:r>
                      <a:r>
                        <a:rPr lang="en-US" sz="2200" b="0" i="0" u="none" strike="noStrike" dirty="0" smtClean="0">
                          <a:solidFill>
                            <a:srgbClr val="000000"/>
                          </a:solidFill>
                          <a:latin typeface="Garamond"/>
                        </a:rPr>
                        <a:t>.</a:t>
                      </a:r>
                      <a:endParaRPr lang="en-US" sz="2200" b="0" i="0" u="none" strike="noStrike" dirty="0">
                        <a:solidFill>
                          <a:srgbClr val="000000"/>
                        </a:solidFill>
                        <a:latin typeface="Garamond"/>
                      </a:endParaRPr>
                    </a:p>
                  </a:txBody>
                  <a:tcPr marL="9525"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371725">
                <a:tc>
                  <a:txBody>
                    <a:bodyPr/>
                    <a:lstStyle/>
                    <a:p>
                      <a:pPr marL="347663" indent="-288925" algn="just" fontAlgn="t">
                        <a:buFont typeface="Wingdings" pitchFamily="2" charset="2"/>
                        <a:buChar char="Ø"/>
                      </a:pPr>
                      <a:endParaRPr lang="en-US" sz="2200" b="0" i="0" u="none" strike="noStrike" dirty="0" smtClean="0">
                        <a:solidFill>
                          <a:srgbClr val="000000"/>
                        </a:solidFill>
                        <a:latin typeface="Garamond"/>
                      </a:endParaRPr>
                    </a:p>
                    <a:p>
                      <a:pPr marL="347663" indent="-288925" algn="just" fontAlgn="t">
                        <a:buFont typeface="Wingdings" pitchFamily="2" charset="2"/>
                        <a:buChar char="Ø"/>
                      </a:pPr>
                      <a:r>
                        <a:rPr lang="en-US" sz="2200" b="0" i="0" u="none" strike="noStrike" dirty="0" smtClean="0">
                          <a:solidFill>
                            <a:srgbClr val="000000"/>
                          </a:solidFill>
                          <a:latin typeface="Garamond"/>
                        </a:rPr>
                        <a:t>Discontinued </a:t>
                      </a:r>
                      <a:r>
                        <a:rPr lang="en-US" sz="2200" b="0" i="0" u="none" strike="noStrike" dirty="0">
                          <a:solidFill>
                            <a:srgbClr val="000000"/>
                          </a:solidFill>
                          <a:latin typeface="Garamond"/>
                        </a:rPr>
                        <a:t>operation is a component of an entity that either has been disposed of or is classified as </a:t>
                      </a:r>
                      <a:r>
                        <a:rPr lang="en-US" sz="2200" b="0" i="0" u="none" strike="noStrike" dirty="0">
                          <a:solidFill>
                            <a:srgbClr val="00B0F0"/>
                          </a:solidFill>
                          <a:latin typeface="Garamond"/>
                        </a:rPr>
                        <a:t>held for sale</a:t>
                      </a:r>
                      <a:r>
                        <a:rPr lang="en-US" sz="2200" b="0" i="0" u="none" strike="noStrike" dirty="0">
                          <a:solidFill>
                            <a:srgbClr val="000000"/>
                          </a:solidFill>
                          <a:latin typeface="Garamond"/>
                        </a:rPr>
                        <a:t>. </a:t>
                      </a:r>
                      <a:endParaRPr lang="en-US" sz="2200" b="0" i="0" u="none" strike="noStrike" dirty="0" smtClean="0">
                        <a:solidFill>
                          <a:srgbClr val="000000"/>
                        </a:solidFill>
                        <a:latin typeface="Garamond"/>
                      </a:endParaRPr>
                    </a:p>
                    <a:p>
                      <a:pPr marL="58738" indent="0" algn="just" fontAlgn="t">
                        <a:buFont typeface="Wingdings" pitchFamily="2" charset="2"/>
                        <a:buNone/>
                      </a:pPr>
                      <a:endParaRPr lang="en-US" sz="2200" b="0" i="0" u="none" strike="noStrike" dirty="0">
                        <a:solidFill>
                          <a:srgbClr val="000000"/>
                        </a:solidFill>
                        <a:latin typeface="Garamond"/>
                      </a:endParaRPr>
                    </a:p>
                  </a:txBody>
                  <a:tcPr marL="9525"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7663" indent="-288925" algn="just" fontAlgn="t">
                        <a:buFont typeface="Wingdings" pitchFamily="2" charset="2"/>
                        <a:buChar char="Ø"/>
                      </a:pPr>
                      <a:endParaRPr lang="en-US" sz="2200" b="0" i="0" u="none" strike="noStrike" dirty="0" smtClean="0">
                        <a:solidFill>
                          <a:srgbClr val="000000"/>
                        </a:solidFill>
                        <a:latin typeface="Garamond"/>
                      </a:endParaRPr>
                    </a:p>
                    <a:p>
                      <a:pPr marL="347663" indent="-288925" algn="just" fontAlgn="t">
                        <a:buFont typeface="Wingdings" pitchFamily="2" charset="2"/>
                        <a:buChar char="Ø"/>
                      </a:pPr>
                      <a:r>
                        <a:rPr lang="en-US" sz="2200" b="0" i="0" u="none" strike="noStrike" dirty="0" smtClean="0">
                          <a:solidFill>
                            <a:srgbClr val="00B0F0"/>
                          </a:solidFill>
                          <a:latin typeface="Garamond"/>
                        </a:rPr>
                        <a:t>No </a:t>
                      </a:r>
                      <a:r>
                        <a:rPr lang="en-US" sz="2200" b="0" i="0" u="none" strike="noStrike" dirty="0">
                          <a:solidFill>
                            <a:srgbClr val="00B0F0"/>
                          </a:solidFill>
                          <a:latin typeface="Garamond"/>
                        </a:rPr>
                        <a:t>concept of discontinued operations</a:t>
                      </a:r>
                      <a:r>
                        <a:rPr lang="en-US" sz="2200" b="0" i="0" u="none" strike="noStrike" dirty="0">
                          <a:solidFill>
                            <a:srgbClr val="000000"/>
                          </a:solidFill>
                          <a:latin typeface="Garamond"/>
                        </a:rPr>
                        <a:t> but it deals with discontinuing operations.</a:t>
                      </a:r>
                    </a:p>
                  </a:txBody>
                  <a:tcPr marL="9525"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401638016"/>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6195" y="533400"/>
            <a:ext cx="8759205" cy="6278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Garamond" pitchFamily="18" charset="0"/>
                <a:cs typeface="Arial" charset="0"/>
              </a:rPr>
              <a:t>For a non-current asset (Fixed Asset) to be classified as </a:t>
            </a:r>
            <a:r>
              <a:rPr kumimoji="0" lang="en-US" sz="2400" b="1" i="0" u="sng" strike="noStrike" cap="none" normalizeH="0" baseline="0" dirty="0" smtClean="0">
                <a:ln>
                  <a:noFill/>
                </a:ln>
                <a:solidFill>
                  <a:srgbClr val="FF0000"/>
                </a:solidFill>
                <a:effectLst/>
                <a:latin typeface="Garamond" pitchFamily="18" charset="0"/>
                <a:cs typeface="Arial" charset="0"/>
              </a:rPr>
              <a:t>'held for sale'</a:t>
            </a:r>
            <a:r>
              <a:rPr kumimoji="0" lang="en-US" sz="2400" b="1" i="0" u="sng" strike="noStrike" cap="none" normalizeH="0" baseline="0" dirty="0" smtClean="0">
                <a:ln>
                  <a:noFill/>
                </a:ln>
                <a:solidFill>
                  <a:schemeClr val="tx1"/>
                </a:solidFill>
                <a:effectLst/>
                <a:latin typeface="Garamond" pitchFamily="18" charset="0"/>
                <a:cs typeface="Arial" charset="0"/>
              </a:rPr>
              <a:t>,  all of the following 4 conditions must be satisfied: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strike="noStrike" cap="none" normalizeH="0" baseline="0" dirty="0" smtClean="0">
                <a:ln>
                  <a:noFill/>
                </a:ln>
                <a:solidFill>
                  <a:schemeClr val="tx1"/>
                </a:solidFill>
                <a:effectLst/>
                <a:latin typeface="Garamond" pitchFamily="18" charset="0"/>
                <a:cs typeface="Arial" charset="0"/>
              </a:rPr>
              <a:t>                                        </a:t>
            </a:r>
            <a:r>
              <a:rPr kumimoji="0" lang="en-US" sz="2400" b="1" i="0" u="sng" strike="noStrike" cap="none" normalizeH="0" baseline="0" dirty="0" smtClean="0">
                <a:ln>
                  <a:noFill/>
                </a:ln>
                <a:solidFill>
                  <a:schemeClr val="tx1"/>
                </a:solidFill>
                <a:effectLst/>
                <a:latin typeface="Garamond" pitchFamily="18" charset="0"/>
                <a:cs typeface="Arial" charset="0"/>
              </a:rPr>
              <a:t>PAPOA Conditions</a:t>
            </a:r>
          </a:p>
          <a:p>
            <a:r>
              <a:rPr lang="en-US" sz="2400" dirty="0" smtClean="0">
                <a:solidFill>
                  <a:srgbClr val="00B0F0"/>
                </a:solidFill>
                <a:latin typeface="Garamond" pitchFamily="18" charset="0"/>
              </a:rPr>
              <a:t>P</a:t>
            </a:r>
            <a:r>
              <a:rPr lang="en-US" sz="2400" dirty="0" smtClean="0">
                <a:latin typeface="Garamond" pitchFamily="18" charset="0"/>
              </a:rPr>
              <a:t>- </a:t>
            </a:r>
            <a:r>
              <a:rPr lang="en-US" sz="2400" dirty="0">
                <a:latin typeface="Garamond" pitchFamily="18" charset="0"/>
              </a:rPr>
              <a:t>The successful sale of the asset </a:t>
            </a:r>
            <a:r>
              <a:rPr lang="en-US" sz="2400" dirty="0">
                <a:solidFill>
                  <a:srgbClr val="00B0F0"/>
                </a:solidFill>
                <a:latin typeface="Garamond" pitchFamily="18" charset="0"/>
              </a:rPr>
              <a:t>must be highly probable</a:t>
            </a:r>
            <a:r>
              <a:rPr lang="en-US" sz="2400" dirty="0">
                <a:latin typeface="Garamond" pitchFamily="18" charset="0"/>
              </a:rPr>
              <a:t>, signified by both:</a:t>
            </a:r>
          </a:p>
          <a:p>
            <a:pPr lvl="1" eaLnBrk="0" fontAlgn="base" hangingPunct="0">
              <a:spcBef>
                <a:spcPct val="0"/>
              </a:spcBef>
              <a:spcAft>
                <a:spcPct val="0"/>
              </a:spcAft>
            </a:pPr>
            <a:r>
              <a:rPr lang="en-US" sz="2400" dirty="0" smtClean="0">
                <a:latin typeface="Garamond" pitchFamily="18" charset="0"/>
                <a:cs typeface="Arial" charset="0"/>
              </a:rPr>
              <a:t> </a:t>
            </a:r>
            <a:r>
              <a:rPr lang="en-US" sz="2400" dirty="0" err="1" smtClean="0">
                <a:latin typeface="Garamond" pitchFamily="18" charset="0"/>
                <a:cs typeface="Arial" charset="0"/>
              </a:rPr>
              <a:t>i</a:t>
            </a:r>
            <a:r>
              <a:rPr lang="en-US" sz="2400" dirty="0" smtClean="0">
                <a:latin typeface="Garamond" pitchFamily="18" charset="0"/>
                <a:cs typeface="Arial" charset="0"/>
              </a:rPr>
              <a:t>) The </a:t>
            </a:r>
            <a:r>
              <a:rPr lang="en-US" sz="2400" dirty="0">
                <a:latin typeface="Garamond" pitchFamily="18" charset="0"/>
                <a:cs typeface="Arial" charset="0"/>
              </a:rPr>
              <a:t>management's commitment to the asset-selling plan; and</a:t>
            </a:r>
          </a:p>
          <a:p>
            <a:pPr lvl="1" eaLnBrk="0" fontAlgn="base" hangingPunct="0">
              <a:spcBef>
                <a:spcPct val="0"/>
              </a:spcBef>
              <a:spcAft>
                <a:spcPct val="0"/>
              </a:spcAft>
            </a:pPr>
            <a:r>
              <a:rPr lang="en-US" sz="2400" dirty="0" smtClean="0">
                <a:latin typeface="Garamond" pitchFamily="18" charset="0"/>
                <a:cs typeface="Arial" charset="0"/>
              </a:rPr>
              <a:t>ii)  </a:t>
            </a:r>
            <a:r>
              <a:rPr lang="en-US" sz="2400" dirty="0">
                <a:latin typeface="Garamond" pitchFamily="18" charset="0"/>
                <a:cs typeface="Arial" charset="0"/>
              </a:rPr>
              <a:t>Existence of active marketing to support the sale of the asset.</a:t>
            </a:r>
          </a:p>
          <a:p>
            <a:r>
              <a:rPr lang="en-US" sz="2400" dirty="0" smtClean="0">
                <a:solidFill>
                  <a:srgbClr val="00B0F0"/>
                </a:solidFill>
                <a:latin typeface="Garamond" pitchFamily="18" charset="0"/>
              </a:rPr>
              <a:t>A </a:t>
            </a:r>
            <a:r>
              <a:rPr lang="en-US" sz="2400" dirty="0" smtClean="0">
                <a:latin typeface="Garamond" pitchFamily="18" charset="0"/>
              </a:rPr>
              <a:t>- The </a:t>
            </a:r>
            <a:r>
              <a:rPr lang="en-US" sz="2400" dirty="0">
                <a:latin typeface="Garamond" pitchFamily="18" charset="0"/>
              </a:rPr>
              <a:t>asset must be </a:t>
            </a:r>
            <a:r>
              <a:rPr lang="en-US" sz="2400" dirty="0">
                <a:solidFill>
                  <a:srgbClr val="00B0F0"/>
                </a:solidFill>
                <a:latin typeface="Garamond" pitchFamily="18" charset="0"/>
              </a:rPr>
              <a:t>available for immediate sale </a:t>
            </a:r>
            <a:r>
              <a:rPr lang="en-US" sz="2400" dirty="0">
                <a:latin typeface="Garamond" pitchFamily="18" charset="0"/>
              </a:rPr>
              <a:t>in its present condition and location; </a:t>
            </a:r>
          </a:p>
          <a:p>
            <a:r>
              <a:rPr lang="en-US" sz="2400" dirty="0">
                <a:solidFill>
                  <a:srgbClr val="00B0F0"/>
                </a:solidFill>
                <a:latin typeface="Garamond" pitchFamily="18" charset="0"/>
              </a:rPr>
              <a:t>P</a:t>
            </a:r>
            <a:r>
              <a:rPr lang="en-US" sz="2400" dirty="0">
                <a:latin typeface="Garamond" pitchFamily="18" charset="0"/>
              </a:rPr>
              <a:t>- There must be no expectation that the </a:t>
            </a:r>
            <a:r>
              <a:rPr lang="en-US" sz="2400" dirty="0">
                <a:solidFill>
                  <a:srgbClr val="00B0F0"/>
                </a:solidFill>
                <a:latin typeface="Garamond" pitchFamily="18" charset="0"/>
              </a:rPr>
              <a:t>plan f</a:t>
            </a:r>
            <a:r>
              <a:rPr lang="en-US" sz="2400" dirty="0">
                <a:latin typeface="Garamond" pitchFamily="18" charset="0"/>
              </a:rPr>
              <a:t>or selling the asset will be withdrawn or changed significantly; and</a:t>
            </a:r>
          </a:p>
          <a:p>
            <a:r>
              <a:rPr lang="en-US" sz="2400" dirty="0" smtClean="0">
                <a:solidFill>
                  <a:srgbClr val="00B0F0"/>
                </a:solidFill>
                <a:latin typeface="Garamond" pitchFamily="18" charset="0"/>
              </a:rPr>
              <a:t>O</a:t>
            </a:r>
            <a:r>
              <a:rPr lang="en-US" sz="2400" dirty="0" smtClean="0">
                <a:latin typeface="Garamond" pitchFamily="18" charset="0"/>
              </a:rPr>
              <a:t>-  The </a:t>
            </a:r>
            <a:r>
              <a:rPr lang="en-US" sz="2400" dirty="0">
                <a:latin typeface="Garamond" pitchFamily="18" charset="0"/>
              </a:rPr>
              <a:t>asset's sale is expected to be completed within </a:t>
            </a:r>
            <a:r>
              <a:rPr lang="en-US" sz="2400" dirty="0" smtClean="0">
                <a:latin typeface="Garamond" pitchFamily="18" charset="0"/>
              </a:rPr>
              <a:t> </a:t>
            </a:r>
            <a:r>
              <a:rPr lang="en-US" sz="2400" dirty="0" smtClean="0">
                <a:solidFill>
                  <a:srgbClr val="00B0F0"/>
                </a:solidFill>
                <a:latin typeface="Garamond" pitchFamily="18" charset="0"/>
              </a:rPr>
              <a:t>One Year</a:t>
            </a:r>
            <a:r>
              <a:rPr lang="en-US" sz="2400" dirty="0" smtClean="0">
                <a:latin typeface="Garamond" pitchFamily="18" charset="0"/>
              </a:rPr>
              <a:t> of </a:t>
            </a:r>
            <a:r>
              <a:rPr lang="en-US" sz="2400" dirty="0">
                <a:latin typeface="Garamond" pitchFamily="18" charset="0"/>
              </a:rPr>
              <a:t>classification as 'held for sale'; </a:t>
            </a:r>
            <a:r>
              <a:rPr lang="en-US" sz="2400" dirty="0" smtClean="0">
                <a:latin typeface="Garamond" pitchFamily="18" charset="0"/>
              </a:rPr>
              <a:t>and </a:t>
            </a:r>
            <a:endParaRPr lang="en-US" sz="2400" dirty="0">
              <a:latin typeface="Garamond"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B0F0"/>
                </a:solidFill>
                <a:effectLst/>
                <a:latin typeface="Garamond" pitchFamily="18" charset="0"/>
                <a:cs typeface="Arial" charset="0"/>
              </a:rPr>
              <a:t>A</a:t>
            </a:r>
            <a:r>
              <a:rPr kumimoji="0" lang="en-US" sz="2400" b="0" i="0" u="none" strike="noStrike" cap="none" normalizeH="0" baseline="0" dirty="0" smtClean="0">
                <a:ln>
                  <a:noFill/>
                </a:ln>
                <a:solidFill>
                  <a:schemeClr val="tx1"/>
                </a:solidFill>
                <a:effectLst/>
                <a:latin typeface="Garamond" pitchFamily="18" charset="0"/>
                <a:cs typeface="Arial" charset="0"/>
              </a:rPr>
              <a:t>- shall be classified as “Asset Held for</a:t>
            </a:r>
            <a:r>
              <a:rPr kumimoji="0" lang="en-US" sz="2400" b="0" i="0" u="none" strike="noStrike" cap="none" normalizeH="0" dirty="0" smtClean="0">
                <a:ln>
                  <a:noFill/>
                </a:ln>
                <a:solidFill>
                  <a:schemeClr val="tx1"/>
                </a:solidFill>
                <a:effectLst/>
                <a:latin typeface="Garamond" pitchFamily="18" charset="0"/>
                <a:cs typeface="Arial" charset="0"/>
              </a:rPr>
              <a:t> sale”</a:t>
            </a:r>
            <a:endParaRPr kumimoji="0" lang="en-US" sz="2400" b="0" i="0" u="none" strike="noStrike" cap="none" normalizeH="0" baseline="0" dirty="0" smtClean="0">
              <a:ln>
                <a:noFill/>
              </a:ln>
              <a:solidFill>
                <a:schemeClr val="tx1"/>
              </a:solidFill>
              <a:effectLst/>
              <a:latin typeface="Garamond"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Garamond" pitchFamily="18"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Garamond" pitchFamily="18" charset="0"/>
                <a:cs typeface="Arial" charset="0"/>
              </a:rPr>
              <a:t>The managements decision is also required for that sale proceeds and then the Fair value could be ascertained.</a:t>
            </a:r>
          </a:p>
        </p:txBody>
      </p:sp>
      <p:sp>
        <p:nvSpPr>
          <p:cNvPr id="3" name="TextBox 2"/>
          <p:cNvSpPr txBox="1"/>
          <p:nvPr/>
        </p:nvSpPr>
        <p:spPr>
          <a:xfrm>
            <a:off x="1371600" y="0"/>
            <a:ext cx="7461017" cy="461665"/>
          </a:xfrm>
          <a:prstGeom prst="rect">
            <a:avLst/>
          </a:prstGeom>
          <a:noFill/>
        </p:spPr>
        <p:txBody>
          <a:bodyPr wrap="none" rtlCol="0">
            <a:spAutoFit/>
          </a:bodyPr>
          <a:lstStyle/>
          <a:p>
            <a:r>
              <a:rPr lang="en-US" sz="2400" b="1" dirty="0" smtClean="0"/>
              <a:t>Four Conditions – for classification  “Assets Held for Sale”</a:t>
            </a:r>
            <a:endParaRPr lang="en-US" sz="2400" b="1" dirty="0"/>
          </a:p>
        </p:txBody>
      </p:sp>
      <p:sp>
        <p:nvSpPr>
          <p:cNvPr id="4" name="Rectangle 3"/>
          <p:cNvSpPr/>
          <p:nvPr/>
        </p:nvSpPr>
        <p:spPr>
          <a:xfrm>
            <a:off x="76200" y="503158"/>
            <a:ext cx="8915400" cy="62786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48244123"/>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830997"/>
          </a:xfrm>
          <a:prstGeom prst="rect">
            <a:avLst/>
          </a:prstGeom>
          <a:noFill/>
        </p:spPr>
        <p:txBody>
          <a:bodyPr wrap="square" rtlCol="0">
            <a:spAutoFit/>
          </a:bodyPr>
          <a:lstStyle/>
          <a:p>
            <a:pPr algn="ctr"/>
            <a:r>
              <a:rPr lang="en-US" sz="2400" b="1" dirty="0" smtClean="0">
                <a:solidFill>
                  <a:schemeClr val="dk1"/>
                </a:solidFill>
                <a:latin typeface="Garamond" pitchFamily="18" charset="0"/>
              </a:rPr>
              <a:t>Ind AS 105 and AS 24 (Non-Current Assets Held for Sale and Discontinued Operations )</a:t>
            </a:r>
            <a:endParaRPr lang="en-US" sz="2400" b="1" dirty="0">
              <a:latin typeface="Garamond"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1030399138"/>
              </p:ext>
            </p:extLst>
          </p:nvPr>
        </p:nvGraphicFramePr>
        <p:xfrm>
          <a:off x="76200" y="835449"/>
          <a:ext cx="8915400" cy="5870151"/>
        </p:xfrm>
        <a:graphic>
          <a:graphicData uri="http://schemas.openxmlformats.org/drawingml/2006/table">
            <a:tbl>
              <a:tblPr firstRow="1" bandRow="1">
                <a:tableStyleId>{5C22544A-7EE6-4342-B048-85BDC9FD1C3A}</a:tableStyleId>
              </a:tblPr>
              <a:tblGrid>
                <a:gridCol w="3944867"/>
                <a:gridCol w="4970533"/>
              </a:tblGrid>
              <a:tr h="392652">
                <a:tc>
                  <a:txBody>
                    <a:bodyPr/>
                    <a:lstStyle/>
                    <a:p>
                      <a:pPr algn="ctr" fontAlgn="b"/>
                      <a:r>
                        <a:rPr lang="en-US" sz="2400" b="1" kern="1200" dirty="0" smtClean="0">
                          <a:solidFill>
                            <a:schemeClr val="tx1"/>
                          </a:solidFill>
                          <a:latin typeface="Garamond" pitchFamily="18" charset="0"/>
                          <a:ea typeface="+mn-ea"/>
                          <a:cs typeface="+mn-cs"/>
                        </a:rPr>
                        <a:t>Ind</a:t>
                      </a:r>
                      <a:r>
                        <a:rPr lang="en-US" sz="2400" b="1" kern="1200" baseline="0" dirty="0" smtClean="0">
                          <a:solidFill>
                            <a:schemeClr val="tx1"/>
                          </a:solidFill>
                          <a:latin typeface="Garamond" pitchFamily="18" charset="0"/>
                          <a:ea typeface="+mn-ea"/>
                          <a:cs typeface="+mn-cs"/>
                        </a:rPr>
                        <a:t> </a:t>
                      </a:r>
                      <a:r>
                        <a:rPr lang="en-US" sz="2400" b="1" kern="1200" dirty="0" smtClean="0">
                          <a:solidFill>
                            <a:schemeClr val="tx1"/>
                          </a:solidFill>
                          <a:latin typeface="Garamond" pitchFamily="18" charset="0"/>
                          <a:ea typeface="+mn-ea"/>
                          <a:cs typeface="+mn-cs"/>
                        </a:rPr>
                        <a:t>AS 105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r>
                        <a:rPr lang="en-US" sz="2400" b="1" kern="1200" dirty="0" smtClean="0">
                          <a:solidFill>
                            <a:schemeClr val="tx1"/>
                          </a:solidFill>
                          <a:latin typeface="Garamond" pitchFamily="18" charset="0"/>
                          <a:ea typeface="+mn-ea"/>
                          <a:cs typeface="+mn-cs"/>
                        </a:rPr>
                        <a:t>AS 24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6465">
                <a:tc>
                  <a:txBody>
                    <a:bodyPr/>
                    <a:lstStyle/>
                    <a:p>
                      <a:pPr marL="347663" indent="-288925" algn="just" fontAlgn="t">
                        <a:buFont typeface="Wingdings" pitchFamily="2" charset="2"/>
                        <a:buChar char="Ø"/>
                      </a:pPr>
                      <a:endParaRPr lang="en-US" sz="2200" b="0" i="0" u="none" strike="noStrike" dirty="0" smtClean="0">
                        <a:solidFill>
                          <a:srgbClr val="000000"/>
                        </a:solidFill>
                        <a:latin typeface="Garamond"/>
                      </a:endParaRPr>
                    </a:p>
                    <a:p>
                      <a:pPr marL="347663" indent="-288925" algn="just" fontAlgn="t">
                        <a:buFont typeface="Wingdings" pitchFamily="2" charset="2"/>
                        <a:buChar char="Ø"/>
                      </a:pPr>
                      <a:r>
                        <a:rPr lang="en-US" sz="2200" b="0" i="0" u="none" strike="noStrike" dirty="0" smtClean="0">
                          <a:solidFill>
                            <a:srgbClr val="000000"/>
                          </a:solidFill>
                          <a:latin typeface="Garamond"/>
                        </a:rPr>
                        <a:t>The </a:t>
                      </a:r>
                      <a:r>
                        <a:rPr lang="en-US" sz="2200" b="0" i="0" u="none" strike="noStrike" dirty="0">
                          <a:solidFill>
                            <a:srgbClr val="000000"/>
                          </a:solidFill>
                          <a:latin typeface="Garamond"/>
                        </a:rPr>
                        <a:t>sale should be expected to qualify for recognition as a completed sale </a:t>
                      </a:r>
                      <a:r>
                        <a:rPr lang="en-US" sz="2200" b="0" i="0" u="none" strike="noStrike" dirty="0">
                          <a:solidFill>
                            <a:srgbClr val="0070C0"/>
                          </a:solidFill>
                          <a:latin typeface="Garamond"/>
                        </a:rPr>
                        <a:t>within one year</a:t>
                      </a:r>
                      <a:r>
                        <a:rPr lang="en-US" sz="2200" b="0" i="0" u="none" strike="noStrike" dirty="0">
                          <a:solidFill>
                            <a:srgbClr val="000000"/>
                          </a:solidFill>
                          <a:latin typeface="Garamond"/>
                        </a:rPr>
                        <a:t> from the date of classification with certain </a:t>
                      </a:r>
                      <a:r>
                        <a:rPr lang="en-US" sz="2200" b="0" i="0" u="none" strike="noStrike" dirty="0" smtClean="0">
                          <a:solidFill>
                            <a:srgbClr val="000000"/>
                          </a:solidFill>
                          <a:latin typeface="Garamond"/>
                        </a:rPr>
                        <a:t>exceptions.</a:t>
                      </a:r>
                      <a:endParaRPr lang="en-US" sz="2200" b="0" i="0" u="none" strike="noStrike" dirty="0">
                        <a:solidFill>
                          <a:srgbClr val="000000"/>
                        </a:solidFill>
                        <a:latin typeface="Garamond"/>
                      </a:endParaRPr>
                    </a:p>
                  </a:txBody>
                  <a:tcPr marL="9525"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7663" indent="-288925" algn="just" fontAlgn="t">
                        <a:buFont typeface="Wingdings" pitchFamily="2" charset="2"/>
                        <a:buChar char="Ø"/>
                      </a:pPr>
                      <a:endParaRPr lang="en-US" sz="2200" b="0" i="0" u="none" strike="noStrike" dirty="0" smtClean="0">
                        <a:solidFill>
                          <a:srgbClr val="000000"/>
                        </a:solidFill>
                        <a:latin typeface="Garamond"/>
                      </a:endParaRPr>
                    </a:p>
                    <a:p>
                      <a:pPr marL="347663" indent="-288925" algn="just" fontAlgn="t">
                        <a:buFont typeface="Wingdings" pitchFamily="2" charset="2"/>
                        <a:buChar char="Ø"/>
                      </a:pPr>
                      <a:r>
                        <a:rPr lang="en-US" sz="2200" b="0" i="0" u="none" strike="noStrike" dirty="0" smtClean="0">
                          <a:solidFill>
                            <a:srgbClr val="0070C0"/>
                          </a:solidFill>
                          <a:latin typeface="Garamond"/>
                        </a:rPr>
                        <a:t>Does </a:t>
                      </a:r>
                      <a:r>
                        <a:rPr lang="en-US" sz="2200" b="0" i="0" u="none" strike="noStrike" dirty="0">
                          <a:solidFill>
                            <a:srgbClr val="0070C0"/>
                          </a:solidFill>
                          <a:latin typeface="Garamond"/>
                        </a:rPr>
                        <a:t>not specify any time period </a:t>
                      </a:r>
                      <a:r>
                        <a:rPr lang="en-US" sz="2200" b="0" i="0" u="none" strike="noStrike" dirty="0">
                          <a:solidFill>
                            <a:srgbClr val="000000"/>
                          </a:solidFill>
                          <a:latin typeface="Garamond"/>
                        </a:rPr>
                        <a:t>in this regard as it relates to discontinuing </a:t>
                      </a:r>
                      <a:r>
                        <a:rPr lang="en-US" sz="2200" b="0" i="0" u="none" strike="noStrike" dirty="0" smtClean="0">
                          <a:solidFill>
                            <a:srgbClr val="000000"/>
                          </a:solidFill>
                          <a:latin typeface="Garamond"/>
                        </a:rPr>
                        <a:t>operations.</a:t>
                      </a:r>
                      <a:endParaRPr lang="en-US" sz="2200" b="0" i="0" u="none" strike="noStrike" dirty="0">
                        <a:solidFill>
                          <a:srgbClr val="000000"/>
                        </a:solidFill>
                        <a:latin typeface="Garamond"/>
                      </a:endParaRPr>
                    </a:p>
                  </a:txBody>
                  <a:tcPr marL="9525"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1034">
                <a:tc>
                  <a:txBody>
                    <a:bodyPr/>
                    <a:lstStyle/>
                    <a:p>
                      <a:pPr marL="347663" indent="-288925" algn="just" fontAlgn="t">
                        <a:buFont typeface="Wingdings" pitchFamily="2" charset="2"/>
                        <a:buChar char="Ø"/>
                      </a:pPr>
                      <a:endParaRPr lang="en-US" sz="2200" b="0" i="0" u="none" strike="noStrike" dirty="0" smtClean="0">
                        <a:solidFill>
                          <a:srgbClr val="000000"/>
                        </a:solidFill>
                        <a:latin typeface="Garamond"/>
                      </a:endParaRPr>
                    </a:p>
                    <a:p>
                      <a:pPr marL="347663" indent="-288925" algn="just" fontAlgn="t">
                        <a:buFont typeface="Wingdings" pitchFamily="2" charset="2"/>
                        <a:buChar char="Ø"/>
                      </a:pPr>
                      <a:r>
                        <a:rPr lang="en-US" sz="2200" b="0" i="0" u="none" strike="noStrike" dirty="0" smtClean="0">
                          <a:solidFill>
                            <a:srgbClr val="000000"/>
                          </a:solidFill>
                          <a:latin typeface="Garamond"/>
                        </a:rPr>
                        <a:t>Non-current </a:t>
                      </a:r>
                      <a:r>
                        <a:rPr lang="en-US" sz="2200" b="0" i="0" u="none" strike="noStrike" dirty="0">
                          <a:solidFill>
                            <a:srgbClr val="000000"/>
                          </a:solidFill>
                          <a:latin typeface="Garamond"/>
                        </a:rPr>
                        <a:t>assets (disposal groups) held for sale are </a:t>
                      </a:r>
                      <a:r>
                        <a:rPr lang="en-US" sz="2200" b="0" i="0" u="none" strike="noStrike" dirty="0">
                          <a:solidFill>
                            <a:srgbClr val="0070C0"/>
                          </a:solidFill>
                          <a:latin typeface="Garamond"/>
                        </a:rPr>
                        <a:t>measured at the lower of carrying amount and fair value less costs to sell,</a:t>
                      </a:r>
                      <a:r>
                        <a:rPr lang="en-US" sz="2200" b="0" i="0" u="none" strike="noStrike" dirty="0">
                          <a:solidFill>
                            <a:srgbClr val="000000"/>
                          </a:solidFill>
                          <a:latin typeface="Garamond"/>
                        </a:rPr>
                        <a:t> and are presented separately in the balance sheet.</a:t>
                      </a:r>
                    </a:p>
                  </a:txBody>
                  <a:tcPr marL="9525"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7663" indent="-288925" algn="just" fontAlgn="t">
                        <a:buFont typeface="Wingdings" pitchFamily="2" charset="2"/>
                        <a:buChar char="Ø"/>
                      </a:pPr>
                      <a:endParaRPr lang="en-US" sz="2200" b="0" i="0" u="none" strike="noStrike" dirty="0" smtClean="0">
                        <a:solidFill>
                          <a:srgbClr val="000000"/>
                        </a:solidFill>
                        <a:latin typeface="Garamond"/>
                      </a:endParaRPr>
                    </a:p>
                    <a:p>
                      <a:pPr marL="347663" indent="-288925" algn="just" fontAlgn="t">
                        <a:buFont typeface="Wingdings" pitchFamily="2" charset="2"/>
                        <a:buChar char="Ø"/>
                      </a:pPr>
                      <a:r>
                        <a:rPr lang="en-US" sz="2200" b="0" i="0" u="none" strike="noStrike" dirty="0" smtClean="0">
                          <a:solidFill>
                            <a:srgbClr val="0070C0"/>
                          </a:solidFill>
                          <a:latin typeface="Garamond"/>
                        </a:rPr>
                        <a:t>Requires </a:t>
                      </a:r>
                      <a:r>
                        <a:rPr lang="en-US" sz="2200" b="0" i="0" u="none" strike="noStrike" dirty="0">
                          <a:solidFill>
                            <a:srgbClr val="0070C0"/>
                          </a:solidFill>
                          <a:latin typeface="Garamond"/>
                        </a:rPr>
                        <a:t>to apply the principles set out in other relevant Accounting Standards, e.g., </a:t>
                      </a:r>
                      <a:r>
                        <a:rPr lang="en-US" sz="2200" b="0" i="0" u="none" strike="noStrike" dirty="0" smtClean="0">
                          <a:solidFill>
                            <a:srgbClr val="0070C0"/>
                          </a:solidFill>
                          <a:latin typeface="Garamond"/>
                        </a:rPr>
                        <a:t>AS </a:t>
                      </a:r>
                      <a:r>
                        <a:rPr lang="en-US" sz="2200" b="0" i="0" u="none" strike="noStrike" dirty="0">
                          <a:solidFill>
                            <a:srgbClr val="0070C0"/>
                          </a:solidFill>
                          <a:latin typeface="Garamond"/>
                        </a:rPr>
                        <a:t>10</a:t>
                      </a:r>
                      <a:r>
                        <a:rPr lang="en-US" sz="2200" b="0" i="0" u="none" strike="noStrike" dirty="0">
                          <a:solidFill>
                            <a:srgbClr val="000000"/>
                          </a:solidFill>
                          <a:latin typeface="Garamond"/>
                        </a:rPr>
                        <a:t> requires that the fixed assets retired from active use and held for disposal should be stated at the lower of their net book value and net realisable value and shown separately in the financial statements</a:t>
                      </a:r>
                      <a:r>
                        <a:rPr lang="en-US" sz="2200" b="0" i="0" u="none" strike="noStrike" dirty="0" smtClean="0">
                          <a:solidFill>
                            <a:srgbClr val="000000"/>
                          </a:solidFill>
                          <a:latin typeface="Garamond"/>
                        </a:rPr>
                        <a:t>.</a:t>
                      </a:r>
                      <a:endParaRPr lang="en-US" sz="2200" b="0" i="0" u="none" strike="noStrike" dirty="0">
                        <a:solidFill>
                          <a:srgbClr val="000000"/>
                        </a:solidFill>
                        <a:latin typeface="Garamond"/>
                      </a:endParaRPr>
                    </a:p>
                  </a:txBody>
                  <a:tcPr marL="9525"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994836449"/>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609600" y="304800"/>
            <a:ext cx="8070850" cy="4832092"/>
          </a:xfrm>
          <a:noFill/>
        </p:spPr>
        <p:txBody>
          <a:bodyPr>
            <a:spAutoFit/>
          </a:bodyPr>
          <a:lstStyle/>
          <a:p>
            <a:pPr fontAlgn="b"/>
            <a:r>
              <a:rPr lang="en-US" dirty="0" smtClean="0">
                <a:solidFill>
                  <a:schemeClr val="tx1"/>
                </a:solidFill>
                <a:effectLst/>
              </a:rPr>
              <a:t/>
            </a:r>
            <a:br>
              <a:rPr lang="en-US" dirty="0" smtClean="0">
                <a:solidFill>
                  <a:schemeClr val="tx1"/>
                </a:solidFill>
                <a:effectLst/>
              </a:rPr>
            </a:br>
            <a:r>
              <a:rPr lang="en-US" dirty="0" smtClean="0">
                <a:solidFill>
                  <a:schemeClr val="tx1"/>
                </a:solidFill>
                <a:effectLst/>
              </a:rPr>
              <a:t/>
            </a:r>
            <a:br>
              <a:rPr lang="en-US" dirty="0" smtClean="0">
                <a:solidFill>
                  <a:schemeClr val="tx1"/>
                </a:solidFill>
                <a:effectLst/>
              </a:rPr>
            </a:br>
            <a:r>
              <a:rPr lang="en-US" dirty="0"/>
              <a:t/>
            </a:r>
            <a:br>
              <a:rPr lang="en-US" dirty="0"/>
            </a:br>
            <a:r>
              <a:rPr lang="en-US" dirty="0"/>
              <a:t>IFRS - Key IFRS practices </a:t>
            </a:r>
            <a:r>
              <a:rPr lang="en-US" dirty="0" smtClean="0"/>
              <a:t/>
            </a:r>
            <a:br>
              <a:rPr lang="en-US" dirty="0" smtClean="0"/>
            </a:br>
            <a:r>
              <a:rPr lang="en-US" dirty="0" smtClean="0"/>
              <a:t/>
            </a:r>
            <a:br>
              <a:rPr lang="en-US" dirty="0" smtClean="0"/>
            </a:br>
            <a:r>
              <a:rPr lang="en-US" dirty="0"/>
              <a:t/>
            </a:r>
            <a:br>
              <a:rPr lang="en-US" dirty="0"/>
            </a:br>
            <a:r>
              <a:rPr lang="en-US" dirty="0" smtClean="0"/>
              <a:t>(</a:t>
            </a:r>
            <a:r>
              <a:rPr lang="en-US" dirty="0"/>
              <a:t>new terms)</a:t>
            </a:r>
            <a:endParaRPr lang="en-US" dirty="0">
              <a:solidFill>
                <a:srgbClr val="000000"/>
              </a:solidFill>
            </a:endParaRPr>
          </a:p>
        </p:txBody>
      </p:sp>
    </p:spTree>
    <p:extLst>
      <p:ext uri="{BB962C8B-B14F-4D97-AF65-F5344CB8AC3E}">
        <p14:creationId xmlns:p14="http://schemas.microsoft.com/office/powerpoint/2010/main" xmlns="" val="3050157392"/>
      </p:ext>
    </p:extLst>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a:bodyPr>
          <a:lstStyle/>
          <a:p>
            <a:r>
              <a:rPr lang="en-US" sz="3200" u="sng" dirty="0" smtClean="0"/>
              <a:t>Statement of Comprehensive Income</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xmlns="" val="2014005201"/>
              </p:ext>
            </p:extLst>
          </p:nvPr>
        </p:nvGraphicFramePr>
        <p:xfrm>
          <a:off x="152400" y="1219200"/>
          <a:ext cx="8763000" cy="5441822"/>
        </p:xfrm>
        <a:graphic>
          <a:graphicData uri="http://schemas.openxmlformats.org/drawingml/2006/table">
            <a:tbl>
              <a:tblPr firstRow="1" firstCol="1" bandRow="1">
                <a:tableStyleId>{5C22544A-7EE6-4342-B048-85BDC9FD1C3A}</a:tableStyleId>
              </a:tblPr>
              <a:tblGrid>
                <a:gridCol w="6324600"/>
                <a:gridCol w="1143000"/>
                <a:gridCol w="1295400"/>
              </a:tblGrid>
              <a:tr h="258411">
                <a:tc>
                  <a:txBody>
                    <a:bodyPr/>
                    <a:lstStyle/>
                    <a:p>
                      <a:pPr marL="0" marR="0">
                        <a:lnSpc>
                          <a:spcPts val="2160"/>
                        </a:lnSpc>
                        <a:spcBef>
                          <a:spcPts val="0"/>
                        </a:spcBef>
                        <a:spcAft>
                          <a:spcPts val="0"/>
                        </a:spcAft>
                      </a:pPr>
                      <a:r>
                        <a:rPr lang="en-US" sz="1800" b="0" dirty="0">
                          <a:effectLst/>
                        </a:rPr>
                        <a:t>Revenues</a:t>
                      </a:r>
                      <a:endParaRPr lang="en-US" sz="1800" b="0" dirty="0">
                        <a:effectLst/>
                        <a:latin typeface="Calibri"/>
                        <a:ea typeface="Calibri"/>
                        <a:cs typeface="Times New Roman"/>
                      </a:endParaRPr>
                    </a:p>
                  </a:txBody>
                  <a:tcPr marL="32849" marR="32849" marT="32849" marB="32849"/>
                </a:tc>
                <a:tc>
                  <a:txBody>
                    <a:bodyPr/>
                    <a:lstStyle/>
                    <a:p>
                      <a:pPr>
                        <a:lnSpc>
                          <a:spcPct val="115000"/>
                        </a:lnSpc>
                      </a:pPr>
                      <a:endParaRPr lang="en-US" sz="1800">
                        <a:effectLst/>
                        <a:latin typeface="Calibri"/>
                      </a:endParaRPr>
                    </a:p>
                  </a:txBody>
                  <a:tcPr marL="32849" marR="32849" marT="32849" marB="32849"/>
                </a:tc>
                <a:tc>
                  <a:txBody>
                    <a:bodyPr/>
                    <a:lstStyle/>
                    <a:p>
                      <a:pPr marL="0" marR="0" algn="r">
                        <a:lnSpc>
                          <a:spcPts val="2160"/>
                        </a:lnSpc>
                        <a:spcBef>
                          <a:spcPts val="0"/>
                        </a:spcBef>
                        <a:spcAft>
                          <a:spcPts val="0"/>
                        </a:spcAft>
                      </a:pPr>
                      <a:r>
                        <a:rPr lang="en-US" sz="1800">
                          <a:effectLst/>
                        </a:rPr>
                        <a:t>$1,000,000</a:t>
                      </a:r>
                      <a:endParaRPr lang="en-US" sz="1800">
                        <a:effectLst/>
                        <a:latin typeface="Calibri"/>
                        <a:ea typeface="Calibri"/>
                        <a:cs typeface="Times New Roman"/>
                      </a:endParaRPr>
                    </a:p>
                  </a:txBody>
                  <a:tcPr marL="32849" marR="32849" marT="32849" marB="32849"/>
                </a:tc>
              </a:tr>
              <a:tr h="258411">
                <a:tc>
                  <a:txBody>
                    <a:bodyPr/>
                    <a:lstStyle/>
                    <a:p>
                      <a:pPr marL="0" marR="0">
                        <a:lnSpc>
                          <a:spcPts val="2160"/>
                        </a:lnSpc>
                        <a:spcBef>
                          <a:spcPts val="0"/>
                        </a:spcBef>
                        <a:spcAft>
                          <a:spcPts val="0"/>
                        </a:spcAft>
                      </a:pPr>
                      <a:r>
                        <a:rPr lang="en-US" sz="1800" b="0" dirty="0">
                          <a:effectLst/>
                        </a:rPr>
                        <a:t>Expenses</a:t>
                      </a:r>
                      <a:endParaRPr lang="en-US" sz="1800" b="0" dirty="0">
                        <a:effectLst/>
                        <a:latin typeface="Calibri"/>
                        <a:ea typeface="Calibri"/>
                        <a:cs typeface="Times New Roman"/>
                      </a:endParaRPr>
                    </a:p>
                  </a:txBody>
                  <a:tcPr marL="32849" marR="32849" marT="32849" marB="32849"/>
                </a:tc>
                <a:tc>
                  <a:txBody>
                    <a:bodyPr/>
                    <a:lstStyle/>
                    <a:p>
                      <a:pPr>
                        <a:lnSpc>
                          <a:spcPct val="115000"/>
                        </a:lnSpc>
                      </a:pPr>
                      <a:endParaRPr lang="en-US" sz="1800">
                        <a:effectLst/>
                        <a:latin typeface="Calibri"/>
                      </a:endParaRPr>
                    </a:p>
                  </a:txBody>
                  <a:tcPr marL="32849" marR="32849" marT="32849" marB="32849"/>
                </a:tc>
                <a:tc>
                  <a:txBody>
                    <a:bodyPr/>
                    <a:lstStyle/>
                    <a:p>
                      <a:pPr marL="0" marR="0" algn="r">
                        <a:lnSpc>
                          <a:spcPts val="2160"/>
                        </a:lnSpc>
                        <a:spcBef>
                          <a:spcPts val="0"/>
                        </a:spcBef>
                        <a:spcAft>
                          <a:spcPts val="0"/>
                        </a:spcAft>
                      </a:pPr>
                      <a:r>
                        <a:rPr lang="en-US" sz="1800" u="sng">
                          <a:effectLst/>
                        </a:rPr>
                        <a:t>800,000</a:t>
                      </a:r>
                      <a:endParaRPr lang="en-US" sz="1800">
                        <a:effectLst/>
                        <a:latin typeface="Calibri"/>
                        <a:ea typeface="Calibri"/>
                        <a:cs typeface="Times New Roman"/>
                      </a:endParaRPr>
                    </a:p>
                  </a:txBody>
                  <a:tcPr marL="32849" marR="32849" marT="32849" marB="32849"/>
                </a:tc>
              </a:tr>
              <a:tr h="258411">
                <a:tc>
                  <a:txBody>
                    <a:bodyPr/>
                    <a:lstStyle/>
                    <a:p>
                      <a:pPr marL="0" marR="0">
                        <a:lnSpc>
                          <a:spcPts val="2160"/>
                        </a:lnSpc>
                        <a:spcBef>
                          <a:spcPts val="0"/>
                        </a:spcBef>
                        <a:spcAft>
                          <a:spcPts val="0"/>
                        </a:spcAft>
                      </a:pPr>
                      <a:r>
                        <a:rPr lang="en-US" sz="1800" b="0" dirty="0">
                          <a:solidFill>
                            <a:srgbClr val="FF0000"/>
                          </a:solidFill>
                          <a:effectLst/>
                        </a:rPr>
                        <a:t>Net income</a:t>
                      </a:r>
                      <a:endParaRPr lang="en-US" sz="1800" b="0" dirty="0">
                        <a:solidFill>
                          <a:srgbClr val="FF0000"/>
                        </a:solidFill>
                        <a:effectLst/>
                        <a:latin typeface="Calibri"/>
                        <a:ea typeface="Calibri"/>
                        <a:cs typeface="Times New Roman"/>
                      </a:endParaRPr>
                    </a:p>
                  </a:txBody>
                  <a:tcPr marL="32849" marR="32849" marT="32849" marB="32849">
                    <a:noFill/>
                  </a:tcPr>
                </a:tc>
                <a:tc>
                  <a:txBody>
                    <a:bodyPr/>
                    <a:lstStyle/>
                    <a:p>
                      <a:pPr>
                        <a:lnSpc>
                          <a:spcPct val="115000"/>
                        </a:lnSpc>
                      </a:pPr>
                      <a:endParaRPr lang="en-US" sz="1800" dirty="0">
                        <a:effectLst/>
                        <a:latin typeface="Calibri"/>
                      </a:endParaRPr>
                    </a:p>
                  </a:txBody>
                  <a:tcPr marL="32849" marR="32849" marT="32849" marB="32849">
                    <a:noFill/>
                  </a:tcPr>
                </a:tc>
                <a:tc>
                  <a:txBody>
                    <a:bodyPr/>
                    <a:lstStyle/>
                    <a:p>
                      <a:pPr marL="0" marR="0" algn="r">
                        <a:lnSpc>
                          <a:spcPts val="2160"/>
                        </a:lnSpc>
                        <a:spcBef>
                          <a:spcPts val="0"/>
                        </a:spcBef>
                        <a:spcAft>
                          <a:spcPts val="0"/>
                        </a:spcAft>
                      </a:pPr>
                      <a:r>
                        <a:rPr lang="en-US" sz="1800" dirty="0">
                          <a:solidFill>
                            <a:srgbClr val="FF0000"/>
                          </a:solidFill>
                          <a:effectLst/>
                        </a:rPr>
                        <a:t>200,000</a:t>
                      </a:r>
                      <a:endParaRPr lang="en-US" sz="1800" dirty="0">
                        <a:solidFill>
                          <a:srgbClr val="FF0000"/>
                        </a:solidFill>
                        <a:effectLst/>
                        <a:latin typeface="Calibri"/>
                        <a:ea typeface="Calibri"/>
                        <a:cs typeface="Times New Roman"/>
                      </a:endParaRPr>
                    </a:p>
                  </a:txBody>
                  <a:tcPr marL="32849" marR="32849" marT="32849" marB="32849">
                    <a:noFill/>
                  </a:tcPr>
                </a:tc>
              </a:tr>
              <a:tr h="258411">
                <a:tc>
                  <a:txBody>
                    <a:bodyPr/>
                    <a:lstStyle/>
                    <a:p>
                      <a:pPr marL="0" marR="0">
                        <a:lnSpc>
                          <a:spcPts val="2160"/>
                        </a:lnSpc>
                        <a:spcBef>
                          <a:spcPts val="0"/>
                        </a:spcBef>
                        <a:spcAft>
                          <a:spcPts val="0"/>
                        </a:spcAft>
                      </a:pPr>
                      <a:r>
                        <a:rPr lang="en-US" sz="1800" b="0" dirty="0">
                          <a:solidFill>
                            <a:schemeClr val="bg1"/>
                          </a:solidFill>
                          <a:effectLst/>
                        </a:rPr>
                        <a:t>Other comprehensive income, net of tax:</a:t>
                      </a:r>
                      <a:endParaRPr lang="en-US" sz="1800" b="0" dirty="0">
                        <a:solidFill>
                          <a:schemeClr val="bg1"/>
                        </a:solidFill>
                        <a:effectLst/>
                        <a:latin typeface="Calibri"/>
                        <a:ea typeface="Calibri"/>
                        <a:cs typeface="Times New Roman"/>
                      </a:endParaRPr>
                    </a:p>
                  </a:txBody>
                  <a:tcPr marL="32849" marR="32849" marT="32849" marB="32849"/>
                </a:tc>
                <a:tc>
                  <a:txBody>
                    <a:bodyPr/>
                    <a:lstStyle/>
                    <a:p>
                      <a:pPr>
                        <a:lnSpc>
                          <a:spcPct val="115000"/>
                        </a:lnSpc>
                      </a:pPr>
                      <a:endParaRPr lang="en-US" sz="1800" dirty="0">
                        <a:effectLst/>
                        <a:latin typeface="Calibri"/>
                      </a:endParaRPr>
                    </a:p>
                  </a:txBody>
                  <a:tcPr marL="32849" marR="32849" marT="32849" marB="32849"/>
                </a:tc>
                <a:tc>
                  <a:txBody>
                    <a:bodyPr/>
                    <a:lstStyle/>
                    <a:p>
                      <a:pPr>
                        <a:lnSpc>
                          <a:spcPct val="115000"/>
                        </a:lnSpc>
                      </a:pPr>
                      <a:endParaRPr lang="en-US" sz="1800">
                        <a:effectLst/>
                        <a:latin typeface="Calibri"/>
                      </a:endParaRPr>
                    </a:p>
                  </a:txBody>
                  <a:tcPr marL="32849" marR="32849" marT="32849" marB="32849"/>
                </a:tc>
              </a:tr>
              <a:tr h="258411">
                <a:tc>
                  <a:txBody>
                    <a:bodyPr/>
                    <a:lstStyle/>
                    <a:p>
                      <a:pPr marL="0" marR="0">
                        <a:lnSpc>
                          <a:spcPts val="2160"/>
                        </a:lnSpc>
                        <a:spcBef>
                          <a:spcPts val="0"/>
                        </a:spcBef>
                        <a:spcAft>
                          <a:spcPts val="0"/>
                        </a:spcAft>
                      </a:pPr>
                      <a:r>
                        <a:rPr lang="en-US" sz="1800" b="0" dirty="0">
                          <a:effectLst/>
                        </a:rPr>
                        <a:t>Foreign currency translation adjustments</a:t>
                      </a:r>
                      <a:endParaRPr lang="en-US" sz="1800" b="0" dirty="0">
                        <a:effectLst/>
                        <a:latin typeface="Calibri"/>
                        <a:ea typeface="Calibri"/>
                        <a:cs typeface="Times New Roman"/>
                      </a:endParaRPr>
                    </a:p>
                  </a:txBody>
                  <a:tcPr marL="32849" marR="32849" marT="32849" marB="32849"/>
                </a:tc>
                <a:tc>
                  <a:txBody>
                    <a:bodyPr/>
                    <a:lstStyle/>
                    <a:p>
                      <a:pPr>
                        <a:lnSpc>
                          <a:spcPct val="115000"/>
                        </a:lnSpc>
                      </a:pPr>
                      <a:endParaRPr lang="en-US" sz="1800" dirty="0">
                        <a:effectLst/>
                        <a:latin typeface="Calibri"/>
                      </a:endParaRPr>
                    </a:p>
                  </a:txBody>
                  <a:tcPr marL="32849" marR="32849" marT="32849" marB="32849"/>
                </a:tc>
                <a:tc>
                  <a:txBody>
                    <a:bodyPr/>
                    <a:lstStyle/>
                    <a:p>
                      <a:pPr marL="0" marR="0" algn="r">
                        <a:lnSpc>
                          <a:spcPts val="2160"/>
                        </a:lnSpc>
                        <a:spcBef>
                          <a:spcPts val="0"/>
                        </a:spcBef>
                        <a:spcAft>
                          <a:spcPts val="0"/>
                        </a:spcAft>
                      </a:pPr>
                      <a:r>
                        <a:rPr lang="en-US" sz="1800">
                          <a:effectLst/>
                        </a:rPr>
                        <a:t>10,000</a:t>
                      </a:r>
                      <a:endParaRPr lang="en-US" sz="1800">
                        <a:effectLst/>
                        <a:latin typeface="Calibri"/>
                        <a:ea typeface="Calibri"/>
                        <a:cs typeface="Times New Roman"/>
                      </a:endParaRPr>
                    </a:p>
                  </a:txBody>
                  <a:tcPr marL="32849" marR="32849" marT="32849" marB="32849"/>
                </a:tc>
              </a:tr>
              <a:tr h="258411">
                <a:tc>
                  <a:txBody>
                    <a:bodyPr/>
                    <a:lstStyle/>
                    <a:p>
                      <a:pPr marL="0" marR="0">
                        <a:lnSpc>
                          <a:spcPts val="2160"/>
                        </a:lnSpc>
                        <a:spcBef>
                          <a:spcPts val="0"/>
                        </a:spcBef>
                        <a:spcAft>
                          <a:spcPts val="0"/>
                        </a:spcAft>
                      </a:pPr>
                      <a:r>
                        <a:rPr lang="en-US" sz="1800" b="1" dirty="0">
                          <a:effectLst/>
                        </a:rPr>
                        <a:t>Unrealized gains on securities:</a:t>
                      </a:r>
                      <a:endParaRPr lang="en-US" sz="1800" b="1" dirty="0">
                        <a:effectLst/>
                        <a:latin typeface="Calibri"/>
                        <a:ea typeface="Calibri"/>
                        <a:cs typeface="Times New Roman"/>
                      </a:endParaRPr>
                    </a:p>
                  </a:txBody>
                  <a:tcPr marL="32849" marR="32849" marT="32849" marB="32849"/>
                </a:tc>
                <a:tc>
                  <a:txBody>
                    <a:bodyPr/>
                    <a:lstStyle/>
                    <a:p>
                      <a:pPr>
                        <a:lnSpc>
                          <a:spcPct val="115000"/>
                        </a:lnSpc>
                      </a:pPr>
                      <a:endParaRPr lang="en-US" sz="1800" dirty="0">
                        <a:effectLst/>
                        <a:latin typeface="Calibri"/>
                      </a:endParaRPr>
                    </a:p>
                  </a:txBody>
                  <a:tcPr marL="32849" marR="32849" marT="32849" marB="32849"/>
                </a:tc>
                <a:tc>
                  <a:txBody>
                    <a:bodyPr/>
                    <a:lstStyle/>
                    <a:p>
                      <a:pPr>
                        <a:lnSpc>
                          <a:spcPct val="115000"/>
                        </a:lnSpc>
                      </a:pPr>
                      <a:endParaRPr lang="en-US" sz="1800">
                        <a:effectLst/>
                        <a:latin typeface="Calibri"/>
                      </a:endParaRPr>
                    </a:p>
                  </a:txBody>
                  <a:tcPr marL="32849" marR="32849" marT="32849" marB="32849"/>
                </a:tc>
              </a:tr>
              <a:tr h="380004">
                <a:tc>
                  <a:txBody>
                    <a:bodyPr/>
                    <a:lstStyle/>
                    <a:p>
                      <a:pPr marL="0" marR="0">
                        <a:lnSpc>
                          <a:spcPts val="2160"/>
                        </a:lnSpc>
                        <a:spcBef>
                          <a:spcPts val="0"/>
                        </a:spcBef>
                        <a:spcAft>
                          <a:spcPts val="0"/>
                        </a:spcAft>
                      </a:pPr>
                      <a:r>
                        <a:rPr lang="en-US" sz="1800" b="0" dirty="0">
                          <a:effectLst/>
                        </a:rPr>
                        <a:t>Unrealized holding gains arising during the period</a:t>
                      </a:r>
                      <a:endParaRPr lang="en-US" sz="1800" b="0" dirty="0">
                        <a:effectLst/>
                        <a:latin typeface="Calibri"/>
                        <a:ea typeface="Calibri"/>
                        <a:cs typeface="Times New Roman"/>
                      </a:endParaRPr>
                    </a:p>
                  </a:txBody>
                  <a:tcPr marL="32849" marR="32849" marT="32849" marB="32849"/>
                </a:tc>
                <a:tc>
                  <a:txBody>
                    <a:bodyPr/>
                    <a:lstStyle/>
                    <a:p>
                      <a:pPr marL="0" marR="0" algn="r">
                        <a:lnSpc>
                          <a:spcPts val="2160"/>
                        </a:lnSpc>
                        <a:spcBef>
                          <a:spcPts val="0"/>
                        </a:spcBef>
                        <a:spcAft>
                          <a:spcPts val="0"/>
                        </a:spcAft>
                      </a:pPr>
                      <a:r>
                        <a:rPr lang="en-US" sz="1800" dirty="0">
                          <a:effectLst/>
                        </a:rPr>
                        <a:t>$12,000</a:t>
                      </a:r>
                      <a:endParaRPr lang="en-US" sz="1800" dirty="0">
                        <a:effectLst/>
                        <a:latin typeface="Calibri"/>
                        <a:ea typeface="Calibri"/>
                        <a:cs typeface="Times New Roman"/>
                      </a:endParaRPr>
                    </a:p>
                  </a:txBody>
                  <a:tcPr marL="32849" marR="32849" marT="32849" marB="32849"/>
                </a:tc>
                <a:tc>
                  <a:txBody>
                    <a:bodyPr/>
                    <a:lstStyle/>
                    <a:p>
                      <a:pPr>
                        <a:lnSpc>
                          <a:spcPct val="115000"/>
                        </a:lnSpc>
                      </a:pPr>
                      <a:endParaRPr lang="en-US" sz="1800" dirty="0">
                        <a:effectLst/>
                        <a:latin typeface="Calibri"/>
                      </a:endParaRPr>
                    </a:p>
                  </a:txBody>
                  <a:tcPr marL="32849" marR="32849" marT="32849" marB="32849"/>
                </a:tc>
              </a:tr>
              <a:tr h="258411">
                <a:tc>
                  <a:txBody>
                    <a:bodyPr/>
                    <a:lstStyle/>
                    <a:p>
                      <a:pPr marL="0" marR="0">
                        <a:lnSpc>
                          <a:spcPts val="2160"/>
                        </a:lnSpc>
                        <a:spcBef>
                          <a:spcPts val="0"/>
                        </a:spcBef>
                        <a:spcAft>
                          <a:spcPts val="0"/>
                        </a:spcAft>
                      </a:pPr>
                      <a:r>
                        <a:rPr lang="en-US" sz="1800" b="0" dirty="0">
                          <a:effectLst/>
                        </a:rPr>
                        <a:t>Less: reclassification of gains included in net income</a:t>
                      </a:r>
                      <a:endParaRPr lang="en-US" sz="1800" b="0" dirty="0">
                        <a:effectLst/>
                        <a:latin typeface="Calibri"/>
                        <a:ea typeface="Calibri"/>
                        <a:cs typeface="Times New Roman"/>
                      </a:endParaRPr>
                    </a:p>
                  </a:txBody>
                  <a:tcPr marL="32849" marR="32849" marT="32849" marB="32849"/>
                </a:tc>
                <a:tc>
                  <a:txBody>
                    <a:bodyPr/>
                    <a:lstStyle/>
                    <a:p>
                      <a:pPr marL="0" marR="0" algn="r">
                        <a:lnSpc>
                          <a:spcPts val="2160"/>
                        </a:lnSpc>
                        <a:spcBef>
                          <a:spcPts val="0"/>
                        </a:spcBef>
                        <a:spcAft>
                          <a:spcPts val="0"/>
                        </a:spcAft>
                      </a:pPr>
                      <a:r>
                        <a:rPr lang="en-US" sz="1800" u="sng" dirty="0">
                          <a:effectLst/>
                        </a:rPr>
                        <a:t>(3,000)</a:t>
                      </a:r>
                      <a:endParaRPr lang="en-US" sz="1800" dirty="0">
                        <a:effectLst/>
                        <a:latin typeface="Calibri"/>
                        <a:ea typeface="Calibri"/>
                        <a:cs typeface="Times New Roman"/>
                      </a:endParaRPr>
                    </a:p>
                  </a:txBody>
                  <a:tcPr marL="32849" marR="32849" marT="32849" marB="32849"/>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rPr>
                        <a:t>             9,000</a:t>
                      </a:r>
                      <a:endParaRPr lang="en-US" sz="1800" dirty="0">
                        <a:effectLst/>
                        <a:latin typeface="Calibri"/>
                      </a:endParaRPr>
                    </a:p>
                  </a:txBody>
                  <a:tcPr marL="32849" marR="32849" marT="32849" marB="32849"/>
                </a:tc>
              </a:tr>
              <a:tr h="258411">
                <a:tc>
                  <a:txBody>
                    <a:bodyPr/>
                    <a:lstStyle/>
                    <a:p>
                      <a:pPr marL="0" marR="0" indent="0" algn="l" defTabSz="914400" rtl="0" eaLnBrk="1" fontAlgn="auto" latinLnBrk="0" hangingPunct="1">
                        <a:lnSpc>
                          <a:spcPts val="2160"/>
                        </a:lnSpc>
                        <a:spcBef>
                          <a:spcPts val="0"/>
                        </a:spcBef>
                        <a:spcAft>
                          <a:spcPts val="0"/>
                        </a:spcAft>
                        <a:buClrTx/>
                        <a:buSzTx/>
                        <a:buFontTx/>
                        <a:buNone/>
                        <a:tabLst/>
                        <a:defRPr/>
                      </a:pPr>
                      <a:r>
                        <a:rPr lang="en-US" sz="1800" b="1" dirty="0" smtClean="0">
                          <a:effectLst/>
                        </a:rPr>
                        <a:t>Defined benefit pension plans: </a:t>
                      </a:r>
                    </a:p>
                    <a:p>
                      <a:pPr marL="0" marR="0" indent="0" algn="l" defTabSz="914400" rtl="0" eaLnBrk="1" fontAlgn="auto" latinLnBrk="0" hangingPunct="1">
                        <a:lnSpc>
                          <a:spcPts val="2160"/>
                        </a:lnSpc>
                        <a:spcBef>
                          <a:spcPts val="0"/>
                        </a:spcBef>
                        <a:spcAft>
                          <a:spcPts val="0"/>
                        </a:spcAft>
                        <a:buClrTx/>
                        <a:buSzTx/>
                        <a:buFontTx/>
                        <a:buNone/>
                        <a:tabLst/>
                        <a:defRPr/>
                      </a:pPr>
                      <a:r>
                        <a:rPr lang="en-US" sz="1800" b="0" dirty="0" smtClean="0">
                          <a:effectLst/>
                        </a:rPr>
                        <a:t>Net </a:t>
                      </a:r>
                      <a:r>
                        <a:rPr lang="en-US" sz="1800" b="0" dirty="0">
                          <a:effectLst/>
                        </a:rPr>
                        <a:t>loss arising during the period</a:t>
                      </a:r>
                      <a:endParaRPr lang="en-US" sz="1800" b="0" dirty="0">
                        <a:effectLst/>
                        <a:latin typeface="Calibri"/>
                        <a:ea typeface="Calibri"/>
                        <a:cs typeface="Times New Roman"/>
                      </a:endParaRPr>
                    </a:p>
                  </a:txBody>
                  <a:tcPr marL="32849" marR="32849" marT="32849" marB="32849"/>
                </a:tc>
                <a:tc>
                  <a:txBody>
                    <a:bodyPr/>
                    <a:lstStyle/>
                    <a:p>
                      <a:pPr marL="0" marR="0" algn="r">
                        <a:lnSpc>
                          <a:spcPts val="2160"/>
                        </a:lnSpc>
                        <a:spcBef>
                          <a:spcPts val="0"/>
                        </a:spcBef>
                        <a:spcAft>
                          <a:spcPts val="0"/>
                        </a:spcAft>
                      </a:pPr>
                      <a:endParaRPr lang="en-US" sz="1800" dirty="0" smtClean="0">
                        <a:effectLst/>
                      </a:endParaRPr>
                    </a:p>
                    <a:p>
                      <a:pPr marL="0" marR="0" algn="r">
                        <a:lnSpc>
                          <a:spcPts val="2160"/>
                        </a:lnSpc>
                        <a:spcBef>
                          <a:spcPts val="0"/>
                        </a:spcBef>
                        <a:spcAft>
                          <a:spcPts val="0"/>
                        </a:spcAft>
                      </a:pPr>
                      <a:r>
                        <a:rPr lang="en-US" sz="1800" dirty="0" smtClean="0">
                          <a:effectLst/>
                        </a:rPr>
                        <a:t>(</a:t>
                      </a:r>
                      <a:r>
                        <a:rPr lang="en-US" sz="1800" dirty="0">
                          <a:effectLst/>
                        </a:rPr>
                        <a:t>2,000)</a:t>
                      </a:r>
                      <a:endParaRPr lang="en-US" sz="1800" dirty="0">
                        <a:effectLst/>
                        <a:latin typeface="Calibri"/>
                        <a:ea typeface="Calibri"/>
                        <a:cs typeface="Times New Roman"/>
                      </a:endParaRPr>
                    </a:p>
                  </a:txBody>
                  <a:tcPr marL="32849" marR="32849" marT="32849" marB="32849"/>
                </a:tc>
                <a:tc>
                  <a:txBody>
                    <a:bodyPr/>
                    <a:lstStyle/>
                    <a:p>
                      <a:pPr>
                        <a:lnSpc>
                          <a:spcPct val="115000"/>
                        </a:lnSpc>
                      </a:pPr>
                      <a:endParaRPr lang="en-US" sz="1800" dirty="0">
                        <a:effectLst/>
                        <a:latin typeface="Calibri"/>
                      </a:endParaRPr>
                    </a:p>
                  </a:txBody>
                  <a:tcPr marL="32849" marR="32849" marT="32849" marB="32849"/>
                </a:tc>
              </a:tr>
              <a:tr h="258411">
                <a:tc>
                  <a:txBody>
                    <a:bodyPr/>
                    <a:lstStyle/>
                    <a:p>
                      <a:pPr marL="0" marR="0">
                        <a:lnSpc>
                          <a:spcPts val="2160"/>
                        </a:lnSpc>
                        <a:spcBef>
                          <a:spcPts val="0"/>
                        </a:spcBef>
                        <a:spcAft>
                          <a:spcPts val="0"/>
                        </a:spcAft>
                      </a:pPr>
                      <a:r>
                        <a:rPr lang="en-US" sz="1800" b="0">
                          <a:effectLst/>
                        </a:rPr>
                        <a:t>Prior service cost arising during the period</a:t>
                      </a:r>
                      <a:endParaRPr lang="en-US" sz="1800" b="0">
                        <a:effectLst/>
                        <a:latin typeface="Calibri"/>
                        <a:ea typeface="Calibri"/>
                        <a:cs typeface="Times New Roman"/>
                      </a:endParaRPr>
                    </a:p>
                  </a:txBody>
                  <a:tcPr marL="32849" marR="32849" marT="32849" marB="32849"/>
                </a:tc>
                <a:tc>
                  <a:txBody>
                    <a:bodyPr/>
                    <a:lstStyle/>
                    <a:p>
                      <a:pPr marL="0" marR="0" algn="r">
                        <a:lnSpc>
                          <a:spcPts val="2160"/>
                        </a:lnSpc>
                        <a:spcBef>
                          <a:spcPts val="0"/>
                        </a:spcBef>
                        <a:spcAft>
                          <a:spcPts val="0"/>
                        </a:spcAft>
                      </a:pPr>
                      <a:r>
                        <a:rPr lang="en-US" sz="1800">
                          <a:effectLst/>
                        </a:rPr>
                        <a:t>(4,000)</a:t>
                      </a:r>
                      <a:endParaRPr lang="en-US" sz="1800">
                        <a:effectLst/>
                        <a:latin typeface="Calibri"/>
                        <a:ea typeface="Calibri"/>
                        <a:cs typeface="Times New Roman"/>
                      </a:endParaRPr>
                    </a:p>
                  </a:txBody>
                  <a:tcPr marL="32849" marR="32849" marT="32849" marB="32849"/>
                </a:tc>
                <a:tc>
                  <a:txBody>
                    <a:bodyPr/>
                    <a:lstStyle/>
                    <a:p>
                      <a:pPr>
                        <a:lnSpc>
                          <a:spcPct val="115000"/>
                        </a:lnSpc>
                      </a:pPr>
                      <a:endParaRPr lang="en-US" sz="1800" dirty="0">
                        <a:effectLst/>
                        <a:latin typeface="Calibri"/>
                      </a:endParaRPr>
                    </a:p>
                  </a:txBody>
                  <a:tcPr marL="32849" marR="32849" marT="32849" marB="32849"/>
                </a:tc>
              </a:tr>
              <a:tr h="451125">
                <a:tc>
                  <a:txBody>
                    <a:bodyPr/>
                    <a:lstStyle/>
                    <a:p>
                      <a:pPr marL="0" marR="0">
                        <a:lnSpc>
                          <a:spcPts val="2160"/>
                        </a:lnSpc>
                        <a:spcBef>
                          <a:spcPts val="0"/>
                        </a:spcBef>
                        <a:spcAft>
                          <a:spcPts val="0"/>
                        </a:spcAft>
                      </a:pPr>
                      <a:r>
                        <a:rPr lang="en-US" sz="1800" b="0">
                          <a:effectLst/>
                        </a:rPr>
                        <a:t>Less: amortization of prior service cost included in net periodic pension cost</a:t>
                      </a:r>
                      <a:endParaRPr lang="en-US" sz="1800" b="0">
                        <a:effectLst/>
                        <a:latin typeface="Calibri"/>
                        <a:ea typeface="Calibri"/>
                        <a:cs typeface="Times New Roman"/>
                      </a:endParaRPr>
                    </a:p>
                  </a:txBody>
                  <a:tcPr marL="32849" marR="32849" marT="32849" marB="32849"/>
                </a:tc>
                <a:tc>
                  <a:txBody>
                    <a:bodyPr/>
                    <a:lstStyle/>
                    <a:p>
                      <a:pPr marL="0" marR="0" algn="r">
                        <a:lnSpc>
                          <a:spcPts val="2160"/>
                        </a:lnSpc>
                        <a:spcBef>
                          <a:spcPts val="0"/>
                        </a:spcBef>
                        <a:spcAft>
                          <a:spcPts val="0"/>
                        </a:spcAft>
                      </a:pPr>
                      <a:r>
                        <a:rPr lang="en-US" sz="1800" u="sng">
                          <a:effectLst/>
                        </a:rPr>
                        <a:t>1,000</a:t>
                      </a:r>
                      <a:endParaRPr lang="en-US" sz="1800">
                        <a:effectLst/>
                        <a:latin typeface="Calibri"/>
                        <a:ea typeface="Calibri"/>
                        <a:cs typeface="Times New Roman"/>
                      </a:endParaRPr>
                    </a:p>
                  </a:txBody>
                  <a:tcPr marL="32849" marR="32849" marT="32849" marB="32849"/>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dirty="0" smtClean="0">
                          <a:effectLst/>
                        </a:rPr>
                        <a:t>          (5,000)</a:t>
                      </a:r>
                      <a:endParaRPr lang="en-US" sz="1800" dirty="0">
                        <a:effectLst/>
                        <a:latin typeface="Calibri"/>
                      </a:endParaRPr>
                    </a:p>
                  </a:txBody>
                  <a:tcPr marL="32849" marR="32849" marT="32849" marB="32849"/>
                </a:tc>
              </a:tr>
              <a:tr h="258411">
                <a:tc>
                  <a:txBody>
                    <a:bodyPr/>
                    <a:lstStyle/>
                    <a:p>
                      <a:pPr marL="0" marR="0">
                        <a:lnSpc>
                          <a:spcPts val="2160"/>
                        </a:lnSpc>
                        <a:spcBef>
                          <a:spcPts val="0"/>
                        </a:spcBef>
                        <a:spcAft>
                          <a:spcPts val="0"/>
                        </a:spcAft>
                      </a:pPr>
                      <a:r>
                        <a:rPr lang="en-US" sz="1800" b="0" dirty="0">
                          <a:solidFill>
                            <a:srgbClr val="FF0000"/>
                          </a:solidFill>
                          <a:effectLst/>
                        </a:rPr>
                        <a:t>Other comprehensive income</a:t>
                      </a:r>
                      <a:endParaRPr lang="en-US" sz="1800" b="0" dirty="0">
                        <a:solidFill>
                          <a:srgbClr val="FF0000"/>
                        </a:solidFill>
                        <a:effectLst/>
                        <a:latin typeface="Calibri"/>
                        <a:ea typeface="Calibri"/>
                        <a:cs typeface="Times New Roman"/>
                      </a:endParaRPr>
                    </a:p>
                  </a:txBody>
                  <a:tcPr marL="32849" marR="32849" marT="32849" marB="32849">
                    <a:noFill/>
                  </a:tcPr>
                </a:tc>
                <a:tc>
                  <a:txBody>
                    <a:bodyPr/>
                    <a:lstStyle/>
                    <a:p>
                      <a:pPr>
                        <a:lnSpc>
                          <a:spcPct val="115000"/>
                        </a:lnSpc>
                      </a:pPr>
                      <a:endParaRPr lang="en-US" sz="1800" dirty="0">
                        <a:solidFill>
                          <a:srgbClr val="FF0000"/>
                        </a:solidFill>
                        <a:effectLst/>
                        <a:latin typeface="Calibri"/>
                      </a:endParaRPr>
                    </a:p>
                  </a:txBody>
                  <a:tcPr marL="32849" marR="32849" marT="32849" marB="32849">
                    <a:noFill/>
                  </a:tcPr>
                </a:tc>
                <a:tc>
                  <a:txBody>
                    <a:bodyPr/>
                    <a:lstStyle/>
                    <a:p>
                      <a:pPr marL="0" marR="0" algn="r">
                        <a:lnSpc>
                          <a:spcPts val="2160"/>
                        </a:lnSpc>
                        <a:spcBef>
                          <a:spcPts val="0"/>
                        </a:spcBef>
                        <a:spcAft>
                          <a:spcPts val="0"/>
                        </a:spcAft>
                      </a:pPr>
                      <a:r>
                        <a:rPr lang="en-US" sz="1800" u="sng" dirty="0">
                          <a:solidFill>
                            <a:srgbClr val="FF0000"/>
                          </a:solidFill>
                          <a:effectLst/>
                        </a:rPr>
                        <a:t>14,000</a:t>
                      </a:r>
                      <a:endParaRPr lang="en-US" sz="1800" dirty="0">
                        <a:solidFill>
                          <a:srgbClr val="FF0000"/>
                        </a:solidFill>
                        <a:effectLst/>
                        <a:latin typeface="Calibri"/>
                        <a:ea typeface="Calibri"/>
                        <a:cs typeface="Times New Roman"/>
                      </a:endParaRPr>
                    </a:p>
                  </a:txBody>
                  <a:tcPr marL="32849" marR="32849" marT="32849" marB="32849">
                    <a:noFill/>
                  </a:tcPr>
                </a:tc>
              </a:tr>
              <a:tr h="258411">
                <a:tc>
                  <a:txBody>
                    <a:bodyPr/>
                    <a:lstStyle/>
                    <a:p>
                      <a:pPr marL="0" marR="0">
                        <a:lnSpc>
                          <a:spcPts val="2160"/>
                        </a:lnSpc>
                        <a:spcBef>
                          <a:spcPts val="0"/>
                        </a:spcBef>
                        <a:spcAft>
                          <a:spcPts val="0"/>
                        </a:spcAft>
                      </a:pPr>
                      <a:r>
                        <a:rPr lang="en-US" sz="1800" b="0" dirty="0">
                          <a:effectLst/>
                        </a:rPr>
                        <a:t>Comprehensive income</a:t>
                      </a:r>
                      <a:endParaRPr lang="en-US" sz="1800" b="0" dirty="0">
                        <a:effectLst/>
                        <a:latin typeface="Calibri"/>
                        <a:ea typeface="Calibri"/>
                        <a:cs typeface="Times New Roman"/>
                      </a:endParaRPr>
                    </a:p>
                  </a:txBody>
                  <a:tcPr marL="32849" marR="32849" marT="32849" marB="32849"/>
                </a:tc>
                <a:tc>
                  <a:txBody>
                    <a:bodyPr/>
                    <a:lstStyle/>
                    <a:p>
                      <a:pPr>
                        <a:lnSpc>
                          <a:spcPct val="115000"/>
                        </a:lnSpc>
                      </a:pPr>
                      <a:endParaRPr lang="en-US" sz="1800">
                        <a:effectLst/>
                        <a:latin typeface="Calibri"/>
                      </a:endParaRPr>
                    </a:p>
                  </a:txBody>
                  <a:tcPr marL="32849" marR="32849" marT="32849" marB="32849"/>
                </a:tc>
                <a:tc>
                  <a:txBody>
                    <a:bodyPr/>
                    <a:lstStyle/>
                    <a:p>
                      <a:pPr marL="0" marR="0" algn="r">
                        <a:lnSpc>
                          <a:spcPts val="2160"/>
                        </a:lnSpc>
                        <a:spcBef>
                          <a:spcPts val="0"/>
                        </a:spcBef>
                        <a:spcAft>
                          <a:spcPts val="0"/>
                        </a:spcAft>
                      </a:pPr>
                      <a:r>
                        <a:rPr lang="en-US" sz="1800" dirty="0">
                          <a:solidFill>
                            <a:srgbClr val="FF0000"/>
                          </a:solidFill>
                          <a:effectLst/>
                        </a:rPr>
                        <a:t>$214,000</a:t>
                      </a:r>
                      <a:endParaRPr lang="en-US" sz="1800" dirty="0">
                        <a:solidFill>
                          <a:srgbClr val="FF0000"/>
                        </a:solidFill>
                        <a:effectLst/>
                        <a:latin typeface="Calibri"/>
                        <a:ea typeface="Calibri"/>
                        <a:cs typeface="Times New Roman"/>
                      </a:endParaRPr>
                    </a:p>
                  </a:txBody>
                  <a:tcPr marL="32849" marR="32849" marT="32849" marB="32849"/>
                </a:tc>
              </a:tr>
            </a:tbl>
          </a:graphicData>
        </a:graphic>
      </p:graphicFrame>
      <p:sp>
        <p:nvSpPr>
          <p:cNvPr id="4" name="Rectangle 1"/>
          <p:cNvSpPr>
            <a:spLocks noChangeArrowheads="1"/>
          </p:cNvSpPr>
          <p:nvPr/>
        </p:nvSpPr>
        <p:spPr bwMode="auto">
          <a:xfrm>
            <a:off x="1143000" y="404336"/>
            <a:ext cx="6629400" cy="7386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555555"/>
                </a:solidFill>
                <a:effectLst/>
                <a:latin typeface="Verdana" pitchFamily="34" charset="0"/>
                <a:ea typeface="Times New Roman" pitchFamily="18" charset="0"/>
                <a:cs typeface="Lucida Sans Unicode" pitchFamily="34" charset="0"/>
              </a:rPr>
              <a:t>ABC Company</a:t>
            </a:r>
            <a:br>
              <a:rPr kumimoji="0" lang="en-US" sz="1400" b="0" i="0" u="none" strike="noStrike" cap="none" normalizeH="0" baseline="0" dirty="0" smtClean="0">
                <a:ln>
                  <a:noFill/>
                </a:ln>
                <a:solidFill>
                  <a:srgbClr val="555555"/>
                </a:solidFill>
                <a:effectLst/>
                <a:latin typeface="Verdana" pitchFamily="34" charset="0"/>
                <a:ea typeface="Times New Roman" pitchFamily="18" charset="0"/>
                <a:cs typeface="Lucida Sans Unicode" pitchFamily="34" charset="0"/>
              </a:rPr>
            </a:br>
            <a:r>
              <a:rPr kumimoji="0" lang="en-US" sz="1400" b="0" i="0" u="none" strike="noStrike" cap="none" normalizeH="0" baseline="0" dirty="0" smtClean="0">
                <a:ln>
                  <a:noFill/>
                </a:ln>
                <a:solidFill>
                  <a:srgbClr val="555555"/>
                </a:solidFill>
                <a:effectLst/>
                <a:latin typeface="Verdana" pitchFamily="34" charset="0"/>
                <a:ea typeface="Times New Roman" pitchFamily="18" charset="0"/>
                <a:cs typeface="Lucida Sans Unicode" pitchFamily="34" charset="0"/>
              </a:rPr>
              <a:t>Statement of Income and Comprehensive Income</a:t>
            </a:r>
            <a:br>
              <a:rPr kumimoji="0" lang="en-US" sz="1400" b="0" i="0" u="none" strike="noStrike" cap="none" normalizeH="0" baseline="0" dirty="0" smtClean="0">
                <a:ln>
                  <a:noFill/>
                </a:ln>
                <a:solidFill>
                  <a:srgbClr val="555555"/>
                </a:solidFill>
                <a:effectLst/>
                <a:latin typeface="Verdana" pitchFamily="34" charset="0"/>
                <a:ea typeface="Times New Roman" pitchFamily="18" charset="0"/>
                <a:cs typeface="Lucida Sans Unicode" pitchFamily="34" charset="0"/>
              </a:rPr>
            </a:br>
            <a:r>
              <a:rPr kumimoji="0" lang="en-US" sz="1400" b="0" i="0" u="none" strike="noStrike" cap="none" normalizeH="0" baseline="0" dirty="0" smtClean="0">
                <a:ln>
                  <a:noFill/>
                </a:ln>
                <a:solidFill>
                  <a:srgbClr val="555555"/>
                </a:solidFill>
                <a:effectLst/>
                <a:latin typeface="Verdana" pitchFamily="34" charset="0"/>
                <a:ea typeface="Times New Roman" pitchFamily="18" charset="0"/>
                <a:cs typeface="Lucida Sans Unicode" pitchFamily="34" charset="0"/>
              </a:rPr>
              <a:t>For the Year Ended December 31, 2012</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387064853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Statement of </a:t>
            </a:r>
            <a:br>
              <a:rPr lang="en-US" u="sng" dirty="0" smtClean="0"/>
            </a:br>
            <a:r>
              <a:rPr lang="en-US" u="sng" dirty="0" smtClean="0"/>
              <a:t>Other Comprehensive Income</a:t>
            </a:r>
            <a:endParaRPr lang="en-US" u="sng" dirty="0"/>
          </a:p>
        </p:txBody>
      </p:sp>
      <p:sp>
        <p:nvSpPr>
          <p:cNvPr id="3" name="Content Placeholder 2"/>
          <p:cNvSpPr>
            <a:spLocks noGrp="1"/>
          </p:cNvSpPr>
          <p:nvPr>
            <p:ph idx="1"/>
          </p:nvPr>
        </p:nvSpPr>
        <p:spPr>
          <a:xfrm>
            <a:off x="381000" y="1417637"/>
            <a:ext cx="8534400" cy="4525963"/>
          </a:xfrm>
        </p:spPr>
        <p:txBody>
          <a:bodyPr>
            <a:normAutofit fontScale="85000" lnSpcReduction="10000"/>
          </a:bodyPr>
          <a:lstStyle/>
          <a:p>
            <a:pPr marL="0" indent="0">
              <a:buNone/>
            </a:pPr>
            <a:r>
              <a:rPr lang="en-US" sz="3300" i="1" dirty="0"/>
              <a:t>C</a:t>
            </a:r>
            <a:r>
              <a:rPr lang="en-US" sz="3300" dirty="0" smtClean="0"/>
              <a:t>ontains </a:t>
            </a:r>
            <a:r>
              <a:rPr lang="en-US" sz="3300" dirty="0"/>
              <a:t>all changes that are not permitted in </a:t>
            </a:r>
            <a:r>
              <a:rPr lang="en-US" sz="3300" dirty="0">
                <a:hlinkClick r:id="rId2"/>
              </a:rPr>
              <a:t>profit</a:t>
            </a:r>
            <a:r>
              <a:rPr lang="en-US" sz="3300" dirty="0"/>
              <a:t> or </a:t>
            </a:r>
            <a:r>
              <a:rPr lang="en-US" sz="3300" dirty="0">
                <a:hlinkClick r:id="rId3"/>
              </a:rPr>
              <a:t>loss</a:t>
            </a:r>
            <a:r>
              <a:rPr lang="en-US" sz="3300" dirty="0"/>
              <a:t>. Items </a:t>
            </a:r>
            <a:r>
              <a:rPr lang="en-US" sz="3300" dirty="0" smtClean="0"/>
              <a:t>in </a:t>
            </a:r>
            <a:r>
              <a:rPr lang="en-US" sz="3300" dirty="0"/>
              <a:t>other comprehensive income include</a:t>
            </a:r>
            <a:r>
              <a:rPr lang="en-US" sz="3300" dirty="0" smtClean="0"/>
              <a:t>:</a:t>
            </a:r>
          </a:p>
          <a:p>
            <a:endParaRPr lang="en-US" dirty="0"/>
          </a:p>
          <a:p>
            <a:pPr marL="693738" lvl="0" indent="-354013"/>
            <a:r>
              <a:rPr lang="en-US" sz="3300" dirty="0">
                <a:solidFill>
                  <a:srgbClr val="FF0000"/>
                </a:solidFill>
              </a:rPr>
              <a:t>Pension</a:t>
            </a:r>
            <a:r>
              <a:rPr lang="en-US" sz="3300" dirty="0"/>
              <a:t> or post-retirement benefit plan gains or </a:t>
            </a:r>
            <a:r>
              <a:rPr lang="en-US" sz="3300" dirty="0" smtClean="0"/>
              <a:t>losses, benefit </a:t>
            </a:r>
            <a:r>
              <a:rPr lang="en-US" sz="3300" dirty="0"/>
              <a:t>plan prior service costs or credits</a:t>
            </a:r>
          </a:p>
          <a:p>
            <a:pPr marL="693738" indent="-354013"/>
            <a:r>
              <a:rPr lang="en-US" sz="3300" dirty="0"/>
              <a:t>Available-for-sale securities </a:t>
            </a:r>
            <a:r>
              <a:rPr lang="en-US" sz="3300" dirty="0">
                <a:solidFill>
                  <a:srgbClr val="FF0000"/>
                </a:solidFill>
              </a:rPr>
              <a:t>unrealized</a:t>
            </a:r>
            <a:r>
              <a:rPr lang="en-US" sz="3300" dirty="0"/>
              <a:t> gains and losses</a:t>
            </a:r>
          </a:p>
          <a:p>
            <a:pPr marL="693738" indent="-354013"/>
            <a:r>
              <a:rPr lang="en-US" sz="3300" dirty="0">
                <a:solidFill>
                  <a:srgbClr val="FF0000"/>
                </a:solidFill>
              </a:rPr>
              <a:t>Foreign currency translation </a:t>
            </a:r>
            <a:r>
              <a:rPr lang="en-US" sz="3300" dirty="0"/>
              <a:t>adjustments</a:t>
            </a:r>
          </a:p>
          <a:p>
            <a:pPr marL="693738" lvl="0" indent="-354013"/>
            <a:r>
              <a:rPr lang="en-US" sz="3300" dirty="0" smtClean="0">
                <a:hlinkClick r:id="rId4"/>
              </a:rPr>
              <a:t>Cash </a:t>
            </a:r>
            <a:r>
              <a:rPr lang="en-US" sz="3300" dirty="0">
                <a:hlinkClick r:id="rId4"/>
              </a:rPr>
              <a:t>flow hedge</a:t>
            </a:r>
            <a:r>
              <a:rPr lang="en-US" sz="3300" dirty="0"/>
              <a:t> </a:t>
            </a:r>
            <a:r>
              <a:rPr lang="en-US" sz="3300" dirty="0">
                <a:hlinkClick r:id="rId5"/>
              </a:rPr>
              <a:t>derivative</a:t>
            </a:r>
            <a:r>
              <a:rPr lang="en-US" sz="3300" dirty="0"/>
              <a:t> instrument gains and </a:t>
            </a:r>
            <a:r>
              <a:rPr lang="en-US" sz="3300" dirty="0" smtClean="0"/>
              <a:t>losses </a:t>
            </a:r>
            <a:r>
              <a:rPr lang="en-US" sz="3300" dirty="0" smtClean="0">
                <a:solidFill>
                  <a:srgbClr val="FF0000"/>
                </a:solidFill>
              </a:rPr>
              <a:t>(effective portion)</a:t>
            </a:r>
            <a:endParaRPr lang="en-US" sz="3300" dirty="0">
              <a:solidFill>
                <a:srgbClr val="FF0000"/>
              </a:solidFill>
            </a:endParaRPr>
          </a:p>
        </p:txBody>
      </p:sp>
      <p:sp>
        <p:nvSpPr>
          <p:cNvPr id="4" name="Rectangle 3"/>
          <p:cNvSpPr/>
          <p:nvPr/>
        </p:nvSpPr>
        <p:spPr>
          <a:xfrm>
            <a:off x="76200" y="2286000"/>
            <a:ext cx="838200" cy="3505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rgbClr val="FF0000"/>
                </a:solidFill>
              </a:rPr>
              <a:t>P </a:t>
            </a:r>
          </a:p>
          <a:p>
            <a:pPr algn="ctr"/>
            <a:r>
              <a:rPr lang="en-US" sz="4400" dirty="0" smtClean="0">
                <a:solidFill>
                  <a:srgbClr val="FF0000"/>
                </a:solidFill>
              </a:rPr>
              <a:t>U </a:t>
            </a:r>
          </a:p>
          <a:p>
            <a:pPr algn="ctr"/>
            <a:r>
              <a:rPr lang="en-US" sz="4400" dirty="0" smtClean="0">
                <a:solidFill>
                  <a:srgbClr val="FF0000"/>
                </a:solidFill>
              </a:rPr>
              <a:t>F</a:t>
            </a:r>
          </a:p>
          <a:p>
            <a:pPr algn="ctr"/>
            <a:r>
              <a:rPr lang="en-US" sz="4400" dirty="0">
                <a:solidFill>
                  <a:srgbClr val="FF0000"/>
                </a:solidFill>
              </a:rPr>
              <a:t>E</a:t>
            </a:r>
          </a:p>
        </p:txBody>
      </p:sp>
    </p:spTree>
    <p:extLst>
      <p:ext uri="{BB962C8B-B14F-4D97-AF65-F5344CB8AC3E}">
        <p14:creationId xmlns:p14="http://schemas.microsoft.com/office/powerpoint/2010/main" xmlns="" val="3517461772"/>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Statement of Comprehensive Income</a:t>
            </a:r>
            <a:endParaRPr lang="en-US" u="sng" dirty="0"/>
          </a:p>
        </p:txBody>
      </p:sp>
      <p:sp>
        <p:nvSpPr>
          <p:cNvPr id="3" name="Content Placeholder 2"/>
          <p:cNvSpPr>
            <a:spLocks noGrp="1"/>
          </p:cNvSpPr>
          <p:nvPr>
            <p:ph idx="1"/>
          </p:nvPr>
        </p:nvSpPr>
        <p:spPr>
          <a:xfrm>
            <a:off x="0" y="1600200"/>
            <a:ext cx="8991600" cy="5105400"/>
          </a:xfrm>
        </p:spPr>
        <p:txBody>
          <a:bodyPr>
            <a:normAutofit fontScale="62500" lnSpcReduction="20000"/>
          </a:bodyPr>
          <a:lstStyle/>
          <a:p>
            <a:pPr marL="0" indent="0">
              <a:buNone/>
            </a:pPr>
            <a:r>
              <a:rPr lang="en-US" sz="4600" i="1" dirty="0" smtClean="0"/>
              <a:t>Other items </a:t>
            </a:r>
            <a:r>
              <a:rPr lang="en-US" sz="4600" dirty="0" smtClean="0"/>
              <a:t> </a:t>
            </a:r>
            <a:r>
              <a:rPr lang="en-US" sz="4600" dirty="0"/>
              <a:t>in other comprehensive income include:</a:t>
            </a:r>
          </a:p>
          <a:p>
            <a:pPr lvl="0"/>
            <a:r>
              <a:rPr lang="en-US" sz="3800" dirty="0">
                <a:hlinkClick r:id="rId2"/>
              </a:rPr>
              <a:t>Available-for-sale securities</a:t>
            </a:r>
            <a:r>
              <a:rPr lang="en-US" sz="3800" dirty="0"/>
              <a:t> </a:t>
            </a:r>
            <a:r>
              <a:rPr lang="en-US" sz="3800" dirty="0">
                <a:hlinkClick r:id="rId3"/>
              </a:rPr>
              <a:t>fair value</a:t>
            </a:r>
            <a:r>
              <a:rPr lang="en-US" sz="3800" dirty="0"/>
              <a:t> changes that were previously written down as </a:t>
            </a:r>
            <a:r>
              <a:rPr lang="en-US" sz="3800" dirty="0">
                <a:hlinkClick r:id="rId4"/>
              </a:rPr>
              <a:t>impaired</a:t>
            </a:r>
            <a:endParaRPr lang="en-US" sz="3800" dirty="0"/>
          </a:p>
          <a:p>
            <a:pPr lvl="0"/>
            <a:r>
              <a:rPr lang="en-US" sz="3800" dirty="0" smtClean="0">
                <a:hlinkClick r:id="rId5"/>
              </a:rPr>
              <a:t>Debt</a:t>
            </a:r>
            <a:r>
              <a:rPr lang="en-US" sz="3800" dirty="0" smtClean="0"/>
              <a:t> </a:t>
            </a:r>
            <a:r>
              <a:rPr lang="en-US" sz="3800" dirty="0"/>
              <a:t>security unrealized gains and losses arising from a transfer from the available-for-sale category to the </a:t>
            </a:r>
            <a:r>
              <a:rPr lang="en-US" sz="3800" dirty="0">
                <a:hlinkClick r:id="rId6"/>
              </a:rPr>
              <a:t>held-to-maturity</a:t>
            </a:r>
            <a:r>
              <a:rPr lang="en-US" sz="3800" dirty="0"/>
              <a:t> category</a:t>
            </a:r>
          </a:p>
          <a:p>
            <a:pPr lvl="0"/>
            <a:r>
              <a:rPr lang="en-US" sz="3800" dirty="0">
                <a:hlinkClick r:id="rId7"/>
              </a:rPr>
              <a:t>Foreign currency</a:t>
            </a:r>
            <a:r>
              <a:rPr lang="en-US" sz="3800" dirty="0"/>
              <a:t> gains and losses on intra-entity currency </a:t>
            </a:r>
            <a:r>
              <a:rPr lang="en-US" sz="3800" dirty="0">
                <a:hlinkClick r:id="rId8"/>
              </a:rPr>
              <a:t>transactions</a:t>
            </a:r>
            <a:r>
              <a:rPr lang="en-US" sz="3800" dirty="0"/>
              <a:t> where settlement is not planned or anticipated in the foreseeable future</a:t>
            </a:r>
          </a:p>
          <a:p>
            <a:pPr lvl="0"/>
            <a:r>
              <a:rPr lang="en-US" sz="3800" dirty="0"/>
              <a:t>Foreign currency transaction gains and losses that are hedges of an </a:t>
            </a:r>
            <a:r>
              <a:rPr lang="en-US" sz="3800" dirty="0">
                <a:hlinkClick r:id="rId9"/>
              </a:rPr>
              <a:t>investment</a:t>
            </a:r>
            <a:r>
              <a:rPr lang="en-US" sz="3800" dirty="0"/>
              <a:t> in a foreign entity</a:t>
            </a:r>
          </a:p>
          <a:p>
            <a:r>
              <a:rPr lang="en-US" sz="3800" dirty="0" smtClean="0"/>
              <a:t>Pension </a:t>
            </a:r>
            <a:r>
              <a:rPr lang="en-US" sz="3800" dirty="0"/>
              <a:t>or post-retirement benefit plan transition assets or obligations </a:t>
            </a:r>
            <a:r>
              <a:rPr lang="en-US" sz="3800" b="1" dirty="0">
                <a:solidFill>
                  <a:schemeClr val="tx2">
                    <a:lumMod val="60000"/>
                    <a:lumOff val="40000"/>
                  </a:schemeClr>
                </a:solidFill>
              </a:rPr>
              <a:t>that are not recognized as a component of the net periodic benefit or cost</a:t>
            </a:r>
          </a:p>
        </p:txBody>
      </p:sp>
    </p:spTree>
    <p:extLst>
      <p:ext uri="{BB962C8B-B14F-4D97-AF65-F5344CB8AC3E}">
        <p14:creationId xmlns:p14="http://schemas.microsoft.com/office/powerpoint/2010/main" xmlns="" val="3996435328"/>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Statement of Comprehensive Income</a:t>
            </a:r>
            <a:r>
              <a:rPr lang="en-US" dirty="0" smtClean="0"/>
              <a:t/>
            </a:r>
            <a:br>
              <a:rPr lang="en-US" dirty="0" smtClean="0"/>
            </a:br>
            <a:r>
              <a:rPr lang="en-US" dirty="0" smtClean="0"/>
              <a:t>IFRS new proposal on change</a:t>
            </a:r>
            <a:endParaRPr lang="en-US" dirty="0"/>
          </a:p>
        </p:txBody>
      </p:sp>
      <p:sp>
        <p:nvSpPr>
          <p:cNvPr id="5" name="Rectangle 4"/>
          <p:cNvSpPr/>
          <p:nvPr/>
        </p:nvSpPr>
        <p:spPr>
          <a:xfrm>
            <a:off x="76200" y="2160925"/>
            <a:ext cx="8991600" cy="3477875"/>
          </a:xfrm>
          <a:prstGeom prst="rect">
            <a:avLst/>
          </a:prstGeom>
        </p:spPr>
        <p:txBody>
          <a:bodyPr wrap="square">
            <a:spAutoFit/>
          </a:bodyPr>
          <a:lstStyle/>
          <a:p>
            <a:r>
              <a:rPr lang="en-US" sz="3200" b="1" dirty="0">
                <a:solidFill>
                  <a:schemeClr val="tx2">
                    <a:lumMod val="60000"/>
                    <a:lumOff val="40000"/>
                  </a:schemeClr>
                </a:solidFill>
              </a:rPr>
              <a:t>It proposes to require entities: </a:t>
            </a:r>
            <a:endParaRPr lang="en-US" sz="3200" b="1" dirty="0" smtClean="0">
              <a:solidFill>
                <a:schemeClr val="tx2">
                  <a:lumMod val="60000"/>
                  <a:lumOff val="40000"/>
                </a:schemeClr>
              </a:solidFill>
            </a:endParaRPr>
          </a:p>
          <a:p>
            <a:endParaRPr lang="en-US" sz="2000" dirty="0"/>
          </a:p>
          <a:p>
            <a:pPr marL="285750" indent="-285750">
              <a:buFont typeface="Arial" pitchFamily="34" charset="0"/>
              <a:buChar char="•"/>
            </a:pPr>
            <a:r>
              <a:rPr lang="en-US" sz="2400" dirty="0" smtClean="0"/>
              <a:t>To </a:t>
            </a:r>
            <a:r>
              <a:rPr lang="en-US" sz="2400" dirty="0"/>
              <a:t>present a statement showing as two separate sections: </a:t>
            </a:r>
          </a:p>
          <a:p>
            <a:r>
              <a:rPr lang="en-US" sz="2400" dirty="0" smtClean="0"/>
              <a:t>	</a:t>
            </a:r>
            <a:r>
              <a:rPr lang="en-US" sz="2400" dirty="0" err="1" smtClean="0"/>
              <a:t>i</a:t>
            </a:r>
            <a:r>
              <a:rPr lang="en-US" sz="2400" dirty="0" smtClean="0"/>
              <a:t>. Profit </a:t>
            </a:r>
            <a:r>
              <a:rPr lang="en-US" sz="2400" dirty="0"/>
              <a:t>or loss; and </a:t>
            </a:r>
          </a:p>
          <a:p>
            <a:r>
              <a:rPr lang="en-US" sz="2400" dirty="0" smtClean="0"/>
              <a:t>	ii</a:t>
            </a:r>
            <a:r>
              <a:rPr lang="en-US" sz="2400" dirty="0"/>
              <a:t>. </a:t>
            </a:r>
            <a:r>
              <a:rPr lang="en-US" sz="2400" dirty="0" smtClean="0"/>
              <a:t>All </a:t>
            </a:r>
            <a:r>
              <a:rPr lang="en-US" sz="2400" dirty="0"/>
              <a:t>items of ‘other comprehensive income’ (OCI); and </a:t>
            </a:r>
          </a:p>
          <a:p>
            <a:endParaRPr lang="en-US" sz="2400" dirty="0"/>
          </a:p>
          <a:p>
            <a:pPr marL="285750" indent="-285750">
              <a:buFont typeface="Arial" pitchFamily="34" charset="0"/>
              <a:buChar char="•"/>
            </a:pPr>
            <a:r>
              <a:rPr lang="en-US" sz="2400" dirty="0" smtClean="0"/>
              <a:t>To </a:t>
            </a:r>
            <a:r>
              <a:rPr lang="en-US" sz="2400" b="1" dirty="0"/>
              <a:t>present separately</a:t>
            </a:r>
            <a:r>
              <a:rPr lang="en-US" sz="2400" dirty="0"/>
              <a:t>: </a:t>
            </a:r>
          </a:p>
          <a:p>
            <a:r>
              <a:rPr lang="en-US" sz="2400" dirty="0" smtClean="0"/>
              <a:t>	</a:t>
            </a:r>
            <a:r>
              <a:rPr lang="en-US" sz="2400" dirty="0" err="1" smtClean="0"/>
              <a:t>i</a:t>
            </a:r>
            <a:r>
              <a:rPr lang="en-US" sz="2400" dirty="0"/>
              <a:t>. </a:t>
            </a:r>
            <a:r>
              <a:rPr lang="en-US" sz="2400" dirty="0" smtClean="0"/>
              <a:t>Those </a:t>
            </a:r>
            <a:r>
              <a:rPr lang="en-US" sz="2400" dirty="0"/>
              <a:t>items of OCI that might be </a:t>
            </a:r>
            <a:r>
              <a:rPr lang="en-US" sz="2400" b="1" dirty="0"/>
              <a:t>recycled subsequently</a:t>
            </a:r>
            <a:r>
              <a:rPr lang="en-US" sz="2400" dirty="0"/>
              <a:t>; and </a:t>
            </a:r>
          </a:p>
          <a:p>
            <a:r>
              <a:rPr lang="en-US" sz="2400" dirty="0" smtClean="0"/>
              <a:t>	ii</a:t>
            </a:r>
            <a:r>
              <a:rPr lang="en-US" sz="2400" dirty="0"/>
              <a:t>. </a:t>
            </a:r>
            <a:r>
              <a:rPr lang="en-US" sz="2400" dirty="0" smtClean="0"/>
              <a:t>Those </a:t>
            </a:r>
            <a:r>
              <a:rPr lang="en-US" sz="2400" dirty="0"/>
              <a:t>items of OCI that </a:t>
            </a:r>
            <a:r>
              <a:rPr lang="en-US" sz="2400" b="1" dirty="0"/>
              <a:t>will not be recycled subsequently</a:t>
            </a:r>
            <a:r>
              <a:rPr lang="en-US" sz="2400" dirty="0"/>
              <a:t>. </a:t>
            </a:r>
          </a:p>
        </p:txBody>
      </p:sp>
    </p:spTree>
    <p:extLst>
      <p:ext uri="{BB962C8B-B14F-4D97-AF65-F5344CB8AC3E}">
        <p14:creationId xmlns:p14="http://schemas.microsoft.com/office/powerpoint/2010/main" xmlns="" val="2573750444"/>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Statement of Comprehensive Income</a:t>
            </a:r>
            <a:r>
              <a:rPr lang="en-US" dirty="0" smtClean="0"/>
              <a:t/>
            </a:r>
            <a:br>
              <a:rPr lang="en-US" dirty="0" smtClean="0"/>
            </a:br>
            <a:r>
              <a:rPr lang="en-US" dirty="0" smtClean="0"/>
              <a:t>IFRS new proposal on change</a:t>
            </a:r>
            <a:endParaRPr lang="en-US" dirty="0"/>
          </a:p>
        </p:txBody>
      </p:sp>
      <p:pic>
        <p:nvPicPr>
          <p:cNvPr id="78950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1524000"/>
            <a:ext cx="8882743"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4212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r>
              <a:rPr lang="en-US" dirty="0" smtClean="0">
                <a:solidFill>
                  <a:schemeClr val="tx2"/>
                </a:solidFill>
                <a:effectLst/>
              </a:rPr>
              <a:t>IFRS in India – Significant conceptual matters to be considered</a:t>
            </a:r>
          </a:p>
        </p:txBody>
      </p:sp>
      <p:sp>
        <p:nvSpPr>
          <p:cNvPr id="5" name="Content Placeholder 2"/>
          <p:cNvSpPr>
            <a:spLocks noGrp="1"/>
          </p:cNvSpPr>
          <p:nvPr>
            <p:ph idx="1"/>
          </p:nvPr>
        </p:nvSpPr>
        <p:spPr>
          <a:xfrm>
            <a:off x="177800" y="2438400"/>
            <a:ext cx="8813800" cy="4114800"/>
          </a:xfrm>
        </p:spPr>
        <p:txBody>
          <a:bodyPr>
            <a:normAutofit fontScale="92500" lnSpcReduction="10000"/>
          </a:bodyPr>
          <a:lstStyle/>
          <a:p>
            <a:r>
              <a:rPr lang="en-US" dirty="0" smtClean="0">
                <a:solidFill>
                  <a:schemeClr val="tx2"/>
                </a:solidFill>
              </a:rPr>
              <a:t>Time value of money- 	  </a:t>
            </a:r>
            <a:r>
              <a:rPr lang="en-US" sz="2400" dirty="0" smtClean="0">
                <a:solidFill>
                  <a:srgbClr val="FF0000"/>
                </a:solidFill>
              </a:rPr>
              <a:t>Discounting –Defer cases </a:t>
            </a:r>
          </a:p>
          <a:p>
            <a:endParaRPr lang="en-US" dirty="0" smtClean="0">
              <a:solidFill>
                <a:schemeClr val="tx2"/>
              </a:solidFill>
            </a:endParaRPr>
          </a:p>
          <a:p>
            <a:r>
              <a:rPr lang="en-US" dirty="0" smtClean="0">
                <a:solidFill>
                  <a:schemeClr val="tx2"/>
                </a:solidFill>
              </a:rPr>
              <a:t>Fair value option – 		  </a:t>
            </a:r>
            <a:r>
              <a:rPr lang="en-US" sz="2400" dirty="0" smtClean="0">
                <a:solidFill>
                  <a:srgbClr val="FF0000"/>
                </a:solidFill>
              </a:rPr>
              <a:t>Use of Fair Values &amp; MTM</a:t>
            </a:r>
          </a:p>
          <a:p>
            <a:endParaRPr lang="en-US" dirty="0" smtClean="0">
              <a:solidFill>
                <a:schemeClr val="tx2"/>
              </a:solidFill>
            </a:endParaRPr>
          </a:p>
          <a:p>
            <a:r>
              <a:rPr lang="en-US" dirty="0" smtClean="0">
                <a:solidFill>
                  <a:schemeClr val="tx2"/>
                </a:solidFill>
              </a:rPr>
              <a:t>Significance </a:t>
            </a:r>
            <a:r>
              <a:rPr lang="en-US" dirty="0">
                <a:solidFill>
                  <a:schemeClr val="tx2"/>
                </a:solidFill>
              </a:rPr>
              <a:t>of </a:t>
            </a:r>
            <a:r>
              <a:rPr lang="en-US" dirty="0" smtClean="0">
                <a:solidFill>
                  <a:schemeClr val="tx2"/>
                </a:solidFill>
              </a:rPr>
              <a:t>Consolidated-   </a:t>
            </a:r>
            <a:r>
              <a:rPr lang="en-US" sz="2400" dirty="0">
                <a:solidFill>
                  <a:srgbClr val="FF0000"/>
                </a:solidFill>
              </a:rPr>
              <a:t>Consolidated –</a:t>
            </a:r>
            <a:r>
              <a:rPr lang="en-US" sz="2400" dirty="0" smtClean="0">
                <a:solidFill>
                  <a:srgbClr val="FF0000"/>
                </a:solidFill>
              </a:rPr>
              <a:t>All in IFRS  </a:t>
            </a:r>
            <a:endParaRPr lang="en-US" sz="2400" dirty="0">
              <a:solidFill>
                <a:srgbClr val="FF0000"/>
              </a:solidFill>
            </a:endParaRPr>
          </a:p>
          <a:p>
            <a:pPr>
              <a:buNone/>
            </a:pPr>
            <a:r>
              <a:rPr lang="en-US" dirty="0">
                <a:solidFill>
                  <a:schemeClr val="tx2"/>
                </a:solidFill>
              </a:rPr>
              <a:t>    Financial Statements</a:t>
            </a:r>
            <a:r>
              <a:rPr lang="en-US" sz="2400" dirty="0">
                <a:solidFill>
                  <a:schemeClr val="tx2"/>
                </a:solidFill>
              </a:rPr>
              <a:t>	</a:t>
            </a:r>
            <a:r>
              <a:rPr lang="en-US" sz="2400" dirty="0">
                <a:solidFill>
                  <a:srgbClr val="FF0000"/>
                </a:solidFill>
              </a:rPr>
              <a:t>           </a:t>
            </a:r>
            <a:r>
              <a:rPr lang="en-US" sz="2400" dirty="0" smtClean="0">
                <a:solidFill>
                  <a:srgbClr val="FF0000"/>
                </a:solidFill>
              </a:rPr>
              <a:t>	       </a:t>
            </a:r>
            <a:r>
              <a:rPr lang="en-US" sz="2400" dirty="0">
                <a:solidFill>
                  <a:srgbClr val="FF0000"/>
                </a:solidFill>
              </a:rPr>
              <a:t>India- Consolidation not 					            </a:t>
            </a:r>
            <a:r>
              <a:rPr lang="en-US" sz="2400" dirty="0" smtClean="0">
                <a:solidFill>
                  <a:srgbClr val="FF0000"/>
                </a:solidFill>
              </a:rPr>
              <a:t>          prescribed in the AS and 						       SEBI has made it  mandatory 					       for  Listed companies.</a:t>
            </a:r>
            <a:endParaRPr lang="en-US" sz="2400" dirty="0">
              <a:solidFill>
                <a:srgbClr val="FF0000"/>
              </a:solidFill>
            </a:endParaRPr>
          </a:p>
        </p:txBody>
      </p:sp>
      <p:sp>
        <p:nvSpPr>
          <p:cNvPr id="6" name="Rectangle 5"/>
          <p:cNvSpPr/>
          <p:nvPr/>
        </p:nvSpPr>
        <p:spPr>
          <a:xfrm>
            <a:off x="1524000" y="1792069"/>
            <a:ext cx="7162800" cy="584775"/>
          </a:xfrm>
          <a:prstGeom prst="rect">
            <a:avLst/>
          </a:prstGeom>
        </p:spPr>
        <p:txBody>
          <a:bodyPr wrap="square">
            <a:spAutoFit/>
          </a:bodyPr>
          <a:lstStyle/>
          <a:p>
            <a:r>
              <a:rPr lang="en-US" sz="3200" dirty="0" smtClean="0">
                <a:solidFill>
                  <a:schemeClr val="tx2"/>
                </a:solidFill>
              </a:rPr>
              <a:t>Area 	</a:t>
            </a:r>
            <a:r>
              <a:rPr lang="en-US" sz="3200" dirty="0" smtClean="0">
                <a:solidFill>
                  <a:srgbClr val="FF0000"/>
                </a:solidFill>
              </a:rPr>
              <a:t>		         IFRS Impact</a:t>
            </a:r>
          </a:p>
        </p:txBody>
      </p:sp>
      <p:cxnSp>
        <p:nvCxnSpPr>
          <p:cNvPr id="7" name="Straight Connector 6"/>
          <p:cNvCxnSpPr/>
          <p:nvPr/>
        </p:nvCxnSpPr>
        <p:spPr>
          <a:xfrm>
            <a:off x="609600" y="2362200"/>
            <a:ext cx="7848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9600" y="1752600"/>
            <a:ext cx="7848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560981216"/>
      </p:ext>
    </p:extLst>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Statement of Comprehensive Income</a:t>
            </a:r>
            <a:r>
              <a:rPr lang="en-US" dirty="0" smtClean="0"/>
              <a:t/>
            </a:r>
            <a:br>
              <a:rPr lang="en-US" dirty="0" smtClean="0"/>
            </a:br>
            <a:r>
              <a:rPr lang="en-US" dirty="0" smtClean="0"/>
              <a:t>IFRS new proposal on change</a:t>
            </a:r>
            <a:endParaRPr lang="en-US" dirty="0"/>
          </a:p>
        </p:txBody>
      </p:sp>
      <p:pic>
        <p:nvPicPr>
          <p:cNvPr id="79053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0525" y="2019300"/>
            <a:ext cx="8220075" cy="3238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38727575"/>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r>
              <a:rPr lang="en-US" u="sng" dirty="0" smtClean="0"/>
              <a:t>Statement of Comprehensive Income</a:t>
            </a:r>
            <a:r>
              <a:rPr lang="en-US" dirty="0" smtClean="0"/>
              <a:t/>
            </a:r>
            <a:br>
              <a:rPr lang="en-US" dirty="0" smtClean="0"/>
            </a:br>
            <a:r>
              <a:rPr lang="en-US" dirty="0" smtClean="0"/>
              <a:t>2 statements- One single </a:t>
            </a:r>
            <a:endParaRPr lang="en-US" dirty="0"/>
          </a:p>
        </p:txBody>
      </p:sp>
      <p:pic>
        <p:nvPicPr>
          <p:cNvPr id="79257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143000"/>
            <a:ext cx="8763000" cy="547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89359386"/>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r>
              <a:rPr lang="en-US" u="sng" dirty="0" smtClean="0"/>
              <a:t>Statement of Comprehensive Income</a:t>
            </a:r>
            <a:r>
              <a:rPr lang="en-US" dirty="0" smtClean="0"/>
              <a:t/>
            </a:r>
            <a:br>
              <a:rPr lang="en-US" dirty="0" smtClean="0"/>
            </a:br>
            <a:r>
              <a:rPr lang="en-US" dirty="0" smtClean="0"/>
              <a:t>2 statements- One single </a:t>
            </a:r>
            <a:endParaRPr lang="en-US" dirty="0"/>
          </a:p>
        </p:txBody>
      </p:sp>
      <p:pic>
        <p:nvPicPr>
          <p:cNvPr id="79360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6200" y="990600"/>
            <a:ext cx="8839200" cy="5791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3095905"/>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u="sng" dirty="0" smtClean="0"/>
              <a:t>Statement of Comprehensive Income</a:t>
            </a:r>
            <a:r>
              <a:rPr lang="en-US" dirty="0" smtClean="0"/>
              <a:t/>
            </a:r>
            <a:br>
              <a:rPr lang="en-US" dirty="0" smtClean="0"/>
            </a:br>
            <a:r>
              <a:rPr lang="en-US" dirty="0" smtClean="0"/>
              <a:t>2 statements- One single </a:t>
            </a:r>
            <a:endParaRPr lang="en-US" dirty="0"/>
          </a:p>
        </p:txBody>
      </p:sp>
      <p:pic>
        <p:nvPicPr>
          <p:cNvPr id="7946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1" y="2057400"/>
            <a:ext cx="8534399"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825147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1143000"/>
          </a:xfrm>
        </p:spPr>
        <p:txBody>
          <a:bodyPr>
            <a:normAutofit fontScale="90000"/>
          </a:bodyPr>
          <a:lstStyle/>
          <a:p>
            <a:r>
              <a:rPr lang="en-US" u="sng" dirty="0" smtClean="0"/>
              <a:t>Statement of Comprehensive Income</a:t>
            </a:r>
            <a:r>
              <a:rPr lang="en-US" dirty="0" smtClean="0"/>
              <a:t/>
            </a:r>
            <a:br>
              <a:rPr lang="en-US" dirty="0" smtClean="0"/>
            </a:br>
            <a:r>
              <a:rPr lang="en-US" dirty="0" smtClean="0"/>
              <a:t>2 statements- Two Separate Statements  </a:t>
            </a:r>
            <a:endParaRPr lang="en-US" dirty="0"/>
          </a:p>
        </p:txBody>
      </p:sp>
      <p:pic>
        <p:nvPicPr>
          <p:cNvPr id="7956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1381124"/>
            <a:ext cx="8382000" cy="53244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85463518"/>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1143000"/>
          </a:xfrm>
        </p:spPr>
        <p:txBody>
          <a:bodyPr>
            <a:normAutofit fontScale="90000"/>
          </a:bodyPr>
          <a:lstStyle/>
          <a:p>
            <a:r>
              <a:rPr lang="en-US" u="sng" dirty="0" smtClean="0"/>
              <a:t>Statement of Comprehensive Income</a:t>
            </a:r>
            <a:r>
              <a:rPr lang="en-US" dirty="0" smtClean="0"/>
              <a:t/>
            </a:r>
            <a:br>
              <a:rPr lang="en-US" dirty="0" smtClean="0"/>
            </a:br>
            <a:r>
              <a:rPr lang="en-US" dirty="0" smtClean="0"/>
              <a:t>2 statements- Two Separate Statements  </a:t>
            </a:r>
            <a:endParaRPr lang="en-US" dirty="0"/>
          </a:p>
        </p:txBody>
      </p:sp>
      <p:pic>
        <p:nvPicPr>
          <p:cNvPr id="7966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219200"/>
            <a:ext cx="8763000" cy="54863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7576577"/>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686800" cy="1143000"/>
          </a:xfrm>
        </p:spPr>
        <p:txBody>
          <a:bodyPr>
            <a:normAutofit fontScale="90000"/>
          </a:bodyPr>
          <a:lstStyle/>
          <a:p>
            <a:r>
              <a:rPr lang="en-US" u="sng" dirty="0" smtClean="0"/>
              <a:t>Statement of Comprehensive Income</a:t>
            </a:r>
            <a:r>
              <a:rPr lang="en-US" dirty="0" smtClean="0"/>
              <a:t/>
            </a:r>
            <a:br>
              <a:rPr lang="en-US" dirty="0" smtClean="0"/>
            </a:br>
            <a:r>
              <a:rPr lang="en-US" dirty="0" smtClean="0"/>
              <a:t>2 statements- Two Separate Statements  </a:t>
            </a:r>
            <a:endParaRPr lang="en-US" dirty="0"/>
          </a:p>
        </p:txBody>
      </p:sp>
      <p:pic>
        <p:nvPicPr>
          <p:cNvPr id="7976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447801"/>
            <a:ext cx="8839200"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1943284"/>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871537" y="1184275"/>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
        <p:nvSpPr>
          <p:cNvPr id="88068" name="Rectangle 6"/>
          <p:cNvSpPr>
            <a:spLocks noChangeArrowheads="1"/>
          </p:cNvSpPr>
          <p:nvPr/>
        </p:nvSpPr>
        <p:spPr bwMode="auto">
          <a:xfrm>
            <a:off x="333375" y="2463800"/>
            <a:ext cx="8316913" cy="1947863"/>
          </a:xfrm>
          <a:prstGeom prst="rect">
            <a:avLst/>
          </a:prstGeom>
          <a:noFill/>
          <a:ln w="9525">
            <a:noFill/>
            <a:miter lim="800000"/>
            <a:headEnd/>
            <a:tailEnd/>
          </a:ln>
        </p:spPr>
        <p:txBody>
          <a:bodyPr>
            <a:spAutoFit/>
          </a:bodyPr>
          <a:lstStyle/>
          <a:p>
            <a:pPr marL="0" lvl="2" algn="just">
              <a:lnSpc>
                <a:spcPct val="90000"/>
              </a:lnSpc>
              <a:buFont typeface="Arial" charset="0"/>
              <a:buChar char="•"/>
            </a:pPr>
            <a:r>
              <a:rPr lang="en-US" dirty="0"/>
              <a:t>  </a:t>
            </a:r>
            <a:r>
              <a:rPr lang="en-US" sz="2200" dirty="0"/>
              <a:t>There are 15 Optional exemption’s to ease the burden of retrospective application</a:t>
            </a:r>
          </a:p>
          <a:p>
            <a:pPr marL="0" lvl="2" algn="just">
              <a:lnSpc>
                <a:spcPct val="90000"/>
              </a:lnSpc>
              <a:buFont typeface="Arial" charset="0"/>
              <a:buChar char="•"/>
            </a:pPr>
            <a:endParaRPr lang="en-US" sz="2200" dirty="0"/>
          </a:p>
          <a:p>
            <a:pPr marL="0" lvl="2" algn="just">
              <a:lnSpc>
                <a:spcPct val="90000"/>
              </a:lnSpc>
              <a:buFont typeface="Arial" charset="0"/>
              <a:buChar char="•"/>
            </a:pPr>
            <a:endParaRPr lang="en-US" sz="2200" dirty="0"/>
          </a:p>
          <a:p>
            <a:pPr marL="0" lvl="2" algn="just">
              <a:lnSpc>
                <a:spcPct val="90000"/>
              </a:lnSpc>
              <a:buFont typeface="Arial" charset="0"/>
              <a:buChar char="•"/>
            </a:pPr>
            <a:r>
              <a:rPr lang="en-US" sz="2200" dirty="0"/>
              <a:t>  There are also </a:t>
            </a:r>
            <a:r>
              <a:rPr lang="en-US" sz="2200" dirty="0" smtClean="0"/>
              <a:t>4 </a:t>
            </a:r>
            <a:r>
              <a:rPr lang="en-US" sz="2200" dirty="0"/>
              <a:t>mandatory exemption’s where retrospective application is not permitted</a:t>
            </a:r>
          </a:p>
        </p:txBody>
      </p:sp>
    </p:spTree>
    <p:extLst>
      <p:ext uri="{BB962C8B-B14F-4D97-AF65-F5344CB8AC3E}">
        <p14:creationId xmlns:p14="http://schemas.microsoft.com/office/powerpoint/2010/main" xmlns="" val="370486241"/>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98425" y="1612642"/>
            <a:ext cx="8816975" cy="5016758"/>
          </a:xfrm>
          <a:prstGeom prst="rect">
            <a:avLst/>
          </a:prstGeom>
          <a:noFill/>
          <a:ln w="9525" algn="ctr">
            <a:noFill/>
            <a:miter lim="800000"/>
            <a:headEnd/>
            <a:tailEnd/>
          </a:ln>
        </p:spPr>
        <p:txBody>
          <a:bodyPr wrap="square" anchor="ctr">
            <a:spAutoFit/>
          </a:bodyPr>
          <a:lstStyle/>
          <a:p>
            <a:r>
              <a:rPr lang="en-US" sz="1800" dirty="0">
                <a:solidFill>
                  <a:srgbClr val="595959"/>
                </a:solidFill>
                <a:latin typeface="Arial" charset="0"/>
              </a:rPr>
              <a:t>1</a:t>
            </a:r>
            <a:r>
              <a:rPr lang="en-US" sz="1800" dirty="0">
                <a:latin typeface="Arial" charset="0"/>
              </a:rPr>
              <a:t>.  Business combinations. </a:t>
            </a:r>
          </a:p>
          <a:p>
            <a:r>
              <a:rPr lang="en-US" sz="1800" dirty="0">
                <a:latin typeface="Arial" charset="0"/>
              </a:rPr>
              <a:t>2.  Fair value or revaluation as deemed cost for property, plant and equipment and other assets. </a:t>
            </a:r>
          </a:p>
          <a:p>
            <a:r>
              <a:rPr lang="en-US" sz="1800" dirty="0">
                <a:latin typeface="Arial" charset="0"/>
              </a:rPr>
              <a:t>3.  Employee benefits. </a:t>
            </a:r>
          </a:p>
          <a:p>
            <a:r>
              <a:rPr lang="en-US" sz="1800" dirty="0">
                <a:latin typeface="Arial" charset="0"/>
              </a:rPr>
              <a:t>4.  Cumulative translation differences. </a:t>
            </a:r>
          </a:p>
          <a:p>
            <a:r>
              <a:rPr lang="en-US" sz="1800" dirty="0">
                <a:latin typeface="Arial" charset="0"/>
              </a:rPr>
              <a:t>5.  Compound financial instruments. </a:t>
            </a:r>
          </a:p>
          <a:p>
            <a:r>
              <a:rPr lang="en-US" sz="1800" dirty="0">
                <a:latin typeface="Arial" charset="0"/>
              </a:rPr>
              <a:t>6.  Assets and liabilities of subsidiaries. </a:t>
            </a:r>
          </a:p>
          <a:p>
            <a:r>
              <a:rPr lang="en-US" sz="1800" dirty="0">
                <a:latin typeface="Arial" charset="0"/>
              </a:rPr>
              <a:t>7.  Associates and joint ventures. </a:t>
            </a:r>
          </a:p>
          <a:p>
            <a:r>
              <a:rPr lang="en-US" sz="1800" dirty="0">
                <a:latin typeface="Arial" charset="0"/>
              </a:rPr>
              <a:t>8.  Designation of previously recognized financial instruments. </a:t>
            </a:r>
          </a:p>
          <a:p>
            <a:r>
              <a:rPr lang="en-US" sz="1800" dirty="0">
                <a:latin typeface="Arial" charset="0"/>
              </a:rPr>
              <a:t>9.  Share-based payment transactions. </a:t>
            </a:r>
          </a:p>
          <a:p>
            <a:r>
              <a:rPr lang="en-US" sz="1800" dirty="0">
                <a:latin typeface="Arial" charset="0"/>
              </a:rPr>
              <a:t>10. Insurance contracts. </a:t>
            </a:r>
          </a:p>
          <a:p>
            <a:r>
              <a:rPr lang="en-US" sz="1800" dirty="0">
                <a:latin typeface="Arial" charset="0"/>
              </a:rPr>
              <a:t>11. Decommissioning liabilities. </a:t>
            </a:r>
          </a:p>
          <a:p>
            <a:r>
              <a:rPr lang="en-US" sz="1800" dirty="0">
                <a:latin typeface="Arial" charset="0"/>
              </a:rPr>
              <a:t>12. Arrangements containing leases. </a:t>
            </a:r>
          </a:p>
          <a:p>
            <a:r>
              <a:rPr lang="en-US" sz="1800" dirty="0">
                <a:latin typeface="Arial" charset="0"/>
              </a:rPr>
              <a:t>13. Fair value measurement of no-active market financial instruments at initial recognition. </a:t>
            </a:r>
          </a:p>
          <a:p>
            <a:r>
              <a:rPr lang="en-US" sz="1800" dirty="0">
                <a:latin typeface="Arial" charset="0"/>
              </a:rPr>
              <a:t>14. Service concession arrangements. </a:t>
            </a:r>
          </a:p>
          <a:p>
            <a:r>
              <a:rPr lang="en-US" sz="1800" dirty="0">
                <a:latin typeface="Arial" charset="0"/>
              </a:rPr>
              <a:t>15. Borrowing costs. </a:t>
            </a:r>
          </a:p>
          <a:p>
            <a:pPr eaLnBrk="0" hangingPunct="0"/>
            <a:endParaRPr lang="en-US" sz="1400" dirty="0">
              <a:solidFill>
                <a:schemeClr val="bg2"/>
              </a:solidFill>
              <a:latin typeface="Arial" charset="0"/>
            </a:endParaRPr>
          </a:p>
        </p:txBody>
      </p:sp>
      <p:sp>
        <p:nvSpPr>
          <p:cNvPr id="89091" name="Text Box 4"/>
          <p:cNvSpPr txBox="1">
            <a:spLocks noChangeArrowheads="1"/>
          </p:cNvSpPr>
          <p:nvPr/>
        </p:nvSpPr>
        <p:spPr bwMode="auto">
          <a:xfrm>
            <a:off x="174625" y="762000"/>
            <a:ext cx="8389938" cy="461963"/>
          </a:xfrm>
          <a:prstGeom prst="rect">
            <a:avLst/>
          </a:prstGeom>
          <a:noFill/>
          <a:ln w="9525" algn="ctr">
            <a:noFill/>
            <a:miter lim="800000"/>
            <a:headEnd/>
            <a:tailEnd/>
          </a:ln>
        </p:spPr>
        <p:txBody>
          <a:bodyPr>
            <a:spAutoFit/>
          </a:bodyPr>
          <a:lstStyle/>
          <a:p>
            <a:r>
              <a:rPr lang="en-US" b="1" dirty="0">
                <a:latin typeface="Arial" charset="0"/>
              </a:rPr>
              <a:t>Optional Exemption from Retrospective application</a:t>
            </a:r>
          </a:p>
        </p:txBody>
      </p:sp>
      <p:sp>
        <p:nvSpPr>
          <p:cNvPr id="5" name="Rectangle 2"/>
          <p:cNvSpPr txBox="1">
            <a:spLocks noChangeArrowheads="1"/>
          </p:cNvSpPr>
          <p:nvPr/>
        </p:nvSpPr>
        <p:spPr>
          <a:xfrm>
            <a:off x="908050" y="76200"/>
            <a:ext cx="6940550" cy="533400"/>
          </a:xfrm>
          <a:prstGeom prst="rect">
            <a:avLst/>
          </a:prstGeom>
        </p:spPr>
        <p:txBody>
          <a:bodyPr>
            <a:normAutofit fontScale="82500" lnSpcReduction="20000"/>
          </a:bodyPr>
          <a:lstStyle/>
          <a:p>
            <a:pPr fontAlgn="auto">
              <a:spcAft>
                <a:spcPts val="0"/>
              </a:spcAft>
              <a:defRPr/>
            </a:pPr>
            <a:r>
              <a:rPr lang="en-US" sz="4400" dirty="0">
                <a:latin typeface="+mj-lt"/>
                <a:ea typeface="+mj-ea"/>
                <a:cs typeface="+mj-cs"/>
              </a:rPr>
              <a:t>IFRS 1– First Time Adoption</a:t>
            </a:r>
          </a:p>
        </p:txBody>
      </p:sp>
    </p:spTree>
    <p:extLst>
      <p:ext uri="{BB962C8B-B14F-4D97-AF65-F5344CB8AC3E}">
        <p14:creationId xmlns:p14="http://schemas.microsoft.com/office/powerpoint/2010/main" xmlns="" val="44215921"/>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6049963" y="3175000"/>
            <a:ext cx="2895600" cy="603250"/>
          </a:xfrm>
          <a:prstGeom prst="rect">
            <a:avLst/>
          </a:prstGeom>
          <a:solidFill>
            <a:srgbClr val="3DA8D5"/>
          </a:solidFill>
          <a:ln w="9525" algn="ctr">
            <a:noFill/>
            <a:miter lim="800000"/>
            <a:headEnd/>
            <a:tailEnd/>
          </a:ln>
        </p:spPr>
        <p:txBody>
          <a:bodyPr wrap="none" anchor="ctr"/>
          <a:lstStyle/>
          <a:p>
            <a:r>
              <a:rPr lang="en-GB" sz="1400">
                <a:solidFill>
                  <a:schemeClr val="bg1"/>
                </a:solidFill>
              </a:rPr>
              <a:t>Designation of financial assets and</a:t>
            </a:r>
          </a:p>
          <a:p>
            <a:r>
              <a:rPr lang="en-GB" sz="1400">
                <a:solidFill>
                  <a:schemeClr val="bg1"/>
                </a:solidFill>
              </a:rPr>
              <a:t>Financial liabilities </a:t>
            </a:r>
          </a:p>
        </p:txBody>
      </p:sp>
      <p:sp>
        <p:nvSpPr>
          <p:cNvPr id="14341" name="Rectangle 4"/>
          <p:cNvSpPr>
            <a:spLocks noChangeArrowheads="1"/>
          </p:cNvSpPr>
          <p:nvPr/>
        </p:nvSpPr>
        <p:spPr bwMode="auto">
          <a:xfrm>
            <a:off x="6049963" y="4851400"/>
            <a:ext cx="2895600" cy="301625"/>
          </a:xfrm>
          <a:prstGeom prst="rect">
            <a:avLst/>
          </a:prstGeom>
          <a:solidFill>
            <a:srgbClr val="66CCFF"/>
          </a:solidFill>
          <a:ln w="9525" algn="ctr">
            <a:noFill/>
            <a:miter lim="800000"/>
            <a:headEnd/>
            <a:tailEnd/>
          </a:ln>
        </p:spPr>
        <p:txBody>
          <a:bodyPr wrap="none" anchor="ctr"/>
          <a:lstStyle/>
          <a:p>
            <a:r>
              <a:rPr lang="en-GB" sz="1400">
                <a:solidFill>
                  <a:schemeClr val="bg1"/>
                </a:solidFill>
              </a:rPr>
              <a:t>Insurance contracts*</a:t>
            </a:r>
          </a:p>
        </p:txBody>
      </p:sp>
      <p:sp>
        <p:nvSpPr>
          <p:cNvPr id="14342" name="Rectangle 6"/>
          <p:cNvSpPr>
            <a:spLocks noChangeArrowheads="1"/>
          </p:cNvSpPr>
          <p:nvPr/>
        </p:nvSpPr>
        <p:spPr bwMode="auto">
          <a:xfrm>
            <a:off x="188913" y="2030413"/>
            <a:ext cx="3048000" cy="433387"/>
          </a:xfrm>
          <a:prstGeom prst="rect">
            <a:avLst/>
          </a:prstGeom>
          <a:solidFill>
            <a:srgbClr val="3DA8D5"/>
          </a:solidFill>
          <a:ln w="9525" algn="ctr">
            <a:noFill/>
            <a:miter lim="800000"/>
            <a:headEnd/>
            <a:tailEnd/>
          </a:ln>
        </p:spPr>
        <p:txBody>
          <a:bodyPr wrap="none" anchor="ctr"/>
          <a:lstStyle/>
          <a:p>
            <a:r>
              <a:rPr lang="en-GB" sz="1400">
                <a:solidFill>
                  <a:schemeClr val="bg1"/>
                </a:solidFill>
              </a:rPr>
              <a:t>Business combinations</a:t>
            </a:r>
          </a:p>
        </p:txBody>
      </p:sp>
      <p:sp>
        <p:nvSpPr>
          <p:cNvPr id="14343" name="Rectangle 7"/>
          <p:cNvSpPr>
            <a:spLocks noChangeArrowheads="1"/>
          </p:cNvSpPr>
          <p:nvPr/>
        </p:nvSpPr>
        <p:spPr bwMode="auto">
          <a:xfrm>
            <a:off x="188913" y="2517775"/>
            <a:ext cx="3048000" cy="612775"/>
          </a:xfrm>
          <a:prstGeom prst="rect">
            <a:avLst/>
          </a:prstGeom>
          <a:solidFill>
            <a:srgbClr val="66CCFF"/>
          </a:solidFill>
          <a:ln w="9525" algn="ctr">
            <a:noFill/>
            <a:miter lim="800000"/>
            <a:headEnd/>
            <a:tailEnd/>
          </a:ln>
        </p:spPr>
        <p:txBody>
          <a:bodyPr wrap="none" anchor="ctr"/>
          <a:lstStyle/>
          <a:p>
            <a:r>
              <a:rPr lang="en-GB" sz="1400">
                <a:solidFill>
                  <a:schemeClr val="bg1"/>
                </a:solidFill>
              </a:rPr>
              <a:t>Property, plant and equipment,</a:t>
            </a:r>
          </a:p>
          <a:p>
            <a:r>
              <a:rPr lang="en-GB" sz="1400">
                <a:solidFill>
                  <a:schemeClr val="bg1"/>
                </a:solidFill>
              </a:rPr>
              <a:t>investment properties, intangibles</a:t>
            </a:r>
          </a:p>
        </p:txBody>
      </p:sp>
      <p:sp>
        <p:nvSpPr>
          <p:cNvPr id="14344" name="Rectangle 8"/>
          <p:cNvSpPr>
            <a:spLocks noChangeArrowheads="1"/>
          </p:cNvSpPr>
          <p:nvPr/>
        </p:nvSpPr>
        <p:spPr bwMode="auto">
          <a:xfrm>
            <a:off x="188913" y="3175000"/>
            <a:ext cx="3048000" cy="603250"/>
          </a:xfrm>
          <a:prstGeom prst="rect">
            <a:avLst/>
          </a:prstGeom>
          <a:solidFill>
            <a:srgbClr val="3DA8D5"/>
          </a:solidFill>
          <a:ln w="9525" algn="ctr">
            <a:noFill/>
            <a:miter lim="800000"/>
            <a:headEnd/>
            <a:tailEnd/>
          </a:ln>
        </p:spPr>
        <p:txBody>
          <a:bodyPr wrap="none" anchor="ctr"/>
          <a:lstStyle/>
          <a:p>
            <a:r>
              <a:rPr lang="en-GB" sz="1400">
                <a:solidFill>
                  <a:schemeClr val="bg1"/>
                </a:solidFill>
              </a:rPr>
              <a:t>Employee benefits</a:t>
            </a:r>
          </a:p>
        </p:txBody>
      </p:sp>
      <p:sp>
        <p:nvSpPr>
          <p:cNvPr id="14345" name="Oval 9"/>
          <p:cNvSpPr>
            <a:spLocks noChangeArrowheads="1"/>
          </p:cNvSpPr>
          <p:nvPr/>
        </p:nvSpPr>
        <p:spPr bwMode="auto">
          <a:xfrm>
            <a:off x="3371850" y="3171825"/>
            <a:ext cx="2514600" cy="1143000"/>
          </a:xfrm>
          <a:prstGeom prst="ellipse">
            <a:avLst/>
          </a:prstGeom>
          <a:solidFill>
            <a:srgbClr val="2666A6"/>
          </a:solidFill>
          <a:ln w="9525" algn="ctr">
            <a:noFill/>
            <a:round/>
            <a:headEnd/>
            <a:tailEnd/>
          </a:ln>
        </p:spPr>
        <p:txBody>
          <a:bodyPr wrap="none" anchor="ctr"/>
          <a:lstStyle/>
          <a:p>
            <a:pPr algn="ctr"/>
            <a:r>
              <a:rPr lang="en-GB" sz="1400" b="1">
                <a:solidFill>
                  <a:schemeClr val="bg1"/>
                </a:solidFill>
              </a:rPr>
              <a:t>Standards</a:t>
            </a:r>
          </a:p>
          <a:p>
            <a:pPr algn="ctr"/>
            <a:r>
              <a:rPr lang="en-GB" sz="1400" b="1">
                <a:solidFill>
                  <a:schemeClr val="bg1"/>
                </a:solidFill>
              </a:rPr>
              <a:t>in force at </a:t>
            </a:r>
          </a:p>
          <a:p>
            <a:pPr algn="ctr"/>
            <a:r>
              <a:rPr lang="en-GB" sz="1400" b="1">
                <a:solidFill>
                  <a:schemeClr val="bg1"/>
                </a:solidFill>
              </a:rPr>
              <a:t>reporting date </a:t>
            </a:r>
          </a:p>
        </p:txBody>
      </p:sp>
      <p:sp>
        <p:nvSpPr>
          <p:cNvPr id="14346" name="Rectangle 10"/>
          <p:cNvSpPr>
            <a:spLocks noChangeArrowheads="1"/>
          </p:cNvSpPr>
          <p:nvPr/>
        </p:nvSpPr>
        <p:spPr bwMode="auto">
          <a:xfrm>
            <a:off x="188913" y="3832225"/>
            <a:ext cx="3048000" cy="303213"/>
          </a:xfrm>
          <a:prstGeom prst="rect">
            <a:avLst/>
          </a:prstGeom>
          <a:solidFill>
            <a:srgbClr val="66CCFF"/>
          </a:solidFill>
          <a:ln w="9525" algn="ctr">
            <a:noFill/>
            <a:miter lim="800000"/>
            <a:headEnd/>
            <a:tailEnd/>
          </a:ln>
        </p:spPr>
        <p:txBody>
          <a:bodyPr wrap="none" anchor="ctr"/>
          <a:lstStyle/>
          <a:p>
            <a:r>
              <a:rPr lang="en-GB" sz="1400">
                <a:solidFill>
                  <a:schemeClr val="bg1"/>
                </a:solidFill>
              </a:rPr>
              <a:t>Cumulative translation differences</a:t>
            </a:r>
          </a:p>
        </p:txBody>
      </p:sp>
      <p:sp>
        <p:nvSpPr>
          <p:cNvPr id="14347" name="Rectangle 11"/>
          <p:cNvSpPr>
            <a:spLocks noChangeArrowheads="1"/>
          </p:cNvSpPr>
          <p:nvPr/>
        </p:nvSpPr>
        <p:spPr bwMode="auto">
          <a:xfrm>
            <a:off x="6049963" y="2035175"/>
            <a:ext cx="2903537" cy="428625"/>
          </a:xfrm>
          <a:prstGeom prst="rect">
            <a:avLst/>
          </a:prstGeom>
          <a:solidFill>
            <a:srgbClr val="3DA8D5"/>
          </a:solidFill>
          <a:ln w="9525" algn="ctr">
            <a:noFill/>
            <a:miter lim="800000"/>
            <a:headEnd/>
            <a:tailEnd/>
          </a:ln>
        </p:spPr>
        <p:txBody>
          <a:bodyPr wrap="none" anchor="ctr"/>
          <a:lstStyle/>
          <a:p>
            <a:r>
              <a:rPr lang="en-GB" sz="1400">
                <a:solidFill>
                  <a:schemeClr val="bg1"/>
                </a:solidFill>
              </a:rPr>
              <a:t>Compound instruments</a:t>
            </a:r>
          </a:p>
        </p:txBody>
      </p:sp>
      <p:sp>
        <p:nvSpPr>
          <p:cNvPr id="14348" name="Rectangle 12"/>
          <p:cNvSpPr>
            <a:spLocks noChangeArrowheads="1"/>
          </p:cNvSpPr>
          <p:nvPr/>
        </p:nvSpPr>
        <p:spPr bwMode="auto">
          <a:xfrm>
            <a:off x="188913" y="4186238"/>
            <a:ext cx="3048000" cy="603250"/>
          </a:xfrm>
          <a:prstGeom prst="rect">
            <a:avLst/>
          </a:prstGeom>
          <a:solidFill>
            <a:srgbClr val="3DA8D5"/>
          </a:solidFill>
          <a:ln w="9525" algn="ctr">
            <a:noFill/>
            <a:miter lim="800000"/>
            <a:headEnd/>
            <a:tailEnd/>
          </a:ln>
        </p:spPr>
        <p:txBody>
          <a:bodyPr wrap="none" anchor="ctr"/>
          <a:lstStyle/>
          <a:p>
            <a:r>
              <a:rPr lang="en-GB" sz="1400">
                <a:solidFill>
                  <a:schemeClr val="bg1"/>
                </a:solidFill>
              </a:rPr>
              <a:t>Transition date for subsidiaries,</a:t>
            </a:r>
          </a:p>
          <a:p>
            <a:r>
              <a:rPr lang="en-GB" sz="1400">
                <a:solidFill>
                  <a:schemeClr val="bg1"/>
                </a:solidFill>
              </a:rPr>
              <a:t>associates and joint ventures </a:t>
            </a:r>
          </a:p>
        </p:txBody>
      </p:sp>
      <p:sp>
        <p:nvSpPr>
          <p:cNvPr id="14349" name="Rectangle 13"/>
          <p:cNvSpPr>
            <a:spLocks noChangeArrowheads="1"/>
          </p:cNvSpPr>
          <p:nvPr/>
        </p:nvSpPr>
        <p:spPr bwMode="auto">
          <a:xfrm>
            <a:off x="6049963" y="3824288"/>
            <a:ext cx="2895600" cy="309562"/>
          </a:xfrm>
          <a:prstGeom prst="rect">
            <a:avLst/>
          </a:prstGeom>
          <a:solidFill>
            <a:srgbClr val="66CCFF"/>
          </a:solidFill>
          <a:ln w="9525" algn="ctr">
            <a:noFill/>
            <a:miter lim="800000"/>
            <a:headEnd/>
            <a:tailEnd/>
          </a:ln>
        </p:spPr>
        <p:txBody>
          <a:bodyPr wrap="none" anchor="ctr"/>
          <a:lstStyle/>
          <a:p>
            <a:r>
              <a:rPr lang="en-GB" sz="1400">
                <a:solidFill>
                  <a:schemeClr val="bg1"/>
                </a:solidFill>
              </a:rPr>
              <a:t>Share-based payments</a:t>
            </a:r>
          </a:p>
        </p:txBody>
      </p:sp>
      <p:sp>
        <p:nvSpPr>
          <p:cNvPr id="14350" name="Rectangle 14"/>
          <p:cNvSpPr>
            <a:spLocks noChangeArrowheads="1"/>
          </p:cNvSpPr>
          <p:nvPr/>
        </p:nvSpPr>
        <p:spPr bwMode="auto">
          <a:xfrm>
            <a:off x="6049963" y="4197350"/>
            <a:ext cx="2903537" cy="592138"/>
          </a:xfrm>
          <a:prstGeom prst="rect">
            <a:avLst/>
          </a:prstGeom>
          <a:solidFill>
            <a:srgbClr val="3DA8D5"/>
          </a:solidFill>
          <a:ln w="9525" algn="ctr">
            <a:noFill/>
            <a:miter lim="800000"/>
            <a:headEnd/>
            <a:tailEnd/>
          </a:ln>
        </p:spPr>
        <p:txBody>
          <a:bodyPr wrap="none" anchor="ctr"/>
          <a:lstStyle/>
          <a:p>
            <a:r>
              <a:rPr lang="en-GB" sz="1400">
                <a:solidFill>
                  <a:schemeClr val="bg1"/>
                </a:solidFill>
              </a:rPr>
              <a:t>Decommissioning liabilities</a:t>
            </a:r>
          </a:p>
        </p:txBody>
      </p:sp>
      <p:sp>
        <p:nvSpPr>
          <p:cNvPr id="14351" name="Rectangle 15"/>
          <p:cNvSpPr>
            <a:spLocks noChangeArrowheads="1"/>
          </p:cNvSpPr>
          <p:nvPr/>
        </p:nvSpPr>
        <p:spPr bwMode="auto">
          <a:xfrm>
            <a:off x="188913" y="4840288"/>
            <a:ext cx="3048000" cy="307975"/>
          </a:xfrm>
          <a:prstGeom prst="rect">
            <a:avLst/>
          </a:prstGeom>
          <a:solidFill>
            <a:srgbClr val="66CCFF"/>
          </a:solidFill>
          <a:ln w="9525" algn="ctr">
            <a:noFill/>
            <a:miter lim="800000"/>
            <a:headEnd/>
            <a:tailEnd/>
          </a:ln>
        </p:spPr>
        <p:txBody>
          <a:bodyPr wrap="none" anchor="ctr"/>
          <a:lstStyle/>
          <a:p>
            <a:r>
              <a:rPr lang="en-GB" sz="1400">
                <a:solidFill>
                  <a:schemeClr val="bg1"/>
                </a:solidFill>
              </a:rPr>
              <a:t>Leases</a:t>
            </a:r>
          </a:p>
        </p:txBody>
      </p:sp>
      <p:sp>
        <p:nvSpPr>
          <p:cNvPr id="14352" name="Rectangle 16"/>
          <p:cNvSpPr>
            <a:spLocks noChangeArrowheads="1"/>
          </p:cNvSpPr>
          <p:nvPr/>
        </p:nvSpPr>
        <p:spPr bwMode="auto">
          <a:xfrm>
            <a:off x="188913" y="5197475"/>
            <a:ext cx="3048000" cy="301625"/>
          </a:xfrm>
          <a:prstGeom prst="rect">
            <a:avLst/>
          </a:prstGeom>
          <a:solidFill>
            <a:srgbClr val="3DA8D5"/>
          </a:solidFill>
          <a:ln w="9525" algn="ctr">
            <a:noFill/>
            <a:miter lim="800000"/>
            <a:headEnd/>
            <a:tailEnd/>
          </a:ln>
        </p:spPr>
        <p:txBody>
          <a:bodyPr wrap="none" anchor="ctr"/>
          <a:lstStyle/>
          <a:p>
            <a:r>
              <a:rPr lang="en-GB" sz="1400">
                <a:solidFill>
                  <a:schemeClr val="bg1"/>
                </a:solidFill>
              </a:rPr>
              <a:t>Borrowing cost</a:t>
            </a:r>
          </a:p>
        </p:txBody>
      </p:sp>
      <p:sp>
        <p:nvSpPr>
          <p:cNvPr id="14353" name="Rectangle 17"/>
          <p:cNvSpPr>
            <a:spLocks noChangeArrowheads="1"/>
          </p:cNvSpPr>
          <p:nvPr/>
        </p:nvSpPr>
        <p:spPr bwMode="auto">
          <a:xfrm>
            <a:off x="6049963" y="5200650"/>
            <a:ext cx="2905125" cy="298450"/>
          </a:xfrm>
          <a:prstGeom prst="rect">
            <a:avLst/>
          </a:prstGeom>
          <a:solidFill>
            <a:srgbClr val="3DA8D5"/>
          </a:solidFill>
          <a:ln w="9525" algn="ctr">
            <a:noFill/>
            <a:miter lim="800000"/>
            <a:headEnd/>
            <a:tailEnd/>
          </a:ln>
        </p:spPr>
        <p:txBody>
          <a:bodyPr wrap="none" anchor="ctr"/>
          <a:lstStyle/>
          <a:p>
            <a:r>
              <a:rPr lang="en-GB" sz="1400">
                <a:solidFill>
                  <a:schemeClr val="bg1"/>
                </a:solidFill>
              </a:rPr>
              <a:t>Service concessions arrangements</a:t>
            </a:r>
          </a:p>
        </p:txBody>
      </p:sp>
      <p:sp>
        <p:nvSpPr>
          <p:cNvPr id="14354" name="Rectangle 18"/>
          <p:cNvSpPr>
            <a:spLocks noChangeArrowheads="1"/>
          </p:cNvSpPr>
          <p:nvPr/>
        </p:nvSpPr>
        <p:spPr bwMode="auto">
          <a:xfrm>
            <a:off x="6061075" y="2557463"/>
            <a:ext cx="2905125" cy="550862"/>
          </a:xfrm>
          <a:prstGeom prst="rect">
            <a:avLst/>
          </a:prstGeom>
          <a:solidFill>
            <a:srgbClr val="66CCFF"/>
          </a:solidFill>
          <a:ln w="9525" algn="ctr">
            <a:noFill/>
            <a:miter lim="800000"/>
            <a:headEnd/>
            <a:tailEnd/>
          </a:ln>
        </p:spPr>
        <p:txBody>
          <a:bodyPr wrap="none" anchor="ctr"/>
          <a:lstStyle/>
          <a:p>
            <a:pPr algn="ctr"/>
            <a:r>
              <a:rPr lang="en-GB" sz="1400">
                <a:solidFill>
                  <a:schemeClr val="bg1"/>
                </a:solidFill>
              </a:rPr>
              <a:t>Fair value measurement of financial</a:t>
            </a:r>
          </a:p>
          <a:p>
            <a:pPr algn="ctr"/>
            <a:r>
              <a:rPr lang="en-GB" sz="1400">
                <a:solidFill>
                  <a:schemeClr val="bg1"/>
                </a:solidFill>
              </a:rPr>
              <a:t>Instruments on initial recognition</a:t>
            </a:r>
            <a:endParaRPr lang="en-GB" sz="1000">
              <a:solidFill>
                <a:schemeClr val="bg1"/>
              </a:solidFill>
            </a:endParaRPr>
          </a:p>
        </p:txBody>
      </p:sp>
      <p:sp>
        <p:nvSpPr>
          <p:cNvPr id="14355" name="Rectangle 19"/>
          <p:cNvSpPr>
            <a:spLocks noChangeArrowheads="1"/>
          </p:cNvSpPr>
          <p:nvPr/>
        </p:nvSpPr>
        <p:spPr bwMode="auto">
          <a:xfrm>
            <a:off x="3111500" y="5599113"/>
            <a:ext cx="3048000" cy="623887"/>
          </a:xfrm>
          <a:prstGeom prst="rect">
            <a:avLst/>
          </a:prstGeom>
          <a:solidFill>
            <a:srgbClr val="66CCFF"/>
          </a:solidFill>
          <a:ln w="9525" algn="ctr">
            <a:noFill/>
            <a:miter lim="800000"/>
            <a:headEnd/>
            <a:tailEnd/>
          </a:ln>
        </p:spPr>
        <p:txBody>
          <a:bodyPr anchor="ctr"/>
          <a:lstStyle/>
          <a:p>
            <a:pPr algn="ctr"/>
            <a:r>
              <a:rPr lang="en-US" sz="1400">
                <a:solidFill>
                  <a:schemeClr val="bg1"/>
                </a:solidFill>
              </a:rPr>
              <a:t>Investments in subsidiaries, associates and joint control entities. </a:t>
            </a:r>
            <a:endParaRPr lang="en-GB" sz="1400">
              <a:solidFill>
                <a:schemeClr val="bg1"/>
              </a:solidFill>
            </a:endParaRPr>
          </a:p>
        </p:txBody>
      </p:sp>
      <p:sp>
        <p:nvSpPr>
          <p:cNvPr id="24" name="Rectangle 23"/>
          <p:cNvSpPr/>
          <p:nvPr/>
        </p:nvSpPr>
        <p:spPr>
          <a:xfrm>
            <a:off x="2743200" y="1447800"/>
            <a:ext cx="3557384" cy="369332"/>
          </a:xfrm>
          <a:prstGeom prst="rect">
            <a:avLst/>
          </a:prstGeom>
        </p:spPr>
        <p:txBody>
          <a:bodyPr wrap="none">
            <a:spAutoFit/>
          </a:bodyPr>
          <a:lstStyle/>
          <a:p>
            <a:r>
              <a:rPr lang="en-US" altLang="en-US" dirty="0" smtClean="0"/>
              <a:t>IFRS 1 Optional Exemptions - 15</a:t>
            </a:r>
            <a:endParaRPr lang="en-GB" altLang="en-US" dirty="0"/>
          </a:p>
        </p:txBody>
      </p:sp>
      <p:sp>
        <p:nvSpPr>
          <p:cNvPr id="25" name="Title 5"/>
          <p:cNvSpPr txBox="1">
            <a:spLocks/>
          </p:cNvSpPr>
          <p:nvPr/>
        </p:nvSpPr>
        <p:spPr>
          <a:xfrm>
            <a:off x="455613" y="381000"/>
            <a:ext cx="8383587" cy="720725"/>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Optional exemptions</a:t>
            </a:r>
            <a:endParaRPr kumimoji="0" lang="en-US" sz="2800" b="0" i="0" u="none" strike="noStrike" kern="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xmlns="" val="106689973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Session -1 </a:t>
            </a:r>
            <a:endParaRPr lang="en-US" dirty="0"/>
          </a:p>
        </p:txBody>
      </p:sp>
      <p:sp>
        <p:nvSpPr>
          <p:cNvPr id="3" name="Content Placeholder 2"/>
          <p:cNvSpPr>
            <a:spLocks noGrp="1"/>
          </p:cNvSpPr>
          <p:nvPr>
            <p:ph idx="1"/>
          </p:nvPr>
        </p:nvSpPr>
        <p:spPr>
          <a:xfrm>
            <a:off x="152400" y="1524000"/>
            <a:ext cx="8915400" cy="3733800"/>
          </a:xfrm>
        </p:spPr>
        <p:txBody>
          <a:bodyPr>
            <a:normAutofit fontScale="40000" lnSpcReduction="20000"/>
          </a:bodyPr>
          <a:lstStyle/>
          <a:p>
            <a:pPr marL="0" indent="0">
              <a:buNone/>
            </a:pPr>
            <a:r>
              <a:rPr lang="en-US" dirty="0" smtClean="0"/>
              <a:t>	              </a:t>
            </a:r>
            <a:r>
              <a:rPr lang="en-US" sz="10000" dirty="0" smtClean="0">
                <a:solidFill>
                  <a:srgbClr val="FF0000"/>
                </a:solidFill>
              </a:rPr>
              <a:t>IFRS- Need in India</a:t>
            </a:r>
          </a:p>
          <a:p>
            <a:pPr marL="0" indent="0">
              <a:buNone/>
            </a:pPr>
            <a:endParaRPr lang="en-US" sz="10000" dirty="0">
              <a:solidFill>
                <a:srgbClr val="000000"/>
              </a:solidFill>
            </a:endParaRPr>
          </a:p>
          <a:p>
            <a:pPr marL="0" indent="0">
              <a:buNone/>
            </a:pPr>
            <a:r>
              <a:rPr lang="en-US" sz="10000" dirty="0" smtClean="0">
                <a:solidFill>
                  <a:srgbClr val="000000"/>
                </a:solidFill>
              </a:rPr>
              <a:t>Sec -211 (3c)- Companies need to follow Accounting Standards prescribed under the Companies Act,1956</a:t>
            </a:r>
          </a:p>
          <a:p>
            <a:pPr marL="0" indent="0">
              <a:buNone/>
            </a:pPr>
            <a:endParaRPr lang="en-US" sz="10000" dirty="0">
              <a:solidFill>
                <a:srgbClr val="000000"/>
              </a:solidFill>
            </a:endParaRPr>
          </a:p>
          <a:p>
            <a:pPr marL="0" indent="0">
              <a:buNone/>
            </a:pPr>
            <a:endParaRPr lang="en-US" sz="10000" dirty="0">
              <a:solidFill>
                <a:srgbClr val="000000"/>
              </a:solidFill>
            </a:endParaRPr>
          </a:p>
          <a:p>
            <a:endParaRPr lang="en-US" sz="4400" dirty="0"/>
          </a:p>
        </p:txBody>
      </p:sp>
    </p:spTree>
    <p:extLst>
      <p:ext uri="{BB962C8B-B14F-4D97-AF65-F5344CB8AC3E}">
        <p14:creationId xmlns:p14="http://schemas.microsoft.com/office/powerpoint/2010/main" xmlns="" val="1606714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rPr lang="en-US" smtClean="0">
                <a:solidFill>
                  <a:schemeClr val="tx2"/>
                </a:solidFill>
                <a:effectLst/>
              </a:rPr>
              <a:t>IFRS in India – Significant conceptual matters to be considered</a:t>
            </a:r>
          </a:p>
        </p:txBody>
      </p:sp>
      <p:sp>
        <p:nvSpPr>
          <p:cNvPr id="5" name="Content Placeholder 2"/>
          <p:cNvSpPr>
            <a:spLocks noGrp="1"/>
          </p:cNvSpPr>
          <p:nvPr>
            <p:ph idx="1"/>
          </p:nvPr>
        </p:nvSpPr>
        <p:spPr>
          <a:xfrm>
            <a:off x="152400" y="2667000"/>
            <a:ext cx="8915400" cy="3348037"/>
          </a:xfrm>
        </p:spPr>
        <p:txBody>
          <a:bodyPr>
            <a:normAutofit/>
          </a:bodyPr>
          <a:lstStyle/>
          <a:p>
            <a:r>
              <a:rPr lang="en-US" dirty="0" smtClean="0">
                <a:solidFill>
                  <a:schemeClr val="tx2"/>
                </a:solidFill>
              </a:rPr>
              <a:t>Control			            </a:t>
            </a:r>
            <a:r>
              <a:rPr lang="en-US" sz="2400" dirty="0" smtClean="0">
                <a:solidFill>
                  <a:srgbClr val="FF0000"/>
                </a:solidFill>
              </a:rPr>
              <a:t>Definition of Control is different</a:t>
            </a:r>
          </a:p>
          <a:p>
            <a:pPr marL="0" indent="0">
              <a:buNone/>
            </a:pPr>
            <a:r>
              <a:rPr lang="en-US" sz="2400" dirty="0">
                <a:solidFill>
                  <a:srgbClr val="FF0000"/>
                </a:solidFill>
              </a:rPr>
              <a:t> </a:t>
            </a:r>
            <a:r>
              <a:rPr lang="en-US" sz="2400" dirty="0" smtClean="0">
                <a:solidFill>
                  <a:srgbClr val="FF0000"/>
                </a:solidFill>
              </a:rPr>
              <a:t>                                                                     Reliance + Swan / </a:t>
            </a:r>
            <a:r>
              <a:rPr lang="en-US" sz="2400" dirty="0" err="1" smtClean="0">
                <a:solidFill>
                  <a:srgbClr val="FF0000"/>
                </a:solidFill>
              </a:rPr>
              <a:t>Essar</a:t>
            </a:r>
            <a:r>
              <a:rPr lang="en-US" sz="2400" dirty="0" smtClean="0">
                <a:solidFill>
                  <a:srgbClr val="FF0000"/>
                </a:solidFill>
              </a:rPr>
              <a:t> + Loop </a:t>
            </a:r>
          </a:p>
          <a:p>
            <a:r>
              <a:rPr lang="en-US" dirty="0" smtClean="0">
                <a:solidFill>
                  <a:schemeClr val="tx2"/>
                </a:solidFill>
              </a:rPr>
              <a:t>Uniform accounting policies   </a:t>
            </a:r>
            <a:r>
              <a:rPr lang="en-US" sz="2400" dirty="0" smtClean="0">
                <a:solidFill>
                  <a:srgbClr val="FF0000"/>
                </a:solidFill>
              </a:rPr>
              <a:t>Prior Statements Impact 						(Retro)</a:t>
            </a:r>
            <a:endParaRPr lang="en-US" sz="2400" dirty="0" smtClean="0">
              <a:solidFill>
                <a:schemeClr val="tx2"/>
              </a:solidFill>
            </a:endParaRPr>
          </a:p>
          <a:p>
            <a:r>
              <a:rPr lang="en-US" dirty="0" smtClean="0">
                <a:solidFill>
                  <a:schemeClr val="tx2"/>
                </a:solidFill>
              </a:rPr>
              <a:t>Deferred Tax adjustment         </a:t>
            </a:r>
            <a:r>
              <a:rPr lang="en-US" sz="2600" dirty="0" smtClean="0">
                <a:solidFill>
                  <a:srgbClr val="FF0000"/>
                </a:solidFill>
              </a:rPr>
              <a:t>On Inventory(unsold) &amp; </a:t>
            </a:r>
            <a:r>
              <a:rPr lang="en-US" dirty="0">
                <a:solidFill>
                  <a:schemeClr val="tx2"/>
                </a:solidFill>
              </a:rPr>
              <a:t>during Consolidation </a:t>
            </a:r>
            <a:r>
              <a:rPr lang="en-US" dirty="0" smtClean="0">
                <a:solidFill>
                  <a:srgbClr val="FF0000"/>
                </a:solidFill>
              </a:rPr>
              <a:t>		</a:t>
            </a:r>
            <a:r>
              <a:rPr lang="en-US" sz="2600" dirty="0" err="1" smtClean="0">
                <a:solidFill>
                  <a:srgbClr val="FF0000"/>
                </a:solidFill>
              </a:rPr>
              <a:t>Subsy</a:t>
            </a:r>
            <a:r>
              <a:rPr lang="en-US" sz="2600" dirty="0" smtClean="0">
                <a:solidFill>
                  <a:srgbClr val="FF0000"/>
                </a:solidFill>
              </a:rPr>
              <a:t> Income </a:t>
            </a:r>
            <a:endParaRPr lang="en-US" sz="2400" dirty="0" smtClean="0">
              <a:solidFill>
                <a:srgbClr val="FF0000"/>
              </a:solidFill>
            </a:endParaRPr>
          </a:p>
        </p:txBody>
      </p:sp>
      <p:sp>
        <p:nvSpPr>
          <p:cNvPr id="6" name="Rectangle 5"/>
          <p:cNvSpPr/>
          <p:nvPr/>
        </p:nvSpPr>
        <p:spPr>
          <a:xfrm>
            <a:off x="1371600" y="1792069"/>
            <a:ext cx="7162800" cy="646331"/>
          </a:xfrm>
          <a:prstGeom prst="rect">
            <a:avLst/>
          </a:prstGeom>
        </p:spPr>
        <p:txBody>
          <a:bodyPr wrap="square">
            <a:spAutoFit/>
          </a:bodyPr>
          <a:lstStyle/>
          <a:p>
            <a:r>
              <a:rPr lang="en-US" sz="3600" dirty="0" smtClean="0">
                <a:solidFill>
                  <a:schemeClr val="tx2"/>
                </a:solidFill>
              </a:rPr>
              <a:t>Area </a:t>
            </a:r>
            <a:r>
              <a:rPr lang="en-US" dirty="0" smtClean="0">
                <a:solidFill>
                  <a:schemeClr val="tx2"/>
                </a:solidFill>
              </a:rPr>
              <a:t>	</a:t>
            </a:r>
            <a:r>
              <a:rPr lang="en-US" dirty="0" smtClean="0">
                <a:solidFill>
                  <a:srgbClr val="FF0000"/>
                </a:solidFill>
              </a:rPr>
              <a:t>		</a:t>
            </a:r>
            <a:r>
              <a:rPr lang="en-US" sz="3200" dirty="0" smtClean="0">
                <a:solidFill>
                  <a:srgbClr val="FF0000"/>
                </a:solidFill>
              </a:rPr>
              <a:t>IFRS Impact</a:t>
            </a:r>
          </a:p>
        </p:txBody>
      </p:sp>
      <p:cxnSp>
        <p:nvCxnSpPr>
          <p:cNvPr id="7" name="Straight Connector 6"/>
          <p:cNvCxnSpPr/>
          <p:nvPr/>
        </p:nvCxnSpPr>
        <p:spPr>
          <a:xfrm>
            <a:off x="457200" y="2590800"/>
            <a:ext cx="79248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752600"/>
            <a:ext cx="79248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 name="Oval 1"/>
          <p:cNvSpPr/>
          <p:nvPr/>
        </p:nvSpPr>
        <p:spPr>
          <a:xfrm>
            <a:off x="4953000" y="3200400"/>
            <a:ext cx="2133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7010400" y="3200400"/>
            <a:ext cx="2133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10186213"/>
      </p:ext>
    </p:extLst>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63538" y="2009775"/>
            <a:ext cx="8532812" cy="1476375"/>
          </a:xfrm>
          <a:prstGeom prst="rect">
            <a:avLst/>
          </a:prstGeom>
          <a:noFill/>
          <a:ln w="9525" algn="ctr">
            <a:noFill/>
            <a:miter lim="800000"/>
            <a:headEnd/>
            <a:tailEnd/>
          </a:ln>
        </p:spPr>
        <p:txBody>
          <a:bodyPr anchor="ctr">
            <a:spAutoFit/>
          </a:bodyPr>
          <a:lstStyle/>
          <a:p>
            <a:r>
              <a:rPr lang="en-US" sz="1800">
                <a:latin typeface="Arial" charset="0"/>
              </a:rPr>
              <a:t>1.  De-recognition of financial assets and financial liabilities. </a:t>
            </a:r>
          </a:p>
          <a:p>
            <a:r>
              <a:rPr lang="en-US" sz="1800">
                <a:latin typeface="Arial" charset="0"/>
              </a:rPr>
              <a:t>2.  Hedge accounting. </a:t>
            </a:r>
          </a:p>
          <a:p>
            <a:r>
              <a:rPr lang="en-US" sz="1800">
                <a:latin typeface="Arial" charset="0"/>
              </a:rPr>
              <a:t>3.  Estimates.</a:t>
            </a:r>
          </a:p>
          <a:p>
            <a:r>
              <a:rPr lang="en-US" sz="1800">
                <a:latin typeface="Arial" charset="0"/>
              </a:rPr>
              <a:t>4.  Non-current assets classified as held for sale and discontinued operations. </a:t>
            </a:r>
          </a:p>
          <a:p>
            <a:r>
              <a:rPr lang="en-US" sz="1800"/>
              <a:t> </a:t>
            </a:r>
          </a:p>
        </p:txBody>
      </p:sp>
      <p:sp>
        <p:nvSpPr>
          <p:cNvPr id="90115" name="Text Box 3"/>
          <p:cNvSpPr txBox="1">
            <a:spLocks noChangeArrowheads="1"/>
          </p:cNvSpPr>
          <p:nvPr/>
        </p:nvSpPr>
        <p:spPr bwMode="auto">
          <a:xfrm>
            <a:off x="306388" y="1339850"/>
            <a:ext cx="6965950" cy="400050"/>
          </a:xfrm>
          <a:prstGeom prst="rect">
            <a:avLst/>
          </a:prstGeom>
          <a:noFill/>
          <a:ln w="9525" algn="ctr">
            <a:noFill/>
            <a:miter lim="800000"/>
            <a:headEnd/>
            <a:tailEnd/>
          </a:ln>
        </p:spPr>
        <p:txBody>
          <a:bodyPr>
            <a:spAutoFit/>
          </a:bodyPr>
          <a:lstStyle/>
          <a:p>
            <a:r>
              <a:rPr lang="en-US" sz="2000" b="1" dirty="0">
                <a:latin typeface="Arial" charset="0"/>
              </a:rPr>
              <a:t>Mandatory  Exemption from Retrospective application</a:t>
            </a:r>
          </a:p>
        </p:txBody>
      </p:sp>
      <p:pic>
        <p:nvPicPr>
          <p:cNvPr id="90116" name="Picture 5"/>
          <p:cNvPicPr>
            <a:picLocks noChangeAspect="1" noChangeArrowheads="1"/>
          </p:cNvPicPr>
          <p:nvPr/>
        </p:nvPicPr>
        <p:blipFill>
          <a:blip r:embed="rId2" cstate="print"/>
          <a:srcRect/>
          <a:stretch>
            <a:fillRect/>
          </a:stretch>
        </p:blipFill>
        <p:spPr bwMode="auto">
          <a:xfrm>
            <a:off x="571500" y="4078288"/>
            <a:ext cx="6481763" cy="2424112"/>
          </a:xfrm>
          <a:prstGeom prst="rect">
            <a:avLst/>
          </a:prstGeom>
          <a:noFill/>
          <a:ln w="9525">
            <a:noFill/>
            <a:miter lim="800000"/>
            <a:headEnd/>
            <a:tailEnd/>
          </a:ln>
        </p:spPr>
      </p:pic>
      <p:sp>
        <p:nvSpPr>
          <p:cNvPr id="90117" name="Text Box 6"/>
          <p:cNvSpPr txBox="1">
            <a:spLocks noChangeArrowheads="1"/>
          </p:cNvSpPr>
          <p:nvPr/>
        </p:nvSpPr>
        <p:spPr bwMode="auto">
          <a:xfrm>
            <a:off x="306388" y="3455988"/>
            <a:ext cx="2935287" cy="400050"/>
          </a:xfrm>
          <a:prstGeom prst="rect">
            <a:avLst/>
          </a:prstGeom>
          <a:noFill/>
          <a:ln w="9525" algn="ctr">
            <a:noFill/>
            <a:miter lim="800000"/>
            <a:headEnd/>
            <a:tailEnd/>
          </a:ln>
        </p:spPr>
        <p:txBody>
          <a:bodyPr wrap="none">
            <a:spAutoFit/>
          </a:bodyPr>
          <a:lstStyle/>
          <a:p>
            <a:r>
              <a:rPr lang="en-US" sz="2000" b="1"/>
              <a:t>Requirement- IFRS-1</a:t>
            </a:r>
          </a:p>
        </p:txBody>
      </p:sp>
      <p:sp>
        <p:nvSpPr>
          <p:cNvPr id="7" name="Rectangle 2"/>
          <p:cNvSpPr txBox="1">
            <a:spLocks noChangeArrowheads="1"/>
          </p:cNvSpPr>
          <p:nvPr/>
        </p:nvSpPr>
        <p:spPr>
          <a:xfrm>
            <a:off x="203200" y="214313"/>
            <a:ext cx="7129463" cy="720725"/>
          </a:xfrm>
          <a:prstGeom prst="rect">
            <a:avLst/>
          </a:prstGeom>
        </p:spPr>
        <p:txBody>
          <a:bodyPr>
            <a:normAutofit fontScale="97500" lnSpcReduction="10000"/>
          </a:bodyPr>
          <a:lstStyle/>
          <a:p>
            <a:pPr fontAlgn="auto">
              <a:spcAft>
                <a:spcPts val="0"/>
              </a:spcAft>
              <a:defRPr/>
            </a:pPr>
            <a:r>
              <a:rPr lang="en-US" sz="4400" dirty="0">
                <a:latin typeface="+mj-lt"/>
                <a:ea typeface="+mj-ea"/>
                <a:cs typeface="+mj-cs"/>
              </a:rPr>
              <a:t>IFRS 1– First Time Adoption</a:t>
            </a:r>
          </a:p>
        </p:txBody>
      </p:sp>
    </p:spTree>
    <p:extLst>
      <p:ext uri="{BB962C8B-B14F-4D97-AF65-F5344CB8AC3E}">
        <p14:creationId xmlns:p14="http://schemas.microsoft.com/office/powerpoint/2010/main" xmlns="" val="3435509337"/>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20800" y="1577975"/>
            <a:ext cx="7129463" cy="720725"/>
          </a:xfrm>
          <a:prstGeom prst="rect">
            <a:avLst/>
          </a:prstGeom>
        </p:spPr>
        <p:txBody>
          <a:bodyPr>
            <a:normAutofit fontScale="97500" lnSpcReduction="10000"/>
          </a:bodyPr>
          <a:lstStyle/>
          <a:p>
            <a:pPr fontAlgn="auto">
              <a:spcAft>
                <a:spcPts val="0"/>
              </a:spcAft>
              <a:defRPr/>
            </a:pPr>
            <a:r>
              <a:rPr lang="en-US" sz="4400" dirty="0">
                <a:latin typeface="+mj-lt"/>
                <a:ea typeface="+mj-ea"/>
                <a:cs typeface="+mj-cs"/>
              </a:rPr>
              <a:t>IFRS 1– First Time Adoption</a:t>
            </a:r>
          </a:p>
        </p:txBody>
      </p:sp>
      <p:sp>
        <p:nvSpPr>
          <p:cNvPr id="91139" name="Rectangle 2"/>
          <p:cNvSpPr>
            <a:spLocks noChangeArrowheads="1"/>
          </p:cNvSpPr>
          <p:nvPr/>
        </p:nvSpPr>
        <p:spPr bwMode="auto">
          <a:xfrm>
            <a:off x="304800" y="2743200"/>
            <a:ext cx="8458199" cy="1384995"/>
          </a:xfrm>
          <a:prstGeom prst="rect">
            <a:avLst/>
          </a:prstGeom>
          <a:noFill/>
          <a:ln w="9525">
            <a:noFill/>
            <a:miter lim="800000"/>
            <a:headEnd/>
            <a:tailEnd/>
          </a:ln>
        </p:spPr>
        <p:txBody>
          <a:bodyPr wrap="square">
            <a:spAutoFit/>
          </a:bodyPr>
          <a:lstStyle/>
          <a:p>
            <a:pPr>
              <a:buFont typeface="Arial" charset="0"/>
              <a:buNone/>
            </a:pPr>
            <a:r>
              <a:rPr lang="en-US" sz="2800" dirty="0"/>
              <a:t>Examples-</a:t>
            </a:r>
          </a:p>
          <a:p>
            <a:pPr>
              <a:buFont typeface="Arial" charset="0"/>
              <a:buNone/>
            </a:pPr>
            <a:endParaRPr lang="en-US" sz="2800" dirty="0"/>
          </a:p>
          <a:p>
            <a:pPr lvl="1"/>
            <a:r>
              <a:rPr lang="en-US" sz="2800" dirty="0"/>
              <a:t>Mandatory Exemption from retrospective Application</a:t>
            </a:r>
          </a:p>
        </p:txBody>
      </p:sp>
    </p:spTree>
    <p:extLst>
      <p:ext uri="{BB962C8B-B14F-4D97-AF65-F5344CB8AC3E}">
        <p14:creationId xmlns:p14="http://schemas.microsoft.com/office/powerpoint/2010/main" xmlns="" val="351510353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ChangeArrowheads="1"/>
          </p:cNvSpPr>
          <p:nvPr/>
        </p:nvSpPr>
        <p:spPr bwMode="auto">
          <a:xfrm>
            <a:off x="747712" y="1700213"/>
            <a:ext cx="7953375" cy="3940175"/>
          </a:xfrm>
          <a:prstGeom prst="rect">
            <a:avLst/>
          </a:prstGeom>
          <a:noFill/>
          <a:ln w="9525">
            <a:noFill/>
            <a:miter lim="800000"/>
            <a:headEnd/>
            <a:tailEnd/>
          </a:ln>
        </p:spPr>
        <p:txBody>
          <a:bodyPr/>
          <a:lstStyle/>
          <a:p>
            <a:pPr marL="457200" indent="-457200" eaLnBrk="0" hangingPunct="0">
              <a:spcAft>
                <a:spcPts val="1500"/>
              </a:spcAft>
              <a:buClr>
                <a:srgbClr val="008000"/>
              </a:buClr>
              <a:buFont typeface="Wingdings" pitchFamily="2" charset="2"/>
              <a:buNone/>
            </a:pPr>
            <a:endParaRPr lang="en-US" sz="2100">
              <a:solidFill>
                <a:srgbClr val="2666A6"/>
              </a:solidFill>
            </a:endParaRPr>
          </a:p>
        </p:txBody>
      </p:sp>
      <p:sp>
        <p:nvSpPr>
          <p:cNvPr id="39941" name="Rectangle 4"/>
          <p:cNvSpPr>
            <a:spLocks noChangeArrowheads="1"/>
          </p:cNvSpPr>
          <p:nvPr/>
        </p:nvSpPr>
        <p:spPr bwMode="auto">
          <a:xfrm>
            <a:off x="381000" y="1700213"/>
            <a:ext cx="2057400" cy="990600"/>
          </a:xfrm>
          <a:prstGeom prst="rect">
            <a:avLst/>
          </a:prstGeom>
          <a:solidFill>
            <a:srgbClr val="2666A6"/>
          </a:solidFill>
          <a:ln w="9525">
            <a:noFill/>
            <a:miter lim="800000"/>
            <a:headEnd/>
            <a:tailEnd/>
          </a:ln>
          <a:effectLst>
            <a:prstShdw prst="shdw17" dist="17961" dir="2700000">
              <a:srgbClr val="173D64"/>
            </a:prstShdw>
          </a:effectLst>
        </p:spPr>
        <p:txBody>
          <a:bodyPr wrap="none" anchor="ctr"/>
          <a:lstStyle/>
          <a:p>
            <a:pPr algn="ctr" eaLnBrk="0" hangingPunct="0"/>
            <a:r>
              <a:rPr lang="en-US" sz="1600" b="1">
                <a:solidFill>
                  <a:schemeClr val="bg1"/>
                </a:solidFill>
              </a:rPr>
              <a:t>Estimate </a:t>
            </a:r>
          </a:p>
          <a:p>
            <a:pPr algn="ctr" eaLnBrk="0" hangingPunct="0"/>
            <a:r>
              <a:rPr lang="en-US" sz="1600" b="1">
                <a:solidFill>
                  <a:schemeClr val="bg1"/>
                </a:solidFill>
              </a:rPr>
              <a:t>required by </a:t>
            </a:r>
          </a:p>
          <a:p>
            <a:pPr algn="ctr" eaLnBrk="0" hangingPunct="0"/>
            <a:r>
              <a:rPr lang="en-US" sz="1600" b="1">
                <a:solidFill>
                  <a:schemeClr val="bg1"/>
                </a:solidFill>
              </a:rPr>
              <a:t>previous GAAP?</a:t>
            </a:r>
          </a:p>
        </p:txBody>
      </p:sp>
      <p:sp>
        <p:nvSpPr>
          <p:cNvPr id="39942" name="Rectangle 5"/>
          <p:cNvSpPr>
            <a:spLocks noChangeArrowheads="1"/>
          </p:cNvSpPr>
          <p:nvPr/>
        </p:nvSpPr>
        <p:spPr bwMode="auto">
          <a:xfrm>
            <a:off x="3352800" y="1700213"/>
            <a:ext cx="2133600" cy="990600"/>
          </a:xfrm>
          <a:prstGeom prst="rect">
            <a:avLst/>
          </a:prstGeom>
          <a:solidFill>
            <a:srgbClr val="2666A6"/>
          </a:solidFill>
          <a:ln w="9525" algn="ctr">
            <a:noFill/>
            <a:miter lim="800000"/>
            <a:headEnd/>
            <a:tailEnd/>
          </a:ln>
          <a:effectLst>
            <a:prstShdw prst="shdw17" dist="17961" dir="2700000">
              <a:srgbClr val="173D64"/>
            </a:prstShdw>
          </a:effectLst>
        </p:spPr>
        <p:txBody>
          <a:bodyPr wrap="none" anchor="ctr"/>
          <a:lstStyle/>
          <a:p>
            <a:pPr algn="ctr" eaLnBrk="0" hangingPunct="0"/>
            <a:r>
              <a:rPr lang="en-US" sz="1600" b="1">
                <a:solidFill>
                  <a:schemeClr val="bg1"/>
                </a:solidFill>
              </a:rPr>
              <a:t>Evidence of error?</a:t>
            </a:r>
          </a:p>
        </p:txBody>
      </p:sp>
      <p:sp>
        <p:nvSpPr>
          <p:cNvPr id="39943" name="Rectangle 6"/>
          <p:cNvSpPr>
            <a:spLocks noChangeArrowheads="1"/>
          </p:cNvSpPr>
          <p:nvPr/>
        </p:nvSpPr>
        <p:spPr bwMode="auto">
          <a:xfrm>
            <a:off x="6400800" y="1700213"/>
            <a:ext cx="2362200" cy="990600"/>
          </a:xfrm>
          <a:prstGeom prst="rect">
            <a:avLst/>
          </a:prstGeom>
          <a:solidFill>
            <a:srgbClr val="2666A6"/>
          </a:solidFill>
          <a:ln w="9525" algn="ctr">
            <a:noFill/>
            <a:miter lim="800000"/>
            <a:headEnd/>
            <a:tailEnd/>
          </a:ln>
          <a:effectLst>
            <a:prstShdw prst="shdw17" dist="17961" dir="2700000">
              <a:srgbClr val="173D64"/>
            </a:prstShdw>
          </a:effectLst>
        </p:spPr>
        <p:txBody>
          <a:bodyPr wrap="none" anchor="ctr"/>
          <a:lstStyle/>
          <a:p>
            <a:pPr algn="ctr" eaLnBrk="0" hangingPunct="0"/>
            <a:r>
              <a:rPr lang="en-US" sz="1600" b="1">
                <a:solidFill>
                  <a:schemeClr val="bg1"/>
                </a:solidFill>
              </a:rPr>
              <a:t>Calculation consistent </a:t>
            </a:r>
          </a:p>
          <a:p>
            <a:pPr algn="ctr" eaLnBrk="0" hangingPunct="0"/>
            <a:r>
              <a:rPr lang="en-US" sz="1600" b="1">
                <a:solidFill>
                  <a:schemeClr val="bg1"/>
                </a:solidFill>
              </a:rPr>
              <a:t>with IFRS?</a:t>
            </a:r>
          </a:p>
        </p:txBody>
      </p:sp>
      <p:sp>
        <p:nvSpPr>
          <p:cNvPr id="39944" name="Oval 7"/>
          <p:cNvSpPr>
            <a:spLocks noChangeArrowheads="1"/>
          </p:cNvSpPr>
          <p:nvPr/>
        </p:nvSpPr>
        <p:spPr bwMode="auto">
          <a:xfrm>
            <a:off x="381000" y="3760788"/>
            <a:ext cx="2741612" cy="1903412"/>
          </a:xfrm>
          <a:prstGeom prst="ellipse">
            <a:avLst/>
          </a:prstGeom>
          <a:solidFill>
            <a:srgbClr val="3DA8D5"/>
          </a:solidFill>
          <a:ln w="9525" algn="ctr">
            <a:noFill/>
            <a:round/>
            <a:headEnd/>
            <a:tailEnd/>
          </a:ln>
          <a:effectLst>
            <a:prstShdw prst="shdw17" dist="17961" dir="2700000">
              <a:srgbClr val="256580"/>
            </a:prstShdw>
          </a:effectLst>
        </p:spPr>
        <p:txBody>
          <a:bodyPr wrap="none" anchor="ctr"/>
          <a:lstStyle/>
          <a:p>
            <a:pPr algn="ctr" eaLnBrk="0" hangingPunct="0"/>
            <a:r>
              <a:rPr lang="en-US" sz="1600" b="1">
                <a:solidFill>
                  <a:schemeClr val="bg1"/>
                </a:solidFill>
              </a:rPr>
              <a:t>Make estimate </a:t>
            </a:r>
          </a:p>
          <a:p>
            <a:pPr algn="ctr" eaLnBrk="0" hangingPunct="0"/>
            <a:r>
              <a:rPr lang="en-US" sz="1600" b="1">
                <a:solidFill>
                  <a:schemeClr val="bg1"/>
                </a:solidFill>
              </a:rPr>
              <a:t>reflecting conditions </a:t>
            </a:r>
          </a:p>
          <a:p>
            <a:pPr algn="ctr" eaLnBrk="0" hangingPunct="0"/>
            <a:r>
              <a:rPr lang="en-US" sz="1600" b="1">
                <a:solidFill>
                  <a:schemeClr val="bg1"/>
                </a:solidFill>
              </a:rPr>
              <a:t>at relevant date </a:t>
            </a:r>
            <a:endParaRPr lang="en-GB" sz="1600" b="1">
              <a:solidFill>
                <a:schemeClr val="bg1"/>
              </a:solidFill>
            </a:endParaRPr>
          </a:p>
        </p:txBody>
      </p:sp>
      <p:sp>
        <p:nvSpPr>
          <p:cNvPr id="39945" name="Line 8"/>
          <p:cNvSpPr>
            <a:spLocks noChangeShapeType="1"/>
          </p:cNvSpPr>
          <p:nvPr/>
        </p:nvSpPr>
        <p:spPr bwMode="auto">
          <a:xfrm>
            <a:off x="1484312" y="2711450"/>
            <a:ext cx="0" cy="1081088"/>
          </a:xfrm>
          <a:prstGeom prst="line">
            <a:avLst/>
          </a:prstGeom>
          <a:noFill/>
          <a:ln w="9525">
            <a:solidFill>
              <a:srgbClr val="2666A6"/>
            </a:solidFill>
            <a:round/>
            <a:headEnd/>
            <a:tailEnd type="triangle" w="med" len="med"/>
          </a:ln>
        </p:spPr>
        <p:txBody>
          <a:bodyPr/>
          <a:lstStyle/>
          <a:p>
            <a:endParaRPr lang="en-US"/>
          </a:p>
        </p:txBody>
      </p:sp>
      <p:sp>
        <p:nvSpPr>
          <p:cNvPr id="39946" name="Text Box 9"/>
          <p:cNvSpPr txBox="1">
            <a:spLocks noChangeArrowheads="1"/>
          </p:cNvSpPr>
          <p:nvPr/>
        </p:nvSpPr>
        <p:spPr bwMode="auto">
          <a:xfrm>
            <a:off x="1438275" y="3238500"/>
            <a:ext cx="527050" cy="366713"/>
          </a:xfrm>
          <a:prstGeom prst="rect">
            <a:avLst/>
          </a:prstGeom>
          <a:noFill/>
          <a:ln w="9525" algn="ctr">
            <a:noFill/>
            <a:miter lim="800000"/>
            <a:headEnd/>
            <a:tailEnd/>
          </a:ln>
        </p:spPr>
        <p:txBody>
          <a:bodyPr>
            <a:spAutoFit/>
          </a:bodyPr>
          <a:lstStyle/>
          <a:p>
            <a:r>
              <a:rPr lang="en-GB" b="1">
                <a:solidFill>
                  <a:srgbClr val="2666A6"/>
                </a:solidFill>
              </a:rPr>
              <a:t>NO</a:t>
            </a:r>
          </a:p>
        </p:txBody>
      </p:sp>
      <p:sp>
        <p:nvSpPr>
          <p:cNvPr id="39947" name="Line 10"/>
          <p:cNvSpPr>
            <a:spLocks noChangeShapeType="1"/>
          </p:cNvSpPr>
          <p:nvPr/>
        </p:nvSpPr>
        <p:spPr bwMode="auto">
          <a:xfrm>
            <a:off x="2438400" y="2233613"/>
            <a:ext cx="914400" cy="0"/>
          </a:xfrm>
          <a:prstGeom prst="line">
            <a:avLst/>
          </a:prstGeom>
          <a:noFill/>
          <a:ln w="9525">
            <a:solidFill>
              <a:srgbClr val="2666A6"/>
            </a:solidFill>
            <a:round/>
            <a:headEnd/>
            <a:tailEnd type="triangle" w="med" len="med"/>
          </a:ln>
        </p:spPr>
        <p:txBody>
          <a:bodyPr/>
          <a:lstStyle/>
          <a:p>
            <a:endParaRPr lang="en-US"/>
          </a:p>
        </p:txBody>
      </p:sp>
      <p:sp>
        <p:nvSpPr>
          <p:cNvPr id="39948" name="Text Box 11"/>
          <p:cNvSpPr txBox="1">
            <a:spLocks noChangeArrowheads="1"/>
          </p:cNvSpPr>
          <p:nvPr/>
        </p:nvSpPr>
        <p:spPr bwMode="auto">
          <a:xfrm>
            <a:off x="2600325" y="1824038"/>
            <a:ext cx="685800" cy="366712"/>
          </a:xfrm>
          <a:prstGeom prst="rect">
            <a:avLst/>
          </a:prstGeom>
          <a:noFill/>
          <a:ln w="9525">
            <a:noFill/>
            <a:miter lim="800000"/>
            <a:headEnd/>
            <a:tailEnd/>
          </a:ln>
        </p:spPr>
        <p:txBody>
          <a:bodyPr>
            <a:spAutoFit/>
          </a:bodyPr>
          <a:lstStyle/>
          <a:p>
            <a:r>
              <a:rPr lang="en-GB" b="1">
                <a:solidFill>
                  <a:srgbClr val="2666A6"/>
                </a:solidFill>
              </a:rPr>
              <a:t>YES</a:t>
            </a:r>
          </a:p>
        </p:txBody>
      </p:sp>
      <p:sp>
        <p:nvSpPr>
          <p:cNvPr id="39949" name="Text Box 12"/>
          <p:cNvSpPr txBox="1">
            <a:spLocks noChangeArrowheads="1"/>
          </p:cNvSpPr>
          <p:nvPr/>
        </p:nvSpPr>
        <p:spPr bwMode="auto">
          <a:xfrm>
            <a:off x="5572125" y="1795463"/>
            <a:ext cx="685800" cy="366712"/>
          </a:xfrm>
          <a:prstGeom prst="rect">
            <a:avLst/>
          </a:prstGeom>
          <a:noFill/>
          <a:ln w="9525" algn="ctr">
            <a:noFill/>
            <a:miter lim="800000"/>
            <a:headEnd/>
            <a:tailEnd/>
          </a:ln>
        </p:spPr>
        <p:txBody>
          <a:bodyPr>
            <a:spAutoFit/>
          </a:bodyPr>
          <a:lstStyle/>
          <a:p>
            <a:r>
              <a:rPr lang="en-GB" b="1">
                <a:solidFill>
                  <a:srgbClr val="2666A6"/>
                </a:solidFill>
              </a:rPr>
              <a:t>  NO</a:t>
            </a:r>
          </a:p>
        </p:txBody>
      </p:sp>
      <p:sp>
        <p:nvSpPr>
          <p:cNvPr id="39950" name="Line 13"/>
          <p:cNvSpPr>
            <a:spLocks noChangeShapeType="1"/>
          </p:cNvSpPr>
          <p:nvPr/>
        </p:nvSpPr>
        <p:spPr bwMode="auto">
          <a:xfrm>
            <a:off x="5486400" y="2233613"/>
            <a:ext cx="914400" cy="0"/>
          </a:xfrm>
          <a:prstGeom prst="line">
            <a:avLst/>
          </a:prstGeom>
          <a:noFill/>
          <a:ln w="9525">
            <a:solidFill>
              <a:srgbClr val="2666A6"/>
            </a:solidFill>
            <a:round/>
            <a:headEnd/>
            <a:tailEnd type="triangle" w="med" len="med"/>
          </a:ln>
        </p:spPr>
        <p:txBody>
          <a:bodyPr/>
          <a:lstStyle/>
          <a:p>
            <a:endParaRPr lang="en-US"/>
          </a:p>
        </p:txBody>
      </p:sp>
      <p:sp>
        <p:nvSpPr>
          <p:cNvPr id="39951" name="Line 14"/>
          <p:cNvSpPr>
            <a:spLocks noChangeShapeType="1"/>
          </p:cNvSpPr>
          <p:nvPr/>
        </p:nvSpPr>
        <p:spPr bwMode="auto">
          <a:xfrm flipH="1">
            <a:off x="2290762" y="2697163"/>
            <a:ext cx="1295400" cy="1143000"/>
          </a:xfrm>
          <a:prstGeom prst="line">
            <a:avLst/>
          </a:prstGeom>
          <a:noFill/>
          <a:ln w="9525">
            <a:solidFill>
              <a:srgbClr val="2666A6"/>
            </a:solidFill>
            <a:round/>
            <a:headEnd/>
            <a:tailEnd type="triangle" w="med" len="med"/>
          </a:ln>
        </p:spPr>
        <p:txBody>
          <a:bodyPr/>
          <a:lstStyle/>
          <a:p>
            <a:endParaRPr lang="en-US"/>
          </a:p>
        </p:txBody>
      </p:sp>
      <p:sp>
        <p:nvSpPr>
          <p:cNvPr id="39952" name="Text Box 15"/>
          <p:cNvSpPr txBox="1">
            <a:spLocks noChangeArrowheads="1"/>
          </p:cNvSpPr>
          <p:nvPr/>
        </p:nvSpPr>
        <p:spPr bwMode="auto">
          <a:xfrm>
            <a:off x="2874962" y="3249613"/>
            <a:ext cx="809625" cy="366712"/>
          </a:xfrm>
          <a:prstGeom prst="rect">
            <a:avLst/>
          </a:prstGeom>
          <a:noFill/>
          <a:ln w="9525" algn="ctr">
            <a:noFill/>
            <a:miter lim="800000"/>
            <a:headEnd/>
            <a:tailEnd/>
          </a:ln>
        </p:spPr>
        <p:txBody>
          <a:bodyPr>
            <a:spAutoFit/>
          </a:bodyPr>
          <a:lstStyle/>
          <a:p>
            <a:r>
              <a:rPr lang="en-GB" b="1">
                <a:solidFill>
                  <a:srgbClr val="2666A6"/>
                </a:solidFill>
              </a:rPr>
              <a:t>YES</a:t>
            </a:r>
          </a:p>
        </p:txBody>
      </p:sp>
      <p:sp>
        <p:nvSpPr>
          <p:cNvPr id="39953" name="Oval 16"/>
          <p:cNvSpPr>
            <a:spLocks noChangeArrowheads="1"/>
          </p:cNvSpPr>
          <p:nvPr/>
        </p:nvSpPr>
        <p:spPr bwMode="auto">
          <a:xfrm>
            <a:off x="6400800" y="4206875"/>
            <a:ext cx="2743200" cy="1905000"/>
          </a:xfrm>
          <a:prstGeom prst="ellipse">
            <a:avLst/>
          </a:prstGeom>
          <a:solidFill>
            <a:srgbClr val="3DA8D5"/>
          </a:solidFill>
          <a:ln w="9525" algn="ctr">
            <a:noFill/>
            <a:round/>
            <a:headEnd/>
            <a:tailEnd/>
          </a:ln>
          <a:effectLst>
            <a:prstShdw prst="shdw17" dist="17961" dir="2700000">
              <a:srgbClr val="256580"/>
            </a:prstShdw>
          </a:effectLst>
        </p:spPr>
        <p:txBody>
          <a:bodyPr wrap="none" anchor="ctr"/>
          <a:lstStyle/>
          <a:p>
            <a:pPr algn="ctr" eaLnBrk="0" hangingPunct="0"/>
            <a:endParaRPr lang="en-US" sz="1600" b="1">
              <a:solidFill>
                <a:schemeClr val="bg1"/>
              </a:solidFill>
            </a:endParaRPr>
          </a:p>
          <a:p>
            <a:pPr algn="ctr" eaLnBrk="0" hangingPunct="0"/>
            <a:r>
              <a:rPr lang="en-US" sz="1600" b="1">
                <a:solidFill>
                  <a:schemeClr val="bg1"/>
                </a:solidFill>
              </a:rPr>
              <a:t>Use previous</a:t>
            </a:r>
          </a:p>
          <a:p>
            <a:pPr algn="ctr" eaLnBrk="0" hangingPunct="0"/>
            <a:r>
              <a:rPr lang="en-US" sz="1600" b="1">
                <a:solidFill>
                  <a:schemeClr val="bg1"/>
                </a:solidFill>
              </a:rPr>
              <a:t>estimate and adjust </a:t>
            </a:r>
          </a:p>
          <a:p>
            <a:pPr algn="ctr" eaLnBrk="0" hangingPunct="0"/>
            <a:r>
              <a:rPr lang="en-US" sz="1600" b="1">
                <a:solidFill>
                  <a:schemeClr val="bg1"/>
                </a:solidFill>
              </a:rPr>
              <a:t>to reflect IFRS</a:t>
            </a:r>
          </a:p>
          <a:p>
            <a:pPr algn="ctr" eaLnBrk="0" hangingPunct="0"/>
            <a:endParaRPr lang="en-GB" sz="1600" b="1">
              <a:solidFill>
                <a:schemeClr val="bg1"/>
              </a:solidFill>
            </a:endParaRPr>
          </a:p>
        </p:txBody>
      </p:sp>
      <p:sp>
        <p:nvSpPr>
          <p:cNvPr id="39954" name="Line 17"/>
          <p:cNvSpPr>
            <a:spLocks noChangeShapeType="1"/>
          </p:cNvSpPr>
          <p:nvPr/>
        </p:nvSpPr>
        <p:spPr bwMode="auto">
          <a:xfrm flipH="1">
            <a:off x="4751387" y="2690813"/>
            <a:ext cx="2030413" cy="1495425"/>
          </a:xfrm>
          <a:prstGeom prst="line">
            <a:avLst/>
          </a:prstGeom>
          <a:noFill/>
          <a:ln w="9525">
            <a:solidFill>
              <a:srgbClr val="2666A6"/>
            </a:solidFill>
            <a:round/>
            <a:headEnd/>
            <a:tailEnd type="triangle" w="med" len="med"/>
          </a:ln>
        </p:spPr>
        <p:txBody>
          <a:bodyPr/>
          <a:lstStyle/>
          <a:p>
            <a:endParaRPr lang="en-US"/>
          </a:p>
        </p:txBody>
      </p:sp>
      <p:sp>
        <p:nvSpPr>
          <p:cNvPr id="39955" name="Oval 18"/>
          <p:cNvSpPr>
            <a:spLocks noChangeArrowheads="1"/>
          </p:cNvSpPr>
          <p:nvPr/>
        </p:nvSpPr>
        <p:spPr bwMode="auto">
          <a:xfrm>
            <a:off x="3376612" y="4214813"/>
            <a:ext cx="2741613" cy="1903412"/>
          </a:xfrm>
          <a:prstGeom prst="ellipse">
            <a:avLst/>
          </a:prstGeom>
          <a:solidFill>
            <a:srgbClr val="3DA8D5"/>
          </a:solidFill>
          <a:ln w="9525" algn="ctr">
            <a:noFill/>
            <a:round/>
            <a:headEnd/>
            <a:tailEnd/>
          </a:ln>
          <a:effectLst>
            <a:prstShdw prst="shdw17" dist="17961" dir="2700000">
              <a:srgbClr val="256580"/>
            </a:prstShdw>
          </a:effectLst>
        </p:spPr>
        <p:txBody>
          <a:bodyPr wrap="none" anchor="ctr"/>
          <a:lstStyle/>
          <a:p>
            <a:pPr algn="ctr" eaLnBrk="0" hangingPunct="0"/>
            <a:r>
              <a:rPr lang="en-US" sz="1600" b="1">
                <a:solidFill>
                  <a:schemeClr val="bg1"/>
                </a:solidFill>
              </a:rPr>
              <a:t>Use previous </a:t>
            </a:r>
            <a:br>
              <a:rPr lang="en-US" sz="1600" b="1">
                <a:solidFill>
                  <a:schemeClr val="bg1"/>
                </a:solidFill>
              </a:rPr>
            </a:br>
            <a:r>
              <a:rPr lang="en-US" sz="1600" b="1">
                <a:solidFill>
                  <a:schemeClr val="bg1"/>
                </a:solidFill>
              </a:rPr>
              <a:t>estimate</a:t>
            </a:r>
          </a:p>
        </p:txBody>
      </p:sp>
      <p:sp>
        <p:nvSpPr>
          <p:cNvPr id="39956" name="Text Box 19"/>
          <p:cNvSpPr txBox="1">
            <a:spLocks noChangeArrowheads="1"/>
          </p:cNvSpPr>
          <p:nvPr/>
        </p:nvSpPr>
        <p:spPr bwMode="auto">
          <a:xfrm>
            <a:off x="5943600" y="3284538"/>
            <a:ext cx="769937" cy="366712"/>
          </a:xfrm>
          <a:prstGeom prst="rect">
            <a:avLst/>
          </a:prstGeom>
          <a:noFill/>
          <a:ln w="9525" algn="ctr">
            <a:noFill/>
            <a:miter lim="800000"/>
            <a:headEnd/>
            <a:tailEnd/>
          </a:ln>
        </p:spPr>
        <p:txBody>
          <a:bodyPr>
            <a:spAutoFit/>
          </a:bodyPr>
          <a:lstStyle/>
          <a:p>
            <a:r>
              <a:rPr lang="en-GB" b="1">
                <a:solidFill>
                  <a:srgbClr val="2666A6"/>
                </a:solidFill>
              </a:rPr>
              <a:t>YES</a:t>
            </a:r>
          </a:p>
        </p:txBody>
      </p:sp>
      <p:sp>
        <p:nvSpPr>
          <p:cNvPr id="39957" name="Line 20"/>
          <p:cNvSpPr>
            <a:spLocks noChangeShapeType="1"/>
          </p:cNvSpPr>
          <p:nvPr/>
        </p:nvSpPr>
        <p:spPr bwMode="auto">
          <a:xfrm>
            <a:off x="6781800" y="2690813"/>
            <a:ext cx="904875" cy="1508125"/>
          </a:xfrm>
          <a:prstGeom prst="line">
            <a:avLst/>
          </a:prstGeom>
          <a:noFill/>
          <a:ln w="9525">
            <a:solidFill>
              <a:srgbClr val="2666A6"/>
            </a:solidFill>
            <a:round/>
            <a:headEnd/>
            <a:tailEnd type="triangle" w="med" len="med"/>
          </a:ln>
        </p:spPr>
        <p:txBody>
          <a:bodyPr/>
          <a:lstStyle/>
          <a:p>
            <a:endParaRPr lang="en-US"/>
          </a:p>
        </p:txBody>
      </p:sp>
      <p:sp>
        <p:nvSpPr>
          <p:cNvPr id="39958" name="Text Box 21"/>
          <p:cNvSpPr txBox="1">
            <a:spLocks noChangeArrowheads="1"/>
          </p:cNvSpPr>
          <p:nvPr/>
        </p:nvSpPr>
        <p:spPr bwMode="auto">
          <a:xfrm>
            <a:off x="7391400" y="3276600"/>
            <a:ext cx="527050" cy="366713"/>
          </a:xfrm>
          <a:prstGeom prst="rect">
            <a:avLst/>
          </a:prstGeom>
          <a:noFill/>
          <a:ln w="9525" algn="ctr">
            <a:noFill/>
            <a:miter lim="800000"/>
            <a:headEnd/>
            <a:tailEnd/>
          </a:ln>
        </p:spPr>
        <p:txBody>
          <a:bodyPr>
            <a:spAutoFit/>
          </a:bodyPr>
          <a:lstStyle/>
          <a:p>
            <a:r>
              <a:rPr lang="en-GB" b="1">
                <a:solidFill>
                  <a:srgbClr val="2666A6"/>
                </a:solidFill>
              </a:rPr>
              <a:t>NO</a:t>
            </a:r>
          </a:p>
        </p:txBody>
      </p:sp>
      <p:sp>
        <p:nvSpPr>
          <p:cNvPr id="26" name="Title 5"/>
          <p:cNvSpPr txBox="1">
            <a:spLocks/>
          </p:cNvSpPr>
          <p:nvPr/>
        </p:nvSpPr>
        <p:spPr>
          <a:xfrm>
            <a:off x="381000" y="650875"/>
            <a:ext cx="8383587" cy="720725"/>
          </a:xfrm>
          <a:prstGeom prst="rect">
            <a:avLst/>
          </a:prstGeom>
        </p:spPr>
        <p:txBody>
          <a:bodyPr/>
          <a:lstStyle/>
          <a:p>
            <a:pPr lvl="0" eaLnBrk="0" fontAlgn="base" hangingPunct="0">
              <a:lnSpc>
                <a:spcPct val="90000"/>
              </a:lnSpc>
              <a:spcBef>
                <a:spcPct val="0"/>
              </a:spcBef>
              <a:spcAft>
                <a:spcPct val="0"/>
              </a:spcAft>
              <a:defRPr/>
            </a:pPr>
            <a:r>
              <a:rPr lang="en-US" sz="2800" kern="0" dirty="0" smtClean="0">
                <a:solidFill>
                  <a:schemeClr val="tx2"/>
                </a:solidFill>
                <a:latin typeface="+mj-lt"/>
                <a:ea typeface="+mj-ea"/>
                <a:cs typeface="+mj-cs"/>
              </a:rPr>
              <a:t>Estimates</a:t>
            </a:r>
          </a:p>
        </p:txBody>
      </p:sp>
      <p:sp>
        <p:nvSpPr>
          <p:cNvPr id="22" name="Text Box 3"/>
          <p:cNvSpPr txBox="1">
            <a:spLocks noChangeArrowheads="1"/>
          </p:cNvSpPr>
          <p:nvPr/>
        </p:nvSpPr>
        <p:spPr bwMode="auto">
          <a:xfrm>
            <a:off x="1143000" y="133350"/>
            <a:ext cx="6965950" cy="400050"/>
          </a:xfrm>
          <a:prstGeom prst="rect">
            <a:avLst/>
          </a:prstGeom>
          <a:noFill/>
          <a:ln w="9525" algn="ctr">
            <a:noFill/>
            <a:miter lim="800000"/>
            <a:headEnd/>
            <a:tailEnd/>
          </a:ln>
        </p:spPr>
        <p:txBody>
          <a:bodyPr>
            <a:spAutoFit/>
          </a:bodyPr>
          <a:lstStyle/>
          <a:p>
            <a:r>
              <a:rPr lang="en-US" sz="2000" b="1" dirty="0">
                <a:latin typeface="Arial" charset="0"/>
              </a:rPr>
              <a:t>Mandatory  Exemption from Retrospective application</a:t>
            </a:r>
          </a:p>
        </p:txBody>
      </p:sp>
    </p:spTree>
    <p:extLst>
      <p:ext uri="{BB962C8B-B14F-4D97-AF65-F5344CB8AC3E}">
        <p14:creationId xmlns:p14="http://schemas.microsoft.com/office/powerpoint/2010/main" xmlns="" val="3790719835"/>
      </p:ext>
    </p:extLst>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217488" y="1101725"/>
            <a:ext cx="8574087" cy="5292725"/>
          </a:xfrm>
        </p:spPr>
        <p:txBody>
          <a:bodyPr/>
          <a:lstStyle/>
          <a:p>
            <a:pPr eaLnBrk="1" hangingPunct="1">
              <a:buFont typeface="Arial" charset="0"/>
              <a:buNone/>
            </a:pPr>
            <a:r>
              <a:rPr lang="en-US" dirty="0" smtClean="0"/>
              <a:t>Step # 1</a:t>
            </a:r>
          </a:p>
          <a:p>
            <a:pPr lvl="1" eaLnBrk="1" hangingPunct="1"/>
            <a:r>
              <a:rPr lang="en-US" dirty="0" smtClean="0"/>
              <a:t>Mandatory Exemption from retrospective Application</a:t>
            </a:r>
          </a:p>
          <a:p>
            <a:pPr lvl="1" eaLnBrk="1" hangingPunct="1"/>
            <a:endParaRPr lang="en-US" dirty="0" smtClean="0"/>
          </a:p>
        </p:txBody>
      </p:sp>
      <p:sp>
        <p:nvSpPr>
          <p:cNvPr id="3" name="Rectangle 2"/>
          <p:cNvSpPr>
            <a:spLocks noGrp="1" noChangeArrowheads="1"/>
          </p:cNvSpPr>
          <p:nvPr>
            <p:ph type="title"/>
          </p:nvPr>
        </p:nvSpPr>
        <p:spPr>
          <a:xfrm>
            <a:off x="290513" y="214313"/>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
        <p:nvSpPr>
          <p:cNvPr id="92164" name="Content Placeholder 2"/>
          <p:cNvSpPr txBox="1">
            <a:spLocks/>
          </p:cNvSpPr>
          <p:nvPr/>
        </p:nvSpPr>
        <p:spPr bwMode="auto">
          <a:xfrm>
            <a:off x="800100" y="2589213"/>
            <a:ext cx="7615238" cy="3060700"/>
          </a:xfrm>
          <a:prstGeom prst="rect">
            <a:avLst/>
          </a:prstGeom>
          <a:noFill/>
          <a:ln w="9525">
            <a:noFill/>
            <a:miter lim="800000"/>
            <a:headEnd/>
            <a:tailEnd/>
          </a:ln>
        </p:spPr>
        <p:txBody>
          <a:bodyPr/>
          <a:lstStyle/>
          <a:p>
            <a:pPr marL="231775" indent="-231775" algn="just">
              <a:lnSpc>
                <a:spcPct val="90000"/>
              </a:lnSpc>
              <a:buFont typeface="Wingdings" pitchFamily="2" charset="2"/>
              <a:buChar char="§"/>
            </a:pPr>
            <a:endParaRPr lang="en-GB" sz="2000">
              <a:latin typeface="Calibri" pitchFamily="34" charset="0"/>
            </a:endParaRPr>
          </a:p>
          <a:p>
            <a:pPr marL="231775" indent="-231775" algn="just">
              <a:lnSpc>
                <a:spcPct val="90000"/>
              </a:lnSpc>
              <a:buFont typeface="Wingdings" pitchFamily="2" charset="2"/>
              <a:buChar char="§"/>
            </a:pPr>
            <a:r>
              <a:rPr lang="en-GB" sz="2000">
                <a:latin typeface="Calibri" pitchFamily="34" charset="0"/>
              </a:rPr>
              <a:t>Estimates- Du</a:t>
            </a:r>
            <a:r>
              <a:rPr lang="en-US" sz="2000">
                <a:latin typeface="Calibri" pitchFamily="34" charset="0"/>
              </a:rPr>
              <a:t>e to uncertainty in business activities</a:t>
            </a:r>
          </a:p>
          <a:p>
            <a:pPr marL="231775" indent="-231775" algn="just">
              <a:lnSpc>
                <a:spcPct val="90000"/>
              </a:lnSpc>
            </a:pPr>
            <a:endParaRPr lang="en-US" sz="2000">
              <a:latin typeface="Arial" charset="0"/>
              <a:cs typeface="Times New Roman" pitchFamily="18" charset="0"/>
            </a:endParaRPr>
          </a:p>
          <a:p>
            <a:pPr lvl="2" algn="just">
              <a:lnSpc>
                <a:spcPct val="90000"/>
              </a:lnSpc>
              <a:buFont typeface="Wingdings" pitchFamily="2" charset="2"/>
              <a:buChar char="ü"/>
            </a:pPr>
            <a:r>
              <a:rPr lang="en-US" sz="2000" i="1">
                <a:latin typeface="Calibri" pitchFamily="34" charset="0"/>
              </a:rPr>
              <a:t>Prospective application </a:t>
            </a:r>
          </a:p>
          <a:p>
            <a:pPr lvl="2" algn="just">
              <a:lnSpc>
                <a:spcPct val="90000"/>
              </a:lnSpc>
              <a:buFont typeface="Wingdings" pitchFamily="2" charset="2"/>
              <a:buChar char="ü"/>
            </a:pPr>
            <a:r>
              <a:rPr lang="en-US" sz="2000" i="1">
                <a:latin typeface="Calibri" pitchFamily="34" charset="0"/>
              </a:rPr>
              <a:t>Comparative Information is not required to be restated</a:t>
            </a:r>
          </a:p>
          <a:p>
            <a:pPr lvl="2" algn="just">
              <a:lnSpc>
                <a:spcPct val="90000"/>
              </a:lnSpc>
              <a:buFont typeface="Wingdings 2" pitchFamily="18" charset="2"/>
              <a:buNone/>
            </a:pPr>
            <a:endParaRPr lang="en-US" sz="2000" b="1" i="1">
              <a:latin typeface="Arial" charset="0"/>
            </a:endParaRPr>
          </a:p>
          <a:p>
            <a:pPr marL="231775" indent="-231775">
              <a:buFont typeface="Arial" charset="0"/>
              <a:buChar char="•"/>
            </a:pPr>
            <a:r>
              <a:rPr lang="en-US" sz="2000" b="1" i="1" baseline="30000">
                <a:latin typeface="Calibri" pitchFamily="34" charset="0"/>
              </a:rPr>
              <a:t> </a:t>
            </a:r>
            <a:r>
              <a:rPr lang="en-US" sz="2000" b="1" i="1">
                <a:latin typeface="Calibri" pitchFamily="34" charset="0"/>
              </a:rPr>
              <a:t> </a:t>
            </a:r>
            <a:r>
              <a:rPr lang="en-US" sz="2000">
                <a:latin typeface="Calibri" pitchFamily="34" charset="0"/>
              </a:rPr>
              <a:t>Examples:</a:t>
            </a:r>
          </a:p>
          <a:p>
            <a:pPr lvl="1" indent="341313">
              <a:buFont typeface="Arial" charset="0"/>
              <a:buChar char="•"/>
            </a:pPr>
            <a:r>
              <a:rPr lang="en-US" sz="2000">
                <a:latin typeface="Calibri" pitchFamily="34" charset="0"/>
              </a:rPr>
              <a:t>Bad debts</a:t>
            </a:r>
          </a:p>
          <a:p>
            <a:pPr lvl="1" indent="341313">
              <a:buFont typeface="Arial" charset="0"/>
              <a:buChar char="•"/>
            </a:pPr>
            <a:r>
              <a:rPr lang="en-US" sz="2000">
                <a:latin typeface="Calibri" pitchFamily="34" charset="0"/>
              </a:rPr>
              <a:t>Inventory obsolescence</a:t>
            </a:r>
          </a:p>
          <a:p>
            <a:pPr lvl="1" indent="341313">
              <a:buFont typeface="Arial" charset="0"/>
              <a:buChar char="•"/>
            </a:pPr>
            <a:r>
              <a:rPr lang="en-US" sz="2000">
                <a:latin typeface="Calibri" pitchFamily="34" charset="0"/>
              </a:rPr>
              <a:t>Useful life of depreciable assets</a:t>
            </a:r>
          </a:p>
        </p:txBody>
      </p:sp>
    </p:spTree>
    <p:extLst>
      <p:ext uri="{BB962C8B-B14F-4D97-AF65-F5344CB8AC3E}">
        <p14:creationId xmlns:p14="http://schemas.microsoft.com/office/powerpoint/2010/main" xmlns="" val="19990849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1"/>
          </p:nvPr>
        </p:nvSpPr>
        <p:spPr>
          <a:xfrm>
            <a:off x="76200" y="1020762"/>
            <a:ext cx="8839200" cy="5532438"/>
          </a:xfrm>
        </p:spPr>
        <p:txBody>
          <a:bodyPr>
            <a:normAutofit fontScale="92500" lnSpcReduction="20000"/>
          </a:bodyPr>
          <a:lstStyle/>
          <a:p>
            <a:pPr eaLnBrk="1" hangingPunct="1"/>
            <a:r>
              <a:rPr lang="en-US" dirty="0" smtClean="0"/>
              <a:t>Step # 2</a:t>
            </a:r>
          </a:p>
          <a:p>
            <a:pPr lvl="1" algn="just" eaLnBrk="1" hangingPunct="1"/>
            <a:r>
              <a:rPr lang="en-US" sz="2400" dirty="0" smtClean="0"/>
              <a:t>Mandatory Exemption from retrospective Application</a:t>
            </a:r>
          </a:p>
          <a:p>
            <a:pPr lvl="2" algn="just" eaLnBrk="1" hangingPunct="1"/>
            <a:endParaRPr lang="en-US" sz="1000" b="1" u="sng" dirty="0" smtClean="0"/>
          </a:p>
          <a:p>
            <a:pPr lvl="2" algn="just" eaLnBrk="1" hangingPunct="1"/>
            <a:r>
              <a:rPr lang="en-US" sz="2200" b="1" u="sng" dirty="0" smtClean="0"/>
              <a:t>Derecognizing of financial assets and liabilities-</a:t>
            </a:r>
            <a:r>
              <a:rPr lang="en-US" sz="2200" dirty="0" smtClean="0"/>
              <a:t> </a:t>
            </a:r>
          </a:p>
          <a:p>
            <a:pPr lvl="2" algn="just" eaLnBrk="1" hangingPunct="1">
              <a:buNone/>
            </a:pPr>
            <a:r>
              <a:rPr lang="en-US" sz="2200" dirty="0" smtClean="0"/>
              <a:t>     An entity recognizes all financial assets and financials liabilities, including derivatives, that qualifies for recognition as per IAS 39. </a:t>
            </a:r>
          </a:p>
          <a:p>
            <a:pPr lvl="2" algn="just" eaLnBrk="1" hangingPunct="1">
              <a:buFont typeface="Arial" charset="0"/>
              <a:buNone/>
            </a:pPr>
            <a:endParaRPr lang="en-US" sz="2200" dirty="0" smtClean="0"/>
          </a:p>
          <a:p>
            <a:pPr lvl="2" algn="just" eaLnBrk="1" hangingPunct="1">
              <a:buFontTx/>
              <a:buNone/>
            </a:pPr>
            <a:r>
              <a:rPr lang="en-US" sz="2200" dirty="0" smtClean="0"/>
              <a:t>	IFRS1.B2- It exempts the retrospective derecognizing for the assets and liabilities recognized before 1</a:t>
            </a:r>
            <a:r>
              <a:rPr lang="en-US" sz="2200" baseline="30000" dirty="0" smtClean="0"/>
              <a:t>st</a:t>
            </a:r>
            <a:r>
              <a:rPr lang="en-US" sz="2200" dirty="0" smtClean="0"/>
              <a:t> January, 2004. However if the entity has all the available information for the application of derecognizing of financial assets and financial liability, an Entity can choose the period</a:t>
            </a:r>
            <a:r>
              <a:rPr lang="en-US" sz="2000" dirty="0" smtClean="0"/>
              <a:t>.</a:t>
            </a:r>
          </a:p>
          <a:p>
            <a:pPr lvl="2" algn="just" eaLnBrk="1" hangingPunct="1">
              <a:buFontTx/>
              <a:buNone/>
            </a:pPr>
            <a:endParaRPr lang="en-US" sz="1000" dirty="0" smtClean="0"/>
          </a:p>
          <a:p>
            <a:pPr lvl="2" algn="just" eaLnBrk="1" hangingPunct="1">
              <a:buFontTx/>
              <a:buNone/>
            </a:pPr>
            <a:r>
              <a:rPr lang="en-US" sz="2000" b="1" dirty="0" smtClean="0"/>
              <a:t>	Example</a:t>
            </a:r>
            <a:r>
              <a:rPr lang="en-US" sz="2000" dirty="0" smtClean="0"/>
              <a:t> – </a:t>
            </a:r>
            <a:r>
              <a:rPr lang="en-US" dirty="0" smtClean="0"/>
              <a:t>An entity which does not apply IFRS1.B3, does not recognized assets transferred in a securitization arrangement that occurred before 1</a:t>
            </a:r>
            <a:r>
              <a:rPr lang="en-US" baseline="30000" dirty="0" smtClean="0"/>
              <a:t>st</a:t>
            </a:r>
            <a:r>
              <a:rPr lang="en-US" dirty="0" smtClean="0"/>
              <a:t> January, 2004</a:t>
            </a:r>
          </a:p>
          <a:p>
            <a:pPr lvl="2" algn="just" eaLnBrk="1" hangingPunct="1">
              <a:buFontTx/>
              <a:buNone/>
            </a:pPr>
            <a:r>
              <a:rPr lang="en-US" b="1" dirty="0" smtClean="0"/>
              <a:t>	Reason </a:t>
            </a:r>
            <a:r>
              <a:rPr lang="en-US" dirty="0" smtClean="0"/>
              <a:t>- It could be costly and complex affair to gather all the previous year’s detail and the effect this transaction will be diminishing with the passage of time.</a:t>
            </a:r>
          </a:p>
        </p:txBody>
      </p:sp>
      <p:sp>
        <p:nvSpPr>
          <p:cNvPr id="3" name="Rectangle 2"/>
          <p:cNvSpPr>
            <a:spLocks noGrp="1" noChangeArrowheads="1"/>
          </p:cNvSpPr>
          <p:nvPr>
            <p:ph type="title"/>
          </p:nvPr>
        </p:nvSpPr>
        <p:spPr>
          <a:xfrm>
            <a:off x="246063" y="0"/>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Tree>
    <p:extLst>
      <p:ext uri="{BB962C8B-B14F-4D97-AF65-F5344CB8AC3E}">
        <p14:creationId xmlns:p14="http://schemas.microsoft.com/office/powerpoint/2010/main" xmlns="" val="3025072311"/>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1"/>
          </p:nvPr>
        </p:nvSpPr>
        <p:spPr>
          <a:xfrm>
            <a:off x="76200" y="990600"/>
            <a:ext cx="8915400" cy="5715000"/>
          </a:xfrm>
        </p:spPr>
        <p:txBody>
          <a:bodyPr>
            <a:normAutofit fontScale="92500" lnSpcReduction="10000"/>
          </a:bodyPr>
          <a:lstStyle/>
          <a:p>
            <a:pPr eaLnBrk="1" hangingPunct="1">
              <a:lnSpc>
                <a:spcPct val="60000"/>
              </a:lnSpc>
            </a:pPr>
            <a:r>
              <a:rPr lang="en-US" dirty="0" smtClean="0"/>
              <a:t>Step # 3</a:t>
            </a:r>
          </a:p>
          <a:p>
            <a:pPr eaLnBrk="1" hangingPunct="1">
              <a:lnSpc>
                <a:spcPct val="60000"/>
              </a:lnSpc>
              <a:buFont typeface="Wingdings 2" pitchFamily="18" charset="2"/>
              <a:buNone/>
            </a:pPr>
            <a:endParaRPr lang="en-US" sz="2400" dirty="0" smtClean="0"/>
          </a:p>
          <a:p>
            <a:pPr lvl="1" eaLnBrk="1" hangingPunct="1">
              <a:lnSpc>
                <a:spcPct val="60000"/>
              </a:lnSpc>
            </a:pPr>
            <a:r>
              <a:rPr lang="en-US" sz="2100" dirty="0" smtClean="0"/>
              <a:t>Mandatory Exemption from retrospective Application</a:t>
            </a:r>
          </a:p>
          <a:p>
            <a:pPr lvl="1" eaLnBrk="1" hangingPunct="1">
              <a:lnSpc>
                <a:spcPct val="60000"/>
              </a:lnSpc>
            </a:pPr>
            <a:endParaRPr lang="en-US" sz="1100" dirty="0" smtClean="0"/>
          </a:p>
          <a:p>
            <a:pPr marL="1096963" lvl="2" indent="0" algn="just" eaLnBrk="1" hangingPunct="1">
              <a:spcBef>
                <a:spcPct val="0"/>
              </a:spcBef>
            </a:pPr>
            <a:r>
              <a:rPr lang="en-US" sz="1900" b="1" u="sng" dirty="0" smtClean="0"/>
              <a:t>Hedge Accounting </a:t>
            </a:r>
            <a:r>
              <a:rPr lang="en-US" sz="1600" b="1" u="sng" dirty="0" smtClean="0"/>
              <a:t>–</a:t>
            </a:r>
            <a:r>
              <a:rPr lang="en-US" sz="1600" dirty="0" smtClean="0"/>
              <a:t> </a:t>
            </a:r>
            <a:r>
              <a:rPr lang="en-US" sz="2000" dirty="0" smtClean="0"/>
              <a:t>In accordance with IAS 39, as entity shall</a:t>
            </a:r>
          </a:p>
          <a:p>
            <a:pPr lvl="3" algn="just" eaLnBrk="1" hangingPunct="1">
              <a:spcBef>
                <a:spcPct val="0"/>
              </a:spcBef>
            </a:pPr>
            <a:r>
              <a:rPr lang="en-US" dirty="0" smtClean="0"/>
              <a:t>Measure all derivatives at fair value; and</a:t>
            </a:r>
          </a:p>
          <a:p>
            <a:pPr lvl="3" algn="just" eaLnBrk="1" hangingPunct="1">
              <a:spcBef>
                <a:spcPct val="0"/>
              </a:spcBef>
            </a:pPr>
            <a:r>
              <a:rPr lang="en-US" dirty="0" smtClean="0"/>
              <a:t>Eliminate all deferred losses and gains arising on derivatives that were reported in accordance with previous GAAP as if they are assets and liabilities</a:t>
            </a:r>
          </a:p>
          <a:p>
            <a:pPr marL="1096963" lvl="2" indent="0" algn="just" eaLnBrk="1" hangingPunct="1">
              <a:spcBef>
                <a:spcPct val="0"/>
              </a:spcBef>
              <a:buFontTx/>
              <a:buNone/>
            </a:pPr>
            <a:endParaRPr lang="en-US" sz="2000" dirty="0" smtClean="0"/>
          </a:p>
          <a:p>
            <a:pPr marL="1096963" lvl="2" indent="0" algn="just" eaLnBrk="1" hangingPunct="1">
              <a:spcBef>
                <a:spcPct val="0"/>
              </a:spcBef>
              <a:buFontTx/>
              <a:buNone/>
            </a:pPr>
            <a:r>
              <a:rPr lang="en-US" sz="2000" dirty="0" smtClean="0"/>
              <a:t>However IFRS 1 permits to adopt hedge accounting for relationship</a:t>
            </a:r>
          </a:p>
          <a:p>
            <a:pPr lvl="3" algn="just" eaLnBrk="1" hangingPunct="1">
              <a:spcBef>
                <a:spcPct val="0"/>
              </a:spcBef>
            </a:pPr>
            <a:r>
              <a:rPr lang="en-US" dirty="0" smtClean="0"/>
              <a:t>That have been designated as hedges under previous GAAP; and</a:t>
            </a:r>
          </a:p>
          <a:p>
            <a:pPr lvl="3" algn="just" eaLnBrk="1" hangingPunct="1">
              <a:spcBef>
                <a:spcPct val="0"/>
              </a:spcBef>
            </a:pPr>
            <a:r>
              <a:rPr lang="en-US" dirty="0" smtClean="0"/>
              <a:t>Which also qualify for hedge accounting under IAS 39</a:t>
            </a:r>
          </a:p>
          <a:p>
            <a:pPr lvl="3" algn="just" eaLnBrk="1" hangingPunct="1">
              <a:spcBef>
                <a:spcPct val="0"/>
              </a:spcBef>
            </a:pPr>
            <a:endParaRPr lang="en-US" dirty="0" smtClean="0"/>
          </a:p>
          <a:p>
            <a:pPr marL="1096963" lvl="2" indent="0" algn="just" eaLnBrk="1" hangingPunct="1">
              <a:spcBef>
                <a:spcPct val="0"/>
              </a:spcBef>
              <a:buFontTx/>
              <a:buNone/>
            </a:pPr>
            <a:r>
              <a:rPr lang="en-US" sz="2000" dirty="0" smtClean="0"/>
              <a:t>Hedge accounting is than applied from the date, the hedging relationship is fully designated and fully documented as per IAS 39 and not from the date of transition. Also if any transaction is recognized as Hedge under pervious GAAP but not following the definition as Hedge transaction as per IAS 39, has to be designated as per IAS 39. </a:t>
            </a:r>
          </a:p>
          <a:p>
            <a:pPr marL="1096963" lvl="2" indent="0" algn="just" eaLnBrk="1" hangingPunct="1">
              <a:spcBef>
                <a:spcPct val="0"/>
              </a:spcBef>
              <a:buFontTx/>
              <a:buNone/>
            </a:pPr>
            <a:endParaRPr lang="en-US" sz="2000" dirty="0" smtClean="0"/>
          </a:p>
          <a:p>
            <a:pPr marL="1096963" lvl="2" indent="0" algn="just" eaLnBrk="1" hangingPunct="1">
              <a:spcBef>
                <a:spcPct val="0"/>
              </a:spcBef>
              <a:buFontTx/>
              <a:buNone/>
            </a:pPr>
            <a:r>
              <a:rPr lang="en-US" sz="2000" dirty="0" smtClean="0"/>
              <a:t>This designated has to be applied on the date of transition.</a:t>
            </a:r>
          </a:p>
        </p:txBody>
      </p:sp>
      <p:sp>
        <p:nvSpPr>
          <p:cNvPr id="3" name="Rectangle 2"/>
          <p:cNvSpPr>
            <a:spLocks noGrp="1" noChangeArrowheads="1"/>
          </p:cNvSpPr>
          <p:nvPr>
            <p:ph type="title"/>
          </p:nvPr>
        </p:nvSpPr>
        <p:spPr>
          <a:xfrm>
            <a:off x="871538" y="0"/>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Tree>
    <p:extLst>
      <p:ext uri="{BB962C8B-B14F-4D97-AF65-F5344CB8AC3E}">
        <p14:creationId xmlns:p14="http://schemas.microsoft.com/office/powerpoint/2010/main" xmlns="" val="2727666824"/>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idx="1"/>
          </p:nvPr>
        </p:nvSpPr>
        <p:spPr>
          <a:xfrm>
            <a:off x="174625" y="836613"/>
            <a:ext cx="8740775" cy="5616575"/>
          </a:xfrm>
        </p:spPr>
        <p:txBody>
          <a:bodyPr>
            <a:normAutofit fontScale="92500" lnSpcReduction="10000"/>
          </a:bodyPr>
          <a:lstStyle/>
          <a:p>
            <a:pPr eaLnBrk="1" hangingPunct="1"/>
            <a:r>
              <a:rPr lang="en-US" dirty="0" smtClean="0"/>
              <a:t>Step # 4</a:t>
            </a:r>
          </a:p>
          <a:p>
            <a:pPr lvl="1" eaLnBrk="1" hangingPunct="1"/>
            <a:r>
              <a:rPr lang="en-US" sz="2000" dirty="0" smtClean="0"/>
              <a:t>Mandatory Exemption from retrospective Application</a:t>
            </a:r>
          </a:p>
          <a:p>
            <a:pPr lvl="2" algn="just" eaLnBrk="1" hangingPunct="1"/>
            <a:endParaRPr lang="en-US" sz="1800" b="1" u="sng" dirty="0" smtClean="0"/>
          </a:p>
          <a:p>
            <a:pPr lvl="2" algn="just" eaLnBrk="1" hangingPunct="1"/>
            <a:r>
              <a:rPr lang="en-US" sz="1800" b="1" u="sng" dirty="0" smtClean="0"/>
              <a:t>Non-Controlling Interests –</a:t>
            </a:r>
            <a:r>
              <a:rPr lang="en-US" sz="1800" dirty="0" smtClean="0"/>
              <a:t> The provision of prospective application of NCI comes in effect due to the changes made in IAS 27 which is applicable effective 30</a:t>
            </a:r>
            <a:r>
              <a:rPr lang="en-US" sz="1800" baseline="30000" dirty="0" smtClean="0"/>
              <a:t>th</a:t>
            </a:r>
            <a:r>
              <a:rPr lang="en-US" sz="1800" dirty="0" smtClean="0"/>
              <a:t> June, 2010 annual period. The proposed changes suggest:-</a:t>
            </a:r>
          </a:p>
          <a:p>
            <a:pPr lvl="3" algn="just" eaLnBrk="1" hangingPunct="1"/>
            <a:r>
              <a:rPr lang="en-US" sz="1800" dirty="0" smtClean="0"/>
              <a:t>To attribute the total comprehensive income between Owner and NCI even though NCI have deficit balance;</a:t>
            </a:r>
          </a:p>
          <a:p>
            <a:pPr lvl="3" algn="just" eaLnBrk="1" hangingPunct="1"/>
            <a:r>
              <a:rPr lang="en-US" sz="1800" dirty="0" smtClean="0"/>
              <a:t>Requirement for accounting for changes in the parents’ ownership interest that do not result in a loss of control; and</a:t>
            </a:r>
          </a:p>
          <a:p>
            <a:pPr lvl="3" algn="just" eaLnBrk="1" hangingPunct="1"/>
            <a:r>
              <a:rPr lang="en-US" sz="1800" dirty="0" smtClean="0"/>
              <a:t>Requirement for accounting for a loss of control of subsidiary.</a:t>
            </a:r>
          </a:p>
          <a:p>
            <a:pPr lvl="2" algn="just" eaLnBrk="1" hangingPunct="1">
              <a:buFontTx/>
              <a:buNone/>
            </a:pPr>
            <a:r>
              <a:rPr lang="en-US" sz="1800" dirty="0" smtClean="0"/>
              <a:t>	</a:t>
            </a:r>
          </a:p>
          <a:p>
            <a:pPr lvl="2" algn="just" eaLnBrk="1" hangingPunct="1">
              <a:buFontTx/>
              <a:buNone/>
            </a:pPr>
            <a:r>
              <a:rPr lang="en-US" sz="1800" dirty="0" smtClean="0"/>
              <a:t>The above requirements as mandated by IAS 27 is supposed to be applied prospectively. The basic assumption made herein is the early adoption of IAS27 amendments.</a:t>
            </a:r>
          </a:p>
          <a:p>
            <a:pPr lvl="2" algn="just" eaLnBrk="1" hangingPunct="1">
              <a:buFontTx/>
              <a:buNone/>
            </a:pPr>
            <a:endParaRPr lang="en-US" sz="1800" dirty="0" smtClean="0"/>
          </a:p>
          <a:p>
            <a:pPr lvl="2" algn="just" eaLnBrk="1" hangingPunct="1">
              <a:buFontTx/>
              <a:buNone/>
            </a:pPr>
            <a:r>
              <a:rPr lang="en-US" sz="1800" dirty="0" smtClean="0"/>
              <a:t>However if an entity elects to apply IFRS 3 retrospectively to past business combinations, it shall also need to apply amended IAS 27 and this exemption is not applicable in that case. </a:t>
            </a:r>
          </a:p>
        </p:txBody>
      </p:sp>
      <p:sp>
        <p:nvSpPr>
          <p:cNvPr id="3" name="Rectangle 2"/>
          <p:cNvSpPr>
            <a:spLocks noGrp="1" noChangeArrowheads="1"/>
          </p:cNvSpPr>
          <p:nvPr>
            <p:ph type="title"/>
          </p:nvPr>
        </p:nvSpPr>
        <p:spPr>
          <a:xfrm>
            <a:off x="217488" y="0"/>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Tree>
    <p:extLst>
      <p:ext uri="{BB962C8B-B14F-4D97-AF65-F5344CB8AC3E}">
        <p14:creationId xmlns:p14="http://schemas.microsoft.com/office/powerpoint/2010/main" xmlns="" val="694439783"/>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819400"/>
            <a:ext cx="8229600" cy="2895600"/>
          </a:xfrm>
        </p:spPr>
        <p:txBody>
          <a:bodyPr>
            <a:normAutofit fontScale="92500" lnSpcReduction="10000"/>
          </a:bodyPr>
          <a:lstStyle/>
          <a:p>
            <a:pPr marL="0" indent="0">
              <a:buNone/>
            </a:pPr>
            <a:r>
              <a:rPr lang="en-US" dirty="0" smtClean="0"/>
              <a:t>	</a:t>
            </a:r>
            <a:r>
              <a:rPr lang="en-US" sz="4400" dirty="0" smtClean="0"/>
              <a:t>IFRS implementation- </a:t>
            </a:r>
          </a:p>
          <a:p>
            <a:pPr marL="0" indent="0">
              <a:buNone/>
            </a:pPr>
            <a:endParaRPr lang="en-US" sz="4400" dirty="0"/>
          </a:p>
          <a:p>
            <a:pPr marL="0" indent="0">
              <a:buNone/>
            </a:pPr>
            <a:endParaRPr lang="en-US" sz="4400" dirty="0" smtClean="0"/>
          </a:p>
          <a:p>
            <a:pPr marL="0" indent="0">
              <a:buNone/>
            </a:pPr>
            <a:r>
              <a:rPr lang="en-US" sz="4400" dirty="0" smtClean="0"/>
              <a:t>             World Scenario</a:t>
            </a:r>
            <a:endParaRPr lang="en-US" sz="4400" dirty="0"/>
          </a:p>
        </p:txBody>
      </p:sp>
    </p:spTree>
    <p:extLst>
      <p:ext uri="{BB962C8B-B14F-4D97-AF65-F5344CB8AC3E}">
        <p14:creationId xmlns:p14="http://schemas.microsoft.com/office/powerpoint/2010/main" xmlns="" val="3499254121"/>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152400"/>
            <a:ext cx="8229600" cy="715963"/>
          </a:xfrm>
        </p:spPr>
        <p:txBody>
          <a:bodyPr/>
          <a:lstStyle/>
          <a:p>
            <a:pPr algn="l" eaLnBrk="1" hangingPunct="1">
              <a:defRPr/>
            </a:pP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Challenges in IFRS in India</a:t>
            </a:r>
          </a:p>
        </p:txBody>
      </p:sp>
      <p:sp>
        <p:nvSpPr>
          <p:cNvPr id="6147" name="Content Placeholder 2"/>
          <p:cNvSpPr>
            <a:spLocks noGrp="1"/>
          </p:cNvSpPr>
          <p:nvPr>
            <p:ph idx="1"/>
          </p:nvPr>
        </p:nvSpPr>
        <p:spPr>
          <a:xfrm>
            <a:off x="228600" y="762000"/>
            <a:ext cx="8458200" cy="5410200"/>
          </a:xfrm>
        </p:spPr>
        <p:txBody>
          <a:bodyPr>
            <a:normAutofit lnSpcReduction="10000"/>
          </a:bodyPr>
          <a:lstStyle/>
          <a:p>
            <a:pPr marL="287338" indent="-287338" eaLnBrk="1" hangingPunct="1">
              <a:buClr>
                <a:srgbClr val="FF0000"/>
              </a:buClr>
              <a:buFont typeface="Wingdings" pitchFamily="2" charset="2"/>
              <a:buChar char="¯"/>
              <a:defRPr/>
            </a:pPr>
            <a:r>
              <a:rPr lang="en-US" sz="2400" b="1" dirty="0" smtClean="0">
                <a:latin typeface="Arial" pitchFamily="34" charset="0"/>
                <a:cs typeface="Arial" pitchFamily="34" charset="0"/>
              </a:rPr>
              <a:t>Information content</a:t>
            </a:r>
          </a:p>
          <a:p>
            <a:pPr marL="736600" lvl="1" indent="-273050" eaLnBrk="1" hangingPunct="1">
              <a:buClr>
                <a:srgbClr val="FF0000"/>
              </a:buClr>
              <a:buFont typeface="Wingdings 2" pitchFamily="18" charset="2"/>
              <a:buChar char="ò"/>
              <a:defRPr/>
            </a:pPr>
            <a:r>
              <a:rPr lang="en-US" sz="2400" b="1" dirty="0" smtClean="0">
                <a:solidFill>
                  <a:srgbClr val="0066CC"/>
                </a:solidFill>
                <a:latin typeface="Arial" pitchFamily="34" charset="0"/>
                <a:cs typeface="Arial" pitchFamily="34" charset="0"/>
              </a:rPr>
              <a:t> Protective confidentiality vs. complete   </a:t>
            </a:r>
          </a:p>
          <a:p>
            <a:pPr marL="463550" lvl="1" indent="0" eaLnBrk="1" hangingPunct="1">
              <a:buClr>
                <a:srgbClr val="FF0000"/>
              </a:buClr>
              <a:buNone/>
              <a:defRPr/>
            </a:pPr>
            <a:r>
              <a:rPr lang="en-US" sz="2400" b="1" dirty="0">
                <a:solidFill>
                  <a:srgbClr val="0066CC"/>
                </a:solidFill>
                <a:latin typeface="Arial" pitchFamily="34" charset="0"/>
                <a:cs typeface="Arial" pitchFamily="34" charset="0"/>
              </a:rPr>
              <a:t> </a:t>
            </a:r>
            <a:r>
              <a:rPr lang="en-US" sz="2400" b="1" dirty="0" smtClean="0">
                <a:solidFill>
                  <a:srgbClr val="0066CC"/>
                </a:solidFill>
                <a:latin typeface="Arial" pitchFamily="34" charset="0"/>
                <a:cs typeface="Arial" pitchFamily="34" charset="0"/>
              </a:rPr>
              <a:t>    </a:t>
            </a:r>
            <a:r>
              <a:rPr lang="en-US" sz="2400" b="1" u="sng" dirty="0" smtClean="0">
                <a:solidFill>
                  <a:srgbClr val="0066CC"/>
                </a:solidFill>
                <a:latin typeface="Arial" pitchFamily="34" charset="0"/>
                <a:cs typeface="Arial" pitchFamily="34" charset="0"/>
              </a:rPr>
              <a:t>transparency</a:t>
            </a:r>
          </a:p>
          <a:p>
            <a:pPr marL="736600" lvl="1" indent="-273050" eaLnBrk="1" hangingPunct="1">
              <a:buClr>
                <a:srgbClr val="FF0000"/>
              </a:buClr>
              <a:buFont typeface="Wingdings 2" pitchFamily="18" charset="2"/>
              <a:buChar char="ò"/>
              <a:defRPr/>
            </a:pPr>
            <a:r>
              <a:rPr lang="en-US" sz="2400" b="1" dirty="0" smtClean="0">
                <a:solidFill>
                  <a:srgbClr val="0066CC"/>
                </a:solidFill>
                <a:latin typeface="Arial" pitchFamily="34" charset="0"/>
                <a:cs typeface="Arial" pitchFamily="34" charset="0"/>
              </a:rPr>
              <a:t> Completeness vs. </a:t>
            </a:r>
            <a:r>
              <a:rPr lang="en-US" sz="2400" b="1" u="sng" dirty="0" smtClean="0">
                <a:solidFill>
                  <a:srgbClr val="0066CC"/>
                </a:solidFill>
                <a:latin typeface="Arial" pitchFamily="34" charset="0"/>
                <a:cs typeface="Arial" pitchFamily="34" charset="0"/>
              </a:rPr>
              <a:t>Invasion</a:t>
            </a:r>
            <a:r>
              <a:rPr lang="en-US" sz="2400" b="1" dirty="0" smtClean="0">
                <a:solidFill>
                  <a:srgbClr val="0066CC"/>
                </a:solidFill>
                <a:latin typeface="Arial" pitchFamily="34" charset="0"/>
                <a:cs typeface="Arial" pitchFamily="34" charset="0"/>
              </a:rPr>
              <a:t> by analysts, who </a:t>
            </a:r>
            <a:r>
              <a:rPr lang="en-US" sz="2400" b="1" i="1" dirty="0" smtClean="0">
                <a:solidFill>
                  <a:srgbClr val="0066CC"/>
                </a:solidFill>
                <a:latin typeface="Arial" pitchFamily="34" charset="0"/>
                <a:cs typeface="Arial" pitchFamily="34" charset="0"/>
              </a:rPr>
              <a:t>till  </a:t>
            </a:r>
          </a:p>
          <a:p>
            <a:pPr marL="463550" lvl="1" indent="0" eaLnBrk="1" hangingPunct="1">
              <a:buClr>
                <a:srgbClr val="FF0000"/>
              </a:buClr>
              <a:buNone/>
              <a:defRPr/>
            </a:pPr>
            <a:r>
              <a:rPr lang="en-US" sz="2400" b="1" i="1" dirty="0">
                <a:solidFill>
                  <a:srgbClr val="0066CC"/>
                </a:solidFill>
                <a:latin typeface="Arial" pitchFamily="34" charset="0"/>
                <a:cs typeface="Arial" pitchFamily="34" charset="0"/>
              </a:rPr>
              <a:t> </a:t>
            </a:r>
            <a:r>
              <a:rPr lang="en-US" sz="2400" b="1" i="1" dirty="0" smtClean="0">
                <a:solidFill>
                  <a:srgbClr val="0066CC"/>
                </a:solidFill>
                <a:latin typeface="Arial" pitchFamily="34" charset="0"/>
                <a:cs typeface="Arial" pitchFamily="34" charset="0"/>
              </a:rPr>
              <a:t>    recently knew IGAAP </a:t>
            </a:r>
          </a:p>
          <a:p>
            <a:pPr marL="736600" lvl="1" indent="-273050" eaLnBrk="1" hangingPunct="1">
              <a:buClr>
                <a:srgbClr val="FF0000"/>
              </a:buClr>
              <a:buFont typeface="Wingdings 2" pitchFamily="18" charset="2"/>
              <a:buChar char="ò"/>
              <a:defRPr/>
            </a:pPr>
            <a:r>
              <a:rPr lang="en-US" sz="2400" b="1" dirty="0" smtClean="0">
                <a:solidFill>
                  <a:srgbClr val="0066CC"/>
                </a:solidFill>
                <a:latin typeface="Arial" pitchFamily="34" charset="0"/>
                <a:cs typeface="Arial" pitchFamily="34" charset="0"/>
              </a:rPr>
              <a:t> More </a:t>
            </a:r>
            <a:r>
              <a:rPr lang="en-US" sz="2400" b="1" u="sng" dirty="0" smtClean="0">
                <a:solidFill>
                  <a:srgbClr val="0066CC"/>
                </a:solidFill>
                <a:latin typeface="Arial" pitchFamily="34" charset="0"/>
                <a:cs typeface="Arial" pitchFamily="34" charset="0"/>
              </a:rPr>
              <a:t>volatility</a:t>
            </a:r>
            <a:r>
              <a:rPr lang="en-US" sz="2400" b="1" dirty="0" smtClean="0">
                <a:solidFill>
                  <a:srgbClr val="0066CC"/>
                </a:solidFill>
                <a:latin typeface="Arial" pitchFamily="34" charset="0"/>
                <a:cs typeface="Arial" pitchFamily="34" charset="0"/>
              </a:rPr>
              <a:t> in Income Statement </a:t>
            </a:r>
          </a:p>
          <a:p>
            <a:pPr marL="736600" lvl="1" indent="-273050" eaLnBrk="1" hangingPunct="1">
              <a:buClr>
                <a:srgbClr val="FF0000"/>
              </a:buClr>
              <a:buFont typeface="Wingdings 2" pitchFamily="18" charset="2"/>
              <a:buChar char="ò"/>
              <a:defRPr/>
            </a:pPr>
            <a:r>
              <a:rPr lang="en-US" sz="2400" b="1" dirty="0" smtClean="0">
                <a:solidFill>
                  <a:srgbClr val="0066CC"/>
                </a:solidFill>
                <a:latin typeface="Arial" pitchFamily="34" charset="0"/>
                <a:cs typeface="Arial" pitchFamily="34" charset="0"/>
              </a:rPr>
              <a:t>  </a:t>
            </a:r>
            <a:r>
              <a:rPr lang="en-US" sz="2400" b="1" u="sng" dirty="0" smtClean="0">
                <a:solidFill>
                  <a:srgbClr val="0066CC"/>
                </a:solidFill>
                <a:latin typeface="Arial" pitchFamily="34" charset="0"/>
                <a:cs typeface="Arial" pitchFamily="34" charset="0"/>
              </a:rPr>
              <a:t>Relevance</a:t>
            </a:r>
            <a:r>
              <a:rPr lang="en-US" sz="2400" b="1" dirty="0" smtClean="0">
                <a:solidFill>
                  <a:srgbClr val="0066CC"/>
                </a:solidFill>
                <a:latin typeface="Arial" pitchFamily="34" charset="0"/>
                <a:cs typeface="Arial" pitchFamily="34" charset="0"/>
              </a:rPr>
              <a:t> for stakeholders</a:t>
            </a:r>
          </a:p>
          <a:p>
            <a:pPr lvl="1" eaLnBrk="1" hangingPunct="1">
              <a:buClr>
                <a:srgbClr val="FF0000"/>
              </a:buClr>
              <a:buFont typeface="Wingdings 2" pitchFamily="18" charset="2"/>
              <a:buChar char="ò"/>
              <a:defRPr/>
            </a:pPr>
            <a:endParaRPr lang="en-US" sz="2400" b="1" dirty="0" smtClean="0">
              <a:solidFill>
                <a:srgbClr val="0033CC"/>
              </a:solidFill>
              <a:latin typeface="Arial" pitchFamily="34" charset="0"/>
              <a:cs typeface="Arial" pitchFamily="34" charset="0"/>
            </a:endParaRPr>
          </a:p>
          <a:p>
            <a:pPr eaLnBrk="1" hangingPunct="1">
              <a:buClr>
                <a:srgbClr val="FF0000"/>
              </a:buClr>
              <a:buFont typeface="Wingdings" pitchFamily="2" charset="2"/>
              <a:buChar char="¯"/>
              <a:defRPr/>
            </a:pPr>
            <a:r>
              <a:rPr lang="en-US" sz="2400" b="1" dirty="0" smtClean="0">
                <a:latin typeface="Arial" pitchFamily="34" charset="0"/>
                <a:cs typeface="Arial" pitchFamily="34" charset="0"/>
              </a:rPr>
              <a:t>Recognition and transaction processing with </a:t>
            </a:r>
            <a:r>
              <a:rPr lang="en-US" sz="2400" b="1" u="sng" dirty="0" smtClean="0">
                <a:latin typeface="Arial" pitchFamily="34" charset="0"/>
                <a:cs typeface="Arial" pitchFamily="34" charset="0"/>
              </a:rPr>
              <a:t>flexibilit</a:t>
            </a:r>
            <a:r>
              <a:rPr lang="en-US" sz="2400" b="1" dirty="0" smtClean="0">
                <a:latin typeface="Arial" pitchFamily="34" charset="0"/>
                <a:cs typeface="Arial" pitchFamily="34" charset="0"/>
              </a:rPr>
              <a:t>y for </a:t>
            </a:r>
          </a:p>
          <a:p>
            <a:pPr marL="736600" lvl="1" indent="-273050" eaLnBrk="1" hangingPunct="1">
              <a:buClr>
                <a:srgbClr val="FF0000"/>
              </a:buClr>
              <a:buFont typeface="Wingdings 2" pitchFamily="18" charset="2"/>
              <a:buChar char="ò"/>
              <a:defRPr/>
            </a:pPr>
            <a:r>
              <a:rPr lang="en-US" sz="2400" b="1" dirty="0" smtClean="0">
                <a:solidFill>
                  <a:srgbClr val="0066CC"/>
                </a:solidFill>
                <a:latin typeface="Arial" pitchFamily="34" charset="0"/>
                <a:cs typeface="Arial" pitchFamily="34" charset="0"/>
              </a:rPr>
              <a:t>Corporate reporting – </a:t>
            </a:r>
            <a:r>
              <a:rPr lang="en-US" sz="2400" b="1" u="sng" dirty="0" smtClean="0">
                <a:solidFill>
                  <a:srgbClr val="0066CC"/>
                </a:solidFill>
                <a:latin typeface="Arial" pitchFamily="34" charset="0"/>
                <a:cs typeface="Arial" pitchFamily="34" charset="0"/>
              </a:rPr>
              <a:t>Substance</a:t>
            </a:r>
            <a:r>
              <a:rPr lang="en-US" sz="2400" b="1" dirty="0" smtClean="0">
                <a:solidFill>
                  <a:srgbClr val="0066CC"/>
                </a:solidFill>
                <a:latin typeface="Arial" pitchFamily="34" charset="0"/>
                <a:cs typeface="Arial" pitchFamily="34" charset="0"/>
              </a:rPr>
              <a:t> over Form, </a:t>
            </a:r>
          </a:p>
          <a:p>
            <a:pPr marL="736600" lvl="1" indent="-273050" eaLnBrk="1" hangingPunct="1">
              <a:buClr>
                <a:srgbClr val="FF0000"/>
              </a:buClr>
              <a:buFont typeface="Wingdings 2" pitchFamily="18" charset="2"/>
              <a:buChar char="ò"/>
              <a:defRPr/>
            </a:pPr>
            <a:r>
              <a:rPr lang="en-US" sz="2400" b="1" dirty="0" smtClean="0">
                <a:solidFill>
                  <a:srgbClr val="0066CC"/>
                </a:solidFill>
                <a:latin typeface="Arial" pitchFamily="34" charset="0"/>
                <a:cs typeface="Arial" pitchFamily="34" charset="0"/>
              </a:rPr>
              <a:t>Tax Accounts and Return – Historical Cost vs. </a:t>
            </a:r>
            <a:r>
              <a:rPr lang="en-US" sz="2400" b="1" u="sng" dirty="0" smtClean="0">
                <a:solidFill>
                  <a:srgbClr val="0066CC"/>
                </a:solidFill>
                <a:latin typeface="Arial" pitchFamily="34" charset="0"/>
                <a:cs typeface="Arial" pitchFamily="34" charset="0"/>
              </a:rPr>
              <a:t>Fair Valuation </a:t>
            </a:r>
          </a:p>
          <a:p>
            <a:pPr eaLnBrk="1" hangingPunct="1">
              <a:buClr>
                <a:srgbClr val="FF0000"/>
              </a:buClr>
              <a:buFont typeface="Arial" charset="0"/>
              <a:buNone/>
              <a:defRPr/>
            </a:pPr>
            <a:endParaRPr lang="en-US" sz="2400" b="1" dirty="0" smtClean="0">
              <a:latin typeface="Arial" pitchFamily="34" charset="0"/>
              <a:cs typeface="Arial" pitchFamily="34" charset="0"/>
            </a:endParaRPr>
          </a:p>
          <a:p>
            <a:pPr eaLnBrk="1" hangingPunct="1">
              <a:buClr>
                <a:srgbClr val="FF0000"/>
              </a:buClr>
              <a:buFont typeface="Wingdings" pitchFamily="2" charset="2"/>
              <a:buChar char="¯"/>
              <a:defRPr/>
            </a:pPr>
            <a:endParaRPr lang="en-US" sz="1800" b="1" dirty="0" smtClean="0">
              <a:latin typeface="Arial" pitchFamily="34" charset="0"/>
              <a:cs typeface="Arial" pitchFamily="34" charset="0"/>
            </a:endParaRPr>
          </a:p>
          <a:p>
            <a:pPr lvl="1" eaLnBrk="1" hangingPunct="1">
              <a:buFont typeface="Arial" charset="0"/>
              <a:buNone/>
              <a:defRPr/>
            </a:pPr>
            <a:endParaRPr lang="en-US" sz="2000" b="1" dirty="0" smtClean="0"/>
          </a:p>
          <a:p>
            <a:pPr lvl="1" eaLnBrk="1" hangingPunct="1">
              <a:defRPr/>
            </a:pPr>
            <a:endParaRPr lang="en-US" sz="2000" b="1" dirty="0" smtClean="0"/>
          </a:p>
          <a:p>
            <a:pPr eaLnBrk="1" hangingPunct="1">
              <a:defRPr/>
            </a:pPr>
            <a:endParaRPr lang="en-US" sz="2400" b="1" dirty="0" smtClean="0"/>
          </a:p>
        </p:txBody>
      </p:sp>
      <p:sp>
        <p:nvSpPr>
          <p:cNvPr id="4" name="Slide Number Placeholder 3"/>
          <p:cNvSpPr>
            <a:spLocks noGrp="1"/>
          </p:cNvSpPr>
          <p:nvPr>
            <p:ph type="sldNum" sz="quarter" idx="12"/>
          </p:nvPr>
        </p:nvSpPr>
        <p:spPr/>
        <p:txBody>
          <a:bodyPr/>
          <a:lstStyle/>
          <a:p>
            <a:pPr>
              <a:defRPr/>
            </a:pPr>
            <a:fld id="{590FBD7A-66AF-463D-BA92-DEF18DA58D9D}" type="slidenum">
              <a:rPr lang="en-US" smtClean="0"/>
              <a:pPr>
                <a:defRPr/>
              </a:pPr>
              <a:t>208</a:t>
            </a:fld>
            <a:endParaRPr lang="en-US"/>
          </a:p>
        </p:txBody>
      </p:sp>
    </p:spTree>
    <p:extLst>
      <p:ext uri="{BB962C8B-B14F-4D97-AF65-F5344CB8AC3E}">
        <p14:creationId xmlns:p14="http://schemas.microsoft.com/office/powerpoint/2010/main" xmlns="" val="4065065162"/>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04800" y="152400"/>
            <a:ext cx="8229600" cy="715963"/>
          </a:xfrm>
        </p:spPr>
        <p:txBody>
          <a:bodyPr/>
          <a:lstStyle/>
          <a:p>
            <a:pPr algn="l" eaLnBrk="1" hangingPunct="1">
              <a:defRPr/>
            </a:pP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Challenges in IFRS in India</a:t>
            </a:r>
          </a:p>
        </p:txBody>
      </p:sp>
      <p:sp>
        <p:nvSpPr>
          <p:cNvPr id="6147" name="Content Placeholder 2"/>
          <p:cNvSpPr>
            <a:spLocks noGrp="1"/>
          </p:cNvSpPr>
          <p:nvPr>
            <p:ph idx="1"/>
          </p:nvPr>
        </p:nvSpPr>
        <p:spPr>
          <a:xfrm>
            <a:off x="381000" y="762000"/>
            <a:ext cx="8610600" cy="5410200"/>
          </a:xfrm>
        </p:spPr>
        <p:txBody>
          <a:bodyPr>
            <a:normAutofit lnSpcReduction="10000"/>
          </a:bodyPr>
          <a:lstStyle/>
          <a:p>
            <a:pPr eaLnBrk="1" hangingPunct="1">
              <a:buClr>
                <a:srgbClr val="FF0000"/>
              </a:buClr>
              <a:buFont typeface="Arial" charset="0"/>
              <a:buNone/>
              <a:defRPr/>
            </a:pPr>
            <a:endParaRPr lang="en-US" sz="2400" b="1" dirty="0" smtClean="0">
              <a:latin typeface="Arial" pitchFamily="34" charset="0"/>
              <a:cs typeface="Arial" pitchFamily="34" charset="0"/>
            </a:endParaRPr>
          </a:p>
          <a:p>
            <a:pPr eaLnBrk="1" hangingPunct="1">
              <a:buClr>
                <a:srgbClr val="FF0000"/>
              </a:buClr>
              <a:buFont typeface="Wingdings" pitchFamily="2" charset="2"/>
              <a:buChar char="¯"/>
              <a:defRPr/>
            </a:pPr>
            <a:r>
              <a:rPr lang="en-US" sz="2400" b="1" u="sng" dirty="0" smtClean="0">
                <a:latin typeface="Arial" pitchFamily="34" charset="0"/>
                <a:cs typeface="Arial" pitchFamily="34" charset="0"/>
              </a:rPr>
              <a:t>Lowest </a:t>
            </a:r>
            <a:r>
              <a:rPr lang="en-US" sz="2400" b="1" dirty="0" smtClean="0">
                <a:latin typeface="Arial" pitchFamily="34" charset="0"/>
                <a:cs typeface="Arial" pitchFamily="34" charset="0"/>
              </a:rPr>
              <a:t> importance to the </a:t>
            </a:r>
            <a:r>
              <a:rPr lang="en-US" sz="2400" b="1" u="sng" dirty="0" smtClean="0">
                <a:latin typeface="Arial" pitchFamily="34" charset="0"/>
                <a:cs typeface="Arial" pitchFamily="34" charset="0"/>
              </a:rPr>
              <a:t>Regulatory framework </a:t>
            </a:r>
            <a:r>
              <a:rPr lang="en-US" sz="2400" b="1" dirty="0" smtClean="0">
                <a:latin typeface="Arial" pitchFamily="34" charset="0"/>
                <a:cs typeface="Arial" pitchFamily="34" charset="0"/>
              </a:rPr>
              <a:t>of accounting</a:t>
            </a:r>
          </a:p>
          <a:p>
            <a:pPr eaLnBrk="1" hangingPunct="1">
              <a:buClr>
                <a:srgbClr val="FF0000"/>
              </a:buClr>
              <a:buFont typeface="Wingdings" pitchFamily="2" charset="2"/>
              <a:buChar char="¯"/>
              <a:defRPr/>
            </a:pPr>
            <a:endParaRPr lang="en-US" sz="2400" b="1" dirty="0" smtClean="0">
              <a:latin typeface="Arial" pitchFamily="34" charset="0"/>
              <a:cs typeface="Arial" pitchFamily="34" charset="0"/>
            </a:endParaRPr>
          </a:p>
          <a:p>
            <a:pPr eaLnBrk="1" hangingPunct="1">
              <a:buClr>
                <a:srgbClr val="FF0000"/>
              </a:buClr>
              <a:buFont typeface="Wingdings" pitchFamily="2" charset="2"/>
              <a:buChar char="¯"/>
              <a:defRPr/>
            </a:pPr>
            <a:r>
              <a:rPr lang="en-US" sz="2400" b="1" dirty="0" smtClean="0">
                <a:latin typeface="Arial" pitchFamily="34" charset="0"/>
                <a:cs typeface="Arial" pitchFamily="34" charset="0"/>
              </a:rPr>
              <a:t>Test of ‘</a:t>
            </a:r>
            <a:r>
              <a:rPr lang="en-US" sz="2400" b="1" u="sng" dirty="0" smtClean="0">
                <a:latin typeface="Arial" pitchFamily="34" charset="0"/>
                <a:cs typeface="Arial" pitchFamily="34" charset="0"/>
              </a:rPr>
              <a:t>Functional Currency</a:t>
            </a:r>
            <a:r>
              <a:rPr lang="en-US" sz="2400" b="1" dirty="0" smtClean="0">
                <a:latin typeface="Arial" pitchFamily="34" charset="0"/>
                <a:cs typeface="Arial" pitchFamily="34" charset="0"/>
              </a:rPr>
              <a:t>’</a:t>
            </a:r>
          </a:p>
          <a:p>
            <a:pPr eaLnBrk="1" hangingPunct="1">
              <a:buClr>
                <a:srgbClr val="FF0000"/>
              </a:buClr>
              <a:buFont typeface="Wingdings" pitchFamily="2" charset="2"/>
              <a:buChar char="¯"/>
              <a:defRPr/>
            </a:pPr>
            <a:endParaRPr lang="en-US" sz="2400" b="1" dirty="0" smtClean="0">
              <a:latin typeface="Arial" pitchFamily="34" charset="0"/>
              <a:cs typeface="Arial" pitchFamily="34" charset="0"/>
            </a:endParaRPr>
          </a:p>
          <a:p>
            <a:pPr marL="287338" indent="-287338" eaLnBrk="1" hangingPunct="1">
              <a:buClr>
                <a:srgbClr val="FF0000"/>
              </a:buClr>
              <a:buFont typeface="Wingdings" pitchFamily="2" charset="2"/>
              <a:buChar char="¯"/>
              <a:defRPr/>
            </a:pPr>
            <a:r>
              <a:rPr lang="en-US" sz="2400" b="1" dirty="0" smtClean="0">
                <a:latin typeface="Arial" pitchFamily="34" charset="0"/>
                <a:cs typeface="Arial" pitchFamily="34" charset="0"/>
              </a:rPr>
              <a:t> Unlearning and </a:t>
            </a:r>
            <a:r>
              <a:rPr lang="en-US" sz="2400" b="1" u="sng" dirty="0" smtClean="0">
                <a:latin typeface="Arial" pitchFamily="34" charset="0"/>
                <a:cs typeface="Arial" pitchFamily="34" charset="0"/>
              </a:rPr>
              <a:t>relearning</a:t>
            </a:r>
            <a:r>
              <a:rPr lang="en-US" sz="2400" b="1" dirty="0" smtClean="0">
                <a:latin typeface="Arial" pitchFamily="34" charset="0"/>
                <a:cs typeface="Arial" pitchFamily="34" charset="0"/>
              </a:rPr>
              <a:t> – </a:t>
            </a:r>
            <a:r>
              <a:rPr lang="en-US" sz="2400" b="1" i="1" dirty="0" smtClean="0">
                <a:latin typeface="Arial" pitchFamily="34" charset="0"/>
                <a:cs typeface="Arial" pitchFamily="34" charset="0"/>
              </a:rPr>
              <a:t>Research, Reading, Benchmarking</a:t>
            </a:r>
          </a:p>
          <a:p>
            <a:pPr marL="736600" lvl="1" indent="-273050" eaLnBrk="1" hangingPunct="1">
              <a:buClr>
                <a:srgbClr val="FF0000"/>
              </a:buClr>
              <a:buFont typeface="Wingdings 2" pitchFamily="18" charset="2"/>
              <a:buChar char="ò"/>
              <a:defRPr/>
            </a:pPr>
            <a:r>
              <a:rPr lang="en-US" sz="2400" b="1" dirty="0" smtClean="0">
                <a:solidFill>
                  <a:srgbClr val="0066CC"/>
                </a:solidFill>
                <a:latin typeface="Arial" pitchFamily="34" charset="0"/>
                <a:cs typeface="Arial" pitchFamily="34" charset="0"/>
              </a:rPr>
              <a:t>Guidance of EAC of ICAI, RBI – Replaced by IFRIC, SIC and IND AS</a:t>
            </a:r>
          </a:p>
          <a:p>
            <a:pPr marL="736600" lvl="1" indent="-273050" eaLnBrk="1" hangingPunct="1">
              <a:buClr>
                <a:srgbClr val="FF0000"/>
              </a:buClr>
              <a:buFont typeface="Wingdings 2" pitchFamily="18" charset="2"/>
              <a:buChar char="ò"/>
              <a:defRPr/>
            </a:pPr>
            <a:r>
              <a:rPr lang="en-US" sz="2400" b="1" dirty="0" smtClean="0">
                <a:solidFill>
                  <a:srgbClr val="0066CC"/>
                </a:solidFill>
                <a:latin typeface="Arial" pitchFamily="34" charset="0"/>
                <a:cs typeface="Arial" pitchFamily="34" charset="0"/>
              </a:rPr>
              <a:t>Schedule VI and Regulatory Provisions – Revised</a:t>
            </a:r>
            <a:endParaRPr lang="en-US" sz="2400" b="1" dirty="0" smtClean="0">
              <a:solidFill>
                <a:srgbClr val="0033CC"/>
              </a:solidFill>
              <a:latin typeface="Arial" pitchFamily="34" charset="0"/>
              <a:cs typeface="Arial" pitchFamily="34" charset="0"/>
            </a:endParaRPr>
          </a:p>
          <a:p>
            <a:pPr marL="736600" lvl="1" indent="-273050" eaLnBrk="1" hangingPunct="1">
              <a:buClr>
                <a:srgbClr val="FF0000"/>
              </a:buClr>
              <a:buFont typeface="Wingdings 2" pitchFamily="18" charset="2"/>
              <a:buChar char="ò"/>
              <a:defRPr/>
            </a:pPr>
            <a:endParaRPr lang="en-US" sz="2400" b="1" dirty="0" smtClean="0">
              <a:latin typeface="Arial" pitchFamily="34" charset="0"/>
              <a:cs typeface="Arial" pitchFamily="34" charset="0"/>
            </a:endParaRPr>
          </a:p>
          <a:p>
            <a:pPr eaLnBrk="1" hangingPunct="1">
              <a:buClr>
                <a:srgbClr val="FF0000"/>
              </a:buClr>
              <a:buFont typeface="Wingdings" pitchFamily="2" charset="2"/>
              <a:buChar char="¯"/>
              <a:defRPr/>
            </a:pPr>
            <a:r>
              <a:rPr lang="en-US" sz="2400" b="1" u="sng" dirty="0" smtClean="0">
                <a:latin typeface="Arial" pitchFamily="34" charset="0"/>
                <a:cs typeface="Arial" pitchFamily="34" charset="0"/>
              </a:rPr>
              <a:t>Revenue recognition </a:t>
            </a:r>
            <a:r>
              <a:rPr lang="en-US" sz="2400" b="1" dirty="0" smtClean="0">
                <a:latin typeface="Arial" pitchFamily="34" charset="0"/>
                <a:cs typeface="Arial" pitchFamily="34" charset="0"/>
              </a:rPr>
              <a:t>– Retail, </a:t>
            </a:r>
            <a:r>
              <a:rPr lang="en-US" sz="2400" b="1" dirty="0" err="1" smtClean="0">
                <a:latin typeface="Arial" pitchFamily="34" charset="0"/>
                <a:cs typeface="Arial" pitchFamily="34" charset="0"/>
              </a:rPr>
              <a:t>Automobile,Construction</a:t>
            </a:r>
            <a:r>
              <a:rPr lang="en-US" sz="2400" b="1" dirty="0" smtClean="0">
                <a:latin typeface="Arial" pitchFamily="34" charset="0"/>
                <a:cs typeface="Arial" pitchFamily="34" charset="0"/>
              </a:rPr>
              <a:t>,  Airlines, etc.</a:t>
            </a:r>
          </a:p>
          <a:p>
            <a:pPr eaLnBrk="1" hangingPunct="1">
              <a:buClr>
                <a:srgbClr val="FF0000"/>
              </a:buClr>
              <a:buFont typeface="Wingdings" pitchFamily="2" charset="2"/>
              <a:buChar char="¯"/>
              <a:defRPr/>
            </a:pPr>
            <a:endParaRPr lang="en-US" sz="2400" b="1" dirty="0" smtClean="0">
              <a:latin typeface="Arial" pitchFamily="34" charset="0"/>
              <a:cs typeface="Arial" pitchFamily="34" charset="0"/>
            </a:endParaRPr>
          </a:p>
          <a:p>
            <a:pPr eaLnBrk="1" hangingPunct="1">
              <a:buClr>
                <a:srgbClr val="FF0000"/>
              </a:buClr>
              <a:buFont typeface="Arial" charset="0"/>
              <a:buNone/>
              <a:defRPr/>
            </a:pPr>
            <a:endParaRPr lang="en-US" sz="2400" b="1" dirty="0" smtClean="0">
              <a:latin typeface="Arial" pitchFamily="34" charset="0"/>
              <a:cs typeface="Arial" pitchFamily="34" charset="0"/>
            </a:endParaRPr>
          </a:p>
          <a:p>
            <a:pPr marL="287338" indent="-287338" eaLnBrk="1" hangingPunct="1">
              <a:buClr>
                <a:srgbClr val="FF0000"/>
              </a:buClr>
              <a:buFont typeface="Wingdings" pitchFamily="2" charset="2"/>
              <a:buChar char="¯"/>
              <a:defRPr/>
            </a:pPr>
            <a:endParaRPr lang="en-US" sz="2400" b="1" dirty="0" smtClean="0">
              <a:solidFill>
                <a:srgbClr val="0033CC"/>
              </a:solidFill>
              <a:latin typeface="Arial" pitchFamily="34" charset="0"/>
              <a:cs typeface="Arial" pitchFamily="34" charset="0"/>
            </a:endParaRPr>
          </a:p>
          <a:p>
            <a:pPr eaLnBrk="1" hangingPunct="1">
              <a:buClr>
                <a:srgbClr val="FF0000"/>
              </a:buClr>
              <a:buFont typeface="Wingdings" pitchFamily="2" charset="2"/>
              <a:buChar char="¯"/>
              <a:defRPr/>
            </a:pPr>
            <a:endParaRPr lang="en-US" sz="2400" b="1" dirty="0" smtClean="0">
              <a:latin typeface="Arial" pitchFamily="34" charset="0"/>
              <a:cs typeface="Arial" pitchFamily="34" charset="0"/>
            </a:endParaRPr>
          </a:p>
          <a:p>
            <a:pPr lvl="1" eaLnBrk="1" hangingPunct="1">
              <a:buFont typeface="Arial" charset="0"/>
              <a:buNone/>
              <a:defRPr/>
            </a:pPr>
            <a:endParaRPr lang="en-US" sz="2400" b="1" dirty="0" smtClean="0"/>
          </a:p>
          <a:p>
            <a:pPr lvl="1" eaLnBrk="1" hangingPunct="1">
              <a:defRPr/>
            </a:pPr>
            <a:endParaRPr lang="en-US" sz="2400" b="1" dirty="0" smtClean="0"/>
          </a:p>
          <a:p>
            <a:pPr eaLnBrk="1" hangingPunct="1">
              <a:defRPr/>
            </a:pPr>
            <a:endParaRPr lang="en-US" sz="2400" b="1" dirty="0" smtClean="0"/>
          </a:p>
        </p:txBody>
      </p:sp>
      <p:sp>
        <p:nvSpPr>
          <p:cNvPr id="4" name="Slide Number Placeholder 3"/>
          <p:cNvSpPr>
            <a:spLocks noGrp="1"/>
          </p:cNvSpPr>
          <p:nvPr>
            <p:ph type="sldNum" sz="quarter" idx="12"/>
          </p:nvPr>
        </p:nvSpPr>
        <p:spPr/>
        <p:txBody>
          <a:bodyPr/>
          <a:lstStyle/>
          <a:p>
            <a:pPr>
              <a:defRPr/>
            </a:pPr>
            <a:fld id="{590FBD7A-66AF-463D-BA92-DEF18DA58D9D}" type="slidenum">
              <a:rPr lang="en-US" smtClean="0"/>
              <a:pPr>
                <a:defRPr/>
              </a:pPr>
              <a:t>209</a:t>
            </a:fld>
            <a:endParaRPr lang="en-US"/>
          </a:p>
        </p:txBody>
      </p:sp>
    </p:spTree>
    <p:extLst>
      <p:ext uri="{BB962C8B-B14F-4D97-AF65-F5344CB8AC3E}">
        <p14:creationId xmlns:p14="http://schemas.microsoft.com/office/powerpoint/2010/main" xmlns="" val="2486575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r>
              <a:rPr lang="en-US" smtClean="0">
                <a:solidFill>
                  <a:schemeClr val="tx2"/>
                </a:solidFill>
                <a:effectLst/>
              </a:rPr>
              <a:t>IFRS in India – Significant conceptual matters to be considered</a:t>
            </a:r>
          </a:p>
        </p:txBody>
      </p:sp>
      <p:sp>
        <p:nvSpPr>
          <p:cNvPr id="5" name="Content Placeholder 2"/>
          <p:cNvSpPr>
            <a:spLocks noGrp="1"/>
          </p:cNvSpPr>
          <p:nvPr>
            <p:ph idx="1"/>
          </p:nvPr>
        </p:nvSpPr>
        <p:spPr>
          <a:xfrm>
            <a:off x="-17463" y="2819400"/>
            <a:ext cx="8950325" cy="3505200"/>
          </a:xfrm>
        </p:spPr>
        <p:txBody>
          <a:bodyPr>
            <a:normAutofit fontScale="92500" lnSpcReduction="10000"/>
          </a:bodyPr>
          <a:lstStyle/>
          <a:p>
            <a:r>
              <a:rPr lang="en-US" dirty="0" smtClean="0">
                <a:solidFill>
                  <a:schemeClr val="tx2"/>
                </a:solidFill>
              </a:rPr>
              <a:t>Component based PPE        </a:t>
            </a:r>
            <a:r>
              <a:rPr lang="en-US" sz="2200" dirty="0" smtClean="0">
                <a:solidFill>
                  <a:srgbClr val="FF0000"/>
                </a:solidFill>
              </a:rPr>
              <a:t>Based on Components (</a:t>
            </a:r>
            <a:r>
              <a:rPr lang="en-US" sz="2200" dirty="0" err="1" smtClean="0">
                <a:solidFill>
                  <a:srgbClr val="FF0000"/>
                </a:solidFill>
              </a:rPr>
              <a:t>Capex</a:t>
            </a:r>
            <a:r>
              <a:rPr lang="en-US" sz="2200" dirty="0" smtClean="0">
                <a:solidFill>
                  <a:srgbClr val="FF0000"/>
                </a:solidFill>
              </a:rPr>
              <a:t> &amp; 					                Depreciation)</a:t>
            </a:r>
            <a:endParaRPr lang="en-US" sz="2200" dirty="0" smtClean="0">
              <a:solidFill>
                <a:schemeClr val="tx2"/>
              </a:solidFill>
            </a:endParaRPr>
          </a:p>
          <a:p>
            <a:r>
              <a:rPr lang="en-US" dirty="0" smtClean="0">
                <a:solidFill>
                  <a:schemeClr val="tx2"/>
                </a:solidFill>
              </a:rPr>
              <a:t>Major Inspection/overhaul   </a:t>
            </a:r>
            <a:r>
              <a:rPr lang="en-US" sz="2200" dirty="0" smtClean="0">
                <a:solidFill>
                  <a:srgbClr val="FF0000"/>
                </a:solidFill>
              </a:rPr>
              <a:t>India Inspection - </a:t>
            </a:r>
            <a:r>
              <a:rPr lang="en-US" sz="2200" dirty="0">
                <a:solidFill>
                  <a:srgbClr val="FF0000"/>
                </a:solidFill>
              </a:rPr>
              <a:t>No Cap, IFRS-You  </a:t>
            </a:r>
          </a:p>
          <a:p>
            <a:pPr marL="0" indent="0">
              <a:buNone/>
            </a:pPr>
            <a:r>
              <a:rPr lang="en-US" dirty="0">
                <a:solidFill>
                  <a:srgbClr val="FF0000"/>
                </a:solidFill>
              </a:rPr>
              <a:t> </a:t>
            </a:r>
            <a:r>
              <a:rPr lang="en-US" dirty="0" smtClean="0">
                <a:solidFill>
                  <a:srgbClr val="FF0000"/>
                </a:solidFill>
              </a:rPr>
              <a:t>     </a:t>
            </a:r>
            <a:r>
              <a:rPr lang="en-US" dirty="0" smtClean="0">
                <a:solidFill>
                  <a:schemeClr val="tx2"/>
                </a:solidFill>
              </a:rPr>
              <a:t>expenses</a:t>
            </a:r>
            <a:r>
              <a:rPr lang="en-US" dirty="0" smtClean="0">
                <a:solidFill>
                  <a:srgbClr val="FF0000"/>
                </a:solidFill>
              </a:rPr>
              <a:t>                                 </a:t>
            </a:r>
            <a:r>
              <a:rPr lang="en-US" sz="2200" dirty="0" smtClean="0">
                <a:solidFill>
                  <a:srgbClr val="FF0000"/>
                </a:solidFill>
              </a:rPr>
              <a:t>can </a:t>
            </a:r>
            <a:r>
              <a:rPr lang="en-US" sz="2200" dirty="0" err="1" smtClean="0">
                <a:solidFill>
                  <a:srgbClr val="FF0000"/>
                </a:solidFill>
              </a:rPr>
              <a:t>Capex</a:t>
            </a:r>
            <a:r>
              <a:rPr lang="en-US" sz="2200" dirty="0" smtClean="0">
                <a:solidFill>
                  <a:srgbClr val="FF0000"/>
                </a:solidFill>
              </a:rPr>
              <a:t> </a:t>
            </a:r>
          </a:p>
          <a:p>
            <a:r>
              <a:rPr lang="en-US" dirty="0" smtClean="0">
                <a:solidFill>
                  <a:schemeClr val="tx2"/>
                </a:solidFill>
              </a:rPr>
              <a:t> Discounting of provisions    </a:t>
            </a:r>
            <a:r>
              <a:rPr lang="en-US" sz="2200" dirty="0" smtClean="0">
                <a:solidFill>
                  <a:srgbClr val="FF0000"/>
                </a:solidFill>
              </a:rPr>
              <a:t>Time value (Effective Interest) </a:t>
            </a:r>
            <a:endParaRPr lang="en-US" sz="2200" dirty="0" smtClean="0">
              <a:solidFill>
                <a:schemeClr val="tx2"/>
              </a:solidFill>
            </a:endParaRPr>
          </a:p>
          <a:p>
            <a:r>
              <a:rPr lang="en-US" dirty="0" smtClean="0">
                <a:solidFill>
                  <a:schemeClr val="tx2"/>
                </a:solidFill>
              </a:rPr>
              <a:t>Current and Non current      </a:t>
            </a:r>
            <a:r>
              <a:rPr lang="en-US" sz="2200" dirty="0">
                <a:solidFill>
                  <a:srgbClr val="FF0000"/>
                </a:solidFill>
              </a:rPr>
              <a:t>IFRS –</a:t>
            </a:r>
            <a:r>
              <a:rPr lang="en-US" sz="2200" dirty="0" smtClean="0">
                <a:solidFill>
                  <a:srgbClr val="FF0000"/>
                </a:solidFill>
              </a:rPr>
              <a:t>IAS1 + Revised Schedule VI</a:t>
            </a:r>
            <a:endParaRPr lang="en-US" sz="2200" dirty="0">
              <a:solidFill>
                <a:srgbClr val="FF0000"/>
              </a:solidFill>
            </a:endParaRPr>
          </a:p>
          <a:p>
            <a:pPr marL="0" indent="0">
              <a:buNone/>
            </a:pPr>
            <a:r>
              <a:rPr lang="en-US" dirty="0">
                <a:solidFill>
                  <a:schemeClr val="tx2"/>
                </a:solidFill>
              </a:rPr>
              <a:t> </a:t>
            </a:r>
            <a:r>
              <a:rPr lang="en-US" dirty="0" smtClean="0">
                <a:solidFill>
                  <a:schemeClr val="tx2"/>
                </a:solidFill>
              </a:rPr>
              <a:t>   classification</a:t>
            </a:r>
            <a:endParaRPr lang="en-US" sz="2200" dirty="0" smtClean="0">
              <a:solidFill>
                <a:schemeClr val="tx2"/>
              </a:solidFill>
            </a:endParaRPr>
          </a:p>
        </p:txBody>
      </p:sp>
      <p:sp>
        <p:nvSpPr>
          <p:cNvPr id="6" name="Rectangle 5"/>
          <p:cNvSpPr/>
          <p:nvPr/>
        </p:nvSpPr>
        <p:spPr>
          <a:xfrm>
            <a:off x="1524000" y="1792069"/>
            <a:ext cx="7162800" cy="646331"/>
          </a:xfrm>
          <a:prstGeom prst="rect">
            <a:avLst/>
          </a:prstGeom>
        </p:spPr>
        <p:txBody>
          <a:bodyPr wrap="square">
            <a:spAutoFit/>
          </a:bodyPr>
          <a:lstStyle/>
          <a:p>
            <a:r>
              <a:rPr lang="en-US" sz="3600" dirty="0" smtClean="0">
                <a:solidFill>
                  <a:schemeClr val="tx2"/>
                </a:solidFill>
              </a:rPr>
              <a:t>Area </a:t>
            </a:r>
            <a:r>
              <a:rPr lang="en-US" dirty="0" smtClean="0">
                <a:solidFill>
                  <a:schemeClr val="tx2"/>
                </a:solidFill>
              </a:rPr>
              <a:t>	</a:t>
            </a:r>
            <a:r>
              <a:rPr lang="en-US" dirty="0" smtClean="0">
                <a:solidFill>
                  <a:srgbClr val="FF0000"/>
                </a:solidFill>
              </a:rPr>
              <a:t>		</a:t>
            </a:r>
            <a:r>
              <a:rPr lang="en-US" sz="3200" dirty="0" smtClean="0">
                <a:solidFill>
                  <a:srgbClr val="FF0000"/>
                </a:solidFill>
              </a:rPr>
              <a:t>IFRS Impact</a:t>
            </a:r>
          </a:p>
        </p:txBody>
      </p:sp>
      <p:cxnSp>
        <p:nvCxnSpPr>
          <p:cNvPr id="7" name="Straight Connector 6"/>
          <p:cNvCxnSpPr/>
          <p:nvPr/>
        </p:nvCxnSpPr>
        <p:spPr>
          <a:xfrm>
            <a:off x="533400" y="2590800"/>
            <a:ext cx="784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9600" y="1752600"/>
            <a:ext cx="7848600" cy="7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0591858"/>
      </p:ext>
    </p:extLst>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76200"/>
            <a:ext cx="8229600" cy="715963"/>
          </a:xfrm>
        </p:spPr>
        <p:txBody>
          <a:bodyPr/>
          <a:lstStyle/>
          <a:p>
            <a:pPr algn="l">
              <a:defRPr/>
            </a:pP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Challenges in </a:t>
            </a: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IFRS in India</a:t>
            </a:r>
            <a:r>
              <a:rPr lang="en-US"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2</a:t>
            </a:r>
            <a:endPar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6147" name="Content Placeholder 2"/>
          <p:cNvSpPr>
            <a:spLocks noGrp="1"/>
          </p:cNvSpPr>
          <p:nvPr>
            <p:ph idx="1"/>
          </p:nvPr>
        </p:nvSpPr>
        <p:spPr>
          <a:xfrm>
            <a:off x="152400" y="838200"/>
            <a:ext cx="8458200" cy="5791200"/>
          </a:xfrm>
        </p:spPr>
        <p:txBody>
          <a:bodyPr>
            <a:normAutofit fontScale="92500" lnSpcReduction="20000"/>
          </a:bodyPr>
          <a:lstStyle/>
          <a:p>
            <a:pPr eaLnBrk="1" hangingPunct="1">
              <a:buClr>
                <a:srgbClr val="FF0000"/>
              </a:buClr>
              <a:buFont typeface="Wingdings" pitchFamily="2" charset="2"/>
              <a:buChar char="¯"/>
              <a:defRPr/>
            </a:pPr>
            <a:endParaRPr lang="en-US" sz="300" b="1" dirty="0" smtClean="0">
              <a:latin typeface="Arial" pitchFamily="34" charset="0"/>
              <a:cs typeface="Arial" pitchFamily="34" charset="0"/>
            </a:endParaRPr>
          </a:p>
          <a:p>
            <a:pPr eaLnBrk="1" hangingPunct="1">
              <a:buClr>
                <a:srgbClr val="FF0000"/>
              </a:buClr>
              <a:buFont typeface="Wingdings" pitchFamily="2" charset="2"/>
              <a:buChar char="¯"/>
              <a:defRPr/>
            </a:pPr>
            <a:r>
              <a:rPr lang="en-US" sz="2400" b="1" u="sng" dirty="0" smtClean="0">
                <a:latin typeface="Arial" pitchFamily="34" charset="0"/>
                <a:cs typeface="Arial" pitchFamily="34" charset="0"/>
              </a:rPr>
              <a:t>Mandatory</a:t>
            </a:r>
            <a:r>
              <a:rPr lang="en-US" sz="2400" b="1" dirty="0" smtClean="0">
                <a:latin typeface="Arial" pitchFamily="34" charset="0"/>
                <a:cs typeface="Arial" pitchFamily="34" charset="0"/>
              </a:rPr>
              <a:t> tests and measurements</a:t>
            </a:r>
          </a:p>
          <a:p>
            <a:pPr lvl="1" eaLnBrk="1" hangingPunct="1">
              <a:buClr>
                <a:srgbClr val="FF0000"/>
              </a:buClr>
              <a:buFont typeface="Wingdings 2" pitchFamily="18" charset="2"/>
              <a:buChar char="ò"/>
              <a:defRPr/>
            </a:pPr>
            <a:r>
              <a:rPr lang="en-US" sz="2400" b="1" dirty="0" smtClean="0">
                <a:solidFill>
                  <a:srgbClr val="0066CC"/>
                </a:solidFill>
                <a:latin typeface="Arial" pitchFamily="34" charset="0"/>
                <a:cs typeface="Arial" pitchFamily="34" charset="0"/>
              </a:rPr>
              <a:t>Covenant compliance </a:t>
            </a:r>
          </a:p>
          <a:p>
            <a:pPr lvl="2" eaLnBrk="1" hangingPunct="1">
              <a:buClr>
                <a:srgbClr val="FF0000"/>
              </a:buClr>
              <a:buFont typeface="Wingdings" pitchFamily="2" charset="2"/>
              <a:buChar char="©"/>
              <a:defRPr/>
            </a:pPr>
            <a:r>
              <a:rPr lang="en-US" b="1" dirty="0" smtClean="0">
                <a:latin typeface="Arial" pitchFamily="34" charset="0"/>
                <a:cs typeface="Arial" pitchFamily="34" charset="0"/>
              </a:rPr>
              <a:t> </a:t>
            </a:r>
            <a:r>
              <a:rPr lang="en-US" b="1" dirty="0" smtClean="0">
                <a:solidFill>
                  <a:srgbClr val="002060"/>
                </a:solidFill>
                <a:latin typeface="Arial" pitchFamily="34" charset="0"/>
                <a:cs typeface="Arial" pitchFamily="34" charset="0"/>
              </a:rPr>
              <a:t>Classification of Current liabilities </a:t>
            </a:r>
          </a:p>
          <a:p>
            <a:pPr lvl="2" eaLnBrk="1" hangingPunct="1">
              <a:buClr>
                <a:srgbClr val="FF0000"/>
              </a:buClr>
              <a:buFont typeface="Wingdings" pitchFamily="2" charset="2"/>
              <a:buChar char="©"/>
              <a:defRPr/>
            </a:pPr>
            <a:r>
              <a:rPr lang="en-US" b="1" dirty="0" smtClean="0">
                <a:solidFill>
                  <a:srgbClr val="002060"/>
                </a:solidFill>
                <a:latin typeface="Arial" pitchFamily="34" charset="0"/>
                <a:cs typeface="Arial" pitchFamily="34" charset="0"/>
              </a:rPr>
              <a:t> Test of Going concern</a:t>
            </a:r>
          </a:p>
          <a:p>
            <a:pPr eaLnBrk="1" hangingPunct="1">
              <a:buClr>
                <a:srgbClr val="FF0000"/>
              </a:buClr>
              <a:buFont typeface="Wingdings" pitchFamily="2" charset="2"/>
              <a:buChar char="¯"/>
              <a:defRPr/>
            </a:pPr>
            <a:endParaRPr lang="en-US" sz="2400" b="1" dirty="0" smtClean="0">
              <a:latin typeface="Arial" pitchFamily="34" charset="0"/>
              <a:cs typeface="Arial" pitchFamily="34" charset="0"/>
            </a:endParaRPr>
          </a:p>
          <a:p>
            <a:pPr eaLnBrk="1" hangingPunct="1">
              <a:buClr>
                <a:srgbClr val="FF0000"/>
              </a:buClr>
              <a:buFont typeface="Wingdings" pitchFamily="2" charset="2"/>
              <a:buChar char="¯"/>
              <a:defRPr/>
            </a:pPr>
            <a:r>
              <a:rPr lang="en-US" sz="2400" b="1" u="sng" dirty="0" smtClean="0">
                <a:latin typeface="Arial" pitchFamily="34" charset="0"/>
                <a:cs typeface="Arial" pitchFamily="34" charset="0"/>
              </a:rPr>
              <a:t>Debt and Interest</a:t>
            </a:r>
            <a:r>
              <a:rPr lang="en-US" sz="2400" b="1" dirty="0" smtClean="0">
                <a:latin typeface="Arial" pitchFamily="34" charset="0"/>
                <a:cs typeface="Arial" pitchFamily="34" charset="0"/>
              </a:rPr>
              <a:t> - in Preference Shares and Quasi Equity Instruments</a:t>
            </a:r>
          </a:p>
          <a:p>
            <a:pPr eaLnBrk="1" hangingPunct="1">
              <a:buClr>
                <a:srgbClr val="FF0000"/>
              </a:buClr>
              <a:buFont typeface="Wingdings" pitchFamily="2" charset="2"/>
              <a:buChar char="¯"/>
              <a:defRPr/>
            </a:pPr>
            <a:endParaRPr lang="en-US" sz="2400" b="1" dirty="0" smtClean="0">
              <a:latin typeface="Arial" pitchFamily="34" charset="0"/>
              <a:cs typeface="Arial" pitchFamily="34" charset="0"/>
            </a:endParaRPr>
          </a:p>
          <a:p>
            <a:pPr eaLnBrk="1" hangingPunct="1">
              <a:buClr>
                <a:srgbClr val="FF0000"/>
              </a:buClr>
              <a:buFont typeface="Wingdings" pitchFamily="2" charset="2"/>
              <a:buChar char="¯"/>
              <a:defRPr/>
            </a:pPr>
            <a:r>
              <a:rPr lang="en-US" sz="2400" b="1" dirty="0" smtClean="0">
                <a:latin typeface="Arial" pitchFamily="34" charset="0"/>
                <a:cs typeface="Arial" pitchFamily="34" charset="0"/>
              </a:rPr>
              <a:t>Modeling and valuation of Options and other </a:t>
            </a:r>
            <a:r>
              <a:rPr lang="en-US" sz="2400" b="1" u="sng" dirty="0" smtClean="0">
                <a:latin typeface="Arial" pitchFamily="34" charset="0"/>
                <a:cs typeface="Arial" pitchFamily="34" charset="0"/>
              </a:rPr>
              <a:t>Derivative</a:t>
            </a:r>
            <a:r>
              <a:rPr lang="en-US" sz="2400" b="1" dirty="0" smtClean="0">
                <a:latin typeface="Arial" pitchFamily="34" charset="0"/>
                <a:cs typeface="Arial" pitchFamily="34" charset="0"/>
              </a:rPr>
              <a:t> contracts</a:t>
            </a:r>
          </a:p>
          <a:p>
            <a:pPr eaLnBrk="1" hangingPunct="1">
              <a:buClr>
                <a:srgbClr val="FF0000"/>
              </a:buClr>
              <a:buFont typeface="Wingdings" pitchFamily="2" charset="2"/>
              <a:buChar char="¯"/>
              <a:defRPr/>
            </a:pPr>
            <a:endParaRPr lang="en-US" sz="2400" b="1" dirty="0" smtClean="0">
              <a:latin typeface="Arial" pitchFamily="34" charset="0"/>
              <a:cs typeface="Arial" pitchFamily="34" charset="0"/>
            </a:endParaRPr>
          </a:p>
          <a:p>
            <a:pPr eaLnBrk="1" hangingPunct="1">
              <a:buClr>
                <a:srgbClr val="FF0000"/>
              </a:buClr>
              <a:buFont typeface="Wingdings" pitchFamily="2" charset="2"/>
              <a:buChar char="¯"/>
              <a:defRPr/>
            </a:pPr>
            <a:r>
              <a:rPr lang="en-US" sz="2400" b="1" u="sng" dirty="0" smtClean="0">
                <a:latin typeface="Arial" pitchFamily="34" charset="0"/>
                <a:cs typeface="Arial" pitchFamily="34" charset="0"/>
              </a:rPr>
              <a:t>ERP System</a:t>
            </a:r>
            <a:r>
              <a:rPr lang="en-US" sz="2400" b="1" dirty="0" smtClean="0">
                <a:latin typeface="Arial" pitchFamily="34" charset="0"/>
                <a:cs typeface="Arial" pitchFamily="34" charset="0"/>
              </a:rPr>
              <a:t> under new standards </a:t>
            </a:r>
          </a:p>
          <a:p>
            <a:pPr marL="736600" lvl="1" indent="-273050" eaLnBrk="1" hangingPunct="1">
              <a:buClr>
                <a:srgbClr val="FF0000"/>
              </a:buClr>
              <a:buFont typeface="Wingdings 2" pitchFamily="18" charset="2"/>
              <a:buChar char="ò"/>
              <a:defRPr/>
            </a:pPr>
            <a:r>
              <a:rPr lang="en-US" sz="2400" b="1" dirty="0" smtClean="0">
                <a:solidFill>
                  <a:srgbClr val="0066CC"/>
                </a:solidFill>
                <a:latin typeface="Arial" pitchFamily="34" charset="0"/>
                <a:cs typeface="Arial" pitchFamily="34" charset="0"/>
              </a:rPr>
              <a:t>Automated process vs. Worksheets in excel with associated risks </a:t>
            </a:r>
          </a:p>
          <a:p>
            <a:pPr marL="736600" lvl="1" indent="-273050" eaLnBrk="1" hangingPunct="1">
              <a:buClr>
                <a:srgbClr val="FF0000"/>
              </a:buClr>
              <a:buFont typeface="Wingdings 2" pitchFamily="18" charset="2"/>
              <a:buChar char="ò"/>
              <a:defRPr/>
            </a:pPr>
            <a:endParaRPr lang="en-US" sz="2400" b="1" dirty="0" smtClean="0">
              <a:solidFill>
                <a:srgbClr val="0066CC"/>
              </a:solidFill>
              <a:latin typeface="Arial" pitchFamily="34" charset="0"/>
              <a:cs typeface="Arial" pitchFamily="34" charset="0"/>
            </a:endParaRPr>
          </a:p>
          <a:p>
            <a:pPr marL="736600" lvl="1" indent="-273050" eaLnBrk="1" hangingPunct="1">
              <a:buClr>
                <a:srgbClr val="FF0000"/>
              </a:buClr>
              <a:buFont typeface="Wingdings 2" pitchFamily="18" charset="2"/>
              <a:buChar char="ò"/>
              <a:defRPr/>
            </a:pPr>
            <a:r>
              <a:rPr lang="en-US" sz="2400" b="1" dirty="0" smtClean="0">
                <a:solidFill>
                  <a:srgbClr val="0066CC"/>
                </a:solidFill>
                <a:latin typeface="Arial" pitchFamily="34" charset="0"/>
                <a:cs typeface="Arial" pitchFamily="34" charset="0"/>
              </a:rPr>
              <a:t>Handling of GAAP differences for conversion</a:t>
            </a:r>
            <a:endParaRPr lang="en-US" sz="2400" b="1" dirty="0" smtClean="0"/>
          </a:p>
        </p:txBody>
      </p:sp>
      <p:sp>
        <p:nvSpPr>
          <p:cNvPr id="4" name="Slide Number Placeholder 3"/>
          <p:cNvSpPr>
            <a:spLocks noGrp="1"/>
          </p:cNvSpPr>
          <p:nvPr>
            <p:ph type="sldNum" sz="quarter" idx="12"/>
          </p:nvPr>
        </p:nvSpPr>
        <p:spPr/>
        <p:txBody>
          <a:bodyPr/>
          <a:lstStyle/>
          <a:p>
            <a:pPr>
              <a:defRPr/>
            </a:pPr>
            <a:fld id="{51A6255E-F17E-4A5E-A77F-E615042343B7}" type="slidenum">
              <a:rPr lang="en-US" smtClean="0"/>
              <a:pPr>
                <a:defRPr/>
              </a:pPr>
              <a:t>210</a:t>
            </a:fld>
            <a:endParaRPr lang="en-US"/>
          </a:p>
        </p:txBody>
      </p:sp>
    </p:spTree>
    <p:extLst>
      <p:ext uri="{BB962C8B-B14F-4D97-AF65-F5344CB8AC3E}">
        <p14:creationId xmlns:p14="http://schemas.microsoft.com/office/powerpoint/2010/main" xmlns="" val="2589545037"/>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76200"/>
            <a:ext cx="8229600" cy="715963"/>
          </a:xfrm>
        </p:spPr>
        <p:txBody>
          <a:bodyPr/>
          <a:lstStyle/>
          <a:p>
            <a:pPr algn="l">
              <a:defRPr/>
            </a:pPr>
            <a:r>
              <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Challenges in </a:t>
            </a:r>
            <a:r>
              <a:rPr lang="en-US" sz="2400" b="1" dirty="0">
                <a:solidFill>
                  <a:srgbClr val="FF0000"/>
                </a:solidFill>
                <a:effectLst>
                  <a:outerShdw blurRad="38100" dist="38100" dir="2700000" algn="tl">
                    <a:srgbClr val="000000">
                      <a:alpha val="43137"/>
                    </a:srgbClr>
                  </a:outerShdw>
                </a:effectLst>
                <a:latin typeface="Arial" pitchFamily="34" charset="0"/>
                <a:cs typeface="Arial" pitchFamily="34" charset="0"/>
              </a:rPr>
              <a:t>IFRS in India</a:t>
            </a:r>
            <a:r>
              <a:rPr lang="en-US" sz="1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2</a:t>
            </a:r>
            <a:endParaRPr lang="en-US" sz="2400" b="1" dirty="0"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6147" name="Content Placeholder 2"/>
          <p:cNvSpPr>
            <a:spLocks noGrp="1"/>
          </p:cNvSpPr>
          <p:nvPr>
            <p:ph idx="1"/>
          </p:nvPr>
        </p:nvSpPr>
        <p:spPr>
          <a:xfrm>
            <a:off x="228600" y="762000"/>
            <a:ext cx="8458200" cy="1752600"/>
          </a:xfrm>
        </p:spPr>
        <p:txBody>
          <a:bodyPr>
            <a:noAutofit/>
          </a:bodyPr>
          <a:lstStyle/>
          <a:p>
            <a:pPr eaLnBrk="1" hangingPunct="1">
              <a:buClr>
                <a:srgbClr val="FF0000"/>
              </a:buClr>
              <a:buFont typeface="Wingdings" pitchFamily="2" charset="2"/>
              <a:buChar char="¯"/>
              <a:defRPr/>
            </a:pPr>
            <a:endParaRPr lang="en-US" sz="2400" b="1" dirty="0" smtClean="0">
              <a:latin typeface="Arial" pitchFamily="34" charset="0"/>
              <a:cs typeface="Arial" pitchFamily="34" charset="0"/>
            </a:endParaRPr>
          </a:p>
          <a:p>
            <a:pPr marL="736600" lvl="1" indent="-273050" eaLnBrk="1" hangingPunct="1">
              <a:buClr>
                <a:srgbClr val="FF0000"/>
              </a:buClr>
              <a:buFont typeface="Arial" charset="0"/>
              <a:buNone/>
              <a:defRPr/>
            </a:pPr>
            <a:endParaRPr lang="en-US" sz="2400" b="1" dirty="0" smtClean="0">
              <a:latin typeface="Arial" pitchFamily="34" charset="0"/>
              <a:cs typeface="Arial" pitchFamily="34" charset="0"/>
            </a:endParaRPr>
          </a:p>
          <a:p>
            <a:pPr eaLnBrk="1" hangingPunct="1">
              <a:buClr>
                <a:srgbClr val="FF0000"/>
              </a:buClr>
              <a:buFont typeface="Wingdings" pitchFamily="2" charset="2"/>
              <a:buChar char="¯"/>
              <a:defRPr/>
            </a:pPr>
            <a:r>
              <a:rPr lang="en-US" sz="2400" b="1" dirty="0" smtClean="0">
                <a:latin typeface="Arial" pitchFamily="34" charset="0"/>
                <a:cs typeface="Arial" pitchFamily="34" charset="0"/>
              </a:rPr>
              <a:t>Annual </a:t>
            </a:r>
            <a:r>
              <a:rPr lang="en-US" sz="2400" b="1" u="sng" dirty="0" smtClean="0">
                <a:latin typeface="Arial" pitchFamily="34" charset="0"/>
                <a:cs typeface="Arial" pitchFamily="34" charset="0"/>
              </a:rPr>
              <a:t>Business Plan</a:t>
            </a:r>
            <a:r>
              <a:rPr lang="en-US" sz="2400" b="1" dirty="0" smtClean="0">
                <a:latin typeface="Arial" pitchFamily="34" charset="0"/>
                <a:cs typeface="Arial" pitchFamily="34" charset="0"/>
              </a:rPr>
              <a:t> preparation under converged IFRS Standards</a:t>
            </a:r>
          </a:p>
          <a:p>
            <a:pPr eaLnBrk="1" hangingPunct="1">
              <a:buClr>
                <a:srgbClr val="FF0000"/>
              </a:buClr>
              <a:buFont typeface="Wingdings" pitchFamily="2" charset="2"/>
              <a:buChar char="¯"/>
              <a:defRPr/>
            </a:pPr>
            <a:endParaRPr lang="en-US" sz="2400" b="1" dirty="0" smtClean="0">
              <a:solidFill>
                <a:srgbClr val="002060"/>
              </a:solidFill>
              <a:latin typeface="Arial" pitchFamily="34" charset="0"/>
              <a:cs typeface="Arial" pitchFamily="34" charset="0"/>
            </a:endParaRPr>
          </a:p>
          <a:p>
            <a:pPr eaLnBrk="1" hangingPunct="1">
              <a:buClr>
                <a:srgbClr val="FF0000"/>
              </a:buClr>
              <a:buFont typeface="Wingdings" pitchFamily="2" charset="2"/>
              <a:buChar char="¯"/>
              <a:defRPr/>
            </a:pPr>
            <a:r>
              <a:rPr lang="en-US" sz="2400" b="1" dirty="0" smtClean="0">
                <a:latin typeface="Arial" pitchFamily="34" charset="0"/>
                <a:cs typeface="Arial" pitchFamily="34" charset="0"/>
              </a:rPr>
              <a:t>Emerging needs of Direct Tax Code and Goods and Service Tax</a:t>
            </a:r>
          </a:p>
          <a:p>
            <a:pPr eaLnBrk="1" hangingPunct="1">
              <a:defRPr/>
            </a:pPr>
            <a:endParaRPr lang="en-US" sz="2400" b="1" dirty="0" smtClean="0"/>
          </a:p>
        </p:txBody>
      </p:sp>
      <p:sp>
        <p:nvSpPr>
          <p:cNvPr id="4" name="Slide Number Placeholder 3"/>
          <p:cNvSpPr>
            <a:spLocks noGrp="1"/>
          </p:cNvSpPr>
          <p:nvPr>
            <p:ph type="sldNum" sz="quarter" idx="12"/>
          </p:nvPr>
        </p:nvSpPr>
        <p:spPr/>
        <p:txBody>
          <a:bodyPr/>
          <a:lstStyle/>
          <a:p>
            <a:pPr>
              <a:defRPr/>
            </a:pPr>
            <a:fld id="{51A6255E-F17E-4A5E-A77F-E615042343B7}" type="slidenum">
              <a:rPr lang="en-US" smtClean="0"/>
              <a:pPr>
                <a:defRPr/>
              </a:pPr>
              <a:t>211</a:t>
            </a:fld>
            <a:endParaRPr lang="en-US"/>
          </a:p>
        </p:txBody>
      </p:sp>
      <p:sp>
        <p:nvSpPr>
          <p:cNvPr id="17413" name="TextBox 4"/>
          <p:cNvSpPr txBox="1">
            <a:spLocks noChangeArrowheads="1"/>
          </p:cNvSpPr>
          <p:nvPr/>
        </p:nvSpPr>
        <p:spPr bwMode="auto">
          <a:xfrm>
            <a:off x="152400" y="4982051"/>
            <a:ext cx="8915400" cy="17235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i="1" dirty="0">
                <a:solidFill>
                  <a:srgbClr val="0066CC"/>
                </a:solidFill>
              </a:rPr>
              <a:t>“To be effective, governance standards need to be implemented in a way that fits the culture and </a:t>
            </a:r>
            <a:r>
              <a:rPr lang="en-US" sz="2400" b="1" i="1" dirty="0" err="1">
                <a:solidFill>
                  <a:srgbClr val="0066CC"/>
                </a:solidFill>
              </a:rPr>
              <a:t>organisation</a:t>
            </a:r>
            <a:r>
              <a:rPr lang="en-US" sz="2400" b="1" i="1" dirty="0">
                <a:solidFill>
                  <a:srgbClr val="0066CC"/>
                </a:solidFill>
              </a:rPr>
              <a:t> structure of the individual company”</a:t>
            </a:r>
          </a:p>
          <a:p>
            <a:pPr eaLnBrk="1" hangingPunct="1"/>
            <a:r>
              <a:rPr lang="en-US" dirty="0"/>
              <a:t>                                                                                                       </a:t>
            </a:r>
            <a:r>
              <a:rPr lang="en-US" sz="1600" b="1" dirty="0"/>
              <a:t>CFO, Tata Steel                                                    </a:t>
            </a:r>
          </a:p>
          <a:p>
            <a:pPr eaLnBrk="1" hangingPunct="1"/>
            <a:r>
              <a:rPr lang="en-US" sz="1600" b="1" dirty="0"/>
              <a:t>                                                                      </a:t>
            </a:r>
            <a:r>
              <a:rPr lang="en-US" sz="1600" b="1" i="1" dirty="0"/>
              <a:t>Source: Indian Management, August 2011                                          </a:t>
            </a:r>
          </a:p>
        </p:txBody>
      </p:sp>
    </p:spTree>
    <p:extLst>
      <p:ext uri="{BB962C8B-B14F-4D97-AF65-F5344CB8AC3E}">
        <p14:creationId xmlns:p14="http://schemas.microsoft.com/office/powerpoint/2010/main" xmlns="" val="1183815605"/>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524000"/>
            <a:ext cx="9525000" cy="4525963"/>
          </a:xfrm>
        </p:spPr>
        <p:txBody>
          <a:bodyPr>
            <a:normAutofit fontScale="92500" lnSpcReduction="20000"/>
          </a:bodyPr>
          <a:lstStyle/>
          <a:p>
            <a:r>
              <a:rPr lang="en-US" dirty="0" smtClean="0"/>
              <a:t>Study IFRS-1/ </a:t>
            </a:r>
            <a:r>
              <a:rPr lang="en-US" dirty="0" err="1" smtClean="0"/>
              <a:t>Ind</a:t>
            </a:r>
            <a:r>
              <a:rPr lang="en-US" dirty="0" smtClean="0"/>
              <a:t> AS 101 – First time implementation </a:t>
            </a:r>
          </a:p>
          <a:p>
            <a:endParaRPr lang="en-US" dirty="0" smtClean="0"/>
          </a:p>
          <a:p>
            <a:r>
              <a:rPr lang="en-US" dirty="0" smtClean="0"/>
              <a:t>Study other IFRS &amp; </a:t>
            </a:r>
            <a:r>
              <a:rPr lang="en-US" dirty="0" err="1" smtClean="0"/>
              <a:t>Ind</a:t>
            </a:r>
            <a:r>
              <a:rPr lang="en-US" dirty="0" smtClean="0"/>
              <a:t>-AS and also the carve out’s</a:t>
            </a:r>
          </a:p>
          <a:p>
            <a:endParaRPr lang="en-US" dirty="0" smtClean="0"/>
          </a:p>
          <a:p>
            <a:r>
              <a:rPr lang="en-US" dirty="0" smtClean="0"/>
              <a:t>Study the differences between IFRS and </a:t>
            </a:r>
            <a:r>
              <a:rPr lang="en-US" dirty="0" err="1" smtClean="0"/>
              <a:t>Ind</a:t>
            </a:r>
            <a:r>
              <a:rPr lang="en-US" dirty="0" smtClean="0"/>
              <a:t>- GAAP</a:t>
            </a:r>
          </a:p>
          <a:p>
            <a:endParaRPr lang="en-US" dirty="0" smtClean="0"/>
          </a:p>
          <a:p>
            <a:r>
              <a:rPr lang="en-US" dirty="0" smtClean="0"/>
              <a:t>Study the IFRIC’s &amp; SIC</a:t>
            </a:r>
          </a:p>
          <a:p>
            <a:pPr>
              <a:buNone/>
            </a:pPr>
            <a:r>
              <a:rPr lang="en-US" dirty="0" smtClean="0"/>
              <a:t>  </a:t>
            </a:r>
          </a:p>
          <a:p>
            <a:pPr>
              <a:buNone/>
            </a:pPr>
            <a:r>
              <a:rPr lang="en-US" dirty="0" smtClean="0"/>
              <a:t> </a:t>
            </a:r>
          </a:p>
        </p:txBody>
      </p:sp>
      <p:sp>
        <p:nvSpPr>
          <p:cNvPr id="6" name="Title 5"/>
          <p:cNvSpPr>
            <a:spLocks noGrp="1"/>
          </p:cNvSpPr>
          <p:nvPr>
            <p:ph type="title"/>
          </p:nvPr>
        </p:nvSpPr>
        <p:spPr>
          <a:xfrm>
            <a:off x="228600" y="152400"/>
            <a:ext cx="8229600" cy="639762"/>
          </a:xfrm>
        </p:spPr>
        <p:txBody>
          <a:bodyPr>
            <a:normAutofit fontScale="90000"/>
          </a:bodyPr>
          <a:lstStyle/>
          <a:p>
            <a:r>
              <a:rPr lang="en-US" dirty="0" smtClean="0"/>
              <a:t>For IFRS implementation  </a:t>
            </a:r>
            <a:endParaRPr lang="en-US" dirty="0"/>
          </a:p>
        </p:txBody>
      </p:sp>
    </p:spTree>
    <p:extLst>
      <p:ext uri="{BB962C8B-B14F-4D97-AF65-F5344CB8AC3E}">
        <p14:creationId xmlns:p14="http://schemas.microsoft.com/office/powerpoint/2010/main" xmlns="" val="1622969555"/>
      </p:ext>
    </p:extLst>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Industry Impact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77799732"/>
              </p:ext>
            </p:extLst>
          </p:nvPr>
        </p:nvGraphicFramePr>
        <p:xfrm>
          <a:off x="533400" y="1905000"/>
          <a:ext cx="7924800" cy="3505200"/>
        </p:xfrm>
        <a:graphic>
          <a:graphicData uri="http://schemas.openxmlformats.org/drawingml/2006/table">
            <a:tbl>
              <a:tblPr firstRow="1" bandRow="1">
                <a:tableStyleId>{5C22544A-7EE6-4342-B048-85BDC9FD1C3A}</a:tableStyleId>
              </a:tblPr>
              <a:tblGrid>
                <a:gridCol w="4038600"/>
                <a:gridCol w="3886200"/>
              </a:tblGrid>
              <a:tr h="370840">
                <a:tc>
                  <a:txBody>
                    <a:bodyPr/>
                    <a:lstStyle/>
                    <a:p>
                      <a:pPr marL="571500" indent="-571500">
                        <a:buFont typeface="Arial" pitchFamily="34" charset="0"/>
                        <a:buChar char="•"/>
                      </a:pPr>
                      <a:r>
                        <a:rPr lang="en-US" sz="2800" b="1" dirty="0" smtClean="0">
                          <a:solidFill>
                            <a:schemeClr val="tx1"/>
                          </a:solidFill>
                        </a:rPr>
                        <a:t>Banking     </a:t>
                      </a:r>
                      <a:endParaRPr lang="en-US" sz="2800" dirty="0" smtClean="0">
                        <a:solidFill>
                          <a:schemeClr val="tx1"/>
                        </a:solidFill>
                      </a:endParaRPr>
                    </a:p>
                    <a:p>
                      <a:pPr marL="571500" indent="-571500">
                        <a:buFont typeface="Arial" pitchFamily="34" charset="0"/>
                        <a:buChar char="•"/>
                      </a:pPr>
                      <a:r>
                        <a:rPr lang="en-US" sz="2800" b="1" dirty="0" smtClean="0">
                          <a:solidFill>
                            <a:schemeClr val="tx1"/>
                          </a:solidFill>
                        </a:rPr>
                        <a:t>Insurance</a:t>
                      </a:r>
                      <a:endParaRPr lang="en-US" sz="2800" dirty="0" smtClean="0">
                        <a:solidFill>
                          <a:schemeClr val="tx1"/>
                        </a:solidFill>
                      </a:endParaRPr>
                    </a:p>
                    <a:p>
                      <a:pPr marL="571500" indent="-571500">
                        <a:buFont typeface="Arial" pitchFamily="34" charset="0"/>
                        <a:buChar char="•"/>
                      </a:pPr>
                      <a:r>
                        <a:rPr lang="en-US" sz="2800" b="1" dirty="0" smtClean="0">
                          <a:solidFill>
                            <a:schemeClr val="tx1"/>
                          </a:solidFill>
                        </a:rPr>
                        <a:t>Mutual Funds</a:t>
                      </a:r>
                      <a:endParaRPr lang="en-US" sz="2800" dirty="0" smtClean="0">
                        <a:solidFill>
                          <a:schemeClr val="tx1"/>
                        </a:solidFill>
                      </a:endParaRPr>
                    </a:p>
                    <a:p>
                      <a:pPr marL="571500" indent="-571500">
                        <a:buFont typeface="Arial" pitchFamily="34" charset="0"/>
                        <a:buChar char="•"/>
                      </a:pPr>
                      <a:r>
                        <a:rPr lang="en-US" sz="2800" b="1" dirty="0" smtClean="0">
                          <a:solidFill>
                            <a:schemeClr val="tx1"/>
                          </a:solidFill>
                        </a:rPr>
                        <a:t>Real Estate</a:t>
                      </a:r>
                      <a:endParaRPr lang="en-US" sz="2800" dirty="0" smtClean="0">
                        <a:solidFill>
                          <a:schemeClr val="tx1"/>
                        </a:solidFill>
                      </a:endParaRPr>
                    </a:p>
                    <a:p>
                      <a:pPr marL="571500" indent="-571500">
                        <a:buFont typeface="Arial" pitchFamily="34" charset="0"/>
                        <a:buChar char="•"/>
                      </a:pPr>
                      <a:r>
                        <a:rPr lang="en-US" sz="2800" b="1" dirty="0" smtClean="0">
                          <a:solidFill>
                            <a:schemeClr val="tx1"/>
                          </a:solidFill>
                        </a:rPr>
                        <a:t>Telecom</a:t>
                      </a:r>
                      <a:endParaRPr lang="en-US" sz="2800" dirty="0" smtClean="0">
                        <a:solidFill>
                          <a:schemeClr val="tx1"/>
                        </a:solidFill>
                      </a:endParaRPr>
                    </a:p>
                    <a:p>
                      <a:pPr marL="571500" indent="-571500">
                        <a:buFont typeface="Arial" pitchFamily="34" charset="0"/>
                        <a:buChar char="•"/>
                      </a:pPr>
                      <a:r>
                        <a:rPr lang="en-US" sz="2800" b="1" dirty="0" smtClean="0">
                          <a:solidFill>
                            <a:schemeClr val="tx1"/>
                          </a:solidFill>
                        </a:rPr>
                        <a:t>Technology</a:t>
                      </a:r>
                    </a:p>
                    <a:p>
                      <a:pPr marL="571500" marR="0" indent="-5715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800" b="1" dirty="0" smtClean="0">
                          <a:solidFill>
                            <a:schemeClr val="tx1"/>
                          </a:solidFill>
                        </a:rPr>
                        <a:t>Pharmaceuticals</a:t>
                      </a:r>
                      <a:endParaRPr lang="en-US" sz="2800" dirty="0" smtClean="0">
                        <a:solidFill>
                          <a:schemeClr val="tx1"/>
                        </a:solidFill>
                      </a:endParaRPr>
                    </a:p>
                    <a:p>
                      <a:pPr marL="571500" indent="-571500">
                        <a:buFont typeface="Arial" pitchFamily="34" charset="0"/>
                        <a:buChar char="•"/>
                      </a:pPr>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Font typeface="Arial" pitchFamily="34" charset="0"/>
                        <a:buNone/>
                      </a:pPr>
                      <a:r>
                        <a:rPr lang="en-US" sz="2800" b="1" dirty="0" smtClean="0">
                          <a:solidFill>
                            <a:schemeClr val="tx1"/>
                          </a:solidFill>
                        </a:rPr>
                        <a:t>Others </a:t>
                      </a:r>
                    </a:p>
                    <a:p>
                      <a:pPr marL="571500" indent="-571500">
                        <a:buFont typeface="Arial" pitchFamily="34" charset="0"/>
                        <a:buChar char="•"/>
                      </a:pPr>
                      <a:r>
                        <a:rPr lang="en-US" sz="2800" b="1" dirty="0" smtClean="0">
                          <a:solidFill>
                            <a:schemeClr val="tx1"/>
                          </a:solidFill>
                        </a:rPr>
                        <a:t>Media and Entertainment</a:t>
                      </a:r>
                      <a:endParaRPr lang="en-US" sz="2800" dirty="0" smtClean="0">
                        <a:solidFill>
                          <a:schemeClr val="tx1"/>
                        </a:solidFill>
                      </a:endParaRPr>
                    </a:p>
                    <a:p>
                      <a:pPr marL="571500" indent="-571500">
                        <a:buFont typeface="Arial" pitchFamily="34" charset="0"/>
                        <a:buChar char="•"/>
                      </a:pPr>
                      <a:r>
                        <a:rPr lang="en-US" sz="2800" b="1" dirty="0" smtClean="0">
                          <a:solidFill>
                            <a:schemeClr val="tx1"/>
                          </a:solidFill>
                        </a:rPr>
                        <a:t>Power </a:t>
                      </a:r>
                      <a:endParaRPr lang="en-US" sz="2800" dirty="0" smtClean="0">
                        <a:solidFill>
                          <a:schemeClr val="tx1"/>
                        </a:solidFill>
                      </a:endParaRPr>
                    </a:p>
                    <a:p>
                      <a:pPr marL="571500" indent="-571500">
                        <a:buFont typeface="Arial" pitchFamily="34" charset="0"/>
                        <a:buChar char="•"/>
                      </a:pPr>
                      <a:r>
                        <a:rPr lang="en-US" sz="2800" b="1" dirty="0" smtClean="0">
                          <a:solidFill>
                            <a:schemeClr val="tx1"/>
                          </a:solidFill>
                        </a:rPr>
                        <a:t>Retail</a:t>
                      </a:r>
                      <a:endParaRPr lang="en-US" sz="2800" dirty="0" smtClean="0">
                        <a:solidFill>
                          <a:schemeClr val="tx1"/>
                        </a:solidFill>
                      </a:endParaRPr>
                    </a:p>
                    <a:p>
                      <a:pPr marL="571500" indent="-571500">
                        <a:buFont typeface="Arial" pitchFamily="34" charset="0"/>
                        <a:buChar char="•"/>
                      </a:pPr>
                      <a:r>
                        <a:rPr lang="en-US" sz="2800" b="1" dirty="0" smtClean="0">
                          <a:solidFill>
                            <a:schemeClr val="tx1"/>
                          </a:solidFill>
                        </a:rPr>
                        <a:t>Automobile</a:t>
                      </a:r>
                      <a:endParaRPr lang="en-US" sz="2800" dirty="0" smtClean="0">
                        <a:solidFill>
                          <a:schemeClr val="tx1"/>
                        </a:solidFill>
                      </a:endParaRPr>
                    </a:p>
                    <a:p>
                      <a:pPr marL="571500" indent="-571500">
                        <a:buFont typeface="Arial" pitchFamily="34" charset="0"/>
                        <a:buChar char="•"/>
                      </a:pPr>
                      <a:r>
                        <a:rPr lang="en-US" sz="2800" b="1" dirty="0" smtClean="0">
                          <a:solidFill>
                            <a:schemeClr val="tx1"/>
                          </a:solidFill>
                        </a:rPr>
                        <a:t>Oil and Gas</a:t>
                      </a:r>
                      <a:endParaRPr lang="en-US" sz="2800" dirty="0" smtClean="0">
                        <a:solidFill>
                          <a:schemeClr val="tx1"/>
                        </a:solidFill>
                      </a:endParaRPr>
                    </a:p>
                    <a:p>
                      <a:endParaRPr lang="en-US" sz="2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733869768"/>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667000"/>
            <a:ext cx="6324600" cy="1295400"/>
          </a:xfrm>
        </p:spPr>
        <p:txBody>
          <a:bodyPr>
            <a:normAutofit fontScale="62500" lnSpcReduction="20000"/>
          </a:bodyPr>
          <a:lstStyle/>
          <a:p>
            <a:pPr marL="0" indent="0">
              <a:buNone/>
            </a:pPr>
            <a:endParaRPr lang="en-US" dirty="0" smtClean="0"/>
          </a:p>
          <a:p>
            <a:pPr marL="0" indent="0">
              <a:buNone/>
            </a:pPr>
            <a:endParaRPr lang="en-US" dirty="0"/>
          </a:p>
          <a:p>
            <a:pPr marL="0" indent="0">
              <a:buNone/>
            </a:pPr>
            <a:r>
              <a:rPr lang="en-US" dirty="0" smtClean="0"/>
              <a:t>		       </a:t>
            </a:r>
            <a:r>
              <a:rPr lang="en-US" sz="6000" dirty="0" smtClean="0"/>
              <a:t>Real Estate </a:t>
            </a:r>
            <a:endParaRPr lang="en-US" sz="6000" dirty="0"/>
          </a:p>
        </p:txBody>
      </p:sp>
      <p:sp>
        <p:nvSpPr>
          <p:cNvPr id="4" name="Title 1"/>
          <p:cNvSpPr>
            <a:spLocks noGrp="1"/>
          </p:cNvSpPr>
          <p:nvPr>
            <p:ph type="title"/>
          </p:nvPr>
        </p:nvSpPr>
        <p:spPr/>
        <p:txBody>
          <a:bodyPr/>
          <a:lstStyle/>
          <a:p>
            <a:r>
              <a:rPr lang="en-US" b="1" dirty="0"/>
              <a:t>Key Industry Impact</a:t>
            </a:r>
            <a:endParaRPr lang="en-US" dirty="0"/>
          </a:p>
        </p:txBody>
      </p:sp>
    </p:spTree>
    <p:extLst>
      <p:ext uri="{BB962C8B-B14F-4D97-AF65-F5344CB8AC3E}">
        <p14:creationId xmlns:p14="http://schemas.microsoft.com/office/powerpoint/2010/main" xmlns="" val="805548990"/>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Real Estate and Construction</a:t>
            </a:r>
            <a:endParaRPr lang="en-US" dirty="0"/>
          </a:p>
        </p:txBody>
      </p:sp>
      <p:sp>
        <p:nvSpPr>
          <p:cNvPr id="3" name="Content Placeholder 2"/>
          <p:cNvSpPr>
            <a:spLocks noGrp="1"/>
          </p:cNvSpPr>
          <p:nvPr>
            <p:ph idx="1"/>
          </p:nvPr>
        </p:nvSpPr>
        <p:spPr>
          <a:xfrm>
            <a:off x="0" y="808037"/>
            <a:ext cx="8991600" cy="4525963"/>
          </a:xfrm>
        </p:spPr>
        <p:txBody>
          <a:bodyPr>
            <a:noAutofit/>
          </a:bodyPr>
          <a:lstStyle/>
          <a:p>
            <a:pPr marL="0" indent="0">
              <a:buNone/>
            </a:pPr>
            <a:r>
              <a:rPr lang="en-US" sz="2400" b="1" dirty="0">
                <a:latin typeface="Garamond" pitchFamily="18" charset="0"/>
              </a:rPr>
              <a:t>Revenue </a:t>
            </a:r>
            <a:r>
              <a:rPr lang="en-US" sz="2400" b="1" dirty="0" smtClean="0">
                <a:latin typeface="Garamond" pitchFamily="18" charset="0"/>
              </a:rPr>
              <a:t> Recognition</a:t>
            </a:r>
            <a:r>
              <a:rPr lang="en-US" sz="2000" dirty="0">
                <a:latin typeface="Garamond" pitchFamily="18" charset="0"/>
              </a:rPr>
              <a:t>	</a:t>
            </a:r>
          </a:p>
          <a:p>
            <a:pPr marL="0" indent="0">
              <a:buNone/>
            </a:pPr>
            <a:r>
              <a:rPr lang="en-US" sz="2400" b="1" dirty="0" smtClean="0">
                <a:latin typeface="Garamond" pitchFamily="18" charset="0"/>
              </a:rPr>
              <a:t>            BOT (Built – Operate – Transfer)  Contracts</a:t>
            </a:r>
            <a:endParaRPr lang="en-US" sz="2400" dirty="0">
              <a:latin typeface="Garamond" pitchFamily="18" charset="0"/>
            </a:endParaRPr>
          </a:p>
          <a:p>
            <a:pPr marL="0" indent="0">
              <a:buNone/>
            </a:pPr>
            <a:endParaRPr lang="en-US" sz="2000" dirty="0" smtClean="0">
              <a:latin typeface="Garamond" pitchFamily="18" charset="0"/>
            </a:endParaRPr>
          </a:p>
          <a:p>
            <a:pPr marL="0" indent="0">
              <a:buNone/>
            </a:pPr>
            <a:r>
              <a:rPr lang="en-US" sz="2000" dirty="0">
                <a:latin typeface="Garamond" pitchFamily="18" charset="0"/>
              </a:rPr>
              <a:t>	</a:t>
            </a:r>
          </a:p>
        </p:txBody>
      </p:sp>
      <p:graphicFrame>
        <p:nvGraphicFramePr>
          <p:cNvPr id="4" name="Table 3"/>
          <p:cNvGraphicFramePr>
            <a:graphicFrameLocks noGrp="1"/>
          </p:cNvGraphicFramePr>
          <p:nvPr>
            <p:extLst>
              <p:ext uri="{D42A27DB-BD31-4B8C-83A1-F6EECF244321}">
                <p14:modId xmlns:p14="http://schemas.microsoft.com/office/powerpoint/2010/main" xmlns="" val="4125949672"/>
              </p:ext>
            </p:extLst>
          </p:nvPr>
        </p:nvGraphicFramePr>
        <p:xfrm>
          <a:off x="152400" y="2209800"/>
          <a:ext cx="8839200" cy="2288345"/>
        </p:xfrm>
        <a:graphic>
          <a:graphicData uri="http://schemas.openxmlformats.org/drawingml/2006/table">
            <a:tbl>
              <a:tblPr firstRow="1" bandRow="1">
                <a:tableStyleId>{5C22544A-7EE6-4342-B048-85BDC9FD1C3A}</a:tableStyleId>
              </a:tblPr>
              <a:tblGrid>
                <a:gridCol w="3962400"/>
                <a:gridCol w="48768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indent="0">
                        <a:buNone/>
                      </a:pPr>
                      <a:r>
                        <a:rPr lang="en-US" sz="2400" dirty="0" smtClean="0">
                          <a:latin typeface="Garamond" pitchFamily="18" charset="0"/>
                        </a:rPr>
                        <a:t>No such guidance on treating the Right as Intangible Asset and also no treatment advised on its amortization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Garamond" pitchFamily="18" charset="0"/>
                        </a:rPr>
                        <a:t>If the Company has got rights to collect toll</a:t>
                      </a:r>
                      <a:r>
                        <a:rPr lang="en-US" sz="2400" dirty="0" smtClean="0">
                          <a:solidFill>
                            <a:srgbClr val="FF0000"/>
                          </a:solidFill>
                          <a:latin typeface="Garamond" pitchFamily="18" charset="0"/>
                        </a:rPr>
                        <a:t>, it is </a:t>
                      </a:r>
                      <a:r>
                        <a:rPr lang="en-US" sz="2400" dirty="0" err="1" smtClean="0">
                          <a:solidFill>
                            <a:srgbClr val="FF0000"/>
                          </a:solidFill>
                          <a:latin typeface="Garamond" pitchFamily="18" charset="0"/>
                        </a:rPr>
                        <a:t>recognised</a:t>
                      </a:r>
                      <a:r>
                        <a:rPr lang="en-US" sz="2400" dirty="0" smtClean="0">
                          <a:solidFill>
                            <a:srgbClr val="FF0000"/>
                          </a:solidFill>
                          <a:latin typeface="Garamond" pitchFamily="18" charset="0"/>
                        </a:rPr>
                        <a:t> as intangible asset </a:t>
                      </a:r>
                      <a:r>
                        <a:rPr lang="en-US" sz="2400" dirty="0" smtClean="0">
                          <a:latin typeface="Garamond" pitchFamily="18" charset="0"/>
                        </a:rPr>
                        <a:t>and </a:t>
                      </a:r>
                      <a:r>
                        <a:rPr lang="en-US" sz="2400" dirty="0" err="1" smtClean="0">
                          <a:latin typeface="Garamond" pitchFamily="18" charset="0"/>
                        </a:rPr>
                        <a:t>amortised</a:t>
                      </a:r>
                      <a:r>
                        <a:rPr lang="en-US" sz="2400" dirty="0" smtClean="0">
                          <a:latin typeface="Garamond" pitchFamily="18" charset="0"/>
                        </a:rPr>
                        <a:t> over term of contract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45578096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038"/>
            <a:ext cx="8229600" cy="334962"/>
          </a:xfrm>
        </p:spPr>
        <p:txBody>
          <a:bodyPr>
            <a:normAutofit fontScale="90000"/>
          </a:bodyPr>
          <a:lstStyle/>
          <a:p>
            <a:r>
              <a:rPr lang="en-US" b="1" dirty="0"/>
              <a:t>Real Estate and Construction</a:t>
            </a:r>
            <a:endParaRPr lang="en-US" dirty="0"/>
          </a:p>
        </p:txBody>
      </p:sp>
      <p:sp>
        <p:nvSpPr>
          <p:cNvPr id="3" name="Content Placeholder 2"/>
          <p:cNvSpPr>
            <a:spLocks noGrp="1"/>
          </p:cNvSpPr>
          <p:nvPr>
            <p:ph idx="1"/>
          </p:nvPr>
        </p:nvSpPr>
        <p:spPr>
          <a:xfrm>
            <a:off x="-76200" y="457200"/>
            <a:ext cx="8991600" cy="4525963"/>
          </a:xfrm>
        </p:spPr>
        <p:txBody>
          <a:bodyPr>
            <a:noAutofit/>
          </a:bodyPr>
          <a:lstStyle/>
          <a:p>
            <a:pPr marL="0" indent="0">
              <a:buNone/>
            </a:pPr>
            <a:r>
              <a:rPr lang="en-US" b="1" dirty="0">
                <a:latin typeface="Garamond" pitchFamily="18" charset="0"/>
              </a:rPr>
              <a:t>Revenue </a:t>
            </a:r>
            <a:r>
              <a:rPr lang="en-US" b="1" dirty="0" smtClean="0">
                <a:latin typeface="Garamond" pitchFamily="18" charset="0"/>
              </a:rPr>
              <a:t> Recognition- Flat’s Sale</a:t>
            </a:r>
            <a:r>
              <a:rPr lang="en-US" sz="2000" dirty="0">
                <a:latin typeface="Garamond" pitchFamily="18" charset="0"/>
              </a:rPr>
              <a:t>	</a:t>
            </a:r>
          </a:p>
          <a:p>
            <a:pPr marL="0" indent="0">
              <a:buNone/>
            </a:pPr>
            <a:r>
              <a:rPr lang="en-US" sz="2800" b="1" dirty="0" smtClean="0">
                <a:latin typeface="Garamond" pitchFamily="18" charset="0"/>
              </a:rPr>
              <a:t>Sale v/s Service</a:t>
            </a:r>
          </a:p>
          <a:p>
            <a:pPr marL="0" indent="0">
              <a:buNone/>
            </a:pPr>
            <a:endParaRPr lang="en-US" sz="2800" b="1" dirty="0">
              <a:latin typeface="Garamond" pitchFamily="18" charset="0"/>
            </a:endParaRPr>
          </a:p>
          <a:p>
            <a:pPr marL="0" indent="0">
              <a:buNone/>
            </a:pPr>
            <a:endParaRPr lang="en-US" sz="2800" b="1" dirty="0" smtClean="0">
              <a:latin typeface="Garamond" pitchFamily="18" charset="0"/>
            </a:endParaRPr>
          </a:p>
          <a:p>
            <a:pPr marL="0" indent="0">
              <a:buNone/>
            </a:pPr>
            <a:endParaRPr lang="en-US" sz="2800" b="1" dirty="0">
              <a:latin typeface="Garamond" pitchFamily="18" charset="0"/>
            </a:endParaRPr>
          </a:p>
          <a:p>
            <a:pPr marL="0" indent="0">
              <a:buNone/>
            </a:pPr>
            <a:endParaRPr lang="en-US" sz="2800" b="1" dirty="0" smtClean="0">
              <a:latin typeface="Garamond" pitchFamily="18" charset="0"/>
            </a:endParaRPr>
          </a:p>
          <a:p>
            <a:pPr marL="0" indent="0">
              <a:buNone/>
            </a:pPr>
            <a:endParaRPr lang="en-US" sz="2800" b="1" dirty="0">
              <a:latin typeface="Garamond" pitchFamily="18" charset="0"/>
            </a:endParaRPr>
          </a:p>
          <a:p>
            <a:pPr marL="0" indent="0">
              <a:buNone/>
            </a:pPr>
            <a:endParaRPr lang="en-US" sz="2800" b="1" dirty="0" smtClean="0">
              <a:latin typeface="Garamond" pitchFamily="18" charset="0"/>
            </a:endParaRPr>
          </a:p>
          <a:p>
            <a:pPr marL="0" indent="0">
              <a:buNone/>
            </a:pPr>
            <a:endParaRPr lang="en-US" sz="2800" b="1" dirty="0">
              <a:latin typeface="Garamond" pitchFamily="18" charset="0"/>
            </a:endParaRPr>
          </a:p>
          <a:p>
            <a:pPr marL="0" indent="0">
              <a:buNone/>
            </a:pPr>
            <a:endParaRPr lang="en-US" sz="2800" b="1" dirty="0" smtClean="0">
              <a:latin typeface="Garamond" pitchFamily="18" charset="0"/>
            </a:endParaRPr>
          </a:p>
          <a:p>
            <a:pPr marL="0" indent="0">
              <a:buNone/>
            </a:pPr>
            <a:endParaRPr lang="en-US" sz="2800" b="1" dirty="0" smtClean="0">
              <a:latin typeface="Garamond" pitchFamily="18" charset="0"/>
            </a:endParaRPr>
          </a:p>
          <a:p>
            <a:pPr marL="0" indent="0">
              <a:buNone/>
            </a:pPr>
            <a:r>
              <a:rPr lang="en-US" sz="2800" dirty="0" smtClean="0">
                <a:latin typeface="Garamond" pitchFamily="18" charset="0"/>
              </a:rPr>
              <a:t>Note- </a:t>
            </a:r>
            <a:r>
              <a:rPr lang="en-US" sz="2800" dirty="0">
                <a:latin typeface="Garamond" pitchFamily="18" charset="0"/>
              </a:rPr>
              <a:t>IFRIC 15 is not considered in the </a:t>
            </a:r>
            <a:r>
              <a:rPr lang="en-US" sz="2800" dirty="0" err="1">
                <a:latin typeface="Garamond" pitchFamily="18" charset="0"/>
              </a:rPr>
              <a:t>Ind</a:t>
            </a:r>
            <a:r>
              <a:rPr lang="en-US" sz="2800" dirty="0">
                <a:latin typeface="Garamond" pitchFamily="18" charset="0"/>
              </a:rPr>
              <a:t>-AS (carve out)</a:t>
            </a:r>
          </a:p>
          <a:p>
            <a:pPr marL="0" indent="0">
              <a:buNone/>
            </a:pPr>
            <a:endParaRPr lang="en-US" sz="2800" dirty="0">
              <a:latin typeface="Garamond"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272447359"/>
              </p:ext>
            </p:extLst>
          </p:nvPr>
        </p:nvGraphicFramePr>
        <p:xfrm>
          <a:off x="152400" y="1722120"/>
          <a:ext cx="8763000" cy="3840480"/>
        </p:xfrm>
        <a:graphic>
          <a:graphicData uri="http://schemas.openxmlformats.org/drawingml/2006/table">
            <a:tbl>
              <a:tblPr firstRow="1" bandRow="1">
                <a:tableStyleId>{5C22544A-7EE6-4342-B048-85BDC9FD1C3A}</a:tableStyleId>
              </a:tblPr>
              <a:tblGrid>
                <a:gridCol w="3755572"/>
                <a:gridCol w="5007428"/>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indent="0">
                        <a:buNone/>
                      </a:pPr>
                      <a:r>
                        <a:rPr lang="en-US" sz="2400" dirty="0" smtClean="0">
                          <a:latin typeface="Garamond" pitchFamily="18" charset="0"/>
                        </a:rPr>
                        <a:t>Revenue is </a:t>
                      </a:r>
                      <a:r>
                        <a:rPr lang="en-US" sz="2400" dirty="0" err="1" smtClean="0">
                          <a:latin typeface="Garamond" pitchFamily="18" charset="0"/>
                        </a:rPr>
                        <a:t>recognised</a:t>
                      </a:r>
                      <a:r>
                        <a:rPr lang="en-US" sz="2400" dirty="0" smtClean="0">
                          <a:latin typeface="Garamond" pitchFamily="18" charset="0"/>
                        </a:rPr>
                        <a:t> </a:t>
                      </a:r>
                      <a:r>
                        <a:rPr lang="en-US" sz="2400" b="1" baseline="0" dirty="0" smtClean="0">
                          <a:latin typeface="Garamond" pitchFamily="18" charset="0"/>
                        </a:rPr>
                        <a:t> on </a:t>
                      </a:r>
                      <a:r>
                        <a:rPr lang="en-US" sz="2400" b="1" dirty="0" smtClean="0">
                          <a:latin typeface="Garamond" pitchFamily="18" charset="0"/>
                        </a:rPr>
                        <a:t> percentage of completion</a:t>
                      </a:r>
                      <a:r>
                        <a:rPr lang="en-US" sz="2400" dirty="0" smtClean="0">
                          <a:latin typeface="Garamond" pitchFamily="18" charset="0"/>
                        </a:rPr>
                        <a:t>, hence revenue is </a:t>
                      </a:r>
                      <a:r>
                        <a:rPr lang="en-US" sz="2400" dirty="0" err="1" smtClean="0">
                          <a:latin typeface="Garamond" pitchFamily="18" charset="0"/>
                        </a:rPr>
                        <a:t>recognised</a:t>
                      </a:r>
                      <a:r>
                        <a:rPr lang="en-US" sz="2400" dirty="0" smtClean="0">
                          <a:latin typeface="Garamond" pitchFamily="18" charset="0"/>
                        </a:rPr>
                        <a:t> based on </a:t>
                      </a:r>
                      <a:r>
                        <a:rPr lang="en-US" sz="2400" b="1" dirty="0" smtClean="0">
                          <a:latin typeface="Garamond" pitchFamily="18" charset="0"/>
                        </a:rPr>
                        <a:t>stage of completion </a:t>
                      </a:r>
                      <a:r>
                        <a:rPr lang="en-US" sz="2400" dirty="0" smtClean="0">
                          <a:latin typeface="Garamond" pitchFamily="18" charset="0"/>
                        </a:rPr>
                        <a:t>of construction</a:t>
                      </a:r>
                    </a:p>
                    <a:p>
                      <a:pPr marL="0" indent="0">
                        <a:buNone/>
                      </a:pPr>
                      <a:endParaRPr lang="en-US" sz="2400" dirty="0" smtClean="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Contracts need to be evaluated as either </a:t>
                      </a:r>
                      <a:r>
                        <a:rPr lang="en-US" sz="2400" b="1" dirty="0" smtClean="0">
                          <a:latin typeface="Garamond" pitchFamily="18" charset="0"/>
                        </a:rPr>
                        <a:t>service contract or sale contract</a:t>
                      </a:r>
                      <a:r>
                        <a:rPr lang="en-US" sz="2400" dirty="0" smtClean="0">
                          <a:latin typeface="Garamond" pitchFamily="18" charset="0"/>
                        </a:rPr>
                        <a:t>. In case of sale, revenue can be </a:t>
                      </a:r>
                      <a:r>
                        <a:rPr lang="en-US" sz="2400" dirty="0" err="1" smtClean="0">
                          <a:latin typeface="Garamond" pitchFamily="18" charset="0"/>
                        </a:rPr>
                        <a:t>recognised</a:t>
                      </a:r>
                      <a:r>
                        <a:rPr lang="en-US" sz="2400" dirty="0" smtClean="0">
                          <a:latin typeface="Garamond" pitchFamily="18" charset="0"/>
                        </a:rPr>
                        <a:t> only on </a:t>
                      </a:r>
                      <a:r>
                        <a:rPr lang="en-US" sz="2400" b="1" dirty="0" smtClean="0">
                          <a:latin typeface="Garamond" pitchFamily="18" charset="0"/>
                        </a:rPr>
                        <a:t>transfer of significant risk and rewards </a:t>
                      </a:r>
                      <a:r>
                        <a:rPr lang="en-US" sz="2400" dirty="0" smtClean="0">
                          <a:latin typeface="Garamond" pitchFamily="18" charset="0"/>
                        </a:rPr>
                        <a:t>to buyer. In case of real estate contract buyer has no effective control over the property till he gets its possession as he has no rights over structural changes of the property.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69758324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991600" cy="4495800"/>
          </a:xfrm>
        </p:spPr>
        <p:txBody>
          <a:bodyPr>
            <a:normAutofit/>
          </a:bodyPr>
          <a:lstStyle/>
          <a:p>
            <a:pPr marL="0" indent="0">
              <a:buNone/>
            </a:pPr>
            <a:r>
              <a:rPr lang="en-US" sz="2400" b="1" dirty="0" smtClean="0">
                <a:latin typeface="Garamond" pitchFamily="18" charset="0"/>
              </a:rPr>
              <a:t>Consolidation of SPVs/Subsidiaries</a:t>
            </a:r>
            <a:endParaRPr lang="en-US" sz="2400" dirty="0">
              <a:latin typeface="Garamond" pitchFamily="18" charset="0"/>
            </a:endParaRPr>
          </a:p>
          <a:p>
            <a:pPr marL="0" indent="0">
              <a:buNone/>
            </a:pPr>
            <a:endParaRPr lang="en-US" sz="2400" b="1" dirty="0" smtClean="0">
              <a:latin typeface="Garamond" pitchFamily="18" charset="0"/>
            </a:endParaRPr>
          </a:p>
        </p:txBody>
      </p:sp>
      <p:sp>
        <p:nvSpPr>
          <p:cNvPr id="4" name="Title 3"/>
          <p:cNvSpPr>
            <a:spLocks noGrp="1"/>
          </p:cNvSpPr>
          <p:nvPr>
            <p:ph type="title"/>
          </p:nvPr>
        </p:nvSpPr>
        <p:spPr>
          <a:xfrm>
            <a:off x="685800" y="0"/>
            <a:ext cx="8229600" cy="685800"/>
          </a:xfrm>
        </p:spPr>
        <p:txBody>
          <a:bodyPr>
            <a:normAutofit fontScale="90000"/>
          </a:bodyPr>
          <a:lstStyle/>
          <a:p>
            <a:r>
              <a:rPr lang="en-US" b="1" dirty="0"/>
              <a:t>Real Estate and Construction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997289728"/>
              </p:ext>
            </p:extLst>
          </p:nvPr>
        </p:nvGraphicFramePr>
        <p:xfrm>
          <a:off x="76200" y="1463040"/>
          <a:ext cx="8915400" cy="3108960"/>
        </p:xfrm>
        <a:graphic>
          <a:graphicData uri="http://schemas.openxmlformats.org/drawingml/2006/table">
            <a:tbl>
              <a:tblPr firstRow="1" bandRow="1">
                <a:tableStyleId>{5C22544A-7EE6-4342-B048-85BDC9FD1C3A}</a:tableStyleId>
              </a:tblPr>
              <a:tblGrid>
                <a:gridCol w="3371370"/>
                <a:gridCol w="554403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SPV’s where holding is </a:t>
                      </a:r>
                      <a:r>
                        <a:rPr lang="en-US" sz="2400" b="1" dirty="0" smtClean="0">
                          <a:latin typeface="Garamond" pitchFamily="18" charset="0"/>
                        </a:rPr>
                        <a:t>less than fifty </a:t>
                      </a:r>
                      <a:r>
                        <a:rPr lang="en-US" sz="2400" dirty="0" smtClean="0">
                          <a:latin typeface="Garamond" pitchFamily="18" charset="0"/>
                        </a:rPr>
                        <a:t>per cent and subsidiary where control is </a:t>
                      </a:r>
                      <a:r>
                        <a:rPr lang="en-US" sz="2400" b="1" dirty="0" smtClean="0">
                          <a:latin typeface="Garamond" pitchFamily="18" charset="0"/>
                        </a:rPr>
                        <a:t>temporary </a:t>
                      </a:r>
                      <a:r>
                        <a:rPr lang="en-US" sz="2400" dirty="0" smtClean="0">
                          <a:latin typeface="Garamond" pitchFamily="18" charset="0"/>
                        </a:rPr>
                        <a:t>are </a:t>
                      </a:r>
                      <a:r>
                        <a:rPr lang="en-US" sz="2400" b="1" dirty="0" smtClean="0">
                          <a:latin typeface="Garamond" pitchFamily="18" charset="0"/>
                        </a:rPr>
                        <a:t>not mandated </a:t>
                      </a:r>
                      <a:r>
                        <a:rPr lang="en-US" sz="2400" dirty="0" smtClean="0">
                          <a:latin typeface="Garamond" pitchFamily="18" charset="0"/>
                        </a:rPr>
                        <a:t>to be consolidated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Entity needs to be consolidated even if the parent–subsidiary relationship exists in </a:t>
                      </a:r>
                      <a:r>
                        <a:rPr lang="en-US" sz="2400" b="1" dirty="0" smtClean="0">
                          <a:latin typeface="Garamond" pitchFamily="18" charset="0"/>
                        </a:rPr>
                        <a:t>substance </a:t>
                      </a:r>
                      <a:r>
                        <a:rPr lang="en-US" sz="2400" dirty="0" smtClean="0">
                          <a:latin typeface="Garamond" pitchFamily="18" charset="0"/>
                        </a:rPr>
                        <a:t>either by virtue of </a:t>
                      </a:r>
                      <a:r>
                        <a:rPr lang="en-US" sz="2400" b="1" dirty="0" smtClean="0">
                          <a:latin typeface="Garamond" pitchFamily="18" charset="0"/>
                        </a:rPr>
                        <a:t>control </a:t>
                      </a:r>
                      <a:r>
                        <a:rPr lang="en-US" sz="2400" dirty="0" smtClean="0">
                          <a:latin typeface="Garamond" pitchFamily="18" charset="0"/>
                        </a:rPr>
                        <a:t>exercised over activities of SPV or if SPV is formed to accomplish </a:t>
                      </a:r>
                      <a:r>
                        <a:rPr lang="en-US" sz="2400" b="1" dirty="0" smtClean="0">
                          <a:latin typeface="Garamond" pitchFamily="18" charset="0"/>
                        </a:rPr>
                        <a:t>pre determined objectives </a:t>
                      </a:r>
                      <a:r>
                        <a:rPr lang="en-US" sz="2400" dirty="0" smtClean="0">
                          <a:latin typeface="Garamond" pitchFamily="18" charset="0"/>
                        </a:rPr>
                        <a:t>of the parent entity</a:t>
                      </a:r>
                      <a:endParaRPr lang="en-US" sz="2400" b="1" dirty="0" smtClean="0">
                        <a:latin typeface="Garamond" pitchFamily="18" charset="0"/>
                      </a:endParaRPr>
                    </a:p>
                    <a:p>
                      <a:pPr marL="0" indent="0">
                        <a:buNone/>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197061331"/>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85800"/>
            <a:ext cx="8915400" cy="5181600"/>
          </a:xfrm>
        </p:spPr>
        <p:txBody>
          <a:bodyPr>
            <a:normAutofit/>
          </a:bodyPr>
          <a:lstStyle/>
          <a:p>
            <a:pPr marL="0" indent="0">
              <a:buNone/>
            </a:pPr>
            <a:r>
              <a:rPr lang="en-US" sz="2400" b="1" dirty="0" smtClean="0">
                <a:latin typeface="Garamond" pitchFamily="18" charset="0"/>
              </a:rPr>
              <a:t>Other’s </a:t>
            </a:r>
            <a:r>
              <a:rPr lang="en-US" sz="2400" dirty="0" smtClean="0">
                <a:latin typeface="Garamond" pitchFamily="18" charset="0"/>
              </a:rPr>
              <a:t> </a:t>
            </a:r>
            <a:endParaRPr lang="en-US" sz="2400" dirty="0">
              <a:latin typeface="Garamond" pitchFamily="18" charset="0"/>
            </a:endParaRPr>
          </a:p>
          <a:p>
            <a:pPr marL="0" indent="0">
              <a:buNone/>
            </a:pPr>
            <a:r>
              <a:rPr lang="en-US" sz="2400" b="1" dirty="0" smtClean="0">
                <a:latin typeface="Garamond" pitchFamily="18" charset="0"/>
              </a:rPr>
              <a:t>Investment Property :</a:t>
            </a:r>
          </a:p>
          <a:p>
            <a:pPr marL="0" indent="0">
              <a:buNone/>
            </a:pPr>
            <a:r>
              <a:rPr lang="en-US" sz="2400" dirty="0" smtClean="0">
                <a:latin typeface="Garamond" pitchFamily="18" charset="0"/>
              </a:rPr>
              <a:t>Investment property is defined as </a:t>
            </a:r>
            <a:r>
              <a:rPr lang="en-US" sz="2400" b="1" dirty="0" smtClean="0">
                <a:latin typeface="Garamond" pitchFamily="18" charset="0"/>
              </a:rPr>
              <a:t>property held to earn rentals </a:t>
            </a:r>
            <a:r>
              <a:rPr lang="en-US" sz="2400" dirty="0" smtClean="0">
                <a:latin typeface="Garamond" pitchFamily="18" charset="0"/>
              </a:rPr>
              <a:t>or for </a:t>
            </a:r>
            <a:r>
              <a:rPr lang="en-US" sz="2400" b="1" dirty="0" smtClean="0">
                <a:latin typeface="Garamond" pitchFamily="18" charset="0"/>
              </a:rPr>
              <a:t>capital appreciation </a:t>
            </a:r>
            <a:r>
              <a:rPr lang="en-US" sz="2400" dirty="0" smtClean="0">
                <a:latin typeface="Garamond" pitchFamily="18" charset="0"/>
              </a:rPr>
              <a:t>or both.</a:t>
            </a:r>
          </a:p>
          <a:p>
            <a:pPr marL="0" indent="0">
              <a:buNone/>
            </a:pPr>
            <a:endParaRPr lang="en-US" sz="2400" dirty="0">
              <a:latin typeface="Garamond" pitchFamily="18" charset="0"/>
            </a:endParaRPr>
          </a:p>
        </p:txBody>
      </p:sp>
      <p:sp>
        <p:nvSpPr>
          <p:cNvPr id="4" name="Title 3"/>
          <p:cNvSpPr>
            <a:spLocks noGrp="1"/>
          </p:cNvSpPr>
          <p:nvPr>
            <p:ph type="title"/>
          </p:nvPr>
        </p:nvSpPr>
        <p:spPr>
          <a:xfrm>
            <a:off x="685800" y="0"/>
            <a:ext cx="8229600" cy="685800"/>
          </a:xfrm>
        </p:spPr>
        <p:txBody>
          <a:bodyPr>
            <a:normAutofit fontScale="90000"/>
          </a:bodyPr>
          <a:lstStyle/>
          <a:p>
            <a:r>
              <a:rPr lang="en-US" b="1" dirty="0"/>
              <a:t>Real Estate and Construction</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001947796"/>
              </p:ext>
            </p:extLst>
          </p:nvPr>
        </p:nvGraphicFramePr>
        <p:xfrm>
          <a:off x="152400" y="2514600"/>
          <a:ext cx="8915400" cy="3108960"/>
        </p:xfrm>
        <a:graphic>
          <a:graphicData uri="http://schemas.openxmlformats.org/drawingml/2006/table">
            <a:tbl>
              <a:tblPr firstRow="1" bandRow="1">
                <a:tableStyleId>{5C22544A-7EE6-4342-B048-85BDC9FD1C3A}</a:tableStyleId>
              </a:tblPr>
              <a:tblGrid>
                <a:gridCol w="4195482"/>
                <a:gridCol w="4719918"/>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indent="0">
                        <a:buNone/>
                      </a:pPr>
                      <a:r>
                        <a:rPr lang="en-US" sz="2400" dirty="0" smtClean="0">
                          <a:latin typeface="Garamond" pitchFamily="18" charset="0"/>
                        </a:rPr>
                        <a:t>As per AS–13, Investment Properties is valued at </a:t>
                      </a:r>
                      <a:r>
                        <a:rPr lang="en-US" sz="2400" b="1" dirty="0" smtClean="0">
                          <a:latin typeface="Garamond" pitchFamily="18" charset="0"/>
                        </a:rPr>
                        <a:t>cost less diminution </a:t>
                      </a:r>
                      <a:r>
                        <a:rPr lang="en-US" sz="2400" dirty="0" smtClean="0">
                          <a:latin typeface="Garamond" pitchFamily="18" charset="0"/>
                        </a:rPr>
                        <a:t>in value other than temporary. Other property are classified as </a:t>
                      </a:r>
                      <a:r>
                        <a:rPr lang="en-US" sz="2400" b="1" dirty="0" smtClean="0">
                          <a:latin typeface="Garamond" pitchFamily="18" charset="0"/>
                        </a:rPr>
                        <a:t>fixed assets and depreciated </a:t>
                      </a:r>
                      <a:r>
                        <a:rPr lang="en-US" sz="2400" dirty="0" smtClean="0">
                          <a:latin typeface="Garamond" pitchFamily="18" charset="0"/>
                        </a:rPr>
                        <a:t>over life of assets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There is option to carry investment property either at </a:t>
                      </a:r>
                      <a:r>
                        <a:rPr lang="en-US" sz="2400" b="1" dirty="0" smtClean="0">
                          <a:latin typeface="Garamond" pitchFamily="18" charset="0"/>
                        </a:rPr>
                        <a:t>cost or fair value</a:t>
                      </a:r>
                      <a:r>
                        <a:rPr lang="en-US" sz="2400" dirty="0" smtClean="0">
                          <a:latin typeface="Garamond" pitchFamily="18" charset="0"/>
                        </a:rPr>
                        <a:t>. In case of fair value option, </a:t>
                      </a:r>
                      <a:r>
                        <a:rPr lang="en-US" sz="2400" b="1" dirty="0" smtClean="0">
                          <a:latin typeface="Garamond" pitchFamily="18" charset="0"/>
                        </a:rPr>
                        <a:t>MTM gain/losses </a:t>
                      </a:r>
                      <a:r>
                        <a:rPr lang="en-US" sz="2400" dirty="0" smtClean="0">
                          <a:latin typeface="Garamond" pitchFamily="18" charset="0"/>
                        </a:rPr>
                        <a:t>is </a:t>
                      </a:r>
                      <a:r>
                        <a:rPr lang="en-US" sz="2400" dirty="0" err="1" smtClean="0">
                          <a:latin typeface="Garamond" pitchFamily="18" charset="0"/>
                        </a:rPr>
                        <a:t>recognised</a:t>
                      </a:r>
                      <a:r>
                        <a:rPr lang="en-US" sz="2400" dirty="0" smtClean="0">
                          <a:latin typeface="Garamond" pitchFamily="18" charset="0"/>
                        </a:rPr>
                        <a:t> in </a:t>
                      </a:r>
                      <a:r>
                        <a:rPr lang="en-US" sz="2400" b="1" dirty="0" smtClean="0">
                          <a:latin typeface="Garamond" pitchFamily="18" charset="0"/>
                        </a:rPr>
                        <a:t>profit and loss </a:t>
                      </a:r>
                      <a:r>
                        <a:rPr lang="en-US" sz="2400" dirty="0" smtClean="0">
                          <a:latin typeface="Garamond" pitchFamily="18" charset="0"/>
                        </a:rPr>
                        <a:t>account. </a:t>
                      </a:r>
                      <a:r>
                        <a:rPr lang="en-US" sz="2400" b="1" dirty="0" smtClean="0">
                          <a:latin typeface="Garamond" pitchFamily="18" charset="0"/>
                        </a:rPr>
                        <a:t>Fair value </a:t>
                      </a:r>
                      <a:r>
                        <a:rPr lang="en-US" sz="2400" dirty="0" smtClean="0">
                          <a:latin typeface="Garamond" pitchFamily="18" charset="0"/>
                        </a:rPr>
                        <a:t>to be </a:t>
                      </a:r>
                      <a:r>
                        <a:rPr lang="en-US" sz="2400" b="1" dirty="0" smtClean="0">
                          <a:latin typeface="Garamond" pitchFamily="18" charset="0"/>
                        </a:rPr>
                        <a:t>disclosed</a:t>
                      </a:r>
                      <a:r>
                        <a:rPr lang="en-US" sz="2400" dirty="0" smtClean="0">
                          <a:latin typeface="Garamond" pitchFamily="18" charset="0"/>
                        </a:rPr>
                        <a:t>, if cost model is followed</a:t>
                      </a:r>
                    </a:p>
                    <a:p>
                      <a:pPr marL="0" indent="0">
                        <a:buNone/>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746409131"/>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Real Estate and </a:t>
            </a:r>
            <a:r>
              <a:rPr lang="en-US" b="1" dirty="0" smtClean="0"/>
              <a:t>Construction</a:t>
            </a:r>
            <a:br>
              <a:rPr lang="en-US" b="1" dirty="0" smtClean="0"/>
            </a:br>
            <a:r>
              <a:rPr lang="en-US" b="1" dirty="0" smtClean="0"/>
              <a:t> Key Impact</a:t>
            </a:r>
            <a:r>
              <a:rPr lang="en-US" dirty="0"/>
              <a:t>:</a:t>
            </a:r>
          </a:p>
        </p:txBody>
      </p:sp>
      <p:sp>
        <p:nvSpPr>
          <p:cNvPr id="3" name="Content Placeholder 2"/>
          <p:cNvSpPr>
            <a:spLocks noGrp="1"/>
          </p:cNvSpPr>
          <p:nvPr>
            <p:ph idx="1"/>
          </p:nvPr>
        </p:nvSpPr>
        <p:spPr>
          <a:xfrm>
            <a:off x="0" y="1798637"/>
            <a:ext cx="8991600" cy="4525963"/>
          </a:xfrm>
        </p:spPr>
        <p:txBody>
          <a:bodyPr>
            <a:noAutofit/>
          </a:bodyPr>
          <a:lstStyle/>
          <a:p>
            <a:r>
              <a:rPr lang="en-US" sz="2400" dirty="0" smtClean="0">
                <a:latin typeface="Garamond" pitchFamily="18" charset="0"/>
              </a:rPr>
              <a:t>In case of BOT contracts, increase in balance sheet size by recognition of financial assets or intangible assets</a:t>
            </a:r>
            <a:endParaRPr lang="en-US" sz="2400" dirty="0">
              <a:latin typeface="Garamond" pitchFamily="18" charset="0"/>
            </a:endParaRPr>
          </a:p>
          <a:p>
            <a:r>
              <a:rPr lang="en-US" sz="2400" dirty="0" smtClean="0">
                <a:latin typeface="Garamond" pitchFamily="18" charset="0"/>
              </a:rPr>
              <a:t>In case of sale contracts, revenue recognition will be concentrated in the year of project completion and balance sheet size will expand as inventory and advances will be carried at gross value</a:t>
            </a:r>
            <a:endParaRPr lang="en-US" sz="2400" dirty="0">
              <a:latin typeface="Garamond" pitchFamily="18" charset="0"/>
            </a:endParaRPr>
          </a:p>
          <a:p>
            <a:r>
              <a:rPr lang="en-US" sz="2400" dirty="0" smtClean="0">
                <a:latin typeface="Garamond" pitchFamily="18" charset="0"/>
              </a:rPr>
              <a:t>All SPV/Subsidiary need’s to be consolidated. All inter–company transactions and profit will get eliminated.</a:t>
            </a:r>
            <a:endParaRPr lang="en-US" sz="2400" dirty="0">
              <a:latin typeface="Garamond" pitchFamily="18" charset="0"/>
            </a:endParaRPr>
          </a:p>
          <a:p>
            <a:r>
              <a:rPr lang="en-US" sz="2400" dirty="0" smtClean="0">
                <a:latin typeface="Garamond" pitchFamily="18" charset="0"/>
              </a:rPr>
              <a:t>PL of developer opting for fair value option will become volatile and in case of increasing value of real estate, MTM gain may get accounted for same</a:t>
            </a:r>
            <a:endParaRPr lang="en-US" sz="2400" dirty="0">
              <a:latin typeface="Garamond" pitchFamily="18" charset="0"/>
            </a:endParaRPr>
          </a:p>
          <a:p>
            <a:endParaRPr lang="en-US" sz="2400" dirty="0">
              <a:latin typeface="Garamond" pitchFamily="18" charset="0"/>
            </a:endParaRPr>
          </a:p>
        </p:txBody>
      </p:sp>
    </p:spTree>
    <p:extLst>
      <p:ext uri="{BB962C8B-B14F-4D97-AF65-F5344CB8AC3E}">
        <p14:creationId xmlns:p14="http://schemas.microsoft.com/office/powerpoint/2010/main" xmlns="" val="2364223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6489" y="2554069"/>
            <a:ext cx="4667111" cy="646331"/>
          </a:xfrm>
          <a:prstGeom prst="rect">
            <a:avLst/>
          </a:prstGeom>
          <a:noFill/>
        </p:spPr>
        <p:txBody>
          <a:bodyPr wrap="none" rtlCol="0">
            <a:spAutoFit/>
          </a:bodyPr>
          <a:lstStyle/>
          <a:p>
            <a:r>
              <a:rPr lang="en-US" sz="3600" dirty="0" smtClean="0"/>
              <a:t>Prior To Real Obligation </a:t>
            </a:r>
            <a:endParaRPr lang="en-US" sz="3600" dirty="0"/>
          </a:p>
        </p:txBody>
      </p:sp>
      <p:sp>
        <p:nvSpPr>
          <p:cNvPr id="22" name="Rectangle 21"/>
          <p:cNvSpPr/>
          <p:nvPr/>
        </p:nvSpPr>
        <p:spPr>
          <a:xfrm>
            <a:off x="1371600" y="268069"/>
            <a:ext cx="7162800" cy="646331"/>
          </a:xfrm>
          <a:prstGeom prst="rect">
            <a:avLst/>
          </a:prstGeom>
        </p:spPr>
        <p:txBody>
          <a:bodyPr wrap="square">
            <a:spAutoFit/>
          </a:bodyPr>
          <a:lstStyle/>
          <a:p>
            <a:r>
              <a:rPr lang="en-US" sz="3600" dirty="0" smtClean="0">
                <a:solidFill>
                  <a:schemeClr val="tx2"/>
                </a:solidFill>
              </a:rPr>
              <a:t>Area </a:t>
            </a:r>
            <a:r>
              <a:rPr lang="en-US" dirty="0" smtClean="0">
                <a:solidFill>
                  <a:schemeClr val="tx2"/>
                </a:solidFill>
              </a:rPr>
              <a:t>	</a:t>
            </a:r>
            <a:r>
              <a:rPr lang="en-US" dirty="0" smtClean="0">
                <a:solidFill>
                  <a:srgbClr val="FF0000"/>
                </a:solidFill>
              </a:rPr>
              <a:t>		</a:t>
            </a:r>
            <a:r>
              <a:rPr lang="en-US" sz="3200" dirty="0" smtClean="0">
                <a:solidFill>
                  <a:srgbClr val="FF0000"/>
                </a:solidFill>
              </a:rPr>
              <a:t>IFRS Impact</a:t>
            </a:r>
          </a:p>
        </p:txBody>
      </p:sp>
      <p:cxnSp>
        <p:nvCxnSpPr>
          <p:cNvPr id="23" name="Straight Connector 22"/>
          <p:cNvCxnSpPr/>
          <p:nvPr/>
        </p:nvCxnSpPr>
        <p:spPr>
          <a:xfrm>
            <a:off x="381000" y="838200"/>
            <a:ext cx="784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 y="228600"/>
            <a:ext cx="7848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533400" y="1074003"/>
            <a:ext cx="8382000" cy="830997"/>
          </a:xfrm>
          <a:prstGeom prst="rect">
            <a:avLst/>
          </a:prstGeom>
        </p:spPr>
        <p:txBody>
          <a:bodyPr wrap="square">
            <a:spAutoFit/>
          </a:bodyPr>
          <a:lstStyle/>
          <a:p>
            <a:r>
              <a:rPr lang="en-US" sz="2400" dirty="0">
                <a:solidFill>
                  <a:schemeClr val="tx2"/>
                </a:solidFill>
              </a:rPr>
              <a:t>Constructive obligation	   </a:t>
            </a:r>
            <a:r>
              <a:rPr lang="en-US" sz="2400" dirty="0" smtClean="0">
                <a:solidFill>
                  <a:schemeClr val="tx2"/>
                </a:solidFill>
              </a:rPr>
              <a:t>	</a:t>
            </a:r>
            <a:r>
              <a:rPr lang="en-US" sz="2400" dirty="0" smtClean="0">
                <a:solidFill>
                  <a:srgbClr val="FF0000"/>
                </a:solidFill>
              </a:rPr>
              <a:t>Need </a:t>
            </a:r>
            <a:r>
              <a:rPr lang="en-US" sz="2400" dirty="0">
                <a:solidFill>
                  <a:srgbClr val="FF0000"/>
                </a:solidFill>
              </a:rPr>
              <a:t>to Give in </a:t>
            </a:r>
            <a:r>
              <a:rPr lang="en-US" sz="2400" dirty="0" smtClean="0">
                <a:solidFill>
                  <a:srgbClr val="FF0000"/>
                </a:solidFill>
              </a:rPr>
              <a:t>						Notes/Provide </a:t>
            </a:r>
            <a:r>
              <a:rPr lang="en-US" sz="2400" dirty="0">
                <a:solidFill>
                  <a:srgbClr val="FF0000"/>
                </a:solidFill>
              </a:rPr>
              <a:t>for </a:t>
            </a:r>
            <a:endParaRPr lang="en-US" sz="2400" dirty="0">
              <a:solidFill>
                <a:schemeClr val="tx2"/>
              </a:solidFill>
            </a:endParaRPr>
          </a:p>
        </p:txBody>
      </p:sp>
    </p:spTree>
    <p:extLst>
      <p:ext uri="{BB962C8B-B14F-4D97-AF65-F5344CB8AC3E}">
        <p14:creationId xmlns:p14="http://schemas.microsoft.com/office/powerpoint/2010/main" xmlns="" val="3814055940"/>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smtClean="0"/>
              <a:t>Telecom- Revenue </a:t>
            </a:r>
            <a:r>
              <a:rPr lang="en-US" b="1" dirty="0"/>
              <a:t>Recognition</a:t>
            </a:r>
            <a:r>
              <a:rPr lang="en-US" dirty="0"/>
              <a:t>	</a:t>
            </a:r>
          </a:p>
        </p:txBody>
      </p:sp>
      <p:sp>
        <p:nvSpPr>
          <p:cNvPr id="3" name="Content Placeholder 2"/>
          <p:cNvSpPr>
            <a:spLocks noGrp="1"/>
          </p:cNvSpPr>
          <p:nvPr>
            <p:ph idx="1"/>
          </p:nvPr>
        </p:nvSpPr>
        <p:spPr>
          <a:xfrm>
            <a:off x="76200" y="1447800"/>
            <a:ext cx="8991600" cy="5029200"/>
          </a:xfrm>
        </p:spPr>
        <p:txBody>
          <a:bodyPr>
            <a:normAutofit/>
          </a:bodyPr>
          <a:lstStyle/>
          <a:p>
            <a:pPr marL="0" indent="0">
              <a:buNone/>
            </a:pPr>
            <a:r>
              <a:rPr lang="en-US" sz="2400" b="1" dirty="0" smtClean="0">
                <a:latin typeface="Garamond" pitchFamily="18" charset="0"/>
              </a:rPr>
              <a:t>Content Revenue Agreement</a:t>
            </a:r>
            <a:endParaRPr lang="en-US" sz="2400" dirty="0">
              <a:latin typeface="Garamond" pitchFamily="18" charset="0"/>
            </a:endParaRPr>
          </a:p>
          <a:p>
            <a:pPr marL="0" indent="0">
              <a:buNone/>
            </a:pPr>
            <a:r>
              <a:rPr lang="en-US" sz="2400" dirty="0" smtClean="0">
                <a:latin typeface="Garamond" pitchFamily="18" charset="0"/>
              </a:rPr>
              <a:t>Operator collects content revenue from subscriber, retains the percentage as commission and remits net amount to supplier</a:t>
            </a:r>
            <a:endParaRPr lang="en-US" sz="2400" dirty="0">
              <a:latin typeface="Garamond" pitchFamily="18" charset="0"/>
            </a:endParaRPr>
          </a:p>
          <a:p>
            <a:pPr marL="0" indent="0">
              <a:buNone/>
            </a:pPr>
            <a:endParaRPr lang="en-US" sz="2400" dirty="0" smtClean="0">
              <a:latin typeface="Garamond" pitchFamily="18" charset="0"/>
            </a:endParaRPr>
          </a:p>
          <a:p>
            <a:pPr marL="0" indent="0">
              <a:buNone/>
            </a:pPr>
            <a:r>
              <a:rPr lang="en-US" sz="2400" dirty="0">
                <a:latin typeface="Garamond" pitchFamily="18" charset="0"/>
              </a:rPr>
              <a:t>	</a:t>
            </a:r>
          </a:p>
          <a:p>
            <a:endParaRPr lang="en-US" sz="2400" dirty="0">
              <a:latin typeface="Garamond"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016628485"/>
              </p:ext>
            </p:extLst>
          </p:nvPr>
        </p:nvGraphicFramePr>
        <p:xfrm>
          <a:off x="76200" y="3045655"/>
          <a:ext cx="8915400" cy="2288345"/>
        </p:xfrm>
        <a:graphic>
          <a:graphicData uri="http://schemas.openxmlformats.org/drawingml/2006/table">
            <a:tbl>
              <a:tblPr firstRow="1" bandRow="1">
                <a:tableStyleId>{5C22544A-7EE6-4342-B048-85BDC9FD1C3A}</a:tableStyleId>
              </a:tblPr>
              <a:tblGrid>
                <a:gridCol w="3820886"/>
                <a:gridCol w="5094514"/>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indent="0">
                        <a:buNone/>
                      </a:pPr>
                      <a:r>
                        <a:rPr lang="en-US" sz="2400" dirty="0" smtClean="0">
                          <a:latin typeface="Garamond" pitchFamily="18" charset="0"/>
                        </a:rPr>
                        <a:t>Gross amount is </a:t>
                      </a:r>
                      <a:r>
                        <a:rPr lang="en-US" sz="2400" dirty="0" err="1" smtClean="0">
                          <a:latin typeface="Garamond" pitchFamily="18" charset="0"/>
                        </a:rPr>
                        <a:t>recognised</a:t>
                      </a:r>
                      <a:r>
                        <a:rPr lang="en-US" sz="2400" dirty="0" smtClean="0">
                          <a:latin typeface="Garamond" pitchFamily="18" charset="0"/>
                        </a:rPr>
                        <a:t> as revenue and amount paid to supplier is </a:t>
                      </a:r>
                      <a:r>
                        <a:rPr lang="en-US" sz="2400" dirty="0" err="1" smtClean="0">
                          <a:latin typeface="Garamond" pitchFamily="18" charset="0"/>
                        </a:rPr>
                        <a:t>recognised</a:t>
                      </a:r>
                      <a:r>
                        <a:rPr lang="en-US" sz="2400" dirty="0" smtClean="0">
                          <a:latin typeface="Garamond" pitchFamily="18" charset="0"/>
                        </a:rPr>
                        <a:t> as cost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Amount received </a:t>
                      </a:r>
                      <a:r>
                        <a:rPr lang="en-US" sz="2400" b="1" dirty="0" smtClean="0">
                          <a:latin typeface="Garamond" pitchFamily="18" charset="0"/>
                        </a:rPr>
                        <a:t>‘on behalf’ </a:t>
                      </a:r>
                      <a:r>
                        <a:rPr lang="en-US" sz="2400" dirty="0" smtClean="0">
                          <a:latin typeface="Garamond" pitchFamily="18" charset="0"/>
                        </a:rPr>
                        <a:t>can not be </a:t>
                      </a:r>
                      <a:r>
                        <a:rPr lang="en-US" sz="2400" dirty="0" err="1" smtClean="0">
                          <a:latin typeface="Garamond" pitchFamily="18" charset="0"/>
                        </a:rPr>
                        <a:t>recognised</a:t>
                      </a:r>
                      <a:r>
                        <a:rPr lang="en-US" sz="2400" dirty="0" smtClean="0">
                          <a:latin typeface="Garamond" pitchFamily="18" charset="0"/>
                        </a:rPr>
                        <a:t> as revenue. Hence if operator is acting as agent, only net amount is </a:t>
                      </a:r>
                      <a:r>
                        <a:rPr lang="en-US" sz="2400" dirty="0" err="1" smtClean="0">
                          <a:latin typeface="Garamond" pitchFamily="18" charset="0"/>
                        </a:rPr>
                        <a:t>recognised</a:t>
                      </a:r>
                      <a:r>
                        <a:rPr lang="en-US" sz="2400" dirty="0" smtClean="0">
                          <a:latin typeface="Garamond" pitchFamily="18" charset="0"/>
                        </a:rPr>
                        <a:t> as commission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680030098"/>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763000" cy="5562600"/>
          </a:xfrm>
        </p:spPr>
        <p:txBody>
          <a:bodyPr>
            <a:normAutofit/>
          </a:bodyPr>
          <a:lstStyle/>
          <a:p>
            <a:pPr marL="0" indent="0">
              <a:buNone/>
            </a:pPr>
            <a:r>
              <a:rPr lang="en-US" sz="2400" b="1" dirty="0">
                <a:latin typeface="Garamond" pitchFamily="18" charset="0"/>
              </a:rPr>
              <a:t>Multiple element contracts (MEC</a:t>
            </a:r>
            <a:r>
              <a:rPr lang="en-US" sz="2400" b="1" dirty="0" smtClean="0">
                <a:latin typeface="Garamond" pitchFamily="18" charset="0"/>
              </a:rPr>
              <a:t>)- Hand set with plan</a:t>
            </a:r>
            <a:endParaRPr lang="en-US" sz="2400" dirty="0">
              <a:latin typeface="Garamond" pitchFamily="18" charset="0"/>
            </a:endParaRPr>
          </a:p>
          <a:p>
            <a:pPr marL="0" indent="0">
              <a:buNone/>
            </a:pPr>
            <a:endParaRPr lang="en-US" sz="2400" dirty="0" smtClean="0">
              <a:latin typeface="Garamond" pitchFamily="18" charset="0"/>
            </a:endParaRPr>
          </a:p>
        </p:txBody>
      </p:sp>
      <p:sp>
        <p:nvSpPr>
          <p:cNvPr id="4" name="Rectangle 3"/>
          <p:cNvSpPr/>
          <p:nvPr/>
        </p:nvSpPr>
        <p:spPr>
          <a:xfrm>
            <a:off x="2286000" y="1997839"/>
            <a:ext cx="4572000" cy="369332"/>
          </a:xfrm>
          <a:prstGeom prst="rect">
            <a:avLst/>
          </a:prstGeom>
        </p:spPr>
        <p:txBody>
          <a:bodyPr>
            <a:spAutoFit/>
          </a:bodyPr>
          <a:lstStyle/>
          <a:p>
            <a:r>
              <a:rPr lang="en-US" dirty="0"/>
              <a:t>	</a:t>
            </a:r>
          </a:p>
        </p:txBody>
      </p:sp>
      <p:sp>
        <p:nvSpPr>
          <p:cNvPr id="5" name="Title 1"/>
          <p:cNvSpPr>
            <a:spLocks noGrp="1"/>
          </p:cNvSpPr>
          <p:nvPr>
            <p:ph type="title"/>
          </p:nvPr>
        </p:nvSpPr>
        <p:spPr>
          <a:xfrm>
            <a:off x="457200" y="76200"/>
            <a:ext cx="8229600" cy="914400"/>
          </a:xfrm>
        </p:spPr>
        <p:txBody>
          <a:bodyPr>
            <a:normAutofit/>
          </a:bodyPr>
          <a:lstStyle/>
          <a:p>
            <a:r>
              <a:rPr lang="en-US" b="1" dirty="0" smtClean="0"/>
              <a:t>Telecom- Revenue </a:t>
            </a:r>
            <a:r>
              <a:rPr lang="en-US" b="1" dirty="0"/>
              <a:t>Recognition</a:t>
            </a:r>
            <a:r>
              <a:rPr lang="en-US" dirty="0"/>
              <a:t>	</a:t>
            </a:r>
          </a:p>
        </p:txBody>
      </p:sp>
      <p:graphicFrame>
        <p:nvGraphicFramePr>
          <p:cNvPr id="2" name="Table 1"/>
          <p:cNvGraphicFramePr>
            <a:graphicFrameLocks noGrp="1"/>
          </p:cNvGraphicFramePr>
          <p:nvPr>
            <p:extLst>
              <p:ext uri="{D42A27DB-BD31-4B8C-83A1-F6EECF244321}">
                <p14:modId xmlns:p14="http://schemas.microsoft.com/office/powerpoint/2010/main" xmlns="" val="771549417"/>
              </p:ext>
            </p:extLst>
          </p:nvPr>
        </p:nvGraphicFramePr>
        <p:xfrm>
          <a:off x="152400" y="1874520"/>
          <a:ext cx="8915400" cy="3474720"/>
        </p:xfrm>
        <a:graphic>
          <a:graphicData uri="http://schemas.openxmlformats.org/drawingml/2006/table">
            <a:tbl>
              <a:tblPr firstRow="1" bandRow="1">
                <a:tableStyleId>{5C22544A-7EE6-4342-B048-85BDC9FD1C3A}</a:tableStyleId>
              </a:tblPr>
              <a:tblGrid>
                <a:gridCol w="3505200"/>
                <a:gridCol w="54102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There is no guidance for revenue recognition of multiple element contract.</a:t>
                      </a:r>
                    </a:p>
                    <a:p>
                      <a:pPr marL="0" indent="0">
                        <a:buNone/>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As per IAS18, recognition criteria needs to be applied to </a:t>
                      </a:r>
                      <a:r>
                        <a:rPr lang="en-US" sz="2400" b="1" dirty="0" smtClean="0">
                          <a:latin typeface="Garamond" pitchFamily="18" charset="0"/>
                        </a:rPr>
                        <a:t>separately identifiable component </a:t>
                      </a:r>
                      <a:r>
                        <a:rPr lang="en-US" sz="2400" dirty="0" smtClean="0">
                          <a:latin typeface="Garamond" pitchFamily="18" charset="0"/>
                        </a:rPr>
                        <a:t>of the transaction in order to reflect the substance of the transaction. Revenue recognition criteria applied to two elements together </a:t>
                      </a:r>
                      <a:r>
                        <a:rPr lang="en-US" sz="2400" b="1" dirty="0" smtClean="0">
                          <a:latin typeface="Garamond" pitchFamily="18" charset="0"/>
                        </a:rPr>
                        <a:t>when commercial effect can not be understood without reference of transaction as whole</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297258533"/>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8839200" cy="5257800"/>
          </a:xfrm>
        </p:spPr>
        <p:txBody>
          <a:bodyPr>
            <a:normAutofit/>
          </a:bodyPr>
          <a:lstStyle/>
          <a:p>
            <a:pPr marL="0" indent="0">
              <a:buNone/>
            </a:pPr>
            <a:r>
              <a:rPr lang="en-US" sz="2400" b="1" dirty="0" smtClean="0">
                <a:latin typeface="Garamond" pitchFamily="18" charset="0"/>
              </a:rPr>
              <a:t>Fixed Assets</a:t>
            </a:r>
            <a:r>
              <a:rPr lang="en-US" sz="2400" dirty="0">
                <a:latin typeface="Garamond" pitchFamily="18" charset="0"/>
              </a:rPr>
              <a:t>	</a:t>
            </a:r>
          </a:p>
          <a:p>
            <a:pPr marL="0" indent="0">
              <a:buNone/>
            </a:pPr>
            <a:r>
              <a:rPr lang="en-US" sz="2400" b="1" dirty="0" smtClean="0">
                <a:latin typeface="Garamond" pitchFamily="18" charset="0"/>
              </a:rPr>
              <a:t>Assets Retirement Obligation (ARO</a:t>
            </a:r>
            <a:r>
              <a:rPr lang="en-US" sz="2400" b="1" dirty="0">
                <a:latin typeface="Garamond" pitchFamily="18" charset="0"/>
              </a:rPr>
              <a:t>)</a:t>
            </a:r>
            <a:endParaRPr lang="en-US" sz="2400" dirty="0">
              <a:latin typeface="Garamond" pitchFamily="18" charset="0"/>
            </a:endParaRPr>
          </a:p>
          <a:p>
            <a:pPr marL="0" indent="0">
              <a:buNone/>
            </a:pPr>
            <a:endParaRPr lang="en-US" sz="2400" b="1" dirty="0" smtClean="0">
              <a:latin typeface="Garamond" pitchFamily="18" charset="0"/>
            </a:endParaRPr>
          </a:p>
        </p:txBody>
      </p:sp>
      <p:sp>
        <p:nvSpPr>
          <p:cNvPr id="4" name="Title 1"/>
          <p:cNvSpPr>
            <a:spLocks noGrp="1"/>
          </p:cNvSpPr>
          <p:nvPr>
            <p:ph type="title"/>
          </p:nvPr>
        </p:nvSpPr>
        <p:spPr>
          <a:xfrm>
            <a:off x="533400" y="0"/>
            <a:ext cx="8229600" cy="1143000"/>
          </a:xfrm>
        </p:spPr>
        <p:txBody>
          <a:bodyPr>
            <a:normAutofit/>
          </a:bodyPr>
          <a:lstStyle/>
          <a:p>
            <a:r>
              <a:rPr lang="en-US" b="1" dirty="0" smtClean="0"/>
              <a:t>Telecom- Tower’s</a:t>
            </a:r>
            <a:r>
              <a:rPr lang="en-US" dirty="0"/>
              <a:t>	</a:t>
            </a:r>
          </a:p>
        </p:txBody>
      </p:sp>
      <p:graphicFrame>
        <p:nvGraphicFramePr>
          <p:cNvPr id="2" name="Table 1"/>
          <p:cNvGraphicFramePr>
            <a:graphicFrameLocks noGrp="1"/>
          </p:cNvGraphicFramePr>
          <p:nvPr>
            <p:extLst>
              <p:ext uri="{D42A27DB-BD31-4B8C-83A1-F6EECF244321}">
                <p14:modId xmlns:p14="http://schemas.microsoft.com/office/powerpoint/2010/main" xmlns="" val="3384718583"/>
              </p:ext>
            </p:extLst>
          </p:nvPr>
        </p:nvGraphicFramePr>
        <p:xfrm>
          <a:off x="76200" y="2087880"/>
          <a:ext cx="8915400" cy="3474720"/>
        </p:xfrm>
        <a:graphic>
          <a:graphicData uri="http://schemas.openxmlformats.org/drawingml/2006/table">
            <a:tbl>
              <a:tblPr firstRow="1" bandRow="1">
                <a:tableStyleId>{5C22544A-7EE6-4342-B048-85BDC9FD1C3A}</a:tableStyleId>
              </a:tblPr>
              <a:tblGrid>
                <a:gridCol w="3505200"/>
                <a:gridCol w="54102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As per AS29, </a:t>
                      </a:r>
                      <a:r>
                        <a:rPr lang="en-US" sz="2400" b="1" dirty="0" smtClean="0">
                          <a:latin typeface="Garamond" pitchFamily="18" charset="0"/>
                        </a:rPr>
                        <a:t>provision need’s to be created at undiscounted amount </a:t>
                      </a:r>
                      <a:r>
                        <a:rPr lang="en-US" sz="2400" dirty="0" smtClean="0">
                          <a:latin typeface="Garamond" pitchFamily="18" charset="0"/>
                        </a:rPr>
                        <a:t>of ARO at the time of setting up of the asset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The obligation is accounted at </a:t>
                      </a:r>
                      <a:r>
                        <a:rPr lang="en-US" sz="2400" b="1" dirty="0" smtClean="0">
                          <a:latin typeface="Garamond" pitchFamily="18" charset="0"/>
                        </a:rPr>
                        <a:t>present value of estimated cost </a:t>
                      </a:r>
                      <a:r>
                        <a:rPr lang="en-US" sz="2400" dirty="0" smtClean="0">
                          <a:latin typeface="Garamond" pitchFamily="18" charset="0"/>
                        </a:rPr>
                        <a:t>of dismantling and removing the asset as part of cost of asset and setting up provision for equivalent amount. Discounting is unwound over period and accounted as interest expense.	</a:t>
                      </a:r>
                    </a:p>
                    <a:p>
                      <a:pPr marL="0" indent="0">
                        <a:buNone/>
                      </a:pP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028917019"/>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828800"/>
            <a:ext cx="8839200" cy="3200400"/>
          </a:xfrm>
        </p:spPr>
        <p:txBody>
          <a:bodyPr>
            <a:normAutofit/>
          </a:bodyPr>
          <a:lstStyle/>
          <a:p>
            <a:pPr marL="0" indent="0">
              <a:buNone/>
            </a:pPr>
            <a:r>
              <a:rPr lang="en-US" sz="2400" b="1" dirty="0" smtClean="0">
                <a:latin typeface="Garamond" pitchFamily="18" charset="0"/>
              </a:rPr>
              <a:t>Key Impact</a:t>
            </a:r>
            <a:r>
              <a:rPr lang="en-US" sz="2400" dirty="0">
                <a:latin typeface="Garamond" pitchFamily="18" charset="0"/>
              </a:rPr>
              <a:t>:</a:t>
            </a:r>
          </a:p>
          <a:p>
            <a:r>
              <a:rPr lang="en-US" sz="2400" dirty="0" smtClean="0">
                <a:latin typeface="Garamond" pitchFamily="18" charset="0"/>
              </a:rPr>
              <a:t>Multiple element contract like handset with plan etc. need’s to be segregated, which will have impact on revenue recognition</a:t>
            </a:r>
            <a:endParaRPr lang="en-US" sz="2400" dirty="0">
              <a:latin typeface="Garamond" pitchFamily="18" charset="0"/>
            </a:endParaRPr>
          </a:p>
          <a:p>
            <a:r>
              <a:rPr lang="en-US" sz="2400" dirty="0" smtClean="0">
                <a:latin typeface="Garamond" pitchFamily="18" charset="0"/>
              </a:rPr>
              <a:t>Revenue from Content revenue agreement having agency contracts- need’s to be </a:t>
            </a:r>
            <a:r>
              <a:rPr lang="en-US" sz="2400" dirty="0" err="1" smtClean="0">
                <a:latin typeface="Garamond" pitchFamily="18" charset="0"/>
              </a:rPr>
              <a:t>recognised</a:t>
            </a:r>
            <a:r>
              <a:rPr lang="en-US" sz="2400" dirty="0" smtClean="0">
                <a:latin typeface="Garamond" pitchFamily="18" charset="0"/>
              </a:rPr>
              <a:t> on net basis</a:t>
            </a:r>
            <a:endParaRPr lang="en-US" sz="2400" dirty="0">
              <a:latin typeface="Garamond" pitchFamily="18" charset="0"/>
            </a:endParaRPr>
          </a:p>
          <a:p>
            <a:r>
              <a:rPr lang="en-US" sz="2400" dirty="0" smtClean="0">
                <a:latin typeface="Garamond" pitchFamily="18" charset="0"/>
              </a:rPr>
              <a:t>Dismantling cost need’s to be </a:t>
            </a:r>
            <a:r>
              <a:rPr lang="en-US" sz="2400" dirty="0" err="1" smtClean="0">
                <a:latin typeface="Garamond" pitchFamily="18" charset="0"/>
              </a:rPr>
              <a:t>recognised</a:t>
            </a:r>
            <a:r>
              <a:rPr lang="en-US" sz="2400" dirty="0" smtClean="0">
                <a:latin typeface="Garamond" pitchFamily="18" charset="0"/>
              </a:rPr>
              <a:t> at present value.</a:t>
            </a:r>
            <a:endParaRPr lang="en-US" sz="2400" dirty="0">
              <a:latin typeface="Garamond" pitchFamily="18" charset="0"/>
            </a:endParaRPr>
          </a:p>
        </p:txBody>
      </p:sp>
      <p:sp>
        <p:nvSpPr>
          <p:cNvPr id="4" name="Title 1"/>
          <p:cNvSpPr>
            <a:spLocks noGrp="1"/>
          </p:cNvSpPr>
          <p:nvPr>
            <p:ph type="title"/>
          </p:nvPr>
        </p:nvSpPr>
        <p:spPr>
          <a:xfrm>
            <a:off x="533400" y="0"/>
            <a:ext cx="8229600" cy="1143000"/>
          </a:xfrm>
        </p:spPr>
        <p:txBody>
          <a:bodyPr>
            <a:normAutofit/>
          </a:bodyPr>
          <a:lstStyle/>
          <a:p>
            <a:r>
              <a:rPr lang="en-US" b="1" dirty="0" smtClean="0"/>
              <a:t>Telecom- Main Aspects</a:t>
            </a:r>
            <a:r>
              <a:rPr lang="en-US" dirty="0"/>
              <a:t>	</a:t>
            </a:r>
          </a:p>
        </p:txBody>
      </p:sp>
    </p:spTree>
    <p:extLst>
      <p:ext uri="{BB962C8B-B14F-4D97-AF65-F5344CB8AC3E}">
        <p14:creationId xmlns:p14="http://schemas.microsoft.com/office/powerpoint/2010/main" xmlns="" val="3195235604"/>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15962"/>
          </a:xfrm>
        </p:spPr>
        <p:txBody>
          <a:bodyPr>
            <a:normAutofit fontScale="90000"/>
          </a:bodyPr>
          <a:lstStyle/>
          <a:p>
            <a:r>
              <a:rPr lang="en-US" b="1" dirty="0" smtClean="0"/>
              <a:t>Technology- IT &amp; ITES companies</a:t>
            </a:r>
            <a:endParaRPr lang="en-US" dirty="0"/>
          </a:p>
        </p:txBody>
      </p:sp>
      <p:sp>
        <p:nvSpPr>
          <p:cNvPr id="3" name="Content Placeholder 2"/>
          <p:cNvSpPr>
            <a:spLocks noGrp="1"/>
          </p:cNvSpPr>
          <p:nvPr>
            <p:ph idx="1"/>
          </p:nvPr>
        </p:nvSpPr>
        <p:spPr>
          <a:xfrm>
            <a:off x="0" y="609600"/>
            <a:ext cx="9144000" cy="6019800"/>
          </a:xfrm>
        </p:spPr>
        <p:txBody>
          <a:bodyPr>
            <a:noAutofit/>
          </a:bodyPr>
          <a:lstStyle/>
          <a:p>
            <a:pPr marL="0" indent="0">
              <a:buNone/>
            </a:pPr>
            <a:r>
              <a:rPr lang="en-US" sz="2000" b="1" dirty="0" smtClean="0"/>
              <a:t>				</a:t>
            </a:r>
            <a:r>
              <a:rPr lang="en-US" sz="2400" b="1" dirty="0" smtClean="0"/>
              <a:t>Revenue </a:t>
            </a:r>
            <a:r>
              <a:rPr lang="en-US" sz="2400" b="1" dirty="0"/>
              <a:t>Recognition</a:t>
            </a:r>
            <a:r>
              <a:rPr lang="en-US" sz="2000" dirty="0"/>
              <a:t>	</a:t>
            </a:r>
          </a:p>
          <a:p>
            <a:pPr marL="0" indent="0">
              <a:buNone/>
            </a:pPr>
            <a:r>
              <a:rPr lang="en-US" sz="2400" b="1" dirty="0" smtClean="0">
                <a:latin typeface="Garamond" pitchFamily="18" charset="0"/>
              </a:rPr>
              <a:t>Multiple </a:t>
            </a:r>
            <a:r>
              <a:rPr lang="en-US" sz="2400" b="1" dirty="0">
                <a:latin typeface="Garamond" pitchFamily="18" charset="0"/>
              </a:rPr>
              <a:t>Element Contracts</a:t>
            </a:r>
            <a:endParaRPr lang="en-US" sz="2400" dirty="0">
              <a:latin typeface="Garamond" pitchFamily="18" charset="0"/>
            </a:endParaRPr>
          </a:p>
          <a:p>
            <a:pPr marL="0" indent="0">
              <a:buNone/>
            </a:pPr>
            <a:endParaRPr lang="en-US" sz="2000" b="1" dirty="0" smtClean="0">
              <a:latin typeface="Garamond"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638793023"/>
              </p:ext>
            </p:extLst>
          </p:nvPr>
        </p:nvGraphicFramePr>
        <p:xfrm>
          <a:off x="76200" y="1600200"/>
          <a:ext cx="8915400" cy="4572000"/>
        </p:xfrm>
        <a:graphic>
          <a:graphicData uri="http://schemas.openxmlformats.org/drawingml/2006/table">
            <a:tbl>
              <a:tblPr firstRow="1" bandRow="1">
                <a:tableStyleId>{5C22544A-7EE6-4342-B048-85BDC9FD1C3A}</a:tableStyleId>
              </a:tblPr>
              <a:tblGrid>
                <a:gridCol w="4038600"/>
                <a:gridCol w="48768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There is no specific guidance for segregation of multiple elements like sale of license, implementation fees and maintenance charges.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Garamond" pitchFamily="18" charset="0"/>
                        </a:rPr>
                        <a:t>Revenue is </a:t>
                      </a:r>
                      <a:r>
                        <a:rPr lang="en-US" sz="2400" b="1" dirty="0" err="1" smtClean="0">
                          <a:latin typeface="Garamond" pitchFamily="18" charset="0"/>
                        </a:rPr>
                        <a:t>recognised</a:t>
                      </a:r>
                      <a:r>
                        <a:rPr lang="en-US" sz="2400" b="1" dirty="0" smtClean="0">
                          <a:latin typeface="Garamond" pitchFamily="18" charset="0"/>
                        </a:rPr>
                        <a:t> based on value specified in the contract without identifying value for each element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As per </a:t>
                      </a:r>
                      <a:r>
                        <a:rPr lang="en-US" sz="2400" b="1" dirty="0" smtClean="0">
                          <a:latin typeface="Garamond" pitchFamily="18" charset="0"/>
                        </a:rPr>
                        <a:t>IAS18</a:t>
                      </a:r>
                      <a:r>
                        <a:rPr lang="en-US" sz="2400" dirty="0" smtClean="0">
                          <a:latin typeface="Garamond" pitchFamily="18" charset="0"/>
                        </a:rPr>
                        <a:t>, such contracts needs to </a:t>
                      </a:r>
                      <a:r>
                        <a:rPr lang="en-US" sz="2400" b="1" dirty="0" smtClean="0">
                          <a:latin typeface="Garamond" pitchFamily="18" charset="0"/>
                        </a:rPr>
                        <a:t>be split and revenue is </a:t>
                      </a:r>
                      <a:r>
                        <a:rPr lang="en-US" sz="2400" b="1" dirty="0" err="1" smtClean="0">
                          <a:latin typeface="Garamond" pitchFamily="18" charset="0"/>
                        </a:rPr>
                        <a:t>recognised</a:t>
                      </a:r>
                      <a:r>
                        <a:rPr lang="en-US" sz="2400" b="1" dirty="0" smtClean="0">
                          <a:latin typeface="Garamond" pitchFamily="18" charset="0"/>
                        </a:rPr>
                        <a:t> separately </a:t>
                      </a:r>
                      <a:r>
                        <a:rPr lang="en-US" sz="2400" dirty="0" smtClean="0">
                          <a:latin typeface="Garamond" pitchFamily="18" charset="0"/>
                        </a:rPr>
                        <a:t>at </a:t>
                      </a:r>
                      <a:r>
                        <a:rPr lang="en-US" sz="2400" b="1" dirty="0" smtClean="0">
                          <a:latin typeface="Garamond" pitchFamily="18" charset="0"/>
                        </a:rPr>
                        <a:t>fair value </a:t>
                      </a:r>
                      <a:r>
                        <a:rPr lang="en-US" sz="2400" dirty="0" smtClean="0">
                          <a:latin typeface="Garamond" pitchFamily="18" charset="0"/>
                        </a:rPr>
                        <a:t>of each component to reflect the substance of the transaction	</a:t>
                      </a:r>
                    </a:p>
                    <a:p>
                      <a:pPr marL="0" indent="0">
                        <a:buNone/>
                      </a:pP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200805675"/>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15962"/>
          </a:xfrm>
        </p:spPr>
        <p:txBody>
          <a:bodyPr>
            <a:normAutofit fontScale="90000"/>
          </a:bodyPr>
          <a:lstStyle/>
          <a:p>
            <a:r>
              <a:rPr lang="en-US" b="1" dirty="0" smtClean="0"/>
              <a:t>Technology- IT &amp; ITES companies</a:t>
            </a:r>
            <a:endParaRPr lang="en-US" dirty="0"/>
          </a:p>
        </p:txBody>
      </p:sp>
      <p:sp>
        <p:nvSpPr>
          <p:cNvPr id="3" name="Content Placeholder 2"/>
          <p:cNvSpPr>
            <a:spLocks noGrp="1"/>
          </p:cNvSpPr>
          <p:nvPr>
            <p:ph idx="1"/>
          </p:nvPr>
        </p:nvSpPr>
        <p:spPr>
          <a:xfrm>
            <a:off x="0" y="609600"/>
            <a:ext cx="9144000" cy="6019800"/>
          </a:xfrm>
        </p:spPr>
        <p:txBody>
          <a:bodyPr>
            <a:noAutofit/>
          </a:bodyPr>
          <a:lstStyle/>
          <a:p>
            <a:pPr marL="0" indent="0">
              <a:buNone/>
            </a:pPr>
            <a:r>
              <a:rPr lang="en-US" sz="2000" b="1" dirty="0" smtClean="0"/>
              <a:t>			</a:t>
            </a:r>
            <a:r>
              <a:rPr lang="en-US" sz="2400" b="1" dirty="0" smtClean="0"/>
              <a:t>	Revenue </a:t>
            </a:r>
            <a:r>
              <a:rPr lang="en-US" sz="2400" b="1" dirty="0"/>
              <a:t>Recognition</a:t>
            </a:r>
            <a:r>
              <a:rPr lang="en-US" sz="2400" dirty="0"/>
              <a:t>	</a:t>
            </a:r>
          </a:p>
          <a:p>
            <a:pPr marL="0" indent="0">
              <a:buNone/>
            </a:pPr>
            <a:r>
              <a:rPr lang="en-US" sz="2400" b="1" dirty="0" smtClean="0">
                <a:latin typeface="Garamond" pitchFamily="18" charset="0"/>
              </a:rPr>
              <a:t>Sale </a:t>
            </a:r>
            <a:r>
              <a:rPr lang="en-US" sz="2400" b="1" dirty="0">
                <a:latin typeface="Garamond" pitchFamily="18" charset="0"/>
              </a:rPr>
              <a:t>with Free </a:t>
            </a:r>
            <a:r>
              <a:rPr lang="en-US" sz="2400" b="1" dirty="0" smtClean="0">
                <a:latin typeface="Garamond" pitchFamily="18" charset="0"/>
              </a:rPr>
              <a:t>Services</a:t>
            </a:r>
            <a:endParaRPr lang="en-US" sz="2400" dirty="0">
              <a:latin typeface="Garamond"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460327252"/>
              </p:ext>
            </p:extLst>
          </p:nvPr>
        </p:nvGraphicFramePr>
        <p:xfrm>
          <a:off x="76200" y="1600200"/>
          <a:ext cx="8915400" cy="3474720"/>
        </p:xfrm>
        <a:graphic>
          <a:graphicData uri="http://schemas.openxmlformats.org/drawingml/2006/table">
            <a:tbl>
              <a:tblPr firstRow="1" bandRow="1">
                <a:tableStyleId>{5C22544A-7EE6-4342-B048-85BDC9FD1C3A}</a:tableStyleId>
              </a:tblPr>
              <a:tblGrid>
                <a:gridCol w="3886200"/>
                <a:gridCol w="50292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There is no specific guidance for recognition of revenue for free services separately from sale of the software.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Hence </a:t>
                      </a:r>
                      <a:r>
                        <a:rPr lang="en-US" sz="2400" b="1" dirty="0" smtClean="0">
                          <a:latin typeface="Garamond" pitchFamily="18" charset="0"/>
                        </a:rPr>
                        <a:t>total revenue is </a:t>
                      </a:r>
                      <a:r>
                        <a:rPr lang="en-US" sz="2400" b="1" dirty="0" err="1" smtClean="0">
                          <a:latin typeface="Garamond" pitchFamily="18" charset="0"/>
                        </a:rPr>
                        <a:t>recognised</a:t>
                      </a:r>
                      <a:r>
                        <a:rPr lang="en-US" sz="2400" b="1" dirty="0" smtClean="0">
                          <a:latin typeface="Garamond" pitchFamily="18" charset="0"/>
                        </a:rPr>
                        <a:t> </a:t>
                      </a:r>
                      <a:r>
                        <a:rPr lang="en-US" sz="2400" dirty="0" smtClean="0">
                          <a:latin typeface="Garamond" pitchFamily="18" charset="0"/>
                        </a:rPr>
                        <a:t>at the time of sale of software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Total revenue collected need’s to be </a:t>
                      </a:r>
                      <a:r>
                        <a:rPr lang="en-US" sz="2400" b="1" dirty="0" smtClean="0">
                          <a:latin typeface="Garamond" pitchFamily="18" charset="0"/>
                        </a:rPr>
                        <a:t>broken as value for goods and value for services.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Revenue from sale of software is </a:t>
                      </a:r>
                      <a:r>
                        <a:rPr lang="en-US" sz="2400" dirty="0" err="1" smtClean="0">
                          <a:latin typeface="Garamond" pitchFamily="18" charset="0"/>
                        </a:rPr>
                        <a:t>recognised</a:t>
                      </a:r>
                      <a:r>
                        <a:rPr lang="en-US" sz="2400" dirty="0" smtClean="0">
                          <a:latin typeface="Garamond" pitchFamily="18" charset="0"/>
                        </a:rPr>
                        <a:t> upfront and sale of services is deferred over period of rendering of services</a:t>
                      </a:r>
                    </a:p>
                    <a:p>
                      <a:pPr marL="0" indent="0">
                        <a:buNone/>
                      </a:pP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294337526"/>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067800" cy="5638800"/>
          </a:xfrm>
        </p:spPr>
        <p:txBody>
          <a:bodyPr>
            <a:normAutofit/>
          </a:bodyPr>
          <a:lstStyle/>
          <a:p>
            <a:pPr marL="0" indent="0">
              <a:buNone/>
            </a:pPr>
            <a:r>
              <a:rPr lang="en-US" b="1" dirty="0" smtClean="0">
                <a:latin typeface="Garamond" pitchFamily="18" charset="0"/>
              </a:rPr>
              <a:t>Outsourcing </a:t>
            </a:r>
            <a:r>
              <a:rPr lang="en-US" b="1" dirty="0">
                <a:latin typeface="Garamond" pitchFamily="18" charset="0"/>
              </a:rPr>
              <a:t>Contract</a:t>
            </a:r>
            <a:r>
              <a:rPr lang="en-US" dirty="0">
                <a:latin typeface="Garamond" pitchFamily="18" charset="0"/>
              </a:rPr>
              <a:t>	</a:t>
            </a:r>
          </a:p>
          <a:p>
            <a:pPr marL="0" indent="0">
              <a:buNone/>
            </a:pPr>
            <a:r>
              <a:rPr lang="en-US" dirty="0">
                <a:latin typeface="Garamond" pitchFamily="18" charset="0"/>
              </a:rPr>
              <a:t>	</a:t>
            </a:r>
          </a:p>
          <a:p>
            <a:pPr marL="0" indent="0">
              <a:buNone/>
            </a:pPr>
            <a:endParaRPr lang="en-US" b="1" dirty="0" smtClean="0">
              <a:latin typeface="Garamond" pitchFamily="18" charset="0"/>
            </a:endParaRPr>
          </a:p>
          <a:p>
            <a:pPr marL="0" indent="0">
              <a:buNone/>
            </a:pPr>
            <a:r>
              <a:rPr lang="en-US" dirty="0">
                <a:latin typeface="Garamond" pitchFamily="18" charset="0"/>
              </a:rPr>
              <a:t>	</a:t>
            </a:r>
          </a:p>
          <a:p>
            <a:pPr marL="0" indent="0">
              <a:buNone/>
            </a:pPr>
            <a:endParaRPr lang="en-US" dirty="0">
              <a:latin typeface="Garamond" pitchFamily="18" charset="0"/>
            </a:endParaRPr>
          </a:p>
        </p:txBody>
      </p:sp>
      <p:sp>
        <p:nvSpPr>
          <p:cNvPr id="4" name="Title 1"/>
          <p:cNvSpPr>
            <a:spLocks noGrp="1"/>
          </p:cNvSpPr>
          <p:nvPr>
            <p:ph type="title"/>
          </p:nvPr>
        </p:nvSpPr>
        <p:spPr>
          <a:xfrm>
            <a:off x="457200" y="274638"/>
            <a:ext cx="8229600" cy="792162"/>
          </a:xfrm>
        </p:spPr>
        <p:txBody>
          <a:bodyPr>
            <a:normAutofit/>
          </a:bodyPr>
          <a:lstStyle/>
          <a:p>
            <a:r>
              <a:rPr lang="en-US" b="1" dirty="0" smtClean="0"/>
              <a:t>Technology- IT &amp; ITES companies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503636494"/>
              </p:ext>
            </p:extLst>
          </p:nvPr>
        </p:nvGraphicFramePr>
        <p:xfrm>
          <a:off x="76200" y="1767840"/>
          <a:ext cx="8915400" cy="3108960"/>
        </p:xfrm>
        <a:graphic>
          <a:graphicData uri="http://schemas.openxmlformats.org/drawingml/2006/table">
            <a:tbl>
              <a:tblPr firstRow="1" bandRow="1">
                <a:tableStyleId>{5C22544A-7EE6-4342-B048-85BDC9FD1C3A}</a:tableStyleId>
              </a:tblPr>
              <a:tblGrid>
                <a:gridCol w="3810000"/>
                <a:gridCol w="51054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indent="0">
                        <a:buNone/>
                      </a:pPr>
                      <a:r>
                        <a:rPr lang="en-US" sz="2400" dirty="0" smtClean="0">
                          <a:latin typeface="Garamond" pitchFamily="18" charset="0"/>
                        </a:rPr>
                        <a:t>These contracts are recorded as service contract and expenses are booked accordingly</a:t>
                      </a:r>
                    </a:p>
                    <a:p>
                      <a:pPr marL="0" indent="0">
                        <a:buNone/>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Contract needs to be analyzed </a:t>
                      </a:r>
                      <a:r>
                        <a:rPr lang="en-US" sz="2400" dirty="0" err="1" smtClean="0">
                          <a:latin typeface="Garamond" pitchFamily="18" charset="0"/>
                        </a:rPr>
                        <a:t>vis</a:t>
                      </a:r>
                      <a:r>
                        <a:rPr lang="en-US" sz="2400" dirty="0" smtClean="0">
                          <a:latin typeface="Garamond" pitchFamily="18" charset="0"/>
                        </a:rPr>
                        <a:t> a </a:t>
                      </a:r>
                      <a:r>
                        <a:rPr lang="en-US" sz="2400" dirty="0" err="1" smtClean="0">
                          <a:latin typeface="Garamond" pitchFamily="18" charset="0"/>
                        </a:rPr>
                        <a:t>vis</a:t>
                      </a:r>
                      <a:r>
                        <a:rPr lang="en-US" sz="2400" dirty="0" smtClean="0">
                          <a:latin typeface="Garamond" pitchFamily="18" charset="0"/>
                        </a:rPr>
                        <a:t> </a:t>
                      </a:r>
                      <a:r>
                        <a:rPr lang="en-US" sz="2400" b="1" dirty="0" smtClean="0">
                          <a:latin typeface="Garamond" pitchFamily="18" charset="0"/>
                        </a:rPr>
                        <a:t>principle of IFRIC 4 </a:t>
                      </a:r>
                      <a:r>
                        <a:rPr lang="en-US" sz="2400" dirty="0" smtClean="0">
                          <a:latin typeface="Garamond" pitchFamily="18" charset="0"/>
                        </a:rPr>
                        <a:t>to identify whether transaction contains lease arrangement. If yes, accounting needs to be done as lease transaction. In case of finance lease assets and liability needs to be </a:t>
                      </a:r>
                      <a:r>
                        <a:rPr lang="en-US" sz="2400" dirty="0" err="1" smtClean="0">
                          <a:latin typeface="Garamond" pitchFamily="18" charset="0"/>
                        </a:rPr>
                        <a:t>recognised</a:t>
                      </a:r>
                      <a:r>
                        <a:rPr lang="en-US" sz="2400" dirty="0" smtClean="0">
                          <a:latin typeface="Garamond" pitchFamily="18" charset="0"/>
                        </a:rPr>
                        <a:t> in books of the Company. </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036778665"/>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067800" cy="5638800"/>
          </a:xfrm>
        </p:spPr>
        <p:txBody>
          <a:bodyPr>
            <a:normAutofit/>
          </a:bodyPr>
          <a:lstStyle/>
          <a:p>
            <a:pPr marL="0" indent="0">
              <a:buNone/>
            </a:pPr>
            <a:r>
              <a:rPr lang="en-US" b="1" dirty="0" smtClean="0">
                <a:latin typeface="Garamond" pitchFamily="18" charset="0"/>
              </a:rPr>
              <a:t>Share based payment</a:t>
            </a:r>
            <a:r>
              <a:rPr lang="en-US" dirty="0">
                <a:latin typeface="Garamond" pitchFamily="18" charset="0"/>
              </a:rPr>
              <a:t>	</a:t>
            </a:r>
          </a:p>
          <a:p>
            <a:pPr marL="0" indent="0">
              <a:buNone/>
            </a:pPr>
            <a:r>
              <a:rPr lang="en-US" b="1" dirty="0" smtClean="0">
                <a:latin typeface="Garamond" pitchFamily="18" charset="0"/>
              </a:rPr>
              <a:t>ESOP</a:t>
            </a:r>
            <a:endParaRPr lang="en-US" dirty="0">
              <a:latin typeface="Garamond" pitchFamily="18" charset="0"/>
            </a:endParaRPr>
          </a:p>
        </p:txBody>
      </p:sp>
      <p:sp>
        <p:nvSpPr>
          <p:cNvPr id="4" name="Title 1"/>
          <p:cNvSpPr>
            <a:spLocks noGrp="1"/>
          </p:cNvSpPr>
          <p:nvPr>
            <p:ph type="title"/>
          </p:nvPr>
        </p:nvSpPr>
        <p:spPr>
          <a:xfrm>
            <a:off x="457200" y="274638"/>
            <a:ext cx="8229600" cy="792162"/>
          </a:xfrm>
        </p:spPr>
        <p:txBody>
          <a:bodyPr>
            <a:normAutofit/>
          </a:bodyPr>
          <a:lstStyle/>
          <a:p>
            <a:r>
              <a:rPr lang="en-US" b="1" dirty="0" smtClean="0"/>
              <a:t>Technology- IT &amp; ITES companies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883964415"/>
              </p:ext>
            </p:extLst>
          </p:nvPr>
        </p:nvGraphicFramePr>
        <p:xfrm>
          <a:off x="76200" y="2727960"/>
          <a:ext cx="8915400" cy="2008163"/>
        </p:xfrm>
        <a:graphic>
          <a:graphicData uri="http://schemas.openxmlformats.org/drawingml/2006/table">
            <a:tbl>
              <a:tblPr firstRow="1" bandRow="1">
                <a:tableStyleId>{5C22544A-7EE6-4342-B048-85BDC9FD1C3A}</a:tableStyleId>
              </a:tblPr>
              <a:tblGrid>
                <a:gridCol w="3810000"/>
                <a:gridCol w="5105400"/>
              </a:tblGrid>
              <a:tr h="3692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50963">
                <a:tc>
                  <a:txBody>
                    <a:bodyPr/>
                    <a:lstStyle/>
                    <a:p>
                      <a:pPr marL="0" indent="0">
                        <a:buNone/>
                      </a:pPr>
                      <a:r>
                        <a:rPr lang="en-US" sz="2400" dirty="0" smtClean="0">
                          <a:latin typeface="Garamond" pitchFamily="18" charset="0"/>
                        </a:rPr>
                        <a:t>There is an option to value ESOP either at Intrinsic value or fair value.</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The Company need to value ESOP at fair value. This may lead to higher employee cost for the Company</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085692631"/>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067800" cy="5638800"/>
          </a:xfrm>
        </p:spPr>
        <p:txBody>
          <a:bodyPr>
            <a:normAutofit/>
          </a:bodyPr>
          <a:lstStyle/>
          <a:p>
            <a:pPr marL="0" indent="0">
              <a:buNone/>
            </a:pPr>
            <a:r>
              <a:rPr lang="en-US" b="1" dirty="0" smtClean="0">
                <a:latin typeface="Garamond" pitchFamily="18" charset="0"/>
              </a:rPr>
              <a:t>Share based payment-   ESOP</a:t>
            </a:r>
          </a:p>
          <a:p>
            <a:pPr marL="0" indent="0">
              <a:buNone/>
            </a:pPr>
            <a:r>
              <a:rPr lang="en-US" b="1" dirty="0" smtClean="0">
                <a:latin typeface="Garamond" pitchFamily="18" charset="0"/>
              </a:rPr>
              <a:t>			2 Methods used: </a:t>
            </a:r>
            <a:endParaRPr lang="en-US" dirty="0">
              <a:latin typeface="Garamond" pitchFamily="18" charset="0"/>
            </a:endParaRPr>
          </a:p>
        </p:txBody>
      </p:sp>
      <p:sp>
        <p:nvSpPr>
          <p:cNvPr id="4" name="Title 1"/>
          <p:cNvSpPr>
            <a:spLocks noGrp="1"/>
          </p:cNvSpPr>
          <p:nvPr>
            <p:ph type="title"/>
          </p:nvPr>
        </p:nvSpPr>
        <p:spPr>
          <a:xfrm>
            <a:off x="457200" y="274638"/>
            <a:ext cx="8229600" cy="792162"/>
          </a:xfrm>
        </p:spPr>
        <p:txBody>
          <a:bodyPr>
            <a:normAutofit/>
          </a:bodyPr>
          <a:lstStyle/>
          <a:p>
            <a:r>
              <a:rPr lang="en-US" b="1" dirty="0" smtClean="0"/>
              <a:t>Technology- IT &amp; ITES companies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3757711582"/>
              </p:ext>
            </p:extLst>
          </p:nvPr>
        </p:nvGraphicFramePr>
        <p:xfrm>
          <a:off x="42094" y="2438400"/>
          <a:ext cx="8873306" cy="297942"/>
        </p:xfrm>
        <a:graphic>
          <a:graphicData uri="http://schemas.openxmlformats.org/drawingml/2006/table">
            <a:tbl>
              <a:tblPr firstRow="1" firstCol="1" bandRow="1">
                <a:tableStyleId>{5C22544A-7EE6-4342-B048-85BDC9FD1C3A}</a:tableStyleId>
              </a:tblPr>
              <a:tblGrid>
                <a:gridCol w="2777306"/>
                <a:gridCol w="3139159"/>
                <a:gridCol w="2956841"/>
              </a:tblGrid>
              <a:tr h="0">
                <a:tc>
                  <a:txBody>
                    <a:bodyPr/>
                    <a:lstStyle/>
                    <a:p>
                      <a:pPr marL="0" marR="0">
                        <a:lnSpc>
                          <a:spcPct val="115000"/>
                        </a:lnSpc>
                        <a:spcBef>
                          <a:spcPts val="0"/>
                        </a:spcBef>
                        <a:spcAft>
                          <a:spcPts val="0"/>
                        </a:spcAft>
                      </a:pPr>
                      <a:r>
                        <a:rPr lang="en-US" sz="1700" dirty="0">
                          <a:effectLst/>
                          <a:latin typeface="Garamond" pitchFamily="18" charset="0"/>
                        </a:rPr>
                        <a:t>Cost of Underlying Share  = </a:t>
                      </a:r>
                      <a:endParaRPr lang="en-US" sz="1700" dirty="0">
                        <a:effectLst/>
                        <a:latin typeface="Garamond" pitchFamily="18"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700" dirty="0">
                          <a:effectLst/>
                          <a:latin typeface="Garamond" pitchFamily="18" charset="0"/>
                        </a:rPr>
                        <a:t>Market Price at Grant Date Less </a:t>
                      </a:r>
                      <a:endParaRPr lang="en-US" sz="1700" dirty="0">
                        <a:effectLst/>
                        <a:latin typeface="Garamond" pitchFamily="18"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US" sz="1700" dirty="0">
                          <a:effectLst/>
                          <a:latin typeface="Garamond" pitchFamily="18" charset="0"/>
                        </a:rPr>
                        <a:t>Exercise Price of the Option</a:t>
                      </a:r>
                      <a:endParaRPr lang="en-US" sz="1700" dirty="0">
                        <a:effectLst/>
                        <a:latin typeface="Garamond" pitchFamily="18" charset="0"/>
                        <a:ea typeface="Calibri"/>
                        <a:cs typeface="Times New Roman"/>
                      </a:endParaRPr>
                    </a:p>
                  </a:txBody>
                  <a:tcPr marL="68580" marR="68580" marT="0" marB="0"/>
                </a:tc>
              </a:tr>
            </a:tbl>
          </a:graphicData>
        </a:graphic>
      </p:graphicFrame>
      <p:sp>
        <p:nvSpPr>
          <p:cNvPr id="9" name="Rectangle 1"/>
          <p:cNvSpPr>
            <a:spLocks noChangeArrowheads="1"/>
          </p:cNvSpPr>
          <p:nvPr/>
        </p:nvSpPr>
        <p:spPr bwMode="auto">
          <a:xfrm>
            <a:off x="76200" y="1941016"/>
            <a:ext cx="8797106" cy="41549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Intrinsic Value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In case the enterprise use Intrinsic value method, they have to disclose :</a:t>
            </a:r>
            <a:endParaRPr kumimoji="0" lang="en-US" sz="2000" b="0" i="0" u="none" strike="noStrike" cap="none" normalizeH="0" baseline="0" dirty="0" smtClean="0">
              <a:ln>
                <a:noFill/>
              </a:ln>
              <a:solidFill>
                <a:schemeClr val="tx1"/>
              </a:solidFill>
              <a:effectLst/>
              <a:latin typeface="Garamond" pitchFamily="18" charset="0"/>
              <a:cs typeface="Arial" pitchFamily="34" charset="0"/>
            </a:endParaRPr>
          </a:p>
          <a:p>
            <a:pPr lvl="1" eaLnBrk="0" fontAlgn="base" hangingPunct="0">
              <a:spcBef>
                <a:spcPct val="0"/>
              </a:spcBef>
              <a:spcAft>
                <a:spcPct val="0"/>
              </a:spcAft>
              <a:buFontTx/>
              <a:buChar char="•"/>
            </a:pPr>
            <a:r>
              <a:rPr kumimoji="0" lang="en-US" sz="20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Net impact on Net results</a:t>
            </a:r>
            <a:endParaRPr kumimoji="0" lang="en-US" sz="2000" b="0" i="0" u="none" strike="noStrike" cap="none" normalizeH="0" baseline="0" dirty="0" smtClean="0">
              <a:ln>
                <a:noFill/>
              </a:ln>
              <a:solidFill>
                <a:schemeClr val="tx1"/>
              </a:solidFill>
              <a:effectLst/>
              <a:latin typeface="Garamond" pitchFamily="18" charset="0"/>
              <a:cs typeface="Arial" pitchFamily="34" charset="0"/>
            </a:endParaRPr>
          </a:p>
          <a:p>
            <a:pPr lvl="1" eaLnBrk="0" fontAlgn="base" hangingPunct="0">
              <a:spcBef>
                <a:spcPct val="0"/>
              </a:spcBef>
              <a:spcAft>
                <a:spcPct val="0"/>
              </a:spcAft>
              <a:buFontTx/>
              <a:buChar char="•"/>
            </a:pPr>
            <a:r>
              <a:rPr kumimoji="0" lang="en-US" sz="20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Net impact on EPS (Basic &amp; Diluted)</a:t>
            </a:r>
            <a:endParaRPr kumimoji="0" lang="en-US"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Difference with had the fair value method been used. </a:t>
            </a:r>
            <a:endParaRPr kumimoji="0" lang="en-US"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Fair Value :</a:t>
            </a:r>
            <a:endParaRPr kumimoji="0" lang="en-US" sz="2800" b="1"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Based on fair Value of the option at the date of Grant.</a:t>
            </a:r>
            <a:endParaRPr kumimoji="0" lang="en-US"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Fair Value is estimated using Market Price or</a:t>
            </a:r>
            <a:r>
              <a:rPr kumimoji="0" lang="en-US" sz="2000" b="0" i="0" u="none" strike="noStrike" cap="none" normalizeH="0" dirty="0" smtClean="0">
                <a:ln>
                  <a:noFill/>
                </a:ln>
                <a:solidFill>
                  <a:schemeClr val="tx1"/>
                </a:solidFill>
                <a:effectLst/>
                <a:latin typeface="Garamond" pitchFamily="18" charset="0"/>
                <a:ea typeface="Calibri" pitchFamily="34" charset="0"/>
                <a:cs typeface="Times New Roman" pitchFamily="18" charset="0"/>
              </a:rPr>
              <a:t> various </a:t>
            </a:r>
            <a:r>
              <a:rPr kumimoji="0" lang="en-US" sz="20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models </a:t>
            </a:r>
            <a:r>
              <a:rPr kumimoji="0" lang="en-US" sz="2000" b="0" i="0" u="none" strike="noStrike" cap="none" normalizeH="0" baseline="0" dirty="0" err="1" smtClean="0">
                <a:ln>
                  <a:noFill/>
                </a:ln>
                <a:solidFill>
                  <a:schemeClr val="tx1"/>
                </a:solidFill>
                <a:effectLst/>
                <a:latin typeface="Garamond" pitchFamily="18" charset="0"/>
                <a:ea typeface="Calibri" pitchFamily="34" charset="0"/>
                <a:cs typeface="Times New Roman" pitchFamily="18" charset="0"/>
              </a:rPr>
              <a:t>e.g</a:t>
            </a:r>
            <a:r>
              <a:rPr kumimoji="0" lang="en-US" sz="20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 Black-Scholes Model</a:t>
            </a:r>
            <a:endParaRPr kumimoji="0" lang="en-US" sz="20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The pricing model takes into consideration as of the grant date :</a:t>
            </a:r>
          </a:p>
          <a:p>
            <a:pPr marL="0" marR="0" lvl="0" indent="0" algn="l" defTabSz="914400" rtl="0" eaLnBrk="0" fontAlgn="base" latinLnBrk="0" hangingPunct="0">
              <a:lnSpc>
                <a:spcPct val="100000"/>
              </a:lnSpc>
              <a:spcBef>
                <a:spcPct val="0"/>
              </a:spcBef>
              <a:spcAft>
                <a:spcPct val="0"/>
              </a:spcAft>
              <a:buClrTx/>
              <a:buSzTx/>
              <a:buFontTx/>
              <a:buNone/>
              <a:tabLst/>
            </a:pPr>
            <a:endParaRPr lang="en-US" sz="2000" dirty="0">
              <a:latin typeface="Garamond"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Garamond" pitchFamily="18" charset="0"/>
              <a:cs typeface="Arial"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xmlns="" val="2609552536"/>
              </p:ext>
            </p:extLst>
          </p:nvPr>
        </p:nvGraphicFramePr>
        <p:xfrm>
          <a:off x="304800" y="5562600"/>
          <a:ext cx="8077200" cy="914400"/>
        </p:xfrm>
        <a:graphic>
          <a:graphicData uri="http://schemas.openxmlformats.org/drawingml/2006/table">
            <a:tbl>
              <a:tblPr firstRow="1" bandRow="1">
                <a:tableStyleId>{5C22544A-7EE6-4342-B048-85BDC9FD1C3A}</a:tableStyleId>
              </a:tblPr>
              <a:tblGrid>
                <a:gridCol w="3962400"/>
                <a:gridCol w="4114800"/>
              </a:tblGrid>
              <a:tr h="370840">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Exercise price     </a:t>
                      </a:r>
                      <a:endParaRPr kumimoji="0" lang="en-US" sz="18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Expected Life of the option</a:t>
                      </a:r>
                      <a:endParaRPr kumimoji="0" lang="en-US" sz="18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Current Price in the market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Expected volatility</a:t>
                      </a:r>
                      <a:endParaRPr kumimoji="0" lang="en-US" sz="18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Expected Dividends </a:t>
                      </a:r>
                      <a:endParaRPr kumimoji="0" lang="en-US" sz="1800" b="0" i="0" u="none" strike="noStrike" cap="none" normalizeH="0" baseline="0" dirty="0" smtClean="0">
                        <a:ln>
                          <a:noFill/>
                        </a:ln>
                        <a:solidFill>
                          <a:schemeClr val="tx1"/>
                        </a:solidFill>
                        <a:effectLst/>
                        <a:latin typeface="Garamond"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800" b="0" i="0" u="none" strike="noStrike" cap="none" normalizeH="0" baseline="0" dirty="0" smtClean="0">
                          <a:ln>
                            <a:noFill/>
                          </a:ln>
                          <a:solidFill>
                            <a:schemeClr val="tx1"/>
                          </a:solidFill>
                          <a:effectLst/>
                          <a:latin typeface="Garamond" pitchFamily="18" charset="0"/>
                          <a:ea typeface="Calibri" pitchFamily="34" charset="0"/>
                          <a:cs typeface="Times New Roman" pitchFamily="18" charset="0"/>
                        </a:rPr>
                        <a:t>Risk Free rate for expected rate of return</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10721248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438400"/>
            <a:ext cx="6324600" cy="1676400"/>
          </a:xfrm>
        </p:spPr>
        <p:txBody>
          <a:bodyPr>
            <a:normAutofit fontScale="62500" lnSpcReduction="20000"/>
          </a:bodyPr>
          <a:lstStyle/>
          <a:p>
            <a:pPr marL="0" indent="0">
              <a:buNone/>
            </a:pPr>
            <a:endParaRPr lang="en-US" dirty="0" smtClean="0"/>
          </a:p>
          <a:p>
            <a:pPr marL="0" indent="0">
              <a:buNone/>
            </a:pPr>
            <a:endParaRPr lang="en-US" dirty="0"/>
          </a:p>
          <a:p>
            <a:pPr marL="0" indent="0">
              <a:buNone/>
            </a:pPr>
            <a:r>
              <a:rPr lang="en-US" dirty="0" smtClean="0"/>
              <a:t>		       </a:t>
            </a:r>
            <a:r>
              <a:rPr lang="en-US" sz="6000" dirty="0" smtClean="0"/>
              <a:t>Banking/Investment Portfolio </a:t>
            </a:r>
            <a:endParaRPr lang="en-US" sz="6000" dirty="0"/>
          </a:p>
        </p:txBody>
      </p:sp>
      <p:sp>
        <p:nvSpPr>
          <p:cNvPr id="4" name="Title 1"/>
          <p:cNvSpPr>
            <a:spLocks noGrp="1"/>
          </p:cNvSpPr>
          <p:nvPr>
            <p:ph type="title"/>
          </p:nvPr>
        </p:nvSpPr>
        <p:spPr/>
        <p:txBody>
          <a:bodyPr/>
          <a:lstStyle/>
          <a:p>
            <a:r>
              <a:rPr lang="en-US" b="1" dirty="0"/>
              <a:t>Key Industry Impact</a:t>
            </a:r>
            <a:endParaRPr lang="en-US" dirty="0"/>
          </a:p>
        </p:txBody>
      </p:sp>
    </p:spTree>
    <p:extLst>
      <p:ext uri="{BB962C8B-B14F-4D97-AF65-F5344CB8AC3E}">
        <p14:creationId xmlns:p14="http://schemas.microsoft.com/office/powerpoint/2010/main" xmlns="" val="27486122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0600" y="3143071"/>
            <a:ext cx="6737614" cy="1200329"/>
          </a:xfrm>
          <a:prstGeom prst="rect">
            <a:avLst/>
          </a:prstGeom>
          <a:noFill/>
        </p:spPr>
        <p:txBody>
          <a:bodyPr wrap="none" rtlCol="0">
            <a:spAutoFit/>
          </a:bodyPr>
          <a:lstStyle/>
          <a:p>
            <a:r>
              <a:rPr lang="en-US" sz="3600" dirty="0" smtClean="0"/>
              <a:t>Constructive Obligation Explained- </a:t>
            </a:r>
          </a:p>
          <a:p>
            <a:r>
              <a:rPr lang="en-US" sz="3600" dirty="0" smtClean="0"/>
              <a:t>Example VRS- Process</a:t>
            </a:r>
            <a:endParaRPr lang="en-US" sz="3600" dirty="0"/>
          </a:p>
        </p:txBody>
      </p:sp>
      <p:sp>
        <p:nvSpPr>
          <p:cNvPr id="3" name="Oval 2"/>
          <p:cNvSpPr/>
          <p:nvPr/>
        </p:nvSpPr>
        <p:spPr>
          <a:xfrm>
            <a:off x="381000" y="1905000"/>
            <a:ext cx="1752600" cy="138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Principal- BOD Approval</a:t>
            </a:r>
            <a:endParaRPr lang="en-US" dirty="0"/>
          </a:p>
        </p:txBody>
      </p:sp>
      <p:sp>
        <p:nvSpPr>
          <p:cNvPr id="8" name="Notched Right Arrow 7"/>
          <p:cNvSpPr/>
          <p:nvPr/>
        </p:nvSpPr>
        <p:spPr>
          <a:xfrm>
            <a:off x="2209800" y="2171700"/>
            <a:ext cx="838200" cy="7239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124200" y="1905000"/>
            <a:ext cx="19050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Formulation –Draft Scheme</a:t>
            </a:r>
            <a:endParaRPr lang="en-US" dirty="0"/>
          </a:p>
        </p:txBody>
      </p:sp>
      <p:sp>
        <p:nvSpPr>
          <p:cNvPr id="10" name="Notched Right Arrow 9"/>
          <p:cNvSpPr/>
          <p:nvPr/>
        </p:nvSpPr>
        <p:spPr>
          <a:xfrm>
            <a:off x="5181600" y="2171700"/>
            <a:ext cx="838200" cy="7239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19800" y="1981200"/>
            <a:ext cx="2133600" cy="1219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Draft Scheme- Approval for BOD</a:t>
            </a:r>
            <a:endParaRPr lang="en-US" dirty="0"/>
          </a:p>
        </p:txBody>
      </p:sp>
      <p:sp>
        <p:nvSpPr>
          <p:cNvPr id="12" name="Notched Right Arrow 11"/>
          <p:cNvSpPr/>
          <p:nvPr/>
        </p:nvSpPr>
        <p:spPr>
          <a:xfrm rot="4125376">
            <a:off x="7994910" y="2750619"/>
            <a:ext cx="838200" cy="7239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239000" y="3505200"/>
            <a:ext cx="1905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Scheme Finalization with Union</a:t>
            </a:r>
            <a:endParaRPr lang="en-US" dirty="0"/>
          </a:p>
        </p:txBody>
      </p:sp>
      <p:sp>
        <p:nvSpPr>
          <p:cNvPr id="14" name="Oval 13"/>
          <p:cNvSpPr/>
          <p:nvPr/>
        </p:nvSpPr>
        <p:spPr>
          <a:xfrm>
            <a:off x="6172200" y="5486399"/>
            <a:ext cx="1981200" cy="12191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Communication –Target Employees</a:t>
            </a:r>
            <a:endParaRPr lang="en-US" dirty="0"/>
          </a:p>
        </p:txBody>
      </p:sp>
      <p:sp>
        <p:nvSpPr>
          <p:cNvPr id="15" name="Oval 14"/>
          <p:cNvSpPr/>
          <p:nvPr/>
        </p:nvSpPr>
        <p:spPr>
          <a:xfrm>
            <a:off x="3352800" y="5353048"/>
            <a:ext cx="1905000" cy="13525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Receipt of applications</a:t>
            </a:r>
            <a:endParaRPr lang="en-US" dirty="0"/>
          </a:p>
        </p:txBody>
      </p:sp>
      <p:sp>
        <p:nvSpPr>
          <p:cNvPr id="16" name="Oval 15"/>
          <p:cNvSpPr/>
          <p:nvPr/>
        </p:nvSpPr>
        <p:spPr>
          <a:xfrm>
            <a:off x="533400" y="5257800"/>
            <a:ext cx="19050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Acceptance &amp; Contract Formation</a:t>
            </a:r>
            <a:endParaRPr lang="en-US" dirty="0"/>
          </a:p>
        </p:txBody>
      </p:sp>
      <p:sp>
        <p:nvSpPr>
          <p:cNvPr id="17" name="Notched Right Arrow 16"/>
          <p:cNvSpPr/>
          <p:nvPr/>
        </p:nvSpPr>
        <p:spPr>
          <a:xfrm rot="10800000">
            <a:off x="5334000" y="5676900"/>
            <a:ext cx="838200" cy="7239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Notched Right Arrow 17"/>
          <p:cNvSpPr/>
          <p:nvPr/>
        </p:nvSpPr>
        <p:spPr>
          <a:xfrm rot="10800000">
            <a:off x="2438400" y="5638800"/>
            <a:ext cx="838200" cy="7239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otched Right Arrow 18"/>
          <p:cNvSpPr/>
          <p:nvPr/>
        </p:nvSpPr>
        <p:spPr>
          <a:xfrm rot="8415367">
            <a:off x="7924800" y="4991099"/>
            <a:ext cx="838200" cy="7239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Explosion 2 19"/>
          <p:cNvSpPr/>
          <p:nvPr/>
        </p:nvSpPr>
        <p:spPr>
          <a:xfrm>
            <a:off x="4953000" y="4349586"/>
            <a:ext cx="3244155" cy="1517814"/>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Constructive</a:t>
            </a:r>
            <a:endParaRPr lang="en-US" dirty="0"/>
          </a:p>
        </p:txBody>
      </p:sp>
      <p:sp>
        <p:nvSpPr>
          <p:cNvPr id="21" name="Explosion 2 20"/>
          <p:cNvSpPr/>
          <p:nvPr/>
        </p:nvSpPr>
        <p:spPr>
          <a:xfrm>
            <a:off x="-228600" y="4120986"/>
            <a:ext cx="2781300" cy="1594014"/>
          </a:xfrm>
          <a:prstGeom prst="irregularSeal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Real Obligation</a:t>
            </a:r>
            <a:endParaRPr lang="en-US" dirty="0"/>
          </a:p>
        </p:txBody>
      </p:sp>
      <p:sp>
        <p:nvSpPr>
          <p:cNvPr id="22" name="Rectangle 21"/>
          <p:cNvSpPr/>
          <p:nvPr/>
        </p:nvSpPr>
        <p:spPr>
          <a:xfrm>
            <a:off x="1371600" y="268069"/>
            <a:ext cx="7162800" cy="646331"/>
          </a:xfrm>
          <a:prstGeom prst="rect">
            <a:avLst/>
          </a:prstGeom>
        </p:spPr>
        <p:txBody>
          <a:bodyPr wrap="square">
            <a:spAutoFit/>
          </a:bodyPr>
          <a:lstStyle/>
          <a:p>
            <a:r>
              <a:rPr lang="en-US" sz="3600" dirty="0" smtClean="0">
                <a:solidFill>
                  <a:schemeClr val="tx2"/>
                </a:solidFill>
              </a:rPr>
              <a:t>Area </a:t>
            </a:r>
            <a:r>
              <a:rPr lang="en-US" dirty="0" smtClean="0">
                <a:solidFill>
                  <a:schemeClr val="tx2"/>
                </a:solidFill>
              </a:rPr>
              <a:t>	</a:t>
            </a:r>
            <a:r>
              <a:rPr lang="en-US" dirty="0" smtClean="0">
                <a:solidFill>
                  <a:srgbClr val="FF0000"/>
                </a:solidFill>
              </a:rPr>
              <a:t>		</a:t>
            </a:r>
            <a:r>
              <a:rPr lang="en-US" sz="3200" dirty="0" smtClean="0">
                <a:solidFill>
                  <a:srgbClr val="FF0000"/>
                </a:solidFill>
              </a:rPr>
              <a:t>IFRS Impact</a:t>
            </a:r>
          </a:p>
        </p:txBody>
      </p:sp>
      <p:cxnSp>
        <p:nvCxnSpPr>
          <p:cNvPr id="23" name="Straight Connector 22"/>
          <p:cNvCxnSpPr/>
          <p:nvPr/>
        </p:nvCxnSpPr>
        <p:spPr>
          <a:xfrm>
            <a:off x="381000" y="838200"/>
            <a:ext cx="784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 y="228600"/>
            <a:ext cx="784860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04800" y="1074003"/>
            <a:ext cx="8382000" cy="830997"/>
          </a:xfrm>
          <a:prstGeom prst="rect">
            <a:avLst/>
          </a:prstGeom>
        </p:spPr>
        <p:txBody>
          <a:bodyPr wrap="square">
            <a:spAutoFit/>
          </a:bodyPr>
          <a:lstStyle/>
          <a:p>
            <a:r>
              <a:rPr lang="en-US" sz="2400" dirty="0">
                <a:solidFill>
                  <a:schemeClr val="tx2"/>
                </a:solidFill>
              </a:rPr>
              <a:t>Constructive obligation	   </a:t>
            </a:r>
            <a:r>
              <a:rPr lang="en-US" sz="2400" dirty="0" smtClean="0">
                <a:solidFill>
                  <a:schemeClr val="tx2"/>
                </a:solidFill>
              </a:rPr>
              <a:t>	</a:t>
            </a:r>
            <a:r>
              <a:rPr lang="en-US" sz="2400" dirty="0" smtClean="0">
                <a:solidFill>
                  <a:srgbClr val="FF0000"/>
                </a:solidFill>
              </a:rPr>
              <a:t>Need </a:t>
            </a:r>
            <a:r>
              <a:rPr lang="en-US" sz="2400" dirty="0">
                <a:solidFill>
                  <a:srgbClr val="FF0000"/>
                </a:solidFill>
              </a:rPr>
              <a:t>to Give in </a:t>
            </a:r>
            <a:r>
              <a:rPr lang="en-US" sz="2400" dirty="0" smtClean="0">
                <a:solidFill>
                  <a:srgbClr val="FF0000"/>
                </a:solidFill>
              </a:rPr>
              <a:t>						Notes/Provide </a:t>
            </a:r>
            <a:r>
              <a:rPr lang="en-US" sz="2400" dirty="0">
                <a:solidFill>
                  <a:srgbClr val="FF0000"/>
                </a:solidFill>
              </a:rPr>
              <a:t>for </a:t>
            </a:r>
            <a:endParaRPr lang="en-US" sz="2400" dirty="0">
              <a:solidFill>
                <a:schemeClr val="tx2"/>
              </a:solidFill>
            </a:endParaRPr>
          </a:p>
        </p:txBody>
      </p:sp>
    </p:spTree>
    <p:extLst>
      <p:ext uri="{BB962C8B-B14F-4D97-AF65-F5344CB8AC3E}">
        <p14:creationId xmlns:p14="http://schemas.microsoft.com/office/powerpoint/2010/main" xmlns="" val="342623127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4800"/>
            <a:ext cx="9067800" cy="4585871"/>
          </a:xfrm>
          <a:prstGeom prst="rect">
            <a:avLst/>
          </a:prstGeom>
        </p:spPr>
        <p:txBody>
          <a:bodyPr wrap="square">
            <a:spAutoFit/>
          </a:bodyPr>
          <a:lstStyle/>
          <a:p>
            <a:r>
              <a:rPr lang="en-US" sz="3600" b="1" dirty="0" smtClean="0">
                <a:latin typeface="Garamond" pitchFamily="18" charset="0"/>
              </a:rPr>
              <a:t>			</a:t>
            </a:r>
            <a:r>
              <a:rPr lang="en-US" sz="3600" b="1" u="sng" dirty="0" smtClean="0">
                <a:latin typeface="Garamond" pitchFamily="18" charset="0"/>
              </a:rPr>
              <a:t>Banking </a:t>
            </a:r>
            <a:r>
              <a:rPr lang="en-US" sz="3600" b="1" u="sng" dirty="0">
                <a:latin typeface="Garamond" pitchFamily="18" charset="0"/>
              </a:rPr>
              <a:t>Impact </a:t>
            </a:r>
          </a:p>
          <a:p>
            <a:r>
              <a:rPr lang="en-US" sz="3200" b="1" dirty="0" smtClean="0">
                <a:latin typeface="Garamond" pitchFamily="18" charset="0"/>
              </a:rPr>
              <a:t>Revenue </a:t>
            </a:r>
            <a:r>
              <a:rPr lang="en-US" sz="3200" b="1" dirty="0">
                <a:latin typeface="Garamond" pitchFamily="18" charset="0"/>
              </a:rPr>
              <a:t>Recognition</a:t>
            </a:r>
            <a:r>
              <a:rPr lang="en-US" sz="3200" dirty="0">
                <a:latin typeface="Garamond" pitchFamily="18" charset="0"/>
              </a:rPr>
              <a:t>	</a:t>
            </a:r>
          </a:p>
          <a:p>
            <a:endParaRPr lang="en-US" sz="3200" b="1" dirty="0" smtClean="0">
              <a:latin typeface="Garamond" pitchFamily="18" charset="0"/>
            </a:endParaRPr>
          </a:p>
          <a:p>
            <a:r>
              <a:rPr lang="en-US" sz="3200" b="1" dirty="0" smtClean="0">
                <a:latin typeface="Garamond" pitchFamily="18" charset="0"/>
              </a:rPr>
              <a:t>Interest Income</a:t>
            </a:r>
          </a:p>
          <a:p>
            <a:endParaRPr lang="en-US" sz="2000" b="1" dirty="0" smtClean="0">
              <a:latin typeface="Garamond" pitchFamily="18" charset="0"/>
            </a:endParaRPr>
          </a:p>
          <a:p>
            <a:endParaRPr lang="en-US" sz="2800" b="1" dirty="0" smtClean="0">
              <a:latin typeface="Garamond" pitchFamily="18" charset="0"/>
            </a:endParaRPr>
          </a:p>
          <a:p>
            <a:endParaRPr lang="en-US" sz="2800" b="1" dirty="0">
              <a:latin typeface="Garamond" pitchFamily="18" charset="0"/>
            </a:endParaRPr>
          </a:p>
          <a:p>
            <a:endParaRPr lang="en-US" sz="2800" b="1" dirty="0" smtClean="0">
              <a:latin typeface="Garamond" pitchFamily="18" charset="0"/>
            </a:endParaRPr>
          </a:p>
          <a:p>
            <a:endParaRPr lang="en-US" sz="2800" b="1" dirty="0">
              <a:latin typeface="Garamond" pitchFamily="18" charset="0"/>
            </a:endParaRPr>
          </a:p>
          <a:p>
            <a:endParaRPr lang="en-US" sz="2800" b="1" dirty="0" smtClean="0">
              <a:latin typeface="Garamond"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470843487"/>
              </p:ext>
            </p:extLst>
          </p:nvPr>
        </p:nvGraphicFramePr>
        <p:xfrm>
          <a:off x="152400" y="2527495"/>
          <a:ext cx="8839200" cy="3108960"/>
        </p:xfrm>
        <a:graphic>
          <a:graphicData uri="http://schemas.openxmlformats.org/drawingml/2006/table">
            <a:tbl>
              <a:tblPr firstRow="1" bandRow="1">
                <a:tableStyleId>{5C22544A-7EE6-4342-B048-85BDC9FD1C3A}</a:tableStyleId>
              </a:tblPr>
              <a:tblGrid>
                <a:gridCol w="4419600"/>
                <a:gridCol w="44196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Garamond" pitchFamily="18" charset="0"/>
                        </a:rPr>
                        <a:t>a) Interest income on Loans  is recognized on </a:t>
                      </a:r>
                      <a:r>
                        <a:rPr lang="en-US" sz="2400" b="1" dirty="0" smtClean="0">
                          <a:solidFill>
                            <a:schemeClr val="tx1"/>
                          </a:solidFill>
                          <a:latin typeface="Garamond" pitchFamily="18" charset="0"/>
                        </a:rPr>
                        <a:t>accrual basis</a:t>
                      </a:r>
                      <a:r>
                        <a:rPr lang="en-US" sz="2400" dirty="0" smtClean="0">
                          <a:solidFill>
                            <a:schemeClr val="tx1"/>
                          </a:solidFill>
                          <a:latin typeface="Garamond" pitchFamily="18" charset="0"/>
                        </a:rPr>
                        <a:t>, except in the case of NPAs.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solidFill>
                          <a:schemeClr val="tx1"/>
                        </a:solidFill>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Garamond" pitchFamily="18" charset="0"/>
                        </a:rPr>
                        <a:t>b) Any associated fees, such as loan processing fees are </a:t>
                      </a:r>
                      <a:r>
                        <a:rPr lang="en-US" sz="2400" b="1" dirty="0" smtClean="0">
                          <a:solidFill>
                            <a:schemeClr val="tx1"/>
                          </a:solidFill>
                          <a:latin typeface="Garamond" pitchFamily="18" charset="0"/>
                        </a:rPr>
                        <a:t>recognized upfront </a:t>
                      </a:r>
                      <a:r>
                        <a:rPr lang="en-US" sz="2400" dirty="0" smtClean="0">
                          <a:solidFill>
                            <a:schemeClr val="tx1"/>
                          </a:solidFill>
                          <a:latin typeface="Garamond" pitchFamily="18" charset="0"/>
                        </a:rPr>
                        <a:t>when those are received.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latin typeface="Garamond" pitchFamily="18" charset="0"/>
                        </a:rPr>
                        <a:t>a)</a:t>
                      </a:r>
                      <a:r>
                        <a:rPr lang="en-US" sz="2400" baseline="0" dirty="0" smtClean="0">
                          <a:solidFill>
                            <a:schemeClr val="tx1"/>
                          </a:solidFill>
                          <a:latin typeface="Garamond" pitchFamily="18" charset="0"/>
                        </a:rPr>
                        <a:t> </a:t>
                      </a:r>
                      <a:r>
                        <a:rPr lang="en-US" sz="2400" dirty="0" smtClean="0">
                          <a:solidFill>
                            <a:schemeClr val="tx1"/>
                          </a:solidFill>
                          <a:latin typeface="Garamond" pitchFamily="18" charset="0"/>
                        </a:rPr>
                        <a:t>IAS39 requires that income on loans be recorded on </a:t>
                      </a:r>
                      <a:r>
                        <a:rPr lang="en-US" sz="2400" b="1" dirty="0" smtClean="0">
                          <a:solidFill>
                            <a:schemeClr val="tx1"/>
                          </a:solidFill>
                          <a:latin typeface="Garamond" pitchFamily="18" charset="0"/>
                        </a:rPr>
                        <a:t>an effective interest–rate </a:t>
                      </a:r>
                      <a:r>
                        <a:rPr lang="en-US" sz="2400" dirty="0" smtClean="0">
                          <a:solidFill>
                            <a:schemeClr val="tx1"/>
                          </a:solidFill>
                          <a:latin typeface="Garamond" pitchFamily="18" charset="0"/>
                        </a:rPr>
                        <a:t>basis. </a:t>
                      </a:r>
                    </a:p>
                    <a:p>
                      <a:endParaRPr lang="en-US" sz="2400" dirty="0" smtClean="0">
                        <a:solidFill>
                          <a:schemeClr val="tx1"/>
                        </a:solidFill>
                        <a:latin typeface="Garamond" pitchFamily="18" charset="0"/>
                      </a:endParaRPr>
                    </a:p>
                    <a:p>
                      <a:r>
                        <a:rPr lang="en-US" sz="2400" dirty="0" smtClean="0">
                          <a:solidFill>
                            <a:schemeClr val="tx1"/>
                          </a:solidFill>
                          <a:latin typeface="Garamond" pitchFamily="18" charset="0"/>
                        </a:rPr>
                        <a:t>b) Any associated fees or the interest  is spread</a:t>
                      </a:r>
                      <a:r>
                        <a:rPr lang="en-US" sz="2400" baseline="0" dirty="0" smtClean="0">
                          <a:solidFill>
                            <a:schemeClr val="tx1"/>
                          </a:solidFill>
                          <a:latin typeface="Garamond" pitchFamily="18" charset="0"/>
                        </a:rPr>
                        <a:t> </a:t>
                      </a:r>
                      <a:r>
                        <a:rPr lang="en-US" sz="2400" b="1" dirty="0" smtClean="0">
                          <a:solidFill>
                            <a:schemeClr val="tx1"/>
                          </a:solidFill>
                          <a:latin typeface="Garamond" pitchFamily="18" charset="0"/>
                        </a:rPr>
                        <a:t>over the life of the loan</a:t>
                      </a:r>
                      <a:r>
                        <a:rPr lang="en-US" sz="2400" dirty="0" smtClean="0">
                          <a:solidFill>
                            <a:schemeClr val="tx1"/>
                          </a:solidFill>
                          <a:latin typeface="Garamond" pitchFamily="18" charset="0"/>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650376175"/>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76200"/>
            <a:ext cx="9067800" cy="2492990"/>
          </a:xfrm>
          <a:prstGeom prst="rect">
            <a:avLst/>
          </a:prstGeom>
        </p:spPr>
        <p:txBody>
          <a:bodyPr wrap="square">
            <a:spAutoFit/>
          </a:bodyPr>
          <a:lstStyle/>
          <a:p>
            <a:r>
              <a:rPr lang="en-US" sz="3600" b="1" dirty="0" smtClean="0">
                <a:latin typeface="Garamond" pitchFamily="18" charset="0"/>
              </a:rPr>
              <a:t>			</a:t>
            </a:r>
            <a:r>
              <a:rPr lang="en-US" sz="3600" b="1" u="sng" dirty="0" smtClean="0">
                <a:latin typeface="Garamond" pitchFamily="18" charset="0"/>
              </a:rPr>
              <a:t>Banking </a:t>
            </a:r>
            <a:r>
              <a:rPr lang="en-US" sz="3600" b="1" u="sng" dirty="0">
                <a:latin typeface="Garamond" pitchFamily="18" charset="0"/>
              </a:rPr>
              <a:t>Impact </a:t>
            </a:r>
          </a:p>
          <a:p>
            <a:endParaRPr lang="en-US" sz="3200" b="1" dirty="0" smtClean="0">
              <a:latin typeface="Garamond" pitchFamily="18" charset="0"/>
            </a:endParaRPr>
          </a:p>
          <a:p>
            <a:r>
              <a:rPr lang="en-US" sz="3200" b="1" dirty="0" smtClean="0">
                <a:latin typeface="Garamond" pitchFamily="18" charset="0"/>
              </a:rPr>
              <a:t>Revenue </a:t>
            </a:r>
            <a:r>
              <a:rPr lang="en-US" sz="3200" b="1" dirty="0">
                <a:latin typeface="Garamond" pitchFamily="18" charset="0"/>
              </a:rPr>
              <a:t>Recognition</a:t>
            </a:r>
            <a:r>
              <a:rPr lang="en-US" sz="3200" dirty="0">
                <a:latin typeface="Garamond" pitchFamily="18" charset="0"/>
              </a:rPr>
              <a:t>	</a:t>
            </a:r>
          </a:p>
          <a:p>
            <a:endParaRPr lang="en-US" sz="2800" b="1" dirty="0" smtClean="0">
              <a:latin typeface="Garamond" pitchFamily="18" charset="0"/>
            </a:endParaRPr>
          </a:p>
          <a:p>
            <a:r>
              <a:rPr lang="en-US" sz="2800" b="1" dirty="0" smtClean="0">
                <a:latin typeface="Garamond" pitchFamily="18" charset="0"/>
              </a:rPr>
              <a:t>Discount on acquisition</a:t>
            </a:r>
          </a:p>
        </p:txBody>
      </p:sp>
      <p:graphicFrame>
        <p:nvGraphicFramePr>
          <p:cNvPr id="3" name="Table 2"/>
          <p:cNvGraphicFramePr>
            <a:graphicFrameLocks noGrp="1"/>
          </p:cNvGraphicFramePr>
          <p:nvPr>
            <p:extLst>
              <p:ext uri="{D42A27DB-BD31-4B8C-83A1-F6EECF244321}">
                <p14:modId xmlns:p14="http://schemas.microsoft.com/office/powerpoint/2010/main" xmlns="" val="2910854779"/>
              </p:ext>
            </p:extLst>
          </p:nvPr>
        </p:nvGraphicFramePr>
        <p:xfrm>
          <a:off x="152400" y="2651760"/>
          <a:ext cx="8839200" cy="3840480"/>
        </p:xfrm>
        <a:graphic>
          <a:graphicData uri="http://schemas.openxmlformats.org/drawingml/2006/table">
            <a:tbl>
              <a:tblPr firstRow="1" bandRow="1">
                <a:tableStyleId>{5C22544A-7EE6-4342-B048-85BDC9FD1C3A}</a:tableStyleId>
              </a:tblPr>
              <a:tblGrid>
                <a:gridCol w="4419600"/>
                <a:gridCol w="44196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For HTM assets acquired at a </a:t>
                      </a:r>
                      <a:r>
                        <a:rPr lang="en-US" sz="2400" b="1" dirty="0" smtClean="0">
                          <a:latin typeface="Garamond" pitchFamily="18" charset="0"/>
                        </a:rPr>
                        <a:t>discount</a:t>
                      </a:r>
                      <a:r>
                        <a:rPr lang="en-US" sz="2400" dirty="0" smtClean="0">
                          <a:latin typeface="Garamond" pitchFamily="18" charset="0"/>
                        </a:rPr>
                        <a:t>, banks recognize interest income based on the </a:t>
                      </a:r>
                      <a:r>
                        <a:rPr lang="en-US" sz="2400" b="1" dirty="0" smtClean="0">
                          <a:latin typeface="Garamond" pitchFamily="18" charset="0"/>
                        </a:rPr>
                        <a:t>coupon without considering the amortization </a:t>
                      </a:r>
                      <a:r>
                        <a:rPr lang="en-US" sz="2400" dirty="0" smtClean="0">
                          <a:latin typeface="Garamond" pitchFamily="18" charset="0"/>
                        </a:rPr>
                        <a:t>of the discount.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Discount gets </a:t>
                      </a:r>
                      <a:r>
                        <a:rPr lang="en-US" sz="2400" dirty="0" err="1" smtClean="0">
                          <a:latin typeface="Garamond" pitchFamily="18" charset="0"/>
                        </a:rPr>
                        <a:t>recognised</a:t>
                      </a:r>
                      <a:r>
                        <a:rPr lang="en-US" sz="2400" dirty="0" smtClean="0">
                          <a:latin typeface="Garamond" pitchFamily="18" charset="0"/>
                        </a:rPr>
                        <a:t> on maturity on </a:t>
                      </a:r>
                      <a:r>
                        <a:rPr lang="en-US" sz="2400" b="1" dirty="0" smtClean="0">
                          <a:latin typeface="Garamond" pitchFamily="18" charset="0"/>
                        </a:rPr>
                        <a:t>actual </a:t>
                      </a:r>
                      <a:r>
                        <a:rPr lang="en-US" sz="2400" b="1" dirty="0" err="1" smtClean="0">
                          <a:latin typeface="Garamond" pitchFamily="18" charset="0"/>
                        </a:rPr>
                        <a:t>realisation</a:t>
                      </a:r>
                      <a:r>
                        <a:rPr lang="en-US" sz="2400" dirty="0" smtClean="0">
                          <a:latin typeface="Garamond" pitchFamily="18" charset="0"/>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Garamond" pitchFamily="18" charset="0"/>
                        </a:rPr>
                        <a:t>IAS39 requires carrying value to be measured after initial recognition at </a:t>
                      </a:r>
                      <a:r>
                        <a:rPr lang="en-US" sz="2400" b="1" dirty="0" smtClean="0">
                          <a:latin typeface="Garamond" pitchFamily="18" charset="0"/>
                        </a:rPr>
                        <a:t>amortized cost</a:t>
                      </a:r>
                      <a:r>
                        <a:rPr lang="en-US" sz="2400" dirty="0" smtClean="0">
                          <a:latin typeface="Garamond" pitchFamily="18" charset="0"/>
                        </a:rPr>
                        <a:t>. </a:t>
                      </a:r>
                    </a:p>
                    <a:p>
                      <a:endParaRPr lang="en-US" sz="2400" dirty="0" smtClean="0">
                        <a:latin typeface="Garamond" pitchFamily="18" charset="0"/>
                      </a:endParaRPr>
                    </a:p>
                    <a:p>
                      <a:endParaRPr lang="en-US" sz="2400" dirty="0" smtClean="0">
                        <a:latin typeface="Garamond" pitchFamily="18" charset="0"/>
                      </a:endParaRPr>
                    </a:p>
                    <a:p>
                      <a:endParaRPr lang="en-US" sz="2400" dirty="0" smtClean="0">
                        <a:latin typeface="Garamond" pitchFamily="18" charset="0"/>
                      </a:endParaRPr>
                    </a:p>
                    <a:p>
                      <a:r>
                        <a:rPr lang="en-US" sz="2400" dirty="0" smtClean="0">
                          <a:latin typeface="Garamond" pitchFamily="18" charset="0"/>
                        </a:rPr>
                        <a:t>This results in discount/premium being recognized-</a:t>
                      </a:r>
                      <a:r>
                        <a:rPr lang="en-US" sz="2400" b="1" dirty="0" smtClean="0">
                          <a:latin typeface="Garamond" pitchFamily="18" charset="0"/>
                        </a:rPr>
                        <a:t>effective interest rate basis.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27626261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723549"/>
          </a:xfrm>
          <a:prstGeom prst="rect">
            <a:avLst/>
          </a:prstGeom>
        </p:spPr>
        <p:txBody>
          <a:bodyPr wrap="square">
            <a:spAutoFit/>
          </a:bodyPr>
          <a:lstStyle/>
          <a:p>
            <a:pPr algn="ctr"/>
            <a:r>
              <a:rPr lang="en-US" sz="3600" b="1" u="sng" dirty="0" smtClean="0">
                <a:latin typeface="Garamond" pitchFamily="18" charset="0"/>
              </a:rPr>
              <a:t>Banking-Loan and Impairment</a:t>
            </a:r>
            <a:endParaRPr lang="en-US" sz="3600" b="1" u="sng" dirty="0">
              <a:latin typeface="Garamond" pitchFamily="18" charset="0"/>
            </a:endParaRPr>
          </a:p>
          <a:p>
            <a:r>
              <a:rPr lang="en-US" sz="2800" b="1" dirty="0" smtClean="0">
                <a:latin typeface="Garamond" pitchFamily="18" charset="0"/>
              </a:rPr>
              <a:t>NPA’s</a:t>
            </a:r>
          </a:p>
          <a:p>
            <a:r>
              <a:rPr lang="en-US" sz="2400" dirty="0">
                <a:latin typeface="Garamond" pitchFamily="18" charset="0"/>
              </a:rPr>
              <a:t>	</a:t>
            </a:r>
          </a:p>
          <a:p>
            <a:endParaRPr lang="en-US" b="1" dirty="0" smtClean="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512643329"/>
              </p:ext>
            </p:extLst>
          </p:nvPr>
        </p:nvGraphicFramePr>
        <p:xfrm>
          <a:off x="152400" y="1143000"/>
          <a:ext cx="8839200" cy="5303520"/>
        </p:xfrm>
        <a:graphic>
          <a:graphicData uri="http://schemas.openxmlformats.org/drawingml/2006/table">
            <a:tbl>
              <a:tblPr firstRow="1" bandRow="1">
                <a:tableStyleId>{5C22544A-7EE6-4342-B048-85BDC9FD1C3A}</a:tableStyleId>
              </a:tblPr>
              <a:tblGrid>
                <a:gridCol w="3962400"/>
                <a:gridCol w="48768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Terminology used is NPA Assets</a:t>
                      </a:r>
                      <a:r>
                        <a:rPr lang="en-US" sz="2400" baseline="0" dirty="0" smtClean="0">
                          <a:latin typeface="Garamond" pitchFamily="18" charset="0"/>
                        </a:rPr>
                        <a:t> (Assets whose value is impaired) </a:t>
                      </a:r>
                      <a:endParaRPr lang="en-US" sz="2400" dirty="0" smtClean="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An asset is a </a:t>
                      </a:r>
                      <a:r>
                        <a:rPr lang="en-US" sz="2400" dirty="0" smtClean="0">
                          <a:solidFill>
                            <a:srgbClr val="FF0000"/>
                          </a:solidFill>
                          <a:latin typeface="Garamond" pitchFamily="18" charset="0"/>
                        </a:rPr>
                        <a:t>NPA</a:t>
                      </a:r>
                      <a:r>
                        <a:rPr lang="en-US" sz="2400" dirty="0" smtClean="0">
                          <a:latin typeface="Garamond" pitchFamily="18" charset="0"/>
                        </a:rPr>
                        <a:t> in respect of which </a:t>
                      </a:r>
                      <a:r>
                        <a:rPr lang="en-US" sz="2400" b="1" dirty="0" smtClean="0">
                          <a:latin typeface="Garamond" pitchFamily="18" charset="0"/>
                        </a:rPr>
                        <a:t>interest/installment </a:t>
                      </a:r>
                      <a:r>
                        <a:rPr lang="en-US" sz="2400" dirty="0" smtClean="0">
                          <a:latin typeface="Garamond" pitchFamily="18" charset="0"/>
                        </a:rPr>
                        <a:t>has remained </a:t>
                      </a:r>
                      <a:r>
                        <a:rPr lang="en-US" sz="2400" b="1" dirty="0" smtClean="0">
                          <a:latin typeface="Garamond" pitchFamily="18" charset="0"/>
                        </a:rPr>
                        <a:t>unpaid </a:t>
                      </a:r>
                      <a:r>
                        <a:rPr lang="en-US" sz="2400" dirty="0" smtClean="0">
                          <a:latin typeface="Garamond" pitchFamily="18" charset="0"/>
                        </a:rPr>
                        <a:t>for more than </a:t>
                      </a:r>
                      <a:r>
                        <a:rPr lang="en-US" sz="2400" b="1" dirty="0" smtClean="0">
                          <a:latin typeface="Garamond" pitchFamily="18" charset="0"/>
                        </a:rPr>
                        <a:t>ninety </a:t>
                      </a:r>
                      <a:r>
                        <a:rPr lang="en-US" sz="2400" dirty="0" smtClean="0">
                          <a:latin typeface="Garamond" pitchFamily="18" charset="0"/>
                        </a:rPr>
                        <a:t>days.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Garamond" pitchFamily="18" charset="0"/>
                        </a:rPr>
                        <a:t>No such terminology is used in IFRS</a:t>
                      </a:r>
                    </a:p>
                    <a:p>
                      <a:endParaRPr lang="en-US" sz="2400" dirty="0" smtClean="0">
                        <a:latin typeface="Garamond" pitchFamily="18" charset="0"/>
                      </a:endParaRPr>
                    </a:p>
                    <a:p>
                      <a:endParaRPr lang="en-US" sz="2400" dirty="0" smtClean="0">
                        <a:latin typeface="Garamond" pitchFamily="18" charset="0"/>
                      </a:endParaRPr>
                    </a:p>
                    <a:p>
                      <a:endParaRPr lang="en-US" sz="2400" dirty="0" smtClean="0">
                        <a:latin typeface="Garamond" pitchFamily="18" charset="0"/>
                      </a:endParaRPr>
                    </a:p>
                    <a:p>
                      <a:r>
                        <a:rPr lang="en-US" sz="2400" dirty="0" smtClean="0">
                          <a:latin typeface="Garamond" pitchFamily="18" charset="0"/>
                        </a:rPr>
                        <a:t>The </a:t>
                      </a:r>
                      <a:r>
                        <a:rPr lang="en-US" sz="2400" b="1" dirty="0" smtClean="0">
                          <a:latin typeface="Garamond" pitchFamily="18" charset="0"/>
                        </a:rPr>
                        <a:t>impairment losses </a:t>
                      </a:r>
                      <a:r>
                        <a:rPr lang="en-US" sz="2400" dirty="0" smtClean="0">
                          <a:latin typeface="Garamond" pitchFamily="18" charset="0"/>
                        </a:rPr>
                        <a:t>are incurred if, and only if, there is </a:t>
                      </a:r>
                      <a:r>
                        <a:rPr lang="en-US" sz="2400" b="1" dirty="0" smtClean="0">
                          <a:latin typeface="Garamond" pitchFamily="18" charset="0"/>
                        </a:rPr>
                        <a:t>objective evidence </a:t>
                      </a:r>
                      <a:r>
                        <a:rPr lang="en-US" sz="2400" dirty="0" smtClean="0">
                          <a:latin typeface="Garamond" pitchFamily="18" charset="0"/>
                        </a:rPr>
                        <a:t>of impairment as a result of one or more events that occurred after the initial recognition of the asset (a ‘loss event’)and that </a:t>
                      </a:r>
                      <a:r>
                        <a:rPr lang="en-US" sz="2400" b="1" dirty="0" smtClean="0">
                          <a:latin typeface="Garamond" pitchFamily="18" charset="0"/>
                        </a:rPr>
                        <a:t>loss event </a:t>
                      </a:r>
                      <a:r>
                        <a:rPr lang="en-US" sz="2400" dirty="0" smtClean="0">
                          <a:latin typeface="Garamond" pitchFamily="18" charset="0"/>
                        </a:rPr>
                        <a:t>(or events)has an impact on the estimated future cash flows of the financial asset that can be reliably estimated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421555372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846659"/>
          </a:xfrm>
          <a:prstGeom prst="rect">
            <a:avLst/>
          </a:prstGeom>
        </p:spPr>
        <p:txBody>
          <a:bodyPr wrap="square">
            <a:spAutoFit/>
          </a:bodyPr>
          <a:lstStyle/>
          <a:p>
            <a:pPr algn="ctr"/>
            <a:r>
              <a:rPr lang="en-US" sz="3600" b="1" u="sng" dirty="0" smtClean="0">
                <a:latin typeface="Garamond" pitchFamily="18" charset="0"/>
              </a:rPr>
              <a:t>Banking-Loan and Impairment</a:t>
            </a:r>
            <a:endParaRPr lang="en-US" sz="3600" b="1" u="sng" dirty="0">
              <a:latin typeface="Garamond" pitchFamily="18" charset="0"/>
            </a:endParaRPr>
          </a:p>
          <a:p>
            <a:endParaRPr lang="en-US" b="1" dirty="0" smtClean="0">
              <a:latin typeface="Garamond" pitchFamily="18" charset="0"/>
            </a:endParaRPr>
          </a:p>
          <a:p>
            <a:r>
              <a:rPr lang="en-US" sz="2400" b="1" dirty="0" smtClean="0">
                <a:latin typeface="Garamond" pitchFamily="18" charset="0"/>
              </a:rPr>
              <a:t>NPA’s-            Provision </a:t>
            </a:r>
            <a:r>
              <a:rPr lang="en-US" sz="2400" b="1" dirty="0">
                <a:latin typeface="Garamond" pitchFamily="18" charset="0"/>
              </a:rPr>
              <a:t>for NPA</a:t>
            </a:r>
            <a:endParaRPr lang="en-US" sz="2400" dirty="0">
              <a:latin typeface="Garamond" pitchFamily="18" charset="0"/>
            </a:endParaRPr>
          </a:p>
          <a:p>
            <a:endParaRPr lang="en-US" dirty="0" smtClean="0">
              <a:latin typeface="Garamond" pitchFamily="18" charset="0"/>
            </a:endParaRPr>
          </a:p>
          <a:p>
            <a:r>
              <a:rPr lang="en-US" dirty="0">
                <a:latin typeface="Garamond"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xmlns="" val="3584541036"/>
              </p:ext>
            </p:extLst>
          </p:nvPr>
        </p:nvGraphicFramePr>
        <p:xfrm>
          <a:off x="76200" y="1676400"/>
          <a:ext cx="8839200" cy="4572000"/>
        </p:xfrm>
        <a:graphic>
          <a:graphicData uri="http://schemas.openxmlformats.org/drawingml/2006/table">
            <a:tbl>
              <a:tblPr firstRow="1" bandRow="1">
                <a:tableStyleId>{5C22544A-7EE6-4342-B048-85BDC9FD1C3A}</a:tableStyleId>
              </a:tblPr>
              <a:tblGrid>
                <a:gridCol w="3962400"/>
                <a:gridCol w="48768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r>
                        <a:rPr lang="en-US" sz="2400" dirty="0" smtClean="0">
                          <a:latin typeface="Garamond" pitchFamily="18" charset="0"/>
                        </a:rPr>
                        <a:t>The impaired assets(NPAs) are classified into </a:t>
                      </a:r>
                      <a:r>
                        <a:rPr lang="en-US" sz="2400" b="1" dirty="0" smtClean="0">
                          <a:latin typeface="Garamond" pitchFamily="18" charset="0"/>
                        </a:rPr>
                        <a:t>three categories</a:t>
                      </a:r>
                      <a:r>
                        <a:rPr lang="en-US" sz="2400" dirty="0" smtClean="0">
                          <a:latin typeface="Garamond" pitchFamily="18" charset="0"/>
                        </a:rPr>
                        <a:t>:</a:t>
                      </a:r>
                    </a:p>
                    <a:p>
                      <a:r>
                        <a:rPr lang="en-US" sz="2400" dirty="0" smtClean="0">
                          <a:latin typeface="Garamond" pitchFamily="18" charset="0"/>
                        </a:rPr>
                        <a:t>1.  Sub–standard assets,     </a:t>
                      </a:r>
                    </a:p>
                    <a:p>
                      <a:r>
                        <a:rPr lang="en-US" sz="2400" dirty="0" smtClean="0">
                          <a:latin typeface="Garamond" pitchFamily="18" charset="0"/>
                        </a:rPr>
                        <a:t>2.  Doubtful assets, and       </a:t>
                      </a:r>
                    </a:p>
                    <a:p>
                      <a:r>
                        <a:rPr lang="en-US" sz="2400" dirty="0" smtClean="0">
                          <a:latin typeface="Garamond" pitchFamily="18" charset="0"/>
                        </a:rPr>
                        <a:t>3.  Loss assets</a:t>
                      </a:r>
                    </a:p>
                    <a:p>
                      <a:r>
                        <a:rPr lang="en-US" sz="2400" dirty="0" smtClean="0">
                          <a:latin typeface="Garamond" pitchFamily="18" charset="0"/>
                        </a:rPr>
                        <a:t>The impairment provision is made at the prescribed </a:t>
                      </a:r>
                      <a:r>
                        <a:rPr lang="en-US" sz="2400" b="1" dirty="0" smtClean="0">
                          <a:latin typeface="Garamond" pitchFamily="18" charset="0"/>
                        </a:rPr>
                        <a:t>minimum percentage </a:t>
                      </a:r>
                      <a:r>
                        <a:rPr lang="en-US" sz="2400" dirty="0" smtClean="0">
                          <a:latin typeface="Garamond" pitchFamily="18" charset="0"/>
                        </a:rPr>
                        <a:t>of the asset value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Garamond" pitchFamily="18" charset="0"/>
                        </a:rPr>
                        <a:t>If there is objective evidence that an impairment loss on L&amp;R or HTM investments (carried at amortized cost ) has occurred, the amount of the loss is measured as the </a:t>
                      </a:r>
                      <a:r>
                        <a:rPr lang="en-US" sz="2400" b="1" dirty="0" smtClean="0">
                          <a:latin typeface="Garamond" pitchFamily="18" charset="0"/>
                        </a:rPr>
                        <a:t>difference between </a:t>
                      </a:r>
                      <a:r>
                        <a:rPr lang="en-US" sz="2400" b="1" dirty="0" smtClean="0">
                          <a:solidFill>
                            <a:srgbClr val="FF0000"/>
                          </a:solidFill>
                          <a:latin typeface="Garamond" pitchFamily="18" charset="0"/>
                        </a:rPr>
                        <a:t>Asset’s carrying amount  </a:t>
                      </a:r>
                      <a:r>
                        <a:rPr lang="en-US" sz="2400" b="0" dirty="0" smtClean="0">
                          <a:solidFill>
                            <a:schemeClr val="tx1"/>
                          </a:solidFill>
                          <a:latin typeface="Garamond" pitchFamily="18" charset="0"/>
                        </a:rPr>
                        <a:t>a</a:t>
                      </a:r>
                      <a:r>
                        <a:rPr lang="en-US" sz="2400" b="0" dirty="0" smtClean="0">
                          <a:latin typeface="Garamond" pitchFamily="18" charset="0"/>
                        </a:rPr>
                        <a:t>nd  the</a:t>
                      </a:r>
                      <a:r>
                        <a:rPr lang="en-US" sz="2400" b="1" dirty="0" smtClean="0">
                          <a:latin typeface="Garamond" pitchFamily="18" charset="0"/>
                        </a:rPr>
                        <a:t> </a:t>
                      </a:r>
                      <a:r>
                        <a:rPr lang="en-US" sz="2400" b="1" dirty="0" smtClean="0">
                          <a:solidFill>
                            <a:srgbClr val="FF0000"/>
                          </a:solidFill>
                          <a:latin typeface="Garamond" pitchFamily="18" charset="0"/>
                        </a:rPr>
                        <a:t>discounted present value of estimated future cash flows </a:t>
                      </a:r>
                      <a:r>
                        <a:rPr lang="en-US" sz="2400" b="0" dirty="0" smtClean="0">
                          <a:solidFill>
                            <a:schemeClr val="tx1"/>
                          </a:solidFill>
                          <a:latin typeface="Garamond" pitchFamily="18" charset="0"/>
                        </a:rPr>
                        <a:t>at the financial asset’s original effective interest rate</a:t>
                      </a:r>
                      <a:endParaRPr lang="en-US" sz="24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406708792"/>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4585871"/>
          </a:xfrm>
          <a:prstGeom prst="rect">
            <a:avLst/>
          </a:prstGeom>
        </p:spPr>
        <p:txBody>
          <a:bodyPr wrap="square">
            <a:spAutoFit/>
          </a:bodyPr>
          <a:lstStyle/>
          <a:p>
            <a:r>
              <a:rPr lang="en-US" sz="2400" b="1" dirty="0" smtClean="0"/>
              <a:t>				</a:t>
            </a:r>
            <a:r>
              <a:rPr lang="en-US" sz="3200" b="1" dirty="0" smtClean="0"/>
              <a:t>Financial </a:t>
            </a:r>
            <a:r>
              <a:rPr lang="en-US" sz="3200" b="1" dirty="0"/>
              <a:t>Assets</a:t>
            </a:r>
            <a:r>
              <a:rPr lang="en-US" sz="2400" dirty="0"/>
              <a:t>	</a:t>
            </a:r>
          </a:p>
          <a:p>
            <a:r>
              <a:rPr lang="en-US" sz="2400" b="1" dirty="0" smtClean="0"/>
              <a:t>Recognition </a:t>
            </a:r>
            <a:r>
              <a:rPr lang="en-US" sz="2400" b="1" dirty="0"/>
              <a:t>and Measurement</a:t>
            </a:r>
            <a:endParaRPr lang="en-US" sz="2400"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sz="2000" b="1" dirty="0" smtClean="0"/>
          </a:p>
        </p:txBody>
      </p:sp>
      <p:graphicFrame>
        <p:nvGraphicFramePr>
          <p:cNvPr id="3" name="Table 2"/>
          <p:cNvGraphicFramePr>
            <a:graphicFrameLocks noGrp="1"/>
          </p:cNvGraphicFramePr>
          <p:nvPr>
            <p:extLst>
              <p:ext uri="{D42A27DB-BD31-4B8C-83A1-F6EECF244321}">
                <p14:modId xmlns:p14="http://schemas.microsoft.com/office/powerpoint/2010/main" xmlns="" val="1817314600"/>
              </p:ext>
            </p:extLst>
          </p:nvPr>
        </p:nvGraphicFramePr>
        <p:xfrm>
          <a:off x="76200" y="1417320"/>
          <a:ext cx="8839200" cy="4541520"/>
        </p:xfrm>
        <a:graphic>
          <a:graphicData uri="http://schemas.openxmlformats.org/drawingml/2006/table">
            <a:tbl>
              <a:tblPr firstRow="1" bandRow="1">
                <a:tableStyleId>{5C22544A-7EE6-4342-B048-85BDC9FD1C3A}</a:tableStyleId>
              </a:tblPr>
              <a:tblGrid>
                <a:gridCol w="3962400"/>
                <a:gridCol w="48768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tx1"/>
                          </a:solidFill>
                          <a:latin typeface="Garamond" pitchFamily="18" charset="0"/>
                        </a:rPr>
                        <a:t>In Indian GAAP-</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smtClean="0">
                          <a:solidFill>
                            <a:schemeClr val="tx1"/>
                          </a:solidFill>
                          <a:latin typeface="Garamond" pitchFamily="18" charset="0"/>
                        </a:rPr>
                        <a:t>In IFRS -</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Investments are </a:t>
                      </a:r>
                      <a:r>
                        <a:rPr lang="en-US" sz="2200" b="1" dirty="0" smtClean="0"/>
                        <a:t>initially </a:t>
                      </a:r>
                      <a:r>
                        <a:rPr lang="en-US" sz="2200" b="1" dirty="0" err="1" smtClean="0"/>
                        <a:t>recognised</a:t>
                      </a:r>
                      <a:r>
                        <a:rPr lang="en-US" sz="2200" b="1" dirty="0" smtClean="0"/>
                        <a:t> at </a:t>
                      </a:r>
                      <a:r>
                        <a:rPr lang="en-US" sz="2200" b="1" dirty="0" smtClean="0">
                          <a:solidFill>
                            <a:srgbClr val="FF0000"/>
                          </a:solidFill>
                        </a:rPr>
                        <a:t>cost</a:t>
                      </a:r>
                      <a:r>
                        <a:rPr lang="en-US" sz="2200" dirty="0" smtClean="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t>MTM gain </a:t>
                      </a:r>
                      <a:r>
                        <a:rPr lang="en-US" sz="2200" dirty="0" smtClean="0"/>
                        <a:t>on HFT(Held For Trading) Investment and derivatives is </a:t>
                      </a:r>
                      <a:r>
                        <a:rPr lang="en-US" sz="2200" b="1" dirty="0" smtClean="0"/>
                        <a:t>ignored </a:t>
                      </a:r>
                      <a:r>
                        <a:rPr lang="en-US" sz="2200" dirty="0" smtClean="0"/>
                        <a:t>and only </a:t>
                      </a:r>
                      <a:r>
                        <a:rPr lang="en-US" sz="2200" b="1" dirty="0" smtClean="0"/>
                        <a:t>MTM loss </a:t>
                      </a:r>
                      <a:r>
                        <a:rPr lang="en-US" sz="2200" dirty="0" smtClean="0"/>
                        <a:t>is charged to </a:t>
                      </a:r>
                      <a:r>
                        <a:rPr lang="en-US" sz="2200" b="1" dirty="0" smtClean="0"/>
                        <a:t>profit and loss account</a:t>
                      </a:r>
                      <a:r>
                        <a:rPr lang="en-US" sz="220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dirty="0" smtClean="0"/>
                        <a:t>As per IAS 39, Financial assets are </a:t>
                      </a:r>
                      <a:r>
                        <a:rPr lang="en-US" sz="2200" b="1" dirty="0" smtClean="0"/>
                        <a:t>initially </a:t>
                      </a:r>
                      <a:r>
                        <a:rPr lang="en-US" sz="2200" b="1" dirty="0" err="1" smtClean="0"/>
                        <a:t>recognised</a:t>
                      </a:r>
                      <a:r>
                        <a:rPr lang="en-US" sz="2200" b="1" dirty="0" smtClean="0"/>
                        <a:t> </a:t>
                      </a:r>
                      <a:r>
                        <a:rPr lang="en-US" sz="2200" b="1" dirty="0" smtClean="0">
                          <a:solidFill>
                            <a:srgbClr val="FF0000"/>
                          </a:solidFill>
                        </a:rPr>
                        <a:t>at fair value </a:t>
                      </a:r>
                      <a:r>
                        <a:rPr lang="en-US" sz="2200" dirty="0" smtClean="0">
                          <a:solidFill>
                            <a:srgbClr val="FF0000"/>
                          </a:solidFill>
                        </a:rPr>
                        <a:t>plus direct cost(FVPL). </a:t>
                      </a:r>
                    </a:p>
                    <a:p>
                      <a:endParaRPr lang="en-US" sz="2200" dirty="0" smtClean="0">
                        <a:solidFill>
                          <a:srgbClr val="FF0000"/>
                        </a:solidFill>
                      </a:endParaRPr>
                    </a:p>
                    <a:p>
                      <a:r>
                        <a:rPr lang="en-US" sz="2200" dirty="0" smtClean="0"/>
                        <a:t>Financial assets classified as FVPL and AFS is subsequently measured at </a:t>
                      </a:r>
                      <a:r>
                        <a:rPr lang="en-US" sz="2200" b="1" dirty="0" smtClean="0"/>
                        <a:t>fair value </a:t>
                      </a:r>
                      <a:r>
                        <a:rPr lang="en-US" sz="2200" dirty="0" smtClean="0"/>
                        <a:t>and resultant gain/loss for:</a:t>
                      </a:r>
                    </a:p>
                    <a:p>
                      <a:endParaRPr lang="en-US" sz="2200" dirty="0" smtClean="0"/>
                    </a:p>
                    <a:p>
                      <a:pPr marL="457200" lvl="1" indent="-339725">
                        <a:buAutoNum type="alphaLcParenR"/>
                      </a:pPr>
                      <a:r>
                        <a:rPr lang="en-US" sz="2200" b="1" dirty="0" smtClean="0"/>
                        <a:t>FVPL</a:t>
                      </a:r>
                      <a:r>
                        <a:rPr lang="en-US" sz="2200" dirty="0" smtClean="0"/>
                        <a:t> is </a:t>
                      </a:r>
                      <a:r>
                        <a:rPr lang="en-US" sz="2200" b="1" dirty="0" smtClean="0"/>
                        <a:t>charged/credited to profit and loss account </a:t>
                      </a:r>
                      <a:r>
                        <a:rPr lang="en-US" sz="2200" dirty="0" smtClean="0"/>
                        <a:t>and </a:t>
                      </a:r>
                    </a:p>
                    <a:p>
                      <a:pPr marL="457200" lvl="1" indent="-339725">
                        <a:buAutoNum type="alphaLcParenR"/>
                      </a:pPr>
                      <a:endParaRPr lang="en-US" sz="2200" b="1" dirty="0" smtClean="0"/>
                    </a:p>
                    <a:p>
                      <a:pPr marL="457200" lvl="1" indent="-339725">
                        <a:buAutoNum type="alphaLcParenR"/>
                      </a:pPr>
                      <a:r>
                        <a:rPr lang="en-US" sz="2200" b="1" dirty="0" smtClean="0"/>
                        <a:t>AFS </a:t>
                      </a:r>
                      <a:r>
                        <a:rPr lang="en-US" sz="2200" dirty="0" smtClean="0"/>
                        <a:t>is charged/credited to </a:t>
                      </a:r>
                      <a:r>
                        <a:rPr lang="en-US" sz="2200" b="1" dirty="0" smtClean="0"/>
                        <a:t>Equity</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069238272"/>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15400" cy="6678751"/>
          </a:xfrm>
          <a:prstGeom prst="rect">
            <a:avLst/>
          </a:prstGeom>
        </p:spPr>
        <p:txBody>
          <a:bodyPr wrap="square">
            <a:spAutoFit/>
          </a:bodyPr>
          <a:lstStyle/>
          <a:p>
            <a:r>
              <a:rPr lang="en-US" sz="2400" b="1" dirty="0" smtClean="0"/>
              <a:t>				</a:t>
            </a:r>
            <a:r>
              <a:rPr lang="en-US" sz="3200" b="1" dirty="0" smtClean="0"/>
              <a:t>Financial </a:t>
            </a:r>
            <a:r>
              <a:rPr lang="en-US" sz="3200" b="1" dirty="0"/>
              <a:t>Assets</a:t>
            </a:r>
            <a:r>
              <a:rPr lang="en-US" sz="2400" dirty="0"/>
              <a:t>	</a:t>
            </a:r>
          </a:p>
          <a:p>
            <a:endParaRPr lang="en-US" sz="2800" b="1" dirty="0" smtClean="0"/>
          </a:p>
          <a:p>
            <a:r>
              <a:rPr lang="en-US" sz="2800" b="1" dirty="0" smtClean="0"/>
              <a:t>Embedded derivatives-</a:t>
            </a:r>
            <a:r>
              <a:rPr lang="en-US" sz="2000" dirty="0"/>
              <a:t> </a:t>
            </a:r>
            <a:r>
              <a:rPr lang="en-US" sz="2000" dirty="0" smtClean="0"/>
              <a:t>Example -A </a:t>
            </a:r>
            <a:r>
              <a:rPr lang="en-US" sz="2000" dirty="0"/>
              <a:t>convertible debt instrument </a:t>
            </a:r>
            <a:r>
              <a:rPr lang="en-US" sz="2000" dirty="0" smtClean="0"/>
              <a:t>in equity:</a:t>
            </a:r>
          </a:p>
          <a:p>
            <a:endParaRPr lang="en-US" sz="2000" b="1" dirty="0"/>
          </a:p>
          <a:p>
            <a:endParaRPr lang="en-US" sz="2000" b="1" dirty="0" smtClean="0"/>
          </a:p>
          <a:p>
            <a:endParaRPr lang="en-US" sz="2000" b="1" dirty="0"/>
          </a:p>
          <a:p>
            <a:endParaRPr lang="en-US" sz="2000" b="1" dirty="0" smtClean="0"/>
          </a:p>
          <a:p>
            <a:endParaRPr lang="en-US" sz="2000" b="1" dirty="0"/>
          </a:p>
          <a:p>
            <a:endParaRPr lang="en-US" sz="2000" b="1" dirty="0" smtClean="0"/>
          </a:p>
          <a:p>
            <a:endParaRPr lang="en-US" sz="2000" b="1" dirty="0"/>
          </a:p>
          <a:p>
            <a:r>
              <a:rPr lang="en-US" sz="2000" dirty="0"/>
              <a:t>IAS 39 </a:t>
            </a:r>
            <a:r>
              <a:rPr lang="en-US" sz="2000" b="1" dirty="0"/>
              <a:t>requires the embedded derivative to be separated from the host contract if certain conditions are met </a:t>
            </a:r>
            <a:r>
              <a:rPr lang="en-US" sz="2000" dirty="0"/>
              <a:t>(broadly, when its economic characteristics are not 'closely related' to those of the non-derivative host contract</a:t>
            </a:r>
            <a:r>
              <a:rPr lang="en-US" sz="2000" dirty="0" smtClean="0"/>
              <a:t>).</a:t>
            </a:r>
          </a:p>
          <a:p>
            <a:endParaRPr lang="en-US" sz="2000" dirty="0"/>
          </a:p>
          <a:p>
            <a:r>
              <a:rPr lang="en-US" sz="2000" dirty="0" smtClean="0"/>
              <a:t>Once </a:t>
            </a:r>
            <a:r>
              <a:rPr lang="en-US" sz="2000" dirty="0"/>
              <a:t>separated, an embedded derivative is accounted for as at fair value though profit or loss. Separation involves identifying the stated or implied terms of the embedded derivative and can itself be a complex task. </a:t>
            </a:r>
          </a:p>
          <a:p>
            <a:r>
              <a:rPr lang="en-US" sz="2000" b="1" dirty="0"/>
              <a:t>IFRS 1 does not provide any exemption in this area</a:t>
            </a:r>
            <a:r>
              <a:rPr lang="en-US" sz="2000" dirty="0"/>
              <a:t>, even though retrospective application can be difficult and costly. Therefore, first-time adopters need to consider separation of embedded derivatives. </a:t>
            </a:r>
            <a:endParaRPr lang="en-US" sz="2000" b="1" dirty="0" smtClean="0"/>
          </a:p>
        </p:txBody>
      </p:sp>
      <p:graphicFrame>
        <p:nvGraphicFramePr>
          <p:cNvPr id="4" name="Table 3"/>
          <p:cNvGraphicFramePr>
            <a:graphicFrameLocks noGrp="1"/>
          </p:cNvGraphicFramePr>
          <p:nvPr>
            <p:extLst>
              <p:ext uri="{D42A27DB-BD31-4B8C-83A1-F6EECF244321}">
                <p14:modId xmlns:p14="http://schemas.microsoft.com/office/powerpoint/2010/main" xmlns="" val="1659909933"/>
              </p:ext>
            </p:extLst>
          </p:nvPr>
        </p:nvGraphicFramePr>
        <p:xfrm>
          <a:off x="76200" y="1657766"/>
          <a:ext cx="8915400" cy="1618834"/>
        </p:xfrm>
        <a:graphic>
          <a:graphicData uri="http://schemas.openxmlformats.org/drawingml/2006/table">
            <a:tbl>
              <a:tblPr firstRow="1" bandRow="1">
                <a:tableStyleId>{5C22544A-7EE6-4342-B048-85BDC9FD1C3A}</a:tableStyleId>
              </a:tblPr>
              <a:tblGrid>
                <a:gridCol w="3996558"/>
                <a:gridCol w="4918842"/>
              </a:tblGrid>
              <a:tr h="3627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tx1"/>
                          </a:solidFill>
                          <a:latin typeface="Garamond" pitchFamily="18" charset="0"/>
                        </a:rPr>
                        <a:t>In Indian GAAP-</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200" b="1" dirty="0" smtClean="0">
                          <a:solidFill>
                            <a:schemeClr val="tx1"/>
                          </a:solidFill>
                          <a:latin typeface="Garamond" pitchFamily="18" charset="0"/>
                        </a:rPr>
                        <a:t>In IFRS -</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921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t>No guidance </a:t>
                      </a:r>
                      <a:r>
                        <a:rPr lang="en-US" sz="2200" dirty="0" smtClean="0"/>
                        <a:t>is given for their accounting treatment </a:t>
                      </a:r>
                      <a:endParaRPr lang="en-US" sz="2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As per IAS 39, needs to be </a:t>
                      </a:r>
                      <a:r>
                        <a:rPr lang="en-US" sz="2200" b="1" dirty="0" smtClean="0"/>
                        <a:t>segregated and derivatives needs to be measured at fair value</a:t>
                      </a:r>
                      <a:endParaRPr lang="en-US" sz="22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88127155"/>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357"/>
            <a:ext cx="9067800" cy="4185761"/>
          </a:xfrm>
          <a:prstGeom prst="rect">
            <a:avLst/>
          </a:prstGeom>
        </p:spPr>
        <p:txBody>
          <a:bodyPr wrap="square">
            <a:spAutoFit/>
          </a:bodyPr>
          <a:lstStyle/>
          <a:p>
            <a:r>
              <a:rPr lang="en-US" sz="3200" b="1" dirty="0" smtClean="0">
                <a:latin typeface="Garamond" pitchFamily="18" charset="0"/>
              </a:rPr>
              <a:t>			Financial </a:t>
            </a:r>
            <a:r>
              <a:rPr lang="en-US" sz="3200" b="1" dirty="0">
                <a:latin typeface="Garamond" pitchFamily="18" charset="0"/>
              </a:rPr>
              <a:t>Assets</a:t>
            </a:r>
            <a:r>
              <a:rPr lang="en-US" sz="2400" dirty="0">
                <a:latin typeface="Garamond" pitchFamily="18" charset="0"/>
              </a:rPr>
              <a:t>	</a:t>
            </a:r>
          </a:p>
          <a:p>
            <a:r>
              <a:rPr lang="en-US" sz="2400" b="1" dirty="0" smtClean="0">
                <a:latin typeface="Garamond" pitchFamily="18" charset="0"/>
              </a:rPr>
              <a:t>Recognition </a:t>
            </a:r>
            <a:r>
              <a:rPr lang="en-US" sz="2400" b="1" dirty="0">
                <a:latin typeface="Garamond" pitchFamily="18" charset="0"/>
              </a:rPr>
              <a:t>and Measurement</a:t>
            </a:r>
            <a:endParaRPr lang="en-US" sz="2400" dirty="0">
              <a:latin typeface="Garamond" pitchFamily="18" charset="0"/>
            </a:endParaRPr>
          </a:p>
          <a:p>
            <a:endParaRPr lang="en-US" sz="2400" b="1" dirty="0" smtClean="0">
              <a:latin typeface="Garamond" pitchFamily="18" charset="0"/>
            </a:endParaRPr>
          </a:p>
          <a:p>
            <a:r>
              <a:rPr lang="en-US" sz="2400" b="1" dirty="0" smtClean="0">
                <a:latin typeface="Garamond" pitchFamily="18" charset="0"/>
              </a:rPr>
              <a:t>Interest </a:t>
            </a:r>
            <a:r>
              <a:rPr lang="en-US" sz="2400" b="1" dirty="0">
                <a:latin typeface="Garamond" pitchFamily="18" charset="0"/>
              </a:rPr>
              <a:t>on NPA</a:t>
            </a:r>
            <a:endParaRPr lang="en-US" sz="2400" dirty="0">
              <a:latin typeface="Garamond" pitchFamily="18" charset="0"/>
            </a:endParaRPr>
          </a:p>
          <a:p>
            <a:r>
              <a:rPr lang="en-US" dirty="0">
                <a:latin typeface="Garamond" pitchFamily="18" charset="0"/>
              </a:rPr>
              <a:t>	</a:t>
            </a:r>
          </a:p>
          <a:p>
            <a:endParaRPr lang="en-US" b="1" dirty="0" smtClean="0">
              <a:latin typeface="Garamond" pitchFamily="18" charset="0"/>
            </a:endParaRPr>
          </a:p>
          <a:p>
            <a:endParaRPr lang="en-US" b="1" dirty="0">
              <a:latin typeface="Garamond" pitchFamily="18" charset="0"/>
            </a:endParaRPr>
          </a:p>
          <a:p>
            <a:endParaRPr lang="en-US" b="1" dirty="0" smtClean="0">
              <a:latin typeface="Garamond" pitchFamily="18" charset="0"/>
            </a:endParaRPr>
          </a:p>
          <a:p>
            <a:endParaRPr lang="en-US" b="1" dirty="0">
              <a:latin typeface="Garamond" pitchFamily="18" charset="0"/>
            </a:endParaRPr>
          </a:p>
          <a:p>
            <a:endParaRPr lang="en-US" b="1" dirty="0" smtClean="0">
              <a:latin typeface="Garamond" pitchFamily="18" charset="0"/>
            </a:endParaRPr>
          </a:p>
          <a:p>
            <a:endParaRPr lang="en-US" b="1" dirty="0">
              <a:latin typeface="Garamond" pitchFamily="18" charset="0"/>
            </a:endParaRPr>
          </a:p>
          <a:p>
            <a:endParaRPr lang="en-US" b="1" dirty="0" smtClean="0">
              <a:latin typeface="Garamond" pitchFamily="18" charset="0"/>
            </a:endParaRPr>
          </a:p>
          <a:p>
            <a:endParaRPr lang="en-US"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395676536"/>
              </p:ext>
            </p:extLst>
          </p:nvPr>
        </p:nvGraphicFramePr>
        <p:xfrm>
          <a:off x="152400" y="2118360"/>
          <a:ext cx="8839200" cy="2377440"/>
        </p:xfrm>
        <a:graphic>
          <a:graphicData uri="http://schemas.openxmlformats.org/drawingml/2006/table">
            <a:tbl>
              <a:tblPr firstRow="1" bandRow="1">
                <a:tableStyleId>{5C22544A-7EE6-4342-B048-85BDC9FD1C3A}</a:tableStyleId>
              </a:tblPr>
              <a:tblGrid>
                <a:gridCol w="3962400"/>
                <a:gridCol w="48768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Banks recognize interest on NPAs only when interest is </a:t>
                      </a:r>
                      <a:r>
                        <a:rPr lang="en-US" sz="2400" b="1" dirty="0" smtClean="0">
                          <a:latin typeface="Garamond" pitchFamily="18" charset="0"/>
                        </a:rPr>
                        <a:t>actually received</a:t>
                      </a:r>
                      <a:r>
                        <a:rPr lang="en-US" sz="2400" dirty="0" smtClean="0">
                          <a:latin typeface="Garamond" pitchFamily="18" charset="0"/>
                        </a:rPr>
                        <a:t>.</a:t>
                      </a:r>
                      <a:endParaRPr lang="en-US" sz="2400" b="1" dirty="0" smtClean="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Garamond" pitchFamily="18" charset="0"/>
                        </a:rPr>
                        <a:t>Interest income on impaired asset is recognized using the </a:t>
                      </a:r>
                      <a:r>
                        <a:rPr lang="en-US" sz="2400" b="1" dirty="0" smtClean="0">
                          <a:latin typeface="Garamond" pitchFamily="18" charset="0"/>
                        </a:rPr>
                        <a:t>rate of interest </a:t>
                      </a:r>
                      <a:r>
                        <a:rPr lang="en-US" sz="2400" dirty="0" smtClean="0">
                          <a:latin typeface="Garamond" pitchFamily="18" charset="0"/>
                        </a:rPr>
                        <a:t>used to discount the future cash flows for the purpose of </a:t>
                      </a:r>
                      <a:r>
                        <a:rPr lang="en-US" sz="2400" b="1" dirty="0" smtClean="0">
                          <a:latin typeface="Garamond" pitchFamily="18" charset="0"/>
                        </a:rPr>
                        <a:t>measuring the impairment loss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544278760"/>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94357"/>
            <a:ext cx="9067800" cy="1600438"/>
          </a:xfrm>
          <a:prstGeom prst="rect">
            <a:avLst/>
          </a:prstGeom>
        </p:spPr>
        <p:txBody>
          <a:bodyPr wrap="square">
            <a:spAutoFit/>
          </a:bodyPr>
          <a:lstStyle/>
          <a:p>
            <a:r>
              <a:rPr lang="en-US" sz="3200" b="1" dirty="0" smtClean="0">
                <a:latin typeface="Garamond" pitchFamily="18" charset="0"/>
              </a:rPr>
              <a:t>			Financial </a:t>
            </a:r>
            <a:r>
              <a:rPr lang="en-US" sz="3200" b="1" dirty="0">
                <a:latin typeface="Garamond" pitchFamily="18" charset="0"/>
              </a:rPr>
              <a:t>Assets</a:t>
            </a:r>
            <a:r>
              <a:rPr lang="en-US" sz="2400" dirty="0">
                <a:latin typeface="Garamond" pitchFamily="18" charset="0"/>
              </a:rPr>
              <a:t>	</a:t>
            </a:r>
          </a:p>
          <a:p>
            <a:r>
              <a:rPr lang="en-US" sz="2400" b="1" dirty="0" smtClean="0">
                <a:latin typeface="Garamond" pitchFamily="18" charset="0"/>
              </a:rPr>
              <a:t>Recognition </a:t>
            </a:r>
            <a:r>
              <a:rPr lang="en-US" sz="2400" b="1" dirty="0">
                <a:latin typeface="Garamond" pitchFamily="18" charset="0"/>
              </a:rPr>
              <a:t>and Measurement</a:t>
            </a:r>
            <a:endParaRPr lang="en-US" sz="2400" dirty="0">
              <a:latin typeface="Garamond" pitchFamily="18" charset="0"/>
            </a:endParaRPr>
          </a:p>
          <a:p>
            <a:endParaRPr lang="en-US" b="1" dirty="0">
              <a:latin typeface="Garamond" pitchFamily="18" charset="0"/>
            </a:endParaRPr>
          </a:p>
          <a:p>
            <a:r>
              <a:rPr lang="en-US" sz="2400" b="1" dirty="0" smtClean="0">
                <a:latin typeface="Garamond" pitchFamily="18" charset="0"/>
              </a:rPr>
              <a:t>Held Till Maturity </a:t>
            </a:r>
            <a:endParaRPr lang="en-US" sz="2400" b="1" dirty="0">
              <a:latin typeface="Garamond"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3126100650"/>
              </p:ext>
            </p:extLst>
          </p:nvPr>
        </p:nvGraphicFramePr>
        <p:xfrm>
          <a:off x="76200" y="1889760"/>
          <a:ext cx="8839200" cy="4572000"/>
        </p:xfrm>
        <a:graphic>
          <a:graphicData uri="http://schemas.openxmlformats.org/drawingml/2006/table">
            <a:tbl>
              <a:tblPr firstRow="1" bandRow="1">
                <a:tableStyleId>{5C22544A-7EE6-4342-B048-85BDC9FD1C3A}</a:tableStyleId>
              </a:tblPr>
              <a:tblGrid>
                <a:gridCol w="3962400"/>
                <a:gridCol w="48768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Garamond" pitchFamily="18" charset="0"/>
                        </a:rPr>
                        <a:t>Intention </a:t>
                      </a:r>
                      <a:r>
                        <a:rPr lang="en-US" sz="2400" dirty="0" smtClean="0">
                          <a:latin typeface="Garamond" pitchFamily="18" charset="0"/>
                        </a:rPr>
                        <a:t>to hold till maturity is sufficient to classify investment as HTM.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Transfer/Sell from HTM category is permissible.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Garamond" pitchFamily="18" charset="0"/>
                        </a:rPr>
                        <a:t>As per IAS39,  Bank’s  need to have </a:t>
                      </a:r>
                      <a:r>
                        <a:rPr lang="en-US" sz="2400" b="1" dirty="0" smtClean="0">
                          <a:latin typeface="Garamond" pitchFamily="18" charset="0"/>
                        </a:rPr>
                        <a:t>intention and ability </a:t>
                      </a:r>
                      <a:r>
                        <a:rPr lang="en-US" sz="2400" dirty="0" smtClean="0">
                          <a:latin typeface="Garamond" pitchFamily="18" charset="0"/>
                        </a:rPr>
                        <a:t>to hold investment till maturity. </a:t>
                      </a:r>
                    </a:p>
                    <a:p>
                      <a:endParaRPr lang="en-US" sz="2400" dirty="0" smtClean="0">
                        <a:latin typeface="Garamond" pitchFamily="18" charset="0"/>
                      </a:endParaRPr>
                    </a:p>
                    <a:p>
                      <a:r>
                        <a:rPr lang="en-US" sz="2400" dirty="0" smtClean="0">
                          <a:latin typeface="Garamond" pitchFamily="18" charset="0"/>
                        </a:rPr>
                        <a:t>Any transfer/sell from HTM category attracts </a:t>
                      </a:r>
                      <a:r>
                        <a:rPr lang="en-US" sz="2400" b="1" dirty="0" smtClean="0">
                          <a:latin typeface="Garamond" pitchFamily="18" charset="0"/>
                        </a:rPr>
                        <a:t>tainting provisions </a:t>
                      </a:r>
                      <a:r>
                        <a:rPr lang="en-US" sz="2400" dirty="0" smtClean="0">
                          <a:latin typeface="Garamond" pitchFamily="18" charset="0"/>
                        </a:rPr>
                        <a:t>and Bank needs to </a:t>
                      </a:r>
                      <a:r>
                        <a:rPr lang="en-US" sz="2400" b="1" dirty="0" smtClean="0">
                          <a:latin typeface="Garamond" pitchFamily="18" charset="0"/>
                        </a:rPr>
                        <a:t>reclassify entire HTM </a:t>
                      </a:r>
                      <a:r>
                        <a:rPr lang="en-US" sz="2400" dirty="0" smtClean="0">
                          <a:latin typeface="Garamond" pitchFamily="18" charset="0"/>
                        </a:rPr>
                        <a:t>portfolio to AFS. Bank’s  can </a:t>
                      </a:r>
                      <a:r>
                        <a:rPr lang="en-US" sz="2400" b="1" dirty="0" smtClean="0">
                          <a:latin typeface="Garamond" pitchFamily="18" charset="0"/>
                        </a:rPr>
                        <a:t>not classify </a:t>
                      </a:r>
                      <a:r>
                        <a:rPr lang="en-US" sz="2400" dirty="0" smtClean="0">
                          <a:latin typeface="Garamond" pitchFamily="18" charset="0"/>
                        </a:rPr>
                        <a:t>investment in HTM category for next </a:t>
                      </a:r>
                      <a:r>
                        <a:rPr lang="en-US" sz="2400" b="1" dirty="0" smtClean="0">
                          <a:latin typeface="Garamond" pitchFamily="18" charset="0"/>
                        </a:rPr>
                        <a:t>two years</a:t>
                      </a:r>
                      <a:endParaRPr lang="en-US" sz="2400" dirty="0" smtClean="0">
                        <a:latin typeface="Garamond" pitchFamily="18" charset="0"/>
                      </a:endParaRPr>
                    </a:p>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728949845"/>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6434"/>
            <a:ext cx="8991600" cy="4431983"/>
          </a:xfrm>
          <a:prstGeom prst="rect">
            <a:avLst/>
          </a:prstGeom>
        </p:spPr>
        <p:txBody>
          <a:bodyPr wrap="square">
            <a:spAutoFit/>
          </a:bodyPr>
          <a:lstStyle/>
          <a:p>
            <a:pPr lvl="5"/>
            <a:r>
              <a:rPr lang="en-US" sz="3200" b="1" dirty="0">
                <a:latin typeface="Garamond" pitchFamily="18" charset="0"/>
              </a:rPr>
              <a:t>Hedge Accounting</a:t>
            </a:r>
            <a:r>
              <a:rPr lang="en-US" sz="2400" dirty="0">
                <a:latin typeface="Garamond" pitchFamily="18" charset="0"/>
              </a:rPr>
              <a:t>	</a:t>
            </a:r>
          </a:p>
          <a:p>
            <a:r>
              <a:rPr lang="en-US" sz="2400" b="1" dirty="0" smtClean="0">
                <a:latin typeface="Garamond" pitchFamily="18" charset="0"/>
              </a:rPr>
              <a:t>Classification</a:t>
            </a:r>
            <a:endParaRPr lang="en-US" sz="2400" dirty="0">
              <a:latin typeface="Garamond" pitchFamily="18" charset="0"/>
            </a:endParaRPr>
          </a:p>
          <a:p>
            <a:endParaRPr lang="en-US" dirty="0" smtClean="0">
              <a:latin typeface="Garamond" pitchFamily="18" charset="0"/>
            </a:endParaRPr>
          </a:p>
          <a:p>
            <a:endParaRPr lang="en-US" dirty="0">
              <a:latin typeface="Garamond" pitchFamily="18" charset="0"/>
            </a:endParaRPr>
          </a:p>
          <a:p>
            <a:endParaRPr lang="en-US" dirty="0" smtClean="0">
              <a:latin typeface="Garamond" pitchFamily="18" charset="0"/>
            </a:endParaRPr>
          </a:p>
          <a:p>
            <a:endParaRPr lang="en-US" dirty="0">
              <a:latin typeface="Garamond" pitchFamily="18" charset="0"/>
            </a:endParaRPr>
          </a:p>
          <a:p>
            <a:endParaRPr lang="en-US" dirty="0" smtClean="0">
              <a:latin typeface="Garamond" pitchFamily="18" charset="0"/>
            </a:endParaRPr>
          </a:p>
          <a:p>
            <a:endParaRPr lang="en-US" dirty="0">
              <a:latin typeface="Garamond" pitchFamily="18" charset="0"/>
            </a:endParaRPr>
          </a:p>
          <a:p>
            <a:endParaRPr lang="en-US" dirty="0" smtClean="0">
              <a:latin typeface="Garamond" pitchFamily="18" charset="0"/>
            </a:endParaRPr>
          </a:p>
          <a:p>
            <a:r>
              <a:rPr lang="en-US" dirty="0">
                <a:latin typeface="Garamond" pitchFamily="18" charset="0"/>
              </a:rPr>
              <a:t>	</a:t>
            </a:r>
          </a:p>
          <a:p>
            <a:r>
              <a:rPr lang="en-US" sz="2000" dirty="0">
                <a:latin typeface="Garamond" pitchFamily="18" charset="0"/>
              </a:rPr>
              <a:t>	</a:t>
            </a:r>
          </a:p>
          <a:p>
            <a:r>
              <a:rPr lang="en-US" sz="2400" b="1" dirty="0" smtClean="0">
                <a:latin typeface="Garamond" pitchFamily="18" charset="0"/>
              </a:rPr>
              <a:t>Documentation</a:t>
            </a:r>
            <a:endParaRPr lang="en-US" sz="2400" dirty="0">
              <a:latin typeface="Garamond" pitchFamily="18" charset="0"/>
            </a:endParaRPr>
          </a:p>
          <a:p>
            <a:endParaRPr lang="en-US" sz="2000" dirty="0" smtClean="0">
              <a:latin typeface="Garamond" pitchFamily="18" charset="0"/>
            </a:endParaRPr>
          </a:p>
          <a:p>
            <a:r>
              <a:rPr lang="en-US" dirty="0">
                <a:latin typeface="Garamond" pitchFamily="18" charset="0"/>
              </a:rPr>
              <a:t>	</a:t>
            </a:r>
          </a:p>
        </p:txBody>
      </p:sp>
      <p:graphicFrame>
        <p:nvGraphicFramePr>
          <p:cNvPr id="3" name="Table 2"/>
          <p:cNvGraphicFramePr>
            <a:graphicFrameLocks noGrp="1"/>
          </p:cNvGraphicFramePr>
          <p:nvPr>
            <p:extLst>
              <p:ext uri="{D42A27DB-BD31-4B8C-83A1-F6EECF244321}">
                <p14:modId xmlns:p14="http://schemas.microsoft.com/office/powerpoint/2010/main" xmlns="" val="2031277091"/>
              </p:ext>
            </p:extLst>
          </p:nvPr>
        </p:nvGraphicFramePr>
        <p:xfrm>
          <a:off x="76200" y="1051560"/>
          <a:ext cx="8839200" cy="2377440"/>
        </p:xfrm>
        <a:graphic>
          <a:graphicData uri="http://schemas.openxmlformats.org/drawingml/2006/table">
            <a:tbl>
              <a:tblPr firstRow="1" bandRow="1">
                <a:tableStyleId>{5C22544A-7EE6-4342-B048-85BDC9FD1C3A}</a:tableStyleId>
              </a:tblPr>
              <a:tblGrid>
                <a:gridCol w="4495800"/>
                <a:gridCol w="43434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r>
                        <a:rPr lang="en-US" sz="2400" b="1" dirty="0" smtClean="0">
                          <a:latin typeface="Garamond" pitchFamily="18" charset="0"/>
                        </a:rPr>
                        <a:t>No need to classify </a:t>
                      </a:r>
                      <a:r>
                        <a:rPr lang="en-US" sz="2400" dirty="0" smtClean="0">
                          <a:latin typeface="Garamond" pitchFamily="18" charset="0"/>
                        </a:rPr>
                        <a:t>hedge in different categories like fair value hedge, cash flow hedge and hedge for net investment in foreign operations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Hedge </a:t>
                      </a:r>
                      <a:r>
                        <a:rPr lang="en-US" sz="2400" b="1" dirty="0" smtClean="0">
                          <a:latin typeface="Garamond" pitchFamily="18" charset="0"/>
                        </a:rPr>
                        <a:t>needs to be classified </a:t>
                      </a:r>
                      <a:r>
                        <a:rPr lang="en-US" sz="2400" dirty="0" smtClean="0">
                          <a:latin typeface="Garamond" pitchFamily="18" charset="0"/>
                        </a:rPr>
                        <a:t>in above categories</a:t>
                      </a:r>
                    </a:p>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269521019"/>
              </p:ext>
            </p:extLst>
          </p:nvPr>
        </p:nvGraphicFramePr>
        <p:xfrm>
          <a:off x="152400" y="3962400"/>
          <a:ext cx="8839200" cy="2743200"/>
        </p:xfrm>
        <a:graphic>
          <a:graphicData uri="http://schemas.openxmlformats.org/drawingml/2006/table">
            <a:tbl>
              <a:tblPr firstRow="1" bandRow="1">
                <a:tableStyleId>{5C22544A-7EE6-4342-B048-85BDC9FD1C3A}</a:tableStyleId>
              </a:tblPr>
              <a:tblGrid>
                <a:gridCol w="3962400"/>
                <a:gridCol w="48768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There is </a:t>
                      </a:r>
                      <a:r>
                        <a:rPr lang="en-US" sz="2400" b="1" dirty="0" smtClean="0">
                          <a:latin typeface="Garamond" pitchFamily="18" charset="0"/>
                        </a:rPr>
                        <a:t>no specific requirement for documentation </a:t>
                      </a:r>
                      <a:r>
                        <a:rPr lang="en-US" sz="2400" dirty="0" smtClean="0">
                          <a:latin typeface="Garamond" pitchFamily="18" charset="0"/>
                        </a:rPr>
                        <a:t>for hedge transactions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Garamond" pitchFamily="18" charset="0"/>
                        </a:rPr>
                        <a:t>IAS39, prescribes </a:t>
                      </a:r>
                      <a:r>
                        <a:rPr lang="en-US" sz="2400" b="1" dirty="0" smtClean="0">
                          <a:latin typeface="Garamond" pitchFamily="18" charset="0"/>
                        </a:rPr>
                        <a:t>specific mandatory documentation and procedural </a:t>
                      </a:r>
                      <a:r>
                        <a:rPr lang="en-US" sz="2400" dirty="0" smtClean="0">
                          <a:latin typeface="Garamond" pitchFamily="18" charset="0"/>
                        </a:rPr>
                        <a:t>requirement for hedge transactions. Unless, such documentation is followed, banks are not allowed to follow hedge accounting</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65203993"/>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91600" cy="6894195"/>
          </a:xfrm>
          <a:prstGeom prst="rect">
            <a:avLst/>
          </a:prstGeom>
        </p:spPr>
        <p:txBody>
          <a:bodyPr wrap="square">
            <a:spAutoFit/>
          </a:bodyPr>
          <a:lstStyle/>
          <a:p>
            <a:pPr lvl="5"/>
            <a:r>
              <a:rPr lang="en-US" sz="3200" b="1" dirty="0">
                <a:latin typeface="Garamond" pitchFamily="18" charset="0"/>
              </a:rPr>
              <a:t>Hedge Accounting</a:t>
            </a:r>
            <a:r>
              <a:rPr lang="en-US" sz="2400" dirty="0">
                <a:latin typeface="Garamond" pitchFamily="18" charset="0"/>
              </a:rPr>
              <a:t>	</a:t>
            </a:r>
          </a:p>
          <a:p>
            <a:r>
              <a:rPr lang="en-US" sz="2400" b="1" dirty="0" smtClean="0">
                <a:latin typeface="Garamond" pitchFamily="18" charset="0"/>
              </a:rPr>
              <a:t>Measurement</a:t>
            </a:r>
            <a:endParaRPr lang="en-US" sz="2400" dirty="0">
              <a:latin typeface="Garamond" pitchFamily="18" charset="0"/>
            </a:endParaRPr>
          </a:p>
          <a:p>
            <a:endParaRPr lang="en-US" sz="2000" dirty="0" smtClean="0">
              <a:latin typeface="Garamond" pitchFamily="18" charset="0"/>
            </a:endParaRPr>
          </a:p>
          <a:p>
            <a:endParaRPr lang="en-US" sz="2000" dirty="0" smtClean="0">
              <a:latin typeface="Garamond" pitchFamily="18" charset="0"/>
            </a:endParaRPr>
          </a:p>
          <a:p>
            <a:endParaRPr lang="en-US" sz="2000" dirty="0">
              <a:latin typeface="Garamond" pitchFamily="18" charset="0"/>
            </a:endParaRPr>
          </a:p>
          <a:p>
            <a:endParaRPr lang="en-US" sz="2000" dirty="0" smtClean="0">
              <a:latin typeface="Garamond" pitchFamily="18" charset="0"/>
            </a:endParaRPr>
          </a:p>
          <a:p>
            <a:endParaRPr lang="en-US" sz="2000" dirty="0">
              <a:latin typeface="Garamond" pitchFamily="18" charset="0"/>
            </a:endParaRPr>
          </a:p>
          <a:p>
            <a:endParaRPr lang="en-US" sz="2000" dirty="0" smtClean="0">
              <a:latin typeface="Garamond" pitchFamily="18" charset="0"/>
            </a:endParaRPr>
          </a:p>
          <a:p>
            <a:endParaRPr lang="en-US" sz="2000" dirty="0">
              <a:latin typeface="Garamond" pitchFamily="18" charset="0"/>
            </a:endParaRPr>
          </a:p>
          <a:p>
            <a:endParaRPr lang="en-US" sz="2000" dirty="0" smtClean="0">
              <a:latin typeface="Garamond" pitchFamily="18" charset="0"/>
            </a:endParaRPr>
          </a:p>
          <a:p>
            <a:endParaRPr lang="en-US" sz="2000" dirty="0">
              <a:latin typeface="Garamond" pitchFamily="18" charset="0"/>
            </a:endParaRPr>
          </a:p>
          <a:p>
            <a:endParaRPr lang="en-US" sz="2000" dirty="0" smtClean="0">
              <a:latin typeface="Garamond" pitchFamily="18" charset="0"/>
            </a:endParaRPr>
          </a:p>
          <a:p>
            <a:endParaRPr lang="en-US" sz="2000" dirty="0">
              <a:latin typeface="Garamond" pitchFamily="18" charset="0"/>
            </a:endParaRPr>
          </a:p>
          <a:p>
            <a:endParaRPr lang="en-US" sz="2000" dirty="0" smtClean="0">
              <a:latin typeface="Garamond" pitchFamily="18" charset="0"/>
            </a:endParaRPr>
          </a:p>
          <a:p>
            <a:endParaRPr lang="en-US" sz="2000" dirty="0">
              <a:latin typeface="Garamond" pitchFamily="18" charset="0"/>
            </a:endParaRPr>
          </a:p>
          <a:p>
            <a:r>
              <a:rPr lang="en-US" sz="2000" dirty="0">
                <a:latin typeface="Garamond" pitchFamily="18" charset="0"/>
              </a:rPr>
              <a:t>	</a:t>
            </a:r>
            <a:endParaRPr lang="en-US" sz="2000" dirty="0" smtClean="0">
              <a:latin typeface="Garamond" pitchFamily="18" charset="0"/>
            </a:endParaRPr>
          </a:p>
          <a:p>
            <a:endParaRPr lang="en-US" sz="2000" dirty="0">
              <a:latin typeface="Garamond" pitchFamily="18" charset="0"/>
            </a:endParaRPr>
          </a:p>
          <a:p>
            <a:endParaRPr lang="en-US" sz="2000" dirty="0" smtClean="0">
              <a:latin typeface="Garamond" pitchFamily="18" charset="0"/>
            </a:endParaRPr>
          </a:p>
          <a:p>
            <a:r>
              <a:rPr lang="en-US" sz="2200" dirty="0" smtClean="0">
                <a:latin typeface="Garamond" pitchFamily="18" charset="0"/>
              </a:rPr>
              <a:t>What is </a:t>
            </a:r>
            <a:r>
              <a:rPr lang="en-US" sz="2200" b="1" dirty="0">
                <a:latin typeface="Garamond" pitchFamily="18" charset="0"/>
              </a:rPr>
              <a:t>effective portion </a:t>
            </a:r>
            <a:r>
              <a:rPr lang="en-US" sz="2200" b="1" dirty="0" smtClean="0">
                <a:latin typeface="Garamond" pitchFamily="18" charset="0"/>
              </a:rPr>
              <a:t>– </a:t>
            </a:r>
          </a:p>
          <a:p>
            <a:r>
              <a:rPr lang="en-US" sz="2200" dirty="0" smtClean="0">
                <a:latin typeface="Garamond" pitchFamily="18" charset="0"/>
              </a:rPr>
              <a:t>In between 80% and 125% is effective and below 80% or above 125% is considered ineffective</a:t>
            </a:r>
          </a:p>
        </p:txBody>
      </p:sp>
      <p:graphicFrame>
        <p:nvGraphicFramePr>
          <p:cNvPr id="3" name="Table 2"/>
          <p:cNvGraphicFramePr>
            <a:graphicFrameLocks noGrp="1"/>
          </p:cNvGraphicFramePr>
          <p:nvPr>
            <p:extLst>
              <p:ext uri="{D42A27DB-BD31-4B8C-83A1-F6EECF244321}">
                <p14:modId xmlns:p14="http://schemas.microsoft.com/office/powerpoint/2010/main" xmlns="" val="4031230855"/>
              </p:ext>
            </p:extLst>
          </p:nvPr>
        </p:nvGraphicFramePr>
        <p:xfrm>
          <a:off x="152400" y="1005840"/>
          <a:ext cx="8839200" cy="4572000"/>
        </p:xfrm>
        <a:graphic>
          <a:graphicData uri="http://schemas.openxmlformats.org/drawingml/2006/table">
            <a:tbl>
              <a:tblPr firstRow="1" bandRow="1">
                <a:tableStyleId>{5C22544A-7EE6-4342-B048-85BDC9FD1C3A}</a:tableStyleId>
              </a:tblPr>
              <a:tblGrid>
                <a:gridCol w="2743200"/>
                <a:gridCol w="60960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r>
                        <a:rPr lang="en-US" sz="2400" dirty="0" smtClean="0">
                          <a:latin typeface="Garamond" pitchFamily="18" charset="0"/>
                        </a:rPr>
                        <a:t>Accounting for hedge instrument </a:t>
                      </a:r>
                      <a:r>
                        <a:rPr lang="en-US" sz="2400" b="1" dirty="0" smtClean="0">
                          <a:latin typeface="Garamond" pitchFamily="18" charset="0"/>
                        </a:rPr>
                        <a:t>depends on accounting for hedge item </a:t>
                      </a:r>
                      <a:r>
                        <a:rPr lang="en-US" sz="2400" dirty="0" smtClean="0">
                          <a:latin typeface="Garamond" pitchFamily="18" charset="0"/>
                        </a:rPr>
                        <a:t>(i.e. either accrual or MTM)</a:t>
                      </a:r>
                    </a:p>
                    <a:p>
                      <a:endParaRPr lang="en-US" sz="2400" b="1" dirty="0" smtClean="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Garamond" pitchFamily="18" charset="0"/>
                        </a:rPr>
                        <a:t>a) For a </a:t>
                      </a:r>
                      <a:r>
                        <a:rPr lang="en-US" sz="2400" dirty="0" smtClean="0">
                          <a:solidFill>
                            <a:srgbClr val="00B0F0"/>
                          </a:solidFill>
                          <a:latin typeface="Garamond" pitchFamily="18" charset="0"/>
                        </a:rPr>
                        <a:t>fair value hedge</a:t>
                      </a:r>
                      <a:r>
                        <a:rPr lang="en-US" sz="2400" dirty="0" smtClean="0">
                          <a:latin typeface="Garamond" pitchFamily="18" charset="0"/>
                        </a:rPr>
                        <a:t>, both the hedging instrument and the hedged item are accounted at </a:t>
                      </a:r>
                      <a:r>
                        <a:rPr lang="en-US" sz="2400" b="1" dirty="0" smtClean="0">
                          <a:latin typeface="Garamond" pitchFamily="18" charset="0"/>
                        </a:rPr>
                        <a:t>fair value in the profit and loss, </a:t>
                      </a:r>
                      <a:r>
                        <a:rPr lang="en-US" sz="2400" dirty="0" smtClean="0">
                          <a:latin typeface="Garamond" pitchFamily="18" charset="0"/>
                        </a:rPr>
                        <a:t>resulting in, the </a:t>
                      </a:r>
                      <a:r>
                        <a:rPr lang="en-US" sz="2400" b="1" dirty="0" smtClean="0">
                          <a:latin typeface="Garamond" pitchFamily="18" charset="0"/>
                        </a:rPr>
                        <a:t>net ineffective</a:t>
                      </a:r>
                      <a:r>
                        <a:rPr lang="en-US" sz="2400" b="1" baseline="0" dirty="0" smtClean="0">
                          <a:latin typeface="Garamond" pitchFamily="18" charset="0"/>
                        </a:rPr>
                        <a:t> portion in </a:t>
                      </a:r>
                      <a:r>
                        <a:rPr lang="en-US" sz="2400" b="1" dirty="0" smtClean="0">
                          <a:latin typeface="Garamond" pitchFamily="18" charset="0"/>
                        </a:rPr>
                        <a:t> profit or loss</a:t>
                      </a:r>
                      <a:r>
                        <a:rPr lang="en-US" sz="2400" dirty="0" smtClean="0">
                          <a:latin typeface="Garamond" pitchFamily="18" charset="0"/>
                        </a:rPr>
                        <a:t>. </a:t>
                      </a:r>
                    </a:p>
                    <a:p>
                      <a:endParaRPr lang="en-US" sz="2400" dirty="0" smtClean="0">
                        <a:latin typeface="Garamond" pitchFamily="18" charset="0"/>
                      </a:endParaRPr>
                    </a:p>
                    <a:p>
                      <a:r>
                        <a:rPr lang="en-US" sz="2400" dirty="0" smtClean="0">
                          <a:latin typeface="Garamond" pitchFamily="18" charset="0"/>
                        </a:rPr>
                        <a:t>b) For a </a:t>
                      </a:r>
                      <a:r>
                        <a:rPr lang="en-US" sz="2400" dirty="0" smtClean="0">
                          <a:solidFill>
                            <a:srgbClr val="00B0F0"/>
                          </a:solidFill>
                          <a:latin typeface="Garamond" pitchFamily="18" charset="0"/>
                        </a:rPr>
                        <a:t>cash flow or hedge of net investments in foreign operations, </a:t>
                      </a:r>
                      <a:r>
                        <a:rPr lang="en-US" sz="2400" dirty="0" smtClean="0">
                          <a:latin typeface="Garamond" pitchFamily="18" charset="0"/>
                        </a:rPr>
                        <a:t>only the </a:t>
                      </a:r>
                      <a:r>
                        <a:rPr lang="en-US" sz="2400" b="1" dirty="0" smtClean="0">
                          <a:latin typeface="Garamond" pitchFamily="18" charset="0"/>
                        </a:rPr>
                        <a:t>hedging instrument is held at fair value</a:t>
                      </a:r>
                      <a:r>
                        <a:rPr lang="en-US" sz="2400" dirty="0" smtClean="0">
                          <a:latin typeface="Garamond" pitchFamily="18" charset="0"/>
                        </a:rPr>
                        <a:t>, with </a:t>
                      </a:r>
                    </a:p>
                    <a:p>
                      <a:pPr marL="236538" indent="-236538">
                        <a:buAutoNum type="romanLcParenR"/>
                      </a:pPr>
                      <a:r>
                        <a:rPr lang="en-US" sz="2400" dirty="0" smtClean="0">
                          <a:latin typeface="Garamond" pitchFamily="18" charset="0"/>
                        </a:rPr>
                        <a:t>E</a:t>
                      </a:r>
                      <a:r>
                        <a:rPr lang="en-US" sz="2400" b="1" dirty="0" smtClean="0">
                          <a:latin typeface="Garamond" pitchFamily="18" charset="0"/>
                        </a:rPr>
                        <a:t>ffective portion </a:t>
                      </a:r>
                      <a:r>
                        <a:rPr lang="en-US" sz="2400" dirty="0" smtClean="0">
                          <a:latin typeface="Garamond" pitchFamily="18" charset="0"/>
                        </a:rPr>
                        <a:t>being accounted  in </a:t>
                      </a:r>
                      <a:r>
                        <a:rPr lang="en-US" sz="2400" b="1" dirty="0" smtClean="0">
                          <a:latin typeface="Garamond" pitchFamily="18" charset="0"/>
                        </a:rPr>
                        <a:t>equity</a:t>
                      </a:r>
                    </a:p>
                    <a:p>
                      <a:pPr marL="236538" indent="-236538">
                        <a:buAutoNum type="romanLcParenR"/>
                      </a:pPr>
                      <a:r>
                        <a:rPr lang="en-US" sz="2400" b="1" dirty="0" smtClean="0">
                          <a:latin typeface="Garamond" pitchFamily="18" charset="0"/>
                        </a:rPr>
                        <a:t>Ineffective portion </a:t>
                      </a:r>
                      <a:r>
                        <a:rPr lang="en-US" sz="2400" dirty="0" smtClean="0">
                          <a:latin typeface="Garamond" pitchFamily="18" charset="0"/>
                        </a:rPr>
                        <a:t>being accounted in the </a:t>
                      </a:r>
                      <a:r>
                        <a:rPr lang="en-US" sz="2400" b="1" dirty="0" smtClean="0">
                          <a:latin typeface="Garamond" pitchFamily="18" charset="0"/>
                        </a:rPr>
                        <a:t>profit and loss account</a:t>
                      </a:r>
                      <a:r>
                        <a:rPr lang="en-US" sz="2400" dirty="0" smtClean="0">
                          <a:latin typeface="Garamond" pitchFamily="18" charset="0"/>
                        </a:rPr>
                        <a: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cxnSp>
        <p:nvCxnSpPr>
          <p:cNvPr id="5" name="Straight Connector 4"/>
          <p:cNvCxnSpPr/>
          <p:nvPr/>
        </p:nvCxnSpPr>
        <p:spPr>
          <a:xfrm flipV="1">
            <a:off x="2819400" y="3048000"/>
            <a:ext cx="6172200" cy="381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93546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smtClean="0">
                <a:solidFill>
                  <a:schemeClr val="tx2"/>
                </a:solidFill>
                <a:effectLst/>
              </a:rPr>
              <a:t>IFRS in India – Significant conceptual matters to be considered</a:t>
            </a:r>
          </a:p>
        </p:txBody>
      </p:sp>
      <p:sp>
        <p:nvSpPr>
          <p:cNvPr id="5" name="Content Placeholder 2"/>
          <p:cNvSpPr>
            <a:spLocks noGrp="1"/>
          </p:cNvSpPr>
          <p:nvPr>
            <p:ph idx="1"/>
          </p:nvPr>
        </p:nvSpPr>
        <p:spPr>
          <a:xfrm>
            <a:off x="39688" y="2514600"/>
            <a:ext cx="8951912" cy="4038600"/>
          </a:xfrm>
        </p:spPr>
        <p:txBody>
          <a:bodyPr>
            <a:normAutofit/>
          </a:bodyPr>
          <a:lstStyle/>
          <a:p>
            <a:r>
              <a:rPr lang="en-US" dirty="0" smtClean="0">
                <a:solidFill>
                  <a:schemeClr val="tx2"/>
                </a:solidFill>
              </a:rPr>
              <a:t>Business combination –     </a:t>
            </a:r>
            <a:r>
              <a:rPr lang="en-US" sz="2200" dirty="0" smtClean="0">
                <a:solidFill>
                  <a:srgbClr val="FF0000"/>
                </a:solidFill>
              </a:rPr>
              <a:t>India – Both Purchase Method </a:t>
            </a:r>
            <a:r>
              <a:rPr lang="en-US" sz="2800" dirty="0" smtClean="0">
                <a:solidFill>
                  <a:schemeClr val="tx2"/>
                </a:solidFill>
              </a:rPr>
              <a:t>Purchase method only             </a:t>
            </a:r>
            <a:r>
              <a:rPr lang="en-US" sz="2200" dirty="0" smtClean="0">
                <a:solidFill>
                  <a:srgbClr val="FF0000"/>
                </a:solidFill>
              </a:rPr>
              <a:t>Pooling of Interest Method allowed</a:t>
            </a:r>
            <a:r>
              <a:rPr lang="en-US" dirty="0" smtClean="0">
                <a:solidFill>
                  <a:srgbClr val="FF0000"/>
                </a:solidFill>
              </a:rPr>
              <a:t> </a:t>
            </a:r>
            <a:endParaRPr lang="en-US" dirty="0" smtClean="0">
              <a:solidFill>
                <a:schemeClr val="tx2"/>
              </a:solidFill>
            </a:endParaRPr>
          </a:p>
          <a:p>
            <a:endParaRPr lang="en-US" dirty="0" smtClean="0">
              <a:solidFill>
                <a:schemeClr val="tx2"/>
              </a:solidFill>
            </a:endParaRPr>
          </a:p>
          <a:p>
            <a:r>
              <a:rPr lang="en-US" dirty="0" smtClean="0">
                <a:solidFill>
                  <a:schemeClr val="tx2"/>
                </a:solidFill>
              </a:rPr>
              <a:t>Good will – testing for – 	   </a:t>
            </a:r>
            <a:r>
              <a:rPr lang="en-US" sz="2200" dirty="0" smtClean="0">
                <a:solidFill>
                  <a:srgbClr val="FF0000"/>
                </a:solidFill>
              </a:rPr>
              <a:t>Impairment only</a:t>
            </a:r>
            <a:endParaRPr lang="en-US" sz="2200" dirty="0" smtClean="0">
              <a:solidFill>
                <a:schemeClr val="tx2"/>
              </a:solidFill>
            </a:endParaRPr>
          </a:p>
          <a:p>
            <a:pPr>
              <a:buNone/>
            </a:pPr>
            <a:r>
              <a:rPr lang="en-US" dirty="0" smtClean="0">
                <a:solidFill>
                  <a:schemeClr val="tx2"/>
                </a:solidFill>
              </a:rPr>
              <a:t>    impairment &amp; not </a:t>
            </a:r>
            <a:r>
              <a:rPr lang="en-US" dirty="0" err="1" smtClean="0">
                <a:solidFill>
                  <a:schemeClr val="tx2"/>
                </a:solidFill>
              </a:rPr>
              <a:t>amortised</a:t>
            </a:r>
            <a:endParaRPr lang="en-US" dirty="0" smtClean="0">
              <a:solidFill>
                <a:schemeClr val="tx2"/>
              </a:solidFill>
            </a:endParaRPr>
          </a:p>
          <a:p>
            <a:endParaRPr lang="en-US" dirty="0" smtClean="0">
              <a:solidFill>
                <a:schemeClr val="tx2"/>
              </a:solidFill>
            </a:endParaRPr>
          </a:p>
          <a:p>
            <a:r>
              <a:rPr lang="en-US" dirty="0" smtClean="0">
                <a:solidFill>
                  <a:schemeClr val="tx2"/>
                </a:solidFill>
              </a:rPr>
              <a:t>Prohibition of extra ordinary items- </a:t>
            </a:r>
            <a:r>
              <a:rPr lang="en-US" sz="2200" dirty="0" smtClean="0">
                <a:solidFill>
                  <a:srgbClr val="FF0000"/>
                </a:solidFill>
              </a:rPr>
              <a:t>Not in IFRS</a:t>
            </a:r>
            <a:endParaRPr lang="en-US" sz="2200" dirty="0" smtClean="0">
              <a:solidFill>
                <a:schemeClr val="tx2"/>
              </a:solidFill>
            </a:endParaRPr>
          </a:p>
        </p:txBody>
      </p:sp>
      <p:sp>
        <p:nvSpPr>
          <p:cNvPr id="6" name="Rectangle 5"/>
          <p:cNvSpPr/>
          <p:nvPr/>
        </p:nvSpPr>
        <p:spPr>
          <a:xfrm>
            <a:off x="1219200" y="1600200"/>
            <a:ext cx="7162800" cy="646331"/>
          </a:xfrm>
          <a:prstGeom prst="rect">
            <a:avLst/>
          </a:prstGeom>
        </p:spPr>
        <p:txBody>
          <a:bodyPr wrap="square">
            <a:spAutoFit/>
          </a:bodyPr>
          <a:lstStyle/>
          <a:p>
            <a:r>
              <a:rPr lang="en-US" sz="3600" dirty="0" smtClean="0">
                <a:solidFill>
                  <a:schemeClr val="tx2"/>
                </a:solidFill>
              </a:rPr>
              <a:t>Area </a:t>
            </a:r>
            <a:r>
              <a:rPr lang="en-US" dirty="0" smtClean="0">
                <a:solidFill>
                  <a:schemeClr val="tx2"/>
                </a:solidFill>
              </a:rPr>
              <a:t>	</a:t>
            </a:r>
            <a:r>
              <a:rPr lang="en-US" dirty="0" smtClean="0">
                <a:solidFill>
                  <a:srgbClr val="FF0000"/>
                </a:solidFill>
              </a:rPr>
              <a:t>		</a:t>
            </a:r>
            <a:r>
              <a:rPr lang="en-US" sz="2800" dirty="0" smtClean="0">
                <a:solidFill>
                  <a:srgbClr val="FF0000"/>
                </a:solidFill>
              </a:rPr>
              <a:t>IFRS Impact</a:t>
            </a:r>
          </a:p>
        </p:txBody>
      </p:sp>
      <p:cxnSp>
        <p:nvCxnSpPr>
          <p:cNvPr id="7" name="Straight Connector 6"/>
          <p:cNvCxnSpPr/>
          <p:nvPr/>
        </p:nvCxnSpPr>
        <p:spPr>
          <a:xfrm>
            <a:off x="609600" y="2286000"/>
            <a:ext cx="7848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09600" y="1600200"/>
            <a:ext cx="7848600" cy="7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22838686"/>
      </p:ext>
    </p:extLst>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5486400" cy="609600"/>
          </a:xfrm>
        </p:spPr>
        <p:txBody>
          <a:bodyPr>
            <a:normAutofit fontScale="90000"/>
          </a:bodyPr>
          <a:lstStyle/>
          <a:p>
            <a:r>
              <a:rPr lang="en-US" b="1" dirty="0"/>
              <a:t>Others</a:t>
            </a:r>
            <a:r>
              <a:rPr lang="en-US" dirty="0"/>
              <a:t>	</a:t>
            </a:r>
          </a:p>
        </p:txBody>
      </p:sp>
      <p:sp>
        <p:nvSpPr>
          <p:cNvPr id="3" name="Content Placeholder 2"/>
          <p:cNvSpPr>
            <a:spLocks noGrp="1"/>
          </p:cNvSpPr>
          <p:nvPr>
            <p:ph idx="1"/>
          </p:nvPr>
        </p:nvSpPr>
        <p:spPr>
          <a:xfrm>
            <a:off x="76200" y="304800"/>
            <a:ext cx="9067800" cy="5791200"/>
          </a:xfrm>
        </p:spPr>
        <p:txBody>
          <a:bodyPr>
            <a:normAutofit/>
          </a:bodyPr>
          <a:lstStyle/>
          <a:p>
            <a:pPr marL="0" indent="0">
              <a:buNone/>
            </a:pPr>
            <a:r>
              <a:rPr lang="en-US" b="1" dirty="0" smtClean="0">
                <a:latin typeface="Garamond" pitchFamily="18" charset="0"/>
              </a:rPr>
              <a:t>Securitization</a:t>
            </a:r>
            <a:endParaRPr lang="en-US" dirty="0">
              <a:latin typeface="Garamond" pitchFamily="18" charset="0"/>
            </a:endParaRPr>
          </a:p>
          <a:p>
            <a:pPr marL="0" indent="0">
              <a:buNone/>
            </a:pPr>
            <a:endParaRPr lang="en-US" b="1" dirty="0" smtClean="0">
              <a:latin typeface="Garamond" pitchFamily="18" charset="0"/>
            </a:endParaRPr>
          </a:p>
          <a:p>
            <a:pPr marL="0" indent="0">
              <a:buNone/>
            </a:pPr>
            <a:endParaRPr lang="en-US" b="1" dirty="0">
              <a:latin typeface="Garamond" pitchFamily="18" charset="0"/>
            </a:endParaRPr>
          </a:p>
          <a:p>
            <a:pPr marL="0" indent="0">
              <a:buNone/>
            </a:pPr>
            <a:endParaRPr lang="en-US" b="1" dirty="0" smtClean="0">
              <a:latin typeface="Garamond" pitchFamily="18" charset="0"/>
            </a:endParaRPr>
          </a:p>
          <a:p>
            <a:pPr marL="0" indent="0">
              <a:buNone/>
            </a:pPr>
            <a:endParaRPr lang="en-US" b="1" dirty="0">
              <a:latin typeface="Garamond" pitchFamily="18" charset="0"/>
            </a:endParaRPr>
          </a:p>
          <a:p>
            <a:pPr marL="0" indent="0">
              <a:buNone/>
            </a:pPr>
            <a:endParaRPr lang="en-US" b="1" dirty="0" smtClean="0">
              <a:latin typeface="Garamond" pitchFamily="18" charset="0"/>
            </a:endParaRPr>
          </a:p>
          <a:p>
            <a:pPr marL="0" indent="0">
              <a:buNone/>
            </a:pPr>
            <a:endParaRPr lang="en-US" b="1" dirty="0">
              <a:latin typeface="Garamond" pitchFamily="18" charset="0"/>
            </a:endParaRPr>
          </a:p>
          <a:p>
            <a:pPr marL="0" indent="0">
              <a:buNone/>
            </a:pPr>
            <a:endParaRPr lang="en-US" dirty="0">
              <a:latin typeface="Garamond" pitchFamily="18" charset="0"/>
            </a:endParaRPr>
          </a:p>
          <a:p>
            <a:pPr marL="0" indent="0">
              <a:buNone/>
            </a:pPr>
            <a:endParaRPr lang="en-US" b="1" dirty="0" smtClean="0">
              <a:latin typeface="Garamond"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4253549737"/>
              </p:ext>
            </p:extLst>
          </p:nvPr>
        </p:nvGraphicFramePr>
        <p:xfrm>
          <a:off x="152400" y="914400"/>
          <a:ext cx="8839200" cy="4206240"/>
        </p:xfrm>
        <a:graphic>
          <a:graphicData uri="http://schemas.openxmlformats.org/drawingml/2006/table">
            <a:tbl>
              <a:tblPr firstRow="1" bandRow="1">
                <a:tableStyleId>{5C22544A-7EE6-4342-B048-85BDC9FD1C3A}</a:tableStyleId>
              </a:tblPr>
              <a:tblGrid>
                <a:gridCol w="3810000"/>
                <a:gridCol w="5029200"/>
              </a:tblGrid>
              <a:tr h="411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47637">
                <a:tc>
                  <a:txBody>
                    <a:bodyPr/>
                    <a:lstStyle/>
                    <a:p>
                      <a:pPr marL="0" indent="0">
                        <a:buNone/>
                      </a:pPr>
                      <a:r>
                        <a:rPr lang="en-US" sz="2400" dirty="0" smtClean="0">
                          <a:latin typeface="Garamond" pitchFamily="18" charset="0"/>
                        </a:rPr>
                        <a:t>On Securitization, assets are transferred to SPV and </a:t>
                      </a:r>
                      <a:r>
                        <a:rPr lang="en-US" sz="2400" dirty="0" err="1" smtClean="0">
                          <a:latin typeface="Garamond" pitchFamily="18" charset="0"/>
                        </a:rPr>
                        <a:t>securitised</a:t>
                      </a:r>
                      <a:r>
                        <a:rPr lang="en-US" sz="2400" dirty="0" smtClean="0">
                          <a:latin typeface="Garamond" pitchFamily="18" charset="0"/>
                        </a:rPr>
                        <a:t> by way of issue of PTC’s (Pass through Certificates)</a:t>
                      </a:r>
                    </a:p>
                    <a:p>
                      <a:pPr marL="0" indent="0">
                        <a:buNone/>
                      </a:pPr>
                      <a:r>
                        <a:rPr lang="en-US" sz="2400" dirty="0" smtClean="0">
                          <a:latin typeface="Garamond" pitchFamily="18" charset="0"/>
                        </a:rPr>
                        <a:t>Assets are </a:t>
                      </a:r>
                      <a:r>
                        <a:rPr lang="en-US" sz="2400" b="1" dirty="0" err="1" smtClean="0">
                          <a:latin typeface="Garamond" pitchFamily="18" charset="0"/>
                        </a:rPr>
                        <a:t>derecognised</a:t>
                      </a:r>
                      <a:r>
                        <a:rPr lang="en-US" sz="2400" b="1" dirty="0" smtClean="0">
                          <a:latin typeface="Garamond" pitchFamily="18" charset="0"/>
                        </a:rPr>
                        <a:t> from bank’s book</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De-recognition of financial asset is more stringent as the slightest control retained over asset securitized leads to assets being </a:t>
                      </a:r>
                      <a:r>
                        <a:rPr lang="en-US" sz="2400" b="1" dirty="0" smtClean="0">
                          <a:latin typeface="Garamond" pitchFamily="18" charset="0"/>
                        </a:rPr>
                        <a:t>retained in the bank’s book</a:t>
                      </a:r>
                      <a:r>
                        <a:rPr lang="en-US" sz="2400" dirty="0" smtClean="0">
                          <a:latin typeface="Garamond" pitchFamily="18" charset="0"/>
                        </a:rPr>
                        <a:t>. Amount received on securitization is accounted as liability</a:t>
                      </a:r>
                    </a:p>
                    <a:p>
                      <a:pPr marL="0" indent="0">
                        <a:buNone/>
                      </a:pPr>
                      <a:r>
                        <a:rPr lang="en-US" sz="2400" dirty="0" smtClean="0">
                          <a:latin typeface="Garamond" pitchFamily="18" charset="0"/>
                        </a:rPr>
                        <a:t>This will lead to increase </a:t>
                      </a:r>
                      <a:r>
                        <a:rPr lang="en-US" sz="2400" b="1" dirty="0" smtClean="0">
                          <a:latin typeface="Garamond" pitchFamily="18" charset="0"/>
                        </a:rPr>
                        <a:t>in RWA (Risk weighted</a:t>
                      </a:r>
                      <a:r>
                        <a:rPr lang="en-US" sz="2400" b="1" baseline="0" dirty="0" smtClean="0">
                          <a:latin typeface="Garamond" pitchFamily="18" charset="0"/>
                        </a:rPr>
                        <a:t> Assets)</a:t>
                      </a:r>
                      <a:r>
                        <a:rPr lang="en-US" sz="2400" dirty="0" smtClean="0">
                          <a:latin typeface="Garamond" pitchFamily="18" charset="0"/>
                        </a:rPr>
                        <a:t>and have impact on </a:t>
                      </a:r>
                      <a:r>
                        <a:rPr lang="en-US" sz="2400" b="1" dirty="0" smtClean="0">
                          <a:latin typeface="Garamond" pitchFamily="18" charset="0"/>
                        </a:rPr>
                        <a:t>CAR (Capital Adequacy Ratio) </a:t>
                      </a:r>
                      <a:r>
                        <a:rPr lang="en-US" sz="2400" dirty="0" smtClean="0">
                          <a:latin typeface="Garamond" pitchFamily="18" charset="0"/>
                        </a:rPr>
                        <a:t>of the Banks</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pic>
        <p:nvPicPr>
          <p:cNvPr id="7976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5257800"/>
            <a:ext cx="8677275"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3168700"/>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sz="half" idx="3"/>
          </p:nvPr>
        </p:nvSpPr>
        <p:spPr>
          <a:xfrm>
            <a:off x="2209800" y="2743200"/>
            <a:ext cx="6781800" cy="3962400"/>
          </a:xfrm>
          <a:noFill/>
          <a:ln/>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normAutofit/>
          </a:bodyPr>
          <a:lstStyle/>
          <a:p>
            <a:pPr>
              <a:lnSpc>
                <a:spcPct val="150000"/>
              </a:lnSpc>
            </a:pPr>
            <a:r>
              <a:rPr lang="en-US" sz="2400" dirty="0" smtClean="0"/>
              <a:t>‘</a:t>
            </a:r>
            <a:r>
              <a:rPr lang="en-US" sz="2400" dirty="0"/>
              <a:t>Pass Through Certificates’ or PTC  </a:t>
            </a:r>
            <a:r>
              <a:rPr lang="en-US" sz="2400" dirty="0" smtClean="0"/>
              <a:t>are issued </a:t>
            </a:r>
            <a:r>
              <a:rPr lang="en-US" sz="2400" dirty="0"/>
              <a:t>by banks as another option.</a:t>
            </a:r>
          </a:p>
          <a:p>
            <a:pPr>
              <a:lnSpc>
                <a:spcPct val="150000"/>
              </a:lnSpc>
              <a:buFontTx/>
              <a:buNone/>
            </a:pPr>
            <a:endParaRPr lang="en-US" sz="2400" dirty="0"/>
          </a:p>
          <a:p>
            <a:pPr>
              <a:lnSpc>
                <a:spcPct val="150000"/>
              </a:lnSpc>
            </a:pPr>
            <a:r>
              <a:rPr lang="en-US" sz="2400" dirty="0"/>
              <a:t>Let me try and help you understand what ‘Pass Through Certificates’ are…</a:t>
            </a:r>
          </a:p>
        </p:txBody>
      </p:sp>
      <p:pic>
        <p:nvPicPr>
          <p:cNvPr id="131075" name="Picture 3" descr="Professor-4"/>
          <p:cNvPicPr>
            <a:picLocks noGrp="1" noChangeAspect="1" noChangeArrowheads="1"/>
          </p:cNvPicPr>
          <p:nvPr>
            <p:ph sz="quarter" idx="2"/>
          </p:nvPr>
        </p:nvPicPr>
        <p:blipFill>
          <a:blip r:embed="rId2">
            <a:extLst>
              <a:ext uri="{28A0092B-C50C-407E-A947-70E740481C1C}">
                <a14:useLocalDpi xmlns:a14="http://schemas.microsoft.com/office/drawing/2010/main" xmlns="" val="0"/>
              </a:ext>
            </a:extLst>
          </a:blip>
          <a:srcRect/>
          <a:stretch>
            <a:fillRect/>
          </a:stretch>
        </p:blipFill>
        <p:spPr>
          <a:xfrm>
            <a:off x="109538" y="1143000"/>
            <a:ext cx="1990725" cy="5715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31076" name="AutoShape 4"/>
          <p:cNvSpPr>
            <a:spLocks noChangeArrowheads="1"/>
          </p:cNvSpPr>
          <p:nvPr/>
        </p:nvSpPr>
        <p:spPr bwMode="auto">
          <a:xfrm>
            <a:off x="2971800" y="228600"/>
            <a:ext cx="6172200" cy="2362200"/>
          </a:xfrm>
          <a:prstGeom prst="wedgeEllipseCallout">
            <a:avLst>
              <a:gd name="adj1" fmla="val -74588"/>
              <a:gd name="adj2" fmla="val 22648"/>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endParaRPr lang="en-US"/>
          </a:p>
        </p:txBody>
      </p:sp>
      <p:sp>
        <p:nvSpPr>
          <p:cNvPr id="131077" name="Text Box 5"/>
          <p:cNvSpPr txBox="1">
            <a:spLocks noChangeArrowheads="1"/>
          </p:cNvSpPr>
          <p:nvPr/>
        </p:nvSpPr>
        <p:spPr bwMode="auto">
          <a:xfrm>
            <a:off x="3505200" y="715963"/>
            <a:ext cx="5562600" cy="4456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nSpc>
                <a:spcPct val="80000"/>
              </a:lnSpc>
              <a:spcBef>
                <a:spcPct val="20000"/>
              </a:spcBef>
            </a:pPr>
            <a:r>
              <a:rPr lang="en-US" sz="2800" dirty="0" smtClean="0"/>
              <a:t>What are PTC’s!</a:t>
            </a:r>
            <a:endParaRPr lang="en-US" sz="2800" dirty="0"/>
          </a:p>
        </p:txBody>
      </p:sp>
    </p:spTree>
    <p:extLst>
      <p:ext uri="{BB962C8B-B14F-4D97-AF65-F5344CB8AC3E}">
        <p14:creationId xmlns:p14="http://schemas.microsoft.com/office/powerpoint/2010/main" xmlns="" val="404738192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Professor-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263" y="2444750"/>
            <a:ext cx="3589337" cy="4489450"/>
          </a:xfrm>
          <a:prstGeom prst="rect">
            <a:avLst/>
          </a:prstGeom>
          <a:noFill/>
          <a:extLst>
            <a:ext uri="{909E8E84-426E-40DD-AFC4-6F175D3DCCD1}">
              <a14:hiddenFill xmlns:a14="http://schemas.microsoft.com/office/drawing/2010/main" xmlns="">
                <a:solidFill>
                  <a:srgbClr val="FFFFFF"/>
                </a:solidFill>
              </a14:hiddenFill>
            </a:ext>
          </a:extLst>
        </p:spPr>
      </p:pic>
      <p:sp>
        <p:nvSpPr>
          <p:cNvPr id="2050" name="Rectangle 2"/>
          <p:cNvSpPr>
            <a:spLocks noGrp="1" noChangeArrowheads="1"/>
          </p:cNvSpPr>
          <p:nvPr>
            <p:ph type="title"/>
          </p:nvPr>
        </p:nvSpPr>
        <p:spPr>
          <a:xfrm>
            <a:off x="152400" y="304800"/>
            <a:ext cx="8991600" cy="1143000"/>
          </a:xfrm>
        </p:spPr>
        <p:txBody>
          <a:bodyPr/>
          <a:lstStyle/>
          <a:p>
            <a:r>
              <a:rPr lang="en-US" sz="3200" b="1" dirty="0"/>
              <a:t>Understanding Pass Through </a:t>
            </a:r>
            <a:r>
              <a:rPr lang="en-US" sz="3200" b="1" dirty="0" smtClean="0"/>
              <a:t>Certificates</a:t>
            </a:r>
            <a:endParaRPr lang="en-US" sz="3200" dirty="0"/>
          </a:p>
        </p:txBody>
      </p:sp>
      <p:sp>
        <p:nvSpPr>
          <p:cNvPr id="2055" name="Rectangle 7"/>
          <p:cNvSpPr>
            <a:spLocks noGrp="1" noChangeArrowheads="1"/>
          </p:cNvSpPr>
          <p:nvPr>
            <p:ph type="body" idx="1"/>
          </p:nvPr>
        </p:nvSpPr>
        <p:spPr>
          <a:xfrm>
            <a:off x="3200400" y="2057400"/>
            <a:ext cx="5562600" cy="4572000"/>
          </a:xfrm>
        </p:spPr>
        <p:txBody>
          <a:bodyPr/>
          <a:lstStyle/>
          <a:p>
            <a:pPr marL="685800" indent="-685800">
              <a:lnSpc>
                <a:spcPct val="120000"/>
              </a:lnSpc>
            </a:pPr>
            <a:r>
              <a:rPr lang="en-US" sz="2400" dirty="0"/>
              <a:t>Pass Through Certificates (PTCs) are issued by banks as a  safeguard against risks.</a:t>
            </a:r>
          </a:p>
          <a:p>
            <a:pPr marL="685800" indent="-685800">
              <a:lnSpc>
                <a:spcPct val="120000"/>
              </a:lnSpc>
              <a:buFontTx/>
              <a:buNone/>
            </a:pPr>
            <a:endParaRPr lang="en-US" sz="2400" dirty="0"/>
          </a:p>
          <a:p>
            <a:pPr marL="685800" indent="-685800">
              <a:lnSpc>
                <a:spcPct val="120000"/>
              </a:lnSpc>
            </a:pPr>
            <a:r>
              <a:rPr lang="en-US" sz="2400" i="1" dirty="0"/>
              <a:t>Simply </a:t>
            </a:r>
            <a:r>
              <a:rPr lang="en-US" sz="2400" dirty="0"/>
              <a:t>put, the banks, through PTCs, transfer some of their long term mortgaged assets (receivables) on to other investors like NBFCs and Mutual Funds.</a:t>
            </a:r>
          </a:p>
        </p:txBody>
      </p:sp>
    </p:spTree>
    <p:extLst>
      <p:ext uri="{BB962C8B-B14F-4D97-AF65-F5344CB8AC3E}">
        <p14:creationId xmlns:p14="http://schemas.microsoft.com/office/powerpoint/2010/main" xmlns="" val="3590019269"/>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type="body" idx="1"/>
          </p:nvPr>
        </p:nvSpPr>
        <p:spPr>
          <a:xfrm>
            <a:off x="2819400" y="2209800"/>
            <a:ext cx="6324600" cy="4648200"/>
          </a:xfrm>
          <a:noFill/>
          <a:ln/>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marL="685800" indent="-685800">
              <a:lnSpc>
                <a:spcPct val="120000"/>
              </a:lnSpc>
            </a:pPr>
            <a:r>
              <a:rPr lang="en-US" sz="2400" dirty="0"/>
              <a:t>They do this because they want to share some of their risks with other players.</a:t>
            </a:r>
          </a:p>
          <a:p>
            <a:pPr marL="685800" indent="-685800">
              <a:lnSpc>
                <a:spcPct val="120000"/>
              </a:lnSpc>
            </a:pPr>
            <a:endParaRPr lang="en-US" sz="2400" dirty="0"/>
          </a:p>
          <a:p>
            <a:pPr marL="685800" indent="-685800">
              <a:lnSpc>
                <a:spcPct val="120000"/>
              </a:lnSpc>
            </a:pPr>
            <a:r>
              <a:rPr lang="en-US" sz="2400" dirty="0"/>
              <a:t>They also do this to release capital &amp; book profits.</a:t>
            </a:r>
          </a:p>
          <a:p>
            <a:pPr marL="685800" indent="-685800">
              <a:lnSpc>
                <a:spcPct val="120000"/>
              </a:lnSpc>
              <a:buFontTx/>
              <a:buNone/>
            </a:pPr>
            <a:endParaRPr lang="en-US" sz="2400" dirty="0"/>
          </a:p>
          <a:p>
            <a:pPr marL="685800" indent="-685800">
              <a:lnSpc>
                <a:spcPct val="120000"/>
              </a:lnSpc>
            </a:pPr>
            <a:r>
              <a:rPr lang="en-US" sz="2400" dirty="0"/>
              <a:t>Investors get interested because they stand to earn more for sharing the risk.</a:t>
            </a:r>
          </a:p>
        </p:txBody>
      </p:sp>
      <p:sp>
        <p:nvSpPr>
          <p:cNvPr id="140294" name="AutoShape 6"/>
          <p:cNvSpPr>
            <a:spLocks noChangeArrowheads="1"/>
          </p:cNvSpPr>
          <p:nvPr/>
        </p:nvSpPr>
        <p:spPr bwMode="auto">
          <a:xfrm>
            <a:off x="2971800" y="304800"/>
            <a:ext cx="4038600" cy="1447800"/>
          </a:xfrm>
          <a:prstGeom prst="wedgeEllipseCallout">
            <a:avLst>
              <a:gd name="adj1" fmla="val -86005"/>
              <a:gd name="adj2" fmla="val 73134"/>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endParaRPr lang="en-US"/>
          </a:p>
        </p:txBody>
      </p:sp>
      <p:sp>
        <p:nvSpPr>
          <p:cNvPr id="140295" name="Text Box 7"/>
          <p:cNvSpPr txBox="1">
            <a:spLocks noChangeArrowheads="1"/>
          </p:cNvSpPr>
          <p:nvPr/>
        </p:nvSpPr>
        <p:spPr bwMode="auto">
          <a:xfrm>
            <a:off x="3810000" y="457200"/>
            <a:ext cx="26670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3200"/>
              <a:t>Why do they do this?</a:t>
            </a:r>
          </a:p>
        </p:txBody>
      </p:sp>
      <p:pic>
        <p:nvPicPr>
          <p:cNvPr id="140296" name="Picture 8" descr="Professor-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304800" y="1143000"/>
            <a:ext cx="1598613"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300512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p:cNvSpPr>
            <a:spLocks noGrp="1" noChangeArrowheads="1"/>
          </p:cNvSpPr>
          <p:nvPr>
            <p:ph type="body" sz="half" idx="2"/>
          </p:nvPr>
        </p:nvSpPr>
        <p:spPr>
          <a:xfrm>
            <a:off x="2362200" y="1828800"/>
            <a:ext cx="6400800" cy="4953000"/>
          </a:xfrm>
          <a:noFill/>
          <a:ln/>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marL="533400" indent="-533400">
              <a:lnSpc>
                <a:spcPct val="120000"/>
              </a:lnSpc>
            </a:pPr>
            <a:r>
              <a:rPr lang="en-US" sz="2400" dirty="0"/>
              <a:t>The transfer is done by means of a Special Purpose Vehicle or SPV which mediates between the investor and borrower.</a:t>
            </a:r>
            <a:br>
              <a:rPr lang="en-US" sz="2400" dirty="0"/>
            </a:br>
            <a:endParaRPr lang="en-US" sz="2400" dirty="0"/>
          </a:p>
          <a:p>
            <a:pPr marL="533400" indent="-533400">
              <a:lnSpc>
                <a:spcPct val="120000"/>
              </a:lnSpc>
            </a:pPr>
            <a:r>
              <a:rPr lang="en-US" sz="2400" dirty="0"/>
              <a:t>The PTC ensures that the loan re-payment is made to the investor instead of the bank.</a:t>
            </a:r>
            <a:br>
              <a:rPr lang="en-US" sz="2400" dirty="0"/>
            </a:br>
            <a:endParaRPr lang="en-US" sz="2400" dirty="0"/>
          </a:p>
          <a:p>
            <a:pPr marL="533400" indent="-533400">
              <a:lnSpc>
                <a:spcPct val="120000"/>
              </a:lnSpc>
            </a:pPr>
            <a:r>
              <a:rPr lang="en-US" sz="2400" dirty="0"/>
              <a:t>Thus the borrower is accountable to the investor instead of the bank.</a:t>
            </a:r>
          </a:p>
        </p:txBody>
      </p:sp>
      <p:pic>
        <p:nvPicPr>
          <p:cNvPr id="109572" name="Picture 4" descr="Professor-3"/>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304800" y="1219200"/>
            <a:ext cx="1452563" cy="5638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9576" name="AutoShape 8"/>
          <p:cNvSpPr>
            <a:spLocks noChangeArrowheads="1"/>
          </p:cNvSpPr>
          <p:nvPr/>
        </p:nvSpPr>
        <p:spPr bwMode="auto">
          <a:xfrm>
            <a:off x="3048000" y="533400"/>
            <a:ext cx="3581400" cy="990600"/>
          </a:xfrm>
          <a:prstGeom prst="wedgeEllipseCallout">
            <a:avLst>
              <a:gd name="adj1" fmla="val -89759"/>
              <a:gd name="adj2" fmla="val 94069"/>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endParaRPr lang="en-US"/>
          </a:p>
        </p:txBody>
      </p:sp>
      <p:sp>
        <p:nvSpPr>
          <p:cNvPr id="109577" name="Text Box 9"/>
          <p:cNvSpPr txBox="1">
            <a:spLocks noChangeArrowheads="1"/>
          </p:cNvSpPr>
          <p:nvPr/>
        </p:nvSpPr>
        <p:spPr bwMode="auto">
          <a:xfrm>
            <a:off x="3886200" y="639763"/>
            <a:ext cx="2667000"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US" sz="3200"/>
              <a:t>Now…</a:t>
            </a:r>
          </a:p>
        </p:txBody>
      </p:sp>
    </p:spTree>
    <p:extLst>
      <p:ext uri="{BB962C8B-B14F-4D97-AF65-F5344CB8AC3E}">
        <p14:creationId xmlns:p14="http://schemas.microsoft.com/office/powerpoint/2010/main" xmlns="" val="422936642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body" sz="half" idx="3"/>
          </p:nvPr>
        </p:nvSpPr>
        <p:spPr>
          <a:xfrm>
            <a:off x="1981200" y="3352800"/>
            <a:ext cx="7086600" cy="2286000"/>
          </a:xfrm>
          <a:noFill/>
          <a:ln/>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a:lnSpc>
                <a:spcPct val="150000"/>
              </a:lnSpc>
              <a:buFontTx/>
              <a:buNone/>
            </a:pPr>
            <a:r>
              <a:rPr lang="en-US" sz="2400" dirty="0"/>
              <a:t>	If the borrower starts defaulting, the SPV sells off the mortgaged asset and recovers the money.</a:t>
            </a:r>
          </a:p>
        </p:txBody>
      </p:sp>
      <p:sp>
        <p:nvSpPr>
          <p:cNvPr id="136195" name="AutoShape 3"/>
          <p:cNvSpPr>
            <a:spLocks noChangeArrowheads="1"/>
          </p:cNvSpPr>
          <p:nvPr/>
        </p:nvSpPr>
        <p:spPr bwMode="auto">
          <a:xfrm>
            <a:off x="3048000" y="304800"/>
            <a:ext cx="4876800" cy="2743200"/>
          </a:xfrm>
          <a:prstGeom prst="wedgeEllipseCallout">
            <a:avLst>
              <a:gd name="adj1" fmla="val -83106"/>
              <a:gd name="adj2" fmla="val 12847"/>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sz="3200"/>
              <a:t>What happens when the borrower starts to default? …</a:t>
            </a:r>
          </a:p>
          <a:p>
            <a:pPr algn="ctr"/>
            <a:endParaRPr lang="en-US" sz="3200"/>
          </a:p>
        </p:txBody>
      </p:sp>
      <p:pic>
        <p:nvPicPr>
          <p:cNvPr id="136197" name="Picture 5" descr="Professor-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flipH="1">
            <a:off x="304800" y="1143000"/>
            <a:ext cx="1598613"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44147617"/>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36" name="Rectangle 20"/>
          <p:cNvSpPr>
            <a:spLocks noChangeArrowheads="1"/>
          </p:cNvSpPr>
          <p:nvPr/>
        </p:nvSpPr>
        <p:spPr bwMode="auto">
          <a:xfrm>
            <a:off x="4114800" y="2819400"/>
            <a:ext cx="1371600" cy="2514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pic>
        <p:nvPicPr>
          <p:cNvPr id="137220" name="Picture 4" descr="j020546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3600450"/>
            <a:ext cx="1819275" cy="1809750"/>
          </a:xfrm>
          <a:prstGeom prst="rect">
            <a:avLst/>
          </a:prstGeom>
          <a:noFill/>
          <a:extLst>
            <a:ext uri="{909E8E84-426E-40DD-AFC4-6F175D3DCCD1}">
              <a14:hiddenFill xmlns:a14="http://schemas.microsoft.com/office/drawing/2010/main" xmlns="">
                <a:solidFill>
                  <a:srgbClr val="FFFFFF"/>
                </a:solidFill>
              </a14:hiddenFill>
            </a:ext>
          </a:extLst>
        </p:spPr>
      </p:pic>
      <p:pic>
        <p:nvPicPr>
          <p:cNvPr id="137221" name="Picture 5" descr="j0233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2197100"/>
            <a:ext cx="1812925" cy="1841500"/>
          </a:xfrm>
          <a:prstGeom prst="rect">
            <a:avLst/>
          </a:prstGeom>
          <a:noFill/>
          <a:extLst>
            <a:ext uri="{909E8E84-426E-40DD-AFC4-6F175D3DCCD1}">
              <a14:hiddenFill xmlns:a14="http://schemas.microsoft.com/office/drawing/2010/main" xmlns="">
                <a:solidFill>
                  <a:srgbClr val="FFFFFF"/>
                </a:solidFill>
              </a14:hiddenFill>
            </a:ext>
          </a:extLst>
        </p:spPr>
      </p:pic>
      <p:pic>
        <p:nvPicPr>
          <p:cNvPr id="137223" name="Picture 7" descr="j023301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78675" y="5016500"/>
            <a:ext cx="1812925" cy="1841500"/>
          </a:xfrm>
          <a:prstGeom prst="rect">
            <a:avLst/>
          </a:prstGeom>
          <a:noFill/>
          <a:extLst>
            <a:ext uri="{909E8E84-426E-40DD-AFC4-6F175D3DCCD1}">
              <a14:hiddenFill xmlns:a14="http://schemas.microsoft.com/office/drawing/2010/main" xmlns="">
                <a:solidFill>
                  <a:srgbClr val="FFFFFF"/>
                </a:solidFill>
              </a14:hiddenFill>
            </a:ext>
          </a:extLst>
        </p:spPr>
      </p:pic>
      <p:pic>
        <p:nvPicPr>
          <p:cNvPr id="137224" name="Picture 8" descr="j0285360"/>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1613" y="457200"/>
            <a:ext cx="1474787" cy="1817688"/>
          </a:xfrm>
          <a:prstGeom prst="rect">
            <a:avLst/>
          </a:prstGeom>
          <a:noFill/>
          <a:extLst>
            <a:ext uri="{909E8E84-426E-40DD-AFC4-6F175D3DCCD1}">
              <a14:hiddenFill xmlns:a14="http://schemas.microsoft.com/office/drawing/2010/main" xmlns="">
                <a:solidFill>
                  <a:srgbClr val="FFFFFF"/>
                </a:solidFill>
              </a14:hiddenFill>
            </a:ext>
          </a:extLst>
        </p:spPr>
      </p:pic>
      <p:pic>
        <p:nvPicPr>
          <p:cNvPr id="137225" name="Picture 9" descr="j0291984"/>
          <p:cNvPicPr>
            <a:picLocks noGrp="1" noChangeAspect="1" noChangeArrowheads="1"/>
          </p:cNvPicPr>
          <p:nvPr>
            <p:ph idx="1"/>
          </p:nvPr>
        </p:nvPicPr>
        <p:blipFill>
          <a:blip r:embed="rId5" cstate="print">
            <a:extLst>
              <a:ext uri="{28A0092B-C50C-407E-A947-70E740481C1C}">
                <a14:useLocalDpi xmlns:a14="http://schemas.microsoft.com/office/drawing/2010/main" xmlns="" val="0"/>
              </a:ext>
            </a:extLst>
          </a:blip>
          <a:srcRect/>
          <a:stretch>
            <a:fillRect/>
          </a:stretch>
        </p:blipFill>
        <p:spPr>
          <a:xfrm>
            <a:off x="914400" y="533400"/>
            <a:ext cx="1808163" cy="1914525"/>
          </a:xfrm>
        </p:spPr>
      </p:pic>
      <p:sp>
        <p:nvSpPr>
          <p:cNvPr id="137226" name="Line 10"/>
          <p:cNvSpPr>
            <a:spLocks noChangeShapeType="1"/>
          </p:cNvSpPr>
          <p:nvPr/>
        </p:nvSpPr>
        <p:spPr bwMode="auto">
          <a:xfrm>
            <a:off x="838200" y="2438400"/>
            <a:ext cx="0" cy="990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27" name="Line 11"/>
          <p:cNvSpPr>
            <a:spLocks noChangeShapeType="1"/>
          </p:cNvSpPr>
          <p:nvPr/>
        </p:nvSpPr>
        <p:spPr bwMode="auto">
          <a:xfrm>
            <a:off x="2209800" y="4343400"/>
            <a:ext cx="1752600" cy="0"/>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31" name="Rectangle 15"/>
          <p:cNvSpPr>
            <a:spLocks noChangeArrowheads="1"/>
          </p:cNvSpPr>
          <p:nvPr/>
        </p:nvSpPr>
        <p:spPr bwMode="auto">
          <a:xfrm>
            <a:off x="609600" y="609600"/>
            <a:ext cx="6172200" cy="106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endParaRPr lang="en-US" sz="4400">
              <a:solidFill>
                <a:schemeClr val="tx2"/>
              </a:solidFill>
            </a:endParaRPr>
          </a:p>
        </p:txBody>
      </p:sp>
      <p:sp>
        <p:nvSpPr>
          <p:cNvPr id="137232" name="Rectangle 16"/>
          <p:cNvSpPr>
            <a:spLocks noChangeArrowheads="1"/>
          </p:cNvSpPr>
          <p:nvPr/>
        </p:nvSpPr>
        <p:spPr bwMode="auto">
          <a:xfrm>
            <a:off x="1981200" y="4648200"/>
            <a:ext cx="2362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2000" dirty="0"/>
              <a:t>Bank Issues </a:t>
            </a:r>
            <a:br>
              <a:rPr lang="en-US" sz="2000" dirty="0"/>
            </a:br>
            <a:r>
              <a:rPr lang="en-US" sz="2000" dirty="0"/>
              <a:t>PTCs</a:t>
            </a:r>
          </a:p>
        </p:txBody>
      </p:sp>
      <p:sp>
        <p:nvSpPr>
          <p:cNvPr id="137233" name="Rectangle 17"/>
          <p:cNvSpPr>
            <a:spLocks noChangeArrowheads="1"/>
          </p:cNvSpPr>
          <p:nvPr/>
        </p:nvSpPr>
        <p:spPr bwMode="auto">
          <a:xfrm>
            <a:off x="1143000" y="2667000"/>
            <a:ext cx="2362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2000" dirty="0"/>
              <a:t>Borrower Approaches Bank</a:t>
            </a:r>
          </a:p>
        </p:txBody>
      </p:sp>
      <p:sp>
        <p:nvSpPr>
          <p:cNvPr id="137235" name="Rectangle 19"/>
          <p:cNvSpPr>
            <a:spLocks noChangeArrowheads="1"/>
          </p:cNvSpPr>
          <p:nvPr/>
        </p:nvSpPr>
        <p:spPr bwMode="auto">
          <a:xfrm rot="5400000">
            <a:off x="3619500" y="3390900"/>
            <a:ext cx="23622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2000"/>
              <a:t>SPECIAL PURPOSE VEHICLE</a:t>
            </a:r>
            <a:br>
              <a:rPr lang="en-US" sz="2000"/>
            </a:br>
            <a:r>
              <a:rPr lang="en-US" sz="2000"/>
              <a:t> CREATED</a:t>
            </a:r>
          </a:p>
        </p:txBody>
      </p:sp>
      <p:sp>
        <p:nvSpPr>
          <p:cNvPr id="137237" name="Rectangle 21"/>
          <p:cNvSpPr>
            <a:spLocks noChangeArrowheads="1"/>
          </p:cNvSpPr>
          <p:nvPr/>
        </p:nvSpPr>
        <p:spPr bwMode="auto">
          <a:xfrm>
            <a:off x="6400800" y="4343400"/>
            <a:ext cx="2362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2000" dirty="0"/>
              <a:t>NBFCs &amp; MFs Lend Money</a:t>
            </a:r>
          </a:p>
        </p:txBody>
      </p:sp>
      <p:sp>
        <p:nvSpPr>
          <p:cNvPr id="137238" name="Line 22"/>
          <p:cNvSpPr>
            <a:spLocks noChangeShapeType="1"/>
          </p:cNvSpPr>
          <p:nvPr/>
        </p:nvSpPr>
        <p:spPr bwMode="auto">
          <a:xfrm flipH="1">
            <a:off x="5791200" y="3352800"/>
            <a:ext cx="1295400" cy="990600"/>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40" name="Line 24"/>
          <p:cNvSpPr>
            <a:spLocks noChangeShapeType="1"/>
          </p:cNvSpPr>
          <p:nvPr/>
        </p:nvSpPr>
        <p:spPr bwMode="auto">
          <a:xfrm flipH="1" flipV="1">
            <a:off x="5791200" y="4495800"/>
            <a:ext cx="1295400" cy="990600"/>
          </a:xfrm>
          <a:prstGeom prst="line">
            <a:avLst/>
          </a:prstGeom>
          <a:noFill/>
          <a:ln w="76200">
            <a:solidFill>
              <a:schemeClr val="folHlink"/>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41" name="Line 25"/>
          <p:cNvSpPr>
            <a:spLocks noChangeShapeType="1"/>
          </p:cNvSpPr>
          <p:nvPr/>
        </p:nvSpPr>
        <p:spPr bwMode="auto">
          <a:xfrm flipH="1">
            <a:off x="4876800" y="1447800"/>
            <a:ext cx="0" cy="990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sp>
        <p:nvSpPr>
          <p:cNvPr id="137242" name="Rectangle 26"/>
          <p:cNvSpPr>
            <a:spLocks noChangeArrowheads="1"/>
          </p:cNvSpPr>
          <p:nvPr/>
        </p:nvSpPr>
        <p:spPr bwMode="auto">
          <a:xfrm>
            <a:off x="5105400" y="1447800"/>
            <a:ext cx="2362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r>
              <a:rPr lang="en-US" sz="2000"/>
              <a:t>Borrower Repays NBFCs &amp; MFs</a:t>
            </a:r>
          </a:p>
        </p:txBody>
      </p:sp>
      <p:sp>
        <p:nvSpPr>
          <p:cNvPr id="137243" name="Line 27"/>
          <p:cNvSpPr>
            <a:spLocks noChangeShapeType="1"/>
          </p:cNvSpPr>
          <p:nvPr/>
        </p:nvSpPr>
        <p:spPr bwMode="auto">
          <a:xfrm flipV="1">
            <a:off x="2895600" y="1447800"/>
            <a:ext cx="1981200" cy="0"/>
          </a:xfrm>
          <a:prstGeom prst="line">
            <a:avLst/>
          </a:prstGeom>
          <a:noFill/>
          <a:ln w="571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p>
        </p:txBody>
      </p:sp>
      <p:pic>
        <p:nvPicPr>
          <p:cNvPr id="137246" name="Picture 30" descr="Professor-2"/>
          <p:cNvPicPr>
            <a:picLocks noChangeAspect="1" noChangeArrowheads="1"/>
          </p:cNvPicPr>
          <p:nvPr/>
        </p:nvPicPr>
        <p:blipFill>
          <a:blip r:embed="rId6">
            <a:extLst>
              <a:ext uri="{28A0092B-C50C-407E-A947-70E740481C1C}">
                <a14:useLocalDpi xmlns:a14="http://schemas.microsoft.com/office/drawing/2010/main" xmlns="" val="0"/>
              </a:ext>
            </a:extLst>
          </a:blip>
          <a:srcRect b="65790"/>
          <a:stretch>
            <a:fillRect/>
          </a:stretch>
        </p:blipFill>
        <p:spPr bwMode="auto">
          <a:xfrm flipH="1">
            <a:off x="7315200" y="0"/>
            <a:ext cx="1598613" cy="1981200"/>
          </a:xfrm>
          <a:prstGeom prst="rect">
            <a:avLst/>
          </a:prstGeom>
          <a:noFill/>
          <a:extLst>
            <a:ext uri="{909E8E84-426E-40DD-AFC4-6F175D3DCCD1}">
              <a14:hiddenFill xmlns:a14="http://schemas.microsoft.com/office/drawing/2010/main" xmlns="">
                <a:solidFill>
                  <a:srgbClr val="FFFFFF"/>
                </a:solidFill>
              </a14:hiddenFill>
            </a:ext>
          </a:extLst>
        </p:spPr>
      </p:pic>
      <p:sp>
        <p:nvSpPr>
          <p:cNvPr id="137247" name="AutoShape 31"/>
          <p:cNvSpPr>
            <a:spLocks noChangeArrowheads="1"/>
          </p:cNvSpPr>
          <p:nvPr/>
        </p:nvSpPr>
        <p:spPr bwMode="auto">
          <a:xfrm>
            <a:off x="3048000" y="152400"/>
            <a:ext cx="4114800" cy="762000"/>
          </a:xfrm>
          <a:prstGeom prst="wedgeEllipseCallout">
            <a:avLst>
              <a:gd name="adj1" fmla="val 70292"/>
              <a:gd name="adj2" fmla="val 37708"/>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sz="2400"/>
              <a:t>How PTC’s work!!</a:t>
            </a:r>
          </a:p>
        </p:txBody>
      </p:sp>
    </p:spTree>
    <p:extLst>
      <p:ext uri="{BB962C8B-B14F-4D97-AF65-F5344CB8AC3E}">
        <p14:creationId xmlns:p14="http://schemas.microsoft.com/office/powerpoint/2010/main" xmlns="" val="1883396882"/>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AutoShape 2"/>
          <p:cNvSpPr>
            <a:spLocks noChangeArrowheads="1"/>
          </p:cNvSpPr>
          <p:nvPr/>
        </p:nvSpPr>
        <p:spPr bwMode="auto">
          <a:xfrm>
            <a:off x="2819400" y="914400"/>
            <a:ext cx="6019800" cy="5562600"/>
          </a:xfrm>
          <a:prstGeom prst="wedgeEllipseCallout">
            <a:avLst>
              <a:gd name="adj1" fmla="val -71361"/>
              <a:gd name="adj2" fmla="val -29421"/>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nSpc>
                <a:spcPct val="120000"/>
              </a:lnSpc>
            </a:pPr>
            <a:r>
              <a:rPr lang="en-US" sz="2400" dirty="0"/>
              <a:t>PTCs are also used to ensure that banks maintain their liquidity as per the statutory guidelines of the Reserve Bank and at the same time continue lending. </a:t>
            </a:r>
          </a:p>
          <a:p>
            <a:pPr>
              <a:lnSpc>
                <a:spcPct val="120000"/>
              </a:lnSpc>
            </a:pPr>
            <a:endParaRPr lang="en-US" sz="2400" dirty="0"/>
          </a:p>
          <a:p>
            <a:endParaRPr lang="en-US" sz="2400" dirty="0"/>
          </a:p>
          <a:p>
            <a:pPr algn="ctr"/>
            <a:endParaRPr lang="en-US" sz="2400" b="1" dirty="0"/>
          </a:p>
        </p:txBody>
      </p:sp>
      <p:pic>
        <p:nvPicPr>
          <p:cNvPr id="138244" name="Picture 4" descr="Professor-3"/>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304800" y="1219200"/>
            <a:ext cx="1452563" cy="5638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520182672"/>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AutoShape 2"/>
          <p:cNvSpPr>
            <a:spLocks noChangeArrowheads="1"/>
          </p:cNvSpPr>
          <p:nvPr/>
        </p:nvSpPr>
        <p:spPr bwMode="auto">
          <a:xfrm>
            <a:off x="1066800" y="304800"/>
            <a:ext cx="2895600" cy="914400"/>
          </a:xfrm>
          <a:prstGeom prst="wedgeEllipseCallout">
            <a:avLst>
              <a:gd name="adj1" fmla="val -22259"/>
              <a:gd name="adj2" fmla="val 238542"/>
            </a:avLst>
          </a:prstGeom>
          <a:solidFill>
            <a:schemeClr val="bg1"/>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ctr"/>
            <a:r>
              <a:rPr lang="en-US" sz="2800" b="1"/>
              <a:t>To Sum Up</a:t>
            </a:r>
          </a:p>
        </p:txBody>
      </p:sp>
      <p:sp>
        <p:nvSpPr>
          <p:cNvPr id="87044" name="Rectangle 4"/>
          <p:cNvSpPr>
            <a:spLocks noGrp="1" noChangeArrowheads="1"/>
          </p:cNvSpPr>
          <p:nvPr>
            <p:ph type="body" sz="half" idx="2"/>
          </p:nvPr>
        </p:nvSpPr>
        <p:spPr>
          <a:xfrm>
            <a:off x="3124200" y="1371600"/>
            <a:ext cx="5791200" cy="5410200"/>
          </a:xfrm>
          <a:noFill/>
          <a:ln/>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txBody>
          <a:bodyPr/>
          <a:lstStyle/>
          <a:p>
            <a:pPr>
              <a:lnSpc>
                <a:spcPct val="80000"/>
              </a:lnSpc>
            </a:pPr>
            <a:r>
              <a:rPr lang="en-US" sz="2400" b="1" dirty="0"/>
              <a:t>What: </a:t>
            </a:r>
            <a:r>
              <a:rPr lang="en-US" sz="2400" dirty="0"/>
              <a:t>Pass Through Certificates (PTCs) are instruments of investment issued by banks.</a:t>
            </a:r>
          </a:p>
          <a:p>
            <a:pPr>
              <a:lnSpc>
                <a:spcPct val="80000"/>
              </a:lnSpc>
              <a:buFontTx/>
              <a:buNone/>
            </a:pPr>
            <a:endParaRPr lang="en-US" sz="2400" b="1" dirty="0"/>
          </a:p>
          <a:p>
            <a:pPr>
              <a:lnSpc>
                <a:spcPct val="80000"/>
              </a:lnSpc>
            </a:pPr>
            <a:r>
              <a:rPr lang="en-US" sz="2400" b="1" dirty="0"/>
              <a:t>Why:</a:t>
            </a:r>
            <a:r>
              <a:rPr lang="en-US" sz="2400" dirty="0"/>
              <a:t> It provides the bank a tool for hedging risks.</a:t>
            </a:r>
          </a:p>
          <a:p>
            <a:pPr>
              <a:lnSpc>
                <a:spcPct val="80000"/>
              </a:lnSpc>
            </a:pPr>
            <a:endParaRPr lang="en-US" sz="2400" dirty="0"/>
          </a:p>
          <a:p>
            <a:pPr>
              <a:lnSpc>
                <a:spcPct val="80000"/>
              </a:lnSpc>
            </a:pPr>
            <a:r>
              <a:rPr lang="en-US" sz="2400" b="1" dirty="0"/>
              <a:t>When:</a:t>
            </a:r>
            <a:r>
              <a:rPr lang="en-US" sz="2400" dirty="0"/>
              <a:t> They are issued when the bank feels it has too many risky assets to hold on to or when it needs additional capital for lending.</a:t>
            </a:r>
          </a:p>
          <a:p>
            <a:pPr>
              <a:lnSpc>
                <a:spcPct val="80000"/>
              </a:lnSpc>
            </a:pPr>
            <a:endParaRPr lang="en-US" sz="2400" dirty="0"/>
          </a:p>
          <a:p>
            <a:pPr>
              <a:lnSpc>
                <a:spcPct val="80000"/>
              </a:lnSpc>
            </a:pPr>
            <a:r>
              <a:rPr lang="en-US" sz="2400" b="1" dirty="0"/>
              <a:t>How:</a:t>
            </a:r>
            <a:r>
              <a:rPr lang="en-US" sz="2400" dirty="0"/>
              <a:t> The transfer is done by means of a Special Purpose Vehicle or SPV which mediates between the investor and borrower.</a:t>
            </a:r>
          </a:p>
        </p:txBody>
      </p:sp>
      <p:pic>
        <p:nvPicPr>
          <p:cNvPr id="87045" name="Picture 5" descr="Professor-1"/>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0" y="2444750"/>
            <a:ext cx="3589338" cy="448945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945278972"/>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b="1" dirty="0"/>
              <a:t>Key Impact</a:t>
            </a:r>
            <a:r>
              <a:rPr lang="en-US" dirty="0"/>
              <a:t>:</a:t>
            </a:r>
            <a:br>
              <a:rPr lang="en-US" dirty="0"/>
            </a:br>
            <a:r>
              <a:rPr lang="en-US" dirty="0" smtClean="0"/>
              <a:t>Banking</a:t>
            </a:r>
            <a:endParaRPr lang="en-US" dirty="0"/>
          </a:p>
        </p:txBody>
      </p:sp>
      <p:sp>
        <p:nvSpPr>
          <p:cNvPr id="3" name="Content Placeholder 2"/>
          <p:cNvSpPr>
            <a:spLocks noGrp="1"/>
          </p:cNvSpPr>
          <p:nvPr>
            <p:ph idx="1"/>
          </p:nvPr>
        </p:nvSpPr>
        <p:spPr>
          <a:xfrm>
            <a:off x="76200" y="1828800"/>
            <a:ext cx="8991600" cy="4525963"/>
          </a:xfrm>
        </p:spPr>
        <p:txBody>
          <a:bodyPr>
            <a:normAutofit/>
          </a:bodyPr>
          <a:lstStyle/>
          <a:p>
            <a:r>
              <a:rPr lang="en-US" dirty="0" smtClean="0">
                <a:latin typeface="Garamond" pitchFamily="18" charset="0"/>
              </a:rPr>
              <a:t>Upfront </a:t>
            </a:r>
            <a:r>
              <a:rPr lang="en-US" dirty="0">
                <a:latin typeface="Garamond" pitchFamily="18" charset="0"/>
              </a:rPr>
              <a:t>fee income will get </a:t>
            </a:r>
            <a:r>
              <a:rPr lang="en-US" dirty="0" err="1">
                <a:latin typeface="Garamond" pitchFamily="18" charset="0"/>
              </a:rPr>
              <a:t>amortised</a:t>
            </a:r>
            <a:r>
              <a:rPr lang="en-US" dirty="0">
                <a:latin typeface="Garamond" pitchFamily="18" charset="0"/>
              </a:rPr>
              <a:t> </a:t>
            </a:r>
            <a:r>
              <a:rPr lang="en-US" dirty="0" smtClean="0">
                <a:latin typeface="Garamond" pitchFamily="18" charset="0"/>
              </a:rPr>
              <a:t>on </a:t>
            </a:r>
            <a:r>
              <a:rPr lang="en-US" dirty="0">
                <a:latin typeface="Garamond" pitchFamily="18" charset="0"/>
              </a:rPr>
              <a:t>effective interest </a:t>
            </a:r>
            <a:r>
              <a:rPr lang="en-US" dirty="0" smtClean="0">
                <a:latin typeface="Garamond" pitchFamily="18" charset="0"/>
              </a:rPr>
              <a:t>rate vs. earlier was Booked in year of receipt.</a:t>
            </a:r>
            <a:endParaRPr lang="en-US" dirty="0">
              <a:latin typeface="Garamond" pitchFamily="18" charset="0"/>
            </a:endParaRPr>
          </a:p>
          <a:p>
            <a:r>
              <a:rPr lang="en-US" dirty="0" smtClean="0">
                <a:latin typeface="Garamond" pitchFamily="18" charset="0"/>
              </a:rPr>
              <a:t>MTM </a:t>
            </a:r>
            <a:r>
              <a:rPr lang="en-US" dirty="0">
                <a:latin typeface="Garamond" pitchFamily="18" charset="0"/>
              </a:rPr>
              <a:t>gain will get </a:t>
            </a:r>
            <a:r>
              <a:rPr lang="en-US" dirty="0" err="1">
                <a:latin typeface="Garamond" pitchFamily="18" charset="0"/>
              </a:rPr>
              <a:t>recognised</a:t>
            </a:r>
            <a:r>
              <a:rPr lang="en-US" dirty="0">
                <a:latin typeface="Garamond" pitchFamily="18" charset="0"/>
              </a:rPr>
              <a:t> either in PL or Equity</a:t>
            </a:r>
          </a:p>
          <a:p>
            <a:r>
              <a:rPr lang="en-US" dirty="0" smtClean="0">
                <a:latin typeface="Garamond" pitchFamily="18" charset="0"/>
              </a:rPr>
              <a:t>NPA </a:t>
            </a:r>
            <a:r>
              <a:rPr lang="en-US" dirty="0">
                <a:latin typeface="Garamond" pitchFamily="18" charset="0"/>
              </a:rPr>
              <a:t>provisioning will become subjective as compared to rule based</a:t>
            </a:r>
          </a:p>
          <a:p>
            <a:r>
              <a:rPr lang="en-US" dirty="0" smtClean="0">
                <a:latin typeface="Garamond" pitchFamily="18" charset="0"/>
              </a:rPr>
              <a:t>Securitized </a:t>
            </a:r>
            <a:r>
              <a:rPr lang="en-US" dirty="0">
                <a:latin typeface="Garamond" pitchFamily="18" charset="0"/>
              </a:rPr>
              <a:t>portfolio will retain in banks books will have impact on </a:t>
            </a:r>
            <a:r>
              <a:rPr lang="en-US" dirty="0" smtClean="0">
                <a:latin typeface="Garamond" pitchFamily="18" charset="0"/>
              </a:rPr>
              <a:t>CAR of the BANK</a:t>
            </a:r>
            <a:endParaRPr lang="en-US" dirty="0">
              <a:latin typeface="Garamond" pitchFamily="18" charset="0"/>
            </a:endParaRPr>
          </a:p>
          <a:p>
            <a:endParaRPr lang="en-US" dirty="0">
              <a:latin typeface="Garamond" pitchFamily="18" charset="0"/>
            </a:endParaRPr>
          </a:p>
        </p:txBody>
      </p:sp>
    </p:spTree>
    <p:extLst>
      <p:ext uri="{BB962C8B-B14F-4D97-AF65-F5344CB8AC3E}">
        <p14:creationId xmlns:p14="http://schemas.microsoft.com/office/powerpoint/2010/main" xmlns="" val="31911928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196572265"/>
              </p:ext>
            </p:extLst>
          </p:nvPr>
        </p:nvGraphicFramePr>
        <p:xfrm>
          <a:off x="152402" y="152396"/>
          <a:ext cx="8839197" cy="6705600"/>
        </p:xfrm>
        <a:graphic>
          <a:graphicData uri="http://schemas.openxmlformats.org/drawingml/2006/table">
            <a:tbl>
              <a:tblPr>
                <a:tableStyleId>{5C22544A-7EE6-4342-B048-85BDC9FD1C3A}</a:tableStyleId>
              </a:tblPr>
              <a:tblGrid>
                <a:gridCol w="2016711"/>
                <a:gridCol w="812405"/>
                <a:gridCol w="720866"/>
                <a:gridCol w="883920"/>
                <a:gridCol w="881059"/>
                <a:gridCol w="881059"/>
                <a:gridCol w="881059"/>
                <a:gridCol w="881059"/>
                <a:gridCol w="881059"/>
              </a:tblGrid>
              <a:tr h="218426">
                <a:tc>
                  <a:txBody>
                    <a:bodyPr/>
                    <a:lstStyle/>
                    <a:p>
                      <a:pPr algn="l" fontAlgn="b"/>
                      <a:r>
                        <a:rPr lang="en-US" sz="1000" u="none" strike="noStrike" dirty="0">
                          <a:effectLst/>
                        </a:rPr>
                        <a:t>DSL Software Ltd.</a:t>
                      </a:r>
                      <a:endParaRPr lang="en-US" sz="1000" b="1" i="0" u="none" strike="noStrike" dirty="0">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1"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r>
              <a:tr h="319854">
                <a:tc gridSpan="2">
                  <a:txBody>
                    <a:bodyPr/>
                    <a:lstStyle/>
                    <a:p>
                      <a:pPr algn="l" fontAlgn="b"/>
                      <a:r>
                        <a:rPr lang="en-US" sz="1400" u="none" strike="noStrike" dirty="0">
                          <a:solidFill>
                            <a:srgbClr val="FF0000"/>
                          </a:solidFill>
                          <a:effectLst/>
                        </a:rPr>
                        <a:t>Enterprise Value Calculation</a:t>
                      </a:r>
                      <a:endParaRPr lang="en-US" sz="1400" b="1" i="0" u="none" strike="noStrike" dirty="0">
                        <a:solidFill>
                          <a:srgbClr val="FF0000"/>
                        </a:solidFill>
                        <a:effectLst/>
                        <a:latin typeface="Arial"/>
                      </a:endParaRPr>
                    </a:p>
                  </a:txBody>
                  <a:tcPr marL="0" marR="0" marT="0" marB="0" anchor="b"/>
                </a:tc>
                <a:tc hMerge="1">
                  <a:txBody>
                    <a:bodyPr/>
                    <a:lstStyle/>
                    <a:p>
                      <a:pPr algn="l" fontAlgn="b"/>
                      <a:endParaRPr lang="en-US" sz="1400" b="0" i="0" u="none" strike="noStrike" dirty="0">
                        <a:solidFill>
                          <a:srgbClr val="FF0000"/>
                        </a:solidFill>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r" fontAlgn="b"/>
                      <a:r>
                        <a:rPr lang="en-US" sz="1000" u="none" strike="noStrike">
                          <a:effectLst/>
                        </a:rPr>
                        <a:t>Amount in US$ '000</a:t>
                      </a:r>
                      <a:endParaRPr lang="en-US" sz="1000" b="1" i="1" u="none" strike="noStrike">
                        <a:effectLst/>
                        <a:latin typeface="Arial"/>
                      </a:endParaRPr>
                    </a:p>
                  </a:txBody>
                  <a:tcPr marL="0" marR="0" marT="0" marB="0" anchor="b"/>
                </a:tc>
              </a:tr>
              <a:tr h="231274">
                <a:tc gridSpan="2">
                  <a:txBody>
                    <a:bodyPr/>
                    <a:lstStyle/>
                    <a:p>
                      <a:pPr algn="l" fontAlgn="b"/>
                      <a:r>
                        <a:rPr lang="en-US" sz="1400" u="none" strike="noStrike" dirty="0">
                          <a:solidFill>
                            <a:srgbClr val="FF0000"/>
                          </a:solidFill>
                          <a:effectLst/>
                        </a:rPr>
                        <a:t>Business value computation of DSL</a:t>
                      </a:r>
                      <a:endParaRPr lang="en-US" sz="1400" b="1" i="0" u="none" strike="noStrike" dirty="0">
                        <a:solidFill>
                          <a:srgbClr val="FF0000"/>
                        </a:solidFill>
                        <a:effectLst/>
                        <a:latin typeface="Arial"/>
                      </a:endParaRPr>
                    </a:p>
                  </a:txBody>
                  <a:tcPr marL="0" marR="0" marT="0" marB="0" anchor="b"/>
                </a:tc>
                <a:tc hMerge="1">
                  <a:txBody>
                    <a:bodyPr/>
                    <a:lstStyle/>
                    <a:p>
                      <a:pPr algn="l" fontAlgn="b"/>
                      <a:endParaRPr lang="en-US" sz="1400" b="0" i="0" u="none" strike="noStrike" dirty="0">
                        <a:solidFill>
                          <a:srgbClr val="FF0000"/>
                        </a:solidFill>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r>
              <a:tr h="218426">
                <a:tc rowSpan="2">
                  <a:txBody>
                    <a:bodyPr/>
                    <a:lstStyle/>
                    <a:p>
                      <a:pPr algn="l" fontAlgn="ctr"/>
                      <a:r>
                        <a:rPr lang="en-US" sz="1000" b="1" u="none" strike="noStrike" dirty="0">
                          <a:effectLst/>
                        </a:rPr>
                        <a:t>Particulars</a:t>
                      </a:r>
                      <a:endParaRPr lang="en-US" sz="1000" b="1" i="0" u="none" strike="noStrike" dirty="0">
                        <a:effectLst/>
                        <a:latin typeface="Arial"/>
                      </a:endParaRPr>
                    </a:p>
                  </a:txBody>
                  <a:tcPr marL="0" marR="0" marT="0" marB="0" anchor="ctr"/>
                </a:tc>
                <a:tc gridSpan="2">
                  <a:txBody>
                    <a:bodyPr/>
                    <a:lstStyle/>
                    <a:p>
                      <a:pPr algn="ctr" fontAlgn="b"/>
                      <a:r>
                        <a:rPr lang="en-US" sz="1000" u="none" strike="noStrike">
                          <a:effectLst/>
                        </a:rPr>
                        <a:t>Explicit Period</a:t>
                      </a:r>
                      <a:endParaRPr lang="en-US" sz="1000" b="1" i="0" u="none" strike="noStrike">
                        <a:solidFill>
                          <a:srgbClr val="000000"/>
                        </a:solidFill>
                        <a:effectLst/>
                        <a:latin typeface="Arial"/>
                      </a:endParaRPr>
                    </a:p>
                  </a:txBody>
                  <a:tcPr marL="0" marR="0" marT="0" marB="0" anchor="b"/>
                </a:tc>
                <a:tc hMerge="1">
                  <a:txBody>
                    <a:bodyPr/>
                    <a:lstStyle/>
                    <a:p>
                      <a:endParaRPr lang="en-US"/>
                    </a:p>
                  </a:txBody>
                  <a:tcPr/>
                </a:tc>
                <a:tc>
                  <a:txBody>
                    <a:bodyPr/>
                    <a:lstStyle/>
                    <a:p>
                      <a:pPr algn="ctr" fontAlgn="b"/>
                      <a:r>
                        <a:rPr lang="en-US" sz="1000" u="none" strike="noStrike">
                          <a:effectLst/>
                        </a:rPr>
                        <a:t> </a:t>
                      </a:r>
                      <a:endParaRPr lang="en-US" sz="1000" b="1" i="0" u="none" strike="noStrike">
                        <a:solidFill>
                          <a:srgbClr val="000000"/>
                        </a:solidFill>
                        <a:effectLst/>
                        <a:latin typeface="Arial"/>
                      </a:endParaRPr>
                    </a:p>
                  </a:txBody>
                  <a:tcPr marL="0" marR="0" marT="0" marB="0" anchor="b"/>
                </a:tc>
                <a:tc>
                  <a:txBody>
                    <a:bodyPr/>
                    <a:lstStyle/>
                    <a:p>
                      <a:pPr algn="ctr" fontAlgn="b"/>
                      <a:r>
                        <a:rPr lang="en-US" sz="1000" u="none" strike="noStrike">
                          <a:effectLst/>
                        </a:rPr>
                        <a:t> </a:t>
                      </a:r>
                      <a:endParaRPr lang="en-US" sz="1000" b="1" i="0" u="none" strike="noStrike">
                        <a:solidFill>
                          <a:srgbClr val="000000"/>
                        </a:solidFill>
                        <a:effectLst/>
                        <a:latin typeface="Arial"/>
                      </a:endParaRPr>
                    </a:p>
                  </a:txBody>
                  <a:tcPr marL="0" marR="0" marT="0" marB="0" anchor="b"/>
                </a:tc>
                <a:tc>
                  <a:txBody>
                    <a:bodyPr/>
                    <a:lstStyle/>
                    <a:p>
                      <a:pPr algn="ctr" fontAlgn="b"/>
                      <a:r>
                        <a:rPr lang="en-US" sz="1000" u="none" strike="noStrike">
                          <a:effectLst/>
                        </a:rPr>
                        <a:t> </a:t>
                      </a:r>
                      <a:endParaRPr lang="en-US" sz="1000" b="1" i="0" u="none" strike="noStrike">
                        <a:solidFill>
                          <a:srgbClr val="000000"/>
                        </a:solidFill>
                        <a:effectLst/>
                        <a:latin typeface="Arial"/>
                      </a:endParaRPr>
                    </a:p>
                  </a:txBody>
                  <a:tcPr marL="0" marR="0" marT="0" marB="0" anchor="b"/>
                </a:tc>
                <a:tc>
                  <a:txBody>
                    <a:bodyPr/>
                    <a:lstStyle/>
                    <a:p>
                      <a:pPr algn="ctr" fontAlgn="b"/>
                      <a:r>
                        <a:rPr lang="en-US" sz="1000" u="none" strike="noStrike">
                          <a:effectLst/>
                        </a:rPr>
                        <a:t> </a:t>
                      </a:r>
                      <a:endParaRPr lang="en-US" sz="1000" b="1" i="0" u="none" strike="noStrike">
                        <a:solidFill>
                          <a:srgbClr val="000000"/>
                        </a:solidFill>
                        <a:effectLst/>
                        <a:latin typeface="Arial"/>
                      </a:endParaRPr>
                    </a:p>
                  </a:txBody>
                  <a:tcPr marL="0" marR="0" marT="0" marB="0" anchor="b"/>
                </a:tc>
                <a:tc>
                  <a:txBody>
                    <a:bodyPr/>
                    <a:lstStyle/>
                    <a:p>
                      <a:pPr algn="ctr" fontAlgn="b"/>
                      <a:r>
                        <a:rPr lang="en-US" sz="1000" u="none" strike="noStrike">
                          <a:effectLst/>
                        </a:rPr>
                        <a:t> </a:t>
                      </a:r>
                      <a:endParaRPr lang="en-US" sz="1000" b="1" i="0" u="none" strike="noStrike">
                        <a:solidFill>
                          <a:srgbClr val="000000"/>
                        </a:solidFill>
                        <a:effectLst/>
                        <a:latin typeface="Arial"/>
                      </a:endParaRPr>
                    </a:p>
                  </a:txBody>
                  <a:tcPr marL="0" marR="0" marT="0" marB="0" anchor="b"/>
                </a:tc>
                <a:tc rowSpan="2">
                  <a:txBody>
                    <a:bodyPr/>
                    <a:lstStyle/>
                    <a:p>
                      <a:pPr algn="r" fontAlgn="ctr"/>
                      <a:r>
                        <a:rPr lang="en-US" sz="1000" b="1" u="none" strike="noStrike" dirty="0" smtClean="0">
                          <a:effectLst/>
                        </a:rPr>
                        <a:t>Perpetuity</a:t>
                      </a:r>
                    </a:p>
                    <a:p>
                      <a:pPr algn="r" fontAlgn="ctr"/>
                      <a:r>
                        <a:rPr lang="en-US" sz="1000" b="1" i="0" u="none" strike="noStrike" dirty="0" smtClean="0">
                          <a:effectLst/>
                          <a:latin typeface="Arial"/>
                        </a:rPr>
                        <a:t>&gt; 5 YEARS </a:t>
                      </a:r>
                      <a:endParaRPr lang="en-US" sz="1000" b="1" i="0" u="none" strike="noStrike" dirty="0">
                        <a:effectLst/>
                        <a:latin typeface="Arial"/>
                      </a:endParaRPr>
                    </a:p>
                  </a:txBody>
                  <a:tcPr marL="0" marR="0" marT="0" marB="0" anchor="ctr"/>
                </a:tc>
              </a:tr>
              <a:tr h="231274">
                <a:tc vMerge="1">
                  <a:txBody>
                    <a:bodyPr/>
                    <a:lstStyle/>
                    <a:p>
                      <a:endParaRPr lang="en-US"/>
                    </a:p>
                  </a:txBody>
                  <a:tcPr/>
                </a:tc>
                <a:tc>
                  <a:txBody>
                    <a:bodyPr/>
                    <a:lstStyle/>
                    <a:p>
                      <a:pPr algn="r" fontAlgn="b"/>
                      <a:r>
                        <a:rPr lang="en-US" sz="1000" b="1" u="none" strike="noStrike" dirty="0">
                          <a:effectLst/>
                        </a:rPr>
                        <a:t> </a:t>
                      </a:r>
                      <a:endParaRPr lang="en-US" sz="1000" b="1" i="0" u="none" strike="noStrike" dirty="0">
                        <a:solidFill>
                          <a:srgbClr val="000000"/>
                        </a:solidFill>
                        <a:effectLst/>
                        <a:latin typeface="Arial"/>
                      </a:endParaRPr>
                    </a:p>
                  </a:txBody>
                  <a:tcPr marL="0" marR="0" marT="0" marB="0" anchor="b"/>
                </a:tc>
                <a:tc>
                  <a:txBody>
                    <a:bodyPr/>
                    <a:lstStyle/>
                    <a:p>
                      <a:pPr algn="r" fontAlgn="b"/>
                      <a:r>
                        <a:rPr lang="en-US" sz="1000" b="1" u="none" strike="noStrike" dirty="0">
                          <a:effectLst/>
                        </a:rPr>
                        <a:t>FY 2006-07</a:t>
                      </a:r>
                      <a:endParaRPr lang="en-US" sz="1000" b="1" i="0" u="none" strike="noStrike" dirty="0">
                        <a:solidFill>
                          <a:srgbClr val="000000"/>
                        </a:solidFill>
                        <a:effectLst/>
                        <a:latin typeface="Arial"/>
                      </a:endParaRPr>
                    </a:p>
                  </a:txBody>
                  <a:tcPr marL="0" marR="0" marT="0" marB="0" anchor="b"/>
                </a:tc>
                <a:tc>
                  <a:txBody>
                    <a:bodyPr/>
                    <a:lstStyle/>
                    <a:p>
                      <a:pPr algn="r" fontAlgn="b"/>
                      <a:r>
                        <a:rPr lang="en-US" sz="1000" b="1" u="none" strike="noStrike" dirty="0">
                          <a:effectLst/>
                        </a:rPr>
                        <a:t>FY 2007-08</a:t>
                      </a:r>
                      <a:endParaRPr lang="en-US" sz="1000" b="1" i="0" u="none" strike="noStrike" dirty="0">
                        <a:solidFill>
                          <a:srgbClr val="000000"/>
                        </a:solidFill>
                        <a:effectLst/>
                        <a:latin typeface="Arial"/>
                      </a:endParaRPr>
                    </a:p>
                  </a:txBody>
                  <a:tcPr marL="0" marR="0" marT="0" marB="0" anchor="b"/>
                </a:tc>
                <a:tc>
                  <a:txBody>
                    <a:bodyPr/>
                    <a:lstStyle/>
                    <a:p>
                      <a:pPr algn="r" fontAlgn="b"/>
                      <a:r>
                        <a:rPr lang="en-US" sz="1000" b="1" u="none" strike="noStrike" dirty="0">
                          <a:effectLst/>
                        </a:rPr>
                        <a:t>FY 2008-09</a:t>
                      </a:r>
                      <a:endParaRPr lang="en-US" sz="1000" b="1" i="0" u="none" strike="noStrike" dirty="0">
                        <a:solidFill>
                          <a:srgbClr val="000000"/>
                        </a:solidFill>
                        <a:effectLst/>
                        <a:latin typeface="Arial"/>
                      </a:endParaRPr>
                    </a:p>
                  </a:txBody>
                  <a:tcPr marL="0" marR="0" marT="0" marB="0" anchor="b"/>
                </a:tc>
                <a:tc>
                  <a:txBody>
                    <a:bodyPr/>
                    <a:lstStyle/>
                    <a:p>
                      <a:pPr algn="r" fontAlgn="b"/>
                      <a:r>
                        <a:rPr lang="en-US" sz="1000" b="1" u="none" strike="noStrike">
                          <a:effectLst/>
                        </a:rPr>
                        <a:t>FY 2009-10</a:t>
                      </a:r>
                      <a:endParaRPr lang="en-US" sz="1000" b="1" i="0" u="none" strike="noStrike">
                        <a:solidFill>
                          <a:srgbClr val="000000"/>
                        </a:solidFill>
                        <a:effectLst/>
                        <a:latin typeface="Arial"/>
                      </a:endParaRPr>
                    </a:p>
                  </a:txBody>
                  <a:tcPr marL="0" marR="0" marT="0" marB="0" anchor="b"/>
                </a:tc>
                <a:tc>
                  <a:txBody>
                    <a:bodyPr/>
                    <a:lstStyle/>
                    <a:p>
                      <a:pPr algn="r" fontAlgn="b"/>
                      <a:r>
                        <a:rPr lang="en-US" sz="1000" b="1" u="none" strike="noStrike" dirty="0">
                          <a:effectLst/>
                        </a:rPr>
                        <a:t>FY 2010-11</a:t>
                      </a:r>
                      <a:endParaRPr lang="en-US" sz="1000" b="1" i="0" u="none" strike="noStrike" dirty="0">
                        <a:solidFill>
                          <a:srgbClr val="000000"/>
                        </a:solidFill>
                        <a:effectLst/>
                        <a:latin typeface="Arial"/>
                      </a:endParaRPr>
                    </a:p>
                  </a:txBody>
                  <a:tcPr marL="0" marR="0" marT="0" marB="0" anchor="b"/>
                </a:tc>
                <a:tc>
                  <a:txBody>
                    <a:bodyPr/>
                    <a:lstStyle/>
                    <a:p>
                      <a:pPr algn="r" fontAlgn="b"/>
                      <a:r>
                        <a:rPr lang="en-US" sz="1000" b="1" u="none" strike="noStrike" dirty="0">
                          <a:effectLst/>
                        </a:rPr>
                        <a:t>FY 2011-12</a:t>
                      </a:r>
                      <a:endParaRPr lang="en-US" sz="1000" b="1" i="0" u="none" strike="noStrike" dirty="0">
                        <a:solidFill>
                          <a:srgbClr val="000000"/>
                        </a:solidFill>
                        <a:effectLst/>
                        <a:latin typeface="Arial"/>
                      </a:endParaRPr>
                    </a:p>
                  </a:txBody>
                  <a:tcPr marL="0" marR="0" marT="0" marB="0" anchor="b"/>
                </a:tc>
                <a:tc vMerge="1">
                  <a:txBody>
                    <a:bodyPr/>
                    <a:lstStyle/>
                    <a:p>
                      <a:endParaRPr lang="en-US"/>
                    </a:p>
                  </a:txBody>
                  <a:tcPr/>
                </a:tc>
              </a:tr>
              <a:tr h="231274">
                <a:tc>
                  <a:txBody>
                    <a:bodyPr/>
                    <a:lstStyle/>
                    <a:p>
                      <a:pPr algn="l" fontAlgn="b"/>
                      <a:r>
                        <a:rPr lang="en-US" sz="1000" b="1" u="none" strike="noStrike" dirty="0">
                          <a:effectLst/>
                        </a:rPr>
                        <a:t> </a:t>
                      </a:r>
                      <a:endParaRPr lang="en-US" sz="1000" b="1" i="0" u="none" strike="noStrike" dirty="0">
                        <a:effectLst/>
                        <a:latin typeface="Arial"/>
                      </a:endParaRPr>
                    </a:p>
                  </a:txBody>
                  <a:tcPr marL="0" marR="0" marT="0" marB="0" anchor="b"/>
                </a:tc>
                <a:tc>
                  <a:txBody>
                    <a:bodyPr/>
                    <a:lstStyle/>
                    <a:p>
                      <a:pPr algn="l" fontAlgn="b"/>
                      <a:r>
                        <a:rPr lang="en-US" sz="1000" u="none" strike="noStrike" dirty="0">
                          <a:effectLst/>
                        </a:rPr>
                        <a:t> </a:t>
                      </a:r>
                      <a:endParaRPr lang="en-US" sz="1000" b="0" i="0" u="none" strike="noStrike" dirty="0">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r>
              <a:tr h="218426">
                <a:tc>
                  <a:txBody>
                    <a:bodyPr/>
                    <a:lstStyle/>
                    <a:p>
                      <a:pPr algn="l" fontAlgn="b"/>
                      <a:r>
                        <a:rPr lang="en-US" sz="1000" b="1" u="none" strike="noStrike" dirty="0">
                          <a:effectLst/>
                        </a:rPr>
                        <a:t>Operating PBDIT</a:t>
                      </a:r>
                      <a:endParaRPr lang="en-US" sz="1000" b="1" i="0" u="none" strike="noStrike" dirty="0">
                        <a:effectLst/>
                        <a:latin typeface="Arial"/>
                      </a:endParaRPr>
                    </a:p>
                  </a:txBody>
                  <a:tcPr marL="0" marR="0" marT="0" marB="0" anchor="b"/>
                </a:tc>
                <a:tc>
                  <a:txBody>
                    <a:bodyPr/>
                    <a:lstStyle/>
                    <a:p>
                      <a:pPr algn="l" fontAlgn="b"/>
                      <a:r>
                        <a:rPr lang="en-US" sz="1000" u="none" strike="noStrike" dirty="0">
                          <a:effectLst/>
                        </a:rPr>
                        <a:t> </a:t>
                      </a:r>
                      <a:endParaRPr lang="en-US" sz="1000" b="1" i="0" u="none" strike="noStrike" dirty="0">
                        <a:effectLst/>
                        <a:latin typeface="Arial"/>
                      </a:endParaRPr>
                    </a:p>
                  </a:txBody>
                  <a:tcPr marL="0" marR="0" marT="0" marB="0" anchor="b"/>
                </a:tc>
                <a:tc>
                  <a:txBody>
                    <a:bodyPr/>
                    <a:lstStyle/>
                    <a:p>
                      <a:pPr algn="l" fontAlgn="b"/>
                      <a:r>
                        <a:rPr lang="en-US" sz="1000" u="none" strike="noStrike" dirty="0">
                          <a:effectLst/>
                        </a:rPr>
                        <a:t>         57,465 </a:t>
                      </a:r>
                      <a:endParaRPr lang="en-US" sz="1000" b="1" i="0" u="none" strike="noStrike" dirty="0">
                        <a:effectLst/>
                        <a:latin typeface="Arial"/>
                      </a:endParaRPr>
                    </a:p>
                  </a:txBody>
                  <a:tcPr marL="0" marR="0" marT="0" marB="0" anchor="b"/>
                </a:tc>
                <a:tc>
                  <a:txBody>
                    <a:bodyPr/>
                    <a:lstStyle/>
                    <a:p>
                      <a:pPr algn="l" fontAlgn="b"/>
                      <a:r>
                        <a:rPr lang="en-US" sz="1000" u="none" strike="noStrike" dirty="0">
                          <a:effectLst/>
                        </a:rPr>
                        <a:t>             62,907 </a:t>
                      </a:r>
                      <a:endParaRPr lang="en-US" sz="1000" b="1" i="0" u="none" strike="noStrike" dirty="0">
                        <a:effectLst/>
                        <a:latin typeface="Arial"/>
                      </a:endParaRPr>
                    </a:p>
                  </a:txBody>
                  <a:tcPr marL="0" marR="0" marT="0" marB="0" anchor="b"/>
                </a:tc>
                <a:tc>
                  <a:txBody>
                    <a:bodyPr/>
                    <a:lstStyle/>
                    <a:p>
                      <a:pPr algn="l" fontAlgn="b"/>
                      <a:r>
                        <a:rPr lang="en-US" sz="1000" u="none" strike="noStrike" dirty="0">
                          <a:effectLst/>
                        </a:rPr>
                        <a:t>             72,264 </a:t>
                      </a:r>
                      <a:endParaRPr lang="en-US" sz="1000" b="1" i="0" u="none" strike="noStrike" dirty="0">
                        <a:effectLst/>
                        <a:latin typeface="Arial"/>
                      </a:endParaRPr>
                    </a:p>
                  </a:txBody>
                  <a:tcPr marL="0" marR="0" marT="0" marB="0" anchor="b"/>
                </a:tc>
                <a:tc>
                  <a:txBody>
                    <a:bodyPr/>
                    <a:lstStyle/>
                    <a:p>
                      <a:pPr algn="l" fontAlgn="b"/>
                      <a:r>
                        <a:rPr lang="en-US" sz="1000" u="none" strike="noStrike" dirty="0">
                          <a:effectLst/>
                        </a:rPr>
                        <a:t>             84,817 </a:t>
                      </a:r>
                      <a:endParaRPr lang="en-US" sz="1000" b="1" i="0" u="none" strike="noStrike" dirty="0">
                        <a:effectLst/>
                        <a:latin typeface="Arial"/>
                      </a:endParaRPr>
                    </a:p>
                  </a:txBody>
                  <a:tcPr marL="0" marR="0" marT="0" marB="0" anchor="b"/>
                </a:tc>
                <a:tc>
                  <a:txBody>
                    <a:bodyPr/>
                    <a:lstStyle/>
                    <a:p>
                      <a:pPr algn="l" fontAlgn="b"/>
                      <a:r>
                        <a:rPr lang="en-US" sz="1000" u="none" strike="noStrike" dirty="0">
                          <a:effectLst/>
                        </a:rPr>
                        <a:t>           101,576 </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123,865 </a:t>
                      </a:r>
                      <a:endParaRPr lang="en-US" sz="1000" b="1" i="0" u="none" strike="noStrike">
                        <a:effectLst/>
                        <a:latin typeface="Arial"/>
                      </a:endParaRPr>
                    </a:p>
                  </a:txBody>
                  <a:tcPr marL="0" marR="0" marT="0" marB="0" anchor="b"/>
                </a:tc>
                <a:tc>
                  <a:txBody>
                    <a:bodyPr/>
                    <a:lstStyle/>
                    <a:p>
                      <a:pPr algn="l" fontAlgn="b"/>
                      <a:r>
                        <a:rPr lang="en-US" sz="1000" u="none" strike="noStrike" dirty="0">
                          <a:effectLst/>
                        </a:rPr>
                        <a:t>           134,891 </a:t>
                      </a:r>
                      <a:endParaRPr lang="en-US" sz="1000" b="1" i="0" u="none" strike="noStrike" dirty="0">
                        <a:effectLst/>
                        <a:latin typeface="Arial"/>
                      </a:endParaRPr>
                    </a:p>
                  </a:txBody>
                  <a:tcPr marL="0" marR="0" marT="0" marB="0" anchor="b"/>
                </a:tc>
              </a:tr>
              <a:tr h="218426">
                <a:tc>
                  <a:txBody>
                    <a:bodyPr/>
                    <a:lstStyle/>
                    <a:p>
                      <a:pPr algn="l" fontAlgn="b"/>
                      <a:r>
                        <a:rPr lang="en-US" sz="1000" b="1" u="none" strike="noStrike" dirty="0">
                          <a:effectLst/>
                        </a:rPr>
                        <a:t>Less: Tax</a:t>
                      </a:r>
                      <a:endParaRPr lang="en-US" sz="1000" b="1" i="0" u="none" strike="noStrike" dirty="0">
                        <a:effectLst/>
                        <a:latin typeface="Arial"/>
                      </a:endParaRPr>
                    </a:p>
                  </a:txBody>
                  <a:tcPr marL="0" marR="0" marT="0" marB="0" anchor="b"/>
                </a:tc>
                <a:tc>
                  <a:txBody>
                    <a:bodyPr/>
                    <a:lstStyle/>
                    <a:p>
                      <a:pPr algn="l" fontAlgn="b"/>
                      <a:r>
                        <a:rPr lang="en-US" sz="1000" u="none" strike="noStrike" dirty="0">
                          <a:effectLst/>
                        </a:rPr>
                        <a:t> </a:t>
                      </a:r>
                      <a:endParaRPr lang="en-US" sz="1000" b="0" i="0" u="none" strike="noStrike" dirty="0">
                        <a:effectLst/>
                        <a:latin typeface="Arial"/>
                      </a:endParaRPr>
                    </a:p>
                  </a:txBody>
                  <a:tcPr marL="0" marR="0" marT="0" marB="0" anchor="b"/>
                </a:tc>
                <a:tc>
                  <a:txBody>
                    <a:bodyPr/>
                    <a:lstStyle/>
                    <a:p>
                      <a:pPr algn="l" fontAlgn="b"/>
                      <a:r>
                        <a:rPr lang="en-US" sz="1000" u="none" strike="noStrike" dirty="0">
                          <a:effectLst/>
                        </a:rPr>
                        <a:t>          3,165 </a:t>
                      </a:r>
                      <a:endParaRPr lang="en-US" sz="1000" b="0" i="0" u="none" strike="noStrike" dirty="0">
                        <a:effectLst/>
                        <a:latin typeface="Arial"/>
                      </a:endParaRPr>
                    </a:p>
                  </a:txBody>
                  <a:tcPr marL="0" marR="0" marT="0" marB="0" anchor="b"/>
                </a:tc>
                <a:tc>
                  <a:txBody>
                    <a:bodyPr/>
                    <a:lstStyle/>
                    <a:p>
                      <a:pPr algn="l" fontAlgn="b"/>
                      <a:r>
                        <a:rPr lang="en-US" sz="1000" u="none" strike="noStrike">
                          <a:effectLst/>
                        </a:rPr>
                        <a:t>               3,451 </a:t>
                      </a:r>
                      <a:endParaRPr lang="en-US" sz="1000" b="0" i="0" u="none" strike="noStrike">
                        <a:effectLst/>
                        <a:latin typeface="Arial"/>
                      </a:endParaRPr>
                    </a:p>
                  </a:txBody>
                  <a:tcPr marL="0" marR="0" marT="0" marB="0" anchor="b"/>
                </a:tc>
                <a:tc>
                  <a:txBody>
                    <a:bodyPr/>
                    <a:lstStyle/>
                    <a:p>
                      <a:pPr algn="l" fontAlgn="b"/>
                      <a:r>
                        <a:rPr lang="en-US" sz="1000" u="none" strike="noStrike" dirty="0">
                          <a:effectLst/>
                        </a:rPr>
                        <a:t>               7,723 </a:t>
                      </a:r>
                      <a:endParaRPr lang="en-US" sz="1000" b="0" i="0" u="none" strike="noStrike" dirty="0">
                        <a:effectLst/>
                        <a:latin typeface="Arial"/>
                      </a:endParaRPr>
                    </a:p>
                  </a:txBody>
                  <a:tcPr marL="0" marR="0" marT="0" marB="0" anchor="b"/>
                </a:tc>
                <a:tc>
                  <a:txBody>
                    <a:bodyPr/>
                    <a:lstStyle/>
                    <a:p>
                      <a:pPr algn="l" fontAlgn="b"/>
                      <a:r>
                        <a:rPr lang="en-US" sz="1000" u="none" strike="noStrike">
                          <a:effectLst/>
                        </a:rPr>
                        <a:t>             21,826 </a:t>
                      </a:r>
                      <a:endParaRPr lang="en-US" sz="1000" b="0" i="0" u="none" strike="noStrike">
                        <a:effectLst/>
                        <a:latin typeface="Arial"/>
                      </a:endParaRPr>
                    </a:p>
                  </a:txBody>
                  <a:tcPr marL="0" marR="0" marT="0" marB="0" anchor="b"/>
                </a:tc>
                <a:tc>
                  <a:txBody>
                    <a:bodyPr/>
                    <a:lstStyle/>
                    <a:p>
                      <a:pPr algn="l" fontAlgn="b"/>
                      <a:r>
                        <a:rPr lang="en-US" sz="1000" u="none" strike="noStrike">
                          <a:effectLst/>
                        </a:rPr>
                        <a:t>             26,040 </a:t>
                      </a:r>
                      <a:endParaRPr lang="en-US" sz="1000" b="0" i="0" u="none" strike="noStrike">
                        <a:effectLst/>
                        <a:latin typeface="Arial"/>
                      </a:endParaRPr>
                    </a:p>
                  </a:txBody>
                  <a:tcPr marL="0" marR="0" marT="0" marB="0" anchor="b"/>
                </a:tc>
                <a:tc>
                  <a:txBody>
                    <a:bodyPr/>
                    <a:lstStyle/>
                    <a:p>
                      <a:pPr algn="l" fontAlgn="b"/>
                      <a:r>
                        <a:rPr lang="en-US" sz="1000" u="none" strike="noStrike">
                          <a:effectLst/>
                        </a:rPr>
                        <a:t>             31,629 </a:t>
                      </a:r>
                      <a:endParaRPr lang="en-US" sz="1000" b="0" i="0" u="none" strike="noStrike">
                        <a:effectLst/>
                        <a:latin typeface="Arial"/>
                      </a:endParaRPr>
                    </a:p>
                  </a:txBody>
                  <a:tcPr marL="0" marR="0" marT="0" marB="0" anchor="b"/>
                </a:tc>
                <a:tc>
                  <a:txBody>
                    <a:bodyPr/>
                    <a:lstStyle/>
                    <a:p>
                      <a:pPr algn="l" fontAlgn="b"/>
                      <a:r>
                        <a:rPr lang="en-US" sz="1000" u="none" strike="noStrike">
                          <a:effectLst/>
                        </a:rPr>
                        <a:t>             34,301 </a:t>
                      </a:r>
                      <a:endParaRPr lang="en-US" sz="1000" b="0" i="0" u="none" strike="noStrike">
                        <a:effectLst/>
                        <a:latin typeface="Arial"/>
                      </a:endParaRPr>
                    </a:p>
                  </a:txBody>
                  <a:tcPr marL="0" marR="0" marT="0" marB="0" anchor="b"/>
                </a:tc>
              </a:tr>
              <a:tr h="218426">
                <a:tc>
                  <a:txBody>
                    <a:bodyPr/>
                    <a:lstStyle/>
                    <a:p>
                      <a:pPr algn="l" fontAlgn="b"/>
                      <a:r>
                        <a:rPr lang="en-US" sz="1000" b="1" u="none" strike="noStrike" dirty="0">
                          <a:effectLst/>
                        </a:rPr>
                        <a:t>Operating Cash Flows</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a:t>
                      </a:r>
                      <a:endParaRPr lang="en-US" sz="1000" b="1" i="0" u="none" strike="noStrike">
                        <a:effectLst/>
                        <a:latin typeface="Arial"/>
                      </a:endParaRPr>
                    </a:p>
                  </a:txBody>
                  <a:tcPr marL="0" marR="0" marT="0" marB="0" anchor="b"/>
                </a:tc>
                <a:tc>
                  <a:txBody>
                    <a:bodyPr/>
                    <a:lstStyle/>
                    <a:p>
                      <a:pPr algn="l" fontAlgn="b"/>
                      <a:r>
                        <a:rPr lang="en-US" sz="1000" u="none" strike="noStrike">
                          <a:effectLst/>
                        </a:rPr>
                        <a:t>         54,300 </a:t>
                      </a:r>
                      <a:endParaRPr lang="en-US" sz="1000" b="1" i="0" u="none" strike="noStrike">
                        <a:effectLst/>
                        <a:latin typeface="Arial"/>
                      </a:endParaRPr>
                    </a:p>
                  </a:txBody>
                  <a:tcPr marL="0" marR="0" marT="0" marB="0" anchor="b"/>
                </a:tc>
                <a:tc>
                  <a:txBody>
                    <a:bodyPr/>
                    <a:lstStyle/>
                    <a:p>
                      <a:pPr algn="l" fontAlgn="b"/>
                      <a:r>
                        <a:rPr lang="en-US" sz="1000" u="none" strike="noStrike">
                          <a:effectLst/>
                        </a:rPr>
                        <a:t>             59,456 </a:t>
                      </a:r>
                      <a:endParaRPr lang="en-US" sz="1000" b="1" i="0" u="none" strike="noStrike">
                        <a:effectLst/>
                        <a:latin typeface="Arial"/>
                      </a:endParaRPr>
                    </a:p>
                  </a:txBody>
                  <a:tcPr marL="0" marR="0" marT="0" marB="0" anchor="b"/>
                </a:tc>
                <a:tc>
                  <a:txBody>
                    <a:bodyPr/>
                    <a:lstStyle/>
                    <a:p>
                      <a:pPr algn="l" fontAlgn="b"/>
                      <a:r>
                        <a:rPr lang="en-US" sz="1000" u="none" strike="noStrike">
                          <a:effectLst/>
                        </a:rPr>
                        <a:t>             64,541 </a:t>
                      </a:r>
                      <a:endParaRPr lang="en-US" sz="1000" b="1" i="0" u="none" strike="noStrike">
                        <a:effectLst/>
                        <a:latin typeface="Arial"/>
                      </a:endParaRPr>
                    </a:p>
                  </a:txBody>
                  <a:tcPr marL="0" marR="0" marT="0" marB="0" anchor="b"/>
                </a:tc>
                <a:tc>
                  <a:txBody>
                    <a:bodyPr/>
                    <a:lstStyle/>
                    <a:p>
                      <a:pPr algn="l" fontAlgn="b"/>
                      <a:r>
                        <a:rPr lang="en-US" sz="1000" u="none" strike="noStrike">
                          <a:effectLst/>
                        </a:rPr>
                        <a:t>             62,991 </a:t>
                      </a:r>
                      <a:endParaRPr lang="en-US" sz="1000" b="1" i="0" u="none" strike="noStrike">
                        <a:effectLst/>
                        <a:latin typeface="Arial"/>
                      </a:endParaRPr>
                    </a:p>
                  </a:txBody>
                  <a:tcPr marL="0" marR="0" marT="0" marB="0" anchor="b"/>
                </a:tc>
                <a:tc>
                  <a:txBody>
                    <a:bodyPr/>
                    <a:lstStyle/>
                    <a:p>
                      <a:pPr algn="l" fontAlgn="b"/>
                      <a:r>
                        <a:rPr lang="en-US" sz="1000" u="none" strike="noStrike" dirty="0">
                          <a:effectLst/>
                        </a:rPr>
                        <a:t>             75,536 </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92,236 </a:t>
                      </a:r>
                      <a:endParaRPr lang="en-US" sz="1000" b="1" i="0" u="none" strike="noStrike">
                        <a:effectLst/>
                        <a:latin typeface="Arial"/>
                      </a:endParaRPr>
                    </a:p>
                  </a:txBody>
                  <a:tcPr marL="0" marR="0" marT="0" marB="0" anchor="b"/>
                </a:tc>
                <a:tc>
                  <a:txBody>
                    <a:bodyPr/>
                    <a:lstStyle/>
                    <a:p>
                      <a:pPr algn="l" fontAlgn="b"/>
                      <a:r>
                        <a:rPr lang="en-US" sz="1000" u="none" strike="noStrike">
                          <a:effectLst/>
                        </a:rPr>
                        <a:t>           100,590 </a:t>
                      </a:r>
                      <a:endParaRPr lang="en-US" sz="1000" b="1" i="0" u="none" strike="noStrike">
                        <a:effectLst/>
                        <a:latin typeface="Arial"/>
                      </a:endParaRPr>
                    </a:p>
                  </a:txBody>
                  <a:tcPr marL="0" marR="0" marT="0" marB="0" anchor="b"/>
                </a:tc>
              </a:tr>
              <a:tr h="218426">
                <a:tc>
                  <a:txBody>
                    <a:bodyPr/>
                    <a:lstStyle/>
                    <a:p>
                      <a:pPr algn="l" fontAlgn="b"/>
                      <a:r>
                        <a:rPr lang="en-US" sz="1000" b="1" u="none" strike="noStrike" dirty="0">
                          <a:effectLst/>
                        </a:rPr>
                        <a:t> </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dirty="0">
                          <a:effectLst/>
                        </a:rPr>
                        <a:t> </a:t>
                      </a:r>
                      <a:endParaRPr lang="en-US" sz="1000" b="0" i="0" u="none" strike="noStrike" dirty="0">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r>
              <a:tr h="218426">
                <a:tc>
                  <a:txBody>
                    <a:bodyPr/>
                    <a:lstStyle/>
                    <a:p>
                      <a:pPr algn="l" fontAlgn="b"/>
                      <a:r>
                        <a:rPr lang="en-US" sz="1000" b="1" u="none" strike="noStrike">
                          <a:effectLst/>
                        </a:rPr>
                        <a:t>Less: Capital Expenditure</a:t>
                      </a:r>
                      <a:endParaRPr lang="en-US" sz="1000" b="1" i="0" u="none" strike="noStrike">
                        <a:effectLst/>
                        <a:latin typeface="Arial"/>
                      </a:endParaRPr>
                    </a:p>
                  </a:txBody>
                  <a:tcPr marL="0" marR="0" marT="0" marB="0" anchor="b"/>
                </a:tc>
                <a:tc>
                  <a:txBody>
                    <a:bodyPr/>
                    <a:lstStyle/>
                    <a:p>
                      <a:pPr algn="l" fontAlgn="b"/>
                      <a:r>
                        <a:rPr lang="en-US" sz="1000" u="none" strike="noStrike" dirty="0">
                          <a:effectLst/>
                        </a:rPr>
                        <a:t> </a:t>
                      </a:r>
                      <a:endParaRPr lang="en-US" sz="1000" b="0" i="0" u="none" strike="noStrike" dirty="0">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4,118 </a:t>
                      </a:r>
                      <a:endParaRPr lang="en-US" sz="1000" b="0" i="0" u="none" strike="noStrike">
                        <a:effectLst/>
                        <a:latin typeface="Arial"/>
                      </a:endParaRPr>
                    </a:p>
                  </a:txBody>
                  <a:tcPr marL="0" marR="0" marT="0" marB="0" anchor="b"/>
                </a:tc>
                <a:tc>
                  <a:txBody>
                    <a:bodyPr/>
                    <a:lstStyle/>
                    <a:p>
                      <a:pPr algn="l" fontAlgn="b"/>
                      <a:r>
                        <a:rPr lang="en-US" sz="1000" u="none" strike="noStrike">
                          <a:effectLst/>
                        </a:rPr>
                        <a:t>               4,103 </a:t>
                      </a:r>
                      <a:endParaRPr lang="en-US" sz="1000" b="0" i="0" u="none" strike="noStrike">
                        <a:effectLst/>
                        <a:latin typeface="Arial"/>
                      </a:endParaRPr>
                    </a:p>
                  </a:txBody>
                  <a:tcPr marL="0" marR="0" marT="0" marB="0" anchor="b"/>
                </a:tc>
                <a:tc>
                  <a:txBody>
                    <a:bodyPr/>
                    <a:lstStyle/>
                    <a:p>
                      <a:pPr algn="l" fontAlgn="b"/>
                      <a:r>
                        <a:rPr lang="en-US" sz="1000" u="none" strike="noStrike">
                          <a:effectLst/>
                        </a:rPr>
                        <a:t>               5,538 </a:t>
                      </a:r>
                      <a:endParaRPr lang="en-US" sz="1000" b="0" i="0" u="none" strike="noStrike">
                        <a:effectLst/>
                        <a:latin typeface="Arial"/>
                      </a:endParaRPr>
                    </a:p>
                  </a:txBody>
                  <a:tcPr marL="0" marR="0" marT="0" marB="0" anchor="b"/>
                </a:tc>
                <a:tc>
                  <a:txBody>
                    <a:bodyPr/>
                    <a:lstStyle/>
                    <a:p>
                      <a:pPr algn="l" fontAlgn="b"/>
                      <a:r>
                        <a:rPr lang="en-US" sz="1000" u="none" strike="noStrike" dirty="0">
                          <a:effectLst/>
                        </a:rPr>
                        <a:t>               7,477 </a:t>
                      </a:r>
                      <a:endParaRPr lang="en-US" sz="1000" b="0" i="0" u="none" strike="noStrike" dirty="0">
                        <a:effectLst/>
                        <a:latin typeface="Arial"/>
                      </a:endParaRPr>
                    </a:p>
                  </a:txBody>
                  <a:tcPr marL="0" marR="0" marT="0" marB="0" anchor="b"/>
                </a:tc>
                <a:tc>
                  <a:txBody>
                    <a:bodyPr/>
                    <a:lstStyle/>
                    <a:p>
                      <a:pPr algn="l" fontAlgn="b"/>
                      <a:r>
                        <a:rPr lang="en-US" sz="1000" u="none" strike="noStrike">
                          <a:effectLst/>
                        </a:rPr>
                        <a:t>             10,094 </a:t>
                      </a:r>
                      <a:endParaRPr lang="en-US" sz="1000" b="0" i="0" u="none" strike="noStrike">
                        <a:effectLst/>
                        <a:latin typeface="Arial"/>
                      </a:endParaRPr>
                    </a:p>
                  </a:txBody>
                  <a:tcPr marL="0" marR="0" marT="0" marB="0" anchor="b"/>
                </a:tc>
                <a:tc>
                  <a:txBody>
                    <a:bodyPr/>
                    <a:lstStyle/>
                    <a:p>
                      <a:pPr algn="l" fontAlgn="b"/>
                      <a:r>
                        <a:rPr lang="en-US" sz="1000" u="none" strike="noStrike">
                          <a:effectLst/>
                        </a:rPr>
                        <a:t>             10,094 </a:t>
                      </a:r>
                      <a:endParaRPr lang="en-US" sz="1000" b="0" i="0" u="none" strike="noStrike">
                        <a:effectLst/>
                        <a:latin typeface="Arial"/>
                      </a:endParaRPr>
                    </a:p>
                  </a:txBody>
                  <a:tcPr marL="0" marR="0" marT="0" marB="0" anchor="b"/>
                </a:tc>
              </a:tr>
              <a:tr h="218426">
                <a:tc>
                  <a:txBody>
                    <a:bodyPr/>
                    <a:lstStyle/>
                    <a:p>
                      <a:pPr algn="l" fontAlgn="b"/>
                      <a:r>
                        <a:rPr lang="en-US" sz="1000" b="1" u="none" strike="noStrike" dirty="0">
                          <a:effectLst/>
                        </a:rPr>
                        <a:t>Less: Changes in Working Capital</a:t>
                      </a:r>
                      <a:endParaRPr lang="en-US" sz="1000" b="1" i="0" u="none" strike="noStrike" dirty="0">
                        <a:effectLst/>
                        <a:latin typeface="Arial"/>
                      </a:endParaRPr>
                    </a:p>
                  </a:txBody>
                  <a:tcPr marL="0" marR="0" marT="0" marB="0" anchor="b"/>
                </a:tc>
                <a:tc>
                  <a:txBody>
                    <a:bodyPr/>
                    <a:lstStyle/>
                    <a:p>
                      <a:pPr algn="l" fontAlgn="b"/>
                      <a:r>
                        <a:rPr lang="en-US" sz="1000" u="none" strike="noStrike" dirty="0">
                          <a:effectLst/>
                        </a:rPr>
                        <a:t> </a:t>
                      </a:r>
                      <a:endParaRPr lang="en-US" sz="1000" b="0" i="0" u="none" strike="noStrike" dirty="0">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5,423 </a:t>
                      </a:r>
                      <a:endParaRPr lang="en-US" sz="1000" b="0" i="0" u="none" strike="noStrike">
                        <a:effectLst/>
                        <a:latin typeface="Arial"/>
                      </a:endParaRPr>
                    </a:p>
                  </a:txBody>
                  <a:tcPr marL="0" marR="0" marT="0" marB="0" anchor="b"/>
                </a:tc>
                <a:tc>
                  <a:txBody>
                    <a:bodyPr/>
                    <a:lstStyle/>
                    <a:p>
                      <a:pPr algn="l" fontAlgn="b"/>
                      <a:r>
                        <a:rPr lang="en-US" sz="1000" u="none" strike="noStrike">
                          <a:effectLst/>
                        </a:rPr>
                        <a:t>               5,403 </a:t>
                      </a:r>
                      <a:endParaRPr lang="en-US" sz="1000" b="0" i="0" u="none" strike="noStrike">
                        <a:effectLst/>
                        <a:latin typeface="Arial"/>
                      </a:endParaRPr>
                    </a:p>
                  </a:txBody>
                  <a:tcPr marL="0" marR="0" marT="0" marB="0" anchor="b"/>
                </a:tc>
                <a:tc>
                  <a:txBody>
                    <a:bodyPr/>
                    <a:lstStyle/>
                    <a:p>
                      <a:pPr algn="l" fontAlgn="b"/>
                      <a:r>
                        <a:rPr lang="en-US" sz="1000" u="none" strike="noStrike" dirty="0">
                          <a:effectLst/>
                        </a:rPr>
                        <a:t>               7,294 </a:t>
                      </a:r>
                      <a:endParaRPr lang="en-US" sz="1000" b="0" i="0" u="none" strike="noStrike" dirty="0">
                        <a:effectLst/>
                        <a:latin typeface="Arial"/>
                      </a:endParaRPr>
                    </a:p>
                  </a:txBody>
                  <a:tcPr marL="0" marR="0" marT="0" marB="0" anchor="b"/>
                </a:tc>
                <a:tc>
                  <a:txBody>
                    <a:bodyPr/>
                    <a:lstStyle/>
                    <a:p>
                      <a:pPr algn="l" fontAlgn="b"/>
                      <a:r>
                        <a:rPr lang="en-US" sz="1000" u="none" strike="noStrike">
                          <a:effectLst/>
                        </a:rPr>
                        <a:t>               9,846 </a:t>
                      </a:r>
                      <a:endParaRPr lang="en-US" sz="1000" b="0" i="0" u="none" strike="noStrike">
                        <a:effectLst/>
                        <a:latin typeface="Arial"/>
                      </a:endParaRPr>
                    </a:p>
                  </a:txBody>
                  <a:tcPr marL="0" marR="0" marT="0" marB="0" anchor="b"/>
                </a:tc>
                <a:tc>
                  <a:txBody>
                    <a:bodyPr/>
                    <a:lstStyle/>
                    <a:p>
                      <a:pPr algn="l" fontAlgn="b"/>
                      <a:r>
                        <a:rPr lang="en-US" sz="1000" u="none" strike="noStrike" dirty="0">
                          <a:effectLst/>
                        </a:rPr>
                        <a:t>             13,293 </a:t>
                      </a:r>
                      <a:endParaRPr lang="en-US" sz="1000" b="0" i="0" u="none" strike="noStrike" dirty="0">
                        <a:effectLst/>
                        <a:latin typeface="Arial"/>
                      </a:endParaRPr>
                    </a:p>
                  </a:txBody>
                  <a:tcPr marL="0" marR="0" marT="0" marB="0" anchor="b"/>
                </a:tc>
                <a:tc>
                  <a:txBody>
                    <a:bodyPr/>
                    <a:lstStyle/>
                    <a:p>
                      <a:pPr algn="l" fontAlgn="b"/>
                      <a:r>
                        <a:rPr lang="en-US" sz="1000" u="none" strike="noStrike" dirty="0">
                          <a:effectLst/>
                        </a:rPr>
                        <a:t>             13,293 </a:t>
                      </a:r>
                      <a:endParaRPr lang="en-US" sz="1000" b="0" i="0" u="none" strike="noStrike" dirty="0">
                        <a:effectLst/>
                        <a:latin typeface="Arial"/>
                      </a:endParaRPr>
                    </a:p>
                  </a:txBody>
                  <a:tcPr marL="0" marR="0" marT="0" marB="0" anchor="b"/>
                </a:tc>
              </a:tr>
              <a:tr h="218426">
                <a:tc>
                  <a:txBody>
                    <a:bodyPr/>
                    <a:lstStyle/>
                    <a:p>
                      <a:pPr algn="l" fontAlgn="b"/>
                      <a:r>
                        <a:rPr lang="en-US" sz="1000" b="1" u="none" strike="noStrike" dirty="0">
                          <a:effectLst/>
                        </a:rPr>
                        <a:t> </a:t>
                      </a:r>
                      <a:endParaRPr lang="en-US" sz="1000" b="1" i="0" u="none" strike="noStrike" dirty="0">
                        <a:effectLst/>
                        <a:latin typeface="Arial"/>
                      </a:endParaRPr>
                    </a:p>
                  </a:txBody>
                  <a:tcPr marL="0" marR="0" marT="0" marB="0" anchor="b"/>
                </a:tc>
                <a:tc>
                  <a:txBody>
                    <a:bodyPr/>
                    <a:lstStyle/>
                    <a:p>
                      <a:pPr algn="l" fontAlgn="b"/>
                      <a:r>
                        <a:rPr lang="en-US" sz="1000" u="none" strike="noStrike" dirty="0">
                          <a:effectLst/>
                        </a:rPr>
                        <a:t> </a:t>
                      </a:r>
                      <a:endParaRPr lang="en-US" sz="1000" b="0" i="0" u="none" strike="noStrike" dirty="0">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dirty="0">
                          <a:effectLst/>
                        </a:rPr>
                        <a:t> </a:t>
                      </a:r>
                      <a:endParaRPr lang="en-US" sz="1000" b="0" i="0" u="none" strike="noStrike" dirty="0">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r>
              <a:tr h="218426">
                <a:tc>
                  <a:txBody>
                    <a:bodyPr/>
                    <a:lstStyle/>
                    <a:p>
                      <a:pPr algn="l" fontAlgn="b"/>
                      <a:r>
                        <a:rPr lang="en-US" sz="1000" b="1" u="none" strike="noStrike" dirty="0">
                          <a:effectLst/>
                        </a:rPr>
                        <a:t>Free Cash Flow</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a:t>
                      </a:r>
                      <a:endParaRPr lang="en-US" sz="1000" b="1" i="0" u="none" strike="noStrike">
                        <a:effectLst/>
                        <a:latin typeface="Arial"/>
                      </a:endParaRPr>
                    </a:p>
                  </a:txBody>
                  <a:tcPr marL="0" marR="0" marT="0" marB="0" anchor="b"/>
                </a:tc>
                <a:tc>
                  <a:txBody>
                    <a:bodyPr/>
                    <a:lstStyle/>
                    <a:p>
                      <a:pPr algn="l" fontAlgn="b"/>
                      <a:r>
                        <a:rPr lang="en-US" sz="1000" u="none" strike="noStrike">
                          <a:effectLst/>
                        </a:rPr>
                        <a:t> </a:t>
                      </a:r>
                      <a:endParaRPr lang="en-US" sz="1000" b="1" i="0" u="none" strike="noStrike">
                        <a:effectLst/>
                        <a:latin typeface="Arial"/>
                      </a:endParaRPr>
                    </a:p>
                  </a:txBody>
                  <a:tcPr marL="0" marR="0" marT="0" marB="0" anchor="b"/>
                </a:tc>
                <a:tc>
                  <a:txBody>
                    <a:bodyPr/>
                    <a:lstStyle/>
                    <a:p>
                      <a:pPr algn="l" fontAlgn="b"/>
                      <a:r>
                        <a:rPr lang="en-US" sz="1000" u="none" strike="noStrike">
                          <a:effectLst/>
                        </a:rPr>
                        <a:t>             49,916 </a:t>
                      </a:r>
                      <a:endParaRPr lang="en-US" sz="1000" b="1" i="0" u="none" strike="noStrike">
                        <a:effectLst/>
                        <a:latin typeface="Arial"/>
                      </a:endParaRPr>
                    </a:p>
                  </a:txBody>
                  <a:tcPr marL="0" marR="0" marT="0" marB="0" anchor="b"/>
                </a:tc>
                <a:tc>
                  <a:txBody>
                    <a:bodyPr/>
                    <a:lstStyle/>
                    <a:p>
                      <a:pPr algn="l" fontAlgn="b"/>
                      <a:r>
                        <a:rPr lang="en-US" sz="1000" u="none" strike="noStrike" dirty="0">
                          <a:effectLst/>
                        </a:rPr>
                        <a:t>             55,035 </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50,159 </a:t>
                      </a:r>
                      <a:endParaRPr lang="en-US" sz="1000" b="1" i="0" u="none" strike="noStrike">
                        <a:effectLst/>
                        <a:latin typeface="Arial"/>
                      </a:endParaRPr>
                    </a:p>
                  </a:txBody>
                  <a:tcPr marL="0" marR="0" marT="0" marB="0" anchor="b"/>
                </a:tc>
                <a:tc>
                  <a:txBody>
                    <a:bodyPr/>
                    <a:lstStyle/>
                    <a:p>
                      <a:pPr algn="l" fontAlgn="b"/>
                      <a:r>
                        <a:rPr lang="en-US" sz="1000" u="none" strike="noStrike" dirty="0">
                          <a:effectLst/>
                        </a:rPr>
                        <a:t>             58,213 </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68,850 </a:t>
                      </a:r>
                      <a:endParaRPr lang="en-US" sz="1000" b="1" i="0" u="none" strike="noStrike">
                        <a:effectLst/>
                        <a:latin typeface="Arial"/>
                      </a:endParaRPr>
                    </a:p>
                  </a:txBody>
                  <a:tcPr marL="0" marR="0" marT="0" marB="0" anchor="b"/>
                </a:tc>
                <a:tc>
                  <a:txBody>
                    <a:bodyPr/>
                    <a:lstStyle/>
                    <a:p>
                      <a:pPr algn="l" fontAlgn="b"/>
                      <a:r>
                        <a:rPr lang="en-US" sz="1000" u="none" strike="noStrike" dirty="0">
                          <a:effectLst/>
                        </a:rPr>
                        <a:t>             77,203 </a:t>
                      </a:r>
                      <a:endParaRPr lang="en-US" sz="1000" b="1" i="0" u="none" strike="noStrike" dirty="0">
                        <a:effectLst/>
                        <a:latin typeface="Arial"/>
                      </a:endParaRPr>
                    </a:p>
                  </a:txBody>
                  <a:tcPr marL="0" marR="0" marT="0" marB="0" anchor="b"/>
                </a:tc>
              </a:tr>
              <a:tr h="218426">
                <a:tc>
                  <a:txBody>
                    <a:bodyPr/>
                    <a:lstStyle/>
                    <a:p>
                      <a:pPr algn="l" fontAlgn="b"/>
                      <a:r>
                        <a:rPr lang="en-US" sz="1000" b="1" u="none" strike="noStrike" dirty="0">
                          <a:effectLst/>
                        </a:rPr>
                        <a:t> </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a:t>
                      </a:r>
                      <a:endParaRPr lang="en-US" sz="1000" b="1" i="0" u="none" strike="noStrike">
                        <a:effectLst/>
                        <a:latin typeface="Arial"/>
                      </a:endParaRPr>
                    </a:p>
                  </a:txBody>
                  <a:tcPr marL="0" marR="0" marT="0" marB="0" anchor="b"/>
                </a:tc>
                <a:tc>
                  <a:txBody>
                    <a:bodyPr/>
                    <a:lstStyle/>
                    <a:p>
                      <a:pPr algn="l" fontAlgn="b"/>
                      <a:r>
                        <a:rPr lang="en-US" sz="1000" u="none" strike="noStrike">
                          <a:effectLst/>
                        </a:rPr>
                        <a:t> </a:t>
                      </a:r>
                      <a:endParaRPr lang="en-US" sz="1000" b="1" i="0" u="none" strike="noStrike">
                        <a:effectLst/>
                        <a:latin typeface="Arial"/>
                      </a:endParaRPr>
                    </a:p>
                  </a:txBody>
                  <a:tcPr marL="0" marR="0" marT="0" marB="0" anchor="b"/>
                </a:tc>
                <a:tc>
                  <a:txBody>
                    <a:bodyPr/>
                    <a:lstStyle/>
                    <a:p>
                      <a:pPr algn="l" fontAlgn="b"/>
                      <a:r>
                        <a:rPr lang="en-US" sz="1000" u="none" strike="noStrike">
                          <a:effectLst/>
                        </a:rPr>
                        <a:t>             49,940 </a:t>
                      </a:r>
                      <a:endParaRPr lang="en-US" sz="1000" b="1" i="0" u="none" strike="noStrike">
                        <a:effectLst/>
                        <a:latin typeface="Arial"/>
                      </a:endParaRPr>
                    </a:p>
                  </a:txBody>
                  <a:tcPr marL="0" marR="0" marT="0" marB="0" anchor="b"/>
                </a:tc>
                <a:tc>
                  <a:txBody>
                    <a:bodyPr/>
                    <a:lstStyle/>
                    <a:p>
                      <a:pPr algn="l" fontAlgn="b"/>
                      <a:r>
                        <a:rPr lang="en-US" sz="1000" u="none" strike="noStrike">
                          <a:effectLst/>
                        </a:rPr>
                        <a:t>             55,164 </a:t>
                      </a:r>
                      <a:endParaRPr lang="en-US" sz="1000" b="1" i="0" u="none" strike="noStrike">
                        <a:effectLst/>
                        <a:latin typeface="Arial"/>
                      </a:endParaRPr>
                    </a:p>
                  </a:txBody>
                  <a:tcPr marL="0" marR="0" marT="0" marB="0" anchor="b"/>
                </a:tc>
                <a:tc>
                  <a:txBody>
                    <a:bodyPr/>
                    <a:lstStyle/>
                    <a:p>
                      <a:pPr algn="l" fontAlgn="b"/>
                      <a:r>
                        <a:rPr lang="en-US" sz="1000" u="none" strike="noStrike">
                          <a:effectLst/>
                        </a:rPr>
                        <a:t>             50,160 </a:t>
                      </a:r>
                      <a:endParaRPr lang="en-US" sz="1000" b="1" i="0" u="none" strike="noStrike">
                        <a:effectLst/>
                        <a:latin typeface="Arial"/>
                      </a:endParaRPr>
                    </a:p>
                  </a:txBody>
                  <a:tcPr marL="0" marR="0" marT="0" marB="0" anchor="b"/>
                </a:tc>
                <a:tc>
                  <a:txBody>
                    <a:bodyPr/>
                    <a:lstStyle/>
                    <a:p>
                      <a:pPr algn="l" fontAlgn="b"/>
                      <a:r>
                        <a:rPr lang="en-US" sz="1000" u="none" strike="noStrike">
                          <a:effectLst/>
                        </a:rPr>
                        <a:t>             58,344 </a:t>
                      </a:r>
                      <a:endParaRPr lang="en-US" sz="1000" b="1" i="0" u="none" strike="noStrike">
                        <a:effectLst/>
                        <a:latin typeface="Arial"/>
                      </a:endParaRPr>
                    </a:p>
                  </a:txBody>
                  <a:tcPr marL="0" marR="0" marT="0" marB="0" anchor="b"/>
                </a:tc>
                <a:tc>
                  <a:txBody>
                    <a:bodyPr/>
                    <a:lstStyle/>
                    <a:p>
                      <a:pPr algn="l" fontAlgn="b"/>
                      <a:r>
                        <a:rPr lang="en-US" sz="1000" u="none" strike="noStrike">
                          <a:effectLst/>
                        </a:rPr>
                        <a:t>             68,886 </a:t>
                      </a:r>
                      <a:endParaRPr lang="en-US" sz="1000" b="1" i="0" u="none" strike="noStrike">
                        <a:effectLst/>
                        <a:latin typeface="Arial"/>
                      </a:endParaRPr>
                    </a:p>
                  </a:txBody>
                  <a:tcPr marL="0" marR="0" marT="0" marB="0" anchor="b"/>
                </a:tc>
                <a:tc>
                  <a:txBody>
                    <a:bodyPr/>
                    <a:lstStyle/>
                    <a:p>
                      <a:pPr algn="l" fontAlgn="b"/>
                      <a:r>
                        <a:rPr lang="en-US" sz="1000" u="none" strike="noStrike">
                          <a:effectLst/>
                        </a:rPr>
                        <a:t> </a:t>
                      </a:r>
                      <a:endParaRPr lang="en-US" sz="1000" b="1" i="0" u="none" strike="noStrike">
                        <a:effectLst/>
                        <a:latin typeface="Arial"/>
                      </a:endParaRPr>
                    </a:p>
                  </a:txBody>
                  <a:tcPr marL="0" marR="0" marT="0" marB="0" anchor="b"/>
                </a:tc>
              </a:tr>
              <a:tr h="218426">
                <a:tc>
                  <a:txBody>
                    <a:bodyPr/>
                    <a:lstStyle/>
                    <a:p>
                      <a:pPr algn="l" fontAlgn="b"/>
                      <a:r>
                        <a:rPr lang="en-US" sz="1000" b="1" u="none" strike="noStrike">
                          <a:effectLst/>
                        </a:rPr>
                        <a:t>Discount Factor</a:t>
                      </a:r>
                      <a:endParaRPr lang="en-US" sz="1000" b="1"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dirty="0">
                          <a:effectLst/>
                        </a:rPr>
                        <a:t> </a:t>
                      </a:r>
                      <a:endParaRPr lang="en-US" sz="1000" b="0" i="0" u="none" strike="noStrike" dirty="0">
                        <a:effectLst/>
                        <a:latin typeface="Arial"/>
                      </a:endParaRPr>
                    </a:p>
                  </a:txBody>
                  <a:tcPr marL="0" marR="0" marT="0" marB="0" anchor="b"/>
                </a:tc>
                <a:tc>
                  <a:txBody>
                    <a:bodyPr/>
                    <a:lstStyle/>
                    <a:p>
                      <a:pPr algn="ctr" fontAlgn="b"/>
                      <a:r>
                        <a:rPr lang="en-US" sz="1000" b="1" u="none" strike="noStrike" dirty="0">
                          <a:effectLst/>
                        </a:rPr>
                        <a:t>84.5%</a:t>
                      </a:r>
                      <a:endParaRPr lang="en-US" sz="1000" b="1" i="0" u="none" strike="noStrike" dirty="0">
                        <a:effectLst/>
                        <a:latin typeface="Arial"/>
                      </a:endParaRPr>
                    </a:p>
                  </a:txBody>
                  <a:tcPr marL="0" marR="0" marT="0" marB="0" anchor="b"/>
                </a:tc>
                <a:tc>
                  <a:txBody>
                    <a:bodyPr/>
                    <a:lstStyle/>
                    <a:p>
                      <a:pPr algn="ctr" fontAlgn="b"/>
                      <a:r>
                        <a:rPr lang="en-US" sz="1000" b="1" u="none" strike="noStrike" dirty="0">
                          <a:effectLst/>
                        </a:rPr>
                        <a:t>71.5%</a:t>
                      </a:r>
                      <a:endParaRPr lang="en-US" sz="1000" b="1" i="0" u="none" strike="noStrike" dirty="0">
                        <a:effectLst/>
                        <a:latin typeface="Arial"/>
                      </a:endParaRPr>
                    </a:p>
                  </a:txBody>
                  <a:tcPr marL="0" marR="0" marT="0" marB="0" anchor="b"/>
                </a:tc>
                <a:tc>
                  <a:txBody>
                    <a:bodyPr/>
                    <a:lstStyle/>
                    <a:p>
                      <a:pPr algn="ctr" fontAlgn="b"/>
                      <a:r>
                        <a:rPr lang="en-US" sz="1000" b="1" u="none" strike="noStrike" dirty="0">
                          <a:effectLst/>
                        </a:rPr>
                        <a:t>60.3%</a:t>
                      </a:r>
                      <a:endParaRPr lang="en-US" sz="1000" b="1" i="0" u="none" strike="noStrike" dirty="0">
                        <a:effectLst/>
                        <a:latin typeface="Arial"/>
                      </a:endParaRPr>
                    </a:p>
                  </a:txBody>
                  <a:tcPr marL="0" marR="0" marT="0" marB="0" anchor="b"/>
                </a:tc>
                <a:tc>
                  <a:txBody>
                    <a:bodyPr/>
                    <a:lstStyle/>
                    <a:p>
                      <a:pPr algn="ctr" fontAlgn="b"/>
                      <a:r>
                        <a:rPr lang="en-US" sz="1000" b="1" u="none" strike="noStrike" dirty="0">
                          <a:effectLst/>
                        </a:rPr>
                        <a:t>51.0%</a:t>
                      </a:r>
                      <a:endParaRPr lang="en-US" sz="1000" b="1" i="0" u="none" strike="noStrike" dirty="0">
                        <a:effectLst/>
                        <a:latin typeface="Arial"/>
                      </a:endParaRPr>
                    </a:p>
                  </a:txBody>
                  <a:tcPr marL="0" marR="0" marT="0" marB="0" anchor="b"/>
                </a:tc>
                <a:tc>
                  <a:txBody>
                    <a:bodyPr/>
                    <a:lstStyle/>
                    <a:p>
                      <a:pPr algn="ctr" fontAlgn="b"/>
                      <a:r>
                        <a:rPr lang="en-US" sz="1000" b="1" u="none" strike="noStrike" dirty="0">
                          <a:effectLst/>
                        </a:rPr>
                        <a:t>43%</a:t>
                      </a:r>
                      <a:endParaRPr lang="en-US" sz="1000" b="1" i="0" u="none" strike="noStrike" dirty="0">
                        <a:effectLst/>
                        <a:latin typeface="Arial"/>
                      </a:endParaRPr>
                    </a:p>
                  </a:txBody>
                  <a:tcPr marL="0" marR="0" marT="0" marB="0" anchor="b"/>
                </a:tc>
                <a:tc>
                  <a:txBody>
                    <a:bodyPr/>
                    <a:lstStyle/>
                    <a:p>
                      <a:pPr algn="ctr" fontAlgn="b"/>
                      <a:r>
                        <a:rPr lang="en-US" sz="1000" b="1" u="none" strike="noStrike" dirty="0">
                          <a:effectLst/>
                        </a:rPr>
                        <a:t>43%</a:t>
                      </a:r>
                      <a:endParaRPr lang="en-US" sz="1000" b="1" i="0" u="none" strike="noStrike" dirty="0">
                        <a:effectLst/>
                        <a:latin typeface="Arial"/>
                      </a:endParaRPr>
                    </a:p>
                  </a:txBody>
                  <a:tcPr marL="0" marR="0" marT="0" marB="0" anchor="b"/>
                </a:tc>
              </a:tr>
              <a:tr h="231274">
                <a:tc>
                  <a:txBody>
                    <a:bodyPr/>
                    <a:lstStyle/>
                    <a:p>
                      <a:pPr algn="l" fontAlgn="b"/>
                      <a:r>
                        <a:rPr lang="en-US" sz="1000" b="1" u="none" strike="noStrike" dirty="0">
                          <a:effectLst/>
                        </a:rPr>
                        <a:t>Discounted Cash Flow</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a:t>
                      </a:r>
                      <a:endParaRPr lang="en-US" sz="1000" b="1" i="0" u="none" strike="noStrike">
                        <a:effectLst/>
                        <a:latin typeface="Arial"/>
                      </a:endParaRPr>
                    </a:p>
                  </a:txBody>
                  <a:tcPr marL="0" marR="0" marT="0" marB="0" anchor="b"/>
                </a:tc>
                <a:tc>
                  <a:txBody>
                    <a:bodyPr/>
                    <a:lstStyle/>
                    <a:p>
                      <a:pPr algn="l" fontAlgn="b"/>
                      <a:r>
                        <a:rPr lang="en-US" sz="1000" u="none" strike="noStrike">
                          <a:effectLst/>
                        </a:rPr>
                        <a:t>               -   </a:t>
                      </a:r>
                      <a:endParaRPr lang="en-US" sz="1000" b="1" i="0" u="none" strike="noStrike">
                        <a:effectLst/>
                        <a:latin typeface="Arial"/>
                      </a:endParaRPr>
                    </a:p>
                  </a:txBody>
                  <a:tcPr marL="0" marR="0" marT="0" marB="0" anchor="b"/>
                </a:tc>
                <a:tc>
                  <a:txBody>
                    <a:bodyPr/>
                    <a:lstStyle/>
                    <a:p>
                      <a:pPr algn="l" fontAlgn="b"/>
                      <a:r>
                        <a:rPr lang="en-US" sz="1000" u="none" strike="noStrike" dirty="0">
                          <a:effectLst/>
                        </a:rPr>
                        <a:t>             42,179 </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39,350 </a:t>
                      </a:r>
                      <a:endParaRPr lang="en-US" sz="1000" b="1" i="0" u="none" strike="noStrike">
                        <a:effectLst/>
                        <a:latin typeface="Arial"/>
                      </a:endParaRPr>
                    </a:p>
                  </a:txBody>
                  <a:tcPr marL="0" marR="0" marT="0" marB="0" anchor="b"/>
                </a:tc>
                <a:tc>
                  <a:txBody>
                    <a:bodyPr/>
                    <a:lstStyle/>
                    <a:p>
                      <a:pPr algn="l" fontAlgn="b"/>
                      <a:r>
                        <a:rPr lang="en-US" sz="1000" u="none" strike="noStrike" dirty="0">
                          <a:effectLst/>
                        </a:rPr>
                        <a:t>             30,221 </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29,688 </a:t>
                      </a:r>
                      <a:endParaRPr lang="en-US" sz="1000" b="1" i="0" u="none" strike="noStrike">
                        <a:effectLst/>
                        <a:latin typeface="Arial"/>
                      </a:endParaRPr>
                    </a:p>
                  </a:txBody>
                  <a:tcPr marL="0" marR="0" marT="0" marB="0" anchor="b"/>
                </a:tc>
                <a:tc>
                  <a:txBody>
                    <a:bodyPr/>
                    <a:lstStyle/>
                    <a:p>
                      <a:pPr algn="l" fontAlgn="b"/>
                      <a:r>
                        <a:rPr lang="en-US" sz="1000" u="none" strike="noStrike">
                          <a:effectLst/>
                        </a:rPr>
                        <a:t>             29,605 </a:t>
                      </a:r>
                      <a:endParaRPr lang="en-US" sz="1000" b="1" i="0" u="none" strike="noStrike">
                        <a:effectLst/>
                        <a:latin typeface="Arial"/>
                      </a:endParaRPr>
                    </a:p>
                  </a:txBody>
                  <a:tcPr marL="0" marR="0" marT="0" marB="0" anchor="b"/>
                </a:tc>
                <a:tc>
                  <a:txBody>
                    <a:bodyPr/>
                    <a:lstStyle/>
                    <a:p>
                      <a:pPr algn="l" fontAlgn="b"/>
                      <a:r>
                        <a:rPr lang="en-US" sz="1000" u="none" strike="noStrike" dirty="0">
                          <a:effectLst/>
                        </a:rPr>
                        <a:t>             33,197 </a:t>
                      </a:r>
                      <a:endParaRPr lang="en-US" sz="1000" b="1" i="0" u="none" strike="noStrike" dirty="0">
                        <a:effectLst/>
                        <a:latin typeface="Arial"/>
                      </a:endParaRPr>
                    </a:p>
                  </a:txBody>
                  <a:tcPr marL="0" marR="0" marT="0" marB="0" anchor="b"/>
                </a:tc>
              </a:tr>
              <a:tr h="218426">
                <a:tc>
                  <a:txBody>
                    <a:bodyPr/>
                    <a:lstStyle/>
                    <a:p>
                      <a:pPr algn="l" fontAlgn="b"/>
                      <a:r>
                        <a:rPr lang="en-US" sz="1000" b="1" u="none" strike="noStrike">
                          <a:effectLst/>
                        </a:rPr>
                        <a:t> </a:t>
                      </a:r>
                      <a:endParaRPr lang="en-US" sz="1000" b="1"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endParaRPr lang="en-US" sz="1000" b="1" i="0" u="none" strike="noStrike">
                        <a:effectLst/>
                        <a:latin typeface="Arial"/>
                      </a:endParaRPr>
                    </a:p>
                  </a:txBody>
                  <a:tcPr marL="0" marR="0" marT="0" marB="0" anchor="b"/>
                </a:tc>
                <a:tc>
                  <a:txBody>
                    <a:bodyPr/>
                    <a:lstStyle/>
                    <a:p>
                      <a:pPr algn="l" fontAlgn="b"/>
                      <a:endParaRPr lang="en-US" sz="1000" b="1" i="0" u="none" strike="noStrike">
                        <a:effectLst/>
                        <a:latin typeface="Arial"/>
                      </a:endParaRPr>
                    </a:p>
                  </a:txBody>
                  <a:tcPr marL="0" marR="0" marT="0" marB="0" anchor="b"/>
                </a:tc>
                <a:tc>
                  <a:txBody>
                    <a:bodyPr/>
                    <a:lstStyle/>
                    <a:p>
                      <a:pPr algn="l" fontAlgn="b"/>
                      <a:endParaRPr lang="en-US" sz="1000" b="1" i="0" u="none" strike="noStrike">
                        <a:effectLst/>
                        <a:latin typeface="Arial"/>
                      </a:endParaRPr>
                    </a:p>
                  </a:txBody>
                  <a:tcPr marL="0" marR="0" marT="0" marB="0" anchor="b"/>
                </a:tc>
                <a:tc>
                  <a:txBody>
                    <a:bodyPr/>
                    <a:lstStyle/>
                    <a:p>
                      <a:pPr algn="l" fontAlgn="b"/>
                      <a:endParaRPr lang="en-US" sz="1000" b="1" i="0" u="none" strike="noStrike" dirty="0">
                        <a:effectLst/>
                        <a:latin typeface="Arial"/>
                      </a:endParaRPr>
                    </a:p>
                  </a:txBody>
                  <a:tcPr marL="0" marR="0" marT="0" marB="0" anchor="b"/>
                </a:tc>
                <a:tc>
                  <a:txBody>
                    <a:bodyPr/>
                    <a:lstStyle/>
                    <a:p>
                      <a:pPr algn="l" fontAlgn="b"/>
                      <a:endParaRPr lang="en-US" sz="1000" b="1" i="0" u="none" strike="noStrike" dirty="0">
                        <a:effectLst/>
                        <a:latin typeface="Arial"/>
                      </a:endParaRPr>
                    </a:p>
                  </a:txBody>
                  <a:tcPr marL="0" marR="0" marT="0" marB="0" anchor="b"/>
                </a:tc>
                <a:tc>
                  <a:txBody>
                    <a:bodyPr/>
                    <a:lstStyle/>
                    <a:p>
                      <a:pPr algn="l" fontAlgn="b"/>
                      <a:endParaRPr lang="en-US" sz="1000" b="1" i="0" u="none" strike="noStrike" dirty="0">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r>
              <a:tr h="218426">
                <a:tc>
                  <a:txBody>
                    <a:bodyPr/>
                    <a:lstStyle/>
                    <a:p>
                      <a:pPr algn="l" fontAlgn="b"/>
                      <a:r>
                        <a:rPr lang="en-US" sz="1000" b="1" u="none" strike="noStrike">
                          <a:effectLst/>
                        </a:rPr>
                        <a:t>WACC for projection period</a:t>
                      </a:r>
                      <a:endParaRPr lang="en-US" sz="1000" b="1" i="0" u="none" strike="noStrike">
                        <a:effectLst/>
                        <a:latin typeface="Arial"/>
                      </a:endParaRPr>
                    </a:p>
                  </a:txBody>
                  <a:tcPr marL="0" marR="0" marT="0" marB="0" anchor="b"/>
                </a:tc>
                <a:tc>
                  <a:txBody>
                    <a:bodyPr/>
                    <a:lstStyle/>
                    <a:p>
                      <a:pPr algn="r" fontAlgn="b"/>
                      <a:r>
                        <a:rPr lang="en-US" sz="1000" u="none" strike="noStrike">
                          <a:effectLst/>
                        </a:rPr>
                        <a:t>18.40%</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r>
              <a:tr h="218426">
                <a:tc>
                  <a:txBody>
                    <a:bodyPr/>
                    <a:lstStyle/>
                    <a:p>
                      <a:pPr algn="l" fontAlgn="b"/>
                      <a:r>
                        <a:rPr lang="en-US" sz="1000" b="1" u="none" strike="noStrike">
                          <a:effectLst/>
                        </a:rPr>
                        <a:t>WACC for perpetuity</a:t>
                      </a:r>
                      <a:endParaRPr lang="en-US" sz="1000" b="1" i="0" u="none" strike="noStrike">
                        <a:effectLst/>
                        <a:latin typeface="Arial"/>
                      </a:endParaRPr>
                    </a:p>
                  </a:txBody>
                  <a:tcPr marL="0" marR="0" marT="0" marB="0" anchor="b"/>
                </a:tc>
                <a:tc>
                  <a:txBody>
                    <a:bodyPr/>
                    <a:lstStyle/>
                    <a:p>
                      <a:pPr algn="r" fontAlgn="b"/>
                      <a:r>
                        <a:rPr lang="en-US" sz="1000" u="none" strike="noStrike">
                          <a:effectLst/>
                        </a:rPr>
                        <a:t>18.40%</a:t>
                      </a:r>
                      <a:endParaRPr lang="en-US" sz="1000" b="0" i="0" u="none" strike="noStrike">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r>
              <a:tr h="218426">
                <a:tc>
                  <a:txBody>
                    <a:bodyPr/>
                    <a:lstStyle/>
                    <a:p>
                      <a:pPr algn="l" fontAlgn="b"/>
                      <a:r>
                        <a:rPr lang="en-US" sz="1000" b="1" u="none" strike="noStrike" dirty="0">
                          <a:effectLst/>
                        </a:rPr>
                        <a:t> </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r>
              <a:tr h="218426">
                <a:tc>
                  <a:txBody>
                    <a:bodyPr/>
                    <a:lstStyle/>
                    <a:p>
                      <a:pPr algn="l" fontAlgn="b"/>
                      <a:r>
                        <a:rPr lang="en-US" sz="1000" b="1" u="none" strike="noStrike" dirty="0">
                          <a:solidFill>
                            <a:srgbClr val="00B0F0"/>
                          </a:solidFill>
                          <a:effectLst/>
                        </a:rPr>
                        <a:t>PV of FCF </a:t>
                      </a:r>
                      <a:endParaRPr lang="en-US" sz="1000" b="1" i="0" u="none" strike="noStrike" dirty="0">
                        <a:solidFill>
                          <a:srgbClr val="00B0F0"/>
                        </a:solidFill>
                        <a:effectLst/>
                        <a:latin typeface="Arial"/>
                      </a:endParaRPr>
                    </a:p>
                  </a:txBody>
                  <a:tcPr marL="0" marR="0" marT="0" marB="0" anchor="b"/>
                </a:tc>
                <a:tc>
                  <a:txBody>
                    <a:bodyPr/>
                    <a:lstStyle/>
                    <a:p>
                      <a:pPr algn="l" fontAlgn="b"/>
                      <a:r>
                        <a:rPr lang="en-US" sz="1000" u="none" strike="noStrike" dirty="0">
                          <a:solidFill>
                            <a:srgbClr val="00B0F0"/>
                          </a:solidFill>
                          <a:effectLst/>
                        </a:rPr>
                        <a:t>         170,849 </a:t>
                      </a:r>
                      <a:endParaRPr lang="en-US" sz="1000" b="1" i="0" u="none" strike="noStrike" dirty="0">
                        <a:solidFill>
                          <a:srgbClr val="00B0F0"/>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r>
              <a:tr h="218426">
                <a:tc>
                  <a:txBody>
                    <a:bodyPr/>
                    <a:lstStyle/>
                    <a:p>
                      <a:pPr algn="l" fontAlgn="b"/>
                      <a:r>
                        <a:rPr lang="en-US" sz="1000" b="1" u="none" strike="noStrike">
                          <a:effectLst/>
                        </a:rPr>
                        <a:t>Growth rate beyond March 31, 2009</a:t>
                      </a:r>
                      <a:endParaRPr lang="en-US" sz="1000" b="1" i="0" u="none" strike="noStrike">
                        <a:effectLst/>
                        <a:latin typeface="Arial"/>
                      </a:endParaRPr>
                    </a:p>
                  </a:txBody>
                  <a:tcPr marL="0" marR="0" marT="0" marB="0" anchor="b"/>
                </a:tc>
                <a:tc>
                  <a:txBody>
                    <a:bodyPr/>
                    <a:lstStyle/>
                    <a:p>
                      <a:pPr algn="r" fontAlgn="b"/>
                      <a:r>
                        <a:rPr lang="en-US" sz="1000" u="none" strike="noStrike">
                          <a:effectLst/>
                        </a:rPr>
                        <a:t>11.49%</a:t>
                      </a:r>
                      <a:endParaRPr lang="en-US" sz="1000" b="1" i="0" u="none" strike="noStrike">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r>
              <a:tr h="218426">
                <a:tc>
                  <a:txBody>
                    <a:bodyPr/>
                    <a:lstStyle/>
                    <a:p>
                      <a:pPr algn="l" fontAlgn="b"/>
                      <a:r>
                        <a:rPr lang="en-US" sz="1000" b="1" u="none" strike="noStrike" dirty="0">
                          <a:solidFill>
                            <a:srgbClr val="FF0000"/>
                          </a:solidFill>
                          <a:effectLst/>
                        </a:rPr>
                        <a:t>Perpetuity value</a:t>
                      </a:r>
                      <a:endParaRPr lang="en-US" sz="1000" b="1" i="0" u="none" strike="noStrike" dirty="0">
                        <a:solidFill>
                          <a:srgbClr val="FF0000"/>
                        </a:solidFill>
                        <a:effectLst/>
                        <a:latin typeface="Arial"/>
                      </a:endParaRPr>
                    </a:p>
                  </a:txBody>
                  <a:tcPr marL="0" marR="0" marT="0" marB="0" anchor="b"/>
                </a:tc>
                <a:tc>
                  <a:txBody>
                    <a:bodyPr/>
                    <a:lstStyle/>
                    <a:p>
                      <a:pPr algn="l" fontAlgn="b"/>
                      <a:r>
                        <a:rPr lang="en-US" sz="1000" u="none" strike="noStrike" dirty="0">
                          <a:solidFill>
                            <a:srgbClr val="FF0000"/>
                          </a:solidFill>
                          <a:effectLst/>
                        </a:rPr>
                        <a:t>       1,117,934 </a:t>
                      </a:r>
                      <a:endParaRPr lang="en-US" sz="1000" b="0" i="0" u="none" strike="noStrike" dirty="0">
                        <a:solidFill>
                          <a:srgbClr val="FF0000"/>
                        </a:solidFill>
                        <a:effectLst/>
                        <a:latin typeface="Arial"/>
                      </a:endParaRPr>
                    </a:p>
                  </a:txBody>
                  <a:tcPr marL="0" marR="0" marT="0" marB="0" anchor="b"/>
                </a:tc>
                <a:tc>
                  <a:txBody>
                    <a:bodyPr/>
                    <a:lstStyle/>
                    <a:p>
                      <a:pPr algn="l" fontAlgn="b"/>
                      <a:endParaRPr lang="en-US" sz="1000" b="0" i="0" u="none" strike="noStrike" dirty="0">
                        <a:solidFill>
                          <a:srgbClr val="FF0000"/>
                        </a:solidFill>
                        <a:effectLst/>
                        <a:latin typeface="Arial"/>
                      </a:endParaRPr>
                    </a:p>
                  </a:txBody>
                  <a:tcPr marL="0" marR="0" marT="0" marB="0" anchor="b"/>
                </a:tc>
                <a:tc>
                  <a:txBody>
                    <a:bodyPr/>
                    <a:lstStyle/>
                    <a:p>
                      <a:pPr algn="ctr" fontAlgn="b"/>
                      <a:endParaRPr lang="en-US" sz="1000" b="0" i="0" u="none" strike="noStrike" dirty="0">
                        <a:solidFill>
                          <a:srgbClr val="FFFFFF"/>
                        </a:solidFill>
                        <a:effectLst/>
                        <a:latin typeface="Arial"/>
                      </a:endParaRPr>
                    </a:p>
                  </a:txBody>
                  <a:tcPr marL="0" marR="0" marT="0" marB="0" anchor="b"/>
                </a:tc>
                <a:tc>
                  <a:txBody>
                    <a:bodyPr/>
                    <a:lstStyle/>
                    <a:p>
                      <a:pPr algn="ctr" fontAlgn="b"/>
                      <a:endParaRPr lang="en-US" sz="1000" b="0" i="0" u="none" strike="noStrike" dirty="0">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c>
                  <a:txBody>
                    <a:bodyPr/>
                    <a:lstStyle/>
                    <a:p>
                      <a:pPr algn="l" fontAlgn="b"/>
                      <a:endParaRPr lang="en-US" sz="1000" b="0" i="0" u="none" strike="noStrike">
                        <a:solidFill>
                          <a:srgbClr val="FFFFFF"/>
                        </a:solidFill>
                        <a:effectLst/>
                        <a:latin typeface="Arial"/>
                      </a:endParaRPr>
                    </a:p>
                  </a:txBody>
                  <a:tcPr marL="0" marR="0" marT="0" marB="0" anchor="b"/>
                </a:tc>
              </a:tr>
              <a:tr h="218426">
                <a:tc>
                  <a:txBody>
                    <a:bodyPr/>
                    <a:lstStyle/>
                    <a:p>
                      <a:pPr algn="l" fontAlgn="b"/>
                      <a:r>
                        <a:rPr lang="en-US" sz="1000" b="1" u="none" strike="noStrike">
                          <a:solidFill>
                            <a:srgbClr val="00B0F0"/>
                          </a:solidFill>
                          <a:effectLst/>
                        </a:rPr>
                        <a:t>PV of Perpetuity Value </a:t>
                      </a:r>
                      <a:endParaRPr lang="en-US" sz="1000" b="1" i="0" u="none" strike="noStrike">
                        <a:solidFill>
                          <a:srgbClr val="00B0F0"/>
                        </a:solidFill>
                        <a:effectLst/>
                        <a:latin typeface="Arial"/>
                      </a:endParaRPr>
                    </a:p>
                  </a:txBody>
                  <a:tcPr marL="0" marR="0" marT="0" marB="0" anchor="b"/>
                </a:tc>
                <a:tc>
                  <a:txBody>
                    <a:bodyPr/>
                    <a:lstStyle/>
                    <a:p>
                      <a:pPr algn="l" fontAlgn="b"/>
                      <a:r>
                        <a:rPr lang="en-US" sz="1000" u="none" strike="noStrike" dirty="0">
                          <a:solidFill>
                            <a:srgbClr val="00B0F0"/>
                          </a:solidFill>
                          <a:effectLst/>
                        </a:rPr>
                        <a:t>         480,712 </a:t>
                      </a:r>
                      <a:endParaRPr lang="en-US" sz="1000" b="1" i="0" u="none" strike="noStrike" dirty="0">
                        <a:solidFill>
                          <a:srgbClr val="00B0F0"/>
                        </a:solidFill>
                        <a:effectLst/>
                        <a:latin typeface="Arial"/>
                      </a:endParaRPr>
                    </a:p>
                  </a:txBody>
                  <a:tcPr marL="0" marR="0" marT="0" marB="0" anchor="b"/>
                </a:tc>
                <a:tc>
                  <a:txBody>
                    <a:bodyPr/>
                    <a:lstStyle/>
                    <a:p>
                      <a:pPr algn="l" fontAlgn="b"/>
                      <a:endParaRPr lang="en-US" sz="1000" b="0" i="0" u="none" strike="noStrike" dirty="0">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dirty="0">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dirty="0">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r>
              <a:tr h="218426">
                <a:tc>
                  <a:txBody>
                    <a:bodyPr/>
                    <a:lstStyle/>
                    <a:p>
                      <a:pPr algn="l" fontAlgn="b"/>
                      <a:r>
                        <a:rPr lang="en-US" sz="1000" b="1" u="none" strike="noStrike" dirty="0">
                          <a:solidFill>
                            <a:srgbClr val="00B0F0"/>
                          </a:solidFill>
                          <a:effectLst/>
                        </a:rPr>
                        <a:t>Business Value </a:t>
                      </a:r>
                      <a:endParaRPr lang="en-US" sz="1000" b="1" i="0" u="none" strike="noStrike" dirty="0">
                        <a:solidFill>
                          <a:srgbClr val="00B0F0"/>
                        </a:solidFill>
                        <a:effectLst/>
                        <a:latin typeface="Arial"/>
                      </a:endParaRPr>
                    </a:p>
                  </a:txBody>
                  <a:tcPr marL="0" marR="0" marT="0" marB="0" anchor="b">
                    <a:solidFill>
                      <a:srgbClr val="92D050"/>
                    </a:solidFill>
                  </a:tcPr>
                </a:tc>
                <a:tc>
                  <a:txBody>
                    <a:bodyPr/>
                    <a:lstStyle/>
                    <a:p>
                      <a:pPr algn="l" fontAlgn="b"/>
                      <a:r>
                        <a:rPr lang="en-US" sz="1000" u="none" strike="noStrike" dirty="0">
                          <a:solidFill>
                            <a:srgbClr val="00B0F0"/>
                          </a:solidFill>
                          <a:effectLst/>
                        </a:rPr>
                        <a:t>         651,561 </a:t>
                      </a:r>
                      <a:endParaRPr lang="en-US" sz="1000" b="1" i="0" u="none" strike="noStrike" dirty="0">
                        <a:solidFill>
                          <a:srgbClr val="00B0F0"/>
                        </a:solidFill>
                        <a:effectLst/>
                        <a:latin typeface="Arial"/>
                      </a:endParaRPr>
                    </a:p>
                  </a:txBody>
                  <a:tcPr marL="0" marR="0" marT="0" marB="0" anchor="b">
                    <a:solidFill>
                      <a:srgbClr val="92D050"/>
                    </a:solidFill>
                  </a:tcPr>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dirty="0">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r>
              <a:tr h="218426">
                <a:tc>
                  <a:txBody>
                    <a:bodyPr/>
                    <a:lstStyle/>
                    <a:p>
                      <a:pPr algn="l" fontAlgn="b"/>
                      <a:r>
                        <a:rPr lang="en-US" sz="1000" b="1" u="none" strike="noStrike" dirty="0">
                          <a:effectLst/>
                        </a:rPr>
                        <a:t>Add: Surplus assets </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ctr" fontAlgn="b"/>
                      <a:r>
                        <a:rPr lang="en-US" sz="1000" u="none" strike="noStrike" dirty="0">
                          <a:effectLst/>
                        </a:rPr>
                        <a:t> </a:t>
                      </a:r>
                      <a:endParaRPr lang="en-US" sz="1000" b="0" i="0" u="none" strike="noStrike" dirty="0">
                        <a:effectLst/>
                        <a:latin typeface="Arial"/>
                      </a:endParaRPr>
                    </a:p>
                  </a:txBody>
                  <a:tcPr marL="0" marR="0" marT="0" marB="0" anchor="b"/>
                </a:tc>
              </a:tr>
              <a:tr h="218426">
                <a:tc>
                  <a:txBody>
                    <a:bodyPr/>
                    <a:lstStyle/>
                    <a:p>
                      <a:pPr algn="l" fontAlgn="b"/>
                      <a:r>
                        <a:rPr lang="en-US" sz="1000" b="1" u="none" strike="noStrike">
                          <a:effectLst/>
                        </a:rPr>
                        <a:t>Net Business Value </a:t>
                      </a:r>
                      <a:endParaRPr lang="en-US" sz="1000" b="1" i="0" u="none" strike="noStrike">
                        <a:effectLst/>
                        <a:latin typeface="Arial"/>
                      </a:endParaRPr>
                    </a:p>
                  </a:txBody>
                  <a:tcPr marL="0" marR="0" marT="0" marB="0" anchor="b"/>
                </a:tc>
                <a:tc>
                  <a:txBody>
                    <a:bodyPr/>
                    <a:lstStyle/>
                    <a:p>
                      <a:pPr algn="l" fontAlgn="b"/>
                      <a:r>
                        <a:rPr lang="en-US" sz="1000" u="none" strike="noStrike">
                          <a:effectLst/>
                        </a:rPr>
                        <a:t>         651,561 </a:t>
                      </a:r>
                      <a:endParaRPr lang="en-US" sz="1000" b="1"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a:effectLst/>
                        </a:rPr>
                        <a:t> </a:t>
                      </a:r>
                      <a:endParaRPr lang="en-US" sz="1000" b="0" i="0" u="none" strike="noStrike">
                        <a:effectLst/>
                        <a:latin typeface="Arial"/>
                      </a:endParaRPr>
                    </a:p>
                  </a:txBody>
                  <a:tcPr marL="0" marR="0" marT="0" marB="0" anchor="b"/>
                </a:tc>
                <a:tc>
                  <a:txBody>
                    <a:bodyPr/>
                    <a:lstStyle/>
                    <a:p>
                      <a:pPr algn="l" fontAlgn="b"/>
                      <a:r>
                        <a:rPr lang="en-US" sz="1000" u="none" strike="noStrike" dirty="0">
                          <a:effectLst/>
                        </a:rPr>
                        <a:t> </a:t>
                      </a:r>
                      <a:endParaRPr lang="en-US" sz="1000" b="0" i="0" u="none" strike="noStrike" dirty="0">
                        <a:effectLst/>
                        <a:latin typeface="Arial"/>
                      </a:endParaRPr>
                    </a:p>
                  </a:txBody>
                  <a:tcPr marL="0" marR="0" marT="0" marB="0" anchor="b"/>
                </a:tc>
                <a:tc>
                  <a:txBody>
                    <a:bodyPr/>
                    <a:lstStyle/>
                    <a:p>
                      <a:pPr algn="l" fontAlgn="b"/>
                      <a:r>
                        <a:rPr lang="en-US" sz="1000" u="none" strike="noStrike" dirty="0">
                          <a:effectLst/>
                        </a:rPr>
                        <a:t> </a:t>
                      </a:r>
                      <a:endParaRPr lang="en-US" sz="1000" b="0" i="0" u="none" strike="noStrike" dirty="0">
                        <a:effectLst/>
                        <a:latin typeface="Arial"/>
                      </a:endParaRPr>
                    </a:p>
                  </a:txBody>
                  <a:tcPr marL="0" marR="0" marT="0" marB="0" anchor="b"/>
                </a:tc>
                <a:tc>
                  <a:txBody>
                    <a:bodyPr/>
                    <a:lstStyle/>
                    <a:p>
                      <a:pPr algn="ctr" fontAlgn="b"/>
                      <a:r>
                        <a:rPr lang="en-US" sz="1000" u="none" strike="noStrike" dirty="0">
                          <a:effectLst/>
                        </a:rPr>
                        <a:t> </a:t>
                      </a:r>
                      <a:endParaRPr lang="en-US" sz="1000" b="0" i="0" u="none" strike="noStrike" dirty="0">
                        <a:effectLst/>
                        <a:latin typeface="Arial"/>
                      </a:endParaRPr>
                    </a:p>
                  </a:txBody>
                  <a:tcPr marL="0" marR="0" marT="0" marB="0" anchor="b"/>
                </a:tc>
              </a:tr>
              <a:tr h="218426">
                <a:tc>
                  <a:txBody>
                    <a:bodyPr/>
                    <a:lstStyle/>
                    <a:p>
                      <a:pPr algn="l" fontAlgn="b"/>
                      <a:r>
                        <a:rPr lang="en-US" sz="1000" b="1" u="none" strike="noStrike" dirty="0">
                          <a:effectLst/>
                        </a:rPr>
                        <a:t>Carrying value in Books</a:t>
                      </a:r>
                      <a:endParaRPr lang="en-US" sz="1000" b="1" i="0" u="none" strike="noStrike" dirty="0">
                        <a:effectLst/>
                        <a:latin typeface="Arial"/>
                      </a:endParaRPr>
                    </a:p>
                  </a:txBody>
                  <a:tcPr marL="0" marR="0" marT="0" marB="0" anchor="b"/>
                </a:tc>
                <a:tc>
                  <a:txBody>
                    <a:bodyPr/>
                    <a:lstStyle/>
                    <a:p>
                      <a:pPr algn="l" fontAlgn="b"/>
                      <a:r>
                        <a:rPr lang="en-US" sz="1000" u="none" strike="noStrike" dirty="0">
                          <a:effectLst/>
                        </a:rPr>
                        <a:t>         190,739 </a:t>
                      </a:r>
                      <a:endParaRPr lang="en-US" sz="1000" b="0" i="0" u="none" strike="noStrike" dirty="0">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dirty="0">
                        <a:effectLst/>
                        <a:latin typeface="Arial"/>
                      </a:endParaRPr>
                    </a:p>
                  </a:txBody>
                  <a:tcPr marL="0" marR="0" marT="0" marB="0" anchor="b"/>
                </a:tc>
                <a:tc>
                  <a:txBody>
                    <a:bodyPr/>
                    <a:lstStyle/>
                    <a:p>
                      <a:pPr algn="l" fontAlgn="b"/>
                      <a:endParaRPr lang="en-US" sz="1000" b="0" i="0" u="none" strike="noStrike" dirty="0">
                        <a:effectLst/>
                        <a:latin typeface="Arial"/>
                      </a:endParaRPr>
                    </a:p>
                  </a:txBody>
                  <a:tcPr marL="0" marR="0" marT="0" marB="0" anchor="b"/>
                </a:tc>
              </a:tr>
              <a:tr h="218426">
                <a:tc>
                  <a:txBody>
                    <a:bodyPr/>
                    <a:lstStyle/>
                    <a:p>
                      <a:pPr algn="l" fontAlgn="b"/>
                      <a:r>
                        <a:rPr lang="en-US" sz="1000" b="1" u="none" strike="noStrike" dirty="0">
                          <a:effectLst/>
                        </a:rPr>
                        <a:t>Surplus value</a:t>
                      </a:r>
                      <a:endParaRPr lang="en-US" sz="1000" b="1" i="0" u="none" strike="noStrike" dirty="0">
                        <a:effectLst/>
                        <a:latin typeface="Arial"/>
                      </a:endParaRPr>
                    </a:p>
                  </a:txBody>
                  <a:tcPr marL="0" marR="0" marT="0" marB="0" anchor="b"/>
                </a:tc>
                <a:tc>
                  <a:txBody>
                    <a:bodyPr/>
                    <a:lstStyle/>
                    <a:p>
                      <a:pPr algn="l" fontAlgn="b"/>
                      <a:r>
                        <a:rPr lang="en-US" sz="1000" u="none" strike="noStrike">
                          <a:effectLst/>
                        </a:rPr>
                        <a:t>         460,822 </a:t>
                      </a:r>
                      <a:endParaRPr lang="en-US" sz="1000" b="1"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a:effectLst/>
                        <a:latin typeface="Arial"/>
                      </a:endParaRPr>
                    </a:p>
                  </a:txBody>
                  <a:tcPr marL="0" marR="0" marT="0" marB="0" anchor="b"/>
                </a:tc>
                <a:tc>
                  <a:txBody>
                    <a:bodyPr/>
                    <a:lstStyle/>
                    <a:p>
                      <a:pPr algn="l" fontAlgn="b"/>
                      <a:endParaRPr lang="en-US" sz="1000" b="0" i="0" u="none" strike="noStrike" dirty="0">
                        <a:effectLst/>
                        <a:latin typeface="Arial"/>
                      </a:endParaRPr>
                    </a:p>
                  </a:txBody>
                  <a:tcPr marL="0" marR="0" marT="0" marB="0" anchor="b"/>
                </a:tc>
              </a:tr>
            </a:tbl>
          </a:graphicData>
        </a:graphic>
      </p:graphicFrame>
      <p:sp>
        <p:nvSpPr>
          <p:cNvPr id="2" name="Cloud Callout 1"/>
          <p:cNvSpPr/>
          <p:nvPr/>
        </p:nvSpPr>
        <p:spPr>
          <a:xfrm rot="1570871">
            <a:off x="3280040" y="5269296"/>
            <a:ext cx="2667000" cy="1295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Impairment</a:t>
            </a:r>
            <a:endParaRPr lang="en-US" dirty="0"/>
          </a:p>
        </p:txBody>
      </p:sp>
    </p:spTree>
    <p:extLst>
      <p:ext uri="{BB962C8B-B14F-4D97-AF65-F5344CB8AC3E}">
        <p14:creationId xmlns:p14="http://schemas.microsoft.com/office/powerpoint/2010/main" xmlns="" val="3845900623"/>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63562"/>
          </a:xfrm>
        </p:spPr>
        <p:txBody>
          <a:bodyPr>
            <a:normAutofit fontScale="90000"/>
          </a:bodyPr>
          <a:lstStyle/>
          <a:p>
            <a:r>
              <a:rPr lang="en-US" b="1" dirty="0"/>
              <a:t>Insurance</a:t>
            </a:r>
            <a:endParaRPr lang="en-US" dirty="0"/>
          </a:p>
        </p:txBody>
      </p:sp>
      <p:sp>
        <p:nvSpPr>
          <p:cNvPr id="3" name="Content Placeholder 2"/>
          <p:cNvSpPr>
            <a:spLocks noGrp="1"/>
          </p:cNvSpPr>
          <p:nvPr>
            <p:ph idx="1"/>
          </p:nvPr>
        </p:nvSpPr>
        <p:spPr>
          <a:xfrm>
            <a:off x="0" y="609600"/>
            <a:ext cx="8991600" cy="5410200"/>
          </a:xfrm>
        </p:spPr>
        <p:txBody>
          <a:bodyPr>
            <a:normAutofit/>
          </a:bodyPr>
          <a:lstStyle/>
          <a:p>
            <a:pPr marL="0" indent="0">
              <a:buNone/>
            </a:pPr>
            <a:r>
              <a:rPr lang="en-US" sz="3800" b="1" dirty="0">
                <a:latin typeface="Garamond" pitchFamily="18" charset="0"/>
              </a:rPr>
              <a:t>Revenue Recognition</a:t>
            </a:r>
            <a:r>
              <a:rPr lang="en-US" sz="3800" dirty="0">
                <a:latin typeface="Garamond" pitchFamily="18" charset="0"/>
              </a:rPr>
              <a:t>	</a:t>
            </a:r>
          </a:p>
          <a:p>
            <a:pPr marL="0" indent="0">
              <a:buNone/>
            </a:pPr>
            <a:r>
              <a:rPr lang="en-US" sz="3800" b="1" dirty="0">
                <a:latin typeface="Garamond" pitchFamily="18" charset="0"/>
              </a:rPr>
              <a:t>Premium</a:t>
            </a:r>
            <a:endParaRPr lang="en-US" sz="3800" dirty="0">
              <a:latin typeface="Garamond" pitchFamily="18" charset="0"/>
            </a:endParaRPr>
          </a:p>
          <a:p>
            <a:pPr marL="0" indent="0">
              <a:buNone/>
            </a:pPr>
            <a:endParaRPr lang="en-US" b="1" dirty="0" smtClean="0">
              <a:latin typeface="Garamond" pitchFamily="18" charset="0"/>
            </a:endParaRPr>
          </a:p>
          <a:p>
            <a:pPr marL="0" indent="0">
              <a:buNone/>
            </a:pPr>
            <a:endParaRPr lang="en-US" b="1" dirty="0">
              <a:latin typeface="Garamond" pitchFamily="18" charset="0"/>
            </a:endParaRPr>
          </a:p>
          <a:p>
            <a:pPr marL="0" indent="0">
              <a:buNone/>
            </a:pPr>
            <a:endParaRPr lang="en-US" b="1" dirty="0" smtClean="0">
              <a:latin typeface="Garamond" pitchFamily="18" charset="0"/>
            </a:endParaRPr>
          </a:p>
          <a:p>
            <a:pPr marL="0" indent="0">
              <a:buNone/>
            </a:pPr>
            <a:endParaRPr lang="en-US" b="1" dirty="0" smtClean="0">
              <a:latin typeface="Garamond" pitchFamily="18" charset="0"/>
            </a:endParaRPr>
          </a:p>
          <a:p>
            <a:pPr marL="0" indent="0">
              <a:buNone/>
            </a:pPr>
            <a:endParaRPr lang="en-US" dirty="0">
              <a:latin typeface="Garamond"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80684558"/>
              </p:ext>
            </p:extLst>
          </p:nvPr>
        </p:nvGraphicFramePr>
        <p:xfrm>
          <a:off x="152400" y="2057400"/>
          <a:ext cx="8839200" cy="3840480"/>
        </p:xfrm>
        <a:graphic>
          <a:graphicData uri="http://schemas.openxmlformats.org/drawingml/2006/table">
            <a:tbl>
              <a:tblPr firstRow="1" bandRow="1">
                <a:tableStyleId>{5C22544A-7EE6-4342-B048-85BDC9FD1C3A}</a:tableStyleId>
              </a:tblPr>
              <a:tblGrid>
                <a:gridCol w="3962400"/>
                <a:gridCol w="48768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Entire premium and originating expenses are </a:t>
                      </a:r>
                      <a:r>
                        <a:rPr lang="en-US" sz="2400" dirty="0" err="1" smtClean="0">
                          <a:latin typeface="Garamond" pitchFamily="18" charset="0"/>
                        </a:rPr>
                        <a:t>recognised</a:t>
                      </a:r>
                      <a:r>
                        <a:rPr lang="en-US" sz="2400" dirty="0" smtClean="0">
                          <a:latin typeface="Garamond" pitchFamily="18" charset="0"/>
                        </a:rPr>
                        <a:t> in the first year and provision is made towards endowment component.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Provides an option to </a:t>
                      </a:r>
                      <a:r>
                        <a:rPr lang="en-US" sz="2400" dirty="0" smtClean="0">
                          <a:solidFill>
                            <a:srgbClr val="FF0000"/>
                          </a:solidFill>
                          <a:latin typeface="Garamond" pitchFamily="18" charset="0"/>
                        </a:rPr>
                        <a:t>split the premium received into two parts as deposit portion and insurance charges. </a:t>
                      </a:r>
                      <a:r>
                        <a:rPr lang="en-US" sz="2400" dirty="0" smtClean="0">
                          <a:latin typeface="Garamond" pitchFamily="18" charset="0"/>
                        </a:rPr>
                        <a:t>Deposit is </a:t>
                      </a:r>
                      <a:r>
                        <a:rPr lang="en-US" sz="2400" dirty="0" err="1" smtClean="0">
                          <a:latin typeface="Garamond" pitchFamily="18" charset="0"/>
                        </a:rPr>
                        <a:t>recognised</a:t>
                      </a:r>
                      <a:r>
                        <a:rPr lang="en-US" sz="2400" dirty="0" smtClean="0">
                          <a:latin typeface="Garamond" pitchFamily="18" charset="0"/>
                        </a:rPr>
                        <a:t> as financial liability and measured at fair value or </a:t>
                      </a:r>
                      <a:r>
                        <a:rPr lang="en-US" sz="2400" dirty="0" err="1" smtClean="0">
                          <a:latin typeface="Garamond" pitchFamily="18" charset="0"/>
                        </a:rPr>
                        <a:t>amortised</a:t>
                      </a:r>
                      <a:r>
                        <a:rPr lang="en-US" sz="2400" dirty="0" smtClean="0">
                          <a:latin typeface="Garamond" pitchFamily="18" charset="0"/>
                        </a:rPr>
                        <a:t> cost. Insurance charges are </a:t>
                      </a:r>
                      <a:r>
                        <a:rPr lang="en-US" sz="2400" dirty="0" err="1" smtClean="0">
                          <a:latin typeface="Garamond" pitchFamily="18" charset="0"/>
                        </a:rPr>
                        <a:t>recognised</a:t>
                      </a:r>
                      <a:r>
                        <a:rPr lang="en-US" sz="2400" dirty="0" smtClean="0">
                          <a:latin typeface="Garamond" pitchFamily="18" charset="0"/>
                        </a:rPr>
                        <a:t> as income, first year front fee can be </a:t>
                      </a:r>
                      <a:r>
                        <a:rPr lang="en-US" sz="2400" dirty="0" err="1" smtClean="0">
                          <a:latin typeface="Garamond" pitchFamily="18" charset="0"/>
                        </a:rPr>
                        <a:t>amortised</a:t>
                      </a:r>
                      <a:r>
                        <a:rPr lang="en-US" sz="2400" dirty="0" smtClean="0">
                          <a:latin typeface="Garamond" pitchFamily="18" charset="0"/>
                        </a:rPr>
                        <a:t> over the term of the policy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518675433"/>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8229600" cy="563562"/>
          </a:xfrm>
        </p:spPr>
        <p:txBody>
          <a:bodyPr>
            <a:normAutofit fontScale="90000"/>
          </a:bodyPr>
          <a:lstStyle/>
          <a:p>
            <a:r>
              <a:rPr lang="en-US" b="1" dirty="0"/>
              <a:t>Insurance</a:t>
            </a:r>
            <a:endParaRPr lang="en-US" dirty="0"/>
          </a:p>
        </p:txBody>
      </p:sp>
      <p:sp>
        <p:nvSpPr>
          <p:cNvPr id="3" name="Content Placeholder 2"/>
          <p:cNvSpPr>
            <a:spLocks noGrp="1"/>
          </p:cNvSpPr>
          <p:nvPr>
            <p:ph idx="1"/>
          </p:nvPr>
        </p:nvSpPr>
        <p:spPr>
          <a:xfrm>
            <a:off x="76200" y="838200"/>
            <a:ext cx="8991600" cy="5410200"/>
          </a:xfrm>
        </p:spPr>
        <p:txBody>
          <a:bodyPr>
            <a:normAutofit/>
          </a:bodyPr>
          <a:lstStyle/>
          <a:p>
            <a:pPr marL="0" indent="0">
              <a:buNone/>
            </a:pPr>
            <a:r>
              <a:rPr lang="en-US" sz="3800" b="1" dirty="0">
                <a:latin typeface="Garamond" pitchFamily="18" charset="0"/>
              </a:rPr>
              <a:t>Revenue Recognition</a:t>
            </a:r>
            <a:r>
              <a:rPr lang="en-US" sz="3800" dirty="0">
                <a:latin typeface="Garamond" pitchFamily="18" charset="0"/>
              </a:rPr>
              <a:t>	</a:t>
            </a:r>
          </a:p>
          <a:p>
            <a:pPr marL="0" indent="0">
              <a:buNone/>
            </a:pPr>
            <a:endParaRPr lang="en-US" b="1" dirty="0" smtClean="0">
              <a:latin typeface="Garamond" pitchFamily="18" charset="0"/>
            </a:endParaRPr>
          </a:p>
          <a:p>
            <a:pPr marL="0" indent="0">
              <a:buNone/>
            </a:pPr>
            <a:r>
              <a:rPr lang="en-US" b="1" dirty="0" smtClean="0">
                <a:latin typeface="Garamond" pitchFamily="18" charset="0"/>
              </a:rPr>
              <a:t>Policy Originating Expenses</a:t>
            </a:r>
            <a:endParaRPr lang="en-US" dirty="0">
              <a:latin typeface="Garamond" pitchFamily="18" charset="0"/>
            </a:endParaRPr>
          </a:p>
          <a:p>
            <a:pPr marL="0" indent="0">
              <a:buNone/>
            </a:pPr>
            <a:endParaRPr lang="en-US" dirty="0">
              <a:latin typeface="Garamond"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1836981318"/>
              </p:ext>
            </p:extLst>
          </p:nvPr>
        </p:nvGraphicFramePr>
        <p:xfrm>
          <a:off x="76200" y="2969455"/>
          <a:ext cx="8839200" cy="2288345"/>
        </p:xfrm>
        <a:graphic>
          <a:graphicData uri="http://schemas.openxmlformats.org/drawingml/2006/table">
            <a:tbl>
              <a:tblPr firstRow="1" bandRow="1">
                <a:tableStyleId>{5C22544A-7EE6-4342-B048-85BDC9FD1C3A}</a:tableStyleId>
              </a:tblPr>
              <a:tblGrid>
                <a:gridCol w="3962400"/>
                <a:gridCol w="48768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Charged to income statement in the initial year of issuing of the policy.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IFRS prescribes expenses recognition to be </a:t>
                      </a:r>
                      <a:r>
                        <a:rPr lang="en-US" sz="2400" dirty="0" err="1" smtClean="0">
                          <a:latin typeface="Garamond" pitchFamily="18" charset="0"/>
                        </a:rPr>
                        <a:t>amortised</a:t>
                      </a:r>
                      <a:r>
                        <a:rPr lang="en-US" sz="2400" dirty="0" smtClean="0">
                          <a:latin typeface="Garamond" pitchFamily="18" charset="0"/>
                        </a:rPr>
                        <a:t> over the term of the policy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331364554"/>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b="1" dirty="0"/>
              <a:t>Insurance</a:t>
            </a:r>
            <a:endParaRPr lang="en-US" dirty="0"/>
          </a:p>
        </p:txBody>
      </p:sp>
      <p:sp>
        <p:nvSpPr>
          <p:cNvPr id="3" name="Content Placeholder 2"/>
          <p:cNvSpPr>
            <a:spLocks noGrp="1"/>
          </p:cNvSpPr>
          <p:nvPr>
            <p:ph idx="1"/>
          </p:nvPr>
        </p:nvSpPr>
        <p:spPr>
          <a:xfrm>
            <a:off x="0" y="1600200"/>
            <a:ext cx="8991600" cy="4525963"/>
          </a:xfrm>
        </p:spPr>
        <p:txBody>
          <a:bodyPr>
            <a:normAutofit/>
          </a:bodyPr>
          <a:lstStyle/>
          <a:p>
            <a:r>
              <a:rPr lang="en-US" b="1" dirty="0">
                <a:latin typeface="Garamond" pitchFamily="18" charset="0"/>
              </a:rPr>
              <a:t>Key Impact</a:t>
            </a:r>
            <a:r>
              <a:rPr lang="en-US" dirty="0">
                <a:latin typeface="Garamond" pitchFamily="18" charset="0"/>
              </a:rPr>
              <a:t>:</a:t>
            </a:r>
          </a:p>
          <a:p>
            <a:r>
              <a:rPr lang="en-US" dirty="0" err="1" smtClean="0">
                <a:latin typeface="Garamond" pitchFamily="18" charset="0"/>
              </a:rPr>
              <a:t>Amortisation</a:t>
            </a:r>
            <a:r>
              <a:rPr lang="en-US" dirty="0" smtClean="0">
                <a:latin typeface="Garamond" pitchFamily="18" charset="0"/>
              </a:rPr>
              <a:t> </a:t>
            </a:r>
            <a:r>
              <a:rPr lang="en-US" dirty="0">
                <a:latin typeface="Garamond" pitchFamily="18" charset="0"/>
              </a:rPr>
              <a:t>of expenses may lead to higher profit in earlier year and early </a:t>
            </a:r>
            <a:r>
              <a:rPr lang="en-US" dirty="0" smtClean="0">
                <a:latin typeface="Garamond" pitchFamily="18" charset="0"/>
              </a:rPr>
              <a:t>break–even as well</a:t>
            </a:r>
            <a:endParaRPr lang="en-US" dirty="0">
              <a:latin typeface="Garamond" pitchFamily="18" charset="0"/>
            </a:endParaRPr>
          </a:p>
          <a:p>
            <a:endParaRPr lang="en-US" dirty="0">
              <a:latin typeface="Garamond" pitchFamily="18" charset="0"/>
            </a:endParaRPr>
          </a:p>
        </p:txBody>
      </p:sp>
    </p:spTree>
    <p:extLst>
      <p:ext uri="{BB962C8B-B14F-4D97-AF65-F5344CB8AC3E}">
        <p14:creationId xmlns:p14="http://schemas.microsoft.com/office/powerpoint/2010/main" xmlns="" val="108809621"/>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dirty="0"/>
              <a:t>Mutual </a:t>
            </a:r>
            <a:r>
              <a:rPr lang="en-US" b="1" dirty="0" smtClean="0"/>
              <a:t>Fund’s</a:t>
            </a:r>
            <a:endParaRPr lang="en-US" dirty="0"/>
          </a:p>
        </p:txBody>
      </p:sp>
      <p:sp>
        <p:nvSpPr>
          <p:cNvPr id="3" name="Content Placeholder 2"/>
          <p:cNvSpPr>
            <a:spLocks noGrp="1"/>
          </p:cNvSpPr>
          <p:nvPr>
            <p:ph idx="1"/>
          </p:nvPr>
        </p:nvSpPr>
        <p:spPr>
          <a:xfrm>
            <a:off x="76200" y="685800"/>
            <a:ext cx="8991600" cy="5638799"/>
          </a:xfrm>
        </p:spPr>
        <p:txBody>
          <a:bodyPr>
            <a:noAutofit/>
          </a:bodyPr>
          <a:lstStyle/>
          <a:p>
            <a:pPr marL="0" indent="0">
              <a:buNone/>
            </a:pPr>
            <a:r>
              <a:rPr lang="en-US" sz="2400" b="1" dirty="0">
                <a:latin typeface="Garamond" pitchFamily="18" charset="0"/>
              </a:rPr>
              <a:t>Investment</a:t>
            </a:r>
            <a:r>
              <a:rPr lang="en-US" sz="1800" dirty="0">
                <a:latin typeface="Garamond" pitchFamily="18" charset="0"/>
              </a:rPr>
              <a:t>	</a:t>
            </a:r>
          </a:p>
          <a:p>
            <a:pPr marL="0" indent="0">
              <a:buNone/>
            </a:pPr>
            <a:r>
              <a:rPr lang="en-US" sz="2400" b="1" dirty="0" smtClean="0">
                <a:latin typeface="Garamond" pitchFamily="18" charset="0"/>
              </a:rPr>
              <a:t>Investments by Mutual Fund</a:t>
            </a:r>
            <a:endParaRPr lang="en-US" sz="2400" dirty="0">
              <a:latin typeface="Garamond" pitchFamily="18" charset="0"/>
            </a:endParaRPr>
          </a:p>
          <a:p>
            <a:pPr marL="0" indent="0">
              <a:buNone/>
            </a:pPr>
            <a:r>
              <a:rPr lang="en-US" sz="2000" dirty="0">
                <a:latin typeface="Garamond" pitchFamily="18" charset="0"/>
              </a:rPr>
              <a:t>	</a:t>
            </a:r>
          </a:p>
        </p:txBody>
      </p:sp>
      <p:graphicFrame>
        <p:nvGraphicFramePr>
          <p:cNvPr id="4" name="Table 3"/>
          <p:cNvGraphicFramePr>
            <a:graphicFrameLocks noGrp="1"/>
          </p:cNvGraphicFramePr>
          <p:nvPr>
            <p:extLst>
              <p:ext uri="{D42A27DB-BD31-4B8C-83A1-F6EECF244321}">
                <p14:modId xmlns:p14="http://schemas.microsoft.com/office/powerpoint/2010/main" xmlns="" val="4274149536"/>
              </p:ext>
            </p:extLst>
          </p:nvPr>
        </p:nvGraphicFramePr>
        <p:xfrm>
          <a:off x="152400" y="1813560"/>
          <a:ext cx="8839200" cy="4206240"/>
        </p:xfrm>
        <a:graphic>
          <a:graphicData uri="http://schemas.openxmlformats.org/drawingml/2006/table">
            <a:tbl>
              <a:tblPr firstRow="1" bandRow="1">
                <a:tableStyleId>{5C22544A-7EE6-4342-B048-85BDC9FD1C3A}</a:tableStyleId>
              </a:tblPr>
              <a:tblGrid>
                <a:gridCol w="3962400"/>
                <a:gridCol w="48768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indent="0">
                        <a:buNone/>
                      </a:pPr>
                      <a:r>
                        <a:rPr lang="en-US" sz="2400" dirty="0" smtClean="0">
                          <a:latin typeface="Garamond" pitchFamily="18" charset="0"/>
                        </a:rPr>
                        <a:t>The accounting policy is governed by SEBI. All investment to be carried at MTM in the balance sheet. </a:t>
                      </a:r>
                      <a:r>
                        <a:rPr lang="en-US" sz="2400" b="1" dirty="0" smtClean="0">
                          <a:latin typeface="Garamond" pitchFamily="18" charset="0"/>
                        </a:rPr>
                        <a:t>MTM losses  are </a:t>
                      </a:r>
                      <a:r>
                        <a:rPr lang="en-US" sz="2400" dirty="0" smtClean="0">
                          <a:latin typeface="Garamond" pitchFamily="18" charset="0"/>
                        </a:rPr>
                        <a:t>to be accounted in </a:t>
                      </a:r>
                      <a:r>
                        <a:rPr lang="en-US" sz="2400" b="1" dirty="0" smtClean="0">
                          <a:latin typeface="Garamond" pitchFamily="18" charset="0"/>
                        </a:rPr>
                        <a:t>revenue account </a:t>
                      </a:r>
                      <a:r>
                        <a:rPr lang="en-US" sz="2400" dirty="0" smtClean="0">
                          <a:latin typeface="Garamond" pitchFamily="18" charset="0"/>
                        </a:rPr>
                        <a:t>and </a:t>
                      </a:r>
                      <a:r>
                        <a:rPr lang="en-US" sz="2400" b="1" dirty="0" smtClean="0">
                          <a:latin typeface="Garamond" pitchFamily="18" charset="0"/>
                        </a:rPr>
                        <a:t>MTM gain </a:t>
                      </a:r>
                      <a:r>
                        <a:rPr lang="en-US" sz="2400" dirty="0" smtClean="0">
                          <a:latin typeface="Garamond" pitchFamily="18" charset="0"/>
                        </a:rPr>
                        <a:t>is </a:t>
                      </a:r>
                      <a:r>
                        <a:rPr lang="en-US" sz="2400" dirty="0" err="1" smtClean="0">
                          <a:latin typeface="Garamond" pitchFamily="18" charset="0"/>
                        </a:rPr>
                        <a:t>recognised</a:t>
                      </a:r>
                      <a:r>
                        <a:rPr lang="en-US" sz="2400" dirty="0" smtClean="0">
                          <a:latin typeface="Garamond" pitchFamily="18" charset="0"/>
                        </a:rPr>
                        <a:t> directly in </a:t>
                      </a:r>
                      <a:r>
                        <a:rPr lang="en-US" sz="2400" b="1" dirty="0" smtClean="0">
                          <a:latin typeface="Garamond" pitchFamily="18" charset="0"/>
                        </a:rPr>
                        <a:t>reserves </a:t>
                      </a:r>
                      <a:r>
                        <a:rPr lang="en-US" sz="2400" dirty="0" smtClean="0">
                          <a:latin typeface="Garamond" pitchFamily="18" charset="0"/>
                        </a:rPr>
                        <a:t>on balance–sheet date and </a:t>
                      </a:r>
                      <a:r>
                        <a:rPr lang="en-US" sz="2400" b="1" dirty="0" smtClean="0">
                          <a:latin typeface="Garamond" pitchFamily="18" charset="0"/>
                        </a:rPr>
                        <a:t>reversed on next day</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The Company has option to designate financial assets as  </a:t>
                      </a:r>
                      <a:r>
                        <a:rPr lang="en-US" sz="2400" b="1" dirty="0" smtClean="0">
                          <a:latin typeface="Garamond" pitchFamily="18" charset="0"/>
                        </a:rPr>
                        <a:t>FVPL </a:t>
                      </a:r>
                      <a:r>
                        <a:rPr lang="en-US" sz="2400" dirty="0" smtClean="0">
                          <a:latin typeface="Garamond" pitchFamily="18" charset="0"/>
                        </a:rPr>
                        <a:t>and account for </a:t>
                      </a:r>
                      <a:r>
                        <a:rPr lang="en-US" sz="2400" b="1" dirty="0" smtClean="0">
                          <a:latin typeface="Garamond" pitchFamily="18" charset="0"/>
                        </a:rPr>
                        <a:t>changes in FV in PL </a:t>
                      </a:r>
                      <a:r>
                        <a:rPr lang="en-US" sz="2400" dirty="0" smtClean="0">
                          <a:latin typeface="Garamond" pitchFamily="18" charset="0"/>
                        </a:rPr>
                        <a:t>account	</a:t>
                      </a:r>
                    </a:p>
                    <a:p>
                      <a:pPr marL="0" indent="0">
                        <a:buNone/>
                      </a:pPr>
                      <a:endParaRPr lang="en-US" sz="2400" b="1" dirty="0" smtClean="0">
                        <a:latin typeface="Garamond" pitchFamily="18" charset="0"/>
                      </a:endParaRPr>
                    </a:p>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560045644"/>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dirty="0"/>
              <a:t>Mutual </a:t>
            </a:r>
            <a:r>
              <a:rPr lang="en-US" b="1" dirty="0" smtClean="0"/>
              <a:t>Fund’s</a:t>
            </a:r>
            <a:endParaRPr lang="en-US" dirty="0"/>
          </a:p>
        </p:txBody>
      </p:sp>
      <p:sp>
        <p:nvSpPr>
          <p:cNvPr id="3" name="Content Placeholder 2"/>
          <p:cNvSpPr>
            <a:spLocks noGrp="1"/>
          </p:cNvSpPr>
          <p:nvPr>
            <p:ph idx="1"/>
          </p:nvPr>
        </p:nvSpPr>
        <p:spPr>
          <a:xfrm>
            <a:off x="76200" y="685800"/>
            <a:ext cx="8991600" cy="5638799"/>
          </a:xfrm>
        </p:spPr>
        <p:txBody>
          <a:bodyPr>
            <a:noAutofit/>
          </a:bodyPr>
          <a:lstStyle/>
          <a:p>
            <a:pPr marL="0" indent="0">
              <a:buNone/>
            </a:pPr>
            <a:r>
              <a:rPr lang="en-US" sz="2400" b="1" dirty="0">
                <a:latin typeface="Garamond" pitchFamily="18" charset="0"/>
              </a:rPr>
              <a:t>Investment</a:t>
            </a:r>
            <a:r>
              <a:rPr lang="en-US" sz="1800" dirty="0">
                <a:latin typeface="Garamond" pitchFamily="18" charset="0"/>
              </a:rPr>
              <a:t>	</a:t>
            </a:r>
          </a:p>
          <a:p>
            <a:pPr marL="0" indent="0">
              <a:buNone/>
            </a:pPr>
            <a:r>
              <a:rPr lang="en-US" sz="2400" b="1" dirty="0" smtClean="0">
                <a:latin typeface="Garamond" pitchFamily="18" charset="0"/>
              </a:rPr>
              <a:t>Investments by Asset Management Companies</a:t>
            </a:r>
            <a:endParaRPr lang="en-US" sz="2400" dirty="0">
              <a:latin typeface="Garamond" pitchFamily="18" charset="0"/>
            </a:endParaRPr>
          </a:p>
          <a:p>
            <a:pPr marL="0" indent="0">
              <a:buNone/>
            </a:pPr>
            <a:r>
              <a:rPr lang="en-US" sz="1800" b="1" dirty="0" smtClean="0">
                <a:latin typeface="Garamond" pitchFamily="18" charset="0"/>
              </a:rPr>
              <a:t/>
            </a:r>
            <a:br>
              <a:rPr lang="en-US" sz="1800" b="1" dirty="0" smtClean="0">
                <a:latin typeface="Garamond" pitchFamily="18" charset="0"/>
              </a:rPr>
            </a:br>
            <a:endParaRPr lang="en-US" sz="2000" dirty="0">
              <a:latin typeface="Garamond"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180952975"/>
              </p:ext>
            </p:extLst>
          </p:nvPr>
        </p:nvGraphicFramePr>
        <p:xfrm>
          <a:off x="152400" y="1600200"/>
          <a:ext cx="8839200" cy="4572000"/>
        </p:xfrm>
        <a:graphic>
          <a:graphicData uri="http://schemas.openxmlformats.org/drawingml/2006/table">
            <a:tbl>
              <a:tblPr firstRow="1" bandRow="1">
                <a:tableStyleId>{5C22544A-7EE6-4342-B048-85BDC9FD1C3A}</a:tableStyleId>
              </a:tblPr>
              <a:tblGrid>
                <a:gridCol w="3962400"/>
                <a:gridCol w="48768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Investments are classified as </a:t>
                      </a:r>
                      <a:r>
                        <a:rPr lang="en-US" sz="2400" b="1" dirty="0" smtClean="0">
                          <a:latin typeface="Garamond" pitchFamily="18" charset="0"/>
                        </a:rPr>
                        <a:t>Current or Long Term</a:t>
                      </a:r>
                      <a:r>
                        <a:rPr lang="en-US" sz="2400" dirty="0" smtClean="0">
                          <a:latin typeface="Garamond" pitchFamily="18" charset="0"/>
                        </a:rPr>
                        <a:t>. Current is measured at </a:t>
                      </a:r>
                      <a:r>
                        <a:rPr lang="en-US" sz="2400" b="1" dirty="0" smtClean="0">
                          <a:latin typeface="Garamond" pitchFamily="18" charset="0"/>
                        </a:rPr>
                        <a:t>Cost or Market Value </a:t>
                      </a:r>
                      <a:r>
                        <a:rPr lang="en-US" sz="2400" dirty="0" smtClean="0">
                          <a:latin typeface="Garamond" pitchFamily="18" charset="0"/>
                        </a:rPr>
                        <a:t>whichever is </a:t>
                      </a:r>
                      <a:r>
                        <a:rPr lang="en-US" sz="2400" b="1" dirty="0" smtClean="0">
                          <a:latin typeface="Garamond" pitchFamily="18" charset="0"/>
                        </a:rPr>
                        <a:t>lower </a:t>
                      </a:r>
                      <a:r>
                        <a:rPr lang="en-US" sz="2400" dirty="0" smtClean="0">
                          <a:latin typeface="Garamond" pitchFamily="18" charset="0"/>
                        </a:rPr>
                        <a:t>and resultant losses are </a:t>
                      </a:r>
                      <a:r>
                        <a:rPr lang="en-US" sz="2400" dirty="0" err="1" smtClean="0">
                          <a:latin typeface="Garamond" pitchFamily="18" charset="0"/>
                        </a:rPr>
                        <a:t>recognised</a:t>
                      </a:r>
                      <a:r>
                        <a:rPr lang="en-US" sz="2400" dirty="0" smtClean="0">
                          <a:latin typeface="Garamond" pitchFamily="18" charset="0"/>
                        </a:rPr>
                        <a:t> in </a:t>
                      </a:r>
                      <a:r>
                        <a:rPr lang="en-US" sz="2400" b="1" dirty="0" smtClean="0">
                          <a:latin typeface="Garamond" pitchFamily="18" charset="0"/>
                        </a:rPr>
                        <a:t>PL account</a:t>
                      </a:r>
                      <a:r>
                        <a:rPr lang="en-US" sz="2400" dirty="0" smtClean="0">
                          <a:latin typeface="Garamond" pitchFamily="18" charset="0"/>
                        </a:rPr>
                        <a:t>. Long Term investment is carried </a:t>
                      </a:r>
                      <a:r>
                        <a:rPr lang="en-US" sz="2400" b="1" dirty="0" smtClean="0">
                          <a:latin typeface="Garamond" pitchFamily="18" charset="0"/>
                        </a:rPr>
                        <a:t>at cost </a:t>
                      </a:r>
                      <a:r>
                        <a:rPr lang="en-US" sz="2400" dirty="0" smtClean="0">
                          <a:latin typeface="Garamond" pitchFamily="18" charset="0"/>
                        </a:rPr>
                        <a:t>and provision is made for diminution in value </a:t>
                      </a:r>
                      <a:r>
                        <a:rPr lang="en-US" sz="2400" b="1" dirty="0" smtClean="0">
                          <a:latin typeface="Garamond" pitchFamily="18" charset="0"/>
                        </a:rPr>
                        <a:t>other than temporary</a:t>
                      </a:r>
                      <a:endParaRPr lang="en-US" sz="2400" dirty="0" smtClean="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latin typeface="Garamond" pitchFamily="18" charset="0"/>
                        </a:rPr>
                        <a:t>As per IAS39, Financial Assets can be classified in </a:t>
                      </a:r>
                      <a:r>
                        <a:rPr lang="en-US" sz="2400" b="1" dirty="0" smtClean="0">
                          <a:latin typeface="Garamond" pitchFamily="18" charset="0"/>
                        </a:rPr>
                        <a:t>FVPL, AFS, HTM, L&amp;R</a:t>
                      </a:r>
                      <a:r>
                        <a:rPr lang="en-US" sz="2400" dirty="0" smtClean="0">
                          <a:latin typeface="Garamond" pitchFamily="18" charset="0"/>
                        </a:rPr>
                        <a:t>. First two categories require measurement at </a:t>
                      </a:r>
                      <a:r>
                        <a:rPr lang="en-US" sz="2400" b="1" dirty="0" smtClean="0">
                          <a:latin typeface="Garamond" pitchFamily="18" charset="0"/>
                        </a:rPr>
                        <a:t>fair value </a:t>
                      </a:r>
                      <a:r>
                        <a:rPr lang="en-US" sz="2400" dirty="0" smtClean="0">
                          <a:latin typeface="Garamond" pitchFamily="18" charset="0"/>
                        </a:rPr>
                        <a:t>and later two at </a:t>
                      </a:r>
                      <a:r>
                        <a:rPr lang="en-US" sz="2400" b="1" dirty="0" err="1" smtClean="0">
                          <a:latin typeface="Garamond" pitchFamily="18" charset="0"/>
                        </a:rPr>
                        <a:t>amortised</a:t>
                      </a:r>
                      <a:r>
                        <a:rPr lang="en-US" sz="2400" b="1" dirty="0" smtClean="0">
                          <a:latin typeface="Garamond" pitchFamily="18" charset="0"/>
                        </a:rPr>
                        <a:t> cost</a:t>
                      </a:r>
                      <a:r>
                        <a:rPr lang="en-US" sz="2400" dirty="0" smtClean="0">
                          <a:latin typeface="Garamond" pitchFamily="18" charset="0"/>
                        </a:rPr>
                        <a:t>. Movement in fair value of </a:t>
                      </a:r>
                      <a:r>
                        <a:rPr lang="en-US" sz="2400" b="1" dirty="0" smtClean="0">
                          <a:latin typeface="Garamond" pitchFamily="18" charset="0"/>
                        </a:rPr>
                        <a:t>AFS </a:t>
                      </a:r>
                      <a:r>
                        <a:rPr lang="en-US" sz="2400" dirty="0" smtClean="0">
                          <a:latin typeface="Garamond" pitchFamily="18" charset="0"/>
                        </a:rPr>
                        <a:t>are </a:t>
                      </a:r>
                      <a:r>
                        <a:rPr lang="en-US" sz="2400" dirty="0" err="1" smtClean="0">
                          <a:latin typeface="Garamond" pitchFamily="18" charset="0"/>
                        </a:rPr>
                        <a:t>recognised</a:t>
                      </a:r>
                      <a:r>
                        <a:rPr lang="en-US" sz="2400" dirty="0" smtClean="0">
                          <a:latin typeface="Garamond" pitchFamily="18" charset="0"/>
                        </a:rPr>
                        <a:t> in </a:t>
                      </a:r>
                      <a:r>
                        <a:rPr lang="en-US" sz="2400" b="1" dirty="0" smtClean="0">
                          <a:latin typeface="Garamond" pitchFamily="18" charset="0"/>
                        </a:rPr>
                        <a:t>Equity</a:t>
                      </a:r>
                      <a:r>
                        <a:rPr lang="en-US" sz="2800" dirty="0" smtClean="0">
                          <a:latin typeface="Garamond" pitchFamily="18" charset="0"/>
                        </a:rPr>
                        <a:t>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345803822"/>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00200"/>
            <a:ext cx="8991600" cy="4525963"/>
          </a:xfrm>
        </p:spPr>
        <p:txBody>
          <a:bodyPr>
            <a:normAutofit/>
          </a:bodyPr>
          <a:lstStyle/>
          <a:p>
            <a:pPr marL="0" indent="0">
              <a:buNone/>
            </a:pPr>
            <a:r>
              <a:rPr lang="en-US" b="1" dirty="0">
                <a:latin typeface="Garamond" pitchFamily="18" charset="0"/>
              </a:rPr>
              <a:t>Key Impact</a:t>
            </a:r>
            <a:r>
              <a:rPr lang="en-US" dirty="0">
                <a:latin typeface="Garamond" pitchFamily="18" charset="0"/>
              </a:rPr>
              <a:t>:</a:t>
            </a:r>
          </a:p>
          <a:p>
            <a:r>
              <a:rPr lang="en-US" dirty="0" smtClean="0">
                <a:latin typeface="Garamond" pitchFamily="18" charset="0"/>
              </a:rPr>
              <a:t>MF </a:t>
            </a:r>
            <a:r>
              <a:rPr lang="en-US" dirty="0">
                <a:latin typeface="Garamond" pitchFamily="18" charset="0"/>
              </a:rPr>
              <a:t>Investment gain will get accounted in Profit and Loss Account</a:t>
            </a:r>
          </a:p>
          <a:p>
            <a:r>
              <a:rPr lang="en-US" dirty="0" smtClean="0">
                <a:latin typeface="Garamond" pitchFamily="18" charset="0"/>
              </a:rPr>
              <a:t>Classification </a:t>
            </a:r>
            <a:r>
              <a:rPr lang="en-US" dirty="0">
                <a:latin typeface="Garamond" pitchFamily="18" charset="0"/>
              </a:rPr>
              <a:t>and measurement of financial assets for Assets Management Companies will change which will result in either higher or lower valuation of investments</a:t>
            </a:r>
          </a:p>
          <a:p>
            <a:endParaRPr lang="en-US" dirty="0">
              <a:latin typeface="Garamond" pitchFamily="18" charset="0"/>
            </a:endParaRPr>
          </a:p>
        </p:txBody>
      </p:sp>
      <p:sp>
        <p:nvSpPr>
          <p:cNvPr id="4" name="Title 3"/>
          <p:cNvSpPr>
            <a:spLocks noGrp="1"/>
          </p:cNvSpPr>
          <p:nvPr>
            <p:ph type="title"/>
          </p:nvPr>
        </p:nvSpPr>
        <p:spPr>
          <a:xfrm>
            <a:off x="457200" y="152400"/>
            <a:ext cx="8229600" cy="457200"/>
          </a:xfrm>
        </p:spPr>
        <p:txBody>
          <a:bodyPr>
            <a:normAutofit fontScale="90000"/>
          </a:bodyPr>
          <a:lstStyle/>
          <a:p>
            <a:r>
              <a:rPr lang="en-US" dirty="0" smtClean="0"/>
              <a:t>Mutual Fund’s</a:t>
            </a:r>
            <a:endParaRPr lang="en-US" dirty="0"/>
          </a:p>
        </p:txBody>
      </p:sp>
    </p:spTree>
    <p:extLst>
      <p:ext uri="{BB962C8B-B14F-4D97-AF65-F5344CB8AC3E}">
        <p14:creationId xmlns:p14="http://schemas.microsoft.com/office/powerpoint/2010/main" xmlns="" val="390067300"/>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0"/>
            <a:ext cx="8229600" cy="563562"/>
          </a:xfrm>
        </p:spPr>
        <p:txBody>
          <a:bodyPr>
            <a:normAutofit fontScale="90000"/>
          </a:bodyPr>
          <a:lstStyle/>
          <a:p>
            <a:r>
              <a:rPr lang="en-US" b="1" dirty="0"/>
              <a:t>Pharmaceuticals</a:t>
            </a:r>
            <a:endParaRPr lang="en-US" dirty="0"/>
          </a:p>
        </p:txBody>
      </p:sp>
      <p:sp>
        <p:nvSpPr>
          <p:cNvPr id="2" name="Content Placeholder 1"/>
          <p:cNvSpPr>
            <a:spLocks noGrp="1"/>
          </p:cNvSpPr>
          <p:nvPr>
            <p:ph idx="1"/>
          </p:nvPr>
        </p:nvSpPr>
        <p:spPr>
          <a:xfrm>
            <a:off x="76200" y="228600"/>
            <a:ext cx="8991600" cy="6705600"/>
          </a:xfrm>
        </p:spPr>
        <p:txBody>
          <a:bodyPr>
            <a:normAutofit/>
          </a:bodyPr>
          <a:lstStyle/>
          <a:p>
            <a:pPr marL="0" indent="0">
              <a:buNone/>
            </a:pPr>
            <a:endParaRPr lang="en-US" dirty="0">
              <a:latin typeface="Garamond" pitchFamily="18" charset="0"/>
            </a:endParaRPr>
          </a:p>
          <a:p>
            <a:pPr marL="0" indent="0">
              <a:buNone/>
            </a:pPr>
            <a:r>
              <a:rPr lang="en-US" b="1" dirty="0" smtClean="0">
                <a:latin typeface="Garamond" pitchFamily="18" charset="0"/>
              </a:rPr>
              <a:t>Collaborative Arrangement</a:t>
            </a:r>
            <a:endParaRPr lang="en-US" dirty="0">
              <a:latin typeface="Garamond" pitchFamily="18" charset="0"/>
            </a:endParaRPr>
          </a:p>
          <a:p>
            <a:pPr marL="0" indent="0">
              <a:buNone/>
            </a:pPr>
            <a:r>
              <a:rPr lang="en-US" sz="2400" dirty="0" err="1" smtClean="0">
                <a:latin typeface="Garamond" pitchFamily="18" charset="0"/>
              </a:rPr>
              <a:t>Pharma</a:t>
            </a:r>
            <a:r>
              <a:rPr lang="en-US" sz="2400" dirty="0" smtClean="0">
                <a:latin typeface="Garamond" pitchFamily="18" charset="0"/>
              </a:rPr>
              <a:t> companies entities often enter into R&amp;D arrangement that include </a:t>
            </a:r>
            <a:r>
              <a:rPr lang="en-US" sz="2400" b="1" dirty="0" smtClean="0">
                <a:latin typeface="Garamond" pitchFamily="18" charset="0"/>
              </a:rPr>
              <a:t>multiple elements </a:t>
            </a:r>
            <a:r>
              <a:rPr lang="en-US" sz="2400" dirty="0" smtClean="0">
                <a:latin typeface="Garamond" pitchFamily="18" charset="0"/>
              </a:rPr>
              <a:t>like intellectual property licenses, R&amp;D services, manufacturing services etc. Product and services delivered under these arrangement is unique.</a:t>
            </a:r>
            <a:endParaRPr lang="en-US" sz="2400" dirty="0">
              <a:latin typeface="Garamond"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227556141"/>
              </p:ext>
            </p:extLst>
          </p:nvPr>
        </p:nvGraphicFramePr>
        <p:xfrm>
          <a:off x="152400" y="3200400"/>
          <a:ext cx="8915400" cy="2377440"/>
        </p:xfrm>
        <a:graphic>
          <a:graphicData uri="http://schemas.openxmlformats.org/drawingml/2006/table">
            <a:tbl>
              <a:tblPr firstRow="1" bandRow="1">
                <a:tableStyleId>{5C22544A-7EE6-4342-B048-85BDC9FD1C3A}</a:tableStyleId>
              </a:tblPr>
              <a:tblGrid>
                <a:gridCol w="3886200"/>
                <a:gridCol w="50292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There is no specific guidance on applying revenue recognition criteria on each component</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It is necessary to apply revenue recognition criteria to the separately identifiable component’s of a single transaction in order to reflect the substance of the transaction</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047425635"/>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85800" y="0"/>
            <a:ext cx="8229600" cy="563562"/>
          </a:xfrm>
        </p:spPr>
        <p:txBody>
          <a:bodyPr>
            <a:normAutofit fontScale="90000"/>
          </a:bodyPr>
          <a:lstStyle/>
          <a:p>
            <a:r>
              <a:rPr lang="en-US" b="1" dirty="0"/>
              <a:t>Pharmaceuticals</a:t>
            </a:r>
            <a:endParaRPr lang="en-US" dirty="0"/>
          </a:p>
        </p:txBody>
      </p:sp>
      <p:sp>
        <p:nvSpPr>
          <p:cNvPr id="2" name="Content Placeholder 1"/>
          <p:cNvSpPr>
            <a:spLocks noGrp="1"/>
          </p:cNvSpPr>
          <p:nvPr>
            <p:ph idx="1"/>
          </p:nvPr>
        </p:nvSpPr>
        <p:spPr>
          <a:xfrm>
            <a:off x="152400" y="533400"/>
            <a:ext cx="8991600" cy="6705600"/>
          </a:xfrm>
        </p:spPr>
        <p:txBody>
          <a:bodyPr>
            <a:normAutofit/>
          </a:bodyPr>
          <a:lstStyle/>
          <a:p>
            <a:pPr marL="0" indent="0">
              <a:buNone/>
            </a:pPr>
            <a:r>
              <a:rPr lang="en-US" b="1" dirty="0" smtClean="0">
                <a:latin typeface="Garamond" pitchFamily="18" charset="0"/>
              </a:rPr>
              <a:t>Collaborative Arrangement</a:t>
            </a:r>
            <a:endParaRPr lang="en-US" dirty="0">
              <a:latin typeface="Garamond" pitchFamily="18" charset="0"/>
            </a:endParaRPr>
          </a:p>
          <a:p>
            <a:pPr marL="0" indent="0">
              <a:buNone/>
            </a:pPr>
            <a:r>
              <a:rPr lang="en-US" b="1" dirty="0" smtClean="0">
                <a:latin typeface="Garamond" pitchFamily="18" charset="0"/>
              </a:rPr>
              <a:t>Acquisition</a:t>
            </a:r>
            <a:r>
              <a:rPr lang="en-US" dirty="0">
                <a:latin typeface="Garamond" pitchFamily="18" charset="0"/>
              </a:rPr>
              <a:t>	</a:t>
            </a:r>
          </a:p>
          <a:p>
            <a:pPr marL="0" indent="0">
              <a:buNone/>
            </a:pPr>
            <a:r>
              <a:rPr lang="en-US" sz="2400" dirty="0" smtClean="0">
                <a:latin typeface="Garamond" pitchFamily="18" charset="0"/>
              </a:rPr>
              <a:t>Acquiring new business for new brand’s is a common practice in the industry</a:t>
            </a:r>
            <a:r>
              <a:rPr lang="en-US" sz="2400" dirty="0">
                <a:latin typeface="Garamond" pitchFamily="18" charset="0"/>
              </a:rPr>
              <a:t>.</a:t>
            </a:r>
          </a:p>
        </p:txBody>
      </p:sp>
      <p:graphicFrame>
        <p:nvGraphicFramePr>
          <p:cNvPr id="5" name="Table 4"/>
          <p:cNvGraphicFramePr>
            <a:graphicFrameLocks noGrp="1"/>
          </p:cNvGraphicFramePr>
          <p:nvPr>
            <p:extLst>
              <p:ext uri="{D42A27DB-BD31-4B8C-83A1-F6EECF244321}">
                <p14:modId xmlns:p14="http://schemas.microsoft.com/office/powerpoint/2010/main" xmlns="" val="3954618204"/>
              </p:ext>
            </p:extLst>
          </p:nvPr>
        </p:nvGraphicFramePr>
        <p:xfrm>
          <a:off x="76200" y="2895600"/>
          <a:ext cx="8915400" cy="2743200"/>
        </p:xfrm>
        <a:graphic>
          <a:graphicData uri="http://schemas.openxmlformats.org/drawingml/2006/table">
            <a:tbl>
              <a:tblPr firstRow="1" bandRow="1">
                <a:tableStyleId>{5C22544A-7EE6-4342-B048-85BDC9FD1C3A}</a:tableStyleId>
              </a:tblPr>
              <a:tblGrid>
                <a:gridCol w="3962400"/>
                <a:gridCol w="49530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It is not mandatory to follow fair value accounting i.e. purchase method, Hence  the true worth of intangible assets acquired may not be captured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b="1" dirty="0" smtClean="0">
                          <a:latin typeface="Garamond" pitchFamily="18" charset="0"/>
                        </a:rPr>
                        <a:t>UnderIFRS3–R, </a:t>
                      </a:r>
                    </a:p>
                    <a:p>
                      <a:pPr marL="0" indent="0">
                        <a:buNone/>
                      </a:pPr>
                      <a:r>
                        <a:rPr lang="en-US" sz="2400" dirty="0" smtClean="0">
                          <a:latin typeface="Garamond" pitchFamily="18" charset="0"/>
                        </a:rPr>
                        <a:t>Only purchase method is allowed, hence identifiable assets, liabilities and contingent liabilities acquired to be accounted at fair value</a:t>
                      </a:r>
                    </a:p>
                    <a:p>
                      <a:pPr marL="0" indent="0">
                        <a:buNone/>
                      </a:pP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528497282"/>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b="1" dirty="0"/>
              <a:t>Pharmaceuticals</a:t>
            </a:r>
            <a:endParaRPr lang="en-US" dirty="0"/>
          </a:p>
        </p:txBody>
      </p:sp>
      <p:sp>
        <p:nvSpPr>
          <p:cNvPr id="3" name="Content Placeholder 2"/>
          <p:cNvSpPr>
            <a:spLocks noGrp="1"/>
          </p:cNvSpPr>
          <p:nvPr>
            <p:ph idx="1"/>
          </p:nvPr>
        </p:nvSpPr>
        <p:spPr>
          <a:xfrm>
            <a:off x="76200" y="1036637"/>
            <a:ext cx="8839200" cy="5516563"/>
          </a:xfrm>
        </p:spPr>
        <p:txBody>
          <a:bodyPr>
            <a:normAutofit/>
          </a:bodyPr>
          <a:lstStyle/>
          <a:p>
            <a:pPr marL="0" indent="0">
              <a:buNone/>
            </a:pPr>
            <a:r>
              <a:rPr lang="en-US" sz="2800" b="1" dirty="0" smtClean="0">
                <a:latin typeface="Garamond" pitchFamily="18" charset="0"/>
              </a:rPr>
              <a:t>Intangible </a:t>
            </a:r>
            <a:r>
              <a:rPr lang="en-US" sz="2800" b="1" dirty="0">
                <a:latin typeface="Garamond" pitchFamily="18" charset="0"/>
              </a:rPr>
              <a:t>Asset</a:t>
            </a:r>
            <a:r>
              <a:rPr lang="en-US" sz="2800" dirty="0">
                <a:latin typeface="Garamond" pitchFamily="18" charset="0"/>
              </a:rPr>
              <a:t>	</a:t>
            </a:r>
          </a:p>
          <a:p>
            <a:pPr marL="0" indent="0">
              <a:buNone/>
            </a:pPr>
            <a:endParaRPr lang="en-US" sz="2800" b="1" dirty="0" smtClean="0">
              <a:latin typeface="Garamond" pitchFamily="18" charset="0"/>
            </a:endParaRPr>
          </a:p>
          <a:p>
            <a:pPr marL="0" indent="0">
              <a:buNone/>
            </a:pPr>
            <a:r>
              <a:rPr lang="en-US" sz="2800" dirty="0">
                <a:latin typeface="Garamond" pitchFamily="18" charset="0"/>
              </a:rPr>
              <a:t>	</a:t>
            </a:r>
          </a:p>
          <a:p>
            <a:endParaRPr lang="en-US" sz="2800" dirty="0">
              <a:latin typeface="Garamond"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1360073465"/>
              </p:ext>
            </p:extLst>
          </p:nvPr>
        </p:nvGraphicFramePr>
        <p:xfrm>
          <a:off x="76200" y="1600200"/>
          <a:ext cx="8915400" cy="3840480"/>
        </p:xfrm>
        <a:graphic>
          <a:graphicData uri="http://schemas.openxmlformats.org/drawingml/2006/table">
            <a:tbl>
              <a:tblPr firstRow="1" bandRow="1">
                <a:tableStyleId>{5C22544A-7EE6-4342-B048-85BDC9FD1C3A}</a:tableStyleId>
              </a:tblPr>
              <a:tblGrid>
                <a:gridCol w="3886200"/>
                <a:gridCol w="50292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indent="0">
                        <a:buNone/>
                      </a:pPr>
                      <a:r>
                        <a:rPr lang="en-US" sz="2400" dirty="0" err="1" smtClean="0">
                          <a:latin typeface="Garamond" pitchFamily="18" charset="0"/>
                        </a:rPr>
                        <a:t>Amortised</a:t>
                      </a:r>
                      <a:r>
                        <a:rPr lang="en-US" sz="2400" dirty="0" smtClean="0">
                          <a:latin typeface="Garamond" pitchFamily="18" charset="0"/>
                        </a:rPr>
                        <a:t> over estimated useful lives and need persuasive evidence to justify useful life above 10 years </a:t>
                      </a:r>
                    </a:p>
                    <a:p>
                      <a:pPr marL="0" indent="0">
                        <a:buNone/>
                      </a:pPr>
                      <a:r>
                        <a:rPr lang="en-US" sz="2400" dirty="0" smtClean="0">
                          <a:latin typeface="Garamond" pitchFamily="18" charset="0"/>
                        </a:rPr>
                        <a:t>(AS-26)</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Need to determine whether intangible asset has finite or indefinite useful life. </a:t>
                      </a:r>
                    </a:p>
                    <a:p>
                      <a:pPr marL="0" indent="0">
                        <a:buNone/>
                      </a:pPr>
                      <a:endParaRPr lang="en-US" sz="2400" dirty="0" smtClean="0">
                        <a:latin typeface="Garamond" pitchFamily="18" charset="0"/>
                      </a:endParaRPr>
                    </a:p>
                    <a:p>
                      <a:pPr marL="0" indent="0">
                        <a:buNone/>
                      </a:pPr>
                      <a:r>
                        <a:rPr lang="en-US" sz="2400" dirty="0" smtClean="0">
                          <a:latin typeface="Garamond" pitchFamily="18" charset="0"/>
                        </a:rPr>
                        <a:t>In case of finite life, need to </a:t>
                      </a:r>
                      <a:r>
                        <a:rPr lang="en-US" sz="2400" dirty="0" err="1" smtClean="0">
                          <a:latin typeface="Garamond" pitchFamily="18" charset="0"/>
                        </a:rPr>
                        <a:t>amortised</a:t>
                      </a:r>
                      <a:r>
                        <a:rPr lang="en-US" sz="2400" dirty="0" smtClean="0">
                          <a:latin typeface="Garamond" pitchFamily="18" charset="0"/>
                        </a:rPr>
                        <a:t> over estimated life. </a:t>
                      </a:r>
                    </a:p>
                    <a:p>
                      <a:pPr marL="0" indent="0">
                        <a:buNone/>
                      </a:pPr>
                      <a:endParaRPr lang="en-US" sz="2400" dirty="0" smtClean="0">
                        <a:latin typeface="Garamond" pitchFamily="18" charset="0"/>
                      </a:endParaRPr>
                    </a:p>
                    <a:p>
                      <a:pPr marL="0" indent="0">
                        <a:buNone/>
                      </a:pPr>
                      <a:r>
                        <a:rPr lang="en-US" sz="2400" dirty="0" smtClean="0">
                          <a:latin typeface="Garamond" pitchFamily="18" charset="0"/>
                        </a:rPr>
                        <a:t>In case of indefinite life, intangible asset is not </a:t>
                      </a:r>
                      <a:r>
                        <a:rPr lang="en-US" sz="2400" dirty="0" err="1" smtClean="0">
                          <a:latin typeface="Garamond" pitchFamily="18" charset="0"/>
                        </a:rPr>
                        <a:t>amortised</a:t>
                      </a:r>
                      <a:r>
                        <a:rPr lang="en-US" sz="2400" dirty="0" smtClean="0">
                          <a:latin typeface="Garamond" pitchFamily="18" charset="0"/>
                        </a:rPr>
                        <a:t> but </a:t>
                      </a:r>
                      <a:r>
                        <a:rPr lang="en-US" sz="2400" b="1" dirty="0" smtClean="0">
                          <a:latin typeface="Garamond" pitchFamily="18" charset="0"/>
                        </a:rPr>
                        <a:t>tested annually for impairment.</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700414839"/>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b="1" dirty="0"/>
              <a:t>Pharmaceuticals</a:t>
            </a:r>
            <a:endParaRPr lang="en-US" dirty="0"/>
          </a:p>
        </p:txBody>
      </p:sp>
      <p:sp>
        <p:nvSpPr>
          <p:cNvPr id="4" name="Content Placeholder 3"/>
          <p:cNvSpPr>
            <a:spLocks noGrp="1"/>
          </p:cNvSpPr>
          <p:nvPr>
            <p:ph idx="1"/>
          </p:nvPr>
        </p:nvSpPr>
        <p:spPr>
          <a:xfrm>
            <a:off x="152400" y="1143000"/>
            <a:ext cx="8763000" cy="5334000"/>
          </a:xfrm>
        </p:spPr>
        <p:txBody>
          <a:bodyPr/>
          <a:lstStyle/>
          <a:p>
            <a:pPr marL="0" indent="0">
              <a:buNone/>
            </a:pPr>
            <a:r>
              <a:rPr lang="en-US" b="1" dirty="0">
                <a:latin typeface="Garamond" pitchFamily="18" charset="0"/>
              </a:rPr>
              <a:t>Key Impact</a:t>
            </a:r>
            <a:r>
              <a:rPr lang="en-US" dirty="0">
                <a:latin typeface="Garamond" pitchFamily="18" charset="0"/>
              </a:rPr>
              <a:t>:</a:t>
            </a:r>
          </a:p>
          <a:p>
            <a:r>
              <a:rPr lang="en-US" dirty="0" smtClean="0">
                <a:latin typeface="Garamond" pitchFamily="18" charset="0"/>
              </a:rPr>
              <a:t>Revenue </a:t>
            </a:r>
            <a:r>
              <a:rPr lang="en-US" dirty="0">
                <a:latin typeface="Garamond" pitchFamily="18" charset="0"/>
              </a:rPr>
              <a:t>recognition will get impacted for Collaborative Arrangement</a:t>
            </a:r>
          </a:p>
          <a:p>
            <a:r>
              <a:rPr lang="en-US" dirty="0" smtClean="0">
                <a:latin typeface="Garamond" pitchFamily="18" charset="0"/>
              </a:rPr>
              <a:t>Intangibles </a:t>
            </a:r>
            <a:r>
              <a:rPr lang="en-US" dirty="0">
                <a:latin typeface="Garamond" pitchFamily="18" charset="0"/>
              </a:rPr>
              <a:t>will be </a:t>
            </a:r>
            <a:r>
              <a:rPr lang="en-US" dirty="0" err="1">
                <a:latin typeface="Garamond" pitchFamily="18" charset="0"/>
              </a:rPr>
              <a:t>recognised</a:t>
            </a:r>
            <a:r>
              <a:rPr lang="en-US" dirty="0">
                <a:latin typeface="Garamond" pitchFamily="18" charset="0"/>
              </a:rPr>
              <a:t> at fair value on acquisition will result in reduction in goodwill component</a:t>
            </a:r>
          </a:p>
          <a:p>
            <a:r>
              <a:rPr lang="en-US" dirty="0" smtClean="0">
                <a:latin typeface="Garamond" pitchFamily="18" charset="0"/>
              </a:rPr>
              <a:t>Intangibles </a:t>
            </a:r>
            <a:r>
              <a:rPr lang="en-US" dirty="0">
                <a:latin typeface="Garamond" pitchFamily="18" charset="0"/>
              </a:rPr>
              <a:t>will get </a:t>
            </a:r>
            <a:r>
              <a:rPr lang="en-US" dirty="0" err="1">
                <a:latin typeface="Garamond" pitchFamily="18" charset="0"/>
              </a:rPr>
              <a:t>amortised</a:t>
            </a:r>
            <a:r>
              <a:rPr lang="en-US" dirty="0">
                <a:latin typeface="Garamond" pitchFamily="18" charset="0"/>
              </a:rPr>
              <a:t> over its actual life and will get tested for impairment</a:t>
            </a:r>
          </a:p>
          <a:p>
            <a:pPr marL="0" indent="0">
              <a:buNone/>
            </a:pPr>
            <a:endParaRPr lang="en-US" dirty="0">
              <a:latin typeface="Garamond" pitchFamily="18" charset="0"/>
            </a:endParaRPr>
          </a:p>
        </p:txBody>
      </p:sp>
    </p:spTree>
    <p:extLst>
      <p:ext uri="{BB962C8B-B14F-4D97-AF65-F5344CB8AC3E}">
        <p14:creationId xmlns:p14="http://schemas.microsoft.com/office/powerpoint/2010/main" xmlns="" val="2900591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smtClean="0">
                <a:solidFill>
                  <a:schemeClr val="tx2"/>
                </a:solidFill>
                <a:effectLst/>
              </a:rPr>
              <a:t>IFRS in India – Significant conceptual matters to be considered</a:t>
            </a:r>
          </a:p>
        </p:txBody>
      </p:sp>
      <p:sp>
        <p:nvSpPr>
          <p:cNvPr id="9219" name="Content Placeholder 2"/>
          <p:cNvSpPr>
            <a:spLocks noGrp="1"/>
          </p:cNvSpPr>
          <p:nvPr>
            <p:ph idx="1"/>
          </p:nvPr>
        </p:nvSpPr>
        <p:spPr>
          <a:xfrm>
            <a:off x="0" y="1390650"/>
            <a:ext cx="8915400" cy="4248150"/>
          </a:xfrm>
        </p:spPr>
        <p:txBody>
          <a:bodyPr/>
          <a:lstStyle/>
          <a:p>
            <a:r>
              <a:rPr lang="en-US" dirty="0" smtClean="0">
                <a:solidFill>
                  <a:schemeClr val="tx2"/>
                </a:solidFill>
              </a:rPr>
              <a:t>Disclosure of items in Profit and Loss account bases on Nature  -  </a:t>
            </a:r>
            <a:r>
              <a:rPr lang="en-US" dirty="0" smtClean="0">
                <a:solidFill>
                  <a:srgbClr val="FF0000"/>
                </a:solidFill>
              </a:rPr>
              <a:t>(Nature / Function)</a:t>
            </a:r>
          </a:p>
        </p:txBody>
      </p:sp>
      <p:graphicFrame>
        <p:nvGraphicFramePr>
          <p:cNvPr id="2" name="Table 1"/>
          <p:cNvGraphicFramePr>
            <a:graphicFrameLocks noGrp="1"/>
          </p:cNvGraphicFramePr>
          <p:nvPr>
            <p:extLst>
              <p:ext uri="{D42A27DB-BD31-4B8C-83A1-F6EECF244321}">
                <p14:modId xmlns:p14="http://schemas.microsoft.com/office/powerpoint/2010/main" xmlns="" val="3316586213"/>
              </p:ext>
            </p:extLst>
          </p:nvPr>
        </p:nvGraphicFramePr>
        <p:xfrm>
          <a:off x="609600" y="2474595"/>
          <a:ext cx="8000999" cy="4307205"/>
        </p:xfrm>
        <a:graphic>
          <a:graphicData uri="http://schemas.openxmlformats.org/drawingml/2006/table">
            <a:tbl>
              <a:tblPr>
                <a:tableStyleId>{5C22544A-7EE6-4342-B048-85BDC9FD1C3A}</a:tableStyleId>
              </a:tblPr>
              <a:tblGrid>
                <a:gridCol w="2795358"/>
                <a:gridCol w="1083914"/>
                <a:gridCol w="3109123"/>
                <a:gridCol w="1012604"/>
              </a:tblGrid>
              <a:tr h="241891">
                <a:tc gridSpan="4">
                  <a:txBody>
                    <a:bodyPr/>
                    <a:lstStyle/>
                    <a:p>
                      <a:pPr algn="ctr" fontAlgn="b"/>
                      <a:r>
                        <a:rPr lang="en-US" sz="1600" u="none" strike="noStrike" dirty="0">
                          <a:effectLst/>
                        </a:rPr>
                        <a:t>Alternative Classifications</a:t>
                      </a:r>
                      <a:endParaRPr lang="en-US" sz="1600" b="1"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r>
              <a:tr h="241891">
                <a:tc>
                  <a:txBody>
                    <a:bodyPr/>
                    <a:lstStyle/>
                    <a:p>
                      <a:pPr algn="ctr" fontAlgn="b"/>
                      <a:r>
                        <a:rPr lang="en-US" sz="1600" u="none" strike="noStrike">
                          <a:effectLst/>
                        </a:rPr>
                        <a:t>By Nature</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INR</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By Function</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INR</a:t>
                      </a:r>
                      <a:endParaRPr lang="en-US" sz="1600" b="0" i="0" u="none" strike="noStrike">
                        <a:solidFill>
                          <a:srgbClr val="000000"/>
                        </a:solidFill>
                        <a:effectLst/>
                        <a:latin typeface="Calibri"/>
                      </a:endParaRPr>
                    </a:p>
                  </a:txBody>
                  <a:tcPr marL="9525" marR="9525" marT="9525" marB="0" anchor="b"/>
                </a:tc>
              </a:tr>
              <a:tr h="230372">
                <a:tc>
                  <a:txBody>
                    <a:bodyPr/>
                    <a:lstStyle/>
                    <a:p>
                      <a:pPr algn="l" fontAlgn="b"/>
                      <a:r>
                        <a:rPr lang="en-US" sz="1600" u="none" strike="noStrike">
                          <a:effectLst/>
                        </a:rPr>
                        <a:t>Revenue</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Revenue</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r>
              <a:tr h="230372">
                <a:tc>
                  <a:txBody>
                    <a:bodyPr/>
                    <a:lstStyle/>
                    <a:p>
                      <a:pPr algn="l" fontAlgn="b"/>
                      <a:r>
                        <a:rPr lang="en-US" sz="1600" u="none" strike="noStrike">
                          <a:effectLst/>
                        </a:rPr>
                        <a:t>Other Income</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X</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a:effectLst/>
                        </a:rPr>
                        <a:t>Less Cost of Sales</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r>
              <a:tr h="230372">
                <a:tc>
                  <a:txBody>
                    <a:bodyPr/>
                    <a:lstStyle/>
                    <a:p>
                      <a:pPr algn="l" fontAlgn="b"/>
                      <a:r>
                        <a:rPr lang="en-US" sz="1600" u="none" strike="noStrike">
                          <a:effectLst/>
                        </a:rPr>
                        <a:t>Less- Change in Inventories</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Gross Profit/Loss </a:t>
                      </a:r>
                      <a:endParaRPr lang="en-US" sz="1600" b="1"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1" i="0" u="none" strike="noStrike">
                        <a:solidFill>
                          <a:srgbClr val="000000"/>
                        </a:solidFill>
                        <a:effectLst/>
                        <a:latin typeface="Calibri"/>
                      </a:endParaRPr>
                    </a:p>
                  </a:txBody>
                  <a:tcPr marL="9525" marR="9525" marT="9525" marB="0" anchor="b"/>
                </a:tc>
              </a:tr>
              <a:tr h="230372">
                <a:tc>
                  <a:txBody>
                    <a:bodyPr/>
                    <a:lstStyle/>
                    <a:p>
                      <a:pPr algn="l" fontAlgn="b"/>
                      <a:r>
                        <a:rPr lang="en-US" sz="1600" u="none" strike="noStrike" dirty="0">
                          <a:effectLst/>
                        </a:rPr>
                        <a:t>Work Performed</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X</a:t>
                      </a:r>
                      <a:endParaRPr lang="en-US" sz="1600" b="0" i="0" u="none" strike="noStrike" dirty="0">
                        <a:solidFill>
                          <a:srgbClr val="000000"/>
                        </a:solidFill>
                        <a:effectLst/>
                        <a:latin typeface="Calibri"/>
                      </a:endParaRPr>
                    </a:p>
                  </a:txBody>
                  <a:tcPr marL="9525" marR="9525" marT="9525" marB="0" anchor="b"/>
                </a:tc>
                <a:tc>
                  <a:txBody>
                    <a:bodyPr/>
                    <a:lstStyle/>
                    <a:p>
                      <a:pPr algn="l" fontAlgn="b"/>
                      <a:r>
                        <a:rPr lang="en-US" sz="1600" u="none" strike="noStrike">
                          <a:effectLst/>
                        </a:rPr>
                        <a:t>Other Income</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r>
              <a:tr h="230372">
                <a:tc>
                  <a:txBody>
                    <a:bodyPr/>
                    <a:lstStyle/>
                    <a:p>
                      <a:pPr algn="l" fontAlgn="b"/>
                      <a:r>
                        <a:rPr lang="en-US" sz="1600" u="none" strike="noStrike">
                          <a:effectLst/>
                        </a:rPr>
                        <a:t>Raw material &amp; consummables</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r>
              <a:tr h="230372">
                <a:tc>
                  <a:txBody>
                    <a:bodyPr/>
                    <a:lstStyle/>
                    <a:p>
                      <a:pPr algn="l" fontAlgn="b"/>
                      <a:r>
                        <a:rPr lang="en-US" sz="1600" u="none" strike="noStrike">
                          <a:effectLst/>
                        </a:rPr>
                        <a:t>Employee Cost</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Distribution Costs</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r>
              <a:tr h="230372">
                <a:tc>
                  <a:txBody>
                    <a:bodyPr/>
                    <a:lstStyle/>
                    <a:p>
                      <a:pPr algn="l" fontAlgn="b"/>
                      <a:r>
                        <a:rPr lang="en-US" sz="1600" u="none" strike="noStrike">
                          <a:effectLst/>
                        </a:rPr>
                        <a:t>Depreciation &amp; Amortization</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a:effectLst/>
                        </a:rPr>
                        <a:t>X</a:t>
                      </a:r>
                      <a:endParaRPr lang="en-US" sz="1600" b="0" i="0" u="none" strike="noStrike" dirty="0">
                        <a:solidFill>
                          <a:srgbClr val="000000"/>
                        </a:solidFill>
                        <a:effectLst/>
                        <a:latin typeface="Calibri"/>
                      </a:endParaRPr>
                    </a:p>
                  </a:txBody>
                  <a:tcPr marL="9525" marR="9525" marT="9525" marB="0" anchor="b"/>
                </a:tc>
                <a:tc>
                  <a:txBody>
                    <a:bodyPr/>
                    <a:lstStyle/>
                    <a:p>
                      <a:pPr algn="l" fontAlgn="b"/>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r>
              <a:tr h="230372">
                <a:tc>
                  <a:txBody>
                    <a:bodyPr/>
                    <a:lstStyle/>
                    <a:p>
                      <a:pPr algn="l" fontAlgn="b"/>
                      <a:r>
                        <a:rPr lang="en-US" sz="1600" u="none" strike="noStrike">
                          <a:effectLst/>
                        </a:rPr>
                        <a:t>Other Expenses</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a:effectLst/>
                        </a:rPr>
                        <a:t>Admin Expenses</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r>
              <a:tr h="230372">
                <a:tc>
                  <a:txBody>
                    <a:bodyPr/>
                    <a:lstStyle/>
                    <a:p>
                      <a:pPr algn="l" fontAlgn="b"/>
                      <a:r>
                        <a:rPr lang="en-US" sz="1600" u="none" strike="noStrike">
                          <a:effectLst/>
                        </a:rPr>
                        <a:t>Interest Cost</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a:effectLst/>
                        </a:rPr>
                        <a:t>Finance Charges</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r>
              <a:tr h="230372">
                <a:tc>
                  <a:txBody>
                    <a:bodyPr/>
                    <a:lstStyle/>
                    <a:p>
                      <a:pPr algn="l" fontAlgn="b"/>
                      <a:r>
                        <a:rPr lang="en-US" sz="1600" u="none" strike="noStrike">
                          <a:effectLst/>
                        </a:rPr>
                        <a:t>Share of Profit from Associates</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a:effectLst/>
                        </a:rPr>
                        <a:t>Share of Profit from Associates</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r>
              <a:tr h="230372">
                <a:tc>
                  <a:txBody>
                    <a:bodyPr/>
                    <a:lstStyle/>
                    <a:p>
                      <a:pPr algn="l" fontAlgn="b"/>
                      <a:r>
                        <a:rPr lang="en-US" sz="1600" u="none" strike="noStrike">
                          <a:effectLst/>
                        </a:rPr>
                        <a:t>Profit before Tax</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a:effectLst/>
                        </a:rPr>
                        <a:t>Profit before Tax</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r>
              <a:tr h="230372">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 </a:t>
                      </a:r>
                      <a:endParaRPr lang="en-US" sz="1600" b="0" i="0" u="none" strike="noStrike">
                        <a:solidFill>
                          <a:srgbClr val="000000"/>
                        </a:solidFill>
                        <a:effectLst/>
                        <a:latin typeface="Calibri"/>
                      </a:endParaRPr>
                    </a:p>
                  </a:txBody>
                  <a:tcPr marL="9525" marR="9525" marT="9525" marB="0" anchor="b"/>
                </a:tc>
              </a:tr>
              <a:tr h="230372">
                <a:tc>
                  <a:txBody>
                    <a:bodyPr/>
                    <a:lstStyle/>
                    <a:p>
                      <a:pPr algn="l" fontAlgn="b"/>
                      <a:r>
                        <a:rPr lang="en-US" sz="1600" u="none" strike="noStrike">
                          <a:effectLst/>
                        </a:rPr>
                        <a:t>Taxes- Normal</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Taxes- Normal</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r>
              <a:tr h="241891">
                <a:tc>
                  <a:txBody>
                    <a:bodyPr/>
                    <a:lstStyle/>
                    <a:p>
                      <a:pPr algn="l" fontAlgn="b"/>
                      <a:r>
                        <a:rPr lang="en-US" sz="1600" u="none" strike="noStrike">
                          <a:effectLst/>
                        </a:rPr>
                        <a:t>               Defer Taxes</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c>
                  <a:txBody>
                    <a:bodyPr/>
                    <a:lstStyle/>
                    <a:p>
                      <a:pPr algn="l" fontAlgn="b"/>
                      <a:r>
                        <a:rPr lang="en-US" sz="1600" u="none" strike="noStrike">
                          <a:effectLst/>
                        </a:rPr>
                        <a:t>               Defer Taxes</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0" i="0" u="none" strike="noStrike">
                        <a:solidFill>
                          <a:srgbClr val="000000"/>
                        </a:solidFill>
                        <a:effectLst/>
                        <a:latin typeface="Calibri"/>
                      </a:endParaRPr>
                    </a:p>
                  </a:txBody>
                  <a:tcPr marL="9525" marR="9525" marT="9525" marB="0" anchor="b"/>
                </a:tc>
              </a:tr>
              <a:tr h="241891">
                <a:tc>
                  <a:txBody>
                    <a:bodyPr/>
                    <a:lstStyle/>
                    <a:p>
                      <a:pPr algn="l" fontAlgn="b"/>
                      <a:r>
                        <a:rPr lang="en-US" sz="1600" u="none" strike="noStrike">
                          <a:effectLst/>
                        </a:rPr>
                        <a:t>Profit after Taxes</a:t>
                      </a:r>
                      <a:endParaRPr lang="en-US" sz="1600" b="1" i="0" u="none" strike="noStrike">
                        <a:solidFill>
                          <a:srgbClr val="000000"/>
                        </a:solidFill>
                        <a:effectLst/>
                        <a:latin typeface="Calibri"/>
                      </a:endParaRPr>
                    </a:p>
                  </a:txBody>
                  <a:tcPr marL="9525" marR="9525" marT="9525" marB="0" anchor="b"/>
                </a:tc>
                <a:tc>
                  <a:txBody>
                    <a:bodyPr/>
                    <a:lstStyle/>
                    <a:p>
                      <a:pPr algn="ctr" fontAlgn="b"/>
                      <a:r>
                        <a:rPr lang="en-US" sz="1600" u="none" strike="noStrike">
                          <a:effectLst/>
                        </a:rPr>
                        <a:t>X</a:t>
                      </a:r>
                      <a:endParaRPr lang="en-US" sz="1600" b="1" i="0" u="none" strike="noStrike">
                        <a:solidFill>
                          <a:srgbClr val="000000"/>
                        </a:solidFill>
                        <a:effectLst/>
                        <a:latin typeface="Calibri"/>
                      </a:endParaRPr>
                    </a:p>
                  </a:txBody>
                  <a:tcPr marL="9525" marR="9525" marT="9525" marB="0" anchor="b"/>
                </a:tc>
                <a:tc>
                  <a:txBody>
                    <a:bodyPr/>
                    <a:lstStyle/>
                    <a:p>
                      <a:pPr algn="l" fontAlgn="b"/>
                      <a:r>
                        <a:rPr lang="en-US" sz="1600" u="none" strike="noStrike" dirty="0">
                          <a:effectLst/>
                        </a:rPr>
                        <a:t>Profit after Taxes</a:t>
                      </a:r>
                      <a:endParaRPr lang="en-US" sz="1600" b="1"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X</a:t>
                      </a:r>
                      <a:endParaRPr lang="en-US" sz="1600" b="1" i="0" u="none" strike="noStrike" dirty="0">
                        <a:solidFill>
                          <a:srgbClr val="000000"/>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xmlns="" val="1026645211"/>
      </p:ext>
    </p:extLst>
  </p:cSld>
  <p:clrMapOvr>
    <a:masterClrMapping/>
  </p:clrMapOvr>
  <p:transition>
    <p:fade/>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66800"/>
            <a:ext cx="8229600" cy="3200400"/>
          </a:xfrm>
        </p:spPr>
        <p:txBody>
          <a:bodyPr/>
          <a:lstStyle/>
          <a:p>
            <a:r>
              <a:rPr lang="en-US" dirty="0" smtClean="0">
                <a:latin typeface="Garamond" pitchFamily="18" charset="0"/>
              </a:rPr>
              <a:t>Other Sectors including</a:t>
            </a:r>
          </a:p>
          <a:p>
            <a:pPr marL="971550" lvl="1" indent="-571500"/>
            <a:r>
              <a:rPr lang="en-US" b="1" dirty="0">
                <a:latin typeface="Garamond" pitchFamily="18" charset="0"/>
              </a:rPr>
              <a:t>Media and Entertainment</a:t>
            </a:r>
            <a:endParaRPr lang="en-US" dirty="0">
              <a:latin typeface="Garamond" pitchFamily="18" charset="0"/>
            </a:endParaRPr>
          </a:p>
          <a:p>
            <a:pPr marL="971550" lvl="1" indent="-571500"/>
            <a:r>
              <a:rPr lang="en-US" b="1" dirty="0">
                <a:latin typeface="Garamond" pitchFamily="18" charset="0"/>
              </a:rPr>
              <a:t>Power </a:t>
            </a:r>
            <a:endParaRPr lang="en-US" dirty="0">
              <a:latin typeface="Garamond" pitchFamily="18" charset="0"/>
            </a:endParaRPr>
          </a:p>
          <a:p>
            <a:pPr marL="971550" lvl="1" indent="-571500"/>
            <a:r>
              <a:rPr lang="en-US" b="1" dirty="0">
                <a:latin typeface="Garamond" pitchFamily="18" charset="0"/>
              </a:rPr>
              <a:t>Retail</a:t>
            </a:r>
            <a:endParaRPr lang="en-US" dirty="0">
              <a:latin typeface="Garamond" pitchFamily="18" charset="0"/>
            </a:endParaRPr>
          </a:p>
          <a:p>
            <a:pPr marL="971550" lvl="1" indent="-571500"/>
            <a:r>
              <a:rPr lang="en-US" b="1" dirty="0">
                <a:latin typeface="Garamond" pitchFamily="18" charset="0"/>
              </a:rPr>
              <a:t>Automobile</a:t>
            </a:r>
            <a:endParaRPr lang="en-US" dirty="0">
              <a:latin typeface="Garamond" pitchFamily="18" charset="0"/>
            </a:endParaRPr>
          </a:p>
          <a:p>
            <a:pPr marL="971550" lvl="1" indent="-571500"/>
            <a:r>
              <a:rPr lang="en-US" b="1" dirty="0">
                <a:latin typeface="Garamond" pitchFamily="18" charset="0"/>
              </a:rPr>
              <a:t>Oil and Gas</a:t>
            </a:r>
            <a:endParaRPr lang="en-US" dirty="0">
              <a:latin typeface="Garamond" pitchFamily="18" charset="0"/>
            </a:endParaRPr>
          </a:p>
          <a:p>
            <a:endParaRPr lang="en-US" dirty="0">
              <a:latin typeface="Garamond" pitchFamily="18" charset="0"/>
            </a:endParaRPr>
          </a:p>
        </p:txBody>
      </p:sp>
    </p:spTree>
    <p:extLst>
      <p:ext uri="{BB962C8B-B14F-4D97-AF65-F5344CB8AC3E}">
        <p14:creationId xmlns:p14="http://schemas.microsoft.com/office/powerpoint/2010/main" xmlns="" val="3638406574"/>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Media and Entertainment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589163712"/>
              </p:ext>
            </p:extLst>
          </p:nvPr>
        </p:nvGraphicFramePr>
        <p:xfrm>
          <a:off x="76200" y="1752600"/>
          <a:ext cx="8915400" cy="2072323"/>
        </p:xfrm>
        <a:graphic>
          <a:graphicData uri="http://schemas.openxmlformats.org/drawingml/2006/table">
            <a:tbl>
              <a:tblPr firstRow="1" bandRow="1">
                <a:tableStyleId>{5C22544A-7EE6-4342-B048-85BDC9FD1C3A}</a:tableStyleId>
              </a:tblPr>
              <a:tblGrid>
                <a:gridCol w="4114800"/>
                <a:gridCol w="4800600"/>
              </a:tblGrid>
              <a:tr h="4422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51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There is an option to </a:t>
                      </a:r>
                      <a:r>
                        <a:rPr lang="en-US" sz="2400" dirty="0" err="1" smtClean="0"/>
                        <a:t>recognise</a:t>
                      </a:r>
                      <a:r>
                        <a:rPr lang="en-US" sz="2400" dirty="0" smtClean="0"/>
                        <a:t> revenue either on percentage of completion method or completed contract method.</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t>Revenue from services can be </a:t>
                      </a:r>
                      <a:r>
                        <a:rPr lang="en-US" sz="2400" dirty="0" err="1" smtClean="0"/>
                        <a:t>recognised</a:t>
                      </a:r>
                      <a:r>
                        <a:rPr lang="en-US" sz="2400" dirty="0" smtClean="0"/>
                        <a:t> only on percentage of completion method</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2286000" y="1443841"/>
            <a:ext cx="4572000" cy="369332"/>
          </a:xfrm>
          <a:prstGeom prst="rect">
            <a:avLst/>
          </a:prstGeom>
        </p:spPr>
        <p:txBody>
          <a:bodyPr>
            <a:spAutoFit/>
          </a:bodyPr>
          <a:lstStyle/>
          <a:p>
            <a:r>
              <a:rPr lang="en-US" dirty="0"/>
              <a:t>	</a:t>
            </a:r>
          </a:p>
        </p:txBody>
      </p:sp>
      <p:sp>
        <p:nvSpPr>
          <p:cNvPr id="6" name="TextBox 5"/>
          <p:cNvSpPr txBox="1"/>
          <p:nvPr/>
        </p:nvSpPr>
        <p:spPr>
          <a:xfrm>
            <a:off x="0" y="838200"/>
            <a:ext cx="3877985" cy="4401205"/>
          </a:xfrm>
          <a:prstGeom prst="rect">
            <a:avLst/>
          </a:prstGeom>
          <a:noFill/>
        </p:spPr>
        <p:txBody>
          <a:bodyPr wrap="none" rtlCol="0">
            <a:spAutoFit/>
          </a:bodyPr>
          <a:lstStyle/>
          <a:p>
            <a:r>
              <a:rPr lang="en-US" sz="2800" b="1" dirty="0" smtClean="0">
                <a:latin typeface="Garamond" pitchFamily="18" charset="0"/>
              </a:rPr>
              <a:t>Revenue Recognition</a:t>
            </a:r>
            <a:r>
              <a:rPr lang="en-US" sz="2800" dirty="0">
                <a:latin typeface="Garamond" pitchFamily="18" charset="0"/>
              </a:rPr>
              <a:t>	</a:t>
            </a:r>
          </a:p>
          <a:p>
            <a:r>
              <a:rPr lang="en-US" sz="2800" b="1" dirty="0" smtClean="0">
                <a:latin typeface="Garamond" pitchFamily="18" charset="0"/>
              </a:rPr>
              <a:t>Revenue from Services</a:t>
            </a:r>
          </a:p>
          <a:p>
            <a:endParaRPr lang="en-US" sz="2800" b="1" dirty="0" smtClean="0">
              <a:latin typeface="Garamond" pitchFamily="18" charset="0"/>
            </a:endParaRPr>
          </a:p>
          <a:p>
            <a:endParaRPr lang="en-US" sz="2800" b="1" dirty="0" smtClean="0">
              <a:latin typeface="Garamond" pitchFamily="18" charset="0"/>
            </a:endParaRPr>
          </a:p>
          <a:p>
            <a:endParaRPr lang="en-US" sz="2800" b="1" dirty="0" smtClean="0">
              <a:latin typeface="Garamond" pitchFamily="18" charset="0"/>
            </a:endParaRPr>
          </a:p>
          <a:p>
            <a:endParaRPr lang="en-US" sz="2800" b="1" dirty="0">
              <a:latin typeface="Garamond" pitchFamily="18" charset="0"/>
            </a:endParaRPr>
          </a:p>
          <a:p>
            <a:endParaRPr lang="en-US" sz="2800" b="1" dirty="0" smtClean="0">
              <a:latin typeface="Garamond" pitchFamily="18" charset="0"/>
            </a:endParaRPr>
          </a:p>
          <a:p>
            <a:r>
              <a:rPr lang="en-US" sz="2800" b="1" dirty="0" smtClean="0"/>
              <a:t>Barter–Advertising</a:t>
            </a:r>
            <a:endParaRPr lang="en-US" sz="2800" dirty="0"/>
          </a:p>
          <a:p>
            <a:endParaRPr lang="en-US" sz="2800" dirty="0">
              <a:latin typeface="Garamond" pitchFamily="18" charset="0"/>
            </a:endParaRPr>
          </a:p>
          <a:p>
            <a:endParaRPr lang="en-US" sz="2800" dirty="0">
              <a:latin typeface="Garamond" pitchFamily="18" charset="0"/>
            </a:endParaRPr>
          </a:p>
        </p:txBody>
      </p:sp>
      <p:graphicFrame>
        <p:nvGraphicFramePr>
          <p:cNvPr id="7" name="Content Placeholder 3"/>
          <p:cNvGraphicFramePr>
            <a:graphicFrameLocks/>
          </p:cNvGraphicFramePr>
          <p:nvPr>
            <p:extLst>
              <p:ext uri="{D42A27DB-BD31-4B8C-83A1-F6EECF244321}">
                <p14:modId xmlns:p14="http://schemas.microsoft.com/office/powerpoint/2010/main" xmlns="" val="3169788453"/>
              </p:ext>
            </p:extLst>
          </p:nvPr>
        </p:nvGraphicFramePr>
        <p:xfrm>
          <a:off x="76200" y="4404361"/>
          <a:ext cx="8915400" cy="2054761"/>
        </p:xfrm>
        <a:graphic>
          <a:graphicData uri="http://schemas.openxmlformats.org/drawingml/2006/table">
            <a:tbl>
              <a:tblPr firstRow="1" bandRow="1">
                <a:tableStyleId>{5C22544A-7EE6-4342-B048-85BDC9FD1C3A}</a:tableStyleId>
              </a:tblPr>
              <a:tblGrid>
                <a:gridCol w="3886200"/>
                <a:gridCol w="5029200"/>
              </a:tblGrid>
              <a:tr h="3988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597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There is no specific guidance for accounting for barter advertising transaction</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As per SIC31, subject to certain conditions, revenue to be </a:t>
                      </a:r>
                      <a:r>
                        <a:rPr lang="en-US" sz="2400" dirty="0" err="1" smtClean="0"/>
                        <a:t>recognised</a:t>
                      </a:r>
                      <a:r>
                        <a:rPr lang="en-US" sz="2400" dirty="0" smtClean="0"/>
                        <a:t> at fair value of advertising services provided by the Company</a:t>
                      </a: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550894509"/>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Media and Entertainment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136409853"/>
              </p:ext>
            </p:extLst>
          </p:nvPr>
        </p:nvGraphicFramePr>
        <p:xfrm>
          <a:off x="152400" y="1661160"/>
          <a:ext cx="8915400" cy="2377440"/>
        </p:xfrm>
        <a:graphic>
          <a:graphicData uri="http://schemas.openxmlformats.org/drawingml/2006/table">
            <a:tbl>
              <a:tblPr firstRow="1" bandRow="1">
                <a:tableStyleId>{5C22544A-7EE6-4342-B048-85BDC9FD1C3A}</a:tableStyleId>
              </a:tblPr>
              <a:tblGrid>
                <a:gridCol w="3886200"/>
                <a:gridCol w="50292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Garamond" pitchFamily="18" charset="0"/>
                          <a:ea typeface="+mn-ea"/>
                          <a:cs typeface="+mn-cs"/>
                        </a:rPr>
                        <a:t>There is no specific guidance on split of contract/revenue for initial slot and free slots	</a:t>
                      </a:r>
                    </a:p>
                    <a:p>
                      <a:pPr marL="0" indent="0">
                        <a:buNone/>
                      </a:pPr>
                      <a:endParaRPr lang="en-US" sz="2400"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Garamond" pitchFamily="18" charset="0"/>
                          <a:ea typeface="+mn-ea"/>
                          <a:cs typeface="+mn-cs"/>
                        </a:rPr>
                        <a:t>The total revenue is to be split between initial slot and free/discounted slot. Revenue for free/discounted slot is </a:t>
                      </a:r>
                      <a:r>
                        <a:rPr lang="en-US" sz="2400" b="0" i="0" u="none" strike="noStrike" kern="1200" baseline="0" dirty="0" err="1" smtClean="0">
                          <a:solidFill>
                            <a:schemeClr val="dk1"/>
                          </a:solidFill>
                          <a:latin typeface="Garamond" pitchFamily="18" charset="0"/>
                          <a:ea typeface="+mn-ea"/>
                          <a:cs typeface="+mn-cs"/>
                        </a:rPr>
                        <a:t>recognised</a:t>
                      </a:r>
                      <a:r>
                        <a:rPr lang="en-US" sz="2400" b="0" i="0" u="none" strike="noStrike" kern="1200" baseline="0" dirty="0" smtClean="0">
                          <a:solidFill>
                            <a:schemeClr val="dk1"/>
                          </a:solidFill>
                          <a:latin typeface="Garamond" pitchFamily="18" charset="0"/>
                          <a:ea typeface="+mn-ea"/>
                          <a:cs typeface="+mn-cs"/>
                        </a:rPr>
                        <a:t> when same is broadcasted	</a:t>
                      </a:r>
                    </a:p>
                    <a:p>
                      <a:pPr marL="0" indent="0">
                        <a:buNone/>
                      </a:pPr>
                      <a:endParaRPr lang="en-US" sz="2400" b="1"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76200" y="914400"/>
            <a:ext cx="3877985" cy="461665"/>
          </a:xfrm>
          <a:prstGeom prst="rect">
            <a:avLst/>
          </a:prstGeom>
        </p:spPr>
        <p:txBody>
          <a:bodyPr wrap="none">
            <a:spAutoFit/>
          </a:bodyPr>
          <a:lstStyle/>
          <a:p>
            <a:r>
              <a:rPr lang="en-US" sz="2400" b="1" dirty="0" smtClean="0">
                <a:latin typeface="Garamond" pitchFamily="18" charset="0"/>
              </a:rPr>
              <a:t>Free/discounted Slots</a:t>
            </a:r>
            <a:r>
              <a:rPr lang="en-US" sz="2400" dirty="0">
                <a:latin typeface="Garamond" pitchFamily="18" charset="0"/>
              </a:rPr>
              <a:t>	</a:t>
            </a:r>
          </a:p>
        </p:txBody>
      </p:sp>
    </p:spTree>
    <p:extLst>
      <p:ext uri="{BB962C8B-B14F-4D97-AF65-F5344CB8AC3E}">
        <p14:creationId xmlns:p14="http://schemas.microsoft.com/office/powerpoint/2010/main" xmlns="" val="3143284182"/>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Media and Entertainment</a:t>
            </a:r>
            <a:endParaRPr lang="en-US" dirty="0"/>
          </a:p>
        </p:txBody>
      </p:sp>
      <p:sp>
        <p:nvSpPr>
          <p:cNvPr id="3" name="Content Placeholder 2"/>
          <p:cNvSpPr>
            <a:spLocks noGrp="1"/>
          </p:cNvSpPr>
          <p:nvPr>
            <p:ph idx="1"/>
          </p:nvPr>
        </p:nvSpPr>
        <p:spPr>
          <a:xfrm>
            <a:off x="152400" y="1143000"/>
            <a:ext cx="8763000" cy="4525963"/>
          </a:xfrm>
        </p:spPr>
        <p:txBody>
          <a:bodyPr>
            <a:normAutofit/>
          </a:bodyPr>
          <a:lstStyle/>
          <a:p>
            <a:pPr marL="0" indent="0">
              <a:buNone/>
            </a:pPr>
            <a:r>
              <a:rPr lang="en-US" b="1" dirty="0">
                <a:latin typeface="Garamond" pitchFamily="18" charset="0"/>
              </a:rPr>
              <a:t>Key Impact</a:t>
            </a:r>
            <a:r>
              <a:rPr lang="en-US" dirty="0">
                <a:latin typeface="Garamond" pitchFamily="18" charset="0"/>
              </a:rPr>
              <a:t>:</a:t>
            </a:r>
          </a:p>
          <a:p>
            <a:r>
              <a:rPr lang="en-US" dirty="0" smtClean="0">
                <a:latin typeface="Garamond" pitchFamily="18" charset="0"/>
              </a:rPr>
              <a:t>Revenue </a:t>
            </a:r>
            <a:r>
              <a:rPr lang="en-US" dirty="0">
                <a:latin typeface="Garamond" pitchFamily="18" charset="0"/>
              </a:rPr>
              <a:t>and profit will </a:t>
            </a:r>
            <a:r>
              <a:rPr lang="en-US" dirty="0" err="1" smtClean="0">
                <a:latin typeface="Garamond" pitchFamily="18" charset="0"/>
              </a:rPr>
              <a:t>preponed</a:t>
            </a:r>
            <a:r>
              <a:rPr lang="en-US" dirty="0" smtClean="0">
                <a:latin typeface="Garamond" pitchFamily="18" charset="0"/>
              </a:rPr>
              <a:t> for </a:t>
            </a:r>
            <a:r>
              <a:rPr lang="en-US" dirty="0">
                <a:latin typeface="Garamond" pitchFamily="18" charset="0"/>
              </a:rPr>
              <a:t>companies following completed contract method for revenue recognition</a:t>
            </a:r>
          </a:p>
          <a:p>
            <a:r>
              <a:rPr lang="en-US" dirty="0" smtClean="0">
                <a:latin typeface="Garamond" pitchFamily="18" charset="0"/>
              </a:rPr>
              <a:t>Revenue </a:t>
            </a:r>
            <a:r>
              <a:rPr lang="en-US" dirty="0">
                <a:latin typeface="Garamond" pitchFamily="18" charset="0"/>
              </a:rPr>
              <a:t>from barter advertising contract to be </a:t>
            </a:r>
            <a:r>
              <a:rPr lang="en-US" dirty="0" err="1">
                <a:latin typeface="Garamond" pitchFamily="18" charset="0"/>
              </a:rPr>
              <a:t>recognised</a:t>
            </a:r>
            <a:r>
              <a:rPr lang="en-US" dirty="0">
                <a:latin typeface="Garamond" pitchFamily="18" charset="0"/>
              </a:rPr>
              <a:t> at fair value of services provided</a:t>
            </a:r>
          </a:p>
          <a:p>
            <a:r>
              <a:rPr lang="en-US" dirty="0" smtClean="0">
                <a:latin typeface="Garamond" pitchFamily="18" charset="0"/>
              </a:rPr>
              <a:t>Revenue </a:t>
            </a:r>
            <a:r>
              <a:rPr lang="en-US" dirty="0">
                <a:latin typeface="Garamond" pitchFamily="18" charset="0"/>
              </a:rPr>
              <a:t>for free/discounted slot will deferred</a:t>
            </a:r>
          </a:p>
          <a:p>
            <a:endParaRPr lang="en-US" dirty="0">
              <a:solidFill>
                <a:srgbClr val="00B0F0"/>
              </a:solidFill>
            </a:endParaRPr>
          </a:p>
        </p:txBody>
      </p:sp>
    </p:spTree>
    <p:extLst>
      <p:ext uri="{BB962C8B-B14F-4D97-AF65-F5344CB8AC3E}">
        <p14:creationId xmlns:p14="http://schemas.microsoft.com/office/powerpoint/2010/main" xmlns="" val="2629845656"/>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Power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252357991"/>
              </p:ext>
            </p:extLst>
          </p:nvPr>
        </p:nvGraphicFramePr>
        <p:xfrm>
          <a:off x="76200" y="2819400"/>
          <a:ext cx="8915400" cy="2743200"/>
        </p:xfrm>
        <a:graphic>
          <a:graphicData uri="http://schemas.openxmlformats.org/drawingml/2006/table">
            <a:tbl>
              <a:tblPr firstRow="1" bandRow="1">
                <a:tableStyleId>{5C22544A-7EE6-4342-B048-85BDC9FD1C3A}</a:tableStyleId>
              </a:tblPr>
              <a:tblGrid>
                <a:gridCol w="4038600"/>
                <a:gridCol w="48768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Garamond" pitchFamily="18" charset="0"/>
                          <a:ea typeface="+mn-ea"/>
                          <a:cs typeface="+mn-cs"/>
                        </a:rPr>
                        <a:t>PPA’s are treated as sale/service agreement’s and revenue is </a:t>
                      </a:r>
                      <a:r>
                        <a:rPr lang="en-US" sz="2400" b="0" i="0" u="none" strike="noStrike" kern="1200" baseline="0" dirty="0" err="1" smtClean="0">
                          <a:solidFill>
                            <a:schemeClr val="dk1"/>
                          </a:solidFill>
                          <a:latin typeface="Garamond" pitchFamily="18" charset="0"/>
                          <a:ea typeface="+mn-ea"/>
                          <a:cs typeface="+mn-cs"/>
                        </a:rPr>
                        <a:t>recognised</a:t>
                      </a:r>
                      <a:r>
                        <a:rPr lang="en-US" sz="2400" b="0" i="0" u="none" strike="noStrike" kern="1200" baseline="0" dirty="0" smtClean="0">
                          <a:solidFill>
                            <a:schemeClr val="dk1"/>
                          </a:solidFill>
                          <a:latin typeface="Garamond" pitchFamily="18" charset="0"/>
                          <a:ea typeface="+mn-ea"/>
                          <a:cs typeface="+mn-cs"/>
                        </a:rPr>
                        <a:t>  accordingly. </a:t>
                      </a:r>
                      <a:r>
                        <a:rPr lang="en-US" sz="1800" b="0" i="0" u="none" strike="noStrike" kern="1200" baseline="0" dirty="0" smtClean="0">
                          <a:solidFill>
                            <a:schemeClr val="dk1"/>
                          </a:solidFill>
                          <a:latin typeface="+mn-lt"/>
                          <a:ea typeface="+mn-ea"/>
                          <a:cs typeface="+mn-cs"/>
                        </a:rPr>
                        <a:t>	</a:t>
                      </a:r>
                    </a:p>
                    <a:p>
                      <a:pPr marL="0" indent="0">
                        <a:buNone/>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Garamond" pitchFamily="18" charset="0"/>
                          <a:ea typeface="+mn-ea"/>
                          <a:cs typeface="+mn-cs"/>
                        </a:rPr>
                        <a:t>PPA’s needs to be analyzed </a:t>
                      </a:r>
                      <a:r>
                        <a:rPr lang="en-US" sz="2400" b="0" i="0" u="none" strike="noStrike" kern="1200" baseline="0" dirty="0" err="1" smtClean="0">
                          <a:solidFill>
                            <a:schemeClr val="dk1"/>
                          </a:solidFill>
                          <a:latin typeface="Garamond" pitchFamily="18" charset="0"/>
                          <a:ea typeface="+mn-ea"/>
                          <a:cs typeface="+mn-cs"/>
                        </a:rPr>
                        <a:t>vis</a:t>
                      </a:r>
                      <a:r>
                        <a:rPr lang="en-US" sz="2400" b="0" i="0" u="none" strike="noStrike" kern="1200" baseline="0" dirty="0" smtClean="0">
                          <a:solidFill>
                            <a:schemeClr val="dk1"/>
                          </a:solidFill>
                          <a:latin typeface="Garamond" pitchFamily="18" charset="0"/>
                          <a:ea typeface="+mn-ea"/>
                          <a:cs typeface="+mn-cs"/>
                        </a:rPr>
                        <a:t> a </a:t>
                      </a:r>
                      <a:r>
                        <a:rPr lang="en-US" sz="2400" b="0" i="0" u="none" strike="noStrike" kern="1200" baseline="0" dirty="0" err="1" smtClean="0">
                          <a:solidFill>
                            <a:schemeClr val="dk1"/>
                          </a:solidFill>
                          <a:latin typeface="Garamond" pitchFamily="18" charset="0"/>
                          <a:ea typeface="+mn-ea"/>
                          <a:cs typeface="+mn-cs"/>
                        </a:rPr>
                        <a:t>vis</a:t>
                      </a:r>
                      <a:r>
                        <a:rPr lang="en-US" sz="2400" b="0" i="0" u="none" strike="noStrike" kern="1200" baseline="0" dirty="0" smtClean="0">
                          <a:solidFill>
                            <a:schemeClr val="dk1"/>
                          </a:solidFill>
                          <a:latin typeface="Garamond" pitchFamily="18" charset="0"/>
                          <a:ea typeface="+mn-ea"/>
                          <a:cs typeface="+mn-cs"/>
                        </a:rPr>
                        <a:t> principle of IFRIC-4 to identify whether transaction contains lease</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Garamond" pitchFamily="18" charset="0"/>
                          <a:ea typeface="+mn-ea"/>
                          <a:cs typeface="+mn-cs"/>
                        </a:rPr>
                        <a:t>arrangement. If yes, accounting need’s to be done as lease transaction</a:t>
                      </a:r>
                      <a:r>
                        <a:rPr lang="en-US" sz="1800" b="0" i="0" u="none" strike="noStrike" kern="1200" baseline="0" dirty="0" smtClean="0">
                          <a:solidFill>
                            <a:schemeClr val="dk1"/>
                          </a:solidFill>
                          <a:latin typeface="+mn-lt"/>
                          <a:ea typeface="+mn-ea"/>
                          <a:cs typeface="+mn-cs"/>
                        </a:rPr>
                        <a:t>	</a:t>
                      </a:r>
                    </a:p>
                    <a:p>
                      <a:pPr marL="0" indent="0">
                        <a:buNone/>
                      </a:pP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76201" y="1085671"/>
            <a:ext cx="8915399" cy="1569660"/>
          </a:xfrm>
          <a:prstGeom prst="rect">
            <a:avLst/>
          </a:prstGeom>
        </p:spPr>
        <p:txBody>
          <a:bodyPr wrap="square">
            <a:spAutoFit/>
          </a:bodyPr>
          <a:lstStyle/>
          <a:p>
            <a:r>
              <a:rPr lang="en-US" sz="2400" b="1" dirty="0">
                <a:latin typeface="Garamond" pitchFamily="18" charset="0"/>
              </a:rPr>
              <a:t>Power Purchase Agreement (PPA</a:t>
            </a:r>
            <a:r>
              <a:rPr lang="en-US" sz="2400" b="1" dirty="0" smtClean="0">
                <a:latin typeface="Garamond" pitchFamily="18" charset="0"/>
              </a:rPr>
              <a:t>)</a:t>
            </a:r>
          </a:p>
          <a:p>
            <a:r>
              <a:rPr lang="en-US" sz="2400" dirty="0" smtClean="0">
                <a:latin typeface="Garamond" pitchFamily="18" charset="0"/>
              </a:rPr>
              <a:t>Power generating and power purchasing companies generally entered  into  Long term PPA, covering substantial life of the power generating unit.</a:t>
            </a:r>
            <a:endParaRPr lang="en-US" sz="2400" dirty="0">
              <a:latin typeface="Garamond" pitchFamily="18" charset="0"/>
            </a:endParaRPr>
          </a:p>
        </p:txBody>
      </p:sp>
    </p:spTree>
    <p:extLst>
      <p:ext uri="{BB962C8B-B14F-4D97-AF65-F5344CB8AC3E}">
        <p14:creationId xmlns:p14="http://schemas.microsoft.com/office/powerpoint/2010/main" xmlns="" val="305985395"/>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Power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147461148"/>
              </p:ext>
            </p:extLst>
          </p:nvPr>
        </p:nvGraphicFramePr>
        <p:xfrm>
          <a:off x="152400" y="1674055"/>
          <a:ext cx="8915400" cy="3108960"/>
        </p:xfrm>
        <a:graphic>
          <a:graphicData uri="http://schemas.openxmlformats.org/drawingml/2006/table">
            <a:tbl>
              <a:tblPr firstRow="1" bandRow="1">
                <a:tableStyleId>{5C22544A-7EE6-4342-B048-85BDC9FD1C3A}</a:tableStyleId>
              </a:tblPr>
              <a:tblGrid>
                <a:gridCol w="3886200"/>
                <a:gridCol w="50292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Garamond" pitchFamily="18" charset="0"/>
                          <a:ea typeface="+mn-ea"/>
                          <a:cs typeface="+mn-cs"/>
                        </a:rPr>
                        <a:t>Contractual liability for site restoration needs to be </a:t>
                      </a:r>
                      <a:r>
                        <a:rPr lang="en-US" sz="2400" b="0" i="0" u="none" strike="noStrike" kern="1200" baseline="0" dirty="0" err="1" smtClean="0">
                          <a:solidFill>
                            <a:schemeClr val="dk1"/>
                          </a:solidFill>
                          <a:latin typeface="Garamond" pitchFamily="18" charset="0"/>
                          <a:ea typeface="+mn-ea"/>
                          <a:cs typeface="+mn-cs"/>
                        </a:rPr>
                        <a:t>recognised</a:t>
                      </a:r>
                      <a:r>
                        <a:rPr lang="en-US" sz="2400" b="0" i="0" u="none" strike="noStrike" kern="1200" baseline="0" dirty="0" smtClean="0">
                          <a:solidFill>
                            <a:schemeClr val="dk1"/>
                          </a:solidFill>
                          <a:latin typeface="Garamond" pitchFamily="18" charset="0"/>
                          <a:ea typeface="+mn-ea"/>
                          <a:cs typeface="+mn-cs"/>
                        </a:rPr>
                        <a:t> and </a:t>
                      </a:r>
                      <a:r>
                        <a:rPr lang="en-US" sz="2400" b="0" i="0" u="none" strike="noStrike" kern="1200" baseline="0" dirty="0" err="1" smtClean="0">
                          <a:solidFill>
                            <a:schemeClr val="dk1"/>
                          </a:solidFill>
                          <a:latin typeface="Garamond" pitchFamily="18" charset="0"/>
                          <a:ea typeface="+mn-ea"/>
                          <a:cs typeface="+mn-cs"/>
                        </a:rPr>
                        <a:t>capitalised</a:t>
                      </a:r>
                      <a:r>
                        <a:rPr lang="en-US" sz="2400" b="0" i="0" u="none" strike="noStrike" kern="1200" baseline="0" dirty="0" smtClean="0">
                          <a:solidFill>
                            <a:schemeClr val="dk1"/>
                          </a:solidFill>
                          <a:latin typeface="Garamond" pitchFamily="18" charset="0"/>
                          <a:ea typeface="+mn-ea"/>
                          <a:cs typeface="+mn-cs"/>
                        </a:rPr>
                        <a:t>  at current price. 	</a:t>
                      </a:r>
                    </a:p>
                    <a:p>
                      <a:pPr marL="0" indent="0">
                        <a:buNone/>
                      </a:pPr>
                      <a:endParaRPr lang="en-US" sz="2400"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Garamond" pitchFamily="18" charset="0"/>
                          <a:ea typeface="+mn-ea"/>
                          <a:cs typeface="+mn-cs"/>
                        </a:rPr>
                        <a:t>Need to </a:t>
                      </a:r>
                      <a:r>
                        <a:rPr lang="en-US" sz="2400" b="0" i="0" u="none" strike="noStrike" kern="1200" baseline="0" dirty="0" err="1" smtClean="0">
                          <a:solidFill>
                            <a:schemeClr val="dk1"/>
                          </a:solidFill>
                          <a:latin typeface="Garamond" pitchFamily="18" charset="0"/>
                          <a:ea typeface="+mn-ea"/>
                          <a:cs typeface="+mn-cs"/>
                        </a:rPr>
                        <a:t>recognise</a:t>
                      </a:r>
                      <a:r>
                        <a:rPr lang="en-US" sz="2400" b="0" i="0" u="none" strike="noStrike" kern="1200" baseline="0" dirty="0" smtClean="0">
                          <a:solidFill>
                            <a:schemeClr val="dk1"/>
                          </a:solidFill>
                          <a:latin typeface="Garamond" pitchFamily="18" charset="0"/>
                          <a:ea typeface="+mn-ea"/>
                          <a:cs typeface="+mn-cs"/>
                        </a:rPr>
                        <a:t> contractual as well as constructive obligation at </a:t>
                      </a:r>
                      <a:r>
                        <a:rPr lang="en-US" sz="2400" b="1" i="0" u="none" strike="noStrike" kern="1200" baseline="0" dirty="0" smtClean="0">
                          <a:solidFill>
                            <a:schemeClr val="dk1"/>
                          </a:solidFill>
                          <a:latin typeface="Garamond" pitchFamily="18" charset="0"/>
                          <a:ea typeface="+mn-ea"/>
                          <a:cs typeface="+mn-cs"/>
                        </a:rPr>
                        <a:t>discounted present value </a:t>
                      </a:r>
                      <a:r>
                        <a:rPr lang="en-US" sz="2400" b="0" i="0" u="none" strike="noStrike" kern="1200" baseline="0" dirty="0" smtClean="0">
                          <a:solidFill>
                            <a:schemeClr val="dk1"/>
                          </a:solidFill>
                          <a:latin typeface="Garamond" pitchFamily="18" charset="0"/>
                          <a:ea typeface="+mn-ea"/>
                          <a:cs typeface="+mn-cs"/>
                        </a:rPr>
                        <a:t>and similar amount is </a:t>
                      </a:r>
                      <a:r>
                        <a:rPr lang="en-US" sz="2400" b="0" i="0" u="none" strike="noStrike" kern="1200" baseline="0" dirty="0" err="1" smtClean="0">
                          <a:solidFill>
                            <a:schemeClr val="dk1"/>
                          </a:solidFill>
                          <a:latin typeface="Garamond" pitchFamily="18" charset="0"/>
                          <a:ea typeface="+mn-ea"/>
                          <a:cs typeface="+mn-cs"/>
                        </a:rPr>
                        <a:t>recognised</a:t>
                      </a:r>
                      <a:r>
                        <a:rPr lang="en-US" sz="2400" b="0" i="0" u="none" strike="noStrike" kern="1200" baseline="0" dirty="0" smtClean="0">
                          <a:solidFill>
                            <a:schemeClr val="dk1"/>
                          </a:solidFill>
                          <a:latin typeface="Garamond" pitchFamily="18" charset="0"/>
                          <a:ea typeface="+mn-ea"/>
                          <a:cs typeface="+mn-cs"/>
                        </a:rPr>
                        <a:t> as provision.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kern="1200" baseline="0" dirty="0" smtClean="0">
                        <a:solidFill>
                          <a:schemeClr val="dk1"/>
                        </a:solidFill>
                        <a:latin typeface="Garamond" pitchFamily="18" charset="0"/>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Garamond" pitchFamily="18" charset="0"/>
                          <a:ea typeface="+mn-ea"/>
                          <a:cs typeface="+mn-cs"/>
                        </a:rPr>
                        <a:t>Impact of discounting is accounted as interest expense over the period.</a:t>
                      </a:r>
                      <a:endParaRPr lang="en-US" sz="2400" b="1"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152400" y="1078468"/>
            <a:ext cx="5724644" cy="461665"/>
          </a:xfrm>
          <a:prstGeom prst="rect">
            <a:avLst/>
          </a:prstGeom>
        </p:spPr>
        <p:txBody>
          <a:bodyPr wrap="none">
            <a:spAutoFit/>
          </a:bodyPr>
          <a:lstStyle/>
          <a:p>
            <a:r>
              <a:rPr lang="en-US" sz="2400" b="1" dirty="0">
                <a:latin typeface="Garamond" pitchFamily="18" charset="0"/>
              </a:rPr>
              <a:t>Decommissioning and Site Restoration</a:t>
            </a:r>
            <a:r>
              <a:rPr lang="en-US" sz="2400" dirty="0">
                <a:latin typeface="Garamond" pitchFamily="18" charset="0"/>
              </a:rPr>
              <a:t>	</a:t>
            </a:r>
          </a:p>
        </p:txBody>
      </p:sp>
    </p:spTree>
    <p:extLst>
      <p:ext uri="{BB962C8B-B14F-4D97-AF65-F5344CB8AC3E}">
        <p14:creationId xmlns:p14="http://schemas.microsoft.com/office/powerpoint/2010/main" xmlns="" val="1760446600"/>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Power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891795437"/>
              </p:ext>
            </p:extLst>
          </p:nvPr>
        </p:nvGraphicFramePr>
        <p:xfrm>
          <a:off x="152400" y="2438400"/>
          <a:ext cx="8915400" cy="2377440"/>
        </p:xfrm>
        <a:graphic>
          <a:graphicData uri="http://schemas.openxmlformats.org/drawingml/2006/table">
            <a:tbl>
              <a:tblPr firstRow="1" bandRow="1">
                <a:tableStyleId>{5C22544A-7EE6-4342-B048-85BDC9FD1C3A}</a:tableStyleId>
              </a:tblPr>
              <a:tblGrid>
                <a:gridCol w="4267200"/>
                <a:gridCol w="46482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Garamond" pitchFamily="18" charset="0"/>
                          <a:ea typeface="+mn-ea"/>
                          <a:cs typeface="+mn-cs"/>
                        </a:rPr>
                        <a:t>There is no specific requirement to identify, </a:t>
                      </a:r>
                      <a:r>
                        <a:rPr lang="en-US" sz="2400" b="0" i="0" u="none" strike="noStrike" kern="1200" baseline="0" dirty="0" err="1" smtClean="0">
                          <a:solidFill>
                            <a:schemeClr val="dk1"/>
                          </a:solidFill>
                          <a:latin typeface="Garamond" pitchFamily="18" charset="0"/>
                          <a:ea typeface="+mn-ea"/>
                          <a:cs typeface="+mn-cs"/>
                        </a:rPr>
                        <a:t>capitalise</a:t>
                      </a:r>
                      <a:r>
                        <a:rPr lang="en-US" sz="2400" b="0" i="0" u="none" strike="noStrike" kern="1200" baseline="0" dirty="0" smtClean="0">
                          <a:solidFill>
                            <a:schemeClr val="dk1"/>
                          </a:solidFill>
                          <a:latin typeface="Garamond" pitchFamily="18" charset="0"/>
                          <a:ea typeface="+mn-ea"/>
                          <a:cs typeface="+mn-cs"/>
                        </a:rPr>
                        <a:t> or depreciate each separate component of fixed asset.	</a:t>
                      </a:r>
                    </a:p>
                    <a:p>
                      <a:pPr marL="0" indent="0">
                        <a:buNone/>
                      </a:pPr>
                      <a:endParaRPr lang="en-US" sz="2400"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Garamond" pitchFamily="18" charset="0"/>
                          <a:ea typeface="+mn-ea"/>
                          <a:cs typeface="+mn-cs"/>
                        </a:rPr>
                        <a:t>Each component of fixed assets having different useful life need’s to be identified, </a:t>
                      </a:r>
                      <a:r>
                        <a:rPr lang="en-US" sz="2400" b="0" i="0" u="none" strike="noStrike" kern="1200" baseline="0" dirty="0" err="1" smtClean="0">
                          <a:solidFill>
                            <a:schemeClr val="dk1"/>
                          </a:solidFill>
                          <a:latin typeface="Garamond" pitchFamily="18" charset="0"/>
                          <a:ea typeface="+mn-ea"/>
                          <a:cs typeface="+mn-cs"/>
                        </a:rPr>
                        <a:t>capitalised</a:t>
                      </a:r>
                      <a:r>
                        <a:rPr lang="en-US" sz="2400" b="0" i="0" u="none" strike="noStrike" kern="1200" baseline="0" dirty="0" smtClean="0">
                          <a:solidFill>
                            <a:schemeClr val="dk1"/>
                          </a:solidFill>
                          <a:latin typeface="Garamond" pitchFamily="18" charset="0"/>
                          <a:ea typeface="+mn-ea"/>
                          <a:cs typeface="+mn-cs"/>
                        </a:rPr>
                        <a:t> and depreciated separately. 	</a:t>
                      </a:r>
                    </a:p>
                    <a:p>
                      <a:pPr marL="0" indent="0">
                        <a:buNone/>
                      </a:pPr>
                      <a:endParaRPr lang="en-US" sz="2400" b="1"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26075" y="1066800"/>
            <a:ext cx="2031325" cy="461665"/>
          </a:xfrm>
          <a:prstGeom prst="rect">
            <a:avLst/>
          </a:prstGeom>
        </p:spPr>
        <p:txBody>
          <a:bodyPr wrap="none">
            <a:spAutoFit/>
          </a:bodyPr>
          <a:lstStyle/>
          <a:p>
            <a:r>
              <a:rPr lang="en-US" sz="2400" b="1" dirty="0">
                <a:latin typeface="Garamond" pitchFamily="18" charset="0"/>
              </a:rPr>
              <a:t>Fixed Assets</a:t>
            </a:r>
            <a:r>
              <a:rPr lang="en-US" sz="2400" dirty="0">
                <a:latin typeface="Garamond" pitchFamily="18" charset="0"/>
              </a:rPr>
              <a:t>	</a:t>
            </a:r>
          </a:p>
        </p:txBody>
      </p:sp>
      <p:sp>
        <p:nvSpPr>
          <p:cNvPr id="5" name="Rectangle 4"/>
          <p:cNvSpPr/>
          <p:nvPr/>
        </p:nvSpPr>
        <p:spPr>
          <a:xfrm>
            <a:off x="76200" y="1524000"/>
            <a:ext cx="8991600" cy="830997"/>
          </a:xfrm>
          <a:prstGeom prst="rect">
            <a:avLst/>
          </a:prstGeom>
        </p:spPr>
        <p:txBody>
          <a:bodyPr wrap="square">
            <a:spAutoFit/>
          </a:bodyPr>
          <a:lstStyle/>
          <a:p>
            <a:r>
              <a:rPr lang="en-US" sz="2400" b="1" dirty="0" smtClean="0">
                <a:latin typeface="Garamond" pitchFamily="18" charset="0"/>
              </a:rPr>
              <a:t>Most of the power companies are capital intensive and have high value of fixed assets</a:t>
            </a:r>
            <a:r>
              <a:rPr lang="en-US" sz="2400" b="1" dirty="0">
                <a:latin typeface="Garamond" pitchFamily="18" charset="0"/>
              </a:rPr>
              <a:t>.	</a:t>
            </a:r>
          </a:p>
        </p:txBody>
      </p:sp>
    </p:spTree>
    <p:extLst>
      <p:ext uri="{BB962C8B-B14F-4D97-AF65-F5344CB8AC3E}">
        <p14:creationId xmlns:p14="http://schemas.microsoft.com/office/powerpoint/2010/main" xmlns="" val="3286492898"/>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a:bodyPr>
          <a:lstStyle/>
          <a:p>
            <a:r>
              <a:rPr lang="en-US" b="1" dirty="0" smtClean="0"/>
              <a:t>Power</a:t>
            </a:r>
            <a:endParaRPr lang="en-US" dirty="0"/>
          </a:p>
        </p:txBody>
      </p:sp>
      <p:sp>
        <p:nvSpPr>
          <p:cNvPr id="3" name="Content Placeholder 2"/>
          <p:cNvSpPr>
            <a:spLocks noGrp="1"/>
          </p:cNvSpPr>
          <p:nvPr>
            <p:ph idx="1"/>
          </p:nvPr>
        </p:nvSpPr>
        <p:spPr>
          <a:xfrm>
            <a:off x="76200" y="1036637"/>
            <a:ext cx="8839200" cy="4525963"/>
          </a:xfrm>
        </p:spPr>
        <p:txBody>
          <a:bodyPr>
            <a:noAutofit/>
          </a:bodyPr>
          <a:lstStyle/>
          <a:p>
            <a:pPr marL="0" indent="0">
              <a:buNone/>
            </a:pPr>
            <a:r>
              <a:rPr lang="en-US" sz="2800" b="1" dirty="0">
                <a:latin typeface="Garamond" pitchFamily="18" charset="0"/>
              </a:rPr>
              <a:t>Key Impact</a:t>
            </a:r>
            <a:r>
              <a:rPr lang="en-US" sz="2800" dirty="0">
                <a:latin typeface="Garamond" pitchFamily="18" charset="0"/>
              </a:rPr>
              <a:t>:</a:t>
            </a:r>
          </a:p>
          <a:p>
            <a:r>
              <a:rPr lang="en-US" sz="2800" dirty="0" smtClean="0">
                <a:latin typeface="Garamond" pitchFamily="18" charset="0"/>
              </a:rPr>
              <a:t>In </a:t>
            </a:r>
            <a:r>
              <a:rPr lang="en-US" sz="2800" dirty="0">
                <a:latin typeface="Garamond" pitchFamily="18" charset="0"/>
              </a:rPr>
              <a:t>case of </a:t>
            </a:r>
            <a:r>
              <a:rPr lang="en-US" sz="2800" dirty="0" smtClean="0">
                <a:latin typeface="Garamond" pitchFamily="18" charset="0"/>
              </a:rPr>
              <a:t>PPA’s - Profit </a:t>
            </a:r>
            <a:r>
              <a:rPr lang="en-US" sz="2800" dirty="0">
                <a:latin typeface="Garamond" pitchFamily="18" charset="0"/>
              </a:rPr>
              <a:t>will increase in earlier year on de–recognition of asset and lower in subsequent year to the extent </a:t>
            </a:r>
            <a:r>
              <a:rPr lang="en-US" sz="2800" dirty="0" err="1">
                <a:latin typeface="Garamond" pitchFamily="18" charset="0"/>
              </a:rPr>
              <a:t>recognised</a:t>
            </a:r>
            <a:r>
              <a:rPr lang="en-US" sz="2800" dirty="0">
                <a:latin typeface="Garamond" pitchFamily="18" charset="0"/>
              </a:rPr>
              <a:t> in initial year </a:t>
            </a:r>
          </a:p>
          <a:p>
            <a:r>
              <a:rPr lang="en-US" sz="2800" dirty="0" smtClean="0">
                <a:latin typeface="Garamond" pitchFamily="18" charset="0"/>
              </a:rPr>
              <a:t>Constructive </a:t>
            </a:r>
            <a:r>
              <a:rPr lang="en-US" sz="2800" dirty="0">
                <a:latin typeface="Garamond" pitchFamily="18" charset="0"/>
              </a:rPr>
              <a:t>obligation of decommissioning and site restoration liability needs to be </a:t>
            </a:r>
            <a:r>
              <a:rPr lang="en-US" sz="2800" dirty="0" err="1">
                <a:latin typeface="Garamond" pitchFamily="18" charset="0"/>
              </a:rPr>
              <a:t>recognised</a:t>
            </a:r>
            <a:r>
              <a:rPr lang="en-US" sz="2800" dirty="0">
                <a:latin typeface="Garamond" pitchFamily="18" charset="0"/>
              </a:rPr>
              <a:t> at discounted present value. Interest expense will </a:t>
            </a:r>
            <a:r>
              <a:rPr lang="en-US" sz="2800" dirty="0" err="1">
                <a:latin typeface="Garamond" pitchFamily="18" charset="0"/>
              </a:rPr>
              <a:t>recognise</a:t>
            </a:r>
            <a:r>
              <a:rPr lang="en-US" sz="2800" dirty="0">
                <a:latin typeface="Garamond" pitchFamily="18" charset="0"/>
              </a:rPr>
              <a:t> over period.</a:t>
            </a:r>
          </a:p>
          <a:p>
            <a:r>
              <a:rPr lang="en-US" sz="2800" dirty="0" err="1" smtClean="0">
                <a:latin typeface="Garamond" pitchFamily="18" charset="0"/>
              </a:rPr>
              <a:t>Componentisation</a:t>
            </a:r>
            <a:r>
              <a:rPr lang="en-US" sz="2800" dirty="0" smtClean="0">
                <a:latin typeface="Garamond" pitchFamily="18" charset="0"/>
              </a:rPr>
              <a:t> </a:t>
            </a:r>
            <a:r>
              <a:rPr lang="en-US" sz="2800" dirty="0">
                <a:latin typeface="Garamond" pitchFamily="18" charset="0"/>
              </a:rPr>
              <a:t>of fixed assets will impact depreciation amount over year on </a:t>
            </a:r>
            <a:r>
              <a:rPr lang="en-US" sz="2800" dirty="0" smtClean="0">
                <a:latin typeface="Garamond" pitchFamily="18" charset="0"/>
              </a:rPr>
              <a:t>year</a:t>
            </a:r>
            <a:endParaRPr lang="en-US" sz="2800" dirty="0">
              <a:latin typeface="Garamond" pitchFamily="18" charset="0"/>
            </a:endParaRPr>
          </a:p>
        </p:txBody>
      </p:sp>
    </p:spTree>
    <p:extLst>
      <p:ext uri="{BB962C8B-B14F-4D97-AF65-F5344CB8AC3E}">
        <p14:creationId xmlns:p14="http://schemas.microsoft.com/office/powerpoint/2010/main" xmlns="" val="1341542514"/>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a:t>Retail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91533339"/>
              </p:ext>
            </p:extLst>
          </p:nvPr>
        </p:nvGraphicFramePr>
        <p:xfrm>
          <a:off x="152400" y="1630680"/>
          <a:ext cx="8915400" cy="3840480"/>
        </p:xfrm>
        <a:graphic>
          <a:graphicData uri="http://schemas.openxmlformats.org/drawingml/2006/table">
            <a:tbl>
              <a:tblPr firstRow="1" bandRow="1">
                <a:tableStyleId>{5C22544A-7EE6-4342-B048-85BDC9FD1C3A}</a:tableStyleId>
              </a:tblPr>
              <a:tblGrid>
                <a:gridCol w="4191000"/>
                <a:gridCol w="47244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There is no specific guidance for accounting of customer loyalty.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Hence some companies </a:t>
                      </a:r>
                      <a:r>
                        <a:rPr lang="en-US" sz="2400" dirty="0" err="1" smtClean="0"/>
                        <a:t>recognise</a:t>
                      </a:r>
                      <a:r>
                        <a:rPr lang="en-US" sz="2400" dirty="0" smtClean="0"/>
                        <a:t> full revenue and corresponding expense/liability for customer loyalty points is also </a:t>
                      </a:r>
                      <a:r>
                        <a:rPr lang="en-US" sz="2400" dirty="0" err="1" smtClean="0"/>
                        <a:t>recognised</a:t>
                      </a:r>
                      <a:r>
                        <a:rPr lang="en-US" sz="2400" dirty="0" smtClean="0"/>
                        <a:t>.</a:t>
                      </a:r>
                    </a:p>
                    <a:p>
                      <a:pPr marL="0" indent="0">
                        <a:buNone/>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As per IFRIC 13, fair value of customer loyalty points needs to be reduced from total revenue for the period and revenue for customer loyalty points is </a:t>
                      </a:r>
                      <a:r>
                        <a:rPr lang="en-US" sz="2400" dirty="0" err="1" smtClean="0"/>
                        <a:t>recognised</a:t>
                      </a:r>
                      <a:r>
                        <a:rPr lang="en-US" sz="2400" dirty="0" smtClean="0"/>
                        <a:t> when such points are redeemed or lapsed.	</a:t>
                      </a:r>
                    </a:p>
                    <a:p>
                      <a:pPr marL="0" indent="0">
                        <a:buNone/>
                      </a:pP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102275" y="914400"/>
            <a:ext cx="2954655" cy="461665"/>
          </a:xfrm>
          <a:prstGeom prst="rect">
            <a:avLst/>
          </a:prstGeom>
        </p:spPr>
        <p:txBody>
          <a:bodyPr wrap="none">
            <a:spAutoFit/>
          </a:bodyPr>
          <a:lstStyle/>
          <a:p>
            <a:r>
              <a:rPr lang="en-US" sz="2400" b="1" dirty="0" smtClean="0">
                <a:latin typeface="Garamond" pitchFamily="18" charset="0"/>
              </a:rPr>
              <a:t>Customer Loyalty</a:t>
            </a:r>
            <a:r>
              <a:rPr lang="en-US" sz="2400" dirty="0">
                <a:latin typeface="Garamond" pitchFamily="18" charset="0"/>
              </a:rPr>
              <a:t>	</a:t>
            </a:r>
          </a:p>
        </p:txBody>
      </p:sp>
    </p:spTree>
    <p:extLst>
      <p:ext uri="{BB962C8B-B14F-4D97-AF65-F5344CB8AC3E}">
        <p14:creationId xmlns:p14="http://schemas.microsoft.com/office/powerpoint/2010/main" xmlns="" val="3766447583"/>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810863607"/>
              </p:ext>
            </p:extLst>
          </p:nvPr>
        </p:nvGraphicFramePr>
        <p:xfrm>
          <a:off x="152400" y="1600200"/>
          <a:ext cx="8915400" cy="4206240"/>
        </p:xfrm>
        <a:graphic>
          <a:graphicData uri="http://schemas.openxmlformats.org/drawingml/2006/table">
            <a:tbl>
              <a:tblPr firstRow="1" bandRow="1">
                <a:tableStyleId>{5C22544A-7EE6-4342-B048-85BDC9FD1C3A}</a:tableStyleId>
              </a:tblPr>
              <a:tblGrid>
                <a:gridCol w="4267200"/>
                <a:gridCol w="46482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In Indian GAAP, there is no guidance for revenue recognition for agency relationship transaction i.e.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err="1" smtClean="0"/>
                        <a:t>i</a:t>
                      </a:r>
                      <a:r>
                        <a:rPr lang="en-US" sz="2400" dirty="0" smtClean="0"/>
                        <a:t>) Gross amount can be </a:t>
                      </a:r>
                      <a:r>
                        <a:rPr lang="en-US" sz="2400" dirty="0" err="1" smtClean="0"/>
                        <a:t>recognised</a:t>
                      </a:r>
                      <a:r>
                        <a:rPr lang="en-US" sz="2400" dirty="0" smtClean="0"/>
                        <a:t> as revenue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ii) Amount paid is </a:t>
                      </a:r>
                      <a:r>
                        <a:rPr lang="en-US" sz="2400" dirty="0" err="1" smtClean="0"/>
                        <a:t>recognised</a:t>
                      </a:r>
                      <a:r>
                        <a:rPr lang="en-US" sz="2400" dirty="0" smtClean="0"/>
                        <a:t> as Expense</a:t>
                      </a:r>
                    </a:p>
                    <a:p>
                      <a:pPr marL="0" indent="0">
                        <a:buNone/>
                      </a:pP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t>Under IFRS, as per IAS–18, amount resulting increase in equity only be considered as revenue, hence amount received ‘on behalf’ can not be </a:t>
                      </a:r>
                      <a:r>
                        <a:rPr lang="en-US" sz="2400" dirty="0" err="1" smtClean="0"/>
                        <a:t>recognised</a:t>
                      </a:r>
                      <a:r>
                        <a:rPr lang="en-US" sz="2400" dirty="0" smtClean="0"/>
                        <a:t> as revenue	</a:t>
                      </a:r>
                    </a:p>
                    <a:p>
                      <a:pPr marL="0" indent="0">
                        <a:buNone/>
                      </a:pPr>
                      <a:endParaRPr 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Rectangle 4"/>
          <p:cNvSpPr/>
          <p:nvPr/>
        </p:nvSpPr>
        <p:spPr>
          <a:xfrm>
            <a:off x="228600" y="1066800"/>
            <a:ext cx="4394921" cy="461665"/>
          </a:xfrm>
          <a:prstGeom prst="rect">
            <a:avLst/>
          </a:prstGeom>
        </p:spPr>
        <p:txBody>
          <a:bodyPr wrap="none">
            <a:spAutoFit/>
          </a:bodyPr>
          <a:lstStyle/>
          <a:p>
            <a:r>
              <a:rPr lang="en-US" sz="2400" b="1" dirty="0">
                <a:latin typeface="Garamond" pitchFamily="18" charset="0"/>
              </a:rPr>
              <a:t>Agency/Ownership Transaction</a:t>
            </a:r>
            <a:endParaRPr lang="en-US" sz="2400" dirty="0">
              <a:latin typeface="Garamond" pitchFamily="18" charset="0"/>
            </a:endParaRPr>
          </a:p>
        </p:txBody>
      </p:sp>
      <p:sp>
        <p:nvSpPr>
          <p:cNvPr id="6" name="Title 5"/>
          <p:cNvSpPr>
            <a:spLocks noGrp="1"/>
          </p:cNvSpPr>
          <p:nvPr>
            <p:ph type="title"/>
          </p:nvPr>
        </p:nvSpPr>
        <p:spPr>
          <a:xfrm>
            <a:off x="457200" y="0"/>
            <a:ext cx="8229600" cy="838200"/>
          </a:xfrm>
        </p:spPr>
        <p:txBody>
          <a:bodyPr/>
          <a:lstStyle/>
          <a:p>
            <a:r>
              <a:rPr lang="en-US" dirty="0" smtClean="0"/>
              <a:t>Retail</a:t>
            </a:r>
            <a:endParaRPr lang="en-US" dirty="0"/>
          </a:p>
        </p:txBody>
      </p:sp>
    </p:spTree>
    <p:extLst>
      <p:ext uri="{BB962C8B-B14F-4D97-AF65-F5344CB8AC3E}">
        <p14:creationId xmlns:p14="http://schemas.microsoft.com/office/powerpoint/2010/main" xmlns="" val="739035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smtClean="0">
                <a:solidFill>
                  <a:schemeClr val="tx2"/>
                </a:solidFill>
                <a:effectLst/>
              </a:rPr>
              <a:t>IFRS in India – Significant conceptual matters to be considered</a:t>
            </a:r>
          </a:p>
        </p:txBody>
      </p:sp>
      <p:sp>
        <p:nvSpPr>
          <p:cNvPr id="9219" name="Content Placeholder 2"/>
          <p:cNvSpPr>
            <a:spLocks noGrp="1"/>
          </p:cNvSpPr>
          <p:nvPr>
            <p:ph idx="1"/>
          </p:nvPr>
        </p:nvSpPr>
        <p:spPr>
          <a:xfrm>
            <a:off x="344488" y="2068513"/>
            <a:ext cx="8418512" cy="4248150"/>
          </a:xfrm>
        </p:spPr>
        <p:txBody>
          <a:bodyPr/>
          <a:lstStyle/>
          <a:p>
            <a:r>
              <a:rPr lang="en-US" dirty="0" smtClean="0">
                <a:solidFill>
                  <a:schemeClr val="tx2"/>
                </a:solidFill>
              </a:rPr>
              <a:t>Segment reporting based on CODM (Chief Operating Decision Maker)</a:t>
            </a:r>
          </a:p>
        </p:txBody>
      </p:sp>
      <p:sp>
        <p:nvSpPr>
          <p:cNvPr id="2" name="Oval 1"/>
          <p:cNvSpPr/>
          <p:nvPr/>
        </p:nvSpPr>
        <p:spPr>
          <a:xfrm>
            <a:off x="1524000" y="3581400"/>
            <a:ext cx="2438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Geographical Based</a:t>
            </a:r>
            <a:endParaRPr lang="en-US" dirty="0"/>
          </a:p>
        </p:txBody>
      </p:sp>
      <p:sp>
        <p:nvSpPr>
          <p:cNvPr id="5" name="Oval 4"/>
          <p:cNvSpPr/>
          <p:nvPr/>
        </p:nvSpPr>
        <p:spPr>
          <a:xfrm>
            <a:off x="5486400" y="3581400"/>
            <a:ext cx="2438400" cy="990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 </a:t>
            </a:r>
          </a:p>
          <a:p>
            <a:pPr algn="ctr"/>
            <a:r>
              <a:rPr lang="en-US" dirty="0" smtClean="0"/>
              <a:t>Based</a:t>
            </a:r>
            <a:endParaRPr lang="en-US" dirty="0"/>
          </a:p>
        </p:txBody>
      </p:sp>
      <p:sp>
        <p:nvSpPr>
          <p:cNvPr id="6" name="Oval 5"/>
          <p:cNvSpPr/>
          <p:nvPr/>
        </p:nvSpPr>
        <p:spPr>
          <a:xfrm>
            <a:off x="3505200" y="5562600"/>
            <a:ext cx="2438400" cy="990600"/>
          </a:xfrm>
          <a:prstGeom prst="ellipse">
            <a:avLst/>
          </a:prstGeom>
          <a:solidFill>
            <a:srgbClr val="FFC0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CODM </a:t>
            </a:r>
          </a:p>
          <a:p>
            <a:pPr algn="ctr"/>
            <a:r>
              <a:rPr lang="en-US" dirty="0" smtClean="0">
                <a:solidFill>
                  <a:schemeClr val="tx1"/>
                </a:solidFill>
              </a:rPr>
              <a:t>Based</a:t>
            </a:r>
            <a:endParaRPr lang="en-US" dirty="0">
              <a:solidFill>
                <a:schemeClr val="tx1"/>
              </a:solidFill>
            </a:endParaRPr>
          </a:p>
        </p:txBody>
      </p:sp>
      <p:sp>
        <p:nvSpPr>
          <p:cNvPr id="3" name="Down Arrow 2"/>
          <p:cNvSpPr/>
          <p:nvPr/>
        </p:nvSpPr>
        <p:spPr>
          <a:xfrm rot="19819215">
            <a:off x="3185338" y="4642974"/>
            <a:ext cx="936971" cy="7359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2040827">
            <a:off x="5177141" y="4643741"/>
            <a:ext cx="762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204923658"/>
      </p:ext>
    </p:extLst>
  </p:cSld>
  <p:clrMapOvr>
    <a:masterClrMapping/>
  </p:clrMapOvr>
  <p:transition>
    <p:fade/>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Retail</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46131174"/>
              </p:ext>
            </p:extLst>
          </p:nvPr>
        </p:nvGraphicFramePr>
        <p:xfrm>
          <a:off x="76200" y="2621280"/>
          <a:ext cx="8915400" cy="3474720"/>
        </p:xfrm>
        <a:graphic>
          <a:graphicData uri="http://schemas.openxmlformats.org/drawingml/2006/table">
            <a:tbl>
              <a:tblPr firstRow="1" bandRow="1">
                <a:tableStyleId>{5C22544A-7EE6-4342-B048-85BDC9FD1C3A}</a:tableStyleId>
              </a:tblPr>
              <a:tblGrid>
                <a:gridCol w="4114800"/>
                <a:gridCol w="48006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In Indian GAAP, this contracts are recorded as service contract and expenses are booked accordingly</a:t>
                      </a:r>
                    </a:p>
                    <a:p>
                      <a:pPr marL="0" indent="0">
                        <a:buNone/>
                      </a:pPr>
                      <a:endParaRPr lang="en-US" sz="2400"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Under IFRS, Contract needs to be analyzed </a:t>
                      </a:r>
                      <a:r>
                        <a:rPr lang="en-US" sz="2400" dirty="0" err="1" smtClean="0">
                          <a:latin typeface="Garamond" pitchFamily="18" charset="0"/>
                        </a:rPr>
                        <a:t>vis</a:t>
                      </a:r>
                      <a:r>
                        <a:rPr lang="en-US" sz="2400" dirty="0" smtClean="0">
                          <a:latin typeface="Garamond" pitchFamily="18" charset="0"/>
                        </a:rPr>
                        <a:t> a </a:t>
                      </a:r>
                      <a:r>
                        <a:rPr lang="en-US" sz="2400" dirty="0" err="1" smtClean="0">
                          <a:latin typeface="Garamond" pitchFamily="18" charset="0"/>
                        </a:rPr>
                        <a:t>vis</a:t>
                      </a:r>
                      <a:r>
                        <a:rPr lang="en-US" sz="2400" dirty="0" smtClean="0">
                          <a:latin typeface="Garamond" pitchFamily="18" charset="0"/>
                        </a:rPr>
                        <a:t> principle of IFRIC 4 to identify whether transaction contains lease arrangement. If yes, accounting needs to be done as lease transaction. In case of finance lease assets and liability needs to be </a:t>
                      </a:r>
                      <a:r>
                        <a:rPr lang="en-US" sz="2400" dirty="0" err="1" smtClean="0">
                          <a:latin typeface="Garamond" pitchFamily="18" charset="0"/>
                        </a:rPr>
                        <a:t>recognised</a:t>
                      </a:r>
                      <a:r>
                        <a:rPr lang="en-US" sz="2400" dirty="0" smtClean="0">
                          <a:latin typeface="Garamond" pitchFamily="18" charset="0"/>
                        </a:rPr>
                        <a:t> in books of the Company. </a:t>
                      </a:r>
                      <a:endParaRPr lang="en-US" sz="2400" b="1"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2286000" y="1443841"/>
            <a:ext cx="4572000" cy="369332"/>
          </a:xfrm>
          <a:prstGeom prst="rect">
            <a:avLst/>
          </a:prstGeom>
        </p:spPr>
        <p:txBody>
          <a:bodyPr>
            <a:spAutoFit/>
          </a:bodyPr>
          <a:lstStyle/>
          <a:p>
            <a:r>
              <a:rPr lang="en-US" dirty="0"/>
              <a:t>	</a:t>
            </a:r>
          </a:p>
        </p:txBody>
      </p:sp>
      <p:sp>
        <p:nvSpPr>
          <p:cNvPr id="5" name="Rectangle 4"/>
          <p:cNvSpPr/>
          <p:nvPr/>
        </p:nvSpPr>
        <p:spPr>
          <a:xfrm>
            <a:off x="0" y="838200"/>
            <a:ext cx="3877985" cy="461665"/>
          </a:xfrm>
          <a:prstGeom prst="rect">
            <a:avLst/>
          </a:prstGeom>
        </p:spPr>
        <p:txBody>
          <a:bodyPr wrap="none">
            <a:spAutoFit/>
          </a:bodyPr>
          <a:lstStyle/>
          <a:p>
            <a:r>
              <a:rPr lang="en-US" sz="2400" b="1" dirty="0">
                <a:latin typeface="Garamond" pitchFamily="18" charset="0"/>
              </a:rPr>
              <a:t>Contract Manufacturing</a:t>
            </a:r>
            <a:r>
              <a:rPr lang="en-US" sz="2400" dirty="0">
                <a:latin typeface="Garamond" pitchFamily="18" charset="0"/>
              </a:rPr>
              <a:t>	</a:t>
            </a:r>
          </a:p>
        </p:txBody>
      </p:sp>
      <p:sp>
        <p:nvSpPr>
          <p:cNvPr id="6" name="Rectangle 5"/>
          <p:cNvSpPr/>
          <p:nvPr/>
        </p:nvSpPr>
        <p:spPr>
          <a:xfrm>
            <a:off x="0" y="1485781"/>
            <a:ext cx="8763000" cy="800219"/>
          </a:xfrm>
          <a:prstGeom prst="rect">
            <a:avLst/>
          </a:prstGeom>
        </p:spPr>
        <p:txBody>
          <a:bodyPr wrap="square">
            <a:spAutoFit/>
          </a:bodyPr>
          <a:lstStyle/>
          <a:p>
            <a:r>
              <a:rPr lang="en-US" sz="2300" b="1" dirty="0">
                <a:latin typeface="Garamond" pitchFamily="18" charset="0"/>
              </a:rPr>
              <a:t>Retail </a:t>
            </a:r>
            <a:r>
              <a:rPr lang="en-US" sz="2300" b="1" dirty="0" smtClean="0">
                <a:latin typeface="Garamond" pitchFamily="18" charset="0"/>
              </a:rPr>
              <a:t>company gives </a:t>
            </a:r>
            <a:r>
              <a:rPr lang="en-US" sz="2300" b="1" dirty="0">
                <a:latin typeface="Garamond" pitchFamily="18" charset="0"/>
              </a:rPr>
              <a:t>on–job contracts to other Company providing services only to that Company.</a:t>
            </a:r>
          </a:p>
        </p:txBody>
      </p:sp>
    </p:spTree>
    <p:extLst>
      <p:ext uri="{BB962C8B-B14F-4D97-AF65-F5344CB8AC3E}">
        <p14:creationId xmlns:p14="http://schemas.microsoft.com/office/powerpoint/2010/main" xmlns="" val="3487753401"/>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758325419"/>
              </p:ext>
            </p:extLst>
          </p:nvPr>
        </p:nvGraphicFramePr>
        <p:xfrm>
          <a:off x="76200" y="2072640"/>
          <a:ext cx="8915400" cy="3840480"/>
        </p:xfrm>
        <a:graphic>
          <a:graphicData uri="http://schemas.openxmlformats.org/drawingml/2006/table">
            <a:tbl>
              <a:tblPr firstRow="1" bandRow="1">
                <a:tableStyleId>{5C22544A-7EE6-4342-B048-85BDC9FD1C3A}</a:tableStyleId>
              </a:tblPr>
              <a:tblGrid>
                <a:gridCol w="4267200"/>
                <a:gridCol w="46482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There is no specific guidance for recognition of revenue for free services separately from sale of the vehicle.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Hence total revenue is </a:t>
                      </a:r>
                      <a:r>
                        <a:rPr lang="en-US" sz="2400" dirty="0" err="1" smtClean="0">
                          <a:latin typeface="Garamond" pitchFamily="18" charset="0"/>
                        </a:rPr>
                        <a:t>recognised</a:t>
                      </a:r>
                      <a:r>
                        <a:rPr lang="en-US" sz="2400" dirty="0" smtClean="0">
                          <a:latin typeface="Garamond" pitchFamily="18" charset="0"/>
                        </a:rPr>
                        <a:t> at the time of sale of vehicle.</a:t>
                      </a:r>
                    </a:p>
                    <a:p>
                      <a:pPr marL="0" indent="0">
                        <a:buNone/>
                      </a:pPr>
                      <a:endParaRPr lang="en-US" sz="2400"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Under IFRS, total revenue collected need’s to be broken as value for good’s and value for services.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smtClean="0">
                        <a:latin typeface="Garamond"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Revenue from sale of vehicle is </a:t>
                      </a:r>
                      <a:r>
                        <a:rPr lang="en-US" sz="2400" dirty="0" err="1" smtClean="0">
                          <a:latin typeface="Garamond" pitchFamily="18" charset="0"/>
                        </a:rPr>
                        <a:t>recognised</a:t>
                      </a:r>
                      <a:r>
                        <a:rPr lang="en-US" sz="2400" dirty="0" smtClean="0">
                          <a:latin typeface="Garamond" pitchFamily="18" charset="0"/>
                        </a:rPr>
                        <a:t> up front and sale of services is deferred over period of rendering of services.	</a:t>
                      </a:r>
                    </a:p>
                    <a:p>
                      <a:pPr marL="0" indent="0">
                        <a:buNone/>
                      </a:pPr>
                      <a:endParaRPr lang="en-US" sz="2400" b="1"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itle 2"/>
          <p:cNvSpPr>
            <a:spLocks noGrp="1"/>
          </p:cNvSpPr>
          <p:nvPr>
            <p:ph type="title"/>
          </p:nvPr>
        </p:nvSpPr>
        <p:spPr>
          <a:xfrm>
            <a:off x="457200" y="0"/>
            <a:ext cx="8229600" cy="609600"/>
          </a:xfrm>
        </p:spPr>
        <p:txBody>
          <a:bodyPr>
            <a:normAutofit fontScale="90000"/>
          </a:bodyPr>
          <a:lstStyle/>
          <a:p>
            <a:r>
              <a:rPr lang="en-US" b="1" dirty="0"/>
              <a:t>Automobile</a:t>
            </a:r>
            <a:endParaRPr lang="en-US" dirty="0"/>
          </a:p>
        </p:txBody>
      </p:sp>
      <p:sp>
        <p:nvSpPr>
          <p:cNvPr id="7" name="Rectangle 6"/>
          <p:cNvSpPr/>
          <p:nvPr/>
        </p:nvSpPr>
        <p:spPr>
          <a:xfrm>
            <a:off x="152400" y="609600"/>
            <a:ext cx="4572000" cy="1200329"/>
          </a:xfrm>
          <a:prstGeom prst="rect">
            <a:avLst/>
          </a:prstGeom>
        </p:spPr>
        <p:txBody>
          <a:bodyPr>
            <a:spAutoFit/>
          </a:bodyPr>
          <a:lstStyle/>
          <a:p>
            <a:r>
              <a:rPr lang="en-US" sz="2400" b="1" dirty="0">
                <a:latin typeface="Garamond" pitchFamily="18" charset="0"/>
              </a:rPr>
              <a:t>Revenue </a:t>
            </a:r>
            <a:r>
              <a:rPr lang="en-US" sz="2400" dirty="0">
                <a:latin typeface="Garamond" pitchFamily="18" charset="0"/>
              </a:rPr>
              <a:t>	</a:t>
            </a:r>
            <a:endParaRPr lang="en-US" sz="2400" dirty="0" smtClean="0">
              <a:latin typeface="Garamond" pitchFamily="18" charset="0"/>
            </a:endParaRPr>
          </a:p>
          <a:p>
            <a:endParaRPr lang="en-US" sz="2400" dirty="0">
              <a:latin typeface="Garamond" pitchFamily="18" charset="0"/>
            </a:endParaRPr>
          </a:p>
          <a:p>
            <a:r>
              <a:rPr lang="en-US" sz="2400" b="1" dirty="0">
                <a:latin typeface="Garamond" pitchFamily="18" charset="0"/>
              </a:rPr>
              <a:t>Sale with Free Services</a:t>
            </a:r>
            <a:endParaRPr lang="en-US" sz="2400" dirty="0">
              <a:latin typeface="Garamond" pitchFamily="18" charset="0"/>
            </a:endParaRPr>
          </a:p>
        </p:txBody>
      </p:sp>
    </p:spTree>
    <p:extLst>
      <p:ext uri="{BB962C8B-B14F-4D97-AF65-F5344CB8AC3E}">
        <p14:creationId xmlns:p14="http://schemas.microsoft.com/office/powerpoint/2010/main" xmlns="" val="3933608944"/>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Automobile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79566778"/>
              </p:ext>
            </p:extLst>
          </p:nvPr>
        </p:nvGraphicFramePr>
        <p:xfrm>
          <a:off x="152400" y="1752600"/>
          <a:ext cx="8915400" cy="2743200"/>
        </p:xfrm>
        <a:graphic>
          <a:graphicData uri="http://schemas.openxmlformats.org/drawingml/2006/table">
            <a:tbl>
              <a:tblPr firstRow="1" bandRow="1">
                <a:tableStyleId>{5C22544A-7EE6-4342-B048-85BDC9FD1C3A}</a:tableStyleId>
              </a:tblPr>
              <a:tblGrid>
                <a:gridCol w="3886200"/>
                <a:gridCol w="50292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Revenue is </a:t>
                      </a:r>
                      <a:r>
                        <a:rPr lang="en-US" sz="2400" dirty="0" err="1" smtClean="0">
                          <a:latin typeface="Garamond" pitchFamily="18" charset="0"/>
                        </a:rPr>
                        <a:t>recognised</a:t>
                      </a:r>
                      <a:r>
                        <a:rPr lang="en-US" sz="2400" dirty="0" smtClean="0">
                          <a:latin typeface="Garamond" pitchFamily="18" charset="0"/>
                        </a:rPr>
                        <a:t> at actual value of sale irrespective of payment terms of the transaction</a:t>
                      </a:r>
                    </a:p>
                    <a:p>
                      <a:pPr marL="0" indent="0">
                        <a:buNone/>
                      </a:pPr>
                      <a:endParaRPr lang="en-US" sz="2400"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Revenue is </a:t>
                      </a:r>
                      <a:r>
                        <a:rPr lang="en-US" sz="2400" dirty="0" err="1" smtClean="0">
                          <a:latin typeface="Garamond" pitchFamily="18" charset="0"/>
                        </a:rPr>
                        <a:t>recognised</a:t>
                      </a:r>
                      <a:r>
                        <a:rPr lang="en-US" sz="2400" dirty="0" smtClean="0">
                          <a:latin typeface="Garamond" pitchFamily="18" charset="0"/>
                        </a:rPr>
                        <a:t> at fair value, hence transaction involving deferred payment(financing), discounted (fair) value is </a:t>
                      </a:r>
                      <a:r>
                        <a:rPr lang="en-US" sz="2400" dirty="0" err="1" smtClean="0">
                          <a:latin typeface="Garamond" pitchFamily="18" charset="0"/>
                        </a:rPr>
                        <a:t>recognised</a:t>
                      </a:r>
                      <a:r>
                        <a:rPr lang="en-US" sz="2400" dirty="0" smtClean="0">
                          <a:latin typeface="Garamond" pitchFamily="18" charset="0"/>
                        </a:rPr>
                        <a:t> up front and balance amount is </a:t>
                      </a:r>
                      <a:r>
                        <a:rPr lang="en-US" sz="2400" dirty="0" err="1" smtClean="0">
                          <a:latin typeface="Garamond" pitchFamily="18" charset="0"/>
                        </a:rPr>
                        <a:t>recognised</a:t>
                      </a:r>
                      <a:r>
                        <a:rPr lang="en-US" sz="2400" dirty="0" smtClean="0">
                          <a:latin typeface="Garamond" pitchFamily="18" charset="0"/>
                        </a:rPr>
                        <a:t> as interest over term of deferred payment.</a:t>
                      </a:r>
                      <a:endParaRPr lang="en-US" sz="2400" b="1"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2286000" y="2136339"/>
            <a:ext cx="4572000" cy="369332"/>
          </a:xfrm>
          <a:prstGeom prst="rect">
            <a:avLst/>
          </a:prstGeom>
        </p:spPr>
        <p:txBody>
          <a:bodyPr>
            <a:spAutoFit/>
          </a:bodyPr>
          <a:lstStyle/>
          <a:p>
            <a:r>
              <a:rPr lang="en-US" dirty="0"/>
              <a:t>	</a:t>
            </a:r>
          </a:p>
        </p:txBody>
      </p:sp>
      <p:sp>
        <p:nvSpPr>
          <p:cNvPr id="5" name="Rectangle 4"/>
          <p:cNvSpPr/>
          <p:nvPr/>
        </p:nvSpPr>
        <p:spPr>
          <a:xfrm>
            <a:off x="228600" y="990600"/>
            <a:ext cx="1497911" cy="461665"/>
          </a:xfrm>
          <a:prstGeom prst="rect">
            <a:avLst/>
          </a:prstGeom>
        </p:spPr>
        <p:txBody>
          <a:bodyPr wrap="none">
            <a:spAutoFit/>
          </a:bodyPr>
          <a:lstStyle/>
          <a:p>
            <a:r>
              <a:rPr lang="en-US" sz="2400" b="1" dirty="0" smtClean="0">
                <a:latin typeface="Garamond" pitchFamily="18" charset="0"/>
              </a:rPr>
              <a:t>Fair Value</a:t>
            </a:r>
            <a:endParaRPr lang="en-US" sz="2400" dirty="0">
              <a:latin typeface="Garamond" pitchFamily="18" charset="0"/>
            </a:endParaRPr>
          </a:p>
        </p:txBody>
      </p:sp>
    </p:spTree>
    <p:extLst>
      <p:ext uri="{BB962C8B-B14F-4D97-AF65-F5344CB8AC3E}">
        <p14:creationId xmlns:p14="http://schemas.microsoft.com/office/powerpoint/2010/main" xmlns="" val="935759503"/>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Automobile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41366200"/>
              </p:ext>
            </p:extLst>
          </p:nvPr>
        </p:nvGraphicFramePr>
        <p:xfrm>
          <a:off x="152400" y="1600200"/>
          <a:ext cx="8915400" cy="4206240"/>
        </p:xfrm>
        <a:graphic>
          <a:graphicData uri="http://schemas.openxmlformats.org/drawingml/2006/table">
            <a:tbl>
              <a:tblPr firstRow="1" bandRow="1">
                <a:tableStyleId>{5C22544A-7EE6-4342-B048-85BDC9FD1C3A}</a:tableStyleId>
              </a:tblPr>
              <a:tblGrid>
                <a:gridCol w="3886200"/>
                <a:gridCol w="50292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Vehicle manufacturer transfer’s assets (</a:t>
                      </a:r>
                      <a:r>
                        <a:rPr lang="en-US" sz="2400" dirty="0" err="1" smtClean="0">
                          <a:latin typeface="Garamond" pitchFamily="18" charset="0"/>
                        </a:rPr>
                        <a:t>moulds</a:t>
                      </a:r>
                      <a:r>
                        <a:rPr lang="en-US" sz="2400" dirty="0" smtClean="0">
                          <a:latin typeface="Garamond" pitchFamily="18" charset="0"/>
                        </a:rPr>
                        <a:t>) to auto component manufacturers, in turn components are sold at discounted rate. </a:t>
                      </a:r>
                      <a:r>
                        <a:rPr lang="en-US" sz="2400" dirty="0" smtClean="0">
                          <a:solidFill>
                            <a:srgbClr val="FF0000"/>
                          </a:solidFill>
                          <a:latin typeface="Garamond" pitchFamily="18" charset="0"/>
                        </a:rPr>
                        <a:t>In Indian GAAP, no accounting done for asset transferred and asset remains in the books of the Vehicle manufacturer.</a:t>
                      </a:r>
                    </a:p>
                    <a:p>
                      <a:pPr marL="0" indent="0">
                        <a:buNone/>
                      </a:pPr>
                      <a:endParaRPr lang="en-US" sz="2400"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If Vehicle manufacturer transfer’s control over the asset in exchange in dissimilar goods/services at a concessional rate, </a:t>
                      </a:r>
                    </a:p>
                    <a:p>
                      <a:pPr marL="457200" marR="0" indent="-457200" algn="l" defTabSz="914400" rtl="0" eaLnBrk="1" fontAlgn="auto" latinLnBrk="0" hangingPunct="1">
                        <a:lnSpc>
                          <a:spcPct val="100000"/>
                        </a:lnSpc>
                        <a:spcBef>
                          <a:spcPts val="0"/>
                        </a:spcBef>
                        <a:spcAft>
                          <a:spcPts val="0"/>
                        </a:spcAft>
                        <a:buClrTx/>
                        <a:buSzTx/>
                        <a:buFontTx/>
                        <a:buAutoNum type="alphaLcParenR"/>
                        <a:tabLst/>
                        <a:defRPr/>
                      </a:pPr>
                      <a:r>
                        <a:rPr lang="en-US" sz="2400" dirty="0" smtClean="0">
                          <a:latin typeface="Garamond" pitchFamily="18" charset="0"/>
                        </a:rPr>
                        <a:t>The transfer of asset is treated as deemed sale and </a:t>
                      </a:r>
                    </a:p>
                    <a:p>
                      <a:pPr marL="457200" marR="0" indent="-457200" algn="l" defTabSz="914400" rtl="0" eaLnBrk="1" fontAlgn="auto" latinLnBrk="0" hangingPunct="1">
                        <a:lnSpc>
                          <a:spcPct val="100000"/>
                        </a:lnSpc>
                        <a:spcBef>
                          <a:spcPts val="0"/>
                        </a:spcBef>
                        <a:spcAft>
                          <a:spcPts val="0"/>
                        </a:spcAft>
                        <a:buClrTx/>
                        <a:buSzTx/>
                        <a:buFontTx/>
                        <a:buAutoNum type="alphaLcParenR"/>
                        <a:tabLst/>
                        <a:defRPr/>
                      </a:pPr>
                      <a:r>
                        <a:rPr lang="en-US" sz="2400" dirty="0" smtClean="0">
                          <a:latin typeface="Garamond" pitchFamily="18" charset="0"/>
                        </a:rPr>
                        <a:t>Components to be received is to be recorded at fair value.	</a:t>
                      </a:r>
                    </a:p>
                    <a:p>
                      <a:pPr marL="0" indent="0">
                        <a:buNone/>
                      </a:pPr>
                      <a:endParaRPr lang="en-US" sz="2400" b="1"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2286000" y="2136339"/>
            <a:ext cx="4572000" cy="369332"/>
          </a:xfrm>
          <a:prstGeom prst="rect">
            <a:avLst/>
          </a:prstGeom>
        </p:spPr>
        <p:txBody>
          <a:bodyPr>
            <a:spAutoFit/>
          </a:bodyPr>
          <a:lstStyle/>
          <a:p>
            <a:r>
              <a:rPr lang="en-US" dirty="0"/>
              <a:t>	</a:t>
            </a:r>
          </a:p>
        </p:txBody>
      </p:sp>
      <p:sp>
        <p:nvSpPr>
          <p:cNvPr id="5" name="Rectangle 4"/>
          <p:cNvSpPr/>
          <p:nvPr/>
        </p:nvSpPr>
        <p:spPr>
          <a:xfrm>
            <a:off x="228600" y="990600"/>
            <a:ext cx="3573542" cy="461665"/>
          </a:xfrm>
          <a:prstGeom prst="rect">
            <a:avLst/>
          </a:prstGeom>
        </p:spPr>
        <p:txBody>
          <a:bodyPr wrap="none">
            <a:spAutoFit/>
          </a:bodyPr>
          <a:lstStyle/>
          <a:p>
            <a:r>
              <a:rPr lang="en-US" sz="2400" b="1" dirty="0" smtClean="0">
                <a:latin typeface="Garamond" pitchFamily="18" charset="0"/>
              </a:rPr>
              <a:t>Assets – used by Ancillary</a:t>
            </a:r>
            <a:endParaRPr lang="en-US" sz="2400" dirty="0">
              <a:latin typeface="Garamond" pitchFamily="18" charset="0"/>
            </a:endParaRPr>
          </a:p>
        </p:txBody>
      </p:sp>
    </p:spTree>
    <p:extLst>
      <p:ext uri="{BB962C8B-B14F-4D97-AF65-F5344CB8AC3E}">
        <p14:creationId xmlns:p14="http://schemas.microsoft.com/office/powerpoint/2010/main" xmlns="" val="240210560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dirty="0" smtClean="0"/>
              <a:t>Automobile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422016676"/>
              </p:ext>
            </p:extLst>
          </p:nvPr>
        </p:nvGraphicFramePr>
        <p:xfrm>
          <a:off x="152400" y="2590800"/>
          <a:ext cx="8915400" cy="3108960"/>
        </p:xfrm>
        <a:graphic>
          <a:graphicData uri="http://schemas.openxmlformats.org/drawingml/2006/table">
            <a:tbl>
              <a:tblPr firstRow="1" bandRow="1">
                <a:tableStyleId>{5C22544A-7EE6-4342-B048-85BDC9FD1C3A}</a:tableStyleId>
              </a:tblPr>
              <a:tblGrid>
                <a:gridCol w="4191000"/>
                <a:gridCol w="47244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r>
                        <a:rPr lang="en-US" sz="2400" dirty="0" smtClean="0">
                          <a:latin typeface="Garamond" pitchFamily="18" charset="0"/>
                        </a:rPr>
                        <a:t>Asset’s so procured/ owned by the ancillary are </a:t>
                      </a:r>
                      <a:r>
                        <a:rPr lang="en-US" sz="2400" dirty="0" err="1" smtClean="0">
                          <a:latin typeface="Garamond" pitchFamily="18" charset="0"/>
                        </a:rPr>
                        <a:t>capitalised</a:t>
                      </a:r>
                      <a:r>
                        <a:rPr lang="en-US" sz="2400" dirty="0" smtClean="0">
                          <a:latin typeface="Garamond" pitchFamily="18" charset="0"/>
                        </a:rPr>
                        <a:t> in its books and depreciated over the useful life.</a:t>
                      </a:r>
                      <a:endParaRPr lang="en-US" sz="2400"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Arrangement having intent of devoting asset of the ancillary for the exclusive use of a particular vehicle manufacturer, </a:t>
                      </a:r>
                      <a:r>
                        <a:rPr lang="en-US" sz="2400" dirty="0" smtClean="0">
                          <a:solidFill>
                            <a:srgbClr val="FF0000"/>
                          </a:solidFill>
                          <a:latin typeface="Garamond" pitchFamily="18" charset="0"/>
                        </a:rPr>
                        <a:t>may lead to recognition of transaction as deemed lease </a:t>
                      </a:r>
                    </a:p>
                    <a:p>
                      <a:pPr marL="0" indent="0">
                        <a:buNone/>
                      </a:pPr>
                      <a:r>
                        <a:rPr lang="en-US" sz="2400" dirty="0" smtClean="0">
                          <a:solidFill>
                            <a:srgbClr val="FF0000"/>
                          </a:solidFill>
                          <a:latin typeface="Garamond" pitchFamily="18" charset="0"/>
                        </a:rPr>
                        <a:t>(</a:t>
                      </a:r>
                      <a:r>
                        <a:rPr lang="en-US" sz="2400" baseline="0" dirty="0" smtClean="0">
                          <a:solidFill>
                            <a:srgbClr val="FF0000"/>
                          </a:solidFill>
                          <a:latin typeface="Garamond" pitchFamily="18" charset="0"/>
                        </a:rPr>
                        <a:t> IFRIC 4 conditions) </a:t>
                      </a:r>
                      <a:r>
                        <a:rPr lang="en-US" sz="2400" dirty="0" smtClean="0">
                          <a:latin typeface="Garamond" pitchFamily="18" charset="0"/>
                        </a:rPr>
                        <a:t>and will have to be accounted accordingly</a:t>
                      </a:r>
                      <a:endParaRPr lang="en-US" sz="2400" b="1"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Rectangle 2"/>
          <p:cNvSpPr/>
          <p:nvPr/>
        </p:nvSpPr>
        <p:spPr>
          <a:xfrm>
            <a:off x="2286000" y="2136339"/>
            <a:ext cx="4572000" cy="369332"/>
          </a:xfrm>
          <a:prstGeom prst="rect">
            <a:avLst/>
          </a:prstGeom>
        </p:spPr>
        <p:txBody>
          <a:bodyPr>
            <a:spAutoFit/>
          </a:bodyPr>
          <a:lstStyle/>
          <a:p>
            <a:r>
              <a:rPr lang="en-US" dirty="0"/>
              <a:t>	</a:t>
            </a:r>
          </a:p>
        </p:txBody>
      </p:sp>
      <p:sp>
        <p:nvSpPr>
          <p:cNvPr id="5" name="Rectangle 4"/>
          <p:cNvSpPr/>
          <p:nvPr/>
        </p:nvSpPr>
        <p:spPr>
          <a:xfrm>
            <a:off x="152400" y="804208"/>
            <a:ext cx="8763000" cy="1938992"/>
          </a:xfrm>
          <a:prstGeom prst="rect">
            <a:avLst/>
          </a:prstGeom>
        </p:spPr>
        <p:txBody>
          <a:bodyPr wrap="square">
            <a:spAutoFit/>
          </a:bodyPr>
          <a:lstStyle/>
          <a:p>
            <a:r>
              <a:rPr lang="en-US" sz="2400" b="1" dirty="0" smtClean="0">
                <a:latin typeface="Garamond" pitchFamily="18" charset="0"/>
              </a:rPr>
              <a:t>Asset owned by Ancillary</a:t>
            </a:r>
            <a:endParaRPr lang="en-US" sz="2400" dirty="0">
              <a:latin typeface="Garamond" pitchFamily="18" charset="0"/>
            </a:endParaRPr>
          </a:p>
          <a:p>
            <a:r>
              <a:rPr lang="en-US" sz="2400" dirty="0" smtClean="0">
                <a:latin typeface="Garamond" pitchFamily="18" charset="0"/>
              </a:rPr>
              <a:t>Ancillary units, based on the agreement with the vehicle manufacturer, build/procure plant, machinery and tools to exclusively manufacture goods for the later for the substantial life of the asset</a:t>
            </a:r>
            <a:endParaRPr lang="en-US" sz="2400" dirty="0">
              <a:latin typeface="Garamond" pitchFamily="18" charset="0"/>
            </a:endParaRPr>
          </a:p>
          <a:p>
            <a:endParaRPr lang="en-US" sz="2400" dirty="0">
              <a:latin typeface="Garamond" pitchFamily="18" charset="0"/>
            </a:endParaRPr>
          </a:p>
        </p:txBody>
      </p:sp>
      <p:sp>
        <p:nvSpPr>
          <p:cNvPr id="6" name="Rectangle 5"/>
          <p:cNvSpPr/>
          <p:nvPr/>
        </p:nvSpPr>
        <p:spPr>
          <a:xfrm>
            <a:off x="2286000" y="2690336"/>
            <a:ext cx="4572000" cy="646331"/>
          </a:xfrm>
          <a:prstGeom prst="rect">
            <a:avLst/>
          </a:prstGeom>
        </p:spPr>
        <p:txBody>
          <a:bodyPr>
            <a:spAutoFit/>
          </a:bodyPr>
          <a:lstStyle/>
          <a:p>
            <a:r>
              <a:rPr lang="en-US" dirty="0"/>
              <a:t>	</a:t>
            </a:r>
          </a:p>
          <a:p>
            <a:endParaRPr lang="en-US" dirty="0"/>
          </a:p>
        </p:txBody>
      </p:sp>
    </p:spTree>
    <p:extLst>
      <p:ext uri="{BB962C8B-B14F-4D97-AF65-F5344CB8AC3E}">
        <p14:creationId xmlns:p14="http://schemas.microsoft.com/office/powerpoint/2010/main" xmlns="" val="3350491724"/>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Automobile Key </a:t>
            </a:r>
            <a:r>
              <a:rPr lang="en-US" b="1" dirty="0"/>
              <a:t>Impact</a:t>
            </a:r>
            <a:r>
              <a:rPr lang="en-US" dirty="0"/>
              <a:t>:</a:t>
            </a:r>
            <a:br>
              <a:rPr lang="en-US" dirty="0"/>
            </a:br>
            <a:endParaRPr lang="en-US" dirty="0"/>
          </a:p>
        </p:txBody>
      </p:sp>
      <p:sp>
        <p:nvSpPr>
          <p:cNvPr id="3" name="Content Placeholder 2"/>
          <p:cNvSpPr>
            <a:spLocks noGrp="1"/>
          </p:cNvSpPr>
          <p:nvPr>
            <p:ph idx="1"/>
          </p:nvPr>
        </p:nvSpPr>
        <p:spPr>
          <a:xfrm>
            <a:off x="152400" y="914400"/>
            <a:ext cx="8763000" cy="4525963"/>
          </a:xfrm>
        </p:spPr>
        <p:txBody>
          <a:bodyPr>
            <a:noAutofit/>
          </a:bodyPr>
          <a:lstStyle/>
          <a:p>
            <a:r>
              <a:rPr lang="en-US" sz="2600" dirty="0" smtClean="0">
                <a:latin typeface="Garamond" pitchFamily="18" charset="0"/>
              </a:rPr>
              <a:t>Revenue </a:t>
            </a:r>
            <a:r>
              <a:rPr lang="en-US" sz="2600" dirty="0">
                <a:latin typeface="Garamond" pitchFamily="18" charset="0"/>
              </a:rPr>
              <a:t>for free services needs to be split and </a:t>
            </a:r>
            <a:r>
              <a:rPr lang="en-US" sz="2600" dirty="0" err="1">
                <a:latin typeface="Garamond" pitchFamily="18" charset="0"/>
              </a:rPr>
              <a:t>recognised</a:t>
            </a:r>
            <a:r>
              <a:rPr lang="en-US" sz="2600" dirty="0">
                <a:latin typeface="Garamond" pitchFamily="18" charset="0"/>
              </a:rPr>
              <a:t> over period of service will lead to reduction in initial revenue recognition</a:t>
            </a:r>
          </a:p>
          <a:p>
            <a:r>
              <a:rPr lang="en-US" sz="2600" dirty="0" smtClean="0">
                <a:latin typeface="Garamond" pitchFamily="18" charset="0"/>
              </a:rPr>
              <a:t>Fair </a:t>
            </a:r>
            <a:r>
              <a:rPr lang="en-US" sz="2600" dirty="0">
                <a:latin typeface="Garamond" pitchFamily="18" charset="0"/>
              </a:rPr>
              <a:t>valuation revenue recognition and interest recognition of deferral payment will lead to postponement of revenue recognition</a:t>
            </a:r>
          </a:p>
          <a:p>
            <a:r>
              <a:rPr lang="en-US" sz="2600" dirty="0" smtClean="0">
                <a:latin typeface="Garamond" pitchFamily="18" charset="0"/>
              </a:rPr>
              <a:t>Assets </a:t>
            </a:r>
            <a:r>
              <a:rPr lang="en-US" sz="2600" dirty="0">
                <a:latin typeface="Garamond" pitchFamily="18" charset="0"/>
              </a:rPr>
              <a:t>given to component manufacturer will be lead to reduction in fixed assets and depreciation and increase in cost of component for vehicle manufacturer</a:t>
            </a:r>
          </a:p>
          <a:p>
            <a:r>
              <a:rPr lang="en-US" sz="2600" dirty="0" smtClean="0">
                <a:latin typeface="Garamond" pitchFamily="18" charset="0"/>
              </a:rPr>
              <a:t>Assets </a:t>
            </a:r>
            <a:r>
              <a:rPr lang="en-US" sz="2600" dirty="0">
                <a:latin typeface="Garamond" pitchFamily="18" charset="0"/>
              </a:rPr>
              <a:t>specifically purchased and used for a particular vehicle manufacturer and conditions of IFRIC 4 satisfies, transaction needs to be accounted as finance lease, which will result in </a:t>
            </a:r>
            <a:r>
              <a:rPr lang="en-US" sz="2600" dirty="0" err="1">
                <a:latin typeface="Garamond" pitchFamily="18" charset="0"/>
              </a:rPr>
              <a:t>capitalisation</a:t>
            </a:r>
            <a:r>
              <a:rPr lang="en-US" sz="2600" dirty="0">
                <a:latin typeface="Garamond" pitchFamily="18" charset="0"/>
              </a:rPr>
              <a:t> of asset and recognition of liability in vehicle manufacturer’s books </a:t>
            </a:r>
          </a:p>
          <a:p>
            <a:endParaRPr lang="en-US" sz="2600" dirty="0"/>
          </a:p>
        </p:txBody>
      </p:sp>
    </p:spTree>
    <p:extLst>
      <p:ext uri="{BB962C8B-B14F-4D97-AF65-F5344CB8AC3E}">
        <p14:creationId xmlns:p14="http://schemas.microsoft.com/office/powerpoint/2010/main" xmlns="" val="494072992"/>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t>Oil and Gas:</a:t>
            </a:r>
            <a:endParaRPr lang="en-US" dirty="0"/>
          </a:p>
        </p:txBody>
      </p:sp>
      <p:sp>
        <p:nvSpPr>
          <p:cNvPr id="3" name="Content Placeholder 2"/>
          <p:cNvSpPr>
            <a:spLocks noGrp="1"/>
          </p:cNvSpPr>
          <p:nvPr>
            <p:ph idx="1"/>
          </p:nvPr>
        </p:nvSpPr>
        <p:spPr>
          <a:xfrm>
            <a:off x="76200" y="685801"/>
            <a:ext cx="8763000" cy="609600"/>
          </a:xfrm>
        </p:spPr>
        <p:txBody>
          <a:bodyPr>
            <a:noAutofit/>
          </a:bodyPr>
          <a:lstStyle/>
          <a:p>
            <a:r>
              <a:rPr lang="en-US" sz="2800" b="1" dirty="0" smtClean="0"/>
              <a:t>Exploration and </a:t>
            </a:r>
            <a:r>
              <a:rPr lang="en-US" sz="2800" b="1" dirty="0"/>
              <a:t>Development Cost</a:t>
            </a:r>
            <a:r>
              <a:rPr lang="en-US" sz="2800" dirty="0"/>
              <a:t>	</a:t>
            </a:r>
          </a:p>
          <a:p>
            <a:pPr marL="0" indent="0">
              <a:buNone/>
            </a:pPr>
            <a:r>
              <a:rPr lang="en-US" sz="2800" dirty="0"/>
              <a:t>	</a:t>
            </a:r>
          </a:p>
          <a:p>
            <a:endParaRPr lang="en-US" sz="2600" dirty="0"/>
          </a:p>
        </p:txBody>
      </p:sp>
      <p:graphicFrame>
        <p:nvGraphicFramePr>
          <p:cNvPr id="4" name="Content Placeholder 3"/>
          <p:cNvGraphicFramePr>
            <a:graphicFrameLocks/>
          </p:cNvGraphicFramePr>
          <p:nvPr>
            <p:extLst>
              <p:ext uri="{D42A27DB-BD31-4B8C-83A1-F6EECF244321}">
                <p14:modId xmlns:p14="http://schemas.microsoft.com/office/powerpoint/2010/main" xmlns="" val="1206328606"/>
              </p:ext>
            </p:extLst>
          </p:nvPr>
        </p:nvGraphicFramePr>
        <p:xfrm>
          <a:off x="152400" y="1295400"/>
          <a:ext cx="8915400" cy="5303520"/>
        </p:xfrm>
        <a:graphic>
          <a:graphicData uri="http://schemas.openxmlformats.org/drawingml/2006/table">
            <a:tbl>
              <a:tblPr firstRow="1" bandRow="1">
                <a:tableStyleId>{5C22544A-7EE6-4342-B048-85BDC9FD1C3A}</a:tableStyleId>
              </a:tblPr>
              <a:tblGrid>
                <a:gridCol w="4572000"/>
                <a:gridCol w="43434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There are two different alternative-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   </a:t>
                      </a:r>
                      <a:r>
                        <a:rPr lang="en-US" sz="2400" dirty="0" err="1" smtClean="0">
                          <a:latin typeface="Garamond" pitchFamily="18" charset="0"/>
                        </a:rPr>
                        <a:t>i</a:t>
                      </a:r>
                      <a:r>
                        <a:rPr lang="en-US" sz="2400" dirty="0" smtClean="0">
                          <a:latin typeface="Garamond" pitchFamily="18" charset="0"/>
                        </a:rPr>
                        <a:t>)</a:t>
                      </a:r>
                      <a:r>
                        <a:rPr lang="en-US" sz="2400" baseline="0" dirty="0" smtClean="0">
                          <a:latin typeface="Garamond" pitchFamily="18" charset="0"/>
                        </a:rPr>
                        <a:t> </a:t>
                      </a:r>
                      <a:r>
                        <a:rPr lang="en-US" sz="2400" dirty="0" smtClean="0">
                          <a:latin typeface="Garamond" pitchFamily="18" charset="0"/>
                        </a:rPr>
                        <a:t>successful effort method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  ii) full cost method.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Garamond" pitchFamily="18" charset="0"/>
                        </a:rPr>
                        <a:t>Under successful effort method, cost is </a:t>
                      </a:r>
                      <a:r>
                        <a:rPr lang="en-US" sz="2400" dirty="0" err="1" smtClean="0">
                          <a:latin typeface="Garamond" pitchFamily="18" charset="0"/>
                        </a:rPr>
                        <a:t>capitalised</a:t>
                      </a:r>
                      <a:r>
                        <a:rPr lang="en-US" sz="2400" dirty="0" smtClean="0">
                          <a:latin typeface="Garamond" pitchFamily="18" charset="0"/>
                        </a:rPr>
                        <a:t> as intangible asset till drilling is complete and results are awaited. In case of success, its </a:t>
                      </a:r>
                      <a:r>
                        <a:rPr lang="en-US" sz="2400" dirty="0" err="1" smtClean="0">
                          <a:latin typeface="Garamond" pitchFamily="18" charset="0"/>
                        </a:rPr>
                        <a:t>capitalised</a:t>
                      </a:r>
                      <a:r>
                        <a:rPr lang="en-US" sz="2400" dirty="0" smtClean="0">
                          <a:latin typeface="Garamond" pitchFamily="18" charset="0"/>
                        </a:rPr>
                        <a:t> as PPE else written off in PL account. Under full cost method, all cost is </a:t>
                      </a:r>
                      <a:r>
                        <a:rPr lang="en-US" sz="2400" dirty="0" err="1" smtClean="0">
                          <a:latin typeface="Garamond" pitchFamily="18" charset="0"/>
                        </a:rPr>
                        <a:t>capitalised</a:t>
                      </a:r>
                      <a:r>
                        <a:rPr lang="en-US" sz="2400" dirty="0" smtClean="0">
                          <a:latin typeface="Garamond" pitchFamily="18" charset="0"/>
                        </a:rPr>
                        <a:t> in cost </a:t>
                      </a:r>
                      <a:r>
                        <a:rPr lang="en-US" sz="2400" dirty="0" err="1" smtClean="0">
                          <a:latin typeface="Garamond" pitchFamily="18" charset="0"/>
                        </a:rPr>
                        <a:t>centre</a:t>
                      </a:r>
                      <a:r>
                        <a:rPr lang="en-US" sz="2400" dirty="0" smtClean="0">
                          <a:latin typeface="Garamond" pitchFamily="18" charset="0"/>
                        </a:rPr>
                        <a:t>, hence all cost </a:t>
                      </a:r>
                      <a:r>
                        <a:rPr lang="en-US" sz="2400" dirty="0" err="1" smtClean="0">
                          <a:latin typeface="Garamond" pitchFamily="18" charset="0"/>
                        </a:rPr>
                        <a:t>capitalised</a:t>
                      </a:r>
                      <a:r>
                        <a:rPr lang="en-US" sz="2400" dirty="0" smtClean="0">
                          <a:latin typeface="Garamond" pitchFamily="18" charset="0"/>
                        </a:rPr>
                        <a:t> and depreciated using unit of production method</a:t>
                      </a:r>
                      <a:endParaRPr lang="en-US" sz="2400"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None/>
                      </a:pPr>
                      <a:r>
                        <a:rPr lang="en-US" sz="2400" dirty="0" smtClean="0">
                          <a:latin typeface="Garamond" pitchFamily="18" charset="0"/>
                        </a:rPr>
                        <a:t>Only successful effort method of accounting is allowed. Hence if any cost is accumulated for unsuccessful projects cannot be </a:t>
                      </a:r>
                      <a:r>
                        <a:rPr lang="en-US" sz="2400" dirty="0" err="1" smtClean="0">
                          <a:latin typeface="Garamond" pitchFamily="18" charset="0"/>
                        </a:rPr>
                        <a:t>capitalised</a:t>
                      </a:r>
                      <a:r>
                        <a:rPr lang="en-US" sz="2400" dirty="0" smtClean="0">
                          <a:latin typeface="Garamond" pitchFamily="18" charset="0"/>
                        </a:rPr>
                        <a:t> and needs to be charged to PL account.</a:t>
                      </a:r>
                      <a:endParaRPr lang="en-US" sz="2400" b="1"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4224031897"/>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dirty="0" smtClean="0"/>
              <a:t>Oil and Gas:</a:t>
            </a:r>
            <a:endParaRPr lang="en-US" dirty="0"/>
          </a:p>
        </p:txBody>
      </p:sp>
      <p:sp>
        <p:nvSpPr>
          <p:cNvPr id="3" name="Content Placeholder 2"/>
          <p:cNvSpPr>
            <a:spLocks noGrp="1"/>
          </p:cNvSpPr>
          <p:nvPr>
            <p:ph idx="1"/>
          </p:nvPr>
        </p:nvSpPr>
        <p:spPr>
          <a:xfrm>
            <a:off x="76200" y="685801"/>
            <a:ext cx="8763000" cy="609600"/>
          </a:xfrm>
        </p:spPr>
        <p:txBody>
          <a:bodyPr>
            <a:noAutofit/>
          </a:bodyPr>
          <a:lstStyle/>
          <a:p>
            <a:r>
              <a:rPr lang="en-US" sz="2800" b="1" dirty="0"/>
              <a:t>Decommissioning and Site Restoration</a:t>
            </a:r>
            <a:r>
              <a:rPr lang="en-US" sz="2800" dirty="0"/>
              <a:t>	</a:t>
            </a:r>
          </a:p>
          <a:p>
            <a:pPr marL="0" indent="0">
              <a:buNone/>
            </a:pPr>
            <a:r>
              <a:rPr lang="en-US" sz="2800" dirty="0"/>
              <a:t>	</a:t>
            </a:r>
          </a:p>
          <a:p>
            <a:pPr marL="0" indent="0">
              <a:buNone/>
            </a:pPr>
            <a:r>
              <a:rPr lang="en-US" sz="2800" dirty="0"/>
              <a:t>	</a:t>
            </a:r>
          </a:p>
          <a:p>
            <a:endParaRPr lang="en-US" sz="2600" dirty="0"/>
          </a:p>
        </p:txBody>
      </p:sp>
      <p:graphicFrame>
        <p:nvGraphicFramePr>
          <p:cNvPr id="4" name="Content Placeholder 3"/>
          <p:cNvGraphicFramePr>
            <a:graphicFrameLocks/>
          </p:cNvGraphicFramePr>
          <p:nvPr>
            <p:extLst>
              <p:ext uri="{D42A27DB-BD31-4B8C-83A1-F6EECF244321}">
                <p14:modId xmlns:p14="http://schemas.microsoft.com/office/powerpoint/2010/main" xmlns="" val="947077311"/>
              </p:ext>
            </p:extLst>
          </p:nvPr>
        </p:nvGraphicFramePr>
        <p:xfrm>
          <a:off x="152400" y="1295400"/>
          <a:ext cx="8915400" cy="3749040"/>
        </p:xfrm>
        <a:graphic>
          <a:graphicData uri="http://schemas.openxmlformats.org/drawingml/2006/table">
            <a:tbl>
              <a:tblPr firstRow="1" bandRow="1">
                <a:tableStyleId>{5C22544A-7EE6-4342-B048-85BDC9FD1C3A}</a:tableStyleId>
              </a:tblPr>
              <a:tblGrid>
                <a:gridCol w="4572000"/>
                <a:gridCol w="4343400"/>
              </a:tblGrid>
              <a:tr h="332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latin typeface="Garamond" pitchFamily="18" charset="0"/>
                        </a:rPr>
                        <a:t>In Indian GAAP-</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latin typeface="Garamond" pitchFamily="18" charset="0"/>
                        </a:rPr>
                        <a:t>                  In IFRS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311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Garamond" pitchFamily="18" charset="0"/>
                          <a:ea typeface="+mn-ea"/>
                          <a:cs typeface="+mn-cs"/>
                        </a:rPr>
                        <a:t>Contractual liability for site restoration needs to be </a:t>
                      </a:r>
                      <a:r>
                        <a:rPr lang="en-US" sz="2400" b="0" i="0" u="none" strike="noStrike" kern="1200" baseline="0" dirty="0" err="1" smtClean="0">
                          <a:solidFill>
                            <a:schemeClr val="dk1"/>
                          </a:solidFill>
                          <a:latin typeface="Garamond" pitchFamily="18" charset="0"/>
                          <a:ea typeface="+mn-ea"/>
                          <a:cs typeface="+mn-cs"/>
                        </a:rPr>
                        <a:t>recognised</a:t>
                      </a:r>
                      <a:r>
                        <a:rPr lang="en-US" sz="2400" b="0" i="0" u="none" strike="noStrike" kern="1200" baseline="0" dirty="0" smtClean="0">
                          <a:solidFill>
                            <a:schemeClr val="dk1"/>
                          </a:solidFill>
                          <a:latin typeface="Garamond" pitchFamily="18" charset="0"/>
                          <a:ea typeface="+mn-ea"/>
                          <a:cs typeface="+mn-cs"/>
                        </a:rPr>
                        <a:t> and </a:t>
                      </a:r>
                      <a:r>
                        <a:rPr lang="en-US" sz="2400" b="0" i="0" u="none" strike="noStrike" kern="1200" baseline="0" dirty="0" err="1" smtClean="0">
                          <a:solidFill>
                            <a:schemeClr val="dk1"/>
                          </a:solidFill>
                          <a:latin typeface="Garamond" pitchFamily="18" charset="0"/>
                          <a:ea typeface="+mn-ea"/>
                          <a:cs typeface="+mn-cs"/>
                        </a:rPr>
                        <a:t>capitalised</a:t>
                      </a:r>
                      <a:r>
                        <a:rPr lang="en-US" sz="2400" b="0" i="0" u="none" strike="noStrike" kern="1200" baseline="0" dirty="0" smtClean="0">
                          <a:solidFill>
                            <a:schemeClr val="dk1"/>
                          </a:solidFill>
                          <a:latin typeface="Garamond" pitchFamily="18" charset="0"/>
                          <a:ea typeface="+mn-ea"/>
                          <a:cs typeface="+mn-cs"/>
                        </a:rPr>
                        <a:t> at </a:t>
                      </a:r>
                      <a:r>
                        <a:rPr lang="en-US" sz="2400" b="1" i="0" u="none" strike="noStrike" kern="1200" baseline="0" dirty="0" smtClean="0">
                          <a:solidFill>
                            <a:schemeClr val="dk1"/>
                          </a:solidFill>
                          <a:latin typeface="Garamond" pitchFamily="18" charset="0"/>
                          <a:ea typeface="+mn-ea"/>
                          <a:cs typeface="+mn-cs"/>
                        </a:rPr>
                        <a:t>current price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smtClean="0">
                          <a:solidFill>
                            <a:schemeClr val="dk1"/>
                          </a:solidFill>
                          <a:latin typeface="Garamond" pitchFamily="18" charset="0"/>
                          <a:ea typeface="+mn-ea"/>
                          <a:cs typeface="+mn-cs"/>
                        </a:rPr>
                        <a:t>Need to </a:t>
                      </a:r>
                      <a:r>
                        <a:rPr lang="en-US" sz="2400" b="0" i="0" u="none" strike="noStrike" kern="1200" baseline="0" dirty="0" err="1" smtClean="0">
                          <a:solidFill>
                            <a:schemeClr val="dk1"/>
                          </a:solidFill>
                          <a:latin typeface="Garamond" pitchFamily="18" charset="0"/>
                          <a:ea typeface="+mn-ea"/>
                          <a:cs typeface="+mn-cs"/>
                        </a:rPr>
                        <a:t>recognise</a:t>
                      </a:r>
                      <a:r>
                        <a:rPr lang="en-US" sz="2400" b="0" i="0" u="none" strike="noStrike" kern="1200" baseline="0" dirty="0" smtClean="0">
                          <a:solidFill>
                            <a:schemeClr val="dk1"/>
                          </a:solidFill>
                          <a:latin typeface="Garamond" pitchFamily="18" charset="0"/>
                          <a:ea typeface="+mn-ea"/>
                          <a:cs typeface="+mn-cs"/>
                        </a:rPr>
                        <a:t> contractual as well as constructive obligation at </a:t>
                      </a:r>
                      <a:r>
                        <a:rPr lang="en-US" sz="2400" b="1" i="0" u="none" strike="noStrike" kern="1200" baseline="0" dirty="0" smtClean="0">
                          <a:solidFill>
                            <a:schemeClr val="dk1"/>
                          </a:solidFill>
                          <a:latin typeface="Garamond" pitchFamily="18" charset="0"/>
                          <a:ea typeface="+mn-ea"/>
                          <a:cs typeface="+mn-cs"/>
                        </a:rPr>
                        <a:t>discounted present value </a:t>
                      </a:r>
                      <a:r>
                        <a:rPr lang="en-US" sz="2400" b="0" i="0" u="none" strike="noStrike" kern="1200" baseline="0" dirty="0" smtClean="0">
                          <a:solidFill>
                            <a:schemeClr val="dk1"/>
                          </a:solidFill>
                          <a:latin typeface="Garamond" pitchFamily="18" charset="0"/>
                          <a:ea typeface="+mn-ea"/>
                          <a:cs typeface="+mn-cs"/>
                        </a:rPr>
                        <a:t>and similar amount is </a:t>
                      </a:r>
                      <a:r>
                        <a:rPr lang="en-US" sz="2400" b="0" i="0" u="none" strike="noStrike" kern="1200" baseline="0" dirty="0" err="1" smtClean="0">
                          <a:solidFill>
                            <a:schemeClr val="dk1"/>
                          </a:solidFill>
                          <a:latin typeface="Garamond" pitchFamily="18" charset="0"/>
                          <a:ea typeface="+mn-ea"/>
                          <a:cs typeface="+mn-cs"/>
                        </a:rPr>
                        <a:t>recognised</a:t>
                      </a:r>
                      <a:r>
                        <a:rPr lang="en-US" sz="2400" b="0" i="0" u="none" strike="noStrike" kern="1200" baseline="0" dirty="0" smtClean="0">
                          <a:solidFill>
                            <a:schemeClr val="dk1"/>
                          </a:solidFill>
                          <a:latin typeface="Garamond" pitchFamily="18" charset="0"/>
                          <a:ea typeface="+mn-ea"/>
                          <a:cs typeface="+mn-cs"/>
                        </a:rPr>
                        <a:t> as provision. </a:t>
                      </a:r>
                      <a:r>
                        <a:rPr lang="en-US" sz="2400" b="1" i="0" u="none" strike="noStrike" kern="1200" baseline="0" dirty="0" smtClean="0">
                          <a:solidFill>
                            <a:schemeClr val="dk1"/>
                          </a:solidFill>
                          <a:latin typeface="Garamond" pitchFamily="18" charset="0"/>
                          <a:ea typeface="+mn-ea"/>
                          <a:cs typeface="+mn-cs"/>
                        </a:rPr>
                        <a:t>Impact of discounting is accounted as interest expense </a:t>
                      </a:r>
                      <a:r>
                        <a:rPr lang="en-US" sz="2400" b="0" i="0" u="none" strike="noStrike" kern="1200" baseline="0" dirty="0" smtClean="0">
                          <a:solidFill>
                            <a:schemeClr val="dk1"/>
                          </a:solidFill>
                          <a:latin typeface="Garamond" pitchFamily="18" charset="0"/>
                          <a:ea typeface="+mn-ea"/>
                          <a:cs typeface="+mn-cs"/>
                        </a:rPr>
                        <a:t>over the period.</a:t>
                      </a:r>
                      <a:r>
                        <a:rPr lang="en-US" sz="1800" b="0" i="0" u="none" strike="noStrike" kern="1200" baseline="0" dirty="0" smtClean="0">
                          <a:solidFill>
                            <a:schemeClr val="dk1"/>
                          </a:solidFill>
                          <a:latin typeface="+mn-lt"/>
                          <a:ea typeface="+mn-ea"/>
                          <a:cs typeface="+mn-cs"/>
                        </a:rPr>
                        <a:t>	</a:t>
                      </a:r>
                    </a:p>
                    <a:p>
                      <a:pPr marL="0" indent="0">
                        <a:buNone/>
                      </a:pPr>
                      <a:endParaRPr lang="en-US" sz="2400" b="1"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636563304"/>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Oil and Gas:</a:t>
            </a:r>
            <a:endParaRPr lang="en-US" dirty="0"/>
          </a:p>
        </p:txBody>
      </p:sp>
      <p:sp>
        <p:nvSpPr>
          <p:cNvPr id="3" name="Content Placeholder 2"/>
          <p:cNvSpPr>
            <a:spLocks noGrp="1"/>
          </p:cNvSpPr>
          <p:nvPr>
            <p:ph idx="1"/>
          </p:nvPr>
        </p:nvSpPr>
        <p:spPr>
          <a:xfrm>
            <a:off x="152400" y="1417637"/>
            <a:ext cx="8763000" cy="4525963"/>
          </a:xfrm>
        </p:spPr>
        <p:txBody>
          <a:bodyPr>
            <a:noAutofit/>
          </a:bodyPr>
          <a:lstStyle/>
          <a:p>
            <a:pPr marL="0" indent="0">
              <a:buNone/>
            </a:pPr>
            <a:r>
              <a:rPr lang="en-US" sz="2800" b="1" dirty="0">
                <a:latin typeface="Garamond" pitchFamily="18" charset="0"/>
              </a:rPr>
              <a:t>Key Impact</a:t>
            </a:r>
            <a:r>
              <a:rPr lang="en-US" sz="2800" dirty="0">
                <a:latin typeface="Garamond" pitchFamily="18" charset="0"/>
              </a:rPr>
              <a:t>:</a:t>
            </a:r>
          </a:p>
          <a:p>
            <a:endParaRPr lang="en-US" sz="2800" dirty="0" smtClean="0">
              <a:latin typeface="Garamond" pitchFamily="18" charset="0"/>
            </a:endParaRPr>
          </a:p>
          <a:p>
            <a:r>
              <a:rPr lang="en-US" sz="2800" dirty="0" smtClean="0">
                <a:latin typeface="Garamond" pitchFamily="18" charset="0"/>
              </a:rPr>
              <a:t>Change </a:t>
            </a:r>
            <a:r>
              <a:rPr lang="en-US" sz="2800" dirty="0">
                <a:latin typeface="Garamond" pitchFamily="18" charset="0"/>
              </a:rPr>
              <a:t>in method of recognition of exploration and development cost will lead to an immediate recognition of expenses and reduction in </a:t>
            </a:r>
            <a:r>
              <a:rPr lang="en-US" sz="2800" dirty="0" err="1">
                <a:latin typeface="Garamond" pitchFamily="18" charset="0"/>
              </a:rPr>
              <a:t>networth</a:t>
            </a:r>
            <a:endParaRPr lang="en-US" sz="2800" dirty="0">
              <a:latin typeface="Garamond" pitchFamily="18" charset="0"/>
            </a:endParaRPr>
          </a:p>
          <a:p>
            <a:endParaRPr lang="en-US" sz="2800" dirty="0" smtClean="0">
              <a:latin typeface="Garamond" pitchFamily="18" charset="0"/>
            </a:endParaRPr>
          </a:p>
          <a:p>
            <a:r>
              <a:rPr lang="en-US" sz="2800" dirty="0" smtClean="0">
                <a:latin typeface="Garamond" pitchFamily="18" charset="0"/>
              </a:rPr>
              <a:t>Future obligation </a:t>
            </a:r>
            <a:r>
              <a:rPr lang="en-US" sz="2800" dirty="0">
                <a:latin typeface="Garamond" pitchFamily="18" charset="0"/>
              </a:rPr>
              <a:t>of decommissioning and site restoration liability needs to be </a:t>
            </a:r>
            <a:r>
              <a:rPr lang="en-US" sz="2800" dirty="0" err="1">
                <a:latin typeface="Garamond" pitchFamily="18" charset="0"/>
              </a:rPr>
              <a:t>recognised</a:t>
            </a:r>
            <a:r>
              <a:rPr lang="en-US" sz="2800" dirty="0">
                <a:latin typeface="Garamond" pitchFamily="18" charset="0"/>
              </a:rPr>
              <a:t> at discounted present value. Interest expense will </a:t>
            </a:r>
            <a:r>
              <a:rPr lang="en-US" sz="2800" dirty="0" err="1">
                <a:latin typeface="Garamond" pitchFamily="18" charset="0"/>
              </a:rPr>
              <a:t>recognise</a:t>
            </a:r>
            <a:r>
              <a:rPr lang="en-US" sz="2800" dirty="0">
                <a:latin typeface="Garamond" pitchFamily="18" charset="0"/>
              </a:rPr>
              <a:t> over period.</a:t>
            </a:r>
          </a:p>
          <a:p>
            <a:endParaRPr lang="en-US" sz="2600" dirty="0">
              <a:solidFill>
                <a:srgbClr val="00B0F0"/>
              </a:solidFill>
              <a:latin typeface="Garamond" pitchFamily="18" charset="0"/>
            </a:endParaRPr>
          </a:p>
        </p:txBody>
      </p:sp>
    </p:spTree>
    <p:extLst>
      <p:ext uri="{BB962C8B-B14F-4D97-AF65-F5344CB8AC3E}">
        <p14:creationId xmlns:p14="http://schemas.microsoft.com/office/powerpoint/2010/main" xmlns="" val="2911402121"/>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txBox="1">
            <a:spLocks/>
          </p:cNvSpPr>
          <p:nvPr/>
        </p:nvSpPr>
        <p:spPr bwMode="auto">
          <a:xfrm>
            <a:off x="8610600" y="6357938"/>
            <a:ext cx="609600" cy="365125"/>
          </a:xfrm>
          <a:prstGeom prst="rect">
            <a:avLst/>
          </a:prstGeom>
          <a:noFill/>
          <a:ln w="9525">
            <a:noFill/>
            <a:miter lim="800000"/>
            <a:headEnd/>
            <a:tailEnd/>
          </a:ln>
        </p:spPr>
        <p:txBody>
          <a:bodyPr/>
          <a:lstStyle/>
          <a:p>
            <a:pPr>
              <a:defRPr/>
            </a:pPr>
            <a:fld id="{3108250D-B6C6-4180-9B14-0738C311DDBF}" type="slidenum">
              <a:rPr lang="en-IN" b="1">
                <a:solidFill>
                  <a:schemeClr val="bg1"/>
                </a:solidFill>
                <a:latin typeface="+mj-lt"/>
              </a:rPr>
              <a:pPr>
                <a:defRPr/>
              </a:pPr>
              <a:t>279</a:t>
            </a:fld>
            <a:endParaRPr lang="en-IN" b="1" dirty="0">
              <a:solidFill>
                <a:schemeClr val="bg1"/>
              </a:solidFill>
              <a:latin typeface="+mj-lt"/>
            </a:endParaRPr>
          </a:p>
        </p:txBody>
      </p:sp>
      <p:sp>
        <p:nvSpPr>
          <p:cNvPr id="4099" name="Rectangle 4"/>
          <p:cNvSpPr>
            <a:spLocks noChangeArrowheads="1"/>
          </p:cNvSpPr>
          <p:nvPr/>
        </p:nvSpPr>
        <p:spPr bwMode="auto">
          <a:xfrm>
            <a:off x="152400" y="6378575"/>
            <a:ext cx="415925" cy="369888"/>
          </a:xfrm>
          <a:prstGeom prst="rect">
            <a:avLst/>
          </a:prstGeom>
          <a:noFill/>
          <a:ln w="9525">
            <a:noFill/>
            <a:miter lim="800000"/>
            <a:headEnd/>
            <a:tailEnd/>
          </a:ln>
        </p:spPr>
        <p:txBody>
          <a:bodyPr wrap="none">
            <a:spAutoFit/>
          </a:bodyPr>
          <a:lstStyle/>
          <a:p>
            <a:pPr>
              <a:defRPr/>
            </a:pPr>
            <a:r>
              <a:rPr lang="en-IN" dirty="0">
                <a:latin typeface="+mj-lt"/>
              </a:rPr>
              <a:t>®</a:t>
            </a:r>
          </a:p>
        </p:txBody>
      </p:sp>
      <p:sp>
        <p:nvSpPr>
          <p:cNvPr id="8" name="Title 1"/>
          <p:cNvSpPr txBox="1">
            <a:spLocks/>
          </p:cNvSpPr>
          <p:nvPr/>
        </p:nvSpPr>
        <p:spPr>
          <a:xfrm>
            <a:off x="381000" y="304800"/>
            <a:ext cx="8229600" cy="1143000"/>
          </a:xfrm>
          <a:prstGeom prst="rect">
            <a:avLst/>
          </a:prstGeom>
        </p:spPr>
        <p:txBody>
          <a:bodyPr/>
          <a:lstStyle/>
          <a:p>
            <a:pPr marL="342900" indent="-342900">
              <a:lnSpc>
                <a:spcPct val="80000"/>
              </a:lnSpc>
              <a:buClr>
                <a:schemeClr val="tx2"/>
              </a:buClr>
              <a:buSzPct val="90000"/>
              <a:defRPr/>
            </a:pPr>
            <a:r>
              <a:rPr lang="en-US" sz="3200" kern="0" dirty="0">
                <a:solidFill>
                  <a:schemeClr val="tx1">
                    <a:lumMod val="95000"/>
                    <a:lumOff val="5000"/>
                  </a:schemeClr>
                </a:solidFill>
                <a:latin typeface="+mj-lt"/>
                <a:ea typeface="+mj-ea"/>
                <a:cs typeface="+mj-cs"/>
              </a:rPr>
              <a:t>Functional Currency</a:t>
            </a:r>
          </a:p>
          <a:p>
            <a:pPr marL="342900" indent="-342900">
              <a:lnSpc>
                <a:spcPct val="80000"/>
              </a:lnSpc>
              <a:buClr>
                <a:schemeClr val="tx2"/>
              </a:buClr>
              <a:buSzPct val="90000"/>
              <a:defRPr/>
            </a:pPr>
            <a:r>
              <a:rPr lang="en-US" sz="2000" dirty="0">
                <a:solidFill>
                  <a:schemeClr val="tx1">
                    <a:lumMod val="95000"/>
                    <a:lumOff val="5000"/>
                  </a:schemeClr>
                </a:solidFill>
                <a:latin typeface="+mj-lt"/>
              </a:rPr>
              <a:t>How to determine?</a:t>
            </a:r>
          </a:p>
          <a:p>
            <a:pPr marL="342900" indent="-342900">
              <a:lnSpc>
                <a:spcPct val="80000"/>
              </a:lnSpc>
              <a:buClr>
                <a:schemeClr val="tx2"/>
              </a:buClr>
              <a:buSzPct val="90000"/>
              <a:defRPr/>
            </a:pPr>
            <a:endParaRPr lang="en-US" sz="3600" dirty="0">
              <a:solidFill>
                <a:schemeClr val="tx2"/>
              </a:solidFill>
              <a:latin typeface="Arial" charset="0"/>
            </a:endParaRPr>
          </a:p>
        </p:txBody>
      </p:sp>
      <p:graphicFrame>
        <p:nvGraphicFramePr>
          <p:cNvPr id="1026" name="Object 1"/>
          <p:cNvGraphicFramePr>
            <a:graphicFrameLocks noChangeAspect="1"/>
          </p:cNvGraphicFramePr>
          <p:nvPr>
            <p:extLst>
              <p:ext uri="{D42A27DB-BD31-4B8C-83A1-F6EECF244321}">
                <p14:modId xmlns:p14="http://schemas.microsoft.com/office/powerpoint/2010/main" xmlns="" val="3070852265"/>
              </p:ext>
            </p:extLst>
          </p:nvPr>
        </p:nvGraphicFramePr>
        <p:xfrm>
          <a:off x="381000" y="1981200"/>
          <a:ext cx="8229600" cy="3933825"/>
        </p:xfrm>
        <a:graphic>
          <a:graphicData uri="http://schemas.openxmlformats.org/presentationml/2006/ole">
            <p:oleObj spid="_x0000_s790674" name="Visio" r:id="rId3" imgW="6334776" imgH="1762666" progId="">
              <p:embed/>
            </p:oleObj>
          </a:graphicData>
        </a:graphic>
      </p:graphicFrame>
    </p:spTree>
    <p:extLst>
      <p:ext uri="{BB962C8B-B14F-4D97-AF65-F5344CB8AC3E}">
        <p14:creationId xmlns:p14="http://schemas.microsoft.com/office/powerpoint/2010/main" xmlns="" val="23445584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76200"/>
            <a:ext cx="4343400" cy="461665"/>
          </a:xfrm>
          <a:prstGeom prst="rect">
            <a:avLst/>
          </a:prstGeom>
          <a:noFill/>
        </p:spPr>
        <p:txBody>
          <a:bodyPr wrap="square" rtlCol="0">
            <a:spAutoFit/>
          </a:bodyPr>
          <a:lstStyle/>
          <a:p>
            <a:r>
              <a:rPr lang="en-US" sz="2400" dirty="0" smtClean="0"/>
              <a:t>IFRS, </a:t>
            </a:r>
            <a:r>
              <a:rPr lang="en-US" sz="2400" dirty="0" err="1" smtClean="0"/>
              <a:t>Ind</a:t>
            </a:r>
            <a:r>
              <a:rPr lang="en-US" sz="2400" dirty="0" smtClean="0"/>
              <a:t> AS and AS- some Basics</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xmlns="" val="3468112925"/>
              </p:ext>
            </p:extLst>
          </p:nvPr>
        </p:nvGraphicFramePr>
        <p:xfrm>
          <a:off x="152401" y="990600"/>
          <a:ext cx="8839200" cy="4982281"/>
        </p:xfrm>
        <a:graphic>
          <a:graphicData uri="http://schemas.openxmlformats.org/drawingml/2006/table">
            <a:tbl>
              <a:tblPr>
                <a:tableStyleId>{5C22544A-7EE6-4342-B048-85BDC9FD1C3A}</a:tableStyleId>
              </a:tblPr>
              <a:tblGrid>
                <a:gridCol w="674176"/>
                <a:gridCol w="2397071"/>
                <a:gridCol w="1198535"/>
                <a:gridCol w="1123627"/>
                <a:gridCol w="1267185"/>
                <a:gridCol w="2178606"/>
              </a:tblGrid>
              <a:tr h="359470">
                <a:tc>
                  <a:txBody>
                    <a:bodyPr/>
                    <a:lstStyle/>
                    <a:p>
                      <a:pPr algn="ctr" rtl="0" fontAlgn="ctr"/>
                      <a:r>
                        <a:rPr lang="en-US" sz="2000" b="1" u="none" strike="noStrike" dirty="0">
                          <a:effectLst/>
                        </a:rPr>
                        <a:t>IFRS </a:t>
                      </a:r>
                      <a:endParaRPr lang="en-US" sz="2000" b="1" i="0" u="none" strike="noStrike" dirty="0">
                        <a:solidFill>
                          <a:srgbClr val="FFFFFF"/>
                        </a:solidFill>
                        <a:effectLst/>
                        <a:latin typeface="Garamond"/>
                      </a:endParaRPr>
                    </a:p>
                  </a:txBody>
                  <a:tcPr marL="6974" marR="6974" marT="6974" marB="0" anchor="ctr"/>
                </a:tc>
                <a:tc>
                  <a:txBody>
                    <a:bodyPr/>
                    <a:lstStyle/>
                    <a:p>
                      <a:pPr algn="l" rtl="0" fontAlgn="ctr"/>
                      <a:r>
                        <a:rPr lang="en-US" sz="2000" b="1" u="none" strike="noStrike" dirty="0">
                          <a:effectLst/>
                        </a:rPr>
                        <a:t>IFRS Name</a:t>
                      </a:r>
                      <a:endParaRPr lang="en-US" sz="2000" b="1" i="0" u="none" strike="noStrike" dirty="0">
                        <a:solidFill>
                          <a:srgbClr val="FFFFFF"/>
                        </a:solidFill>
                        <a:effectLst/>
                        <a:latin typeface="Garamond"/>
                      </a:endParaRPr>
                    </a:p>
                  </a:txBody>
                  <a:tcPr marL="6974" marR="6974" marT="6974" marB="0" anchor="ctr"/>
                </a:tc>
                <a:tc>
                  <a:txBody>
                    <a:bodyPr/>
                    <a:lstStyle/>
                    <a:p>
                      <a:pPr algn="l" rtl="0" fontAlgn="ctr"/>
                      <a:r>
                        <a:rPr lang="en-US" sz="2000" b="1" u="none" strike="noStrike">
                          <a:effectLst/>
                        </a:rPr>
                        <a:t>Ind AS</a:t>
                      </a:r>
                      <a:endParaRPr lang="en-US" sz="2000" b="1" i="0" u="none" strike="noStrike">
                        <a:solidFill>
                          <a:srgbClr val="FFFFFF"/>
                        </a:solidFill>
                        <a:effectLst/>
                        <a:latin typeface="Garamond"/>
                      </a:endParaRPr>
                    </a:p>
                  </a:txBody>
                  <a:tcPr marL="6974" marR="6974" marT="6974" marB="0" anchor="ctr"/>
                </a:tc>
                <a:tc>
                  <a:txBody>
                    <a:bodyPr/>
                    <a:lstStyle/>
                    <a:p>
                      <a:pPr algn="l" rtl="0" fontAlgn="ctr"/>
                      <a:r>
                        <a:rPr lang="en-US" sz="2000" b="1" u="none" strike="noStrike">
                          <a:effectLst/>
                        </a:rPr>
                        <a:t>IFRIC,SIC etc.</a:t>
                      </a:r>
                      <a:endParaRPr lang="en-US" sz="2000" b="1" i="0" u="none" strike="noStrike">
                        <a:solidFill>
                          <a:srgbClr val="FFFFFF"/>
                        </a:solidFill>
                        <a:effectLst/>
                        <a:latin typeface="Garamond"/>
                      </a:endParaRPr>
                    </a:p>
                  </a:txBody>
                  <a:tcPr marL="6974" marR="6974" marT="6974" marB="0" anchor="ctr"/>
                </a:tc>
                <a:tc>
                  <a:txBody>
                    <a:bodyPr/>
                    <a:lstStyle/>
                    <a:p>
                      <a:pPr algn="ctr" rtl="0" fontAlgn="ctr"/>
                      <a:r>
                        <a:rPr lang="en-US" sz="2000" b="1" u="none" strike="noStrike">
                          <a:effectLst/>
                        </a:rPr>
                        <a:t>Existing AS </a:t>
                      </a:r>
                      <a:endParaRPr lang="en-US" sz="2000" b="1" i="0" u="none" strike="noStrike">
                        <a:solidFill>
                          <a:srgbClr val="FFFFFF"/>
                        </a:solidFill>
                        <a:effectLst/>
                        <a:latin typeface="Garamond"/>
                      </a:endParaRPr>
                    </a:p>
                  </a:txBody>
                  <a:tcPr marL="6974" marR="6974" marT="6974" marB="0" anchor="ctr"/>
                </a:tc>
                <a:tc>
                  <a:txBody>
                    <a:bodyPr/>
                    <a:lstStyle/>
                    <a:p>
                      <a:pPr algn="l" fontAlgn="ctr"/>
                      <a:r>
                        <a:rPr lang="en-US" sz="2000" b="1" u="none" strike="noStrike" dirty="0">
                          <a:effectLst/>
                        </a:rPr>
                        <a:t>Indian Scenario</a:t>
                      </a:r>
                      <a:endParaRPr lang="en-US" sz="2000" b="1" i="0" u="none" strike="noStrike" dirty="0">
                        <a:solidFill>
                          <a:srgbClr val="FFFFFF"/>
                        </a:solidFill>
                        <a:effectLst/>
                        <a:latin typeface="Garamond"/>
                      </a:endParaRPr>
                    </a:p>
                  </a:txBody>
                  <a:tcPr marL="6974" marR="6974" marT="6974" marB="0" anchor="ctr"/>
                </a:tc>
              </a:tr>
              <a:tr h="325769">
                <a:tc>
                  <a:txBody>
                    <a:bodyPr/>
                    <a:lstStyle/>
                    <a:p>
                      <a:pPr algn="l" rtl="0" fontAlgn="ctr"/>
                      <a:r>
                        <a:rPr lang="en-US" sz="1600" u="none" strike="noStrike" dirty="0">
                          <a:effectLst/>
                        </a:rPr>
                        <a:t>IFRS 1</a:t>
                      </a:r>
                      <a:endParaRPr lang="en-US" sz="1600" b="1"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First-time Adoption of IFRS</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a:effectLst/>
                        </a:rPr>
                        <a:t>Ind AS 101</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None </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Only to be used once</a:t>
                      </a:r>
                      <a:endParaRPr lang="en-US" sz="1600" b="0" i="1" u="none" strike="noStrike">
                        <a:solidFill>
                          <a:srgbClr val="000000"/>
                        </a:solidFill>
                        <a:effectLst/>
                        <a:latin typeface="Calibri"/>
                      </a:endParaRPr>
                    </a:p>
                  </a:txBody>
                  <a:tcPr marL="6974" marR="6974" marT="6974" marB="0" anchor="ctr"/>
                </a:tc>
              </a:tr>
              <a:tr h="640303">
                <a:tc>
                  <a:txBody>
                    <a:bodyPr/>
                    <a:lstStyle/>
                    <a:p>
                      <a:pPr algn="l" rtl="0" fontAlgn="ctr"/>
                      <a:r>
                        <a:rPr lang="en-US" sz="1600" u="none" strike="noStrike" dirty="0">
                          <a:effectLst/>
                        </a:rPr>
                        <a:t>IFRS 2</a:t>
                      </a:r>
                      <a:endParaRPr lang="en-US" sz="1600" b="1"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Share-based Payment</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err="1">
                          <a:effectLst/>
                        </a:rPr>
                        <a:t>Ind</a:t>
                      </a:r>
                      <a:r>
                        <a:rPr lang="en-US" sz="1600" u="none" strike="noStrike" dirty="0">
                          <a:effectLst/>
                        </a:rPr>
                        <a:t> AS 102</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 </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None </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a:effectLst/>
                        </a:rPr>
                        <a:t>Guidance Note issued by ICAI (on employee shares only)</a:t>
                      </a:r>
                      <a:endParaRPr lang="en-US" sz="1600" b="0" i="1" u="none" strike="noStrike">
                        <a:solidFill>
                          <a:srgbClr val="000000"/>
                        </a:solidFill>
                        <a:effectLst/>
                        <a:latin typeface="Calibri"/>
                      </a:endParaRPr>
                    </a:p>
                  </a:txBody>
                  <a:tcPr marL="6974" marR="6974" marT="6974" marB="0" anchor="ctr"/>
                </a:tc>
              </a:tr>
              <a:tr h="954840">
                <a:tc>
                  <a:txBody>
                    <a:bodyPr/>
                    <a:lstStyle/>
                    <a:p>
                      <a:pPr algn="l" rtl="0" fontAlgn="ctr"/>
                      <a:r>
                        <a:rPr lang="en-US" sz="1600" u="none" strike="noStrike">
                          <a:effectLst/>
                        </a:rPr>
                        <a:t>IFRS 3</a:t>
                      </a:r>
                      <a:endParaRPr lang="en-US" sz="1600" b="1"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Business Combinations</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err="1">
                          <a:effectLst/>
                        </a:rPr>
                        <a:t>Ind</a:t>
                      </a:r>
                      <a:r>
                        <a:rPr lang="en-US" sz="1600" u="none" strike="noStrike" dirty="0">
                          <a:effectLst/>
                        </a:rPr>
                        <a:t> AS 103</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 </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AS 14 </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Our AS covers </a:t>
                      </a:r>
                      <a:r>
                        <a:rPr lang="en-US" sz="1600" u="none" strike="noStrike" dirty="0" smtClean="0">
                          <a:effectLst/>
                        </a:rPr>
                        <a:t>Amalgamations </a:t>
                      </a:r>
                      <a:r>
                        <a:rPr lang="en-US" sz="1600" u="none" strike="noStrike" dirty="0">
                          <a:effectLst/>
                        </a:rPr>
                        <a:t>only </a:t>
                      </a:r>
                      <a:r>
                        <a:rPr lang="en-US" sz="1600" u="none" strike="noStrike" dirty="0" smtClean="0">
                          <a:effectLst/>
                        </a:rPr>
                        <a:t>whereas  </a:t>
                      </a:r>
                      <a:r>
                        <a:rPr lang="en-US" sz="1600" u="none" strike="noStrike" dirty="0">
                          <a:effectLst/>
                        </a:rPr>
                        <a:t>IFRS covers Absorption also</a:t>
                      </a:r>
                      <a:endParaRPr lang="en-US" sz="1600" b="0" i="1" u="none" strike="noStrike" dirty="0">
                        <a:solidFill>
                          <a:srgbClr val="000000"/>
                        </a:solidFill>
                        <a:effectLst/>
                        <a:latin typeface="Calibri"/>
                      </a:endParaRPr>
                    </a:p>
                  </a:txBody>
                  <a:tcPr marL="6974" marR="6974" marT="6974" marB="0" anchor="ctr"/>
                </a:tc>
              </a:tr>
              <a:tr h="1336776">
                <a:tc>
                  <a:txBody>
                    <a:bodyPr/>
                    <a:lstStyle/>
                    <a:p>
                      <a:pPr algn="l" rtl="0" fontAlgn="ctr"/>
                      <a:r>
                        <a:rPr lang="en-US" sz="1600" u="none" strike="noStrike">
                          <a:effectLst/>
                        </a:rPr>
                        <a:t>IFRS 4</a:t>
                      </a:r>
                      <a:endParaRPr lang="en-US" sz="1600" b="1"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Insurance Contracts</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Ind AS 104</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None </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Covers Insurance and Reinsurance contracts, talks about </a:t>
                      </a:r>
                      <a:r>
                        <a:rPr lang="en-US" sz="1800" u="none" strike="noStrike" dirty="0">
                          <a:solidFill>
                            <a:srgbClr val="FF0000"/>
                          </a:solidFill>
                          <a:effectLst/>
                        </a:rPr>
                        <a:t>Liability Adequacy Test </a:t>
                      </a:r>
                      <a:endParaRPr lang="en-US" sz="1800" b="0" i="1" u="none" strike="noStrike" dirty="0">
                        <a:solidFill>
                          <a:srgbClr val="FF0000"/>
                        </a:solidFill>
                        <a:effectLst/>
                        <a:latin typeface="Calibri"/>
                      </a:endParaRPr>
                    </a:p>
                  </a:txBody>
                  <a:tcPr marL="6974" marR="6974" marT="6974" marB="0" anchor="ctr"/>
                </a:tc>
              </a:tr>
              <a:tr h="954840">
                <a:tc>
                  <a:txBody>
                    <a:bodyPr/>
                    <a:lstStyle/>
                    <a:p>
                      <a:pPr algn="l" rtl="0" fontAlgn="ctr"/>
                      <a:r>
                        <a:rPr lang="en-US" sz="1600" u="none" strike="noStrike">
                          <a:effectLst/>
                        </a:rPr>
                        <a:t>IFRS 5</a:t>
                      </a:r>
                      <a:endParaRPr lang="en-US" sz="1600" b="1"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Non-Current Assets Held for Sale and Discontinued Operations</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Ind AS 105</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IFRIC </a:t>
                      </a:r>
                      <a:r>
                        <a:rPr lang="en-US" sz="1600" u="none" strike="noStrike" dirty="0" smtClean="0">
                          <a:effectLst/>
                        </a:rPr>
                        <a:t>-17</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a:effectLst/>
                        </a:rPr>
                        <a:t>AS 24 + </a:t>
                      </a:r>
                      <a:br>
                        <a:rPr lang="en-US" sz="1600" u="none" strike="noStrike">
                          <a:effectLst/>
                        </a:rPr>
                      </a:br>
                      <a:r>
                        <a:rPr lang="en-US" sz="1600" u="none" strike="noStrike">
                          <a:effectLst/>
                        </a:rPr>
                        <a:t>AS 10</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AS-24 is Discontinuing Operations and there is no specific standard to cover IFRS</a:t>
                      </a:r>
                      <a:endParaRPr lang="en-US" sz="1600" b="0" i="1" u="none" strike="noStrike" dirty="0">
                        <a:solidFill>
                          <a:srgbClr val="000000"/>
                        </a:solidFill>
                        <a:effectLst/>
                        <a:latin typeface="Calibri"/>
                      </a:endParaRPr>
                    </a:p>
                  </a:txBody>
                  <a:tcPr marL="6974" marR="6974" marT="6974" marB="0" anchor="ctr"/>
                </a:tc>
              </a:tr>
            </a:tbl>
          </a:graphicData>
        </a:graphic>
      </p:graphicFrame>
      <p:sp>
        <p:nvSpPr>
          <p:cNvPr id="2" name="Footer Placeholder 1"/>
          <p:cNvSpPr>
            <a:spLocks noGrp="1"/>
          </p:cNvSpPr>
          <p:nvPr>
            <p:ph type="ftr" sz="quarter" idx="11"/>
          </p:nvPr>
        </p:nvSpPr>
        <p:spPr/>
        <p:txBody>
          <a:bodyPr/>
          <a:lstStyle/>
          <a:p>
            <a:r>
              <a:rPr lang="en-US" smtClean="0"/>
              <a:t>CA Eish Taneja </a:t>
            </a:r>
            <a:endParaRPr lang="en-US"/>
          </a:p>
        </p:txBody>
      </p:sp>
    </p:spTree>
    <p:extLst>
      <p:ext uri="{BB962C8B-B14F-4D97-AF65-F5344CB8AC3E}">
        <p14:creationId xmlns:p14="http://schemas.microsoft.com/office/powerpoint/2010/main" xmlns="" val="3772115148"/>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p:cNvSpPr>
          <p:nvPr/>
        </p:nvSpPr>
        <p:spPr bwMode="auto">
          <a:xfrm>
            <a:off x="746125" y="1168400"/>
            <a:ext cx="7265988" cy="1143000"/>
          </a:xfrm>
          <a:prstGeom prst="rect">
            <a:avLst/>
          </a:prstGeom>
          <a:noFill/>
          <a:ln w="9525">
            <a:noFill/>
            <a:miter lim="800000"/>
            <a:headEnd/>
            <a:tailEnd/>
          </a:ln>
        </p:spPr>
        <p:txBody>
          <a:bodyPr/>
          <a:lstStyle/>
          <a:p>
            <a:pPr marL="342900" indent="-342900">
              <a:lnSpc>
                <a:spcPct val="80000"/>
              </a:lnSpc>
              <a:buClr>
                <a:schemeClr val="tx2"/>
              </a:buClr>
              <a:buSzPct val="90000"/>
            </a:pPr>
            <a:r>
              <a:rPr lang="en-US" sz="3200">
                <a:solidFill>
                  <a:srgbClr val="406280"/>
                </a:solidFill>
                <a:latin typeface="Verdana" pitchFamily="34" charset="0"/>
              </a:rPr>
              <a:t>Functional Currency</a:t>
            </a:r>
          </a:p>
          <a:p>
            <a:pPr marL="342900" indent="-342900">
              <a:lnSpc>
                <a:spcPct val="80000"/>
              </a:lnSpc>
              <a:buClr>
                <a:schemeClr val="tx2"/>
              </a:buClr>
              <a:buSzPct val="90000"/>
            </a:pPr>
            <a:r>
              <a:rPr lang="en-US" sz="2000">
                <a:solidFill>
                  <a:srgbClr val="406280"/>
                </a:solidFill>
                <a:latin typeface="Verdana" pitchFamily="34" charset="0"/>
              </a:rPr>
              <a:t>Example</a:t>
            </a:r>
          </a:p>
          <a:p>
            <a:pPr marL="342900" indent="-342900">
              <a:lnSpc>
                <a:spcPct val="80000"/>
              </a:lnSpc>
              <a:buClr>
                <a:schemeClr val="tx2"/>
              </a:buClr>
              <a:buSzPct val="90000"/>
            </a:pPr>
            <a:endParaRPr lang="en-US" sz="3600">
              <a:solidFill>
                <a:schemeClr val="tx2"/>
              </a:solidFill>
            </a:endParaRPr>
          </a:p>
        </p:txBody>
      </p:sp>
      <p:grpSp>
        <p:nvGrpSpPr>
          <p:cNvPr id="2" name="Group 4"/>
          <p:cNvGrpSpPr>
            <a:grpSpLocks noChangeAspect="1"/>
          </p:cNvGrpSpPr>
          <p:nvPr/>
        </p:nvGrpSpPr>
        <p:grpSpPr bwMode="auto">
          <a:xfrm>
            <a:off x="595313" y="2162175"/>
            <a:ext cx="7908925" cy="3406775"/>
            <a:chOff x="479" y="1636"/>
            <a:chExt cx="4695" cy="1835"/>
          </a:xfrm>
        </p:grpSpPr>
        <p:sp>
          <p:nvSpPr>
            <p:cNvPr id="30724" name="AutoShape 3"/>
            <p:cNvSpPr>
              <a:spLocks noChangeAspect="1" noChangeArrowheads="1" noTextEdit="1"/>
            </p:cNvSpPr>
            <p:nvPr/>
          </p:nvSpPr>
          <p:spPr bwMode="auto">
            <a:xfrm>
              <a:off x="479" y="1636"/>
              <a:ext cx="4695" cy="1835"/>
            </a:xfrm>
            <a:prstGeom prst="rect">
              <a:avLst/>
            </a:prstGeom>
            <a:noFill/>
            <a:ln w="9525">
              <a:solidFill>
                <a:schemeClr val="accent1"/>
              </a:solidFill>
              <a:miter lim="800000"/>
              <a:headEnd/>
              <a:tailEnd/>
            </a:ln>
          </p:spPr>
          <p:txBody>
            <a:bodyPr/>
            <a:lstStyle/>
            <a:p>
              <a:endParaRPr lang="en-US"/>
            </a:p>
          </p:txBody>
        </p:sp>
        <p:sp>
          <p:nvSpPr>
            <p:cNvPr id="30725" name="Rectangle 5"/>
            <p:cNvSpPr>
              <a:spLocks noChangeArrowheads="1"/>
            </p:cNvSpPr>
            <p:nvPr/>
          </p:nvSpPr>
          <p:spPr bwMode="auto">
            <a:xfrm>
              <a:off x="2848" y="1902"/>
              <a:ext cx="938" cy="131"/>
            </a:xfrm>
            <a:prstGeom prst="rect">
              <a:avLst/>
            </a:prstGeom>
            <a:solidFill>
              <a:srgbClr val="FFFF99"/>
            </a:solidFill>
            <a:ln w="9525">
              <a:noFill/>
              <a:miter lim="800000"/>
              <a:headEnd/>
              <a:tailEnd/>
            </a:ln>
          </p:spPr>
          <p:txBody>
            <a:bodyPr/>
            <a:lstStyle/>
            <a:p>
              <a:endParaRPr lang="en-US"/>
            </a:p>
          </p:txBody>
        </p:sp>
        <p:sp>
          <p:nvSpPr>
            <p:cNvPr id="30726" name="Rectangle 6"/>
            <p:cNvSpPr>
              <a:spLocks noChangeArrowheads="1"/>
            </p:cNvSpPr>
            <p:nvPr/>
          </p:nvSpPr>
          <p:spPr bwMode="auto">
            <a:xfrm>
              <a:off x="4246" y="1902"/>
              <a:ext cx="925" cy="131"/>
            </a:xfrm>
            <a:prstGeom prst="rect">
              <a:avLst/>
            </a:prstGeom>
            <a:solidFill>
              <a:srgbClr val="FFFF99"/>
            </a:solidFill>
            <a:ln w="9525">
              <a:noFill/>
              <a:miter lim="800000"/>
              <a:headEnd/>
              <a:tailEnd/>
            </a:ln>
          </p:spPr>
          <p:txBody>
            <a:bodyPr/>
            <a:lstStyle/>
            <a:p>
              <a:endParaRPr lang="en-US"/>
            </a:p>
          </p:txBody>
        </p:sp>
        <p:sp>
          <p:nvSpPr>
            <p:cNvPr id="30727" name="Rectangle 7"/>
            <p:cNvSpPr>
              <a:spLocks noChangeArrowheads="1"/>
            </p:cNvSpPr>
            <p:nvPr/>
          </p:nvSpPr>
          <p:spPr bwMode="auto">
            <a:xfrm>
              <a:off x="3317" y="2945"/>
              <a:ext cx="469" cy="131"/>
            </a:xfrm>
            <a:prstGeom prst="rect">
              <a:avLst/>
            </a:prstGeom>
            <a:solidFill>
              <a:srgbClr val="FFFF99"/>
            </a:solidFill>
            <a:ln w="9525">
              <a:noFill/>
              <a:miter lim="800000"/>
              <a:headEnd/>
              <a:tailEnd/>
            </a:ln>
          </p:spPr>
          <p:txBody>
            <a:bodyPr/>
            <a:lstStyle/>
            <a:p>
              <a:endParaRPr lang="en-US"/>
            </a:p>
          </p:txBody>
        </p:sp>
        <p:sp>
          <p:nvSpPr>
            <p:cNvPr id="30728" name="Rectangle 8"/>
            <p:cNvSpPr>
              <a:spLocks noChangeArrowheads="1"/>
            </p:cNvSpPr>
            <p:nvPr/>
          </p:nvSpPr>
          <p:spPr bwMode="auto">
            <a:xfrm>
              <a:off x="4708" y="2945"/>
              <a:ext cx="463" cy="131"/>
            </a:xfrm>
            <a:prstGeom prst="rect">
              <a:avLst/>
            </a:prstGeom>
            <a:solidFill>
              <a:srgbClr val="FFFF99"/>
            </a:solidFill>
            <a:ln w="9525">
              <a:noFill/>
              <a:miter lim="800000"/>
              <a:headEnd/>
              <a:tailEnd/>
            </a:ln>
          </p:spPr>
          <p:txBody>
            <a:bodyPr/>
            <a:lstStyle/>
            <a:p>
              <a:endParaRPr lang="en-US"/>
            </a:p>
          </p:txBody>
        </p:sp>
        <p:sp>
          <p:nvSpPr>
            <p:cNvPr id="30729" name="Rectangle 9"/>
            <p:cNvSpPr>
              <a:spLocks noChangeArrowheads="1"/>
            </p:cNvSpPr>
            <p:nvPr/>
          </p:nvSpPr>
          <p:spPr bwMode="auto">
            <a:xfrm>
              <a:off x="2404" y="1647"/>
              <a:ext cx="416"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P&amp;L rate</a:t>
              </a:r>
              <a:endParaRPr lang="en-US"/>
            </a:p>
          </p:txBody>
        </p:sp>
        <p:sp>
          <p:nvSpPr>
            <p:cNvPr id="30730" name="Rectangle 10"/>
            <p:cNvSpPr>
              <a:spLocks noChangeArrowheads="1"/>
            </p:cNvSpPr>
            <p:nvPr/>
          </p:nvSpPr>
          <p:spPr bwMode="auto">
            <a:xfrm>
              <a:off x="2866" y="1647"/>
              <a:ext cx="79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 USD = Rs. 50.3</a:t>
              </a:r>
              <a:endParaRPr lang="en-US"/>
            </a:p>
          </p:txBody>
        </p:sp>
        <p:sp>
          <p:nvSpPr>
            <p:cNvPr id="30731" name="Rectangle 11"/>
            <p:cNvSpPr>
              <a:spLocks noChangeArrowheads="1"/>
            </p:cNvSpPr>
            <p:nvPr/>
          </p:nvSpPr>
          <p:spPr bwMode="auto">
            <a:xfrm>
              <a:off x="3802" y="1647"/>
              <a:ext cx="416"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P&amp;L rate</a:t>
              </a:r>
              <a:endParaRPr lang="en-US"/>
            </a:p>
          </p:txBody>
        </p:sp>
        <p:sp>
          <p:nvSpPr>
            <p:cNvPr id="30732" name="Rectangle 12"/>
            <p:cNvSpPr>
              <a:spLocks noChangeArrowheads="1"/>
            </p:cNvSpPr>
            <p:nvPr/>
          </p:nvSpPr>
          <p:spPr bwMode="auto">
            <a:xfrm>
              <a:off x="4264" y="1647"/>
              <a:ext cx="797" cy="147"/>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rPr>
                <a:t>1 USD = EUR .79</a:t>
              </a:r>
              <a:endParaRPr lang="en-US" dirty="0"/>
            </a:p>
          </p:txBody>
        </p:sp>
        <p:sp>
          <p:nvSpPr>
            <p:cNvPr id="30733" name="Rectangle 13"/>
            <p:cNvSpPr>
              <a:spLocks noChangeArrowheads="1"/>
            </p:cNvSpPr>
            <p:nvPr/>
          </p:nvSpPr>
          <p:spPr bwMode="auto">
            <a:xfrm>
              <a:off x="2404" y="1778"/>
              <a:ext cx="1228"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B/sheet rate 1USD=Rs.50.5</a:t>
              </a:r>
              <a:endParaRPr lang="en-US"/>
            </a:p>
          </p:txBody>
        </p:sp>
        <p:sp>
          <p:nvSpPr>
            <p:cNvPr id="30734" name="Rectangle 14"/>
            <p:cNvSpPr>
              <a:spLocks noChangeArrowheads="1"/>
            </p:cNvSpPr>
            <p:nvPr/>
          </p:nvSpPr>
          <p:spPr bwMode="auto">
            <a:xfrm>
              <a:off x="3802" y="1778"/>
              <a:ext cx="131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B/sheet rate 1USD=EUR 0.80</a:t>
              </a:r>
              <a:endParaRPr lang="en-US"/>
            </a:p>
          </p:txBody>
        </p:sp>
        <p:sp>
          <p:nvSpPr>
            <p:cNvPr id="30735" name="Rectangle 15"/>
            <p:cNvSpPr>
              <a:spLocks noChangeArrowheads="1"/>
            </p:cNvSpPr>
            <p:nvPr/>
          </p:nvSpPr>
          <p:spPr bwMode="auto">
            <a:xfrm>
              <a:off x="501" y="2169"/>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Sales</a:t>
              </a:r>
              <a:endParaRPr lang="en-US"/>
            </a:p>
          </p:txBody>
        </p:sp>
        <p:sp>
          <p:nvSpPr>
            <p:cNvPr id="30736" name="Rectangle 16"/>
            <p:cNvSpPr>
              <a:spLocks noChangeArrowheads="1"/>
            </p:cNvSpPr>
            <p:nvPr/>
          </p:nvSpPr>
          <p:spPr bwMode="auto">
            <a:xfrm>
              <a:off x="2168" y="2169"/>
              <a:ext cx="25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5000</a:t>
              </a:r>
              <a:endParaRPr lang="en-US"/>
            </a:p>
          </p:txBody>
        </p:sp>
        <p:sp>
          <p:nvSpPr>
            <p:cNvPr id="30737" name="Rectangle 17"/>
            <p:cNvSpPr>
              <a:spLocks noChangeArrowheads="1"/>
            </p:cNvSpPr>
            <p:nvPr/>
          </p:nvSpPr>
          <p:spPr bwMode="auto">
            <a:xfrm>
              <a:off x="3510" y="2169"/>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99.40</a:t>
              </a:r>
              <a:endParaRPr lang="en-US"/>
            </a:p>
          </p:txBody>
        </p:sp>
        <p:sp>
          <p:nvSpPr>
            <p:cNvPr id="30738" name="Rectangle 18"/>
            <p:cNvSpPr>
              <a:spLocks noChangeArrowheads="1"/>
            </p:cNvSpPr>
            <p:nvPr/>
          </p:nvSpPr>
          <p:spPr bwMode="auto">
            <a:xfrm>
              <a:off x="3365" y="2169"/>
              <a:ext cx="20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39" name="Rectangle 19"/>
            <p:cNvSpPr>
              <a:spLocks noChangeArrowheads="1"/>
            </p:cNvSpPr>
            <p:nvPr/>
          </p:nvSpPr>
          <p:spPr bwMode="auto">
            <a:xfrm>
              <a:off x="3516" y="2169"/>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40" name="Rectangle 20"/>
            <p:cNvSpPr>
              <a:spLocks noChangeArrowheads="1"/>
            </p:cNvSpPr>
            <p:nvPr/>
          </p:nvSpPr>
          <p:spPr bwMode="auto">
            <a:xfrm>
              <a:off x="4894" y="2169"/>
              <a:ext cx="282" cy="147"/>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rPr>
                <a:t>78.53</a:t>
              </a:r>
              <a:endParaRPr lang="en-US" dirty="0"/>
            </a:p>
          </p:txBody>
        </p:sp>
        <p:sp>
          <p:nvSpPr>
            <p:cNvPr id="30741" name="Rectangle 21"/>
            <p:cNvSpPr>
              <a:spLocks noChangeArrowheads="1"/>
            </p:cNvSpPr>
            <p:nvPr/>
          </p:nvSpPr>
          <p:spPr bwMode="auto">
            <a:xfrm>
              <a:off x="4756" y="2169"/>
              <a:ext cx="178"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42" name="Rectangle 22"/>
            <p:cNvSpPr>
              <a:spLocks noChangeArrowheads="1"/>
            </p:cNvSpPr>
            <p:nvPr/>
          </p:nvSpPr>
          <p:spPr bwMode="auto">
            <a:xfrm>
              <a:off x="4882" y="2169"/>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43" name="Rectangle 23"/>
            <p:cNvSpPr>
              <a:spLocks noChangeArrowheads="1"/>
            </p:cNvSpPr>
            <p:nvPr/>
          </p:nvSpPr>
          <p:spPr bwMode="auto">
            <a:xfrm>
              <a:off x="501" y="2299"/>
              <a:ext cx="41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Expense</a:t>
              </a:r>
              <a:endParaRPr lang="en-US"/>
            </a:p>
          </p:txBody>
        </p:sp>
        <p:sp>
          <p:nvSpPr>
            <p:cNvPr id="30744" name="Rectangle 24"/>
            <p:cNvSpPr>
              <a:spLocks noChangeArrowheads="1"/>
            </p:cNvSpPr>
            <p:nvPr/>
          </p:nvSpPr>
          <p:spPr bwMode="auto">
            <a:xfrm>
              <a:off x="1706" y="2299"/>
              <a:ext cx="25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3000</a:t>
              </a:r>
              <a:endParaRPr lang="en-US"/>
            </a:p>
          </p:txBody>
        </p:sp>
        <p:sp>
          <p:nvSpPr>
            <p:cNvPr id="30745" name="Rectangle 25"/>
            <p:cNvSpPr>
              <a:spLocks noChangeArrowheads="1"/>
            </p:cNvSpPr>
            <p:nvPr/>
          </p:nvSpPr>
          <p:spPr bwMode="auto">
            <a:xfrm>
              <a:off x="3041" y="2299"/>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59.64</a:t>
              </a:r>
              <a:endParaRPr lang="en-US"/>
            </a:p>
          </p:txBody>
        </p:sp>
        <p:sp>
          <p:nvSpPr>
            <p:cNvPr id="30746" name="Rectangle 26"/>
            <p:cNvSpPr>
              <a:spLocks noChangeArrowheads="1"/>
            </p:cNvSpPr>
            <p:nvPr/>
          </p:nvSpPr>
          <p:spPr bwMode="auto">
            <a:xfrm>
              <a:off x="2897" y="2299"/>
              <a:ext cx="20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47" name="Rectangle 27"/>
            <p:cNvSpPr>
              <a:spLocks noChangeArrowheads="1"/>
            </p:cNvSpPr>
            <p:nvPr/>
          </p:nvSpPr>
          <p:spPr bwMode="auto">
            <a:xfrm>
              <a:off x="3048" y="2299"/>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48" name="Rectangle 28"/>
            <p:cNvSpPr>
              <a:spLocks noChangeArrowheads="1"/>
            </p:cNvSpPr>
            <p:nvPr/>
          </p:nvSpPr>
          <p:spPr bwMode="auto">
            <a:xfrm>
              <a:off x="4433" y="2299"/>
              <a:ext cx="282" cy="147"/>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rPr>
                <a:t>47.12</a:t>
              </a:r>
              <a:endParaRPr lang="en-US" dirty="0"/>
            </a:p>
          </p:txBody>
        </p:sp>
        <p:sp>
          <p:nvSpPr>
            <p:cNvPr id="30749" name="Rectangle 29"/>
            <p:cNvSpPr>
              <a:spLocks noChangeArrowheads="1"/>
            </p:cNvSpPr>
            <p:nvPr/>
          </p:nvSpPr>
          <p:spPr bwMode="auto">
            <a:xfrm>
              <a:off x="4295" y="2299"/>
              <a:ext cx="178"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50" name="Rectangle 30"/>
            <p:cNvSpPr>
              <a:spLocks noChangeArrowheads="1"/>
            </p:cNvSpPr>
            <p:nvPr/>
          </p:nvSpPr>
          <p:spPr bwMode="auto">
            <a:xfrm>
              <a:off x="4421" y="2299"/>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51" name="Rectangle 31"/>
            <p:cNvSpPr>
              <a:spLocks noChangeArrowheads="1"/>
            </p:cNvSpPr>
            <p:nvPr/>
          </p:nvSpPr>
          <p:spPr bwMode="auto">
            <a:xfrm>
              <a:off x="501" y="2430"/>
              <a:ext cx="309"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Equity</a:t>
              </a:r>
              <a:endParaRPr lang="en-US"/>
            </a:p>
          </p:txBody>
        </p:sp>
        <p:sp>
          <p:nvSpPr>
            <p:cNvPr id="30752" name="Rectangle 32"/>
            <p:cNvSpPr>
              <a:spLocks noChangeArrowheads="1"/>
            </p:cNvSpPr>
            <p:nvPr/>
          </p:nvSpPr>
          <p:spPr bwMode="auto">
            <a:xfrm>
              <a:off x="2168" y="2430"/>
              <a:ext cx="25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2000</a:t>
              </a:r>
              <a:endParaRPr lang="en-US"/>
            </a:p>
          </p:txBody>
        </p:sp>
        <p:sp>
          <p:nvSpPr>
            <p:cNvPr id="30753" name="Rectangle 33"/>
            <p:cNvSpPr>
              <a:spLocks noChangeArrowheads="1"/>
            </p:cNvSpPr>
            <p:nvPr/>
          </p:nvSpPr>
          <p:spPr bwMode="auto">
            <a:xfrm>
              <a:off x="3510" y="2430"/>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39.60</a:t>
              </a:r>
              <a:endParaRPr lang="en-US"/>
            </a:p>
          </p:txBody>
        </p:sp>
        <p:sp>
          <p:nvSpPr>
            <p:cNvPr id="30754" name="Rectangle 34"/>
            <p:cNvSpPr>
              <a:spLocks noChangeArrowheads="1"/>
            </p:cNvSpPr>
            <p:nvPr/>
          </p:nvSpPr>
          <p:spPr bwMode="auto">
            <a:xfrm>
              <a:off x="3365" y="2430"/>
              <a:ext cx="20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55" name="Rectangle 35"/>
            <p:cNvSpPr>
              <a:spLocks noChangeArrowheads="1"/>
            </p:cNvSpPr>
            <p:nvPr/>
          </p:nvSpPr>
          <p:spPr bwMode="auto">
            <a:xfrm>
              <a:off x="3516" y="2430"/>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56" name="Rectangle 36"/>
            <p:cNvSpPr>
              <a:spLocks noChangeArrowheads="1"/>
            </p:cNvSpPr>
            <p:nvPr/>
          </p:nvSpPr>
          <p:spPr bwMode="auto">
            <a:xfrm>
              <a:off x="4894" y="2430"/>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31.68</a:t>
              </a:r>
              <a:endParaRPr lang="en-US"/>
            </a:p>
          </p:txBody>
        </p:sp>
        <p:sp>
          <p:nvSpPr>
            <p:cNvPr id="30757" name="Rectangle 37"/>
            <p:cNvSpPr>
              <a:spLocks noChangeArrowheads="1"/>
            </p:cNvSpPr>
            <p:nvPr/>
          </p:nvSpPr>
          <p:spPr bwMode="auto">
            <a:xfrm>
              <a:off x="4756" y="2430"/>
              <a:ext cx="178"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58" name="Rectangle 38"/>
            <p:cNvSpPr>
              <a:spLocks noChangeArrowheads="1"/>
            </p:cNvSpPr>
            <p:nvPr/>
          </p:nvSpPr>
          <p:spPr bwMode="auto">
            <a:xfrm>
              <a:off x="4882" y="2430"/>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59" name="Rectangle 39"/>
            <p:cNvSpPr>
              <a:spLocks noChangeArrowheads="1"/>
            </p:cNvSpPr>
            <p:nvPr/>
          </p:nvSpPr>
          <p:spPr bwMode="auto">
            <a:xfrm>
              <a:off x="501" y="2560"/>
              <a:ext cx="939"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Fixed Assets (PP&amp;E)</a:t>
              </a:r>
              <a:endParaRPr lang="en-US"/>
            </a:p>
          </p:txBody>
        </p:sp>
        <p:sp>
          <p:nvSpPr>
            <p:cNvPr id="30760" name="Rectangle 40"/>
            <p:cNvSpPr>
              <a:spLocks noChangeArrowheads="1"/>
            </p:cNvSpPr>
            <p:nvPr/>
          </p:nvSpPr>
          <p:spPr bwMode="auto">
            <a:xfrm>
              <a:off x="1706" y="2560"/>
              <a:ext cx="25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3000</a:t>
              </a:r>
              <a:endParaRPr lang="en-US"/>
            </a:p>
          </p:txBody>
        </p:sp>
        <p:sp>
          <p:nvSpPr>
            <p:cNvPr id="30761" name="Rectangle 41"/>
            <p:cNvSpPr>
              <a:spLocks noChangeArrowheads="1"/>
            </p:cNvSpPr>
            <p:nvPr/>
          </p:nvSpPr>
          <p:spPr bwMode="auto">
            <a:xfrm>
              <a:off x="3041" y="2560"/>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59.41</a:t>
              </a:r>
              <a:endParaRPr lang="en-US"/>
            </a:p>
          </p:txBody>
        </p:sp>
        <p:sp>
          <p:nvSpPr>
            <p:cNvPr id="30762" name="Rectangle 42"/>
            <p:cNvSpPr>
              <a:spLocks noChangeArrowheads="1"/>
            </p:cNvSpPr>
            <p:nvPr/>
          </p:nvSpPr>
          <p:spPr bwMode="auto">
            <a:xfrm>
              <a:off x="2897" y="2560"/>
              <a:ext cx="20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63" name="Rectangle 43"/>
            <p:cNvSpPr>
              <a:spLocks noChangeArrowheads="1"/>
            </p:cNvSpPr>
            <p:nvPr/>
          </p:nvSpPr>
          <p:spPr bwMode="auto">
            <a:xfrm>
              <a:off x="3048" y="2560"/>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64" name="Rectangle 44"/>
            <p:cNvSpPr>
              <a:spLocks noChangeArrowheads="1"/>
            </p:cNvSpPr>
            <p:nvPr/>
          </p:nvSpPr>
          <p:spPr bwMode="auto">
            <a:xfrm>
              <a:off x="4433" y="2560"/>
              <a:ext cx="282" cy="147"/>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rPr>
                <a:t>47.52</a:t>
              </a:r>
              <a:endParaRPr lang="en-US" dirty="0"/>
            </a:p>
          </p:txBody>
        </p:sp>
        <p:sp>
          <p:nvSpPr>
            <p:cNvPr id="30765" name="Rectangle 45"/>
            <p:cNvSpPr>
              <a:spLocks noChangeArrowheads="1"/>
            </p:cNvSpPr>
            <p:nvPr/>
          </p:nvSpPr>
          <p:spPr bwMode="auto">
            <a:xfrm>
              <a:off x="4295" y="2560"/>
              <a:ext cx="178"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66" name="Rectangle 46"/>
            <p:cNvSpPr>
              <a:spLocks noChangeArrowheads="1"/>
            </p:cNvSpPr>
            <p:nvPr/>
          </p:nvSpPr>
          <p:spPr bwMode="auto">
            <a:xfrm>
              <a:off x="4421" y="2560"/>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67" name="Rectangle 47"/>
            <p:cNvSpPr>
              <a:spLocks noChangeArrowheads="1"/>
            </p:cNvSpPr>
            <p:nvPr/>
          </p:nvSpPr>
          <p:spPr bwMode="auto">
            <a:xfrm>
              <a:off x="501" y="2690"/>
              <a:ext cx="677"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Current Assets</a:t>
              </a:r>
              <a:endParaRPr lang="en-US"/>
            </a:p>
          </p:txBody>
        </p:sp>
        <p:sp>
          <p:nvSpPr>
            <p:cNvPr id="30768" name="Rectangle 48"/>
            <p:cNvSpPr>
              <a:spLocks noChangeArrowheads="1"/>
            </p:cNvSpPr>
            <p:nvPr/>
          </p:nvSpPr>
          <p:spPr bwMode="auto">
            <a:xfrm>
              <a:off x="1706" y="2690"/>
              <a:ext cx="25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1000</a:t>
              </a:r>
              <a:endParaRPr lang="en-US"/>
            </a:p>
          </p:txBody>
        </p:sp>
        <p:sp>
          <p:nvSpPr>
            <p:cNvPr id="30769" name="Rectangle 49"/>
            <p:cNvSpPr>
              <a:spLocks noChangeArrowheads="1"/>
            </p:cNvSpPr>
            <p:nvPr/>
          </p:nvSpPr>
          <p:spPr bwMode="auto">
            <a:xfrm>
              <a:off x="3041" y="2690"/>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19.80</a:t>
              </a:r>
              <a:endParaRPr lang="en-US"/>
            </a:p>
          </p:txBody>
        </p:sp>
        <p:sp>
          <p:nvSpPr>
            <p:cNvPr id="30770" name="Rectangle 50"/>
            <p:cNvSpPr>
              <a:spLocks noChangeArrowheads="1"/>
            </p:cNvSpPr>
            <p:nvPr/>
          </p:nvSpPr>
          <p:spPr bwMode="auto">
            <a:xfrm>
              <a:off x="2897" y="2690"/>
              <a:ext cx="20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71" name="Rectangle 51"/>
            <p:cNvSpPr>
              <a:spLocks noChangeArrowheads="1"/>
            </p:cNvSpPr>
            <p:nvPr/>
          </p:nvSpPr>
          <p:spPr bwMode="auto">
            <a:xfrm>
              <a:off x="3048" y="2690"/>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72" name="Rectangle 52"/>
            <p:cNvSpPr>
              <a:spLocks noChangeArrowheads="1"/>
            </p:cNvSpPr>
            <p:nvPr/>
          </p:nvSpPr>
          <p:spPr bwMode="auto">
            <a:xfrm>
              <a:off x="4433" y="2690"/>
              <a:ext cx="28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15.84</a:t>
              </a:r>
              <a:endParaRPr lang="en-US"/>
            </a:p>
          </p:txBody>
        </p:sp>
        <p:sp>
          <p:nvSpPr>
            <p:cNvPr id="30773" name="Rectangle 53"/>
            <p:cNvSpPr>
              <a:spLocks noChangeArrowheads="1"/>
            </p:cNvSpPr>
            <p:nvPr/>
          </p:nvSpPr>
          <p:spPr bwMode="auto">
            <a:xfrm>
              <a:off x="4295" y="2690"/>
              <a:ext cx="178"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74" name="Rectangle 54"/>
            <p:cNvSpPr>
              <a:spLocks noChangeArrowheads="1"/>
            </p:cNvSpPr>
            <p:nvPr/>
          </p:nvSpPr>
          <p:spPr bwMode="auto">
            <a:xfrm>
              <a:off x="4421" y="2690"/>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75" name="Rectangle 55"/>
            <p:cNvSpPr>
              <a:spLocks noChangeArrowheads="1"/>
            </p:cNvSpPr>
            <p:nvPr/>
          </p:nvSpPr>
          <p:spPr bwMode="auto">
            <a:xfrm>
              <a:off x="1706" y="2821"/>
              <a:ext cx="254" cy="147"/>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rPr>
                <a:t>7000</a:t>
              </a:r>
              <a:endParaRPr lang="en-US" dirty="0"/>
            </a:p>
          </p:txBody>
        </p:sp>
        <p:sp>
          <p:nvSpPr>
            <p:cNvPr id="30776" name="Rectangle 56"/>
            <p:cNvSpPr>
              <a:spLocks noChangeArrowheads="1"/>
            </p:cNvSpPr>
            <p:nvPr/>
          </p:nvSpPr>
          <p:spPr bwMode="auto">
            <a:xfrm>
              <a:off x="2168" y="2821"/>
              <a:ext cx="254" cy="147"/>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rPr>
                <a:t>7000</a:t>
              </a:r>
              <a:endParaRPr lang="en-US" dirty="0"/>
            </a:p>
          </p:txBody>
        </p:sp>
        <p:sp>
          <p:nvSpPr>
            <p:cNvPr id="30777" name="Rectangle 57"/>
            <p:cNvSpPr>
              <a:spLocks noChangeArrowheads="1"/>
            </p:cNvSpPr>
            <p:nvPr/>
          </p:nvSpPr>
          <p:spPr bwMode="auto">
            <a:xfrm>
              <a:off x="2991" y="2821"/>
              <a:ext cx="334" cy="147"/>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rPr>
                <a:t>138.85</a:t>
              </a:r>
              <a:endParaRPr lang="en-US" dirty="0"/>
            </a:p>
          </p:txBody>
        </p:sp>
        <p:sp>
          <p:nvSpPr>
            <p:cNvPr id="30778" name="Rectangle 58"/>
            <p:cNvSpPr>
              <a:spLocks noChangeArrowheads="1"/>
            </p:cNvSpPr>
            <p:nvPr/>
          </p:nvSpPr>
          <p:spPr bwMode="auto">
            <a:xfrm>
              <a:off x="2897" y="2821"/>
              <a:ext cx="15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79" name="Rectangle 59"/>
            <p:cNvSpPr>
              <a:spLocks noChangeArrowheads="1"/>
            </p:cNvSpPr>
            <p:nvPr/>
          </p:nvSpPr>
          <p:spPr bwMode="auto">
            <a:xfrm>
              <a:off x="2998" y="2821"/>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0" name="Rectangle 60"/>
            <p:cNvSpPr>
              <a:spLocks noChangeArrowheads="1"/>
            </p:cNvSpPr>
            <p:nvPr/>
          </p:nvSpPr>
          <p:spPr bwMode="auto">
            <a:xfrm>
              <a:off x="3459" y="2821"/>
              <a:ext cx="334" cy="147"/>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rPr>
                <a:t>139.01</a:t>
              </a:r>
              <a:endParaRPr lang="en-US" dirty="0"/>
            </a:p>
          </p:txBody>
        </p:sp>
        <p:sp>
          <p:nvSpPr>
            <p:cNvPr id="30781" name="Rectangle 61"/>
            <p:cNvSpPr>
              <a:spLocks noChangeArrowheads="1"/>
            </p:cNvSpPr>
            <p:nvPr/>
          </p:nvSpPr>
          <p:spPr bwMode="auto">
            <a:xfrm>
              <a:off x="3365" y="2821"/>
              <a:ext cx="15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2" name="Rectangle 62"/>
            <p:cNvSpPr>
              <a:spLocks noChangeArrowheads="1"/>
            </p:cNvSpPr>
            <p:nvPr/>
          </p:nvSpPr>
          <p:spPr bwMode="auto">
            <a:xfrm>
              <a:off x="3466" y="2821"/>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3" name="Rectangle 63"/>
            <p:cNvSpPr>
              <a:spLocks noChangeArrowheads="1"/>
            </p:cNvSpPr>
            <p:nvPr/>
          </p:nvSpPr>
          <p:spPr bwMode="auto">
            <a:xfrm>
              <a:off x="4382" y="2821"/>
              <a:ext cx="33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111.08</a:t>
              </a:r>
              <a:endParaRPr lang="en-US"/>
            </a:p>
          </p:txBody>
        </p:sp>
        <p:sp>
          <p:nvSpPr>
            <p:cNvPr id="30784" name="Rectangle 64"/>
            <p:cNvSpPr>
              <a:spLocks noChangeArrowheads="1"/>
            </p:cNvSpPr>
            <p:nvPr/>
          </p:nvSpPr>
          <p:spPr bwMode="auto">
            <a:xfrm>
              <a:off x="4295" y="2821"/>
              <a:ext cx="12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5" name="Rectangle 65"/>
            <p:cNvSpPr>
              <a:spLocks noChangeArrowheads="1"/>
            </p:cNvSpPr>
            <p:nvPr/>
          </p:nvSpPr>
          <p:spPr bwMode="auto">
            <a:xfrm>
              <a:off x="4370" y="2821"/>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6" name="Rectangle 66"/>
            <p:cNvSpPr>
              <a:spLocks noChangeArrowheads="1"/>
            </p:cNvSpPr>
            <p:nvPr/>
          </p:nvSpPr>
          <p:spPr bwMode="auto">
            <a:xfrm>
              <a:off x="4844" y="2821"/>
              <a:ext cx="33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110.21</a:t>
              </a:r>
              <a:endParaRPr lang="en-US"/>
            </a:p>
          </p:txBody>
        </p:sp>
        <p:sp>
          <p:nvSpPr>
            <p:cNvPr id="30787" name="Rectangle 67"/>
            <p:cNvSpPr>
              <a:spLocks noChangeArrowheads="1"/>
            </p:cNvSpPr>
            <p:nvPr/>
          </p:nvSpPr>
          <p:spPr bwMode="auto">
            <a:xfrm>
              <a:off x="4756" y="2821"/>
              <a:ext cx="12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8" name="Rectangle 68"/>
            <p:cNvSpPr>
              <a:spLocks noChangeArrowheads="1"/>
            </p:cNvSpPr>
            <p:nvPr/>
          </p:nvSpPr>
          <p:spPr bwMode="auto">
            <a:xfrm>
              <a:off x="4832" y="2821"/>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89" name="Rectangle 69"/>
            <p:cNvSpPr>
              <a:spLocks noChangeArrowheads="1"/>
            </p:cNvSpPr>
            <p:nvPr/>
          </p:nvSpPr>
          <p:spPr bwMode="auto">
            <a:xfrm>
              <a:off x="501" y="2951"/>
              <a:ext cx="479"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Difference</a:t>
              </a:r>
              <a:endParaRPr lang="en-US"/>
            </a:p>
          </p:txBody>
        </p:sp>
        <p:sp>
          <p:nvSpPr>
            <p:cNvPr id="30790" name="Rectangle 70"/>
            <p:cNvSpPr>
              <a:spLocks noChangeArrowheads="1"/>
            </p:cNvSpPr>
            <p:nvPr/>
          </p:nvSpPr>
          <p:spPr bwMode="auto">
            <a:xfrm>
              <a:off x="2319" y="2951"/>
              <a:ext cx="9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0</a:t>
              </a:r>
              <a:endParaRPr lang="en-US"/>
            </a:p>
          </p:txBody>
        </p:sp>
        <p:sp>
          <p:nvSpPr>
            <p:cNvPr id="30791" name="Rectangle 71"/>
            <p:cNvSpPr>
              <a:spLocks noChangeArrowheads="1"/>
            </p:cNvSpPr>
            <p:nvPr/>
          </p:nvSpPr>
          <p:spPr bwMode="auto">
            <a:xfrm>
              <a:off x="3529" y="2951"/>
              <a:ext cx="293"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(0.16)</a:t>
              </a:r>
              <a:endParaRPr lang="en-US"/>
            </a:p>
          </p:txBody>
        </p:sp>
        <p:sp>
          <p:nvSpPr>
            <p:cNvPr id="30792" name="Rectangle 72"/>
            <p:cNvSpPr>
              <a:spLocks noChangeArrowheads="1"/>
            </p:cNvSpPr>
            <p:nvPr/>
          </p:nvSpPr>
          <p:spPr bwMode="auto">
            <a:xfrm>
              <a:off x="3365" y="2951"/>
              <a:ext cx="20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93" name="Rectangle 73"/>
            <p:cNvSpPr>
              <a:spLocks noChangeArrowheads="1"/>
            </p:cNvSpPr>
            <p:nvPr/>
          </p:nvSpPr>
          <p:spPr bwMode="auto">
            <a:xfrm>
              <a:off x="3516" y="2951"/>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94" name="Rectangle 74"/>
            <p:cNvSpPr>
              <a:spLocks noChangeArrowheads="1"/>
            </p:cNvSpPr>
            <p:nvPr/>
          </p:nvSpPr>
          <p:spPr bwMode="auto">
            <a:xfrm>
              <a:off x="4945" y="2951"/>
              <a:ext cx="229" cy="147"/>
            </a:xfrm>
            <a:prstGeom prst="rect">
              <a:avLst/>
            </a:prstGeom>
            <a:noFill/>
            <a:ln w="9525">
              <a:noFill/>
              <a:miter lim="800000"/>
              <a:headEnd/>
              <a:tailEnd/>
            </a:ln>
          </p:spPr>
          <p:txBody>
            <a:bodyPr wrap="none" lIns="0" tIns="0" rIns="0" bIns="0">
              <a:spAutoFit/>
            </a:bodyPr>
            <a:lstStyle/>
            <a:p>
              <a:r>
                <a:rPr lang="en-US" sz="1300" dirty="0">
                  <a:solidFill>
                    <a:srgbClr val="000000"/>
                  </a:solidFill>
                  <a:latin typeface="Arial" charset="0"/>
                </a:rPr>
                <a:t>0.87</a:t>
              </a:r>
              <a:endParaRPr lang="en-US" dirty="0"/>
            </a:p>
          </p:txBody>
        </p:sp>
        <p:sp>
          <p:nvSpPr>
            <p:cNvPr id="30795" name="Rectangle 75"/>
            <p:cNvSpPr>
              <a:spLocks noChangeArrowheads="1"/>
            </p:cNvSpPr>
            <p:nvPr/>
          </p:nvSpPr>
          <p:spPr bwMode="auto">
            <a:xfrm>
              <a:off x="4756" y="2951"/>
              <a:ext cx="231"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96" name="Rectangle 76"/>
            <p:cNvSpPr>
              <a:spLocks noChangeArrowheads="1"/>
            </p:cNvSpPr>
            <p:nvPr/>
          </p:nvSpPr>
          <p:spPr bwMode="auto">
            <a:xfrm>
              <a:off x="4933" y="2951"/>
              <a:ext cx="7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 </a:t>
              </a:r>
              <a:endParaRPr lang="en-US"/>
            </a:p>
          </p:txBody>
        </p:sp>
        <p:sp>
          <p:nvSpPr>
            <p:cNvPr id="30797" name="Rectangle 77"/>
            <p:cNvSpPr>
              <a:spLocks noChangeArrowheads="1"/>
            </p:cNvSpPr>
            <p:nvPr/>
          </p:nvSpPr>
          <p:spPr bwMode="auto">
            <a:xfrm>
              <a:off x="2404" y="3081"/>
              <a:ext cx="543"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Transaction</a:t>
              </a:r>
              <a:endParaRPr lang="en-US"/>
            </a:p>
          </p:txBody>
        </p:sp>
        <p:sp>
          <p:nvSpPr>
            <p:cNvPr id="30798" name="Rectangle 78"/>
            <p:cNvSpPr>
              <a:spLocks noChangeArrowheads="1"/>
            </p:cNvSpPr>
            <p:nvPr/>
          </p:nvSpPr>
          <p:spPr bwMode="auto">
            <a:xfrm>
              <a:off x="3802" y="3081"/>
              <a:ext cx="515"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Translation</a:t>
              </a:r>
              <a:endParaRPr lang="en-US"/>
            </a:p>
          </p:txBody>
        </p:sp>
        <p:sp>
          <p:nvSpPr>
            <p:cNvPr id="30799" name="Rectangle 79"/>
            <p:cNvSpPr>
              <a:spLocks noChangeArrowheads="1"/>
            </p:cNvSpPr>
            <p:nvPr/>
          </p:nvSpPr>
          <p:spPr bwMode="auto">
            <a:xfrm>
              <a:off x="4319" y="1908"/>
              <a:ext cx="872"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Reporting Currency</a:t>
              </a:r>
              <a:endParaRPr lang="en-US"/>
            </a:p>
          </p:txBody>
        </p:sp>
        <p:sp>
          <p:nvSpPr>
            <p:cNvPr id="30800" name="Rectangle 80"/>
            <p:cNvSpPr>
              <a:spLocks noChangeArrowheads="1"/>
            </p:cNvSpPr>
            <p:nvPr/>
          </p:nvSpPr>
          <p:spPr bwMode="auto">
            <a:xfrm>
              <a:off x="4368" y="2038"/>
              <a:ext cx="766"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(Amount in EUR)</a:t>
              </a:r>
              <a:endParaRPr lang="en-US"/>
            </a:p>
          </p:txBody>
        </p:sp>
        <p:sp>
          <p:nvSpPr>
            <p:cNvPr id="30801" name="Rectangle 81"/>
            <p:cNvSpPr>
              <a:spLocks noChangeArrowheads="1"/>
            </p:cNvSpPr>
            <p:nvPr/>
          </p:nvSpPr>
          <p:spPr bwMode="auto">
            <a:xfrm>
              <a:off x="3038" y="3342"/>
              <a:ext cx="639"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Moves to P&amp;L</a:t>
              </a:r>
              <a:endParaRPr lang="en-US"/>
            </a:p>
          </p:txBody>
        </p:sp>
        <p:sp>
          <p:nvSpPr>
            <p:cNvPr id="30802" name="Rectangle 82"/>
            <p:cNvSpPr>
              <a:spLocks noChangeArrowheads="1"/>
            </p:cNvSpPr>
            <p:nvPr/>
          </p:nvSpPr>
          <p:spPr bwMode="auto">
            <a:xfrm>
              <a:off x="4362" y="3342"/>
              <a:ext cx="784"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Moves to B/sheet</a:t>
              </a:r>
              <a:endParaRPr lang="en-US"/>
            </a:p>
          </p:txBody>
        </p:sp>
        <p:sp>
          <p:nvSpPr>
            <p:cNvPr id="30803" name="Rectangle 83"/>
            <p:cNvSpPr>
              <a:spLocks noChangeArrowheads="1"/>
            </p:cNvSpPr>
            <p:nvPr/>
          </p:nvSpPr>
          <p:spPr bwMode="auto">
            <a:xfrm>
              <a:off x="1577" y="1908"/>
              <a:ext cx="787"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Original Currency</a:t>
              </a:r>
              <a:endParaRPr lang="en-US"/>
            </a:p>
          </p:txBody>
        </p:sp>
        <p:sp>
          <p:nvSpPr>
            <p:cNvPr id="30804" name="Rectangle 84"/>
            <p:cNvSpPr>
              <a:spLocks noChangeArrowheads="1"/>
            </p:cNvSpPr>
            <p:nvPr/>
          </p:nvSpPr>
          <p:spPr bwMode="auto">
            <a:xfrm>
              <a:off x="1603" y="2038"/>
              <a:ext cx="730"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(Amount in INR)</a:t>
              </a:r>
              <a:endParaRPr lang="en-US"/>
            </a:p>
          </p:txBody>
        </p:sp>
        <p:sp>
          <p:nvSpPr>
            <p:cNvPr id="30805" name="Rectangle 85"/>
            <p:cNvSpPr>
              <a:spLocks noChangeArrowheads="1"/>
            </p:cNvSpPr>
            <p:nvPr/>
          </p:nvSpPr>
          <p:spPr bwMode="auto">
            <a:xfrm>
              <a:off x="2915" y="1908"/>
              <a:ext cx="899"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Functional Currency</a:t>
              </a:r>
              <a:endParaRPr lang="en-US"/>
            </a:p>
          </p:txBody>
        </p:sp>
        <p:sp>
          <p:nvSpPr>
            <p:cNvPr id="30806" name="Rectangle 86"/>
            <p:cNvSpPr>
              <a:spLocks noChangeArrowheads="1"/>
            </p:cNvSpPr>
            <p:nvPr/>
          </p:nvSpPr>
          <p:spPr bwMode="auto">
            <a:xfrm>
              <a:off x="2977" y="2038"/>
              <a:ext cx="766" cy="147"/>
            </a:xfrm>
            <a:prstGeom prst="rect">
              <a:avLst/>
            </a:prstGeom>
            <a:noFill/>
            <a:ln w="9525">
              <a:noFill/>
              <a:miter lim="800000"/>
              <a:headEnd/>
              <a:tailEnd/>
            </a:ln>
          </p:spPr>
          <p:txBody>
            <a:bodyPr wrap="none" lIns="0" tIns="0" rIns="0" bIns="0">
              <a:spAutoFit/>
            </a:bodyPr>
            <a:lstStyle/>
            <a:p>
              <a:r>
                <a:rPr lang="en-US" sz="1300">
                  <a:solidFill>
                    <a:srgbClr val="000000"/>
                  </a:solidFill>
                  <a:latin typeface="Arial" charset="0"/>
                </a:rPr>
                <a:t>(Amount in USD)</a:t>
              </a:r>
              <a:endParaRPr lang="en-US"/>
            </a:p>
          </p:txBody>
        </p:sp>
        <p:sp>
          <p:nvSpPr>
            <p:cNvPr id="30807" name="Line 87"/>
            <p:cNvSpPr>
              <a:spLocks noChangeShapeType="1"/>
            </p:cNvSpPr>
            <p:nvPr/>
          </p:nvSpPr>
          <p:spPr bwMode="auto">
            <a:xfrm>
              <a:off x="1468" y="1897"/>
              <a:ext cx="923" cy="1"/>
            </a:xfrm>
            <a:prstGeom prst="line">
              <a:avLst/>
            </a:prstGeom>
            <a:noFill/>
            <a:ln w="0">
              <a:solidFill>
                <a:srgbClr val="000000"/>
              </a:solidFill>
              <a:round/>
              <a:headEnd/>
              <a:tailEnd/>
            </a:ln>
          </p:spPr>
          <p:txBody>
            <a:bodyPr/>
            <a:lstStyle/>
            <a:p>
              <a:endParaRPr lang="en-US"/>
            </a:p>
          </p:txBody>
        </p:sp>
        <p:sp>
          <p:nvSpPr>
            <p:cNvPr id="30808" name="Rectangle 88"/>
            <p:cNvSpPr>
              <a:spLocks noChangeArrowheads="1"/>
            </p:cNvSpPr>
            <p:nvPr/>
          </p:nvSpPr>
          <p:spPr bwMode="auto">
            <a:xfrm>
              <a:off x="1468" y="1897"/>
              <a:ext cx="923" cy="10"/>
            </a:xfrm>
            <a:prstGeom prst="rect">
              <a:avLst/>
            </a:prstGeom>
            <a:solidFill>
              <a:srgbClr val="000000"/>
            </a:solidFill>
            <a:ln w="9525">
              <a:noFill/>
              <a:miter lim="800000"/>
              <a:headEnd/>
              <a:tailEnd/>
            </a:ln>
          </p:spPr>
          <p:txBody>
            <a:bodyPr/>
            <a:lstStyle/>
            <a:p>
              <a:endParaRPr lang="en-US"/>
            </a:p>
          </p:txBody>
        </p:sp>
        <p:sp>
          <p:nvSpPr>
            <p:cNvPr id="30809" name="Line 89"/>
            <p:cNvSpPr>
              <a:spLocks noChangeShapeType="1"/>
            </p:cNvSpPr>
            <p:nvPr/>
          </p:nvSpPr>
          <p:spPr bwMode="auto">
            <a:xfrm>
              <a:off x="2853" y="1897"/>
              <a:ext cx="936" cy="1"/>
            </a:xfrm>
            <a:prstGeom prst="line">
              <a:avLst/>
            </a:prstGeom>
            <a:noFill/>
            <a:ln w="0">
              <a:solidFill>
                <a:srgbClr val="000000"/>
              </a:solidFill>
              <a:round/>
              <a:headEnd/>
              <a:tailEnd/>
            </a:ln>
          </p:spPr>
          <p:txBody>
            <a:bodyPr/>
            <a:lstStyle/>
            <a:p>
              <a:endParaRPr lang="en-US"/>
            </a:p>
          </p:txBody>
        </p:sp>
        <p:sp>
          <p:nvSpPr>
            <p:cNvPr id="30810" name="Rectangle 90"/>
            <p:cNvSpPr>
              <a:spLocks noChangeArrowheads="1"/>
            </p:cNvSpPr>
            <p:nvPr/>
          </p:nvSpPr>
          <p:spPr bwMode="auto">
            <a:xfrm>
              <a:off x="2853" y="1897"/>
              <a:ext cx="936" cy="10"/>
            </a:xfrm>
            <a:prstGeom prst="rect">
              <a:avLst/>
            </a:prstGeom>
            <a:solidFill>
              <a:srgbClr val="000000"/>
            </a:solidFill>
            <a:ln w="9525">
              <a:noFill/>
              <a:miter lim="800000"/>
              <a:headEnd/>
              <a:tailEnd/>
            </a:ln>
          </p:spPr>
          <p:txBody>
            <a:bodyPr/>
            <a:lstStyle/>
            <a:p>
              <a:endParaRPr lang="en-US"/>
            </a:p>
          </p:txBody>
        </p:sp>
        <p:sp>
          <p:nvSpPr>
            <p:cNvPr id="30811" name="Line 91"/>
            <p:cNvSpPr>
              <a:spLocks noChangeShapeType="1"/>
            </p:cNvSpPr>
            <p:nvPr/>
          </p:nvSpPr>
          <p:spPr bwMode="auto">
            <a:xfrm>
              <a:off x="2844" y="1897"/>
              <a:ext cx="1" cy="1183"/>
            </a:xfrm>
            <a:prstGeom prst="line">
              <a:avLst/>
            </a:prstGeom>
            <a:noFill/>
            <a:ln w="0">
              <a:solidFill>
                <a:srgbClr val="000000"/>
              </a:solidFill>
              <a:round/>
              <a:headEnd/>
              <a:tailEnd/>
            </a:ln>
          </p:spPr>
          <p:txBody>
            <a:bodyPr/>
            <a:lstStyle/>
            <a:p>
              <a:endParaRPr lang="en-US"/>
            </a:p>
          </p:txBody>
        </p:sp>
        <p:sp>
          <p:nvSpPr>
            <p:cNvPr id="30812" name="Rectangle 92"/>
            <p:cNvSpPr>
              <a:spLocks noChangeArrowheads="1"/>
            </p:cNvSpPr>
            <p:nvPr/>
          </p:nvSpPr>
          <p:spPr bwMode="auto">
            <a:xfrm>
              <a:off x="2844" y="1897"/>
              <a:ext cx="9" cy="1183"/>
            </a:xfrm>
            <a:prstGeom prst="rect">
              <a:avLst/>
            </a:prstGeom>
            <a:solidFill>
              <a:srgbClr val="000000"/>
            </a:solidFill>
            <a:ln w="9525">
              <a:noFill/>
              <a:miter lim="800000"/>
              <a:headEnd/>
              <a:tailEnd/>
            </a:ln>
          </p:spPr>
          <p:txBody>
            <a:bodyPr/>
            <a:lstStyle/>
            <a:p>
              <a:endParaRPr lang="en-US"/>
            </a:p>
          </p:txBody>
        </p:sp>
        <p:sp>
          <p:nvSpPr>
            <p:cNvPr id="30813" name="Line 93"/>
            <p:cNvSpPr>
              <a:spLocks noChangeShapeType="1"/>
            </p:cNvSpPr>
            <p:nvPr/>
          </p:nvSpPr>
          <p:spPr bwMode="auto">
            <a:xfrm>
              <a:off x="3780" y="1907"/>
              <a:ext cx="1" cy="1173"/>
            </a:xfrm>
            <a:prstGeom prst="line">
              <a:avLst/>
            </a:prstGeom>
            <a:noFill/>
            <a:ln w="0">
              <a:solidFill>
                <a:srgbClr val="000000"/>
              </a:solidFill>
              <a:round/>
              <a:headEnd/>
              <a:tailEnd/>
            </a:ln>
          </p:spPr>
          <p:txBody>
            <a:bodyPr/>
            <a:lstStyle/>
            <a:p>
              <a:endParaRPr lang="en-US"/>
            </a:p>
          </p:txBody>
        </p:sp>
        <p:sp>
          <p:nvSpPr>
            <p:cNvPr id="30814" name="Rectangle 94"/>
            <p:cNvSpPr>
              <a:spLocks noChangeArrowheads="1"/>
            </p:cNvSpPr>
            <p:nvPr/>
          </p:nvSpPr>
          <p:spPr bwMode="auto">
            <a:xfrm>
              <a:off x="3780" y="1907"/>
              <a:ext cx="9" cy="1173"/>
            </a:xfrm>
            <a:prstGeom prst="rect">
              <a:avLst/>
            </a:prstGeom>
            <a:solidFill>
              <a:srgbClr val="000000"/>
            </a:solidFill>
            <a:ln w="9525">
              <a:noFill/>
              <a:miter lim="800000"/>
              <a:headEnd/>
              <a:tailEnd/>
            </a:ln>
          </p:spPr>
          <p:txBody>
            <a:bodyPr/>
            <a:lstStyle/>
            <a:p>
              <a:endParaRPr lang="en-US"/>
            </a:p>
          </p:txBody>
        </p:sp>
        <p:sp>
          <p:nvSpPr>
            <p:cNvPr id="30815" name="Line 95"/>
            <p:cNvSpPr>
              <a:spLocks noChangeShapeType="1"/>
            </p:cNvSpPr>
            <p:nvPr/>
          </p:nvSpPr>
          <p:spPr bwMode="auto">
            <a:xfrm>
              <a:off x="2853" y="3331"/>
              <a:ext cx="936" cy="1"/>
            </a:xfrm>
            <a:prstGeom prst="line">
              <a:avLst/>
            </a:prstGeom>
            <a:noFill/>
            <a:ln w="0">
              <a:solidFill>
                <a:srgbClr val="000000"/>
              </a:solidFill>
              <a:round/>
              <a:headEnd/>
              <a:tailEnd/>
            </a:ln>
          </p:spPr>
          <p:txBody>
            <a:bodyPr/>
            <a:lstStyle/>
            <a:p>
              <a:endParaRPr lang="en-US"/>
            </a:p>
          </p:txBody>
        </p:sp>
        <p:sp>
          <p:nvSpPr>
            <p:cNvPr id="30816" name="Rectangle 96"/>
            <p:cNvSpPr>
              <a:spLocks noChangeArrowheads="1"/>
            </p:cNvSpPr>
            <p:nvPr/>
          </p:nvSpPr>
          <p:spPr bwMode="auto">
            <a:xfrm>
              <a:off x="2853" y="3331"/>
              <a:ext cx="936" cy="10"/>
            </a:xfrm>
            <a:prstGeom prst="rect">
              <a:avLst/>
            </a:prstGeom>
            <a:solidFill>
              <a:srgbClr val="000000"/>
            </a:solidFill>
            <a:ln w="9525">
              <a:noFill/>
              <a:miter lim="800000"/>
              <a:headEnd/>
              <a:tailEnd/>
            </a:ln>
          </p:spPr>
          <p:txBody>
            <a:bodyPr/>
            <a:lstStyle/>
            <a:p>
              <a:endParaRPr lang="en-US"/>
            </a:p>
          </p:txBody>
        </p:sp>
        <p:sp>
          <p:nvSpPr>
            <p:cNvPr id="30817" name="Line 97"/>
            <p:cNvSpPr>
              <a:spLocks noChangeShapeType="1"/>
            </p:cNvSpPr>
            <p:nvPr/>
          </p:nvSpPr>
          <p:spPr bwMode="auto">
            <a:xfrm>
              <a:off x="4242" y="1897"/>
              <a:ext cx="1" cy="1183"/>
            </a:xfrm>
            <a:prstGeom prst="line">
              <a:avLst/>
            </a:prstGeom>
            <a:noFill/>
            <a:ln w="0">
              <a:solidFill>
                <a:srgbClr val="000000"/>
              </a:solidFill>
              <a:round/>
              <a:headEnd/>
              <a:tailEnd/>
            </a:ln>
          </p:spPr>
          <p:txBody>
            <a:bodyPr/>
            <a:lstStyle/>
            <a:p>
              <a:endParaRPr lang="en-US"/>
            </a:p>
          </p:txBody>
        </p:sp>
        <p:sp>
          <p:nvSpPr>
            <p:cNvPr id="30818" name="Rectangle 98"/>
            <p:cNvSpPr>
              <a:spLocks noChangeArrowheads="1"/>
            </p:cNvSpPr>
            <p:nvPr/>
          </p:nvSpPr>
          <p:spPr bwMode="auto">
            <a:xfrm>
              <a:off x="4242" y="1897"/>
              <a:ext cx="9" cy="1183"/>
            </a:xfrm>
            <a:prstGeom prst="rect">
              <a:avLst/>
            </a:prstGeom>
            <a:solidFill>
              <a:srgbClr val="000000"/>
            </a:solidFill>
            <a:ln w="9525">
              <a:noFill/>
              <a:miter lim="800000"/>
              <a:headEnd/>
              <a:tailEnd/>
            </a:ln>
          </p:spPr>
          <p:txBody>
            <a:bodyPr/>
            <a:lstStyle/>
            <a:p>
              <a:endParaRPr lang="en-US"/>
            </a:p>
          </p:txBody>
        </p:sp>
        <p:sp>
          <p:nvSpPr>
            <p:cNvPr id="30819" name="Line 99"/>
            <p:cNvSpPr>
              <a:spLocks noChangeShapeType="1"/>
            </p:cNvSpPr>
            <p:nvPr/>
          </p:nvSpPr>
          <p:spPr bwMode="auto">
            <a:xfrm>
              <a:off x="5165" y="1907"/>
              <a:ext cx="1" cy="1173"/>
            </a:xfrm>
            <a:prstGeom prst="line">
              <a:avLst/>
            </a:prstGeom>
            <a:noFill/>
            <a:ln w="0">
              <a:solidFill>
                <a:srgbClr val="000000"/>
              </a:solidFill>
              <a:round/>
              <a:headEnd/>
              <a:tailEnd/>
            </a:ln>
          </p:spPr>
          <p:txBody>
            <a:bodyPr/>
            <a:lstStyle/>
            <a:p>
              <a:endParaRPr lang="en-US"/>
            </a:p>
          </p:txBody>
        </p:sp>
        <p:sp>
          <p:nvSpPr>
            <p:cNvPr id="30820" name="Rectangle 100"/>
            <p:cNvSpPr>
              <a:spLocks noChangeArrowheads="1"/>
            </p:cNvSpPr>
            <p:nvPr/>
          </p:nvSpPr>
          <p:spPr bwMode="auto">
            <a:xfrm>
              <a:off x="5165" y="1907"/>
              <a:ext cx="9" cy="1173"/>
            </a:xfrm>
            <a:prstGeom prst="rect">
              <a:avLst/>
            </a:prstGeom>
            <a:solidFill>
              <a:srgbClr val="000000"/>
            </a:solidFill>
            <a:ln w="9525">
              <a:noFill/>
              <a:miter lim="800000"/>
              <a:headEnd/>
              <a:tailEnd/>
            </a:ln>
          </p:spPr>
          <p:txBody>
            <a:bodyPr/>
            <a:lstStyle/>
            <a:p>
              <a:endParaRPr lang="en-US"/>
            </a:p>
          </p:txBody>
        </p:sp>
        <p:sp>
          <p:nvSpPr>
            <p:cNvPr id="30821" name="Line 101"/>
            <p:cNvSpPr>
              <a:spLocks noChangeShapeType="1"/>
            </p:cNvSpPr>
            <p:nvPr/>
          </p:nvSpPr>
          <p:spPr bwMode="auto">
            <a:xfrm>
              <a:off x="2853" y="3461"/>
              <a:ext cx="936" cy="1"/>
            </a:xfrm>
            <a:prstGeom prst="line">
              <a:avLst/>
            </a:prstGeom>
            <a:noFill/>
            <a:ln w="0">
              <a:solidFill>
                <a:srgbClr val="000000"/>
              </a:solidFill>
              <a:round/>
              <a:headEnd/>
              <a:tailEnd/>
            </a:ln>
          </p:spPr>
          <p:txBody>
            <a:bodyPr/>
            <a:lstStyle/>
            <a:p>
              <a:endParaRPr lang="en-US"/>
            </a:p>
          </p:txBody>
        </p:sp>
        <p:sp>
          <p:nvSpPr>
            <p:cNvPr id="30822" name="Rectangle 102"/>
            <p:cNvSpPr>
              <a:spLocks noChangeArrowheads="1"/>
            </p:cNvSpPr>
            <p:nvPr/>
          </p:nvSpPr>
          <p:spPr bwMode="auto">
            <a:xfrm>
              <a:off x="2853" y="3461"/>
              <a:ext cx="936" cy="10"/>
            </a:xfrm>
            <a:prstGeom prst="rect">
              <a:avLst/>
            </a:prstGeom>
            <a:solidFill>
              <a:srgbClr val="000000"/>
            </a:solidFill>
            <a:ln w="9525">
              <a:noFill/>
              <a:miter lim="800000"/>
              <a:headEnd/>
              <a:tailEnd/>
            </a:ln>
          </p:spPr>
          <p:txBody>
            <a:bodyPr/>
            <a:lstStyle/>
            <a:p>
              <a:endParaRPr lang="en-US"/>
            </a:p>
          </p:txBody>
        </p:sp>
        <p:sp>
          <p:nvSpPr>
            <p:cNvPr id="30823" name="Line 103"/>
            <p:cNvSpPr>
              <a:spLocks noChangeShapeType="1"/>
            </p:cNvSpPr>
            <p:nvPr/>
          </p:nvSpPr>
          <p:spPr bwMode="auto">
            <a:xfrm>
              <a:off x="1459" y="1897"/>
              <a:ext cx="1" cy="1183"/>
            </a:xfrm>
            <a:prstGeom prst="line">
              <a:avLst/>
            </a:prstGeom>
            <a:noFill/>
            <a:ln w="0">
              <a:solidFill>
                <a:srgbClr val="000000"/>
              </a:solidFill>
              <a:round/>
              <a:headEnd/>
              <a:tailEnd/>
            </a:ln>
          </p:spPr>
          <p:txBody>
            <a:bodyPr/>
            <a:lstStyle/>
            <a:p>
              <a:endParaRPr lang="en-US"/>
            </a:p>
          </p:txBody>
        </p:sp>
        <p:sp>
          <p:nvSpPr>
            <p:cNvPr id="30824" name="Rectangle 104"/>
            <p:cNvSpPr>
              <a:spLocks noChangeArrowheads="1"/>
            </p:cNvSpPr>
            <p:nvPr/>
          </p:nvSpPr>
          <p:spPr bwMode="auto">
            <a:xfrm>
              <a:off x="1459" y="1897"/>
              <a:ext cx="9" cy="1183"/>
            </a:xfrm>
            <a:prstGeom prst="rect">
              <a:avLst/>
            </a:prstGeom>
            <a:solidFill>
              <a:srgbClr val="000000"/>
            </a:solidFill>
            <a:ln w="9525">
              <a:noFill/>
              <a:miter lim="800000"/>
              <a:headEnd/>
              <a:tailEnd/>
            </a:ln>
          </p:spPr>
          <p:txBody>
            <a:bodyPr/>
            <a:lstStyle/>
            <a:p>
              <a:endParaRPr lang="en-US"/>
            </a:p>
          </p:txBody>
        </p:sp>
        <p:sp>
          <p:nvSpPr>
            <p:cNvPr id="30825" name="Line 105"/>
            <p:cNvSpPr>
              <a:spLocks noChangeShapeType="1"/>
            </p:cNvSpPr>
            <p:nvPr/>
          </p:nvSpPr>
          <p:spPr bwMode="auto">
            <a:xfrm>
              <a:off x="2382" y="1907"/>
              <a:ext cx="1" cy="1173"/>
            </a:xfrm>
            <a:prstGeom prst="line">
              <a:avLst/>
            </a:prstGeom>
            <a:noFill/>
            <a:ln w="0">
              <a:solidFill>
                <a:srgbClr val="000000"/>
              </a:solidFill>
              <a:round/>
              <a:headEnd/>
              <a:tailEnd/>
            </a:ln>
          </p:spPr>
          <p:txBody>
            <a:bodyPr/>
            <a:lstStyle/>
            <a:p>
              <a:endParaRPr lang="en-US"/>
            </a:p>
          </p:txBody>
        </p:sp>
        <p:sp>
          <p:nvSpPr>
            <p:cNvPr id="30826" name="Rectangle 106"/>
            <p:cNvSpPr>
              <a:spLocks noChangeArrowheads="1"/>
            </p:cNvSpPr>
            <p:nvPr/>
          </p:nvSpPr>
          <p:spPr bwMode="auto">
            <a:xfrm>
              <a:off x="2382" y="1907"/>
              <a:ext cx="9" cy="1173"/>
            </a:xfrm>
            <a:prstGeom prst="rect">
              <a:avLst/>
            </a:prstGeom>
            <a:solidFill>
              <a:srgbClr val="000000"/>
            </a:solidFill>
            <a:ln w="9525">
              <a:noFill/>
              <a:miter lim="800000"/>
              <a:headEnd/>
              <a:tailEnd/>
            </a:ln>
          </p:spPr>
          <p:txBody>
            <a:bodyPr/>
            <a:lstStyle/>
            <a:p>
              <a:endParaRPr lang="en-US"/>
            </a:p>
          </p:txBody>
        </p:sp>
        <p:sp>
          <p:nvSpPr>
            <p:cNvPr id="30827" name="Line 107"/>
            <p:cNvSpPr>
              <a:spLocks noChangeShapeType="1"/>
            </p:cNvSpPr>
            <p:nvPr/>
          </p:nvSpPr>
          <p:spPr bwMode="auto">
            <a:xfrm>
              <a:off x="2844" y="3331"/>
              <a:ext cx="1" cy="140"/>
            </a:xfrm>
            <a:prstGeom prst="line">
              <a:avLst/>
            </a:prstGeom>
            <a:noFill/>
            <a:ln w="0">
              <a:solidFill>
                <a:srgbClr val="000000"/>
              </a:solidFill>
              <a:round/>
              <a:headEnd/>
              <a:tailEnd/>
            </a:ln>
          </p:spPr>
          <p:txBody>
            <a:bodyPr/>
            <a:lstStyle/>
            <a:p>
              <a:endParaRPr lang="en-US"/>
            </a:p>
          </p:txBody>
        </p:sp>
        <p:sp>
          <p:nvSpPr>
            <p:cNvPr id="30828" name="Rectangle 108"/>
            <p:cNvSpPr>
              <a:spLocks noChangeArrowheads="1"/>
            </p:cNvSpPr>
            <p:nvPr/>
          </p:nvSpPr>
          <p:spPr bwMode="auto">
            <a:xfrm>
              <a:off x="2844" y="3331"/>
              <a:ext cx="9" cy="140"/>
            </a:xfrm>
            <a:prstGeom prst="rect">
              <a:avLst/>
            </a:prstGeom>
            <a:solidFill>
              <a:srgbClr val="000000"/>
            </a:solidFill>
            <a:ln w="9525">
              <a:noFill/>
              <a:miter lim="800000"/>
              <a:headEnd/>
              <a:tailEnd/>
            </a:ln>
          </p:spPr>
          <p:txBody>
            <a:bodyPr/>
            <a:lstStyle/>
            <a:p>
              <a:endParaRPr lang="en-US"/>
            </a:p>
          </p:txBody>
        </p:sp>
        <p:sp>
          <p:nvSpPr>
            <p:cNvPr id="30829" name="Line 109"/>
            <p:cNvSpPr>
              <a:spLocks noChangeShapeType="1"/>
            </p:cNvSpPr>
            <p:nvPr/>
          </p:nvSpPr>
          <p:spPr bwMode="auto">
            <a:xfrm>
              <a:off x="3780" y="3341"/>
              <a:ext cx="1" cy="130"/>
            </a:xfrm>
            <a:prstGeom prst="line">
              <a:avLst/>
            </a:prstGeom>
            <a:noFill/>
            <a:ln w="0">
              <a:solidFill>
                <a:srgbClr val="000000"/>
              </a:solidFill>
              <a:round/>
              <a:headEnd/>
              <a:tailEnd/>
            </a:ln>
          </p:spPr>
          <p:txBody>
            <a:bodyPr/>
            <a:lstStyle/>
            <a:p>
              <a:endParaRPr lang="en-US"/>
            </a:p>
          </p:txBody>
        </p:sp>
        <p:sp>
          <p:nvSpPr>
            <p:cNvPr id="30830" name="Rectangle 110"/>
            <p:cNvSpPr>
              <a:spLocks noChangeArrowheads="1"/>
            </p:cNvSpPr>
            <p:nvPr/>
          </p:nvSpPr>
          <p:spPr bwMode="auto">
            <a:xfrm>
              <a:off x="3780" y="3341"/>
              <a:ext cx="9" cy="130"/>
            </a:xfrm>
            <a:prstGeom prst="rect">
              <a:avLst/>
            </a:prstGeom>
            <a:solidFill>
              <a:srgbClr val="000000"/>
            </a:solidFill>
            <a:ln w="9525">
              <a:noFill/>
              <a:miter lim="800000"/>
              <a:headEnd/>
              <a:tailEnd/>
            </a:ln>
          </p:spPr>
          <p:txBody>
            <a:bodyPr/>
            <a:lstStyle/>
            <a:p>
              <a:endParaRPr lang="en-US"/>
            </a:p>
          </p:txBody>
        </p:sp>
        <p:sp>
          <p:nvSpPr>
            <p:cNvPr id="30831" name="Line 111"/>
            <p:cNvSpPr>
              <a:spLocks noChangeShapeType="1"/>
            </p:cNvSpPr>
            <p:nvPr/>
          </p:nvSpPr>
          <p:spPr bwMode="auto">
            <a:xfrm>
              <a:off x="4242" y="3331"/>
              <a:ext cx="1" cy="140"/>
            </a:xfrm>
            <a:prstGeom prst="line">
              <a:avLst/>
            </a:prstGeom>
            <a:noFill/>
            <a:ln w="0">
              <a:solidFill>
                <a:srgbClr val="000000"/>
              </a:solidFill>
              <a:round/>
              <a:headEnd/>
              <a:tailEnd/>
            </a:ln>
          </p:spPr>
          <p:txBody>
            <a:bodyPr/>
            <a:lstStyle/>
            <a:p>
              <a:endParaRPr lang="en-US"/>
            </a:p>
          </p:txBody>
        </p:sp>
        <p:sp>
          <p:nvSpPr>
            <p:cNvPr id="30832" name="Rectangle 112"/>
            <p:cNvSpPr>
              <a:spLocks noChangeArrowheads="1"/>
            </p:cNvSpPr>
            <p:nvPr/>
          </p:nvSpPr>
          <p:spPr bwMode="auto">
            <a:xfrm>
              <a:off x="4242" y="3331"/>
              <a:ext cx="9" cy="140"/>
            </a:xfrm>
            <a:prstGeom prst="rect">
              <a:avLst/>
            </a:prstGeom>
            <a:solidFill>
              <a:srgbClr val="000000"/>
            </a:solidFill>
            <a:ln w="9525">
              <a:noFill/>
              <a:miter lim="800000"/>
              <a:headEnd/>
              <a:tailEnd/>
            </a:ln>
          </p:spPr>
          <p:txBody>
            <a:bodyPr/>
            <a:lstStyle/>
            <a:p>
              <a:endParaRPr lang="en-US"/>
            </a:p>
          </p:txBody>
        </p:sp>
        <p:sp>
          <p:nvSpPr>
            <p:cNvPr id="30833" name="Line 113"/>
            <p:cNvSpPr>
              <a:spLocks noChangeShapeType="1"/>
            </p:cNvSpPr>
            <p:nvPr/>
          </p:nvSpPr>
          <p:spPr bwMode="auto">
            <a:xfrm>
              <a:off x="5165" y="3341"/>
              <a:ext cx="1" cy="130"/>
            </a:xfrm>
            <a:prstGeom prst="line">
              <a:avLst/>
            </a:prstGeom>
            <a:noFill/>
            <a:ln w="0">
              <a:solidFill>
                <a:srgbClr val="000000"/>
              </a:solidFill>
              <a:round/>
              <a:headEnd/>
              <a:tailEnd/>
            </a:ln>
          </p:spPr>
          <p:txBody>
            <a:bodyPr/>
            <a:lstStyle/>
            <a:p>
              <a:endParaRPr lang="en-US"/>
            </a:p>
          </p:txBody>
        </p:sp>
        <p:sp>
          <p:nvSpPr>
            <p:cNvPr id="30834" name="Rectangle 114"/>
            <p:cNvSpPr>
              <a:spLocks noChangeArrowheads="1"/>
            </p:cNvSpPr>
            <p:nvPr/>
          </p:nvSpPr>
          <p:spPr bwMode="auto">
            <a:xfrm>
              <a:off x="5165" y="3341"/>
              <a:ext cx="9" cy="130"/>
            </a:xfrm>
            <a:prstGeom prst="rect">
              <a:avLst/>
            </a:prstGeom>
            <a:solidFill>
              <a:srgbClr val="000000"/>
            </a:solidFill>
            <a:ln w="9525">
              <a:noFill/>
              <a:miter lim="800000"/>
              <a:headEnd/>
              <a:tailEnd/>
            </a:ln>
          </p:spPr>
          <p:txBody>
            <a:bodyPr/>
            <a:lstStyle/>
            <a:p>
              <a:endParaRPr lang="en-US"/>
            </a:p>
          </p:txBody>
        </p:sp>
        <p:sp>
          <p:nvSpPr>
            <p:cNvPr id="30835" name="Line 115"/>
            <p:cNvSpPr>
              <a:spLocks noChangeShapeType="1"/>
            </p:cNvSpPr>
            <p:nvPr/>
          </p:nvSpPr>
          <p:spPr bwMode="auto">
            <a:xfrm>
              <a:off x="479" y="2940"/>
              <a:ext cx="1" cy="140"/>
            </a:xfrm>
            <a:prstGeom prst="line">
              <a:avLst/>
            </a:prstGeom>
            <a:noFill/>
            <a:ln w="0">
              <a:solidFill>
                <a:srgbClr val="000000"/>
              </a:solidFill>
              <a:round/>
              <a:headEnd/>
              <a:tailEnd/>
            </a:ln>
          </p:spPr>
          <p:txBody>
            <a:bodyPr/>
            <a:lstStyle/>
            <a:p>
              <a:endParaRPr lang="en-US"/>
            </a:p>
          </p:txBody>
        </p:sp>
        <p:sp>
          <p:nvSpPr>
            <p:cNvPr id="30836" name="Rectangle 116"/>
            <p:cNvSpPr>
              <a:spLocks noChangeArrowheads="1"/>
            </p:cNvSpPr>
            <p:nvPr/>
          </p:nvSpPr>
          <p:spPr bwMode="auto">
            <a:xfrm>
              <a:off x="479" y="2940"/>
              <a:ext cx="9" cy="140"/>
            </a:xfrm>
            <a:prstGeom prst="rect">
              <a:avLst/>
            </a:prstGeom>
            <a:solidFill>
              <a:srgbClr val="000000"/>
            </a:solidFill>
            <a:ln w="9525">
              <a:noFill/>
              <a:miter lim="800000"/>
              <a:headEnd/>
              <a:tailEnd/>
            </a:ln>
          </p:spPr>
          <p:txBody>
            <a:bodyPr/>
            <a:lstStyle/>
            <a:p>
              <a:endParaRPr lang="en-US"/>
            </a:p>
          </p:txBody>
        </p:sp>
        <p:sp>
          <p:nvSpPr>
            <p:cNvPr id="30837" name="Line 117"/>
            <p:cNvSpPr>
              <a:spLocks noChangeShapeType="1"/>
            </p:cNvSpPr>
            <p:nvPr/>
          </p:nvSpPr>
          <p:spPr bwMode="auto">
            <a:xfrm>
              <a:off x="4251" y="1897"/>
              <a:ext cx="923" cy="1"/>
            </a:xfrm>
            <a:prstGeom prst="line">
              <a:avLst/>
            </a:prstGeom>
            <a:noFill/>
            <a:ln w="0">
              <a:solidFill>
                <a:srgbClr val="000000"/>
              </a:solidFill>
              <a:round/>
              <a:headEnd/>
              <a:tailEnd/>
            </a:ln>
          </p:spPr>
          <p:txBody>
            <a:bodyPr/>
            <a:lstStyle/>
            <a:p>
              <a:endParaRPr lang="en-US"/>
            </a:p>
          </p:txBody>
        </p:sp>
        <p:sp>
          <p:nvSpPr>
            <p:cNvPr id="30838" name="Rectangle 118"/>
            <p:cNvSpPr>
              <a:spLocks noChangeArrowheads="1"/>
            </p:cNvSpPr>
            <p:nvPr/>
          </p:nvSpPr>
          <p:spPr bwMode="auto">
            <a:xfrm>
              <a:off x="4251" y="1897"/>
              <a:ext cx="923" cy="10"/>
            </a:xfrm>
            <a:prstGeom prst="rect">
              <a:avLst/>
            </a:prstGeom>
            <a:solidFill>
              <a:srgbClr val="000000"/>
            </a:solidFill>
            <a:ln w="9525">
              <a:noFill/>
              <a:miter lim="800000"/>
              <a:headEnd/>
              <a:tailEnd/>
            </a:ln>
          </p:spPr>
          <p:txBody>
            <a:bodyPr/>
            <a:lstStyle/>
            <a:p>
              <a:endParaRPr lang="en-US"/>
            </a:p>
          </p:txBody>
        </p:sp>
        <p:sp>
          <p:nvSpPr>
            <p:cNvPr id="30839" name="Line 119"/>
            <p:cNvSpPr>
              <a:spLocks noChangeShapeType="1"/>
            </p:cNvSpPr>
            <p:nvPr/>
          </p:nvSpPr>
          <p:spPr bwMode="auto">
            <a:xfrm>
              <a:off x="1468" y="2027"/>
              <a:ext cx="923" cy="1"/>
            </a:xfrm>
            <a:prstGeom prst="line">
              <a:avLst/>
            </a:prstGeom>
            <a:noFill/>
            <a:ln w="0">
              <a:solidFill>
                <a:srgbClr val="000000"/>
              </a:solidFill>
              <a:round/>
              <a:headEnd/>
              <a:tailEnd/>
            </a:ln>
          </p:spPr>
          <p:txBody>
            <a:bodyPr/>
            <a:lstStyle/>
            <a:p>
              <a:endParaRPr lang="en-US"/>
            </a:p>
          </p:txBody>
        </p:sp>
        <p:sp>
          <p:nvSpPr>
            <p:cNvPr id="30840" name="Rectangle 120"/>
            <p:cNvSpPr>
              <a:spLocks noChangeArrowheads="1"/>
            </p:cNvSpPr>
            <p:nvPr/>
          </p:nvSpPr>
          <p:spPr bwMode="auto">
            <a:xfrm>
              <a:off x="1468" y="2027"/>
              <a:ext cx="923" cy="10"/>
            </a:xfrm>
            <a:prstGeom prst="rect">
              <a:avLst/>
            </a:prstGeom>
            <a:solidFill>
              <a:srgbClr val="000000"/>
            </a:solidFill>
            <a:ln w="9525">
              <a:noFill/>
              <a:miter lim="800000"/>
              <a:headEnd/>
              <a:tailEnd/>
            </a:ln>
          </p:spPr>
          <p:txBody>
            <a:bodyPr/>
            <a:lstStyle/>
            <a:p>
              <a:endParaRPr lang="en-US"/>
            </a:p>
          </p:txBody>
        </p:sp>
        <p:sp>
          <p:nvSpPr>
            <p:cNvPr id="30841" name="Line 121"/>
            <p:cNvSpPr>
              <a:spLocks noChangeShapeType="1"/>
            </p:cNvSpPr>
            <p:nvPr/>
          </p:nvSpPr>
          <p:spPr bwMode="auto">
            <a:xfrm>
              <a:off x="488" y="2940"/>
              <a:ext cx="4686" cy="1"/>
            </a:xfrm>
            <a:prstGeom prst="line">
              <a:avLst/>
            </a:prstGeom>
            <a:noFill/>
            <a:ln w="0">
              <a:solidFill>
                <a:srgbClr val="000000"/>
              </a:solidFill>
              <a:round/>
              <a:headEnd/>
              <a:tailEnd/>
            </a:ln>
          </p:spPr>
          <p:txBody>
            <a:bodyPr/>
            <a:lstStyle/>
            <a:p>
              <a:endParaRPr lang="en-US"/>
            </a:p>
          </p:txBody>
        </p:sp>
        <p:sp>
          <p:nvSpPr>
            <p:cNvPr id="30842" name="Rectangle 122"/>
            <p:cNvSpPr>
              <a:spLocks noChangeArrowheads="1"/>
            </p:cNvSpPr>
            <p:nvPr/>
          </p:nvSpPr>
          <p:spPr bwMode="auto">
            <a:xfrm>
              <a:off x="488" y="2940"/>
              <a:ext cx="4686" cy="10"/>
            </a:xfrm>
            <a:prstGeom prst="rect">
              <a:avLst/>
            </a:prstGeom>
            <a:solidFill>
              <a:srgbClr val="000000"/>
            </a:solidFill>
            <a:ln w="9525">
              <a:noFill/>
              <a:miter lim="800000"/>
              <a:headEnd/>
              <a:tailEnd/>
            </a:ln>
          </p:spPr>
          <p:txBody>
            <a:bodyPr/>
            <a:lstStyle/>
            <a:p>
              <a:endParaRPr lang="en-US"/>
            </a:p>
          </p:txBody>
        </p:sp>
        <p:sp>
          <p:nvSpPr>
            <p:cNvPr id="30843" name="Line 123"/>
            <p:cNvSpPr>
              <a:spLocks noChangeShapeType="1"/>
            </p:cNvSpPr>
            <p:nvPr/>
          </p:nvSpPr>
          <p:spPr bwMode="auto">
            <a:xfrm>
              <a:off x="488" y="3070"/>
              <a:ext cx="4686" cy="1"/>
            </a:xfrm>
            <a:prstGeom prst="line">
              <a:avLst/>
            </a:prstGeom>
            <a:noFill/>
            <a:ln w="0">
              <a:solidFill>
                <a:srgbClr val="000000"/>
              </a:solidFill>
              <a:round/>
              <a:headEnd/>
              <a:tailEnd/>
            </a:ln>
          </p:spPr>
          <p:txBody>
            <a:bodyPr/>
            <a:lstStyle/>
            <a:p>
              <a:endParaRPr lang="en-US"/>
            </a:p>
          </p:txBody>
        </p:sp>
        <p:sp>
          <p:nvSpPr>
            <p:cNvPr id="30844" name="Rectangle 124"/>
            <p:cNvSpPr>
              <a:spLocks noChangeArrowheads="1"/>
            </p:cNvSpPr>
            <p:nvPr/>
          </p:nvSpPr>
          <p:spPr bwMode="auto">
            <a:xfrm>
              <a:off x="488" y="3070"/>
              <a:ext cx="4686" cy="10"/>
            </a:xfrm>
            <a:prstGeom prst="rect">
              <a:avLst/>
            </a:prstGeom>
            <a:solidFill>
              <a:srgbClr val="000000"/>
            </a:solidFill>
            <a:ln w="9525">
              <a:noFill/>
              <a:miter lim="800000"/>
              <a:headEnd/>
              <a:tailEnd/>
            </a:ln>
          </p:spPr>
          <p:txBody>
            <a:bodyPr/>
            <a:lstStyle/>
            <a:p>
              <a:endParaRPr lang="en-US"/>
            </a:p>
          </p:txBody>
        </p:sp>
        <p:sp>
          <p:nvSpPr>
            <p:cNvPr id="30845" name="Line 125"/>
            <p:cNvSpPr>
              <a:spLocks noChangeShapeType="1"/>
            </p:cNvSpPr>
            <p:nvPr/>
          </p:nvSpPr>
          <p:spPr bwMode="auto">
            <a:xfrm>
              <a:off x="4251" y="3331"/>
              <a:ext cx="923" cy="1"/>
            </a:xfrm>
            <a:prstGeom prst="line">
              <a:avLst/>
            </a:prstGeom>
            <a:noFill/>
            <a:ln w="0">
              <a:solidFill>
                <a:srgbClr val="000000"/>
              </a:solidFill>
              <a:round/>
              <a:headEnd/>
              <a:tailEnd/>
            </a:ln>
          </p:spPr>
          <p:txBody>
            <a:bodyPr/>
            <a:lstStyle/>
            <a:p>
              <a:endParaRPr lang="en-US"/>
            </a:p>
          </p:txBody>
        </p:sp>
        <p:sp>
          <p:nvSpPr>
            <p:cNvPr id="30846" name="Rectangle 126"/>
            <p:cNvSpPr>
              <a:spLocks noChangeArrowheads="1"/>
            </p:cNvSpPr>
            <p:nvPr/>
          </p:nvSpPr>
          <p:spPr bwMode="auto">
            <a:xfrm>
              <a:off x="4251" y="3331"/>
              <a:ext cx="923" cy="10"/>
            </a:xfrm>
            <a:prstGeom prst="rect">
              <a:avLst/>
            </a:prstGeom>
            <a:solidFill>
              <a:srgbClr val="000000"/>
            </a:solidFill>
            <a:ln w="9525">
              <a:noFill/>
              <a:miter lim="800000"/>
              <a:headEnd/>
              <a:tailEnd/>
            </a:ln>
          </p:spPr>
          <p:txBody>
            <a:bodyPr/>
            <a:lstStyle/>
            <a:p>
              <a:endParaRPr lang="en-US"/>
            </a:p>
          </p:txBody>
        </p:sp>
        <p:sp>
          <p:nvSpPr>
            <p:cNvPr id="30847" name="Line 127"/>
            <p:cNvSpPr>
              <a:spLocks noChangeShapeType="1"/>
            </p:cNvSpPr>
            <p:nvPr/>
          </p:nvSpPr>
          <p:spPr bwMode="auto">
            <a:xfrm>
              <a:off x="4251" y="3461"/>
              <a:ext cx="923" cy="1"/>
            </a:xfrm>
            <a:prstGeom prst="line">
              <a:avLst/>
            </a:prstGeom>
            <a:noFill/>
            <a:ln w="0">
              <a:solidFill>
                <a:srgbClr val="000000"/>
              </a:solidFill>
              <a:round/>
              <a:headEnd/>
              <a:tailEnd/>
            </a:ln>
          </p:spPr>
          <p:txBody>
            <a:bodyPr/>
            <a:lstStyle/>
            <a:p>
              <a:endParaRPr lang="en-US"/>
            </a:p>
          </p:txBody>
        </p:sp>
        <p:sp>
          <p:nvSpPr>
            <p:cNvPr id="30848" name="Rectangle 128"/>
            <p:cNvSpPr>
              <a:spLocks noChangeArrowheads="1"/>
            </p:cNvSpPr>
            <p:nvPr/>
          </p:nvSpPr>
          <p:spPr bwMode="auto">
            <a:xfrm>
              <a:off x="4251" y="3461"/>
              <a:ext cx="923" cy="10"/>
            </a:xfrm>
            <a:prstGeom prst="rect">
              <a:avLst/>
            </a:prstGeom>
            <a:solidFill>
              <a:srgbClr val="000000"/>
            </a:solidFill>
            <a:ln w="9525">
              <a:noFill/>
              <a:miter lim="800000"/>
              <a:headEnd/>
              <a:tailEnd/>
            </a:ln>
          </p:spPr>
          <p:txBody>
            <a:bodyPr/>
            <a:lstStyle/>
            <a:p>
              <a:endParaRPr lang="en-US"/>
            </a:p>
          </p:txBody>
        </p:sp>
        <p:sp>
          <p:nvSpPr>
            <p:cNvPr id="30849" name="Freeform 129"/>
            <p:cNvSpPr>
              <a:spLocks noEditPoints="1"/>
            </p:cNvSpPr>
            <p:nvPr/>
          </p:nvSpPr>
          <p:spPr bwMode="auto">
            <a:xfrm>
              <a:off x="3542" y="3071"/>
              <a:ext cx="55" cy="236"/>
            </a:xfrm>
            <a:custGeom>
              <a:avLst/>
              <a:gdLst>
                <a:gd name="T0" fmla="*/ 193 w 400"/>
                <a:gd name="T1" fmla="*/ 33 h 1490"/>
                <a:gd name="T2" fmla="*/ 236 w 400"/>
                <a:gd name="T3" fmla="*/ 1156 h 1490"/>
                <a:gd name="T4" fmla="*/ 204 w 400"/>
                <a:gd name="T5" fmla="*/ 1191 h 1490"/>
                <a:gd name="T6" fmla="*/ 169 w 400"/>
                <a:gd name="T7" fmla="*/ 1159 h 1490"/>
                <a:gd name="T8" fmla="*/ 126 w 400"/>
                <a:gd name="T9" fmla="*/ 36 h 1490"/>
                <a:gd name="T10" fmla="*/ 158 w 400"/>
                <a:gd name="T11" fmla="*/ 1 h 1490"/>
                <a:gd name="T12" fmla="*/ 193 w 400"/>
                <a:gd name="T13" fmla="*/ 33 h 1490"/>
                <a:gd name="T14" fmla="*/ 400 w 400"/>
                <a:gd name="T15" fmla="*/ 1083 h 1490"/>
                <a:gd name="T16" fmla="*/ 215 w 400"/>
                <a:gd name="T17" fmla="*/ 1490 h 1490"/>
                <a:gd name="T18" fmla="*/ 0 w 400"/>
                <a:gd name="T19" fmla="*/ 1098 h 1490"/>
                <a:gd name="T20" fmla="*/ 400 w 400"/>
                <a:gd name="T21" fmla="*/ 1083 h 14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0"/>
                <a:gd name="T34" fmla="*/ 0 h 1490"/>
                <a:gd name="T35" fmla="*/ 400 w 400"/>
                <a:gd name="T36" fmla="*/ 1490 h 14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0" h="1490">
                  <a:moveTo>
                    <a:pt x="193" y="33"/>
                  </a:moveTo>
                  <a:lnTo>
                    <a:pt x="236" y="1156"/>
                  </a:lnTo>
                  <a:cubicBezTo>
                    <a:pt x="237" y="1174"/>
                    <a:pt x="222" y="1190"/>
                    <a:pt x="204" y="1191"/>
                  </a:cubicBezTo>
                  <a:cubicBezTo>
                    <a:pt x="186" y="1191"/>
                    <a:pt x="170" y="1177"/>
                    <a:pt x="169" y="1159"/>
                  </a:cubicBezTo>
                  <a:lnTo>
                    <a:pt x="126" y="36"/>
                  </a:lnTo>
                  <a:cubicBezTo>
                    <a:pt x="125" y="17"/>
                    <a:pt x="140" y="2"/>
                    <a:pt x="158" y="1"/>
                  </a:cubicBezTo>
                  <a:cubicBezTo>
                    <a:pt x="177" y="0"/>
                    <a:pt x="192" y="15"/>
                    <a:pt x="193" y="33"/>
                  </a:cubicBezTo>
                  <a:close/>
                  <a:moveTo>
                    <a:pt x="400" y="1083"/>
                  </a:moveTo>
                  <a:lnTo>
                    <a:pt x="215" y="1490"/>
                  </a:lnTo>
                  <a:lnTo>
                    <a:pt x="0" y="1098"/>
                  </a:lnTo>
                  <a:lnTo>
                    <a:pt x="400" y="1083"/>
                  </a:lnTo>
                  <a:close/>
                </a:path>
              </a:pathLst>
            </a:custGeom>
            <a:solidFill>
              <a:srgbClr val="000000"/>
            </a:solidFill>
            <a:ln w="1">
              <a:solidFill>
                <a:srgbClr val="000000"/>
              </a:solidFill>
              <a:bevel/>
              <a:headEnd/>
              <a:tailEnd/>
            </a:ln>
          </p:spPr>
          <p:txBody>
            <a:bodyPr/>
            <a:lstStyle/>
            <a:p>
              <a:endParaRPr lang="en-US"/>
            </a:p>
          </p:txBody>
        </p:sp>
        <p:sp>
          <p:nvSpPr>
            <p:cNvPr id="30850" name="Freeform 130"/>
            <p:cNvSpPr>
              <a:spLocks noEditPoints="1"/>
            </p:cNvSpPr>
            <p:nvPr/>
          </p:nvSpPr>
          <p:spPr bwMode="auto">
            <a:xfrm>
              <a:off x="4934" y="3071"/>
              <a:ext cx="54" cy="236"/>
            </a:xfrm>
            <a:custGeom>
              <a:avLst/>
              <a:gdLst>
                <a:gd name="T0" fmla="*/ 96 w 200"/>
                <a:gd name="T1" fmla="*/ 17 h 745"/>
                <a:gd name="T2" fmla="*/ 118 w 200"/>
                <a:gd name="T3" fmla="*/ 578 h 745"/>
                <a:gd name="T4" fmla="*/ 102 w 200"/>
                <a:gd name="T5" fmla="*/ 596 h 745"/>
                <a:gd name="T6" fmla="*/ 84 w 200"/>
                <a:gd name="T7" fmla="*/ 580 h 745"/>
                <a:gd name="T8" fmla="*/ 63 w 200"/>
                <a:gd name="T9" fmla="*/ 18 h 745"/>
                <a:gd name="T10" fmla="*/ 79 w 200"/>
                <a:gd name="T11" fmla="*/ 1 h 745"/>
                <a:gd name="T12" fmla="*/ 96 w 200"/>
                <a:gd name="T13" fmla="*/ 17 h 745"/>
                <a:gd name="T14" fmla="*/ 200 w 200"/>
                <a:gd name="T15" fmla="*/ 542 h 745"/>
                <a:gd name="T16" fmla="*/ 107 w 200"/>
                <a:gd name="T17" fmla="*/ 745 h 745"/>
                <a:gd name="T18" fmla="*/ 0 w 200"/>
                <a:gd name="T19" fmla="*/ 549 h 745"/>
                <a:gd name="T20" fmla="*/ 200 w 200"/>
                <a:gd name="T21" fmla="*/ 542 h 7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745"/>
                <a:gd name="T35" fmla="*/ 200 w 200"/>
                <a:gd name="T36" fmla="*/ 745 h 7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745">
                  <a:moveTo>
                    <a:pt x="96" y="17"/>
                  </a:moveTo>
                  <a:lnTo>
                    <a:pt x="118" y="578"/>
                  </a:lnTo>
                  <a:cubicBezTo>
                    <a:pt x="118" y="587"/>
                    <a:pt x="111" y="595"/>
                    <a:pt x="102" y="596"/>
                  </a:cubicBezTo>
                  <a:cubicBezTo>
                    <a:pt x="93" y="596"/>
                    <a:pt x="85" y="589"/>
                    <a:pt x="84" y="580"/>
                  </a:cubicBezTo>
                  <a:lnTo>
                    <a:pt x="63" y="18"/>
                  </a:lnTo>
                  <a:cubicBezTo>
                    <a:pt x="62" y="9"/>
                    <a:pt x="70" y="1"/>
                    <a:pt x="79" y="1"/>
                  </a:cubicBezTo>
                  <a:cubicBezTo>
                    <a:pt x="88" y="0"/>
                    <a:pt x="96" y="8"/>
                    <a:pt x="96" y="17"/>
                  </a:cubicBezTo>
                  <a:close/>
                  <a:moveTo>
                    <a:pt x="200" y="542"/>
                  </a:moveTo>
                  <a:lnTo>
                    <a:pt x="107" y="745"/>
                  </a:lnTo>
                  <a:lnTo>
                    <a:pt x="0" y="549"/>
                  </a:lnTo>
                  <a:lnTo>
                    <a:pt x="200" y="542"/>
                  </a:lnTo>
                  <a:close/>
                </a:path>
              </a:pathLst>
            </a:custGeom>
            <a:solidFill>
              <a:srgbClr val="000000"/>
            </a:solidFill>
            <a:ln w="1">
              <a:solidFill>
                <a:srgbClr val="000000"/>
              </a:solidFill>
              <a:bevel/>
              <a:headEnd/>
              <a:tailEnd/>
            </a:ln>
          </p:spPr>
          <p:txBody>
            <a:bodyPr/>
            <a:lstStyle/>
            <a:p>
              <a:endParaRPr lang="en-US"/>
            </a:p>
          </p:txBody>
        </p:sp>
      </p:grpSp>
    </p:spTree>
    <p:extLst>
      <p:ext uri="{BB962C8B-B14F-4D97-AF65-F5344CB8AC3E}">
        <p14:creationId xmlns:p14="http://schemas.microsoft.com/office/powerpoint/2010/main" xmlns="" val="1676100025"/>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pPr algn="ctr"/>
            <a:r>
              <a:rPr lang="en-US" dirty="0" smtClean="0"/>
              <a:t>The Effects of Changes in Foreign Exchange Rates (IAS 21)</a:t>
            </a:r>
            <a:endParaRPr lang="en-US" dirty="0"/>
          </a:p>
        </p:txBody>
      </p:sp>
      <p:sp>
        <p:nvSpPr>
          <p:cNvPr id="3" name="Content Placeholder 2"/>
          <p:cNvSpPr>
            <a:spLocks noGrp="1"/>
          </p:cNvSpPr>
          <p:nvPr>
            <p:ph idx="1"/>
          </p:nvPr>
        </p:nvSpPr>
        <p:spPr>
          <a:xfrm>
            <a:off x="228600" y="1524000"/>
            <a:ext cx="8382000" cy="5257800"/>
          </a:xfrm>
        </p:spPr>
        <p:txBody>
          <a:bodyPr>
            <a:noAutofit/>
          </a:bodyPr>
          <a:lstStyle/>
          <a:p>
            <a:pPr algn="just"/>
            <a:r>
              <a:rPr lang="en-US" sz="2400" b="1" i="1" u="sng" dirty="0" smtClean="0">
                <a:solidFill>
                  <a:schemeClr val="accent2"/>
                </a:solidFill>
              </a:rPr>
              <a:t>FUNCTIONAL CURRENCY</a:t>
            </a:r>
          </a:p>
          <a:p>
            <a:pPr marL="0" indent="0" algn="just">
              <a:buNone/>
            </a:pPr>
            <a:endParaRPr lang="en-US" sz="2400" dirty="0" smtClean="0">
              <a:solidFill>
                <a:schemeClr val="accent2"/>
              </a:solidFill>
            </a:endParaRPr>
          </a:p>
          <a:p>
            <a:pPr algn="just"/>
            <a:r>
              <a:rPr lang="en-US" sz="2400" dirty="0" smtClean="0">
                <a:solidFill>
                  <a:schemeClr val="accent2"/>
                </a:solidFill>
              </a:rPr>
              <a:t>The functional currency should be determined by looking at several factors. </a:t>
            </a:r>
          </a:p>
          <a:p>
            <a:pPr algn="just"/>
            <a:r>
              <a:rPr lang="en-US" sz="2400" dirty="0" smtClean="0">
                <a:solidFill>
                  <a:schemeClr val="accent2"/>
                </a:solidFill>
              </a:rPr>
              <a:t>This currency should be the one in which the entity normally generates and spends cash and in which transactions are normally denominated.  </a:t>
            </a:r>
          </a:p>
          <a:p>
            <a:pPr algn="just"/>
            <a:r>
              <a:rPr lang="en-US" sz="2400" dirty="0" smtClean="0">
                <a:solidFill>
                  <a:schemeClr val="accent2"/>
                </a:solidFill>
              </a:rPr>
              <a:t>All transactions in currencies other than the functional currency are treated as transactions in foreign currencies. </a:t>
            </a:r>
          </a:p>
          <a:p>
            <a:pPr algn="just"/>
            <a:endParaRPr lang="en-US" sz="2400" dirty="0">
              <a:solidFill>
                <a:schemeClr val="accent2"/>
              </a:solidFill>
            </a:endParaRPr>
          </a:p>
          <a:p>
            <a:pPr algn="just"/>
            <a:r>
              <a:rPr lang="en-US" sz="2400" dirty="0" smtClean="0">
                <a:solidFill>
                  <a:schemeClr val="accent2"/>
                </a:solidFill>
              </a:rPr>
              <a:t>5 factors can be taken into account in making this decision: the currency ( Primary -3 &amp; Secondary-2 )</a:t>
            </a:r>
          </a:p>
        </p:txBody>
      </p:sp>
      <p:sp>
        <p:nvSpPr>
          <p:cNvPr id="4" name="Slide Number Placeholder 3"/>
          <p:cNvSpPr>
            <a:spLocks noGrp="1"/>
          </p:cNvSpPr>
          <p:nvPr>
            <p:ph type="sldNum" sz="quarter" idx="10"/>
          </p:nvPr>
        </p:nvSpPr>
        <p:spPr/>
        <p:txBody>
          <a:bodyPr/>
          <a:lstStyle/>
          <a:p>
            <a:pPr>
              <a:defRPr/>
            </a:pPr>
            <a:fld id="{41E7554C-13FF-4DFD-9399-E95D7DA8739F}" type="slidenum">
              <a:rPr lang="en-US" smtClean="0"/>
              <a:pPr>
                <a:defRPr/>
              </a:pPr>
              <a:t>281</a:t>
            </a:fld>
            <a:endParaRPr lang="en-US"/>
          </a:p>
        </p:txBody>
      </p:sp>
    </p:spTree>
    <p:extLst>
      <p:ext uri="{BB962C8B-B14F-4D97-AF65-F5344CB8AC3E}">
        <p14:creationId xmlns:p14="http://schemas.microsoft.com/office/powerpoint/2010/main" xmlns="" val="2344413641"/>
      </p:ext>
    </p:extLst>
  </p:cSld>
  <p:clrMapOvr>
    <a:masterClrMapping/>
  </p:clrMapOvr>
  <p:transition/>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pPr algn="ctr"/>
            <a:r>
              <a:rPr lang="en-US" dirty="0" smtClean="0"/>
              <a:t>The Effects of Changes in Foreign Exchange Rates (IAS 21)</a:t>
            </a:r>
            <a:endParaRPr lang="en-US" dirty="0"/>
          </a:p>
        </p:txBody>
      </p:sp>
      <p:sp>
        <p:nvSpPr>
          <p:cNvPr id="3" name="Content Placeholder 2"/>
          <p:cNvSpPr>
            <a:spLocks noGrp="1"/>
          </p:cNvSpPr>
          <p:nvPr>
            <p:ph idx="1"/>
          </p:nvPr>
        </p:nvSpPr>
        <p:spPr>
          <a:xfrm>
            <a:off x="304800" y="1371601"/>
            <a:ext cx="8382000" cy="4267199"/>
          </a:xfrm>
        </p:spPr>
        <p:txBody>
          <a:bodyPr>
            <a:noAutofit/>
          </a:bodyPr>
          <a:lstStyle/>
          <a:p>
            <a:pPr algn="just"/>
            <a:r>
              <a:rPr lang="en-US" sz="2400" b="1" i="1" u="sng" dirty="0" smtClean="0">
                <a:solidFill>
                  <a:schemeClr val="accent2"/>
                </a:solidFill>
              </a:rPr>
              <a:t>FUNCTIONAL CURRENCY</a:t>
            </a:r>
          </a:p>
          <a:p>
            <a:pPr marL="0" indent="0" algn="just">
              <a:buNone/>
            </a:pPr>
            <a:endParaRPr lang="en-US" sz="2800" dirty="0" smtClean="0">
              <a:solidFill>
                <a:schemeClr val="accent2"/>
              </a:solidFill>
            </a:endParaRPr>
          </a:p>
          <a:p>
            <a:pPr algn="just"/>
            <a:r>
              <a:rPr lang="en-US" sz="2800" b="1" dirty="0" smtClean="0">
                <a:solidFill>
                  <a:schemeClr val="accent2"/>
                </a:solidFill>
              </a:rPr>
              <a:t>Primary Factors</a:t>
            </a:r>
          </a:p>
          <a:p>
            <a:pPr algn="just"/>
            <a:r>
              <a:rPr lang="en-US" sz="2400" dirty="0" smtClean="0">
                <a:solidFill>
                  <a:schemeClr val="accent2"/>
                </a:solidFill>
              </a:rPr>
              <a:t>(1)  That mainly influences the price at which goods and services are sold</a:t>
            </a:r>
          </a:p>
          <a:p>
            <a:pPr algn="just"/>
            <a:r>
              <a:rPr lang="en-US" sz="2400" dirty="0" smtClean="0">
                <a:solidFill>
                  <a:schemeClr val="accent2"/>
                </a:solidFill>
              </a:rPr>
              <a:t>(2)  Of the country whose competitive forces and regulations mainly influence the entity’s pricing structure</a:t>
            </a:r>
          </a:p>
          <a:p>
            <a:pPr algn="just"/>
            <a:r>
              <a:rPr lang="en-US" sz="2400" dirty="0" smtClean="0">
                <a:solidFill>
                  <a:schemeClr val="accent2"/>
                </a:solidFill>
              </a:rPr>
              <a:t>(3)  That influences the costs of the entity</a:t>
            </a:r>
          </a:p>
        </p:txBody>
      </p:sp>
      <p:sp>
        <p:nvSpPr>
          <p:cNvPr id="4" name="Slide Number Placeholder 3"/>
          <p:cNvSpPr>
            <a:spLocks noGrp="1"/>
          </p:cNvSpPr>
          <p:nvPr>
            <p:ph type="sldNum" sz="quarter" idx="10"/>
          </p:nvPr>
        </p:nvSpPr>
        <p:spPr/>
        <p:txBody>
          <a:bodyPr/>
          <a:lstStyle/>
          <a:p>
            <a:pPr>
              <a:defRPr/>
            </a:pPr>
            <a:fld id="{41E7554C-13FF-4DFD-9399-E95D7DA8739F}" type="slidenum">
              <a:rPr lang="en-US" smtClean="0"/>
              <a:pPr>
                <a:defRPr/>
              </a:pPr>
              <a:t>282</a:t>
            </a:fld>
            <a:endParaRPr lang="en-US"/>
          </a:p>
        </p:txBody>
      </p:sp>
    </p:spTree>
    <p:extLst>
      <p:ext uri="{BB962C8B-B14F-4D97-AF65-F5344CB8AC3E}">
        <p14:creationId xmlns:p14="http://schemas.microsoft.com/office/powerpoint/2010/main" xmlns="" val="1363372394"/>
      </p:ext>
    </p:extLst>
  </p:cSld>
  <p:clrMapOvr>
    <a:masterClrMapping/>
  </p:clrMapOvr>
  <p:transition/>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229600" cy="1143000"/>
          </a:xfrm>
        </p:spPr>
        <p:txBody>
          <a:bodyPr>
            <a:normAutofit fontScale="90000"/>
          </a:bodyPr>
          <a:lstStyle/>
          <a:p>
            <a:pPr algn="ctr"/>
            <a:r>
              <a:rPr lang="en-US" dirty="0" smtClean="0"/>
              <a:t>The Effects of Changes in Foreign Exchange Rates (IAS 21)</a:t>
            </a:r>
            <a:endParaRPr lang="en-US" dirty="0"/>
          </a:p>
        </p:txBody>
      </p:sp>
      <p:sp>
        <p:nvSpPr>
          <p:cNvPr id="3" name="Content Placeholder 2"/>
          <p:cNvSpPr>
            <a:spLocks noGrp="1"/>
          </p:cNvSpPr>
          <p:nvPr>
            <p:ph idx="1"/>
          </p:nvPr>
        </p:nvSpPr>
        <p:spPr>
          <a:xfrm>
            <a:off x="304800" y="1371601"/>
            <a:ext cx="8382000" cy="4190999"/>
          </a:xfrm>
        </p:spPr>
        <p:txBody>
          <a:bodyPr>
            <a:normAutofit/>
          </a:bodyPr>
          <a:lstStyle/>
          <a:p>
            <a:pPr algn="just"/>
            <a:r>
              <a:rPr lang="en-US" sz="2400" b="1" i="1" u="sng" dirty="0" smtClean="0">
                <a:solidFill>
                  <a:schemeClr val="accent2"/>
                </a:solidFill>
              </a:rPr>
              <a:t>FUNCTIONAL CURRENCY</a:t>
            </a:r>
          </a:p>
          <a:p>
            <a:pPr marL="0" indent="0" algn="just">
              <a:buNone/>
            </a:pPr>
            <a:endParaRPr lang="en-US" sz="2400" dirty="0" smtClean="0">
              <a:solidFill>
                <a:schemeClr val="accent2"/>
              </a:solidFill>
            </a:endParaRPr>
          </a:p>
          <a:p>
            <a:pPr algn="just"/>
            <a:r>
              <a:rPr lang="en-US" sz="2400" b="1" dirty="0">
                <a:solidFill>
                  <a:schemeClr val="accent2"/>
                </a:solidFill>
              </a:rPr>
              <a:t>Secondary </a:t>
            </a:r>
            <a:r>
              <a:rPr lang="en-US" sz="2400" b="1" dirty="0" smtClean="0">
                <a:solidFill>
                  <a:schemeClr val="accent2"/>
                </a:solidFill>
              </a:rPr>
              <a:t>Factors</a:t>
            </a:r>
          </a:p>
          <a:p>
            <a:pPr marL="0" indent="0" algn="just">
              <a:buNone/>
            </a:pPr>
            <a:endParaRPr lang="en-US" sz="2400" b="1" dirty="0">
              <a:solidFill>
                <a:schemeClr val="accent2"/>
              </a:solidFill>
            </a:endParaRPr>
          </a:p>
          <a:p>
            <a:pPr algn="just"/>
            <a:r>
              <a:rPr lang="en-US" sz="2400" dirty="0">
                <a:solidFill>
                  <a:schemeClr val="accent2"/>
                </a:solidFill>
              </a:rPr>
              <a:t>(4)  In which funds are generated</a:t>
            </a:r>
          </a:p>
          <a:p>
            <a:pPr algn="just"/>
            <a:r>
              <a:rPr lang="en-US" sz="2400" dirty="0">
                <a:solidFill>
                  <a:schemeClr val="accent2"/>
                </a:solidFill>
              </a:rPr>
              <a:t>(5)  In which receipts from operating activities are retained</a:t>
            </a:r>
          </a:p>
          <a:p>
            <a:pPr algn="just"/>
            <a:r>
              <a:rPr lang="en-US" sz="2400" dirty="0">
                <a:solidFill>
                  <a:schemeClr val="accent2"/>
                </a:solidFill>
              </a:rPr>
              <a:t>The Primary factors are generally considered to be the most influential in deciding the functional currency.</a:t>
            </a:r>
          </a:p>
        </p:txBody>
      </p:sp>
      <p:sp>
        <p:nvSpPr>
          <p:cNvPr id="4" name="Slide Number Placeholder 3"/>
          <p:cNvSpPr>
            <a:spLocks noGrp="1"/>
          </p:cNvSpPr>
          <p:nvPr>
            <p:ph type="sldNum" sz="quarter" idx="10"/>
          </p:nvPr>
        </p:nvSpPr>
        <p:spPr/>
        <p:txBody>
          <a:bodyPr/>
          <a:lstStyle/>
          <a:p>
            <a:pPr>
              <a:defRPr/>
            </a:pPr>
            <a:fld id="{41E7554C-13FF-4DFD-9399-E95D7DA8739F}" type="slidenum">
              <a:rPr lang="en-US" smtClean="0"/>
              <a:pPr>
                <a:defRPr/>
              </a:pPr>
              <a:t>283</a:t>
            </a:fld>
            <a:endParaRPr lang="en-US"/>
          </a:p>
        </p:txBody>
      </p:sp>
    </p:spTree>
    <p:extLst>
      <p:ext uri="{BB962C8B-B14F-4D97-AF65-F5344CB8AC3E}">
        <p14:creationId xmlns:p14="http://schemas.microsoft.com/office/powerpoint/2010/main" xmlns="" val="2060752759"/>
      </p:ext>
    </p:extLst>
  </p:cSld>
  <p:clrMapOvr>
    <a:masterClrMapping/>
  </p:clrMapOvr>
  <p:transition/>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ctr"/>
            <a:r>
              <a:rPr lang="en-US" dirty="0" smtClean="0"/>
              <a:t>The Effects of Changes in Foreign Exchange Rates (IAS 21)</a:t>
            </a:r>
            <a:endParaRPr lang="en-US" dirty="0"/>
          </a:p>
        </p:txBody>
      </p:sp>
      <p:sp>
        <p:nvSpPr>
          <p:cNvPr id="3" name="Content Placeholder 2"/>
          <p:cNvSpPr>
            <a:spLocks noGrp="1"/>
          </p:cNvSpPr>
          <p:nvPr>
            <p:ph idx="1"/>
          </p:nvPr>
        </p:nvSpPr>
        <p:spPr>
          <a:xfrm>
            <a:off x="152400" y="1371600"/>
            <a:ext cx="8686800" cy="5257800"/>
          </a:xfrm>
        </p:spPr>
        <p:txBody>
          <a:bodyPr>
            <a:normAutofit/>
          </a:bodyPr>
          <a:lstStyle/>
          <a:p>
            <a:pPr algn="just"/>
            <a:r>
              <a:rPr lang="en-US" b="1" u="sng" dirty="0" smtClean="0">
                <a:solidFill>
                  <a:schemeClr val="accent2"/>
                </a:solidFill>
              </a:rPr>
              <a:t>Functional Currency determination-</a:t>
            </a:r>
          </a:p>
          <a:p>
            <a:pPr algn="just"/>
            <a:r>
              <a:rPr lang="en-US" dirty="0" smtClean="0"/>
              <a:t>An entity will have to determine the functional currency of a foreign operation, such as a foreign subsidiary, and whether it is the same currency as that of the reporting entity. Such factors as whether the foreign entity is an extension of the reporting entity business, what proportion of its transactions are with the reporting entity, and the nature of the cash flows will help determine the functional currency of the foreign operation.</a:t>
            </a:r>
          </a:p>
        </p:txBody>
      </p:sp>
      <p:sp>
        <p:nvSpPr>
          <p:cNvPr id="4" name="Slide Number Placeholder 3"/>
          <p:cNvSpPr>
            <a:spLocks noGrp="1"/>
          </p:cNvSpPr>
          <p:nvPr>
            <p:ph type="sldNum" sz="quarter" idx="10"/>
          </p:nvPr>
        </p:nvSpPr>
        <p:spPr/>
        <p:txBody>
          <a:bodyPr/>
          <a:lstStyle/>
          <a:p>
            <a:pPr>
              <a:defRPr/>
            </a:pPr>
            <a:fld id="{41E7554C-13FF-4DFD-9399-E95D7DA8739F}" type="slidenum">
              <a:rPr lang="en-US" smtClean="0"/>
              <a:pPr>
                <a:defRPr/>
              </a:pPr>
              <a:t>284</a:t>
            </a:fld>
            <a:endParaRPr lang="en-US"/>
          </a:p>
        </p:txBody>
      </p:sp>
    </p:spTree>
    <p:extLst>
      <p:ext uri="{BB962C8B-B14F-4D97-AF65-F5344CB8AC3E}">
        <p14:creationId xmlns:p14="http://schemas.microsoft.com/office/powerpoint/2010/main" xmlns="" val="1452207418"/>
      </p:ext>
    </p:extLst>
  </p:cSld>
  <p:clrMapOvr>
    <a:masterClrMapping/>
  </p:clrMapOvr>
  <p:transition/>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pPr algn="ctr"/>
            <a:r>
              <a:rPr lang="en-US" dirty="0" smtClean="0"/>
              <a:t>The Effects of Changes in Foreign Exchange Rates (IAS 21)</a:t>
            </a:r>
            <a:endParaRPr lang="en-US" dirty="0"/>
          </a:p>
        </p:txBody>
      </p:sp>
      <p:sp>
        <p:nvSpPr>
          <p:cNvPr id="3" name="Content Placeholder 2"/>
          <p:cNvSpPr>
            <a:spLocks noGrp="1"/>
          </p:cNvSpPr>
          <p:nvPr>
            <p:ph idx="1"/>
          </p:nvPr>
        </p:nvSpPr>
        <p:spPr>
          <a:xfrm>
            <a:off x="152400" y="1371600"/>
            <a:ext cx="8686800" cy="5257800"/>
          </a:xfrm>
        </p:spPr>
        <p:txBody>
          <a:bodyPr>
            <a:normAutofit/>
          </a:bodyPr>
          <a:lstStyle/>
          <a:p>
            <a:pPr algn="just"/>
            <a:r>
              <a:rPr lang="en-US" b="1" u="sng" dirty="0" smtClean="0">
                <a:solidFill>
                  <a:schemeClr val="accent2"/>
                </a:solidFill>
              </a:rPr>
              <a:t>Periodicity of Functional Currency-</a:t>
            </a:r>
          </a:p>
          <a:p>
            <a:pPr algn="just"/>
            <a:r>
              <a:rPr lang="en-US" dirty="0" smtClean="0"/>
              <a:t>The entity’s functional currency reflects the transactions, events, and conditions under which the entity conducts its business. Once decided on, the functional currency does not change unless there is a change in the underlying nature of the transactions and relevant conditions and events.</a:t>
            </a:r>
            <a:endParaRPr lang="en-US" dirty="0"/>
          </a:p>
        </p:txBody>
      </p:sp>
      <p:sp>
        <p:nvSpPr>
          <p:cNvPr id="4" name="Slide Number Placeholder 3"/>
          <p:cNvSpPr>
            <a:spLocks noGrp="1"/>
          </p:cNvSpPr>
          <p:nvPr>
            <p:ph type="sldNum" sz="quarter" idx="10"/>
          </p:nvPr>
        </p:nvSpPr>
        <p:spPr/>
        <p:txBody>
          <a:bodyPr/>
          <a:lstStyle/>
          <a:p>
            <a:pPr>
              <a:defRPr/>
            </a:pPr>
            <a:fld id="{41E7554C-13FF-4DFD-9399-E95D7DA8739F}" type="slidenum">
              <a:rPr lang="en-US" smtClean="0"/>
              <a:pPr>
                <a:defRPr/>
              </a:pPr>
              <a:t>285</a:t>
            </a:fld>
            <a:endParaRPr lang="en-US"/>
          </a:p>
        </p:txBody>
      </p:sp>
    </p:spTree>
    <p:extLst>
      <p:ext uri="{BB962C8B-B14F-4D97-AF65-F5344CB8AC3E}">
        <p14:creationId xmlns:p14="http://schemas.microsoft.com/office/powerpoint/2010/main" xmlns="" val="2371784107"/>
      </p:ext>
    </p:extLst>
  </p:cSld>
  <p:clrMapOvr>
    <a:masterClrMapping/>
  </p:clrMapOvr>
  <p:transition/>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057400"/>
            <a:ext cx="7772400" cy="3276600"/>
          </a:xfrm>
        </p:spPr>
        <p:txBody>
          <a:bodyPr>
            <a:normAutofit fontScale="90000"/>
          </a:bodyPr>
          <a:lstStyle/>
          <a:p>
            <a:pPr eaLnBrk="1" hangingPunct="1">
              <a:defRPr/>
            </a:pPr>
            <a:r>
              <a:rPr lang="en-US" dirty="0" smtClean="0"/>
              <a:t>Meaning of </a:t>
            </a:r>
            <a:br>
              <a:rPr lang="en-US" dirty="0" smtClean="0"/>
            </a:br>
            <a:r>
              <a:rPr lang="en-US" u="sng" dirty="0" smtClean="0"/>
              <a:t>Effective Interest rate </a:t>
            </a:r>
            <a:r>
              <a:rPr lang="en-US" dirty="0" smtClean="0"/>
              <a:t/>
            </a:r>
            <a:br>
              <a:rPr lang="en-US" dirty="0" smtClean="0"/>
            </a:br>
            <a:r>
              <a:rPr lang="en-US" dirty="0" smtClean="0"/>
              <a:t>Used for </a:t>
            </a:r>
            <a:br>
              <a:rPr lang="en-US" dirty="0" smtClean="0"/>
            </a:br>
            <a:r>
              <a:rPr lang="en-US" dirty="0" smtClean="0"/>
              <a:t> Bond</a:t>
            </a:r>
            <a:br>
              <a:rPr lang="en-US" dirty="0" smtClean="0"/>
            </a:br>
            <a:r>
              <a:rPr lang="en-US" dirty="0" smtClean="0"/>
              <a:t>Amortization</a:t>
            </a:r>
          </a:p>
        </p:txBody>
      </p:sp>
    </p:spTree>
    <p:extLst>
      <p:ext uri="{BB962C8B-B14F-4D97-AF65-F5344CB8AC3E}">
        <p14:creationId xmlns:p14="http://schemas.microsoft.com/office/powerpoint/2010/main" xmlns="" val="1347833274"/>
      </p:ext>
    </p:extLst>
  </p:cSld>
  <p:clrMapOvr>
    <a:masterClrMapping/>
  </p:clrMapOvr>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0"/>
            <a:ext cx="8229600" cy="990600"/>
          </a:xfrm>
        </p:spPr>
        <p:txBody>
          <a:bodyPr/>
          <a:lstStyle/>
          <a:p>
            <a:pPr eaLnBrk="1" hangingPunct="1">
              <a:defRPr/>
            </a:pPr>
            <a:r>
              <a:rPr lang="en-US" smtClean="0"/>
              <a:t>What are Bonds?</a:t>
            </a:r>
          </a:p>
        </p:txBody>
      </p:sp>
      <p:sp>
        <p:nvSpPr>
          <p:cNvPr id="6147" name="Rectangle 3"/>
          <p:cNvSpPr>
            <a:spLocks noGrp="1" noChangeArrowheads="1"/>
          </p:cNvSpPr>
          <p:nvPr>
            <p:ph type="body" idx="1"/>
          </p:nvPr>
        </p:nvSpPr>
        <p:spPr>
          <a:xfrm>
            <a:off x="0" y="1066800"/>
            <a:ext cx="9144000" cy="5791200"/>
          </a:xfrm>
        </p:spPr>
        <p:txBody>
          <a:bodyPr/>
          <a:lstStyle/>
          <a:p>
            <a:pPr eaLnBrk="1" hangingPunct="1">
              <a:defRPr/>
            </a:pPr>
            <a:r>
              <a:rPr lang="en-US" smtClean="0"/>
              <a:t>Bonds are interest-bearing notes issued by corporations, universities and governmental entities.</a:t>
            </a:r>
          </a:p>
          <a:p>
            <a:pPr eaLnBrk="1" hangingPunct="1">
              <a:defRPr/>
            </a:pPr>
            <a:r>
              <a:rPr lang="en-US" smtClean="0"/>
              <a:t>Usually sold to many investors.</a:t>
            </a:r>
          </a:p>
          <a:p>
            <a:pPr eaLnBrk="1" hangingPunct="1">
              <a:defRPr/>
            </a:pPr>
            <a:r>
              <a:rPr lang="en-US" smtClean="0"/>
              <a:t>Are traded, like stocks, on open markets where the price is determined by the </a:t>
            </a:r>
            <a:r>
              <a:rPr lang="en-US" i="1" smtClean="0"/>
              <a:t>market interest rate.  Interest</a:t>
            </a:r>
            <a:r>
              <a:rPr lang="en-US" smtClean="0"/>
              <a:t> is the cost incurred by the bond issuer for the use of the investor’s money.</a:t>
            </a:r>
          </a:p>
          <a:p>
            <a:pPr eaLnBrk="1" hangingPunct="1">
              <a:defRPr/>
            </a:pPr>
            <a:r>
              <a:rPr lang="en-US" smtClean="0"/>
              <a:t>The </a:t>
            </a:r>
            <a:r>
              <a:rPr lang="en-US" i="1" smtClean="0"/>
              <a:t>face value </a:t>
            </a:r>
            <a:r>
              <a:rPr lang="en-US" smtClean="0"/>
              <a:t>is the amount of principal the bond issuer must pay at the maturity date.</a:t>
            </a:r>
          </a:p>
          <a:p>
            <a:pPr eaLnBrk="1" hangingPunct="1">
              <a:buFont typeface="Wingdings" pitchFamily="2" charset="2"/>
              <a:buNone/>
              <a:defRPr/>
            </a:pPr>
            <a:endParaRPr lang="en-US" smtClean="0"/>
          </a:p>
        </p:txBody>
      </p:sp>
    </p:spTree>
    <p:extLst>
      <p:ext uri="{BB962C8B-B14F-4D97-AF65-F5344CB8AC3E}">
        <p14:creationId xmlns:p14="http://schemas.microsoft.com/office/powerpoint/2010/main" xmlns="" val="3766132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10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2" dur="10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7" dur="10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linds(horizontal)">
                                      <p:cBhvr>
                                        <p:cTn id="22" dur="10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066800"/>
          </a:xfrm>
        </p:spPr>
        <p:txBody>
          <a:bodyPr/>
          <a:lstStyle/>
          <a:p>
            <a:pPr eaLnBrk="1" hangingPunct="1">
              <a:defRPr/>
            </a:pPr>
            <a:r>
              <a:rPr lang="en-US" sz="4000" smtClean="0"/>
              <a:t>Interest Rates: Stated vs. Market</a:t>
            </a:r>
          </a:p>
        </p:txBody>
      </p:sp>
      <p:sp>
        <p:nvSpPr>
          <p:cNvPr id="11267" name="Rectangle 3"/>
          <p:cNvSpPr>
            <a:spLocks noGrp="1" noChangeArrowheads="1"/>
          </p:cNvSpPr>
          <p:nvPr>
            <p:ph type="body" idx="1"/>
          </p:nvPr>
        </p:nvSpPr>
        <p:spPr>
          <a:xfrm>
            <a:off x="457200" y="1143000"/>
            <a:ext cx="8229600" cy="5715000"/>
          </a:xfrm>
        </p:spPr>
        <p:txBody>
          <a:bodyPr/>
          <a:lstStyle/>
          <a:p>
            <a:pPr eaLnBrk="1" hangingPunct="1">
              <a:defRPr/>
            </a:pPr>
            <a:r>
              <a:rPr lang="en-US" sz="2200" smtClean="0"/>
              <a:t>Each bond has a contractual, or </a:t>
            </a:r>
            <a:r>
              <a:rPr lang="en-US" sz="2200" i="1" smtClean="0">
                <a:solidFill>
                  <a:schemeClr val="hlink"/>
                </a:solidFill>
              </a:rPr>
              <a:t>stated</a:t>
            </a:r>
            <a:r>
              <a:rPr lang="en-US" sz="2200" smtClean="0"/>
              <a:t> rate of interest (ex: 5% per year).  This rate may be higher or lower than the prevailing interest rate, determined on the open market.</a:t>
            </a:r>
          </a:p>
          <a:p>
            <a:pPr eaLnBrk="1" hangingPunct="1">
              <a:defRPr/>
            </a:pPr>
            <a:r>
              <a:rPr lang="en-US" sz="2200" smtClean="0"/>
              <a:t>If the market interest rate is less than the stated rate, investors will equalize the difference by purchasing the bond at a </a:t>
            </a:r>
            <a:r>
              <a:rPr lang="en-US" sz="2200" i="1" smtClean="0">
                <a:solidFill>
                  <a:schemeClr val="hlink"/>
                </a:solidFill>
              </a:rPr>
              <a:t>higher</a:t>
            </a:r>
            <a:r>
              <a:rPr lang="en-US" sz="2200" smtClean="0"/>
              <a:t> price.  The difference between the higher market price and the face value of the bond is called a </a:t>
            </a:r>
            <a:r>
              <a:rPr lang="en-US" sz="2200" i="1" smtClean="0">
                <a:solidFill>
                  <a:schemeClr val="hlink"/>
                </a:solidFill>
              </a:rPr>
              <a:t>premium</a:t>
            </a:r>
            <a:r>
              <a:rPr lang="en-US" sz="2200" i="1" smtClean="0"/>
              <a:t>.</a:t>
            </a:r>
          </a:p>
          <a:p>
            <a:pPr eaLnBrk="1" hangingPunct="1">
              <a:defRPr/>
            </a:pPr>
            <a:r>
              <a:rPr lang="en-US" sz="2200" smtClean="0"/>
              <a:t>If the market interest rate is greater than the stated rate, investors will equalize the difference by purchasing the bond at a </a:t>
            </a:r>
            <a:r>
              <a:rPr lang="en-US" sz="2200" i="1" smtClean="0">
                <a:solidFill>
                  <a:schemeClr val="hlink"/>
                </a:solidFill>
              </a:rPr>
              <a:t>lower</a:t>
            </a:r>
            <a:r>
              <a:rPr lang="en-US" sz="2200" i="1" smtClean="0"/>
              <a:t> </a:t>
            </a:r>
            <a:r>
              <a:rPr lang="en-US" sz="2200" smtClean="0"/>
              <a:t>price.  The difference between the lower market price and the face value of the bond is called a </a:t>
            </a:r>
            <a:r>
              <a:rPr lang="en-US" sz="2200" i="1" smtClean="0">
                <a:solidFill>
                  <a:schemeClr val="hlink"/>
                </a:solidFill>
              </a:rPr>
              <a:t>discount</a:t>
            </a:r>
            <a:r>
              <a:rPr lang="en-US" sz="2200" i="1" smtClean="0"/>
              <a:t>.</a:t>
            </a:r>
          </a:p>
          <a:p>
            <a:pPr eaLnBrk="1" hangingPunct="1">
              <a:defRPr/>
            </a:pPr>
            <a:r>
              <a:rPr lang="en-US" sz="2200" smtClean="0"/>
              <a:t>For accounting purposes, we must </a:t>
            </a:r>
            <a:r>
              <a:rPr lang="en-US" sz="2200" smtClean="0">
                <a:solidFill>
                  <a:schemeClr val="hlink"/>
                </a:solidFill>
              </a:rPr>
              <a:t>calculate</a:t>
            </a:r>
            <a:r>
              <a:rPr lang="en-US" sz="2200" smtClean="0"/>
              <a:t> and </a:t>
            </a:r>
            <a:r>
              <a:rPr lang="en-US" sz="2200" smtClean="0">
                <a:solidFill>
                  <a:schemeClr val="hlink"/>
                </a:solidFill>
              </a:rPr>
              <a:t>journalize</a:t>
            </a:r>
            <a:r>
              <a:rPr lang="en-US" sz="2200" smtClean="0"/>
              <a:t>  (record) both the interest expense and the discount or premium.  </a:t>
            </a:r>
            <a:r>
              <a:rPr lang="en-US" sz="2200" i="1" smtClean="0">
                <a:solidFill>
                  <a:schemeClr val="hlink"/>
                </a:solidFill>
              </a:rPr>
              <a:t>Amortization</a:t>
            </a:r>
            <a:r>
              <a:rPr lang="en-US" sz="2200" smtClean="0"/>
              <a:t> is the process of allocating the discount or premium over the term of the bond.</a:t>
            </a:r>
          </a:p>
          <a:p>
            <a:pPr eaLnBrk="1" hangingPunct="1">
              <a:buFont typeface="Wingdings" pitchFamily="2" charset="2"/>
              <a:buNone/>
              <a:defRPr/>
            </a:pPr>
            <a:endParaRPr lang="en-US" sz="2200" i="1" smtClean="0"/>
          </a:p>
        </p:txBody>
      </p:sp>
    </p:spTree>
    <p:extLst>
      <p:ext uri="{BB962C8B-B14F-4D97-AF65-F5344CB8AC3E}">
        <p14:creationId xmlns:p14="http://schemas.microsoft.com/office/powerpoint/2010/main" xmlns="" val="4012051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10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10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10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10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274638"/>
            <a:ext cx="9144000" cy="1143000"/>
          </a:xfrm>
        </p:spPr>
        <p:txBody>
          <a:bodyPr/>
          <a:lstStyle/>
          <a:p>
            <a:pPr eaLnBrk="1" hangingPunct="1">
              <a:defRPr/>
            </a:pPr>
            <a:r>
              <a:rPr lang="en-US" sz="4000" smtClean="0"/>
              <a:t>Amortization of Premium or Discount</a:t>
            </a:r>
          </a:p>
        </p:txBody>
      </p:sp>
      <p:sp>
        <p:nvSpPr>
          <p:cNvPr id="10243" name="Rectangle 3"/>
          <p:cNvSpPr>
            <a:spLocks noGrp="1" noChangeArrowheads="1"/>
          </p:cNvSpPr>
          <p:nvPr>
            <p:ph type="body" idx="1"/>
          </p:nvPr>
        </p:nvSpPr>
        <p:spPr>
          <a:xfrm>
            <a:off x="457200" y="1752600"/>
            <a:ext cx="8229600" cy="4495800"/>
          </a:xfrm>
        </p:spPr>
        <p:txBody>
          <a:bodyPr/>
          <a:lstStyle/>
          <a:p>
            <a:pPr eaLnBrk="1" hangingPunct="1">
              <a:lnSpc>
                <a:spcPct val="90000"/>
              </a:lnSpc>
              <a:defRPr/>
            </a:pPr>
            <a:r>
              <a:rPr lang="en-US" i="1" dirty="0" smtClean="0"/>
              <a:t>Two types of amortization include:</a:t>
            </a:r>
          </a:p>
          <a:p>
            <a:pPr eaLnBrk="1" hangingPunct="1">
              <a:lnSpc>
                <a:spcPct val="90000"/>
              </a:lnSpc>
              <a:defRPr/>
            </a:pPr>
            <a:r>
              <a:rPr lang="en-US" dirty="0" smtClean="0"/>
              <a:t>Effective-Interest: the periodic interest expense equals a constant percentage the carrying value of the bond.</a:t>
            </a:r>
          </a:p>
          <a:p>
            <a:pPr eaLnBrk="1" hangingPunct="1">
              <a:lnSpc>
                <a:spcPct val="90000"/>
              </a:lnSpc>
              <a:defRPr/>
            </a:pPr>
            <a:r>
              <a:rPr lang="en-US" dirty="0" smtClean="0"/>
              <a:t>Straight-line: The same amount of interest expense of interest expense is allocated in each period.</a:t>
            </a:r>
          </a:p>
          <a:p>
            <a:pPr eaLnBrk="1" hangingPunct="1">
              <a:lnSpc>
                <a:spcPct val="90000"/>
              </a:lnSpc>
              <a:defRPr/>
            </a:pPr>
            <a:r>
              <a:rPr lang="en-US" i="1" dirty="0" smtClean="0"/>
              <a:t>Let’s illustrate the Effective-Interest method.</a:t>
            </a:r>
          </a:p>
        </p:txBody>
      </p:sp>
    </p:spTree>
    <p:extLst>
      <p:ext uri="{BB962C8B-B14F-4D97-AF65-F5344CB8AC3E}">
        <p14:creationId xmlns:p14="http://schemas.microsoft.com/office/powerpoint/2010/main" xmlns="" val="977685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76200"/>
            <a:ext cx="4343400" cy="461665"/>
          </a:xfrm>
          <a:prstGeom prst="rect">
            <a:avLst/>
          </a:prstGeom>
          <a:noFill/>
        </p:spPr>
        <p:txBody>
          <a:bodyPr wrap="square" rtlCol="0">
            <a:spAutoFit/>
          </a:bodyPr>
          <a:lstStyle/>
          <a:p>
            <a:r>
              <a:rPr lang="en-US" sz="2400" dirty="0" smtClean="0"/>
              <a:t>IFRS, </a:t>
            </a:r>
            <a:r>
              <a:rPr lang="en-US" sz="2400" dirty="0" err="1" smtClean="0"/>
              <a:t>Ind</a:t>
            </a:r>
            <a:r>
              <a:rPr lang="en-US" sz="2400" dirty="0" smtClean="0"/>
              <a:t> AS and AS- some Basics</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xmlns="" val="1239080475"/>
              </p:ext>
            </p:extLst>
          </p:nvPr>
        </p:nvGraphicFramePr>
        <p:xfrm>
          <a:off x="152400" y="555100"/>
          <a:ext cx="8915399" cy="6233674"/>
        </p:xfrm>
        <a:graphic>
          <a:graphicData uri="http://schemas.openxmlformats.org/drawingml/2006/table">
            <a:tbl>
              <a:tblPr>
                <a:tableStyleId>{5C22544A-7EE6-4342-B048-85BDC9FD1C3A}</a:tableStyleId>
              </a:tblPr>
              <a:tblGrid>
                <a:gridCol w="685800"/>
                <a:gridCol w="2667000"/>
                <a:gridCol w="1066800"/>
                <a:gridCol w="914400"/>
                <a:gridCol w="990600"/>
                <a:gridCol w="2590799"/>
              </a:tblGrid>
              <a:tr h="223176">
                <a:tc>
                  <a:txBody>
                    <a:bodyPr/>
                    <a:lstStyle/>
                    <a:p>
                      <a:pPr algn="ctr" rtl="0" fontAlgn="ctr"/>
                      <a:r>
                        <a:rPr lang="en-US" sz="1800" b="1" u="none" strike="noStrike" dirty="0">
                          <a:effectLst/>
                        </a:rPr>
                        <a:t>IFRS </a:t>
                      </a:r>
                      <a:endParaRPr lang="en-US" sz="1800" b="1" i="0" u="none" strike="noStrike" dirty="0">
                        <a:solidFill>
                          <a:srgbClr val="FFFFFF"/>
                        </a:solidFill>
                        <a:effectLst/>
                        <a:latin typeface="Garamond"/>
                      </a:endParaRPr>
                    </a:p>
                  </a:txBody>
                  <a:tcPr marL="6974" marR="6974" marT="6974" marB="0" anchor="ctr"/>
                </a:tc>
                <a:tc>
                  <a:txBody>
                    <a:bodyPr/>
                    <a:lstStyle/>
                    <a:p>
                      <a:pPr algn="l" rtl="0" fontAlgn="ctr"/>
                      <a:r>
                        <a:rPr lang="en-US" sz="1800" b="1" u="none" strike="noStrike" dirty="0">
                          <a:effectLst/>
                        </a:rPr>
                        <a:t>IFRS Name</a:t>
                      </a:r>
                      <a:endParaRPr lang="en-US" sz="1800" b="1" i="0" u="none" strike="noStrike" dirty="0">
                        <a:solidFill>
                          <a:srgbClr val="FFFFFF"/>
                        </a:solidFill>
                        <a:effectLst/>
                        <a:latin typeface="Garamond"/>
                      </a:endParaRPr>
                    </a:p>
                  </a:txBody>
                  <a:tcPr marL="6974" marR="6974" marT="6974" marB="0" anchor="ctr"/>
                </a:tc>
                <a:tc>
                  <a:txBody>
                    <a:bodyPr/>
                    <a:lstStyle/>
                    <a:p>
                      <a:pPr algn="l" rtl="0" fontAlgn="ctr"/>
                      <a:r>
                        <a:rPr lang="en-US" sz="1800" b="1" u="none" strike="noStrike" dirty="0" err="1">
                          <a:effectLst/>
                        </a:rPr>
                        <a:t>Ind</a:t>
                      </a:r>
                      <a:r>
                        <a:rPr lang="en-US" sz="1800" b="1" u="none" strike="noStrike" dirty="0">
                          <a:effectLst/>
                        </a:rPr>
                        <a:t> AS</a:t>
                      </a:r>
                      <a:endParaRPr lang="en-US" sz="1800" b="1" i="0" u="none" strike="noStrike" dirty="0">
                        <a:solidFill>
                          <a:srgbClr val="FFFFFF"/>
                        </a:solidFill>
                        <a:effectLst/>
                        <a:latin typeface="Garamond"/>
                      </a:endParaRPr>
                    </a:p>
                  </a:txBody>
                  <a:tcPr marL="6974" marR="6974" marT="6974" marB="0" anchor="ctr"/>
                </a:tc>
                <a:tc>
                  <a:txBody>
                    <a:bodyPr/>
                    <a:lstStyle/>
                    <a:p>
                      <a:pPr algn="l" rtl="0" fontAlgn="ctr"/>
                      <a:r>
                        <a:rPr lang="en-US" sz="1800" b="1" u="none" strike="noStrike" dirty="0">
                          <a:effectLst/>
                        </a:rPr>
                        <a:t>IFRIC,SIC etc.</a:t>
                      </a:r>
                      <a:endParaRPr lang="en-US" sz="1800" b="1" i="0" u="none" strike="noStrike" dirty="0">
                        <a:solidFill>
                          <a:srgbClr val="FFFFFF"/>
                        </a:solidFill>
                        <a:effectLst/>
                        <a:latin typeface="Garamond"/>
                      </a:endParaRPr>
                    </a:p>
                  </a:txBody>
                  <a:tcPr marL="6974" marR="6974" marT="6974" marB="0" anchor="ctr"/>
                </a:tc>
                <a:tc>
                  <a:txBody>
                    <a:bodyPr/>
                    <a:lstStyle/>
                    <a:p>
                      <a:pPr algn="ctr" rtl="0" fontAlgn="ctr"/>
                      <a:r>
                        <a:rPr lang="en-US" sz="1800" b="1" u="none" strike="noStrike">
                          <a:effectLst/>
                        </a:rPr>
                        <a:t>Existing AS </a:t>
                      </a:r>
                      <a:endParaRPr lang="en-US" sz="1800" b="1" i="0" u="none" strike="noStrike">
                        <a:solidFill>
                          <a:srgbClr val="FFFFFF"/>
                        </a:solidFill>
                        <a:effectLst/>
                        <a:latin typeface="Garamond"/>
                      </a:endParaRPr>
                    </a:p>
                  </a:txBody>
                  <a:tcPr marL="6974" marR="6974" marT="6974" marB="0" anchor="ctr"/>
                </a:tc>
                <a:tc>
                  <a:txBody>
                    <a:bodyPr/>
                    <a:lstStyle/>
                    <a:p>
                      <a:pPr algn="l" fontAlgn="ctr"/>
                      <a:r>
                        <a:rPr lang="en-US" sz="1800" b="1" u="none" strike="noStrike" dirty="0">
                          <a:effectLst/>
                        </a:rPr>
                        <a:t>Indian Scenario</a:t>
                      </a:r>
                      <a:endParaRPr lang="en-US" sz="1800" b="1" i="0" u="none" strike="noStrike" dirty="0">
                        <a:solidFill>
                          <a:srgbClr val="FFFFFF"/>
                        </a:solidFill>
                        <a:effectLst/>
                        <a:latin typeface="Garamond"/>
                      </a:endParaRPr>
                    </a:p>
                  </a:txBody>
                  <a:tcPr marL="6974" marR="6974" marT="6974" marB="0" anchor="ctr"/>
                </a:tc>
              </a:tr>
              <a:tr h="592810">
                <a:tc>
                  <a:txBody>
                    <a:bodyPr/>
                    <a:lstStyle/>
                    <a:p>
                      <a:pPr algn="l" rtl="0" fontAlgn="ctr"/>
                      <a:r>
                        <a:rPr lang="en-US" sz="1600" u="none" strike="noStrike" dirty="0">
                          <a:effectLst/>
                        </a:rPr>
                        <a:t>IFRS 6</a:t>
                      </a:r>
                      <a:endParaRPr lang="en-US" sz="1600" b="1"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Exploration for and Evaluation of Mineral Resources</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a:effectLst/>
                        </a:rPr>
                        <a:t>Ind AS 106</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None </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Guidance Note issued by ICAI (accounting for oil and gas producing activities )</a:t>
                      </a:r>
                      <a:endParaRPr lang="en-US" sz="1600" b="0" i="1" u="none" strike="noStrike" dirty="0">
                        <a:solidFill>
                          <a:srgbClr val="000000"/>
                        </a:solidFill>
                        <a:effectLst/>
                        <a:latin typeface="Calibri"/>
                      </a:endParaRPr>
                    </a:p>
                  </a:txBody>
                  <a:tcPr marL="6974" marR="6974" marT="6974" marB="0" anchor="ctr"/>
                </a:tc>
              </a:tr>
              <a:tr h="592810">
                <a:tc>
                  <a:txBody>
                    <a:bodyPr/>
                    <a:lstStyle/>
                    <a:p>
                      <a:pPr algn="l" rtl="0" fontAlgn="ctr"/>
                      <a:r>
                        <a:rPr lang="en-US" sz="1600" u="none" strike="noStrike">
                          <a:effectLst/>
                        </a:rPr>
                        <a:t>IFRS 7</a:t>
                      </a:r>
                      <a:endParaRPr lang="en-US" sz="1600" b="1"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Financial Instruments: Disclosures</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a:effectLst/>
                        </a:rPr>
                        <a:t>Ind AS 107</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AS 32</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No big difference between AS-32 and IFRS-7. As-32 is not mandatory</a:t>
                      </a:r>
                      <a:endParaRPr lang="en-US" sz="1600" b="0" i="1" u="none" strike="noStrike">
                        <a:solidFill>
                          <a:srgbClr val="000000"/>
                        </a:solidFill>
                        <a:effectLst/>
                        <a:latin typeface="Calibri"/>
                      </a:endParaRPr>
                    </a:p>
                  </a:txBody>
                  <a:tcPr marL="6974" marR="6974" marT="6974" marB="0" anchor="ctr"/>
                </a:tc>
              </a:tr>
              <a:tr h="592810">
                <a:tc>
                  <a:txBody>
                    <a:bodyPr/>
                    <a:lstStyle/>
                    <a:p>
                      <a:pPr algn="l" rtl="0" fontAlgn="ctr"/>
                      <a:r>
                        <a:rPr lang="en-US" sz="1600" u="none" strike="noStrike">
                          <a:effectLst/>
                        </a:rPr>
                        <a:t>IFRS 8</a:t>
                      </a:r>
                      <a:endParaRPr lang="en-US" sz="1600" b="1"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Operating Segments</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IND AS 108</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 </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a:effectLst/>
                        </a:rPr>
                        <a:t>AS 17</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India - Product wise or Geographical wise, IFRS it is based on CODM wise </a:t>
                      </a:r>
                      <a:endParaRPr lang="en-US" sz="1600" b="0" i="1" u="none" strike="noStrike">
                        <a:solidFill>
                          <a:srgbClr val="000000"/>
                        </a:solidFill>
                        <a:effectLst/>
                        <a:latin typeface="Calibri"/>
                      </a:endParaRPr>
                    </a:p>
                  </a:txBody>
                  <a:tcPr marL="6974" marR="6974" marT="6974" marB="0" anchor="ctr"/>
                </a:tc>
              </a:tr>
              <a:tr h="397531">
                <a:tc>
                  <a:txBody>
                    <a:bodyPr/>
                    <a:lstStyle/>
                    <a:p>
                      <a:pPr algn="l" rtl="0" fontAlgn="ctr"/>
                      <a:r>
                        <a:rPr lang="en-US" sz="1600" u="none" strike="noStrike">
                          <a:effectLst/>
                        </a:rPr>
                        <a:t>IFRS 9</a:t>
                      </a:r>
                      <a:endParaRPr lang="en-US" sz="1600" b="1"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Financial Instruments – Assets (effective date Jan-2015) </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Not yet</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Not yet made</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AS </a:t>
                      </a:r>
                      <a:r>
                        <a:rPr lang="en-US" sz="1600" u="none" strike="noStrike" dirty="0" smtClean="0">
                          <a:effectLst/>
                        </a:rPr>
                        <a:t>13,AS- </a:t>
                      </a:r>
                      <a:r>
                        <a:rPr lang="en-US" sz="1600" u="none" strike="noStrike" dirty="0">
                          <a:effectLst/>
                        </a:rPr>
                        <a:t>11, </a:t>
                      </a:r>
                      <a:r>
                        <a:rPr lang="en-US" sz="1600" u="none" strike="noStrike" dirty="0" smtClean="0">
                          <a:effectLst/>
                        </a:rPr>
                        <a:t>AS-30</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a:effectLst/>
                        </a:rPr>
                        <a:t>IFRS 9 is supposed to replace IAS-39, effective date Jan-2018</a:t>
                      </a:r>
                      <a:endParaRPr lang="en-US" sz="1600" b="0" i="1" u="none" strike="noStrike">
                        <a:solidFill>
                          <a:srgbClr val="000000"/>
                        </a:solidFill>
                        <a:effectLst/>
                        <a:latin typeface="Calibri"/>
                      </a:endParaRPr>
                    </a:p>
                  </a:txBody>
                  <a:tcPr marL="6974" marR="6974" marT="6974" marB="0" anchor="ctr"/>
                </a:tc>
              </a:tr>
              <a:tr h="397531">
                <a:tc>
                  <a:txBody>
                    <a:bodyPr/>
                    <a:lstStyle/>
                    <a:p>
                      <a:pPr algn="l" rtl="0" fontAlgn="ctr"/>
                      <a:r>
                        <a:rPr lang="en-US" sz="1600" u="none" strike="noStrike">
                          <a:effectLst/>
                        </a:rPr>
                        <a:t>IFRS 10</a:t>
                      </a:r>
                      <a:endParaRPr lang="en-US" sz="1600" b="1"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Consolidated Financial Statements (to replace IAS 27) </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Not yet</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Not yet made</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None </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a:effectLst/>
                        </a:rPr>
                        <a:t>IFRS 10 is supposed to replace IAS-27</a:t>
                      </a:r>
                      <a:endParaRPr lang="en-US" sz="1600" b="0" i="1" u="none" strike="noStrike">
                        <a:solidFill>
                          <a:srgbClr val="000000"/>
                        </a:solidFill>
                        <a:effectLst/>
                        <a:latin typeface="Calibri"/>
                      </a:endParaRPr>
                    </a:p>
                  </a:txBody>
                  <a:tcPr marL="6974" marR="6974" marT="6974" marB="0" anchor="ctr"/>
                </a:tc>
              </a:tr>
              <a:tr h="397531">
                <a:tc>
                  <a:txBody>
                    <a:bodyPr/>
                    <a:lstStyle/>
                    <a:p>
                      <a:pPr algn="l" rtl="0" fontAlgn="ctr"/>
                      <a:r>
                        <a:rPr lang="en-US" sz="1600" u="none" strike="noStrike">
                          <a:effectLst/>
                        </a:rPr>
                        <a:t>IFRS 11</a:t>
                      </a:r>
                      <a:endParaRPr lang="en-US" sz="1600" b="1"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Joint Arrangements - revised 28 June 2012</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Not yet</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Not yet made</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None </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a:effectLst/>
                        </a:rPr>
                        <a:t>IFRS 11 is supposed to replace IAS-31,effective date jan-2016</a:t>
                      </a:r>
                      <a:endParaRPr lang="en-US" sz="1600" b="0" i="1" u="none" strike="noStrike">
                        <a:solidFill>
                          <a:srgbClr val="000000"/>
                        </a:solidFill>
                        <a:effectLst/>
                        <a:latin typeface="Calibri"/>
                      </a:endParaRPr>
                    </a:p>
                  </a:txBody>
                  <a:tcPr marL="6974" marR="6974" marT="6974" marB="0" anchor="ctr"/>
                </a:tc>
              </a:tr>
              <a:tr h="397531">
                <a:tc>
                  <a:txBody>
                    <a:bodyPr/>
                    <a:lstStyle/>
                    <a:p>
                      <a:pPr algn="l" rtl="0" fontAlgn="ctr"/>
                      <a:r>
                        <a:rPr lang="en-US" sz="1600" u="none" strike="noStrike">
                          <a:effectLst/>
                        </a:rPr>
                        <a:t>IFRS 12</a:t>
                      </a:r>
                      <a:endParaRPr lang="en-US" sz="1600" b="1"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Disclosure of Interests in Other Entities </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Not yet</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Not yet made</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None </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This is a reporting standard only </a:t>
                      </a:r>
                      <a:endParaRPr lang="en-US" sz="1600" b="0" i="1" u="none" strike="noStrike" dirty="0">
                        <a:solidFill>
                          <a:srgbClr val="000000"/>
                        </a:solidFill>
                        <a:effectLst/>
                        <a:latin typeface="Calibri"/>
                      </a:endParaRPr>
                    </a:p>
                  </a:txBody>
                  <a:tcPr marL="6974" marR="6974" marT="6974" marB="0" anchor="ctr"/>
                </a:tc>
              </a:tr>
              <a:tr h="397531">
                <a:tc>
                  <a:txBody>
                    <a:bodyPr/>
                    <a:lstStyle/>
                    <a:p>
                      <a:pPr algn="l" rtl="0" fontAlgn="ctr"/>
                      <a:r>
                        <a:rPr lang="en-US" sz="1600" u="none" strike="noStrike">
                          <a:effectLst/>
                        </a:rPr>
                        <a:t>IFRS 13</a:t>
                      </a:r>
                      <a:endParaRPr lang="en-US" sz="1600" b="1"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Fair Value Measurement</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Not yet</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Not yet made</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None </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Covers Fair values and their </a:t>
                      </a:r>
                      <a:r>
                        <a:rPr lang="en-US" sz="1600" u="none" strike="noStrike" dirty="0" smtClean="0">
                          <a:effectLst/>
                        </a:rPr>
                        <a:t> </a:t>
                      </a:r>
                      <a:r>
                        <a:rPr lang="en-US" sz="1600" u="none" strike="noStrike" dirty="0" err="1" smtClean="0">
                          <a:effectLst/>
                        </a:rPr>
                        <a:t>hierarachy</a:t>
                      </a:r>
                      <a:endParaRPr lang="en-US" sz="1600" b="0" i="1" u="none" strike="noStrike" dirty="0">
                        <a:solidFill>
                          <a:srgbClr val="000000"/>
                        </a:solidFill>
                        <a:effectLst/>
                        <a:latin typeface="Calibri"/>
                      </a:endParaRPr>
                    </a:p>
                  </a:txBody>
                  <a:tcPr marL="6974" marR="6974" marT="6974" marB="0" anchor="ctr"/>
                </a:tc>
              </a:tr>
              <a:tr h="202253">
                <a:tc>
                  <a:txBody>
                    <a:bodyPr/>
                    <a:lstStyle/>
                    <a:p>
                      <a:pPr algn="l" rtl="0" fontAlgn="ctr"/>
                      <a:r>
                        <a:rPr lang="en-US" sz="1600" u="none" strike="noStrike">
                          <a:effectLst/>
                        </a:rPr>
                        <a:t>IFRS 14</a:t>
                      </a:r>
                      <a:endParaRPr lang="en-US" sz="1600" b="1"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Regulatory Deferral Accounts</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Not yet</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a:effectLst/>
                        </a:rPr>
                        <a:t>Not yet made</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None </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Effective date is jan-2016</a:t>
                      </a:r>
                      <a:endParaRPr lang="en-US" sz="1600" b="0" i="1" u="none" strike="noStrike" dirty="0">
                        <a:solidFill>
                          <a:srgbClr val="000000"/>
                        </a:solidFill>
                        <a:effectLst/>
                        <a:latin typeface="Calibri"/>
                      </a:endParaRPr>
                    </a:p>
                  </a:txBody>
                  <a:tcPr marL="6974" marR="6974" marT="6974" marB="0" anchor="ctr"/>
                </a:tc>
              </a:tr>
              <a:tr h="202253">
                <a:tc>
                  <a:txBody>
                    <a:bodyPr/>
                    <a:lstStyle/>
                    <a:p>
                      <a:pPr algn="l" rtl="0" fontAlgn="ctr"/>
                      <a:r>
                        <a:rPr lang="en-US" sz="1600" u="none" strike="noStrike" kern="1200" dirty="0" smtClean="0">
                          <a:solidFill>
                            <a:schemeClr val="dk1"/>
                          </a:solidFill>
                          <a:effectLst/>
                          <a:latin typeface="+mn-lt"/>
                          <a:ea typeface="+mn-ea"/>
                          <a:cs typeface="+mn-cs"/>
                        </a:rPr>
                        <a:t>IFRS 15</a:t>
                      </a:r>
                      <a:endParaRPr lang="en-US" sz="1600" u="none" strike="noStrike" kern="1200" dirty="0">
                        <a:solidFill>
                          <a:schemeClr val="dk1"/>
                        </a:solidFill>
                        <a:effectLst/>
                        <a:latin typeface="+mn-lt"/>
                        <a:ea typeface="+mn-ea"/>
                        <a:cs typeface="+mn-cs"/>
                      </a:endParaRPr>
                    </a:p>
                  </a:txBody>
                  <a:tcPr marL="6974" marR="6974" marT="6974"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1" u="none" strike="noStrike" dirty="0" smtClean="0">
                          <a:solidFill>
                            <a:srgbClr val="000000"/>
                          </a:solidFill>
                          <a:effectLst/>
                          <a:latin typeface="+mn-lt"/>
                        </a:rPr>
                        <a:t>Revenue from Contract with Customers</a:t>
                      </a:r>
                      <a:endParaRPr lang="en-US" sz="1600" u="none" strike="noStrike" kern="1200" dirty="0">
                        <a:solidFill>
                          <a:schemeClr val="dk1"/>
                        </a:solidFill>
                        <a:effectLst/>
                        <a:latin typeface="+mn-lt"/>
                        <a:ea typeface="+mn-ea"/>
                        <a:cs typeface="+mn-cs"/>
                      </a:endParaRPr>
                    </a:p>
                  </a:txBody>
                  <a:tcPr marL="6974" marR="6974" marT="6974" marB="0" anchor="ctr"/>
                </a:tc>
                <a:tc>
                  <a:txBody>
                    <a:bodyPr/>
                    <a:lstStyle/>
                    <a:p>
                      <a:pPr algn="l" rtl="0" fontAlgn="ctr"/>
                      <a:r>
                        <a:rPr lang="en-US" sz="1600" u="none" strike="noStrike" dirty="0">
                          <a:effectLst/>
                        </a:rPr>
                        <a:t>Not yet</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a:effectLst/>
                        </a:rPr>
                        <a:t>Not yet made</a:t>
                      </a:r>
                      <a:endParaRPr lang="en-US" sz="1600" b="0" i="1" u="none" strike="noStrike">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None </a:t>
                      </a:r>
                      <a:endParaRPr lang="en-US" sz="1600" b="0" i="1" u="none" strike="noStrike" dirty="0">
                        <a:solidFill>
                          <a:srgbClr val="000000"/>
                        </a:solidFill>
                        <a:effectLst/>
                        <a:latin typeface="Calibri"/>
                      </a:endParaRPr>
                    </a:p>
                  </a:txBody>
                  <a:tcPr marL="6974" marR="6974" marT="6974" marB="0" anchor="ctr"/>
                </a:tc>
                <a:tc>
                  <a:txBody>
                    <a:bodyPr/>
                    <a:lstStyle/>
                    <a:p>
                      <a:pPr algn="l" rtl="0" fontAlgn="ctr"/>
                      <a:r>
                        <a:rPr lang="en-US" sz="1600" u="none" strike="noStrike" dirty="0">
                          <a:effectLst/>
                        </a:rPr>
                        <a:t>Effective date is </a:t>
                      </a:r>
                      <a:r>
                        <a:rPr lang="en-US" sz="1600" u="none" strike="noStrike" dirty="0" smtClean="0">
                          <a:effectLst/>
                        </a:rPr>
                        <a:t>jan-2017</a:t>
                      </a:r>
                      <a:endParaRPr lang="en-US" sz="1600" b="0" i="1" u="none" strike="noStrike" dirty="0">
                        <a:solidFill>
                          <a:srgbClr val="000000"/>
                        </a:solidFill>
                        <a:effectLst/>
                        <a:latin typeface="Calibri"/>
                      </a:endParaRPr>
                    </a:p>
                  </a:txBody>
                  <a:tcPr marL="6974" marR="6974" marT="6974" marB="0" anchor="ctr"/>
                </a:tc>
              </a:tr>
            </a:tbl>
          </a:graphicData>
        </a:graphic>
      </p:graphicFrame>
      <p:cxnSp>
        <p:nvCxnSpPr>
          <p:cNvPr id="6" name="Straight Connector 5"/>
          <p:cNvCxnSpPr/>
          <p:nvPr/>
        </p:nvCxnSpPr>
        <p:spPr>
          <a:xfrm flipV="1">
            <a:off x="76200" y="1828800"/>
            <a:ext cx="8991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76200" y="3276600"/>
            <a:ext cx="89916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152400" y="4800600"/>
            <a:ext cx="8991600" cy="7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26566000"/>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914400"/>
          </a:xfrm>
        </p:spPr>
        <p:txBody>
          <a:bodyPr/>
          <a:lstStyle/>
          <a:p>
            <a:pPr eaLnBrk="1" hangingPunct="1">
              <a:defRPr/>
            </a:pPr>
            <a:r>
              <a:rPr lang="en-US" dirty="0" smtClean="0"/>
              <a:t>Effective-Interest Method</a:t>
            </a:r>
          </a:p>
        </p:txBody>
      </p:sp>
      <p:sp>
        <p:nvSpPr>
          <p:cNvPr id="14339" name="Rectangle 3"/>
          <p:cNvSpPr>
            <a:spLocks noGrp="1" noChangeArrowheads="1"/>
          </p:cNvSpPr>
          <p:nvPr>
            <p:ph type="body" idx="1"/>
          </p:nvPr>
        </p:nvSpPr>
        <p:spPr>
          <a:xfrm>
            <a:off x="457200" y="990600"/>
            <a:ext cx="8229600" cy="5867400"/>
          </a:xfrm>
        </p:spPr>
        <p:txBody>
          <a:bodyPr/>
          <a:lstStyle/>
          <a:p>
            <a:pPr eaLnBrk="1" hangingPunct="1">
              <a:defRPr/>
            </a:pPr>
            <a:r>
              <a:rPr lang="en-US" dirty="0" smtClean="0"/>
              <a:t>First, assume a bond with a face value of </a:t>
            </a:r>
            <a:r>
              <a:rPr lang="en-US" dirty="0" smtClean="0">
                <a:solidFill>
                  <a:schemeClr val="hlink"/>
                </a:solidFill>
              </a:rPr>
              <a:t>$100,000</a:t>
            </a:r>
            <a:r>
              <a:rPr lang="en-US" dirty="0" smtClean="0"/>
              <a:t>, a stated interest rate of 10% and a 5-year term.  Interest is paid semi-annually (twice a year).</a:t>
            </a:r>
          </a:p>
          <a:p>
            <a:pPr eaLnBrk="1" hangingPunct="1">
              <a:defRPr/>
            </a:pPr>
            <a:r>
              <a:rPr lang="en-US" dirty="0" smtClean="0"/>
              <a:t>Next, assume that the market interest rate is 12%.  Using a present value table, the investor compensates for the </a:t>
            </a:r>
            <a:r>
              <a:rPr lang="en-US" dirty="0" smtClean="0">
                <a:solidFill>
                  <a:srgbClr val="FF6699"/>
                </a:solidFill>
              </a:rPr>
              <a:t>lower</a:t>
            </a:r>
            <a:r>
              <a:rPr lang="en-US" dirty="0" smtClean="0"/>
              <a:t> stated interest rate by paying $92,639 (the </a:t>
            </a:r>
            <a:r>
              <a:rPr lang="en-US" dirty="0" smtClean="0">
                <a:solidFill>
                  <a:schemeClr val="hlink"/>
                </a:solidFill>
              </a:rPr>
              <a:t>carrying</a:t>
            </a:r>
            <a:r>
              <a:rPr lang="en-US" dirty="0" smtClean="0"/>
              <a:t> value).  Thus, the total </a:t>
            </a:r>
            <a:r>
              <a:rPr lang="en-US" i="1" dirty="0" smtClean="0">
                <a:solidFill>
                  <a:schemeClr val="hlink"/>
                </a:solidFill>
              </a:rPr>
              <a:t>discount</a:t>
            </a:r>
            <a:r>
              <a:rPr lang="en-US" dirty="0" smtClean="0"/>
              <a:t> to amortize is: </a:t>
            </a:r>
          </a:p>
          <a:p>
            <a:pPr eaLnBrk="1" hangingPunct="1">
              <a:defRPr/>
            </a:pPr>
            <a:r>
              <a:rPr lang="en-US" dirty="0" smtClean="0">
                <a:solidFill>
                  <a:srgbClr val="00FF99"/>
                </a:solidFill>
              </a:rPr>
              <a:t>$100,000 - $92,639 = </a:t>
            </a:r>
            <a:r>
              <a:rPr lang="en-US" u="sng" dirty="0" smtClean="0">
                <a:solidFill>
                  <a:srgbClr val="00FF99"/>
                </a:solidFill>
              </a:rPr>
              <a:t>$7,361</a:t>
            </a:r>
          </a:p>
        </p:txBody>
      </p:sp>
    </p:spTree>
    <p:extLst>
      <p:ext uri="{BB962C8B-B14F-4D97-AF65-F5344CB8AC3E}">
        <p14:creationId xmlns:p14="http://schemas.microsoft.com/office/powerpoint/2010/main" xmlns="" val="8765554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914400"/>
          </a:xfrm>
        </p:spPr>
        <p:txBody>
          <a:bodyPr/>
          <a:lstStyle/>
          <a:p>
            <a:pPr eaLnBrk="1" hangingPunct="1">
              <a:defRPr/>
            </a:pPr>
            <a:r>
              <a:rPr lang="en-US" dirty="0" smtClean="0"/>
              <a:t>Effective-Interest Method - </a:t>
            </a:r>
            <a:r>
              <a:rPr lang="en-US" dirty="0" smtClean="0">
                <a:solidFill>
                  <a:schemeClr val="hlink"/>
                </a:solidFill>
              </a:rPr>
              <a:t>Discount</a:t>
            </a:r>
          </a:p>
        </p:txBody>
      </p:sp>
      <p:sp>
        <p:nvSpPr>
          <p:cNvPr id="15363" name="Rectangle 3"/>
          <p:cNvSpPr>
            <a:spLocks noGrp="1" noChangeArrowheads="1"/>
          </p:cNvSpPr>
          <p:nvPr>
            <p:ph type="body" idx="1"/>
          </p:nvPr>
        </p:nvSpPr>
        <p:spPr>
          <a:xfrm>
            <a:off x="0" y="990600"/>
            <a:ext cx="9144000" cy="5791200"/>
          </a:xfrm>
        </p:spPr>
        <p:txBody>
          <a:bodyPr/>
          <a:lstStyle/>
          <a:p>
            <a:pPr marL="609600" indent="-609600" eaLnBrk="1" hangingPunct="1">
              <a:lnSpc>
                <a:spcPct val="90000"/>
              </a:lnSpc>
              <a:buFont typeface="Wingdings" pitchFamily="2" charset="2"/>
              <a:buNone/>
              <a:defRPr/>
            </a:pPr>
            <a:r>
              <a:rPr lang="en-US" dirty="0" smtClean="0"/>
              <a:t>There are three computations to make:</a:t>
            </a:r>
          </a:p>
          <a:p>
            <a:pPr marL="609600" indent="-609600" eaLnBrk="1" hangingPunct="1">
              <a:lnSpc>
                <a:spcPct val="90000"/>
              </a:lnSpc>
              <a:buFont typeface="Wingdings" pitchFamily="2" charset="2"/>
              <a:buAutoNum type="arabicPeriod"/>
              <a:defRPr/>
            </a:pPr>
            <a:r>
              <a:rPr lang="en-US" dirty="0" smtClean="0"/>
              <a:t>Compute the bond interest expense:           </a:t>
            </a:r>
            <a:r>
              <a:rPr lang="en-US" i="1" dirty="0" smtClean="0">
                <a:solidFill>
                  <a:schemeClr val="hlink"/>
                </a:solidFill>
              </a:rPr>
              <a:t>carrying value X effective-interest rate</a:t>
            </a:r>
          </a:p>
          <a:p>
            <a:pPr marL="609600" indent="-609600" eaLnBrk="1" hangingPunct="1">
              <a:lnSpc>
                <a:spcPct val="90000"/>
              </a:lnSpc>
              <a:buFont typeface="Wingdings" pitchFamily="2" charset="2"/>
              <a:buAutoNum type="arabicPeriod"/>
              <a:defRPr/>
            </a:pPr>
            <a:r>
              <a:rPr lang="en-US" dirty="0" smtClean="0"/>
              <a:t>Compute the bond interest paid:                  </a:t>
            </a:r>
          </a:p>
          <a:p>
            <a:pPr marL="0" indent="0" eaLnBrk="1" hangingPunct="1">
              <a:lnSpc>
                <a:spcPct val="90000"/>
              </a:lnSpc>
              <a:buNone/>
              <a:defRPr/>
            </a:pPr>
            <a:r>
              <a:rPr lang="en-US" dirty="0"/>
              <a:t> </a:t>
            </a:r>
            <a:r>
              <a:rPr lang="en-US" dirty="0" smtClean="0"/>
              <a:t>     </a:t>
            </a:r>
            <a:r>
              <a:rPr lang="en-US" i="1" dirty="0" smtClean="0">
                <a:solidFill>
                  <a:schemeClr val="hlink"/>
                </a:solidFill>
              </a:rPr>
              <a:t>face value X stated (contractual) rate</a:t>
            </a:r>
          </a:p>
          <a:p>
            <a:pPr marL="0" indent="0" eaLnBrk="1" hangingPunct="1">
              <a:lnSpc>
                <a:spcPct val="90000"/>
              </a:lnSpc>
              <a:buNone/>
              <a:defRPr/>
            </a:pPr>
            <a:r>
              <a:rPr lang="en-US" dirty="0" smtClean="0"/>
              <a:t>3.    Compute the amortization:           </a:t>
            </a:r>
          </a:p>
          <a:p>
            <a:pPr marL="0" indent="0" eaLnBrk="1" hangingPunct="1">
              <a:lnSpc>
                <a:spcPct val="90000"/>
              </a:lnSpc>
              <a:buNone/>
              <a:defRPr/>
            </a:pPr>
            <a:r>
              <a:rPr lang="en-US" dirty="0"/>
              <a:t> </a:t>
            </a:r>
            <a:r>
              <a:rPr lang="en-US" dirty="0" smtClean="0"/>
              <a:t>      </a:t>
            </a:r>
            <a:r>
              <a:rPr lang="en-US" i="1" dirty="0" smtClean="0">
                <a:solidFill>
                  <a:schemeClr val="hlink"/>
                </a:solidFill>
              </a:rPr>
              <a:t>difference between two steps above</a:t>
            </a:r>
          </a:p>
          <a:p>
            <a:pPr marL="609600" indent="-609600" eaLnBrk="1" hangingPunct="1">
              <a:lnSpc>
                <a:spcPct val="90000"/>
              </a:lnSpc>
              <a:buFont typeface="Wingdings" pitchFamily="2" charset="2"/>
              <a:buNone/>
              <a:defRPr/>
            </a:pPr>
            <a:r>
              <a:rPr lang="en-US" dirty="0" smtClean="0"/>
              <a:t>Then, ADD the amortization from the current carrying value to get the carrying value for the next period</a:t>
            </a:r>
          </a:p>
          <a:p>
            <a:pPr marL="609600" indent="-609600" eaLnBrk="1" hangingPunct="1">
              <a:lnSpc>
                <a:spcPct val="90000"/>
              </a:lnSpc>
              <a:buFont typeface="Wingdings" pitchFamily="2" charset="2"/>
              <a:buNone/>
              <a:defRPr/>
            </a:pPr>
            <a:r>
              <a:rPr lang="en-US" dirty="0" smtClean="0"/>
              <a:t>Repeat the process for each interest period</a:t>
            </a:r>
          </a:p>
        </p:txBody>
      </p:sp>
    </p:spTree>
    <p:extLst>
      <p:ext uri="{BB962C8B-B14F-4D97-AF65-F5344CB8AC3E}">
        <p14:creationId xmlns:p14="http://schemas.microsoft.com/office/powerpoint/2010/main" xmlns="" val="951020562"/>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
          <p:cNvGraphicFramePr>
            <a:graphicFrameLocks noGrp="1" noChangeAspect="1"/>
          </p:cNvGraphicFramePr>
          <p:nvPr>
            <p:ph/>
            <p:extLst>
              <p:ext uri="{D42A27DB-BD31-4B8C-83A1-F6EECF244321}">
                <p14:modId xmlns:p14="http://schemas.microsoft.com/office/powerpoint/2010/main" xmlns="" val="2832605945"/>
              </p:ext>
            </p:extLst>
          </p:nvPr>
        </p:nvGraphicFramePr>
        <p:xfrm>
          <a:off x="76200" y="76200"/>
          <a:ext cx="8991600" cy="6629400"/>
        </p:xfrm>
        <a:graphic>
          <a:graphicData uri="http://schemas.openxmlformats.org/presentationml/2006/ole">
            <p:oleObj spid="_x0000_s795789" name="Worksheet" r:id="rId4" imgW="6638849" imgH="5038649" progId="Excel.Sheet.8">
              <p:embed/>
            </p:oleObj>
          </a:graphicData>
        </a:graphic>
      </p:graphicFrame>
      <p:sp>
        <p:nvSpPr>
          <p:cNvPr id="2" name="TextBox 1"/>
          <p:cNvSpPr txBox="1"/>
          <p:nvPr/>
        </p:nvSpPr>
        <p:spPr>
          <a:xfrm>
            <a:off x="2276406" y="2667000"/>
            <a:ext cx="466794" cy="369332"/>
          </a:xfrm>
          <a:prstGeom prst="rect">
            <a:avLst/>
          </a:prstGeom>
          <a:noFill/>
        </p:spPr>
        <p:txBody>
          <a:bodyPr wrap="none" rtlCol="0">
            <a:spAutoFit/>
          </a:bodyPr>
          <a:lstStyle/>
          <a:p>
            <a:r>
              <a:rPr lang="en-US" dirty="0" smtClean="0"/>
              <a:t>5%</a:t>
            </a:r>
            <a:endParaRPr lang="en-US" dirty="0"/>
          </a:p>
        </p:txBody>
      </p:sp>
      <p:sp>
        <p:nvSpPr>
          <p:cNvPr id="4" name="TextBox 3"/>
          <p:cNvSpPr txBox="1"/>
          <p:nvPr/>
        </p:nvSpPr>
        <p:spPr>
          <a:xfrm>
            <a:off x="3876606" y="2667000"/>
            <a:ext cx="466794" cy="369332"/>
          </a:xfrm>
          <a:prstGeom prst="rect">
            <a:avLst/>
          </a:prstGeom>
          <a:noFill/>
        </p:spPr>
        <p:txBody>
          <a:bodyPr wrap="none" rtlCol="0">
            <a:spAutoFit/>
          </a:bodyPr>
          <a:lstStyle/>
          <a:p>
            <a:r>
              <a:rPr lang="en-US" dirty="0"/>
              <a:t>6</a:t>
            </a:r>
            <a:r>
              <a:rPr lang="en-US" dirty="0" smtClean="0"/>
              <a:t>%</a:t>
            </a:r>
            <a:endParaRPr lang="en-US" dirty="0"/>
          </a:p>
        </p:txBody>
      </p:sp>
    </p:spTree>
    <p:extLst>
      <p:ext uri="{BB962C8B-B14F-4D97-AF65-F5344CB8AC3E}">
        <p14:creationId xmlns:p14="http://schemas.microsoft.com/office/powerpoint/2010/main" xmlns="" val="3205389974"/>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274638"/>
            <a:ext cx="9144000" cy="1143000"/>
          </a:xfrm>
        </p:spPr>
        <p:txBody>
          <a:bodyPr/>
          <a:lstStyle/>
          <a:p>
            <a:pPr eaLnBrk="1" hangingPunct="1">
              <a:defRPr/>
            </a:pPr>
            <a:r>
              <a:rPr lang="en-US" dirty="0" smtClean="0"/>
              <a:t>Effective-Interest Method - </a:t>
            </a:r>
            <a:r>
              <a:rPr lang="en-US" dirty="0" smtClean="0">
                <a:solidFill>
                  <a:schemeClr val="hlink"/>
                </a:solidFill>
              </a:rPr>
              <a:t>Discount</a:t>
            </a:r>
          </a:p>
        </p:txBody>
      </p:sp>
      <p:sp>
        <p:nvSpPr>
          <p:cNvPr id="27651" name="Rectangle 3"/>
          <p:cNvSpPr>
            <a:spLocks noGrp="1" noChangeArrowheads="1"/>
          </p:cNvSpPr>
          <p:nvPr>
            <p:ph type="body" idx="1"/>
          </p:nvPr>
        </p:nvSpPr>
        <p:spPr/>
        <p:txBody>
          <a:bodyPr/>
          <a:lstStyle/>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The journal entry on the first interest date is:</a:t>
            </a:r>
          </a:p>
          <a:p>
            <a:pPr eaLnBrk="1" hangingPunct="1">
              <a:buFont typeface="Wingdings" pitchFamily="2" charset="2"/>
              <a:buNone/>
              <a:defRPr/>
            </a:pPr>
            <a:r>
              <a:rPr lang="en-US" sz="2800" dirty="0" smtClean="0">
                <a:solidFill>
                  <a:schemeClr val="hlink"/>
                </a:solidFill>
              </a:rPr>
              <a:t>Bond Interest Expense		5,558</a:t>
            </a:r>
          </a:p>
          <a:p>
            <a:pPr eaLnBrk="1" hangingPunct="1">
              <a:buFont typeface="Wingdings" pitchFamily="2" charset="2"/>
              <a:buNone/>
              <a:defRPr/>
            </a:pPr>
            <a:r>
              <a:rPr lang="en-US" sz="2800" dirty="0" smtClean="0">
                <a:solidFill>
                  <a:schemeClr val="hlink"/>
                </a:solidFill>
              </a:rPr>
              <a:t>	Discount on Bonds Payable                        558</a:t>
            </a:r>
          </a:p>
          <a:p>
            <a:pPr eaLnBrk="1" hangingPunct="1">
              <a:buFont typeface="Wingdings" pitchFamily="2" charset="2"/>
              <a:buNone/>
              <a:defRPr/>
            </a:pPr>
            <a:r>
              <a:rPr lang="en-US" sz="2800" dirty="0">
                <a:solidFill>
                  <a:schemeClr val="hlink"/>
                </a:solidFill>
              </a:rPr>
              <a:t> </a:t>
            </a:r>
            <a:r>
              <a:rPr lang="en-US" sz="2800" dirty="0" smtClean="0">
                <a:solidFill>
                  <a:schemeClr val="hlink"/>
                </a:solidFill>
              </a:rPr>
              <a:t>   Cash	             		                 5,000</a:t>
            </a:r>
          </a:p>
          <a:p>
            <a:pPr eaLnBrk="1" hangingPunct="1">
              <a:buFont typeface="Wingdings" pitchFamily="2" charset="2"/>
              <a:buNone/>
              <a:defRPr/>
            </a:pPr>
            <a:endParaRPr lang="en-US" sz="2800" dirty="0" smtClean="0">
              <a:solidFill>
                <a:schemeClr val="hlink"/>
              </a:solidFill>
            </a:endParaRPr>
          </a:p>
          <a:p>
            <a:pPr eaLnBrk="1" hangingPunct="1">
              <a:buFont typeface="Wingdings" pitchFamily="2" charset="2"/>
              <a:buNone/>
              <a:defRPr/>
            </a:pPr>
            <a:r>
              <a:rPr lang="en-US" sz="2800" dirty="0" smtClean="0"/>
              <a:t>What is the entry on the</a:t>
            </a:r>
            <a:r>
              <a:rPr lang="en-US" sz="2800" dirty="0" smtClean="0">
                <a:solidFill>
                  <a:schemeClr val="hlink"/>
                </a:solidFill>
              </a:rPr>
              <a:t> second </a:t>
            </a:r>
            <a:r>
              <a:rPr lang="en-US" sz="2800" dirty="0" smtClean="0"/>
              <a:t>interest date?</a:t>
            </a:r>
            <a:r>
              <a:rPr lang="en-US" sz="2800" dirty="0" smtClean="0">
                <a:solidFill>
                  <a:schemeClr val="hlink"/>
                </a:solidFill>
              </a:rPr>
              <a:t> </a:t>
            </a:r>
          </a:p>
        </p:txBody>
      </p:sp>
    </p:spTree>
    <p:extLst>
      <p:ext uri="{BB962C8B-B14F-4D97-AF65-F5344CB8AC3E}">
        <p14:creationId xmlns:p14="http://schemas.microsoft.com/office/powerpoint/2010/main" xmlns="" val="3133878815"/>
      </p:ext>
    </p:extLst>
  </p:cSld>
  <p:clrMapOvr>
    <a:masterClrMapping/>
  </p:clrMapOvr>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0" y="274638"/>
            <a:ext cx="9144000" cy="1143000"/>
          </a:xfrm>
        </p:spPr>
        <p:txBody>
          <a:bodyPr/>
          <a:lstStyle/>
          <a:p>
            <a:pPr eaLnBrk="1" hangingPunct="1">
              <a:defRPr/>
            </a:pPr>
            <a:r>
              <a:rPr lang="en-US" dirty="0" smtClean="0"/>
              <a:t>Effective-Interest Method - </a:t>
            </a:r>
            <a:r>
              <a:rPr lang="en-US" dirty="0" smtClean="0">
                <a:solidFill>
                  <a:schemeClr val="hlink"/>
                </a:solidFill>
              </a:rPr>
              <a:t>Discount</a:t>
            </a:r>
          </a:p>
        </p:txBody>
      </p:sp>
      <p:sp>
        <p:nvSpPr>
          <p:cNvPr id="29699" name="Rectangle 3"/>
          <p:cNvSpPr>
            <a:spLocks noGrp="1" noChangeArrowheads="1"/>
          </p:cNvSpPr>
          <p:nvPr>
            <p:ph type="body" idx="1"/>
          </p:nvPr>
        </p:nvSpPr>
        <p:spPr>
          <a:xfrm>
            <a:off x="457200" y="1600200"/>
            <a:ext cx="8229600" cy="3657600"/>
          </a:xfrm>
        </p:spPr>
        <p:txBody>
          <a:bodyPr/>
          <a:lstStyle/>
          <a:p>
            <a:pPr eaLnBrk="1" hangingPunct="1">
              <a:buFont typeface="Wingdings" pitchFamily="2" charset="2"/>
              <a:buNone/>
              <a:defRPr/>
            </a:pPr>
            <a:endParaRPr lang="en-US" dirty="0" smtClean="0"/>
          </a:p>
          <a:p>
            <a:pPr eaLnBrk="1" hangingPunct="1">
              <a:buFont typeface="Wingdings" pitchFamily="2" charset="2"/>
              <a:buNone/>
              <a:defRPr/>
            </a:pPr>
            <a:r>
              <a:rPr lang="en-US" dirty="0" smtClean="0"/>
              <a:t>The journal entry on the second interest date is:</a:t>
            </a:r>
          </a:p>
          <a:p>
            <a:pPr eaLnBrk="1" hangingPunct="1">
              <a:buFont typeface="Wingdings" pitchFamily="2" charset="2"/>
              <a:buNone/>
              <a:defRPr/>
            </a:pPr>
            <a:r>
              <a:rPr lang="en-US" dirty="0" smtClean="0">
                <a:solidFill>
                  <a:schemeClr val="hlink"/>
                </a:solidFill>
              </a:rPr>
              <a:t>Bond Interest Expense	      5,592</a:t>
            </a:r>
          </a:p>
          <a:p>
            <a:pPr eaLnBrk="1" hangingPunct="1">
              <a:buFont typeface="Wingdings" pitchFamily="2" charset="2"/>
              <a:buNone/>
              <a:defRPr/>
            </a:pPr>
            <a:r>
              <a:rPr lang="en-US" dirty="0" smtClean="0">
                <a:solidFill>
                  <a:schemeClr val="hlink"/>
                </a:solidFill>
              </a:rPr>
              <a:t>	Discount on Bonds Payable		   592  Cash				                    5,000</a:t>
            </a:r>
          </a:p>
          <a:p>
            <a:pPr eaLnBrk="1" hangingPunct="1">
              <a:buFont typeface="Wingdings" pitchFamily="2" charset="2"/>
              <a:buNone/>
              <a:defRPr/>
            </a:pPr>
            <a:endParaRPr lang="en-US" dirty="0" smtClean="0">
              <a:solidFill>
                <a:schemeClr val="hlink"/>
              </a:solidFill>
            </a:endParaRPr>
          </a:p>
        </p:txBody>
      </p:sp>
      <p:sp>
        <p:nvSpPr>
          <p:cNvPr id="12292" name="Text Box 4"/>
          <p:cNvSpPr txBox="1">
            <a:spLocks noChangeArrowheads="1"/>
          </p:cNvSpPr>
          <p:nvPr/>
        </p:nvSpPr>
        <p:spPr bwMode="auto">
          <a:xfrm>
            <a:off x="0" y="5715000"/>
            <a:ext cx="9144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r>
              <a:rPr lang="en-US" sz="2400" b="1" i="1"/>
              <a:t>Now, let’s do the computations for a </a:t>
            </a:r>
            <a:r>
              <a:rPr lang="en-US" sz="2400" b="1" i="1">
                <a:solidFill>
                  <a:schemeClr val="hlink"/>
                </a:solidFill>
              </a:rPr>
              <a:t>premium!</a:t>
            </a:r>
          </a:p>
        </p:txBody>
      </p:sp>
    </p:spTree>
    <p:extLst>
      <p:ext uri="{BB962C8B-B14F-4D97-AF65-F5344CB8AC3E}">
        <p14:creationId xmlns:p14="http://schemas.microsoft.com/office/powerpoint/2010/main" xmlns="" val="2353506242"/>
      </p:ext>
    </p:extLst>
  </p:cSld>
  <p:clrMapOvr>
    <a:masterClrMapping/>
  </p:clrMapOvr>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914400"/>
          </a:xfrm>
        </p:spPr>
        <p:txBody>
          <a:bodyPr/>
          <a:lstStyle/>
          <a:p>
            <a:pPr eaLnBrk="1" hangingPunct="1">
              <a:defRPr/>
            </a:pPr>
            <a:r>
              <a:rPr lang="en-US" dirty="0" smtClean="0"/>
              <a:t>Effective-Interest Method</a:t>
            </a:r>
          </a:p>
        </p:txBody>
      </p:sp>
      <p:sp>
        <p:nvSpPr>
          <p:cNvPr id="34819" name="Rectangle 3"/>
          <p:cNvSpPr>
            <a:spLocks noGrp="1" noChangeArrowheads="1"/>
          </p:cNvSpPr>
          <p:nvPr>
            <p:ph type="body" idx="1"/>
          </p:nvPr>
        </p:nvSpPr>
        <p:spPr>
          <a:xfrm>
            <a:off x="457200" y="990600"/>
            <a:ext cx="8229600" cy="5867400"/>
          </a:xfrm>
        </p:spPr>
        <p:txBody>
          <a:bodyPr/>
          <a:lstStyle/>
          <a:p>
            <a:pPr eaLnBrk="1" hangingPunct="1">
              <a:defRPr/>
            </a:pPr>
            <a:r>
              <a:rPr lang="en-US" smtClean="0"/>
              <a:t>First, assume a bond with a face value of </a:t>
            </a:r>
            <a:r>
              <a:rPr lang="en-US" smtClean="0">
                <a:solidFill>
                  <a:schemeClr val="hlink"/>
                </a:solidFill>
              </a:rPr>
              <a:t>$100,000</a:t>
            </a:r>
            <a:r>
              <a:rPr lang="en-US" smtClean="0"/>
              <a:t>, a stated interest rate of </a:t>
            </a:r>
            <a:r>
              <a:rPr lang="en-US" smtClean="0">
                <a:solidFill>
                  <a:schemeClr val="hlink"/>
                </a:solidFill>
              </a:rPr>
              <a:t>10%</a:t>
            </a:r>
            <a:r>
              <a:rPr lang="en-US" smtClean="0"/>
              <a:t> and a 5-year term.  Interest is paid semi-annually (twice a year).</a:t>
            </a:r>
          </a:p>
          <a:p>
            <a:pPr eaLnBrk="1" hangingPunct="1">
              <a:defRPr/>
            </a:pPr>
            <a:r>
              <a:rPr lang="en-US" smtClean="0"/>
              <a:t>Next, assume that the market interest rate is now </a:t>
            </a:r>
            <a:r>
              <a:rPr lang="en-US" b="1" smtClean="0">
                <a:solidFill>
                  <a:schemeClr val="hlink"/>
                </a:solidFill>
              </a:rPr>
              <a:t>8%.</a:t>
            </a:r>
            <a:r>
              <a:rPr lang="en-US" smtClean="0"/>
              <a:t>  Using a present value table, the investor compensates for the </a:t>
            </a:r>
            <a:r>
              <a:rPr lang="en-US" smtClean="0">
                <a:solidFill>
                  <a:schemeClr val="hlink"/>
                </a:solidFill>
              </a:rPr>
              <a:t>higher</a:t>
            </a:r>
            <a:r>
              <a:rPr lang="en-US" smtClean="0"/>
              <a:t> stated interest rate by paying $108,111 (the </a:t>
            </a:r>
            <a:r>
              <a:rPr lang="en-US" smtClean="0">
                <a:solidFill>
                  <a:schemeClr val="hlink"/>
                </a:solidFill>
              </a:rPr>
              <a:t>carrying</a:t>
            </a:r>
            <a:r>
              <a:rPr lang="en-US" smtClean="0"/>
              <a:t> value).  Thus, the total </a:t>
            </a:r>
            <a:r>
              <a:rPr lang="en-US" i="1" smtClean="0">
                <a:solidFill>
                  <a:schemeClr val="hlink"/>
                </a:solidFill>
              </a:rPr>
              <a:t>premium</a:t>
            </a:r>
            <a:r>
              <a:rPr lang="en-US" smtClean="0"/>
              <a:t> to amortize is: </a:t>
            </a:r>
          </a:p>
          <a:p>
            <a:pPr algn="ctr" eaLnBrk="1" hangingPunct="1">
              <a:defRPr/>
            </a:pPr>
            <a:r>
              <a:rPr lang="en-US" smtClean="0">
                <a:solidFill>
                  <a:srgbClr val="00FF99"/>
                </a:solidFill>
              </a:rPr>
              <a:t>$108,111 - $100,000 = </a:t>
            </a:r>
            <a:r>
              <a:rPr lang="en-US" u="sng" smtClean="0">
                <a:solidFill>
                  <a:srgbClr val="00FF99"/>
                </a:solidFill>
              </a:rPr>
              <a:t>$8,111</a:t>
            </a:r>
          </a:p>
        </p:txBody>
      </p:sp>
    </p:spTree>
    <p:extLst>
      <p:ext uri="{BB962C8B-B14F-4D97-AF65-F5344CB8AC3E}">
        <p14:creationId xmlns:p14="http://schemas.microsoft.com/office/powerpoint/2010/main" xmlns="" val="28927622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914400"/>
          </a:xfrm>
        </p:spPr>
        <p:txBody>
          <a:bodyPr/>
          <a:lstStyle/>
          <a:p>
            <a:pPr eaLnBrk="1" hangingPunct="1">
              <a:defRPr/>
            </a:pPr>
            <a:r>
              <a:rPr lang="en-US" sz="4000" dirty="0" smtClean="0"/>
              <a:t>Effective-Interest Method - </a:t>
            </a:r>
            <a:r>
              <a:rPr lang="en-US" sz="4000" dirty="0" smtClean="0">
                <a:solidFill>
                  <a:schemeClr val="hlink"/>
                </a:solidFill>
              </a:rPr>
              <a:t>Premium</a:t>
            </a:r>
          </a:p>
        </p:txBody>
      </p:sp>
      <p:sp>
        <p:nvSpPr>
          <p:cNvPr id="36867" name="Rectangle 3"/>
          <p:cNvSpPr>
            <a:spLocks noGrp="1" noChangeArrowheads="1"/>
          </p:cNvSpPr>
          <p:nvPr>
            <p:ph type="body" idx="1"/>
          </p:nvPr>
        </p:nvSpPr>
        <p:spPr>
          <a:xfrm>
            <a:off x="0" y="1066800"/>
            <a:ext cx="9144000" cy="5791200"/>
          </a:xfrm>
        </p:spPr>
        <p:txBody>
          <a:bodyPr/>
          <a:lstStyle/>
          <a:p>
            <a:pPr marL="609600" indent="-609600" eaLnBrk="1" hangingPunct="1">
              <a:lnSpc>
                <a:spcPct val="90000"/>
              </a:lnSpc>
              <a:buFont typeface="Wingdings" pitchFamily="2" charset="2"/>
              <a:buNone/>
              <a:defRPr/>
            </a:pPr>
            <a:r>
              <a:rPr lang="en-US" dirty="0" smtClean="0"/>
              <a:t>There are three computations to make:</a:t>
            </a:r>
          </a:p>
          <a:p>
            <a:pPr marL="609600" indent="-609600" eaLnBrk="1" hangingPunct="1">
              <a:lnSpc>
                <a:spcPct val="90000"/>
              </a:lnSpc>
              <a:buFont typeface="Wingdings" pitchFamily="2" charset="2"/>
              <a:buAutoNum type="arabicPeriod"/>
              <a:defRPr/>
            </a:pPr>
            <a:r>
              <a:rPr lang="en-US" dirty="0" smtClean="0"/>
              <a:t>Compute the bond interest expense:           </a:t>
            </a:r>
            <a:r>
              <a:rPr lang="en-US" i="1" dirty="0" smtClean="0">
                <a:solidFill>
                  <a:schemeClr val="hlink"/>
                </a:solidFill>
              </a:rPr>
              <a:t>carrying value X effective-interest rate</a:t>
            </a:r>
          </a:p>
          <a:p>
            <a:pPr marL="609600" indent="-609600" eaLnBrk="1" hangingPunct="1">
              <a:lnSpc>
                <a:spcPct val="90000"/>
              </a:lnSpc>
              <a:buFont typeface="Wingdings" pitchFamily="2" charset="2"/>
              <a:buAutoNum type="arabicPeriod"/>
              <a:defRPr/>
            </a:pPr>
            <a:r>
              <a:rPr lang="en-US" dirty="0" smtClean="0"/>
              <a:t>Compute the bond interest paid:                    </a:t>
            </a:r>
          </a:p>
          <a:p>
            <a:pPr marL="0" indent="0" eaLnBrk="1" hangingPunct="1">
              <a:lnSpc>
                <a:spcPct val="90000"/>
              </a:lnSpc>
              <a:buNone/>
              <a:defRPr/>
            </a:pPr>
            <a:r>
              <a:rPr lang="en-US" dirty="0"/>
              <a:t> </a:t>
            </a:r>
            <a:r>
              <a:rPr lang="en-US" dirty="0" smtClean="0"/>
              <a:t>       </a:t>
            </a:r>
            <a:r>
              <a:rPr lang="en-US" i="1" dirty="0" smtClean="0">
                <a:solidFill>
                  <a:schemeClr val="hlink"/>
                </a:solidFill>
              </a:rPr>
              <a:t>face value X stated (contractual) rate</a:t>
            </a:r>
          </a:p>
          <a:p>
            <a:pPr marL="514350" indent="-514350" eaLnBrk="1" hangingPunct="1">
              <a:lnSpc>
                <a:spcPct val="90000"/>
              </a:lnSpc>
              <a:buAutoNum type="arabicPeriod" startAt="3"/>
              <a:defRPr/>
            </a:pPr>
            <a:r>
              <a:rPr lang="en-US" dirty="0" smtClean="0"/>
              <a:t>Compute the amortization:              </a:t>
            </a:r>
            <a:endParaRPr lang="en-US" dirty="0"/>
          </a:p>
          <a:p>
            <a:pPr marL="0" indent="0" eaLnBrk="1" hangingPunct="1">
              <a:lnSpc>
                <a:spcPct val="90000"/>
              </a:lnSpc>
              <a:buNone/>
              <a:defRPr/>
            </a:pPr>
            <a:r>
              <a:rPr lang="en-US" i="1" dirty="0" smtClean="0">
                <a:solidFill>
                  <a:schemeClr val="hlink"/>
                </a:solidFill>
              </a:rPr>
              <a:t>        difference between two steps above</a:t>
            </a:r>
          </a:p>
          <a:p>
            <a:pPr marL="609600" indent="-609600" eaLnBrk="1" hangingPunct="1">
              <a:lnSpc>
                <a:spcPct val="90000"/>
              </a:lnSpc>
              <a:buFont typeface="Wingdings" pitchFamily="2" charset="2"/>
              <a:buNone/>
              <a:defRPr/>
            </a:pPr>
            <a:r>
              <a:rPr lang="en-US" dirty="0" smtClean="0"/>
              <a:t>Then, SUBTRACT the amortization from the current carrying value to get the carrying value for the next period</a:t>
            </a:r>
          </a:p>
          <a:p>
            <a:pPr marL="609600" indent="-609600" eaLnBrk="1" hangingPunct="1">
              <a:lnSpc>
                <a:spcPct val="90000"/>
              </a:lnSpc>
              <a:buFont typeface="Wingdings" pitchFamily="2" charset="2"/>
              <a:buNone/>
              <a:defRPr/>
            </a:pPr>
            <a:r>
              <a:rPr lang="en-US" dirty="0" smtClean="0"/>
              <a:t>Repeat the process for each interest period</a:t>
            </a:r>
          </a:p>
        </p:txBody>
      </p:sp>
    </p:spTree>
    <p:extLst>
      <p:ext uri="{BB962C8B-B14F-4D97-AF65-F5344CB8AC3E}">
        <p14:creationId xmlns:p14="http://schemas.microsoft.com/office/powerpoint/2010/main" xmlns="" val="3789335481"/>
      </p:ext>
    </p:extLst>
  </p:cSld>
  <p:clrMapOvr>
    <a:masterClrMapping/>
  </p:clrMapOvr>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4"/>
          <p:cNvGraphicFramePr>
            <a:graphicFrameLocks noGrp="1" noChangeAspect="1"/>
          </p:cNvGraphicFramePr>
          <p:nvPr>
            <p:ph/>
          </p:nvPr>
        </p:nvGraphicFramePr>
        <p:xfrm>
          <a:off x="0" y="0"/>
          <a:ext cx="9144000" cy="6858000"/>
        </p:xfrm>
        <a:graphic>
          <a:graphicData uri="http://schemas.openxmlformats.org/presentationml/2006/ole">
            <p:oleObj spid="_x0000_s796826" name="Worksheet" r:id="rId4" imgW="6638849" imgH="5038649" progId="Excel.Sheet.8">
              <p:embed/>
            </p:oleObj>
          </a:graphicData>
        </a:graphic>
      </p:graphicFrame>
      <p:sp>
        <p:nvSpPr>
          <p:cNvPr id="4" name="TextBox 3"/>
          <p:cNvSpPr txBox="1"/>
          <p:nvPr/>
        </p:nvSpPr>
        <p:spPr>
          <a:xfrm>
            <a:off x="2276406" y="2667000"/>
            <a:ext cx="466794" cy="369332"/>
          </a:xfrm>
          <a:prstGeom prst="rect">
            <a:avLst/>
          </a:prstGeom>
          <a:noFill/>
        </p:spPr>
        <p:txBody>
          <a:bodyPr wrap="none" rtlCol="0">
            <a:spAutoFit/>
          </a:bodyPr>
          <a:lstStyle/>
          <a:p>
            <a:r>
              <a:rPr lang="en-US" dirty="0" smtClean="0"/>
              <a:t>5%</a:t>
            </a:r>
            <a:endParaRPr lang="en-US" dirty="0"/>
          </a:p>
        </p:txBody>
      </p:sp>
      <p:sp>
        <p:nvSpPr>
          <p:cNvPr id="5" name="TextBox 4"/>
          <p:cNvSpPr txBox="1"/>
          <p:nvPr/>
        </p:nvSpPr>
        <p:spPr>
          <a:xfrm>
            <a:off x="3876606" y="2667000"/>
            <a:ext cx="466794" cy="369332"/>
          </a:xfrm>
          <a:prstGeom prst="rect">
            <a:avLst/>
          </a:prstGeom>
          <a:noFill/>
        </p:spPr>
        <p:txBody>
          <a:bodyPr wrap="none" rtlCol="0">
            <a:spAutoFit/>
          </a:bodyPr>
          <a:lstStyle/>
          <a:p>
            <a:r>
              <a:rPr lang="en-US" dirty="0"/>
              <a:t>4</a:t>
            </a:r>
            <a:r>
              <a:rPr lang="en-US" dirty="0" smtClean="0"/>
              <a:t>%</a:t>
            </a:r>
            <a:endParaRPr lang="en-US" dirty="0"/>
          </a:p>
        </p:txBody>
      </p:sp>
    </p:spTree>
    <p:extLst>
      <p:ext uri="{BB962C8B-B14F-4D97-AF65-F5344CB8AC3E}">
        <p14:creationId xmlns:p14="http://schemas.microsoft.com/office/powerpoint/2010/main" xmlns="" val="2399592016"/>
      </p:ext>
    </p:extLst>
  </p:cSld>
  <p:clrMapOvr>
    <a:masterClrMapping/>
  </p:clrMapOvr>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74638"/>
            <a:ext cx="9144000" cy="1143000"/>
          </a:xfrm>
        </p:spPr>
        <p:txBody>
          <a:bodyPr/>
          <a:lstStyle/>
          <a:p>
            <a:pPr eaLnBrk="1" hangingPunct="1">
              <a:defRPr/>
            </a:pPr>
            <a:r>
              <a:rPr lang="en-US" sz="4000" dirty="0" smtClean="0"/>
              <a:t>Effective-Interest Method - </a:t>
            </a:r>
            <a:r>
              <a:rPr lang="en-US" sz="4000" dirty="0" smtClean="0">
                <a:solidFill>
                  <a:schemeClr val="hlink"/>
                </a:solidFill>
              </a:rPr>
              <a:t>Premium</a:t>
            </a:r>
          </a:p>
        </p:txBody>
      </p:sp>
      <p:sp>
        <p:nvSpPr>
          <p:cNvPr id="40963" name="Rectangle 3"/>
          <p:cNvSpPr>
            <a:spLocks noGrp="1" noChangeArrowheads="1"/>
          </p:cNvSpPr>
          <p:nvPr>
            <p:ph type="body" idx="1"/>
          </p:nvPr>
        </p:nvSpPr>
        <p:spPr/>
        <p:txBody>
          <a:bodyPr/>
          <a:lstStyle/>
          <a:p>
            <a:pPr eaLnBrk="1" hangingPunct="1">
              <a:buFont typeface="Wingdings" pitchFamily="2" charset="2"/>
              <a:buNone/>
              <a:defRPr/>
            </a:pPr>
            <a:endParaRPr lang="en-US" sz="2800" dirty="0" smtClean="0"/>
          </a:p>
          <a:p>
            <a:pPr eaLnBrk="1" hangingPunct="1">
              <a:buFont typeface="Wingdings" pitchFamily="2" charset="2"/>
              <a:buNone/>
              <a:defRPr/>
            </a:pPr>
            <a:r>
              <a:rPr lang="en-US" sz="2800" dirty="0" smtClean="0"/>
              <a:t>The journal entry on the first interest date is:</a:t>
            </a:r>
          </a:p>
          <a:p>
            <a:pPr eaLnBrk="1" hangingPunct="1">
              <a:buFont typeface="Wingdings" pitchFamily="2" charset="2"/>
              <a:buNone/>
              <a:defRPr/>
            </a:pPr>
            <a:r>
              <a:rPr lang="en-US" sz="2800" dirty="0" smtClean="0">
                <a:solidFill>
                  <a:schemeClr val="hlink"/>
                </a:solidFill>
              </a:rPr>
              <a:t>Bond Interest Expense			4,324</a:t>
            </a:r>
          </a:p>
          <a:p>
            <a:pPr eaLnBrk="1" hangingPunct="1">
              <a:buFont typeface="Wingdings" pitchFamily="2" charset="2"/>
              <a:buNone/>
              <a:defRPr/>
            </a:pPr>
            <a:r>
              <a:rPr lang="en-US" sz="2800" dirty="0" smtClean="0">
                <a:solidFill>
                  <a:schemeClr val="hlink"/>
                </a:solidFill>
              </a:rPr>
              <a:t>Premium on Bonds Payable		   676  </a:t>
            </a:r>
          </a:p>
          <a:p>
            <a:pPr eaLnBrk="1" hangingPunct="1">
              <a:buFont typeface="Wingdings" pitchFamily="2" charset="2"/>
              <a:buNone/>
              <a:defRPr/>
            </a:pPr>
            <a:r>
              <a:rPr lang="en-US" sz="2800" dirty="0" smtClean="0">
                <a:solidFill>
                  <a:schemeClr val="hlink"/>
                </a:solidFill>
              </a:rPr>
              <a:t>	Cash				                 5,000</a:t>
            </a:r>
          </a:p>
          <a:p>
            <a:pPr eaLnBrk="1" hangingPunct="1">
              <a:buFont typeface="Wingdings" pitchFamily="2" charset="2"/>
              <a:buNone/>
              <a:defRPr/>
            </a:pPr>
            <a:endParaRPr lang="en-US" sz="2800" dirty="0" smtClean="0">
              <a:solidFill>
                <a:schemeClr val="hlink"/>
              </a:solidFill>
            </a:endParaRPr>
          </a:p>
          <a:p>
            <a:pPr eaLnBrk="1" hangingPunct="1">
              <a:buFont typeface="Wingdings" pitchFamily="2" charset="2"/>
              <a:buNone/>
              <a:defRPr/>
            </a:pPr>
            <a:r>
              <a:rPr lang="en-US" sz="2800" dirty="0" smtClean="0"/>
              <a:t>What is the entry on the</a:t>
            </a:r>
            <a:r>
              <a:rPr lang="en-US" sz="2800" dirty="0" smtClean="0">
                <a:solidFill>
                  <a:schemeClr val="hlink"/>
                </a:solidFill>
              </a:rPr>
              <a:t> second </a:t>
            </a:r>
            <a:r>
              <a:rPr lang="en-US" sz="2800" dirty="0" smtClean="0"/>
              <a:t>interest date?</a:t>
            </a:r>
            <a:r>
              <a:rPr lang="en-US" sz="2800" dirty="0" smtClean="0">
                <a:solidFill>
                  <a:schemeClr val="hlink"/>
                </a:solidFill>
              </a:rPr>
              <a:t> </a:t>
            </a:r>
          </a:p>
        </p:txBody>
      </p:sp>
    </p:spTree>
    <p:extLst>
      <p:ext uri="{BB962C8B-B14F-4D97-AF65-F5344CB8AC3E}">
        <p14:creationId xmlns:p14="http://schemas.microsoft.com/office/powerpoint/2010/main" xmlns="" val="2606333244"/>
      </p:ext>
    </p:extLst>
  </p:cSld>
  <p:clrMapOvr>
    <a:masterClrMapping/>
  </p:clrMapOvr>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274638"/>
            <a:ext cx="9144000" cy="1143000"/>
          </a:xfrm>
        </p:spPr>
        <p:txBody>
          <a:bodyPr/>
          <a:lstStyle/>
          <a:p>
            <a:pPr eaLnBrk="1" hangingPunct="1">
              <a:defRPr/>
            </a:pPr>
            <a:r>
              <a:rPr lang="en-US" dirty="0" smtClean="0"/>
              <a:t>Effective-Interest Method - </a:t>
            </a:r>
            <a:r>
              <a:rPr lang="en-US" dirty="0" smtClean="0">
                <a:solidFill>
                  <a:schemeClr val="hlink"/>
                </a:solidFill>
              </a:rPr>
              <a:t>Discount</a:t>
            </a:r>
          </a:p>
        </p:txBody>
      </p:sp>
      <p:sp>
        <p:nvSpPr>
          <p:cNvPr id="43011" name="Rectangle 3"/>
          <p:cNvSpPr>
            <a:spLocks noGrp="1" noChangeArrowheads="1"/>
          </p:cNvSpPr>
          <p:nvPr>
            <p:ph type="body" idx="1"/>
          </p:nvPr>
        </p:nvSpPr>
        <p:spPr>
          <a:xfrm>
            <a:off x="457200" y="1600200"/>
            <a:ext cx="8229600" cy="3657600"/>
          </a:xfrm>
        </p:spPr>
        <p:txBody>
          <a:bodyPr/>
          <a:lstStyle/>
          <a:p>
            <a:pPr eaLnBrk="1" hangingPunct="1">
              <a:buFont typeface="Wingdings" pitchFamily="2" charset="2"/>
              <a:buNone/>
              <a:defRPr/>
            </a:pPr>
            <a:endParaRPr lang="en-US" dirty="0" smtClean="0"/>
          </a:p>
          <a:p>
            <a:pPr eaLnBrk="1" hangingPunct="1">
              <a:buFont typeface="Wingdings" pitchFamily="2" charset="2"/>
              <a:buNone/>
              <a:defRPr/>
            </a:pPr>
            <a:r>
              <a:rPr lang="en-US" dirty="0" smtClean="0"/>
              <a:t>The journal entry on the second interest date is:</a:t>
            </a:r>
          </a:p>
          <a:p>
            <a:pPr eaLnBrk="1" hangingPunct="1">
              <a:buFont typeface="Wingdings" pitchFamily="2" charset="2"/>
              <a:buNone/>
              <a:defRPr/>
            </a:pPr>
            <a:r>
              <a:rPr lang="en-US" dirty="0" smtClean="0">
                <a:solidFill>
                  <a:schemeClr val="hlink"/>
                </a:solidFill>
              </a:rPr>
              <a:t>Bond Interest Expense	      4,297</a:t>
            </a:r>
          </a:p>
          <a:p>
            <a:pPr eaLnBrk="1" hangingPunct="1">
              <a:buFont typeface="Wingdings" pitchFamily="2" charset="2"/>
              <a:buNone/>
              <a:defRPr/>
            </a:pPr>
            <a:r>
              <a:rPr lang="en-US" dirty="0" smtClean="0">
                <a:solidFill>
                  <a:schemeClr val="hlink"/>
                </a:solidFill>
              </a:rPr>
              <a:t>Premium on Bonds Payable         703  </a:t>
            </a:r>
          </a:p>
          <a:p>
            <a:pPr eaLnBrk="1" hangingPunct="1">
              <a:buFont typeface="Wingdings" pitchFamily="2" charset="2"/>
              <a:buNone/>
              <a:defRPr/>
            </a:pPr>
            <a:r>
              <a:rPr lang="en-US" dirty="0" smtClean="0">
                <a:solidFill>
                  <a:schemeClr val="hlink"/>
                </a:solidFill>
              </a:rPr>
              <a:t>		Cash				               5,000</a:t>
            </a:r>
          </a:p>
        </p:txBody>
      </p:sp>
      <p:sp>
        <p:nvSpPr>
          <p:cNvPr id="16388" name="Text Box 5"/>
          <p:cNvSpPr txBox="1">
            <a:spLocks noChangeArrowheads="1"/>
          </p:cNvSpPr>
          <p:nvPr/>
        </p:nvSpPr>
        <p:spPr bwMode="auto">
          <a:xfrm>
            <a:off x="0" y="5638800"/>
            <a:ext cx="91440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r>
              <a:rPr lang="en-US" dirty="0"/>
              <a:t>The effective-interest and straight-line methods produce different results.  If the difference is </a:t>
            </a:r>
            <a:r>
              <a:rPr lang="en-US" i="1" dirty="0"/>
              <a:t>material</a:t>
            </a:r>
            <a:r>
              <a:rPr lang="en-US" dirty="0"/>
              <a:t>, the effective-interest method must be used.</a:t>
            </a:r>
          </a:p>
        </p:txBody>
      </p:sp>
      <p:sp>
        <p:nvSpPr>
          <p:cNvPr id="16389" name="Text Box 6"/>
          <p:cNvSpPr txBox="1">
            <a:spLocks noChangeArrowheads="1"/>
          </p:cNvSpPr>
          <p:nvPr/>
        </p:nvSpPr>
        <p:spPr bwMode="auto">
          <a:xfrm>
            <a:off x="0" y="5746750"/>
            <a:ext cx="609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endParaRPr lang="en-US"/>
          </a:p>
        </p:txBody>
      </p:sp>
    </p:spTree>
    <p:extLst>
      <p:ext uri="{BB962C8B-B14F-4D97-AF65-F5344CB8AC3E}">
        <p14:creationId xmlns:p14="http://schemas.microsoft.com/office/powerpoint/2010/main" xmlns="" val="23990118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Session -1 </a:t>
            </a:r>
            <a:endParaRPr lang="en-US" dirty="0"/>
          </a:p>
        </p:txBody>
      </p:sp>
      <p:sp>
        <p:nvSpPr>
          <p:cNvPr id="3" name="Content Placeholder 2"/>
          <p:cNvSpPr>
            <a:spLocks noGrp="1"/>
          </p:cNvSpPr>
          <p:nvPr>
            <p:ph idx="1"/>
          </p:nvPr>
        </p:nvSpPr>
        <p:spPr>
          <a:xfrm>
            <a:off x="0" y="1219200"/>
            <a:ext cx="9067800" cy="5410200"/>
          </a:xfrm>
        </p:spPr>
        <p:txBody>
          <a:bodyPr>
            <a:normAutofit fontScale="32500" lnSpcReduction="20000"/>
          </a:bodyPr>
          <a:lstStyle/>
          <a:p>
            <a:pPr marL="0" indent="0">
              <a:buNone/>
            </a:pPr>
            <a:r>
              <a:rPr lang="en-US" dirty="0" smtClean="0"/>
              <a:t>	              		</a:t>
            </a:r>
            <a:r>
              <a:rPr lang="en-US" sz="10000" dirty="0" smtClean="0">
                <a:solidFill>
                  <a:srgbClr val="FF0000"/>
                </a:solidFill>
              </a:rPr>
              <a:t>IFRS- Need in India</a:t>
            </a:r>
          </a:p>
          <a:p>
            <a:pPr marL="0" indent="0">
              <a:buNone/>
            </a:pPr>
            <a:r>
              <a:rPr lang="en-US" sz="10000" dirty="0" smtClean="0">
                <a:solidFill>
                  <a:srgbClr val="000000"/>
                </a:solidFill>
              </a:rPr>
              <a:t>As per Companies Act,2013:</a:t>
            </a:r>
          </a:p>
          <a:p>
            <a:pPr marL="0" indent="0">
              <a:buNone/>
            </a:pPr>
            <a:r>
              <a:rPr lang="en-US" sz="10000" dirty="0" smtClean="0">
                <a:solidFill>
                  <a:srgbClr val="000000"/>
                </a:solidFill>
              </a:rPr>
              <a:t> </a:t>
            </a:r>
            <a:endParaRPr lang="en-US" sz="10000" dirty="0">
              <a:solidFill>
                <a:srgbClr val="000000"/>
              </a:solidFill>
            </a:endParaRPr>
          </a:p>
          <a:p>
            <a:pPr marL="0" indent="0">
              <a:buNone/>
            </a:pPr>
            <a:r>
              <a:rPr lang="en-US" sz="8600" b="1" dirty="0" smtClean="0"/>
              <a:t>Section 129</a:t>
            </a:r>
            <a:r>
              <a:rPr lang="en-US" sz="8600" dirty="0" smtClean="0"/>
              <a:t>(</a:t>
            </a:r>
            <a:r>
              <a:rPr lang="en-US" sz="8600" i="1" dirty="0" smtClean="0"/>
              <a:t>1</a:t>
            </a:r>
            <a:r>
              <a:rPr lang="en-US" sz="8600" dirty="0" smtClean="0"/>
              <a:t>)</a:t>
            </a:r>
            <a:r>
              <a:rPr lang="en-US" sz="6200" b="1" dirty="0" smtClean="0"/>
              <a:t> (notified </a:t>
            </a:r>
            <a:r>
              <a:rPr lang="en-US" sz="6200" b="1" dirty="0" err="1" smtClean="0"/>
              <a:t>wef</a:t>
            </a:r>
            <a:r>
              <a:rPr lang="en-US" sz="6200" b="1" dirty="0" smtClean="0"/>
              <a:t> 1</a:t>
            </a:r>
            <a:r>
              <a:rPr lang="en-US" sz="6200" b="1" baseline="30000" dirty="0" smtClean="0"/>
              <a:t>st</a:t>
            </a:r>
            <a:r>
              <a:rPr lang="en-US" sz="6200" b="1" dirty="0" smtClean="0"/>
              <a:t> April-2014)</a:t>
            </a:r>
            <a:r>
              <a:rPr lang="en-US" sz="6200" dirty="0" smtClean="0"/>
              <a:t> - The </a:t>
            </a:r>
            <a:r>
              <a:rPr lang="en-US" sz="6200" dirty="0"/>
              <a:t>financial statements shall give a true and fair view of the state of </a:t>
            </a:r>
            <a:r>
              <a:rPr lang="en-US" sz="6200" dirty="0" smtClean="0"/>
              <a:t>affairs of </a:t>
            </a:r>
            <a:r>
              <a:rPr lang="en-US" sz="6200" dirty="0"/>
              <a:t>the company or companies, </a:t>
            </a:r>
            <a:r>
              <a:rPr lang="en-US" sz="6200" dirty="0">
                <a:solidFill>
                  <a:srgbClr val="FF0000"/>
                </a:solidFill>
                <a:effectLst>
                  <a:outerShdw blurRad="38100" dist="38100" dir="2700000" algn="tl">
                    <a:srgbClr val="000000">
                      <a:alpha val="43137"/>
                    </a:srgbClr>
                  </a:outerShdw>
                </a:effectLst>
              </a:rPr>
              <a:t>comply with the accounting standards notified under </a:t>
            </a:r>
            <a:r>
              <a:rPr lang="en-US" sz="6200" dirty="0" smtClean="0">
                <a:solidFill>
                  <a:srgbClr val="FF0000"/>
                </a:solidFill>
                <a:effectLst>
                  <a:outerShdw blurRad="38100" dist="38100" dir="2700000" algn="tl">
                    <a:srgbClr val="000000">
                      <a:alpha val="43137"/>
                    </a:srgbClr>
                  </a:outerShdw>
                </a:effectLst>
              </a:rPr>
              <a:t>section 133</a:t>
            </a:r>
            <a:r>
              <a:rPr lang="en-US" sz="6200" dirty="0" smtClean="0"/>
              <a:t> </a:t>
            </a:r>
            <a:r>
              <a:rPr lang="en-US" sz="6200" dirty="0"/>
              <a:t>and shall be in the form or forms as may be provided for different class or classes </a:t>
            </a:r>
            <a:r>
              <a:rPr lang="en-US" sz="6200" dirty="0" smtClean="0"/>
              <a:t>of companies </a:t>
            </a:r>
            <a:r>
              <a:rPr lang="en-US" sz="6200" dirty="0"/>
              <a:t>in Schedule III</a:t>
            </a:r>
            <a:r>
              <a:rPr lang="en-US" sz="6200" dirty="0" smtClean="0"/>
              <a:t>:</a:t>
            </a:r>
          </a:p>
          <a:p>
            <a:pPr marL="0" indent="0">
              <a:buNone/>
            </a:pPr>
            <a:endParaRPr lang="en-US" sz="6200" dirty="0"/>
          </a:p>
          <a:p>
            <a:pPr marL="0" indent="0">
              <a:buNone/>
            </a:pPr>
            <a:r>
              <a:rPr lang="en-US" sz="6200" dirty="0"/>
              <a:t>Provided that the items contained in such financial statements shall be in </a:t>
            </a:r>
            <a:r>
              <a:rPr lang="en-US" sz="6200" dirty="0" smtClean="0"/>
              <a:t>accordance with </a:t>
            </a:r>
            <a:r>
              <a:rPr lang="en-US" sz="6200" dirty="0"/>
              <a:t>the accounting standards</a:t>
            </a:r>
            <a:r>
              <a:rPr lang="en-US" sz="6200" dirty="0" smtClean="0"/>
              <a:t>:</a:t>
            </a:r>
          </a:p>
          <a:p>
            <a:pPr marL="0" indent="0">
              <a:buNone/>
            </a:pPr>
            <a:endParaRPr lang="en-US" sz="6200" dirty="0"/>
          </a:p>
          <a:p>
            <a:pPr marL="0" indent="0">
              <a:buNone/>
            </a:pPr>
            <a:r>
              <a:rPr lang="en-US" sz="8600" b="1" dirty="0" smtClean="0"/>
              <a:t>Section 133 </a:t>
            </a:r>
            <a:r>
              <a:rPr lang="en-US" sz="6200" b="1" dirty="0" smtClean="0"/>
              <a:t>(notified </a:t>
            </a:r>
            <a:r>
              <a:rPr lang="en-US" sz="6200" b="1" dirty="0" err="1" smtClean="0"/>
              <a:t>wef</a:t>
            </a:r>
            <a:r>
              <a:rPr lang="en-US" sz="6200" b="1" dirty="0" smtClean="0"/>
              <a:t> 12</a:t>
            </a:r>
            <a:r>
              <a:rPr lang="en-US" sz="6200" b="1" baseline="30000" dirty="0" smtClean="0"/>
              <a:t>th</a:t>
            </a:r>
            <a:r>
              <a:rPr lang="en-US" sz="6200" b="1" dirty="0" smtClean="0"/>
              <a:t> Sep-2013)-  </a:t>
            </a:r>
            <a:r>
              <a:rPr lang="en-US" sz="6200" dirty="0"/>
              <a:t>The Central Government may prescribe the standards of accounting or </a:t>
            </a:r>
            <a:r>
              <a:rPr lang="en-US" sz="6200" dirty="0" smtClean="0"/>
              <a:t>any addendum </a:t>
            </a:r>
            <a:r>
              <a:rPr lang="en-US" sz="6200" dirty="0"/>
              <a:t>thereto, as recommended by the Institute of Chartered Accountants of </a:t>
            </a:r>
            <a:r>
              <a:rPr lang="en-US" sz="6200" dirty="0" smtClean="0"/>
              <a:t>India, constituted </a:t>
            </a:r>
            <a:r>
              <a:rPr lang="en-US" sz="6200" dirty="0"/>
              <a:t>under section 3 of the Chartered Accountants Act, 1949, in consultation </a:t>
            </a:r>
            <a:r>
              <a:rPr lang="en-US" sz="6200" dirty="0" smtClean="0"/>
              <a:t>with and </a:t>
            </a:r>
            <a:r>
              <a:rPr lang="en-US" sz="6200" dirty="0"/>
              <a:t>after examination of the recommendations made by the </a:t>
            </a:r>
            <a:r>
              <a:rPr lang="en-US" sz="6200" b="1" dirty="0">
                <a:solidFill>
                  <a:srgbClr val="FF0000"/>
                </a:solidFill>
                <a:effectLst>
                  <a:outerShdw blurRad="38100" dist="38100" dir="2700000" algn="tl">
                    <a:srgbClr val="000000">
                      <a:alpha val="43137"/>
                    </a:srgbClr>
                  </a:outerShdw>
                </a:effectLst>
              </a:rPr>
              <a:t>National Financial </a:t>
            </a:r>
            <a:r>
              <a:rPr lang="en-US" sz="6200" b="1" dirty="0" smtClean="0">
                <a:solidFill>
                  <a:srgbClr val="FF0000"/>
                </a:solidFill>
                <a:effectLst>
                  <a:outerShdw blurRad="38100" dist="38100" dir="2700000" algn="tl">
                    <a:srgbClr val="000000">
                      <a:alpha val="43137"/>
                    </a:srgbClr>
                  </a:outerShdw>
                </a:effectLst>
              </a:rPr>
              <a:t>Reporting Authority (NFRA)</a:t>
            </a:r>
            <a:r>
              <a:rPr lang="en-US" sz="6200" dirty="0" smtClean="0"/>
              <a:t>. </a:t>
            </a:r>
            <a:endParaRPr lang="en-US" sz="4400" dirty="0"/>
          </a:p>
        </p:txBody>
      </p:sp>
    </p:spTree>
    <p:extLst>
      <p:ext uri="{BB962C8B-B14F-4D97-AF65-F5344CB8AC3E}">
        <p14:creationId xmlns:p14="http://schemas.microsoft.com/office/powerpoint/2010/main" xmlns="" val="2879561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76200"/>
            <a:ext cx="4343400" cy="461665"/>
          </a:xfrm>
          <a:prstGeom prst="rect">
            <a:avLst/>
          </a:prstGeom>
          <a:noFill/>
        </p:spPr>
        <p:txBody>
          <a:bodyPr wrap="square" rtlCol="0">
            <a:spAutoFit/>
          </a:bodyPr>
          <a:lstStyle/>
          <a:p>
            <a:r>
              <a:rPr lang="en-US" sz="2400" dirty="0" smtClean="0"/>
              <a:t>IFRS, </a:t>
            </a:r>
            <a:r>
              <a:rPr lang="en-US" sz="2400" dirty="0" err="1" smtClean="0"/>
              <a:t>Ind</a:t>
            </a:r>
            <a:r>
              <a:rPr lang="en-US" sz="2400" dirty="0" smtClean="0"/>
              <a:t> AS and AS- some Basics</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xmlns="" val="4014065970"/>
              </p:ext>
            </p:extLst>
          </p:nvPr>
        </p:nvGraphicFramePr>
        <p:xfrm>
          <a:off x="76201" y="609600"/>
          <a:ext cx="8915401" cy="6020469"/>
        </p:xfrm>
        <a:graphic>
          <a:graphicData uri="http://schemas.openxmlformats.org/drawingml/2006/table">
            <a:tbl>
              <a:tblPr>
                <a:tableStyleId>{5C22544A-7EE6-4342-B048-85BDC9FD1C3A}</a:tableStyleId>
              </a:tblPr>
              <a:tblGrid>
                <a:gridCol w="609599"/>
                <a:gridCol w="146465"/>
                <a:gridCol w="2215735"/>
                <a:gridCol w="914400"/>
                <a:gridCol w="838200"/>
                <a:gridCol w="1219200"/>
                <a:gridCol w="2971802"/>
              </a:tblGrid>
              <a:tr h="212051">
                <a:tc gridSpan="2">
                  <a:txBody>
                    <a:bodyPr/>
                    <a:lstStyle/>
                    <a:p>
                      <a:pPr algn="ctr" rtl="0" fontAlgn="ctr"/>
                      <a:r>
                        <a:rPr lang="en-US" sz="1600" b="1" u="none" strike="noStrike" dirty="0">
                          <a:effectLst/>
                        </a:rPr>
                        <a:t>IFRS </a:t>
                      </a:r>
                      <a:endParaRPr lang="en-US" sz="1600" b="1" i="0" u="none" strike="noStrike" dirty="0">
                        <a:solidFill>
                          <a:srgbClr val="FFFFFF"/>
                        </a:solidFill>
                        <a:effectLst/>
                        <a:latin typeface="Garamond"/>
                      </a:endParaRPr>
                    </a:p>
                  </a:txBody>
                  <a:tcPr marL="6627" marR="6627" marT="6627" marB="0" anchor="ctr"/>
                </a:tc>
                <a:tc hMerge="1">
                  <a:txBody>
                    <a:bodyPr/>
                    <a:lstStyle/>
                    <a:p>
                      <a:endParaRPr lang="en-US"/>
                    </a:p>
                  </a:txBody>
                  <a:tcPr/>
                </a:tc>
                <a:tc>
                  <a:txBody>
                    <a:bodyPr/>
                    <a:lstStyle/>
                    <a:p>
                      <a:pPr algn="l" rtl="0" fontAlgn="ctr"/>
                      <a:r>
                        <a:rPr lang="en-US" sz="1600" b="1" u="none" strike="noStrike">
                          <a:effectLst/>
                        </a:rPr>
                        <a:t>IFRS Name</a:t>
                      </a:r>
                      <a:endParaRPr lang="en-US" sz="1600" b="1" i="0" u="none" strike="noStrike">
                        <a:solidFill>
                          <a:srgbClr val="FFFFFF"/>
                        </a:solidFill>
                        <a:effectLst/>
                        <a:latin typeface="Garamond"/>
                      </a:endParaRPr>
                    </a:p>
                  </a:txBody>
                  <a:tcPr marL="6627" marR="6627" marT="6627" marB="0" anchor="ctr"/>
                </a:tc>
                <a:tc>
                  <a:txBody>
                    <a:bodyPr/>
                    <a:lstStyle/>
                    <a:p>
                      <a:pPr algn="l" rtl="0" fontAlgn="ctr"/>
                      <a:r>
                        <a:rPr lang="en-US" sz="1600" b="1" u="none" strike="noStrike" dirty="0" err="1">
                          <a:effectLst/>
                        </a:rPr>
                        <a:t>Ind</a:t>
                      </a:r>
                      <a:r>
                        <a:rPr lang="en-US" sz="1600" b="1" u="none" strike="noStrike" dirty="0">
                          <a:effectLst/>
                        </a:rPr>
                        <a:t> AS</a:t>
                      </a:r>
                      <a:endParaRPr lang="en-US" sz="1600" b="1" i="0" u="none" strike="noStrike" dirty="0">
                        <a:solidFill>
                          <a:srgbClr val="FFFFFF"/>
                        </a:solidFill>
                        <a:effectLst/>
                        <a:latin typeface="Garamond"/>
                      </a:endParaRPr>
                    </a:p>
                  </a:txBody>
                  <a:tcPr marL="6627" marR="6627" marT="6627" marB="0" anchor="ctr"/>
                </a:tc>
                <a:tc>
                  <a:txBody>
                    <a:bodyPr/>
                    <a:lstStyle/>
                    <a:p>
                      <a:pPr algn="l" rtl="0" fontAlgn="ctr"/>
                      <a:r>
                        <a:rPr lang="en-US" sz="1600" b="1" u="none" strike="noStrike">
                          <a:effectLst/>
                        </a:rPr>
                        <a:t>IFRIC,SIC etc.</a:t>
                      </a:r>
                      <a:endParaRPr lang="en-US" sz="1600" b="1" i="0" u="none" strike="noStrike">
                        <a:solidFill>
                          <a:srgbClr val="FFFFFF"/>
                        </a:solidFill>
                        <a:effectLst/>
                        <a:latin typeface="Garamond"/>
                      </a:endParaRPr>
                    </a:p>
                  </a:txBody>
                  <a:tcPr marL="6627" marR="6627" marT="6627" marB="0" anchor="ctr"/>
                </a:tc>
                <a:tc>
                  <a:txBody>
                    <a:bodyPr/>
                    <a:lstStyle/>
                    <a:p>
                      <a:pPr algn="ctr" rtl="0" fontAlgn="ctr"/>
                      <a:r>
                        <a:rPr lang="en-US" sz="1600" b="1" u="none" strike="noStrike">
                          <a:effectLst/>
                        </a:rPr>
                        <a:t>Existing AS </a:t>
                      </a:r>
                      <a:endParaRPr lang="en-US" sz="1600" b="1" i="0" u="none" strike="noStrike">
                        <a:solidFill>
                          <a:srgbClr val="FFFFFF"/>
                        </a:solidFill>
                        <a:effectLst/>
                        <a:latin typeface="Garamond"/>
                      </a:endParaRPr>
                    </a:p>
                  </a:txBody>
                  <a:tcPr marL="6627" marR="6627" marT="6627" marB="0" anchor="ctr"/>
                </a:tc>
                <a:tc>
                  <a:txBody>
                    <a:bodyPr/>
                    <a:lstStyle/>
                    <a:p>
                      <a:pPr algn="l" fontAlgn="ctr"/>
                      <a:r>
                        <a:rPr lang="en-US" sz="1600" b="1" u="none" strike="noStrike" dirty="0">
                          <a:effectLst/>
                        </a:rPr>
                        <a:t>Indian Scenario</a:t>
                      </a:r>
                      <a:endParaRPr lang="en-US" sz="1600" b="1" i="0" u="none" strike="noStrike" dirty="0">
                        <a:solidFill>
                          <a:srgbClr val="FFFFFF"/>
                        </a:solidFill>
                        <a:effectLst/>
                        <a:latin typeface="Garamond"/>
                      </a:endParaRPr>
                    </a:p>
                  </a:txBody>
                  <a:tcPr marL="6627" marR="6627" marT="6627" marB="0" anchor="ctr"/>
                </a:tc>
              </a:tr>
              <a:tr h="563260">
                <a:tc gridSpan="2">
                  <a:txBody>
                    <a:bodyPr/>
                    <a:lstStyle/>
                    <a:p>
                      <a:pPr algn="l" rtl="0" fontAlgn="ctr"/>
                      <a:r>
                        <a:rPr lang="en-US" sz="1800" u="none" strike="noStrike" dirty="0">
                          <a:effectLst/>
                        </a:rPr>
                        <a:t>IAS 1</a:t>
                      </a:r>
                      <a:endParaRPr lang="en-US" sz="1800" b="1" i="1" u="none" strike="noStrike" dirty="0">
                        <a:solidFill>
                          <a:srgbClr val="000000"/>
                        </a:solidFill>
                        <a:effectLst/>
                        <a:latin typeface="Calibri"/>
                      </a:endParaRPr>
                    </a:p>
                  </a:txBody>
                  <a:tcPr marL="6627" marR="6627" marT="6627" marB="0" anchor="ctr"/>
                </a:tc>
                <a:tc hMerge="1">
                  <a:txBody>
                    <a:bodyPr/>
                    <a:lstStyle/>
                    <a:p>
                      <a:endParaRPr lang="en-US"/>
                    </a:p>
                  </a:txBody>
                  <a:tcPr/>
                </a:tc>
                <a:tc>
                  <a:txBody>
                    <a:bodyPr/>
                    <a:lstStyle/>
                    <a:p>
                      <a:pPr algn="l" rtl="0" fontAlgn="ctr"/>
                      <a:r>
                        <a:rPr lang="en-US" sz="1800" u="none" strike="noStrike" dirty="0">
                          <a:effectLst/>
                        </a:rPr>
                        <a:t>Presentation of Financial Statements</a:t>
                      </a:r>
                      <a:endParaRPr lang="en-US" sz="1800" b="0" i="1" u="none" strike="noStrike" dirty="0">
                        <a:solidFill>
                          <a:srgbClr val="000000"/>
                        </a:solidFill>
                        <a:effectLst/>
                        <a:latin typeface="Calibri"/>
                      </a:endParaRPr>
                    </a:p>
                  </a:txBody>
                  <a:tcPr marL="6627" marR="6627" marT="6627" marB="0" anchor="ctr"/>
                </a:tc>
                <a:tc>
                  <a:txBody>
                    <a:bodyPr/>
                    <a:lstStyle/>
                    <a:p>
                      <a:pPr algn="l" rtl="0" fontAlgn="ctr"/>
                      <a:r>
                        <a:rPr lang="en-US" sz="1800" u="none" strike="noStrike">
                          <a:effectLst/>
                        </a:rPr>
                        <a:t>Ind AS 1</a:t>
                      </a:r>
                      <a:endParaRPr lang="en-US" sz="1800" b="0" i="1" u="none" strike="noStrike">
                        <a:solidFill>
                          <a:srgbClr val="000000"/>
                        </a:solidFill>
                        <a:effectLst/>
                        <a:latin typeface="Calibri"/>
                      </a:endParaRPr>
                    </a:p>
                  </a:txBody>
                  <a:tcPr marL="6627" marR="6627" marT="6627" marB="0" anchor="ctr"/>
                </a:tc>
                <a:tc>
                  <a:txBody>
                    <a:bodyPr/>
                    <a:lstStyle/>
                    <a:p>
                      <a:pPr algn="l" rtl="0" fontAlgn="ctr"/>
                      <a:r>
                        <a:rPr lang="en-US" sz="1800" u="none" strike="noStrike">
                          <a:effectLst/>
                        </a:rPr>
                        <a:t> </a:t>
                      </a:r>
                      <a:endParaRPr lang="en-US" sz="1800" b="0" i="1" u="none" strike="noStrike">
                        <a:solidFill>
                          <a:srgbClr val="000000"/>
                        </a:solidFill>
                        <a:effectLst/>
                        <a:latin typeface="Calibri"/>
                      </a:endParaRPr>
                    </a:p>
                  </a:txBody>
                  <a:tcPr marL="6627" marR="6627" marT="6627" marB="0" anchor="ctr"/>
                </a:tc>
                <a:tc>
                  <a:txBody>
                    <a:bodyPr/>
                    <a:lstStyle/>
                    <a:p>
                      <a:pPr algn="l" rtl="0" fontAlgn="ctr"/>
                      <a:r>
                        <a:rPr lang="en-US" sz="1800" u="none" strike="noStrike">
                          <a:effectLst/>
                        </a:rPr>
                        <a:t>AS 1,AS-5 &amp; Schedule III (new Co. Act)</a:t>
                      </a:r>
                      <a:endParaRPr lang="en-US" sz="1800" b="0" i="1" u="none" strike="noStrike">
                        <a:solidFill>
                          <a:srgbClr val="000000"/>
                        </a:solidFill>
                        <a:effectLst/>
                        <a:latin typeface="Calibri"/>
                      </a:endParaRPr>
                    </a:p>
                  </a:txBody>
                  <a:tcPr marL="6627" marR="6627" marT="6627" marB="0" anchor="ctr"/>
                </a:tc>
                <a:tc>
                  <a:txBody>
                    <a:bodyPr/>
                    <a:lstStyle/>
                    <a:p>
                      <a:pPr algn="l" rtl="0" fontAlgn="ctr"/>
                      <a:r>
                        <a:rPr lang="en-US" sz="1800" u="none" strike="noStrike" dirty="0">
                          <a:effectLst/>
                        </a:rPr>
                        <a:t>For Financial Statements, reference taken from AS and Company law</a:t>
                      </a:r>
                      <a:endParaRPr lang="en-US" sz="1800" b="0" i="1" u="none" strike="noStrike" dirty="0">
                        <a:solidFill>
                          <a:srgbClr val="000000"/>
                        </a:solidFill>
                        <a:effectLst/>
                        <a:latin typeface="Calibri"/>
                      </a:endParaRPr>
                    </a:p>
                  </a:txBody>
                  <a:tcPr marL="6627" marR="6627" marT="6627" marB="0" anchor="ctr"/>
                </a:tc>
              </a:tr>
              <a:tr h="377716">
                <a:tc gridSpan="2">
                  <a:txBody>
                    <a:bodyPr/>
                    <a:lstStyle/>
                    <a:p>
                      <a:pPr algn="l" rtl="0" fontAlgn="ctr"/>
                      <a:r>
                        <a:rPr lang="en-US" sz="1800" u="none" strike="noStrike">
                          <a:effectLst/>
                        </a:rPr>
                        <a:t>IAS 2</a:t>
                      </a:r>
                      <a:endParaRPr lang="en-US" sz="1800" b="1" i="1" u="none" strike="noStrike">
                        <a:solidFill>
                          <a:srgbClr val="000000"/>
                        </a:solidFill>
                        <a:effectLst/>
                        <a:latin typeface="Calibri"/>
                      </a:endParaRPr>
                    </a:p>
                  </a:txBody>
                  <a:tcPr marL="6627" marR="6627" marT="6627" marB="0" anchor="ctr"/>
                </a:tc>
                <a:tc hMerge="1">
                  <a:txBody>
                    <a:bodyPr/>
                    <a:lstStyle/>
                    <a:p>
                      <a:endParaRPr lang="en-US"/>
                    </a:p>
                  </a:txBody>
                  <a:tcPr/>
                </a:tc>
                <a:tc>
                  <a:txBody>
                    <a:bodyPr/>
                    <a:lstStyle/>
                    <a:p>
                      <a:pPr algn="l" rtl="0" fontAlgn="ctr"/>
                      <a:r>
                        <a:rPr lang="en-US" sz="1800" u="none" strike="noStrike" dirty="0">
                          <a:effectLst/>
                        </a:rPr>
                        <a:t>Inventories</a:t>
                      </a:r>
                      <a:endParaRPr lang="en-US" sz="1800" b="0" i="1" u="none" strike="noStrike" dirty="0">
                        <a:solidFill>
                          <a:srgbClr val="000000"/>
                        </a:solidFill>
                        <a:effectLst/>
                        <a:latin typeface="Calibri"/>
                      </a:endParaRPr>
                    </a:p>
                  </a:txBody>
                  <a:tcPr marL="6627" marR="6627" marT="6627" marB="0" anchor="ctr"/>
                </a:tc>
                <a:tc>
                  <a:txBody>
                    <a:bodyPr/>
                    <a:lstStyle/>
                    <a:p>
                      <a:pPr algn="l" rtl="0" fontAlgn="ctr"/>
                      <a:r>
                        <a:rPr lang="en-US" sz="1800" u="none" strike="noStrike" dirty="0" err="1">
                          <a:effectLst/>
                        </a:rPr>
                        <a:t>Ind</a:t>
                      </a:r>
                      <a:r>
                        <a:rPr lang="en-US" sz="1800" u="none" strike="noStrike" dirty="0">
                          <a:effectLst/>
                        </a:rPr>
                        <a:t> AS 2</a:t>
                      </a:r>
                      <a:endParaRPr lang="en-US" sz="1800" b="0" i="1" u="none" strike="noStrike" dirty="0">
                        <a:solidFill>
                          <a:srgbClr val="000000"/>
                        </a:solidFill>
                        <a:effectLst/>
                        <a:latin typeface="Calibri"/>
                      </a:endParaRPr>
                    </a:p>
                  </a:txBody>
                  <a:tcPr marL="6627" marR="6627" marT="6627" marB="0" anchor="ctr"/>
                </a:tc>
                <a:tc>
                  <a:txBody>
                    <a:bodyPr/>
                    <a:lstStyle/>
                    <a:p>
                      <a:pPr algn="l" rtl="0" fontAlgn="ctr"/>
                      <a:r>
                        <a:rPr lang="en-US" sz="1800" u="none" strike="noStrike">
                          <a:effectLst/>
                        </a:rPr>
                        <a:t> </a:t>
                      </a:r>
                      <a:endParaRPr lang="en-US" sz="1800" b="0" i="1" u="none" strike="noStrike">
                        <a:solidFill>
                          <a:srgbClr val="000000"/>
                        </a:solidFill>
                        <a:effectLst/>
                        <a:latin typeface="Calibri"/>
                      </a:endParaRPr>
                    </a:p>
                  </a:txBody>
                  <a:tcPr marL="6627" marR="6627" marT="6627" marB="0" anchor="ctr"/>
                </a:tc>
                <a:tc>
                  <a:txBody>
                    <a:bodyPr/>
                    <a:lstStyle/>
                    <a:p>
                      <a:pPr algn="l" rtl="0" fontAlgn="ctr"/>
                      <a:r>
                        <a:rPr lang="en-US" sz="1800" u="none" strike="noStrike">
                          <a:effectLst/>
                        </a:rPr>
                        <a:t>AS 2</a:t>
                      </a:r>
                      <a:endParaRPr lang="en-US" sz="1800" b="0" i="1" u="none" strike="noStrike">
                        <a:solidFill>
                          <a:srgbClr val="000000"/>
                        </a:solidFill>
                        <a:effectLst/>
                        <a:latin typeface="Calibri"/>
                      </a:endParaRPr>
                    </a:p>
                  </a:txBody>
                  <a:tcPr marL="6627" marR="6627" marT="6627" marB="0" anchor="ctr"/>
                </a:tc>
                <a:tc>
                  <a:txBody>
                    <a:bodyPr/>
                    <a:lstStyle/>
                    <a:p>
                      <a:pPr algn="l" rtl="0" fontAlgn="ctr"/>
                      <a:r>
                        <a:rPr lang="en-US" sz="1800" u="none" strike="noStrike" dirty="0">
                          <a:effectLst/>
                        </a:rPr>
                        <a:t>Indian AS does not covers Inventory for Service providers</a:t>
                      </a:r>
                      <a:endParaRPr lang="en-US" sz="1800" b="0" i="1" u="none" strike="noStrike" dirty="0">
                        <a:solidFill>
                          <a:srgbClr val="000000"/>
                        </a:solidFill>
                        <a:effectLst/>
                        <a:latin typeface="Calibri"/>
                      </a:endParaRPr>
                    </a:p>
                  </a:txBody>
                  <a:tcPr marL="6627" marR="6627" marT="6627" marB="0" anchor="ctr"/>
                </a:tc>
              </a:tr>
              <a:tr h="192171">
                <a:tc gridSpan="3">
                  <a:txBody>
                    <a:bodyPr/>
                    <a:lstStyle/>
                    <a:p>
                      <a:pPr algn="ctr" rtl="0" fontAlgn="ctr"/>
                      <a:r>
                        <a:rPr lang="en-US" sz="1800" b="1" u="none" strike="noStrike">
                          <a:effectLst/>
                        </a:rPr>
                        <a:t>IAS -3, 4, 5,6 are deleted</a:t>
                      </a:r>
                      <a:endParaRPr lang="en-US" sz="1800" b="1" i="1" u="none" strike="noStrike">
                        <a:solidFill>
                          <a:srgbClr val="000000"/>
                        </a:solidFill>
                        <a:effectLst/>
                        <a:latin typeface="Calibri"/>
                      </a:endParaRPr>
                    </a:p>
                  </a:txBody>
                  <a:tcPr marL="6627" marR="6627" marT="6627" marB="0" anchor="ctr"/>
                </a:tc>
                <a:tc hMerge="1">
                  <a:txBody>
                    <a:bodyPr/>
                    <a:lstStyle/>
                    <a:p>
                      <a:endParaRPr lang="en-US"/>
                    </a:p>
                  </a:txBody>
                  <a:tcPr/>
                </a:tc>
                <a:tc hMerge="1">
                  <a:txBody>
                    <a:bodyPr/>
                    <a:lstStyle/>
                    <a:p>
                      <a:endParaRPr lang="en-US"/>
                    </a:p>
                  </a:txBody>
                  <a:tcPr/>
                </a:tc>
                <a:tc gridSpan="4">
                  <a:txBody>
                    <a:bodyPr/>
                    <a:lstStyle/>
                    <a:p>
                      <a:pPr algn="ctr" rtl="0" fontAlgn="ctr"/>
                      <a:r>
                        <a:rPr lang="en-US" sz="1800" b="1" u="none" strike="noStrike" dirty="0" err="1">
                          <a:effectLst/>
                        </a:rPr>
                        <a:t>Ind</a:t>
                      </a:r>
                      <a:r>
                        <a:rPr lang="en-US" sz="1800" b="1" u="none" strike="noStrike" dirty="0">
                          <a:effectLst/>
                        </a:rPr>
                        <a:t> AS -3,4,5,6 are not made</a:t>
                      </a:r>
                      <a:endParaRPr lang="en-US" sz="1800" b="1" i="1" u="none" strike="noStrike" dirty="0">
                        <a:solidFill>
                          <a:srgbClr val="000000"/>
                        </a:solidFill>
                        <a:effectLst/>
                        <a:latin typeface="Calibri"/>
                      </a:endParaRPr>
                    </a:p>
                  </a:txBody>
                  <a:tcPr marL="6627" marR="6627" marT="6627" marB="0" anchor="ctr"/>
                </a:tc>
                <a:tc hMerge="1">
                  <a:txBody>
                    <a:bodyPr/>
                    <a:lstStyle/>
                    <a:p>
                      <a:endParaRPr lang="en-US"/>
                    </a:p>
                  </a:txBody>
                  <a:tcPr/>
                </a:tc>
                <a:tc hMerge="1">
                  <a:txBody>
                    <a:bodyPr/>
                    <a:lstStyle/>
                    <a:p>
                      <a:endParaRPr lang="en-US"/>
                    </a:p>
                  </a:txBody>
                  <a:tcPr/>
                </a:tc>
                <a:tc hMerge="1">
                  <a:txBody>
                    <a:bodyPr/>
                    <a:lstStyle/>
                    <a:p>
                      <a:endParaRPr lang="en-US"/>
                    </a:p>
                  </a:txBody>
                  <a:tcPr/>
                </a:tc>
              </a:tr>
              <a:tr h="192171">
                <a:tc>
                  <a:txBody>
                    <a:bodyPr/>
                    <a:lstStyle/>
                    <a:p>
                      <a:pPr algn="l" rtl="0" fontAlgn="ctr"/>
                      <a:r>
                        <a:rPr lang="en-US" sz="1800" u="none" strike="noStrike">
                          <a:effectLst/>
                        </a:rPr>
                        <a:t>IAS 7</a:t>
                      </a:r>
                      <a:endParaRPr lang="en-US" sz="1800" b="1" i="1" u="none" strike="noStrike">
                        <a:solidFill>
                          <a:srgbClr val="000000"/>
                        </a:solidFill>
                        <a:effectLst/>
                        <a:latin typeface="Calibri"/>
                      </a:endParaRPr>
                    </a:p>
                  </a:txBody>
                  <a:tcPr marL="6627" marR="6627" marT="6627" marB="0" anchor="ctr"/>
                </a:tc>
                <a:tc gridSpan="2">
                  <a:txBody>
                    <a:bodyPr/>
                    <a:lstStyle/>
                    <a:p>
                      <a:pPr algn="l" rtl="0" fontAlgn="ctr"/>
                      <a:r>
                        <a:rPr lang="en-US" sz="1800" u="none" strike="noStrike" dirty="0">
                          <a:effectLst/>
                        </a:rPr>
                        <a:t>Statement of Cash Flows</a:t>
                      </a:r>
                      <a:endParaRPr lang="en-US" sz="1800" b="0" i="1" u="none" strike="noStrike" dirty="0">
                        <a:solidFill>
                          <a:srgbClr val="000000"/>
                        </a:solidFill>
                        <a:effectLst/>
                        <a:latin typeface="Calibri"/>
                      </a:endParaRPr>
                    </a:p>
                  </a:txBody>
                  <a:tcPr marL="6627" marR="6627" marT="6627" marB="0" anchor="ctr"/>
                </a:tc>
                <a:tc hMerge="1">
                  <a:txBody>
                    <a:bodyPr/>
                    <a:lstStyle/>
                    <a:p>
                      <a:pPr algn="l" rtl="0" fontAlgn="ctr"/>
                      <a:endParaRPr lang="en-US" sz="1800" b="0" i="1" u="none" strike="noStrike" dirty="0">
                        <a:solidFill>
                          <a:srgbClr val="000000"/>
                        </a:solidFill>
                        <a:effectLst/>
                        <a:latin typeface="Calibri"/>
                      </a:endParaRPr>
                    </a:p>
                  </a:txBody>
                  <a:tcPr marL="6627" marR="6627" marT="6627" marB="0" anchor="ctr"/>
                </a:tc>
                <a:tc>
                  <a:txBody>
                    <a:bodyPr/>
                    <a:lstStyle/>
                    <a:p>
                      <a:pPr algn="l" rtl="0" fontAlgn="ctr"/>
                      <a:r>
                        <a:rPr lang="en-US" sz="1800" u="none" strike="noStrike">
                          <a:effectLst/>
                        </a:rPr>
                        <a:t>Ind AS 7</a:t>
                      </a:r>
                      <a:endParaRPr lang="en-US" sz="1800" b="0" i="1" u="none" strike="noStrike">
                        <a:solidFill>
                          <a:srgbClr val="000000"/>
                        </a:solidFill>
                        <a:effectLst/>
                        <a:latin typeface="Calibri"/>
                      </a:endParaRPr>
                    </a:p>
                  </a:txBody>
                  <a:tcPr marL="6627" marR="6627" marT="6627" marB="0" anchor="ctr"/>
                </a:tc>
                <a:tc>
                  <a:txBody>
                    <a:bodyPr/>
                    <a:lstStyle/>
                    <a:p>
                      <a:pPr algn="l" rtl="0" fontAlgn="ctr"/>
                      <a:r>
                        <a:rPr lang="en-US" sz="1800" u="none" strike="noStrike">
                          <a:effectLst/>
                        </a:rPr>
                        <a:t> </a:t>
                      </a:r>
                      <a:endParaRPr lang="en-US" sz="1800" b="0" i="1" u="none" strike="noStrike">
                        <a:solidFill>
                          <a:srgbClr val="000000"/>
                        </a:solidFill>
                        <a:effectLst/>
                        <a:latin typeface="Calibri"/>
                      </a:endParaRPr>
                    </a:p>
                  </a:txBody>
                  <a:tcPr marL="6627" marR="6627" marT="6627" marB="0" anchor="ctr"/>
                </a:tc>
                <a:tc>
                  <a:txBody>
                    <a:bodyPr/>
                    <a:lstStyle/>
                    <a:p>
                      <a:pPr algn="l" rtl="0" fontAlgn="ctr"/>
                      <a:r>
                        <a:rPr lang="en-US" sz="1800" u="none" strike="noStrike" dirty="0">
                          <a:effectLst/>
                        </a:rPr>
                        <a:t>AS 3</a:t>
                      </a:r>
                      <a:endParaRPr lang="en-US" sz="1800" b="0" i="1" u="none" strike="noStrike" dirty="0">
                        <a:solidFill>
                          <a:srgbClr val="000000"/>
                        </a:solidFill>
                        <a:effectLst/>
                        <a:latin typeface="Calibri"/>
                      </a:endParaRPr>
                    </a:p>
                  </a:txBody>
                  <a:tcPr marL="6627" marR="6627" marT="6627" marB="0" anchor="ctr"/>
                </a:tc>
                <a:tc>
                  <a:txBody>
                    <a:bodyPr/>
                    <a:lstStyle/>
                    <a:p>
                      <a:pPr algn="l" rtl="0" fontAlgn="ctr"/>
                      <a:r>
                        <a:rPr lang="en-US" sz="1800" u="none" strike="noStrike" dirty="0">
                          <a:effectLst/>
                        </a:rPr>
                        <a:t>small changes</a:t>
                      </a:r>
                      <a:endParaRPr lang="en-US" sz="1800" b="0" i="1" u="none" strike="noStrike" dirty="0">
                        <a:solidFill>
                          <a:srgbClr val="000000"/>
                        </a:solidFill>
                        <a:effectLst/>
                        <a:latin typeface="Calibri"/>
                      </a:endParaRPr>
                    </a:p>
                  </a:txBody>
                  <a:tcPr marL="6627" marR="6627" marT="6627" marB="0" anchor="ctr"/>
                </a:tc>
              </a:tr>
              <a:tr h="1305439">
                <a:tc>
                  <a:txBody>
                    <a:bodyPr/>
                    <a:lstStyle/>
                    <a:p>
                      <a:pPr algn="l" rtl="0" fontAlgn="ctr"/>
                      <a:r>
                        <a:rPr lang="en-US" sz="1800" u="none" strike="noStrike">
                          <a:effectLst/>
                        </a:rPr>
                        <a:t>IAS 8</a:t>
                      </a:r>
                      <a:endParaRPr lang="en-US" sz="1800" b="1" i="1" u="none" strike="noStrike">
                        <a:solidFill>
                          <a:srgbClr val="000000"/>
                        </a:solidFill>
                        <a:effectLst/>
                        <a:latin typeface="Calibri"/>
                      </a:endParaRPr>
                    </a:p>
                  </a:txBody>
                  <a:tcPr marL="6627" marR="6627" marT="6627" marB="0" anchor="ctr"/>
                </a:tc>
                <a:tc gridSpan="2">
                  <a:txBody>
                    <a:bodyPr/>
                    <a:lstStyle/>
                    <a:p>
                      <a:pPr algn="l" rtl="0" fontAlgn="ctr"/>
                      <a:r>
                        <a:rPr lang="en-US" sz="1800" u="none" strike="noStrike" dirty="0">
                          <a:effectLst/>
                        </a:rPr>
                        <a:t>Accounting Policies, Changes in Accounting Estimates and Errors</a:t>
                      </a:r>
                      <a:endParaRPr lang="en-US" sz="1800" b="0" i="1" u="none" strike="noStrike" dirty="0">
                        <a:solidFill>
                          <a:srgbClr val="000000"/>
                        </a:solidFill>
                        <a:effectLst/>
                        <a:latin typeface="Calibri"/>
                      </a:endParaRPr>
                    </a:p>
                  </a:txBody>
                  <a:tcPr marL="6627" marR="6627" marT="6627" marB="0" anchor="ctr"/>
                </a:tc>
                <a:tc hMerge="1">
                  <a:txBody>
                    <a:bodyPr/>
                    <a:lstStyle/>
                    <a:p>
                      <a:pPr algn="l" rtl="0" fontAlgn="ctr"/>
                      <a:endParaRPr lang="en-US" sz="1800" b="0" i="1" u="none" strike="noStrike" dirty="0">
                        <a:solidFill>
                          <a:srgbClr val="000000"/>
                        </a:solidFill>
                        <a:effectLst/>
                        <a:latin typeface="Calibri"/>
                      </a:endParaRPr>
                    </a:p>
                  </a:txBody>
                  <a:tcPr marL="6627" marR="6627" marT="6627" marB="0" anchor="ctr"/>
                </a:tc>
                <a:tc>
                  <a:txBody>
                    <a:bodyPr/>
                    <a:lstStyle/>
                    <a:p>
                      <a:pPr algn="l" rtl="0" fontAlgn="ctr"/>
                      <a:r>
                        <a:rPr lang="en-US" sz="1800" u="none" strike="noStrike" dirty="0" err="1">
                          <a:effectLst/>
                        </a:rPr>
                        <a:t>Ind</a:t>
                      </a:r>
                      <a:r>
                        <a:rPr lang="en-US" sz="1800" u="none" strike="noStrike" dirty="0">
                          <a:effectLst/>
                        </a:rPr>
                        <a:t> AS 8</a:t>
                      </a:r>
                      <a:endParaRPr lang="en-US" sz="1800" b="0" i="1" u="none" strike="noStrike" dirty="0">
                        <a:solidFill>
                          <a:srgbClr val="000000"/>
                        </a:solidFill>
                        <a:effectLst/>
                        <a:latin typeface="Calibri"/>
                      </a:endParaRPr>
                    </a:p>
                  </a:txBody>
                  <a:tcPr marL="6627" marR="6627" marT="6627" marB="0" anchor="ctr"/>
                </a:tc>
                <a:tc>
                  <a:txBody>
                    <a:bodyPr/>
                    <a:lstStyle/>
                    <a:p>
                      <a:pPr algn="l" rtl="0" fontAlgn="ctr"/>
                      <a:r>
                        <a:rPr lang="en-US" sz="1800" u="none" strike="noStrike" dirty="0">
                          <a:effectLst/>
                        </a:rPr>
                        <a:t> </a:t>
                      </a:r>
                      <a:endParaRPr lang="en-US" sz="1800" b="0" i="1" u="none" strike="noStrike" dirty="0">
                        <a:solidFill>
                          <a:srgbClr val="000000"/>
                        </a:solidFill>
                        <a:effectLst/>
                        <a:latin typeface="Calibri"/>
                      </a:endParaRPr>
                    </a:p>
                  </a:txBody>
                  <a:tcPr marL="6627" marR="6627" marT="6627" marB="0" anchor="ctr"/>
                </a:tc>
                <a:tc>
                  <a:txBody>
                    <a:bodyPr/>
                    <a:lstStyle/>
                    <a:p>
                      <a:pPr algn="l" rtl="0" fontAlgn="ctr"/>
                      <a:r>
                        <a:rPr lang="en-US" sz="1800" u="none" strike="noStrike" dirty="0">
                          <a:effectLst/>
                        </a:rPr>
                        <a:t>AS 5</a:t>
                      </a:r>
                      <a:endParaRPr lang="en-US" sz="1800" b="0" i="1" u="none" strike="noStrike" dirty="0">
                        <a:solidFill>
                          <a:srgbClr val="000000"/>
                        </a:solidFill>
                        <a:effectLst/>
                        <a:latin typeface="Calibri"/>
                      </a:endParaRPr>
                    </a:p>
                  </a:txBody>
                  <a:tcPr marL="6627" marR="6627" marT="6627" marB="0" anchor="ctr"/>
                </a:tc>
                <a:tc>
                  <a:txBody>
                    <a:bodyPr/>
                    <a:lstStyle/>
                    <a:p>
                      <a:pPr algn="l" rtl="0" fontAlgn="ctr"/>
                      <a:r>
                        <a:rPr lang="en-US" sz="1800" u="none" strike="noStrike" dirty="0">
                          <a:effectLst/>
                        </a:rPr>
                        <a:t>AS-5 - Net Profit or Loss for the period, prior period items, changes in accounting policies. Our system talks of changes in the current year, IFRS talks of </a:t>
                      </a:r>
                      <a:r>
                        <a:rPr lang="en-US" sz="1800" u="none" strike="noStrike" dirty="0" smtClean="0">
                          <a:effectLst/>
                        </a:rPr>
                        <a:t>retrospective </a:t>
                      </a:r>
                      <a:r>
                        <a:rPr lang="en-US" sz="1800" u="none" strike="noStrike" dirty="0">
                          <a:effectLst/>
                        </a:rPr>
                        <a:t>application with impact in previous F/S.</a:t>
                      </a:r>
                      <a:endParaRPr lang="en-US" sz="1800" b="0" i="1" u="none" strike="noStrike" dirty="0">
                        <a:solidFill>
                          <a:srgbClr val="000000"/>
                        </a:solidFill>
                        <a:effectLst/>
                        <a:latin typeface="Calibri"/>
                      </a:endParaRPr>
                    </a:p>
                  </a:txBody>
                  <a:tcPr marL="6627" marR="6627" marT="6627" marB="0" anchor="ctr"/>
                </a:tc>
              </a:tr>
              <a:tr h="934350">
                <a:tc>
                  <a:txBody>
                    <a:bodyPr/>
                    <a:lstStyle/>
                    <a:p>
                      <a:pPr algn="l" rtl="0" fontAlgn="ctr"/>
                      <a:r>
                        <a:rPr lang="en-US" sz="1800" u="none" strike="noStrike">
                          <a:effectLst/>
                        </a:rPr>
                        <a:t>IAS 10</a:t>
                      </a:r>
                      <a:endParaRPr lang="en-US" sz="1800" b="1" i="1" u="none" strike="noStrike">
                        <a:solidFill>
                          <a:srgbClr val="000000"/>
                        </a:solidFill>
                        <a:effectLst/>
                        <a:latin typeface="Calibri"/>
                      </a:endParaRPr>
                    </a:p>
                  </a:txBody>
                  <a:tcPr marL="6627" marR="6627" marT="6627" marB="0" anchor="ctr"/>
                </a:tc>
                <a:tc gridSpan="2">
                  <a:txBody>
                    <a:bodyPr/>
                    <a:lstStyle/>
                    <a:p>
                      <a:pPr algn="l" rtl="0" fontAlgn="ctr"/>
                      <a:r>
                        <a:rPr lang="en-US" sz="1800" u="none" strike="noStrike" dirty="0">
                          <a:effectLst/>
                        </a:rPr>
                        <a:t>Events after the Reporting Period</a:t>
                      </a:r>
                      <a:endParaRPr lang="en-US" sz="1800" b="0" i="1" u="none" strike="noStrike" dirty="0">
                        <a:solidFill>
                          <a:srgbClr val="000000"/>
                        </a:solidFill>
                        <a:effectLst/>
                        <a:latin typeface="Calibri"/>
                      </a:endParaRPr>
                    </a:p>
                  </a:txBody>
                  <a:tcPr marL="6627" marR="6627" marT="6627" marB="0" anchor="ctr"/>
                </a:tc>
                <a:tc hMerge="1">
                  <a:txBody>
                    <a:bodyPr/>
                    <a:lstStyle/>
                    <a:p>
                      <a:pPr algn="l" rtl="0" fontAlgn="ctr"/>
                      <a:endParaRPr lang="en-US" sz="1800" b="0" i="1" u="none" strike="noStrike" dirty="0">
                        <a:solidFill>
                          <a:srgbClr val="000000"/>
                        </a:solidFill>
                        <a:effectLst/>
                        <a:latin typeface="Calibri"/>
                      </a:endParaRPr>
                    </a:p>
                  </a:txBody>
                  <a:tcPr marL="6627" marR="6627" marT="6627" marB="0" anchor="ctr"/>
                </a:tc>
                <a:tc>
                  <a:txBody>
                    <a:bodyPr/>
                    <a:lstStyle/>
                    <a:p>
                      <a:pPr algn="l" rtl="0" fontAlgn="ctr"/>
                      <a:r>
                        <a:rPr lang="en-US" sz="1800" u="none" strike="noStrike">
                          <a:effectLst/>
                        </a:rPr>
                        <a:t>Ind AS 10</a:t>
                      </a:r>
                      <a:endParaRPr lang="en-US" sz="1800" b="0" i="1" u="none" strike="noStrike">
                        <a:solidFill>
                          <a:srgbClr val="000000"/>
                        </a:solidFill>
                        <a:effectLst/>
                        <a:latin typeface="Calibri"/>
                      </a:endParaRPr>
                    </a:p>
                  </a:txBody>
                  <a:tcPr marL="6627" marR="6627" marT="6627" marB="0" anchor="ctr"/>
                </a:tc>
                <a:tc>
                  <a:txBody>
                    <a:bodyPr/>
                    <a:lstStyle/>
                    <a:p>
                      <a:pPr algn="l" rtl="0" fontAlgn="ctr"/>
                      <a:r>
                        <a:rPr lang="en-US" sz="1800" u="none" strike="noStrike" dirty="0">
                          <a:effectLst/>
                        </a:rPr>
                        <a:t> </a:t>
                      </a:r>
                      <a:endParaRPr lang="en-US" sz="1800" b="0" i="1" u="none" strike="noStrike" dirty="0">
                        <a:solidFill>
                          <a:srgbClr val="000000"/>
                        </a:solidFill>
                        <a:effectLst/>
                        <a:latin typeface="Calibri"/>
                      </a:endParaRPr>
                    </a:p>
                  </a:txBody>
                  <a:tcPr marL="6627" marR="6627" marT="6627" marB="0" anchor="ctr"/>
                </a:tc>
                <a:tc>
                  <a:txBody>
                    <a:bodyPr/>
                    <a:lstStyle/>
                    <a:p>
                      <a:pPr algn="l" rtl="0" fontAlgn="ctr"/>
                      <a:r>
                        <a:rPr lang="en-US" sz="1800" u="none" strike="noStrike" dirty="0">
                          <a:effectLst/>
                        </a:rPr>
                        <a:t>AS 4</a:t>
                      </a:r>
                      <a:endParaRPr lang="en-US" sz="1800" b="0" i="1" u="none" strike="noStrike" dirty="0">
                        <a:solidFill>
                          <a:srgbClr val="000000"/>
                        </a:solidFill>
                        <a:effectLst/>
                        <a:latin typeface="Calibri"/>
                      </a:endParaRPr>
                    </a:p>
                  </a:txBody>
                  <a:tcPr marL="6627" marR="6627" marT="6627" marB="0" anchor="ctr"/>
                </a:tc>
                <a:tc>
                  <a:txBody>
                    <a:bodyPr/>
                    <a:lstStyle/>
                    <a:p>
                      <a:pPr algn="l" rtl="0" fontAlgn="ctr"/>
                      <a:r>
                        <a:rPr lang="en-US" sz="1800" u="none" strike="noStrike" dirty="0">
                          <a:effectLst/>
                        </a:rPr>
                        <a:t>AS-4-Contigencies and events </a:t>
                      </a:r>
                      <a:r>
                        <a:rPr lang="en-US" sz="1800" u="none" strike="noStrike" dirty="0" smtClean="0">
                          <a:effectLst/>
                        </a:rPr>
                        <a:t>occurring </a:t>
                      </a:r>
                      <a:r>
                        <a:rPr lang="en-US" sz="1800" u="none" strike="noStrike" dirty="0">
                          <a:effectLst/>
                        </a:rPr>
                        <a:t>after the Reporting period- Dividends to be reported in the year reported/declared</a:t>
                      </a:r>
                      <a:endParaRPr lang="en-US" sz="1800" b="0" i="1" u="none" strike="noStrike" dirty="0">
                        <a:solidFill>
                          <a:srgbClr val="000000"/>
                        </a:solidFill>
                        <a:effectLst/>
                        <a:latin typeface="Calibri"/>
                      </a:endParaRPr>
                    </a:p>
                  </a:txBody>
                  <a:tcPr marL="6627" marR="6627" marT="6627" marB="0" anchor="ctr"/>
                </a:tc>
              </a:tr>
            </a:tbl>
          </a:graphicData>
        </a:graphic>
      </p:graphicFrame>
      <p:sp>
        <p:nvSpPr>
          <p:cNvPr id="3" name="Footer Placeholder 2"/>
          <p:cNvSpPr>
            <a:spLocks noGrp="1"/>
          </p:cNvSpPr>
          <p:nvPr>
            <p:ph type="ftr" sz="quarter" idx="11"/>
          </p:nvPr>
        </p:nvSpPr>
        <p:spPr/>
        <p:txBody>
          <a:bodyPr/>
          <a:lstStyle/>
          <a:p>
            <a:r>
              <a:rPr lang="en-US" smtClean="0"/>
              <a:t>CA Eish Taneja </a:t>
            </a:r>
            <a:endParaRPr lang="en-US"/>
          </a:p>
        </p:txBody>
      </p:sp>
    </p:spTree>
    <p:extLst>
      <p:ext uri="{BB962C8B-B14F-4D97-AF65-F5344CB8AC3E}">
        <p14:creationId xmlns:p14="http://schemas.microsoft.com/office/powerpoint/2010/main" xmlns="" val="385897162"/>
      </p:ext>
    </p:extLst>
  </p:cSld>
  <p:clrMapOvr>
    <a:masterClrMapping/>
  </p:clrMapOvr>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Capital Market-Awareness</a:t>
            </a:r>
            <a:endParaRPr lang="en-US" dirty="0"/>
          </a:p>
        </p:txBody>
      </p:sp>
    </p:spTree>
    <p:extLst>
      <p:ext uri="{BB962C8B-B14F-4D97-AF65-F5344CB8AC3E}">
        <p14:creationId xmlns:p14="http://schemas.microsoft.com/office/powerpoint/2010/main" xmlns="" val="3383070668"/>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1295400" y="636896"/>
            <a:ext cx="7863840" cy="124690"/>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fontAlgn="auto" hangingPunct="0">
              <a:spcBef>
                <a:spcPts val="0"/>
              </a:spcBef>
              <a:spcAft>
                <a:spcPts val="0"/>
              </a:spcAft>
              <a:defRPr/>
            </a:pPr>
            <a:r>
              <a:rPr lang="en-IN" sz="1600" b="1" dirty="0">
                <a:latin typeface="Times New Roman" pitchFamily="18" charset="0"/>
              </a:rPr>
              <a:t>                    </a:t>
            </a:r>
          </a:p>
        </p:txBody>
      </p:sp>
      <p:sp>
        <p:nvSpPr>
          <p:cNvPr id="3079" name="TextBox 8"/>
          <p:cNvSpPr txBox="1">
            <a:spLocks noChangeArrowheads="1"/>
          </p:cNvSpPr>
          <p:nvPr/>
        </p:nvSpPr>
        <p:spPr bwMode="auto">
          <a:xfrm>
            <a:off x="609600" y="1905000"/>
            <a:ext cx="8001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Calibri" pitchFamily="34" charset="0"/>
            </a:endParaRPr>
          </a:p>
        </p:txBody>
      </p:sp>
      <p:sp>
        <p:nvSpPr>
          <p:cNvPr id="3080" name="Rectangle 4"/>
          <p:cNvSpPr>
            <a:spLocks noChangeArrowheads="1"/>
          </p:cNvSpPr>
          <p:nvPr/>
        </p:nvSpPr>
        <p:spPr bwMode="auto">
          <a:xfrm>
            <a:off x="381000" y="1143000"/>
            <a:ext cx="8458200" cy="3323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ash"/>
                <a:miter lim="800000"/>
                <a:headEnd/>
                <a:tailEnd/>
              </a14:hiddenLine>
            </a:ext>
          </a:extLst>
        </p:spPr>
        <p:txBody>
          <a:bodyPr anchor="ctr">
            <a:spAutoFit/>
          </a:bodyPr>
          <a:lstStyle/>
          <a:p>
            <a:pPr algn="ctr" eaLnBrk="0" hangingPunct="0"/>
            <a:endParaRPr lang="en-US" sz="3000" b="1" u="sng" dirty="0">
              <a:cs typeface="Arial" charset="0"/>
            </a:endParaRPr>
          </a:p>
          <a:p>
            <a:pPr algn="ctr" eaLnBrk="0" hangingPunct="0"/>
            <a:endParaRPr lang="en-US" sz="3000" b="1" u="sng" dirty="0">
              <a:latin typeface="Calibri" pitchFamily="34" charset="0"/>
              <a:cs typeface="Arial" charset="0"/>
            </a:endParaRPr>
          </a:p>
          <a:p>
            <a:pPr eaLnBrk="0" hangingPunct="0"/>
            <a:r>
              <a:rPr lang="en-US" sz="3000" b="1" dirty="0" smtClean="0">
                <a:latin typeface="Calibri" pitchFamily="34" charset="0"/>
                <a:cs typeface="Arial" charset="0"/>
              </a:rPr>
              <a:t>Cash &amp; Derivative Market</a:t>
            </a:r>
          </a:p>
          <a:p>
            <a:pPr eaLnBrk="0" hangingPunct="0"/>
            <a:endParaRPr lang="en-US" sz="3000" dirty="0">
              <a:latin typeface="Calibri" pitchFamily="34" charset="0"/>
              <a:cs typeface="Arial" charset="0"/>
            </a:endParaRPr>
          </a:p>
          <a:p>
            <a:pPr marL="457200" indent="-457200" eaLnBrk="0" hangingPunct="0">
              <a:buFont typeface="Arial" pitchFamily="34" charset="0"/>
              <a:buChar char="•"/>
            </a:pPr>
            <a:r>
              <a:rPr lang="en-US" sz="3000" dirty="0" smtClean="0">
                <a:latin typeface="Calibri" pitchFamily="34" charset="0"/>
                <a:cs typeface="Arial" charset="0"/>
              </a:rPr>
              <a:t>Impact on  Indian System</a:t>
            </a:r>
          </a:p>
          <a:p>
            <a:pPr marL="457200" indent="-457200" eaLnBrk="0" hangingPunct="0">
              <a:buFont typeface="Arial" pitchFamily="34" charset="0"/>
              <a:buChar char="•"/>
            </a:pPr>
            <a:r>
              <a:rPr lang="en-US" sz="3000" dirty="0" smtClean="0">
                <a:latin typeface="Calibri" pitchFamily="34" charset="0"/>
                <a:cs typeface="Arial" charset="0"/>
              </a:rPr>
              <a:t>Safe structure of the Indian System </a:t>
            </a:r>
          </a:p>
          <a:p>
            <a:pPr marL="457200" indent="-457200" eaLnBrk="0" hangingPunct="0">
              <a:buFont typeface="Arial" pitchFamily="34" charset="0"/>
              <a:buChar char="•"/>
            </a:pPr>
            <a:r>
              <a:rPr lang="en-US" sz="3000" dirty="0" smtClean="0">
                <a:latin typeface="Calibri" pitchFamily="34" charset="0"/>
                <a:cs typeface="Arial" charset="0"/>
              </a:rPr>
              <a:t>Complexities in the Financial securities market</a:t>
            </a:r>
            <a:endParaRPr lang="en-US" sz="3000" dirty="0">
              <a:latin typeface="Calibri" pitchFamily="34" charset="0"/>
            </a:endParaRPr>
          </a:p>
        </p:txBody>
      </p:sp>
      <p:sp>
        <p:nvSpPr>
          <p:cNvPr id="2" name="Rectangle 1"/>
          <p:cNvSpPr/>
          <p:nvPr/>
        </p:nvSpPr>
        <p:spPr>
          <a:xfrm>
            <a:off x="4495800" y="152400"/>
            <a:ext cx="4533229" cy="584775"/>
          </a:xfrm>
          <a:prstGeom prst="rect">
            <a:avLst/>
          </a:prstGeom>
        </p:spPr>
        <p:txBody>
          <a:bodyPr wrap="none">
            <a:spAutoFit/>
          </a:bodyPr>
          <a:lstStyle/>
          <a:p>
            <a:pPr eaLnBrk="0" hangingPunct="0"/>
            <a:r>
              <a:rPr lang="en-US" sz="3200" b="1" dirty="0">
                <a:latin typeface="Calibri" pitchFamily="34" charset="0"/>
                <a:cs typeface="Arial" charset="0"/>
              </a:rPr>
              <a:t>Cash &amp; Derivative Market</a:t>
            </a:r>
          </a:p>
        </p:txBody>
      </p:sp>
    </p:spTree>
    <p:extLst>
      <p:ext uri="{BB962C8B-B14F-4D97-AF65-F5344CB8AC3E}">
        <p14:creationId xmlns:p14="http://schemas.microsoft.com/office/powerpoint/2010/main" xmlns="" val="1805176397"/>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1295400" y="636896"/>
            <a:ext cx="7863840" cy="124690"/>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fontAlgn="auto" hangingPunct="0">
              <a:spcBef>
                <a:spcPts val="0"/>
              </a:spcBef>
              <a:spcAft>
                <a:spcPts val="0"/>
              </a:spcAft>
              <a:defRPr/>
            </a:pPr>
            <a:r>
              <a:rPr lang="en-IN" sz="1600" b="1" dirty="0">
                <a:latin typeface="Times New Roman" pitchFamily="18" charset="0"/>
              </a:rPr>
              <a:t>                    </a:t>
            </a:r>
          </a:p>
        </p:txBody>
      </p:sp>
      <p:sp>
        <p:nvSpPr>
          <p:cNvPr id="3077" name="Text Box 48"/>
          <p:cNvSpPr txBox="1">
            <a:spLocks noChangeAspect="1" noChangeArrowheads="1"/>
          </p:cNvSpPr>
          <p:nvPr/>
        </p:nvSpPr>
        <p:spPr bwMode="auto">
          <a:xfrm>
            <a:off x="1169988" y="114300"/>
            <a:ext cx="79803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2800" b="1">
                <a:cs typeface="Arial" charset="0"/>
              </a:rPr>
              <a:t>Size of the Game</a:t>
            </a:r>
            <a:endParaRPr lang="en-US" b="1">
              <a:cs typeface="Arial" charset="0"/>
            </a:endParaRPr>
          </a:p>
        </p:txBody>
      </p:sp>
      <p:sp>
        <p:nvSpPr>
          <p:cNvPr id="3079" name="TextBox 8"/>
          <p:cNvSpPr txBox="1">
            <a:spLocks noChangeArrowheads="1"/>
          </p:cNvSpPr>
          <p:nvPr/>
        </p:nvSpPr>
        <p:spPr bwMode="auto">
          <a:xfrm>
            <a:off x="609600" y="1905000"/>
            <a:ext cx="8001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Calibri" pitchFamily="34" charset="0"/>
            </a:endParaRPr>
          </a:p>
        </p:txBody>
      </p:sp>
      <p:sp>
        <p:nvSpPr>
          <p:cNvPr id="3080" name="Rectangle 4"/>
          <p:cNvSpPr>
            <a:spLocks noChangeArrowheads="1"/>
          </p:cNvSpPr>
          <p:nvPr/>
        </p:nvSpPr>
        <p:spPr bwMode="auto">
          <a:xfrm>
            <a:off x="381000" y="1974850"/>
            <a:ext cx="8458200"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ash"/>
                <a:miter lim="800000"/>
                <a:headEnd/>
                <a:tailEnd/>
              </a14:hiddenLine>
            </a:ext>
          </a:extLst>
        </p:spPr>
        <p:txBody>
          <a:bodyPr anchor="ctr">
            <a:spAutoFit/>
          </a:bodyPr>
          <a:lstStyle/>
          <a:p>
            <a:pPr algn="ctr" eaLnBrk="0" hangingPunct="0"/>
            <a:r>
              <a:rPr lang="en-US" sz="3000" b="1" u="sng" dirty="0">
                <a:cs typeface="Arial" charset="0"/>
              </a:rPr>
              <a:t>Daily Average Turnover</a:t>
            </a:r>
          </a:p>
          <a:p>
            <a:pPr algn="ctr" eaLnBrk="0" hangingPunct="0"/>
            <a:endParaRPr lang="en-US" sz="3000" b="1" u="sng" dirty="0">
              <a:latin typeface="Calibri" pitchFamily="34" charset="0"/>
              <a:cs typeface="Arial" charset="0"/>
            </a:endParaRPr>
          </a:p>
          <a:p>
            <a:pPr algn="ctr" eaLnBrk="0" hangingPunct="0"/>
            <a:endParaRPr lang="en-US" sz="3000" b="1" u="sng" dirty="0">
              <a:latin typeface="Calibri" pitchFamily="34" charset="0"/>
              <a:cs typeface="Arial" charset="0"/>
            </a:endParaRPr>
          </a:p>
          <a:p>
            <a:pPr eaLnBrk="0" hangingPunct="0"/>
            <a:r>
              <a:rPr lang="en-US" sz="3000" dirty="0">
                <a:latin typeface="Calibri" pitchFamily="34" charset="0"/>
                <a:cs typeface="Arial" charset="0"/>
              </a:rPr>
              <a:t>	Cash 			:	</a:t>
            </a:r>
            <a:r>
              <a:rPr lang="en-US" sz="3000" dirty="0" err="1">
                <a:latin typeface="Calibri" pitchFamily="34" charset="0"/>
                <a:cs typeface="Arial" charset="0"/>
              </a:rPr>
              <a:t>Rs</a:t>
            </a:r>
            <a:r>
              <a:rPr lang="en-US" sz="3000" dirty="0">
                <a:latin typeface="Calibri" pitchFamily="34" charset="0"/>
                <a:cs typeface="Arial" charset="0"/>
              </a:rPr>
              <a:t> 30,000 </a:t>
            </a:r>
            <a:r>
              <a:rPr lang="en-US" sz="3000" dirty="0" err="1">
                <a:latin typeface="Calibri" pitchFamily="34" charset="0"/>
                <a:cs typeface="Arial" charset="0"/>
              </a:rPr>
              <a:t>Crores</a:t>
            </a:r>
            <a:endParaRPr lang="en-US" sz="3000" dirty="0">
              <a:latin typeface="Calibri" pitchFamily="34" charset="0"/>
              <a:cs typeface="Arial" charset="0"/>
            </a:endParaRPr>
          </a:p>
          <a:p>
            <a:pPr eaLnBrk="0" hangingPunct="0"/>
            <a:r>
              <a:rPr lang="en-US" sz="3000" dirty="0">
                <a:latin typeface="Calibri" pitchFamily="34" charset="0"/>
                <a:cs typeface="Arial" charset="0"/>
              </a:rPr>
              <a:t>	Derivatives 		: 	</a:t>
            </a:r>
            <a:r>
              <a:rPr lang="en-US" sz="3000" dirty="0" err="1">
                <a:latin typeface="Calibri" pitchFamily="34" charset="0"/>
                <a:cs typeface="Arial" charset="0"/>
              </a:rPr>
              <a:t>Rs</a:t>
            </a:r>
            <a:r>
              <a:rPr lang="en-US" sz="3000" dirty="0">
                <a:latin typeface="Calibri" pitchFamily="34" charset="0"/>
                <a:cs typeface="Arial" charset="0"/>
              </a:rPr>
              <a:t> 1,70,000 </a:t>
            </a:r>
            <a:r>
              <a:rPr lang="en-US" sz="3000" dirty="0" err="1">
                <a:latin typeface="Calibri" pitchFamily="34" charset="0"/>
                <a:cs typeface="Arial" charset="0"/>
              </a:rPr>
              <a:t>Crores</a:t>
            </a:r>
            <a:endParaRPr lang="en-US" sz="3000" dirty="0">
              <a:latin typeface="Calibri" pitchFamily="34" charset="0"/>
            </a:endParaRPr>
          </a:p>
        </p:txBody>
      </p:sp>
    </p:spTree>
    <p:extLst>
      <p:ext uri="{BB962C8B-B14F-4D97-AF65-F5344CB8AC3E}">
        <p14:creationId xmlns:p14="http://schemas.microsoft.com/office/powerpoint/2010/main" xmlns="" val="55678034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36588" y="1600200"/>
            <a:ext cx="7924800" cy="4419600"/>
          </a:xfrm>
          <a:prstGeom prst="rect">
            <a:avLst/>
          </a:prstGeom>
        </p:spPr>
        <p:txBody>
          <a:bodyPr/>
          <a:lstStyle/>
          <a:p>
            <a:pPr algn="just" fontAlgn="auto">
              <a:lnSpc>
                <a:spcPct val="80000"/>
              </a:lnSpc>
              <a:spcBef>
                <a:spcPct val="20000"/>
              </a:spcBef>
              <a:spcAft>
                <a:spcPts val="0"/>
              </a:spcAft>
              <a:buClr>
                <a:srgbClr val="996666"/>
              </a:buClr>
              <a:buFont typeface="Wingdings" pitchFamily="2" charset="2"/>
              <a:buNone/>
              <a:defRPr/>
            </a:pPr>
            <a:endParaRPr lang="en-US" sz="2800" b="1" kern="0" dirty="0">
              <a:solidFill>
                <a:srgbClr val="000000"/>
              </a:solidFill>
              <a:latin typeface="+mn-lt"/>
            </a:endParaRPr>
          </a:p>
          <a:p>
            <a:pPr marL="342900" indent="-342900" eaLnBrk="0" fontAlgn="auto" hangingPunct="0">
              <a:spcBef>
                <a:spcPct val="20000"/>
              </a:spcBef>
              <a:spcAft>
                <a:spcPts val="0"/>
              </a:spcAft>
              <a:buFont typeface="Wingdings" pitchFamily="2" charset="2"/>
              <a:buNone/>
              <a:defRPr/>
            </a:pPr>
            <a:endParaRPr lang="en-US" sz="3200" kern="0" dirty="0">
              <a:latin typeface="+mn-lt"/>
            </a:endParaRPr>
          </a:p>
        </p:txBody>
      </p:sp>
      <p:sp>
        <p:nvSpPr>
          <p:cNvPr id="13" name="Rectangle 53"/>
          <p:cNvSpPr>
            <a:spLocks noChangeArrowheads="1"/>
          </p:cNvSpPr>
          <p:nvPr/>
        </p:nvSpPr>
        <p:spPr bwMode="auto">
          <a:xfrm>
            <a:off x="2147455" y="762000"/>
            <a:ext cx="7012047" cy="132723"/>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fontAlgn="auto" hangingPunct="0">
              <a:spcBef>
                <a:spcPts val="0"/>
              </a:spcBef>
              <a:spcAft>
                <a:spcPts val="0"/>
              </a:spcAft>
              <a:defRPr/>
            </a:pPr>
            <a:endParaRPr lang="en-IN" sz="1600" b="1">
              <a:latin typeface="Times New Roman" pitchFamily="18" charset="0"/>
            </a:endParaRPr>
          </a:p>
        </p:txBody>
      </p:sp>
      <p:sp>
        <p:nvSpPr>
          <p:cNvPr id="4103" name="Text Box 48"/>
          <p:cNvSpPr txBox="1">
            <a:spLocks noChangeAspect="1" noChangeArrowheads="1"/>
          </p:cNvSpPr>
          <p:nvPr/>
        </p:nvSpPr>
        <p:spPr bwMode="auto">
          <a:xfrm>
            <a:off x="1169988" y="187325"/>
            <a:ext cx="79803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2800" b="1">
                <a:cs typeface="Arial" charset="0"/>
              </a:rPr>
              <a:t>Risk Management</a:t>
            </a:r>
            <a:endParaRPr lang="en-US" b="1">
              <a:cs typeface="Arial" charset="0"/>
            </a:endParaRPr>
          </a:p>
        </p:txBody>
      </p:sp>
      <p:sp>
        <p:nvSpPr>
          <p:cNvPr id="4104" name="Rectangle 4"/>
          <p:cNvSpPr>
            <a:spLocks noChangeArrowheads="1"/>
          </p:cNvSpPr>
          <p:nvPr/>
        </p:nvSpPr>
        <p:spPr bwMode="auto">
          <a:xfrm>
            <a:off x="381000" y="2438400"/>
            <a:ext cx="8458200" cy="1446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ash"/>
                <a:miter lim="800000"/>
                <a:headEnd/>
                <a:tailEnd/>
              </a14:hiddenLine>
            </a:ext>
          </a:extLst>
        </p:spPr>
        <p:txBody>
          <a:bodyPr anchor="ctr">
            <a:spAutoFit/>
          </a:bodyPr>
          <a:lstStyle/>
          <a:p>
            <a:pPr algn="ctr" eaLnBrk="0" hangingPunct="0"/>
            <a:r>
              <a:rPr lang="en-US" sz="4400">
                <a:cs typeface="Arial" charset="0"/>
              </a:rPr>
              <a:t>Job is only Risk Management</a:t>
            </a:r>
          </a:p>
          <a:p>
            <a:pPr algn="ctr" eaLnBrk="0" hangingPunct="0"/>
            <a:r>
              <a:rPr lang="en-US" sz="4400">
                <a:cs typeface="Arial" charset="0"/>
              </a:rPr>
              <a:t>Return is a by-product</a:t>
            </a:r>
          </a:p>
        </p:txBody>
      </p:sp>
    </p:spTree>
    <p:extLst>
      <p:ext uri="{BB962C8B-B14F-4D97-AF65-F5344CB8AC3E}">
        <p14:creationId xmlns:p14="http://schemas.microsoft.com/office/powerpoint/2010/main" xmlns="" val="1477135576"/>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descr="lehma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09713" y="4438650"/>
            <a:ext cx="3943350" cy="619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53"/>
          <p:cNvSpPr>
            <a:spLocks noChangeArrowheads="1"/>
          </p:cNvSpPr>
          <p:nvPr/>
        </p:nvSpPr>
        <p:spPr bwMode="auto">
          <a:xfrm>
            <a:off x="2147455" y="1141897"/>
            <a:ext cx="7012047" cy="132723"/>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IN" sz="1600" b="1">
              <a:latin typeface="Times New Roman" pitchFamily="18" charset="0"/>
            </a:endParaRPr>
          </a:p>
        </p:txBody>
      </p:sp>
      <p:sp>
        <p:nvSpPr>
          <p:cNvPr id="5126" name="Text Box 48"/>
          <p:cNvSpPr txBox="1">
            <a:spLocks noChangeArrowheads="1"/>
          </p:cNvSpPr>
          <p:nvPr/>
        </p:nvSpPr>
        <p:spPr bwMode="auto">
          <a:xfrm>
            <a:off x="2362200" y="125413"/>
            <a:ext cx="6835775" cy="103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ts val="600"/>
              </a:spcBef>
            </a:pPr>
            <a:r>
              <a:rPr lang="en-US" sz="2800" b="1"/>
              <a:t>First Big Mistake by US Banks – </a:t>
            </a:r>
          </a:p>
          <a:p>
            <a:pPr algn="r">
              <a:spcBef>
                <a:spcPts val="600"/>
              </a:spcBef>
            </a:pPr>
            <a:r>
              <a:rPr lang="en-US" sz="2800" b="1"/>
              <a:t>Unacceptable leverage levels</a:t>
            </a:r>
          </a:p>
        </p:txBody>
      </p:sp>
      <p:pic>
        <p:nvPicPr>
          <p:cNvPr id="5127" name="Picture 10" descr="bear stearns"/>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71600" y="2171700"/>
            <a:ext cx="2016125" cy="11049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0" name="Oval 9"/>
          <p:cNvSpPr>
            <a:spLocks noChangeAspect="1"/>
          </p:cNvSpPr>
          <p:nvPr/>
        </p:nvSpPr>
        <p:spPr>
          <a:xfrm>
            <a:off x="4191000" y="2359025"/>
            <a:ext cx="1463675" cy="53657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33 : 1</a:t>
            </a:r>
          </a:p>
        </p:txBody>
      </p:sp>
      <p:sp>
        <p:nvSpPr>
          <p:cNvPr id="11" name="Oval 10"/>
          <p:cNvSpPr>
            <a:spLocks noChangeAspect="1"/>
          </p:cNvSpPr>
          <p:nvPr/>
        </p:nvSpPr>
        <p:spPr>
          <a:xfrm>
            <a:off x="6232525" y="4419600"/>
            <a:ext cx="1463675" cy="581025"/>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28 : 1</a:t>
            </a:r>
          </a:p>
        </p:txBody>
      </p:sp>
    </p:spTree>
    <p:extLst>
      <p:ext uri="{BB962C8B-B14F-4D97-AF65-F5344CB8AC3E}">
        <p14:creationId xmlns:p14="http://schemas.microsoft.com/office/powerpoint/2010/main" xmlns="" val="927757084"/>
      </p:ext>
    </p:extLst>
  </p:cSld>
  <p:clrMapOvr>
    <a:masterClrMapping/>
  </p:clrMapOvr>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lowchart: Alternate Process 25"/>
          <p:cNvSpPr>
            <a:spLocks noChangeArrowheads="1"/>
          </p:cNvSpPr>
          <p:nvPr/>
        </p:nvSpPr>
        <p:spPr bwMode="auto">
          <a:xfrm>
            <a:off x="4724400" y="2438400"/>
            <a:ext cx="4114800" cy="2936875"/>
          </a:xfrm>
          <a:prstGeom prst="flowChartAlternateProcess">
            <a:avLst/>
          </a:prstGeom>
          <a:solidFill>
            <a:schemeClr val="accent1">
              <a:alpha val="50195"/>
            </a:schemeClr>
          </a:solidFill>
          <a:ln w="9525" algn="ctr">
            <a:solidFill>
              <a:schemeClr val="tx1"/>
            </a:solidFill>
            <a:round/>
            <a:headEnd/>
            <a:tailEnd/>
          </a:ln>
        </p:spPr>
        <p:txBody>
          <a:bodyPr/>
          <a:lstStyle/>
          <a:p>
            <a:pPr eaLnBrk="0" hangingPunct="0"/>
            <a:endParaRPr lang="en-US"/>
          </a:p>
        </p:txBody>
      </p:sp>
      <p:sp>
        <p:nvSpPr>
          <p:cNvPr id="6147" name="Text Box 48"/>
          <p:cNvSpPr txBox="1">
            <a:spLocks noChangeArrowheads="1"/>
          </p:cNvSpPr>
          <p:nvPr/>
        </p:nvSpPr>
        <p:spPr bwMode="auto">
          <a:xfrm>
            <a:off x="2981325" y="82550"/>
            <a:ext cx="6216650" cy="831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2800" b="1"/>
              <a:t>Wealth destruction in US!!</a:t>
            </a:r>
          </a:p>
          <a:p>
            <a:pPr algn="r"/>
            <a:r>
              <a:rPr lang="en-US" sz="2000" b="1">
                <a:solidFill>
                  <a:srgbClr val="000000"/>
                </a:solidFill>
              </a:rPr>
              <a:t>Balance sheet sizes of some of the biggies</a:t>
            </a:r>
            <a:endParaRPr lang="en-US" sz="2000" b="1"/>
          </a:p>
        </p:txBody>
      </p:sp>
      <p:pic>
        <p:nvPicPr>
          <p:cNvPr id="6148" name="Picture 14" descr="AI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8350" y="1641475"/>
            <a:ext cx="973138"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14" descr="lehma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000" y="2386013"/>
            <a:ext cx="2366963"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16" descr="gs"/>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62000" y="4751388"/>
            <a:ext cx="685800" cy="6858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6151" name="Picture 8" descr="fannie-freddie"/>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5800" y="2971800"/>
            <a:ext cx="1287463" cy="784225"/>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pic>
        <p:nvPicPr>
          <p:cNvPr id="6152" name="Picture 12" descr="Merrill Lynch"/>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12788" y="3997325"/>
            <a:ext cx="1676400" cy="571500"/>
          </a:xfrm>
          <a:prstGeom prst="rect">
            <a:avLst/>
          </a:prstGeom>
          <a:noFill/>
          <a:ln w="9525">
            <a:solidFill>
              <a:schemeClr val="bg1"/>
            </a:solidFill>
            <a:miter lim="800000"/>
            <a:headEnd/>
            <a:tailEnd/>
          </a:ln>
          <a:extLst>
            <a:ext uri="{909E8E84-426E-40DD-AFC4-6F175D3DCCD1}">
              <a14:hiddenFill xmlns:a14="http://schemas.microsoft.com/office/drawing/2010/main" xmlns="">
                <a:solidFill>
                  <a:srgbClr val="FFFFFF"/>
                </a:solidFill>
              </a14:hiddenFill>
            </a:ext>
          </a:extLst>
        </p:spPr>
      </p:pic>
      <p:sp>
        <p:nvSpPr>
          <p:cNvPr id="13" name="Rectangle 12"/>
          <p:cNvSpPr/>
          <p:nvPr/>
        </p:nvSpPr>
        <p:spPr>
          <a:xfrm>
            <a:off x="3276600" y="1793875"/>
            <a:ext cx="1066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0000"/>
                </a:solidFill>
              </a:rPr>
              <a:t>US$ 1.00 </a:t>
            </a:r>
            <a:r>
              <a:rPr lang="en-US" sz="1200" b="1" dirty="0" err="1">
                <a:solidFill>
                  <a:srgbClr val="FF0000"/>
                </a:solidFill>
              </a:rPr>
              <a:t>Tn</a:t>
            </a:r>
            <a:endParaRPr lang="en-US" sz="2000" b="1" dirty="0">
              <a:solidFill>
                <a:srgbClr val="FF0000"/>
              </a:solidFill>
            </a:endParaRPr>
          </a:p>
        </p:txBody>
      </p:sp>
      <p:sp>
        <p:nvSpPr>
          <p:cNvPr id="14" name="Rectangle 13"/>
          <p:cNvSpPr/>
          <p:nvPr/>
        </p:nvSpPr>
        <p:spPr>
          <a:xfrm>
            <a:off x="912813" y="2236788"/>
            <a:ext cx="685800"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276600" y="4926013"/>
            <a:ext cx="1066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0000"/>
                </a:solidFill>
              </a:rPr>
              <a:t>US$ 1.08 </a:t>
            </a:r>
            <a:r>
              <a:rPr lang="en-US" sz="1200" b="1" dirty="0" err="1">
                <a:solidFill>
                  <a:srgbClr val="FF0000"/>
                </a:solidFill>
              </a:rPr>
              <a:t>Tn</a:t>
            </a:r>
            <a:endParaRPr lang="en-US" sz="2000" b="1" dirty="0">
              <a:solidFill>
                <a:srgbClr val="FF0000"/>
              </a:solidFill>
            </a:endParaRPr>
          </a:p>
        </p:txBody>
      </p:sp>
      <p:sp>
        <p:nvSpPr>
          <p:cNvPr id="16" name="Rectangle 15"/>
          <p:cNvSpPr/>
          <p:nvPr/>
        </p:nvSpPr>
        <p:spPr>
          <a:xfrm>
            <a:off x="3276600" y="2462213"/>
            <a:ext cx="1066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0000"/>
                </a:solidFill>
              </a:rPr>
              <a:t>US$ 675 </a:t>
            </a:r>
            <a:r>
              <a:rPr lang="en-US" sz="1200" b="1" dirty="0" err="1">
                <a:solidFill>
                  <a:srgbClr val="FF0000"/>
                </a:solidFill>
              </a:rPr>
              <a:t>Bn</a:t>
            </a:r>
            <a:endParaRPr lang="en-US" sz="2000" b="1" dirty="0">
              <a:solidFill>
                <a:srgbClr val="FF0000"/>
              </a:solidFill>
            </a:endParaRPr>
          </a:p>
        </p:txBody>
      </p:sp>
      <p:sp>
        <p:nvSpPr>
          <p:cNvPr id="17" name="Rectangle 16"/>
          <p:cNvSpPr/>
          <p:nvPr/>
        </p:nvSpPr>
        <p:spPr>
          <a:xfrm>
            <a:off x="3276600" y="3276600"/>
            <a:ext cx="1066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0000"/>
                </a:solidFill>
              </a:rPr>
              <a:t>US$ 1.80 </a:t>
            </a:r>
            <a:r>
              <a:rPr lang="en-US" sz="1200" b="1" dirty="0" err="1">
                <a:solidFill>
                  <a:srgbClr val="FF0000"/>
                </a:solidFill>
              </a:rPr>
              <a:t>Tn</a:t>
            </a:r>
            <a:endParaRPr lang="en-US" sz="2000" b="1" dirty="0">
              <a:solidFill>
                <a:srgbClr val="FF0000"/>
              </a:solidFill>
            </a:endParaRPr>
          </a:p>
        </p:txBody>
      </p:sp>
      <p:sp>
        <p:nvSpPr>
          <p:cNvPr id="18" name="Rectangle 17"/>
          <p:cNvSpPr/>
          <p:nvPr/>
        </p:nvSpPr>
        <p:spPr>
          <a:xfrm>
            <a:off x="3255963" y="4135438"/>
            <a:ext cx="1066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0000"/>
                </a:solidFill>
              </a:rPr>
              <a:t>US$ 1.02 </a:t>
            </a:r>
            <a:r>
              <a:rPr lang="en-US" sz="1200" b="1" dirty="0" err="1">
                <a:solidFill>
                  <a:srgbClr val="FF0000"/>
                </a:solidFill>
              </a:rPr>
              <a:t>Tn</a:t>
            </a:r>
            <a:endParaRPr lang="en-US" sz="2000" b="1" dirty="0">
              <a:solidFill>
                <a:srgbClr val="FF0000"/>
              </a:solidFill>
            </a:endParaRPr>
          </a:p>
        </p:txBody>
      </p:sp>
      <p:sp>
        <p:nvSpPr>
          <p:cNvPr id="19" name="Rectangle 18"/>
          <p:cNvSpPr/>
          <p:nvPr/>
        </p:nvSpPr>
        <p:spPr>
          <a:xfrm>
            <a:off x="3276600" y="5735638"/>
            <a:ext cx="10668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rgbClr val="FF0000"/>
                </a:solidFill>
              </a:rPr>
              <a:t>US$ 2.00 </a:t>
            </a:r>
            <a:r>
              <a:rPr lang="en-US" sz="1200" b="1" dirty="0" err="1">
                <a:solidFill>
                  <a:srgbClr val="FF0000"/>
                </a:solidFill>
              </a:rPr>
              <a:t>Tn</a:t>
            </a:r>
            <a:endParaRPr lang="en-US" sz="2000" b="1" dirty="0">
              <a:solidFill>
                <a:srgbClr val="FF0000"/>
              </a:solidFill>
            </a:endParaRPr>
          </a:p>
        </p:txBody>
      </p:sp>
      <p:sp>
        <p:nvSpPr>
          <p:cNvPr id="22" name="Rectangle 53"/>
          <p:cNvSpPr>
            <a:spLocks noChangeArrowheads="1"/>
          </p:cNvSpPr>
          <p:nvPr/>
        </p:nvSpPr>
        <p:spPr bwMode="auto">
          <a:xfrm>
            <a:off x="2147455" y="921325"/>
            <a:ext cx="7012047" cy="132723"/>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IN" sz="1600" b="1">
              <a:latin typeface="Times New Roman" pitchFamily="18" charset="0"/>
            </a:endParaRPr>
          </a:p>
        </p:txBody>
      </p:sp>
      <p:sp>
        <p:nvSpPr>
          <p:cNvPr id="6163" name="Rectangle 24"/>
          <p:cNvSpPr>
            <a:spLocks noChangeArrowheads="1"/>
          </p:cNvSpPr>
          <p:nvPr/>
        </p:nvSpPr>
        <p:spPr bwMode="auto">
          <a:xfrm>
            <a:off x="4856163" y="2576513"/>
            <a:ext cx="3906837" cy="272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b="1" dirty="0"/>
              <a:t>Balance sheet total of top 10–15  financial institutions in US: </a:t>
            </a:r>
          </a:p>
          <a:p>
            <a:pPr algn="ctr"/>
            <a:r>
              <a:rPr lang="en-US" b="1" dirty="0"/>
              <a:t>US$ 20 </a:t>
            </a:r>
            <a:r>
              <a:rPr lang="en-US" b="1" dirty="0" err="1"/>
              <a:t>Tn</a:t>
            </a:r>
            <a:endParaRPr lang="en-US" b="1" dirty="0"/>
          </a:p>
          <a:p>
            <a:pPr algn="ctr"/>
            <a:endParaRPr lang="en-US" sz="1100" b="1" dirty="0"/>
          </a:p>
          <a:p>
            <a:pPr algn="ctr"/>
            <a:endParaRPr lang="en-US" sz="2000" b="1" dirty="0"/>
          </a:p>
          <a:p>
            <a:pPr algn="ctr"/>
            <a:r>
              <a:rPr lang="en-US" b="1" dirty="0"/>
              <a:t>Vs. </a:t>
            </a:r>
          </a:p>
          <a:p>
            <a:pPr algn="ctr"/>
            <a:endParaRPr lang="en-US" sz="1100" b="1" dirty="0"/>
          </a:p>
          <a:p>
            <a:pPr algn="ctr"/>
            <a:endParaRPr lang="en-US" sz="2000" b="1" dirty="0"/>
          </a:p>
          <a:p>
            <a:pPr algn="ctr"/>
            <a:r>
              <a:rPr lang="en-US" b="1" dirty="0"/>
              <a:t>US GDP:</a:t>
            </a:r>
          </a:p>
          <a:p>
            <a:pPr algn="ctr"/>
            <a:r>
              <a:rPr lang="en-US" b="1" dirty="0"/>
              <a:t>US$ 14 </a:t>
            </a:r>
            <a:r>
              <a:rPr lang="en-US" b="1" dirty="0" err="1"/>
              <a:t>Tn</a:t>
            </a:r>
            <a:r>
              <a:rPr lang="en-US" b="1" dirty="0"/>
              <a:t>!</a:t>
            </a:r>
            <a:endParaRPr lang="en-US" dirty="0"/>
          </a:p>
        </p:txBody>
      </p:sp>
      <p:pic>
        <p:nvPicPr>
          <p:cNvPr id="6164" name="Picture 1"/>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755650" y="5624513"/>
            <a:ext cx="78105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8242163"/>
      </p:ext>
    </p:extLst>
  </p:cSld>
  <p:clrMapOvr>
    <a:masterClrMapping/>
  </p:clrMapOvr>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36588" y="1600200"/>
            <a:ext cx="7924800" cy="4419600"/>
          </a:xfrm>
          <a:prstGeom prst="rect">
            <a:avLst/>
          </a:prstGeom>
        </p:spPr>
        <p:txBody>
          <a:bodyPr/>
          <a:lstStyle/>
          <a:p>
            <a:pPr algn="just">
              <a:lnSpc>
                <a:spcPct val="80000"/>
              </a:lnSpc>
              <a:spcBef>
                <a:spcPct val="20000"/>
              </a:spcBef>
              <a:buClr>
                <a:srgbClr val="996666"/>
              </a:buClr>
              <a:buFont typeface="Wingdings" pitchFamily="2" charset="2"/>
              <a:buNone/>
              <a:defRPr/>
            </a:pPr>
            <a:endParaRPr lang="en-US" sz="2800" b="1" kern="0" dirty="0">
              <a:solidFill>
                <a:srgbClr val="000000"/>
              </a:solidFill>
              <a:latin typeface="+mn-lt"/>
            </a:endParaRPr>
          </a:p>
          <a:p>
            <a:pPr marL="342900" indent="-342900" eaLnBrk="0" hangingPunct="0">
              <a:spcBef>
                <a:spcPct val="20000"/>
              </a:spcBef>
              <a:buFont typeface="Wingdings" pitchFamily="2" charset="2"/>
              <a:buNone/>
              <a:defRPr/>
            </a:pPr>
            <a:endParaRPr lang="en-US" sz="3200" kern="0" dirty="0">
              <a:latin typeface="+mn-lt"/>
            </a:endParaRPr>
          </a:p>
        </p:txBody>
      </p:sp>
      <p:sp>
        <p:nvSpPr>
          <p:cNvPr id="5" name="Cloud Callout 4"/>
          <p:cNvSpPr/>
          <p:nvPr/>
        </p:nvSpPr>
        <p:spPr>
          <a:xfrm>
            <a:off x="1524000" y="2590800"/>
            <a:ext cx="2286000" cy="1230313"/>
          </a:xfrm>
          <a:prstGeom prst="cloud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Credit Default Swaps</a:t>
            </a:r>
          </a:p>
        </p:txBody>
      </p:sp>
      <p:sp>
        <p:nvSpPr>
          <p:cNvPr id="7" name="Oval 6"/>
          <p:cNvSpPr/>
          <p:nvPr/>
        </p:nvSpPr>
        <p:spPr>
          <a:xfrm>
            <a:off x="4267200" y="2819400"/>
            <a:ext cx="1828800" cy="70008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US$ 65 </a:t>
            </a:r>
            <a:r>
              <a:rPr lang="en-US" b="1" dirty="0" err="1">
                <a:solidFill>
                  <a:schemeClr val="tx1"/>
                </a:solidFill>
              </a:rPr>
              <a:t>Tn</a:t>
            </a:r>
            <a:endParaRPr lang="en-US" b="1" dirty="0">
              <a:solidFill>
                <a:schemeClr val="tx1"/>
              </a:solidFill>
            </a:endParaRPr>
          </a:p>
        </p:txBody>
      </p:sp>
      <p:sp>
        <p:nvSpPr>
          <p:cNvPr id="8" name="Cloud Callout 7"/>
          <p:cNvSpPr/>
          <p:nvPr/>
        </p:nvSpPr>
        <p:spPr>
          <a:xfrm>
            <a:off x="3352800" y="4343400"/>
            <a:ext cx="2514600" cy="1371600"/>
          </a:xfrm>
          <a:prstGeom prst="cloudCallou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tx1"/>
                </a:solidFill>
              </a:rPr>
              <a:t>Collateral Debt Obligations</a:t>
            </a:r>
          </a:p>
        </p:txBody>
      </p:sp>
      <p:sp>
        <p:nvSpPr>
          <p:cNvPr id="10" name="Oval 9"/>
          <p:cNvSpPr/>
          <p:nvPr/>
        </p:nvSpPr>
        <p:spPr>
          <a:xfrm>
            <a:off x="6324600" y="4648200"/>
            <a:ext cx="1828800" cy="706438"/>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schemeClr val="tx1"/>
                </a:solidFill>
              </a:rPr>
              <a:t>US$ 40 </a:t>
            </a:r>
            <a:r>
              <a:rPr lang="en-US" b="1" dirty="0" err="1">
                <a:solidFill>
                  <a:schemeClr val="tx1"/>
                </a:solidFill>
              </a:rPr>
              <a:t>Tn</a:t>
            </a:r>
            <a:endParaRPr lang="en-US" b="1" dirty="0">
              <a:solidFill>
                <a:schemeClr val="tx1"/>
              </a:solidFill>
            </a:endParaRPr>
          </a:p>
        </p:txBody>
      </p:sp>
      <p:sp>
        <p:nvSpPr>
          <p:cNvPr id="7175" name="Text Box 48"/>
          <p:cNvSpPr txBox="1">
            <a:spLocks noChangeArrowheads="1"/>
          </p:cNvSpPr>
          <p:nvPr/>
        </p:nvSpPr>
        <p:spPr bwMode="auto">
          <a:xfrm>
            <a:off x="2927350" y="41275"/>
            <a:ext cx="621665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ts val="600"/>
              </a:spcBef>
            </a:pPr>
            <a:r>
              <a:rPr lang="en-US" sz="2600" b="1"/>
              <a:t>New Complex Products </a:t>
            </a:r>
          </a:p>
          <a:p>
            <a:pPr algn="r">
              <a:spcBef>
                <a:spcPts val="600"/>
              </a:spcBef>
            </a:pPr>
            <a:r>
              <a:rPr lang="en-US" sz="2000" b="1"/>
              <a:t>Derivatives &amp; High Yielding Complex securities</a:t>
            </a:r>
            <a:endParaRPr lang="en-US" sz="2000"/>
          </a:p>
        </p:txBody>
      </p:sp>
      <p:sp>
        <p:nvSpPr>
          <p:cNvPr id="13" name="Rectangle 53"/>
          <p:cNvSpPr>
            <a:spLocks noChangeArrowheads="1"/>
          </p:cNvSpPr>
          <p:nvPr/>
        </p:nvSpPr>
        <p:spPr bwMode="auto">
          <a:xfrm>
            <a:off x="2147455" y="921325"/>
            <a:ext cx="7012047" cy="132723"/>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hangingPunct="0">
              <a:defRPr/>
            </a:pPr>
            <a:endParaRPr lang="en-IN" sz="1600" b="1">
              <a:latin typeface="Times New Roman" pitchFamily="18" charset="0"/>
            </a:endParaRPr>
          </a:p>
        </p:txBody>
      </p:sp>
      <p:sp>
        <p:nvSpPr>
          <p:cNvPr id="14" name="Rectangle 13"/>
          <p:cNvSpPr/>
          <p:nvPr/>
        </p:nvSpPr>
        <p:spPr>
          <a:xfrm>
            <a:off x="609600" y="1371600"/>
            <a:ext cx="8077200" cy="858838"/>
          </a:xfrm>
          <a:prstGeom prst="rect">
            <a:avLst/>
          </a:prstGeom>
          <a:noFill/>
          <a:ln w="12700">
            <a:solidFill>
              <a:srgbClr val="FF000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2400" b="1" kern="0" dirty="0">
                <a:solidFill>
                  <a:srgbClr val="000000"/>
                </a:solidFill>
              </a:rPr>
              <a:t>Warren Buffet said “Derivatives are weapons of mass destruction”</a:t>
            </a:r>
            <a:endParaRPr lang="en-US" sz="2400" b="1" dirty="0">
              <a:solidFill>
                <a:schemeClr val="tx1"/>
              </a:solidFill>
            </a:endParaRPr>
          </a:p>
        </p:txBody>
      </p:sp>
    </p:spTree>
    <p:extLst>
      <p:ext uri="{BB962C8B-B14F-4D97-AF65-F5344CB8AC3E}">
        <p14:creationId xmlns:p14="http://schemas.microsoft.com/office/powerpoint/2010/main" xmlns="" val="2601534941"/>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1295400" y="636896"/>
            <a:ext cx="7863840" cy="124690"/>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fontAlgn="auto" hangingPunct="0">
              <a:spcBef>
                <a:spcPts val="0"/>
              </a:spcBef>
              <a:spcAft>
                <a:spcPts val="0"/>
              </a:spcAft>
              <a:defRPr/>
            </a:pPr>
            <a:r>
              <a:rPr lang="en-IN" sz="1600" b="1" dirty="0">
                <a:latin typeface="Times New Roman" pitchFamily="18" charset="0"/>
              </a:rPr>
              <a:t>                    </a:t>
            </a:r>
          </a:p>
        </p:txBody>
      </p:sp>
      <p:sp>
        <p:nvSpPr>
          <p:cNvPr id="8197" name="Text Box 48"/>
          <p:cNvSpPr txBox="1">
            <a:spLocks noChangeAspect="1" noChangeArrowheads="1"/>
          </p:cNvSpPr>
          <p:nvPr/>
        </p:nvSpPr>
        <p:spPr bwMode="auto">
          <a:xfrm>
            <a:off x="1169988" y="114300"/>
            <a:ext cx="7980362"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2800" b="1">
                <a:cs typeface="Arial" charset="0"/>
              </a:rPr>
              <a:t>United States : The falling empire?</a:t>
            </a:r>
            <a:endParaRPr lang="en-US" b="1">
              <a:cs typeface="Arial" charset="0"/>
            </a:endParaRPr>
          </a:p>
        </p:txBody>
      </p:sp>
      <p:sp>
        <p:nvSpPr>
          <p:cNvPr id="8199" name="TextBox 8"/>
          <p:cNvSpPr txBox="1">
            <a:spLocks noChangeArrowheads="1"/>
          </p:cNvSpPr>
          <p:nvPr/>
        </p:nvSpPr>
        <p:spPr bwMode="auto">
          <a:xfrm>
            <a:off x="609600" y="1905000"/>
            <a:ext cx="8001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Calibri" pitchFamily="34" charset="0"/>
            </a:endParaRPr>
          </a:p>
        </p:txBody>
      </p:sp>
      <p:sp>
        <p:nvSpPr>
          <p:cNvPr id="8200" name="Rectangle 4"/>
          <p:cNvSpPr>
            <a:spLocks noChangeArrowheads="1"/>
          </p:cNvSpPr>
          <p:nvPr/>
        </p:nvSpPr>
        <p:spPr bwMode="auto">
          <a:xfrm>
            <a:off x="381000" y="2667000"/>
            <a:ext cx="8458200" cy="101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ash"/>
                <a:miter lim="800000"/>
                <a:headEnd/>
                <a:tailEnd/>
              </a14:hiddenLine>
            </a:ext>
          </a:extLst>
        </p:spPr>
        <p:txBody>
          <a:bodyPr anchor="ctr">
            <a:spAutoFit/>
          </a:bodyPr>
          <a:lstStyle/>
          <a:p>
            <a:pPr algn="ctr" eaLnBrk="0" hangingPunct="0"/>
            <a:r>
              <a:rPr lang="en-US" sz="3000" b="1">
                <a:cs typeface="Arial" charset="0"/>
              </a:rPr>
              <a:t>Can the largest borrower of the world remain the largest power?</a:t>
            </a:r>
            <a:endParaRPr lang="en-US" sz="3000" b="1">
              <a:latin typeface="Calibri" pitchFamily="34" charset="0"/>
            </a:endParaRPr>
          </a:p>
        </p:txBody>
      </p:sp>
      <p:sp>
        <p:nvSpPr>
          <p:cNvPr id="8201" name="Rectangle 4"/>
          <p:cNvSpPr>
            <a:spLocks noChangeArrowheads="1"/>
          </p:cNvSpPr>
          <p:nvPr/>
        </p:nvSpPr>
        <p:spPr bwMode="auto">
          <a:xfrm>
            <a:off x="5257800" y="4470400"/>
            <a:ext cx="2590800" cy="1016000"/>
          </a:xfrm>
          <a:prstGeom prst="rect">
            <a:avLst/>
          </a:prstGeom>
          <a:noFill/>
          <a:ln w="9525">
            <a:solidFill>
              <a:srgbClr val="FF0000"/>
            </a:solidFill>
            <a:prstDash val="sysDash"/>
            <a:miter lim="800000"/>
            <a:headEnd/>
            <a:tailEnd/>
          </a:ln>
          <a:extLst>
            <a:ext uri="{909E8E84-426E-40DD-AFC4-6F175D3DCCD1}">
              <a14:hiddenFill xmlns:a14="http://schemas.microsoft.com/office/drawing/2010/main" xmlns="">
                <a:solidFill>
                  <a:srgbClr val="FFFFFF"/>
                </a:solidFill>
              </a14:hiddenFill>
            </a:ext>
          </a:extLst>
        </p:spPr>
        <p:txBody>
          <a:bodyPr anchor="ctr">
            <a:spAutoFit/>
          </a:bodyPr>
          <a:lstStyle/>
          <a:p>
            <a:pPr algn="ctr" eaLnBrk="0" hangingPunct="0"/>
            <a:r>
              <a:rPr lang="en-US" sz="3000" b="1" dirty="0">
                <a:cs typeface="Arial" charset="0"/>
              </a:rPr>
              <a:t>US$ 14.29 Trillion</a:t>
            </a:r>
            <a:endParaRPr lang="en-US" sz="3000" b="1" dirty="0">
              <a:latin typeface="Calibri" pitchFamily="34" charset="0"/>
            </a:endParaRPr>
          </a:p>
        </p:txBody>
      </p:sp>
    </p:spTree>
    <p:extLst>
      <p:ext uri="{BB962C8B-B14F-4D97-AF65-F5344CB8AC3E}">
        <p14:creationId xmlns:p14="http://schemas.microsoft.com/office/powerpoint/2010/main" xmlns="" val="873642255"/>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636588" y="1600200"/>
            <a:ext cx="7924800" cy="4419600"/>
          </a:xfrm>
          <a:prstGeom prst="rect">
            <a:avLst/>
          </a:prstGeom>
        </p:spPr>
        <p:txBody>
          <a:bodyPr/>
          <a:lstStyle/>
          <a:p>
            <a:pPr algn="just" fontAlgn="auto">
              <a:lnSpc>
                <a:spcPct val="80000"/>
              </a:lnSpc>
              <a:spcBef>
                <a:spcPct val="20000"/>
              </a:spcBef>
              <a:spcAft>
                <a:spcPts val="0"/>
              </a:spcAft>
              <a:buClr>
                <a:srgbClr val="996666"/>
              </a:buClr>
              <a:buFont typeface="Wingdings" pitchFamily="2" charset="2"/>
              <a:buNone/>
              <a:defRPr/>
            </a:pPr>
            <a:endParaRPr lang="en-US" sz="2800" b="1" kern="0" dirty="0">
              <a:solidFill>
                <a:srgbClr val="000000"/>
              </a:solidFill>
              <a:latin typeface="+mn-lt"/>
            </a:endParaRPr>
          </a:p>
          <a:p>
            <a:pPr marL="342900" indent="-342900" eaLnBrk="0" fontAlgn="auto" hangingPunct="0">
              <a:spcBef>
                <a:spcPct val="20000"/>
              </a:spcBef>
              <a:spcAft>
                <a:spcPts val="0"/>
              </a:spcAft>
              <a:buFont typeface="Wingdings" pitchFamily="2" charset="2"/>
              <a:buNone/>
              <a:defRPr/>
            </a:pPr>
            <a:endParaRPr lang="en-US" sz="3200" kern="0" dirty="0">
              <a:latin typeface="+mn-lt"/>
            </a:endParaRPr>
          </a:p>
        </p:txBody>
      </p:sp>
      <p:sp>
        <p:nvSpPr>
          <p:cNvPr id="13" name="Rectangle 53"/>
          <p:cNvSpPr>
            <a:spLocks noChangeArrowheads="1"/>
          </p:cNvSpPr>
          <p:nvPr/>
        </p:nvSpPr>
        <p:spPr bwMode="auto">
          <a:xfrm>
            <a:off x="2147455" y="762000"/>
            <a:ext cx="7012047" cy="132723"/>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fontAlgn="auto" hangingPunct="0">
              <a:spcBef>
                <a:spcPts val="0"/>
              </a:spcBef>
              <a:spcAft>
                <a:spcPts val="0"/>
              </a:spcAft>
              <a:defRPr/>
            </a:pPr>
            <a:endParaRPr lang="en-IN" sz="1600" b="1">
              <a:latin typeface="Times New Roman" pitchFamily="18" charset="0"/>
            </a:endParaRPr>
          </a:p>
        </p:txBody>
      </p:sp>
      <p:pic>
        <p:nvPicPr>
          <p:cNvPr id="9223" name="Picture 6" descr="http://wwwdelivery.superstock.com/WI/223/1647/PreviewComp/SuperStock_1647R-14172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1550" y="1171575"/>
            <a:ext cx="7334250" cy="488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224" name="Text Box 48"/>
          <p:cNvSpPr txBox="1">
            <a:spLocks noChangeAspect="1" noChangeArrowheads="1"/>
          </p:cNvSpPr>
          <p:nvPr/>
        </p:nvSpPr>
        <p:spPr bwMode="auto">
          <a:xfrm>
            <a:off x="1843088" y="161925"/>
            <a:ext cx="7239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2800" b="1">
                <a:cs typeface="Arial" charset="0"/>
              </a:rPr>
              <a:t>Euro: Can it survive?</a:t>
            </a:r>
          </a:p>
        </p:txBody>
      </p:sp>
    </p:spTree>
    <p:extLst>
      <p:ext uri="{BB962C8B-B14F-4D97-AF65-F5344CB8AC3E}">
        <p14:creationId xmlns:p14="http://schemas.microsoft.com/office/powerpoint/2010/main" xmlns="" val="2062644010"/>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3"/>
          <p:cNvSpPr>
            <a:spLocks noChangeArrowheads="1"/>
          </p:cNvSpPr>
          <p:nvPr/>
        </p:nvSpPr>
        <p:spPr bwMode="auto">
          <a:xfrm>
            <a:off x="1295400" y="685800"/>
            <a:ext cx="7863840" cy="124690"/>
          </a:xfrm>
          <a:prstGeom prst="rect">
            <a:avLst/>
          </a:prstGeom>
          <a:solidFill>
            <a:srgbClr val="990033"/>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0" fontAlgn="auto" hangingPunct="0">
              <a:spcBef>
                <a:spcPts val="0"/>
              </a:spcBef>
              <a:spcAft>
                <a:spcPts val="0"/>
              </a:spcAft>
              <a:defRPr/>
            </a:pPr>
            <a:r>
              <a:rPr lang="en-IN" sz="1600" b="1" dirty="0">
                <a:latin typeface="Times New Roman" pitchFamily="18" charset="0"/>
              </a:rPr>
              <a:t>                    </a:t>
            </a:r>
          </a:p>
        </p:txBody>
      </p:sp>
      <p:sp>
        <p:nvSpPr>
          <p:cNvPr id="10245" name="Text Box 48"/>
          <p:cNvSpPr txBox="1">
            <a:spLocks noChangeAspect="1" noChangeArrowheads="1"/>
          </p:cNvSpPr>
          <p:nvPr/>
        </p:nvSpPr>
        <p:spPr bwMode="auto">
          <a:xfrm>
            <a:off x="1843088" y="161925"/>
            <a:ext cx="7239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2800" b="1">
                <a:cs typeface="Arial" charset="0"/>
              </a:rPr>
              <a:t>Euro: Can it survive?</a:t>
            </a:r>
          </a:p>
        </p:txBody>
      </p:sp>
      <p:sp>
        <p:nvSpPr>
          <p:cNvPr id="10247" name="TextBox 8"/>
          <p:cNvSpPr txBox="1">
            <a:spLocks noChangeArrowheads="1"/>
          </p:cNvSpPr>
          <p:nvPr/>
        </p:nvSpPr>
        <p:spPr bwMode="auto">
          <a:xfrm>
            <a:off x="609600" y="1905000"/>
            <a:ext cx="80010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atin typeface="Calibri" pitchFamily="34" charset="0"/>
            </a:endParaRPr>
          </a:p>
        </p:txBody>
      </p:sp>
      <p:sp>
        <p:nvSpPr>
          <p:cNvPr id="10248" name="Rectangle 4"/>
          <p:cNvSpPr>
            <a:spLocks noChangeArrowheads="1"/>
          </p:cNvSpPr>
          <p:nvPr/>
        </p:nvSpPr>
        <p:spPr bwMode="auto">
          <a:xfrm>
            <a:off x="1066800" y="3103563"/>
            <a:ext cx="75438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ash"/>
                <a:miter lim="800000"/>
                <a:headEnd/>
                <a:tailEnd/>
              </a14:hiddenLine>
            </a:ext>
          </a:extLst>
        </p:spPr>
        <p:txBody>
          <a:bodyPr anchor="ctr">
            <a:spAutoFit/>
          </a:bodyPr>
          <a:lstStyle/>
          <a:p>
            <a:pPr algn="ctr" eaLnBrk="0" hangingPunct="0"/>
            <a:r>
              <a:rPr lang="en-US" sz="3000" b="1" dirty="0">
                <a:cs typeface="Arial" charset="0"/>
              </a:rPr>
              <a:t>Spain Jobless rate: 24%</a:t>
            </a:r>
            <a:endParaRPr lang="en-US" sz="3000" b="1" dirty="0">
              <a:latin typeface="Calibri" pitchFamily="34" charset="0"/>
            </a:endParaRPr>
          </a:p>
        </p:txBody>
      </p:sp>
    </p:spTree>
    <p:extLst>
      <p:ext uri="{BB962C8B-B14F-4D97-AF65-F5344CB8AC3E}">
        <p14:creationId xmlns:p14="http://schemas.microsoft.com/office/powerpoint/2010/main" xmlns="" val="3022627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76200"/>
            <a:ext cx="4343400" cy="461665"/>
          </a:xfrm>
          <a:prstGeom prst="rect">
            <a:avLst/>
          </a:prstGeom>
          <a:noFill/>
        </p:spPr>
        <p:txBody>
          <a:bodyPr wrap="square" rtlCol="0">
            <a:spAutoFit/>
          </a:bodyPr>
          <a:lstStyle/>
          <a:p>
            <a:r>
              <a:rPr lang="en-US" sz="2400" dirty="0" smtClean="0"/>
              <a:t>IFRS, </a:t>
            </a:r>
            <a:r>
              <a:rPr lang="en-US" sz="2400" dirty="0" err="1" smtClean="0"/>
              <a:t>Ind</a:t>
            </a:r>
            <a:r>
              <a:rPr lang="en-US" sz="2400" dirty="0" smtClean="0"/>
              <a:t> AS and AS- some Basics</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xmlns="" val="443494295"/>
              </p:ext>
            </p:extLst>
          </p:nvPr>
        </p:nvGraphicFramePr>
        <p:xfrm>
          <a:off x="152398" y="685800"/>
          <a:ext cx="8839201" cy="5253600"/>
        </p:xfrm>
        <a:graphic>
          <a:graphicData uri="http://schemas.openxmlformats.org/drawingml/2006/table">
            <a:tbl>
              <a:tblPr>
                <a:tableStyleId>{5C22544A-7EE6-4342-B048-85BDC9FD1C3A}</a:tableStyleId>
              </a:tblPr>
              <a:tblGrid>
                <a:gridCol w="685802"/>
                <a:gridCol w="1828800"/>
                <a:gridCol w="1066800"/>
                <a:gridCol w="1371600"/>
                <a:gridCol w="1066800"/>
                <a:gridCol w="2819399"/>
              </a:tblGrid>
              <a:tr h="221454">
                <a:tc>
                  <a:txBody>
                    <a:bodyPr/>
                    <a:lstStyle/>
                    <a:p>
                      <a:pPr algn="ctr" rtl="0" fontAlgn="ctr"/>
                      <a:r>
                        <a:rPr lang="en-US" sz="1800" b="1" u="none" strike="noStrike" dirty="0">
                          <a:effectLst/>
                        </a:rPr>
                        <a:t>IFRS </a:t>
                      </a:r>
                      <a:endParaRPr lang="en-US" sz="1800" b="1" i="0" u="none" strike="noStrike" dirty="0">
                        <a:solidFill>
                          <a:srgbClr val="FFFFFF"/>
                        </a:solidFill>
                        <a:effectLst/>
                        <a:latin typeface="Garamond"/>
                      </a:endParaRPr>
                    </a:p>
                  </a:txBody>
                  <a:tcPr marL="6920" marR="6920" marT="6920" marB="0" anchor="ctr"/>
                </a:tc>
                <a:tc>
                  <a:txBody>
                    <a:bodyPr/>
                    <a:lstStyle/>
                    <a:p>
                      <a:pPr algn="l" rtl="0" fontAlgn="ctr"/>
                      <a:r>
                        <a:rPr lang="en-US" sz="1800" b="1" u="none" strike="noStrike">
                          <a:effectLst/>
                        </a:rPr>
                        <a:t>IFRS Name</a:t>
                      </a:r>
                      <a:endParaRPr lang="en-US" sz="1800" b="1" i="0" u="none" strike="noStrike">
                        <a:solidFill>
                          <a:srgbClr val="FFFFFF"/>
                        </a:solidFill>
                        <a:effectLst/>
                        <a:latin typeface="Garamond"/>
                      </a:endParaRPr>
                    </a:p>
                  </a:txBody>
                  <a:tcPr marL="6920" marR="6920" marT="6920" marB="0" anchor="ctr"/>
                </a:tc>
                <a:tc>
                  <a:txBody>
                    <a:bodyPr/>
                    <a:lstStyle/>
                    <a:p>
                      <a:pPr algn="l" rtl="0" fontAlgn="ctr"/>
                      <a:r>
                        <a:rPr lang="en-US" sz="1800" b="1" u="none" strike="noStrike">
                          <a:effectLst/>
                        </a:rPr>
                        <a:t>Ind AS</a:t>
                      </a:r>
                      <a:endParaRPr lang="en-US" sz="1800" b="1" i="0" u="none" strike="noStrike">
                        <a:solidFill>
                          <a:srgbClr val="FFFFFF"/>
                        </a:solidFill>
                        <a:effectLst/>
                        <a:latin typeface="Garamond"/>
                      </a:endParaRPr>
                    </a:p>
                  </a:txBody>
                  <a:tcPr marL="6920" marR="6920" marT="6920" marB="0" anchor="ctr"/>
                </a:tc>
                <a:tc>
                  <a:txBody>
                    <a:bodyPr/>
                    <a:lstStyle/>
                    <a:p>
                      <a:pPr algn="l" rtl="0" fontAlgn="ctr"/>
                      <a:r>
                        <a:rPr lang="en-US" sz="1800" b="1" u="none" strike="noStrike">
                          <a:effectLst/>
                        </a:rPr>
                        <a:t>IFRIC,SIC etc.</a:t>
                      </a:r>
                      <a:endParaRPr lang="en-US" sz="1800" b="1" i="0" u="none" strike="noStrike">
                        <a:solidFill>
                          <a:srgbClr val="FFFFFF"/>
                        </a:solidFill>
                        <a:effectLst/>
                        <a:latin typeface="Garamond"/>
                      </a:endParaRPr>
                    </a:p>
                  </a:txBody>
                  <a:tcPr marL="6920" marR="6920" marT="6920" marB="0" anchor="ctr"/>
                </a:tc>
                <a:tc>
                  <a:txBody>
                    <a:bodyPr/>
                    <a:lstStyle/>
                    <a:p>
                      <a:pPr algn="ctr" rtl="0" fontAlgn="ctr"/>
                      <a:r>
                        <a:rPr lang="en-US" sz="1800" b="1" u="none" strike="noStrike">
                          <a:effectLst/>
                        </a:rPr>
                        <a:t>Existing AS </a:t>
                      </a:r>
                      <a:endParaRPr lang="en-US" sz="1800" b="1" i="0" u="none" strike="noStrike">
                        <a:solidFill>
                          <a:srgbClr val="FFFFFF"/>
                        </a:solidFill>
                        <a:effectLst/>
                        <a:latin typeface="Garamond"/>
                      </a:endParaRPr>
                    </a:p>
                  </a:txBody>
                  <a:tcPr marL="6920" marR="6920" marT="6920" marB="0" anchor="ctr"/>
                </a:tc>
                <a:tc>
                  <a:txBody>
                    <a:bodyPr/>
                    <a:lstStyle/>
                    <a:p>
                      <a:pPr algn="l" fontAlgn="ctr"/>
                      <a:r>
                        <a:rPr lang="en-US" sz="1800" b="1" u="none" strike="noStrike" dirty="0">
                          <a:effectLst/>
                        </a:rPr>
                        <a:t>Indian Scenario</a:t>
                      </a:r>
                      <a:endParaRPr lang="en-US" sz="1800" b="1" i="0" u="none" strike="noStrike" dirty="0">
                        <a:solidFill>
                          <a:srgbClr val="FFFFFF"/>
                        </a:solidFill>
                        <a:effectLst/>
                        <a:latin typeface="Garamond"/>
                      </a:endParaRPr>
                    </a:p>
                  </a:txBody>
                  <a:tcPr marL="6920" marR="6920" marT="6920" marB="0" anchor="ctr"/>
                </a:tc>
              </a:tr>
              <a:tr h="782009">
                <a:tc>
                  <a:txBody>
                    <a:bodyPr/>
                    <a:lstStyle/>
                    <a:p>
                      <a:pPr algn="l" rtl="0" fontAlgn="ctr"/>
                      <a:r>
                        <a:rPr lang="en-US" sz="1800" u="none" strike="noStrike" dirty="0">
                          <a:effectLst/>
                        </a:rPr>
                        <a:t>IAS 11</a:t>
                      </a:r>
                      <a:endParaRPr lang="en-US" sz="1800" b="1" i="1" u="none" strike="noStrike" dirty="0">
                        <a:solidFill>
                          <a:srgbClr val="000000"/>
                        </a:solidFill>
                        <a:effectLst/>
                        <a:latin typeface="Calibri"/>
                      </a:endParaRPr>
                    </a:p>
                  </a:txBody>
                  <a:tcPr marL="6920" marR="6920" marT="6920" marB="0" anchor="ctr"/>
                </a:tc>
                <a:tc>
                  <a:txBody>
                    <a:bodyPr/>
                    <a:lstStyle/>
                    <a:p>
                      <a:pPr algn="l" rtl="0" fontAlgn="ctr"/>
                      <a:r>
                        <a:rPr lang="en-US" sz="1800" u="none" strike="noStrike" dirty="0">
                          <a:effectLst/>
                        </a:rPr>
                        <a:t>Construction Contracts</a:t>
                      </a:r>
                      <a:endParaRPr lang="en-US" sz="1800" b="0" i="1" u="none" strike="noStrike" dirty="0">
                        <a:solidFill>
                          <a:srgbClr val="000000"/>
                        </a:solidFill>
                        <a:effectLst/>
                        <a:latin typeface="Calibri"/>
                      </a:endParaRPr>
                    </a:p>
                  </a:txBody>
                  <a:tcPr marL="6920" marR="6920" marT="6920" marB="0" anchor="ctr"/>
                </a:tc>
                <a:tc>
                  <a:txBody>
                    <a:bodyPr/>
                    <a:lstStyle/>
                    <a:p>
                      <a:pPr algn="l" rtl="0" fontAlgn="ctr"/>
                      <a:r>
                        <a:rPr lang="en-US" sz="1800" u="none" strike="noStrike">
                          <a:effectLst/>
                        </a:rPr>
                        <a:t>Ind AS 11</a:t>
                      </a:r>
                      <a:endParaRPr lang="en-US" sz="1800" b="0" i="1" u="none" strike="noStrike">
                        <a:solidFill>
                          <a:srgbClr val="000000"/>
                        </a:solidFill>
                        <a:effectLst/>
                        <a:latin typeface="Calibri"/>
                      </a:endParaRPr>
                    </a:p>
                  </a:txBody>
                  <a:tcPr marL="6920" marR="6920" marT="6920" marB="0" anchor="ctr"/>
                </a:tc>
                <a:tc>
                  <a:txBody>
                    <a:bodyPr/>
                    <a:lstStyle/>
                    <a:p>
                      <a:pPr algn="ctr" rtl="0" fontAlgn="ctr"/>
                      <a:r>
                        <a:rPr lang="en-US" sz="1800" u="none" strike="noStrike" dirty="0">
                          <a:effectLst/>
                        </a:rPr>
                        <a:t>IFRIC 12, IFRIC 15, SIC 29</a:t>
                      </a:r>
                      <a:endParaRPr lang="en-US" sz="1800" b="0" i="1" u="none" strike="noStrike" dirty="0">
                        <a:solidFill>
                          <a:srgbClr val="000000"/>
                        </a:solidFill>
                        <a:effectLst/>
                        <a:latin typeface="Calibri"/>
                      </a:endParaRPr>
                    </a:p>
                  </a:txBody>
                  <a:tcPr marL="6920" marR="6920" marT="6920" marB="0" anchor="ctr"/>
                </a:tc>
                <a:tc>
                  <a:txBody>
                    <a:bodyPr/>
                    <a:lstStyle/>
                    <a:p>
                      <a:pPr algn="l" rtl="0" fontAlgn="ctr"/>
                      <a:r>
                        <a:rPr lang="en-US" sz="1800" u="none" strike="noStrike">
                          <a:effectLst/>
                        </a:rPr>
                        <a:t>AS 7</a:t>
                      </a:r>
                      <a:endParaRPr lang="en-US" sz="1800" b="0" i="1" u="none" strike="noStrike">
                        <a:solidFill>
                          <a:srgbClr val="000000"/>
                        </a:solidFill>
                        <a:effectLst/>
                        <a:latin typeface="Calibri"/>
                      </a:endParaRPr>
                    </a:p>
                  </a:txBody>
                  <a:tcPr marL="6920" marR="6920" marT="6920" marB="0" anchor="ctr"/>
                </a:tc>
                <a:tc>
                  <a:txBody>
                    <a:bodyPr/>
                    <a:lstStyle/>
                    <a:p>
                      <a:pPr algn="l" rtl="0" fontAlgn="ctr"/>
                      <a:r>
                        <a:rPr lang="en-US" sz="1800" u="none" strike="noStrike" dirty="0">
                          <a:effectLst/>
                        </a:rPr>
                        <a:t>In India, we have Guidance note on accounting by Real estate Developers  and also IFRIC 15 is not implemented</a:t>
                      </a:r>
                      <a:endParaRPr lang="en-US" sz="1800" b="0" i="1" u="none" strike="noStrike" dirty="0">
                        <a:solidFill>
                          <a:srgbClr val="000000"/>
                        </a:solidFill>
                        <a:effectLst/>
                        <a:latin typeface="Calibri"/>
                      </a:endParaRPr>
                    </a:p>
                  </a:txBody>
                  <a:tcPr marL="6920" marR="6920" marT="6920" marB="0" anchor="ctr"/>
                </a:tc>
              </a:tr>
              <a:tr h="1169553">
                <a:tc>
                  <a:txBody>
                    <a:bodyPr/>
                    <a:lstStyle/>
                    <a:p>
                      <a:pPr algn="l" rtl="0" fontAlgn="ctr"/>
                      <a:r>
                        <a:rPr lang="en-US" sz="1800" u="none" strike="noStrike">
                          <a:effectLst/>
                        </a:rPr>
                        <a:t>IAS 12</a:t>
                      </a:r>
                      <a:endParaRPr lang="en-US" sz="1800" b="1" i="1" u="none" strike="noStrike">
                        <a:solidFill>
                          <a:srgbClr val="000000"/>
                        </a:solidFill>
                        <a:effectLst/>
                        <a:latin typeface="Calibri"/>
                      </a:endParaRPr>
                    </a:p>
                  </a:txBody>
                  <a:tcPr marL="6920" marR="6920" marT="6920" marB="0" anchor="ctr"/>
                </a:tc>
                <a:tc>
                  <a:txBody>
                    <a:bodyPr/>
                    <a:lstStyle/>
                    <a:p>
                      <a:pPr algn="l" rtl="0" fontAlgn="ctr"/>
                      <a:r>
                        <a:rPr lang="en-US" sz="1800" u="none" strike="noStrike" dirty="0">
                          <a:effectLst/>
                        </a:rPr>
                        <a:t>Income Taxes</a:t>
                      </a:r>
                      <a:endParaRPr lang="en-US" sz="1800" b="0" i="1" u="none" strike="noStrike" dirty="0">
                        <a:solidFill>
                          <a:srgbClr val="000000"/>
                        </a:solidFill>
                        <a:effectLst/>
                        <a:latin typeface="Calibri"/>
                      </a:endParaRPr>
                    </a:p>
                  </a:txBody>
                  <a:tcPr marL="6920" marR="6920" marT="6920" marB="0" anchor="ctr"/>
                </a:tc>
                <a:tc>
                  <a:txBody>
                    <a:bodyPr/>
                    <a:lstStyle/>
                    <a:p>
                      <a:pPr algn="l" rtl="0" fontAlgn="ctr"/>
                      <a:r>
                        <a:rPr lang="en-US" sz="1800" u="none" strike="noStrike" dirty="0" err="1">
                          <a:effectLst/>
                        </a:rPr>
                        <a:t>Ind</a:t>
                      </a:r>
                      <a:r>
                        <a:rPr lang="en-US" sz="1800" u="none" strike="noStrike" dirty="0">
                          <a:effectLst/>
                        </a:rPr>
                        <a:t> AS 12</a:t>
                      </a:r>
                      <a:endParaRPr lang="en-US" sz="1800" b="0" i="1" u="none" strike="noStrike" dirty="0">
                        <a:solidFill>
                          <a:srgbClr val="000000"/>
                        </a:solidFill>
                        <a:effectLst/>
                        <a:latin typeface="Calibri"/>
                      </a:endParaRPr>
                    </a:p>
                  </a:txBody>
                  <a:tcPr marL="6920" marR="6920" marT="6920" marB="0" anchor="ctr"/>
                </a:tc>
                <a:tc>
                  <a:txBody>
                    <a:bodyPr/>
                    <a:lstStyle/>
                    <a:p>
                      <a:pPr algn="ctr" rtl="0" fontAlgn="ctr"/>
                      <a:r>
                        <a:rPr lang="en-US" sz="1800" u="none" strike="noStrike" dirty="0">
                          <a:effectLst/>
                        </a:rPr>
                        <a:t>SIC 21 , SIC 25</a:t>
                      </a:r>
                      <a:endParaRPr lang="en-US" sz="1800" b="0" i="1" u="none" strike="noStrike" dirty="0">
                        <a:solidFill>
                          <a:srgbClr val="000000"/>
                        </a:solidFill>
                        <a:effectLst/>
                        <a:latin typeface="Calibri"/>
                      </a:endParaRPr>
                    </a:p>
                  </a:txBody>
                  <a:tcPr marL="6920" marR="6920" marT="6920" marB="0" anchor="ctr"/>
                </a:tc>
                <a:tc>
                  <a:txBody>
                    <a:bodyPr/>
                    <a:lstStyle/>
                    <a:p>
                      <a:pPr algn="l" rtl="0" fontAlgn="ctr"/>
                      <a:r>
                        <a:rPr lang="en-US" sz="1800" u="none" strike="noStrike" dirty="0">
                          <a:effectLst/>
                        </a:rPr>
                        <a:t>AS 22</a:t>
                      </a:r>
                      <a:endParaRPr lang="en-US" sz="1800" b="0" i="1" u="none" strike="noStrike" dirty="0">
                        <a:solidFill>
                          <a:srgbClr val="000000"/>
                        </a:solidFill>
                        <a:effectLst/>
                        <a:latin typeface="Calibri"/>
                      </a:endParaRPr>
                    </a:p>
                  </a:txBody>
                  <a:tcPr marL="6920" marR="6920" marT="6920" marB="0" anchor="ctr"/>
                </a:tc>
                <a:tc>
                  <a:txBody>
                    <a:bodyPr/>
                    <a:lstStyle/>
                    <a:p>
                      <a:pPr algn="l" rtl="0" fontAlgn="ctr"/>
                      <a:r>
                        <a:rPr lang="en-US" sz="1800" u="none" strike="noStrike" dirty="0">
                          <a:effectLst/>
                        </a:rPr>
                        <a:t>In India, </a:t>
                      </a:r>
                      <a:r>
                        <a:rPr lang="en-US" sz="1800" u="none" strike="noStrike" dirty="0" err="1">
                          <a:effectLst/>
                        </a:rPr>
                        <a:t>primarirly</a:t>
                      </a:r>
                      <a:r>
                        <a:rPr lang="en-US" sz="1800" u="none" strike="noStrike" dirty="0">
                          <a:effectLst/>
                        </a:rPr>
                        <a:t> the defer taxes are computed based on P&amp;L, in IFRS, these are computed based on carrying value of Assets/Liabilities  values</a:t>
                      </a:r>
                      <a:endParaRPr lang="en-US" sz="1800" b="0" i="1" u="none" strike="noStrike" dirty="0">
                        <a:solidFill>
                          <a:srgbClr val="000000"/>
                        </a:solidFill>
                        <a:effectLst/>
                        <a:latin typeface="Calibri"/>
                      </a:endParaRPr>
                    </a:p>
                  </a:txBody>
                  <a:tcPr marL="6920" marR="6920" marT="6920" marB="0" anchor="ctr"/>
                </a:tc>
              </a:tr>
              <a:tr h="588237">
                <a:tc>
                  <a:txBody>
                    <a:bodyPr/>
                    <a:lstStyle/>
                    <a:p>
                      <a:pPr algn="l" rtl="0" fontAlgn="ctr"/>
                      <a:r>
                        <a:rPr lang="en-US" sz="1800" u="none" strike="noStrike">
                          <a:effectLst/>
                        </a:rPr>
                        <a:t>IAS 16</a:t>
                      </a:r>
                      <a:endParaRPr lang="en-US" sz="1800" b="1" i="1" u="none" strike="noStrike">
                        <a:solidFill>
                          <a:srgbClr val="000000"/>
                        </a:solidFill>
                        <a:effectLst/>
                        <a:latin typeface="Calibri"/>
                      </a:endParaRPr>
                    </a:p>
                  </a:txBody>
                  <a:tcPr marL="6920" marR="6920" marT="6920" marB="0" anchor="ctr"/>
                </a:tc>
                <a:tc>
                  <a:txBody>
                    <a:bodyPr/>
                    <a:lstStyle/>
                    <a:p>
                      <a:pPr algn="l" rtl="0" fontAlgn="ctr"/>
                      <a:r>
                        <a:rPr lang="en-US" sz="1800" u="none" strike="noStrike">
                          <a:effectLst/>
                        </a:rPr>
                        <a:t>Property, Plant and Equipment</a:t>
                      </a:r>
                      <a:endParaRPr lang="en-US" sz="1800" b="0" i="1" u="none" strike="noStrike">
                        <a:solidFill>
                          <a:srgbClr val="000000"/>
                        </a:solidFill>
                        <a:effectLst/>
                        <a:latin typeface="Calibri"/>
                      </a:endParaRPr>
                    </a:p>
                  </a:txBody>
                  <a:tcPr marL="6920" marR="6920" marT="6920" marB="0" anchor="ctr"/>
                </a:tc>
                <a:tc>
                  <a:txBody>
                    <a:bodyPr/>
                    <a:lstStyle/>
                    <a:p>
                      <a:pPr algn="l" rtl="0" fontAlgn="ctr"/>
                      <a:r>
                        <a:rPr lang="en-US" sz="1800" u="none" strike="noStrike">
                          <a:effectLst/>
                        </a:rPr>
                        <a:t>Ind AS 16</a:t>
                      </a:r>
                      <a:endParaRPr lang="en-US" sz="1800" b="0" i="1" u="none" strike="noStrike">
                        <a:solidFill>
                          <a:srgbClr val="000000"/>
                        </a:solidFill>
                        <a:effectLst/>
                        <a:latin typeface="Calibri"/>
                      </a:endParaRPr>
                    </a:p>
                  </a:txBody>
                  <a:tcPr marL="6920" marR="6920" marT="6920" marB="0" anchor="ctr"/>
                </a:tc>
                <a:tc>
                  <a:txBody>
                    <a:bodyPr/>
                    <a:lstStyle/>
                    <a:p>
                      <a:pPr algn="ctr" rtl="0" fontAlgn="ctr"/>
                      <a:r>
                        <a:rPr lang="en-US" sz="1800" u="none" strike="noStrike" dirty="0">
                          <a:effectLst/>
                        </a:rPr>
                        <a:t>IFRIC -1 </a:t>
                      </a:r>
                      <a:endParaRPr lang="en-US" sz="1800" b="0" i="1" u="none" strike="noStrike" dirty="0">
                        <a:solidFill>
                          <a:srgbClr val="000000"/>
                        </a:solidFill>
                        <a:effectLst/>
                        <a:latin typeface="Calibri"/>
                      </a:endParaRPr>
                    </a:p>
                  </a:txBody>
                  <a:tcPr marL="6920" marR="6920" marT="6920" marB="0" anchor="ctr"/>
                </a:tc>
                <a:tc>
                  <a:txBody>
                    <a:bodyPr/>
                    <a:lstStyle/>
                    <a:p>
                      <a:pPr algn="l" rtl="0" fontAlgn="ctr"/>
                      <a:r>
                        <a:rPr lang="en-US" sz="1800" u="none" strike="noStrike" dirty="0">
                          <a:effectLst/>
                        </a:rPr>
                        <a:t>AS 6 &amp; AS 10</a:t>
                      </a:r>
                      <a:endParaRPr lang="en-US" sz="1800" b="0" i="1" u="none" strike="noStrike" dirty="0">
                        <a:solidFill>
                          <a:srgbClr val="000000"/>
                        </a:solidFill>
                        <a:effectLst/>
                        <a:latin typeface="Calibri"/>
                      </a:endParaRPr>
                    </a:p>
                  </a:txBody>
                  <a:tcPr marL="6920" marR="6920" marT="6920" marB="0" anchor="ctr"/>
                </a:tc>
                <a:tc>
                  <a:txBody>
                    <a:bodyPr/>
                    <a:lstStyle/>
                    <a:p>
                      <a:pPr algn="l" rtl="0" fontAlgn="ctr"/>
                      <a:r>
                        <a:rPr lang="en-US" sz="1800" u="none" strike="noStrike" dirty="0">
                          <a:effectLst/>
                        </a:rPr>
                        <a:t>IFRS talks about </a:t>
                      </a:r>
                      <a:r>
                        <a:rPr lang="en-US" sz="1800" u="none" strike="noStrike" dirty="0" smtClean="0">
                          <a:effectLst/>
                        </a:rPr>
                        <a:t>component </a:t>
                      </a:r>
                      <a:r>
                        <a:rPr lang="en-US" sz="1800" u="none" strike="noStrike" dirty="0">
                          <a:effectLst/>
                        </a:rPr>
                        <a:t>basis assets and </a:t>
                      </a:r>
                      <a:r>
                        <a:rPr lang="en-US" sz="1800" u="none" strike="noStrike" dirty="0" smtClean="0">
                          <a:effectLst/>
                        </a:rPr>
                        <a:t>useful </a:t>
                      </a:r>
                      <a:r>
                        <a:rPr lang="en-US" sz="1800" u="none" strike="noStrike" dirty="0">
                          <a:effectLst/>
                        </a:rPr>
                        <a:t>life depreciation</a:t>
                      </a:r>
                      <a:endParaRPr lang="en-US" sz="1800" b="0" i="1" u="none" strike="noStrike" dirty="0">
                        <a:solidFill>
                          <a:srgbClr val="000000"/>
                        </a:solidFill>
                        <a:effectLst/>
                        <a:latin typeface="Calibri"/>
                      </a:endParaRPr>
                    </a:p>
                  </a:txBody>
                  <a:tcPr marL="6920" marR="6920" marT="6920" marB="0" anchor="ctr"/>
                </a:tc>
              </a:tr>
              <a:tr h="588237">
                <a:tc>
                  <a:txBody>
                    <a:bodyPr/>
                    <a:lstStyle/>
                    <a:p>
                      <a:pPr algn="l" rtl="0" fontAlgn="ctr"/>
                      <a:r>
                        <a:rPr lang="en-US" sz="1800" u="none" strike="noStrike">
                          <a:effectLst/>
                        </a:rPr>
                        <a:t>IAS 17</a:t>
                      </a:r>
                      <a:endParaRPr lang="en-US" sz="1800" b="1" i="1" u="none" strike="noStrike">
                        <a:solidFill>
                          <a:srgbClr val="000000"/>
                        </a:solidFill>
                        <a:effectLst/>
                        <a:latin typeface="Calibri"/>
                      </a:endParaRPr>
                    </a:p>
                  </a:txBody>
                  <a:tcPr marL="6920" marR="6920" marT="6920" marB="0" anchor="ctr"/>
                </a:tc>
                <a:tc>
                  <a:txBody>
                    <a:bodyPr/>
                    <a:lstStyle/>
                    <a:p>
                      <a:pPr algn="l" rtl="0" fontAlgn="ctr"/>
                      <a:r>
                        <a:rPr lang="en-US" sz="1800" u="none" strike="noStrike">
                          <a:effectLst/>
                        </a:rPr>
                        <a:t>Leases</a:t>
                      </a:r>
                      <a:endParaRPr lang="en-US" sz="1800" b="0" i="1" u="none" strike="noStrike">
                        <a:solidFill>
                          <a:srgbClr val="000000"/>
                        </a:solidFill>
                        <a:effectLst/>
                        <a:latin typeface="Calibri"/>
                      </a:endParaRPr>
                    </a:p>
                  </a:txBody>
                  <a:tcPr marL="6920" marR="6920" marT="6920" marB="0" anchor="ctr"/>
                </a:tc>
                <a:tc>
                  <a:txBody>
                    <a:bodyPr/>
                    <a:lstStyle/>
                    <a:p>
                      <a:pPr algn="l" rtl="0" fontAlgn="ctr"/>
                      <a:r>
                        <a:rPr lang="en-US" sz="1800" u="none" strike="noStrike">
                          <a:effectLst/>
                        </a:rPr>
                        <a:t>Ind AS 17</a:t>
                      </a:r>
                      <a:endParaRPr lang="en-US" sz="1800" b="0" i="1" u="none" strike="noStrike">
                        <a:solidFill>
                          <a:srgbClr val="000000"/>
                        </a:solidFill>
                        <a:effectLst/>
                        <a:latin typeface="Calibri"/>
                      </a:endParaRPr>
                    </a:p>
                  </a:txBody>
                  <a:tcPr marL="6920" marR="6920" marT="6920" marB="0" anchor="ctr"/>
                </a:tc>
                <a:tc>
                  <a:txBody>
                    <a:bodyPr/>
                    <a:lstStyle/>
                    <a:p>
                      <a:pPr algn="ctr" rtl="0" fontAlgn="ctr"/>
                      <a:r>
                        <a:rPr lang="en-US" sz="1800" u="none" strike="noStrike" dirty="0">
                          <a:effectLst/>
                        </a:rPr>
                        <a:t>IFRIC-4, SIC 15, SIC 27</a:t>
                      </a:r>
                      <a:endParaRPr lang="en-US" sz="1800" b="0" i="1" u="none" strike="noStrike" dirty="0">
                        <a:solidFill>
                          <a:srgbClr val="000000"/>
                        </a:solidFill>
                        <a:effectLst/>
                        <a:latin typeface="Calibri"/>
                      </a:endParaRPr>
                    </a:p>
                  </a:txBody>
                  <a:tcPr marL="6920" marR="6920" marT="6920" marB="0" anchor="ctr"/>
                </a:tc>
                <a:tc>
                  <a:txBody>
                    <a:bodyPr/>
                    <a:lstStyle/>
                    <a:p>
                      <a:pPr algn="l" rtl="0" fontAlgn="ctr"/>
                      <a:r>
                        <a:rPr lang="en-US" sz="1800" u="none" strike="noStrike">
                          <a:effectLst/>
                        </a:rPr>
                        <a:t>AS 19</a:t>
                      </a:r>
                      <a:endParaRPr lang="en-US" sz="1800" b="0" i="1" u="none" strike="noStrike">
                        <a:solidFill>
                          <a:srgbClr val="000000"/>
                        </a:solidFill>
                        <a:effectLst/>
                        <a:latin typeface="Calibri"/>
                      </a:endParaRPr>
                    </a:p>
                  </a:txBody>
                  <a:tcPr marL="6920" marR="6920" marT="6920" marB="0" anchor="ctr"/>
                </a:tc>
                <a:tc>
                  <a:txBody>
                    <a:bodyPr/>
                    <a:lstStyle/>
                    <a:p>
                      <a:pPr algn="l" rtl="0" fontAlgn="ctr"/>
                      <a:r>
                        <a:rPr lang="en-US" sz="1800" u="none" strike="noStrike" dirty="0">
                          <a:effectLst/>
                        </a:rPr>
                        <a:t>4 major </a:t>
                      </a:r>
                      <a:r>
                        <a:rPr lang="en-US" sz="1800" u="none" strike="noStrike" dirty="0" smtClean="0">
                          <a:effectLst/>
                        </a:rPr>
                        <a:t>Criteria's </a:t>
                      </a:r>
                      <a:r>
                        <a:rPr lang="en-US" sz="1800" u="none" strike="noStrike" dirty="0">
                          <a:effectLst/>
                        </a:rPr>
                        <a:t>define the </a:t>
                      </a:r>
                      <a:r>
                        <a:rPr lang="en-US" sz="1800" u="none" strike="noStrike" dirty="0" smtClean="0">
                          <a:effectLst/>
                        </a:rPr>
                        <a:t>lease-OWNS(picked </a:t>
                      </a:r>
                      <a:r>
                        <a:rPr lang="en-US" sz="1800" u="none" strike="noStrike" dirty="0">
                          <a:effectLst/>
                        </a:rPr>
                        <a:t>up from US GAAP)</a:t>
                      </a:r>
                      <a:endParaRPr lang="en-US" sz="1800" b="0" i="1" u="none" strike="noStrike" dirty="0">
                        <a:solidFill>
                          <a:srgbClr val="000000"/>
                        </a:solidFill>
                        <a:effectLst/>
                        <a:latin typeface="Calibri"/>
                      </a:endParaRPr>
                    </a:p>
                  </a:txBody>
                  <a:tcPr marL="6920" marR="6920" marT="6920" marB="0" anchor="ctr"/>
                </a:tc>
              </a:tr>
              <a:tr h="394465">
                <a:tc>
                  <a:txBody>
                    <a:bodyPr/>
                    <a:lstStyle/>
                    <a:p>
                      <a:pPr algn="l" rtl="0" fontAlgn="ctr"/>
                      <a:r>
                        <a:rPr lang="en-US" sz="1800" u="none" strike="noStrike">
                          <a:effectLst/>
                        </a:rPr>
                        <a:t>IAS 18</a:t>
                      </a:r>
                      <a:endParaRPr lang="en-US" sz="1800" b="1" i="1" u="none" strike="noStrike">
                        <a:solidFill>
                          <a:srgbClr val="000000"/>
                        </a:solidFill>
                        <a:effectLst/>
                        <a:latin typeface="Calibri"/>
                      </a:endParaRPr>
                    </a:p>
                  </a:txBody>
                  <a:tcPr marL="6920" marR="6920" marT="6920" marB="0" anchor="ctr"/>
                </a:tc>
                <a:tc>
                  <a:txBody>
                    <a:bodyPr/>
                    <a:lstStyle/>
                    <a:p>
                      <a:pPr algn="l" rtl="0" fontAlgn="ctr"/>
                      <a:r>
                        <a:rPr lang="en-US" sz="1800" u="none" strike="noStrike">
                          <a:effectLst/>
                        </a:rPr>
                        <a:t>Revenue</a:t>
                      </a:r>
                      <a:endParaRPr lang="en-US" sz="1800" b="0" i="1" u="none" strike="noStrike">
                        <a:solidFill>
                          <a:srgbClr val="000000"/>
                        </a:solidFill>
                        <a:effectLst/>
                        <a:latin typeface="Calibri"/>
                      </a:endParaRPr>
                    </a:p>
                  </a:txBody>
                  <a:tcPr marL="6920" marR="6920" marT="6920" marB="0" anchor="ctr"/>
                </a:tc>
                <a:tc>
                  <a:txBody>
                    <a:bodyPr/>
                    <a:lstStyle/>
                    <a:p>
                      <a:pPr algn="l" rtl="0" fontAlgn="ctr"/>
                      <a:r>
                        <a:rPr lang="en-US" sz="1800" u="none" strike="noStrike">
                          <a:effectLst/>
                        </a:rPr>
                        <a:t>Ind AS 18</a:t>
                      </a:r>
                      <a:endParaRPr lang="en-US" sz="1800" b="0" i="1" u="none" strike="noStrike">
                        <a:solidFill>
                          <a:srgbClr val="000000"/>
                        </a:solidFill>
                        <a:effectLst/>
                        <a:latin typeface="Calibri"/>
                      </a:endParaRPr>
                    </a:p>
                  </a:txBody>
                  <a:tcPr marL="6920" marR="6920" marT="6920" marB="0" anchor="ctr"/>
                </a:tc>
                <a:tc>
                  <a:txBody>
                    <a:bodyPr/>
                    <a:lstStyle/>
                    <a:p>
                      <a:pPr algn="ctr" rtl="0" fontAlgn="ctr"/>
                      <a:r>
                        <a:rPr lang="en-US" sz="1800" u="none" strike="noStrike" dirty="0">
                          <a:effectLst/>
                        </a:rPr>
                        <a:t>SIC-31, IFRIC 13 &amp; IFRIC 18</a:t>
                      </a:r>
                      <a:endParaRPr lang="en-US" sz="1800" b="0" i="1" u="none" strike="noStrike" dirty="0">
                        <a:solidFill>
                          <a:srgbClr val="000000"/>
                        </a:solidFill>
                        <a:effectLst/>
                        <a:latin typeface="Calibri"/>
                      </a:endParaRPr>
                    </a:p>
                  </a:txBody>
                  <a:tcPr marL="6920" marR="6920" marT="6920" marB="0" anchor="ctr"/>
                </a:tc>
                <a:tc>
                  <a:txBody>
                    <a:bodyPr/>
                    <a:lstStyle/>
                    <a:p>
                      <a:pPr algn="l" rtl="0" fontAlgn="ctr"/>
                      <a:r>
                        <a:rPr lang="en-US" sz="1800" u="none" strike="noStrike">
                          <a:effectLst/>
                        </a:rPr>
                        <a:t>AS 9</a:t>
                      </a:r>
                      <a:endParaRPr lang="en-US" sz="1800" b="0" i="1" u="none" strike="noStrike">
                        <a:solidFill>
                          <a:srgbClr val="000000"/>
                        </a:solidFill>
                        <a:effectLst/>
                        <a:latin typeface="Calibri"/>
                      </a:endParaRPr>
                    </a:p>
                  </a:txBody>
                  <a:tcPr marL="6920" marR="6920" marT="6920" marB="0" anchor="ctr"/>
                </a:tc>
                <a:tc>
                  <a:txBody>
                    <a:bodyPr/>
                    <a:lstStyle/>
                    <a:p>
                      <a:pPr algn="l" rtl="0" fontAlgn="ctr"/>
                      <a:r>
                        <a:rPr lang="en-US" sz="1800" u="none" strike="noStrike" dirty="0">
                          <a:effectLst/>
                        </a:rPr>
                        <a:t>Covered in Detail</a:t>
                      </a:r>
                      <a:endParaRPr lang="en-US" sz="1800" b="0" i="1" u="none" strike="noStrike" dirty="0">
                        <a:solidFill>
                          <a:srgbClr val="000000"/>
                        </a:solidFill>
                        <a:effectLst/>
                        <a:latin typeface="Calibri"/>
                      </a:endParaRPr>
                    </a:p>
                  </a:txBody>
                  <a:tcPr marL="6920" marR="6920" marT="6920" marB="0" anchor="ctr"/>
                </a:tc>
              </a:tr>
            </a:tbl>
          </a:graphicData>
        </a:graphic>
      </p:graphicFrame>
      <p:sp>
        <p:nvSpPr>
          <p:cNvPr id="3" name="Footer Placeholder 2"/>
          <p:cNvSpPr>
            <a:spLocks noGrp="1"/>
          </p:cNvSpPr>
          <p:nvPr>
            <p:ph type="ftr" sz="quarter" idx="11"/>
          </p:nvPr>
        </p:nvSpPr>
        <p:spPr/>
        <p:txBody>
          <a:bodyPr/>
          <a:lstStyle/>
          <a:p>
            <a:r>
              <a:rPr lang="en-US" smtClean="0"/>
              <a:t>CA Eish Taneja </a:t>
            </a:r>
            <a:endParaRPr lang="en-US"/>
          </a:p>
        </p:txBody>
      </p:sp>
    </p:spTree>
    <p:extLst>
      <p:ext uri="{BB962C8B-B14F-4D97-AF65-F5344CB8AC3E}">
        <p14:creationId xmlns:p14="http://schemas.microsoft.com/office/powerpoint/2010/main" xmlns="" val="105541905"/>
      </p:ext>
    </p:extLst>
  </p:cSld>
  <p:clrMapOvr>
    <a:masterClrMapping/>
  </p:clrMapOvr>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38400" y="1524000"/>
            <a:ext cx="4091313" cy="369332"/>
          </a:xfrm>
          <a:prstGeom prst="rect">
            <a:avLst/>
          </a:prstGeom>
          <a:noFill/>
        </p:spPr>
        <p:txBody>
          <a:bodyPr wrap="none" rtlCol="0">
            <a:spAutoFit/>
          </a:bodyPr>
          <a:lstStyle/>
          <a:p>
            <a:r>
              <a:rPr lang="en-US" dirty="0" smtClean="0"/>
              <a:t>IFRS Brings in Lots of Worries !!!!!!!!!!!!!!!</a:t>
            </a:r>
            <a:endParaRPr lang="en-US" dirty="0"/>
          </a:p>
        </p:txBody>
      </p:sp>
      <p:pic>
        <p:nvPicPr>
          <p:cNvPr id="3" name="ELPHRG01.wav">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6858000" y="5638800"/>
            <a:ext cx="609600" cy="609600"/>
          </a:xfrm>
          <a:prstGeom prst="rect">
            <a:avLst/>
          </a:prstGeom>
        </p:spPr>
      </p:pic>
      <p:sp>
        <p:nvSpPr>
          <p:cNvPr id="4" name="Explosion 1 3"/>
          <p:cNvSpPr/>
          <p:nvPr/>
        </p:nvSpPr>
        <p:spPr>
          <a:xfrm>
            <a:off x="381000" y="2286000"/>
            <a:ext cx="3429000" cy="1828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Concepts</a:t>
            </a:r>
            <a:endParaRPr lang="en-US" dirty="0"/>
          </a:p>
        </p:txBody>
      </p:sp>
      <p:sp>
        <p:nvSpPr>
          <p:cNvPr id="5" name="Explosion 1 4"/>
          <p:cNvSpPr/>
          <p:nvPr/>
        </p:nvSpPr>
        <p:spPr>
          <a:xfrm>
            <a:off x="1828800" y="4724400"/>
            <a:ext cx="3429000" cy="1828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Worries </a:t>
            </a:r>
            <a:endParaRPr lang="en-US" dirty="0"/>
          </a:p>
        </p:txBody>
      </p:sp>
      <p:sp>
        <p:nvSpPr>
          <p:cNvPr id="6" name="Explosion 1 5"/>
          <p:cNvSpPr/>
          <p:nvPr/>
        </p:nvSpPr>
        <p:spPr>
          <a:xfrm>
            <a:off x="5448300" y="3200400"/>
            <a:ext cx="3429000" cy="18288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Derivatives</a:t>
            </a:r>
            <a:endParaRPr lang="en-US" dirty="0"/>
          </a:p>
        </p:txBody>
      </p:sp>
    </p:spTree>
    <p:extLst>
      <p:ext uri="{BB962C8B-B14F-4D97-AF65-F5344CB8AC3E}">
        <p14:creationId xmlns:p14="http://schemas.microsoft.com/office/powerpoint/2010/main" xmlns="" val="282283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3991" fill="hold"/>
                                        <p:tgtEl>
                                          <p:spTgt spid="3"/>
                                        </p:tgtEl>
                                      </p:cBhvr>
                                    </p:cmd>
                                  </p:childTnLst>
                                </p:cTn>
                              </p:par>
                            </p:childTnLst>
                          </p:cTn>
                        </p:par>
                      </p:childTnLst>
                    </p:cTn>
                  </p:par>
                </p:childTnLst>
              </p:cTn>
              <p:nextCondLst>
                <p:cond evt="onClick" delay="0">
                  <p:tgtEl>
                    <p:spTgt spid="3"/>
                  </p:tgtEl>
                </p:cond>
              </p:nextCondLst>
            </p:seq>
            <p:video>
              <p:cMediaNode vol="80000">
                <p:cTn id="17" fill="hold" display="0">
                  <p:stCondLst>
                    <p:cond delay="indefinite"/>
                  </p:stCondLst>
                  <p:endCondLst>
                    <p:cond evt="onStopAudio" delay="0">
                      <p:tgtEl>
                        <p:sldTgt/>
                      </p:tgtEl>
                    </p:cond>
                  </p:endCondLst>
                </p:cTn>
                <p:tgtEl>
                  <p:spTgt spid="3"/>
                </p:tgtEl>
              </p:cMediaNode>
            </p:video>
          </p:childTnLst>
        </p:cTn>
      </p:par>
    </p:tnLst>
    <p:bldLst>
      <p:bldP spid="2" grpId="0"/>
      <p:bldP spid="6" grpId="0" animBg="1"/>
    </p:bld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1371600" y="609600"/>
            <a:ext cx="2286000" cy="1600200"/>
            <a:chOff x="864" y="2256"/>
            <a:chExt cx="2105" cy="1809"/>
          </a:xfrm>
        </p:grpSpPr>
        <p:sp>
          <p:nvSpPr>
            <p:cNvPr id="15395" name="Freeform 42"/>
            <p:cNvSpPr>
              <a:spLocks/>
            </p:cNvSpPr>
            <p:nvPr/>
          </p:nvSpPr>
          <p:spPr bwMode="auto">
            <a:xfrm>
              <a:off x="928" y="3497"/>
              <a:ext cx="591" cy="173"/>
            </a:xfrm>
            <a:custGeom>
              <a:avLst/>
              <a:gdLst>
                <a:gd name="T0" fmla="*/ 0 w 1773"/>
                <a:gd name="T1" fmla="*/ 0 h 519"/>
                <a:gd name="T2" fmla="*/ 0 w 1773"/>
                <a:gd name="T3" fmla="*/ 0 h 519"/>
                <a:gd name="T4" fmla="*/ 0 w 1773"/>
                <a:gd name="T5" fmla="*/ 0 h 519"/>
                <a:gd name="T6" fmla="*/ 0 w 1773"/>
                <a:gd name="T7" fmla="*/ 0 h 519"/>
                <a:gd name="T8" fmla="*/ 0 w 1773"/>
                <a:gd name="T9" fmla="*/ 0 h 519"/>
                <a:gd name="T10" fmla="*/ 0 w 1773"/>
                <a:gd name="T11" fmla="*/ 0 h 519"/>
                <a:gd name="T12" fmla="*/ 0 w 1773"/>
                <a:gd name="T13" fmla="*/ 0 h 519"/>
                <a:gd name="T14" fmla="*/ 0 w 1773"/>
                <a:gd name="T15" fmla="*/ 0 h 519"/>
                <a:gd name="T16" fmla="*/ 0 w 1773"/>
                <a:gd name="T17" fmla="*/ 0 h 519"/>
                <a:gd name="T18" fmla="*/ 0 w 1773"/>
                <a:gd name="T19" fmla="*/ 0 h 519"/>
                <a:gd name="T20" fmla="*/ 0 w 1773"/>
                <a:gd name="T21" fmla="*/ 0 h 519"/>
                <a:gd name="T22" fmla="*/ 0 w 1773"/>
                <a:gd name="T23" fmla="*/ 0 h 519"/>
                <a:gd name="T24" fmla="*/ 0 w 1773"/>
                <a:gd name="T25" fmla="*/ 0 h 519"/>
                <a:gd name="T26" fmla="*/ 0 w 1773"/>
                <a:gd name="T27" fmla="*/ 0 h 519"/>
                <a:gd name="T28" fmla="*/ 0 w 1773"/>
                <a:gd name="T29" fmla="*/ 0 h 519"/>
                <a:gd name="T30" fmla="*/ 0 w 1773"/>
                <a:gd name="T31" fmla="*/ 0 h 519"/>
                <a:gd name="T32" fmla="*/ 0 w 1773"/>
                <a:gd name="T33" fmla="*/ 0 h 519"/>
                <a:gd name="T34" fmla="*/ 0 w 1773"/>
                <a:gd name="T35" fmla="*/ 0 h 519"/>
                <a:gd name="T36" fmla="*/ 0 w 1773"/>
                <a:gd name="T37" fmla="*/ 0 h 519"/>
                <a:gd name="T38" fmla="*/ 0 w 1773"/>
                <a:gd name="T39" fmla="*/ 0 h 519"/>
                <a:gd name="T40" fmla="*/ 0 w 1773"/>
                <a:gd name="T41" fmla="*/ 0 h 519"/>
                <a:gd name="T42" fmla="*/ 0 w 1773"/>
                <a:gd name="T43" fmla="*/ 0 h 5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3"/>
                <a:gd name="T67" fmla="*/ 0 h 519"/>
                <a:gd name="T68" fmla="*/ 1773 w 1773"/>
                <a:gd name="T69" fmla="*/ 519 h 5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3" h="519">
                  <a:moveTo>
                    <a:pt x="246" y="0"/>
                  </a:moveTo>
                  <a:lnTo>
                    <a:pt x="246" y="54"/>
                  </a:lnTo>
                  <a:lnTo>
                    <a:pt x="232" y="109"/>
                  </a:lnTo>
                  <a:lnTo>
                    <a:pt x="178" y="191"/>
                  </a:lnTo>
                  <a:lnTo>
                    <a:pt x="136" y="218"/>
                  </a:lnTo>
                  <a:lnTo>
                    <a:pt x="109" y="273"/>
                  </a:lnTo>
                  <a:lnTo>
                    <a:pt x="68" y="328"/>
                  </a:lnTo>
                  <a:lnTo>
                    <a:pt x="0" y="464"/>
                  </a:lnTo>
                  <a:lnTo>
                    <a:pt x="559" y="504"/>
                  </a:lnTo>
                  <a:lnTo>
                    <a:pt x="806" y="519"/>
                  </a:lnTo>
                  <a:lnTo>
                    <a:pt x="1037" y="504"/>
                  </a:lnTo>
                  <a:lnTo>
                    <a:pt x="1229" y="504"/>
                  </a:lnTo>
                  <a:lnTo>
                    <a:pt x="1350" y="519"/>
                  </a:lnTo>
                  <a:lnTo>
                    <a:pt x="1433" y="519"/>
                  </a:lnTo>
                  <a:lnTo>
                    <a:pt x="1542" y="519"/>
                  </a:lnTo>
                  <a:lnTo>
                    <a:pt x="1637" y="504"/>
                  </a:lnTo>
                  <a:lnTo>
                    <a:pt x="1705" y="477"/>
                  </a:lnTo>
                  <a:lnTo>
                    <a:pt x="1746" y="477"/>
                  </a:lnTo>
                  <a:lnTo>
                    <a:pt x="1773" y="368"/>
                  </a:lnTo>
                  <a:lnTo>
                    <a:pt x="1692" y="218"/>
                  </a:lnTo>
                  <a:lnTo>
                    <a:pt x="1610" y="96"/>
                  </a:lnTo>
                  <a:lnTo>
                    <a:pt x="246" y="0"/>
                  </a:lnTo>
                  <a:close/>
                </a:path>
              </a:pathLst>
            </a:custGeom>
            <a:solidFill>
              <a:srgbClr val="0000FF"/>
            </a:solidFill>
            <a:ln w="9525">
              <a:noFill/>
              <a:round/>
              <a:headEnd/>
              <a:tailEnd/>
            </a:ln>
          </p:spPr>
          <p:txBody>
            <a:bodyPr/>
            <a:lstStyle/>
            <a:p>
              <a:endParaRPr lang="en-US"/>
            </a:p>
          </p:txBody>
        </p:sp>
        <p:sp>
          <p:nvSpPr>
            <p:cNvPr id="15396" name="Freeform 43"/>
            <p:cNvSpPr>
              <a:spLocks/>
            </p:cNvSpPr>
            <p:nvPr/>
          </p:nvSpPr>
          <p:spPr bwMode="auto">
            <a:xfrm>
              <a:off x="928" y="3497"/>
              <a:ext cx="591" cy="173"/>
            </a:xfrm>
            <a:custGeom>
              <a:avLst/>
              <a:gdLst>
                <a:gd name="T0" fmla="*/ 0 w 1773"/>
                <a:gd name="T1" fmla="*/ 0 h 519"/>
                <a:gd name="T2" fmla="*/ 0 w 1773"/>
                <a:gd name="T3" fmla="*/ 0 h 519"/>
                <a:gd name="T4" fmla="*/ 0 w 1773"/>
                <a:gd name="T5" fmla="*/ 0 h 519"/>
                <a:gd name="T6" fmla="*/ 0 w 1773"/>
                <a:gd name="T7" fmla="*/ 0 h 519"/>
                <a:gd name="T8" fmla="*/ 0 w 1773"/>
                <a:gd name="T9" fmla="*/ 0 h 519"/>
                <a:gd name="T10" fmla="*/ 0 w 1773"/>
                <a:gd name="T11" fmla="*/ 0 h 519"/>
                <a:gd name="T12" fmla="*/ 0 w 1773"/>
                <a:gd name="T13" fmla="*/ 0 h 519"/>
                <a:gd name="T14" fmla="*/ 0 w 1773"/>
                <a:gd name="T15" fmla="*/ 0 h 519"/>
                <a:gd name="T16" fmla="*/ 0 w 1773"/>
                <a:gd name="T17" fmla="*/ 0 h 519"/>
                <a:gd name="T18" fmla="*/ 0 w 1773"/>
                <a:gd name="T19" fmla="*/ 0 h 519"/>
                <a:gd name="T20" fmla="*/ 0 w 1773"/>
                <a:gd name="T21" fmla="*/ 0 h 519"/>
                <a:gd name="T22" fmla="*/ 0 w 1773"/>
                <a:gd name="T23" fmla="*/ 0 h 519"/>
                <a:gd name="T24" fmla="*/ 0 w 1773"/>
                <a:gd name="T25" fmla="*/ 0 h 519"/>
                <a:gd name="T26" fmla="*/ 0 w 1773"/>
                <a:gd name="T27" fmla="*/ 0 h 519"/>
                <a:gd name="T28" fmla="*/ 0 w 1773"/>
                <a:gd name="T29" fmla="*/ 0 h 519"/>
                <a:gd name="T30" fmla="*/ 0 w 1773"/>
                <a:gd name="T31" fmla="*/ 0 h 519"/>
                <a:gd name="T32" fmla="*/ 0 w 1773"/>
                <a:gd name="T33" fmla="*/ 0 h 519"/>
                <a:gd name="T34" fmla="*/ 0 w 1773"/>
                <a:gd name="T35" fmla="*/ 0 h 519"/>
                <a:gd name="T36" fmla="*/ 0 w 1773"/>
                <a:gd name="T37" fmla="*/ 0 h 519"/>
                <a:gd name="T38" fmla="*/ 0 w 1773"/>
                <a:gd name="T39" fmla="*/ 0 h 519"/>
                <a:gd name="T40" fmla="*/ 0 w 1773"/>
                <a:gd name="T41" fmla="*/ 0 h 519"/>
                <a:gd name="T42" fmla="*/ 0 w 1773"/>
                <a:gd name="T43" fmla="*/ 0 h 5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3"/>
                <a:gd name="T67" fmla="*/ 0 h 519"/>
                <a:gd name="T68" fmla="*/ 1773 w 1773"/>
                <a:gd name="T69" fmla="*/ 519 h 5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3" h="519">
                  <a:moveTo>
                    <a:pt x="246" y="0"/>
                  </a:moveTo>
                  <a:lnTo>
                    <a:pt x="246" y="54"/>
                  </a:lnTo>
                  <a:lnTo>
                    <a:pt x="232" y="109"/>
                  </a:lnTo>
                  <a:lnTo>
                    <a:pt x="178" y="191"/>
                  </a:lnTo>
                  <a:lnTo>
                    <a:pt x="136" y="218"/>
                  </a:lnTo>
                  <a:lnTo>
                    <a:pt x="109" y="273"/>
                  </a:lnTo>
                  <a:lnTo>
                    <a:pt x="68" y="328"/>
                  </a:lnTo>
                  <a:lnTo>
                    <a:pt x="0" y="464"/>
                  </a:lnTo>
                  <a:lnTo>
                    <a:pt x="559" y="504"/>
                  </a:lnTo>
                  <a:lnTo>
                    <a:pt x="806" y="519"/>
                  </a:lnTo>
                  <a:lnTo>
                    <a:pt x="1037" y="504"/>
                  </a:lnTo>
                  <a:lnTo>
                    <a:pt x="1229" y="504"/>
                  </a:lnTo>
                  <a:lnTo>
                    <a:pt x="1350" y="519"/>
                  </a:lnTo>
                  <a:lnTo>
                    <a:pt x="1433" y="519"/>
                  </a:lnTo>
                  <a:lnTo>
                    <a:pt x="1542" y="519"/>
                  </a:lnTo>
                  <a:lnTo>
                    <a:pt x="1637" y="504"/>
                  </a:lnTo>
                  <a:lnTo>
                    <a:pt x="1705" y="477"/>
                  </a:lnTo>
                  <a:lnTo>
                    <a:pt x="1746" y="477"/>
                  </a:lnTo>
                  <a:lnTo>
                    <a:pt x="1773" y="368"/>
                  </a:lnTo>
                  <a:lnTo>
                    <a:pt x="1692" y="218"/>
                  </a:lnTo>
                  <a:lnTo>
                    <a:pt x="1610" y="96"/>
                  </a:lnTo>
                  <a:lnTo>
                    <a:pt x="246" y="0"/>
                  </a:lnTo>
                </a:path>
              </a:pathLst>
            </a:custGeom>
            <a:noFill/>
            <a:ln w="0">
              <a:solidFill>
                <a:srgbClr val="000000"/>
              </a:solidFill>
              <a:round/>
              <a:headEnd/>
              <a:tailEnd/>
            </a:ln>
          </p:spPr>
          <p:txBody>
            <a:bodyPr/>
            <a:lstStyle/>
            <a:p>
              <a:endParaRPr lang="en-US"/>
            </a:p>
          </p:txBody>
        </p:sp>
        <p:sp>
          <p:nvSpPr>
            <p:cNvPr id="15397" name="Freeform 44"/>
            <p:cNvSpPr>
              <a:spLocks/>
            </p:cNvSpPr>
            <p:nvPr/>
          </p:nvSpPr>
          <p:spPr bwMode="auto">
            <a:xfrm>
              <a:off x="928" y="3497"/>
              <a:ext cx="591" cy="173"/>
            </a:xfrm>
            <a:custGeom>
              <a:avLst/>
              <a:gdLst>
                <a:gd name="T0" fmla="*/ 0 w 1773"/>
                <a:gd name="T1" fmla="*/ 0 h 519"/>
                <a:gd name="T2" fmla="*/ 0 w 1773"/>
                <a:gd name="T3" fmla="*/ 0 h 519"/>
                <a:gd name="T4" fmla="*/ 0 w 1773"/>
                <a:gd name="T5" fmla="*/ 0 h 519"/>
                <a:gd name="T6" fmla="*/ 0 w 1773"/>
                <a:gd name="T7" fmla="*/ 0 h 519"/>
                <a:gd name="T8" fmla="*/ 0 w 1773"/>
                <a:gd name="T9" fmla="*/ 0 h 519"/>
                <a:gd name="T10" fmla="*/ 0 w 1773"/>
                <a:gd name="T11" fmla="*/ 0 h 519"/>
                <a:gd name="T12" fmla="*/ 0 w 1773"/>
                <a:gd name="T13" fmla="*/ 0 h 519"/>
                <a:gd name="T14" fmla="*/ 0 w 1773"/>
                <a:gd name="T15" fmla="*/ 0 h 519"/>
                <a:gd name="T16" fmla="*/ 0 w 1773"/>
                <a:gd name="T17" fmla="*/ 0 h 519"/>
                <a:gd name="T18" fmla="*/ 0 w 1773"/>
                <a:gd name="T19" fmla="*/ 0 h 519"/>
                <a:gd name="T20" fmla="*/ 0 w 1773"/>
                <a:gd name="T21" fmla="*/ 0 h 519"/>
                <a:gd name="T22" fmla="*/ 0 w 1773"/>
                <a:gd name="T23" fmla="*/ 0 h 519"/>
                <a:gd name="T24" fmla="*/ 0 w 1773"/>
                <a:gd name="T25" fmla="*/ 0 h 519"/>
                <a:gd name="T26" fmla="*/ 0 w 1773"/>
                <a:gd name="T27" fmla="*/ 0 h 519"/>
                <a:gd name="T28" fmla="*/ 0 w 1773"/>
                <a:gd name="T29" fmla="*/ 0 h 519"/>
                <a:gd name="T30" fmla="*/ 0 w 1773"/>
                <a:gd name="T31" fmla="*/ 0 h 519"/>
                <a:gd name="T32" fmla="*/ 0 w 1773"/>
                <a:gd name="T33" fmla="*/ 0 h 519"/>
                <a:gd name="T34" fmla="*/ 0 w 1773"/>
                <a:gd name="T35" fmla="*/ 0 h 519"/>
                <a:gd name="T36" fmla="*/ 0 w 1773"/>
                <a:gd name="T37" fmla="*/ 0 h 519"/>
                <a:gd name="T38" fmla="*/ 0 w 1773"/>
                <a:gd name="T39" fmla="*/ 0 h 519"/>
                <a:gd name="T40" fmla="*/ 0 w 1773"/>
                <a:gd name="T41" fmla="*/ 0 h 519"/>
                <a:gd name="T42" fmla="*/ 0 w 1773"/>
                <a:gd name="T43" fmla="*/ 0 h 5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3"/>
                <a:gd name="T67" fmla="*/ 0 h 519"/>
                <a:gd name="T68" fmla="*/ 1773 w 1773"/>
                <a:gd name="T69" fmla="*/ 519 h 5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3" h="519">
                  <a:moveTo>
                    <a:pt x="246" y="0"/>
                  </a:moveTo>
                  <a:lnTo>
                    <a:pt x="246" y="54"/>
                  </a:lnTo>
                  <a:lnTo>
                    <a:pt x="232" y="109"/>
                  </a:lnTo>
                  <a:lnTo>
                    <a:pt x="178" y="191"/>
                  </a:lnTo>
                  <a:lnTo>
                    <a:pt x="136" y="218"/>
                  </a:lnTo>
                  <a:lnTo>
                    <a:pt x="109" y="273"/>
                  </a:lnTo>
                  <a:lnTo>
                    <a:pt x="68" y="328"/>
                  </a:lnTo>
                  <a:lnTo>
                    <a:pt x="0" y="464"/>
                  </a:lnTo>
                  <a:lnTo>
                    <a:pt x="559" y="504"/>
                  </a:lnTo>
                  <a:lnTo>
                    <a:pt x="806" y="519"/>
                  </a:lnTo>
                  <a:lnTo>
                    <a:pt x="1037" y="504"/>
                  </a:lnTo>
                  <a:lnTo>
                    <a:pt x="1229" y="504"/>
                  </a:lnTo>
                  <a:lnTo>
                    <a:pt x="1350" y="519"/>
                  </a:lnTo>
                  <a:lnTo>
                    <a:pt x="1433" y="519"/>
                  </a:lnTo>
                  <a:lnTo>
                    <a:pt x="1542" y="519"/>
                  </a:lnTo>
                  <a:lnTo>
                    <a:pt x="1637" y="504"/>
                  </a:lnTo>
                  <a:lnTo>
                    <a:pt x="1705" y="477"/>
                  </a:lnTo>
                  <a:lnTo>
                    <a:pt x="1746" y="477"/>
                  </a:lnTo>
                  <a:lnTo>
                    <a:pt x="1773" y="368"/>
                  </a:lnTo>
                  <a:lnTo>
                    <a:pt x="1692" y="218"/>
                  </a:lnTo>
                  <a:lnTo>
                    <a:pt x="1610" y="96"/>
                  </a:lnTo>
                  <a:lnTo>
                    <a:pt x="246" y="0"/>
                  </a:lnTo>
                </a:path>
              </a:pathLst>
            </a:custGeom>
            <a:noFill/>
            <a:ln w="0">
              <a:solidFill>
                <a:srgbClr val="000000"/>
              </a:solidFill>
              <a:round/>
              <a:headEnd/>
              <a:tailEnd/>
            </a:ln>
          </p:spPr>
          <p:txBody>
            <a:bodyPr/>
            <a:lstStyle/>
            <a:p>
              <a:endParaRPr lang="en-US"/>
            </a:p>
          </p:txBody>
        </p:sp>
        <p:sp>
          <p:nvSpPr>
            <p:cNvPr id="15398" name="Freeform 45"/>
            <p:cNvSpPr>
              <a:spLocks/>
            </p:cNvSpPr>
            <p:nvPr/>
          </p:nvSpPr>
          <p:spPr bwMode="auto">
            <a:xfrm>
              <a:off x="896" y="3070"/>
              <a:ext cx="1950" cy="572"/>
            </a:xfrm>
            <a:custGeom>
              <a:avLst/>
              <a:gdLst>
                <a:gd name="T0" fmla="*/ 0 w 5851"/>
                <a:gd name="T1" fmla="*/ 0 h 1716"/>
                <a:gd name="T2" fmla="*/ 0 w 5851"/>
                <a:gd name="T3" fmla="*/ 0 h 1716"/>
                <a:gd name="T4" fmla="*/ 0 w 5851"/>
                <a:gd name="T5" fmla="*/ 0 h 1716"/>
                <a:gd name="T6" fmla="*/ 0 w 5851"/>
                <a:gd name="T7" fmla="*/ 0 h 1716"/>
                <a:gd name="T8" fmla="*/ 0 w 5851"/>
                <a:gd name="T9" fmla="*/ 0 h 1716"/>
                <a:gd name="T10" fmla="*/ 0 w 5851"/>
                <a:gd name="T11" fmla="*/ 0 h 1716"/>
                <a:gd name="T12" fmla="*/ 0 w 5851"/>
                <a:gd name="T13" fmla="*/ 0 h 1716"/>
                <a:gd name="T14" fmla="*/ 0 w 5851"/>
                <a:gd name="T15" fmla="*/ 0 h 1716"/>
                <a:gd name="T16" fmla="*/ 0 w 5851"/>
                <a:gd name="T17" fmla="*/ 0 h 1716"/>
                <a:gd name="T18" fmla="*/ 0 w 5851"/>
                <a:gd name="T19" fmla="*/ 0 h 1716"/>
                <a:gd name="T20" fmla="*/ 0 w 5851"/>
                <a:gd name="T21" fmla="*/ 0 h 1716"/>
                <a:gd name="T22" fmla="*/ 0 w 5851"/>
                <a:gd name="T23" fmla="*/ 0 h 1716"/>
                <a:gd name="T24" fmla="*/ 0 w 5851"/>
                <a:gd name="T25" fmla="*/ 0 h 1716"/>
                <a:gd name="T26" fmla="*/ 0 w 5851"/>
                <a:gd name="T27" fmla="*/ 0 h 1716"/>
                <a:gd name="T28" fmla="*/ 0 w 5851"/>
                <a:gd name="T29" fmla="*/ 0 h 1716"/>
                <a:gd name="T30" fmla="*/ 0 w 5851"/>
                <a:gd name="T31" fmla="*/ 0 h 1716"/>
                <a:gd name="T32" fmla="*/ 0 w 5851"/>
                <a:gd name="T33" fmla="*/ 0 h 1716"/>
                <a:gd name="T34" fmla="*/ 0 w 5851"/>
                <a:gd name="T35" fmla="*/ 0 h 1716"/>
                <a:gd name="T36" fmla="*/ 0 w 5851"/>
                <a:gd name="T37" fmla="*/ 0 h 1716"/>
                <a:gd name="T38" fmla="*/ 0 w 5851"/>
                <a:gd name="T39" fmla="*/ 0 h 1716"/>
                <a:gd name="T40" fmla="*/ 0 w 5851"/>
                <a:gd name="T41" fmla="*/ 0 h 1716"/>
                <a:gd name="T42" fmla="*/ 0 w 5851"/>
                <a:gd name="T43" fmla="*/ 0 h 1716"/>
                <a:gd name="T44" fmla="*/ 0 w 5851"/>
                <a:gd name="T45" fmla="*/ 0 h 1716"/>
                <a:gd name="T46" fmla="*/ 0 w 5851"/>
                <a:gd name="T47" fmla="*/ 0 h 1716"/>
                <a:gd name="T48" fmla="*/ 0 w 5851"/>
                <a:gd name="T49" fmla="*/ 0 h 1716"/>
                <a:gd name="T50" fmla="*/ 0 w 5851"/>
                <a:gd name="T51" fmla="*/ 0 h 1716"/>
                <a:gd name="T52" fmla="*/ 0 w 5851"/>
                <a:gd name="T53" fmla="*/ 0 h 1716"/>
                <a:gd name="T54" fmla="*/ 0 w 5851"/>
                <a:gd name="T55" fmla="*/ 0 h 1716"/>
                <a:gd name="T56" fmla="*/ 0 w 5851"/>
                <a:gd name="T57" fmla="*/ 0 h 1716"/>
                <a:gd name="T58" fmla="*/ 0 w 5851"/>
                <a:gd name="T59" fmla="*/ 0 h 1716"/>
                <a:gd name="T60" fmla="*/ 0 w 5851"/>
                <a:gd name="T61" fmla="*/ 0 h 1716"/>
                <a:gd name="T62" fmla="*/ 0 w 5851"/>
                <a:gd name="T63" fmla="*/ 0 h 17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51"/>
                <a:gd name="T97" fmla="*/ 0 h 1716"/>
                <a:gd name="T98" fmla="*/ 5851 w 5851"/>
                <a:gd name="T99" fmla="*/ 1716 h 17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51" h="1716">
                  <a:moveTo>
                    <a:pt x="1228" y="108"/>
                  </a:moveTo>
                  <a:lnTo>
                    <a:pt x="1050" y="149"/>
                  </a:lnTo>
                  <a:lnTo>
                    <a:pt x="901" y="163"/>
                  </a:lnTo>
                  <a:lnTo>
                    <a:pt x="709" y="217"/>
                  </a:lnTo>
                  <a:lnTo>
                    <a:pt x="573" y="313"/>
                  </a:lnTo>
                  <a:lnTo>
                    <a:pt x="423" y="381"/>
                  </a:lnTo>
                  <a:lnTo>
                    <a:pt x="314" y="463"/>
                  </a:lnTo>
                  <a:lnTo>
                    <a:pt x="231" y="491"/>
                  </a:lnTo>
                  <a:lnTo>
                    <a:pt x="204" y="544"/>
                  </a:lnTo>
                  <a:lnTo>
                    <a:pt x="123" y="626"/>
                  </a:lnTo>
                  <a:lnTo>
                    <a:pt x="55" y="734"/>
                  </a:lnTo>
                  <a:lnTo>
                    <a:pt x="14" y="789"/>
                  </a:lnTo>
                  <a:lnTo>
                    <a:pt x="0" y="843"/>
                  </a:lnTo>
                  <a:lnTo>
                    <a:pt x="0" y="898"/>
                  </a:lnTo>
                  <a:lnTo>
                    <a:pt x="0" y="994"/>
                  </a:lnTo>
                  <a:lnTo>
                    <a:pt x="14" y="1021"/>
                  </a:lnTo>
                  <a:lnTo>
                    <a:pt x="27" y="1102"/>
                  </a:lnTo>
                  <a:lnTo>
                    <a:pt x="68" y="1157"/>
                  </a:lnTo>
                  <a:lnTo>
                    <a:pt x="110" y="1212"/>
                  </a:lnTo>
                  <a:lnTo>
                    <a:pt x="150" y="1253"/>
                  </a:lnTo>
                  <a:lnTo>
                    <a:pt x="218" y="1280"/>
                  </a:lnTo>
                  <a:lnTo>
                    <a:pt x="368" y="1334"/>
                  </a:lnTo>
                  <a:lnTo>
                    <a:pt x="654" y="1389"/>
                  </a:lnTo>
                  <a:lnTo>
                    <a:pt x="1022" y="1471"/>
                  </a:lnTo>
                  <a:lnTo>
                    <a:pt x="1309" y="1485"/>
                  </a:lnTo>
                  <a:lnTo>
                    <a:pt x="1392" y="1485"/>
                  </a:lnTo>
                  <a:lnTo>
                    <a:pt x="1445" y="1471"/>
                  </a:lnTo>
                  <a:lnTo>
                    <a:pt x="1747" y="1117"/>
                  </a:lnTo>
                  <a:lnTo>
                    <a:pt x="2264" y="1185"/>
                  </a:lnTo>
                  <a:lnTo>
                    <a:pt x="3110" y="1471"/>
                  </a:lnTo>
                  <a:lnTo>
                    <a:pt x="3423" y="1703"/>
                  </a:lnTo>
                  <a:lnTo>
                    <a:pt x="3695" y="1716"/>
                  </a:lnTo>
                  <a:lnTo>
                    <a:pt x="3846" y="1703"/>
                  </a:lnTo>
                  <a:lnTo>
                    <a:pt x="3955" y="1716"/>
                  </a:lnTo>
                  <a:lnTo>
                    <a:pt x="4418" y="1689"/>
                  </a:lnTo>
                  <a:lnTo>
                    <a:pt x="4596" y="1689"/>
                  </a:lnTo>
                  <a:lnTo>
                    <a:pt x="4733" y="1689"/>
                  </a:lnTo>
                  <a:lnTo>
                    <a:pt x="4801" y="1689"/>
                  </a:lnTo>
                  <a:lnTo>
                    <a:pt x="4909" y="1703"/>
                  </a:lnTo>
                  <a:lnTo>
                    <a:pt x="4950" y="1703"/>
                  </a:lnTo>
                  <a:lnTo>
                    <a:pt x="5019" y="1689"/>
                  </a:lnTo>
                  <a:lnTo>
                    <a:pt x="5183" y="1689"/>
                  </a:lnTo>
                  <a:lnTo>
                    <a:pt x="5319" y="1689"/>
                  </a:lnTo>
                  <a:lnTo>
                    <a:pt x="5428" y="1689"/>
                  </a:lnTo>
                  <a:lnTo>
                    <a:pt x="5592" y="1703"/>
                  </a:lnTo>
                  <a:lnTo>
                    <a:pt x="5687" y="1689"/>
                  </a:lnTo>
                  <a:lnTo>
                    <a:pt x="5851" y="1689"/>
                  </a:lnTo>
                  <a:lnTo>
                    <a:pt x="5851" y="1444"/>
                  </a:lnTo>
                  <a:lnTo>
                    <a:pt x="5838" y="1280"/>
                  </a:lnTo>
                  <a:lnTo>
                    <a:pt x="5838" y="1117"/>
                  </a:lnTo>
                  <a:lnTo>
                    <a:pt x="5796" y="994"/>
                  </a:lnTo>
                  <a:lnTo>
                    <a:pt x="5783" y="830"/>
                  </a:lnTo>
                  <a:lnTo>
                    <a:pt x="5728" y="694"/>
                  </a:lnTo>
                  <a:lnTo>
                    <a:pt x="5700" y="585"/>
                  </a:lnTo>
                  <a:lnTo>
                    <a:pt x="5647" y="476"/>
                  </a:lnTo>
                  <a:lnTo>
                    <a:pt x="5592" y="381"/>
                  </a:lnTo>
                  <a:lnTo>
                    <a:pt x="5524" y="300"/>
                  </a:lnTo>
                  <a:lnTo>
                    <a:pt x="5469" y="245"/>
                  </a:lnTo>
                  <a:lnTo>
                    <a:pt x="5387" y="190"/>
                  </a:lnTo>
                  <a:lnTo>
                    <a:pt x="5292" y="136"/>
                  </a:lnTo>
                  <a:lnTo>
                    <a:pt x="5237" y="95"/>
                  </a:lnTo>
                  <a:lnTo>
                    <a:pt x="5169" y="54"/>
                  </a:lnTo>
                  <a:lnTo>
                    <a:pt x="5101" y="40"/>
                  </a:lnTo>
                  <a:lnTo>
                    <a:pt x="5019" y="0"/>
                  </a:lnTo>
                  <a:lnTo>
                    <a:pt x="1228" y="108"/>
                  </a:lnTo>
                  <a:close/>
                </a:path>
              </a:pathLst>
            </a:custGeom>
            <a:solidFill>
              <a:srgbClr val="0000FF"/>
            </a:solidFill>
            <a:ln w="9525">
              <a:noFill/>
              <a:round/>
              <a:headEnd/>
              <a:tailEnd/>
            </a:ln>
          </p:spPr>
          <p:txBody>
            <a:bodyPr/>
            <a:lstStyle/>
            <a:p>
              <a:endParaRPr lang="en-US"/>
            </a:p>
          </p:txBody>
        </p:sp>
        <p:sp>
          <p:nvSpPr>
            <p:cNvPr id="15399" name="Freeform 46"/>
            <p:cNvSpPr>
              <a:spLocks/>
            </p:cNvSpPr>
            <p:nvPr/>
          </p:nvSpPr>
          <p:spPr bwMode="auto">
            <a:xfrm>
              <a:off x="896" y="3070"/>
              <a:ext cx="1950" cy="572"/>
            </a:xfrm>
            <a:custGeom>
              <a:avLst/>
              <a:gdLst>
                <a:gd name="T0" fmla="*/ 0 w 5851"/>
                <a:gd name="T1" fmla="*/ 0 h 1716"/>
                <a:gd name="T2" fmla="*/ 0 w 5851"/>
                <a:gd name="T3" fmla="*/ 0 h 1716"/>
                <a:gd name="T4" fmla="*/ 0 w 5851"/>
                <a:gd name="T5" fmla="*/ 0 h 1716"/>
                <a:gd name="T6" fmla="*/ 0 w 5851"/>
                <a:gd name="T7" fmla="*/ 0 h 1716"/>
                <a:gd name="T8" fmla="*/ 0 w 5851"/>
                <a:gd name="T9" fmla="*/ 0 h 1716"/>
                <a:gd name="T10" fmla="*/ 0 w 5851"/>
                <a:gd name="T11" fmla="*/ 0 h 1716"/>
                <a:gd name="T12" fmla="*/ 0 w 5851"/>
                <a:gd name="T13" fmla="*/ 0 h 1716"/>
                <a:gd name="T14" fmla="*/ 0 w 5851"/>
                <a:gd name="T15" fmla="*/ 0 h 1716"/>
                <a:gd name="T16" fmla="*/ 0 w 5851"/>
                <a:gd name="T17" fmla="*/ 0 h 1716"/>
                <a:gd name="T18" fmla="*/ 0 w 5851"/>
                <a:gd name="T19" fmla="*/ 0 h 1716"/>
                <a:gd name="T20" fmla="*/ 0 w 5851"/>
                <a:gd name="T21" fmla="*/ 0 h 1716"/>
                <a:gd name="T22" fmla="*/ 0 w 5851"/>
                <a:gd name="T23" fmla="*/ 0 h 1716"/>
                <a:gd name="T24" fmla="*/ 0 w 5851"/>
                <a:gd name="T25" fmla="*/ 0 h 1716"/>
                <a:gd name="T26" fmla="*/ 0 w 5851"/>
                <a:gd name="T27" fmla="*/ 0 h 1716"/>
                <a:gd name="T28" fmla="*/ 0 w 5851"/>
                <a:gd name="T29" fmla="*/ 0 h 1716"/>
                <a:gd name="T30" fmla="*/ 0 w 5851"/>
                <a:gd name="T31" fmla="*/ 0 h 1716"/>
                <a:gd name="T32" fmla="*/ 0 w 5851"/>
                <a:gd name="T33" fmla="*/ 0 h 1716"/>
                <a:gd name="T34" fmla="*/ 0 w 5851"/>
                <a:gd name="T35" fmla="*/ 0 h 1716"/>
                <a:gd name="T36" fmla="*/ 0 w 5851"/>
                <a:gd name="T37" fmla="*/ 0 h 1716"/>
                <a:gd name="T38" fmla="*/ 0 w 5851"/>
                <a:gd name="T39" fmla="*/ 0 h 1716"/>
                <a:gd name="T40" fmla="*/ 0 w 5851"/>
                <a:gd name="T41" fmla="*/ 0 h 1716"/>
                <a:gd name="T42" fmla="*/ 0 w 5851"/>
                <a:gd name="T43" fmla="*/ 0 h 1716"/>
                <a:gd name="T44" fmla="*/ 0 w 5851"/>
                <a:gd name="T45" fmla="*/ 0 h 1716"/>
                <a:gd name="T46" fmla="*/ 0 w 5851"/>
                <a:gd name="T47" fmla="*/ 0 h 1716"/>
                <a:gd name="T48" fmla="*/ 0 w 5851"/>
                <a:gd name="T49" fmla="*/ 0 h 1716"/>
                <a:gd name="T50" fmla="*/ 0 w 5851"/>
                <a:gd name="T51" fmla="*/ 0 h 1716"/>
                <a:gd name="T52" fmla="*/ 0 w 5851"/>
                <a:gd name="T53" fmla="*/ 0 h 1716"/>
                <a:gd name="T54" fmla="*/ 0 w 5851"/>
                <a:gd name="T55" fmla="*/ 0 h 1716"/>
                <a:gd name="T56" fmla="*/ 0 w 5851"/>
                <a:gd name="T57" fmla="*/ 0 h 1716"/>
                <a:gd name="T58" fmla="*/ 0 w 5851"/>
                <a:gd name="T59" fmla="*/ 0 h 1716"/>
                <a:gd name="T60" fmla="*/ 0 w 5851"/>
                <a:gd name="T61" fmla="*/ 0 h 1716"/>
                <a:gd name="T62" fmla="*/ 0 w 5851"/>
                <a:gd name="T63" fmla="*/ 0 h 17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51"/>
                <a:gd name="T97" fmla="*/ 0 h 1716"/>
                <a:gd name="T98" fmla="*/ 5851 w 5851"/>
                <a:gd name="T99" fmla="*/ 1716 h 17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51" h="1716">
                  <a:moveTo>
                    <a:pt x="1228" y="108"/>
                  </a:moveTo>
                  <a:lnTo>
                    <a:pt x="1050" y="149"/>
                  </a:lnTo>
                  <a:lnTo>
                    <a:pt x="901" y="163"/>
                  </a:lnTo>
                  <a:lnTo>
                    <a:pt x="709" y="217"/>
                  </a:lnTo>
                  <a:lnTo>
                    <a:pt x="573" y="313"/>
                  </a:lnTo>
                  <a:lnTo>
                    <a:pt x="423" y="381"/>
                  </a:lnTo>
                  <a:lnTo>
                    <a:pt x="314" y="463"/>
                  </a:lnTo>
                  <a:lnTo>
                    <a:pt x="231" y="491"/>
                  </a:lnTo>
                  <a:lnTo>
                    <a:pt x="204" y="544"/>
                  </a:lnTo>
                  <a:lnTo>
                    <a:pt x="123" y="626"/>
                  </a:lnTo>
                  <a:lnTo>
                    <a:pt x="55" y="734"/>
                  </a:lnTo>
                  <a:lnTo>
                    <a:pt x="14" y="789"/>
                  </a:lnTo>
                  <a:lnTo>
                    <a:pt x="0" y="843"/>
                  </a:lnTo>
                  <a:lnTo>
                    <a:pt x="0" y="898"/>
                  </a:lnTo>
                  <a:lnTo>
                    <a:pt x="0" y="994"/>
                  </a:lnTo>
                  <a:lnTo>
                    <a:pt x="14" y="1021"/>
                  </a:lnTo>
                  <a:lnTo>
                    <a:pt x="27" y="1102"/>
                  </a:lnTo>
                  <a:lnTo>
                    <a:pt x="68" y="1157"/>
                  </a:lnTo>
                  <a:lnTo>
                    <a:pt x="110" y="1212"/>
                  </a:lnTo>
                  <a:lnTo>
                    <a:pt x="150" y="1253"/>
                  </a:lnTo>
                  <a:lnTo>
                    <a:pt x="218" y="1280"/>
                  </a:lnTo>
                  <a:lnTo>
                    <a:pt x="368" y="1334"/>
                  </a:lnTo>
                  <a:lnTo>
                    <a:pt x="654" y="1389"/>
                  </a:lnTo>
                  <a:lnTo>
                    <a:pt x="1022" y="1471"/>
                  </a:lnTo>
                  <a:lnTo>
                    <a:pt x="1309" y="1485"/>
                  </a:lnTo>
                  <a:lnTo>
                    <a:pt x="1392" y="1485"/>
                  </a:lnTo>
                  <a:lnTo>
                    <a:pt x="1445" y="1471"/>
                  </a:lnTo>
                  <a:lnTo>
                    <a:pt x="1747" y="1117"/>
                  </a:lnTo>
                  <a:lnTo>
                    <a:pt x="2264" y="1185"/>
                  </a:lnTo>
                  <a:lnTo>
                    <a:pt x="3110" y="1471"/>
                  </a:lnTo>
                  <a:lnTo>
                    <a:pt x="3423" y="1703"/>
                  </a:lnTo>
                  <a:lnTo>
                    <a:pt x="3695" y="1716"/>
                  </a:lnTo>
                  <a:lnTo>
                    <a:pt x="3846" y="1703"/>
                  </a:lnTo>
                  <a:lnTo>
                    <a:pt x="3955" y="1716"/>
                  </a:lnTo>
                  <a:lnTo>
                    <a:pt x="4418" y="1689"/>
                  </a:lnTo>
                  <a:lnTo>
                    <a:pt x="4596" y="1689"/>
                  </a:lnTo>
                  <a:lnTo>
                    <a:pt x="4733" y="1689"/>
                  </a:lnTo>
                  <a:lnTo>
                    <a:pt x="4801" y="1689"/>
                  </a:lnTo>
                  <a:lnTo>
                    <a:pt x="4909" y="1703"/>
                  </a:lnTo>
                  <a:lnTo>
                    <a:pt x="4950" y="1703"/>
                  </a:lnTo>
                  <a:lnTo>
                    <a:pt x="5019" y="1689"/>
                  </a:lnTo>
                  <a:lnTo>
                    <a:pt x="5183" y="1689"/>
                  </a:lnTo>
                  <a:lnTo>
                    <a:pt x="5319" y="1689"/>
                  </a:lnTo>
                  <a:lnTo>
                    <a:pt x="5428" y="1689"/>
                  </a:lnTo>
                  <a:lnTo>
                    <a:pt x="5592" y="1703"/>
                  </a:lnTo>
                  <a:lnTo>
                    <a:pt x="5687" y="1689"/>
                  </a:lnTo>
                  <a:lnTo>
                    <a:pt x="5851" y="1689"/>
                  </a:lnTo>
                  <a:lnTo>
                    <a:pt x="5851" y="1444"/>
                  </a:lnTo>
                  <a:lnTo>
                    <a:pt x="5838" y="1280"/>
                  </a:lnTo>
                  <a:lnTo>
                    <a:pt x="5838" y="1117"/>
                  </a:lnTo>
                  <a:lnTo>
                    <a:pt x="5796" y="994"/>
                  </a:lnTo>
                  <a:lnTo>
                    <a:pt x="5783" y="830"/>
                  </a:lnTo>
                  <a:lnTo>
                    <a:pt x="5728" y="694"/>
                  </a:lnTo>
                  <a:lnTo>
                    <a:pt x="5700" y="585"/>
                  </a:lnTo>
                  <a:lnTo>
                    <a:pt x="5647" y="476"/>
                  </a:lnTo>
                  <a:lnTo>
                    <a:pt x="5592" y="381"/>
                  </a:lnTo>
                  <a:lnTo>
                    <a:pt x="5524" y="300"/>
                  </a:lnTo>
                  <a:lnTo>
                    <a:pt x="5469" y="245"/>
                  </a:lnTo>
                  <a:lnTo>
                    <a:pt x="5387" y="190"/>
                  </a:lnTo>
                  <a:lnTo>
                    <a:pt x="5292" y="136"/>
                  </a:lnTo>
                  <a:lnTo>
                    <a:pt x="5237" y="95"/>
                  </a:lnTo>
                  <a:lnTo>
                    <a:pt x="5169" y="54"/>
                  </a:lnTo>
                  <a:lnTo>
                    <a:pt x="5101" y="40"/>
                  </a:lnTo>
                  <a:lnTo>
                    <a:pt x="5019" y="0"/>
                  </a:lnTo>
                  <a:lnTo>
                    <a:pt x="1228" y="108"/>
                  </a:lnTo>
                </a:path>
              </a:pathLst>
            </a:custGeom>
            <a:noFill/>
            <a:ln w="0">
              <a:solidFill>
                <a:srgbClr val="000000"/>
              </a:solidFill>
              <a:round/>
              <a:headEnd/>
              <a:tailEnd/>
            </a:ln>
          </p:spPr>
          <p:txBody>
            <a:bodyPr/>
            <a:lstStyle/>
            <a:p>
              <a:endParaRPr lang="en-US"/>
            </a:p>
          </p:txBody>
        </p:sp>
        <p:sp>
          <p:nvSpPr>
            <p:cNvPr id="15400" name="Freeform 47"/>
            <p:cNvSpPr>
              <a:spLocks/>
            </p:cNvSpPr>
            <p:nvPr/>
          </p:nvSpPr>
          <p:spPr bwMode="auto">
            <a:xfrm>
              <a:off x="896" y="3070"/>
              <a:ext cx="1950" cy="572"/>
            </a:xfrm>
            <a:custGeom>
              <a:avLst/>
              <a:gdLst>
                <a:gd name="T0" fmla="*/ 0 w 5851"/>
                <a:gd name="T1" fmla="*/ 0 h 1716"/>
                <a:gd name="T2" fmla="*/ 0 w 5851"/>
                <a:gd name="T3" fmla="*/ 0 h 1716"/>
                <a:gd name="T4" fmla="*/ 0 w 5851"/>
                <a:gd name="T5" fmla="*/ 0 h 1716"/>
                <a:gd name="T6" fmla="*/ 0 w 5851"/>
                <a:gd name="T7" fmla="*/ 0 h 1716"/>
                <a:gd name="T8" fmla="*/ 0 w 5851"/>
                <a:gd name="T9" fmla="*/ 0 h 1716"/>
                <a:gd name="T10" fmla="*/ 0 w 5851"/>
                <a:gd name="T11" fmla="*/ 0 h 1716"/>
                <a:gd name="T12" fmla="*/ 0 w 5851"/>
                <a:gd name="T13" fmla="*/ 0 h 1716"/>
                <a:gd name="T14" fmla="*/ 0 w 5851"/>
                <a:gd name="T15" fmla="*/ 0 h 1716"/>
                <a:gd name="T16" fmla="*/ 0 w 5851"/>
                <a:gd name="T17" fmla="*/ 0 h 1716"/>
                <a:gd name="T18" fmla="*/ 0 w 5851"/>
                <a:gd name="T19" fmla="*/ 0 h 1716"/>
                <a:gd name="T20" fmla="*/ 0 w 5851"/>
                <a:gd name="T21" fmla="*/ 0 h 1716"/>
                <a:gd name="T22" fmla="*/ 0 w 5851"/>
                <a:gd name="T23" fmla="*/ 0 h 1716"/>
                <a:gd name="T24" fmla="*/ 0 w 5851"/>
                <a:gd name="T25" fmla="*/ 0 h 1716"/>
                <a:gd name="T26" fmla="*/ 0 w 5851"/>
                <a:gd name="T27" fmla="*/ 0 h 1716"/>
                <a:gd name="T28" fmla="*/ 0 w 5851"/>
                <a:gd name="T29" fmla="*/ 0 h 1716"/>
                <a:gd name="T30" fmla="*/ 0 w 5851"/>
                <a:gd name="T31" fmla="*/ 0 h 1716"/>
                <a:gd name="T32" fmla="*/ 0 w 5851"/>
                <a:gd name="T33" fmla="*/ 0 h 1716"/>
                <a:gd name="T34" fmla="*/ 0 w 5851"/>
                <a:gd name="T35" fmla="*/ 0 h 1716"/>
                <a:gd name="T36" fmla="*/ 0 w 5851"/>
                <a:gd name="T37" fmla="*/ 0 h 1716"/>
                <a:gd name="T38" fmla="*/ 0 w 5851"/>
                <a:gd name="T39" fmla="*/ 0 h 1716"/>
                <a:gd name="T40" fmla="*/ 0 w 5851"/>
                <a:gd name="T41" fmla="*/ 0 h 1716"/>
                <a:gd name="T42" fmla="*/ 0 w 5851"/>
                <a:gd name="T43" fmla="*/ 0 h 1716"/>
                <a:gd name="T44" fmla="*/ 0 w 5851"/>
                <a:gd name="T45" fmla="*/ 0 h 1716"/>
                <a:gd name="T46" fmla="*/ 0 w 5851"/>
                <a:gd name="T47" fmla="*/ 0 h 1716"/>
                <a:gd name="T48" fmla="*/ 0 w 5851"/>
                <a:gd name="T49" fmla="*/ 0 h 1716"/>
                <a:gd name="T50" fmla="*/ 0 w 5851"/>
                <a:gd name="T51" fmla="*/ 0 h 1716"/>
                <a:gd name="T52" fmla="*/ 0 w 5851"/>
                <a:gd name="T53" fmla="*/ 0 h 1716"/>
                <a:gd name="T54" fmla="*/ 0 w 5851"/>
                <a:gd name="T55" fmla="*/ 0 h 1716"/>
                <a:gd name="T56" fmla="*/ 0 w 5851"/>
                <a:gd name="T57" fmla="*/ 0 h 1716"/>
                <a:gd name="T58" fmla="*/ 0 w 5851"/>
                <a:gd name="T59" fmla="*/ 0 h 1716"/>
                <a:gd name="T60" fmla="*/ 0 w 5851"/>
                <a:gd name="T61" fmla="*/ 0 h 1716"/>
                <a:gd name="T62" fmla="*/ 0 w 5851"/>
                <a:gd name="T63" fmla="*/ 0 h 17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51"/>
                <a:gd name="T97" fmla="*/ 0 h 1716"/>
                <a:gd name="T98" fmla="*/ 5851 w 5851"/>
                <a:gd name="T99" fmla="*/ 1716 h 17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51" h="1716">
                  <a:moveTo>
                    <a:pt x="1228" y="108"/>
                  </a:moveTo>
                  <a:lnTo>
                    <a:pt x="1050" y="149"/>
                  </a:lnTo>
                  <a:lnTo>
                    <a:pt x="901" y="163"/>
                  </a:lnTo>
                  <a:lnTo>
                    <a:pt x="709" y="217"/>
                  </a:lnTo>
                  <a:lnTo>
                    <a:pt x="573" y="313"/>
                  </a:lnTo>
                  <a:lnTo>
                    <a:pt x="423" y="381"/>
                  </a:lnTo>
                  <a:lnTo>
                    <a:pt x="314" y="463"/>
                  </a:lnTo>
                  <a:lnTo>
                    <a:pt x="231" y="491"/>
                  </a:lnTo>
                  <a:lnTo>
                    <a:pt x="204" y="544"/>
                  </a:lnTo>
                  <a:lnTo>
                    <a:pt x="123" y="626"/>
                  </a:lnTo>
                  <a:lnTo>
                    <a:pt x="55" y="734"/>
                  </a:lnTo>
                  <a:lnTo>
                    <a:pt x="14" y="789"/>
                  </a:lnTo>
                  <a:lnTo>
                    <a:pt x="0" y="843"/>
                  </a:lnTo>
                  <a:lnTo>
                    <a:pt x="0" y="898"/>
                  </a:lnTo>
                  <a:lnTo>
                    <a:pt x="0" y="994"/>
                  </a:lnTo>
                  <a:lnTo>
                    <a:pt x="14" y="1021"/>
                  </a:lnTo>
                  <a:lnTo>
                    <a:pt x="27" y="1102"/>
                  </a:lnTo>
                  <a:lnTo>
                    <a:pt x="68" y="1157"/>
                  </a:lnTo>
                  <a:lnTo>
                    <a:pt x="110" y="1212"/>
                  </a:lnTo>
                  <a:lnTo>
                    <a:pt x="150" y="1253"/>
                  </a:lnTo>
                  <a:lnTo>
                    <a:pt x="218" y="1280"/>
                  </a:lnTo>
                  <a:lnTo>
                    <a:pt x="368" y="1334"/>
                  </a:lnTo>
                  <a:lnTo>
                    <a:pt x="654" y="1389"/>
                  </a:lnTo>
                  <a:lnTo>
                    <a:pt x="1022" y="1471"/>
                  </a:lnTo>
                  <a:lnTo>
                    <a:pt x="1309" y="1485"/>
                  </a:lnTo>
                  <a:lnTo>
                    <a:pt x="1392" y="1485"/>
                  </a:lnTo>
                  <a:lnTo>
                    <a:pt x="1445" y="1471"/>
                  </a:lnTo>
                  <a:lnTo>
                    <a:pt x="1747" y="1117"/>
                  </a:lnTo>
                  <a:lnTo>
                    <a:pt x="2264" y="1185"/>
                  </a:lnTo>
                  <a:lnTo>
                    <a:pt x="3110" y="1471"/>
                  </a:lnTo>
                  <a:lnTo>
                    <a:pt x="3423" y="1703"/>
                  </a:lnTo>
                  <a:lnTo>
                    <a:pt x="3695" y="1716"/>
                  </a:lnTo>
                  <a:lnTo>
                    <a:pt x="3846" y="1703"/>
                  </a:lnTo>
                  <a:lnTo>
                    <a:pt x="3955" y="1716"/>
                  </a:lnTo>
                  <a:lnTo>
                    <a:pt x="4418" y="1689"/>
                  </a:lnTo>
                  <a:lnTo>
                    <a:pt x="4596" y="1689"/>
                  </a:lnTo>
                  <a:lnTo>
                    <a:pt x="4733" y="1689"/>
                  </a:lnTo>
                  <a:lnTo>
                    <a:pt x="4801" y="1689"/>
                  </a:lnTo>
                  <a:lnTo>
                    <a:pt x="4909" y="1703"/>
                  </a:lnTo>
                  <a:lnTo>
                    <a:pt x="4950" y="1703"/>
                  </a:lnTo>
                  <a:lnTo>
                    <a:pt x="5019" y="1689"/>
                  </a:lnTo>
                  <a:lnTo>
                    <a:pt x="5183" y="1689"/>
                  </a:lnTo>
                  <a:lnTo>
                    <a:pt x="5319" y="1689"/>
                  </a:lnTo>
                  <a:lnTo>
                    <a:pt x="5428" y="1689"/>
                  </a:lnTo>
                  <a:lnTo>
                    <a:pt x="5592" y="1703"/>
                  </a:lnTo>
                  <a:lnTo>
                    <a:pt x="5687" y="1689"/>
                  </a:lnTo>
                  <a:lnTo>
                    <a:pt x="5851" y="1689"/>
                  </a:lnTo>
                  <a:lnTo>
                    <a:pt x="5851" y="1444"/>
                  </a:lnTo>
                  <a:lnTo>
                    <a:pt x="5838" y="1280"/>
                  </a:lnTo>
                  <a:lnTo>
                    <a:pt x="5838" y="1117"/>
                  </a:lnTo>
                  <a:lnTo>
                    <a:pt x="5796" y="994"/>
                  </a:lnTo>
                  <a:lnTo>
                    <a:pt x="5783" y="830"/>
                  </a:lnTo>
                  <a:lnTo>
                    <a:pt x="5728" y="694"/>
                  </a:lnTo>
                  <a:lnTo>
                    <a:pt x="5700" y="585"/>
                  </a:lnTo>
                  <a:lnTo>
                    <a:pt x="5647" y="476"/>
                  </a:lnTo>
                  <a:lnTo>
                    <a:pt x="5592" y="381"/>
                  </a:lnTo>
                  <a:lnTo>
                    <a:pt x="5524" y="300"/>
                  </a:lnTo>
                  <a:lnTo>
                    <a:pt x="5469" y="245"/>
                  </a:lnTo>
                  <a:lnTo>
                    <a:pt x="5387" y="190"/>
                  </a:lnTo>
                  <a:lnTo>
                    <a:pt x="5292" y="136"/>
                  </a:lnTo>
                  <a:lnTo>
                    <a:pt x="5237" y="95"/>
                  </a:lnTo>
                  <a:lnTo>
                    <a:pt x="5169" y="54"/>
                  </a:lnTo>
                  <a:lnTo>
                    <a:pt x="5101" y="40"/>
                  </a:lnTo>
                  <a:lnTo>
                    <a:pt x="5019" y="0"/>
                  </a:lnTo>
                  <a:lnTo>
                    <a:pt x="1228" y="108"/>
                  </a:lnTo>
                </a:path>
              </a:pathLst>
            </a:custGeom>
            <a:noFill/>
            <a:ln w="0">
              <a:solidFill>
                <a:srgbClr val="000000"/>
              </a:solidFill>
              <a:round/>
              <a:headEnd/>
              <a:tailEnd/>
            </a:ln>
          </p:spPr>
          <p:txBody>
            <a:bodyPr/>
            <a:lstStyle/>
            <a:p>
              <a:endParaRPr lang="en-US"/>
            </a:p>
          </p:txBody>
        </p:sp>
        <p:sp>
          <p:nvSpPr>
            <p:cNvPr id="15401" name="Freeform 48"/>
            <p:cNvSpPr>
              <a:spLocks/>
            </p:cNvSpPr>
            <p:nvPr/>
          </p:nvSpPr>
          <p:spPr bwMode="auto">
            <a:xfrm>
              <a:off x="1246" y="2292"/>
              <a:ext cx="1437" cy="1091"/>
            </a:xfrm>
            <a:custGeom>
              <a:avLst/>
              <a:gdLst>
                <a:gd name="T0" fmla="*/ 0 w 4310"/>
                <a:gd name="T1" fmla="*/ 0 h 3272"/>
                <a:gd name="T2" fmla="*/ 0 w 4310"/>
                <a:gd name="T3" fmla="*/ 0 h 3272"/>
                <a:gd name="T4" fmla="*/ 0 w 4310"/>
                <a:gd name="T5" fmla="*/ 0 h 3272"/>
                <a:gd name="T6" fmla="*/ 0 w 4310"/>
                <a:gd name="T7" fmla="*/ 0 h 3272"/>
                <a:gd name="T8" fmla="*/ 0 w 4310"/>
                <a:gd name="T9" fmla="*/ 0 h 3272"/>
                <a:gd name="T10" fmla="*/ 0 w 4310"/>
                <a:gd name="T11" fmla="*/ 0 h 3272"/>
                <a:gd name="T12" fmla="*/ 0 w 4310"/>
                <a:gd name="T13" fmla="*/ 0 h 3272"/>
                <a:gd name="T14" fmla="*/ 0 w 4310"/>
                <a:gd name="T15" fmla="*/ 0 h 3272"/>
                <a:gd name="T16" fmla="*/ 0 w 4310"/>
                <a:gd name="T17" fmla="*/ 0 h 3272"/>
                <a:gd name="T18" fmla="*/ 0 w 4310"/>
                <a:gd name="T19" fmla="*/ 0 h 3272"/>
                <a:gd name="T20" fmla="*/ 0 w 4310"/>
                <a:gd name="T21" fmla="*/ 0 h 3272"/>
                <a:gd name="T22" fmla="*/ 0 w 4310"/>
                <a:gd name="T23" fmla="*/ 0 h 3272"/>
                <a:gd name="T24" fmla="*/ 0 w 4310"/>
                <a:gd name="T25" fmla="*/ 0 h 3272"/>
                <a:gd name="T26" fmla="*/ 0 w 4310"/>
                <a:gd name="T27" fmla="*/ 0 h 3272"/>
                <a:gd name="T28" fmla="*/ 0 w 4310"/>
                <a:gd name="T29" fmla="*/ 0 h 3272"/>
                <a:gd name="T30" fmla="*/ 0 w 4310"/>
                <a:gd name="T31" fmla="*/ 0 h 3272"/>
                <a:gd name="T32" fmla="*/ 0 w 4310"/>
                <a:gd name="T33" fmla="*/ 0 h 3272"/>
                <a:gd name="T34" fmla="*/ 0 w 4310"/>
                <a:gd name="T35" fmla="*/ 0 h 3272"/>
                <a:gd name="T36" fmla="*/ 0 w 4310"/>
                <a:gd name="T37" fmla="*/ 0 h 3272"/>
                <a:gd name="T38" fmla="*/ 0 w 4310"/>
                <a:gd name="T39" fmla="*/ 0 h 3272"/>
                <a:gd name="T40" fmla="*/ 0 w 4310"/>
                <a:gd name="T41" fmla="*/ 0 h 3272"/>
                <a:gd name="T42" fmla="*/ 0 w 4310"/>
                <a:gd name="T43" fmla="*/ 0 h 3272"/>
                <a:gd name="T44" fmla="*/ 0 w 4310"/>
                <a:gd name="T45" fmla="*/ 0 h 3272"/>
                <a:gd name="T46" fmla="*/ 0 w 4310"/>
                <a:gd name="T47" fmla="*/ 0 h 3272"/>
                <a:gd name="T48" fmla="*/ 0 w 4310"/>
                <a:gd name="T49" fmla="*/ 0 h 3272"/>
                <a:gd name="T50" fmla="*/ 0 w 4310"/>
                <a:gd name="T51" fmla="*/ 0 h 3272"/>
                <a:gd name="T52" fmla="*/ 0 w 4310"/>
                <a:gd name="T53" fmla="*/ 0 h 3272"/>
                <a:gd name="T54" fmla="*/ 0 w 4310"/>
                <a:gd name="T55" fmla="*/ 0 h 3272"/>
                <a:gd name="T56" fmla="*/ 0 w 4310"/>
                <a:gd name="T57" fmla="*/ 0 h 3272"/>
                <a:gd name="T58" fmla="*/ 0 w 4310"/>
                <a:gd name="T59" fmla="*/ 0 h 3272"/>
                <a:gd name="T60" fmla="*/ 0 w 4310"/>
                <a:gd name="T61" fmla="*/ 0 h 3272"/>
                <a:gd name="T62" fmla="*/ 0 w 4310"/>
                <a:gd name="T63" fmla="*/ 0 h 3272"/>
                <a:gd name="T64" fmla="*/ 0 w 4310"/>
                <a:gd name="T65" fmla="*/ 0 h 3272"/>
                <a:gd name="T66" fmla="*/ 0 w 4310"/>
                <a:gd name="T67" fmla="*/ 0 h 3272"/>
                <a:gd name="T68" fmla="*/ 0 w 4310"/>
                <a:gd name="T69" fmla="*/ 0 h 3272"/>
                <a:gd name="T70" fmla="*/ 0 w 4310"/>
                <a:gd name="T71" fmla="*/ 0 h 3272"/>
                <a:gd name="T72" fmla="*/ 0 w 4310"/>
                <a:gd name="T73" fmla="*/ 0 h 3272"/>
                <a:gd name="T74" fmla="*/ 0 w 4310"/>
                <a:gd name="T75" fmla="*/ 0 h 3272"/>
                <a:gd name="T76" fmla="*/ 0 w 4310"/>
                <a:gd name="T77" fmla="*/ 0 h 3272"/>
                <a:gd name="T78" fmla="*/ 0 w 4310"/>
                <a:gd name="T79" fmla="*/ 0 h 3272"/>
                <a:gd name="T80" fmla="*/ 0 w 4310"/>
                <a:gd name="T81" fmla="*/ 0 h 3272"/>
                <a:gd name="T82" fmla="*/ 0 w 4310"/>
                <a:gd name="T83" fmla="*/ 0 h 3272"/>
                <a:gd name="T84" fmla="*/ 0 w 4310"/>
                <a:gd name="T85" fmla="*/ 0 h 3272"/>
                <a:gd name="T86" fmla="*/ 0 w 4310"/>
                <a:gd name="T87" fmla="*/ 0 h 3272"/>
                <a:gd name="T88" fmla="*/ 0 w 4310"/>
                <a:gd name="T89" fmla="*/ 0 h 3272"/>
                <a:gd name="T90" fmla="*/ 0 w 4310"/>
                <a:gd name="T91" fmla="*/ 0 h 3272"/>
                <a:gd name="T92" fmla="*/ 0 w 4310"/>
                <a:gd name="T93" fmla="*/ 0 h 3272"/>
                <a:gd name="T94" fmla="*/ 0 w 4310"/>
                <a:gd name="T95" fmla="*/ 0 h 3272"/>
                <a:gd name="T96" fmla="*/ 0 w 4310"/>
                <a:gd name="T97" fmla="*/ 0 h 3272"/>
                <a:gd name="T98" fmla="*/ 0 w 4310"/>
                <a:gd name="T99" fmla="*/ 0 h 3272"/>
                <a:gd name="T100" fmla="*/ 0 w 4310"/>
                <a:gd name="T101" fmla="*/ 0 h 3272"/>
                <a:gd name="T102" fmla="*/ 0 w 4310"/>
                <a:gd name="T103" fmla="*/ 0 h 3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10"/>
                <a:gd name="T157" fmla="*/ 0 h 3272"/>
                <a:gd name="T158" fmla="*/ 4310 w 4310"/>
                <a:gd name="T159" fmla="*/ 3272 h 3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10" h="3272">
                  <a:moveTo>
                    <a:pt x="846" y="641"/>
                  </a:moveTo>
                  <a:lnTo>
                    <a:pt x="765" y="641"/>
                  </a:lnTo>
                  <a:lnTo>
                    <a:pt x="750" y="669"/>
                  </a:lnTo>
                  <a:lnTo>
                    <a:pt x="710" y="669"/>
                  </a:lnTo>
                  <a:lnTo>
                    <a:pt x="682" y="709"/>
                  </a:lnTo>
                  <a:lnTo>
                    <a:pt x="655" y="737"/>
                  </a:lnTo>
                  <a:lnTo>
                    <a:pt x="642" y="792"/>
                  </a:lnTo>
                  <a:lnTo>
                    <a:pt x="642" y="873"/>
                  </a:lnTo>
                  <a:lnTo>
                    <a:pt x="655" y="886"/>
                  </a:lnTo>
                  <a:lnTo>
                    <a:pt x="682" y="928"/>
                  </a:lnTo>
                  <a:lnTo>
                    <a:pt x="697" y="928"/>
                  </a:lnTo>
                  <a:lnTo>
                    <a:pt x="737" y="955"/>
                  </a:lnTo>
                  <a:lnTo>
                    <a:pt x="601" y="1064"/>
                  </a:lnTo>
                  <a:lnTo>
                    <a:pt x="478" y="1145"/>
                  </a:lnTo>
                  <a:lnTo>
                    <a:pt x="382" y="1213"/>
                  </a:lnTo>
                  <a:lnTo>
                    <a:pt x="342" y="1268"/>
                  </a:lnTo>
                  <a:lnTo>
                    <a:pt x="259" y="1351"/>
                  </a:lnTo>
                  <a:lnTo>
                    <a:pt x="151" y="1541"/>
                  </a:lnTo>
                  <a:lnTo>
                    <a:pt x="27" y="1774"/>
                  </a:lnTo>
                  <a:lnTo>
                    <a:pt x="0" y="1910"/>
                  </a:lnTo>
                  <a:lnTo>
                    <a:pt x="0" y="2019"/>
                  </a:lnTo>
                  <a:lnTo>
                    <a:pt x="0" y="2127"/>
                  </a:lnTo>
                  <a:lnTo>
                    <a:pt x="14" y="2237"/>
                  </a:lnTo>
                  <a:lnTo>
                    <a:pt x="27" y="2305"/>
                  </a:lnTo>
                  <a:lnTo>
                    <a:pt x="68" y="2373"/>
                  </a:lnTo>
                  <a:lnTo>
                    <a:pt x="123" y="2482"/>
                  </a:lnTo>
                  <a:lnTo>
                    <a:pt x="164" y="2537"/>
                  </a:lnTo>
                  <a:lnTo>
                    <a:pt x="206" y="2592"/>
                  </a:lnTo>
                  <a:lnTo>
                    <a:pt x="259" y="2646"/>
                  </a:lnTo>
                  <a:lnTo>
                    <a:pt x="369" y="2741"/>
                  </a:lnTo>
                  <a:lnTo>
                    <a:pt x="423" y="2769"/>
                  </a:lnTo>
                  <a:lnTo>
                    <a:pt x="546" y="2877"/>
                  </a:lnTo>
                  <a:lnTo>
                    <a:pt x="601" y="2905"/>
                  </a:lnTo>
                  <a:lnTo>
                    <a:pt x="750" y="2972"/>
                  </a:lnTo>
                  <a:lnTo>
                    <a:pt x="860" y="2999"/>
                  </a:lnTo>
                  <a:lnTo>
                    <a:pt x="969" y="3012"/>
                  </a:lnTo>
                  <a:lnTo>
                    <a:pt x="1065" y="3012"/>
                  </a:lnTo>
                  <a:lnTo>
                    <a:pt x="1118" y="3012"/>
                  </a:lnTo>
                  <a:lnTo>
                    <a:pt x="1160" y="3012"/>
                  </a:lnTo>
                  <a:lnTo>
                    <a:pt x="1228" y="3082"/>
                  </a:lnTo>
                  <a:lnTo>
                    <a:pt x="1365" y="3122"/>
                  </a:lnTo>
                  <a:lnTo>
                    <a:pt x="1488" y="3176"/>
                  </a:lnTo>
                  <a:lnTo>
                    <a:pt x="1637" y="3218"/>
                  </a:lnTo>
                  <a:lnTo>
                    <a:pt x="2115" y="3272"/>
                  </a:lnTo>
                  <a:lnTo>
                    <a:pt x="2482" y="3272"/>
                  </a:lnTo>
                  <a:lnTo>
                    <a:pt x="2605" y="3272"/>
                  </a:lnTo>
                  <a:lnTo>
                    <a:pt x="2713" y="3272"/>
                  </a:lnTo>
                  <a:lnTo>
                    <a:pt x="2768" y="3231"/>
                  </a:lnTo>
                  <a:lnTo>
                    <a:pt x="2864" y="3190"/>
                  </a:lnTo>
                  <a:lnTo>
                    <a:pt x="2918" y="3176"/>
                  </a:lnTo>
                  <a:lnTo>
                    <a:pt x="3000" y="3135"/>
                  </a:lnTo>
                  <a:lnTo>
                    <a:pt x="3028" y="3108"/>
                  </a:lnTo>
                  <a:lnTo>
                    <a:pt x="3055" y="3067"/>
                  </a:lnTo>
                  <a:lnTo>
                    <a:pt x="3205" y="3027"/>
                  </a:lnTo>
                  <a:lnTo>
                    <a:pt x="3328" y="2999"/>
                  </a:lnTo>
                  <a:lnTo>
                    <a:pt x="3478" y="2918"/>
                  </a:lnTo>
                  <a:lnTo>
                    <a:pt x="3600" y="2864"/>
                  </a:lnTo>
                  <a:lnTo>
                    <a:pt x="3751" y="2756"/>
                  </a:lnTo>
                  <a:lnTo>
                    <a:pt x="3874" y="2605"/>
                  </a:lnTo>
                  <a:lnTo>
                    <a:pt x="4010" y="2482"/>
                  </a:lnTo>
                  <a:lnTo>
                    <a:pt x="4106" y="2305"/>
                  </a:lnTo>
                  <a:lnTo>
                    <a:pt x="4187" y="2114"/>
                  </a:lnTo>
                  <a:lnTo>
                    <a:pt x="4242" y="1991"/>
                  </a:lnTo>
                  <a:lnTo>
                    <a:pt x="4269" y="1896"/>
                  </a:lnTo>
                  <a:lnTo>
                    <a:pt x="4282" y="1732"/>
                  </a:lnTo>
                  <a:lnTo>
                    <a:pt x="4310" y="1583"/>
                  </a:lnTo>
                  <a:lnTo>
                    <a:pt x="4269" y="1432"/>
                  </a:lnTo>
                  <a:lnTo>
                    <a:pt x="4227" y="1351"/>
                  </a:lnTo>
                  <a:lnTo>
                    <a:pt x="4174" y="1255"/>
                  </a:lnTo>
                  <a:lnTo>
                    <a:pt x="4078" y="1160"/>
                  </a:lnTo>
                  <a:lnTo>
                    <a:pt x="4023" y="1119"/>
                  </a:lnTo>
                  <a:lnTo>
                    <a:pt x="3969" y="1050"/>
                  </a:lnTo>
                  <a:lnTo>
                    <a:pt x="3874" y="982"/>
                  </a:lnTo>
                  <a:lnTo>
                    <a:pt x="3969" y="941"/>
                  </a:lnTo>
                  <a:lnTo>
                    <a:pt x="3996" y="900"/>
                  </a:lnTo>
                  <a:lnTo>
                    <a:pt x="4010" y="845"/>
                  </a:lnTo>
                  <a:lnTo>
                    <a:pt x="4010" y="818"/>
                  </a:lnTo>
                  <a:lnTo>
                    <a:pt x="3996" y="777"/>
                  </a:lnTo>
                  <a:lnTo>
                    <a:pt x="3914" y="722"/>
                  </a:lnTo>
                  <a:lnTo>
                    <a:pt x="3846" y="682"/>
                  </a:lnTo>
                  <a:lnTo>
                    <a:pt x="3764" y="682"/>
                  </a:lnTo>
                  <a:lnTo>
                    <a:pt x="3655" y="682"/>
                  </a:lnTo>
                  <a:lnTo>
                    <a:pt x="3587" y="709"/>
                  </a:lnTo>
                  <a:lnTo>
                    <a:pt x="3532" y="709"/>
                  </a:lnTo>
                  <a:lnTo>
                    <a:pt x="3546" y="586"/>
                  </a:lnTo>
                  <a:lnTo>
                    <a:pt x="3478" y="464"/>
                  </a:lnTo>
                  <a:lnTo>
                    <a:pt x="3396" y="369"/>
                  </a:lnTo>
                  <a:lnTo>
                    <a:pt x="3341" y="341"/>
                  </a:lnTo>
                  <a:lnTo>
                    <a:pt x="3273" y="286"/>
                  </a:lnTo>
                  <a:lnTo>
                    <a:pt x="3081" y="191"/>
                  </a:lnTo>
                  <a:lnTo>
                    <a:pt x="2864" y="150"/>
                  </a:lnTo>
                  <a:lnTo>
                    <a:pt x="2632" y="55"/>
                  </a:lnTo>
                  <a:lnTo>
                    <a:pt x="2482" y="0"/>
                  </a:lnTo>
                  <a:lnTo>
                    <a:pt x="2222" y="42"/>
                  </a:lnTo>
                  <a:lnTo>
                    <a:pt x="1924" y="95"/>
                  </a:lnTo>
                  <a:lnTo>
                    <a:pt x="1719" y="178"/>
                  </a:lnTo>
                  <a:lnTo>
                    <a:pt x="1596" y="259"/>
                  </a:lnTo>
                  <a:lnTo>
                    <a:pt x="1433" y="341"/>
                  </a:lnTo>
                  <a:lnTo>
                    <a:pt x="1256" y="395"/>
                  </a:lnTo>
                  <a:lnTo>
                    <a:pt x="1133" y="423"/>
                  </a:lnTo>
                  <a:lnTo>
                    <a:pt x="1065" y="478"/>
                  </a:lnTo>
                  <a:lnTo>
                    <a:pt x="1010" y="518"/>
                  </a:lnTo>
                  <a:lnTo>
                    <a:pt x="955" y="559"/>
                  </a:lnTo>
                  <a:lnTo>
                    <a:pt x="887" y="614"/>
                  </a:lnTo>
                  <a:lnTo>
                    <a:pt x="846" y="641"/>
                  </a:lnTo>
                  <a:close/>
                </a:path>
              </a:pathLst>
            </a:custGeom>
            <a:solidFill>
              <a:srgbClr val="FF9A73"/>
            </a:solidFill>
            <a:ln w="9525">
              <a:noFill/>
              <a:round/>
              <a:headEnd/>
              <a:tailEnd/>
            </a:ln>
          </p:spPr>
          <p:txBody>
            <a:bodyPr/>
            <a:lstStyle/>
            <a:p>
              <a:endParaRPr lang="en-US"/>
            </a:p>
          </p:txBody>
        </p:sp>
        <p:sp>
          <p:nvSpPr>
            <p:cNvPr id="15402" name="Freeform 49"/>
            <p:cNvSpPr>
              <a:spLocks/>
            </p:cNvSpPr>
            <p:nvPr/>
          </p:nvSpPr>
          <p:spPr bwMode="auto">
            <a:xfrm>
              <a:off x="1246" y="2292"/>
              <a:ext cx="1437" cy="1091"/>
            </a:xfrm>
            <a:custGeom>
              <a:avLst/>
              <a:gdLst>
                <a:gd name="T0" fmla="*/ 0 w 4310"/>
                <a:gd name="T1" fmla="*/ 0 h 3272"/>
                <a:gd name="T2" fmla="*/ 0 w 4310"/>
                <a:gd name="T3" fmla="*/ 0 h 3272"/>
                <a:gd name="T4" fmla="*/ 0 w 4310"/>
                <a:gd name="T5" fmla="*/ 0 h 3272"/>
                <a:gd name="T6" fmla="*/ 0 w 4310"/>
                <a:gd name="T7" fmla="*/ 0 h 3272"/>
                <a:gd name="T8" fmla="*/ 0 w 4310"/>
                <a:gd name="T9" fmla="*/ 0 h 3272"/>
                <a:gd name="T10" fmla="*/ 0 w 4310"/>
                <a:gd name="T11" fmla="*/ 0 h 3272"/>
                <a:gd name="T12" fmla="*/ 0 w 4310"/>
                <a:gd name="T13" fmla="*/ 0 h 3272"/>
                <a:gd name="T14" fmla="*/ 0 w 4310"/>
                <a:gd name="T15" fmla="*/ 0 h 3272"/>
                <a:gd name="T16" fmla="*/ 0 w 4310"/>
                <a:gd name="T17" fmla="*/ 0 h 3272"/>
                <a:gd name="T18" fmla="*/ 0 w 4310"/>
                <a:gd name="T19" fmla="*/ 0 h 3272"/>
                <a:gd name="T20" fmla="*/ 0 w 4310"/>
                <a:gd name="T21" fmla="*/ 0 h 3272"/>
                <a:gd name="T22" fmla="*/ 0 w 4310"/>
                <a:gd name="T23" fmla="*/ 0 h 3272"/>
                <a:gd name="T24" fmla="*/ 0 w 4310"/>
                <a:gd name="T25" fmla="*/ 0 h 3272"/>
                <a:gd name="T26" fmla="*/ 0 w 4310"/>
                <a:gd name="T27" fmla="*/ 0 h 3272"/>
                <a:gd name="T28" fmla="*/ 0 w 4310"/>
                <a:gd name="T29" fmla="*/ 0 h 3272"/>
                <a:gd name="T30" fmla="*/ 0 w 4310"/>
                <a:gd name="T31" fmla="*/ 0 h 3272"/>
                <a:gd name="T32" fmla="*/ 0 w 4310"/>
                <a:gd name="T33" fmla="*/ 0 h 3272"/>
                <a:gd name="T34" fmla="*/ 0 w 4310"/>
                <a:gd name="T35" fmla="*/ 0 h 3272"/>
                <a:gd name="T36" fmla="*/ 0 w 4310"/>
                <a:gd name="T37" fmla="*/ 0 h 3272"/>
                <a:gd name="T38" fmla="*/ 0 w 4310"/>
                <a:gd name="T39" fmla="*/ 0 h 3272"/>
                <a:gd name="T40" fmla="*/ 0 w 4310"/>
                <a:gd name="T41" fmla="*/ 0 h 3272"/>
                <a:gd name="T42" fmla="*/ 0 w 4310"/>
                <a:gd name="T43" fmla="*/ 0 h 3272"/>
                <a:gd name="T44" fmla="*/ 0 w 4310"/>
                <a:gd name="T45" fmla="*/ 0 h 3272"/>
                <a:gd name="T46" fmla="*/ 0 w 4310"/>
                <a:gd name="T47" fmla="*/ 0 h 3272"/>
                <a:gd name="T48" fmla="*/ 0 w 4310"/>
                <a:gd name="T49" fmla="*/ 0 h 3272"/>
                <a:gd name="T50" fmla="*/ 0 w 4310"/>
                <a:gd name="T51" fmla="*/ 0 h 3272"/>
                <a:gd name="T52" fmla="*/ 0 w 4310"/>
                <a:gd name="T53" fmla="*/ 0 h 3272"/>
                <a:gd name="T54" fmla="*/ 0 w 4310"/>
                <a:gd name="T55" fmla="*/ 0 h 3272"/>
                <a:gd name="T56" fmla="*/ 0 w 4310"/>
                <a:gd name="T57" fmla="*/ 0 h 3272"/>
                <a:gd name="T58" fmla="*/ 0 w 4310"/>
                <a:gd name="T59" fmla="*/ 0 h 3272"/>
                <a:gd name="T60" fmla="*/ 0 w 4310"/>
                <a:gd name="T61" fmla="*/ 0 h 3272"/>
                <a:gd name="T62" fmla="*/ 0 w 4310"/>
                <a:gd name="T63" fmla="*/ 0 h 3272"/>
                <a:gd name="T64" fmla="*/ 0 w 4310"/>
                <a:gd name="T65" fmla="*/ 0 h 3272"/>
                <a:gd name="T66" fmla="*/ 0 w 4310"/>
                <a:gd name="T67" fmla="*/ 0 h 3272"/>
                <a:gd name="T68" fmla="*/ 0 w 4310"/>
                <a:gd name="T69" fmla="*/ 0 h 3272"/>
                <a:gd name="T70" fmla="*/ 0 w 4310"/>
                <a:gd name="T71" fmla="*/ 0 h 3272"/>
                <a:gd name="T72" fmla="*/ 0 w 4310"/>
                <a:gd name="T73" fmla="*/ 0 h 3272"/>
                <a:gd name="T74" fmla="*/ 0 w 4310"/>
                <a:gd name="T75" fmla="*/ 0 h 3272"/>
                <a:gd name="T76" fmla="*/ 0 w 4310"/>
                <a:gd name="T77" fmla="*/ 0 h 3272"/>
                <a:gd name="T78" fmla="*/ 0 w 4310"/>
                <a:gd name="T79" fmla="*/ 0 h 3272"/>
                <a:gd name="T80" fmla="*/ 0 w 4310"/>
                <a:gd name="T81" fmla="*/ 0 h 3272"/>
                <a:gd name="T82" fmla="*/ 0 w 4310"/>
                <a:gd name="T83" fmla="*/ 0 h 3272"/>
                <a:gd name="T84" fmla="*/ 0 w 4310"/>
                <a:gd name="T85" fmla="*/ 0 h 3272"/>
                <a:gd name="T86" fmla="*/ 0 w 4310"/>
                <a:gd name="T87" fmla="*/ 0 h 3272"/>
                <a:gd name="T88" fmla="*/ 0 w 4310"/>
                <a:gd name="T89" fmla="*/ 0 h 3272"/>
                <a:gd name="T90" fmla="*/ 0 w 4310"/>
                <a:gd name="T91" fmla="*/ 0 h 3272"/>
                <a:gd name="T92" fmla="*/ 0 w 4310"/>
                <a:gd name="T93" fmla="*/ 0 h 3272"/>
                <a:gd name="T94" fmla="*/ 0 w 4310"/>
                <a:gd name="T95" fmla="*/ 0 h 3272"/>
                <a:gd name="T96" fmla="*/ 0 w 4310"/>
                <a:gd name="T97" fmla="*/ 0 h 3272"/>
                <a:gd name="T98" fmla="*/ 0 w 4310"/>
                <a:gd name="T99" fmla="*/ 0 h 3272"/>
                <a:gd name="T100" fmla="*/ 0 w 4310"/>
                <a:gd name="T101" fmla="*/ 0 h 3272"/>
                <a:gd name="T102" fmla="*/ 0 w 4310"/>
                <a:gd name="T103" fmla="*/ 0 h 3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10"/>
                <a:gd name="T157" fmla="*/ 0 h 3272"/>
                <a:gd name="T158" fmla="*/ 4310 w 4310"/>
                <a:gd name="T159" fmla="*/ 3272 h 3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10" h="3272">
                  <a:moveTo>
                    <a:pt x="846" y="641"/>
                  </a:moveTo>
                  <a:lnTo>
                    <a:pt x="765" y="641"/>
                  </a:lnTo>
                  <a:lnTo>
                    <a:pt x="750" y="669"/>
                  </a:lnTo>
                  <a:lnTo>
                    <a:pt x="710" y="669"/>
                  </a:lnTo>
                  <a:lnTo>
                    <a:pt x="682" y="709"/>
                  </a:lnTo>
                  <a:lnTo>
                    <a:pt x="655" y="737"/>
                  </a:lnTo>
                  <a:lnTo>
                    <a:pt x="642" y="792"/>
                  </a:lnTo>
                  <a:lnTo>
                    <a:pt x="642" y="873"/>
                  </a:lnTo>
                  <a:lnTo>
                    <a:pt x="655" y="886"/>
                  </a:lnTo>
                  <a:lnTo>
                    <a:pt x="682" y="928"/>
                  </a:lnTo>
                  <a:lnTo>
                    <a:pt x="697" y="928"/>
                  </a:lnTo>
                  <a:lnTo>
                    <a:pt x="737" y="955"/>
                  </a:lnTo>
                  <a:lnTo>
                    <a:pt x="601" y="1064"/>
                  </a:lnTo>
                  <a:lnTo>
                    <a:pt x="478" y="1145"/>
                  </a:lnTo>
                  <a:lnTo>
                    <a:pt x="382" y="1213"/>
                  </a:lnTo>
                  <a:lnTo>
                    <a:pt x="342" y="1268"/>
                  </a:lnTo>
                  <a:lnTo>
                    <a:pt x="259" y="1351"/>
                  </a:lnTo>
                  <a:lnTo>
                    <a:pt x="151" y="1541"/>
                  </a:lnTo>
                  <a:lnTo>
                    <a:pt x="27" y="1774"/>
                  </a:lnTo>
                  <a:lnTo>
                    <a:pt x="0" y="1910"/>
                  </a:lnTo>
                  <a:lnTo>
                    <a:pt x="0" y="2019"/>
                  </a:lnTo>
                  <a:lnTo>
                    <a:pt x="0" y="2127"/>
                  </a:lnTo>
                  <a:lnTo>
                    <a:pt x="14" y="2237"/>
                  </a:lnTo>
                  <a:lnTo>
                    <a:pt x="27" y="2305"/>
                  </a:lnTo>
                  <a:lnTo>
                    <a:pt x="68" y="2373"/>
                  </a:lnTo>
                  <a:lnTo>
                    <a:pt x="123" y="2482"/>
                  </a:lnTo>
                  <a:lnTo>
                    <a:pt x="164" y="2537"/>
                  </a:lnTo>
                  <a:lnTo>
                    <a:pt x="206" y="2592"/>
                  </a:lnTo>
                  <a:lnTo>
                    <a:pt x="259" y="2646"/>
                  </a:lnTo>
                  <a:lnTo>
                    <a:pt x="369" y="2741"/>
                  </a:lnTo>
                  <a:lnTo>
                    <a:pt x="423" y="2769"/>
                  </a:lnTo>
                  <a:lnTo>
                    <a:pt x="546" y="2877"/>
                  </a:lnTo>
                  <a:lnTo>
                    <a:pt x="601" y="2905"/>
                  </a:lnTo>
                  <a:lnTo>
                    <a:pt x="750" y="2972"/>
                  </a:lnTo>
                  <a:lnTo>
                    <a:pt x="860" y="2999"/>
                  </a:lnTo>
                  <a:lnTo>
                    <a:pt x="969" y="3012"/>
                  </a:lnTo>
                  <a:lnTo>
                    <a:pt x="1065" y="3012"/>
                  </a:lnTo>
                  <a:lnTo>
                    <a:pt x="1118" y="3012"/>
                  </a:lnTo>
                  <a:lnTo>
                    <a:pt x="1160" y="3012"/>
                  </a:lnTo>
                  <a:lnTo>
                    <a:pt x="1228" y="3082"/>
                  </a:lnTo>
                  <a:lnTo>
                    <a:pt x="1365" y="3122"/>
                  </a:lnTo>
                  <a:lnTo>
                    <a:pt x="1488" y="3176"/>
                  </a:lnTo>
                  <a:lnTo>
                    <a:pt x="1637" y="3218"/>
                  </a:lnTo>
                  <a:lnTo>
                    <a:pt x="2115" y="3272"/>
                  </a:lnTo>
                  <a:lnTo>
                    <a:pt x="2482" y="3272"/>
                  </a:lnTo>
                  <a:lnTo>
                    <a:pt x="2605" y="3272"/>
                  </a:lnTo>
                  <a:lnTo>
                    <a:pt x="2713" y="3272"/>
                  </a:lnTo>
                  <a:lnTo>
                    <a:pt x="2768" y="3231"/>
                  </a:lnTo>
                  <a:lnTo>
                    <a:pt x="2864" y="3190"/>
                  </a:lnTo>
                  <a:lnTo>
                    <a:pt x="2918" y="3176"/>
                  </a:lnTo>
                  <a:lnTo>
                    <a:pt x="3000" y="3135"/>
                  </a:lnTo>
                  <a:lnTo>
                    <a:pt x="3028" y="3108"/>
                  </a:lnTo>
                  <a:lnTo>
                    <a:pt x="3055" y="3067"/>
                  </a:lnTo>
                  <a:lnTo>
                    <a:pt x="3205" y="3027"/>
                  </a:lnTo>
                  <a:lnTo>
                    <a:pt x="3328" y="2999"/>
                  </a:lnTo>
                  <a:lnTo>
                    <a:pt x="3478" y="2918"/>
                  </a:lnTo>
                  <a:lnTo>
                    <a:pt x="3600" y="2864"/>
                  </a:lnTo>
                  <a:lnTo>
                    <a:pt x="3751" y="2756"/>
                  </a:lnTo>
                  <a:lnTo>
                    <a:pt x="3874" y="2605"/>
                  </a:lnTo>
                  <a:lnTo>
                    <a:pt x="4010" y="2482"/>
                  </a:lnTo>
                  <a:lnTo>
                    <a:pt x="4106" y="2305"/>
                  </a:lnTo>
                  <a:lnTo>
                    <a:pt x="4187" y="2114"/>
                  </a:lnTo>
                  <a:lnTo>
                    <a:pt x="4242" y="1991"/>
                  </a:lnTo>
                  <a:lnTo>
                    <a:pt x="4269" y="1896"/>
                  </a:lnTo>
                  <a:lnTo>
                    <a:pt x="4282" y="1732"/>
                  </a:lnTo>
                  <a:lnTo>
                    <a:pt x="4310" y="1583"/>
                  </a:lnTo>
                  <a:lnTo>
                    <a:pt x="4269" y="1432"/>
                  </a:lnTo>
                  <a:lnTo>
                    <a:pt x="4227" y="1351"/>
                  </a:lnTo>
                  <a:lnTo>
                    <a:pt x="4174" y="1255"/>
                  </a:lnTo>
                  <a:lnTo>
                    <a:pt x="4078" y="1160"/>
                  </a:lnTo>
                  <a:lnTo>
                    <a:pt x="4023" y="1119"/>
                  </a:lnTo>
                  <a:lnTo>
                    <a:pt x="3969" y="1050"/>
                  </a:lnTo>
                  <a:lnTo>
                    <a:pt x="3874" y="982"/>
                  </a:lnTo>
                  <a:lnTo>
                    <a:pt x="3969" y="941"/>
                  </a:lnTo>
                  <a:lnTo>
                    <a:pt x="3996" y="900"/>
                  </a:lnTo>
                  <a:lnTo>
                    <a:pt x="4010" y="845"/>
                  </a:lnTo>
                  <a:lnTo>
                    <a:pt x="4010" y="818"/>
                  </a:lnTo>
                  <a:lnTo>
                    <a:pt x="3996" y="777"/>
                  </a:lnTo>
                  <a:lnTo>
                    <a:pt x="3914" y="722"/>
                  </a:lnTo>
                  <a:lnTo>
                    <a:pt x="3846" y="682"/>
                  </a:lnTo>
                  <a:lnTo>
                    <a:pt x="3764" y="682"/>
                  </a:lnTo>
                  <a:lnTo>
                    <a:pt x="3655" y="682"/>
                  </a:lnTo>
                  <a:lnTo>
                    <a:pt x="3587" y="709"/>
                  </a:lnTo>
                  <a:lnTo>
                    <a:pt x="3532" y="709"/>
                  </a:lnTo>
                  <a:lnTo>
                    <a:pt x="3546" y="586"/>
                  </a:lnTo>
                  <a:lnTo>
                    <a:pt x="3478" y="464"/>
                  </a:lnTo>
                  <a:lnTo>
                    <a:pt x="3396" y="369"/>
                  </a:lnTo>
                  <a:lnTo>
                    <a:pt x="3341" y="341"/>
                  </a:lnTo>
                  <a:lnTo>
                    <a:pt x="3273" y="286"/>
                  </a:lnTo>
                  <a:lnTo>
                    <a:pt x="3081" y="191"/>
                  </a:lnTo>
                  <a:lnTo>
                    <a:pt x="2864" y="150"/>
                  </a:lnTo>
                  <a:lnTo>
                    <a:pt x="2632" y="55"/>
                  </a:lnTo>
                  <a:lnTo>
                    <a:pt x="2482" y="0"/>
                  </a:lnTo>
                  <a:lnTo>
                    <a:pt x="2222" y="42"/>
                  </a:lnTo>
                  <a:lnTo>
                    <a:pt x="1924" y="95"/>
                  </a:lnTo>
                  <a:lnTo>
                    <a:pt x="1719" y="178"/>
                  </a:lnTo>
                  <a:lnTo>
                    <a:pt x="1596" y="259"/>
                  </a:lnTo>
                  <a:lnTo>
                    <a:pt x="1433" y="341"/>
                  </a:lnTo>
                  <a:lnTo>
                    <a:pt x="1256" y="395"/>
                  </a:lnTo>
                  <a:lnTo>
                    <a:pt x="1133" y="423"/>
                  </a:lnTo>
                  <a:lnTo>
                    <a:pt x="1065" y="478"/>
                  </a:lnTo>
                  <a:lnTo>
                    <a:pt x="1010" y="518"/>
                  </a:lnTo>
                  <a:lnTo>
                    <a:pt x="955" y="559"/>
                  </a:lnTo>
                  <a:lnTo>
                    <a:pt x="887" y="614"/>
                  </a:lnTo>
                  <a:lnTo>
                    <a:pt x="846" y="641"/>
                  </a:lnTo>
                </a:path>
              </a:pathLst>
            </a:custGeom>
            <a:noFill/>
            <a:ln w="0">
              <a:solidFill>
                <a:srgbClr val="000000"/>
              </a:solidFill>
              <a:round/>
              <a:headEnd/>
              <a:tailEnd/>
            </a:ln>
          </p:spPr>
          <p:txBody>
            <a:bodyPr/>
            <a:lstStyle/>
            <a:p>
              <a:endParaRPr lang="en-US"/>
            </a:p>
          </p:txBody>
        </p:sp>
        <p:sp>
          <p:nvSpPr>
            <p:cNvPr id="15403" name="Freeform 50"/>
            <p:cNvSpPr>
              <a:spLocks/>
            </p:cNvSpPr>
            <p:nvPr/>
          </p:nvSpPr>
          <p:spPr bwMode="auto">
            <a:xfrm>
              <a:off x="1246" y="2292"/>
              <a:ext cx="1437" cy="1091"/>
            </a:xfrm>
            <a:custGeom>
              <a:avLst/>
              <a:gdLst>
                <a:gd name="T0" fmla="*/ 0 w 4310"/>
                <a:gd name="T1" fmla="*/ 0 h 3272"/>
                <a:gd name="T2" fmla="*/ 0 w 4310"/>
                <a:gd name="T3" fmla="*/ 0 h 3272"/>
                <a:gd name="T4" fmla="*/ 0 w 4310"/>
                <a:gd name="T5" fmla="*/ 0 h 3272"/>
                <a:gd name="T6" fmla="*/ 0 w 4310"/>
                <a:gd name="T7" fmla="*/ 0 h 3272"/>
                <a:gd name="T8" fmla="*/ 0 w 4310"/>
                <a:gd name="T9" fmla="*/ 0 h 3272"/>
                <a:gd name="T10" fmla="*/ 0 w 4310"/>
                <a:gd name="T11" fmla="*/ 0 h 3272"/>
                <a:gd name="T12" fmla="*/ 0 w 4310"/>
                <a:gd name="T13" fmla="*/ 0 h 3272"/>
                <a:gd name="T14" fmla="*/ 0 w 4310"/>
                <a:gd name="T15" fmla="*/ 0 h 3272"/>
                <a:gd name="T16" fmla="*/ 0 w 4310"/>
                <a:gd name="T17" fmla="*/ 0 h 3272"/>
                <a:gd name="T18" fmla="*/ 0 w 4310"/>
                <a:gd name="T19" fmla="*/ 0 h 3272"/>
                <a:gd name="T20" fmla="*/ 0 w 4310"/>
                <a:gd name="T21" fmla="*/ 0 h 3272"/>
                <a:gd name="T22" fmla="*/ 0 w 4310"/>
                <a:gd name="T23" fmla="*/ 0 h 3272"/>
                <a:gd name="T24" fmla="*/ 0 w 4310"/>
                <a:gd name="T25" fmla="*/ 0 h 3272"/>
                <a:gd name="T26" fmla="*/ 0 w 4310"/>
                <a:gd name="T27" fmla="*/ 0 h 3272"/>
                <a:gd name="T28" fmla="*/ 0 w 4310"/>
                <a:gd name="T29" fmla="*/ 0 h 3272"/>
                <a:gd name="T30" fmla="*/ 0 w 4310"/>
                <a:gd name="T31" fmla="*/ 0 h 3272"/>
                <a:gd name="T32" fmla="*/ 0 w 4310"/>
                <a:gd name="T33" fmla="*/ 0 h 3272"/>
                <a:gd name="T34" fmla="*/ 0 w 4310"/>
                <a:gd name="T35" fmla="*/ 0 h 3272"/>
                <a:gd name="T36" fmla="*/ 0 w 4310"/>
                <a:gd name="T37" fmla="*/ 0 h 3272"/>
                <a:gd name="T38" fmla="*/ 0 w 4310"/>
                <a:gd name="T39" fmla="*/ 0 h 3272"/>
                <a:gd name="T40" fmla="*/ 0 w 4310"/>
                <a:gd name="T41" fmla="*/ 0 h 3272"/>
                <a:gd name="T42" fmla="*/ 0 w 4310"/>
                <a:gd name="T43" fmla="*/ 0 h 3272"/>
                <a:gd name="T44" fmla="*/ 0 w 4310"/>
                <a:gd name="T45" fmla="*/ 0 h 3272"/>
                <a:gd name="T46" fmla="*/ 0 w 4310"/>
                <a:gd name="T47" fmla="*/ 0 h 3272"/>
                <a:gd name="T48" fmla="*/ 0 w 4310"/>
                <a:gd name="T49" fmla="*/ 0 h 3272"/>
                <a:gd name="T50" fmla="*/ 0 w 4310"/>
                <a:gd name="T51" fmla="*/ 0 h 3272"/>
                <a:gd name="T52" fmla="*/ 0 w 4310"/>
                <a:gd name="T53" fmla="*/ 0 h 3272"/>
                <a:gd name="T54" fmla="*/ 0 w 4310"/>
                <a:gd name="T55" fmla="*/ 0 h 3272"/>
                <a:gd name="T56" fmla="*/ 0 w 4310"/>
                <a:gd name="T57" fmla="*/ 0 h 3272"/>
                <a:gd name="T58" fmla="*/ 0 w 4310"/>
                <a:gd name="T59" fmla="*/ 0 h 3272"/>
                <a:gd name="T60" fmla="*/ 0 w 4310"/>
                <a:gd name="T61" fmla="*/ 0 h 3272"/>
                <a:gd name="T62" fmla="*/ 0 w 4310"/>
                <a:gd name="T63" fmla="*/ 0 h 3272"/>
                <a:gd name="T64" fmla="*/ 0 w 4310"/>
                <a:gd name="T65" fmla="*/ 0 h 3272"/>
                <a:gd name="T66" fmla="*/ 0 w 4310"/>
                <a:gd name="T67" fmla="*/ 0 h 3272"/>
                <a:gd name="T68" fmla="*/ 0 w 4310"/>
                <a:gd name="T69" fmla="*/ 0 h 3272"/>
                <a:gd name="T70" fmla="*/ 0 w 4310"/>
                <a:gd name="T71" fmla="*/ 0 h 3272"/>
                <a:gd name="T72" fmla="*/ 0 w 4310"/>
                <a:gd name="T73" fmla="*/ 0 h 3272"/>
                <a:gd name="T74" fmla="*/ 0 w 4310"/>
                <a:gd name="T75" fmla="*/ 0 h 3272"/>
                <a:gd name="T76" fmla="*/ 0 w 4310"/>
                <a:gd name="T77" fmla="*/ 0 h 3272"/>
                <a:gd name="T78" fmla="*/ 0 w 4310"/>
                <a:gd name="T79" fmla="*/ 0 h 3272"/>
                <a:gd name="T80" fmla="*/ 0 w 4310"/>
                <a:gd name="T81" fmla="*/ 0 h 3272"/>
                <a:gd name="T82" fmla="*/ 0 w 4310"/>
                <a:gd name="T83" fmla="*/ 0 h 3272"/>
                <a:gd name="T84" fmla="*/ 0 w 4310"/>
                <a:gd name="T85" fmla="*/ 0 h 3272"/>
                <a:gd name="T86" fmla="*/ 0 w 4310"/>
                <a:gd name="T87" fmla="*/ 0 h 3272"/>
                <a:gd name="T88" fmla="*/ 0 w 4310"/>
                <a:gd name="T89" fmla="*/ 0 h 3272"/>
                <a:gd name="T90" fmla="*/ 0 w 4310"/>
                <a:gd name="T91" fmla="*/ 0 h 3272"/>
                <a:gd name="T92" fmla="*/ 0 w 4310"/>
                <a:gd name="T93" fmla="*/ 0 h 3272"/>
                <a:gd name="T94" fmla="*/ 0 w 4310"/>
                <a:gd name="T95" fmla="*/ 0 h 3272"/>
                <a:gd name="T96" fmla="*/ 0 w 4310"/>
                <a:gd name="T97" fmla="*/ 0 h 3272"/>
                <a:gd name="T98" fmla="*/ 0 w 4310"/>
                <a:gd name="T99" fmla="*/ 0 h 3272"/>
                <a:gd name="T100" fmla="*/ 0 w 4310"/>
                <a:gd name="T101" fmla="*/ 0 h 3272"/>
                <a:gd name="T102" fmla="*/ 0 w 4310"/>
                <a:gd name="T103" fmla="*/ 0 h 3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10"/>
                <a:gd name="T157" fmla="*/ 0 h 3272"/>
                <a:gd name="T158" fmla="*/ 4310 w 4310"/>
                <a:gd name="T159" fmla="*/ 3272 h 3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10" h="3272">
                  <a:moveTo>
                    <a:pt x="846" y="641"/>
                  </a:moveTo>
                  <a:lnTo>
                    <a:pt x="765" y="641"/>
                  </a:lnTo>
                  <a:lnTo>
                    <a:pt x="750" y="669"/>
                  </a:lnTo>
                  <a:lnTo>
                    <a:pt x="710" y="669"/>
                  </a:lnTo>
                  <a:lnTo>
                    <a:pt x="682" y="709"/>
                  </a:lnTo>
                  <a:lnTo>
                    <a:pt x="655" y="737"/>
                  </a:lnTo>
                  <a:lnTo>
                    <a:pt x="642" y="792"/>
                  </a:lnTo>
                  <a:lnTo>
                    <a:pt x="642" y="873"/>
                  </a:lnTo>
                  <a:lnTo>
                    <a:pt x="655" y="886"/>
                  </a:lnTo>
                  <a:lnTo>
                    <a:pt x="682" y="928"/>
                  </a:lnTo>
                  <a:lnTo>
                    <a:pt x="697" y="928"/>
                  </a:lnTo>
                  <a:lnTo>
                    <a:pt x="737" y="955"/>
                  </a:lnTo>
                  <a:lnTo>
                    <a:pt x="601" y="1064"/>
                  </a:lnTo>
                  <a:lnTo>
                    <a:pt x="478" y="1145"/>
                  </a:lnTo>
                  <a:lnTo>
                    <a:pt x="382" y="1213"/>
                  </a:lnTo>
                  <a:lnTo>
                    <a:pt x="342" y="1268"/>
                  </a:lnTo>
                  <a:lnTo>
                    <a:pt x="259" y="1351"/>
                  </a:lnTo>
                  <a:lnTo>
                    <a:pt x="151" y="1541"/>
                  </a:lnTo>
                  <a:lnTo>
                    <a:pt x="27" y="1774"/>
                  </a:lnTo>
                  <a:lnTo>
                    <a:pt x="0" y="1910"/>
                  </a:lnTo>
                  <a:lnTo>
                    <a:pt x="0" y="2019"/>
                  </a:lnTo>
                  <a:lnTo>
                    <a:pt x="0" y="2127"/>
                  </a:lnTo>
                  <a:lnTo>
                    <a:pt x="14" y="2237"/>
                  </a:lnTo>
                  <a:lnTo>
                    <a:pt x="27" y="2305"/>
                  </a:lnTo>
                  <a:lnTo>
                    <a:pt x="68" y="2373"/>
                  </a:lnTo>
                  <a:lnTo>
                    <a:pt x="123" y="2482"/>
                  </a:lnTo>
                  <a:lnTo>
                    <a:pt x="164" y="2537"/>
                  </a:lnTo>
                  <a:lnTo>
                    <a:pt x="206" y="2592"/>
                  </a:lnTo>
                  <a:lnTo>
                    <a:pt x="259" y="2646"/>
                  </a:lnTo>
                  <a:lnTo>
                    <a:pt x="369" y="2741"/>
                  </a:lnTo>
                  <a:lnTo>
                    <a:pt x="423" y="2769"/>
                  </a:lnTo>
                  <a:lnTo>
                    <a:pt x="546" y="2877"/>
                  </a:lnTo>
                  <a:lnTo>
                    <a:pt x="601" y="2905"/>
                  </a:lnTo>
                  <a:lnTo>
                    <a:pt x="750" y="2972"/>
                  </a:lnTo>
                  <a:lnTo>
                    <a:pt x="860" y="2999"/>
                  </a:lnTo>
                  <a:lnTo>
                    <a:pt x="969" y="3012"/>
                  </a:lnTo>
                  <a:lnTo>
                    <a:pt x="1065" y="3012"/>
                  </a:lnTo>
                  <a:lnTo>
                    <a:pt x="1118" y="3012"/>
                  </a:lnTo>
                  <a:lnTo>
                    <a:pt x="1160" y="3012"/>
                  </a:lnTo>
                  <a:lnTo>
                    <a:pt x="1228" y="3082"/>
                  </a:lnTo>
                  <a:lnTo>
                    <a:pt x="1365" y="3122"/>
                  </a:lnTo>
                  <a:lnTo>
                    <a:pt x="1488" y="3176"/>
                  </a:lnTo>
                  <a:lnTo>
                    <a:pt x="1637" y="3218"/>
                  </a:lnTo>
                  <a:lnTo>
                    <a:pt x="2115" y="3272"/>
                  </a:lnTo>
                  <a:lnTo>
                    <a:pt x="2482" y="3272"/>
                  </a:lnTo>
                  <a:lnTo>
                    <a:pt x="2605" y="3272"/>
                  </a:lnTo>
                  <a:lnTo>
                    <a:pt x="2713" y="3272"/>
                  </a:lnTo>
                  <a:lnTo>
                    <a:pt x="2768" y="3231"/>
                  </a:lnTo>
                  <a:lnTo>
                    <a:pt x="2864" y="3190"/>
                  </a:lnTo>
                  <a:lnTo>
                    <a:pt x="2918" y="3176"/>
                  </a:lnTo>
                  <a:lnTo>
                    <a:pt x="3000" y="3135"/>
                  </a:lnTo>
                  <a:lnTo>
                    <a:pt x="3028" y="3108"/>
                  </a:lnTo>
                  <a:lnTo>
                    <a:pt x="3055" y="3067"/>
                  </a:lnTo>
                  <a:lnTo>
                    <a:pt x="3205" y="3027"/>
                  </a:lnTo>
                  <a:lnTo>
                    <a:pt x="3328" y="2999"/>
                  </a:lnTo>
                  <a:lnTo>
                    <a:pt x="3478" y="2918"/>
                  </a:lnTo>
                  <a:lnTo>
                    <a:pt x="3600" y="2864"/>
                  </a:lnTo>
                  <a:lnTo>
                    <a:pt x="3751" y="2756"/>
                  </a:lnTo>
                  <a:lnTo>
                    <a:pt x="3874" y="2605"/>
                  </a:lnTo>
                  <a:lnTo>
                    <a:pt x="4010" y="2482"/>
                  </a:lnTo>
                  <a:lnTo>
                    <a:pt x="4106" y="2305"/>
                  </a:lnTo>
                  <a:lnTo>
                    <a:pt x="4187" y="2114"/>
                  </a:lnTo>
                  <a:lnTo>
                    <a:pt x="4242" y="1991"/>
                  </a:lnTo>
                  <a:lnTo>
                    <a:pt x="4269" y="1896"/>
                  </a:lnTo>
                  <a:lnTo>
                    <a:pt x="4282" y="1732"/>
                  </a:lnTo>
                  <a:lnTo>
                    <a:pt x="4310" y="1583"/>
                  </a:lnTo>
                  <a:lnTo>
                    <a:pt x="4269" y="1432"/>
                  </a:lnTo>
                  <a:lnTo>
                    <a:pt x="4227" y="1351"/>
                  </a:lnTo>
                  <a:lnTo>
                    <a:pt x="4174" y="1255"/>
                  </a:lnTo>
                  <a:lnTo>
                    <a:pt x="4078" y="1160"/>
                  </a:lnTo>
                  <a:lnTo>
                    <a:pt x="4023" y="1119"/>
                  </a:lnTo>
                  <a:lnTo>
                    <a:pt x="3969" y="1050"/>
                  </a:lnTo>
                  <a:lnTo>
                    <a:pt x="3874" y="982"/>
                  </a:lnTo>
                  <a:lnTo>
                    <a:pt x="3969" y="941"/>
                  </a:lnTo>
                  <a:lnTo>
                    <a:pt x="3996" y="900"/>
                  </a:lnTo>
                  <a:lnTo>
                    <a:pt x="4010" y="845"/>
                  </a:lnTo>
                  <a:lnTo>
                    <a:pt x="4010" y="818"/>
                  </a:lnTo>
                  <a:lnTo>
                    <a:pt x="3996" y="777"/>
                  </a:lnTo>
                  <a:lnTo>
                    <a:pt x="3914" y="722"/>
                  </a:lnTo>
                  <a:lnTo>
                    <a:pt x="3846" y="682"/>
                  </a:lnTo>
                  <a:lnTo>
                    <a:pt x="3764" y="682"/>
                  </a:lnTo>
                  <a:lnTo>
                    <a:pt x="3655" y="682"/>
                  </a:lnTo>
                  <a:lnTo>
                    <a:pt x="3587" y="709"/>
                  </a:lnTo>
                  <a:lnTo>
                    <a:pt x="3532" y="709"/>
                  </a:lnTo>
                  <a:lnTo>
                    <a:pt x="3546" y="586"/>
                  </a:lnTo>
                  <a:lnTo>
                    <a:pt x="3478" y="464"/>
                  </a:lnTo>
                  <a:lnTo>
                    <a:pt x="3396" y="369"/>
                  </a:lnTo>
                  <a:lnTo>
                    <a:pt x="3341" y="341"/>
                  </a:lnTo>
                  <a:lnTo>
                    <a:pt x="3273" y="286"/>
                  </a:lnTo>
                  <a:lnTo>
                    <a:pt x="3081" y="191"/>
                  </a:lnTo>
                  <a:lnTo>
                    <a:pt x="2864" y="150"/>
                  </a:lnTo>
                  <a:lnTo>
                    <a:pt x="2632" y="55"/>
                  </a:lnTo>
                  <a:lnTo>
                    <a:pt x="2482" y="0"/>
                  </a:lnTo>
                  <a:lnTo>
                    <a:pt x="2222" y="42"/>
                  </a:lnTo>
                  <a:lnTo>
                    <a:pt x="1924" y="95"/>
                  </a:lnTo>
                  <a:lnTo>
                    <a:pt x="1719" y="178"/>
                  </a:lnTo>
                  <a:lnTo>
                    <a:pt x="1596" y="259"/>
                  </a:lnTo>
                  <a:lnTo>
                    <a:pt x="1433" y="341"/>
                  </a:lnTo>
                  <a:lnTo>
                    <a:pt x="1256" y="395"/>
                  </a:lnTo>
                  <a:lnTo>
                    <a:pt x="1133" y="423"/>
                  </a:lnTo>
                  <a:lnTo>
                    <a:pt x="1065" y="478"/>
                  </a:lnTo>
                  <a:lnTo>
                    <a:pt x="1010" y="518"/>
                  </a:lnTo>
                  <a:lnTo>
                    <a:pt x="955" y="559"/>
                  </a:lnTo>
                  <a:lnTo>
                    <a:pt x="887" y="614"/>
                  </a:lnTo>
                  <a:lnTo>
                    <a:pt x="846" y="641"/>
                  </a:lnTo>
                </a:path>
              </a:pathLst>
            </a:custGeom>
            <a:noFill/>
            <a:ln w="0">
              <a:solidFill>
                <a:srgbClr val="000000"/>
              </a:solidFill>
              <a:round/>
              <a:headEnd/>
              <a:tailEnd/>
            </a:ln>
          </p:spPr>
          <p:txBody>
            <a:bodyPr/>
            <a:lstStyle/>
            <a:p>
              <a:endParaRPr lang="en-US"/>
            </a:p>
          </p:txBody>
        </p:sp>
        <p:sp>
          <p:nvSpPr>
            <p:cNvPr id="15404" name="Freeform 51"/>
            <p:cNvSpPr>
              <a:spLocks/>
            </p:cNvSpPr>
            <p:nvPr/>
          </p:nvSpPr>
          <p:spPr bwMode="auto">
            <a:xfrm>
              <a:off x="1578" y="2979"/>
              <a:ext cx="718" cy="204"/>
            </a:xfrm>
            <a:custGeom>
              <a:avLst/>
              <a:gdLst>
                <a:gd name="T0" fmla="*/ 0 w 2154"/>
                <a:gd name="T1" fmla="*/ 0 h 614"/>
                <a:gd name="T2" fmla="*/ 0 w 2154"/>
                <a:gd name="T3" fmla="*/ 0 h 614"/>
                <a:gd name="T4" fmla="*/ 0 w 2154"/>
                <a:gd name="T5" fmla="*/ 0 h 614"/>
                <a:gd name="T6" fmla="*/ 0 w 2154"/>
                <a:gd name="T7" fmla="*/ 0 h 614"/>
                <a:gd name="T8" fmla="*/ 0 w 2154"/>
                <a:gd name="T9" fmla="*/ 0 h 614"/>
                <a:gd name="T10" fmla="*/ 0 w 2154"/>
                <a:gd name="T11" fmla="*/ 0 h 614"/>
                <a:gd name="T12" fmla="*/ 0 w 2154"/>
                <a:gd name="T13" fmla="*/ 0 h 614"/>
                <a:gd name="T14" fmla="*/ 0 w 2154"/>
                <a:gd name="T15" fmla="*/ 0 h 614"/>
                <a:gd name="T16" fmla="*/ 0 w 2154"/>
                <a:gd name="T17" fmla="*/ 0 h 614"/>
                <a:gd name="T18" fmla="*/ 0 w 2154"/>
                <a:gd name="T19" fmla="*/ 0 h 614"/>
                <a:gd name="T20" fmla="*/ 0 w 2154"/>
                <a:gd name="T21" fmla="*/ 0 h 614"/>
                <a:gd name="T22" fmla="*/ 0 w 2154"/>
                <a:gd name="T23" fmla="*/ 0 h 614"/>
                <a:gd name="T24" fmla="*/ 0 w 2154"/>
                <a:gd name="T25" fmla="*/ 0 h 614"/>
                <a:gd name="T26" fmla="*/ 0 w 2154"/>
                <a:gd name="T27" fmla="*/ 0 h 614"/>
                <a:gd name="T28" fmla="*/ 0 w 2154"/>
                <a:gd name="T29" fmla="*/ 0 h 614"/>
                <a:gd name="T30" fmla="*/ 0 w 2154"/>
                <a:gd name="T31" fmla="*/ 0 h 614"/>
                <a:gd name="T32" fmla="*/ 0 w 2154"/>
                <a:gd name="T33" fmla="*/ 0 h 614"/>
                <a:gd name="T34" fmla="*/ 0 w 2154"/>
                <a:gd name="T35" fmla="*/ 0 h 614"/>
                <a:gd name="T36" fmla="*/ 0 w 2154"/>
                <a:gd name="T37" fmla="*/ 0 h 614"/>
                <a:gd name="T38" fmla="*/ 0 w 2154"/>
                <a:gd name="T39" fmla="*/ 0 h 614"/>
                <a:gd name="T40" fmla="*/ 0 w 2154"/>
                <a:gd name="T41" fmla="*/ 0 h 614"/>
                <a:gd name="T42" fmla="*/ 0 w 2154"/>
                <a:gd name="T43" fmla="*/ 0 h 614"/>
                <a:gd name="T44" fmla="*/ 0 w 2154"/>
                <a:gd name="T45" fmla="*/ 0 h 614"/>
                <a:gd name="T46" fmla="*/ 0 w 2154"/>
                <a:gd name="T47" fmla="*/ 0 h 614"/>
                <a:gd name="T48" fmla="*/ 0 w 2154"/>
                <a:gd name="T49" fmla="*/ 0 h 614"/>
                <a:gd name="T50" fmla="*/ 0 w 2154"/>
                <a:gd name="T51" fmla="*/ 0 h 614"/>
                <a:gd name="T52" fmla="*/ 0 w 2154"/>
                <a:gd name="T53" fmla="*/ 0 h 614"/>
                <a:gd name="T54" fmla="*/ 0 w 2154"/>
                <a:gd name="T55" fmla="*/ 0 h 614"/>
                <a:gd name="T56" fmla="*/ 0 w 2154"/>
                <a:gd name="T57" fmla="*/ 0 h 614"/>
                <a:gd name="T58" fmla="*/ 0 w 2154"/>
                <a:gd name="T59" fmla="*/ 0 h 614"/>
                <a:gd name="T60" fmla="*/ 0 w 2154"/>
                <a:gd name="T61" fmla="*/ 0 h 614"/>
                <a:gd name="T62" fmla="*/ 0 w 2154"/>
                <a:gd name="T63" fmla="*/ 0 h 614"/>
                <a:gd name="T64" fmla="*/ 0 w 2154"/>
                <a:gd name="T65" fmla="*/ 0 h 614"/>
                <a:gd name="T66" fmla="*/ 0 w 2154"/>
                <a:gd name="T67" fmla="*/ 0 h 614"/>
                <a:gd name="T68" fmla="*/ 0 w 2154"/>
                <a:gd name="T69" fmla="*/ 0 h 614"/>
                <a:gd name="T70" fmla="*/ 0 w 2154"/>
                <a:gd name="T71" fmla="*/ 0 h 614"/>
                <a:gd name="T72" fmla="*/ 0 w 2154"/>
                <a:gd name="T73" fmla="*/ 0 h 614"/>
                <a:gd name="T74" fmla="*/ 0 w 2154"/>
                <a:gd name="T75" fmla="*/ 0 h 6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4"/>
                <a:gd name="T115" fmla="*/ 0 h 614"/>
                <a:gd name="T116" fmla="*/ 2154 w 2154"/>
                <a:gd name="T117" fmla="*/ 614 h 6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4" h="614">
                  <a:moveTo>
                    <a:pt x="463" y="355"/>
                  </a:moveTo>
                  <a:lnTo>
                    <a:pt x="476" y="369"/>
                  </a:lnTo>
                  <a:lnTo>
                    <a:pt x="531" y="423"/>
                  </a:lnTo>
                  <a:lnTo>
                    <a:pt x="599" y="491"/>
                  </a:lnTo>
                  <a:lnTo>
                    <a:pt x="654" y="533"/>
                  </a:lnTo>
                  <a:lnTo>
                    <a:pt x="708" y="546"/>
                  </a:lnTo>
                  <a:lnTo>
                    <a:pt x="791" y="574"/>
                  </a:lnTo>
                  <a:lnTo>
                    <a:pt x="859" y="601"/>
                  </a:lnTo>
                  <a:lnTo>
                    <a:pt x="927" y="601"/>
                  </a:lnTo>
                  <a:lnTo>
                    <a:pt x="982" y="614"/>
                  </a:lnTo>
                  <a:lnTo>
                    <a:pt x="1022" y="614"/>
                  </a:lnTo>
                  <a:lnTo>
                    <a:pt x="1104" y="601"/>
                  </a:lnTo>
                  <a:lnTo>
                    <a:pt x="1173" y="587"/>
                  </a:lnTo>
                  <a:lnTo>
                    <a:pt x="1240" y="574"/>
                  </a:lnTo>
                  <a:lnTo>
                    <a:pt x="1293" y="574"/>
                  </a:lnTo>
                  <a:lnTo>
                    <a:pt x="1376" y="559"/>
                  </a:lnTo>
                  <a:lnTo>
                    <a:pt x="1417" y="546"/>
                  </a:lnTo>
                  <a:lnTo>
                    <a:pt x="1472" y="533"/>
                  </a:lnTo>
                  <a:lnTo>
                    <a:pt x="1525" y="519"/>
                  </a:lnTo>
                  <a:lnTo>
                    <a:pt x="1553" y="491"/>
                  </a:lnTo>
                  <a:lnTo>
                    <a:pt x="1608" y="464"/>
                  </a:lnTo>
                  <a:lnTo>
                    <a:pt x="1648" y="437"/>
                  </a:lnTo>
                  <a:lnTo>
                    <a:pt x="1689" y="410"/>
                  </a:lnTo>
                  <a:lnTo>
                    <a:pt x="1744" y="369"/>
                  </a:lnTo>
                  <a:lnTo>
                    <a:pt x="1771" y="328"/>
                  </a:lnTo>
                  <a:lnTo>
                    <a:pt x="1880" y="259"/>
                  </a:lnTo>
                  <a:lnTo>
                    <a:pt x="1908" y="219"/>
                  </a:lnTo>
                  <a:lnTo>
                    <a:pt x="1963" y="178"/>
                  </a:lnTo>
                  <a:lnTo>
                    <a:pt x="1990" y="151"/>
                  </a:lnTo>
                  <a:lnTo>
                    <a:pt x="2003" y="123"/>
                  </a:lnTo>
                  <a:lnTo>
                    <a:pt x="2058" y="123"/>
                  </a:lnTo>
                  <a:lnTo>
                    <a:pt x="2112" y="110"/>
                  </a:lnTo>
                  <a:lnTo>
                    <a:pt x="2139" y="96"/>
                  </a:lnTo>
                  <a:lnTo>
                    <a:pt x="2154" y="68"/>
                  </a:lnTo>
                  <a:lnTo>
                    <a:pt x="2139" y="55"/>
                  </a:lnTo>
                  <a:lnTo>
                    <a:pt x="2126" y="68"/>
                  </a:lnTo>
                  <a:lnTo>
                    <a:pt x="2099" y="96"/>
                  </a:lnTo>
                  <a:lnTo>
                    <a:pt x="2058" y="96"/>
                  </a:lnTo>
                  <a:lnTo>
                    <a:pt x="2016" y="96"/>
                  </a:lnTo>
                  <a:lnTo>
                    <a:pt x="1976" y="68"/>
                  </a:lnTo>
                  <a:lnTo>
                    <a:pt x="1963" y="55"/>
                  </a:lnTo>
                  <a:lnTo>
                    <a:pt x="1935" y="15"/>
                  </a:lnTo>
                  <a:lnTo>
                    <a:pt x="1921" y="0"/>
                  </a:lnTo>
                  <a:lnTo>
                    <a:pt x="1908" y="0"/>
                  </a:lnTo>
                  <a:lnTo>
                    <a:pt x="1921" y="42"/>
                  </a:lnTo>
                  <a:lnTo>
                    <a:pt x="1935" y="68"/>
                  </a:lnTo>
                  <a:lnTo>
                    <a:pt x="1963" y="96"/>
                  </a:lnTo>
                  <a:lnTo>
                    <a:pt x="1990" y="110"/>
                  </a:lnTo>
                  <a:lnTo>
                    <a:pt x="1963" y="151"/>
                  </a:lnTo>
                  <a:lnTo>
                    <a:pt x="1895" y="206"/>
                  </a:lnTo>
                  <a:lnTo>
                    <a:pt x="1812" y="259"/>
                  </a:lnTo>
                  <a:lnTo>
                    <a:pt x="1799" y="274"/>
                  </a:lnTo>
                  <a:lnTo>
                    <a:pt x="1716" y="274"/>
                  </a:lnTo>
                  <a:lnTo>
                    <a:pt x="1608" y="287"/>
                  </a:lnTo>
                  <a:lnTo>
                    <a:pt x="1593" y="274"/>
                  </a:lnTo>
                  <a:lnTo>
                    <a:pt x="1131" y="328"/>
                  </a:lnTo>
                  <a:lnTo>
                    <a:pt x="722" y="314"/>
                  </a:lnTo>
                  <a:lnTo>
                    <a:pt x="640" y="274"/>
                  </a:lnTo>
                  <a:lnTo>
                    <a:pt x="599" y="287"/>
                  </a:lnTo>
                  <a:lnTo>
                    <a:pt x="559" y="287"/>
                  </a:lnTo>
                  <a:lnTo>
                    <a:pt x="491" y="287"/>
                  </a:lnTo>
                  <a:lnTo>
                    <a:pt x="436" y="274"/>
                  </a:lnTo>
                  <a:lnTo>
                    <a:pt x="285" y="206"/>
                  </a:lnTo>
                  <a:lnTo>
                    <a:pt x="163" y="151"/>
                  </a:lnTo>
                  <a:lnTo>
                    <a:pt x="81" y="96"/>
                  </a:lnTo>
                  <a:lnTo>
                    <a:pt x="0" y="28"/>
                  </a:lnTo>
                  <a:lnTo>
                    <a:pt x="0" y="42"/>
                  </a:lnTo>
                  <a:lnTo>
                    <a:pt x="68" y="110"/>
                  </a:lnTo>
                  <a:lnTo>
                    <a:pt x="163" y="164"/>
                  </a:lnTo>
                  <a:lnTo>
                    <a:pt x="217" y="191"/>
                  </a:lnTo>
                  <a:lnTo>
                    <a:pt x="272" y="219"/>
                  </a:lnTo>
                  <a:lnTo>
                    <a:pt x="313" y="246"/>
                  </a:lnTo>
                  <a:lnTo>
                    <a:pt x="354" y="274"/>
                  </a:lnTo>
                  <a:lnTo>
                    <a:pt x="395" y="287"/>
                  </a:lnTo>
                  <a:lnTo>
                    <a:pt x="436" y="314"/>
                  </a:lnTo>
                  <a:lnTo>
                    <a:pt x="449" y="328"/>
                  </a:lnTo>
                  <a:lnTo>
                    <a:pt x="463" y="355"/>
                  </a:lnTo>
                  <a:close/>
                </a:path>
              </a:pathLst>
            </a:custGeom>
            <a:solidFill>
              <a:srgbClr val="0E0D0D"/>
            </a:solidFill>
            <a:ln w="9525">
              <a:noFill/>
              <a:round/>
              <a:headEnd/>
              <a:tailEnd/>
            </a:ln>
          </p:spPr>
          <p:txBody>
            <a:bodyPr/>
            <a:lstStyle/>
            <a:p>
              <a:endParaRPr lang="en-US"/>
            </a:p>
          </p:txBody>
        </p:sp>
        <p:sp>
          <p:nvSpPr>
            <p:cNvPr id="15405" name="Freeform 52"/>
            <p:cNvSpPr>
              <a:spLocks/>
            </p:cNvSpPr>
            <p:nvPr/>
          </p:nvSpPr>
          <p:spPr bwMode="auto">
            <a:xfrm>
              <a:off x="1578" y="2979"/>
              <a:ext cx="718" cy="204"/>
            </a:xfrm>
            <a:custGeom>
              <a:avLst/>
              <a:gdLst>
                <a:gd name="T0" fmla="*/ 0 w 2154"/>
                <a:gd name="T1" fmla="*/ 0 h 614"/>
                <a:gd name="T2" fmla="*/ 0 w 2154"/>
                <a:gd name="T3" fmla="*/ 0 h 614"/>
                <a:gd name="T4" fmla="*/ 0 w 2154"/>
                <a:gd name="T5" fmla="*/ 0 h 614"/>
                <a:gd name="T6" fmla="*/ 0 w 2154"/>
                <a:gd name="T7" fmla="*/ 0 h 614"/>
                <a:gd name="T8" fmla="*/ 0 w 2154"/>
                <a:gd name="T9" fmla="*/ 0 h 614"/>
                <a:gd name="T10" fmla="*/ 0 w 2154"/>
                <a:gd name="T11" fmla="*/ 0 h 614"/>
                <a:gd name="T12" fmla="*/ 0 w 2154"/>
                <a:gd name="T13" fmla="*/ 0 h 614"/>
                <a:gd name="T14" fmla="*/ 0 w 2154"/>
                <a:gd name="T15" fmla="*/ 0 h 614"/>
                <a:gd name="T16" fmla="*/ 0 w 2154"/>
                <a:gd name="T17" fmla="*/ 0 h 614"/>
                <a:gd name="T18" fmla="*/ 0 w 2154"/>
                <a:gd name="T19" fmla="*/ 0 h 614"/>
                <a:gd name="T20" fmla="*/ 0 w 2154"/>
                <a:gd name="T21" fmla="*/ 0 h 614"/>
                <a:gd name="T22" fmla="*/ 0 w 2154"/>
                <a:gd name="T23" fmla="*/ 0 h 614"/>
                <a:gd name="T24" fmla="*/ 0 w 2154"/>
                <a:gd name="T25" fmla="*/ 0 h 614"/>
                <a:gd name="T26" fmla="*/ 0 w 2154"/>
                <a:gd name="T27" fmla="*/ 0 h 614"/>
                <a:gd name="T28" fmla="*/ 0 w 2154"/>
                <a:gd name="T29" fmla="*/ 0 h 614"/>
                <a:gd name="T30" fmla="*/ 0 w 2154"/>
                <a:gd name="T31" fmla="*/ 0 h 614"/>
                <a:gd name="T32" fmla="*/ 0 w 2154"/>
                <a:gd name="T33" fmla="*/ 0 h 614"/>
                <a:gd name="T34" fmla="*/ 0 w 2154"/>
                <a:gd name="T35" fmla="*/ 0 h 614"/>
                <a:gd name="T36" fmla="*/ 0 w 2154"/>
                <a:gd name="T37" fmla="*/ 0 h 614"/>
                <a:gd name="T38" fmla="*/ 0 w 2154"/>
                <a:gd name="T39" fmla="*/ 0 h 614"/>
                <a:gd name="T40" fmla="*/ 0 w 2154"/>
                <a:gd name="T41" fmla="*/ 0 h 614"/>
                <a:gd name="T42" fmla="*/ 0 w 2154"/>
                <a:gd name="T43" fmla="*/ 0 h 614"/>
                <a:gd name="T44" fmla="*/ 0 w 2154"/>
                <a:gd name="T45" fmla="*/ 0 h 614"/>
                <a:gd name="T46" fmla="*/ 0 w 2154"/>
                <a:gd name="T47" fmla="*/ 0 h 614"/>
                <a:gd name="T48" fmla="*/ 0 w 2154"/>
                <a:gd name="T49" fmla="*/ 0 h 614"/>
                <a:gd name="T50" fmla="*/ 0 w 2154"/>
                <a:gd name="T51" fmla="*/ 0 h 614"/>
                <a:gd name="T52" fmla="*/ 0 w 2154"/>
                <a:gd name="T53" fmla="*/ 0 h 614"/>
                <a:gd name="T54" fmla="*/ 0 w 2154"/>
                <a:gd name="T55" fmla="*/ 0 h 614"/>
                <a:gd name="T56" fmla="*/ 0 w 2154"/>
                <a:gd name="T57" fmla="*/ 0 h 614"/>
                <a:gd name="T58" fmla="*/ 0 w 2154"/>
                <a:gd name="T59" fmla="*/ 0 h 614"/>
                <a:gd name="T60" fmla="*/ 0 w 2154"/>
                <a:gd name="T61" fmla="*/ 0 h 614"/>
                <a:gd name="T62" fmla="*/ 0 w 2154"/>
                <a:gd name="T63" fmla="*/ 0 h 614"/>
                <a:gd name="T64" fmla="*/ 0 w 2154"/>
                <a:gd name="T65" fmla="*/ 0 h 614"/>
                <a:gd name="T66" fmla="*/ 0 w 2154"/>
                <a:gd name="T67" fmla="*/ 0 h 614"/>
                <a:gd name="T68" fmla="*/ 0 w 2154"/>
                <a:gd name="T69" fmla="*/ 0 h 614"/>
                <a:gd name="T70" fmla="*/ 0 w 2154"/>
                <a:gd name="T71" fmla="*/ 0 h 614"/>
                <a:gd name="T72" fmla="*/ 0 w 2154"/>
                <a:gd name="T73" fmla="*/ 0 h 614"/>
                <a:gd name="T74" fmla="*/ 0 w 2154"/>
                <a:gd name="T75" fmla="*/ 0 h 6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4"/>
                <a:gd name="T115" fmla="*/ 0 h 614"/>
                <a:gd name="T116" fmla="*/ 2154 w 2154"/>
                <a:gd name="T117" fmla="*/ 614 h 6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4" h="614">
                  <a:moveTo>
                    <a:pt x="463" y="355"/>
                  </a:moveTo>
                  <a:lnTo>
                    <a:pt x="476" y="369"/>
                  </a:lnTo>
                  <a:lnTo>
                    <a:pt x="531" y="423"/>
                  </a:lnTo>
                  <a:lnTo>
                    <a:pt x="599" y="491"/>
                  </a:lnTo>
                  <a:lnTo>
                    <a:pt x="654" y="533"/>
                  </a:lnTo>
                  <a:lnTo>
                    <a:pt x="708" y="546"/>
                  </a:lnTo>
                  <a:lnTo>
                    <a:pt x="791" y="574"/>
                  </a:lnTo>
                  <a:lnTo>
                    <a:pt x="859" y="601"/>
                  </a:lnTo>
                  <a:lnTo>
                    <a:pt x="927" y="601"/>
                  </a:lnTo>
                  <a:lnTo>
                    <a:pt x="982" y="614"/>
                  </a:lnTo>
                  <a:lnTo>
                    <a:pt x="1022" y="614"/>
                  </a:lnTo>
                  <a:lnTo>
                    <a:pt x="1104" y="601"/>
                  </a:lnTo>
                  <a:lnTo>
                    <a:pt x="1173" y="587"/>
                  </a:lnTo>
                  <a:lnTo>
                    <a:pt x="1240" y="574"/>
                  </a:lnTo>
                  <a:lnTo>
                    <a:pt x="1293" y="574"/>
                  </a:lnTo>
                  <a:lnTo>
                    <a:pt x="1376" y="559"/>
                  </a:lnTo>
                  <a:lnTo>
                    <a:pt x="1417" y="546"/>
                  </a:lnTo>
                  <a:lnTo>
                    <a:pt x="1472" y="533"/>
                  </a:lnTo>
                  <a:lnTo>
                    <a:pt x="1525" y="519"/>
                  </a:lnTo>
                  <a:lnTo>
                    <a:pt x="1553" y="491"/>
                  </a:lnTo>
                  <a:lnTo>
                    <a:pt x="1608" y="464"/>
                  </a:lnTo>
                  <a:lnTo>
                    <a:pt x="1648" y="437"/>
                  </a:lnTo>
                  <a:lnTo>
                    <a:pt x="1689" y="410"/>
                  </a:lnTo>
                  <a:lnTo>
                    <a:pt x="1744" y="369"/>
                  </a:lnTo>
                  <a:lnTo>
                    <a:pt x="1771" y="328"/>
                  </a:lnTo>
                  <a:lnTo>
                    <a:pt x="1880" y="259"/>
                  </a:lnTo>
                  <a:lnTo>
                    <a:pt x="1908" y="219"/>
                  </a:lnTo>
                  <a:lnTo>
                    <a:pt x="1963" y="178"/>
                  </a:lnTo>
                  <a:lnTo>
                    <a:pt x="1990" y="151"/>
                  </a:lnTo>
                  <a:lnTo>
                    <a:pt x="2003" y="123"/>
                  </a:lnTo>
                  <a:lnTo>
                    <a:pt x="2058" y="123"/>
                  </a:lnTo>
                  <a:lnTo>
                    <a:pt x="2112" y="110"/>
                  </a:lnTo>
                  <a:lnTo>
                    <a:pt x="2139" y="96"/>
                  </a:lnTo>
                  <a:lnTo>
                    <a:pt x="2154" y="68"/>
                  </a:lnTo>
                  <a:lnTo>
                    <a:pt x="2139" y="55"/>
                  </a:lnTo>
                  <a:lnTo>
                    <a:pt x="2126" y="68"/>
                  </a:lnTo>
                  <a:lnTo>
                    <a:pt x="2099" y="96"/>
                  </a:lnTo>
                  <a:lnTo>
                    <a:pt x="2058" y="96"/>
                  </a:lnTo>
                  <a:lnTo>
                    <a:pt x="2016" y="96"/>
                  </a:lnTo>
                  <a:lnTo>
                    <a:pt x="1976" y="68"/>
                  </a:lnTo>
                  <a:lnTo>
                    <a:pt x="1963" y="55"/>
                  </a:lnTo>
                  <a:lnTo>
                    <a:pt x="1935" y="15"/>
                  </a:lnTo>
                  <a:lnTo>
                    <a:pt x="1921" y="0"/>
                  </a:lnTo>
                  <a:lnTo>
                    <a:pt x="1908" y="0"/>
                  </a:lnTo>
                  <a:lnTo>
                    <a:pt x="1921" y="42"/>
                  </a:lnTo>
                  <a:lnTo>
                    <a:pt x="1935" y="68"/>
                  </a:lnTo>
                  <a:lnTo>
                    <a:pt x="1963" y="96"/>
                  </a:lnTo>
                  <a:lnTo>
                    <a:pt x="1990" y="110"/>
                  </a:lnTo>
                  <a:lnTo>
                    <a:pt x="1963" y="151"/>
                  </a:lnTo>
                  <a:lnTo>
                    <a:pt x="1895" y="206"/>
                  </a:lnTo>
                  <a:lnTo>
                    <a:pt x="1812" y="259"/>
                  </a:lnTo>
                  <a:lnTo>
                    <a:pt x="1799" y="274"/>
                  </a:lnTo>
                  <a:lnTo>
                    <a:pt x="1716" y="274"/>
                  </a:lnTo>
                  <a:lnTo>
                    <a:pt x="1608" y="287"/>
                  </a:lnTo>
                  <a:lnTo>
                    <a:pt x="1593" y="274"/>
                  </a:lnTo>
                  <a:lnTo>
                    <a:pt x="1131" y="328"/>
                  </a:lnTo>
                  <a:lnTo>
                    <a:pt x="722" y="314"/>
                  </a:lnTo>
                  <a:lnTo>
                    <a:pt x="640" y="274"/>
                  </a:lnTo>
                  <a:lnTo>
                    <a:pt x="599" y="287"/>
                  </a:lnTo>
                  <a:lnTo>
                    <a:pt x="559" y="287"/>
                  </a:lnTo>
                  <a:lnTo>
                    <a:pt x="491" y="287"/>
                  </a:lnTo>
                  <a:lnTo>
                    <a:pt x="436" y="274"/>
                  </a:lnTo>
                  <a:lnTo>
                    <a:pt x="285" y="206"/>
                  </a:lnTo>
                  <a:lnTo>
                    <a:pt x="163" y="151"/>
                  </a:lnTo>
                  <a:lnTo>
                    <a:pt x="81" y="96"/>
                  </a:lnTo>
                  <a:lnTo>
                    <a:pt x="0" y="28"/>
                  </a:lnTo>
                  <a:lnTo>
                    <a:pt x="0" y="42"/>
                  </a:lnTo>
                  <a:lnTo>
                    <a:pt x="68" y="110"/>
                  </a:lnTo>
                  <a:lnTo>
                    <a:pt x="163" y="164"/>
                  </a:lnTo>
                  <a:lnTo>
                    <a:pt x="217" y="191"/>
                  </a:lnTo>
                  <a:lnTo>
                    <a:pt x="272" y="219"/>
                  </a:lnTo>
                  <a:lnTo>
                    <a:pt x="313" y="246"/>
                  </a:lnTo>
                  <a:lnTo>
                    <a:pt x="354" y="274"/>
                  </a:lnTo>
                  <a:lnTo>
                    <a:pt x="395" y="287"/>
                  </a:lnTo>
                  <a:lnTo>
                    <a:pt x="436" y="314"/>
                  </a:lnTo>
                  <a:lnTo>
                    <a:pt x="449" y="328"/>
                  </a:lnTo>
                  <a:lnTo>
                    <a:pt x="463" y="355"/>
                  </a:lnTo>
                </a:path>
              </a:pathLst>
            </a:custGeom>
            <a:noFill/>
            <a:ln w="0">
              <a:solidFill>
                <a:srgbClr val="000000"/>
              </a:solidFill>
              <a:round/>
              <a:headEnd/>
              <a:tailEnd/>
            </a:ln>
          </p:spPr>
          <p:txBody>
            <a:bodyPr/>
            <a:lstStyle/>
            <a:p>
              <a:endParaRPr lang="en-US"/>
            </a:p>
          </p:txBody>
        </p:sp>
        <p:sp>
          <p:nvSpPr>
            <p:cNvPr id="15406" name="Freeform 53"/>
            <p:cNvSpPr>
              <a:spLocks/>
            </p:cNvSpPr>
            <p:nvPr/>
          </p:nvSpPr>
          <p:spPr bwMode="auto">
            <a:xfrm>
              <a:off x="1578" y="2979"/>
              <a:ext cx="718" cy="204"/>
            </a:xfrm>
            <a:custGeom>
              <a:avLst/>
              <a:gdLst>
                <a:gd name="T0" fmla="*/ 0 w 2154"/>
                <a:gd name="T1" fmla="*/ 0 h 614"/>
                <a:gd name="T2" fmla="*/ 0 w 2154"/>
                <a:gd name="T3" fmla="*/ 0 h 614"/>
                <a:gd name="T4" fmla="*/ 0 w 2154"/>
                <a:gd name="T5" fmla="*/ 0 h 614"/>
                <a:gd name="T6" fmla="*/ 0 w 2154"/>
                <a:gd name="T7" fmla="*/ 0 h 614"/>
                <a:gd name="T8" fmla="*/ 0 w 2154"/>
                <a:gd name="T9" fmla="*/ 0 h 614"/>
                <a:gd name="T10" fmla="*/ 0 w 2154"/>
                <a:gd name="T11" fmla="*/ 0 h 614"/>
                <a:gd name="T12" fmla="*/ 0 w 2154"/>
                <a:gd name="T13" fmla="*/ 0 h 614"/>
                <a:gd name="T14" fmla="*/ 0 w 2154"/>
                <a:gd name="T15" fmla="*/ 0 h 614"/>
                <a:gd name="T16" fmla="*/ 0 w 2154"/>
                <a:gd name="T17" fmla="*/ 0 h 614"/>
                <a:gd name="T18" fmla="*/ 0 w 2154"/>
                <a:gd name="T19" fmla="*/ 0 h 614"/>
                <a:gd name="T20" fmla="*/ 0 w 2154"/>
                <a:gd name="T21" fmla="*/ 0 h 614"/>
                <a:gd name="T22" fmla="*/ 0 w 2154"/>
                <a:gd name="T23" fmla="*/ 0 h 614"/>
                <a:gd name="T24" fmla="*/ 0 w 2154"/>
                <a:gd name="T25" fmla="*/ 0 h 614"/>
                <a:gd name="T26" fmla="*/ 0 w 2154"/>
                <a:gd name="T27" fmla="*/ 0 h 614"/>
                <a:gd name="T28" fmla="*/ 0 w 2154"/>
                <a:gd name="T29" fmla="*/ 0 h 614"/>
                <a:gd name="T30" fmla="*/ 0 w 2154"/>
                <a:gd name="T31" fmla="*/ 0 h 614"/>
                <a:gd name="T32" fmla="*/ 0 w 2154"/>
                <a:gd name="T33" fmla="*/ 0 h 614"/>
                <a:gd name="T34" fmla="*/ 0 w 2154"/>
                <a:gd name="T35" fmla="*/ 0 h 614"/>
                <a:gd name="T36" fmla="*/ 0 w 2154"/>
                <a:gd name="T37" fmla="*/ 0 h 614"/>
                <a:gd name="T38" fmla="*/ 0 w 2154"/>
                <a:gd name="T39" fmla="*/ 0 h 614"/>
                <a:gd name="T40" fmla="*/ 0 w 2154"/>
                <a:gd name="T41" fmla="*/ 0 h 614"/>
                <a:gd name="T42" fmla="*/ 0 w 2154"/>
                <a:gd name="T43" fmla="*/ 0 h 614"/>
                <a:gd name="T44" fmla="*/ 0 w 2154"/>
                <a:gd name="T45" fmla="*/ 0 h 614"/>
                <a:gd name="T46" fmla="*/ 0 w 2154"/>
                <a:gd name="T47" fmla="*/ 0 h 614"/>
                <a:gd name="T48" fmla="*/ 0 w 2154"/>
                <a:gd name="T49" fmla="*/ 0 h 614"/>
                <a:gd name="T50" fmla="*/ 0 w 2154"/>
                <a:gd name="T51" fmla="*/ 0 h 614"/>
                <a:gd name="T52" fmla="*/ 0 w 2154"/>
                <a:gd name="T53" fmla="*/ 0 h 614"/>
                <a:gd name="T54" fmla="*/ 0 w 2154"/>
                <a:gd name="T55" fmla="*/ 0 h 614"/>
                <a:gd name="T56" fmla="*/ 0 w 2154"/>
                <a:gd name="T57" fmla="*/ 0 h 614"/>
                <a:gd name="T58" fmla="*/ 0 w 2154"/>
                <a:gd name="T59" fmla="*/ 0 h 614"/>
                <a:gd name="T60" fmla="*/ 0 w 2154"/>
                <a:gd name="T61" fmla="*/ 0 h 614"/>
                <a:gd name="T62" fmla="*/ 0 w 2154"/>
                <a:gd name="T63" fmla="*/ 0 h 614"/>
                <a:gd name="T64" fmla="*/ 0 w 2154"/>
                <a:gd name="T65" fmla="*/ 0 h 614"/>
                <a:gd name="T66" fmla="*/ 0 w 2154"/>
                <a:gd name="T67" fmla="*/ 0 h 614"/>
                <a:gd name="T68" fmla="*/ 0 w 2154"/>
                <a:gd name="T69" fmla="*/ 0 h 614"/>
                <a:gd name="T70" fmla="*/ 0 w 2154"/>
                <a:gd name="T71" fmla="*/ 0 h 614"/>
                <a:gd name="T72" fmla="*/ 0 w 2154"/>
                <a:gd name="T73" fmla="*/ 0 h 614"/>
                <a:gd name="T74" fmla="*/ 0 w 2154"/>
                <a:gd name="T75" fmla="*/ 0 h 6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4"/>
                <a:gd name="T115" fmla="*/ 0 h 614"/>
                <a:gd name="T116" fmla="*/ 2154 w 2154"/>
                <a:gd name="T117" fmla="*/ 614 h 6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4" h="614">
                  <a:moveTo>
                    <a:pt x="463" y="355"/>
                  </a:moveTo>
                  <a:lnTo>
                    <a:pt x="476" y="369"/>
                  </a:lnTo>
                  <a:lnTo>
                    <a:pt x="531" y="423"/>
                  </a:lnTo>
                  <a:lnTo>
                    <a:pt x="599" y="491"/>
                  </a:lnTo>
                  <a:lnTo>
                    <a:pt x="654" y="533"/>
                  </a:lnTo>
                  <a:lnTo>
                    <a:pt x="708" y="546"/>
                  </a:lnTo>
                  <a:lnTo>
                    <a:pt x="791" y="574"/>
                  </a:lnTo>
                  <a:lnTo>
                    <a:pt x="859" y="601"/>
                  </a:lnTo>
                  <a:lnTo>
                    <a:pt x="927" y="601"/>
                  </a:lnTo>
                  <a:lnTo>
                    <a:pt x="982" y="614"/>
                  </a:lnTo>
                  <a:lnTo>
                    <a:pt x="1022" y="614"/>
                  </a:lnTo>
                  <a:lnTo>
                    <a:pt x="1104" y="601"/>
                  </a:lnTo>
                  <a:lnTo>
                    <a:pt x="1173" y="587"/>
                  </a:lnTo>
                  <a:lnTo>
                    <a:pt x="1240" y="574"/>
                  </a:lnTo>
                  <a:lnTo>
                    <a:pt x="1293" y="574"/>
                  </a:lnTo>
                  <a:lnTo>
                    <a:pt x="1376" y="559"/>
                  </a:lnTo>
                  <a:lnTo>
                    <a:pt x="1417" y="546"/>
                  </a:lnTo>
                  <a:lnTo>
                    <a:pt x="1472" y="533"/>
                  </a:lnTo>
                  <a:lnTo>
                    <a:pt x="1525" y="519"/>
                  </a:lnTo>
                  <a:lnTo>
                    <a:pt x="1553" y="491"/>
                  </a:lnTo>
                  <a:lnTo>
                    <a:pt x="1608" y="464"/>
                  </a:lnTo>
                  <a:lnTo>
                    <a:pt x="1648" y="437"/>
                  </a:lnTo>
                  <a:lnTo>
                    <a:pt x="1689" y="410"/>
                  </a:lnTo>
                  <a:lnTo>
                    <a:pt x="1744" y="369"/>
                  </a:lnTo>
                  <a:lnTo>
                    <a:pt x="1771" y="328"/>
                  </a:lnTo>
                  <a:lnTo>
                    <a:pt x="1880" y="259"/>
                  </a:lnTo>
                  <a:lnTo>
                    <a:pt x="1908" y="219"/>
                  </a:lnTo>
                  <a:lnTo>
                    <a:pt x="1963" y="178"/>
                  </a:lnTo>
                  <a:lnTo>
                    <a:pt x="1990" y="151"/>
                  </a:lnTo>
                  <a:lnTo>
                    <a:pt x="2003" y="123"/>
                  </a:lnTo>
                  <a:lnTo>
                    <a:pt x="2058" y="123"/>
                  </a:lnTo>
                  <a:lnTo>
                    <a:pt x="2112" y="110"/>
                  </a:lnTo>
                  <a:lnTo>
                    <a:pt x="2139" y="96"/>
                  </a:lnTo>
                  <a:lnTo>
                    <a:pt x="2154" y="68"/>
                  </a:lnTo>
                  <a:lnTo>
                    <a:pt x="2139" y="55"/>
                  </a:lnTo>
                  <a:lnTo>
                    <a:pt x="2126" y="68"/>
                  </a:lnTo>
                  <a:lnTo>
                    <a:pt x="2099" y="96"/>
                  </a:lnTo>
                  <a:lnTo>
                    <a:pt x="2058" y="96"/>
                  </a:lnTo>
                  <a:lnTo>
                    <a:pt x="2016" y="96"/>
                  </a:lnTo>
                  <a:lnTo>
                    <a:pt x="1976" y="68"/>
                  </a:lnTo>
                  <a:lnTo>
                    <a:pt x="1963" y="55"/>
                  </a:lnTo>
                  <a:lnTo>
                    <a:pt x="1935" y="15"/>
                  </a:lnTo>
                  <a:lnTo>
                    <a:pt x="1921" y="0"/>
                  </a:lnTo>
                  <a:lnTo>
                    <a:pt x="1908" y="0"/>
                  </a:lnTo>
                  <a:lnTo>
                    <a:pt x="1921" y="42"/>
                  </a:lnTo>
                  <a:lnTo>
                    <a:pt x="1935" y="68"/>
                  </a:lnTo>
                  <a:lnTo>
                    <a:pt x="1963" y="96"/>
                  </a:lnTo>
                  <a:lnTo>
                    <a:pt x="1990" y="110"/>
                  </a:lnTo>
                  <a:lnTo>
                    <a:pt x="1963" y="151"/>
                  </a:lnTo>
                  <a:lnTo>
                    <a:pt x="1895" y="206"/>
                  </a:lnTo>
                  <a:lnTo>
                    <a:pt x="1812" y="259"/>
                  </a:lnTo>
                  <a:lnTo>
                    <a:pt x="1799" y="274"/>
                  </a:lnTo>
                  <a:lnTo>
                    <a:pt x="1716" y="274"/>
                  </a:lnTo>
                  <a:lnTo>
                    <a:pt x="1608" y="287"/>
                  </a:lnTo>
                  <a:lnTo>
                    <a:pt x="1593" y="274"/>
                  </a:lnTo>
                  <a:lnTo>
                    <a:pt x="1131" y="328"/>
                  </a:lnTo>
                  <a:lnTo>
                    <a:pt x="722" y="314"/>
                  </a:lnTo>
                  <a:lnTo>
                    <a:pt x="640" y="274"/>
                  </a:lnTo>
                  <a:lnTo>
                    <a:pt x="599" y="287"/>
                  </a:lnTo>
                  <a:lnTo>
                    <a:pt x="559" y="287"/>
                  </a:lnTo>
                  <a:lnTo>
                    <a:pt x="491" y="287"/>
                  </a:lnTo>
                  <a:lnTo>
                    <a:pt x="436" y="274"/>
                  </a:lnTo>
                  <a:lnTo>
                    <a:pt x="285" y="206"/>
                  </a:lnTo>
                  <a:lnTo>
                    <a:pt x="163" y="151"/>
                  </a:lnTo>
                  <a:lnTo>
                    <a:pt x="81" y="96"/>
                  </a:lnTo>
                  <a:lnTo>
                    <a:pt x="0" y="28"/>
                  </a:lnTo>
                  <a:lnTo>
                    <a:pt x="0" y="42"/>
                  </a:lnTo>
                  <a:lnTo>
                    <a:pt x="68" y="110"/>
                  </a:lnTo>
                  <a:lnTo>
                    <a:pt x="163" y="164"/>
                  </a:lnTo>
                  <a:lnTo>
                    <a:pt x="217" y="191"/>
                  </a:lnTo>
                  <a:lnTo>
                    <a:pt x="272" y="219"/>
                  </a:lnTo>
                  <a:lnTo>
                    <a:pt x="313" y="246"/>
                  </a:lnTo>
                  <a:lnTo>
                    <a:pt x="354" y="274"/>
                  </a:lnTo>
                  <a:lnTo>
                    <a:pt x="395" y="287"/>
                  </a:lnTo>
                  <a:lnTo>
                    <a:pt x="436" y="314"/>
                  </a:lnTo>
                  <a:lnTo>
                    <a:pt x="449" y="328"/>
                  </a:lnTo>
                  <a:lnTo>
                    <a:pt x="463" y="355"/>
                  </a:lnTo>
                </a:path>
              </a:pathLst>
            </a:custGeom>
            <a:noFill/>
            <a:ln w="0">
              <a:solidFill>
                <a:srgbClr val="000000"/>
              </a:solidFill>
              <a:round/>
              <a:headEnd/>
              <a:tailEnd/>
            </a:ln>
          </p:spPr>
          <p:txBody>
            <a:bodyPr/>
            <a:lstStyle/>
            <a:p>
              <a:endParaRPr lang="en-US"/>
            </a:p>
          </p:txBody>
        </p:sp>
        <p:sp>
          <p:nvSpPr>
            <p:cNvPr id="15407" name="Freeform 54"/>
            <p:cNvSpPr>
              <a:spLocks/>
            </p:cNvSpPr>
            <p:nvPr/>
          </p:nvSpPr>
          <p:spPr bwMode="auto">
            <a:xfrm>
              <a:off x="1946" y="3310"/>
              <a:ext cx="132" cy="141"/>
            </a:xfrm>
            <a:custGeom>
              <a:avLst/>
              <a:gdLst>
                <a:gd name="T0" fmla="*/ 0 w 395"/>
                <a:gd name="T1" fmla="*/ 0 h 423"/>
                <a:gd name="T2" fmla="*/ 0 w 395"/>
                <a:gd name="T3" fmla="*/ 0 h 423"/>
                <a:gd name="T4" fmla="*/ 0 w 395"/>
                <a:gd name="T5" fmla="*/ 0 h 423"/>
                <a:gd name="T6" fmla="*/ 0 w 395"/>
                <a:gd name="T7" fmla="*/ 0 h 423"/>
                <a:gd name="T8" fmla="*/ 0 w 395"/>
                <a:gd name="T9" fmla="*/ 0 h 423"/>
                <a:gd name="T10" fmla="*/ 0 w 395"/>
                <a:gd name="T11" fmla="*/ 0 h 423"/>
                <a:gd name="T12" fmla="*/ 0 w 395"/>
                <a:gd name="T13" fmla="*/ 0 h 423"/>
                <a:gd name="T14" fmla="*/ 0 w 395"/>
                <a:gd name="T15" fmla="*/ 0 h 423"/>
                <a:gd name="T16" fmla="*/ 0 w 395"/>
                <a:gd name="T17" fmla="*/ 0 h 423"/>
                <a:gd name="T18" fmla="*/ 0 w 395"/>
                <a:gd name="T19" fmla="*/ 0 h 423"/>
                <a:gd name="T20" fmla="*/ 0 w 395"/>
                <a:gd name="T21" fmla="*/ 0 h 423"/>
                <a:gd name="T22" fmla="*/ 0 w 395"/>
                <a:gd name="T23" fmla="*/ 0 h 423"/>
                <a:gd name="T24" fmla="*/ 0 w 395"/>
                <a:gd name="T25" fmla="*/ 0 h 423"/>
                <a:gd name="T26" fmla="*/ 0 w 395"/>
                <a:gd name="T27" fmla="*/ 0 h 423"/>
                <a:gd name="T28" fmla="*/ 0 w 395"/>
                <a:gd name="T29" fmla="*/ 0 h 423"/>
                <a:gd name="T30" fmla="*/ 0 w 395"/>
                <a:gd name="T31" fmla="*/ 0 h 423"/>
                <a:gd name="T32" fmla="*/ 0 w 395"/>
                <a:gd name="T33" fmla="*/ 0 h 423"/>
                <a:gd name="T34" fmla="*/ 0 w 395"/>
                <a:gd name="T35" fmla="*/ 0 h 423"/>
                <a:gd name="T36" fmla="*/ 0 w 395"/>
                <a:gd name="T37" fmla="*/ 0 h 423"/>
                <a:gd name="T38" fmla="*/ 0 w 395"/>
                <a:gd name="T39" fmla="*/ 0 h 423"/>
                <a:gd name="T40" fmla="*/ 0 w 395"/>
                <a:gd name="T41" fmla="*/ 0 h 4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5"/>
                <a:gd name="T64" fmla="*/ 0 h 423"/>
                <a:gd name="T65" fmla="*/ 395 w 395"/>
                <a:gd name="T66" fmla="*/ 423 h 4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5" h="423">
                  <a:moveTo>
                    <a:pt x="136" y="0"/>
                  </a:moveTo>
                  <a:lnTo>
                    <a:pt x="231" y="13"/>
                  </a:lnTo>
                  <a:lnTo>
                    <a:pt x="285" y="28"/>
                  </a:lnTo>
                  <a:lnTo>
                    <a:pt x="340" y="68"/>
                  </a:lnTo>
                  <a:lnTo>
                    <a:pt x="368" y="81"/>
                  </a:lnTo>
                  <a:lnTo>
                    <a:pt x="381" y="109"/>
                  </a:lnTo>
                  <a:lnTo>
                    <a:pt x="381" y="136"/>
                  </a:lnTo>
                  <a:lnTo>
                    <a:pt x="395" y="164"/>
                  </a:lnTo>
                  <a:lnTo>
                    <a:pt x="395" y="191"/>
                  </a:lnTo>
                  <a:lnTo>
                    <a:pt x="395" y="232"/>
                  </a:lnTo>
                  <a:lnTo>
                    <a:pt x="381" y="273"/>
                  </a:lnTo>
                  <a:lnTo>
                    <a:pt x="381" y="286"/>
                  </a:lnTo>
                  <a:lnTo>
                    <a:pt x="368" y="328"/>
                  </a:lnTo>
                  <a:lnTo>
                    <a:pt x="326" y="355"/>
                  </a:lnTo>
                  <a:lnTo>
                    <a:pt x="244" y="396"/>
                  </a:lnTo>
                  <a:lnTo>
                    <a:pt x="162" y="423"/>
                  </a:lnTo>
                  <a:lnTo>
                    <a:pt x="55" y="381"/>
                  </a:lnTo>
                  <a:lnTo>
                    <a:pt x="0" y="328"/>
                  </a:lnTo>
                  <a:lnTo>
                    <a:pt x="14" y="191"/>
                  </a:lnTo>
                  <a:lnTo>
                    <a:pt x="27" y="109"/>
                  </a:lnTo>
                  <a:lnTo>
                    <a:pt x="136" y="0"/>
                  </a:lnTo>
                  <a:close/>
                </a:path>
              </a:pathLst>
            </a:custGeom>
            <a:solidFill>
              <a:srgbClr val="FF7E5E"/>
            </a:solidFill>
            <a:ln w="9525">
              <a:noFill/>
              <a:round/>
              <a:headEnd/>
              <a:tailEnd/>
            </a:ln>
          </p:spPr>
          <p:txBody>
            <a:bodyPr/>
            <a:lstStyle/>
            <a:p>
              <a:endParaRPr lang="en-US"/>
            </a:p>
          </p:txBody>
        </p:sp>
        <p:sp>
          <p:nvSpPr>
            <p:cNvPr id="15408" name="Freeform 55"/>
            <p:cNvSpPr>
              <a:spLocks/>
            </p:cNvSpPr>
            <p:nvPr/>
          </p:nvSpPr>
          <p:spPr bwMode="auto">
            <a:xfrm>
              <a:off x="1946" y="3310"/>
              <a:ext cx="132" cy="141"/>
            </a:xfrm>
            <a:custGeom>
              <a:avLst/>
              <a:gdLst>
                <a:gd name="T0" fmla="*/ 0 w 395"/>
                <a:gd name="T1" fmla="*/ 0 h 423"/>
                <a:gd name="T2" fmla="*/ 0 w 395"/>
                <a:gd name="T3" fmla="*/ 0 h 423"/>
                <a:gd name="T4" fmla="*/ 0 w 395"/>
                <a:gd name="T5" fmla="*/ 0 h 423"/>
                <a:gd name="T6" fmla="*/ 0 w 395"/>
                <a:gd name="T7" fmla="*/ 0 h 423"/>
                <a:gd name="T8" fmla="*/ 0 w 395"/>
                <a:gd name="T9" fmla="*/ 0 h 423"/>
                <a:gd name="T10" fmla="*/ 0 w 395"/>
                <a:gd name="T11" fmla="*/ 0 h 423"/>
                <a:gd name="T12" fmla="*/ 0 w 395"/>
                <a:gd name="T13" fmla="*/ 0 h 423"/>
                <a:gd name="T14" fmla="*/ 0 w 395"/>
                <a:gd name="T15" fmla="*/ 0 h 423"/>
                <a:gd name="T16" fmla="*/ 0 w 395"/>
                <a:gd name="T17" fmla="*/ 0 h 423"/>
                <a:gd name="T18" fmla="*/ 0 w 395"/>
                <a:gd name="T19" fmla="*/ 0 h 423"/>
                <a:gd name="T20" fmla="*/ 0 w 395"/>
                <a:gd name="T21" fmla="*/ 0 h 423"/>
                <a:gd name="T22" fmla="*/ 0 w 395"/>
                <a:gd name="T23" fmla="*/ 0 h 423"/>
                <a:gd name="T24" fmla="*/ 0 w 395"/>
                <a:gd name="T25" fmla="*/ 0 h 423"/>
                <a:gd name="T26" fmla="*/ 0 w 395"/>
                <a:gd name="T27" fmla="*/ 0 h 423"/>
                <a:gd name="T28" fmla="*/ 0 w 395"/>
                <a:gd name="T29" fmla="*/ 0 h 423"/>
                <a:gd name="T30" fmla="*/ 0 w 395"/>
                <a:gd name="T31" fmla="*/ 0 h 423"/>
                <a:gd name="T32" fmla="*/ 0 w 395"/>
                <a:gd name="T33" fmla="*/ 0 h 423"/>
                <a:gd name="T34" fmla="*/ 0 w 395"/>
                <a:gd name="T35" fmla="*/ 0 h 423"/>
                <a:gd name="T36" fmla="*/ 0 w 395"/>
                <a:gd name="T37" fmla="*/ 0 h 423"/>
                <a:gd name="T38" fmla="*/ 0 w 395"/>
                <a:gd name="T39" fmla="*/ 0 h 423"/>
                <a:gd name="T40" fmla="*/ 0 w 395"/>
                <a:gd name="T41" fmla="*/ 0 h 4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5"/>
                <a:gd name="T64" fmla="*/ 0 h 423"/>
                <a:gd name="T65" fmla="*/ 395 w 395"/>
                <a:gd name="T66" fmla="*/ 423 h 4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5" h="423">
                  <a:moveTo>
                    <a:pt x="136" y="0"/>
                  </a:moveTo>
                  <a:lnTo>
                    <a:pt x="231" y="13"/>
                  </a:lnTo>
                  <a:lnTo>
                    <a:pt x="285" y="28"/>
                  </a:lnTo>
                  <a:lnTo>
                    <a:pt x="340" y="68"/>
                  </a:lnTo>
                  <a:lnTo>
                    <a:pt x="368" y="81"/>
                  </a:lnTo>
                  <a:lnTo>
                    <a:pt x="381" y="109"/>
                  </a:lnTo>
                  <a:lnTo>
                    <a:pt x="381" y="136"/>
                  </a:lnTo>
                  <a:lnTo>
                    <a:pt x="395" y="164"/>
                  </a:lnTo>
                  <a:lnTo>
                    <a:pt x="395" y="191"/>
                  </a:lnTo>
                  <a:lnTo>
                    <a:pt x="395" y="232"/>
                  </a:lnTo>
                  <a:lnTo>
                    <a:pt x="381" y="273"/>
                  </a:lnTo>
                  <a:lnTo>
                    <a:pt x="381" y="286"/>
                  </a:lnTo>
                  <a:lnTo>
                    <a:pt x="368" y="328"/>
                  </a:lnTo>
                  <a:lnTo>
                    <a:pt x="326" y="355"/>
                  </a:lnTo>
                  <a:lnTo>
                    <a:pt x="244" y="396"/>
                  </a:lnTo>
                  <a:lnTo>
                    <a:pt x="162" y="423"/>
                  </a:lnTo>
                  <a:lnTo>
                    <a:pt x="55" y="381"/>
                  </a:lnTo>
                  <a:lnTo>
                    <a:pt x="0" y="328"/>
                  </a:lnTo>
                  <a:lnTo>
                    <a:pt x="14" y="191"/>
                  </a:lnTo>
                  <a:lnTo>
                    <a:pt x="27" y="109"/>
                  </a:lnTo>
                  <a:lnTo>
                    <a:pt x="136" y="0"/>
                  </a:lnTo>
                </a:path>
              </a:pathLst>
            </a:custGeom>
            <a:noFill/>
            <a:ln w="0">
              <a:solidFill>
                <a:srgbClr val="000000"/>
              </a:solidFill>
              <a:round/>
              <a:headEnd/>
              <a:tailEnd/>
            </a:ln>
          </p:spPr>
          <p:txBody>
            <a:bodyPr/>
            <a:lstStyle/>
            <a:p>
              <a:endParaRPr lang="en-US"/>
            </a:p>
          </p:txBody>
        </p:sp>
        <p:sp>
          <p:nvSpPr>
            <p:cNvPr id="15409" name="Freeform 56"/>
            <p:cNvSpPr>
              <a:spLocks/>
            </p:cNvSpPr>
            <p:nvPr/>
          </p:nvSpPr>
          <p:spPr bwMode="auto">
            <a:xfrm>
              <a:off x="1946" y="3310"/>
              <a:ext cx="132" cy="141"/>
            </a:xfrm>
            <a:custGeom>
              <a:avLst/>
              <a:gdLst>
                <a:gd name="T0" fmla="*/ 0 w 395"/>
                <a:gd name="T1" fmla="*/ 0 h 423"/>
                <a:gd name="T2" fmla="*/ 0 w 395"/>
                <a:gd name="T3" fmla="*/ 0 h 423"/>
                <a:gd name="T4" fmla="*/ 0 w 395"/>
                <a:gd name="T5" fmla="*/ 0 h 423"/>
                <a:gd name="T6" fmla="*/ 0 w 395"/>
                <a:gd name="T7" fmla="*/ 0 h 423"/>
                <a:gd name="T8" fmla="*/ 0 w 395"/>
                <a:gd name="T9" fmla="*/ 0 h 423"/>
                <a:gd name="T10" fmla="*/ 0 w 395"/>
                <a:gd name="T11" fmla="*/ 0 h 423"/>
                <a:gd name="T12" fmla="*/ 0 w 395"/>
                <a:gd name="T13" fmla="*/ 0 h 423"/>
                <a:gd name="T14" fmla="*/ 0 w 395"/>
                <a:gd name="T15" fmla="*/ 0 h 423"/>
                <a:gd name="T16" fmla="*/ 0 w 395"/>
                <a:gd name="T17" fmla="*/ 0 h 423"/>
                <a:gd name="T18" fmla="*/ 0 w 395"/>
                <a:gd name="T19" fmla="*/ 0 h 423"/>
                <a:gd name="T20" fmla="*/ 0 w 395"/>
                <a:gd name="T21" fmla="*/ 0 h 423"/>
                <a:gd name="T22" fmla="*/ 0 w 395"/>
                <a:gd name="T23" fmla="*/ 0 h 423"/>
                <a:gd name="T24" fmla="*/ 0 w 395"/>
                <a:gd name="T25" fmla="*/ 0 h 423"/>
                <a:gd name="T26" fmla="*/ 0 w 395"/>
                <a:gd name="T27" fmla="*/ 0 h 423"/>
                <a:gd name="T28" fmla="*/ 0 w 395"/>
                <a:gd name="T29" fmla="*/ 0 h 423"/>
                <a:gd name="T30" fmla="*/ 0 w 395"/>
                <a:gd name="T31" fmla="*/ 0 h 423"/>
                <a:gd name="T32" fmla="*/ 0 w 395"/>
                <a:gd name="T33" fmla="*/ 0 h 423"/>
                <a:gd name="T34" fmla="*/ 0 w 395"/>
                <a:gd name="T35" fmla="*/ 0 h 423"/>
                <a:gd name="T36" fmla="*/ 0 w 395"/>
                <a:gd name="T37" fmla="*/ 0 h 423"/>
                <a:gd name="T38" fmla="*/ 0 w 395"/>
                <a:gd name="T39" fmla="*/ 0 h 423"/>
                <a:gd name="T40" fmla="*/ 0 w 395"/>
                <a:gd name="T41" fmla="*/ 0 h 4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5"/>
                <a:gd name="T64" fmla="*/ 0 h 423"/>
                <a:gd name="T65" fmla="*/ 395 w 395"/>
                <a:gd name="T66" fmla="*/ 423 h 4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5" h="423">
                  <a:moveTo>
                    <a:pt x="136" y="0"/>
                  </a:moveTo>
                  <a:lnTo>
                    <a:pt x="231" y="13"/>
                  </a:lnTo>
                  <a:lnTo>
                    <a:pt x="285" y="28"/>
                  </a:lnTo>
                  <a:lnTo>
                    <a:pt x="340" y="68"/>
                  </a:lnTo>
                  <a:lnTo>
                    <a:pt x="368" y="81"/>
                  </a:lnTo>
                  <a:lnTo>
                    <a:pt x="381" y="109"/>
                  </a:lnTo>
                  <a:lnTo>
                    <a:pt x="381" y="136"/>
                  </a:lnTo>
                  <a:lnTo>
                    <a:pt x="395" y="164"/>
                  </a:lnTo>
                  <a:lnTo>
                    <a:pt x="395" y="191"/>
                  </a:lnTo>
                  <a:lnTo>
                    <a:pt x="395" y="232"/>
                  </a:lnTo>
                  <a:lnTo>
                    <a:pt x="381" y="273"/>
                  </a:lnTo>
                  <a:lnTo>
                    <a:pt x="381" y="286"/>
                  </a:lnTo>
                  <a:lnTo>
                    <a:pt x="368" y="328"/>
                  </a:lnTo>
                  <a:lnTo>
                    <a:pt x="326" y="355"/>
                  </a:lnTo>
                  <a:lnTo>
                    <a:pt x="244" y="396"/>
                  </a:lnTo>
                  <a:lnTo>
                    <a:pt x="162" y="423"/>
                  </a:lnTo>
                  <a:lnTo>
                    <a:pt x="55" y="381"/>
                  </a:lnTo>
                  <a:lnTo>
                    <a:pt x="0" y="328"/>
                  </a:lnTo>
                  <a:lnTo>
                    <a:pt x="14" y="191"/>
                  </a:lnTo>
                  <a:lnTo>
                    <a:pt x="27" y="109"/>
                  </a:lnTo>
                  <a:lnTo>
                    <a:pt x="136" y="0"/>
                  </a:lnTo>
                </a:path>
              </a:pathLst>
            </a:custGeom>
            <a:noFill/>
            <a:ln w="0">
              <a:solidFill>
                <a:srgbClr val="000000"/>
              </a:solidFill>
              <a:round/>
              <a:headEnd/>
              <a:tailEnd/>
            </a:ln>
          </p:spPr>
          <p:txBody>
            <a:bodyPr/>
            <a:lstStyle/>
            <a:p>
              <a:endParaRPr lang="en-US"/>
            </a:p>
          </p:txBody>
        </p:sp>
        <p:sp>
          <p:nvSpPr>
            <p:cNvPr id="15410" name="Freeform 57"/>
            <p:cNvSpPr>
              <a:spLocks/>
            </p:cNvSpPr>
            <p:nvPr/>
          </p:nvSpPr>
          <p:spPr bwMode="auto">
            <a:xfrm>
              <a:off x="1915" y="3083"/>
              <a:ext cx="136" cy="286"/>
            </a:xfrm>
            <a:custGeom>
              <a:avLst/>
              <a:gdLst>
                <a:gd name="T0" fmla="*/ 0 w 408"/>
                <a:gd name="T1" fmla="*/ 0 h 858"/>
                <a:gd name="T2" fmla="*/ 0 w 408"/>
                <a:gd name="T3" fmla="*/ 0 h 858"/>
                <a:gd name="T4" fmla="*/ 0 w 408"/>
                <a:gd name="T5" fmla="*/ 0 h 858"/>
                <a:gd name="T6" fmla="*/ 0 w 408"/>
                <a:gd name="T7" fmla="*/ 0 h 858"/>
                <a:gd name="T8" fmla="*/ 0 w 408"/>
                <a:gd name="T9" fmla="*/ 0 h 858"/>
                <a:gd name="T10" fmla="*/ 0 w 408"/>
                <a:gd name="T11" fmla="*/ 0 h 858"/>
                <a:gd name="T12" fmla="*/ 0 w 408"/>
                <a:gd name="T13" fmla="*/ 0 h 858"/>
                <a:gd name="T14" fmla="*/ 0 w 408"/>
                <a:gd name="T15" fmla="*/ 0 h 8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858"/>
                <a:gd name="T26" fmla="*/ 408 w 408"/>
                <a:gd name="T27" fmla="*/ 858 h 8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858">
                  <a:moveTo>
                    <a:pt x="0" y="749"/>
                  </a:moveTo>
                  <a:lnTo>
                    <a:pt x="68" y="14"/>
                  </a:lnTo>
                  <a:lnTo>
                    <a:pt x="312" y="0"/>
                  </a:lnTo>
                  <a:lnTo>
                    <a:pt x="408" y="14"/>
                  </a:lnTo>
                  <a:lnTo>
                    <a:pt x="339" y="423"/>
                  </a:lnTo>
                  <a:lnTo>
                    <a:pt x="312" y="681"/>
                  </a:lnTo>
                  <a:lnTo>
                    <a:pt x="284" y="858"/>
                  </a:lnTo>
                  <a:lnTo>
                    <a:pt x="0" y="749"/>
                  </a:lnTo>
                  <a:close/>
                </a:path>
              </a:pathLst>
            </a:custGeom>
            <a:solidFill>
              <a:srgbClr val="FF0000"/>
            </a:solidFill>
            <a:ln w="9525">
              <a:noFill/>
              <a:round/>
              <a:headEnd/>
              <a:tailEnd/>
            </a:ln>
          </p:spPr>
          <p:txBody>
            <a:bodyPr/>
            <a:lstStyle/>
            <a:p>
              <a:endParaRPr lang="en-US"/>
            </a:p>
          </p:txBody>
        </p:sp>
        <p:sp>
          <p:nvSpPr>
            <p:cNvPr id="15411" name="Freeform 58"/>
            <p:cNvSpPr>
              <a:spLocks/>
            </p:cNvSpPr>
            <p:nvPr/>
          </p:nvSpPr>
          <p:spPr bwMode="auto">
            <a:xfrm>
              <a:off x="1915" y="3083"/>
              <a:ext cx="136" cy="286"/>
            </a:xfrm>
            <a:custGeom>
              <a:avLst/>
              <a:gdLst>
                <a:gd name="T0" fmla="*/ 0 w 408"/>
                <a:gd name="T1" fmla="*/ 0 h 858"/>
                <a:gd name="T2" fmla="*/ 0 w 408"/>
                <a:gd name="T3" fmla="*/ 0 h 858"/>
                <a:gd name="T4" fmla="*/ 0 w 408"/>
                <a:gd name="T5" fmla="*/ 0 h 858"/>
                <a:gd name="T6" fmla="*/ 0 w 408"/>
                <a:gd name="T7" fmla="*/ 0 h 858"/>
                <a:gd name="T8" fmla="*/ 0 w 408"/>
                <a:gd name="T9" fmla="*/ 0 h 858"/>
                <a:gd name="T10" fmla="*/ 0 w 408"/>
                <a:gd name="T11" fmla="*/ 0 h 858"/>
                <a:gd name="T12" fmla="*/ 0 w 408"/>
                <a:gd name="T13" fmla="*/ 0 h 858"/>
                <a:gd name="T14" fmla="*/ 0 w 408"/>
                <a:gd name="T15" fmla="*/ 0 h 8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858"/>
                <a:gd name="T26" fmla="*/ 408 w 408"/>
                <a:gd name="T27" fmla="*/ 858 h 8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858">
                  <a:moveTo>
                    <a:pt x="0" y="749"/>
                  </a:moveTo>
                  <a:lnTo>
                    <a:pt x="68" y="14"/>
                  </a:lnTo>
                  <a:lnTo>
                    <a:pt x="312" y="0"/>
                  </a:lnTo>
                  <a:lnTo>
                    <a:pt x="408" y="14"/>
                  </a:lnTo>
                  <a:lnTo>
                    <a:pt x="339" y="423"/>
                  </a:lnTo>
                  <a:lnTo>
                    <a:pt x="312" y="681"/>
                  </a:lnTo>
                  <a:lnTo>
                    <a:pt x="284" y="858"/>
                  </a:lnTo>
                  <a:lnTo>
                    <a:pt x="0" y="749"/>
                  </a:lnTo>
                </a:path>
              </a:pathLst>
            </a:custGeom>
            <a:noFill/>
            <a:ln w="0">
              <a:solidFill>
                <a:srgbClr val="000000"/>
              </a:solidFill>
              <a:round/>
              <a:headEnd/>
              <a:tailEnd/>
            </a:ln>
          </p:spPr>
          <p:txBody>
            <a:bodyPr/>
            <a:lstStyle/>
            <a:p>
              <a:endParaRPr lang="en-US"/>
            </a:p>
          </p:txBody>
        </p:sp>
        <p:sp>
          <p:nvSpPr>
            <p:cNvPr id="15412" name="Freeform 59"/>
            <p:cNvSpPr>
              <a:spLocks/>
            </p:cNvSpPr>
            <p:nvPr/>
          </p:nvSpPr>
          <p:spPr bwMode="auto">
            <a:xfrm>
              <a:off x="1915" y="3083"/>
              <a:ext cx="136" cy="286"/>
            </a:xfrm>
            <a:custGeom>
              <a:avLst/>
              <a:gdLst>
                <a:gd name="T0" fmla="*/ 0 w 408"/>
                <a:gd name="T1" fmla="*/ 0 h 858"/>
                <a:gd name="T2" fmla="*/ 0 w 408"/>
                <a:gd name="T3" fmla="*/ 0 h 858"/>
                <a:gd name="T4" fmla="*/ 0 w 408"/>
                <a:gd name="T5" fmla="*/ 0 h 858"/>
                <a:gd name="T6" fmla="*/ 0 w 408"/>
                <a:gd name="T7" fmla="*/ 0 h 858"/>
                <a:gd name="T8" fmla="*/ 0 w 408"/>
                <a:gd name="T9" fmla="*/ 0 h 858"/>
                <a:gd name="T10" fmla="*/ 0 w 408"/>
                <a:gd name="T11" fmla="*/ 0 h 858"/>
                <a:gd name="T12" fmla="*/ 0 w 408"/>
                <a:gd name="T13" fmla="*/ 0 h 858"/>
                <a:gd name="T14" fmla="*/ 0 w 408"/>
                <a:gd name="T15" fmla="*/ 0 h 8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858"/>
                <a:gd name="T26" fmla="*/ 408 w 408"/>
                <a:gd name="T27" fmla="*/ 858 h 8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858">
                  <a:moveTo>
                    <a:pt x="0" y="749"/>
                  </a:moveTo>
                  <a:lnTo>
                    <a:pt x="68" y="14"/>
                  </a:lnTo>
                  <a:lnTo>
                    <a:pt x="312" y="0"/>
                  </a:lnTo>
                  <a:lnTo>
                    <a:pt x="408" y="14"/>
                  </a:lnTo>
                  <a:lnTo>
                    <a:pt x="339" y="423"/>
                  </a:lnTo>
                  <a:lnTo>
                    <a:pt x="312" y="681"/>
                  </a:lnTo>
                  <a:lnTo>
                    <a:pt x="284" y="858"/>
                  </a:lnTo>
                  <a:lnTo>
                    <a:pt x="0" y="749"/>
                  </a:lnTo>
                </a:path>
              </a:pathLst>
            </a:custGeom>
            <a:noFill/>
            <a:ln w="0">
              <a:solidFill>
                <a:srgbClr val="000000"/>
              </a:solidFill>
              <a:round/>
              <a:headEnd/>
              <a:tailEnd/>
            </a:ln>
          </p:spPr>
          <p:txBody>
            <a:bodyPr/>
            <a:lstStyle/>
            <a:p>
              <a:endParaRPr lang="en-US"/>
            </a:p>
          </p:txBody>
        </p:sp>
        <p:sp>
          <p:nvSpPr>
            <p:cNvPr id="15413" name="Freeform 60"/>
            <p:cNvSpPr>
              <a:spLocks/>
            </p:cNvSpPr>
            <p:nvPr/>
          </p:nvSpPr>
          <p:spPr bwMode="auto">
            <a:xfrm>
              <a:off x="1464" y="3265"/>
              <a:ext cx="659" cy="527"/>
            </a:xfrm>
            <a:custGeom>
              <a:avLst/>
              <a:gdLst>
                <a:gd name="T0" fmla="*/ 0 w 1977"/>
                <a:gd name="T1" fmla="*/ 0 h 1582"/>
                <a:gd name="T2" fmla="*/ 0 w 1977"/>
                <a:gd name="T3" fmla="*/ 0 h 1582"/>
                <a:gd name="T4" fmla="*/ 0 w 1977"/>
                <a:gd name="T5" fmla="*/ 0 h 1582"/>
                <a:gd name="T6" fmla="*/ 0 w 1977"/>
                <a:gd name="T7" fmla="*/ 0 h 1582"/>
                <a:gd name="T8" fmla="*/ 0 w 1977"/>
                <a:gd name="T9" fmla="*/ 0 h 1582"/>
                <a:gd name="T10" fmla="*/ 0 w 1977"/>
                <a:gd name="T11" fmla="*/ 0 h 1582"/>
                <a:gd name="T12" fmla="*/ 0 w 1977"/>
                <a:gd name="T13" fmla="*/ 0 h 1582"/>
                <a:gd name="T14" fmla="*/ 0 w 1977"/>
                <a:gd name="T15" fmla="*/ 0 h 1582"/>
                <a:gd name="T16" fmla="*/ 0 w 1977"/>
                <a:gd name="T17" fmla="*/ 0 h 1582"/>
                <a:gd name="T18" fmla="*/ 0 w 1977"/>
                <a:gd name="T19" fmla="*/ 0 h 1582"/>
                <a:gd name="T20" fmla="*/ 0 w 1977"/>
                <a:gd name="T21" fmla="*/ 0 h 1582"/>
                <a:gd name="T22" fmla="*/ 0 w 1977"/>
                <a:gd name="T23" fmla="*/ 0 h 1582"/>
                <a:gd name="T24" fmla="*/ 0 w 1977"/>
                <a:gd name="T25" fmla="*/ 0 h 1582"/>
                <a:gd name="T26" fmla="*/ 0 w 1977"/>
                <a:gd name="T27" fmla="*/ 0 h 1582"/>
                <a:gd name="T28" fmla="*/ 0 w 1977"/>
                <a:gd name="T29" fmla="*/ 0 h 1582"/>
                <a:gd name="T30" fmla="*/ 0 w 1977"/>
                <a:gd name="T31" fmla="*/ 0 h 1582"/>
                <a:gd name="T32" fmla="*/ 0 w 1977"/>
                <a:gd name="T33" fmla="*/ 0 h 1582"/>
                <a:gd name="T34" fmla="*/ 0 w 1977"/>
                <a:gd name="T35" fmla="*/ 0 h 1582"/>
                <a:gd name="T36" fmla="*/ 0 w 1977"/>
                <a:gd name="T37" fmla="*/ 0 h 1582"/>
                <a:gd name="T38" fmla="*/ 0 w 1977"/>
                <a:gd name="T39" fmla="*/ 0 h 1582"/>
                <a:gd name="T40" fmla="*/ 0 w 1977"/>
                <a:gd name="T41" fmla="*/ 0 h 1582"/>
                <a:gd name="T42" fmla="*/ 0 w 1977"/>
                <a:gd name="T43" fmla="*/ 0 h 1582"/>
                <a:gd name="T44" fmla="*/ 0 w 1977"/>
                <a:gd name="T45" fmla="*/ 0 h 1582"/>
                <a:gd name="T46" fmla="*/ 0 w 1977"/>
                <a:gd name="T47" fmla="*/ 0 h 1582"/>
                <a:gd name="T48" fmla="*/ 0 w 1977"/>
                <a:gd name="T49" fmla="*/ 0 h 1582"/>
                <a:gd name="T50" fmla="*/ 0 w 1977"/>
                <a:gd name="T51" fmla="*/ 0 h 1582"/>
                <a:gd name="T52" fmla="*/ 0 w 1977"/>
                <a:gd name="T53" fmla="*/ 0 h 1582"/>
                <a:gd name="T54" fmla="*/ 0 w 1977"/>
                <a:gd name="T55" fmla="*/ 0 h 1582"/>
                <a:gd name="T56" fmla="*/ 0 w 1977"/>
                <a:gd name="T57" fmla="*/ 0 h 1582"/>
                <a:gd name="T58" fmla="*/ 0 w 1977"/>
                <a:gd name="T59" fmla="*/ 0 h 1582"/>
                <a:gd name="T60" fmla="*/ 0 w 1977"/>
                <a:gd name="T61" fmla="*/ 0 h 1582"/>
                <a:gd name="T62" fmla="*/ 0 w 1977"/>
                <a:gd name="T63" fmla="*/ 0 h 1582"/>
                <a:gd name="T64" fmla="*/ 0 w 1977"/>
                <a:gd name="T65" fmla="*/ 0 h 1582"/>
                <a:gd name="T66" fmla="*/ 0 w 1977"/>
                <a:gd name="T67" fmla="*/ 0 h 1582"/>
                <a:gd name="T68" fmla="*/ 0 w 1977"/>
                <a:gd name="T69" fmla="*/ 0 h 1582"/>
                <a:gd name="T70" fmla="*/ 0 w 1977"/>
                <a:gd name="T71" fmla="*/ 0 h 1582"/>
                <a:gd name="T72" fmla="*/ 0 w 1977"/>
                <a:gd name="T73" fmla="*/ 0 h 1582"/>
                <a:gd name="T74" fmla="*/ 0 w 1977"/>
                <a:gd name="T75" fmla="*/ 0 h 15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7"/>
                <a:gd name="T115" fmla="*/ 0 h 1582"/>
                <a:gd name="T116" fmla="*/ 1977 w 1977"/>
                <a:gd name="T117" fmla="*/ 1582 h 15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7" h="1582">
                  <a:moveTo>
                    <a:pt x="1351" y="81"/>
                  </a:moveTo>
                  <a:lnTo>
                    <a:pt x="1351" y="164"/>
                  </a:lnTo>
                  <a:lnTo>
                    <a:pt x="1460" y="190"/>
                  </a:lnTo>
                  <a:lnTo>
                    <a:pt x="1567" y="204"/>
                  </a:lnTo>
                  <a:lnTo>
                    <a:pt x="1622" y="245"/>
                  </a:lnTo>
                  <a:lnTo>
                    <a:pt x="1690" y="368"/>
                  </a:lnTo>
                  <a:lnTo>
                    <a:pt x="1759" y="464"/>
                  </a:lnTo>
                  <a:lnTo>
                    <a:pt x="1786" y="532"/>
                  </a:lnTo>
                  <a:lnTo>
                    <a:pt x="1814" y="585"/>
                  </a:lnTo>
                  <a:lnTo>
                    <a:pt x="1827" y="627"/>
                  </a:lnTo>
                  <a:lnTo>
                    <a:pt x="1867" y="640"/>
                  </a:lnTo>
                  <a:lnTo>
                    <a:pt x="1895" y="668"/>
                  </a:lnTo>
                  <a:lnTo>
                    <a:pt x="1935" y="681"/>
                  </a:lnTo>
                  <a:lnTo>
                    <a:pt x="1950" y="695"/>
                  </a:lnTo>
                  <a:lnTo>
                    <a:pt x="1977" y="723"/>
                  </a:lnTo>
                  <a:lnTo>
                    <a:pt x="1977" y="736"/>
                  </a:lnTo>
                  <a:lnTo>
                    <a:pt x="1977" y="776"/>
                  </a:lnTo>
                  <a:lnTo>
                    <a:pt x="1950" y="831"/>
                  </a:lnTo>
                  <a:lnTo>
                    <a:pt x="1935" y="845"/>
                  </a:lnTo>
                  <a:lnTo>
                    <a:pt x="1882" y="886"/>
                  </a:lnTo>
                  <a:lnTo>
                    <a:pt x="1814" y="913"/>
                  </a:lnTo>
                  <a:lnTo>
                    <a:pt x="1814" y="940"/>
                  </a:lnTo>
                  <a:lnTo>
                    <a:pt x="1867" y="995"/>
                  </a:lnTo>
                  <a:lnTo>
                    <a:pt x="1867" y="1050"/>
                  </a:lnTo>
                  <a:lnTo>
                    <a:pt x="1867" y="1063"/>
                  </a:lnTo>
                  <a:lnTo>
                    <a:pt x="1867" y="1104"/>
                  </a:lnTo>
                  <a:lnTo>
                    <a:pt x="1841" y="1131"/>
                  </a:lnTo>
                  <a:lnTo>
                    <a:pt x="1814" y="1172"/>
                  </a:lnTo>
                  <a:lnTo>
                    <a:pt x="1814" y="1199"/>
                  </a:lnTo>
                  <a:lnTo>
                    <a:pt x="1772" y="1214"/>
                  </a:lnTo>
                  <a:lnTo>
                    <a:pt x="1759" y="1214"/>
                  </a:lnTo>
                  <a:lnTo>
                    <a:pt x="1677" y="1227"/>
                  </a:lnTo>
                  <a:lnTo>
                    <a:pt x="1608" y="1267"/>
                  </a:lnTo>
                  <a:lnTo>
                    <a:pt x="1677" y="1322"/>
                  </a:lnTo>
                  <a:lnTo>
                    <a:pt x="1718" y="1363"/>
                  </a:lnTo>
                  <a:lnTo>
                    <a:pt x="1731" y="1391"/>
                  </a:lnTo>
                  <a:lnTo>
                    <a:pt x="1718" y="1431"/>
                  </a:lnTo>
                  <a:lnTo>
                    <a:pt x="1690" y="1446"/>
                  </a:lnTo>
                  <a:lnTo>
                    <a:pt x="1663" y="1486"/>
                  </a:lnTo>
                  <a:lnTo>
                    <a:pt x="1582" y="1541"/>
                  </a:lnTo>
                  <a:lnTo>
                    <a:pt x="1460" y="1582"/>
                  </a:lnTo>
                  <a:lnTo>
                    <a:pt x="1309" y="1582"/>
                  </a:lnTo>
                  <a:lnTo>
                    <a:pt x="1201" y="1541"/>
                  </a:lnTo>
                  <a:lnTo>
                    <a:pt x="1105" y="1499"/>
                  </a:lnTo>
                  <a:lnTo>
                    <a:pt x="1024" y="1446"/>
                  </a:lnTo>
                  <a:lnTo>
                    <a:pt x="941" y="1418"/>
                  </a:lnTo>
                  <a:lnTo>
                    <a:pt x="886" y="1377"/>
                  </a:lnTo>
                  <a:lnTo>
                    <a:pt x="846" y="1336"/>
                  </a:lnTo>
                  <a:lnTo>
                    <a:pt x="833" y="1282"/>
                  </a:lnTo>
                  <a:lnTo>
                    <a:pt x="833" y="1254"/>
                  </a:lnTo>
                  <a:lnTo>
                    <a:pt x="710" y="1282"/>
                  </a:lnTo>
                  <a:lnTo>
                    <a:pt x="614" y="1309"/>
                  </a:lnTo>
                  <a:lnTo>
                    <a:pt x="533" y="1309"/>
                  </a:lnTo>
                  <a:lnTo>
                    <a:pt x="410" y="1282"/>
                  </a:lnTo>
                  <a:lnTo>
                    <a:pt x="287" y="1267"/>
                  </a:lnTo>
                  <a:lnTo>
                    <a:pt x="191" y="1227"/>
                  </a:lnTo>
                  <a:lnTo>
                    <a:pt x="136" y="1199"/>
                  </a:lnTo>
                  <a:lnTo>
                    <a:pt x="95" y="1172"/>
                  </a:lnTo>
                  <a:lnTo>
                    <a:pt x="0" y="1091"/>
                  </a:lnTo>
                  <a:lnTo>
                    <a:pt x="0" y="968"/>
                  </a:lnTo>
                  <a:lnTo>
                    <a:pt x="55" y="804"/>
                  </a:lnTo>
                  <a:lnTo>
                    <a:pt x="191" y="585"/>
                  </a:lnTo>
                  <a:lnTo>
                    <a:pt x="287" y="491"/>
                  </a:lnTo>
                  <a:lnTo>
                    <a:pt x="410" y="409"/>
                  </a:lnTo>
                  <a:lnTo>
                    <a:pt x="518" y="354"/>
                  </a:lnTo>
                  <a:lnTo>
                    <a:pt x="614" y="313"/>
                  </a:lnTo>
                  <a:lnTo>
                    <a:pt x="655" y="313"/>
                  </a:lnTo>
                  <a:lnTo>
                    <a:pt x="818" y="109"/>
                  </a:lnTo>
                  <a:lnTo>
                    <a:pt x="901" y="54"/>
                  </a:lnTo>
                  <a:lnTo>
                    <a:pt x="982" y="26"/>
                  </a:lnTo>
                  <a:lnTo>
                    <a:pt x="1024" y="0"/>
                  </a:lnTo>
                  <a:lnTo>
                    <a:pt x="1064" y="0"/>
                  </a:lnTo>
                  <a:lnTo>
                    <a:pt x="1146" y="0"/>
                  </a:lnTo>
                  <a:lnTo>
                    <a:pt x="1201" y="0"/>
                  </a:lnTo>
                  <a:lnTo>
                    <a:pt x="1214" y="26"/>
                  </a:lnTo>
                  <a:lnTo>
                    <a:pt x="1256" y="41"/>
                  </a:lnTo>
                  <a:lnTo>
                    <a:pt x="1351" y="81"/>
                  </a:lnTo>
                  <a:close/>
                </a:path>
              </a:pathLst>
            </a:custGeom>
            <a:solidFill>
              <a:srgbClr val="FF9A73"/>
            </a:solidFill>
            <a:ln w="9525">
              <a:noFill/>
              <a:round/>
              <a:headEnd/>
              <a:tailEnd/>
            </a:ln>
          </p:spPr>
          <p:txBody>
            <a:bodyPr/>
            <a:lstStyle/>
            <a:p>
              <a:endParaRPr lang="en-US"/>
            </a:p>
          </p:txBody>
        </p:sp>
        <p:sp>
          <p:nvSpPr>
            <p:cNvPr id="15414" name="Freeform 61"/>
            <p:cNvSpPr>
              <a:spLocks/>
            </p:cNvSpPr>
            <p:nvPr/>
          </p:nvSpPr>
          <p:spPr bwMode="auto">
            <a:xfrm>
              <a:off x="1464" y="3265"/>
              <a:ext cx="659" cy="527"/>
            </a:xfrm>
            <a:custGeom>
              <a:avLst/>
              <a:gdLst>
                <a:gd name="T0" fmla="*/ 0 w 1977"/>
                <a:gd name="T1" fmla="*/ 0 h 1582"/>
                <a:gd name="T2" fmla="*/ 0 w 1977"/>
                <a:gd name="T3" fmla="*/ 0 h 1582"/>
                <a:gd name="T4" fmla="*/ 0 w 1977"/>
                <a:gd name="T5" fmla="*/ 0 h 1582"/>
                <a:gd name="T6" fmla="*/ 0 w 1977"/>
                <a:gd name="T7" fmla="*/ 0 h 1582"/>
                <a:gd name="T8" fmla="*/ 0 w 1977"/>
                <a:gd name="T9" fmla="*/ 0 h 1582"/>
                <a:gd name="T10" fmla="*/ 0 w 1977"/>
                <a:gd name="T11" fmla="*/ 0 h 1582"/>
                <a:gd name="T12" fmla="*/ 0 w 1977"/>
                <a:gd name="T13" fmla="*/ 0 h 1582"/>
                <a:gd name="T14" fmla="*/ 0 w 1977"/>
                <a:gd name="T15" fmla="*/ 0 h 1582"/>
                <a:gd name="T16" fmla="*/ 0 w 1977"/>
                <a:gd name="T17" fmla="*/ 0 h 1582"/>
                <a:gd name="T18" fmla="*/ 0 w 1977"/>
                <a:gd name="T19" fmla="*/ 0 h 1582"/>
                <a:gd name="T20" fmla="*/ 0 w 1977"/>
                <a:gd name="T21" fmla="*/ 0 h 1582"/>
                <a:gd name="T22" fmla="*/ 0 w 1977"/>
                <a:gd name="T23" fmla="*/ 0 h 1582"/>
                <a:gd name="T24" fmla="*/ 0 w 1977"/>
                <a:gd name="T25" fmla="*/ 0 h 1582"/>
                <a:gd name="T26" fmla="*/ 0 w 1977"/>
                <a:gd name="T27" fmla="*/ 0 h 1582"/>
                <a:gd name="T28" fmla="*/ 0 w 1977"/>
                <a:gd name="T29" fmla="*/ 0 h 1582"/>
                <a:gd name="T30" fmla="*/ 0 w 1977"/>
                <a:gd name="T31" fmla="*/ 0 h 1582"/>
                <a:gd name="T32" fmla="*/ 0 w 1977"/>
                <a:gd name="T33" fmla="*/ 0 h 1582"/>
                <a:gd name="T34" fmla="*/ 0 w 1977"/>
                <a:gd name="T35" fmla="*/ 0 h 1582"/>
                <a:gd name="T36" fmla="*/ 0 w 1977"/>
                <a:gd name="T37" fmla="*/ 0 h 1582"/>
                <a:gd name="T38" fmla="*/ 0 w 1977"/>
                <a:gd name="T39" fmla="*/ 0 h 1582"/>
                <a:gd name="T40" fmla="*/ 0 w 1977"/>
                <a:gd name="T41" fmla="*/ 0 h 1582"/>
                <a:gd name="T42" fmla="*/ 0 w 1977"/>
                <a:gd name="T43" fmla="*/ 0 h 1582"/>
                <a:gd name="T44" fmla="*/ 0 w 1977"/>
                <a:gd name="T45" fmla="*/ 0 h 1582"/>
                <a:gd name="T46" fmla="*/ 0 w 1977"/>
                <a:gd name="T47" fmla="*/ 0 h 1582"/>
                <a:gd name="T48" fmla="*/ 0 w 1977"/>
                <a:gd name="T49" fmla="*/ 0 h 1582"/>
                <a:gd name="T50" fmla="*/ 0 w 1977"/>
                <a:gd name="T51" fmla="*/ 0 h 1582"/>
                <a:gd name="T52" fmla="*/ 0 w 1977"/>
                <a:gd name="T53" fmla="*/ 0 h 1582"/>
                <a:gd name="T54" fmla="*/ 0 w 1977"/>
                <a:gd name="T55" fmla="*/ 0 h 1582"/>
                <a:gd name="T56" fmla="*/ 0 w 1977"/>
                <a:gd name="T57" fmla="*/ 0 h 1582"/>
                <a:gd name="T58" fmla="*/ 0 w 1977"/>
                <a:gd name="T59" fmla="*/ 0 h 1582"/>
                <a:gd name="T60" fmla="*/ 0 w 1977"/>
                <a:gd name="T61" fmla="*/ 0 h 1582"/>
                <a:gd name="T62" fmla="*/ 0 w 1977"/>
                <a:gd name="T63" fmla="*/ 0 h 1582"/>
                <a:gd name="T64" fmla="*/ 0 w 1977"/>
                <a:gd name="T65" fmla="*/ 0 h 1582"/>
                <a:gd name="T66" fmla="*/ 0 w 1977"/>
                <a:gd name="T67" fmla="*/ 0 h 1582"/>
                <a:gd name="T68" fmla="*/ 0 w 1977"/>
                <a:gd name="T69" fmla="*/ 0 h 1582"/>
                <a:gd name="T70" fmla="*/ 0 w 1977"/>
                <a:gd name="T71" fmla="*/ 0 h 1582"/>
                <a:gd name="T72" fmla="*/ 0 w 1977"/>
                <a:gd name="T73" fmla="*/ 0 h 1582"/>
                <a:gd name="T74" fmla="*/ 0 w 1977"/>
                <a:gd name="T75" fmla="*/ 0 h 15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7"/>
                <a:gd name="T115" fmla="*/ 0 h 1582"/>
                <a:gd name="T116" fmla="*/ 1977 w 1977"/>
                <a:gd name="T117" fmla="*/ 1582 h 15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7" h="1582">
                  <a:moveTo>
                    <a:pt x="1351" y="81"/>
                  </a:moveTo>
                  <a:lnTo>
                    <a:pt x="1351" y="164"/>
                  </a:lnTo>
                  <a:lnTo>
                    <a:pt x="1460" y="190"/>
                  </a:lnTo>
                  <a:lnTo>
                    <a:pt x="1567" y="204"/>
                  </a:lnTo>
                  <a:lnTo>
                    <a:pt x="1622" y="245"/>
                  </a:lnTo>
                  <a:lnTo>
                    <a:pt x="1690" y="368"/>
                  </a:lnTo>
                  <a:lnTo>
                    <a:pt x="1759" y="464"/>
                  </a:lnTo>
                  <a:lnTo>
                    <a:pt x="1786" y="532"/>
                  </a:lnTo>
                  <a:lnTo>
                    <a:pt x="1814" y="585"/>
                  </a:lnTo>
                  <a:lnTo>
                    <a:pt x="1827" y="627"/>
                  </a:lnTo>
                  <a:lnTo>
                    <a:pt x="1867" y="640"/>
                  </a:lnTo>
                  <a:lnTo>
                    <a:pt x="1895" y="668"/>
                  </a:lnTo>
                  <a:lnTo>
                    <a:pt x="1935" y="681"/>
                  </a:lnTo>
                  <a:lnTo>
                    <a:pt x="1950" y="695"/>
                  </a:lnTo>
                  <a:lnTo>
                    <a:pt x="1977" y="723"/>
                  </a:lnTo>
                  <a:lnTo>
                    <a:pt x="1977" y="736"/>
                  </a:lnTo>
                  <a:lnTo>
                    <a:pt x="1977" y="776"/>
                  </a:lnTo>
                  <a:lnTo>
                    <a:pt x="1950" y="831"/>
                  </a:lnTo>
                  <a:lnTo>
                    <a:pt x="1935" y="845"/>
                  </a:lnTo>
                  <a:lnTo>
                    <a:pt x="1882" y="886"/>
                  </a:lnTo>
                  <a:lnTo>
                    <a:pt x="1814" y="913"/>
                  </a:lnTo>
                  <a:lnTo>
                    <a:pt x="1814" y="940"/>
                  </a:lnTo>
                  <a:lnTo>
                    <a:pt x="1867" y="995"/>
                  </a:lnTo>
                  <a:lnTo>
                    <a:pt x="1867" y="1050"/>
                  </a:lnTo>
                  <a:lnTo>
                    <a:pt x="1867" y="1063"/>
                  </a:lnTo>
                  <a:lnTo>
                    <a:pt x="1867" y="1104"/>
                  </a:lnTo>
                  <a:lnTo>
                    <a:pt x="1841" y="1131"/>
                  </a:lnTo>
                  <a:lnTo>
                    <a:pt x="1814" y="1172"/>
                  </a:lnTo>
                  <a:lnTo>
                    <a:pt x="1814" y="1199"/>
                  </a:lnTo>
                  <a:lnTo>
                    <a:pt x="1772" y="1214"/>
                  </a:lnTo>
                  <a:lnTo>
                    <a:pt x="1759" y="1214"/>
                  </a:lnTo>
                  <a:lnTo>
                    <a:pt x="1677" y="1227"/>
                  </a:lnTo>
                  <a:lnTo>
                    <a:pt x="1608" y="1267"/>
                  </a:lnTo>
                  <a:lnTo>
                    <a:pt x="1677" y="1322"/>
                  </a:lnTo>
                  <a:lnTo>
                    <a:pt x="1718" y="1363"/>
                  </a:lnTo>
                  <a:lnTo>
                    <a:pt x="1731" y="1391"/>
                  </a:lnTo>
                  <a:lnTo>
                    <a:pt x="1718" y="1431"/>
                  </a:lnTo>
                  <a:lnTo>
                    <a:pt x="1690" y="1446"/>
                  </a:lnTo>
                  <a:lnTo>
                    <a:pt x="1663" y="1486"/>
                  </a:lnTo>
                  <a:lnTo>
                    <a:pt x="1582" y="1541"/>
                  </a:lnTo>
                  <a:lnTo>
                    <a:pt x="1460" y="1582"/>
                  </a:lnTo>
                  <a:lnTo>
                    <a:pt x="1309" y="1582"/>
                  </a:lnTo>
                  <a:lnTo>
                    <a:pt x="1201" y="1541"/>
                  </a:lnTo>
                  <a:lnTo>
                    <a:pt x="1105" y="1499"/>
                  </a:lnTo>
                  <a:lnTo>
                    <a:pt x="1024" y="1446"/>
                  </a:lnTo>
                  <a:lnTo>
                    <a:pt x="941" y="1418"/>
                  </a:lnTo>
                  <a:lnTo>
                    <a:pt x="886" y="1377"/>
                  </a:lnTo>
                  <a:lnTo>
                    <a:pt x="846" y="1336"/>
                  </a:lnTo>
                  <a:lnTo>
                    <a:pt x="833" y="1282"/>
                  </a:lnTo>
                  <a:lnTo>
                    <a:pt x="833" y="1254"/>
                  </a:lnTo>
                  <a:lnTo>
                    <a:pt x="710" y="1282"/>
                  </a:lnTo>
                  <a:lnTo>
                    <a:pt x="614" y="1309"/>
                  </a:lnTo>
                  <a:lnTo>
                    <a:pt x="533" y="1309"/>
                  </a:lnTo>
                  <a:lnTo>
                    <a:pt x="410" y="1282"/>
                  </a:lnTo>
                  <a:lnTo>
                    <a:pt x="287" y="1267"/>
                  </a:lnTo>
                  <a:lnTo>
                    <a:pt x="191" y="1227"/>
                  </a:lnTo>
                  <a:lnTo>
                    <a:pt x="136" y="1199"/>
                  </a:lnTo>
                  <a:lnTo>
                    <a:pt x="95" y="1172"/>
                  </a:lnTo>
                  <a:lnTo>
                    <a:pt x="0" y="1091"/>
                  </a:lnTo>
                  <a:lnTo>
                    <a:pt x="0" y="968"/>
                  </a:lnTo>
                  <a:lnTo>
                    <a:pt x="55" y="804"/>
                  </a:lnTo>
                  <a:lnTo>
                    <a:pt x="191" y="585"/>
                  </a:lnTo>
                  <a:lnTo>
                    <a:pt x="287" y="491"/>
                  </a:lnTo>
                  <a:lnTo>
                    <a:pt x="410" y="409"/>
                  </a:lnTo>
                  <a:lnTo>
                    <a:pt x="518" y="354"/>
                  </a:lnTo>
                  <a:lnTo>
                    <a:pt x="614" y="313"/>
                  </a:lnTo>
                  <a:lnTo>
                    <a:pt x="655" y="313"/>
                  </a:lnTo>
                  <a:lnTo>
                    <a:pt x="818" y="109"/>
                  </a:lnTo>
                  <a:lnTo>
                    <a:pt x="901" y="54"/>
                  </a:lnTo>
                  <a:lnTo>
                    <a:pt x="982" y="26"/>
                  </a:lnTo>
                  <a:lnTo>
                    <a:pt x="1024" y="0"/>
                  </a:lnTo>
                  <a:lnTo>
                    <a:pt x="1064" y="0"/>
                  </a:lnTo>
                  <a:lnTo>
                    <a:pt x="1146" y="0"/>
                  </a:lnTo>
                  <a:lnTo>
                    <a:pt x="1201" y="0"/>
                  </a:lnTo>
                  <a:lnTo>
                    <a:pt x="1214" y="26"/>
                  </a:lnTo>
                  <a:lnTo>
                    <a:pt x="1256" y="41"/>
                  </a:lnTo>
                  <a:lnTo>
                    <a:pt x="1351" y="81"/>
                  </a:lnTo>
                </a:path>
              </a:pathLst>
            </a:custGeom>
            <a:noFill/>
            <a:ln w="0">
              <a:solidFill>
                <a:srgbClr val="000000"/>
              </a:solidFill>
              <a:round/>
              <a:headEnd/>
              <a:tailEnd/>
            </a:ln>
          </p:spPr>
          <p:txBody>
            <a:bodyPr/>
            <a:lstStyle/>
            <a:p>
              <a:endParaRPr lang="en-US"/>
            </a:p>
          </p:txBody>
        </p:sp>
        <p:sp>
          <p:nvSpPr>
            <p:cNvPr id="15415" name="Freeform 62"/>
            <p:cNvSpPr>
              <a:spLocks/>
            </p:cNvSpPr>
            <p:nvPr/>
          </p:nvSpPr>
          <p:spPr bwMode="auto">
            <a:xfrm>
              <a:off x="1464" y="3265"/>
              <a:ext cx="659" cy="527"/>
            </a:xfrm>
            <a:custGeom>
              <a:avLst/>
              <a:gdLst>
                <a:gd name="T0" fmla="*/ 0 w 1977"/>
                <a:gd name="T1" fmla="*/ 0 h 1582"/>
                <a:gd name="T2" fmla="*/ 0 w 1977"/>
                <a:gd name="T3" fmla="*/ 0 h 1582"/>
                <a:gd name="T4" fmla="*/ 0 w 1977"/>
                <a:gd name="T5" fmla="*/ 0 h 1582"/>
                <a:gd name="T6" fmla="*/ 0 w 1977"/>
                <a:gd name="T7" fmla="*/ 0 h 1582"/>
                <a:gd name="T8" fmla="*/ 0 w 1977"/>
                <a:gd name="T9" fmla="*/ 0 h 1582"/>
                <a:gd name="T10" fmla="*/ 0 w 1977"/>
                <a:gd name="T11" fmla="*/ 0 h 1582"/>
                <a:gd name="T12" fmla="*/ 0 w 1977"/>
                <a:gd name="T13" fmla="*/ 0 h 1582"/>
                <a:gd name="T14" fmla="*/ 0 w 1977"/>
                <a:gd name="T15" fmla="*/ 0 h 1582"/>
                <a:gd name="T16" fmla="*/ 0 w 1977"/>
                <a:gd name="T17" fmla="*/ 0 h 1582"/>
                <a:gd name="T18" fmla="*/ 0 w 1977"/>
                <a:gd name="T19" fmla="*/ 0 h 1582"/>
                <a:gd name="T20" fmla="*/ 0 w 1977"/>
                <a:gd name="T21" fmla="*/ 0 h 1582"/>
                <a:gd name="T22" fmla="*/ 0 w 1977"/>
                <a:gd name="T23" fmla="*/ 0 h 1582"/>
                <a:gd name="T24" fmla="*/ 0 w 1977"/>
                <a:gd name="T25" fmla="*/ 0 h 1582"/>
                <a:gd name="T26" fmla="*/ 0 w 1977"/>
                <a:gd name="T27" fmla="*/ 0 h 1582"/>
                <a:gd name="T28" fmla="*/ 0 w 1977"/>
                <a:gd name="T29" fmla="*/ 0 h 1582"/>
                <a:gd name="T30" fmla="*/ 0 w 1977"/>
                <a:gd name="T31" fmla="*/ 0 h 1582"/>
                <a:gd name="T32" fmla="*/ 0 w 1977"/>
                <a:gd name="T33" fmla="*/ 0 h 1582"/>
                <a:gd name="T34" fmla="*/ 0 w 1977"/>
                <a:gd name="T35" fmla="*/ 0 h 1582"/>
                <a:gd name="T36" fmla="*/ 0 w 1977"/>
                <a:gd name="T37" fmla="*/ 0 h 1582"/>
                <a:gd name="T38" fmla="*/ 0 w 1977"/>
                <a:gd name="T39" fmla="*/ 0 h 1582"/>
                <a:gd name="T40" fmla="*/ 0 w 1977"/>
                <a:gd name="T41" fmla="*/ 0 h 1582"/>
                <a:gd name="T42" fmla="*/ 0 w 1977"/>
                <a:gd name="T43" fmla="*/ 0 h 1582"/>
                <a:gd name="T44" fmla="*/ 0 w 1977"/>
                <a:gd name="T45" fmla="*/ 0 h 1582"/>
                <a:gd name="T46" fmla="*/ 0 w 1977"/>
                <a:gd name="T47" fmla="*/ 0 h 1582"/>
                <a:gd name="T48" fmla="*/ 0 w 1977"/>
                <a:gd name="T49" fmla="*/ 0 h 1582"/>
                <a:gd name="T50" fmla="*/ 0 w 1977"/>
                <a:gd name="T51" fmla="*/ 0 h 1582"/>
                <a:gd name="T52" fmla="*/ 0 w 1977"/>
                <a:gd name="T53" fmla="*/ 0 h 1582"/>
                <a:gd name="T54" fmla="*/ 0 w 1977"/>
                <a:gd name="T55" fmla="*/ 0 h 1582"/>
                <a:gd name="T56" fmla="*/ 0 w 1977"/>
                <a:gd name="T57" fmla="*/ 0 h 1582"/>
                <a:gd name="T58" fmla="*/ 0 w 1977"/>
                <a:gd name="T59" fmla="*/ 0 h 1582"/>
                <a:gd name="T60" fmla="*/ 0 w 1977"/>
                <a:gd name="T61" fmla="*/ 0 h 1582"/>
                <a:gd name="T62" fmla="*/ 0 w 1977"/>
                <a:gd name="T63" fmla="*/ 0 h 1582"/>
                <a:gd name="T64" fmla="*/ 0 w 1977"/>
                <a:gd name="T65" fmla="*/ 0 h 1582"/>
                <a:gd name="T66" fmla="*/ 0 w 1977"/>
                <a:gd name="T67" fmla="*/ 0 h 1582"/>
                <a:gd name="T68" fmla="*/ 0 w 1977"/>
                <a:gd name="T69" fmla="*/ 0 h 1582"/>
                <a:gd name="T70" fmla="*/ 0 w 1977"/>
                <a:gd name="T71" fmla="*/ 0 h 1582"/>
                <a:gd name="T72" fmla="*/ 0 w 1977"/>
                <a:gd name="T73" fmla="*/ 0 h 1582"/>
                <a:gd name="T74" fmla="*/ 0 w 1977"/>
                <a:gd name="T75" fmla="*/ 0 h 15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7"/>
                <a:gd name="T115" fmla="*/ 0 h 1582"/>
                <a:gd name="T116" fmla="*/ 1977 w 1977"/>
                <a:gd name="T117" fmla="*/ 1582 h 15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7" h="1582">
                  <a:moveTo>
                    <a:pt x="1351" y="81"/>
                  </a:moveTo>
                  <a:lnTo>
                    <a:pt x="1351" y="164"/>
                  </a:lnTo>
                  <a:lnTo>
                    <a:pt x="1460" y="190"/>
                  </a:lnTo>
                  <a:lnTo>
                    <a:pt x="1567" y="204"/>
                  </a:lnTo>
                  <a:lnTo>
                    <a:pt x="1622" y="245"/>
                  </a:lnTo>
                  <a:lnTo>
                    <a:pt x="1690" y="368"/>
                  </a:lnTo>
                  <a:lnTo>
                    <a:pt x="1759" y="464"/>
                  </a:lnTo>
                  <a:lnTo>
                    <a:pt x="1786" y="532"/>
                  </a:lnTo>
                  <a:lnTo>
                    <a:pt x="1814" y="585"/>
                  </a:lnTo>
                  <a:lnTo>
                    <a:pt x="1827" y="627"/>
                  </a:lnTo>
                  <a:lnTo>
                    <a:pt x="1867" y="640"/>
                  </a:lnTo>
                  <a:lnTo>
                    <a:pt x="1895" y="668"/>
                  </a:lnTo>
                  <a:lnTo>
                    <a:pt x="1935" y="681"/>
                  </a:lnTo>
                  <a:lnTo>
                    <a:pt x="1950" y="695"/>
                  </a:lnTo>
                  <a:lnTo>
                    <a:pt x="1977" y="723"/>
                  </a:lnTo>
                  <a:lnTo>
                    <a:pt x="1977" y="736"/>
                  </a:lnTo>
                  <a:lnTo>
                    <a:pt x="1977" y="776"/>
                  </a:lnTo>
                  <a:lnTo>
                    <a:pt x="1950" y="831"/>
                  </a:lnTo>
                  <a:lnTo>
                    <a:pt x="1935" y="845"/>
                  </a:lnTo>
                  <a:lnTo>
                    <a:pt x="1882" y="886"/>
                  </a:lnTo>
                  <a:lnTo>
                    <a:pt x="1814" y="913"/>
                  </a:lnTo>
                  <a:lnTo>
                    <a:pt x="1814" y="940"/>
                  </a:lnTo>
                  <a:lnTo>
                    <a:pt x="1867" y="995"/>
                  </a:lnTo>
                  <a:lnTo>
                    <a:pt x="1867" y="1050"/>
                  </a:lnTo>
                  <a:lnTo>
                    <a:pt x="1867" y="1063"/>
                  </a:lnTo>
                  <a:lnTo>
                    <a:pt x="1867" y="1104"/>
                  </a:lnTo>
                  <a:lnTo>
                    <a:pt x="1841" y="1131"/>
                  </a:lnTo>
                  <a:lnTo>
                    <a:pt x="1814" y="1172"/>
                  </a:lnTo>
                  <a:lnTo>
                    <a:pt x="1814" y="1199"/>
                  </a:lnTo>
                  <a:lnTo>
                    <a:pt x="1772" y="1214"/>
                  </a:lnTo>
                  <a:lnTo>
                    <a:pt x="1759" y="1214"/>
                  </a:lnTo>
                  <a:lnTo>
                    <a:pt x="1677" y="1227"/>
                  </a:lnTo>
                  <a:lnTo>
                    <a:pt x="1608" y="1267"/>
                  </a:lnTo>
                  <a:lnTo>
                    <a:pt x="1677" y="1322"/>
                  </a:lnTo>
                  <a:lnTo>
                    <a:pt x="1718" y="1363"/>
                  </a:lnTo>
                  <a:lnTo>
                    <a:pt x="1731" y="1391"/>
                  </a:lnTo>
                  <a:lnTo>
                    <a:pt x="1718" y="1431"/>
                  </a:lnTo>
                  <a:lnTo>
                    <a:pt x="1690" y="1446"/>
                  </a:lnTo>
                  <a:lnTo>
                    <a:pt x="1663" y="1486"/>
                  </a:lnTo>
                  <a:lnTo>
                    <a:pt x="1582" y="1541"/>
                  </a:lnTo>
                  <a:lnTo>
                    <a:pt x="1460" y="1582"/>
                  </a:lnTo>
                  <a:lnTo>
                    <a:pt x="1309" y="1582"/>
                  </a:lnTo>
                  <a:lnTo>
                    <a:pt x="1201" y="1541"/>
                  </a:lnTo>
                  <a:lnTo>
                    <a:pt x="1105" y="1499"/>
                  </a:lnTo>
                  <a:lnTo>
                    <a:pt x="1024" y="1446"/>
                  </a:lnTo>
                  <a:lnTo>
                    <a:pt x="941" y="1418"/>
                  </a:lnTo>
                  <a:lnTo>
                    <a:pt x="886" y="1377"/>
                  </a:lnTo>
                  <a:lnTo>
                    <a:pt x="846" y="1336"/>
                  </a:lnTo>
                  <a:lnTo>
                    <a:pt x="833" y="1282"/>
                  </a:lnTo>
                  <a:lnTo>
                    <a:pt x="833" y="1254"/>
                  </a:lnTo>
                  <a:lnTo>
                    <a:pt x="710" y="1282"/>
                  </a:lnTo>
                  <a:lnTo>
                    <a:pt x="614" y="1309"/>
                  </a:lnTo>
                  <a:lnTo>
                    <a:pt x="533" y="1309"/>
                  </a:lnTo>
                  <a:lnTo>
                    <a:pt x="410" y="1282"/>
                  </a:lnTo>
                  <a:lnTo>
                    <a:pt x="287" y="1267"/>
                  </a:lnTo>
                  <a:lnTo>
                    <a:pt x="191" y="1227"/>
                  </a:lnTo>
                  <a:lnTo>
                    <a:pt x="136" y="1199"/>
                  </a:lnTo>
                  <a:lnTo>
                    <a:pt x="95" y="1172"/>
                  </a:lnTo>
                  <a:lnTo>
                    <a:pt x="0" y="1091"/>
                  </a:lnTo>
                  <a:lnTo>
                    <a:pt x="0" y="968"/>
                  </a:lnTo>
                  <a:lnTo>
                    <a:pt x="55" y="804"/>
                  </a:lnTo>
                  <a:lnTo>
                    <a:pt x="191" y="585"/>
                  </a:lnTo>
                  <a:lnTo>
                    <a:pt x="287" y="491"/>
                  </a:lnTo>
                  <a:lnTo>
                    <a:pt x="410" y="409"/>
                  </a:lnTo>
                  <a:lnTo>
                    <a:pt x="518" y="354"/>
                  </a:lnTo>
                  <a:lnTo>
                    <a:pt x="614" y="313"/>
                  </a:lnTo>
                  <a:lnTo>
                    <a:pt x="655" y="313"/>
                  </a:lnTo>
                  <a:lnTo>
                    <a:pt x="818" y="109"/>
                  </a:lnTo>
                  <a:lnTo>
                    <a:pt x="901" y="54"/>
                  </a:lnTo>
                  <a:lnTo>
                    <a:pt x="982" y="26"/>
                  </a:lnTo>
                  <a:lnTo>
                    <a:pt x="1024" y="0"/>
                  </a:lnTo>
                  <a:lnTo>
                    <a:pt x="1064" y="0"/>
                  </a:lnTo>
                  <a:lnTo>
                    <a:pt x="1146" y="0"/>
                  </a:lnTo>
                  <a:lnTo>
                    <a:pt x="1201" y="0"/>
                  </a:lnTo>
                  <a:lnTo>
                    <a:pt x="1214" y="26"/>
                  </a:lnTo>
                  <a:lnTo>
                    <a:pt x="1256" y="41"/>
                  </a:lnTo>
                  <a:lnTo>
                    <a:pt x="1351" y="81"/>
                  </a:lnTo>
                </a:path>
              </a:pathLst>
            </a:custGeom>
            <a:noFill/>
            <a:ln w="0">
              <a:solidFill>
                <a:srgbClr val="000000"/>
              </a:solidFill>
              <a:round/>
              <a:headEnd/>
              <a:tailEnd/>
            </a:ln>
          </p:spPr>
          <p:txBody>
            <a:bodyPr/>
            <a:lstStyle/>
            <a:p>
              <a:endParaRPr lang="en-US"/>
            </a:p>
          </p:txBody>
        </p:sp>
        <p:sp>
          <p:nvSpPr>
            <p:cNvPr id="15416" name="Freeform 63"/>
            <p:cNvSpPr>
              <a:spLocks/>
            </p:cNvSpPr>
            <p:nvPr/>
          </p:nvSpPr>
          <p:spPr bwMode="auto">
            <a:xfrm>
              <a:off x="1906" y="3070"/>
              <a:ext cx="149" cy="295"/>
            </a:xfrm>
            <a:custGeom>
              <a:avLst/>
              <a:gdLst>
                <a:gd name="T0" fmla="*/ 0 w 448"/>
                <a:gd name="T1" fmla="*/ 0 h 885"/>
                <a:gd name="T2" fmla="*/ 0 w 448"/>
                <a:gd name="T3" fmla="*/ 0 h 885"/>
                <a:gd name="T4" fmla="*/ 0 w 448"/>
                <a:gd name="T5" fmla="*/ 0 h 885"/>
                <a:gd name="T6" fmla="*/ 0 w 448"/>
                <a:gd name="T7" fmla="*/ 0 h 885"/>
                <a:gd name="T8" fmla="*/ 0 w 448"/>
                <a:gd name="T9" fmla="*/ 0 h 885"/>
                <a:gd name="T10" fmla="*/ 0 w 448"/>
                <a:gd name="T11" fmla="*/ 0 h 885"/>
                <a:gd name="T12" fmla="*/ 0 w 448"/>
                <a:gd name="T13" fmla="*/ 0 h 885"/>
                <a:gd name="T14" fmla="*/ 0 w 448"/>
                <a:gd name="T15" fmla="*/ 0 h 885"/>
                <a:gd name="T16" fmla="*/ 0 w 448"/>
                <a:gd name="T17" fmla="*/ 0 h 885"/>
                <a:gd name="T18" fmla="*/ 0 w 448"/>
                <a:gd name="T19" fmla="*/ 0 h 885"/>
                <a:gd name="T20" fmla="*/ 0 w 448"/>
                <a:gd name="T21" fmla="*/ 0 h 885"/>
                <a:gd name="T22" fmla="*/ 0 w 448"/>
                <a:gd name="T23" fmla="*/ 0 h 885"/>
                <a:gd name="T24" fmla="*/ 0 w 448"/>
                <a:gd name="T25" fmla="*/ 0 h 885"/>
                <a:gd name="T26" fmla="*/ 0 w 448"/>
                <a:gd name="T27" fmla="*/ 0 h 885"/>
                <a:gd name="T28" fmla="*/ 0 w 448"/>
                <a:gd name="T29" fmla="*/ 0 h 885"/>
                <a:gd name="T30" fmla="*/ 0 w 448"/>
                <a:gd name="T31" fmla="*/ 0 h 885"/>
                <a:gd name="T32" fmla="*/ 0 w 448"/>
                <a:gd name="T33" fmla="*/ 0 h 8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8"/>
                <a:gd name="T52" fmla="*/ 0 h 885"/>
                <a:gd name="T53" fmla="*/ 448 w 448"/>
                <a:gd name="T54" fmla="*/ 885 h 8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8" h="885">
                  <a:moveTo>
                    <a:pt x="0" y="749"/>
                  </a:moveTo>
                  <a:lnTo>
                    <a:pt x="81" y="54"/>
                  </a:lnTo>
                  <a:lnTo>
                    <a:pt x="448" y="0"/>
                  </a:lnTo>
                  <a:lnTo>
                    <a:pt x="339" y="885"/>
                  </a:lnTo>
                  <a:lnTo>
                    <a:pt x="298" y="885"/>
                  </a:lnTo>
                  <a:lnTo>
                    <a:pt x="407" y="54"/>
                  </a:lnTo>
                  <a:lnTo>
                    <a:pt x="366" y="54"/>
                  </a:lnTo>
                  <a:lnTo>
                    <a:pt x="258" y="830"/>
                  </a:lnTo>
                  <a:lnTo>
                    <a:pt x="230" y="802"/>
                  </a:lnTo>
                  <a:lnTo>
                    <a:pt x="339" y="54"/>
                  </a:lnTo>
                  <a:lnTo>
                    <a:pt x="243" y="54"/>
                  </a:lnTo>
                  <a:lnTo>
                    <a:pt x="177" y="775"/>
                  </a:lnTo>
                  <a:lnTo>
                    <a:pt x="122" y="775"/>
                  </a:lnTo>
                  <a:lnTo>
                    <a:pt x="230" y="81"/>
                  </a:lnTo>
                  <a:lnTo>
                    <a:pt x="122" y="95"/>
                  </a:lnTo>
                  <a:lnTo>
                    <a:pt x="68" y="749"/>
                  </a:lnTo>
                  <a:lnTo>
                    <a:pt x="0" y="749"/>
                  </a:lnTo>
                  <a:close/>
                </a:path>
              </a:pathLst>
            </a:custGeom>
            <a:solidFill>
              <a:srgbClr val="0E0D0D"/>
            </a:solidFill>
            <a:ln w="9525">
              <a:noFill/>
              <a:round/>
              <a:headEnd/>
              <a:tailEnd/>
            </a:ln>
          </p:spPr>
          <p:txBody>
            <a:bodyPr/>
            <a:lstStyle/>
            <a:p>
              <a:endParaRPr lang="en-US"/>
            </a:p>
          </p:txBody>
        </p:sp>
        <p:sp>
          <p:nvSpPr>
            <p:cNvPr id="15417" name="Freeform 64"/>
            <p:cNvSpPr>
              <a:spLocks/>
            </p:cNvSpPr>
            <p:nvPr/>
          </p:nvSpPr>
          <p:spPr bwMode="auto">
            <a:xfrm>
              <a:off x="1906" y="3070"/>
              <a:ext cx="149" cy="295"/>
            </a:xfrm>
            <a:custGeom>
              <a:avLst/>
              <a:gdLst>
                <a:gd name="T0" fmla="*/ 0 w 448"/>
                <a:gd name="T1" fmla="*/ 0 h 885"/>
                <a:gd name="T2" fmla="*/ 0 w 448"/>
                <a:gd name="T3" fmla="*/ 0 h 885"/>
                <a:gd name="T4" fmla="*/ 0 w 448"/>
                <a:gd name="T5" fmla="*/ 0 h 885"/>
                <a:gd name="T6" fmla="*/ 0 w 448"/>
                <a:gd name="T7" fmla="*/ 0 h 885"/>
                <a:gd name="T8" fmla="*/ 0 w 448"/>
                <a:gd name="T9" fmla="*/ 0 h 885"/>
                <a:gd name="T10" fmla="*/ 0 w 448"/>
                <a:gd name="T11" fmla="*/ 0 h 885"/>
                <a:gd name="T12" fmla="*/ 0 w 448"/>
                <a:gd name="T13" fmla="*/ 0 h 885"/>
                <a:gd name="T14" fmla="*/ 0 w 448"/>
                <a:gd name="T15" fmla="*/ 0 h 885"/>
                <a:gd name="T16" fmla="*/ 0 w 448"/>
                <a:gd name="T17" fmla="*/ 0 h 885"/>
                <a:gd name="T18" fmla="*/ 0 w 448"/>
                <a:gd name="T19" fmla="*/ 0 h 885"/>
                <a:gd name="T20" fmla="*/ 0 w 448"/>
                <a:gd name="T21" fmla="*/ 0 h 885"/>
                <a:gd name="T22" fmla="*/ 0 w 448"/>
                <a:gd name="T23" fmla="*/ 0 h 885"/>
                <a:gd name="T24" fmla="*/ 0 w 448"/>
                <a:gd name="T25" fmla="*/ 0 h 885"/>
                <a:gd name="T26" fmla="*/ 0 w 448"/>
                <a:gd name="T27" fmla="*/ 0 h 885"/>
                <a:gd name="T28" fmla="*/ 0 w 448"/>
                <a:gd name="T29" fmla="*/ 0 h 885"/>
                <a:gd name="T30" fmla="*/ 0 w 448"/>
                <a:gd name="T31" fmla="*/ 0 h 885"/>
                <a:gd name="T32" fmla="*/ 0 w 448"/>
                <a:gd name="T33" fmla="*/ 0 h 8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8"/>
                <a:gd name="T52" fmla="*/ 0 h 885"/>
                <a:gd name="T53" fmla="*/ 448 w 448"/>
                <a:gd name="T54" fmla="*/ 885 h 8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8" h="885">
                  <a:moveTo>
                    <a:pt x="0" y="749"/>
                  </a:moveTo>
                  <a:lnTo>
                    <a:pt x="81" y="54"/>
                  </a:lnTo>
                  <a:lnTo>
                    <a:pt x="448" y="0"/>
                  </a:lnTo>
                  <a:lnTo>
                    <a:pt x="339" y="885"/>
                  </a:lnTo>
                  <a:lnTo>
                    <a:pt x="298" y="885"/>
                  </a:lnTo>
                  <a:lnTo>
                    <a:pt x="407" y="54"/>
                  </a:lnTo>
                  <a:lnTo>
                    <a:pt x="366" y="54"/>
                  </a:lnTo>
                  <a:lnTo>
                    <a:pt x="258" y="830"/>
                  </a:lnTo>
                  <a:lnTo>
                    <a:pt x="230" y="802"/>
                  </a:lnTo>
                  <a:lnTo>
                    <a:pt x="339" y="54"/>
                  </a:lnTo>
                  <a:lnTo>
                    <a:pt x="243" y="54"/>
                  </a:lnTo>
                  <a:lnTo>
                    <a:pt x="177" y="775"/>
                  </a:lnTo>
                  <a:lnTo>
                    <a:pt x="122" y="775"/>
                  </a:lnTo>
                  <a:lnTo>
                    <a:pt x="230" y="81"/>
                  </a:lnTo>
                  <a:lnTo>
                    <a:pt x="122" y="95"/>
                  </a:lnTo>
                  <a:lnTo>
                    <a:pt x="68" y="749"/>
                  </a:lnTo>
                  <a:lnTo>
                    <a:pt x="0" y="749"/>
                  </a:lnTo>
                </a:path>
              </a:pathLst>
            </a:custGeom>
            <a:noFill/>
            <a:ln w="0">
              <a:solidFill>
                <a:srgbClr val="000000"/>
              </a:solidFill>
              <a:round/>
              <a:headEnd/>
              <a:tailEnd/>
            </a:ln>
          </p:spPr>
          <p:txBody>
            <a:bodyPr/>
            <a:lstStyle/>
            <a:p>
              <a:endParaRPr lang="en-US"/>
            </a:p>
          </p:txBody>
        </p:sp>
        <p:sp>
          <p:nvSpPr>
            <p:cNvPr id="15418" name="Freeform 65"/>
            <p:cNvSpPr>
              <a:spLocks/>
            </p:cNvSpPr>
            <p:nvPr/>
          </p:nvSpPr>
          <p:spPr bwMode="auto">
            <a:xfrm>
              <a:off x="1906" y="3070"/>
              <a:ext cx="149" cy="295"/>
            </a:xfrm>
            <a:custGeom>
              <a:avLst/>
              <a:gdLst>
                <a:gd name="T0" fmla="*/ 0 w 448"/>
                <a:gd name="T1" fmla="*/ 0 h 885"/>
                <a:gd name="T2" fmla="*/ 0 w 448"/>
                <a:gd name="T3" fmla="*/ 0 h 885"/>
                <a:gd name="T4" fmla="*/ 0 w 448"/>
                <a:gd name="T5" fmla="*/ 0 h 885"/>
                <a:gd name="T6" fmla="*/ 0 w 448"/>
                <a:gd name="T7" fmla="*/ 0 h 885"/>
                <a:gd name="T8" fmla="*/ 0 w 448"/>
                <a:gd name="T9" fmla="*/ 0 h 885"/>
                <a:gd name="T10" fmla="*/ 0 w 448"/>
                <a:gd name="T11" fmla="*/ 0 h 885"/>
                <a:gd name="T12" fmla="*/ 0 w 448"/>
                <a:gd name="T13" fmla="*/ 0 h 885"/>
                <a:gd name="T14" fmla="*/ 0 w 448"/>
                <a:gd name="T15" fmla="*/ 0 h 885"/>
                <a:gd name="T16" fmla="*/ 0 w 448"/>
                <a:gd name="T17" fmla="*/ 0 h 885"/>
                <a:gd name="T18" fmla="*/ 0 w 448"/>
                <a:gd name="T19" fmla="*/ 0 h 885"/>
                <a:gd name="T20" fmla="*/ 0 w 448"/>
                <a:gd name="T21" fmla="*/ 0 h 885"/>
                <a:gd name="T22" fmla="*/ 0 w 448"/>
                <a:gd name="T23" fmla="*/ 0 h 885"/>
                <a:gd name="T24" fmla="*/ 0 w 448"/>
                <a:gd name="T25" fmla="*/ 0 h 885"/>
                <a:gd name="T26" fmla="*/ 0 w 448"/>
                <a:gd name="T27" fmla="*/ 0 h 885"/>
                <a:gd name="T28" fmla="*/ 0 w 448"/>
                <a:gd name="T29" fmla="*/ 0 h 885"/>
                <a:gd name="T30" fmla="*/ 0 w 448"/>
                <a:gd name="T31" fmla="*/ 0 h 885"/>
                <a:gd name="T32" fmla="*/ 0 w 448"/>
                <a:gd name="T33" fmla="*/ 0 h 8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8"/>
                <a:gd name="T52" fmla="*/ 0 h 885"/>
                <a:gd name="T53" fmla="*/ 448 w 448"/>
                <a:gd name="T54" fmla="*/ 885 h 8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8" h="885">
                  <a:moveTo>
                    <a:pt x="0" y="749"/>
                  </a:moveTo>
                  <a:lnTo>
                    <a:pt x="81" y="54"/>
                  </a:lnTo>
                  <a:lnTo>
                    <a:pt x="448" y="0"/>
                  </a:lnTo>
                  <a:lnTo>
                    <a:pt x="339" y="885"/>
                  </a:lnTo>
                  <a:lnTo>
                    <a:pt x="298" y="885"/>
                  </a:lnTo>
                  <a:lnTo>
                    <a:pt x="407" y="54"/>
                  </a:lnTo>
                  <a:lnTo>
                    <a:pt x="366" y="54"/>
                  </a:lnTo>
                  <a:lnTo>
                    <a:pt x="258" y="830"/>
                  </a:lnTo>
                  <a:lnTo>
                    <a:pt x="230" y="802"/>
                  </a:lnTo>
                  <a:lnTo>
                    <a:pt x="339" y="54"/>
                  </a:lnTo>
                  <a:lnTo>
                    <a:pt x="243" y="54"/>
                  </a:lnTo>
                  <a:lnTo>
                    <a:pt x="177" y="775"/>
                  </a:lnTo>
                  <a:lnTo>
                    <a:pt x="122" y="775"/>
                  </a:lnTo>
                  <a:lnTo>
                    <a:pt x="230" y="81"/>
                  </a:lnTo>
                  <a:lnTo>
                    <a:pt x="122" y="95"/>
                  </a:lnTo>
                  <a:lnTo>
                    <a:pt x="68" y="749"/>
                  </a:lnTo>
                  <a:lnTo>
                    <a:pt x="0" y="749"/>
                  </a:lnTo>
                </a:path>
              </a:pathLst>
            </a:custGeom>
            <a:noFill/>
            <a:ln w="0">
              <a:solidFill>
                <a:srgbClr val="000000"/>
              </a:solidFill>
              <a:round/>
              <a:headEnd/>
              <a:tailEnd/>
            </a:ln>
          </p:spPr>
          <p:txBody>
            <a:bodyPr/>
            <a:lstStyle/>
            <a:p>
              <a:endParaRPr lang="en-US"/>
            </a:p>
          </p:txBody>
        </p:sp>
        <p:sp>
          <p:nvSpPr>
            <p:cNvPr id="15419" name="Freeform 66"/>
            <p:cNvSpPr>
              <a:spLocks/>
            </p:cNvSpPr>
            <p:nvPr/>
          </p:nvSpPr>
          <p:spPr bwMode="auto">
            <a:xfrm>
              <a:off x="1778" y="3015"/>
              <a:ext cx="432" cy="91"/>
            </a:xfrm>
            <a:custGeom>
              <a:avLst/>
              <a:gdLst>
                <a:gd name="T0" fmla="*/ 0 w 1296"/>
                <a:gd name="T1" fmla="*/ 0 h 272"/>
                <a:gd name="T2" fmla="*/ 0 w 1296"/>
                <a:gd name="T3" fmla="*/ 0 h 272"/>
                <a:gd name="T4" fmla="*/ 0 w 1296"/>
                <a:gd name="T5" fmla="*/ 0 h 272"/>
                <a:gd name="T6" fmla="*/ 0 w 1296"/>
                <a:gd name="T7" fmla="*/ 0 h 272"/>
                <a:gd name="T8" fmla="*/ 0 w 1296"/>
                <a:gd name="T9" fmla="*/ 0 h 272"/>
                <a:gd name="T10" fmla="*/ 0 w 1296"/>
                <a:gd name="T11" fmla="*/ 0 h 272"/>
                <a:gd name="T12" fmla="*/ 0 w 1296"/>
                <a:gd name="T13" fmla="*/ 0 h 272"/>
                <a:gd name="T14" fmla="*/ 0 w 1296"/>
                <a:gd name="T15" fmla="*/ 0 h 272"/>
                <a:gd name="T16" fmla="*/ 0 w 1296"/>
                <a:gd name="T17" fmla="*/ 0 h 272"/>
                <a:gd name="T18" fmla="*/ 0 w 1296"/>
                <a:gd name="T19" fmla="*/ 0 h 272"/>
                <a:gd name="T20" fmla="*/ 0 w 1296"/>
                <a:gd name="T21" fmla="*/ 0 h 272"/>
                <a:gd name="T22" fmla="*/ 0 w 1296"/>
                <a:gd name="T23" fmla="*/ 0 h 272"/>
                <a:gd name="T24" fmla="*/ 0 w 1296"/>
                <a:gd name="T25" fmla="*/ 0 h 272"/>
                <a:gd name="T26" fmla="*/ 0 w 1296"/>
                <a:gd name="T27" fmla="*/ 0 h 272"/>
                <a:gd name="T28" fmla="*/ 0 w 1296"/>
                <a:gd name="T29" fmla="*/ 0 h 272"/>
                <a:gd name="T30" fmla="*/ 0 w 1296"/>
                <a:gd name="T31" fmla="*/ 0 h 272"/>
                <a:gd name="T32" fmla="*/ 0 w 1296"/>
                <a:gd name="T33" fmla="*/ 0 h 272"/>
                <a:gd name="T34" fmla="*/ 0 w 1296"/>
                <a:gd name="T35" fmla="*/ 0 h 272"/>
                <a:gd name="T36" fmla="*/ 0 w 1296"/>
                <a:gd name="T37" fmla="*/ 0 h 272"/>
                <a:gd name="T38" fmla="*/ 0 w 1296"/>
                <a:gd name="T39" fmla="*/ 0 h 272"/>
                <a:gd name="T40" fmla="*/ 0 w 1296"/>
                <a:gd name="T41" fmla="*/ 0 h 272"/>
                <a:gd name="T42" fmla="*/ 0 w 1296"/>
                <a:gd name="T43" fmla="*/ 0 h 272"/>
                <a:gd name="T44" fmla="*/ 0 w 1296"/>
                <a:gd name="T45" fmla="*/ 0 h 272"/>
                <a:gd name="T46" fmla="*/ 0 w 1296"/>
                <a:gd name="T47" fmla="*/ 0 h 272"/>
                <a:gd name="T48" fmla="*/ 0 w 1296"/>
                <a:gd name="T49" fmla="*/ 0 h 272"/>
                <a:gd name="T50" fmla="*/ 0 w 1296"/>
                <a:gd name="T51" fmla="*/ 0 h 272"/>
                <a:gd name="T52" fmla="*/ 0 w 1296"/>
                <a:gd name="T53" fmla="*/ 0 h 272"/>
                <a:gd name="T54" fmla="*/ 0 w 1296"/>
                <a:gd name="T55" fmla="*/ 0 h 272"/>
                <a:gd name="T56" fmla="*/ 0 w 1296"/>
                <a:gd name="T57" fmla="*/ 0 h 272"/>
                <a:gd name="T58" fmla="*/ 0 w 1296"/>
                <a:gd name="T59" fmla="*/ 0 h 272"/>
                <a:gd name="T60" fmla="*/ 0 w 1296"/>
                <a:gd name="T61" fmla="*/ 0 h 272"/>
                <a:gd name="T62" fmla="*/ 0 w 1296"/>
                <a:gd name="T63" fmla="*/ 0 h 272"/>
                <a:gd name="T64" fmla="*/ 0 w 1296"/>
                <a:gd name="T65" fmla="*/ 0 h 272"/>
                <a:gd name="T66" fmla="*/ 0 w 1296"/>
                <a:gd name="T67" fmla="*/ 0 h 272"/>
                <a:gd name="T68" fmla="*/ 0 w 1296"/>
                <a:gd name="T69" fmla="*/ 0 h 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6"/>
                <a:gd name="T106" fmla="*/ 0 h 272"/>
                <a:gd name="T107" fmla="*/ 1296 w 1296"/>
                <a:gd name="T108" fmla="*/ 272 h 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6" h="272">
                  <a:moveTo>
                    <a:pt x="13" y="177"/>
                  </a:moveTo>
                  <a:lnTo>
                    <a:pt x="55" y="259"/>
                  </a:lnTo>
                  <a:lnTo>
                    <a:pt x="83" y="272"/>
                  </a:lnTo>
                  <a:lnTo>
                    <a:pt x="151" y="272"/>
                  </a:lnTo>
                  <a:lnTo>
                    <a:pt x="205" y="272"/>
                  </a:lnTo>
                  <a:lnTo>
                    <a:pt x="260" y="259"/>
                  </a:lnTo>
                  <a:lnTo>
                    <a:pt x="383" y="259"/>
                  </a:lnTo>
                  <a:lnTo>
                    <a:pt x="505" y="259"/>
                  </a:lnTo>
                  <a:lnTo>
                    <a:pt x="626" y="245"/>
                  </a:lnTo>
                  <a:lnTo>
                    <a:pt x="777" y="245"/>
                  </a:lnTo>
                  <a:lnTo>
                    <a:pt x="886" y="245"/>
                  </a:lnTo>
                  <a:lnTo>
                    <a:pt x="981" y="245"/>
                  </a:lnTo>
                  <a:lnTo>
                    <a:pt x="1036" y="245"/>
                  </a:lnTo>
                  <a:lnTo>
                    <a:pt x="1104" y="245"/>
                  </a:lnTo>
                  <a:lnTo>
                    <a:pt x="1213" y="164"/>
                  </a:lnTo>
                  <a:lnTo>
                    <a:pt x="1296" y="109"/>
                  </a:lnTo>
                  <a:lnTo>
                    <a:pt x="1200" y="109"/>
                  </a:lnTo>
                  <a:lnTo>
                    <a:pt x="1104" y="109"/>
                  </a:lnTo>
                  <a:lnTo>
                    <a:pt x="1036" y="68"/>
                  </a:lnTo>
                  <a:lnTo>
                    <a:pt x="926" y="41"/>
                  </a:lnTo>
                  <a:lnTo>
                    <a:pt x="845" y="13"/>
                  </a:lnTo>
                  <a:lnTo>
                    <a:pt x="777" y="0"/>
                  </a:lnTo>
                  <a:lnTo>
                    <a:pt x="694" y="13"/>
                  </a:lnTo>
                  <a:lnTo>
                    <a:pt x="641" y="54"/>
                  </a:lnTo>
                  <a:lnTo>
                    <a:pt x="587" y="96"/>
                  </a:lnTo>
                  <a:lnTo>
                    <a:pt x="505" y="109"/>
                  </a:lnTo>
                  <a:lnTo>
                    <a:pt x="464" y="109"/>
                  </a:lnTo>
                  <a:lnTo>
                    <a:pt x="410" y="96"/>
                  </a:lnTo>
                  <a:lnTo>
                    <a:pt x="355" y="96"/>
                  </a:lnTo>
                  <a:lnTo>
                    <a:pt x="273" y="96"/>
                  </a:lnTo>
                  <a:lnTo>
                    <a:pt x="219" y="96"/>
                  </a:lnTo>
                  <a:lnTo>
                    <a:pt x="151" y="109"/>
                  </a:lnTo>
                  <a:lnTo>
                    <a:pt x="83" y="149"/>
                  </a:lnTo>
                  <a:lnTo>
                    <a:pt x="0" y="177"/>
                  </a:lnTo>
                  <a:lnTo>
                    <a:pt x="13" y="177"/>
                  </a:lnTo>
                  <a:close/>
                </a:path>
              </a:pathLst>
            </a:custGeom>
            <a:solidFill>
              <a:srgbClr val="FFFFFF"/>
            </a:solidFill>
            <a:ln w="9525">
              <a:noFill/>
              <a:round/>
              <a:headEnd/>
              <a:tailEnd/>
            </a:ln>
          </p:spPr>
          <p:txBody>
            <a:bodyPr/>
            <a:lstStyle/>
            <a:p>
              <a:endParaRPr lang="en-US"/>
            </a:p>
          </p:txBody>
        </p:sp>
        <p:sp>
          <p:nvSpPr>
            <p:cNvPr id="15420" name="Freeform 67"/>
            <p:cNvSpPr>
              <a:spLocks/>
            </p:cNvSpPr>
            <p:nvPr/>
          </p:nvSpPr>
          <p:spPr bwMode="auto">
            <a:xfrm>
              <a:off x="1778" y="3015"/>
              <a:ext cx="432" cy="91"/>
            </a:xfrm>
            <a:custGeom>
              <a:avLst/>
              <a:gdLst>
                <a:gd name="T0" fmla="*/ 0 w 1296"/>
                <a:gd name="T1" fmla="*/ 0 h 272"/>
                <a:gd name="T2" fmla="*/ 0 w 1296"/>
                <a:gd name="T3" fmla="*/ 0 h 272"/>
                <a:gd name="T4" fmla="*/ 0 w 1296"/>
                <a:gd name="T5" fmla="*/ 0 h 272"/>
                <a:gd name="T6" fmla="*/ 0 w 1296"/>
                <a:gd name="T7" fmla="*/ 0 h 272"/>
                <a:gd name="T8" fmla="*/ 0 w 1296"/>
                <a:gd name="T9" fmla="*/ 0 h 272"/>
                <a:gd name="T10" fmla="*/ 0 w 1296"/>
                <a:gd name="T11" fmla="*/ 0 h 272"/>
                <a:gd name="T12" fmla="*/ 0 w 1296"/>
                <a:gd name="T13" fmla="*/ 0 h 272"/>
                <a:gd name="T14" fmla="*/ 0 w 1296"/>
                <a:gd name="T15" fmla="*/ 0 h 272"/>
                <a:gd name="T16" fmla="*/ 0 w 1296"/>
                <a:gd name="T17" fmla="*/ 0 h 272"/>
                <a:gd name="T18" fmla="*/ 0 w 1296"/>
                <a:gd name="T19" fmla="*/ 0 h 272"/>
                <a:gd name="T20" fmla="*/ 0 w 1296"/>
                <a:gd name="T21" fmla="*/ 0 h 272"/>
                <a:gd name="T22" fmla="*/ 0 w 1296"/>
                <a:gd name="T23" fmla="*/ 0 h 272"/>
                <a:gd name="T24" fmla="*/ 0 w 1296"/>
                <a:gd name="T25" fmla="*/ 0 h 272"/>
                <a:gd name="T26" fmla="*/ 0 w 1296"/>
                <a:gd name="T27" fmla="*/ 0 h 272"/>
                <a:gd name="T28" fmla="*/ 0 w 1296"/>
                <a:gd name="T29" fmla="*/ 0 h 272"/>
                <a:gd name="T30" fmla="*/ 0 w 1296"/>
                <a:gd name="T31" fmla="*/ 0 h 272"/>
                <a:gd name="T32" fmla="*/ 0 w 1296"/>
                <a:gd name="T33" fmla="*/ 0 h 272"/>
                <a:gd name="T34" fmla="*/ 0 w 1296"/>
                <a:gd name="T35" fmla="*/ 0 h 272"/>
                <a:gd name="T36" fmla="*/ 0 w 1296"/>
                <a:gd name="T37" fmla="*/ 0 h 272"/>
                <a:gd name="T38" fmla="*/ 0 w 1296"/>
                <a:gd name="T39" fmla="*/ 0 h 272"/>
                <a:gd name="T40" fmla="*/ 0 w 1296"/>
                <a:gd name="T41" fmla="*/ 0 h 272"/>
                <a:gd name="T42" fmla="*/ 0 w 1296"/>
                <a:gd name="T43" fmla="*/ 0 h 272"/>
                <a:gd name="T44" fmla="*/ 0 w 1296"/>
                <a:gd name="T45" fmla="*/ 0 h 272"/>
                <a:gd name="T46" fmla="*/ 0 w 1296"/>
                <a:gd name="T47" fmla="*/ 0 h 272"/>
                <a:gd name="T48" fmla="*/ 0 w 1296"/>
                <a:gd name="T49" fmla="*/ 0 h 272"/>
                <a:gd name="T50" fmla="*/ 0 w 1296"/>
                <a:gd name="T51" fmla="*/ 0 h 272"/>
                <a:gd name="T52" fmla="*/ 0 w 1296"/>
                <a:gd name="T53" fmla="*/ 0 h 272"/>
                <a:gd name="T54" fmla="*/ 0 w 1296"/>
                <a:gd name="T55" fmla="*/ 0 h 272"/>
                <a:gd name="T56" fmla="*/ 0 w 1296"/>
                <a:gd name="T57" fmla="*/ 0 h 272"/>
                <a:gd name="T58" fmla="*/ 0 w 1296"/>
                <a:gd name="T59" fmla="*/ 0 h 272"/>
                <a:gd name="T60" fmla="*/ 0 w 1296"/>
                <a:gd name="T61" fmla="*/ 0 h 272"/>
                <a:gd name="T62" fmla="*/ 0 w 1296"/>
                <a:gd name="T63" fmla="*/ 0 h 272"/>
                <a:gd name="T64" fmla="*/ 0 w 1296"/>
                <a:gd name="T65" fmla="*/ 0 h 272"/>
                <a:gd name="T66" fmla="*/ 0 w 1296"/>
                <a:gd name="T67" fmla="*/ 0 h 272"/>
                <a:gd name="T68" fmla="*/ 0 w 1296"/>
                <a:gd name="T69" fmla="*/ 0 h 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6"/>
                <a:gd name="T106" fmla="*/ 0 h 272"/>
                <a:gd name="T107" fmla="*/ 1296 w 1296"/>
                <a:gd name="T108" fmla="*/ 272 h 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6" h="272">
                  <a:moveTo>
                    <a:pt x="13" y="177"/>
                  </a:moveTo>
                  <a:lnTo>
                    <a:pt x="55" y="259"/>
                  </a:lnTo>
                  <a:lnTo>
                    <a:pt x="83" y="272"/>
                  </a:lnTo>
                  <a:lnTo>
                    <a:pt x="151" y="272"/>
                  </a:lnTo>
                  <a:lnTo>
                    <a:pt x="205" y="272"/>
                  </a:lnTo>
                  <a:lnTo>
                    <a:pt x="260" y="259"/>
                  </a:lnTo>
                  <a:lnTo>
                    <a:pt x="383" y="259"/>
                  </a:lnTo>
                  <a:lnTo>
                    <a:pt x="505" y="259"/>
                  </a:lnTo>
                  <a:lnTo>
                    <a:pt x="626" y="245"/>
                  </a:lnTo>
                  <a:lnTo>
                    <a:pt x="777" y="245"/>
                  </a:lnTo>
                  <a:lnTo>
                    <a:pt x="886" y="245"/>
                  </a:lnTo>
                  <a:lnTo>
                    <a:pt x="981" y="245"/>
                  </a:lnTo>
                  <a:lnTo>
                    <a:pt x="1036" y="245"/>
                  </a:lnTo>
                  <a:lnTo>
                    <a:pt x="1104" y="245"/>
                  </a:lnTo>
                  <a:lnTo>
                    <a:pt x="1213" y="164"/>
                  </a:lnTo>
                  <a:lnTo>
                    <a:pt x="1296" y="109"/>
                  </a:lnTo>
                  <a:lnTo>
                    <a:pt x="1200" y="109"/>
                  </a:lnTo>
                  <a:lnTo>
                    <a:pt x="1104" y="109"/>
                  </a:lnTo>
                  <a:lnTo>
                    <a:pt x="1036" y="68"/>
                  </a:lnTo>
                  <a:lnTo>
                    <a:pt x="926" y="41"/>
                  </a:lnTo>
                  <a:lnTo>
                    <a:pt x="845" y="13"/>
                  </a:lnTo>
                  <a:lnTo>
                    <a:pt x="777" y="0"/>
                  </a:lnTo>
                  <a:lnTo>
                    <a:pt x="694" y="13"/>
                  </a:lnTo>
                  <a:lnTo>
                    <a:pt x="641" y="54"/>
                  </a:lnTo>
                  <a:lnTo>
                    <a:pt x="587" y="96"/>
                  </a:lnTo>
                  <a:lnTo>
                    <a:pt x="505" y="109"/>
                  </a:lnTo>
                  <a:lnTo>
                    <a:pt x="464" y="109"/>
                  </a:lnTo>
                  <a:lnTo>
                    <a:pt x="410" y="96"/>
                  </a:lnTo>
                  <a:lnTo>
                    <a:pt x="355" y="96"/>
                  </a:lnTo>
                  <a:lnTo>
                    <a:pt x="273" y="96"/>
                  </a:lnTo>
                  <a:lnTo>
                    <a:pt x="219" y="96"/>
                  </a:lnTo>
                  <a:lnTo>
                    <a:pt x="151" y="109"/>
                  </a:lnTo>
                  <a:lnTo>
                    <a:pt x="83" y="149"/>
                  </a:lnTo>
                  <a:lnTo>
                    <a:pt x="0" y="177"/>
                  </a:lnTo>
                  <a:lnTo>
                    <a:pt x="13" y="177"/>
                  </a:lnTo>
                </a:path>
              </a:pathLst>
            </a:custGeom>
            <a:noFill/>
            <a:ln w="0">
              <a:solidFill>
                <a:srgbClr val="000000"/>
              </a:solidFill>
              <a:round/>
              <a:headEnd/>
              <a:tailEnd/>
            </a:ln>
          </p:spPr>
          <p:txBody>
            <a:bodyPr/>
            <a:lstStyle/>
            <a:p>
              <a:endParaRPr lang="en-US"/>
            </a:p>
          </p:txBody>
        </p:sp>
        <p:sp>
          <p:nvSpPr>
            <p:cNvPr id="15421" name="Freeform 68"/>
            <p:cNvSpPr>
              <a:spLocks/>
            </p:cNvSpPr>
            <p:nvPr/>
          </p:nvSpPr>
          <p:spPr bwMode="auto">
            <a:xfrm>
              <a:off x="1778" y="3015"/>
              <a:ext cx="432" cy="91"/>
            </a:xfrm>
            <a:custGeom>
              <a:avLst/>
              <a:gdLst>
                <a:gd name="T0" fmla="*/ 0 w 1296"/>
                <a:gd name="T1" fmla="*/ 0 h 272"/>
                <a:gd name="T2" fmla="*/ 0 w 1296"/>
                <a:gd name="T3" fmla="*/ 0 h 272"/>
                <a:gd name="T4" fmla="*/ 0 w 1296"/>
                <a:gd name="T5" fmla="*/ 0 h 272"/>
                <a:gd name="T6" fmla="*/ 0 w 1296"/>
                <a:gd name="T7" fmla="*/ 0 h 272"/>
                <a:gd name="T8" fmla="*/ 0 w 1296"/>
                <a:gd name="T9" fmla="*/ 0 h 272"/>
                <a:gd name="T10" fmla="*/ 0 w 1296"/>
                <a:gd name="T11" fmla="*/ 0 h 272"/>
                <a:gd name="T12" fmla="*/ 0 w 1296"/>
                <a:gd name="T13" fmla="*/ 0 h 272"/>
                <a:gd name="T14" fmla="*/ 0 w 1296"/>
                <a:gd name="T15" fmla="*/ 0 h 272"/>
                <a:gd name="T16" fmla="*/ 0 w 1296"/>
                <a:gd name="T17" fmla="*/ 0 h 272"/>
                <a:gd name="T18" fmla="*/ 0 w 1296"/>
                <a:gd name="T19" fmla="*/ 0 h 272"/>
                <a:gd name="T20" fmla="*/ 0 w 1296"/>
                <a:gd name="T21" fmla="*/ 0 h 272"/>
                <a:gd name="T22" fmla="*/ 0 w 1296"/>
                <a:gd name="T23" fmla="*/ 0 h 272"/>
                <a:gd name="T24" fmla="*/ 0 w 1296"/>
                <a:gd name="T25" fmla="*/ 0 h 272"/>
                <a:gd name="T26" fmla="*/ 0 w 1296"/>
                <a:gd name="T27" fmla="*/ 0 h 272"/>
                <a:gd name="T28" fmla="*/ 0 w 1296"/>
                <a:gd name="T29" fmla="*/ 0 h 272"/>
                <a:gd name="T30" fmla="*/ 0 w 1296"/>
                <a:gd name="T31" fmla="*/ 0 h 272"/>
                <a:gd name="T32" fmla="*/ 0 w 1296"/>
                <a:gd name="T33" fmla="*/ 0 h 272"/>
                <a:gd name="T34" fmla="*/ 0 w 1296"/>
                <a:gd name="T35" fmla="*/ 0 h 272"/>
                <a:gd name="T36" fmla="*/ 0 w 1296"/>
                <a:gd name="T37" fmla="*/ 0 h 272"/>
                <a:gd name="T38" fmla="*/ 0 w 1296"/>
                <a:gd name="T39" fmla="*/ 0 h 272"/>
                <a:gd name="T40" fmla="*/ 0 w 1296"/>
                <a:gd name="T41" fmla="*/ 0 h 272"/>
                <a:gd name="T42" fmla="*/ 0 w 1296"/>
                <a:gd name="T43" fmla="*/ 0 h 272"/>
                <a:gd name="T44" fmla="*/ 0 w 1296"/>
                <a:gd name="T45" fmla="*/ 0 h 272"/>
                <a:gd name="T46" fmla="*/ 0 w 1296"/>
                <a:gd name="T47" fmla="*/ 0 h 272"/>
                <a:gd name="T48" fmla="*/ 0 w 1296"/>
                <a:gd name="T49" fmla="*/ 0 h 272"/>
                <a:gd name="T50" fmla="*/ 0 w 1296"/>
                <a:gd name="T51" fmla="*/ 0 h 272"/>
                <a:gd name="T52" fmla="*/ 0 w 1296"/>
                <a:gd name="T53" fmla="*/ 0 h 272"/>
                <a:gd name="T54" fmla="*/ 0 w 1296"/>
                <a:gd name="T55" fmla="*/ 0 h 272"/>
                <a:gd name="T56" fmla="*/ 0 w 1296"/>
                <a:gd name="T57" fmla="*/ 0 h 272"/>
                <a:gd name="T58" fmla="*/ 0 w 1296"/>
                <a:gd name="T59" fmla="*/ 0 h 272"/>
                <a:gd name="T60" fmla="*/ 0 w 1296"/>
                <a:gd name="T61" fmla="*/ 0 h 272"/>
                <a:gd name="T62" fmla="*/ 0 w 1296"/>
                <a:gd name="T63" fmla="*/ 0 h 272"/>
                <a:gd name="T64" fmla="*/ 0 w 1296"/>
                <a:gd name="T65" fmla="*/ 0 h 272"/>
                <a:gd name="T66" fmla="*/ 0 w 1296"/>
                <a:gd name="T67" fmla="*/ 0 h 272"/>
                <a:gd name="T68" fmla="*/ 0 w 1296"/>
                <a:gd name="T69" fmla="*/ 0 h 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6"/>
                <a:gd name="T106" fmla="*/ 0 h 272"/>
                <a:gd name="T107" fmla="*/ 1296 w 1296"/>
                <a:gd name="T108" fmla="*/ 272 h 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6" h="272">
                  <a:moveTo>
                    <a:pt x="13" y="177"/>
                  </a:moveTo>
                  <a:lnTo>
                    <a:pt x="55" y="259"/>
                  </a:lnTo>
                  <a:lnTo>
                    <a:pt x="83" y="272"/>
                  </a:lnTo>
                  <a:lnTo>
                    <a:pt x="151" y="272"/>
                  </a:lnTo>
                  <a:lnTo>
                    <a:pt x="205" y="272"/>
                  </a:lnTo>
                  <a:lnTo>
                    <a:pt x="260" y="259"/>
                  </a:lnTo>
                  <a:lnTo>
                    <a:pt x="383" y="259"/>
                  </a:lnTo>
                  <a:lnTo>
                    <a:pt x="505" y="259"/>
                  </a:lnTo>
                  <a:lnTo>
                    <a:pt x="626" y="245"/>
                  </a:lnTo>
                  <a:lnTo>
                    <a:pt x="777" y="245"/>
                  </a:lnTo>
                  <a:lnTo>
                    <a:pt x="886" y="245"/>
                  </a:lnTo>
                  <a:lnTo>
                    <a:pt x="981" y="245"/>
                  </a:lnTo>
                  <a:lnTo>
                    <a:pt x="1036" y="245"/>
                  </a:lnTo>
                  <a:lnTo>
                    <a:pt x="1104" y="245"/>
                  </a:lnTo>
                  <a:lnTo>
                    <a:pt x="1213" y="164"/>
                  </a:lnTo>
                  <a:lnTo>
                    <a:pt x="1296" y="109"/>
                  </a:lnTo>
                  <a:lnTo>
                    <a:pt x="1200" y="109"/>
                  </a:lnTo>
                  <a:lnTo>
                    <a:pt x="1104" y="109"/>
                  </a:lnTo>
                  <a:lnTo>
                    <a:pt x="1036" y="68"/>
                  </a:lnTo>
                  <a:lnTo>
                    <a:pt x="926" y="41"/>
                  </a:lnTo>
                  <a:lnTo>
                    <a:pt x="845" y="13"/>
                  </a:lnTo>
                  <a:lnTo>
                    <a:pt x="777" y="0"/>
                  </a:lnTo>
                  <a:lnTo>
                    <a:pt x="694" y="13"/>
                  </a:lnTo>
                  <a:lnTo>
                    <a:pt x="641" y="54"/>
                  </a:lnTo>
                  <a:lnTo>
                    <a:pt x="587" y="96"/>
                  </a:lnTo>
                  <a:lnTo>
                    <a:pt x="505" y="109"/>
                  </a:lnTo>
                  <a:lnTo>
                    <a:pt x="464" y="109"/>
                  </a:lnTo>
                  <a:lnTo>
                    <a:pt x="410" y="96"/>
                  </a:lnTo>
                  <a:lnTo>
                    <a:pt x="355" y="96"/>
                  </a:lnTo>
                  <a:lnTo>
                    <a:pt x="273" y="96"/>
                  </a:lnTo>
                  <a:lnTo>
                    <a:pt x="219" y="96"/>
                  </a:lnTo>
                  <a:lnTo>
                    <a:pt x="151" y="109"/>
                  </a:lnTo>
                  <a:lnTo>
                    <a:pt x="83" y="149"/>
                  </a:lnTo>
                  <a:lnTo>
                    <a:pt x="0" y="177"/>
                  </a:lnTo>
                  <a:lnTo>
                    <a:pt x="13" y="177"/>
                  </a:lnTo>
                </a:path>
              </a:pathLst>
            </a:custGeom>
            <a:noFill/>
            <a:ln w="0">
              <a:solidFill>
                <a:srgbClr val="000000"/>
              </a:solidFill>
              <a:round/>
              <a:headEnd/>
              <a:tailEnd/>
            </a:ln>
          </p:spPr>
          <p:txBody>
            <a:bodyPr/>
            <a:lstStyle/>
            <a:p>
              <a:endParaRPr lang="en-US"/>
            </a:p>
          </p:txBody>
        </p:sp>
        <p:sp>
          <p:nvSpPr>
            <p:cNvPr id="15422" name="Freeform 69"/>
            <p:cNvSpPr>
              <a:spLocks/>
            </p:cNvSpPr>
            <p:nvPr/>
          </p:nvSpPr>
          <p:spPr bwMode="auto">
            <a:xfrm>
              <a:off x="1355" y="3315"/>
              <a:ext cx="364" cy="327"/>
            </a:xfrm>
            <a:custGeom>
              <a:avLst/>
              <a:gdLst>
                <a:gd name="T0" fmla="*/ 0 w 1093"/>
                <a:gd name="T1" fmla="*/ 0 h 982"/>
                <a:gd name="T2" fmla="*/ 0 w 1093"/>
                <a:gd name="T3" fmla="*/ 0 h 982"/>
                <a:gd name="T4" fmla="*/ 0 w 1093"/>
                <a:gd name="T5" fmla="*/ 0 h 982"/>
                <a:gd name="T6" fmla="*/ 0 w 1093"/>
                <a:gd name="T7" fmla="*/ 0 h 982"/>
                <a:gd name="T8" fmla="*/ 0 w 1093"/>
                <a:gd name="T9" fmla="*/ 0 h 982"/>
                <a:gd name="T10" fmla="*/ 0 w 1093"/>
                <a:gd name="T11" fmla="*/ 0 h 982"/>
                <a:gd name="T12" fmla="*/ 0 w 1093"/>
                <a:gd name="T13" fmla="*/ 0 h 982"/>
                <a:gd name="T14" fmla="*/ 0 w 1093"/>
                <a:gd name="T15" fmla="*/ 0 h 982"/>
                <a:gd name="T16" fmla="*/ 0 w 1093"/>
                <a:gd name="T17" fmla="*/ 0 h 982"/>
                <a:gd name="T18" fmla="*/ 0 w 1093"/>
                <a:gd name="T19" fmla="*/ 0 h 982"/>
                <a:gd name="T20" fmla="*/ 0 w 1093"/>
                <a:gd name="T21" fmla="*/ 0 h 982"/>
                <a:gd name="T22" fmla="*/ 0 w 1093"/>
                <a:gd name="T23" fmla="*/ 0 h 982"/>
                <a:gd name="T24" fmla="*/ 0 w 1093"/>
                <a:gd name="T25" fmla="*/ 0 h 982"/>
                <a:gd name="T26" fmla="*/ 0 w 1093"/>
                <a:gd name="T27" fmla="*/ 0 h 982"/>
                <a:gd name="T28" fmla="*/ 0 w 1093"/>
                <a:gd name="T29" fmla="*/ 0 h 982"/>
                <a:gd name="T30" fmla="*/ 0 w 1093"/>
                <a:gd name="T31" fmla="*/ 0 h 982"/>
                <a:gd name="T32" fmla="*/ 0 w 1093"/>
                <a:gd name="T33" fmla="*/ 0 h 982"/>
                <a:gd name="T34" fmla="*/ 0 w 1093"/>
                <a:gd name="T35" fmla="*/ 0 h 982"/>
                <a:gd name="T36" fmla="*/ 0 w 1093"/>
                <a:gd name="T37" fmla="*/ 0 h 982"/>
                <a:gd name="T38" fmla="*/ 0 w 1093"/>
                <a:gd name="T39" fmla="*/ 0 h 982"/>
                <a:gd name="T40" fmla="*/ 0 w 1093"/>
                <a:gd name="T41" fmla="*/ 0 h 982"/>
                <a:gd name="T42" fmla="*/ 0 w 1093"/>
                <a:gd name="T43" fmla="*/ 0 h 982"/>
                <a:gd name="T44" fmla="*/ 0 w 1093"/>
                <a:gd name="T45" fmla="*/ 0 h 982"/>
                <a:gd name="T46" fmla="*/ 0 w 1093"/>
                <a:gd name="T47" fmla="*/ 0 h 982"/>
                <a:gd name="T48" fmla="*/ 0 w 1093"/>
                <a:gd name="T49" fmla="*/ 0 h 982"/>
                <a:gd name="T50" fmla="*/ 0 w 1093"/>
                <a:gd name="T51" fmla="*/ 0 h 982"/>
                <a:gd name="T52" fmla="*/ 0 w 1093"/>
                <a:gd name="T53" fmla="*/ 0 h 982"/>
                <a:gd name="T54" fmla="*/ 0 w 1093"/>
                <a:gd name="T55" fmla="*/ 0 h 982"/>
                <a:gd name="T56" fmla="*/ 0 w 1093"/>
                <a:gd name="T57" fmla="*/ 0 h 982"/>
                <a:gd name="T58" fmla="*/ 0 w 1093"/>
                <a:gd name="T59" fmla="*/ 0 h 982"/>
                <a:gd name="T60" fmla="*/ 0 w 1093"/>
                <a:gd name="T61" fmla="*/ 0 h 982"/>
                <a:gd name="T62" fmla="*/ 0 w 1093"/>
                <a:gd name="T63" fmla="*/ 0 h 982"/>
                <a:gd name="T64" fmla="*/ 0 w 1093"/>
                <a:gd name="T65" fmla="*/ 0 h 982"/>
                <a:gd name="T66" fmla="*/ 0 w 1093"/>
                <a:gd name="T67" fmla="*/ 0 h 982"/>
                <a:gd name="T68" fmla="*/ 0 w 1093"/>
                <a:gd name="T69" fmla="*/ 0 h 982"/>
                <a:gd name="T70" fmla="*/ 0 w 1093"/>
                <a:gd name="T71" fmla="*/ 0 h 9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3"/>
                <a:gd name="T109" fmla="*/ 0 h 982"/>
                <a:gd name="T110" fmla="*/ 1093 w 1093"/>
                <a:gd name="T111" fmla="*/ 982 h 9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3" h="982">
                  <a:moveTo>
                    <a:pt x="0" y="764"/>
                  </a:moveTo>
                  <a:lnTo>
                    <a:pt x="15" y="655"/>
                  </a:lnTo>
                  <a:lnTo>
                    <a:pt x="55" y="587"/>
                  </a:lnTo>
                  <a:lnTo>
                    <a:pt x="68" y="519"/>
                  </a:lnTo>
                  <a:lnTo>
                    <a:pt x="96" y="451"/>
                  </a:lnTo>
                  <a:lnTo>
                    <a:pt x="110" y="436"/>
                  </a:lnTo>
                  <a:lnTo>
                    <a:pt x="164" y="368"/>
                  </a:lnTo>
                  <a:lnTo>
                    <a:pt x="206" y="328"/>
                  </a:lnTo>
                  <a:lnTo>
                    <a:pt x="300" y="260"/>
                  </a:lnTo>
                  <a:lnTo>
                    <a:pt x="423" y="178"/>
                  </a:lnTo>
                  <a:lnTo>
                    <a:pt x="478" y="123"/>
                  </a:lnTo>
                  <a:lnTo>
                    <a:pt x="723" y="41"/>
                  </a:lnTo>
                  <a:lnTo>
                    <a:pt x="846" y="15"/>
                  </a:lnTo>
                  <a:lnTo>
                    <a:pt x="929" y="0"/>
                  </a:lnTo>
                  <a:lnTo>
                    <a:pt x="1051" y="15"/>
                  </a:lnTo>
                  <a:lnTo>
                    <a:pt x="1093" y="41"/>
                  </a:lnTo>
                  <a:lnTo>
                    <a:pt x="1010" y="123"/>
                  </a:lnTo>
                  <a:lnTo>
                    <a:pt x="983" y="164"/>
                  </a:lnTo>
                  <a:lnTo>
                    <a:pt x="955" y="178"/>
                  </a:lnTo>
                  <a:lnTo>
                    <a:pt x="861" y="219"/>
                  </a:lnTo>
                  <a:lnTo>
                    <a:pt x="778" y="260"/>
                  </a:lnTo>
                  <a:lnTo>
                    <a:pt x="683" y="315"/>
                  </a:lnTo>
                  <a:lnTo>
                    <a:pt x="574" y="383"/>
                  </a:lnTo>
                  <a:lnTo>
                    <a:pt x="519" y="436"/>
                  </a:lnTo>
                  <a:lnTo>
                    <a:pt x="478" y="491"/>
                  </a:lnTo>
                  <a:lnTo>
                    <a:pt x="438" y="574"/>
                  </a:lnTo>
                  <a:lnTo>
                    <a:pt x="410" y="642"/>
                  </a:lnTo>
                  <a:lnTo>
                    <a:pt x="370" y="696"/>
                  </a:lnTo>
                  <a:lnTo>
                    <a:pt x="328" y="751"/>
                  </a:lnTo>
                  <a:lnTo>
                    <a:pt x="315" y="846"/>
                  </a:lnTo>
                  <a:lnTo>
                    <a:pt x="315" y="901"/>
                  </a:lnTo>
                  <a:lnTo>
                    <a:pt x="300" y="982"/>
                  </a:lnTo>
                  <a:lnTo>
                    <a:pt x="192" y="942"/>
                  </a:lnTo>
                  <a:lnTo>
                    <a:pt x="68" y="874"/>
                  </a:lnTo>
                  <a:lnTo>
                    <a:pt x="42" y="859"/>
                  </a:lnTo>
                  <a:lnTo>
                    <a:pt x="0" y="764"/>
                  </a:lnTo>
                  <a:close/>
                </a:path>
              </a:pathLst>
            </a:custGeom>
            <a:solidFill>
              <a:srgbClr val="FFFFFF"/>
            </a:solidFill>
            <a:ln w="9525">
              <a:noFill/>
              <a:round/>
              <a:headEnd/>
              <a:tailEnd/>
            </a:ln>
          </p:spPr>
          <p:txBody>
            <a:bodyPr/>
            <a:lstStyle/>
            <a:p>
              <a:endParaRPr lang="en-US"/>
            </a:p>
          </p:txBody>
        </p:sp>
        <p:sp>
          <p:nvSpPr>
            <p:cNvPr id="15423" name="Freeform 70"/>
            <p:cNvSpPr>
              <a:spLocks/>
            </p:cNvSpPr>
            <p:nvPr/>
          </p:nvSpPr>
          <p:spPr bwMode="auto">
            <a:xfrm>
              <a:off x="1355" y="3315"/>
              <a:ext cx="364" cy="327"/>
            </a:xfrm>
            <a:custGeom>
              <a:avLst/>
              <a:gdLst>
                <a:gd name="T0" fmla="*/ 0 w 1093"/>
                <a:gd name="T1" fmla="*/ 0 h 982"/>
                <a:gd name="T2" fmla="*/ 0 w 1093"/>
                <a:gd name="T3" fmla="*/ 0 h 982"/>
                <a:gd name="T4" fmla="*/ 0 w 1093"/>
                <a:gd name="T5" fmla="*/ 0 h 982"/>
                <a:gd name="T6" fmla="*/ 0 w 1093"/>
                <a:gd name="T7" fmla="*/ 0 h 982"/>
                <a:gd name="T8" fmla="*/ 0 w 1093"/>
                <a:gd name="T9" fmla="*/ 0 h 982"/>
                <a:gd name="T10" fmla="*/ 0 w 1093"/>
                <a:gd name="T11" fmla="*/ 0 h 982"/>
                <a:gd name="T12" fmla="*/ 0 w 1093"/>
                <a:gd name="T13" fmla="*/ 0 h 982"/>
                <a:gd name="T14" fmla="*/ 0 w 1093"/>
                <a:gd name="T15" fmla="*/ 0 h 982"/>
                <a:gd name="T16" fmla="*/ 0 w 1093"/>
                <a:gd name="T17" fmla="*/ 0 h 982"/>
                <a:gd name="T18" fmla="*/ 0 w 1093"/>
                <a:gd name="T19" fmla="*/ 0 h 982"/>
                <a:gd name="T20" fmla="*/ 0 w 1093"/>
                <a:gd name="T21" fmla="*/ 0 h 982"/>
                <a:gd name="T22" fmla="*/ 0 w 1093"/>
                <a:gd name="T23" fmla="*/ 0 h 982"/>
                <a:gd name="T24" fmla="*/ 0 w 1093"/>
                <a:gd name="T25" fmla="*/ 0 h 982"/>
                <a:gd name="T26" fmla="*/ 0 w 1093"/>
                <a:gd name="T27" fmla="*/ 0 h 982"/>
                <a:gd name="T28" fmla="*/ 0 w 1093"/>
                <a:gd name="T29" fmla="*/ 0 h 982"/>
                <a:gd name="T30" fmla="*/ 0 w 1093"/>
                <a:gd name="T31" fmla="*/ 0 h 982"/>
                <a:gd name="T32" fmla="*/ 0 w 1093"/>
                <a:gd name="T33" fmla="*/ 0 h 982"/>
                <a:gd name="T34" fmla="*/ 0 w 1093"/>
                <a:gd name="T35" fmla="*/ 0 h 982"/>
                <a:gd name="T36" fmla="*/ 0 w 1093"/>
                <a:gd name="T37" fmla="*/ 0 h 982"/>
                <a:gd name="T38" fmla="*/ 0 w 1093"/>
                <a:gd name="T39" fmla="*/ 0 h 982"/>
                <a:gd name="T40" fmla="*/ 0 w 1093"/>
                <a:gd name="T41" fmla="*/ 0 h 982"/>
                <a:gd name="T42" fmla="*/ 0 w 1093"/>
                <a:gd name="T43" fmla="*/ 0 h 982"/>
                <a:gd name="T44" fmla="*/ 0 w 1093"/>
                <a:gd name="T45" fmla="*/ 0 h 982"/>
                <a:gd name="T46" fmla="*/ 0 w 1093"/>
                <a:gd name="T47" fmla="*/ 0 h 982"/>
                <a:gd name="T48" fmla="*/ 0 w 1093"/>
                <a:gd name="T49" fmla="*/ 0 h 982"/>
                <a:gd name="T50" fmla="*/ 0 w 1093"/>
                <a:gd name="T51" fmla="*/ 0 h 982"/>
                <a:gd name="T52" fmla="*/ 0 w 1093"/>
                <a:gd name="T53" fmla="*/ 0 h 982"/>
                <a:gd name="T54" fmla="*/ 0 w 1093"/>
                <a:gd name="T55" fmla="*/ 0 h 982"/>
                <a:gd name="T56" fmla="*/ 0 w 1093"/>
                <a:gd name="T57" fmla="*/ 0 h 982"/>
                <a:gd name="T58" fmla="*/ 0 w 1093"/>
                <a:gd name="T59" fmla="*/ 0 h 982"/>
                <a:gd name="T60" fmla="*/ 0 w 1093"/>
                <a:gd name="T61" fmla="*/ 0 h 982"/>
                <a:gd name="T62" fmla="*/ 0 w 1093"/>
                <a:gd name="T63" fmla="*/ 0 h 982"/>
                <a:gd name="T64" fmla="*/ 0 w 1093"/>
                <a:gd name="T65" fmla="*/ 0 h 982"/>
                <a:gd name="T66" fmla="*/ 0 w 1093"/>
                <a:gd name="T67" fmla="*/ 0 h 982"/>
                <a:gd name="T68" fmla="*/ 0 w 1093"/>
                <a:gd name="T69" fmla="*/ 0 h 982"/>
                <a:gd name="T70" fmla="*/ 0 w 1093"/>
                <a:gd name="T71" fmla="*/ 0 h 9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3"/>
                <a:gd name="T109" fmla="*/ 0 h 982"/>
                <a:gd name="T110" fmla="*/ 1093 w 1093"/>
                <a:gd name="T111" fmla="*/ 982 h 9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3" h="982">
                  <a:moveTo>
                    <a:pt x="0" y="764"/>
                  </a:moveTo>
                  <a:lnTo>
                    <a:pt x="15" y="655"/>
                  </a:lnTo>
                  <a:lnTo>
                    <a:pt x="55" y="587"/>
                  </a:lnTo>
                  <a:lnTo>
                    <a:pt x="68" y="519"/>
                  </a:lnTo>
                  <a:lnTo>
                    <a:pt x="96" y="451"/>
                  </a:lnTo>
                  <a:lnTo>
                    <a:pt x="110" y="436"/>
                  </a:lnTo>
                  <a:lnTo>
                    <a:pt x="164" y="368"/>
                  </a:lnTo>
                  <a:lnTo>
                    <a:pt x="206" y="328"/>
                  </a:lnTo>
                  <a:lnTo>
                    <a:pt x="300" y="260"/>
                  </a:lnTo>
                  <a:lnTo>
                    <a:pt x="423" y="178"/>
                  </a:lnTo>
                  <a:lnTo>
                    <a:pt x="478" y="123"/>
                  </a:lnTo>
                  <a:lnTo>
                    <a:pt x="723" y="41"/>
                  </a:lnTo>
                  <a:lnTo>
                    <a:pt x="846" y="15"/>
                  </a:lnTo>
                  <a:lnTo>
                    <a:pt x="929" y="0"/>
                  </a:lnTo>
                  <a:lnTo>
                    <a:pt x="1051" y="15"/>
                  </a:lnTo>
                  <a:lnTo>
                    <a:pt x="1093" y="41"/>
                  </a:lnTo>
                  <a:lnTo>
                    <a:pt x="1010" y="123"/>
                  </a:lnTo>
                  <a:lnTo>
                    <a:pt x="983" y="164"/>
                  </a:lnTo>
                  <a:lnTo>
                    <a:pt x="955" y="178"/>
                  </a:lnTo>
                  <a:lnTo>
                    <a:pt x="861" y="219"/>
                  </a:lnTo>
                  <a:lnTo>
                    <a:pt x="778" y="260"/>
                  </a:lnTo>
                  <a:lnTo>
                    <a:pt x="683" y="315"/>
                  </a:lnTo>
                  <a:lnTo>
                    <a:pt x="574" y="383"/>
                  </a:lnTo>
                  <a:lnTo>
                    <a:pt x="519" y="436"/>
                  </a:lnTo>
                  <a:lnTo>
                    <a:pt x="478" y="491"/>
                  </a:lnTo>
                  <a:lnTo>
                    <a:pt x="438" y="574"/>
                  </a:lnTo>
                  <a:lnTo>
                    <a:pt x="410" y="642"/>
                  </a:lnTo>
                  <a:lnTo>
                    <a:pt x="370" y="696"/>
                  </a:lnTo>
                  <a:lnTo>
                    <a:pt x="328" y="751"/>
                  </a:lnTo>
                  <a:lnTo>
                    <a:pt x="315" y="846"/>
                  </a:lnTo>
                  <a:lnTo>
                    <a:pt x="315" y="901"/>
                  </a:lnTo>
                  <a:lnTo>
                    <a:pt x="300" y="982"/>
                  </a:lnTo>
                  <a:lnTo>
                    <a:pt x="192" y="942"/>
                  </a:lnTo>
                  <a:lnTo>
                    <a:pt x="68" y="874"/>
                  </a:lnTo>
                  <a:lnTo>
                    <a:pt x="42" y="859"/>
                  </a:lnTo>
                  <a:lnTo>
                    <a:pt x="0" y="764"/>
                  </a:lnTo>
                </a:path>
              </a:pathLst>
            </a:custGeom>
            <a:noFill/>
            <a:ln w="0">
              <a:solidFill>
                <a:srgbClr val="000000"/>
              </a:solidFill>
              <a:round/>
              <a:headEnd/>
              <a:tailEnd/>
            </a:ln>
          </p:spPr>
          <p:txBody>
            <a:bodyPr/>
            <a:lstStyle/>
            <a:p>
              <a:endParaRPr lang="en-US"/>
            </a:p>
          </p:txBody>
        </p:sp>
        <p:sp>
          <p:nvSpPr>
            <p:cNvPr id="15424" name="Freeform 71"/>
            <p:cNvSpPr>
              <a:spLocks/>
            </p:cNvSpPr>
            <p:nvPr/>
          </p:nvSpPr>
          <p:spPr bwMode="auto">
            <a:xfrm>
              <a:off x="1355" y="3315"/>
              <a:ext cx="364" cy="327"/>
            </a:xfrm>
            <a:custGeom>
              <a:avLst/>
              <a:gdLst>
                <a:gd name="T0" fmla="*/ 0 w 1093"/>
                <a:gd name="T1" fmla="*/ 0 h 982"/>
                <a:gd name="T2" fmla="*/ 0 w 1093"/>
                <a:gd name="T3" fmla="*/ 0 h 982"/>
                <a:gd name="T4" fmla="*/ 0 w 1093"/>
                <a:gd name="T5" fmla="*/ 0 h 982"/>
                <a:gd name="T6" fmla="*/ 0 w 1093"/>
                <a:gd name="T7" fmla="*/ 0 h 982"/>
                <a:gd name="T8" fmla="*/ 0 w 1093"/>
                <a:gd name="T9" fmla="*/ 0 h 982"/>
                <a:gd name="T10" fmla="*/ 0 w 1093"/>
                <a:gd name="T11" fmla="*/ 0 h 982"/>
                <a:gd name="T12" fmla="*/ 0 w 1093"/>
                <a:gd name="T13" fmla="*/ 0 h 982"/>
                <a:gd name="T14" fmla="*/ 0 w 1093"/>
                <a:gd name="T15" fmla="*/ 0 h 982"/>
                <a:gd name="T16" fmla="*/ 0 w 1093"/>
                <a:gd name="T17" fmla="*/ 0 h 982"/>
                <a:gd name="T18" fmla="*/ 0 w 1093"/>
                <a:gd name="T19" fmla="*/ 0 h 982"/>
                <a:gd name="T20" fmla="*/ 0 w 1093"/>
                <a:gd name="T21" fmla="*/ 0 h 982"/>
                <a:gd name="T22" fmla="*/ 0 w 1093"/>
                <a:gd name="T23" fmla="*/ 0 h 982"/>
                <a:gd name="T24" fmla="*/ 0 w 1093"/>
                <a:gd name="T25" fmla="*/ 0 h 982"/>
                <a:gd name="T26" fmla="*/ 0 w 1093"/>
                <a:gd name="T27" fmla="*/ 0 h 982"/>
                <a:gd name="T28" fmla="*/ 0 w 1093"/>
                <a:gd name="T29" fmla="*/ 0 h 982"/>
                <a:gd name="T30" fmla="*/ 0 w 1093"/>
                <a:gd name="T31" fmla="*/ 0 h 982"/>
                <a:gd name="T32" fmla="*/ 0 w 1093"/>
                <a:gd name="T33" fmla="*/ 0 h 982"/>
                <a:gd name="T34" fmla="*/ 0 w 1093"/>
                <a:gd name="T35" fmla="*/ 0 h 982"/>
                <a:gd name="T36" fmla="*/ 0 w 1093"/>
                <a:gd name="T37" fmla="*/ 0 h 982"/>
                <a:gd name="T38" fmla="*/ 0 w 1093"/>
                <a:gd name="T39" fmla="*/ 0 h 982"/>
                <a:gd name="T40" fmla="*/ 0 w 1093"/>
                <a:gd name="T41" fmla="*/ 0 h 982"/>
                <a:gd name="T42" fmla="*/ 0 w 1093"/>
                <a:gd name="T43" fmla="*/ 0 h 982"/>
                <a:gd name="T44" fmla="*/ 0 w 1093"/>
                <a:gd name="T45" fmla="*/ 0 h 982"/>
                <a:gd name="T46" fmla="*/ 0 w 1093"/>
                <a:gd name="T47" fmla="*/ 0 h 982"/>
                <a:gd name="T48" fmla="*/ 0 w 1093"/>
                <a:gd name="T49" fmla="*/ 0 h 982"/>
                <a:gd name="T50" fmla="*/ 0 w 1093"/>
                <a:gd name="T51" fmla="*/ 0 h 982"/>
                <a:gd name="T52" fmla="*/ 0 w 1093"/>
                <a:gd name="T53" fmla="*/ 0 h 982"/>
                <a:gd name="T54" fmla="*/ 0 w 1093"/>
                <a:gd name="T55" fmla="*/ 0 h 982"/>
                <a:gd name="T56" fmla="*/ 0 w 1093"/>
                <a:gd name="T57" fmla="*/ 0 h 982"/>
                <a:gd name="T58" fmla="*/ 0 w 1093"/>
                <a:gd name="T59" fmla="*/ 0 h 982"/>
                <a:gd name="T60" fmla="*/ 0 w 1093"/>
                <a:gd name="T61" fmla="*/ 0 h 982"/>
                <a:gd name="T62" fmla="*/ 0 w 1093"/>
                <a:gd name="T63" fmla="*/ 0 h 982"/>
                <a:gd name="T64" fmla="*/ 0 w 1093"/>
                <a:gd name="T65" fmla="*/ 0 h 982"/>
                <a:gd name="T66" fmla="*/ 0 w 1093"/>
                <a:gd name="T67" fmla="*/ 0 h 982"/>
                <a:gd name="T68" fmla="*/ 0 w 1093"/>
                <a:gd name="T69" fmla="*/ 0 h 982"/>
                <a:gd name="T70" fmla="*/ 0 w 1093"/>
                <a:gd name="T71" fmla="*/ 0 h 9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3"/>
                <a:gd name="T109" fmla="*/ 0 h 982"/>
                <a:gd name="T110" fmla="*/ 1093 w 1093"/>
                <a:gd name="T111" fmla="*/ 982 h 9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3" h="982">
                  <a:moveTo>
                    <a:pt x="0" y="764"/>
                  </a:moveTo>
                  <a:lnTo>
                    <a:pt x="15" y="655"/>
                  </a:lnTo>
                  <a:lnTo>
                    <a:pt x="55" y="587"/>
                  </a:lnTo>
                  <a:lnTo>
                    <a:pt x="68" y="519"/>
                  </a:lnTo>
                  <a:lnTo>
                    <a:pt x="96" y="451"/>
                  </a:lnTo>
                  <a:lnTo>
                    <a:pt x="110" y="436"/>
                  </a:lnTo>
                  <a:lnTo>
                    <a:pt x="164" y="368"/>
                  </a:lnTo>
                  <a:lnTo>
                    <a:pt x="206" y="328"/>
                  </a:lnTo>
                  <a:lnTo>
                    <a:pt x="300" y="260"/>
                  </a:lnTo>
                  <a:lnTo>
                    <a:pt x="423" y="178"/>
                  </a:lnTo>
                  <a:lnTo>
                    <a:pt x="478" y="123"/>
                  </a:lnTo>
                  <a:lnTo>
                    <a:pt x="723" y="41"/>
                  </a:lnTo>
                  <a:lnTo>
                    <a:pt x="846" y="15"/>
                  </a:lnTo>
                  <a:lnTo>
                    <a:pt x="929" y="0"/>
                  </a:lnTo>
                  <a:lnTo>
                    <a:pt x="1051" y="15"/>
                  </a:lnTo>
                  <a:lnTo>
                    <a:pt x="1093" y="41"/>
                  </a:lnTo>
                  <a:lnTo>
                    <a:pt x="1010" y="123"/>
                  </a:lnTo>
                  <a:lnTo>
                    <a:pt x="983" y="164"/>
                  </a:lnTo>
                  <a:lnTo>
                    <a:pt x="955" y="178"/>
                  </a:lnTo>
                  <a:lnTo>
                    <a:pt x="861" y="219"/>
                  </a:lnTo>
                  <a:lnTo>
                    <a:pt x="778" y="260"/>
                  </a:lnTo>
                  <a:lnTo>
                    <a:pt x="683" y="315"/>
                  </a:lnTo>
                  <a:lnTo>
                    <a:pt x="574" y="383"/>
                  </a:lnTo>
                  <a:lnTo>
                    <a:pt x="519" y="436"/>
                  </a:lnTo>
                  <a:lnTo>
                    <a:pt x="478" y="491"/>
                  </a:lnTo>
                  <a:lnTo>
                    <a:pt x="438" y="574"/>
                  </a:lnTo>
                  <a:lnTo>
                    <a:pt x="410" y="642"/>
                  </a:lnTo>
                  <a:lnTo>
                    <a:pt x="370" y="696"/>
                  </a:lnTo>
                  <a:lnTo>
                    <a:pt x="328" y="751"/>
                  </a:lnTo>
                  <a:lnTo>
                    <a:pt x="315" y="846"/>
                  </a:lnTo>
                  <a:lnTo>
                    <a:pt x="315" y="901"/>
                  </a:lnTo>
                  <a:lnTo>
                    <a:pt x="300" y="982"/>
                  </a:lnTo>
                  <a:lnTo>
                    <a:pt x="192" y="942"/>
                  </a:lnTo>
                  <a:lnTo>
                    <a:pt x="68" y="874"/>
                  </a:lnTo>
                  <a:lnTo>
                    <a:pt x="42" y="859"/>
                  </a:lnTo>
                  <a:lnTo>
                    <a:pt x="0" y="764"/>
                  </a:lnTo>
                </a:path>
              </a:pathLst>
            </a:custGeom>
            <a:noFill/>
            <a:ln w="0">
              <a:solidFill>
                <a:srgbClr val="000000"/>
              </a:solidFill>
              <a:round/>
              <a:headEnd/>
              <a:tailEnd/>
            </a:ln>
          </p:spPr>
          <p:txBody>
            <a:bodyPr/>
            <a:lstStyle/>
            <a:p>
              <a:endParaRPr lang="en-US"/>
            </a:p>
          </p:txBody>
        </p:sp>
        <p:sp>
          <p:nvSpPr>
            <p:cNvPr id="15425" name="Freeform 72"/>
            <p:cNvSpPr>
              <a:spLocks/>
            </p:cNvSpPr>
            <p:nvPr/>
          </p:nvSpPr>
          <p:spPr bwMode="auto">
            <a:xfrm>
              <a:off x="1842" y="3765"/>
              <a:ext cx="140" cy="118"/>
            </a:xfrm>
            <a:custGeom>
              <a:avLst/>
              <a:gdLst>
                <a:gd name="T0" fmla="*/ 0 w 421"/>
                <a:gd name="T1" fmla="*/ 0 h 355"/>
                <a:gd name="T2" fmla="*/ 0 w 421"/>
                <a:gd name="T3" fmla="*/ 0 h 355"/>
                <a:gd name="T4" fmla="*/ 0 w 421"/>
                <a:gd name="T5" fmla="*/ 0 h 355"/>
                <a:gd name="T6" fmla="*/ 0 w 421"/>
                <a:gd name="T7" fmla="*/ 0 h 355"/>
                <a:gd name="T8" fmla="*/ 0 w 421"/>
                <a:gd name="T9" fmla="*/ 0 h 355"/>
                <a:gd name="T10" fmla="*/ 0 w 421"/>
                <a:gd name="T11" fmla="*/ 0 h 355"/>
                <a:gd name="T12" fmla="*/ 0 w 421"/>
                <a:gd name="T13" fmla="*/ 0 h 355"/>
                <a:gd name="T14" fmla="*/ 0 w 421"/>
                <a:gd name="T15" fmla="*/ 0 h 355"/>
                <a:gd name="T16" fmla="*/ 0 w 421"/>
                <a:gd name="T17" fmla="*/ 0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
                <a:gd name="T28" fmla="*/ 0 h 355"/>
                <a:gd name="T29" fmla="*/ 421 w 421"/>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 h="355">
                  <a:moveTo>
                    <a:pt x="13" y="0"/>
                  </a:moveTo>
                  <a:lnTo>
                    <a:pt x="0" y="287"/>
                  </a:lnTo>
                  <a:lnTo>
                    <a:pt x="382" y="355"/>
                  </a:lnTo>
                  <a:lnTo>
                    <a:pt x="421" y="42"/>
                  </a:lnTo>
                  <a:lnTo>
                    <a:pt x="327" y="55"/>
                  </a:lnTo>
                  <a:lnTo>
                    <a:pt x="218" y="55"/>
                  </a:lnTo>
                  <a:lnTo>
                    <a:pt x="136" y="42"/>
                  </a:lnTo>
                  <a:lnTo>
                    <a:pt x="55" y="28"/>
                  </a:lnTo>
                  <a:lnTo>
                    <a:pt x="13" y="0"/>
                  </a:lnTo>
                  <a:close/>
                </a:path>
              </a:pathLst>
            </a:custGeom>
            <a:solidFill>
              <a:srgbClr val="FF0000"/>
            </a:solidFill>
            <a:ln w="9525">
              <a:noFill/>
              <a:round/>
              <a:headEnd/>
              <a:tailEnd/>
            </a:ln>
          </p:spPr>
          <p:txBody>
            <a:bodyPr/>
            <a:lstStyle/>
            <a:p>
              <a:endParaRPr lang="en-US"/>
            </a:p>
          </p:txBody>
        </p:sp>
        <p:sp>
          <p:nvSpPr>
            <p:cNvPr id="15426" name="Freeform 73"/>
            <p:cNvSpPr>
              <a:spLocks/>
            </p:cNvSpPr>
            <p:nvPr/>
          </p:nvSpPr>
          <p:spPr bwMode="auto">
            <a:xfrm>
              <a:off x="1842" y="3765"/>
              <a:ext cx="140" cy="118"/>
            </a:xfrm>
            <a:custGeom>
              <a:avLst/>
              <a:gdLst>
                <a:gd name="T0" fmla="*/ 0 w 421"/>
                <a:gd name="T1" fmla="*/ 0 h 355"/>
                <a:gd name="T2" fmla="*/ 0 w 421"/>
                <a:gd name="T3" fmla="*/ 0 h 355"/>
                <a:gd name="T4" fmla="*/ 0 w 421"/>
                <a:gd name="T5" fmla="*/ 0 h 355"/>
                <a:gd name="T6" fmla="*/ 0 w 421"/>
                <a:gd name="T7" fmla="*/ 0 h 355"/>
                <a:gd name="T8" fmla="*/ 0 w 421"/>
                <a:gd name="T9" fmla="*/ 0 h 355"/>
                <a:gd name="T10" fmla="*/ 0 w 421"/>
                <a:gd name="T11" fmla="*/ 0 h 355"/>
                <a:gd name="T12" fmla="*/ 0 w 421"/>
                <a:gd name="T13" fmla="*/ 0 h 355"/>
                <a:gd name="T14" fmla="*/ 0 w 421"/>
                <a:gd name="T15" fmla="*/ 0 h 355"/>
                <a:gd name="T16" fmla="*/ 0 w 421"/>
                <a:gd name="T17" fmla="*/ 0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
                <a:gd name="T28" fmla="*/ 0 h 355"/>
                <a:gd name="T29" fmla="*/ 421 w 421"/>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 h="355">
                  <a:moveTo>
                    <a:pt x="13" y="0"/>
                  </a:moveTo>
                  <a:lnTo>
                    <a:pt x="0" y="287"/>
                  </a:lnTo>
                  <a:lnTo>
                    <a:pt x="382" y="355"/>
                  </a:lnTo>
                  <a:lnTo>
                    <a:pt x="421" y="42"/>
                  </a:lnTo>
                  <a:lnTo>
                    <a:pt x="327" y="55"/>
                  </a:lnTo>
                  <a:lnTo>
                    <a:pt x="218" y="55"/>
                  </a:lnTo>
                  <a:lnTo>
                    <a:pt x="136" y="42"/>
                  </a:lnTo>
                  <a:lnTo>
                    <a:pt x="55" y="28"/>
                  </a:lnTo>
                  <a:lnTo>
                    <a:pt x="13" y="0"/>
                  </a:lnTo>
                </a:path>
              </a:pathLst>
            </a:custGeom>
            <a:noFill/>
            <a:ln w="0">
              <a:solidFill>
                <a:srgbClr val="000000"/>
              </a:solidFill>
              <a:round/>
              <a:headEnd/>
              <a:tailEnd/>
            </a:ln>
          </p:spPr>
          <p:txBody>
            <a:bodyPr/>
            <a:lstStyle/>
            <a:p>
              <a:endParaRPr lang="en-US"/>
            </a:p>
          </p:txBody>
        </p:sp>
        <p:sp>
          <p:nvSpPr>
            <p:cNvPr id="15427" name="Freeform 74"/>
            <p:cNvSpPr>
              <a:spLocks/>
            </p:cNvSpPr>
            <p:nvPr/>
          </p:nvSpPr>
          <p:spPr bwMode="auto">
            <a:xfrm>
              <a:off x="1842" y="3765"/>
              <a:ext cx="140" cy="118"/>
            </a:xfrm>
            <a:custGeom>
              <a:avLst/>
              <a:gdLst>
                <a:gd name="T0" fmla="*/ 0 w 421"/>
                <a:gd name="T1" fmla="*/ 0 h 355"/>
                <a:gd name="T2" fmla="*/ 0 w 421"/>
                <a:gd name="T3" fmla="*/ 0 h 355"/>
                <a:gd name="T4" fmla="*/ 0 w 421"/>
                <a:gd name="T5" fmla="*/ 0 h 355"/>
                <a:gd name="T6" fmla="*/ 0 w 421"/>
                <a:gd name="T7" fmla="*/ 0 h 355"/>
                <a:gd name="T8" fmla="*/ 0 w 421"/>
                <a:gd name="T9" fmla="*/ 0 h 355"/>
                <a:gd name="T10" fmla="*/ 0 w 421"/>
                <a:gd name="T11" fmla="*/ 0 h 355"/>
                <a:gd name="T12" fmla="*/ 0 w 421"/>
                <a:gd name="T13" fmla="*/ 0 h 355"/>
                <a:gd name="T14" fmla="*/ 0 w 421"/>
                <a:gd name="T15" fmla="*/ 0 h 355"/>
                <a:gd name="T16" fmla="*/ 0 w 421"/>
                <a:gd name="T17" fmla="*/ 0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
                <a:gd name="T28" fmla="*/ 0 h 355"/>
                <a:gd name="T29" fmla="*/ 421 w 421"/>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 h="355">
                  <a:moveTo>
                    <a:pt x="13" y="0"/>
                  </a:moveTo>
                  <a:lnTo>
                    <a:pt x="0" y="287"/>
                  </a:lnTo>
                  <a:lnTo>
                    <a:pt x="382" y="355"/>
                  </a:lnTo>
                  <a:lnTo>
                    <a:pt x="421" y="42"/>
                  </a:lnTo>
                  <a:lnTo>
                    <a:pt x="327" y="55"/>
                  </a:lnTo>
                  <a:lnTo>
                    <a:pt x="218" y="55"/>
                  </a:lnTo>
                  <a:lnTo>
                    <a:pt x="136" y="42"/>
                  </a:lnTo>
                  <a:lnTo>
                    <a:pt x="55" y="28"/>
                  </a:lnTo>
                  <a:lnTo>
                    <a:pt x="13" y="0"/>
                  </a:lnTo>
                </a:path>
              </a:pathLst>
            </a:custGeom>
            <a:noFill/>
            <a:ln w="0">
              <a:solidFill>
                <a:srgbClr val="000000"/>
              </a:solidFill>
              <a:round/>
              <a:headEnd/>
              <a:tailEnd/>
            </a:ln>
          </p:spPr>
          <p:txBody>
            <a:bodyPr/>
            <a:lstStyle/>
            <a:p>
              <a:endParaRPr lang="en-US"/>
            </a:p>
          </p:txBody>
        </p:sp>
        <p:sp>
          <p:nvSpPr>
            <p:cNvPr id="15428" name="Freeform 75"/>
            <p:cNvSpPr>
              <a:spLocks/>
            </p:cNvSpPr>
            <p:nvPr/>
          </p:nvSpPr>
          <p:spPr bwMode="auto">
            <a:xfrm>
              <a:off x="1833" y="3819"/>
              <a:ext cx="136" cy="178"/>
            </a:xfrm>
            <a:custGeom>
              <a:avLst/>
              <a:gdLst>
                <a:gd name="T0" fmla="*/ 0 w 410"/>
                <a:gd name="T1" fmla="*/ 0 h 533"/>
                <a:gd name="T2" fmla="*/ 0 w 410"/>
                <a:gd name="T3" fmla="*/ 0 h 533"/>
                <a:gd name="T4" fmla="*/ 0 w 410"/>
                <a:gd name="T5" fmla="*/ 0 h 533"/>
                <a:gd name="T6" fmla="*/ 0 w 410"/>
                <a:gd name="T7" fmla="*/ 0 h 533"/>
                <a:gd name="T8" fmla="*/ 0 w 410"/>
                <a:gd name="T9" fmla="*/ 0 h 533"/>
                <a:gd name="T10" fmla="*/ 0 w 410"/>
                <a:gd name="T11" fmla="*/ 0 h 533"/>
                <a:gd name="T12" fmla="*/ 0 w 410"/>
                <a:gd name="T13" fmla="*/ 0 h 533"/>
                <a:gd name="T14" fmla="*/ 0 w 410"/>
                <a:gd name="T15" fmla="*/ 0 h 533"/>
                <a:gd name="T16" fmla="*/ 0 w 410"/>
                <a:gd name="T17" fmla="*/ 0 h 533"/>
                <a:gd name="T18" fmla="*/ 0 w 410"/>
                <a:gd name="T19" fmla="*/ 0 h 533"/>
                <a:gd name="T20" fmla="*/ 0 w 410"/>
                <a:gd name="T21" fmla="*/ 0 h 533"/>
                <a:gd name="T22" fmla="*/ 0 w 410"/>
                <a:gd name="T23" fmla="*/ 0 h 533"/>
                <a:gd name="T24" fmla="*/ 0 w 410"/>
                <a:gd name="T25" fmla="*/ 0 h 5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0"/>
                <a:gd name="T40" fmla="*/ 0 h 533"/>
                <a:gd name="T41" fmla="*/ 410 w 410"/>
                <a:gd name="T42" fmla="*/ 533 h 5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0" h="533">
                  <a:moveTo>
                    <a:pt x="136" y="533"/>
                  </a:moveTo>
                  <a:lnTo>
                    <a:pt x="0" y="123"/>
                  </a:lnTo>
                  <a:lnTo>
                    <a:pt x="28" y="82"/>
                  </a:lnTo>
                  <a:lnTo>
                    <a:pt x="83" y="27"/>
                  </a:lnTo>
                  <a:lnTo>
                    <a:pt x="151" y="0"/>
                  </a:lnTo>
                  <a:lnTo>
                    <a:pt x="219" y="123"/>
                  </a:lnTo>
                  <a:lnTo>
                    <a:pt x="300" y="68"/>
                  </a:lnTo>
                  <a:lnTo>
                    <a:pt x="314" y="82"/>
                  </a:lnTo>
                  <a:lnTo>
                    <a:pt x="341" y="123"/>
                  </a:lnTo>
                  <a:lnTo>
                    <a:pt x="355" y="150"/>
                  </a:lnTo>
                  <a:lnTo>
                    <a:pt x="410" y="178"/>
                  </a:lnTo>
                  <a:lnTo>
                    <a:pt x="246" y="505"/>
                  </a:lnTo>
                  <a:lnTo>
                    <a:pt x="136" y="533"/>
                  </a:lnTo>
                  <a:close/>
                </a:path>
              </a:pathLst>
            </a:custGeom>
            <a:solidFill>
              <a:srgbClr val="FFC001"/>
            </a:solidFill>
            <a:ln w="9525">
              <a:noFill/>
              <a:round/>
              <a:headEnd/>
              <a:tailEnd/>
            </a:ln>
          </p:spPr>
          <p:txBody>
            <a:bodyPr/>
            <a:lstStyle/>
            <a:p>
              <a:endParaRPr lang="en-US"/>
            </a:p>
          </p:txBody>
        </p:sp>
        <p:sp>
          <p:nvSpPr>
            <p:cNvPr id="15429" name="Freeform 76"/>
            <p:cNvSpPr>
              <a:spLocks/>
            </p:cNvSpPr>
            <p:nvPr/>
          </p:nvSpPr>
          <p:spPr bwMode="auto">
            <a:xfrm>
              <a:off x="1833" y="3819"/>
              <a:ext cx="136" cy="178"/>
            </a:xfrm>
            <a:custGeom>
              <a:avLst/>
              <a:gdLst>
                <a:gd name="T0" fmla="*/ 0 w 410"/>
                <a:gd name="T1" fmla="*/ 0 h 533"/>
                <a:gd name="T2" fmla="*/ 0 w 410"/>
                <a:gd name="T3" fmla="*/ 0 h 533"/>
                <a:gd name="T4" fmla="*/ 0 w 410"/>
                <a:gd name="T5" fmla="*/ 0 h 533"/>
                <a:gd name="T6" fmla="*/ 0 w 410"/>
                <a:gd name="T7" fmla="*/ 0 h 533"/>
                <a:gd name="T8" fmla="*/ 0 w 410"/>
                <a:gd name="T9" fmla="*/ 0 h 533"/>
                <a:gd name="T10" fmla="*/ 0 w 410"/>
                <a:gd name="T11" fmla="*/ 0 h 533"/>
                <a:gd name="T12" fmla="*/ 0 w 410"/>
                <a:gd name="T13" fmla="*/ 0 h 533"/>
                <a:gd name="T14" fmla="*/ 0 w 410"/>
                <a:gd name="T15" fmla="*/ 0 h 533"/>
                <a:gd name="T16" fmla="*/ 0 w 410"/>
                <a:gd name="T17" fmla="*/ 0 h 533"/>
                <a:gd name="T18" fmla="*/ 0 w 410"/>
                <a:gd name="T19" fmla="*/ 0 h 533"/>
                <a:gd name="T20" fmla="*/ 0 w 410"/>
                <a:gd name="T21" fmla="*/ 0 h 533"/>
                <a:gd name="T22" fmla="*/ 0 w 410"/>
                <a:gd name="T23" fmla="*/ 0 h 533"/>
                <a:gd name="T24" fmla="*/ 0 w 410"/>
                <a:gd name="T25" fmla="*/ 0 h 5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0"/>
                <a:gd name="T40" fmla="*/ 0 h 533"/>
                <a:gd name="T41" fmla="*/ 410 w 410"/>
                <a:gd name="T42" fmla="*/ 533 h 5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0" h="533">
                  <a:moveTo>
                    <a:pt x="136" y="533"/>
                  </a:moveTo>
                  <a:lnTo>
                    <a:pt x="0" y="123"/>
                  </a:lnTo>
                  <a:lnTo>
                    <a:pt x="28" y="82"/>
                  </a:lnTo>
                  <a:lnTo>
                    <a:pt x="83" y="27"/>
                  </a:lnTo>
                  <a:lnTo>
                    <a:pt x="151" y="0"/>
                  </a:lnTo>
                  <a:lnTo>
                    <a:pt x="219" y="123"/>
                  </a:lnTo>
                  <a:lnTo>
                    <a:pt x="300" y="68"/>
                  </a:lnTo>
                  <a:lnTo>
                    <a:pt x="314" y="82"/>
                  </a:lnTo>
                  <a:lnTo>
                    <a:pt x="341" y="123"/>
                  </a:lnTo>
                  <a:lnTo>
                    <a:pt x="355" y="150"/>
                  </a:lnTo>
                  <a:lnTo>
                    <a:pt x="410" y="178"/>
                  </a:lnTo>
                  <a:lnTo>
                    <a:pt x="246" y="505"/>
                  </a:lnTo>
                  <a:lnTo>
                    <a:pt x="136" y="533"/>
                  </a:lnTo>
                </a:path>
              </a:pathLst>
            </a:custGeom>
            <a:noFill/>
            <a:ln w="0">
              <a:solidFill>
                <a:srgbClr val="000000"/>
              </a:solidFill>
              <a:round/>
              <a:headEnd/>
              <a:tailEnd/>
            </a:ln>
          </p:spPr>
          <p:txBody>
            <a:bodyPr/>
            <a:lstStyle/>
            <a:p>
              <a:endParaRPr lang="en-US"/>
            </a:p>
          </p:txBody>
        </p:sp>
        <p:sp>
          <p:nvSpPr>
            <p:cNvPr id="15430" name="Freeform 77"/>
            <p:cNvSpPr>
              <a:spLocks/>
            </p:cNvSpPr>
            <p:nvPr/>
          </p:nvSpPr>
          <p:spPr bwMode="auto">
            <a:xfrm>
              <a:off x="1833" y="3819"/>
              <a:ext cx="136" cy="178"/>
            </a:xfrm>
            <a:custGeom>
              <a:avLst/>
              <a:gdLst>
                <a:gd name="T0" fmla="*/ 0 w 410"/>
                <a:gd name="T1" fmla="*/ 0 h 533"/>
                <a:gd name="T2" fmla="*/ 0 w 410"/>
                <a:gd name="T3" fmla="*/ 0 h 533"/>
                <a:gd name="T4" fmla="*/ 0 w 410"/>
                <a:gd name="T5" fmla="*/ 0 h 533"/>
                <a:gd name="T6" fmla="*/ 0 w 410"/>
                <a:gd name="T7" fmla="*/ 0 h 533"/>
                <a:gd name="T8" fmla="*/ 0 w 410"/>
                <a:gd name="T9" fmla="*/ 0 h 533"/>
                <a:gd name="T10" fmla="*/ 0 w 410"/>
                <a:gd name="T11" fmla="*/ 0 h 533"/>
                <a:gd name="T12" fmla="*/ 0 w 410"/>
                <a:gd name="T13" fmla="*/ 0 h 533"/>
                <a:gd name="T14" fmla="*/ 0 w 410"/>
                <a:gd name="T15" fmla="*/ 0 h 533"/>
                <a:gd name="T16" fmla="*/ 0 w 410"/>
                <a:gd name="T17" fmla="*/ 0 h 533"/>
                <a:gd name="T18" fmla="*/ 0 w 410"/>
                <a:gd name="T19" fmla="*/ 0 h 533"/>
                <a:gd name="T20" fmla="*/ 0 w 410"/>
                <a:gd name="T21" fmla="*/ 0 h 533"/>
                <a:gd name="T22" fmla="*/ 0 w 410"/>
                <a:gd name="T23" fmla="*/ 0 h 533"/>
                <a:gd name="T24" fmla="*/ 0 w 410"/>
                <a:gd name="T25" fmla="*/ 0 h 5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0"/>
                <a:gd name="T40" fmla="*/ 0 h 533"/>
                <a:gd name="T41" fmla="*/ 410 w 410"/>
                <a:gd name="T42" fmla="*/ 533 h 5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0" h="533">
                  <a:moveTo>
                    <a:pt x="136" y="533"/>
                  </a:moveTo>
                  <a:lnTo>
                    <a:pt x="0" y="123"/>
                  </a:lnTo>
                  <a:lnTo>
                    <a:pt x="28" y="82"/>
                  </a:lnTo>
                  <a:lnTo>
                    <a:pt x="83" y="27"/>
                  </a:lnTo>
                  <a:lnTo>
                    <a:pt x="151" y="0"/>
                  </a:lnTo>
                  <a:lnTo>
                    <a:pt x="219" y="123"/>
                  </a:lnTo>
                  <a:lnTo>
                    <a:pt x="300" y="68"/>
                  </a:lnTo>
                  <a:lnTo>
                    <a:pt x="314" y="82"/>
                  </a:lnTo>
                  <a:lnTo>
                    <a:pt x="341" y="123"/>
                  </a:lnTo>
                  <a:lnTo>
                    <a:pt x="355" y="150"/>
                  </a:lnTo>
                  <a:lnTo>
                    <a:pt x="410" y="178"/>
                  </a:lnTo>
                  <a:lnTo>
                    <a:pt x="246" y="505"/>
                  </a:lnTo>
                  <a:lnTo>
                    <a:pt x="136" y="533"/>
                  </a:lnTo>
                </a:path>
              </a:pathLst>
            </a:custGeom>
            <a:noFill/>
            <a:ln w="0">
              <a:solidFill>
                <a:srgbClr val="000000"/>
              </a:solidFill>
              <a:round/>
              <a:headEnd/>
              <a:tailEnd/>
            </a:ln>
          </p:spPr>
          <p:txBody>
            <a:bodyPr/>
            <a:lstStyle/>
            <a:p>
              <a:endParaRPr lang="en-US"/>
            </a:p>
          </p:txBody>
        </p:sp>
        <p:sp>
          <p:nvSpPr>
            <p:cNvPr id="15431" name="Freeform 78"/>
            <p:cNvSpPr>
              <a:spLocks/>
            </p:cNvSpPr>
            <p:nvPr/>
          </p:nvSpPr>
          <p:spPr bwMode="auto">
            <a:xfrm>
              <a:off x="1833" y="3765"/>
              <a:ext cx="154" cy="118"/>
            </a:xfrm>
            <a:custGeom>
              <a:avLst/>
              <a:gdLst>
                <a:gd name="T0" fmla="*/ 0 w 462"/>
                <a:gd name="T1" fmla="*/ 0 h 355"/>
                <a:gd name="T2" fmla="*/ 0 w 462"/>
                <a:gd name="T3" fmla="*/ 0 h 355"/>
                <a:gd name="T4" fmla="*/ 0 w 462"/>
                <a:gd name="T5" fmla="*/ 0 h 355"/>
                <a:gd name="T6" fmla="*/ 0 w 462"/>
                <a:gd name="T7" fmla="*/ 0 h 355"/>
                <a:gd name="T8" fmla="*/ 0 w 462"/>
                <a:gd name="T9" fmla="*/ 0 h 355"/>
                <a:gd name="T10" fmla="*/ 0 w 462"/>
                <a:gd name="T11" fmla="*/ 0 h 355"/>
                <a:gd name="T12" fmla="*/ 0 w 462"/>
                <a:gd name="T13" fmla="*/ 0 h 355"/>
                <a:gd name="T14" fmla="*/ 0 w 462"/>
                <a:gd name="T15" fmla="*/ 0 h 355"/>
                <a:gd name="T16" fmla="*/ 0 w 462"/>
                <a:gd name="T17" fmla="*/ 0 h 355"/>
                <a:gd name="T18" fmla="*/ 0 w 462"/>
                <a:gd name="T19" fmla="*/ 0 h 355"/>
                <a:gd name="T20" fmla="*/ 0 w 462"/>
                <a:gd name="T21" fmla="*/ 0 h 355"/>
                <a:gd name="T22" fmla="*/ 0 w 462"/>
                <a:gd name="T23" fmla="*/ 0 h 355"/>
                <a:gd name="T24" fmla="*/ 0 w 462"/>
                <a:gd name="T25" fmla="*/ 0 h 355"/>
                <a:gd name="T26" fmla="*/ 0 w 462"/>
                <a:gd name="T27" fmla="*/ 0 h 355"/>
                <a:gd name="T28" fmla="*/ 0 w 462"/>
                <a:gd name="T29" fmla="*/ 0 h 355"/>
                <a:gd name="T30" fmla="*/ 0 w 462"/>
                <a:gd name="T31" fmla="*/ 0 h 355"/>
                <a:gd name="T32" fmla="*/ 0 w 462"/>
                <a:gd name="T33" fmla="*/ 0 h 355"/>
                <a:gd name="T34" fmla="*/ 0 w 462"/>
                <a:gd name="T35" fmla="*/ 0 h 355"/>
                <a:gd name="T36" fmla="*/ 0 w 462"/>
                <a:gd name="T37" fmla="*/ 0 h 355"/>
                <a:gd name="T38" fmla="*/ 0 w 462"/>
                <a:gd name="T39" fmla="*/ 0 h 355"/>
                <a:gd name="T40" fmla="*/ 0 w 462"/>
                <a:gd name="T41" fmla="*/ 0 h 355"/>
                <a:gd name="T42" fmla="*/ 0 w 462"/>
                <a:gd name="T43" fmla="*/ 0 h 355"/>
                <a:gd name="T44" fmla="*/ 0 w 462"/>
                <a:gd name="T45" fmla="*/ 0 h 355"/>
                <a:gd name="T46" fmla="*/ 0 w 462"/>
                <a:gd name="T47" fmla="*/ 0 h 355"/>
                <a:gd name="T48" fmla="*/ 0 w 462"/>
                <a:gd name="T49" fmla="*/ 0 h 355"/>
                <a:gd name="T50" fmla="*/ 0 w 462"/>
                <a:gd name="T51" fmla="*/ 0 h 3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355"/>
                <a:gd name="T80" fmla="*/ 462 w 462"/>
                <a:gd name="T81" fmla="*/ 355 h 3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355">
                  <a:moveTo>
                    <a:pt x="28" y="0"/>
                  </a:moveTo>
                  <a:lnTo>
                    <a:pt x="0" y="301"/>
                  </a:lnTo>
                  <a:lnTo>
                    <a:pt x="151" y="206"/>
                  </a:lnTo>
                  <a:lnTo>
                    <a:pt x="204" y="342"/>
                  </a:lnTo>
                  <a:lnTo>
                    <a:pt x="300" y="246"/>
                  </a:lnTo>
                  <a:lnTo>
                    <a:pt x="355" y="342"/>
                  </a:lnTo>
                  <a:lnTo>
                    <a:pt x="396" y="355"/>
                  </a:lnTo>
                  <a:lnTo>
                    <a:pt x="410" y="342"/>
                  </a:lnTo>
                  <a:lnTo>
                    <a:pt x="462" y="55"/>
                  </a:lnTo>
                  <a:lnTo>
                    <a:pt x="410" y="55"/>
                  </a:lnTo>
                  <a:lnTo>
                    <a:pt x="410" y="246"/>
                  </a:lnTo>
                  <a:lnTo>
                    <a:pt x="396" y="314"/>
                  </a:lnTo>
                  <a:lnTo>
                    <a:pt x="368" y="301"/>
                  </a:lnTo>
                  <a:lnTo>
                    <a:pt x="314" y="232"/>
                  </a:lnTo>
                  <a:lnTo>
                    <a:pt x="355" y="42"/>
                  </a:lnTo>
                  <a:lnTo>
                    <a:pt x="300" y="55"/>
                  </a:lnTo>
                  <a:lnTo>
                    <a:pt x="300" y="164"/>
                  </a:lnTo>
                  <a:lnTo>
                    <a:pt x="219" y="259"/>
                  </a:lnTo>
                  <a:lnTo>
                    <a:pt x="191" y="206"/>
                  </a:lnTo>
                  <a:lnTo>
                    <a:pt x="204" y="55"/>
                  </a:lnTo>
                  <a:lnTo>
                    <a:pt x="191" y="42"/>
                  </a:lnTo>
                  <a:lnTo>
                    <a:pt x="151" y="164"/>
                  </a:lnTo>
                  <a:lnTo>
                    <a:pt x="136" y="151"/>
                  </a:lnTo>
                  <a:lnTo>
                    <a:pt x="41" y="191"/>
                  </a:lnTo>
                  <a:lnTo>
                    <a:pt x="55" y="0"/>
                  </a:lnTo>
                  <a:lnTo>
                    <a:pt x="28" y="0"/>
                  </a:lnTo>
                  <a:close/>
                </a:path>
              </a:pathLst>
            </a:custGeom>
            <a:solidFill>
              <a:srgbClr val="0E0D0D"/>
            </a:solidFill>
            <a:ln w="9525">
              <a:noFill/>
              <a:round/>
              <a:headEnd/>
              <a:tailEnd/>
            </a:ln>
          </p:spPr>
          <p:txBody>
            <a:bodyPr/>
            <a:lstStyle/>
            <a:p>
              <a:endParaRPr lang="en-US"/>
            </a:p>
          </p:txBody>
        </p:sp>
        <p:sp>
          <p:nvSpPr>
            <p:cNvPr id="15432" name="Freeform 79"/>
            <p:cNvSpPr>
              <a:spLocks/>
            </p:cNvSpPr>
            <p:nvPr/>
          </p:nvSpPr>
          <p:spPr bwMode="auto">
            <a:xfrm>
              <a:off x="1833" y="3765"/>
              <a:ext cx="154" cy="118"/>
            </a:xfrm>
            <a:custGeom>
              <a:avLst/>
              <a:gdLst>
                <a:gd name="T0" fmla="*/ 0 w 462"/>
                <a:gd name="T1" fmla="*/ 0 h 355"/>
                <a:gd name="T2" fmla="*/ 0 w 462"/>
                <a:gd name="T3" fmla="*/ 0 h 355"/>
                <a:gd name="T4" fmla="*/ 0 w 462"/>
                <a:gd name="T5" fmla="*/ 0 h 355"/>
                <a:gd name="T6" fmla="*/ 0 w 462"/>
                <a:gd name="T7" fmla="*/ 0 h 355"/>
                <a:gd name="T8" fmla="*/ 0 w 462"/>
                <a:gd name="T9" fmla="*/ 0 h 355"/>
                <a:gd name="T10" fmla="*/ 0 w 462"/>
                <a:gd name="T11" fmla="*/ 0 h 355"/>
                <a:gd name="T12" fmla="*/ 0 w 462"/>
                <a:gd name="T13" fmla="*/ 0 h 355"/>
                <a:gd name="T14" fmla="*/ 0 w 462"/>
                <a:gd name="T15" fmla="*/ 0 h 355"/>
                <a:gd name="T16" fmla="*/ 0 w 462"/>
                <a:gd name="T17" fmla="*/ 0 h 355"/>
                <a:gd name="T18" fmla="*/ 0 w 462"/>
                <a:gd name="T19" fmla="*/ 0 h 355"/>
                <a:gd name="T20" fmla="*/ 0 w 462"/>
                <a:gd name="T21" fmla="*/ 0 h 355"/>
                <a:gd name="T22" fmla="*/ 0 w 462"/>
                <a:gd name="T23" fmla="*/ 0 h 355"/>
                <a:gd name="T24" fmla="*/ 0 w 462"/>
                <a:gd name="T25" fmla="*/ 0 h 355"/>
                <a:gd name="T26" fmla="*/ 0 w 462"/>
                <a:gd name="T27" fmla="*/ 0 h 355"/>
                <a:gd name="T28" fmla="*/ 0 w 462"/>
                <a:gd name="T29" fmla="*/ 0 h 355"/>
                <a:gd name="T30" fmla="*/ 0 w 462"/>
                <a:gd name="T31" fmla="*/ 0 h 355"/>
                <a:gd name="T32" fmla="*/ 0 w 462"/>
                <a:gd name="T33" fmla="*/ 0 h 355"/>
                <a:gd name="T34" fmla="*/ 0 w 462"/>
                <a:gd name="T35" fmla="*/ 0 h 355"/>
                <a:gd name="T36" fmla="*/ 0 w 462"/>
                <a:gd name="T37" fmla="*/ 0 h 355"/>
                <a:gd name="T38" fmla="*/ 0 w 462"/>
                <a:gd name="T39" fmla="*/ 0 h 355"/>
                <a:gd name="T40" fmla="*/ 0 w 462"/>
                <a:gd name="T41" fmla="*/ 0 h 355"/>
                <a:gd name="T42" fmla="*/ 0 w 462"/>
                <a:gd name="T43" fmla="*/ 0 h 355"/>
                <a:gd name="T44" fmla="*/ 0 w 462"/>
                <a:gd name="T45" fmla="*/ 0 h 355"/>
                <a:gd name="T46" fmla="*/ 0 w 462"/>
                <a:gd name="T47" fmla="*/ 0 h 355"/>
                <a:gd name="T48" fmla="*/ 0 w 462"/>
                <a:gd name="T49" fmla="*/ 0 h 355"/>
                <a:gd name="T50" fmla="*/ 0 w 462"/>
                <a:gd name="T51" fmla="*/ 0 h 3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355"/>
                <a:gd name="T80" fmla="*/ 462 w 462"/>
                <a:gd name="T81" fmla="*/ 355 h 3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355">
                  <a:moveTo>
                    <a:pt x="28" y="0"/>
                  </a:moveTo>
                  <a:lnTo>
                    <a:pt x="0" y="301"/>
                  </a:lnTo>
                  <a:lnTo>
                    <a:pt x="151" y="206"/>
                  </a:lnTo>
                  <a:lnTo>
                    <a:pt x="204" y="342"/>
                  </a:lnTo>
                  <a:lnTo>
                    <a:pt x="300" y="246"/>
                  </a:lnTo>
                  <a:lnTo>
                    <a:pt x="355" y="342"/>
                  </a:lnTo>
                  <a:lnTo>
                    <a:pt x="396" y="355"/>
                  </a:lnTo>
                  <a:lnTo>
                    <a:pt x="410" y="342"/>
                  </a:lnTo>
                  <a:lnTo>
                    <a:pt x="462" y="55"/>
                  </a:lnTo>
                  <a:lnTo>
                    <a:pt x="410" y="55"/>
                  </a:lnTo>
                  <a:lnTo>
                    <a:pt x="410" y="246"/>
                  </a:lnTo>
                  <a:lnTo>
                    <a:pt x="396" y="314"/>
                  </a:lnTo>
                  <a:lnTo>
                    <a:pt x="368" y="301"/>
                  </a:lnTo>
                  <a:lnTo>
                    <a:pt x="314" y="232"/>
                  </a:lnTo>
                  <a:lnTo>
                    <a:pt x="355" y="42"/>
                  </a:lnTo>
                  <a:lnTo>
                    <a:pt x="300" y="55"/>
                  </a:lnTo>
                  <a:lnTo>
                    <a:pt x="300" y="164"/>
                  </a:lnTo>
                  <a:lnTo>
                    <a:pt x="219" y="259"/>
                  </a:lnTo>
                  <a:lnTo>
                    <a:pt x="191" y="206"/>
                  </a:lnTo>
                  <a:lnTo>
                    <a:pt x="204" y="55"/>
                  </a:lnTo>
                  <a:lnTo>
                    <a:pt x="191" y="42"/>
                  </a:lnTo>
                  <a:lnTo>
                    <a:pt x="151" y="164"/>
                  </a:lnTo>
                  <a:lnTo>
                    <a:pt x="136" y="151"/>
                  </a:lnTo>
                  <a:lnTo>
                    <a:pt x="41" y="191"/>
                  </a:lnTo>
                  <a:lnTo>
                    <a:pt x="55" y="0"/>
                  </a:lnTo>
                  <a:lnTo>
                    <a:pt x="28" y="0"/>
                  </a:lnTo>
                </a:path>
              </a:pathLst>
            </a:custGeom>
            <a:noFill/>
            <a:ln w="0">
              <a:solidFill>
                <a:srgbClr val="000000"/>
              </a:solidFill>
              <a:round/>
              <a:headEnd/>
              <a:tailEnd/>
            </a:ln>
          </p:spPr>
          <p:txBody>
            <a:bodyPr/>
            <a:lstStyle/>
            <a:p>
              <a:endParaRPr lang="en-US"/>
            </a:p>
          </p:txBody>
        </p:sp>
        <p:sp>
          <p:nvSpPr>
            <p:cNvPr id="15433" name="Freeform 80"/>
            <p:cNvSpPr>
              <a:spLocks/>
            </p:cNvSpPr>
            <p:nvPr/>
          </p:nvSpPr>
          <p:spPr bwMode="auto">
            <a:xfrm>
              <a:off x="1833" y="3765"/>
              <a:ext cx="154" cy="118"/>
            </a:xfrm>
            <a:custGeom>
              <a:avLst/>
              <a:gdLst>
                <a:gd name="T0" fmla="*/ 0 w 462"/>
                <a:gd name="T1" fmla="*/ 0 h 355"/>
                <a:gd name="T2" fmla="*/ 0 w 462"/>
                <a:gd name="T3" fmla="*/ 0 h 355"/>
                <a:gd name="T4" fmla="*/ 0 w 462"/>
                <a:gd name="T5" fmla="*/ 0 h 355"/>
                <a:gd name="T6" fmla="*/ 0 w 462"/>
                <a:gd name="T7" fmla="*/ 0 h 355"/>
                <a:gd name="T8" fmla="*/ 0 w 462"/>
                <a:gd name="T9" fmla="*/ 0 h 355"/>
                <a:gd name="T10" fmla="*/ 0 w 462"/>
                <a:gd name="T11" fmla="*/ 0 h 355"/>
                <a:gd name="T12" fmla="*/ 0 w 462"/>
                <a:gd name="T13" fmla="*/ 0 h 355"/>
                <a:gd name="T14" fmla="*/ 0 w 462"/>
                <a:gd name="T15" fmla="*/ 0 h 355"/>
                <a:gd name="T16" fmla="*/ 0 w 462"/>
                <a:gd name="T17" fmla="*/ 0 h 355"/>
                <a:gd name="T18" fmla="*/ 0 w 462"/>
                <a:gd name="T19" fmla="*/ 0 h 355"/>
                <a:gd name="T20" fmla="*/ 0 w 462"/>
                <a:gd name="T21" fmla="*/ 0 h 355"/>
                <a:gd name="T22" fmla="*/ 0 w 462"/>
                <a:gd name="T23" fmla="*/ 0 h 355"/>
                <a:gd name="T24" fmla="*/ 0 w 462"/>
                <a:gd name="T25" fmla="*/ 0 h 355"/>
                <a:gd name="T26" fmla="*/ 0 w 462"/>
                <a:gd name="T27" fmla="*/ 0 h 355"/>
                <a:gd name="T28" fmla="*/ 0 w 462"/>
                <a:gd name="T29" fmla="*/ 0 h 355"/>
                <a:gd name="T30" fmla="*/ 0 w 462"/>
                <a:gd name="T31" fmla="*/ 0 h 355"/>
                <a:gd name="T32" fmla="*/ 0 w 462"/>
                <a:gd name="T33" fmla="*/ 0 h 355"/>
                <a:gd name="T34" fmla="*/ 0 w 462"/>
                <a:gd name="T35" fmla="*/ 0 h 355"/>
                <a:gd name="T36" fmla="*/ 0 w 462"/>
                <a:gd name="T37" fmla="*/ 0 h 355"/>
                <a:gd name="T38" fmla="*/ 0 w 462"/>
                <a:gd name="T39" fmla="*/ 0 h 355"/>
                <a:gd name="T40" fmla="*/ 0 w 462"/>
                <a:gd name="T41" fmla="*/ 0 h 355"/>
                <a:gd name="T42" fmla="*/ 0 w 462"/>
                <a:gd name="T43" fmla="*/ 0 h 355"/>
                <a:gd name="T44" fmla="*/ 0 w 462"/>
                <a:gd name="T45" fmla="*/ 0 h 355"/>
                <a:gd name="T46" fmla="*/ 0 w 462"/>
                <a:gd name="T47" fmla="*/ 0 h 355"/>
                <a:gd name="T48" fmla="*/ 0 w 462"/>
                <a:gd name="T49" fmla="*/ 0 h 355"/>
                <a:gd name="T50" fmla="*/ 0 w 462"/>
                <a:gd name="T51" fmla="*/ 0 h 3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355"/>
                <a:gd name="T80" fmla="*/ 462 w 462"/>
                <a:gd name="T81" fmla="*/ 355 h 3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355">
                  <a:moveTo>
                    <a:pt x="28" y="0"/>
                  </a:moveTo>
                  <a:lnTo>
                    <a:pt x="0" y="301"/>
                  </a:lnTo>
                  <a:lnTo>
                    <a:pt x="151" y="206"/>
                  </a:lnTo>
                  <a:lnTo>
                    <a:pt x="204" y="342"/>
                  </a:lnTo>
                  <a:lnTo>
                    <a:pt x="300" y="246"/>
                  </a:lnTo>
                  <a:lnTo>
                    <a:pt x="355" y="342"/>
                  </a:lnTo>
                  <a:lnTo>
                    <a:pt x="396" y="355"/>
                  </a:lnTo>
                  <a:lnTo>
                    <a:pt x="410" y="342"/>
                  </a:lnTo>
                  <a:lnTo>
                    <a:pt x="462" y="55"/>
                  </a:lnTo>
                  <a:lnTo>
                    <a:pt x="410" y="55"/>
                  </a:lnTo>
                  <a:lnTo>
                    <a:pt x="410" y="246"/>
                  </a:lnTo>
                  <a:lnTo>
                    <a:pt x="396" y="314"/>
                  </a:lnTo>
                  <a:lnTo>
                    <a:pt x="368" y="301"/>
                  </a:lnTo>
                  <a:lnTo>
                    <a:pt x="314" y="232"/>
                  </a:lnTo>
                  <a:lnTo>
                    <a:pt x="355" y="42"/>
                  </a:lnTo>
                  <a:lnTo>
                    <a:pt x="300" y="55"/>
                  </a:lnTo>
                  <a:lnTo>
                    <a:pt x="300" y="164"/>
                  </a:lnTo>
                  <a:lnTo>
                    <a:pt x="219" y="259"/>
                  </a:lnTo>
                  <a:lnTo>
                    <a:pt x="191" y="206"/>
                  </a:lnTo>
                  <a:lnTo>
                    <a:pt x="204" y="55"/>
                  </a:lnTo>
                  <a:lnTo>
                    <a:pt x="191" y="42"/>
                  </a:lnTo>
                  <a:lnTo>
                    <a:pt x="151" y="164"/>
                  </a:lnTo>
                  <a:lnTo>
                    <a:pt x="136" y="151"/>
                  </a:lnTo>
                  <a:lnTo>
                    <a:pt x="41" y="191"/>
                  </a:lnTo>
                  <a:lnTo>
                    <a:pt x="55" y="0"/>
                  </a:lnTo>
                  <a:lnTo>
                    <a:pt x="28" y="0"/>
                  </a:lnTo>
                </a:path>
              </a:pathLst>
            </a:custGeom>
            <a:noFill/>
            <a:ln w="0">
              <a:solidFill>
                <a:srgbClr val="000000"/>
              </a:solidFill>
              <a:round/>
              <a:headEnd/>
              <a:tailEnd/>
            </a:ln>
          </p:spPr>
          <p:txBody>
            <a:bodyPr/>
            <a:lstStyle/>
            <a:p>
              <a:endParaRPr lang="en-US"/>
            </a:p>
          </p:txBody>
        </p:sp>
        <p:sp>
          <p:nvSpPr>
            <p:cNvPr id="15434" name="Freeform 81"/>
            <p:cNvSpPr>
              <a:spLocks/>
            </p:cNvSpPr>
            <p:nvPr/>
          </p:nvSpPr>
          <p:spPr bwMode="auto">
            <a:xfrm>
              <a:off x="1833" y="3869"/>
              <a:ext cx="54" cy="137"/>
            </a:xfrm>
            <a:custGeom>
              <a:avLst/>
              <a:gdLst>
                <a:gd name="T0" fmla="*/ 0 w 164"/>
                <a:gd name="T1" fmla="*/ 0 h 409"/>
                <a:gd name="T2" fmla="*/ 0 w 164"/>
                <a:gd name="T3" fmla="*/ 0 h 409"/>
                <a:gd name="T4" fmla="*/ 0 w 164"/>
                <a:gd name="T5" fmla="*/ 0 h 409"/>
                <a:gd name="T6" fmla="*/ 0 w 164"/>
                <a:gd name="T7" fmla="*/ 0 h 409"/>
                <a:gd name="T8" fmla="*/ 0 w 164"/>
                <a:gd name="T9" fmla="*/ 0 h 409"/>
                <a:gd name="T10" fmla="*/ 0 60000 65536"/>
                <a:gd name="T11" fmla="*/ 0 60000 65536"/>
                <a:gd name="T12" fmla="*/ 0 60000 65536"/>
                <a:gd name="T13" fmla="*/ 0 60000 65536"/>
                <a:gd name="T14" fmla="*/ 0 60000 65536"/>
                <a:gd name="T15" fmla="*/ 0 w 164"/>
                <a:gd name="T16" fmla="*/ 0 h 409"/>
                <a:gd name="T17" fmla="*/ 164 w 164"/>
                <a:gd name="T18" fmla="*/ 409 h 409"/>
              </a:gdLst>
              <a:ahLst/>
              <a:cxnLst>
                <a:cxn ang="T10">
                  <a:pos x="T0" y="T1"/>
                </a:cxn>
                <a:cxn ang="T11">
                  <a:pos x="T2" y="T3"/>
                </a:cxn>
                <a:cxn ang="T12">
                  <a:pos x="T4" y="T5"/>
                </a:cxn>
                <a:cxn ang="T13">
                  <a:pos x="T6" y="T7"/>
                </a:cxn>
                <a:cxn ang="T14">
                  <a:pos x="T8" y="T9"/>
                </a:cxn>
              </a:cxnLst>
              <a:rect l="T15" t="T16" r="T17" b="T18"/>
              <a:pathLst>
                <a:path w="164" h="409">
                  <a:moveTo>
                    <a:pt x="0" y="28"/>
                  </a:moveTo>
                  <a:lnTo>
                    <a:pt x="136" y="409"/>
                  </a:lnTo>
                  <a:lnTo>
                    <a:pt x="164" y="368"/>
                  </a:lnTo>
                  <a:lnTo>
                    <a:pt x="28" y="0"/>
                  </a:lnTo>
                  <a:lnTo>
                    <a:pt x="0" y="28"/>
                  </a:lnTo>
                  <a:close/>
                </a:path>
              </a:pathLst>
            </a:custGeom>
            <a:solidFill>
              <a:srgbClr val="0E0D0D"/>
            </a:solidFill>
            <a:ln w="9525">
              <a:noFill/>
              <a:round/>
              <a:headEnd/>
              <a:tailEnd/>
            </a:ln>
          </p:spPr>
          <p:txBody>
            <a:bodyPr/>
            <a:lstStyle/>
            <a:p>
              <a:endParaRPr lang="en-US"/>
            </a:p>
          </p:txBody>
        </p:sp>
        <p:sp>
          <p:nvSpPr>
            <p:cNvPr id="15435" name="Freeform 82"/>
            <p:cNvSpPr>
              <a:spLocks/>
            </p:cNvSpPr>
            <p:nvPr/>
          </p:nvSpPr>
          <p:spPr bwMode="auto">
            <a:xfrm>
              <a:off x="1833" y="3869"/>
              <a:ext cx="54" cy="137"/>
            </a:xfrm>
            <a:custGeom>
              <a:avLst/>
              <a:gdLst>
                <a:gd name="T0" fmla="*/ 0 w 164"/>
                <a:gd name="T1" fmla="*/ 0 h 409"/>
                <a:gd name="T2" fmla="*/ 0 w 164"/>
                <a:gd name="T3" fmla="*/ 0 h 409"/>
                <a:gd name="T4" fmla="*/ 0 w 164"/>
                <a:gd name="T5" fmla="*/ 0 h 409"/>
                <a:gd name="T6" fmla="*/ 0 w 164"/>
                <a:gd name="T7" fmla="*/ 0 h 409"/>
                <a:gd name="T8" fmla="*/ 0 w 164"/>
                <a:gd name="T9" fmla="*/ 0 h 409"/>
                <a:gd name="T10" fmla="*/ 0 60000 65536"/>
                <a:gd name="T11" fmla="*/ 0 60000 65536"/>
                <a:gd name="T12" fmla="*/ 0 60000 65536"/>
                <a:gd name="T13" fmla="*/ 0 60000 65536"/>
                <a:gd name="T14" fmla="*/ 0 60000 65536"/>
                <a:gd name="T15" fmla="*/ 0 w 164"/>
                <a:gd name="T16" fmla="*/ 0 h 409"/>
                <a:gd name="T17" fmla="*/ 164 w 164"/>
                <a:gd name="T18" fmla="*/ 409 h 409"/>
              </a:gdLst>
              <a:ahLst/>
              <a:cxnLst>
                <a:cxn ang="T10">
                  <a:pos x="T0" y="T1"/>
                </a:cxn>
                <a:cxn ang="T11">
                  <a:pos x="T2" y="T3"/>
                </a:cxn>
                <a:cxn ang="T12">
                  <a:pos x="T4" y="T5"/>
                </a:cxn>
                <a:cxn ang="T13">
                  <a:pos x="T6" y="T7"/>
                </a:cxn>
                <a:cxn ang="T14">
                  <a:pos x="T8" y="T9"/>
                </a:cxn>
              </a:cxnLst>
              <a:rect l="T15" t="T16" r="T17" b="T18"/>
              <a:pathLst>
                <a:path w="164" h="409">
                  <a:moveTo>
                    <a:pt x="0" y="28"/>
                  </a:moveTo>
                  <a:lnTo>
                    <a:pt x="136" y="409"/>
                  </a:lnTo>
                  <a:lnTo>
                    <a:pt x="164" y="368"/>
                  </a:lnTo>
                  <a:lnTo>
                    <a:pt x="28" y="0"/>
                  </a:lnTo>
                  <a:lnTo>
                    <a:pt x="0" y="28"/>
                  </a:lnTo>
                </a:path>
              </a:pathLst>
            </a:custGeom>
            <a:noFill/>
            <a:ln w="0">
              <a:solidFill>
                <a:srgbClr val="000000"/>
              </a:solidFill>
              <a:round/>
              <a:headEnd/>
              <a:tailEnd/>
            </a:ln>
          </p:spPr>
          <p:txBody>
            <a:bodyPr/>
            <a:lstStyle/>
            <a:p>
              <a:endParaRPr lang="en-US"/>
            </a:p>
          </p:txBody>
        </p:sp>
        <p:sp>
          <p:nvSpPr>
            <p:cNvPr id="15436" name="Freeform 83"/>
            <p:cNvSpPr>
              <a:spLocks/>
            </p:cNvSpPr>
            <p:nvPr/>
          </p:nvSpPr>
          <p:spPr bwMode="auto">
            <a:xfrm>
              <a:off x="1833" y="3869"/>
              <a:ext cx="54" cy="137"/>
            </a:xfrm>
            <a:custGeom>
              <a:avLst/>
              <a:gdLst>
                <a:gd name="T0" fmla="*/ 0 w 164"/>
                <a:gd name="T1" fmla="*/ 0 h 409"/>
                <a:gd name="T2" fmla="*/ 0 w 164"/>
                <a:gd name="T3" fmla="*/ 0 h 409"/>
                <a:gd name="T4" fmla="*/ 0 w 164"/>
                <a:gd name="T5" fmla="*/ 0 h 409"/>
                <a:gd name="T6" fmla="*/ 0 w 164"/>
                <a:gd name="T7" fmla="*/ 0 h 409"/>
                <a:gd name="T8" fmla="*/ 0 w 164"/>
                <a:gd name="T9" fmla="*/ 0 h 409"/>
                <a:gd name="T10" fmla="*/ 0 60000 65536"/>
                <a:gd name="T11" fmla="*/ 0 60000 65536"/>
                <a:gd name="T12" fmla="*/ 0 60000 65536"/>
                <a:gd name="T13" fmla="*/ 0 60000 65536"/>
                <a:gd name="T14" fmla="*/ 0 60000 65536"/>
                <a:gd name="T15" fmla="*/ 0 w 164"/>
                <a:gd name="T16" fmla="*/ 0 h 409"/>
                <a:gd name="T17" fmla="*/ 164 w 164"/>
                <a:gd name="T18" fmla="*/ 409 h 409"/>
              </a:gdLst>
              <a:ahLst/>
              <a:cxnLst>
                <a:cxn ang="T10">
                  <a:pos x="T0" y="T1"/>
                </a:cxn>
                <a:cxn ang="T11">
                  <a:pos x="T2" y="T3"/>
                </a:cxn>
                <a:cxn ang="T12">
                  <a:pos x="T4" y="T5"/>
                </a:cxn>
                <a:cxn ang="T13">
                  <a:pos x="T6" y="T7"/>
                </a:cxn>
                <a:cxn ang="T14">
                  <a:pos x="T8" y="T9"/>
                </a:cxn>
              </a:cxnLst>
              <a:rect l="T15" t="T16" r="T17" b="T18"/>
              <a:pathLst>
                <a:path w="164" h="409">
                  <a:moveTo>
                    <a:pt x="0" y="28"/>
                  </a:moveTo>
                  <a:lnTo>
                    <a:pt x="136" y="409"/>
                  </a:lnTo>
                  <a:lnTo>
                    <a:pt x="164" y="368"/>
                  </a:lnTo>
                  <a:lnTo>
                    <a:pt x="28" y="0"/>
                  </a:lnTo>
                  <a:lnTo>
                    <a:pt x="0" y="28"/>
                  </a:lnTo>
                </a:path>
              </a:pathLst>
            </a:custGeom>
            <a:noFill/>
            <a:ln w="0">
              <a:solidFill>
                <a:srgbClr val="000000"/>
              </a:solidFill>
              <a:round/>
              <a:headEnd/>
              <a:tailEnd/>
            </a:ln>
          </p:spPr>
          <p:txBody>
            <a:bodyPr/>
            <a:lstStyle/>
            <a:p>
              <a:endParaRPr lang="en-US"/>
            </a:p>
          </p:txBody>
        </p:sp>
        <p:sp>
          <p:nvSpPr>
            <p:cNvPr id="15437" name="Freeform 84"/>
            <p:cNvSpPr>
              <a:spLocks/>
            </p:cNvSpPr>
            <p:nvPr/>
          </p:nvSpPr>
          <p:spPr bwMode="auto">
            <a:xfrm>
              <a:off x="1860" y="3869"/>
              <a:ext cx="109" cy="196"/>
            </a:xfrm>
            <a:custGeom>
              <a:avLst/>
              <a:gdLst>
                <a:gd name="T0" fmla="*/ 0 w 327"/>
                <a:gd name="T1" fmla="*/ 0 h 587"/>
                <a:gd name="T2" fmla="*/ 0 w 327"/>
                <a:gd name="T3" fmla="*/ 0 h 587"/>
                <a:gd name="T4" fmla="*/ 0 w 327"/>
                <a:gd name="T5" fmla="*/ 0 h 587"/>
                <a:gd name="T6" fmla="*/ 0 w 327"/>
                <a:gd name="T7" fmla="*/ 0 h 587"/>
                <a:gd name="T8" fmla="*/ 0 w 327"/>
                <a:gd name="T9" fmla="*/ 0 h 587"/>
                <a:gd name="T10" fmla="*/ 0 w 327"/>
                <a:gd name="T11" fmla="*/ 0 h 587"/>
                <a:gd name="T12" fmla="*/ 0 w 327"/>
                <a:gd name="T13" fmla="*/ 0 h 587"/>
                <a:gd name="T14" fmla="*/ 0 w 327"/>
                <a:gd name="T15" fmla="*/ 0 h 587"/>
                <a:gd name="T16" fmla="*/ 0 w 327"/>
                <a:gd name="T17" fmla="*/ 0 h 587"/>
                <a:gd name="T18" fmla="*/ 0 w 327"/>
                <a:gd name="T19" fmla="*/ 0 h 587"/>
                <a:gd name="T20" fmla="*/ 0 w 327"/>
                <a:gd name="T21" fmla="*/ 0 h 587"/>
                <a:gd name="T22" fmla="*/ 0 w 327"/>
                <a:gd name="T23" fmla="*/ 0 h 587"/>
                <a:gd name="T24" fmla="*/ 0 w 327"/>
                <a:gd name="T25" fmla="*/ 0 h 587"/>
                <a:gd name="T26" fmla="*/ 0 w 327"/>
                <a:gd name="T27" fmla="*/ 0 h 587"/>
                <a:gd name="T28" fmla="*/ 0 w 327"/>
                <a:gd name="T29" fmla="*/ 0 h 587"/>
                <a:gd name="T30" fmla="*/ 0 w 327"/>
                <a:gd name="T31" fmla="*/ 0 h 587"/>
                <a:gd name="T32" fmla="*/ 0 w 327"/>
                <a:gd name="T33" fmla="*/ 0 h 587"/>
                <a:gd name="T34" fmla="*/ 0 w 327"/>
                <a:gd name="T35" fmla="*/ 0 h 587"/>
                <a:gd name="T36" fmla="*/ 0 w 327"/>
                <a:gd name="T37" fmla="*/ 0 h 587"/>
                <a:gd name="T38" fmla="*/ 0 w 327"/>
                <a:gd name="T39" fmla="*/ 0 h 587"/>
                <a:gd name="T40" fmla="*/ 0 w 327"/>
                <a:gd name="T41" fmla="*/ 0 h 587"/>
                <a:gd name="T42" fmla="*/ 0 w 327"/>
                <a:gd name="T43" fmla="*/ 0 h 587"/>
                <a:gd name="T44" fmla="*/ 0 w 327"/>
                <a:gd name="T45" fmla="*/ 0 h 587"/>
                <a:gd name="T46" fmla="*/ 0 w 327"/>
                <a:gd name="T47" fmla="*/ 0 h 587"/>
                <a:gd name="T48" fmla="*/ 0 w 327"/>
                <a:gd name="T49" fmla="*/ 0 h 587"/>
                <a:gd name="T50" fmla="*/ 0 w 327"/>
                <a:gd name="T51" fmla="*/ 0 h 587"/>
                <a:gd name="T52" fmla="*/ 0 w 327"/>
                <a:gd name="T53" fmla="*/ 0 h 587"/>
                <a:gd name="T54" fmla="*/ 0 w 327"/>
                <a:gd name="T55" fmla="*/ 0 h 587"/>
                <a:gd name="T56" fmla="*/ 0 w 327"/>
                <a:gd name="T57" fmla="*/ 0 h 587"/>
                <a:gd name="T58" fmla="*/ 0 w 327"/>
                <a:gd name="T59" fmla="*/ 0 h 587"/>
                <a:gd name="T60" fmla="*/ 0 w 327"/>
                <a:gd name="T61" fmla="*/ 0 h 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7"/>
                <a:gd name="T94" fmla="*/ 0 h 587"/>
                <a:gd name="T95" fmla="*/ 327 w 327"/>
                <a:gd name="T96" fmla="*/ 587 h 5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7" h="587">
                  <a:moveTo>
                    <a:pt x="163" y="315"/>
                  </a:moveTo>
                  <a:lnTo>
                    <a:pt x="327" y="0"/>
                  </a:lnTo>
                  <a:lnTo>
                    <a:pt x="327" y="41"/>
                  </a:lnTo>
                  <a:lnTo>
                    <a:pt x="204" y="341"/>
                  </a:lnTo>
                  <a:lnTo>
                    <a:pt x="217" y="368"/>
                  </a:lnTo>
                  <a:lnTo>
                    <a:pt x="189" y="383"/>
                  </a:lnTo>
                  <a:lnTo>
                    <a:pt x="163" y="368"/>
                  </a:lnTo>
                  <a:lnTo>
                    <a:pt x="149" y="368"/>
                  </a:lnTo>
                  <a:lnTo>
                    <a:pt x="81" y="396"/>
                  </a:lnTo>
                  <a:lnTo>
                    <a:pt x="53" y="423"/>
                  </a:lnTo>
                  <a:lnTo>
                    <a:pt x="40" y="464"/>
                  </a:lnTo>
                  <a:lnTo>
                    <a:pt x="40" y="478"/>
                  </a:lnTo>
                  <a:lnTo>
                    <a:pt x="53" y="505"/>
                  </a:lnTo>
                  <a:lnTo>
                    <a:pt x="81" y="505"/>
                  </a:lnTo>
                  <a:lnTo>
                    <a:pt x="108" y="478"/>
                  </a:lnTo>
                  <a:lnTo>
                    <a:pt x="149" y="451"/>
                  </a:lnTo>
                  <a:lnTo>
                    <a:pt x="163" y="423"/>
                  </a:lnTo>
                  <a:lnTo>
                    <a:pt x="176" y="409"/>
                  </a:lnTo>
                  <a:lnTo>
                    <a:pt x="176" y="451"/>
                  </a:lnTo>
                  <a:lnTo>
                    <a:pt x="149" y="519"/>
                  </a:lnTo>
                  <a:lnTo>
                    <a:pt x="136" y="546"/>
                  </a:lnTo>
                  <a:lnTo>
                    <a:pt x="121" y="573"/>
                  </a:lnTo>
                  <a:lnTo>
                    <a:pt x="94" y="587"/>
                  </a:lnTo>
                  <a:lnTo>
                    <a:pt x="53" y="587"/>
                  </a:lnTo>
                  <a:lnTo>
                    <a:pt x="13" y="573"/>
                  </a:lnTo>
                  <a:lnTo>
                    <a:pt x="0" y="532"/>
                  </a:lnTo>
                  <a:lnTo>
                    <a:pt x="0" y="478"/>
                  </a:lnTo>
                  <a:lnTo>
                    <a:pt x="0" y="423"/>
                  </a:lnTo>
                  <a:lnTo>
                    <a:pt x="26" y="383"/>
                  </a:lnTo>
                  <a:lnTo>
                    <a:pt x="53" y="368"/>
                  </a:lnTo>
                  <a:lnTo>
                    <a:pt x="163" y="315"/>
                  </a:lnTo>
                  <a:close/>
                </a:path>
              </a:pathLst>
            </a:custGeom>
            <a:solidFill>
              <a:srgbClr val="0E0D0D"/>
            </a:solidFill>
            <a:ln w="9525">
              <a:noFill/>
              <a:round/>
              <a:headEnd/>
              <a:tailEnd/>
            </a:ln>
          </p:spPr>
          <p:txBody>
            <a:bodyPr/>
            <a:lstStyle/>
            <a:p>
              <a:endParaRPr lang="en-US"/>
            </a:p>
          </p:txBody>
        </p:sp>
        <p:sp>
          <p:nvSpPr>
            <p:cNvPr id="15438" name="Freeform 85"/>
            <p:cNvSpPr>
              <a:spLocks/>
            </p:cNvSpPr>
            <p:nvPr/>
          </p:nvSpPr>
          <p:spPr bwMode="auto">
            <a:xfrm>
              <a:off x="1860" y="3869"/>
              <a:ext cx="109" cy="196"/>
            </a:xfrm>
            <a:custGeom>
              <a:avLst/>
              <a:gdLst>
                <a:gd name="T0" fmla="*/ 0 w 327"/>
                <a:gd name="T1" fmla="*/ 0 h 587"/>
                <a:gd name="T2" fmla="*/ 0 w 327"/>
                <a:gd name="T3" fmla="*/ 0 h 587"/>
                <a:gd name="T4" fmla="*/ 0 w 327"/>
                <a:gd name="T5" fmla="*/ 0 h 587"/>
                <a:gd name="T6" fmla="*/ 0 w 327"/>
                <a:gd name="T7" fmla="*/ 0 h 587"/>
                <a:gd name="T8" fmla="*/ 0 w 327"/>
                <a:gd name="T9" fmla="*/ 0 h 587"/>
                <a:gd name="T10" fmla="*/ 0 w 327"/>
                <a:gd name="T11" fmla="*/ 0 h 587"/>
                <a:gd name="T12" fmla="*/ 0 w 327"/>
                <a:gd name="T13" fmla="*/ 0 h 587"/>
                <a:gd name="T14" fmla="*/ 0 w 327"/>
                <a:gd name="T15" fmla="*/ 0 h 587"/>
                <a:gd name="T16" fmla="*/ 0 w 327"/>
                <a:gd name="T17" fmla="*/ 0 h 587"/>
                <a:gd name="T18" fmla="*/ 0 w 327"/>
                <a:gd name="T19" fmla="*/ 0 h 587"/>
                <a:gd name="T20" fmla="*/ 0 w 327"/>
                <a:gd name="T21" fmla="*/ 0 h 587"/>
                <a:gd name="T22" fmla="*/ 0 w 327"/>
                <a:gd name="T23" fmla="*/ 0 h 587"/>
                <a:gd name="T24" fmla="*/ 0 w 327"/>
                <a:gd name="T25" fmla="*/ 0 h 587"/>
                <a:gd name="T26" fmla="*/ 0 w 327"/>
                <a:gd name="T27" fmla="*/ 0 h 587"/>
                <a:gd name="T28" fmla="*/ 0 w 327"/>
                <a:gd name="T29" fmla="*/ 0 h 587"/>
                <a:gd name="T30" fmla="*/ 0 w 327"/>
                <a:gd name="T31" fmla="*/ 0 h 587"/>
                <a:gd name="T32" fmla="*/ 0 w 327"/>
                <a:gd name="T33" fmla="*/ 0 h 587"/>
                <a:gd name="T34" fmla="*/ 0 w 327"/>
                <a:gd name="T35" fmla="*/ 0 h 587"/>
                <a:gd name="T36" fmla="*/ 0 w 327"/>
                <a:gd name="T37" fmla="*/ 0 h 587"/>
                <a:gd name="T38" fmla="*/ 0 w 327"/>
                <a:gd name="T39" fmla="*/ 0 h 587"/>
                <a:gd name="T40" fmla="*/ 0 w 327"/>
                <a:gd name="T41" fmla="*/ 0 h 587"/>
                <a:gd name="T42" fmla="*/ 0 w 327"/>
                <a:gd name="T43" fmla="*/ 0 h 587"/>
                <a:gd name="T44" fmla="*/ 0 w 327"/>
                <a:gd name="T45" fmla="*/ 0 h 587"/>
                <a:gd name="T46" fmla="*/ 0 w 327"/>
                <a:gd name="T47" fmla="*/ 0 h 587"/>
                <a:gd name="T48" fmla="*/ 0 w 327"/>
                <a:gd name="T49" fmla="*/ 0 h 587"/>
                <a:gd name="T50" fmla="*/ 0 w 327"/>
                <a:gd name="T51" fmla="*/ 0 h 587"/>
                <a:gd name="T52" fmla="*/ 0 w 327"/>
                <a:gd name="T53" fmla="*/ 0 h 587"/>
                <a:gd name="T54" fmla="*/ 0 w 327"/>
                <a:gd name="T55" fmla="*/ 0 h 587"/>
                <a:gd name="T56" fmla="*/ 0 w 327"/>
                <a:gd name="T57" fmla="*/ 0 h 587"/>
                <a:gd name="T58" fmla="*/ 0 w 327"/>
                <a:gd name="T59" fmla="*/ 0 h 587"/>
                <a:gd name="T60" fmla="*/ 0 w 327"/>
                <a:gd name="T61" fmla="*/ 0 h 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7"/>
                <a:gd name="T94" fmla="*/ 0 h 587"/>
                <a:gd name="T95" fmla="*/ 327 w 327"/>
                <a:gd name="T96" fmla="*/ 587 h 5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7" h="587">
                  <a:moveTo>
                    <a:pt x="163" y="315"/>
                  </a:moveTo>
                  <a:lnTo>
                    <a:pt x="327" y="0"/>
                  </a:lnTo>
                  <a:lnTo>
                    <a:pt x="327" y="41"/>
                  </a:lnTo>
                  <a:lnTo>
                    <a:pt x="204" y="341"/>
                  </a:lnTo>
                  <a:lnTo>
                    <a:pt x="217" y="368"/>
                  </a:lnTo>
                  <a:lnTo>
                    <a:pt x="189" y="383"/>
                  </a:lnTo>
                  <a:lnTo>
                    <a:pt x="163" y="368"/>
                  </a:lnTo>
                  <a:lnTo>
                    <a:pt x="149" y="368"/>
                  </a:lnTo>
                  <a:lnTo>
                    <a:pt x="81" y="396"/>
                  </a:lnTo>
                  <a:lnTo>
                    <a:pt x="53" y="423"/>
                  </a:lnTo>
                  <a:lnTo>
                    <a:pt x="40" y="464"/>
                  </a:lnTo>
                  <a:lnTo>
                    <a:pt x="40" y="478"/>
                  </a:lnTo>
                  <a:lnTo>
                    <a:pt x="53" y="505"/>
                  </a:lnTo>
                  <a:lnTo>
                    <a:pt x="81" y="505"/>
                  </a:lnTo>
                  <a:lnTo>
                    <a:pt x="108" y="478"/>
                  </a:lnTo>
                  <a:lnTo>
                    <a:pt x="149" y="451"/>
                  </a:lnTo>
                  <a:lnTo>
                    <a:pt x="163" y="423"/>
                  </a:lnTo>
                  <a:lnTo>
                    <a:pt x="176" y="409"/>
                  </a:lnTo>
                  <a:lnTo>
                    <a:pt x="176" y="451"/>
                  </a:lnTo>
                  <a:lnTo>
                    <a:pt x="149" y="519"/>
                  </a:lnTo>
                  <a:lnTo>
                    <a:pt x="136" y="546"/>
                  </a:lnTo>
                  <a:lnTo>
                    <a:pt x="121" y="573"/>
                  </a:lnTo>
                  <a:lnTo>
                    <a:pt x="94" y="587"/>
                  </a:lnTo>
                  <a:lnTo>
                    <a:pt x="53" y="587"/>
                  </a:lnTo>
                  <a:lnTo>
                    <a:pt x="13" y="573"/>
                  </a:lnTo>
                  <a:lnTo>
                    <a:pt x="0" y="532"/>
                  </a:lnTo>
                  <a:lnTo>
                    <a:pt x="0" y="478"/>
                  </a:lnTo>
                  <a:lnTo>
                    <a:pt x="0" y="423"/>
                  </a:lnTo>
                  <a:lnTo>
                    <a:pt x="26" y="383"/>
                  </a:lnTo>
                  <a:lnTo>
                    <a:pt x="53" y="368"/>
                  </a:lnTo>
                  <a:lnTo>
                    <a:pt x="163" y="315"/>
                  </a:lnTo>
                </a:path>
              </a:pathLst>
            </a:custGeom>
            <a:noFill/>
            <a:ln w="0">
              <a:solidFill>
                <a:srgbClr val="000000"/>
              </a:solidFill>
              <a:round/>
              <a:headEnd/>
              <a:tailEnd/>
            </a:ln>
          </p:spPr>
          <p:txBody>
            <a:bodyPr/>
            <a:lstStyle/>
            <a:p>
              <a:endParaRPr lang="en-US"/>
            </a:p>
          </p:txBody>
        </p:sp>
        <p:sp>
          <p:nvSpPr>
            <p:cNvPr id="15439" name="Freeform 86"/>
            <p:cNvSpPr>
              <a:spLocks/>
            </p:cNvSpPr>
            <p:nvPr/>
          </p:nvSpPr>
          <p:spPr bwMode="auto">
            <a:xfrm>
              <a:off x="1860" y="3869"/>
              <a:ext cx="109" cy="196"/>
            </a:xfrm>
            <a:custGeom>
              <a:avLst/>
              <a:gdLst>
                <a:gd name="T0" fmla="*/ 0 w 327"/>
                <a:gd name="T1" fmla="*/ 0 h 587"/>
                <a:gd name="T2" fmla="*/ 0 w 327"/>
                <a:gd name="T3" fmla="*/ 0 h 587"/>
                <a:gd name="T4" fmla="*/ 0 w 327"/>
                <a:gd name="T5" fmla="*/ 0 h 587"/>
                <a:gd name="T6" fmla="*/ 0 w 327"/>
                <a:gd name="T7" fmla="*/ 0 h 587"/>
                <a:gd name="T8" fmla="*/ 0 w 327"/>
                <a:gd name="T9" fmla="*/ 0 h 587"/>
                <a:gd name="T10" fmla="*/ 0 w 327"/>
                <a:gd name="T11" fmla="*/ 0 h 587"/>
                <a:gd name="T12" fmla="*/ 0 w 327"/>
                <a:gd name="T13" fmla="*/ 0 h 587"/>
                <a:gd name="T14" fmla="*/ 0 w 327"/>
                <a:gd name="T15" fmla="*/ 0 h 587"/>
                <a:gd name="T16" fmla="*/ 0 w 327"/>
                <a:gd name="T17" fmla="*/ 0 h 587"/>
                <a:gd name="T18" fmla="*/ 0 w 327"/>
                <a:gd name="T19" fmla="*/ 0 h 587"/>
                <a:gd name="T20" fmla="*/ 0 w 327"/>
                <a:gd name="T21" fmla="*/ 0 h 587"/>
                <a:gd name="T22" fmla="*/ 0 w 327"/>
                <a:gd name="T23" fmla="*/ 0 h 587"/>
                <a:gd name="T24" fmla="*/ 0 w 327"/>
                <a:gd name="T25" fmla="*/ 0 h 587"/>
                <a:gd name="T26" fmla="*/ 0 w 327"/>
                <a:gd name="T27" fmla="*/ 0 h 587"/>
                <a:gd name="T28" fmla="*/ 0 w 327"/>
                <a:gd name="T29" fmla="*/ 0 h 587"/>
                <a:gd name="T30" fmla="*/ 0 w 327"/>
                <a:gd name="T31" fmla="*/ 0 h 587"/>
                <a:gd name="T32" fmla="*/ 0 w 327"/>
                <a:gd name="T33" fmla="*/ 0 h 587"/>
                <a:gd name="T34" fmla="*/ 0 w 327"/>
                <a:gd name="T35" fmla="*/ 0 h 587"/>
                <a:gd name="T36" fmla="*/ 0 w 327"/>
                <a:gd name="T37" fmla="*/ 0 h 587"/>
                <a:gd name="T38" fmla="*/ 0 w 327"/>
                <a:gd name="T39" fmla="*/ 0 h 587"/>
                <a:gd name="T40" fmla="*/ 0 w 327"/>
                <a:gd name="T41" fmla="*/ 0 h 587"/>
                <a:gd name="T42" fmla="*/ 0 w 327"/>
                <a:gd name="T43" fmla="*/ 0 h 587"/>
                <a:gd name="T44" fmla="*/ 0 w 327"/>
                <a:gd name="T45" fmla="*/ 0 h 587"/>
                <a:gd name="T46" fmla="*/ 0 w 327"/>
                <a:gd name="T47" fmla="*/ 0 h 587"/>
                <a:gd name="T48" fmla="*/ 0 w 327"/>
                <a:gd name="T49" fmla="*/ 0 h 587"/>
                <a:gd name="T50" fmla="*/ 0 w 327"/>
                <a:gd name="T51" fmla="*/ 0 h 587"/>
                <a:gd name="T52" fmla="*/ 0 w 327"/>
                <a:gd name="T53" fmla="*/ 0 h 587"/>
                <a:gd name="T54" fmla="*/ 0 w 327"/>
                <a:gd name="T55" fmla="*/ 0 h 587"/>
                <a:gd name="T56" fmla="*/ 0 w 327"/>
                <a:gd name="T57" fmla="*/ 0 h 587"/>
                <a:gd name="T58" fmla="*/ 0 w 327"/>
                <a:gd name="T59" fmla="*/ 0 h 587"/>
                <a:gd name="T60" fmla="*/ 0 w 327"/>
                <a:gd name="T61" fmla="*/ 0 h 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7"/>
                <a:gd name="T94" fmla="*/ 0 h 587"/>
                <a:gd name="T95" fmla="*/ 327 w 327"/>
                <a:gd name="T96" fmla="*/ 587 h 5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7" h="587">
                  <a:moveTo>
                    <a:pt x="163" y="315"/>
                  </a:moveTo>
                  <a:lnTo>
                    <a:pt x="327" y="0"/>
                  </a:lnTo>
                  <a:lnTo>
                    <a:pt x="327" y="41"/>
                  </a:lnTo>
                  <a:lnTo>
                    <a:pt x="204" y="341"/>
                  </a:lnTo>
                  <a:lnTo>
                    <a:pt x="217" y="368"/>
                  </a:lnTo>
                  <a:lnTo>
                    <a:pt x="189" y="383"/>
                  </a:lnTo>
                  <a:lnTo>
                    <a:pt x="163" y="368"/>
                  </a:lnTo>
                  <a:lnTo>
                    <a:pt x="149" y="368"/>
                  </a:lnTo>
                  <a:lnTo>
                    <a:pt x="81" y="396"/>
                  </a:lnTo>
                  <a:lnTo>
                    <a:pt x="53" y="423"/>
                  </a:lnTo>
                  <a:lnTo>
                    <a:pt x="40" y="464"/>
                  </a:lnTo>
                  <a:lnTo>
                    <a:pt x="40" y="478"/>
                  </a:lnTo>
                  <a:lnTo>
                    <a:pt x="53" y="505"/>
                  </a:lnTo>
                  <a:lnTo>
                    <a:pt x="81" y="505"/>
                  </a:lnTo>
                  <a:lnTo>
                    <a:pt x="108" y="478"/>
                  </a:lnTo>
                  <a:lnTo>
                    <a:pt x="149" y="451"/>
                  </a:lnTo>
                  <a:lnTo>
                    <a:pt x="163" y="423"/>
                  </a:lnTo>
                  <a:lnTo>
                    <a:pt x="176" y="409"/>
                  </a:lnTo>
                  <a:lnTo>
                    <a:pt x="176" y="451"/>
                  </a:lnTo>
                  <a:lnTo>
                    <a:pt x="149" y="519"/>
                  </a:lnTo>
                  <a:lnTo>
                    <a:pt x="136" y="546"/>
                  </a:lnTo>
                  <a:lnTo>
                    <a:pt x="121" y="573"/>
                  </a:lnTo>
                  <a:lnTo>
                    <a:pt x="94" y="587"/>
                  </a:lnTo>
                  <a:lnTo>
                    <a:pt x="53" y="587"/>
                  </a:lnTo>
                  <a:lnTo>
                    <a:pt x="13" y="573"/>
                  </a:lnTo>
                  <a:lnTo>
                    <a:pt x="0" y="532"/>
                  </a:lnTo>
                  <a:lnTo>
                    <a:pt x="0" y="478"/>
                  </a:lnTo>
                  <a:lnTo>
                    <a:pt x="0" y="423"/>
                  </a:lnTo>
                  <a:lnTo>
                    <a:pt x="26" y="383"/>
                  </a:lnTo>
                  <a:lnTo>
                    <a:pt x="53" y="368"/>
                  </a:lnTo>
                  <a:lnTo>
                    <a:pt x="163" y="315"/>
                  </a:lnTo>
                </a:path>
              </a:pathLst>
            </a:custGeom>
            <a:noFill/>
            <a:ln w="0">
              <a:solidFill>
                <a:srgbClr val="000000"/>
              </a:solidFill>
              <a:round/>
              <a:headEnd/>
              <a:tailEnd/>
            </a:ln>
          </p:spPr>
          <p:txBody>
            <a:bodyPr/>
            <a:lstStyle/>
            <a:p>
              <a:endParaRPr lang="en-US"/>
            </a:p>
          </p:txBody>
        </p:sp>
        <p:sp>
          <p:nvSpPr>
            <p:cNvPr id="15440" name="Freeform 87"/>
            <p:cNvSpPr>
              <a:spLocks/>
            </p:cNvSpPr>
            <p:nvPr/>
          </p:nvSpPr>
          <p:spPr bwMode="auto">
            <a:xfrm>
              <a:off x="1614" y="2570"/>
              <a:ext cx="391" cy="290"/>
            </a:xfrm>
            <a:custGeom>
              <a:avLst/>
              <a:gdLst>
                <a:gd name="T0" fmla="*/ 0 w 1172"/>
                <a:gd name="T1" fmla="*/ 0 h 872"/>
                <a:gd name="T2" fmla="*/ 0 w 1172"/>
                <a:gd name="T3" fmla="*/ 0 h 872"/>
                <a:gd name="T4" fmla="*/ 0 w 1172"/>
                <a:gd name="T5" fmla="*/ 0 h 872"/>
                <a:gd name="T6" fmla="*/ 0 w 1172"/>
                <a:gd name="T7" fmla="*/ 0 h 872"/>
                <a:gd name="T8" fmla="*/ 0 w 1172"/>
                <a:gd name="T9" fmla="*/ 0 h 872"/>
                <a:gd name="T10" fmla="*/ 0 w 1172"/>
                <a:gd name="T11" fmla="*/ 0 h 872"/>
                <a:gd name="T12" fmla="*/ 0 w 1172"/>
                <a:gd name="T13" fmla="*/ 0 h 872"/>
                <a:gd name="T14" fmla="*/ 0 w 1172"/>
                <a:gd name="T15" fmla="*/ 0 h 872"/>
                <a:gd name="T16" fmla="*/ 0 w 1172"/>
                <a:gd name="T17" fmla="*/ 0 h 872"/>
                <a:gd name="T18" fmla="*/ 0 w 1172"/>
                <a:gd name="T19" fmla="*/ 0 h 872"/>
                <a:gd name="T20" fmla="*/ 0 w 1172"/>
                <a:gd name="T21" fmla="*/ 0 h 872"/>
                <a:gd name="T22" fmla="*/ 0 w 1172"/>
                <a:gd name="T23" fmla="*/ 0 h 872"/>
                <a:gd name="T24" fmla="*/ 0 w 1172"/>
                <a:gd name="T25" fmla="*/ 0 h 872"/>
                <a:gd name="T26" fmla="*/ 0 w 1172"/>
                <a:gd name="T27" fmla="*/ 0 h 872"/>
                <a:gd name="T28" fmla="*/ 0 w 1172"/>
                <a:gd name="T29" fmla="*/ 0 h 872"/>
                <a:gd name="T30" fmla="*/ 0 w 1172"/>
                <a:gd name="T31" fmla="*/ 0 h 872"/>
                <a:gd name="T32" fmla="*/ 0 w 1172"/>
                <a:gd name="T33" fmla="*/ 0 h 872"/>
                <a:gd name="T34" fmla="*/ 0 w 1172"/>
                <a:gd name="T35" fmla="*/ 0 h 872"/>
                <a:gd name="T36" fmla="*/ 0 w 1172"/>
                <a:gd name="T37" fmla="*/ 0 h 872"/>
                <a:gd name="T38" fmla="*/ 0 w 1172"/>
                <a:gd name="T39" fmla="*/ 0 h 872"/>
                <a:gd name="T40" fmla="*/ 0 w 1172"/>
                <a:gd name="T41" fmla="*/ 0 h 872"/>
                <a:gd name="T42" fmla="*/ 0 w 1172"/>
                <a:gd name="T43" fmla="*/ 0 h 872"/>
                <a:gd name="T44" fmla="*/ 0 w 1172"/>
                <a:gd name="T45" fmla="*/ 0 h 872"/>
                <a:gd name="T46" fmla="*/ 0 w 1172"/>
                <a:gd name="T47" fmla="*/ 0 h 872"/>
                <a:gd name="T48" fmla="*/ 0 w 1172"/>
                <a:gd name="T49" fmla="*/ 0 h 872"/>
                <a:gd name="T50" fmla="*/ 0 w 1172"/>
                <a:gd name="T51" fmla="*/ 0 h 872"/>
                <a:gd name="T52" fmla="*/ 0 w 1172"/>
                <a:gd name="T53" fmla="*/ 0 h 872"/>
                <a:gd name="T54" fmla="*/ 0 w 1172"/>
                <a:gd name="T55" fmla="*/ 0 h 8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2"/>
                <a:gd name="T85" fmla="*/ 0 h 872"/>
                <a:gd name="T86" fmla="*/ 1172 w 1172"/>
                <a:gd name="T87" fmla="*/ 872 h 8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2" h="872">
                  <a:moveTo>
                    <a:pt x="504" y="13"/>
                  </a:moveTo>
                  <a:lnTo>
                    <a:pt x="423" y="13"/>
                  </a:lnTo>
                  <a:lnTo>
                    <a:pt x="341" y="0"/>
                  </a:lnTo>
                  <a:lnTo>
                    <a:pt x="232" y="0"/>
                  </a:lnTo>
                  <a:lnTo>
                    <a:pt x="151" y="41"/>
                  </a:lnTo>
                  <a:lnTo>
                    <a:pt x="83" y="68"/>
                  </a:lnTo>
                  <a:lnTo>
                    <a:pt x="55" y="109"/>
                  </a:lnTo>
                  <a:lnTo>
                    <a:pt x="28" y="177"/>
                  </a:lnTo>
                  <a:lnTo>
                    <a:pt x="0" y="313"/>
                  </a:lnTo>
                  <a:lnTo>
                    <a:pt x="0" y="436"/>
                  </a:lnTo>
                  <a:lnTo>
                    <a:pt x="0" y="545"/>
                  </a:lnTo>
                  <a:lnTo>
                    <a:pt x="0" y="683"/>
                  </a:lnTo>
                  <a:lnTo>
                    <a:pt x="0" y="764"/>
                  </a:lnTo>
                  <a:lnTo>
                    <a:pt x="13" y="846"/>
                  </a:lnTo>
                  <a:lnTo>
                    <a:pt x="28" y="859"/>
                  </a:lnTo>
                  <a:lnTo>
                    <a:pt x="109" y="872"/>
                  </a:lnTo>
                  <a:lnTo>
                    <a:pt x="177" y="872"/>
                  </a:lnTo>
                  <a:lnTo>
                    <a:pt x="315" y="872"/>
                  </a:lnTo>
                  <a:lnTo>
                    <a:pt x="436" y="846"/>
                  </a:lnTo>
                  <a:lnTo>
                    <a:pt x="491" y="819"/>
                  </a:lnTo>
                  <a:lnTo>
                    <a:pt x="587" y="791"/>
                  </a:lnTo>
                  <a:lnTo>
                    <a:pt x="655" y="683"/>
                  </a:lnTo>
                  <a:lnTo>
                    <a:pt x="764" y="491"/>
                  </a:lnTo>
                  <a:lnTo>
                    <a:pt x="1172" y="409"/>
                  </a:lnTo>
                  <a:lnTo>
                    <a:pt x="1132" y="260"/>
                  </a:lnTo>
                  <a:lnTo>
                    <a:pt x="1117" y="123"/>
                  </a:lnTo>
                  <a:lnTo>
                    <a:pt x="1065" y="13"/>
                  </a:lnTo>
                  <a:lnTo>
                    <a:pt x="504" y="13"/>
                  </a:lnTo>
                  <a:close/>
                </a:path>
              </a:pathLst>
            </a:custGeom>
            <a:solidFill>
              <a:srgbClr val="FF7E5E"/>
            </a:solidFill>
            <a:ln w="9525">
              <a:noFill/>
              <a:round/>
              <a:headEnd/>
              <a:tailEnd/>
            </a:ln>
          </p:spPr>
          <p:txBody>
            <a:bodyPr/>
            <a:lstStyle/>
            <a:p>
              <a:endParaRPr lang="en-US"/>
            </a:p>
          </p:txBody>
        </p:sp>
        <p:sp>
          <p:nvSpPr>
            <p:cNvPr id="15441" name="Freeform 88"/>
            <p:cNvSpPr>
              <a:spLocks/>
            </p:cNvSpPr>
            <p:nvPr/>
          </p:nvSpPr>
          <p:spPr bwMode="auto">
            <a:xfrm>
              <a:off x="1614" y="2570"/>
              <a:ext cx="391" cy="290"/>
            </a:xfrm>
            <a:custGeom>
              <a:avLst/>
              <a:gdLst>
                <a:gd name="T0" fmla="*/ 0 w 1172"/>
                <a:gd name="T1" fmla="*/ 0 h 872"/>
                <a:gd name="T2" fmla="*/ 0 w 1172"/>
                <a:gd name="T3" fmla="*/ 0 h 872"/>
                <a:gd name="T4" fmla="*/ 0 w 1172"/>
                <a:gd name="T5" fmla="*/ 0 h 872"/>
                <a:gd name="T6" fmla="*/ 0 w 1172"/>
                <a:gd name="T7" fmla="*/ 0 h 872"/>
                <a:gd name="T8" fmla="*/ 0 w 1172"/>
                <a:gd name="T9" fmla="*/ 0 h 872"/>
                <a:gd name="T10" fmla="*/ 0 w 1172"/>
                <a:gd name="T11" fmla="*/ 0 h 872"/>
                <a:gd name="T12" fmla="*/ 0 w 1172"/>
                <a:gd name="T13" fmla="*/ 0 h 872"/>
                <a:gd name="T14" fmla="*/ 0 w 1172"/>
                <a:gd name="T15" fmla="*/ 0 h 872"/>
                <a:gd name="T16" fmla="*/ 0 w 1172"/>
                <a:gd name="T17" fmla="*/ 0 h 872"/>
                <a:gd name="T18" fmla="*/ 0 w 1172"/>
                <a:gd name="T19" fmla="*/ 0 h 872"/>
                <a:gd name="T20" fmla="*/ 0 w 1172"/>
                <a:gd name="T21" fmla="*/ 0 h 872"/>
                <a:gd name="T22" fmla="*/ 0 w 1172"/>
                <a:gd name="T23" fmla="*/ 0 h 872"/>
                <a:gd name="T24" fmla="*/ 0 w 1172"/>
                <a:gd name="T25" fmla="*/ 0 h 872"/>
                <a:gd name="T26" fmla="*/ 0 w 1172"/>
                <a:gd name="T27" fmla="*/ 0 h 872"/>
                <a:gd name="T28" fmla="*/ 0 w 1172"/>
                <a:gd name="T29" fmla="*/ 0 h 872"/>
                <a:gd name="T30" fmla="*/ 0 w 1172"/>
                <a:gd name="T31" fmla="*/ 0 h 872"/>
                <a:gd name="T32" fmla="*/ 0 w 1172"/>
                <a:gd name="T33" fmla="*/ 0 h 872"/>
                <a:gd name="T34" fmla="*/ 0 w 1172"/>
                <a:gd name="T35" fmla="*/ 0 h 872"/>
                <a:gd name="T36" fmla="*/ 0 w 1172"/>
                <a:gd name="T37" fmla="*/ 0 h 872"/>
                <a:gd name="T38" fmla="*/ 0 w 1172"/>
                <a:gd name="T39" fmla="*/ 0 h 872"/>
                <a:gd name="T40" fmla="*/ 0 w 1172"/>
                <a:gd name="T41" fmla="*/ 0 h 872"/>
                <a:gd name="T42" fmla="*/ 0 w 1172"/>
                <a:gd name="T43" fmla="*/ 0 h 872"/>
                <a:gd name="T44" fmla="*/ 0 w 1172"/>
                <a:gd name="T45" fmla="*/ 0 h 872"/>
                <a:gd name="T46" fmla="*/ 0 w 1172"/>
                <a:gd name="T47" fmla="*/ 0 h 872"/>
                <a:gd name="T48" fmla="*/ 0 w 1172"/>
                <a:gd name="T49" fmla="*/ 0 h 872"/>
                <a:gd name="T50" fmla="*/ 0 w 1172"/>
                <a:gd name="T51" fmla="*/ 0 h 872"/>
                <a:gd name="T52" fmla="*/ 0 w 1172"/>
                <a:gd name="T53" fmla="*/ 0 h 872"/>
                <a:gd name="T54" fmla="*/ 0 w 1172"/>
                <a:gd name="T55" fmla="*/ 0 h 8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2"/>
                <a:gd name="T85" fmla="*/ 0 h 872"/>
                <a:gd name="T86" fmla="*/ 1172 w 1172"/>
                <a:gd name="T87" fmla="*/ 872 h 8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2" h="872">
                  <a:moveTo>
                    <a:pt x="504" y="13"/>
                  </a:moveTo>
                  <a:lnTo>
                    <a:pt x="423" y="13"/>
                  </a:lnTo>
                  <a:lnTo>
                    <a:pt x="341" y="0"/>
                  </a:lnTo>
                  <a:lnTo>
                    <a:pt x="232" y="0"/>
                  </a:lnTo>
                  <a:lnTo>
                    <a:pt x="151" y="41"/>
                  </a:lnTo>
                  <a:lnTo>
                    <a:pt x="83" y="68"/>
                  </a:lnTo>
                  <a:lnTo>
                    <a:pt x="55" y="109"/>
                  </a:lnTo>
                  <a:lnTo>
                    <a:pt x="28" y="177"/>
                  </a:lnTo>
                  <a:lnTo>
                    <a:pt x="0" y="313"/>
                  </a:lnTo>
                  <a:lnTo>
                    <a:pt x="0" y="436"/>
                  </a:lnTo>
                  <a:lnTo>
                    <a:pt x="0" y="545"/>
                  </a:lnTo>
                  <a:lnTo>
                    <a:pt x="0" y="683"/>
                  </a:lnTo>
                  <a:lnTo>
                    <a:pt x="0" y="764"/>
                  </a:lnTo>
                  <a:lnTo>
                    <a:pt x="13" y="846"/>
                  </a:lnTo>
                  <a:lnTo>
                    <a:pt x="28" y="859"/>
                  </a:lnTo>
                  <a:lnTo>
                    <a:pt x="109" y="872"/>
                  </a:lnTo>
                  <a:lnTo>
                    <a:pt x="177" y="872"/>
                  </a:lnTo>
                  <a:lnTo>
                    <a:pt x="315" y="872"/>
                  </a:lnTo>
                  <a:lnTo>
                    <a:pt x="436" y="846"/>
                  </a:lnTo>
                  <a:lnTo>
                    <a:pt x="491" y="819"/>
                  </a:lnTo>
                  <a:lnTo>
                    <a:pt x="587" y="791"/>
                  </a:lnTo>
                  <a:lnTo>
                    <a:pt x="655" y="683"/>
                  </a:lnTo>
                  <a:lnTo>
                    <a:pt x="764" y="491"/>
                  </a:lnTo>
                  <a:lnTo>
                    <a:pt x="1172" y="409"/>
                  </a:lnTo>
                  <a:lnTo>
                    <a:pt x="1132" y="260"/>
                  </a:lnTo>
                  <a:lnTo>
                    <a:pt x="1117" y="123"/>
                  </a:lnTo>
                  <a:lnTo>
                    <a:pt x="1065" y="13"/>
                  </a:lnTo>
                  <a:lnTo>
                    <a:pt x="504" y="13"/>
                  </a:lnTo>
                </a:path>
              </a:pathLst>
            </a:custGeom>
            <a:noFill/>
            <a:ln w="0">
              <a:solidFill>
                <a:srgbClr val="000000"/>
              </a:solidFill>
              <a:round/>
              <a:headEnd/>
              <a:tailEnd/>
            </a:ln>
          </p:spPr>
          <p:txBody>
            <a:bodyPr/>
            <a:lstStyle/>
            <a:p>
              <a:endParaRPr lang="en-US"/>
            </a:p>
          </p:txBody>
        </p:sp>
        <p:sp>
          <p:nvSpPr>
            <p:cNvPr id="15442" name="Freeform 89"/>
            <p:cNvSpPr>
              <a:spLocks/>
            </p:cNvSpPr>
            <p:nvPr/>
          </p:nvSpPr>
          <p:spPr bwMode="auto">
            <a:xfrm>
              <a:off x="1614" y="2570"/>
              <a:ext cx="391" cy="290"/>
            </a:xfrm>
            <a:custGeom>
              <a:avLst/>
              <a:gdLst>
                <a:gd name="T0" fmla="*/ 0 w 1172"/>
                <a:gd name="T1" fmla="*/ 0 h 872"/>
                <a:gd name="T2" fmla="*/ 0 w 1172"/>
                <a:gd name="T3" fmla="*/ 0 h 872"/>
                <a:gd name="T4" fmla="*/ 0 w 1172"/>
                <a:gd name="T5" fmla="*/ 0 h 872"/>
                <a:gd name="T6" fmla="*/ 0 w 1172"/>
                <a:gd name="T7" fmla="*/ 0 h 872"/>
                <a:gd name="T8" fmla="*/ 0 w 1172"/>
                <a:gd name="T9" fmla="*/ 0 h 872"/>
                <a:gd name="T10" fmla="*/ 0 w 1172"/>
                <a:gd name="T11" fmla="*/ 0 h 872"/>
                <a:gd name="T12" fmla="*/ 0 w 1172"/>
                <a:gd name="T13" fmla="*/ 0 h 872"/>
                <a:gd name="T14" fmla="*/ 0 w 1172"/>
                <a:gd name="T15" fmla="*/ 0 h 872"/>
                <a:gd name="T16" fmla="*/ 0 w 1172"/>
                <a:gd name="T17" fmla="*/ 0 h 872"/>
                <a:gd name="T18" fmla="*/ 0 w 1172"/>
                <a:gd name="T19" fmla="*/ 0 h 872"/>
                <a:gd name="T20" fmla="*/ 0 w 1172"/>
                <a:gd name="T21" fmla="*/ 0 h 872"/>
                <a:gd name="T22" fmla="*/ 0 w 1172"/>
                <a:gd name="T23" fmla="*/ 0 h 872"/>
                <a:gd name="T24" fmla="*/ 0 w 1172"/>
                <a:gd name="T25" fmla="*/ 0 h 872"/>
                <a:gd name="T26" fmla="*/ 0 w 1172"/>
                <a:gd name="T27" fmla="*/ 0 h 872"/>
                <a:gd name="T28" fmla="*/ 0 w 1172"/>
                <a:gd name="T29" fmla="*/ 0 h 872"/>
                <a:gd name="T30" fmla="*/ 0 w 1172"/>
                <a:gd name="T31" fmla="*/ 0 h 872"/>
                <a:gd name="T32" fmla="*/ 0 w 1172"/>
                <a:gd name="T33" fmla="*/ 0 h 872"/>
                <a:gd name="T34" fmla="*/ 0 w 1172"/>
                <a:gd name="T35" fmla="*/ 0 h 872"/>
                <a:gd name="T36" fmla="*/ 0 w 1172"/>
                <a:gd name="T37" fmla="*/ 0 h 872"/>
                <a:gd name="T38" fmla="*/ 0 w 1172"/>
                <a:gd name="T39" fmla="*/ 0 h 872"/>
                <a:gd name="T40" fmla="*/ 0 w 1172"/>
                <a:gd name="T41" fmla="*/ 0 h 872"/>
                <a:gd name="T42" fmla="*/ 0 w 1172"/>
                <a:gd name="T43" fmla="*/ 0 h 872"/>
                <a:gd name="T44" fmla="*/ 0 w 1172"/>
                <a:gd name="T45" fmla="*/ 0 h 872"/>
                <a:gd name="T46" fmla="*/ 0 w 1172"/>
                <a:gd name="T47" fmla="*/ 0 h 872"/>
                <a:gd name="T48" fmla="*/ 0 w 1172"/>
                <a:gd name="T49" fmla="*/ 0 h 872"/>
                <a:gd name="T50" fmla="*/ 0 w 1172"/>
                <a:gd name="T51" fmla="*/ 0 h 872"/>
                <a:gd name="T52" fmla="*/ 0 w 1172"/>
                <a:gd name="T53" fmla="*/ 0 h 872"/>
                <a:gd name="T54" fmla="*/ 0 w 1172"/>
                <a:gd name="T55" fmla="*/ 0 h 8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2"/>
                <a:gd name="T85" fmla="*/ 0 h 872"/>
                <a:gd name="T86" fmla="*/ 1172 w 1172"/>
                <a:gd name="T87" fmla="*/ 872 h 8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2" h="872">
                  <a:moveTo>
                    <a:pt x="504" y="13"/>
                  </a:moveTo>
                  <a:lnTo>
                    <a:pt x="423" y="13"/>
                  </a:lnTo>
                  <a:lnTo>
                    <a:pt x="341" y="0"/>
                  </a:lnTo>
                  <a:lnTo>
                    <a:pt x="232" y="0"/>
                  </a:lnTo>
                  <a:lnTo>
                    <a:pt x="151" y="41"/>
                  </a:lnTo>
                  <a:lnTo>
                    <a:pt x="83" y="68"/>
                  </a:lnTo>
                  <a:lnTo>
                    <a:pt x="55" y="109"/>
                  </a:lnTo>
                  <a:lnTo>
                    <a:pt x="28" y="177"/>
                  </a:lnTo>
                  <a:lnTo>
                    <a:pt x="0" y="313"/>
                  </a:lnTo>
                  <a:lnTo>
                    <a:pt x="0" y="436"/>
                  </a:lnTo>
                  <a:lnTo>
                    <a:pt x="0" y="545"/>
                  </a:lnTo>
                  <a:lnTo>
                    <a:pt x="0" y="683"/>
                  </a:lnTo>
                  <a:lnTo>
                    <a:pt x="0" y="764"/>
                  </a:lnTo>
                  <a:lnTo>
                    <a:pt x="13" y="846"/>
                  </a:lnTo>
                  <a:lnTo>
                    <a:pt x="28" y="859"/>
                  </a:lnTo>
                  <a:lnTo>
                    <a:pt x="109" y="872"/>
                  </a:lnTo>
                  <a:lnTo>
                    <a:pt x="177" y="872"/>
                  </a:lnTo>
                  <a:lnTo>
                    <a:pt x="315" y="872"/>
                  </a:lnTo>
                  <a:lnTo>
                    <a:pt x="436" y="846"/>
                  </a:lnTo>
                  <a:lnTo>
                    <a:pt x="491" y="819"/>
                  </a:lnTo>
                  <a:lnTo>
                    <a:pt x="587" y="791"/>
                  </a:lnTo>
                  <a:lnTo>
                    <a:pt x="655" y="683"/>
                  </a:lnTo>
                  <a:lnTo>
                    <a:pt x="764" y="491"/>
                  </a:lnTo>
                  <a:lnTo>
                    <a:pt x="1172" y="409"/>
                  </a:lnTo>
                  <a:lnTo>
                    <a:pt x="1132" y="260"/>
                  </a:lnTo>
                  <a:lnTo>
                    <a:pt x="1117" y="123"/>
                  </a:lnTo>
                  <a:lnTo>
                    <a:pt x="1065" y="13"/>
                  </a:lnTo>
                  <a:lnTo>
                    <a:pt x="504" y="13"/>
                  </a:lnTo>
                </a:path>
              </a:pathLst>
            </a:custGeom>
            <a:noFill/>
            <a:ln w="0">
              <a:solidFill>
                <a:srgbClr val="000000"/>
              </a:solidFill>
              <a:round/>
              <a:headEnd/>
              <a:tailEnd/>
            </a:ln>
          </p:spPr>
          <p:txBody>
            <a:bodyPr/>
            <a:lstStyle/>
            <a:p>
              <a:endParaRPr lang="en-US"/>
            </a:p>
          </p:txBody>
        </p:sp>
        <p:sp>
          <p:nvSpPr>
            <p:cNvPr id="15443" name="Freeform 90"/>
            <p:cNvSpPr>
              <a:spLocks/>
            </p:cNvSpPr>
            <p:nvPr/>
          </p:nvSpPr>
          <p:spPr bwMode="auto">
            <a:xfrm>
              <a:off x="2196" y="2538"/>
              <a:ext cx="214" cy="300"/>
            </a:xfrm>
            <a:custGeom>
              <a:avLst/>
              <a:gdLst>
                <a:gd name="T0" fmla="*/ 0 w 641"/>
                <a:gd name="T1" fmla="*/ 0 h 899"/>
                <a:gd name="T2" fmla="*/ 0 w 641"/>
                <a:gd name="T3" fmla="*/ 0 h 899"/>
                <a:gd name="T4" fmla="*/ 0 w 641"/>
                <a:gd name="T5" fmla="*/ 0 h 899"/>
                <a:gd name="T6" fmla="*/ 0 w 641"/>
                <a:gd name="T7" fmla="*/ 0 h 899"/>
                <a:gd name="T8" fmla="*/ 0 w 641"/>
                <a:gd name="T9" fmla="*/ 0 h 899"/>
                <a:gd name="T10" fmla="*/ 0 w 641"/>
                <a:gd name="T11" fmla="*/ 0 h 899"/>
                <a:gd name="T12" fmla="*/ 0 w 641"/>
                <a:gd name="T13" fmla="*/ 0 h 899"/>
                <a:gd name="T14" fmla="*/ 0 w 641"/>
                <a:gd name="T15" fmla="*/ 0 h 899"/>
                <a:gd name="T16" fmla="*/ 0 w 641"/>
                <a:gd name="T17" fmla="*/ 0 h 899"/>
                <a:gd name="T18" fmla="*/ 0 w 641"/>
                <a:gd name="T19" fmla="*/ 0 h 899"/>
                <a:gd name="T20" fmla="*/ 0 w 641"/>
                <a:gd name="T21" fmla="*/ 0 h 899"/>
                <a:gd name="T22" fmla="*/ 0 w 641"/>
                <a:gd name="T23" fmla="*/ 0 h 899"/>
                <a:gd name="T24" fmla="*/ 0 w 641"/>
                <a:gd name="T25" fmla="*/ 0 h 899"/>
                <a:gd name="T26" fmla="*/ 0 w 641"/>
                <a:gd name="T27" fmla="*/ 0 h 899"/>
                <a:gd name="T28" fmla="*/ 0 w 641"/>
                <a:gd name="T29" fmla="*/ 0 h 899"/>
                <a:gd name="T30" fmla="*/ 0 w 641"/>
                <a:gd name="T31" fmla="*/ 0 h 899"/>
                <a:gd name="T32" fmla="*/ 0 w 641"/>
                <a:gd name="T33" fmla="*/ 0 h 899"/>
                <a:gd name="T34" fmla="*/ 0 w 641"/>
                <a:gd name="T35" fmla="*/ 0 h 899"/>
                <a:gd name="T36" fmla="*/ 0 w 641"/>
                <a:gd name="T37" fmla="*/ 0 h 899"/>
                <a:gd name="T38" fmla="*/ 0 w 641"/>
                <a:gd name="T39" fmla="*/ 0 h 899"/>
                <a:gd name="T40" fmla="*/ 0 w 641"/>
                <a:gd name="T41" fmla="*/ 0 h 899"/>
                <a:gd name="T42" fmla="*/ 0 w 641"/>
                <a:gd name="T43" fmla="*/ 0 h 899"/>
                <a:gd name="T44" fmla="*/ 0 w 641"/>
                <a:gd name="T45" fmla="*/ 0 h 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1"/>
                <a:gd name="T70" fmla="*/ 0 h 899"/>
                <a:gd name="T71" fmla="*/ 641 w 641"/>
                <a:gd name="T72" fmla="*/ 899 h 8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1" h="899">
                  <a:moveTo>
                    <a:pt x="68" y="27"/>
                  </a:moveTo>
                  <a:lnTo>
                    <a:pt x="286" y="0"/>
                  </a:lnTo>
                  <a:lnTo>
                    <a:pt x="369" y="0"/>
                  </a:lnTo>
                  <a:lnTo>
                    <a:pt x="437" y="0"/>
                  </a:lnTo>
                  <a:lnTo>
                    <a:pt x="478" y="27"/>
                  </a:lnTo>
                  <a:lnTo>
                    <a:pt x="533" y="55"/>
                  </a:lnTo>
                  <a:lnTo>
                    <a:pt x="573" y="136"/>
                  </a:lnTo>
                  <a:lnTo>
                    <a:pt x="601" y="218"/>
                  </a:lnTo>
                  <a:lnTo>
                    <a:pt x="601" y="368"/>
                  </a:lnTo>
                  <a:lnTo>
                    <a:pt x="601" y="463"/>
                  </a:lnTo>
                  <a:lnTo>
                    <a:pt x="628" y="559"/>
                  </a:lnTo>
                  <a:lnTo>
                    <a:pt x="641" y="640"/>
                  </a:lnTo>
                  <a:lnTo>
                    <a:pt x="641" y="695"/>
                  </a:lnTo>
                  <a:lnTo>
                    <a:pt x="641" y="778"/>
                  </a:lnTo>
                  <a:lnTo>
                    <a:pt x="628" y="804"/>
                  </a:lnTo>
                  <a:lnTo>
                    <a:pt x="586" y="859"/>
                  </a:lnTo>
                  <a:lnTo>
                    <a:pt x="491" y="899"/>
                  </a:lnTo>
                  <a:lnTo>
                    <a:pt x="382" y="899"/>
                  </a:lnTo>
                  <a:lnTo>
                    <a:pt x="218" y="899"/>
                  </a:lnTo>
                  <a:lnTo>
                    <a:pt x="110" y="886"/>
                  </a:lnTo>
                  <a:lnTo>
                    <a:pt x="42" y="804"/>
                  </a:lnTo>
                  <a:lnTo>
                    <a:pt x="0" y="682"/>
                  </a:lnTo>
                  <a:lnTo>
                    <a:pt x="68" y="27"/>
                  </a:lnTo>
                  <a:close/>
                </a:path>
              </a:pathLst>
            </a:custGeom>
            <a:solidFill>
              <a:srgbClr val="FF7E5E"/>
            </a:solidFill>
            <a:ln w="9525">
              <a:noFill/>
              <a:round/>
              <a:headEnd/>
              <a:tailEnd/>
            </a:ln>
          </p:spPr>
          <p:txBody>
            <a:bodyPr/>
            <a:lstStyle/>
            <a:p>
              <a:endParaRPr lang="en-US"/>
            </a:p>
          </p:txBody>
        </p:sp>
        <p:sp>
          <p:nvSpPr>
            <p:cNvPr id="15444" name="Freeform 91"/>
            <p:cNvSpPr>
              <a:spLocks/>
            </p:cNvSpPr>
            <p:nvPr/>
          </p:nvSpPr>
          <p:spPr bwMode="auto">
            <a:xfrm>
              <a:off x="2196" y="2538"/>
              <a:ext cx="214" cy="300"/>
            </a:xfrm>
            <a:custGeom>
              <a:avLst/>
              <a:gdLst>
                <a:gd name="T0" fmla="*/ 0 w 641"/>
                <a:gd name="T1" fmla="*/ 0 h 899"/>
                <a:gd name="T2" fmla="*/ 0 w 641"/>
                <a:gd name="T3" fmla="*/ 0 h 899"/>
                <a:gd name="T4" fmla="*/ 0 w 641"/>
                <a:gd name="T5" fmla="*/ 0 h 899"/>
                <a:gd name="T6" fmla="*/ 0 w 641"/>
                <a:gd name="T7" fmla="*/ 0 h 899"/>
                <a:gd name="T8" fmla="*/ 0 w 641"/>
                <a:gd name="T9" fmla="*/ 0 h 899"/>
                <a:gd name="T10" fmla="*/ 0 w 641"/>
                <a:gd name="T11" fmla="*/ 0 h 899"/>
                <a:gd name="T12" fmla="*/ 0 w 641"/>
                <a:gd name="T13" fmla="*/ 0 h 899"/>
                <a:gd name="T14" fmla="*/ 0 w 641"/>
                <a:gd name="T15" fmla="*/ 0 h 899"/>
                <a:gd name="T16" fmla="*/ 0 w 641"/>
                <a:gd name="T17" fmla="*/ 0 h 899"/>
                <a:gd name="T18" fmla="*/ 0 w 641"/>
                <a:gd name="T19" fmla="*/ 0 h 899"/>
                <a:gd name="T20" fmla="*/ 0 w 641"/>
                <a:gd name="T21" fmla="*/ 0 h 899"/>
                <a:gd name="T22" fmla="*/ 0 w 641"/>
                <a:gd name="T23" fmla="*/ 0 h 899"/>
                <a:gd name="T24" fmla="*/ 0 w 641"/>
                <a:gd name="T25" fmla="*/ 0 h 899"/>
                <a:gd name="T26" fmla="*/ 0 w 641"/>
                <a:gd name="T27" fmla="*/ 0 h 899"/>
                <a:gd name="T28" fmla="*/ 0 w 641"/>
                <a:gd name="T29" fmla="*/ 0 h 899"/>
                <a:gd name="T30" fmla="*/ 0 w 641"/>
                <a:gd name="T31" fmla="*/ 0 h 899"/>
                <a:gd name="T32" fmla="*/ 0 w 641"/>
                <a:gd name="T33" fmla="*/ 0 h 899"/>
                <a:gd name="T34" fmla="*/ 0 w 641"/>
                <a:gd name="T35" fmla="*/ 0 h 899"/>
                <a:gd name="T36" fmla="*/ 0 w 641"/>
                <a:gd name="T37" fmla="*/ 0 h 899"/>
                <a:gd name="T38" fmla="*/ 0 w 641"/>
                <a:gd name="T39" fmla="*/ 0 h 899"/>
                <a:gd name="T40" fmla="*/ 0 w 641"/>
                <a:gd name="T41" fmla="*/ 0 h 899"/>
                <a:gd name="T42" fmla="*/ 0 w 641"/>
                <a:gd name="T43" fmla="*/ 0 h 899"/>
                <a:gd name="T44" fmla="*/ 0 w 641"/>
                <a:gd name="T45" fmla="*/ 0 h 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1"/>
                <a:gd name="T70" fmla="*/ 0 h 899"/>
                <a:gd name="T71" fmla="*/ 641 w 641"/>
                <a:gd name="T72" fmla="*/ 899 h 8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1" h="899">
                  <a:moveTo>
                    <a:pt x="68" y="27"/>
                  </a:moveTo>
                  <a:lnTo>
                    <a:pt x="286" y="0"/>
                  </a:lnTo>
                  <a:lnTo>
                    <a:pt x="369" y="0"/>
                  </a:lnTo>
                  <a:lnTo>
                    <a:pt x="437" y="0"/>
                  </a:lnTo>
                  <a:lnTo>
                    <a:pt x="478" y="27"/>
                  </a:lnTo>
                  <a:lnTo>
                    <a:pt x="533" y="55"/>
                  </a:lnTo>
                  <a:lnTo>
                    <a:pt x="573" y="136"/>
                  </a:lnTo>
                  <a:lnTo>
                    <a:pt x="601" y="218"/>
                  </a:lnTo>
                  <a:lnTo>
                    <a:pt x="601" y="368"/>
                  </a:lnTo>
                  <a:lnTo>
                    <a:pt x="601" y="463"/>
                  </a:lnTo>
                  <a:lnTo>
                    <a:pt x="628" y="559"/>
                  </a:lnTo>
                  <a:lnTo>
                    <a:pt x="641" y="640"/>
                  </a:lnTo>
                  <a:lnTo>
                    <a:pt x="641" y="695"/>
                  </a:lnTo>
                  <a:lnTo>
                    <a:pt x="641" y="778"/>
                  </a:lnTo>
                  <a:lnTo>
                    <a:pt x="628" y="804"/>
                  </a:lnTo>
                  <a:lnTo>
                    <a:pt x="586" y="859"/>
                  </a:lnTo>
                  <a:lnTo>
                    <a:pt x="491" y="899"/>
                  </a:lnTo>
                  <a:lnTo>
                    <a:pt x="382" y="899"/>
                  </a:lnTo>
                  <a:lnTo>
                    <a:pt x="218" y="899"/>
                  </a:lnTo>
                  <a:lnTo>
                    <a:pt x="110" y="886"/>
                  </a:lnTo>
                  <a:lnTo>
                    <a:pt x="42" y="804"/>
                  </a:lnTo>
                  <a:lnTo>
                    <a:pt x="0" y="682"/>
                  </a:lnTo>
                  <a:lnTo>
                    <a:pt x="68" y="27"/>
                  </a:lnTo>
                </a:path>
              </a:pathLst>
            </a:custGeom>
            <a:noFill/>
            <a:ln w="0">
              <a:solidFill>
                <a:srgbClr val="000000"/>
              </a:solidFill>
              <a:round/>
              <a:headEnd/>
              <a:tailEnd/>
            </a:ln>
          </p:spPr>
          <p:txBody>
            <a:bodyPr/>
            <a:lstStyle/>
            <a:p>
              <a:endParaRPr lang="en-US"/>
            </a:p>
          </p:txBody>
        </p:sp>
        <p:sp>
          <p:nvSpPr>
            <p:cNvPr id="15445" name="Freeform 92"/>
            <p:cNvSpPr>
              <a:spLocks/>
            </p:cNvSpPr>
            <p:nvPr/>
          </p:nvSpPr>
          <p:spPr bwMode="auto">
            <a:xfrm>
              <a:off x="2196" y="2538"/>
              <a:ext cx="214" cy="300"/>
            </a:xfrm>
            <a:custGeom>
              <a:avLst/>
              <a:gdLst>
                <a:gd name="T0" fmla="*/ 0 w 641"/>
                <a:gd name="T1" fmla="*/ 0 h 899"/>
                <a:gd name="T2" fmla="*/ 0 w 641"/>
                <a:gd name="T3" fmla="*/ 0 h 899"/>
                <a:gd name="T4" fmla="*/ 0 w 641"/>
                <a:gd name="T5" fmla="*/ 0 h 899"/>
                <a:gd name="T6" fmla="*/ 0 w 641"/>
                <a:gd name="T7" fmla="*/ 0 h 899"/>
                <a:gd name="T8" fmla="*/ 0 w 641"/>
                <a:gd name="T9" fmla="*/ 0 h 899"/>
                <a:gd name="T10" fmla="*/ 0 w 641"/>
                <a:gd name="T11" fmla="*/ 0 h 899"/>
                <a:gd name="T12" fmla="*/ 0 w 641"/>
                <a:gd name="T13" fmla="*/ 0 h 899"/>
                <a:gd name="T14" fmla="*/ 0 w 641"/>
                <a:gd name="T15" fmla="*/ 0 h 899"/>
                <a:gd name="T16" fmla="*/ 0 w 641"/>
                <a:gd name="T17" fmla="*/ 0 h 899"/>
                <a:gd name="T18" fmla="*/ 0 w 641"/>
                <a:gd name="T19" fmla="*/ 0 h 899"/>
                <a:gd name="T20" fmla="*/ 0 w 641"/>
                <a:gd name="T21" fmla="*/ 0 h 899"/>
                <a:gd name="T22" fmla="*/ 0 w 641"/>
                <a:gd name="T23" fmla="*/ 0 h 899"/>
                <a:gd name="T24" fmla="*/ 0 w 641"/>
                <a:gd name="T25" fmla="*/ 0 h 899"/>
                <a:gd name="T26" fmla="*/ 0 w 641"/>
                <a:gd name="T27" fmla="*/ 0 h 899"/>
                <a:gd name="T28" fmla="*/ 0 w 641"/>
                <a:gd name="T29" fmla="*/ 0 h 899"/>
                <a:gd name="T30" fmla="*/ 0 w 641"/>
                <a:gd name="T31" fmla="*/ 0 h 899"/>
                <a:gd name="T32" fmla="*/ 0 w 641"/>
                <a:gd name="T33" fmla="*/ 0 h 899"/>
                <a:gd name="T34" fmla="*/ 0 w 641"/>
                <a:gd name="T35" fmla="*/ 0 h 899"/>
                <a:gd name="T36" fmla="*/ 0 w 641"/>
                <a:gd name="T37" fmla="*/ 0 h 899"/>
                <a:gd name="T38" fmla="*/ 0 w 641"/>
                <a:gd name="T39" fmla="*/ 0 h 899"/>
                <a:gd name="T40" fmla="*/ 0 w 641"/>
                <a:gd name="T41" fmla="*/ 0 h 899"/>
                <a:gd name="T42" fmla="*/ 0 w 641"/>
                <a:gd name="T43" fmla="*/ 0 h 899"/>
                <a:gd name="T44" fmla="*/ 0 w 641"/>
                <a:gd name="T45" fmla="*/ 0 h 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1"/>
                <a:gd name="T70" fmla="*/ 0 h 899"/>
                <a:gd name="T71" fmla="*/ 641 w 641"/>
                <a:gd name="T72" fmla="*/ 899 h 8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1" h="899">
                  <a:moveTo>
                    <a:pt x="68" y="27"/>
                  </a:moveTo>
                  <a:lnTo>
                    <a:pt x="286" y="0"/>
                  </a:lnTo>
                  <a:lnTo>
                    <a:pt x="369" y="0"/>
                  </a:lnTo>
                  <a:lnTo>
                    <a:pt x="437" y="0"/>
                  </a:lnTo>
                  <a:lnTo>
                    <a:pt x="478" y="27"/>
                  </a:lnTo>
                  <a:lnTo>
                    <a:pt x="533" y="55"/>
                  </a:lnTo>
                  <a:lnTo>
                    <a:pt x="573" y="136"/>
                  </a:lnTo>
                  <a:lnTo>
                    <a:pt x="601" y="218"/>
                  </a:lnTo>
                  <a:lnTo>
                    <a:pt x="601" y="368"/>
                  </a:lnTo>
                  <a:lnTo>
                    <a:pt x="601" y="463"/>
                  </a:lnTo>
                  <a:lnTo>
                    <a:pt x="628" y="559"/>
                  </a:lnTo>
                  <a:lnTo>
                    <a:pt x="641" y="640"/>
                  </a:lnTo>
                  <a:lnTo>
                    <a:pt x="641" y="695"/>
                  </a:lnTo>
                  <a:lnTo>
                    <a:pt x="641" y="778"/>
                  </a:lnTo>
                  <a:lnTo>
                    <a:pt x="628" y="804"/>
                  </a:lnTo>
                  <a:lnTo>
                    <a:pt x="586" y="859"/>
                  </a:lnTo>
                  <a:lnTo>
                    <a:pt x="491" y="899"/>
                  </a:lnTo>
                  <a:lnTo>
                    <a:pt x="382" y="899"/>
                  </a:lnTo>
                  <a:lnTo>
                    <a:pt x="218" y="899"/>
                  </a:lnTo>
                  <a:lnTo>
                    <a:pt x="110" y="886"/>
                  </a:lnTo>
                  <a:lnTo>
                    <a:pt x="42" y="804"/>
                  </a:lnTo>
                  <a:lnTo>
                    <a:pt x="0" y="682"/>
                  </a:lnTo>
                  <a:lnTo>
                    <a:pt x="68" y="27"/>
                  </a:lnTo>
                </a:path>
              </a:pathLst>
            </a:custGeom>
            <a:noFill/>
            <a:ln w="0">
              <a:solidFill>
                <a:srgbClr val="000000"/>
              </a:solidFill>
              <a:round/>
              <a:headEnd/>
              <a:tailEnd/>
            </a:ln>
          </p:spPr>
          <p:txBody>
            <a:bodyPr/>
            <a:lstStyle/>
            <a:p>
              <a:endParaRPr lang="en-US"/>
            </a:p>
          </p:txBody>
        </p:sp>
        <p:sp>
          <p:nvSpPr>
            <p:cNvPr id="15446" name="Freeform 93"/>
            <p:cNvSpPr>
              <a:spLocks/>
            </p:cNvSpPr>
            <p:nvPr/>
          </p:nvSpPr>
          <p:spPr bwMode="auto">
            <a:xfrm>
              <a:off x="1692" y="2433"/>
              <a:ext cx="290" cy="337"/>
            </a:xfrm>
            <a:custGeom>
              <a:avLst/>
              <a:gdLst>
                <a:gd name="T0" fmla="*/ 0 w 872"/>
                <a:gd name="T1" fmla="*/ 0 h 1009"/>
                <a:gd name="T2" fmla="*/ 0 w 872"/>
                <a:gd name="T3" fmla="*/ 0 h 1009"/>
                <a:gd name="T4" fmla="*/ 0 w 872"/>
                <a:gd name="T5" fmla="*/ 0 h 1009"/>
                <a:gd name="T6" fmla="*/ 0 w 872"/>
                <a:gd name="T7" fmla="*/ 0 h 1009"/>
                <a:gd name="T8" fmla="*/ 0 w 872"/>
                <a:gd name="T9" fmla="*/ 0 h 1009"/>
                <a:gd name="T10" fmla="*/ 0 w 872"/>
                <a:gd name="T11" fmla="*/ 0 h 1009"/>
                <a:gd name="T12" fmla="*/ 0 w 872"/>
                <a:gd name="T13" fmla="*/ 0 h 1009"/>
                <a:gd name="T14" fmla="*/ 0 w 872"/>
                <a:gd name="T15" fmla="*/ 0 h 1009"/>
                <a:gd name="T16" fmla="*/ 0 w 872"/>
                <a:gd name="T17" fmla="*/ 0 h 1009"/>
                <a:gd name="T18" fmla="*/ 0 w 872"/>
                <a:gd name="T19" fmla="*/ 0 h 1009"/>
                <a:gd name="T20" fmla="*/ 0 w 872"/>
                <a:gd name="T21" fmla="*/ 0 h 1009"/>
                <a:gd name="T22" fmla="*/ 0 w 872"/>
                <a:gd name="T23" fmla="*/ 0 h 1009"/>
                <a:gd name="T24" fmla="*/ 0 w 872"/>
                <a:gd name="T25" fmla="*/ 0 h 1009"/>
                <a:gd name="T26" fmla="*/ 0 w 872"/>
                <a:gd name="T27" fmla="*/ 0 h 1009"/>
                <a:gd name="T28" fmla="*/ 0 w 872"/>
                <a:gd name="T29" fmla="*/ 0 h 1009"/>
                <a:gd name="T30" fmla="*/ 0 w 872"/>
                <a:gd name="T31" fmla="*/ 0 h 1009"/>
                <a:gd name="T32" fmla="*/ 0 w 872"/>
                <a:gd name="T33" fmla="*/ 0 h 1009"/>
                <a:gd name="T34" fmla="*/ 0 w 872"/>
                <a:gd name="T35" fmla="*/ 0 h 1009"/>
                <a:gd name="T36" fmla="*/ 0 w 872"/>
                <a:gd name="T37" fmla="*/ 0 h 1009"/>
                <a:gd name="T38" fmla="*/ 0 w 872"/>
                <a:gd name="T39" fmla="*/ 0 h 1009"/>
                <a:gd name="T40" fmla="*/ 0 w 872"/>
                <a:gd name="T41" fmla="*/ 0 h 1009"/>
                <a:gd name="T42" fmla="*/ 0 w 872"/>
                <a:gd name="T43" fmla="*/ 0 h 1009"/>
                <a:gd name="T44" fmla="*/ 0 w 872"/>
                <a:gd name="T45" fmla="*/ 0 h 1009"/>
                <a:gd name="T46" fmla="*/ 0 w 872"/>
                <a:gd name="T47" fmla="*/ 0 h 1009"/>
                <a:gd name="T48" fmla="*/ 0 w 872"/>
                <a:gd name="T49" fmla="*/ 0 h 1009"/>
                <a:gd name="T50" fmla="*/ 0 w 872"/>
                <a:gd name="T51" fmla="*/ 0 h 1009"/>
                <a:gd name="T52" fmla="*/ 0 w 872"/>
                <a:gd name="T53" fmla="*/ 0 h 1009"/>
                <a:gd name="T54" fmla="*/ 0 w 872"/>
                <a:gd name="T55" fmla="*/ 0 h 1009"/>
                <a:gd name="T56" fmla="*/ 0 w 872"/>
                <a:gd name="T57" fmla="*/ 0 h 1009"/>
                <a:gd name="T58" fmla="*/ 0 w 872"/>
                <a:gd name="T59" fmla="*/ 0 h 1009"/>
                <a:gd name="T60" fmla="*/ 0 w 872"/>
                <a:gd name="T61" fmla="*/ 0 h 1009"/>
                <a:gd name="T62" fmla="*/ 0 w 872"/>
                <a:gd name="T63" fmla="*/ 0 h 1009"/>
                <a:gd name="T64" fmla="*/ 0 w 872"/>
                <a:gd name="T65" fmla="*/ 0 h 1009"/>
                <a:gd name="T66" fmla="*/ 0 w 872"/>
                <a:gd name="T67" fmla="*/ 0 h 1009"/>
                <a:gd name="T68" fmla="*/ 0 w 872"/>
                <a:gd name="T69" fmla="*/ 0 h 1009"/>
                <a:gd name="T70" fmla="*/ 0 w 872"/>
                <a:gd name="T71" fmla="*/ 0 h 1009"/>
                <a:gd name="T72" fmla="*/ 0 w 872"/>
                <a:gd name="T73" fmla="*/ 0 h 1009"/>
                <a:gd name="T74" fmla="*/ 0 w 872"/>
                <a:gd name="T75" fmla="*/ 0 h 1009"/>
                <a:gd name="T76" fmla="*/ 0 w 872"/>
                <a:gd name="T77" fmla="*/ 0 h 1009"/>
                <a:gd name="T78" fmla="*/ 0 w 872"/>
                <a:gd name="T79" fmla="*/ 0 h 1009"/>
                <a:gd name="T80" fmla="*/ 0 w 872"/>
                <a:gd name="T81" fmla="*/ 0 h 1009"/>
                <a:gd name="T82" fmla="*/ 0 w 872"/>
                <a:gd name="T83" fmla="*/ 0 h 1009"/>
                <a:gd name="T84" fmla="*/ 0 w 872"/>
                <a:gd name="T85" fmla="*/ 0 h 1009"/>
                <a:gd name="T86" fmla="*/ 0 w 872"/>
                <a:gd name="T87" fmla="*/ 0 h 1009"/>
                <a:gd name="T88" fmla="*/ 0 w 872"/>
                <a:gd name="T89" fmla="*/ 0 h 1009"/>
                <a:gd name="T90" fmla="*/ 0 w 872"/>
                <a:gd name="T91" fmla="*/ 0 h 1009"/>
                <a:gd name="T92" fmla="*/ 0 w 872"/>
                <a:gd name="T93" fmla="*/ 0 h 1009"/>
                <a:gd name="T94" fmla="*/ 0 w 872"/>
                <a:gd name="T95" fmla="*/ 0 h 10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2"/>
                <a:gd name="T145" fmla="*/ 0 h 1009"/>
                <a:gd name="T146" fmla="*/ 872 w 872"/>
                <a:gd name="T147" fmla="*/ 1009 h 10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2" h="1009">
                  <a:moveTo>
                    <a:pt x="546" y="95"/>
                  </a:moveTo>
                  <a:lnTo>
                    <a:pt x="506" y="136"/>
                  </a:lnTo>
                  <a:lnTo>
                    <a:pt x="451" y="150"/>
                  </a:lnTo>
                  <a:lnTo>
                    <a:pt x="410" y="191"/>
                  </a:lnTo>
                  <a:lnTo>
                    <a:pt x="368" y="218"/>
                  </a:lnTo>
                  <a:lnTo>
                    <a:pt x="342" y="286"/>
                  </a:lnTo>
                  <a:lnTo>
                    <a:pt x="300" y="341"/>
                  </a:lnTo>
                  <a:lnTo>
                    <a:pt x="219" y="422"/>
                  </a:lnTo>
                  <a:lnTo>
                    <a:pt x="164" y="477"/>
                  </a:lnTo>
                  <a:lnTo>
                    <a:pt x="136" y="518"/>
                  </a:lnTo>
                  <a:lnTo>
                    <a:pt x="96" y="586"/>
                  </a:lnTo>
                  <a:lnTo>
                    <a:pt x="41" y="641"/>
                  </a:lnTo>
                  <a:lnTo>
                    <a:pt x="28" y="696"/>
                  </a:lnTo>
                  <a:lnTo>
                    <a:pt x="0" y="737"/>
                  </a:lnTo>
                  <a:lnTo>
                    <a:pt x="0" y="818"/>
                  </a:lnTo>
                  <a:lnTo>
                    <a:pt x="0" y="873"/>
                  </a:lnTo>
                  <a:lnTo>
                    <a:pt x="28" y="900"/>
                  </a:lnTo>
                  <a:lnTo>
                    <a:pt x="55" y="941"/>
                  </a:lnTo>
                  <a:lnTo>
                    <a:pt x="96" y="982"/>
                  </a:lnTo>
                  <a:lnTo>
                    <a:pt x="191" y="996"/>
                  </a:lnTo>
                  <a:lnTo>
                    <a:pt x="314" y="1009"/>
                  </a:lnTo>
                  <a:lnTo>
                    <a:pt x="342" y="1009"/>
                  </a:lnTo>
                  <a:lnTo>
                    <a:pt x="519" y="873"/>
                  </a:lnTo>
                  <a:lnTo>
                    <a:pt x="627" y="845"/>
                  </a:lnTo>
                  <a:lnTo>
                    <a:pt x="669" y="832"/>
                  </a:lnTo>
                  <a:lnTo>
                    <a:pt x="723" y="750"/>
                  </a:lnTo>
                  <a:lnTo>
                    <a:pt x="723" y="696"/>
                  </a:lnTo>
                  <a:lnTo>
                    <a:pt x="764" y="641"/>
                  </a:lnTo>
                  <a:lnTo>
                    <a:pt x="778" y="586"/>
                  </a:lnTo>
                  <a:lnTo>
                    <a:pt x="819" y="518"/>
                  </a:lnTo>
                  <a:lnTo>
                    <a:pt x="819" y="463"/>
                  </a:lnTo>
                  <a:lnTo>
                    <a:pt x="846" y="369"/>
                  </a:lnTo>
                  <a:lnTo>
                    <a:pt x="872" y="314"/>
                  </a:lnTo>
                  <a:lnTo>
                    <a:pt x="872" y="246"/>
                  </a:lnTo>
                  <a:lnTo>
                    <a:pt x="846" y="205"/>
                  </a:lnTo>
                  <a:lnTo>
                    <a:pt x="833" y="150"/>
                  </a:lnTo>
                  <a:lnTo>
                    <a:pt x="819" y="136"/>
                  </a:lnTo>
                  <a:lnTo>
                    <a:pt x="778" y="110"/>
                  </a:lnTo>
                  <a:lnTo>
                    <a:pt x="737" y="95"/>
                  </a:lnTo>
                  <a:lnTo>
                    <a:pt x="710" y="95"/>
                  </a:lnTo>
                  <a:lnTo>
                    <a:pt x="695" y="55"/>
                  </a:lnTo>
                  <a:lnTo>
                    <a:pt x="682" y="14"/>
                  </a:lnTo>
                  <a:lnTo>
                    <a:pt x="669" y="0"/>
                  </a:lnTo>
                  <a:lnTo>
                    <a:pt x="627" y="0"/>
                  </a:lnTo>
                  <a:lnTo>
                    <a:pt x="614" y="0"/>
                  </a:lnTo>
                  <a:lnTo>
                    <a:pt x="559" y="14"/>
                  </a:lnTo>
                  <a:lnTo>
                    <a:pt x="532" y="82"/>
                  </a:lnTo>
                  <a:lnTo>
                    <a:pt x="546" y="95"/>
                  </a:lnTo>
                  <a:close/>
                </a:path>
              </a:pathLst>
            </a:custGeom>
            <a:solidFill>
              <a:srgbClr val="FFFFFF"/>
            </a:solidFill>
            <a:ln w="9525">
              <a:noFill/>
              <a:round/>
              <a:headEnd/>
              <a:tailEnd/>
            </a:ln>
          </p:spPr>
          <p:txBody>
            <a:bodyPr/>
            <a:lstStyle/>
            <a:p>
              <a:endParaRPr lang="en-US"/>
            </a:p>
          </p:txBody>
        </p:sp>
        <p:sp>
          <p:nvSpPr>
            <p:cNvPr id="15447" name="Freeform 94"/>
            <p:cNvSpPr>
              <a:spLocks/>
            </p:cNvSpPr>
            <p:nvPr/>
          </p:nvSpPr>
          <p:spPr bwMode="auto">
            <a:xfrm>
              <a:off x="1692" y="2433"/>
              <a:ext cx="290" cy="337"/>
            </a:xfrm>
            <a:custGeom>
              <a:avLst/>
              <a:gdLst>
                <a:gd name="T0" fmla="*/ 0 w 872"/>
                <a:gd name="T1" fmla="*/ 0 h 1009"/>
                <a:gd name="T2" fmla="*/ 0 w 872"/>
                <a:gd name="T3" fmla="*/ 0 h 1009"/>
                <a:gd name="T4" fmla="*/ 0 w 872"/>
                <a:gd name="T5" fmla="*/ 0 h 1009"/>
                <a:gd name="T6" fmla="*/ 0 w 872"/>
                <a:gd name="T7" fmla="*/ 0 h 1009"/>
                <a:gd name="T8" fmla="*/ 0 w 872"/>
                <a:gd name="T9" fmla="*/ 0 h 1009"/>
                <a:gd name="T10" fmla="*/ 0 w 872"/>
                <a:gd name="T11" fmla="*/ 0 h 1009"/>
                <a:gd name="T12" fmla="*/ 0 w 872"/>
                <a:gd name="T13" fmla="*/ 0 h 1009"/>
                <a:gd name="T14" fmla="*/ 0 w 872"/>
                <a:gd name="T15" fmla="*/ 0 h 1009"/>
                <a:gd name="T16" fmla="*/ 0 w 872"/>
                <a:gd name="T17" fmla="*/ 0 h 1009"/>
                <a:gd name="T18" fmla="*/ 0 w 872"/>
                <a:gd name="T19" fmla="*/ 0 h 1009"/>
                <a:gd name="T20" fmla="*/ 0 w 872"/>
                <a:gd name="T21" fmla="*/ 0 h 1009"/>
                <a:gd name="T22" fmla="*/ 0 w 872"/>
                <a:gd name="T23" fmla="*/ 0 h 1009"/>
                <a:gd name="T24" fmla="*/ 0 w 872"/>
                <a:gd name="T25" fmla="*/ 0 h 1009"/>
                <a:gd name="T26" fmla="*/ 0 w 872"/>
                <a:gd name="T27" fmla="*/ 0 h 1009"/>
                <a:gd name="T28" fmla="*/ 0 w 872"/>
                <a:gd name="T29" fmla="*/ 0 h 1009"/>
                <a:gd name="T30" fmla="*/ 0 w 872"/>
                <a:gd name="T31" fmla="*/ 0 h 1009"/>
                <a:gd name="T32" fmla="*/ 0 w 872"/>
                <a:gd name="T33" fmla="*/ 0 h 1009"/>
                <a:gd name="T34" fmla="*/ 0 w 872"/>
                <a:gd name="T35" fmla="*/ 0 h 1009"/>
                <a:gd name="T36" fmla="*/ 0 w 872"/>
                <a:gd name="T37" fmla="*/ 0 h 1009"/>
                <a:gd name="T38" fmla="*/ 0 w 872"/>
                <a:gd name="T39" fmla="*/ 0 h 1009"/>
                <a:gd name="T40" fmla="*/ 0 w 872"/>
                <a:gd name="T41" fmla="*/ 0 h 1009"/>
                <a:gd name="T42" fmla="*/ 0 w 872"/>
                <a:gd name="T43" fmla="*/ 0 h 1009"/>
                <a:gd name="T44" fmla="*/ 0 w 872"/>
                <a:gd name="T45" fmla="*/ 0 h 1009"/>
                <a:gd name="T46" fmla="*/ 0 w 872"/>
                <a:gd name="T47" fmla="*/ 0 h 1009"/>
                <a:gd name="T48" fmla="*/ 0 w 872"/>
                <a:gd name="T49" fmla="*/ 0 h 1009"/>
                <a:gd name="T50" fmla="*/ 0 w 872"/>
                <a:gd name="T51" fmla="*/ 0 h 1009"/>
                <a:gd name="T52" fmla="*/ 0 w 872"/>
                <a:gd name="T53" fmla="*/ 0 h 1009"/>
                <a:gd name="T54" fmla="*/ 0 w 872"/>
                <a:gd name="T55" fmla="*/ 0 h 1009"/>
                <a:gd name="T56" fmla="*/ 0 w 872"/>
                <a:gd name="T57" fmla="*/ 0 h 1009"/>
                <a:gd name="T58" fmla="*/ 0 w 872"/>
                <a:gd name="T59" fmla="*/ 0 h 1009"/>
                <a:gd name="T60" fmla="*/ 0 w 872"/>
                <a:gd name="T61" fmla="*/ 0 h 1009"/>
                <a:gd name="T62" fmla="*/ 0 w 872"/>
                <a:gd name="T63" fmla="*/ 0 h 1009"/>
                <a:gd name="T64" fmla="*/ 0 w 872"/>
                <a:gd name="T65" fmla="*/ 0 h 1009"/>
                <a:gd name="T66" fmla="*/ 0 w 872"/>
                <a:gd name="T67" fmla="*/ 0 h 1009"/>
                <a:gd name="T68" fmla="*/ 0 w 872"/>
                <a:gd name="T69" fmla="*/ 0 h 1009"/>
                <a:gd name="T70" fmla="*/ 0 w 872"/>
                <a:gd name="T71" fmla="*/ 0 h 1009"/>
                <a:gd name="T72" fmla="*/ 0 w 872"/>
                <a:gd name="T73" fmla="*/ 0 h 1009"/>
                <a:gd name="T74" fmla="*/ 0 w 872"/>
                <a:gd name="T75" fmla="*/ 0 h 1009"/>
                <a:gd name="T76" fmla="*/ 0 w 872"/>
                <a:gd name="T77" fmla="*/ 0 h 1009"/>
                <a:gd name="T78" fmla="*/ 0 w 872"/>
                <a:gd name="T79" fmla="*/ 0 h 1009"/>
                <a:gd name="T80" fmla="*/ 0 w 872"/>
                <a:gd name="T81" fmla="*/ 0 h 1009"/>
                <a:gd name="T82" fmla="*/ 0 w 872"/>
                <a:gd name="T83" fmla="*/ 0 h 1009"/>
                <a:gd name="T84" fmla="*/ 0 w 872"/>
                <a:gd name="T85" fmla="*/ 0 h 1009"/>
                <a:gd name="T86" fmla="*/ 0 w 872"/>
                <a:gd name="T87" fmla="*/ 0 h 1009"/>
                <a:gd name="T88" fmla="*/ 0 w 872"/>
                <a:gd name="T89" fmla="*/ 0 h 1009"/>
                <a:gd name="T90" fmla="*/ 0 w 872"/>
                <a:gd name="T91" fmla="*/ 0 h 1009"/>
                <a:gd name="T92" fmla="*/ 0 w 872"/>
                <a:gd name="T93" fmla="*/ 0 h 1009"/>
                <a:gd name="T94" fmla="*/ 0 w 872"/>
                <a:gd name="T95" fmla="*/ 0 h 10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2"/>
                <a:gd name="T145" fmla="*/ 0 h 1009"/>
                <a:gd name="T146" fmla="*/ 872 w 872"/>
                <a:gd name="T147" fmla="*/ 1009 h 10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2" h="1009">
                  <a:moveTo>
                    <a:pt x="546" y="95"/>
                  </a:moveTo>
                  <a:lnTo>
                    <a:pt x="506" y="136"/>
                  </a:lnTo>
                  <a:lnTo>
                    <a:pt x="451" y="150"/>
                  </a:lnTo>
                  <a:lnTo>
                    <a:pt x="410" y="191"/>
                  </a:lnTo>
                  <a:lnTo>
                    <a:pt x="368" y="218"/>
                  </a:lnTo>
                  <a:lnTo>
                    <a:pt x="342" y="286"/>
                  </a:lnTo>
                  <a:lnTo>
                    <a:pt x="300" y="341"/>
                  </a:lnTo>
                  <a:lnTo>
                    <a:pt x="219" y="422"/>
                  </a:lnTo>
                  <a:lnTo>
                    <a:pt x="164" y="477"/>
                  </a:lnTo>
                  <a:lnTo>
                    <a:pt x="136" y="518"/>
                  </a:lnTo>
                  <a:lnTo>
                    <a:pt x="96" y="586"/>
                  </a:lnTo>
                  <a:lnTo>
                    <a:pt x="41" y="641"/>
                  </a:lnTo>
                  <a:lnTo>
                    <a:pt x="28" y="696"/>
                  </a:lnTo>
                  <a:lnTo>
                    <a:pt x="0" y="737"/>
                  </a:lnTo>
                  <a:lnTo>
                    <a:pt x="0" y="818"/>
                  </a:lnTo>
                  <a:lnTo>
                    <a:pt x="0" y="873"/>
                  </a:lnTo>
                  <a:lnTo>
                    <a:pt x="28" y="900"/>
                  </a:lnTo>
                  <a:lnTo>
                    <a:pt x="55" y="941"/>
                  </a:lnTo>
                  <a:lnTo>
                    <a:pt x="96" y="982"/>
                  </a:lnTo>
                  <a:lnTo>
                    <a:pt x="191" y="996"/>
                  </a:lnTo>
                  <a:lnTo>
                    <a:pt x="314" y="1009"/>
                  </a:lnTo>
                  <a:lnTo>
                    <a:pt x="342" y="1009"/>
                  </a:lnTo>
                  <a:lnTo>
                    <a:pt x="519" y="873"/>
                  </a:lnTo>
                  <a:lnTo>
                    <a:pt x="627" y="845"/>
                  </a:lnTo>
                  <a:lnTo>
                    <a:pt x="669" y="832"/>
                  </a:lnTo>
                  <a:lnTo>
                    <a:pt x="723" y="750"/>
                  </a:lnTo>
                  <a:lnTo>
                    <a:pt x="723" y="696"/>
                  </a:lnTo>
                  <a:lnTo>
                    <a:pt x="764" y="641"/>
                  </a:lnTo>
                  <a:lnTo>
                    <a:pt x="778" y="586"/>
                  </a:lnTo>
                  <a:lnTo>
                    <a:pt x="819" y="518"/>
                  </a:lnTo>
                  <a:lnTo>
                    <a:pt x="819" y="463"/>
                  </a:lnTo>
                  <a:lnTo>
                    <a:pt x="846" y="369"/>
                  </a:lnTo>
                  <a:lnTo>
                    <a:pt x="872" y="314"/>
                  </a:lnTo>
                  <a:lnTo>
                    <a:pt x="872" y="246"/>
                  </a:lnTo>
                  <a:lnTo>
                    <a:pt x="846" y="205"/>
                  </a:lnTo>
                  <a:lnTo>
                    <a:pt x="833" y="150"/>
                  </a:lnTo>
                  <a:lnTo>
                    <a:pt x="819" y="136"/>
                  </a:lnTo>
                  <a:lnTo>
                    <a:pt x="778" y="110"/>
                  </a:lnTo>
                  <a:lnTo>
                    <a:pt x="737" y="95"/>
                  </a:lnTo>
                  <a:lnTo>
                    <a:pt x="710" y="95"/>
                  </a:lnTo>
                  <a:lnTo>
                    <a:pt x="695" y="55"/>
                  </a:lnTo>
                  <a:lnTo>
                    <a:pt x="682" y="14"/>
                  </a:lnTo>
                  <a:lnTo>
                    <a:pt x="669" y="0"/>
                  </a:lnTo>
                  <a:lnTo>
                    <a:pt x="627" y="0"/>
                  </a:lnTo>
                  <a:lnTo>
                    <a:pt x="614" y="0"/>
                  </a:lnTo>
                  <a:lnTo>
                    <a:pt x="559" y="14"/>
                  </a:lnTo>
                  <a:lnTo>
                    <a:pt x="532" y="82"/>
                  </a:lnTo>
                  <a:lnTo>
                    <a:pt x="546" y="95"/>
                  </a:lnTo>
                </a:path>
              </a:pathLst>
            </a:custGeom>
            <a:noFill/>
            <a:ln w="0">
              <a:solidFill>
                <a:srgbClr val="000000"/>
              </a:solidFill>
              <a:round/>
              <a:headEnd/>
              <a:tailEnd/>
            </a:ln>
          </p:spPr>
          <p:txBody>
            <a:bodyPr/>
            <a:lstStyle/>
            <a:p>
              <a:endParaRPr lang="en-US"/>
            </a:p>
          </p:txBody>
        </p:sp>
        <p:sp>
          <p:nvSpPr>
            <p:cNvPr id="15448" name="Freeform 95"/>
            <p:cNvSpPr>
              <a:spLocks/>
            </p:cNvSpPr>
            <p:nvPr/>
          </p:nvSpPr>
          <p:spPr bwMode="auto">
            <a:xfrm>
              <a:off x="1692" y="2433"/>
              <a:ext cx="290" cy="337"/>
            </a:xfrm>
            <a:custGeom>
              <a:avLst/>
              <a:gdLst>
                <a:gd name="T0" fmla="*/ 0 w 872"/>
                <a:gd name="T1" fmla="*/ 0 h 1009"/>
                <a:gd name="T2" fmla="*/ 0 w 872"/>
                <a:gd name="T3" fmla="*/ 0 h 1009"/>
                <a:gd name="T4" fmla="*/ 0 w 872"/>
                <a:gd name="T5" fmla="*/ 0 h 1009"/>
                <a:gd name="T6" fmla="*/ 0 w 872"/>
                <a:gd name="T7" fmla="*/ 0 h 1009"/>
                <a:gd name="T8" fmla="*/ 0 w 872"/>
                <a:gd name="T9" fmla="*/ 0 h 1009"/>
                <a:gd name="T10" fmla="*/ 0 w 872"/>
                <a:gd name="T11" fmla="*/ 0 h 1009"/>
                <a:gd name="T12" fmla="*/ 0 w 872"/>
                <a:gd name="T13" fmla="*/ 0 h 1009"/>
                <a:gd name="T14" fmla="*/ 0 w 872"/>
                <a:gd name="T15" fmla="*/ 0 h 1009"/>
                <a:gd name="T16" fmla="*/ 0 w 872"/>
                <a:gd name="T17" fmla="*/ 0 h 1009"/>
                <a:gd name="T18" fmla="*/ 0 w 872"/>
                <a:gd name="T19" fmla="*/ 0 h 1009"/>
                <a:gd name="T20" fmla="*/ 0 w 872"/>
                <a:gd name="T21" fmla="*/ 0 h 1009"/>
                <a:gd name="T22" fmla="*/ 0 w 872"/>
                <a:gd name="T23" fmla="*/ 0 h 1009"/>
                <a:gd name="T24" fmla="*/ 0 w 872"/>
                <a:gd name="T25" fmla="*/ 0 h 1009"/>
                <a:gd name="T26" fmla="*/ 0 w 872"/>
                <a:gd name="T27" fmla="*/ 0 h 1009"/>
                <a:gd name="T28" fmla="*/ 0 w 872"/>
                <a:gd name="T29" fmla="*/ 0 h 1009"/>
                <a:gd name="T30" fmla="*/ 0 w 872"/>
                <a:gd name="T31" fmla="*/ 0 h 1009"/>
                <a:gd name="T32" fmla="*/ 0 w 872"/>
                <a:gd name="T33" fmla="*/ 0 h 1009"/>
                <a:gd name="T34" fmla="*/ 0 w 872"/>
                <a:gd name="T35" fmla="*/ 0 h 1009"/>
                <a:gd name="T36" fmla="*/ 0 w 872"/>
                <a:gd name="T37" fmla="*/ 0 h 1009"/>
                <a:gd name="T38" fmla="*/ 0 w 872"/>
                <a:gd name="T39" fmla="*/ 0 h 1009"/>
                <a:gd name="T40" fmla="*/ 0 w 872"/>
                <a:gd name="T41" fmla="*/ 0 h 1009"/>
                <a:gd name="T42" fmla="*/ 0 w 872"/>
                <a:gd name="T43" fmla="*/ 0 h 1009"/>
                <a:gd name="T44" fmla="*/ 0 w 872"/>
                <a:gd name="T45" fmla="*/ 0 h 1009"/>
                <a:gd name="T46" fmla="*/ 0 w 872"/>
                <a:gd name="T47" fmla="*/ 0 h 1009"/>
                <a:gd name="T48" fmla="*/ 0 w 872"/>
                <a:gd name="T49" fmla="*/ 0 h 1009"/>
                <a:gd name="T50" fmla="*/ 0 w 872"/>
                <a:gd name="T51" fmla="*/ 0 h 1009"/>
                <a:gd name="T52" fmla="*/ 0 w 872"/>
                <a:gd name="T53" fmla="*/ 0 h 1009"/>
                <a:gd name="T54" fmla="*/ 0 w 872"/>
                <a:gd name="T55" fmla="*/ 0 h 1009"/>
                <a:gd name="T56" fmla="*/ 0 w 872"/>
                <a:gd name="T57" fmla="*/ 0 h 1009"/>
                <a:gd name="T58" fmla="*/ 0 w 872"/>
                <a:gd name="T59" fmla="*/ 0 h 1009"/>
                <a:gd name="T60" fmla="*/ 0 w 872"/>
                <a:gd name="T61" fmla="*/ 0 h 1009"/>
                <a:gd name="T62" fmla="*/ 0 w 872"/>
                <a:gd name="T63" fmla="*/ 0 h 1009"/>
                <a:gd name="T64" fmla="*/ 0 w 872"/>
                <a:gd name="T65" fmla="*/ 0 h 1009"/>
                <a:gd name="T66" fmla="*/ 0 w 872"/>
                <a:gd name="T67" fmla="*/ 0 h 1009"/>
                <a:gd name="T68" fmla="*/ 0 w 872"/>
                <a:gd name="T69" fmla="*/ 0 h 1009"/>
                <a:gd name="T70" fmla="*/ 0 w 872"/>
                <a:gd name="T71" fmla="*/ 0 h 1009"/>
                <a:gd name="T72" fmla="*/ 0 w 872"/>
                <a:gd name="T73" fmla="*/ 0 h 1009"/>
                <a:gd name="T74" fmla="*/ 0 w 872"/>
                <a:gd name="T75" fmla="*/ 0 h 1009"/>
                <a:gd name="T76" fmla="*/ 0 w 872"/>
                <a:gd name="T77" fmla="*/ 0 h 1009"/>
                <a:gd name="T78" fmla="*/ 0 w 872"/>
                <a:gd name="T79" fmla="*/ 0 h 1009"/>
                <a:gd name="T80" fmla="*/ 0 w 872"/>
                <a:gd name="T81" fmla="*/ 0 h 1009"/>
                <a:gd name="T82" fmla="*/ 0 w 872"/>
                <a:gd name="T83" fmla="*/ 0 h 1009"/>
                <a:gd name="T84" fmla="*/ 0 w 872"/>
                <a:gd name="T85" fmla="*/ 0 h 1009"/>
                <a:gd name="T86" fmla="*/ 0 w 872"/>
                <a:gd name="T87" fmla="*/ 0 h 1009"/>
                <a:gd name="T88" fmla="*/ 0 w 872"/>
                <a:gd name="T89" fmla="*/ 0 h 1009"/>
                <a:gd name="T90" fmla="*/ 0 w 872"/>
                <a:gd name="T91" fmla="*/ 0 h 1009"/>
                <a:gd name="T92" fmla="*/ 0 w 872"/>
                <a:gd name="T93" fmla="*/ 0 h 1009"/>
                <a:gd name="T94" fmla="*/ 0 w 872"/>
                <a:gd name="T95" fmla="*/ 0 h 10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2"/>
                <a:gd name="T145" fmla="*/ 0 h 1009"/>
                <a:gd name="T146" fmla="*/ 872 w 872"/>
                <a:gd name="T147" fmla="*/ 1009 h 10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2" h="1009">
                  <a:moveTo>
                    <a:pt x="546" y="95"/>
                  </a:moveTo>
                  <a:lnTo>
                    <a:pt x="506" y="136"/>
                  </a:lnTo>
                  <a:lnTo>
                    <a:pt x="451" y="150"/>
                  </a:lnTo>
                  <a:lnTo>
                    <a:pt x="410" y="191"/>
                  </a:lnTo>
                  <a:lnTo>
                    <a:pt x="368" y="218"/>
                  </a:lnTo>
                  <a:lnTo>
                    <a:pt x="342" y="286"/>
                  </a:lnTo>
                  <a:lnTo>
                    <a:pt x="300" y="341"/>
                  </a:lnTo>
                  <a:lnTo>
                    <a:pt x="219" y="422"/>
                  </a:lnTo>
                  <a:lnTo>
                    <a:pt x="164" y="477"/>
                  </a:lnTo>
                  <a:lnTo>
                    <a:pt x="136" y="518"/>
                  </a:lnTo>
                  <a:lnTo>
                    <a:pt x="96" y="586"/>
                  </a:lnTo>
                  <a:lnTo>
                    <a:pt x="41" y="641"/>
                  </a:lnTo>
                  <a:lnTo>
                    <a:pt x="28" y="696"/>
                  </a:lnTo>
                  <a:lnTo>
                    <a:pt x="0" y="737"/>
                  </a:lnTo>
                  <a:lnTo>
                    <a:pt x="0" y="818"/>
                  </a:lnTo>
                  <a:lnTo>
                    <a:pt x="0" y="873"/>
                  </a:lnTo>
                  <a:lnTo>
                    <a:pt x="28" y="900"/>
                  </a:lnTo>
                  <a:lnTo>
                    <a:pt x="55" y="941"/>
                  </a:lnTo>
                  <a:lnTo>
                    <a:pt x="96" y="982"/>
                  </a:lnTo>
                  <a:lnTo>
                    <a:pt x="191" y="996"/>
                  </a:lnTo>
                  <a:lnTo>
                    <a:pt x="314" y="1009"/>
                  </a:lnTo>
                  <a:lnTo>
                    <a:pt x="342" y="1009"/>
                  </a:lnTo>
                  <a:lnTo>
                    <a:pt x="519" y="873"/>
                  </a:lnTo>
                  <a:lnTo>
                    <a:pt x="627" y="845"/>
                  </a:lnTo>
                  <a:lnTo>
                    <a:pt x="669" y="832"/>
                  </a:lnTo>
                  <a:lnTo>
                    <a:pt x="723" y="750"/>
                  </a:lnTo>
                  <a:lnTo>
                    <a:pt x="723" y="696"/>
                  </a:lnTo>
                  <a:lnTo>
                    <a:pt x="764" y="641"/>
                  </a:lnTo>
                  <a:lnTo>
                    <a:pt x="778" y="586"/>
                  </a:lnTo>
                  <a:lnTo>
                    <a:pt x="819" y="518"/>
                  </a:lnTo>
                  <a:lnTo>
                    <a:pt x="819" y="463"/>
                  </a:lnTo>
                  <a:lnTo>
                    <a:pt x="846" y="369"/>
                  </a:lnTo>
                  <a:lnTo>
                    <a:pt x="872" y="314"/>
                  </a:lnTo>
                  <a:lnTo>
                    <a:pt x="872" y="246"/>
                  </a:lnTo>
                  <a:lnTo>
                    <a:pt x="846" y="205"/>
                  </a:lnTo>
                  <a:lnTo>
                    <a:pt x="833" y="150"/>
                  </a:lnTo>
                  <a:lnTo>
                    <a:pt x="819" y="136"/>
                  </a:lnTo>
                  <a:lnTo>
                    <a:pt x="778" y="110"/>
                  </a:lnTo>
                  <a:lnTo>
                    <a:pt x="737" y="95"/>
                  </a:lnTo>
                  <a:lnTo>
                    <a:pt x="710" y="95"/>
                  </a:lnTo>
                  <a:lnTo>
                    <a:pt x="695" y="55"/>
                  </a:lnTo>
                  <a:lnTo>
                    <a:pt x="682" y="14"/>
                  </a:lnTo>
                  <a:lnTo>
                    <a:pt x="669" y="0"/>
                  </a:lnTo>
                  <a:lnTo>
                    <a:pt x="627" y="0"/>
                  </a:lnTo>
                  <a:lnTo>
                    <a:pt x="614" y="0"/>
                  </a:lnTo>
                  <a:lnTo>
                    <a:pt x="559" y="14"/>
                  </a:lnTo>
                  <a:lnTo>
                    <a:pt x="532" y="82"/>
                  </a:lnTo>
                  <a:lnTo>
                    <a:pt x="546" y="95"/>
                  </a:lnTo>
                </a:path>
              </a:pathLst>
            </a:custGeom>
            <a:noFill/>
            <a:ln w="0">
              <a:solidFill>
                <a:srgbClr val="000000"/>
              </a:solidFill>
              <a:round/>
              <a:headEnd/>
              <a:tailEnd/>
            </a:ln>
          </p:spPr>
          <p:txBody>
            <a:bodyPr/>
            <a:lstStyle/>
            <a:p>
              <a:endParaRPr lang="en-US"/>
            </a:p>
          </p:txBody>
        </p:sp>
        <p:sp>
          <p:nvSpPr>
            <p:cNvPr id="15449" name="Freeform 96"/>
            <p:cNvSpPr>
              <a:spLocks/>
            </p:cNvSpPr>
            <p:nvPr/>
          </p:nvSpPr>
          <p:spPr bwMode="auto">
            <a:xfrm>
              <a:off x="2092" y="2424"/>
              <a:ext cx="181" cy="287"/>
            </a:xfrm>
            <a:custGeom>
              <a:avLst/>
              <a:gdLst>
                <a:gd name="T0" fmla="*/ 0 w 544"/>
                <a:gd name="T1" fmla="*/ 0 h 860"/>
                <a:gd name="T2" fmla="*/ 0 w 544"/>
                <a:gd name="T3" fmla="*/ 0 h 860"/>
                <a:gd name="T4" fmla="*/ 0 w 544"/>
                <a:gd name="T5" fmla="*/ 0 h 860"/>
                <a:gd name="T6" fmla="*/ 0 w 544"/>
                <a:gd name="T7" fmla="*/ 0 h 860"/>
                <a:gd name="T8" fmla="*/ 0 w 544"/>
                <a:gd name="T9" fmla="*/ 0 h 860"/>
                <a:gd name="T10" fmla="*/ 0 w 544"/>
                <a:gd name="T11" fmla="*/ 0 h 860"/>
                <a:gd name="T12" fmla="*/ 0 w 544"/>
                <a:gd name="T13" fmla="*/ 0 h 860"/>
                <a:gd name="T14" fmla="*/ 0 w 544"/>
                <a:gd name="T15" fmla="*/ 0 h 860"/>
                <a:gd name="T16" fmla="*/ 0 w 544"/>
                <a:gd name="T17" fmla="*/ 0 h 860"/>
                <a:gd name="T18" fmla="*/ 0 w 544"/>
                <a:gd name="T19" fmla="*/ 0 h 860"/>
                <a:gd name="T20" fmla="*/ 0 w 544"/>
                <a:gd name="T21" fmla="*/ 0 h 860"/>
                <a:gd name="T22" fmla="*/ 0 w 544"/>
                <a:gd name="T23" fmla="*/ 0 h 860"/>
                <a:gd name="T24" fmla="*/ 0 w 544"/>
                <a:gd name="T25" fmla="*/ 0 h 860"/>
                <a:gd name="T26" fmla="*/ 0 w 544"/>
                <a:gd name="T27" fmla="*/ 0 h 860"/>
                <a:gd name="T28" fmla="*/ 0 w 544"/>
                <a:gd name="T29" fmla="*/ 0 h 860"/>
                <a:gd name="T30" fmla="*/ 0 w 544"/>
                <a:gd name="T31" fmla="*/ 0 h 860"/>
                <a:gd name="T32" fmla="*/ 0 w 544"/>
                <a:gd name="T33" fmla="*/ 0 h 860"/>
                <a:gd name="T34" fmla="*/ 0 w 544"/>
                <a:gd name="T35" fmla="*/ 0 h 860"/>
                <a:gd name="T36" fmla="*/ 0 w 544"/>
                <a:gd name="T37" fmla="*/ 0 h 860"/>
                <a:gd name="T38" fmla="*/ 0 w 544"/>
                <a:gd name="T39" fmla="*/ 0 h 860"/>
                <a:gd name="T40" fmla="*/ 0 w 544"/>
                <a:gd name="T41" fmla="*/ 0 h 860"/>
                <a:gd name="T42" fmla="*/ 0 w 544"/>
                <a:gd name="T43" fmla="*/ 0 h 860"/>
                <a:gd name="T44" fmla="*/ 0 w 544"/>
                <a:gd name="T45" fmla="*/ 0 h 860"/>
                <a:gd name="T46" fmla="*/ 0 w 544"/>
                <a:gd name="T47" fmla="*/ 0 h 860"/>
                <a:gd name="T48" fmla="*/ 0 w 544"/>
                <a:gd name="T49" fmla="*/ 0 h 860"/>
                <a:gd name="T50" fmla="*/ 0 w 544"/>
                <a:gd name="T51" fmla="*/ 0 h 860"/>
                <a:gd name="T52" fmla="*/ 0 w 544"/>
                <a:gd name="T53" fmla="*/ 0 h 860"/>
                <a:gd name="T54" fmla="*/ 0 w 544"/>
                <a:gd name="T55" fmla="*/ 0 h 860"/>
                <a:gd name="T56" fmla="*/ 0 w 544"/>
                <a:gd name="T57" fmla="*/ 0 h 860"/>
                <a:gd name="T58" fmla="*/ 0 w 544"/>
                <a:gd name="T59" fmla="*/ 0 h 860"/>
                <a:gd name="T60" fmla="*/ 0 w 544"/>
                <a:gd name="T61" fmla="*/ 0 h 860"/>
                <a:gd name="T62" fmla="*/ 0 w 544"/>
                <a:gd name="T63" fmla="*/ 0 h 860"/>
                <a:gd name="T64" fmla="*/ 0 w 544"/>
                <a:gd name="T65" fmla="*/ 0 h 860"/>
                <a:gd name="T66" fmla="*/ 0 w 544"/>
                <a:gd name="T67" fmla="*/ 0 h 860"/>
                <a:gd name="T68" fmla="*/ 0 w 544"/>
                <a:gd name="T69" fmla="*/ 0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4"/>
                <a:gd name="T106" fmla="*/ 0 h 860"/>
                <a:gd name="T107" fmla="*/ 544 w 544"/>
                <a:gd name="T108" fmla="*/ 860 h 8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4" h="860">
                  <a:moveTo>
                    <a:pt x="163" y="14"/>
                  </a:moveTo>
                  <a:lnTo>
                    <a:pt x="149" y="83"/>
                  </a:lnTo>
                  <a:lnTo>
                    <a:pt x="95" y="123"/>
                  </a:lnTo>
                  <a:lnTo>
                    <a:pt x="68" y="164"/>
                  </a:lnTo>
                  <a:lnTo>
                    <a:pt x="53" y="219"/>
                  </a:lnTo>
                  <a:lnTo>
                    <a:pt x="40" y="274"/>
                  </a:lnTo>
                  <a:lnTo>
                    <a:pt x="40" y="314"/>
                  </a:lnTo>
                  <a:lnTo>
                    <a:pt x="40" y="369"/>
                  </a:lnTo>
                  <a:lnTo>
                    <a:pt x="40" y="423"/>
                  </a:lnTo>
                  <a:lnTo>
                    <a:pt x="40" y="450"/>
                  </a:lnTo>
                  <a:lnTo>
                    <a:pt x="13" y="491"/>
                  </a:lnTo>
                  <a:lnTo>
                    <a:pt x="13" y="614"/>
                  </a:lnTo>
                  <a:lnTo>
                    <a:pt x="0" y="724"/>
                  </a:lnTo>
                  <a:lnTo>
                    <a:pt x="13" y="765"/>
                  </a:lnTo>
                  <a:lnTo>
                    <a:pt x="40" y="818"/>
                  </a:lnTo>
                  <a:lnTo>
                    <a:pt x="95" y="860"/>
                  </a:lnTo>
                  <a:lnTo>
                    <a:pt x="272" y="818"/>
                  </a:lnTo>
                  <a:lnTo>
                    <a:pt x="491" y="805"/>
                  </a:lnTo>
                  <a:lnTo>
                    <a:pt x="531" y="805"/>
                  </a:lnTo>
                  <a:lnTo>
                    <a:pt x="544" y="710"/>
                  </a:lnTo>
                  <a:lnTo>
                    <a:pt x="544" y="614"/>
                  </a:lnTo>
                  <a:lnTo>
                    <a:pt x="544" y="546"/>
                  </a:lnTo>
                  <a:lnTo>
                    <a:pt x="544" y="423"/>
                  </a:lnTo>
                  <a:lnTo>
                    <a:pt x="531" y="342"/>
                  </a:lnTo>
                  <a:lnTo>
                    <a:pt x="518" y="274"/>
                  </a:lnTo>
                  <a:lnTo>
                    <a:pt x="476" y="219"/>
                  </a:lnTo>
                  <a:lnTo>
                    <a:pt x="436" y="164"/>
                  </a:lnTo>
                  <a:lnTo>
                    <a:pt x="395" y="123"/>
                  </a:lnTo>
                  <a:lnTo>
                    <a:pt x="355" y="83"/>
                  </a:lnTo>
                  <a:lnTo>
                    <a:pt x="300" y="69"/>
                  </a:lnTo>
                  <a:lnTo>
                    <a:pt x="300" y="55"/>
                  </a:lnTo>
                  <a:lnTo>
                    <a:pt x="272" y="14"/>
                  </a:lnTo>
                  <a:lnTo>
                    <a:pt x="231" y="0"/>
                  </a:lnTo>
                  <a:lnTo>
                    <a:pt x="204" y="0"/>
                  </a:lnTo>
                  <a:lnTo>
                    <a:pt x="163" y="14"/>
                  </a:lnTo>
                  <a:close/>
                </a:path>
              </a:pathLst>
            </a:custGeom>
            <a:solidFill>
              <a:srgbClr val="FFFFFF"/>
            </a:solidFill>
            <a:ln w="9525">
              <a:noFill/>
              <a:round/>
              <a:headEnd/>
              <a:tailEnd/>
            </a:ln>
          </p:spPr>
          <p:txBody>
            <a:bodyPr/>
            <a:lstStyle/>
            <a:p>
              <a:endParaRPr lang="en-US"/>
            </a:p>
          </p:txBody>
        </p:sp>
        <p:sp>
          <p:nvSpPr>
            <p:cNvPr id="15450" name="Freeform 97"/>
            <p:cNvSpPr>
              <a:spLocks/>
            </p:cNvSpPr>
            <p:nvPr/>
          </p:nvSpPr>
          <p:spPr bwMode="auto">
            <a:xfrm>
              <a:off x="2092" y="2424"/>
              <a:ext cx="181" cy="287"/>
            </a:xfrm>
            <a:custGeom>
              <a:avLst/>
              <a:gdLst>
                <a:gd name="T0" fmla="*/ 0 w 544"/>
                <a:gd name="T1" fmla="*/ 0 h 860"/>
                <a:gd name="T2" fmla="*/ 0 w 544"/>
                <a:gd name="T3" fmla="*/ 0 h 860"/>
                <a:gd name="T4" fmla="*/ 0 w 544"/>
                <a:gd name="T5" fmla="*/ 0 h 860"/>
                <a:gd name="T6" fmla="*/ 0 w 544"/>
                <a:gd name="T7" fmla="*/ 0 h 860"/>
                <a:gd name="T8" fmla="*/ 0 w 544"/>
                <a:gd name="T9" fmla="*/ 0 h 860"/>
                <a:gd name="T10" fmla="*/ 0 w 544"/>
                <a:gd name="T11" fmla="*/ 0 h 860"/>
                <a:gd name="T12" fmla="*/ 0 w 544"/>
                <a:gd name="T13" fmla="*/ 0 h 860"/>
                <a:gd name="T14" fmla="*/ 0 w 544"/>
                <a:gd name="T15" fmla="*/ 0 h 860"/>
                <a:gd name="T16" fmla="*/ 0 w 544"/>
                <a:gd name="T17" fmla="*/ 0 h 860"/>
                <a:gd name="T18" fmla="*/ 0 w 544"/>
                <a:gd name="T19" fmla="*/ 0 h 860"/>
                <a:gd name="T20" fmla="*/ 0 w 544"/>
                <a:gd name="T21" fmla="*/ 0 h 860"/>
                <a:gd name="T22" fmla="*/ 0 w 544"/>
                <a:gd name="T23" fmla="*/ 0 h 860"/>
                <a:gd name="T24" fmla="*/ 0 w 544"/>
                <a:gd name="T25" fmla="*/ 0 h 860"/>
                <a:gd name="T26" fmla="*/ 0 w 544"/>
                <a:gd name="T27" fmla="*/ 0 h 860"/>
                <a:gd name="T28" fmla="*/ 0 w 544"/>
                <a:gd name="T29" fmla="*/ 0 h 860"/>
                <a:gd name="T30" fmla="*/ 0 w 544"/>
                <a:gd name="T31" fmla="*/ 0 h 860"/>
                <a:gd name="T32" fmla="*/ 0 w 544"/>
                <a:gd name="T33" fmla="*/ 0 h 860"/>
                <a:gd name="T34" fmla="*/ 0 w 544"/>
                <a:gd name="T35" fmla="*/ 0 h 860"/>
                <a:gd name="T36" fmla="*/ 0 w 544"/>
                <a:gd name="T37" fmla="*/ 0 h 860"/>
                <a:gd name="T38" fmla="*/ 0 w 544"/>
                <a:gd name="T39" fmla="*/ 0 h 860"/>
                <a:gd name="T40" fmla="*/ 0 w 544"/>
                <a:gd name="T41" fmla="*/ 0 h 860"/>
                <a:gd name="T42" fmla="*/ 0 w 544"/>
                <a:gd name="T43" fmla="*/ 0 h 860"/>
                <a:gd name="T44" fmla="*/ 0 w 544"/>
                <a:gd name="T45" fmla="*/ 0 h 860"/>
                <a:gd name="T46" fmla="*/ 0 w 544"/>
                <a:gd name="T47" fmla="*/ 0 h 860"/>
                <a:gd name="T48" fmla="*/ 0 w 544"/>
                <a:gd name="T49" fmla="*/ 0 h 860"/>
                <a:gd name="T50" fmla="*/ 0 w 544"/>
                <a:gd name="T51" fmla="*/ 0 h 860"/>
                <a:gd name="T52" fmla="*/ 0 w 544"/>
                <a:gd name="T53" fmla="*/ 0 h 860"/>
                <a:gd name="T54" fmla="*/ 0 w 544"/>
                <a:gd name="T55" fmla="*/ 0 h 860"/>
                <a:gd name="T56" fmla="*/ 0 w 544"/>
                <a:gd name="T57" fmla="*/ 0 h 860"/>
                <a:gd name="T58" fmla="*/ 0 w 544"/>
                <a:gd name="T59" fmla="*/ 0 h 860"/>
                <a:gd name="T60" fmla="*/ 0 w 544"/>
                <a:gd name="T61" fmla="*/ 0 h 860"/>
                <a:gd name="T62" fmla="*/ 0 w 544"/>
                <a:gd name="T63" fmla="*/ 0 h 860"/>
                <a:gd name="T64" fmla="*/ 0 w 544"/>
                <a:gd name="T65" fmla="*/ 0 h 860"/>
                <a:gd name="T66" fmla="*/ 0 w 544"/>
                <a:gd name="T67" fmla="*/ 0 h 860"/>
                <a:gd name="T68" fmla="*/ 0 w 544"/>
                <a:gd name="T69" fmla="*/ 0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4"/>
                <a:gd name="T106" fmla="*/ 0 h 860"/>
                <a:gd name="T107" fmla="*/ 544 w 544"/>
                <a:gd name="T108" fmla="*/ 860 h 8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4" h="860">
                  <a:moveTo>
                    <a:pt x="163" y="14"/>
                  </a:moveTo>
                  <a:lnTo>
                    <a:pt x="149" y="83"/>
                  </a:lnTo>
                  <a:lnTo>
                    <a:pt x="95" y="123"/>
                  </a:lnTo>
                  <a:lnTo>
                    <a:pt x="68" y="164"/>
                  </a:lnTo>
                  <a:lnTo>
                    <a:pt x="53" y="219"/>
                  </a:lnTo>
                  <a:lnTo>
                    <a:pt x="40" y="274"/>
                  </a:lnTo>
                  <a:lnTo>
                    <a:pt x="40" y="314"/>
                  </a:lnTo>
                  <a:lnTo>
                    <a:pt x="40" y="369"/>
                  </a:lnTo>
                  <a:lnTo>
                    <a:pt x="40" y="423"/>
                  </a:lnTo>
                  <a:lnTo>
                    <a:pt x="40" y="450"/>
                  </a:lnTo>
                  <a:lnTo>
                    <a:pt x="13" y="491"/>
                  </a:lnTo>
                  <a:lnTo>
                    <a:pt x="13" y="614"/>
                  </a:lnTo>
                  <a:lnTo>
                    <a:pt x="0" y="724"/>
                  </a:lnTo>
                  <a:lnTo>
                    <a:pt x="13" y="765"/>
                  </a:lnTo>
                  <a:lnTo>
                    <a:pt x="40" y="818"/>
                  </a:lnTo>
                  <a:lnTo>
                    <a:pt x="95" y="860"/>
                  </a:lnTo>
                  <a:lnTo>
                    <a:pt x="272" y="818"/>
                  </a:lnTo>
                  <a:lnTo>
                    <a:pt x="491" y="805"/>
                  </a:lnTo>
                  <a:lnTo>
                    <a:pt x="531" y="805"/>
                  </a:lnTo>
                  <a:lnTo>
                    <a:pt x="544" y="710"/>
                  </a:lnTo>
                  <a:lnTo>
                    <a:pt x="544" y="614"/>
                  </a:lnTo>
                  <a:lnTo>
                    <a:pt x="544" y="546"/>
                  </a:lnTo>
                  <a:lnTo>
                    <a:pt x="544" y="423"/>
                  </a:lnTo>
                  <a:lnTo>
                    <a:pt x="531" y="342"/>
                  </a:lnTo>
                  <a:lnTo>
                    <a:pt x="518" y="274"/>
                  </a:lnTo>
                  <a:lnTo>
                    <a:pt x="476" y="219"/>
                  </a:lnTo>
                  <a:lnTo>
                    <a:pt x="436" y="164"/>
                  </a:lnTo>
                  <a:lnTo>
                    <a:pt x="395" y="123"/>
                  </a:lnTo>
                  <a:lnTo>
                    <a:pt x="355" y="83"/>
                  </a:lnTo>
                  <a:lnTo>
                    <a:pt x="300" y="69"/>
                  </a:lnTo>
                  <a:lnTo>
                    <a:pt x="300" y="55"/>
                  </a:lnTo>
                  <a:lnTo>
                    <a:pt x="272" y="14"/>
                  </a:lnTo>
                  <a:lnTo>
                    <a:pt x="231" y="0"/>
                  </a:lnTo>
                  <a:lnTo>
                    <a:pt x="204" y="0"/>
                  </a:lnTo>
                  <a:lnTo>
                    <a:pt x="163" y="14"/>
                  </a:lnTo>
                </a:path>
              </a:pathLst>
            </a:custGeom>
            <a:noFill/>
            <a:ln w="0">
              <a:solidFill>
                <a:srgbClr val="000000"/>
              </a:solidFill>
              <a:round/>
              <a:headEnd/>
              <a:tailEnd/>
            </a:ln>
          </p:spPr>
          <p:txBody>
            <a:bodyPr/>
            <a:lstStyle/>
            <a:p>
              <a:endParaRPr lang="en-US"/>
            </a:p>
          </p:txBody>
        </p:sp>
        <p:sp>
          <p:nvSpPr>
            <p:cNvPr id="15451" name="Freeform 98"/>
            <p:cNvSpPr>
              <a:spLocks/>
            </p:cNvSpPr>
            <p:nvPr/>
          </p:nvSpPr>
          <p:spPr bwMode="auto">
            <a:xfrm>
              <a:off x="2092" y="2424"/>
              <a:ext cx="181" cy="287"/>
            </a:xfrm>
            <a:custGeom>
              <a:avLst/>
              <a:gdLst>
                <a:gd name="T0" fmla="*/ 0 w 544"/>
                <a:gd name="T1" fmla="*/ 0 h 860"/>
                <a:gd name="T2" fmla="*/ 0 w 544"/>
                <a:gd name="T3" fmla="*/ 0 h 860"/>
                <a:gd name="T4" fmla="*/ 0 w 544"/>
                <a:gd name="T5" fmla="*/ 0 h 860"/>
                <a:gd name="T6" fmla="*/ 0 w 544"/>
                <a:gd name="T7" fmla="*/ 0 h 860"/>
                <a:gd name="T8" fmla="*/ 0 w 544"/>
                <a:gd name="T9" fmla="*/ 0 h 860"/>
                <a:gd name="T10" fmla="*/ 0 w 544"/>
                <a:gd name="T11" fmla="*/ 0 h 860"/>
                <a:gd name="T12" fmla="*/ 0 w 544"/>
                <a:gd name="T13" fmla="*/ 0 h 860"/>
                <a:gd name="T14" fmla="*/ 0 w 544"/>
                <a:gd name="T15" fmla="*/ 0 h 860"/>
                <a:gd name="T16" fmla="*/ 0 w 544"/>
                <a:gd name="T17" fmla="*/ 0 h 860"/>
                <a:gd name="T18" fmla="*/ 0 w 544"/>
                <a:gd name="T19" fmla="*/ 0 h 860"/>
                <a:gd name="T20" fmla="*/ 0 w 544"/>
                <a:gd name="T21" fmla="*/ 0 h 860"/>
                <a:gd name="T22" fmla="*/ 0 w 544"/>
                <a:gd name="T23" fmla="*/ 0 h 860"/>
                <a:gd name="T24" fmla="*/ 0 w 544"/>
                <a:gd name="T25" fmla="*/ 0 h 860"/>
                <a:gd name="T26" fmla="*/ 0 w 544"/>
                <a:gd name="T27" fmla="*/ 0 h 860"/>
                <a:gd name="T28" fmla="*/ 0 w 544"/>
                <a:gd name="T29" fmla="*/ 0 h 860"/>
                <a:gd name="T30" fmla="*/ 0 w 544"/>
                <a:gd name="T31" fmla="*/ 0 h 860"/>
                <a:gd name="T32" fmla="*/ 0 w 544"/>
                <a:gd name="T33" fmla="*/ 0 h 860"/>
                <a:gd name="T34" fmla="*/ 0 w 544"/>
                <a:gd name="T35" fmla="*/ 0 h 860"/>
                <a:gd name="T36" fmla="*/ 0 w 544"/>
                <a:gd name="T37" fmla="*/ 0 h 860"/>
                <a:gd name="T38" fmla="*/ 0 w 544"/>
                <a:gd name="T39" fmla="*/ 0 h 860"/>
                <a:gd name="T40" fmla="*/ 0 w 544"/>
                <a:gd name="T41" fmla="*/ 0 h 860"/>
                <a:gd name="T42" fmla="*/ 0 w 544"/>
                <a:gd name="T43" fmla="*/ 0 h 860"/>
                <a:gd name="T44" fmla="*/ 0 w 544"/>
                <a:gd name="T45" fmla="*/ 0 h 860"/>
                <a:gd name="T46" fmla="*/ 0 w 544"/>
                <a:gd name="T47" fmla="*/ 0 h 860"/>
                <a:gd name="T48" fmla="*/ 0 w 544"/>
                <a:gd name="T49" fmla="*/ 0 h 860"/>
                <a:gd name="T50" fmla="*/ 0 w 544"/>
                <a:gd name="T51" fmla="*/ 0 h 860"/>
                <a:gd name="T52" fmla="*/ 0 w 544"/>
                <a:gd name="T53" fmla="*/ 0 h 860"/>
                <a:gd name="T54" fmla="*/ 0 w 544"/>
                <a:gd name="T55" fmla="*/ 0 h 860"/>
                <a:gd name="T56" fmla="*/ 0 w 544"/>
                <a:gd name="T57" fmla="*/ 0 h 860"/>
                <a:gd name="T58" fmla="*/ 0 w 544"/>
                <a:gd name="T59" fmla="*/ 0 h 860"/>
                <a:gd name="T60" fmla="*/ 0 w 544"/>
                <a:gd name="T61" fmla="*/ 0 h 860"/>
                <a:gd name="T62" fmla="*/ 0 w 544"/>
                <a:gd name="T63" fmla="*/ 0 h 860"/>
                <a:gd name="T64" fmla="*/ 0 w 544"/>
                <a:gd name="T65" fmla="*/ 0 h 860"/>
                <a:gd name="T66" fmla="*/ 0 w 544"/>
                <a:gd name="T67" fmla="*/ 0 h 860"/>
                <a:gd name="T68" fmla="*/ 0 w 544"/>
                <a:gd name="T69" fmla="*/ 0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4"/>
                <a:gd name="T106" fmla="*/ 0 h 860"/>
                <a:gd name="T107" fmla="*/ 544 w 544"/>
                <a:gd name="T108" fmla="*/ 860 h 8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4" h="860">
                  <a:moveTo>
                    <a:pt x="163" y="14"/>
                  </a:moveTo>
                  <a:lnTo>
                    <a:pt x="149" y="83"/>
                  </a:lnTo>
                  <a:lnTo>
                    <a:pt x="95" y="123"/>
                  </a:lnTo>
                  <a:lnTo>
                    <a:pt x="68" y="164"/>
                  </a:lnTo>
                  <a:lnTo>
                    <a:pt x="53" y="219"/>
                  </a:lnTo>
                  <a:lnTo>
                    <a:pt x="40" y="274"/>
                  </a:lnTo>
                  <a:lnTo>
                    <a:pt x="40" y="314"/>
                  </a:lnTo>
                  <a:lnTo>
                    <a:pt x="40" y="369"/>
                  </a:lnTo>
                  <a:lnTo>
                    <a:pt x="40" y="423"/>
                  </a:lnTo>
                  <a:lnTo>
                    <a:pt x="40" y="450"/>
                  </a:lnTo>
                  <a:lnTo>
                    <a:pt x="13" y="491"/>
                  </a:lnTo>
                  <a:lnTo>
                    <a:pt x="13" y="614"/>
                  </a:lnTo>
                  <a:lnTo>
                    <a:pt x="0" y="724"/>
                  </a:lnTo>
                  <a:lnTo>
                    <a:pt x="13" y="765"/>
                  </a:lnTo>
                  <a:lnTo>
                    <a:pt x="40" y="818"/>
                  </a:lnTo>
                  <a:lnTo>
                    <a:pt x="95" y="860"/>
                  </a:lnTo>
                  <a:lnTo>
                    <a:pt x="272" y="818"/>
                  </a:lnTo>
                  <a:lnTo>
                    <a:pt x="491" y="805"/>
                  </a:lnTo>
                  <a:lnTo>
                    <a:pt x="531" y="805"/>
                  </a:lnTo>
                  <a:lnTo>
                    <a:pt x="544" y="710"/>
                  </a:lnTo>
                  <a:lnTo>
                    <a:pt x="544" y="614"/>
                  </a:lnTo>
                  <a:lnTo>
                    <a:pt x="544" y="546"/>
                  </a:lnTo>
                  <a:lnTo>
                    <a:pt x="544" y="423"/>
                  </a:lnTo>
                  <a:lnTo>
                    <a:pt x="531" y="342"/>
                  </a:lnTo>
                  <a:lnTo>
                    <a:pt x="518" y="274"/>
                  </a:lnTo>
                  <a:lnTo>
                    <a:pt x="476" y="219"/>
                  </a:lnTo>
                  <a:lnTo>
                    <a:pt x="436" y="164"/>
                  </a:lnTo>
                  <a:lnTo>
                    <a:pt x="395" y="123"/>
                  </a:lnTo>
                  <a:lnTo>
                    <a:pt x="355" y="83"/>
                  </a:lnTo>
                  <a:lnTo>
                    <a:pt x="300" y="69"/>
                  </a:lnTo>
                  <a:lnTo>
                    <a:pt x="300" y="55"/>
                  </a:lnTo>
                  <a:lnTo>
                    <a:pt x="272" y="14"/>
                  </a:lnTo>
                  <a:lnTo>
                    <a:pt x="231" y="0"/>
                  </a:lnTo>
                  <a:lnTo>
                    <a:pt x="204" y="0"/>
                  </a:lnTo>
                  <a:lnTo>
                    <a:pt x="163" y="14"/>
                  </a:lnTo>
                </a:path>
              </a:pathLst>
            </a:custGeom>
            <a:noFill/>
            <a:ln w="0">
              <a:solidFill>
                <a:srgbClr val="000000"/>
              </a:solidFill>
              <a:round/>
              <a:headEnd/>
              <a:tailEnd/>
            </a:ln>
          </p:spPr>
          <p:txBody>
            <a:bodyPr/>
            <a:lstStyle/>
            <a:p>
              <a:endParaRPr lang="en-US"/>
            </a:p>
          </p:txBody>
        </p:sp>
        <p:sp>
          <p:nvSpPr>
            <p:cNvPr id="15452" name="Freeform 99"/>
            <p:cNvSpPr>
              <a:spLocks/>
            </p:cNvSpPr>
            <p:nvPr/>
          </p:nvSpPr>
          <p:spPr bwMode="auto">
            <a:xfrm>
              <a:off x="1855" y="2429"/>
              <a:ext cx="68" cy="81"/>
            </a:xfrm>
            <a:custGeom>
              <a:avLst/>
              <a:gdLst>
                <a:gd name="T0" fmla="*/ 0 w 204"/>
                <a:gd name="T1" fmla="*/ 0 h 245"/>
                <a:gd name="T2" fmla="*/ 0 w 204"/>
                <a:gd name="T3" fmla="*/ 0 h 245"/>
                <a:gd name="T4" fmla="*/ 0 w 204"/>
                <a:gd name="T5" fmla="*/ 0 h 245"/>
                <a:gd name="T6" fmla="*/ 0 w 204"/>
                <a:gd name="T7" fmla="*/ 0 h 245"/>
                <a:gd name="T8" fmla="*/ 0 w 204"/>
                <a:gd name="T9" fmla="*/ 0 h 245"/>
                <a:gd name="T10" fmla="*/ 0 w 204"/>
                <a:gd name="T11" fmla="*/ 0 h 245"/>
                <a:gd name="T12" fmla="*/ 0 w 204"/>
                <a:gd name="T13" fmla="*/ 0 h 245"/>
                <a:gd name="T14" fmla="*/ 0 w 204"/>
                <a:gd name="T15" fmla="*/ 0 h 245"/>
                <a:gd name="T16" fmla="*/ 0 w 204"/>
                <a:gd name="T17" fmla="*/ 0 h 245"/>
                <a:gd name="T18" fmla="*/ 0 w 204"/>
                <a:gd name="T19" fmla="*/ 0 h 245"/>
                <a:gd name="T20" fmla="*/ 0 w 204"/>
                <a:gd name="T21" fmla="*/ 0 h 245"/>
                <a:gd name="T22" fmla="*/ 0 w 204"/>
                <a:gd name="T23" fmla="*/ 0 h 245"/>
                <a:gd name="T24" fmla="*/ 0 w 204"/>
                <a:gd name="T25" fmla="*/ 0 h 245"/>
                <a:gd name="T26" fmla="*/ 0 w 204"/>
                <a:gd name="T27" fmla="*/ 0 h 245"/>
                <a:gd name="T28" fmla="*/ 0 w 204"/>
                <a:gd name="T29" fmla="*/ 0 h 245"/>
                <a:gd name="T30" fmla="*/ 0 w 204"/>
                <a:gd name="T31" fmla="*/ 0 h 245"/>
                <a:gd name="T32" fmla="*/ 0 w 204"/>
                <a:gd name="T33" fmla="*/ 0 h 245"/>
                <a:gd name="T34" fmla="*/ 0 w 204"/>
                <a:gd name="T35" fmla="*/ 0 h 245"/>
                <a:gd name="T36" fmla="*/ 0 w 204"/>
                <a:gd name="T37" fmla="*/ 0 h 245"/>
                <a:gd name="T38" fmla="*/ 0 w 204"/>
                <a:gd name="T39" fmla="*/ 0 h 245"/>
                <a:gd name="T40" fmla="*/ 0 w 204"/>
                <a:gd name="T41" fmla="*/ 0 h 245"/>
                <a:gd name="T42" fmla="*/ 0 w 204"/>
                <a:gd name="T43" fmla="*/ 0 h 245"/>
                <a:gd name="T44" fmla="*/ 0 w 204"/>
                <a:gd name="T45" fmla="*/ 0 h 245"/>
                <a:gd name="T46" fmla="*/ 0 w 204"/>
                <a:gd name="T47" fmla="*/ 0 h 245"/>
                <a:gd name="T48" fmla="*/ 0 w 204"/>
                <a:gd name="T49" fmla="*/ 0 h 245"/>
                <a:gd name="T50" fmla="*/ 0 w 204"/>
                <a:gd name="T51" fmla="*/ 0 h 2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245"/>
                <a:gd name="T80" fmla="*/ 204 w 204"/>
                <a:gd name="T81" fmla="*/ 245 h 2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245">
                  <a:moveTo>
                    <a:pt x="204" y="96"/>
                  </a:moveTo>
                  <a:lnTo>
                    <a:pt x="191" y="96"/>
                  </a:lnTo>
                  <a:lnTo>
                    <a:pt x="151" y="109"/>
                  </a:lnTo>
                  <a:lnTo>
                    <a:pt x="136" y="96"/>
                  </a:lnTo>
                  <a:lnTo>
                    <a:pt x="136" y="55"/>
                  </a:lnTo>
                  <a:lnTo>
                    <a:pt x="151" y="41"/>
                  </a:lnTo>
                  <a:lnTo>
                    <a:pt x="151" y="14"/>
                  </a:lnTo>
                  <a:lnTo>
                    <a:pt x="164" y="14"/>
                  </a:lnTo>
                  <a:lnTo>
                    <a:pt x="151" y="0"/>
                  </a:lnTo>
                  <a:lnTo>
                    <a:pt x="109" y="0"/>
                  </a:lnTo>
                  <a:lnTo>
                    <a:pt x="68" y="28"/>
                  </a:lnTo>
                  <a:lnTo>
                    <a:pt x="55" y="41"/>
                  </a:lnTo>
                  <a:lnTo>
                    <a:pt x="28" y="82"/>
                  </a:lnTo>
                  <a:lnTo>
                    <a:pt x="15" y="109"/>
                  </a:lnTo>
                  <a:lnTo>
                    <a:pt x="15" y="124"/>
                  </a:lnTo>
                  <a:lnTo>
                    <a:pt x="0" y="164"/>
                  </a:lnTo>
                  <a:lnTo>
                    <a:pt x="15" y="219"/>
                  </a:lnTo>
                  <a:lnTo>
                    <a:pt x="28" y="232"/>
                  </a:lnTo>
                  <a:lnTo>
                    <a:pt x="55" y="245"/>
                  </a:lnTo>
                  <a:lnTo>
                    <a:pt x="83" y="245"/>
                  </a:lnTo>
                  <a:lnTo>
                    <a:pt x="123" y="232"/>
                  </a:lnTo>
                  <a:lnTo>
                    <a:pt x="136" y="219"/>
                  </a:lnTo>
                  <a:lnTo>
                    <a:pt x="164" y="205"/>
                  </a:lnTo>
                  <a:lnTo>
                    <a:pt x="178" y="177"/>
                  </a:lnTo>
                  <a:lnTo>
                    <a:pt x="191" y="150"/>
                  </a:lnTo>
                  <a:lnTo>
                    <a:pt x="204" y="96"/>
                  </a:lnTo>
                  <a:close/>
                </a:path>
              </a:pathLst>
            </a:custGeom>
            <a:solidFill>
              <a:srgbClr val="0E0D0D"/>
            </a:solidFill>
            <a:ln w="9525">
              <a:noFill/>
              <a:round/>
              <a:headEnd/>
              <a:tailEnd/>
            </a:ln>
          </p:spPr>
          <p:txBody>
            <a:bodyPr/>
            <a:lstStyle/>
            <a:p>
              <a:endParaRPr lang="en-US"/>
            </a:p>
          </p:txBody>
        </p:sp>
        <p:sp>
          <p:nvSpPr>
            <p:cNvPr id="15453" name="Freeform 100"/>
            <p:cNvSpPr>
              <a:spLocks/>
            </p:cNvSpPr>
            <p:nvPr/>
          </p:nvSpPr>
          <p:spPr bwMode="auto">
            <a:xfrm>
              <a:off x="1855" y="2429"/>
              <a:ext cx="68" cy="81"/>
            </a:xfrm>
            <a:custGeom>
              <a:avLst/>
              <a:gdLst>
                <a:gd name="T0" fmla="*/ 0 w 204"/>
                <a:gd name="T1" fmla="*/ 0 h 245"/>
                <a:gd name="T2" fmla="*/ 0 w 204"/>
                <a:gd name="T3" fmla="*/ 0 h 245"/>
                <a:gd name="T4" fmla="*/ 0 w 204"/>
                <a:gd name="T5" fmla="*/ 0 h 245"/>
                <a:gd name="T6" fmla="*/ 0 w 204"/>
                <a:gd name="T7" fmla="*/ 0 h 245"/>
                <a:gd name="T8" fmla="*/ 0 w 204"/>
                <a:gd name="T9" fmla="*/ 0 h 245"/>
                <a:gd name="T10" fmla="*/ 0 w 204"/>
                <a:gd name="T11" fmla="*/ 0 h 245"/>
                <a:gd name="T12" fmla="*/ 0 w 204"/>
                <a:gd name="T13" fmla="*/ 0 h 245"/>
                <a:gd name="T14" fmla="*/ 0 w 204"/>
                <a:gd name="T15" fmla="*/ 0 h 245"/>
                <a:gd name="T16" fmla="*/ 0 w 204"/>
                <a:gd name="T17" fmla="*/ 0 h 245"/>
                <a:gd name="T18" fmla="*/ 0 w 204"/>
                <a:gd name="T19" fmla="*/ 0 h 245"/>
                <a:gd name="T20" fmla="*/ 0 w 204"/>
                <a:gd name="T21" fmla="*/ 0 h 245"/>
                <a:gd name="T22" fmla="*/ 0 w 204"/>
                <a:gd name="T23" fmla="*/ 0 h 245"/>
                <a:gd name="T24" fmla="*/ 0 w 204"/>
                <a:gd name="T25" fmla="*/ 0 h 245"/>
                <a:gd name="T26" fmla="*/ 0 w 204"/>
                <a:gd name="T27" fmla="*/ 0 h 245"/>
                <a:gd name="T28" fmla="*/ 0 w 204"/>
                <a:gd name="T29" fmla="*/ 0 h 245"/>
                <a:gd name="T30" fmla="*/ 0 w 204"/>
                <a:gd name="T31" fmla="*/ 0 h 245"/>
                <a:gd name="T32" fmla="*/ 0 w 204"/>
                <a:gd name="T33" fmla="*/ 0 h 245"/>
                <a:gd name="T34" fmla="*/ 0 w 204"/>
                <a:gd name="T35" fmla="*/ 0 h 245"/>
                <a:gd name="T36" fmla="*/ 0 w 204"/>
                <a:gd name="T37" fmla="*/ 0 h 245"/>
                <a:gd name="T38" fmla="*/ 0 w 204"/>
                <a:gd name="T39" fmla="*/ 0 h 245"/>
                <a:gd name="T40" fmla="*/ 0 w 204"/>
                <a:gd name="T41" fmla="*/ 0 h 245"/>
                <a:gd name="T42" fmla="*/ 0 w 204"/>
                <a:gd name="T43" fmla="*/ 0 h 245"/>
                <a:gd name="T44" fmla="*/ 0 w 204"/>
                <a:gd name="T45" fmla="*/ 0 h 245"/>
                <a:gd name="T46" fmla="*/ 0 w 204"/>
                <a:gd name="T47" fmla="*/ 0 h 245"/>
                <a:gd name="T48" fmla="*/ 0 w 204"/>
                <a:gd name="T49" fmla="*/ 0 h 245"/>
                <a:gd name="T50" fmla="*/ 0 w 204"/>
                <a:gd name="T51" fmla="*/ 0 h 2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245"/>
                <a:gd name="T80" fmla="*/ 204 w 204"/>
                <a:gd name="T81" fmla="*/ 245 h 2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245">
                  <a:moveTo>
                    <a:pt x="204" y="96"/>
                  </a:moveTo>
                  <a:lnTo>
                    <a:pt x="191" y="96"/>
                  </a:lnTo>
                  <a:lnTo>
                    <a:pt x="151" y="109"/>
                  </a:lnTo>
                  <a:lnTo>
                    <a:pt x="136" y="96"/>
                  </a:lnTo>
                  <a:lnTo>
                    <a:pt x="136" y="55"/>
                  </a:lnTo>
                  <a:lnTo>
                    <a:pt x="151" y="41"/>
                  </a:lnTo>
                  <a:lnTo>
                    <a:pt x="151" y="14"/>
                  </a:lnTo>
                  <a:lnTo>
                    <a:pt x="164" y="14"/>
                  </a:lnTo>
                  <a:lnTo>
                    <a:pt x="151" y="0"/>
                  </a:lnTo>
                  <a:lnTo>
                    <a:pt x="109" y="0"/>
                  </a:lnTo>
                  <a:lnTo>
                    <a:pt x="68" y="28"/>
                  </a:lnTo>
                  <a:lnTo>
                    <a:pt x="55" y="41"/>
                  </a:lnTo>
                  <a:lnTo>
                    <a:pt x="28" y="82"/>
                  </a:lnTo>
                  <a:lnTo>
                    <a:pt x="15" y="109"/>
                  </a:lnTo>
                  <a:lnTo>
                    <a:pt x="15" y="124"/>
                  </a:lnTo>
                  <a:lnTo>
                    <a:pt x="0" y="164"/>
                  </a:lnTo>
                  <a:lnTo>
                    <a:pt x="15" y="219"/>
                  </a:lnTo>
                  <a:lnTo>
                    <a:pt x="28" y="232"/>
                  </a:lnTo>
                  <a:lnTo>
                    <a:pt x="55" y="245"/>
                  </a:lnTo>
                  <a:lnTo>
                    <a:pt x="83" y="245"/>
                  </a:lnTo>
                  <a:lnTo>
                    <a:pt x="123" y="232"/>
                  </a:lnTo>
                  <a:lnTo>
                    <a:pt x="136" y="219"/>
                  </a:lnTo>
                  <a:lnTo>
                    <a:pt x="164" y="205"/>
                  </a:lnTo>
                  <a:lnTo>
                    <a:pt x="178" y="177"/>
                  </a:lnTo>
                  <a:lnTo>
                    <a:pt x="191" y="150"/>
                  </a:lnTo>
                  <a:lnTo>
                    <a:pt x="204" y="96"/>
                  </a:lnTo>
                </a:path>
              </a:pathLst>
            </a:custGeom>
            <a:noFill/>
            <a:ln w="0">
              <a:solidFill>
                <a:srgbClr val="000000"/>
              </a:solidFill>
              <a:round/>
              <a:headEnd/>
              <a:tailEnd/>
            </a:ln>
          </p:spPr>
          <p:txBody>
            <a:bodyPr/>
            <a:lstStyle/>
            <a:p>
              <a:endParaRPr lang="en-US"/>
            </a:p>
          </p:txBody>
        </p:sp>
        <p:sp>
          <p:nvSpPr>
            <p:cNvPr id="15454" name="Freeform 101"/>
            <p:cNvSpPr>
              <a:spLocks/>
            </p:cNvSpPr>
            <p:nvPr/>
          </p:nvSpPr>
          <p:spPr bwMode="auto">
            <a:xfrm>
              <a:off x="1855" y="2429"/>
              <a:ext cx="68" cy="81"/>
            </a:xfrm>
            <a:custGeom>
              <a:avLst/>
              <a:gdLst>
                <a:gd name="T0" fmla="*/ 0 w 204"/>
                <a:gd name="T1" fmla="*/ 0 h 245"/>
                <a:gd name="T2" fmla="*/ 0 w 204"/>
                <a:gd name="T3" fmla="*/ 0 h 245"/>
                <a:gd name="T4" fmla="*/ 0 w 204"/>
                <a:gd name="T5" fmla="*/ 0 h 245"/>
                <a:gd name="T6" fmla="*/ 0 w 204"/>
                <a:gd name="T7" fmla="*/ 0 h 245"/>
                <a:gd name="T8" fmla="*/ 0 w 204"/>
                <a:gd name="T9" fmla="*/ 0 h 245"/>
                <a:gd name="T10" fmla="*/ 0 w 204"/>
                <a:gd name="T11" fmla="*/ 0 h 245"/>
                <a:gd name="T12" fmla="*/ 0 w 204"/>
                <a:gd name="T13" fmla="*/ 0 h 245"/>
                <a:gd name="T14" fmla="*/ 0 w 204"/>
                <a:gd name="T15" fmla="*/ 0 h 245"/>
                <a:gd name="T16" fmla="*/ 0 w 204"/>
                <a:gd name="T17" fmla="*/ 0 h 245"/>
                <a:gd name="T18" fmla="*/ 0 w 204"/>
                <a:gd name="T19" fmla="*/ 0 h 245"/>
                <a:gd name="T20" fmla="*/ 0 w 204"/>
                <a:gd name="T21" fmla="*/ 0 h 245"/>
                <a:gd name="T22" fmla="*/ 0 w 204"/>
                <a:gd name="T23" fmla="*/ 0 h 245"/>
                <a:gd name="T24" fmla="*/ 0 w 204"/>
                <a:gd name="T25" fmla="*/ 0 h 245"/>
                <a:gd name="T26" fmla="*/ 0 w 204"/>
                <a:gd name="T27" fmla="*/ 0 h 245"/>
                <a:gd name="T28" fmla="*/ 0 w 204"/>
                <a:gd name="T29" fmla="*/ 0 h 245"/>
                <a:gd name="T30" fmla="*/ 0 w 204"/>
                <a:gd name="T31" fmla="*/ 0 h 245"/>
                <a:gd name="T32" fmla="*/ 0 w 204"/>
                <a:gd name="T33" fmla="*/ 0 h 245"/>
                <a:gd name="T34" fmla="*/ 0 w 204"/>
                <a:gd name="T35" fmla="*/ 0 h 245"/>
                <a:gd name="T36" fmla="*/ 0 w 204"/>
                <a:gd name="T37" fmla="*/ 0 h 245"/>
                <a:gd name="T38" fmla="*/ 0 w 204"/>
                <a:gd name="T39" fmla="*/ 0 h 245"/>
                <a:gd name="T40" fmla="*/ 0 w 204"/>
                <a:gd name="T41" fmla="*/ 0 h 245"/>
                <a:gd name="T42" fmla="*/ 0 w 204"/>
                <a:gd name="T43" fmla="*/ 0 h 245"/>
                <a:gd name="T44" fmla="*/ 0 w 204"/>
                <a:gd name="T45" fmla="*/ 0 h 245"/>
                <a:gd name="T46" fmla="*/ 0 w 204"/>
                <a:gd name="T47" fmla="*/ 0 h 245"/>
                <a:gd name="T48" fmla="*/ 0 w 204"/>
                <a:gd name="T49" fmla="*/ 0 h 245"/>
                <a:gd name="T50" fmla="*/ 0 w 204"/>
                <a:gd name="T51" fmla="*/ 0 h 2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245"/>
                <a:gd name="T80" fmla="*/ 204 w 204"/>
                <a:gd name="T81" fmla="*/ 245 h 2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245">
                  <a:moveTo>
                    <a:pt x="204" y="96"/>
                  </a:moveTo>
                  <a:lnTo>
                    <a:pt x="191" y="96"/>
                  </a:lnTo>
                  <a:lnTo>
                    <a:pt x="151" y="109"/>
                  </a:lnTo>
                  <a:lnTo>
                    <a:pt x="136" y="96"/>
                  </a:lnTo>
                  <a:lnTo>
                    <a:pt x="136" y="55"/>
                  </a:lnTo>
                  <a:lnTo>
                    <a:pt x="151" y="41"/>
                  </a:lnTo>
                  <a:lnTo>
                    <a:pt x="151" y="14"/>
                  </a:lnTo>
                  <a:lnTo>
                    <a:pt x="164" y="14"/>
                  </a:lnTo>
                  <a:lnTo>
                    <a:pt x="151" y="0"/>
                  </a:lnTo>
                  <a:lnTo>
                    <a:pt x="109" y="0"/>
                  </a:lnTo>
                  <a:lnTo>
                    <a:pt x="68" y="28"/>
                  </a:lnTo>
                  <a:lnTo>
                    <a:pt x="55" y="41"/>
                  </a:lnTo>
                  <a:lnTo>
                    <a:pt x="28" y="82"/>
                  </a:lnTo>
                  <a:lnTo>
                    <a:pt x="15" y="109"/>
                  </a:lnTo>
                  <a:lnTo>
                    <a:pt x="15" y="124"/>
                  </a:lnTo>
                  <a:lnTo>
                    <a:pt x="0" y="164"/>
                  </a:lnTo>
                  <a:lnTo>
                    <a:pt x="15" y="219"/>
                  </a:lnTo>
                  <a:lnTo>
                    <a:pt x="28" y="232"/>
                  </a:lnTo>
                  <a:lnTo>
                    <a:pt x="55" y="245"/>
                  </a:lnTo>
                  <a:lnTo>
                    <a:pt x="83" y="245"/>
                  </a:lnTo>
                  <a:lnTo>
                    <a:pt x="123" y="232"/>
                  </a:lnTo>
                  <a:lnTo>
                    <a:pt x="136" y="219"/>
                  </a:lnTo>
                  <a:lnTo>
                    <a:pt x="164" y="205"/>
                  </a:lnTo>
                  <a:lnTo>
                    <a:pt x="178" y="177"/>
                  </a:lnTo>
                  <a:lnTo>
                    <a:pt x="191" y="150"/>
                  </a:lnTo>
                  <a:lnTo>
                    <a:pt x="204" y="96"/>
                  </a:lnTo>
                </a:path>
              </a:pathLst>
            </a:custGeom>
            <a:noFill/>
            <a:ln w="0">
              <a:solidFill>
                <a:srgbClr val="000000"/>
              </a:solidFill>
              <a:round/>
              <a:headEnd/>
              <a:tailEnd/>
            </a:ln>
          </p:spPr>
          <p:txBody>
            <a:bodyPr/>
            <a:lstStyle/>
            <a:p>
              <a:endParaRPr lang="en-US"/>
            </a:p>
          </p:txBody>
        </p:sp>
        <p:sp>
          <p:nvSpPr>
            <p:cNvPr id="15455" name="Freeform 102"/>
            <p:cNvSpPr>
              <a:spLocks/>
            </p:cNvSpPr>
            <p:nvPr/>
          </p:nvSpPr>
          <p:spPr bwMode="auto">
            <a:xfrm>
              <a:off x="2137" y="2420"/>
              <a:ext cx="59" cy="82"/>
            </a:xfrm>
            <a:custGeom>
              <a:avLst/>
              <a:gdLst>
                <a:gd name="T0" fmla="*/ 0 w 177"/>
                <a:gd name="T1" fmla="*/ 0 h 246"/>
                <a:gd name="T2" fmla="*/ 0 w 177"/>
                <a:gd name="T3" fmla="*/ 0 h 246"/>
                <a:gd name="T4" fmla="*/ 0 w 177"/>
                <a:gd name="T5" fmla="*/ 0 h 246"/>
                <a:gd name="T6" fmla="*/ 0 w 177"/>
                <a:gd name="T7" fmla="*/ 0 h 246"/>
                <a:gd name="T8" fmla="*/ 0 w 177"/>
                <a:gd name="T9" fmla="*/ 0 h 246"/>
                <a:gd name="T10" fmla="*/ 0 w 177"/>
                <a:gd name="T11" fmla="*/ 0 h 246"/>
                <a:gd name="T12" fmla="*/ 0 w 177"/>
                <a:gd name="T13" fmla="*/ 0 h 246"/>
                <a:gd name="T14" fmla="*/ 0 w 177"/>
                <a:gd name="T15" fmla="*/ 0 h 246"/>
                <a:gd name="T16" fmla="*/ 0 w 177"/>
                <a:gd name="T17" fmla="*/ 0 h 246"/>
                <a:gd name="T18" fmla="*/ 0 w 177"/>
                <a:gd name="T19" fmla="*/ 0 h 246"/>
                <a:gd name="T20" fmla="*/ 0 w 177"/>
                <a:gd name="T21" fmla="*/ 0 h 246"/>
                <a:gd name="T22" fmla="*/ 0 w 177"/>
                <a:gd name="T23" fmla="*/ 0 h 246"/>
                <a:gd name="T24" fmla="*/ 0 w 177"/>
                <a:gd name="T25" fmla="*/ 0 h 246"/>
                <a:gd name="T26" fmla="*/ 0 w 177"/>
                <a:gd name="T27" fmla="*/ 0 h 246"/>
                <a:gd name="T28" fmla="*/ 0 w 177"/>
                <a:gd name="T29" fmla="*/ 0 h 246"/>
                <a:gd name="T30" fmla="*/ 0 w 177"/>
                <a:gd name="T31" fmla="*/ 0 h 246"/>
                <a:gd name="T32" fmla="*/ 0 w 177"/>
                <a:gd name="T33" fmla="*/ 0 h 246"/>
                <a:gd name="T34" fmla="*/ 0 w 177"/>
                <a:gd name="T35" fmla="*/ 0 h 246"/>
                <a:gd name="T36" fmla="*/ 0 w 177"/>
                <a:gd name="T37" fmla="*/ 0 h 246"/>
                <a:gd name="T38" fmla="*/ 0 w 177"/>
                <a:gd name="T39" fmla="*/ 0 h 246"/>
                <a:gd name="T40" fmla="*/ 0 w 177"/>
                <a:gd name="T41" fmla="*/ 0 h 246"/>
                <a:gd name="T42" fmla="*/ 0 w 177"/>
                <a:gd name="T43" fmla="*/ 0 h 246"/>
                <a:gd name="T44" fmla="*/ 0 w 177"/>
                <a:gd name="T45" fmla="*/ 0 h 246"/>
                <a:gd name="T46" fmla="*/ 0 w 177"/>
                <a:gd name="T47" fmla="*/ 0 h 246"/>
                <a:gd name="T48" fmla="*/ 0 w 177"/>
                <a:gd name="T49" fmla="*/ 0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246"/>
                <a:gd name="T77" fmla="*/ 177 w 177"/>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246">
                  <a:moveTo>
                    <a:pt x="136" y="109"/>
                  </a:moveTo>
                  <a:lnTo>
                    <a:pt x="164" y="68"/>
                  </a:lnTo>
                  <a:lnTo>
                    <a:pt x="177" y="96"/>
                  </a:lnTo>
                  <a:lnTo>
                    <a:pt x="177" y="136"/>
                  </a:lnTo>
                  <a:lnTo>
                    <a:pt x="177" y="177"/>
                  </a:lnTo>
                  <a:lnTo>
                    <a:pt x="164" y="204"/>
                  </a:lnTo>
                  <a:lnTo>
                    <a:pt x="150" y="246"/>
                  </a:lnTo>
                  <a:lnTo>
                    <a:pt x="123" y="246"/>
                  </a:lnTo>
                  <a:lnTo>
                    <a:pt x="81" y="246"/>
                  </a:lnTo>
                  <a:lnTo>
                    <a:pt x="55" y="246"/>
                  </a:lnTo>
                  <a:lnTo>
                    <a:pt x="40" y="232"/>
                  </a:lnTo>
                  <a:lnTo>
                    <a:pt x="27" y="219"/>
                  </a:lnTo>
                  <a:lnTo>
                    <a:pt x="0" y="191"/>
                  </a:lnTo>
                  <a:lnTo>
                    <a:pt x="0" y="136"/>
                  </a:lnTo>
                  <a:lnTo>
                    <a:pt x="0" y="82"/>
                  </a:lnTo>
                  <a:lnTo>
                    <a:pt x="0" y="41"/>
                  </a:lnTo>
                  <a:lnTo>
                    <a:pt x="27" y="13"/>
                  </a:lnTo>
                  <a:lnTo>
                    <a:pt x="68" y="0"/>
                  </a:lnTo>
                  <a:lnTo>
                    <a:pt x="81" y="13"/>
                  </a:lnTo>
                  <a:lnTo>
                    <a:pt x="81" y="41"/>
                  </a:lnTo>
                  <a:lnTo>
                    <a:pt x="68" y="82"/>
                  </a:lnTo>
                  <a:lnTo>
                    <a:pt x="68" y="109"/>
                  </a:lnTo>
                  <a:lnTo>
                    <a:pt x="81" y="123"/>
                  </a:lnTo>
                  <a:lnTo>
                    <a:pt x="109" y="123"/>
                  </a:lnTo>
                  <a:lnTo>
                    <a:pt x="136" y="109"/>
                  </a:lnTo>
                  <a:close/>
                </a:path>
              </a:pathLst>
            </a:custGeom>
            <a:solidFill>
              <a:srgbClr val="0E0D0D"/>
            </a:solidFill>
            <a:ln w="9525">
              <a:noFill/>
              <a:round/>
              <a:headEnd/>
              <a:tailEnd/>
            </a:ln>
          </p:spPr>
          <p:txBody>
            <a:bodyPr/>
            <a:lstStyle/>
            <a:p>
              <a:endParaRPr lang="en-US"/>
            </a:p>
          </p:txBody>
        </p:sp>
        <p:sp>
          <p:nvSpPr>
            <p:cNvPr id="15456" name="Freeform 103"/>
            <p:cNvSpPr>
              <a:spLocks/>
            </p:cNvSpPr>
            <p:nvPr/>
          </p:nvSpPr>
          <p:spPr bwMode="auto">
            <a:xfrm>
              <a:off x="2137" y="2420"/>
              <a:ext cx="59" cy="82"/>
            </a:xfrm>
            <a:custGeom>
              <a:avLst/>
              <a:gdLst>
                <a:gd name="T0" fmla="*/ 0 w 177"/>
                <a:gd name="T1" fmla="*/ 0 h 246"/>
                <a:gd name="T2" fmla="*/ 0 w 177"/>
                <a:gd name="T3" fmla="*/ 0 h 246"/>
                <a:gd name="T4" fmla="*/ 0 w 177"/>
                <a:gd name="T5" fmla="*/ 0 h 246"/>
                <a:gd name="T6" fmla="*/ 0 w 177"/>
                <a:gd name="T7" fmla="*/ 0 h 246"/>
                <a:gd name="T8" fmla="*/ 0 w 177"/>
                <a:gd name="T9" fmla="*/ 0 h 246"/>
                <a:gd name="T10" fmla="*/ 0 w 177"/>
                <a:gd name="T11" fmla="*/ 0 h 246"/>
                <a:gd name="T12" fmla="*/ 0 w 177"/>
                <a:gd name="T13" fmla="*/ 0 h 246"/>
                <a:gd name="T14" fmla="*/ 0 w 177"/>
                <a:gd name="T15" fmla="*/ 0 h 246"/>
                <a:gd name="T16" fmla="*/ 0 w 177"/>
                <a:gd name="T17" fmla="*/ 0 h 246"/>
                <a:gd name="T18" fmla="*/ 0 w 177"/>
                <a:gd name="T19" fmla="*/ 0 h 246"/>
                <a:gd name="T20" fmla="*/ 0 w 177"/>
                <a:gd name="T21" fmla="*/ 0 h 246"/>
                <a:gd name="T22" fmla="*/ 0 w 177"/>
                <a:gd name="T23" fmla="*/ 0 h 246"/>
                <a:gd name="T24" fmla="*/ 0 w 177"/>
                <a:gd name="T25" fmla="*/ 0 h 246"/>
                <a:gd name="T26" fmla="*/ 0 w 177"/>
                <a:gd name="T27" fmla="*/ 0 h 246"/>
                <a:gd name="T28" fmla="*/ 0 w 177"/>
                <a:gd name="T29" fmla="*/ 0 h 246"/>
                <a:gd name="T30" fmla="*/ 0 w 177"/>
                <a:gd name="T31" fmla="*/ 0 h 246"/>
                <a:gd name="T32" fmla="*/ 0 w 177"/>
                <a:gd name="T33" fmla="*/ 0 h 246"/>
                <a:gd name="T34" fmla="*/ 0 w 177"/>
                <a:gd name="T35" fmla="*/ 0 h 246"/>
                <a:gd name="T36" fmla="*/ 0 w 177"/>
                <a:gd name="T37" fmla="*/ 0 h 246"/>
                <a:gd name="T38" fmla="*/ 0 w 177"/>
                <a:gd name="T39" fmla="*/ 0 h 246"/>
                <a:gd name="T40" fmla="*/ 0 w 177"/>
                <a:gd name="T41" fmla="*/ 0 h 246"/>
                <a:gd name="T42" fmla="*/ 0 w 177"/>
                <a:gd name="T43" fmla="*/ 0 h 246"/>
                <a:gd name="T44" fmla="*/ 0 w 177"/>
                <a:gd name="T45" fmla="*/ 0 h 246"/>
                <a:gd name="T46" fmla="*/ 0 w 177"/>
                <a:gd name="T47" fmla="*/ 0 h 246"/>
                <a:gd name="T48" fmla="*/ 0 w 177"/>
                <a:gd name="T49" fmla="*/ 0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246"/>
                <a:gd name="T77" fmla="*/ 177 w 177"/>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246">
                  <a:moveTo>
                    <a:pt x="136" y="109"/>
                  </a:moveTo>
                  <a:lnTo>
                    <a:pt x="164" y="68"/>
                  </a:lnTo>
                  <a:lnTo>
                    <a:pt x="177" y="96"/>
                  </a:lnTo>
                  <a:lnTo>
                    <a:pt x="177" y="136"/>
                  </a:lnTo>
                  <a:lnTo>
                    <a:pt x="177" y="177"/>
                  </a:lnTo>
                  <a:lnTo>
                    <a:pt x="164" y="204"/>
                  </a:lnTo>
                  <a:lnTo>
                    <a:pt x="150" y="246"/>
                  </a:lnTo>
                  <a:lnTo>
                    <a:pt x="123" y="246"/>
                  </a:lnTo>
                  <a:lnTo>
                    <a:pt x="81" y="246"/>
                  </a:lnTo>
                  <a:lnTo>
                    <a:pt x="55" y="246"/>
                  </a:lnTo>
                  <a:lnTo>
                    <a:pt x="40" y="232"/>
                  </a:lnTo>
                  <a:lnTo>
                    <a:pt x="27" y="219"/>
                  </a:lnTo>
                  <a:lnTo>
                    <a:pt x="0" y="191"/>
                  </a:lnTo>
                  <a:lnTo>
                    <a:pt x="0" y="136"/>
                  </a:lnTo>
                  <a:lnTo>
                    <a:pt x="0" y="82"/>
                  </a:lnTo>
                  <a:lnTo>
                    <a:pt x="0" y="41"/>
                  </a:lnTo>
                  <a:lnTo>
                    <a:pt x="27" y="13"/>
                  </a:lnTo>
                  <a:lnTo>
                    <a:pt x="68" y="0"/>
                  </a:lnTo>
                  <a:lnTo>
                    <a:pt x="81" y="13"/>
                  </a:lnTo>
                  <a:lnTo>
                    <a:pt x="81" y="41"/>
                  </a:lnTo>
                  <a:lnTo>
                    <a:pt x="68" y="82"/>
                  </a:lnTo>
                  <a:lnTo>
                    <a:pt x="68" y="109"/>
                  </a:lnTo>
                  <a:lnTo>
                    <a:pt x="81" y="123"/>
                  </a:lnTo>
                  <a:lnTo>
                    <a:pt x="109" y="123"/>
                  </a:lnTo>
                  <a:lnTo>
                    <a:pt x="136" y="109"/>
                  </a:lnTo>
                </a:path>
              </a:pathLst>
            </a:custGeom>
            <a:noFill/>
            <a:ln w="0">
              <a:solidFill>
                <a:srgbClr val="000000"/>
              </a:solidFill>
              <a:round/>
              <a:headEnd/>
              <a:tailEnd/>
            </a:ln>
          </p:spPr>
          <p:txBody>
            <a:bodyPr/>
            <a:lstStyle/>
            <a:p>
              <a:endParaRPr lang="en-US"/>
            </a:p>
          </p:txBody>
        </p:sp>
        <p:sp>
          <p:nvSpPr>
            <p:cNvPr id="15457" name="Freeform 104"/>
            <p:cNvSpPr>
              <a:spLocks/>
            </p:cNvSpPr>
            <p:nvPr/>
          </p:nvSpPr>
          <p:spPr bwMode="auto">
            <a:xfrm>
              <a:off x="2137" y="2420"/>
              <a:ext cx="59" cy="82"/>
            </a:xfrm>
            <a:custGeom>
              <a:avLst/>
              <a:gdLst>
                <a:gd name="T0" fmla="*/ 0 w 177"/>
                <a:gd name="T1" fmla="*/ 0 h 246"/>
                <a:gd name="T2" fmla="*/ 0 w 177"/>
                <a:gd name="T3" fmla="*/ 0 h 246"/>
                <a:gd name="T4" fmla="*/ 0 w 177"/>
                <a:gd name="T5" fmla="*/ 0 h 246"/>
                <a:gd name="T6" fmla="*/ 0 w 177"/>
                <a:gd name="T7" fmla="*/ 0 h 246"/>
                <a:gd name="T8" fmla="*/ 0 w 177"/>
                <a:gd name="T9" fmla="*/ 0 h 246"/>
                <a:gd name="T10" fmla="*/ 0 w 177"/>
                <a:gd name="T11" fmla="*/ 0 h 246"/>
                <a:gd name="T12" fmla="*/ 0 w 177"/>
                <a:gd name="T13" fmla="*/ 0 h 246"/>
                <a:gd name="T14" fmla="*/ 0 w 177"/>
                <a:gd name="T15" fmla="*/ 0 h 246"/>
                <a:gd name="T16" fmla="*/ 0 w 177"/>
                <a:gd name="T17" fmla="*/ 0 h 246"/>
                <a:gd name="T18" fmla="*/ 0 w 177"/>
                <a:gd name="T19" fmla="*/ 0 h 246"/>
                <a:gd name="T20" fmla="*/ 0 w 177"/>
                <a:gd name="T21" fmla="*/ 0 h 246"/>
                <a:gd name="T22" fmla="*/ 0 w 177"/>
                <a:gd name="T23" fmla="*/ 0 h 246"/>
                <a:gd name="T24" fmla="*/ 0 w 177"/>
                <a:gd name="T25" fmla="*/ 0 h 246"/>
                <a:gd name="T26" fmla="*/ 0 w 177"/>
                <a:gd name="T27" fmla="*/ 0 h 246"/>
                <a:gd name="T28" fmla="*/ 0 w 177"/>
                <a:gd name="T29" fmla="*/ 0 h 246"/>
                <a:gd name="T30" fmla="*/ 0 w 177"/>
                <a:gd name="T31" fmla="*/ 0 h 246"/>
                <a:gd name="T32" fmla="*/ 0 w 177"/>
                <a:gd name="T33" fmla="*/ 0 h 246"/>
                <a:gd name="T34" fmla="*/ 0 w 177"/>
                <a:gd name="T35" fmla="*/ 0 h 246"/>
                <a:gd name="T36" fmla="*/ 0 w 177"/>
                <a:gd name="T37" fmla="*/ 0 h 246"/>
                <a:gd name="T38" fmla="*/ 0 w 177"/>
                <a:gd name="T39" fmla="*/ 0 h 246"/>
                <a:gd name="T40" fmla="*/ 0 w 177"/>
                <a:gd name="T41" fmla="*/ 0 h 246"/>
                <a:gd name="T42" fmla="*/ 0 w 177"/>
                <a:gd name="T43" fmla="*/ 0 h 246"/>
                <a:gd name="T44" fmla="*/ 0 w 177"/>
                <a:gd name="T45" fmla="*/ 0 h 246"/>
                <a:gd name="T46" fmla="*/ 0 w 177"/>
                <a:gd name="T47" fmla="*/ 0 h 246"/>
                <a:gd name="T48" fmla="*/ 0 w 177"/>
                <a:gd name="T49" fmla="*/ 0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246"/>
                <a:gd name="T77" fmla="*/ 177 w 177"/>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246">
                  <a:moveTo>
                    <a:pt x="136" y="109"/>
                  </a:moveTo>
                  <a:lnTo>
                    <a:pt x="164" y="68"/>
                  </a:lnTo>
                  <a:lnTo>
                    <a:pt x="177" y="96"/>
                  </a:lnTo>
                  <a:lnTo>
                    <a:pt x="177" y="136"/>
                  </a:lnTo>
                  <a:lnTo>
                    <a:pt x="177" y="177"/>
                  </a:lnTo>
                  <a:lnTo>
                    <a:pt x="164" y="204"/>
                  </a:lnTo>
                  <a:lnTo>
                    <a:pt x="150" y="246"/>
                  </a:lnTo>
                  <a:lnTo>
                    <a:pt x="123" y="246"/>
                  </a:lnTo>
                  <a:lnTo>
                    <a:pt x="81" y="246"/>
                  </a:lnTo>
                  <a:lnTo>
                    <a:pt x="55" y="246"/>
                  </a:lnTo>
                  <a:lnTo>
                    <a:pt x="40" y="232"/>
                  </a:lnTo>
                  <a:lnTo>
                    <a:pt x="27" y="219"/>
                  </a:lnTo>
                  <a:lnTo>
                    <a:pt x="0" y="191"/>
                  </a:lnTo>
                  <a:lnTo>
                    <a:pt x="0" y="136"/>
                  </a:lnTo>
                  <a:lnTo>
                    <a:pt x="0" y="82"/>
                  </a:lnTo>
                  <a:lnTo>
                    <a:pt x="0" y="41"/>
                  </a:lnTo>
                  <a:lnTo>
                    <a:pt x="27" y="13"/>
                  </a:lnTo>
                  <a:lnTo>
                    <a:pt x="68" y="0"/>
                  </a:lnTo>
                  <a:lnTo>
                    <a:pt x="81" y="13"/>
                  </a:lnTo>
                  <a:lnTo>
                    <a:pt x="81" y="41"/>
                  </a:lnTo>
                  <a:lnTo>
                    <a:pt x="68" y="82"/>
                  </a:lnTo>
                  <a:lnTo>
                    <a:pt x="68" y="109"/>
                  </a:lnTo>
                  <a:lnTo>
                    <a:pt x="81" y="123"/>
                  </a:lnTo>
                  <a:lnTo>
                    <a:pt x="109" y="123"/>
                  </a:lnTo>
                  <a:lnTo>
                    <a:pt x="136" y="109"/>
                  </a:lnTo>
                </a:path>
              </a:pathLst>
            </a:custGeom>
            <a:noFill/>
            <a:ln w="0">
              <a:solidFill>
                <a:srgbClr val="000000"/>
              </a:solidFill>
              <a:round/>
              <a:headEnd/>
              <a:tailEnd/>
            </a:ln>
          </p:spPr>
          <p:txBody>
            <a:bodyPr/>
            <a:lstStyle/>
            <a:p>
              <a:endParaRPr lang="en-US"/>
            </a:p>
          </p:txBody>
        </p:sp>
        <p:sp>
          <p:nvSpPr>
            <p:cNvPr id="15458" name="Freeform 105"/>
            <p:cNvSpPr>
              <a:spLocks/>
            </p:cNvSpPr>
            <p:nvPr/>
          </p:nvSpPr>
          <p:spPr bwMode="auto">
            <a:xfrm>
              <a:off x="1510" y="2465"/>
              <a:ext cx="1054" cy="423"/>
            </a:xfrm>
            <a:custGeom>
              <a:avLst/>
              <a:gdLst>
                <a:gd name="T0" fmla="*/ 0 w 3164"/>
                <a:gd name="T1" fmla="*/ 0 h 1269"/>
                <a:gd name="T2" fmla="*/ 0 w 3164"/>
                <a:gd name="T3" fmla="*/ 0 h 1269"/>
                <a:gd name="T4" fmla="*/ 0 w 3164"/>
                <a:gd name="T5" fmla="*/ 0 h 1269"/>
                <a:gd name="T6" fmla="*/ 0 w 3164"/>
                <a:gd name="T7" fmla="*/ 0 h 1269"/>
                <a:gd name="T8" fmla="*/ 0 w 3164"/>
                <a:gd name="T9" fmla="*/ 0 h 1269"/>
                <a:gd name="T10" fmla="*/ 0 w 3164"/>
                <a:gd name="T11" fmla="*/ 0 h 1269"/>
                <a:gd name="T12" fmla="*/ 0 w 3164"/>
                <a:gd name="T13" fmla="*/ 0 h 1269"/>
                <a:gd name="T14" fmla="*/ 0 w 3164"/>
                <a:gd name="T15" fmla="*/ 0 h 1269"/>
                <a:gd name="T16" fmla="*/ 0 w 3164"/>
                <a:gd name="T17" fmla="*/ 0 h 1269"/>
                <a:gd name="T18" fmla="*/ 0 w 3164"/>
                <a:gd name="T19" fmla="*/ 0 h 1269"/>
                <a:gd name="T20" fmla="*/ 0 w 3164"/>
                <a:gd name="T21" fmla="*/ 0 h 1269"/>
                <a:gd name="T22" fmla="*/ 0 w 3164"/>
                <a:gd name="T23" fmla="*/ 0 h 1269"/>
                <a:gd name="T24" fmla="*/ 0 w 3164"/>
                <a:gd name="T25" fmla="*/ 0 h 1269"/>
                <a:gd name="T26" fmla="*/ 0 w 3164"/>
                <a:gd name="T27" fmla="*/ 0 h 1269"/>
                <a:gd name="T28" fmla="*/ 0 w 3164"/>
                <a:gd name="T29" fmla="*/ 0 h 1269"/>
                <a:gd name="T30" fmla="*/ 0 w 3164"/>
                <a:gd name="T31" fmla="*/ 0 h 1269"/>
                <a:gd name="T32" fmla="*/ 0 w 3164"/>
                <a:gd name="T33" fmla="*/ 0 h 1269"/>
                <a:gd name="T34" fmla="*/ 0 w 3164"/>
                <a:gd name="T35" fmla="*/ 0 h 1269"/>
                <a:gd name="T36" fmla="*/ 0 w 3164"/>
                <a:gd name="T37" fmla="*/ 0 h 1269"/>
                <a:gd name="T38" fmla="*/ 0 w 3164"/>
                <a:gd name="T39" fmla="*/ 0 h 1269"/>
                <a:gd name="T40" fmla="*/ 0 w 3164"/>
                <a:gd name="T41" fmla="*/ 0 h 1269"/>
                <a:gd name="T42" fmla="*/ 0 w 3164"/>
                <a:gd name="T43" fmla="*/ 0 h 1269"/>
                <a:gd name="T44" fmla="*/ 0 w 3164"/>
                <a:gd name="T45" fmla="*/ 0 h 1269"/>
                <a:gd name="T46" fmla="*/ 0 w 3164"/>
                <a:gd name="T47" fmla="*/ 0 h 1269"/>
                <a:gd name="T48" fmla="*/ 0 w 3164"/>
                <a:gd name="T49" fmla="*/ 0 h 1269"/>
                <a:gd name="T50" fmla="*/ 0 w 3164"/>
                <a:gd name="T51" fmla="*/ 0 h 1269"/>
                <a:gd name="T52" fmla="*/ 0 w 3164"/>
                <a:gd name="T53" fmla="*/ 0 h 1269"/>
                <a:gd name="T54" fmla="*/ 0 w 3164"/>
                <a:gd name="T55" fmla="*/ 0 h 1269"/>
                <a:gd name="T56" fmla="*/ 0 w 3164"/>
                <a:gd name="T57" fmla="*/ 0 h 1269"/>
                <a:gd name="T58" fmla="*/ 0 w 3164"/>
                <a:gd name="T59" fmla="*/ 0 h 1269"/>
                <a:gd name="T60" fmla="*/ 0 w 3164"/>
                <a:gd name="T61" fmla="*/ 0 h 1269"/>
                <a:gd name="T62" fmla="*/ 0 w 3164"/>
                <a:gd name="T63" fmla="*/ 0 h 1269"/>
                <a:gd name="T64" fmla="*/ 0 w 3164"/>
                <a:gd name="T65" fmla="*/ 0 h 1269"/>
                <a:gd name="T66" fmla="*/ 0 w 3164"/>
                <a:gd name="T67" fmla="*/ 0 h 1269"/>
                <a:gd name="T68" fmla="*/ 0 w 3164"/>
                <a:gd name="T69" fmla="*/ 0 h 1269"/>
                <a:gd name="T70" fmla="*/ 0 w 3164"/>
                <a:gd name="T71" fmla="*/ 0 h 1269"/>
                <a:gd name="T72" fmla="*/ 0 w 3164"/>
                <a:gd name="T73" fmla="*/ 0 h 1269"/>
                <a:gd name="T74" fmla="*/ 0 w 3164"/>
                <a:gd name="T75" fmla="*/ 0 h 1269"/>
                <a:gd name="T76" fmla="*/ 0 w 3164"/>
                <a:gd name="T77" fmla="*/ 0 h 1269"/>
                <a:gd name="T78" fmla="*/ 0 w 3164"/>
                <a:gd name="T79" fmla="*/ 0 h 1269"/>
                <a:gd name="T80" fmla="*/ 0 w 3164"/>
                <a:gd name="T81" fmla="*/ 0 h 1269"/>
                <a:gd name="T82" fmla="*/ 0 w 3164"/>
                <a:gd name="T83" fmla="*/ 0 h 1269"/>
                <a:gd name="T84" fmla="*/ 0 w 3164"/>
                <a:gd name="T85" fmla="*/ 0 h 1269"/>
                <a:gd name="T86" fmla="*/ 0 w 3164"/>
                <a:gd name="T87" fmla="*/ 0 h 1269"/>
                <a:gd name="T88" fmla="*/ 0 w 3164"/>
                <a:gd name="T89" fmla="*/ 0 h 1269"/>
                <a:gd name="T90" fmla="*/ 0 w 3164"/>
                <a:gd name="T91" fmla="*/ 0 h 1269"/>
                <a:gd name="T92" fmla="*/ 0 w 3164"/>
                <a:gd name="T93" fmla="*/ 0 h 1269"/>
                <a:gd name="T94" fmla="*/ 0 w 3164"/>
                <a:gd name="T95" fmla="*/ 0 h 1269"/>
                <a:gd name="T96" fmla="*/ 0 w 3164"/>
                <a:gd name="T97" fmla="*/ 0 h 1269"/>
                <a:gd name="T98" fmla="*/ 0 w 3164"/>
                <a:gd name="T99" fmla="*/ 0 h 1269"/>
                <a:gd name="T100" fmla="*/ 0 w 3164"/>
                <a:gd name="T101" fmla="*/ 0 h 1269"/>
                <a:gd name="T102" fmla="*/ 0 w 3164"/>
                <a:gd name="T103" fmla="*/ 0 h 1269"/>
                <a:gd name="T104" fmla="*/ 0 w 3164"/>
                <a:gd name="T105" fmla="*/ 0 h 12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4"/>
                <a:gd name="T160" fmla="*/ 0 h 1269"/>
                <a:gd name="T161" fmla="*/ 3164 w 3164"/>
                <a:gd name="T162" fmla="*/ 1269 h 12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4" h="1269">
                  <a:moveTo>
                    <a:pt x="0" y="123"/>
                  </a:moveTo>
                  <a:lnTo>
                    <a:pt x="219" y="355"/>
                  </a:lnTo>
                  <a:lnTo>
                    <a:pt x="233" y="382"/>
                  </a:lnTo>
                  <a:lnTo>
                    <a:pt x="259" y="423"/>
                  </a:lnTo>
                  <a:lnTo>
                    <a:pt x="233" y="1078"/>
                  </a:lnTo>
                  <a:lnTo>
                    <a:pt x="233" y="1160"/>
                  </a:lnTo>
                  <a:lnTo>
                    <a:pt x="259" y="1186"/>
                  </a:lnTo>
                  <a:lnTo>
                    <a:pt x="274" y="1228"/>
                  </a:lnTo>
                  <a:lnTo>
                    <a:pt x="314" y="1256"/>
                  </a:lnTo>
                  <a:lnTo>
                    <a:pt x="342" y="1269"/>
                  </a:lnTo>
                  <a:lnTo>
                    <a:pt x="369" y="1269"/>
                  </a:lnTo>
                  <a:lnTo>
                    <a:pt x="437" y="1256"/>
                  </a:lnTo>
                  <a:lnTo>
                    <a:pt x="682" y="1214"/>
                  </a:lnTo>
                  <a:lnTo>
                    <a:pt x="750" y="1105"/>
                  </a:lnTo>
                  <a:lnTo>
                    <a:pt x="491" y="1118"/>
                  </a:lnTo>
                  <a:lnTo>
                    <a:pt x="437" y="1118"/>
                  </a:lnTo>
                  <a:lnTo>
                    <a:pt x="397" y="1118"/>
                  </a:lnTo>
                  <a:lnTo>
                    <a:pt x="382" y="1105"/>
                  </a:lnTo>
                  <a:lnTo>
                    <a:pt x="382" y="1065"/>
                  </a:lnTo>
                  <a:lnTo>
                    <a:pt x="397" y="519"/>
                  </a:lnTo>
                  <a:lnTo>
                    <a:pt x="423" y="437"/>
                  </a:lnTo>
                  <a:lnTo>
                    <a:pt x="478" y="410"/>
                  </a:lnTo>
                  <a:lnTo>
                    <a:pt x="533" y="410"/>
                  </a:lnTo>
                  <a:lnTo>
                    <a:pt x="765" y="382"/>
                  </a:lnTo>
                  <a:lnTo>
                    <a:pt x="1052" y="382"/>
                  </a:lnTo>
                  <a:lnTo>
                    <a:pt x="1310" y="382"/>
                  </a:lnTo>
                  <a:lnTo>
                    <a:pt x="1337" y="382"/>
                  </a:lnTo>
                  <a:lnTo>
                    <a:pt x="1379" y="382"/>
                  </a:lnTo>
                  <a:lnTo>
                    <a:pt x="1392" y="410"/>
                  </a:lnTo>
                  <a:lnTo>
                    <a:pt x="1392" y="437"/>
                  </a:lnTo>
                  <a:lnTo>
                    <a:pt x="1418" y="682"/>
                  </a:lnTo>
                  <a:lnTo>
                    <a:pt x="1554" y="682"/>
                  </a:lnTo>
                  <a:lnTo>
                    <a:pt x="1527" y="478"/>
                  </a:lnTo>
                  <a:lnTo>
                    <a:pt x="1650" y="478"/>
                  </a:lnTo>
                  <a:lnTo>
                    <a:pt x="1691" y="642"/>
                  </a:lnTo>
                  <a:lnTo>
                    <a:pt x="1841" y="655"/>
                  </a:lnTo>
                  <a:lnTo>
                    <a:pt x="1799" y="423"/>
                  </a:lnTo>
                  <a:lnTo>
                    <a:pt x="1799" y="368"/>
                  </a:lnTo>
                  <a:lnTo>
                    <a:pt x="1799" y="355"/>
                  </a:lnTo>
                  <a:lnTo>
                    <a:pt x="1841" y="327"/>
                  </a:lnTo>
                  <a:lnTo>
                    <a:pt x="2127" y="300"/>
                  </a:lnTo>
                  <a:lnTo>
                    <a:pt x="2277" y="259"/>
                  </a:lnTo>
                  <a:lnTo>
                    <a:pt x="2345" y="259"/>
                  </a:lnTo>
                  <a:lnTo>
                    <a:pt x="2428" y="259"/>
                  </a:lnTo>
                  <a:lnTo>
                    <a:pt x="2469" y="246"/>
                  </a:lnTo>
                  <a:lnTo>
                    <a:pt x="2524" y="274"/>
                  </a:lnTo>
                  <a:lnTo>
                    <a:pt x="2550" y="314"/>
                  </a:lnTo>
                  <a:lnTo>
                    <a:pt x="2550" y="355"/>
                  </a:lnTo>
                  <a:lnTo>
                    <a:pt x="2605" y="737"/>
                  </a:lnTo>
                  <a:lnTo>
                    <a:pt x="2645" y="805"/>
                  </a:lnTo>
                  <a:lnTo>
                    <a:pt x="2645" y="901"/>
                  </a:lnTo>
                  <a:lnTo>
                    <a:pt x="2645" y="942"/>
                  </a:lnTo>
                  <a:lnTo>
                    <a:pt x="2645" y="997"/>
                  </a:lnTo>
                  <a:lnTo>
                    <a:pt x="2632" y="1023"/>
                  </a:lnTo>
                  <a:lnTo>
                    <a:pt x="2592" y="1050"/>
                  </a:lnTo>
                  <a:lnTo>
                    <a:pt x="2550" y="1065"/>
                  </a:lnTo>
                  <a:lnTo>
                    <a:pt x="2441" y="1065"/>
                  </a:lnTo>
                  <a:lnTo>
                    <a:pt x="2318" y="1228"/>
                  </a:lnTo>
                  <a:lnTo>
                    <a:pt x="2592" y="1228"/>
                  </a:lnTo>
                  <a:lnTo>
                    <a:pt x="2741" y="1173"/>
                  </a:lnTo>
                  <a:lnTo>
                    <a:pt x="2782" y="1173"/>
                  </a:lnTo>
                  <a:lnTo>
                    <a:pt x="2809" y="1118"/>
                  </a:lnTo>
                  <a:lnTo>
                    <a:pt x="2837" y="1078"/>
                  </a:lnTo>
                  <a:lnTo>
                    <a:pt x="2809" y="997"/>
                  </a:lnTo>
                  <a:lnTo>
                    <a:pt x="2755" y="587"/>
                  </a:lnTo>
                  <a:lnTo>
                    <a:pt x="2728" y="410"/>
                  </a:lnTo>
                  <a:lnTo>
                    <a:pt x="3109" y="123"/>
                  </a:lnTo>
                  <a:lnTo>
                    <a:pt x="3123" y="110"/>
                  </a:lnTo>
                  <a:lnTo>
                    <a:pt x="3164" y="55"/>
                  </a:lnTo>
                  <a:lnTo>
                    <a:pt x="3123" y="15"/>
                  </a:lnTo>
                  <a:lnTo>
                    <a:pt x="3109" y="0"/>
                  </a:lnTo>
                  <a:lnTo>
                    <a:pt x="3055" y="0"/>
                  </a:lnTo>
                  <a:lnTo>
                    <a:pt x="3015" y="15"/>
                  </a:lnTo>
                  <a:lnTo>
                    <a:pt x="2945" y="68"/>
                  </a:lnTo>
                  <a:lnTo>
                    <a:pt x="2632" y="274"/>
                  </a:lnTo>
                  <a:lnTo>
                    <a:pt x="2605" y="204"/>
                  </a:lnTo>
                  <a:lnTo>
                    <a:pt x="2592" y="164"/>
                  </a:lnTo>
                  <a:lnTo>
                    <a:pt x="2577" y="164"/>
                  </a:lnTo>
                  <a:lnTo>
                    <a:pt x="2537" y="151"/>
                  </a:lnTo>
                  <a:lnTo>
                    <a:pt x="2496" y="151"/>
                  </a:lnTo>
                  <a:lnTo>
                    <a:pt x="2182" y="164"/>
                  </a:lnTo>
                  <a:lnTo>
                    <a:pt x="1977" y="204"/>
                  </a:lnTo>
                  <a:lnTo>
                    <a:pt x="1869" y="219"/>
                  </a:lnTo>
                  <a:lnTo>
                    <a:pt x="1678" y="259"/>
                  </a:lnTo>
                  <a:lnTo>
                    <a:pt x="1650" y="274"/>
                  </a:lnTo>
                  <a:lnTo>
                    <a:pt x="1650" y="314"/>
                  </a:lnTo>
                  <a:lnTo>
                    <a:pt x="1650" y="355"/>
                  </a:lnTo>
                  <a:lnTo>
                    <a:pt x="1554" y="355"/>
                  </a:lnTo>
                  <a:lnTo>
                    <a:pt x="1431" y="355"/>
                  </a:lnTo>
                  <a:lnTo>
                    <a:pt x="1418" y="300"/>
                  </a:lnTo>
                  <a:lnTo>
                    <a:pt x="1392" y="259"/>
                  </a:lnTo>
                  <a:lnTo>
                    <a:pt x="1379" y="246"/>
                  </a:lnTo>
                  <a:lnTo>
                    <a:pt x="1337" y="246"/>
                  </a:lnTo>
                  <a:lnTo>
                    <a:pt x="1310" y="246"/>
                  </a:lnTo>
                  <a:lnTo>
                    <a:pt x="1269" y="246"/>
                  </a:lnTo>
                  <a:lnTo>
                    <a:pt x="805" y="259"/>
                  </a:lnTo>
                  <a:lnTo>
                    <a:pt x="533" y="274"/>
                  </a:lnTo>
                  <a:lnTo>
                    <a:pt x="369" y="314"/>
                  </a:lnTo>
                  <a:lnTo>
                    <a:pt x="369" y="300"/>
                  </a:lnTo>
                  <a:lnTo>
                    <a:pt x="151" y="55"/>
                  </a:lnTo>
                  <a:lnTo>
                    <a:pt x="96" y="41"/>
                  </a:lnTo>
                  <a:lnTo>
                    <a:pt x="69" y="15"/>
                  </a:lnTo>
                  <a:lnTo>
                    <a:pt x="27" y="15"/>
                  </a:lnTo>
                  <a:lnTo>
                    <a:pt x="14" y="41"/>
                  </a:lnTo>
                  <a:lnTo>
                    <a:pt x="14" y="55"/>
                  </a:lnTo>
                  <a:lnTo>
                    <a:pt x="0" y="123"/>
                  </a:lnTo>
                  <a:close/>
                </a:path>
              </a:pathLst>
            </a:custGeom>
            <a:solidFill>
              <a:srgbClr val="8375BC"/>
            </a:solidFill>
            <a:ln w="9525">
              <a:noFill/>
              <a:round/>
              <a:headEnd/>
              <a:tailEnd/>
            </a:ln>
          </p:spPr>
          <p:txBody>
            <a:bodyPr/>
            <a:lstStyle/>
            <a:p>
              <a:endParaRPr lang="en-US"/>
            </a:p>
          </p:txBody>
        </p:sp>
        <p:sp>
          <p:nvSpPr>
            <p:cNvPr id="15459" name="Freeform 106"/>
            <p:cNvSpPr>
              <a:spLocks/>
            </p:cNvSpPr>
            <p:nvPr/>
          </p:nvSpPr>
          <p:spPr bwMode="auto">
            <a:xfrm>
              <a:off x="1510" y="2465"/>
              <a:ext cx="1054" cy="423"/>
            </a:xfrm>
            <a:custGeom>
              <a:avLst/>
              <a:gdLst>
                <a:gd name="T0" fmla="*/ 0 w 3164"/>
                <a:gd name="T1" fmla="*/ 0 h 1269"/>
                <a:gd name="T2" fmla="*/ 0 w 3164"/>
                <a:gd name="T3" fmla="*/ 0 h 1269"/>
                <a:gd name="T4" fmla="*/ 0 w 3164"/>
                <a:gd name="T5" fmla="*/ 0 h 1269"/>
                <a:gd name="T6" fmla="*/ 0 w 3164"/>
                <a:gd name="T7" fmla="*/ 0 h 1269"/>
                <a:gd name="T8" fmla="*/ 0 w 3164"/>
                <a:gd name="T9" fmla="*/ 0 h 1269"/>
                <a:gd name="T10" fmla="*/ 0 w 3164"/>
                <a:gd name="T11" fmla="*/ 0 h 1269"/>
                <a:gd name="T12" fmla="*/ 0 w 3164"/>
                <a:gd name="T13" fmla="*/ 0 h 1269"/>
                <a:gd name="T14" fmla="*/ 0 w 3164"/>
                <a:gd name="T15" fmla="*/ 0 h 1269"/>
                <a:gd name="T16" fmla="*/ 0 w 3164"/>
                <a:gd name="T17" fmla="*/ 0 h 1269"/>
                <a:gd name="T18" fmla="*/ 0 w 3164"/>
                <a:gd name="T19" fmla="*/ 0 h 1269"/>
                <a:gd name="T20" fmla="*/ 0 w 3164"/>
                <a:gd name="T21" fmla="*/ 0 h 1269"/>
                <a:gd name="T22" fmla="*/ 0 w 3164"/>
                <a:gd name="T23" fmla="*/ 0 h 1269"/>
                <a:gd name="T24" fmla="*/ 0 w 3164"/>
                <a:gd name="T25" fmla="*/ 0 h 1269"/>
                <a:gd name="T26" fmla="*/ 0 w 3164"/>
                <a:gd name="T27" fmla="*/ 0 h 1269"/>
                <a:gd name="T28" fmla="*/ 0 w 3164"/>
                <a:gd name="T29" fmla="*/ 0 h 1269"/>
                <a:gd name="T30" fmla="*/ 0 w 3164"/>
                <a:gd name="T31" fmla="*/ 0 h 1269"/>
                <a:gd name="T32" fmla="*/ 0 w 3164"/>
                <a:gd name="T33" fmla="*/ 0 h 1269"/>
                <a:gd name="T34" fmla="*/ 0 w 3164"/>
                <a:gd name="T35" fmla="*/ 0 h 1269"/>
                <a:gd name="T36" fmla="*/ 0 w 3164"/>
                <a:gd name="T37" fmla="*/ 0 h 1269"/>
                <a:gd name="T38" fmla="*/ 0 w 3164"/>
                <a:gd name="T39" fmla="*/ 0 h 1269"/>
                <a:gd name="T40" fmla="*/ 0 w 3164"/>
                <a:gd name="T41" fmla="*/ 0 h 1269"/>
                <a:gd name="T42" fmla="*/ 0 w 3164"/>
                <a:gd name="T43" fmla="*/ 0 h 1269"/>
                <a:gd name="T44" fmla="*/ 0 w 3164"/>
                <a:gd name="T45" fmla="*/ 0 h 1269"/>
                <a:gd name="T46" fmla="*/ 0 w 3164"/>
                <a:gd name="T47" fmla="*/ 0 h 1269"/>
                <a:gd name="T48" fmla="*/ 0 w 3164"/>
                <a:gd name="T49" fmla="*/ 0 h 1269"/>
                <a:gd name="T50" fmla="*/ 0 w 3164"/>
                <a:gd name="T51" fmla="*/ 0 h 1269"/>
                <a:gd name="T52" fmla="*/ 0 w 3164"/>
                <a:gd name="T53" fmla="*/ 0 h 1269"/>
                <a:gd name="T54" fmla="*/ 0 w 3164"/>
                <a:gd name="T55" fmla="*/ 0 h 1269"/>
                <a:gd name="T56" fmla="*/ 0 w 3164"/>
                <a:gd name="T57" fmla="*/ 0 h 1269"/>
                <a:gd name="T58" fmla="*/ 0 w 3164"/>
                <a:gd name="T59" fmla="*/ 0 h 1269"/>
                <a:gd name="T60" fmla="*/ 0 w 3164"/>
                <a:gd name="T61" fmla="*/ 0 h 1269"/>
                <a:gd name="T62" fmla="*/ 0 w 3164"/>
                <a:gd name="T63" fmla="*/ 0 h 1269"/>
                <a:gd name="T64" fmla="*/ 0 w 3164"/>
                <a:gd name="T65" fmla="*/ 0 h 1269"/>
                <a:gd name="T66" fmla="*/ 0 w 3164"/>
                <a:gd name="T67" fmla="*/ 0 h 1269"/>
                <a:gd name="T68" fmla="*/ 0 w 3164"/>
                <a:gd name="T69" fmla="*/ 0 h 1269"/>
                <a:gd name="T70" fmla="*/ 0 w 3164"/>
                <a:gd name="T71" fmla="*/ 0 h 1269"/>
                <a:gd name="T72" fmla="*/ 0 w 3164"/>
                <a:gd name="T73" fmla="*/ 0 h 1269"/>
                <a:gd name="T74" fmla="*/ 0 w 3164"/>
                <a:gd name="T75" fmla="*/ 0 h 1269"/>
                <a:gd name="T76" fmla="*/ 0 w 3164"/>
                <a:gd name="T77" fmla="*/ 0 h 1269"/>
                <a:gd name="T78" fmla="*/ 0 w 3164"/>
                <a:gd name="T79" fmla="*/ 0 h 1269"/>
                <a:gd name="T80" fmla="*/ 0 w 3164"/>
                <a:gd name="T81" fmla="*/ 0 h 1269"/>
                <a:gd name="T82" fmla="*/ 0 w 3164"/>
                <a:gd name="T83" fmla="*/ 0 h 1269"/>
                <a:gd name="T84" fmla="*/ 0 w 3164"/>
                <a:gd name="T85" fmla="*/ 0 h 1269"/>
                <a:gd name="T86" fmla="*/ 0 w 3164"/>
                <a:gd name="T87" fmla="*/ 0 h 1269"/>
                <a:gd name="T88" fmla="*/ 0 w 3164"/>
                <a:gd name="T89" fmla="*/ 0 h 1269"/>
                <a:gd name="T90" fmla="*/ 0 w 3164"/>
                <a:gd name="T91" fmla="*/ 0 h 1269"/>
                <a:gd name="T92" fmla="*/ 0 w 3164"/>
                <a:gd name="T93" fmla="*/ 0 h 1269"/>
                <a:gd name="T94" fmla="*/ 0 w 3164"/>
                <a:gd name="T95" fmla="*/ 0 h 1269"/>
                <a:gd name="T96" fmla="*/ 0 w 3164"/>
                <a:gd name="T97" fmla="*/ 0 h 1269"/>
                <a:gd name="T98" fmla="*/ 0 w 3164"/>
                <a:gd name="T99" fmla="*/ 0 h 1269"/>
                <a:gd name="T100" fmla="*/ 0 w 3164"/>
                <a:gd name="T101" fmla="*/ 0 h 1269"/>
                <a:gd name="T102" fmla="*/ 0 w 3164"/>
                <a:gd name="T103" fmla="*/ 0 h 1269"/>
                <a:gd name="T104" fmla="*/ 0 w 3164"/>
                <a:gd name="T105" fmla="*/ 0 h 12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4"/>
                <a:gd name="T160" fmla="*/ 0 h 1269"/>
                <a:gd name="T161" fmla="*/ 3164 w 3164"/>
                <a:gd name="T162" fmla="*/ 1269 h 12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4" h="1269">
                  <a:moveTo>
                    <a:pt x="0" y="123"/>
                  </a:moveTo>
                  <a:lnTo>
                    <a:pt x="219" y="355"/>
                  </a:lnTo>
                  <a:lnTo>
                    <a:pt x="233" y="382"/>
                  </a:lnTo>
                  <a:lnTo>
                    <a:pt x="259" y="423"/>
                  </a:lnTo>
                  <a:lnTo>
                    <a:pt x="233" y="1078"/>
                  </a:lnTo>
                  <a:lnTo>
                    <a:pt x="233" y="1160"/>
                  </a:lnTo>
                  <a:lnTo>
                    <a:pt x="259" y="1186"/>
                  </a:lnTo>
                  <a:lnTo>
                    <a:pt x="274" y="1228"/>
                  </a:lnTo>
                  <a:lnTo>
                    <a:pt x="314" y="1256"/>
                  </a:lnTo>
                  <a:lnTo>
                    <a:pt x="342" y="1269"/>
                  </a:lnTo>
                  <a:lnTo>
                    <a:pt x="369" y="1269"/>
                  </a:lnTo>
                  <a:lnTo>
                    <a:pt x="437" y="1256"/>
                  </a:lnTo>
                  <a:lnTo>
                    <a:pt x="682" y="1214"/>
                  </a:lnTo>
                  <a:lnTo>
                    <a:pt x="750" y="1105"/>
                  </a:lnTo>
                  <a:lnTo>
                    <a:pt x="491" y="1118"/>
                  </a:lnTo>
                  <a:lnTo>
                    <a:pt x="437" y="1118"/>
                  </a:lnTo>
                  <a:lnTo>
                    <a:pt x="397" y="1118"/>
                  </a:lnTo>
                  <a:lnTo>
                    <a:pt x="382" y="1105"/>
                  </a:lnTo>
                  <a:lnTo>
                    <a:pt x="382" y="1065"/>
                  </a:lnTo>
                  <a:lnTo>
                    <a:pt x="397" y="519"/>
                  </a:lnTo>
                  <a:lnTo>
                    <a:pt x="423" y="437"/>
                  </a:lnTo>
                  <a:lnTo>
                    <a:pt x="478" y="410"/>
                  </a:lnTo>
                  <a:lnTo>
                    <a:pt x="533" y="410"/>
                  </a:lnTo>
                  <a:lnTo>
                    <a:pt x="765" y="382"/>
                  </a:lnTo>
                  <a:lnTo>
                    <a:pt x="1052" y="382"/>
                  </a:lnTo>
                  <a:lnTo>
                    <a:pt x="1310" y="382"/>
                  </a:lnTo>
                  <a:lnTo>
                    <a:pt x="1337" y="382"/>
                  </a:lnTo>
                  <a:lnTo>
                    <a:pt x="1379" y="382"/>
                  </a:lnTo>
                  <a:lnTo>
                    <a:pt x="1392" y="410"/>
                  </a:lnTo>
                  <a:lnTo>
                    <a:pt x="1392" y="437"/>
                  </a:lnTo>
                  <a:lnTo>
                    <a:pt x="1418" y="682"/>
                  </a:lnTo>
                  <a:lnTo>
                    <a:pt x="1554" y="682"/>
                  </a:lnTo>
                  <a:lnTo>
                    <a:pt x="1527" y="478"/>
                  </a:lnTo>
                  <a:lnTo>
                    <a:pt x="1650" y="478"/>
                  </a:lnTo>
                  <a:lnTo>
                    <a:pt x="1691" y="642"/>
                  </a:lnTo>
                  <a:lnTo>
                    <a:pt x="1841" y="655"/>
                  </a:lnTo>
                  <a:lnTo>
                    <a:pt x="1799" y="423"/>
                  </a:lnTo>
                  <a:lnTo>
                    <a:pt x="1799" y="368"/>
                  </a:lnTo>
                  <a:lnTo>
                    <a:pt x="1799" y="355"/>
                  </a:lnTo>
                  <a:lnTo>
                    <a:pt x="1841" y="327"/>
                  </a:lnTo>
                  <a:lnTo>
                    <a:pt x="2127" y="300"/>
                  </a:lnTo>
                  <a:lnTo>
                    <a:pt x="2277" y="259"/>
                  </a:lnTo>
                  <a:lnTo>
                    <a:pt x="2345" y="259"/>
                  </a:lnTo>
                  <a:lnTo>
                    <a:pt x="2428" y="259"/>
                  </a:lnTo>
                  <a:lnTo>
                    <a:pt x="2469" y="246"/>
                  </a:lnTo>
                  <a:lnTo>
                    <a:pt x="2524" y="274"/>
                  </a:lnTo>
                  <a:lnTo>
                    <a:pt x="2550" y="314"/>
                  </a:lnTo>
                  <a:lnTo>
                    <a:pt x="2550" y="355"/>
                  </a:lnTo>
                  <a:lnTo>
                    <a:pt x="2605" y="737"/>
                  </a:lnTo>
                  <a:lnTo>
                    <a:pt x="2645" y="805"/>
                  </a:lnTo>
                  <a:lnTo>
                    <a:pt x="2645" y="901"/>
                  </a:lnTo>
                  <a:lnTo>
                    <a:pt x="2645" y="942"/>
                  </a:lnTo>
                  <a:lnTo>
                    <a:pt x="2645" y="997"/>
                  </a:lnTo>
                  <a:lnTo>
                    <a:pt x="2632" y="1023"/>
                  </a:lnTo>
                  <a:lnTo>
                    <a:pt x="2592" y="1050"/>
                  </a:lnTo>
                  <a:lnTo>
                    <a:pt x="2550" y="1065"/>
                  </a:lnTo>
                  <a:lnTo>
                    <a:pt x="2441" y="1065"/>
                  </a:lnTo>
                  <a:lnTo>
                    <a:pt x="2318" y="1228"/>
                  </a:lnTo>
                  <a:lnTo>
                    <a:pt x="2592" y="1228"/>
                  </a:lnTo>
                  <a:lnTo>
                    <a:pt x="2741" y="1173"/>
                  </a:lnTo>
                  <a:lnTo>
                    <a:pt x="2782" y="1173"/>
                  </a:lnTo>
                  <a:lnTo>
                    <a:pt x="2809" y="1118"/>
                  </a:lnTo>
                  <a:lnTo>
                    <a:pt x="2837" y="1078"/>
                  </a:lnTo>
                  <a:lnTo>
                    <a:pt x="2809" y="997"/>
                  </a:lnTo>
                  <a:lnTo>
                    <a:pt x="2755" y="587"/>
                  </a:lnTo>
                  <a:lnTo>
                    <a:pt x="2728" y="410"/>
                  </a:lnTo>
                  <a:lnTo>
                    <a:pt x="3109" y="123"/>
                  </a:lnTo>
                  <a:lnTo>
                    <a:pt x="3123" y="110"/>
                  </a:lnTo>
                  <a:lnTo>
                    <a:pt x="3164" y="55"/>
                  </a:lnTo>
                  <a:lnTo>
                    <a:pt x="3123" y="15"/>
                  </a:lnTo>
                  <a:lnTo>
                    <a:pt x="3109" y="0"/>
                  </a:lnTo>
                  <a:lnTo>
                    <a:pt x="3055" y="0"/>
                  </a:lnTo>
                  <a:lnTo>
                    <a:pt x="3015" y="15"/>
                  </a:lnTo>
                  <a:lnTo>
                    <a:pt x="2945" y="68"/>
                  </a:lnTo>
                  <a:lnTo>
                    <a:pt x="2632" y="274"/>
                  </a:lnTo>
                  <a:lnTo>
                    <a:pt x="2605" y="204"/>
                  </a:lnTo>
                  <a:lnTo>
                    <a:pt x="2592" y="164"/>
                  </a:lnTo>
                  <a:lnTo>
                    <a:pt x="2577" y="164"/>
                  </a:lnTo>
                  <a:lnTo>
                    <a:pt x="2537" y="151"/>
                  </a:lnTo>
                  <a:lnTo>
                    <a:pt x="2496" y="151"/>
                  </a:lnTo>
                  <a:lnTo>
                    <a:pt x="2182" y="164"/>
                  </a:lnTo>
                  <a:lnTo>
                    <a:pt x="1977" y="204"/>
                  </a:lnTo>
                  <a:lnTo>
                    <a:pt x="1869" y="219"/>
                  </a:lnTo>
                  <a:lnTo>
                    <a:pt x="1678" y="259"/>
                  </a:lnTo>
                  <a:lnTo>
                    <a:pt x="1650" y="274"/>
                  </a:lnTo>
                  <a:lnTo>
                    <a:pt x="1650" y="314"/>
                  </a:lnTo>
                  <a:lnTo>
                    <a:pt x="1650" y="355"/>
                  </a:lnTo>
                  <a:lnTo>
                    <a:pt x="1554" y="355"/>
                  </a:lnTo>
                  <a:lnTo>
                    <a:pt x="1431" y="355"/>
                  </a:lnTo>
                  <a:lnTo>
                    <a:pt x="1418" y="300"/>
                  </a:lnTo>
                  <a:lnTo>
                    <a:pt x="1392" y="259"/>
                  </a:lnTo>
                  <a:lnTo>
                    <a:pt x="1379" y="246"/>
                  </a:lnTo>
                  <a:lnTo>
                    <a:pt x="1337" y="246"/>
                  </a:lnTo>
                  <a:lnTo>
                    <a:pt x="1310" y="246"/>
                  </a:lnTo>
                  <a:lnTo>
                    <a:pt x="1269" y="246"/>
                  </a:lnTo>
                  <a:lnTo>
                    <a:pt x="805" y="259"/>
                  </a:lnTo>
                  <a:lnTo>
                    <a:pt x="533" y="274"/>
                  </a:lnTo>
                  <a:lnTo>
                    <a:pt x="369" y="314"/>
                  </a:lnTo>
                  <a:lnTo>
                    <a:pt x="369" y="300"/>
                  </a:lnTo>
                  <a:lnTo>
                    <a:pt x="151" y="55"/>
                  </a:lnTo>
                  <a:lnTo>
                    <a:pt x="96" y="41"/>
                  </a:lnTo>
                  <a:lnTo>
                    <a:pt x="69" y="15"/>
                  </a:lnTo>
                  <a:lnTo>
                    <a:pt x="27" y="15"/>
                  </a:lnTo>
                  <a:lnTo>
                    <a:pt x="14" y="41"/>
                  </a:lnTo>
                  <a:lnTo>
                    <a:pt x="14" y="55"/>
                  </a:lnTo>
                  <a:lnTo>
                    <a:pt x="0" y="123"/>
                  </a:lnTo>
                </a:path>
              </a:pathLst>
            </a:custGeom>
            <a:noFill/>
            <a:ln w="0">
              <a:solidFill>
                <a:srgbClr val="000000"/>
              </a:solidFill>
              <a:round/>
              <a:headEnd/>
              <a:tailEnd/>
            </a:ln>
          </p:spPr>
          <p:txBody>
            <a:bodyPr/>
            <a:lstStyle/>
            <a:p>
              <a:endParaRPr lang="en-US"/>
            </a:p>
          </p:txBody>
        </p:sp>
        <p:sp>
          <p:nvSpPr>
            <p:cNvPr id="15460" name="Freeform 107"/>
            <p:cNvSpPr>
              <a:spLocks/>
            </p:cNvSpPr>
            <p:nvPr/>
          </p:nvSpPr>
          <p:spPr bwMode="auto">
            <a:xfrm>
              <a:off x="1510" y="2465"/>
              <a:ext cx="1054" cy="423"/>
            </a:xfrm>
            <a:custGeom>
              <a:avLst/>
              <a:gdLst>
                <a:gd name="T0" fmla="*/ 0 w 3164"/>
                <a:gd name="T1" fmla="*/ 0 h 1269"/>
                <a:gd name="T2" fmla="*/ 0 w 3164"/>
                <a:gd name="T3" fmla="*/ 0 h 1269"/>
                <a:gd name="T4" fmla="*/ 0 w 3164"/>
                <a:gd name="T5" fmla="*/ 0 h 1269"/>
                <a:gd name="T6" fmla="*/ 0 w 3164"/>
                <a:gd name="T7" fmla="*/ 0 h 1269"/>
                <a:gd name="T8" fmla="*/ 0 w 3164"/>
                <a:gd name="T9" fmla="*/ 0 h 1269"/>
                <a:gd name="T10" fmla="*/ 0 w 3164"/>
                <a:gd name="T11" fmla="*/ 0 h 1269"/>
                <a:gd name="T12" fmla="*/ 0 w 3164"/>
                <a:gd name="T13" fmla="*/ 0 h 1269"/>
                <a:gd name="T14" fmla="*/ 0 w 3164"/>
                <a:gd name="T15" fmla="*/ 0 h 1269"/>
                <a:gd name="T16" fmla="*/ 0 w 3164"/>
                <a:gd name="T17" fmla="*/ 0 h 1269"/>
                <a:gd name="T18" fmla="*/ 0 w 3164"/>
                <a:gd name="T19" fmla="*/ 0 h 1269"/>
                <a:gd name="T20" fmla="*/ 0 w 3164"/>
                <a:gd name="T21" fmla="*/ 0 h 1269"/>
                <a:gd name="T22" fmla="*/ 0 w 3164"/>
                <a:gd name="T23" fmla="*/ 0 h 1269"/>
                <a:gd name="T24" fmla="*/ 0 w 3164"/>
                <a:gd name="T25" fmla="*/ 0 h 1269"/>
                <a:gd name="T26" fmla="*/ 0 w 3164"/>
                <a:gd name="T27" fmla="*/ 0 h 1269"/>
                <a:gd name="T28" fmla="*/ 0 w 3164"/>
                <a:gd name="T29" fmla="*/ 0 h 1269"/>
                <a:gd name="T30" fmla="*/ 0 w 3164"/>
                <a:gd name="T31" fmla="*/ 0 h 1269"/>
                <a:gd name="T32" fmla="*/ 0 w 3164"/>
                <a:gd name="T33" fmla="*/ 0 h 1269"/>
                <a:gd name="T34" fmla="*/ 0 w 3164"/>
                <a:gd name="T35" fmla="*/ 0 h 1269"/>
                <a:gd name="T36" fmla="*/ 0 w 3164"/>
                <a:gd name="T37" fmla="*/ 0 h 1269"/>
                <a:gd name="T38" fmla="*/ 0 w 3164"/>
                <a:gd name="T39" fmla="*/ 0 h 1269"/>
                <a:gd name="T40" fmla="*/ 0 w 3164"/>
                <a:gd name="T41" fmla="*/ 0 h 1269"/>
                <a:gd name="T42" fmla="*/ 0 w 3164"/>
                <a:gd name="T43" fmla="*/ 0 h 1269"/>
                <a:gd name="T44" fmla="*/ 0 w 3164"/>
                <a:gd name="T45" fmla="*/ 0 h 1269"/>
                <a:gd name="T46" fmla="*/ 0 w 3164"/>
                <a:gd name="T47" fmla="*/ 0 h 1269"/>
                <a:gd name="T48" fmla="*/ 0 w 3164"/>
                <a:gd name="T49" fmla="*/ 0 h 1269"/>
                <a:gd name="T50" fmla="*/ 0 w 3164"/>
                <a:gd name="T51" fmla="*/ 0 h 1269"/>
                <a:gd name="T52" fmla="*/ 0 w 3164"/>
                <a:gd name="T53" fmla="*/ 0 h 1269"/>
                <a:gd name="T54" fmla="*/ 0 w 3164"/>
                <a:gd name="T55" fmla="*/ 0 h 1269"/>
                <a:gd name="T56" fmla="*/ 0 w 3164"/>
                <a:gd name="T57" fmla="*/ 0 h 1269"/>
                <a:gd name="T58" fmla="*/ 0 w 3164"/>
                <a:gd name="T59" fmla="*/ 0 h 1269"/>
                <a:gd name="T60" fmla="*/ 0 w 3164"/>
                <a:gd name="T61" fmla="*/ 0 h 1269"/>
                <a:gd name="T62" fmla="*/ 0 w 3164"/>
                <a:gd name="T63" fmla="*/ 0 h 1269"/>
                <a:gd name="T64" fmla="*/ 0 w 3164"/>
                <a:gd name="T65" fmla="*/ 0 h 1269"/>
                <a:gd name="T66" fmla="*/ 0 w 3164"/>
                <a:gd name="T67" fmla="*/ 0 h 1269"/>
                <a:gd name="T68" fmla="*/ 0 w 3164"/>
                <a:gd name="T69" fmla="*/ 0 h 1269"/>
                <a:gd name="T70" fmla="*/ 0 w 3164"/>
                <a:gd name="T71" fmla="*/ 0 h 1269"/>
                <a:gd name="T72" fmla="*/ 0 w 3164"/>
                <a:gd name="T73" fmla="*/ 0 h 1269"/>
                <a:gd name="T74" fmla="*/ 0 w 3164"/>
                <a:gd name="T75" fmla="*/ 0 h 1269"/>
                <a:gd name="T76" fmla="*/ 0 w 3164"/>
                <a:gd name="T77" fmla="*/ 0 h 1269"/>
                <a:gd name="T78" fmla="*/ 0 w 3164"/>
                <a:gd name="T79" fmla="*/ 0 h 1269"/>
                <a:gd name="T80" fmla="*/ 0 w 3164"/>
                <a:gd name="T81" fmla="*/ 0 h 1269"/>
                <a:gd name="T82" fmla="*/ 0 w 3164"/>
                <a:gd name="T83" fmla="*/ 0 h 1269"/>
                <a:gd name="T84" fmla="*/ 0 w 3164"/>
                <a:gd name="T85" fmla="*/ 0 h 1269"/>
                <a:gd name="T86" fmla="*/ 0 w 3164"/>
                <a:gd name="T87" fmla="*/ 0 h 1269"/>
                <a:gd name="T88" fmla="*/ 0 w 3164"/>
                <a:gd name="T89" fmla="*/ 0 h 1269"/>
                <a:gd name="T90" fmla="*/ 0 w 3164"/>
                <a:gd name="T91" fmla="*/ 0 h 1269"/>
                <a:gd name="T92" fmla="*/ 0 w 3164"/>
                <a:gd name="T93" fmla="*/ 0 h 1269"/>
                <a:gd name="T94" fmla="*/ 0 w 3164"/>
                <a:gd name="T95" fmla="*/ 0 h 1269"/>
                <a:gd name="T96" fmla="*/ 0 w 3164"/>
                <a:gd name="T97" fmla="*/ 0 h 1269"/>
                <a:gd name="T98" fmla="*/ 0 w 3164"/>
                <a:gd name="T99" fmla="*/ 0 h 1269"/>
                <a:gd name="T100" fmla="*/ 0 w 3164"/>
                <a:gd name="T101" fmla="*/ 0 h 1269"/>
                <a:gd name="T102" fmla="*/ 0 w 3164"/>
                <a:gd name="T103" fmla="*/ 0 h 1269"/>
                <a:gd name="T104" fmla="*/ 0 w 3164"/>
                <a:gd name="T105" fmla="*/ 0 h 12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4"/>
                <a:gd name="T160" fmla="*/ 0 h 1269"/>
                <a:gd name="T161" fmla="*/ 3164 w 3164"/>
                <a:gd name="T162" fmla="*/ 1269 h 12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4" h="1269">
                  <a:moveTo>
                    <a:pt x="0" y="123"/>
                  </a:moveTo>
                  <a:lnTo>
                    <a:pt x="219" y="355"/>
                  </a:lnTo>
                  <a:lnTo>
                    <a:pt x="233" y="382"/>
                  </a:lnTo>
                  <a:lnTo>
                    <a:pt x="259" y="423"/>
                  </a:lnTo>
                  <a:lnTo>
                    <a:pt x="233" y="1078"/>
                  </a:lnTo>
                  <a:lnTo>
                    <a:pt x="233" y="1160"/>
                  </a:lnTo>
                  <a:lnTo>
                    <a:pt x="259" y="1186"/>
                  </a:lnTo>
                  <a:lnTo>
                    <a:pt x="274" y="1228"/>
                  </a:lnTo>
                  <a:lnTo>
                    <a:pt x="314" y="1256"/>
                  </a:lnTo>
                  <a:lnTo>
                    <a:pt x="342" y="1269"/>
                  </a:lnTo>
                  <a:lnTo>
                    <a:pt x="369" y="1269"/>
                  </a:lnTo>
                  <a:lnTo>
                    <a:pt x="437" y="1256"/>
                  </a:lnTo>
                  <a:lnTo>
                    <a:pt x="682" y="1214"/>
                  </a:lnTo>
                  <a:lnTo>
                    <a:pt x="750" y="1105"/>
                  </a:lnTo>
                  <a:lnTo>
                    <a:pt x="491" y="1118"/>
                  </a:lnTo>
                  <a:lnTo>
                    <a:pt x="437" y="1118"/>
                  </a:lnTo>
                  <a:lnTo>
                    <a:pt x="397" y="1118"/>
                  </a:lnTo>
                  <a:lnTo>
                    <a:pt x="382" y="1105"/>
                  </a:lnTo>
                  <a:lnTo>
                    <a:pt x="382" y="1065"/>
                  </a:lnTo>
                  <a:lnTo>
                    <a:pt x="397" y="519"/>
                  </a:lnTo>
                  <a:lnTo>
                    <a:pt x="423" y="437"/>
                  </a:lnTo>
                  <a:lnTo>
                    <a:pt x="478" y="410"/>
                  </a:lnTo>
                  <a:lnTo>
                    <a:pt x="533" y="410"/>
                  </a:lnTo>
                  <a:lnTo>
                    <a:pt x="765" y="382"/>
                  </a:lnTo>
                  <a:lnTo>
                    <a:pt x="1052" y="382"/>
                  </a:lnTo>
                  <a:lnTo>
                    <a:pt x="1310" y="382"/>
                  </a:lnTo>
                  <a:lnTo>
                    <a:pt x="1337" y="382"/>
                  </a:lnTo>
                  <a:lnTo>
                    <a:pt x="1379" y="382"/>
                  </a:lnTo>
                  <a:lnTo>
                    <a:pt x="1392" y="410"/>
                  </a:lnTo>
                  <a:lnTo>
                    <a:pt x="1392" y="437"/>
                  </a:lnTo>
                  <a:lnTo>
                    <a:pt x="1418" y="682"/>
                  </a:lnTo>
                  <a:lnTo>
                    <a:pt x="1554" y="682"/>
                  </a:lnTo>
                  <a:lnTo>
                    <a:pt x="1527" y="478"/>
                  </a:lnTo>
                  <a:lnTo>
                    <a:pt x="1650" y="478"/>
                  </a:lnTo>
                  <a:lnTo>
                    <a:pt x="1691" y="642"/>
                  </a:lnTo>
                  <a:lnTo>
                    <a:pt x="1841" y="655"/>
                  </a:lnTo>
                  <a:lnTo>
                    <a:pt x="1799" y="423"/>
                  </a:lnTo>
                  <a:lnTo>
                    <a:pt x="1799" y="368"/>
                  </a:lnTo>
                  <a:lnTo>
                    <a:pt x="1799" y="355"/>
                  </a:lnTo>
                  <a:lnTo>
                    <a:pt x="1841" y="327"/>
                  </a:lnTo>
                  <a:lnTo>
                    <a:pt x="2127" y="300"/>
                  </a:lnTo>
                  <a:lnTo>
                    <a:pt x="2277" y="259"/>
                  </a:lnTo>
                  <a:lnTo>
                    <a:pt x="2345" y="259"/>
                  </a:lnTo>
                  <a:lnTo>
                    <a:pt x="2428" y="259"/>
                  </a:lnTo>
                  <a:lnTo>
                    <a:pt x="2469" y="246"/>
                  </a:lnTo>
                  <a:lnTo>
                    <a:pt x="2524" y="274"/>
                  </a:lnTo>
                  <a:lnTo>
                    <a:pt x="2550" y="314"/>
                  </a:lnTo>
                  <a:lnTo>
                    <a:pt x="2550" y="355"/>
                  </a:lnTo>
                  <a:lnTo>
                    <a:pt x="2605" y="737"/>
                  </a:lnTo>
                  <a:lnTo>
                    <a:pt x="2645" y="805"/>
                  </a:lnTo>
                  <a:lnTo>
                    <a:pt x="2645" y="901"/>
                  </a:lnTo>
                  <a:lnTo>
                    <a:pt x="2645" y="942"/>
                  </a:lnTo>
                  <a:lnTo>
                    <a:pt x="2645" y="997"/>
                  </a:lnTo>
                  <a:lnTo>
                    <a:pt x="2632" y="1023"/>
                  </a:lnTo>
                  <a:lnTo>
                    <a:pt x="2592" y="1050"/>
                  </a:lnTo>
                  <a:lnTo>
                    <a:pt x="2550" y="1065"/>
                  </a:lnTo>
                  <a:lnTo>
                    <a:pt x="2441" y="1065"/>
                  </a:lnTo>
                  <a:lnTo>
                    <a:pt x="2318" y="1228"/>
                  </a:lnTo>
                  <a:lnTo>
                    <a:pt x="2592" y="1228"/>
                  </a:lnTo>
                  <a:lnTo>
                    <a:pt x="2741" y="1173"/>
                  </a:lnTo>
                  <a:lnTo>
                    <a:pt x="2782" y="1173"/>
                  </a:lnTo>
                  <a:lnTo>
                    <a:pt x="2809" y="1118"/>
                  </a:lnTo>
                  <a:lnTo>
                    <a:pt x="2837" y="1078"/>
                  </a:lnTo>
                  <a:lnTo>
                    <a:pt x="2809" y="997"/>
                  </a:lnTo>
                  <a:lnTo>
                    <a:pt x="2755" y="587"/>
                  </a:lnTo>
                  <a:lnTo>
                    <a:pt x="2728" y="410"/>
                  </a:lnTo>
                  <a:lnTo>
                    <a:pt x="3109" y="123"/>
                  </a:lnTo>
                  <a:lnTo>
                    <a:pt x="3123" y="110"/>
                  </a:lnTo>
                  <a:lnTo>
                    <a:pt x="3164" y="55"/>
                  </a:lnTo>
                  <a:lnTo>
                    <a:pt x="3123" y="15"/>
                  </a:lnTo>
                  <a:lnTo>
                    <a:pt x="3109" y="0"/>
                  </a:lnTo>
                  <a:lnTo>
                    <a:pt x="3055" y="0"/>
                  </a:lnTo>
                  <a:lnTo>
                    <a:pt x="3015" y="15"/>
                  </a:lnTo>
                  <a:lnTo>
                    <a:pt x="2945" y="68"/>
                  </a:lnTo>
                  <a:lnTo>
                    <a:pt x="2632" y="274"/>
                  </a:lnTo>
                  <a:lnTo>
                    <a:pt x="2605" y="204"/>
                  </a:lnTo>
                  <a:lnTo>
                    <a:pt x="2592" y="164"/>
                  </a:lnTo>
                  <a:lnTo>
                    <a:pt x="2577" y="164"/>
                  </a:lnTo>
                  <a:lnTo>
                    <a:pt x="2537" y="151"/>
                  </a:lnTo>
                  <a:lnTo>
                    <a:pt x="2496" y="151"/>
                  </a:lnTo>
                  <a:lnTo>
                    <a:pt x="2182" y="164"/>
                  </a:lnTo>
                  <a:lnTo>
                    <a:pt x="1977" y="204"/>
                  </a:lnTo>
                  <a:lnTo>
                    <a:pt x="1869" y="219"/>
                  </a:lnTo>
                  <a:lnTo>
                    <a:pt x="1678" y="259"/>
                  </a:lnTo>
                  <a:lnTo>
                    <a:pt x="1650" y="274"/>
                  </a:lnTo>
                  <a:lnTo>
                    <a:pt x="1650" y="314"/>
                  </a:lnTo>
                  <a:lnTo>
                    <a:pt x="1650" y="355"/>
                  </a:lnTo>
                  <a:lnTo>
                    <a:pt x="1554" y="355"/>
                  </a:lnTo>
                  <a:lnTo>
                    <a:pt x="1431" y="355"/>
                  </a:lnTo>
                  <a:lnTo>
                    <a:pt x="1418" y="300"/>
                  </a:lnTo>
                  <a:lnTo>
                    <a:pt x="1392" y="259"/>
                  </a:lnTo>
                  <a:lnTo>
                    <a:pt x="1379" y="246"/>
                  </a:lnTo>
                  <a:lnTo>
                    <a:pt x="1337" y="246"/>
                  </a:lnTo>
                  <a:lnTo>
                    <a:pt x="1310" y="246"/>
                  </a:lnTo>
                  <a:lnTo>
                    <a:pt x="1269" y="246"/>
                  </a:lnTo>
                  <a:lnTo>
                    <a:pt x="805" y="259"/>
                  </a:lnTo>
                  <a:lnTo>
                    <a:pt x="533" y="274"/>
                  </a:lnTo>
                  <a:lnTo>
                    <a:pt x="369" y="314"/>
                  </a:lnTo>
                  <a:lnTo>
                    <a:pt x="369" y="300"/>
                  </a:lnTo>
                  <a:lnTo>
                    <a:pt x="151" y="55"/>
                  </a:lnTo>
                  <a:lnTo>
                    <a:pt x="96" y="41"/>
                  </a:lnTo>
                  <a:lnTo>
                    <a:pt x="69" y="15"/>
                  </a:lnTo>
                  <a:lnTo>
                    <a:pt x="27" y="15"/>
                  </a:lnTo>
                  <a:lnTo>
                    <a:pt x="14" y="41"/>
                  </a:lnTo>
                  <a:lnTo>
                    <a:pt x="14" y="55"/>
                  </a:lnTo>
                  <a:lnTo>
                    <a:pt x="0" y="123"/>
                  </a:lnTo>
                </a:path>
              </a:pathLst>
            </a:custGeom>
            <a:noFill/>
            <a:ln w="0">
              <a:solidFill>
                <a:srgbClr val="000000"/>
              </a:solidFill>
              <a:round/>
              <a:headEnd/>
              <a:tailEnd/>
            </a:ln>
          </p:spPr>
          <p:txBody>
            <a:bodyPr/>
            <a:lstStyle/>
            <a:p>
              <a:endParaRPr lang="en-US"/>
            </a:p>
          </p:txBody>
        </p:sp>
        <p:sp>
          <p:nvSpPr>
            <p:cNvPr id="15461" name="Freeform 108"/>
            <p:cNvSpPr>
              <a:spLocks/>
            </p:cNvSpPr>
            <p:nvPr/>
          </p:nvSpPr>
          <p:spPr bwMode="auto">
            <a:xfrm>
              <a:off x="1624" y="2265"/>
              <a:ext cx="745" cy="168"/>
            </a:xfrm>
            <a:custGeom>
              <a:avLst/>
              <a:gdLst>
                <a:gd name="T0" fmla="*/ 0 w 2235"/>
                <a:gd name="T1" fmla="*/ 0 h 505"/>
                <a:gd name="T2" fmla="*/ 0 w 2235"/>
                <a:gd name="T3" fmla="*/ 0 h 505"/>
                <a:gd name="T4" fmla="*/ 0 w 2235"/>
                <a:gd name="T5" fmla="*/ 0 h 505"/>
                <a:gd name="T6" fmla="*/ 0 w 2235"/>
                <a:gd name="T7" fmla="*/ 0 h 505"/>
                <a:gd name="T8" fmla="*/ 0 w 2235"/>
                <a:gd name="T9" fmla="*/ 0 h 505"/>
                <a:gd name="T10" fmla="*/ 0 w 2235"/>
                <a:gd name="T11" fmla="*/ 0 h 505"/>
                <a:gd name="T12" fmla="*/ 0 w 2235"/>
                <a:gd name="T13" fmla="*/ 0 h 505"/>
                <a:gd name="T14" fmla="*/ 0 w 2235"/>
                <a:gd name="T15" fmla="*/ 0 h 505"/>
                <a:gd name="T16" fmla="*/ 0 w 2235"/>
                <a:gd name="T17" fmla="*/ 0 h 505"/>
                <a:gd name="T18" fmla="*/ 0 w 2235"/>
                <a:gd name="T19" fmla="*/ 0 h 505"/>
                <a:gd name="T20" fmla="*/ 0 w 2235"/>
                <a:gd name="T21" fmla="*/ 0 h 505"/>
                <a:gd name="T22" fmla="*/ 0 w 2235"/>
                <a:gd name="T23" fmla="*/ 0 h 505"/>
                <a:gd name="T24" fmla="*/ 0 w 2235"/>
                <a:gd name="T25" fmla="*/ 0 h 505"/>
                <a:gd name="T26" fmla="*/ 0 w 2235"/>
                <a:gd name="T27" fmla="*/ 0 h 505"/>
                <a:gd name="T28" fmla="*/ 0 w 2235"/>
                <a:gd name="T29" fmla="*/ 0 h 505"/>
                <a:gd name="T30" fmla="*/ 0 w 2235"/>
                <a:gd name="T31" fmla="*/ 0 h 505"/>
                <a:gd name="T32" fmla="*/ 0 w 2235"/>
                <a:gd name="T33" fmla="*/ 0 h 505"/>
                <a:gd name="T34" fmla="*/ 0 w 2235"/>
                <a:gd name="T35" fmla="*/ 0 h 505"/>
                <a:gd name="T36" fmla="*/ 0 w 2235"/>
                <a:gd name="T37" fmla="*/ 0 h 505"/>
                <a:gd name="T38" fmla="*/ 0 w 2235"/>
                <a:gd name="T39" fmla="*/ 0 h 505"/>
                <a:gd name="T40" fmla="*/ 0 w 2235"/>
                <a:gd name="T41" fmla="*/ 0 h 505"/>
                <a:gd name="T42" fmla="*/ 0 w 2235"/>
                <a:gd name="T43" fmla="*/ 0 h 505"/>
                <a:gd name="T44" fmla="*/ 0 w 2235"/>
                <a:gd name="T45" fmla="*/ 0 h 505"/>
                <a:gd name="T46" fmla="*/ 0 w 2235"/>
                <a:gd name="T47" fmla="*/ 0 h 505"/>
                <a:gd name="T48" fmla="*/ 0 w 2235"/>
                <a:gd name="T49" fmla="*/ 0 h 505"/>
                <a:gd name="T50" fmla="*/ 0 w 2235"/>
                <a:gd name="T51" fmla="*/ 0 h 505"/>
                <a:gd name="T52" fmla="*/ 0 w 2235"/>
                <a:gd name="T53" fmla="*/ 0 h 505"/>
                <a:gd name="T54" fmla="*/ 0 w 2235"/>
                <a:gd name="T55" fmla="*/ 0 h 505"/>
                <a:gd name="T56" fmla="*/ 0 w 2235"/>
                <a:gd name="T57" fmla="*/ 0 h 505"/>
                <a:gd name="T58" fmla="*/ 0 w 2235"/>
                <a:gd name="T59" fmla="*/ 0 h 505"/>
                <a:gd name="T60" fmla="*/ 0 w 2235"/>
                <a:gd name="T61" fmla="*/ 0 h 505"/>
                <a:gd name="T62" fmla="*/ 0 w 2235"/>
                <a:gd name="T63" fmla="*/ 0 h 505"/>
                <a:gd name="T64" fmla="*/ 0 w 2235"/>
                <a:gd name="T65" fmla="*/ 0 h 505"/>
                <a:gd name="T66" fmla="*/ 0 w 2235"/>
                <a:gd name="T67" fmla="*/ 0 h 505"/>
                <a:gd name="T68" fmla="*/ 0 w 2235"/>
                <a:gd name="T69" fmla="*/ 0 h 505"/>
                <a:gd name="T70" fmla="*/ 0 w 2235"/>
                <a:gd name="T71" fmla="*/ 0 h 505"/>
                <a:gd name="T72" fmla="*/ 0 w 2235"/>
                <a:gd name="T73" fmla="*/ 0 h 505"/>
                <a:gd name="T74" fmla="*/ 0 w 2235"/>
                <a:gd name="T75" fmla="*/ 0 h 505"/>
                <a:gd name="T76" fmla="*/ 0 w 2235"/>
                <a:gd name="T77" fmla="*/ 0 h 505"/>
                <a:gd name="T78" fmla="*/ 0 w 2235"/>
                <a:gd name="T79" fmla="*/ 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35"/>
                <a:gd name="T121" fmla="*/ 0 h 505"/>
                <a:gd name="T122" fmla="*/ 2235 w 223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35" h="505">
                  <a:moveTo>
                    <a:pt x="0" y="451"/>
                  </a:moveTo>
                  <a:lnTo>
                    <a:pt x="0" y="491"/>
                  </a:lnTo>
                  <a:lnTo>
                    <a:pt x="27" y="505"/>
                  </a:lnTo>
                  <a:lnTo>
                    <a:pt x="55" y="505"/>
                  </a:lnTo>
                  <a:lnTo>
                    <a:pt x="191" y="477"/>
                  </a:lnTo>
                  <a:lnTo>
                    <a:pt x="300" y="451"/>
                  </a:lnTo>
                  <a:lnTo>
                    <a:pt x="463" y="423"/>
                  </a:lnTo>
                  <a:lnTo>
                    <a:pt x="546" y="383"/>
                  </a:lnTo>
                  <a:lnTo>
                    <a:pt x="668" y="341"/>
                  </a:lnTo>
                  <a:lnTo>
                    <a:pt x="736" y="313"/>
                  </a:lnTo>
                  <a:lnTo>
                    <a:pt x="831" y="273"/>
                  </a:lnTo>
                  <a:lnTo>
                    <a:pt x="914" y="232"/>
                  </a:lnTo>
                  <a:lnTo>
                    <a:pt x="886" y="260"/>
                  </a:lnTo>
                  <a:lnTo>
                    <a:pt x="873" y="287"/>
                  </a:lnTo>
                  <a:lnTo>
                    <a:pt x="873" y="328"/>
                  </a:lnTo>
                  <a:lnTo>
                    <a:pt x="914" y="341"/>
                  </a:lnTo>
                  <a:lnTo>
                    <a:pt x="982" y="328"/>
                  </a:lnTo>
                  <a:lnTo>
                    <a:pt x="995" y="313"/>
                  </a:lnTo>
                  <a:lnTo>
                    <a:pt x="1037" y="313"/>
                  </a:lnTo>
                  <a:lnTo>
                    <a:pt x="1050" y="328"/>
                  </a:lnTo>
                  <a:lnTo>
                    <a:pt x="1089" y="368"/>
                  </a:lnTo>
                  <a:lnTo>
                    <a:pt x="1144" y="368"/>
                  </a:lnTo>
                  <a:lnTo>
                    <a:pt x="1253" y="313"/>
                  </a:lnTo>
                  <a:lnTo>
                    <a:pt x="1308" y="273"/>
                  </a:lnTo>
                  <a:lnTo>
                    <a:pt x="1336" y="232"/>
                  </a:lnTo>
                  <a:lnTo>
                    <a:pt x="1212" y="232"/>
                  </a:lnTo>
                  <a:lnTo>
                    <a:pt x="1308" y="192"/>
                  </a:lnTo>
                  <a:lnTo>
                    <a:pt x="1349" y="164"/>
                  </a:lnTo>
                  <a:lnTo>
                    <a:pt x="1336" y="137"/>
                  </a:lnTo>
                  <a:lnTo>
                    <a:pt x="1444" y="192"/>
                  </a:lnTo>
                  <a:lnTo>
                    <a:pt x="1512" y="232"/>
                  </a:lnTo>
                  <a:lnTo>
                    <a:pt x="1704" y="287"/>
                  </a:lnTo>
                  <a:lnTo>
                    <a:pt x="1895" y="328"/>
                  </a:lnTo>
                  <a:lnTo>
                    <a:pt x="2031" y="328"/>
                  </a:lnTo>
                  <a:lnTo>
                    <a:pt x="2099" y="341"/>
                  </a:lnTo>
                  <a:lnTo>
                    <a:pt x="2140" y="341"/>
                  </a:lnTo>
                  <a:lnTo>
                    <a:pt x="2195" y="341"/>
                  </a:lnTo>
                  <a:lnTo>
                    <a:pt x="2235" y="328"/>
                  </a:lnTo>
                  <a:lnTo>
                    <a:pt x="2208" y="287"/>
                  </a:lnTo>
                  <a:lnTo>
                    <a:pt x="2127" y="260"/>
                  </a:lnTo>
                  <a:lnTo>
                    <a:pt x="2003" y="232"/>
                  </a:lnTo>
                  <a:lnTo>
                    <a:pt x="1840" y="192"/>
                  </a:lnTo>
                  <a:lnTo>
                    <a:pt x="1717" y="164"/>
                  </a:lnTo>
                  <a:lnTo>
                    <a:pt x="1663" y="124"/>
                  </a:lnTo>
                  <a:lnTo>
                    <a:pt x="1635" y="124"/>
                  </a:lnTo>
                  <a:lnTo>
                    <a:pt x="1663" y="109"/>
                  </a:lnTo>
                  <a:lnTo>
                    <a:pt x="1731" y="109"/>
                  </a:lnTo>
                  <a:lnTo>
                    <a:pt x="1812" y="109"/>
                  </a:lnTo>
                  <a:lnTo>
                    <a:pt x="1867" y="124"/>
                  </a:lnTo>
                  <a:lnTo>
                    <a:pt x="1922" y="137"/>
                  </a:lnTo>
                  <a:lnTo>
                    <a:pt x="1922" y="109"/>
                  </a:lnTo>
                  <a:lnTo>
                    <a:pt x="1867" y="82"/>
                  </a:lnTo>
                  <a:lnTo>
                    <a:pt x="1580" y="14"/>
                  </a:lnTo>
                  <a:lnTo>
                    <a:pt x="1457" y="0"/>
                  </a:lnTo>
                  <a:lnTo>
                    <a:pt x="1336" y="0"/>
                  </a:lnTo>
                  <a:lnTo>
                    <a:pt x="1240" y="0"/>
                  </a:lnTo>
                  <a:lnTo>
                    <a:pt x="1076" y="28"/>
                  </a:lnTo>
                  <a:lnTo>
                    <a:pt x="982" y="28"/>
                  </a:lnTo>
                  <a:lnTo>
                    <a:pt x="914" y="55"/>
                  </a:lnTo>
                  <a:lnTo>
                    <a:pt x="791" y="69"/>
                  </a:lnTo>
                  <a:lnTo>
                    <a:pt x="627" y="82"/>
                  </a:lnTo>
                  <a:lnTo>
                    <a:pt x="572" y="109"/>
                  </a:lnTo>
                  <a:lnTo>
                    <a:pt x="463" y="137"/>
                  </a:lnTo>
                  <a:lnTo>
                    <a:pt x="355" y="164"/>
                  </a:lnTo>
                  <a:lnTo>
                    <a:pt x="313" y="177"/>
                  </a:lnTo>
                  <a:lnTo>
                    <a:pt x="259" y="177"/>
                  </a:lnTo>
                  <a:lnTo>
                    <a:pt x="232" y="177"/>
                  </a:lnTo>
                  <a:lnTo>
                    <a:pt x="136" y="219"/>
                  </a:lnTo>
                  <a:lnTo>
                    <a:pt x="95" y="219"/>
                  </a:lnTo>
                  <a:lnTo>
                    <a:pt x="55" y="260"/>
                  </a:lnTo>
                  <a:lnTo>
                    <a:pt x="40" y="273"/>
                  </a:lnTo>
                  <a:lnTo>
                    <a:pt x="40" y="287"/>
                  </a:lnTo>
                  <a:lnTo>
                    <a:pt x="55" y="313"/>
                  </a:lnTo>
                  <a:lnTo>
                    <a:pt x="123" y="328"/>
                  </a:lnTo>
                  <a:lnTo>
                    <a:pt x="149" y="328"/>
                  </a:lnTo>
                  <a:lnTo>
                    <a:pt x="232" y="313"/>
                  </a:lnTo>
                  <a:lnTo>
                    <a:pt x="204" y="368"/>
                  </a:lnTo>
                  <a:lnTo>
                    <a:pt x="95" y="396"/>
                  </a:lnTo>
                  <a:lnTo>
                    <a:pt x="55" y="423"/>
                  </a:lnTo>
                  <a:lnTo>
                    <a:pt x="0" y="451"/>
                  </a:lnTo>
                  <a:close/>
                </a:path>
              </a:pathLst>
            </a:custGeom>
            <a:solidFill>
              <a:srgbClr val="CC9900"/>
            </a:solidFill>
            <a:ln w="9525">
              <a:noFill/>
              <a:round/>
              <a:headEnd/>
              <a:tailEnd/>
            </a:ln>
          </p:spPr>
          <p:txBody>
            <a:bodyPr/>
            <a:lstStyle/>
            <a:p>
              <a:endParaRPr lang="en-US"/>
            </a:p>
          </p:txBody>
        </p:sp>
        <p:sp>
          <p:nvSpPr>
            <p:cNvPr id="15462" name="Freeform 109"/>
            <p:cNvSpPr>
              <a:spLocks/>
            </p:cNvSpPr>
            <p:nvPr/>
          </p:nvSpPr>
          <p:spPr bwMode="auto">
            <a:xfrm>
              <a:off x="1624" y="2265"/>
              <a:ext cx="745" cy="168"/>
            </a:xfrm>
            <a:custGeom>
              <a:avLst/>
              <a:gdLst>
                <a:gd name="T0" fmla="*/ 0 w 2235"/>
                <a:gd name="T1" fmla="*/ 0 h 505"/>
                <a:gd name="T2" fmla="*/ 0 w 2235"/>
                <a:gd name="T3" fmla="*/ 0 h 505"/>
                <a:gd name="T4" fmla="*/ 0 w 2235"/>
                <a:gd name="T5" fmla="*/ 0 h 505"/>
                <a:gd name="T6" fmla="*/ 0 w 2235"/>
                <a:gd name="T7" fmla="*/ 0 h 505"/>
                <a:gd name="T8" fmla="*/ 0 w 2235"/>
                <a:gd name="T9" fmla="*/ 0 h 505"/>
                <a:gd name="T10" fmla="*/ 0 w 2235"/>
                <a:gd name="T11" fmla="*/ 0 h 505"/>
                <a:gd name="T12" fmla="*/ 0 w 2235"/>
                <a:gd name="T13" fmla="*/ 0 h 505"/>
                <a:gd name="T14" fmla="*/ 0 w 2235"/>
                <a:gd name="T15" fmla="*/ 0 h 505"/>
                <a:gd name="T16" fmla="*/ 0 w 2235"/>
                <a:gd name="T17" fmla="*/ 0 h 505"/>
                <a:gd name="T18" fmla="*/ 0 w 2235"/>
                <a:gd name="T19" fmla="*/ 0 h 505"/>
                <a:gd name="T20" fmla="*/ 0 w 2235"/>
                <a:gd name="T21" fmla="*/ 0 h 505"/>
                <a:gd name="T22" fmla="*/ 0 w 2235"/>
                <a:gd name="T23" fmla="*/ 0 h 505"/>
                <a:gd name="T24" fmla="*/ 0 w 2235"/>
                <a:gd name="T25" fmla="*/ 0 h 505"/>
                <a:gd name="T26" fmla="*/ 0 w 2235"/>
                <a:gd name="T27" fmla="*/ 0 h 505"/>
                <a:gd name="T28" fmla="*/ 0 w 2235"/>
                <a:gd name="T29" fmla="*/ 0 h 505"/>
                <a:gd name="T30" fmla="*/ 0 w 2235"/>
                <a:gd name="T31" fmla="*/ 0 h 505"/>
                <a:gd name="T32" fmla="*/ 0 w 2235"/>
                <a:gd name="T33" fmla="*/ 0 h 505"/>
                <a:gd name="T34" fmla="*/ 0 w 2235"/>
                <a:gd name="T35" fmla="*/ 0 h 505"/>
                <a:gd name="T36" fmla="*/ 0 w 2235"/>
                <a:gd name="T37" fmla="*/ 0 h 505"/>
                <a:gd name="T38" fmla="*/ 0 w 2235"/>
                <a:gd name="T39" fmla="*/ 0 h 505"/>
                <a:gd name="T40" fmla="*/ 0 w 2235"/>
                <a:gd name="T41" fmla="*/ 0 h 505"/>
                <a:gd name="T42" fmla="*/ 0 w 2235"/>
                <a:gd name="T43" fmla="*/ 0 h 505"/>
                <a:gd name="T44" fmla="*/ 0 w 2235"/>
                <a:gd name="T45" fmla="*/ 0 h 505"/>
                <a:gd name="T46" fmla="*/ 0 w 2235"/>
                <a:gd name="T47" fmla="*/ 0 h 505"/>
                <a:gd name="T48" fmla="*/ 0 w 2235"/>
                <a:gd name="T49" fmla="*/ 0 h 505"/>
                <a:gd name="T50" fmla="*/ 0 w 2235"/>
                <a:gd name="T51" fmla="*/ 0 h 505"/>
                <a:gd name="T52" fmla="*/ 0 w 2235"/>
                <a:gd name="T53" fmla="*/ 0 h 505"/>
                <a:gd name="T54" fmla="*/ 0 w 2235"/>
                <a:gd name="T55" fmla="*/ 0 h 505"/>
                <a:gd name="T56" fmla="*/ 0 w 2235"/>
                <a:gd name="T57" fmla="*/ 0 h 505"/>
                <a:gd name="T58" fmla="*/ 0 w 2235"/>
                <a:gd name="T59" fmla="*/ 0 h 505"/>
                <a:gd name="T60" fmla="*/ 0 w 2235"/>
                <a:gd name="T61" fmla="*/ 0 h 505"/>
                <a:gd name="T62" fmla="*/ 0 w 2235"/>
                <a:gd name="T63" fmla="*/ 0 h 505"/>
                <a:gd name="T64" fmla="*/ 0 w 2235"/>
                <a:gd name="T65" fmla="*/ 0 h 505"/>
                <a:gd name="T66" fmla="*/ 0 w 2235"/>
                <a:gd name="T67" fmla="*/ 0 h 505"/>
                <a:gd name="T68" fmla="*/ 0 w 2235"/>
                <a:gd name="T69" fmla="*/ 0 h 505"/>
                <a:gd name="T70" fmla="*/ 0 w 2235"/>
                <a:gd name="T71" fmla="*/ 0 h 505"/>
                <a:gd name="T72" fmla="*/ 0 w 2235"/>
                <a:gd name="T73" fmla="*/ 0 h 505"/>
                <a:gd name="T74" fmla="*/ 0 w 2235"/>
                <a:gd name="T75" fmla="*/ 0 h 505"/>
                <a:gd name="T76" fmla="*/ 0 w 2235"/>
                <a:gd name="T77" fmla="*/ 0 h 505"/>
                <a:gd name="T78" fmla="*/ 0 w 2235"/>
                <a:gd name="T79" fmla="*/ 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35"/>
                <a:gd name="T121" fmla="*/ 0 h 505"/>
                <a:gd name="T122" fmla="*/ 2235 w 223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35" h="505">
                  <a:moveTo>
                    <a:pt x="0" y="451"/>
                  </a:moveTo>
                  <a:lnTo>
                    <a:pt x="0" y="491"/>
                  </a:lnTo>
                  <a:lnTo>
                    <a:pt x="27" y="505"/>
                  </a:lnTo>
                  <a:lnTo>
                    <a:pt x="55" y="505"/>
                  </a:lnTo>
                  <a:lnTo>
                    <a:pt x="191" y="477"/>
                  </a:lnTo>
                  <a:lnTo>
                    <a:pt x="300" y="451"/>
                  </a:lnTo>
                  <a:lnTo>
                    <a:pt x="463" y="423"/>
                  </a:lnTo>
                  <a:lnTo>
                    <a:pt x="546" y="383"/>
                  </a:lnTo>
                  <a:lnTo>
                    <a:pt x="668" y="341"/>
                  </a:lnTo>
                  <a:lnTo>
                    <a:pt x="736" y="313"/>
                  </a:lnTo>
                  <a:lnTo>
                    <a:pt x="831" y="273"/>
                  </a:lnTo>
                  <a:lnTo>
                    <a:pt x="914" y="232"/>
                  </a:lnTo>
                  <a:lnTo>
                    <a:pt x="886" y="260"/>
                  </a:lnTo>
                  <a:lnTo>
                    <a:pt x="873" y="287"/>
                  </a:lnTo>
                  <a:lnTo>
                    <a:pt x="873" y="328"/>
                  </a:lnTo>
                  <a:lnTo>
                    <a:pt x="914" y="341"/>
                  </a:lnTo>
                  <a:lnTo>
                    <a:pt x="982" y="328"/>
                  </a:lnTo>
                  <a:lnTo>
                    <a:pt x="995" y="313"/>
                  </a:lnTo>
                  <a:lnTo>
                    <a:pt x="1037" y="313"/>
                  </a:lnTo>
                  <a:lnTo>
                    <a:pt x="1050" y="328"/>
                  </a:lnTo>
                  <a:lnTo>
                    <a:pt x="1089" y="368"/>
                  </a:lnTo>
                  <a:lnTo>
                    <a:pt x="1144" y="368"/>
                  </a:lnTo>
                  <a:lnTo>
                    <a:pt x="1253" y="313"/>
                  </a:lnTo>
                  <a:lnTo>
                    <a:pt x="1308" y="273"/>
                  </a:lnTo>
                  <a:lnTo>
                    <a:pt x="1336" y="232"/>
                  </a:lnTo>
                  <a:lnTo>
                    <a:pt x="1212" y="232"/>
                  </a:lnTo>
                  <a:lnTo>
                    <a:pt x="1308" y="192"/>
                  </a:lnTo>
                  <a:lnTo>
                    <a:pt x="1349" y="164"/>
                  </a:lnTo>
                  <a:lnTo>
                    <a:pt x="1336" y="137"/>
                  </a:lnTo>
                  <a:lnTo>
                    <a:pt x="1444" y="192"/>
                  </a:lnTo>
                  <a:lnTo>
                    <a:pt x="1512" y="232"/>
                  </a:lnTo>
                  <a:lnTo>
                    <a:pt x="1704" y="287"/>
                  </a:lnTo>
                  <a:lnTo>
                    <a:pt x="1895" y="328"/>
                  </a:lnTo>
                  <a:lnTo>
                    <a:pt x="2031" y="328"/>
                  </a:lnTo>
                  <a:lnTo>
                    <a:pt x="2099" y="341"/>
                  </a:lnTo>
                  <a:lnTo>
                    <a:pt x="2140" y="341"/>
                  </a:lnTo>
                  <a:lnTo>
                    <a:pt x="2195" y="341"/>
                  </a:lnTo>
                  <a:lnTo>
                    <a:pt x="2235" y="328"/>
                  </a:lnTo>
                  <a:lnTo>
                    <a:pt x="2208" y="287"/>
                  </a:lnTo>
                  <a:lnTo>
                    <a:pt x="2127" y="260"/>
                  </a:lnTo>
                  <a:lnTo>
                    <a:pt x="2003" y="232"/>
                  </a:lnTo>
                  <a:lnTo>
                    <a:pt x="1840" y="192"/>
                  </a:lnTo>
                  <a:lnTo>
                    <a:pt x="1717" y="164"/>
                  </a:lnTo>
                  <a:lnTo>
                    <a:pt x="1663" y="124"/>
                  </a:lnTo>
                  <a:lnTo>
                    <a:pt x="1635" y="124"/>
                  </a:lnTo>
                  <a:lnTo>
                    <a:pt x="1663" y="109"/>
                  </a:lnTo>
                  <a:lnTo>
                    <a:pt x="1731" y="109"/>
                  </a:lnTo>
                  <a:lnTo>
                    <a:pt x="1812" y="109"/>
                  </a:lnTo>
                  <a:lnTo>
                    <a:pt x="1867" y="124"/>
                  </a:lnTo>
                  <a:lnTo>
                    <a:pt x="1922" y="137"/>
                  </a:lnTo>
                  <a:lnTo>
                    <a:pt x="1922" y="109"/>
                  </a:lnTo>
                  <a:lnTo>
                    <a:pt x="1867" y="82"/>
                  </a:lnTo>
                  <a:lnTo>
                    <a:pt x="1580" y="14"/>
                  </a:lnTo>
                  <a:lnTo>
                    <a:pt x="1457" y="0"/>
                  </a:lnTo>
                  <a:lnTo>
                    <a:pt x="1336" y="0"/>
                  </a:lnTo>
                  <a:lnTo>
                    <a:pt x="1240" y="0"/>
                  </a:lnTo>
                  <a:lnTo>
                    <a:pt x="1076" y="28"/>
                  </a:lnTo>
                  <a:lnTo>
                    <a:pt x="982" y="28"/>
                  </a:lnTo>
                  <a:lnTo>
                    <a:pt x="914" y="55"/>
                  </a:lnTo>
                  <a:lnTo>
                    <a:pt x="791" y="69"/>
                  </a:lnTo>
                  <a:lnTo>
                    <a:pt x="627" y="82"/>
                  </a:lnTo>
                  <a:lnTo>
                    <a:pt x="572" y="109"/>
                  </a:lnTo>
                  <a:lnTo>
                    <a:pt x="463" y="137"/>
                  </a:lnTo>
                  <a:lnTo>
                    <a:pt x="355" y="164"/>
                  </a:lnTo>
                  <a:lnTo>
                    <a:pt x="313" y="177"/>
                  </a:lnTo>
                  <a:lnTo>
                    <a:pt x="259" y="177"/>
                  </a:lnTo>
                  <a:lnTo>
                    <a:pt x="232" y="177"/>
                  </a:lnTo>
                  <a:lnTo>
                    <a:pt x="136" y="219"/>
                  </a:lnTo>
                  <a:lnTo>
                    <a:pt x="95" y="219"/>
                  </a:lnTo>
                  <a:lnTo>
                    <a:pt x="55" y="260"/>
                  </a:lnTo>
                  <a:lnTo>
                    <a:pt x="40" y="273"/>
                  </a:lnTo>
                  <a:lnTo>
                    <a:pt x="40" y="287"/>
                  </a:lnTo>
                  <a:lnTo>
                    <a:pt x="55" y="313"/>
                  </a:lnTo>
                  <a:lnTo>
                    <a:pt x="123" y="328"/>
                  </a:lnTo>
                  <a:lnTo>
                    <a:pt x="149" y="328"/>
                  </a:lnTo>
                  <a:lnTo>
                    <a:pt x="232" y="313"/>
                  </a:lnTo>
                  <a:lnTo>
                    <a:pt x="204" y="368"/>
                  </a:lnTo>
                  <a:lnTo>
                    <a:pt x="95" y="396"/>
                  </a:lnTo>
                  <a:lnTo>
                    <a:pt x="55" y="423"/>
                  </a:lnTo>
                  <a:lnTo>
                    <a:pt x="0" y="451"/>
                  </a:lnTo>
                </a:path>
              </a:pathLst>
            </a:custGeom>
            <a:noFill/>
            <a:ln w="0">
              <a:solidFill>
                <a:srgbClr val="000000"/>
              </a:solidFill>
              <a:round/>
              <a:headEnd/>
              <a:tailEnd/>
            </a:ln>
          </p:spPr>
          <p:txBody>
            <a:bodyPr/>
            <a:lstStyle/>
            <a:p>
              <a:endParaRPr lang="en-US"/>
            </a:p>
          </p:txBody>
        </p:sp>
        <p:sp>
          <p:nvSpPr>
            <p:cNvPr id="15463" name="Freeform 110"/>
            <p:cNvSpPr>
              <a:spLocks/>
            </p:cNvSpPr>
            <p:nvPr/>
          </p:nvSpPr>
          <p:spPr bwMode="auto">
            <a:xfrm>
              <a:off x="1624" y="2265"/>
              <a:ext cx="745" cy="168"/>
            </a:xfrm>
            <a:custGeom>
              <a:avLst/>
              <a:gdLst>
                <a:gd name="T0" fmla="*/ 0 w 2235"/>
                <a:gd name="T1" fmla="*/ 0 h 505"/>
                <a:gd name="T2" fmla="*/ 0 w 2235"/>
                <a:gd name="T3" fmla="*/ 0 h 505"/>
                <a:gd name="T4" fmla="*/ 0 w 2235"/>
                <a:gd name="T5" fmla="*/ 0 h 505"/>
                <a:gd name="T6" fmla="*/ 0 w 2235"/>
                <a:gd name="T7" fmla="*/ 0 h 505"/>
                <a:gd name="T8" fmla="*/ 0 w 2235"/>
                <a:gd name="T9" fmla="*/ 0 h 505"/>
                <a:gd name="T10" fmla="*/ 0 w 2235"/>
                <a:gd name="T11" fmla="*/ 0 h 505"/>
                <a:gd name="T12" fmla="*/ 0 w 2235"/>
                <a:gd name="T13" fmla="*/ 0 h 505"/>
                <a:gd name="T14" fmla="*/ 0 w 2235"/>
                <a:gd name="T15" fmla="*/ 0 h 505"/>
                <a:gd name="T16" fmla="*/ 0 w 2235"/>
                <a:gd name="T17" fmla="*/ 0 h 505"/>
                <a:gd name="T18" fmla="*/ 0 w 2235"/>
                <a:gd name="T19" fmla="*/ 0 h 505"/>
                <a:gd name="T20" fmla="*/ 0 w 2235"/>
                <a:gd name="T21" fmla="*/ 0 h 505"/>
                <a:gd name="T22" fmla="*/ 0 w 2235"/>
                <a:gd name="T23" fmla="*/ 0 h 505"/>
                <a:gd name="T24" fmla="*/ 0 w 2235"/>
                <a:gd name="T25" fmla="*/ 0 h 505"/>
                <a:gd name="T26" fmla="*/ 0 w 2235"/>
                <a:gd name="T27" fmla="*/ 0 h 505"/>
                <a:gd name="T28" fmla="*/ 0 w 2235"/>
                <a:gd name="T29" fmla="*/ 0 h 505"/>
                <a:gd name="T30" fmla="*/ 0 w 2235"/>
                <a:gd name="T31" fmla="*/ 0 h 505"/>
                <a:gd name="T32" fmla="*/ 0 w 2235"/>
                <a:gd name="T33" fmla="*/ 0 h 505"/>
                <a:gd name="T34" fmla="*/ 0 w 2235"/>
                <a:gd name="T35" fmla="*/ 0 h 505"/>
                <a:gd name="T36" fmla="*/ 0 w 2235"/>
                <a:gd name="T37" fmla="*/ 0 h 505"/>
                <a:gd name="T38" fmla="*/ 0 w 2235"/>
                <a:gd name="T39" fmla="*/ 0 h 505"/>
                <a:gd name="T40" fmla="*/ 0 w 2235"/>
                <a:gd name="T41" fmla="*/ 0 h 505"/>
                <a:gd name="T42" fmla="*/ 0 w 2235"/>
                <a:gd name="T43" fmla="*/ 0 h 505"/>
                <a:gd name="T44" fmla="*/ 0 w 2235"/>
                <a:gd name="T45" fmla="*/ 0 h 505"/>
                <a:gd name="T46" fmla="*/ 0 w 2235"/>
                <a:gd name="T47" fmla="*/ 0 h 505"/>
                <a:gd name="T48" fmla="*/ 0 w 2235"/>
                <a:gd name="T49" fmla="*/ 0 h 505"/>
                <a:gd name="T50" fmla="*/ 0 w 2235"/>
                <a:gd name="T51" fmla="*/ 0 h 505"/>
                <a:gd name="T52" fmla="*/ 0 w 2235"/>
                <a:gd name="T53" fmla="*/ 0 h 505"/>
                <a:gd name="T54" fmla="*/ 0 w 2235"/>
                <a:gd name="T55" fmla="*/ 0 h 505"/>
                <a:gd name="T56" fmla="*/ 0 w 2235"/>
                <a:gd name="T57" fmla="*/ 0 h 505"/>
                <a:gd name="T58" fmla="*/ 0 w 2235"/>
                <a:gd name="T59" fmla="*/ 0 h 505"/>
                <a:gd name="T60" fmla="*/ 0 w 2235"/>
                <a:gd name="T61" fmla="*/ 0 h 505"/>
                <a:gd name="T62" fmla="*/ 0 w 2235"/>
                <a:gd name="T63" fmla="*/ 0 h 505"/>
                <a:gd name="T64" fmla="*/ 0 w 2235"/>
                <a:gd name="T65" fmla="*/ 0 h 505"/>
                <a:gd name="T66" fmla="*/ 0 w 2235"/>
                <a:gd name="T67" fmla="*/ 0 h 505"/>
                <a:gd name="T68" fmla="*/ 0 w 2235"/>
                <a:gd name="T69" fmla="*/ 0 h 505"/>
                <a:gd name="T70" fmla="*/ 0 w 2235"/>
                <a:gd name="T71" fmla="*/ 0 h 505"/>
                <a:gd name="T72" fmla="*/ 0 w 2235"/>
                <a:gd name="T73" fmla="*/ 0 h 505"/>
                <a:gd name="T74" fmla="*/ 0 w 2235"/>
                <a:gd name="T75" fmla="*/ 0 h 505"/>
                <a:gd name="T76" fmla="*/ 0 w 2235"/>
                <a:gd name="T77" fmla="*/ 0 h 505"/>
                <a:gd name="T78" fmla="*/ 0 w 2235"/>
                <a:gd name="T79" fmla="*/ 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35"/>
                <a:gd name="T121" fmla="*/ 0 h 505"/>
                <a:gd name="T122" fmla="*/ 2235 w 223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35" h="505">
                  <a:moveTo>
                    <a:pt x="0" y="451"/>
                  </a:moveTo>
                  <a:lnTo>
                    <a:pt x="0" y="491"/>
                  </a:lnTo>
                  <a:lnTo>
                    <a:pt x="27" y="505"/>
                  </a:lnTo>
                  <a:lnTo>
                    <a:pt x="55" y="505"/>
                  </a:lnTo>
                  <a:lnTo>
                    <a:pt x="191" y="477"/>
                  </a:lnTo>
                  <a:lnTo>
                    <a:pt x="300" y="451"/>
                  </a:lnTo>
                  <a:lnTo>
                    <a:pt x="463" y="423"/>
                  </a:lnTo>
                  <a:lnTo>
                    <a:pt x="546" y="383"/>
                  </a:lnTo>
                  <a:lnTo>
                    <a:pt x="668" y="341"/>
                  </a:lnTo>
                  <a:lnTo>
                    <a:pt x="736" y="313"/>
                  </a:lnTo>
                  <a:lnTo>
                    <a:pt x="831" y="273"/>
                  </a:lnTo>
                  <a:lnTo>
                    <a:pt x="914" y="232"/>
                  </a:lnTo>
                  <a:lnTo>
                    <a:pt x="886" y="260"/>
                  </a:lnTo>
                  <a:lnTo>
                    <a:pt x="873" y="287"/>
                  </a:lnTo>
                  <a:lnTo>
                    <a:pt x="873" y="328"/>
                  </a:lnTo>
                  <a:lnTo>
                    <a:pt x="914" y="341"/>
                  </a:lnTo>
                  <a:lnTo>
                    <a:pt x="982" y="328"/>
                  </a:lnTo>
                  <a:lnTo>
                    <a:pt x="995" y="313"/>
                  </a:lnTo>
                  <a:lnTo>
                    <a:pt x="1037" y="313"/>
                  </a:lnTo>
                  <a:lnTo>
                    <a:pt x="1050" y="328"/>
                  </a:lnTo>
                  <a:lnTo>
                    <a:pt x="1089" y="368"/>
                  </a:lnTo>
                  <a:lnTo>
                    <a:pt x="1144" y="368"/>
                  </a:lnTo>
                  <a:lnTo>
                    <a:pt x="1253" y="313"/>
                  </a:lnTo>
                  <a:lnTo>
                    <a:pt x="1308" y="273"/>
                  </a:lnTo>
                  <a:lnTo>
                    <a:pt x="1336" y="232"/>
                  </a:lnTo>
                  <a:lnTo>
                    <a:pt x="1212" y="232"/>
                  </a:lnTo>
                  <a:lnTo>
                    <a:pt x="1308" y="192"/>
                  </a:lnTo>
                  <a:lnTo>
                    <a:pt x="1349" y="164"/>
                  </a:lnTo>
                  <a:lnTo>
                    <a:pt x="1336" y="137"/>
                  </a:lnTo>
                  <a:lnTo>
                    <a:pt x="1444" y="192"/>
                  </a:lnTo>
                  <a:lnTo>
                    <a:pt x="1512" y="232"/>
                  </a:lnTo>
                  <a:lnTo>
                    <a:pt x="1704" y="287"/>
                  </a:lnTo>
                  <a:lnTo>
                    <a:pt x="1895" y="328"/>
                  </a:lnTo>
                  <a:lnTo>
                    <a:pt x="2031" y="328"/>
                  </a:lnTo>
                  <a:lnTo>
                    <a:pt x="2099" y="341"/>
                  </a:lnTo>
                  <a:lnTo>
                    <a:pt x="2140" y="341"/>
                  </a:lnTo>
                  <a:lnTo>
                    <a:pt x="2195" y="341"/>
                  </a:lnTo>
                  <a:lnTo>
                    <a:pt x="2235" y="328"/>
                  </a:lnTo>
                  <a:lnTo>
                    <a:pt x="2208" y="287"/>
                  </a:lnTo>
                  <a:lnTo>
                    <a:pt x="2127" y="260"/>
                  </a:lnTo>
                  <a:lnTo>
                    <a:pt x="2003" y="232"/>
                  </a:lnTo>
                  <a:lnTo>
                    <a:pt x="1840" y="192"/>
                  </a:lnTo>
                  <a:lnTo>
                    <a:pt x="1717" y="164"/>
                  </a:lnTo>
                  <a:lnTo>
                    <a:pt x="1663" y="124"/>
                  </a:lnTo>
                  <a:lnTo>
                    <a:pt x="1635" y="124"/>
                  </a:lnTo>
                  <a:lnTo>
                    <a:pt x="1663" y="109"/>
                  </a:lnTo>
                  <a:lnTo>
                    <a:pt x="1731" y="109"/>
                  </a:lnTo>
                  <a:lnTo>
                    <a:pt x="1812" y="109"/>
                  </a:lnTo>
                  <a:lnTo>
                    <a:pt x="1867" y="124"/>
                  </a:lnTo>
                  <a:lnTo>
                    <a:pt x="1922" y="137"/>
                  </a:lnTo>
                  <a:lnTo>
                    <a:pt x="1922" y="109"/>
                  </a:lnTo>
                  <a:lnTo>
                    <a:pt x="1867" y="82"/>
                  </a:lnTo>
                  <a:lnTo>
                    <a:pt x="1580" y="14"/>
                  </a:lnTo>
                  <a:lnTo>
                    <a:pt x="1457" y="0"/>
                  </a:lnTo>
                  <a:lnTo>
                    <a:pt x="1336" y="0"/>
                  </a:lnTo>
                  <a:lnTo>
                    <a:pt x="1240" y="0"/>
                  </a:lnTo>
                  <a:lnTo>
                    <a:pt x="1076" y="28"/>
                  </a:lnTo>
                  <a:lnTo>
                    <a:pt x="982" y="28"/>
                  </a:lnTo>
                  <a:lnTo>
                    <a:pt x="914" y="55"/>
                  </a:lnTo>
                  <a:lnTo>
                    <a:pt x="791" y="69"/>
                  </a:lnTo>
                  <a:lnTo>
                    <a:pt x="627" y="82"/>
                  </a:lnTo>
                  <a:lnTo>
                    <a:pt x="572" y="109"/>
                  </a:lnTo>
                  <a:lnTo>
                    <a:pt x="463" y="137"/>
                  </a:lnTo>
                  <a:lnTo>
                    <a:pt x="355" y="164"/>
                  </a:lnTo>
                  <a:lnTo>
                    <a:pt x="313" y="177"/>
                  </a:lnTo>
                  <a:lnTo>
                    <a:pt x="259" y="177"/>
                  </a:lnTo>
                  <a:lnTo>
                    <a:pt x="232" y="177"/>
                  </a:lnTo>
                  <a:lnTo>
                    <a:pt x="136" y="219"/>
                  </a:lnTo>
                  <a:lnTo>
                    <a:pt x="95" y="219"/>
                  </a:lnTo>
                  <a:lnTo>
                    <a:pt x="55" y="260"/>
                  </a:lnTo>
                  <a:lnTo>
                    <a:pt x="40" y="273"/>
                  </a:lnTo>
                  <a:lnTo>
                    <a:pt x="40" y="287"/>
                  </a:lnTo>
                  <a:lnTo>
                    <a:pt x="55" y="313"/>
                  </a:lnTo>
                  <a:lnTo>
                    <a:pt x="123" y="328"/>
                  </a:lnTo>
                  <a:lnTo>
                    <a:pt x="149" y="328"/>
                  </a:lnTo>
                  <a:lnTo>
                    <a:pt x="232" y="313"/>
                  </a:lnTo>
                  <a:lnTo>
                    <a:pt x="204" y="368"/>
                  </a:lnTo>
                  <a:lnTo>
                    <a:pt x="95" y="396"/>
                  </a:lnTo>
                  <a:lnTo>
                    <a:pt x="55" y="423"/>
                  </a:lnTo>
                  <a:lnTo>
                    <a:pt x="0" y="451"/>
                  </a:lnTo>
                </a:path>
              </a:pathLst>
            </a:custGeom>
            <a:noFill/>
            <a:ln w="0">
              <a:solidFill>
                <a:srgbClr val="000000"/>
              </a:solidFill>
              <a:round/>
              <a:headEnd/>
              <a:tailEnd/>
            </a:ln>
          </p:spPr>
          <p:txBody>
            <a:bodyPr/>
            <a:lstStyle/>
            <a:p>
              <a:endParaRPr lang="en-US"/>
            </a:p>
          </p:txBody>
        </p:sp>
        <p:sp>
          <p:nvSpPr>
            <p:cNvPr id="15464" name="Freeform 111"/>
            <p:cNvSpPr>
              <a:spLocks/>
            </p:cNvSpPr>
            <p:nvPr/>
          </p:nvSpPr>
          <p:spPr bwMode="auto">
            <a:xfrm>
              <a:off x="1719" y="2661"/>
              <a:ext cx="623" cy="350"/>
            </a:xfrm>
            <a:custGeom>
              <a:avLst/>
              <a:gdLst>
                <a:gd name="T0" fmla="*/ 0 w 1867"/>
                <a:gd name="T1" fmla="*/ 0 h 1050"/>
                <a:gd name="T2" fmla="*/ 0 w 1867"/>
                <a:gd name="T3" fmla="*/ 0 h 1050"/>
                <a:gd name="T4" fmla="*/ 0 w 1867"/>
                <a:gd name="T5" fmla="*/ 0 h 1050"/>
                <a:gd name="T6" fmla="*/ 0 w 1867"/>
                <a:gd name="T7" fmla="*/ 0 h 1050"/>
                <a:gd name="T8" fmla="*/ 0 w 1867"/>
                <a:gd name="T9" fmla="*/ 0 h 1050"/>
                <a:gd name="T10" fmla="*/ 0 w 1867"/>
                <a:gd name="T11" fmla="*/ 0 h 1050"/>
                <a:gd name="T12" fmla="*/ 0 w 1867"/>
                <a:gd name="T13" fmla="*/ 0 h 1050"/>
                <a:gd name="T14" fmla="*/ 0 w 1867"/>
                <a:gd name="T15" fmla="*/ 0 h 1050"/>
                <a:gd name="T16" fmla="*/ 0 w 1867"/>
                <a:gd name="T17" fmla="*/ 0 h 1050"/>
                <a:gd name="T18" fmla="*/ 0 w 1867"/>
                <a:gd name="T19" fmla="*/ 0 h 1050"/>
                <a:gd name="T20" fmla="*/ 0 w 1867"/>
                <a:gd name="T21" fmla="*/ 0 h 1050"/>
                <a:gd name="T22" fmla="*/ 0 w 1867"/>
                <a:gd name="T23" fmla="*/ 0 h 1050"/>
                <a:gd name="T24" fmla="*/ 0 w 1867"/>
                <a:gd name="T25" fmla="*/ 0 h 1050"/>
                <a:gd name="T26" fmla="*/ 0 w 1867"/>
                <a:gd name="T27" fmla="*/ 0 h 1050"/>
                <a:gd name="T28" fmla="*/ 0 w 1867"/>
                <a:gd name="T29" fmla="*/ 0 h 1050"/>
                <a:gd name="T30" fmla="*/ 0 w 1867"/>
                <a:gd name="T31" fmla="*/ 0 h 1050"/>
                <a:gd name="T32" fmla="*/ 0 w 1867"/>
                <a:gd name="T33" fmla="*/ 0 h 1050"/>
                <a:gd name="T34" fmla="*/ 0 w 1867"/>
                <a:gd name="T35" fmla="*/ 0 h 1050"/>
                <a:gd name="T36" fmla="*/ 0 w 1867"/>
                <a:gd name="T37" fmla="*/ 0 h 1050"/>
                <a:gd name="T38" fmla="*/ 0 w 1867"/>
                <a:gd name="T39" fmla="*/ 0 h 1050"/>
                <a:gd name="T40" fmla="*/ 0 w 1867"/>
                <a:gd name="T41" fmla="*/ 0 h 1050"/>
                <a:gd name="T42" fmla="*/ 0 w 1867"/>
                <a:gd name="T43" fmla="*/ 0 h 1050"/>
                <a:gd name="T44" fmla="*/ 0 w 1867"/>
                <a:gd name="T45" fmla="*/ 0 h 1050"/>
                <a:gd name="T46" fmla="*/ 0 w 1867"/>
                <a:gd name="T47" fmla="*/ 0 h 1050"/>
                <a:gd name="T48" fmla="*/ 0 w 1867"/>
                <a:gd name="T49" fmla="*/ 0 h 1050"/>
                <a:gd name="T50" fmla="*/ 0 w 1867"/>
                <a:gd name="T51" fmla="*/ 0 h 1050"/>
                <a:gd name="T52" fmla="*/ 0 w 1867"/>
                <a:gd name="T53" fmla="*/ 0 h 1050"/>
                <a:gd name="T54" fmla="*/ 0 w 1867"/>
                <a:gd name="T55" fmla="*/ 0 h 1050"/>
                <a:gd name="T56" fmla="*/ 0 w 1867"/>
                <a:gd name="T57" fmla="*/ 0 h 1050"/>
                <a:gd name="T58" fmla="*/ 0 w 1867"/>
                <a:gd name="T59" fmla="*/ 0 h 1050"/>
                <a:gd name="T60" fmla="*/ 0 w 1867"/>
                <a:gd name="T61" fmla="*/ 0 h 1050"/>
                <a:gd name="T62" fmla="*/ 0 w 1867"/>
                <a:gd name="T63" fmla="*/ 0 h 1050"/>
                <a:gd name="T64" fmla="*/ 0 w 1867"/>
                <a:gd name="T65" fmla="*/ 0 h 1050"/>
                <a:gd name="T66" fmla="*/ 0 w 1867"/>
                <a:gd name="T67" fmla="*/ 0 h 1050"/>
                <a:gd name="T68" fmla="*/ 0 w 1867"/>
                <a:gd name="T69" fmla="*/ 0 h 1050"/>
                <a:gd name="T70" fmla="*/ 0 w 1867"/>
                <a:gd name="T71" fmla="*/ 0 h 1050"/>
                <a:gd name="T72" fmla="*/ 0 w 1867"/>
                <a:gd name="T73" fmla="*/ 0 h 1050"/>
                <a:gd name="T74" fmla="*/ 0 w 1867"/>
                <a:gd name="T75" fmla="*/ 0 h 1050"/>
                <a:gd name="T76" fmla="*/ 0 w 1867"/>
                <a:gd name="T77" fmla="*/ 0 h 1050"/>
                <a:gd name="T78" fmla="*/ 0 w 1867"/>
                <a:gd name="T79" fmla="*/ 0 h 1050"/>
                <a:gd name="T80" fmla="*/ 0 w 1867"/>
                <a:gd name="T81" fmla="*/ 0 h 1050"/>
                <a:gd name="T82" fmla="*/ 0 w 1867"/>
                <a:gd name="T83" fmla="*/ 0 h 1050"/>
                <a:gd name="T84" fmla="*/ 0 w 1867"/>
                <a:gd name="T85" fmla="*/ 0 h 1050"/>
                <a:gd name="T86" fmla="*/ 0 w 1867"/>
                <a:gd name="T87" fmla="*/ 0 h 1050"/>
                <a:gd name="T88" fmla="*/ 0 w 1867"/>
                <a:gd name="T89" fmla="*/ 0 h 10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7"/>
                <a:gd name="T136" fmla="*/ 0 h 1050"/>
                <a:gd name="T137" fmla="*/ 1867 w 1867"/>
                <a:gd name="T138" fmla="*/ 1050 h 10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7" h="1050">
                  <a:moveTo>
                    <a:pt x="1212" y="55"/>
                  </a:moveTo>
                  <a:lnTo>
                    <a:pt x="1021" y="68"/>
                  </a:lnTo>
                  <a:lnTo>
                    <a:pt x="857" y="95"/>
                  </a:lnTo>
                  <a:lnTo>
                    <a:pt x="763" y="108"/>
                  </a:lnTo>
                  <a:lnTo>
                    <a:pt x="640" y="136"/>
                  </a:lnTo>
                  <a:lnTo>
                    <a:pt x="531" y="163"/>
                  </a:lnTo>
                  <a:lnTo>
                    <a:pt x="423" y="218"/>
                  </a:lnTo>
                  <a:lnTo>
                    <a:pt x="327" y="272"/>
                  </a:lnTo>
                  <a:lnTo>
                    <a:pt x="231" y="368"/>
                  </a:lnTo>
                  <a:lnTo>
                    <a:pt x="136" y="436"/>
                  </a:lnTo>
                  <a:lnTo>
                    <a:pt x="68" y="491"/>
                  </a:lnTo>
                  <a:lnTo>
                    <a:pt x="26" y="573"/>
                  </a:lnTo>
                  <a:lnTo>
                    <a:pt x="13" y="627"/>
                  </a:lnTo>
                  <a:lnTo>
                    <a:pt x="0" y="695"/>
                  </a:lnTo>
                  <a:lnTo>
                    <a:pt x="0" y="750"/>
                  </a:lnTo>
                  <a:lnTo>
                    <a:pt x="13" y="859"/>
                  </a:lnTo>
                  <a:lnTo>
                    <a:pt x="26" y="901"/>
                  </a:lnTo>
                  <a:lnTo>
                    <a:pt x="176" y="969"/>
                  </a:lnTo>
                  <a:lnTo>
                    <a:pt x="299" y="1009"/>
                  </a:lnTo>
                  <a:lnTo>
                    <a:pt x="476" y="1050"/>
                  </a:lnTo>
                  <a:lnTo>
                    <a:pt x="599" y="1050"/>
                  </a:lnTo>
                  <a:lnTo>
                    <a:pt x="708" y="1009"/>
                  </a:lnTo>
                  <a:lnTo>
                    <a:pt x="817" y="996"/>
                  </a:lnTo>
                  <a:lnTo>
                    <a:pt x="912" y="954"/>
                  </a:lnTo>
                  <a:lnTo>
                    <a:pt x="966" y="941"/>
                  </a:lnTo>
                  <a:lnTo>
                    <a:pt x="1117" y="941"/>
                  </a:lnTo>
                  <a:lnTo>
                    <a:pt x="1280" y="941"/>
                  </a:lnTo>
                  <a:lnTo>
                    <a:pt x="1348" y="914"/>
                  </a:lnTo>
                  <a:lnTo>
                    <a:pt x="1472" y="859"/>
                  </a:lnTo>
                  <a:lnTo>
                    <a:pt x="1580" y="791"/>
                  </a:lnTo>
                  <a:lnTo>
                    <a:pt x="1689" y="695"/>
                  </a:lnTo>
                  <a:lnTo>
                    <a:pt x="1744" y="641"/>
                  </a:lnTo>
                  <a:lnTo>
                    <a:pt x="1840" y="531"/>
                  </a:lnTo>
                  <a:lnTo>
                    <a:pt x="1867" y="436"/>
                  </a:lnTo>
                  <a:lnTo>
                    <a:pt x="1853" y="272"/>
                  </a:lnTo>
                  <a:lnTo>
                    <a:pt x="1853" y="204"/>
                  </a:lnTo>
                  <a:lnTo>
                    <a:pt x="1799" y="150"/>
                  </a:lnTo>
                  <a:lnTo>
                    <a:pt x="1703" y="55"/>
                  </a:lnTo>
                  <a:lnTo>
                    <a:pt x="1648" y="40"/>
                  </a:lnTo>
                  <a:lnTo>
                    <a:pt x="1553" y="0"/>
                  </a:lnTo>
                  <a:lnTo>
                    <a:pt x="1498" y="0"/>
                  </a:lnTo>
                  <a:lnTo>
                    <a:pt x="1444" y="14"/>
                  </a:lnTo>
                  <a:lnTo>
                    <a:pt x="1430" y="40"/>
                  </a:lnTo>
                  <a:lnTo>
                    <a:pt x="1240" y="40"/>
                  </a:lnTo>
                  <a:lnTo>
                    <a:pt x="1212" y="55"/>
                  </a:lnTo>
                  <a:close/>
                </a:path>
              </a:pathLst>
            </a:custGeom>
            <a:solidFill>
              <a:srgbClr val="FF9A73"/>
            </a:solidFill>
            <a:ln w="9525">
              <a:noFill/>
              <a:round/>
              <a:headEnd/>
              <a:tailEnd/>
            </a:ln>
          </p:spPr>
          <p:txBody>
            <a:bodyPr/>
            <a:lstStyle/>
            <a:p>
              <a:endParaRPr lang="en-US"/>
            </a:p>
          </p:txBody>
        </p:sp>
        <p:sp>
          <p:nvSpPr>
            <p:cNvPr id="15465" name="Freeform 112"/>
            <p:cNvSpPr>
              <a:spLocks/>
            </p:cNvSpPr>
            <p:nvPr/>
          </p:nvSpPr>
          <p:spPr bwMode="auto">
            <a:xfrm>
              <a:off x="1719" y="2661"/>
              <a:ext cx="623" cy="350"/>
            </a:xfrm>
            <a:custGeom>
              <a:avLst/>
              <a:gdLst>
                <a:gd name="T0" fmla="*/ 0 w 1867"/>
                <a:gd name="T1" fmla="*/ 0 h 1050"/>
                <a:gd name="T2" fmla="*/ 0 w 1867"/>
                <a:gd name="T3" fmla="*/ 0 h 1050"/>
                <a:gd name="T4" fmla="*/ 0 w 1867"/>
                <a:gd name="T5" fmla="*/ 0 h 1050"/>
                <a:gd name="T6" fmla="*/ 0 w 1867"/>
                <a:gd name="T7" fmla="*/ 0 h 1050"/>
                <a:gd name="T8" fmla="*/ 0 w 1867"/>
                <a:gd name="T9" fmla="*/ 0 h 1050"/>
                <a:gd name="T10" fmla="*/ 0 w 1867"/>
                <a:gd name="T11" fmla="*/ 0 h 1050"/>
                <a:gd name="T12" fmla="*/ 0 w 1867"/>
                <a:gd name="T13" fmla="*/ 0 h 1050"/>
                <a:gd name="T14" fmla="*/ 0 w 1867"/>
                <a:gd name="T15" fmla="*/ 0 h 1050"/>
                <a:gd name="T16" fmla="*/ 0 w 1867"/>
                <a:gd name="T17" fmla="*/ 0 h 1050"/>
                <a:gd name="T18" fmla="*/ 0 w 1867"/>
                <a:gd name="T19" fmla="*/ 0 h 1050"/>
                <a:gd name="T20" fmla="*/ 0 w 1867"/>
                <a:gd name="T21" fmla="*/ 0 h 1050"/>
                <a:gd name="T22" fmla="*/ 0 w 1867"/>
                <a:gd name="T23" fmla="*/ 0 h 1050"/>
                <a:gd name="T24" fmla="*/ 0 w 1867"/>
                <a:gd name="T25" fmla="*/ 0 h 1050"/>
                <a:gd name="T26" fmla="*/ 0 w 1867"/>
                <a:gd name="T27" fmla="*/ 0 h 1050"/>
                <a:gd name="T28" fmla="*/ 0 w 1867"/>
                <a:gd name="T29" fmla="*/ 0 h 1050"/>
                <a:gd name="T30" fmla="*/ 0 w 1867"/>
                <a:gd name="T31" fmla="*/ 0 h 1050"/>
                <a:gd name="T32" fmla="*/ 0 w 1867"/>
                <a:gd name="T33" fmla="*/ 0 h 1050"/>
                <a:gd name="T34" fmla="*/ 0 w 1867"/>
                <a:gd name="T35" fmla="*/ 0 h 1050"/>
                <a:gd name="T36" fmla="*/ 0 w 1867"/>
                <a:gd name="T37" fmla="*/ 0 h 1050"/>
                <a:gd name="T38" fmla="*/ 0 w 1867"/>
                <a:gd name="T39" fmla="*/ 0 h 1050"/>
                <a:gd name="T40" fmla="*/ 0 w 1867"/>
                <a:gd name="T41" fmla="*/ 0 h 1050"/>
                <a:gd name="T42" fmla="*/ 0 w 1867"/>
                <a:gd name="T43" fmla="*/ 0 h 1050"/>
                <a:gd name="T44" fmla="*/ 0 w 1867"/>
                <a:gd name="T45" fmla="*/ 0 h 1050"/>
                <a:gd name="T46" fmla="*/ 0 w 1867"/>
                <a:gd name="T47" fmla="*/ 0 h 1050"/>
                <a:gd name="T48" fmla="*/ 0 w 1867"/>
                <a:gd name="T49" fmla="*/ 0 h 1050"/>
                <a:gd name="T50" fmla="*/ 0 w 1867"/>
                <a:gd name="T51" fmla="*/ 0 h 1050"/>
                <a:gd name="T52" fmla="*/ 0 w 1867"/>
                <a:gd name="T53" fmla="*/ 0 h 1050"/>
                <a:gd name="T54" fmla="*/ 0 w 1867"/>
                <a:gd name="T55" fmla="*/ 0 h 1050"/>
                <a:gd name="T56" fmla="*/ 0 w 1867"/>
                <a:gd name="T57" fmla="*/ 0 h 1050"/>
                <a:gd name="T58" fmla="*/ 0 w 1867"/>
                <a:gd name="T59" fmla="*/ 0 h 1050"/>
                <a:gd name="T60" fmla="*/ 0 w 1867"/>
                <a:gd name="T61" fmla="*/ 0 h 1050"/>
                <a:gd name="T62" fmla="*/ 0 w 1867"/>
                <a:gd name="T63" fmla="*/ 0 h 1050"/>
                <a:gd name="T64" fmla="*/ 0 w 1867"/>
                <a:gd name="T65" fmla="*/ 0 h 1050"/>
                <a:gd name="T66" fmla="*/ 0 w 1867"/>
                <a:gd name="T67" fmla="*/ 0 h 1050"/>
                <a:gd name="T68" fmla="*/ 0 w 1867"/>
                <a:gd name="T69" fmla="*/ 0 h 1050"/>
                <a:gd name="T70" fmla="*/ 0 w 1867"/>
                <a:gd name="T71" fmla="*/ 0 h 1050"/>
                <a:gd name="T72" fmla="*/ 0 w 1867"/>
                <a:gd name="T73" fmla="*/ 0 h 1050"/>
                <a:gd name="T74" fmla="*/ 0 w 1867"/>
                <a:gd name="T75" fmla="*/ 0 h 1050"/>
                <a:gd name="T76" fmla="*/ 0 w 1867"/>
                <a:gd name="T77" fmla="*/ 0 h 1050"/>
                <a:gd name="T78" fmla="*/ 0 w 1867"/>
                <a:gd name="T79" fmla="*/ 0 h 1050"/>
                <a:gd name="T80" fmla="*/ 0 w 1867"/>
                <a:gd name="T81" fmla="*/ 0 h 1050"/>
                <a:gd name="T82" fmla="*/ 0 w 1867"/>
                <a:gd name="T83" fmla="*/ 0 h 1050"/>
                <a:gd name="T84" fmla="*/ 0 w 1867"/>
                <a:gd name="T85" fmla="*/ 0 h 1050"/>
                <a:gd name="T86" fmla="*/ 0 w 1867"/>
                <a:gd name="T87" fmla="*/ 0 h 1050"/>
                <a:gd name="T88" fmla="*/ 0 w 1867"/>
                <a:gd name="T89" fmla="*/ 0 h 10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7"/>
                <a:gd name="T136" fmla="*/ 0 h 1050"/>
                <a:gd name="T137" fmla="*/ 1867 w 1867"/>
                <a:gd name="T138" fmla="*/ 1050 h 10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7" h="1050">
                  <a:moveTo>
                    <a:pt x="1212" y="55"/>
                  </a:moveTo>
                  <a:lnTo>
                    <a:pt x="1021" y="68"/>
                  </a:lnTo>
                  <a:lnTo>
                    <a:pt x="857" y="95"/>
                  </a:lnTo>
                  <a:lnTo>
                    <a:pt x="763" y="108"/>
                  </a:lnTo>
                  <a:lnTo>
                    <a:pt x="640" y="136"/>
                  </a:lnTo>
                  <a:lnTo>
                    <a:pt x="531" y="163"/>
                  </a:lnTo>
                  <a:lnTo>
                    <a:pt x="423" y="218"/>
                  </a:lnTo>
                  <a:lnTo>
                    <a:pt x="327" y="272"/>
                  </a:lnTo>
                  <a:lnTo>
                    <a:pt x="231" y="368"/>
                  </a:lnTo>
                  <a:lnTo>
                    <a:pt x="136" y="436"/>
                  </a:lnTo>
                  <a:lnTo>
                    <a:pt x="68" y="491"/>
                  </a:lnTo>
                  <a:lnTo>
                    <a:pt x="26" y="573"/>
                  </a:lnTo>
                  <a:lnTo>
                    <a:pt x="13" y="627"/>
                  </a:lnTo>
                  <a:lnTo>
                    <a:pt x="0" y="695"/>
                  </a:lnTo>
                  <a:lnTo>
                    <a:pt x="0" y="750"/>
                  </a:lnTo>
                  <a:lnTo>
                    <a:pt x="13" y="859"/>
                  </a:lnTo>
                  <a:lnTo>
                    <a:pt x="26" y="901"/>
                  </a:lnTo>
                  <a:lnTo>
                    <a:pt x="176" y="969"/>
                  </a:lnTo>
                  <a:lnTo>
                    <a:pt x="299" y="1009"/>
                  </a:lnTo>
                  <a:lnTo>
                    <a:pt x="476" y="1050"/>
                  </a:lnTo>
                  <a:lnTo>
                    <a:pt x="599" y="1050"/>
                  </a:lnTo>
                  <a:lnTo>
                    <a:pt x="708" y="1009"/>
                  </a:lnTo>
                  <a:lnTo>
                    <a:pt x="817" y="996"/>
                  </a:lnTo>
                  <a:lnTo>
                    <a:pt x="912" y="954"/>
                  </a:lnTo>
                  <a:lnTo>
                    <a:pt x="966" y="941"/>
                  </a:lnTo>
                  <a:lnTo>
                    <a:pt x="1117" y="941"/>
                  </a:lnTo>
                  <a:lnTo>
                    <a:pt x="1280" y="941"/>
                  </a:lnTo>
                  <a:lnTo>
                    <a:pt x="1348" y="914"/>
                  </a:lnTo>
                  <a:lnTo>
                    <a:pt x="1472" y="859"/>
                  </a:lnTo>
                  <a:lnTo>
                    <a:pt x="1580" y="791"/>
                  </a:lnTo>
                  <a:lnTo>
                    <a:pt x="1689" y="695"/>
                  </a:lnTo>
                  <a:lnTo>
                    <a:pt x="1744" y="641"/>
                  </a:lnTo>
                  <a:lnTo>
                    <a:pt x="1840" y="531"/>
                  </a:lnTo>
                  <a:lnTo>
                    <a:pt x="1867" y="436"/>
                  </a:lnTo>
                  <a:lnTo>
                    <a:pt x="1853" y="272"/>
                  </a:lnTo>
                  <a:lnTo>
                    <a:pt x="1853" y="204"/>
                  </a:lnTo>
                  <a:lnTo>
                    <a:pt x="1799" y="150"/>
                  </a:lnTo>
                  <a:lnTo>
                    <a:pt x="1703" y="55"/>
                  </a:lnTo>
                  <a:lnTo>
                    <a:pt x="1648" y="40"/>
                  </a:lnTo>
                  <a:lnTo>
                    <a:pt x="1553" y="0"/>
                  </a:lnTo>
                  <a:lnTo>
                    <a:pt x="1498" y="0"/>
                  </a:lnTo>
                  <a:lnTo>
                    <a:pt x="1444" y="14"/>
                  </a:lnTo>
                  <a:lnTo>
                    <a:pt x="1430" y="40"/>
                  </a:lnTo>
                  <a:lnTo>
                    <a:pt x="1240" y="40"/>
                  </a:lnTo>
                  <a:lnTo>
                    <a:pt x="1212" y="55"/>
                  </a:lnTo>
                </a:path>
              </a:pathLst>
            </a:custGeom>
            <a:noFill/>
            <a:ln w="0">
              <a:solidFill>
                <a:srgbClr val="000000"/>
              </a:solidFill>
              <a:round/>
              <a:headEnd/>
              <a:tailEnd/>
            </a:ln>
          </p:spPr>
          <p:txBody>
            <a:bodyPr/>
            <a:lstStyle/>
            <a:p>
              <a:endParaRPr lang="en-US"/>
            </a:p>
          </p:txBody>
        </p:sp>
        <p:sp>
          <p:nvSpPr>
            <p:cNvPr id="15466" name="Freeform 113"/>
            <p:cNvSpPr>
              <a:spLocks/>
            </p:cNvSpPr>
            <p:nvPr/>
          </p:nvSpPr>
          <p:spPr bwMode="auto">
            <a:xfrm>
              <a:off x="1719" y="2661"/>
              <a:ext cx="623" cy="350"/>
            </a:xfrm>
            <a:custGeom>
              <a:avLst/>
              <a:gdLst>
                <a:gd name="T0" fmla="*/ 0 w 1867"/>
                <a:gd name="T1" fmla="*/ 0 h 1050"/>
                <a:gd name="T2" fmla="*/ 0 w 1867"/>
                <a:gd name="T3" fmla="*/ 0 h 1050"/>
                <a:gd name="T4" fmla="*/ 0 w 1867"/>
                <a:gd name="T5" fmla="*/ 0 h 1050"/>
                <a:gd name="T6" fmla="*/ 0 w 1867"/>
                <a:gd name="T7" fmla="*/ 0 h 1050"/>
                <a:gd name="T8" fmla="*/ 0 w 1867"/>
                <a:gd name="T9" fmla="*/ 0 h 1050"/>
                <a:gd name="T10" fmla="*/ 0 w 1867"/>
                <a:gd name="T11" fmla="*/ 0 h 1050"/>
                <a:gd name="T12" fmla="*/ 0 w 1867"/>
                <a:gd name="T13" fmla="*/ 0 h 1050"/>
                <a:gd name="T14" fmla="*/ 0 w 1867"/>
                <a:gd name="T15" fmla="*/ 0 h 1050"/>
                <a:gd name="T16" fmla="*/ 0 w 1867"/>
                <a:gd name="T17" fmla="*/ 0 h 1050"/>
                <a:gd name="T18" fmla="*/ 0 w 1867"/>
                <a:gd name="T19" fmla="*/ 0 h 1050"/>
                <a:gd name="T20" fmla="*/ 0 w 1867"/>
                <a:gd name="T21" fmla="*/ 0 h 1050"/>
                <a:gd name="T22" fmla="*/ 0 w 1867"/>
                <a:gd name="T23" fmla="*/ 0 h 1050"/>
                <a:gd name="T24" fmla="*/ 0 w 1867"/>
                <a:gd name="T25" fmla="*/ 0 h 1050"/>
                <a:gd name="T26" fmla="*/ 0 w 1867"/>
                <a:gd name="T27" fmla="*/ 0 h 1050"/>
                <a:gd name="T28" fmla="*/ 0 w 1867"/>
                <a:gd name="T29" fmla="*/ 0 h 1050"/>
                <a:gd name="T30" fmla="*/ 0 w 1867"/>
                <a:gd name="T31" fmla="*/ 0 h 1050"/>
                <a:gd name="T32" fmla="*/ 0 w 1867"/>
                <a:gd name="T33" fmla="*/ 0 h 1050"/>
                <a:gd name="T34" fmla="*/ 0 w 1867"/>
                <a:gd name="T35" fmla="*/ 0 h 1050"/>
                <a:gd name="T36" fmla="*/ 0 w 1867"/>
                <a:gd name="T37" fmla="*/ 0 h 1050"/>
                <a:gd name="T38" fmla="*/ 0 w 1867"/>
                <a:gd name="T39" fmla="*/ 0 h 1050"/>
                <a:gd name="T40" fmla="*/ 0 w 1867"/>
                <a:gd name="T41" fmla="*/ 0 h 1050"/>
                <a:gd name="T42" fmla="*/ 0 w 1867"/>
                <a:gd name="T43" fmla="*/ 0 h 1050"/>
                <a:gd name="T44" fmla="*/ 0 w 1867"/>
                <a:gd name="T45" fmla="*/ 0 h 1050"/>
                <a:gd name="T46" fmla="*/ 0 w 1867"/>
                <a:gd name="T47" fmla="*/ 0 h 1050"/>
                <a:gd name="T48" fmla="*/ 0 w 1867"/>
                <a:gd name="T49" fmla="*/ 0 h 1050"/>
                <a:gd name="T50" fmla="*/ 0 w 1867"/>
                <a:gd name="T51" fmla="*/ 0 h 1050"/>
                <a:gd name="T52" fmla="*/ 0 w 1867"/>
                <a:gd name="T53" fmla="*/ 0 h 1050"/>
                <a:gd name="T54" fmla="*/ 0 w 1867"/>
                <a:gd name="T55" fmla="*/ 0 h 1050"/>
                <a:gd name="T56" fmla="*/ 0 w 1867"/>
                <a:gd name="T57" fmla="*/ 0 h 1050"/>
                <a:gd name="T58" fmla="*/ 0 w 1867"/>
                <a:gd name="T59" fmla="*/ 0 h 1050"/>
                <a:gd name="T60" fmla="*/ 0 w 1867"/>
                <a:gd name="T61" fmla="*/ 0 h 1050"/>
                <a:gd name="T62" fmla="*/ 0 w 1867"/>
                <a:gd name="T63" fmla="*/ 0 h 1050"/>
                <a:gd name="T64" fmla="*/ 0 w 1867"/>
                <a:gd name="T65" fmla="*/ 0 h 1050"/>
                <a:gd name="T66" fmla="*/ 0 w 1867"/>
                <a:gd name="T67" fmla="*/ 0 h 1050"/>
                <a:gd name="T68" fmla="*/ 0 w 1867"/>
                <a:gd name="T69" fmla="*/ 0 h 1050"/>
                <a:gd name="T70" fmla="*/ 0 w 1867"/>
                <a:gd name="T71" fmla="*/ 0 h 1050"/>
                <a:gd name="T72" fmla="*/ 0 w 1867"/>
                <a:gd name="T73" fmla="*/ 0 h 1050"/>
                <a:gd name="T74" fmla="*/ 0 w 1867"/>
                <a:gd name="T75" fmla="*/ 0 h 1050"/>
                <a:gd name="T76" fmla="*/ 0 w 1867"/>
                <a:gd name="T77" fmla="*/ 0 h 1050"/>
                <a:gd name="T78" fmla="*/ 0 w 1867"/>
                <a:gd name="T79" fmla="*/ 0 h 1050"/>
                <a:gd name="T80" fmla="*/ 0 w 1867"/>
                <a:gd name="T81" fmla="*/ 0 h 1050"/>
                <a:gd name="T82" fmla="*/ 0 w 1867"/>
                <a:gd name="T83" fmla="*/ 0 h 1050"/>
                <a:gd name="T84" fmla="*/ 0 w 1867"/>
                <a:gd name="T85" fmla="*/ 0 h 1050"/>
                <a:gd name="T86" fmla="*/ 0 w 1867"/>
                <a:gd name="T87" fmla="*/ 0 h 1050"/>
                <a:gd name="T88" fmla="*/ 0 w 1867"/>
                <a:gd name="T89" fmla="*/ 0 h 10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7"/>
                <a:gd name="T136" fmla="*/ 0 h 1050"/>
                <a:gd name="T137" fmla="*/ 1867 w 1867"/>
                <a:gd name="T138" fmla="*/ 1050 h 10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7" h="1050">
                  <a:moveTo>
                    <a:pt x="1212" y="55"/>
                  </a:moveTo>
                  <a:lnTo>
                    <a:pt x="1021" y="68"/>
                  </a:lnTo>
                  <a:lnTo>
                    <a:pt x="857" y="95"/>
                  </a:lnTo>
                  <a:lnTo>
                    <a:pt x="763" y="108"/>
                  </a:lnTo>
                  <a:lnTo>
                    <a:pt x="640" y="136"/>
                  </a:lnTo>
                  <a:lnTo>
                    <a:pt x="531" y="163"/>
                  </a:lnTo>
                  <a:lnTo>
                    <a:pt x="423" y="218"/>
                  </a:lnTo>
                  <a:lnTo>
                    <a:pt x="327" y="272"/>
                  </a:lnTo>
                  <a:lnTo>
                    <a:pt x="231" y="368"/>
                  </a:lnTo>
                  <a:lnTo>
                    <a:pt x="136" y="436"/>
                  </a:lnTo>
                  <a:lnTo>
                    <a:pt x="68" y="491"/>
                  </a:lnTo>
                  <a:lnTo>
                    <a:pt x="26" y="573"/>
                  </a:lnTo>
                  <a:lnTo>
                    <a:pt x="13" y="627"/>
                  </a:lnTo>
                  <a:lnTo>
                    <a:pt x="0" y="695"/>
                  </a:lnTo>
                  <a:lnTo>
                    <a:pt x="0" y="750"/>
                  </a:lnTo>
                  <a:lnTo>
                    <a:pt x="13" y="859"/>
                  </a:lnTo>
                  <a:lnTo>
                    <a:pt x="26" y="901"/>
                  </a:lnTo>
                  <a:lnTo>
                    <a:pt x="176" y="969"/>
                  </a:lnTo>
                  <a:lnTo>
                    <a:pt x="299" y="1009"/>
                  </a:lnTo>
                  <a:lnTo>
                    <a:pt x="476" y="1050"/>
                  </a:lnTo>
                  <a:lnTo>
                    <a:pt x="599" y="1050"/>
                  </a:lnTo>
                  <a:lnTo>
                    <a:pt x="708" y="1009"/>
                  </a:lnTo>
                  <a:lnTo>
                    <a:pt x="817" y="996"/>
                  </a:lnTo>
                  <a:lnTo>
                    <a:pt x="912" y="954"/>
                  </a:lnTo>
                  <a:lnTo>
                    <a:pt x="966" y="941"/>
                  </a:lnTo>
                  <a:lnTo>
                    <a:pt x="1117" y="941"/>
                  </a:lnTo>
                  <a:lnTo>
                    <a:pt x="1280" y="941"/>
                  </a:lnTo>
                  <a:lnTo>
                    <a:pt x="1348" y="914"/>
                  </a:lnTo>
                  <a:lnTo>
                    <a:pt x="1472" y="859"/>
                  </a:lnTo>
                  <a:lnTo>
                    <a:pt x="1580" y="791"/>
                  </a:lnTo>
                  <a:lnTo>
                    <a:pt x="1689" y="695"/>
                  </a:lnTo>
                  <a:lnTo>
                    <a:pt x="1744" y="641"/>
                  </a:lnTo>
                  <a:lnTo>
                    <a:pt x="1840" y="531"/>
                  </a:lnTo>
                  <a:lnTo>
                    <a:pt x="1867" y="436"/>
                  </a:lnTo>
                  <a:lnTo>
                    <a:pt x="1853" y="272"/>
                  </a:lnTo>
                  <a:lnTo>
                    <a:pt x="1853" y="204"/>
                  </a:lnTo>
                  <a:lnTo>
                    <a:pt x="1799" y="150"/>
                  </a:lnTo>
                  <a:lnTo>
                    <a:pt x="1703" y="55"/>
                  </a:lnTo>
                  <a:lnTo>
                    <a:pt x="1648" y="40"/>
                  </a:lnTo>
                  <a:lnTo>
                    <a:pt x="1553" y="0"/>
                  </a:lnTo>
                  <a:lnTo>
                    <a:pt x="1498" y="0"/>
                  </a:lnTo>
                  <a:lnTo>
                    <a:pt x="1444" y="14"/>
                  </a:lnTo>
                  <a:lnTo>
                    <a:pt x="1430" y="40"/>
                  </a:lnTo>
                  <a:lnTo>
                    <a:pt x="1240" y="40"/>
                  </a:lnTo>
                  <a:lnTo>
                    <a:pt x="1212" y="55"/>
                  </a:lnTo>
                </a:path>
              </a:pathLst>
            </a:custGeom>
            <a:noFill/>
            <a:ln w="0">
              <a:solidFill>
                <a:srgbClr val="000000"/>
              </a:solidFill>
              <a:round/>
              <a:headEnd/>
              <a:tailEnd/>
            </a:ln>
          </p:spPr>
          <p:txBody>
            <a:bodyPr/>
            <a:lstStyle/>
            <a:p>
              <a:endParaRPr lang="en-US"/>
            </a:p>
          </p:txBody>
        </p:sp>
        <p:sp>
          <p:nvSpPr>
            <p:cNvPr id="15467" name="Freeform 114"/>
            <p:cNvSpPr>
              <a:spLocks/>
            </p:cNvSpPr>
            <p:nvPr/>
          </p:nvSpPr>
          <p:spPr bwMode="auto">
            <a:xfrm>
              <a:off x="1701" y="2656"/>
              <a:ext cx="650" cy="364"/>
            </a:xfrm>
            <a:custGeom>
              <a:avLst/>
              <a:gdLst>
                <a:gd name="T0" fmla="*/ 0 w 1950"/>
                <a:gd name="T1" fmla="*/ 0 h 1090"/>
                <a:gd name="T2" fmla="*/ 0 w 1950"/>
                <a:gd name="T3" fmla="*/ 0 h 1090"/>
                <a:gd name="T4" fmla="*/ 0 w 1950"/>
                <a:gd name="T5" fmla="*/ 0 h 1090"/>
                <a:gd name="T6" fmla="*/ 0 w 1950"/>
                <a:gd name="T7" fmla="*/ 0 h 1090"/>
                <a:gd name="T8" fmla="*/ 0 w 1950"/>
                <a:gd name="T9" fmla="*/ 0 h 1090"/>
                <a:gd name="T10" fmla="*/ 0 w 1950"/>
                <a:gd name="T11" fmla="*/ 0 h 1090"/>
                <a:gd name="T12" fmla="*/ 0 w 1950"/>
                <a:gd name="T13" fmla="*/ 0 h 1090"/>
                <a:gd name="T14" fmla="*/ 0 w 1950"/>
                <a:gd name="T15" fmla="*/ 0 h 1090"/>
                <a:gd name="T16" fmla="*/ 0 w 1950"/>
                <a:gd name="T17" fmla="*/ 0 h 1090"/>
                <a:gd name="T18" fmla="*/ 0 w 1950"/>
                <a:gd name="T19" fmla="*/ 0 h 1090"/>
                <a:gd name="T20" fmla="*/ 0 w 1950"/>
                <a:gd name="T21" fmla="*/ 0 h 1090"/>
                <a:gd name="T22" fmla="*/ 0 w 1950"/>
                <a:gd name="T23" fmla="*/ 0 h 1090"/>
                <a:gd name="T24" fmla="*/ 0 w 1950"/>
                <a:gd name="T25" fmla="*/ 0 h 1090"/>
                <a:gd name="T26" fmla="*/ 0 w 1950"/>
                <a:gd name="T27" fmla="*/ 0 h 1090"/>
                <a:gd name="T28" fmla="*/ 0 w 1950"/>
                <a:gd name="T29" fmla="*/ 0 h 1090"/>
                <a:gd name="T30" fmla="*/ 0 w 1950"/>
                <a:gd name="T31" fmla="*/ 0 h 1090"/>
                <a:gd name="T32" fmla="*/ 0 w 1950"/>
                <a:gd name="T33" fmla="*/ 0 h 1090"/>
                <a:gd name="T34" fmla="*/ 0 w 1950"/>
                <a:gd name="T35" fmla="*/ 0 h 1090"/>
                <a:gd name="T36" fmla="*/ 0 w 1950"/>
                <a:gd name="T37" fmla="*/ 0 h 1090"/>
                <a:gd name="T38" fmla="*/ 0 w 1950"/>
                <a:gd name="T39" fmla="*/ 0 h 1090"/>
                <a:gd name="T40" fmla="*/ 0 w 1950"/>
                <a:gd name="T41" fmla="*/ 0 h 1090"/>
                <a:gd name="T42" fmla="*/ 0 w 1950"/>
                <a:gd name="T43" fmla="*/ 0 h 1090"/>
                <a:gd name="T44" fmla="*/ 0 w 1950"/>
                <a:gd name="T45" fmla="*/ 0 h 1090"/>
                <a:gd name="T46" fmla="*/ 0 w 1950"/>
                <a:gd name="T47" fmla="*/ 0 h 1090"/>
                <a:gd name="T48" fmla="*/ 0 w 1950"/>
                <a:gd name="T49" fmla="*/ 0 h 1090"/>
                <a:gd name="T50" fmla="*/ 0 w 1950"/>
                <a:gd name="T51" fmla="*/ 0 h 1090"/>
                <a:gd name="T52" fmla="*/ 0 w 1950"/>
                <a:gd name="T53" fmla="*/ 0 h 1090"/>
                <a:gd name="T54" fmla="*/ 0 w 1950"/>
                <a:gd name="T55" fmla="*/ 0 h 1090"/>
                <a:gd name="T56" fmla="*/ 0 w 1950"/>
                <a:gd name="T57" fmla="*/ 0 h 1090"/>
                <a:gd name="T58" fmla="*/ 0 w 1950"/>
                <a:gd name="T59" fmla="*/ 0 h 1090"/>
                <a:gd name="T60" fmla="*/ 0 w 1950"/>
                <a:gd name="T61" fmla="*/ 0 h 1090"/>
                <a:gd name="T62" fmla="*/ 0 w 1950"/>
                <a:gd name="T63" fmla="*/ 0 h 1090"/>
                <a:gd name="T64" fmla="*/ 0 w 1950"/>
                <a:gd name="T65" fmla="*/ 0 h 1090"/>
                <a:gd name="T66" fmla="*/ 0 w 1950"/>
                <a:gd name="T67" fmla="*/ 0 h 1090"/>
                <a:gd name="T68" fmla="*/ 0 w 1950"/>
                <a:gd name="T69" fmla="*/ 0 h 1090"/>
                <a:gd name="T70" fmla="*/ 0 w 1950"/>
                <a:gd name="T71" fmla="*/ 0 h 1090"/>
                <a:gd name="T72" fmla="*/ 0 w 1950"/>
                <a:gd name="T73" fmla="*/ 0 h 1090"/>
                <a:gd name="T74" fmla="*/ 0 w 1950"/>
                <a:gd name="T75" fmla="*/ 0 h 1090"/>
                <a:gd name="T76" fmla="*/ 0 w 1950"/>
                <a:gd name="T77" fmla="*/ 0 h 1090"/>
                <a:gd name="T78" fmla="*/ 0 w 1950"/>
                <a:gd name="T79" fmla="*/ 0 h 1090"/>
                <a:gd name="T80" fmla="*/ 0 w 1950"/>
                <a:gd name="T81" fmla="*/ 0 h 1090"/>
                <a:gd name="T82" fmla="*/ 0 w 1950"/>
                <a:gd name="T83" fmla="*/ 0 h 1090"/>
                <a:gd name="T84" fmla="*/ 0 w 1950"/>
                <a:gd name="T85" fmla="*/ 0 h 1090"/>
                <a:gd name="T86" fmla="*/ 0 w 1950"/>
                <a:gd name="T87" fmla="*/ 0 h 1090"/>
                <a:gd name="T88" fmla="*/ 0 w 1950"/>
                <a:gd name="T89" fmla="*/ 0 h 1090"/>
                <a:gd name="T90" fmla="*/ 0 w 1950"/>
                <a:gd name="T91" fmla="*/ 0 h 1090"/>
                <a:gd name="T92" fmla="*/ 0 w 1950"/>
                <a:gd name="T93" fmla="*/ 0 h 1090"/>
                <a:gd name="T94" fmla="*/ 0 w 1950"/>
                <a:gd name="T95" fmla="*/ 0 h 1090"/>
                <a:gd name="T96" fmla="*/ 0 w 1950"/>
                <a:gd name="T97" fmla="*/ 0 h 1090"/>
                <a:gd name="T98" fmla="*/ 0 w 1950"/>
                <a:gd name="T99" fmla="*/ 0 h 1090"/>
                <a:gd name="T100" fmla="*/ 0 w 1950"/>
                <a:gd name="T101" fmla="*/ 0 h 1090"/>
                <a:gd name="T102" fmla="*/ 0 w 1950"/>
                <a:gd name="T103" fmla="*/ 0 h 1090"/>
                <a:gd name="T104" fmla="*/ 0 w 1950"/>
                <a:gd name="T105" fmla="*/ 0 h 1090"/>
                <a:gd name="T106" fmla="*/ 0 w 1950"/>
                <a:gd name="T107" fmla="*/ 0 h 10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0"/>
                <a:gd name="T163" fmla="*/ 0 h 1090"/>
                <a:gd name="T164" fmla="*/ 1950 w 1950"/>
                <a:gd name="T165" fmla="*/ 1090 h 10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0" h="1090">
                  <a:moveTo>
                    <a:pt x="1308" y="53"/>
                  </a:moveTo>
                  <a:lnTo>
                    <a:pt x="1240" y="108"/>
                  </a:lnTo>
                  <a:lnTo>
                    <a:pt x="1117" y="121"/>
                  </a:lnTo>
                  <a:lnTo>
                    <a:pt x="980" y="149"/>
                  </a:lnTo>
                  <a:lnTo>
                    <a:pt x="912" y="149"/>
                  </a:lnTo>
                  <a:lnTo>
                    <a:pt x="791" y="163"/>
                  </a:lnTo>
                  <a:lnTo>
                    <a:pt x="722" y="176"/>
                  </a:lnTo>
                  <a:lnTo>
                    <a:pt x="641" y="204"/>
                  </a:lnTo>
                  <a:lnTo>
                    <a:pt x="546" y="231"/>
                  </a:lnTo>
                  <a:lnTo>
                    <a:pt x="478" y="272"/>
                  </a:lnTo>
                  <a:lnTo>
                    <a:pt x="423" y="299"/>
                  </a:lnTo>
                  <a:lnTo>
                    <a:pt x="327" y="368"/>
                  </a:lnTo>
                  <a:lnTo>
                    <a:pt x="314" y="381"/>
                  </a:lnTo>
                  <a:lnTo>
                    <a:pt x="259" y="408"/>
                  </a:lnTo>
                  <a:lnTo>
                    <a:pt x="218" y="449"/>
                  </a:lnTo>
                  <a:lnTo>
                    <a:pt x="150" y="531"/>
                  </a:lnTo>
                  <a:lnTo>
                    <a:pt x="95" y="586"/>
                  </a:lnTo>
                  <a:lnTo>
                    <a:pt x="81" y="640"/>
                  </a:lnTo>
                  <a:lnTo>
                    <a:pt x="68" y="695"/>
                  </a:lnTo>
                  <a:lnTo>
                    <a:pt x="55" y="776"/>
                  </a:lnTo>
                  <a:lnTo>
                    <a:pt x="68" y="845"/>
                  </a:lnTo>
                  <a:lnTo>
                    <a:pt x="95" y="886"/>
                  </a:lnTo>
                  <a:lnTo>
                    <a:pt x="123" y="927"/>
                  </a:lnTo>
                  <a:lnTo>
                    <a:pt x="191" y="967"/>
                  </a:lnTo>
                  <a:lnTo>
                    <a:pt x="327" y="1009"/>
                  </a:lnTo>
                  <a:lnTo>
                    <a:pt x="436" y="1009"/>
                  </a:lnTo>
                  <a:lnTo>
                    <a:pt x="559" y="1022"/>
                  </a:lnTo>
                  <a:lnTo>
                    <a:pt x="695" y="1009"/>
                  </a:lnTo>
                  <a:lnTo>
                    <a:pt x="818" y="982"/>
                  </a:lnTo>
                  <a:lnTo>
                    <a:pt x="953" y="954"/>
                  </a:lnTo>
                  <a:lnTo>
                    <a:pt x="1008" y="927"/>
                  </a:lnTo>
                  <a:lnTo>
                    <a:pt x="1076" y="914"/>
                  </a:lnTo>
                  <a:lnTo>
                    <a:pt x="1131" y="914"/>
                  </a:lnTo>
                  <a:lnTo>
                    <a:pt x="1212" y="914"/>
                  </a:lnTo>
                  <a:lnTo>
                    <a:pt x="1335" y="886"/>
                  </a:lnTo>
                  <a:lnTo>
                    <a:pt x="1431" y="859"/>
                  </a:lnTo>
                  <a:lnTo>
                    <a:pt x="1553" y="804"/>
                  </a:lnTo>
                  <a:lnTo>
                    <a:pt x="1648" y="750"/>
                  </a:lnTo>
                  <a:lnTo>
                    <a:pt x="1716" y="695"/>
                  </a:lnTo>
                  <a:lnTo>
                    <a:pt x="1799" y="599"/>
                  </a:lnTo>
                  <a:lnTo>
                    <a:pt x="1826" y="559"/>
                  </a:lnTo>
                  <a:lnTo>
                    <a:pt x="1880" y="463"/>
                  </a:lnTo>
                  <a:lnTo>
                    <a:pt x="1895" y="340"/>
                  </a:lnTo>
                  <a:lnTo>
                    <a:pt x="1880" y="272"/>
                  </a:lnTo>
                  <a:lnTo>
                    <a:pt x="1867" y="217"/>
                  </a:lnTo>
                  <a:lnTo>
                    <a:pt x="1840" y="163"/>
                  </a:lnTo>
                  <a:lnTo>
                    <a:pt x="1799" y="121"/>
                  </a:lnTo>
                  <a:lnTo>
                    <a:pt x="1744" y="81"/>
                  </a:lnTo>
                  <a:lnTo>
                    <a:pt x="1663" y="53"/>
                  </a:lnTo>
                  <a:lnTo>
                    <a:pt x="1567" y="27"/>
                  </a:lnTo>
                  <a:lnTo>
                    <a:pt x="1540" y="27"/>
                  </a:lnTo>
                  <a:lnTo>
                    <a:pt x="1472" y="68"/>
                  </a:lnTo>
                  <a:lnTo>
                    <a:pt x="1485" y="27"/>
                  </a:lnTo>
                  <a:lnTo>
                    <a:pt x="1553" y="0"/>
                  </a:lnTo>
                  <a:lnTo>
                    <a:pt x="1635" y="0"/>
                  </a:lnTo>
                  <a:lnTo>
                    <a:pt x="1716" y="13"/>
                  </a:lnTo>
                  <a:lnTo>
                    <a:pt x="1758" y="53"/>
                  </a:lnTo>
                  <a:lnTo>
                    <a:pt x="1840" y="108"/>
                  </a:lnTo>
                  <a:lnTo>
                    <a:pt x="1880" y="163"/>
                  </a:lnTo>
                  <a:lnTo>
                    <a:pt x="1922" y="217"/>
                  </a:lnTo>
                  <a:lnTo>
                    <a:pt x="1935" y="244"/>
                  </a:lnTo>
                  <a:lnTo>
                    <a:pt x="1950" y="340"/>
                  </a:lnTo>
                  <a:lnTo>
                    <a:pt x="1950" y="423"/>
                  </a:lnTo>
                  <a:lnTo>
                    <a:pt x="1935" y="491"/>
                  </a:lnTo>
                  <a:lnTo>
                    <a:pt x="1880" y="599"/>
                  </a:lnTo>
                  <a:lnTo>
                    <a:pt x="1840" y="682"/>
                  </a:lnTo>
                  <a:lnTo>
                    <a:pt x="1786" y="750"/>
                  </a:lnTo>
                  <a:lnTo>
                    <a:pt x="1744" y="790"/>
                  </a:lnTo>
                  <a:lnTo>
                    <a:pt x="1703" y="818"/>
                  </a:lnTo>
                  <a:lnTo>
                    <a:pt x="1635" y="872"/>
                  </a:lnTo>
                  <a:lnTo>
                    <a:pt x="1553" y="914"/>
                  </a:lnTo>
                  <a:lnTo>
                    <a:pt x="1499" y="954"/>
                  </a:lnTo>
                  <a:lnTo>
                    <a:pt x="1444" y="982"/>
                  </a:lnTo>
                  <a:lnTo>
                    <a:pt x="1348" y="1009"/>
                  </a:lnTo>
                  <a:lnTo>
                    <a:pt x="1253" y="1009"/>
                  </a:lnTo>
                  <a:lnTo>
                    <a:pt x="1131" y="1009"/>
                  </a:lnTo>
                  <a:lnTo>
                    <a:pt x="1104" y="1009"/>
                  </a:lnTo>
                  <a:lnTo>
                    <a:pt x="1035" y="1009"/>
                  </a:lnTo>
                  <a:lnTo>
                    <a:pt x="967" y="1009"/>
                  </a:lnTo>
                  <a:lnTo>
                    <a:pt x="953" y="1022"/>
                  </a:lnTo>
                  <a:lnTo>
                    <a:pt x="872" y="1063"/>
                  </a:lnTo>
                  <a:lnTo>
                    <a:pt x="791" y="1077"/>
                  </a:lnTo>
                  <a:lnTo>
                    <a:pt x="682" y="1090"/>
                  </a:lnTo>
                  <a:lnTo>
                    <a:pt x="586" y="1090"/>
                  </a:lnTo>
                  <a:lnTo>
                    <a:pt x="450" y="1090"/>
                  </a:lnTo>
                  <a:lnTo>
                    <a:pt x="286" y="1077"/>
                  </a:lnTo>
                  <a:lnTo>
                    <a:pt x="150" y="1022"/>
                  </a:lnTo>
                  <a:lnTo>
                    <a:pt x="95" y="967"/>
                  </a:lnTo>
                  <a:lnTo>
                    <a:pt x="40" y="914"/>
                  </a:lnTo>
                  <a:lnTo>
                    <a:pt x="0" y="818"/>
                  </a:lnTo>
                  <a:lnTo>
                    <a:pt x="0" y="790"/>
                  </a:lnTo>
                  <a:lnTo>
                    <a:pt x="0" y="722"/>
                  </a:lnTo>
                  <a:lnTo>
                    <a:pt x="27" y="654"/>
                  </a:lnTo>
                  <a:lnTo>
                    <a:pt x="68" y="544"/>
                  </a:lnTo>
                  <a:lnTo>
                    <a:pt x="150" y="436"/>
                  </a:lnTo>
                  <a:lnTo>
                    <a:pt x="218" y="381"/>
                  </a:lnTo>
                  <a:lnTo>
                    <a:pt x="314" y="299"/>
                  </a:lnTo>
                  <a:lnTo>
                    <a:pt x="423" y="217"/>
                  </a:lnTo>
                  <a:lnTo>
                    <a:pt x="478" y="191"/>
                  </a:lnTo>
                  <a:lnTo>
                    <a:pt x="586" y="149"/>
                  </a:lnTo>
                  <a:lnTo>
                    <a:pt x="682" y="121"/>
                  </a:lnTo>
                  <a:lnTo>
                    <a:pt x="750" y="95"/>
                  </a:lnTo>
                  <a:lnTo>
                    <a:pt x="818" y="81"/>
                  </a:lnTo>
                  <a:lnTo>
                    <a:pt x="872" y="68"/>
                  </a:lnTo>
                  <a:lnTo>
                    <a:pt x="1008" y="53"/>
                  </a:lnTo>
                  <a:lnTo>
                    <a:pt x="1104" y="53"/>
                  </a:lnTo>
                  <a:lnTo>
                    <a:pt x="1185" y="40"/>
                  </a:lnTo>
                  <a:lnTo>
                    <a:pt x="1267" y="40"/>
                  </a:lnTo>
                  <a:lnTo>
                    <a:pt x="1308" y="53"/>
                  </a:lnTo>
                  <a:close/>
                </a:path>
              </a:pathLst>
            </a:custGeom>
            <a:solidFill>
              <a:srgbClr val="0E0D0D"/>
            </a:solidFill>
            <a:ln w="9525">
              <a:noFill/>
              <a:round/>
              <a:headEnd/>
              <a:tailEnd/>
            </a:ln>
          </p:spPr>
          <p:txBody>
            <a:bodyPr/>
            <a:lstStyle/>
            <a:p>
              <a:endParaRPr lang="en-US"/>
            </a:p>
          </p:txBody>
        </p:sp>
        <p:sp>
          <p:nvSpPr>
            <p:cNvPr id="15468" name="Freeform 115"/>
            <p:cNvSpPr>
              <a:spLocks/>
            </p:cNvSpPr>
            <p:nvPr/>
          </p:nvSpPr>
          <p:spPr bwMode="auto">
            <a:xfrm>
              <a:off x="1701" y="2656"/>
              <a:ext cx="650" cy="364"/>
            </a:xfrm>
            <a:custGeom>
              <a:avLst/>
              <a:gdLst>
                <a:gd name="T0" fmla="*/ 0 w 1950"/>
                <a:gd name="T1" fmla="*/ 0 h 1090"/>
                <a:gd name="T2" fmla="*/ 0 w 1950"/>
                <a:gd name="T3" fmla="*/ 0 h 1090"/>
                <a:gd name="T4" fmla="*/ 0 w 1950"/>
                <a:gd name="T5" fmla="*/ 0 h 1090"/>
                <a:gd name="T6" fmla="*/ 0 w 1950"/>
                <a:gd name="T7" fmla="*/ 0 h 1090"/>
                <a:gd name="T8" fmla="*/ 0 w 1950"/>
                <a:gd name="T9" fmla="*/ 0 h 1090"/>
                <a:gd name="T10" fmla="*/ 0 w 1950"/>
                <a:gd name="T11" fmla="*/ 0 h 1090"/>
                <a:gd name="T12" fmla="*/ 0 w 1950"/>
                <a:gd name="T13" fmla="*/ 0 h 1090"/>
                <a:gd name="T14" fmla="*/ 0 w 1950"/>
                <a:gd name="T15" fmla="*/ 0 h 1090"/>
                <a:gd name="T16" fmla="*/ 0 w 1950"/>
                <a:gd name="T17" fmla="*/ 0 h 1090"/>
                <a:gd name="T18" fmla="*/ 0 w 1950"/>
                <a:gd name="T19" fmla="*/ 0 h 1090"/>
                <a:gd name="T20" fmla="*/ 0 w 1950"/>
                <a:gd name="T21" fmla="*/ 0 h 1090"/>
                <a:gd name="T22" fmla="*/ 0 w 1950"/>
                <a:gd name="T23" fmla="*/ 0 h 1090"/>
                <a:gd name="T24" fmla="*/ 0 w 1950"/>
                <a:gd name="T25" fmla="*/ 0 h 1090"/>
                <a:gd name="T26" fmla="*/ 0 w 1950"/>
                <a:gd name="T27" fmla="*/ 0 h 1090"/>
                <a:gd name="T28" fmla="*/ 0 w 1950"/>
                <a:gd name="T29" fmla="*/ 0 h 1090"/>
                <a:gd name="T30" fmla="*/ 0 w 1950"/>
                <a:gd name="T31" fmla="*/ 0 h 1090"/>
                <a:gd name="T32" fmla="*/ 0 w 1950"/>
                <a:gd name="T33" fmla="*/ 0 h 1090"/>
                <a:gd name="T34" fmla="*/ 0 w 1950"/>
                <a:gd name="T35" fmla="*/ 0 h 1090"/>
                <a:gd name="T36" fmla="*/ 0 w 1950"/>
                <a:gd name="T37" fmla="*/ 0 h 1090"/>
                <a:gd name="T38" fmla="*/ 0 w 1950"/>
                <a:gd name="T39" fmla="*/ 0 h 1090"/>
                <a:gd name="T40" fmla="*/ 0 w 1950"/>
                <a:gd name="T41" fmla="*/ 0 h 1090"/>
                <a:gd name="T42" fmla="*/ 0 w 1950"/>
                <a:gd name="T43" fmla="*/ 0 h 1090"/>
                <a:gd name="T44" fmla="*/ 0 w 1950"/>
                <a:gd name="T45" fmla="*/ 0 h 1090"/>
                <a:gd name="T46" fmla="*/ 0 w 1950"/>
                <a:gd name="T47" fmla="*/ 0 h 1090"/>
                <a:gd name="T48" fmla="*/ 0 w 1950"/>
                <a:gd name="T49" fmla="*/ 0 h 1090"/>
                <a:gd name="T50" fmla="*/ 0 w 1950"/>
                <a:gd name="T51" fmla="*/ 0 h 1090"/>
                <a:gd name="T52" fmla="*/ 0 w 1950"/>
                <a:gd name="T53" fmla="*/ 0 h 1090"/>
                <a:gd name="T54" fmla="*/ 0 w 1950"/>
                <a:gd name="T55" fmla="*/ 0 h 1090"/>
                <a:gd name="T56" fmla="*/ 0 w 1950"/>
                <a:gd name="T57" fmla="*/ 0 h 1090"/>
                <a:gd name="T58" fmla="*/ 0 w 1950"/>
                <a:gd name="T59" fmla="*/ 0 h 1090"/>
                <a:gd name="T60" fmla="*/ 0 w 1950"/>
                <a:gd name="T61" fmla="*/ 0 h 1090"/>
                <a:gd name="T62" fmla="*/ 0 w 1950"/>
                <a:gd name="T63" fmla="*/ 0 h 1090"/>
                <a:gd name="T64" fmla="*/ 0 w 1950"/>
                <a:gd name="T65" fmla="*/ 0 h 1090"/>
                <a:gd name="T66" fmla="*/ 0 w 1950"/>
                <a:gd name="T67" fmla="*/ 0 h 1090"/>
                <a:gd name="T68" fmla="*/ 0 w 1950"/>
                <a:gd name="T69" fmla="*/ 0 h 1090"/>
                <a:gd name="T70" fmla="*/ 0 w 1950"/>
                <a:gd name="T71" fmla="*/ 0 h 1090"/>
                <a:gd name="T72" fmla="*/ 0 w 1950"/>
                <a:gd name="T73" fmla="*/ 0 h 1090"/>
                <a:gd name="T74" fmla="*/ 0 w 1950"/>
                <a:gd name="T75" fmla="*/ 0 h 1090"/>
                <a:gd name="T76" fmla="*/ 0 w 1950"/>
                <a:gd name="T77" fmla="*/ 0 h 1090"/>
                <a:gd name="T78" fmla="*/ 0 w 1950"/>
                <a:gd name="T79" fmla="*/ 0 h 1090"/>
                <a:gd name="T80" fmla="*/ 0 w 1950"/>
                <a:gd name="T81" fmla="*/ 0 h 1090"/>
                <a:gd name="T82" fmla="*/ 0 w 1950"/>
                <a:gd name="T83" fmla="*/ 0 h 1090"/>
                <a:gd name="T84" fmla="*/ 0 w 1950"/>
                <a:gd name="T85" fmla="*/ 0 h 1090"/>
                <a:gd name="T86" fmla="*/ 0 w 1950"/>
                <a:gd name="T87" fmla="*/ 0 h 1090"/>
                <a:gd name="T88" fmla="*/ 0 w 1950"/>
                <a:gd name="T89" fmla="*/ 0 h 1090"/>
                <a:gd name="T90" fmla="*/ 0 w 1950"/>
                <a:gd name="T91" fmla="*/ 0 h 1090"/>
                <a:gd name="T92" fmla="*/ 0 w 1950"/>
                <a:gd name="T93" fmla="*/ 0 h 1090"/>
                <a:gd name="T94" fmla="*/ 0 w 1950"/>
                <a:gd name="T95" fmla="*/ 0 h 1090"/>
                <a:gd name="T96" fmla="*/ 0 w 1950"/>
                <a:gd name="T97" fmla="*/ 0 h 1090"/>
                <a:gd name="T98" fmla="*/ 0 w 1950"/>
                <a:gd name="T99" fmla="*/ 0 h 1090"/>
                <a:gd name="T100" fmla="*/ 0 w 1950"/>
                <a:gd name="T101" fmla="*/ 0 h 1090"/>
                <a:gd name="T102" fmla="*/ 0 w 1950"/>
                <a:gd name="T103" fmla="*/ 0 h 1090"/>
                <a:gd name="T104" fmla="*/ 0 w 1950"/>
                <a:gd name="T105" fmla="*/ 0 h 1090"/>
                <a:gd name="T106" fmla="*/ 0 w 1950"/>
                <a:gd name="T107" fmla="*/ 0 h 10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0"/>
                <a:gd name="T163" fmla="*/ 0 h 1090"/>
                <a:gd name="T164" fmla="*/ 1950 w 1950"/>
                <a:gd name="T165" fmla="*/ 1090 h 10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0" h="1090">
                  <a:moveTo>
                    <a:pt x="1308" y="53"/>
                  </a:moveTo>
                  <a:lnTo>
                    <a:pt x="1240" y="108"/>
                  </a:lnTo>
                  <a:lnTo>
                    <a:pt x="1117" y="121"/>
                  </a:lnTo>
                  <a:lnTo>
                    <a:pt x="980" y="149"/>
                  </a:lnTo>
                  <a:lnTo>
                    <a:pt x="912" y="149"/>
                  </a:lnTo>
                  <a:lnTo>
                    <a:pt x="791" y="163"/>
                  </a:lnTo>
                  <a:lnTo>
                    <a:pt x="722" y="176"/>
                  </a:lnTo>
                  <a:lnTo>
                    <a:pt x="641" y="204"/>
                  </a:lnTo>
                  <a:lnTo>
                    <a:pt x="546" y="231"/>
                  </a:lnTo>
                  <a:lnTo>
                    <a:pt x="478" y="272"/>
                  </a:lnTo>
                  <a:lnTo>
                    <a:pt x="423" y="299"/>
                  </a:lnTo>
                  <a:lnTo>
                    <a:pt x="327" y="368"/>
                  </a:lnTo>
                  <a:lnTo>
                    <a:pt x="314" y="381"/>
                  </a:lnTo>
                  <a:lnTo>
                    <a:pt x="259" y="408"/>
                  </a:lnTo>
                  <a:lnTo>
                    <a:pt x="218" y="449"/>
                  </a:lnTo>
                  <a:lnTo>
                    <a:pt x="150" y="531"/>
                  </a:lnTo>
                  <a:lnTo>
                    <a:pt x="95" y="586"/>
                  </a:lnTo>
                  <a:lnTo>
                    <a:pt x="81" y="640"/>
                  </a:lnTo>
                  <a:lnTo>
                    <a:pt x="68" y="695"/>
                  </a:lnTo>
                  <a:lnTo>
                    <a:pt x="55" y="776"/>
                  </a:lnTo>
                  <a:lnTo>
                    <a:pt x="68" y="845"/>
                  </a:lnTo>
                  <a:lnTo>
                    <a:pt x="95" y="886"/>
                  </a:lnTo>
                  <a:lnTo>
                    <a:pt x="123" y="927"/>
                  </a:lnTo>
                  <a:lnTo>
                    <a:pt x="191" y="967"/>
                  </a:lnTo>
                  <a:lnTo>
                    <a:pt x="327" y="1009"/>
                  </a:lnTo>
                  <a:lnTo>
                    <a:pt x="436" y="1009"/>
                  </a:lnTo>
                  <a:lnTo>
                    <a:pt x="559" y="1022"/>
                  </a:lnTo>
                  <a:lnTo>
                    <a:pt x="695" y="1009"/>
                  </a:lnTo>
                  <a:lnTo>
                    <a:pt x="818" y="982"/>
                  </a:lnTo>
                  <a:lnTo>
                    <a:pt x="953" y="954"/>
                  </a:lnTo>
                  <a:lnTo>
                    <a:pt x="1008" y="927"/>
                  </a:lnTo>
                  <a:lnTo>
                    <a:pt x="1076" y="914"/>
                  </a:lnTo>
                  <a:lnTo>
                    <a:pt x="1131" y="914"/>
                  </a:lnTo>
                  <a:lnTo>
                    <a:pt x="1212" y="914"/>
                  </a:lnTo>
                  <a:lnTo>
                    <a:pt x="1335" y="886"/>
                  </a:lnTo>
                  <a:lnTo>
                    <a:pt x="1431" y="859"/>
                  </a:lnTo>
                  <a:lnTo>
                    <a:pt x="1553" y="804"/>
                  </a:lnTo>
                  <a:lnTo>
                    <a:pt x="1648" y="750"/>
                  </a:lnTo>
                  <a:lnTo>
                    <a:pt x="1716" y="695"/>
                  </a:lnTo>
                  <a:lnTo>
                    <a:pt x="1799" y="599"/>
                  </a:lnTo>
                  <a:lnTo>
                    <a:pt x="1826" y="559"/>
                  </a:lnTo>
                  <a:lnTo>
                    <a:pt x="1880" y="463"/>
                  </a:lnTo>
                  <a:lnTo>
                    <a:pt x="1895" y="340"/>
                  </a:lnTo>
                  <a:lnTo>
                    <a:pt x="1880" y="272"/>
                  </a:lnTo>
                  <a:lnTo>
                    <a:pt x="1867" y="217"/>
                  </a:lnTo>
                  <a:lnTo>
                    <a:pt x="1840" y="163"/>
                  </a:lnTo>
                  <a:lnTo>
                    <a:pt x="1799" y="121"/>
                  </a:lnTo>
                  <a:lnTo>
                    <a:pt x="1744" y="81"/>
                  </a:lnTo>
                  <a:lnTo>
                    <a:pt x="1663" y="53"/>
                  </a:lnTo>
                  <a:lnTo>
                    <a:pt x="1567" y="27"/>
                  </a:lnTo>
                  <a:lnTo>
                    <a:pt x="1540" y="27"/>
                  </a:lnTo>
                  <a:lnTo>
                    <a:pt x="1472" y="68"/>
                  </a:lnTo>
                  <a:lnTo>
                    <a:pt x="1485" y="27"/>
                  </a:lnTo>
                  <a:lnTo>
                    <a:pt x="1553" y="0"/>
                  </a:lnTo>
                  <a:lnTo>
                    <a:pt x="1635" y="0"/>
                  </a:lnTo>
                  <a:lnTo>
                    <a:pt x="1716" y="13"/>
                  </a:lnTo>
                  <a:lnTo>
                    <a:pt x="1758" y="53"/>
                  </a:lnTo>
                  <a:lnTo>
                    <a:pt x="1840" y="108"/>
                  </a:lnTo>
                  <a:lnTo>
                    <a:pt x="1880" y="163"/>
                  </a:lnTo>
                  <a:lnTo>
                    <a:pt x="1922" y="217"/>
                  </a:lnTo>
                  <a:lnTo>
                    <a:pt x="1935" y="244"/>
                  </a:lnTo>
                  <a:lnTo>
                    <a:pt x="1950" y="340"/>
                  </a:lnTo>
                  <a:lnTo>
                    <a:pt x="1950" y="423"/>
                  </a:lnTo>
                  <a:lnTo>
                    <a:pt x="1935" y="491"/>
                  </a:lnTo>
                  <a:lnTo>
                    <a:pt x="1880" y="599"/>
                  </a:lnTo>
                  <a:lnTo>
                    <a:pt x="1840" y="682"/>
                  </a:lnTo>
                  <a:lnTo>
                    <a:pt x="1786" y="750"/>
                  </a:lnTo>
                  <a:lnTo>
                    <a:pt x="1744" y="790"/>
                  </a:lnTo>
                  <a:lnTo>
                    <a:pt x="1703" y="818"/>
                  </a:lnTo>
                  <a:lnTo>
                    <a:pt x="1635" y="872"/>
                  </a:lnTo>
                  <a:lnTo>
                    <a:pt x="1553" y="914"/>
                  </a:lnTo>
                  <a:lnTo>
                    <a:pt x="1499" y="954"/>
                  </a:lnTo>
                  <a:lnTo>
                    <a:pt x="1444" y="982"/>
                  </a:lnTo>
                  <a:lnTo>
                    <a:pt x="1348" y="1009"/>
                  </a:lnTo>
                  <a:lnTo>
                    <a:pt x="1253" y="1009"/>
                  </a:lnTo>
                  <a:lnTo>
                    <a:pt x="1131" y="1009"/>
                  </a:lnTo>
                  <a:lnTo>
                    <a:pt x="1104" y="1009"/>
                  </a:lnTo>
                  <a:lnTo>
                    <a:pt x="1035" y="1009"/>
                  </a:lnTo>
                  <a:lnTo>
                    <a:pt x="967" y="1009"/>
                  </a:lnTo>
                  <a:lnTo>
                    <a:pt x="953" y="1022"/>
                  </a:lnTo>
                  <a:lnTo>
                    <a:pt x="872" y="1063"/>
                  </a:lnTo>
                  <a:lnTo>
                    <a:pt x="791" y="1077"/>
                  </a:lnTo>
                  <a:lnTo>
                    <a:pt x="682" y="1090"/>
                  </a:lnTo>
                  <a:lnTo>
                    <a:pt x="586" y="1090"/>
                  </a:lnTo>
                  <a:lnTo>
                    <a:pt x="450" y="1090"/>
                  </a:lnTo>
                  <a:lnTo>
                    <a:pt x="286" y="1077"/>
                  </a:lnTo>
                  <a:lnTo>
                    <a:pt x="150" y="1022"/>
                  </a:lnTo>
                  <a:lnTo>
                    <a:pt x="95" y="967"/>
                  </a:lnTo>
                  <a:lnTo>
                    <a:pt x="40" y="914"/>
                  </a:lnTo>
                  <a:lnTo>
                    <a:pt x="0" y="818"/>
                  </a:lnTo>
                  <a:lnTo>
                    <a:pt x="0" y="790"/>
                  </a:lnTo>
                  <a:lnTo>
                    <a:pt x="0" y="722"/>
                  </a:lnTo>
                  <a:lnTo>
                    <a:pt x="27" y="654"/>
                  </a:lnTo>
                  <a:lnTo>
                    <a:pt x="68" y="544"/>
                  </a:lnTo>
                  <a:lnTo>
                    <a:pt x="150" y="436"/>
                  </a:lnTo>
                  <a:lnTo>
                    <a:pt x="218" y="381"/>
                  </a:lnTo>
                  <a:lnTo>
                    <a:pt x="314" y="299"/>
                  </a:lnTo>
                  <a:lnTo>
                    <a:pt x="423" y="217"/>
                  </a:lnTo>
                  <a:lnTo>
                    <a:pt x="478" y="191"/>
                  </a:lnTo>
                  <a:lnTo>
                    <a:pt x="586" y="149"/>
                  </a:lnTo>
                  <a:lnTo>
                    <a:pt x="682" y="121"/>
                  </a:lnTo>
                  <a:lnTo>
                    <a:pt x="750" y="95"/>
                  </a:lnTo>
                  <a:lnTo>
                    <a:pt x="818" y="81"/>
                  </a:lnTo>
                  <a:lnTo>
                    <a:pt x="872" y="68"/>
                  </a:lnTo>
                  <a:lnTo>
                    <a:pt x="1008" y="53"/>
                  </a:lnTo>
                  <a:lnTo>
                    <a:pt x="1104" y="53"/>
                  </a:lnTo>
                  <a:lnTo>
                    <a:pt x="1185" y="40"/>
                  </a:lnTo>
                  <a:lnTo>
                    <a:pt x="1267" y="40"/>
                  </a:lnTo>
                  <a:lnTo>
                    <a:pt x="1308" y="53"/>
                  </a:lnTo>
                </a:path>
              </a:pathLst>
            </a:custGeom>
            <a:noFill/>
            <a:ln w="0">
              <a:solidFill>
                <a:srgbClr val="000000"/>
              </a:solidFill>
              <a:round/>
              <a:headEnd/>
              <a:tailEnd/>
            </a:ln>
          </p:spPr>
          <p:txBody>
            <a:bodyPr/>
            <a:lstStyle/>
            <a:p>
              <a:endParaRPr lang="en-US"/>
            </a:p>
          </p:txBody>
        </p:sp>
        <p:sp>
          <p:nvSpPr>
            <p:cNvPr id="15469" name="Freeform 116"/>
            <p:cNvSpPr>
              <a:spLocks/>
            </p:cNvSpPr>
            <p:nvPr/>
          </p:nvSpPr>
          <p:spPr bwMode="auto">
            <a:xfrm>
              <a:off x="1701" y="2656"/>
              <a:ext cx="650" cy="364"/>
            </a:xfrm>
            <a:custGeom>
              <a:avLst/>
              <a:gdLst>
                <a:gd name="T0" fmla="*/ 0 w 1950"/>
                <a:gd name="T1" fmla="*/ 0 h 1090"/>
                <a:gd name="T2" fmla="*/ 0 w 1950"/>
                <a:gd name="T3" fmla="*/ 0 h 1090"/>
                <a:gd name="T4" fmla="*/ 0 w 1950"/>
                <a:gd name="T5" fmla="*/ 0 h 1090"/>
                <a:gd name="T6" fmla="*/ 0 w 1950"/>
                <a:gd name="T7" fmla="*/ 0 h 1090"/>
                <a:gd name="T8" fmla="*/ 0 w 1950"/>
                <a:gd name="T9" fmla="*/ 0 h 1090"/>
                <a:gd name="T10" fmla="*/ 0 w 1950"/>
                <a:gd name="T11" fmla="*/ 0 h 1090"/>
                <a:gd name="T12" fmla="*/ 0 w 1950"/>
                <a:gd name="T13" fmla="*/ 0 h 1090"/>
                <a:gd name="T14" fmla="*/ 0 w 1950"/>
                <a:gd name="T15" fmla="*/ 0 h 1090"/>
                <a:gd name="T16" fmla="*/ 0 w 1950"/>
                <a:gd name="T17" fmla="*/ 0 h 1090"/>
                <a:gd name="T18" fmla="*/ 0 w 1950"/>
                <a:gd name="T19" fmla="*/ 0 h 1090"/>
                <a:gd name="T20" fmla="*/ 0 w 1950"/>
                <a:gd name="T21" fmla="*/ 0 h 1090"/>
                <a:gd name="T22" fmla="*/ 0 w 1950"/>
                <a:gd name="T23" fmla="*/ 0 h 1090"/>
                <a:gd name="T24" fmla="*/ 0 w 1950"/>
                <a:gd name="T25" fmla="*/ 0 h 1090"/>
                <a:gd name="T26" fmla="*/ 0 w 1950"/>
                <a:gd name="T27" fmla="*/ 0 h 1090"/>
                <a:gd name="T28" fmla="*/ 0 w 1950"/>
                <a:gd name="T29" fmla="*/ 0 h 1090"/>
                <a:gd name="T30" fmla="*/ 0 w 1950"/>
                <a:gd name="T31" fmla="*/ 0 h 1090"/>
                <a:gd name="T32" fmla="*/ 0 w 1950"/>
                <a:gd name="T33" fmla="*/ 0 h 1090"/>
                <a:gd name="T34" fmla="*/ 0 w 1950"/>
                <a:gd name="T35" fmla="*/ 0 h 1090"/>
                <a:gd name="T36" fmla="*/ 0 w 1950"/>
                <a:gd name="T37" fmla="*/ 0 h 1090"/>
                <a:gd name="T38" fmla="*/ 0 w 1950"/>
                <a:gd name="T39" fmla="*/ 0 h 1090"/>
                <a:gd name="T40" fmla="*/ 0 w 1950"/>
                <a:gd name="T41" fmla="*/ 0 h 1090"/>
                <a:gd name="T42" fmla="*/ 0 w 1950"/>
                <a:gd name="T43" fmla="*/ 0 h 1090"/>
                <a:gd name="T44" fmla="*/ 0 w 1950"/>
                <a:gd name="T45" fmla="*/ 0 h 1090"/>
                <a:gd name="T46" fmla="*/ 0 w 1950"/>
                <a:gd name="T47" fmla="*/ 0 h 1090"/>
                <a:gd name="T48" fmla="*/ 0 w 1950"/>
                <a:gd name="T49" fmla="*/ 0 h 1090"/>
                <a:gd name="T50" fmla="*/ 0 w 1950"/>
                <a:gd name="T51" fmla="*/ 0 h 1090"/>
                <a:gd name="T52" fmla="*/ 0 w 1950"/>
                <a:gd name="T53" fmla="*/ 0 h 1090"/>
                <a:gd name="T54" fmla="*/ 0 w 1950"/>
                <a:gd name="T55" fmla="*/ 0 h 1090"/>
                <a:gd name="T56" fmla="*/ 0 w 1950"/>
                <a:gd name="T57" fmla="*/ 0 h 1090"/>
                <a:gd name="T58" fmla="*/ 0 w 1950"/>
                <a:gd name="T59" fmla="*/ 0 h 1090"/>
                <a:gd name="T60" fmla="*/ 0 w 1950"/>
                <a:gd name="T61" fmla="*/ 0 h 1090"/>
                <a:gd name="T62" fmla="*/ 0 w 1950"/>
                <a:gd name="T63" fmla="*/ 0 h 1090"/>
                <a:gd name="T64" fmla="*/ 0 w 1950"/>
                <a:gd name="T65" fmla="*/ 0 h 1090"/>
                <a:gd name="T66" fmla="*/ 0 w 1950"/>
                <a:gd name="T67" fmla="*/ 0 h 1090"/>
                <a:gd name="T68" fmla="*/ 0 w 1950"/>
                <a:gd name="T69" fmla="*/ 0 h 1090"/>
                <a:gd name="T70" fmla="*/ 0 w 1950"/>
                <a:gd name="T71" fmla="*/ 0 h 1090"/>
                <a:gd name="T72" fmla="*/ 0 w 1950"/>
                <a:gd name="T73" fmla="*/ 0 h 1090"/>
                <a:gd name="T74" fmla="*/ 0 w 1950"/>
                <a:gd name="T75" fmla="*/ 0 h 1090"/>
                <a:gd name="T76" fmla="*/ 0 w 1950"/>
                <a:gd name="T77" fmla="*/ 0 h 1090"/>
                <a:gd name="T78" fmla="*/ 0 w 1950"/>
                <a:gd name="T79" fmla="*/ 0 h 1090"/>
                <a:gd name="T80" fmla="*/ 0 w 1950"/>
                <a:gd name="T81" fmla="*/ 0 h 1090"/>
                <a:gd name="T82" fmla="*/ 0 w 1950"/>
                <a:gd name="T83" fmla="*/ 0 h 1090"/>
                <a:gd name="T84" fmla="*/ 0 w 1950"/>
                <a:gd name="T85" fmla="*/ 0 h 1090"/>
                <a:gd name="T86" fmla="*/ 0 w 1950"/>
                <a:gd name="T87" fmla="*/ 0 h 1090"/>
                <a:gd name="T88" fmla="*/ 0 w 1950"/>
                <a:gd name="T89" fmla="*/ 0 h 1090"/>
                <a:gd name="T90" fmla="*/ 0 w 1950"/>
                <a:gd name="T91" fmla="*/ 0 h 1090"/>
                <a:gd name="T92" fmla="*/ 0 w 1950"/>
                <a:gd name="T93" fmla="*/ 0 h 1090"/>
                <a:gd name="T94" fmla="*/ 0 w 1950"/>
                <a:gd name="T95" fmla="*/ 0 h 1090"/>
                <a:gd name="T96" fmla="*/ 0 w 1950"/>
                <a:gd name="T97" fmla="*/ 0 h 1090"/>
                <a:gd name="T98" fmla="*/ 0 w 1950"/>
                <a:gd name="T99" fmla="*/ 0 h 1090"/>
                <a:gd name="T100" fmla="*/ 0 w 1950"/>
                <a:gd name="T101" fmla="*/ 0 h 1090"/>
                <a:gd name="T102" fmla="*/ 0 w 1950"/>
                <a:gd name="T103" fmla="*/ 0 h 1090"/>
                <a:gd name="T104" fmla="*/ 0 w 1950"/>
                <a:gd name="T105" fmla="*/ 0 h 1090"/>
                <a:gd name="T106" fmla="*/ 0 w 1950"/>
                <a:gd name="T107" fmla="*/ 0 h 10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0"/>
                <a:gd name="T163" fmla="*/ 0 h 1090"/>
                <a:gd name="T164" fmla="*/ 1950 w 1950"/>
                <a:gd name="T165" fmla="*/ 1090 h 10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0" h="1090">
                  <a:moveTo>
                    <a:pt x="1308" y="53"/>
                  </a:moveTo>
                  <a:lnTo>
                    <a:pt x="1240" y="108"/>
                  </a:lnTo>
                  <a:lnTo>
                    <a:pt x="1117" y="121"/>
                  </a:lnTo>
                  <a:lnTo>
                    <a:pt x="980" y="149"/>
                  </a:lnTo>
                  <a:lnTo>
                    <a:pt x="912" y="149"/>
                  </a:lnTo>
                  <a:lnTo>
                    <a:pt x="791" y="163"/>
                  </a:lnTo>
                  <a:lnTo>
                    <a:pt x="722" y="176"/>
                  </a:lnTo>
                  <a:lnTo>
                    <a:pt x="641" y="204"/>
                  </a:lnTo>
                  <a:lnTo>
                    <a:pt x="546" y="231"/>
                  </a:lnTo>
                  <a:lnTo>
                    <a:pt x="478" y="272"/>
                  </a:lnTo>
                  <a:lnTo>
                    <a:pt x="423" y="299"/>
                  </a:lnTo>
                  <a:lnTo>
                    <a:pt x="327" y="368"/>
                  </a:lnTo>
                  <a:lnTo>
                    <a:pt x="314" y="381"/>
                  </a:lnTo>
                  <a:lnTo>
                    <a:pt x="259" y="408"/>
                  </a:lnTo>
                  <a:lnTo>
                    <a:pt x="218" y="449"/>
                  </a:lnTo>
                  <a:lnTo>
                    <a:pt x="150" y="531"/>
                  </a:lnTo>
                  <a:lnTo>
                    <a:pt x="95" y="586"/>
                  </a:lnTo>
                  <a:lnTo>
                    <a:pt x="81" y="640"/>
                  </a:lnTo>
                  <a:lnTo>
                    <a:pt x="68" y="695"/>
                  </a:lnTo>
                  <a:lnTo>
                    <a:pt x="55" y="776"/>
                  </a:lnTo>
                  <a:lnTo>
                    <a:pt x="68" y="845"/>
                  </a:lnTo>
                  <a:lnTo>
                    <a:pt x="95" y="886"/>
                  </a:lnTo>
                  <a:lnTo>
                    <a:pt x="123" y="927"/>
                  </a:lnTo>
                  <a:lnTo>
                    <a:pt x="191" y="967"/>
                  </a:lnTo>
                  <a:lnTo>
                    <a:pt x="327" y="1009"/>
                  </a:lnTo>
                  <a:lnTo>
                    <a:pt x="436" y="1009"/>
                  </a:lnTo>
                  <a:lnTo>
                    <a:pt x="559" y="1022"/>
                  </a:lnTo>
                  <a:lnTo>
                    <a:pt x="695" y="1009"/>
                  </a:lnTo>
                  <a:lnTo>
                    <a:pt x="818" y="982"/>
                  </a:lnTo>
                  <a:lnTo>
                    <a:pt x="953" y="954"/>
                  </a:lnTo>
                  <a:lnTo>
                    <a:pt x="1008" y="927"/>
                  </a:lnTo>
                  <a:lnTo>
                    <a:pt x="1076" y="914"/>
                  </a:lnTo>
                  <a:lnTo>
                    <a:pt x="1131" y="914"/>
                  </a:lnTo>
                  <a:lnTo>
                    <a:pt x="1212" y="914"/>
                  </a:lnTo>
                  <a:lnTo>
                    <a:pt x="1335" y="886"/>
                  </a:lnTo>
                  <a:lnTo>
                    <a:pt x="1431" y="859"/>
                  </a:lnTo>
                  <a:lnTo>
                    <a:pt x="1553" y="804"/>
                  </a:lnTo>
                  <a:lnTo>
                    <a:pt x="1648" y="750"/>
                  </a:lnTo>
                  <a:lnTo>
                    <a:pt x="1716" y="695"/>
                  </a:lnTo>
                  <a:lnTo>
                    <a:pt x="1799" y="599"/>
                  </a:lnTo>
                  <a:lnTo>
                    <a:pt x="1826" y="559"/>
                  </a:lnTo>
                  <a:lnTo>
                    <a:pt x="1880" y="463"/>
                  </a:lnTo>
                  <a:lnTo>
                    <a:pt x="1895" y="340"/>
                  </a:lnTo>
                  <a:lnTo>
                    <a:pt x="1880" y="272"/>
                  </a:lnTo>
                  <a:lnTo>
                    <a:pt x="1867" y="217"/>
                  </a:lnTo>
                  <a:lnTo>
                    <a:pt x="1840" y="163"/>
                  </a:lnTo>
                  <a:lnTo>
                    <a:pt x="1799" y="121"/>
                  </a:lnTo>
                  <a:lnTo>
                    <a:pt x="1744" y="81"/>
                  </a:lnTo>
                  <a:lnTo>
                    <a:pt x="1663" y="53"/>
                  </a:lnTo>
                  <a:lnTo>
                    <a:pt x="1567" y="27"/>
                  </a:lnTo>
                  <a:lnTo>
                    <a:pt x="1540" y="27"/>
                  </a:lnTo>
                  <a:lnTo>
                    <a:pt x="1472" y="68"/>
                  </a:lnTo>
                  <a:lnTo>
                    <a:pt x="1485" y="27"/>
                  </a:lnTo>
                  <a:lnTo>
                    <a:pt x="1553" y="0"/>
                  </a:lnTo>
                  <a:lnTo>
                    <a:pt x="1635" y="0"/>
                  </a:lnTo>
                  <a:lnTo>
                    <a:pt x="1716" y="13"/>
                  </a:lnTo>
                  <a:lnTo>
                    <a:pt x="1758" y="53"/>
                  </a:lnTo>
                  <a:lnTo>
                    <a:pt x="1840" y="108"/>
                  </a:lnTo>
                  <a:lnTo>
                    <a:pt x="1880" y="163"/>
                  </a:lnTo>
                  <a:lnTo>
                    <a:pt x="1922" y="217"/>
                  </a:lnTo>
                  <a:lnTo>
                    <a:pt x="1935" y="244"/>
                  </a:lnTo>
                  <a:lnTo>
                    <a:pt x="1950" y="340"/>
                  </a:lnTo>
                  <a:lnTo>
                    <a:pt x="1950" y="423"/>
                  </a:lnTo>
                  <a:lnTo>
                    <a:pt x="1935" y="491"/>
                  </a:lnTo>
                  <a:lnTo>
                    <a:pt x="1880" y="599"/>
                  </a:lnTo>
                  <a:lnTo>
                    <a:pt x="1840" y="682"/>
                  </a:lnTo>
                  <a:lnTo>
                    <a:pt x="1786" y="750"/>
                  </a:lnTo>
                  <a:lnTo>
                    <a:pt x="1744" y="790"/>
                  </a:lnTo>
                  <a:lnTo>
                    <a:pt x="1703" y="818"/>
                  </a:lnTo>
                  <a:lnTo>
                    <a:pt x="1635" y="872"/>
                  </a:lnTo>
                  <a:lnTo>
                    <a:pt x="1553" y="914"/>
                  </a:lnTo>
                  <a:lnTo>
                    <a:pt x="1499" y="954"/>
                  </a:lnTo>
                  <a:lnTo>
                    <a:pt x="1444" y="982"/>
                  </a:lnTo>
                  <a:lnTo>
                    <a:pt x="1348" y="1009"/>
                  </a:lnTo>
                  <a:lnTo>
                    <a:pt x="1253" y="1009"/>
                  </a:lnTo>
                  <a:lnTo>
                    <a:pt x="1131" y="1009"/>
                  </a:lnTo>
                  <a:lnTo>
                    <a:pt x="1104" y="1009"/>
                  </a:lnTo>
                  <a:lnTo>
                    <a:pt x="1035" y="1009"/>
                  </a:lnTo>
                  <a:lnTo>
                    <a:pt x="967" y="1009"/>
                  </a:lnTo>
                  <a:lnTo>
                    <a:pt x="953" y="1022"/>
                  </a:lnTo>
                  <a:lnTo>
                    <a:pt x="872" y="1063"/>
                  </a:lnTo>
                  <a:lnTo>
                    <a:pt x="791" y="1077"/>
                  </a:lnTo>
                  <a:lnTo>
                    <a:pt x="682" y="1090"/>
                  </a:lnTo>
                  <a:lnTo>
                    <a:pt x="586" y="1090"/>
                  </a:lnTo>
                  <a:lnTo>
                    <a:pt x="450" y="1090"/>
                  </a:lnTo>
                  <a:lnTo>
                    <a:pt x="286" y="1077"/>
                  </a:lnTo>
                  <a:lnTo>
                    <a:pt x="150" y="1022"/>
                  </a:lnTo>
                  <a:lnTo>
                    <a:pt x="95" y="967"/>
                  </a:lnTo>
                  <a:lnTo>
                    <a:pt x="40" y="914"/>
                  </a:lnTo>
                  <a:lnTo>
                    <a:pt x="0" y="818"/>
                  </a:lnTo>
                  <a:lnTo>
                    <a:pt x="0" y="790"/>
                  </a:lnTo>
                  <a:lnTo>
                    <a:pt x="0" y="722"/>
                  </a:lnTo>
                  <a:lnTo>
                    <a:pt x="27" y="654"/>
                  </a:lnTo>
                  <a:lnTo>
                    <a:pt x="68" y="544"/>
                  </a:lnTo>
                  <a:lnTo>
                    <a:pt x="150" y="436"/>
                  </a:lnTo>
                  <a:lnTo>
                    <a:pt x="218" y="381"/>
                  </a:lnTo>
                  <a:lnTo>
                    <a:pt x="314" y="299"/>
                  </a:lnTo>
                  <a:lnTo>
                    <a:pt x="423" y="217"/>
                  </a:lnTo>
                  <a:lnTo>
                    <a:pt x="478" y="191"/>
                  </a:lnTo>
                  <a:lnTo>
                    <a:pt x="586" y="149"/>
                  </a:lnTo>
                  <a:lnTo>
                    <a:pt x="682" y="121"/>
                  </a:lnTo>
                  <a:lnTo>
                    <a:pt x="750" y="95"/>
                  </a:lnTo>
                  <a:lnTo>
                    <a:pt x="818" y="81"/>
                  </a:lnTo>
                  <a:lnTo>
                    <a:pt x="872" y="68"/>
                  </a:lnTo>
                  <a:lnTo>
                    <a:pt x="1008" y="53"/>
                  </a:lnTo>
                  <a:lnTo>
                    <a:pt x="1104" y="53"/>
                  </a:lnTo>
                  <a:lnTo>
                    <a:pt x="1185" y="40"/>
                  </a:lnTo>
                  <a:lnTo>
                    <a:pt x="1267" y="40"/>
                  </a:lnTo>
                  <a:lnTo>
                    <a:pt x="1308" y="53"/>
                  </a:lnTo>
                </a:path>
              </a:pathLst>
            </a:custGeom>
            <a:noFill/>
            <a:ln w="0">
              <a:solidFill>
                <a:srgbClr val="000000"/>
              </a:solidFill>
              <a:round/>
              <a:headEnd/>
              <a:tailEnd/>
            </a:ln>
          </p:spPr>
          <p:txBody>
            <a:bodyPr/>
            <a:lstStyle/>
            <a:p>
              <a:endParaRPr lang="en-US"/>
            </a:p>
          </p:txBody>
        </p:sp>
        <p:sp>
          <p:nvSpPr>
            <p:cNvPr id="15470" name="Freeform 117"/>
            <p:cNvSpPr>
              <a:spLocks/>
            </p:cNvSpPr>
            <p:nvPr/>
          </p:nvSpPr>
          <p:spPr bwMode="auto">
            <a:xfrm>
              <a:off x="1769" y="3015"/>
              <a:ext cx="450" cy="73"/>
            </a:xfrm>
            <a:custGeom>
              <a:avLst/>
              <a:gdLst>
                <a:gd name="T0" fmla="*/ 0 w 1349"/>
                <a:gd name="T1" fmla="*/ 0 h 218"/>
                <a:gd name="T2" fmla="*/ 0 w 1349"/>
                <a:gd name="T3" fmla="*/ 0 h 218"/>
                <a:gd name="T4" fmla="*/ 0 w 1349"/>
                <a:gd name="T5" fmla="*/ 0 h 218"/>
                <a:gd name="T6" fmla="*/ 0 w 1349"/>
                <a:gd name="T7" fmla="*/ 0 h 218"/>
                <a:gd name="T8" fmla="*/ 0 w 1349"/>
                <a:gd name="T9" fmla="*/ 0 h 218"/>
                <a:gd name="T10" fmla="*/ 0 w 1349"/>
                <a:gd name="T11" fmla="*/ 0 h 218"/>
                <a:gd name="T12" fmla="*/ 0 w 1349"/>
                <a:gd name="T13" fmla="*/ 0 h 218"/>
                <a:gd name="T14" fmla="*/ 0 w 1349"/>
                <a:gd name="T15" fmla="*/ 0 h 218"/>
                <a:gd name="T16" fmla="*/ 0 w 1349"/>
                <a:gd name="T17" fmla="*/ 0 h 218"/>
                <a:gd name="T18" fmla="*/ 0 w 1349"/>
                <a:gd name="T19" fmla="*/ 0 h 218"/>
                <a:gd name="T20" fmla="*/ 0 w 1349"/>
                <a:gd name="T21" fmla="*/ 0 h 218"/>
                <a:gd name="T22" fmla="*/ 0 w 1349"/>
                <a:gd name="T23" fmla="*/ 0 h 218"/>
                <a:gd name="T24" fmla="*/ 0 w 1349"/>
                <a:gd name="T25" fmla="*/ 0 h 218"/>
                <a:gd name="T26" fmla="*/ 0 w 1349"/>
                <a:gd name="T27" fmla="*/ 0 h 218"/>
                <a:gd name="T28" fmla="*/ 0 w 1349"/>
                <a:gd name="T29" fmla="*/ 0 h 218"/>
                <a:gd name="T30" fmla="*/ 0 w 1349"/>
                <a:gd name="T31" fmla="*/ 0 h 218"/>
                <a:gd name="T32" fmla="*/ 0 w 1349"/>
                <a:gd name="T33" fmla="*/ 0 h 218"/>
                <a:gd name="T34" fmla="*/ 0 w 1349"/>
                <a:gd name="T35" fmla="*/ 0 h 218"/>
                <a:gd name="T36" fmla="*/ 0 w 1349"/>
                <a:gd name="T37" fmla="*/ 0 h 218"/>
                <a:gd name="T38" fmla="*/ 0 w 1349"/>
                <a:gd name="T39" fmla="*/ 0 h 218"/>
                <a:gd name="T40" fmla="*/ 0 w 1349"/>
                <a:gd name="T41" fmla="*/ 0 h 218"/>
                <a:gd name="T42" fmla="*/ 0 w 1349"/>
                <a:gd name="T43" fmla="*/ 0 h 218"/>
                <a:gd name="T44" fmla="*/ 0 w 1349"/>
                <a:gd name="T45" fmla="*/ 0 h 218"/>
                <a:gd name="T46" fmla="*/ 0 w 1349"/>
                <a:gd name="T47" fmla="*/ 0 h 218"/>
                <a:gd name="T48" fmla="*/ 0 w 1349"/>
                <a:gd name="T49" fmla="*/ 0 h 218"/>
                <a:gd name="T50" fmla="*/ 0 w 1349"/>
                <a:gd name="T51" fmla="*/ 0 h 218"/>
                <a:gd name="T52" fmla="*/ 0 w 1349"/>
                <a:gd name="T53" fmla="*/ 0 h 218"/>
                <a:gd name="T54" fmla="*/ 0 w 1349"/>
                <a:gd name="T55" fmla="*/ 0 h 218"/>
                <a:gd name="T56" fmla="*/ 0 w 1349"/>
                <a:gd name="T57" fmla="*/ 0 h 218"/>
                <a:gd name="T58" fmla="*/ 0 w 1349"/>
                <a:gd name="T59" fmla="*/ 0 h 218"/>
                <a:gd name="T60" fmla="*/ 0 w 1349"/>
                <a:gd name="T61" fmla="*/ 0 h 218"/>
                <a:gd name="T62" fmla="*/ 0 w 1349"/>
                <a:gd name="T63" fmla="*/ 0 h 218"/>
                <a:gd name="T64" fmla="*/ 0 w 1349"/>
                <a:gd name="T65" fmla="*/ 0 h 218"/>
                <a:gd name="T66" fmla="*/ 0 w 1349"/>
                <a:gd name="T67" fmla="*/ 0 h 218"/>
                <a:gd name="T68" fmla="*/ 0 w 1349"/>
                <a:gd name="T69" fmla="*/ 0 h 218"/>
                <a:gd name="T70" fmla="*/ 0 w 1349"/>
                <a:gd name="T71" fmla="*/ 0 h 218"/>
                <a:gd name="T72" fmla="*/ 0 w 1349"/>
                <a:gd name="T73" fmla="*/ 0 h 218"/>
                <a:gd name="T74" fmla="*/ 0 w 1349"/>
                <a:gd name="T75" fmla="*/ 0 h 218"/>
                <a:gd name="T76" fmla="*/ 0 w 1349"/>
                <a:gd name="T77" fmla="*/ 0 h 218"/>
                <a:gd name="T78" fmla="*/ 0 w 1349"/>
                <a:gd name="T79" fmla="*/ 0 h 218"/>
                <a:gd name="T80" fmla="*/ 0 w 1349"/>
                <a:gd name="T81" fmla="*/ 0 h 218"/>
                <a:gd name="T82" fmla="*/ 0 w 1349"/>
                <a:gd name="T83" fmla="*/ 0 h 218"/>
                <a:gd name="T84" fmla="*/ 0 w 1349"/>
                <a:gd name="T85" fmla="*/ 0 h 218"/>
                <a:gd name="T86" fmla="*/ 0 w 1349"/>
                <a:gd name="T87" fmla="*/ 0 h 218"/>
                <a:gd name="T88" fmla="*/ 0 w 1349"/>
                <a:gd name="T89" fmla="*/ 0 h 218"/>
                <a:gd name="T90" fmla="*/ 0 w 1349"/>
                <a:gd name="T91" fmla="*/ 0 h 218"/>
                <a:gd name="T92" fmla="*/ 0 w 1349"/>
                <a:gd name="T93" fmla="*/ 0 h 218"/>
                <a:gd name="T94" fmla="*/ 0 w 1349"/>
                <a:gd name="T95" fmla="*/ 0 h 218"/>
                <a:gd name="T96" fmla="*/ 0 w 1349"/>
                <a:gd name="T97" fmla="*/ 0 h 218"/>
                <a:gd name="T98" fmla="*/ 0 w 1349"/>
                <a:gd name="T99" fmla="*/ 0 h 218"/>
                <a:gd name="T100" fmla="*/ 0 w 1349"/>
                <a:gd name="T101" fmla="*/ 0 h 218"/>
                <a:gd name="T102" fmla="*/ 0 w 1349"/>
                <a:gd name="T103" fmla="*/ 0 h 218"/>
                <a:gd name="T104" fmla="*/ 0 w 1349"/>
                <a:gd name="T105" fmla="*/ 0 h 218"/>
                <a:gd name="T106" fmla="*/ 0 w 1349"/>
                <a:gd name="T107" fmla="*/ 0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9"/>
                <a:gd name="T163" fmla="*/ 0 h 218"/>
                <a:gd name="T164" fmla="*/ 1349 w 1349"/>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9" h="218">
                  <a:moveTo>
                    <a:pt x="14" y="218"/>
                  </a:moveTo>
                  <a:lnTo>
                    <a:pt x="68" y="190"/>
                  </a:lnTo>
                  <a:lnTo>
                    <a:pt x="136" y="164"/>
                  </a:lnTo>
                  <a:lnTo>
                    <a:pt x="219" y="136"/>
                  </a:lnTo>
                  <a:lnTo>
                    <a:pt x="274" y="122"/>
                  </a:lnTo>
                  <a:lnTo>
                    <a:pt x="327" y="109"/>
                  </a:lnTo>
                  <a:lnTo>
                    <a:pt x="382" y="109"/>
                  </a:lnTo>
                  <a:lnTo>
                    <a:pt x="437" y="109"/>
                  </a:lnTo>
                  <a:lnTo>
                    <a:pt x="478" y="136"/>
                  </a:lnTo>
                  <a:lnTo>
                    <a:pt x="505" y="136"/>
                  </a:lnTo>
                  <a:lnTo>
                    <a:pt x="559" y="136"/>
                  </a:lnTo>
                  <a:lnTo>
                    <a:pt x="587" y="122"/>
                  </a:lnTo>
                  <a:lnTo>
                    <a:pt x="614" y="109"/>
                  </a:lnTo>
                  <a:lnTo>
                    <a:pt x="668" y="96"/>
                  </a:lnTo>
                  <a:lnTo>
                    <a:pt x="708" y="68"/>
                  </a:lnTo>
                  <a:lnTo>
                    <a:pt x="804" y="41"/>
                  </a:lnTo>
                  <a:lnTo>
                    <a:pt x="858" y="26"/>
                  </a:lnTo>
                  <a:lnTo>
                    <a:pt x="927" y="41"/>
                  </a:lnTo>
                  <a:lnTo>
                    <a:pt x="1021" y="81"/>
                  </a:lnTo>
                  <a:lnTo>
                    <a:pt x="1063" y="96"/>
                  </a:lnTo>
                  <a:lnTo>
                    <a:pt x="1172" y="136"/>
                  </a:lnTo>
                  <a:lnTo>
                    <a:pt x="1240" y="136"/>
                  </a:lnTo>
                  <a:lnTo>
                    <a:pt x="1281" y="136"/>
                  </a:lnTo>
                  <a:lnTo>
                    <a:pt x="1323" y="109"/>
                  </a:lnTo>
                  <a:lnTo>
                    <a:pt x="1349" y="81"/>
                  </a:lnTo>
                  <a:lnTo>
                    <a:pt x="1295" y="96"/>
                  </a:lnTo>
                  <a:lnTo>
                    <a:pt x="1227" y="96"/>
                  </a:lnTo>
                  <a:lnTo>
                    <a:pt x="1185" y="96"/>
                  </a:lnTo>
                  <a:lnTo>
                    <a:pt x="1131" y="81"/>
                  </a:lnTo>
                  <a:lnTo>
                    <a:pt x="1076" y="68"/>
                  </a:lnTo>
                  <a:lnTo>
                    <a:pt x="1021" y="41"/>
                  </a:lnTo>
                  <a:lnTo>
                    <a:pt x="968" y="13"/>
                  </a:lnTo>
                  <a:lnTo>
                    <a:pt x="913" y="0"/>
                  </a:lnTo>
                  <a:lnTo>
                    <a:pt x="858" y="0"/>
                  </a:lnTo>
                  <a:lnTo>
                    <a:pt x="776" y="0"/>
                  </a:lnTo>
                  <a:lnTo>
                    <a:pt x="736" y="13"/>
                  </a:lnTo>
                  <a:lnTo>
                    <a:pt x="694" y="41"/>
                  </a:lnTo>
                  <a:lnTo>
                    <a:pt x="653" y="54"/>
                  </a:lnTo>
                  <a:lnTo>
                    <a:pt x="614" y="68"/>
                  </a:lnTo>
                  <a:lnTo>
                    <a:pt x="587" y="96"/>
                  </a:lnTo>
                  <a:lnTo>
                    <a:pt x="546" y="96"/>
                  </a:lnTo>
                  <a:lnTo>
                    <a:pt x="491" y="96"/>
                  </a:lnTo>
                  <a:lnTo>
                    <a:pt x="437" y="81"/>
                  </a:lnTo>
                  <a:lnTo>
                    <a:pt x="410" y="68"/>
                  </a:lnTo>
                  <a:lnTo>
                    <a:pt x="382" y="68"/>
                  </a:lnTo>
                  <a:lnTo>
                    <a:pt x="300" y="68"/>
                  </a:lnTo>
                  <a:lnTo>
                    <a:pt x="246" y="81"/>
                  </a:lnTo>
                  <a:lnTo>
                    <a:pt x="204" y="96"/>
                  </a:lnTo>
                  <a:lnTo>
                    <a:pt x="164" y="109"/>
                  </a:lnTo>
                  <a:lnTo>
                    <a:pt x="82" y="136"/>
                  </a:lnTo>
                  <a:lnTo>
                    <a:pt x="27" y="164"/>
                  </a:lnTo>
                  <a:lnTo>
                    <a:pt x="14" y="177"/>
                  </a:lnTo>
                  <a:lnTo>
                    <a:pt x="0" y="204"/>
                  </a:lnTo>
                  <a:lnTo>
                    <a:pt x="14" y="218"/>
                  </a:lnTo>
                  <a:close/>
                </a:path>
              </a:pathLst>
            </a:custGeom>
            <a:solidFill>
              <a:srgbClr val="0E0D0D"/>
            </a:solidFill>
            <a:ln w="9525">
              <a:noFill/>
              <a:round/>
              <a:headEnd/>
              <a:tailEnd/>
            </a:ln>
          </p:spPr>
          <p:txBody>
            <a:bodyPr/>
            <a:lstStyle/>
            <a:p>
              <a:endParaRPr lang="en-US"/>
            </a:p>
          </p:txBody>
        </p:sp>
        <p:sp>
          <p:nvSpPr>
            <p:cNvPr id="15471" name="Freeform 118"/>
            <p:cNvSpPr>
              <a:spLocks/>
            </p:cNvSpPr>
            <p:nvPr/>
          </p:nvSpPr>
          <p:spPr bwMode="auto">
            <a:xfrm>
              <a:off x="1769" y="3015"/>
              <a:ext cx="450" cy="73"/>
            </a:xfrm>
            <a:custGeom>
              <a:avLst/>
              <a:gdLst>
                <a:gd name="T0" fmla="*/ 0 w 1349"/>
                <a:gd name="T1" fmla="*/ 0 h 218"/>
                <a:gd name="T2" fmla="*/ 0 w 1349"/>
                <a:gd name="T3" fmla="*/ 0 h 218"/>
                <a:gd name="T4" fmla="*/ 0 w 1349"/>
                <a:gd name="T5" fmla="*/ 0 h 218"/>
                <a:gd name="T6" fmla="*/ 0 w 1349"/>
                <a:gd name="T7" fmla="*/ 0 h 218"/>
                <a:gd name="T8" fmla="*/ 0 w 1349"/>
                <a:gd name="T9" fmla="*/ 0 h 218"/>
                <a:gd name="T10" fmla="*/ 0 w 1349"/>
                <a:gd name="T11" fmla="*/ 0 h 218"/>
                <a:gd name="T12" fmla="*/ 0 w 1349"/>
                <a:gd name="T13" fmla="*/ 0 h 218"/>
                <a:gd name="T14" fmla="*/ 0 w 1349"/>
                <a:gd name="T15" fmla="*/ 0 h 218"/>
                <a:gd name="T16" fmla="*/ 0 w 1349"/>
                <a:gd name="T17" fmla="*/ 0 h 218"/>
                <a:gd name="T18" fmla="*/ 0 w 1349"/>
                <a:gd name="T19" fmla="*/ 0 h 218"/>
                <a:gd name="T20" fmla="*/ 0 w 1349"/>
                <a:gd name="T21" fmla="*/ 0 h 218"/>
                <a:gd name="T22" fmla="*/ 0 w 1349"/>
                <a:gd name="T23" fmla="*/ 0 h 218"/>
                <a:gd name="T24" fmla="*/ 0 w 1349"/>
                <a:gd name="T25" fmla="*/ 0 h 218"/>
                <a:gd name="T26" fmla="*/ 0 w 1349"/>
                <a:gd name="T27" fmla="*/ 0 h 218"/>
                <a:gd name="T28" fmla="*/ 0 w 1349"/>
                <a:gd name="T29" fmla="*/ 0 h 218"/>
                <a:gd name="T30" fmla="*/ 0 w 1349"/>
                <a:gd name="T31" fmla="*/ 0 h 218"/>
                <a:gd name="T32" fmla="*/ 0 w 1349"/>
                <a:gd name="T33" fmla="*/ 0 h 218"/>
                <a:gd name="T34" fmla="*/ 0 w 1349"/>
                <a:gd name="T35" fmla="*/ 0 h 218"/>
                <a:gd name="T36" fmla="*/ 0 w 1349"/>
                <a:gd name="T37" fmla="*/ 0 h 218"/>
                <a:gd name="T38" fmla="*/ 0 w 1349"/>
                <a:gd name="T39" fmla="*/ 0 h 218"/>
                <a:gd name="T40" fmla="*/ 0 w 1349"/>
                <a:gd name="T41" fmla="*/ 0 h 218"/>
                <a:gd name="T42" fmla="*/ 0 w 1349"/>
                <a:gd name="T43" fmla="*/ 0 h 218"/>
                <a:gd name="T44" fmla="*/ 0 w 1349"/>
                <a:gd name="T45" fmla="*/ 0 h 218"/>
                <a:gd name="T46" fmla="*/ 0 w 1349"/>
                <a:gd name="T47" fmla="*/ 0 h 218"/>
                <a:gd name="T48" fmla="*/ 0 w 1349"/>
                <a:gd name="T49" fmla="*/ 0 h 218"/>
                <a:gd name="T50" fmla="*/ 0 w 1349"/>
                <a:gd name="T51" fmla="*/ 0 h 218"/>
                <a:gd name="T52" fmla="*/ 0 w 1349"/>
                <a:gd name="T53" fmla="*/ 0 h 218"/>
                <a:gd name="T54" fmla="*/ 0 w 1349"/>
                <a:gd name="T55" fmla="*/ 0 h 218"/>
                <a:gd name="T56" fmla="*/ 0 w 1349"/>
                <a:gd name="T57" fmla="*/ 0 h 218"/>
                <a:gd name="T58" fmla="*/ 0 w 1349"/>
                <a:gd name="T59" fmla="*/ 0 h 218"/>
                <a:gd name="T60" fmla="*/ 0 w 1349"/>
                <a:gd name="T61" fmla="*/ 0 h 218"/>
                <a:gd name="T62" fmla="*/ 0 w 1349"/>
                <a:gd name="T63" fmla="*/ 0 h 218"/>
                <a:gd name="T64" fmla="*/ 0 w 1349"/>
                <a:gd name="T65" fmla="*/ 0 h 218"/>
                <a:gd name="T66" fmla="*/ 0 w 1349"/>
                <a:gd name="T67" fmla="*/ 0 h 218"/>
                <a:gd name="T68" fmla="*/ 0 w 1349"/>
                <a:gd name="T69" fmla="*/ 0 h 218"/>
                <a:gd name="T70" fmla="*/ 0 w 1349"/>
                <a:gd name="T71" fmla="*/ 0 h 218"/>
                <a:gd name="T72" fmla="*/ 0 w 1349"/>
                <a:gd name="T73" fmla="*/ 0 h 218"/>
                <a:gd name="T74" fmla="*/ 0 w 1349"/>
                <a:gd name="T75" fmla="*/ 0 h 218"/>
                <a:gd name="T76" fmla="*/ 0 w 1349"/>
                <a:gd name="T77" fmla="*/ 0 h 218"/>
                <a:gd name="T78" fmla="*/ 0 w 1349"/>
                <a:gd name="T79" fmla="*/ 0 h 218"/>
                <a:gd name="T80" fmla="*/ 0 w 1349"/>
                <a:gd name="T81" fmla="*/ 0 h 218"/>
                <a:gd name="T82" fmla="*/ 0 w 1349"/>
                <a:gd name="T83" fmla="*/ 0 h 218"/>
                <a:gd name="T84" fmla="*/ 0 w 1349"/>
                <a:gd name="T85" fmla="*/ 0 h 218"/>
                <a:gd name="T86" fmla="*/ 0 w 1349"/>
                <a:gd name="T87" fmla="*/ 0 h 218"/>
                <a:gd name="T88" fmla="*/ 0 w 1349"/>
                <a:gd name="T89" fmla="*/ 0 h 218"/>
                <a:gd name="T90" fmla="*/ 0 w 1349"/>
                <a:gd name="T91" fmla="*/ 0 h 218"/>
                <a:gd name="T92" fmla="*/ 0 w 1349"/>
                <a:gd name="T93" fmla="*/ 0 h 218"/>
                <a:gd name="T94" fmla="*/ 0 w 1349"/>
                <a:gd name="T95" fmla="*/ 0 h 218"/>
                <a:gd name="T96" fmla="*/ 0 w 1349"/>
                <a:gd name="T97" fmla="*/ 0 h 218"/>
                <a:gd name="T98" fmla="*/ 0 w 1349"/>
                <a:gd name="T99" fmla="*/ 0 h 218"/>
                <a:gd name="T100" fmla="*/ 0 w 1349"/>
                <a:gd name="T101" fmla="*/ 0 h 218"/>
                <a:gd name="T102" fmla="*/ 0 w 1349"/>
                <a:gd name="T103" fmla="*/ 0 h 218"/>
                <a:gd name="T104" fmla="*/ 0 w 1349"/>
                <a:gd name="T105" fmla="*/ 0 h 218"/>
                <a:gd name="T106" fmla="*/ 0 w 1349"/>
                <a:gd name="T107" fmla="*/ 0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9"/>
                <a:gd name="T163" fmla="*/ 0 h 218"/>
                <a:gd name="T164" fmla="*/ 1349 w 1349"/>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9" h="218">
                  <a:moveTo>
                    <a:pt x="14" y="218"/>
                  </a:moveTo>
                  <a:lnTo>
                    <a:pt x="68" y="190"/>
                  </a:lnTo>
                  <a:lnTo>
                    <a:pt x="136" y="164"/>
                  </a:lnTo>
                  <a:lnTo>
                    <a:pt x="219" y="136"/>
                  </a:lnTo>
                  <a:lnTo>
                    <a:pt x="274" y="122"/>
                  </a:lnTo>
                  <a:lnTo>
                    <a:pt x="327" y="109"/>
                  </a:lnTo>
                  <a:lnTo>
                    <a:pt x="382" y="109"/>
                  </a:lnTo>
                  <a:lnTo>
                    <a:pt x="437" y="109"/>
                  </a:lnTo>
                  <a:lnTo>
                    <a:pt x="478" y="136"/>
                  </a:lnTo>
                  <a:lnTo>
                    <a:pt x="505" y="136"/>
                  </a:lnTo>
                  <a:lnTo>
                    <a:pt x="559" y="136"/>
                  </a:lnTo>
                  <a:lnTo>
                    <a:pt x="587" y="122"/>
                  </a:lnTo>
                  <a:lnTo>
                    <a:pt x="614" y="109"/>
                  </a:lnTo>
                  <a:lnTo>
                    <a:pt x="668" y="96"/>
                  </a:lnTo>
                  <a:lnTo>
                    <a:pt x="708" y="68"/>
                  </a:lnTo>
                  <a:lnTo>
                    <a:pt x="804" y="41"/>
                  </a:lnTo>
                  <a:lnTo>
                    <a:pt x="858" y="26"/>
                  </a:lnTo>
                  <a:lnTo>
                    <a:pt x="927" y="41"/>
                  </a:lnTo>
                  <a:lnTo>
                    <a:pt x="1021" y="81"/>
                  </a:lnTo>
                  <a:lnTo>
                    <a:pt x="1063" y="96"/>
                  </a:lnTo>
                  <a:lnTo>
                    <a:pt x="1172" y="136"/>
                  </a:lnTo>
                  <a:lnTo>
                    <a:pt x="1240" y="136"/>
                  </a:lnTo>
                  <a:lnTo>
                    <a:pt x="1281" y="136"/>
                  </a:lnTo>
                  <a:lnTo>
                    <a:pt x="1323" y="109"/>
                  </a:lnTo>
                  <a:lnTo>
                    <a:pt x="1349" y="81"/>
                  </a:lnTo>
                  <a:lnTo>
                    <a:pt x="1295" y="96"/>
                  </a:lnTo>
                  <a:lnTo>
                    <a:pt x="1227" y="96"/>
                  </a:lnTo>
                  <a:lnTo>
                    <a:pt x="1185" y="96"/>
                  </a:lnTo>
                  <a:lnTo>
                    <a:pt x="1131" y="81"/>
                  </a:lnTo>
                  <a:lnTo>
                    <a:pt x="1076" y="68"/>
                  </a:lnTo>
                  <a:lnTo>
                    <a:pt x="1021" y="41"/>
                  </a:lnTo>
                  <a:lnTo>
                    <a:pt x="968" y="13"/>
                  </a:lnTo>
                  <a:lnTo>
                    <a:pt x="913" y="0"/>
                  </a:lnTo>
                  <a:lnTo>
                    <a:pt x="858" y="0"/>
                  </a:lnTo>
                  <a:lnTo>
                    <a:pt x="776" y="0"/>
                  </a:lnTo>
                  <a:lnTo>
                    <a:pt x="736" y="13"/>
                  </a:lnTo>
                  <a:lnTo>
                    <a:pt x="694" y="41"/>
                  </a:lnTo>
                  <a:lnTo>
                    <a:pt x="653" y="54"/>
                  </a:lnTo>
                  <a:lnTo>
                    <a:pt x="614" y="68"/>
                  </a:lnTo>
                  <a:lnTo>
                    <a:pt x="587" y="96"/>
                  </a:lnTo>
                  <a:lnTo>
                    <a:pt x="546" y="96"/>
                  </a:lnTo>
                  <a:lnTo>
                    <a:pt x="491" y="96"/>
                  </a:lnTo>
                  <a:lnTo>
                    <a:pt x="437" y="81"/>
                  </a:lnTo>
                  <a:lnTo>
                    <a:pt x="410" y="68"/>
                  </a:lnTo>
                  <a:lnTo>
                    <a:pt x="382" y="68"/>
                  </a:lnTo>
                  <a:lnTo>
                    <a:pt x="300" y="68"/>
                  </a:lnTo>
                  <a:lnTo>
                    <a:pt x="246" y="81"/>
                  </a:lnTo>
                  <a:lnTo>
                    <a:pt x="204" y="96"/>
                  </a:lnTo>
                  <a:lnTo>
                    <a:pt x="164" y="109"/>
                  </a:lnTo>
                  <a:lnTo>
                    <a:pt x="82" y="136"/>
                  </a:lnTo>
                  <a:lnTo>
                    <a:pt x="27" y="164"/>
                  </a:lnTo>
                  <a:lnTo>
                    <a:pt x="14" y="177"/>
                  </a:lnTo>
                  <a:lnTo>
                    <a:pt x="0" y="204"/>
                  </a:lnTo>
                  <a:lnTo>
                    <a:pt x="14" y="218"/>
                  </a:lnTo>
                </a:path>
              </a:pathLst>
            </a:custGeom>
            <a:noFill/>
            <a:ln w="0">
              <a:solidFill>
                <a:srgbClr val="000000"/>
              </a:solidFill>
              <a:round/>
              <a:headEnd/>
              <a:tailEnd/>
            </a:ln>
          </p:spPr>
          <p:txBody>
            <a:bodyPr/>
            <a:lstStyle/>
            <a:p>
              <a:endParaRPr lang="en-US"/>
            </a:p>
          </p:txBody>
        </p:sp>
        <p:sp>
          <p:nvSpPr>
            <p:cNvPr id="15472" name="Freeform 119"/>
            <p:cNvSpPr>
              <a:spLocks/>
            </p:cNvSpPr>
            <p:nvPr/>
          </p:nvSpPr>
          <p:spPr bwMode="auto">
            <a:xfrm>
              <a:off x="1769" y="3015"/>
              <a:ext cx="450" cy="73"/>
            </a:xfrm>
            <a:custGeom>
              <a:avLst/>
              <a:gdLst>
                <a:gd name="T0" fmla="*/ 0 w 1349"/>
                <a:gd name="T1" fmla="*/ 0 h 218"/>
                <a:gd name="T2" fmla="*/ 0 w 1349"/>
                <a:gd name="T3" fmla="*/ 0 h 218"/>
                <a:gd name="T4" fmla="*/ 0 w 1349"/>
                <a:gd name="T5" fmla="*/ 0 h 218"/>
                <a:gd name="T6" fmla="*/ 0 w 1349"/>
                <a:gd name="T7" fmla="*/ 0 h 218"/>
                <a:gd name="T8" fmla="*/ 0 w 1349"/>
                <a:gd name="T9" fmla="*/ 0 h 218"/>
                <a:gd name="T10" fmla="*/ 0 w 1349"/>
                <a:gd name="T11" fmla="*/ 0 h 218"/>
                <a:gd name="T12" fmla="*/ 0 w 1349"/>
                <a:gd name="T13" fmla="*/ 0 h 218"/>
                <a:gd name="T14" fmla="*/ 0 w 1349"/>
                <a:gd name="T15" fmla="*/ 0 h 218"/>
                <a:gd name="T16" fmla="*/ 0 w 1349"/>
                <a:gd name="T17" fmla="*/ 0 h 218"/>
                <a:gd name="T18" fmla="*/ 0 w 1349"/>
                <a:gd name="T19" fmla="*/ 0 h 218"/>
                <a:gd name="T20" fmla="*/ 0 w 1349"/>
                <a:gd name="T21" fmla="*/ 0 h 218"/>
                <a:gd name="T22" fmla="*/ 0 w 1349"/>
                <a:gd name="T23" fmla="*/ 0 h 218"/>
                <a:gd name="T24" fmla="*/ 0 w 1349"/>
                <a:gd name="T25" fmla="*/ 0 h 218"/>
                <a:gd name="T26" fmla="*/ 0 w 1349"/>
                <a:gd name="T27" fmla="*/ 0 h 218"/>
                <a:gd name="T28" fmla="*/ 0 w 1349"/>
                <a:gd name="T29" fmla="*/ 0 h 218"/>
                <a:gd name="T30" fmla="*/ 0 w 1349"/>
                <a:gd name="T31" fmla="*/ 0 h 218"/>
                <a:gd name="T32" fmla="*/ 0 w 1349"/>
                <a:gd name="T33" fmla="*/ 0 h 218"/>
                <a:gd name="T34" fmla="*/ 0 w 1349"/>
                <a:gd name="T35" fmla="*/ 0 h 218"/>
                <a:gd name="T36" fmla="*/ 0 w 1349"/>
                <a:gd name="T37" fmla="*/ 0 h 218"/>
                <a:gd name="T38" fmla="*/ 0 w 1349"/>
                <a:gd name="T39" fmla="*/ 0 h 218"/>
                <a:gd name="T40" fmla="*/ 0 w 1349"/>
                <a:gd name="T41" fmla="*/ 0 h 218"/>
                <a:gd name="T42" fmla="*/ 0 w 1349"/>
                <a:gd name="T43" fmla="*/ 0 h 218"/>
                <a:gd name="T44" fmla="*/ 0 w 1349"/>
                <a:gd name="T45" fmla="*/ 0 h 218"/>
                <a:gd name="T46" fmla="*/ 0 w 1349"/>
                <a:gd name="T47" fmla="*/ 0 h 218"/>
                <a:gd name="T48" fmla="*/ 0 w 1349"/>
                <a:gd name="T49" fmla="*/ 0 h 218"/>
                <a:gd name="T50" fmla="*/ 0 w 1349"/>
                <a:gd name="T51" fmla="*/ 0 h 218"/>
                <a:gd name="T52" fmla="*/ 0 w 1349"/>
                <a:gd name="T53" fmla="*/ 0 h 218"/>
                <a:gd name="T54" fmla="*/ 0 w 1349"/>
                <a:gd name="T55" fmla="*/ 0 h 218"/>
                <a:gd name="T56" fmla="*/ 0 w 1349"/>
                <a:gd name="T57" fmla="*/ 0 h 218"/>
                <a:gd name="T58" fmla="*/ 0 w 1349"/>
                <a:gd name="T59" fmla="*/ 0 h 218"/>
                <a:gd name="T60" fmla="*/ 0 w 1349"/>
                <a:gd name="T61" fmla="*/ 0 h 218"/>
                <a:gd name="T62" fmla="*/ 0 w 1349"/>
                <a:gd name="T63" fmla="*/ 0 h 218"/>
                <a:gd name="T64" fmla="*/ 0 w 1349"/>
                <a:gd name="T65" fmla="*/ 0 h 218"/>
                <a:gd name="T66" fmla="*/ 0 w 1349"/>
                <a:gd name="T67" fmla="*/ 0 h 218"/>
                <a:gd name="T68" fmla="*/ 0 w 1349"/>
                <a:gd name="T69" fmla="*/ 0 h 218"/>
                <a:gd name="T70" fmla="*/ 0 w 1349"/>
                <a:gd name="T71" fmla="*/ 0 h 218"/>
                <a:gd name="T72" fmla="*/ 0 w 1349"/>
                <a:gd name="T73" fmla="*/ 0 h 218"/>
                <a:gd name="T74" fmla="*/ 0 w 1349"/>
                <a:gd name="T75" fmla="*/ 0 h 218"/>
                <a:gd name="T76" fmla="*/ 0 w 1349"/>
                <a:gd name="T77" fmla="*/ 0 h 218"/>
                <a:gd name="T78" fmla="*/ 0 w 1349"/>
                <a:gd name="T79" fmla="*/ 0 h 218"/>
                <a:gd name="T80" fmla="*/ 0 w 1349"/>
                <a:gd name="T81" fmla="*/ 0 h 218"/>
                <a:gd name="T82" fmla="*/ 0 w 1349"/>
                <a:gd name="T83" fmla="*/ 0 h 218"/>
                <a:gd name="T84" fmla="*/ 0 w 1349"/>
                <a:gd name="T85" fmla="*/ 0 h 218"/>
                <a:gd name="T86" fmla="*/ 0 w 1349"/>
                <a:gd name="T87" fmla="*/ 0 h 218"/>
                <a:gd name="T88" fmla="*/ 0 w 1349"/>
                <a:gd name="T89" fmla="*/ 0 h 218"/>
                <a:gd name="T90" fmla="*/ 0 w 1349"/>
                <a:gd name="T91" fmla="*/ 0 h 218"/>
                <a:gd name="T92" fmla="*/ 0 w 1349"/>
                <a:gd name="T93" fmla="*/ 0 h 218"/>
                <a:gd name="T94" fmla="*/ 0 w 1349"/>
                <a:gd name="T95" fmla="*/ 0 h 218"/>
                <a:gd name="T96" fmla="*/ 0 w 1349"/>
                <a:gd name="T97" fmla="*/ 0 h 218"/>
                <a:gd name="T98" fmla="*/ 0 w 1349"/>
                <a:gd name="T99" fmla="*/ 0 h 218"/>
                <a:gd name="T100" fmla="*/ 0 w 1349"/>
                <a:gd name="T101" fmla="*/ 0 h 218"/>
                <a:gd name="T102" fmla="*/ 0 w 1349"/>
                <a:gd name="T103" fmla="*/ 0 h 218"/>
                <a:gd name="T104" fmla="*/ 0 w 1349"/>
                <a:gd name="T105" fmla="*/ 0 h 218"/>
                <a:gd name="T106" fmla="*/ 0 w 1349"/>
                <a:gd name="T107" fmla="*/ 0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9"/>
                <a:gd name="T163" fmla="*/ 0 h 218"/>
                <a:gd name="T164" fmla="*/ 1349 w 1349"/>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9" h="218">
                  <a:moveTo>
                    <a:pt x="14" y="218"/>
                  </a:moveTo>
                  <a:lnTo>
                    <a:pt x="68" y="190"/>
                  </a:lnTo>
                  <a:lnTo>
                    <a:pt x="136" y="164"/>
                  </a:lnTo>
                  <a:lnTo>
                    <a:pt x="219" y="136"/>
                  </a:lnTo>
                  <a:lnTo>
                    <a:pt x="274" y="122"/>
                  </a:lnTo>
                  <a:lnTo>
                    <a:pt x="327" y="109"/>
                  </a:lnTo>
                  <a:lnTo>
                    <a:pt x="382" y="109"/>
                  </a:lnTo>
                  <a:lnTo>
                    <a:pt x="437" y="109"/>
                  </a:lnTo>
                  <a:lnTo>
                    <a:pt x="478" y="136"/>
                  </a:lnTo>
                  <a:lnTo>
                    <a:pt x="505" y="136"/>
                  </a:lnTo>
                  <a:lnTo>
                    <a:pt x="559" y="136"/>
                  </a:lnTo>
                  <a:lnTo>
                    <a:pt x="587" y="122"/>
                  </a:lnTo>
                  <a:lnTo>
                    <a:pt x="614" y="109"/>
                  </a:lnTo>
                  <a:lnTo>
                    <a:pt x="668" y="96"/>
                  </a:lnTo>
                  <a:lnTo>
                    <a:pt x="708" y="68"/>
                  </a:lnTo>
                  <a:lnTo>
                    <a:pt x="804" y="41"/>
                  </a:lnTo>
                  <a:lnTo>
                    <a:pt x="858" y="26"/>
                  </a:lnTo>
                  <a:lnTo>
                    <a:pt x="927" y="41"/>
                  </a:lnTo>
                  <a:lnTo>
                    <a:pt x="1021" y="81"/>
                  </a:lnTo>
                  <a:lnTo>
                    <a:pt x="1063" y="96"/>
                  </a:lnTo>
                  <a:lnTo>
                    <a:pt x="1172" y="136"/>
                  </a:lnTo>
                  <a:lnTo>
                    <a:pt x="1240" y="136"/>
                  </a:lnTo>
                  <a:lnTo>
                    <a:pt x="1281" y="136"/>
                  </a:lnTo>
                  <a:lnTo>
                    <a:pt x="1323" y="109"/>
                  </a:lnTo>
                  <a:lnTo>
                    <a:pt x="1349" y="81"/>
                  </a:lnTo>
                  <a:lnTo>
                    <a:pt x="1295" y="96"/>
                  </a:lnTo>
                  <a:lnTo>
                    <a:pt x="1227" y="96"/>
                  </a:lnTo>
                  <a:lnTo>
                    <a:pt x="1185" y="96"/>
                  </a:lnTo>
                  <a:lnTo>
                    <a:pt x="1131" y="81"/>
                  </a:lnTo>
                  <a:lnTo>
                    <a:pt x="1076" y="68"/>
                  </a:lnTo>
                  <a:lnTo>
                    <a:pt x="1021" y="41"/>
                  </a:lnTo>
                  <a:lnTo>
                    <a:pt x="968" y="13"/>
                  </a:lnTo>
                  <a:lnTo>
                    <a:pt x="913" y="0"/>
                  </a:lnTo>
                  <a:lnTo>
                    <a:pt x="858" y="0"/>
                  </a:lnTo>
                  <a:lnTo>
                    <a:pt x="776" y="0"/>
                  </a:lnTo>
                  <a:lnTo>
                    <a:pt x="736" y="13"/>
                  </a:lnTo>
                  <a:lnTo>
                    <a:pt x="694" y="41"/>
                  </a:lnTo>
                  <a:lnTo>
                    <a:pt x="653" y="54"/>
                  </a:lnTo>
                  <a:lnTo>
                    <a:pt x="614" y="68"/>
                  </a:lnTo>
                  <a:lnTo>
                    <a:pt x="587" y="96"/>
                  </a:lnTo>
                  <a:lnTo>
                    <a:pt x="546" y="96"/>
                  </a:lnTo>
                  <a:lnTo>
                    <a:pt x="491" y="96"/>
                  </a:lnTo>
                  <a:lnTo>
                    <a:pt x="437" y="81"/>
                  </a:lnTo>
                  <a:lnTo>
                    <a:pt x="410" y="68"/>
                  </a:lnTo>
                  <a:lnTo>
                    <a:pt x="382" y="68"/>
                  </a:lnTo>
                  <a:lnTo>
                    <a:pt x="300" y="68"/>
                  </a:lnTo>
                  <a:lnTo>
                    <a:pt x="246" y="81"/>
                  </a:lnTo>
                  <a:lnTo>
                    <a:pt x="204" y="96"/>
                  </a:lnTo>
                  <a:lnTo>
                    <a:pt x="164" y="109"/>
                  </a:lnTo>
                  <a:lnTo>
                    <a:pt x="82" y="136"/>
                  </a:lnTo>
                  <a:lnTo>
                    <a:pt x="27" y="164"/>
                  </a:lnTo>
                  <a:lnTo>
                    <a:pt x="14" y="177"/>
                  </a:lnTo>
                  <a:lnTo>
                    <a:pt x="0" y="204"/>
                  </a:lnTo>
                  <a:lnTo>
                    <a:pt x="14" y="218"/>
                  </a:lnTo>
                </a:path>
              </a:pathLst>
            </a:custGeom>
            <a:noFill/>
            <a:ln w="0">
              <a:solidFill>
                <a:srgbClr val="000000"/>
              </a:solidFill>
              <a:round/>
              <a:headEnd/>
              <a:tailEnd/>
            </a:ln>
          </p:spPr>
          <p:txBody>
            <a:bodyPr/>
            <a:lstStyle/>
            <a:p>
              <a:endParaRPr lang="en-US"/>
            </a:p>
          </p:txBody>
        </p:sp>
        <p:sp>
          <p:nvSpPr>
            <p:cNvPr id="15473" name="Freeform 120"/>
            <p:cNvSpPr>
              <a:spLocks/>
            </p:cNvSpPr>
            <p:nvPr/>
          </p:nvSpPr>
          <p:spPr bwMode="auto">
            <a:xfrm>
              <a:off x="1778" y="3029"/>
              <a:ext cx="386" cy="86"/>
            </a:xfrm>
            <a:custGeom>
              <a:avLst/>
              <a:gdLst>
                <a:gd name="T0" fmla="*/ 0 w 1158"/>
                <a:gd name="T1" fmla="*/ 0 h 259"/>
                <a:gd name="T2" fmla="*/ 0 w 1158"/>
                <a:gd name="T3" fmla="*/ 0 h 259"/>
                <a:gd name="T4" fmla="*/ 0 w 1158"/>
                <a:gd name="T5" fmla="*/ 0 h 259"/>
                <a:gd name="T6" fmla="*/ 0 w 1158"/>
                <a:gd name="T7" fmla="*/ 0 h 259"/>
                <a:gd name="T8" fmla="*/ 0 w 1158"/>
                <a:gd name="T9" fmla="*/ 0 h 259"/>
                <a:gd name="T10" fmla="*/ 0 w 1158"/>
                <a:gd name="T11" fmla="*/ 0 h 259"/>
                <a:gd name="T12" fmla="*/ 0 w 1158"/>
                <a:gd name="T13" fmla="*/ 0 h 259"/>
                <a:gd name="T14" fmla="*/ 0 w 1158"/>
                <a:gd name="T15" fmla="*/ 0 h 259"/>
                <a:gd name="T16" fmla="*/ 0 w 1158"/>
                <a:gd name="T17" fmla="*/ 0 h 259"/>
                <a:gd name="T18" fmla="*/ 0 w 1158"/>
                <a:gd name="T19" fmla="*/ 0 h 259"/>
                <a:gd name="T20" fmla="*/ 0 w 1158"/>
                <a:gd name="T21" fmla="*/ 0 h 259"/>
                <a:gd name="T22" fmla="*/ 0 w 1158"/>
                <a:gd name="T23" fmla="*/ 0 h 259"/>
                <a:gd name="T24" fmla="*/ 0 w 1158"/>
                <a:gd name="T25" fmla="*/ 0 h 259"/>
                <a:gd name="T26" fmla="*/ 0 w 1158"/>
                <a:gd name="T27" fmla="*/ 0 h 259"/>
                <a:gd name="T28" fmla="*/ 0 w 1158"/>
                <a:gd name="T29" fmla="*/ 0 h 259"/>
                <a:gd name="T30" fmla="*/ 0 w 1158"/>
                <a:gd name="T31" fmla="*/ 0 h 259"/>
                <a:gd name="T32" fmla="*/ 0 w 1158"/>
                <a:gd name="T33" fmla="*/ 0 h 259"/>
                <a:gd name="T34" fmla="*/ 0 w 1158"/>
                <a:gd name="T35" fmla="*/ 0 h 259"/>
                <a:gd name="T36" fmla="*/ 0 w 1158"/>
                <a:gd name="T37" fmla="*/ 0 h 259"/>
                <a:gd name="T38" fmla="*/ 0 w 1158"/>
                <a:gd name="T39" fmla="*/ 0 h 259"/>
                <a:gd name="T40" fmla="*/ 0 w 1158"/>
                <a:gd name="T41" fmla="*/ 0 h 259"/>
                <a:gd name="T42" fmla="*/ 0 w 1158"/>
                <a:gd name="T43" fmla="*/ 0 h 259"/>
                <a:gd name="T44" fmla="*/ 0 w 1158"/>
                <a:gd name="T45" fmla="*/ 0 h 259"/>
                <a:gd name="T46" fmla="*/ 0 w 1158"/>
                <a:gd name="T47" fmla="*/ 0 h 259"/>
                <a:gd name="T48" fmla="*/ 0 w 1158"/>
                <a:gd name="T49" fmla="*/ 0 h 259"/>
                <a:gd name="T50" fmla="*/ 0 w 1158"/>
                <a:gd name="T51" fmla="*/ 0 h 259"/>
                <a:gd name="T52" fmla="*/ 0 w 1158"/>
                <a:gd name="T53" fmla="*/ 0 h 259"/>
                <a:gd name="T54" fmla="*/ 0 w 1158"/>
                <a:gd name="T55" fmla="*/ 0 h 259"/>
                <a:gd name="T56" fmla="*/ 0 w 1158"/>
                <a:gd name="T57" fmla="*/ 0 h 259"/>
                <a:gd name="T58" fmla="*/ 0 w 1158"/>
                <a:gd name="T59" fmla="*/ 0 h 259"/>
                <a:gd name="T60" fmla="*/ 0 w 1158"/>
                <a:gd name="T61" fmla="*/ 0 h 259"/>
                <a:gd name="T62" fmla="*/ 0 w 1158"/>
                <a:gd name="T63" fmla="*/ 0 h 259"/>
                <a:gd name="T64" fmla="*/ 0 w 1158"/>
                <a:gd name="T65" fmla="*/ 0 h 259"/>
                <a:gd name="T66" fmla="*/ 0 w 1158"/>
                <a:gd name="T67" fmla="*/ 0 h 259"/>
                <a:gd name="T68" fmla="*/ 0 w 1158"/>
                <a:gd name="T69" fmla="*/ 0 h 259"/>
                <a:gd name="T70" fmla="*/ 0 w 1158"/>
                <a:gd name="T71" fmla="*/ 0 h 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8"/>
                <a:gd name="T109" fmla="*/ 0 h 259"/>
                <a:gd name="T110" fmla="*/ 1158 w 1158"/>
                <a:gd name="T111" fmla="*/ 259 h 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8" h="259">
                  <a:moveTo>
                    <a:pt x="13" y="136"/>
                  </a:moveTo>
                  <a:lnTo>
                    <a:pt x="55" y="191"/>
                  </a:lnTo>
                  <a:lnTo>
                    <a:pt x="96" y="218"/>
                  </a:lnTo>
                  <a:lnTo>
                    <a:pt x="151" y="218"/>
                  </a:lnTo>
                  <a:lnTo>
                    <a:pt x="192" y="204"/>
                  </a:lnTo>
                  <a:lnTo>
                    <a:pt x="164" y="68"/>
                  </a:lnTo>
                  <a:lnTo>
                    <a:pt x="205" y="68"/>
                  </a:lnTo>
                  <a:lnTo>
                    <a:pt x="219" y="191"/>
                  </a:lnTo>
                  <a:lnTo>
                    <a:pt x="260" y="204"/>
                  </a:lnTo>
                  <a:lnTo>
                    <a:pt x="328" y="218"/>
                  </a:lnTo>
                  <a:lnTo>
                    <a:pt x="423" y="218"/>
                  </a:lnTo>
                  <a:lnTo>
                    <a:pt x="451" y="204"/>
                  </a:lnTo>
                  <a:lnTo>
                    <a:pt x="451" y="177"/>
                  </a:lnTo>
                  <a:lnTo>
                    <a:pt x="436" y="108"/>
                  </a:lnTo>
                  <a:lnTo>
                    <a:pt x="423" y="68"/>
                  </a:lnTo>
                  <a:lnTo>
                    <a:pt x="464" y="68"/>
                  </a:lnTo>
                  <a:lnTo>
                    <a:pt x="451" y="95"/>
                  </a:lnTo>
                  <a:lnTo>
                    <a:pt x="464" y="136"/>
                  </a:lnTo>
                  <a:lnTo>
                    <a:pt x="478" y="177"/>
                  </a:lnTo>
                  <a:lnTo>
                    <a:pt x="491" y="191"/>
                  </a:lnTo>
                  <a:lnTo>
                    <a:pt x="546" y="204"/>
                  </a:lnTo>
                  <a:lnTo>
                    <a:pt x="694" y="191"/>
                  </a:lnTo>
                  <a:lnTo>
                    <a:pt x="709" y="177"/>
                  </a:lnTo>
                  <a:lnTo>
                    <a:pt x="709" y="108"/>
                  </a:lnTo>
                  <a:lnTo>
                    <a:pt x="694" y="13"/>
                  </a:lnTo>
                  <a:lnTo>
                    <a:pt x="709" y="0"/>
                  </a:lnTo>
                  <a:lnTo>
                    <a:pt x="736" y="81"/>
                  </a:lnTo>
                  <a:lnTo>
                    <a:pt x="749" y="123"/>
                  </a:lnTo>
                  <a:lnTo>
                    <a:pt x="749" y="177"/>
                  </a:lnTo>
                  <a:lnTo>
                    <a:pt x="790" y="177"/>
                  </a:lnTo>
                  <a:lnTo>
                    <a:pt x="818" y="177"/>
                  </a:lnTo>
                  <a:lnTo>
                    <a:pt x="886" y="177"/>
                  </a:lnTo>
                  <a:lnTo>
                    <a:pt x="941" y="177"/>
                  </a:lnTo>
                  <a:lnTo>
                    <a:pt x="954" y="149"/>
                  </a:lnTo>
                  <a:lnTo>
                    <a:pt x="968" y="95"/>
                  </a:lnTo>
                  <a:lnTo>
                    <a:pt x="954" y="13"/>
                  </a:lnTo>
                  <a:lnTo>
                    <a:pt x="994" y="13"/>
                  </a:lnTo>
                  <a:lnTo>
                    <a:pt x="994" y="40"/>
                  </a:lnTo>
                  <a:lnTo>
                    <a:pt x="994" y="68"/>
                  </a:lnTo>
                  <a:lnTo>
                    <a:pt x="994" y="108"/>
                  </a:lnTo>
                  <a:lnTo>
                    <a:pt x="981" y="163"/>
                  </a:lnTo>
                  <a:lnTo>
                    <a:pt x="994" y="177"/>
                  </a:lnTo>
                  <a:lnTo>
                    <a:pt x="1022" y="191"/>
                  </a:lnTo>
                  <a:lnTo>
                    <a:pt x="1049" y="191"/>
                  </a:lnTo>
                  <a:lnTo>
                    <a:pt x="1090" y="191"/>
                  </a:lnTo>
                  <a:lnTo>
                    <a:pt x="1158" y="177"/>
                  </a:lnTo>
                  <a:lnTo>
                    <a:pt x="1077" y="231"/>
                  </a:lnTo>
                  <a:lnTo>
                    <a:pt x="1009" y="218"/>
                  </a:lnTo>
                  <a:lnTo>
                    <a:pt x="968" y="204"/>
                  </a:lnTo>
                  <a:lnTo>
                    <a:pt x="926" y="218"/>
                  </a:lnTo>
                  <a:lnTo>
                    <a:pt x="845" y="218"/>
                  </a:lnTo>
                  <a:lnTo>
                    <a:pt x="777" y="218"/>
                  </a:lnTo>
                  <a:lnTo>
                    <a:pt x="722" y="218"/>
                  </a:lnTo>
                  <a:lnTo>
                    <a:pt x="667" y="231"/>
                  </a:lnTo>
                  <a:lnTo>
                    <a:pt x="626" y="231"/>
                  </a:lnTo>
                  <a:lnTo>
                    <a:pt x="613" y="231"/>
                  </a:lnTo>
                  <a:lnTo>
                    <a:pt x="574" y="231"/>
                  </a:lnTo>
                  <a:lnTo>
                    <a:pt x="532" y="231"/>
                  </a:lnTo>
                  <a:lnTo>
                    <a:pt x="505" y="231"/>
                  </a:lnTo>
                  <a:lnTo>
                    <a:pt x="478" y="245"/>
                  </a:lnTo>
                  <a:lnTo>
                    <a:pt x="451" y="245"/>
                  </a:lnTo>
                  <a:lnTo>
                    <a:pt x="410" y="259"/>
                  </a:lnTo>
                  <a:lnTo>
                    <a:pt x="273" y="259"/>
                  </a:lnTo>
                  <a:lnTo>
                    <a:pt x="260" y="245"/>
                  </a:lnTo>
                  <a:lnTo>
                    <a:pt x="192" y="245"/>
                  </a:lnTo>
                  <a:lnTo>
                    <a:pt x="137" y="259"/>
                  </a:lnTo>
                  <a:lnTo>
                    <a:pt x="83" y="259"/>
                  </a:lnTo>
                  <a:lnTo>
                    <a:pt x="41" y="218"/>
                  </a:lnTo>
                  <a:lnTo>
                    <a:pt x="28" y="204"/>
                  </a:lnTo>
                  <a:lnTo>
                    <a:pt x="13" y="177"/>
                  </a:lnTo>
                  <a:lnTo>
                    <a:pt x="0" y="163"/>
                  </a:lnTo>
                  <a:lnTo>
                    <a:pt x="13" y="136"/>
                  </a:lnTo>
                  <a:close/>
                </a:path>
              </a:pathLst>
            </a:custGeom>
            <a:solidFill>
              <a:srgbClr val="0E0D0D"/>
            </a:solidFill>
            <a:ln w="9525">
              <a:noFill/>
              <a:round/>
              <a:headEnd/>
              <a:tailEnd/>
            </a:ln>
          </p:spPr>
          <p:txBody>
            <a:bodyPr/>
            <a:lstStyle/>
            <a:p>
              <a:endParaRPr lang="en-US"/>
            </a:p>
          </p:txBody>
        </p:sp>
        <p:sp>
          <p:nvSpPr>
            <p:cNvPr id="15474" name="Freeform 121"/>
            <p:cNvSpPr>
              <a:spLocks/>
            </p:cNvSpPr>
            <p:nvPr/>
          </p:nvSpPr>
          <p:spPr bwMode="auto">
            <a:xfrm>
              <a:off x="1778" y="3029"/>
              <a:ext cx="386" cy="86"/>
            </a:xfrm>
            <a:custGeom>
              <a:avLst/>
              <a:gdLst>
                <a:gd name="T0" fmla="*/ 0 w 1158"/>
                <a:gd name="T1" fmla="*/ 0 h 259"/>
                <a:gd name="T2" fmla="*/ 0 w 1158"/>
                <a:gd name="T3" fmla="*/ 0 h 259"/>
                <a:gd name="T4" fmla="*/ 0 w 1158"/>
                <a:gd name="T5" fmla="*/ 0 h 259"/>
                <a:gd name="T6" fmla="*/ 0 w 1158"/>
                <a:gd name="T7" fmla="*/ 0 h 259"/>
                <a:gd name="T8" fmla="*/ 0 w 1158"/>
                <a:gd name="T9" fmla="*/ 0 h 259"/>
                <a:gd name="T10" fmla="*/ 0 w 1158"/>
                <a:gd name="T11" fmla="*/ 0 h 259"/>
                <a:gd name="T12" fmla="*/ 0 w 1158"/>
                <a:gd name="T13" fmla="*/ 0 h 259"/>
                <a:gd name="T14" fmla="*/ 0 w 1158"/>
                <a:gd name="T15" fmla="*/ 0 h 259"/>
                <a:gd name="T16" fmla="*/ 0 w 1158"/>
                <a:gd name="T17" fmla="*/ 0 h 259"/>
                <a:gd name="T18" fmla="*/ 0 w 1158"/>
                <a:gd name="T19" fmla="*/ 0 h 259"/>
                <a:gd name="T20" fmla="*/ 0 w 1158"/>
                <a:gd name="T21" fmla="*/ 0 h 259"/>
                <a:gd name="T22" fmla="*/ 0 w 1158"/>
                <a:gd name="T23" fmla="*/ 0 h 259"/>
                <a:gd name="T24" fmla="*/ 0 w 1158"/>
                <a:gd name="T25" fmla="*/ 0 h 259"/>
                <a:gd name="T26" fmla="*/ 0 w 1158"/>
                <a:gd name="T27" fmla="*/ 0 h 259"/>
                <a:gd name="T28" fmla="*/ 0 w 1158"/>
                <a:gd name="T29" fmla="*/ 0 h 259"/>
                <a:gd name="T30" fmla="*/ 0 w 1158"/>
                <a:gd name="T31" fmla="*/ 0 h 259"/>
                <a:gd name="T32" fmla="*/ 0 w 1158"/>
                <a:gd name="T33" fmla="*/ 0 h 259"/>
                <a:gd name="T34" fmla="*/ 0 w 1158"/>
                <a:gd name="T35" fmla="*/ 0 h 259"/>
                <a:gd name="T36" fmla="*/ 0 w 1158"/>
                <a:gd name="T37" fmla="*/ 0 h 259"/>
                <a:gd name="T38" fmla="*/ 0 w 1158"/>
                <a:gd name="T39" fmla="*/ 0 h 259"/>
                <a:gd name="T40" fmla="*/ 0 w 1158"/>
                <a:gd name="T41" fmla="*/ 0 h 259"/>
                <a:gd name="T42" fmla="*/ 0 w 1158"/>
                <a:gd name="T43" fmla="*/ 0 h 259"/>
                <a:gd name="T44" fmla="*/ 0 w 1158"/>
                <a:gd name="T45" fmla="*/ 0 h 259"/>
                <a:gd name="T46" fmla="*/ 0 w 1158"/>
                <a:gd name="T47" fmla="*/ 0 h 259"/>
                <a:gd name="T48" fmla="*/ 0 w 1158"/>
                <a:gd name="T49" fmla="*/ 0 h 259"/>
                <a:gd name="T50" fmla="*/ 0 w 1158"/>
                <a:gd name="T51" fmla="*/ 0 h 259"/>
                <a:gd name="T52" fmla="*/ 0 w 1158"/>
                <a:gd name="T53" fmla="*/ 0 h 259"/>
                <a:gd name="T54" fmla="*/ 0 w 1158"/>
                <a:gd name="T55" fmla="*/ 0 h 259"/>
                <a:gd name="T56" fmla="*/ 0 w 1158"/>
                <a:gd name="T57" fmla="*/ 0 h 259"/>
                <a:gd name="T58" fmla="*/ 0 w 1158"/>
                <a:gd name="T59" fmla="*/ 0 h 259"/>
                <a:gd name="T60" fmla="*/ 0 w 1158"/>
                <a:gd name="T61" fmla="*/ 0 h 259"/>
                <a:gd name="T62" fmla="*/ 0 w 1158"/>
                <a:gd name="T63" fmla="*/ 0 h 259"/>
                <a:gd name="T64" fmla="*/ 0 w 1158"/>
                <a:gd name="T65" fmla="*/ 0 h 259"/>
                <a:gd name="T66" fmla="*/ 0 w 1158"/>
                <a:gd name="T67" fmla="*/ 0 h 259"/>
                <a:gd name="T68" fmla="*/ 0 w 1158"/>
                <a:gd name="T69" fmla="*/ 0 h 259"/>
                <a:gd name="T70" fmla="*/ 0 w 1158"/>
                <a:gd name="T71" fmla="*/ 0 h 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8"/>
                <a:gd name="T109" fmla="*/ 0 h 259"/>
                <a:gd name="T110" fmla="*/ 1158 w 1158"/>
                <a:gd name="T111" fmla="*/ 259 h 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8" h="259">
                  <a:moveTo>
                    <a:pt x="13" y="136"/>
                  </a:moveTo>
                  <a:lnTo>
                    <a:pt x="55" y="191"/>
                  </a:lnTo>
                  <a:lnTo>
                    <a:pt x="96" y="218"/>
                  </a:lnTo>
                  <a:lnTo>
                    <a:pt x="151" y="218"/>
                  </a:lnTo>
                  <a:lnTo>
                    <a:pt x="192" y="204"/>
                  </a:lnTo>
                  <a:lnTo>
                    <a:pt x="164" y="68"/>
                  </a:lnTo>
                  <a:lnTo>
                    <a:pt x="205" y="68"/>
                  </a:lnTo>
                  <a:lnTo>
                    <a:pt x="219" y="191"/>
                  </a:lnTo>
                  <a:lnTo>
                    <a:pt x="260" y="204"/>
                  </a:lnTo>
                  <a:lnTo>
                    <a:pt x="328" y="218"/>
                  </a:lnTo>
                  <a:lnTo>
                    <a:pt x="423" y="218"/>
                  </a:lnTo>
                  <a:lnTo>
                    <a:pt x="451" y="204"/>
                  </a:lnTo>
                  <a:lnTo>
                    <a:pt x="451" y="177"/>
                  </a:lnTo>
                  <a:lnTo>
                    <a:pt x="436" y="108"/>
                  </a:lnTo>
                  <a:lnTo>
                    <a:pt x="423" y="68"/>
                  </a:lnTo>
                  <a:lnTo>
                    <a:pt x="464" y="68"/>
                  </a:lnTo>
                  <a:lnTo>
                    <a:pt x="451" y="95"/>
                  </a:lnTo>
                  <a:lnTo>
                    <a:pt x="464" y="136"/>
                  </a:lnTo>
                  <a:lnTo>
                    <a:pt x="478" y="177"/>
                  </a:lnTo>
                  <a:lnTo>
                    <a:pt x="491" y="191"/>
                  </a:lnTo>
                  <a:lnTo>
                    <a:pt x="546" y="204"/>
                  </a:lnTo>
                  <a:lnTo>
                    <a:pt x="694" y="191"/>
                  </a:lnTo>
                  <a:lnTo>
                    <a:pt x="709" y="177"/>
                  </a:lnTo>
                  <a:lnTo>
                    <a:pt x="709" y="108"/>
                  </a:lnTo>
                  <a:lnTo>
                    <a:pt x="694" y="13"/>
                  </a:lnTo>
                  <a:lnTo>
                    <a:pt x="709" y="0"/>
                  </a:lnTo>
                  <a:lnTo>
                    <a:pt x="736" y="81"/>
                  </a:lnTo>
                  <a:lnTo>
                    <a:pt x="749" y="123"/>
                  </a:lnTo>
                  <a:lnTo>
                    <a:pt x="749" y="177"/>
                  </a:lnTo>
                  <a:lnTo>
                    <a:pt x="790" y="177"/>
                  </a:lnTo>
                  <a:lnTo>
                    <a:pt x="818" y="177"/>
                  </a:lnTo>
                  <a:lnTo>
                    <a:pt x="886" y="177"/>
                  </a:lnTo>
                  <a:lnTo>
                    <a:pt x="941" y="177"/>
                  </a:lnTo>
                  <a:lnTo>
                    <a:pt x="954" y="149"/>
                  </a:lnTo>
                  <a:lnTo>
                    <a:pt x="968" y="95"/>
                  </a:lnTo>
                  <a:lnTo>
                    <a:pt x="954" y="13"/>
                  </a:lnTo>
                  <a:lnTo>
                    <a:pt x="994" y="13"/>
                  </a:lnTo>
                  <a:lnTo>
                    <a:pt x="994" y="40"/>
                  </a:lnTo>
                  <a:lnTo>
                    <a:pt x="994" y="68"/>
                  </a:lnTo>
                  <a:lnTo>
                    <a:pt x="994" y="108"/>
                  </a:lnTo>
                  <a:lnTo>
                    <a:pt x="981" y="163"/>
                  </a:lnTo>
                  <a:lnTo>
                    <a:pt x="994" y="177"/>
                  </a:lnTo>
                  <a:lnTo>
                    <a:pt x="1022" y="191"/>
                  </a:lnTo>
                  <a:lnTo>
                    <a:pt x="1049" y="191"/>
                  </a:lnTo>
                  <a:lnTo>
                    <a:pt x="1090" y="191"/>
                  </a:lnTo>
                  <a:lnTo>
                    <a:pt x="1158" y="177"/>
                  </a:lnTo>
                  <a:lnTo>
                    <a:pt x="1077" y="231"/>
                  </a:lnTo>
                  <a:lnTo>
                    <a:pt x="1009" y="218"/>
                  </a:lnTo>
                  <a:lnTo>
                    <a:pt x="968" y="204"/>
                  </a:lnTo>
                  <a:lnTo>
                    <a:pt x="926" y="218"/>
                  </a:lnTo>
                  <a:lnTo>
                    <a:pt x="845" y="218"/>
                  </a:lnTo>
                  <a:lnTo>
                    <a:pt x="777" y="218"/>
                  </a:lnTo>
                  <a:lnTo>
                    <a:pt x="722" y="218"/>
                  </a:lnTo>
                  <a:lnTo>
                    <a:pt x="667" y="231"/>
                  </a:lnTo>
                  <a:lnTo>
                    <a:pt x="626" y="231"/>
                  </a:lnTo>
                  <a:lnTo>
                    <a:pt x="613" y="231"/>
                  </a:lnTo>
                  <a:lnTo>
                    <a:pt x="574" y="231"/>
                  </a:lnTo>
                  <a:lnTo>
                    <a:pt x="532" y="231"/>
                  </a:lnTo>
                  <a:lnTo>
                    <a:pt x="505" y="231"/>
                  </a:lnTo>
                  <a:lnTo>
                    <a:pt x="478" y="245"/>
                  </a:lnTo>
                  <a:lnTo>
                    <a:pt x="451" y="245"/>
                  </a:lnTo>
                  <a:lnTo>
                    <a:pt x="410" y="259"/>
                  </a:lnTo>
                  <a:lnTo>
                    <a:pt x="273" y="259"/>
                  </a:lnTo>
                  <a:lnTo>
                    <a:pt x="260" y="245"/>
                  </a:lnTo>
                  <a:lnTo>
                    <a:pt x="192" y="245"/>
                  </a:lnTo>
                  <a:lnTo>
                    <a:pt x="137" y="259"/>
                  </a:lnTo>
                  <a:lnTo>
                    <a:pt x="83" y="259"/>
                  </a:lnTo>
                  <a:lnTo>
                    <a:pt x="41" y="218"/>
                  </a:lnTo>
                  <a:lnTo>
                    <a:pt x="28" y="204"/>
                  </a:lnTo>
                  <a:lnTo>
                    <a:pt x="13" y="177"/>
                  </a:lnTo>
                  <a:lnTo>
                    <a:pt x="0" y="163"/>
                  </a:lnTo>
                  <a:lnTo>
                    <a:pt x="13" y="136"/>
                  </a:lnTo>
                </a:path>
              </a:pathLst>
            </a:custGeom>
            <a:noFill/>
            <a:ln w="0">
              <a:solidFill>
                <a:srgbClr val="000000"/>
              </a:solidFill>
              <a:round/>
              <a:headEnd/>
              <a:tailEnd/>
            </a:ln>
          </p:spPr>
          <p:txBody>
            <a:bodyPr/>
            <a:lstStyle/>
            <a:p>
              <a:endParaRPr lang="en-US"/>
            </a:p>
          </p:txBody>
        </p:sp>
        <p:sp>
          <p:nvSpPr>
            <p:cNvPr id="15475" name="Freeform 122"/>
            <p:cNvSpPr>
              <a:spLocks/>
            </p:cNvSpPr>
            <p:nvPr/>
          </p:nvSpPr>
          <p:spPr bwMode="auto">
            <a:xfrm>
              <a:off x="1778" y="3029"/>
              <a:ext cx="386" cy="86"/>
            </a:xfrm>
            <a:custGeom>
              <a:avLst/>
              <a:gdLst>
                <a:gd name="T0" fmla="*/ 0 w 1158"/>
                <a:gd name="T1" fmla="*/ 0 h 259"/>
                <a:gd name="T2" fmla="*/ 0 w 1158"/>
                <a:gd name="T3" fmla="*/ 0 h 259"/>
                <a:gd name="T4" fmla="*/ 0 w 1158"/>
                <a:gd name="T5" fmla="*/ 0 h 259"/>
                <a:gd name="T6" fmla="*/ 0 w 1158"/>
                <a:gd name="T7" fmla="*/ 0 h 259"/>
                <a:gd name="T8" fmla="*/ 0 w 1158"/>
                <a:gd name="T9" fmla="*/ 0 h 259"/>
                <a:gd name="T10" fmla="*/ 0 w 1158"/>
                <a:gd name="T11" fmla="*/ 0 h 259"/>
                <a:gd name="T12" fmla="*/ 0 w 1158"/>
                <a:gd name="T13" fmla="*/ 0 h 259"/>
                <a:gd name="T14" fmla="*/ 0 w 1158"/>
                <a:gd name="T15" fmla="*/ 0 h 259"/>
                <a:gd name="T16" fmla="*/ 0 w 1158"/>
                <a:gd name="T17" fmla="*/ 0 h 259"/>
                <a:gd name="T18" fmla="*/ 0 w 1158"/>
                <a:gd name="T19" fmla="*/ 0 h 259"/>
                <a:gd name="T20" fmla="*/ 0 w 1158"/>
                <a:gd name="T21" fmla="*/ 0 h 259"/>
                <a:gd name="T22" fmla="*/ 0 w 1158"/>
                <a:gd name="T23" fmla="*/ 0 h 259"/>
                <a:gd name="T24" fmla="*/ 0 w 1158"/>
                <a:gd name="T25" fmla="*/ 0 h 259"/>
                <a:gd name="T26" fmla="*/ 0 w 1158"/>
                <a:gd name="T27" fmla="*/ 0 h 259"/>
                <a:gd name="T28" fmla="*/ 0 w 1158"/>
                <a:gd name="T29" fmla="*/ 0 h 259"/>
                <a:gd name="T30" fmla="*/ 0 w 1158"/>
                <a:gd name="T31" fmla="*/ 0 h 259"/>
                <a:gd name="T32" fmla="*/ 0 w 1158"/>
                <a:gd name="T33" fmla="*/ 0 h 259"/>
                <a:gd name="T34" fmla="*/ 0 w 1158"/>
                <a:gd name="T35" fmla="*/ 0 h 259"/>
                <a:gd name="T36" fmla="*/ 0 w 1158"/>
                <a:gd name="T37" fmla="*/ 0 h 259"/>
                <a:gd name="T38" fmla="*/ 0 w 1158"/>
                <a:gd name="T39" fmla="*/ 0 h 259"/>
                <a:gd name="T40" fmla="*/ 0 w 1158"/>
                <a:gd name="T41" fmla="*/ 0 h 259"/>
                <a:gd name="T42" fmla="*/ 0 w 1158"/>
                <a:gd name="T43" fmla="*/ 0 h 259"/>
                <a:gd name="T44" fmla="*/ 0 w 1158"/>
                <a:gd name="T45" fmla="*/ 0 h 259"/>
                <a:gd name="T46" fmla="*/ 0 w 1158"/>
                <a:gd name="T47" fmla="*/ 0 h 259"/>
                <a:gd name="T48" fmla="*/ 0 w 1158"/>
                <a:gd name="T49" fmla="*/ 0 h 259"/>
                <a:gd name="T50" fmla="*/ 0 w 1158"/>
                <a:gd name="T51" fmla="*/ 0 h 259"/>
                <a:gd name="T52" fmla="*/ 0 w 1158"/>
                <a:gd name="T53" fmla="*/ 0 h 259"/>
                <a:gd name="T54" fmla="*/ 0 w 1158"/>
                <a:gd name="T55" fmla="*/ 0 h 259"/>
                <a:gd name="T56" fmla="*/ 0 w 1158"/>
                <a:gd name="T57" fmla="*/ 0 h 259"/>
                <a:gd name="T58" fmla="*/ 0 w 1158"/>
                <a:gd name="T59" fmla="*/ 0 h 259"/>
                <a:gd name="T60" fmla="*/ 0 w 1158"/>
                <a:gd name="T61" fmla="*/ 0 h 259"/>
                <a:gd name="T62" fmla="*/ 0 w 1158"/>
                <a:gd name="T63" fmla="*/ 0 h 259"/>
                <a:gd name="T64" fmla="*/ 0 w 1158"/>
                <a:gd name="T65" fmla="*/ 0 h 259"/>
                <a:gd name="T66" fmla="*/ 0 w 1158"/>
                <a:gd name="T67" fmla="*/ 0 h 259"/>
                <a:gd name="T68" fmla="*/ 0 w 1158"/>
                <a:gd name="T69" fmla="*/ 0 h 259"/>
                <a:gd name="T70" fmla="*/ 0 w 1158"/>
                <a:gd name="T71" fmla="*/ 0 h 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8"/>
                <a:gd name="T109" fmla="*/ 0 h 259"/>
                <a:gd name="T110" fmla="*/ 1158 w 1158"/>
                <a:gd name="T111" fmla="*/ 259 h 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8" h="259">
                  <a:moveTo>
                    <a:pt x="13" y="136"/>
                  </a:moveTo>
                  <a:lnTo>
                    <a:pt x="55" y="191"/>
                  </a:lnTo>
                  <a:lnTo>
                    <a:pt x="96" y="218"/>
                  </a:lnTo>
                  <a:lnTo>
                    <a:pt x="151" y="218"/>
                  </a:lnTo>
                  <a:lnTo>
                    <a:pt x="192" y="204"/>
                  </a:lnTo>
                  <a:lnTo>
                    <a:pt x="164" y="68"/>
                  </a:lnTo>
                  <a:lnTo>
                    <a:pt x="205" y="68"/>
                  </a:lnTo>
                  <a:lnTo>
                    <a:pt x="219" y="191"/>
                  </a:lnTo>
                  <a:lnTo>
                    <a:pt x="260" y="204"/>
                  </a:lnTo>
                  <a:lnTo>
                    <a:pt x="328" y="218"/>
                  </a:lnTo>
                  <a:lnTo>
                    <a:pt x="423" y="218"/>
                  </a:lnTo>
                  <a:lnTo>
                    <a:pt x="451" y="204"/>
                  </a:lnTo>
                  <a:lnTo>
                    <a:pt x="451" y="177"/>
                  </a:lnTo>
                  <a:lnTo>
                    <a:pt x="436" y="108"/>
                  </a:lnTo>
                  <a:lnTo>
                    <a:pt x="423" y="68"/>
                  </a:lnTo>
                  <a:lnTo>
                    <a:pt x="464" y="68"/>
                  </a:lnTo>
                  <a:lnTo>
                    <a:pt x="451" y="95"/>
                  </a:lnTo>
                  <a:lnTo>
                    <a:pt x="464" y="136"/>
                  </a:lnTo>
                  <a:lnTo>
                    <a:pt x="478" y="177"/>
                  </a:lnTo>
                  <a:lnTo>
                    <a:pt x="491" y="191"/>
                  </a:lnTo>
                  <a:lnTo>
                    <a:pt x="546" y="204"/>
                  </a:lnTo>
                  <a:lnTo>
                    <a:pt x="694" y="191"/>
                  </a:lnTo>
                  <a:lnTo>
                    <a:pt x="709" y="177"/>
                  </a:lnTo>
                  <a:lnTo>
                    <a:pt x="709" y="108"/>
                  </a:lnTo>
                  <a:lnTo>
                    <a:pt x="694" y="13"/>
                  </a:lnTo>
                  <a:lnTo>
                    <a:pt x="709" y="0"/>
                  </a:lnTo>
                  <a:lnTo>
                    <a:pt x="736" y="81"/>
                  </a:lnTo>
                  <a:lnTo>
                    <a:pt x="749" y="123"/>
                  </a:lnTo>
                  <a:lnTo>
                    <a:pt x="749" y="177"/>
                  </a:lnTo>
                  <a:lnTo>
                    <a:pt x="790" y="177"/>
                  </a:lnTo>
                  <a:lnTo>
                    <a:pt x="818" y="177"/>
                  </a:lnTo>
                  <a:lnTo>
                    <a:pt x="886" y="177"/>
                  </a:lnTo>
                  <a:lnTo>
                    <a:pt x="941" y="177"/>
                  </a:lnTo>
                  <a:lnTo>
                    <a:pt x="954" y="149"/>
                  </a:lnTo>
                  <a:lnTo>
                    <a:pt x="968" y="95"/>
                  </a:lnTo>
                  <a:lnTo>
                    <a:pt x="954" y="13"/>
                  </a:lnTo>
                  <a:lnTo>
                    <a:pt x="994" y="13"/>
                  </a:lnTo>
                  <a:lnTo>
                    <a:pt x="994" y="40"/>
                  </a:lnTo>
                  <a:lnTo>
                    <a:pt x="994" y="68"/>
                  </a:lnTo>
                  <a:lnTo>
                    <a:pt x="994" y="108"/>
                  </a:lnTo>
                  <a:lnTo>
                    <a:pt x="981" y="163"/>
                  </a:lnTo>
                  <a:lnTo>
                    <a:pt x="994" y="177"/>
                  </a:lnTo>
                  <a:lnTo>
                    <a:pt x="1022" y="191"/>
                  </a:lnTo>
                  <a:lnTo>
                    <a:pt x="1049" y="191"/>
                  </a:lnTo>
                  <a:lnTo>
                    <a:pt x="1090" y="191"/>
                  </a:lnTo>
                  <a:lnTo>
                    <a:pt x="1158" y="177"/>
                  </a:lnTo>
                  <a:lnTo>
                    <a:pt x="1077" y="231"/>
                  </a:lnTo>
                  <a:lnTo>
                    <a:pt x="1009" y="218"/>
                  </a:lnTo>
                  <a:lnTo>
                    <a:pt x="968" y="204"/>
                  </a:lnTo>
                  <a:lnTo>
                    <a:pt x="926" y="218"/>
                  </a:lnTo>
                  <a:lnTo>
                    <a:pt x="845" y="218"/>
                  </a:lnTo>
                  <a:lnTo>
                    <a:pt x="777" y="218"/>
                  </a:lnTo>
                  <a:lnTo>
                    <a:pt x="722" y="218"/>
                  </a:lnTo>
                  <a:lnTo>
                    <a:pt x="667" y="231"/>
                  </a:lnTo>
                  <a:lnTo>
                    <a:pt x="626" y="231"/>
                  </a:lnTo>
                  <a:lnTo>
                    <a:pt x="613" y="231"/>
                  </a:lnTo>
                  <a:lnTo>
                    <a:pt x="574" y="231"/>
                  </a:lnTo>
                  <a:lnTo>
                    <a:pt x="532" y="231"/>
                  </a:lnTo>
                  <a:lnTo>
                    <a:pt x="505" y="231"/>
                  </a:lnTo>
                  <a:lnTo>
                    <a:pt x="478" y="245"/>
                  </a:lnTo>
                  <a:lnTo>
                    <a:pt x="451" y="245"/>
                  </a:lnTo>
                  <a:lnTo>
                    <a:pt x="410" y="259"/>
                  </a:lnTo>
                  <a:lnTo>
                    <a:pt x="273" y="259"/>
                  </a:lnTo>
                  <a:lnTo>
                    <a:pt x="260" y="245"/>
                  </a:lnTo>
                  <a:lnTo>
                    <a:pt x="192" y="245"/>
                  </a:lnTo>
                  <a:lnTo>
                    <a:pt x="137" y="259"/>
                  </a:lnTo>
                  <a:lnTo>
                    <a:pt x="83" y="259"/>
                  </a:lnTo>
                  <a:lnTo>
                    <a:pt x="41" y="218"/>
                  </a:lnTo>
                  <a:lnTo>
                    <a:pt x="28" y="204"/>
                  </a:lnTo>
                  <a:lnTo>
                    <a:pt x="13" y="177"/>
                  </a:lnTo>
                  <a:lnTo>
                    <a:pt x="0" y="163"/>
                  </a:lnTo>
                  <a:lnTo>
                    <a:pt x="13" y="136"/>
                  </a:lnTo>
                </a:path>
              </a:pathLst>
            </a:custGeom>
            <a:noFill/>
            <a:ln w="0">
              <a:solidFill>
                <a:srgbClr val="000000"/>
              </a:solidFill>
              <a:round/>
              <a:headEnd/>
              <a:tailEnd/>
            </a:ln>
          </p:spPr>
          <p:txBody>
            <a:bodyPr/>
            <a:lstStyle/>
            <a:p>
              <a:endParaRPr lang="en-US"/>
            </a:p>
          </p:txBody>
        </p:sp>
        <p:sp>
          <p:nvSpPr>
            <p:cNvPr id="15476" name="Freeform 123"/>
            <p:cNvSpPr>
              <a:spLocks/>
            </p:cNvSpPr>
            <p:nvPr/>
          </p:nvSpPr>
          <p:spPr bwMode="auto">
            <a:xfrm>
              <a:off x="1542" y="2970"/>
              <a:ext cx="109" cy="86"/>
            </a:xfrm>
            <a:custGeom>
              <a:avLst/>
              <a:gdLst>
                <a:gd name="T0" fmla="*/ 0 w 327"/>
                <a:gd name="T1" fmla="*/ 0 h 259"/>
                <a:gd name="T2" fmla="*/ 0 w 327"/>
                <a:gd name="T3" fmla="*/ 0 h 259"/>
                <a:gd name="T4" fmla="*/ 0 w 327"/>
                <a:gd name="T5" fmla="*/ 0 h 259"/>
                <a:gd name="T6" fmla="*/ 0 w 327"/>
                <a:gd name="T7" fmla="*/ 0 h 259"/>
                <a:gd name="T8" fmla="*/ 0 w 327"/>
                <a:gd name="T9" fmla="*/ 0 h 259"/>
                <a:gd name="T10" fmla="*/ 0 w 327"/>
                <a:gd name="T11" fmla="*/ 0 h 259"/>
                <a:gd name="T12" fmla="*/ 0 w 327"/>
                <a:gd name="T13" fmla="*/ 0 h 259"/>
                <a:gd name="T14" fmla="*/ 0 w 327"/>
                <a:gd name="T15" fmla="*/ 0 h 259"/>
                <a:gd name="T16" fmla="*/ 0 w 327"/>
                <a:gd name="T17" fmla="*/ 0 h 259"/>
                <a:gd name="T18" fmla="*/ 0 w 327"/>
                <a:gd name="T19" fmla="*/ 0 h 259"/>
                <a:gd name="T20" fmla="*/ 0 w 327"/>
                <a:gd name="T21" fmla="*/ 0 h 259"/>
                <a:gd name="T22" fmla="*/ 0 w 327"/>
                <a:gd name="T23" fmla="*/ 0 h 259"/>
                <a:gd name="T24" fmla="*/ 0 w 327"/>
                <a:gd name="T25" fmla="*/ 0 h 259"/>
                <a:gd name="T26" fmla="*/ 0 w 327"/>
                <a:gd name="T27" fmla="*/ 0 h 259"/>
                <a:gd name="T28" fmla="*/ 0 w 327"/>
                <a:gd name="T29" fmla="*/ 0 h 259"/>
                <a:gd name="T30" fmla="*/ 0 w 327"/>
                <a:gd name="T31" fmla="*/ 0 h 259"/>
                <a:gd name="T32" fmla="*/ 0 w 327"/>
                <a:gd name="T33" fmla="*/ 0 h 259"/>
                <a:gd name="T34" fmla="*/ 0 w 327"/>
                <a:gd name="T35" fmla="*/ 0 h 259"/>
                <a:gd name="T36" fmla="*/ 0 w 327"/>
                <a:gd name="T37" fmla="*/ 0 h 259"/>
                <a:gd name="T38" fmla="*/ 0 w 327"/>
                <a:gd name="T39" fmla="*/ 0 h 259"/>
                <a:gd name="T40" fmla="*/ 0 w 327"/>
                <a:gd name="T41" fmla="*/ 0 h 259"/>
                <a:gd name="T42" fmla="*/ 0 w 327"/>
                <a:gd name="T43" fmla="*/ 0 h 2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
                <a:gd name="T67" fmla="*/ 0 h 259"/>
                <a:gd name="T68" fmla="*/ 327 w 327"/>
                <a:gd name="T69" fmla="*/ 259 h 2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 h="259">
                  <a:moveTo>
                    <a:pt x="14" y="246"/>
                  </a:moveTo>
                  <a:lnTo>
                    <a:pt x="14" y="233"/>
                  </a:lnTo>
                  <a:lnTo>
                    <a:pt x="27" y="163"/>
                  </a:lnTo>
                  <a:lnTo>
                    <a:pt x="55" y="123"/>
                  </a:lnTo>
                  <a:lnTo>
                    <a:pt x="82" y="82"/>
                  </a:lnTo>
                  <a:lnTo>
                    <a:pt x="137" y="42"/>
                  </a:lnTo>
                  <a:lnTo>
                    <a:pt x="191" y="27"/>
                  </a:lnTo>
                  <a:lnTo>
                    <a:pt x="273" y="27"/>
                  </a:lnTo>
                  <a:lnTo>
                    <a:pt x="327" y="27"/>
                  </a:lnTo>
                  <a:lnTo>
                    <a:pt x="327" y="14"/>
                  </a:lnTo>
                  <a:lnTo>
                    <a:pt x="314" y="0"/>
                  </a:lnTo>
                  <a:lnTo>
                    <a:pt x="246" y="0"/>
                  </a:lnTo>
                  <a:lnTo>
                    <a:pt x="163" y="14"/>
                  </a:lnTo>
                  <a:lnTo>
                    <a:pt x="110" y="27"/>
                  </a:lnTo>
                  <a:lnTo>
                    <a:pt x="68" y="55"/>
                  </a:lnTo>
                  <a:lnTo>
                    <a:pt x="41" y="82"/>
                  </a:lnTo>
                  <a:lnTo>
                    <a:pt x="14" y="123"/>
                  </a:lnTo>
                  <a:lnTo>
                    <a:pt x="0" y="150"/>
                  </a:lnTo>
                  <a:lnTo>
                    <a:pt x="0" y="191"/>
                  </a:lnTo>
                  <a:lnTo>
                    <a:pt x="0" y="233"/>
                  </a:lnTo>
                  <a:lnTo>
                    <a:pt x="0" y="259"/>
                  </a:lnTo>
                  <a:lnTo>
                    <a:pt x="14" y="246"/>
                  </a:lnTo>
                  <a:close/>
                </a:path>
              </a:pathLst>
            </a:custGeom>
            <a:solidFill>
              <a:srgbClr val="0E0D0D"/>
            </a:solidFill>
            <a:ln w="9525">
              <a:noFill/>
              <a:round/>
              <a:headEnd/>
              <a:tailEnd/>
            </a:ln>
          </p:spPr>
          <p:txBody>
            <a:bodyPr/>
            <a:lstStyle/>
            <a:p>
              <a:endParaRPr lang="en-US"/>
            </a:p>
          </p:txBody>
        </p:sp>
        <p:sp>
          <p:nvSpPr>
            <p:cNvPr id="15477" name="Freeform 124"/>
            <p:cNvSpPr>
              <a:spLocks/>
            </p:cNvSpPr>
            <p:nvPr/>
          </p:nvSpPr>
          <p:spPr bwMode="auto">
            <a:xfrm>
              <a:off x="1542" y="2970"/>
              <a:ext cx="109" cy="86"/>
            </a:xfrm>
            <a:custGeom>
              <a:avLst/>
              <a:gdLst>
                <a:gd name="T0" fmla="*/ 0 w 327"/>
                <a:gd name="T1" fmla="*/ 0 h 259"/>
                <a:gd name="T2" fmla="*/ 0 w 327"/>
                <a:gd name="T3" fmla="*/ 0 h 259"/>
                <a:gd name="T4" fmla="*/ 0 w 327"/>
                <a:gd name="T5" fmla="*/ 0 h 259"/>
                <a:gd name="T6" fmla="*/ 0 w 327"/>
                <a:gd name="T7" fmla="*/ 0 h 259"/>
                <a:gd name="T8" fmla="*/ 0 w 327"/>
                <a:gd name="T9" fmla="*/ 0 h 259"/>
                <a:gd name="T10" fmla="*/ 0 w 327"/>
                <a:gd name="T11" fmla="*/ 0 h 259"/>
                <a:gd name="T12" fmla="*/ 0 w 327"/>
                <a:gd name="T13" fmla="*/ 0 h 259"/>
                <a:gd name="T14" fmla="*/ 0 w 327"/>
                <a:gd name="T15" fmla="*/ 0 h 259"/>
                <a:gd name="T16" fmla="*/ 0 w 327"/>
                <a:gd name="T17" fmla="*/ 0 h 259"/>
                <a:gd name="T18" fmla="*/ 0 w 327"/>
                <a:gd name="T19" fmla="*/ 0 h 259"/>
                <a:gd name="T20" fmla="*/ 0 w 327"/>
                <a:gd name="T21" fmla="*/ 0 h 259"/>
                <a:gd name="T22" fmla="*/ 0 w 327"/>
                <a:gd name="T23" fmla="*/ 0 h 259"/>
                <a:gd name="T24" fmla="*/ 0 w 327"/>
                <a:gd name="T25" fmla="*/ 0 h 259"/>
                <a:gd name="T26" fmla="*/ 0 w 327"/>
                <a:gd name="T27" fmla="*/ 0 h 259"/>
                <a:gd name="T28" fmla="*/ 0 w 327"/>
                <a:gd name="T29" fmla="*/ 0 h 259"/>
                <a:gd name="T30" fmla="*/ 0 w 327"/>
                <a:gd name="T31" fmla="*/ 0 h 259"/>
                <a:gd name="T32" fmla="*/ 0 w 327"/>
                <a:gd name="T33" fmla="*/ 0 h 259"/>
                <a:gd name="T34" fmla="*/ 0 w 327"/>
                <a:gd name="T35" fmla="*/ 0 h 259"/>
                <a:gd name="T36" fmla="*/ 0 w 327"/>
                <a:gd name="T37" fmla="*/ 0 h 259"/>
                <a:gd name="T38" fmla="*/ 0 w 327"/>
                <a:gd name="T39" fmla="*/ 0 h 259"/>
                <a:gd name="T40" fmla="*/ 0 w 327"/>
                <a:gd name="T41" fmla="*/ 0 h 259"/>
                <a:gd name="T42" fmla="*/ 0 w 327"/>
                <a:gd name="T43" fmla="*/ 0 h 2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
                <a:gd name="T67" fmla="*/ 0 h 259"/>
                <a:gd name="T68" fmla="*/ 327 w 327"/>
                <a:gd name="T69" fmla="*/ 259 h 2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 h="259">
                  <a:moveTo>
                    <a:pt x="14" y="246"/>
                  </a:moveTo>
                  <a:lnTo>
                    <a:pt x="14" y="233"/>
                  </a:lnTo>
                  <a:lnTo>
                    <a:pt x="27" y="163"/>
                  </a:lnTo>
                  <a:lnTo>
                    <a:pt x="55" y="123"/>
                  </a:lnTo>
                  <a:lnTo>
                    <a:pt x="82" y="82"/>
                  </a:lnTo>
                  <a:lnTo>
                    <a:pt x="137" y="42"/>
                  </a:lnTo>
                  <a:lnTo>
                    <a:pt x="191" y="27"/>
                  </a:lnTo>
                  <a:lnTo>
                    <a:pt x="273" y="27"/>
                  </a:lnTo>
                  <a:lnTo>
                    <a:pt x="327" y="27"/>
                  </a:lnTo>
                  <a:lnTo>
                    <a:pt x="327" y="14"/>
                  </a:lnTo>
                  <a:lnTo>
                    <a:pt x="314" y="0"/>
                  </a:lnTo>
                  <a:lnTo>
                    <a:pt x="246" y="0"/>
                  </a:lnTo>
                  <a:lnTo>
                    <a:pt x="163" y="14"/>
                  </a:lnTo>
                  <a:lnTo>
                    <a:pt x="110" y="27"/>
                  </a:lnTo>
                  <a:lnTo>
                    <a:pt x="68" y="55"/>
                  </a:lnTo>
                  <a:lnTo>
                    <a:pt x="41" y="82"/>
                  </a:lnTo>
                  <a:lnTo>
                    <a:pt x="14" y="123"/>
                  </a:lnTo>
                  <a:lnTo>
                    <a:pt x="0" y="150"/>
                  </a:lnTo>
                  <a:lnTo>
                    <a:pt x="0" y="191"/>
                  </a:lnTo>
                  <a:lnTo>
                    <a:pt x="0" y="233"/>
                  </a:lnTo>
                  <a:lnTo>
                    <a:pt x="0" y="259"/>
                  </a:lnTo>
                  <a:lnTo>
                    <a:pt x="14" y="246"/>
                  </a:lnTo>
                </a:path>
              </a:pathLst>
            </a:custGeom>
            <a:noFill/>
            <a:ln w="0">
              <a:solidFill>
                <a:srgbClr val="000000"/>
              </a:solidFill>
              <a:round/>
              <a:headEnd/>
              <a:tailEnd/>
            </a:ln>
          </p:spPr>
          <p:txBody>
            <a:bodyPr/>
            <a:lstStyle/>
            <a:p>
              <a:endParaRPr lang="en-US"/>
            </a:p>
          </p:txBody>
        </p:sp>
        <p:sp>
          <p:nvSpPr>
            <p:cNvPr id="15478" name="Freeform 125"/>
            <p:cNvSpPr>
              <a:spLocks/>
            </p:cNvSpPr>
            <p:nvPr/>
          </p:nvSpPr>
          <p:spPr bwMode="auto">
            <a:xfrm>
              <a:off x="1542" y="2970"/>
              <a:ext cx="109" cy="86"/>
            </a:xfrm>
            <a:custGeom>
              <a:avLst/>
              <a:gdLst>
                <a:gd name="T0" fmla="*/ 0 w 327"/>
                <a:gd name="T1" fmla="*/ 0 h 259"/>
                <a:gd name="T2" fmla="*/ 0 w 327"/>
                <a:gd name="T3" fmla="*/ 0 h 259"/>
                <a:gd name="T4" fmla="*/ 0 w 327"/>
                <a:gd name="T5" fmla="*/ 0 h 259"/>
                <a:gd name="T6" fmla="*/ 0 w 327"/>
                <a:gd name="T7" fmla="*/ 0 h 259"/>
                <a:gd name="T8" fmla="*/ 0 w 327"/>
                <a:gd name="T9" fmla="*/ 0 h 259"/>
                <a:gd name="T10" fmla="*/ 0 w 327"/>
                <a:gd name="T11" fmla="*/ 0 h 259"/>
                <a:gd name="T12" fmla="*/ 0 w 327"/>
                <a:gd name="T13" fmla="*/ 0 h 259"/>
                <a:gd name="T14" fmla="*/ 0 w 327"/>
                <a:gd name="T15" fmla="*/ 0 h 259"/>
                <a:gd name="T16" fmla="*/ 0 w 327"/>
                <a:gd name="T17" fmla="*/ 0 h 259"/>
                <a:gd name="T18" fmla="*/ 0 w 327"/>
                <a:gd name="T19" fmla="*/ 0 h 259"/>
                <a:gd name="T20" fmla="*/ 0 w 327"/>
                <a:gd name="T21" fmla="*/ 0 h 259"/>
                <a:gd name="T22" fmla="*/ 0 w 327"/>
                <a:gd name="T23" fmla="*/ 0 h 259"/>
                <a:gd name="T24" fmla="*/ 0 w 327"/>
                <a:gd name="T25" fmla="*/ 0 h 259"/>
                <a:gd name="T26" fmla="*/ 0 w 327"/>
                <a:gd name="T27" fmla="*/ 0 h 259"/>
                <a:gd name="T28" fmla="*/ 0 w 327"/>
                <a:gd name="T29" fmla="*/ 0 h 259"/>
                <a:gd name="T30" fmla="*/ 0 w 327"/>
                <a:gd name="T31" fmla="*/ 0 h 259"/>
                <a:gd name="T32" fmla="*/ 0 w 327"/>
                <a:gd name="T33" fmla="*/ 0 h 259"/>
                <a:gd name="T34" fmla="*/ 0 w 327"/>
                <a:gd name="T35" fmla="*/ 0 h 259"/>
                <a:gd name="T36" fmla="*/ 0 w 327"/>
                <a:gd name="T37" fmla="*/ 0 h 259"/>
                <a:gd name="T38" fmla="*/ 0 w 327"/>
                <a:gd name="T39" fmla="*/ 0 h 259"/>
                <a:gd name="T40" fmla="*/ 0 w 327"/>
                <a:gd name="T41" fmla="*/ 0 h 259"/>
                <a:gd name="T42" fmla="*/ 0 w 327"/>
                <a:gd name="T43" fmla="*/ 0 h 2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
                <a:gd name="T67" fmla="*/ 0 h 259"/>
                <a:gd name="T68" fmla="*/ 327 w 327"/>
                <a:gd name="T69" fmla="*/ 259 h 2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 h="259">
                  <a:moveTo>
                    <a:pt x="14" y="246"/>
                  </a:moveTo>
                  <a:lnTo>
                    <a:pt x="14" y="233"/>
                  </a:lnTo>
                  <a:lnTo>
                    <a:pt x="27" y="163"/>
                  </a:lnTo>
                  <a:lnTo>
                    <a:pt x="55" y="123"/>
                  </a:lnTo>
                  <a:lnTo>
                    <a:pt x="82" y="82"/>
                  </a:lnTo>
                  <a:lnTo>
                    <a:pt x="137" y="42"/>
                  </a:lnTo>
                  <a:lnTo>
                    <a:pt x="191" y="27"/>
                  </a:lnTo>
                  <a:lnTo>
                    <a:pt x="273" y="27"/>
                  </a:lnTo>
                  <a:lnTo>
                    <a:pt x="327" y="27"/>
                  </a:lnTo>
                  <a:lnTo>
                    <a:pt x="327" y="14"/>
                  </a:lnTo>
                  <a:lnTo>
                    <a:pt x="314" y="0"/>
                  </a:lnTo>
                  <a:lnTo>
                    <a:pt x="246" y="0"/>
                  </a:lnTo>
                  <a:lnTo>
                    <a:pt x="163" y="14"/>
                  </a:lnTo>
                  <a:lnTo>
                    <a:pt x="110" y="27"/>
                  </a:lnTo>
                  <a:lnTo>
                    <a:pt x="68" y="55"/>
                  </a:lnTo>
                  <a:lnTo>
                    <a:pt x="41" y="82"/>
                  </a:lnTo>
                  <a:lnTo>
                    <a:pt x="14" y="123"/>
                  </a:lnTo>
                  <a:lnTo>
                    <a:pt x="0" y="150"/>
                  </a:lnTo>
                  <a:lnTo>
                    <a:pt x="0" y="191"/>
                  </a:lnTo>
                  <a:lnTo>
                    <a:pt x="0" y="233"/>
                  </a:lnTo>
                  <a:lnTo>
                    <a:pt x="0" y="259"/>
                  </a:lnTo>
                  <a:lnTo>
                    <a:pt x="14" y="246"/>
                  </a:lnTo>
                </a:path>
              </a:pathLst>
            </a:custGeom>
            <a:noFill/>
            <a:ln w="0">
              <a:solidFill>
                <a:srgbClr val="000000"/>
              </a:solidFill>
              <a:round/>
              <a:headEnd/>
              <a:tailEnd/>
            </a:ln>
          </p:spPr>
          <p:txBody>
            <a:bodyPr/>
            <a:lstStyle/>
            <a:p>
              <a:endParaRPr lang="en-US"/>
            </a:p>
          </p:txBody>
        </p:sp>
        <p:sp>
          <p:nvSpPr>
            <p:cNvPr id="15479" name="Freeform 126"/>
            <p:cNvSpPr>
              <a:spLocks/>
            </p:cNvSpPr>
            <p:nvPr/>
          </p:nvSpPr>
          <p:spPr bwMode="auto">
            <a:xfrm>
              <a:off x="1869" y="3315"/>
              <a:ext cx="264" cy="263"/>
            </a:xfrm>
            <a:custGeom>
              <a:avLst/>
              <a:gdLst>
                <a:gd name="T0" fmla="*/ 0 w 791"/>
                <a:gd name="T1" fmla="*/ 0 h 791"/>
                <a:gd name="T2" fmla="*/ 0 w 791"/>
                <a:gd name="T3" fmla="*/ 0 h 791"/>
                <a:gd name="T4" fmla="*/ 0 w 791"/>
                <a:gd name="T5" fmla="*/ 0 h 791"/>
                <a:gd name="T6" fmla="*/ 0 w 791"/>
                <a:gd name="T7" fmla="*/ 0 h 791"/>
                <a:gd name="T8" fmla="*/ 0 w 791"/>
                <a:gd name="T9" fmla="*/ 0 h 791"/>
                <a:gd name="T10" fmla="*/ 0 w 791"/>
                <a:gd name="T11" fmla="*/ 0 h 791"/>
                <a:gd name="T12" fmla="*/ 0 w 791"/>
                <a:gd name="T13" fmla="*/ 0 h 791"/>
                <a:gd name="T14" fmla="*/ 0 w 791"/>
                <a:gd name="T15" fmla="*/ 0 h 791"/>
                <a:gd name="T16" fmla="*/ 0 w 791"/>
                <a:gd name="T17" fmla="*/ 0 h 791"/>
                <a:gd name="T18" fmla="*/ 0 w 791"/>
                <a:gd name="T19" fmla="*/ 0 h 791"/>
                <a:gd name="T20" fmla="*/ 0 w 791"/>
                <a:gd name="T21" fmla="*/ 0 h 791"/>
                <a:gd name="T22" fmla="*/ 0 w 791"/>
                <a:gd name="T23" fmla="*/ 0 h 791"/>
                <a:gd name="T24" fmla="*/ 0 w 791"/>
                <a:gd name="T25" fmla="*/ 0 h 791"/>
                <a:gd name="T26" fmla="*/ 0 w 791"/>
                <a:gd name="T27" fmla="*/ 0 h 791"/>
                <a:gd name="T28" fmla="*/ 0 w 791"/>
                <a:gd name="T29" fmla="*/ 0 h 791"/>
                <a:gd name="T30" fmla="*/ 0 w 791"/>
                <a:gd name="T31" fmla="*/ 0 h 791"/>
                <a:gd name="T32" fmla="*/ 0 w 791"/>
                <a:gd name="T33" fmla="*/ 0 h 791"/>
                <a:gd name="T34" fmla="*/ 0 w 791"/>
                <a:gd name="T35" fmla="*/ 0 h 791"/>
                <a:gd name="T36" fmla="*/ 0 w 791"/>
                <a:gd name="T37" fmla="*/ 0 h 791"/>
                <a:gd name="T38" fmla="*/ 0 w 791"/>
                <a:gd name="T39" fmla="*/ 0 h 791"/>
                <a:gd name="T40" fmla="*/ 0 w 791"/>
                <a:gd name="T41" fmla="*/ 0 h 791"/>
                <a:gd name="T42" fmla="*/ 0 w 791"/>
                <a:gd name="T43" fmla="*/ 0 h 791"/>
                <a:gd name="T44" fmla="*/ 0 w 791"/>
                <a:gd name="T45" fmla="*/ 0 h 791"/>
                <a:gd name="T46" fmla="*/ 0 w 791"/>
                <a:gd name="T47" fmla="*/ 0 h 791"/>
                <a:gd name="T48" fmla="*/ 0 w 791"/>
                <a:gd name="T49" fmla="*/ 0 h 791"/>
                <a:gd name="T50" fmla="*/ 0 w 791"/>
                <a:gd name="T51" fmla="*/ 0 h 791"/>
                <a:gd name="T52" fmla="*/ 0 w 791"/>
                <a:gd name="T53" fmla="*/ 0 h 791"/>
                <a:gd name="T54" fmla="*/ 0 w 791"/>
                <a:gd name="T55" fmla="*/ 0 h 791"/>
                <a:gd name="T56" fmla="*/ 0 w 791"/>
                <a:gd name="T57" fmla="*/ 0 h 791"/>
                <a:gd name="T58" fmla="*/ 0 w 791"/>
                <a:gd name="T59" fmla="*/ 0 h 791"/>
                <a:gd name="T60" fmla="*/ 0 w 791"/>
                <a:gd name="T61" fmla="*/ 0 h 791"/>
                <a:gd name="T62" fmla="*/ 0 w 791"/>
                <a:gd name="T63" fmla="*/ 0 h 791"/>
                <a:gd name="T64" fmla="*/ 0 w 791"/>
                <a:gd name="T65" fmla="*/ 0 h 791"/>
                <a:gd name="T66" fmla="*/ 0 w 791"/>
                <a:gd name="T67" fmla="*/ 0 h 791"/>
                <a:gd name="T68" fmla="*/ 0 w 791"/>
                <a:gd name="T69" fmla="*/ 0 h 791"/>
                <a:gd name="T70" fmla="*/ 0 w 791"/>
                <a:gd name="T71" fmla="*/ 0 h 791"/>
                <a:gd name="T72" fmla="*/ 0 w 791"/>
                <a:gd name="T73" fmla="*/ 0 h 791"/>
                <a:gd name="T74" fmla="*/ 0 w 791"/>
                <a:gd name="T75" fmla="*/ 0 h 791"/>
                <a:gd name="T76" fmla="*/ 0 w 791"/>
                <a:gd name="T77" fmla="*/ 0 h 791"/>
                <a:gd name="T78" fmla="*/ 0 w 791"/>
                <a:gd name="T79" fmla="*/ 0 h 791"/>
                <a:gd name="T80" fmla="*/ 0 w 791"/>
                <a:gd name="T81" fmla="*/ 0 h 791"/>
                <a:gd name="T82" fmla="*/ 0 w 791"/>
                <a:gd name="T83" fmla="*/ 0 h 791"/>
                <a:gd name="T84" fmla="*/ 0 w 791"/>
                <a:gd name="T85" fmla="*/ 0 h 791"/>
                <a:gd name="T86" fmla="*/ 0 w 791"/>
                <a:gd name="T87" fmla="*/ 0 h 791"/>
                <a:gd name="T88" fmla="*/ 0 w 791"/>
                <a:gd name="T89" fmla="*/ 0 h 791"/>
                <a:gd name="T90" fmla="*/ 0 w 791"/>
                <a:gd name="T91" fmla="*/ 0 h 791"/>
                <a:gd name="T92" fmla="*/ 0 w 791"/>
                <a:gd name="T93" fmla="*/ 0 h 791"/>
                <a:gd name="T94" fmla="*/ 0 w 791"/>
                <a:gd name="T95" fmla="*/ 0 h 791"/>
                <a:gd name="T96" fmla="*/ 0 w 791"/>
                <a:gd name="T97" fmla="*/ 0 h 791"/>
                <a:gd name="T98" fmla="*/ 0 w 791"/>
                <a:gd name="T99" fmla="*/ 0 h 7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1"/>
                <a:gd name="T151" fmla="*/ 0 h 791"/>
                <a:gd name="T152" fmla="*/ 791 w 791"/>
                <a:gd name="T153" fmla="*/ 791 h 7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1" h="791">
                  <a:moveTo>
                    <a:pt x="0" y="28"/>
                  </a:moveTo>
                  <a:lnTo>
                    <a:pt x="55" y="55"/>
                  </a:lnTo>
                  <a:lnTo>
                    <a:pt x="123" y="55"/>
                  </a:lnTo>
                  <a:lnTo>
                    <a:pt x="178" y="55"/>
                  </a:lnTo>
                  <a:lnTo>
                    <a:pt x="246" y="68"/>
                  </a:lnTo>
                  <a:lnTo>
                    <a:pt x="301" y="83"/>
                  </a:lnTo>
                  <a:lnTo>
                    <a:pt x="353" y="109"/>
                  </a:lnTo>
                  <a:lnTo>
                    <a:pt x="394" y="136"/>
                  </a:lnTo>
                  <a:lnTo>
                    <a:pt x="449" y="191"/>
                  </a:lnTo>
                  <a:lnTo>
                    <a:pt x="504" y="273"/>
                  </a:lnTo>
                  <a:lnTo>
                    <a:pt x="545" y="342"/>
                  </a:lnTo>
                  <a:lnTo>
                    <a:pt x="558" y="383"/>
                  </a:lnTo>
                  <a:lnTo>
                    <a:pt x="572" y="436"/>
                  </a:lnTo>
                  <a:lnTo>
                    <a:pt x="600" y="491"/>
                  </a:lnTo>
                  <a:lnTo>
                    <a:pt x="627" y="532"/>
                  </a:lnTo>
                  <a:lnTo>
                    <a:pt x="668" y="546"/>
                  </a:lnTo>
                  <a:lnTo>
                    <a:pt x="721" y="559"/>
                  </a:lnTo>
                  <a:lnTo>
                    <a:pt x="736" y="600"/>
                  </a:lnTo>
                  <a:lnTo>
                    <a:pt x="721" y="642"/>
                  </a:lnTo>
                  <a:lnTo>
                    <a:pt x="708" y="682"/>
                  </a:lnTo>
                  <a:lnTo>
                    <a:pt x="681" y="723"/>
                  </a:lnTo>
                  <a:lnTo>
                    <a:pt x="653" y="723"/>
                  </a:lnTo>
                  <a:lnTo>
                    <a:pt x="558" y="751"/>
                  </a:lnTo>
                  <a:lnTo>
                    <a:pt x="627" y="791"/>
                  </a:lnTo>
                  <a:lnTo>
                    <a:pt x="681" y="778"/>
                  </a:lnTo>
                  <a:lnTo>
                    <a:pt x="721" y="737"/>
                  </a:lnTo>
                  <a:lnTo>
                    <a:pt x="749" y="723"/>
                  </a:lnTo>
                  <a:lnTo>
                    <a:pt x="776" y="682"/>
                  </a:lnTo>
                  <a:lnTo>
                    <a:pt x="776" y="642"/>
                  </a:lnTo>
                  <a:lnTo>
                    <a:pt x="791" y="600"/>
                  </a:lnTo>
                  <a:lnTo>
                    <a:pt x="791" y="559"/>
                  </a:lnTo>
                  <a:lnTo>
                    <a:pt x="776" y="532"/>
                  </a:lnTo>
                  <a:lnTo>
                    <a:pt x="749" y="491"/>
                  </a:lnTo>
                  <a:lnTo>
                    <a:pt x="708" y="491"/>
                  </a:lnTo>
                  <a:lnTo>
                    <a:pt x="653" y="464"/>
                  </a:lnTo>
                  <a:lnTo>
                    <a:pt x="600" y="368"/>
                  </a:lnTo>
                  <a:lnTo>
                    <a:pt x="572" y="260"/>
                  </a:lnTo>
                  <a:lnTo>
                    <a:pt x="545" y="219"/>
                  </a:lnTo>
                  <a:lnTo>
                    <a:pt x="504" y="151"/>
                  </a:lnTo>
                  <a:lnTo>
                    <a:pt x="490" y="123"/>
                  </a:lnTo>
                  <a:lnTo>
                    <a:pt x="421" y="68"/>
                  </a:lnTo>
                  <a:lnTo>
                    <a:pt x="394" y="55"/>
                  </a:lnTo>
                  <a:lnTo>
                    <a:pt x="353" y="41"/>
                  </a:lnTo>
                  <a:lnTo>
                    <a:pt x="301" y="15"/>
                  </a:lnTo>
                  <a:lnTo>
                    <a:pt x="232" y="0"/>
                  </a:lnTo>
                  <a:lnTo>
                    <a:pt x="191" y="0"/>
                  </a:lnTo>
                  <a:lnTo>
                    <a:pt x="150" y="0"/>
                  </a:lnTo>
                  <a:lnTo>
                    <a:pt x="95" y="0"/>
                  </a:lnTo>
                  <a:lnTo>
                    <a:pt x="42" y="15"/>
                  </a:lnTo>
                  <a:lnTo>
                    <a:pt x="0" y="28"/>
                  </a:lnTo>
                  <a:close/>
                </a:path>
              </a:pathLst>
            </a:custGeom>
            <a:solidFill>
              <a:srgbClr val="0E0D0D"/>
            </a:solidFill>
            <a:ln w="9525">
              <a:noFill/>
              <a:round/>
              <a:headEnd/>
              <a:tailEnd/>
            </a:ln>
          </p:spPr>
          <p:txBody>
            <a:bodyPr/>
            <a:lstStyle/>
            <a:p>
              <a:endParaRPr lang="en-US"/>
            </a:p>
          </p:txBody>
        </p:sp>
        <p:sp>
          <p:nvSpPr>
            <p:cNvPr id="15480" name="Freeform 127"/>
            <p:cNvSpPr>
              <a:spLocks/>
            </p:cNvSpPr>
            <p:nvPr/>
          </p:nvSpPr>
          <p:spPr bwMode="auto">
            <a:xfrm>
              <a:off x="1869" y="3315"/>
              <a:ext cx="264" cy="263"/>
            </a:xfrm>
            <a:custGeom>
              <a:avLst/>
              <a:gdLst>
                <a:gd name="T0" fmla="*/ 0 w 791"/>
                <a:gd name="T1" fmla="*/ 0 h 791"/>
                <a:gd name="T2" fmla="*/ 0 w 791"/>
                <a:gd name="T3" fmla="*/ 0 h 791"/>
                <a:gd name="T4" fmla="*/ 0 w 791"/>
                <a:gd name="T5" fmla="*/ 0 h 791"/>
                <a:gd name="T6" fmla="*/ 0 w 791"/>
                <a:gd name="T7" fmla="*/ 0 h 791"/>
                <a:gd name="T8" fmla="*/ 0 w 791"/>
                <a:gd name="T9" fmla="*/ 0 h 791"/>
                <a:gd name="T10" fmla="*/ 0 w 791"/>
                <a:gd name="T11" fmla="*/ 0 h 791"/>
                <a:gd name="T12" fmla="*/ 0 w 791"/>
                <a:gd name="T13" fmla="*/ 0 h 791"/>
                <a:gd name="T14" fmla="*/ 0 w 791"/>
                <a:gd name="T15" fmla="*/ 0 h 791"/>
                <a:gd name="T16" fmla="*/ 0 w 791"/>
                <a:gd name="T17" fmla="*/ 0 h 791"/>
                <a:gd name="T18" fmla="*/ 0 w 791"/>
                <a:gd name="T19" fmla="*/ 0 h 791"/>
                <a:gd name="T20" fmla="*/ 0 w 791"/>
                <a:gd name="T21" fmla="*/ 0 h 791"/>
                <a:gd name="T22" fmla="*/ 0 w 791"/>
                <a:gd name="T23" fmla="*/ 0 h 791"/>
                <a:gd name="T24" fmla="*/ 0 w 791"/>
                <a:gd name="T25" fmla="*/ 0 h 791"/>
                <a:gd name="T26" fmla="*/ 0 w 791"/>
                <a:gd name="T27" fmla="*/ 0 h 791"/>
                <a:gd name="T28" fmla="*/ 0 w 791"/>
                <a:gd name="T29" fmla="*/ 0 h 791"/>
                <a:gd name="T30" fmla="*/ 0 w 791"/>
                <a:gd name="T31" fmla="*/ 0 h 791"/>
                <a:gd name="T32" fmla="*/ 0 w 791"/>
                <a:gd name="T33" fmla="*/ 0 h 791"/>
                <a:gd name="T34" fmla="*/ 0 w 791"/>
                <a:gd name="T35" fmla="*/ 0 h 791"/>
                <a:gd name="T36" fmla="*/ 0 w 791"/>
                <a:gd name="T37" fmla="*/ 0 h 791"/>
                <a:gd name="T38" fmla="*/ 0 w 791"/>
                <a:gd name="T39" fmla="*/ 0 h 791"/>
                <a:gd name="T40" fmla="*/ 0 w 791"/>
                <a:gd name="T41" fmla="*/ 0 h 791"/>
                <a:gd name="T42" fmla="*/ 0 w 791"/>
                <a:gd name="T43" fmla="*/ 0 h 791"/>
                <a:gd name="T44" fmla="*/ 0 w 791"/>
                <a:gd name="T45" fmla="*/ 0 h 791"/>
                <a:gd name="T46" fmla="*/ 0 w 791"/>
                <a:gd name="T47" fmla="*/ 0 h 791"/>
                <a:gd name="T48" fmla="*/ 0 w 791"/>
                <a:gd name="T49" fmla="*/ 0 h 791"/>
                <a:gd name="T50" fmla="*/ 0 w 791"/>
                <a:gd name="T51" fmla="*/ 0 h 791"/>
                <a:gd name="T52" fmla="*/ 0 w 791"/>
                <a:gd name="T53" fmla="*/ 0 h 791"/>
                <a:gd name="T54" fmla="*/ 0 w 791"/>
                <a:gd name="T55" fmla="*/ 0 h 791"/>
                <a:gd name="T56" fmla="*/ 0 w 791"/>
                <a:gd name="T57" fmla="*/ 0 h 791"/>
                <a:gd name="T58" fmla="*/ 0 w 791"/>
                <a:gd name="T59" fmla="*/ 0 h 791"/>
                <a:gd name="T60" fmla="*/ 0 w 791"/>
                <a:gd name="T61" fmla="*/ 0 h 791"/>
                <a:gd name="T62" fmla="*/ 0 w 791"/>
                <a:gd name="T63" fmla="*/ 0 h 791"/>
                <a:gd name="T64" fmla="*/ 0 w 791"/>
                <a:gd name="T65" fmla="*/ 0 h 791"/>
                <a:gd name="T66" fmla="*/ 0 w 791"/>
                <a:gd name="T67" fmla="*/ 0 h 791"/>
                <a:gd name="T68" fmla="*/ 0 w 791"/>
                <a:gd name="T69" fmla="*/ 0 h 791"/>
                <a:gd name="T70" fmla="*/ 0 w 791"/>
                <a:gd name="T71" fmla="*/ 0 h 791"/>
                <a:gd name="T72" fmla="*/ 0 w 791"/>
                <a:gd name="T73" fmla="*/ 0 h 791"/>
                <a:gd name="T74" fmla="*/ 0 w 791"/>
                <a:gd name="T75" fmla="*/ 0 h 791"/>
                <a:gd name="T76" fmla="*/ 0 w 791"/>
                <a:gd name="T77" fmla="*/ 0 h 791"/>
                <a:gd name="T78" fmla="*/ 0 w 791"/>
                <a:gd name="T79" fmla="*/ 0 h 791"/>
                <a:gd name="T80" fmla="*/ 0 w 791"/>
                <a:gd name="T81" fmla="*/ 0 h 791"/>
                <a:gd name="T82" fmla="*/ 0 w 791"/>
                <a:gd name="T83" fmla="*/ 0 h 791"/>
                <a:gd name="T84" fmla="*/ 0 w 791"/>
                <a:gd name="T85" fmla="*/ 0 h 791"/>
                <a:gd name="T86" fmla="*/ 0 w 791"/>
                <a:gd name="T87" fmla="*/ 0 h 791"/>
                <a:gd name="T88" fmla="*/ 0 w 791"/>
                <a:gd name="T89" fmla="*/ 0 h 791"/>
                <a:gd name="T90" fmla="*/ 0 w 791"/>
                <a:gd name="T91" fmla="*/ 0 h 791"/>
                <a:gd name="T92" fmla="*/ 0 w 791"/>
                <a:gd name="T93" fmla="*/ 0 h 791"/>
                <a:gd name="T94" fmla="*/ 0 w 791"/>
                <a:gd name="T95" fmla="*/ 0 h 791"/>
                <a:gd name="T96" fmla="*/ 0 w 791"/>
                <a:gd name="T97" fmla="*/ 0 h 791"/>
                <a:gd name="T98" fmla="*/ 0 w 791"/>
                <a:gd name="T99" fmla="*/ 0 h 7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1"/>
                <a:gd name="T151" fmla="*/ 0 h 791"/>
                <a:gd name="T152" fmla="*/ 791 w 791"/>
                <a:gd name="T153" fmla="*/ 791 h 7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1" h="791">
                  <a:moveTo>
                    <a:pt x="0" y="28"/>
                  </a:moveTo>
                  <a:lnTo>
                    <a:pt x="55" y="55"/>
                  </a:lnTo>
                  <a:lnTo>
                    <a:pt x="123" y="55"/>
                  </a:lnTo>
                  <a:lnTo>
                    <a:pt x="178" y="55"/>
                  </a:lnTo>
                  <a:lnTo>
                    <a:pt x="246" y="68"/>
                  </a:lnTo>
                  <a:lnTo>
                    <a:pt x="301" y="83"/>
                  </a:lnTo>
                  <a:lnTo>
                    <a:pt x="353" y="109"/>
                  </a:lnTo>
                  <a:lnTo>
                    <a:pt x="394" y="136"/>
                  </a:lnTo>
                  <a:lnTo>
                    <a:pt x="449" y="191"/>
                  </a:lnTo>
                  <a:lnTo>
                    <a:pt x="504" y="273"/>
                  </a:lnTo>
                  <a:lnTo>
                    <a:pt x="545" y="342"/>
                  </a:lnTo>
                  <a:lnTo>
                    <a:pt x="558" y="383"/>
                  </a:lnTo>
                  <a:lnTo>
                    <a:pt x="572" y="436"/>
                  </a:lnTo>
                  <a:lnTo>
                    <a:pt x="600" y="491"/>
                  </a:lnTo>
                  <a:lnTo>
                    <a:pt x="627" y="532"/>
                  </a:lnTo>
                  <a:lnTo>
                    <a:pt x="668" y="546"/>
                  </a:lnTo>
                  <a:lnTo>
                    <a:pt x="721" y="559"/>
                  </a:lnTo>
                  <a:lnTo>
                    <a:pt x="736" y="600"/>
                  </a:lnTo>
                  <a:lnTo>
                    <a:pt x="721" y="642"/>
                  </a:lnTo>
                  <a:lnTo>
                    <a:pt x="708" y="682"/>
                  </a:lnTo>
                  <a:lnTo>
                    <a:pt x="681" y="723"/>
                  </a:lnTo>
                  <a:lnTo>
                    <a:pt x="653" y="723"/>
                  </a:lnTo>
                  <a:lnTo>
                    <a:pt x="558" y="751"/>
                  </a:lnTo>
                  <a:lnTo>
                    <a:pt x="627" y="791"/>
                  </a:lnTo>
                  <a:lnTo>
                    <a:pt x="681" y="778"/>
                  </a:lnTo>
                  <a:lnTo>
                    <a:pt x="721" y="737"/>
                  </a:lnTo>
                  <a:lnTo>
                    <a:pt x="749" y="723"/>
                  </a:lnTo>
                  <a:lnTo>
                    <a:pt x="776" y="682"/>
                  </a:lnTo>
                  <a:lnTo>
                    <a:pt x="776" y="642"/>
                  </a:lnTo>
                  <a:lnTo>
                    <a:pt x="791" y="600"/>
                  </a:lnTo>
                  <a:lnTo>
                    <a:pt x="791" y="559"/>
                  </a:lnTo>
                  <a:lnTo>
                    <a:pt x="776" y="532"/>
                  </a:lnTo>
                  <a:lnTo>
                    <a:pt x="749" y="491"/>
                  </a:lnTo>
                  <a:lnTo>
                    <a:pt x="708" y="491"/>
                  </a:lnTo>
                  <a:lnTo>
                    <a:pt x="653" y="464"/>
                  </a:lnTo>
                  <a:lnTo>
                    <a:pt x="600" y="368"/>
                  </a:lnTo>
                  <a:lnTo>
                    <a:pt x="572" y="260"/>
                  </a:lnTo>
                  <a:lnTo>
                    <a:pt x="545" y="219"/>
                  </a:lnTo>
                  <a:lnTo>
                    <a:pt x="504" y="151"/>
                  </a:lnTo>
                  <a:lnTo>
                    <a:pt x="490" y="123"/>
                  </a:lnTo>
                  <a:lnTo>
                    <a:pt x="421" y="68"/>
                  </a:lnTo>
                  <a:lnTo>
                    <a:pt x="394" y="55"/>
                  </a:lnTo>
                  <a:lnTo>
                    <a:pt x="353" y="41"/>
                  </a:lnTo>
                  <a:lnTo>
                    <a:pt x="301" y="15"/>
                  </a:lnTo>
                  <a:lnTo>
                    <a:pt x="232" y="0"/>
                  </a:lnTo>
                  <a:lnTo>
                    <a:pt x="191" y="0"/>
                  </a:lnTo>
                  <a:lnTo>
                    <a:pt x="150" y="0"/>
                  </a:lnTo>
                  <a:lnTo>
                    <a:pt x="95" y="0"/>
                  </a:lnTo>
                  <a:lnTo>
                    <a:pt x="42" y="15"/>
                  </a:lnTo>
                  <a:lnTo>
                    <a:pt x="0" y="28"/>
                  </a:lnTo>
                </a:path>
              </a:pathLst>
            </a:custGeom>
            <a:noFill/>
            <a:ln w="0">
              <a:solidFill>
                <a:srgbClr val="000000"/>
              </a:solidFill>
              <a:round/>
              <a:headEnd/>
              <a:tailEnd/>
            </a:ln>
          </p:spPr>
          <p:txBody>
            <a:bodyPr/>
            <a:lstStyle/>
            <a:p>
              <a:endParaRPr lang="en-US"/>
            </a:p>
          </p:txBody>
        </p:sp>
        <p:sp>
          <p:nvSpPr>
            <p:cNvPr id="15481" name="Freeform 128"/>
            <p:cNvSpPr>
              <a:spLocks/>
            </p:cNvSpPr>
            <p:nvPr/>
          </p:nvSpPr>
          <p:spPr bwMode="auto">
            <a:xfrm>
              <a:off x="1869" y="3315"/>
              <a:ext cx="264" cy="263"/>
            </a:xfrm>
            <a:custGeom>
              <a:avLst/>
              <a:gdLst>
                <a:gd name="T0" fmla="*/ 0 w 791"/>
                <a:gd name="T1" fmla="*/ 0 h 791"/>
                <a:gd name="T2" fmla="*/ 0 w 791"/>
                <a:gd name="T3" fmla="*/ 0 h 791"/>
                <a:gd name="T4" fmla="*/ 0 w 791"/>
                <a:gd name="T5" fmla="*/ 0 h 791"/>
                <a:gd name="T6" fmla="*/ 0 w 791"/>
                <a:gd name="T7" fmla="*/ 0 h 791"/>
                <a:gd name="T8" fmla="*/ 0 w 791"/>
                <a:gd name="T9" fmla="*/ 0 h 791"/>
                <a:gd name="T10" fmla="*/ 0 w 791"/>
                <a:gd name="T11" fmla="*/ 0 h 791"/>
                <a:gd name="T12" fmla="*/ 0 w 791"/>
                <a:gd name="T13" fmla="*/ 0 h 791"/>
                <a:gd name="T14" fmla="*/ 0 w 791"/>
                <a:gd name="T15" fmla="*/ 0 h 791"/>
                <a:gd name="T16" fmla="*/ 0 w 791"/>
                <a:gd name="T17" fmla="*/ 0 h 791"/>
                <a:gd name="T18" fmla="*/ 0 w 791"/>
                <a:gd name="T19" fmla="*/ 0 h 791"/>
                <a:gd name="T20" fmla="*/ 0 w 791"/>
                <a:gd name="T21" fmla="*/ 0 h 791"/>
                <a:gd name="T22" fmla="*/ 0 w 791"/>
                <a:gd name="T23" fmla="*/ 0 h 791"/>
                <a:gd name="T24" fmla="*/ 0 w 791"/>
                <a:gd name="T25" fmla="*/ 0 h 791"/>
                <a:gd name="T26" fmla="*/ 0 w 791"/>
                <a:gd name="T27" fmla="*/ 0 h 791"/>
                <a:gd name="T28" fmla="*/ 0 w 791"/>
                <a:gd name="T29" fmla="*/ 0 h 791"/>
                <a:gd name="T30" fmla="*/ 0 w 791"/>
                <a:gd name="T31" fmla="*/ 0 h 791"/>
                <a:gd name="T32" fmla="*/ 0 w 791"/>
                <a:gd name="T33" fmla="*/ 0 h 791"/>
                <a:gd name="T34" fmla="*/ 0 w 791"/>
                <a:gd name="T35" fmla="*/ 0 h 791"/>
                <a:gd name="T36" fmla="*/ 0 w 791"/>
                <a:gd name="T37" fmla="*/ 0 h 791"/>
                <a:gd name="T38" fmla="*/ 0 w 791"/>
                <a:gd name="T39" fmla="*/ 0 h 791"/>
                <a:gd name="T40" fmla="*/ 0 w 791"/>
                <a:gd name="T41" fmla="*/ 0 h 791"/>
                <a:gd name="T42" fmla="*/ 0 w 791"/>
                <a:gd name="T43" fmla="*/ 0 h 791"/>
                <a:gd name="T44" fmla="*/ 0 w 791"/>
                <a:gd name="T45" fmla="*/ 0 h 791"/>
                <a:gd name="T46" fmla="*/ 0 w 791"/>
                <a:gd name="T47" fmla="*/ 0 h 791"/>
                <a:gd name="T48" fmla="*/ 0 w 791"/>
                <a:gd name="T49" fmla="*/ 0 h 791"/>
                <a:gd name="T50" fmla="*/ 0 w 791"/>
                <a:gd name="T51" fmla="*/ 0 h 791"/>
                <a:gd name="T52" fmla="*/ 0 w 791"/>
                <a:gd name="T53" fmla="*/ 0 h 791"/>
                <a:gd name="T54" fmla="*/ 0 w 791"/>
                <a:gd name="T55" fmla="*/ 0 h 791"/>
                <a:gd name="T56" fmla="*/ 0 w 791"/>
                <a:gd name="T57" fmla="*/ 0 h 791"/>
                <a:gd name="T58" fmla="*/ 0 w 791"/>
                <a:gd name="T59" fmla="*/ 0 h 791"/>
                <a:gd name="T60" fmla="*/ 0 w 791"/>
                <a:gd name="T61" fmla="*/ 0 h 791"/>
                <a:gd name="T62" fmla="*/ 0 w 791"/>
                <a:gd name="T63" fmla="*/ 0 h 791"/>
                <a:gd name="T64" fmla="*/ 0 w 791"/>
                <a:gd name="T65" fmla="*/ 0 h 791"/>
                <a:gd name="T66" fmla="*/ 0 w 791"/>
                <a:gd name="T67" fmla="*/ 0 h 791"/>
                <a:gd name="T68" fmla="*/ 0 w 791"/>
                <a:gd name="T69" fmla="*/ 0 h 791"/>
                <a:gd name="T70" fmla="*/ 0 w 791"/>
                <a:gd name="T71" fmla="*/ 0 h 791"/>
                <a:gd name="T72" fmla="*/ 0 w 791"/>
                <a:gd name="T73" fmla="*/ 0 h 791"/>
                <a:gd name="T74" fmla="*/ 0 w 791"/>
                <a:gd name="T75" fmla="*/ 0 h 791"/>
                <a:gd name="T76" fmla="*/ 0 w 791"/>
                <a:gd name="T77" fmla="*/ 0 h 791"/>
                <a:gd name="T78" fmla="*/ 0 w 791"/>
                <a:gd name="T79" fmla="*/ 0 h 791"/>
                <a:gd name="T80" fmla="*/ 0 w 791"/>
                <a:gd name="T81" fmla="*/ 0 h 791"/>
                <a:gd name="T82" fmla="*/ 0 w 791"/>
                <a:gd name="T83" fmla="*/ 0 h 791"/>
                <a:gd name="T84" fmla="*/ 0 w 791"/>
                <a:gd name="T85" fmla="*/ 0 h 791"/>
                <a:gd name="T86" fmla="*/ 0 w 791"/>
                <a:gd name="T87" fmla="*/ 0 h 791"/>
                <a:gd name="T88" fmla="*/ 0 w 791"/>
                <a:gd name="T89" fmla="*/ 0 h 791"/>
                <a:gd name="T90" fmla="*/ 0 w 791"/>
                <a:gd name="T91" fmla="*/ 0 h 791"/>
                <a:gd name="T92" fmla="*/ 0 w 791"/>
                <a:gd name="T93" fmla="*/ 0 h 791"/>
                <a:gd name="T94" fmla="*/ 0 w 791"/>
                <a:gd name="T95" fmla="*/ 0 h 791"/>
                <a:gd name="T96" fmla="*/ 0 w 791"/>
                <a:gd name="T97" fmla="*/ 0 h 791"/>
                <a:gd name="T98" fmla="*/ 0 w 791"/>
                <a:gd name="T99" fmla="*/ 0 h 7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1"/>
                <a:gd name="T151" fmla="*/ 0 h 791"/>
                <a:gd name="T152" fmla="*/ 791 w 791"/>
                <a:gd name="T153" fmla="*/ 791 h 7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1" h="791">
                  <a:moveTo>
                    <a:pt x="0" y="28"/>
                  </a:moveTo>
                  <a:lnTo>
                    <a:pt x="55" y="55"/>
                  </a:lnTo>
                  <a:lnTo>
                    <a:pt x="123" y="55"/>
                  </a:lnTo>
                  <a:lnTo>
                    <a:pt x="178" y="55"/>
                  </a:lnTo>
                  <a:lnTo>
                    <a:pt x="246" y="68"/>
                  </a:lnTo>
                  <a:lnTo>
                    <a:pt x="301" y="83"/>
                  </a:lnTo>
                  <a:lnTo>
                    <a:pt x="353" y="109"/>
                  </a:lnTo>
                  <a:lnTo>
                    <a:pt x="394" y="136"/>
                  </a:lnTo>
                  <a:lnTo>
                    <a:pt x="449" y="191"/>
                  </a:lnTo>
                  <a:lnTo>
                    <a:pt x="504" y="273"/>
                  </a:lnTo>
                  <a:lnTo>
                    <a:pt x="545" y="342"/>
                  </a:lnTo>
                  <a:lnTo>
                    <a:pt x="558" y="383"/>
                  </a:lnTo>
                  <a:lnTo>
                    <a:pt x="572" y="436"/>
                  </a:lnTo>
                  <a:lnTo>
                    <a:pt x="600" y="491"/>
                  </a:lnTo>
                  <a:lnTo>
                    <a:pt x="627" y="532"/>
                  </a:lnTo>
                  <a:lnTo>
                    <a:pt x="668" y="546"/>
                  </a:lnTo>
                  <a:lnTo>
                    <a:pt x="721" y="559"/>
                  </a:lnTo>
                  <a:lnTo>
                    <a:pt x="736" y="600"/>
                  </a:lnTo>
                  <a:lnTo>
                    <a:pt x="721" y="642"/>
                  </a:lnTo>
                  <a:lnTo>
                    <a:pt x="708" y="682"/>
                  </a:lnTo>
                  <a:lnTo>
                    <a:pt x="681" y="723"/>
                  </a:lnTo>
                  <a:lnTo>
                    <a:pt x="653" y="723"/>
                  </a:lnTo>
                  <a:lnTo>
                    <a:pt x="558" y="751"/>
                  </a:lnTo>
                  <a:lnTo>
                    <a:pt x="627" y="791"/>
                  </a:lnTo>
                  <a:lnTo>
                    <a:pt x="681" y="778"/>
                  </a:lnTo>
                  <a:lnTo>
                    <a:pt x="721" y="737"/>
                  </a:lnTo>
                  <a:lnTo>
                    <a:pt x="749" y="723"/>
                  </a:lnTo>
                  <a:lnTo>
                    <a:pt x="776" y="682"/>
                  </a:lnTo>
                  <a:lnTo>
                    <a:pt x="776" y="642"/>
                  </a:lnTo>
                  <a:lnTo>
                    <a:pt x="791" y="600"/>
                  </a:lnTo>
                  <a:lnTo>
                    <a:pt x="791" y="559"/>
                  </a:lnTo>
                  <a:lnTo>
                    <a:pt x="776" y="532"/>
                  </a:lnTo>
                  <a:lnTo>
                    <a:pt x="749" y="491"/>
                  </a:lnTo>
                  <a:lnTo>
                    <a:pt x="708" y="491"/>
                  </a:lnTo>
                  <a:lnTo>
                    <a:pt x="653" y="464"/>
                  </a:lnTo>
                  <a:lnTo>
                    <a:pt x="600" y="368"/>
                  </a:lnTo>
                  <a:lnTo>
                    <a:pt x="572" y="260"/>
                  </a:lnTo>
                  <a:lnTo>
                    <a:pt x="545" y="219"/>
                  </a:lnTo>
                  <a:lnTo>
                    <a:pt x="504" y="151"/>
                  </a:lnTo>
                  <a:lnTo>
                    <a:pt x="490" y="123"/>
                  </a:lnTo>
                  <a:lnTo>
                    <a:pt x="421" y="68"/>
                  </a:lnTo>
                  <a:lnTo>
                    <a:pt x="394" y="55"/>
                  </a:lnTo>
                  <a:lnTo>
                    <a:pt x="353" y="41"/>
                  </a:lnTo>
                  <a:lnTo>
                    <a:pt x="301" y="15"/>
                  </a:lnTo>
                  <a:lnTo>
                    <a:pt x="232" y="0"/>
                  </a:lnTo>
                  <a:lnTo>
                    <a:pt x="191" y="0"/>
                  </a:lnTo>
                  <a:lnTo>
                    <a:pt x="150" y="0"/>
                  </a:lnTo>
                  <a:lnTo>
                    <a:pt x="95" y="0"/>
                  </a:lnTo>
                  <a:lnTo>
                    <a:pt x="42" y="15"/>
                  </a:lnTo>
                  <a:lnTo>
                    <a:pt x="0" y="28"/>
                  </a:lnTo>
                </a:path>
              </a:pathLst>
            </a:custGeom>
            <a:noFill/>
            <a:ln w="0">
              <a:solidFill>
                <a:srgbClr val="000000"/>
              </a:solidFill>
              <a:round/>
              <a:headEnd/>
              <a:tailEnd/>
            </a:ln>
          </p:spPr>
          <p:txBody>
            <a:bodyPr/>
            <a:lstStyle/>
            <a:p>
              <a:endParaRPr lang="en-US"/>
            </a:p>
          </p:txBody>
        </p:sp>
        <p:sp>
          <p:nvSpPr>
            <p:cNvPr id="15482" name="Freeform 129"/>
            <p:cNvSpPr>
              <a:spLocks/>
            </p:cNvSpPr>
            <p:nvPr/>
          </p:nvSpPr>
          <p:spPr bwMode="auto">
            <a:xfrm>
              <a:off x="2009" y="3310"/>
              <a:ext cx="78" cy="119"/>
            </a:xfrm>
            <a:custGeom>
              <a:avLst/>
              <a:gdLst>
                <a:gd name="T0" fmla="*/ 0 w 232"/>
                <a:gd name="T1" fmla="*/ 0 h 355"/>
                <a:gd name="T2" fmla="*/ 0 w 232"/>
                <a:gd name="T3" fmla="*/ 0 h 355"/>
                <a:gd name="T4" fmla="*/ 0 w 232"/>
                <a:gd name="T5" fmla="*/ 0 h 355"/>
                <a:gd name="T6" fmla="*/ 0 w 232"/>
                <a:gd name="T7" fmla="*/ 0 h 355"/>
                <a:gd name="T8" fmla="*/ 0 w 232"/>
                <a:gd name="T9" fmla="*/ 0 h 355"/>
                <a:gd name="T10" fmla="*/ 0 w 232"/>
                <a:gd name="T11" fmla="*/ 0 h 355"/>
                <a:gd name="T12" fmla="*/ 0 w 232"/>
                <a:gd name="T13" fmla="*/ 0 h 355"/>
                <a:gd name="T14" fmla="*/ 0 w 232"/>
                <a:gd name="T15" fmla="*/ 0 h 355"/>
                <a:gd name="T16" fmla="*/ 0 w 232"/>
                <a:gd name="T17" fmla="*/ 0 h 355"/>
                <a:gd name="T18" fmla="*/ 0 w 232"/>
                <a:gd name="T19" fmla="*/ 0 h 355"/>
                <a:gd name="T20" fmla="*/ 0 w 232"/>
                <a:gd name="T21" fmla="*/ 0 h 355"/>
                <a:gd name="T22" fmla="*/ 0 w 232"/>
                <a:gd name="T23" fmla="*/ 0 h 355"/>
                <a:gd name="T24" fmla="*/ 0 w 232"/>
                <a:gd name="T25" fmla="*/ 0 h 355"/>
                <a:gd name="T26" fmla="*/ 0 w 232"/>
                <a:gd name="T27" fmla="*/ 0 h 355"/>
                <a:gd name="T28" fmla="*/ 0 w 232"/>
                <a:gd name="T29" fmla="*/ 0 h 355"/>
                <a:gd name="T30" fmla="*/ 0 w 232"/>
                <a:gd name="T31" fmla="*/ 0 h 355"/>
                <a:gd name="T32" fmla="*/ 0 w 232"/>
                <a:gd name="T33" fmla="*/ 0 h 355"/>
                <a:gd name="T34" fmla="*/ 0 w 232"/>
                <a:gd name="T35" fmla="*/ 0 h 355"/>
                <a:gd name="T36" fmla="*/ 0 w 232"/>
                <a:gd name="T37" fmla="*/ 0 h 355"/>
                <a:gd name="T38" fmla="*/ 0 w 232"/>
                <a:gd name="T39" fmla="*/ 0 h 355"/>
                <a:gd name="T40" fmla="*/ 0 w 232"/>
                <a:gd name="T41" fmla="*/ 0 h 355"/>
                <a:gd name="T42" fmla="*/ 0 w 232"/>
                <a:gd name="T43" fmla="*/ 0 h 355"/>
                <a:gd name="T44" fmla="*/ 0 w 232"/>
                <a:gd name="T45" fmla="*/ 0 h 355"/>
                <a:gd name="T46" fmla="*/ 0 w 232"/>
                <a:gd name="T47" fmla="*/ 0 h 355"/>
                <a:gd name="T48" fmla="*/ 0 w 232"/>
                <a:gd name="T49" fmla="*/ 0 h 355"/>
                <a:gd name="T50" fmla="*/ 0 w 232"/>
                <a:gd name="T51" fmla="*/ 0 h 355"/>
                <a:gd name="T52" fmla="*/ 0 w 232"/>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
                <a:gd name="T82" fmla="*/ 0 h 355"/>
                <a:gd name="T83" fmla="*/ 232 w 232"/>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 h="355">
                  <a:moveTo>
                    <a:pt x="0" y="13"/>
                  </a:moveTo>
                  <a:lnTo>
                    <a:pt x="55" y="28"/>
                  </a:lnTo>
                  <a:lnTo>
                    <a:pt x="110" y="54"/>
                  </a:lnTo>
                  <a:lnTo>
                    <a:pt x="151" y="81"/>
                  </a:lnTo>
                  <a:lnTo>
                    <a:pt x="179" y="122"/>
                  </a:lnTo>
                  <a:lnTo>
                    <a:pt x="192" y="164"/>
                  </a:lnTo>
                  <a:lnTo>
                    <a:pt x="192" y="177"/>
                  </a:lnTo>
                  <a:lnTo>
                    <a:pt x="206" y="232"/>
                  </a:lnTo>
                  <a:lnTo>
                    <a:pt x="192" y="273"/>
                  </a:lnTo>
                  <a:lnTo>
                    <a:pt x="179" y="300"/>
                  </a:lnTo>
                  <a:lnTo>
                    <a:pt x="151" y="328"/>
                  </a:lnTo>
                  <a:lnTo>
                    <a:pt x="137" y="341"/>
                  </a:lnTo>
                  <a:lnTo>
                    <a:pt x="151" y="355"/>
                  </a:lnTo>
                  <a:lnTo>
                    <a:pt x="192" y="328"/>
                  </a:lnTo>
                  <a:lnTo>
                    <a:pt x="219" y="300"/>
                  </a:lnTo>
                  <a:lnTo>
                    <a:pt x="219" y="286"/>
                  </a:lnTo>
                  <a:lnTo>
                    <a:pt x="232" y="245"/>
                  </a:lnTo>
                  <a:lnTo>
                    <a:pt x="232" y="218"/>
                  </a:lnTo>
                  <a:lnTo>
                    <a:pt x="232" y="177"/>
                  </a:lnTo>
                  <a:lnTo>
                    <a:pt x="206" y="122"/>
                  </a:lnTo>
                  <a:lnTo>
                    <a:pt x="192" y="81"/>
                  </a:lnTo>
                  <a:lnTo>
                    <a:pt x="179" y="68"/>
                  </a:lnTo>
                  <a:lnTo>
                    <a:pt x="151" y="41"/>
                  </a:lnTo>
                  <a:lnTo>
                    <a:pt x="96" y="13"/>
                  </a:lnTo>
                  <a:lnTo>
                    <a:pt x="83" y="0"/>
                  </a:lnTo>
                  <a:lnTo>
                    <a:pt x="28" y="0"/>
                  </a:lnTo>
                  <a:lnTo>
                    <a:pt x="0" y="13"/>
                  </a:lnTo>
                  <a:close/>
                </a:path>
              </a:pathLst>
            </a:custGeom>
            <a:solidFill>
              <a:srgbClr val="0E0D0D"/>
            </a:solidFill>
            <a:ln w="9525">
              <a:noFill/>
              <a:round/>
              <a:headEnd/>
              <a:tailEnd/>
            </a:ln>
          </p:spPr>
          <p:txBody>
            <a:bodyPr/>
            <a:lstStyle/>
            <a:p>
              <a:endParaRPr lang="en-US"/>
            </a:p>
          </p:txBody>
        </p:sp>
        <p:sp>
          <p:nvSpPr>
            <p:cNvPr id="15483" name="Freeform 130"/>
            <p:cNvSpPr>
              <a:spLocks/>
            </p:cNvSpPr>
            <p:nvPr/>
          </p:nvSpPr>
          <p:spPr bwMode="auto">
            <a:xfrm>
              <a:off x="2009" y="3310"/>
              <a:ext cx="78" cy="119"/>
            </a:xfrm>
            <a:custGeom>
              <a:avLst/>
              <a:gdLst>
                <a:gd name="T0" fmla="*/ 0 w 232"/>
                <a:gd name="T1" fmla="*/ 0 h 355"/>
                <a:gd name="T2" fmla="*/ 0 w 232"/>
                <a:gd name="T3" fmla="*/ 0 h 355"/>
                <a:gd name="T4" fmla="*/ 0 w 232"/>
                <a:gd name="T5" fmla="*/ 0 h 355"/>
                <a:gd name="T6" fmla="*/ 0 w 232"/>
                <a:gd name="T7" fmla="*/ 0 h 355"/>
                <a:gd name="T8" fmla="*/ 0 w 232"/>
                <a:gd name="T9" fmla="*/ 0 h 355"/>
                <a:gd name="T10" fmla="*/ 0 w 232"/>
                <a:gd name="T11" fmla="*/ 0 h 355"/>
                <a:gd name="T12" fmla="*/ 0 w 232"/>
                <a:gd name="T13" fmla="*/ 0 h 355"/>
                <a:gd name="T14" fmla="*/ 0 w 232"/>
                <a:gd name="T15" fmla="*/ 0 h 355"/>
                <a:gd name="T16" fmla="*/ 0 w 232"/>
                <a:gd name="T17" fmla="*/ 0 h 355"/>
                <a:gd name="T18" fmla="*/ 0 w 232"/>
                <a:gd name="T19" fmla="*/ 0 h 355"/>
                <a:gd name="T20" fmla="*/ 0 w 232"/>
                <a:gd name="T21" fmla="*/ 0 h 355"/>
                <a:gd name="T22" fmla="*/ 0 w 232"/>
                <a:gd name="T23" fmla="*/ 0 h 355"/>
                <a:gd name="T24" fmla="*/ 0 w 232"/>
                <a:gd name="T25" fmla="*/ 0 h 355"/>
                <a:gd name="T26" fmla="*/ 0 w 232"/>
                <a:gd name="T27" fmla="*/ 0 h 355"/>
                <a:gd name="T28" fmla="*/ 0 w 232"/>
                <a:gd name="T29" fmla="*/ 0 h 355"/>
                <a:gd name="T30" fmla="*/ 0 w 232"/>
                <a:gd name="T31" fmla="*/ 0 h 355"/>
                <a:gd name="T32" fmla="*/ 0 w 232"/>
                <a:gd name="T33" fmla="*/ 0 h 355"/>
                <a:gd name="T34" fmla="*/ 0 w 232"/>
                <a:gd name="T35" fmla="*/ 0 h 355"/>
                <a:gd name="T36" fmla="*/ 0 w 232"/>
                <a:gd name="T37" fmla="*/ 0 h 355"/>
                <a:gd name="T38" fmla="*/ 0 w 232"/>
                <a:gd name="T39" fmla="*/ 0 h 355"/>
                <a:gd name="T40" fmla="*/ 0 w 232"/>
                <a:gd name="T41" fmla="*/ 0 h 355"/>
                <a:gd name="T42" fmla="*/ 0 w 232"/>
                <a:gd name="T43" fmla="*/ 0 h 355"/>
                <a:gd name="T44" fmla="*/ 0 w 232"/>
                <a:gd name="T45" fmla="*/ 0 h 355"/>
                <a:gd name="T46" fmla="*/ 0 w 232"/>
                <a:gd name="T47" fmla="*/ 0 h 355"/>
                <a:gd name="T48" fmla="*/ 0 w 232"/>
                <a:gd name="T49" fmla="*/ 0 h 355"/>
                <a:gd name="T50" fmla="*/ 0 w 232"/>
                <a:gd name="T51" fmla="*/ 0 h 355"/>
                <a:gd name="T52" fmla="*/ 0 w 232"/>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
                <a:gd name="T82" fmla="*/ 0 h 355"/>
                <a:gd name="T83" fmla="*/ 232 w 232"/>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 h="355">
                  <a:moveTo>
                    <a:pt x="0" y="13"/>
                  </a:moveTo>
                  <a:lnTo>
                    <a:pt x="55" y="28"/>
                  </a:lnTo>
                  <a:lnTo>
                    <a:pt x="110" y="54"/>
                  </a:lnTo>
                  <a:lnTo>
                    <a:pt x="151" y="81"/>
                  </a:lnTo>
                  <a:lnTo>
                    <a:pt x="179" y="122"/>
                  </a:lnTo>
                  <a:lnTo>
                    <a:pt x="192" y="164"/>
                  </a:lnTo>
                  <a:lnTo>
                    <a:pt x="192" y="177"/>
                  </a:lnTo>
                  <a:lnTo>
                    <a:pt x="206" y="232"/>
                  </a:lnTo>
                  <a:lnTo>
                    <a:pt x="192" y="273"/>
                  </a:lnTo>
                  <a:lnTo>
                    <a:pt x="179" y="300"/>
                  </a:lnTo>
                  <a:lnTo>
                    <a:pt x="151" y="328"/>
                  </a:lnTo>
                  <a:lnTo>
                    <a:pt x="137" y="341"/>
                  </a:lnTo>
                  <a:lnTo>
                    <a:pt x="151" y="355"/>
                  </a:lnTo>
                  <a:lnTo>
                    <a:pt x="192" y="328"/>
                  </a:lnTo>
                  <a:lnTo>
                    <a:pt x="219" y="300"/>
                  </a:lnTo>
                  <a:lnTo>
                    <a:pt x="219" y="286"/>
                  </a:lnTo>
                  <a:lnTo>
                    <a:pt x="232" y="245"/>
                  </a:lnTo>
                  <a:lnTo>
                    <a:pt x="232" y="218"/>
                  </a:lnTo>
                  <a:lnTo>
                    <a:pt x="232" y="177"/>
                  </a:lnTo>
                  <a:lnTo>
                    <a:pt x="206" y="122"/>
                  </a:lnTo>
                  <a:lnTo>
                    <a:pt x="192" y="81"/>
                  </a:lnTo>
                  <a:lnTo>
                    <a:pt x="179" y="68"/>
                  </a:lnTo>
                  <a:lnTo>
                    <a:pt x="151" y="41"/>
                  </a:lnTo>
                  <a:lnTo>
                    <a:pt x="96" y="13"/>
                  </a:lnTo>
                  <a:lnTo>
                    <a:pt x="83" y="0"/>
                  </a:lnTo>
                  <a:lnTo>
                    <a:pt x="28" y="0"/>
                  </a:lnTo>
                  <a:lnTo>
                    <a:pt x="0" y="13"/>
                  </a:lnTo>
                </a:path>
              </a:pathLst>
            </a:custGeom>
            <a:noFill/>
            <a:ln w="0">
              <a:solidFill>
                <a:srgbClr val="000000"/>
              </a:solidFill>
              <a:round/>
              <a:headEnd/>
              <a:tailEnd/>
            </a:ln>
          </p:spPr>
          <p:txBody>
            <a:bodyPr/>
            <a:lstStyle/>
            <a:p>
              <a:endParaRPr lang="en-US"/>
            </a:p>
          </p:txBody>
        </p:sp>
        <p:sp>
          <p:nvSpPr>
            <p:cNvPr id="15484" name="Freeform 131"/>
            <p:cNvSpPr>
              <a:spLocks/>
            </p:cNvSpPr>
            <p:nvPr/>
          </p:nvSpPr>
          <p:spPr bwMode="auto">
            <a:xfrm>
              <a:off x="2009" y="3310"/>
              <a:ext cx="78" cy="119"/>
            </a:xfrm>
            <a:custGeom>
              <a:avLst/>
              <a:gdLst>
                <a:gd name="T0" fmla="*/ 0 w 232"/>
                <a:gd name="T1" fmla="*/ 0 h 355"/>
                <a:gd name="T2" fmla="*/ 0 w 232"/>
                <a:gd name="T3" fmla="*/ 0 h 355"/>
                <a:gd name="T4" fmla="*/ 0 w 232"/>
                <a:gd name="T5" fmla="*/ 0 h 355"/>
                <a:gd name="T6" fmla="*/ 0 w 232"/>
                <a:gd name="T7" fmla="*/ 0 h 355"/>
                <a:gd name="T8" fmla="*/ 0 w 232"/>
                <a:gd name="T9" fmla="*/ 0 h 355"/>
                <a:gd name="T10" fmla="*/ 0 w 232"/>
                <a:gd name="T11" fmla="*/ 0 h 355"/>
                <a:gd name="T12" fmla="*/ 0 w 232"/>
                <a:gd name="T13" fmla="*/ 0 h 355"/>
                <a:gd name="T14" fmla="*/ 0 w 232"/>
                <a:gd name="T15" fmla="*/ 0 h 355"/>
                <a:gd name="T16" fmla="*/ 0 w 232"/>
                <a:gd name="T17" fmla="*/ 0 h 355"/>
                <a:gd name="T18" fmla="*/ 0 w 232"/>
                <a:gd name="T19" fmla="*/ 0 h 355"/>
                <a:gd name="T20" fmla="*/ 0 w 232"/>
                <a:gd name="T21" fmla="*/ 0 h 355"/>
                <a:gd name="T22" fmla="*/ 0 w 232"/>
                <a:gd name="T23" fmla="*/ 0 h 355"/>
                <a:gd name="T24" fmla="*/ 0 w 232"/>
                <a:gd name="T25" fmla="*/ 0 h 355"/>
                <a:gd name="T26" fmla="*/ 0 w 232"/>
                <a:gd name="T27" fmla="*/ 0 h 355"/>
                <a:gd name="T28" fmla="*/ 0 w 232"/>
                <a:gd name="T29" fmla="*/ 0 h 355"/>
                <a:gd name="T30" fmla="*/ 0 w 232"/>
                <a:gd name="T31" fmla="*/ 0 h 355"/>
                <a:gd name="T32" fmla="*/ 0 w 232"/>
                <a:gd name="T33" fmla="*/ 0 h 355"/>
                <a:gd name="T34" fmla="*/ 0 w 232"/>
                <a:gd name="T35" fmla="*/ 0 h 355"/>
                <a:gd name="T36" fmla="*/ 0 w 232"/>
                <a:gd name="T37" fmla="*/ 0 h 355"/>
                <a:gd name="T38" fmla="*/ 0 w 232"/>
                <a:gd name="T39" fmla="*/ 0 h 355"/>
                <a:gd name="T40" fmla="*/ 0 w 232"/>
                <a:gd name="T41" fmla="*/ 0 h 355"/>
                <a:gd name="T42" fmla="*/ 0 w 232"/>
                <a:gd name="T43" fmla="*/ 0 h 355"/>
                <a:gd name="T44" fmla="*/ 0 w 232"/>
                <a:gd name="T45" fmla="*/ 0 h 355"/>
                <a:gd name="T46" fmla="*/ 0 w 232"/>
                <a:gd name="T47" fmla="*/ 0 h 355"/>
                <a:gd name="T48" fmla="*/ 0 w 232"/>
                <a:gd name="T49" fmla="*/ 0 h 355"/>
                <a:gd name="T50" fmla="*/ 0 w 232"/>
                <a:gd name="T51" fmla="*/ 0 h 355"/>
                <a:gd name="T52" fmla="*/ 0 w 232"/>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
                <a:gd name="T82" fmla="*/ 0 h 355"/>
                <a:gd name="T83" fmla="*/ 232 w 232"/>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 h="355">
                  <a:moveTo>
                    <a:pt x="0" y="13"/>
                  </a:moveTo>
                  <a:lnTo>
                    <a:pt x="55" y="28"/>
                  </a:lnTo>
                  <a:lnTo>
                    <a:pt x="110" y="54"/>
                  </a:lnTo>
                  <a:lnTo>
                    <a:pt x="151" y="81"/>
                  </a:lnTo>
                  <a:lnTo>
                    <a:pt x="179" y="122"/>
                  </a:lnTo>
                  <a:lnTo>
                    <a:pt x="192" y="164"/>
                  </a:lnTo>
                  <a:lnTo>
                    <a:pt x="192" y="177"/>
                  </a:lnTo>
                  <a:lnTo>
                    <a:pt x="206" y="232"/>
                  </a:lnTo>
                  <a:lnTo>
                    <a:pt x="192" y="273"/>
                  </a:lnTo>
                  <a:lnTo>
                    <a:pt x="179" y="300"/>
                  </a:lnTo>
                  <a:lnTo>
                    <a:pt x="151" y="328"/>
                  </a:lnTo>
                  <a:lnTo>
                    <a:pt x="137" y="341"/>
                  </a:lnTo>
                  <a:lnTo>
                    <a:pt x="151" y="355"/>
                  </a:lnTo>
                  <a:lnTo>
                    <a:pt x="192" y="328"/>
                  </a:lnTo>
                  <a:lnTo>
                    <a:pt x="219" y="300"/>
                  </a:lnTo>
                  <a:lnTo>
                    <a:pt x="219" y="286"/>
                  </a:lnTo>
                  <a:lnTo>
                    <a:pt x="232" y="245"/>
                  </a:lnTo>
                  <a:lnTo>
                    <a:pt x="232" y="218"/>
                  </a:lnTo>
                  <a:lnTo>
                    <a:pt x="232" y="177"/>
                  </a:lnTo>
                  <a:lnTo>
                    <a:pt x="206" y="122"/>
                  </a:lnTo>
                  <a:lnTo>
                    <a:pt x="192" y="81"/>
                  </a:lnTo>
                  <a:lnTo>
                    <a:pt x="179" y="68"/>
                  </a:lnTo>
                  <a:lnTo>
                    <a:pt x="151" y="41"/>
                  </a:lnTo>
                  <a:lnTo>
                    <a:pt x="96" y="13"/>
                  </a:lnTo>
                  <a:lnTo>
                    <a:pt x="83" y="0"/>
                  </a:lnTo>
                  <a:lnTo>
                    <a:pt x="28" y="0"/>
                  </a:lnTo>
                  <a:lnTo>
                    <a:pt x="0" y="13"/>
                  </a:lnTo>
                </a:path>
              </a:pathLst>
            </a:custGeom>
            <a:noFill/>
            <a:ln w="0">
              <a:solidFill>
                <a:srgbClr val="000000"/>
              </a:solidFill>
              <a:round/>
              <a:headEnd/>
              <a:tailEnd/>
            </a:ln>
          </p:spPr>
          <p:txBody>
            <a:bodyPr/>
            <a:lstStyle/>
            <a:p>
              <a:endParaRPr lang="en-US"/>
            </a:p>
          </p:txBody>
        </p:sp>
        <p:sp>
          <p:nvSpPr>
            <p:cNvPr id="15485" name="Freeform 132"/>
            <p:cNvSpPr>
              <a:spLocks/>
            </p:cNvSpPr>
            <p:nvPr/>
          </p:nvSpPr>
          <p:spPr bwMode="auto">
            <a:xfrm>
              <a:off x="1687" y="3242"/>
              <a:ext cx="223" cy="105"/>
            </a:xfrm>
            <a:custGeom>
              <a:avLst/>
              <a:gdLst>
                <a:gd name="T0" fmla="*/ 0 w 668"/>
                <a:gd name="T1" fmla="*/ 0 h 313"/>
                <a:gd name="T2" fmla="*/ 0 w 668"/>
                <a:gd name="T3" fmla="*/ 0 h 313"/>
                <a:gd name="T4" fmla="*/ 0 w 668"/>
                <a:gd name="T5" fmla="*/ 0 h 313"/>
                <a:gd name="T6" fmla="*/ 0 w 668"/>
                <a:gd name="T7" fmla="*/ 0 h 313"/>
                <a:gd name="T8" fmla="*/ 0 w 668"/>
                <a:gd name="T9" fmla="*/ 0 h 313"/>
                <a:gd name="T10" fmla="*/ 0 w 668"/>
                <a:gd name="T11" fmla="*/ 0 h 313"/>
                <a:gd name="T12" fmla="*/ 0 w 668"/>
                <a:gd name="T13" fmla="*/ 0 h 313"/>
                <a:gd name="T14" fmla="*/ 0 w 668"/>
                <a:gd name="T15" fmla="*/ 0 h 313"/>
                <a:gd name="T16" fmla="*/ 0 w 668"/>
                <a:gd name="T17" fmla="*/ 0 h 313"/>
                <a:gd name="T18" fmla="*/ 0 w 668"/>
                <a:gd name="T19" fmla="*/ 0 h 313"/>
                <a:gd name="T20" fmla="*/ 0 w 668"/>
                <a:gd name="T21" fmla="*/ 0 h 313"/>
                <a:gd name="T22" fmla="*/ 0 w 668"/>
                <a:gd name="T23" fmla="*/ 0 h 313"/>
                <a:gd name="T24" fmla="*/ 0 w 668"/>
                <a:gd name="T25" fmla="*/ 0 h 313"/>
                <a:gd name="T26" fmla="*/ 0 w 668"/>
                <a:gd name="T27" fmla="*/ 0 h 313"/>
                <a:gd name="T28" fmla="*/ 0 w 668"/>
                <a:gd name="T29" fmla="*/ 0 h 313"/>
                <a:gd name="T30" fmla="*/ 0 w 668"/>
                <a:gd name="T31" fmla="*/ 0 h 313"/>
                <a:gd name="T32" fmla="*/ 0 w 668"/>
                <a:gd name="T33" fmla="*/ 0 h 313"/>
                <a:gd name="T34" fmla="*/ 0 w 668"/>
                <a:gd name="T35" fmla="*/ 0 h 313"/>
                <a:gd name="T36" fmla="*/ 0 w 668"/>
                <a:gd name="T37" fmla="*/ 0 h 313"/>
                <a:gd name="T38" fmla="*/ 0 w 668"/>
                <a:gd name="T39" fmla="*/ 0 h 313"/>
                <a:gd name="T40" fmla="*/ 0 w 668"/>
                <a:gd name="T41" fmla="*/ 0 h 313"/>
                <a:gd name="T42" fmla="*/ 0 w 668"/>
                <a:gd name="T43" fmla="*/ 0 h 313"/>
                <a:gd name="T44" fmla="*/ 0 w 668"/>
                <a:gd name="T45" fmla="*/ 0 h 313"/>
                <a:gd name="T46" fmla="*/ 0 w 668"/>
                <a:gd name="T47" fmla="*/ 0 h 313"/>
                <a:gd name="T48" fmla="*/ 0 w 668"/>
                <a:gd name="T49" fmla="*/ 0 h 313"/>
                <a:gd name="T50" fmla="*/ 0 w 668"/>
                <a:gd name="T51" fmla="*/ 0 h 313"/>
                <a:gd name="T52" fmla="*/ 0 w 668"/>
                <a:gd name="T53" fmla="*/ 0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8"/>
                <a:gd name="T82" fmla="*/ 0 h 313"/>
                <a:gd name="T83" fmla="*/ 668 w 668"/>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8" h="313">
                  <a:moveTo>
                    <a:pt x="668" y="162"/>
                  </a:moveTo>
                  <a:lnTo>
                    <a:pt x="600" y="136"/>
                  </a:lnTo>
                  <a:lnTo>
                    <a:pt x="491" y="122"/>
                  </a:lnTo>
                  <a:lnTo>
                    <a:pt x="395" y="109"/>
                  </a:lnTo>
                  <a:lnTo>
                    <a:pt x="355" y="109"/>
                  </a:lnTo>
                  <a:lnTo>
                    <a:pt x="300" y="136"/>
                  </a:lnTo>
                  <a:lnTo>
                    <a:pt x="272" y="136"/>
                  </a:lnTo>
                  <a:lnTo>
                    <a:pt x="191" y="204"/>
                  </a:lnTo>
                  <a:lnTo>
                    <a:pt x="149" y="232"/>
                  </a:lnTo>
                  <a:lnTo>
                    <a:pt x="96" y="285"/>
                  </a:lnTo>
                  <a:lnTo>
                    <a:pt x="68" y="313"/>
                  </a:lnTo>
                  <a:lnTo>
                    <a:pt x="0" y="272"/>
                  </a:lnTo>
                  <a:lnTo>
                    <a:pt x="41" y="217"/>
                  </a:lnTo>
                  <a:lnTo>
                    <a:pt x="109" y="149"/>
                  </a:lnTo>
                  <a:lnTo>
                    <a:pt x="164" y="94"/>
                  </a:lnTo>
                  <a:lnTo>
                    <a:pt x="232" y="55"/>
                  </a:lnTo>
                  <a:lnTo>
                    <a:pt x="272" y="27"/>
                  </a:lnTo>
                  <a:lnTo>
                    <a:pt x="355" y="0"/>
                  </a:lnTo>
                  <a:lnTo>
                    <a:pt x="381" y="0"/>
                  </a:lnTo>
                  <a:lnTo>
                    <a:pt x="423" y="14"/>
                  </a:lnTo>
                  <a:lnTo>
                    <a:pt x="504" y="42"/>
                  </a:lnTo>
                  <a:lnTo>
                    <a:pt x="532" y="55"/>
                  </a:lnTo>
                  <a:lnTo>
                    <a:pt x="572" y="68"/>
                  </a:lnTo>
                  <a:lnTo>
                    <a:pt x="613" y="109"/>
                  </a:lnTo>
                  <a:lnTo>
                    <a:pt x="640" y="122"/>
                  </a:lnTo>
                  <a:lnTo>
                    <a:pt x="655" y="122"/>
                  </a:lnTo>
                  <a:lnTo>
                    <a:pt x="668" y="162"/>
                  </a:lnTo>
                  <a:close/>
                </a:path>
              </a:pathLst>
            </a:custGeom>
            <a:solidFill>
              <a:srgbClr val="0E0D0D"/>
            </a:solidFill>
            <a:ln w="9525">
              <a:noFill/>
              <a:round/>
              <a:headEnd/>
              <a:tailEnd/>
            </a:ln>
          </p:spPr>
          <p:txBody>
            <a:bodyPr/>
            <a:lstStyle/>
            <a:p>
              <a:endParaRPr lang="en-US"/>
            </a:p>
          </p:txBody>
        </p:sp>
        <p:sp>
          <p:nvSpPr>
            <p:cNvPr id="15486" name="Freeform 133"/>
            <p:cNvSpPr>
              <a:spLocks/>
            </p:cNvSpPr>
            <p:nvPr/>
          </p:nvSpPr>
          <p:spPr bwMode="auto">
            <a:xfrm>
              <a:off x="1687" y="3242"/>
              <a:ext cx="223" cy="105"/>
            </a:xfrm>
            <a:custGeom>
              <a:avLst/>
              <a:gdLst>
                <a:gd name="T0" fmla="*/ 0 w 668"/>
                <a:gd name="T1" fmla="*/ 0 h 313"/>
                <a:gd name="T2" fmla="*/ 0 w 668"/>
                <a:gd name="T3" fmla="*/ 0 h 313"/>
                <a:gd name="T4" fmla="*/ 0 w 668"/>
                <a:gd name="T5" fmla="*/ 0 h 313"/>
                <a:gd name="T6" fmla="*/ 0 w 668"/>
                <a:gd name="T7" fmla="*/ 0 h 313"/>
                <a:gd name="T8" fmla="*/ 0 w 668"/>
                <a:gd name="T9" fmla="*/ 0 h 313"/>
                <a:gd name="T10" fmla="*/ 0 w 668"/>
                <a:gd name="T11" fmla="*/ 0 h 313"/>
                <a:gd name="T12" fmla="*/ 0 w 668"/>
                <a:gd name="T13" fmla="*/ 0 h 313"/>
                <a:gd name="T14" fmla="*/ 0 w 668"/>
                <a:gd name="T15" fmla="*/ 0 h 313"/>
                <a:gd name="T16" fmla="*/ 0 w 668"/>
                <a:gd name="T17" fmla="*/ 0 h 313"/>
                <a:gd name="T18" fmla="*/ 0 w 668"/>
                <a:gd name="T19" fmla="*/ 0 h 313"/>
                <a:gd name="T20" fmla="*/ 0 w 668"/>
                <a:gd name="T21" fmla="*/ 0 h 313"/>
                <a:gd name="T22" fmla="*/ 0 w 668"/>
                <a:gd name="T23" fmla="*/ 0 h 313"/>
                <a:gd name="T24" fmla="*/ 0 w 668"/>
                <a:gd name="T25" fmla="*/ 0 h 313"/>
                <a:gd name="T26" fmla="*/ 0 w 668"/>
                <a:gd name="T27" fmla="*/ 0 h 313"/>
                <a:gd name="T28" fmla="*/ 0 w 668"/>
                <a:gd name="T29" fmla="*/ 0 h 313"/>
                <a:gd name="T30" fmla="*/ 0 w 668"/>
                <a:gd name="T31" fmla="*/ 0 h 313"/>
                <a:gd name="T32" fmla="*/ 0 w 668"/>
                <a:gd name="T33" fmla="*/ 0 h 313"/>
                <a:gd name="T34" fmla="*/ 0 w 668"/>
                <a:gd name="T35" fmla="*/ 0 h 313"/>
                <a:gd name="T36" fmla="*/ 0 w 668"/>
                <a:gd name="T37" fmla="*/ 0 h 313"/>
                <a:gd name="T38" fmla="*/ 0 w 668"/>
                <a:gd name="T39" fmla="*/ 0 h 313"/>
                <a:gd name="T40" fmla="*/ 0 w 668"/>
                <a:gd name="T41" fmla="*/ 0 h 313"/>
                <a:gd name="T42" fmla="*/ 0 w 668"/>
                <a:gd name="T43" fmla="*/ 0 h 313"/>
                <a:gd name="T44" fmla="*/ 0 w 668"/>
                <a:gd name="T45" fmla="*/ 0 h 313"/>
                <a:gd name="T46" fmla="*/ 0 w 668"/>
                <a:gd name="T47" fmla="*/ 0 h 313"/>
                <a:gd name="T48" fmla="*/ 0 w 668"/>
                <a:gd name="T49" fmla="*/ 0 h 313"/>
                <a:gd name="T50" fmla="*/ 0 w 668"/>
                <a:gd name="T51" fmla="*/ 0 h 313"/>
                <a:gd name="T52" fmla="*/ 0 w 668"/>
                <a:gd name="T53" fmla="*/ 0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8"/>
                <a:gd name="T82" fmla="*/ 0 h 313"/>
                <a:gd name="T83" fmla="*/ 668 w 668"/>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8" h="313">
                  <a:moveTo>
                    <a:pt x="668" y="162"/>
                  </a:moveTo>
                  <a:lnTo>
                    <a:pt x="600" y="136"/>
                  </a:lnTo>
                  <a:lnTo>
                    <a:pt x="491" y="122"/>
                  </a:lnTo>
                  <a:lnTo>
                    <a:pt x="395" y="109"/>
                  </a:lnTo>
                  <a:lnTo>
                    <a:pt x="355" y="109"/>
                  </a:lnTo>
                  <a:lnTo>
                    <a:pt x="300" y="136"/>
                  </a:lnTo>
                  <a:lnTo>
                    <a:pt x="272" y="136"/>
                  </a:lnTo>
                  <a:lnTo>
                    <a:pt x="191" y="204"/>
                  </a:lnTo>
                  <a:lnTo>
                    <a:pt x="149" y="232"/>
                  </a:lnTo>
                  <a:lnTo>
                    <a:pt x="96" y="285"/>
                  </a:lnTo>
                  <a:lnTo>
                    <a:pt x="68" y="313"/>
                  </a:lnTo>
                  <a:lnTo>
                    <a:pt x="0" y="272"/>
                  </a:lnTo>
                  <a:lnTo>
                    <a:pt x="41" y="217"/>
                  </a:lnTo>
                  <a:lnTo>
                    <a:pt x="109" y="149"/>
                  </a:lnTo>
                  <a:lnTo>
                    <a:pt x="164" y="94"/>
                  </a:lnTo>
                  <a:lnTo>
                    <a:pt x="232" y="55"/>
                  </a:lnTo>
                  <a:lnTo>
                    <a:pt x="272" y="27"/>
                  </a:lnTo>
                  <a:lnTo>
                    <a:pt x="355" y="0"/>
                  </a:lnTo>
                  <a:lnTo>
                    <a:pt x="381" y="0"/>
                  </a:lnTo>
                  <a:lnTo>
                    <a:pt x="423" y="14"/>
                  </a:lnTo>
                  <a:lnTo>
                    <a:pt x="504" y="42"/>
                  </a:lnTo>
                  <a:lnTo>
                    <a:pt x="532" y="55"/>
                  </a:lnTo>
                  <a:lnTo>
                    <a:pt x="572" y="68"/>
                  </a:lnTo>
                  <a:lnTo>
                    <a:pt x="613" y="109"/>
                  </a:lnTo>
                  <a:lnTo>
                    <a:pt x="640" y="122"/>
                  </a:lnTo>
                  <a:lnTo>
                    <a:pt x="655" y="122"/>
                  </a:lnTo>
                  <a:lnTo>
                    <a:pt x="668" y="162"/>
                  </a:lnTo>
                </a:path>
              </a:pathLst>
            </a:custGeom>
            <a:noFill/>
            <a:ln w="0">
              <a:solidFill>
                <a:srgbClr val="000000"/>
              </a:solidFill>
              <a:round/>
              <a:headEnd/>
              <a:tailEnd/>
            </a:ln>
          </p:spPr>
          <p:txBody>
            <a:bodyPr/>
            <a:lstStyle/>
            <a:p>
              <a:endParaRPr lang="en-US"/>
            </a:p>
          </p:txBody>
        </p:sp>
        <p:sp>
          <p:nvSpPr>
            <p:cNvPr id="15487" name="Freeform 134"/>
            <p:cNvSpPr>
              <a:spLocks/>
            </p:cNvSpPr>
            <p:nvPr/>
          </p:nvSpPr>
          <p:spPr bwMode="auto">
            <a:xfrm>
              <a:off x="1687" y="3242"/>
              <a:ext cx="223" cy="105"/>
            </a:xfrm>
            <a:custGeom>
              <a:avLst/>
              <a:gdLst>
                <a:gd name="T0" fmla="*/ 0 w 668"/>
                <a:gd name="T1" fmla="*/ 0 h 313"/>
                <a:gd name="T2" fmla="*/ 0 w 668"/>
                <a:gd name="T3" fmla="*/ 0 h 313"/>
                <a:gd name="T4" fmla="*/ 0 w 668"/>
                <a:gd name="T5" fmla="*/ 0 h 313"/>
                <a:gd name="T6" fmla="*/ 0 w 668"/>
                <a:gd name="T7" fmla="*/ 0 h 313"/>
                <a:gd name="T8" fmla="*/ 0 w 668"/>
                <a:gd name="T9" fmla="*/ 0 h 313"/>
                <a:gd name="T10" fmla="*/ 0 w 668"/>
                <a:gd name="T11" fmla="*/ 0 h 313"/>
                <a:gd name="T12" fmla="*/ 0 w 668"/>
                <a:gd name="T13" fmla="*/ 0 h 313"/>
                <a:gd name="T14" fmla="*/ 0 w 668"/>
                <a:gd name="T15" fmla="*/ 0 h 313"/>
                <a:gd name="T16" fmla="*/ 0 w 668"/>
                <a:gd name="T17" fmla="*/ 0 h 313"/>
                <a:gd name="T18" fmla="*/ 0 w 668"/>
                <a:gd name="T19" fmla="*/ 0 h 313"/>
                <a:gd name="T20" fmla="*/ 0 w 668"/>
                <a:gd name="T21" fmla="*/ 0 h 313"/>
                <a:gd name="T22" fmla="*/ 0 w 668"/>
                <a:gd name="T23" fmla="*/ 0 h 313"/>
                <a:gd name="T24" fmla="*/ 0 w 668"/>
                <a:gd name="T25" fmla="*/ 0 h 313"/>
                <a:gd name="T26" fmla="*/ 0 w 668"/>
                <a:gd name="T27" fmla="*/ 0 h 313"/>
                <a:gd name="T28" fmla="*/ 0 w 668"/>
                <a:gd name="T29" fmla="*/ 0 h 313"/>
                <a:gd name="T30" fmla="*/ 0 w 668"/>
                <a:gd name="T31" fmla="*/ 0 h 313"/>
                <a:gd name="T32" fmla="*/ 0 w 668"/>
                <a:gd name="T33" fmla="*/ 0 h 313"/>
                <a:gd name="T34" fmla="*/ 0 w 668"/>
                <a:gd name="T35" fmla="*/ 0 h 313"/>
                <a:gd name="T36" fmla="*/ 0 w 668"/>
                <a:gd name="T37" fmla="*/ 0 h 313"/>
                <a:gd name="T38" fmla="*/ 0 w 668"/>
                <a:gd name="T39" fmla="*/ 0 h 313"/>
                <a:gd name="T40" fmla="*/ 0 w 668"/>
                <a:gd name="T41" fmla="*/ 0 h 313"/>
                <a:gd name="T42" fmla="*/ 0 w 668"/>
                <a:gd name="T43" fmla="*/ 0 h 313"/>
                <a:gd name="T44" fmla="*/ 0 w 668"/>
                <a:gd name="T45" fmla="*/ 0 h 313"/>
                <a:gd name="T46" fmla="*/ 0 w 668"/>
                <a:gd name="T47" fmla="*/ 0 h 313"/>
                <a:gd name="T48" fmla="*/ 0 w 668"/>
                <a:gd name="T49" fmla="*/ 0 h 313"/>
                <a:gd name="T50" fmla="*/ 0 w 668"/>
                <a:gd name="T51" fmla="*/ 0 h 313"/>
                <a:gd name="T52" fmla="*/ 0 w 668"/>
                <a:gd name="T53" fmla="*/ 0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8"/>
                <a:gd name="T82" fmla="*/ 0 h 313"/>
                <a:gd name="T83" fmla="*/ 668 w 668"/>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8" h="313">
                  <a:moveTo>
                    <a:pt x="668" y="162"/>
                  </a:moveTo>
                  <a:lnTo>
                    <a:pt x="600" y="136"/>
                  </a:lnTo>
                  <a:lnTo>
                    <a:pt x="491" y="122"/>
                  </a:lnTo>
                  <a:lnTo>
                    <a:pt x="395" y="109"/>
                  </a:lnTo>
                  <a:lnTo>
                    <a:pt x="355" y="109"/>
                  </a:lnTo>
                  <a:lnTo>
                    <a:pt x="300" y="136"/>
                  </a:lnTo>
                  <a:lnTo>
                    <a:pt x="272" y="136"/>
                  </a:lnTo>
                  <a:lnTo>
                    <a:pt x="191" y="204"/>
                  </a:lnTo>
                  <a:lnTo>
                    <a:pt x="149" y="232"/>
                  </a:lnTo>
                  <a:lnTo>
                    <a:pt x="96" y="285"/>
                  </a:lnTo>
                  <a:lnTo>
                    <a:pt x="68" y="313"/>
                  </a:lnTo>
                  <a:lnTo>
                    <a:pt x="0" y="272"/>
                  </a:lnTo>
                  <a:lnTo>
                    <a:pt x="41" y="217"/>
                  </a:lnTo>
                  <a:lnTo>
                    <a:pt x="109" y="149"/>
                  </a:lnTo>
                  <a:lnTo>
                    <a:pt x="164" y="94"/>
                  </a:lnTo>
                  <a:lnTo>
                    <a:pt x="232" y="55"/>
                  </a:lnTo>
                  <a:lnTo>
                    <a:pt x="272" y="27"/>
                  </a:lnTo>
                  <a:lnTo>
                    <a:pt x="355" y="0"/>
                  </a:lnTo>
                  <a:lnTo>
                    <a:pt x="381" y="0"/>
                  </a:lnTo>
                  <a:lnTo>
                    <a:pt x="423" y="14"/>
                  </a:lnTo>
                  <a:lnTo>
                    <a:pt x="504" y="42"/>
                  </a:lnTo>
                  <a:lnTo>
                    <a:pt x="532" y="55"/>
                  </a:lnTo>
                  <a:lnTo>
                    <a:pt x="572" y="68"/>
                  </a:lnTo>
                  <a:lnTo>
                    <a:pt x="613" y="109"/>
                  </a:lnTo>
                  <a:lnTo>
                    <a:pt x="640" y="122"/>
                  </a:lnTo>
                  <a:lnTo>
                    <a:pt x="655" y="122"/>
                  </a:lnTo>
                  <a:lnTo>
                    <a:pt x="668" y="162"/>
                  </a:lnTo>
                </a:path>
              </a:pathLst>
            </a:custGeom>
            <a:noFill/>
            <a:ln w="0">
              <a:solidFill>
                <a:srgbClr val="000000"/>
              </a:solidFill>
              <a:round/>
              <a:headEnd/>
              <a:tailEnd/>
            </a:ln>
          </p:spPr>
          <p:txBody>
            <a:bodyPr/>
            <a:lstStyle/>
            <a:p>
              <a:endParaRPr lang="en-US"/>
            </a:p>
          </p:txBody>
        </p:sp>
        <p:sp>
          <p:nvSpPr>
            <p:cNvPr id="15488" name="Freeform 135"/>
            <p:cNvSpPr>
              <a:spLocks/>
            </p:cNvSpPr>
            <p:nvPr/>
          </p:nvSpPr>
          <p:spPr bwMode="auto">
            <a:xfrm>
              <a:off x="1446" y="3365"/>
              <a:ext cx="237" cy="291"/>
            </a:xfrm>
            <a:custGeom>
              <a:avLst/>
              <a:gdLst>
                <a:gd name="T0" fmla="*/ 0 w 709"/>
                <a:gd name="T1" fmla="*/ 0 h 872"/>
                <a:gd name="T2" fmla="*/ 0 w 709"/>
                <a:gd name="T3" fmla="*/ 0 h 872"/>
                <a:gd name="T4" fmla="*/ 0 w 709"/>
                <a:gd name="T5" fmla="*/ 0 h 872"/>
                <a:gd name="T6" fmla="*/ 0 w 709"/>
                <a:gd name="T7" fmla="*/ 0 h 872"/>
                <a:gd name="T8" fmla="*/ 0 w 709"/>
                <a:gd name="T9" fmla="*/ 0 h 872"/>
                <a:gd name="T10" fmla="*/ 0 w 709"/>
                <a:gd name="T11" fmla="*/ 0 h 872"/>
                <a:gd name="T12" fmla="*/ 0 w 709"/>
                <a:gd name="T13" fmla="*/ 0 h 872"/>
                <a:gd name="T14" fmla="*/ 0 w 709"/>
                <a:gd name="T15" fmla="*/ 0 h 872"/>
                <a:gd name="T16" fmla="*/ 0 w 709"/>
                <a:gd name="T17" fmla="*/ 0 h 872"/>
                <a:gd name="T18" fmla="*/ 0 w 709"/>
                <a:gd name="T19" fmla="*/ 0 h 872"/>
                <a:gd name="T20" fmla="*/ 0 w 709"/>
                <a:gd name="T21" fmla="*/ 0 h 872"/>
                <a:gd name="T22" fmla="*/ 0 w 709"/>
                <a:gd name="T23" fmla="*/ 0 h 872"/>
                <a:gd name="T24" fmla="*/ 0 w 709"/>
                <a:gd name="T25" fmla="*/ 0 h 872"/>
                <a:gd name="T26" fmla="*/ 0 w 709"/>
                <a:gd name="T27" fmla="*/ 0 h 872"/>
                <a:gd name="T28" fmla="*/ 0 w 709"/>
                <a:gd name="T29" fmla="*/ 0 h 872"/>
                <a:gd name="T30" fmla="*/ 0 w 709"/>
                <a:gd name="T31" fmla="*/ 0 h 872"/>
                <a:gd name="T32" fmla="*/ 0 w 709"/>
                <a:gd name="T33" fmla="*/ 0 h 872"/>
                <a:gd name="T34" fmla="*/ 0 w 709"/>
                <a:gd name="T35" fmla="*/ 0 h 872"/>
                <a:gd name="T36" fmla="*/ 0 w 709"/>
                <a:gd name="T37" fmla="*/ 0 h 872"/>
                <a:gd name="T38" fmla="*/ 0 w 709"/>
                <a:gd name="T39" fmla="*/ 0 h 872"/>
                <a:gd name="T40" fmla="*/ 0 w 709"/>
                <a:gd name="T41" fmla="*/ 0 h 872"/>
                <a:gd name="T42" fmla="*/ 0 w 709"/>
                <a:gd name="T43" fmla="*/ 0 h 872"/>
                <a:gd name="T44" fmla="*/ 0 w 709"/>
                <a:gd name="T45" fmla="*/ 0 h 872"/>
                <a:gd name="T46" fmla="*/ 0 w 709"/>
                <a:gd name="T47" fmla="*/ 0 h 872"/>
                <a:gd name="T48" fmla="*/ 0 w 709"/>
                <a:gd name="T49" fmla="*/ 0 h 872"/>
                <a:gd name="T50" fmla="*/ 0 w 709"/>
                <a:gd name="T51" fmla="*/ 0 h 872"/>
                <a:gd name="T52" fmla="*/ 0 w 709"/>
                <a:gd name="T53" fmla="*/ 0 h 872"/>
                <a:gd name="T54" fmla="*/ 0 w 709"/>
                <a:gd name="T55" fmla="*/ 0 h 872"/>
                <a:gd name="T56" fmla="*/ 0 w 709"/>
                <a:gd name="T57" fmla="*/ 0 h 872"/>
                <a:gd name="T58" fmla="*/ 0 w 709"/>
                <a:gd name="T59" fmla="*/ 0 h 872"/>
                <a:gd name="T60" fmla="*/ 0 w 709"/>
                <a:gd name="T61" fmla="*/ 0 h 872"/>
                <a:gd name="T62" fmla="*/ 0 w 709"/>
                <a:gd name="T63" fmla="*/ 0 h 872"/>
                <a:gd name="T64" fmla="*/ 0 w 709"/>
                <a:gd name="T65" fmla="*/ 0 h 872"/>
                <a:gd name="T66" fmla="*/ 0 w 709"/>
                <a:gd name="T67" fmla="*/ 0 h 872"/>
                <a:gd name="T68" fmla="*/ 0 w 709"/>
                <a:gd name="T69" fmla="*/ 0 h 872"/>
                <a:gd name="T70" fmla="*/ 0 w 709"/>
                <a:gd name="T71" fmla="*/ 0 h 872"/>
                <a:gd name="T72" fmla="*/ 0 w 709"/>
                <a:gd name="T73" fmla="*/ 0 h 872"/>
                <a:gd name="T74" fmla="*/ 0 w 709"/>
                <a:gd name="T75" fmla="*/ 0 h 872"/>
                <a:gd name="T76" fmla="*/ 0 w 709"/>
                <a:gd name="T77" fmla="*/ 0 h 872"/>
                <a:gd name="T78" fmla="*/ 0 w 709"/>
                <a:gd name="T79" fmla="*/ 0 h 872"/>
                <a:gd name="T80" fmla="*/ 0 w 709"/>
                <a:gd name="T81" fmla="*/ 0 h 872"/>
                <a:gd name="T82" fmla="*/ 0 w 709"/>
                <a:gd name="T83" fmla="*/ 0 h 872"/>
                <a:gd name="T84" fmla="*/ 0 w 709"/>
                <a:gd name="T85" fmla="*/ 0 h 872"/>
                <a:gd name="T86" fmla="*/ 0 w 709"/>
                <a:gd name="T87" fmla="*/ 0 h 8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872"/>
                <a:gd name="T134" fmla="*/ 709 w 709"/>
                <a:gd name="T135" fmla="*/ 872 h 8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872">
                  <a:moveTo>
                    <a:pt x="668" y="95"/>
                  </a:moveTo>
                  <a:lnTo>
                    <a:pt x="709" y="27"/>
                  </a:lnTo>
                  <a:lnTo>
                    <a:pt x="695" y="13"/>
                  </a:lnTo>
                  <a:lnTo>
                    <a:pt x="668" y="0"/>
                  </a:lnTo>
                  <a:lnTo>
                    <a:pt x="613" y="0"/>
                  </a:lnTo>
                  <a:lnTo>
                    <a:pt x="545" y="13"/>
                  </a:lnTo>
                  <a:lnTo>
                    <a:pt x="477" y="54"/>
                  </a:lnTo>
                  <a:lnTo>
                    <a:pt x="423" y="95"/>
                  </a:lnTo>
                  <a:lnTo>
                    <a:pt x="396" y="95"/>
                  </a:lnTo>
                  <a:lnTo>
                    <a:pt x="341" y="136"/>
                  </a:lnTo>
                  <a:lnTo>
                    <a:pt x="286" y="177"/>
                  </a:lnTo>
                  <a:lnTo>
                    <a:pt x="259" y="191"/>
                  </a:lnTo>
                  <a:lnTo>
                    <a:pt x="204" y="259"/>
                  </a:lnTo>
                  <a:lnTo>
                    <a:pt x="190" y="300"/>
                  </a:lnTo>
                  <a:lnTo>
                    <a:pt x="177" y="340"/>
                  </a:lnTo>
                  <a:lnTo>
                    <a:pt x="136" y="395"/>
                  </a:lnTo>
                  <a:lnTo>
                    <a:pt x="122" y="436"/>
                  </a:lnTo>
                  <a:lnTo>
                    <a:pt x="68" y="531"/>
                  </a:lnTo>
                  <a:lnTo>
                    <a:pt x="41" y="600"/>
                  </a:lnTo>
                  <a:lnTo>
                    <a:pt x="26" y="655"/>
                  </a:lnTo>
                  <a:lnTo>
                    <a:pt x="13" y="708"/>
                  </a:lnTo>
                  <a:lnTo>
                    <a:pt x="13" y="750"/>
                  </a:lnTo>
                  <a:lnTo>
                    <a:pt x="13" y="804"/>
                  </a:lnTo>
                  <a:lnTo>
                    <a:pt x="0" y="872"/>
                  </a:lnTo>
                  <a:lnTo>
                    <a:pt x="26" y="872"/>
                  </a:lnTo>
                  <a:lnTo>
                    <a:pt x="54" y="818"/>
                  </a:lnTo>
                  <a:lnTo>
                    <a:pt x="81" y="763"/>
                  </a:lnTo>
                  <a:lnTo>
                    <a:pt x="81" y="708"/>
                  </a:lnTo>
                  <a:lnTo>
                    <a:pt x="81" y="655"/>
                  </a:lnTo>
                  <a:lnTo>
                    <a:pt x="96" y="600"/>
                  </a:lnTo>
                  <a:lnTo>
                    <a:pt x="149" y="504"/>
                  </a:lnTo>
                  <a:lnTo>
                    <a:pt x="164" y="449"/>
                  </a:lnTo>
                  <a:lnTo>
                    <a:pt x="204" y="395"/>
                  </a:lnTo>
                  <a:lnTo>
                    <a:pt x="245" y="340"/>
                  </a:lnTo>
                  <a:lnTo>
                    <a:pt x="300" y="259"/>
                  </a:lnTo>
                  <a:lnTo>
                    <a:pt x="354" y="217"/>
                  </a:lnTo>
                  <a:lnTo>
                    <a:pt x="396" y="191"/>
                  </a:lnTo>
                  <a:lnTo>
                    <a:pt x="449" y="149"/>
                  </a:lnTo>
                  <a:lnTo>
                    <a:pt x="504" y="122"/>
                  </a:lnTo>
                  <a:lnTo>
                    <a:pt x="532" y="109"/>
                  </a:lnTo>
                  <a:lnTo>
                    <a:pt x="572" y="95"/>
                  </a:lnTo>
                  <a:lnTo>
                    <a:pt x="627" y="68"/>
                  </a:lnTo>
                  <a:lnTo>
                    <a:pt x="640" y="68"/>
                  </a:lnTo>
                  <a:lnTo>
                    <a:pt x="668" y="95"/>
                  </a:lnTo>
                  <a:close/>
                </a:path>
              </a:pathLst>
            </a:custGeom>
            <a:solidFill>
              <a:srgbClr val="0E0D0D"/>
            </a:solidFill>
            <a:ln w="9525">
              <a:noFill/>
              <a:round/>
              <a:headEnd/>
              <a:tailEnd/>
            </a:ln>
          </p:spPr>
          <p:txBody>
            <a:bodyPr/>
            <a:lstStyle/>
            <a:p>
              <a:endParaRPr lang="en-US"/>
            </a:p>
          </p:txBody>
        </p:sp>
        <p:sp>
          <p:nvSpPr>
            <p:cNvPr id="15489" name="Freeform 136"/>
            <p:cNvSpPr>
              <a:spLocks/>
            </p:cNvSpPr>
            <p:nvPr/>
          </p:nvSpPr>
          <p:spPr bwMode="auto">
            <a:xfrm>
              <a:off x="1446" y="3365"/>
              <a:ext cx="237" cy="291"/>
            </a:xfrm>
            <a:custGeom>
              <a:avLst/>
              <a:gdLst>
                <a:gd name="T0" fmla="*/ 0 w 709"/>
                <a:gd name="T1" fmla="*/ 0 h 872"/>
                <a:gd name="T2" fmla="*/ 0 w 709"/>
                <a:gd name="T3" fmla="*/ 0 h 872"/>
                <a:gd name="T4" fmla="*/ 0 w 709"/>
                <a:gd name="T5" fmla="*/ 0 h 872"/>
                <a:gd name="T6" fmla="*/ 0 w 709"/>
                <a:gd name="T7" fmla="*/ 0 h 872"/>
                <a:gd name="T8" fmla="*/ 0 w 709"/>
                <a:gd name="T9" fmla="*/ 0 h 872"/>
                <a:gd name="T10" fmla="*/ 0 w 709"/>
                <a:gd name="T11" fmla="*/ 0 h 872"/>
                <a:gd name="T12" fmla="*/ 0 w 709"/>
                <a:gd name="T13" fmla="*/ 0 h 872"/>
                <a:gd name="T14" fmla="*/ 0 w 709"/>
                <a:gd name="T15" fmla="*/ 0 h 872"/>
                <a:gd name="T16" fmla="*/ 0 w 709"/>
                <a:gd name="T17" fmla="*/ 0 h 872"/>
                <a:gd name="T18" fmla="*/ 0 w 709"/>
                <a:gd name="T19" fmla="*/ 0 h 872"/>
                <a:gd name="T20" fmla="*/ 0 w 709"/>
                <a:gd name="T21" fmla="*/ 0 h 872"/>
                <a:gd name="T22" fmla="*/ 0 w 709"/>
                <a:gd name="T23" fmla="*/ 0 h 872"/>
                <a:gd name="T24" fmla="*/ 0 w 709"/>
                <a:gd name="T25" fmla="*/ 0 h 872"/>
                <a:gd name="T26" fmla="*/ 0 w 709"/>
                <a:gd name="T27" fmla="*/ 0 h 872"/>
                <a:gd name="T28" fmla="*/ 0 w 709"/>
                <a:gd name="T29" fmla="*/ 0 h 872"/>
                <a:gd name="T30" fmla="*/ 0 w 709"/>
                <a:gd name="T31" fmla="*/ 0 h 872"/>
                <a:gd name="T32" fmla="*/ 0 w 709"/>
                <a:gd name="T33" fmla="*/ 0 h 872"/>
                <a:gd name="T34" fmla="*/ 0 w 709"/>
                <a:gd name="T35" fmla="*/ 0 h 872"/>
                <a:gd name="T36" fmla="*/ 0 w 709"/>
                <a:gd name="T37" fmla="*/ 0 h 872"/>
                <a:gd name="T38" fmla="*/ 0 w 709"/>
                <a:gd name="T39" fmla="*/ 0 h 872"/>
                <a:gd name="T40" fmla="*/ 0 w 709"/>
                <a:gd name="T41" fmla="*/ 0 h 872"/>
                <a:gd name="T42" fmla="*/ 0 w 709"/>
                <a:gd name="T43" fmla="*/ 0 h 872"/>
                <a:gd name="T44" fmla="*/ 0 w 709"/>
                <a:gd name="T45" fmla="*/ 0 h 872"/>
                <a:gd name="T46" fmla="*/ 0 w 709"/>
                <a:gd name="T47" fmla="*/ 0 h 872"/>
                <a:gd name="T48" fmla="*/ 0 w 709"/>
                <a:gd name="T49" fmla="*/ 0 h 872"/>
                <a:gd name="T50" fmla="*/ 0 w 709"/>
                <a:gd name="T51" fmla="*/ 0 h 872"/>
                <a:gd name="T52" fmla="*/ 0 w 709"/>
                <a:gd name="T53" fmla="*/ 0 h 872"/>
                <a:gd name="T54" fmla="*/ 0 w 709"/>
                <a:gd name="T55" fmla="*/ 0 h 872"/>
                <a:gd name="T56" fmla="*/ 0 w 709"/>
                <a:gd name="T57" fmla="*/ 0 h 872"/>
                <a:gd name="T58" fmla="*/ 0 w 709"/>
                <a:gd name="T59" fmla="*/ 0 h 872"/>
                <a:gd name="T60" fmla="*/ 0 w 709"/>
                <a:gd name="T61" fmla="*/ 0 h 872"/>
                <a:gd name="T62" fmla="*/ 0 w 709"/>
                <a:gd name="T63" fmla="*/ 0 h 872"/>
                <a:gd name="T64" fmla="*/ 0 w 709"/>
                <a:gd name="T65" fmla="*/ 0 h 872"/>
                <a:gd name="T66" fmla="*/ 0 w 709"/>
                <a:gd name="T67" fmla="*/ 0 h 872"/>
                <a:gd name="T68" fmla="*/ 0 w 709"/>
                <a:gd name="T69" fmla="*/ 0 h 872"/>
                <a:gd name="T70" fmla="*/ 0 w 709"/>
                <a:gd name="T71" fmla="*/ 0 h 872"/>
                <a:gd name="T72" fmla="*/ 0 w 709"/>
                <a:gd name="T73" fmla="*/ 0 h 872"/>
                <a:gd name="T74" fmla="*/ 0 w 709"/>
                <a:gd name="T75" fmla="*/ 0 h 872"/>
                <a:gd name="T76" fmla="*/ 0 w 709"/>
                <a:gd name="T77" fmla="*/ 0 h 872"/>
                <a:gd name="T78" fmla="*/ 0 w 709"/>
                <a:gd name="T79" fmla="*/ 0 h 872"/>
                <a:gd name="T80" fmla="*/ 0 w 709"/>
                <a:gd name="T81" fmla="*/ 0 h 872"/>
                <a:gd name="T82" fmla="*/ 0 w 709"/>
                <a:gd name="T83" fmla="*/ 0 h 872"/>
                <a:gd name="T84" fmla="*/ 0 w 709"/>
                <a:gd name="T85" fmla="*/ 0 h 872"/>
                <a:gd name="T86" fmla="*/ 0 w 709"/>
                <a:gd name="T87" fmla="*/ 0 h 8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872"/>
                <a:gd name="T134" fmla="*/ 709 w 709"/>
                <a:gd name="T135" fmla="*/ 872 h 8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872">
                  <a:moveTo>
                    <a:pt x="668" y="95"/>
                  </a:moveTo>
                  <a:lnTo>
                    <a:pt x="709" y="27"/>
                  </a:lnTo>
                  <a:lnTo>
                    <a:pt x="695" y="13"/>
                  </a:lnTo>
                  <a:lnTo>
                    <a:pt x="668" y="0"/>
                  </a:lnTo>
                  <a:lnTo>
                    <a:pt x="613" y="0"/>
                  </a:lnTo>
                  <a:lnTo>
                    <a:pt x="545" y="13"/>
                  </a:lnTo>
                  <a:lnTo>
                    <a:pt x="477" y="54"/>
                  </a:lnTo>
                  <a:lnTo>
                    <a:pt x="423" y="95"/>
                  </a:lnTo>
                  <a:lnTo>
                    <a:pt x="396" y="95"/>
                  </a:lnTo>
                  <a:lnTo>
                    <a:pt x="341" y="136"/>
                  </a:lnTo>
                  <a:lnTo>
                    <a:pt x="286" y="177"/>
                  </a:lnTo>
                  <a:lnTo>
                    <a:pt x="259" y="191"/>
                  </a:lnTo>
                  <a:lnTo>
                    <a:pt x="204" y="259"/>
                  </a:lnTo>
                  <a:lnTo>
                    <a:pt x="190" y="300"/>
                  </a:lnTo>
                  <a:lnTo>
                    <a:pt x="177" y="340"/>
                  </a:lnTo>
                  <a:lnTo>
                    <a:pt x="136" y="395"/>
                  </a:lnTo>
                  <a:lnTo>
                    <a:pt x="122" y="436"/>
                  </a:lnTo>
                  <a:lnTo>
                    <a:pt x="68" y="531"/>
                  </a:lnTo>
                  <a:lnTo>
                    <a:pt x="41" y="600"/>
                  </a:lnTo>
                  <a:lnTo>
                    <a:pt x="26" y="655"/>
                  </a:lnTo>
                  <a:lnTo>
                    <a:pt x="13" y="708"/>
                  </a:lnTo>
                  <a:lnTo>
                    <a:pt x="13" y="750"/>
                  </a:lnTo>
                  <a:lnTo>
                    <a:pt x="13" y="804"/>
                  </a:lnTo>
                  <a:lnTo>
                    <a:pt x="0" y="872"/>
                  </a:lnTo>
                  <a:lnTo>
                    <a:pt x="26" y="872"/>
                  </a:lnTo>
                  <a:lnTo>
                    <a:pt x="54" y="818"/>
                  </a:lnTo>
                  <a:lnTo>
                    <a:pt x="81" y="763"/>
                  </a:lnTo>
                  <a:lnTo>
                    <a:pt x="81" y="708"/>
                  </a:lnTo>
                  <a:lnTo>
                    <a:pt x="81" y="655"/>
                  </a:lnTo>
                  <a:lnTo>
                    <a:pt x="96" y="600"/>
                  </a:lnTo>
                  <a:lnTo>
                    <a:pt x="149" y="504"/>
                  </a:lnTo>
                  <a:lnTo>
                    <a:pt x="164" y="449"/>
                  </a:lnTo>
                  <a:lnTo>
                    <a:pt x="204" y="395"/>
                  </a:lnTo>
                  <a:lnTo>
                    <a:pt x="245" y="340"/>
                  </a:lnTo>
                  <a:lnTo>
                    <a:pt x="300" y="259"/>
                  </a:lnTo>
                  <a:lnTo>
                    <a:pt x="354" y="217"/>
                  </a:lnTo>
                  <a:lnTo>
                    <a:pt x="396" y="191"/>
                  </a:lnTo>
                  <a:lnTo>
                    <a:pt x="449" y="149"/>
                  </a:lnTo>
                  <a:lnTo>
                    <a:pt x="504" y="122"/>
                  </a:lnTo>
                  <a:lnTo>
                    <a:pt x="532" y="109"/>
                  </a:lnTo>
                  <a:lnTo>
                    <a:pt x="572" y="95"/>
                  </a:lnTo>
                  <a:lnTo>
                    <a:pt x="627" y="68"/>
                  </a:lnTo>
                  <a:lnTo>
                    <a:pt x="640" y="68"/>
                  </a:lnTo>
                  <a:lnTo>
                    <a:pt x="668" y="95"/>
                  </a:lnTo>
                </a:path>
              </a:pathLst>
            </a:custGeom>
            <a:noFill/>
            <a:ln w="0">
              <a:solidFill>
                <a:srgbClr val="000000"/>
              </a:solidFill>
              <a:round/>
              <a:headEnd/>
              <a:tailEnd/>
            </a:ln>
          </p:spPr>
          <p:txBody>
            <a:bodyPr/>
            <a:lstStyle/>
            <a:p>
              <a:endParaRPr lang="en-US"/>
            </a:p>
          </p:txBody>
        </p:sp>
        <p:sp>
          <p:nvSpPr>
            <p:cNvPr id="15490" name="Freeform 137"/>
            <p:cNvSpPr>
              <a:spLocks/>
            </p:cNvSpPr>
            <p:nvPr/>
          </p:nvSpPr>
          <p:spPr bwMode="auto">
            <a:xfrm>
              <a:off x="1446" y="3365"/>
              <a:ext cx="237" cy="291"/>
            </a:xfrm>
            <a:custGeom>
              <a:avLst/>
              <a:gdLst>
                <a:gd name="T0" fmla="*/ 0 w 709"/>
                <a:gd name="T1" fmla="*/ 0 h 872"/>
                <a:gd name="T2" fmla="*/ 0 w 709"/>
                <a:gd name="T3" fmla="*/ 0 h 872"/>
                <a:gd name="T4" fmla="*/ 0 w 709"/>
                <a:gd name="T5" fmla="*/ 0 h 872"/>
                <a:gd name="T6" fmla="*/ 0 w 709"/>
                <a:gd name="T7" fmla="*/ 0 h 872"/>
                <a:gd name="T8" fmla="*/ 0 w 709"/>
                <a:gd name="T9" fmla="*/ 0 h 872"/>
                <a:gd name="T10" fmla="*/ 0 w 709"/>
                <a:gd name="T11" fmla="*/ 0 h 872"/>
                <a:gd name="T12" fmla="*/ 0 w 709"/>
                <a:gd name="T13" fmla="*/ 0 h 872"/>
                <a:gd name="T14" fmla="*/ 0 w 709"/>
                <a:gd name="T15" fmla="*/ 0 h 872"/>
                <a:gd name="T16" fmla="*/ 0 w 709"/>
                <a:gd name="T17" fmla="*/ 0 h 872"/>
                <a:gd name="T18" fmla="*/ 0 w 709"/>
                <a:gd name="T19" fmla="*/ 0 h 872"/>
                <a:gd name="T20" fmla="*/ 0 w 709"/>
                <a:gd name="T21" fmla="*/ 0 h 872"/>
                <a:gd name="T22" fmla="*/ 0 w 709"/>
                <a:gd name="T23" fmla="*/ 0 h 872"/>
                <a:gd name="T24" fmla="*/ 0 w 709"/>
                <a:gd name="T25" fmla="*/ 0 h 872"/>
                <a:gd name="T26" fmla="*/ 0 w 709"/>
                <a:gd name="T27" fmla="*/ 0 h 872"/>
                <a:gd name="T28" fmla="*/ 0 w 709"/>
                <a:gd name="T29" fmla="*/ 0 h 872"/>
                <a:gd name="T30" fmla="*/ 0 w 709"/>
                <a:gd name="T31" fmla="*/ 0 h 872"/>
                <a:gd name="T32" fmla="*/ 0 w 709"/>
                <a:gd name="T33" fmla="*/ 0 h 872"/>
                <a:gd name="T34" fmla="*/ 0 w 709"/>
                <a:gd name="T35" fmla="*/ 0 h 872"/>
                <a:gd name="T36" fmla="*/ 0 w 709"/>
                <a:gd name="T37" fmla="*/ 0 h 872"/>
                <a:gd name="T38" fmla="*/ 0 w 709"/>
                <a:gd name="T39" fmla="*/ 0 h 872"/>
                <a:gd name="T40" fmla="*/ 0 w 709"/>
                <a:gd name="T41" fmla="*/ 0 h 872"/>
                <a:gd name="T42" fmla="*/ 0 w 709"/>
                <a:gd name="T43" fmla="*/ 0 h 872"/>
                <a:gd name="T44" fmla="*/ 0 w 709"/>
                <a:gd name="T45" fmla="*/ 0 h 872"/>
                <a:gd name="T46" fmla="*/ 0 w 709"/>
                <a:gd name="T47" fmla="*/ 0 h 872"/>
                <a:gd name="T48" fmla="*/ 0 w 709"/>
                <a:gd name="T49" fmla="*/ 0 h 872"/>
                <a:gd name="T50" fmla="*/ 0 w 709"/>
                <a:gd name="T51" fmla="*/ 0 h 872"/>
                <a:gd name="T52" fmla="*/ 0 w 709"/>
                <a:gd name="T53" fmla="*/ 0 h 872"/>
                <a:gd name="T54" fmla="*/ 0 w 709"/>
                <a:gd name="T55" fmla="*/ 0 h 872"/>
                <a:gd name="T56" fmla="*/ 0 w 709"/>
                <a:gd name="T57" fmla="*/ 0 h 872"/>
                <a:gd name="T58" fmla="*/ 0 w 709"/>
                <a:gd name="T59" fmla="*/ 0 h 872"/>
                <a:gd name="T60" fmla="*/ 0 w 709"/>
                <a:gd name="T61" fmla="*/ 0 h 872"/>
                <a:gd name="T62" fmla="*/ 0 w 709"/>
                <a:gd name="T63" fmla="*/ 0 h 872"/>
                <a:gd name="T64" fmla="*/ 0 w 709"/>
                <a:gd name="T65" fmla="*/ 0 h 872"/>
                <a:gd name="T66" fmla="*/ 0 w 709"/>
                <a:gd name="T67" fmla="*/ 0 h 872"/>
                <a:gd name="T68" fmla="*/ 0 w 709"/>
                <a:gd name="T69" fmla="*/ 0 h 872"/>
                <a:gd name="T70" fmla="*/ 0 w 709"/>
                <a:gd name="T71" fmla="*/ 0 h 872"/>
                <a:gd name="T72" fmla="*/ 0 w 709"/>
                <a:gd name="T73" fmla="*/ 0 h 872"/>
                <a:gd name="T74" fmla="*/ 0 w 709"/>
                <a:gd name="T75" fmla="*/ 0 h 872"/>
                <a:gd name="T76" fmla="*/ 0 w 709"/>
                <a:gd name="T77" fmla="*/ 0 h 872"/>
                <a:gd name="T78" fmla="*/ 0 w 709"/>
                <a:gd name="T79" fmla="*/ 0 h 872"/>
                <a:gd name="T80" fmla="*/ 0 w 709"/>
                <a:gd name="T81" fmla="*/ 0 h 872"/>
                <a:gd name="T82" fmla="*/ 0 w 709"/>
                <a:gd name="T83" fmla="*/ 0 h 872"/>
                <a:gd name="T84" fmla="*/ 0 w 709"/>
                <a:gd name="T85" fmla="*/ 0 h 872"/>
                <a:gd name="T86" fmla="*/ 0 w 709"/>
                <a:gd name="T87" fmla="*/ 0 h 8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872"/>
                <a:gd name="T134" fmla="*/ 709 w 709"/>
                <a:gd name="T135" fmla="*/ 872 h 8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872">
                  <a:moveTo>
                    <a:pt x="668" y="95"/>
                  </a:moveTo>
                  <a:lnTo>
                    <a:pt x="709" y="27"/>
                  </a:lnTo>
                  <a:lnTo>
                    <a:pt x="695" y="13"/>
                  </a:lnTo>
                  <a:lnTo>
                    <a:pt x="668" y="0"/>
                  </a:lnTo>
                  <a:lnTo>
                    <a:pt x="613" y="0"/>
                  </a:lnTo>
                  <a:lnTo>
                    <a:pt x="545" y="13"/>
                  </a:lnTo>
                  <a:lnTo>
                    <a:pt x="477" y="54"/>
                  </a:lnTo>
                  <a:lnTo>
                    <a:pt x="423" y="95"/>
                  </a:lnTo>
                  <a:lnTo>
                    <a:pt x="396" y="95"/>
                  </a:lnTo>
                  <a:lnTo>
                    <a:pt x="341" y="136"/>
                  </a:lnTo>
                  <a:lnTo>
                    <a:pt x="286" y="177"/>
                  </a:lnTo>
                  <a:lnTo>
                    <a:pt x="259" y="191"/>
                  </a:lnTo>
                  <a:lnTo>
                    <a:pt x="204" y="259"/>
                  </a:lnTo>
                  <a:lnTo>
                    <a:pt x="190" y="300"/>
                  </a:lnTo>
                  <a:lnTo>
                    <a:pt x="177" y="340"/>
                  </a:lnTo>
                  <a:lnTo>
                    <a:pt x="136" y="395"/>
                  </a:lnTo>
                  <a:lnTo>
                    <a:pt x="122" y="436"/>
                  </a:lnTo>
                  <a:lnTo>
                    <a:pt x="68" y="531"/>
                  </a:lnTo>
                  <a:lnTo>
                    <a:pt x="41" y="600"/>
                  </a:lnTo>
                  <a:lnTo>
                    <a:pt x="26" y="655"/>
                  </a:lnTo>
                  <a:lnTo>
                    <a:pt x="13" y="708"/>
                  </a:lnTo>
                  <a:lnTo>
                    <a:pt x="13" y="750"/>
                  </a:lnTo>
                  <a:lnTo>
                    <a:pt x="13" y="804"/>
                  </a:lnTo>
                  <a:lnTo>
                    <a:pt x="0" y="872"/>
                  </a:lnTo>
                  <a:lnTo>
                    <a:pt x="26" y="872"/>
                  </a:lnTo>
                  <a:lnTo>
                    <a:pt x="54" y="818"/>
                  </a:lnTo>
                  <a:lnTo>
                    <a:pt x="81" y="763"/>
                  </a:lnTo>
                  <a:lnTo>
                    <a:pt x="81" y="708"/>
                  </a:lnTo>
                  <a:lnTo>
                    <a:pt x="81" y="655"/>
                  </a:lnTo>
                  <a:lnTo>
                    <a:pt x="96" y="600"/>
                  </a:lnTo>
                  <a:lnTo>
                    <a:pt x="149" y="504"/>
                  </a:lnTo>
                  <a:lnTo>
                    <a:pt x="164" y="449"/>
                  </a:lnTo>
                  <a:lnTo>
                    <a:pt x="204" y="395"/>
                  </a:lnTo>
                  <a:lnTo>
                    <a:pt x="245" y="340"/>
                  </a:lnTo>
                  <a:lnTo>
                    <a:pt x="300" y="259"/>
                  </a:lnTo>
                  <a:lnTo>
                    <a:pt x="354" y="217"/>
                  </a:lnTo>
                  <a:lnTo>
                    <a:pt x="396" y="191"/>
                  </a:lnTo>
                  <a:lnTo>
                    <a:pt x="449" y="149"/>
                  </a:lnTo>
                  <a:lnTo>
                    <a:pt x="504" y="122"/>
                  </a:lnTo>
                  <a:lnTo>
                    <a:pt x="532" y="109"/>
                  </a:lnTo>
                  <a:lnTo>
                    <a:pt x="572" y="95"/>
                  </a:lnTo>
                  <a:lnTo>
                    <a:pt x="627" y="68"/>
                  </a:lnTo>
                  <a:lnTo>
                    <a:pt x="640" y="68"/>
                  </a:lnTo>
                  <a:lnTo>
                    <a:pt x="668" y="95"/>
                  </a:lnTo>
                </a:path>
              </a:pathLst>
            </a:custGeom>
            <a:noFill/>
            <a:ln w="0">
              <a:solidFill>
                <a:srgbClr val="000000"/>
              </a:solidFill>
              <a:round/>
              <a:headEnd/>
              <a:tailEnd/>
            </a:ln>
          </p:spPr>
          <p:txBody>
            <a:bodyPr/>
            <a:lstStyle/>
            <a:p>
              <a:endParaRPr lang="en-US"/>
            </a:p>
          </p:txBody>
        </p:sp>
        <p:sp>
          <p:nvSpPr>
            <p:cNvPr id="15491" name="Freeform 138"/>
            <p:cNvSpPr>
              <a:spLocks/>
            </p:cNvSpPr>
            <p:nvPr/>
          </p:nvSpPr>
          <p:spPr bwMode="auto">
            <a:xfrm>
              <a:off x="1351" y="3401"/>
              <a:ext cx="100" cy="177"/>
            </a:xfrm>
            <a:custGeom>
              <a:avLst/>
              <a:gdLst>
                <a:gd name="T0" fmla="*/ 0 w 300"/>
                <a:gd name="T1" fmla="*/ 0 h 531"/>
                <a:gd name="T2" fmla="*/ 0 w 300"/>
                <a:gd name="T3" fmla="*/ 0 h 531"/>
                <a:gd name="T4" fmla="*/ 0 w 300"/>
                <a:gd name="T5" fmla="*/ 0 h 531"/>
                <a:gd name="T6" fmla="*/ 0 w 300"/>
                <a:gd name="T7" fmla="*/ 0 h 531"/>
                <a:gd name="T8" fmla="*/ 0 w 300"/>
                <a:gd name="T9" fmla="*/ 0 h 531"/>
                <a:gd name="T10" fmla="*/ 0 w 300"/>
                <a:gd name="T11" fmla="*/ 0 h 531"/>
                <a:gd name="T12" fmla="*/ 0 w 300"/>
                <a:gd name="T13" fmla="*/ 0 h 531"/>
                <a:gd name="T14" fmla="*/ 0 w 300"/>
                <a:gd name="T15" fmla="*/ 0 h 531"/>
                <a:gd name="T16" fmla="*/ 0 w 300"/>
                <a:gd name="T17" fmla="*/ 0 h 531"/>
                <a:gd name="T18" fmla="*/ 0 w 300"/>
                <a:gd name="T19" fmla="*/ 0 h 531"/>
                <a:gd name="T20" fmla="*/ 0 w 300"/>
                <a:gd name="T21" fmla="*/ 0 h 531"/>
                <a:gd name="T22" fmla="*/ 0 w 300"/>
                <a:gd name="T23" fmla="*/ 0 h 531"/>
                <a:gd name="T24" fmla="*/ 0 w 300"/>
                <a:gd name="T25" fmla="*/ 0 h 531"/>
                <a:gd name="T26" fmla="*/ 0 w 300"/>
                <a:gd name="T27" fmla="*/ 0 h 531"/>
                <a:gd name="T28" fmla="*/ 0 w 300"/>
                <a:gd name="T29" fmla="*/ 0 h 531"/>
                <a:gd name="T30" fmla="*/ 0 w 300"/>
                <a:gd name="T31" fmla="*/ 0 h 531"/>
                <a:gd name="T32" fmla="*/ 0 w 300"/>
                <a:gd name="T33" fmla="*/ 0 h 531"/>
                <a:gd name="T34" fmla="*/ 0 w 300"/>
                <a:gd name="T35" fmla="*/ 0 h 531"/>
                <a:gd name="T36" fmla="*/ 0 w 300"/>
                <a:gd name="T37" fmla="*/ 0 h 531"/>
                <a:gd name="T38" fmla="*/ 0 w 300"/>
                <a:gd name="T39" fmla="*/ 0 h 531"/>
                <a:gd name="T40" fmla="*/ 0 w 300"/>
                <a:gd name="T41" fmla="*/ 0 h 531"/>
                <a:gd name="T42" fmla="*/ 0 w 300"/>
                <a:gd name="T43" fmla="*/ 0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0"/>
                <a:gd name="T67" fmla="*/ 0 h 531"/>
                <a:gd name="T68" fmla="*/ 300 w 300"/>
                <a:gd name="T69" fmla="*/ 531 h 5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0" h="531">
                  <a:moveTo>
                    <a:pt x="13" y="531"/>
                  </a:moveTo>
                  <a:lnTo>
                    <a:pt x="55" y="436"/>
                  </a:lnTo>
                  <a:lnTo>
                    <a:pt x="68" y="382"/>
                  </a:lnTo>
                  <a:lnTo>
                    <a:pt x="96" y="299"/>
                  </a:lnTo>
                  <a:lnTo>
                    <a:pt x="136" y="231"/>
                  </a:lnTo>
                  <a:lnTo>
                    <a:pt x="164" y="204"/>
                  </a:lnTo>
                  <a:lnTo>
                    <a:pt x="191" y="163"/>
                  </a:lnTo>
                  <a:lnTo>
                    <a:pt x="232" y="123"/>
                  </a:lnTo>
                  <a:lnTo>
                    <a:pt x="300" y="82"/>
                  </a:lnTo>
                  <a:lnTo>
                    <a:pt x="300" y="27"/>
                  </a:lnTo>
                  <a:lnTo>
                    <a:pt x="287" y="0"/>
                  </a:lnTo>
                  <a:lnTo>
                    <a:pt x="232" y="27"/>
                  </a:lnTo>
                  <a:lnTo>
                    <a:pt x="177" y="68"/>
                  </a:lnTo>
                  <a:lnTo>
                    <a:pt x="136" y="123"/>
                  </a:lnTo>
                  <a:lnTo>
                    <a:pt x="96" y="150"/>
                  </a:lnTo>
                  <a:lnTo>
                    <a:pt x="68" y="204"/>
                  </a:lnTo>
                  <a:lnTo>
                    <a:pt x="55" y="231"/>
                  </a:lnTo>
                  <a:lnTo>
                    <a:pt x="28" y="272"/>
                  </a:lnTo>
                  <a:lnTo>
                    <a:pt x="13" y="340"/>
                  </a:lnTo>
                  <a:lnTo>
                    <a:pt x="13" y="422"/>
                  </a:lnTo>
                  <a:lnTo>
                    <a:pt x="0" y="450"/>
                  </a:lnTo>
                  <a:lnTo>
                    <a:pt x="13" y="531"/>
                  </a:lnTo>
                  <a:close/>
                </a:path>
              </a:pathLst>
            </a:custGeom>
            <a:solidFill>
              <a:srgbClr val="0E0D0D"/>
            </a:solidFill>
            <a:ln w="9525">
              <a:noFill/>
              <a:round/>
              <a:headEnd/>
              <a:tailEnd/>
            </a:ln>
          </p:spPr>
          <p:txBody>
            <a:bodyPr/>
            <a:lstStyle/>
            <a:p>
              <a:endParaRPr lang="en-US"/>
            </a:p>
          </p:txBody>
        </p:sp>
        <p:sp>
          <p:nvSpPr>
            <p:cNvPr id="15492" name="Freeform 139"/>
            <p:cNvSpPr>
              <a:spLocks/>
            </p:cNvSpPr>
            <p:nvPr/>
          </p:nvSpPr>
          <p:spPr bwMode="auto">
            <a:xfrm>
              <a:off x="1351" y="3401"/>
              <a:ext cx="100" cy="177"/>
            </a:xfrm>
            <a:custGeom>
              <a:avLst/>
              <a:gdLst>
                <a:gd name="T0" fmla="*/ 0 w 300"/>
                <a:gd name="T1" fmla="*/ 0 h 531"/>
                <a:gd name="T2" fmla="*/ 0 w 300"/>
                <a:gd name="T3" fmla="*/ 0 h 531"/>
                <a:gd name="T4" fmla="*/ 0 w 300"/>
                <a:gd name="T5" fmla="*/ 0 h 531"/>
                <a:gd name="T6" fmla="*/ 0 w 300"/>
                <a:gd name="T7" fmla="*/ 0 h 531"/>
                <a:gd name="T8" fmla="*/ 0 w 300"/>
                <a:gd name="T9" fmla="*/ 0 h 531"/>
                <a:gd name="T10" fmla="*/ 0 w 300"/>
                <a:gd name="T11" fmla="*/ 0 h 531"/>
                <a:gd name="T12" fmla="*/ 0 w 300"/>
                <a:gd name="T13" fmla="*/ 0 h 531"/>
                <a:gd name="T14" fmla="*/ 0 w 300"/>
                <a:gd name="T15" fmla="*/ 0 h 531"/>
                <a:gd name="T16" fmla="*/ 0 w 300"/>
                <a:gd name="T17" fmla="*/ 0 h 531"/>
                <a:gd name="T18" fmla="*/ 0 w 300"/>
                <a:gd name="T19" fmla="*/ 0 h 531"/>
                <a:gd name="T20" fmla="*/ 0 w 300"/>
                <a:gd name="T21" fmla="*/ 0 h 531"/>
                <a:gd name="T22" fmla="*/ 0 w 300"/>
                <a:gd name="T23" fmla="*/ 0 h 531"/>
                <a:gd name="T24" fmla="*/ 0 w 300"/>
                <a:gd name="T25" fmla="*/ 0 h 531"/>
                <a:gd name="T26" fmla="*/ 0 w 300"/>
                <a:gd name="T27" fmla="*/ 0 h 531"/>
                <a:gd name="T28" fmla="*/ 0 w 300"/>
                <a:gd name="T29" fmla="*/ 0 h 531"/>
                <a:gd name="T30" fmla="*/ 0 w 300"/>
                <a:gd name="T31" fmla="*/ 0 h 531"/>
                <a:gd name="T32" fmla="*/ 0 w 300"/>
                <a:gd name="T33" fmla="*/ 0 h 531"/>
                <a:gd name="T34" fmla="*/ 0 w 300"/>
                <a:gd name="T35" fmla="*/ 0 h 531"/>
                <a:gd name="T36" fmla="*/ 0 w 300"/>
                <a:gd name="T37" fmla="*/ 0 h 531"/>
                <a:gd name="T38" fmla="*/ 0 w 300"/>
                <a:gd name="T39" fmla="*/ 0 h 531"/>
                <a:gd name="T40" fmla="*/ 0 w 300"/>
                <a:gd name="T41" fmla="*/ 0 h 531"/>
                <a:gd name="T42" fmla="*/ 0 w 300"/>
                <a:gd name="T43" fmla="*/ 0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0"/>
                <a:gd name="T67" fmla="*/ 0 h 531"/>
                <a:gd name="T68" fmla="*/ 300 w 300"/>
                <a:gd name="T69" fmla="*/ 531 h 5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0" h="531">
                  <a:moveTo>
                    <a:pt x="13" y="531"/>
                  </a:moveTo>
                  <a:lnTo>
                    <a:pt x="55" y="436"/>
                  </a:lnTo>
                  <a:lnTo>
                    <a:pt x="68" y="382"/>
                  </a:lnTo>
                  <a:lnTo>
                    <a:pt x="96" y="299"/>
                  </a:lnTo>
                  <a:lnTo>
                    <a:pt x="136" y="231"/>
                  </a:lnTo>
                  <a:lnTo>
                    <a:pt x="164" y="204"/>
                  </a:lnTo>
                  <a:lnTo>
                    <a:pt x="191" y="163"/>
                  </a:lnTo>
                  <a:lnTo>
                    <a:pt x="232" y="123"/>
                  </a:lnTo>
                  <a:lnTo>
                    <a:pt x="300" y="82"/>
                  </a:lnTo>
                  <a:lnTo>
                    <a:pt x="300" y="27"/>
                  </a:lnTo>
                  <a:lnTo>
                    <a:pt x="287" y="0"/>
                  </a:lnTo>
                  <a:lnTo>
                    <a:pt x="232" y="27"/>
                  </a:lnTo>
                  <a:lnTo>
                    <a:pt x="177" y="68"/>
                  </a:lnTo>
                  <a:lnTo>
                    <a:pt x="136" y="123"/>
                  </a:lnTo>
                  <a:lnTo>
                    <a:pt x="96" y="150"/>
                  </a:lnTo>
                  <a:lnTo>
                    <a:pt x="68" y="204"/>
                  </a:lnTo>
                  <a:lnTo>
                    <a:pt x="55" y="231"/>
                  </a:lnTo>
                  <a:lnTo>
                    <a:pt x="28" y="272"/>
                  </a:lnTo>
                  <a:lnTo>
                    <a:pt x="13" y="340"/>
                  </a:lnTo>
                  <a:lnTo>
                    <a:pt x="13" y="422"/>
                  </a:lnTo>
                  <a:lnTo>
                    <a:pt x="0" y="450"/>
                  </a:lnTo>
                  <a:lnTo>
                    <a:pt x="13" y="531"/>
                  </a:lnTo>
                </a:path>
              </a:pathLst>
            </a:custGeom>
            <a:noFill/>
            <a:ln w="0">
              <a:solidFill>
                <a:srgbClr val="000000"/>
              </a:solidFill>
              <a:round/>
              <a:headEnd/>
              <a:tailEnd/>
            </a:ln>
          </p:spPr>
          <p:txBody>
            <a:bodyPr/>
            <a:lstStyle/>
            <a:p>
              <a:endParaRPr lang="en-US"/>
            </a:p>
          </p:txBody>
        </p:sp>
        <p:sp>
          <p:nvSpPr>
            <p:cNvPr id="15493" name="Freeform 140"/>
            <p:cNvSpPr>
              <a:spLocks/>
            </p:cNvSpPr>
            <p:nvPr/>
          </p:nvSpPr>
          <p:spPr bwMode="auto">
            <a:xfrm>
              <a:off x="1351" y="3401"/>
              <a:ext cx="100" cy="177"/>
            </a:xfrm>
            <a:custGeom>
              <a:avLst/>
              <a:gdLst>
                <a:gd name="T0" fmla="*/ 0 w 300"/>
                <a:gd name="T1" fmla="*/ 0 h 531"/>
                <a:gd name="T2" fmla="*/ 0 w 300"/>
                <a:gd name="T3" fmla="*/ 0 h 531"/>
                <a:gd name="T4" fmla="*/ 0 w 300"/>
                <a:gd name="T5" fmla="*/ 0 h 531"/>
                <a:gd name="T6" fmla="*/ 0 w 300"/>
                <a:gd name="T7" fmla="*/ 0 h 531"/>
                <a:gd name="T8" fmla="*/ 0 w 300"/>
                <a:gd name="T9" fmla="*/ 0 h 531"/>
                <a:gd name="T10" fmla="*/ 0 w 300"/>
                <a:gd name="T11" fmla="*/ 0 h 531"/>
                <a:gd name="T12" fmla="*/ 0 w 300"/>
                <a:gd name="T13" fmla="*/ 0 h 531"/>
                <a:gd name="T14" fmla="*/ 0 w 300"/>
                <a:gd name="T15" fmla="*/ 0 h 531"/>
                <a:gd name="T16" fmla="*/ 0 w 300"/>
                <a:gd name="T17" fmla="*/ 0 h 531"/>
                <a:gd name="T18" fmla="*/ 0 w 300"/>
                <a:gd name="T19" fmla="*/ 0 h 531"/>
                <a:gd name="T20" fmla="*/ 0 w 300"/>
                <a:gd name="T21" fmla="*/ 0 h 531"/>
                <a:gd name="T22" fmla="*/ 0 w 300"/>
                <a:gd name="T23" fmla="*/ 0 h 531"/>
                <a:gd name="T24" fmla="*/ 0 w 300"/>
                <a:gd name="T25" fmla="*/ 0 h 531"/>
                <a:gd name="T26" fmla="*/ 0 w 300"/>
                <a:gd name="T27" fmla="*/ 0 h 531"/>
                <a:gd name="T28" fmla="*/ 0 w 300"/>
                <a:gd name="T29" fmla="*/ 0 h 531"/>
                <a:gd name="T30" fmla="*/ 0 w 300"/>
                <a:gd name="T31" fmla="*/ 0 h 531"/>
                <a:gd name="T32" fmla="*/ 0 w 300"/>
                <a:gd name="T33" fmla="*/ 0 h 531"/>
                <a:gd name="T34" fmla="*/ 0 w 300"/>
                <a:gd name="T35" fmla="*/ 0 h 531"/>
                <a:gd name="T36" fmla="*/ 0 w 300"/>
                <a:gd name="T37" fmla="*/ 0 h 531"/>
                <a:gd name="T38" fmla="*/ 0 w 300"/>
                <a:gd name="T39" fmla="*/ 0 h 531"/>
                <a:gd name="T40" fmla="*/ 0 w 300"/>
                <a:gd name="T41" fmla="*/ 0 h 531"/>
                <a:gd name="T42" fmla="*/ 0 w 300"/>
                <a:gd name="T43" fmla="*/ 0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0"/>
                <a:gd name="T67" fmla="*/ 0 h 531"/>
                <a:gd name="T68" fmla="*/ 300 w 300"/>
                <a:gd name="T69" fmla="*/ 531 h 5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0" h="531">
                  <a:moveTo>
                    <a:pt x="13" y="531"/>
                  </a:moveTo>
                  <a:lnTo>
                    <a:pt x="55" y="436"/>
                  </a:lnTo>
                  <a:lnTo>
                    <a:pt x="68" y="382"/>
                  </a:lnTo>
                  <a:lnTo>
                    <a:pt x="96" y="299"/>
                  </a:lnTo>
                  <a:lnTo>
                    <a:pt x="136" y="231"/>
                  </a:lnTo>
                  <a:lnTo>
                    <a:pt x="164" y="204"/>
                  </a:lnTo>
                  <a:lnTo>
                    <a:pt x="191" y="163"/>
                  </a:lnTo>
                  <a:lnTo>
                    <a:pt x="232" y="123"/>
                  </a:lnTo>
                  <a:lnTo>
                    <a:pt x="300" y="82"/>
                  </a:lnTo>
                  <a:lnTo>
                    <a:pt x="300" y="27"/>
                  </a:lnTo>
                  <a:lnTo>
                    <a:pt x="287" y="0"/>
                  </a:lnTo>
                  <a:lnTo>
                    <a:pt x="232" y="27"/>
                  </a:lnTo>
                  <a:lnTo>
                    <a:pt x="177" y="68"/>
                  </a:lnTo>
                  <a:lnTo>
                    <a:pt x="136" y="123"/>
                  </a:lnTo>
                  <a:lnTo>
                    <a:pt x="96" y="150"/>
                  </a:lnTo>
                  <a:lnTo>
                    <a:pt x="68" y="204"/>
                  </a:lnTo>
                  <a:lnTo>
                    <a:pt x="55" y="231"/>
                  </a:lnTo>
                  <a:lnTo>
                    <a:pt x="28" y="272"/>
                  </a:lnTo>
                  <a:lnTo>
                    <a:pt x="13" y="340"/>
                  </a:lnTo>
                  <a:lnTo>
                    <a:pt x="13" y="422"/>
                  </a:lnTo>
                  <a:lnTo>
                    <a:pt x="0" y="450"/>
                  </a:lnTo>
                  <a:lnTo>
                    <a:pt x="13" y="531"/>
                  </a:lnTo>
                </a:path>
              </a:pathLst>
            </a:custGeom>
            <a:noFill/>
            <a:ln w="0">
              <a:solidFill>
                <a:srgbClr val="000000"/>
              </a:solidFill>
              <a:round/>
              <a:headEnd/>
              <a:tailEnd/>
            </a:ln>
          </p:spPr>
          <p:txBody>
            <a:bodyPr/>
            <a:lstStyle/>
            <a:p>
              <a:endParaRPr lang="en-US"/>
            </a:p>
          </p:txBody>
        </p:sp>
        <p:sp>
          <p:nvSpPr>
            <p:cNvPr id="15494" name="Freeform 141"/>
            <p:cNvSpPr>
              <a:spLocks/>
            </p:cNvSpPr>
            <p:nvPr/>
          </p:nvSpPr>
          <p:spPr bwMode="auto">
            <a:xfrm>
              <a:off x="1869" y="3433"/>
              <a:ext cx="232" cy="245"/>
            </a:xfrm>
            <a:custGeom>
              <a:avLst/>
              <a:gdLst>
                <a:gd name="T0" fmla="*/ 0 w 695"/>
                <a:gd name="T1" fmla="*/ 0 h 736"/>
                <a:gd name="T2" fmla="*/ 0 w 695"/>
                <a:gd name="T3" fmla="*/ 0 h 736"/>
                <a:gd name="T4" fmla="*/ 0 w 695"/>
                <a:gd name="T5" fmla="*/ 0 h 736"/>
                <a:gd name="T6" fmla="*/ 0 w 695"/>
                <a:gd name="T7" fmla="*/ 0 h 736"/>
                <a:gd name="T8" fmla="*/ 0 w 695"/>
                <a:gd name="T9" fmla="*/ 0 h 736"/>
                <a:gd name="T10" fmla="*/ 0 w 695"/>
                <a:gd name="T11" fmla="*/ 0 h 736"/>
                <a:gd name="T12" fmla="*/ 0 w 695"/>
                <a:gd name="T13" fmla="*/ 0 h 736"/>
                <a:gd name="T14" fmla="*/ 0 w 695"/>
                <a:gd name="T15" fmla="*/ 0 h 736"/>
                <a:gd name="T16" fmla="*/ 0 w 695"/>
                <a:gd name="T17" fmla="*/ 0 h 736"/>
                <a:gd name="T18" fmla="*/ 0 w 695"/>
                <a:gd name="T19" fmla="*/ 0 h 736"/>
                <a:gd name="T20" fmla="*/ 0 w 695"/>
                <a:gd name="T21" fmla="*/ 0 h 736"/>
                <a:gd name="T22" fmla="*/ 0 w 695"/>
                <a:gd name="T23" fmla="*/ 0 h 736"/>
                <a:gd name="T24" fmla="*/ 0 w 695"/>
                <a:gd name="T25" fmla="*/ 0 h 736"/>
                <a:gd name="T26" fmla="*/ 0 w 695"/>
                <a:gd name="T27" fmla="*/ 0 h 736"/>
                <a:gd name="T28" fmla="*/ 0 w 695"/>
                <a:gd name="T29" fmla="*/ 0 h 736"/>
                <a:gd name="T30" fmla="*/ 0 w 695"/>
                <a:gd name="T31" fmla="*/ 0 h 736"/>
                <a:gd name="T32" fmla="*/ 0 w 695"/>
                <a:gd name="T33" fmla="*/ 0 h 736"/>
                <a:gd name="T34" fmla="*/ 0 w 695"/>
                <a:gd name="T35" fmla="*/ 0 h 736"/>
                <a:gd name="T36" fmla="*/ 0 w 695"/>
                <a:gd name="T37" fmla="*/ 0 h 736"/>
                <a:gd name="T38" fmla="*/ 0 w 695"/>
                <a:gd name="T39" fmla="*/ 0 h 736"/>
                <a:gd name="T40" fmla="*/ 0 w 695"/>
                <a:gd name="T41" fmla="*/ 0 h 736"/>
                <a:gd name="T42" fmla="*/ 0 w 695"/>
                <a:gd name="T43" fmla="*/ 0 h 736"/>
                <a:gd name="T44" fmla="*/ 0 w 695"/>
                <a:gd name="T45" fmla="*/ 0 h 736"/>
                <a:gd name="T46" fmla="*/ 0 w 695"/>
                <a:gd name="T47" fmla="*/ 0 h 736"/>
                <a:gd name="T48" fmla="*/ 0 w 695"/>
                <a:gd name="T49" fmla="*/ 0 h 736"/>
                <a:gd name="T50" fmla="*/ 0 w 695"/>
                <a:gd name="T51" fmla="*/ 0 h 736"/>
                <a:gd name="T52" fmla="*/ 0 w 695"/>
                <a:gd name="T53" fmla="*/ 0 h 736"/>
                <a:gd name="T54" fmla="*/ 0 w 695"/>
                <a:gd name="T55" fmla="*/ 0 h 736"/>
                <a:gd name="T56" fmla="*/ 0 w 695"/>
                <a:gd name="T57" fmla="*/ 0 h 736"/>
                <a:gd name="T58" fmla="*/ 0 w 695"/>
                <a:gd name="T59" fmla="*/ 0 h 736"/>
                <a:gd name="T60" fmla="*/ 0 w 695"/>
                <a:gd name="T61" fmla="*/ 0 h 736"/>
                <a:gd name="T62" fmla="*/ 0 w 695"/>
                <a:gd name="T63" fmla="*/ 0 h 736"/>
                <a:gd name="T64" fmla="*/ 0 w 695"/>
                <a:gd name="T65" fmla="*/ 0 h 736"/>
                <a:gd name="T66" fmla="*/ 0 w 695"/>
                <a:gd name="T67" fmla="*/ 0 h 736"/>
                <a:gd name="T68" fmla="*/ 0 w 695"/>
                <a:gd name="T69" fmla="*/ 0 h 736"/>
                <a:gd name="T70" fmla="*/ 0 w 695"/>
                <a:gd name="T71" fmla="*/ 0 h 736"/>
                <a:gd name="T72" fmla="*/ 0 w 695"/>
                <a:gd name="T73" fmla="*/ 0 h 736"/>
                <a:gd name="T74" fmla="*/ 0 w 695"/>
                <a:gd name="T75" fmla="*/ 0 h 736"/>
                <a:gd name="T76" fmla="*/ 0 w 695"/>
                <a:gd name="T77" fmla="*/ 0 h 736"/>
                <a:gd name="T78" fmla="*/ 0 w 695"/>
                <a:gd name="T79" fmla="*/ 0 h 736"/>
                <a:gd name="T80" fmla="*/ 0 w 695"/>
                <a:gd name="T81" fmla="*/ 0 h 736"/>
                <a:gd name="T82" fmla="*/ 0 w 695"/>
                <a:gd name="T83" fmla="*/ 0 h 736"/>
                <a:gd name="T84" fmla="*/ 0 w 695"/>
                <a:gd name="T85" fmla="*/ 0 h 736"/>
                <a:gd name="T86" fmla="*/ 0 w 695"/>
                <a:gd name="T87" fmla="*/ 0 h 736"/>
                <a:gd name="T88" fmla="*/ 0 w 695"/>
                <a:gd name="T89" fmla="*/ 0 h 736"/>
                <a:gd name="T90" fmla="*/ 0 w 695"/>
                <a:gd name="T91" fmla="*/ 0 h 736"/>
                <a:gd name="T92" fmla="*/ 0 w 695"/>
                <a:gd name="T93" fmla="*/ 0 h 736"/>
                <a:gd name="T94" fmla="*/ 0 w 695"/>
                <a:gd name="T95" fmla="*/ 0 h 7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5"/>
                <a:gd name="T145" fmla="*/ 0 h 736"/>
                <a:gd name="T146" fmla="*/ 695 w 695"/>
                <a:gd name="T147" fmla="*/ 736 h 7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5" h="736">
                  <a:moveTo>
                    <a:pt x="0" y="13"/>
                  </a:moveTo>
                  <a:lnTo>
                    <a:pt x="27" y="28"/>
                  </a:lnTo>
                  <a:lnTo>
                    <a:pt x="95" y="55"/>
                  </a:lnTo>
                  <a:lnTo>
                    <a:pt x="150" y="55"/>
                  </a:lnTo>
                  <a:lnTo>
                    <a:pt x="205" y="68"/>
                  </a:lnTo>
                  <a:lnTo>
                    <a:pt x="246" y="81"/>
                  </a:lnTo>
                  <a:lnTo>
                    <a:pt x="273" y="109"/>
                  </a:lnTo>
                  <a:lnTo>
                    <a:pt x="314" y="136"/>
                  </a:lnTo>
                  <a:lnTo>
                    <a:pt x="340" y="191"/>
                  </a:lnTo>
                  <a:lnTo>
                    <a:pt x="368" y="245"/>
                  </a:lnTo>
                  <a:lnTo>
                    <a:pt x="368" y="287"/>
                  </a:lnTo>
                  <a:lnTo>
                    <a:pt x="408" y="341"/>
                  </a:lnTo>
                  <a:lnTo>
                    <a:pt x="436" y="382"/>
                  </a:lnTo>
                  <a:lnTo>
                    <a:pt x="490" y="436"/>
                  </a:lnTo>
                  <a:lnTo>
                    <a:pt x="558" y="451"/>
                  </a:lnTo>
                  <a:lnTo>
                    <a:pt x="600" y="464"/>
                  </a:lnTo>
                  <a:lnTo>
                    <a:pt x="627" y="491"/>
                  </a:lnTo>
                  <a:lnTo>
                    <a:pt x="627" y="519"/>
                  </a:lnTo>
                  <a:lnTo>
                    <a:pt x="627" y="546"/>
                  </a:lnTo>
                  <a:lnTo>
                    <a:pt x="613" y="600"/>
                  </a:lnTo>
                  <a:lnTo>
                    <a:pt x="572" y="655"/>
                  </a:lnTo>
                  <a:lnTo>
                    <a:pt x="558" y="668"/>
                  </a:lnTo>
                  <a:lnTo>
                    <a:pt x="517" y="695"/>
                  </a:lnTo>
                  <a:lnTo>
                    <a:pt x="449" y="710"/>
                  </a:lnTo>
                  <a:lnTo>
                    <a:pt x="463" y="736"/>
                  </a:lnTo>
                  <a:lnTo>
                    <a:pt x="504" y="736"/>
                  </a:lnTo>
                  <a:lnTo>
                    <a:pt x="545" y="736"/>
                  </a:lnTo>
                  <a:lnTo>
                    <a:pt x="613" y="710"/>
                  </a:lnTo>
                  <a:lnTo>
                    <a:pt x="653" y="668"/>
                  </a:lnTo>
                  <a:lnTo>
                    <a:pt x="681" y="600"/>
                  </a:lnTo>
                  <a:lnTo>
                    <a:pt x="695" y="559"/>
                  </a:lnTo>
                  <a:lnTo>
                    <a:pt x="695" y="519"/>
                  </a:lnTo>
                  <a:lnTo>
                    <a:pt x="681" y="491"/>
                  </a:lnTo>
                  <a:lnTo>
                    <a:pt x="681" y="451"/>
                  </a:lnTo>
                  <a:lnTo>
                    <a:pt x="627" y="396"/>
                  </a:lnTo>
                  <a:lnTo>
                    <a:pt x="558" y="396"/>
                  </a:lnTo>
                  <a:lnTo>
                    <a:pt x="504" y="355"/>
                  </a:lnTo>
                  <a:lnTo>
                    <a:pt x="463" y="314"/>
                  </a:lnTo>
                  <a:lnTo>
                    <a:pt x="436" y="245"/>
                  </a:lnTo>
                  <a:lnTo>
                    <a:pt x="408" y="204"/>
                  </a:lnTo>
                  <a:lnTo>
                    <a:pt x="394" y="151"/>
                  </a:lnTo>
                  <a:lnTo>
                    <a:pt x="340" y="81"/>
                  </a:lnTo>
                  <a:lnTo>
                    <a:pt x="314" y="41"/>
                  </a:lnTo>
                  <a:lnTo>
                    <a:pt x="273" y="13"/>
                  </a:lnTo>
                  <a:lnTo>
                    <a:pt x="205" y="0"/>
                  </a:lnTo>
                  <a:lnTo>
                    <a:pt x="137" y="0"/>
                  </a:lnTo>
                  <a:lnTo>
                    <a:pt x="42" y="13"/>
                  </a:lnTo>
                  <a:lnTo>
                    <a:pt x="0" y="13"/>
                  </a:lnTo>
                  <a:close/>
                </a:path>
              </a:pathLst>
            </a:custGeom>
            <a:solidFill>
              <a:srgbClr val="0E0D0D"/>
            </a:solidFill>
            <a:ln w="9525">
              <a:noFill/>
              <a:round/>
              <a:headEnd/>
              <a:tailEnd/>
            </a:ln>
          </p:spPr>
          <p:txBody>
            <a:bodyPr/>
            <a:lstStyle/>
            <a:p>
              <a:endParaRPr lang="en-US"/>
            </a:p>
          </p:txBody>
        </p:sp>
        <p:sp>
          <p:nvSpPr>
            <p:cNvPr id="15495" name="Freeform 142"/>
            <p:cNvSpPr>
              <a:spLocks/>
            </p:cNvSpPr>
            <p:nvPr/>
          </p:nvSpPr>
          <p:spPr bwMode="auto">
            <a:xfrm>
              <a:off x="1869" y="3433"/>
              <a:ext cx="232" cy="245"/>
            </a:xfrm>
            <a:custGeom>
              <a:avLst/>
              <a:gdLst>
                <a:gd name="T0" fmla="*/ 0 w 695"/>
                <a:gd name="T1" fmla="*/ 0 h 736"/>
                <a:gd name="T2" fmla="*/ 0 w 695"/>
                <a:gd name="T3" fmla="*/ 0 h 736"/>
                <a:gd name="T4" fmla="*/ 0 w 695"/>
                <a:gd name="T5" fmla="*/ 0 h 736"/>
                <a:gd name="T6" fmla="*/ 0 w 695"/>
                <a:gd name="T7" fmla="*/ 0 h 736"/>
                <a:gd name="T8" fmla="*/ 0 w 695"/>
                <a:gd name="T9" fmla="*/ 0 h 736"/>
                <a:gd name="T10" fmla="*/ 0 w 695"/>
                <a:gd name="T11" fmla="*/ 0 h 736"/>
                <a:gd name="T12" fmla="*/ 0 w 695"/>
                <a:gd name="T13" fmla="*/ 0 h 736"/>
                <a:gd name="T14" fmla="*/ 0 w 695"/>
                <a:gd name="T15" fmla="*/ 0 h 736"/>
                <a:gd name="T16" fmla="*/ 0 w 695"/>
                <a:gd name="T17" fmla="*/ 0 h 736"/>
                <a:gd name="T18" fmla="*/ 0 w 695"/>
                <a:gd name="T19" fmla="*/ 0 h 736"/>
                <a:gd name="T20" fmla="*/ 0 w 695"/>
                <a:gd name="T21" fmla="*/ 0 h 736"/>
                <a:gd name="T22" fmla="*/ 0 w 695"/>
                <a:gd name="T23" fmla="*/ 0 h 736"/>
                <a:gd name="T24" fmla="*/ 0 w 695"/>
                <a:gd name="T25" fmla="*/ 0 h 736"/>
                <a:gd name="T26" fmla="*/ 0 w 695"/>
                <a:gd name="T27" fmla="*/ 0 h 736"/>
                <a:gd name="T28" fmla="*/ 0 w 695"/>
                <a:gd name="T29" fmla="*/ 0 h 736"/>
                <a:gd name="T30" fmla="*/ 0 w 695"/>
                <a:gd name="T31" fmla="*/ 0 h 736"/>
                <a:gd name="T32" fmla="*/ 0 w 695"/>
                <a:gd name="T33" fmla="*/ 0 h 736"/>
                <a:gd name="T34" fmla="*/ 0 w 695"/>
                <a:gd name="T35" fmla="*/ 0 h 736"/>
                <a:gd name="T36" fmla="*/ 0 w 695"/>
                <a:gd name="T37" fmla="*/ 0 h 736"/>
                <a:gd name="T38" fmla="*/ 0 w 695"/>
                <a:gd name="T39" fmla="*/ 0 h 736"/>
                <a:gd name="T40" fmla="*/ 0 w 695"/>
                <a:gd name="T41" fmla="*/ 0 h 736"/>
                <a:gd name="T42" fmla="*/ 0 w 695"/>
                <a:gd name="T43" fmla="*/ 0 h 736"/>
                <a:gd name="T44" fmla="*/ 0 w 695"/>
                <a:gd name="T45" fmla="*/ 0 h 736"/>
                <a:gd name="T46" fmla="*/ 0 w 695"/>
                <a:gd name="T47" fmla="*/ 0 h 736"/>
                <a:gd name="T48" fmla="*/ 0 w 695"/>
                <a:gd name="T49" fmla="*/ 0 h 736"/>
                <a:gd name="T50" fmla="*/ 0 w 695"/>
                <a:gd name="T51" fmla="*/ 0 h 736"/>
                <a:gd name="T52" fmla="*/ 0 w 695"/>
                <a:gd name="T53" fmla="*/ 0 h 736"/>
                <a:gd name="T54" fmla="*/ 0 w 695"/>
                <a:gd name="T55" fmla="*/ 0 h 736"/>
                <a:gd name="T56" fmla="*/ 0 w 695"/>
                <a:gd name="T57" fmla="*/ 0 h 736"/>
                <a:gd name="T58" fmla="*/ 0 w 695"/>
                <a:gd name="T59" fmla="*/ 0 h 736"/>
                <a:gd name="T60" fmla="*/ 0 w 695"/>
                <a:gd name="T61" fmla="*/ 0 h 736"/>
                <a:gd name="T62" fmla="*/ 0 w 695"/>
                <a:gd name="T63" fmla="*/ 0 h 736"/>
                <a:gd name="T64" fmla="*/ 0 w 695"/>
                <a:gd name="T65" fmla="*/ 0 h 736"/>
                <a:gd name="T66" fmla="*/ 0 w 695"/>
                <a:gd name="T67" fmla="*/ 0 h 736"/>
                <a:gd name="T68" fmla="*/ 0 w 695"/>
                <a:gd name="T69" fmla="*/ 0 h 736"/>
                <a:gd name="T70" fmla="*/ 0 w 695"/>
                <a:gd name="T71" fmla="*/ 0 h 736"/>
                <a:gd name="T72" fmla="*/ 0 w 695"/>
                <a:gd name="T73" fmla="*/ 0 h 736"/>
                <a:gd name="T74" fmla="*/ 0 w 695"/>
                <a:gd name="T75" fmla="*/ 0 h 736"/>
                <a:gd name="T76" fmla="*/ 0 w 695"/>
                <a:gd name="T77" fmla="*/ 0 h 736"/>
                <a:gd name="T78" fmla="*/ 0 w 695"/>
                <a:gd name="T79" fmla="*/ 0 h 736"/>
                <a:gd name="T80" fmla="*/ 0 w 695"/>
                <a:gd name="T81" fmla="*/ 0 h 736"/>
                <a:gd name="T82" fmla="*/ 0 w 695"/>
                <a:gd name="T83" fmla="*/ 0 h 736"/>
                <a:gd name="T84" fmla="*/ 0 w 695"/>
                <a:gd name="T85" fmla="*/ 0 h 736"/>
                <a:gd name="T86" fmla="*/ 0 w 695"/>
                <a:gd name="T87" fmla="*/ 0 h 736"/>
                <a:gd name="T88" fmla="*/ 0 w 695"/>
                <a:gd name="T89" fmla="*/ 0 h 736"/>
                <a:gd name="T90" fmla="*/ 0 w 695"/>
                <a:gd name="T91" fmla="*/ 0 h 736"/>
                <a:gd name="T92" fmla="*/ 0 w 695"/>
                <a:gd name="T93" fmla="*/ 0 h 736"/>
                <a:gd name="T94" fmla="*/ 0 w 695"/>
                <a:gd name="T95" fmla="*/ 0 h 7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5"/>
                <a:gd name="T145" fmla="*/ 0 h 736"/>
                <a:gd name="T146" fmla="*/ 695 w 695"/>
                <a:gd name="T147" fmla="*/ 736 h 7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5" h="736">
                  <a:moveTo>
                    <a:pt x="0" y="13"/>
                  </a:moveTo>
                  <a:lnTo>
                    <a:pt x="27" y="28"/>
                  </a:lnTo>
                  <a:lnTo>
                    <a:pt x="95" y="55"/>
                  </a:lnTo>
                  <a:lnTo>
                    <a:pt x="150" y="55"/>
                  </a:lnTo>
                  <a:lnTo>
                    <a:pt x="205" y="68"/>
                  </a:lnTo>
                  <a:lnTo>
                    <a:pt x="246" y="81"/>
                  </a:lnTo>
                  <a:lnTo>
                    <a:pt x="273" y="109"/>
                  </a:lnTo>
                  <a:lnTo>
                    <a:pt x="314" y="136"/>
                  </a:lnTo>
                  <a:lnTo>
                    <a:pt x="340" y="191"/>
                  </a:lnTo>
                  <a:lnTo>
                    <a:pt x="368" y="245"/>
                  </a:lnTo>
                  <a:lnTo>
                    <a:pt x="368" y="287"/>
                  </a:lnTo>
                  <a:lnTo>
                    <a:pt x="408" y="341"/>
                  </a:lnTo>
                  <a:lnTo>
                    <a:pt x="436" y="382"/>
                  </a:lnTo>
                  <a:lnTo>
                    <a:pt x="490" y="436"/>
                  </a:lnTo>
                  <a:lnTo>
                    <a:pt x="558" y="451"/>
                  </a:lnTo>
                  <a:lnTo>
                    <a:pt x="600" y="464"/>
                  </a:lnTo>
                  <a:lnTo>
                    <a:pt x="627" y="491"/>
                  </a:lnTo>
                  <a:lnTo>
                    <a:pt x="627" y="519"/>
                  </a:lnTo>
                  <a:lnTo>
                    <a:pt x="627" y="546"/>
                  </a:lnTo>
                  <a:lnTo>
                    <a:pt x="613" y="600"/>
                  </a:lnTo>
                  <a:lnTo>
                    <a:pt x="572" y="655"/>
                  </a:lnTo>
                  <a:lnTo>
                    <a:pt x="558" y="668"/>
                  </a:lnTo>
                  <a:lnTo>
                    <a:pt x="517" y="695"/>
                  </a:lnTo>
                  <a:lnTo>
                    <a:pt x="449" y="710"/>
                  </a:lnTo>
                  <a:lnTo>
                    <a:pt x="463" y="736"/>
                  </a:lnTo>
                  <a:lnTo>
                    <a:pt x="504" y="736"/>
                  </a:lnTo>
                  <a:lnTo>
                    <a:pt x="545" y="736"/>
                  </a:lnTo>
                  <a:lnTo>
                    <a:pt x="613" y="710"/>
                  </a:lnTo>
                  <a:lnTo>
                    <a:pt x="653" y="668"/>
                  </a:lnTo>
                  <a:lnTo>
                    <a:pt x="681" y="600"/>
                  </a:lnTo>
                  <a:lnTo>
                    <a:pt x="695" y="559"/>
                  </a:lnTo>
                  <a:lnTo>
                    <a:pt x="695" y="519"/>
                  </a:lnTo>
                  <a:lnTo>
                    <a:pt x="681" y="491"/>
                  </a:lnTo>
                  <a:lnTo>
                    <a:pt x="681" y="451"/>
                  </a:lnTo>
                  <a:lnTo>
                    <a:pt x="627" y="396"/>
                  </a:lnTo>
                  <a:lnTo>
                    <a:pt x="558" y="396"/>
                  </a:lnTo>
                  <a:lnTo>
                    <a:pt x="504" y="355"/>
                  </a:lnTo>
                  <a:lnTo>
                    <a:pt x="463" y="314"/>
                  </a:lnTo>
                  <a:lnTo>
                    <a:pt x="436" y="245"/>
                  </a:lnTo>
                  <a:lnTo>
                    <a:pt x="408" y="204"/>
                  </a:lnTo>
                  <a:lnTo>
                    <a:pt x="394" y="151"/>
                  </a:lnTo>
                  <a:lnTo>
                    <a:pt x="340" y="81"/>
                  </a:lnTo>
                  <a:lnTo>
                    <a:pt x="314" y="41"/>
                  </a:lnTo>
                  <a:lnTo>
                    <a:pt x="273" y="13"/>
                  </a:lnTo>
                  <a:lnTo>
                    <a:pt x="205" y="0"/>
                  </a:lnTo>
                  <a:lnTo>
                    <a:pt x="137" y="0"/>
                  </a:lnTo>
                  <a:lnTo>
                    <a:pt x="42" y="13"/>
                  </a:lnTo>
                  <a:lnTo>
                    <a:pt x="0" y="13"/>
                  </a:lnTo>
                </a:path>
              </a:pathLst>
            </a:custGeom>
            <a:noFill/>
            <a:ln w="0">
              <a:solidFill>
                <a:srgbClr val="000000"/>
              </a:solidFill>
              <a:round/>
              <a:headEnd/>
              <a:tailEnd/>
            </a:ln>
          </p:spPr>
          <p:txBody>
            <a:bodyPr/>
            <a:lstStyle/>
            <a:p>
              <a:endParaRPr lang="en-US"/>
            </a:p>
          </p:txBody>
        </p:sp>
        <p:sp>
          <p:nvSpPr>
            <p:cNvPr id="15496" name="Freeform 143"/>
            <p:cNvSpPr>
              <a:spLocks/>
            </p:cNvSpPr>
            <p:nvPr/>
          </p:nvSpPr>
          <p:spPr bwMode="auto">
            <a:xfrm>
              <a:off x="1869" y="3433"/>
              <a:ext cx="232" cy="245"/>
            </a:xfrm>
            <a:custGeom>
              <a:avLst/>
              <a:gdLst>
                <a:gd name="T0" fmla="*/ 0 w 695"/>
                <a:gd name="T1" fmla="*/ 0 h 736"/>
                <a:gd name="T2" fmla="*/ 0 w 695"/>
                <a:gd name="T3" fmla="*/ 0 h 736"/>
                <a:gd name="T4" fmla="*/ 0 w 695"/>
                <a:gd name="T5" fmla="*/ 0 h 736"/>
                <a:gd name="T6" fmla="*/ 0 w 695"/>
                <a:gd name="T7" fmla="*/ 0 h 736"/>
                <a:gd name="T8" fmla="*/ 0 w 695"/>
                <a:gd name="T9" fmla="*/ 0 h 736"/>
                <a:gd name="T10" fmla="*/ 0 w 695"/>
                <a:gd name="T11" fmla="*/ 0 h 736"/>
                <a:gd name="T12" fmla="*/ 0 w 695"/>
                <a:gd name="T13" fmla="*/ 0 h 736"/>
                <a:gd name="T14" fmla="*/ 0 w 695"/>
                <a:gd name="T15" fmla="*/ 0 h 736"/>
                <a:gd name="T16" fmla="*/ 0 w 695"/>
                <a:gd name="T17" fmla="*/ 0 h 736"/>
                <a:gd name="T18" fmla="*/ 0 w 695"/>
                <a:gd name="T19" fmla="*/ 0 h 736"/>
                <a:gd name="T20" fmla="*/ 0 w 695"/>
                <a:gd name="T21" fmla="*/ 0 h 736"/>
                <a:gd name="T22" fmla="*/ 0 w 695"/>
                <a:gd name="T23" fmla="*/ 0 h 736"/>
                <a:gd name="T24" fmla="*/ 0 w 695"/>
                <a:gd name="T25" fmla="*/ 0 h 736"/>
                <a:gd name="T26" fmla="*/ 0 w 695"/>
                <a:gd name="T27" fmla="*/ 0 h 736"/>
                <a:gd name="T28" fmla="*/ 0 w 695"/>
                <a:gd name="T29" fmla="*/ 0 h 736"/>
                <a:gd name="T30" fmla="*/ 0 w 695"/>
                <a:gd name="T31" fmla="*/ 0 h 736"/>
                <a:gd name="T32" fmla="*/ 0 w 695"/>
                <a:gd name="T33" fmla="*/ 0 h 736"/>
                <a:gd name="T34" fmla="*/ 0 w 695"/>
                <a:gd name="T35" fmla="*/ 0 h 736"/>
                <a:gd name="T36" fmla="*/ 0 w 695"/>
                <a:gd name="T37" fmla="*/ 0 h 736"/>
                <a:gd name="T38" fmla="*/ 0 w 695"/>
                <a:gd name="T39" fmla="*/ 0 h 736"/>
                <a:gd name="T40" fmla="*/ 0 w 695"/>
                <a:gd name="T41" fmla="*/ 0 h 736"/>
                <a:gd name="T42" fmla="*/ 0 w 695"/>
                <a:gd name="T43" fmla="*/ 0 h 736"/>
                <a:gd name="T44" fmla="*/ 0 w 695"/>
                <a:gd name="T45" fmla="*/ 0 h 736"/>
                <a:gd name="T46" fmla="*/ 0 w 695"/>
                <a:gd name="T47" fmla="*/ 0 h 736"/>
                <a:gd name="T48" fmla="*/ 0 w 695"/>
                <a:gd name="T49" fmla="*/ 0 h 736"/>
                <a:gd name="T50" fmla="*/ 0 w 695"/>
                <a:gd name="T51" fmla="*/ 0 h 736"/>
                <a:gd name="T52" fmla="*/ 0 w 695"/>
                <a:gd name="T53" fmla="*/ 0 h 736"/>
                <a:gd name="T54" fmla="*/ 0 w 695"/>
                <a:gd name="T55" fmla="*/ 0 h 736"/>
                <a:gd name="T56" fmla="*/ 0 w 695"/>
                <a:gd name="T57" fmla="*/ 0 h 736"/>
                <a:gd name="T58" fmla="*/ 0 w 695"/>
                <a:gd name="T59" fmla="*/ 0 h 736"/>
                <a:gd name="T60" fmla="*/ 0 w 695"/>
                <a:gd name="T61" fmla="*/ 0 h 736"/>
                <a:gd name="T62" fmla="*/ 0 w 695"/>
                <a:gd name="T63" fmla="*/ 0 h 736"/>
                <a:gd name="T64" fmla="*/ 0 w 695"/>
                <a:gd name="T65" fmla="*/ 0 h 736"/>
                <a:gd name="T66" fmla="*/ 0 w 695"/>
                <a:gd name="T67" fmla="*/ 0 h 736"/>
                <a:gd name="T68" fmla="*/ 0 w 695"/>
                <a:gd name="T69" fmla="*/ 0 h 736"/>
                <a:gd name="T70" fmla="*/ 0 w 695"/>
                <a:gd name="T71" fmla="*/ 0 h 736"/>
                <a:gd name="T72" fmla="*/ 0 w 695"/>
                <a:gd name="T73" fmla="*/ 0 h 736"/>
                <a:gd name="T74" fmla="*/ 0 w 695"/>
                <a:gd name="T75" fmla="*/ 0 h 736"/>
                <a:gd name="T76" fmla="*/ 0 w 695"/>
                <a:gd name="T77" fmla="*/ 0 h 736"/>
                <a:gd name="T78" fmla="*/ 0 w 695"/>
                <a:gd name="T79" fmla="*/ 0 h 736"/>
                <a:gd name="T80" fmla="*/ 0 w 695"/>
                <a:gd name="T81" fmla="*/ 0 h 736"/>
                <a:gd name="T82" fmla="*/ 0 w 695"/>
                <a:gd name="T83" fmla="*/ 0 h 736"/>
                <a:gd name="T84" fmla="*/ 0 w 695"/>
                <a:gd name="T85" fmla="*/ 0 h 736"/>
                <a:gd name="T86" fmla="*/ 0 w 695"/>
                <a:gd name="T87" fmla="*/ 0 h 736"/>
                <a:gd name="T88" fmla="*/ 0 w 695"/>
                <a:gd name="T89" fmla="*/ 0 h 736"/>
                <a:gd name="T90" fmla="*/ 0 w 695"/>
                <a:gd name="T91" fmla="*/ 0 h 736"/>
                <a:gd name="T92" fmla="*/ 0 w 695"/>
                <a:gd name="T93" fmla="*/ 0 h 736"/>
                <a:gd name="T94" fmla="*/ 0 w 695"/>
                <a:gd name="T95" fmla="*/ 0 h 7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5"/>
                <a:gd name="T145" fmla="*/ 0 h 736"/>
                <a:gd name="T146" fmla="*/ 695 w 695"/>
                <a:gd name="T147" fmla="*/ 736 h 7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5" h="736">
                  <a:moveTo>
                    <a:pt x="0" y="13"/>
                  </a:moveTo>
                  <a:lnTo>
                    <a:pt x="27" y="28"/>
                  </a:lnTo>
                  <a:lnTo>
                    <a:pt x="95" y="55"/>
                  </a:lnTo>
                  <a:lnTo>
                    <a:pt x="150" y="55"/>
                  </a:lnTo>
                  <a:lnTo>
                    <a:pt x="205" y="68"/>
                  </a:lnTo>
                  <a:lnTo>
                    <a:pt x="246" y="81"/>
                  </a:lnTo>
                  <a:lnTo>
                    <a:pt x="273" y="109"/>
                  </a:lnTo>
                  <a:lnTo>
                    <a:pt x="314" y="136"/>
                  </a:lnTo>
                  <a:lnTo>
                    <a:pt x="340" y="191"/>
                  </a:lnTo>
                  <a:lnTo>
                    <a:pt x="368" y="245"/>
                  </a:lnTo>
                  <a:lnTo>
                    <a:pt x="368" y="287"/>
                  </a:lnTo>
                  <a:lnTo>
                    <a:pt x="408" y="341"/>
                  </a:lnTo>
                  <a:lnTo>
                    <a:pt x="436" y="382"/>
                  </a:lnTo>
                  <a:lnTo>
                    <a:pt x="490" y="436"/>
                  </a:lnTo>
                  <a:lnTo>
                    <a:pt x="558" y="451"/>
                  </a:lnTo>
                  <a:lnTo>
                    <a:pt x="600" y="464"/>
                  </a:lnTo>
                  <a:lnTo>
                    <a:pt x="627" y="491"/>
                  </a:lnTo>
                  <a:lnTo>
                    <a:pt x="627" y="519"/>
                  </a:lnTo>
                  <a:lnTo>
                    <a:pt x="627" y="546"/>
                  </a:lnTo>
                  <a:lnTo>
                    <a:pt x="613" y="600"/>
                  </a:lnTo>
                  <a:lnTo>
                    <a:pt x="572" y="655"/>
                  </a:lnTo>
                  <a:lnTo>
                    <a:pt x="558" y="668"/>
                  </a:lnTo>
                  <a:lnTo>
                    <a:pt x="517" y="695"/>
                  </a:lnTo>
                  <a:lnTo>
                    <a:pt x="449" y="710"/>
                  </a:lnTo>
                  <a:lnTo>
                    <a:pt x="463" y="736"/>
                  </a:lnTo>
                  <a:lnTo>
                    <a:pt x="504" y="736"/>
                  </a:lnTo>
                  <a:lnTo>
                    <a:pt x="545" y="736"/>
                  </a:lnTo>
                  <a:lnTo>
                    <a:pt x="613" y="710"/>
                  </a:lnTo>
                  <a:lnTo>
                    <a:pt x="653" y="668"/>
                  </a:lnTo>
                  <a:lnTo>
                    <a:pt x="681" y="600"/>
                  </a:lnTo>
                  <a:lnTo>
                    <a:pt x="695" y="559"/>
                  </a:lnTo>
                  <a:lnTo>
                    <a:pt x="695" y="519"/>
                  </a:lnTo>
                  <a:lnTo>
                    <a:pt x="681" y="491"/>
                  </a:lnTo>
                  <a:lnTo>
                    <a:pt x="681" y="451"/>
                  </a:lnTo>
                  <a:lnTo>
                    <a:pt x="627" y="396"/>
                  </a:lnTo>
                  <a:lnTo>
                    <a:pt x="558" y="396"/>
                  </a:lnTo>
                  <a:lnTo>
                    <a:pt x="504" y="355"/>
                  </a:lnTo>
                  <a:lnTo>
                    <a:pt x="463" y="314"/>
                  </a:lnTo>
                  <a:lnTo>
                    <a:pt x="436" y="245"/>
                  </a:lnTo>
                  <a:lnTo>
                    <a:pt x="408" y="204"/>
                  </a:lnTo>
                  <a:lnTo>
                    <a:pt x="394" y="151"/>
                  </a:lnTo>
                  <a:lnTo>
                    <a:pt x="340" y="81"/>
                  </a:lnTo>
                  <a:lnTo>
                    <a:pt x="314" y="41"/>
                  </a:lnTo>
                  <a:lnTo>
                    <a:pt x="273" y="13"/>
                  </a:lnTo>
                  <a:lnTo>
                    <a:pt x="205" y="0"/>
                  </a:lnTo>
                  <a:lnTo>
                    <a:pt x="137" y="0"/>
                  </a:lnTo>
                  <a:lnTo>
                    <a:pt x="42" y="13"/>
                  </a:lnTo>
                  <a:lnTo>
                    <a:pt x="0" y="13"/>
                  </a:lnTo>
                </a:path>
              </a:pathLst>
            </a:custGeom>
            <a:noFill/>
            <a:ln w="0">
              <a:solidFill>
                <a:srgbClr val="000000"/>
              </a:solidFill>
              <a:round/>
              <a:headEnd/>
              <a:tailEnd/>
            </a:ln>
          </p:spPr>
          <p:txBody>
            <a:bodyPr/>
            <a:lstStyle/>
            <a:p>
              <a:endParaRPr lang="en-US"/>
            </a:p>
          </p:txBody>
        </p:sp>
        <p:sp>
          <p:nvSpPr>
            <p:cNvPr id="15497" name="Freeform 144"/>
            <p:cNvSpPr>
              <a:spLocks/>
            </p:cNvSpPr>
            <p:nvPr/>
          </p:nvSpPr>
          <p:spPr bwMode="auto">
            <a:xfrm>
              <a:off x="1487" y="3524"/>
              <a:ext cx="568" cy="273"/>
            </a:xfrm>
            <a:custGeom>
              <a:avLst/>
              <a:gdLst>
                <a:gd name="T0" fmla="*/ 0 w 1704"/>
                <a:gd name="T1" fmla="*/ 0 h 819"/>
                <a:gd name="T2" fmla="*/ 0 w 1704"/>
                <a:gd name="T3" fmla="*/ 0 h 819"/>
                <a:gd name="T4" fmla="*/ 0 w 1704"/>
                <a:gd name="T5" fmla="*/ 0 h 819"/>
                <a:gd name="T6" fmla="*/ 0 w 1704"/>
                <a:gd name="T7" fmla="*/ 0 h 819"/>
                <a:gd name="T8" fmla="*/ 0 w 1704"/>
                <a:gd name="T9" fmla="*/ 0 h 819"/>
                <a:gd name="T10" fmla="*/ 0 w 1704"/>
                <a:gd name="T11" fmla="*/ 0 h 819"/>
                <a:gd name="T12" fmla="*/ 0 w 1704"/>
                <a:gd name="T13" fmla="*/ 0 h 819"/>
                <a:gd name="T14" fmla="*/ 0 w 1704"/>
                <a:gd name="T15" fmla="*/ 0 h 819"/>
                <a:gd name="T16" fmla="*/ 0 w 1704"/>
                <a:gd name="T17" fmla="*/ 0 h 819"/>
                <a:gd name="T18" fmla="*/ 0 w 1704"/>
                <a:gd name="T19" fmla="*/ 0 h 819"/>
                <a:gd name="T20" fmla="*/ 0 w 1704"/>
                <a:gd name="T21" fmla="*/ 0 h 819"/>
                <a:gd name="T22" fmla="*/ 0 w 1704"/>
                <a:gd name="T23" fmla="*/ 0 h 819"/>
                <a:gd name="T24" fmla="*/ 0 w 1704"/>
                <a:gd name="T25" fmla="*/ 0 h 819"/>
                <a:gd name="T26" fmla="*/ 0 w 1704"/>
                <a:gd name="T27" fmla="*/ 0 h 819"/>
                <a:gd name="T28" fmla="*/ 0 w 1704"/>
                <a:gd name="T29" fmla="*/ 0 h 819"/>
                <a:gd name="T30" fmla="*/ 0 w 1704"/>
                <a:gd name="T31" fmla="*/ 0 h 819"/>
                <a:gd name="T32" fmla="*/ 0 w 1704"/>
                <a:gd name="T33" fmla="*/ 0 h 819"/>
                <a:gd name="T34" fmla="*/ 0 w 1704"/>
                <a:gd name="T35" fmla="*/ 0 h 819"/>
                <a:gd name="T36" fmla="*/ 0 w 1704"/>
                <a:gd name="T37" fmla="*/ 0 h 819"/>
                <a:gd name="T38" fmla="*/ 0 w 1704"/>
                <a:gd name="T39" fmla="*/ 0 h 819"/>
                <a:gd name="T40" fmla="*/ 0 w 1704"/>
                <a:gd name="T41" fmla="*/ 0 h 819"/>
                <a:gd name="T42" fmla="*/ 0 w 1704"/>
                <a:gd name="T43" fmla="*/ 0 h 819"/>
                <a:gd name="T44" fmla="*/ 0 w 1704"/>
                <a:gd name="T45" fmla="*/ 0 h 819"/>
                <a:gd name="T46" fmla="*/ 0 w 1704"/>
                <a:gd name="T47" fmla="*/ 0 h 819"/>
                <a:gd name="T48" fmla="*/ 0 w 1704"/>
                <a:gd name="T49" fmla="*/ 0 h 819"/>
                <a:gd name="T50" fmla="*/ 0 w 1704"/>
                <a:gd name="T51" fmla="*/ 0 h 819"/>
                <a:gd name="T52" fmla="*/ 0 w 1704"/>
                <a:gd name="T53" fmla="*/ 0 h 819"/>
                <a:gd name="T54" fmla="*/ 0 w 1704"/>
                <a:gd name="T55" fmla="*/ 0 h 819"/>
                <a:gd name="T56" fmla="*/ 0 w 1704"/>
                <a:gd name="T57" fmla="*/ 0 h 819"/>
                <a:gd name="T58" fmla="*/ 0 w 1704"/>
                <a:gd name="T59" fmla="*/ 0 h 819"/>
                <a:gd name="T60" fmla="*/ 0 w 1704"/>
                <a:gd name="T61" fmla="*/ 0 h 819"/>
                <a:gd name="T62" fmla="*/ 0 w 1704"/>
                <a:gd name="T63" fmla="*/ 0 h 819"/>
                <a:gd name="T64" fmla="*/ 0 w 1704"/>
                <a:gd name="T65" fmla="*/ 0 h 819"/>
                <a:gd name="T66" fmla="*/ 0 w 1704"/>
                <a:gd name="T67" fmla="*/ 0 h 819"/>
                <a:gd name="T68" fmla="*/ 0 w 1704"/>
                <a:gd name="T69" fmla="*/ 0 h 819"/>
                <a:gd name="T70" fmla="*/ 0 w 1704"/>
                <a:gd name="T71" fmla="*/ 0 h 819"/>
                <a:gd name="T72" fmla="*/ 0 w 1704"/>
                <a:gd name="T73" fmla="*/ 0 h 819"/>
                <a:gd name="T74" fmla="*/ 0 w 1704"/>
                <a:gd name="T75" fmla="*/ 0 h 819"/>
                <a:gd name="T76" fmla="*/ 0 w 1704"/>
                <a:gd name="T77" fmla="*/ 0 h 819"/>
                <a:gd name="T78" fmla="*/ 0 w 1704"/>
                <a:gd name="T79" fmla="*/ 0 h 819"/>
                <a:gd name="T80" fmla="*/ 0 w 1704"/>
                <a:gd name="T81" fmla="*/ 0 h 819"/>
                <a:gd name="T82" fmla="*/ 0 w 1704"/>
                <a:gd name="T83" fmla="*/ 0 h 819"/>
                <a:gd name="T84" fmla="*/ 0 w 1704"/>
                <a:gd name="T85" fmla="*/ 0 h 819"/>
                <a:gd name="T86" fmla="*/ 0 w 1704"/>
                <a:gd name="T87" fmla="*/ 0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4"/>
                <a:gd name="T133" fmla="*/ 0 h 819"/>
                <a:gd name="T134" fmla="*/ 1704 w 1704"/>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4" h="819">
                  <a:moveTo>
                    <a:pt x="956" y="0"/>
                  </a:moveTo>
                  <a:lnTo>
                    <a:pt x="1024" y="28"/>
                  </a:lnTo>
                  <a:lnTo>
                    <a:pt x="1092" y="69"/>
                  </a:lnTo>
                  <a:lnTo>
                    <a:pt x="1146" y="110"/>
                  </a:lnTo>
                  <a:lnTo>
                    <a:pt x="1173" y="137"/>
                  </a:lnTo>
                  <a:lnTo>
                    <a:pt x="1201" y="192"/>
                  </a:lnTo>
                  <a:lnTo>
                    <a:pt x="1228" y="274"/>
                  </a:lnTo>
                  <a:lnTo>
                    <a:pt x="1241" y="328"/>
                  </a:lnTo>
                  <a:lnTo>
                    <a:pt x="1283" y="383"/>
                  </a:lnTo>
                  <a:lnTo>
                    <a:pt x="1324" y="423"/>
                  </a:lnTo>
                  <a:lnTo>
                    <a:pt x="1378" y="451"/>
                  </a:lnTo>
                  <a:lnTo>
                    <a:pt x="1433" y="491"/>
                  </a:lnTo>
                  <a:lnTo>
                    <a:pt x="1514" y="533"/>
                  </a:lnTo>
                  <a:lnTo>
                    <a:pt x="1595" y="560"/>
                  </a:lnTo>
                  <a:lnTo>
                    <a:pt x="1636" y="587"/>
                  </a:lnTo>
                  <a:lnTo>
                    <a:pt x="1650" y="601"/>
                  </a:lnTo>
                  <a:lnTo>
                    <a:pt x="1650" y="642"/>
                  </a:lnTo>
                  <a:lnTo>
                    <a:pt x="1636" y="655"/>
                  </a:lnTo>
                  <a:lnTo>
                    <a:pt x="1609" y="683"/>
                  </a:lnTo>
                  <a:lnTo>
                    <a:pt x="1554" y="723"/>
                  </a:lnTo>
                  <a:lnTo>
                    <a:pt x="1499" y="738"/>
                  </a:lnTo>
                  <a:lnTo>
                    <a:pt x="1447" y="751"/>
                  </a:lnTo>
                  <a:lnTo>
                    <a:pt x="1337" y="751"/>
                  </a:lnTo>
                  <a:lnTo>
                    <a:pt x="1269" y="738"/>
                  </a:lnTo>
                  <a:lnTo>
                    <a:pt x="1201" y="723"/>
                  </a:lnTo>
                  <a:lnTo>
                    <a:pt x="1133" y="710"/>
                  </a:lnTo>
                  <a:lnTo>
                    <a:pt x="1078" y="697"/>
                  </a:lnTo>
                  <a:lnTo>
                    <a:pt x="982" y="655"/>
                  </a:lnTo>
                  <a:lnTo>
                    <a:pt x="901" y="615"/>
                  </a:lnTo>
                  <a:lnTo>
                    <a:pt x="818" y="560"/>
                  </a:lnTo>
                  <a:lnTo>
                    <a:pt x="792" y="533"/>
                  </a:lnTo>
                  <a:lnTo>
                    <a:pt x="765" y="506"/>
                  </a:lnTo>
                  <a:lnTo>
                    <a:pt x="765" y="478"/>
                  </a:lnTo>
                  <a:lnTo>
                    <a:pt x="778" y="438"/>
                  </a:lnTo>
                  <a:lnTo>
                    <a:pt x="697" y="451"/>
                  </a:lnTo>
                  <a:lnTo>
                    <a:pt x="642" y="478"/>
                  </a:lnTo>
                  <a:lnTo>
                    <a:pt x="587" y="478"/>
                  </a:lnTo>
                  <a:lnTo>
                    <a:pt x="491" y="491"/>
                  </a:lnTo>
                  <a:lnTo>
                    <a:pt x="342" y="491"/>
                  </a:lnTo>
                  <a:lnTo>
                    <a:pt x="301" y="478"/>
                  </a:lnTo>
                  <a:lnTo>
                    <a:pt x="246" y="478"/>
                  </a:lnTo>
                  <a:lnTo>
                    <a:pt x="178" y="464"/>
                  </a:lnTo>
                  <a:lnTo>
                    <a:pt x="137" y="451"/>
                  </a:lnTo>
                  <a:lnTo>
                    <a:pt x="82" y="423"/>
                  </a:lnTo>
                  <a:lnTo>
                    <a:pt x="0" y="355"/>
                  </a:lnTo>
                  <a:lnTo>
                    <a:pt x="27" y="438"/>
                  </a:lnTo>
                  <a:lnTo>
                    <a:pt x="137" y="491"/>
                  </a:lnTo>
                  <a:lnTo>
                    <a:pt x="232" y="533"/>
                  </a:lnTo>
                  <a:lnTo>
                    <a:pt x="301" y="546"/>
                  </a:lnTo>
                  <a:lnTo>
                    <a:pt x="382" y="560"/>
                  </a:lnTo>
                  <a:lnTo>
                    <a:pt x="437" y="560"/>
                  </a:lnTo>
                  <a:lnTo>
                    <a:pt x="505" y="560"/>
                  </a:lnTo>
                  <a:lnTo>
                    <a:pt x="559" y="560"/>
                  </a:lnTo>
                  <a:lnTo>
                    <a:pt x="614" y="533"/>
                  </a:lnTo>
                  <a:lnTo>
                    <a:pt x="669" y="533"/>
                  </a:lnTo>
                  <a:lnTo>
                    <a:pt x="723" y="506"/>
                  </a:lnTo>
                  <a:lnTo>
                    <a:pt x="737" y="560"/>
                  </a:lnTo>
                  <a:lnTo>
                    <a:pt x="778" y="601"/>
                  </a:lnTo>
                  <a:lnTo>
                    <a:pt x="818" y="642"/>
                  </a:lnTo>
                  <a:lnTo>
                    <a:pt x="873" y="683"/>
                  </a:lnTo>
                  <a:lnTo>
                    <a:pt x="928" y="710"/>
                  </a:lnTo>
                  <a:lnTo>
                    <a:pt x="1120" y="765"/>
                  </a:lnTo>
                  <a:lnTo>
                    <a:pt x="1188" y="778"/>
                  </a:lnTo>
                  <a:lnTo>
                    <a:pt x="1269" y="806"/>
                  </a:lnTo>
                  <a:lnTo>
                    <a:pt x="1351" y="819"/>
                  </a:lnTo>
                  <a:lnTo>
                    <a:pt x="1486" y="819"/>
                  </a:lnTo>
                  <a:lnTo>
                    <a:pt x="1554" y="791"/>
                  </a:lnTo>
                  <a:lnTo>
                    <a:pt x="1622" y="765"/>
                  </a:lnTo>
                  <a:lnTo>
                    <a:pt x="1677" y="723"/>
                  </a:lnTo>
                  <a:lnTo>
                    <a:pt x="1704" y="683"/>
                  </a:lnTo>
                  <a:lnTo>
                    <a:pt x="1704" y="628"/>
                  </a:lnTo>
                  <a:lnTo>
                    <a:pt x="1704" y="587"/>
                  </a:lnTo>
                  <a:lnTo>
                    <a:pt x="1677" y="546"/>
                  </a:lnTo>
                  <a:lnTo>
                    <a:pt x="1622" y="506"/>
                  </a:lnTo>
                  <a:lnTo>
                    <a:pt x="1595" y="491"/>
                  </a:lnTo>
                  <a:lnTo>
                    <a:pt x="1554" y="478"/>
                  </a:lnTo>
                  <a:lnTo>
                    <a:pt x="1486" y="451"/>
                  </a:lnTo>
                  <a:lnTo>
                    <a:pt x="1419" y="410"/>
                  </a:lnTo>
                  <a:lnTo>
                    <a:pt x="1351" y="355"/>
                  </a:lnTo>
                  <a:lnTo>
                    <a:pt x="1324" y="315"/>
                  </a:lnTo>
                  <a:lnTo>
                    <a:pt x="1296" y="260"/>
                  </a:lnTo>
                  <a:lnTo>
                    <a:pt x="1269" y="206"/>
                  </a:lnTo>
                  <a:lnTo>
                    <a:pt x="1241" y="151"/>
                  </a:lnTo>
                  <a:lnTo>
                    <a:pt x="1214" y="96"/>
                  </a:lnTo>
                  <a:lnTo>
                    <a:pt x="1173" y="55"/>
                  </a:lnTo>
                  <a:lnTo>
                    <a:pt x="1133" y="28"/>
                  </a:lnTo>
                  <a:lnTo>
                    <a:pt x="1092" y="15"/>
                  </a:lnTo>
                  <a:lnTo>
                    <a:pt x="996" y="0"/>
                  </a:lnTo>
                  <a:lnTo>
                    <a:pt x="956" y="0"/>
                  </a:lnTo>
                  <a:close/>
                </a:path>
              </a:pathLst>
            </a:custGeom>
            <a:solidFill>
              <a:srgbClr val="0E0D0D"/>
            </a:solidFill>
            <a:ln w="9525">
              <a:noFill/>
              <a:round/>
              <a:headEnd/>
              <a:tailEnd/>
            </a:ln>
          </p:spPr>
          <p:txBody>
            <a:bodyPr/>
            <a:lstStyle/>
            <a:p>
              <a:endParaRPr lang="en-US"/>
            </a:p>
          </p:txBody>
        </p:sp>
        <p:sp>
          <p:nvSpPr>
            <p:cNvPr id="15498" name="Freeform 145"/>
            <p:cNvSpPr>
              <a:spLocks/>
            </p:cNvSpPr>
            <p:nvPr/>
          </p:nvSpPr>
          <p:spPr bwMode="auto">
            <a:xfrm>
              <a:off x="1487" y="3524"/>
              <a:ext cx="568" cy="273"/>
            </a:xfrm>
            <a:custGeom>
              <a:avLst/>
              <a:gdLst>
                <a:gd name="T0" fmla="*/ 0 w 1704"/>
                <a:gd name="T1" fmla="*/ 0 h 819"/>
                <a:gd name="T2" fmla="*/ 0 w 1704"/>
                <a:gd name="T3" fmla="*/ 0 h 819"/>
                <a:gd name="T4" fmla="*/ 0 w 1704"/>
                <a:gd name="T5" fmla="*/ 0 h 819"/>
                <a:gd name="T6" fmla="*/ 0 w 1704"/>
                <a:gd name="T7" fmla="*/ 0 h 819"/>
                <a:gd name="T8" fmla="*/ 0 w 1704"/>
                <a:gd name="T9" fmla="*/ 0 h 819"/>
                <a:gd name="T10" fmla="*/ 0 w 1704"/>
                <a:gd name="T11" fmla="*/ 0 h 819"/>
                <a:gd name="T12" fmla="*/ 0 w 1704"/>
                <a:gd name="T13" fmla="*/ 0 h 819"/>
                <a:gd name="T14" fmla="*/ 0 w 1704"/>
                <a:gd name="T15" fmla="*/ 0 h 819"/>
                <a:gd name="T16" fmla="*/ 0 w 1704"/>
                <a:gd name="T17" fmla="*/ 0 h 819"/>
                <a:gd name="T18" fmla="*/ 0 w 1704"/>
                <a:gd name="T19" fmla="*/ 0 h 819"/>
                <a:gd name="T20" fmla="*/ 0 w 1704"/>
                <a:gd name="T21" fmla="*/ 0 h 819"/>
                <a:gd name="T22" fmla="*/ 0 w 1704"/>
                <a:gd name="T23" fmla="*/ 0 h 819"/>
                <a:gd name="T24" fmla="*/ 0 w 1704"/>
                <a:gd name="T25" fmla="*/ 0 h 819"/>
                <a:gd name="T26" fmla="*/ 0 w 1704"/>
                <a:gd name="T27" fmla="*/ 0 h 819"/>
                <a:gd name="T28" fmla="*/ 0 w 1704"/>
                <a:gd name="T29" fmla="*/ 0 h 819"/>
                <a:gd name="T30" fmla="*/ 0 w 1704"/>
                <a:gd name="T31" fmla="*/ 0 h 819"/>
                <a:gd name="T32" fmla="*/ 0 w 1704"/>
                <a:gd name="T33" fmla="*/ 0 h 819"/>
                <a:gd name="T34" fmla="*/ 0 w 1704"/>
                <a:gd name="T35" fmla="*/ 0 h 819"/>
                <a:gd name="T36" fmla="*/ 0 w 1704"/>
                <a:gd name="T37" fmla="*/ 0 h 819"/>
                <a:gd name="T38" fmla="*/ 0 w 1704"/>
                <a:gd name="T39" fmla="*/ 0 h 819"/>
                <a:gd name="T40" fmla="*/ 0 w 1704"/>
                <a:gd name="T41" fmla="*/ 0 h 819"/>
                <a:gd name="T42" fmla="*/ 0 w 1704"/>
                <a:gd name="T43" fmla="*/ 0 h 819"/>
                <a:gd name="T44" fmla="*/ 0 w 1704"/>
                <a:gd name="T45" fmla="*/ 0 h 819"/>
                <a:gd name="T46" fmla="*/ 0 w 1704"/>
                <a:gd name="T47" fmla="*/ 0 h 819"/>
                <a:gd name="T48" fmla="*/ 0 w 1704"/>
                <a:gd name="T49" fmla="*/ 0 h 819"/>
                <a:gd name="T50" fmla="*/ 0 w 1704"/>
                <a:gd name="T51" fmla="*/ 0 h 819"/>
                <a:gd name="T52" fmla="*/ 0 w 1704"/>
                <a:gd name="T53" fmla="*/ 0 h 819"/>
                <a:gd name="T54" fmla="*/ 0 w 1704"/>
                <a:gd name="T55" fmla="*/ 0 h 819"/>
                <a:gd name="T56" fmla="*/ 0 w 1704"/>
                <a:gd name="T57" fmla="*/ 0 h 819"/>
                <a:gd name="T58" fmla="*/ 0 w 1704"/>
                <a:gd name="T59" fmla="*/ 0 h 819"/>
                <a:gd name="T60" fmla="*/ 0 w 1704"/>
                <a:gd name="T61" fmla="*/ 0 h 819"/>
                <a:gd name="T62" fmla="*/ 0 w 1704"/>
                <a:gd name="T63" fmla="*/ 0 h 819"/>
                <a:gd name="T64" fmla="*/ 0 w 1704"/>
                <a:gd name="T65" fmla="*/ 0 h 819"/>
                <a:gd name="T66" fmla="*/ 0 w 1704"/>
                <a:gd name="T67" fmla="*/ 0 h 819"/>
                <a:gd name="T68" fmla="*/ 0 w 1704"/>
                <a:gd name="T69" fmla="*/ 0 h 819"/>
                <a:gd name="T70" fmla="*/ 0 w 1704"/>
                <a:gd name="T71" fmla="*/ 0 h 819"/>
                <a:gd name="T72" fmla="*/ 0 w 1704"/>
                <a:gd name="T73" fmla="*/ 0 h 819"/>
                <a:gd name="T74" fmla="*/ 0 w 1704"/>
                <a:gd name="T75" fmla="*/ 0 h 819"/>
                <a:gd name="T76" fmla="*/ 0 w 1704"/>
                <a:gd name="T77" fmla="*/ 0 h 819"/>
                <a:gd name="T78" fmla="*/ 0 w 1704"/>
                <a:gd name="T79" fmla="*/ 0 h 819"/>
                <a:gd name="T80" fmla="*/ 0 w 1704"/>
                <a:gd name="T81" fmla="*/ 0 h 819"/>
                <a:gd name="T82" fmla="*/ 0 w 1704"/>
                <a:gd name="T83" fmla="*/ 0 h 819"/>
                <a:gd name="T84" fmla="*/ 0 w 1704"/>
                <a:gd name="T85" fmla="*/ 0 h 819"/>
                <a:gd name="T86" fmla="*/ 0 w 1704"/>
                <a:gd name="T87" fmla="*/ 0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4"/>
                <a:gd name="T133" fmla="*/ 0 h 819"/>
                <a:gd name="T134" fmla="*/ 1704 w 1704"/>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4" h="819">
                  <a:moveTo>
                    <a:pt x="956" y="0"/>
                  </a:moveTo>
                  <a:lnTo>
                    <a:pt x="1024" y="28"/>
                  </a:lnTo>
                  <a:lnTo>
                    <a:pt x="1092" y="69"/>
                  </a:lnTo>
                  <a:lnTo>
                    <a:pt x="1146" y="110"/>
                  </a:lnTo>
                  <a:lnTo>
                    <a:pt x="1173" y="137"/>
                  </a:lnTo>
                  <a:lnTo>
                    <a:pt x="1201" y="192"/>
                  </a:lnTo>
                  <a:lnTo>
                    <a:pt x="1228" y="274"/>
                  </a:lnTo>
                  <a:lnTo>
                    <a:pt x="1241" y="328"/>
                  </a:lnTo>
                  <a:lnTo>
                    <a:pt x="1283" y="383"/>
                  </a:lnTo>
                  <a:lnTo>
                    <a:pt x="1324" y="423"/>
                  </a:lnTo>
                  <a:lnTo>
                    <a:pt x="1378" y="451"/>
                  </a:lnTo>
                  <a:lnTo>
                    <a:pt x="1433" y="491"/>
                  </a:lnTo>
                  <a:lnTo>
                    <a:pt x="1514" y="533"/>
                  </a:lnTo>
                  <a:lnTo>
                    <a:pt x="1595" y="560"/>
                  </a:lnTo>
                  <a:lnTo>
                    <a:pt x="1636" y="587"/>
                  </a:lnTo>
                  <a:lnTo>
                    <a:pt x="1650" y="601"/>
                  </a:lnTo>
                  <a:lnTo>
                    <a:pt x="1650" y="642"/>
                  </a:lnTo>
                  <a:lnTo>
                    <a:pt x="1636" y="655"/>
                  </a:lnTo>
                  <a:lnTo>
                    <a:pt x="1609" y="683"/>
                  </a:lnTo>
                  <a:lnTo>
                    <a:pt x="1554" y="723"/>
                  </a:lnTo>
                  <a:lnTo>
                    <a:pt x="1499" y="738"/>
                  </a:lnTo>
                  <a:lnTo>
                    <a:pt x="1447" y="751"/>
                  </a:lnTo>
                  <a:lnTo>
                    <a:pt x="1337" y="751"/>
                  </a:lnTo>
                  <a:lnTo>
                    <a:pt x="1269" y="738"/>
                  </a:lnTo>
                  <a:lnTo>
                    <a:pt x="1201" y="723"/>
                  </a:lnTo>
                  <a:lnTo>
                    <a:pt x="1133" y="710"/>
                  </a:lnTo>
                  <a:lnTo>
                    <a:pt x="1078" y="697"/>
                  </a:lnTo>
                  <a:lnTo>
                    <a:pt x="982" y="655"/>
                  </a:lnTo>
                  <a:lnTo>
                    <a:pt x="901" y="615"/>
                  </a:lnTo>
                  <a:lnTo>
                    <a:pt x="818" y="560"/>
                  </a:lnTo>
                  <a:lnTo>
                    <a:pt x="792" y="533"/>
                  </a:lnTo>
                  <a:lnTo>
                    <a:pt x="765" y="506"/>
                  </a:lnTo>
                  <a:lnTo>
                    <a:pt x="765" y="478"/>
                  </a:lnTo>
                  <a:lnTo>
                    <a:pt x="778" y="438"/>
                  </a:lnTo>
                  <a:lnTo>
                    <a:pt x="697" y="451"/>
                  </a:lnTo>
                  <a:lnTo>
                    <a:pt x="642" y="478"/>
                  </a:lnTo>
                  <a:lnTo>
                    <a:pt x="587" y="478"/>
                  </a:lnTo>
                  <a:lnTo>
                    <a:pt x="491" y="491"/>
                  </a:lnTo>
                  <a:lnTo>
                    <a:pt x="342" y="491"/>
                  </a:lnTo>
                  <a:lnTo>
                    <a:pt x="301" y="478"/>
                  </a:lnTo>
                  <a:lnTo>
                    <a:pt x="246" y="478"/>
                  </a:lnTo>
                  <a:lnTo>
                    <a:pt x="178" y="464"/>
                  </a:lnTo>
                  <a:lnTo>
                    <a:pt x="137" y="451"/>
                  </a:lnTo>
                  <a:lnTo>
                    <a:pt x="82" y="423"/>
                  </a:lnTo>
                  <a:lnTo>
                    <a:pt x="0" y="355"/>
                  </a:lnTo>
                  <a:lnTo>
                    <a:pt x="27" y="438"/>
                  </a:lnTo>
                  <a:lnTo>
                    <a:pt x="137" y="491"/>
                  </a:lnTo>
                  <a:lnTo>
                    <a:pt x="232" y="533"/>
                  </a:lnTo>
                  <a:lnTo>
                    <a:pt x="301" y="546"/>
                  </a:lnTo>
                  <a:lnTo>
                    <a:pt x="382" y="560"/>
                  </a:lnTo>
                  <a:lnTo>
                    <a:pt x="437" y="560"/>
                  </a:lnTo>
                  <a:lnTo>
                    <a:pt x="505" y="560"/>
                  </a:lnTo>
                  <a:lnTo>
                    <a:pt x="559" y="560"/>
                  </a:lnTo>
                  <a:lnTo>
                    <a:pt x="614" y="533"/>
                  </a:lnTo>
                  <a:lnTo>
                    <a:pt x="669" y="533"/>
                  </a:lnTo>
                  <a:lnTo>
                    <a:pt x="723" y="506"/>
                  </a:lnTo>
                  <a:lnTo>
                    <a:pt x="737" y="560"/>
                  </a:lnTo>
                  <a:lnTo>
                    <a:pt x="778" y="601"/>
                  </a:lnTo>
                  <a:lnTo>
                    <a:pt x="818" y="642"/>
                  </a:lnTo>
                  <a:lnTo>
                    <a:pt x="873" y="683"/>
                  </a:lnTo>
                  <a:lnTo>
                    <a:pt x="928" y="710"/>
                  </a:lnTo>
                  <a:lnTo>
                    <a:pt x="1120" y="765"/>
                  </a:lnTo>
                  <a:lnTo>
                    <a:pt x="1188" y="778"/>
                  </a:lnTo>
                  <a:lnTo>
                    <a:pt x="1269" y="806"/>
                  </a:lnTo>
                  <a:lnTo>
                    <a:pt x="1351" y="819"/>
                  </a:lnTo>
                  <a:lnTo>
                    <a:pt x="1486" y="819"/>
                  </a:lnTo>
                  <a:lnTo>
                    <a:pt x="1554" y="791"/>
                  </a:lnTo>
                  <a:lnTo>
                    <a:pt x="1622" y="765"/>
                  </a:lnTo>
                  <a:lnTo>
                    <a:pt x="1677" y="723"/>
                  </a:lnTo>
                  <a:lnTo>
                    <a:pt x="1704" y="683"/>
                  </a:lnTo>
                  <a:lnTo>
                    <a:pt x="1704" y="628"/>
                  </a:lnTo>
                  <a:lnTo>
                    <a:pt x="1704" y="587"/>
                  </a:lnTo>
                  <a:lnTo>
                    <a:pt x="1677" y="546"/>
                  </a:lnTo>
                  <a:lnTo>
                    <a:pt x="1622" y="506"/>
                  </a:lnTo>
                  <a:lnTo>
                    <a:pt x="1595" y="491"/>
                  </a:lnTo>
                  <a:lnTo>
                    <a:pt x="1554" y="478"/>
                  </a:lnTo>
                  <a:lnTo>
                    <a:pt x="1486" y="451"/>
                  </a:lnTo>
                  <a:lnTo>
                    <a:pt x="1419" y="410"/>
                  </a:lnTo>
                  <a:lnTo>
                    <a:pt x="1351" y="355"/>
                  </a:lnTo>
                  <a:lnTo>
                    <a:pt x="1324" y="315"/>
                  </a:lnTo>
                  <a:lnTo>
                    <a:pt x="1296" y="260"/>
                  </a:lnTo>
                  <a:lnTo>
                    <a:pt x="1269" y="206"/>
                  </a:lnTo>
                  <a:lnTo>
                    <a:pt x="1241" y="151"/>
                  </a:lnTo>
                  <a:lnTo>
                    <a:pt x="1214" y="96"/>
                  </a:lnTo>
                  <a:lnTo>
                    <a:pt x="1173" y="55"/>
                  </a:lnTo>
                  <a:lnTo>
                    <a:pt x="1133" y="28"/>
                  </a:lnTo>
                  <a:lnTo>
                    <a:pt x="1092" y="15"/>
                  </a:lnTo>
                  <a:lnTo>
                    <a:pt x="996" y="0"/>
                  </a:lnTo>
                  <a:lnTo>
                    <a:pt x="956" y="0"/>
                  </a:lnTo>
                </a:path>
              </a:pathLst>
            </a:custGeom>
            <a:noFill/>
            <a:ln w="0">
              <a:solidFill>
                <a:srgbClr val="000000"/>
              </a:solidFill>
              <a:round/>
              <a:headEnd/>
              <a:tailEnd/>
            </a:ln>
          </p:spPr>
          <p:txBody>
            <a:bodyPr/>
            <a:lstStyle/>
            <a:p>
              <a:endParaRPr lang="en-US"/>
            </a:p>
          </p:txBody>
        </p:sp>
        <p:sp>
          <p:nvSpPr>
            <p:cNvPr id="15499" name="Freeform 146"/>
            <p:cNvSpPr>
              <a:spLocks/>
            </p:cNvSpPr>
            <p:nvPr/>
          </p:nvSpPr>
          <p:spPr bwMode="auto">
            <a:xfrm>
              <a:off x="1487" y="3524"/>
              <a:ext cx="568" cy="273"/>
            </a:xfrm>
            <a:custGeom>
              <a:avLst/>
              <a:gdLst>
                <a:gd name="T0" fmla="*/ 0 w 1704"/>
                <a:gd name="T1" fmla="*/ 0 h 819"/>
                <a:gd name="T2" fmla="*/ 0 w 1704"/>
                <a:gd name="T3" fmla="*/ 0 h 819"/>
                <a:gd name="T4" fmla="*/ 0 w 1704"/>
                <a:gd name="T5" fmla="*/ 0 h 819"/>
                <a:gd name="T6" fmla="*/ 0 w 1704"/>
                <a:gd name="T7" fmla="*/ 0 h 819"/>
                <a:gd name="T8" fmla="*/ 0 w 1704"/>
                <a:gd name="T9" fmla="*/ 0 h 819"/>
                <a:gd name="T10" fmla="*/ 0 w 1704"/>
                <a:gd name="T11" fmla="*/ 0 h 819"/>
                <a:gd name="T12" fmla="*/ 0 w 1704"/>
                <a:gd name="T13" fmla="*/ 0 h 819"/>
                <a:gd name="T14" fmla="*/ 0 w 1704"/>
                <a:gd name="T15" fmla="*/ 0 h 819"/>
                <a:gd name="T16" fmla="*/ 0 w 1704"/>
                <a:gd name="T17" fmla="*/ 0 h 819"/>
                <a:gd name="T18" fmla="*/ 0 w 1704"/>
                <a:gd name="T19" fmla="*/ 0 h 819"/>
                <a:gd name="T20" fmla="*/ 0 w 1704"/>
                <a:gd name="T21" fmla="*/ 0 h 819"/>
                <a:gd name="T22" fmla="*/ 0 w 1704"/>
                <a:gd name="T23" fmla="*/ 0 h 819"/>
                <a:gd name="T24" fmla="*/ 0 w 1704"/>
                <a:gd name="T25" fmla="*/ 0 h 819"/>
                <a:gd name="T26" fmla="*/ 0 w 1704"/>
                <a:gd name="T27" fmla="*/ 0 h 819"/>
                <a:gd name="T28" fmla="*/ 0 w 1704"/>
                <a:gd name="T29" fmla="*/ 0 h 819"/>
                <a:gd name="T30" fmla="*/ 0 w 1704"/>
                <a:gd name="T31" fmla="*/ 0 h 819"/>
                <a:gd name="T32" fmla="*/ 0 w 1704"/>
                <a:gd name="T33" fmla="*/ 0 h 819"/>
                <a:gd name="T34" fmla="*/ 0 w 1704"/>
                <a:gd name="T35" fmla="*/ 0 h 819"/>
                <a:gd name="T36" fmla="*/ 0 w 1704"/>
                <a:gd name="T37" fmla="*/ 0 h 819"/>
                <a:gd name="T38" fmla="*/ 0 w 1704"/>
                <a:gd name="T39" fmla="*/ 0 h 819"/>
                <a:gd name="T40" fmla="*/ 0 w 1704"/>
                <a:gd name="T41" fmla="*/ 0 h 819"/>
                <a:gd name="T42" fmla="*/ 0 w 1704"/>
                <a:gd name="T43" fmla="*/ 0 h 819"/>
                <a:gd name="T44" fmla="*/ 0 w 1704"/>
                <a:gd name="T45" fmla="*/ 0 h 819"/>
                <a:gd name="T46" fmla="*/ 0 w 1704"/>
                <a:gd name="T47" fmla="*/ 0 h 819"/>
                <a:gd name="T48" fmla="*/ 0 w 1704"/>
                <a:gd name="T49" fmla="*/ 0 h 819"/>
                <a:gd name="T50" fmla="*/ 0 w 1704"/>
                <a:gd name="T51" fmla="*/ 0 h 819"/>
                <a:gd name="T52" fmla="*/ 0 w 1704"/>
                <a:gd name="T53" fmla="*/ 0 h 819"/>
                <a:gd name="T54" fmla="*/ 0 w 1704"/>
                <a:gd name="T55" fmla="*/ 0 h 819"/>
                <a:gd name="T56" fmla="*/ 0 w 1704"/>
                <a:gd name="T57" fmla="*/ 0 h 819"/>
                <a:gd name="T58" fmla="*/ 0 w 1704"/>
                <a:gd name="T59" fmla="*/ 0 h 819"/>
                <a:gd name="T60" fmla="*/ 0 w 1704"/>
                <a:gd name="T61" fmla="*/ 0 h 819"/>
                <a:gd name="T62" fmla="*/ 0 w 1704"/>
                <a:gd name="T63" fmla="*/ 0 h 819"/>
                <a:gd name="T64" fmla="*/ 0 w 1704"/>
                <a:gd name="T65" fmla="*/ 0 h 819"/>
                <a:gd name="T66" fmla="*/ 0 w 1704"/>
                <a:gd name="T67" fmla="*/ 0 h 819"/>
                <a:gd name="T68" fmla="*/ 0 w 1704"/>
                <a:gd name="T69" fmla="*/ 0 h 819"/>
                <a:gd name="T70" fmla="*/ 0 w 1704"/>
                <a:gd name="T71" fmla="*/ 0 h 819"/>
                <a:gd name="T72" fmla="*/ 0 w 1704"/>
                <a:gd name="T73" fmla="*/ 0 h 819"/>
                <a:gd name="T74" fmla="*/ 0 w 1704"/>
                <a:gd name="T75" fmla="*/ 0 h 819"/>
                <a:gd name="T76" fmla="*/ 0 w 1704"/>
                <a:gd name="T77" fmla="*/ 0 h 819"/>
                <a:gd name="T78" fmla="*/ 0 w 1704"/>
                <a:gd name="T79" fmla="*/ 0 h 819"/>
                <a:gd name="T80" fmla="*/ 0 w 1704"/>
                <a:gd name="T81" fmla="*/ 0 h 819"/>
                <a:gd name="T82" fmla="*/ 0 w 1704"/>
                <a:gd name="T83" fmla="*/ 0 h 819"/>
                <a:gd name="T84" fmla="*/ 0 w 1704"/>
                <a:gd name="T85" fmla="*/ 0 h 819"/>
                <a:gd name="T86" fmla="*/ 0 w 1704"/>
                <a:gd name="T87" fmla="*/ 0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4"/>
                <a:gd name="T133" fmla="*/ 0 h 819"/>
                <a:gd name="T134" fmla="*/ 1704 w 1704"/>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4" h="819">
                  <a:moveTo>
                    <a:pt x="956" y="0"/>
                  </a:moveTo>
                  <a:lnTo>
                    <a:pt x="1024" y="28"/>
                  </a:lnTo>
                  <a:lnTo>
                    <a:pt x="1092" y="69"/>
                  </a:lnTo>
                  <a:lnTo>
                    <a:pt x="1146" y="110"/>
                  </a:lnTo>
                  <a:lnTo>
                    <a:pt x="1173" y="137"/>
                  </a:lnTo>
                  <a:lnTo>
                    <a:pt x="1201" y="192"/>
                  </a:lnTo>
                  <a:lnTo>
                    <a:pt x="1228" y="274"/>
                  </a:lnTo>
                  <a:lnTo>
                    <a:pt x="1241" y="328"/>
                  </a:lnTo>
                  <a:lnTo>
                    <a:pt x="1283" y="383"/>
                  </a:lnTo>
                  <a:lnTo>
                    <a:pt x="1324" y="423"/>
                  </a:lnTo>
                  <a:lnTo>
                    <a:pt x="1378" y="451"/>
                  </a:lnTo>
                  <a:lnTo>
                    <a:pt x="1433" y="491"/>
                  </a:lnTo>
                  <a:lnTo>
                    <a:pt x="1514" y="533"/>
                  </a:lnTo>
                  <a:lnTo>
                    <a:pt x="1595" y="560"/>
                  </a:lnTo>
                  <a:lnTo>
                    <a:pt x="1636" y="587"/>
                  </a:lnTo>
                  <a:lnTo>
                    <a:pt x="1650" y="601"/>
                  </a:lnTo>
                  <a:lnTo>
                    <a:pt x="1650" y="642"/>
                  </a:lnTo>
                  <a:lnTo>
                    <a:pt x="1636" y="655"/>
                  </a:lnTo>
                  <a:lnTo>
                    <a:pt x="1609" y="683"/>
                  </a:lnTo>
                  <a:lnTo>
                    <a:pt x="1554" y="723"/>
                  </a:lnTo>
                  <a:lnTo>
                    <a:pt x="1499" y="738"/>
                  </a:lnTo>
                  <a:lnTo>
                    <a:pt x="1447" y="751"/>
                  </a:lnTo>
                  <a:lnTo>
                    <a:pt x="1337" y="751"/>
                  </a:lnTo>
                  <a:lnTo>
                    <a:pt x="1269" y="738"/>
                  </a:lnTo>
                  <a:lnTo>
                    <a:pt x="1201" y="723"/>
                  </a:lnTo>
                  <a:lnTo>
                    <a:pt x="1133" y="710"/>
                  </a:lnTo>
                  <a:lnTo>
                    <a:pt x="1078" y="697"/>
                  </a:lnTo>
                  <a:lnTo>
                    <a:pt x="982" y="655"/>
                  </a:lnTo>
                  <a:lnTo>
                    <a:pt x="901" y="615"/>
                  </a:lnTo>
                  <a:lnTo>
                    <a:pt x="818" y="560"/>
                  </a:lnTo>
                  <a:lnTo>
                    <a:pt x="792" y="533"/>
                  </a:lnTo>
                  <a:lnTo>
                    <a:pt x="765" y="506"/>
                  </a:lnTo>
                  <a:lnTo>
                    <a:pt x="765" y="478"/>
                  </a:lnTo>
                  <a:lnTo>
                    <a:pt x="778" y="438"/>
                  </a:lnTo>
                  <a:lnTo>
                    <a:pt x="697" y="451"/>
                  </a:lnTo>
                  <a:lnTo>
                    <a:pt x="642" y="478"/>
                  </a:lnTo>
                  <a:lnTo>
                    <a:pt x="587" y="478"/>
                  </a:lnTo>
                  <a:lnTo>
                    <a:pt x="491" y="491"/>
                  </a:lnTo>
                  <a:lnTo>
                    <a:pt x="342" y="491"/>
                  </a:lnTo>
                  <a:lnTo>
                    <a:pt x="301" y="478"/>
                  </a:lnTo>
                  <a:lnTo>
                    <a:pt x="246" y="478"/>
                  </a:lnTo>
                  <a:lnTo>
                    <a:pt x="178" y="464"/>
                  </a:lnTo>
                  <a:lnTo>
                    <a:pt x="137" y="451"/>
                  </a:lnTo>
                  <a:lnTo>
                    <a:pt x="82" y="423"/>
                  </a:lnTo>
                  <a:lnTo>
                    <a:pt x="0" y="355"/>
                  </a:lnTo>
                  <a:lnTo>
                    <a:pt x="27" y="438"/>
                  </a:lnTo>
                  <a:lnTo>
                    <a:pt x="137" y="491"/>
                  </a:lnTo>
                  <a:lnTo>
                    <a:pt x="232" y="533"/>
                  </a:lnTo>
                  <a:lnTo>
                    <a:pt x="301" y="546"/>
                  </a:lnTo>
                  <a:lnTo>
                    <a:pt x="382" y="560"/>
                  </a:lnTo>
                  <a:lnTo>
                    <a:pt x="437" y="560"/>
                  </a:lnTo>
                  <a:lnTo>
                    <a:pt x="505" y="560"/>
                  </a:lnTo>
                  <a:lnTo>
                    <a:pt x="559" y="560"/>
                  </a:lnTo>
                  <a:lnTo>
                    <a:pt x="614" y="533"/>
                  </a:lnTo>
                  <a:lnTo>
                    <a:pt x="669" y="533"/>
                  </a:lnTo>
                  <a:lnTo>
                    <a:pt x="723" y="506"/>
                  </a:lnTo>
                  <a:lnTo>
                    <a:pt x="737" y="560"/>
                  </a:lnTo>
                  <a:lnTo>
                    <a:pt x="778" y="601"/>
                  </a:lnTo>
                  <a:lnTo>
                    <a:pt x="818" y="642"/>
                  </a:lnTo>
                  <a:lnTo>
                    <a:pt x="873" y="683"/>
                  </a:lnTo>
                  <a:lnTo>
                    <a:pt x="928" y="710"/>
                  </a:lnTo>
                  <a:lnTo>
                    <a:pt x="1120" y="765"/>
                  </a:lnTo>
                  <a:lnTo>
                    <a:pt x="1188" y="778"/>
                  </a:lnTo>
                  <a:lnTo>
                    <a:pt x="1269" y="806"/>
                  </a:lnTo>
                  <a:lnTo>
                    <a:pt x="1351" y="819"/>
                  </a:lnTo>
                  <a:lnTo>
                    <a:pt x="1486" y="819"/>
                  </a:lnTo>
                  <a:lnTo>
                    <a:pt x="1554" y="791"/>
                  </a:lnTo>
                  <a:lnTo>
                    <a:pt x="1622" y="765"/>
                  </a:lnTo>
                  <a:lnTo>
                    <a:pt x="1677" y="723"/>
                  </a:lnTo>
                  <a:lnTo>
                    <a:pt x="1704" y="683"/>
                  </a:lnTo>
                  <a:lnTo>
                    <a:pt x="1704" y="628"/>
                  </a:lnTo>
                  <a:lnTo>
                    <a:pt x="1704" y="587"/>
                  </a:lnTo>
                  <a:lnTo>
                    <a:pt x="1677" y="546"/>
                  </a:lnTo>
                  <a:lnTo>
                    <a:pt x="1622" y="506"/>
                  </a:lnTo>
                  <a:lnTo>
                    <a:pt x="1595" y="491"/>
                  </a:lnTo>
                  <a:lnTo>
                    <a:pt x="1554" y="478"/>
                  </a:lnTo>
                  <a:lnTo>
                    <a:pt x="1486" y="451"/>
                  </a:lnTo>
                  <a:lnTo>
                    <a:pt x="1419" y="410"/>
                  </a:lnTo>
                  <a:lnTo>
                    <a:pt x="1351" y="355"/>
                  </a:lnTo>
                  <a:lnTo>
                    <a:pt x="1324" y="315"/>
                  </a:lnTo>
                  <a:lnTo>
                    <a:pt x="1296" y="260"/>
                  </a:lnTo>
                  <a:lnTo>
                    <a:pt x="1269" y="206"/>
                  </a:lnTo>
                  <a:lnTo>
                    <a:pt x="1241" y="151"/>
                  </a:lnTo>
                  <a:lnTo>
                    <a:pt x="1214" y="96"/>
                  </a:lnTo>
                  <a:lnTo>
                    <a:pt x="1173" y="55"/>
                  </a:lnTo>
                  <a:lnTo>
                    <a:pt x="1133" y="28"/>
                  </a:lnTo>
                  <a:lnTo>
                    <a:pt x="1092" y="15"/>
                  </a:lnTo>
                  <a:lnTo>
                    <a:pt x="996" y="0"/>
                  </a:lnTo>
                  <a:lnTo>
                    <a:pt x="956" y="0"/>
                  </a:lnTo>
                </a:path>
              </a:pathLst>
            </a:custGeom>
            <a:noFill/>
            <a:ln w="0">
              <a:solidFill>
                <a:srgbClr val="000000"/>
              </a:solidFill>
              <a:round/>
              <a:headEnd/>
              <a:tailEnd/>
            </a:ln>
          </p:spPr>
          <p:txBody>
            <a:bodyPr/>
            <a:lstStyle/>
            <a:p>
              <a:endParaRPr lang="en-US"/>
            </a:p>
          </p:txBody>
        </p:sp>
        <p:sp>
          <p:nvSpPr>
            <p:cNvPr id="15500" name="Freeform 147"/>
            <p:cNvSpPr>
              <a:spLocks/>
            </p:cNvSpPr>
            <p:nvPr/>
          </p:nvSpPr>
          <p:spPr bwMode="auto">
            <a:xfrm>
              <a:off x="2460" y="3442"/>
              <a:ext cx="23" cy="182"/>
            </a:xfrm>
            <a:custGeom>
              <a:avLst/>
              <a:gdLst>
                <a:gd name="T0" fmla="*/ 0 w 68"/>
                <a:gd name="T1" fmla="*/ 0 h 544"/>
                <a:gd name="T2" fmla="*/ 0 w 68"/>
                <a:gd name="T3" fmla="*/ 0 h 544"/>
                <a:gd name="T4" fmla="*/ 0 w 68"/>
                <a:gd name="T5" fmla="*/ 0 h 544"/>
                <a:gd name="T6" fmla="*/ 0 w 68"/>
                <a:gd name="T7" fmla="*/ 0 h 544"/>
                <a:gd name="T8" fmla="*/ 0 w 68"/>
                <a:gd name="T9" fmla="*/ 0 h 544"/>
                <a:gd name="T10" fmla="*/ 0 w 68"/>
                <a:gd name="T11" fmla="*/ 0 h 544"/>
                <a:gd name="T12" fmla="*/ 0 w 68"/>
                <a:gd name="T13" fmla="*/ 0 h 544"/>
                <a:gd name="T14" fmla="*/ 0 w 68"/>
                <a:gd name="T15" fmla="*/ 0 h 544"/>
                <a:gd name="T16" fmla="*/ 0 w 68"/>
                <a:gd name="T17" fmla="*/ 0 h 544"/>
                <a:gd name="T18" fmla="*/ 0 w 68"/>
                <a:gd name="T19" fmla="*/ 0 h 544"/>
                <a:gd name="T20" fmla="*/ 0 w 68"/>
                <a:gd name="T21" fmla="*/ 0 h 544"/>
                <a:gd name="T22" fmla="*/ 0 w 68"/>
                <a:gd name="T23" fmla="*/ 0 h 544"/>
                <a:gd name="T24" fmla="*/ 0 w 68"/>
                <a:gd name="T25" fmla="*/ 0 h 544"/>
                <a:gd name="T26" fmla="*/ 0 w 68"/>
                <a:gd name="T27" fmla="*/ 0 h 544"/>
                <a:gd name="T28" fmla="*/ 0 w 68"/>
                <a:gd name="T29" fmla="*/ 0 h 544"/>
                <a:gd name="T30" fmla="*/ 0 w 68"/>
                <a:gd name="T31" fmla="*/ 0 h 544"/>
                <a:gd name="T32" fmla="*/ 0 w 68"/>
                <a:gd name="T33" fmla="*/ 0 h 544"/>
                <a:gd name="T34" fmla="*/ 0 w 68"/>
                <a:gd name="T35" fmla="*/ 0 h 5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544"/>
                <a:gd name="T56" fmla="*/ 68 w 68"/>
                <a:gd name="T57" fmla="*/ 544 h 5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544">
                  <a:moveTo>
                    <a:pt x="0" y="0"/>
                  </a:moveTo>
                  <a:lnTo>
                    <a:pt x="0" y="176"/>
                  </a:lnTo>
                  <a:lnTo>
                    <a:pt x="0" y="259"/>
                  </a:lnTo>
                  <a:lnTo>
                    <a:pt x="13" y="299"/>
                  </a:lnTo>
                  <a:lnTo>
                    <a:pt x="0" y="368"/>
                  </a:lnTo>
                  <a:lnTo>
                    <a:pt x="0" y="423"/>
                  </a:lnTo>
                  <a:lnTo>
                    <a:pt x="0" y="463"/>
                  </a:lnTo>
                  <a:lnTo>
                    <a:pt x="0" y="531"/>
                  </a:lnTo>
                  <a:lnTo>
                    <a:pt x="41" y="544"/>
                  </a:lnTo>
                  <a:lnTo>
                    <a:pt x="41" y="491"/>
                  </a:lnTo>
                  <a:lnTo>
                    <a:pt x="54" y="436"/>
                  </a:lnTo>
                  <a:lnTo>
                    <a:pt x="68" y="327"/>
                  </a:lnTo>
                  <a:lnTo>
                    <a:pt x="68" y="259"/>
                  </a:lnTo>
                  <a:lnTo>
                    <a:pt x="68" y="176"/>
                  </a:lnTo>
                  <a:lnTo>
                    <a:pt x="68" y="123"/>
                  </a:lnTo>
                  <a:lnTo>
                    <a:pt x="68" y="81"/>
                  </a:lnTo>
                  <a:lnTo>
                    <a:pt x="41" y="27"/>
                  </a:lnTo>
                  <a:lnTo>
                    <a:pt x="0" y="0"/>
                  </a:lnTo>
                  <a:close/>
                </a:path>
              </a:pathLst>
            </a:custGeom>
            <a:solidFill>
              <a:srgbClr val="0E0D0D"/>
            </a:solidFill>
            <a:ln w="9525">
              <a:noFill/>
              <a:round/>
              <a:headEnd/>
              <a:tailEnd/>
            </a:ln>
          </p:spPr>
          <p:txBody>
            <a:bodyPr/>
            <a:lstStyle/>
            <a:p>
              <a:endParaRPr lang="en-US"/>
            </a:p>
          </p:txBody>
        </p:sp>
        <p:sp>
          <p:nvSpPr>
            <p:cNvPr id="15501" name="Freeform 148"/>
            <p:cNvSpPr>
              <a:spLocks/>
            </p:cNvSpPr>
            <p:nvPr/>
          </p:nvSpPr>
          <p:spPr bwMode="auto">
            <a:xfrm>
              <a:off x="2460" y="3442"/>
              <a:ext cx="23" cy="182"/>
            </a:xfrm>
            <a:custGeom>
              <a:avLst/>
              <a:gdLst>
                <a:gd name="T0" fmla="*/ 0 w 68"/>
                <a:gd name="T1" fmla="*/ 0 h 544"/>
                <a:gd name="T2" fmla="*/ 0 w 68"/>
                <a:gd name="T3" fmla="*/ 0 h 544"/>
                <a:gd name="T4" fmla="*/ 0 w 68"/>
                <a:gd name="T5" fmla="*/ 0 h 544"/>
                <a:gd name="T6" fmla="*/ 0 w 68"/>
                <a:gd name="T7" fmla="*/ 0 h 544"/>
                <a:gd name="T8" fmla="*/ 0 w 68"/>
                <a:gd name="T9" fmla="*/ 0 h 544"/>
                <a:gd name="T10" fmla="*/ 0 w 68"/>
                <a:gd name="T11" fmla="*/ 0 h 544"/>
                <a:gd name="T12" fmla="*/ 0 w 68"/>
                <a:gd name="T13" fmla="*/ 0 h 544"/>
                <a:gd name="T14" fmla="*/ 0 w 68"/>
                <a:gd name="T15" fmla="*/ 0 h 544"/>
                <a:gd name="T16" fmla="*/ 0 w 68"/>
                <a:gd name="T17" fmla="*/ 0 h 544"/>
                <a:gd name="T18" fmla="*/ 0 w 68"/>
                <a:gd name="T19" fmla="*/ 0 h 544"/>
                <a:gd name="T20" fmla="*/ 0 w 68"/>
                <a:gd name="T21" fmla="*/ 0 h 544"/>
                <a:gd name="T22" fmla="*/ 0 w 68"/>
                <a:gd name="T23" fmla="*/ 0 h 544"/>
                <a:gd name="T24" fmla="*/ 0 w 68"/>
                <a:gd name="T25" fmla="*/ 0 h 544"/>
                <a:gd name="T26" fmla="*/ 0 w 68"/>
                <a:gd name="T27" fmla="*/ 0 h 544"/>
                <a:gd name="T28" fmla="*/ 0 w 68"/>
                <a:gd name="T29" fmla="*/ 0 h 544"/>
                <a:gd name="T30" fmla="*/ 0 w 68"/>
                <a:gd name="T31" fmla="*/ 0 h 544"/>
                <a:gd name="T32" fmla="*/ 0 w 68"/>
                <a:gd name="T33" fmla="*/ 0 h 544"/>
                <a:gd name="T34" fmla="*/ 0 w 68"/>
                <a:gd name="T35" fmla="*/ 0 h 5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544"/>
                <a:gd name="T56" fmla="*/ 68 w 68"/>
                <a:gd name="T57" fmla="*/ 544 h 5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544">
                  <a:moveTo>
                    <a:pt x="0" y="0"/>
                  </a:moveTo>
                  <a:lnTo>
                    <a:pt x="0" y="176"/>
                  </a:lnTo>
                  <a:lnTo>
                    <a:pt x="0" y="259"/>
                  </a:lnTo>
                  <a:lnTo>
                    <a:pt x="13" y="299"/>
                  </a:lnTo>
                  <a:lnTo>
                    <a:pt x="0" y="368"/>
                  </a:lnTo>
                  <a:lnTo>
                    <a:pt x="0" y="423"/>
                  </a:lnTo>
                  <a:lnTo>
                    <a:pt x="0" y="463"/>
                  </a:lnTo>
                  <a:lnTo>
                    <a:pt x="0" y="531"/>
                  </a:lnTo>
                  <a:lnTo>
                    <a:pt x="41" y="544"/>
                  </a:lnTo>
                  <a:lnTo>
                    <a:pt x="41" y="491"/>
                  </a:lnTo>
                  <a:lnTo>
                    <a:pt x="54" y="436"/>
                  </a:lnTo>
                  <a:lnTo>
                    <a:pt x="68" y="327"/>
                  </a:lnTo>
                  <a:lnTo>
                    <a:pt x="68" y="259"/>
                  </a:lnTo>
                  <a:lnTo>
                    <a:pt x="68" y="176"/>
                  </a:lnTo>
                  <a:lnTo>
                    <a:pt x="68" y="123"/>
                  </a:lnTo>
                  <a:lnTo>
                    <a:pt x="68" y="81"/>
                  </a:lnTo>
                  <a:lnTo>
                    <a:pt x="41" y="27"/>
                  </a:lnTo>
                  <a:lnTo>
                    <a:pt x="0" y="0"/>
                  </a:lnTo>
                </a:path>
              </a:pathLst>
            </a:custGeom>
            <a:noFill/>
            <a:ln w="0">
              <a:solidFill>
                <a:srgbClr val="000000"/>
              </a:solidFill>
              <a:round/>
              <a:headEnd/>
              <a:tailEnd/>
            </a:ln>
          </p:spPr>
          <p:txBody>
            <a:bodyPr/>
            <a:lstStyle/>
            <a:p>
              <a:endParaRPr lang="en-US"/>
            </a:p>
          </p:txBody>
        </p:sp>
        <p:sp>
          <p:nvSpPr>
            <p:cNvPr id="15502" name="Freeform 149"/>
            <p:cNvSpPr>
              <a:spLocks/>
            </p:cNvSpPr>
            <p:nvPr/>
          </p:nvSpPr>
          <p:spPr bwMode="auto">
            <a:xfrm>
              <a:off x="2460" y="3442"/>
              <a:ext cx="23" cy="182"/>
            </a:xfrm>
            <a:custGeom>
              <a:avLst/>
              <a:gdLst>
                <a:gd name="T0" fmla="*/ 0 w 68"/>
                <a:gd name="T1" fmla="*/ 0 h 544"/>
                <a:gd name="T2" fmla="*/ 0 w 68"/>
                <a:gd name="T3" fmla="*/ 0 h 544"/>
                <a:gd name="T4" fmla="*/ 0 w 68"/>
                <a:gd name="T5" fmla="*/ 0 h 544"/>
                <a:gd name="T6" fmla="*/ 0 w 68"/>
                <a:gd name="T7" fmla="*/ 0 h 544"/>
                <a:gd name="T8" fmla="*/ 0 w 68"/>
                <a:gd name="T9" fmla="*/ 0 h 544"/>
                <a:gd name="T10" fmla="*/ 0 w 68"/>
                <a:gd name="T11" fmla="*/ 0 h 544"/>
                <a:gd name="T12" fmla="*/ 0 w 68"/>
                <a:gd name="T13" fmla="*/ 0 h 544"/>
                <a:gd name="T14" fmla="*/ 0 w 68"/>
                <a:gd name="T15" fmla="*/ 0 h 544"/>
                <a:gd name="T16" fmla="*/ 0 w 68"/>
                <a:gd name="T17" fmla="*/ 0 h 544"/>
                <a:gd name="T18" fmla="*/ 0 w 68"/>
                <a:gd name="T19" fmla="*/ 0 h 544"/>
                <a:gd name="T20" fmla="*/ 0 w 68"/>
                <a:gd name="T21" fmla="*/ 0 h 544"/>
                <a:gd name="T22" fmla="*/ 0 w 68"/>
                <a:gd name="T23" fmla="*/ 0 h 544"/>
                <a:gd name="T24" fmla="*/ 0 w 68"/>
                <a:gd name="T25" fmla="*/ 0 h 544"/>
                <a:gd name="T26" fmla="*/ 0 w 68"/>
                <a:gd name="T27" fmla="*/ 0 h 544"/>
                <a:gd name="T28" fmla="*/ 0 w 68"/>
                <a:gd name="T29" fmla="*/ 0 h 544"/>
                <a:gd name="T30" fmla="*/ 0 w 68"/>
                <a:gd name="T31" fmla="*/ 0 h 544"/>
                <a:gd name="T32" fmla="*/ 0 w 68"/>
                <a:gd name="T33" fmla="*/ 0 h 544"/>
                <a:gd name="T34" fmla="*/ 0 w 68"/>
                <a:gd name="T35" fmla="*/ 0 h 5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544"/>
                <a:gd name="T56" fmla="*/ 68 w 68"/>
                <a:gd name="T57" fmla="*/ 544 h 5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544">
                  <a:moveTo>
                    <a:pt x="0" y="0"/>
                  </a:moveTo>
                  <a:lnTo>
                    <a:pt x="0" y="176"/>
                  </a:lnTo>
                  <a:lnTo>
                    <a:pt x="0" y="259"/>
                  </a:lnTo>
                  <a:lnTo>
                    <a:pt x="13" y="299"/>
                  </a:lnTo>
                  <a:lnTo>
                    <a:pt x="0" y="368"/>
                  </a:lnTo>
                  <a:lnTo>
                    <a:pt x="0" y="423"/>
                  </a:lnTo>
                  <a:lnTo>
                    <a:pt x="0" y="463"/>
                  </a:lnTo>
                  <a:lnTo>
                    <a:pt x="0" y="531"/>
                  </a:lnTo>
                  <a:lnTo>
                    <a:pt x="41" y="544"/>
                  </a:lnTo>
                  <a:lnTo>
                    <a:pt x="41" y="491"/>
                  </a:lnTo>
                  <a:lnTo>
                    <a:pt x="54" y="436"/>
                  </a:lnTo>
                  <a:lnTo>
                    <a:pt x="68" y="327"/>
                  </a:lnTo>
                  <a:lnTo>
                    <a:pt x="68" y="259"/>
                  </a:lnTo>
                  <a:lnTo>
                    <a:pt x="68" y="176"/>
                  </a:lnTo>
                  <a:lnTo>
                    <a:pt x="68" y="123"/>
                  </a:lnTo>
                  <a:lnTo>
                    <a:pt x="68" y="81"/>
                  </a:lnTo>
                  <a:lnTo>
                    <a:pt x="41" y="27"/>
                  </a:lnTo>
                  <a:lnTo>
                    <a:pt x="0" y="0"/>
                  </a:lnTo>
                </a:path>
              </a:pathLst>
            </a:custGeom>
            <a:noFill/>
            <a:ln w="0">
              <a:solidFill>
                <a:srgbClr val="000000"/>
              </a:solidFill>
              <a:round/>
              <a:headEnd/>
              <a:tailEnd/>
            </a:ln>
          </p:spPr>
          <p:txBody>
            <a:bodyPr/>
            <a:lstStyle/>
            <a:p>
              <a:endParaRPr lang="en-US"/>
            </a:p>
          </p:txBody>
        </p:sp>
        <p:sp>
          <p:nvSpPr>
            <p:cNvPr id="15503" name="Freeform 150"/>
            <p:cNvSpPr>
              <a:spLocks/>
            </p:cNvSpPr>
            <p:nvPr/>
          </p:nvSpPr>
          <p:spPr bwMode="auto">
            <a:xfrm>
              <a:off x="2146" y="3615"/>
              <a:ext cx="823" cy="50"/>
            </a:xfrm>
            <a:custGeom>
              <a:avLst/>
              <a:gdLst>
                <a:gd name="T0" fmla="*/ 0 w 2469"/>
                <a:gd name="T1" fmla="*/ 0 h 149"/>
                <a:gd name="T2" fmla="*/ 0 w 2469"/>
                <a:gd name="T3" fmla="*/ 0 h 149"/>
                <a:gd name="T4" fmla="*/ 0 w 2469"/>
                <a:gd name="T5" fmla="*/ 0 h 149"/>
                <a:gd name="T6" fmla="*/ 0 w 2469"/>
                <a:gd name="T7" fmla="*/ 0 h 149"/>
                <a:gd name="T8" fmla="*/ 0 w 2469"/>
                <a:gd name="T9" fmla="*/ 0 h 149"/>
                <a:gd name="T10" fmla="*/ 0 w 2469"/>
                <a:gd name="T11" fmla="*/ 0 h 149"/>
                <a:gd name="T12" fmla="*/ 0 w 2469"/>
                <a:gd name="T13" fmla="*/ 0 h 149"/>
                <a:gd name="T14" fmla="*/ 0 w 2469"/>
                <a:gd name="T15" fmla="*/ 0 h 149"/>
                <a:gd name="T16" fmla="*/ 0 w 2469"/>
                <a:gd name="T17" fmla="*/ 0 h 149"/>
                <a:gd name="T18" fmla="*/ 0 w 2469"/>
                <a:gd name="T19" fmla="*/ 0 h 149"/>
                <a:gd name="T20" fmla="*/ 0 w 2469"/>
                <a:gd name="T21" fmla="*/ 0 h 149"/>
                <a:gd name="T22" fmla="*/ 0 w 2469"/>
                <a:gd name="T23" fmla="*/ 0 h 149"/>
                <a:gd name="T24" fmla="*/ 0 w 2469"/>
                <a:gd name="T25" fmla="*/ 0 h 149"/>
                <a:gd name="T26" fmla="*/ 0 w 2469"/>
                <a:gd name="T27" fmla="*/ 0 h 149"/>
                <a:gd name="T28" fmla="*/ 0 w 2469"/>
                <a:gd name="T29" fmla="*/ 0 h 149"/>
                <a:gd name="T30" fmla="*/ 0 w 2469"/>
                <a:gd name="T31" fmla="*/ 0 h 149"/>
                <a:gd name="T32" fmla="*/ 0 w 2469"/>
                <a:gd name="T33" fmla="*/ 0 h 149"/>
                <a:gd name="T34" fmla="*/ 0 w 2469"/>
                <a:gd name="T35" fmla="*/ 0 h 149"/>
                <a:gd name="T36" fmla="*/ 0 w 2469"/>
                <a:gd name="T37" fmla="*/ 0 h 149"/>
                <a:gd name="T38" fmla="*/ 0 w 2469"/>
                <a:gd name="T39" fmla="*/ 0 h 149"/>
                <a:gd name="T40" fmla="*/ 0 w 2469"/>
                <a:gd name="T41" fmla="*/ 0 h 149"/>
                <a:gd name="T42" fmla="*/ 0 w 2469"/>
                <a:gd name="T43" fmla="*/ 0 h 149"/>
                <a:gd name="T44" fmla="*/ 0 w 2469"/>
                <a:gd name="T45" fmla="*/ 0 h 149"/>
                <a:gd name="T46" fmla="*/ 0 w 2469"/>
                <a:gd name="T47" fmla="*/ 0 h 149"/>
                <a:gd name="T48" fmla="*/ 0 w 2469"/>
                <a:gd name="T49" fmla="*/ 0 h 149"/>
                <a:gd name="T50" fmla="*/ 0 w 2469"/>
                <a:gd name="T51" fmla="*/ 0 h 149"/>
                <a:gd name="T52" fmla="*/ 0 w 2469"/>
                <a:gd name="T53" fmla="*/ 0 h 149"/>
                <a:gd name="T54" fmla="*/ 0 w 2469"/>
                <a:gd name="T55" fmla="*/ 0 h 149"/>
                <a:gd name="T56" fmla="*/ 0 w 2469"/>
                <a:gd name="T57" fmla="*/ 0 h 149"/>
                <a:gd name="T58" fmla="*/ 0 w 2469"/>
                <a:gd name="T59" fmla="*/ 0 h 149"/>
                <a:gd name="T60" fmla="*/ 0 w 2469"/>
                <a:gd name="T61" fmla="*/ 0 h 149"/>
                <a:gd name="T62" fmla="*/ 0 w 2469"/>
                <a:gd name="T63" fmla="*/ 0 h 149"/>
                <a:gd name="T64" fmla="*/ 0 w 2469"/>
                <a:gd name="T65" fmla="*/ 0 h 149"/>
                <a:gd name="T66" fmla="*/ 0 w 2469"/>
                <a:gd name="T67" fmla="*/ 0 h 149"/>
                <a:gd name="T68" fmla="*/ 0 w 2469"/>
                <a:gd name="T69" fmla="*/ 0 h 149"/>
                <a:gd name="T70" fmla="*/ 0 w 2469"/>
                <a:gd name="T71" fmla="*/ 0 h 149"/>
                <a:gd name="T72" fmla="*/ 0 w 2469"/>
                <a:gd name="T73" fmla="*/ 0 h 149"/>
                <a:gd name="T74" fmla="*/ 0 w 2469"/>
                <a:gd name="T75" fmla="*/ 0 h 149"/>
                <a:gd name="T76" fmla="*/ 0 w 2469"/>
                <a:gd name="T77" fmla="*/ 0 h 149"/>
                <a:gd name="T78" fmla="*/ 0 w 2469"/>
                <a:gd name="T79" fmla="*/ 0 h 149"/>
                <a:gd name="T80" fmla="*/ 0 w 2469"/>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9"/>
                <a:gd name="T124" fmla="*/ 0 h 149"/>
                <a:gd name="T125" fmla="*/ 2469 w 2469"/>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9" h="149">
                  <a:moveTo>
                    <a:pt x="0" y="13"/>
                  </a:moveTo>
                  <a:lnTo>
                    <a:pt x="96" y="26"/>
                  </a:lnTo>
                  <a:lnTo>
                    <a:pt x="218" y="26"/>
                  </a:lnTo>
                  <a:lnTo>
                    <a:pt x="300" y="26"/>
                  </a:lnTo>
                  <a:lnTo>
                    <a:pt x="409" y="13"/>
                  </a:lnTo>
                  <a:lnTo>
                    <a:pt x="628" y="0"/>
                  </a:lnTo>
                  <a:lnTo>
                    <a:pt x="819" y="0"/>
                  </a:lnTo>
                  <a:lnTo>
                    <a:pt x="1023" y="0"/>
                  </a:lnTo>
                  <a:lnTo>
                    <a:pt x="1459" y="0"/>
                  </a:lnTo>
                  <a:lnTo>
                    <a:pt x="1555" y="0"/>
                  </a:lnTo>
                  <a:lnTo>
                    <a:pt x="1650" y="0"/>
                  </a:lnTo>
                  <a:lnTo>
                    <a:pt x="1746" y="0"/>
                  </a:lnTo>
                  <a:lnTo>
                    <a:pt x="1829" y="13"/>
                  </a:lnTo>
                  <a:lnTo>
                    <a:pt x="1950" y="13"/>
                  </a:lnTo>
                  <a:lnTo>
                    <a:pt x="2088" y="26"/>
                  </a:lnTo>
                  <a:lnTo>
                    <a:pt x="2169" y="41"/>
                  </a:lnTo>
                  <a:lnTo>
                    <a:pt x="2265" y="41"/>
                  </a:lnTo>
                  <a:lnTo>
                    <a:pt x="2360" y="41"/>
                  </a:lnTo>
                  <a:lnTo>
                    <a:pt x="2469" y="54"/>
                  </a:lnTo>
                  <a:lnTo>
                    <a:pt x="2456" y="68"/>
                  </a:lnTo>
                  <a:lnTo>
                    <a:pt x="2441" y="96"/>
                  </a:lnTo>
                  <a:lnTo>
                    <a:pt x="2320" y="96"/>
                  </a:lnTo>
                  <a:lnTo>
                    <a:pt x="2237" y="81"/>
                  </a:lnTo>
                  <a:lnTo>
                    <a:pt x="2114" y="81"/>
                  </a:lnTo>
                  <a:lnTo>
                    <a:pt x="2018" y="81"/>
                  </a:lnTo>
                  <a:lnTo>
                    <a:pt x="1897" y="81"/>
                  </a:lnTo>
                  <a:lnTo>
                    <a:pt x="1691" y="68"/>
                  </a:lnTo>
                  <a:lnTo>
                    <a:pt x="1323" y="81"/>
                  </a:lnTo>
                  <a:lnTo>
                    <a:pt x="1200" y="81"/>
                  </a:lnTo>
                  <a:lnTo>
                    <a:pt x="1078" y="81"/>
                  </a:lnTo>
                  <a:lnTo>
                    <a:pt x="723" y="81"/>
                  </a:lnTo>
                  <a:lnTo>
                    <a:pt x="600" y="81"/>
                  </a:lnTo>
                  <a:lnTo>
                    <a:pt x="519" y="109"/>
                  </a:lnTo>
                  <a:lnTo>
                    <a:pt x="451" y="109"/>
                  </a:lnTo>
                  <a:lnTo>
                    <a:pt x="381" y="122"/>
                  </a:lnTo>
                  <a:lnTo>
                    <a:pt x="355" y="109"/>
                  </a:lnTo>
                  <a:lnTo>
                    <a:pt x="300" y="109"/>
                  </a:lnTo>
                  <a:lnTo>
                    <a:pt x="218" y="109"/>
                  </a:lnTo>
                  <a:lnTo>
                    <a:pt x="150" y="122"/>
                  </a:lnTo>
                  <a:lnTo>
                    <a:pt x="68" y="149"/>
                  </a:lnTo>
                  <a:lnTo>
                    <a:pt x="0" y="13"/>
                  </a:lnTo>
                  <a:close/>
                </a:path>
              </a:pathLst>
            </a:custGeom>
            <a:solidFill>
              <a:srgbClr val="0E0D0D"/>
            </a:solidFill>
            <a:ln w="9525">
              <a:noFill/>
              <a:round/>
              <a:headEnd/>
              <a:tailEnd/>
            </a:ln>
          </p:spPr>
          <p:txBody>
            <a:bodyPr/>
            <a:lstStyle/>
            <a:p>
              <a:endParaRPr lang="en-US"/>
            </a:p>
          </p:txBody>
        </p:sp>
        <p:sp>
          <p:nvSpPr>
            <p:cNvPr id="15504" name="Freeform 151"/>
            <p:cNvSpPr>
              <a:spLocks/>
            </p:cNvSpPr>
            <p:nvPr/>
          </p:nvSpPr>
          <p:spPr bwMode="auto">
            <a:xfrm>
              <a:off x="2146" y="3615"/>
              <a:ext cx="823" cy="50"/>
            </a:xfrm>
            <a:custGeom>
              <a:avLst/>
              <a:gdLst>
                <a:gd name="T0" fmla="*/ 0 w 2469"/>
                <a:gd name="T1" fmla="*/ 0 h 149"/>
                <a:gd name="T2" fmla="*/ 0 w 2469"/>
                <a:gd name="T3" fmla="*/ 0 h 149"/>
                <a:gd name="T4" fmla="*/ 0 w 2469"/>
                <a:gd name="T5" fmla="*/ 0 h 149"/>
                <a:gd name="T6" fmla="*/ 0 w 2469"/>
                <a:gd name="T7" fmla="*/ 0 h 149"/>
                <a:gd name="T8" fmla="*/ 0 w 2469"/>
                <a:gd name="T9" fmla="*/ 0 h 149"/>
                <a:gd name="T10" fmla="*/ 0 w 2469"/>
                <a:gd name="T11" fmla="*/ 0 h 149"/>
                <a:gd name="T12" fmla="*/ 0 w 2469"/>
                <a:gd name="T13" fmla="*/ 0 h 149"/>
                <a:gd name="T14" fmla="*/ 0 w 2469"/>
                <a:gd name="T15" fmla="*/ 0 h 149"/>
                <a:gd name="T16" fmla="*/ 0 w 2469"/>
                <a:gd name="T17" fmla="*/ 0 h 149"/>
                <a:gd name="T18" fmla="*/ 0 w 2469"/>
                <a:gd name="T19" fmla="*/ 0 h 149"/>
                <a:gd name="T20" fmla="*/ 0 w 2469"/>
                <a:gd name="T21" fmla="*/ 0 h 149"/>
                <a:gd name="T22" fmla="*/ 0 w 2469"/>
                <a:gd name="T23" fmla="*/ 0 h 149"/>
                <a:gd name="T24" fmla="*/ 0 w 2469"/>
                <a:gd name="T25" fmla="*/ 0 h 149"/>
                <a:gd name="T26" fmla="*/ 0 w 2469"/>
                <a:gd name="T27" fmla="*/ 0 h 149"/>
                <a:gd name="T28" fmla="*/ 0 w 2469"/>
                <a:gd name="T29" fmla="*/ 0 h 149"/>
                <a:gd name="T30" fmla="*/ 0 w 2469"/>
                <a:gd name="T31" fmla="*/ 0 h 149"/>
                <a:gd name="T32" fmla="*/ 0 w 2469"/>
                <a:gd name="T33" fmla="*/ 0 h 149"/>
                <a:gd name="T34" fmla="*/ 0 w 2469"/>
                <a:gd name="T35" fmla="*/ 0 h 149"/>
                <a:gd name="T36" fmla="*/ 0 w 2469"/>
                <a:gd name="T37" fmla="*/ 0 h 149"/>
                <a:gd name="T38" fmla="*/ 0 w 2469"/>
                <a:gd name="T39" fmla="*/ 0 h 149"/>
                <a:gd name="T40" fmla="*/ 0 w 2469"/>
                <a:gd name="T41" fmla="*/ 0 h 149"/>
                <a:gd name="T42" fmla="*/ 0 w 2469"/>
                <a:gd name="T43" fmla="*/ 0 h 149"/>
                <a:gd name="T44" fmla="*/ 0 w 2469"/>
                <a:gd name="T45" fmla="*/ 0 h 149"/>
                <a:gd name="T46" fmla="*/ 0 w 2469"/>
                <a:gd name="T47" fmla="*/ 0 h 149"/>
                <a:gd name="T48" fmla="*/ 0 w 2469"/>
                <a:gd name="T49" fmla="*/ 0 h 149"/>
                <a:gd name="T50" fmla="*/ 0 w 2469"/>
                <a:gd name="T51" fmla="*/ 0 h 149"/>
                <a:gd name="T52" fmla="*/ 0 w 2469"/>
                <a:gd name="T53" fmla="*/ 0 h 149"/>
                <a:gd name="T54" fmla="*/ 0 w 2469"/>
                <a:gd name="T55" fmla="*/ 0 h 149"/>
                <a:gd name="T56" fmla="*/ 0 w 2469"/>
                <a:gd name="T57" fmla="*/ 0 h 149"/>
                <a:gd name="T58" fmla="*/ 0 w 2469"/>
                <a:gd name="T59" fmla="*/ 0 h 149"/>
                <a:gd name="T60" fmla="*/ 0 w 2469"/>
                <a:gd name="T61" fmla="*/ 0 h 149"/>
                <a:gd name="T62" fmla="*/ 0 w 2469"/>
                <a:gd name="T63" fmla="*/ 0 h 149"/>
                <a:gd name="T64" fmla="*/ 0 w 2469"/>
                <a:gd name="T65" fmla="*/ 0 h 149"/>
                <a:gd name="T66" fmla="*/ 0 w 2469"/>
                <a:gd name="T67" fmla="*/ 0 h 149"/>
                <a:gd name="T68" fmla="*/ 0 w 2469"/>
                <a:gd name="T69" fmla="*/ 0 h 149"/>
                <a:gd name="T70" fmla="*/ 0 w 2469"/>
                <a:gd name="T71" fmla="*/ 0 h 149"/>
                <a:gd name="T72" fmla="*/ 0 w 2469"/>
                <a:gd name="T73" fmla="*/ 0 h 149"/>
                <a:gd name="T74" fmla="*/ 0 w 2469"/>
                <a:gd name="T75" fmla="*/ 0 h 149"/>
                <a:gd name="T76" fmla="*/ 0 w 2469"/>
                <a:gd name="T77" fmla="*/ 0 h 149"/>
                <a:gd name="T78" fmla="*/ 0 w 2469"/>
                <a:gd name="T79" fmla="*/ 0 h 149"/>
                <a:gd name="T80" fmla="*/ 0 w 2469"/>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9"/>
                <a:gd name="T124" fmla="*/ 0 h 149"/>
                <a:gd name="T125" fmla="*/ 2469 w 2469"/>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9" h="149">
                  <a:moveTo>
                    <a:pt x="0" y="13"/>
                  </a:moveTo>
                  <a:lnTo>
                    <a:pt x="96" y="26"/>
                  </a:lnTo>
                  <a:lnTo>
                    <a:pt x="218" y="26"/>
                  </a:lnTo>
                  <a:lnTo>
                    <a:pt x="300" y="26"/>
                  </a:lnTo>
                  <a:lnTo>
                    <a:pt x="409" y="13"/>
                  </a:lnTo>
                  <a:lnTo>
                    <a:pt x="628" y="0"/>
                  </a:lnTo>
                  <a:lnTo>
                    <a:pt x="819" y="0"/>
                  </a:lnTo>
                  <a:lnTo>
                    <a:pt x="1023" y="0"/>
                  </a:lnTo>
                  <a:lnTo>
                    <a:pt x="1459" y="0"/>
                  </a:lnTo>
                  <a:lnTo>
                    <a:pt x="1555" y="0"/>
                  </a:lnTo>
                  <a:lnTo>
                    <a:pt x="1650" y="0"/>
                  </a:lnTo>
                  <a:lnTo>
                    <a:pt x="1746" y="0"/>
                  </a:lnTo>
                  <a:lnTo>
                    <a:pt x="1829" y="13"/>
                  </a:lnTo>
                  <a:lnTo>
                    <a:pt x="1950" y="13"/>
                  </a:lnTo>
                  <a:lnTo>
                    <a:pt x="2088" y="26"/>
                  </a:lnTo>
                  <a:lnTo>
                    <a:pt x="2169" y="41"/>
                  </a:lnTo>
                  <a:lnTo>
                    <a:pt x="2265" y="41"/>
                  </a:lnTo>
                  <a:lnTo>
                    <a:pt x="2360" y="41"/>
                  </a:lnTo>
                  <a:lnTo>
                    <a:pt x="2469" y="54"/>
                  </a:lnTo>
                  <a:lnTo>
                    <a:pt x="2456" y="68"/>
                  </a:lnTo>
                  <a:lnTo>
                    <a:pt x="2441" y="96"/>
                  </a:lnTo>
                  <a:lnTo>
                    <a:pt x="2320" y="96"/>
                  </a:lnTo>
                  <a:lnTo>
                    <a:pt x="2237" y="81"/>
                  </a:lnTo>
                  <a:lnTo>
                    <a:pt x="2114" y="81"/>
                  </a:lnTo>
                  <a:lnTo>
                    <a:pt x="2018" y="81"/>
                  </a:lnTo>
                  <a:lnTo>
                    <a:pt x="1897" y="81"/>
                  </a:lnTo>
                  <a:lnTo>
                    <a:pt x="1691" y="68"/>
                  </a:lnTo>
                  <a:lnTo>
                    <a:pt x="1323" y="81"/>
                  </a:lnTo>
                  <a:lnTo>
                    <a:pt x="1200" y="81"/>
                  </a:lnTo>
                  <a:lnTo>
                    <a:pt x="1078" y="81"/>
                  </a:lnTo>
                  <a:lnTo>
                    <a:pt x="723" y="81"/>
                  </a:lnTo>
                  <a:lnTo>
                    <a:pt x="600" y="81"/>
                  </a:lnTo>
                  <a:lnTo>
                    <a:pt x="519" y="109"/>
                  </a:lnTo>
                  <a:lnTo>
                    <a:pt x="451" y="109"/>
                  </a:lnTo>
                  <a:lnTo>
                    <a:pt x="381" y="122"/>
                  </a:lnTo>
                  <a:lnTo>
                    <a:pt x="355" y="109"/>
                  </a:lnTo>
                  <a:lnTo>
                    <a:pt x="300" y="109"/>
                  </a:lnTo>
                  <a:lnTo>
                    <a:pt x="218" y="109"/>
                  </a:lnTo>
                  <a:lnTo>
                    <a:pt x="150" y="122"/>
                  </a:lnTo>
                  <a:lnTo>
                    <a:pt x="68" y="149"/>
                  </a:lnTo>
                  <a:lnTo>
                    <a:pt x="0" y="13"/>
                  </a:lnTo>
                </a:path>
              </a:pathLst>
            </a:custGeom>
            <a:noFill/>
            <a:ln w="0">
              <a:solidFill>
                <a:srgbClr val="000000"/>
              </a:solidFill>
              <a:round/>
              <a:headEnd/>
              <a:tailEnd/>
            </a:ln>
          </p:spPr>
          <p:txBody>
            <a:bodyPr/>
            <a:lstStyle/>
            <a:p>
              <a:endParaRPr lang="en-US"/>
            </a:p>
          </p:txBody>
        </p:sp>
        <p:sp>
          <p:nvSpPr>
            <p:cNvPr id="15505" name="Freeform 152"/>
            <p:cNvSpPr>
              <a:spLocks/>
            </p:cNvSpPr>
            <p:nvPr/>
          </p:nvSpPr>
          <p:spPr bwMode="auto">
            <a:xfrm>
              <a:off x="2146" y="3615"/>
              <a:ext cx="823" cy="50"/>
            </a:xfrm>
            <a:custGeom>
              <a:avLst/>
              <a:gdLst>
                <a:gd name="T0" fmla="*/ 0 w 2469"/>
                <a:gd name="T1" fmla="*/ 0 h 149"/>
                <a:gd name="T2" fmla="*/ 0 w 2469"/>
                <a:gd name="T3" fmla="*/ 0 h 149"/>
                <a:gd name="T4" fmla="*/ 0 w 2469"/>
                <a:gd name="T5" fmla="*/ 0 h 149"/>
                <a:gd name="T6" fmla="*/ 0 w 2469"/>
                <a:gd name="T7" fmla="*/ 0 h 149"/>
                <a:gd name="T8" fmla="*/ 0 w 2469"/>
                <a:gd name="T9" fmla="*/ 0 h 149"/>
                <a:gd name="T10" fmla="*/ 0 w 2469"/>
                <a:gd name="T11" fmla="*/ 0 h 149"/>
                <a:gd name="T12" fmla="*/ 0 w 2469"/>
                <a:gd name="T13" fmla="*/ 0 h 149"/>
                <a:gd name="T14" fmla="*/ 0 w 2469"/>
                <a:gd name="T15" fmla="*/ 0 h 149"/>
                <a:gd name="T16" fmla="*/ 0 w 2469"/>
                <a:gd name="T17" fmla="*/ 0 h 149"/>
                <a:gd name="T18" fmla="*/ 0 w 2469"/>
                <a:gd name="T19" fmla="*/ 0 h 149"/>
                <a:gd name="T20" fmla="*/ 0 w 2469"/>
                <a:gd name="T21" fmla="*/ 0 h 149"/>
                <a:gd name="T22" fmla="*/ 0 w 2469"/>
                <a:gd name="T23" fmla="*/ 0 h 149"/>
                <a:gd name="T24" fmla="*/ 0 w 2469"/>
                <a:gd name="T25" fmla="*/ 0 h 149"/>
                <a:gd name="T26" fmla="*/ 0 w 2469"/>
                <a:gd name="T27" fmla="*/ 0 h 149"/>
                <a:gd name="T28" fmla="*/ 0 w 2469"/>
                <a:gd name="T29" fmla="*/ 0 h 149"/>
                <a:gd name="T30" fmla="*/ 0 w 2469"/>
                <a:gd name="T31" fmla="*/ 0 h 149"/>
                <a:gd name="T32" fmla="*/ 0 w 2469"/>
                <a:gd name="T33" fmla="*/ 0 h 149"/>
                <a:gd name="T34" fmla="*/ 0 w 2469"/>
                <a:gd name="T35" fmla="*/ 0 h 149"/>
                <a:gd name="T36" fmla="*/ 0 w 2469"/>
                <a:gd name="T37" fmla="*/ 0 h 149"/>
                <a:gd name="T38" fmla="*/ 0 w 2469"/>
                <a:gd name="T39" fmla="*/ 0 h 149"/>
                <a:gd name="T40" fmla="*/ 0 w 2469"/>
                <a:gd name="T41" fmla="*/ 0 h 149"/>
                <a:gd name="T42" fmla="*/ 0 w 2469"/>
                <a:gd name="T43" fmla="*/ 0 h 149"/>
                <a:gd name="T44" fmla="*/ 0 w 2469"/>
                <a:gd name="T45" fmla="*/ 0 h 149"/>
                <a:gd name="T46" fmla="*/ 0 w 2469"/>
                <a:gd name="T47" fmla="*/ 0 h 149"/>
                <a:gd name="T48" fmla="*/ 0 w 2469"/>
                <a:gd name="T49" fmla="*/ 0 h 149"/>
                <a:gd name="T50" fmla="*/ 0 w 2469"/>
                <a:gd name="T51" fmla="*/ 0 h 149"/>
                <a:gd name="T52" fmla="*/ 0 w 2469"/>
                <a:gd name="T53" fmla="*/ 0 h 149"/>
                <a:gd name="T54" fmla="*/ 0 w 2469"/>
                <a:gd name="T55" fmla="*/ 0 h 149"/>
                <a:gd name="T56" fmla="*/ 0 w 2469"/>
                <a:gd name="T57" fmla="*/ 0 h 149"/>
                <a:gd name="T58" fmla="*/ 0 w 2469"/>
                <a:gd name="T59" fmla="*/ 0 h 149"/>
                <a:gd name="T60" fmla="*/ 0 w 2469"/>
                <a:gd name="T61" fmla="*/ 0 h 149"/>
                <a:gd name="T62" fmla="*/ 0 w 2469"/>
                <a:gd name="T63" fmla="*/ 0 h 149"/>
                <a:gd name="T64" fmla="*/ 0 w 2469"/>
                <a:gd name="T65" fmla="*/ 0 h 149"/>
                <a:gd name="T66" fmla="*/ 0 w 2469"/>
                <a:gd name="T67" fmla="*/ 0 h 149"/>
                <a:gd name="T68" fmla="*/ 0 w 2469"/>
                <a:gd name="T69" fmla="*/ 0 h 149"/>
                <a:gd name="T70" fmla="*/ 0 w 2469"/>
                <a:gd name="T71" fmla="*/ 0 h 149"/>
                <a:gd name="T72" fmla="*/ 0 w 2469"/>
                <a:gd name="T73" fmla="*/ 0 h 149"/>
                <a:gd name="T74" fmla="*/ 0 w 2469"/>
                <a:gd name="T75" fmla="*/ 0 h 149"/>
                <a:gd name="T76" fmla="*/ 0 w 2469"/>
                <a:gd name="T77" fmla="*/ 0 h 149"/>
                <a:gd name="T78" fmla="*/ 0 w 2469"/>
                <a:gd name="T79" fmla="*/ 0 h 149"/>
                <a:gd name="T80" fmla="*/ 0 w 2469"/>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9"/>
                <a:gd name="T124" fmla="*/ 0 h 149"/>
                <a:gd name="T125" fmla="*/ 2469 w 2469"/>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9" h="149">
                  <a:moveTo>
                    <a:pt x="0" y="13"/>
                  </a:moveTo>
                  <a:lnTo>
                    <a:pt x="96" y="26"/>
                  </a:lnTo>
                  <a:lnTo>
                    <a:pt x="218" y="26"/>
                  </a:lnTo>
                  <a:lnTo>
                    <a:pt x="300" y="26"/>
                  </a:lnTo>
                  <a:lnTo>
                    <a:pt x="409" y="13"/>
                  </a:lnTo>
                  <a:lnTo>
                    <a:pt x="628" y="0"/>
                  </a:lnTo>
                  <a:lnTo>
                    <a:pt x="819" y="0"/>
                  </a:lnTo>
                  <a:lnTo>
                    <a:pt x="1023" y="0"/>
                  </a:lnTo>
                  <a:lnTo>
                    <a:pt x="1459" y="0"/>
                  </a:lnTo>
                  <a:lnTo>
                    <a:pt x="1555" y="0"/>
                  </a:lnTo>
                  <a:lnTo>
                    <a:pt x="1650" y="0"/>
                  </a:lnTo>
                  <a:lnTo>
                    <a:pt x="1746" y="0"/>
                  </a:lnTo>
                  <a:lnTo>
                    <a:pt x="1829" y="13"/>
                  </a:lnTo>
                  <a:lnTo>
                    <a:pt x="1950" y="13"/>
                  </a:lnTo>
                  <a:lnTo>
                    <a:pt x="2088" y="26"/>
                  </a:lnTo>
                  <a:lnTo>
                    <a:pt x="2169" y="41"/>
                  </a:lnTo>
                  <a:lnTo>
                    <a:pt x="2265" y="41"/>
                  </a:lnTo>
                  <a:lnTo>
                    <a:pt x="2360" y="41"/>
                  </a:lnTo>
                  <a:lnTo>
                    <a:pt x="2469" y="54"/>
                  </a:lnTo>
                  <a:lnTo>
                    <a:pt x="2456" y="68"/>
                  </a:lnTo>
                  <a:lnTo>
                    <a:pt x="2441" y="96"/>
                  </a:lnTo>
                  <a:lnTo>
                    <a:pt x="2320" y="96"/>
                  </a:lnTo>
                  <a:lnTo>
                    <a:pt x="2237" y="81"/>
                  </a:lnTo>
                  <a:lnTo>
                    <a:pt x="2114" y="81"/>
                  </a:lnTo>
                  <a:lnTo>
                    <a:pt x="2018" y="81"/>
                  </a:lnTo>
                  <a:lnTo>
                    <a:pt x="1897" y="81"/>
                  </a:lnTo>
                  <a:lnTo>
                    <a:pt x="1691" y="68"/>
                  </a:lnTo>
                  <a:lnTo>
                    <a:pt x="1323" y="81"/>
                  </a:lnTo>
                  <a:lnTo>
                    <a:pt x="1200" y="81"/>
                  </a:lnTo>
                  <a:lnTo>
                    <a:pt x="1078" y="81"/>
                  </a:lnTo>
                  <a:lnTo>
                    <a:pt x="723" y="81"/>
                  </a:lnTo>
                  <a:lnTo>
                    <a:pt x="600" y="81"/>
                  </a:lnTo>
                  <a:lnTo>
                    <a:pt x="519" y="109"/>
                  </a:lnTo>
                  <a:lnTo>
                    <a:pt x="451" y="109"/>
                  </a:lnTo>
                  <a:lnTo>
                    <a:pt x="381" y="122"/>
                  </a:lnTo>
                  <a:lnTo>
                    <a:pt x="355" y="109"/>
                  </a:lnTo>
                  <a:lnTo>
                    <a:pt x="300" y="109"/>
                  </a:lnTo>
                  <a:lnTo>
                    <a:pt x="218" y="109"/>
                  </a:lnTo>
                  <a:lnTo>
                    <a:pt x="150" y="122"/>
                  </a:lnTo>
                  <a:lnTo>
                    <a:pt x="68" y="149"/>
                  </a:lnTo>
                  <a:lnTo>
                    <a:pt x="0" y="13"/>
                  </a:lnTo>
                </a:path>
              </a:pathLst>
            </a:custGeom>
            <a:noFill/>
            <a:ln w="0">
              <a:solidFill>
                <a:srgbClr val="000000"/>
              </a:solidFill>
              <a:round/>
              <a:headEnd/>
              <a:tailEnd/>
            </a:ln>
          </p:spPr>
          <p:txBody>
            <a:bodyPr/>
            <a:lstStyle/>
            <a:p>
              <a:endParaRPr lang="en-US"/>
            </a:p>
          </p:txBody>
        </p:sp>
        <p:sp>
          <p:nvSpPr>
            <p:cNvPr id="15506" name="Freeform 153"/>
            <p:cNvSpPr>
              <a:spLocks/>
            </p:cNvSpPr>
            <p:nvPr/>
          </p:nvSpPr>
          <p:spPr bwMode="auto">
            <a:xfrm>
              <a:off x="2119" y="3320"/>
              <a:ext cx="136" cy="68"/>
            </a:xfrm>
            <a:custGeom>
              <a:avLst/>
              <a:gdLst>
                <a:gd name="T0" fmla="*/ 0 w 410"/>
                <a:gd name="T1" fmla="*/ 0 h 204"/>
                <a:gd name="T2" fmla="*/ 0 w 410"/>
                <a:gd name="T3" fmla="*/ 0 h 204"/>
                <a:gd name="T4" fmla="*/ 0 w 410"/>
                <a:gd name="T5" fmla="*/ 0 h 204"/>
                <a:gd name="T6" fmla="*/ 0 w 410"/>
                <a:gd name="T7" fmla="*/ 0 h 204"/>
                <a:gd name="T8" fmla="*/ 0 w 410"/>
                <a:gd name="T9" fmla="*/ 0 h 204"/>
                <a:gd name="T10" fmla="*/ 0 w 410"/>
                <a:gd name="T11" fmla="*/ 0 h 204"/>
                <a:gd name="T12" fmla="*/ 0 w 410"/>
                <a:gd name="T13" fmla="*/ 0 h 204"/>
                <a:gd name="T14" fmla="*/ 0 w 410"/>
                <a:gd name="T15" fmla="*/ 0 h 204"/>
                <a:gd name="T16" fmla="*/ 0 w 410"/>
                <a:gd name="T17" fmla="*/ 0 h 204"/>
                <a:gd name="T18" fmla="*/ 0 w 410"/>
                <a:gd name="T19" fmla="*/ 0 h 204"/>
                <a:gd name="T20" fmla="*/ 0 w 410"/>
                <a:gd name="T21" fmla="*/ 0 h 204"/>
                <a:gd name="T22" fmla="*/ 0 w 410"/>
                <a:gd name="T23" fmla="*/ 0 h 204"/>
                <a:gd name="T24" fmla="*/ 0 w 410"/>
                <a:gd name="T25" fmla="*/ 0 h 204"/>
                <a:gd name="T26" fmla="*/ 0 w 410"/>
                <a:gd name="T27" fmla="*/ 0 h 204"/>
                <a:gd name="T28" fmla="*/ 0 w 410"/>
                <a:gd name="T29" fmla="*/ 0 h 204"/>
                <a:gd name="T30" fmla="*/ 0 w 410"/>
                <a:gd name="T31" fmla="*/ 0 h 204"/>
                <a:gd name="T32" fmla="*/ 0 w 410"/>
                <a:gd name="T33" fmla="*/ 0 h 204"/>
                <a:gd name="T34" fmla="*/ 0 w 410"/>
                <a:gd name="T35" fmla="*/ 0 h 204"/>
                <a:gd name="T36" fmla="*/ 0 w 410"/>
                <a:gd name="T37" fmla="*/ 0 h 204"/>
                <a:gd name="T38" fmla="*/ 0 w 410"/>
                <a:gd name="T39" fmla="*/ 0 h 204"/>
                <a:gd name="T40" fmla="*/ 0 w 410"/>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204"/>
                <a:gd name="T65" fmla="*/ 410 w 410"/>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204">
                  <a:moveTo>
                    <a:pt x="0" y="190"/>
                  </a:moveTo>
                  <a:lnTo>
                    <a:pt x="82" y="163"/>
                  </a:lnTo>
                  <a:lnTo>
                    <a:pt x="136" y="149"/>
                  </a:lnTo>
                  <a:lnTo>
                    <a:pt x="178" y="149"/>
                  </a:lnTo>
                  <a:lnTo>
                    <a:pt x="191" y="149"/>
                  </a:lnTo>
                  <a:lnTo>
                    <a:pt x="232" y="121"/>
                  </a:lnTo>
                  <a:lnTo>
                    <a:pt x="274" y="94"/>
                  </a:lnTo>
                  <a:lnTo>
                    <a:pt x="300" y="81"/>
                  </a:lnTo>
                  <a:lnTo>
                    <a:pt x="342" y="53"/>
                  </a:lnTo>
                  <a:lnTo>
                    <a:pt x="369" y="40"/>
                  </a:lnTo>
                  <a:lnTo>
                    <a:pt x="395" y="0"/>
                  </a:lnTo>
                  <a:lnTo>
                    <a:pt x="410" y="53"/>
                  </a:lnTo>
                  <a:lnTo>
                    <a:pt x="369" y="108"/>
                  </a:lnTo>
                  <a:lnTo>
                    <a:pt x="300" y="149"/>
                  </a:lnTo>
                  <a:lnTo>
                    <a:pt x="274" y="176"/>
                  </a:lnTo>
                  <a:lnTo>
                    <a:pt x="232" y="190"/>
                  </a:lnTo>
                  <a:lnTo>
                    <a:pt x="191" y="190"/>
                  </a:lnTo>
                  <a:lnTo>
                    <a:pt x="150" y="190"/>
                  </a:lnTo>
                  <a:lnTo>
                    <a:pt x="95" y="204"/>
                  </a:lnTo>
                  <a:lnTo>
                    <a:pt x="68" y="204"/>
                  </a:lnTo>
                  <a:lnTo>
                    <a:pt x="0" y="190"/>
                  </a:lnTo>
                  <a:close/>
                </a:path>
              </a:pathLst>
            </a:custGeom>
            <a:solidFill>
              <a:srgbClr val="0E0D0D"/>
            </a:solidFill>
            <a:ln w="9525">
              <a:noFill/>
              <a:round/>
              <a:headEnd/>
              <a:tailEnd/>
            </a:ln>
          </p:spPr>
          <p:txBody>
            <a:bodyPr/>
            <a:lstStyle/>
            <a:p>
              <a:endParaRPr lang="en-US"/>
            </a:p>
          </p:txBody>
        </p:sp>
        <p:sp>
          <p:nvSpPr>
            <p:cNvPr id="15507" name="Freeform 154"/>
            <p:cNvSpPr>
              <a:spLocks/>
            </p:cNvSpPr>
            <p:nvPr/>
          </p:nvSpPr>
          <p:spPr bwMode="auto">
            <a:xfrm>
              <a:off x="2119" y="3320"/>
              <a:ext cx="136" cy="68"/>
            </a:xfrm>
            <a:custGeom>
              <a:avLst/>
              <a:gdLst>
                <a:gd name="T0" fmla="*/ 0 w 410"/>
                <a:gd name="T1" fmla="*/ 0 h 204"/>
                <a:gd name="T2" fmla="*/ 0 w 410"/>
                <a:gd name="T3" fmla="*/ 0 h 204"/>
                <a:gd name="T4" fmla="*/ 0 w 410"/>
                <a:gd name="T5" fmla="*/ 0 h 204"/>
                <a:gd name="T6" fmla="*/ 0 w 410"/>
                <a:gd name="T7" fmla="*/ 0 h 204"/>
                <a:gd name="T8" fmla="*/ 0 w 410"/>
                <a:gd name="T9" fmla="*/ 0 h 204"/>
                <a:gd name="T10" fmla="*/ 0 w 410"/>
                <a:gd name="T11" fmla="*/ 0 h 204"/>
                <a:gd name="T12" fmla="*/ 0 w 410"/>
                <a:gd name="T13" fmla="*/ 0 h 204"/>
                <a:gd name="T14" fmla="*/ 0 w 410"/>
                <a:gd name="T15" fmla="*/ 0 h 204"/>
                <a:gd name="T16" fmla="*/ 0 w 410"/>
                <a:gd name="T17" fmla="*/ 0 h 204"/>
                <a:gd name="T18" fmla="*/ 0 w 410"/>
                <a:gd name="T19" fmla="*/ 0 h 204"/>
                <a:gd name="T20" fmla="*/ 0 w 410"/>
                <a:gd name="T21" fmla="*/ 0 h 204"/>
                <a:gd name="T22" fmla="*/ 0 w 410"/>
                <a:gd name="T23" fmla="*/ 0 h 204"/>
                <a:gd name="T24" fmla="*/ 0 w 410"/>
                <a:gd name="T25" fmla="*/ 0 h 204"/>
                <a:gd name="T26" fmla="*/ 0 w 410"/>
                <a:gd name="T27" fmla="*/ 0 h 204"/>
                <a:gd name="T28" fmla="*/ 0 w 410"/>
                <a:gd name="T29" fmla="*/ 0 h 204"/>
                <a:gd name="T30" fmla="*/ 0 w 410"/>
                <a:gd name="T31" fmla="*/ 0 h 204"/>
                <a:gd name="T32" fmla="*/ 0 w 410"/>
                <a:gd name="T33" fmla="*/ 0 h 204"/>
                <a:gd name="T34" fmla="*/ 0 w 410"/>
                <a:gd name="T35" fmla="*/ 0 h 204"/>
                <a:gd name="T36" fmla="*/ 0 w 410"/>
                <a:gd name="T37" fmla="*/ 0 h 204"/>
                <a:gd name="T38" fmla="*/ 0 w 410"/>
                <a:gd name="T39" fmla="*/ 0 h 204"/>
                <a:gd name="T40" fmla="*/ 0 w 410"/>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204"/>
                <a:gd name="T65" fmla="*/ 410 w 410"/>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204">
                  <a:moveTo>
                    <a:pt x="0" y="190"/>
                  </a:moveTo>
                  <a:lnTo>
                    <a:pt x="82" y="163"/>
                  </a:lnTo>
                  <a:lnTo>
                    <a:pt x="136" y="149"/>
                  </a:lnTo>
                  <a:lnTo>
                    <a:pt x="178" y="149"/>
                  </a:lnTo>
                  <a:lnTo>
                    <a:pt x="191" y="149"/>
                  </a:lnTo>
                  <a:lnTo>
                    <a:pt x="232" y="121"/>
                  </a:lnTo>
                  <a:lnTo>
                    <a:pt x="274" y="94"/>
                  </a:lnTo>
                  <a:lnTo>
                    <a:pt x="300" y="81"/>
                  </a:lnTo>
                  <a:lnTo>
                    <a:pt x="342" y="53"/>
                  </a:lnTo>
                  <a:lnTo>
                    <a:pt x="369" y="40"/>
                  </a:lnTo>
                  <a:lnTo>
                    <a:pt x="395" y="0"/>
                  </a:lnTo>
                  <a:lnTo>
                    <a:pt x="410" y="53"/>
                  </a:lnTo>
                  <a:lnTo>
                    <a:pt x="369" y="108"/>
                  </a:lnTo>
                  <a:lnTo>
                    <a:pt x="300" y="149"/>
                  </a:lnTo>
                  <a:lnTo>
                    <a:pt x="274" y="176"/>
                  </a:lnTo>
                  <a:lnTo>
                    <a:pt x="232" y="190"/>
                  </a:lnTo>
                  <a:lnTo>
                    <a:pt x="191" y="190"/>
                  </a:lnTo>
                  <a:lnTo>
                    <a:pt x="150" y="190"/>
                  </a:lnTo>
                  <a:lnTo>
                    <a:pt x="95" y="204"/>
                  </a:lnTo>
                  <a:lnTo>
                    <a:pt x="68" y="204"/>
                  </a:lnTo>
                  <a:lnTo>
                    <a:pt x="0" y="190"/>
                  </a:lnTo>
                </a:path>
              </a:pathLst>
            </a:custGeom>
            <a:noFill/>
            <a:ln w="0">
              <a:solidFill>
                <a:srgbClr val="000000"/>
              </a:solidFill>
              <a:round/>
              <a:headEnd/>
              <a:tailEnd/>
            </a:ln>
          </p:spPr>
          <p:txBody>
            <a:bodyPr/>
            <a:lstStyle/>
            <a:p>
              <a:endParaRPr lang="en-US"/>
            </a:p>
          </p:txBody>
        </p:sp>
        <p:sp>
          <p:nvSpPr>
            <p:cNvPr id="15508" name="Freeform 155"/>
            <p:cNvSpPr>
              <a:spLocks/>
            </p:cNvSpPr>
            <p:nvPr/>
          </p:nvSpPr>
          <p:spPr bwMode="auto">
            <a:xfrm>
              <a:off x="2119" y="3320"/>
              <a:ext cx="136" cy="68"/>
            </a:xfrm>
            <a:custGeom>
              <a:avLst/>
              <a:gdLst>
                <a:gd name="T0" fmla="*/ 0 w 410"/>
                <a:gd name="T1" fmla="*/ 0 h 204"/>
                <a:gd name="T2" fmla="*/ 0 w 410"/>
                <a:gd name="T3" fmla="*/ 0 h 204"/>
                <a:gd name="T4" fmla="*/ 0 w 410"/>
                <a:gd name="T5" fmla="*/ 0 h 204"/>
                <a:gd name="T6" fmla="*/ 0 w 410"/>
                <a:gd name="T7" fmla="*/ 0 h 204"/>
                <a:gd name="T8" fmla="*/ 0 w 410"/>
                <a:gd name="T9" fmla="*/ 0 h 204"/>
                <a:gd name="T10" fmla="*/ 0 w 410"/>
                <a:gd name="T11" fmla="*/ 0 h 204"/>
                <a:gd name="T12" fmla="*/ 0 w 410"/>
                <a:gd name="T13" fmla="*/ 0 h 204"/>
                <a:gd name="T14" fmla="*/ 0 w 410"/>
                <a:gd name="T15" fmla="*/ 0 h 204"/>
                <a:gd name="T16" fmla="*/ 0 w 410"/>
                <a:gd name="T17" fmla="*/ 0 h 204"/>
                <a:gd name="T18" fmla="*/ 0 w 410"/>
                <a:gd name="T19" fmla="*/ 0 h 204"/>
                <a:gd name="T20" fmla="*/ 0 w 410"/>
                <a:gd name="T21" fmla="*/ 0 h 204"/>
                <a:gd name="T22" fmla="*/ 0 w 410"/>
                <a:gd name="T23" fmla="*/ 0 h 204"/>
                <a:gd name="T24" fmla="*/ 0 w 410"/>
                <a:gd name="T25" fmla="*/ 0 h 204"/>
                <a:gd name="T26" fmla="*/ 0 w 410"/>
                <a:gd name="T27" fmla="*/ 0 h 204"/>
                <a:gd name="T28" fmla="*/ 0 w 410"/>
                <a:gd name="T29" fmla="*/ 0 h 204"/>
                <a:gd name="T30" fmla="*/ 0 w 410"/>
                <a:gd name="T31" fmla="*/ 0 h 204"/>
                <a:gd name="T32" fmla="*/ 0 w 410"/>
                <a:gd name="T33" fmla="*/ 0 h 204"/>
                <a:gd name="T34" fmla="*/ 0 w 410"/>
                <a:gd name="T35" fmla="*/ 0 h 204"/>
                <a:gd name="T36" fmla="*/ 0 w 410"/>
                <a:gd name="T37" fmla="*/ 0 h 204"/>
                <a:gd name="T38" fmla="*/ 0 w 410"/>
                <a:gd name="T39" fmla="*/ 0 h 204"/>
                <a:gd name="T40" fmla="*/ 0 w 410"/>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204"/>
                <a:gd name="T65" fmla="*/ 410 w 410"/>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204">
                  <a:moveTo>
                    <a:pt x="0" y="190"/>
                  </a:moveTo>
                  <a:lnTo>
                    <a:pt x="82" y="163"/>
                  </a:lnTo>
                  <a:lnTo>
                    <a:pt x="136" y="149"/>
                  </a:lnTo>
                  <a:lnTo>
                    <a:pt x="178" y="149"/>
                  </a:lnTo>
                  <a:lnTo>
                    <a:pt x="191" y="149"/>
                  </a:lnTo>
                  <a:lnTo>
                    <a:pt x="232" y="121"/>
                  </a:lnTo>
                  <a:lnTo>
                    <a:pt x="274" y="94"/>
                  </a:lnTo>
                  <a:lnTo>
                    <a:pt x="300" y="81"/>
                  </a:lnTo>
                  <a:lnTo>
                    <a:pt x="342" y="53"/>
                  </a:lnTo>
                  <a:lnTo>
                    <a:pt x="369" y="40"/>
                  </a:lnTo>
                  <a:lnTo>
                    <a:pt x="395" y="0"/>
                  </a:lnTo>
                  <a:lnTo>
                    <a:pt x="410" y="53"/>
                  </a:lnTo>
                  <a:lnTo>
                    <a:pt x="369" y="108"/>
                  </a:lnTo>
                  <a:lnTo>
                    <a:pt x="300" y="149"/>
                  </a:lnTo>
                  <a:lnTo>
                    <a:pt x="274" y="176"/>
                  </a:lnTo>
                  <a:lnTo>
                    <a:pt x="232" y="190"/>
                  </a:lnTo>
                  <a:lnTo>
                    <a:pt x="191" y="190"/>
                  </a:lnTo>
                  <a:lnTo>
                    <a:pt x="150" y="190"/>
                  </a:lnTo>
                  <a:lnTo>
                    <a:pt x="95" y="204"/>
                  </a:lnTo>
                  <a:lnTo>
                    <a:pt x="68" y="204"/>
                  </a:lnTo>
                  <a:lnTo>
                    <a:pt x="0" y="190"/>
                  </a:lnTo>
                </a:path>
              </a:pathLst>
            </a:custGeom>
            <a:noFill/>
            <a:ln w="0">
              <a:solidFill>
                <a:srgbClr val="000000"/>
              </a:solidFill>
              <a:round/>
              <a:headEnd/>
              <a:tailEnd/>
            </a:ln>
          </p:spPr>
          <p:txBody>
            <a:bodyPr/>
            <a:lstStyle/>
            <a:p>
              <a:endParaRPr lang="en-US"/>
            </a:p>
          </p:txBody>
        </p:sp>
        <p:sp>
          <p:nvSpPr>
            <p:cNvPr id="15509" name="Freeform 156"/>
            <p:cNvSpPr>
              <a:spLocks/>
            </p:cNvSpPr>
            <p:nvPr/>
          </p:nvSpPr>
          <p:spPr bwMode="auto">
            <a:xfrm>
              <a:off x="869" y="3106"/>
              <a:ext cx="409" cy="386"/>
            </a:xfrm>
            <a:custGeom>
              <a:avLst/>
              <a:gdLst>
                <a:gd name="T0" fmla="*/ 0 w 1228"/>
                <a:gd name="T1" fmla="*/ 0 h 1158"/>
                <a:gd name="T2" fmla="*/ 0 w 1228"/>
                <a:gd name="T3" fmla="*/ 0 h 1158"/>
                <a:gd name="T4" fmla="*/ 0 w 1228"/>
                <a:gd name="T5" fmla="*/ 0 h 1158"/>
                <a:gd name="T6" fmla="*/ 0 w 1228"/>
                <a:gd name="T7" fmla="*/ 0 h 1158"/>
                <a:gd name="T8" fmla="*/ 0 w 1228"/>
                <a:gd name="T9" fmla="*/ 0 h 1158"/>
                <a:gd name="T10" fmla="*/ 0 w 1228"/>
                <a:gd name="T11" fmla="*/ 0 h 1158"/>
                <a:gd name="T12" fmla="*/ 0 w 1228"/>
                <a:gd name="T13" fmla="*/ 0 h 1158"/>
                <a:gd name="T14" fmla="*/ 0 w 1228"/>
                <a:gd name="T15" fmla="*/ 0 h 1158"/>
                <a:gd name="T16" fmla="*/ 0 w 1228"/>
                <a:gd name="T17" fmla="*/ 0 h 1158"/>
                <a:gd name="T18" fmla="*/ 0 w 1228"/>
                <a:gd name="T19" fmla="*/ 0 h 1158"/>
                <a:gd name="T20" fmla="*/ 0 w 1228"/>
                <a:gd name="T21" fmla="*/ 0 h 1158"/>
                <a:gd name="T22" fmla="*/ 0 w 1228"/>
                <a:gd name="T23" fmla="*/ 0 h 1158"/>
                <a:gd name="T24" fmla="*/ 0 w 1228"/>
                <a:gd name="T25" fmla="*/ 0 h 1158"/>
                <a:gd name="T26" fmla="*/ 0 w 1228"/>
                <a:gd name="T27" fmla="*/ 0 h 1158"/>
                <a:gd name="T28" fmla="*/ 0 w 1228"/>
                <a:gd name="T29" fmla="*/ 0 h 1158"/>
                <a:gd name="T30" fmla="*/ 0 w 1228"/>
                <a:gd name="T31" fmla="*/ 0 h 1158"/>
                <a:gd name="T32" fmla="*/ 0 w 1228"/>
                <a:gd name="T33" fmla="*/ 0 h 1158"/>
                <a:gd name="T34" fmla="*/ 0 w 1228"/>
                <a:gd name="T35" fmla="*/ 0 h 1158"/>
                <a:gd name="T36" fmla="*/ 0 w 1228"/>
                <a:gd name="T37" fmla="*/ 0 h 1158"/>
                <a:gd name="T38" fmla="*/ 0 w 1228"/>
                <a:gd name="T39" fmla="*/ 0 h 1158"/>
                <a:gd name="T40" fmla="*/ 0 w 1228"/>
                <a:gd name="T41" fmla="*/ 0 h 1158"/>
                <a:gd name="T42" fmla="*/ 0 w 1228"/>
                <a:gd name="T43" fmla="*/ 0 h 1158"/>
                <a:gd name="T44" fmla="*/ 0 w 1228"/>
                <a:gd name="T45" fmla="*/ 0 h 1158"/>
                <a:gd name="T46" fmla="*/ 0 w 1228"/>
                <a:gd name="T47" fmla="*/ 0 h 1158"/>
                <a:gd name="T48" fmla="*/ 0 w 1228"/>
                <a:gd name="T49" fmla="*/ 0 h 1158"/>
                <a:gd name="T50" fmla="*/ 0 w 1228"/>
                <a:gd name="T51" fmla="*/ 0 h 1158"/>
                <a:gd name="T52" fmla="*/ 0 w 1228"/>
                <a:gd name="T53" fmla="*/ 0 h 1158"/>
                <a:gd name="T54" fmla="*/ 0 w 1228"/>
                <a:gd name="T55" fmla="*/ 0 h 1158"/>
                <a:gd name="T56" fmla="*/ 0 w 1228"/>
                <a:gd name="T57" fmla="*/ 0 h 1158"/>
                <a:gd name="T58" fmla="*/ 0 w 1228"/>
                <a:gd name="T59" fmla="*/ 0 h 1158"/>
                <a:gd name="T60" fmla="*/ 0 w 1228"/>
                <a:gd name="T61" fmla="*/ 0 h 1158"/>
                <a:gd name="T62" fmla="*/ 0 w 1228"/>
                <a:gd name="T63" fmla="*/ 0 h 1158"/>
                <a:gd name="T64" fmla="*/ 0 w 1228"/>
                <a:gd name="T65" fmla="*/ 0 h 1158"/>
                <a:gd name="T66" fmla="*/ 0 w 1228"/>
                <a:gd name="T67" fmla="*/ 0 h 1158"/>
                <a:gd name="T68" fmla="*/ 0 w 1228"/>
                <a:gd name="T69" fmla="*/ 0 h 1158"/>
                <a:gd name="T70" fmla="*/ 0 w 1228"/>
                <a:gd name="T71" fmla="*/ 0 h 1158"/>
                <a:gd name="T72" fmla="*/ 0 w 1228"/>
                <a:gd name="T73" fmla="*/ 0 h 1158"/>
                <a:gd name="T74" fmla="*/ 0 w 1228"/>
                <a:gd name="T75" fmla="*/ 0 h 1158"/>
                <a:gd name="T76" fmla="*/ 0 w 1228"/>
                <a:gd name="T77" fmla="*/ 0 h 1158"/>
                <a:gd name="T78" fmla="*/ 0 w 1228"/>
                <a:gd name="T79" fmla="*/ 0 h 1158"/>
                <a:gd name="T80" fmla="*/ 0 w 1228"/>
                <a:gd name="T81" fmla="*/ 0 h 1158"/>
                <a:gd name="T82" fmla="*/ 0 w 1228"/>
                <a:gd name="T83" fmla="*/ 0 h 1158"/>
                <a:gd name="T84" fmla="*/ 0 w 1228"/>
                <a:gd name="T85" fmla="*/ 0 h 1158"/>
                <a:gd name="T86" fmla="*/ 0 w 1228"/>
                <a:gd name="T87" fmla="*/ 0 h 1158"/>
                <a:gd name="T88" fmla="*/ 0 w 1228"/>
                <a:gd name="T89" fmla="*/ 0 h 1158"/>
                <a:gd name="T90" fmla="*/ 0 w 1228"/>
                <a:gd name="T91" fmla="*/ 0 h 11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8"/>
                <a:gd name="T139" fmla="*/ 0 h 1158"/>
                <a:gd name="T140" fmla="*/ 1228 w 1228"/>
                <a:gd name="T141" fmla="*/ 1158 h 11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8" h="1158">
                  <a:moveTo>
                    <a:pt x="1228" y="41"/>
                  </a:moveTo>
                  <a:lnTo>
                    <a:pt x="1132" y="55"/>
                  </a:lnTo>
                  <a:lnTo>
                    <a:pt x="928" y="109"/>
                  </a:lnTo>
                  <a:lnTo>
                    <a:pt x="805" y="151"/>
                  </a:lnTo>
                  <a:lnTo>
                    <a:pt x="709" y="192"/>
                  </a:lnTo>
                  <a:lnTo>
                    <a:pt x="655" y="219"/>
                  </a:lnTo>
                  <a:lnTo>
                    <a:pt x="573" y="260"/>
                  </a:lnTo>
                  <a:lnTo>
                    <a:pt x="423" y="355"/>
                  </a:lnTo>
                  <a:lnTo>
                    <a:pt x="368" y="396"/>
                  </a:lnTo>
                  <a:lnTo>
                    <a:pt x="273" y="477"/>
                  </a:lnTo>
                  <a:lnTo>
                    <a:pt x="218" y="531"/>
                  </a:lnTo>
                  <a:lnTo>
                    <a:pt x="150" y="626"/>
                  </a:lnTo>
                  <a:lnTo>
                    <a:pt x="122" y="681"/>
                  </a:lnTo>
                  <a:lnTo>
                    <a:pt x="109" y="749"/>
                  </a:lnTo>
                  <a:lnTo>
                    <a:pt x="96" y="804"/>
                  </a:lnTo>
                  <a:lnTo>
                    <a:pt x="96" y="872"/>
                  </a:lnTo>
                  <a:lnTo>
                    <a:pt x="109" y="899"/>
                  </a:lnTo>
                  <a:lnTo>
                    <a:pt x="122" y="968"/>
                  </a:lnTo>
                  <a:lnTo>
                    <a:pt x="137" y="1009"/>
                  </a:lnTo>
                  <a:lnTo>
                    <a:pt x="177" y="1062"/>
                  </a:lnTo>
                  <a:lnTo>
                    <a:pt x="218" y="1117"/>
                  </a:lnTo>
                  <a:lnTo>
                    <a:pt x="273" y="1132"/>
                  </a:lnTo>
                  <a:lnTo>
                    <a:pt x="273" y="1158"/>
                  </a:lnTo>
                  <a:lnTo>
                    <a:pt x="192" y="1132"/>
                  </a:lnTo>
                  <a:lnTo>
                    <a:pt x="137" y="1090"/>
                  </a:lnTo>
                  <a:lnTo>
                    <a:pt x="82" y="1049"/>
                  </a:lnTo>
                  <a:lnTo>
                    <a:pt x="54" y="1009"/>
                  </a:lnTo>
                  <a:lnTo>
                    <a:pt x="28" y="968"/>
                  </a:lnTo>
                  <a:lnTo>
                    <a:pt x="0" y="899"/>
                  </a:lnTo>
                  <a:lnTo>
                    <a:pt x="0" y="845"/>
                  </a:lnTo>
                  <a:lnTo>
                    <a:pt x="0" y="777"/>
                  </a:lnTo>
                  <a:lnTo>
                    <a:pt x="14" y="709"/>
                  </a:lnTo>
                  <a:lnTo>
                    <a:pt x="69" y="586"/>
                  </a:lnTo>
                  <a:lnTo>
                    <a:pt x="164" y="477"/>
                  </a:lnTo>
                  <a:lnTo>
                    <a:pt x="232" y="409"/>
                  </a:lnTo>
                  <a:lnTo>
                    <a:pt x="300" y="355"/>
                  </a:lnTo>
                  <a:lnTo>
                    <a:pt x="396" y="273"/>
                  </a:lnTo>
                  <a:lnTo>
                    <a:pt x="464" y="232"/>
                  </a:lnTo>
                  <a:lnTo>
                    <a:pt x="560" y="192"/>
                  </a:lnTo>
                  <a:lnTo>
                    <a:pt x="764" y="109"/>
                  </a:lnTo>
                  <a:lnTo>
                    <a:pt x="832" y="82"/>
                  </a:lnTo>
                  <a:lnTo>
                    <a:pt x="928" y="55"/>
                  </a:lnTo>
                  <a:lnTo>
                    <a:pt x="996" y="28"/>
                  </a:lnTo>
                  <a:lnTo>
                    <a:pt x="1078" y="14"/>
                  </a:lnTo>
                  <a:lnTo>
                    <a:pt x="1187" y="0"/>
                  </a:lnTo>
                  <a:lnTo>
                    <a:pt x="1228" y="41"/>
                  </a:lnTo>
                  <a:close/>
                </a:path>
              </a:pathLst>
            </a:custGeom>
            <a:solidFill>
              <a:srgbClr val="0E0D0D"/>
            </a:solidFill>
            <a:ln w="9525">
              <a:noFill/>
              <a:round/>
              <a:headEnd/>
              <a:tailEnd/>
            </a:ln>
          </p:spPr>
          <p:txBody>
            <a:bodyPr/>
            <a:lstStyle/>
            <a:p>
              <a:endParaRPr lang="en-US"/>
            </a:p>
          </p:txBody>
        </p:sp>
        <p:sp>
          <p:nvSpPr>
            <p:cNvPr id="15510" name="Freeform 157"/>
            <p:cNvSpPr>
              <a:spLocks/>
            </p:cNvSpPr>
            <p:nvPr/>
          </p:nvSpPr>
          <p:spPr bwMode="auto">
            <a:xfrm>
              <a:off x="869" y="3106"/>
              <a:ext cx="409" cy="386"/>
            </a:xfrm>
            <a:custGeom>
              <a:avLst/>
              <a:gdLst>
                <a:gd name="T0" fmla="*/ 0 w 1228"/>
                <a:gd name="T1" fmla="*/ 0 h 1158"/>
                <a:gd name="T2" fmla="*/ 0 w 1228"/>
                <a:gd name="T3" fmla="*/ 0 h 1158"/>
                <a:gd name="T4" fmla="*/ 0 w 1228"/>
                <a:gd name="T5" fmla="*/ 0 h 1158"/>
                <a:gd name="T6" fmla="*/ 0 w 1228"/>
                <a:gd name="T7" fmla="*/ 0 h 1158"/>
                <a:gd name="T8" fmla="*/ 0 w 1228"/>
                <a:gd name="T9" fmla="*/ 0 h 1158"/>
                <a:gd name="T10" fmla="*/ 0 w 1228"/>
                <a:gd name="T11" fmla="*/ 0 h 1158"/>
                <a:gd name="T12" fmla="*/ 0 w 1228"/>
                <a:gd name="T13" fmla="*/ 0 h 1158"/>
                <a:gd name="T14" fmla="*/ 0 w 1228"/>
                <a:gd name="T15" fmla="*/ 0 h 1158"/>
                <a:gd name="T16" fmla="*/ 0 w 1228"/>
                <a:gd name="T17" fmla="*/ 0 h 1158"/>
                <a:gd name="T18" fmla="*/ 0 w 1228"/>
                <a:gd name="T19" fmla="*/ 0 h 1158"/>
                <a:gd name="T20" fmla="*/ 0 w 1228"/>
                <a:gd name="T21" fmla="*/ 0 h 1158"/>
                <a:gd name="T22" fmla="*/ 0 w 1228"/>
                <a:gd name="T23" fmla="*/ 0 h 1158"/>
                <a:gd name="T24" fmla="*/ 0 w 1228"/>
                <a:gd name="T25" fmla="*/ 0 h 1158"/>
                <a:gd name="T26" fmla="*/ 0 w 1228"/>
                <a:gd name="T27" fmla="*/ 0 h 1158"/>
                <a:gd name="T28" fmla="*/ 0 w 1228"/>
                <a:gd name="T29" fmla="*/ 0 h 1158"/>
                <a:gd name="T30" fmla="*/ 0 w 1228"/>
                <a:gd name="T31" fmla="*/ 0 h 1158"/>
                <a:gd name="T32" fmla="*/ 0 w 1228"/>
                <a:gd name="T33" fmla="*/ 0 h 1158"/>
                <a:gd name="T34" fmla="*/ 0 w 1228"/>
                <a:gd name="T35" fmla="*/ 0 h 1158"/>
                <a:gd name="T36" fmla="*/ 0 w 1228"/>
                <a:gd name="T37" fmla="*/ 0 h 1158"/>
                <a:gd name="T38" fmla="*/ 0 w 1228"/>
                <a:gd name="T39" fmla="*/ 0 h 1158"/>
                <a:gd name="T40" fmla="*/ 0 w 1228"/>
                <a:gd name="T41" fmla="*/ 0 h 1158"/>
                <a:gd name="T42" fmla="*/ 0 w 1228"/>
                <a:gd name="T43" fmla="*/ 0 h 1158"/>
                <a:gd name="T44" fmla="*/ 0 w 1228"/>
                <a:gd name="T45" fmla="*/ 0 h 1158"/>
                <a:gd name="T46" fmla="*/ 0 w 1228"/>
                <a:gd name="T47" fmla="*/ 0 h 1158"/>
                <a:gd name="T48" fmla="*/ 0 w 1228"/>
                <a:gd name="T49" fmla="*/ 0 h 1158"/>
                <a:gd name="T50" fmla="*/ 0 w 1228"/>
                <a:gd name="T51" fmla="*/ 0 h 1158"/>
                <a:gd name="T52" fmla="*/ 0 w 1228"/>
                <a:gd name="T53" fmla="*/ 0 h 1158"/>
                <a:gd name="T54" fmla="*/ 0 w 1228"/>
                <a:gd name="T55" fmla="*/ 0 h 1158"/>
                <a:gd name="T56" fmla="*/ 0 w 1228"/>
                <a:gd name="T57" fmla="*/ 0 h 1158"/>
                <a:gd name="T58" fmla="*/ 0 w 1228"/>
                <a:gd name="T59" fmla="*/ 0 h 1158"/>
                <a:gd name="T60" fmla="*/ 0 w 1228"/>
                <a:gd name="T61" fmla="*/ 0 h 1158"/>
                <a:gd name="T62" fmla="*/ 0 w 1228"/>
                <a:gd name="T63" fmla="*/ 0 h 1158"/>
                <a:gd name="T64" fmla="*/ 0 w 1228"/>
                <a:gd name="T65" fmla="*/ 0 h 1158"/>
                <a:gd name="T66" fmla="*/ 0 w 1228"/>
                <a:gd name="T67" fmla="*/ 0 h 1158"/>
                <a:gd name="T68" fmla="*/ 0 w 1228"/>
                <a:gd name="T69" fmla="*/ 0 h 1158"/>
                <a:gd name="T70" fmla="*/ 0 w 1228"/>
                <a:gd name="T71" fmla="*/ 0 h 1158"/>
                <a:gd name="T72" fmla="*/ 0 w 1228"/>
                <a:gd name="T73" fmla="*/ 0 h 1158"/>
                <a:gd name="T74" fmla="*/ 0 w 1228"/>
                <a:gd name="T75" fmla="*/ 0 h 1158"/>
                <a:gd name="T76" fmla="*/ 0 w 1228"/>
                <a:gd name="T77" fmla="*/ 0 h 1158"/>
                <a:gd name="T78" fmla="*/ 0 w 1228"/>
                <a:gd name="T79" fmla="*/ 0 h 1158"/>
                <a:gd name="T80" fmla="*/ 0 w 1228"/>
                <a:gd name="T81" fmla="*/ 0 h 1158"/>
                <a:gd name="T82" fmla="*/ 0 w 1228"/>
                <a:gd name="T83" fmla="*/ 0 h 1158"/>
                <a:gd name="T84" fmla="*/ 0 w 1228"/>
                <a:gd name="T85" fmla="*/ 0 h 1158"/>
                <a:gd name="T86" fmla="*/ 0 w 1228"/>
                <a:gd name="T87" fmla="*/ 0 h 1158"/>
                <a:gd name="T88" fmla="*/ 0 w 1228"/>
                <a:gd name="T89" fmla="*/ 0 h 1158"/>
                <a:gd name="T90" fmla="*/ 0 w 1228"/>
                <a:gd name="T91" fmla="*/ 0 h 11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8"/>
                <a:gd name="T139" fmla="*/ 0 h 1158"/>
                <a:gd name="T140" fmla="*/ 1228 w 1228"/>
                <a:gd name="T141" fmla="*/ 1158 h 11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8" h="1158">
                  <a:moveTo>
                    <a:pt x="1228" y="41"/>
                  </a:moveTo>
                  <a:lnTo>
                    <a:pt x="1132" y="55"/>
                  </a:lnTo>
                  <a:lnTo>
                    <a:pt x="928" y="109"/>
                  </a:lnTo>
                  <a:lnTo>
                    <a:pt x="805" y="151"/>
                  </a:lnTo>
                  <a:lnTo>
                    <a:pt x="709" y="192"/>
                  </a:lnTo>
                  <a:lnTo>
                    <a:pt x="655" y="219"/>
                  </a:lnTo>
                  <a:lnTo>
                    <a:pt x="573" y="260"/>
                  </a:lnTo>
                  <a:lnTo>
                    <a:pt x="423" y="355"/>
                  </a:lnTo>
                  <a:lnTo>
                    <a:pt x="368" y="396"/>
                  </a:lnTo>
                  <a:lnTo>
                    <a:pt x="273" y="477"/>
                  </a:lnTo>
                  <a:lnTo>
                    <a:pt x="218" y="531"/>
                  </a:lnTo>
                  <a:lnTo>
                    <a:pt x="150" y="626"/>
                  </a:lnTo>
                  <a:lnTo>
                    <a:pt x="122" y="681"/>
                  </a:lnTo>
                  <a:lnTo>
                    <a:pt x="109" y="749"/>
                  </a:lnTo>
                  <a:lnTo>
                    <a:pt x="96" y="804"/>
                  </a:lnTo>
                  <a:lnTo>
                    <a:pt x="96" y="872"/>
                  </a:lnTo>
                  <a:lnTo>
                    <a:pt x="109" y="899"/>
                  </a:lnTo>
                  <a:lnTo>
                    <a:pt x="122" y="968"/>
                  </a:lnTo>
                  <a:lnTo>
                    <a:pt x="137" y="1009"/>
                  </a:lnTo>
                  <a:lnTo>
                    <a:pt x="177" y="1062"/>
                  </a:lnTo>
                  <a:lnTo>
                    <a:pt x="218" y="1117"/>
                  </a:lnTo>
                  <a:lnTo>
                    <a:pt x="273" y="1132"/>
                  </a:lnTo>
                  <a:lnTo>
                    <a:pt x="273" y="1158"/>
                  </a:lnTo>
                  <a:lnTo>
                    <a:pt x="192" y="1132"/>
                  </a:lnTo>
                  <a:lnTo>
                    <a:pt x="137" y="1090"/>
                  </a:lnTo>
                  <a:lnTo>
                    <a:pt x="82" y="1049"/>
                  </a:lnTo>
                  <a:lnTo>
                    <a:pt x="54" y="1009"/>
                  </a:lnTo>
                  <a:lnTo>
                    <a:pt x="28" y="968"/>
                  </a:lnTo>
                  <a:lnTo>
                    <a:pt x="0" y="899"/>
                  </a:lnTo>
                  <a:lnTo>
                    <a:pt x="0" y="845"/>
                  </a:lnTo>
                  <a:lnTo>
                    <a:pt x="0" y="777"/>
                  </a:lnTo>
                  <a:lnTo>
                    <a:pt x="14" y="709"/>
                  </a:lnTo>
                  <a:lnTo>
                    <a:pt x="69" y="586"/>
                  </a:lnTo>
                  <a:lnTo>
                    <a:pt x="164" y="477"/>
                  </a:lnTo>
                  <a:lnTo>
                    <a:pt x="232" y="409"/>
                  </a:lnTo>
                  <a:lnTo>
                    <a:pt x="300" y="355"/>
                  </a:lnTo>
                  <a:lnTo>
                    <a:pt x="396" y="273"/>
                  </a:lnTo>
                  <a:lnTo>
                    <a:pt x="464" y="232"/>
                  </a:lnTo>
                  <a:lnTo>
                    <a:pt x="560" y="192"/>
                  </a:lnTo>
                  <a:lnTo>
                    <a:pt x="764" y="109"/>
                  </a:lnTo>
                  <a:lnTo>
                    <a:pt x="832" y="82"/>
                  </a:lnTo>
                  <a:lnTo>
                    <a:pt x="928" y="55"/>
                  </a:lnTo>
                  <a:lnTo>
                    <a:pt x="996" y="28"/>
                  </a:lnTo>
                  <a:lnTo>
                    <a:pt x="1078" y="14"/>
                  </a:lnTo>
                  <a:lnTo>
                    <a:pt x="1187" y="0"/>
                  </a:lnTo>
                  <a:lnTo>
                    <a:pt x="1228" y="41"/>
                  </a:lnTo>
                </a:path>
              </a:pathLst>
            </a:custGeom>
            <a:noFill/>
            <a:ln w="0">
              <a:solidFill>
                <a:srgbClr val="000000"/>
              </a:solidFill>
              <a:round/>
              <a:headEnd/>
              <a:tailEnd/>
            </a:ln>
          </p:spPr>
          <p:txBody>
            <a:bodyPr/>
            <a:lstStyle/>
            <a:p>
              <a:endParaRPr lang="en-US"/>
            </a:p>
          </p:txBody>
        </p:sp>
        <p:sp>
          <p:nvSpPr>
            <p:cNvPr id="15511" name="Freeform 158"/>
            <p:cNvSpPr>
              <a:spLocks/>
            </p:cNvSpPr>
            <p:nvPr/>
          </p:nvSpPr>
          <p:spPr bwMode="auto">
            <a:xfrm>
              <a:off x="869" y="3106"/>
              <a:ext cx="409" cy="386"/>
            </a:xfrm>
            <a:custGeom>
              <a:avLst/>
              <a:gdLst>
                <a:gd name="T0" fmla="*/ 0 w 1228"/>
                <a:gd name="T1" fmla="*/ 0 h 1158"/>
                <a:gd name="T2" fmla="*/ 0 w 1228"/>
                <a:gd name="T3" fmla="*/ 0 h 1158"/>
                <a:gd name="T4" fmla="*/ 0 w 1228"/>
                <a:gd name="T5" fmla="*/ 0 h 1158"/>
                <a:gd name="T6" fmla="*/ 0 w 1228"/>
                <a:gd name="T7" fmla="*/ 0 h 1158"/>
                <a:gd name="T8" fmla="*/ 0 w 1228"/>
                <a:gd name="T9" fmla="*/ 0 h 1158"/>
                <a:gd name="T10" fmla="*/ 0 w 1228"/>
                <a:gd name="T11" fmla="*/ 0 h 1158"/>
                <a:gd name="T12" fmla="*/ 0 w 1228"/>
                <a:gd name="T13" fmla="*/ 0 h 1158"/>
                <a:gd name="T14" fmla="*/ 0 w 1228"/>
                <a:gd name="T15" fmla="*/ 0 h 1158"/>
                <a:gd name="T16" fmla="*/ 0 w 1228"/>
                <a:gd name="T17" fmla="*/ 0 h 1158"/>
                <a:gd name="T18" fmla="*/ 0 w 1228"/>
                <a:gd name="T19" fmla="*/ 0 h 1158"/>
                <a:gd name="T20" fmla="*/ 0 w 1228"/>
                <a:gd name="T21" fmla="*/ 0 h 1158"/>
                <a:gd name="T22" fmla="*/ 0 w 1228"/>
                <a:gd name="T23" fmla="*/ 0 h 1158"/>
                <a:gd name="T24" fmla="*/ 0 w 1228"/>
                <a:gd name="T25" fmla="*/ 0 h 1158"/>
                <a:gd name="T26" fmla="*/ 0 w 1228"/>
                <a:gd name="T27" fmla="*/ 0 h 1158"/>
                <a:gd name="T28" fmla="*/ 0 w 1228"/>
                <a:gd name="T29" fmla="*/ 0 h 1158"/>
                <a:gd name="T30" fmla="*/ 0 w 1228"/>
                <a:gd name="T31" fmla="*/ 0 h 1158"/>
                <a:gd name="T32" fmla="*/ 0 w 1228"/>
                <a:gd name="T33" fmla="*/ 0 h 1158"/>
                <a:gd name="T34" fmla="*/ 0 w 1228"/>
                <a:gd name="T35" fmla="*/ 0 h 1158"/>
                <a:gd name="T36" fmla="*/ 0 w 1228"/>
                <a:gd name="T37" fmla="*/ 0 h 1158"/>
                <a:gd name="T38" fmla="*/ 0 w 1228"/>
                <a:gd name="T39" fmla="*/ 0 h 1158"/>
                <a:gd name="T40" fmla="*/ 0 w 1228"/>
                <a:gd name="T41" fmla="*/ 0 h 1158"/>
                <a:gd name="T42" fmla="*/ 0 w 1228"/>
                <a:gd name="T43" fmla="*/ 0 h 1158"/>
                <a:gd name="T44" fmla="*/ 0 w 1228"/>
                <a:gd name="T45" fmla="*/ 0 h 1158"/>
                <a:gd name="T46" fmla="*/ 0 w 1228"/>
                <a:gd name="T47" fmla="*/ 0 h 1158"/>
                <a:gd name="T48" fmla="*/ 0 w 1228"/>
                <a:gd name="T49" fmla="*/ 0 h 1158"/>
                <a:gd name="T50" fmla="*/ 0 w 1228"/>
                <a:gd name="T51" fmla="*/ 0 h 1158"/>
                <a:gd name="T52" fmla="*/ 0 w 1228"/>
                <a:gd name="T53" fmla="*/ 0 h 1158"/>
                <a:gd name="T54" fmla="*/ 0 w 1228"/>
                <a:gd name="T55" fmla="*/ 0 h 1158"/>
                <a:gd name="T56" fmla="*/ 0 w 1228"/>
                <a:gd name="T57" fmla="*/ 0 h 1158"/>
                <a:gd name="T58" fmla="*/ 0 w 1228"/>
                <a:gd name="T59" fmla="*/ 0 h 1158"/>
                <a:gd name="T60" fmla="*/ 0 w 1228"/>
                <a:gd name="T61" fmla="*/ 0 h 1158"/>
                <a:gd name="T62" fmla="*/ 0 w 1228"/>
                <a:gd name="T63" fmla="*/ 0 h 1158"/>
                <a:gd name="T64" fmla="*/ 0 w 1228"/>
                <a:gd name="T65" fmla="*/ 0 h 1158"/>
                <a:gd name="T66" fmla="*/ 0 w 1228"/>
                <a:gd name="T67" fmla="*/ 0 h 1158"/>
                <a:gd name="T68" fmla="*/ 0 w 1228"/>
                <a:gd name="T69" fmla="*/ 0 h 1158"/>
                <a:gd name="T70" fmla="*/ 0 w 1228"/>
                <a:gd name="T71" fmla="*/ 0 h 1158"/>
                <a:gd name="T72" fmla="*/ 0 w 1228"/>
                <a:gd name="T73" fmla="*/ 0 h 1158"/>
                <a:gd name="T74" fmla="*/ 0 w 1228"/>
                <a:gd name="T75" fmla="*/ 0 h 1158"/>
                <a:gd name="T76" fmla="*/ 0 w 1228"/>
                <a:gd name="T77" fmla="*/ 0 h 1158"/>
                <a:gd name="T78" fmla="*/ 0 w 1228"/>
                <a:gd name="T79" fmla="*/ 0 h 1158"/>
                <a:gd name="T80" fmla="*/ 0 w 1228"/>
                <a:gd name="T81" fmla="*/ 0 h 1158"/>
                <a:gd name="T82" fmla="*/ 0 w 1228"/>
                <a:gd name="T83" fmla="*/ 0 h 1158"/>
                <a:gd name="T84" fmla="*/ 0 w 1228"/>
                <a:gd name="T85" fmla="*/ 0 h 1158"/>
                <a:gd name="T86" fmla="*/ 0 w 1228"/>
                <a:gd name="T87" fmla="*/ 0 h 1158"/>
                <a:gd name="T88" fmla="*/ 0 w 1228"/>
                <a:gd name="T89" fmla="*/ 0 h 1158"/>
                <a:gd name="T90" fmla="*/ 0 w 1228"/>
                <a:gd name="T91" fmla="*/ 0 h 11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8"/>
                <a:gd name="T139" fmla="*/ 0 h 1158"/>
                <a:gd name="T140" fmla="*/ 1228 w 1228"/>
                <a:gd name="T141" fmla="*/ 1158 h 11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8" h="1158">
                  <a:moveTo>
                    <a:pt x="1228" y="41"/>
                  </a:moveTo>
                  <a:lnTo>
                    <a:pt x="1132" y="55"/>
                  </a:lnTo>
                  <a:lnTo>
                    <a:pt x="928" y="109"/>
                  </a:lnTo>
                  <a:lnTo>
                    <a:pt x="805" y="151"/>
                  </a:lnTo>
                  <a:lnTo>
                    <a:pt x="709" y="192"/>
                  </a:lnTo>
                  <a:lnTo>
                    <a:pt x="655" y="219"/>
                  </a:lnTo>
                  <a:lnTo>
                    <a:pt x="573" y="260"/>
                  </a:lnTo>
                  <a:lnTo>
                    <a:pt x="423" y="355"/>
                  </a:lnTo>
                  <a:lnTo>
                    <a:pt x="368" y="396"/>
                  </a:lnTo>
                  <a:lnTo>
                    <a:pt x="273" y="477"/>
                  </a:lnTo>
                  <a:lnTo>
                    <a:pt x="218" y="531"/>
                  </a:lnTo>
                  <a:lnTo>
                    <a:pt x="150" y="626"/>
                  </a:lnTo>
                  <a:lnTo>
                    <a:pt x="122" y="681"/>
                  </a:lnTo>
                  <a:lnTo>
                    <a:pt x="109" y="749"/>
                  </a:lnTo>
                  <a:lnTo>
                    <a:pt x="96" y="804"/>
                  </a:lnTo>
                  <a:lnTo>
                    <a:pt x="96" y="872"/>
                  </a:lnTo>
                  <a:lnTo>
                    <a:pt x="109" y="899"/>
                  </a:lnTo>
                  <a:lnTo>
                    <a:pt x="122" y="968"/>
                  </a:lnTo>
                  <a:lnTo>
                    <a:pt x="137" y="1009"/>
                  </a:lnTo>
                  <a:lnTo>
                    <a:pt x="177" y="1062"/>
                  </a:lnTo>
                  <a:lnTo>
                    <a:pt x="218" y="1117"/>
                  </a:lnTo>
                  <a:lnTo>
                    <a:pt x="273" y="1132"/>
                  </a:lnTo>
                  <a:lnTo>
                    <a:pt x="273" y="1158"/>
                  </a:lnTo>
                  <a:lnTo>
                    <a:pt x="192" y="1132"/>
                  </a:lnTo>
                  <a:lnTo>
                    <a:pt x="137" y="1090"/>
                  </a:lnTo>
                  <a:lnTo>
                    <a:pt x="82" y="1049"/>
                  </a:lnTo>
                  <a:lnTo>
                    <a:pt x="54" y="1009"/>
                  </a:lnTo>
                  <a:lnTo>
                    <a:pt x="28" y="968"/>
                  </a:lnTo>
                  <a:lnTo>
                    <a:pt x="0" y="899"/>
                  </a:lnTo>
                  <a:lnTo>
                    <a:pt x="0" y="845"/>
                  </a:lnTo>
                  <a:lnTo>
                    <a:pt x="0" y="777"/>
                  </a:lnTo>
                  <a:lnTo>
                    <a:pt x="14" y="709"/>
                  </a:lnTo>
                  <a:lnTo>
                    <a:pt x="69" y="586"/>
                  </a:lnTo>
                  <a:lnTo>
                    <a:pt x="164" y="477"/>
                  </a:lnTo>
                  <a:lnTo>
                    <a:pt x="232" y="409"/>
                  </a:lnTo>
                  <a:lnTo>
                    <a:pt x="300" y="355"/>
                  </a:lnTo>
                  <a:lnTo>
                    <a:pt x="396" y="273"/>
                  </a:lnTo>
                  <a:lnTo>
                    <a:pt x="464" y="232"/>
                  </a:lnTo>
                  <a:lnTo>
                    <a:pt x="560" y="192"/>
                  </a:lnTo>
                  <a:lnTo>
                    <a:pt x="764" y="109"/>
                  </a:lnTo>
                  <a:lnTo>
                    <a:pt x="832" y="82"/>
                  </a:lnTo>
                  <a:lnTo>
                    <a:pt x="928" y="55"/>
                  </a:lnTo>
                  <a:lnTo>
                    <a:pt x="996" y="28"/>
                  </a:lnTo>
                  <a:lnTo>
                    <a:pt x="1078" y="14"/>
                  </a:lnTo>
                  <a:lnTo>
                    <a:pt x="1187" y="0"/>
                  </a:lnTo>
                  <a:lnTo>
                    <a:pt x="1228" y="41"/>
                  </a:lnTo>
                </a:path>
              </a:pathLst>
            </a:custGeom>
            <a:noFill/>
            <a:ln w="0">
              <a:solidFill>
                <a:srgbClr val="000000"/>
              </a:solidFill>
              <a:round/>
              <a:headEnd/>
              <a:tailEnd/>
            </a:ln>
          </p:spPr>
          <p:txBody>
            <a:bodyPr/>
            <a:lstStyle/>
            <a:p>
              <a:endParaRPr lang="en-US"/>
            </a:p>
          </p:txBody>
        </p:sp>
        <p:sp>
          <p:nvSpPr>
            <p:cNvPr id="15512" name="Freeform 159"/>
            <p:cNvSpPr>
              <a:spLocks/>
            </p:cNvSpPr>
            <p:nvPr/>
          </p:nvSpPr>
          <p:spPr bwMode="auto">
            <a:xfrm>
              <a:off x="864" y="3638"/>
              <a:ext cx="355" cy="45"/>
            </a:xfrm>
            <a:custGeom>
              <a:avLst/>
              <a:gdLst>
                <a:gd name="T0" fmla="*/ 0 w 1065"/>
                <a:gd name="T1" fmla="*/ 0 h 136"/>
                <a:gd name="T2" fmla="*/ 0 w 1065"/>
                <a:gd name="T3" fmla="*/ 0 h 136"/>
                <a:gd name="T4" fmla="*/ 0 w 1065"/>
                <a:gd name="T5" fmla="*/ 0 h 136"/>
                <a:gd name="T6" fmla="*/ 0 w 1065"/>
                <a:gd name="T7" fmla="*/ 0 h 136"/>
                <a:gd name="T8" fmla="*/ 0 w 1065"/>
                <a:gd name="T9" fmla="*/ 0 h 136"/>
                <a:gd name="T10" fmla="*/ 0 w 1065"/>
                <a:gd name="T11" fmla="*/ 0 h 136"/>
                <a:gd name="T12" fmla="*/ 0 w 1065"/>
                <a:gd name="T13" fmla="*/ 0 h 136"/>
                <a:gd name="T14" fmla="*/ 0 w 1065"/>
                <a:gd name="T15" fmla="*/ 0 h 136"/>
                <a:gd name="T16" fmla="*/ 0 w 1065"/>
                <a:gd name="T17" fmla="*/ 0 h 136"/>
                <a:gd name="T18" fmla="*/ 0 w 1065"/>
                <a:gd name="T19" fmla="*/ 0 h 136"/>
                <a:gd name="T20" fmla="*/ 0 w 1065"/>
                <a:gd name="T21" fmla="*/ 0 h 136"/>
                <a:gd name="T22" fmla="*/ 0 w 1065"/>
                <a:gd name="T23" fmla="*/ 0 h 136"/>
                <a:gd name="T24" fmla="*/ 0 w 1065"/>
                <a:gd name="T25" fmla="*/ 0 h 136"/>
                <a:gd name="T26" fmla="*/ 0 w 1065"/>
                <a:gd name="T27" fmla="*/ 0 h 136"/>
                <a:gd name="T28" fmla="*/ 0 w 1065"/>
                <a:gd name="T29" fmla="*/ 0 h 136"/>
                <a:gd name="T30" fmla="*/ 0 w 1065"/>
                <a:gd name="T31" fmla="*/ 0 h 136"/>
                <a:gd name="T32" fmla="*/ 0 w 1065"/>
                <a:gd name="T33" fmla="*/ 0 h 136"/>
                <a:gd name="T34" fmla="*/ 0 w 1065"/>
                <a:gd name="T35" fmla="*/ 0 h 136"/>
                <a:gd name="T36" fmla="*/ 0 w 1065"/>
                <a:gd name="T37" fmla="*/ 0 h 136"/>
                <a:gd name="T38" fmla="*/ 0 w 1065"/>
                <a:gd name="T39" fmla="*/ 0 h 136"/>
                <a:gd name="T40" fmla="*/ 0 w 1065"/>
                <a:gd name="T41" fmla="*/ 0 h 136"/>
                <a:gd name="T42" fmla="*/ 0 w 1065"/>
                <a:gd name="T43" fmla="*/ 0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5"/>
                <a:gd name="T67" fmla="*/ 0 h 136"/>
                <a:gd name="T68" fmla="*/ 1065 w 1065"/>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5" h="136">
                  <a:moveTo>
                    <a:pt x="914" y="13"/>
                  </a:moveTo>
                  <a:lnTo>
                    <a:pt x="791" y="0"/>
                  </a:lnTo>
                  <a:lnTo>
                    <a:pt x="723" y="0"/>
                  </a:lnTo>
                  <a:lnTo>
                    <a:pt x="587" y="13"/>
                  </a:lnTo>
                  <a:lnTo>
                    <a:pt x="506" y="13"/>
                  </a:lnTo>
                  <a:lnTo>
                    <a:pt x="0" y="13"/>
                  </a:lnTo>
                  <a:lnTo>
                    <a:pt x="68" y="109"/>
                  </a:lnTo>
                  <a:lnTo>
                    <a:pt x="96" y="109"/>
                  </a:lnTo>
                  <a:lnTo>
                    <a:pt x="164" y="96"/>
                  </a:lnTo>
                  <a:lnTo>
                    <a:pt x="259" y="96"/>
                  </a:lnTo>
                  <a:lnTo>
                    <a:pt x="327" y="96"/>
                  </a:lnTo>
                  <a:lnTo>
                    <a:pt x="451" y="96"/>
                  </a:lnTo>
                  <a:lnTo>
                    <a:pt x="559" y="109"/>
                  </a:lnTo>
                  <a:lnTo>
                    <a:pt x="601" y="96"/>
                  </a:lnTo>
                  <a:lnTo>
                    <a:pt x="723" y="96"/>
                  </a:lnTo>
                  <a:lnTo>
                    <a:pt x="805" y="122"/>
                  </a:lnTo>
                  <a:lnTo>
                    <a:pt x="901" y="136"/>
                  </a:lnTo>
                  <a:lnTo>
                    <a:pt x="982" y="122"/>
                  </a:lnTo>
                  <a:lnTo>
                    <a:pt x="1065" y="81"/>
                  </a:lnTo>
                  <a:lnTo>
                    <a:pt x="1024" y="54"/>
                  </a:lnTo>
                  <a:lnTo>
                    <a:pt x="982" y="41"/>
                  </a:lnTo>
                  <a:lnTo>
                    <a:pt x="914" y="13"/>
                  </a:lnTo>
                  <a:close/>
                </a:path>
              </a:pathLst>
            </a:custGeom>
            <a:solidFill>
              <a:srgbClr val="0E0D0D"/>
            </a:solidFill>
            <a:ln w="9525">
              <a:noFill/>
              <a:round/>
              <a:headEnd/>
              <a:tailEnd/>
            </a:ln>
          </p:spPr>
          <p:txBody>
            <a:bodyPr/>
            <a:lstStyle/>
            <a:p>
              <a:endParaRPr lang="en-US"/>
            </a:p>
          </p:txBody>
        </p:sp>
        <p:sp>
          <p:nvSpPr>
            <p:cNvPr id="15513" name="Freeform 160"/>
            <p:cNvSpPr>
              <a:spLocks/>
            </p:cNvSpPr>
            <p:nvPr/>
          </p:nvSpPr>
          <p:spPr bwMode="auto">
            <a:xfrm>
              <a:off x="864" y="3638"/>
              <a:ext cx="355" cy="45"/>
            </a:xfrm>
            <a:custGeom>
              <a:avLst/>
              <a:gdLst>
                <a:gd name="T0" fmla="*/ 0 w 1065"/>
                <a:gd name="T1" fmla="*/ 0 h 136"/>
                <a:gd name="T2" fmla="*/ 0 w 1065"/>
                <a:gd name="T3" fmla="*/ 0 h 136"/>
                <a:gd name="T4" fmla="*/ 0 w 1065"/>
                <a:gd name="T5" fmla="*/ 0 h 136"/>
                <a:gd name="T6" fmla="*/ 0 w 1065"/>
                <a:gd name="T7" fmla="*/ 0 h 136"/>
                <a:gd name="T8" fmla="*/ 0 w 1065"/>
                <a:gd name="T9" fmla="*/ 0 h 136"/>
                <a:gd name="T10" fmla="*/ 0 w 1065"/>
                <a:gd name="T11" fmla="*/ 0 h 136"/>
                <a:gd name="T12" fmla="*/ 0 w 1065"/>
                <a:gd name="T13" fmla="*/ 0 h 136"/>
                <a:gd name="T14" fmla="*/ 0 w 1065"/>
                <a:gd name="T15" fmla="*/ 0 h 136"/>
                <a:gd name="T16" fmla="*/ 0 w 1065"/>
                <a:gd name="T17" fmla="*/ 0 h 136"/>
                <a:gd name="T18" fmla="*/ 0 w 1065"/>
                <a:gd name="T19" fmla="*/ 0 h 136"/>
                <a:gd name="T20" fmla="*/ 0 w 1065"/>
                <a:gd name="T21" fmla="*/ 0 h 136"/>
                <a:gd name="T22" fmla="*/ 0 w 1065"/>
                <a:gd name="T23" fmla="*/ 0 h 136"/>
                <a:gd name="T24" fmla="*/ 0 w 1065"/>
                <a:gd name="T25" fmla="*/ 0 h 136"/>
                <a:gd name="T26" fmla="*/ 0 w 1065"/>
                <a:gd name="T27" fmla="*/ 0 h 136"/>
                <a:gd name="T28" fmla="*/ 0 w 1065"/>
                <a:gd name="T29" fmla="*/ 0 h 136"/>
                <a:gd name="T30" fmla="*/ 0 w 1065"/>
                <a:gd name="T31" fmla="*/ 0 h 136"/>
                <a:gd name="T32" fmla="*/ 0 w 1065"/>
                <a:gd name="T33" fmla="*/ 0 h 136"/>
                <a:gd name="T34" fmla="*/ 0 w 1065"/>
                <a:gd name="T35" fmla="*/ 0 h 136"/>
                <a:gd name="T36" fmla="*/ 0 w 1065"/>
                <a:gd name="T37" fmla="*/ 0 h 136"/>
                <a:gd name="T38" fmla="*/ 0 w 1065"/>
                <a:gd name="T39" fmla="*/ 0 h 136"/>
                <a:gd name="T40" fmla="*/ 0 w 1065"/>
                <a:gd name="T41" fmla="*/ 0 h 136"/>
                <a:gd name="T42" fmla="*/ 0 w 1065"/>
                <a:gd name="T43" fmla="*/ 0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5"/>
                <a:gd name="T67" fmla="*/ 0 h 136"/>
                <a:gd name="T68" fmla="*/ 1065 w 1065"/>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5" h="136">
                  <a:moveTo>
                    <a:pt x="914" y="13"/>
                  </a:moveTo>
                  <a:lnTo>
                    <a:pt x="791" y="0"/>
                  </a:lnTo>
                  <a:lnTo>
                    <a:pt x="723" y="0"/>
                  </a:lnTo>
                  <a:lnTo>
                    <a:pt x="587" y="13"/>
                  </a:lnTo>
                  <a:lnTo>
                    <a:pt x="506" y="13"/>
                  </a:lnTo>
                  <a:lnTo>
                    <a:pt x="0" y="13"/>
                  </a:lnTo>
                  <a:lnTo>
                    <a:pt x="68" y="109"/>
                  </a:lnTo>
                  <a:lnTo>
                    <a:pt x="96" y="109"/>
                  </a:lnTo>
                  <a:lnTo>
                    <a:pt x="164" y="96"/>
                  </a:lnTo>
                  <a:lnTo>
                    <a:pt x="259" y="96"/>
                  </a:lnTo>
                  <a:lnTo>
                    <a:pt x="327" y="96"/>
                  </a:lnTo>
                  <a:lnTo>
                    <a:pt x="451" y="96"/>
                  </a:lnTo>
                  <a:lnTo>
                    <a:pt x="559" y="109"/>
                  </a:lnTo>
                  <a:lnTo>
                    <a:pt x="601" y="96"/>
                  </a:lnTo>
                  <a:lnTo>
                    <a:pt x="723" y="96"/>
                  </a:lnTo>
                  <a:lnTo>
                    <a:pt x="805" y="122"/>
                  </a:lnTo>
                  <a:lnTo>
                    <a:pt x="901" y="136"/>
                  </a:lnTo>
                  <a:lnTo>
                    <a:pt x="982" y="122"/>
                  </a:lnTo>
                  <a:lnTo>
                    <a:pt x="1065" y="81"/>
                  </a:lnTo>
                  <a:lnTo>
                    <a:pt x="1024" y="54"/>
                  </a:lnTo>
                  <a:lnTo>
                    <a:pt x="982" y="41"/>
                  </a:lnTo>
                  <a:lnTo>
                    <a:pt x="914" y="13"/>
                  </a:lnTo>
                </a:path>
              </a:pathLst>
            </a:custGeom>
            <a:noFill/>
            <a:ln w="0">
              <a:solidFill>
                <a:srgbClr val="000000"/>
              </a:solidFill>
              <a:round/>
              <a:headEnd/>
              <a:tailEnd/>
            </a:ln>
          </p:spPr>
          <p:txBody>
            <a:bodyPr/>
            <a:lstStyle/>
            <a:p>
              <a:endParaRPr lang="en-US"/>
            </a:p>
          </p:txBody>
        </p:sp>
        <p:sp>
          <p:nvSpPr>
            <p:cNvPr id="15514" name="Freeform 161"/>
            <p:cNvSpPr>
              <a:spLocks/>
            </p:cNvSpPr>
            <p:nvPr/>
          </p:nvSpPr>
          <p:spPr bwMode="auto">
            <a:xfrm>
              <a:off x="864" y="3638"/>
              <a:ext cx="355" cy="45"/>
            </a:xfrm>
            <a:custGeom>
              <a:avLst/>
              <a:gdLst>
                <a:gd name="T0" fmla="*/ 0 w 1065"/>
                <a:gd name="T1" fmla="*/ 0 h 136"/>
                <a:gd name="T2" fmla="*/ 0 w 1065"/>
                <a:gd name="T3" fmla="*/ 0 h 136"/>
                <a:gd name="T4" fmla="*/ 0 w 1065"/>
                <a:gd name="T5" fmla="*/ 0 h 136"/>
                <a:gd name="T6" fmla="*/ 0 w 1065"/>
                <a:gd name="T7" fmla="*/ 0 h 136"/>
                <a:gd name="T8" fmla="*/ 0 w 1065"/>
                <a:gd name="T9" fmla="*/ 0 h 136"/>
                <a:gd name="T10" fmla="*/ 0 w 1065"/>
                <a:gd name="T11" fmla="*/ 0 h 136"/>
                <a:gd name="T12" fmla="*/ 0 w 1065"/>
                <a:gd name="T13" fmla="*/ 0 h 136"/>
                <a:gd name="T14" fmla="*/ 0 w 1065"/>
                <a:gd name="T15" fmla="*/ 0 h 136"/>
                <a:gd name="T16" fmla="*/ 0 w 1065"/>
                <a:gd name="T17" fmla="*/ 0 h 136"/>
                <a:gd name="T18" fmla="*/ 0 w 1065"/>
                <a:gd name="T19" fmla="*/ 0 h 136"/>
                <a:gd name="T20" fmla="*/ 0 w 1065"/>
                <a:gd name="T21" fmla="*/ 0 h 136"/>
                <a:gd name="T22" fmla="*/ 0 w 1065"/>
                <a:gd name="T23" fmla="*/ 0 h 136"/>
                <a:gd name="T24" fmla="*/ 0 w 1065"/>
                <a:gd name="T25" fmla="*/ 0 h 136"/>
                <a:gd name="T26" fmla="*/ 0 w 1065"/>
                <a:gd name="T27" fmla="*/ 0 h 136"/>
                <a:gd name="T28" fmla="*/ 0 w 1065"/>
                <a:gd name="T29" fmla="*/ 0 h 136"/>
                <a:gd name="T30" fmla="*/ 0 w 1065"/>
                <a:gd name="T31" fmla="*/ 0 h 136"/>
                <a:gd name="T32" fmla="*/ 0 w 1065"/>
                <a:gd name="T33" fmla="*/ 0 h 136"/>
                <a:gd name="T34" fmla="*/ 0 w 1065"/>
                <a:gd name="T35" fmla="*/ 0 h 136"/>
                <a:gd name="T36" fmla="*/ 0 w 1065"/>
                <a:gd name="T37" fmla="*/ 0 h 136"/>
                <a:gd name="T38" fmla="*/ 0 w 1065"/>
                <a:gd name="T39" fmla="*/ 0 h 136"/>
                <a:gd name="T40" fmla="*/ 0 w 1065"/>
                <a:gd name="T41" fmla="*/ 0 h 136"/>
                <a:gd name="T42" fmla="*/ 0 w 1065"/>
                <a:gd name="T43" fmla="*/ 0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5"/>
                <a:gd name="T67" fmla="*/ 0 h 136"/>
                <a:gd name="T68" fmla="*/ 1065 w 1065"/>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5" h="136">
                  <a:moveTo>
                    <a:pt x="914" y="13"/>
                  </a:moveTo>
                  <a:lnTo>
                    <a:pt x="791" y="0"/>
                  </a:lnTo>
                  <a:lnTo>
                    <a:pt x="723" y="0"/>
                  </a:lnTo>
                  <a:lnTo>
                    <a:pt x="587" y="13"/>
                  </a:lnTo>
                  <a:lnTo>
                    <a:pt x="506" y="13"/>
                  </a:lnTo>
                  <a:lnTo>
                    <a:pt x="0" y="13"/>
                  </a:lnTo>
                  <a:lnTo>
                    <a:pt x="68" y="109"/>
                  </a:lnTo>
                  <a:lnTo>
                    <a:pt x="96" y="109"/>
                  </a:lnTo>
                  <a:lnTo>
                    <a:pt x="164" y="96"/>
                  </a:lnTo>
                  <a:lnTo>
                    <a:pt x="259" y="96"/>
                  </a:lnTo>
                  <a:lnTo>
                    <a:pt x="327" y="96"/>
                  </a:lnTo>
                  <a:lnTo>
                    <a:pt x="451" y="96"/>
                  </a:lnTo>
                  <a:lnTo>
                    <a:pt x="559" y="109"/>
                  </a:lnTo>
                  <a:lnTo>
                    <a:pt x="601" y="96"/>
                  </a:lnTo>
                  <a:lnTo>
                    <a:pt x="723" y="96"/>
                  </a:lnTo>
                  <a:lnTo>
                    <a:pt x="805" y="122"/>
                  </a:lnTo>
                  <a:lnTo>
                    <a:pt x="901" y="136"/>
                  </a:lnTo>
                  <a:lnTo>
                    <a:pt x="982" y="122"/>
                  </a:lnTo>
                  <a:lnTo>
                    <a:pt x="1065" y="81"/>
                  </a:lnTo>
                  <a:lnTo>
                    <a:pt x="1024" y="54"/>
                  </a:lnTo>
                  <a:lnTo>
                    <a:pt x="982" y="41"/>
                  </a:lnTo>
                  <a:lnTo>
                    <a:pt x="914" y="13"/>
                  </a:lnTo>
                </a:path>
              </a:pathLst>
            </a:custGeom>
            <a:noFill/>
            <a:ln w="0">
              <a:solidFill>
                <a:srgbClr val="000000"/>
              </a:solidFill>
              <a:round/>
              <a:headEnd/>
              <a:tailEnd/>
            </a:ln>
          </p:spPr>
          <p:txBody>
            <a:bodyPr/>
            <a:lstStyle/>
            <a:p>
              <a:endParaRPr lang="en-US"/>
            </a:p>
          </p:txBody>
        </p:sp>
        <p:sp>
          <p:nvSpPr>
            <p:cNvPr id="15515" name="Freeform 162"/>
            <p:cNvSpPr>
              <a:spLocks/>
            </p:cNvSpPr>
            <p:nvPr/>
          </p:nvSpPr>
          <p:spPr bwMode="auto">
            <a:xfrm>
              <a:off x="2596" y="3070"/>
              <a:ext cx="291" cy="568"/>
            </a:xfrm>
            <a:custGeom>
              <a:avLst/>
              <a:gdLst>
                <a:gd name="T0" fmla="*/ 0 w 873"/>
                <a:gd name="T1" fmla="*/ 0 h 1703"/>
                <a:gd name="T2" fmla="*/ 0 w 873"/>
                <a:gd name="T3" fmla="*/ 0 h 1703"/>
                <a:gd name="T4" fmla="*/ 0 w 873"/>
                <a:gd name="T5" fmla="*/ 0 h 1703"/>
                <a:gd name="T6" fmla="*/ 0 w 873"/>
                <a:gd name="T7" fmla="*/ 0 h 1703"/>
                <a:gd name="T8" fmla="*/ 0 w 873"/>
                <a:gd name="T9" fmla="*/ 0 h 1703"/>
                <a:gd name="T10" fmla="*/ 0 w 873"/>
                <a:gd name="T11" fmla="*/ 0 h 1703"/>
                <a:gd name="T12" fmla="*/ 0 w 873"/>
                <a:gd name="T13" fmla="*/ 0 h 1703"/>
                <a:gd name="T14" fmla="*/ 0 w 873"/>
                <a:gd name="T15" fmla="*/ 0 h 1703"/>
                <a:gd name="T16" fmla="*/ 0 w 873"/>
                <a:gd name="T17" fmla="*/ 0 h 1703"/>
                <a:gd name="T18" fmla="*/ 0 w 873"/>
                <a:gd name="T19" fmla="*/ 0 h 1703"/>
                <a:gd name="T20" fmla="*/ 0 w 873"/>
                <a:gd name="T21" fmla="*/ 0 h 1703"/>
                <a:gd name="T22" fmla="*/ 0 w 873"/>
                <a:gd name="T23" fmla="*/ 0 h 1703"/>
                <a:gd name="T24" fmla="*/ 0 w 873"/>
                <a:gd name="T25" fmla="*/ 0 h 1703"/>
                <a:gd name="T26" fmla="*/ 0 w 873"/>
                <a:gd name="T27" fmla="*/ 0 h 1703"/>
                <a:gd name="T28" fmla="*/ 0 w 873"/>
                <a:gd name="T29" fmla="*/ 0 h 1703"/>
                <a:gd name="T30" fmla="*/ 0 w 873"/>
                <a:gd name="T31" fmla="*/ 0 h 1703"/>
                <a:gd name="T32" fmla="*/ 0 w 873"/>
                <a:gd name="T33" fmla="*/ 0 h 1703"/>
                <a:gd name="T34" fmla="*/ 0 w 873"/>
                <a:gd name="T35" fmla="*/ 0 h 1703"/>
                <a:gd name="T36" fmla="*/ 0 w 873"/>
                <a:gd name="T37" fmla="*/ 0 h 1703"/>
                <a:gd name="T38" fmla="*/ 0 w 873"/>
                <a:gd name="T39" fmla="*/ 0 h 1703"/>
                <a:gd name="T40" fmla="*/ 0 w 873"/>
                <a:gd name="T41" fmla="*/ 0 h 1703"/>
                <a:gd name="T42" fmla="*/ 0 w 873"/>
                <a:gd name="T43" fmla="*/ 0 h 1703"/>
                <a:gd name="T44" fmla="*/ 0 w 873"/>
                <a:gd name="T45" fmla="*/ 0 h 1703"/>
                <a:gd name="T46" fmla="*/ 0 w 873"/>
                <a:gd name="T47" fmla="*/ 0 h 1703"/>
                <a:gd name="T48" fmla="*/ 0 w 873"/>
                <a:gd name="T49" fmla="*/ 0 h 1703"/>
                <a:gd name="T50" fmla="*/ 0 w 873"/>
                <a:gd name="T51" fmla="*/ 0 h 1703"/>
                <a:gd name="T52" fmla="*/ 0 w 873"/>
                <a:gd name="T53" fmla="*/ 0 h 1703"/>
                <a:gd name="T54" fmla="*/ 0 w 873"/>
                <a:gd name="T55" fmla="*/ 0 h 1703"/>
                <a:gd name="T56" fmla="*/ 0 w 873"/>
                <a:gd name="T57" fmla="*/ 0 h 1703"/>
                <a:gd name="T58" fmla="*/ 0 w 873"/>
                <a:gd name="T59" fmla="*/ 0 h 1703"/>
                <a:gd name="T60" fmla="*/ 0 w 873"/>
                <a:gd name="T61" fmla="*/ 0 h 1703"/>
                <a:gd name="T62" fmla="*/ 0 w 873"/>
                <a:gd name="T63" fmla="*/ 0 h 1703"/>
                <a:gd name="T64" fmla="*/ 0 w 873"/>
                <a:gd name="T65" fmla="*/ 0 h 1703"/>
                <a:gd name="T66" fmla="*/ 0 w 873"/>
                <a:gd name="T67" fmla="*/ 0 h 1703"/>
                <a:gd name="T68" fmla="*/ 0 w 873"/>
                <a:gd name="T69" fmla="*/ 0 h 1703"/>
                <a:gd name="T70" fmla="*/ 0 w 873"/>
                <a:gd name="T71" fmla="*/ 0 h 1703"/>
                <a:gd name="T72" fmla="*/ 0 w 873"/>
                <a:gd name="T73" fmla="*/ 0 h 1703"/>
                <a:gd name="T74" fmla="*/ 0 w 873"/>
                <a:gd name="T75" fmla="*/ 0 h 1703"/>
                <a:gd name="T76" fmla="*/ 0 w 873"/>
                <a:gd name="T77" fmla="*/ 0 h 1703"/>
                <a:gd name="T78" fmla="*/ 0 w 873"/>
                <a:gd name="T79" fmla="*/ 0 h 1703"/>
                <a:gd name="T80" fmla="*/ 0 w 873"/>
                <a:gd name="T81" fmla="*/ 0 h 1703"/>
                <a:gd name="T82" fmla="*/ 0 w 873"/>
                <a:gd name="T83" fmla="*/ 0 h 1703"/>
                <a:gd name="T84" fmla="*/ 0 w 873"/>
                <a:gd name="T85" fmla="*/ 0 h 1703"/>
                <a:gd name="T86" fmla="*/ 0 w 873"/>
                <a:gd name="T87" fmla="*/ 0 h 1703"/>
                <a:gd name="T88" fmla="*/ 0 w 873"/>
                <a:gd name="T89" fmla="*/ 0 h 1703"/>
                <a:gd name="T90" fmla="*/ 0 w 873"/>
                <a:gd name="T91" fmla="*/ 0 h 1703"/>
                <a:gd name="T92" fmla="*/ 0 w 873"/>
                <a:gd name="T93" fmla="*/ 0 h 1703"/>
                <a:gd name="T94" fmla="*/ 0 w 873"/>
                <a:gd name="T95" fmla="*/ 0 h 1703"/>
                <a:gd name="T96" fmla="*/ 0 w 873"/>
                <a:gd name="T97" fmla="*/ 0 h 1703"/>
                <a:gd name="T98" fmla="*/ 0 w 873"/>
                <a:gd name="T99" fmla="*/ 0 h 17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3"/>
                <a:gd name="T151" fmla="*/ 0 h 1703"/>
                <a:gd name="T152" fmla="*/ 873 w 873"/>
                <a:gd name="T153" fmla="*/ 1703 h 17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3" h="1703">
                  <a:moveTo>
                    <a:pt x="55" y="0"/>
                  </a:moveTo>
                  <a:lnTo>
                    <a:pt x="176" y="54"/>
                  </a:lnTo>
                  <a:lnTo>
                    <a:pt x="259" y="81"/>
                  </a:lnTo>
                  <a:lnTo>
                    <a:pt x="327" y="122"/>
                  </a:lnTo>
                  <a:lnTo>
                    <a:pt x="382" y="177"/>
                  </a:lnTo>
                  <a:lnTo>
                    <a:pt x="423" y="217"/>
                  </a:lnTo>
                  <a:lnTo>
                    <a:pt x="478" y="259"/>
                  </a:lnTo>
                  <a:lnTo>
                    <a:pt x="518" y="313"/>
                  </a:lnTo>
                  <a:lnTo>
                    <a:pt x="586" y="408"/>
                  </a:lnTo>
                  <a:lnTo>
                    <a:pt x="627" y="449"/>
                  </a:lnTo>
                  <a:lnTo>
                    <a:pt x="654" y="531"/>
                  </a:lnTo>
                  <a:lnTo>
                    <a:pt x="682" y="598"/>
                  </a:lnTo>
                  <a:lnTo>
                    <a:pt x="695" y="666"/>
                  </a:lnTo>
                  <a:lnTo>
                    <a:pt x="709" y="734"/>
                  </a:lnTo>
                  <a:lnTo>
                    <a:pt x="737" y="843"/>
                  </a:lnTo>
                  <a:lnTo>
                    <a:pt x="750" y="898"/>
                  </a:lnTo>
                  <a:lnTo>
                    <a:pt x="763" y="994"/>
                  </a:lnTo>
                  <a:lnTo>
                    <a:pt x="777" y="1062"/>
                  </a:lnTo>
                  <a:lnTo>
                    <a:pt x="791" y="1157"/>
                  </a:lnTo>
                  <a:lnTo>
                    <a:pt x="818" y="1240"/>
                  </a:lnTo>
                  <a:lnTo>
                    <a:pt x="818" y="1321"/>
                  </a:lnTo>
                  <a:lnTo>
                    <a:pt x="831" y="1389"/>
                  </a:lnTo>
                  <a:lnTo>
                    <a:pt x="846" y="1580"/>
                  </a:lnTo>
                  <a:lnTo>
                    <a:pt x="873" y="1703"/>
                  </a:lnTo>
                  <a:lnTo>
                    <a:pt x="737" y="1689"/>
                  </a:lnTo>
                  <a:lnTo>
                    <a:pt x="737" y="1608"/>
                  </a:lnTo>
                  <a:lnTo>
                    <a:pt x="737" y="1540"/>
                  </a:lnTo>
                  <a:lnTo>
                    <a:pt x="722" y="1430"/>
                  </a:lnTo>
                  <a:lnTo>
                    <a:pt x="709" y="1334"/>
                  </a:lnTo>
                  <a:lnTo>
                    <a:pt x="695" y="1240"/>
                  </a:lnTo>
                  <a:lnTo>
                    <a:pt x="695" y="1157"/>
                  </a:lnTo>
                  <a:lnTo>
                    <a:pt x="682" y="1076"/>
                  </a:lnTo>
                  <a:lnTo>
                    <a:pt x="667" y="980"/>
                  </a:lnTo>
                  <a:lnTo>
                    <a:pt x="654" y="885"/>
                  </a:lnTo>
                  <a:lnTo>
                    <a:pt x="641" y="830"/>
                  </a:lnTo>
                  <a:lnTo>
                    <a:pt x="614" y="694"/>
                  </a:lnTo>
                  <a:lnTo>
                    <a:pt x="599" y="626"/>
                  </a:lnTo>
                  <a:lnTo>
                    <a:pt x="573" y="572"/>
                  </a:lnTo>
                  <a:lnTo>
                    <a:pt x="546" y="504"/>
                  </a:lnTo>
                  <a:lnTo>
                    <a:pt x="518" y="449"/>
                  </a:lnTo>
                  <a:lnTo>
                    <a:pt x="450" y="353"/>
                  </a:lnTo>
                  <a:lnTo>
                    <a:pt x="382" y="272"/>
                  </a:lnTo>
                  <a:lnTo>
                    <a:pt x="314" y="217"/>
                  </a:lnTo>
                  <a:lnTo>
                    <a:pt x="246" y="163"/>
                  </a:lnTo>
                  <a:lnTo>
                    <a:pt x="163" y="122"/>
                  </a:lnTo>
                  <a:lnTo>
                    <a:pt x="82" y="95"/>
                  </a:lnTo>
                  <a:lnTo>
                    <a:pt x="40" y="68"/>
                  </a:lnTo>
                  <a:lnTo>
                    <a:pt x="13" y="81"/>
                  </a:lnTo>
                  <a:lnTo>
                    <a:pt x="0" y="81"/>
                  </a:lnTo>
                  <a:lnTo>
                    <a:pt x="55" y="0"/>
                  </a:lnTo>
                  <a:close/>
                </a:path>
              </a:pathLst>
            </a:custGeom>
            <a:solidFill>
              <a:srgbClr val="0E0D0D"/>
            </a:solidFill>
            <a:ln w="9525">
              <a:noFill/>
              <a:round/>
              <a:headEnd/>
              <a:tailEnd/>
            </a:ln>
          </p:spPr>
          <p:txBody>
            <a:bodyPr/>
            <a:lstStyle/>
            <a:p>
              <a:endParaRPr lang="en-US"/>
            </a:p>
          </p:txBody>
        </p:sp>
        <p:sp>
          <p:nvSpPr>
            <p:cNvPr id="15516" name="Freeform 163"/>
            <p:cNvSpPr>
              <a:spLocks/>
            </p:cNvSpPr>
            <p:nvPr/>
          </p:nvSpPr>
          <p:spPr bwMode="auto">
            <a:xfrm>
              <a:off x="2596" y="3070"/>
              <a:ext cx="291" cy="568"/>
            </a:xfrm>
            <a:custGeom>
              <a:avLst/>
              <a:gdLst>
                <a:gd name="T0" fmla="*/ 0 w 873"/>
                <a:gd name="T1" fmla="*/ 0 h 1703"/>
                <a:gd name="T2" fmla="*/ 0 w 873"/>
                <a:gd name="T3" fmla="*/ 0 h 1703"/>
                <a:gd name="T4" fmla="*/ 0 w 873"/>
                <a:gd name="T5" fmla="*/ 0 h 1703"/>
                <a:gd name="T6" fmla="*/ 0 w 873"/>
                <a:gd name="T7" fmla="*/ 0 h 1703"/>
                <a:gd name="T8" fmla="*/ 0 w 873"/>
                <a:gd name="T9" fmla="*/ 0 h 1703"/>
                <a:gd name="T10" fmla="*/ 0 w 873"/>
                <a:gd name="T11" fmla="*/ 0 h 1703"/>
                <a:gd name="T12" fmla="*/ 0 w 873"/>
                <a:gd name="T13" fmla="*/ 0 h 1703"/>
                <a:gd name="T14" fmla="*/ 0 w 873"/>
                <a:gd name="T15" fmla="*/ 0 h 1703"/>
                <a:gd name="T16" fmla="*/ 0 w 873"/>
                <a:gd name="T17" fmla="*/ 0 h 1703"/>
                <a:gd name="T18" fmla="*/ 0 w 873"/>
                <a:gd name="T19" fmla="*/ 0 h 1703"/>
                <a:gd name="T20" fmla="*/ 0 w 873"/>
                <a:gd name="T21" fmla="*/ 0 h 1703"/>
                <a:gd name="T22" fmla="*/ 0 w 873"/>
                <a:gd name="T23" fmla="*/ 0 h 1703"/>
                <a:gd name="T24" fmla="*/ 0 w 873"/>
                <a:gd name="T25" fmla="*/ 0 h 1703"/>
                <a:gd name="T26" fmla="*/ 0 w 873"/>
                <a:gd name="T27" fmla="*/ 0 h 1703"/>
                <a:gd name="T28" fmla="*/ 0 w 873"/>
                <a:gd name="T29" fmla="*/ 0 h 1703"/>
                <a:gd name="T30" fmla="*/ 0 w 873"/>
                <a:gd name="T31" fmla="*/ 0 h 1703"/>
                <a:gd name="T32" fmla="*/ 0 w 873"/>
                <a:gd name="T33" fmla="*/ 0 h 1703"/>
                <a:gd name="T34" fmla="*/ 0 w 873"/>
                <a:gd name="T35" fmla="*/ 0 h 1703"/>
                <a:gd name="T36" fmla="*/ 0 w 873"/>
                <a:gd name="T37" fmla="*/ 0 h 1703"/>
                <a:gd name="T38" fmla="*/ 0 w 873"/>
                <a:gd name="T39" fmla="*/ 0 h 1703"/>
                <a:gd name="T40" fmla="*/ 0 w 873"/>
                <a:gd name="T41" fmla="*/ 0 h 1703"/>
                <a:gd name="T42" fmla="*/ 0 w 873"/>
                <a:gd name="T43" fmla="*/ 0 h 1703"/>
                <a:gd name="T44" fmla="*/ 0 w 873"/>
                <a:gd name="T45" fmla="*/ 0 h 1703"/>
                <a:gd name="T46" fmla="*/ 0 w 873"/>
                <a:gd name="T47" fmla="*/ 0 h 1703"/>
                <a:gd name="T48" fmla="*/ 0 w 873"/>
                <a:gd name="T49" fmla="*/ 0 h 1703"/>
                <a:gd name="T50" fmla="*/ 0 w 873"/>
                <a:gd name="T51" fmla="*/ 0 h 1703"/>
                <a:gd name="T52" fmla="*/ 0 w 873"/>
                <a:gd name="T53" fmla="*/ 0 h 1703"/>
                <a:gd name="T54" fmla="*/ 0 w 873"/>
                <a:gd name="T55" fmla="*/ 0 h 1703"/>
                <a:gd name="T56" fmla="*/ 0 w 873"/>
                <a:gd name="T57" fmla="*/ 0 h 1703"/>
                <a:gd name="T58" fmla="*/ 0 w 873"/>
                <a:gd name="T59" fmla="*/ 0 h 1703"/>
                <a:gd name="T60" fmla="*/ 0 w 873"/>
                <a:gd name="T61" fmla="*/ 0 h 1703"/>
                <a:gd name="T62" fmla="*/ 0 w 873"/>
                <a:gd name="T63" fmla="*/ 0 h 1703"/>
                <a:gd name="T64" fmla="*/ 0 w 873"/>
                <a:gd name="T65" fmla="*/ 0 h 1703"/>
                <a:gd name="T66" fmla="*/ 0 w 873"/>
                <a:gd name="T67" fmla="*/ 0 h 1703"/>
                <a:gd name="T68" fmla="*/ 0 w 873"/>
                <a:gd name="T69" fmla="*/ 0 h 1703"/>
                <a:gd name="T70" fmla="*/ 0 w 873"/>
                <a:gd name="T71" fmla="*/ 0 h 1703"/>
                <a:gd name="T72" fmla="*/ 0 w 873"/>
                <a:gd name="T73" fmla="*/ 0 h 1703"/>
                <a:gd name="T74" fmla="*/ 0 w 873"/>
                <a:gd name="T75" fmla="*/ 0 h 1703"/>
                <a:gd name="T76" fmla="*/ 0 w 873"/>
                <a:gd name="T77" fmla="*/ 0 h 1703"/>
                <a:gd name="T78" fmla="*/ 0 w 873"/>
                <a:gd name="T79" fmla="*/ 0 h 1703"/>
                <a:gd name="T80" fmla="*/ 0 w 873"/>
                <a:gd name="T81" fmla="*/ 0 h 1703"/>
                <a:gd name="T82" fmla="*/ 0 w 873"/>
                <a:gd name="T83" fmla="*/ 0 h 1703"/>
                <a:gd name="T84" fmla="*/ 0 w 873"/>
                <a:gd name="T85" fmla="*/ 0 h 1703"/>
                <a:gd name="T86" fmla="*/ 0 w 873"/>
                <a:gd name="T87" fmla="*/ 0 h 1703"/>
                <a:gd name="T88" fmla="*/ 0 w 873"/>
                <a:gd name="T89" fmla="*/ 0 h 1703"/>
                <a:gd name="T90" fmla="*/ 0 w 873"/>
                <a:gd name="T91" fmla="*/ 0 h 1703"/>
                <a:gd name="T92" fmla="*/ 0 w 873"/>
                <a:gd name="T93" fmla="*/ 0 h 1703"/>
                <a:gd name="T94" fmla="*/ 0 w 873"/>
                <a:gd name="T95" fmla="*/ 0 h 1703"/>
                <a:gd name="T96" fmla="*/ 0 w 873"/>
                <a:gd name="T97" fmla="*/ 0 h 1703"/>
                <a:gd name="T98" fmla="*/ 0 w 873"/>
                <a:gd name="T99" fmla="*/ 0 h 17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3"/>
                <a:gd name="T151" fmla="*/ 0 h 1703"/>
                <a:gd name="T152" fmla="*/ 873 w 873"/>
                <a:gd name="T153" fmla="*/ 1703 h 17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3" h="1703">
                  <a:moveTo>
                    <a:pt x="55" y="0"/>
                  </a:moveTo>
                  <a:lnTo>
                    <a:pt x="176" y="54"/>
                  </a:lnTo>
                  <a:lnTo>
                    <a:pt x="259" y="81"/>
                  </a:lnTo>
                  <a:lnTo>
                    <a:pt x="327" y="122"/>
                  </a:lnTo>
                  <a:lnTo>
                    <a:pt x="382" y="177"/>
                  </a:lnTo>
                  <a:lnTo>
                    <a:pt x="423" y="217"/>
                  </a:lnTo>
                  <a:lnTo>
                    <a:pt x="478" y="259"/>
                  </a:lnTo>
                  <a:lnTo>
                    <a:pt x="518" y="313"/>
                  </a:lnTo>
                  <a:lnTo>
                    <a:pt x="586" y="408"/>
                  </a:lnTo>
                  <a:lnTo>
                    <a:pt x="627" y="449"/>
                  </a:lnTo>
                  <a:lnTo>
                    <a:pt x="654" y="531"/>
                  </a:lnTo>
                  <a:lnTo>
                    <a:pt x="682" y="598"/>
                  </a:lnTo>
                  <a:lnTo>
                    <a:pt x="695" y="666"/>
                  </a:lnTo>
                  <a:lnTo>
                    <a:pt x="709" y="734"/>
                  </a:lnTo>
                  <a:lnTo>
                    <a:pt x="737" y="843"/>
                  </a:lnTo>
                  <a:lnTo>
                    <a:pt x="750" y="898"/>
                  </a:lnTo>
                  <a:lnTo>
                    <a:pt x="763" y="994"/>
                  </a:lnTo>
                  <a:lnTo>
                    <a:pt x="777" y="1062"/>
                  </a:lnTo>
                  <a:lnTo>
                    <a:pt x="791" y="1157"/>
                  </a:lnTo>
                  <a:lnTo>
                    <a:pt x="818" y="1240"/>
                  </a:lnTo>
                  <a:lnTo>
                    <a:pt x="818" y="1321"/>
                  </a:lnTo>
                  <a:lnTo>
                    <a:pt x="831" y="1389"/>
                  </a:lnTo>
                  <a:lnTo>
                    <a:pt x="846" y="1580"/>
                  </a:lnTo>
                  <a:lnTo>
                    <a:pt x="873" y="1703"/>
                  </a:lnTo>
                  <a:lnTo>
                    <a:pt x="737" y="1689"/>
                  </a:lnTo>
                  <a:lnTo>
                    <a:pt x="737" y="1608"/>
                  </a:lnTo>
                  <a:lnTo>
                    <a:pt x="737" y="1540"/>
                  </a:lnTo>
                  <a:lnTo>
                    <a:pt x="722" y="1430"/>
                  </a:lnTo>
                  <a:lnTo>
                    <a:pt x="709" y="1334"/>
                  </a:lnTo>
                  <a:lnTo>
                    <a:pt x="695" y="1240"/>
                  </a:lnTo>
                  <a:lnTo>
                    <a:pt x="695" y="1157"/>
                  </a:lnTo>
                  <a:lnTo>
                    <a:pt x="682" y="1076"/>
                  </a:lnTo>
                  <a:lnTo>
                    <a:pt x="667" y="980"/>
                  </a:lnTo>
                  <a:lnTo>
                    <a:pt x="654" y="885"/>
                  </a:lnTo>
                  <a:lnTo>
                    <a:pt x="641" y="830"/>
                  </a:lnTo>
                  <a:lnTo>
                    <a:pt x="614" y="694"/>
                  </a:lnTo>
                  <a:lnTo>
                    <a:pt x="599" y="626"/>
                  </a:lnTo>
                  <a:lnTo>
                    <a:pt x="573" y="572"/>
                  </a:lnTo>
                  <a:lnTo>
                    <a:pt x="546" y="504"/>
                  </a:lnTo>
                  <a:lnTo>
                    <a:pt x="518" y="449"/>
                  </a:lnTo>
                  <a:lnTo>
                    <a:pt x="450" y="353"/>
                  </a:lnTo>
                  <a:lnTo>
                    <a:pt x="382" y="272"/>
                  </a:lnTo>
                  <a:lnTo>
                    <a:pt x="314" y="217"/>
                  </a:lnTo>
                  <a:lnTo>
                    <a:pt x="246" y="163"/>
                  </a:lnTo>
                  <a:lnTo>
                    <a:pt x="163" y="122"/>
                  </a:lnTo>
                  <a:lnTo>
                    <a:pt x="82" y="95"/>
                  </a:lnTo>
                  <a:lnTo>
                    <a:pt x="40" y="68"/>
                  </a:lnTo>
                  <a:lnTo>
                    <a:pt x="13" y="81"/>
                  </a:lnTo>
                  <a:lnTo>
                    <a:pt x="0" y="81"/>
                  </a:lnTo>
                  <a:lnTo>
                    <a:pt x="55" y="0"/>
                  </a:lnTo>
                </a:path>
              </a:pathLst>
            </a:custGeom>
            <a:noFill/>
            <a:ln w="0">
              <a:solidFill>
                <a:srgbClr val="000000"/>
              </a:solidFill>
              <a:round/>
              <a:headEnd/>
              <a:tailEnd/>
            </a:ln>
          </p:spPr>
          <p:txBody>
            <a:bodyPr/>
            <a:lstStyle/>
            <a:p>
              <a:endParaRPr lang="en-US"/>
            </a:p>
          </p:txBody>
        </p:sp>
        <p:sp>
          <p:nvSpPr>
            <p:cNvPr id="15517" name="Freeform 164"/>
            <p:cNvSpPr>
              <a:spLocks/>
            </p:cNvSpPr>
            <p:nvPr/>
          </p:nvSpPr>
          <p:spPr bwMode="auto">
            <a:xfrm>
              <a:off x="2596" y="3070"/>
              <a:ext cx="291" cy="568"/>
            </a:xfrm>
            <a:custGeom>
              <a:avLst/>
              <a:gdLst>
                <a:gd name="T0" fmla="*/ 0 w 873"/>
                <a:gd name="T1" fmla="*/ 0 h 1703"/>
                <a:gd name="T2" fmla="*/ 0 w 873"/>
                <a:gd name="T3" fmla="*/ 0 h 1703"/>
                <a:gd name="T4" fmla="*/ 0 w 873"/>
                <a:gd name="T5" fmla="*/ 0 h 1703"/>
                <a:gd name="T6" fmla="*/ 0 w 873"/>
                <a:gd name="T7" fmla="*/ 0 h 1703"/>
                <a:gd name="T8" fmla="*/ 0 w 873"/>
                <a:gd name="T9" fmla="*/ 0 h 1703"/>
                <a:gd name="T10" fmla="*/ 0 w 873"/>
                <a:gd name="T11" fmla="*/ 0 h 1703"/>
                <a:gd name="T12" fmla="*/ 0 w 873"/>
                <a:gd name="T13" fmla="*/ 0 h 1703"/>
                <a:gd name="T14" fmla="*/ 0 w 873"/>
                <a:gd name="T15" fmla="*/ 0 h 1703"/>
                <a:gd name="T16" fmla="*/ 0 w 873"/>
                <a:gd name="T17" fmla="*/ 0 h 1703"/>
                <a:gd name="T18" fmla="*/ 0 w 873"/>
                <a:gd name="T19" fmla="*/ 0 h 1703"/>
                <a:gd name="T20" fmla="*/ 0 w 873"/>
                <a:gd name="T21" fmla="*/ 0 h 1703"/>
                <a:gd name="T22" fmla="*/ 0 w 873"/>
                <a:gd name="T23" fmla="*/ 0 h 1703"/>
                <a:gd name="T24" fmla="*/ 0 w 873"/>
                <a:gd name="T25" fmla="*/ 0 h 1703"/>
                <a:gd name="T26" fmla="*/ 0 w 873"/>
                <a:gd name="T27" fmla="*/ 0 h 1703"/>
                <a:gd name="T28" fmla="*/ 0 w 873"/>
                <a:gd name="T29" fmla="*/ 0 h 1703"/>
                <a:gd name="T30" fmla="*/ 0 w 873"/>
                <a:gd name="T31" fmla="*/ 0 h 1703"/>
                <a:gd name="T32" fmla="*/ 0 w 873"/>
                <a:gd name="T33" fmla="*/ 0 h 1703"/>
                <a:gd name="T34" fmla="*/ 0 w 873"/>
                <a:gd name="T35" fmla="*/ 0 h 1703"/>
                <a:gd name="T36" fmla="*/ 0 w 873"/>
                <a:gd name="T37" fmla="*/ 0 h 1703"/>
                <a:gd name="T38" fmla="*/ 0 w 873"/>
                <a:gd name="T39" fmla="*/ 0 h 1703"/>
                <a:gd name="T40" fmla="*/ 0 w 873"/>
                <a:gd name="T41" fmla="*/ 0 h 1703"/>
                <a:gd name="T42" fmla="*/ 0 w 873"/>
                <a:gd name="T43" fmla="*/ 0 h 1703"/>
                <a:gd name="T44" fmla="*/ 0 w 873"/>
                <a:gd name="T45" fmla="*/ 0 h 1703"/>
                <a:gd name="T46" fmla="*/ 0 w 873"/>
                <a:gd name="T47" fmla="*/ 0 h 1703"/>
                <a:gd name="T48" fmla="*/ 0 w 873"/>
                <a:gd name="T49" fmla="*/ 0 h 1703"/>
                <a:gd name="T50" fmla="*/ 0 w 873"/>
                <a:gd name="T51" fmla="*/ 0 h 1703"/>
                <a:gd name="T52" fmla="*/ 0 w 873"/>
                <a:gd name="T53" fmla="*/ 0 h 1703"/>
                <a:gd name="T54" fmla="*/ 0 w 873"/>
                <a:gd name="T55" fmla="*/ 0 h 1703"/>
                <a:gd name="T56" fmla="*/ 0 w 873"/>
                <a:gd name="T57" fmla="*/ 0 h 1703"/>
                <a:gd name="T58" fmla="*/ 0 w 873"/>
                <a:gd name="T59" fmla="*/ 0 h 1703"/>
                <a:gd name="T60" fmla="*/ 0 w 873"/>
                <a:gd name="T61" fmla="*/ 0 h 1703"/>
                <a:gd name="T62" fmla="*/ 0 w 873"/>
                <a:gd name="T63" fmla="*/ 0 h 1703"/>
                <a:gd name="T64" fmla="*/ 0 w 873"/>
                <a:gd name="T65" fmla="*/ 0 h 1703"/>
                <a:gd name="T66" fmla="*/ 0 w 873"/>
                <a:gd name="T67" fmla="*/ 0 h 1703"/>
                <a:gd name="T68" fmla="*/ 0 w 873"/>
                <a:gd name="T69" fmla="*/ 0 h 1703"/>
                <a:gd name="T70" fmla="*/ 0 w 873"/>
                <a:gd name="T71" fmla="*/ 0 h 1703"/>
                <a:gd name="T72" fmla="*/ 0 w 873"/>
                <a:gd name="T73" fmla="*/ 0 h 1703"/>
                <a:gd name="T74" fmla="*/ 0 w 873"/>
                <a:gd name="T75" fmla="*/ 0 h 1703"/>
                <a:gd name="T76" fmla="*/ 0 w 873"/>
                <a:gd name="T77" fmla="*/ 0 h 1703"/>
                <a:gd name="T78" fmla="*/ 0 w 873"/>
                <a:gd name="T79" fmla="*/ 0 h 1703"/>
                <a:gd name="T80" fmla="*/ 0 w 873"/>
                <a:gd name="T81" fmla="*/ 0 h 1703"/>
                <a:gd name="T82" fmla="*/ 0 w 873"/>
                <a:gd name="T83" fmla="*/ 0 h 1703"/>
                <a:gd name="T84" fmla="*/ 0 w 873"/>
                <a:gd name="T85" fmla="*/ 0 h 1703"/>
                <a:gd name="T86" fmla="*/ 0 w 873"/>
                <a:gd name="T87" fmla="*/ 0 h 1703"/>
                <a:gd name="T88" fmla="*/ 0 w 873"/>
                <a:gd name="T89" fmla="*/ 0 h 1703"/>
                <a:gd name="T90" fmla="*/ 0 w 873"/>
                <a:gd name="T91" fmla="*/ 0 h 1703"/>
                <a:gd name="T92" fmla="*/ 0 w 873"/>
                <a:gd name="T93" fmla="*/ 0 h 1703"/>
                <a:gd name="T94" fmla="*/ 0 w 873"/>
                <a:gd name="T95" fmla="*/ 0 h 1703"/>
                <a:gd name="T96" fmla="*/ 0 w 873"/>
                <a:gd name="T97" fmla="*/ 0 h 1703"/>
                <a:gd name="T98" fmla="*/ 0 w 873"/>
                <a:gd name="T99" fmla="*/ 0 h 17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3"/>
                <a:gd name="T151" fmla="*/ 0 h 1703"/>
                <a:gd name="T152" fmla="*/ 873 w 873"/>
                <a:gd name="T153" fmla="*/ 1703 h 17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3" h="1703">
                  <a:moveTo>
                    <a:pt x="55" y="0"/>
                  </a:moveTo>
                  <a:lnTo>
                    <a:pt x="176" y="54"/>
                  </a:lnTo>
                  <a:lnTo>
                    <a:pt x="259" y="81"/>
                  </a:lnTo>
                  <a:lnTo>
                    <a:pt x="327" y="122"/>
                  </a:lnTo>
                  <a:lnTo>
                    <a:pt x="382" y="177"/>
                  </a:lnTo>
                  <a:lnTo>
                    <a:pt x="423" y="217"/>
                  </a:lnTo>
                  <a:lnTo>
                    <a:pt x="478" y="259"/>
                  </a:lnTo>
                  <a:lnTo>
                    <a:pt x="518" y="313"/>
                  </a:lnTo>
                  <a:lnTo>
                    <a:pt x="586" y="408"/>
                  </a:lnTo>
                  <a:lnTo>
                    <a:pt x="627" y="449"/>
                  </a:lnTo>
                  <a:lnTo>
                    <a:pt x="654" y="531"/>
                  </a:lnTo>
                  <a:lnTo>
                    <a:pt x="682" y="598"/>
                  </a:lnTo>
                  <a:lnTo>
                    <a:pt x="695" y="666"/>
                  </a:lnTo>
                  <a:lnTo>
                    <a:pt x="709" y="734"/>
                  </a:lnTo>
                  <a:lnTo>
                    <a:pt x="737" y="843"/>
                  </a:lnTo>
                  <a:lnTo>
                    <a:pt x="750" y="898"/>
                  </a:lnTo>
                  <a:lnTo>
                    <a:pt x="763" y="994"/>
                  </a:lnTo>
                  <a:lnTo>
                    <a:pt x="777" y="1062"/>
                  </a:lnTo>
                  <a:lnTo>
                    <a:pt x="791" y="1157"/>
                  </a:lnTo>
                  <a:lnTo>
                    <a:pt x="818" y="1240"/>
                  </a:lnTo>
                  <a:lnTo>
                    <a:pt x="818" y="1321"/>
                  </a:lnTo>
                  <a:lnTo>
                    <a:pt x="831" y="1389"/>
                  </a:lnTo>
                  <a:lnTo>
                    <a:pt x="846" y="1580"/>
                  </a:lnTo>
                  <a:lnTo>
                    <a:pt x="873" y="1703"/>
                  </a:lnTo>
                  <a:lnTo>
                    <a:pt x="737" y="1689"/>
                  </a:lnTo>
                  <a:lnTo>
                    <a:pt x="737" y="1608"/>
                  </a:lnTo>
                  <a:lnTo>
                    <a:pt x="737" y="1540"/>
                  </a:lnTo>
                  <a:lnTo>
                    <a:pt x="722" y="1430"/>
                  </a:lnTo>
                  <a:lnTo>
                    <a:pt x="709" y="1334"/>
                  </a:lnTo>
                  <a:lnTo>
                    <a:pt x="695" y="1240"/>
                  </a:lnTo>
                  <a:lnTo>
                    <a:pt x="695" y="1157"/>
                  </a:lnTo>
                  <a:lnTo>
                    <a:pt x="682" y="1076"/>
                  </a:lnTo>
                  <a:lnTo>
                    <a:pt x="667" y="980"/>
                  </a:lnTo>
                  <a:lnTo>
                    <a:pt x="654" y="885"/>
                  </a:lnTo>
                  <a:lnTo>
                    <a:pt x="641" y="830"/>
                  </a:lnTo>
                  <a:lnTo>
                    <a:pt x="614" y="694"/>
                  </a:lnTo>
                  <a:lnTo>
                    <a:pt x="599" y="626"/>
                  </a:lnTo>
                  <a:lnTo>
                    <a:pt x="573" y="572"/>
                  </a:lnTo>
                  <a:lnTo>
                    <a:pt x="546" y="504"/>
                  </a:lnTo>
                  <a:lnTo>
                    <a:pt x="518" y="449"/>
                  </a:lnTo>
                  <a:lnTo>
                    <a:pt x="450" y="353"/>
                  </a:lnTo>
                  <a:lnTo>
                    <a:pt x="382" y="272"/>
                  </a:lnTo>
                  <a:lnTo>
                    <a:pt x="314" y="217"/>
                  </a:lnTo>
                  <a:lnTo>
                    <a:pt x="246" y="163"/>
                  </a:lnTo>
                  <a:lnTo>
                    <a:pt x="163" y="122"/>
                  </a:lnTo>
                  <a:lnTo>
                    <a:pt x="82" y="95"/>
                  </a:lnTo>
                  <a:lnTo>
                    <a:pt x="40" y="68"/>
                  </a:lnTo>
                  <a:lnTo>
                    <a:pt x="13" y="81"/>
                  </a:lnTo>
                  <a:lnTo>
                    <a:pt x="0" y="81"/>
                  </a:lnTo>
                  <a:lnTo>
                    <a:pt x="55" y="0"/>
                  </a:lnTo>
                </a:path>
              </a:pathLst>
            </a:custGeom>
            <a:noFill/>
            <a:ln w="0">
              <a:solidFill>
                <a:srgbClr val="000000"/>
              </a:solidFill>
              <a:round/>
              <a:headEnd/>
              <a:tailEnd/>
            </a:ln>
          </p:spPr>
          <p:txBody>
            <a:bodyPr/>
            <a:lstStyle/>
            <a:p>
              <a:endParaRPr lang="en-US"/>
            </a:p>
          </p:txBody>
        </p:sp>
        <p:sp>
          <p:nvSpPr>
            <p:cNvPr id="15518" name="Freeform 165"/>
            <p:cNvSpPr>
              <a:spLocks/>
            </p:cNvSpPr>
            <p:nvPr/>
          </p:nvSpPr>
          <p:spPr bwMode="auto">
            <a:xfrm>
              <a:off x="1232" y="2620"/>
              <a:ext cx="392" cy="690"/>
            </a:xfrm>
            <a:custGeom>
              <a:avLst/>
              <a:gdLst>
                <a:gd name="T0" fmla="*/ 0 w 1174"/>
                <a:gd name="T1" fmla="*/ 0 h 2072"/>
                <a:gd name="T2" fmla="*/ 0 w 1174"/>
                <a:gd name="T3" fmla="*/ 0 h 2072"/>
                <a:gd name="T4" fmla="*/ 0 w 1174"/>
                <a:gd name="T5" fmla="*/ 0 h 2072"/>
                <a:gd name="T6" fmla="*/ 0 w 1174"/>
                <a:gd name="T7" fmla="*/ 0 h 2072"/>
                <a:gd name="T8" fmla="*/ 0 w 1174"/>
                <a:gd name="T9" fmla="*/ 0 h 2072"/>
                <a:gd name="T10" fmla="*/ 0 w 1174"/>
                <a:gd name="T11" fmla="*/ 0 h 2072"/>
                <a:gd name="T12" fmla="*/ 0 w 1174"/>
                <a:gd name="T13" fmla="*/ 0 h 2072"/>
                <a:gd name="T14" fmla="*/ 0 w 1174"/>
                <a:gd name="T15" fmla="*/ 0 h 2072"/>
                <a:gd name="T16" fmla="*/ 0 w 1174"/>
                <a:gd name="T17" fmla="*/ 0 h 2072"/>
                <a:gd name="T18" fmla="*/ 0 w 1174"/>
                <a:gd name="T19" fmla="*/ 0 h 2072"/>
                <a:gd name="T20" fmla="*/ 0 w 1174"/>
                <a:gd name="T21" fmla="*/ 0 h 2072"/>
                <a:gd name="T22" fmla="*/ 0 w 1174"/>
                <a:gd name="T23" fmla="*/ 0 h 2072"/>
                <a:gd name="T24" fmla="*/ 0 w 1174"/>
                <a:gd name="T25" fmla="*/ 0 h 2072"/>
                <a:gd name="T26" fmla="*/ 0 w 1174"/>
                <a:gd name="T27" fmla="*/ 0 h 2072"/>
                <a:gd name="T28" fmla="*/ 0 w 1174"/>
                <a:gd name="T29" fmla="*/ 0 h 2072"/>
                <a:gd name="T30" fmla="*/ 0 w 1174"/>
                <a:gd name="T31" fmla="*/ 0 h 2072"/>
                <a:gd name="T32" fmla="*/ 0 w 1174"/>
                <a:gd name="T33" fmla="*/ 0 h 2072"/>
                <a:gd name="T34" fmla="*/ 0 w 1174"/>
                <a:gd name="T35" fmla="*/ 0 h 2072"/>
                <a:gd name="T36" fmla="*/ 0 w 1174"/>
                <a:gd name="T37" fmla="*/ 0 h 2072"/>
                <a:gd name="T38" fmla="*/ 0 w 1174"/>
                <a:gd name="T39" fmla="*/ 0 h 2072"/>
                <a:gd name="T40" fmla="*/ 0 w 1174"/>
                <a:gd name="T41" fmla="*/ 0 h 2072"/>
                <a:gd name="T42" fmla="*/ 0 w 1174"/>
                <a:gd name="T43" fmla="*/ 0 h 2072"/>
                <a:gd name="T44" fmla="*/ 0 w 1174"/>
                <a:gd name="T45" fmla="*/ 0 h 2072"/>
                <a:gd name="T46" fmla="*/ 0 w 1174"/>
                <a:gd name="T47" fmla="*/ 0 h 2072"/>
                <a:gd name="T48" fmla="*/ 0 w 1174"/>
                <a:gd name="T49" fmla="*/ 0 h 2072"/>
                <a:gd name="T50" fmla="*/ 0 w 1174"/>
                <a:gd name="T51" fmla="*/ 0 h 2072"/>
                <a:gd name="T52" fmla="*/ 0 w 1174"/>
                <a:gd name="T53" fmla="*/ 0 h 2072"/>
                <a:gd name="T54" fmla="*/ 0 w 1174"/>
                <a:gd name="T55" fmla="*/ 0 h 2072"/>
                <a:gd name="T56" fmla="*/ 0 w 1174"/>
                <a:gd name="T57" fmla="*/ 0 h 2072"/>
                <a:gd name="T58" fmla="*/ 0 w 1174"/>
                <a:gd name="T59" fmla="*/ 0 h 2072"/>
                <a:gd name="T60" fmla="*/ 0 w 1174"/>
                <a:gd name="T61" fmla="*/ 0 h 2072"/>
                <a:gd name="T62" fmla="*/ 0 w 1174"/>
                <a:gd name="T63" fmla="*/ 0 h 2072"/>
                <a:gd name="T64" fmla="*/ 0 w 1174"/>
                <a:gd name="T65" fmla="*/ 0 h 2072"/>
                <a:gd name="T66" fmla="*/ 0 w 1174"/>
                <a:gd name="T67" fmla="*/ 0 h 2072"/>
                <a:gd name="T68" fmla="*/ 0 w 1174"/>
                <a:gd name="T69" fmla="*/ 0 h 2072"/>
                <a:gd name="T70" fmla="*/ 0 w 1174"/>
                <a:gd name="T71" fmla="*/ 0 h 20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4"/>
                <a:gd name="T109" fmla="*/ 0 h 2072"/>
                <a:gd name="T110" fmla="*/ 1174 w 1174"/>
                <a:gd name="T111" fmla="*/ 2072 h 20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4" h="2072">
                  <a:moveTo>
                    <a:pt x="751" y="0"/>
                  </a:moveTo>
                  <a:lnTo>
                    <a:pt x="738" y="27"/>
                  </a:lnTo>
                  <a:lnTo>
                    <a:pt x="723" y="68"/>
                  </a:lnTo>
                  <a:lnTo>
                    <a:pt x="628" y="137"/>
                  </a:lnTo>
                  <a:lnTo>
                    <a:pt x="574" y="178"/>
                  </a:lnTo>
                  <a:lnTo>
                    <a:pt x="505" y="218"/>
                  </a:lnTo>
                  <a:lnTo>
                    <a:pt x="464" y="273"/>
                  </a:lnTo>
                  <a:lnTo>
                    <a:pt x="410" y="301"/>
                  </a:lnTo>
                  <a:lnTo>
                    <a:pt x="328" y="395"/>
                  </a:lnTo>
                  <a:lnTo>
                    <a:pt x="300" y="450"/>
                  </a:lnTo>
                  <a:lnTo>
                    <a:pt x="260" y="505"/>
                  </a:lnTo>
                  <a:lnTo>
                    <a:pt x="247" y="546"/>
                  </a:lnTo>
                  <a:lnTo>
                    <a:pt x="205" y="601"/>
                  </a:lnTo>
                  <a:lnTo>
                    <a:pt x="192" y="641"/>
                  </a:lnTo>
                  <a:lnTo>
                    <a:pt x="164" y="696"/>
                  </a:lnTo>
                  <a:lnTo>
                    <a:pt x="123" y="750"/>
                  </a:lnTo>
                  <a:lnTo>
                    <a:pt x="123" y="818"/>
                  </a:lnTo>
                  <a:lnTo>
                    <a:pt x="96" y="900"/>
                  </a:lnTo>
                  <a:lnTo>
                    <a:pt x="83" y="996"/>
                  </a:lnTo>
                  <a:lnTo>
                    <a:pt x="83" y="1092"/>
                  </a:lnTo>
                  <a:lnTo>
                    <a:pt x="83" y="1187"/>
                  </a:lnTo>
                  <a:lnTo>
                    <a:pt x="96" y="1241"/>
                  </a:lnTo>
                  <a:lnTo>
                    <a:pt x="123" y="1336"/>
                  </a:lnTo>
                  <a:lnTo>
                    <a:pt x="164" y="1432"/>
                  </a:lnTo>
                  <a:lnTo>
                    <a:pt x="219" y="1514"/>
                  </a:lnTo>
                  <a:lnTo>
                    <a:pt x="273" y="1583"/>
                  </a:lnTo>
                  <a:lnTo>
                    <a:pt x="315" y="1623"/>
                  </a:lnTo>
                  <a:lnTo>
                    <a:pt x="383" y="1704"/>
                  </a:lnTo>
                  <a:lnTo>
                    <a:pt x="451" y="1759"/>
                  </a:lnTo>
                  <a:lnTo>
                    <a:pt x="519" y="1814"/>
                  </a:lnTo>
                  <a:lnTo>
                    <a:pt x="546" y="1827"/>
                  </a:lnTo>
                  <a:lnTo>
                    <a:pt x="628" y="1882"/>
                  </a:lnTo>
                  <a:lnTo>
                    <a:pt x="738" y="1936"/>
                  </a:lnTo>
                  <a:lnTo>
                    <a:pt x="887" y="1990"/>
                  </a:lnTo>
                  <a:lnTo>
                    <a:pt x="955" y="2017"/>
                  </a:lnTo>
                  <a:lnTo>
                    <a:pt x="1051" y="2030"/>
                  </a:lnTo>
                  <a:lnTo>
                    <a:pt x="1106" y="2030"/>
                  </a:lnTo>
                  <a:lnTo>
                    <a:pt x="1174" y="2030"/>
                  </a:lnTo>
                  <a:lnTo>
                    <a:pt x="1119" y="2045"/>
                  </a:lnTo>
                  <a:lnTo>
                    <a:pt x="1065" y="2058"/>
                  </a:lnTo>
                  <a:lnTo>
                    <a:pt x="955" y="2072"/>
                  </a:lnTo>
                  <a:lnTo>
                    <a:pt x="901" y="2072"/>
                  </a:lnTo>
                  <a:lnTo>
                    <a:pt x="778" y="2030"/>
                  </a:lnTo>
                  <a:lnTo>
                    <a:pt x="655" y="1977"/>
                  </a:lnTo>
                  <a:lnTo>
                    <a:pt x="574" y="1936"/>
                  </a:lnTo>
                  <a:lnTo>
                    <a:pt x="423" y="1842"/>
                  </a:lnTo>
                  <a:lnTo>
                    <a:pt x="315" y="1746"/>
                  </a:lnTo>
                  <a:lnTo>
                    <a:pt x="273" y="1704"/>
                  </a:lnTo>
                  <a:lnTo>
                    <a:pt x="205" y="1636"/>
                  </a:lnTo>
                  <a:lnTo>
                    <a:pt x="151" y="1555"/>
                  </a:lnTo>
                  <a:lnTo>
                    <a:pt x="109" y="1487"/>
                  </a:lnTo>
                  <a:lnTo>
                    <a:pt x="83" y="1432"/>
                  </a:lnTo>
                  <a:lnTo>
                    <a:pt x="55" y="1364"/>
                  </a:lnTo>
                  <a:lnTo>
                    <a:pt x="13" y="1241"/>
                  </a:lnTo>
                  <a:lnTo>
                    <a:pt x="0" y="1092"/>
                  </a:lnTo>
                  <a:lnTo>
                    <a:pt x="0" y="914"/>
                  </a:lnTo>
                  <a:lnTo>
                    <a:pt x="28" y="805"/>
                  </a:lnTo>
                  <a:lnTo>
                    <a:pt x="41" y="737"/>
                  </a:lnTo>
                  <a:lnTo>
                    <a:pt x="68" y="669"/>
                  </a:lnTo>
                  <a:lnTo>
                    <a:pt x="96" y="601"/>
                  </a:lnTo>
                  <a:lnTo>
                    <a:pt x="151" y="518"/>
                  </a:lnTo>
                  <a:lnTo>
                    <a:pt x="177" y="478"/>
                  </a:lnTo>
                  <a:lnTo>
                    <a:pt x="219" y="409"/>
                  </a:lnTo>
                  <a:lnTo>
                    <a:pt x="273" y="341"/>
                  </a:lnTo>
                  <a:lnTo>
                    <a:pt x="328" y="273"/>
                  </a:lnTo>
                  <a:lnTo>
                    <a:pt x="396" y="205"/>
                  </a:lnTo>
                  <a:lnTo>
                    <a:pt x="436" y="178"/>
                  </a:lnTo>
                  <a:lnTo>
                    <a:pt x="478" y="137"/>
                  </a:lnTo>
                  <a:lnTo>
                    <a:pt x="532" y="110"/>
                  </a:lnTo>
                  <a:lnTo>
                    <a:pt x="587" y="68"/>
                  </a:lnTo>
                  <a:lnTo>
                    <a:pt x="615" y="55"/>
                  </a:lnTo>
                  <a:lnTo>
                    <a:pt x="696" y="14"/>
                  </a:lnTo>
                  <a:lnTo>
                    <a:pt x="751" y="0"/>
                  </a:lnTo>
                  <a:close/>
                </a:path>
              </a:pathLst>
            </a:custGeom>
            <a:solidFill>
              <a:srgbClr val="0E0D0D"/>
            </a:solidFill>
            <a:ln w="9525">
              <a:noFill/>
              <a:round/>
              <a:headEnd/>
              <a:tailEnd/>
            </a:ln>
          </p:spPr>
          <p:txBody>
            <a:bodyPr/>
            <a:lstStyle/>
            <a:p>
              <a:endParaRPr lang="en-US"/>
            </a:p>
          </p:txBody>
        </p:sp>
        <p:sp>
          <p:nvSpPr>
            <p:cNvPr id="15519" name="Freeform 166"/>
            <p:cNvSpPr>
              <a:spLocks/>
            </p:cNvSpPr>
            <p:nvPr/>
          </p:nvSpPr>
          <p:spPr bwMode="auto">
            <a:xfrm>
              <a:off x="1232" y="2620"/>
              <a:ext cx="392" cy="690"/>
            </a:xfrm>
            <a:custGeom>
              <a:avLst/>
              <a:gdLst>
                <a:gd name="T0" fmla="*/ 0 w 1174"/>
                <a:gd name="T1" fmla="*/ 0 h 2072"/>
                <a:gd name="T2" fmla="*/ 0 w 1174"/>
                <a:gd name="T3" fmla="*/ 0 h 2072"/>
                <a:gd name="T4" fmla="*/ 0 w 1174"/>
                <a:gd name="T5" fmla="*/ 0 h 2072"/>
                <a:gd name="T6" fmla="*/ 0 w 1174"/>
                <a:gd name="T7" fmla="*/ 0 h 2072"/>
                <a:gd name="T8" fmla="*/ 0 w 1174"/>
                <a:gd name="T9" fmla="*/ 0 h 2072"/>
                <a:gd name="T10" fmla="*/ 0 w 1174"/>
                <a:gd name="T11" fmla="*/ 0 h 2072"/>
                <a:gd name="T12" fmla="*/ 0 w 1174"/>
                <a:gd name="T13" fmla="*/ 0 h 2072"/>
                <a:gd name="T14" fmla="*/ 0 w 1174"/>
                <a:gd name="T15" fmla="*/ 0 h 2072"/>
                <a:gd name="T16" fmla="*/ 0 w 1174"/>
                <a:gd name="T17" fmla="*/ 0 h 2072"/>
                <a:gd name="T18" fmla="*/ 0 w 1174"/>
                <a:gd name="T19" fmla="*/ 0 h 2072"/>
                <a:gd name="T20" fmla="*/ 0 w 1174"/>
                <a:gd name="T21" fmla="*/ 0 h 2072"/>
                <a:gd name="T22" fmla="*/ 0 w 1174"/>
                <a:gd name="T23" fmla="*/ 0 h 2072"/>
                <a:gd name="T24" fmla="*/ 0 w 1174"/>
                <a:gd name="T25" fmla="*/ 0 h 2072"/>
                <a:gd name="T26" fmla="*/ 0 w 1174"/>
                <a:gd name="T27" fmla="*/ 0 h 2072"/>
                <a:gd name="T28" fmla="*/ 0 w 1174"/>
                <a:gd name="T29" fmla="*/ 0 h 2072"/>
                <a:gd name="T30" fmla="*/ 0 w 1174"/>
                <a:gd name="T31" fmla="*/ 0 h 2072"/>
                <a:gd name="T32" fmla="*/ 0 w 1174"/>
                <a:gd name="T33" fmla="*/ 0 h 2072"/>
                <a:gd name="T34" fmla="*/ 0 w 1174"/>
                <a:gd name="T35" fmla="*/ 0 h 2072"/>
                <a:gd name="T36" fmla="*/ 0 w 1174"/>
                <a:gd name="T37" fmla="*/ 0 h 2072"/>
                <a:gd name="T38" fmla="*/ 0 w 1174"/>
                <a:gd name="T39" fmla="*/ 0 h 2072"/>
                <a:gd name="T40" fmla="*/ 0 w 1174"/>
                <a:gd name="T41" fmla="*/ 0 h 2072"/>
                <a:gd name="T42" fmla="*/ 0 w 1174"/>
                <a:gd name="T43" fmla="*/ 0 h 2072"/>
                <a:gd name="T44" fmla="*/ 0 w 1174"/>
                <a:gd name="T45" fmla="*/ 0 h 2072"/>
                <a:gd name="T46" fmla="*/ 0 w 1174"/>
                <a:gd name="T47" fmla="*/ 0 h 2072"/>
                <a:gd name="T48" fmla="*/ 0 w 1174"/>
                <a:gd name="T49" fmla="*/ 0 h 2072"/>
                <a:gd name="T50" fmla="*/ 0 w 1174"/>
                <a:gd name="T51" fmla="*/ 0 h 2072"/>
                <a:gd name="T52" fmla="*/ 0 w 1174"/>
                <a:gd name="T53" fmla="*/ 0 h 2072"/>
                <a:gd name="T54" fmla="*/ 0 w 1174"/>
                <a:gd name="T55" fmla="*/ 0 h 2072"/>
                <a:gd name="T56" fmla="*/ 0 w 1174"/>
                <a:gd name="T57" fmla="*/ 0 h 2072"/>
                <a:gd name="T58" fmla="*/ 0 w 1174"/>
                <a:gd name="T59" fmla="*/ 0 h 2072"/>
                <a:gd name="T60" fmla="*/ 0 w 1174"/>
                <a:gd name="T61" fmla="*/ 0 h 2072"/>
                <a:gd name="T62" fmla="*/ 0 w 1174"/>
                <a:gd name="T63" fmla="*/ 0 h 2072"/>
                <a:gd name="T64" fmla="*/ 0 w 1174"/>
                <a:gd name="T65" fmla="*/ 0 h 2072"/>
                <a:gd name="T66" fmla="*/ 0 w 1174"/>
                <a:gd name="T67" fmla="*/ 0 h 2072"/>
                <a:gd name="T68" fmla="*/ 0 w 1174"/>
                <a:gd name="T69" fmla="*/ 0 h 2072"/>
                <a:gd name="T70" fmla="*/ 0 w 1174"/>
                <a:gd name="T71" fmla="*/ 0 h 20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4"/>
                <a:gd name="T109" fmla="*/ 0 h 2072"/>
                <a:gd name="T110" fmla="*/ 1174 w 1174"/>
                <a:gd name="T111" fmla="*/ 2072 h 20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4" h="2072">
                  <a:moveTo>
                    <a:pt x="751" y="0"/>
                  </a:moveTo>
                  <a:lnTo>
                    <a:pt x="738" y="27"/>
                  </a:lnTo>
                  <a:lnTo>
                    <a:pt x="723" y="68"/>
                  </a:lnTo>
                  <a:lnTo>
                    <a:pt x="628" y="137"/>
                  </a:lnTo>
                  <a:lnTo>
                    <a:pt x="574" y="178"/>
                  </a:lnTo>
                  <a:lnTo>
                    <a:pt x="505" y="218"/>
                  </a:lnTo>
                  <a:lnTo>
                    <a:pt x="464" y="273"/>
                  </a:lnTo>
                  <a:lnTo>
                    <a:pt x="410" y="301"/>
                  </a:lnTo>
                  <a:lnTo>
                    <a:pt x="328" y="395"/>
                  </a:lnTo>
                  <a:lnTo>
                    <a:pt x="300" y="450"/>
                  </a:lnTo>
                  <a:lnTo>
                    <a:pt x="260" y="505"/>
                  </a:lnTo>
                  <a:lnTo>
                    <a:pt x="247" y="546"/>
                  </a:lnTo>
                  <a:lnTo>
                    <a:pt x="205" y="601"/>
                  </a:lnTo>
                  <a:lnTo>
                    <a:pt x="192" y="641"/>
                  </a:lnTo>
                  <a:lnTo>
                    <a:pt x="164" y="696"/>
                  </a:lnTo>
                  <a:lnTo>
                    <a:pt x="123" y="750"/>
                  </a:lnTo>
                  <a:lnTo>
                    <a:pt x="123" y="818"/>
                  </a:lnTo>
                  <a:lnTo>
                    <a:pt x="96" y="900"/>
                  </a:lnTo>
                  <a:lnTo>
                    <a:pt x="83" y="996"/>
                  </a:lnTo>
                  <a:lnTo>
                    <a:pt x="83" y="1092"/>
                  </a:lnTo>
                  <a:lnTo>
                    <a:pt x="83" y="1187"/>
                  </a:lnTo>
                  <a:lnTo>
                    <a:pt x="96" y="1241"/>
                  </a:lnTo>
                  <a:lnTo>
                    <a:pt x="123" y="1336"/>
                  </a:lnTo>
                  <a:lnTo>
                    <a:pt x="164" y="1432"/>
                  </a:lnTo>
                  <a:lnTo>
                    <a:pt x="219" y="1514"/>
                  </a:lnTo>
                  <a:lnTo>
                    <a:pt x="273" y="1583"/>
                  </a:lnTo>
                  <a:lnTo>
                    <a:pt x="315" y="1623"/>
                  </a:lnTo>
                  <a:lnTo>
                    <a:pt x="383" y="1704"/>
                  </a:lnTo>
                  <a:lnTo>
                    <a:pt x="451" y="1759"/>
                  </a:lnTo>
                  <a:lnTo>
                    <a:pt x="519" y="1814"/>
                  </a:lnTo>
                  <a:lnTo>
                    <a:pt x="546" y="1827"/>
                  </a:lnTo>
                  <a:lnTo>
                    <a:pt x="628" y="1882"/>
                  </a:lnTo>
                  <a:lnTo>
                    <a:pt x="738" y="1936"/>
                  </a:lnTo>
                  <a:lnTo>
                    <a:pt x="887" y="1990"/>
                  </a:lnTo>
                  <a:lnTo>
                    <a:pt x="955" y="2017"/>
                  </a:lnTo>
                  <a:lnTo>
                    <a:pt x="1051" y="2030"/>
                  </a:lnTo>
                  <a:lnTo>
                    <a:pt x="1106" y="2030"/>
                  </a:lnTo>
                  <a:lnTo>
                    <a:pt x="1174" y="2030"/>
                  </a:lnTo>
                  <a:lnTo>
                    <a:pt x="1119" y="2045"/>
                  </a:lnTo>
                  <a:lnTo>
                    <a:pt x="1065" y="2058"/>
                  </a:lnTo>
                  <a:lnTo>
                    <a:pt x="955" y="2072"/>
                  </a:lnTo>
                  <a:lnTo>
                    <a:pt x="901" y="2072"/>
                  </a:lnTo>
                  <a:lnTo>
                    <a:pt x="778" y="2030"/>
                  </a:lnTo>
                  <a:lnTo>
                    <a:pt x="655" y="1977"/>
                  </a:lnTo>
                  <a:lnTo>
                    <a:pt x="574" y="1936"/>
                  </a:lnTo>
                  <a:lnTo>
                    <a:pt x="423" y="1842"/>
                  </a:lnTo>
                  <a:lnTo>
                    <a:pt x="315" y="1746"/>
                  </a:lnTo>
                  <a:lnTo>
                    <a:pt x="273" y="1704"/>
                  </a:lnTo>
                  <a:lnTo>
                    <a:pt x="205" y="1636"/>
                  </a:lnTo>
                  <a:lnTo>
                    <a:pt x="151" y="1555"/>
                  </a:lnTo>
                  <a:lnTo>
                    <a:pt x="109" y="1487"/>
                  </a:lnTo>
                  <a:lnTo>
                    <a:pt x="83" y="1432"/>
                  </a:lnTo>
                  <a:lnTo>
                    <a:pt x="55" y="1364"/>
                  </a:lnTo>
                  <a:lnTo>
                    <a:pt x="13" y="1241"/>
                  </a:lnTo>
                  <a:lnTo>
                    <a:pt x="0" y="1092"/>
                  </a:lnTo>
                  <a:lnTo>
                    <a:pt x="0" y="914"/>
                  </a:lnTo>
                  <a:lnTo>
                    <a:pt x="28" y="805"/>
                  </a:lnTo>
                  <a:lnTo>
                    <a:pt x="41" y="737"/>
                  </a:lnTo>
                  <a:lnTo>
                    <a:pt x="68" y="669"/>
                  </a:lnTo>
                  <a:lnTo>
                    <a:pt x="96" y="601"/>
                  </a:lnTo>
                  <a:lnTo>
                    <a:pt x="151" y="518"/>
                  </a:lnTo>
                  <a:lnTo>
                    <a:pt x="177" y="478"/>
                  </a:lnTo>
                  <a:lnTo>
                    <a:pt x="219" y="409"/>
                  </a:lnTo>
                  <a:lnTo>
                    <a:pt x="273" y="341"/>
                  </a:lnTo>
                  <a:lnTo>
                    <a:pt x="328" y="273"/>
                  </a:lnTo>
                  <a:lnTo>
                    <a:pt x="396" y="205"/>
                  </a:lnTo>
                  <a:lnTo>
                    <a:pt x="436" y="178"/>
                  </a:lnTo>
                  <a:lnTo>
                    <a:pt x="478" y="137"/>
                  </a:lnTo>
                  <a:lnTo>
                    <a:pt x="532" y="110"/>
                  </a:lnTo>
                  <a:lnTo>
                    <a:pt x="587" y="68"/>
                  </a:lnTo>
                  <a:lnTo>
                    <a:pt x="615" y="55"/>
                  </a:lnTo>
                  <a:lnTo>
                    <a:pt x="696" y="14"/>
                  </a:lnTo>
                  <a:lnTo>
                    <a:pt x="751" y="0"/>
                  </a:lnTo>
                </a:path>
              </a:pathLst>
            </a:custGeom>
            <a:noFill/>
            <a:ln w="0">
              <a:solidFill>
                <a:srgbClr val="000000"/>
              </a:solidFill>
              <a:round/>
              <a:headEnd/>
              <a:tailEnd/>
            </a:ln>
          </p:spPr>
          <p:txBody>
            <a:bodyPr/>
            <a:lstStyle/>
            <a:p>
              <a:endParaRPr lang="en-US"/>
            </a:p>
          </p:txBody>
        </p:sp>
        <p:sp>
          <p:nvSpPr>
            <p:cNvPr id="15520" name="Freeform 167"/>
            <p:cNvSpPr>
              <a:spLocks/>
            </p:cNvSpPr>
            <p:nvPr/>
          </p:nvSpPr>
          <p:spPr bwMode="auto">
            <a:xfrm>
              <a:off x="1232" y="2620"/>
              <a:ext cx="392" cy="690"/>
            </a:xfrm>
            <a:custGeom>
              <a:avLst/>
              <a:gdLst>
                <a:gd name="T0" fmla="*/ 0 w 1174"/>
                <a:gd name="T1" fmla="*/ 0 h 2072"/>
                <a:gd name="T2" fmla="*/ 0 w 1174"/>
                <a:gd name="T3" fmla="*/ 0 h 2072"/>
                <a:gd name="T4" fmla="*/ 0 w 1174"/>
                <a:gd name="T5" fmla="*/ 0 h 2072"/>
                <a:gd name="T6" fmla="*/ 0 w 1174"/>
                <a:gd name="T7" fmla="*/ 0 h 2072"/>
                <a:gd name="T8" fmla="*/ 0 w 1174"/>
                <a:gd name="T9" fmla="*/ 0 h 2072"/>
                <a:gd name="T10" fmla="*/ 0 w 1174"/>
                <a:gd name="T11" fmla="*/ 0 h 2072"/>
                <a:gd name="T12" fmla="*/ 0 w 1174"/>
                <a:gd name="T13" fmla="*/ 0 h 2072"/>
                <a:gd name="T14" fmla="*/ 0 w 1174"/>
                <a:gd name="T15" fmla="*/ 0 h 2072"/>
                <a:gd name="T16" fmla="*/ 0 w 1174"/>
                <a:gd name="T17" fmla="*/ 0 h 2072"/>
                <a:gd name="T18" fmla="*/ 0 w 1174"/>
                <a:gd name="T19" fmla="*/ 0 h 2072"/>
                <a:gd name="T20" fmla="*/ 0 w 1174"/>
                <a:gd name="T21" fmla="*/ 0 h 2072"/>
                <a:gd name="T22" fmla="*/ 0 w 1174"/>
                <a:gd name="T23" fmla="*/ 0 h 2072"/>
                <a:gd name="T24" fmla="*/ 0 w 1174"/>
                <a:gd name="T25" fmla="*/ 0 h 2072"/>
                <a:gd name="T26" fmla="*/ 0 w 1174"/>
                <a:gd name="T27" fmla="*/ 0 h 2072"/>
                <a:gd name="T28" fmla="*/ 0 w 1174"/>
                <a:gd name="T29" fmla="*/ 0 h 2072"/>
                <a:gd name="T30" fmla="*/ 0 w 1174"/>
                <a:gd name="T31" fmla="*/ 0 h 2072"/>
                <a:gd name="T32" fmla="*/ 0 w 1174"/>
                <a:gd name="T33" fmla="*/ 0 h 2072"/>
                <a:gd name="T34" fmla="*/ 0 w 1174"/>
                <a:gd name="T35" fmla="*/ 0 h 2072"/>
                <a:gd name="T36" fmla="*/ 0 w 1174"/>
                <a:gd name="T37" fmla="*/ 0 h 2072"/>
                <a:gd name="T38" fmla="*/ 0 w 1174"/>
                <a:gd name="T39" fmla="*/ 0 h 2072"/>
                <a:gd name="T40" fmla="*/ 0 w 1174"/>
                <a:gd name="T41" fmla="*/ 0 h 2072"/>
                <a:gd name="T42" fmla="*/ 0 w 1174"/>
                <a:gd name="T43" fmla="*/ 0 h 2072"/>
                <a:gd name="T44" fmla="*/ 0 w 1174"/>
                <a:gd name="T45" fmla="*/ 0 h 2072"/>
                <a:gd name="T46" fmla="*/ 0 w 1174"/>
                <a:gd name="T47" fmla="*/ 0 h 2072"/>
                <a:gd name="T48" fmla="*/ 0 w 1174"/>
                <a:gd name="T49" fmla="*/ 0 h 2072"/>
                <a:gd name="T50" fmla="*/ 0 w 1174"/>
                <a:gd name="T51" fmla="*/ 0 h 2072"/>
                <a:gd name="T52" fmla="*/ 0 w 1174"/>
                <a:gd name="T53" fmla="*/ 0 h 2072"/>
                <a:gd name="T54" fmla="*/ 0 w 1174"/>
                <a:gd name="T55" fmla="*/ 0 h 2072"/>
                <a:gd name="T56" fmla="*/ 0 w 1174"/>
                <a:gd name="T57" fmla="*/ 0 h 2072"/>
                <a:gd name="T58" fmla="*/ 0 w 1174"/>
                <a:gd name="T59" fmla="*/ 0 h 2072"/>
                <a:gd name="T60" fmla="*/ 0 w 1174"/>
                <a:gd name="T61" fmla="*/ 0 h 2072"/>
                <a:gd name="T62" fmla="*/ 0 w 1174"/>
                <a:gd name="T63" fmla="*/ 0 h 2072"/>
                <a:gd name="T64" fmla="*/ 0 w 1174"/>
                <a:gd name="T65" fmla="*/ 0 h 2072"/>
                <a:gd name="T66" fmla="*/ 0 w 1174"/>
                <a:gd name="T67" fmla="*/ 0 h 2072"/>
                <a:gd name="T68" fmla="*/ 0 w 1174"/>
                <a:gd name="T69" fmla="*/ 0 h 2072"/>
                <a:gd name="T70" fmla="*/ 0 w 1174"/>
                <a:gd name="T71" fmla="*/ 0 h 20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4"/>
                <a:gd name="T109" fmla="*/ 0 h 2072"/>
                <a:gd name="T110" fmla="*/ 1174 w 1174"/>
                <a:gd name="T111" fmla="*/ 2072 h 20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4" h="2072">
                  <a:moveTo>
                    <a:pt x="751" y="0"/>
                  </a:moveTo>
                  <a:lnTo>
                    <a:pt x="738" y="27"/>
                  </a:lnTo>
                  <a:lnTo>
                    <a:pt x="723" y="68"/>
                  </a:lnTo>
                  <a:lnTo>
                    <a:pt x="628" y="137"/>
                  </a:lnTo>
                  <a:lnTo>
                    <a:pt x="574" y="178"/>
                  </a:lnTo>
                  <a:lnTo>
                    <a:pt x="505" y="218"/>
                  </a:lnTo>
                  <a:lnTo>
                    <a:pt x="464" y="273"/>
                  </a:lnTo>
                  <a:lnTo>
                    <a:pt x="410" y="301"/>
                  </a:lnTo>
                  <a:lnTo>
                    <a:pt x="328" y="395"/>
                  </a:lnTo>
                  <a:lnTo>
                    <a:pt x="300" y="450"/>
                  </a:lnTo>
                  <a:lnTo>
                    <a:pt x="260" y="505"/>
                  </a:lnTo>
                  <a:lnTo>
                    <a:pt x="247" y="546"/>
                  </a:lnTo>
                  <a:lnTo>
                    <a:pt x="205" y="601"/>
                  </a:lnTo>
                  <a:lnTo>
                    <a:pt x="192" y="641"/>
                  </a:lnTo>
                  <a:lnTo>
                    <a:pt x="164" y="696"/>
                  </a:lnTo>
                  <a:lnTo>
                    <a:pt x="123" y="750"/>
                  </a:lnTo>
                  <a:lnTo>
                    <a:pt x="123" y="818"/>
                  </a:lnTo>
                  <a:lnTo>
                    <a:pt x="96" y="900"/>
                  </a:lnTo>
                  <a:lnTo>
                    <a:pt x="83" y="996"/>
                  </a:lnTo>
                  <a:lnTo>
                    <a:pt x="83" y="1092"/>
                  </a:lnTo>
                  <a:lnTo>
                    <a:pt x="83" y="1187"/>
                  </a:lnTo>
                  <a:lnTo>
                    <a:pt x="96" y="1241"/>
                  </a:lnTo>
                  <a:lnTo>
                    <a:pt x="123" y="1336"/>
                  </a:lnTo>
                  <a:lnTo>
                    <a:pt x="164" y="1432"/>
                  </a:lnTo>
                  <a:lnTo>
                    <a:pt x="219" y="1514"/>
                  </a:lnTo>
                  <a:lnTo>
                    <a:pt x="273" y="1583"/>
                  </a:lnTo>
                  <a:lnTo>
                    <a:pt x="315" y="1623"/>
                  </a:lnTo>
                  <a:lnTo>
                    <a:pt x="383" y="1704"/>
                  </a:lnTo>
                  <a:lnTo>
                    <a:pt x="451" y="1759"/>
                  </a:lnTo>
                  <a:lnTo>
                    <a:pt x="519" y="1814"/>
                  </a:lnTo>
                  <a:lnTo>
                    <a:pt x="546" y="1827"/>
                  </a:lnTo>
                  <a:lnTo>
                    <a:pt x="628" y="1882"/>
                  </a:lnTo>
                  <a:lnTo>
                    <a:pt x="738" y="1936"/>
                  </a:lnTo>
                  <a:lnTo>
                    <a:pt x="887" y="1990"/>
                  </a:lnTo>
                  <a:lnTo>
                    <a:pt x="955" y="2017"/>
                  </a:lnTo>
                  <a:lnTo>
                    <a:pt x="1051" y="2030"/>
                  </a:lnTo>
                  <a:lnTo>
                    <a:pt x="1106" y="2030"/>
                  </a:lnTo>
                  <a:lnTo>
                    <a:pt x="1174" y="2030"/>
                  </a:lnTo>
                  <a:lnTo>
                    <a:pt x="1119" y="2045"/>
                  </a:lnTo>
                  <a:lnTo>
                    <a:pt x="1065" y="2058"/>
                  </a:lnTo>
                  <a:lnTo>
                    <a:pt x="955" y="2072"/>
                  </a:lnTo>
                  <a:lnTo>
                    <a:pt x="901" y="2072"/>
                  </a:lnTo>
                  <a:lnTo>
                    <a:pt x="778" y="2030"/>
                  </a:lnTo>
                  <a:lnTo>
                    <a:pt x="655" y="1977"/>
                  </a:lnTo>
                  <a:lnTo>
                    <a:pt x="574" y="1936"/>
                  </a:lnTo>
                  <a:lnTo>
                    <a:pt x="423" y="1842"/>
                  </a:lnTo>
                  <a:lnTo>
                    <a:pt x="315" y="1746"/>
                  </a:lnTo>
                  <a:lnTo>
                    <a:pt x="273" y="1704"/>
                  </a:lnTo>
                  <a:lnTo>
                    <a:pt x="205" y="1636"/>
                  </a:lnTo>
                  <a:lnTo>
                    <a:pt x="151" y="1555"/>
                  </a:lnTo>
                  <a:lnTo>
                    <a:pt x="109" y="1487"/>
                  </a:lnTo>
                  <a:lnTo>
                    <a:pt x="83" y="1432"/>
                  </a:lnTo>
                  <a:lnTo>
                    <a:pt x="55" y="1364"/>
                  </a:lnTo>
                  <a:lnTo>
                    <a:pt x="13" y="1241"/>
                  </a:lnTo>
                  <a:lnTo>
                    <a:pt x="0" y="1092"/>
                  </a:lnTo>
                  <a:lnTo>
                    <a:pt x="0" y="914"/>
                  </a:lnTo>
                  <a:lnTo>
                    <a:pt x="28" y="805"/>
                  </a:lnTo>
                  <a:lnTo>
                    <a:pt x="41" y="737"/>
                  </a:lnTo>
                  <a:lnTo>
                    <a:pt x="68" y="669"/>
                  </a:lnTo>
                  <a:lnTo>
                    <a:pt x="96" y="601"/>
                  </a:lnTo>
                  <a:lnTo>
                    <a:pt x="151" y="518"/>
                  </a:lnTo>
                  <a:lnTo>
                    <a:pt x="177" y="478"/>
                  </a:lnTo>
                  <a:lnTo>
                    <a:pt x="219" y="409"/>
                  </a:lnTo>
                  <a:lnTo>
                    <a:pt x="273" y="341"/>
                  </a:lnTo>
                  <a:lnTo>
                    <a:pt x="328" y="273"/>
                  </a:lnTo>
                  <a:lnTo>
                    <a:pt x="396" y="205"/>
                  </a:lnTo>
                  <a:lnTo>
                    <a:pt x="436" y="178"/>
                  </a:lnTo>
                  <a:lnTo>
                    <a:pt x="478" y="137"/>
                  </a:lnTo>
                  <a:lnTo>
                    <a:pt x="532" y="110"/>
                  </a:lnTo>
                  <a:lnTo>
                    <a:pt x="587" y="68"/>
                  </a:lnTo>
                  <a:lnTo>
                    <a:pt x="615" y="55"/>
                  </a:lnTo>
                  <a:lnTo>
                    <a:pt x="696" y="14"/>
                  </a:lnTo>
                  <a:lnTo>
                    <a:pt x="751" y="0"/>
                  </a:lnTo>
                </a:path>
              </a:pathLst>
            </a:custGeom>
            <a:noFill/>
            <a:ln w="0">
              <a:solidFill>
                <a:srgbClr val="000000"/>
              </a:solidFill>
              <a:round/>
              <a:headEnd/>
              <a:tailEnd/>
            </a:ln>
          </p:spPr>
          <p:txBody>
            <a:bodyPr/>
            <a:lstStyle/>
            <a:p>
              <a:endParaRPr lang="en-US"/>
            </a:p>
          </p:txBody>
        </p:sp>
        <p:sp>
          <p:nvSpPr>
            <p:cNvPr id="15521" name="Freeform 168"/>
            <p:cNvSpPr>
              <a:spLocks/>
            </p:cNvSpPr>
            <p:nvPr/>
          </p:nvSpPr>
          <p:spPr bwMode="auto">
            <a:xfrm>
              <a:off x="2269" y="2515"/>
              <a:ext cx="423" cy="800"/>
            </a:xfrm>
            <a:custGeom>
              <a:avLst/>
              <a:gdLst>
                <a:gd name="T0" fmla="*/ 0 w 1269"/>
                <a:gd name="T1" fmla="*/ 0 h 2398"/>
                <a:gd name="T2" fmla="*/ 0 w 1269"/>
                <a:gd name="T3" fmla="*/ 0 h 2398"/>
                <a:gd name="T4" fmla="*/ 0 w 1269"/>
                <a:gd name="T5" fmla="*/ 0 h 2398"/>
                <a:gd name="T6" fmla="*/ 0 w 1269"/>
                <a:gd name="T7" fmla="*/ 0 h 2398"/>
                <a:gd name="T8" fmla="*/ 0 w 1269"/>
                <a:gd name="T9" fmla="*/ 0 h 2398"/>
                <a:gd name="T10" fmla="*/ 0 w 1269"/>
                <a:gd name="T11" fmla="*/ 0 h 2398"/>
                <a:gd name="T12" fmla="*/ 0 w 1269"/>
                <a:gd name="T13" fmla="*/ 0 h 2398"/>
                <a:gd name="T14" fmla="*/ 0 w 1269"/>
                <a:gd name="T15" fmla="*/ 0 h 2398"/>
                <a:gd name="T16" fmla="*/ 0 w 1269"/>
                <a:gd name="T17" fmla="*/ 0 h 2398"/>
                <a:gd name="T18" fmla="*/ 0 w 1269"/>
                <a:gd name="T19" fmla="*/ 0 h 2398"/>
                <a:gd name="T20" fmla="*/ 0 w 1269"/>
                <a:gd name="T21" fmla="*/ 0 h 2398"/>
                <a:gd name="T22" fmla="*/ 0 w 1269"/>
                <a:gd name="T23" fmla="*/ 0 h 2398"/>
                <a:gd name="T24" fmla="*/ 0 w 1269"/>
                <a:gd name="T25" fmla="*/ 0 h 2398"/>
                <a:gd name="T26" fmla="*/ 0 w 1269"/>
                <a:gd name="T27" fmla="*/ 0 h 2398"/>
                <a:gd name="T28" fmla="*/ 0 w 1269"/>
                <a:gd name="T29" fmla="*/ 0 h 2398"/>
                <a:gd name="T30" fmla="*/ 0 w 1269"/>
                <a:gd name="T31" fmla="*/ 0 h 2398"/>
                <a:gd name="T32" fmla="*/ 0 w 1269"/>
                <a:gd name="T33" fmla="*/ 0 h 2398"/>
                <a:gd name="T34" fmla="*/ 0 w 1269"/>
                <a:gd name="T35" fmla="*/ 0 h 2398"/>
                <a:gd name="T36" fmla="*/ 0 w 1269"/>
                <a:gd name="T37" fmla="*/ 0 h 2398"/>
                <a:gd name="T38" fmla="*/ 0 w 1269"/>
                <a:gd name="T39" fmla="*/ 0 h 2398"/>
                <a:gd name="T40" fmla="*/ 0 w 1269"/>
                <a:gd name="T41" fmla="*/ 0 h 2398"/>
                <a:gd name="T42" fmla="*/ 0 w 1269"/>
                <a:gd name="T43" fmla="*/ 0 h 2398"/>
                <a:gd name="T44" fmla="*/ 0 w 1269"/>
                <a:gd name="T45" fmla="*/ 0 h 2398"/>
                <a:gd name="T46" fmla="*/ 0 w 1269"/>
                <a:gd name="T47" fmla="*/ 0 h 2398"/>
                <a:gd name="T48" fmla="*/ 0 w 1269"/>
                <a:gd name="T49" fmla="*/ 0 h 2398"/>
                <a:gd name="T50" fmla="*/ 0 w 1269"/>
                <a:gd name="T51" fmla="*/ 0 h 2398"/>
                <a:gd name="T52" fmla="*/ 0 w 1269"/>
                <a:gd name="T53" fmla="*/ 0 h 2398"/>
                <a:gd name="T54" fmla="*/ 0 w 1269"/>
                <a:gd name="T55" fmla="*/ 0 h 2398"/>
                <a:gd name="T56" fmla="*/ 0 w 1269"/>
                <a:gd name="T57" fmla="*/ 0 h 2398"/>
                <a:gd name="T58" fmla="*/ 0 w 1269"/>
                <a:gd name="T59" fmla="*/ 0 h 2398"/>
                <a:gd name="T60" fmla="*/ 0 w 1269"/>
                <a:gd name="T61" fmla="*/ 0 h 2398"/>
                <a:gd name="T62" fmla="*/ 0 w 1269"/>
                <a:gd name="T63" fmla="*/ 0 h 2398"/>
                <a:gd name="T64" fmla="*/ 0 w 1269"/>
                <a:gd name="T65" fmla="*/ 0 h 2398"/>
                <a:gd name="T66" fmla="*/ 0 w 1269"/>
                <a:gd name="T67" fmla="*/ 0 h 2398"/>
                <a:gd name="T68" fmla="*/ 0 w 1269"/>
                <a:gd name="T69" fmla="*/ 0 h 2398"/>
                <a:gd name="T70" fmla="*/ 0 w 1269"/>
                <a:gd name="T71" fmla="*/ 0 h 2398"/>
                <a:gd name="T72" fmla="*/ 0 w 1269"/>
                <a:gd name="T73" fmla="*/ 0 h 2398"/>
                <a:gd name="T74" fmla="*/ 0 w 1269"/>
                <a:gd name="T75" fmla="*/ 0 h 2398"/>
                <a:gd name="T76" fmla="*/ 0 w 1269"/>
                <a:gd name="T77" fmla="*/ 0 h 2398"/>
                <a:gd name="T78" fmla="*/ 0 w 1269"/>
                <a:gd name="T79" fmla="*/ 0 h 2398"/>
                <a:gd name="T80" fmla="*/ 0 w 1269"/>
                <a:gd name="T81" fmla="*/ 0 h 2398"/>
                <a:gd name="T82" fmla="*/ 0 w 1269"/>
                <a:gd name="T83" fmla="*/ 0 h 2398"/>
                <a:gd name="T84" fmla="*/ 0 w 1269"/>
                <a:gd name="T85" fmla="*/ 0 h 2398"/>
                <a:gd name="T86" fmla="*/ 0 w 1269"/>
                <a:gd name="T87" fmla="*/ 0 h 2398"/>
                <a:gd name="T88" fmla="*/ 0 w 1269"/>
                <a:gd name="T89" fmla="*/ 0 h 23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9"/>
                <a:gd name="T136" fmla="*/ 0 h 2398"/>
                <a:gd name="T137" fmla="*/ 1269 w 1269"/>
                <a:gd name="T138" fmla="*/ 2398 h 23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9" h="2398">
                  <a:moveTo>
                    <a:pt x="751" y="53"/>
                  </a:moveTo>
                  <a:lnTo>
                    <a:pt x="791" y="68"/>
                  </a:lnTo>
                  <a:lnTo>
                    <a:pt x="859" y="95"/>
                  </a:lnTo>
                  <a:lnTo>
                    <a:pt x="914" y="123"/>
                  </a:lnTo>
                  <a:lnTo>
                    <a:pt x="928" y="163"/>
                  </a:lnTo>
                  <a:lnTo>
                    <a:pt x="928" y="176"/>
                  </a:lnTo>
                  <a:lnTo>
                    <a:pt x="928" y="217"/>
                  </a:lnTo>
                  <a:lnTo>
                    <a:pt x="914" y="231"/>
                  </a:lnTo>
                  <a:lnTo>
                    <a:pt x="874" y="259"/>
                  </a:lnTo>
                  <a:lnTo>
                    <a:pt x="846" y="259"/>
                  </a:lnTo>
                  <a:lnTo>
                    <a:pt x="819" y="259"/>
                  </a:lnTo>
                  <a:lnTo>
                    <a:pt x="738" y="259"/>
                  </a:lnTo>
                  <a:lnTo>
                    <a:pt x="738" y="286"/>
                  </a:lnTo>
                  <a:lnTo>
                    <a:pt x="764" y="313"/>
                  </a:lnTo>
                  <a:lnTo>
                    <a:pt x="778" y="340"/>
                  </a:lnTo>
                  <a:lnTo>
                    <a:pt x="832" y="381"/>
                  </a:lnTo>
                  <a:lnTo>
                    <a:pt x="901" y="436"/>
                  </a:lnTo>
                  <a:lnTo>
                    <a:pt x="928" y="450"/>
                  </a:lnTo>
                  <a:lnTo>
                    <a:pt x="983" y="504"/>
                  </a:lnTo>
                  <a:lnTo>
                    <a:pt x="1038" y="544"/>
                  </a:lnTo>
                  <a:lnTo>
                    <a:pt x="1065" y="599"/>
                  </a:lnTo>
                  <a:lnTo>
                    <a:pt x="1119" y="695"/>
                  </a:lnTo>
                  <a:lnTo>
                    <a:pt x="1159" y="750"/>
                  </a:lnTo>
                  <a:lnTo>
                    <a:pt x="1174" y="831"/>
                  </a:lnTo>
                  <a:lnTo>
                    <a:pt x="1174" y="927"/>
                  </a:lnTo>
                  <a:lnTo>
                    <a:pt x="1174" y="1105"/>
                  </a:lnTo>
                  <a:lnTo>
                    <a:pt x="1174" y="1145"/>
                  </a:lnTo>
                  <a:lnTo>
                    <a:pt x="1159" y="1227"/>
                  </a:lnTo>
                  <a:lnTo>
                    <a:pt x="1146" y="1282"/>
                  </a:lnTo>
                  <a:lnTo>
                    <a:pt x="1119" y="1390"/>
                  </a:lnTo>
                  <a:lnTo>
                    <a:pt x="1106" y="1445"/>
                  </a:lnTo>
                  <a:lnTo>
                    <a:pt x="1010" y="1649"/>
                  </a:lnTo>
                  <a:lnTo>
                    <a:pt x="914" y="1800"/>
                  </a:lnTo>
                  <a:lnTo>
                    <a:pt x="819" y="1909"/>
                  </a:lnTo>
                  <a:lnTo>
                    <a:pt x="764" y="1964"/>
                  </a:lnTo>
                  <a:lnTo>
                    <a:pt x="723" y="2017"/>
                  </a:lnTo>
                  <a:lnTo>
                    <a:pt x="668" y="2045"/>
                  </a:lnTo>
                  <a:lnTo>
                    <a:pt x="587" y="2100"/>
                  </a:lnTo>
                  <a:lnTo>
                    <a:pt x="478" y="2181"/>
                  </a:lnTo>
                  <a:lnTo>
                    <a:pt x="423" y="2208"/>
                  </a:lnTo>
                  <a:lnTo>
                    <a:pt x="355" y="2249"/>
                  </a:lnTo>
                  <a:lnTo>
                    <a:pt x="192" y="2330"/>
                  </a:lnTo>
                  <a:lnTo>
                    <a:pt x="96" y="2358"/>
                  </a:lnTo>
                  <a:lnTo>
                    <a:pt x="41" y="2385"/>
                  </a:lnTo>
                  <a:lnTo>
                    <a:pt x="0" y="2398"/>
                  </a:lnTo>
                  <a:lnTo>
                    <a:pt x="109" y="2385"/>
                  </a:lnTo>
                  <a:lnTo>
                    <a:pt x="164" y="2358"/>
                  </a:lnTo>
                  <a:lnTo>
                    <a:pt x="247" y="2343"/>
                  </a:lnTo>
                  <a:lnTo>
                    <a:pt x="328" y="2330"/>
                  </a:lnTo>
                  <a:lnTo>
                    <a:pt x="383" y="2290"/>
                  </a:lnTo>
                  <a:lnTo>
                    <a:pt x="464" y="2249"/>
                  </a:lnTo>
                  <a:lnTo>
                    <a:pt x="519" y="2208"/>
                  </a:lnTo>
                  <a:lnTo>
                    <a:pt x="574" y="2195"/>
                  </a:lnTo>
                  <a:lnTo>
                    <a:pt x="628" y="2155"/>
                  </a:lnTo>
                  <a:lnTo>
                    <a:pt x="683" y="2113"/>
                  </a:lnTo>
                  <a:lnTo>
                    <a:pt x="751" y="2045"/>
                  </a:lnTo>
                  <a:lnTo>
                    <a:pt x="819" y="2004"/>
                  </a:lnTo>
                  <a:lnTo>
                    <a:pt x="859" y="1964"/>
                  </a:lnTo>
                  <a:lnTo>
                    <a:pt x="928" y="1896"/>
                  </a:lnTo>
                  <a:lnTo>
                    <a:pt x="996" y="1800"/>
                  </a:lnTo>
                  <a:lnTo>
                    <a:pt x="1065" y="1690"/>
                  </a:lnTo>
                  <a:lnTo>
                    <a:pt x="1146" y="1554"/>
                  </a:lnTo>
                  <a:lnTo>
                    <a:pt x="1174" y="1473"/>
                  </a:lnTo>
                  <a:lnTo>
                    <a:pt x="1214" y="1363"/>
                  </a:lnTo>
                  <a:lnTo>
                    <a:pt x="1242" y="1241"/>
                  </a:lnTo>
                  <a:lnTo>
                    <a:pt x="1255" y="1173"/>
                  </a:lnTo>
                  <a:lnTo>
                    <a:pt x="1269" y="1063"/>
                  </a:lnTo>
                  <a:lnTo>
                    <a:pt x="1269" y="1009"/>
                  </a:lnTo>
                  <a:lnTo>
                    <a:pt x="1269" y="927"/>
                  </a:lnTo>
                  <a:lnTo>
                    <a:pt x="1255" y="859"/>
                  </a:lnTo>
                  <a:lnTo>
                    <a:pt x="1255" y="818"/>
                  </a:lnTo>
                  <a:lnTo>
                    <a:pt x="1229" y="750"/>
                  </a:lnTo>
                  <a:lnTo>
                    <a:pt x="1201" y="682"/>
                  </a:lnTo>
                  <a:lnTo>
                    <a:pt x="1174" y="640"/>
                  </a:lnTo>
                  <a:lnTo>
                    <a:pt x="1146" y="586"/>
                  </a:lnTo>
                  <a:lnTo>
                    <a:pt x="1106" y="531"/>
                  </a:lnTo>
                  <a:lnTo>
                    <a:pt x="1065" y="491"/>
                  </a:lnTo>
                  <a:lnTo>
                    <a:pt x="1038" y="450"/>
                  </a:lnTo>
                  <a:lnTo>
                    <a:pt x="983" y="408"/>
                  </a:lnTo>
                  <a:lnTo>
                    <a:pt x="901" y="340"/>
                  </a:lnTo>
                  <a:lnTo>
                    <a:pt x="942" y="327"/>
                  </a:lnTo>
                  <a:lnTo>
                    <a:pt x="983" y="300"/>
                  </a:lnTo>
                  <a:lnTo>
                    <a:pt x="1010" y="231"/>
                  </a:lnTo>
                  <a:lnTo>
                    <a:pt x="1010" y="191"/>
                  </a:lnTo>
                  <a:lnTo>
                    <a:pt x="996" y="136"/>
                  </a:lnTo>
                  <a:lnTo>
                    <a:pt x="955" y="95"/>
                  </a:lnTo>
                  <a:lnTo>
                    <a:pt x="942" y="68"/>
                  </a:lnTo>
                  <a:lnTo>
                    <a:pt x="901" y="40"/>
                  </a:lnTo>
                  <a:lnTo>
                    <a:pt x="874" y="13"/>
                  </a:lnTo>
                  <a:lnTo>
                    <a:pt x="832" y="0"/>
                  </a:lnTo>
                  <a:lnTo>
                    <a:pt x="751" y="53"/>
                  </a:lnTo>
                  <a:close/>
                </a:path>
              </a:pathLst>
            </a:custGeom>
            <a:solidFill>
              <a:srgbClr val="0E0D0D"/>
            </a:solidFill>
            <a:ln w="9525">
              <a:noFill/>
              <a:round/>
              <a:headEnd/>
              <a:tailEnd/>
            </a:ln>
          </p:spPr>
          <p:txBody>
            <a:bodyPr/>
            <a:lstStyle/>
            <a:p>
              <a:endParaRPr lang="en-US"/>
            </a:p>
          </p:txBody>
        </p:sp>
        <p:sp>
          <p:nvSpPr>
            <p:cNvPr id="15522" name="Freeform 169"/>
            <p:cNvSpPr>
              <a:spLocks/>
            </p:cNvSpPr>
            <p:nvPr/>
          </p:nvSpPr>
          <p:spPr bwMode="auto">
            <a:xfrm>
              <a:off x="2269" y="2515"/>
              <a:ext cx="423" cy="800"/>
            </a:xfrm>
            <a:custGeom>
              <a:avLst/>
              <a:gdLst>
                <a:gd name="T0" fmla="*/ 0 w 1269"/>
                <a:gd name="T1" fmla="*/ 0 h 2398"/>
                <a:gd name="T2" fmla="*/ 0 w 1269"/>
                <a:gd name="T3" fmla="*/ 0 h 2398"/>
                <a:gd name="T4" fmla="*/ 0 w 1269"/>
                <a:gd name="T5" fmla="*/ 0 h 2398"/>
                <a:gd name="T6" fmla="*/ 0 w 1269"/>
                <a:gd name="T7" fmla="*/ 0 h 2398"/>
                <a:gd name="T8" fmla="*/ 0 w 1269"/>
                <a:gd name="T9" fmla="*/ 0 h 2398"/>
                <a:gd name="T10" fmla="*/ 0 w 1269"/>
                <a:gd name="T11" fmla="*/ 0 h 2398"/>
                <a:gd name="T12" fmla="*/ 0 w 1269"/>
                <a:gd name="T13" fmla="*/ 0 h 2398"/>
                <a:gd name="T14" fmla="*/ 0 w 1269"/>
                <a:gd name="T15" fmla="*/ 0 h 2398"/>
                <a:gd name="T16" fmla="*/ 0 w 1269"/>
                <a:gd name="T17" fmla="*/ 0 h 2398"/>
                <a:gd name="T18" fmla="*/ 0 w 1269"/>
                <a:gd name="T19" fmla="*/ 0 h 2398"/>
                <a:gd name="T20" fmla="*/ 0 w 1269"/>
                <a:gd name="T21" fmla="*/ 0 h 2398"/>
                <a:gd name="T22" fmla="*/ 0 w 1269"/>
                <a:gd name="T23" fmla="*/ 0 h 2398"/>
                <a:gd name="T24" fmla="*/ 0 w 1269"/>
                <a:gd name="T25" fmla="*/ 0 h 2398"/>
                <a:gd name="T26" fmla="*/ 0 w 1269"/>
                <a:gd name="T27" fmla="*/ 0 h 2398"/>
                <a:gd name="T28" fmla="*/ 0 w 1269"/>
                <a:gd name="T29" fmla="*/ 0 h 2398"/>
                <a:gd name="T30" fmla="*/ 0 w 1269"/>
                <a:gd name="T31" fmla="*/ 0 h 2398"/>
                <a:gd name="T32" fmla="*/ 0 w 1269"/>
                <a:gd name="T33" fmla="*/ 0 h 2398"/>
                <a:gd name="T34" fmla="*/ 0 w 1269"/>
                <a:gd name="T35" fmla="*/ 0 h 2398"/>
                <a:gd name="T36" fmla="*/ 0 w 1269"/>
                <a:gd name="T37" fmla="*/ 0 h 2398"/>
                <a:gd name="T38" fmla="*/ 0 w 1269"/>
                <a:gd name="T39" fmla="*/ 0 h 2398"/>
                <a:gd name="T40" fmla="*/ 0 w 1269"/>
                <a:gd name="T41" fmla="*/ 0 h 2398"/>
                <a:gd name="T42" fmla="*/ 0 w 1269"/>
                <a:gd name="T43" fmla="*/ 0 h 2398"/>
                <a:gd name="T44" fmla="*/ 0 w 1269"/>
                <a:gd name="T45" fmla="*/ 0 h 2398"/>
                <a:gd name="T46" fmla="*/ 0 w 1269"/>
                <a:gd name="T47" fmla="*/ 0 h 2398"/>
                <a:gd name="T48" fmla="*/ 0 w 1269"/>
                <a:gd name="T49" fmla="*/ 0 h 2398"/>
                <a:gd name="T50" fmla="*/ 0 w 1269"/>
                <a:gd name="T51" fmla="*/ 0 h 2398"/>
                <a:gd name="T52" fmla="*/ 0 w 1269"/>
                <a:gd name="T53" fmla="*/ 0 h 2398"/>
                <a:gd name="T54" fmla="*/ 0 w 1269"/>
                <a:gd name="T55" fmla="*/ 0 h 2398"/>
                <a:gd name="T56" fmla="*/ 0 w 1269"/>
                <a:gd name="T57" fmla="*/ 0 h 2398"/>
                <a:gd name="T58" fmla="*/ 0 w 1269"/>
                <a:gd name="T59" fmla="*/ 0 h 2398"/>
                <a:gd name="T60" fmla="*/ 0 w 1269"/>
                <a:gd name="T61" fmla="*/ 0 h 2398"/>
                <a:gd name="T62" fmla="*/ 0 w 1269"/>
                <a:gd name="T63" fmla="*/ 0 h 2398"/>
                <a:gd name="T64" fmla="*/ 0 w 1269"/>
                <a:gd name="T65" fmla="*/ 0 h 2398"/>
                <a:gd name="T66" fmla="*/ 0 w 1269"/>
                <a:gd name="T67" fmla="*/ 0 h 2398"/>
                <a:gd name="T68" fmla="*/ 0 w 1269"/>
                <a:gd name="T69" fmla="*/ 0 h 2398"/>
                <a:gd name="T70" fmla="*/ 0 w 1269"/>
                <a:gd name="T71" fmla="*/ 0 h 2398"/>
                <a:gd name="T72" fmla="*/ 0 w 1269"/>
                <a:gd name="T73" fmla="*/ 0 h 2398"/>
                <a:gd name="T74" fmla="*/ 0 w 1269"/>
                <a:gd name="T75" fmla="*/ 0 h 2398"/>
                <a:gd name="T76" fmla="*/ 0 w 1269"/>
                <a:gd name="T77" fmla="*/ 0 h 2398"/>
                <a:gd name="T78" fmla="*/ 0 w 1269"/>
                <a:gd name="T79" fmla="*/ 0 h 2398"/>
                <a:gd name="T80" fmla="*/ 0 w 1269"/>
                <a:gd name="T81" fmla="*/ 0 h 2398"/>
                <a:gd name="T82" fmla="*/ 0 w 1269"/>
                <a:gd name="T83" fmla="*/ 0 h 2398"/>
                <a:gd name="T84" fmla="*/ 0 w 1269"/>
                <a:gd name="T85" fmla="*/ 0 h 2398"/>
                <a:gd name="T86" fmla="*/ 0 w 1269"/>
                <a:gd name="T87" fmla="*/ 0 h 2398"/>
                <a:gd name="T88" fmla="*/ 0 w 1269"/>
                <a:gd name="T89" fmla="*/ 0 h 23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9"/>
                <a:gd name="T136" fmla="*/ 0 h 2398"/>
                <a:gd name="T137" fmla="*/ 1269 w 1269"/>
                <a:gd name="T138" fmla="*/ 2398 h 23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9" h="2398">
                  <a:moveTo>
                    <a:pt x="751" y="53"/>
                  </a:moveTo>
                  <a:lnTo>
                    <a:pt x="791" y="68"/>
                  </a:lnTo>
                  <a:lnTo>
                    <a:pt x="859" y="95"/>
                  </a:lnTo>
                  <a:lnTo>
                    <a:pt x="914" y="123"/>
                  </a:lnTo>
                  <a:lnTo>
                    <a:pt x="928" y="163"/>
                  </a:lnTo>
                  <a:lnTo>
                    <a:pt x="928" y="176"/>
                  </a:lnTo>
                  <a:lnTo>
                    <a:pt x="928" y="217"/>
                  </a:lnTo>
                  <a:lnTo>
                    <a:pt x="914" y="231"/>
                  </a:lnTo>
                  <a:lnTo>
                    <a:pt x="874" y="259"/>
                  </a:lnTo>
                  <a:lnTo>
                    <a:pt x="846" y="259"/>
                  </a:lnTo>
                  <a:lnTo>
                    <a:pt x="819" y="259"/>
                  </a:lnTo>
                  <a:lnTo>
                    <a:pt x="738" y="259"/>
                  </a:lnTo>
                  <a:lnTo>
                    <a:pt x="738" y="286"/>
                  </a:lnTo>
                  <a:lnTo>
                    <a:pt x="764" y="313"/>
                  </a:lnTo>
                  <a:lnTo>
                    <a:pt x="778" y="340"/>
                  </a:lnTo>
                  <a:lnTo>
                    <a:pt x="832" y="381"/>
                  </a:lnTo>
                  <a:lnTo>
                    <a:pt x="901" y="436"/>
                  </a:lnTo>
                  <a:lnTo>
                    <a:pt x="928" y="450"/>
                  </a:lnTo>
                  <a:lnTo>
                    <a:pt x="983" y="504"/>
                  </a:lnTo>
                  <a:lnTo>
                    <a:pt x="1038" y="544"/>
                  </a:lnTo>
                  <a:lnTo>
                    <a:pt x="1065" y="599"/>
                  </a:lnTo>
                  <a:lnTo>
                    <a:pt x="1119" y="695"/>
                  </a:lnTo>
                  <a:lnTo>
                    <a:pt x="1159" y="750"/>
                  </a:lnTo>
                  <a:lnTo>
                    <a:pt x="1174" y="831"/>
                  </a:lnTo>
                  <a:lnTo>
                    <a:pt x="1174" y="927"/>
                  </a:lnTo>
                  <a:lnTo>
                    <a:pt x="1174" y="1105"/>
                  </a:lnTo>
                  <a:lnTo>
                    <a:pt x="1174" y="1145"/>
                  </a:lnTo>
                  <a:lnTo>
                    <a:pt x="1159" y="1227"/>
                  </a:lnTo>
                  <a:lnTo>
                    <a:pt x="1146" y="1282"/>
                  </a:lnTo>
                  <a:lnTo>
                    <a:pt x="1119" y="1390"/>
                  </a:lnTo>
                  <a:lnTo>
                    <a:pt x="1106" y="1445"/>
                  </a:lnTo>
                  <a:lnTo>
                    <a:pt x="1010" y="1649"/>
                  </a:lnTo>
                  <a:lnTo>
                    <a:pt x="914" y="1800"/>
                  </a:lnTo>
                  <a:lnTo>
                    <a:pt x="819" y="1909"/>
                  </a:lnTo>
                  <a:lnTo>
                    <a:pt x="764" y="1964"/>
                  </a:lnTo>
                  <a:lnTo>
                    <a:pt x="723" y="2017"/>
                  </a:lnTo>
                  <a:lnTo>
                    <a:pt x="668" y="2045"/>
                  </a:lnTo>
                  <a:lnTo>
                    <a:pt x="587" y="2100"/>
                  </a:lnTo>
                  <a:lnTo>
                    <a:pt x="478" y="2181"/>
                  </a:lnTo>
                  <a:lnTo>
                    <a:pt x="423" y="2208"/>
                  </a:lnTo>
                  <a:lnTo>
                    <a:pt x="355" y="2249"/>
                  </a:lnTo>
                  <a:lnTo>
                    <a:pt x="192" y="2330"/>
                  </a:lnTo>
                  <a:lnTo>
                    <a:pt x="96" y="2358"/>
                  </a:lnTo>
                  <a:lnTo>
                    <a:pt x="41" y="2385"/>
                  </a:lnTo>
                  <a:lnTo>
                    <a:pt x="0" y="2398"/>
                  </a:lnTo>
                  <a:lnTo>
                    <a:pt x="109" y="2385"/>
                  </a:lnTo>
                  <a:lnTo>
                    <a:pt x="164" y="2358"/>
                  </a:lnTo>
                  <a:lnTo>
                    <a:pt x="247" y="2343"/>
                  </a:lnTo>
                  <a:lnTo>
                    <a:pt x="328" y="2330"/>
                  </a:lnTo>
                  <a:lnTo>
                    <a:pt x="383" y="2290"/>
                  </a:lnTo>
                  <a:lnTo>
                    <a:pt x="464" y="2249"/>
                  </a:lnTo>
                  <a:lnTo>
                    <a:pt x="519" y="2208"/>
                  </a:lnTo>
                  <a:lnTo>
                    <a:pt x="574" y="2195"/>
                  </a:lnTo>
                  <a:lnTo>
                    <a:pt x="628" y="2155"/>
                  </a:lnTo>
                  <a:lnTo>
                    <a:pt x="683" y="2113"/>
                  </a:lnTo>
                  <a:lnTo>
                    <a:pt x="751" y="2045"/>
                  </a:lnTo>
                  <a:lnTo>
                    <a:pt x="819" y="2004"/>
                  </a:lnTo>
                  <a:lnTo>
                    <a:pt x="859" y="1964"/>
                  </a:lnTo>
                  <a:lnTo>
                    <a:pt x="928" y="1896"/>
                  </a:lnTo>
                  <a:lnTo>
                    <a:pt x="996" y="1800"/>
                  </a:lnTo>
                  <a:lnTo>
                    <a:pt x="1065" y="1690"/>
                  </a:lnTo>
                  <a:lnTo>
                    <a:pt x="1146" y="1554"/>
                  </a:lnTo>
                  <a:lnTo>
                    <a:pt x="1174" y="1473"/>
                  </a:lnTo>
                  <a:lnTo>
                    <a:pt x="1214" y="1363"/>
                  </a:lnTo>
                  <a:lnTo>
                    <a:pt x="1242" y="1241"/>
                  </a:lnTo>
                  <a:lnTo>
                    <a:pt x="1255" y="1173"/>
                  </a:lnTo>
                  <a:lnTo>
                    <a:pt x="1269" y="1063"/>
                  </a:lnTo>
                  <a:lnTo>
                    <a:pt x="1269" y="1009"/>
                  </a:lnTo>
                  <a:lnTo>
                    <a:pt x="1269" y="927"/>
                  </a:lnTo>
                  <a:lnTo>
                    <a:pt x="1255" y="859"/>
                  </a:lnTo>
                  <a:lnTo>
                    <a:pt x="1255" y="818"/>
                  </a:lnTo>
                  <a:lnTo>
                    <a:pt x="1229" y="750"/>
                  </a:lnTo>
                  <a:lnTo>
                    <a:pt x="1201" y="682"/>
                  </a:lnTo>
                  <a:lnTo>
                    <a:pt x="1174" y="640"/>
                  </a:lnTo>
                  <a:lnTo>
                    <a:pt x="1146" y="586"/>
                  </a:lnTo>
                  <a:lnTo>
                    <a:pt x="1106" y="531"/>
                  </a:lnTo>
                  <a:lnTo>
                    <a:pt x="1065" y="491"/>
                  </a:lnTo>
                  <a:lnTo>
                    <a:pt x="1038" y="450"/>
                  </a:lnTo>
                  <a:lnTo>
                    <a:pt x="983" y="408"/>
                  </a:lnTo>
                  <a:lnTo>
                    <a:pt x="901" y="340"/>
                  </a:lnTo>
                  <a:lnTo>
                    <a:pt x="942" y="327"/>
                  </a:lnTo>
                  <a:lnTo>
                    <a:pt x="983" y="300"/>
                  </a:lnTo>
                  <a:lnTo>
                    <a:pt x="1010" y="231"/>
                  </a:lnTo>
                  <a:lnTo>
                    <a:pt x="1010" y="191"/>
                  </a:lnTo>
                  <a:lnTo>
                    <a:pt x="996" y="136"/>
                  </a:lnTo>
                  <a:lnTo>
                    <a:pt x="955" y="95"/>
                  </a:lnTo>
                  <a:lnTo>
                    <a:pt x="942" y="68"/>
                  </a:lnTo>
                  <a:lnTo>
                    <a:pt x="901" y="40"/>
                  </a:lnTo>
                  <a:lnTo>
                    <a:pt x="874" y="13"/>
                  </a:lnTo>
                  <a:lnTo>
                    <a:pt x="832" y="0"/>
                  </a:lnTo>
                  <a:lnTo>
                    <a:pt x="751" y="53"/>
                  </a:lnTo>
                </a:path>
              </a:pathLst>
            </a:custGeom>
            <a:noFill/>
            <a:ln w="0">
              <a:solidFill>
                <a:srgbClr val="000000"/>
              </a:solidFill>
              <a:round/>
              <a:headEnd/>
              <a:tailEnd/>
            </a:ln>
          </p:spPr>
          <p:txBody>
            <a:bodyPr/>
            <a:lstStyle/>
            <a:p>
              <a:endParaRPr lang="en-US"/>
            </a:p>
          </p:txBody>
        </p:sp>
        <p:sp>
          <p:nvSpPr>
            <p:cNvPr id="15523" name="Freeform 170"/>
            <p:cNvSpPr>
              <a:spLocks/>
            </p:cNvSpPr>
            <p:nvPr/>
          </p:nvSpPr>
          <p:spPr bwMode="auto">
            <a:xfrm>
              <a:off x="2269" y="2515"/>
              <a:ext cx="423" cy="800"/>
            </a:xfrm>
            <a:custGeom>
              <a:avLst/>
              <a:gdLst>
                <a:gd name="T0" fmla="*/ 0 w 1269"/>
                <a:gd name="T1" fmla="*/ 0 h 2398"/>
                <a:gd name="T2" fmla="*/ 0 w 1269"/>
                <a:gd name="T3" fmla="*/ 0 h 2398"/>
                <a:gd name="T4" fmla="*/ 0 w 1269"/>
                <a:gd name="T5" fmla="*/ 0 h 2398"/>
                <a:gd name="T6" fmla="*/ 0 w 1269"/>
                <a:gd name="T7" fmla="*/ 0 h 2398"/>
                <a:gd name="T8" fmla="*/ 0 w 1269"/>
                <a:gd name="T9" fmla="*/ 0 h 2398"/>
                <a:gd name="T10" fmla="*/ 0 w 1269"/>
                <a:gd name="T11" fmla="*/ 0 h 2398"/>
                <a:gd name="T12" fmla="*/ 0 w 1269"/>
                <a:gd name="T13" fmla="*/ 0 h 2398"/>
                <a:gd name="T14" fmla="*/ 0 w 1269"/>
                <a:gd name="T15" fmla="*/ 0 h 2398"/>
                <a:gd name="T16" fmla="*/ 0 w 1269"/>
                <a:gd name="T17" fmla="*/ 0 h 2398"/>
                <a:gd name="T18" fmla="*/ 0 w 1269"/>
                <a:gd name="T19" fmla="*/ 0 h 2398"/>
                <a:gd name="T20" fmla="*/ 0 w 1269"/>
                <a:gd name="T21" fmla="*/ 0 h 2398"/>
                <a:gd name="T22" fmla="*/ 0 w 1269"/>
                <a:gd name="T23" fmla="*/ 0 h 2398"/>
                <a:gd name="T24" fmla="*/ 0 w 1269"/>
                <a:gd name="T25" fmla="*/ 0 h 2398"/>
                <a:gd name="T26" fmla="*/ 0 w 1269"/>
                <a:gd name="T27" fmla="*/ 0 h 2398"/>
                <a:gd name="T28" fmla="*/ 0 w 1269"/>
                <a:gd name="T29" fmla="*/ 0 h 2398"/>
                <a:gd name="T30" fmla="*/ 0 w 1269"/>
                <a:gd name="T31" fmla="*/ 0 h 2398"/>
                <a:gd name="T32" fmla="*/ 0 w 1269"/>
                <a:gd name="T33" fmla="*/ 0 h 2398"/>
                <a:gd name="T34" fmla="*/ 0 w 1269"/>
                <a:gd name="T35" fmla="*/ 0 h 2398"/>
                <a:gd name="T36" fmla="*/ 0 w 1269"/>
                <a:gd name="T37" fmla="*/ 0 h 2398"/>
                <a:gd name="T38" fmla="*/ 0 w 1269"/>
                <a:gd name="T39" fmla="*/ 0 h 2398"/>
                <a:gd name="T40" fmla="*/ 0 w 1269"/>
                <a:gd name="T41" fmla="*/ 0 h 2398"/>
                <a:gd name="T42" fmla="*/ 0 w 1269"/>
                <a:gd name="T43" fmla="*/ 0 h 2398"/>
                <a:gd name="T44" fmla="*/ 0 w 1269"/>
                <a:gd name="T45" fmla="*/ 0 h 2398"/>
                <a:gd name="T46" fmla="*/ 0 w 1269"/>
                <a:gd name="T47" fmla="*/ 0 h 2398"/>
                <a:gd name="T48" fmla="*/ 0 w 1269"/>
                <a:gd name="T49" fmla="*/ 0 h 2398"/>
                <a:gd name="T50" fmla="*/ 0 w 1269"/>
                <a:gd name="T51" fmla="*/ 0 h 2398"/>
                <a:gd name="T52" fmla="*/ 0 w 1269"/>
                <a:gd name="T53" fmla="*/ 0 h 2398"/>
                <a:gd name="T54" fmla="*/ 0 w 1269"/>
                <a:gd name="T55" fmla="*/ 0 h 2398"/>
                <a:gd name="T56" fmla="*/ 0 w 1269"/>
                <a:gd name="T57" fmla="*/ 0 h 2398"/>
                <a:gd name="T58" fmla="*/ 0 w 1269"/>
                <a:gd name="T59" fmla="*/ 0 h 2398"/>
                <a:gd name="T60" fmla="*/ 0 w 1269"/>
                <a:gd name="T61" fmla="*/ 0 h 2398"/>
                <a:gd name="T62" fmla="*/ 0 w 1269"/>
                <a:gd name="T63" fmla="*/ 0 h 2398"/>
                <a:gd name="T64" fmla="*/ 0 w 1269"/>
                <a:gd name="T65" fmla="*/ 0 h 2398"/>
                <a:gd name="T66" fmla="*/ 0 w 1269"/>
                <a:gd name="T67" fmla="*/ 0 h 2398"/>
                <a:gd name="T68" fmla="*/ 0 w 1269"/>
                <a:gd name="T69" fmla="*/ 0 h 2398"/>
                <a:gd name="T70" fmla="*/ 0 w 1269"/>
                <a:gd name="T71" fmla="*/ 0 h 2398"/>
                <a:gd name="T72" fmla="*/ 0 w 1269"/>
                <a:gd name="T73" fmla="*/ 0 h 2398"/>
                <a:gd name="T74" fmla="*/ 0 w 1269"/>
                <a:gd name="T75" fmla="*/ 0 h 2398"/>
                <a:gd name="T76" fmla="*/ 0 w 1269"/>
                <a:gd name="T77" fmla="*/ 0 h 2398"/>
                <a:gd name="T78" fmla="*/ 0 w 1269"/>
                <a:gd name="T79" fmla="*/ 0 h 2398"/>
                <a:gd name="T80" fmla="*/ 0 w 1269"/>
                <a:gd name="T81" fmla="*/ 0 h 2398"/>
                <a:gd name="T82" fmla="*/ 0 w 1269"/>
                <a:gd name="T83" fmla="*/ 0 h 2398"/>
                <a:gd name="T84" fmla="*/ 0 w 1269"/>
                <a:gd name="T85" fmla="*/ 0 h 2398"/>
                <a:gd name="T86" fmla="*/ 0 w 1269"/>
                <a:gd name="T87" fmla="*/ 0 h 2398"/>
                <a:gd name="T88" fmla="*/ 0 w 1269"/>
                <a:gd name="T89" fmla="*/ 0 h 23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9"/>
                <a:gd name="T136" fmla="*/ 0 h 2398"/>
                <a:gd name="T137" fmla="*/ 1269 w 1269"/>
                <a:gd name="T138" fmla="*/ 2398 h 23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9" h="2398">
                  <a:moveTo>
                    <a:pt x="751" y="53"/>
                  </a:moveTo>
                  <a:lnTo>
                    <a:pt x="791" y="68"/>
                  </a:lnTo>
                  <a:lnTo>
                    <a:pt x="859" y="95"/>
                  </a:lnTo>
                  <a:lnTo>
                    <a:pt x="914" y="123"/>
                  </a:lnTo>
                  <a:lnTo>
                    <a:pt x="928" y="163"/>
                  </a:lnTo>
                  <a:lnTo>
                    <a:pt x="928" y="176"/>
                  </a:lnTo>
                  <a:lnTo>
                    <a:pt x="928" y="217"/>
                  </a:lnTo>
                  <a:lnTo>
                    <a:pt x="914" y="231"/>
                  </a:lnTo>
                  <a:lnTo>
                    <a:pt x="874" y="259"/>
                  </a:lnTo>
                  <a:lnTo>
                    <a:pt x="846" y="259"/>
                  </a:lnTo>
                  <a:lnTo>
                    <a:pt x="819" y="259"/>
                  </a:lnTo>
                  <a:lnTo>
                    <a:pt x="738" y="259"/>
                  </a:lnTo>
                  <a:lnTo>
                    <a:pt x="738" y="286"/>
                  </a:lnTo>
                  <a:lnTo>
                    <a:pt x="764" y="313"/>
                  </a:lnTo>
                  <a:lnTo>
                    <a:pt x="778" y="340"/>
                  </a:lnTo>
                  <a:lnTo>
                    <a:pt x="832" y="381"/>
                  </a:lnTo>
                  <a:lnTo>
                    <a:pt x="901" y="436"/>
                  </a:lnTo>
                  <a:lnTo>
                    <a:pt x="928" y="450"/>
                  </a:lnTo>
                  <a:lnTo>
                    <a:pt x="983" y="504"/>
                  </a:lnTo>
                  <a:lnTo>
                    <a:pt x="1038" y="544"/>
                  </a:lnTo>
                  <a:lnTo>
                    <a:pt x="1065" y="599"/>
                  </a:lnTo>
                  <a:lnTo>
                    <a:pt x="1119" y="695"/>
                  </a:lnTo>
                  <a:lnTo>
                    <a:pt x="1159" y="750"/>
                  </a:lnTo>
                  <a:lnTo>
                    <a:pt x="1174" y="831"/>
                  </a:lnTo>
                  <a:lnTo>
                    <a:pt x="1174" y="927"/>
                  </a:lnTo>
                  <a:lnTo>
                    <a:pt x="1174" y="1105"/>
                  </a:lnTo>
                  <a:lnTo>
                    <a:pt x="1174" y="1145"/>
                  </a:lnTo>
                  <a:lnTo>
                    <a:pt x="1159" y="1227"/>
                  </a:lnTo>
                  <a:lnTo>
                    <a:pt x="1146" y="1282"/>
                  </a:lnTo>
                  <a:lnTo>
                    <a:pt x="1119" y="1390"/>
                  </a:lnTo>
                  <a:lnTo>
                    <a:pt x="1106" y="1445"/>
                  </a:lnTo>
                  <a:lnTo>
                    <a:pt x="1010" y="1649"/>
                  </a:lnTo>
                  <a:lnTo>
                    <a:pt x="914" y="1800"/>
                  </a:lnTo>
                  <a:lnTo>
                    <a:pt x="819" y="1909"/>
                  </a:lnTo>
                  <a:lnTo>
                    <a:pt x="764" y="1964"/>
                  </a:lnTo>
                  <a:lnTo>
                    <a:pt x="723" y="2017"/>
                  </a:lnTo>
                  <a:lnTo>
                    <a:pt x="668" y="2045"/>
                  </a:lnTo>
                  <a:lnTo>
                    <a:pt x="587" y="2100"/>
                  </a:lnTo>
                  <a:lnTo>
                    <a:pt x="478" y="2181"/>
                  </a:lnTo>
                  <a:lnTo>
                    <a:pt x="423" y="2208"/>
                  </a:lnTo>
                  <a:lnTo>
                    <a:pt x="355" y="2249"/>
                  </a:lnTo>
                  <a:lnTo>
                    <a:pt x="192" y="2330"/>
                  </a:lnTo>
                  <a:lnTo>
                    <a:pt x="96" y="2358"/>
                  </a:lnTo>
                  <a:lnTo>
                    <a:pt x="41" y="2385"/>
                  </a:lnTo>
                  <a:lnTo>
                    <a:pt x="0" y="2398"/>
                  </a:lnTo>
                  <a:lnTo>
                    <a:pt x="109" y="2385"/>
                  </a:lnTo>
                  <a:lnTo>
                    <a:pt x="164" y="2358"/>
                  </a:lnTo>
                  <a:lnTo>
                    <a:pt x="247" y="2343"/>
                  </a:lnTo>
                  <a:lnTo>
                    <a:pt x="328" y="2330"/>
                  </a:lnTo>
                  <a:lnTo>
                    <a:pt x="383" y="2290"/>
                  </a:lnTo>
                  <a:lnTo>
                    <a:pt x="464" y="2249"/>
                  </a:lnTo>
                  <a:lnTo>
                    <a:pt x="519" y="2208"/>
                  </a:lnTo>
                  <a:lnTo>
                    <a:pt x="574" y="2195"/>
                  </a:lnTo>
                  <a:lnTo>
                    <a:pt x="628" y="2155"/>
                  </a:lnTo>
                  <a:lnTo>
                    <a:pt x="683" y="2113"/>
                  </a:lnTo>
                  <a:lnTo>
                    <a:pt x="751" y="2045"/>
                  </a:lnTo>
                  <a:lnTo>
                    <a:pt x="819" y="2004"/>
                  </a:lnTo>
                  <a:lnTo>
                    <a:pt x="859" y="1964"/>
                  </a:lnTo>
                  <a:lnTo>
                    <a:pt x="928" y="1896"/>
                  </a:lnTo>
                  <a:lnTo>
                    <a:pt x="996" y="1800"/>
                  </a:lnTo>
                  <a:lnTo>
                    <a:pt x="1065" y="1690"/>
                  </a:lnTo>
                  <a:lnTo>
                    <a:pt x="1146" y="1554"/>
                  </a:lnTo>
                  <a:lnTo>
                    <a:pt x="1174" y="1473"/>
                  </a:lnTo>
                  <a:lnTo>
                    <a:pt x="1214" y="1363"/>
                  </a:lnTo>
                  <a:lnTo>
                    <a:pt x="1242" y="1241"/>
                  </a:lnTo>
                  <a:lnTo>
                    <a:pt x="1255" y="1173"/>
                  </a:lnTo>
                  <a:lnTo>
                    <a:pt x="1269" y="1063"/>
                  </a:lnTo>
                  <a:lnTo>
                    <a:pt x="1269" y="1009"/>
                  </a:lnTo>
                  <a:lnTo>
                    <a:pt x="1269" y="927"/>
                  </a:lnTo>
                  <a:lnTo>
                    <a:pt x="1255" y="859"/>
                  </a:lnTo>
                  <a:lnTo>
                    <a:pt x="1255" y="818"/>
                  </a:lnTo>
                  <a:lnTo>
                    <a:pt x="1229" y="750"/>
                  </a:lnTo>
                  <a:lnTo>
                    <a:pt x="1201" y="682"/>
                  </a:lnTo>
                  <a:lnTo>
                    <a:pt x="1174" y="640"/>
                  </a:lnTo>
                  <a:lnTo>
                    <a:pt x="1146" y="586"/>
                  </a:lnTo>
                  <a:lnTo>
                    <a:pt x="1106" y="531"/>
                  </a:lnTo>
                  <a:lnTo>
                    <a:pt x="1065" y="491"/>
                  </a:lnTo>
                  <a:lnTo>
                    <a:pt x="1038" y="450"/>
                  </a:lnTo>
                  <a:lnTo>
                    <a:pt x="983" y="408"/>
                  </a:lnTo>
                  <a:lnTo>
                    <a:pt x="901" y="340"/>
                  </a:lnTo>
                  <a:lnTo>
                    <a:pt x="942" y="327"/>
                  </a:lnTo>
                  <a:lnTo>
                    <a:pt x="983" y="300"/>
                  </a:lnTo>
                  <a:lnTo>
                    <a:pt x="1010" y="231"/>
                  </a:lnTo>
                  <a:lnTo>
                    <a:pt x="1010" y="191"/>
                  </a:lnTo>
                  <a:lnTo>
                    <a:pt x="996" y="136"/>
                  </a:lnTo>
                  <a:lnTo>
                    <a:pt x="955" y="95"/>
                  </a:lnTo>
                  <a:lnTo>
                    <a:pt x="942" y="68"/>
                  </a:lnTo>
                  <a:lnTo>
                    <a:pt x="901" y="40"/>
                  </a:lnTo>
                  <a:lnTo>
                    <a:pt x="874" y="13"/>
                  </a:lnTo>
                  <a:lnTo>
                    <a:pt x="832" y="0"/>
                  </a:lnTo>
                  <a:lnTo>
                    <a:pt x="751" y="53"/>
                  </a:lnTo>
                </a:path>
              </a:pathLst>
            </a:custGeom>
            <a:noFill/>
            <a:ln w="0">
              <a:solidFill>
                <a:srgbClr val="000000"/>
              </a:solidFill>
              <a:round/>
              <a:headEnd/>
              <a:tailEnd/>
            </a:ln>
          </p:spPr>
          <p:txBody>
            <a:bodyPr/>
            <a:lstStyle/>
            <a:p>
              <a:endParaRPr lang="en-US"/>
            </a:p>
          </p:txBody>
        </p:sp>
        <p:sp>
          <p:nvSpPr>
            <p:cNvPr id="15524" name="Freeform 171"/>
            <p:cNvSpPr>
              <a:spLocks/>
            </p:cNvSpPr>
            <p:nvPr/>
          </p:nvSpPr>
          <p:spPr bwMode="auto">
            <a:xfrm>
              <a:off x="2296" y="2379"/>
              <a:ext cx="159" cy="159"/>
            </a:xfrm>
            <a:custGeom>
              <a:avLst/>
              <a:gdLst>
                <a:gd name="T0" fmla="*/ 0 w 477"/>
                <a:gd name="T1" fmla="*/ 0 h 478"/>
                <a:gd name="T2" fmla="*/ 0 w 477"/>
                <a:gd name="T3" fmla="*/ 0 h 478"/>
                <a:gd name="T4" fmla="*/ 0 w 477"/>
                <a:gd name="T5" fmla="*/ 0 h 478"/>
                <a:gd name="T6" fmla="*/ 0 w 477"/>
                <a:gd name="T7" fmla="*/ 0 h 478"/>
                <a:gd name="T8" fmla="*/ 0 w 477"/>
                <a:gd name="T9" fmla="*/ 0 h 478"/>
                <a:gd name="T10" fmla="*/ 0 w 477"/>
                <a:gd name="T11" fmla="*/ 0 h 478"/>
                <a:gd name="T12" fmla="*/ 0 w 477"/>
                <a:gd name="T13" fmla="*/ 0 h 478"/>
                <a:gd name="T14" fmla="*/ 0 w 477"/>
                <a:gd name="T15" fmla="*/ 0 h 478"/>
                <a:gd name="T16" fmla="*/ 0 w 477"/>
                <a:gd name="T17" fmla="*/ 0 h 478"/>
                <a:gd name="T18" fmla="*/ 0 w 477"/>
                <a:gd name="T19" fmla="*/ 0 h 478"/>
                <a:gd name="T20" fmla="*/ 0 w 477"/>
                <a:gd name="T21" fmla="*/ 0 h 478"/>
                <a:gd name="T22" fmla="*/ 0 w 477"/>
                <a:gd name="T23" fmla="*/ 0 h 478"/>
                <a:gd name="T24" fmla="*/ 0 w 477"/>
                <a:gd name="T25" fmla="*/ 0 h 478"/>
                <a:gd name="T26" fmla="*/ 0 w 477"/>
                <a:gd name="T27" fmla="*/ 0 h 478"/>
                <a:gd name="T28" fmla="*/ 0 w 477"/>
                <a:gd name="T29" fmla="*/ 0 h 478"/>
                <a:gd name="T30" fmla="*/ 0 w 477"/>
                <a:gd name="T31" fmla="*/ 0 h 478"/>
                <a:gd name="T32" fmla="*/ 0 w 477"/>
                <a:gd name="T33" fmla="*/ 0 h 478"/>
                <a:gd name="T34" fmla="*/ 0 w 477"/>
                <a:gd name="T35" fmla="*/ 0 h 478"/>
                <a:gd name="T36" fmla="*/ 0 w 477"/>
                <a:gd name="T37" fmla="*/ 0 h 478"/>
                <a:gd name="T38" fmla="*/ 0 w 477"/>
                <a:gd name="T39" fmla="*/ 0 h 478"/>
                <a:gd name="T40" fmla="*/ 0 w 477"/>
                <a:gd name="T41" fmla="*/ 0 h 478"/>
                <a:gd name="T42" fmla="*/ 0 w 477"/>
                <a:gd name="T43" fmla="*/ 0 h 478"/>
                <a:gd name="T44" fmla="*/ 0 w 477"/>
                <a:gd name="T45" fmla="*/ 0 h 478"/>
                <a:gd name="T46" fmla="*/ 0 w 477"/>
                <a:gd name="T47" fmla="*/ 0 h 478"/>
                <a:gd name="T48" fmla="*/ 0 w 477"/>
                <a:gd name="T49" fmla="*/ 0 h 478"/>
                <a:gd name="T50" fmla="*/ 0 w 477"/>
                <a:gd name="T51" fmla="*/ 0 h 478"/>
                <a:gd name="T52" fmla="*/ 0 w 477"/>
                <a:gd name="T53" fmla="*/ 0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7"/>
                <a:gd name="T82" fmla="*/ 0 h 478"/>
                <a:gd name="T83" fmla="*/ 477 w 477"/>
                <a:gd name="T84" fmla="*/ 478 h 4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7" h="478">
                  <a:moveTo>
                    <a:pt x="0" y="14"/>
                  </a:moveTo>
                  <a:lnTo>
                    <a:pt x="81" y="42"/>
                  </a:lnTo>
                  <a:lnTo>
                    <a:pt x="122" y="55"/>
                  </a:lnTo>
                  <a:lnTo>
                    <a:pt x="177" y="82"/>
                  </a:lnTo>
                  <a:lnTo>
                    <a:pt x="217" y="110"/>
                  </a:lnTo>
                  <a:lnTo>
                    <a:pt x="245" y="136"/>
                  </a:lnTo>
                  <a:lnTo>
                    <a:pt x="285" y="178"/>
                  </a:lnTo>
                  <a:lnTo>
                    <a:pt x="313" y="232"/>
                  </a:lnTo>
                  <a:lnTo>
                    <a:pt x="340" y="327"/>
                  </a:lnTo>
                  <a:lnTo>
                    <a:pt x="353" y="369"/>
                  </a:lnTo>
                  <a:lnTo>
                    <a:pt x="353" y="423"/>
                  </a:lnTo>
                  <a:lnTo>
                    <a:pt x="340" y="478"/>
                  </a:lnTo>
                  <a:lnTo>
                    <a:pt x="436" y="450"/>
                  </a:lnTo>
                  <a:lnTo>
                    <a:pt x="477" y="382"/>
                  </a:lnTo>
                  <a:lnTo>
                    <a:pt x="436" y="369"/>
                  </a:lnTo>
                  <a:lnTo>
                    <a:pt x="422" y="355"/>
                  </a:lnTo>
                  <a:lnTo>
                    <a:pt x="422" y="300"/>
                  </a:lnTo>
                  <a:lnTo>
                    <a:pt x="381" y="259"/>
                  </a:lnTo>
                  <a:lnTo>
                    <a:pt x="368" y="205"/>
                  </a:lnTo>
                  <a:lnTo>
                    <a:pt x="340" y="178"/>
                  </a:lnTo>
                  <a:lnTo>
                    <a:pt x="300" y="123"/>
                  </a:lnTo>
                  <a:lnTo>
                    <a:pt x="285" y="110"/>
                  </a:lnTo>
                  <a:lnTo>
                    <a:pt x="232" y="68"/>
                  </a:lnTo>
                  <a:lnTo>
                    <a:pt x="177" y="42"/>
                  </a:lnTo>
                  <a:lnTo>
                    <a:pt x="149" y="14"/>
                  </a:lnTo>
                  <a:lnTo>
                    <a:pt x="81" y="0"/>
                  </a:lnTo>
                  <a:lnTo>
                    <a:pt x="0" y="14"/>
                  </a:lnTo>
                  <a:close/>
                </a:path>
              </a:pathLst>
            </a:custGeom>
            <a:solidFill>
              <a:srgbClr val="0E0D0D"/>
            </a:solidFill>
            <a:ln w="9525">
              <a:noFill/>
              <a:round/>
              <a:headEnd/>
              <a:tailEnd/>
            </a:ln>
          </p:spPr>
          <p:txBody>
            <a:bodyPr/>
            <a:lstStyle/>
            <a:p>
              <a:endParaRPr lang="en-US"/>
            </a:p>
          </p:txBody>
        </p:sp>
        <p:sp>
          <p:nvSpPr>
            <p:cNvPr id="15525" name="Freeform 172"/>
            <p:cNvSpPr>
              <a:spLocks/>
            </p:cNvSpPr>
            <p:nvPr/>
          </p:nvSpPr>
          <p:spPr bwMode="auto">
            <a:xfrm>
              <a:off x="2296" y="2379"/>
              <a:ext cx="159" cy="159"/>
            </a:xfrm>
            <a:custGeom>
              <a:avLst/>
              <a:gdLst>
                <a:gd name="T0" fmla="*/ 0 w 477"/>
                <a:gd name="T1" fmla="*/ 0 h 478"/>
                <a:gd name="T2" fmla="*/ 0 w 477"/>
                <a:gd name="T3" fmla="*/ 0 h 478"/>
                <a:gd name="T4" fmla="*/ 0 w 477"/>
                <a:gd name="T5" fmla="*/ 0 h 478"/>
                <a:gd name="T6" fmla="*/ 0 w 477"/>
                <a:gd name="T7" fmla="*/ 0 h 478"/>
                <a:gd name="T8" fmla="*/ 0 w 477"/>
                <a:gd name="T9" fmla="*/ 0 h 478"/>
                <a:gd name="T10" fmla="*/ 0 w 477"/>
                <a:gd name="T11" fmla="*/ 0 h 478"/>
                <a:gd name="T12" fmla="*/ 0 w 477"/>
                <a:gd name="T13" fmla="*/ 0 h 478"/>
                <a:gd name="T14" fmla="*/ 0 w 477"/>
                <a:gd name="T15" fmla="*/ 0 h 478"/>
                <a:gd name="T16" fmla="*/ 0 w 477"/>
                <a:gd name="T17" fmla="*/ 0 h 478"/>
                <a:gd name="T18" fmla="*/ 0 w 477"/>
                <a:gd name="T19" fmla="*/ 0 h 478"/>
                <a:gd name="T20" fmla="*/ 0 w 477"/>
                <a:gd name="T21" fmla="*/ 0 h 478"/>
                <a:gd name="T22" fmla="*/ 0 w 477"/>
                <a:gd name="T23" fmla="*/ 0 h 478"/>
                <a:gd name="T24" fmla="*/ 0 w 477"/>
                <a:gd name="T25" fmla="*/ 0 h 478"/>
                <a:gd name="T26" fmla="*/ 0 w 477"/>
                <a:gd name="T27" fmla="*/ 0 h 478"/>
                <a:gd name="T28" fmla="*/ 0 w 477"/>
                <a:gd name="T29" fmla="*/ 0 h 478"/>
                <a:gd name="T30" fmla="*/ 0 w 477"/>
                <a:gd name="T31" fmla="*/ 0 h 478"/>
                <a:gd name="T32" fmla="*/ 0 w 477"/>
                <a:gd name="T33" fmla="*/ 0 h 478"/>
                <a:gd name="T34" fmla="*/ 0 w 477"/>
                <a:gd name="T35" fmla="*/ 0 h 478"/>
                <a:gd name="T36" fmla="*/ 0 w 477"/>
                <a:gd name="T37" fmla="*/ 0 h 478"/>
                <a:gd name="T38" fmla="*/ 0 w 477"/>
                <a:gd name="T39" fmla="*/ 0 h 478"/>
                <a:gd name="T40" fmla="*/ 0 w 477"/>
                <a:gd name="T41" fmla="*/ 0 h 478"/>
                <a:gd name="T42" fmla="*/ 0 w 477"/>
                <a:gd name="T43" fmla="*/ 0 h 478"/>
                <a:gd name="T44" fmla="*/ 0 w 477"/>
                <a:gd name="T45" fmla="*/ 0 h 478"/>
                <a:gd name="T46" fmla="*/ 0 w 477"/>
                <a:gd name="T47" fmla="*/ 0 h 478"/>
                <a:gd name="T48" fmla="*/ 0 w 477"/>
                <a:gd name="T49" fmla="*/ 0 h 478"/>
                <a:gd name="T50" fmla="*/ 0 w 477"/>
                <a:gd name="T51" fmla="*/ 0 h 478"/>
                <a:gd name="T52" fmla="*/ 0 w 477"/>
                <a:gd name="T53" fmla="*/ 0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7"/>
                <a:gd name="T82" fmla="*/ 0 h 478"/>
                <a:gd name="T83" fmla="*/ 477 w 477"/>
                <a:gd name="T84" fmla="*/ 478 h 4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7" h="478">
                  <a:moveTo>
                    <a:pt x="0" y="14"/>
                  </a:moveTo>
                  <a:lnTo>
                    <a:pt x="81" y="42"/>
                  </a:lnTo>
                  <a:lnTo>
                    <a:pt x="122" y="55"/>
                  </a:lnTo>
                  <a:lnTo>
                    <a:pt x="177" y="82"/>
                  </a:lnTo>
                  <a:lnTo>
                    <a:pt x="217" y="110"/>
                  </a:lnTo>
                  <a:lnTo>
                    <a:pt x="245" y="136"/>
                  </a:lnTo>
                  <a:lnTo>
                    <a:pt x="285" y="178"/>
                  </a:lnTo>
                  <a:lnTo>
                    <a:pt x="313" y="232"/>
                  </a:lnTo>
                  <a:lnTo>
                    <a:pt x="340" y="327"/>
                  </a:lnTo>
                  <a:lnTo>
                    <a:pt x="353" y="369"/>
                  </a:lnTo>
                  <a:lnTo>
                    <a:pt x="353" y="423"/>
                  </a:lnTo>
                  <a:lnTo>
                    <a:pt x="340" y="478"/>
                  </a:lnTo>
                  <a:lnTo>
                    <a:pt x="436" y="450"/>
                  </a:lnTo>
                  <a:lnTo>
                    <a:pt x="477" y="382"/>
                  </a:lnTo>
                  <a:lnTo>
                    <a:pt x="436" y="369"/>
                  </a:lnTo>
                  <a:lnTo>
                    <a:pt x="422" y="355"/>
                  </a:lnTo>
                  <a:lnTo>
                    <a:pt x="422" y="300"/>
                  </a:lnTo>
                  <a:lnTo>
                    <a:pt x="381" y="259"/>
                  </a:lnTo>
                  <a:lnTo>
                    <a:pt x="368" y="205"/>
                  </a:lnTo>
                  <a:lnTo>
                    <a:pt x="340" y="178"/>
                  </a:lnTo>
                  <a:lnTo>
                    <a:pt x="300" y="123"/>
                  </a:lnTo>
                  <a:lnTo>
                    <a:pt x="285" y="110"/>
                  </a:lnTo>
                  <a:lnTo>
                    <a:pt x="232" y="68"/>
                  </a:lnTo>
                  <a:lnTo>
                    <a:pt x="177" y="42"/>
                  </a:lnTo>
                  <a:lnTo>
                    <a:pt x="149" y="14"/>
                  </a:lnTo>
                  <a:lnTo>
                    <a:pt x="81" y="0"/>
                  </a:lnTo>
                  <a:lnTo>
                    <a:pt x="0" y="14"/>
                  </a:lnTo>
                </a:path>
              </a:pathLst>
            </a:custGeom>
            <a:noFill/>
            <a:ln w="0">
              <a:solidFill>
                <a:srgbClr val="000000"/>
              </a:solidFill>
              <a:round/>
              <a:headEnd/>
              <a:tailEnd/>
            </a:ln>
          </p:spPr>
          <p:txBody>
            <a:bodyPr/>
            <a:lstStyle/>
            <a:p>
              <a:endParaRPr lang="en-US"/>
            </a:p>
          </p:txBody>
        </p:sp>
        <p:sp>
          <p:nvSpPr>
            <p:cNvPr id="15526" name="Freeform 173"/>
            <p:cNvSpPr>
              <a:spLocks/>
            </p:cNvSpPr>
            <p:nvPr/>
          </p:nvSpPr>
          <p:spPr bwMode="auto">
            <a:xfrm>
              <a:off x="2296" y="2379"/>
              <a:ext cx="159" cy="159"/>
            </a:xfrm>
            <a:custGeom>
              <a:avLst/>
              <a:gdLst>
                <a:gd name="T0" fmla="*/ 0 w 477"/>
                <a:gd name="T1" fmla="*/ 0 h 478"/>
                <a:gd name="T2" fmla="*/ 0 w 477"/>
                <a:gd name="T3" fmla="*/ 0 h 478"/>
                <a:gd name="T4" fmla="*/ 0 w 477"/>
                <a:gd name="T5" fmla="*/ 0 h 478"/>
                <a:gd name="T6" fmla="*/ 0 w 477"/>
                <a:gd name="T7" fmla="*/ 0 h 478"/>
                <a:gd name="T8" fmla="*/ 0 w 477"/>
                <a:gd name="T9" fmla="*/ 0 h 478"/>
                <a:gd name="T10" fmla="*/ 0 w 477"/>
                <a:gd name="T11" fmla="*/ 0 h 478"/>
                <a:gd name="T12" fmla="*/ 0 w 477"/>
                <a:gd name="T13" fmla="*/ 0 h 478"/>
                <a:gd name="T14" fmla="*/ 0 w 477"/>
                <a:gd name="T15" fmla="*/ 0 h 478"/>
                <a:gd name="T16" fmla="*/ 0 w 477"/>
                <a:gd name="T17" fmla="*/ 0 h 478"/>
                <a:gd name="T18" fmla="*/ 0 w 477"/>
                <a:gd name="T19" fmla="*/ 0 h 478"/>
                <a:gd name="T20" fmla="*/ 0 w 477"/>
                <a:gd name="T21" fmla="*/ 0 h 478"/>
                <a:gd name="T22" fmla="*/ 0 w 477"/>
                <a:gd name="T23" fmla="*/ 0 h 478"/>
                <a:gd name="T24" fmla="*/ 0 w 477"/>
                <a:gd name="T25" fmla="*/ 0 h 478"/>
                <a:gd name="T26" fmla="*/ 0 w 477"/>
                <a:gd name="T27" fmla="*/ 0 h 478"/>
                <a:gd name="T28" fmla="*/ 0 w 477"/>
                <a:gd name="T29" fmla="*/ 0 h 478"/>
                <a:gd name="T30" fmla="*/ 0 w 477"/>
                <a:gd name="T31" fmla="*/ 0 h 478"/>
                <a:gd name="T32" fmla="*/ 0 w 477"/>
                <a:gd name="T33" fmla="*/ 0 h 478"/>
                <a:gd name="T34" fmla="*/ 0 w 477"/>
                <a:gd name="T35" fmla="*/ 0 h 478"/>
                <a:gd name="T36" fmla="*/ 0 w 477"/>
                <a:gd name="T37" fmla="*/ 0 h 478"/>
                <a:gd name="T38" fmla="*/ 0 w 477"/>
                <a:gd name="T39" fmla="*/ 0 h 478"/>
                <a:gd name="T40" fmla="*/ 0 w 477"/>
                <a:gd name="T41" fmla="*/ 0 h 478"/>
                <a:gd name="T42" fmla="*/ 0 w 477"/>
                <a:gd name="T43" fmla="*/ 0 h 478"/>
                <a:gd name="T44" fmla="*/ 0 w 477"/>
                <a:gd name="T45" fmla="*/ 0 h 478"/>
                <a:gd name="T46" fmla="*/ 0 w 477"/>
                <a:gd name="T47" fmla="*/ 0 h 478"/>
                <a:gd name="T48" fmla="*/ 0 w 477"/>
                <a:gd name="T49" fmla="*/ 0 h 478"/>
                <a:gd name="T50" fmla="*/ 0 w 477"/>
                <a:gd name="T51" fmla="*/ 0 h 478"/>
                <a:gd name="T52" fmla="*/ 0 w 477"/>
                <a:gd name="T53" fmla="*/ 0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7"/>
                <a:gd name="T82" fmla="*/ 0 h 478"/>
                <a:gd name="T83" fmla="*/ 477 w 477"/>
                <a:gd name="T84" fmla="*/ 478 h 4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7" h="478">
                  <a:moveTo>
                    <a:pt x="0" y="14"/>
                  </a:moveTo>
                  <a:lnTo>
                    <a:pt x="81" y="42"/>
                  </a:lnTo>
                  <a:lnTo>
                    <a:pt x="122" y="55"/>
                  </a:lnTo>
                  <a:lnTo>
                    <a:pt x="177" y="82"/>
                  </a:lnTo>
                  <a:lnTo>
                    <a:pt x="217" y="110"/>
                  </a:lnTo>
                  <a:lnTo>
                    <a:pt x="245" y="136"/>
                  </a:lnTo>
                  <a:lnTo>
                    <a:pt x="285" y="178"/>
                  </a:lnTo>
                  <a:lnTo>
                    <a:pt x="313" y="232"/>
                  </a:lnTo>
                  <a:lnTo>
                    <a:pt x="340" y="327"/>
                  </a:lnTo>
                  <a:lnTo>
                    <a:pt x="353" y="369"/>
                  </a:lnTo>
                  <a:lnTo>
                    <a:pt x="353" y="423"/>
                  </a:lnTo>
                  <a:lnTo>
                    <a:pt x="340" y="478"/>
                  </a:lnTo>
                  <a:lnTo>
                    <a:pt x="436" y="450"/>
                  </a:lnTo>
                  <a:lnTo>
                    <a:pt x="477" y="382"/>
                  </a:lnTo>
                  <a:lnTo>
                    <a:pt x="436" y="369"/>
                  </a:lnTo>
                  <a:lnTo>
                    <a:pt x="422" y="355"/>
                  </a:lnTo>
                  <a:lnTo>
                    <a:pt x="422" y="300"/>
                  </a:lnTo>
                  <a:lnTo>
                    <a:pt x="381" y="259"/>
                  </a:lnTo>
                  <a:lnTo>
                    <a:pt x="368" y="205"/>
                  </a:lnTo>
                  <a:lnTo>
                    <a:pt x="340" y="178"/>
                  </a:lnTo>
                  <a:lnTo>
                    <a:pt x="300" y="123"/>
                  </a:lnTo>
                  <a:lnTo>
                    <a:pt x="285" y="110"/>
                  </a:lnTo>
                  <a:lnTo>
                    <a:pt x="232" y="68"/>
                  </a:lnTo>
                  <a:lnTo>
                    <a:pt x="177" y="42"/>
                  </a:lnTo>
                  <a:lnTo>
                    <a:pt x="149" y="14"/>
                  </a:lnTo>
                  <a:lnTo>
                    <a:pt x="81" y="0"/>
                  </a:lnTo>
                  <a:lnTo>
                    <a:pt x="0" y="14"/>
                  </a:lnTo>
                </a:path>
              </a:pathLst>
            </a:custGeom>
            <a:noFill/>
            <a:ln w="0">
              <a:solidFill>
                <a:srgbClr val="000000"/>
              </a:solidFill>
              <a:round/>
              <a:headEnd/>
              <a:tailEnd/>
            </a:ln>
          </p:spPr>
          <p:txBody>
            <a:bodyPr/>
            <a:lstStyle/>
            <a:p>
              <a:endParaRPr lang="en-US"/>
            </a:p>
          </p:txBody>
        </p:sp>
        <p:sp>
          <p:nvSpPr>
            <p:cNvPr id="15527" name="Freeform 174"/>
            <p:cNvSpPr>
              <a:spLocks/>
            </p:cNvSpPr>
            <p:nvPr/>
          </p:nvSpPr>
          <p:spPr bwMode="auto">
            <a:xfrm>
              <a:off x="1442" y="2502"/>
              <a:ext cx="68" cy="109"/>
            </a:xfrm>
            <a:custGeom>
              <a:avLst/>
              <a:gdLst>
                <a:gd name="T0" fmla="*/ 0 w 204"/>
                <a:gd name="T1" fmla="*/ 0 h 327"/>
                <a:gd name="T2" fmla="*/ 0 w 204"/>
                <a:gd name="T3" fmla="*/ 0 h 327"/>
                <a:gd name="T4" fmla="*/ 0 w 204"/>
                <a:gd name="T5" fmla="*/ 0 h 327"/>
                <a:gd name="T6" fmla="*/ 0 w 204"/>
                <a:gd name="T7" fmla="*/ 0 h 327"/>
                <a:gd name="T8" fmla="*/ 0 w 204"/>
                <a:gd name="T9" fmla="*/ 0 h 327"/>
                <a:gd name="T10" fmla="*/ 0 w 204"/>
                <a:gd name="T11" fmla="*/ 0 h 327"/>
                <a:gd name="T12" fmla="*/ 0 w 204"/>
                <a:gd name="T13" fmla="*/ 0 h 327"/>
                <a:gd name="T14" fmla="*/ 0 w 204"/>
                <a:gd name="T15" fmla="*/ 0 h 327"/>
                <a:gd name="T16" fmla="*/ 0 w 204"/>
                <a:gd name="T17" fmla="*/ 0 h 327"/>
                <a:gd name="T18" fmla="*/ 0 w 204"/>
                <a:gd name="T19" fmla="*/ 0 h 327"/>
                <a:gd name="T20" fmla="*/ 0 w 204"/>
                <a:gd name="T21" fmla="*/ 0 h 327"/>
                <a:gd name="T22" fmla="*/ 0 w 204"/>
                <a:gd name="T23" fmla="*/ 0 h 327"/>
                <a:gd name="T24" fmla="*/ 0 w 204"/>
                <a:gd name="T25" fmla="*/ 0 h 327"/>
                <a:gd name="T26" fmla="*/ 0 w 204"/>
                <a:gd name="T27" fmla="*/ 0 h 327"/>
                <a:gd name="T28" fmla="*/ 0 w 204"/>
                <a:gd name="T29" fmla="*/ 0 h 327"/>
                <a:gd name="T30" fmla="*/ 0 w 204"/>
                <a:gd name="T31" fmla="*/ 0 h 327"/>
                <a:gd name="T32" fmla="*/ 0 w 204"/>
                <a:gd name="T33" fmla="*/ 0 h 327"/>
                <a:gd name="T34" fmla="*/ 0 w 204"/>
                <a:gd name="T35" fmla="*/ 0 h 327"/>
                <a:gd name="T36" fmla="*/ 0 w 204"/>
                <a:gd name="T37" fmla="*/ 0 h 327"/>
                <a:gd name="T38" fmla="*/ 0 w 204"/>
                <a:gd name="T39" fmla="*/ 0 h 327"/>
                <a:gd name="T40" fmla="*/ 0 w 204"/>
                <a:gd name="T41" fmla="*/ 0 h 327"/>
                <a:gd name="T42" fmla="*/ 0 w 204"/>
                <a:gd name="T43" fmla="*/ 0 h 327"/>
                <a:gd name="T44" fmla="*/ 0 w 204"/>
                <a:gd name="T45" fmla="*/ 0 h 327"/>
                <a:gd name="T46" fmla="*/ 0 w 204"/>
                <a:gd name="T47" fmla="*/ 0 h 327"/>
                <a:gd name="T48" fmla="*/ 0 w 204"/>
                <a:gd name="T49" fmla="*/ 0 h 327"/>
                <a:gd name="T50" fmla="*/ 0 w 204"/>
                <a:gd name="T51" fmla="*/ 0 h 327"/>
                <a:gd name="T52" fmla="*/ 0 w 204"/>
                <a:gd name="T53" fmla="*/ 0 h 3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327"/>
                <a:gd name="T83" fmla="*/ 204 w 204"/>
                <a:gd name="T84" fmla="*/ 327 h 3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327">
                  <a:moveTo>
                    <a:pt x="178" y="313"/>
                  </a:moveTo>
                  <a:lnTo>
                    <a:pt x="136" y="300"/>
                  </a:lnTo>
                  <a:lnTo>
                    <a:pt x="95" y="272"/>
                  </a:lnTo>
                  <a:lnTo>
                    <a:pt x="68" y="232"/>
                  </a:lnTo>
                  <a:lnTo>
                    <a:pt x="55" y="177"/>
                  </a:lnTo>
                  <a:lnTo>
                    <a:pt x="68" y="136"/>
                  </a:lnTo>
                  <a:lnTo>
                    <a:pt x="82" y="94"/>
                  </a:lnTo>
                  <a:lnTo>
                    <a:pt x="95" y="81"/>
                  </a:lnTo>
                  <a:lnTo>
                    <a:pt x="150" y="54"/>
                  </a:lnTo>
                  <a:lnTo>
                    <a:pt x="178" y="54"/>
                  </a:lnTo>
                  <a:lnTo>
                    <a:pt x="204" y="54"/>
                  </a:lnTo>
                  <a:lnTo>
                    <a:pt x="204" y="13"/>
                  </a:lnTo>
                  <a:lnTo>
                    <a:pt x="163" y="0"/>
                  </a:lnTo>
                  <a:lnTo>
                    <a:pt x="136" y="0"/>
                  </a:lnTo>
                  <a:lnTo>
                    <a:pt x="110" y="0"/>
                  </a:lnTo>
                  <a:lnTo>
                    <a:pt x="68" y="26"/>
                  </a:lnTo>
                  <a:lnTo>
                    <a:pt x="27" y="68"/>
                  </a:lnTo>
                  <a:lnTo>
                    <a:pt x="14" y="94"/>
                  </a:lnTo>
                  <a:lnTo>
                    <a:pt x="14" y="109"/>
                  </a:lnTo>
                  <a:lnTo>
                    <a:pt x="0" y="149"/>
                  </a:lnTo>
                  <a:lnTo>
                    <a:pt x="0" y="177"/>
                  </a:lnTo>
                  <a:lnTo>
                    <a:pt x="14" y="245"/>
                  </a:lnTo>
                  <a:lnTo>
                    <a:pt x="27" y="258"/>
                  </a:lnTo>
                  <a:lnTo>
                    <a:pt x="27" y="272"/>
                  </a:lnTo>
                  <a:lnTo>
                    <a:pt x="68" y="313"/>
                  </a:lnTo>
                  <a:lnTo>
                    <a:pt x="110" y="327"/>
                  </a:lnTo>
                  <a:lnTo>
                    <a:pt x="178" y="313"/>
                  </a:lnTo>
                  <a:close/>
                </a:path>
              </a:pathLst>
            </a:custGeom>
            <a:solidFill>
              <a:srgbClr val="0E0D0D"/>
            </a:solidFill>
            <a:ln w="9525">
              <a:noFill/>
              <a:round/>
              <a:headEnd/>
              <a:tailEnd/>
            </a:ln>
          </p:spPr>
          <p:txBody>
            <a:bodyPr/>
            <a:lstStyle/>
            <a:p>
              <a:endParaRPr lang="en-US"/>
            </a:p>
          </p:txBody>
        </p:sp>
        <p:sp>
          <p:nvSpPr>
            <p:cNvPr id="15528" name="Freeform 175"/>
            <p:cNvSpPr>
              <a:spLocks/>
            </p:cNvSpPr>
            <p:nvPr/>
          </p:nvSpPr>
          <p:spPr bwMode="auto">
            <a:xfrm>
              <a:off x="1442" y="2502"/>
              <a:ext cx="68" cy="109"/>
            </a:xfrm>
            <a:custGeom>
              <a:avLst/>
              <a:gdLst>
                <a:gd name="T0" fmla="*/ 0 w 204"/>
                <a:gd name="T1" fmla="*/ 0 h 327"/>
                <a:gd name="T2" fmla="*/ 0 w 204"/>
                <a:gd name="T3" fmla="*/ 0 h 327"/>
                <a:gd name="T4" fmla="*/ 0 w 204"/>
                <a:gd name="T5" fmla="*/ 0 h 327"/>
                <a:gd name="T6" fmla="*/ 0 w 204"/>
                <a:gd name="T7" fmla="*/ 0 h 327"/>
                <a:gd name="T8" fmla="*/ 0 w 204"/>
                <a:gd name="T9" fmla="*/ 0 h 327"/>
                <a:gd name="T10" fmla="*/ 0 w 204"/>
                <a:gd name="T11" fmla="*/ 0 h 327"/>
                <a:gd name="T12" fmla="*/ 0 w 204"/>
                <a:gd name="T13" fmla="*/ 0 h 327"/>
                <a:gd name="T14" fmla="*/ 0 w 204"/>
                <a:gd name="T15" fmla="*/ 0 h 327"/>
                <a:gd name="T16" fmla="*/ 0 w 204"/>
                <a:gd name="T17" fmla="*/ 0 h 327"/>
                <a:gd name="T18" fmla="*/ 0 w 204"/>
                <a:gd name="T19" fmla="*/ 0 h 327"/>
                <a:gd name="T20" fmla="*/ 0 w 204"/>
                <a:gd name="T21" fmla="*/ 0 h 327"/>
                <a:gd name="T22" fmla="*/ 0 w 204"/>
                <a:gd name="T23" fmla="*/ 0 h 327"/>
                <a:gd name="T24" fmla="*/ 0 w 204"/>
                <a:gd name="T25" fmla="*/ 0 h 327"/>
                <a:gd name="T26" fmla="*/ 0 w 204"/>
                <a:gd name="T27" fmla="*/ 0 h 327"/>
                <a:gd name="T28" fmla="*/ 0 w 204"/>
                <a:gd name="T29" fmla="*/ 0 h 327"/>
                <a:gd name="T30" fmla="*/ 0 w 204"/>
                <a:gd name="T31" fmla="*/ 0 h 327"/>
                <a:gd name="T32" fmla="*/ 0 w 204"/>
                <a:gd name="T33" fmla="*/ 0 h 327"/>
                <a:gd name="T34" fmla="*/ 0 w 204"/>
                <a:gd name="T35" fmla="*/ 0 h 327"/>
                <a:gd name="T36" fmla="*/ 0 w 204"/>
                <a:gd name="T37" fmla="*/ 0 h 327"/>
                <a:gd name="T38" fmla="*/ 0 w 204"/>
                <a:gd name="T39" fmla="*/ 0 h 327"/>
                <a:gd name="T40" fmla="*/ 0 w 204"/>
                <a:gd name="T41" fmla="*/ 0 h 327"/>
                <a:gd name="T42" fmla="*/ 0 w 204"/>
                <a:gd name="T43" fmla="*/ 0 h 327"/>
                <a:gd name="T44" fmla="*/ 0 w 204"/>
                <a:gd name="T45" fmla="*/ 0 h 327"/>
                <a:gd name="T46" fmla="*/ 0 w 204"/>
                <a:gd name="T47" fmla="*/ 0 h 327"/>
                <a:gd name="T48" fmla="*/ 0 w 204"/>
                <a:gd name="T49" fmla="*/ 0 h 327"/>
                <a:gd name="T50" fmla="*/ 0 w 204"/>
                <a:gd name="T51" fmla="*/ 0 h 327"/>
                <a:gd name="T52" fmla="*/ 0 w 204"/>
                <a:gd name="T53" fmla="*/ 0 h 3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327"/>
                <a:gd name="T83" fmla="*/ 204 w 204"/>
                <a:gd name="T84" fmla="*/ 327 h 3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327">
                  <a:moveTo>
                    <a:pt x="178" y="313"/>
                  </a:moveTo>
                  <a:lnTo>
                    <a:pt x="136" y="300"/>
                  </a:lnTo>
                  <a:lnTo>
                    <a:pt x="95" y="272"/>
                  </a:lnTo>
                  <a:lnTo>
                    <a:pt x="68" y="232"/>
                  </a:lnTo>
                  <a:lnTo>
                    <a:pt x="55" y="177"/>
                  </a:lnTo>
                  <a:lnTo>
                    <a:pt x="68" y="136"/>
                  </a:lnTo>
                  <a:lnTo>
                    <a:pt x="82" y="94"/>
                  </a:lnTo>
                  <a:lnTo>
                    <a:pt x="95" y="81"/>
                  </a:lnTo>
                  <a:lnTo>
                    <a:pt x="150" y="54"/>
                  </a:lnTo>
                  <a:lnTo>
                    <a:pt x="178" y="54"/>
                  </a:lnTo>
                  <a:lnTo>
                    <a:pt x="204" y="54"/>
                  </a:lnTo>
                  <a:lnTo>
                    <a:pt x="204" y="13"/>
                  </a:lnTo>
                  <a:lnTo>
                    <a:pt x="163" y="0"/>
                  </a:lnTo>
                  <a:lnTo>
                    <a:pt x="136" y="0"/>
                  </a:lnTo>
                  <a:lnTo>
                    <a:pt x="110" y="0"/>
                  </a:lnTo>
                  <a:lnTo>
                    <a:pt x="68" y="26"/>
                  </a:lnTo>
                  <a:lnTo>
                    <a:pt x="27" y="68"/>
                  </a:lnTo>
                  <a:lnTo>
                    <a:pt x="14" y="94"/>
                  </a:lnTo>
                  <a:lnTo>
                    <a:pt x="14" y="109"/>
                  </a:lnTo>
                  <a:lnTo>
                    <a:pt x="0" y="149"/>
                  </a:lnTo>
                  <a:lnTo>
                    <a:pt x="0" y="177"/>
                  </a:lnTo>
                  <a:lnTo>
                    <a:pt x="14" y="245"/>
                  </a:lnTo>
                  <a:lnTo>
                    <a:pt x="27" y="258"/>
                  </a:lnTo>
                  <a:lnTo>
                    <a:pt x="27" y="272"/>
                  </a:lnTo>
                  <a:lnTo>
                    <a:pt x="68" y="313"/>
                  </a:lnTo>
                  <a:lnTo>
                    <a:pt x="110" y="327"/>
                  </a:lnTo>
                  <a:lnTo>
                    <a:pt x="178" y="313"/>
                  </a:lnTo>
                </a:path>
              </a:pathLst>
            </a:custGeom>
            <a:noFill/>
            <a:ln w="0">
              <a:solidFill>
                <a:srgbClr val="000000"/>
              </a:solidFill>
              <a:round/>
              <a:headEnd/>
              <a:tailEnd/>
            </a:ln>
          </p:spPr>
          <p:txBody>
            <a:bodyPr/>
            <a:lstStyle/>
            <a:p>
              <a:endParaRPr lang="en-US"/>
            </a:p>
          </p:txBody>
        </p:sp>
        <p:sp>
          <p:nvSpPr>
            <p:cNvPr id="15529" name="Freeform 176"/>
            <p:cNvSpPr>
              <a:spLocks/>
            </p:cNvSpPr>
            <p:nvPr/>
          </p:nvSpPr>
          <p:spPr bwMode="auto">
            <a:xfrm>
              <a:off x="1442" y="2502"/>
              <a:ext cx="68" cy="109"/>
            </a:xfrm>
            <a:custGeom>
              <a:avLst/>
              <a:gdLst>
                <a:gd name="T0" fmla="*/ 0 w 204"/>
                <a:gd name="T1" fmla="*/ 0 h 327"/>
                <a:gd name="T2" fmla="*/ 0 w 204"/>
                <a:gd name="T3" fmla="*/ 0 h 327"/>
                <a:gd name="T4" fmla="*/ 0 w 204"/>
                <a:gd name="T5" fmla="*/ 0 h 327"/>
                <a:gd name="T6" fmla="*/ 0 w 204"/>
                <a:gd name="T7" fmla="*/ 0 h 327"/>
                <a:gd name="T8" fmla="*/ 0 w 204"/>
                <a:gd name="T9" fmla="*/ 0 h 327"/>
                <a:gd name="T10" fmla="*/ 0 w 204"/>
                <a:gd name="T11" fmla="*/ 0 h 327"/>
                <a:gd name="T12" fmla="*/ 0 w 204"/>
                <a:gd name="T13" fmla="*/ 0 h 327"/>
                <a:gd name="T14" fmla="*/ 0 w 204"/>
                <a:gd name="T15" fmla="*/ 0 h 327"/>
                <a:gd name="T16" fmla="*/ 0 w 204"/>
                <a:gd name="T17" fmla="*/ 0 h 327"/>
                <a:gd name="T18" fmla="*/ 0 w 204"/>
                <a:gd name="T19" fmla="*/ 0 h 327"/>
                <a:gd name="T20" fmla="*/ 0 w 204"/>
                <a:gd name="T21" fmla="*/ 0 h 327"/>
                <a:gd name="T22" fmla="*/ 0 w 204"/>
                <a:gd name="T23" fmla="*/ 0 h 327"/>
                <a:gd name="T24" fmla="*/ 0 w 204"/>
                <a:gd name="T25" fmla="*/ 0 h 327"/>
                <a:gd name="T26" fmla="*/ 0 w 204"/>
                <a:gd name="T27" fmla="*/ 0 h 327"/>
                <a:gd name="T28" fmla="*/ 0 w 204"/>
                <a:gd name="T29" fmla="*/ 0 h 327"/>
                <a:gd name="T30" fmla="*/ 0 w 204"/>
                <a:gd name="T31" fmla="*/ 0 h 327"/>
                <a:gd name="T32" fmla="*/ 0 w 204"/>
                <a:gd name="T33" fmla="*/ 0 h 327"/>
                <a:gd name="T34" fmla="*/ 0 w 204"/>
                <a:gd name="T35" fmla="*/ 0 h 327"/>
                <a:gd name="T36" fmla="*/ 0 w 204"/>
                <a:gd name="T37" fmla="*/ 0 h 327"/>
                <a:gd name="T38" fmla="*/ 0 w 204"/>
                <a:gd name="T39" fmla="*/ 0 h 327"/>
                <a:gd name="T40" fmla="*/ 0 w 204"/>
                <a:gd name="T41" fmla="*/ 0 h 327"/>
                <a:gd name="T42" fmla="*/ 0 w 204"/>
                <a:gd name="T43" fmla="*/ 0 h 327"/>
                <a:gd name="T44" fmla="*/ 0 w 204"/>
                <a:gd name="T45" fmla="*/ 0 h 327"/>
                <a:gd name="T46" fmla="*/ 0 w 204"/>
                <a:gd name="T47" fmla="*/ 0 h 327"/>
                <a:gd name="T48" fmla="*/ 0 w 204"/>
                <a:gd name="T49" fmla="*/ 0 h 327"/>
                <a:gd name="T50" fmla="*/ 0 w 204"/>
                <a:gd name="T51" fmla="*/ 0 h 327"/>
                <a:gd name="T52" fmla="*/ 0 w 204"/>
                <a:gd name="T53" fmla="*/ 0 h 3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327"/>
                <a:gd name="T83" fmla="*/ 204 w 204"/>
                <a:gd name="T84" fmla="*/ 327 h 3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327">
                  <a:moveTo>
                    <a:pt x="178" y="313"/>
                  </a:moveTo>
                  <a:lnTo>
                    <a:pt x="136" y="300"/>
                  </a:lnTo>
                  <a:lnTo>
                    <a:pt x="95" y="272"/>
                  </a:lnTo>
                  <a:lnTo>
                    <a:pt x="68" y="232"/>
                  </a:lnTo>
                  <a:lnTo>
                    <a:pt x="55" y="177"/>
                  </a:lnTo>
                  <a:lnTo>
                    <a:pt x="68" y="136"/>
                  </a:lnTo>
                  <a:lnTo>
                    <a:pt x="82" y="94"/>
                  </a:lnTo>
                  <a:lnTo>
                    <a:pt x="95" y="81"/>
                  </a:lnTo>
                  <a:lnTo>
                    <a:pt x="150" y="54"/>
                  </a:lnTo>
                  <a:lnTo>
                    <a:pt x="178" y="54"/>
                  </a:lnTo>
                  <a:lnTo>
                    <a:pt x="204" y="54"/>
                  </a:lnTo>
                  <a:lnTo>
                    <a:pt x="204" y="13"/>
                  </a:lnTo>
                  <a:lnTo>
                    <a:pt x="163" y="0"/>
                  </a:lnTo>
                  <a:lnTo>
                    <a:pt x="136" y="0"/>
                  </a:lnTo>
                  <a:lnTo>
                    <a:pt x="110" y="0"/>
                  </a:lnTo>
                  <a:lnTo>
                    <a:pt x="68" y="26"/>
                  </a:lnTo>
                  <a:lnTo>
                    <a:pt x="27" y="68"/>
                  </a:lnTo>
                  <a:lnTo>
                    <a:pt x="14" y="94"/>
                  </a:lnTo>
                  <a:lnTo>
                    <a:pt x="14" y="109"/>
                  </a:lnTo>
                  <a:lnTo>
                    <a:pt x="0" y="149"/>
                  </a:lnTo>
                  <a:lnTo>
                    <a:pt x="0" y="177"/>
                  </a:lnTo>
                  <a:lnTo>
                    <a:pt x="14" y="245"/>
                  </a:lnTo>
                  <a:lnTo>
                    <a:pt x="27" y="258"/>
                  </a:lnTo>
                  <a:lnTo>
                    <a:pt x="27" y="272"/>
                  </a:lnTo>
                  <a:lnTo>
                    <a:pt x="68" y="313"/>
                  </a:lnTo>
                  <a:lnTo>
                    <a:pt x="110" y="327"/>
                  </a:lnTo>
                  <a:lnTo>
                    <a:pt x="178" y="313"/>
                  </a:lnTo>
                </a:path>
              </a:pathLst>
            </a:custGeom>
            <a:noFill/>
            <a:ln w="0">
              <a:solidFill>
                <a:srgbClr val="000000"/>
              </a:solidFill>
              <a:round/>
              <a:headEnd/>
              <a:tailEnd/>
            </a:ln>
          </p:spPr>
          <p:txBody>
            <a:bodyPr/>
            <a:lstStyle/>
            <a:p>
              <a:endParaRPr lang="en-US"/>
            </a:p>
          </p:txBody>
        </p:sp>
        <p:sp>
          <p:nvSpPr>
            <p:cNvPr id="15530" name="Freeform 177"/>
            <p:cNvSpPr>
              <a:spLocks/>
            </p:cNvSpPr>
            <p:nvPr/>
          </p:nvSpPr>
          <p:spPr bwMode="auto">
            <a:xfrm>
              <a:off x="1551" y="2433"/>
              <a:ext cx="86" cy="55"/>
            </a:xfrm>
            <a:custGeom>
              <a:avLst/>
              <a:gdLst>
                <a:gd name="T0" fmla="*/ 0 w 259"/>
                <a:gd name="T1" fmla="*/ 0 h 163"/>
                <a:gd name="T2" fmla="*/ 0 w 259"/>
                <a:gd name="T3" fmla="*/ 0 h 163"/>
                <a:gd name="T4" fmla="*/ 0 w 259"/>
                <a:gd name="T5" fmla="*/ 0 h 163"/>
                <a:gd name="T6" fmla="*/ 0 w 259"/>
                <a:gd name="T7" fmla="*/ 0 h 163"/>
                <a:gd name="T8" fmla="*/ 0 w 259"/>
                <a:gd name="T9" fmla="*/ 0 h 163"/>
                <a:gd name="T10" fmla="*/ 0 w 259"/>
                <a:gd name="T11" fmla="*/ 0 h 163"/>
                <a:gd name="T12" fmla="*/ 0 w 259"/>
                <a:gd name="T13" fmla="*/ 0 h 163"/>
                <a:gd name="T14" fmla="*/ 0 w 259"/>
                <a:gd name="T15" fmla="*/ 0 h 163"/>
                <a:gd name="T16" fmla="*/ 0 w 259"/>
                <a:gd name="T17" fmla="*/ 0 h 163"/>
                <a:gd name="T18" fmla="*/ 0 w 259"/>
                <a:gd name="T19" fmla="*/ 0 h 163"/>
                <a:gd name="T20" fmla="*/ 0 w 259"/>
                <a:gd name="T21" fmla="*/ 0 h 163"/>
                <a:gd name="T22" fmla="*/ 0 w 259"/>
                <a:gd name="T23" fmla="*/ 0 h 163"/>
                <a:gd name="T24" fmla="*/ 0 w 259"/>
                <a:gd name="T25" fmla="*/ 0 h 163"/>
                <a:gd name="T26" fmla="*/ 0 w 259"/>
                <a:gd name="T27" fmla="*/ 0 h 163"/>
                <a:gd name="T28" fmla="*/ 0 w 259"/>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9"/>
                <a:gd name="T46" fmla="*/ 0 h 163"/>
                <a:gd name="T47" fmla="*/ 259 w 259"/>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9" h="163">
                  <a:moveTo>
                    <a:pt x="41" y="163"/>
                  </a:moveTo>
                  <a:lnTo>
                    <a:pt x="55" y="136"/>
                  </a:lnTo>
                  <a:lnTo>
                    <a:pt x="110" y="95"/>
                  </a:lnTo>
                  <a:lnTo>
                    <a:pt x="164" y="55"/>
                  </a:lnTo>
                  <a:lnTo>
                    <a:pt x="219" y="41"/>
                  </a:lnTo>
                  <a:lnTo>
                    <a:pt x="259" y="27"/>
                  </a:lnTo>
                  <a:lnTo>
                    <a:pt x="219" y="0"/>
                  </a:lnTo>
                  <a:lnTo>
                    <a:pt x="191" y="14"/>
                  </a:lnTo>
                  <a:lnTo>
                    <a:pt x="151" y="41"/>
                  </a:lnTo>
                  <a:lnTo>
                    <a:pt x="110" y="55"/>
                  </a:lnTo>
                  <a:lnTo>
                    <a:pt x="83" y="82"/>
                  </a:lnTo>
                  <a:lnTo>
                    <a:pt x="55" y="95"/>
                  </a:lnTo>
                  <a:lnTo>
                    <a:pt x="14" y="136"/>
                  </a:lnTo>
                  <a:lnTo>
                    <a:pt x="0" y="150"/>
                  </a:lnTo>
                  <a:lnTo>
                    <a:pt x="41" y="163"/>
                  </a:lnTo>
                  <a:close/>
                </a:path>
              </a:pathLst>
            </a:custGeom>
            <a:solidFill>
              <a:srgbClr val="0E0D0D"/>
            </a:solidFill>
            <a:ln w="9525">
              <a:noFill/>
              <a:round/>
              <a:headEnd/>
              <a:tailEnd/>
            </a:ln>
          </p:spPr>
          <p:txBody>
            <a:bodyPr/>
            <a:lstStyle/>
            <a:p>
              <a:endParaRPr lang="en-US"/>
            </a:p>
          </p:txBody>
        </p:sp>
        <p:sp>
          <p:nvSpPr>
            <p:cNvPr id="15531" name="Freeform 178"/>
            <p:cNvSpPr>
              <a:spLocks/>
            </p:cNvSpPr>
            <p:nvPr/>
          </p:nvSpPr>
          <p:spPr bwMode="auto">
            <a:xfrm>
              <a:off x="1551" y="2433"/>
              <a:ext cx="86" cy="55"/>
            </a:xfrm>
            <a:custGeom>
              <a:avLst/>
              <a:gdLst>
                <a:gd name="T0" fmla="*/ 0 w 259"/>
                <a:gd name="T1" fmla="*/ 0 h 163"/>
                <a:gd name="T2" fmla="*/ 0 w 259"/>
                <a:gd name="T3" fmla="*/ 0 h 163"/>
                <a:gd name="T4" fmla="*/ 0 w 259"/>
                <a:gd name="T5" fmla="*/ 0 h 163"/>
                <a:gd name="T6" fmla="*/ 0 w 259"/>
                <a:gd name="T7" fmla="*/ 0 h 163"/>
                <a:gd name="T8" fmla="*/ 0 w 259"/>
                <a:gd name="T9" fmla="*/ 0 h 163"/>
                <a:gd name="T10" fmla="*/ 0 w 259"/>
                <a:gd name="T11" fmla="*/ 0 h 163"/>
                <a:gd name="T12" fmla="*/ 0 w 259"/>
                <a:gd name="T13" fmla="*/ 0 h 163"/>
                <a:gd name="T14" fmla="*/ 0 w 259"/>
                <a:gd name="T15" fmla="*/ 0 h 163"/>
                <a:gd name="T16" fmla="*/ 0 w 259"/>
                <a:gd name="T17" fmla="*/ 0 h 163"/>
                <a:gd name="T18" fmla="*/ 0 w 259"/>
                <a:gd name="T19" fmla="*/ 0 h 163"/>
                <a:gd name="T20" fmla="*/ 0 w 259"/>
                <a:gd name="T21" fmla="*/ 0 h 163"/>
                <a:gd name="T22" fmla="*/ 0 w 259"/>
                <a:gd name="T23" fmla="*/ 0 h 163"/>
                <a:gd name="T24" fmla="*/ 0 w 259"/>
                <a:gd name="T25" fmla="*/ 0 h 163"/>
                <a:gd name="T26" fmla="*/ 0 w 259"/>
                <a:gd name="T27" fmla="*/ 0 h 163"/>
                <a:gd name="T28" fmla="*/ 0 w 259"/>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9"/>
                <a:gd name="T46" fmla="*/ 0 h 163"/>
                <a:gd name="T47" fmla="*/ 259 w 259"/>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9" h="163">
                  <a:moveTo>
                    <a:pt x="41" y="163"/>
                  </a:moveTo>
                  <a:lnTo>
                    <a:pt x="55" y="136"/>
                  </a:lnTo>
                  <a:lnTo>
                    <a:pt x="110" y="95"/>
                  </a:lnTo>
                  <a:lnTo>
                    <a:pt x="164" y="55"/>
                  </a:lnTo>
                  <a:lnTo>
                    <a:pt x="219" y="41"/>
                  </a:lnTo>
                  <a:lnTo>
                    <a:pt x="259" y="27"/>
                  </a:lnTo>
                  <a:lnTo>
                    <a:pt x="219" y="0"/>
                  </a:lnTo>
                  <a:lnTo>
                    <a:pt x="191" y="14"/>
                  </a:lnTo>
                  <a:lnTo>
                    <a:pt x="151" y="41"/>
                  </a:lnTo>
                  <a:lnTo>
                    <a:pt x="110" y="55"/>
                  </a:lnTo>
                  <a:lnTo>
                    <a:pt x="83" y="82"/>
                  </a:lnTo>
                  <a:lnTo>
                    <a:pt x="55" y="95"/>
                  </a:lnTo>
                  <a:lnTo>
                    <a:pt x="14" y="136"/>
                  </a:lnTo>
                  <a:lnTo>
                    <a:pt x="0" y="150"/>
                  </a:lnTo>
                  <a:lnTo>
                    <a:pt x="41" y="163"/>
                  </a:lnTo>
                </a:path>
              </a:pathLst>
            </a:custGeom>
            <a:noFill/>
            <a:ln w="0">
              <a:solidFill>
                <a:srgbClr val="000000"/>
              </a:solidFill>
              <a:round/>
              <a:headEnd/>
              <a:tailEnd/>
            </a:ln>
          </p:spPr>
          <p:txBody>
            <a:bodyPr/>
            <a:lstStyle/>
            <a:p>
              <a:endParaRPr lang="en-US"/>
            </a:p>
          </p:txBody>
        </p:sp>
        <p:sp>
          <p:nvSpPr>
            <p:cNvPr id="15532" name="Freeform 179"/>
            <p:cNvSpPr>
              <a:spLocks/>
            </p:cNvSpPr>
            <p:nvPr/>
          </p:nvSpPr>
          <p:spPr bwMode="auto">
            <a:xfrm>
              <a:off x="1551" y="2433"/>
              <a:ext cx="86" cy="55"/>
            </a:xfrm>
            <a:custGeom>
              <a:avLst/>
              <a:gdLst>
                <a:gd name="T0" fmla="*/ 0 w 259"/>
                <a:gd name="T1" fmla="*/ 0 h 163"/>
                <a:gd name="T2" fmla="*/ 0 w 259"/>
                <a:gd name="T3" fmla="*/ 0 h 163"/>
                <a:gd name="T4" fmla="*/ 0 w 259"/>
                <a:gd name="T5" fmla="*/ 0 h 163"/>
                <a:gd name="T6" fmla="*/ 0 w 259"/>
                <a:gd name="T7" fmla="*/ 0 h 163"/>
                <a:gd name="T8" fmla="*/ 0 w 259"/>
                <a:gd name="T9" fmla="*/ 0 h 163"/>
                <a:gd name="T10" fmla="*/ 0 w 259"/>
                <a:gd name="T11" fmla="*/ 0 h 163"/>
                <a:gd name="T12" fmla="*/ 0 w 259"/>
                <a:gd name="T13" fmla="*/ 0 h 163"/>
                <a:gd name="T14" fmla="*/ 0 w 259"/>
                <a:gd name="T15" fmla="*/ 0 h 163"/>
                <a:gd name="T16" fmla="*/ 0 w 259"/>
                <a:gd name="T17" fmla="*/ 0 h 163"/>
                <a:gd name="T18" fmla="*/ 0 w 259"/>
                <a:gd name="T19" fmla="*/ 0 h 163"/>
                <a:gd name="T20" fmla="*/ 0 w 259"/>
                <a:gd name="T21" fmla="*/ 0 h 163"/>
                <a:gd name="T22" fmla="*/ 0 w 259"/>
                <a:gd name="T23" fmla="*/ 0 h 163"/>
                <a:gd name="T24" fmla="*/ 0 w 259"/>
                <a:gd name="T25" fmla="*/ 0 h 163"/>
                <a:gd name="T26" fmla="*/ 0 w 259"/>
                <a:gd name="T27" fmla="*/ 0 h 163"/>
                <a:gd name="T28" fmla="*/ 0 w 259"/>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9"/>
                <a:gd name="T46" fmla="*/ 0 h 163"/>
                <a:gd name="T47" fmla="*/ 259 w 259"/>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9" h="163">
                  <a:moveTo>
                    <a:pt x="41" y="163"/>
                  </a:moveTo>
                  <a:lnTo>
                    <a:pt x="55" y="136"/>
                  </a:lnTo>
                  <a:lnTo>
                    <a:pt x="110" y="95"/>
                  </a:lnTo>
                  <a:lnTo>
                    <a:pt x="164" y="55"/>
                  </a:lnTo>
                  <a:lnTo>
                    <a:pt x="219" y="41"/>
                  </a:lnTo>
                  <a:lnTo>
                    <a:pt x="259" y="27"/>
                  </a:lnTo>
                  <a:lnTo>
                    <a:pt x="219" y="0"/>
                  </a:lnTo>
                  <a:lnTo>
                    <a:pt x="191" y="14"/>
                  </a:lnTo>
                  <a:lnTo>
                    <a:pt x="151" y="41"/>
                  </a:lnTo>
                  <a:lnTo>
                    <a:pt x="110" y="55"/>
                  </a:lnTo>
                  <a:lnTo>
                    <a:pt x="83" y="82"/>
                  </a:lnTo>
                  <a:lnTo>
                    <a:pt x="55" y="95"/>
                  </a:lnTo>
                  <a:lnTo>
                    <a:pt x="14" y="136"/>
                  </a:lnTo>
                  <a:lnTo>
                    <a:pt x="0" y="150"/>
                  </a:lnTo>
                  <a:lnTo>
                    <a:pt x="41" y="163"/>
                  </a:lnTo>
                </a:path>
              </a:pathLst>
            </a:custGeom>
            <a:noFill/>
            <a:ln w="0">
              <a:solidFill>
                <a:srgbClr val="000000"/>
              </a:solidFill>
              <a:round/>
              <a:headEnd/>
              <a:tailEnd/>
            </a:ln>
          </p:spPr>
          <p:txBody>
            <a:bodyPr/>
            <a:lstStyle/>
            <a:p>
              <a:endParaRPr lang="en-US"/>
            </a:p>
          </p:txBody>
        </p:sp>
        <p:sp>
          <p:nvSpPr>
            <p:cNvPr id="15533" name="Freeform 180"/>
            <p:cNvSpPr>
              <a:spLocks/>
            </p:cNvSpPr>
            <p:nvPr/>
          </p:nvSpPr>
          <p:spPr bwMode="auto">
            <a:xfrm>
              <a:off x="1605" y="2283"/>
              <a:ext cx="468" cy="169"/>
            </a:xfrm>
            <a:custGeom>
              <a:avLst/>
              <a:gdLst>
                <a:gd name="T0" fmla="*/ 0 w 1404"/>
                <a:gd name="T1" fmla="*/ 0 h 505"/>
                <a:gd name="T2" fmla="*/ 0 w 1404"/>
                <a:gd name="T3" fmla="*/ 0 h 505"/>
                <a:gd name="T4" fmla="*/ 0 w 1404"/>
                <a:gd name="T5" fmla="*/ 0 h 505"/>
                <a:gd name="T6" fmla="*/ 0 w 1404"/>
                <a:gd name="T7" fmla="*/ 0 h 505"/>
                <a:gd name="T8" fmla="*/ 0 w 1404"/>
                <a:gd name="T9" fmla="*/ 0 h 505"/>
                <a:gd name="T10" fmla="*/ 0 w 1404"/>
                <a:gd name="T11" fmla="*/ 0 h 505"/>
                <a:gd name="T12" fmla="*/ 0 w 1404"/>
                <a:gd name="T13" fmla="*/ 0 h 505"/>
                <a:gd name="T14" fmla="*/ 0 w 1404"/>
                <a:gd name="T15" fmla="*/ 0 h 505"/>
                <a:gd name="T16" fmla="*/ 0 w 1404"/>
                <a:gd name="T17" fmla="*/ 0 h 505"/>
                <a:gd name="T18" fmla="*/ 0 w 1404"/>
                <a:gd name="T19" fmla="*/ 0 h 505"/>
                <a:gd name="T20" fmla="*/ 0 w 1404"/>
                <a:gd name="T21" fmla="*/ 0 h 505"/>
                <a:gd name="T22" fmla="*/ 0 w 1404"/>
                <a:gd name="T23" fmla="*/ 0 h 505"/>
                <a:gd name="T24" fmla="*/ 0 w 1404"/>
                <a:gd name="T25" fmla="*/ 0 h 505"/>
                <a:gd name="T26" fmla="*/ 0 w 1404"/>
                <a:gd name="T27" fmla="*/ 0 h 505"/>
                <a:gd name="T28" fmla="*/ 0 w 1404"/>
                <a:gd name="T29" fmla="*/ 0 h 505"/>
                <a:gd name="T30" fmla="*/ 0 w 1404"/>
                <a:gd name="T31" fmla="*/ 0 h 505"/>
                <a:gd name="T32" fmla="*/ 0 w 1404"/>
                <a:gd name="T33" fmla="*/ 0 h 505"/>
                <a:gd name="T34" fmla="*/ 0 w 1404"/>
                <a:gd name="T35" fmla="*/ 0 h 505"/>
                <a:gd name="T36" fmla="*/ 0 w 1404"/>
                <a:gd name="T37" fmla="*/ 0 h 505"/>
                <a:gd name="T38" fmla="*/ 0 w 1404"/>
                <a:gd name="T39" fmla="*/ 0 h 505"/>
                <a:gd name="T40" fmla="*/ 0 w 1404"/>
                <a:gd name="T41" fmla="*/ 0 h 505"/>
                <a:gd name="T42" fmla="*/ 0 w 1404"/>
                <a:gd name="T43" fmla="*/ 0 h 505"/>
                <a:gd name="T44" fmla="*/ 0 w 1404"/>
                <a:gd name="T45" fmla="*/ 0 h 505"/>
                <a:gd name="T46" fmla="*/ 0 w 1404"/>
                <a:gd name="T47" fmla="*/ 0 h 505"/>
                <a:gd name="T48" fmla="*/ 0 w 1404"/>
                <a:gd name="T49" fmla="*/ 0 h 505"/>
                <a:gd name="T50" fmla="*/ 0 w 1404"/>
                <a:gd name="T51" fmla="*/ 0 h 505"/>
                <a:gd name="T52" fmla="*/ 0 w 1404"/>
                <a:gd name="T53" fmla="*/ 0 h 505"/>
                <a:gd name="T54" fmla="*/ 0 w 1404"/>
                <a:gd name="T55" fmla="*/ 0 h 505"/>
                <a:gd name="T56" fmla="*/ 0 w 1404"/>
                <a:gd name="T57" fmla="*/ 0 h 505"/>
                <a:gd name="T58" fmla="*/ 0 w 1404"/>
                <a:gd name="T59" fmla="*/ 0 h 505"/>
                <a:gd name="T60" fmla="*/ 0 w 1404"/>
                <a:gd name="T61" fmla="*/ 0 h 505"/>
                <a:gd name="T62" fmla="*/ 0 w 1404"/>
                <a:gd name="T63" fmla="*/ 0 h 505"/>
                <a:gd name="T64" fmla="*/ 0 w 1404"/>
                <a:gd name="T65" fmla="*/ 0 h 505"/>
                <a:gd name="T66" fmla="*/ 0 w 1404"/>
                <a:gd name="T67" fmla="*/ 0 h 505"/>
                <a:gd name="T68" fmla="*/ 0 w 1404"/>
                <a:gd name="T69" fmla="*/ 0 h 505"/>
                <a:gd name="T70" fmla="*/ 0 w 1404"/>
                <a:gd name="T71" fmla="*/ 0 h 505"/>
                <a:gd name="T72" fmla="*/ 0 w 1404"/>
                <a:gd name="T73" fmla="*/ 0 h 505"/>
                <a:gd name="T74" fmla="*/ 0 w 1404"/>
                <a:gd name="T75" fmla="*/ 0 h 505"/>
                <a:gd name="T76" fmla="*/ 0 w 1404"/>
                <a:gd name="T77" fmla="*/ 0 h 505"/>
                <a:gd name="T78" fmla="*/ 0 w 1404"/>
                <a:gd name="T79" fmla="*/ 0 h 505"/>
                <a:gd name="T80" fmla="*/ 0 w 1404"/>
                <a:gd name="T81" fmla="*/ 0 h 505"/>
                <a:gd name="T82" fmla="*/ 0 w 1404"/>
                <a:gd name="T83" fmla="*/ 0 h 505"/>
                <a:gd name="T84" fmla="*/ 0 w 1404"/>
                <a:gd name="T85" fmla="*/ 0 h 505"/>
                <a:gd name="T86" fmla="*/ 0 w 1404"/>
                <a:gd name="T87" fmla="*/ 0 h 505"/>
                <a:gd name="T88" fmla="*/ 0 w 1404"/>
                <a:gd name="T89" fmla="*/ 0 h 505"/>
                <a:gd name="T90" fmla="*/ 0 w 1404"/>
                <a:gd name="T91" fmla="*/ 0 h 505"/>
                <a:gd name="T92" fmla="*/ 0 w 1404"/>
                <a:gd name="T93" fmla="*/ 0 h 505"/>
                <a:gd name="T94" fmla="*/ 0 w 1404"/>
                <a:gd name="T95" fmla="*/ 0 h 505"/>
                <a:gd name="T96" fmla="*/ 0 w 1404"/>
                <a:gd name="T97" fmla="*/ 0 h 505"/>
                <a:gd name="T98" fmla="*/ 0 w 1404"/>
                <a:gd name="T99" fmla="*/ 0 h 505"/>
                <a:gd name="T100" fmla="*/ 0 w 1404"/>
                <a:gd name="T101" fmla="*/ 0 h 505"/>
                <a:gd name="T102" fmla="*/ 0 w 1404"/>
                <a:gd name="T103" fmla="*/ 0 h 505"/>
                <a:gd name="T104" fmla="*/ 0 w 1404"/>
                <a:gd name="T105" fmla="*/ 0 h 505"/>
                <a:gd name="T106" fmla="*/ 0 w 1404"/>
                <a:gd name="T107" fmla="*/ 0 h 505"/>
                <a:gd name="T108" fmla="*/ 0 w 1404"/>
                <a:gd name="T109" fmla="*/ 0 h 505"/>
                <a:gd name="T110" fmla="*/ 0 w 1404"/>
                <a:gd name="T111" fmla="*/ 0 h 505"/>
                <a:gd name="T112" fmla="*/ 0 w 1404"/>
                <a:gd name="T113" fmla="*/ 0 h 505"/>
                <a:gd name="T114" fmla="*/ 0 w 1404"/>
                <a:gd name="T115" fmla="*/ 0 h 5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4"/>
                <a:gd name="T175" fmla="*/ 0 h 505"/>
                <a:gd name="T176" fmla="*/ 1404 w 1404"/>
                <a:gd name="T177" fmla="*/ 505 h 5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4" h="505">
                  <a:moveTo>
                    <a:pt x="1023" y="150"/>
                  </a:moveTo>
                  <a:lnTo>
                    <a:pt x="941" y="164"/>
                  </a:lnTo>
                  <a:lnTo>
                    <a:pt x="914" y="177"/>
                  </a:lnTo>
                  <a:lnTo>
                    <a:pt x="873" y="190"/>
                  </a:lnTo>
                  <a:lnTo>
                    <a:pt x="833" y="218"/>
                  </a:lnTo>
                  <a:lnTo>
                    <a:pt x="778" y="245"/>
                  </a:lnTo>
                  <a:lnTo>
                    <a:pt x="723" y="273"/>
                  </a:lnTo>
                  <a:lnTo>
                    <a:pt x="641" y="300"/>
                  </a:lnTo>
                  <a:lnTo>
                    <a:pt x="601" y="313"/>
                  </a:lnTo>
                  <a:lnTo>
                    <a:pt x="518" y="328"/>
                  </a:lnTo>
                  <a:lnTo>
                    <a:pt x="423" y="354"/>
                  </a:lnTo>
                  <a:lnTo>
                    <a:pt x="395" y="368"/>
                  </a:lnTo>
                  <a:lnTo>
                    <a:pt x="314" y="381"/>
                  </a:lnTo>
                  <a:lnTo>
                    <a:pt x="232" y="396"/>
                  </a:lnTo>
                  <a:lnTo>
                    <a:pt x="150" y="422"/>
                  </a:lnTo>
                  <a:lnTo>
                    <a:pt x="110" y="422"/>
                  </a:lnTo>
                  <a:lnTo>
                    <a:pt x="95" y="422"/>
                  </a:lnTo>
                  <a:lnTo>
                    <a:pt x="95" y="396"/>
                  </a:lnTo>
                  <a:lnTo>
                    <a:pt x="110" y="381"/>
                  </a:lnTo>
                  <a:lnTo>
                    <a:pt x="191" y="341"/>
                  </a:lnTo>
                  <a:lnTo>
                    <a:pt x="259" y="313"/>
                  </a:lnTo>
                  <a:lnTo>
                    <a:pt x="355" y="273"/>
                  </a:lnTo>
                  <a:lnTo>
                    <a:pt x="382" y="245"/>
                  </a:lnTo>
                  <a:lnTo>
                    <a:pt x="395" y="232"/>
                  </a:lnTo>
                  <a:lnTo>
                    <a:pt x="410" y="218"/>
                  </a:lnTo>
                  <a:lnTo>
                    <a:pt x="423" y="205"/>
                  </a:lnTo>
                  <a:lnTo>
                    <a:pt x="395" y="205"/>
                  </a:lnTo>
                  <a:lnTo>
                    <a:pt x="314" y="218"/>
                  </a:lnTo>
                  <a:lnTo>
                    <a:pt x="259" y="218"/>
                  </a:lnTo>
                  <a:lnTo>
                    <a:pt x="178" y="232"/>
                  </a:lnTo>
                  <a:lnTo>
                    <a:pt x="150" y="232"/>
                  </a:lnTo>
                  <a:lnTo>
                    <a:pt x="123" y="232"/>
                  </a:lnTo>
                  <a:lnTo>
                    <a:pt x="136" y="218"/>
                  </a:lnTo>
                  <a:lnTo>
                    <a:pt x="150" y="205"/>
                  </a:lnTo>
                  <a:lnTo>
                    <a:pt x="232" y="177"/>
                  </a:lnTo>
                  <a:lnTo>
                    <a:pt x="314" y="137"/>
                  </a:lnTo>
                  <a:lnTo>
                    <a:pt x="423" y="122"/>
                  </a:lnTo>
                  <a:lnTo>
                    <a:pt x="518" y="95"/>
                  </a:lnTo>
                  <a:lnTo>
                    <a:pt x="627" y="82"/>
                  </a:lnTo>
                  <a:lnTo>
                    <a:pt x="723" y="54"/>
                  </a:lnTo>
                  <a:lnTo>
                    <a:pt x="818" y="41"/>
                  </a:lnTo>
                  <a:lnTo>
                    <a:pt x="928" y="27"/>
                  </a:lnTo>
                  <a:lnTo>
                    <a:pt x="969" y="14"/>
                  </a:lnTo>
                  <a:lnTo>
                    <a:pt x="941" y="0"/>
                  </a:lnTo>
                  <a:lnTo>
                    <a:pt x="846" y="0"/>
                  </a:lnTo>
                  <a:lnTo>
                    <a:pt x="723" y="14"/>
                  </a:lnTo>
                  <a:lnTo>
                    <a:pt x="614" y="27"/>
                  </a:lnTo>
                  <a:lnTo>
                    <a:pt x="450" y="69"/>
                  </a:lnTo>
                  <a:lnTo>
                    <a:pt x="368" y="82"/>
                  </a:lnTo>
                  <a:lnTo>
                    <a:pt x="342" y="95"/>
                  </a:lnTo>
                  <a:lnTo>
                    <a:pt x="273" y="109"/>
                  </a:lnTo>
                  <a:lnTo>
                    <a:pt x="204" y="122"/>
                  </a:lnTo>
                  <a:lnTo>
                    <a:pt x="150" y="150"/>
                  </a:lnTo>
                  <a:lnTo>
                    <a:pt x="110" y="177"/>
                  </a:lnTo>
                  <a:lnTo>
                    <a:pt x="68" y="218"/>
                  </a:lnTo>
                  <a:lnTo>
                    <a:pt x="55" y="232"/>
                  </a:lnTo>
                  <a:lnTo>
                    <a:pt x="55" y="258"/>
                  </a:lnTo>
                  <a:lnTo>
                    <a:pt x="95" y="273"/>
                  </a:lnTo>
                  <a:lnTo>
                    <a:pt x="150" y="273"/>
                  </a:lnTo>
                  <a:lnTo>
                    <a:pt x="178" y="286"/>
                  </a:lnTo>
                  <a:lnTo>
                    <a:pt x="163" y="300"/>
                  </a:lnTo>
                  <a:lnTo>
                    <a:pt x="110" y="341"/>
                  </a:lnTo>
                  <a:lnTo>
                    <a:pt x="82" y="354"/>
                  </a:lnTo>
                  <a:lnTo>
                    <a:pt x="27" y="396"/>
                  </a:lnTo>
                  <a:lnTo>
                    <a:pt x="0" y="422"/>
                  </a:lnTo>
                  <a:lnTo>
                    <a:pt x="0" y="450"/>
                  </a:lnTo>
                  <a:lnTo>
                    <a:pt x="27" y="491"/>
                  </a:lnTo>
                  <a:lnTo>
                    <a:pt x="55" y="505"/>
                  </a:lnTo>
                  <a:lnTo>
                    <a:pt x="136" y="505"/>
                  </a:lnTo>
                  <a:lnTo>
                    <a:pt x="204" y="491"/>
                  </a:lnTo>
                  <a:lnTo>
                    <a:pt x="273" y="477"/>
                  </a:lnTo>
                  <a:lnTo>
                    <a:pt x="423" y="436"/>
                  </a:lnTo>
                  <a:lnTo>
                    <a:pt x="518" y="396"/>
                  </a:lnTo>
                  <a:lnTo>
                    <a:pt x="586" y="381"/>
                  </a:lnTo>
                  <a:lnTo>
                    <a:pt x="627" y="368"/>
                  </a:lnTo>
                  <a:lnTo>
                    <a:pt x="682" y="341"/>
                  </a:lnTo>
                  <a:lnTo>
                    <a:pt x="765" y="313"/>
                  </a:lnTo>
                  <a:lnTo>
                    <a:pt x="818" y="286"/>
                  </a:lnTo>
                  <a:lnTo>
                    <a:pt x="846" y="258"/>
                  </a:lnTo>
                  <a:lnTo>
                    <a:pt x="886" y="232"/>
                  </a:lnTo>
                  <a:lnTo>
                    <a:pt x="901" y="218"/>
                  </a:lnTo>
                  <a:lnTo>
                    <a:pt x="901" y="245"/>
                  </a:lnTo>
                  <a:lnTo>
                    <a:pt x="886" y="273"/>
                  </a:lnTo>
                  <a:lnTo>
                    <a:pt x="901" y="313"/>
                  </a:lnTo>
                  <a:lnTo>
                    <a:pt x="928" y="328"/>
                  </a:lnTo>
                  <a:lnTo>
                    <a:pt x="941" y="328"/>
                  </a:lnTo>
                  <a:lnTo>
                    <a:pt x="1023" y="286"/>
                  </a:lnTo>
                  <a:lnTo>
                    <a:pt x="1078" y="273"/>
                  </a:lnTo>
                  <a:lnTo>
                    <a:pt x="1092" y="273"/>
                  </a:lnTo>
                  <a:lnTo>
                    <a:pt x="1105" y="328"/>
                  </a:lnTo>
                  <a:lnTo>
                    <a:pt x="1131" y="354"/>
                  </a:lnTo>
                  <a:lnTo>
                    <a:pt x="1185" y="341"/>
                  </a:lnTo>
                  <a:lnTo>
                    <a:pt x="1227" y="328"/>
                  </a:lnTo>
                  <a:lnTo>
                    <a:pt x="1281" y="300"/>
                  </a:lnTo>
                  <a:lnTo>
                    <a:pt x="1322" y="273"/>
                  </a:lnTo>
                  <a:lnTo>
                    <a:pt x="1363" y="232"/>
                  </a:lnTo>
                  <a:lnTo>
                    <a:pt x="1404" y="205"/>
                  </a:lnTo>
                  <a:lnTo>
                    <a:pt x="1404" y="177"/>
                  </a:lnTo>
                  <a:lnTo>
                    <a:pt x="1391" y="177"/>
                  </a:lnTo>
                  <a:lnTo>
                    <a:pt x="1363" y="205"/>
                  </a:lnTo>
                  <a:lnTo>
                    <a:pt x="1295" y="232"/>
                  </a:lnTo>
                  <a:lnTo>
                    <a:pt x="1254" y="258"/>
                  </a:lnTo>
                  <a:lnTo>
                    <a:pt x="1199" y="273"/>
                  </a:lnTo>
                  <a:lnTo>
                    <a:pt x="1159" y="273"/>
                  </a:lnTo>
                  <a:lnTo>
                    <a:pt x="1159" y="258"/>
                  </a:lnTo>
                  <a:lnTo>
                    <a:pt x="1144" y="218"/>
                  </a:lnTo>
                  <a:lnTo>
                    <a:pt x="1105" y="205"/>
                  </a:lnTo>
                  <a:lnTo>
                    <a:pt x="1050" y="218"/>
                  </a:lnTo>
                  <a:lnTo>
                    <a:pt x="996" y="218"/>
                  </a:lnTo>
                  <a:lnTo>
                    <a:pt x="969" y="232"/>
                  </a:lnTo>
                  <a:lnTo>
                    <a:pt x="969" y="218"/>
                  </a:lnTo>
                  <a:lnTo>
                    <a:pt x="969" y="205"/>
                  </a:lnTo>
                  <a:lnTo>
                    <a:pt x="996" y="205"/>
                  </a:lnTo>
                  <a:lnTo>
                    <a:pt x="1023" y="177"/>
                  </a:lnTo>
                  <a:lnTo>
                    <a:pt x="1037" y="177"/>
                  </a:lnTo>
                  <a:lnTo>
                    <a:pt x="1023" y="150"/>
                  </a:lnTo>
                  <a:close/>
                </a:path>
              </a:pathLst>
            </a:custGeom>
            <a:solidFill>
              <a:srgbClr val="0E0D0D"/>
            </a:solidFill>
            <a:ln w="9525">
              <a:noFill/>
              <a:round/>
              <a:headEnd/>
              <a:tailEnd/>
            </a:ln>
          </p:spPr>
          <p:txBody>
            <a:bodyPr/>
            <a:lstStyle/>
            <a:p>
              <a:endParaRPr lang="en-US"/>
            </a:p>
          </p:txBody>
        </p:sp>
        <p:sp>
          <p:nvSpPr>
            <p:cNvPr id="15534" name="Freeform 181"/>
            <p:cNvSpPr>
              <a:spLocks/>
            </p:cNvSpPr>
            <p:nvPr/>
          </p:nvSpPr>
          <p:spPr bwMode="auto">
            <a:xfrm>
              <a:off x="1605" y="2283"/>
              <a:ext cx="468" cy="169"/>
            </a:xfrm>
            <a:custGeom>
              <a:avLst/>
              <a:gdLst>
                <a:gd name="T0" fmla="*/ 0 w 1404"/>
                <a:gd name="T1" fmla="*/ 0 h 505"/>
                <a:gd name="T2" fmla="*/ 0 w 1404"/>
                <a:gd name="T3" fmla="*/ 0 h 505"/>
                <a:gd name="T4" fmla="*/ 0 w 1404"/>
                <a:gd name="T5" fmla="*/ 0 h 505"/>
                <a:gd name="T6" fmla="*/ 0 w 1404"/>
                <a:gd name="T7" fmla="*/ 0 h 505"/>
                <a:gd name="T8" fmla="*/ 0 w 1404"/>
                <a:gd name="T9" fmla="*/ 0 h 505"/>
                <a:gd name="T10" fmla="*/ 0 w 1404"/>
                <a:gd name="T11" fmla="*/ 0 h 505"/>
                <a:gd name="T12" fmla="*/ 0 w 1404"/>
                <a:gd name="T13" fmla="*/ 0 h 505"/>
                <a:gd name="T14" fmla="*/ 0 w 1404"/>
                <a:gd name="T15" fmla="*/ 0 h 505"/>
                <a:gd name="T16" fmla="*/ 0 w 1404"/>
                <a:gd name="T17" fmla="*/ 0 h 505"/>
                <a:gd name="T18" fmla="*/ 0 w 1404"/>
                <a:gd name="T19" fmla="*/ 0 h 505"/>
                <a:gd name="T20" fmla="*/ 0 w 1404"/>
                <a:gd name="T21" fmla="*/ 0 h 505"/>
                <a:gd name="T22" fmla="*/ 0 w 1404"/>
                <a:gd name="T23" fmla="*/ 0 h 505"/>
                <a:gd name="T24" fmla="*/ 0 w 1404"/>
                <a:gd name="T25" fmla="*/ 0 h 505"/>
                <a:gd name="T26" fmla="*/ 0 w 1404"/>
                <a:gd name="T27" fmla="*/ 0 h 505"/>
                <a:gd name="T28" fmla="*/ 0 w 1404"/>
                <a:gd name="T29" fmla="*/ 0 h 505"/>
                <a:gd name="T30" fmla="*/ 0 w 1404"/>
                <a:gd name="T31" fmla="*/ 0 h 505"/>
                <a:gd name="T32" fmla="*/ 0 w 1404"/>
                <a:gd name="T33" fmla="*/ 0 h 505"/>
                <a:gd name="T34" fmla="*/ 0 w 1404"/>
                <a:gd name="T35" fmla="*/ 0 h 505"/>
                <a:gd name="T36" fmla="*/ 0 w 1404"/>
                <a:gd name="T37" fmla="*/ 0 h 505"/>
                <a:gd name="T38" fmla="*/ 0 w 1404"/>
                <a:gd name="T39" fmla="*/ 0 h 505"/>
                <a:gd name="T40" fmla="*/ 0 w 1404"/>
                <a:gd name="T41" fmla="*/ 0 h 505"/>
                <a:gd name="T42" fmla="*/ 0 w 1404"/>
                <a:gd name="T43" fmla="*/ 0 h 505"/>
                <a:gd name="T44" fmla="*/ 0 w 1404"/>
                <a:gd name="T45" fmla="*/ 0 h 505"/>
                <a:gd name="T46" fmla="*/ 0 w 1404"/>
                <a:gd name="T47" fmla="*/ 0 h 505"/>
                <a:gd name="T48" fmla="*/ 0 w 1404"/>
                <a:gd name="T49" fmla="*/ 0 h 505"/>
                <a:gd name="T50" fmla="*/ 0 w 1404"/>
                <a:gd name="T51" fmla="*/ 0 h 505"/>
                <a:gd name="T52" fmla="*/ 0 w 1404"/>
                <a:gd name="T53" fmla="*/ 0 h 505"/>
                <a:gd name="T54" fmla="*/ 0 w 1404"/>
                <a:gd name="T55" fmla="*/ 0 h 505"/>
                <a:gd name="T56" fmla="*/ 0 w 1404"/>
                <a:gd name="T57" fmla="*/ 0 h 505"/>
                <a:gd name="T58" fmla="*/ 0 w 1404"/>
                <a:gd name="T59" fmla="*/ 0 h 505"/>
                <a:gd name="T60" fmla="*/ 0 w 1404"/>
                <a:gd name="T61" fmla="*/ 0 h 505"/>
                <a:gd name="T62" fmla="*/ 0 w 1404"/>
                <a:gd name="T63" fmla="*/ 0 h 505"/>
                <a:gd name="T64" fmla="*/ 0 w 1404"/>
                <a:gd name="T65" fmla="*/ 0 h 505"/>
                <a:gd name="T66" fmla="*/ 0 w 1404"/>
                <a:gd name="T67" fmla="*/ 0 h 505"/>
                <a:gd name="T68" fmla="*/ 0 w 1404"/>
                <a:gd name="T69" fmla="*/ 0 h 505"/>
                <a:gd name="T70" fmla="*/ 0 w 1404"/>
                <a:gd name="T71" fmla="*/ 0 h 505"/>
                <a:gd name="T72" fmla="*/ 0 w 1404"/>
                <a:gd name="T73" fmla="*/ 0 h 505"/>
                <a:gd name="T74" fmla="*/ 0 w 1404"/>
                <a:gd name="T75" fmla="*/ 0 h 505"/>
                <a:gd name="T76" fmla="*/ 0 w 1404"/>
                <a:gd name="T77" fmla="*/ 0 h 505"/>
                <a:gd name="T78" fmla="*/ 0 w 1404"/>
                <a:gd name="T79" fmla="*/ 0 h 505"/>
                <a:gd name="T80" fmla="*/ 0 w 1404"/>
                <a:gd name="T81" fmla="*/ 0 h 505"/>
                <a:gd name="T82" fmla="*/ 0 w 1404"/>
                <a:gd name="T83" fmla="*/ 0 h 505"/>
                <a:gd name="T84" fmla="*/ 0 w 1404"/>
                <a:gd name="T85" fmla="*/ 0 h 505"/>
                <a:gd name="T86" fmla="*/ 0 w 1404"/>
                <a:gd name="T87" fmla="*/ 0 h 505"/>
                <a:gd name="T88" fmla="*/ 0 w 1404"/>
                <a:gd name="T89" fmla="*/ 0 h 505"/>
                <a:gd name="T90" fmla="*/ 0 w 1404"/>
                <a:gd name="T91" fmla="*/ 0 h 505"/>
                <a:gd name="T92" fmla="*/ 0 w 1404"/>
                <a:gd name="T93" fmla="*/ 0 h 505"/>
                <a:gd name="T94" fmla="*/ 0 w 1404"/>
                <a:gd name="T95" fmla="*/ 0 h 505"/>
                <a:gd name="T96" fmla="*/ 0 w 1404"/>
                <a:gd name="T97" fmla="*/ 0 h 505"/>
                <a:gd name="T98" fmla="*/ 0 w 1404"/>
                <a:gd name="T99" fmla="*/ 0 h 505"/>
                <a:gd name="T100" fmla="*/ 0 w 1404"/>
                <a:gd name="T101" fmla="*/ 0 h 505"/>
                <a:gd name="T102" fmla="*/ 0 w 1404"/>
                <a:gd name="T103" fmla="*/ 0 h 505"/>
                <a:gd name="T104" fmla="*/ 0 w 1404"/>
                <a:gd name="T105" fmla="*/ 0 h 505"/>
                <a:gd name="T106" fmla="*/ 0 w 1404"/>
                <a:gd name="T107" fmla="*/ 0 h 505"/>
                <a:gd name="T108" fmla="*/ 0 w 1404"/>
                <a:gd name="T109" fmla="*/ 0 h 505"/>
                <a:gd name="T110" fmla="*/ 0 w 1404"/>
                <a:gd name="T111" fmla="*/ 0 h 505"/>
                <a:gd name="T112" fmla="*/ 0 w 1404"/>
                <a:gd name="T113" fmla="*/ 0 h 505"/>
                <a:gd name="T114" fmla="*/ 0 w 1404"/>
                <a:gd name="T115" fmla="*/ 0 h 5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4"/>
                <a:gd name="T175" fmla="*/ 0 h 505"/>
                <a:gd name="T176" fmla="*/ 1404 w 1404"/>
                <a:gd name="T177" fmla="*/ 505 h 5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4" h="505">
                  <a:moveTo>
                    <a:pt x="1023" y="150"/>
                  </a:moveTo>
                  <a:lnTo>
                    <a:pt x="941" y="164"/>
                  </a:lnTo>
                  <a:lnTo>
                    <a:pt x="914" y="177"/>
                  </a:lnTo>
                  <a:lnTo>
                    <a:pt x="873" y="190"/>
                  </a:lnTo>
                  <a:lnTo>
                    <a:pt x="833" y="218"/>
                  </a:lnTo>
                  <a:lnTo>
                    <a:pt x="778" y="245"/>
                  </a:lnTo>
                  <a:lnTo>
                    <a:pt x="723" y="273"/>
                  </a:lnTo>
                  <a:lnTo>
                    <a:pt x="641" y="300"/>
                  </a:lnTo>
                  <a:lnTo>
                    <a:pt x="601" y="313"/>
                  </a:lnTo>
                  <a:lnTo>
                    <a:pt x="518" y="328"/>
                  </a:lnTo>
                  <a:lnTo>
                    <a:pt x="423" y="354"/>
                  </a:lnTo>
                  <a:lnTo>
                    <a:pt x="395" y="368"/>
                  </a:lnTo>
                  <a:lnTo>
                    <a:pt x="314" y="381"/>
                  </a:lnTo>
                  <a:lnTo>
                    <a:pt x="232" y="396"/>
                  </a:lnTo>
                  <a:lnTo>
                    <a:pt x="150" y="422"/>
                  </a:lnTo>
                  <a:lnTo>
                    <a:pt x="110" y="422"/>
                  </a:lnTo>
                  <a:lnTo>
                    <a:pt x="95" y="422"/>
                  </a:lnTo>
                  <a:lnTo>
                    <a:pt x="95" y="396"/>
                  </a:lnTo>
                  <a:lnTo>
                    <a:pt x="110" y="381"/>
                  </a:lnTo>
                  <a:lnTo>
                    <a:pt x="191" y="341"/>
                  </a:lnTo>
                  <a:lnTo>
                    <a:pt x="259" y="313"/>
                  </a:lnTo>
                  <a:lnTo>
                    <a:pt x="355" y="273"/>
                  </a:lnTo>
                  <a:lnTo>
                    <a:pt x="382" y="245"/>
                  </a:lnTo>
                  <a:lnTo>
                    <a:pt x="395" y="232"/>
                  </a:lnTo>
                  <a:lnTo>
                    <a:pt x="410" y="218"/>
                  </a:lnTo>
                  <a:lnTo>
                    <a:pt x="423" y="205"/>
                  </a:lnTo>
                  <a:lnTo>
                    <a:pt x="395" y="205"/>
                  </a:lnTo>
                  <a:lnTo>
                    <a:pt x="314" y="218"/>
                  </a:lnTo>
                  <a:lnTo>
                    <a:pt x="259" y="218"/>
                  </a:lnTo>
                  <a:lnTo>
                    <a:pt x="178" y="232"/>
                  </a:lnTo>
                  <a:lnTo>
                    <a:pt x="150" y="232"/>
                  </a:lnTo>
                  <a:lnTo>
                    <a:pt x="123" y="232"/>
                  </a:lnTo>
                  <a:lnTo>
                    <a:pt x="136" y="218"/>
                  </a:lnTo>
                  <a:lnTo>
                    <a:pt x="150" y="205"/>
                  </a:lnTo>
                  <a:lnTo>
                    <a:pt x="232" y="177"/>
                  </a:lnTo>
                  <a:lnTo>
                    <a:pt x="314" y="137"/>
                  </a:lnTo>
                  <a:lnTo>
                    <a:pt x="423" y="122"/>
                  </a:lnTo>
                  <a:lnTo>
                    <a:pt x="518" y="95"/>
                  </a:lnTo>
                  <a:lnTo>
                    <a:pt x="627" y="82"/>
                  </a:lnTo>
                  <a:lnTo>
                    <a:pt x="723" y="54"/>
                  </a:lnTo>
                  <a:lnTo>
                    <a:pt x="818" y="41"/>
                  </a:lnTo>
                  <a:lnTo>
                    <a:pt x="928" y="27"/>
                  </a:lnTo>
                  <a:lnTo>
                    <a:pt x="969" y="14"/>
                  </a:lnTo>
                  <a:lnTo>
                    <a:pt x="941" y="0"/>
                  </a:lnTo>
                  <a:lnTo>
                    <a:pt x="846" y="0"/>
                  </a:lnTo>
                  <a:lnTo>
                    <a:pt x="723" y="14"/>
                  </a:lnTo>
                  <a:lnTo>
                    <a:pt x="614" y="27"/>
                  </a:lnTo>
                  <a:lnTo>
                    <a:pt x="450" y="69"/>
                  </a:lnTo>
                  <a:lnTo>
                    <a:pt x="368" y="82"/>
                  </a:lnTo>
                  <a:lnTo>
                    <a:pt x="342" y="95"/>
                  </a:lnTo>
                  <a:lnTo>
                    <a:pt x="273" y="109"/>
                  </a:lnTo>
                  <a:lnTo>
                    <a:pt x="204" y="122"/>
                  </a:lnTo>
                  <a:lnTo>
                    <a:pt x="150" y="150"/>
                  </a:lnTo>
                  <a:lnTo>
                    <a:pt x="110" y="177"/>
                  </a:lnTo>
                  <a:lnTo>
                    <a:pt x="68" y="218"/>
                  </a:lnTo>
                  <a:lnTo>
                    <a:pt x="55" y="232"/>
                  </a:lnTo>
                  <a:lnTo>
                    <a:pt x="55" y="258"/>
                  </a:lnTo>
                  <a:lnTo>
                    <a:pt x="95" y="273"/>
                  </a:lnTo>
                  <a:lnTo>
                    <a:pt x="150" y="273"/>
                  </a:lnTo>
                  <a:lnTo>
                    <a:pt x="178" y="286"/>
                  </a:lnTo>
                  <a:lnTo>
                    <a:pt x="163" y="300"/>
                  </a:lnTo>
                  <a:lnTo>
                    <a:pt x="110" y="341"/>
                  </a:lnTo>
                  <a:lnTo>
                    <a:pt x="82" y="354"/>
                  </a:lnTo>
                  <a:lnTo>
                    <a:pt x="27" y="396"/>
                  </a:lnTo>
                  <a:lnTo>
                    <a:pt x="0" y="422"/>
                  </a:lnTo>
                  <a:lnTo>
                    <a:pt x="0" y="450"/>
                  </a:lnTo>
                  <a:lnTo>
                    <a:pt x="27" y="491"/>
                  </a:lnTo>
                  <a:lnTo>
                    <a:pt x="55" y="505"/>
                  </a:lnTo>
                  <a:lnTo>
                    <a:pt x="136" y="505"/>
                  </a:lnTo>
                  <a:lnTo>
                    <a:pt x="204" y="491"/>
                  </a:lnTo>
                  <a:lnTo>
                    <a:pt x="273" y="477"/>
                  </a:lnTo>
                  <a:lnTo>
                    <a:pt x="423" y="436"/>
                  </a:lnTo>
                  <a:lnTo>
                    <a:pt x="518" y="396"/>
                  </a:lnTo>
                  <a:lnTo>
                    <a:pt x="586" y="381"/>
                  </a:lnTo>
                  <a:lnTo>
                    <a:pt x="627" y="368"/>
                  </a:lnTo>
                  <a:lnTo>
                    <a:pt x="682" y="341"/>
                  </a:lnTo>
                  <a:lnTo>
                    <a:pt x="765" y="313"/>
                  </a:lnTo>
                  <a:lnTo>
                    <a:pt x="818" y="286"/>
                  </a:lnTo>
                  <a:lnTo>
                    <a:pt x="846" y="258"/>
                  </a:lnTo>
                  <a:lnTo>
                    <a:pt x="886" y="232"/>
                  </a:lnTo>
                  <a:lnTo>
                    <a:pt x="901" y="218"/>
                  </a:lnTo>
                  <a:lnTo>
                    <a:pt x="901" y="245"/>
                  </a:lnTo>
                  <a:lnTo>
                    <a:pt x="886" y="273"/>
                  </a:lnTo>
                  <a:lnTo>
                    <a:pt x="901" y="313"/>
                  </a:lnTo>
                  <a:lnTo>
                    <a:pt x="928" y="328"/>
                  </a:lnTo>
                  <a:lnTo>
                    <a:pt x="941" y="328"/>
                  </a:lnTo>
                  <a:lnTo>
                    <a:pt x="1023" y="286"/>
                  </a:lnTo>
                  <a:lnTo>
                    <a:pt x="1078" y="273"/>
                  </a:lnTo>
                  <a:lnTo>
                    <a:pt x="1092" y="273"/>
                  </a:lnTo>
                  <a:lnTo>
                    <a:pt x="1105" y="328"/>
                  </a:lnTo>
                  <a:lnTo>
                    <a:pt x="1131" y="354"/>
                  </a:lnTo>
                  <a:lnTo>
                    <a:pt x="1185" y="341"/>
                  </a:lnTo>
                  <a:lnTo>
                    <a:pt x="1227" y="328"/>
                  </a:lnTo>
                  <a:lnTo>
                    <a:pt x="1281" y="300"/>
                  </a:lnTo>
                  <a:lnTo>
                    <a:pt x="1322" y="273"/>
                  </a:lnTo>
                  <a:lnTo>
                    <a:pt x="1363" y="232"/>
                  </a:lnTo>
                  <a:lnTo>
                    <a:pt x="1404" y="205"/>
                  </a:lnTo>
                  <a:lnTo>
                    <a:pt x="1404" y="177"/>
                  </a:lnTo>
                  <a:lnTo>
                    <a:pt x="1391" y="177"/>
                  </a:lnTo>
                  <a:lnTo>
                    <a:pt x="1363" y="205"/>
                  </a:lnTo>
                  <a:lnTo>
                    <a:pt x="1295" y="232"/>
                  </a:lnTo>
                  <a:lnTo>
                    <a:pt x="1254" y="258"/>
                  </a:lnTo>
                  <a:lnTo>
                    <a:pt x="1199" y="273"/>
                  </a:lnTo>
                  <a:lnTo>
                    <a:pt x="1159" y="273"/>
                  </a:lnTo>
                  <a:lnTo>
                    <a:pt x="1159" y="258"/>
                  </a:lnTo>
                  <a:lnTo>
                    <a:pt x="1144" y="218"/>
                  </a:lnTo>
                  <a:lnTo>
                    <a:pt x="1105" y="205"/>
                  </a:lnTo>
                  <a:lnTo>
                    <a:pt x="1050" y="218"/>
                  </a:lnTo>
                  <a:lnTo>
                    <a:pt x="996" y="218"/>
                  </a:lnTo>
                  <a:lnTo>
                    <a:pt x="969" y="232"/>
                  </a:lnTo>
                  <a:lnTo>
                    <a:pt x="969" y="218"/>
                  </a:lnTo>
                  <a:lnTo>
                    <a:pt x="969" y="205"/>
                  </a:lnTo>
                  <a:lnTo>
                    <a:pt x="996" y="205"/>
                  </a:lnTo>
                  <a:lnTo>
                    <a:pt x="1023" y="177"/>
                  </a:lnTo>
                  <a:lnTo>
                    <a:pt x="1037" y="177"/>
                  </a:lnTo>
                  <a:lnTo>
                    <a:pt x="1023" y="150"/>
                  </a:lnTo>
                </a:path>
              </a:pathLst>
            </a:custGeom>
            <a:noFill/>
            <a:ln w="0">
              <a:solidFill>
                <a:srgbClr val="000000"/>
              </a:solidFill>
              <a:round/>
              <a:headEnd/>
              <a:tailEnd/>
            </a:ln>
          </p:spPr>
          <p:txBody>
            <a:bodyPr/>
            <a:lstStyle/>
            <a:p>
              <a:endParaRPr lang="en-US"/>
            </a:p>
          </p:txBody>
        </p:sp>
        <p:sp>
          <p:nvSpPr>
            <p:cNvPr id="15535" name="Freeform 182"/>
            <p:cNvSpPr>
              <a:spLocks/>
            </p:cNvSpPr>
            <p:nvPr/>
          </p:nvSpPr>
          <p:spPr bwMode="auto">
            <a:xfrm>
              <a:off x="1605" y="2283"/>
              <a:ext cx="468" cy="169"/>
            </a:xfrm>
            <a:custGeom>
              <a:avLst/>
              <a:gdLst>
                <a:gd name="T0" fmla="*/ 0 w 1404"/>
                <a:gd name="T1" fmla="*/ 0 h 505"/>
                <a:gd name="T2" fmla="*/ 0 w 1404"/>
                <a:gd name="T3" fmla="*/ 0 h 505"/>
                <a:gd name="T4" fmla="*/ 0 w 1404"/>
                <a:gd name="T5" fmla="*/ 0 h 505"/>
                <a:gd name="T6" fmla="*/ 0 w 1404"/>
                <a:gd name="T7" fmla="*/ 0 h 505"/>
                <a:gd name="T8" fmla="*/ 0 w 1404"/>
                <a:gd name="T9" fmla="*/ 0 h 505"/>
                <a:gd name="T10" fmla="*/ 0 w 1404"/>
                <a:gd name="T11" fmla="*/ 0 h 505"/>
                <a:gd name="T12" fmla="*/ 0 w 1404"/>
                <a:gd name="T13" fmla="*/ 0 h 505"/>
                <a:gd name="T14" fmla="*/ 0 w 1404"/>
                <a:gd name="T15" fmla="*/ 0 h 505"/>
                <a:gd name="T16" fmla="*/ 0 w 1404"/>
                <a:gd name="T17" fmla="*/ 0 h 505"/>
                <a:gd name="T18" fmla="*/ 0 w 1404"/>
                <a:gd name="T19" fmla="*/ 0 h 505"/>
                <a:gd name="T20" fmla="*/ 0 w 1404"/>
                <a:gd name="T21" fmla="*/ 0 h 505"/>
                <a:gd name="T22" fmla="*/ 0 w 1404"/>
                <a:gd name="T23" fmla="*/ 0 h 505"/>
                <a:gd name="T24" fmla="*/ 0 w 1404"/>
                <a:gd name="T25" fmla="*/ 0 h 505"/>
                <a:gd name="T26" fmla="*/ 0 w 1404"/>
                <a:gd name="T27" fmla="*/ 0 h 505"/>
                <a:gd name="T28" fmla="*/ 0 w 1404"/>
                <a:gd name="T29" fmla="*/ 0 h 505"/>
                <a:gd name="T30" fmla="*/ 0 w 1404"/>
                <a:gd name="T31" fmla="*/ 0 h 505"/>
                <a:gd name="T32" fmla="*/ 0 w 1404"/>
                <a:gd name="T33" fmla="*/ 0 h 505"/>
                <a:gd name="T34" fmla="*/ 0 w 1404"/>
                <a:gd name="T35" fmla="*/ 0 h 505"/>
                <a:gd name="T36" fmla="*/ 0 w 1404"/>
                <a:gd name="T37" fmla="*/ 0 h 505"/>
                <a:gd name="T38" fmla="*/ 0 w 1404"/>
                <a:gd name="T39" fmla="*/ 0 h 505"/>
                <a:gd name="T40" fmla="*/ 0 w 1404"/>
                <a:gd name="T41" fmla="*/ 0 h 505"/>
                <a:gd name="T42" fmla="*/ 0 w 1404"/>
                <a:gd name="T43" fmla="*/ 0 h 505"/>
                <a:gd name="T44" fmla="*/ 0 w 1404"/>
                <a:gd name="T45" fmla="*/ 0 h 505"/>
                <a:gd name="T46" fmla="*/ 0 w 1404"/>
                <a:gd name="T47" fmla="*/ 0 h 505"/>
                <a:gd name="T48" fmla="*/ 0 w 1404"/>
                <a:gd name="T49" fmla="*/ 0 h 505"/>
                <a:gd name="T50" fmla="*/ 0 w 1404"/>
                <a:gd name="T51" fmla="*/ 0 h 505"/>
                <a:gd name="T52" fmla="*/ 0 w 1404"/>
                <a:gd name="T53" fmla="*/ 0 h 505"/>
                <a:gd name="T54" fmla="*/ 0 w 1404"/>
                <a:gd name="T55" fmla="*/ 0 h 505"/>
                <a:gd name="T56" fmla="*/ 0 w 1404"/>
                <a:gd name="T57" fmla="*/ 0 h 505"/>
                <a:gd name="T58" fmla="*/ 0 w 1404"/>
                <a:gd name="T59" fmla="*/ 0 h 505"/>
                <a:gd name="T60" fmla="*/ 0 w 1404"/>
                <a:gd name="T61" fmla="*/ 0 h 505"/>
                <a:gd name="T62" fmla="*/ 0 w 1404"/>
                <a:gd name="T63" fmla="*/ 0 h 505"/>
                <a:gd name="T64" fmla="*/ 0 w 1404"/>
                <a:gd name="T65" fmla="*/ 0 h 505"/>
                <a:gd name="T66" fmla="*/ 0 w 1404"/>
                <a:gd name="T67" fmla="*/ 0 h 505"/>
                <a:gd name="T68" fmla="*/ 0 w 1404"/>
                <a:gd name="T69" fmla="*/ 0 h 505"/>
                <a:gd name="T70" fmla="*/ 0 w 1404"/>
                <a:gd name="T71" fmla="*/ 0 h 505"/>
                <a:gd name="T72" fmla="*/ 0 w 1404"/>
                <a:gd name="T73" fmla="*/ 0 h 505"/>
                <a:gd name="T74" fmla="*/ 0 w 1404"/>
                <a:gd name="T75" fmla="*/ 0 h 505"/>
                <a:gd name="T76" fmla="*/ 0 w 1404"/>
                <a:gd name="T77" fmla="*/ 0 h 505"/>
                <a:gd name="T78" fmla="*/ 0 w 1404"/>
                <a:gd name="T79" fmla="*/ 0 h 505"/>
                <a:gd name="T80" fmla="*/ 0 w 1404"/>
                <a:gd name="T81" fmla="*/ 0 h 505"/>
                <a:gd name="T82" fmla="*/ 0 w 1404"/>
                <a:gd name="T83" fmla="*/ 0 h 505"/>
                <a:gd name="T84" fmla="*/ 0 w 1404"/>
                <a:gd name="T85" fmla="*/ 0 h 505"/>
                <a:gd name="T86" fmla="*/ 0 w 1404"/>
                <a:gd name="T87" fmla="*/ 0 h 505"/>
                <a:gd name="T88" fmla="*/ 0 w 1404"/>
                <a:gd name="T89" fmla="*/ 0 h 505"/>
                <a:gd name="T90" fmla="*/ 0 w 1404"/>
                <a:gd name="T91" fmla="*/ 0 h 505"/>
                <a:gd name="T92" fmla="*/ 0 w 1404"/>
                <a:gd name="T93" fmla="*/ 0 h 505"/>
                <a:gd name="T94" fmla="*/ 0 w 1404"/>
                <a:gd name="T95" fmla="*/ 0 h 505"/>
                <a:gd name="T96" fmla="*/ 0 w 1404"/>
                <a:gd name="T97" fmla="*/ 0 h 505"/>
                <a:gd name="T98" fmla="*/ 0 w 1404"/>
                <a:gd name="T99" fmla="*/ 0 h 505"/>
                <a:gd name="T100" fmla="*/ 0 w 1404"/>
                <a:gd name="T101" fmla="*/ 0 h 505"/>
                <a:gd name="T102" fmla="*/ 0 w 1404"/>
                <a:gd name="T103" fmla="*/ 0 h 505"/>
                <a:gd name="T104" fmla="*/ 0 w 1404"/>
                <a:gd name="T105" fmla="*/ 0 h 505"/>
                <a:gd name="T106" fmla="*/ 0 w 1404"/>
                <a:gd name="T107" fmla="*/ 0 h 505"/>
                <a:gd name="T108" fmla="*/ 0 w 1404"/>
                <a:gd name="T109" fmla="*/ 0 h 505"/>
                <a:gd name="T110" fmla="*/ 0 w 1404"/>
                <a:gd name="T111" fmla="*/ 0 h 505"/>
                <a:gd name="T112" fmla="*/ 0 w 1404"/>
                <a:gd name="T113" fmla="*/ 0 h 505"/>
                <a:gd name="T114" fmla="*/ 0 w 1404"/>
                <a:gd name="T115" fmla="*/ 0 h 5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4"/>
                <a:gd name="T175" fmla="*/ 0 h 505"/>
                <a:gd name="T176" fmla="*/ 1404 w 1404"/>
                <a:gd name="T177" fmla="*/ 505 h 5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4" h="505">
                  <a:moveTo>
                    <a:pt x="1023" y="150"/>
                  </a:moveTo>
                  <a:lnTo>
                    <a:pt x="941" y="164"/>
                  </a:lnTo>
                  <a:lnTo>
                    <a:pt x="914" y="177"/>
                  </a:lnTo>
                  <a:lnTo>
                    <a:pt x="873" y="190"/>
                  </a:lnTo>
                  <a:lnTo>
                    <a:pt x="833" y="218"/>
                  </a:lnTo>
                  <a:lnTo>
                    <a:pt x="778" y="245"/>
                  </a:lnTo>
                  <a:lnTo>
                    <a:pt x="723" y="273"/>
                  </a:lnTo>
                  <a:lnTo>
                    <a:pt x="641" y="300"/>
                  </a:lnTo>
                  <a:lnTo>
                    <a:pt x="601" y="313"/>
                  </a:lnTo>
                  <a:lnTo>
                    <a:pt x="518" y="328"/>
                  </a:lnTo>
                  <a:lnTo>
                    <a:pt x="423" y="354"/>
                  </a:lnTo>
                  <a:lnTo>
                    <a:pt x="395" y="368"/>
                  </a:lnTo>
                  <a:lnTo>
                    <a:pt x="314" y="381"/>
                  </a:lnTo>
                  <a:lnTo>
                    <a:pt x="232" y="396"/>
                  </a:lnTo>
                  <a:lnTo>
                    <a:pt x="150" y="422"/>
                  </a:lnTo>
                  <a:lnTo>
                    <a:pt x="110" y="422"/>
                  </a:lnTo>
                  <a:lnTo>
                    <a:pt x="95" y="422"/>
                  </a:lnTo>
                  <a:lnTo>
                    <a:pt x="95" y="396"/>
                  </a:lnTo>
                  <a:lnTo>
                    <a:pt x="110" y="381"/>
                  </a:lnTo>
                  <a:lnTo>
                    <a:pt x="191" y="341"/>
                  </a:lnTo>
                  <a:lnTo>
                    <a:pt x="259" y="313"/>
                  </a:lnTo>
                  <a:lnTo>
                    <a:pt x="355" y="273"/>
                  </a:lnTo>
                  <a:lnTo>
                    <a:pt x="382" y="245"/>
                  </a:lnTo>
                  <a:lnTo>
                    <a:pt x="395" y="232"/>
                  </a:lnTo>
                  <a:lnTo>
                    <a:pt x="410" y="218"/>
                  </a:lnTo>
                  <a:lnTo>
                    <a:pt x="423" y="205"/>
                  </a:lnTo>
                  <a:lnTo>
                    <a:pt x="395" y="205"/>
                  </a:lnTo>
                  <a:lnTo>
                    <a:pt x="314" y="218"/>
                  </a:lnTo>
                  <a:lnTo>
                    <a:pt x="259" y="218"/>
                  </a:lnTo>
                  <a:lnTo>
                    <a:pt x="178" y="232"/>
                  </a:lnTo>
                  <a:lnTo>
                    <a:pt x="150" y="232"/>
                  </a:lnTo>
                  <a:lnTo>
                    <a:pt x="123" y="232"/>
                  </a:lnTo>
                  <a:lnTo>
                    <a:pt x="136" y="218"/>
                  </a:lnTo>
                  <a:lnTo>
                    <a:pt x="150" y="205"/>
                  </a:lnTo>
                  <a:lnTo>
                    <a:pt x="232" y="177"/>
                  </a:lnTo>
                  <a:lnTo>
                    <a:pt x="314" y="137"/>
                  </a:lnTo>
                  <a:lnTo>
                    <a:pt x="423" y="122"/>
                  </a:lnTo>
                  <a:lnTo>
                    <a:pt x="518" y="95"/>
                  </a:lnTo>
                  <a:lnTo>
                    <a:pt x="627" y="82"/>
                  </a:lnTo>
                  <a:lnTo>
                    <a:pt x="723" y="54"/>
                  </a:lnTo>
                  <a:lnTo>
                    <a:pt x="818" y="41"/>
                  </a:lnTo>
                  <a:lnTo>
                    <a:pt x="928" y="27"/>
                  </a:lnTo>
                  <a:lnTo>
                    <a:pt x="969" y="14"/>
                  </a:lnTo>
                  <a:lnTo>
                    <a:pt x="941" y="0"/>
                  </a:lnTo>
                  <a:lnTo>
                    <a:pt x="846" y="0"/>
                  </a:lnTo>
                  <a:lnTo>
                    <a:pt x="723" y="14"/>
                  </a:lnTo>
                  <a:lnTo>
                    <a:pt x="614" y="27"/>
                  </a:lnTo>
                  <a:lnTo>
                    <a:pt x="450" y="69"/>
                  </a:lnTo>
                  <a:lnTo>
                    <a:pt x="368" y="82"/>
                  </a:lnTo>
                  <a:lnTo>
                    <a:pt x="342" y="95"/>
                  </a:lnTo>
                  <a:lnTo>
                    <a:pt x="273" y="109"/>
                  </a:lnTo>
                  <a:lnTo>
                    <a:pt x="204" y="122"/>
                  </a:lnTo>
                  <a:lnTo>
                    <a:pt x="150" y="150"/>
                  </a:lnTo>
                  <a:lnTo>
                    <a:pt x="110" y="177"/>
                  </a:lnTo>
                  <a:lnTo>
                    <a:pt x="68" y="218"/>
                  </a:lnTo>
                  <a:lnTo>
                    <a:pt x="55" y="232"/>
                  </a:lnTo>
                  <a:lnTo>
                    <a:pt x="55" y="258"/>
                  </a:lnTo>
                  <a:lnTo>
                    <a:pt x="95" y="273"/>
                  </a:lnTo>
                  <a:lnTo>
                    <a:pt x="150" y="273"/>
                  </a:lnTo>
                  <a:lnTo>
                    <a:pt x="178" y="286"/>
                  </a:lnTo>
                  <a:lnTo>
                    <a:pt x="163" y="300"/>
                  </a:lnTo>
                  <a:lnTo>
                    <a:pt x="110" y="341"/>
                  </a:lnTo>
                  <a:lnTo>
                    <a:pt x="82" y="354"/>
                  </a:lnTo>
                  <a:lnTo>
                    <a:pt x="27" y="396"/>
                  </a:lnTo>
                  <a:lnTo>
                    <a:pt x="0" y="422"/>
                  </a:lnTo>
                  <a:lnTo>
                    <a:pt x="0" y="450"/>
                  </a:lnTo>
                  <a:lnTo>
                    <a:pt x="27" y="491"/>
                  </a:lnTo>
                  <a:lnTo>
                    <a:pt x="55" y="505"/>
                  </a:lnTo>
                  <a:lnTo>
                    <a:pt x="136" y="505"/>
                  </a:lnTo>
                  <a:lnTo>
                    <a:pt x="204" y="491"/>
                  </a:lnTo>
                  <a:lnTo>
                    <a:pt x="273" y="477"/>
                  </a:lnTo>
                  <a:lnTo>
                    <a:pt x="423" y="436"/>
                  </a:lnTo>
                  <a:lnTo>
                    <a:pt x="518" y="396"/>
                  </a:lnTo>
                  <a:lnTo>
                    <a:pt x="586" y="381"/>
                  </a:lnTo>
                  <a:lnTo>
                    <a:pt x="627" y="368"/>
                  </a:lnTo>
                  <a:lnTo>
                    <a:pt x="682" y="341"/>
                  </a:lnTo>
                  <a:lnTo>
                    <a:pt x="765" y="313"/>
                  </a:lnTo>
                  <a:lnTo>
                    <a:pt x="818" y="286"/>
                  </a:lnTo>
                  <a:lnTo>
                    <a:pt x="846" y="258"/>
                  </a:lnTo>
                  <a:lnTo>
                    <a:pt x="886" y="232"/>
                  </a:lnTo>
                  <a:lnTo>
                    <a:pt x="901" y="218"/>
                  </a:lnTo>
                  <a:lnTo>
                    <a:pt x="901" y="245"/>
                  </a:lnTo>
                  <a:lnTo>
                    <a:pt x="886" y="273"/>
                  </a:lnTo>
                  <a:lnTo>
                    <a:pt x="901" y="313"/>
                  </a:lnTo>
                  <a:lnTo>
                    <a:pt x="928" y="328"/>
                  </a:lnTo>
                  <a:lnTo>
                    <a:pt x="941" y="328"/>
                  </a:lnTo>
                  <a:lnTo>
                    <a:pt x="1023" y="286"/>
                  </a:lnTo>
                  <a:lnTo>
                    <a:pt x="1078" y="273"/>
                  </a:lnTo>
                  <a:lnTo>
                    <a:pt x="1092" y="273"/>
                  </a:lnTo>
                  <a:lnTo>
                    <a:pt x="1105" y="328"/>
                  </a:lnTo>
                  <a:lnTo>
                    <a:pt x="1131" y="354"/>
                  </a:lnTo>
                  <a:lnTo>
                    <a:pt x="1185" y="341"/>
                  </a:lnTo>
                  <a:lnTo>
                    <a:pt x="1227" y="328"/>
                  </a:lnTo>
                  <a:lnTo>
                    <a:pt x="1281" y="300"/>
                  </a:lnTo>
                  <a:lnTo>
                    <a:pt x="1322" y="273"/>
                  </a:lnTo>
                  <a:lnTo>
                    <a:pt x="1363" y="232"/>
                  </a:lnTo>
                  <a:lnTo>
                    <a:pt x="1404" y="205"/>
                  </a:lnTo>
                  <a:lnTo>
                    <a:pt x="1404" y="177"/>
                  </a:lnTo>
                  <a:lnTo>
                    <a:pt x="1391" y="177"/>
                  </a:lnTo>
                  <a:lnTo>
                    <a:pt x="1363" y="205"/>
                  </a:lnTo>
                  <a:lnTo>
                    <a:pt x="1295" y="232"/>
                  </a:lnTo>
                  <a:lnTo>
                    <a:pt x="1254" y="258"/>
                  </a:lnTo>
                  <a:lnTo>
                    <a:pt x="1199" y="273"/>
                  </a:lnTo>
                  <a:lnTo>
                    <a:pt x="1159" y="273"/>
                  </a:lnTo>
                  <a:lnTo>
                    <a:pt x="1159" y="258"/>
                  </a:lnTo>
                  <a:lnTo>
                    <a:pt x="1144" y="218"/>
                  </a:lnTo>
                  <a:lnTo>
                    <a:pt x="1105" y="205"/>
                  </a:lnTo>
                  <a:lnTo>
                    <a:pt x="1050" y="218"/>
                  </a:lnTo>
                  <a:lnTo>
                    <a:pt x="996" y="218"/>
                  </a:lnTo>
                  <a:lnTo>
                    <a:pt x="969" y="232"/>
                  </a:lnTo>
                  <a:lnTo>
                    <a:pt x="969" y="218"/>
                  </a:lnTo>
                  <a:lnTo>
                    <a:pt x="969" y="205"/>
                  </a:lnTo>
                  <a:lnTo>
                    <a:pt x="996" y="205"/>
                  </a:lnTo>
                  <a:lnTo>
                    <a:pt x="1023" y="177"/>
                  </a:lnTo>
                  <a:lnTo>
                    <a:pt x="1037" y="177"/>
                  </a:lnTo>
                  <a:lnTo>
                    <a:pt x="1023" y="150"/>
                  </a:lnTo>
                </a:path>
              </a:pathLst>
            </a:custGeom>
            <a:noFill/>
            <a:ln w="0">
              <a:solidFill>
                <a:srgbClr val="000000"/>
              </a:solidFill>
              <a:round/>
              <a:headEnd/>
              <a:tailEnd/>
            </a:ln>
          </p:spPr>
          <p:txBody>
            <a:bodyPr/>
            <a:lstStyle/>
            <a:p>
              <a:endParaRPr lang="en-US"/>
            </a:p>
          </p:txBody>
        </p:sp>
        <p:sp>
          <p:nvSpPr>
            <p:cNvPr id="15536" name="Freeform 183"/>
            <p:cNvSpPr>
              <a:spLocks/>
            </p:cNvSpPr>
            <p:nvPr/>
          </p:nvSpPr>
          <p:spPr bwMode="auto">
            <a:xfrm>
              <a:off x="2009" y="2306"/>
              <a:ext cx="64" cy="36"/>
            </a:xfrm>
            <a:custGeom>
              <a:avLst/>
              <a:gdLst>
                <a:gd name="T0" fmla="*/ 0 w 192"/>
                <a:gd name="T1" fmla="*/ 0 h 108"/>
                <a:gd name="T2" fmla="*/ 0 w 192"/>
                <a:gd name="T3" fmla="*/ 0 h 108"/>
                <a:gd name="T4" fmla="*/ 0 w 192"/>
                <a:gd name="T5" fmla="*/ 0 h 108"/>
                <a:gd name="T6" fmla="*/ 0 w 192"/>
                <a:gd name="T7" fmla="*/ 0 h 108"/>
                <a:gd name="T8" fmla="*/ 0 w 192"/>
                <a:gd name="T9" fmla="*/ 0 h 108"/>
                <a:gd name="T10" fmla="*/ 0 w 192"/>
                <a:gd name="T11" fmla="*/ 0 h 108"/>
                <a:gd name="T12" fmla="*/ 0 w 192"/>
                <a:gd name="T13" fmla="*/ 0 h 108"/>
                <a:gd name="T14" fmla="*/ 0 w 192"/>
                <a:gd name="T15" fmla="*/ 0 h 108"/>
                <a:gd name="T16" fmla="*/ 0 w 192"/>
                <a:gd name="T17" fmla="*/ 0 h 108"/>
                <a:gd name="T18" fmla="*/ 0 w 192"/>
                <a:gd name="T19" fmla="*/ 0 h 108"/>
                <a:gd name="T20" fmla="*/ 0 w 192"/>
                <a:gd name="T21" fmla="*/ 0 h 108"/>
                <a:gd name="T22" fmla="*/ 0 w 192"/>
                <a:gd name="T23" fmla="*/ 0 h 108"/>
                <a:gd name="T24" fmla="*/ 0 w 192"/>
                <a:gd name="T25" fmla="*/ 0 h 108"/>
                <a:gd name="T26" fmla="*/ 0 w 192"/>
                <a:gd name="T27" fmla="*/ 0 h 108"/>
                <a:gd name="T28" fmla="*/ 0 w 192"/>
                <a:gd name="T29" fmla="*/ 0 h 108"/>
                <a:gd name="T30" fmla="*/ 0 w 192"/>
                <a:gd name="T31" fmla="*/ 0 h 108"/>
                <a:gd name="T32" fmla="*/ 0 w 192"/>
                <a:gd name="T33" fmla="*/ 0 h 108"/>
                <a:gd name="T34" fmla="*/ 0 w 192"/>
                <a:gd name="T35" fmla="*/ 0 h 108"/>
                <a:gd name="T36" fmla="*/ 0 w 192"/>
                <a:gd name="T37" fmla="*/ 0 h 108"/>
                <a:gd name="T38" fmla="*/ 0 w 192"/>
                <a:gd name="T39" fmla="*/ 0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108"/>
                <a:gd name="T62" fmla="*/ 192 w 192"/>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108">
                  <a:moveTo>
                    <a:pt x="0" y="81"/>
                  </a:moveTo>
                  <a:lnTo>
                    <a:pt x="55" y="81"/>
                  </a:lnTo>
                  <a:lnTo>
                    <a:pt x="96" y="81"/>
                  </a:lnTo>
                  <a:lnTo>
                    <a:pt x="137" y="53"/>
                  </a:lnTo>
                  <a:lnTo>
                    <a:pt x="151" y="40"/>
                  </a:lnTo>
                  <a:lnTo>
                    <a:pt x="151" y="26"/>
                  </a:lnTo>
                  <a:lnTo>
                    <a:pt x="137" y="13"/>
                  </a:lnTo>
                  <a:lnTo>
                    <a:pt x="96" y="13"/>
                  </a:lnTo>
                  <a:lnTo>
                    <a:pt x="124" y="0"/>
                  </a:lnTo>
                  <a:lnTo>
                    <a:pt x="137" y="13"/>
                  </a:lnTo>
                  <a:lnTo>
                    <a:pt x="151" y="13"/>
                  </a:lnTo>
                  <a:lnTo>
                    <a:pt x="179" y="13"/>
                  </a:lnTo>
                  <a:lnTo>
                    <a:pt x="192" y="40"/>
                  </a:lnTo>
                  <a:lnTo>
                    <a:pt x="192" y="53"/>
                  </a:lnTo>
                  <a:lnTo>
                    <a:pt x="164" y="81"/>
                  </a:lnTo>
                  <a:lnTo>
                    <a:pt x="151" y="108"/>
                  </a:lnTo>
                  <a:lnTo>
                    <a:pt x="124" y="108"/>
                  </a:lnTo>
                  <a:lnTo>
                    <a:pt x="96" y="108"/>
                  </a:lnTo>
                  <a:lnTo>
                    <a:pt x="83" y="108"/>
                  </a:lnTo>
                  <a:lnTo>
                    <a:pt x="0" y="81"/>
                  </a:lnTo>
                  <a:close/>
                </a:path>
              </a:pathLst>
            </a:custGeom>
            <a:solidFill>
              <a:srgbClr val="0E0D0D"/>
            </a:solidFill>
            <a:ln w="9525">
              <a:noFill/>
              <a:round/>
              <a:headEnd/>
              <a:tailEnd/>
            </a:ln>
          </p:spPr>
          <p:txBody>
            <a:bodyPr/>
            <a:lstStyle/>
            <a:p>
              <a:endParaRPr lang="en-US"/>
            </a:p>
          </p:txBody>
        </p:sp>
        <p:sp>
          <p:nvSpPr>
            <p:cNvPr id="15537" name="Freeform 184"/>
            <p:cNvSpPr>
              <a:spLocks/>
            </p:cNvSpPr>
            <p:nvPr/>
          </p:nvSpPr>
          <p:spPr bwMode="auto">
            <a:xfrm>
              <a:off x="2009" y="2306"/>
              <a:ext cx="64" cy="36"/>
            </a:xfrm>
            <a:custGeom>
              <a:avLst/>
              <a:gdLst>
                <a:gd name="T0" fmla="*/ 0 w 192"/>
                <a:gd name="T1" fmla="*/ 0 h 108"/>
                <a:gd name="T2" fmla="*/ 0 w 192"/>
                <a:gd name="T3" fmla="*/ 0 h 108"/>
                <a:gd name="T4" fmla="*/ 0 w 192"/>
                <a:gd name="T5" fmla="*/ 0 h 108"/>
                <a:gd name="T6" fmla="*/ 0 w 192"/>
                <a:gd name="T7" fmla="*/ 0 h 108"/>
                <a:gd name="T8" fmla="*/ 0 w 192"/>
                <a:gd name="T9" fmla="*/ 0 h 108"/>
                <a:gd name="T10" fmla="*/ 0 w 192"/>
                <a:gd name="T11" fmla="*/ 0 h 108"/>
                <a:gd name="T12" fmla="*/ 0 w 192"/>
                <a:gd name="T13" fmla="*/ 0 h 108"/>
                <a:gd name="T14" fmla="*/ 0 w 192"/>
                <a:gd name="T15" fmla="*/ 0 h 108"/>
                <a:gd name="T16" fmla="*/ 0 w 192"/>
                <a:gd name="T17" fmla="*/ 0 h 108"/>
                <a:gd name="T18" fmla="*/ 0 w 192"/>
                <a:gd name="T19" fmla="*/ 0 h 108"/>
                <a:gd name="T20" fmla="*/ 0 w 192"/>
                <a:gd name="T21" fmla="*/ 0 h 108"/>
                <a:gd name="T22" fmla="*/ 0 w 192"/>
                <a:gd name="T23" fmla="*/ 0 h 108"/>
                <a:gd name="T24" fmla="*/ 0 w 192"/>
                <a:gd name="T25" fmla="*/ 0 h 108"/>
                <a:gd name="T26" fmla="*/ 0 w 192"/>
                <a:gd name="T27" fmla="*/ 0 h 108"/>
                <a:gd name="T28" fmla="*/ 0 w 192"/>
                <a:gd name="T29" fmla="*/ 0 h 108"/>
                <a:gd name="T30" fmla="*/ 0 w 192"/>
                <a:gd name="T31" fmla="*/ 0 h 108"/>
                <a:gd name="T32" fmla="*/ 0 w 192"/>
                <a:gd name="T33" fmla="*/ 0 h 108"/>
                <a:gd name="T34" fmla="*/ 0 w 192"/>
                <a:gd name="T35" fmla="*/ 0 h 108"/>
                <a:gd name="T36" fmla="*/ 0 w 192"/>
                <a:gd name="T37" fmla="*/ 0 h 108"/>
                <a:gd name="T38" fmla="*/ 0 w 192"/>
                <a:gd name="T39" fmla="*/ 0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108"/>
                <a:gd name="T62" fmla="*/ 192 w 192"/>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108">
                  <a:moveTo>
                    <a:pt x="0" y="81"/>
                  </a:moveTo>
                  <a:lnTo>
                    <a:pt x="55" y="81"/>
                  </a:lnTo>
                  <a:lnTo>
                    <a:pt x="96" y="81"/>
                  </a:lnTo>
                  <a:lnTo>
                    <a:pt x="137" y="53"/>
                  </a:lnTo>
                  <a:lnTo>
                    <a:pt x="151" y="40"/>
                  </a:lnTo>
                  <a:lnTo>
                    <a:pt x="151" y="26"/>
                  </a:lnTo>
                  <a:lnTo>
                    <a:pt x="137" y="13"/>
                  </a:lnTo>
                  <a:lnTo>
                    <a:pt x="96" y="13"/>
                  </a:lnTo>
                  <a:lnTo>
                    <a:pt x="124" y="0"/>
                  </a:lnTo>
                  <a:lnTo>
                    <a:pt x="137" y="13"/>
                  </a:lnTo>
                  <a:lnTo>
                    <a:pt x="151" y="13"/>
                  </a:lnTo>
                  <a:lnTo>
                    <a:pt x="179" y="13"/>
                  </a:lnTo>
                  <a:lnTo>
                    <a:pt x="192" y="40"/>
                  </a:lnTo>
                  <a:lnTo>
                    <a:pt x="192" y="53"/>
                  </a:lnTo>
                  <a:lnTo>
                    <a:pt x="164" y="81"/>
                  </a:lnTo>
                  <a:lnTo>
                    <a:pt x="151" y="108"/>
                  </a:lnTo>
                  <a:lnTo>
                    <a:pt x="124" y="108"/>
                  </a:lnTo>
                  <a:lnTo>
                    <a:pt x="96" y="108"/>
                  </a:lnTo>
                  <a:lnTo>
                    <a:pt x="83" y="108"/>
                  </a:lnTo>
                  <a:lnTo>
                    <a:pt x="0" y="81"/>
                  </a:lnTo>
                </a:path>
              </a:pathLst>
            </a:custGeom>
            <a:noFill/>
            <a:ln w="0">
              <a:solidFill>
                <a:srgbClr val="000000"/>
              </a:solidFill>
              <a:round/>
              <a:headEnd/>
              <a:tailEnd/>
            </a:ln>
          </p:spPr>
          <p:txBody>
            <a:bodyPr/>
            <a:lstStyle/>
            <a:p>
              <a:endParaRPr lang="en-US"/>
            </a:p>
          </p:txBody>
        </p:sp>
        <p:sp>
          <p:nvSpPr>
            <p:cNvPr id="15538" name="Freeform 185"/>
            <p:cNvSpPr>
              <a:spLocks/>
            </p:cNvSpPr>
            <p:nvPr/>
          </p:nvSpPr>
          <p:spPr bwMode="auto">
            <a:xfrm>
              <a:off x="2009" y="2306"/>
              <a:ext cx="64" cy="36"/>
            </a:xfrm>
            <a:custGeom>
              <a:avLst/>
              <a:gdLst>
                <a:gd name="T0" fmla="*/ 0 w 192"/>
                <a:gd name="T1" fmla="*/ 0 h 108"/>
                <a:gd name="T2" fmla="*/ 0 w 192"/>
                <a:gd name="T3" fmla="*/ 0 h 108"/>
                <a:gd name="T4" fmla="*/ 0 w 192"/>
                <a:gd name="T5" fmla="*/ 0 h 108"/>
                <a:gd name="T6" fmla="*/ 0 w 192"/>
                <a:gd name="T7" fmla="*/ 0 h 108"/>
                <a:gd name="T8" fmla="*/ 0 w 192"/>
                <a:gd name="T9" fmla="*/ 0 h 108"/>
                <a:gd name="T10" fmla="*/ 0 w 192"/>
                <a:gd name="T11" fmla="*/ 0 h 108"/>
                <a:gd name="T12" fmla="*/ 0 w 192"/>
                <a:gd name="T13" fmla="*/ 0 h 108"/>
                <a:gd name="T14" fmla="*/ 0 w 192"/>
                <a:gd name="T15" fmla="*/ 0 h 108"/>
                <a:gd name="T16" fmla="*/ 0 w 192"/>
                <a:gd name="T17" fmla="*/ 0 h 108"/>
                <a:gd name="T18" fmla="*/ 0 w 192"/>
                <a:gd name="T19" fmla="*/ 0 h 108"/>
                <a:gd name="T20" fmla="*/ 0 w 192"/>
                <a:gd name="T21" fmla="*/ 0 h 108"/>
                <a:gd name="T22" fmla="*/ 0 w 192"/>
                <a:gd name="T23" fmla="*/ 0 h 108"/>
                <a:gd name="T24" fmla="*/ 0 w 192"/>
                <a:gd name="T25" fmla="*/ 0 h 108"/>
                <a:gd name="T26" fmla="*/ 0 w 192"/>
                <a:gd name="T27" fmla="*/ 0 h 108"/>
                <a:gd name="T28" fmla="*/ 0 w 192"/>
                <a:gd name="T29" fmla="*/ 0 h 108"/>
                <a:gd name="T30" fmla="*/ 0 w 192"/>
                <a:gd name="T31" fmla="*/ 0 h 108"/>
                <a:gd name="T32" fmla="*/ 0 w 192"/>
                <a:gd name="T33" fmla="*/ 0 h 108"/>
                <a:gd name="T34" fmla="*/ 0 w 192"/>
                <a:gd name="T35" fmla="*/ 0 h 108"/>
                <a:gd name="T36" fmla="*/ 0 w 192"/>
                <a:gd name="T37" fmla="*/ 0 h 108"/>
                <a:gd name="T38" fmla="*/ 0 w 192"/>
                <a:gd name="T39" fmla="*/ 0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108"/>
                <a:gd name="T62" fmla="*/ 192 w 192"/>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108">
                  <a:moveTo>
                    <a:pt x="0" y="81"/>
                  </a:moveTo>
                  <a:lnTo>
                    <a:pt x="55" y="81"/>
                  </a:lnTo>
                  <a:lnTo>
                    <a:pt x="96" y="81"/>
                  </a:lnTo>
                  <a:lnTo>
                    <a:pt x="137" y="53"/>
                  </a:lnTo>
                  <a:lnTo>
                    <a:pt x="151" y="40"/>
                  </a:lnTo>
                  <a:lnTo>
                    <a:pt x="151" y="26"/>
                  </a:lnTo>
                  <a:lnTo>
                    <a:pt x="137" y="13"/>
                  </a:lnTo>
                  <a:lnTo>
                    <a:pt x="96" y="13"/>
                  </a:lnTo>
                  <a:lnTo>
                    <a:pt x="124" y="0"/>
                  </a:lnTo>
                  <a:lnTo>
                    <a:pt x="137" y="13"/>
                  </a:lnTo>
                  <a:lnTo>
                    <a:pt x="151" y="13"/>
                  </a:lnTo>
                  <a:lnTo>
                    <a:pt x="179" y="13"/>
                  </a:lnTo>
                  <a:lnTo>
                    <a:pt x="192" y="40"/>
                  </a:lnTo>
                  <a:lnTo>
                    <a:pt x="192" y="53"/>
                  </a:lnTo>
                  <a:lnTo>
                    <a:pt x="164" y="81"/>
                  </a:lnTo>
                  <a:lnTo>
                    <a:pt x="151" y="108"/>
                  </a:lnTo>
                  <a:lnTo>
                    <a:pt x="124" y="108"/>
                  </a:lnTo>
                  <a:lnTo>
                    <a:pt x="96" y="108"/>
                  </a:lnTo>
                  <a:lnTo>
                    <a:pt x="83" y="108"/>
                  </a:lnTo>
                  <a:lnTo>
                    <a:pt x="0" y="81"/>
                  </a:lnTo>
                </a:path>
              </a:pathLst>
            </a:custGeom>
            <a:noFill/>
            <a:ln w="0">
              <a:solidFill>
                <a:srgbClr val="000000"/>
              </a:solidFill>
              <a:round/>
              <a:headEnd/>
              <a:tailEnd/>
            </a:ln>
          </p:spPr>
          <p:txBody>
            <a:bodyPr/>
            <a:lstStyle/>
            <a:p>
              <a:endParaRPr lang="en-US"/>
            </a:p>
          </p:txBody>
        </p:sp>
        <p:sp>
          <p:nvSpPr>
            <p:cNvPr id="15539" name="Freeform 186"/>
            <p:cNvSpPr>
              <a:spLocks/>
            </p:cNvSpPr>
            <p:nvPr/>
          </p:nvSpPr>
          <p:spPr bwMode="auto">
            <a:xfrm>
              <a:off x="1928" y="2256"/>
              <a:ext cx="450" cy="132"/>
            </a:xfrm>
            <a:custGeom>
              <a:avLst/>
              <a:gdLst>
                <a:gd name="T0" fmla="*/ 0 w 1349"/>
                <a:gd name="T1" fmla="*/ 0 h 395"/>
                <a:gd name="T2" fmla="*/ 0 w 1349"/>
                <a:gd name="T3" fmla="*/ 0 h 395"/>
                <a:gd name="T4" fmla="*/ 0 w 1349"/>
                <a:gd name="T5" fmla="*/ 0 h 395"/>
                <a:gd name="T6" fmla="*/ 0 w 1349"/>
                <a:gd name="T7" fmla="*/ 0 h 395"/>
                <a:gd name="T8" fmla="*/ 0 w 1349"/>
                <a:gd name="T9" fmla="*/ 0 h 395"/>
                <a:gd name="T10" fmla="*/ 0 w 1349"/>
                <a:gd name="T11" fmla="*/ 0 h 395"/>
                <a:gd name="T12" fmla="*/ 0 w 1349"/>
                <a:gd name="T13" fmla="*/ 0 h 395"/>
                <a:gd name="T14" fmla="*/ 0 w 1349"/>
                <a:gd name="T15" fmla="*/ 0 h 395"/>
                <a:gd name="T16" fmla="*/ 0 w 1349"/>
                <a:gd name="T17" fmla="*/ 0 h 395"/>
                <a:gd name="T18" fmla="*/ 0 w 1349"/>
                <a:gd name="T19" fmla="*/ 0 h 395"/>
                <a:gd name="T20" fmla="*/ 0 w 1349"/>
                <a:gd name="T21" fmla="*/ 0 h 395"/>
                <a:gd name="T22" fmla="*/ 0 w 1349"/>
                <a:gd name="T23" fmla="*/ 0 h 395"/>
                <a:gd name="T24" fmla="*/ 0 w 1349"/>
                <a:gd name="T25" fmla="*/ 0 h 395"/>
                <a:gd name="T26" fmla="*/ 0 w 1349"/>
                <a:gd name="T27" fmla="*/ 0 h 395"/>
                <a:gd name="T28" fmla="*/ 0 w 1349"/>
                <a:gd name="T29" fmla="*/ 0 h 395"/>
                <a:gd name="T30" fmla="*/ 0 w 1349"/>
                <a:gd name="T31" fmla="*/ 0 h 395"/>
                <a:gd name="T32" fmla="*/ 0 w 1349"/>
                <a:gd name="T33" fmla="*/ 0 h 395"/>
                <a:gd name="T34" fmla="*/ 0 w 1349"/>
                <a:gd name="T35" fmla="*/ 0 h 395"/>
                <a:gd name="T36" fmla="*/ 0 w 1349"/>
                <a:gd name="T37" fmla="*/ 0 h 395"/>
                <a:gd name="T38" fmla="*/ 0 w 1349"/>
                <a:gd name="T39" fmla="*/ 0 h 395"/>
                <a:gd name="T40" fmla="*/ 0 w 1349"/>
                <a:gd name="T41" fmla="*/ 0 h 395"/>
                <a:gd name="T42" fmla="*/ 0 w 1349"/>
                <a:gd name="T43" fmla="*/ 0 h 395"/>
                <a:gd name="T44" fmla="*/ 0 w 1349"/>
                <a:gd name="T45" fmla="*/ 0 h 395"/>
                <a:gd name="T46" fmla="*/ 0 w 1349"/>
                <a:gd name="T47" fmla="*/ 0 h 395"/>
                <a:gd name="T48" fmla="*/ 0 w 1349"/>
                <a:gd name="T49" fmla="*/ 0 h 395"/>
                <a:gd name="T50" fmla="*/ 0 w 1349"/>
                <a:gd name="T51" fmla="*/ 0 h 395"/>
                <a:gd name="T52" fmla="*/ 0 w 1349"/>
                <a:gd name="T53" fmla="*/ 0 h 395"/>
                <a:gd name="T54" fmla="*/ 0 w 1349"/>
                <a:gd name="T55" fmla="*/ 0 h 395"/>
                <a:gd name="T56" fmla="*/ 0 w 1349"/>
                <a:gd name="T57" fmla="*/ 0 h 395"/>
                <a:gd name="T58" fmla="*/ 0 w 1349"/>
                <a:gd name="T59" fmla="*/ 0 h 395"/>
                <a:gd name="T60" fmla="*/ 0 w 1349"/>
                <a:gd name="T61" fmla="*/ 0 h 395"/>
                <a:gd name="T62" fmla="*/ 0 w 1349"/>
                <a:gd name="T63" fmla="*/ 0 h 395"/>
                <a:gd name="T64" fmla="*/ 0 w 1349"/>
                <a:gd name="T65" fmla="*/ 0 h 395"/>
                <a:gd name="T66" fmla="*/ 0 w 1349"/>
                <a:gd name="T67" fmla="*/ 0 h 395"/>
                <a:gd name="T68" fmla="*/ 0 w 1349"/>
                <a:gd name="T69" fmla="*/ 0 h 395"/>
                <a:gd name="T70" fmla="*/ 0 w 1349"/>
                <a:gd name="T71" fmla="*/ 0 h 395"/>
                <a:gd name="T72" fmla="*/ 0 w 1349"/>
                <a:gd name="T73" fmla="*/ 0 h 395"/>
                <a:gd name="T74" fmla="*/ 0 w 1349"/>
                <a:gd name="T75" fmla="*/ 0 h 395"/>
                <a:gd name="T76" fmla="*/ 0 w 1349"/>
                <a:gd name="T77" fmla="*/ 0 h 395"/>
                <a:gd name="T78" fmla="*/ 0 w 1349"/>
                <a:gd name="T79" fmla="*/ 0 h 395"/>
                <a:gd name="T80" fmla="*/ 0 w 1349"/>
                <a:gd name="T81" fmla="*/ 0 h 395"/>
                <a:gd name="T82" fmla="*/ 0 w 1349"/>
                <a:gd name="T83" fmla="*/ 0 h 395"/>
                <a:gd name="T84" fmla="*/ 0 w 1349"/>
                <a:gd name="T85" fmla="*/ 0 h 395"/>
                <a:gd name="T86" fmla="*/ 0 w 1349"/>
                <a:gd name="T87" fmla="*/ 0 h 395"/>
                <a:gd name="T88" fmla="*/ 0 w 1349"/>
                <a:gd name="T89" fmla="*/ 0 h 395"/>
                <a:gd name="T90" fmla="*/ 0 w 1349"/>
                <a:gd name="T91" fmla="*/ 0 h 395"/>
                <a:gd name="T92" fmla="*/ 0 w 1349"/>
                <a:gd name="T93" fmla="*/ 0 h 395"/>
                <a:gd name="T94" fmla="*/ 0 w 1349"/>
                <a:gd name="T95" fmla="*/ 0 h 395"/>
                <a:gd name="T96" fmla="*/ 0 w 1349"/>
                <a:gd name="T97" fmla="*/ 0 h 395"/>
                <a:gd name="T98" fmla="*/ 0 w 1349"/>
                <a:gd name="T99" fmla="*/ 0 h 395"/>
                <a:gd name="T100" fmla="*/ 0 w 1349"/>
                <a:gd name="T101" fmla="*/ 0 h 395"/>
                <a:gd name="T102" fmla="*/ 0 w 1349"/>
                <a:gd name="T103" fmla="*/ 0 h 3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9"/>
                <a:gd name="T157" fmla="*/ 0 h 395"/>
                <a:gd name="T158" fmla="*/ 1349 w 1349"/>
                <a:gd name="T159" fmla="*/ 395 h 3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9" h="395">
                  <a:moveTo>
                    <a:pt x="475" y="191"/>
                  </a:moveTo>
                  <a:lnTo>
                    <a:pt x="585" y="219"/>
                  </a:lnTo>
                  <a:lnTo>
                    <a:pt x="653" y="246"/>
                  </a:lnTo>
                  <a:lnTo>
                    <a:pt x="707" y="259"/>
                  </a:lnTo>
                  <a:lnTo>
                    <a:pt x="762" y="287"/>
                  </a:lnTo>
                  <a:lnTo>
                    <a:pt x="803" y="287"/>
                  </a:lnTo>
                  <a:lnTo>
                    <a:pt x="871" y="300"/>
                  </a:lnTo>
                  <a:lnTo>
                    <a:pt x="926" y="300"/>
                  </a:lnTo>
                  <a:lnTo>
                    <a:pt x="981" y="314"/>
                  </a:lnTo>
                  <a:lnTo>
                    <a:pt x="1034" y="314"/>
                  </a:lnTo>
                  <a:lnTo>
                    <a:pt x="1117" y="327"/>
                  </a:lnTo>
                  <a:lnTo>
                    <a:pt x="1185" y="327"/>
                  </a:lnTo>
                  <a:lnTo>
                    <a:pt x="1226" y="340"/>
                  </a:lnTo>
                  <a:lnTo>
                    <a:pt x="1253" y="355"/>
                  </a:lnTo>
                  <a:lnTo>
                    <a:pt x="1268" y="355"/>
                  </a:lnTo>
                  <a:lnTo>
                    <a:pt x="1281" y="340"/>
                  </a:lnTo>
                  <a:lnTo>
                    <a:pt x="1268" y="327"/>
                  </a:lnTo>
                  <a:lnTo>
                    <a:pt x="1253" y="314"/>
                  </a:lnTo>
                  <a:lnTo>
                    <a:pt x="1172" y="287"/>
                  </a:lnTo>
                  <a:lnTo>
                    <a:pt x="1076" y="287"/>
                  </a:lnTo>
                  <a:lnTo>
                    <a:pt x="1021" y="272"/>
                  </a:lnTo>
                  <a:lnTo>
                    <a:pt x="953" y="246"/>
                  </a:lnTo>
                  <a:lnTo>
                    <a:pt x="885" y="232"/>
                  </a:lnTo>
                  <a:lnTo>
                    <a:pt x="803" y="204"/>
                  </a:lnTo>
                  <a:lnTo>
                    <a:pt x="749" y="164"/>
                  </a:lnTo>
                  <a:lnTo>
                    <a:pt x="707" y="136"/>
                  </a:lnTo>
                  <a:lnTo>
                    <a:pt x="721" y="109"/>
                  </a:lnTo>
                  <a:lnTo>
                    <a:pt x="762" y="109"/>
                  </a:lnTo>
                  <a:lnTo>
                    <a:pt x="830" y="109"/>
                  </a:lnTo>
                  <a:lnTo>
                    <a:pt x="898" y="123"/>
                  </a:lnTo>
                  <a:lnTo>
                    <a:pt x="926" y="123"/>
                  </a:lnTo>
                  <a:lnTo>
                    <a:pt x="966" y="136"/>
                  </a:lnTo>
                  <a:lnTo>
                    <a:pt x="953" y="109"/>
                  </a:lnTo>
                  <a:lnTo>
                    <a:pt x="858" y="82"/>
                  </a:lnTo>
                  <a:lnTo>
                    <a:pt x="721" y="55"/>
                  </a:lnTo>
                  <a:lnTo>
                    <a:pt x="613" y="41"/>
                  </a:lnTo>
                  <a:lnTo>
                    <a:pt x="543" y="41"/>
                  </a:lnTo>
                  <a:lnTo>
                    <a:pt x="449" y="41"/>
                  </a:lnTo>
                  <a:lnTo>
                    <a:pt x="367" y="41"/>
                  </a:lnTo>
                  <a:lnTo>
                    <a:pt x="326" y="41"/>
                  </a:lnTo>
                  <a:lnTo>
                    <a:pt x="243" y="55"/>
                  </a:lnTo>
                  <a:lnTo>
                    <a:pt x="175" y="55"/>
                  </a:lnTo>
                  <a:lnTo>
                    <a:pt x="81" y="82"/>
                  </a:lnTo>
                  <a:lnTo>
                    <a:pt x="54" y="96"/>
                  </a:lnTo>
                  <a:lnTo>
                    <a:pt x="13" y="96"/>
                  </a:lnTo>
                  <a:lnTo>
                    <a:pt x="0" y="96"/>
                  </a:lnTo>
                  <a:lnTo>
                    <a:pt x="0" y="55"/>
                  </a:lnTo>
                  <a:lnTo>
                    <a:pt x="54" y="41"/>
                  </a:lnTo>
                  <a:lnTo>
                    <a:pt x="136" y="27"/>
                  </a:lnTo>
                  <a:lnTo>
                    <a:pt x="190" y="13"/>
                  </a:lnTo>
                  <a:lnTo>
                    <a:pt x="243" y="0"/>
                  </a:lnTo>
                  <a:lnTo>
                    <a:pt x="367" y="0"/>
                  </a:lnTo>
                  <a:lnTo>
                    <a:pt x="407" y="0"/>
                  </a:lnTo>
                  <a:lnTo>
                    <a:pt x="462" y="0"/>
                  </a:lnTo>
                  <a:lnTo>
                    <a:pt x="543" y="13"/>
                  </a:lnTo>
                  <a:lnTo>
                    <a:pt x="598" y="13"/>
                  </a:lnTo>
                  <a:lnTo>
                    <a:pt x="666" y="27"/>
                  </a:lnTo>
                  <a:lnTo>
                    <a:pt x="762" y="41"/>
                  </a:lnTo>
                  <a:lnTo>
                    <a:pt x="817" y="55"/>
                  </a:lnTo>
                  <a:lnTo>
                    <a:pt x="898" y="55"/>
                  </a:lnTo>
                  <a:lnTo>
                    <a:pt x="953" y="82"/>
                  </a:lnTo>
                  <a:lnTo>
                    <a:pt x="981" y="82"/>
                  </a:lnTo>
                  <a:lnTo>
                    <a:pt x="1021" y="109"/>
                  </a:lnTo>
                  <a:lnTo>
                    <a:pt x="1034" y="109"/>
                  </a:lnTo>
                  <a:lnTo>
                    <a:pt x="1062" y="136"/>
                  </a:lnTo>
                  <a:lnTo>
                    <a:pt x="1076" y="164"/>
                  </a:lnTo>
                  <a:lnTo>
                    <a:pt x="1062" y="177"/>
                  </a:lnTo>
                  <a:lnTo>
                    <a:pt x="1034" y="191"/>
                  </a:lnTo>
                  <a:lnTo>
                    <a:pt x="1008" y="164"/>
                  </a:lnTo>
                  <a:lnTo>
                    <a:pt x="926" y="151"/>
                  </a:lnTo>
                  <a:lnTo>
                    <a:pt x="898" y="151"/>
                  </a:lnTo>
                  <a:lnTo>
                    <a:pt x="845" y="136"/>
                  </a:lnTo>
                  <a:lnTo>
                    <a:pt x="817" y="136"/>
                  </a:lnTo>
                  <a:lnTo>
                    <a:pt x="790" y="136"/>
                  </a:lnTo>
                  <a:lnTo>
                    <a:pt x="762" y="151"/>
                  </a:lnTo>
                  <a:lnTo>
                    <a:pt x="845" y="191"/>
                  </a:lnTo>
                  <a:lnTo>
                    <a:pt x="898" y="204"/>
                  </a:lnTo>
                  <a:lnTo>
                    <a:pt x="981" y="219"/>
                  </a:lnTo>
                  <a:lnTo>
                    <a:pt x="1062" y="232"/>
                  </a:lnTo>
                  <a:lnTo>
                    <a:pt x="1104" y="259"/>
                  </a:lnTo>
                  <a:lnTo>
                    <a:pt x="1172" y="259"/>
                  </a:lnTo>
                  <a:lnTo>
                    <a:pt x="1226" y="287"/>
                  </a:lnTo>
                  <a:lnTo>
                    <a:pt x="1281" y="300"/>
                  </a:lnTo>
                  <a:lnTo>
                    <a:pt x="1321" y="314"/>
                  </a:lnTo>
                  <a:lnTo>
                    <a:pt x="1349" y="327"/>
                  </a:lnTo>
                  <a:lnTo>
                    <a:pt x="1349" y="355"/>
                  </a:lnTo>
                  <a:lnTo>
                    <a:pt x="1349" y="368"/>
                  </a:lnTo>
                  <a:lnTo>
                    <a:pt x="1336" y="395"/>
                  </a:lnTo>
                  <a:lnTo>
                    <a:pt x="1294" y="395"/>
                  </a:lnTo>
                  <a:lnTo>
                    <a:pt x="1268" y="395"/>
                  </a:lnTo>
                  <a:lnTo>
                    <a:pt x="1213" y="395"/>
                  </a:lnTo>
                  <a:lnTo>
                    <a:pt x="1062" y="382"/>
                  </a:lnTo>
                  <a:lnTo>
                    <a:pt x="1021" y="368"/>
                  </a:lnTo>
                  <a:lnTo>
                    <a:pt x="953" y="368"/>
                  </a:lnTo>
                  <a:lnTo>
                    <a:pt x="898" y="355"/>
                  </a:lnTo>
                  <a:lnTo>
                    <a:pt x="817" y="340"/>
                  </a:lnTo>
                  <a:lnTo>
                    <a:pt x="762" y="327"/>
                  </a:lnTo>
                  <a:lnTo>
                    <a:pt x="707" y="300"/>
                  </a:lnTo>
                  <a:lnTo>
                    <a:pt x="639" y="287"/>
                  </a:lnTo>
                  <a:lnTo>
                    <a:pt x="585" y="259"/>
                  </a:lnTo>
                  <a:lnTo>
                    <a:pt x="503" y="219"/>
                  </a:lnTo>
                  <a:lnTo>
                    <a:pt x="490" y="204"/>
                  </a:lnTo>
                  <a:lnTo>
                    <a:pt x="475" y="191"/>
                  </a:lnTo>
                  <a:close/>
                </a:path>
              </a:pathLst>
            </a:custGeom>
            <a:solidFill>
              <a:srgbClr val="0E0D0D"/>
            </a:solidFill>
            <a:ln w="9525">
              <a:noFill/>
              <a:round/>
              <a:headEnd/>
              <a:tailEnd/>
            </a:ln>
          </p:spPr>
          <p:txBody>
            <a:bodyPr/>
            <a:lstStyle/>
            <a:p>
              <a:endParaRPr lang="en-US"/>
            </a:p>
          </p:txBody>
        </p:sp>
        <p:sp>
          <p:nvSpPr>
            <p:cNvPr id="15540" name="Freeform 187"/>
            <p:cNvSpPr>
              <a:spLocks/>
            </p:cNvSpPr>
            <p:nvPr/>
          </p:nvSpPr>
          <p:spPr bwMode="auto">
            <a:xfrm>
              <a:off x="1928" y="2256"/>
              <a:ext cx="450" cy="132"/>
            </a:xfrm>
            <a:custGeom>
              <a:avLst/>
              <a:gdLst>
                <a:gd name="T0" fmla="*/ 0 w 1349"/>
                <a:gd name="T1" fmla="*/ 0 h 395"/>
                <a:gd name="T2" fmla="*/ 0 w 1349"/>
                <a:gd name="T3" fmla="*/ 0 h 395"/>
                <a:gd name="T4" fmla="*/ 0 w 1349"/>
                <a:gd name="T5" fmla="*/ 0 h 395"/>
                <a:gd name="T6" fmla="*/ 0 w 1349"/>
                <a:gd name="T7" fmla="*/ 0 h 395"/>
                <a:gd name="T8" fmla="*/ 0 w 1349"/>
                <a:gd name="T9" fmla="*/ 0 h 395"/>
                <a:gd name="T10" fmla="*/ 0 w 1349"/>
                <a:gd name="T11" fmla="*/ 0 h 395"/>
                <a:gd name="T12" fmla="*/ 0 w 1349"/>
                <a:gd name="T13" fmla="*/ 0 h 395"/>
                <a:gd name="T14" fmla="*/ 0 w 1349"/>
                <a:gd name="T15" fmla="*/ 0 h 395"/>
                <a:gd name="T16" fmla="*/ 0 w 1349"/>
                <a:gd name="T17" fmla="*/ 0 h 395"/>
                <a:gd name="T18" fmla="*/ 0 w 1349"/>
                <a:gd name="T19" fmla="*/ 0 h 395"/>
                <a:gd name="T20" fmla="*/ 0 w 1349"/>
                <a:gd name="T21" fmla="*/ 0 h 395"/>
                <a:gd name="T22" fmla="*/ 0 w 1349"/>
                <a:gd name="T23" fmla="*/ 0 h 395"/>
                <a:gd name="T24" fmla="*/ 0 w 1349"/>
                <a:gd name="T25" fmla="*/ 0 h 395"/>
                <a:gd name="T26" fmla="*/ 0 w 1349"/>
                <a:gd name="T27" fmla="*/ 0 h 395"/>
                <a:gd name="T28" fmla="*/ 0 w 1349"/>
                <a:gd name="T29" fmla="*/ 0 h 395"/>
                <a:gd name="T30" fmla="*/ 0 w 1349"/>
                <a:gd name="T31" fmla="*/ 0 h 395"/>
                <a:gd name="T32" fmla="*/ 0 w 1349"/>
                <a:gd name="T33" fmla="*/ 0 h 395"/>
                <a:gd name="T34" fmla="*/ 0 w 1349"/>
                <a:gd name="T35" fmla="*/ 0 h 395"/>
                <a:gd name="T36" fmla="*/ 0 w 1349"/>
                <a:gd name="T37" fmla="*/ 0 h 395"/>
                <a:gd name="T38" fmla="*/ 0 w 1349"/>
                <a:gd name="T39" fmla="*/ 0 h 395"/>
                <a:gd name="T40" fmla="*/ 0 w 1349"/>
                <a:gd name="T41" fmla="*/ 0 h 395"/>
                <a:gd name="T42" fmla="*/ 0 w 1349"/>
                <a:gd name="T43" fmla="*/ 0 h 395"/>
                <a:gd name="T44" fmla="*/ 0 w 1349"/>
                <a:gd name="T45" fmla="*/ 0 h 395"/>
                <a:gd name="T46" fmla="*/ 0 w 1349"/>
                <a:gd name="T47" fmla="*/ 0 h 395"/>
                <a:gd name="T48" fmla="*/ 0 w 1349"/>
                <a:gd name="T49" fmla="*/ 0 h 395"/>
                <a:gd name="T50" fmla="*/ 0 w 1349"/>
                <a:gd name="T51" fmla="*/ 0 h 395"/>
                <a:gd name="T52" fmla="*/ 0 w 1349"/>
                <a:gd name="T53" fmla="*/ 0 h 395"/>
                <a:gd name="T54" fmla="*/ 0 w 1349"/>
                <a:gd name="T55" fmla="*/ 0 h 395"/>
                <a:gd name="T56" fmla="*/ 0 w 1349"/>
                <a:gd name="T57" fmla="*/ 0 h 395"/>
                <a:gd name="T58" fmla="*/ 0 w 1349"/>
                <a:gd name="T59" fmla="*/ 0 h 395"/>
                <a:gd name="T60" fmla="*/ 0 w 1349"/>
                <a:gd name="T61" fmla="*/ 0 h 395"/>
                <a:gd name="T62" fmla="*/ 0 w 1349"/>
                <a:gd name="T63" fmla="*/ 0 h 395"/>
                <a:gd name="T64" fmla="*/ 0 w 1349"/>
                <a:gd name="T65" fmla="*/ 0 h 395"/>
                <a:gd name="T66" fmla="*/ 0 w 1349"/>
                <a:gd name="T67" fmla="*/ 0 h 395"/>
                <a:gd name="T68" fmla="*/ 0 w 1349"/>
                <a:gd name="T69" fmla="*/ 0 h 395"/>
                <a:gd name="T70" fmla="*/ 0 w 1349"/>
                <a:gd name="T71" fmla="*/ 0 h 395"/>
                <a:gd name="T72" fmla="*/ 0 w 1349"/>
                <a:gd name="T73" fmla="*/ 0 h 395"/>
                <a:gd name="T74" fmla="*/ 0 w 1349"/>
                <a:gd name="T75" fmla="*/ 0 h 395"/>
                <a:gd name="T76" fmla="*/ 0 w 1349"/>
                <a:gd name="T77" fmla="*/ 0 h 395"/>
                <a:gd name="T78" fmla="*/ 0 w 1349"/>
                <a:gd name="T79" fmla="*/ 0 h 395"/>
                <a:gd name="T80" fmla="*/ 0 w 1349"/>
                <a:gd name="T81" fmla="*/ 0 h 395"/>
                <a:gd name="T82" fmla="*/ 0 w 1349"/>
                <a:gd name="T83" fmla="*/ 0 h 395"/>
                <a:gd name="T84" fmla="*/ 0 w 1349"/>
                <a:gd name="T85" fmla="*/ 0 h 395"/>
                <a:gd name="T86" fmla="*/ 0 w 1349"/>
                <a:gd name="T87" fmla="*/ 0 h 395"/>
                <a:gd name="T88" fmla="*/ 0 w 1349"/>
                <a:gd name="T89" fmla="*/ 0 h 395"/>
                <a:gd name="T90" fmla="*/ 0 w 1349"/>
                <a:gd name="T91" fmla="*/ 0 h 395"/>
                <a:gd name="T92" fmla="*/ 0 w 1349"/>
                <a:gd name="T93" fmla="*/ 0 h 395"/>
                <a:gd name="T94" fmla="*/ 0 w 1349"/>
                <a:gd name="T95" fmla="*/ 0 h 395"/>
                <a:gd name="T96" fmla="*/ 0 w 1349"/>
                <a:gd name="T97" fmla="*/ 0 h 395"/>
                <a:gd name="T98" fmla="*/ 0 w 1349"/>
                <a:gd name="T99" fmla="*/ 0 h 395"/>
                <a:gd name="T100" fmla="*/ 0 w 1349"/>
                <a:gd name="T101" fmla="*/ 0 h 395"/>
                <a:gd name="T102" fmla="*/ 0 w 1349"/>
                <a:gd name="T103" fmla="*/ 0 h 3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9"/>
                <a:gd name="T157" fmla="*/ 0 h 395"/>
                <a:gd name="T158" fmla="*/ 1349 w 1349"/>
                <a:gd name="T159" fmla="*/ 395 h 3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9" h="395">
                  <a:moveTo>
                    <a:pt x="475" y="191"/>
                  </a:moveTo>
                  <a:lnTo>
                    <a:pt x="585" y="219"/>
                  </a:lnTo>
                  <a:lnTo>
                    <a:pt x="653" y="246"/>
                  </a:lnTo>
                  <a:lnTo>
                    <a:pt x="707" y="259"/>
                  </a:lnTo>
                  <a:lnTo>
                    <a:pt x="762" y="287"/>
                  </a:lnTo>
                  <a:lnTo>
                    <a:pt x="803" y="287"/>
                  </a:lnTo>
                  <a:lnTo>
                    <a:pt x="871" y="300"/>
                  </a:lnTo>
                  <a:lnTo>
                    <a:pt x="926" y="300"/>
                  </a:lnTo>
                  <a:lnTo>
                    <a:pt x="981" y="314"/>
                  </a:lnTo>
                  <a:lnTo>
                    <a:pt x="1034" y="314"/>
                  </a:lnTo>
                  <a:lnTo>
                    <a:pt x="1117" y="327"/>
                  </a:lnTo>
                  <a:lnTo>
                    <a:pt x="1185" y="327"/>
                  </a:lnTo>
                  <a:lnTo>
                    <a:pt x="1226" y="340"/>
                  </a:lnTo>
                  <a:lnTo>
                    <a:pt x="1253" y="355"/>
                  </a:lnTo>
                  <a:lnTo>
                    <a:pt x="1268" y="355"/>
                  </a:lnTo>
                  <a:lnTo>
                    <a:pt x="1281" y="340"/>
                  </a:lnTo>
                  <a:lnTo>
                    <a:pt x="1268" y="327"/>
                  </a:lnTo>
                  <a:lnTo>
                    <a:pt x="1253" y="314"/>
                  </a:lnTo>
                  <a:lnTo>
                    <a:pt x="1172" y="287"/>
                  </a:lnTo>
                  <a:lnTo>
                    <a:pt x="1076" y="287"/>
                  </a:lnTo>
                  <a:lnTo>
                    <a:pt x="1021" y="272"/>
                  </a:lnTo>
                  <a:lnTo>
                    <a:pt x="953" y="246"/>
                  </a:lnTo>
                  <a:lnTo>
                    <a:pt x="885" y="232"/>
                  </a:lnTo>
                  <a:lnTo>
                    <a:pt x="803" y="204"/>
                  </a:lnTo>
                  <a:lnTo>
                    <a:pt x="749" y="164"/>
                  </a:lnTo>
                  <a:lnTo>
                    <a:pt x="707" y="136"/>
                  </a:lnTo>
                  <a:lnTo>
                    <a:pt x="721" y="109"/>
                  </a:lnTo>
                  <a:lnTo>
                    <a:pt x="762" y="109"/>
                  </a:lnTo>
                  <a:lnTo>
                    <a:pt x="830" y="109"/>
                  </a:lnTo>
                  <a:lnTo>
                    <a:pt x="898" y="123"/>
                  </a:lnTo>
                  <a:lnTo>
                    <a:pt x="926" y="123"/>
                  </a:lnTo>
                  <a:lnTo>
                    <a:pt x="966" y="136"/>
                  </a:lnTo>
                  <a:lnTo>
                    <a:pt x="953" y="109"/>
                  </a:lnTo>
                  <a:lnTo>
                    <a:pt x="858" y="82"/>
                  </a:lnTo>
                  <a:lnTo>
                    <a:pt x="721" y="55"/>
                  </a:lnTo>
                  <a:lnTo>
                    <a:pt x="613" y="41"/>
                  </a:lnTo>
                  <a:lnTo>
                    <a:pt x="543" y="41"/>
                  </a:lnTo>
                  <a:lnTo>
                    <a:pt x="449" y="41"/>
                  </a:lnTo>
                  <a:lnTo>
                    <a:pt x="367" y="41"/>
                  </a:lnTo>
                  <a:lnTo>
                    <a:pt x="326" y="41"/>
                  </a:lnTo>
                  <a:lnTo>
                    <a:pt x="243" y="55"/>
                  </a:lnTo>
                  <a:lnTo>
                    <a:pt x="175" y="55"/>
                  </a:lnTo>
                  <a:lnTo>
                    <a:pt x="81" y="82"/>
                  </a:lnTo>
                  <a:lnTo>
                    <a:pt x="54" y="96"/>
                  </a:lnTo>
                  <a:lnTo>
                    <a:pt x="13" y="96"/>
                  </a:lnTo>
                  <a:lnTo>
                    <a:pt x="0" y="96"/>
                  </a:lnTo>
                  <a:lnTo>
                    <a:pt x="0" y="55"/>
                  </a:lnTo>
                  <a:lnTo>
                    <a:pt x="54" y="41"/>
                  </a:lnTo>
                  <a:lnTo>
                    <a:pt x="136" y="27"/>
                  </a:lnTo>
                  <a:lnTo>
                    <a:pt x="190" y="13"/>
                  </a:lnTo>
                  <a:lnTo>
                    <a:pt x="243" y="0"/>
                  </a:lnTo>
                  <a:lnTo>
                    <a:pt x="367" y="0"/>
                  </a:lnTo>
                  <a:lnTo>
                    <a:pt x="407" y="0"/>
                  </a:lnTo>
                  <a:lnTo>
                    <a:pt x="462" y="0"/>
                  </a:lnTo>
                  <a:lnTo>
                    <a:pt x="543" y="13"/>
                  </a:lnTo>
                  <a:lnTo>
                    <a:pt x="598" y="13"/>
                  </a:lnTo>
                  <a:lnTo>
                    <a:pt x="666" y="27"/>
                  </a:lnTo>
                  <a:lnTo>
                    <a:pt x="762" y="41"/>
                  </a:lnTo>
                  <a:lnTo>
                    <a:pt x="817" y="55"/>
                  </a:lnTo>
                  <a:lnTo>
                    <a:pt x="898" y="55"/>
                  </a:lnTo>
                  <a:lnTo>
                    <a:pt x="953" y="82"/>
                  </a:lnTo>
                  <a:lnTo>
                    <a:pt x="981" y="82"/>
                  </a:lnTo>
                  <a:lnTo>
                    <a:pt x="1021" y="109"/>
                  </a:lnTo>
                  <a:lnTo>
                    <a:pt x="1034" y="109"/>
                  </a:lnTo>
                  <a:lnTo>
                    <a:pt x="1062" y="136"/>
                  </a:lnTo>
                  <a:lnTo>
                    <a:pt x="1076" y="164"/>
                  </a:lnTo>
                  <a:lnTo>
                    <a:pt x="1062" y="177"/>
                  </a:lnTo>
                  <a:lnTo>
                    <a:pt x="1034" y="191"/>
                  </a:lnTo>
                  <a:lnTo>
                    <a:pt x="1008" y="164"/>
                  </a:lnTo>
                  <a:lnTo>
                    <a:pt x="926" y="151"/>
                  </a:lnTo>
                  <a:lnTo>
                    <a:pt x="898" y="151"/>
                  </a:lnTo>
                  <a:lnTo>
                    <a:pt x="845" y="136"/>
                  </a:lnTo>
                  <a:lnTo>
                    <a:pt x="817" y="136"/>
                  </a:lnTo>
                  <a:lnTo>
                    <a:pt x="790" y="136"/>
                  </a:lnTo>
                  <a:lnTo>
                    <a:pt x="762" y="151"/>
                  </a:lnTo>
                  <a:lnTo>
                    <a:pt x="845" y="191"/>
                  </a:lnTo>
                  <a:lnTo>
                    <a:pt x="898" y="204"/>
                  </a:lnTo>
                  <a:lnTo>
                    <a:pt x="981" y="219"/>
                  </a:lnTo>
                  <a:lnTo>
                    <a:pt x="1062" y="232"/>
                  </a:lnTo>
                  <a:lnTo>
                    <a:pt x="1104" y="259"/>
                  </a:lnTo>
                  <a:lnTo>
                    <a:pt x="1172" y="259"/>
                  </a:lnTo>
                  <a:lnTo>
                    <a:pt x="1226" y="287"/>
                  </a:lnTo>
                  <a:lnTo>
                    <a:pt x="1281" y="300"/>
                  </a:lnTo>
                  <a:lnTo>
                    <a:pt x="1321" y="314"/>
                  </a:lnTo>
                  <a:lnTo>
                    <a:pt x="1349" y="327"/>
                  </a:lnTo>
                  <a:lnTo>
                    <a:pt x="1349" y="355"/>
                  </a:lnTo>
                  <a:lnTo>
                    <a:pt x="1349" y="368"/>
                  </a:lnTo>
                  <a:lnTo>
                    <a:pt x="1336" y="395"/>
                  </a:lnTo>
                  <a:lnTo>
                    <a:pt x="1294" y="395"/>
                  </a:lnTo>
                  <a:lnTo>
                    <a:pt x="1268" y="395"/>
                  </a:lnTo>
                  <a:lnTo>
                    <a:pt x="1213" y="395"/>
                  </a:lnTo>
                  <a:lnTo>
                    <a:pt x="1062" y="382"/>
                  </a:lnTo>
                  <a:lnTo>
                    <a:pt x="1021" y="368"/>
                  </a:lnTo>
                  <a:lnTo>
                    <a:pt x="953" y="368"/>
                  </a:lnTo>
                  <a:lnTo>
                    <a:pt x="898" y="355"/>
                  </a:lnTo>
                  <a:lnTo>
                    <a:pt x="817" y="340"/>
                  </a:lnTo>
                  <a:lnTo>
                    <a:pt x="762" y="327"/>
                  </a:lnTo>
                  <a:lnTo>
                    <a:pt x="707" y="300"/>
                  </a:lnTo>
                  <a:lnTo>
                    <a:pt x="639" y="287"/>
                  </a:lnTo>
                  <a:lnTo>
                    <a:pt x="585" y="259"/>
                  </a:lnTo>
                  <a:lnTo>
                    <a:pt x="503" y="219"/>
                  </a:lnTo>
                  <a:lnTo>
                    <a:pt x="490" y="204"/>
                  </a:lnTo>
                  <a:lnTo>
                    <a:pt x="475" y="191"/>
                  </a:lnTo>
                </a:path>
              </a:pathLst>
            </a:custGeom>
            <a:noFill/>
            <a:ln w="0">
              <a:solidFill>
                <a:srgbClr val="000000"/>
              </a:solidFill>
              <a:round/>
              <a:headEnd/>
              <a:tailEnd/>
            </a:ln>
          </p:spPr>
          <p:txBody>
            <a:bodyPr/>
            <a:lstStyle/>
            <a:p>
              <a:endParaRPr lang="en-US"/>
            </a:p>
          </p:txBody>
        </p:sp>
        <p:sp>
          <p:nvSpPr>
            <p:cNvPr id="15541" name="Freeform 188"/>
            <p:cNvSpPr>
              <a:spLocks/>
            </p:cNvSpPr>
            <p:nvPr/>
          </p:nvSpPr>
          <p:spPr bwMode="auto">
            <a:xfrm>
              <a:off x="1928" y="2256"/>
              <a:ext cx="450" cy="132"/>
            </a:xfrm>
            <a:custGeom>
              <a:avLst/>
              <a:gdLst>
                <a:gd name="T0" fmla="*/ 0 w 1349"/>
                <a:gd name="T1" fmla="*/ 0 h 395"/>
                <a:gd name="T2" fmla="*/ 0 w 1349"/>
                <a:gd name="T3" fmla="*/ 0 h 395"/>
                <a:gd name="T4" fmla="*/ 0 w 1349"/>
                <a:gd name="T5" fmla="*/ 0 h 395"/>
                <a:gd name="T6" fmla="*/ 0 w 1349"/>
                <a:gd name="T7" fmla="*/ 0 h 395"/>
                <a:gd name="T8" fmla="*/ 0 w 1349"/>
                <a:gd name="T9" fmla="*/ 0 h 395"/>
                <a:gd name="T10" fmla="*/ 0 w 1349"/>
                <a:gd name="T11" fmla="*/ 0 h 395"/>
                <a:gd name="T12" fmla="*/ 0 w 1349"/>
                <a:gd name="T13" fmla="*/ 0 h 395"/>
                <a:gd name="T14" fmla="*/ 0 w 1349"/>
                <a:gd name="T15" fmla="*/ 0 h 395"/>
                <a:gd name="T16" fmla="*/ 0 w 1349"/>
                <a:gd name="T17" fmla="*/ 0 h 395"/>
                <a:gd name="T18" fmla="*/ 0 w 1349"/>
                <a:gd name="T19" fmla="*/ 0 h 395"/>
                <a:gd name="T20" fmla="*/ 0 w 1349"/>
                <a:gd name="T21" fmla="*/ 0 h 395"/>
                <a:gd name="T22" fmla="*/ 0 w 1349"/>
                <a:gd name="T23" fmla="*/ 0 h 395"/>
                <a:gd name="T24" fmla="*/ 0 w 1349"/>
                <a:gd name="T25" fmla="*/ 0 h 395"/>
                <a:gd name="T26" fmla="*/ 0 w 1349"/>
                <a:gd name="T27" fmla="*/ 0 h 395"/>
                <a:gd name="T28" fmla="*/ 0 w 1349"/>
                <a:gd name="T29" fmla="*/ 0 h 395"/>
                <a:gd name="T30" fmla="*/ 0 w 1349"/>
                <a:gd name="T31" fmla="*/ 0 h 395"/>
                <a:gd name="T32" fmla="*/ 0 w 1349"/>
                <a:gd name="T33" fmla="*/ 0 h 395"/>
                <a:gd name="T34" fmla="*/ 0 w 1349"/>
                <a:gd name="T35" fmla="*/ 0 h 395"/>
                <a:gd name="T36" fmla="*/ 0 w 1349"/>
                <a:gd name="T37" fmla="*/ 0 h 395"/>
                <a:gd name="T38" fmla="*/ 0 w 1349"/>
                <a:gd name="T39" fmla="*/ 0 h 395"/>
                <a:gd name="T40" fmla="*/ 0 w 1349"/>
                <a:gd name="T41" fmla="*/ 0 h 395"/>
                <a:gd name="T42" fmla="*/ 0 w 1349"/>
                <a:gd name="T43" fmla="*/ 0 h 395"/>
                <a:gd name="T44" fmla="*/ 0 w 1349"/>
                <a:gd name="T45" fmla="*/ 0 h 395"/>
                <a:gd name="T46" fmla="*/ 0 w 1349"/>
                <a:gd name="T47" fmla="*/ 0 h 395"/>
                <a:gd name="T48" fmla="*/ 0 w 1349"/>
                <a:gd name="T49" fmla="*/ 0 h 395"/>
                <a:gd name="T50" fmla="*/ 0 w 1349"/>
                <a:gd name="T51" fmla="*/ 0 h 395"/>
                <a:gd name="T52" fmla="*/ 0 w 1349"/>
                <a:gd name="T53" fmla="*/ 0 h 395"/>
                <a:gd name="T54" fmla="*/ 0 w 1349"/>
                <a:gd name="T55" fmla="*/ 0 h 395"/>
                <a:gd name="T56" fmla="*/ 0 w 1349"/>
                <a:gd name="T57" fmla="*/ 0 h 395"/>
                <a:gd name="T58" fmla="*/ 0 w 1349"/>
                <a:gd name="T59" fmla="*/ 0 h 395"/>
                <a:gd name="T60" fmla="*/ 0 w 1349"/>
                <a:gd name="T61" fmla="*/ 0 h 395"/>
                <a:gd name="T62" fmla="*/ 0 w 1349"/>
                <a:gd name="T63" fmla="*/ 0 h 395"/>
                <a:gd name="T64" fmla="*/ 0 w 1349"/>
                <a:gd name="T65" fmla="*/ 0 h 395"/>
                <a:gd name="T66" fmla="*/ 0 w 1349"/>
                <a:gd name="T67" fmla="*/ 0 h 395"/>
                <a:gd name="T68" fmla="*/ 0 w 1349"/>
                <a:gd name="T69" fmla="*/ 0 h 395"/>
                <a:gd name="T70" fmla="*/ 0 w 1349"/>
                <a:gd name="T71" fmla="*/ 0 h 395"/>
                <a:gd name="T72" fmla="*/ 0 w 1349"/>
                <a:gd name="T73" fmla="*/ 0 h 395"/>
                <a:gd name="T74" fmla="*/ 0 w 1349"/>
                <a:gd name="T75" fmla="*/ 0 h 395"/>
                <a:gd name="T76" fmla="*/ 0 w 1349"/>
                <a:gd name="T77" fmla="*/ 0 h 395"/>
                <a:gd name="T78" fmla="*/ 0 w 1349"/>
                <a:gd name="T79" fmla="*/ 0 h 395"/>
                <a:gd name="T80" fmla="*/ 0 w 1349"/>
                <a:gd name="T81" fmla="*/ 0 h 395"/>
                <a:gd name="T82" fmla="*/ 0 w 1349"/>
                <a:gd name="T83" fmla="*/ 0 h 395"/>
                <a:gd name="T84" fmla="*/ 0 w 1349"/>
                <a:gd name="T85" fmla="*/ 0 h 395"/>
                <a:gd name="T86" fmla="*/ 0 w 1349"/>
                <a:gd name="T87" fmla="*/ 0 h 395"/>
                <a:gd name="T88" fmla="*/ 0 w 1349"/>
                <a:gd name="T89" fmla="*/ 0 h 395"/>
                <a:gd name="T90" fmla="*/ 0 w 1349"/>
                <a:gd name="T91" fmla="*/ 0 h 395"/>
                <a:gd name="T92" fmla="*/ 0 w 1349"/>
                <a:gd name="T93" fmla="*/ 0 h 395"/>
                <a:gd name="T94" fmla="*/ 0 w 1349"/>
                <a:gd name="T95" fmla="*/ 0 h 395"/>
                <a:gd name="T96" fmla="*/ 0 w 1349"/>
                <a:gd name="T97" fmla="*/ 0 h 395"/>
                <a:gd name="T98" fmla="*/ 0 w 1349"/>
                <a:gd name="T99" fmla="*/ 0 h 395"/>
                <a:gd name="T100" fmla="*/ 0 w 1349"/>
                <a:gd name="T101" fmla="*/ 0 h 395"/>
                <a:gd name="T102" fmla="*/ 0 w 1349"/>
                <a:gd name="T103" fmla="*/ 0 h 3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9"/>
                <a:gd name="T157" fmla="*/ 0 h 395"/>
                <a:gd name="T158" fmla="*/ 1349 w 1349"/>
                <a:gd name="T159" fmla="*/ 395 h 3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9" h="395">
                  <a:moveTo>
                    <a:pt x="475" y="191"/>
                  </a:moveTo>
                  <a:lnTo>
                    <a:pt x="585" y="219"/>
                  </a:lnTo>
                  <a:lnTo>
                    <a:pt x="653" y="246"/>
                  </a:lnTo>
                  <a:lnTo>
                    <a:pt x="707" y="259"/>
                  </a:lnTo>
                  <a:lnTo>
                    <a:pt x="762" y="287"/>
                  </a:lnTo>
                  <a:lnTo>
                    <a:pt x="803" y="287"/>
                  </a:lnTo>
                  <a:lnTo>
                    <a:pt x="871" y="300"/>
                  </a:lnTo>
                  <a:lnTo>
                    <a:pt x="926" y="300"/>
                  </a:lnTo>
                  <a:lnTo>
                    <a:pt x="981" y="314"/>
                  </a:lnTo>
                  <a:lnTo>
                    <a:pt x="1034" y="314"/>
                  </a:lnTo>
                  <a:lnTo>
                    <a:pt x="1117" y="327"/>
                  </a:lnTo>
                  <a:lnTo>
                    <a:pt x="1185" y="327"/>
                  </a:lnTo>
                  <a:lnTo>
                    <a:pt x="1226" y="340"/>
                  </a:lnTo>
                  <a:lnTo>
                    <a:pt x="1253" y="355"/>
                  </a:lnTo>
                  <a:lnTo>
                    <a:pt x="1268" y="355"/>
                  </a:lnTo>
                  <a:lnTo>
                    <a:pt x="1281" y="340"/>
                  </a:lnTo>
                  <a:lnTo>
                    <a:pt x="1268" y="327"/>
                  </a:lnTo>
                  <a:lnTo>
                    <a:pt x="1253" y="314"/>
                  </a:lnTo>
                  <a:lnTo>
                    <a:pt x="1172" y="287"/>
                  </a:lnTo>
                  <a:lnTo>
                    <a:pt x="1076" y="287"/>
                  </a:lnTo>
                  <a:lnTo>
                    <a:pt x="1021" y="272"/>
                  </a:lnTo>
                  <a:lnTo>
                    <a:pt x="953" y="246"/>
                  </a:lnTo>
                  <a:lnTo>
                    <a:pt x="885" y="232"/>
                  </a:lnTo>
                  <a:lnTo>
                    <a:pt x="803" y="204"/>
                  </a:lnTo>
                  <a:lnTo>
                    <a:pt x="749" y="164"/>
                  </a:lnTo>
                  <a:lnTo>
                    <a:pt x="707" y="136"/>
                  </a:lnTo>
                  <a:lnTo>
                    <a:pt x="721" y="109"/>
                  </a:lnTo>
                  <a:lnTo>
                    <a:pt x="762" y="109"/>
                  </a:lnTo>
                  <a:lnTo>
                    <a:pt x="830" y="109"/>
                  </a:lnTo>
                  <a:lnTo>
                    <a:pt x="898" y="123"/>
                  </a:lnTo>
                  <a:lnTo>
                    <a:pt x="926" y="123"/>
                  </a:lnTo>
                  <a:lnTo>
                    <a:pt x="966" y="136"/>
                  </a:lnTo>
                  <a:lnTo>
                    <a:pt x="953" y="109"/>
                  </a:lnTo>
                  <a:lnTo>
                    <a:pt x="858" y="82"/>
                  </a:lnTo>
                  <a:lnTo>
                    <a:pt x="721" y="55"/>
                  </a:lnTo>
                  <a:lnTo>
                    <a:pt x="613" y="41"/>
                  </a:lnTo>
                  <a:lnTo>
                    <a:pt x="543" y="41"/>
                  </a:lnTo>
                  <a:lnTo>
                    <a:pt x="449" y="41"/>
                  </a:lnTo>
                  <a:lnTo>
                    <a:pt x="367" y="41"/>
                  </a:lnTo>
                  <a:lnTo>
                    <a:pt x="326" y="41"/>
                  </a:lnTo>
                  <a:lnTo>
                    <a:pt x="243" y="55"/>
                  </a:lnTo>
                  <a:lnTo>
                    <a:pt x="175" y="55"/>
                  </a:lnTo>
                  <a:lnTo>
                    <a:pt x="81" y="82"/>
                  </a:lnTo>
                  <a:lnTo>
                    <a:pt x="54" y="96"/>
                  </a:lnTo>
                  <a:lnTo>
                    <a:pt x="13" y="96"/>
                  </a:lnTo>
                  <a:lnTo>
                    <a:pt x="0" y="96"/>
                  </a:lnTo>
                  <a:lnTo>
                    <a:pt x="0" y="55"/>
                  </a:lnTo>
                  <a:lnTo>
                    <a:pt x="54" y="41"/>
                  </a:lnTo>
                  <a:lnTo>
                    <a:pt x="136" y="27"/>
                  </a:lnTo>
                  <a:lnTo>
                    <a:pt x="190" y="13"/>
                  </a:lnTo>
                  <a:lnTo>
                    <a:pt x="243" y="0"/>
                  </a:lnTo>
                  <a:lnTo>
                    <a:pt x="367" y="0"/>
                  </a:lnTo>
                  <a:lnTo>
                    <a:pt x="407" y="0"/>
                  </a:lnTo>
                  <a:lnTo>
                    <a:pt x="462" y="0"/>
                  </a:lnTo>
                  <a:lnTo>
                    <a:pt x="543" y="13"/>
                  </a:lnTo>
                  <a:lnTo>
                    <a:pt x="598" y="13"/>
                  </a:lnTo>
                  <a:lnTo>
                    <a:pt x="666" y="27"/>
                  </a:lnTo>
                  <a:lnTo>
                    <a:pt x="762" y="41"/>
                  </a:lnTo>
                  <a:lnTo>
                    <a:pt x="817" y="55"/>
                  </a:lnTo>
                  <a:lnTo>
                    <a:pt x="898" y="55"/>
                  </a:lnTo>
                  <a:lnTo>
                    <a:pt x="953" y="82"/>
                  </a:lnTo>
                  <a:lnTo>
                    <a:pt x="981" y="82"/>
                  </a:lnTo>
                  <a:lnTo>
                    <a:pt x="1021" y="109"/>
                  </a:lnTo>
                  <a:lnTo>
                    <a:pt x="1034" y="109"/>
                  </a:lnTo>
                  <a:lnTo>
                    <a:pt x="1062" y="136"/>
                  </a:lnTo>
                  <a:lnTo>
                    <a:pt x="1076" y="164"/>
                  </a:lnTo>
                  <a:lnTo>
                    <a:pt x="1062" y="177"/>
                  </a:lnTo>
                  <a:lnTo>
                    <a:pt x="1034" y="191"/>
                  </a:lnTo>
                  <a:lnTo>
                    <a:pt x="1008" y="164"/>
                  </a:lnTo>
                  <a:lnTo>
                    <a:pt x="926" y="151"/>
                  </a:lnTo>
                  <a:lnTo>
                    <a:pt x="898" y="151"/>
                  </a:lnTo>
                  <a:lnTo>
                    <a:pt x="845" y="136"/>
                  </a:lnTo>
                  <a:lnTo>
                    <a:pt x="817" y="136"/>
                  </a:lnTo>
                  <a:lnTo>
                    <a:pt x="790" y="136"/>
                  </a:lnTo>
                  <a:lnTo>
                    <a:pt x="762" y="151"/>
                  </a:lnTo>
                  <a:lnTo>
                    <a:pt x="845" y="191"/>
                  </a:lnTo>
                  <a:lnTo>
                    <a:pt x="898" y="204"/>
                  </a:lnTo>
                  <a:lnTo>
                    <a:pt x="981" y="219"/>
                  </a:lnTo>
                  <a:lnTo>
                    <a:pt x="1062" y="232"/>
                  </a:lnTo>
                  <a:lnTo>
                    <a:pt x="1104" y="259"/>
                  </a:lnTo>
                  <a:lnTo>
                    <a:pt x="1172" y="259"/>
                  </a:lnTo>
                  <a:lnTo>
                    <a:pt x="1226" y="287"/>
                  </a:lnTo>
                  <a:lnTo>
                    <a:pt x="1281" y="300"/>
                  </a:lnTo>
                  <a:lnTo>
                    <a:pt x="1321" y="314"/>
                  </a:lnTo>
                  <a:lnTo>
                    <a:pt x="1349" y="327"/>
                  </a:lnTo>
                  <a:lnTo>
                    <a:pt x="1349" y="355"/>
                  </a:lnTo>
                  <a:lnTo>
                    <a:pt x="1349" y="368"/>
                  </a:lnTo>
                  <a:lnTo>
                    <a:pt x="1336" y="395"/>
                  </a:lnTo>
                  <a:lnTo>
                    <a:pt x="1294" y="395"/>
                  </a:lnTo>
                  <a:lnTo>
                    <a:pt x="1268" y="395"/>
                  </a:lnTo>
                  <a:lnTo>
                    <a:pt x="1213" y="395"/>
                  </a:lnTo>
                  <a:lnTo>
                    <a:pt x="1062" y="382"/>
                  </a:lnTo>
                  <a:lnTo>
                    <a:pt x="1021" y="368"/>
                  </a:lnTo>
                  <a:lnTo>
                    <a:pt x="953" y="368"/>
                  </a:lnTo>
                  <a:lnTo>
                    <a:pt x="898" y="355"/>
                  </a:lnTo>
                  <a:lnTo>
                    <a:pt x="817" y="340"/>
                  </a:lnTo>
                  <a:lnTo>
                    <a:pt x="762" y="327"/>
                  </a:lnTo>
                  <a:lnTo>
                    <a:pt x="707" y="300"/>
                  </a:lnTo>
                  <a:lnTo>
                    <a:pt x="639" y="287"/>
                  </a:lnTo>
                  <a:lnTo>
                    <a:pt x="585" y="259"/>
                  </a:lnTo>
                  <a:lnTo>
                    <a:pt x="503" y="219"/>
                  </a:lnTo>
                  <a:lnTo>
                    <a:pt x="490" y="204"/>
                  </a:lnTo>
                  <a:lnTo>
                    <a:pt x="475" y="191"/>
                  </a:lnTo>
                </a:path>
              </a:pathLst>
            </a:custGeom>
            <a:noFill/>
            <a:ln w="0">
              <a:solidFill>
                <a:srgbClr val="000000"/>
              </a:solidFill>
              <a:round/>
              <a:headEnd/>
              <a:tailEnd/>
            </a:ln>
          </p:spPr>
          <p:txBody>
            <a:bodyPr/>
            <a:lstStyle/>
            <a:p>
              <a:endParaRPr lang="en-US"/>
            </a:p>
          </p:txBody>
        </p:sp>
        <p:sp>
          <p:nvSpPr>
            <p:cNvPr id="15542" name="Freeform 189"/>
            <p:cNvSpPr>
              <a:spLocks/>
            </p:cNvSpPr>
            <p:nvPr/>
          </p:nvSpPr>
          <p:spPr bwMode="auto">
            <a:xfrm>
              <a:off x="1633" y="2579"/>
              <a:ext cx="354" cy="268"/>
            </a:xfrm>
            <a:custGeom>
              <a:avLst/>
              <a:gdLst>
                <a:gd name="T0" fmla="*/ 0 w 1062"/>
                <a:gd name="T1" fmla="*/ 0 h 804"/>
                <a:gd name="T2" fmla="*/ 0 w 1062"/>
                <a:gd name="T3" fmla="*/ 0 h 804"/>
                <a:gd name="T4" fmla="*/ 0 w 1062"/>
                <a:gd name="T5" fmla="*/ 0 h 804"/>
                <a:gd name="T6" fmla="*/ 0 w 1062"/>
                <a:gd name="T7" fmla="*/ 0 h 804"/>
                <a:gd name="T8" fmla="*/ 0 w 1062"/>
                <a:gd name="T9" fmla="*/ 0 h 804"/>
                <a:gd name="T10" fmla="*/ 0 w 1062"/>
                <a:gd name="T11" fmla="*/ 0 h 804"/>
                <a:gd name="T12" fmla="*/ 0 w 1062"/>
                <a:gd name="T13" fmla="*/ 0 h 804"/>
                <a:gd name="T14" fmla="*/ 0 w 1062"/>
                <a:gd name="T15" fmla="*/ 0 h 804"/>
                <a:gd name="T16" fmla="*/ 0 w 1062"/>
                <a:gd name="T17" fmla="*/ 0 h 804"/>
                <a:gd name="T18" fmla="*/ 0 w 1062"/>
                <a:gd name="T19" fmla="*/ 0 h 804"/>
                <a:gd name="T20" fmla="*/ 0 w 1062"/>
                <a:gd name="T21" fmla="*/ 0 h 804"/>
                <a:gd name="T22" fmla="*/ 0 w 1062"/>
                <a:gd name="T23" fmla="*/ 0 h 804"/>
                <a:gd name="T24" fmla="*/ 0 w 1062"/>
                <a:gd name="T25" fmla="*/ 0 h 804"/>
                <a:gd name="T26" fmla="*/ 0 w 1062"/>
                <a:gd name="T27" fmla="*/ 0 h 804"/>
                <a:gd name="T28" fmla="*/ 0 w 1062"/>
                <a:gd name="T29" fmla="*/ 0 h 804"/>
                <a:gd name="T30" fmla="*/ 0 w 1062"/>
                <a:gd name="T31" fmla="*/ 0 h 804"/>
                <a:gd name="T32" fmla="*/ 0 w 1062"/>
                <a:gd name="T33" fmla="*/ 0 h 804"/>
                <a:gd name="T34" fmla="*/ 0 w 1062"/>
                <a:gd name="T35" fmla="*/ 0 h 804"/>
                <a:gd name="T36" fmla="*/ 0 w 1062"/>
                <a:gd name="T37" fmla="*/ 0 h 804"/>
                <a:gd name="T38" fmla="*/ 0 w 1062"/>
                <a:gd name="T39" fmla="*/ 0 h 804"/>
                <a:gd name="T40" fmla="*/ 0 w 1062"/>
                <a:gd name="T41" fmla="*/ 0 h 804"/>
                <a:gd name="T42" fmla="*/ 0 w 1062"/>
                <a:gd name="T43" fmla="*/ 0 h 804"/>
                <a:gd name="T44" fmla="*/ 0 w 1062"/>
                <a:gd name="T45" fmla="*/ 0 h 804"/>
                <a:gd name="T46" fmla="*/ 0 w 1062"/>
                <a:gd name="T47" fmla="*/ 0 h 804"/>
                <a:gd name="T48" fmla="*/ 0 w 1062"/>
                <a:gd name="T49" fmla="*/ 0 h 804"/>
                <a:gd name="T50" fmla="*/ 0 w 1062"/>
                <a:gd name="T51" fmla="*/ 0 h 804"/>
                <a:gd name="T52" fmla="*/ 0 w 1062"/>
                <a:gd name="T53" fmla="*/ 0 h 804"/>
                <a:gd name="T54" fmla="*/ 0 w 1062"/>
                <a:gd name="T55" fmla="*/ 0 h 804"/>
                <a:gd name="T56" fmla="*/ 0 w 1062"/>
                <a:gd name="T57" fmla="*/ 0 h 804"/>
                <a:gd name="T58" fmla="*/ 0 w 1062"/>
                <a:gd name="T59" fmla="*/ 0 h 804"/>
                <a:gd name="T60" fmla="*/ 0 w 1062"/>
                <a:gd name="T61" fmla="*/ 0 h 804"/>
                <a:gd name="T62" fmla="*/ 0 w 1062"/>
                <a:gd name="T63" fmla="*/ 0 h 804"/>
                <a:gd name="T64" fmla="*/ 0 w 1062"/>
                <a:gd name="T65" fmla="*/ 0 h 804"/>
                <a:gd name="T66" fmla="*/ 0 w 1062"/>
                <a:gd name="T67" fmla="*/ 0 h 804"/>
                <a:gd name="T68" fmla="*/ 0 w 1062"/>
                <a:gd name="T69" fmla="*/ 0 h 804"/>
                <a:gd name="T70" fmla="*/ 0 w 1062"/>
                <a:gd name="T71" fmla="*/ 0 h 804"/>
                <a:gd name="T72" fmla="*/ 0 w 1062"/>
                <a:gd name="T73" fmla="*/ 0 h 804"/>
                <a:gd name="T74" fmla="*/ 0 w 1062"/>
                <a:gd name="T75" fmla="*/ 0 h 804"/>
                <a:gd name="T76" fmla="*/ 0 w 1062"/>
                <a:gd name="T77" fmla="*/ 0 h 804"/>
                <a:gd name="T78" fmla="*/ 0 w 1062"/>
                <a:gd name="T79" fmla="*/ 0 h 804"/>
                <a:gd name="T80" fmla="*/ 0 w 1062"/>
                <a:gd name="T81" fmla="*/ 0 h 804"/>
                <a:gd name="T82" fmla="*/ 0 w 1062"/>
                <a:gd name="T83" fmla="*/ 0 h 804"/>
                <a:gd name="T84" fmla="*/ 0 w 1062"/>
                <a:gd name="T85" fmla="*/ 0 h 804"/>
                <a:gd name="T86" fmla="*/ 0 w 1062"/>
                <a:gd name="T87" fmla="*/ 0 h 804"/>
                <a:gd name="T88" fmla="*/ 0 w 1062"/>
                <a:gd name="T89" fmla="*/ 0 h 804"/>
                <a:gd name="T90" fmla="*/ 0 w 1062"/>
                <a:gd name="T91" fmla="*/ 0 h 804"/>
                <a:gd name="T92" fmla="*/ 0 w 1062"/>
                <a:gd name="T93" fmla="*/ 0 h 804"/>
                <a:gd name="T94" fmla="*/ 0 w 106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2"/>
                <a:gd name="T145" fmla="*/ 0 h 804"/>
                <a:gd name="T146" fmla="*/ 1062 w 106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2" h="804">
                  <a:moveTo>
                    <a:pt x="245" y="763"/>
                  </a:moveTo>
                  <a:lnTo>
                    <a:pt x="164" y="776"/>
                  </a:lnTo>
                  <a:lnTo>
                    <a:pt x="81" y="776"/>
                  </a:lnTo>
                  <a:lnTo>
                    <a:pt x="54" y="736"/>
                  </a:lnTo>
                  <a:lnTo>
                    <a:pt x="54" y="668"/>
                  </a:lnTo>
                  <a:lnTo>
                    <a:pt x="68" y="517"/>
                  </a:lnTo>
                  <a:lnTo>
                    <a:pt x="68" y="245"/>
                  </a:lnTo>
                  <a:lnTo>
                    <a:pt x="68" y="177"/>
                  </a:lnTo>
                  <a:lnTo>
                    <a:pt x="68" y="136"/>
                  </a:lnTo>
                  <a:lnTo>
                    <a:pt x="81" y="95"/>
                  </a:lnTo>
                  <a:lnTo>
                    <a:pt x="122" y="68"/>
                  </a:lnTo>
                  <a:lnTo>
                    <a:pt x="260" y="68"/>
                  </a:lnTo>
                  <a:lnTo>
                    <a:pt x="491" y="68"/>
                  </a:lnTo>
                  <a:lnTo>
                    <a:pt x="764" y="40"/>
                  </a:lnTo>
                  <a:lnTo>
                    <a:pt x="914" y="40"/>
                  </a:lnTo>
                  <a:lnTo>
                    <a:pt x="955" y="54"/>
                  </a:lnTo>
                  <a:lnTo>
                    <a:pt x="982" y="68"/>
                  </a:lnTo>
                  <a:lnTo>
                    <a:pt x="1010" y="81"/>
                  </a:lnTo>
                  <a:lnTo>
                    <a:pt x="1023" y="136"/>
                  </a:lnTo>
                  <a:lnTo>
                    <a:pt x="1023" y="353"/>
                  </a:lnTo>
                  <a:lnTo>
                    <a:pt x="1062" y="340"/>
                  </a:lnTo>
                  <a:lnTo>
                    <a:pt x="1062" y="149"/>
                  </a:lnTo>
                  <a:lnTo>
                    <a:pt x="1049" y="68"/>
                  </a:lnTo>
                  <a:lnTo>
                    <a:pt x="1036" y="40"/>
                  </a:lnTo>
                  <a:lnTo>
                    <a:pt x="982" y="13"/>
                  </a:lnTo>
                  <a:lnTo>
                    <a:pt x="941" y="0"/>
                  </a:lnTo>
                  <a:lnTo>
                    <a:pt x="887" y="0"/>
                  </a:lnTo>
                  <a:lnTo>
                    <a:pt x="846" y="0"/>
                  </a:lnTo>
                  <a:lnTo>
                    <a:pt x="804" y="13"/>
                  </a:lnTo>
                  <a:lnTo>
                    <a:pt x="464" y="26"/>
                  </a:lnTo>
                  <a:lnTo>
                    <a:pt x="191" y="26"/>
                  </a:lnTo>
                  <a:lnTo>
                    <a:pt x="122" y="26"/>
                  </a:lnTo>
                  <a:lnTo>
                    <a:pt x="54" y="40"/>
                  </a:lnTo>
                  <a:lnTo>
                    <a:pt x="28" y="68"/>
                  </a:lnTo>
                  <a:lnTo>
                    <a:pt x="13" y="95"/>
                  </a:lnTo>
                  <a:lnTo>
                    <a:pt x="13" y="177"/>
                  </a:lnTo>
                  <a:lnTo>
                    <a:pt x="13" y="204"/>
                  </a:lnTo>
                  <a:lnTo>
                    <a:pt x="28" y="285"/>
                  </a:lnTo>
                  <a:lnTo>
                    <a:pt x="13" y="313"/>
                  </a:lnTo>
                  <a:lnTo>
                    <a:pt x="0" y="627"/>
                  </a:lnTo>
                  <a:lnTo>
                    <a:pt x="0" y="708"/>
                  </a:lnTo>
                  <a:lnTo>
                    <a:pt x="0" y="736"/>
                  </a:lnTo>
                  <a:lnTo>
                    <a:pt x="0" y="776"/>
                  </a:lnTo>
                  <a:lnTo>
                    <a:pt x="28" y="791"/>
                  </a:lnTo>
                  <a:lnTo>
                    <a:pt x="96" y="804"/>
                  </a:lnTo>
                  <a:lnTo>
                    <a:pt x="122" y="791"/>
                  </a:lnTo>
                  <a:lnTo>
                    <a:pt x="164" y="791"/>
                  </a:lnTo>
                  <a:lnTo>
                    <a:pt x="245" y="763"/>
                  </a:lnTo>
                  <a:close/>
                </a:path>
              </a:pathLst>
            </a:custGeom>
            <a:solidFill>
              <a:srgbClr val="0E0D0D"/>
            </a:solidFill>
            <a:ln w="9525">
              <a:noFill/>
              <a:round/>
              <a:headEnd/>
              <a:tailEnd/>
            </a:ln>
          </p:spPr>
          <p:txBody>
            <a:bodyPr/>
            <a:lstStyle/>
            <a:p>
              <a:endParaRPr lang="en-US"/>
            </a:p>
          </p:txBody>
        </p:sp>
        <p:sp>
          <p:nvSpPr>
            <p:cNvPr id="15543" name="Freeform 190"/>
            <p:cNvSpPr>
              <a:spLocks/>
            </p:cNvSpPr>
            <p:nvPr/>
          </p:nvSpPr>
          <p:spPr bwMode="auto">
            <a:xfrm>
              <a:off x="1633" y="2579"/>
              <a:ext cx="354" cy="268"/>
            </a:xfrm>
            <a:custGeom>
              <a:avLst/>
              <a:gdLst>
                <a:gd name="T0" fmla="*/ 0 w 1062"/>
                <a:gd name="T1" fmla="*/ 0 h 804"/>
                <a:gd name="T2" fmla="*/ 0 w 1062"/>
                <a:gd name="T3" fmla="*/ 0 h 804"/>
                <a:gd name="T4" fmla="*/ 0 w 1062"/>
                <a:gd name="T5" fmla="*/ 0 h 804"/>
                <a:gd name="T6" fmla="*/ 0 w 1062"/>
                <a:gd name="T7" fmla="*/ 0 h 804"/>
                <a:gd name="T8" fmla="*/ 0 w 1062"/>
                <a:gd name="T9" fmla="*/ 0 h 804"/>
                <a:gd name="T10" fmla="*/ 0 w 1062"/>
                <a:gd name="T11" fmla="*/ 0 h 804"/>
                <a:gd name="T12" fmla="*/ 0 w 1062"/>
                <a:gd name="T13" fmla="*/ 0 h 804"/>
                <a:gd name="T14" fmla="*/ 0 w 1062"/>
                <a:gd name="T15" fmla="*/ 0 h 804"/>
                <a:gd name="T16" fmla="*/ 0 w 1062"/>
                <a:gd name="T17" fmla="*/ 0 h 804"/>
                <a:gd name="T18" fmla="*/ 0 w 1062"/>
                <a:gd name="T19" fmla="*/ 0 h 804"/>
                <a:gd name="T20" fmla="*/ 0 w 1062"/>
                <a:gd name="T21" fmla="*/ 0 h 804"/>
                <a:gd name="T22" fmla="*/ 0 w 1062"/>
                <a:gd name="T23" fmla="*/ 0 h 804"/>
                <a:gd name="T24" fmla="*/ 0 w 1062"/>
                <a:gd name="T25" fmla="*/ 0 h 804"/>
                <a:gd name="T26" fmla="*/ 0 w 1062"/>
                <a:gd name="T27" fmla="*/ 0 h 804"/>
                <a:gd name="T28" fmla="*/ 0 w 1062"/>
                <a:gd name="T29" fmla="*/ 0 h 804"/>
                <a:gd name="T30" fmla="*/ 0 w 1062"/>
                <a:gd name="T31" fmla="*/ 0 h 804"/>
                <a:gd name="T32" fmla="*/ 0 w 1062"/>
                <a:gd name="T33" fmla="*/ 0 h 804"/>
                <a:gd name="T34" fmla="*/ 0 w 1062"/>
                <a:gd name="T35" fmla="*/ 0 h 804"/>
                <a:gd name="T36" fmla="*/ 0 w 1062"/>
                <a:gd name="T37" fmla="*/ 0 h 804"/>
                <a:gd name="T38" fmla="*/ 0 w 1062"/>
                <a:gd name="T39" fmla="*/ 0 h 804"/>
                <a:gd name="T40" fmla="*/ 0 w 1062"/>
                <a:gd name="T41" fmla="*/ 0 h 804"/>
                <a:gd name="T42" fmla="*/ 0 w 1062"/>
                <a:gd name="T43" fmla="*/ 0 h 804"/>
                <a:gd name="T44" fmla="*/ 0 w 1062"/>
                <a:gd name="T45" fmla="*/ 0 h 804"/>
                <a:gd name="T46" fmla="*/ 0 w 1062"/>
                <a:gd name="T47" fmla="*/ 0 h 804"/>
                <a:gd name="T48" fmla="*/ 0 w 1062"/>
                <a:gd name="T49" fmla="*/ 0 h 804"/>
                <a:gd name="T50" fmla="*/ 0 w 1062"/>
                <a:gd name="T51" fmla="*/ 0 h 804"/>
                <a:gd name="T52" fmla="*/ 0 w 1062"/>
                <a:gd name="T53" fmla="*/ 0 h 804"/>
                <a:gd name="T54" fmla="*/ 0 w 1062"/>
                <a:gd name="T55" fmla="*/ 0 h 804"/>
                <a:gd name="T56" fmla="*/ 0 w 1062"/>
                <a:gd name="T57" fmla="*/ 0 h 804"/>
                <a:gd name="T58" fmla="*/ 0 w 1062"/>
                <a:gd name="T59" fmla="*/ 0 h 804"/>
                <a:gd name="T60" fmla="*/ 0 w 1062"/>
                <a:gd name="T61" fmla="*/ 0 h 804"/>
                <a:gd name="T62" fmla="*/ 0 w 1062"/>
                <a:gd name="T63" fmla="*/ 0 h 804"/>
                <a:gd name="T64" fmla="*/ 0 w 1062"/>
                <a:gd name="T65" fmla="*/ 0 h 804"/>
                <a:gd name="T66" fmla="*/ 0 w 1062"/>
                <a:gd name="T67" fmla="*/ 0 h 804"/>
                <a:gd name="T68" fmla="*/ 0 w 1062"/>
                <a:gd name="T69" fmla="*/ 0 h 804"/>
                <a:gd name="T70" fmla="*/ 0 w 1062"/>
                <a:gd name="T71" fmla="*/ 0 h 804"/>
                <a:gd name="T72" fmla="*/ 0 w 1062"/>
                <a:gd name="T73" fmla="*/ 0 h 804"/>
                <a:gd name="T74" fmla="*/ 0 w 1062"/>
                <a:gd name="T75" fmla="*/ 0 h 804"/>
                <a:gd name="T76" fmla="*/ 0 w 1062"/>
                <a:gd name="T77" fmla="*/ 0 h 804"/>
                <a:gd name="T78" fmla="*/ 0 w 1062"/>
                <a:gd name="T79" fmla="*/ 0 h 804"/>
                <a:gd name="T80" fmla="*/ 0 w 1062"/>
                <a:gd name="T81" fmla="*/ 0 h 804"/>
                <a:gd name="T82" fmla="*/ 0 w 1062"/>
                <a:gd name="T83" fmla="*/ 0 h 804"/>
                <a:gd name="T84" fmla="*/ 0 w 1062"/>
                <a:gd name="T85" fmla="*/ 0 h 804"/>
                <a:gd name="T86" fmla="*/ 0 w 1062"/>
                <a:gd name="T87" fmla="*/ 0 h 804"/>
                <a:gd name="T88" fmla="*/ 0 w 1062"/>
                <a:gd name="T89" fmla="*/ 0 h 804"/>
                <a:gd name="T90" fmla="*/ 0 w 1062"/>
                <a:gd name="T91" fmla="*/ 0 h 804"/>
                <a:gd name="T92" fmla="*/ 0 w 1062"/>
                <a:gd name="T93" fmla="*/ 0 h 804"/>
                <a:gd name="T94" fmla="*/ 0 w 106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2"/>
                <a:gd name="T145" fmla="*/ 0 h 804"/>
                <a:gd name="T146" fmla="*/ 1062 w 106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2" h="804">
                  <a:moveTo>
                    <a:pt x="245" y="763"/>
                  </a:moveTo>
                  <a:lnTo>
                    <a:pt x="164" y="776"/>
                  </a:lnTo>
                  <a:lnTo>
                    <a:pt x="81" y="776"/>
                  </a:lnTo>
                  <a:lnTo>
                    <a:pt x="54" y="736"/>
                  </a:lnTo>
                  <a:lnTo>
                    <a:pt x="54" y="668"/>
                  </a:lnTo>
                  <a:lnTo>
                    <a:pt x="68" y="517"/>
                  </a:lnTo>
                  <a:lnTo>
                    <a:pt x="68" y="245"/>
                  </a:lnTo>
                  <a:lnTo>
                    <a:pt x="68" y="177"/>
                  </a:lnTo>
                  <a:lnTo>
                    <a:pt x="68" y="136"/>
                  </a:lnTo>
                  <a:lnTo>
                    <a:pt x="81" y="95"/>
                  </a:lnTo>
                  <a:lnTo>
                    <a:pt x="122" y="68"/>
                  </a:lnTo>
                  <a:lnTo>
                    <a:pt x="260" y="68"/>
                  </a:lnTo>
                  <a:lnTo>
                    <a:pt x="491" y="68"/>
                  </a:lnTo>
                  <a:lnTo>
                    <a:pt x="764" y="40"/>
                  </a:lnTo>
                  <a:lnTo>
                    <a:pt x="914" y="40"/>
                  </a:lnTo>
                  <a:lnTo>
                    <a:pt x="955" y="54"/>
                  </a:lnTo>
                  <a:lnTo>
                    <a:pt x="982" y="68"/>
                  </a:lnTo>
                  <a:lnTo>
                    <a:pt x="1010" y="81"/>
                  </a:lnTo>
                  <a:lnTo>
                    <a:pt x="1023" y="136"/>
                  </a:lnTo>
                  <a:lnTo>
                    <a:pt x="1023" y="353"/>
                  </a:lnTo>
                  <a:lnTo>
                    <a:pt x="1062" y="340"/>
                  </a:lnTo>
                  <a:lnTo>
                    <a:pt x="1062" y="149"/>
                  </a:lnTo>
                  <a:lnTo>
                    <a:pt x="1049" y="68"/>
                  </a:lnTo>
                  <a:lnTo>
                    <a:pt x="1036" y="40"/>
                  </a:lnTo>
                  <a:lnTo>
                    <a:pt x="982" y="13"/>
                  </a:lnTo>
                  <a:lnTo>
                    <a:pt x="941" y="0"/>
                  </a:lnTo>
                  <a:lnTo>
                    <a:pt x="887" y="0"/>
                  </a:lnTo>
                  <a:lnTo>
                    <a:pt x="846" y="0"/>
                  </a:lnTo>
                  <a:lnTo>
                    <a:pt x="804" y="13"/>
                  </a:lnTo>
                  <a:lnTo>
                    <a:pt x="464" y="26"/>
                  </a:lnTo>
                  <a:lnTo>
                    <a:pt x="191" y="26"/>
                  </a:lnTo>
                  <a:lnTo>
                    <a:pt x="122" y="26"/>
                  </a:lnTo>
                  <a:lnTo>
                    <a:pt x="54" y="40"/>
                  </a:lnTo>
                  <a:lnTo>
                    <a:pt x="28" y="68"/>
                  </a:lnTo>
                  <a:lnTo>
                    <a:pt x="13" y="95"/>
                  </a:lnTo>
                  <a:lnTo>
                    <a:pt x="13" y="177"/>
                  </a:lnTo>
                  <a:lnTo>
                    <a:pt x="13" y="204"/>
                  </a:lnTo>
                  <a:lnTo>
                    <a:pt x="28" y="285"/>
                  </a:lnTo>
                  <a:lnTo>
                    <a:pt x="13" y="313"/>
                  </a:lnTo>
                  <a:lnTo>
                    <a:pt x="0" y="627"/>
                  </a:lnTo>
                  <a:lnTo>
                    <a:pt x="0" y="708"/>
                  </a:lnTo>
                  <a:lnTo>
                    <a:pt x="0" y="736"/>
                  </a:lnTo>
                  <a:lnTo>
                    <a:pt x="0" y="776"/>
                  </a:lnTo>
                  <a:lnTo>
                    <a:pt x="28" y="791"/>
                  </a:lnTo>
                  <a:lnTo>
                    <a:pt x="96" y="804"/>
                  </a:lnTo>
                  <a:lnTo>
                    <a:pt x="122" y="791"/>
                  </a:lnTo>
                  <a:lnTo>
                    <a:pt x="164" y="791"/>
                  </a:lnTo>
                  <a:lnTo>
                    <a:pt x="245" y="763"/>
                  </a:lnTo>
                </a:path>
              </a:pathLst>
            </a:custGeom>
            <a:noFill/>
            <a:ln w="0">
              <a:solidFill>
                <a:srgbClr val="000000"/>
              </a:solidFill>
              <a:round/>
              <a:headEnd/>
              <a:tailEnd/>
            </a:ln>
          </p:spPr>
          <p:txBody>
            <a:bodyPr/>
            <a:lstStyle/>
            <a:p>
              <a:endParaRPr lang="en-US"/>
            </a:p>
          </p:txBody>
        </p:sp>
        <p:sp>
          <p:nvSpPr>
            <p:cNvPr id="15544" name="Freeform 191"/>
            <p:cNvSpPr>
              <a:spLocks/>
            </p:cNvSpPr>
            <p:nvPr/>
          </p:nvSpPr>
          <p:spPr bwMode="auto">
            <a:xfrm>
              <a:off x="1633" y="2579"/>
              <a:ext cx="354" cy="268"/>
            </a:xfrm>
            <a:custGeom>
              <a:avLst/>
              <a:gdLst>
                <a:gd name="T0" fmla="*/ 0 w 1062"/>
                <a:gd name="T1" fmla="*/ 0 h 804"/>
                <a:gd name="T2" fmla="*/ 0 w 1062"/>
                <a:gd name="T3" fmla="*/ 0 h 804"/>
                <a:gd name="T4" fmla="*/ 0 w 1062"/>
                <a:gd name="T5" fmla="*/ 0 h 804"/>
                <a:gd name="T6" fmla="*/ 0 w 1062"/>
                <a:gd name="T7" fmla="*/ 0 h 804"/>
                <a:gd name="T8" fmla="*/ 0 w 1062"/>
                <a:gd name="T9" fmla="*/ 0 h 804"/>
                <a:gd name="T10" fmla="*/ 0 w 1062"/>
                <a:gd name="T11" fmla="*/ 0 h 804"/>
                <a:gd name="T12" fmla="*/ 0 w 1062"/>
                <a:gd name="T13" fmla="*/ 0 h 804"/>
                <a:gd name="T14" fmla="*/ 0 w 1062"/>
                <a:gd name="T15" fmla="*/ 0 h 804"/>
                <a:gd name="T16" fmla="*/ 0 w 1062"/>
                <a:gd name="T17" fmla="*/ 0 h 804"/>
                <a:gd name="T18" fmla="*/ 0 w 1062"/>
                <a:gd name="T19" fmla="*/ 0 h 804"/>
                <a:gd name="T20" fmla="*/ 0 w 1062"/>
                <a:gd name="T21" fmla="*/ 0 h 804"/>
                <a:gd name="T22" fmla="*/ 0 w 1062"/>
                <a:gd name="T23" fmla="*/ 0 h 804"/>
                <a:gd name="T24" fmla="*/ 0 w 1062"/>
                <a:gd name="T25" fmla="*/ 0 h 804"/>
                <a:gd name="T26" fmla="*/ 0 w 1062"/>
                <a:gd name="T27" fmla="*/ 0 h 804"/>
                <a:gd name="T28" fmla="*/ 0 w 1062"/>
                <a:gd name="T29" fmla="*/ 0 h 804"/>
                <a:gd name="T30" fmla="*/ 0 w 1062"/>
                <a:gd name="T31" fmla="*/ 0 h 804"/>
                <a:gd name="T32" fmla="*/ 0 w 1062"/>
                <a:gd name="T33" fmla="*/ 0 h 804"/>
                <a:gd name="T34" fmla="*/ 0 w 1062"/>
                <a:gd name="T35" fmla="*/ 0 h 804"/>
                <a:gd name="T36" fmla="*/ 0 w 1062"/>
                <a:gd name="T37" fmla="*/ 0 h 804"/>
                <a:gd name="T38" fmla="*/ 0 w 1062"/>
                <a:gd name="T39" fmla="*/ 0 h 804"/>
                <a:gd name="T40" fmla="*/ 0 w 1062"/>
                <a:gd name="T41" fmla="*/ 0 h 804"/>
                <a:gd name="T42" fmla="*/ 0 w 1062"/>
                <a:gd name="T43" fmla="*/ 0 h 804"/>
                <a:gd name="T44" fmla="*/ 0 w 1062"/>
                <a:gd name="T45" fmla="*/ 0 h 804"/>
                <a:gd name="T46" fmla="*/ 0 w 1062"/>
                <a:gd name="T47" fmla="*/ 0 h 804"/>
                <a:gd name="T48" fmla="*/ 0 w 1062"/>
                <a:gd name="T49" fmla="*/ 0 h 804"/>
                <a:gd name="T50" fmla="*/ 0 w 1062"/>
                <a:gd name="T51" fmla="*/ 0 h 804"/>
                <a:gd name="T52" fmla="*/ 0 w 1062"/>
                <a:gd name="T53" fmla="*/ 0 h 804"/>
                <a:gd name="T54" fmla="*/ 0 w 1062"/>
                <a:gd name="T55" fmla="*/ 0 h 804"/>
                <a:gd name="T56" fmla="*/ 0 w 1062"/>
                <a:gd name="T57" fmla="*/ 0 h 804"/>
                <a:gd name="T58" fmla="*/ 0 w 1062"/>
                <a:gd name="T59" fmla="*/ 0 h 804"/>
                <a:gd name="T60" fmla="*/ 0 w 1062"/>
                <a:gd name="T61" fmla="*/ 0 h 804"/>
                <a:gd name="T62" fmla="*/ 0 w 1062"/>
                <a:gd name="T63" fmla="*/ 0 h 804"/>
                <a:gd name="T64" fmla="*/ 0 w 1062"/>
                <a:gd name="T65" fmla="*/ 0 h 804"/>
                <a:gd name="T66" fmla="*/ 0 w 1062"/>
                <a:gd name="T67" fmla="*/ 0 h 804"/>
                <a:gd name="T68" fmla="*/ 0 w 1062"/>
                <a:gd name="T69" fmla="*/ 0 h 804"/>
                <a:gd name="T70" fmla="*/ 0 w 1062"/>
                <a:gd name="T71" fmla="*/ 0 h 804"/>
                <a:gd name="T72" fmla="*/ 0 w 1062"/>
                <a:gd name="T73" fmla="*/ 0 h 804"/>
                <a:gd name="T74" fmla="*/ 0 w 1062"/>
                <a:gd name="T75" fmla="*/ 0 h 804"/>
                <a:gd name="T76" fmla="*/ 0 w 1062"/>
                <a:gd name="T77" fmla="*/ 0 h 804"/>
                <a:gd name="T78" fmla="*/ 0 w 1062"/>
                <a:gd name="T79" fmla="*/ 0 h 804"/>
                <a:gd name="T80" fmla="*/ 0 w 1062"/>
                <a:gd name="T81" fmla="*/ 0 h 804"/>
                <a:gd name="T82" fmla="*/ 0 w 1062"/>
                <a:gd name="T83" fmla="*/ 0 h 804"/>
                <a:gd name="T84" fmla="*/ 0 w 1062"/>
                <a:gd name="T85" fmla="*/ 0 h 804"/>
                <a:gd name="T86" fmla="*/ 0 w 1062"/>
                <a:gd name="T87" fmla="*/ 0 h 804"/>
                <a:gd name="T88" fmla="*/ 0 w 1062"/>
                <a:gd name="T89" fmla="*/ 0 h 804"/>
                <a:gd name="T90" fmla="*/ 0 w 1062"/>
                <a:gd name="T91" fmla="*/ 0 h 804"/>
                <a:gd name="T92" fmla="*/ 0 w 1062"/>
                <a:gd name="T93" fmla="*/ 0 h 804"/>
                <a:gd name="T94" fmla="*/ 0 w 106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2"/>
                <a:gd name="T145" fmla="*/ 0 h 804"/>
                <a:gd name="T146" fmla="*/ 1062 w 106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2" h="804">
                  <a:moveTo>
                    <a:pt x="245" y="763"/>
                  </a:moveTo>
                  <a:lnTo>
                    <a:pt x="164" y="776"/>
                  </a:lnTo>
                  <a:lnTo>
                    <a:pt x="81" y="776"/>
                  </a:lnTo>
                  <a:lnTo>
                    <a:pt x="54" y="736"/>
                  </a:lnTo>
                  <a:lnTo>
                    <a:pt x="54" y="668"/>
                  </a:lnTo>
                  <a:lnTo>
                    <a:pt x="68" y="517"/>
                  </a:lnTo>
                  <a:lnTo>
                    <a:pt x="68" y="245"/>
                  </a:lnTo>
                  <a:lnTo>
                    <a:pt x="68" y="177"/>
                  </a:lnTo>
                  <a:lnTo>
                    <a:pt x="68" y="136"/>
                  </a:lnTo>
                  <a:lnTo>
                    <a:pt x="81" y="95"/>
                  </a:lnTo>
                  <a:lnTo>
                    <a:pt x="122" y="68"/>
                  </a:lnTo>
                  <a:lnTo>
                    <a:pt x="260" y="68"/>
                  </a:lnTo>
                  <a:lnTo>
                    <a:pt x="491" y="68"/>
                  </a:lnTo>
                  <a:lnTo>
                    <a:pt x="764" y="40"/>
                  </a:lnTo>
                  <a:lnTo>
                    <a:pt x="914" y="40"/>
                  </a:lnTo>
                  <a:lnTo>
                    <a:pt x="955" y="54"/>
                  </a:lnTo>
                  <a:lnTo>
                    <a:pt x="982" y="68"/>
                  </a:lnTo>
                  <a:lnTo>
                    <a:pt x="1010" y="81"/>
                  </a:lnTo>
                  <a:lnTo>
                    <a:pt x="1023" y="136"/>
                  </a:lnTo>
                  <a:lnTo>
                    <a:pt x="1023" y="353"/>
                  </a:lnTo>
                  <a:lnTo>
                    <a:pt x="1062" y="340"/>
                  </a:lnTo>
                  <a:lnTo>
                    <a:pt x="1062" y="149"/>
                  </a:lnTo>
                  <a:lnTo>
                    <a:pt x="1049" y="68"/>
                  </a:lnTo>
                  <a:lnTo>
                    <a:pt x="1036" y="40"/>
                  </a:lnTo>
                  <a:lnTo>
                    <a:pt x="982" y="13"/>
                  </a:lnTo>
                  <a:lnTo>
                    <a:pt x="941" y="0"/>
                  </a:lnTo>
                  <a:lnTo>
                    <a:pt x="887" y="0"/>
                  </a:lnTo>
                  <a:lnTo>
                    <a:pt x="846" y="0"/>
                  </a:lnTo>
                  <a:lnTo>
                    <a:pt x="804" y="13"/>
                  </a:lnTo>
                  <a:lnTo>
                    <a:pt x="464" y="26"/>
                  </a:lnTo>
                  <a:lnTo>
                    <a:pt x="191" y="26"/>
                  </a:lnTo>
                  <a:lnTo>
                    <a:pt x="122" y="26"/>
                  </a:lnTo>
                  <a:lnTo>
                    <a:pt x="54" y="40"/>
                  </a:lnTo>
                  <a:lnTo>
                    <a:pt x="28" y="68"/>
                  </a:lnTo>
                  <a:lnTo>
                    <a:pt x="13" y="95"/>
                  </a:lnTo>
                  <a:lnTo>
                    <a:pt x="13" y="177"/>
                  </a:lnTo>
                  <a:lnTo>
                    <a:pt x="13" y="204"/>
                  </a:lnTo>
                  <a:lnTo>
                    <a:pt x="28" y="285"/>
                  </a:lnTo>
                  <a:lnTo>
                    <a:pt x="13" y="313"/>
                  </a:lnTo>
                  <a:lnTo>
                    <a:pt x="0" y="627"/>
                  </a:lnTo>
                  <a:lnTo>
                    <a:pt x="0" y="708"/>
                  </a:lnTo>
                  <a:lnTo>
                    <a:pt x="0" y="736"/>
                  </a:lnTo>
                  <a:lnTo>
                    <a:pt x="0" y="776"/>
                  </a:lnTo>
                  <a:lnTo>
                    <a:pt x="28" y="791"/>
                  </a:lnTo>
                  <a:lnTo>
                    <a:pt x="96" y="804"/>
                  </a:lnTo>
                  <a:lnTo>
                    <a:pt x="122" y="791"/>
                  </a:lnTo>
                  <a:lnTo>
                    <a:pt x="164" y="791"/>
                  </a:lnTo>
                  <a:lnTo>
                    <a:pt x="245" y="763"/>
                  </a:lnTo>
                </a:path>
              </a:pathLst>
            </a:custGeom>
            <a:noFill/>
            <a:ln w="0">
              <a:solidFill>
                <a:srgbClr val="000000"/>
              </a:solidFill>
              <a:round/>
              <a:headEnd/>
              <a:tailEnd/>
            </a:ln>
          </p:spPr>
          <p:txBody>
            <a:bodyPr/>
            <a:lstStyle/>
            <a:p>
              <a:endParaRPr lang="en-US"/>
            </a:p>
          </p:txBody>
        </p:sp>
        <p:sp>
          <p:nvSpPr>
            <p:cNvPr id="15545" name="Freeform 192"/>
            <p:cNvSpPr>
              <a:spLocks/>
            </p:cNvSpPr>
            <p:nvPr/>
          </p:nvSpPr>
          <p:spPr bwMode="auto">
            <a:xfrm>
              <a:off x="2009" y="2620"/>
              <a:ext cx="78" cy="72"/>
            </a:xfrm>
            <a:custGeom>
              <a:avLst/>
              <a:gdLst>
                <a:gd name="T0" fmla="*/ 0 w 232"/>
                <a:gd name="T1" fmla="*/ 0 h 218"/>
                <a:gd name="T2" fmla="*/ 0 w 232"/>
                <a:gd name="T3" fmla="*/ 0 h 218"/>
                <a:gd name="T4" fmla="*/ 0 w 232"/>
                <a:gd name="T5" fmla="*/ 0 h 218"/>
                <a:gd name="T6" fmla="*/ 0 w 232"/>
                <a:gd name="T7" fmla="*/ 0 h 218"/>
                <a:gd name="T8" fmla="*/ 0 w 232"/>
                <a:gd name="T9" fmla="*/ 0 h 218"/>
                <a:gd name="T10" fmla="*/ 0 w 232"/>
                <a:gd name="T11" fmla="*/ 0 h 218"/>
                <a:gd name="T12" fmla="*/ 0 w 232"/>
                <a:gd name="T13" fmla="*/ 0 h 218"/>
                <a:gd name="T14" fmla="*/ 0 w 232"/>
                <a:gd name="T15" fmla="*/ 0 h 218"/>
                <a:gd name="T16" fmla="*/ 0 w 232"/>
                <a:gd name="T17" fmla="*/ 0 h 218"/>
                <a:gd name="T18" fmla="*/ 0 w 232"/>
                <a:gd name="T19" fmla="*/ 0 h 218"/>
                <a:gd name="T20" fmla="*/ 0 w 232"/>
                <a:gd name="T21" fmla="*/ 0 h 218"/>
                <a:gd name="T22" fmla="*/ 0 w 232"/>
                <a:gd name="T23" fmla="*/ 0 h 218"/>
                <a:gd name="T24" fmla="*/ 0 w 232"/>
                <a:gd name="T25" fmla="*/ 0 h 218"/>
                <a:gd name="T26" fmla="*/ 0 w 232"/>
                <a:gd name="T27" fmla="*/ 0 h 218"/>
                <a:gd name="T28" fmla="*/ 0 w 232"/>
                <a:gd name="T29" fmla="*/ 0 h 218"/>
                <a:gd name="T30" fmla="*/ 0 w 232"/>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218"/>
                <a:gd name="T50" fmla="*/ 232 w 232"/>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218">
                  <a:moveTo>
                    <a:pt x="28" y="218"/>
                  </a:moveTo>
                  <a:lnTo>
                    <a:pt x="0" y="0"/>
                  </a:lnTo>
                  <a:lnTo>
                    <a:pt x="55" y="0"/>
                  </a:lnTo>
                  <a:lnTo>
                    <a:pt x="151" y="0"/>
                  </a:lnTo>
                  <a:lnTo>
                    <a:pt x="179" y="0"/>
                  </a:lnTo>
                  <a:lnTo>
                    <a:pt x="232" y="178"/>
                  </a:lnTo>
                  <a:lnTo>
                    <a:pt x="192" y="178"/>
                  </a:lnTo>
                  <a:lnTo>
                    <a:pt x="179" y="137"/>
                  </a:lnTo>
                  <a:lnTo>
                    <a:pt x="137" y="27"/>
                  </a:lnTo>
                  <a:lnTo>
                    <a:pt x="96" y="27"/>
                  </a:lnTo>
                  <a:lnTo>
                    <a:pt x="55" y="27"/>
                  </a:lnTo>
                  <a:lnTo>
                    <a:pt x="55" y="55"/>
                  </a:lnTo>
                  <a:lnTo>
                    <a:pt x="55" y="110"/>
                  </a:lnTo>
                  <a:lnTo>
                    <a:pt x="55" y="163"/>
                  </a:lnTo>
                  <a:lnTo>
                    <a:pt x="83" y="191"/>
                  </a:lnTo>
                  <a:lnTo>
                    <a:pt x="28" y="218"/>
                  </a:lnTo>
                  <a:close/>
                </a:path>
              </a:pathLst>
            </a:custGeom>
            <a:solidFill>
              <a:srgbClr val="0E0D0D"/>
            </a:solidFill>
            <a:ln w="9525">
              <a:noFill/>
              <a:round/>
              <a:headEnd/>
              <a:tailEnd/>
            </a:ln>
          </p:spPr>
          <p:txBody>
            <a:bodyPr/>
            <a:lstStyle/>
            <a:p>
              <a:endParaRPr lang="en-US"/>
            </a:p>
          </p:txBody>
        </p:sp>
        <p:sp>
          <p:nvSpPr>
            <p:cNvPr id="15546" name="Freeform 193"/>
            <p:cNvSpPr>
              <a:spLocks/>
            </p:cNvSpPr>
            <p:nvPr/>
          </p:nvSpPr>
          <p:spPr bwMode="auto">
            <a:xfrm>
              <a:off x="2009" y="2620"/>
              <a:ext cx="78" cy="72"/>
            </a:xfrm>
            <a:custGeom>
              <a:avLst/>
              <a:gdLst>
                <a:gd name="T0" fmla="*/ 0 w 232"/>
                <a:gd name="T1" fmla="*/ 0 h 218"/>
                <a:gd name="T2" fmla="*/ 0 w 232"/>
                <a:gd name="T3" fmla="*/ 0 h 218"/>
                <a:gd name="T4" fmla="*/ 0 w 232"/>
                <a:gd name="T5" fmla="*/ 0 h 218"/>
                <a:gd name="T6" fmla="*/ 0 w 232"/>
                <a:gd name="T7" fmla="*/ 0 h 218"/>
                <a:gd name="T8" fmla="*/ 0 w 232"/>
                <a:gd name="T9" fmla="*/ 0 h 218"/>
                <a:gd name="T10" fmla="*/ 0 w 232"/>
                <a:gd name="T11" fmla="*/ 0 h 218"/>
                <a:gd name="T12" fmla="*/ 0 w 232"/>
                <a:gd name="T13" fmla="*/ 0 h 218"/>
                <a:gd name="T14" fmla="*/ 0 w 232"/>
                <a:gd name="T15" fmla="*/ 0 h 218"/>
                <a:gd name="T16" fmla="*/ 0 w 232"/>
                <a:gd name="T17" fmla="*/ 0 h 218"/>
                <a:gd name="T18" fmla="*/ 0 w 232"/>
                <a:gd name="T19" fmla="*/ 0 h 218"/>
                <a:gd name="T20" fmla="*/ 0 w 232"/>
                <a:gd name="T21" fmla="*/ 0 h 218"/>
                <a:gd name="T22" fmla="*/ 0 w 232"/>
                <a:gd name="T23" fmla="*/ 0 h 218"/>
                <a:gd name="T24" fmla="*/ 0 w 232"/>
                <a:gd name="T25" fmla="*/ 0 h 218"/>
                <a:gd name="T26" fmla="*/ 0 w 232"/>
                <a:gd name="T27" fmla="*/ 0 h 218"/>
                <a:gd name="T28" fmla="*/ 0 w 232"/>
                <a:gd name="T29" fmla="*/ 0 h 218"/>
                <a:gd name="T30" fmla="*/ 0 w 232"/>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218"/>
                <a:gd name="T50" fmla="*/ 232 w 232"/>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218">
                  <a:moveTo>
                    <a:pt x="28" y="218"/>
                  </a:moveTo>
                  <a:lnTo>
                    <a:pt x="0" y="0"/>
                  </a:lnTo>
                  <a:lnTo>
                    <a:pt x="55" y="0"/>
                  </a:lnTo>
                  <a:lnTo>
                    <a:pt x="151" y="0"/>
                  </a:lnTo>
                  <a:lnTo>
                    <a:pt x="179" y="0"/>
                  </a:lnTo>
                  <a:lnTo>
                    <a:pt x="232" y="178"/>
                  </a:lnTo>
                  <a:lnTo>
                    <a:pt x="192" y="178"/>
                  </a:lnTo>
                  <a:lnTo>
                    <a:pt x="179" y="137"/>
                  </a:lnTo>
                  <a:lnTo>
                    <a:pt x="137" y="27"/>
                  </a:lnTo>
                  <a:lnTo>
                    <a:pt x="96" y="27"/>
                  </a:lnTo>
                  <a:lnTo>
                    <a:pt x="55" y="27"/>
                  </a:lnTo>
                  <a:lnTo>
                    <a:pt x="55" y="55"/>
                  </a:lnTo>
                  <a:lnTo>
                    <a:pt x="55" y="110"/>
                  </a:lnTo>
                  <a:lnTo>
                    <a:pt x="55" y="163"/>
                  </a:lnTo>
                  <a:lnTo>
                    <a:pt x="83" y="191"/>
                  </a:lnTo>
                  <a:lnTo>
                    <a:pt x="28" y="218"/>
                  </a:lnTo>
                </a:path>
              </a:pathLst>
            </a:custGeom>
            <a:noFill/>
            <a:ln w="0">
              <a:solidFill>
                <a:srgbClr val="000000"/>
              </a:solidFill>
              <a:round/>
              <a:headEnd/>
              <a:tailEnd/>
            </a:ln>
          </p:spPr>
          <p:txBody>
            <a:bodyPr/>
            <a:lstStyle/>
            <a:p>
              <a:endParaRPr lang="en-US"/>
            </a:p>
          </p:txBody>
        </p:sp>
        <p:sp>
          <p:nvSpPr>
            <p:cNvPr id="15547" name="Freeform 194"/>
            <p:cNvSpPr>
              <a:spLocks/>
            </p:cNvSpPr>
            <p:nvPr/>
          </p:nvSpPr>
          <p:spPr bwMode="auto">
            <a:xfrm>
              <a:off x="2009" y="2620"/>
              <a:ext cx="78" cy="72"/>
            </a:xfrm>
            <a:custGeom>
              <a:avLst/>
              <a:gdLst>
                <a:gd name="T0" fmla="*/ 0 w 232"/>
                <a:gd name="T1" fmla="*/ 0 h 218"/>
                <a:gd name="T2" fmla="*/ 0 w 232"/>
                <a:gd name="T3" fmla="*/ 0 h 218"/>
                <a:gd name="T4" fmla="*/ 0 w 232"/>
                <a:gd name="T5" fmla="*/ 0 h 218"/>
                <a:gd name="T6" fmla="*/ 0 w 232"/>
                <a:gd name="T7" fmla="*/ 0 h 218"/>
                <a:gd name="T8" fmla="*/ 0 w 232"/>
                <a:gd name="T9" fmla="*/ 0 h 218"/>
                <a:gd name="T10" fmla="*/ 0 w 232"/>
                <a:gd name="T11" fmla="*/ 0 h 218"/>
                <a:gd name="T12" fmla="*/ 0 w 232"/>
                <a:gd name="T13" fmla="*/ 0 h 218"/>
                <a:gd name="T14" fmla="*/ 0 w 232"/>
                <a:gd name="T15" fmla="*/ 0 h 218"/>
                <a:gd name="T16" fmla="*/ 0 w 232"/>
                <a:gd name="T17" fmla="*/ 0 h 218"/>
                <a:gd name="T18" fmla="*/ 0 w 232"/>
                <a:gd name="T19" fmla="*/ 0 h 218"/>
                <a:gd name="T20" fmla="*/ 0 w 232"/>
                <a:gd name="T21" fmla="*/ 0 h 218"/>
                <a:gd name="T22" fmla="*/ 0 w 232"/>
                <a:gd name="T23" fmla="*/ 0 h 218"/>
                <a:gd name="T24" fmla="*/ 0 w 232"/>
                <a:gd name="T25" fmla="*/ 0 h 218"/>
                <a:gd name="T26" fmla="*/ 0 w 232"/>
                <a:gd name="T27" fmla="*/ 0 h 218"/>
                <a:gd name="T28" fmla="*/ 0 w 232"/>
                <a:gd name="T29" fmla="*/ 0 h 218"/>
                <a:gd name="T30" fmla="*/ 0 w 232"/>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218"/>
                <a:gd name="T50" fmla="*/ 232 w 232"/>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218">
                  <a:moveTo>
                    <a:pt x="28" y="218"/>
                  </a:moveTo>
                  <a:lnTo>
                    <a:pt x="0" y="0"/>
                  </a:lnTo>
                  <a:lnTo>
                    <a:pt x="55" y="0"/>
                  </a:lnTo>
                  <a:lnTo>
                    <a:pt x="151" y="0"/>
                  </a:lnTo>
                  <a:lnTo>
                    <a:pt x="179" y="0"/>
                  </a:lnTo>
                  <a:lnTo>
                    <a:pt x="232" y="178"/>
                  </a:lnTo>
                  <a:lnTo>
                    <a:pt x="192" y="178"/>
                  </a:lnTo>
                  <a:lnTo>
                    <a:pt x="179" y="137"/>
                  </a:lnTo>
                  <a:lnTo>
                    <a:pt x="137" y="27"/>
                  </a:lnTo>
                  <a:lnTo>
                    <a:pt x="96" y="27"/>
                  </a:lnTo>
                  <a:lnTo>
                    <a:pt x="55" y="27"/>
                  </a:lnTo>
                  <a:lnTo>
                    <a:pt x="55" y="55"/>
                  </a:lnTo>
                  <a:lnTo>
                    <a:pt x="55" y="110"/>
                  </a:lnTo>
                  <a:lnTo>
                    <a:pt x="55" y="163"/>
                  </a:lnTo>
                  <a:lnTo>
                    <a:pt x="83" y="191"/>
                  </a:lnTo>
                  <a:lnTo>
                    <a:pt x="28" y="218"/>
                  </a:lnTo>
                </a:path>
              </a:pathLst>
            </a:custGeom>
            <a:noFill/>
            <a:ln w="0">
              <a:solidFill>
                <a:srgbClr val="000000"/>
              </a:solidFill>
              <a:round/>
              <a:headEnd/>
              <a:tailEnd/>
            </a:ln>
          </p:spPr>
          <p:txBody>
            <a:bodyPr/>
            <a:lstStyle/>
            <a:p>
              <a:endParaRPr lang="en-US"/>
            </a:p>
          </p:txBody>
        </p:sp>
        <p:sp>
          <p:nvSpPr>
            <p:cNvPr id="15548" name="Freeform 195"/>
            <p:cNvSpPr>
              <a:spLocks/>
            </p:cNvSpPr>
            <p:nvPr/>
          </p:nvSpPr>
          <p:spPr bwMode="auto">
            <a:xfrm>
              <a:off x="2096" y="2538"/>
              <a:ext cx="309" cy="282"/>
            </a:xfrm>
            <a:custGeom>
              <a:avLst/>
              <a:gdLst>
                <a:gd name="T0" fmla="*/ 0 w 928"/>
                <a:gd name="T1" fmla="*/ 0 h 846"/>
                <a:gd name="T2" fmla="*/ 0 w 928"/>
                <a:gd name="T3" fmla="*/ 0 h 846"/>
                <a:gd name="T4" fmla="*/ 0 w 928"/>
                <a:gd name="T5" fmla="*/ 0 h 846"/>
                <a:gd name="T6" fmla="*/ 0 w 928"/>
                <a:gd name="T7" fmla="*/ 0 h 846"/>
                <a:gd name="T8" fmla="*/ 0 w 928"/>
                <a:gd name="T9" fmla="*/ 0 h 846"/>
                <a:gd name="T10" fmla="*/ 0 w 928"/>
                <a:gd name="T11" fmla="*/ 0 h 846"/>
                <a:gd name="T12" fmla="*/ 0 w 928"/>
                <a:gd name="T13" fmla="*/ 0 h 846"/>
                <a:gd name="T14" fmla="*/ 0 w 928"/>
                <a:gd name="T15" fmla="*/ 0 h 846"/>
                <a:gd name="T16" fmla="*/ 0 w 928"/>
                <a:gd name="T17" fmla="*/ 0 h 846"/>
                <a:gd name="T18" fmla="*/ 0 w 928"/>
                <a:gd name="T19" fmla="*/ 0 h 846"/>
                <a:gd name="T20" fmla="*/ 0 w 928"/>
                <a:gd name="T21" fmla="*/ 0 h 846"/>
                <a:gd name="T22" fmla="*/ 0 w 928"/>
                <a:gd name="T23" fmla="*/ 0 h 846"/>
                <a:gd name="T24" fmla="*/ 0 w 928"/>
                <a:gd name="T25" fmla="*/ 0 h 846"/>
                <a:gd name="T26" fmla="*/ 0 w 928"/>
                <a:gd name="T27" fmla="*/ 0 h 846"/>
                <a:gd name="T28" fmla="*/ 0 w 928"/>
                <a:gd name="T29" fmla="*/ 0 h 846"/>
                <a:gd name="T30" fmla="*/ 0 w 928"/>
                <a:gd name="T31" fmla="*/ 0 h 846"/>
                <a:gd name="T32" fmla="*/ 0 w 928"/>
                <a:gd name="T33" fmla="*/ 0 h 846"/>
                <a:gd name="T34" fmla="*/ 0 w 928"/>
                <a:gd name="T35" fmla="*/ 0 h 846"/>
                <a:gd name="T36" fmla="*/ 0 w 928"/>
                <a:gd name="T37" fmla="*/ 0 h 846"/>
                <a:gd name="T38" fmla="*/ 0 w 928"/>
                <a:gd name="T39" fmla="*/ 0 h 846"/>
                <a:gd name="T40" fmla="*/ 0 w 928"/>
                <a:gd name="T41" fmla="*/ 0 h 846"/>
                <a:gd name="T42" fmla="*/ 0 w 928"/>
                <a:gd name="T43" fmla="*/ 0 h 846"/>
                <a:gd name="T44" fmla="*/ 0 w 928"/>
                <a:gd name="T45" fmla="*/ 0 h 846"/>
                <a:gd name="T46" fmla="*/ 0 w 928"/>
                <a:gd name="T47" fmla="*/ 0 h 846"/>
                <a:gd name="T48" fmla="*/ 0 w 928"/>
                <a:gd name="T49" fmla="*/ 0 h 846"/>
                <a:gd name="T50" fmla="*/ 0 w 928"/>
                <a:gd name="T51" fmla="*/ 0 h 846"/>
                <a:gd name="T52" fmla="*/ 0 w 928"/>
                <a:gd name="T53" fmla="*/ 0 h 846"/>
                <a:gd name="T54" fmla="*/ 0 w 928"/>
                <a:gd name="T55" fmla="*/ 0 h 846"/>
                <a:gd name="T56" fmla="*/ 0 w 928"/>
                <a:gd name="T57" fmla="*/ 0 h 846"/>
                <a:gd name="T58" fmla="*/ 0 w 928"/>
                <a:gd name="T59" fmla="*/ 0 h 846"/>
                <a:gd name="T60" fmla="*/ 0 w 928"/>
                <a:gd name="T61" fmla="*/ 0 h 846"/>
                <a:gd name="T62" fmla="*/ 0 w 928"/>
                <a:gd name="T63" fmla="*/ 0 h 846"/>
                <a:gd name="T64" fmla="*/ 0 w 928"/>
                <a:gd name="T65" fmla="*/ 0 h 846"/>
                <a:gd name="T66" fmla="*/ 0 w 928"/>
                <a:gd name="T67" fmla="*/ 0 h 846"/>
                <a:gd name="T68" fmla="*/ 0 w 928"/>
                <a:gd name="T69" fmla="*/ 0 h 846"/>
                <a:gd name="T70" fmla="*/ 0 w 928"/>
                <a:gd name="T71" fmla="*/ 0 h 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8"/>
                <a:gd name="T109" fmla="*/ 0 h 846"/>
                <a:gd name="T110" fmla="*/ 928 w 928"/>
                <a:gd name="T111" fmla="*/ 846 h 8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8" h="846">
                  <a:moveTo>
                    <a:pt x="82" y="408"/>
                  </a:moveTo>
                  <a:lnTo>
                    <a:pt x="82" y="355"/>
                  </a:lnTo>
                  <a:lnTo>
                    <a:pt x="82" y="340"/>
                  </a:lnTo>
                  <a:lnTo>
                    <a:pt x="68" y="259"/>
                  </a:lnTo>
                  <a:lnTo>
                    <a:pt x="55" y="204"/>
                  </a:lnTo>
                  <a:lnTo>
                    <a:pt x="55" y="163"/>
                  </a:lnTo>
                  <a:lnTo>
                    <a:pt x="68" y="136"/>
                  </a:lnTo>
                  <a:lnTo>
                    <a:pt x="95" y="136"/>
                  </a:lnTo>
                  <a:lnTo>
                    <a:pt x="178" y="123"/>
                  </a:lnTo>
                  <a:lnTo>
                    <a:pt x="259" y="108"/>
                  </a:lnTo>
                  <a:lnTo>
                    <a:pt x="423" y="81"/>
                  </a:lnTo>
                  <a:lnTo>
                    <a:pt x="531" y="55"/>
                  </a:lnTo>
                  <a:lnTo>
                    <a:pt x="669" y="55"/>
                  </a:lnTo>
                  <a:lnTo>
                    <a:pt x="695" y="55"/>
                  </a:lnTo>
                  <a:lnTo>
                    <a:pt x="750" y="68"/>
                  </a:lnTo>
                  <a:lnTo>
                    <a:pt x="765" y="81"/>
                  </a:lnTo>
                  <a:lnTo>
                    <a:pt x="778" y="123"/>
                  </a:lnTo>
                  <a:lnTo>
                    <a:pt x="791" y="272"/>
                  </a:lnTo>
                  <a:lnTo>
                    <a:pt x="818" y="382"/>
                  </a:lnTo>
                  <a:lnTo>
                    <a:pt x="833" y="463"/>
                  </a:lnTo>
                  <a:lnTo>
                    <a:pt x="846" y="531"/>
                  </a:lnTo>
                  <a:lnTo>
                    <a:pt x="846" y="572"/>
                  </a:lnTo>
                  <a:lnTo>
                    <a:pt x="859" y="654"/>
                  </a:lnTo>
                  <a:lnTo>
                    <a:pt x="859" y="682"/>
                  </a:lnTo>
                  <a:lnTo>
                    <a:pt x="859" y="723"/>
                  </a:lnTo>
                  <a:lnTo>
                    <a:pt x="846" y="736"/>
                  </a:lnTo>
                  <a:lnTo>
                    <a:pt x="846" y="778"/>
                  </a:lnTo>
                  <a:lnTo>
                    <a:pt x="833" y="791"/>
                  </a:lnTo>
                  <a:lnTo>
                    <a:pt x="818" y="791"/>
                  </a:lnTo>
                  <a:lnTo>
                    <a:pt x="791" y="804"/>
                  </a:lnTo>
                  <a:lnTo>
                    <a:pt x="765" y="804"/>
                  </a:lnTo>
                  <a:lnTo>
                    <a:pt x="723" y="831"/>
                  </a:lnTo>
                  <a:lnTo>
                    <a:pt x="723" y="846"/>
                  </a:lnTo>
                  <a:lnTo>
                    <a:pt x="765" y="846"/>
                  </a:lnTo>
                  <a:lnTo>
                    <a:pt x="818" y="846"/>
                  </a:lnTo>
                  <a:lnTo>
                    <a:pt x="833" y="846"/>
                  </a:lnTo>
                  <a:lnTo>
                    <a:pt x="873" y="831"/>
                  </a:lnTo>
                  <a:lnTo>
                    <a:pt x="901" y="804"/>
                  </a:lnTo>
                  <a:lnTo>
                    <a:pt x="901" y="791"/>
                  </a:lnTo>
                  <a:lnTo>
                    <a:pt x="914" y="763"/>
                  </a:lnTo>
                  <a:lnTo>
                    <a:pt x="928" y="723"/>
                  </a:lnTo>
                  <a:lnTo>
                    <a:pt x="928" y="682"/>
                  </a:lnTo>
                  <a:lnTo>
                    <a:pt x="901" y="586"/>
                  </a:lnTo>
                  <a:lnTo>
                    <a:pt x="901" y="531"/>
                  </a:lnTo>
                  <a:lnTo>
                    <a:pt x="886" y="436"/>
                  </a:lnTo>
                  <a:lnTo>
                    <a:pt x="873" y="355"/>
                  </a:lnTo>
                  <a:lnTo>
                    <a:pt x="846" y="272"/>
                  </a:lnTo>
                  <a:lnTo>
                    <a:pt x="846" y="204"/>
                  </a:lnTo>
                  <a:lnTo>
                    <a:pt x="833" y="149"/>
                  </a:lnTo>
                  <a:lnTo>
                    <a:pt x="833" y="108"/>
                  </a:lnTo>
                  <a:lnTo>
                    <a:pt x="818" y="55"/>
                  </a:lnTo>
                  <a:lnTo>
                    <a:pt x="791" y="40"/>
                  </a:lnTo>
                  <a:lnTo>
                    <a:pt x="778" y="13"/>
                  </a:lnTo>
                  <a:lnTo>
                    <a:pt x="737" y="0"/>
                  </a:lnTo>
                  <a:lnTo>
                    <a:pt x="710" y="0"/>
                  </a:lnTo>
                  <a:lnTo>
                    <a:pt x="655" y="0"/>
                  </a:lnTo>
                  <a:lnTo>
                    <a:pt x="614" y="0"/>
                  </a:lnTo>
                  <a:lnTo>
                    <a:pt x="559" y="13"/>
                  </a:lnTo>
                  <a:lnTo>
                    <a:pt x="518" y="27"/>
                  </a:lnTo>
                  <a:lnTo>
                    <a:pt x="368" y="40"/>
                  </a:lnTo>
                  <a:lnTo>
                    <a:pt x="259" y="68"/>
                  </a:lnTo>
                  <a:lnTo>
                    <a:pt x="178" y="68"/>
                  </a:lnTo>
                  <a:lnTo>
                    <a:pt x="82" y="95"/>
                  </a:lnTo>
                  <a:lnTo>
                    <a:pt x="27" y="95"/>
                  </a:lnTo>
                  <a:lnTo>
                    <a:pt x="14" y="123"/>
                  </a:lnTo>
                  <a:lnTo>
                    <a:pt x="14" y="136"/>
                  </a:lnTo>
                  <a:lnTo>
                    <a:pt x="0" y="163"/>
                  </a:lnTo>
                  <a:lnTo>
                    <a:pt x="14" y="245"/>
                  </a:lnTo>
                  <a:lnTo>
                    <a:pt x="27" y="340"/>
                  </a:lnTo>
                  <a:lnTo>
                    <a:pt x="27" y="368"/>
                  </a:lnTo>
                  <a:lnTo>
                    <a:pt x="27" y="408"/>
                  </a:lnTo>
                  <a:lnTo>
                    <a:pt x="82" y="408"/>
                  </a:lnTo>
                  <a:close/>
                </a:path>
              </a:pathLst>
            </a:custGeom>
            <a:solidFill>
              <a:srgbClr val="0E0D0D"/>
            </a:solidFill>
            <a:ln w="9525">
              <a:noFill/>
              <a:round/>
              <a:headEnd/>
              <a:tailEnd/>
            </a:ln>
          </p:spPr>
          <p:txBody>
            <a:bodyPr/>
            <a:lstStyle/>
            <a:p>
              <a:endParaRPr lang="en-US"/>
            </a:p>
          </p:txBody>
        </p:sp>
        <p:sp>
          <p:nvSpPr>
            <p:cNvPr id="15549" name="Freeform 196"/>
            <p:cNvSpPr>
              <a:spLocks/>
            </p:cNvSpPr>
            <p:nvPr/>
          </p:nvSpPr>
          <p:spPr bwMode="auto">
            <a:xfrm>
              <a:off x="2096" y="2538"/>
              <a:ext cx="309" cy="282"/>
            </a:xfrm>
            <a:custGeom>
              <a:avLst/>
              <a:gdLst>
                <a:gd name="T0" fmla="*/ 0 w 928"/>
                <a:gd name="T1" fmla="*/ 0 h 846"/>
                <a:gd name="T2" fmla="*/ 0 w 928"/>
                <a:gd name="T3" fmla="*/ 0 h 846"/>
                <a:gd name="T4" fmla="*/ 0 w 928"/>
                <a:gd name="T5" fmla="*/ 0 h 846"/>
                <a:gd name="T6" fmla="*/ 0 w 928"/>
                <a:gd name="T7" fmla="*/ 0 h 846"/>
                <a:gd name="T8" fmla="*/ 0 w 928"/>
                <a:gd name="T9" fmla="*/ 0 h 846"/>
                <a:gd name="T10" fmla="*/ 0 w 928"/>
                <a:gd name="T11" fmla="*/ 0 h 846"/>
                <a:gd name="T12" fmla="*/ 0 w 928"/>
                <a:gd name="T13" fmla="*/ 0 h 846"/>
                <a:gd name="T14" fmla="*/ 0 w 928"/>
                <a:gd name="T15" fmla="*/ 0 h 846"/>
                <a:gd name="T16" fmla="*/ 0 w 928"/>
                <a:gd name="T17" fmla="*/ 0 h 846"/>
                <a:gd name="T18" fmla="*/ 0 w 928"/>
                <a:gd name="T19" fmla="*/ 0 h 846"/>
                <a:gd name="T20" fmla="*/ 0 w 928"/>
                <a:gd name="T21" fmla="*/ 0 h 846"/>
                <a:gd name="T22" fmla="*/ 0 w 928"/>
                <a:gd name="T23" fmla="*/ 0 h 846"/>
                <a:gd name="T24" fmla="*/ 0 w 928"/>
                <a:gd name="T25" fmla="*/ 0 h 846"/>
                <a:gd name="T26" fmla="*/ 0 w 928"/>
                <a:gd name="T27" fmla="*/ 0 h 846"/>
                <a:gd name="T28" fmla="*/ 0 w 928"/>
                <a:gd name="T29" fmla="*/ 0 h 846"/>
                <a:gd name="T30" fmla="*/ 0 w 928"/>
                <a:gd name="T31" fmla="*/ 0 h 846"/>
                <a:gd name="T32" fmla="*/ 0 w 928"/>
                <a:gd name="T33" fmla="*/ 0 h 846"/>
                <a:gd name="T34" fmla="*/ 0 w 928"/>
                <a:gd name="T35" fmla="*/ 0 h 846"/>
                <a:gd name="T36" fmla="*/ 0 w 928"/>
                <a:gd name="T37" fmla="*/ 0 h 846"/>
                <a:gd name="T38" fmla="*/ 0 w 928"/>
                <a:gd name="T39" fmla="*/ 0 h 846"/>
                <a:gd name="T40" fmla="*/ 0 w 928"/>
                <a:gd name="T41" fmla="*/ 0 h 846"/>
                <a:gd name="T42" fmla="*/ 0 w 928"/>
                <a:gd name="T43" fmla="*/ 0 h 846"/>
                <a:gd name="T44" fmla="*/ 0 w 928"/>
                <a:gd name="T45" fmla="*/ 0 h 846"/>
                <a:gd name="T46" fmla="*/ 0 w 928"/>
                <a:gd name="T47" fmla="*/ 0 h 846"/>
                <a:gd name="T48" fmla="*/ 0 w 928"/>
                <a:gd name="T49" fmla="*/ 0 h 846"/>
                <a:gd name="T50" fmla="*/ 0 w 928"/>
                <a:gd name="T51" fmla="*/ 0 h 846"/>
                <a:gd name="T52" fmla="*/ 0 w 928"/>
                <a:gd name="T53" fmla="*/ 0 h 846"/>
                <a:gd name="T54" fmla="*/ 0 w 928"/>
                <a:gd name="T55" fmla="*/ 0 h 846"/>
                <a:gd name="T56" fmla="*/ 0 w 928"/>
                <a:gd name="T57" fmla="*/ 0 h 846"/>
                <a:gd name="T58" fmla="*/ 0 w 928"/>
                <a:gd name="T59" fmla="*/ 0 h 846"/>
                <a:gd name="T60" fmla="*/ 0 w 928"/>
                <a:gd name="T61" fmla="*/ 0 h 846"/>
                <a:gd name="T62" fmla="*/ 0 w 928"/>
                <a:gd name="T63" fmla="*/ 0 h 846"/>
                <a:gd name="T64" fmla="*/ 0 w 928"/>
                <a:gd name="T65" fmla="*/ 0 h 846"/>
                <a:gd name="T66" fmla="*/ 0 w 928"/>
                <a:gd name="T67" fmla="*/ 0 h 846"/>
                <a:gd name="T68" fmla="*/ 0 w 928"/>
                <a:gd name="T69" fmla="*/ 0 h 846"/>
                <a:gd name="T70" fmla="*/ 0 w 928"/>
                <a:gd name="T71" fmla="*/ 0 h 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8"/>
                <a:gd name="T109" fmla="*/ 0 h 846"/>
                <a:gd name="T110" fmla="*/ 928 w 928"/>
                <a:gd name="T111" fmla="*/ 846 h 8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8" h="846">
                  <a:moveTo>
                    <a:pt x="82" y="408"/>
                  </a:moveTo>
                  <a:lnTo>
                    <a:pt x="82" y="355"/>
                  </a:lnTo>
                  <a:lnTo>
                    <a:pt x="82" y="340"/>
                  </a:lnTo>
                  <a:lnTo>
                    <a:pt x="68" y="259"/>
                  </a:lnTo>
                  <a:lnTo>
                    <a:pt x="55" y="204"/>
                  </a:lnTo>
                  <a:lnTo>
                    <a:pt x="55" y="163"/>
                  </a:lnTo>
                  <a:lnTo>
                    <a:pt x="68" y="136"/>
                  </a:lnTo>
                  <a:lnTo>
                    <a:pt x="95" y="136"/>
                  </a:lnTo>
                  <a:lnTo>
                    <a:pt x="178" y="123"/>
                  </a:lnTo>
                  <a:lnTo>
                    <a:pt x="259" y="108"/>
                  </a:lnTo>
                  <a:lnTo>
                    <a:pt x="423" y="81"/>
                  </a:lnTo>
                  <a:lnTo>
                    <a:pt x="531" y="55"/>
                  </a:lnTo>
                  <a:lnTo>
                    <a:pt x="669" y="55"/>
                  </a:lnTo>
                  <a:lnTo>
                    <a:pt x="695" y="55"/>
                  </a:lnTo>
                  <a:lnTo>
                    <a:pt x="750" y="68"/>
                  </a:lnTo>
                  <a:lnTo>
                    <a:pt x="765" y="81"/>
                  </a:lnTo>
                  <a:lnTo>
                    <a:pt x="778" y="123"/>
                  </a:lnTo>
                  <a:lnTo>
                    <a:pt x="791" y="272"/>
                  </a:lnTo>
                  <a:lnTo>
                    <a:pt x="818" y="382"/>
                  </a:lnTo>
                  <a:lnTo>
                    <a:pt x="833" y="463"/>
                  </a:lnTo>
                  <a:lnTo>
                    <a:pt x="846" y="531"/>
                  </a:lnTo>
                  <a:lnTo>
                    <a:pt x="846" y="572"/>
                  </a:lnTo>
                  <a:lnTo>
                    <a:pt x="859" y="654"/>
                  </a:lnTo>
                  <a:lnTo>
                    <a:pt x="859" y="682"/>
                  </a:lnTo>
                  <a:lnTo>
                    <a:pt x="859" y="723"/>
                  </a:lnTo>
                  <a:lnTo>
                    <a:pt x="846" y="736"/>
                  </a:lnTo>
                  <a:lnTo>
                    <a:pt x="846" y="778"/>
                  </a:lnTo>
                  <a:lnTo>
                    <a:pt x="833" y="791"/>
                  </a:lnTo>
                  <a:lnTo>
                    <a:pt x="818" y="791"/>
                  </a:lnTo>
                  <a:lnTo>
                    <a:pt x="791" y="804"/>
                  </a:lnTo>
                  <a:lnTo>
                    <a:pt x="765" y="804"/>
                  </a:lnTo>
                  <a:lnTo>
                    <a:pt x="723" y="831"/>
                  </a:lnTo>
                  <a:lnTo>
                    <a:pt x="723" y="846"/>
                  </a:lnTo>
                  <a:lnTo>
                    <a:pt x="765" y="846"/>
                  </a:lnTo>
                  <a:lnTo>
                    <a:pt x="818" y="846"/>
                  </a:lnTo>
                  <a:lnTo>
                    <a:pt x="833" y="846"/>
                  </a:lnTo>
                  <a:lnTo>
                    <a:pt x="873" y="831"/>
                  </a:lnTo>
                  <a:lnTo>
                    <a:pt x="901" y="804"/>
                  </a:lnTo>
                  <a:lnTo>
                    <a:pt x="901" y="791"/>
                  </a:lnTo>
                  <a:lnTo>
                    <a:pt x="914" y="763"/>
                  </a:lnTo>
                  <a:lnTo>
                    <a:pt x="928" y="723"/>
                  </a:lnTo>
                  <a:lnTo>
                    <a:pt x="928" y="682"/>
                  </a:lnTo>
                  <a:lnTo>
                    <a:pt x="901" y="586"/>
                  </a:lnTo>
                  <a:lnTo>
                    <a:pt x="901" y="531"/>
                  </a:lnTo>
                  <a:lnTo>
                    <a:pt x="886" y="436"/>
                  </a:lnTo>
                  <a:lnTo>
                    <a:pt x="873" y="355"/>
                  </a:lnTo>
                  <a:lnTo>
                    <a:pt x="846" y="272"/>
                  </a:lnTo>
                  <a:lnTo>
                    <a:pt x="846" y="204"/>
                  </a:lnTo>
                  <a:lnTo>
                    <a:pt x="833" y="149"/>
                  </a:lnTo>
                  <a:lnTo>
                    <a:pt x="833" y="108"/>
                  </a:lnTo>
                  <a:lnTo>
                    <a:pt x="818" y="55"/>
                  </a:lnTo>
                  <a:lnTo>
                    <a:pt x="791" y="40"/>
                  </a:lnTo>
                  <a:lnTo>
                    <a:pt x="778" y="13"/>
                  </a:lnTo>
                  <a:lnTo>
                    <a:pt x="737" y="0"/>
                  </a:lnTo>
                  <a:lnTo>
                    <a:pt x="710" y="0"/>
                  </a:lnTo>
                  <a:lnTo>
                    <a:pt x="655" y="0"/>
                  </a:lnTo>
                  <a:lnTo>
                    <a:pt x="614" y="0"/>
                  </a:lnTo>
                  <a:lnTo>
                    <a:pt x="559" y="13"/>
                  </a:lnTo>
                  <a:lnTo>
                    <a:pt x="518" y="27"/>
                  </a:lnTo>
                  <a:lnTo>
                    <a:pt x="368" y="40"/>
                  </a:lnTo>
                  <a:lnTo>
                    <a:pt x="259" y="68"/>
                  </a:lnTo>
                  <a:lnTo>
                    <a:pt x="178" y="68"/>
                  </a:lnTo>
                  <a:lnTo>
                    <a:pt x="82" y="95"/>
                  </a:lnTo>
                  <a:lnTo>
                    <a:pt x="27" y="95"/>
                  </a:lnTo>
                  <a:lnTo>
                    <a:pt x="14" y="123"/>
                  </a:lnTo>
                  <a:lnTo>
                    <a:pt x="14" y="136"/>
                  </a:lnTo>
                  <a:lnTo>
                    <a:pt x="0" y="163"/>
                  </a:lnTo>
                  <a:lnTo>
                    <a:pt x="14" y="245"/>
                  </a:lnTo>
                  <a:lnTo>
                    <a:pt x="27" y="340"/>
                  </a:lnTo>
                  <a:lnTo>
                    <a:pt x="27" y="368"/>
                  </a:lnTo>
                  <a:lnTo>
                    <a:pt x="27" y="408"/>
                  </a:lnTo>
                  <a:lnTo>
                    <a:pt x="82" y="408"/>
                  </a:lnTo>
                </a:path>
              </a:pathLst>
            </a:custGeom>
            <a:noFill/>
            <a:ln w="0">
              <a:solidFill>
                <a:srgbClr val="000000"/>
              </a:solidFill>
              <a:round/>
              <a:headEnd/>
              <a:tailEnd/>
            </a:ln>
          </p:spPr>
          <p:txBody>
            <a:bodyPr/>
            <a:lstStyle/>
            <a:p>
              <a:endParaRPr lang="en-US"/>
            </a:p>
          </p:txBody>
        </p:sp>
        <p:sp>
          <p:nvSpPr>
            <p:cNvPr id="15550" name="Freeform 197"/>
            <p:cNvSpPr>
              <a:spLocks/>
            </p:cNvSpPr>
            <p:nvPr/>
          </p:nvSpPr>
          <p:spPr bwMode="auto">
            <a:xfrm>
              <a:off x="2096" y="2538"/>
              <a:ext cx="309" cy="282"/>
            </a:xfrm>
            <a:custGeom>
              <a:avLst/>
              <a:gdLst>
                <a:gd name="T0" fmla="*/ 0 w 928"/>
                <a:gd name="T1" fmla="*/ 0 h 846"/>
                <a:gd name="T2" fmla="*/ 0 w 928"/>
                <a:gd name="T3" fmla="*/ 0 h 846"/>
                <a:gd name="T4" fmla="*/ 0 w 928"/>
                <a:gd name="T5" fmla="*/ 0 h 846"/>
                <a:gd name="T6" fmla="*/ 0 w 928"/>
                <a:gd name="T7" fmla="*/ 0 h 846"/>
                <a:gd name="T8" fmla="*/ 0 w 928"/>
                <a:gd name="T9" fmla="*/ 0 h 846"/>
                <a:gd name="T10" fmla="*/ 0 w 928"/>
                <a:gd name="T11" fmla="*/ 0 h 846"/>
                <a:gd name="T12" fmla="*/ 0 w 928"/>
                <a:gd name="T13" fmla="*/ 0 h 846"/>
                <a:gd name="T14" fmla="*/ 0 w 928"/>
                <a:gd name="T15" fmla="*/ 0 h 846"/>
                <a:gd name="T16" fmla="*/ 0 w 928"/>
                <a:gd name="T17" fmla="*/ 0 h 846"/>
                <a:gd name="T18" fmla="*/ 0 w 928"/>
                <a:gd name="T19" fmla="*/ 0 h 846"/>
                <a:gd name="T20" fmla="*/ 0 w 928"/>
                <a:gd name="T21" fmla="*/ 0 h 846"/>
                <a:gd name="T22" fmla="*/ 0 w 928"/>
                <a:gd name="T23" fmla="*/ 0 h 846"/>
                <a:gd name="T24" fmla="*/ 0 w 928"/>
                <a:gd name="T25" fmla="*/ 0 h 846"/>
                <a:gd name="T26" fmla="*/ 0 w 928"/>
                <a:gd name="T27" fmla="*/ 0 h 846"/>
                <a:gd name="T28" fmla="*/ 0 w 928"/>
                <a:gd name="T29" fmla="*/ 0 h 846"/>
                <a:gd name="T30" fmla="*/ 0 w 928"/>
                <a:gd name="T31" fmla="*/ 0 h 846"/>
                <a:gd name="T32" fmla="*/ 0 w 928"/>
                <a:gd name="T33" fmla="*/ 0 h 846"/>
                <a:gd name="T34" fmla="*/ 0 w 928"/>
                <a:gd name="T35" fmla="*/ 0 h 846"/>
                <a:gd name="T36" fmla="*/ 0 w 928"/>
                <a:gd name="T37" fmla="*/ 0 h 846"/>
                <a:gd name="T38" fmla="*/ 0 w 928"/>
                <a:gd name="T39" fmla="*/ 0 h 846"/>
                <a:gd name="T40" fmla="*/ 0 w 928"/>
                <a:gd name="T41" fmla="*/ 0 h 846"/>
                <a:gd name="T42" fmla="*/ 0 w 928"/>
                <a:gd name="T43" fmla="*/ 0 h 846"/>
                <a:gd name="T44" fmla="*/ 0 w 928"/>
                <a:gd name="T45" fmla="*/ 0 h 846"/>
                <a:gd name="T46" fmla="*/ 0 w 928"/>
                <a:gd name="T47" fmla="*/ 0 h 846"/>
                <a:gd name="T48" fmla="*/ 0 w 928"/>
                <a:gd name="T49" fmla="*/ 0 h 846"/>
                <a:gd name="T50" fmla="*/ 0 w 928"/>
                <a:gd name="T51" fmla="*/ 0 h 846"/>
                <a:gd name="T52" fmla="*/ 0 w 928"/>
                <a:gd name="T53" fmla="*/ 0 h 846"/>
                <a:gd name="T54" fmla="*/ 0 w 928"/>
                <a:gd name="T55" fmla="*/ 0 h 846"/>
                <a:gd name="T56" fmla="*/ 0 w 928"/>
                <a:gd name="T57" fmla="*/ 0 h 846"/>
                <a:gd name="T58" fmla="*/ 0 w 928"/>
                <a:gd name="T59" fmla="*/ 0 h 846"/>
                <a:gd name="T60" fmla="*/ 0 w 928"/>
                <a:gd name="T61" fmla="*/ 0 h 846"/>
                <a:gd name="T62" fmla="*/ 0 w 928"/>
                <a:gd name="T63" fmla="*/ 0 h 846"/>
                <a:gd name="T64" fmla="*/ 0 w 928"/>
                <a:gd name="T65" fmla="*/ 0 h 846"/>
                <a:gd name="T66" fmla="*/ 0 w 928"/>
                <a:gd name="T67" fmla="*/ 0 h 846"/>
                <a:gd name="T68" fmla="*/ 0 w 928"/>
                <a:gd name="T69" fmla="*/ 0 h 846"/>
                <a:gd name="T70" fmla="*/ 0 w 928"/>
                <a:gd name="T71" fmla="*/ 0 h 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8"/>
                <a:gd name="T109" fmla="*/ 0 h 846"/>
                <a:gd name="T110" fmla="*/ 928 w 928"/>
                <a:gd name="T111" fmla="*/ 846 h 8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8" h="846">
                  <a:moveTo>
                    <a:pt x="82" y="408"/>
                  </a:moveTo>
                  <a:lnTo>
                    <a:pt x="82" y="355"/>
                  </a:lnTo>
                  <a:lnTo>
                    <a:pt x="82" y="340"/>
                  </a:lnTo>
                  <a:lnTo>
                    <a:pt x="68" y="259"/>
                  </a:lnTo>
                  <a:lnTo>
                    <a:pt x="55" y="204"/>
                  </a:lnTo>
                  <a:lnTo>
                    <a:pt x="55" y="163"/>
                  </a:lnTo>
                  <a:lnTo>
                    <a:pt x="68" y="136"/>
                  </a:lnTo>
                  <a:lnTo>
                    <a:pt x="95" y="136"/>
                  </a:lnTo>
                  <a:lnTo>
                    <a:pt x="178" y="123"/>
                  </a:lnTo>
                  <a:lnTo>
                    <a:pt x="259" y="108"/>
                  </a:lnTo>
                  <a:lnTo>
                    <a:pt x="423" y="81"/>
                  </a:lnTo>
                  <a:lnTo>
                    <a:pt x="531" y="55"/>
                  </a:lnTo>
                  <a:lnTo>
                    <a:pt x="669" y="55"/>
                  </a:lnTo>
                  <a:lnTo>
                    <a:pt x="695" y="55"/>
                  </a:lnTo>
                  <a:lnTo>
                    <a:pt x="750" y="68"/>
                  </a:lnTo>
                  <a:lnTo>
                    <a:pt x="765" y="81"/>
                  </a:lnTo>
                  <a:lnTo>
                    <a:pt x="778" y="123"/>
                  </a:lnTo>
                  <a:lnTo>
                    <a:pt x="791" y="272"/>
                  </a:lnTo>
                  <a:lnTo>
                    <a:pt x="818" y="382"/>
                  </a:lnTo>
                  <a:lnTo>
                    <a:pt x="833" y="463"/>
                  </a:lnTo>
                  <a:lnTo>
                    <a:pt x="846" y="531"/>
                  </a:lnTo>
                  <a:lnTo>
                    <a:pt x="846" y="572"/>
                  </a:lnTo>
                  <a:lnTo>
                    <a:pt x="859" y="654"/>
                  </a:lnTo>
                  <a:lnTo>
                    <a:pt x="859" y="682"/>
                  </a:lnTo>
                  <a:lnTo>
                    <a:pt x="859" y="723"/>
                  </a:lnTo>
                  <a:lnTo>
                    <a:pt x="846" y="736"/>
                  </a:lnTo>
                  <a:lnTo>
                    <a:pt x="846" y="778"/>
                  </a:lnTo>
                  <a:lnTo>
                    <a:pt x="833" y="791"/>
                  </a:lnTo>
                  <a:lnTo>
                    <a:pt x="818" y="791"/>
                  </a:lnTo>
                  <a:lnTo>
                    <a:pt x="791" y="804"/>
                  </a:lnTo>
                  <a:lnTo>
                    <a:pt x="765" y="804"/>
                  </a:lnTo>
                  <a:lnTo>
                    <a:pt x="723" y="831"/>
                  </a:lnTo>
                  <a:lnTo>
                    <a:pt x="723" y="846"/>
                  </a:lnTo>
                  <a:lnTo>
                    <a:pt x="765" y="846"/>
                  </a:lnTo>
                  <a:lnTo>
                    <a:pt x="818" y="846"/>
                  </a:lnTo>
                  <a:lnTo>
                    <a:pt x="833" y="846"/>
                  </a:lnTo>
                  <a:lnTo>
                    <a:pt x="873" y="831"/>
                  </a:lnTo>
                  <a:lnTo>
                    <a:pt x="901" y="804"/>
                  </a:lnTo>
                  <a:lnTo>
                    <a:pt x="901" y="791"/>
                  </a:lnTo>
                  <a:lnTo>
                    <a:pt x="914" y="763"/>
                  </a:lnTo>
                  <a:lnTo>
                    <a:pt x="928" y="723"/>
                  </a:lnTo>
                  <a:lnTo>
                    <a:pt x="928" y="682"/>
                  </a:lnTo>
                  <a:lnTo>
                    <a:pt x="901" y="586"/>
                  </a:lnTo>
                  <a:lnTo>
                    <a:pt x="901" y="531"/>
                  </a:lnTo>
                  <a:lnTo>
                    <a:pt x="886" y="436"/>
                  </a:lnTo>
                  <a:lnTo>
                    <a:pt x="873" y="355"/>
                  </a:lnTo>
                  <a:lnTo>
                    <a:pt x="846" y="272"/>
                  </a:lnTo>
                  <a:lnTo>
                    <a:pt x="846" y="204"/>
                  </a:lnTo>
                  <a:lnTo>
                    <a:pt x="833" y="149"/>
                  </a:lnTo>
                  <a:lnTo>
                    <a:pt x="833" y="108"/>
                  </a:lnTo>
                  <a:lnTo>
                    <a:pt x="818" y="55"/>
                  </a:lnTo>
                  <a:lnTo>
                    <a:pt x="791" y="40"/>
                  </a:lnTo>
                  <a:lnTo>
                    <a:pt x="778" y="13"/>
                  </a:lnTo>
                  <a:lnTo>
                    <a:pt x="737" y="0"/>
                  </a:lnTo>
                  <a:lnTo>
                    <a:pt x="710" y="0"/>
                  </a:lnTo>
                  <a:lnTo>
                    <a:pt x="655" y="0"/>
                  </a:lnTo>
                  <a:lnTo>
                    <a:pt x="614" y="0"/>
                  </a:lnTo>
                  <a:lnTo>
                    <a:pt x="559" y="13"/>
                  </a:lnTo>
                  <a:lnTo>
                    <a:pt x="518" y="27"/>
                  </a:lnTo>
                  <a:lnTo>
                    <a:pt x="368" y="40"/>
                  </a:lnTo>
                  <a:lnTo>
                    <a:pt x="259" y="68"/>
                  </a:lnTo>
                  <a:lnTo>
                    <a:pt x="178" y="68"/>
                  </a:lnTo>
                  <a:lnTo>
                    <a:pt x="82" y="95"/>
                  </a:lnTo>
                  <a:lnTo>
                    <a:pt x="27" y="95"/>
                  </a:lnTo>
                  <a:lnTo>
                    <a:pt x="14" y="123"/>
                  </a:lnTo>
                  <a:lnTo>
                    <a:pt x="14" y="136"/>
                  </a:lnTo>
                  <a:lnTo>
                    <a:pt x="0" y="163"/>
                  </a:lnTo>
                  <a:lnTo>
                    <a:pt x="14" y="245"/>
                  </a:lnTo>
                  <a:lnTo>
                    <a:pt x="27" y="340"/>
                  </a:lnTo>
                  <a:lnTo>
                    <a:pt x="27" y="368"/>
                  </a:lnTo>
                  <a:lnTo>
                    <a:pt x="27" y="408"/>
                  </a:lnTo>
                  <a:lnTo>
                    <a:pt x="82" y="408"/>
                  </a:lnTo>
                </a:path>
              </a:pathLst>
            </a:custGeom>
            <a:noFill/>
            <a:ln w="0">
              <a:solidFill>
                <a:srgbClr val="000000"/>
              </a:solidFill>
              <a:round/>
              <a:headEnd/>
              <a:tailEnd/>
            </a:ln>
          </p:spPr>
          <p:txBody>
            <a:bodyPr/>
            <a:lstStyle/>
            <a:p>
              <a:endParaRPr lang="en-US"/>
            </a:p>
          </p:txBody>
        </p:sp>
        <p:sp>
          <p:nvSpPr>
            <p:cNvPr id="15551" name="Freeform 198"/>
            <p:cNvSpPr>
              <a:spLocks/>
            </p:cNvSpPr>
            <p:nvPr/>
          </p:nvSpPr>
          <p:spPr bwMode="auto">
            <a:xfrm>
              <a:off x="2346" y="2461"/>
              <a:ext cx="227" cy="418"/>
            </a:xfrm>
            <a:custGeom>
              <a:avLst/>
              <a:gdLst>
                <a:gd name="T0" fmla="*/ 0 w 682"/>
                <a:gd name="T1" fmla="*/ 0 h 1254"/>
                <a:gd name="T2" fmla="*/ 0 w 682"/>
                <a:gd name="T3" fmla="*/ 0 h 1254"/>
                <a:gd name="T4" fmla="*/ 0 w 682"/>
                <a:gd name="T5" fmla="*/ 0 h 1254"/>
                <a:gd name="T6" fmla="*/ 0 w 682"/>
                <a:gd name="T7" fmla="*/ 0 h 1254"/>
                <a:gd name="T8" fmla="*/ 0 w 682"/>
                <a:gd name="T9" fmla="*/ 0 h 1254"/>
                <a:gd name="T10" fmla="*/ 0 w 682"/>
                <a:gd name="T11" fmla="*/ 0 h 1254"/>
                <a:gd name="T12" fmla="*/ 0 w 682"/>
                <a:gd name="T13" fmla="*/ 0 h 1254"/>
                <a:gd name="T14" fmla="*/ 0 w 682"/>
                <a:gd name="T15" fmla="*/ 0 h 1254"/>
                <a:gd name="T16" fmla="*/ 0 w 682"/>
                <a:gd name="T17" fmla="*/ 0 h 1254"/>
                <a:gd name="T18" fmla="*/ 0 w 682"/>
                <a:gd name="T19" fmla="*/ 0 h 1254"/>
                <a:gd name="T20" fmla="*/ 0 w 682"/>
                <a:gd name="T21" fmla="*/ 0 h 1254"/>
                <a:gd name="T22" fmla="*/ 0 w 682"/>
                <a:gd name="T23" fmla="*/ 0 h 1254"/>
                <a:gd name="T24" fmla="*/ 0 w 682"/>
                <a:gd name="T25" fmla="*/ 0 h 1254"/>
                <a:gd name="T26" fmla="*/ 0 w 682"/>
                <a:gd name="T27" fmla="*/ 0 h 1254"/>
                <a:gd name="T28" fmla="*/ 0 w 682"/>
                <a:gd name="T29" fmla="*/ 0 h 1254"/>
                <a:gd name="T30" fmla="*/ 0 w 682"/>
                <a:gd name="T31" fmla="*/ 0 h 1254"/>
                <a:gd name="T32" fmla="*/ 0 w 682"/>
                <a:gd name="T33" fmla="*/ 0 h 1254"/>
                <a:gd name="T34" fmla="*/ 0 w 682"/>
                <a:gd name="T35" fmla="*/ 0 h 1254"/>
                <a:gd name="T36" fmla="*/ 0 w 682"/>
                <a:gd name="T37" fmla="*/ 0 h 1254"/>
                <a:gd name="T38" fmla="*/ 0 w 682"/>
                <a:gd name="T39" fmla="*/ 0 h 1254"/>
                <a:gd name="T40" fmla="*/ 0 w 682"/>
                <a:gd name="T41" fmla="*/ 0 h 1254"/>
                <a:gd name="T42" fmla="*/ 0 w 682"/>
                <a:gd name="T43" fmla="*/ 0 h 1254"/>
                <a:gd name="T44" fmla="*/ 0 w 682"/>
                <a:gd name="T45" fmla="*/ 0 h 1254"/>
                <a:gd name="T46" fmla="*/ 0 w 682"/>
                <a:gd name="T47" fmla="*/ 0 h 1254"/>
                <a:gd name="T48" fmla="*/ 0 w 682"/>
                <a:gd name="T49" fmla="*/ 0 h 1254"/>
                <a:gd name="T50" fmla="*/ 0 w 682"/>
                <a:gd name="T51" fmla="*/ 0 h 1254"/>
                <a:gd name="T52" fmla="*/ 0 w 682"/>
                <a:gd name="T53" fmla="*/ 0 h 1254"/>
                <a:gd name="T54" fmla="*/ 0 w 682"/>
                <a:gd name="T55" fmla="*/ 0 h 1254"/>
                <a:gd name="T56" fmla="*/ 0 w 682"/>
                <a:gd name="T57" fmla="*/ 0 h 1254"/>
                <a:gd name="T58" fmla="*/ 0 w 682"/>
                <a:gd name="T59" fmla="*/ 0 h 1254"/>
                <a:gd name="T60" fmla="*/ 0 w 682"/>
                <a:gd name="T61" fmla="*/ 0 h 1254"/>
                <a:gd name="T62" fmla="*/ 0 w 682"/>
                <a:gd name="T63" fmla="*/ 0 h 1254"/>
                <a:gd name="T64" fmla="*/ 0 w 682"/>
                <a:gd name="T65" fmla="*/ 0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2"/>
                <a:gd name="T100" fmla="*/ 0 h 1254"/>
                <a:gd name="T101" fmla="*/ 682 w 682"/>
                <a:gd name="T102" fmla="*/ 1254 h 1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2" h="1254">
                  <a:moveTo>
                    <a:pt x="0" y="1227"/>
                  </a:moveTo>
                  <a:lnTo>
                    <a:pt x="96" y="1214"/>
                  </a:lnTo>
                  <a:lnTo>
                    <a:pt x="178" y="1199"/>
                  </a:lnTo>
                  <a:lnTo>
                    <a:pt x="232" y="1186"/>
                  </a:lnTo>
                  <a:lnTo>
                    <a:pt x="273" y="1173"/>
                  </a:lnTo>
                  <a:lnTo>
                    <a:pt x="287" y="1146"/>
                  </a:lnTo>
                  <a:lnTo>
                    <a:pt x="287" y="1105"/>
                  </a:lnTo>
                  <a:lnTo>
                    <a:pt x="287" y="1010"/>
                  </a:lnTo>
                  <a:lnTo>
                    <a:pt x="259" y="818"/>
                  </a:lnTo>
                  <a:lnTo>
                    <a:pt x="246" y="614"/>
                  </a:lnTo>
                  <a:lnTo>
                    <a:pt x="204" y="491"/>
                  </a:lnTo>
                  <a:lnTo>
                    <a:pt x="191" y="450"/>
                  </a:lnTo>
                  <a:lnTo>
                    <a:pt x="191" y="423"/>
                  </a:lnTo>
                  <a:lnTo>
                    <a:pt x="314" y="327"/>
                  </a:lnTo>
                  <a:lnTo>
                    <a:pt x="396" y="272"/>
                  </a:lnTo>
                  <a:lnTo>
                    <a:pt x="506" y="204"/>
                  </a:lnTo>
                  <a:lnTo>
                    <a:pt x="559" y="149"/>
                  </a:lnTo>
                  <a:lnTo>
                    <a:pt x="600" y="109"/>
                  </a:lnTo>
                  <a:lnTo>
                    <a:pt x="600" y="81"/>
                  </a:lnTo>
                  <a:lnTo>
                    <a:pt x="587" y="68"/>
                  </a:lnTo>
                  <a:lnTo>
                    <a:pt x="574" y="54"/>
                  </a:lnTo>
                  <a:lnTo>
                    <a:pt x="559" y="54"/>
                  </a:lnTo>
                  <a:lnTo>
                    <a:pt x="519" y="54"/>
                  </a:lnTo>
                  <a:lnTo>
                    <a:pt x="464" y="81"/>
                  </a:lnTo>
                  <a:lnTo>
                    <a:pt x="396" y="136"/>
                  </a:lnTo>
                  <a:lnTo>
                    <a:pt x="287" y="232"/>
                  </a:lnTo>
                  <a:lnTo>
                    <a:pt x="232" y="272"/>
                  </a:lnTo>
                  <a:lnTo>
                    <a:pt x="151" y="313"/>
                  </a:lnTo>
                  <a:lnTo>
                    <a:pt x="123" y="313"/>
                  </a:lnTo>
                  <a:lnTo>
                    <a:pt x="136" y="259"/>
                  </a:lnTo>
                  <a:lnTo>
                    <a:pt x="287" y="177"/>
                  </a:lnTo>
                  <a:lnTo>
                    <a:pt x="383" y="81"/>
                  </a:lnTo>
                  <a:lnTo>
                    <a:pt x="464" y="41"/>
                  </a:lnTo>
                  <a:lnTo>
                    <a:pt x="506" y="0"/>
                  </a:lnTo>
                  <a:lnTo>
                    <a:pt x="519" y="0"/>
                  </a:lnTo>
                  <a:lnTo>
                    <a:pt x="559" y="0"/>
                  </a:lnTo>
                  <a:lnTo>
                    <a:pt x="587" y="0"/>
                  </a:lnTo>
                  <a:lnTo>
                    <a:pt x="627" y="0"/>
                  </a:lnTo>
                  <a:lnTo>
                    <a:pt x="655" y="28"/>
                  </a:lnTo>
                  <a:lnTo>
                    <a:pt x="682" y="54"/>
                  </a:lnTo>
                  <a:lnTo>
                    <a:pt x="682" y="81"/>
                  </a:lnTo>
                  <a:lnTo>
                    <a:pt x="669" y="123"/>
                  </a:lnTo>
                  <a:lnTo>
                    <a:pt x="642" y="164"/>
                  </a:lnTo>
                  <a:lnTo>
                    <a:pt x="600" y="191"/>
                  </a:lnTo>
                  <a:lnTo>
                    <a:pt x="546" y="232"/>
                  </a:lnTo>
                  <a:lnTo>
                    <a:pt x="491" y="272"/>
                  </a:lnTo>
                  <a:lnTo>
                    <a:pt x="396" y="327"/>
                  </a:lnTo>
                  <a:lnTo>
                    <a:pt x="342" y="368"/>
                  </a:lnTo>
                  <a:lnTo>
                    <a:pt x="287" y="395"/>
                  </a:lnTo>
                  <a:lnTo>
                    <a:pt x="246" y="436"/>
                  </a:lnTo>
                  <a:lnTo>
                    <a:pt x="259" y="477"/>
                  </a:lnTo>
                  <a:lnTo>
                    <a:pt x="287" y="640"/>
                  </a:lnTo>
                  <a:lnTo>
                    <a:pt x="300" y="763"/>
                  </a:lnTo>
                  <a:lnTo>
                    <a:pt x="314" y="859"/>
                  </a:lnTo>
                  <a:lnTo>
                    <a:pt x="328" y="955"/>
                  </a:lnTo>
                  <a:lnTo>
                    <a:pt x="328" y="1023"/>
                  </a:lnTo>
                  <a:lnTo>
                    <a:pt x="328" y="1078"/>
                  </a:lnTo>
                  <a:lnTo>
                    <a:pt x="328" y="1118"/>
                  </a:lnTo>
                  <a:lnTo>
                    <a:pt x="314" y="1173"/>
                  </a:lnTo>
                  <a:lnTo>
                    <a:pt x="300" y="1199"/>
                  </a:lnTo>
                  <a:lnTo>
                    <a:pt x="287" y="1199"/>
                  </a:lnTo>
                  <a:lnTo>
                    <a:pt x="246" y="1227"/>
                  </a:lnTo>
                  <a:lnTo>
                    <a:pt x="191" y="1254"/>
                  </a:lnTo>
                  <a:lnTo>
                    <a:pt x="136" y="1254"/>
                  </a:lnTo>
                  <a:lnTo>
                    <a:pt x="41" y="1254"/>
                  </a:lnTo>
                  <a:lnTo>
                    <a:pt x="0" y="1227"/>
                  </a:lnTo>
                  <a:close/>
                </a:path>
              </a:pathLst>
            </a:custGeom>
            <a:solidFill>
              <a:srgbClr val="0E0D0D"/>
            </a:solidFill>
            <a:ln w="9525">
              <a:noFill/>
              <a:round/>
              <a:headEnd/>
              <a:tailEnd/>
            </a:ln>
          </p:spPr>
          <p:txBody>
            <a:bodyPr/>
            <a:lstStyle/>
            <a:p>
              <a:endParaRPr lang="en-US"/>
            </a:p>
          </p:txBody>
        </p:sp>
        <p:sp>
          <p:nvSpPr>
            <p:cNvPr id="15552" name="Freeform 199"/>
            <p:cNvSpPr>
              <a:spLocks/>
            </p:cNvSpPr>
            <p:nvPr/>
          </p:nvSpPr>
          <p:spPr bwMode="auto">
            <a:xfrm>
              <a:off x="2346" y="2461"/>
              <a:ext cx="227" cy="418"/>
            </a:xfrm>
            <a:custGeom>
              <a:avLst/>
              <a:gdLst>
                <a:gd name="T0" fmla="*/ 0 w 682"/>
                <a:gd name="T1" fmla="*/ 0 h 1254"/>
                <a:gd name="T2" fmla="*/ 0 w 682"/>
                <a:gd name="T3" fmla="*/ 0 h 1254"/>
                <a:gd name="T4" fmla="*/ 0 w 682"/>
                <a:gd name="T5" fmla="*/ 0 h 1254"/>
                <a:gd name="T6" fmla="*/ 0 w 682"/>
                <a:gd name="T7" fmla="*/ 0 h 1254"/>
                <a:gd name="T8" fmla="*/ 0 w 682"/>
                <a:gd name="T9" fmla="*/ 0 h 1254"/>
                <a:gd name="T10" fmla="*/ 0 w 682"/>
                <a:gd name="T11" fmla="*/ 0 h 1254"/>
                <a:gd name="T12" fmla="*/ 0 w 682"/>
                <a:gd name="T13" fmla="*/ 0 h 1254"/>
                <a:gd name="T14" fmla="*/ 0 w 682"/>
                <a:gd name="T15" fmla="*/ 0 h 1254"/>
                <a:gd name="T16" fmla="*/ 0 w 682"/>
                <a:gd name="T17" fmla="*/ 0 h 1254"/>
                <a:gd name="T18" fmla="*/ 0 w 682"/>
                <a:gd name="T19" fmla="*/ 0 h 1254"/>
                <a:gd name="T20" fmla="*/ 0 w 682"/>
                <a:gd name="T21" fmla="*/ 0 h 1254"/>
                <a:gd name="T22" fmla="*/ 0 w 682"/>
                <a:gd name="T23" fmla="*/ 0 h 1254"/>
                <a:gd name="T24" fmla="*/ 0 w 682"/>
                <a:gd name="T25" fmla="*/ 0 h 1254"/>
                <a:gd name="T26" fmla="*/ 0 w 682"/>
                <a:gd name="T27" fmla="*/ 0 h 1254"/>
                <a:gd name="T28" fmla="*/ 0 w 682"/>
                <a:gd name="T29" fmla="*/ 0 h 1254"/>
                <a:gd name="T30" fmla="*/ 0 w 682"/>
                <a:gd name="T31" fmla="*/ 0 h 1254"/>
                <a:gd name="T32" fmla="*/ 0 w 682"/>
                <a:gd name="T33" fmla="*/ 0 h 1254"/>
                <a:gd name="T34" fmla="*/ 0 w 682"/>
                <a:gd name="T35" fmla="*/ 0 h 1254"/>
                <a:gd name="T36" fmla="*/ 0 w 682"/>
                <a:gd name="T37" fmla="*/ 0 h 1254"/>
                <a:gd name="T38" fmla="*/ 0 w 682"/>
                <a:gd name="T39" fmla="*/ 0 h 1254"/>
                <a:gd name="T40" fmla="*/ 0 w 682"/>
                <a:gd name="T41" fmla="*/ 0 h 1254"/>
                <a:gd name="T42" fmla="*/ 0 w 682"/>
                <a:gd name="T43" fmla="*/ 0 h 1254"/>
                <a:gd name="T44" fmla="*/ 0 w 682"/>
                <a:gd name="T45" fmla="*/ 0 h 1254"/>
                <a:gd name="T46" fmla="*/ 0 w 682"/>
                <a:gd name="T47" fmla="*/ 0 h 1254"/>
                <a:gd name="T48" fmla="*/ 0 w 682"/>
                <a:gd name="T49" fmla="*/ 0 h 1254"/>
                <a:gd name="T50" fmla="*/ 0 w 682"/>
                <a:gd name="T51" fmla="*/ 0 h 1254"/>
                <a:gd name="T52" fmla="*/ 0 w 682"/>
                <a:gd name="T53" fmla="*/ 0 h 1254"/>
                <a:gd name="T54" fmla="*/ 0 w 682"/>
                <a:gd name="T55" fmla="*/ 0 h 1254"/>
                <a:gd name="T56" fmla="*/ 0 w 682"/>
                <a:gd name="T57" fmla="*/ 0 h 1254"/>
                <a:gd name="T58" fmla="*/ 0 w 682"/>
                <a:gd name="T59" fmla="*/ 0 h 1254"/>
                <a:gd name="T60" fmla="*/ 0 w 682"/>
                <a:gd name="T61" fmla="*/ 0 h 1254"/>
                <a:gd name="T62" fmla="*/ 0 w 682"/>
                <a:gd name="T63" fmla="*/ 0 h 1254"/>
                <a:gd name="T64" fmla="*/ 0 w 682"/>
                <a:gd name="T65" fmla="*/ 0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2"/>
                <a:gd name="T100" fmla="*/ 0 h 1254"/>
                <a:gd name="T101" fmla="*/ 682 w 682"/>
                <a:gd name="T102" fmla="*/ 1254 h 1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2" h="1254">
                  <a:moveTo>
                    <a:pt x="0" y="1227"/>
                  </a:moveTo>
                  <a:lnTo>
                    <a:pt x="96" y="1214"/>
                  </a:lnTo>
                  <a:lnTo>
                    <a:pt x="178" y="1199"/>
                  </a:lnTo>
                  <a:lnTo>
                    <a:pt x="232" y="1186"/>
                  </a:lnTo>
                  <a:lnTo>
                    <a:pt x="273" y="1173"/>
                  </a:lnTo>
                  <a:lnTo>
                    <a:pt x="287" y="1146"/>
                  </a:lnTo>
                  <a:lnTo>
                    <a:pt x="287" y="1105"/>
                  </a:lnTo>
                  <a:lnTo>
                    <a:pt x="287" y="1010"/>
                  </a:lnTo>
                  <a:lnTo>
                    <a:pt x="259" y="818"/>
                  </a:lnTo>
                  <a:lnTo>
                    <a:pt x="246" y="614"/>
                  </a:lnTo>
                  <a:lnTo>
                    <a:pt x="204" y="491"/>
                  </a:lnTo>
                  <a:lnTo>
                    <a:pt x="191" y="450"/>
                  </a:lnTo>
                  <a:lnTo>
                    <a:pt x="191" y="423"/>
                  </a:lnTo>
                  <a:lnTo>
                    <a:pt x="314" y="327"/>
                  </a:lnTo>
                  <a:lnTo>
                    <a:pt x="396" y="272"/>
                  </a:lnTo>
                  <a:lnTo>
                    <a:pt x="506" y="204"/>
                  </a:lnTo>
                  <a:lnTo>
                    <a:pt x="559" y="149"/>
                  </a:lnTo>
                  <a:lnTo>
                    <a:pt x="600" y="109"/>
                  </a:lnTo>
                  <a:lnTo>
                    <a:pt x="600" y="81"/>
                  </a:lnTo>
                  <a:lnTo>
                    <a:pt x="587" y="68"/>
                  </a:lnTo>
                  <a:lnTo>
                    <a:pt x="574" y="54"/>
                  </a:lnTo>
                  <a:lnTo>
                    <a:pt x="559" y="54"/>
                  </a:lnTo>
                  <a:lnTo>
                    <a:pt x="519" y="54"/>
                  </a:lnTo>
                  <a:lnTo>
                    <a:pt x="464" y="81"/>
                  </a:lnTo>
                  <a:lnTo>
                    <a:pt x="396" y="136"/>
                  </a:lnTo>
                  <a:lnTo>
                    <a:pt x="287" y="232"/>
                  </a:lnTo>
                  <a:lnTo>
                    <a:pt x="232" y="272"/>
                  </a:lnTo>
                  <a:lnTo>
                    <a:pt x="151" y="313"/>
                  </a:lnTo>
                  <a:lnTo>
                    <a:pt x="123" y="313"/>
                  </a:lnTo>
                  <a:lnTo>
                    <a:pt x="136" y="259"/>
                  </a:lnTo>
                  <a:lnTo>
                    <a:pt x="287" y="177"/>
                  </a:lnTo>
                  <a:lnTo>
                    <a:pt x="383" y="81"/>
                  </a:lnTo>
                  <a:lnTo>
                    <a:pt x="464" y="41"/>
                  </a:lnTo>
                  <a:lnTo>
                    <a:pt x="506" y="0"/>
                  </a:lnTo>
                  <a:lnTo>
                    <a:pt x="519" y="0"/>
                  </a:lnTo>
                  <a:lnTo>
                    <a:pt x="559" y="0"/>
                  </a:lnTo>
                  <a:lnTo>
                    <a:pt x="587" y="0"/>
                  </a:lnTo>
                  <a:lnTo>
                    <a:pt x="627" y="0"/>
                  </a:lnTo>
                  <a:lnTo>
                    <a:pt x="655" y="28"/>
                  </a:lnTo>
                  <a:lnTo>
                    <a:pt x="682" y="54"/>
                  </a:lnTo>
                  <a:lnTo>
                    <a:pt x="682" y="81"/>
                  </a:lnTo>
                  <a:lnTo>
                    <a:pt x="669" y="123"/>
                  </a:lnTo>
                  <a:lnTo>
                    <a:pt x="642" y="164"/>
                  </a:lnTo>
                  <a:lnTo>
                    <a:pt x="600" y="191"/>
                  </a:lnTo>
                  <a:lnTo>
                    <a:pt x="546" y="232"/>
                  </a:lnTo>
                  <a:lnTo>
                    <a:pt x="491" y="272"/>
                  </a:lnTo>
                  <a:lnTo>
                    <a:pt x="396" y="327"/>
                  </a:lnTo>
                  <a:lnTo>
                    <a:pt x="342" y="368"/>
                  </a:lnTo>
                  <a:lnTo>
                    <a:pt x="287" y="395"/>
                  </a:lnTo>
                  <a:lnTo>
                    <a:pt x="246" y="436"/>
                  </a:lnTo>
                  <a:lnTo>
                    <a:pt x="259" y="477"/>
                  </a:lnTo>
                  <a:lnTo>
                    <a:pt x="287" y="640"/>
                  </a:lnTo>
                  <a:lnTo>
                    <a:pt x="300" y="763"/>
                  </a:lnTo>
                  <a:lnTo>
                    <a:pt x="314" y="859"/>
                  </a:lnTo>
                  <a:lnTo>
                    <a:pt x="328" y="955"/>
                  </a:lnTo>
                  <a:lnTo>
                    <a:pt x="328" y="1023"/>
                  </a:lnTo>
                  <a:lnTo>
                    <a:pt x="328" y="1078"/>
                  </a:lnTo>
                  <a:lnTo>
                    <a:pt x="328" y="1118"/>
                  </a:lnTo>
                  <a:lnTo>
                    <a:pt x="314" y="1173"/>
                  </a:lnTo>
                  <a:lnTo>
                    <a:pt x="300" y="1199"/>
                  </a:lnTo>
                  <a:lnTo>
                    <a:pt x="287" y="1199"/>
                  </a:lnTo>
                  <a:lnTo>
                    <a:pt x="246" y="1227"/>
                  </a:lnTo>
                  <a:lnTo>
                    <a:pt x="191" y="1254"/>
                  </a:lnTo>
                  <a:lnTo>
                    <a:pt x="136" y="1254"/>
                  </a:lnTo>
                  <a:lnTo>
                    <a:pt x="41" y="1254"/>
                  </a:lnTo>
                  <a:lnTo>
                    <a:pt x="0" y="1227"/>
                  </a:lnTo>
                </a:path>
              </a:pathLst>
            </a:custGeom>
            <a:noFill/>
            <a:ln w="0">
              <a:solidFill>
                <a:srgbClr val="000000"/>
              </a:solidFill>
              <a:round/>
              <a:headEnd/>
              <a:tailEnd/>
            </a:ln>
          </p:spPr>
          <p:txBody>
            <a:bodyPr/>
            <a:lstStyle/>
            <a:p>
              <a:endParaRPr lang="en-US"/>
            </a:p>
          </p:txBody>
        </p:sp>
        <p:sp>
          <p:nvSpPr>
            <p:cNvPr id="15553" name="Freeform 200"/>
            <p:cNvSpPr>
              <a:spLocks/>
            </p:cNvSpPr>
            <p:nvPr/>
          </p:nvSpPr>
          <p:spPr bwMode="auto">
            <a:xfrm>
              <a:off x="2346" y="2461"/>
              <a:ext cx="227" cy="418"/>
            </a:xfrm>
            <a:custGeom>
              <a:avLst/>
              <a:gdLst>
                <a:gd name="T0" fmla="*/ 0 w 682"/>
                <a:gd name="T1" fmla="*/ 0 h 1254"/>
                <a:gd name="T2" fmla="*/ 0 w 682"/>
                <a:gd name="T3" fmla="*/ 0 h 1254"/>
                <a:gd name="T4" fmla="*/ 0 w 682"/>
                <a:gd name="T5" fmla="*/ 0 h 1254"/>
                <a:gd name="T6" fmla="*/ 0 w 682"/>
                <a:gd name="T7" fmla="*/ 0 h 1254"/>
                <a:gd name="T8" fmla="*/ 0 w 682"/>
                <a:gd name="T9" fmla="*/ 0 h 1254"/>
                <a:gd name="T10" fmla="*/ 0 w 682"/>
                <a:gd name="T11" fmla="*/ 0 h 1254"/>
                <a:gd name="T12" fmla="*/ 0 w 682"/>
                <a:gd name="T13" fmla="*/ 0 h 1254"/>
                <a:gd name="T14" fmla="*/ 0 w 682"/>
                <a:gd name="T15" fmla="*/ 0 h 1254"/>
                <a:gd name="T16" fmla="*/ 0 w 682"/>
                <a:gd name="T17" fmla="*/ 0 h 1254"/>
                <a:gd name="T18" fmla="*/ 0 w 682"/>
                <a:gd name="T19" fmla="*/ 0 h 1254"/>
                <a:gd name="T20" fmla="*/ 0 w 682"/>
                <a:gd name="T21" fmla="*/ 0 h 1254"/>
                <a:gd name="T22" fmla="*/ 0 w 682"/>
                <a:gd name="T23" fmla="*/ 0 h 1254"/>
                <a:gd name="T24" fmla="*/ 0 w 682"/>
                <a:gd name="T25" fmla="*/ 0 h 1254"/>
                <a:gd name="T26" fmla="*/ 0 w 682"/>
                <a:gd name="T27" fmla="*/ 0 h 1254"/>
                <a:gd name="T28" fmla="*/ 0 w 682"/>
                <a:gd name="T29" fmla="*/ 0 h 1254"/>
                <a:gd name="T30" fmla="*/ 0 w 682"/>
                <a:gd name="T31" fmla="*/ 0 h 1254"/>
                <a:gd name="T32" fmla="*/ 0 w 682"/>
                <a:gd name="T33" fmla="*/ 0 h 1254"/>
                <a:gd name="T34" fmla="*/ 0 w 682"/>
                <a:gd name="T35" fmla="*/ 0 h 1254"/>
                <a:gd name="T36" fmla="*/ 0 w 682"/>
                <a:gd name="T37" fmla="*/ 0 h 1254"/>
                <a:gd name="T38" fmla="*/ 0 w 682"/>
                <a:gd name="T39" fmla="*/ 0 h 1254"/>
                <a:gd name="T40" fmla="*/ 0 w 682"/>
                <a:gd name="T41" fmla="*/ 0 h 1254"/>
                <a:gd name="T42" fmla="*/ 0 w 682"/>
                <a:gd name="T43" fmla="*/ 0 h 1254"/>
                <a:gd name="T44" fmla="*/ 0 w 682"/>
                <a:gd name="T45" fmla="*/ 0 h 1254"/>
                <a:gd name="T46" fmla="*/ 0 w 682"/>
                <a:gd name="T47" fmla="*/ 0 h 1254"/>
                <a:gd name="T48" fmla="*/ 0 w 682"/>
                <a:gd name="T49" fmla="*/ 0 h 1254"/>
                <a:gd name="T50" fmla="*/ 0 w 682"/>
                <a:gd name="T51" fmla="*/ 0 h 1254"/>
                <a:gd name="T52" fmla="*/ 0 w 682"/>
                <a:gd name="T53" fmla="*/ 0 h 1254"/>
                <a:gd name="T54" fmla="*/ 0 w 682"/>
                <a:gd name="T55" fmla="*/ 0 h 1254"/>
                <a:gd name="T56" fmla="*/ 0 w 682"/>
                <a:gd name="T57" fmla="*/ 0 h 1254"/>
                <a:gd name="T58" fmla="*/ 0 w 682"/>
                <a:gd name="T59" fmla="*/ 0 h 1254"/>
                <a:gd name="T60" fmla="*/ 0 w 682"/>
                <a:gd name="T61" fmla="*/ 0 h 1254"/>
                <a:gd name="T62" fmla="*/ 0 w 682"/>
                <a:gd name="T63" fmla="*/ 0 h 1254"/>
                <a:gd name="T64" fmla="*/ 0 w 682"/>
                <a:gd name="T65" fmla="*/ 0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2"/>
                <a:gd name="T100" fmla="*/ 0 h 1254"/>
                <a:gd name="T101" fmla="*/ 682 w 682"/>
                <a:gd name="T102" fmla="*/ 1254 h 1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2" h="1254">
                  <a:moveTo>
                    <a:pt x="0" y="1227"/>
                  </a:moveTo>
                  <a:lnTo>
                    <a:pt x="96" y="1214"/>
                  </a:lnTo>
                  <a:lnTo>
                    <a:pt x="178" y="1199"/>
                  </a:lnTo>
                  <a:lnTo>
                    <a:pt x="232" y="1186"/>
                  </a:lnTo>
                  <a:lnTo>
                    <a:pt x="273" y="1173"/>
                  </a:lnTo>
                  <a:lnTo>
                    <a:pt x="287" y="1146"/>
                  </a:lnTo>
                  <a:lnTo>
                    <a:pt x="287" y="1105"/>
                  </a:lnTo>
                  <a:lnTo>
                    <a:pt x="287" y="1010"/>
                  </a:lnTo>
                  <a:lnTo>
                    <a:pt x="259" y="818"/>
                  </a:lnTo>
                  <a:lnTo>
                    <a:pt x="246" y="614"/>
                  </a:lnTo>
                  <a:lnTo>
                    <a:pt x="204" y="491"/>
                  </a:lnTo>
                  <a:lnTo>
                    <a:pt x="191" y="450"/>
                  </a:lnTo>
                  <a:lnTo>
                    <a:pt x="191" y="423"/>
                  </a:lnTo>
                  <a:lnTo>
                    <a:pt x="314" y="327"/>
                  </a:lnTo>
                  <a:lnTo>
                    <a:pt x="396" y="272"/>
                  </a:lnTo>
                  <a:lnTo>
                    <a:pt x="506" y="204"/>
                  </a:lnTo>
                  <a:lnTo>
                    <a:pt x="559" y="149"/>
                  </a:lnTo>
                  <a:lnTo>
                    <a:pt x="600" y="109"/>
                  </a:lnTo>
                  <a:lnTo>
                    <a:pt x="600" y="81"/>
                  </a:lnTo>
                  <a:lnTo>
                    <a:pt x="587" y="68"/>
                  </a:lnTo>
                  <a:lnTo>
                    <a:pt x="574" y="54"/>
                  </a:lnTo>
                  <a:lnTo>
                    <a:pt x="559" y="54"/>
                  </a:lnTo>
                  <a:lnTo>
                    <a:pt x="519" y="54"/>
                  </a:lnTo>
                  <a:lnTo>
                    <a:pt x="464" y="81"/>
                  </a:lnTo>
                  <a:lnTo>
                    <a:pt x="396" y="136"/>
                  </a:lnTo>
                  <a:lnTo>
                    <a:pt x="287" y="232"/>
                  </a:lnTo>
                  <a:lnTo>
                    <a:pt x="232" y="272"/>
                  </a:lnTo>
                  <a:lnTo>
                    <a:pt x="151" y="313"/>
                  </a:lnTo>
                  <a:lnTo>
                    <a:pt x="123" y="313"/>
                  </a:lnTo>
                  <a:lnTo>
                    <a:pt x="136" y="259"/>
                  </a:lnTo>
                  <a:lnTo>
                    <a:pt x="287" y="177"/>
                  </a:lnTo>
                  <a:lnTo>
                    <a:pt x="383" y="81"/>
                  </a:lnTo>
                  <a:lnTo>
                    <a:pt x="464" y="41"/>
                  </a:lnTo>
                  <a:lnTo>
                    <a:pt x="506" y="0"/>
                  </a:lnTo>
                  <a:lnTo>
                    <a:pt x="519" y="0"/>
                  </a:lnTo>
                  <a:lnTo>
                    <a:pt x="559" y="0"/>
                  </a:lnTo>
                  <a:lnTo>
                    <a:pt x="587" y="0"/>
                  </a:lnTo>
                  <a:lnTo>
                    <a:pt x="627" y="0"/>
                  </a:lnTo>
                  <a:lnTo>
                    <a:pt x="655" y="28"/>
                  </a:lnTo>
                  <a:lnTo>
                    <a:pt x="682" y="54"/>
                  </a:lnTo>
                  <a:lnTo>
                    <a:pt x="682" y="81"/>
                  </a:lnTo>
                  <a:lnTo>
                    <a:pt x="669" y="123"/>
                  </a:lnTo>
                  <a:lnTo>
                    <a:pt x="642" y="164"/>
                  </a:lnTo>
                  <a:lnTo>
                    <a:pt x="600" y="191"/>
                  </a:lnTo>
                  <a:lnTo>
                    <a:pt x="546" y="232"/>
                  </a:lnTo>
                  <a:lnTo>
                    <a:pt x="491" y="272"/>
                  </a:lnTo>
                  <a:lnTo>
                    <a:pt x="396" y="327"/>
                  </a:lnTo>
                  <a:lnTo>
                    <a:pt x="342" y="368"/>
                  </a:lnTo>
                  <a:lnTo>
                    <a:pt x="287" y="395"/>
                  </a:lnTo>
                  <a:lnTo>
                    <a:pt x="246" y="436"/>
                  </a:lnTo>
                  <a:lnTo>
                    <a:pt x="259" y="477"/>
                  </a:lnTo>
                  <a:lnTo>
                    <a:pt x="287" y="640"/>
                  </a:lnTo>
                  <a:lnTo>
                    <a:pt x="300" y="763"/>
                  </a:lnTo>
                  <a:lnTo>
                    <a:pt x="314" y="859"/>
                  </a:lnTo>
                  <a:lnTo>
                    <a:pt x="328" y="955"/>
                  </a:lnTo>
                  <a:lnTo>
                    <a:pt x="328" y="1023"/>
                  </a:lnTo>
                  <a:lnTo>
                    <a:pt x="328" y="1078"/>
                  </a:lnTo>
                  <a:lnTo>
                    <a:pt x="328" y="1118"/>
                  </a:lnTo>
                  <a:lnTo>
                    <a:pt x="314" y="1173"/>
                  </a:lnTo>
                  <a:lnTo>
                    <a:pt x="300" y="1199"/>
                  </a:lnTo>
                  <a:lnTo>
                    <a:pt x="287" y="1199"/>
                  </a:lnTo>
                  <a:lnTo>
                    <a:pt x="246" y="1227"/>
                  </a:lnTo>
                  <a:lnTo>
                    <a:pt x="191" y="1254"/>
                  </a:lnTo>
                  <a:lnTo>
                    <a:pt x="136" y="1254"/>
                  </a:lnTo>
                  <a:lnTo>
                    <a:pt x="41" y="1254"/>
                  </a:lnTo>
                  <a:lnTo>
                    <a:pt x="0" y="1227"/>
                  </a:lnTo>
                </a:path>
              </a:pathLst>
            </a:custGeom>
            <a:noFill/>
            <a:ln w="0">
              <a:solidFill>
                <a:srgbClr val="000000"/>
              </a:solidFill>
              <a:round/>
              <a:headEnd/>
              <a:tailEnd/>
            </a:ln>
          </p:spPr>
          <p:txBody>
            <a:bodyPr/>
            <a:lstStyle/>
            <a:p>
              <a:endParaRPr lang="en-US"/>
            </a:p>
          </p:txBody>
        </p:sp>
        <p:sp>
          <p:nvSpPr>
            <p:cNvPr id="15554" name="Freeform 201"/>
            <p:cNvSpPr>
              <a:spLocks/>
            </p:cNvSpPr>
            <p:nvPr/>
          </p:nvSpPr>
          <p:spPr bwMode="auto">
            <a:xfrm>
              <a:off x="1496" y="2465"/>
              <a:ext cx="891" cy="427"/>
            </a:xfrm>
            <a:custGeom>
              <a:avLst/>
              <a:gdLst>
                <a:gd name="T0" fmla="*/ 0 w 2673"/>
                <a:gd name="T1" fmla="*/ 0 h 1282"/>
                <a:gd name="T2" fmla="*/ 0 w 2673"/>
                <a:gd name="T3" fmla="*/ 0 h 1282"/>
                <a:gd name="T4" fmla="*/ 0 w 2673"/>
                <a:gd name="T5" fmla="*/ 0 h 1282"/>
                <a:gd name="T6" fmla="*/ 0 w 2673"/>
                <a:gd name="T7" fmla="*/ 0 h 1282"/>
                <a:gd name="T8" fmla="*/ 0 w 2673"/>
                <a:gd name="T9" fmla="*/ 0 h 1282"/>
                <a:gd name="T10" fmla="*/ 0 w 2673"/>
                <a:gd name="T11" fmla="*/ 0 h 1282"/>
                <a:gd name="T12" fmla="*/ 0 w 2673"/>
                <a:gd name="T13" fmla="*/ 0 h 1282"/>
                <a:gd name="T14" fmla="*/ 0 w 2673"/>
                <a:gd name="T15" fmla="*/ 0 h 1282"/>
                <a:gd name="T16" fmla="*/ 0 w 2673"/>
                <a:gd name="T17" fmla="*/ 0 h 1282"/>
                <a:gd name="T18" fmla="*/ 0 w 2673"/>
                <a:gd name="T19" fmla="*/ 0 h 1282"/>
                <a:gd name="T20" fmla="*/ 0 w 2673"/>
                <a:gd name="T21" fmla="*/ 0 h 1282"/>
                <a:gd name="T22" fmla="*/ 0 w 2673"/>
                <a:gd name="T23" fmla="*/ 0 h 1282"/>
                <a:gd name="T24" fmla="*/ 0 w 2673"/>
                <a:gd name="T25" fmla="*/ 0 h 1282"/>
                <a:gd name="T26" fmla="*/ 0 w 2673"/>
                <a:gd name="T27" fmla="*/ 0 h 1282"/>
                <a:gd name="T28" fmla="*/ 0 w 2673"/>
                <a:gd name="T29" fmla="*/ 0 h 1282"/>
                <a:gd name="T30" fmla="*/ 0 w 2673"/>
                <a:gd name="T31" fmla="*/ 0 h 1282"/>
                <a:gd name="T32" fmla="*/ 0 w 2673"/>
                <a:gd name="T33" fmla="*/ 0 h 1282"/>
                <a:gd name="T34" fmla="*/ 0 w 2673"/>
                <a:gd name="T35" fmla="*/ 0 h 1282"/>
                <a:gd name="T36" fmla="*/ 0 w 2673"/>
                <a:gd name="T37" fmla="*/ 0 h 1282"/>
                <a:gd name="T38" fmla="*/ 0 w 2673"/>
                <a:gd name="T39" fmla="*/ 0 h 1282"/>
                <a:gd name="T40" fmla="*/ 0 w 2673"/>
                <a:gd name="T41" fmla="*/ 0 h 1282"/>
                <a:gd name="T42" fmla="*/ 0 w 2673"/>
                <a:gd name="T43" fmla="*/ 0 h 1282"/>
                <a:gd name="T44" fmla="*/ 0 w 2673"/>
                <a:gd name="T45" fmla="*/ 0 h 1282"/>
                <a:gd name="T46" fmla="*/ 0 w 2673"/>
                <a:gd name="T47" fmla="*/ 0 h 1282"/>
                <a:gd name="T48" fmla="*/ 0 w 2673"/>
                <a:gd name="T49" fmla="*/ 0 h 1282"/>
                <a:gd name="T50" fmla="*/ 0 w 2673"/>
                <a:gd name="T51" fmla="*/ 0 h 1282"/>
                <a:gd name="T52" fmla="*/ 0 w 2673"/>
                <a:gd name="T53" fmla="*/ 0 h 1282"/>
                <a:gd name="T54" fmla="*/ 0 w 2673"/>
                <a:gd name="T55" fmla="*/ 0 h 1282"/>
                <a:gd name="T56" fmla="*/ 0 w 2673"/>
                <a:gd name="T57" fmla="*/ 0 h 1282"/>
                <a:gd name="T58" fmla="*/ 0 w 2673"/>
                <a:gd name="T59" fmla="*/ 0 h 1282"/>
                <a:gd name="T60" fmla="*/ 0 w 2673"/>
                <a:gd name="T61" fmla="*/ 0 h 1282"/>
                <a:gd name="T62" fmla="*/ 0 w 2673"/>
                <a:gd name="T63" fmla="*/ 0 h 1282"/>
                <a:gd name="T64" fmla="*/ 0 w 2673"/>
                <a:gd name="T65" fmla="*/ 0 h 1282"/>
                <a:gd name="T66" fmla="*/ 0 w 2673"/>
                <a:gd name="T67" fmla="*/ 0 h 1282"/>
                <a:gd name="T68" fmla="*/ 0 w 2673"/>
                <a:gd name="T69" fmla="*/ 0 h 1282"/>
                <a:gd name="T70" fmla="*/ 0 w 2673"/>
                <a:gd name="T71" fmla="*/ 0 h 1282"/>
                <a:gd name="T72" fmla="*/ 0 w 2673"/>
                <a:gd name="T73" fmla="*/ 0 h 1282"/>
                <a:gd name="T74" fmla="*/ 0 w 2673"/>
                <a:gd name="T75" fmla="*/ 0 h 1282"/>
                <a:gd name="T76" fmla="*/ 0 w 2673"/>
                <a:gd name="T77" fmla="*/ 0 h 1282"/>
                <a:gd name="T78" fmla="*/ 0 w 2673"/>
                <a:gd name="T79" fmla="*/ 0 h 1282"/>
                <a:gd name="T80" fmla="*/ 0 w 2673"/>
                <a:gd name="T81" fmla="*/ 0 h 1282"/>
                <a:gd name="T82" fmla="*/ 0 w 2673"/>
                <a:gd name="T83" fmla="*/ 0 h 1282"/>
                <a:gd name="T84" fmla="*/ 0 w 2673"/>
                <a:gd name="T85" fmla="*/ 0 h 1282"/>
                <a:gd name="T86" fmla="*/ 0 w 2673"/>
                <a:gd name="T87" fmla="*/ 0 h 1282"/>
                <a:gd name="T88" fmla="*/ 0 w 2673"/>
                <a:gd name="T89" fmla="*/ 0 h 1282"/>
                <a:gd name="T90" fmla="*/ 0 w 2673"/>
                <a:gd name="T91" fmla="*/ 0 h 1282"/>
                <a:gd name="T92" fmla="*/ 0 w 2673"/>
                <a:gd name="T93" fmla="*/ 0 h 1282"/>
                <a:gd name="T94" fmla="*/ 0 w 2673"/>
                <a:gd name="T95" fmla="*/ 0 h 1282"/>
                <a:gd name="T96" fmla="*/ 0 w 2673"/>
                <a:gd name="T97" fmla="*/ 0 h 1282"/>
                <a:gd name="T98" fmla="*/ 0 w 2673"/>
                <a:gd name="T99" fmla="*/ 0 h 1282"/>
                <a:gd name="T100" fmla="*/ 0 w 2673"/>
                <a:gd name="T101" fmla="*/ 0 h 1282"/>
                <a:gd name="T102" fmla="*/ 0 w 2673"/>
                <a:gd name="T103" fmla="*/ 0 h 1282"/>
                <a:gd name="T104" fmla="*/ 0 w 2673"/>
                <a:gd name="T105" fmla="*/ 0 h 1282"/>
                <a:gd name="T106" fmla="*/ 0 w 2673"/>
                <a:gd name="T107" fmla="*/ 0 h 1282"/>
                <a:gd name="T108" fmla="*/ 0 w 2673"/>
                <a:gd name="T109" fmla="*/ 0 h 1282"/>
                <a:gd name="T110" fmla="*/ 0 w 2673"/>
                <a:gd name="T111" fmla="*/ 0 h 1282"/>
                <a:gd name="T112" fmla="*/ 0 w 2673"/>
                <a:gd name="T113" fmla="*/ 0 h 1282"/>
                <a:gd name="T114" fmla="*/ 0 w 2673"/>
                <a:gd name="T115" fmla="*/ 0 h 1282"/>
                <a:gd name="T116" fmla="*/ 0 w 2673"/>
                <a:gd name="T117" fmla="*/ 0 h 1282"/>
                <a:gd name="T118" fmla="*/ 0 w 2673"/>
                <a:gd name="T119" fmla="*/ 0 h 1282"/>
                <a:gd name="T120" fmla="*/ 0 w 2673"/>
                <a:gd name="T121" fmla="*/ 0 h 1282"/>
                <a:gd name="T122" fmla="*/ 0 w 2673"/>
                <a:gd name="T123" fmla="*/ 0 h 1282"/>
                <a:gd name="T124" fmla="*/ 0 w 2673"/>
                <a:gd name="T125" fmla="*/ 0 h 12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73"/>
                <a:gd name="T190" fmla="*/ 0 h 1282"/>
                <a:gd name="T191" fmla="*/ 2673 w 2673"/>
                <a:gd name="T192" fmla="*/ 1282 h 12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73" h="1282">
                  <a:moveTo>
                    <a:pt x="587" y="1214"/>
                  </a:moveTo>
                  <a:lnTo>
                    <a:pt x="506" y="1241"/>
                  </a:lnTo>
                  <a:lnTo>
                    <a:pt x="423" y="1241"/>
                  </a:lnTo>
                  <a:lnTo>
                    <a:pt x="368" y="1228"/>
                  </a:lnTo>
                  <a:lnTo>
                    <a:pt x="328" y="1214"/>
                  </a:lnTo>
                  <a:lnTo>
                    <a:pt x="315" y="1186"/>
                  </a:lnTo>
                  <a:lnTo>
                    <a:pt x="300" y="1160"/>
                  </a:lnTo>
                  <a:lnTo>
                    <a:pt x="300" y="1105"/>
                  </a:lnTo>
                  <a:lnTo>
                    <a:pt x="300" y="1023"/>
                  </a:lnTo>
                  <a:lnTo>
                    <a:pt x="300" y="833"/>
                  </a:lnTo>
                  <a:lnTo>
                    <a:pt x="300" y="765"/>
                  </a:lnTo>
                  <a:lnTo>
                    <a:pt x="315" y="546"/>
                  </a:lnTo>
                  <a:lnTo>
                    <a:pt x="342" y="437"/>
                  </a:lnTo>
                  <a:lnTo>
                    <a:pt x="328" y="410"/>
                  </a:lnTo>
                  <a:lnTo>
                    <a:pt x="274" y="342"/>
                  </a:lnTo>
                  <a:lnTo>
                    <a:pt x="205" y="259"/>
                  </a:lnTo>
                  <a:lnTo>
                    <a:pt x="151" y="219"/>
                  </a:lnTo>
                  <a:lnTo>
                    <a:pt x="110" y="164"/>
                  </a:lnTo>
                  <a:lnTo>
                    <a:pt x="68" y="136"/>
                  </a:lnTo>
                  <a:lnTo>
                    <a:pt x="55" y="110"/>
                  </a:lnTo>
                  <a:lnTo>
                    <a:pt x="55" y="96"/>
                  </a:lnTo>
                  <a:lnTo>
                    <a:pt x="68" y="55"/>
                  </a:lnTo>
                  <a:lnTo>
                    <a:pt x="96" y="41"/>
                  </a:lnTo>
                  <a:lnTo>
                    <a:pt x="110" y="41"/>
                  </a:lnTo>
                  <a:lnTo>
                    <a:pt x="137" y="55"/>
                  </a:lnTo>
                  <a:lnTo>
                    <a:pt x="164" y="83"/>
                  </a:lnTo>
                  <a:lnTo>
                    <a:pt x="219" y="151"/>
                  </a:lnTo>
                  <a:lnTo>
                    <a:pt x="274" y="219"/>
                  </a:lnTo>
                  <a:lnTo>
                    <a:pt x="328" y="274"/>
                  </a:lnTo>
                  <a:lnTo>
                    <a:pt x="368" y="314"/>
                  </a:lnTo>
                  <a:lnTo>
                    <a:pt x="410" y="342"/>
                  </a:lnTo>
                  <a:lnTo>
                    <a:pt x="438" y="342"/>
                  </a:lnTo>
                  <a:lnTo>
                    <a:pt x="506" y="327"/>
                  </a:lnTo>
                  <a:lnTo>
                    <a:pt x="574" y="314"/>
                  </a:lnTo>
                  <a:lnTo>
                    <a:pt x="887" y="300"/>
                  </a:lnTo>
                  <a:lnTo>
                    <a:pt x="1051" y="274"/>
                  </a:lnTo>
                  <a:lnTo>
                    <a:pt x="1256" y="259"/>
                  </a:lnTo>
                  <a:lnTo>
                    <a:pt x="1324" y="259"/>
                  </a:lnTo>
                  <a:lnTo>
                    <a:pt x="1378" y="259"/>
                  </a:lnTo>
                  <a:lnTo>
                    <a:pt x="1420" y="287"/>
                  </a:lnTo>
                  <a:lnTo>
                    <a:pt x="1446" y="314"/>
                  </a:lnTo>
                  <a:lnTo>
                    <a:pt x="1487" y="382"/>
                  </a:lnTo>
                  <a:lnTo>
                    <a:pt x="1513" y="382"/>
                  </a:lnTo>
                  <a:lnTo>
                    <a:pt x="1623" y="382"/>
                  </a:lnTo>
                  <a:lnTo>
                    <a:pt x="1664" y="382"/>
                  </a:lnTo>
                  <a:lnTo>
                    <a:pt x="1691" y="382"/>
                  </a:lnTo>
                  <a:lnTo>
                    <a:pt x="1704" y="382"/>
                  </a:lnTo>
                  <a:lnTo>
                    <a:pt x="1719" y="368"/>
                  </a:lnTo>
                  <a:lnTo>
                    <a:pt x="1719" y="342"/>
                  </a:lnTo>
                  <a:lnTo>
                    <a:pt x="1719" y="287"/>
                  </a:lnTo>
                  <a:lnTo>
                    <a:pt x="1732" y="274"/>
                  </a:lnTo>
                  <a:lnTo>
                    <a:pt x="1759" y="259"/>
                  </a:lnTo>
                  <a:lnTo>
                    <a:pt x="1910" y="246"/>
                  </a:lnTo>
                  <a:lnTo>
                    <a:pt x="2004" y="232"/>
                  </a:lnTo>
                  <a:lnTo>
                    <a:pt x="2250" y="191"/>
                  </a:lnTo>
                  <a:lnTo>
                    <a:pt x="2359" y="164"/>
                  </a:lnTo>
                  <a:lnTo>
                    <a:pt x="2578" y="164"/>
                  </a:lnTo>
                  <a:lnTo>
                    <a:pt x="2591" y="164"/>
                  </a:lnTo>
                  <a:lnTo>
                    <a:pt x="2646" y="219"/>
                  </a:lnTo>
                  <a:lnTo>
                    <a:pt x="2673" y="287"/>
                  </a:lnTo>
                  <a:lnTo>
                    <a:pt x="2673" y="259"/>
                  </a:lnTo>
                  <a:lnTo>
                    <a:pt x="2673" y="219"/>
                  </a:lnTo>
                  <a:lnTo>
                    <a:pt x="2646" y="191"/>
                  </a:lnTo>
                  <a:lnTo>
                    <a:pt x="2633" y="164"/>
                  </a:lnTo>
                  <a:lnTo>
                    <a:pt x="2591" y="136"/>
                  </a:lnTo>
                  <a:lnTo>
                    <a:pt x="2537" y="136"/>
                  </a:lnTo>
                  <a:lnTo>
                    <a:pt x="2469" y="136"/>
                  </a:lnTo>
                  <a:lnTo>
                    <a:pt x="2373" y="136"/>
                  </a:lnTo>
                  <a:lnTo>
                    <a:pt x="2278" y="151"/>
                  </a:lnTo>
                  <a:lnTo>
                    <a:pt x="2210" y="164"/>
                  </a:lnTo>
                  <a:lnTo>
                    <a:pt x="2100" y="191"/>
                  </a:lnTo>
                  <a:lnTo>
                    <a:pt x="2004" y="204"/>
                  </a:lnTo>
                  <a:lnTo>
                    <a:pt x="1895" y="219"/>
                  </a:lnTo>
                  <a:lnTo>
                    <a:pt x="1827" y="232"/>
                  </a:lnTo>
                  <a:lnTo>
                    <a:pt x="1759" y="232"/>
                  </a:lnTo>
                  <a:lnTo>
                    <a:pt x="1719" y="246"/>
                  </a:lnTo>
                  <a:lnTo>
                    <a:pt x="1691" y="259"/>
                  </a:lnTo>
                  <a:lnTo>
                    <a:pt x="1691" y="314"/>
                  </a:lnTo>
                  <a:lnTo>
                    <a:pt x="1691" y="342"/>
                  </a:lnTo>
                  <a:lnTo>
                    <a:pt x="1568" y="342"/>
                  </a:lnTo>
                  <a:lnTo>
                    <a:pt x="1487" y="342"/>
                  </a:lnTo>
                  <a:lnTo>
                    <a:pt x="1472" y="274"/>
                  </a:lnTo>
                  <a:lnTo>
                    <a:pt x="1433" y="219"/>
                  </a:lnTo>
                  <a:lnTo>
                    <a:pt x="1365" y="219"/>
                  </a:lnTo>
                  <a:lnTo>
                    <a:pt x="1351" y="219"/>
                  </a:lnTo>
                  <a:lnTo>
                    <a:pt x="1078" y="219"/>
                  </a:lnTo>
                  <a:lnTo>
                    <a:pt x="806" y="246"/>
                  </a:lnTo>
                  <a:lnTo>
                    <a:pt x="696" y="259"/>
                  </a:lnTo>
                  <a:lnTo>
                    <a:pt x="628" y="259"/>
                  </a:lnTo>
                  <a:lnTo>
                    <a:pt x="519" y="259"/>
                  </a:lnTo>
                  <a:lnTo>
                    <a:pt x="464" y="287"/>
                  </a:lnTo>
                  <a:lnTo>
                    <a:pt x="423" y="300"/>
                  </a:lnTo>
                  <a:lnTo>
                    <a:pt x="328" y="204"/>
                  </a:lnTo>
                  <a:lnTo>
                    <a:pt x="247" y="110"/>
                  </a:lnTo>
                  <a:lnTo>
                    <a:pt x="192" y="68"/>
                  </a:lnTo>
                  <a:lnTo>
                    <a:pt x="178" y="41"/>
                  </a:lnTo>
                  <a:lnTo>
                    <a:pt x="137" y="0"/>
                  </a:lnTo>
                  <a:lnTo>
                    <a:pt x="96" y="0"/>
                  </a:lnTo>
                  <a:lnTo>
                    <a:pt x="68" y="0"/>
                  </a:lnTo>
                  <a:lnTo>
                    <a:pt x="41" y="28"/>
                  </a:lnTo>
                  <a:lnTo>
                    <a:pt x="15" y="41"/>
                  </a:lnTo>
                  <a:lnTo>
                    <a:pt x="0" y="68"/>
                  </a:lnTo>
                  <a:lnTo>
                    <a:pt x="0" y="123"/>
                  </a:lnTo>
                  <a:lnTo>
                    <a:pt x="28" y="164"/>
                  </a:lnTo>
                  <a:lnTo>
                    <a:pt x="55" y="191"/>
                  </a:lnTo>
                  <a:lnTo>
                    <a:pt x="192" y="314"/>
                  </a:lnTo>
                  <a:lnTo>
                    <a:pt x="219" y="355"/>
                  </a:lnTo>
                  <a:lnTo>
                    <a:pt x="260" y="396"/>
                  </a:lnTo>
                  <a:lnTo>
                    <a:pt x="260" y="410"/>
                  </a:lnTo>
                  <a:lnTo>
                    <a:pt x="287" y="451"/>
                  </a:lnTo>
                  <a:lnTo>
                    <a:pt x="274" y="532"/>
                  </a:lnTo>
                  <a:lnTo>
                    <a:pt x="260" y="655"/>
                  </a:lnTo>
                  <a:lnTo>
                    <a:pt x="260" y="887"/>
                  </a:lnTo>
                  <a:lnTo>
                    <a:pt x="260" y="955"/>
                  </a:lnTo>
                  <a:lnTo>
                    <a:pt x="260" y="1010"/>
                  </a:lnTo>
                  <a:lnTo>
                    <a:pt x="260" y="1078"/>
                  </a:lnTo>
                  <a:lnTo>
                    <a:pt x="260" y="1133"/>
                  </a:lnTo>
                  <a:lnTo>
                    <a:pt x="260" y="1173"/>
                  </a:lnTo>
                  <a:lnTo>
                    <a:pt x="274" y="1214"/>
                  </a:lnTo>
                  <a:lnTo>
                    <a:pt x="300" y="1228"/>
                  </a:lnTo>
                  <a:lnTo>
                    <a:pt x="342" y="1256"/>
                  </a:lnTo>
                  <a:lnTo>
                    <a:pt x="368" y="1282"/>
                  </a:lnTo>
                  <a:lnTo>
                    <a:pt x="464" y="1282"/>
                  </a:lnTo>
                  <a:lnTo>
                    <a:pt x="532" y="1269"/>
                  </a:lnTo>
                  <a:lnTo>
                    <a:pt x="560" y="1256"/>
                  </a:lnTo>
                  <a:lnTo>
                    <a:pt x="587" y="1214"/>
                  </a:lnTo>
                  <a:close/>
                </a:path>
              </a:pathLst>
            </a:custGeom>
            <a:solidFill>
              <a:srgbClr val="0E0D0D"/>
            </a:solidFill>
            <a:ln w="9525">
              <a:noFill/>
              <a:round/>
              <a:headEnd/>
              <a:tailEnd/>
            </a:ln>
          </p:spPr>
          <p:txBody>
            <a:bodyPr/>
            <a:lstStyle/>
            <a:p>
              <a:endParaRPr lang="en-US"/>
            </a:p>
          </p:txBody>
        </p:sp>
        <p:sp>
          <p:nvSpPr>
            <p:cNvPr id="15555" name="Freeform 202"/>
            <p:cNvSpPr>
              <a:spLocks/>
            </p:cNvSpPr>
            <p:nvPr/>
          </p:nvSpPr>
          <p:spPr bwMode="auto">
            <a:xfrm>
              <a:off x="1496" y="2465"/>
              <a:ext cx="891" cy="427"/>
            </a:xfrm>
            <a:custGeom>
              <a:avLst/>
              <a:gdLst>
                <a:gd name="T0" fmla="*/ 0 w 2673"/>
                <a:gd name="T1" fmla="*/ 0 h 1282"/>
                <a:gd name="T2" fmla="*/ 0 w 2673"/>
                <a:gd name="T3" fmla="*/ 0 h 1282"/>
                <a:gd name="T4" fmla="*/ 0 w 2673"/>
                <a:gd name="T5" fmla="*/ 0 h 1282"/>
                <a:gd name="T6" fmla="*/ 0 w 2673"/>
                <a:gd name="T7" fmla="*/ 0 h 1282"/>
                <a:gd name="T8" fmla="*/ 0 w 2673"/>
                <a:gd name="T9" fmla="*/ 0 h 1282"/>
                <a:gd name="T10" fmla="*/ 0 w 2673"/>
                <a:gd name="T11" fmla="*/ 0 h 1282"/>
                <a:gd name="T12" fmla="*/ 0 w 2673"/>
                <a:gd name="T13" fmla="*/ 0 h 1282"/>
                <a:gd name="T14" fmla="*/ 0 w 2673"/>
                <a:gd name="T15" fmla="*/ 0 h 1282"/>
                <a:gd name="T16" fmla="*/ 0 w 2673"/>
                <a:gd name="T17" fmla="*/ 0 h 1282"/>
                <a:gd name="T18" fmla="*/ 0 w 2673"/>
                <a:gd name="T19" fmla="*/ 0 h 1282"/>
                <a:gd name="T20" fmla="*/ 0 w 2673"/>
                <a:gd name="T21" fmla="*/ 0 h 1282"/>
                <a:gd name="T22" fmla="*/ 0 w 2673"/>
                <a:gd name="T23" fmla="*/ 0 h 1282"/>
                <a:gd name="T24" fmla="*/ 0 w 2673"/>
                <a:gd name="T25" fmla="*/ 0 h 1282"/>
                <a:gd name="T26" fmla="*/ 0 w 2673"/>
                <a:gd name="T27" fmla="*/ 0 h 1282"/>
                <a:gd name="T28" fmla="*/ 0 w 2673"/>
                <a:gd name="T29" fmla="*/ 0 h 1282"/>
                <a:gd name="T30" fmla="*/ 0 w 2673"/>
                <a:gd name="T31" fmla="*/ 0 h 1282"/>
                <a:gd name="T32" fmla="*/ 0 w 2673"/>
                <a:gd name="T33" fmla="*/ 0 h 1282"/>
                <a:gd name="T34" fmla="*/ 0 w 2673"/>
                <a:gd name="T35" fmla="*/ 0 h 1282"/>
                <a:gd name="T36" fmla="*/ 0 w 2673"/>
                <a:gd name="T37" fmla="*/ 0 h 1282"/>
                <a:gd name="T38" fmla="*/ 0 w 2673"/>
                <a:gd name="T39" fmla="*/ 0 h 1282"/>
                <a:gd name="T40" fmla="*/ 0 w 2673"/>
                <a:gd name="T41" fmla="*/ 0 h 1282"/>
                <a:gd name="T42" fmla="*/ 0 w 2673"/>
                <a:gd name="T43" fmla="*/ 0 h 1282"/>
                <a:gd name="T44" fmla="*/ 0 w 2673"/>
                <a:gd name="T45" fmla="*/ 0 h 1282"/>
                <a:gd name="T46" fmla="*/ 0 w 2673"/>
                <a:gd name="T47" fmla="*/ 0 h 1282"/>
                <a:gd name="T48" fmla="*/ 0 w 2673"/>
                <a:gd name="T49" fmla="*/ 0 h 1282"/>
                <a:gd name="T50" fmla="*/ 0 w 2673"/>
                <a:gd name="T51" fmla="*/ 0 h 1282"/>
                <a:gd name="T52" fmla="*/ 0 w 2673"/>
                <a:gd name="T53" fmla="*/ 0 h 1282"/>
                <a:gd name="T54" fmla="*/ 0 w 2673"/>
                <a:gd name="T55" fmla="*/ 0 h 1282"/>
                <a:gd name="T56" fmla="*/ 0 w 2673"/>
                <a:gd name="T57" fmla="*/ 0 h 1282"/>
                <a:gd name="T58" fmla="*/ 0 w 2673"/>
                <a:gd name="T59" fmla="*/ 0 h 1282"/>
                <a:gd name="T60" fmla="*/ 0 w 2673"/>
                <a:gd name="T61" fmla="*/ 0 h 1282"/>
                <a:gd name="T62" fmla="*/ 0 w 2673"/>
                <a:gd name="T63" fmla="*/ 0 h 1282"/>
                <a:gd name="T64" fmla="*/ 0 w 2673"/>
                <a:gd name="T65" fmla="*/ 0 h 1282"/>
                <a:gd name="T66" fmla="*/ 0 w 2673"/>
                <a:gd name="T67" fmla="*/ 0 h 1282"/>
                <a:gd name="T68" fmla="*/ 0 w 2673"/>
                <a:gd name="T69" fmla="*/ 0 h 1282"/>
                <a:gd name="T70" fmla="*/ 0 w 2673"/>
                <a:gd name="T71" fmla="*/ 0 h 1282"/>
                <a:gd name="T72" fmla="*/ 0 w 2673"/>
                <a:gd name="T73" fmla="*/ 0 h 1282"/>
                <a:gd name="T74" fmla="*/ 0 w 2673"/>
                <a:gd name="T75" fmla="*/ 0 h 1282"/>
                <a:gd name="T76" fmla="*/ 0 w 2673"/>
                <a:gd name="T77" fmla="*/ 0 h 1282"/>
                <a:gd name="T78" fmla="*/ 0 w 2673"/>
                <a:gd name="T79" fmla="*/ 0 h 1282"/>
                <a:gd name="T80" fmla="*/ 0 w 2673"/>
                <a:gd name="T81" fmla="*/ 0 h 1282"/>
                <a:gd name="T82" fmla="*/ 0 w 2673"/>
                <a:gd name="T83" fmla="*/ 0 h 1282"/>
                <a:gd name="T84" fmla="*/ 0 w 2673"/>
                <a:gd name="T85" fmla="*/ 0 h 1282"/>
                <a:gd name="T86" fmla="*/ 0 w 2673"/>
                <a:gd name="T87" fmla="*/ 0 h 1282"/>
                <a:gd name="T88" fmla="*/ 0 w 2673"/>
                <a:gd name="T89" fmla="*/ 0 h 1282"/>
                <a:gd name="T90" fmla="*/ 0 w 2673"/>
                <a:gd name="T91" fmla="*/ 0 h 1282"/>
                <a:gd name="T92" fmla="*/ 0 w 2673"/>
                <a:gd name="T93" fmla="*/ 0 h 1282"/>
                <a:gd name="T94" fmla="*/ 0 w 2673"/>
                <a:gd name="T95" fmla="*/ 0 h 1282"/>
                <a:gd name="T96" fmla="*/ 0 w 2673"/>
                <a:gd name="T97" fmla="*/ 0 h 1282"/>
                <a:gd name="T98" fmla="*/ 0 w 2673"/>
                <a:gd name="T99" fmla="*/ 0 h 1282"/>
                <a:gd name="T100" fmla="*/ 0 w 2673"/>
                <a:gd name="T101" fmla="*/ 0 h 1282"/>
                <a:gd name="T102" fmla="*/ 0 w 2673"/>
                <a:gd name="T103" fmla="*/ 0 h 1282"/>
                <a:gd name="T104" fmla="*/ 0 w 2673"/>
                <a:gd name="T105" fmla="*/ 0 h 1282"/>
                <a:gd name="T106" fmla="*/ 0 w 2673"/>
                <a:gd name="T107" fmla="*/ 0 h 1282"/>
                <a:gd name="T108" fmla="*/ 0 w 2673"/>
                <a:gd name="T109" fmla="*/ 0 h 1282"/>
                <a:gd name="T110" fmla="*/ 0 w 2673"/>
                <a:gd name="T111" fmla="*/ 0 h 1282"/>
                <a:gd name="T112" fmla="*/ 0 w 2673"/>
                <a:gd name="T113" fmla="*/ 0 h 1282"/>
                <a:gd name="T114" fmla="*/ 0 w 2673"/>
                <a:gd name="T115" fmla="*/ 0 h 1282"/>
                <a:gd name="T116" fmla="*/ 0 w 2673"/>
                <a:gd name="T117" fmla="*/ 0 h 1282"/>
                <a:gd name="T118" fmla="*/ 0 w 2673"/>
                <a:gd name="T119" fmla="*/ 0 h 1282"/>
                <a:gd name="T120" fmla="*/ 0 w 2673"/>
                <a:gd name="T121" fmla="*/ 0 h 1282"/>
                <a:gd name="T122" fmla="*/ 0 w 2673"/>
                <a:gd name="T123" fmla="*/ 0 h 1282"/>
                <a:gd name="T124" fmla="*/ 0 w 2673"/>
                <a:gd name="T125" fmla="*/ 0 h 12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73"/>
                <a:gd name="T190" fmla="*/ 0 h 1282"/>
                <a:gd name="T191" fmla="*/ 2673 w 2673"/>
                <a:gd name="T192" fmla="*/ 1282 h 12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73" h="1282">
                  <a:moveTo>
                    <a:pt x="587" y="1214"/>
                  </a:moveTo>
                  <a:lnTo>
                    <a:pt x="506" y="1241"/>
                  </a:lnTo>
                  <a:lnTo>
                    <a:pt x="423" y="1241"/>
                  </a:lnTo>
                  <a:lnTo>
                    <a:pt x="368" y="1228"/>
                  </a:lnTo>
                  <a:lnTo>
                    <a:pt x="328" y="1214"/>
                  </a:lnTo>
                  <a:lnTo>
                    <a:pt x="315" y="1186"/>
                  </a:lnTo>
                  <a:lnTo>
                    <a:pt x="300" y="1160"/>
                  </a:lnTo>
                  <a:lnTo>
                    <a:pt x="300" y="1105"/>
                  </a:lnTo>
                  <a:lnTo>
                    <a:pt x="300" y="1023"/>
                  </a:lnTo>
                  <a:lnTo>
                    <a:pt x="300" y="833"/>
                  </a:lnTo>
                  <a:lnTo>
                    <a:pt x="300" y="765"/>
                  </a:lnTo>
                  <a:lnTo>
                    <a:pt x="315" y="546"/>
                  </a:lnTo>
                  <a:lnTo>
                    <a:pt x="342" y="437"/>
                  </a:lnTo>
                  <a:lnTo>
                    <a:pt x="328" y="410"/>
                  </a:lnTo>
                  <a:lnTo>
                    <a:pt x="274" y="342"/>
                  </a:lnTo>
                  <a:lnTo>
                    <a:pt x="205" y="259"/>
                  </a:lnTo>
                  <a:lnTo>
                    <a:pt x="151" y="219"/>
                  </a:lnTo>
                  <a:lnTo>
                    <a:pt x="110" y="164"/>
                  </a:lnTo>
                  <a:lnTo>
                    <a:pt x="68" y="136"/>
                  </a:lnTo>
                  <a:lnTo>
                    <a:pt x="55" y="110"/>
                  </a:lnTo>
                  <a:lnTo>
                    <a:pt x="55" y="96"/>
                  </a:lnTo>
                  <a:lnTo>
                    <a:pt x="68" y="55"/>
                  </a:lnTo>
                  <a:lnTo>
                    <a:pt x="96" y="41"/>
                  </a:lnTo>
                  <a:lnTo>
                    <a:pt x="110" y="41"/>
                  </a:lnTo>
                  <a:lnTo>
                    <a:pt x="137" y="55"/>
                  </a:lnTo>
                  <a:lnTo>
                    <a:pt x="164" y="83"/>
                  </a:lnTo>
                  <a:lnTo>
                    <a:pt x="219" y="151"/>
                  </a:lnTo>
                  <a:lnTo>
                    <a:pt x="274" y="219"/>
                  </a:lnTo>
                  <a:lnTo>
                    <a:pt x="328" y="274"/>
                  </a:lnTo>
                  <a:lnTo>
                    <a:pt x="368" y="314"/>
                  </a:lnTo>
                  <a:lnTo>
                    <a:pt x="410" y="342"/>
                  </a:lnTo>
                  <a:lnTo>
                    <a:pt x="438" y="342"/>
                  </a:lnTo>
                  <a:lnTo>
                    <a:pt x="506" y="327"/>
                  </a:lnTo>
                  <a:lnTo>
                    <a:pt x="574" y="314"/>
                  </a:lnTo>
                  <a:lnTo>
                    <a:pt x="887" y="300"/>
                  </a:lnTo>
                  <a:lnTo>
                    <a:pt x="1051" y="274"/>
                  </a:lnTo>
                  <a:lnTo>
                    <a:pt x="1256" y="259"/>
                  </a:lnTo>
                  <a:lnTo>
                    <a:pt x="1324" y="259"/>
                  </a:lnTo>
                  <a:lnTo>
                    <a:pt x="1378" y="259"/>
                  </a:lnTo>
                  <a:lnTo>
                    <a:pt x="1420" y="287"/>
                  </a:lnTo>
                  <a:lnTo>
                    <a:pt x="1446" y="314"/>
                  </a:lnTo>
                  <a:lnTo>
                    <a:pt x="1487" y="382"/>
                  </a:lnTo>
                  <a:lnTo>
                    <a:pt x="1513" y="382"/>
                  </a:lnTo>
                  <a:lnTo>
                    <a:pt x="1623" y="382"/>
                  </a:lnTo>
                  <a:lnTo>
                    <a:pt x="1664" y="382"/>
                  </a:lnTo>
                  <a:lnTo>
                    <a:pt x="1691" y="382"/>
                  </a:lnTo>
                  <a:lnTo>
                    <a:pt x="1704" y="382"/>
                  </a:lnTo>
                  <a:lnTo>
                    <a:pt x="1719" y="368"/>
                  </a:lnTo>
                  <a:lnTo>
                    <a:pt x="1719" y="342"/>
                  </a:lnTo>
                  <a:lnTo>
                    <a:pt x="1719" y="287"/>
                  </a:lnTo>
                  <a:lnTo>
                    <a:pt x="1732" y="274"/>
                  </a:lnTo>
                  <a:lnTo>
                    <a:pt x="1759" y="259"/>
                  </a:lnTo>
                  <a:lnTo>
                    <a:pt x="1910" y="246"/>
                  </a:lnTo>
                  <a:lnTo>
                    <a:pt x="2004" y="232"/>
                  </a:lnTo>
                  <a:lnTo>
                    <a:pt x="2250" y="191"/>
                  </a:lnTo>
                  <a:lnTo>
                    <a:pt x="2359" y="164"/>
                  </a:lnTo>
                  <a:lnTo>
                    <a:pt x="2578" y="164"/>
                  </a:lnTo>
                  <a:lnTo>
                    <a:pt x="2591" y="164"/>
                  </a:lnTo>
                  <a:lnTo>
                    <a:pt x="2646" y="219"/>
                  </a:lnTo>
                  <a:lnTo>
                    <a:pt x="2673" y="287"/>
                  </a:lnTo>
                  <a:lnTo>
                    <a:pt x="2673" y="259"/>
                  </a:lnTo>
                  <a:lnTo>
                    <a:pt x="2673" y="219"/>
                  </a:lnTo>
                  <a:lnTo>
                    <a:pt x="2646" y="191"/>
                  </a:lnTo>
                  <a:lnTo>
                    <a:pt x="2633" y="164"/>
                  </a:lnTo>
                  <a:lnTo>
                    <a:pt x="2591" y="136"/>
                  </a:lnTo>
                  <a:lnTo>
                    <a:pt x="2537" y="136"/>
                  </a:lnTo>
                  <a:lnTo>
                    <a:pt x="2469" y="136"/>
                  </a:lnTo>
                  <a:lnTo>
                    <a:pt x="2373" y="136"/>
                  </a:lnTo>
                  <a:lnTo>
                    <a:pt x="2278" y="151"/>
                  </a:lnTo>
                  <a:lnTo>
                    <a:pt x="2210" y="164"/>
                  </a:lnTo>
                  <a:lnTo>
                    <a:pt x="2100" y="191"/>
                  </a:lnTo>
                  <a:lnTo>
                    <a:pt x="2004" y="204"/>
                  </a:lnTo>
                  <a:lnTo>
                    <a:pt x="1895" y="219"/>
                  </a:lnTo>
                  <a:lnTo>
                    <a:pt x="1827" y="232"/>
                  </a:lnTo>
                  <a:lnTo>
                    <a:pt x="1759" y="232"/>
                  </a:lnTo>
                  <a:lnTo>
                    <a:pt x="1719" y="246"/>
                  </a:lnTo>
                  <a:lnTo>
                    <a:pt x="1691" y="259"/>
                  </a:lnTo>
                  <a:lnTo>
                    <a:pt x="1691" y="314"/>
                  </a:lnTo>
                  <a:lnTo>
                    <a:pt x="1691" y="342"/>
                  </a:lnTo>
                  <a:lnTo>
                    <a:pt x="1568" y="342"/>
                  </a:lnTo>
                  <a:lnTo>
                    <a:pt x="1487" y="342"/>
                  </a:lnTo>
                  <a:lnTo>
                    <a:pt x="1472" y="274"/>
                  </a:lnTo>
                  <a:lnTo>
                    <a:pt x="1433" y="219"/>
                  </a:lnTo>
                  <a:lnTo>
                    <a:pt x="1365" y="219"/>
                  </a:lnTo>
                  <a:lnTo>
                    <a:pt x="1351" y="219"/>
                  </a:lnTo>
                  <a:lnTo>
                    <a:pt x="1078" y="219"/>
                  </a:lnTo>
                  <a:lnTo>
                    <a:pt x="806" y="246"/>
                  </a:lnTo>
                  <a:lnTo>
                    <a:pt x="696" y="259"/>
                  </a:lnTo>
                  <a:lnTo>
                    <a:pt x="628" y="259"/>
                  </a:lnTo>
                  <a:lnTo>
                    <a:pt x="519" y="259"/>
                  </a:lnTo>
                  <a:lnTo>
                    <a:pt x="464" y="287"/>
                  </a:lnTo>
                  <a:lnTo>
                    <a:pt x="423" y="300"/>
                  </a:lnTo>
                  <a:lnTo>
                    <a:pt x="328" y="204"/>
                  </a:lnTo>
                  <a:lnTo>
                    <a:pt x="247" y="110"/>
                  </a:lnTo>
                  <a:lnTo>
                    <a:pt x="192" y="68"/>
                  </a:lnTo>
                  <a:lnTo>
                    <a:pt x="178" y="41"/>
                  </a:lnTo>
                  <a:lnTo>
                    <a:pt x="137" y="0"/>
                  </a:lnTo>
                  <a:lnTo>
                    <a:pt x="96" y="0"/>
                  </a:lnTo>
                  <a:lnTo>
                    <a:pt x="68" y="0"/>
                  </a:lnTo>
                  <a:lnTo>
                    <a:pt x="41" y="28"/>
                  </a:lnTo>
                  <a:lnTo>
                    <a:pt x="15" y="41"/>
                  </a:lnTo>
                  <a:lnTo>
                    <a:pt x="0" y="68"/>
                  </a:lnTo>
                  <a:lnTo>
                    <a:pt x="0" y="123"/>
                  </a:lnTo>
                  <a:lnTo>
                    <a:pt x="28" y="164"/>
                  </a:lnTo>
                  <a:lnTo>
                    <a:pt x="55" y="191"/>
                  </a:lnTo>
                  <a:lnTo>
                    <a:pt x="192" y="314"/>
                  </a:lnTo>
                  <a:lnTo>
                    <a:pt x="219" y="355"/>
                  </a:lnTo>
                  <a:lnTo>
                    <a:pt x="260" y="396"/>
                  </a:lnTo>
                  <a:lnTo>
                    <a:pt x="260" y="410"/>
                  </a:lnTo>
                  <a:lnTo>
                    <a:pt x="287" y="451"/>
                  </a:lnTo>
                  <a:lnTo>
                    <a:pt x="274" y="532"/>
                  </a:lnTo>
                  <a:lnTo>
                    <a:pt x="260" y="655"/>
                  </a:lnTo>
                  <a:lnTo>
                    <a:pt x="260" y="887"/>
                  </a:lnTo>
                  <a:lnTo>
                    <a:pt x="260" y="955"/>
                  </a:lnTo>
                  <a:lnTo>
                    <a:pt x="260" y="1010"/>
                  </a:lnTo>
                  <a:lnTo>
                    <a:pt x="260" y="1078"/>
                  </a:lnTo>
                  <a:lnTo>
                    <a:pt x="260" y="1133"/>
                  </a:lnTo>
                  <a:lnTo>
                    <a:pt x="260" y="1173"/>
                  </a:lnTo>
                  <a:lnTo>
                    <a:pt x="274" y="1214"/>
                  </a:lnTo>
                  <a:lnTo>
                    <a:pt x="300" y="1228"/>
                  </a:lnTo>
                  <a:lnTo>
                    <a:pt x="342" y="1256"/>
                  </a:lnTo>
                  <a:lnTo>
                    <a:pt x="368" y="1282"/>
                  </a:lnTo>
                  <a:lnTo>
                    <a:pt x="464" y="1282"/>
                  </a:lnTo>
                  <a:lnTo>
                    <a:pt x="532" y="1269"/>
                  </a:lnTo>
                  <a:lnTo>
                    <a:pt x="560" y="1256"/>
                  </a:lnTo>
                  <a:lnTo>
                    <a:pt x="587" y="1214"/>
                  </a:lnTo>
                </a:path>
              </a:pathLst>
            </a:custGeom>
            <a:noFill/>
            <a:ln w="0">
              <a:solidFill>
                <a:srgbClr val="000000"/>
              </a:solidFill>
              <a:round/>
              <a:headEnd/>
              <a:tailEnd/>
            </a:ln>
          </p:spPr>
          <p:txBody>
            <a:bodyPr/>
            <a:lstStyle/>
            <a:p>
              <a:endParaRPr lang="en-US"/>
            </a:p>
          </p:txBody>
        </p:sp>
        <p:sp>
          <p:nvSpPr>
            <p:cNvPr id="15556" name="Freeform 203"/>
            <p:cNvSpPr>
              <a:spLocks/>
            </p:cNvSpPr>
            <p:nvPr/>
          </p:nvSpPr>
          <p:spPr bwMode="auto">
            <a:xfrm>
              <a:off x="1496" y="2465"/>
              <a:ext cx="891" cy="427"/>
            </a:xfrm>
            <a:custGeom>
              <a:avLst/>
              <a:gdLst>
                <a:gd name="T0" fmla="*/ 0 w 2673"/>
                <a:gd name="T1" fmla="*/ 0 h 1282"/>
                <a:gd name="T2" fmla="*/ 0 w 2673"/>
                <a:gd name="T3" fmla="*/ 0 h 1282"/>
                <a:gd name="T4" fmla="*/ 0 w 2673"/>
                <a:gd name="T5" fmla="*/ 0 h 1282"/>
                <a:gd name="T6" fmla="*/ 0 w 2673"/>
                <a:gd name="T7" fmla="*/ 0 h 1282"/>
                <a:gd name="T8" fmla="*/ 0 w 2673"/>
                <a:gd name="T9" fmla="*/ 0 h 1282"/>
                <a:gd name="T10" fmla="*/ 0 w 2673"/>
                <a:gd name="T11" fmla="*/ 0 h 1282"/>
                <a:gd name="T12" fmla="*/ 0 w 2673"/>
                <a:gd name="T13" fmla="*/ 0 h 1282"/>
                <a:gd name="T14" fmla="*/ 0 w 2673"/>
                <a:gd name="T15" fmla="*/ 0 h 1282"/>
                <a:gd name="T16" fmla="*/ 0 w 2673"/>
                <a:gd name="T17" fmla="*/ 0 h 1282"/>
                <a:gd name="T18" fmla="*/ 0 w 2673"/>
                <a:gd name="T19" fmla="*/ 0 h 1282"/>
                <a:gd name="T20" fmla="*/ 0 w 2673"/>
                <a:gd name="T21" fmla="*/ 0 h 1282"/>
                <a:gd name="T22" fmla="*/ 0 w 2673"/>
                <a:gd name="T23" fmla="*/ 0 h 1282"/>
                <a:gd name="T24" fmla="*/ 0 w 2673"/>
                <a:gd name="T25" fmla="*/ 0 h 1282"/>
                <a:gd name="T26" fmla="*/ 0 w 2673"/>
                <a:gd name="T27" fmla="*/ 0 h 1282"/>
                <a:gd name="T28" fmla="*/ 0 w 2673"/>
                <a:gd name="T29" fmla="*/ 0 h 1282"/>
                <a:gd name="T30" fmla="*/ 0 w 2673"/>
                <a:gd name="T31" fmla="*/ 0 h 1282"/>
                <a:gd name="T32" fmla="*/ 0 w 2673"/>
                <a:gd name="T33" fmla="*/ 0 h 1282"/>
                <a:gd name="T34" fmla="*/ 0 w 2673"/>
                <a:gd name="T35" fmla="*/ 0 h 1282"/>
                <a:gd name="T36" fmla="*/ 0 w 2673"/>
                <a:gd name="T37" fmla="*/ 0 h 1282"/>
                <a:gd name="T38" fmla="*/ 0 w 2673"/>
                <a:gd name="T39" fmla="*/ 0 h 1282"/>
                <a:gd name="T40" fmla="*/ 0 w 2673"/>
                <a:gd name="T41" fmla="*/ 0 h 1282"/>
                <a:gd name="T42" fmla="*/ 0 w 2673"/>
                <a:gd name="T43" fmla="*/ 0 h 1282"/>
                <a:gd name="T44" fmla="*/ 0 w 2673"/>
                <a:gd name="T45" fmla="*/ 0 h 1282"/>
                <a:gd name="T46" fmla="*/ 0 w 2673"/>
                <a:gd name="T47" fmla="*/ 0 h 1282"/>
                <a:gd name="T48" fmla="*/ 0 w 2673"/>
                <a:gd name="T49" fmla="*/ 0 h 1282"/>
                <a:gd name="T50" fmla="*/ 0 w 2673"/>
                <a:gd name="T51" fmla="*/ 0 h 1282"/>
                <a:gd name="T52" fmla="*/ 0 w 2673"/>
                <a:gd name="T53" fmla="*/ 0 h 1282"/>
                <a:gd name="T54" fmla="*/ 0 w 2673"/>
                <a:gd name="T55" fmla="*/ 0 h 1282"/>
                <a:gd name="T56" fmla="*/ 0 w 2673"/>
                <a:gd name="T57" fmla="*/ 0 h 1282"/>
                <a:gd name="T58" fmla="*/ 0 w 2673"/>
                <a:gd name="T59" fmla="*/ 0 h 1282"/>
                <a:gd name="T60" fmla="*/ 0 w 2673"/>
                <a:gd name="T61" fmla="*/ 0 h 1282"/>
                <a:gd name="T62" fmla="*/ 0 w 2673"/>
                <a:gd name="T63" fmla="*/ 0 h 1282"/>
                <a:gd name="T64" fmla="*/ 0 w 2673"/>
                <a:gd name="T65" fmla="*/ 0 h 1282"/>
                <a:gd name="T66" fmla="*/ 0 w 2673"/>
                <a:gd name="T67" fmla="*/ 0 h 1282"/>
                <a:gd name="T68" fmla="*/ 0 w 2673"/>
                <a:gd name="T69" fmla="*/ 0 h 1282"/>
                <a:gd name="T70" fmla="*/ 0 w 2673"/>
                <a:gd name="T71" fmla="*/ 0 h 1282"/>
                <a:gd name="T72" fmla="*/ 0 w 2673"/>
                <a:gd name="T73" fmla="*/ 0 h 1282"/>
                <a:gd name="T74" fmla="*/ 0 w 2673"/>
                <a:gd name="T75" fmla="*/ 0 h 1282"/>
                <a:gd name="T76" fmla="*/ 0 w 2673"/>
                <a:gd name="T77" fmla="*/ 0 h 1282"/>
                <a:gd name="T78" fmla="*/ 0 w 2673"/>
                <a:gd name="T79" fmla="*/ 0 h 1282"/>
                <a:gd name="T80" fmla="*/ 0 w 2673"/>
                <a:gd name="T81" fmla="*/ 0 h 1282"/>
                <a:gd name="T82" fmla="*/ 0 w 2673"/>
                <a:gd name="T83" fmla="*/ 0 h 1282"/>
                <a:gd name="T84" fmla="*/ 0 w 2673"/>
                <a:gd name="T85" fmla="*/ 0 h 1282"/>
                <a:gd name="T86" fmla="*/ 0 w 2673"/>
                <a:gd name="T87" fmla="*/ 0 h 1282"/>
                <a:gd name="T88" fmla="*/ 0 w 2673"/>
                <a:gd name="T89" fmla="*/ 0 h 1282"/>
                <a:gd name="T90" fmla="*/ 0 w 2673"/>
                <a:gd name="T91" fmla="*/ 0 h 1282"/>
                <a:gd name="T92" fmla="*/ 0 w 2673"/>
                <a:gd name="T93" fmla="*/ 0 h 1282"/>
                <a:gd name="T94" fmla="*/ 0 w 2673"/>
                <a:gd name="T95" fmla="*/ 0 h 1282"/>
                <a:gd name="T96" fmla="*/ 0 w 2673"/>
                <a:gd name="T97" fmla="*/ 0 h 1282"/>
                <a:gd name="T98" fmla="*/ 0 w 2673"/>
                <a:gd name="T99" fmla="*/ 0 h 1282"/>
                <a:gd name="T100" fmla="*/ 0 w 2673"/>
                <a:gd name="T101" fmla="*/ 0 h 1282"/>
                <a:gd name="T102" fmla="*/ 0 w 2673"/>
                <a:gd name="T103" fmla="*/ 0 h 1282"/>
                <a:gd name="T104" fmla="*/ 0 w 2673"/>
                <a:gd name="T105" fmla="*/ 0 h 1282"/>
                <a:gd name="T106" fmla="*/ 0 w 2673"/>
                <a:gd name="T107" fmla="*/ 0 h 1282"/>
                <a:gd name="T108" fmla="*/ 0 w 2673"/>
                <a:gd name="T109" fmla="*/ 0 h 1282"/>
                <a:gd name="T110" fmla="*/ 0 w 2673"/>
                <a:gd name="T111" fmla="*/ 0 h 1282"/>
                <a:gd name="T112" fmla="*/ 0 w 2673"/>
                <a:gd name="T113" fmla="*/ 0 h 1282"/>
                <a:gd name="T114" fmla="*/ 0 w 2673"/>
                <a:gd name="T115" fmla="*/ 0 h 1282"/>
                <a:gd name="T116" fmla="*/ 0 w 2673"/>
                <a:gd name="T117" fmla="*/ 0 h 1282"/>
                <a:gd name="T118" fmla="*/ 0 w 2673"/>
                <a:gd name="T119" fmla="*/ 0 h 1282"/>
                <a:gd name="T120" fmla="*/ 0 w 2673"/>
                <a:gd name="T121" fmla="*/ 0 h 1282"/>
                <a:gd name="T122" fmla="*/ 0 w 2673"/>
                <a:gd name="T123" fmla="*/ 0 h 1282"/>
                <a:gd name="T124" fmla="*/ 0 w 2673"/>
                <a:gd name="T125" fmla="*/ 0 h 12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73"/>
                <a:gd name="T190" fmla="*/ 0 h 1282"/>
                <a:gd name="T191" fmla="*/ 2673 w 2673"/>
                <a:gd name="T192" fmla="*/ 1282 h 12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73" h="1282">
                  <a:moveTo>
                    <a:pt x="587" y="1214"/>
                  </a:moveTo>
                  <a:lnTo>
                    <a:pt x="506" y="1241"/>
                  </a:lnTo>
                  <a:lnTo>
                    <a:pt x="423" y="1241"/>
                  </a:lnTo>
                  <a:lnTo>
                    <a:pt x="368" y="1228"/>
                  </a:lnTo>
                  <a:lnTo>
                    <a:pt x="328" y="1214"/>
                  </a:lnTo>
                  <a:lnTo>
                    <a:pt x="315" y="1186"/>
                  </a:lnTo>
                  <a:lnTo>
                    <a:pt x="300" y="1160"/>
                  </a:lnTo>
                  <a:lnTo>
                    <a:pt x="300" y="1105"/>
                  </a:lnTo>
                  <a:lnTo>
                    <a:pt x="300" y="1023"/>
                  </a:lnTo>
                  <a:lnTo>
                    <a:pt x="300" y="833"/>
                  </a:lnTo>
                  <a:lnTo>
                    <a:pt x="300" y="765"/>
                  </a:lnTo>
                  <a:lnTo>
                    <a:pt x="315" y="546"/>
                  </a:lnTo>
                  <a:lnTo>
                    <a:pt x="342" y="437"/>
                  </a:lnTo>
                  <a:lnTo>
                    <a:pt x="328" y="410"/>
                  </a:lnTo>
                  <a:lnTo>
                    <a:pt x="274" y="342"/>
                  </a:lnTo>
                  <a:lnTo>
                    <a:pt x="205" y="259"/>
                  </a:lnTo>
                  <a:lnTo>
                    <a:pt x="151" y="219"/>
                  </a:lnTo>
                  <a:lnTo>
                    <a:pt x="110" y="164"/>
                  </a:lnTo>
                  <a:lnTo>
                    <a:pt x="68" y="136"/>
                  </a:lnTo>
                  <a:lnTo>
                    <a:pt x="55" y="110"/>
                  </a:lnTo>
                  <a:lnTo>
                    <a:pt x="55" y="96"/>
                  </a:lnTo>
                  <a:lnTo>
                    <a:pt x="68" y="55"/>
                  </a:lnTo>
                  <a:lnTo>
                    <a:pt x="96" y="41"/>
                  </a:lnTo>
                  <a:lnTo>
                    <a:pt x="110" y="41"/>
                  </a:lnTo>
                  <a:lnTo>
                    <a:pt x="137" y="55"/>
                  </a:lnTo>
                  <a:lnTo>
                    <a:pt x="164" y="83"/>
                  </a:lnTo>
                  <a:lnTo>
                    <a:pt x="219" y="151"/>
                  </a:lnTo>
                  <a:lnTo>
                    <a:pt x="274" y="219"/>
                  </a:lnTo>
                  <a:lnTo>
                    <a:pt x="328" y="274"/>
                  </a:lnTo>
                  <a:lnTo>
                    <a:pt x="368" y="314"/>
                  </a:lnTo>
                  <a:lnTo>
                    <a:pt x="410" y="342"/>
                  </a:lnTo>
                  <a:lnTo>
                    <a:pt x="438" y="342"/>
                  </a:lnTo>
                  <a:lnTo>
                    <a:pt x="506" y="327"/>
                  </a:lnTo>
                  <a:lnTo>
                    <a:pt x="574" y="314"/>
                  </a:lnTo>
                  <a:lnTo>
                    <a:pt x="887" y="300"/>
                  </a:lnTo>
                  <a:lnTo>
                    <a:pt x="1051" y="274"/>
                  </a:lnTo>
                  <a:lnTo>
                    <a:pt x="1256" y="259"/>
                  </a:lnTo>
                  <a:lnTo>
                    <a:pt x="1324" y="259"/>
                  </a:lnTo>
                  <a:lnTo>
                    <a:pt x="1378" y="259"/>
                  </a:lnTo>
                  <a:lnTo>
                    <a:pt x="1420" y="287"/>
                  </a:lnTo>
                  <a:lnTo>
                    <a:pt x="1446" y="314"/>
                  </a:lnTo>
                  <a:lnTo>
                    <a:pt x="1487" y="382"/>
                  </a:lnTo>
                  <a:lnTo>
                    <a:pt x="1513" y="382"/>
                  </a:lnTo>
                  <a:lnTo>
                    <a:pt x="1623" y="382"/>
                  </a:lnTo>
                  <a:lnTo>
                    <a:pt x="1664" y="382"/>
                  </a:lnTo>
                  <a:lnTo>
                    <a:pt x="1691" y="382"/>
                  </a:lnTo>
                  <a:lnTo>
                    <a:pt x="1704" y="382"/>
                  </a:lnTo>
                  <a:lnTo>
                    <a:pt x="1719" y="368"/>
                  </a:lnTo>
                  <a:lnTo>
                    <a:pt x="1719" y="342"/>
                  </a:lnTo>
                  <a:lnTo>
                    <a:pt x="1719" y="287"/>
                  </a:lnTo>
                  <a:lnTo>
                    <a:pt x="1732" y="274"/>
                  </a:lnTo>
                  <a:lnTo>
                    <a:pt x="1759" y="259"/>
                  </a:lnTo>
                  <a:lnTo>
                    <a:pt x="1910" y="246"/>
                  </a:lnTo>
                  <a:lnTo>
                    <a:pt x="2004" y="232"/>
                  </a:lnTo>
                  <a:lnTo>
                    <a:pt x="2250" y="191"/>
                  </a:lnTo>
                  <a:lnTo>
                    <a:pt x="2359" y="164"/>
                  </a:lnTo>
                  <a:lnTo>
                    <a:pt x="2578" y="164"/>
                  </a:lnTo>
                  <a:lnTo>
                    <a:pt x="2591" y="164"/>
                  </a:lnTo>
                  <a:lnTo>
                    <a:pt x="2646" y="219"/>
                  </a:lnTo>
                  <a:lnTo>
                    <a:pt x="2673" y="287"/>
                  </a:lnTo>
                  <a:lnTo>
                    <a:pt x="2673" y="259"/>
                  </a:lnTo>
                  <a:lnTo>
                    <a:pt x="2673" y="219"/>
                  </a:lnTo>
                  <a:lnTo>
                    <a:pt x="2646" y="191"/>
                  </a:lnTo>
                  <a:lnTo>
                    <a:pt x="2633" y="164"/>
                  </a:lnTo>
                  <a:lnTo>
                    <a:pt x="2591" y="136"/>
                  </a:lnTo>
                  <a:lnTo>
                    <a:pt x="2537" y="136"/>
                  </a:lnTo>
                  <a:lnTo>
                    <a:pt x="2469" y="136"/>
                  </a:lnTo>
                  <a:lnTo>
                    <a:pt x="2373" y="136"/>
                  </a:lnTo>
                  <a:lnTo>
                    <a:pt x="2278" y="151"/>
                  </a:lnTo>
                  <a:lnTo>
                    <a:pt x="2210" y="164"/>
                  </a:lnTo>
                  <a:lnTo>
                    <a:pt x="2100" y="191"/>
                  </a:lnTo>
                  <a:lnTo>
                    <a:pt x="2004" y="204"/>
                  </a:lnTo>
                  <a:lnTo>
                    <a:pt x="1895" y="219"/>
                  </a:lnTo>
                  <a:lnTo>
                    <a:pt x="1827" y="232"/>
                  </a:lnTo>
                  <a:lnTo>
                    <a:pt x="1759" y="232"/>
                  </a:lnTo>
                  <a:lnTo>
                    <a:pt x="1719" y="246"/>
                  </a:lnTo>
                  <a:lnTo>
                    <a:pt x="1691" y="259"/>
                  </a:lnTo>
                  <a:lnTo>
                    <a:pt x="1691" y="314"/>
                  </a:lnTo>
                  <a:lnTo>
                    <a:pt x="1691" y="342"/>
                  </a:lnTo>
                  <a:lnTo>
                    <a:pt x="1568" y="342"/>
                  </a:lnTo>
                  <a:lnTo>
                    <a:pt x="1487" y="342"/>
                  </a:lnTo>
                  <a:lnTo>
                    <a:pt x="1472" y="274"/>
                  </a:lnTo>
                  <a:lnTo>
                    <a:pt x="1433" y="219"/>
                  </a:lnTo>
                  <a:lnTo>
                    <a:pt x="1365" y="219"/>
                  </a:lnTo>
                  <a:lnTo>
                    <a:pt x="1351" y="219"/>
                  </a:lnTo>
                  <a:lnTo>
                    <a:pt x="1078" y="219"/>
                  </a:lnTo>
                  <a:lnTo>
                    <a:pt x="806" y="246"/>
                  </a:lnTo>
                  <a:lnTo>
                    <a:pt x="696" y="259"/>
                  </a:lnTo>
                  <a:lnTo>
                    <a:pt x="628" y="259"/>
                  </a:lnTo>
                  <a:lnTo>
                    <a:pt x="519" y="259"/>
                  </a:lnTo>
                  <a:lnTo>
                    <a:pt x="464" y="287"/>
                  </a:lnTo>
                  <a:lnTo>
                    <a:pt x="423" y="300"/>
                  </a:lnTo>
                  <a:lnTo>
                    <a:pt x="328" y="204"/>
                  </a:lnTo>
                  <a:lnTo>
                    <a:pt x="247" y="110"/>
                  </a:lnTo>
                  <a:lnTo>
                    <a:pt x="192" y="68"/>
                  </a:lnTo>
                  <a:lnTo>
                    <a:pt x="178" y="41"/>
                  </a:lnTo>
                  <a:lnTo>
                    <a:pt x="137" y="0"/>
                  </a:lnTo>
                  <a:lnTo>
                    <a:pt x="96" y="0"/>
                  </a:lnTo>
                  <a:lnTo>
                    <a:pt x="68" y="0"/>
                  </a:lnTo>
                  <a:lnTo>
                    <a:pt x="41" y="28"/>
                  </a:lnTo>
                  <a:lnTo>
                    <a:pt x="15" y="41"/>
                  </a:lnTo>
                  <a:lnTo>
                    <a:pt x="0" y="68"/>
                  </a:lnTo>
                  <a:lnTo>
                    <a:pt x="0" y="123"/>
                  </a:lnTo>
                  <a:lnTo>
                    <a:pt x="28" y="164"/>
                  </a:lnTo>
                  <a:lnTo>
                    <a:pt x="55" y="191"/>
                  </a:lnTo>
                  <a:lnTo>
                    <a:pt x="192" y="314"/>
                  </a:lnTo>
                  <a:lnTo>
                    <a:pt x="219" y="355"/>
                  </a:lnTo>
                  <a:lnTo>
                    <a:pt x="260" y="396"/>
                  </a:lnTo>
                  <a:lnTo>
                    <a:pt x="260" y="410"/>
                  </a:lnTo>
                  <a:lnTo>
                    <a:pt x="287" y="451"/>
                  </a:lnTo>
                  <a:lnTo>
                    <a:pt x="274" y="532"/>
                  </a:lnTo>
                  <a:lnTo>
                    <a:pt x="260" y="655"/>
                  </a:lnTo>
                  <a:lnTo>
                    <a:pt x="260" y="887"/>
                  </a:lnTo>
                  <a:lnTo>
                    <a:pt x="260" y="955"/>
                  </a:lnTo>
                  <a:lnTo>
                    <a:pt x="260" y="1010"/>
                  </a:lnTo>
                  <a:lnTo>
                    <a:pt x="260" y="1078"/>
                  </a:lnTo>
                  <a:lnTo>
                    <a:pt x="260" y="1133"/>
                  </a:lnTo>
                  <a:lnTo>
                    <a:pt x="260" y="1173"/>
                  </a:lnTo>
                  <a:lnTo>
                    <a:pt x="274" y="1214"/>
                  </a:lnTo>
                  <a:lnTo>
                    <a:pt x="300" y="1228"/>
                  </a:lnTo>
                  <a:lnTo>
                    <a:pt x="342" y="1256"/>
                  </a:lnTo>
                  <a:lnTo>
                    <a:pt x="368" y="1282"/>
                  </a:lnTo>
                  <a:lnTo>
                    <a:pt x="464" y="1282"/>
                  </a:lnTo>
                  <a:lnTo>
                    <a:pt x="532" y="1269"/>
                  </a:lnTo>
                  <a:lnTo>
                    <a:pt x="560" y="1256"/>
                  </a:lnTo>
                  <a:lnTo>
                    <a:pt x="587" y="1214"/>
                  </a:lnTo>
                </a:path>
              </a:pathLst>
            </a:custGeom>
            <a:noFill/>
            <a:ln w="0">
              <a:solidFill>
                <a:srgbClr val="000000"/>
              </a:solidFill>
              <a:round/>
              <a:headEnd/>
              <a:tailEnd/>
            </a:ln>
          </p:spPr>
          <p:txBody>
            <a:bodyPr/>
            <a:lstStyle/>
            <a:p>
              <a:endParaRPr lang="en-US"/>
            </a:p>
          </p:txBody>
        </p:sp>
        <p:sp>
          <p:nvSpPr>
            <p:cNvPr id="15557" name="Freeform 204"/>
            <p:cNvSpPr>
              <a:spLocks/>
            </p:cNvSpPr>
            <p:nvPr/>
          </p:nvSpPr>
          <p:spPr bwMode="auto">
            <a:xfrm>
              <a:off x="1778" y="2479"/>
              <a:ext cx="73" cy="68"/>
            </a:xfrm>
            <a:custGeom>
              <a:avLst/>
              <a:gdLst>
                <a:gd name="T0" fmla="*/ 0 w 219"/>
                <a:gd name="T1" fmla="*/ 0 h 205"/>
                <a:gd name="T2" fmla="*/ 0 w 219"/>
                <a:gd name="T3" fmla="*/ 0 h 205"/>
                <a:gd name="T4" fmla="*/ 0 w 219"/>
                <a:gd name="T5" fmla="*/ 0 h 205"/>
                <a:gd name="T6" fmla="*/ 0 w 219"/>
                <a:gd name="T7" fmla="*/ 0 h 205"/>
                <a:gd name="T8" fmla="*/ 0 w 219"/>
                <a:gd name="T9" fmla="*/ 0 h 205"/>
                <a:gd name="T10" fmla="*/ 0 w 219"/>
                <a:gd name="T11" fmla="*/ 0 h 205"/>
                <a:gd name="T12" fmla="*/ 0 w 219"/>
                <a:gd name="T13" fmla="*/ 0 h 205"/>
                <a:gd name="T14" fmla="*/ 0 w 219"/>
                <a:gd name="T15" fmla="*/ 0 h 205"/>
                <a:gd name="T16" fmla="*/ 0 w 219"/>
                <a:gd name="T17" fmla="*/ 0 h 205"/>
                <a:gd name="T18" fmla="*/ 0 w 219"/>
                <a:gd name="T19" fmla="*/ 0 h 205"/>
                <a:gd name="T20" fmla="*/ 0 w 219"/>
                <a:gd name="T21" fmla="*/ 0 h 205"/>
                <a:gd name="T22" fmla="*/ 0 w 219"/>
                <a:gd name="T23" fmla="*/ 0 h 205"/>
                <a:gd name="T24" fmla="*/ 0 w 219"/>
                <a:gd name="T25" fmla="*/ 0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05"/>
                <a:gd name="T41" fmla="*/ 219 w 219"/>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05">
                  <a:moveTo>
                    <a:pt x="219" y="0"/>
                  </a:moveTo>
                  <a:lnTo>
                    <a:pt x="177" y="27"/>
                  </a:lnTo>
                  <a:lnTo>
                    <a:pt x="151" y="69"/>
                  </a:lnTo>
                  <a:lnTo>
                    <a:pt x="123" y="95"/>
                  </a:lnTo>
                  <a:lnTo>
                    <a:pt x="83" y="163"/>
                  </a:lnTo>
                  <a:lnTo>
                    <a:pt x="68" y="205"/>
                  </a:lnTo>
                  <a:lnTo>
                    <a:pt x="0" y="205"/>
                  </a:lnTo>
                  <a:lnTo>
                    <a:pt x="41" y="137"/>
                  </a:lnTo>
                  <a:lnTo>
                    <a:pt x="83" y="95"/>
                  </a:lnTo>
                  <a:lnTo>
                    <a:pt x="109" y="69"/>
                  </a:lnTo>
                  <a:lnTo>
                    <a:pt x="151" y="27"/>
                  </a:lnTo>
                  <a:lnTo>
                    <a:pt x="192" y="0"/>
                  </a:lnTo>
                  <a:lnTo>
                    <a:pt x="219" y="0"/>
                  </a:lnTo>
                  <a:close/>
                </a:path>
              </a:pathLst>
            </a:custGeom>
            <a:solidFill>
              <a:srgbClr val="0E0D0D"/>
            </a:solidFill>
            <a:ln w="9525">
              <a:noFill/>
              <a:round/>
              <a:headEnd/>
              <a:tailEnd/>
            </a:ln>
          </p:spPr>
          <p:txBody>
            <a:bodyPr/>
            <a:lstStyle/>
            <a:p>
              <a:endParaRPr lang="en-US"/>
            </a:p>
          </p:txBody>
        </p:sp>
        <p:sp>
          <p:nvSpPr>
            <p:cNvPr id="15558" name="Freeform 205"/>
            <p:cNvSpPr>
              <a:spLocks/>
            </p:cNvSpPr>
            <p:nvPr/>
          </p:nvSpPr>
          <p:spPr bwMode="auto">
            <a:xfrm>
              <a:off x="1778" y="2479"/>
              <a:ext cx="73" cy="68"/>
            </a:xfrm>
            <a:custGeom>
              <a:avLst/>
              <a:gdLst>
                <a:gd name="T0" fmla="*/ 0 w 219"/>
                <a:gd name="T1" fmla="*/ 0 h 205"/>
                <a:gd name="T2" fmla="*/ 0 w 219"/>
                <a:gd name="T3" fmla="*/ 0 h 205"/>
                <a:gd name="T4" fmla="*/ 0 w 219"/>
                <a:gd name="T5" fmla="*/ 0 h 205"/>
                <a:gd name="T6" fmla="*/ 0 w 219"/>
                <a:gd name="T7" fmla="*/ 0 h 205"/>
                <a:gd name="T8" fmla="*/ 0 w 219"/>
                <a:gd name="T9" fmla="*/ 0 h 205"/>
                <a:gd name="T10" fmla="*/ 0 w 219"/>
                <a:gd name="T11" fmla="*/ 0 h 205"/>
                <a:gd name="T12" fmla="*/ 0 w 219"/>
                <a:gd name="T13" fmla="*/ 0 h 205"/>
                <a:gd name="T14" fmla="*/ 0 w 219"/>
                <a:gd name="T15" fmla="*/ 0 h 205"/>
                <a:gd name="T16" fmla="*/ 0 w 219"/>
                <a:gd name="T17" fmla="*/ 0 h 205"/>
                <a:gd name="T18" fmla="*/ 0 w 219"/>
                <a:gd name="T19" fmla="*/ 0 h 205"/>
                <a:gd name="T20" fmla="*/ 0 w 219"/>
                <a:gd name="T21" fmla="*/ 0 h 205"/>
                <a:gd name="T22" fmla="*/ 0 w 219"/>
                <a:gd name="T23" fmla="*/ 0 h 205"/>
                <a:gd name="T24" fmla="*/ 0 w 219"/>
                <a:gd name="T25" fmla="*/ 0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05"/>
                <a:gd name="T41" fmla="*/ 219 w 219"/>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05">
                  <a:moveTo>
                    <a:pt x="219" y="0"/>
                  </a:moveTo>
                  <a:lnTo>
                    <a:pt x="177" y="27"/>
                  </a:lnTo>
                  <a:lnTo>
                    <a:pt x="151" y="69"/>
                  </a:lnTo>
                  <a:lnTo>
                    <a:pt x="123" y="95"/>
                  </a:lnTo>
                  <a:lnTo>
                    <a:pt x="83" y="163"/>
                  </a:lnTo>
                  <a:lnTo>
                    <a:pt x="68" y="205"/>
                  </a:lnTo>
                  <a:lnTo>
                    <a:pt x="0" y="205"/>
                  </a:lnTo>
                  <a:lnTo>
                    <a:pt x="41" y="137"/>
                  </a:lnTo>
                  <a:lnTo>
                    <a:pt x="83" y="95"/>
                  </a:lnTo>
                  <a:lnTo>
                    <a:pt x="109" y="69"/>
                  </a:lnTo>
                  <a:lnTo>
                    <a:pt x="151" y="27"/>
                  </a:lnTo>
                  <a:lnTo>
                    <a:pt x="192" y="0"/>
                  </a:lnTo>
                  <a:lnTo>
                    <a:pt x="219" y="0"/>
                  </a:lnTo>
                </a:path>
              </a:pathLst>
            </a:custGeom>
            <a:noFill/>
            <a:ln w="0">
              <a:solidFill>
                <a:srgbClr val="000000"/>
              </a:solidFill>
              <a:round/>
              <a:headEnd/>
              <a:tailEnd/>
            </a:ln>
          </p:spPr>
          <p:txBody>
            <a:bodyPr/>
            <a:lstStyle/>
            <a:p>
              <a:endParaRPr lang="en-US"/>
            </a:p>
          </p:txBody>
        </p:sp>
        <p:sp>
          <p:nvSpPr>
            <p:cNvPr id="15559" name="Freeform 206"/>
            <p:cNvSpPr>
              <a:spLocks/>
            </p:cNvSpPr>
            <p:nvPr/>
          </p:nvSpPr>
          <p:spPr bwMode="auto">
            <a:xfrm>
              <a:off x="1778" y="2479"/>
              <a:ext cx="73" cy="68"/>
            </a:xfrm>
            <a:custGeom>
              <a:avLst/>
              <a:gdLst>
                <a:gd name="T0" fmla="*/ 0 w 219"/>
                <a:gd name="T1" fmla="*/ 0 h 205"/>
                <a:gd name="T2" fmla="*/ 0 w 219"/>
                <a:gd name="T3" fmla="*/ 0 h 205"/>
                <a:gd name="T4" fmla="*/ 0 w 219"/>
                <a:gd name="T5" fmla="*/ 0 h 205"/>
                <a:gd name="T6" fmla="*/ 0 w 219"/>
                <a:gd name="T7" fmla="*/ 0 h 205"/>
                <a:gd name="T8" fmla="*/ 0 w 219"/>
                <a:gd name="T9" fmla="*/ 0 h 205"/>
                <a:gd name="T10" fmla="*/ 0 w 219"/>
                <a:gd name="T11" fmla="*/ 0 h 205"/>
                <a:gd name="T12" fmla="*/ 0 w 219"/>
                <a:gd name="T13" fmla="*/ 0 h 205"/>
                <a:gd name="T14" fmla="*/ 0 w 219"/>
                <a:gd name="T15" fmla="*/ 0 h 205"/>
                <a:gd name="T16" fmla="*/ 0 w 219"/>
                <a:gd name="T17" fmla="*/ 0 h 205"/>
                <a:gd name="T18" fmla="*/ 0 w 219"/>
                <a:gd name="T19" fmla="*/ 0 h 205"/>
                <a:gd name="T20" fmla="*/ 0 w 219"/>
                <a:gd name="T21" fmla="*/ 0 h 205"/>
                <a:gd name="T22" fmla="*/ 0 w 219"/>
                <a:gd name="T23" fmla="*/ 0 h 205"/>
                <a:gd name="T24" fmla="*/ 0 w 219"/>
                <a:gd name="T25" fmla="*/ 0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05"/>
                <a:gd name="T41" fmla="*/ 219 w 219"/>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05">
                  <a:moveTo>
                    <a:pt x="219" y="0"/>
                  </a:moveTo>
                  <a:lnTo>
                    <a:pt x="177" y="27"/>
                  </a:lnTo>
                  <a:lnTo>
                    <a:pt x="151" y="69"/>
                  </a:lnTo>
                  <a:lnTo>
                    <a:pt x="123" y="95"/>
                  </a:lnTo>
                  <a:lnTo>
                    <a:pt x="83" y="163"/>
                  </a:lnTo>
                  <a:lnTo>
                    <a:pt x="68" y="205"/>
                  </a:lnTo>
                  <a:lnTo>
                    <a:pt x="0" y="205"/>
                  </a:lnTo>
                  <a:lnTo>
                    <a:pt x="41" y="137"/>
                  </a:lnTo>
                  <a:lnTo>
                    <a:pt x="83" y="95"/>
                  </a:lnTo>
                  <a:lnTo>
                    <a:pt x="109" y="69"/>
                  </a:lnTo>
                  <a:lnTo>
                    <a:pt x="151" y="27"/>
                  </a:lnTo>
                  <a:lnTo>
                    <a:pt x="192" y="0"/>
                  </a:lnTo>
                  <a:lnTo>
                    <a:pt x="219" y="0"/>
                  </a:lnTo>
                </a:path>
              </a:pathLst>
            </a:custGeom>
            <a:noFill/>
            <a:ln w="0">
              <a:solidFill>
                <a:srgbClr val="000000"/>
              </a:solidFill>
              <a:round/>
              <a:headEnd/>
              <a:tailEnd/>
            </a:ln>
          </p:spPr>
          <p:txBody>
            <a:bodyPr/>
            <a:lstStyle/>
            <a:p>
              <a:endParaRPr lang="en-US"/>
            </a:p>
          </p:txBody>
        </p:sp>
        <p:sp>
          <p:nvSpPr>
            <p:cNvPr id="15560" name="Freeform 207"/>
            <p:cNvSpPr>
              <a:spLocks/>
            </p:cNvSpPr>
            <p:nvPr/>
          </p:nvSpPr>
          <p:spPr bwMode="auto">
            <a:xfrm>
              <a:off x="1960" y="2474"/>
              <a:ext cx="27" cy="82"/>
            </a:xfrm>
            <a:custGeom>
              <a:avLst/>
              <a:gdLst>
                <a:gd name="T0" fmla="*/ 0 w 80"/>
                <a:gd name="T1" fmla="*/ 0 h 246"/>
                <a:gd name="T2" fmla="*/ 0 w 80"/>
                <a:gd name="T3" fmla="*/ 0 h 246"/>
                <a:gd name="T4" fmla="*/ 0 w 80"/>
                <a:gd name="T5" fmla="*/ 0 h 246"/>
                <a:gd name="T6" fmla="*/ 0 w 80"/>
                <a:gd name="T7" fmla="*/ 0 h 246"/>
                <a:gd name="T8" fmla="*/ 0 w 80"/>
                <a:gd name="T9" fmla="*/ 0 h 246"/>
                <a:gd name="T10" fmla="*/ 0 w 80"/>
                <a:gd name="T11" fmla="*/ 0 h 246"/>
                <a:gd name="T12" fmla="*/ 0 w 80"/>
                <a:gd name="T13" fmla="*/ 0 h 246"/>
                <a:gd name="T14" fmla="*/ 0 w 80"/>
                <a:gd name="T15" fmla="*/ 0 h 246"/>
                <a:gd name="T16" fmla="*/ 0 w 80"/>
                <a:gd name="T17" fmla="*/ 0 h 246"/>
                <a:gd name="T18" fmla="*/ 0 w 80"/>
                <a:gd name="T19" fmla="*/ 0 h 246"/>
                <a:gd name="T20" fmla="*/ 0 w 80"/>
                <a:gd name="T21" fmla="*/ 0 h 246"/>
                <a:gd name="T22" fmla="*/ 0 w 80"/>
                <a:gd name="T23" fmla="*/ 0 h 246"/>
                <a:gd name="T24" fmla="*/ 0 w 80"/>
                <a:gd name="T25" fmla="*/ 0 h 246"/>
                <a:gd name="T26" fmla="*/ 0 w 80"/>
                <a:gd name="T27" fmla="*/ 0 h 246"/>
                <a:gd name="T28" fmla="*/ 0 w 80"/>
                <a:gd name="T29" fmla="*/ 0 h 246"/>
                <a:gd name="T30" fmla="*/ 0 w 80"/>
                <a:gd name="T31" fmla="*/ 0 h 246"/>
                <a:gd name="T32" fmla="*/ 0 w 80"/>
                <a:gd name="T33" fmla="*/ 0 h 246"/>
                <a:gd name="T34" fmla="*/ 0 w 80"/>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246"/>
                <a:gd name="T56" fmla="*/ 80 w 80"/>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246">
                  <a:moveTo>
                    <a:pt x="28" y="27"/>
                  </a:moveTo>
                  <a:lnTo>
                    <a:pt x="41" y="68"/>
                  </a:lnTo>
                  <a:lnTo>
                    <a:pt x="41" y="108"/>
                  </a:lnTo>
                  <a:lnTo>
                    <a:pt x="41" y="123"/>
                  </a:lnTo>
                  <a:lnTo>
                    <a:pt x="41" y="150"/>
                  </a:lnTo>
                  <a:lnTo>
                    <a:pt x="28" y="204"/>
                  </a:lnTo>
                  <a:lnTo>
                    <a:pt x="28" y="218"/>
                  </a:lnTo>
                  <a:lnTo>
                    <a:pt x="54" y="246"/>
                  </a:lnTo>
                  <a:lnTo>
                    <a:pt x="67" y="191"/>
                  </a:lnTo>
                  <a:lnTo>
                    <a:pt x="80" y="163"/>
                  </a:lnTo>
                  <a:lnTo>
                    <a:pt x="80" y="123"/>
                  </a:lnTo>
                  <a:lnTo>
                    <a:pt x="80" y="108"/>
                  </a:lnTo>
                  <a:lnTo>
                    <a:pt x="67" y="68"/>
                  </a:lnTo>
                  <a:lnTo>
                    <a:pt x="54" y="40"/>
                  </a:lnTo>
                  <a:lnTo>
                    <a:pt x="28" y="13"/>
                  </a:lnTo>
                  <a:lnTo>
                    <a:pt x="0" y="0"/>
                  </a:lnTo>
                  <a:lnTo>
                    <a:pt x="28" y="27"/>
                  </a:lnTo>
                  <a:close/>
                </a:path>
              </a:pathLst>
            </a:custGeom>
            <a:solidFill>
              <a:srgbClr val="0E0D0D"/>
            </a:solidFill>
            <a:ln w="9525">
              <a:noFill/>
              <a:round/>
              <a:headEnd/>
              <a:tailEnd/>
            </a:ln>
          </p:spPr>
          <p:txBody>
            <a:bodyPr/>
            <a:lstStyle/>
            <a:p>
              <a:endParaRPr lang="en-US"/>
            </a:p>
          </p:txBody>
        </p:sp>
        <p:sp>
          <p:nvSpPr>
            <p:cNvPr id="15561" name="Freeform 208"/>
            <p:cNvSpPr>
              <a:spLocks/>
            </p:cNvSpPr>
            <p:nvPr/>
          </p:nvSpPr>
          <p:spPr bwMode="auto">
            <a:xfrm>
              <a:off x="1960" y="2474"/>
              <a:ext cx="27" cy="82"/>
            </a:xfrm>
            <a:custGeom>
              <a:avLst/>
              <a:gdLst>
                <a:gd name="T0" fmla="*/ 0 w 80"/>
                <a:gd name="T1" fmla="*/ 0 h 246"/>
                <a:gd name="T2" fmla="*/ 0 w 80"/>
                <a:gd name="T3" fmla="*/ 0 h 246"/>
                <a:gd name="T4" fmla="*/ 0 w 80"/>
                <a:gd name="T5" fmla="*/ 0 h 246"/>
                <a:gd name="T6" fmla="*/ 0 w 80"/>
                <a:gd name="T7" fmla="*/ 0 h 246"/>
                <a:gd name="T8" fmla="*/ 0 w 80"/>
                <a:gd name="T9" fmla="*/ 0 h 246"/>
                <a:gd name="T10" fmla="*/ 0 w 80"/>
                <a:gd name="T11" fmla="*/ 0 h 246"/>
                <a:gd name="T12" fmla="*/ 0 w 80"/>
                <a:gd name="T13" fmla="*/ 0 h 246"/>
                <a:gd name="T14" fmla="*/ 0 w 80"/>
                <a:gd name="T15" fmla="*/ 0 h 246"/>
                <a:gd name="T16" fmla="*/ 0 w 80"/>
                <a:gd name="T17" fmla="*/ 0 h 246"/>
                <a:gd name="T18" fmla="*/ 0 w 80"/>
                <a:gd name="T19" fmla="*/ 0 h 246"/>
                <a:gd name="T20" fmla="*/ 0 w 80"/>
                <a:gd name="T21" fmla="*/ 0 h 246"/>
                <a:gd name="T22" fmla="*/ 0 w 80"/>
                <a:gd name="T23" fmla="*/ 0 h 246"/>
                <a:gd name="T24" fmla="*/ 0 w 80"/>
                <a:gd name="T25" fmla="*/ 0 h 246"/>
                <a:gd name="T26" fmla="*/ 0 w 80"/>
                <a:gd name="T27" fmla="*/ 0 h 246"/>
                <a:gd name="T28" fmla="*/ 0 w 80"/>
                <a:gd name="T29" fmla="*/ 0 h 246"/>
                <a:gd name="T30" fmla="*/ 0 w 80"/>
                <a:gd name="T31" fmla="*/ 0 h 246"/>
                <a:gd name="T32" fmla="*/ 0 w 80"/>
                <a:gd name="T33" fmla="*/ 0 h 246"/>
                <a:gd name="T34" fmla="*/ 0 w 80"/>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246"/>
                <a:gd name="T56" fmla="*/ 80 w 80"/>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246">
                  <a:moveTo>
                    <a:pt x="28" y="27"/>
                  </a:moveTo>
                  <a:lnTo>
                    <a:pt x="41" y="68"/>
                  </a:lnTo>
                  <a:lnTo>
                    <a:pt x="41" y="108"/>
                  </a:lnTo>
                  <a:lnTo>
                    <a:pt x="41" y="123"/>
                  </a:lnTo>
                  <a:lnTo>
                    <a:pt x="41" y="150"/>
                  </a:lnTo>
                  <a:lnTo>
                    <a:pt x="28" y="204"/>
                  </a:lnTo>
                  <a:lnTo>
                    <a:pt x="28" y="218"/>
                  </a:lnTo>
                  <a:lnTo>
                    <a:pt x="54" y="246"/>
                  </a:lnTo>
                  <a:lnTo>
                    <a:pt x="67" y="191"/>
                  </a:lnTo>
                  <a:lnTo>
                    <a:pt x="80" y="163"/>
                  </a:lnTo>
                  <a:lnTo>
                    <a:pt x="80" y="123"/>
                  </a:lnTo>
                  <a:lnTo>
                    <a:pt x="80" y="108"/>
                  </a:lnTo>
                  <a:lnTo>
                    <a:pt x="67" y="68"/>
                  </a:lnTo>
                  <a:lnTo>
                    <a:pt x="54" y="40"/>
                  </a:lnTo>
                  <a:lnTo>
                    <a:pt x="28" y="13"/>
                  </a:lnTo>
                  <a:lnTo>
                    <a:pt x="0" y="0"/>
                  </a:lnTo>
                  <a:lnTo>
                    <a:pt x="28" y="27"/>
                  </a:lnTo>
                </a:path>
              </a:pathLst>
            </a:custGeom>
            <a:noFill/>
            <a:ln w="0">
              <a:solidFill>
                <a:srgbClr val="000000"/>
              </a:solidFill>
              <a:round/>
              <a:headEnd/>
              <a:tailEnd/>
            </a:ln>
          </p:spPr>
          <p:txBody>
            <a:bodyPr/>
            <a:lstStyle/>
            <a:p>
              <a:endParaRPr lang="en-US"/>
            </a:p>
          </p:txBody>
        </p:sp>
        <p:sp>
          <p:nvSpPr>
            <p:cNvPr id="15562" name="Freeform 209"/>
            <p:cNvSpPr>
              <a:spLocks/>
            </p:cNvSpPr>
            <p:nvPr/>
          </p:nvSpPr>
          <p:spPr bwMode="auto">
            <a:xfrm>
              <a:off x="1960" y="2474"/>
              <a:ext cx="27" cy="82"/>
            </a:xfrm>
            <a:custGeom>
              <a:avLst/>
              <a:gdLst>
                <a:gd name="T0" fmla="*/ 0 w 80"/>
                <a:gd name="T1" fmla="*/ 0 h 246"/>
                <a:gd name="T2" fmla="*/ 0 w 80"/>
                <a:gd name="T3" fmla="*/ 0 h 246"/>
                <a:gd name="T4" fmla="*/ 0 w 80"/>
                <a:gd name="T5" fmla="*/ 0 h 246"/>
                <a:gd name="T6" fmla="*/ 0 w 80"/>
                <a:gd name="T7" fmla="*/ 0 h 246"/>
                <a:gd name="T8" fmla="*/ 0 w 80"/>
                <a:gd name="T9" fmla="*/ 0 h 246"/>
                <a:gd name="T10" fmla="*/ 0 w 80"/>
                <a:gd name="T11" fmla="*/ 0 h 246"/>
                <a:gd name="T12" fmla="*/ 0 w 80"/>
                <a:gd name="T13" fmla="*/ 0 h 246"/>
                <a:gd name="T14" fmla="*/ 0 w 80"/>
                <a:gd name="T15" fmla="*/ 0 h 246"/>
                <a:gd name="T16" fmla="*/ 0 w 80"/>
                <a:gd name="T17" fmla="*/ 0 h 246"/>
                <a:gd name="T18" fmla="*/ 0 w 80"/>
                <a:gd name="T19" fmla="*/ 0 h 246"/>
                <a:gd name="T20" fmla="*/ 0 w 80"/>
                <a:gd name="T21" fmla="*/ 0 h 246"/>
                <a:gd name="T22" fmla="*/ 0 w 80"/>
                <a:gd name="T23" fmla="*/ 0 h 246"/>
                <a:gd name="T24" fmla="*/ 0 w 80"/>
                <a:gd name="T25" fmla="*/ 0 h 246"/>
                <a:gd name="T26" fmla="*/ 0 w 80"/>
                <a:gd name="T27" fmla="*/ 0 h 246"/>
                <a:gd name="T28" fmla="*/ 0 w 80"/>
                <a:gd name="T29" fmla="*/ 0 h 246"/>
                <a:gd name="T30" fmla="*/ 0 w 80"/>
                <a:gd name="T31" fmla="*/ 0 h 246"/>
                <a:gd name="T32" fmla="*/ 0 w 80"/>
                <a:gd name="T33" fmla="*/ 0 h 246"/>
                <a:gd name="T34" fmla="*/ 0 w 80"/>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246"/>
                <a:gd name="T56" fmla="*/ 80 w 80"/>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246">
                  <a:moveTo>
                    <a:pt x="28" y="27"/>
                  </a:moveTo>
                  <a:lnTo>
                    <a:pt x="41" y="68"/>
                  </a:lnTo>
                  <a:lnTo>
                    <a:pt x="41" y="108"/>
                  </a:lnTo>
                  <a:lnTo>
                    <a:pt x="41" y="123"/>
                  </a:lnTo>
                  <a:lnTo>
                    <a:pt x="41" y="150"/>
                  </a:lnTo>
                  <a:lnTo>
                    <a:pt x="28" y="204"/>
                  </a:lnTo>
                  <a:lnTo>
                    <a:pt x="28" y="218"/>
                  </a:lnTo>
                  <a:lnTo>
                    <a:pt x="54" y="246"/>
                  </a:lnTo>
                  <a:lnTo>
                    <a:pt x="67" y="191"/>
                  </a:lnTo>
                  <a:lnTo>
                    <a:pt x="80" y="163"/>
                  </a:lnTo>
                  <a:lnTo>
                    <a:pt x="80" y="123"/>
                  </a:lnTo>
                  <a:lnTo>
                    <a:pt x="80" y="108"/>
                  </a:lnTo>
                  <a:lnTo>
                    <a:pt x="67" y="68"/>
                  </a:lnTo>
                  <a:lnTo>
                    <a:pt x="54" y="40"/>
                  </a:lnTo>
                  <a:lnTo>
                    <a:pt x="28" y="13"/>
                  </a:lnTo>
                  <a:lnTo>
                    <a:pt x="0" y="0"/>
                  </a:lnTo>
                  <a:lnTo>
                    <a:pt x="28" y="27"/>
                  </a:lnTo>
                </a:path>
              </a:pathLst>
            </a:custGeom>
            <a:noFill/>
            <a:ln w="0">
              <a:solidFill>
                <a:srgbClr val="000000"/>
              </a:solidFill>
              <a:round/>
              <a:headEnd/>
              <a:tailEnd/>
            </a:ln>
          </p:spPr>
          <p:txBody>
            <a:bodyPr/>
            <a:lstStyle/>
            <a:p>
              <a:endParaRPr lang="en-US"/>
            </a:p>
          </p:txBody>
        </p:sp>
        <p:sp>
          <p:nvSpPr>
            <p:cNvPr id="15563" name="Freeform 210"/>
            <p:cNvSpPr>
              <a:spLocks/>
            </p:cNvSpPr>
            <p:nvPr/>
          </p:nvSpPr>
          <p:spPr bwMode="auto">
            <a:xfrm>
              <a:off x="2101" y="2461"/>
              <a:ext cx="27" cy="81"/>
            </a:xfrm>
            <a:custGeom>
              <a:avLst/>
              <a:gdLst>
                <a:gd name="T0" fmla="*/ 0 w 81"/>
                <a:gd name="T1" fmla="*/ 0 h 245"/>
                <a:gd name="T2" fmla="*/ 0 w 81"/>
                <a:gd name="T3" fmla="*/ 0 h 245"/>
                <a:gd name="T4" fmla="*/ 0 w 81"/>
                <a:gd name="T5" fmla="*/ 0 h 245"/>
                <a:gd name="T6" fmla="*/ 0 w 81"/>
                <a:gd name="T7" fmla="*/ 0 h 245"/>
                <a:gd name="T8" fmla="*/ 0 w 81"/>
                <a:gd name="T9" fmla="*/ 0 h 245"/>
                <a:gd name="T10" fmla="*/ 0 w 81"/>
                <a:gd name="T11" fmla="*/ 0 h 245"/>
                <a:gd name="T12" fmla="*/ 0 w 81"/>
                <a:gd name="T13" fmla="*/ 0 h 245"/>
                <a:gd name="T14" fmla="*/ 0 w 81"/>
                <a:gd name="T15" fmla="*/ 0 h 245"/>
                <a:gd name="T16" fmla="*/ 0 w 81"/>
                <a:gd name="T17" fmla="*/ 0 h 245"/>
                <a:gd name="T18" fmla="*/ 0 w 81"/>
                <a:gd name="T19" fmla="*/ 0 h 245"/>
                <a:gd name="T20" fmla="*/ 0 w 81"/>
                <a:gd name="T21" fmla="*/ 0 h 245"/>
                <a:gd name="T22" fmla="*/ 0 w 81"/>
                <a:gd name="T23" fmla="*/ 0 h 245"/>
                <a:gd name="T24" fmla="*/ 0 w 81"/>
                <a:gd name="T25" fmla="*/ 0 h 245"/>
                <a:gd name="T26" fmla="*/ 0 w 81"/>
                <a:gd name="T27" fmla="*/ 0 h 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245"/>
                <a:gd name="T44" fmla="*/ 81 w 81"/>
                <a:gd name="T45" fmla="*/ 245 h 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245">
                  <a:moveTo>
                    <a:pt x="26" y="245"/>
                  </a:moveTo>
                  <a:lnTo>
                    <a:pt x="26" y="164"/>
                  </a:lnTo>
                  <a:lnTo>
                    <a:pt x="26" y="123"/>
                  </a:lnTo>
                  <a:lnTo>
                    <a:pt x="54" y="81"/>
                  </a:lnTo>
                  <a:lnTo>
                    <a:pt x="54" y="54"/>
                  </a:lnTo>
                  <a:lnTo>
                    <a:pt x="81" y="0"/>
                  </a:lnTo>
                  <a:lnTo>
                    <a:pt x="54" y="28"/>
                  </a:lnTo>
                  <a:lnTo>
                    <a:pt x="26" y="41"/>
                  </a:lnTo>
                  <a:lnTo>
                    <a:pt x="13" y="81"/>
                  </a:lnTo>
                  <a:lnTo>
                    <a:pt x="0" y="123"/>
                  </a:lnTo>
                  <a:lnTo>
                    <a:pt x="0" y="149"/>
                  </a:lnTo>
                  <a:lnTo>
                    <a:pt x="0" y="177"/>
                  </a:lnTo>
                  <a:lnTo>
                    <a:pt x="0" y="245"/>
                  </a:lnTo>
                  <a:lnTo>
                    <a:pt x="26" y="245"/>
                  </a:lnTo>
                  <a:close/>
                </a:path>
              </a:pathLst>
            </a:custGeom>
            <a:solidFill>
              <a:srgbClr val="0E0D0D"/>
            </a:solidFill>
            <a:ln w="9525">
              <a:noFill/>
              <a:round/>
              <a:headEnd/>
              <a:tailEnd/>
            </a:ln>
          </p:spPr>
          <p:txBody>
            <a:bodyPr/>
            <a:lstStyle/>
            <a:p>
              <a:endParaRPr lang="en-US"/>
            </a:p>
          </p:txBody>
        </p:sp>
        <p:sp>
          <p:nvSpPr>
            <p:cNvPr id="15564" name="Freeform 211"/>
            <p:cNvSpPr>
              <a:spLocks/>
            </p:cNvSpPr>
            <p:nvPr/>
          </p:nvSpPr>
          <p:spPr bwMode="auto">
            <a:xfrm>
              <a:off x="2101" y="2461"/>
              <a:ext cx="27" cy="81"/>
            </a:xfrm>
            <a:custGeom>
              <a:avLst/>
              <a:gdLst>
                <a:gd name="T0" fmla="*/ 0 w 81"/>
                <a:gd name="T1" fmla="*/ 0 h 245"/>
                <a:gd name="T2" fmla="*/ 0 w 81"/>
                <a:gd name="T3" fmla="*/ 0 h 245"/>
                <a:gd name="T4" fmla="*/ 0 w 81"/>
                <a:gd name="T5" fmla="*/ 0 h 245"/>
                <a:gd name="T6" fmla="*/ 0 w 81"/>
                <a:gd name="T7" fmla="*/ 0 h 245"/>
                <a:gd name="T8" fmla="*/ 0 w 81"/>
                <a:gd name="T9" fmla="*/ 0 h 245"/>
                <a:gd name="T10" fmla="*/ 0 w 81"/>
                <a:gd name="T11" fmla="*/ 0 h 245"/>
                <a:gd name="T12" fmla="*/ 0 w 81"/>
                <a:gd name="T13" fmla="*/ 0 h 245"/>
                <a:gd name="T14" fmla="*/ 0 w 81"/>
                <a:gd name="T15" fmla="*/ 0 h 245"/>
                <a:gd name="T16" fmla="*/ 0 w 81"/>
                <a:gd name="T17" fmla="*/ 0 h 245"/>
                <a:gd name="T18" fmla="*/ 0 w 81"/>
                <a:gd name="T19" fmla="*/ 0 h 245"/>
                <a:gd name="T20" fmla="*/ 0 w 81"/>
                <a:gd name="T21" fmla="*/ 0 h 245"/>
                <a:gd name="T22" fmla="*/ 0 w 81"/>
                <a:gd name="T23" fmla="*/ 0 h 245"/>
                <a:gd name="T24" fmla="*/ 0 w 81"/>
                <a:gd name="T25" fmla="*/ 0 h 245"/>
                <a:gd name="T26" fmla="*/ 0 w 81"/>
                <a:gd name="T27" fmla="*/ 0 h 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245"/>
                <a:gd name="T44" fmla="*/ 81 w 81"/>
                <a:gd name="T45" fmla="*/ 245 h 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245">
                  <a:moveTo>
                    <a:pt x="26" y="245"/>
                  </a:moveTo>
                  <a:lnTo>
                    <a:pt x="26" y="164"/>
                  </a:lnTo>
                  <a:lnTo>
                    <a:pt x="26" y="123"/>
                  </a:lnTo>
                  <a:lnTo>
                    <a:pt x="54" y="81"/>
                  </a:lnTo>
                  <a:lnTo>
                    <a:pt x="54" y="54"/>
                  </a:lnTo>
                  <a:lnTo>
                    <a:pt x="81" y="0"/>
                  </a:lnTo>
                  <a:lnTo>
                    <a:pt x="54" y="28"/>
                  </a:lnTo>
                  <a:lnTo>
                    <a:pt x="26" y="41"/>
                  </a:lnTo>
                  <a:lnTo>
                    <a:pt x="13" y="81"/>
                  </a:lnTo>
                  <a:lnTo>
                    <a:pt x="0" y="123"/>
                  </a:lnTo>
                  <a:lnTo>
                    <a:pt x="0" y="149"/>
                  </a:lnTo>
                  <a:lnTo>
                    <a:pt x="0" y="177"/>
                  </a:lnTo>
                  <a:lnTo>
                    <a:pt x="0" y="245"/>
                  </a:lnTo>
                  <a:lnTo>
                    <a:pt x="26" y="245"/>
                  </a:lnTo>
                </a:path>
              </a:pathLst>
            </a:custGeom>
            <a:noFill/>
            <a:ln w="0">
              <a:solidFill>
                <a:srgbClr val="000000"/>
              </a:solidFill>
              <a:round/>
              <a:headEnd/>
              <a:tailEnd/>
            </a:ln>
          </p:spPr>
          <p:txBody>
            <a:bodyPr/>
            <a:lstStyle/>
            <a:p>
              <a:endParaRPr lang="en-US"/>
            </a:p>
          </p:txBody>
        </p:sp>
        <p:sp>
          <p:nvSpPr>
            <p:cNvPr id="15565" name="Freeform 212"/>
            <p:cNvSpPr>
              <a:spLocks/>
            </p:cNvSpPr>
            <p:nvPr/>
          </p:nvSpPr>
          <p:spPr bwMode="auto">
            <a:xfrm>
              <a:off x="2101" y="2461"/>
              <a:ext cx="27" cy="81"/>
            </a:xfrm>
            <a:custGeom>
              <a:avLst/>
              <a:gdLst>
                <a:gd name="T0" fmla="*/ 0 w 81"/>
                <a:gd name="T1" fmla="*/ 0 h 245"/>
                <a:gd name="T2" fmla="*/ 0 w 81"/>
                <a:gd name="T3" fmla="*/ 0 h 245"/>
                <a:gd name="T4" fmla="*/ 0 w 81"/>
                <a:gd name="T5" fmla="*/ 0 h 245"/>
                <a:gd name="T6" fmla="*/ 0 w 81"/>
                <a:gd name="T7" fmla="*/ 0 h 245"/>
                <a:gd name="T8" fmla="*/ 0 w 81"/>
                <a:gd name="T9" fmla="*/ 0 h 245"/>
                <a:gd name="T10" fmla="*/ 0 w 81"/>
                <a:gd name="T11" fmla="*/ 0 h 245"/>
                <a:gd name="T12" fmla="*/ 0 w 81"/>
                <a:gd name="T13" fmla="*/ 0 h 245"/>
                <a:gd name="T14" fmla="*/ 0 w 81"/>
                <a:gd name="T15" fmla="*/ 0 h 245"/>
                <a:gd name="T16" fmla="*/ 0 w 81"/>
                <a:gd name="T17" fmla="*/ 0 h 245"/>
                <a:gd name="T18" fmla="*/ 0 w 81"/>
                <a:gd name="T19" fmla="*/ 0 h 245"/>
                <a:gd name="T20" fmla="*/ 0 w 81"/>
                <a:gd name="T21" fmla="*/ 0 h 245"/>
                <a:gd name="T22" fmla="*/ 0 w 81"/>
                <a:gd name="T23" fmla="*/ 0 h 245"/>
                <a:gd name="T24" fmla="*/ 0 w 81"/>
                <a:gd name="T25" fmla="*/ 0 h 245"/>
                <a:gd name="T26" fmla="*/ 0 w 81"/>
                <a:gd name="T27" fmla="*/ 0 h 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245"/>
                <a:gd name="T44" fmla="*/ 81 w 81"/>
                <a:gd name="T45" fmla="*/ 245 h 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245">
                  <a:moveTo>
                    <a:pt x="26" y="245"/>
                  </a:moveTo>
                  <a:lnTo>
                    <a:pt x="26" y="164"/>
                  </a:lnTo>
                  <a:lnTo>
                    <a:pt x="26" y="123"/>
                  </a:lnTo>
                  <a:lnTo>
                    <a:pt x="54" y="81"/>
                  </a:lnTo>
                  <a:lnTo>
                    <a:pt x="54" y="54"/>
                  </a:lnTo>
                  <a:lnTo>
                    <a:pt x="81" y="0"/>
                  </a:lnTo>
                  <a:lnTo>
                    <a:pt x="54" y="28"/>
                  </a:lnTo>
                  <a:lnTo>
                    <a:pt x="26" y="41"/>
                  </a:lnTo>
                  <a:lnTo>
                    <a:pt x="13" y="81"/>
                  </a:lnTo>
                  <a:lnTo>
                    <a:pt x="0" y="123"/>
                  </a:lnTo>
                  <a:lnTo>
                    <a:pt x="0" y="149"/>
                  </a:lnTo>
                  <a:lnTo>
                    <a:pt x="0" y="177"/>
                  </a:lnTo>
                  <a:lnTo>
                    <a:pt x="0" y="245"/>
                  </a:lnTo>
                  <a:lnTo>
                    <a:pt x="26" y="245"/>
                  </a:lnTo>
                </a:path>
              </a:pathLst>
            </a:custGeom>
            <a:noFill/>
            <a:ln w="0">
              <a:solidFill>
                <a:srgbClr val="000000"/>
              </a:solidFill>
              <a:round/>
              <a:headEnd/>
              <a:tailEnd/>
            </a:ln>
          </p:spPr>
          <p:txBody>
            <a:bodyPr/>
            <a:lstStyle/>
            <a:p>
              <a:endParaRPr lang="en-US"/>
            </a:p>
          </p:txBody>
        </p:sp>
        <p:sp>
          <p:nvSpPr>
            <p:cNvPr id="15566" name="Freeform 213"/>
            <p:cNvSpPr>
              <a:spLocks/>
            </p:cNvSpPr>
            <p:nvPr/>
          </p:nvSpPr>
          <p:spPr bwMode="auto">
            <a:xfrm>
              <a:off x="2214" y="2456"/>
              <a:ext cx="50" cy="64"/>
            </a:xfrm>
            <a:custGeom>
              <a:avLst/>
              <a:gdLst>
                <a:gd name="T0" fmla="*/ 0 w 150"/>
                <a:gd name="T1" fmla="*/ 0 h 191"/>
                <a:gd name="T2" fmla="*/ 0 w 150"/>
                <a:gd name="T3" fmla="*/ 0 h 191"/>
                <a:gd name="T4" fmla="*/ 0 w 150"/>
                <a:gd name="T5" fmla="*/ 0 h 191"/>
                <a:gd name="T6" fmla="*/ 0 w 150"/>
                <a:gd name="T7" fmla="*/ 0 h 191"/>
                <a:gd name="T8" fmla="*/ 0 w 150"/>
                <a:gd name="T9" fmla="*/ 0 h 191"/>
                <a:gd name="T10" fmla="*/ 0 w 150"/>
                <a:gd name="T11" fmla="*/ 0 h 191"/>
                <a:gd name="T12" fmla="*/ 0 w 150"/>
                <a:gd name="T13" fmla="*/ 0 h 191"/>
                <a:gd name="T14" fmla="*/ 0 w 150"/>
                <a:gd name="T15" fmla="*/ 0 h 191"/>
                <a:gd name="T16" fmla="*/ 0 w 150"/>
                <a:gd name="T17" fmla="*/ 0 h 191"/>
                <a:gd name="T18" fmla="*/ 0 w 150"/>
                <a:gd name="T19" fmla="*/ 0 h 191"/>
                <a:gd name="T20" fmla="*/ 0 w 150"/>
                <a:gd name="T21" fmla="*/ 0 h 191"/>
                <a:gd name="T22" fmla="*/ 0 w 150"/>
                <a:gd name="T23" fmla="*/ 0 h 191"/>
                <a:gd name="T24" fmla="*/ 0 w 150"/>
                <a:gd name="T25" fmla="*/ 0 h 191"/>
                <a:gd name="T26" fmla="*/ 0 w 150"/>
                <a:gd name="T27" fmla="*/ 0 h 191"/>
                <a:gd name="T28" fmla="*/ 0 w 150"/>
                <a:gd name="T29" fmla="*/ 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91"/>
                <a:gd name="T47" fmla="*/ 150 w 150"/>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91">
                  <a:moveTo>
                    <a:pt x="13" y="0"/>
                  </a:moveTo>
                  <a:lnTo>
                    <a:pt x="0" y="0"/>
                  </a:lnTo>
                  <a:lnTo>
                    <a:pt x="27" y="27"/>
                  </a:lnTo>
                  <a:lnTo>
                    <a:pt x="40" y="55"/>
                  </a:lnTo>
                  <a:lnTo>
                    <a:pt x="68" y="82"/>
                  </a:lnTo>
                  <a:lnTo>
                    <a:pt x="82" y="110"/>
                  </a:lnTo>
                  <a:lnTo>
                    <a:pt x="95" y="150"/>
                  </a:lnTo>
                  <a:lnTo>
                    <a:pt x="95" y="191"/>
                  </a:lnTo>
                  <a:lnTo>
                    <a:pt x="108" y="178"/>
                  </a:lnTo>
                  <a:lnTo>
                    <a:pt x="150" y="178"/>
                  </a:lnTo>
                  <a:lnTo>
                    <a:pt x="136" y="123"/>
                  </a:lnTo>
                  <a:lnTo>
                    <a:pt x="108" y="82"/>
                  </a:lnTo>
                  <a:lnTo>
                    <a:pt x="82" y="55"/>
                  </a:lnTo>
                  <a:lnTo>
                    <a:pt x="40" y="27"/>
                  </a:lnTo>
                  <a:lnTo>
                    <a:pt x="13" y="0"/>
                  </a:lnTo>
                  <a:close/>
                </a:path>
              </a:pathLst>
            </a:custGeom>
            <a:solidFill>
              <a:srgbClr val="0E0D0D"/>
            </a:solidFill>
            <a:ln w="9525">
              <a:noFill/>
              <a:round/>
              <a:headEnd/>
              <a:tailEnd/>
            </a:ln>
          </p:spPr>
          <p:txBody>
            <a:bodyPr/>
            <a:lstStyle/>
            <a:p>
              <a:endParaRPr lang="en-US"/>
            </a:p>
          </p:txBody>
        </p:sp>
        <p:sp>
          <p:nvSpPr>
            <p:cNvPr id="15567" name="Freeform 214"/>
            <p:cNvSpPr>
              <a:spLocks/>
            </p:cNvSpPr>
            <p:nvPr/>
          </p:nvSpPr>
          <p:spPr bwMode="auto">
            <a:xfrm>
              <a:off x="2214" y="2456"/>
              <a:ext cx="50" cy="64"/>
            </a:xfrm>
            <a:custGeom>
              <a:avLst/>
              <a:gdLst>
                <a:gd name="T0" fmla="*/ 0 w 150"/>
                <a:gd name="T1" fmla="*/ 0 h 191"/>
                <a:gd name="T2" fmla="*/ 0 w 150"/>
                <a:gd name="T3" fmla="*/ 0 h 191"/>
                <a:gd name="T4" fmla="*/ 0 w 150"/>
                <a:gd name="T5" fmla="*/ 0 h 191"/>
                <a:gd name="T6" fmla="*/ 0 w 150"/>
                <a:gd name="T7" fmla="*/ 0 h 191"/>
                <a:gd name="T8" fmla="*/ 0 w 150"/>
                <a:gd name="T9" fmla="*/ 0 h 191"/>
                <a:gd name="T10" fmla="*/ 0 w 150"/>
                <a:gd name="T11" fmla="*/ 0 h 191"/>
                <a:gd name="T12" fmla="*/ 0 w 150"/>
                <a:gd name="T13" fmla="*/ 0 h 191"/>
                <a:gd name="T14" fmla="*/ 0 w 150"/>
                <a:gd name="T15" fmla="*/ 0 h 191"/>
                <a:gd name="T16" fmla="*/ 0 w 150"/>
                <a:gd name="T17" fmla="*/ 0 h 191"/>
                <a:gd name="T18" fmla="*/ 0 w 150"/>
                <a:gd name="T19" fmla="*/ 0 h 191"/>
                <a:gd name="T20" fmla="*/ 0 w 150"/>
                <a:gd name="T21" fmla="*/ 0 h 191"/>
                <a:gd name="T22" fmla="*/ 0 w 150"/>
                <a:gd name="T23" fmla="*/ 0 h 191"/>
                <a:gd name="T24" fmla="*/ 0 w 150"/>
                <a:gd name="T25" fmla="*/ 0 h 191"/>
                <a:gd name="T26" fmla="*/ 0 w 150"/>
                <a:gd name="T27" fmla="*/ 0 h 191"/>
                <a:gd name="T28" fmla="*/ 0 w 150"/>
                <a:gd name="T29" fmla="*/ 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91"/>
                <a:gd name="T47" fmla="*/ 150 w 150"/>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91">
                  <a:moveTo>
                    <a:pt x="13" y="0"/>
                  </a:moveTo>
                  <a:lnTo>
                    <a:pt x="0" y="0"/>
                  </a:lnTo>
                  <a:lnTo>
                    <a:pt x="27" y="27"/>
                  </a:lnTo>
                  <a:lnTo>
                    <a:pt x="40" y="55"/>
                  </a:lnTo>
                  <a:lnTo>
                    <a:pt x="68" y="82"/>
                  </a:lnTo>
                  <a:lnTo>
                    <a:pt x="82" y="110"/>
                  </a:lnTo>
                  <a:lnTo>
                    <a:pt x="95" y="150"/>
                  </a:lnTo>
                  <a:lnTo>
                    <a:pt x="95" y="191"/>
                  </a:lnTo>
                  <a:lnTo>
                    <a:pt x="108" y="178"/>
                  </a:lnTo>
                  <a:lnTo>
                    <a:pt x="150" y="178"/>
                  </a:lnTo>
                  <a:lnTo>
                    <a:pt x="136" y="123"/>
                  </a:lnTo>
                  <a:lnTo>
                    <a:pt x="108" y="82"/>
                  </a:lnTo>
                  <a:lnTo>
                    <a:pt x="82" y="55"/>
                  </a:lnTo>
                  <a:lnTo>
                    <a:pt x="40" y="27"/>
                  </a:lnTo>
                  <a:lnTo>
                    <a:pt x="13" y="0"/>
                  </a:lnTo>
                </a:path>
              </a:pathLst>
            </a:custGeom>
            <a:noFill/>
            <a:ln w="0">
              <a:solidFill>
                <a:srgbClr val="000000"/>
              </a:solidFill>
              <a:round/>
              <a:headEnd/>
              <a:tailEnd/>
            </a:ln>
          </p:spPr>
          <p:txBody>
            <a:bodyPr/>
            <a:lstStyle/>
            <a:p>
              <a:endParaRPr lang="en-US"/>
            </a:p>
          </p:txBody>
        </p:sp>
        <p:sp>
          <p:nvSpPr>
            <p:cNvPr id="15568" name="Freeform 215"/>
            <p:cNvSpPr>
              <a:spLocks/>
            </p:cNvSpPr>
            <p:nvPr/>
          </p:nvSpPr>
          <p:spPr bwMode="auto">
            <a:xfrm>
              <a:off x="2214" y="2456"/>
              <a:ext cx="50" cy="64"/>
            </a:xfrm>
            <a:custGeom>
              <a:avLst/>
              <a:gdLst>
                <a:gd name="T0" fmla="*/ 0 w 150"/>
                <a:gd name="T1" fmla="*/ 0 h 191"/>
                <a:gd name="T2" fmla="*/ 0 w 150"/>
                <a:gd name="T3" fmla="*/ 0 h 191"/>
                <a:gd name="T4" fmla="*/ 0 w 150"/>
                <a:gd name="T5" fmla="*/ 0 h 191"/>
                <a:gd name="T6" fmla="*/ 0 w 150"/>
                <a:gd name="T7" fmla="*/ 0 h 191"/>
                <a:gd name="T8" fmla="*/ 0 w 150"/>
                <a:gd name="T9" fmla="*/ 0 h 191"/>
                <a:gd name="T10" fmla="*/ 0 w 150"/>
                <a:gd name="T11" fmla="*/ 0 h 191"/>
                <a:gd name="T12" fmla="*/ 0 w 150"/>
                <a:gd name="T13" fmla="*/ 0 h 191"/>
                <a:gd name="T14" fmla="*/ 0 w 150"/>
                <a:gd name="T15" fmla="*/ 0 h 191"/>
                <a:gd name="T16" fmla="*/ 0 w 150"/>
                <a:gd name="T17" fmla="*/ 0 h 191"/>
                <a:gd name="T18" fmla="*/ 0 w 150"/>
                <a:gd name="T19" fmla="*/ 0 h 191"/>
                <a:gd name="T20" fmla="*/ 0 w 150"/>
                <a:gd name="T21" fmla="*/ 0 h 191"/>
                <a:gd name="T22" fmla="*/ 0 w 150"/>
                <a:gd name="T23" fmla="*/ 0 h 191"/>
                <a:gd name="T24" fmla="*/ 0 w 150"/>
                <a:gd name="T25" fmla="*/ 0 h 191"/>
                <a:gd name="T26" fmla="*/ 0 w 150"/>
                <a:gd name="T27" fmla="*/ 0 h 191"/>
                <a:gd name="T28" fmla="*/ 0 w 150"/>
                <a:gd name="T29" fmla="*/ 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91"/>
                <a:gd name="T47" fmla="*/ 150 w 150"/>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91">
                  <a:moveTo>
                    <a:pt x="13" y="0"/>
                  </a:moveTo>
                  <a:lnTo>
                    <a:pt x="0" y="0"/>
                  </a:lnTo>
                  <a:lnTo>
                    <a:pt x="27" y="27"/>
                  </a:lnTo>
                  <a:lnTo>
                    <a:pt x="40" y="55"/>
                  </a:lnTo>
                  <a:lnTo>
                    <a:pt x="68" y="82"/>
                  </a:lnTo>
                  <a:lnTo>
                    <a:pt x="82" y="110"/>
                  </a:lnTo>
                  <a:lnTo>
                    <a:pt x="95" y="150"/>
                  </a:lnTo>
                  <a:lnTo>
                    <a:pt x="95" y="191"/>
                  </a:lnTo>
                  <a:lnTo>
                    <a:pt x="108" y="178"/>
                  </a:lnTo>
                  <a:lnTo>
                    <a:pt x="150" y="178"/>
                  </a:lnTo>
                  <a:lnTo>
                    <a:pt x="136" y="123"/>
                  </a:lnTo>
                  <a:lnTo>
                    <a:pt x="108" y="82"/>
                  </a:lnTo>
                  <a:lnTo>
                    <a:pt x="82" y="55"/>
                  </a:lnTo>
                  <a:lnTo>
                    <a:pt x="40" y="27"/>
                  </a:lnTo>
                  <a:lnTo>
                    <a:pt x="13" y="0"/>
                  </a:lnTo>
                </a:path>
              </a:pathLst>
            </a:custGeom>
            <a:noFill/>
            <a:ln w="0">
              <a:solidFill>
                <a:srgbClr val="000000"/>
              </a:solidFill>
              <a:round/>
              <a:headEnd/>
              <a:tailEnd/>
            </a:ln>
          </p:spPr>
          <p:txBody>
            <a:bodyPr/>
            <a:lstStyle/>
            <a:p>
              <a:endParaRPr lang="en-US"/>
            </a:p>
          </p:txBody>
        </p:sp>
        <p:sp>
          <p:nvSpPr>
            <p:cNvPr id="15569" name="Freeform 216"/>
            <p:cNvSpPr>
              <a:spLocks/>
            </p:cNvSpPr>
            <p:nvPr/>
          </p:nvSpPr>
          <p:spPr bwMode="auto">
            <a:xfrm>
              <a:off x="1687" y="2592"/>
              <a:ext cx="73" cy="173"/>
            </a:xfrm>
            <a:custGeom>
              <a:avLst/>
              <a:gdLst>
                <a:gd name="T0" fmla="*/ 0 w 217"/>
                <a:gd name="T1" fmla="*/ 0 h 519"/>
                <a:gd name="T2" fmla="*/ 0 w 217"/>
                <a:gd name="T3" fmla="*/ 0 h 519"/>
                <a:gd name="T4" fmla="*/ 0 w 217"/>
                <a:gd name="T5" fmla="*/ 0 h 519"/>
                <a:gd name="T6" fmla="*/ 0 w 217"/>
                <a:gd name="T7" fmla="*/ 0 h 519"/>
                <a:gd name="T8" fmla="*/ 0 w 217"/>
                <a:gd name="T9" fmla="*/ 0 h 519"/>
                <a:gd name="T10" fmla="*/ 0 w 217"/>
                <a:gd name="T11" fmla="*/ 0 h 519"/>
                <a:gd name="T12" fmla="*/ 0 w 217"/>
                <a:gd name="T13" fmla="*/ 0 h 519"/>
                <a:gd name="T14" fmla="*/ 0 w 217"/>
                <a:gd name="T15" fmla="*/ 0 h 519"/>
                <a:gd name="T16" fmla="*/ 0 w 217"/>
                <a:gd name="T17" fmla="*/ 0 h 519"/>
                <a:gd name="T18" fmla="*/ 0 w 217"/>
                <a:gd name="T19" fmla="*/ 0 h 519"/>
                <a:gd name="T20" fmla="*/ 0 w 217"/>
                <a:gd name="T21" fmla="*/ 0 h 519"/>
                <a:gd name="T22" fmla="*/ 0 w 217"/>
                <a:gd name="T23" fmla="*/ 0 h 519"/>
                <a:gd name="T24" fmla="*/ 0 w 217"/>
                <a:gd name="T25" fmla="*/ 0 h 519"/>
                <a:gd name="T26" fmla="*/ 0 w 217"/>
                <a:gd name="T27" fmla="*/ 0 h 519"/>
                <a:gd name="T28" fmla="*/ 0 w 217"/>
                <a:gd name="T29" fmla="*/ 0 h 519"/>
                <a:gd name="T30" fmla="*/ 0 w 217"/>
                <a:gd name="T31" fmla="*/ 0 h 519"/>
                <a:gd name="T32" fmla="*/ 0 w 217"/>
                <a:gd name="T33" fmla="*/ 0 h 519"/>
                <a:gd name="T34" fmla="*/ 0 w 217"/>
                <a:gd name="T35" fmla="*/ 0 h 519"/>
                <a:gd name="T36" fmla="*/ 0 w 217"/>
                <a:gd name="T37" fmla="*/ 0 h 519"/>
                <a:gd name="T38" fmla="*/ 0 w 217"/>
                <a:gd name="T39" fmla="*/ 0 h 519"/>
                <a:gd name="T40" fmla="*/ 0 w 217"/>
                <a:gd name="T41" fmla="*/ 0 h 519"/>
                <a:gd name="T42" fmla="*/ 0 w 217"/>
                <a:gd name="T43" fmla="*/ 0 h 519"/>
                <a:gd name="T44" fmla="*/ 0 w 217"/>
                <a:gd name="T45" fmla="*/ 0 h 519"/>
                <a:gd name="T46" fmla="*/ 0 w 217"/>
                <a:gd name="T47" fmla="*/ 0 h 519"/>
                <a:gd name="T48" fmla="*/ 0 w 217"/>
                <a:gd name="T49" fmla="*/ 0 h 519"/>
                <a:gd name="T50" fmla="*/ 0 w 217"/>
                <a:gd name="T51" fmla="*/ 0 h 519"/>
                <a:gd name="T52" fmla="*/ 0 w 217"/>
                <a:gd name="T53" fmla="*/ 0 h 5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519"/>
                <a:gd name="T83" fmla="*/ 217 w 217"/>
                <a:gd name="T84" fmla="*/ 519 h 5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519">
                  <a:moveTo>
                    <a:pt x="217" y="0"/>
                  </a:moveTo>
                  <a:lnTo>
                    <a:pt x="164" y="55"/>
                  </a:lnTo>
                  <a:lnTo>
                    <a:pt x="122" y="109"/>
                  </a:lnTo>
                  <a:lnTo>
                    <a:pt x="96" y="164"/>
                  </a:lnTo>
                  <a:lnTo>
                    <a:pt x="68" y="192"/>
                  </a:lnTo>
                  <a:lnTo>
                    <a:pt x="54" y="219"/>
                  </a:lnTo>
                  <a:lnTo>
                    <a:pt x="41" y="273"/>
                  </a:lnTo>
                  <a:lnTo>
                    <a:pt x="27" y="313"/>
                  </a:lnTo>
                  <a:lnTo>
                    <a:pt x="27" y="328"/>
                  </a:lnTo>
                  <a:lnTo>
                    <a:pt x="41" y="368"/>
                  </a:lnTo>
                  <a:lnTo>
                    <a:pt x="54" y="409"/>
                  </a:lnTo>
                  <a:lnTo>
                    <a:pt x="68" y="451"/>
                  </a:lnTo>
                  <a:lnTo>
                    <a:pt x="96" y="464"/>
                  </a:lnTo>
                  <a:lnTo>
                    <a:pt x="149" y="505"/>
                  </a:lnTo>
                  <a:lnTo>
                    <a:pt x="149" y="519"/>
                  </a:lnTo>
                  <a:lnTo>
                    <a:pt x="68" y="477"/>
                  </a:lnTo>
                  <a:lnTo>
                    <a:pt x="54" y="464"/>
                  </a:lnTo>
                  <a:lnTo>
                    <a:pt x="27" y="409"/>
                  </a:lnTo>
                  <a:lnTo>
                    <a:pt x="0" y="368"/>
                  </a:lnTo>
                  <a:lnTo>
                    <a:pt x="0" y="313"/>
                  </a:lnTo>
                  <a:lnTo>
                    <a:pt x="0" y="273"/>
                  </a:lnTo>
                  <a:lnTo>
                    <a:pt x="27" y="219"/>
                  </a:lnTo>
                  <a:lnTo>
                    <a:pt x="41" y="177"/>
                  </a:lnTo>
                  <a:lnTo>
                    <a:pt x="68" y="137"/>
                  </a:lnTo>
                  <a:lnTo>
                    <a:pt x="109" y="82"/>
                  </a:lnTo>
                  <a:lnTo>
                    <a:pt x="164" y="0"/>
                  </a:lnTo>
                  <a:lnTo>
                    <a:pt x="217" y="0"/>
                  </a:lnTo>
                  <a:close/>
                </a:path>
              </a:pathLst>
            </a:custGeom>
            <a:solidFill>
              <a:srgbClr val="0E0D0D"/>
            </a:solidFill>
            <a:ln w="9525">
              <a:noFill/>
              <a:round/>
              <a:headEnd/>
              <a:tailEnd/>
            </a:ln>
          </p:spPr>
          <p:txBody>
            <a:bodyPr/>
            <a:lstStyle/>
            <a:p>
              <a:endParaRPr lang="en-US"/>
            </a:p>
          </p:txBody>
        </p:sp>
        <p:sp>
          <p:nvSpPr>
            <p:cNvPr id="15570" name="Freeform 217"/>
            <p:cNvSpPr>
              <a:spLocks/>
            </p:cNvSpPr>
            <p:nvPr/>
          </p:nvSpPr>
          <p:spPr bwMode="auto">
            <a:xfrm>
              <a:off x="1687" y="2592"/>
              <a:ext cx="73" cy="173"/>
            </a:xfrm>
            <a:custGeom>
              <a:avLst/>
              <a:gdLst>
                <a:gd name="T0" fmla="*/ 0 w 217"/>
                <a:gd name="T1" fmla="*/ 0 h 519"/>
                <a:gd name="T2" fmla="*/ 0 w 217"/>
                <a:gd name="T3" fmla="*/ 0 h 519"/>
                <a:gd name="T4" fmla="*/ 0 w 217"/>
                <a:gd name="T5" fmla="*/ 0 h 519"/>
                <a:gd name="T6" fmla="*/ 0 w 217"/>
                <a:gd name="T7" fmla="*/ 0 h 519"/>
                <a:gd name="T8" fmla="*/ 0 w 217"/>
                <a:gd name="T9" fmla="*/ 0 h 519"/>
                <a:gd name="T10" fmla="*/ 0 w 217"/>
                <a:gd name="T11" fmla="*/ 0 h 519"/>
                <a:gd name="T12" fmla="*/ 0 w 217"/>
                <a:gd name="T13" fmla="*/ 0 h 519"/>
                <a:gd name="T14" fmla="*/ 0 w 217"/>
                <a:gd name="T15" fmla="*/ 0 h 519"/>
                <a:gd name="T16" fmla="*/ 0 w 217"/>
                <a:gd name="T17" fmla="*/ 0 h 519"/>
                <a:gd name="T18" fmla="*/ 0 w 217"/>
                <a:gd name="T19" fmla="*/ 0 h 519"/>
                <a:gd name="T20" fmla="*/ 0 w 217"/>
                <a:gd name="T21" fmla="*/ 0 h 519"/>
                <a:gd name="T22" fmla="*/ 0 w 217"/>
                <a:gd name="T23" fmla="*/ 0 h 519"/>
                <a:gd name="T24" fmla="*/ 0 w 217"/>
                <a:gd name="T25" fmla="*/ 0 h 519"/>
                <a:gd name="T26" fmla="*/ 0 w 217"/>
                <a:gd name="T27" fmla="*/ 0 h 519"/>
                <a:gd name="T28" fmla="*/ 0 w 217"/>
                <a:gd name="T29" fmla="*/ 0 h 519"/>
                <a:gd name="T30" fmla="*/ 0 w 217"/>
                <a:gd name="T31" fmla="*/ 0 h 519"/>
                <a:gd name="T32" fmla="*/ 0 w 217"/>
                <a:gd name="T33" fmla="*/ 0 h 519"/>
                <a:gd name="T34" fmla="*/ 0 w 217"/>
                <a:gd name="T35" fmla="*/ 0 h 519"/>
                <a:gd name="T36" fmla="*/ 0 w 217"/>
                <a:gd name="T37" fmla="*/ 0 h 519"/>
                <a:gd name="T38" fmla="*/ 0 w 217"/>
                <a:gd name="T39" fmla="*/ 0 h 519"/>
                <a:gd name="T40" fmla="*/ 0 w 217"/>
                <a:gd name="T41" fmla="*/ 0 h 519"/>
                <a:gd name="T42" fmla="*/ 0 w 217"/>
                <a:gd name="T43" fmla="*/ 0 h 519"/>
                <a:gd name="T44" fmla="*/ 0 w 217"/>
                <a:gd name="T45" fmla="*/ 0 h 519"/>
                <a:gd name="T46" fmla="*/ 0 w 217"/>
                <a:gd name="T47" fmla="*/ 0 h 519"/>
                <a:gd name="T48" fmla="*/ 0 w 217"/>
                <a:gd name="T49" fmla="*/ 0 h 519"/>
                <a:gd name="T50" fmla="*/ 0 w 217"/>
                <a:gd name="T51" fmla="*/ 0 h 519"/>
                <a:gd name="T52" fmla="*/ 0 w 217"/>
                <a:gd name="T53" fmla="*/ 0 h 5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519"/>
                <a:gd name="T83" fmla="*/ 217 w 217"/>
                <a:gd name="T84" fmla="*/ 519 h 5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519">
                  <a:moveTo>
                    <a:pt x="217" y="0"/>
                  </a:moveTo>
                  <a:lnTo>
                    <a:pt x="164" y="55"/>
                  </a:lnTo>
                  <a:lnTo>
                    <a:pt x="122" y="109"/>
                  </a:lnTo>
                  <a:lnTo>
                    <a:pt x="96" y="164"/>
                  </a:lnTo>
                  <a:lnTo>
                    <a:pt x="68" y="192"/>
                  </a:lnTo>
                  <a:lnTo>
                    <a:pt x="54" y="219"/>
                  </a:lnTo>
                  <a:lnTo>
                    <a:pt x="41" y="273"/>
                  </a:lnTo>
                  <a:lnTo>
                    <a:pt x="27" y="313"/>
                  </a:lnTo>
                  <a:lnTo>
                    <a:pt x="27" y="328"/>
                  </a:lnTo>
                  <a:lnTo>
                    <a:pt x="41" y="368"/>
                  </a:lnTo>
                  <a:lnTo>
                    <a:pt x="54" y="409"/>
                  </a:lnTo>
                  <a:lnTo>
                    <a:pt x="68" y="451"/>
                  </a:lnTo>
                  <a:lnTo>
                    <a:pt x="96" y="464"/>
                  </a:lnTo>
                  <a:lnTo>
                    <a:pt x="149" y="505"/>
                  </a:lnTo>
                  <a:lnTo>
                    <a:pt x="149" y="519"/>
                  </a:lnTo>
                  <a:lnTo>
                    <a:pt x="68" y="477"/>
                  </a:lnTo>
                  <a:lnTo>
                    <a:pt x="54" y="464"/>
                  </a:lnTo>
                  <a:lnTo>
                    <a:pt x="27" y="409"/>
                  </a:lnTo>
                  <a:lnTo>
                    <a:pt x="0" y="368"/>
                  </a:lnTo>
                  <a:lnTo>
                    <a:pt x="0" y="313"/>
                  </a:lnTo>
                  <a:lnTo>
                    <a:pt x="0" y="273"/>
                  </a:lnTo>
                  <a:lnTo>
                    <a:pt x="27" y="219"/>
                  </a:lnTo>
                  <a:lnTo>
                    <a:pt x="41" y="177"/>
                  </a:lnTo>
                  <a:lnTo>
                    <a:pt x="68" y="137"/>
                  </a:lnTo>
                  <a:lnTo>
                    <a:pt x="109" y="82"/>
                  </a:lnTo>
                  <a:lnTo>
                    <a:pt x="164" y="0"/>
                  </a:lnTo>
                  <a:lnTo>
                    <a:pt x="217" y="0"/>
                  </a:lnTo>
                </a:path>
              </a:pathLst>
            </a:custGeom>
            <a:noFill/>
            <a:ln w="0">
              <a:solidFill>
                <a:srgbClr val="000000"/>
              </a:solidFill>
              <a:round/>
              <a:headEnd/>
              <a:tailEnd/>
            </a:ln>
          </p:spPr>
          <p:txBody>
            <a:bodyPr/>
            <a:lstStyle/>
            <a:p>
              <a:endParaRPr lang="en-US"/>
            </a:p>
          </p:txBody>
        </p:sp>
        <p:sp>
          <p:nvSpPr>
            <p:cNvPr id="15571" name="Freeform 218"/>
            <p:cNvSpPr>
              <a:spLocks/>
            </p:cNvSpPr>
            <p:nvPr/>
          </p:nvSpPr>
          <p:spPr bwMode="auto">
            <a:xfrm>
              <a:off x="1687" y="2592"/>
              <a:ext cx="73" cy="173"/>
            </a:xfrm>
            <a:custGeom>
              <a:avLst/>
              <a:gdLst>
                <a:gd name="T0" fmla="*/ 0 w 217"/>
                <a:gd name="T1" fmla="*/ 0 h 519"/>
                <a:gd name="T2" fmla="*/ 0 w 217"/>
                <a:gd name="T3" fmla="*/ 0 h 519"/>
                <a:gd name="T4" fmla="*/ 0 w 217"/>
                <a:gd name="T5" fmla="*/ 0 h 519"/>
                <a:gd name="T6" fmla="*/ 0 w 217"/>
                <a:gd name="T7" fmla="*/ 0 h 519"/>
                <a:gd name="T8" fmla="*/ 0 w 217"/>
                <a:gd name="T9" fmla="*/ 0 h 519"/>
                <a:gd name="T10" fmla="*/ 0 w 217"/>
                <a:gd name="T11" fmla="*/ 0 h 519"/>
                <a:gd name="T12" fmla="*/ 0 w 217"/>
                <a:gd name="T13" fmla="*/ 0 h 519"/>
                <a:gd name="T14" fmla="*/ 0 w 217"/>
                <a:gd name="T15" fmla="*/ 0 h 519"/>
                <a:gd name="T16" fmla="*/ 0 w 217"/>
                <a:gd name="T17" fmla="*/ 0 h 519"/>
                <a:gd name="T18" fmla="*/ 0 w 217"/>
                <a:gd name="T19" fmla="*/ 0 h 519"/>
                <a:gd name="T20" fmla="*/ 0 w 217"/>
                <a:gd name="T21" fmla="*/ 0 h 519"/>
                <a:gd name="T22" fmla="*/ 0 w 217"/>
                <a:gd name="T23" fmla="*/ 0 h 519"/>
                <a:gd name="T24" fmla="*/ 0 w 217"/>
                <a:gd name="T25" fmla="*/ 0 h 519"/>
                <a:gd name="T26" fmla="*/ 0 w 217"/>
                <a:gd name="T27" fmla="*/ 0 h 519"/>
                <a:gd name="T28" fmla="*/ 0 w 217"/>
                <a:gd name="T29" fmla="*/ 0 h 519"/>
                <a:gd name="T30" fmla="*/ 0 w 217"/>
                <a:gd name="T31" fmla="*/ 0 h 519"/>
                <a:gd name="T32" fmla="*/ 0 w 217"/>
                <a:gd name="T33" fmla="*/ 0 h 519"/>
                <a:gd name="T34" fmla="*/ 0 w 217"/>
                <a:gd name="T35" fmla="*/ 0 h 519"/>
                <a:gd name="T36" fmla="*/ 0 w 217"/>
                <a:gd name="T37" fmla="*/ 0 h 519"/>
                <a:gd name="T38" fmla="*/ 0 w 217"/>
                <a:gd name="T39" fmla="*/ 0 h 519"/>
                <a:gd name="T40" fmla="*/ 0 w 217"/>
                <a:gd name="T41" fmla="*/ 0 h 519"/>
                <a:gd name="T42" fmla="*/ 0 w 217"/>
                <a:gd name="T43" fmla="*/ 0 h 519"/>
                <a:gd name="T44" fmla="*/ 0 w 217"/>
                <a:gd name="T45" fmla="*/ 0 h 519"/>
                <a:gd name="T46" fmla="*/ 0 w 217"/>
                <a:gd name="T47" fmla="*/ 0 h 519"/>
                <a:gd name="T48" fmla="*/ 0 w 217"/>
                <a:gd name="T49" fmla="*/ 0 h 519"/>
                <a:gd name="T50" fmla="*/ 0 w 217"/>
                <a:gd name="T51" fmla="*/ 0 h 519"/>
                <a:gd name="T52" fmla="*/ 0 w 217"/>
                <a:gd name="T53" fmla="*/ 0 h 5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519"/>
                <a:gd name="T83" fmla="*/ 217 w 217"/>
                <a:gd name="T84" fmla="*/ 519 h 5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519">
                  <a:moveTo>
                    <a:pt x="217" y="0"/>
                  </a:moveTo>
                  <a:lnTo>
                    <a:pt x="164" y="55"/>
                  </a:lnTo>
                  <a:lnTo>
                    <a:pt x="122" y="109"/>
                  </a:lnTo>
                  <a:lnTo>
                    <a:pt x="96" y="164"/>
                  </a:lnTo>
                  <a:lnTo>
                    <a:pt x="68" y="192"/>
                  </a:lnTo>
                  <a:lnTo>
                    <a:pt x="54" y="219"/>
                  </a:lnTo>
                  <a:lnTo>
                    <a:pt x="41" y="273"/>
                  </a:lnTo>
                  <a:lnTo>
                    <a:pt x="27" y="313"/>
                  </a:lnTo>
                  <a:lnTo>
                    <a:pt x="27" y="328"/>
                  </a:lnTo>
                  <a:lnTo>
                    <a:pt x="41" y="368"/>
                  </a:lnTo>
                  <a:lnTo>
                    <a:pt x="54" y="409"/>
                  </a:lnTo>
                  <a:lnTo>
                    <a:pt x="68" y="451"/>
                  </a:lnTo>
                  <a:lnTo>
                    <a:pt x="96" y="464"/>
                  </a:lnTo>
                  <a:lnTo>
                    <a:pt x="149" y="505"/>
                  </a:lnTo>
                  <a:lnTo>
                    <a:pt x="149" y="519"/>
                  </a:lnTo>
                  <a:lnTo>
                    <a:pt x="68" y="477"/>
                  </a:lnTo>
                  <a:lnTo>
                    <a:pt x="54" y="464"/>
                  </a:lnTo>
                  <a:lnTo>
                    <a:pt x="27" y="409"/>
                  </a:lnTo>
                  <a:lnTo>
                    <a:pt x="0" y="368"/>
                  </a:lnTo>
                  <a:lnTo>
                    <a:pt x="0" y="313"/>
                  </a:lnTo>
                  <a:lnTo>
                    <a:pt x="0" y="273"/>
                  </a:lnTo>
                  <a:lnTo>
                    <a:pt x="27" y="219"/>
                  </a:lnTo>
                  <a:lnTo>
                    <a:pt x="41" y="177"/>
                  </a:lnTo>
                  <a:lnTo>
                    <a:pt x="68" y="137"/>
                  </a:lnTo>
                  <a:lnTo>
                    <a:pt x="109" y="82"/>
                  </a:lnTo>
                  <a:lnTo>
                    <a:pt x="164" y="0"/>
                  </a:lnTo>
                  <a:lnTo>
                    <a:pt x="217" y="0"/>
                  </a:lnTo>
                </a:path>
              </a:pathLst>
            </a:custGeom>
            <a:noFill/>
            <a:ln w="0">
              <a:solidFill>
                <a:srgbClr val="000000"/>
              </a:solidFill>
              <a:round/>
              <a:headEnd/>
              <a:tailEnd/>
            </a:ln>
          </p:spPr>
          <p:txBody>
            <a:bodyPr/>
            <a:lstStyle/>
            <a:p>
              <a:endParaRPr lang="en-US"/>
            </a:p>
          </p:txBody>
        </p:sp>
        <p:sp>
          <p:nvSpPr>
            <p:cNvPr id="15572" name="Freeform 219"/>
            <p:cNvSpPr>
              <a:spLocks/>
            </p:cNvSpPr>
            <p:nvPr/>
          </p:nvSpPr>
          <p:spPr bwMode="auto">
            <a:xfrm>
              <a:off x="1901" y="2606"/>
              <a:ext cx="59" cy="96"/>
            </a:xfrm>
            <a:custGeom>
              <a:avLst/>
              <a:gdLst>
                <a:gd name="T0" fmla="*/ 0 w 178"/>
                <a:gd name="T1" fmla="*/ 0 h 287"/>
                <a:gd name="T2" fmla="*/ 0 w 178"/>
                <a:gd name="T3" fmla="*/ 0 h 287"/>
                <a:gd name="T4" fmla="*/ 0 w 178"/>
                <a:gd name="T5" fmla="*/ 0 h 287"/>
                <a:gd name="T6" fmla="*/ 0 w 178"/>
                <a:gd name="T7" fmla="*/ 0 h 287"/>
                <a:gd name="T8" fmla="*/ 0 w 178"/>
                <a:gd name="T9" fmla="*/ 0 h 287"/>
                <a:gd name="T10" fmla="*/ 0 w 178"/>
                <a:gd name="T11" fmla="*/ 0 h 287"/>
                <a:gd name="T12" fmla="*/ 0 w 178"/>
                <a:gd name="T13" fmla="*/ 0 h 287"/>
                <a:gd name="T14" fmla="*/ 0 w 178"/>
                <a:gd name="T15" fmla="*/ 0 h 287"/>
                <a:gd name="T16" fmla="*/ 0 w 178"/>
                <a:gd name="T17" fmla="*/ 0 h 287"/>
                <a:gd name="T18" fmla="*/ 0 w 178"/>
                <a:gd name="T19" fmla="*/ 0 h 287"/>
                <a:gd name="T20" fmla="*/ 0 w 178"/>
                <a:gd name="T21" fmla="*/ 0 h 287"/>
                <a:gd name="T22" fmla="*/ 0 w 178"/>
                <a:gd name="T23" fmla="*/ 0 h 287"/>
                <a:gd name="T24" fmla="*/ 0 w 178"/>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287"/>
                <a:gd name="T41" fmla="*/ 178 w 178"/>
                <a:gd name="T42" fmla="*/ 287 h 2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287">
                  <a:moveTo>
                    <a:pt x="178" y="0"/>
                  </a:moveTo>
                  <a:lnTo>
                    <a:pt x="164" y="41"/>
                  </a:lnTo>
                  <a:lnTo>
                    <a:pt x="137" y="109"/>
                  </a:lnTo>
                  <a:lnTo>
                    <a:pt x="123" y="136"/>
                  </a:lnTo>
                  <a:lnTo>
                    <a:pt x="96" y="191"/>
                  </a:lnTo>
                  <a:lnTo>
                    <a:pt x="68" y="219"/>
                  </a:lnTo>
                  <a:lnTo>
                    <a:pt x="0" y="287"/>
                  </a:lnTo>
                  <a:lnTo>
                    <a:pt x="68" y="287"/>
                  </a:lnTo>
                  <a:lnTo>
                    <a:pt x="96" y="246"/>
                  </a:lnTo>
                  <a:lnTo>
                    <a:pt x="123" y="191"/>
                  </a:lnTo>
                  <a:lnTo>
                    <a:pt x="151" y="123"/>
                  </a:lnTo>
                  <a:lnTo>
                    <a:pt x="178" y="41"/>
                  </a:lnTo>
                  <a:lnTo>
                    <a:pt x="178" y="0"/>
                  </a:lnTo>
                  <a:close/>
                </a:path>
              </a:pathLst>
            </a:custGeom>
            <a:solidFill>
              <a:srgbClr val="0E0D0D"/>
            </a:solidFill>
            <a:ln w="9525">
              <a:noFill/>
              <a:round/>
              <a:headEnd/>
              <a:tailEnd/>
            </a:ln>
          </p:spPr>
          <p:txBody>
            <a:bodyPr/>
            <a:lstStyle/>
            <a:p>
              <a:endParaRPr lang="en-US"/>
            </a:p>
          </p:txBody>
        </p:sp>
        <p:sp>
          <p:nvSpPr>
            <p:cNvPr id="15573" name="Freeform 220"/>
            <p:cNvSpPr>
              <a:spLocks/>
            </p:cNvSpPr>
            <p:nvPr/>
          </p:nvSpPr>
          <p:spPr bwMode="auto">
            <a:xfrm>
              <a:off x="1901" y="2606"/>
              <a:ext cx="59" cy="96"/>
            </a:xfrm>
            <a:custGeom>
              <a:avLst/>
              <a:gdLst>
                <a:gd name="T0" fmla="*/ 0 w 178"/>
                <a:gd name="T1" fmla="*/ 0 h 287"/>
                <a:gd name="T2" fmla="*/ 0 w 178"/>
                <a:gd name="T3" fmla="*/ 0 h 287"/>
                <a:gd name="T4" fmla="*/ 0 w 178"/>
                <a:gd name="T5" fmla="*/ 0 h 287"/>
                <a:gd name="T6" fmla="*/ 0 w 178"/>
                <a:gd name="T7" fmla="*/ 0 h 287"/>
                <a:gd name="T8" fmla="*/ 0 w 178"/>
                <a:gd name="T9" fmla="*/ 0 h 287"/>
                <a:gd name="T10" fmla="*/ 0 w 178"/>
                <a:gd name="T11" fmla="*/ 0 h 287"/>
                <a:gd name="T12" fmla="*/ 0 w 178"/>
                <a:gd name="T13" fmla="*/ 0 h 287"/>
                <a:gd name="T14" fmla="*/ 0 w 178"/>
                <a:gd name="T15" fmla="*/ 0 h 287"/>
                <a:gd name="T16" fmla="*/ 0 w 178"/>
                <a:gd name="T17" fmla="*/ 0 h 287"/>
                <a:gd name="T18" fmla="*/ 0 w 178"/>
                <a:gd name="T19" fmla="*/ 0 h 287"/>
                <a:gd name="T20" fmla="*/ 0 w 178"/>
                <a:gd name="T21" fmla="*/ 0 h 287"/>
                <a:gd name="T22" fmla="*/ 0 w 178"/>
                <a:gd name="T23" fmla="*/ 0 h 287"/>
                <a:gd name="T24" fmla="*/ 0 w 178"/>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287"/>
                <a:gd name="T41" fmla="*/ 178 w 178"/>
                <a:gd name="T42" fmla="*/ 287 h 2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287">
                  <a:moveTo>
                    <a:pt x="178" y="0"/>
                  </a:moveTo>
                  <a:lnTo>
                    <a:pt x="164" y="41"/>
                  </a:lnTo>
                  <a:lnTo>
                    <a:pt x="137" y="109"/>
                  </a:lnTo>
                  <a:lnTo>
                    <a:pt x="123" y="136"/>
                  </a:lnTo>
                  <a:lnTo>
                    <a:pt x="96" y="191"/>
                  </a:lnTo>
                  <a:lnTo>
                    <a:pt x="68" y="219"/>
                  </a:lnTo>
                  <a:lnTo>
                    <a:pt x="0" y="287"/>
                  </a:lnTo>
                  <a:lnTo>
                    <a:pt x="68" y="287"/>
                  </a:lnTo>
                  <a:lnTo>
                    <a:pt x="96" y="246"/>
                  </a:lnTo>
                  <a:lnTo>
                    <a:pt x="123" y="191"/>
                  </a:lnTo>
                  <a:lnTo>
                    <a:pt x="151" y="123"/>
                  </a:lnTo>
                  <a:lnTo>
                    <a:pt x="178" y="41"/>
                  </a:lnTo>
                  <a:lnTo>
                    <a:pt x="178" y="0"/>
                  </a:lnTo>
                </a:path>
              </a:pathLst>
            </a:custGeom>
            <a:noFill/>
            <a:ln w="0">
              <a:solidFill>
                <a:srgbClr val="000000"/>
              </a:solidFill>
              <a:round/>
              <a:headEnd/>
              <a:tailEnd/>
            </a:ln>
          </p:spPr>
          <p:txBody>
            <a:bodyPr/>
            <a:lstStyle/>
            <a:p>
              <a:endParaRPr lang="en-US"/>
            </a:p>
          </p:txBody>
        </p:sp>
        <p:sp>
          <p:nvSpPr>
            <p:cNvPr id="15574" name="Freeform 221"/>
            <p:cNvSpPr>
              <a:spLocks/>
            </p:cNvSpPr>
            <p:nvPr/>
          </p:nvSpPr>
          <p:spPr bwMode="auto">
            <a:xfrm>
              <a:off x="1901" y="2606"/>
              <a:ext cx="59" cy="96"/>
            </a:xfrm>
            <a:custGeom>
              <a:avLst/>
              <a:gdLst>
                <a:gd name="T0" fmla="*/ 0 w 178"/>
                <a:gd name="T1" fmla="*/ 0 h 287"/>
                <a:gd name="T2" fmla="*/ 0 w 178"/>
                <a:gd name="T3" fmla="*/ 0 h 287"/>
                <a:gd name="T4" fmla="*/ 0 w 178"/>
                <a:gd name="T5" fmla="*/ 0 h 287"/>
                <a:gd name="T6" fmla="*/ 0 w 178"/>
                <a:gd name="T7" fmla="*/ 0 h 287"/>
                <a:gd name="T8" fmla="*/ 0 w 178"/>
                <a:gd name="T9" fmla="*/ 0 h 287"/>
                <a:gd name="T10" fmla="*/ 0 w 178"/>
                <a:gd name="T11" fmla="*/ 0 h 287"/>
                <a:gd name="T12" fmla="*/ 0 w 178"/>
                <a:gd name="T13" fmla="*/ 0 h 287"/>
                <a:gd name="T14" fmla="*/ 0 w 178"/>
                <a:gd name="T15" fmla="*/ 0 h 287"/>
                <a:gd name="T16" fmla="*/ 0 w 178"/>
                <a:gd name="T17" fmla="*/ 0 h 287"/>
                <a:gd name="T18" fmla="*/ 0 w 178"/>
                <a:gd name="T19" fmla="*/ 0 h 287"/>
                <a:gd name="T20" fmla="*/ 0 w 178"/>
                <a:gd name="T21" fmla="*/ 0 h 287"/>
                <a:gd name="T22" fmla="*/ 0 w 178"/>
                <a:gd name="T23" fmla="*/ 0 h 287"/>
                <a:gd name="T24" fmla="*/ 0 w 178"/>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287"/>
                <a:gd name="T41" fmla="*/ 178 w 178"/>
                <a:gd name="T42" fmla="*/ 287 h 2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287">
                  <a:moveTo>
                    <a:pt x="178" y="0"/>
                  </a:moveTo>
                  <a:lnTo>
                    <a:pt x="164" y="41"/>
                  </a:lnTo>
                  <a:lnTo>
                    <a:pt x="137" y="109"/>
                  </a:lnTo>
                  <a:lnTo>
                    <a:pt x="123" y="136"/>
                  </a:lnTo>
                  <a:lnTo>
                    <a:pt x="96" y="191"/>
                  </a:lnTo>
                  <a:lnTo>
                    <a:pt x="68" y="219"/>
                  </a:lnTo>
                  <a:lnTo>
                    <a:pt x="0" y="287"/>
                  </a:lnTo>
                  <a:lnTo>
                    <a:pt x="68" y="287"/>
                  </a:lnTo>
                  <a:lnTo>
                    <a:pt x="96" y="246"/>
                  </a:lnTo>
                  <a:lnTo>
                    <a:pt x="123" y="191"/>
                  </a:lnTo>
                  <a:lnTo>
                    <a:pt x="151" y="123"/>
                  </a:lnTo>
                  <a:lnTo>
                    <a:pt x="178" y="41"/>
                  </a:lnTo>
                  <a:lnTo>
                    <a:pt x="178" y="0"/>
                  </a:lnTo>
                </a:path>
              </a:pathLst>
            </a:custGeom>
            <a:noFill/>
            <a:ln w="0">
              <a:solidFill>
                <a:srgbClr val="000000"/>
              </a:solidFill>
              <a:round/>
              <a:headEnd/>
              <a:tailEnd/>
            </a:ln>
          </p:spPr>
          <p:txBody>
            <a:bodyPr/>
            <a:lstStyle/>
            <a:p>
              <a:endParaRPr lang="en-US"/>
            </a:p>
          </p:txBody>
        </p:sp>
        <p:sp>
          <p:nvSpPr>
            <p:cNvPr id="15575" name="Freeform 222"/>
            <p:cNvSpPr>
              <a:spLocks/>
            </p:cNvSpPr>
            <p:nvPr/>
          </p:nvSpPr>
          <p:spPr bwMode="auto">
            <a:xfrm>
              <a:off x="2264" y="2556"/>
              <a:ext cx="23" cy="109"/>
            </a:xfrm>
            <a:custGeom>
              <a:avLst/>
              <a:gdLst>
                <a:gd name="T0" fmla="*/ 0 w 68"/>
                <a:gd name="T1" fmla="*/ 0 h 327"/>
                <a:gd name="T2" fmla="*/ 0 w 68"/>
                <a:gd name="T3" fmla="*/ 0 h 327"/>
                <a:gd name="T4" fmla="*/ 0 w 68"/>
                <a:gd name="T5" fmla="*/ 0 h 327"/>
                <a:gd name="T6" fmla="*/ 0 w 68"/>
                <a:gd name="T7" fmla="*/ 0 h 327"/>
                <a:gd name="T8" fmla="*/ 0 w 68"/>
                <a:gd name="T9" fmla="*/ 0 h 327"/>
                <a:gd name="T10" fmla="*/ 0 w 68"/>
                <a:gd name="T11" fmla="*/ 0 h 327"/>
                <a:gd name="T12" fmla="*/ 0 w 68"/>
                <a:gd name="T13" fmla="*/ 0 h 327"/>
                <a:gd name="T14" fmla="*/ 0 w 68"/>
                <a:gd name="T15" fmla="*/ 0 h 327"/>
                <a:gd name="T16" fmla="*/ 0 w 68"/>
                <a:gd name="T17" fmla="*/ 0 h 327"/>
                <a:gd name="T18" fmla="*/ 0 w 68"/>
                <a:gd name="T19" fmla="*/ 0 h 327"/>
                <a:gd name="T20" fmla="*/ 0 w 68"/>
                <a:gd name="T21" fmla="*/ 0 h 327"/>
                <a:gd name="T22" fmla="*/ 0 w 68"/>
                <a:gd name="T23" fmla="*/ 0 h 327"/>
                <a:gd name="T24" fmla="*/ 0 w 68"/>
                <a:gd name="T25" fmla="*/ 0 h 327"/>
                <a:gd name="T26" fmla="*/ 0 w 68"/>
                <a:gd name="T27" fmla="*/ 0 h 3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327"/>
                <a:gd name="T44" fmla="*/ 68 w 68"/>
                <a:gd name="T45" fmla="*/ 327 h 3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327">
                  <a:moveTo>
                    <a:pt x="0" y="0"/>
                  </a:moveTo>
                  <a:lnTo>
                    <a:pt x="26" y="53"/>
                  </a:lnTo>
                  <a:lnTo>
                    <a:pt x="26" y="108"/>
                  </a:lnTo>
                  <a:lnTo>
                    <a:pt x="26" y="163"/>
                  </a:lnTo>
                  <a:lnTo>
                    <a:pt x="26" y="245"/>
                  </a:lnTo>
                  <a:lnTo>
                    <a:pt x="0" y="313"/>
                  </a:lnTo>
                  <a:lnTo>
                    <a:pt x="26" y="327"/>
                  </a:lnTo>
                  <a:lnTo>
                    <a:pt x="54" y="258"/>
                  </a:lnTo>
                  <a:lnTo>
                    <a:pt x="68" y="190"/>
                  </a:lnTo>
                  <a:lnTo>
                    <a:pt x="68" y="136"/>
                  </a:lnTo>
                  <a:lnTo>
                    <a:pt x="54" y="94"/>
                  </a:lnTo>
                  <a:lnTo>
                    <a:pt x="54" y="40"/>
                  </a:lnTo>
                  <a:lnTo>
                    <a:pt x="26" y="0"/>
                  </a:lnTo>
                  <a:lnTo>
                    <a:pt x="0" y="0"/>
                  </a:lnTo>
                  <a:close/>
                </a:path>
              </a:pathLst>
            </a:custGeom>
            <a:solidFill>
              <a:srgbClr val="0E0D0D"/>
            </a:solidFill>
            <a:ln w="9525">
              <a:noFill/>
              <a:round/>
              <a:headEnd/>
              <a:tailEnd/>
            </a:ln>
          </p:spPr>
          <p:txBody>
            <a:bodyPr/>
            <a:lstStyle/>
            <a:p>
              <a:endParaRPr lang="en-US"/>
            </a:p>
          </p:txBody>
        </p:sp>
        <p:sp>
          <p:nvSpPr>
            <p:cNvPr id="15576" name="Freeform 223"/>
            <p:cNvSpPr>
              <a:spLocks/>
            </p:cNvSpPr>
            <p:nvPr/>
          </p:nvSpPr>
          <p:spPr bwMode="auto">
            <a:xfrm>
              <a:off x="2264" y="2556"/>
              <a:ext cx="23" cy="109"/>
            </a:xfrm>
            <a:custGeom>
              <a:avLst/>
              <a:gdLst>
                <a:gd name="T0" fmla="*/ 0 w 68"/>
                <a:gd name="T1" fmla="*/ 0 h 327"/>
                <a:gd name="T2" fmla="*/ 0 w 68"/>
                <a:gd name="T3" fmla="*/ 0 h 327"/>
                <a:gd name="T4" fmla="*/ 0 w 68"/>
                <a:gd name="T5" fmla="*/ 0 h 327"/>
                <a:gd name="T6" fmla="*/ 0 w 68"/>
                <a:gd name="T7" fmla="*/ 0 h 327"/>
                <a:gd name="T8" fmla="*/ 0 w 68"/>
                <a:gd name="T9" fmla="*/ 0 h 327"/>
                <a:gd name="T10" fmla="*/ 0 w 68"/>
                <a:gd name="T11" fmla="*/ 0 h 327"/>
                <a:gd name="T12" fmla="*/ 0 w 68"/>
                <a:gd name="T13" fmla="*/ 0 h 327"/>
                <a:gd name="T14" fmla="*/ 0 w 68"/>
                <a:gd name="T15" fmla="*/ 0 h 327"/>
                <a:gd name="T16" fmla="*/ 0 w 68"/>
                <a:gd name="T17" fmla="*/ 0 h 327"/>
                <a:gd name="T18" fmla="*/ 0 w 68"/>
                <a:gd name="T19" fmla="*/ 0 h 327"/>
                <a:gd name="T20" fmla="*/ 0 w 68"/>
                <a:gd name="T21" fmla="*/ 0 h 327"/>
                <a:gd name="T22" fmla="*/ 0 w 68"/>
                <a:gd name="T23" fmla="*/ 0 h 327"/>
                <a:gd name="T24" fmla="*/ 0 w 68"/>
                <a:gd name="T25" fmla="*/ 0 h 327"/>
                <a:gd name="T26" fmla="*/ 0 w 68"/>
                <a:gd name="T27" fmla="*/ 0 h 3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327"/>
                <a:gd name="T44" fmla="*/ 68 w 68"/>
                <a:gd name="T45" fmla="*/ 327 h 3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327">
                  <a:moveTo>
                    <a:pt x="0" y="0"/>
                  </a:moveTo>
                  <a:lnTo>
                    <a:pt x="26" y="53"/>
                  </a:lnTo>
                  <a:lnTo>
                    <a:pt x="26" y="108"/>
                  </a:lnTo>
                  <a:lnTo>
                    <a:pt x="26" y="163"/>
                  </a:lnTo>
                  <a:lnTo>
                    <a:pt x="26" y="245"/>
                  </a:lnTo>
                  <a:lnTo>
                    <a:pt x="0" y="313"/>
                  </a:lnTo>
                  <a:lnTo>
                    <a:pt x="26" y="327"/>
                  </a:lnTo>
                  <a:lnTo>
                    <a:pt x="54" y="258"/>
                  </a:lnTo>
                  <a:lnTo>
                    <a:pt x="68" y="190"/>
                  </a:lnTo>
                  <a:lnTo>
                    <a:pt x="68" y="136"/>
                  </a:lnTo>
                  <a:lnTo>
                    <a:pt x="54" y="94"/>
                  </a:lnTo>
                  <a:lnTo>
                    <a:pt x="54" y="40"/>
                  </a:lnTo>
                  <a:lnTo>
                    <a:pt x="26" y="0"/>
                  </a:lnTo>
                  <a:lnTo>
                    <a:pt x="0" y="0"/>
                  </a:lnTo>
                </a:path>
              </a:pathLst>
            </a:custGeom>
            <a:noFill/>
            <a:ln w="0">
              <a:solidFill>
                <a:srgbClr val="000000"/>
              </a:solidFill>
              <a:round/>
              <a:headEnd/>
              <a:tailEnd/>
            </a:ln>
          </p:spPr>
          <p:txBody>
            <a:bodyPr/>
            <a:lstStyle/>
            <a:p>
              <a:endParaRPr lang="en-US"/>
            </a:p>
          </p:txBody>
        </p:sp>
        <p:sp>
          <p:nvSpPr>
            <p:cNvPr id="15577" name="Freeform 224"/>
            <p:cNvSpPr>
              <a:spLocks/>
            </p:cNvSpPr>
            <p:nvPr/>
          </p:nvSpPr>
          <p:spPr bwMode="auto">
            <a:xfrm>
              <a:off x="2264" y="2556"/>
              <a:ext cx="23" cy="109"/>
            </a:xfrm>
            <a:custGeom>
              <a:avLst/>
              <a:gdLst>
                <a:gd name="T0" fmla="*/ 0 w 68"/>
                <a:gd name="T1" fmla="*/ 0 h 327"/>
                <a:gd name="T2" fmla="*/ 0 w 68"/>
                <a:gd name="T3" fmla="*/ 0 h 327"/>
                <a:gd name="T4" fmla="*/ 0 w 68"/>
                <a:gd name="T5" fmla="*/ 0 h 327"/>
                <a:gd name="T6" fmla="*/ 0 w 68"/>
                <a:gd name="T7" fmla="*/ 0 h 327"/>
                <a:gd name="T8" fmla="*/ 0 w 68"/>
                <a:gd name="T9" fmla="*/ 0 h 327"/>
                <a:gd name="T10" fmla="*/ 0 w 68"/>
                <a:gd name="T11" fmla="*/ 0 h 327"/>
                <a:gd name="T12" fmla="*/ 0 w 68"/>
                <a:gd name="T13" fmla="*/ 0 h 327"/>
                <a:gd name="T14" fmla="*/ 0 w 68"/>
                <a:gd name="T15" fmla="*/ 0 h 327"/>
                <a:gd name="T16" fmla="*/ 0 w 68"/>
                <a:gd name="T17" fmla="*/ 0 h 327"/>
                <a:gd name="T18" fmla="*/ 0 w 68"/>
                <a:gd name="T19" fmla="*/ 0 h 327"/>
                <a:gd name="T20" fmla="*/ 0 w 68"/>
                <a:gd name="T21" fmla="*/ 0 h 327"/>
                <a:gd name="T22" fmla="*/ 0 w 68"/>
                <a:gd name="T23" fmla="*/ 0 h 327"/>
                <a:gd name="T24" fmla="*/ 0 w 68"/>
                <a:gd name="T25" fmla="*/ 0 h 327"/>
                <a:gd name="T26" fmla="*/ 0 w 68"/>
                <a:gd name="T27" fmla="*/ 0 h 3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327"/>
                <a:gd name="T44" fmla="*/ 68 w 68"/>
                <a:gd name="T45" fmla="*/ 327 h 3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327">
                  <a:moveTo>
                    <a:pt x="0" y="0"/>
                  </a:moveTo>
                  <a:lnTo>
                    <a:pt x="26" y="53"/>
                  </a:lnTo>
                  <a:lnTo>
                    <a:pt x="26" y="108"/>
                  </a:lnTo>
                  <a:lnTo>
                    <a:pt x="26" y="163"/>
                  </a:lnTo>
                  <a:lnTo>
                    <a:pt x="26" y="245"/>
                  </a:lnTo>
                  <a:lnTo>
                    <a:pt x="0" y="313"/>
                  </a:lnTo>
                  <a:lnTo>
                    <a:pt x="26" y="327"/>
                  </a:lnTo>
                  <a:lnTo>
                    <a:pt x="54" y="258"/>
                  </a:lnTo>
                  <a:lnTo>
                    <a:pt x="68" y="190"/>
                  </a:lnTo>
                  <a:lnTo>
                    <a:pt x="68" y="136"/>
                  </a:lnTo>
                  <a:lnTo>
                    <a:pt x="54" y="94"/>
                  </a:lnTo>
                  <a:lnTo>
                    <a:pt x="54" y="40"/>
                  </a:lnTo>
                  <a:lnTo>
                    <a:pt x="26" y="0"/>
                  </a:lnTo>
                  <a:lnTo>
                    <a:pt x="0" y="0"/>
                  </a:lnTo>
                </a:path>
              </a:pathLst>
            </a:custGeom>
            <a:noFill/>
            <a:ln w="0">
              <a:solidFill>
                <a:srgbClr val="000000"/>
              </a:solidFill>
              <a:round/>
              <a:headEnd/>
              <a:tailEnd/>
            </a:ln>
          </p:spPr>
          <p:txBody>
            <a:bodyPr/>
            <a:lstStyle/>
            <a:p>
              <a:endParaRPr lang="en-US"/>
            </a:p>
          </p:txBody>
        </p:sp>
      </p:grpSp>
      <p:grpSp>
        <p:nvGrpSpPr>
          <p:cNvPr id="3" name="Group 36"/>
          <p:cNvGrpSpPr>
            <a:grpSpLocks/>
          </p:cNvGrpSpPr>
          <p:nvPr/>
        </p:nvGrpSpPr>
        <p:grpSpPr bwMode="auto">
          <a:xfrm>
            <a:off x="5562600" y="2895600"/>
            <a:ext cx="2644775" cy="1163638"/>
            <a:chOff x="3504" y="1824"/>
            <a:chExt cx="1666" cy="733"/>
          </a:xfrm>
        </p:grpSpPr>
        <p:grpSp>
          <p:nvGrpSpPr>
            <p:cNvPr id="4" name="Group 7"/>
            <p:cNvGrpSpPr>
              <a:grpSpLocks/>
            </p:cNvGrpSpPr>
            <p:nvPr/>
          </p:nvGrpSpPr>
          <p:grpSpPr bwMode="auto">
            <a:xfrm>
              <a:off x="3504" y="1824"/>
              <a:ext cx="1666" cy="733"/>
              <a:chOff x="3741" y="1795"/>
              <a:chExt cx="1666" cy="733"/>
            </a:xfrm>
          </p:grpSpPr>
          <p:sp>
            <p:nvSpPr>
              <p:cNvPr id="15393" name="Freeform 5"/>
              <p:cNvSpPr>
                <a:spLocks/>
              </p:cNvSpPr>
              <p:nvPr/>
            </p:nvSpPr>
            <p:spPr bwMode="auto">
              <a:xfrm>
                <a:off x="3777" y="1815"/>
                <a:ext cx="1630" cy="713"/>
              </a:xfrm>
              <a:custGeom>
                <a:avLst/>
                <a:gdLst>
                  <a:gd name="T0" fmla="*/ 1630 w 1630"/>
                  <a:gd name="T1" fmla="*/ 313 h 713"/>
                  <a:gd name="T2" fmla="*/ 237 w 1630"/>
                  <a:gd name="T3" fmla="*/ 713 h 713"/>
                  <a:gd name="T4" fmla="*/ 0 w 1630"/>
                  <a:gd name="T5" fmla="*/ 599 h 713"/>
                  <a:gd name="T6" fmla="*/ 135 w 1630"/>
                  <a:gd name="T7" fmla="*/ 400 h 713"/>
                  <a:gd name="T8" fmla="*/ 1530 w 1630"/>
                  <a:gd name="T9" fmla="*/ 0 h 713"/>
                  <a:gd name="T10" fmla="*/ 1630 w 1630"/>
                  <a:gd name="T11" fmla="*/ 313 h 713"/>
                  <a:gd name="T12" fmla="*/ 0 60000 65536"/>
                  <a:gd name="T13" fmla="*/ 0 60000 65536"/>
                  <a:gd name="T14" fmla="*/ 0 60000 65536"/>
                  <a:gd name="T15" fmla="*/ 0 60000 65536"/>
                  <a:gd name="T16" fmla="*/ 0 60000 65536"/>
                  <a:gd name="T17" fmla="*/ 0 60000 65536"/>
                  <a:gd name="T18" fmla="*/ 0 w 1630"/>
                  <a:gd name="T19" fmla="*/ 0 h 713"/>
                  <a:gd name="T20" fmla="*/ 1630 w 1630"/>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1630" h="713">
                    <a:moveTo>
                      <a:pt x="1630" y="313"/>
                    </a:moveTo>
                    <a:lnTo>
                      <a:pt x="237" y="713"/>
                    </a:lnTo>
                    <a:lnTo>
                      <a:pt x="0" y="599"/>
                    </a:lnTo>
                    <a:lnTo>
                      <a:pt x="135" y="400"/>
                    </a:lnTo>
                    <a:lnTo>
                      <a:pt x="1530" y="0"/>
                    </a:lnTo>
                    <a:lnTo>
                      <a:pt x="1630" y="313"/>
                    </a:lnTo>
                    <a:close/>
                  </a:path>
                </a:pathLst>
              </a:custGeom>
              <a:solidFill>
                <a:srgbClr val="B2B2B2"/>
              </a:solidFill>
              <a:ln w="14288">
                <a:solidFill>
                  <a:srgbClr val="000000"/>
                </a:solidFill>
                <a:round/>
                <a:headEnd/>
                <a:tailEnd/>
              </a:ln>
            </p:spPr>
            <p:txBody>
              <a:bodyPr/>
              <a:lstStyle/>
              <a:p>
                <a:endParaRPr lang="en-US"/>
              </a:p>
            </p:txBody>
          </p:sp>
          <p:sp>
            <p:nvSpPr>
              <p:cNvPr id="15394" name="Freeform 6"/>
              <p:cNvSpPr>
                <a:spLocks/>
              </p:cNvSpPr>
              <p:nvPr/>
            </p:nvSpPr>
            <p:spPr bwMode="auto">
              <a:xfrm>
                <a:off x="3741" y="1795"/>
                <a:ext cx="1629" cy="713"/>
              </a:xfrm>
              <a:custGeom>
                <a:avLst/>
                <a:gdLst>
                  <a:gd name="T0" fmla="*/ 1629 w 1629"/>
                  <a:gd name="T1" fmla="*/ 313 h 713"/>
                  <a:gd name="T2" fmla="*/ 236 w 1629"/>
                  <a:gd name="T3" fmla="*/ 713 h 713"/>
                  <a:gd name="T4" fmla="*/ 0 w 1629"/>
                  <a:gd name="T5" fmla="*/ 597 h 713"/>
                  <a:gd name="T6" fmla="*/ 134 w 1629"/>
                  <a:gd name="T7" fmla="*/ 400 h 713"/>
                  <a:gd name="T8" fmla="*/ 1529 w 1629"/>
                  <a:gd name="T9" fmla="*/ 0 h 713"/>
                  <a:gd name="T10" fmla="*/ 1629 w 1629"/>
                  <a:gd name="T11" fmla="*/ 313 h 713"/>
                  <a:gd name="T12" fmla="*/ 0 60000 65536"/>
                  <a:gd name="T13" fmla="*/ 0 60000 65536"/>
                  <a:gd name="T14" fmla="*/ 0 60000 65536"/>
                  <a:gd name="T15" fmla="*/ 0 60000 65536"/>
                  <a:gd name="T16" fmla="*/ 0 60000 65536"/>
                  <a:gd name="T17" fmla="*/ 0 60000 65536"/>
                  <a:gd name="T18" fmla="*/ 0 w 1629"/>
                  <a:gd name="T19" fmla="*/ 0 h 713"/>
                  <a:gd name="T20" fmla="*/ 1629 w 1629"/>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1629" h="713">
                    <a:moveTo>
                      <a:pt x="1629" y="313"/>
                    </a:moveTo>
                    <a:lnTo>
                      <a:pt x="236" y="713"/>
                    </a:lnTo>
                    <a:lnTo>
                      <a:pt x="0" y="597"/>
                    </a:lnTo>
                    <a:lnTo>
                      <a:pt x="134" y="400"/>
                    </a:lnTo>
                    <a:lnTo>
                      <a:pt x="1529" y="0"/>
                    </a:lnTo>
                    <a:lnTo>
                      <a:pt x="1629" y="313"/>
                    </a:lnTo>
                    <a:close/>
                  </a:path>
                </a:pathLst>
              </a:custGeom>
              <a:solidFill>
                <a:srgbClr val="DDDDDD"/>
              </a:solidFill>
              <a:ln w="14288">
                <a:solidFill>
                  <a:srgbClr val="000000"/>
                </a:solidFill>
                <a:round/>
                <a:headEnd/>
                <a:tailEnd/>
              </a:ln>
            </p:spPr>
            <p:txBody>
              <a:bodyPr/>
              <a:lstStyle/>
              <a:p>
                <a:endParaRPr lang="en-US"/>
              </a:p>
            </p:txBody>
          </p:sp>
        </p:grpSp>
        <p:sp>
          <p:nvSpPr>
            <p:cNvPr id="15392" name="Text Box 35"/>
            <p:cNvSpPr txBox="1">
              <a:spLocks noChangeArrowheads="1"/>
            </p:cNvSpPr>
            <p:nvPr/>
          </p:nvSpPr>
          <p:spPr bwMode="auto">
            <a:xfrm rot="-916273">
              <a:off x="3696" y="2064"/>
              <a:ext cx="1152" cy="288"/>
            </a:xfrm>
            <a:prstGeom prst="rect">
              <a:avLst/>
            </a:prstGeom>
            <a:noFill/>
            <a:ln w="9525">
              <a:noFill/>
              <a:miter lim="800000"/>
              <a:headEnd/>
              <a:tailEnd/>
            </a:ln>
          </p:spPr>
          <p:txBody>
            <a:bodyPr>
              <a:spAutoFit/>
            </a:bodyPr>
            <a:lstStyle/>
            <a:p>
              <a:pPr>
                <a:spcBef>
                  <a:spcPct val="50000"/>
                </a:spcBef>
              </a:pPr>
              <a:r>
                <a:rPr lang="en-US"/>
                <a:t>Options</a:t>
              </a:r>
            </a:p>
          </p:txBody>
        </p:sp>
      </p:grpSp>
      <p:grpSp>
        <p:nvGrpSpPr>
          <p:cNvPr id="5" name="Group 33"/>
          <p:cNvGrpSpPr>
            <a:grpSpLocks/>
          </p:cNvGrpSpPr>
          <p:nvPr/>
        </p:nvGrpSpPr>
        <p:grpSpPr bwMode="auto">
          <a:xfrm>
            <a:off x="5611813" y="1336675"/>
            <a:ext cx="2622550" cy="1103313"/>
            <a:chOff x="3535" y="842"/>
            <a:chExt cx="1652" cy="695"/>
          </a:xfrm>
        </p:grpSpPr>
        <p:grpSp>
          <p:nvGrpSpPr>
            <p:cNvPr id="6" name="Group 10"/>
            <p:cNvGrpSpPr>
              <a:grpSpLocks/>
            </p:cNvGrpSpPr>
            <p:nvPr/>
          </p:nvGrpSpPr>
          <p:grpSpPr bwMode="auto">
            <a:xfrm>
              <a:off x="3535" y="842"/>
              <a:ext cx="1652" cy="695"/>
              <a:chOff x="3535" y="842"/>
              <a:chExt cx="1652" cy="695"/>
            </a:xfrm>
          </p:grpSpPr>
          <p:sp>
            <p:nvSpPr>
              <p:cNvPr id="15389" name="Freeform 8"/>
              <p:cNvSpPr>
                <a:spLocks/>
              </p:cNvSpPr>
              <p:nvPr/>
            </p:nvSpPr>
            <p:spPr bwMode="auto">
              <a:xfrm>
                <a:off x="3548" y="871"/>
                <a:ext cx="1639" cy="666"/>
              </a:xfrm>
              <a:custGeom>
                <a:avLst/>
                <a:gdLst>
                  <a:gd name="T0" fmla="*/ 1639 w 1639"/>
                  <a:gd name="T1" fmla="*/ 349 h 666"/>
                  <a:gd name="T2" fmla="*/ 232 w 1639"/>
                  <a:gd name="T3" fmla="*/ 0 h 666"/>
                  <a:gd name="T4" fmla="*/ 0 w 1639"/>
                  <a:gd name="T5" fmla="*/ 124 h 666"/>
                  <a:gd name="T6" fmla="*/ 142 w 1639"/>
                  <a:gd name="T7" fmla="*/ 316 h 666"/>
                  <a:gd name="T8" fmla="*/ 1548 w 1639"/>
                  <a:gd name="T9" fmla="*/ 666 h 666"/>
                  <a:gd name="T10" fmla="*/ 1639 w 1639"/>
                  <a:gd name="T11" fmla="*/ 349 h 666"/>
                  <a:gd name="T12" fmla="*/ 0 60000 65536"/>
                  <a:gd name="T13" fmla="*/ 0 60000 65536"/>
                  <a:gd name="T14" fmla="*/ 0 60000 65536"/>
                  <a:gd name="T15" fmla="*/ 0 60000 65536"/>
                  <a:gd name="T16" fmla="*/ 0 60000 65536"/>
                  <a:gd name="T17" fmla="*/ 0 60000 65536"/>
                  <a:gd name="T18" fmla="*/ 0 w 1639"/>
                  <a:gd name="T19" fmla="*/ 0 h 666"/>
                  <a:gd name="T20" fmla="*/ 1639 w 1639"/>
                  <a:gd name="T21" fmla="*/ 666 h 666"/>
                </a:gdLst>
                <a:ahLst/>
                <a:cxnLst>
                  <a:cxn ang="T12">
                    <a:pos x="T0" y="T1"/>
                  </a:cxn>
                  <a:cxn ang="T13">
                    <a:pos x="T2" y="T3"/>
                  </a:cxn>
                  <a:cxn ang="T14">
                    <a:pos x="T4" y="T5"/>
                  </a:cxn>
                  <a:cxn ang="T15">
                    <a:pos x="T6" y="T7"/>
                  </a:cxn>
                  <a:cxn ang="T16">
                    <a:pos x="T8" y="T9"/>
                  </a:cxn>
                  <a:cxn ang="T17">
                    <a:pos x="T10" y="T11"/>
                  </a:cxn>
                </a:cxnLst>
                <a:rect l="T18" t="T19" r="T20" b="T21"/>
                <a:pathLst>
                  <a:path w="1639" h="666">
                    <a:moveTo>
                      <a:pt x="1639" y="349"/>
                    </a:moveTo>
                    <a:lnTo>
                      <a:pt x="232" y="0"/>
                    </a:lnTo>
                    <a:lnTo>
                      <a:pt x="0" y="124"/>
                    </a:lnTo>
                    <a:lnTo>
                      <a:pt x="142" y="316"/>
                    </a:lnTo>
                    <a:lnTo>
                      <a:pt x="1548" y="666"/>
                    </a:lnTo>
                    <a:lnTo>
                      <a:pt x="1639" y="349"/>
                    </a:lnTo>
                    <a:close/>
                  </a:path>
                </a:pathLst>
              </a:custGeom>
              <a:solidFill>
                <a:srgbClr val="B2B2B2"/>
              </a:solidFill>
              <a:ln w="14288">
                <a:solidFill>
                  <a:srgbClr val="000000"/>
                </a:solidFill>
                <a:round/>
                <a:headEnd/>
                <a:tailEnd/>
              </a:ln>
            </p:spPr>
            <p:txBody>
              <a:bodyPr/>
              <a:lstStyle/>
              <a:p>
                <a:endParaRPr lang="en-US"/>
              </a:p>
            </p:txBody>
          </p:sp>
          <p:sp>
            <p:nvSpPr>
              <p:cNvPr id="15390" name="Freeform 9"/>
              <p:cNvSpPr>
                <a:spLocks/>
              </p:cNvSpPr>
              <p:nvPr/>
            </p:nvSpPr>
            <p:spPr bwMode="auto">
              <a:xfrm>
                <a:off x="3535" y="842"/>
                <a:ext cx="1638" cy="665"/>
              </a:xfrm>
              <a:custGeom>
                <a:avLst/>
                <a:gdLst>
                  <a:gd name="T0" fmla="*/ 1638 w 1638"/>
                  <a:gd name="T1" fmla="*/ 347 h 665"/>
                  <a:gd name="T2" fmla="*/ 232 w 1638"/>
                  <a:gd name="T3" fmla="*/ 0 h 665"/>
                  <a:gd name="T4" fmla="*/ 0 w 1638"/>
                  <a:gd name="T5" fmla="*/ 123 h 665"/>
                  <a:gd name="T6" fmla="*/ 142 w 1638"/>
                  <a:gd name="T7" fmla="*/ 316 h 665"/>
                  <a:gd name="T8" fmla="*/ 1548 w 1638"/>
                  <a:gd name="T9" fmla="*/ 665 h 665"/>
                  <a:gd name="T10" fmla="*/ 1638 w 1638"/>
                  <a:gd name="T11" fmla="*/ 347 h 665"/>
                  <a:gd name="T12" fmla="*/ 0 60000 65536"/>
                  <a:gd name="T13" fmla="*/ 0 60000 65536"/>
                  <a:gd name="T14" fmla="*/ 0 60000 65536"/>
                  <a:gd name="T15" fmla="*/ 0 60000 65536"/>
                  <a:gd name="T16" fmla="*/ 0 60000 65536"/>
                  <a:gd name="T17" fmla="*/ 0 60000 65536"/>
                  <a:gd name="T18" fmla="*/ 0 w 1638"/>
                  <a:gd name="T19" fmla="*/ 0 h 665"/>
                  <a:gd name="T20" fmla="*/ 1638 w 1638"/>
                  <a:gd name="T21" fmla="*/ 665 h 665"/>
                </a:gdLst>
                <a:ahLst/>
                <a:cxnLst>
                  <a:cxn ang="T12">
                    <a:pos x="T0" y="T1"/>
                  </a:cxn>
                  <a:cxn ang="T13">
                    <a:pos x="T2" y="T3"/>
                  </a:cxn>
                  <a:cxn ang="T14">
                    <a:pos x="T4" y="T5"/>
                  </a:cxn>
                  <a:cxn ang="T15">
                    <a:pos x="T6" y="T7"/>
                  </a:cxn>
                  <a:cxn ang="T16">
                    <a:pos x="T8" y="T9"/>
                  </a:cxn>
                  <a:cxn ang="T17">
                    <a:pos x="T10" y="T11"/>
                  </a:cxn>
                </a:cxnLst>
                <a:rect l="T18" t="T19" r="T20" b="T21"/>
                <a:pathLst>
                  <a:path w="1638" h="665">
                    <a:moveTo>
                      <a:pt x="1638" y="347"/>
                    </a:moveTo>
                    <a:lnTo>
                      <a:pt x="232" y="0"/>
                    </a:lnTo>
                    <a:lnTo>
                      <a:pt x="0" y="123"/>
                    </a:lnTo>
                    <a:lnTo>
                      <a:pt x="142" y="316"/>
                    </a:lnTo>
                    <a:lnTo>
                      <a:pt x="1548" y="665"/>
                    </a:lnTo>
                    <a:lnTo>
                      <a:pt x="1638" y="347"/>
                    </a:lnTo>
                    <a:close/>
                  </a:path>
                </a:pathLst>
              </a:custGeom>
              <a:solidFill>
                <a:srgbClr val="EAEAEA"/>
              </a:solidFill>
              <a:ln w="14288">
                <a:solidFill>
                  <a:srgbClr val="000000"/>
                </a:solidFill>
                <a:round/>
                <a:headEnd/>
                <a:tailEnd/>
              </a:ln>
            </p:spPr>
            <p:txBody>
              <a:bodyPr/>
              <a:lstStyle/>
              <a:p>
                <a:endParaRPr lang="en-US"/>
              </a:p>
            </p:txBody>
          </p:sp>
        </p:grpSp>
        <p:sp>
          <p:nvSpPr>
            <p:cNvPr id="15388" name="Text Box 32"/>
            <p:cNvSpPr txBox="1">
              <a:spLocks noChangeArrowheads="1"/>
            </p:cNvSpPr>
            <p:nvPr/>
          </p:nvSpPr>
          <p:spPr bwMode="auto">
            <a:xfrm rot="743221">
              <a:off x="3744" y="960"/>
              <a:ext cx="816" cy="288"/>
            </a:xfrm>
            <a:prstGeom prst="rect">
              <a:avLst/>
            </a:prstGeom>
            <a:noFill/>
            <a:ln w="9525">
              <a:noFill/>
              <a:miter lim="800000"/>
              <a:headEnd/>
              <a:tailEnd/>
            </a:ln>
          </p:spPr>
          <p:txBody>
            <a:bodyPr>
              <a:spAutoFit/>
            </a:bodyPr>
            <a:lstStyle/>
            <a:p>
              <a:pPr>
                <a:spcBef>
                  <a:spcPct val="50000"/>
                </a:spcBef>
              </a:pPr>
              <a:r>
                <a:rPr lang="en-US"/>
                <a:t>Swaps</a:t>
              </a:r>
            </a:p>
          </p:txBody>
        </p:sp>
      </p:grpSp>
      <p:sp>
        <p:nvSpPr>
          <p:cNvPr id="5122" name="Text Box 2"/>
          <p:cNvSpPr txBox="1">
            <a:spLocks noChangeArrowheads="1"/>
          </p:cNvSpPr>
          <p:nvPr/>
        </p:nvSpPr>
        <p:spPr bwMode="auto">
          <a:xfrm>
            <a:off x="304800" y="76200"/>
            <a:ext cx="5181600" cy="679450"/>
          </a:xfrm>
          <a:prstGeom prst="rect">
            <a:avLst/>
          </a:prstGeom>
          <a:noFill/>
          <a:ln w="9525">
            <a:noFill/>
            <a:miter lim="800000"/>
            <a:headEnd/>
            <a:tailEnd/>
          </a:ln>
        </p:spPr>
        <p:txBody>
          <a:bodyPr>
            <a:spAutoFit/>
          </a:bodyPr>
          <a:lstStyle/>
          <a:p>
            <a:pPr>
              <a:spcBef>
                <a:spcPct val="50000"/>
              </a:spcBef>
            </a:pPr>
            <a:r>
              <a:rPr lang="en-US" sz="2800" b="1" u="sng"/>
              <a:t>What Is A Derivative? </a:t>
            </a:r>
            <a:endParaRPr lang="en-US" b="1" u="sng"/>
          </a:p>
          <a:p>
            <a:pPr>
              <a:lnSpc>
                <a:spcPct val="80000"/>
              </a:lnSpc>
              <a:spcBef>
                <a:spcPct val="50000"/>
              </a:spcBef>
              <a:buFontTx/>
              <a:buChar char="•"/>
            </a:pPr>
            <a:endParaRPr lang="en-US" sz="800">
              <a:cs typeface="Times New Roman" pitchFamily="18" charset="0"/>
            </a:endParaRPr>
          </a:p>
        </p:txBody>
      </p:sp>
      <p:grpSp>
        <p:nvGrpSpPr>
          <p:cNvPr id="7" name="Group 38"/>
          <p:cNvGrpSpPr>
            <a:grpSpLocks/>
          </p:cNvGrpSpPr>
          <p:nvPr/>
        </p:nvGrpSpPr>
        <p:grpSpPr bwMode="auto">
          <a:xfrm>
            <a:off x="6934200" y="228600"/>
            <a:ext cx="747713" cy="6629400"/>
            <a:chOff x="4349" y="0"/>
            <a:chExt cx="471" cy="4176"/>
          </a:xfrm>
        </p:grpSpPr>
        <p:sp>
          <p:nvSpPr>
            <p:cNvPr id="15383" name="Rectangle 15"/>
            <p:cNvSpPr>
              <a:spLocks noChangeArrowheads="1"/>
            </p:cNvSpPr>
            <p:nvPr/>
          </p:nvSpPr>
          <p:spPr bwMode="auto">
            <a:xfrm>
              <a:off x="4349" y="0"/>
              <a:ext cx="210" cy="4176"/>
            </a:xfrm>
            <a:prstGeom prst="rect">
              <a:avLst/>
            </a:prstGeom>
            <a:solidFill>
              <a:srgbClr val="663300"/>
            </a:solidFill>
            <a:ln w="9525">
              <a:noFill/>
              <a:miter lim="800000"/>
              <a:headEnd/>
              <a:tailEnd/>
            </a:ln>
          </p:spPr>
          <p:txBody>
            <a:bodyPr/>
            <a:lstStyle/>
            <a:p>
              <a:endParaRPr lang="en-US"/>
            </a:p>
          </p:txBody>
        </p:sp>
        <p:grpSp>
          <p:nvGrpSpPr>
            <p:cNvPr id="8" name="Group 37"/>
            <p:cNvGrpSpPr>
              <a:grpSpLocks/>
            </p:cNvGrpSpPr>
            <p:nvPr/>
          </p:nvGrpSpPr>
          <p:grpSpPr bwMode="auto">
            <a:xfrm>
              <a:off x="4349" y="0"/>
              <a:ext cx="471" cy="4175"/>
              <a:chOff x="4349" y="0"/>
              <a:chExt cx="471" cy="4175"/>
            </a:xfrm>
          </p:grpSpPr>
          <p:sp>
            <p:nvSpPr>
              <p:cNvPr id="15385" name="Freeform 11"/>
              <p:cNvSpPr>
                <a:spLocks/>
              </p:cNvSpPr>
              <p:nvPr/>
            </p:nvSpPr>
            <p:spPr bwMode="auto">
              <a:xfrm>
                <a:off x="4349" y="0"/>
                <a:ext cx="471" cy="4175"/>
              </a:xfrm>
              <a:custGeom>
                <a:avLst/>
                <a:gdLst>
                  <a:gd name="T0" fmla="*/ 0 w 471"/>
                  <a:gd name="T1" fmla="*/ 108 h 4175"/>
                  <a:gd name="T2" fmla="*/ 209 w 471"/>
                  <a:gd name="T3" fmla="*/ 0 h 4175"/>
                  <a:gd name="T4" fmla="*/ 471 w 471"/>
                  <a:gd name="T5" fmla="*/ 108 h 4175"/>
                  <a:gd name="T6" fmla="*/ 471 w 471"/>
                  <a:gd name="T7" fmla="*/ 4121 h 4175"/>
                  <a:gd name="T8" fmla="*/ 209 w 471"/>
                  <a:gd name="T9" fmla="*/ 4175 h 4175"/>
                  <a:gd name="T10" fmla="*/ 0 w 471"/>
                  <a:gd name="T11" fmla="*/ 4066 h 4175"/>
                  <a:gd name="T12" fmla="*/ 0 w 471"/>
                  <a:gd name="T13" fmla="*/ 108 h 4175"/>
                  <a:gd name="T14" fmla="*/ 0 60000 65536"/>
                  <a:gd name="T15" fmla="*/ 0 60000 65536"/>
                  <a:gd name="T16" fmla="*/ 0 60000 65536"/>
                  <a:gd name="T17" fmla="*/ 0 60000 65536"/>
                  <a:gd name="T18" fmla="*/ 0 60000 65536"/>
                  <a:gd name="T19" fmla="*/ 0 60000 65536"/>
                  <a:gd name="T20" fmla="*/ 0 60000 65536"/>
                  <a:gd name="T21" fmla="*/ 0 w 471"/>
                  <a:gd name="T22" fmla="*/ 0 h 4175"/>
                  <a:gd name="T23" fmla="*/ 471 w 471"/>
                  <a:gd name="T24" fmla="*/ 4175 h 4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4175">
                    <a:moveTo>
                      <a:pt x="0" y="108"/>
                    </a:moveTo>
                    <a:lnTo>
                      <a:pt x="209" y="0"/>
                    </a:lnTo>
                    <a:lnTo>
                      <a:pt x="471" y="108"/>
                    </a:lnTo>
                    <a:lnTo>
                      <a:pt x="471" y="4121"/>
                    </a:lnTo>
                    <a:lnTo>
                      <a:pt x="209" y="4175"/>
                    </a:lnTo>
                    <a:lnTo>
                      <a:pt x="0" y="4066"/>
                    </a:lnTo>
                    <a:lnTo>
                      <a:pt x="0" y="108"/>
                    </a:lnTo>
                    <a:close/>
                  </a:path>
                </a:pathLst>
              </a:custGeom>
              <a:solidFill>
                <a:srgbClr val="996633"/>
              </a:solidFill>
              <a:ln w="14288">
                <a:solidFill>
                  <a:srgbClr val="000000"/>
                </a:solidFill>
                <a:round/>
                <a:headEnd/>
                <a:tailEnd/>
              </a:ln>
            </p:spPr>
            <p:txBody>
              <a:bodyPr/>
              <a:lstStyle/>
              <a:p>
                <a:endParaRPr lang="en-US"/>
              </a:p>
            </p:txBody>
          </p:sp>
          <p:sp>
            <p:nvSpPr>
              <p:cNvPr id="15386" name="Freeform 16"/>
              <p:cNvSpPr>
                <a:spLocks/>
              </p:cNvSpPr>
              <p:nvPr/>
            </p:nvSpPr>
            <p:spPr bwMode="auto">
              <a:xfrm>
                <a:off x="4349" y="0"/>
                <a:ext cx="209" cy="4175"/>
              </a:xfrm>
              <a:custGeom>
                <a:avLst/>
                <a:gdLst>
                  <a:gd name="T0" fmla="*/ 0 w 209"/>
                  <a:gd name="T1" fmla="*/ 108 h 4175"/>
                  <a:gd name="T2" fmla="*/ 209 w 209"/>
                  <a:gd name="T3" fmla="*/ 0 h 4175"/>
                  <a:gd name="T4" fmla="*/ 209 w 209"/>
                  <a:gd name="T5" fmla="*/ 4175 h 4175"/>
                  <a:gd name="T6" fmla="*/ 0 w 209"/>
                  <a:gd name="T7" fmla="*/ 4066 h 4175"/>
                  <a:gd name="T8" fmla="*/ 0 w 209"/>
                  <a:gd name="T9" fmla="*/ 108 h 4175"/>
                  <a:gd name="T10" fmla="*/ 0 60000 65536"/>
                  <a:gd name="T11" fmla="*/ 0 60000 65536"/>
                  <a:gd name="T12" fmla="*/ 0 60000 65536"/>
                  <a:gd name="T13" fmla="*/ 0 60000 65536"/>
                  <a:gd name="T14" fmla="*/ 0 60000 65536"/>
                  <a:gd name="T15" fmla="*/ 0 w 209"/>
                  <a:gd name="T16" fmla="*/ 0 h 4175"/>
                  <a:gd name="T17" fmla="*/ 209 w 209"/>
                  <a:gd name="T18" fmla="*/ 4175 h 4175"/>
                </a:gdLst>
                <a:ahLst/>
                <a:cxnLst>
                  <a:cxn ang="T10">
                    <a:pos x="T0" y="T1"/>
                  </a:cxn>
                  <a:cxn ang="T11">
                    <a:pos x="T2" y="T3"/>
                  </a:cxn>
                  <a:cxn ang="T12">
                    <a:pos x="T4" y="T5"/>
                  </a:cxn>
                  <a:cxn ang="T13">
                    <a:pos x="T6" y="T7"/>
                  </a:cxn>
                  <a:cxn ang="T14">
                    <a:pos x="T8" y="T9"/>
                  </a:cxn>
                </a:cxnLst>
                <a:rect l="T15" t="T16" r="T17" b="T18"/>
                <a:pathLst>
                  <a:path w="209" h="4175">
                    <a:moveTo>
                      <a:pt x="0" y="108"/>
                    </a:moveTo>
                    <a:lnTo>
                      <a:pt x="209" y="0"/>
                    </a:lnTo>
                    <a:lnTo>
                      <a:pt x="209" y="4175"/>
                    </a:lnTo>
                    <a:lnTo>
                      <a:pt x="0" y="4066"/>
                    </a:lnTo>
                    <a:lnTo>
                      <a:pt x="0" y="108"/>
                    </a:lnTo>
                    <a:close/>
                  </a:path>
                </a:pathLst>
              </a:custGeom>
              <a:noFill/>
              <a:ln w="14288">
                <a:solidFill>
                  <a:srgbClr val="000000"/>
                </a:solidFill>
                <a:round/>
                <a:headEnd/>
                <a:tailEnd/>
              </a:ln>
            </p:spPr>
            <p:txBody>
              <a:bodyPr/>
              <a:lstStyle/>
              <a:p>
                <a:endParaRPr lang="en-US"/>
              </a:p>
            </p:txBody>
          </p:sp>
        </p:grpSp>
      </p:grpSp>
      <p:grpSp>
        <p:nvGrpSpPr>
          <p:cNvPr id="9" name="Group 27"/>
          <p:cNvGrpSpPr>
            <a:grpSpLocks/>
          </p:cNvGrpSpPr>
          <p:nvPr/>
        </p:nvGrpSpPr>
        <p:grpSpPr bwMode="auto">
          <a:xfrm>
            <a:off x="5410200" y="223838"/>
            <a:ext cx="2957513" cy="954087"/>
            <a:chOff x="3408" y="141"/>
            <a:chExt cx="1863" cy="601"/>
          </a:xfrm>
        </p:grpSpPr>
        <p:grpSp>
          <p:nvGrpSpPr>
            <p:cNvPr id="10" name="Group 19"/>
            <p:cNvGrpSpPr>
              <a:grpSpLocks/>
            </p:cNvGrpSpPr>
            <p:nvPr/>
          </p:nvGrpSpPr>
          <p:grpSpPr bwMode="auto">
            <a:xfrm>
              <a:off x="3408" y="141"/>
              <a:ext cx="1803" cy="601"/>
              <a:chOff x="3558" y="141"/>
              <a:chExt cx="1653" cy="601"/>
            </a:xfrm>
          </p:grpSpPr>
          <p:sp>
            <p:nvSpPr>
              <p:cNvPr id="15381" name="Freeform 17"/>
              <p:cNvSpPr>
                <a:spLocks/>
              </p:cNvSpPr>
              <p:nvPr/>
            </p:nvSpPr>
            <p:spPr bwMode="auto">
              <a:xfrm>
                <a:off x="3558" y="166"/>
                <a:ext cx="1630" cy="576"/>
              </a:xfrm>
              <a:custGeom>
                <a:avLst/>
                <a:gdLst>
                  <a:gd name="T0" fmla="*/ 1594 w 1630"/>
                  <a:gd name="T1" fmla="*/ 576 h 576"/>
                  <a:gd name="T2" fmla="*/ 168 w 1630"/>
                  <a:gd name="T3" fmla="*/ 328 h 576"/>
                  <a:gd name="T4" fmla="*/ 0 w 1630"/>
                  <a:gd name="T5" fmla="*/ 120 h 576"/>
                  <a:gd name="T6" fmla="*/ 204 w 1630"/>
                  <a:gd name="T7" fmla="*/ 0 h 576"/>
                  <a:gd name="T8" fmla="*/ 1630 w 1630"/>
                  <a:gd name="T9" fmla="*/ 249 h 576"/>
                  <a:gd name="T10" fmla="*/ 1594 w 1630"/>
                  <a:gd name="T11" fmla="*/ 576 h 576"/>
                  <a:gd name="T12" fmla="*/ 0 60000 65536"/>
                  <a:gd name="T13" fmla="*/ 0 60000 65536"/>
                  <a:gd name="T14" fmla="*/ 0 60000 65536"/>
                  <a:gd name="T15" fmla="*/ 0 60000 65536"/>
                  <a:gd name="T16" fmla="*/ 0 60000 65536"/>
                  <a:gd name="T17" fmla="*/ 0 60000 65536"/>
                  <a:gd name="T18" fmla="*/ 0 w 1630"/>
                  <a:gd name="T19" fmla="*/ 0 h 576"/>
                  <a:gd name="T20" fmla="*/ 1630 w 163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630" h="576">
                    <a:moveTo>
                      <a:pt x="1594" y="576"/>
                    </a:moveTo>
                    <a:lnTo>
                      <a:pt x="168" y="328"/>
                    </a:lnTo>
                    <a:lnTo>
                      <a:pt x="0" y="120"/>
                    </a:lnTo>
                    <a:lnTo>
                      <a:pt x="204" y="0"/>
                    </a:lnTo>
                    <a:lnTo>
                      <a:pt x="1630" y="249"/>
                    </a:lnTo>
                    <a:lnTo>
                      <a:pt x="1594" y="576"/>
                    </a:lnTo>
                    <a:close/>
                  </a:path>
                </a:pathLst>
              </a:custGeom>
              <a:solidFill>
                <a:srgbClr val="B2B2B2"/>
              </a:solidFill>
              <a:ln w="14288">
                <a:solidFill>
                  <a:srgbClr val="000000"/>
                </a:solidFill>
                <a:round/>
                <a:headEnd/>
                <a:tailEnd/>
              </a:ln>
            </p:spPr>
            <p:txBody>
              <a:bodyPr/>
              <a:lstStyle/>
              <a:p>
                <a:endParaRPr lang="en-US"/>
              </a:p>
            </p:txBody>
          </p:sp>
          <p:sp>
            <p:nvSpPr>
              <p:cNvPr id="15382" name="Freeform 18"/>
              <p:cNvSpPr>
                <a:spLocks/>
              </p:cNvSpPr>
              <p:nvPr/>
            </p:nvSpPr>
            <p:spPr bwMode="auto">
              <a:xfrm>
                <a:off x="3581" y="141"/>
                <a:ext cx="1630" cy="576"/>
              </a:xfrm>
              <a:custGeom>
                <a:avLst/>
                <a:gdLst>
                  <a:gd name="T0" fmla="*/ 1594 w 1630"/>
                  <a:gd name="T1" fmla="*/ 576 h 576"/>
                  <a:gd name="T2" fmla="*/ 168 w 1630"/>
                  <a:gd name="T3" fmla="*/ 328 h 576"/>
                  <a:gd name="T4" fmla="*/ 0 w 1630"/>
                  <a:gd name="T5" fmla="*/ 120 h 576"/>
                  <a:gd name="T6" fmla="*/ 204 w 1630"/>
                  <a:gd name="T7" fmla="*/ 0 h 576"/>
                  <a:gd name="T8" fmla="*/ 1630 w 1630"/>
                  <a:gd name="T9" fmla="*/ 249 h 576"/>
                  <a:gd name="T10" fmla="*/ 1594 w 1630"/>
                  <a:gd name="T11" fmla="*/ 576 h 576"/>
                  <a:gd name="T12" fmla="*/ 0 60000 65536"/>
                  <a:gd name="T13" fmla="*/ 0 60000 65536"/>
                  <a:gd name="T14" fmla="*/ 0 60000 65536"/>
                  <a:gd name="T15" fmla="*/ 0 60000 65536"/>
                  <a:gd name="T16" fmla="*/ 0 60000 65536"/>
                  <a:gd name="T17" fmla="*/ 0 60000 65536"/>
                  <a:gd name="T18" fmla="*/ 0 w 1630"/>
                  <a:gd name="T19" fmla="*/ 0 h 576"/>
                  <a:gd name="T20" fmla="*/ 1630 w 163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630" h="576">
                    <a:moveTo>
                      <a:pt x="1594" y="576"/>
                    </a:moveTo>
                    <a:lnTo>
                      <a:pt x="168" y="328"/>
                    </a:lnTo>
                    <a:lnTo>
                      <a:pt x="0" y="120"/>
                    </a:lnTo>
                    <a:lnTo>
                      <a:pt x="204" y="0"/>
                    </a:lnTo>
                    <a:lnTo>
                      <a:pt x="1630" y="249"/>
                    </a:lnTo>
                    <a:lnTo>
                      <a:pt x="1594" y="576"/>
                    </a:lnTo>
                    <a:close/>
                  </a:path>
                </a:pathLst>
              </a:custGeom>
              <a:solidFill>
                <a:srgbClr val="FFFFFF"/>
              </a:solidFill>
              <a:ln w="14288">
                <a:solidFill>
                  <a:srgbClr val="000000"/>
                </a:solidFill>
                <a:round/>
                <a:headEnd/>
                <a:tailEnd/>
              </a:ln>
            </p:spPr>
            <p:txBody>
              <a:bodyPr/>
              <a:lstStyle/>
              <a:p>
                <a:endParaRPr lang="en-US"/>
              </a:p>
            </p:txBody>
          </p:sp>
        </p:grpSp>
        <p:sp>
          <p:nvSpPr>
            <p:cNvPr id="15380" name="Text Box 26"/>
            <p:cNvSpPr txBox="1">
              <a:spLocks noChangeArrowheads="1"/>
            </p:cNvSpPr>
            <p:nvPr/>
          </p:nvSpPr>
          <p:spPr bwMode="auto">
            <a:xfrm rot="481019">
              <a:off x="3543" y="288"/>
              <a:ext cx="1728" cy="288"/>
            </a:xfrm>
            <a:prstGeom prst="rect">
              <a:avLst/>
            </a:prstGeom>
            <a:noFill/>
            <a:ln w="9525">
              <a:noFill/>
              <a:miter lim="800000"/>
              <a:headEnd/>
              <a:tailEnd/>
            </a:ln>
          </p:spPr>
          <p:txBody>
            <a:bodyPr>
              <a:spAutoFit/>
            </a:bodyPr>
            <a:lstStyle/>
            <a:p>
              <a:pPr>
                <a:spcBef>
                  <a:spcPct val="50000"/>
                </a:spcBef>
              </a:pPr>
              <a:r>
                <a:rPr lang="en-US"/>
                <a:t>Forward Contracts</a:t>
              </a:r>
            </a:p>
          </p:txBody>
        </p:sp>
      </p:grpSp>
      <p:grpSp>
        <p:nvGrpSpPr>
          <p:cNvPr id="11" name="Group 29"/>
          <p:cNvGrpSpPr>
            <a:grpSpLocks/>
          </p:cNvGrpSpPr>
          <p:nvPr/>
        </p:nvGrpSpPr>
        <p:grpSpPr bwMode="auto">
          <a:xfrm>
            <a:off x="6505575" y="914400"/>
            <a:ext cx="2638425" cy="720725"/>
            <a:chOff x="4098" y="624"/>
            <a:chExt cx="1662" cy="454"/>
          </a:xfrm>
        </p:grpSpPr>
        <p:grpSp>
          <p:nvGrpSpPr>
            <p:cNvPr id="12" name="Group 22"/>
            <p:cNvGrpSpPr>
              <a:grpSpLocks/>
            </p:cNvGrpSpPr>
            <p:nvPr/>
          </p:nvGrpSpPr>
          <p:grpSpPr bwMode="auto">
            <a:xfrm>
              <a:off x="4098" y="624"/>
              <a:ext cx="1662" cy="454"/>
              <a:chOff x="4097" y="537"/>
              <a:chExt cx="1662" cy="454"/>
            </a:xfrm>
          </p:grpSpPr>
          <p:sp>
            <p:nvSpPr>
              <p:cNvPr id="15377" name="Freeform 20"/>
              <p:cNvSpPr>
                <a:spLocks/>
              </p:cNvSpPr>
              <p:nvPr/>
            </p:nvSpPr>
            <p:spPr bwMode="auto">
              <a:xfrm>
                <a:off x="4097" y="568"/>
                <a:ext cx="1635" cy="423"/>
              </a:xfrm>
              <a:custGeom>
                <a:avLst/>
                <a:gdLst>
                  <a:gd name="T0" fmla="*/ 4 w 1635"/>
                  <a:gd name="T1" fmla="*/ 423 h 423"/>
                  <a:gd name="T2" fmla="*/ 1446 w 1635"/>
                  <a:gd name="T3" fmla="*/ 330 h 423"/>
                  <a:gd name="T4" fmla="*/ 1635 w 1635"/>
                  <a:gd name="T5" fmla="*/ 142 h 423"/>
                  <a:gd name="T6" fmla="*/ 1445 w 1635"/>
                  <a:gd name="T7" fmla="*/ 0 h 423"/>
                  <a:gd name="T8" fmla="*/ 0 w 1635"/>
                  <a:gd name="T9" fmla="*/ 93 h 423"/>
                  <a:gd name="T10" fmla="*/ 4 w 1635"/>
                  <a:gd name="T11" fmla="*/ 423 h 423"/>
                  <a:gd name="T12" fmla="*/ 0 60000 65536"/>
                  <a:gd name="T13" fmla="*/ 0 60000 65536"/>
                  <a:gd name="T14" fmla="*/ 0 60000 65536"/>
                  <a:gd name="T15" fmla="*/ 0 60000 65536"/>
                  <a:gd name="T16" fmla="*/ 0 60000 65536"/>
                  <a:gd name="T17" fmla="*/ 0 60000 65536"/>
                  <a:gd name="T18" fmla="*/ 0 w 1635"/>
                  <a:gd name="T19" fmla="*/ 0 h 423"/>
                  <a:gd name="T20" fmla="*/ 1635 w 1635"/>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1635" h="423">
                    <a:moveTo>
                      <a:pt x="4" y="423"/>
                    </a:moveTo>
                    <a:lnTo>
                      <a:pt x="1446" y="330"/>
                    </a:lnTo>
                    <a:lnTo>
                      <a:pt x="1635" y="142"/>
                    </a:lnTo>
                    <a:lnTo>
                      <a:pt x="1445" y="0"/>
                    </a:lnTo>
                    <a:lnTo>
                      <a:pt x="0" y="93"/>
                    </a:lnTo>
                    <a:lnTo>
                      <a:pt x="4" y="423"/>
                    </a:lnTo>
                    <a:close/>
                  </a:path>
                </a:pathLst>
              </a:custGeom>
              <a:solidFill>
                <a:srgbClr val="B2B2B2"/>
              </a:solidFill>
              <a:ln w="14288">
                <a:solidFill>
                  <a:srgbClr val="000000"/>
                </a:solidFill>
                <a:round/>
                <a:headEnd/>
                <a:tailEnd/>
              </a:ln>
            </p:spPr>
            <p:txBody>
              <a:bodyPr/>
              <a:lstStyle/>
              <a:p>
                <a:endParaRPr lang="en-US"/>
              </a:p>
            </p:txBody>
          </p:sp>
          <p:sp>
            <p:nvSpPr>
              <p:cNvPr id="15378" name="Freeform 21"/>
              <p:cNvSpPr>
                <a:spLocks/>
              </p:cNvSpPr>
              <p:nvPr/>
            </p:nvSpPr>
            <p:spPr bwMode="auto">
              <a:xfrm>
                <a:off x="4126" y="537"/>
                <a:ext cx="1633" cy="422"/>
              </a:xfrm>
              <a:custGeom>
                <a:avLst/>
                <a:gdLst>
                  <a:gd name="T0" fmla="*/ 3 w 1633"/>
                  <a:gd name="T1" fmla="*/ 422 h 422"/>
                  <a:gd name="T2" fmla="*/ 1445 w 1633"/>
                  <a:gd name="T3" fmla="*/ 329 h 422"/>
                  <a:gd name="T4" fmla="*/ 1633 w 1633"/>
                  <a:gd name="T5" fmla="*/ 141 h 422"/>
                  <a:gd name="T6" fmla="*/ 1443 w 1633"/>
                  <a:gd name="T7" fmla="*/ 0 h 422"/>
                  <a:gd name="T8" fmla="*/ 0 w 1633"/>
                  <a:gd name="T9" fmla="*/ 92 h 422"/>
                  <a:gd name="T10" fmla="*/ 3 w 1633"/>
                  <a:gd name="T11" fmla="*/ 422 h 422"/>
                  <a:gd name="T12" fmla="*/ 0 60000 65536"/>
                  <a:gd name="T13" fmla="*/ 0 60000 65536"/>
                  <a:gd name="T14" fmla="*/ 0 60000 65536"/>
                  <a:gd name="T15" fmla="*/ 0 60000 65536"/>
                  <a:gd name="T16" fmla="*/ 0 60000 65536"/>
                  <a:gd name="T17" fmla="*/ 0 60000 65536"/>
                  <a:gd name="T18" fmla="*/ 0 w 1633"/>
                  <a:gd name="T19" fmla="*/ 0 h 422"/>
                  <a:gd name="T20" fmla="*/ 1633 w 1633"/>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1633" h="422">
                    <a:moveTo>
                      <a:pt x="3" y="422"/>
                    </a:moveTo>
                    <a:lnTo>
                      <a:pt x="1445" y="329"/>
                    </a:lnTo>
                    <a:lnTo>
                      <a:pt x="1633" y="141"/>
                    </a:lnTo>
                    <a:lnTo>
                      <a:pt x="1443" y="0"/>
                    </a:lnTo>
                    <a:lnTo>
                      <a:pt x="0" y="92"/>
                    </a:lnTo>
                    <a:lnTo>
                      <a:pt x="3" y="422"/>
                    </a:lnTo>
                    <a:close/>
                  </a:path>
                </a:pathLst>
              </a:custGeom>
              <a:solidFill>
                <a:srgbClr val="DDDDDD"/>
              </a:solidFill>
              <a:ln w="14288">
                <a:solidFill>
                  <a:srgbClr val="000000"/>
                </a:solidFill>
                <a:round/>
                <a:headEnd/>
                <a:tailEnd/>
              </a:ln>
            </p:spPr>
            <p:txBody>
              <a:bodyPr/>
              <a:lstStyle/>
              <a:p>
                <a:endParaRPr lang="en-US"/>
              </a:p>
            </p:txBody>
          </p:sp>
        </p:grpSp>
        <p:sp>
          <p:nvSpPr>
            <p:cNvPr id="15376" name="Text Box 28"/>
            <p:cNvSpPr txBox="1">
              <a:spLocks noChangeArrowheads="1"/>
            </p:cNvSpPr>
            <p:nvPr/>
          </p:nvSpPr>
          <p:spPr bwMode="auto">
            <a:xfrm rot="-250804">
              <a:off x="4176" y="648"/>
              <a:ext cx="1488" cy="288"/>
            </a:xfrm>
            <a:prstGeom prst="rect">
              <a:avLst/>
            </a:prstGeom>
            <a:noFill/>
            <a:ln w="9525">
              <a:noFill/>
              <a:miter lim="800000"/>
              <a:headEnd/>
              <a:tailEnd/>
            </a:ln>
          </p:spPr>
          <p:txBody>
            <a:bodyPr>
              <a:spAutoFit/>
            </a:bodyPr>
            <a:lstStyle/>
            <a:p>
              <a:pPr>
                <a:spcBef>
                  <a:spcPct val="50000"/>
                </a:spcBef>
              </a:pPr>
              <a:r>
                <a:rPr lang="en-US"/>
                <a:t>Financial Futures</a:t>
              </a:r>
            </a:p>
          </p:txBody>
        </p:sp>
      </p:grpSp>
      <p:grpSp>
        <p:nvGrpSpPr>
          <p:cNvPr id="13" name="Group 34"/>
          <p:cNvGrpSpPr>
            <a:grpSpLocks/>
          </p:cNvGrpSpPr>
          <p:nvPr/>
        </p:nvGrpSpPr>
        <p:grpSpPr bwMode="auto">
          <a:xfrm>
            <a:off x="5562600" y="2312988"/>
            <a:ext cx="3419475" cy="830262"/>
            <a:chOff x="3504" y="1457"/>
            <a:chExt cx="2154" cy="523"/>
          </a:xfrm>
        </p:grpSpPr>
        <p:grpSp>
          <p:nvGrpSpPr>
            <p:cNvPr id="14" name="Group 25"/>
            <p:cNvGrpSpPr>
              <a:grpSpLocks/>
            </p:cNvGrpSpPr>
            <p:nvPr/>
          </p:nvGrpSpPr>
          <p:grpSpPr bwMode="auto">
            <a:xfrm>
              <a:off x="3504" y="1457"/>
              <a:ext cx="2154" cy="523"/>
              <a:chOff x="3993" y="1457"/>
              <a:chExt cx="1665" cy="523"/>
            </a:xfrm>
          </p:grpSpPr>
          <p:sp>
            <p:nvSpPr>
              <p:cNvPr id="15373" name="Freeform 23"/>
              <p:cNvSpPr>
                <a:spLocks/>
              </p:cNvSpPr>
              <p:nvPr/>
            </p:nvSpPr>
            <p:spPr bwMode="auto">
              <a:xfrm>
                <a:off x="3993" y="1481"/>
                <a:ext cx="1633" cy="499"/>
              </a:xfrm>
              <a:custGeom>
                <a:avLst/>
                <a:gdLst>
                  <a:gd name="T0" fmla="*/ 17 w 1633"/>
                  <a:gd name="T1" fmla="*/ 0 h 499"/>
                  <a:gd name="T2" fmla="*/ 1455 w 1633"/>
                  <a:gd name="T3" fmla="*/ 169 h 499"/>
                  <a:gd name="T4" fmla="*/ 1633 w 1633"/>
                  <a:gd name="T5" fmla="*/ 369 h 499"/>
                  <a:gd name="T6" fmla="*/ 1436 w 1633"/>
                  <a:gd name="T7" fmla="*/ 499 h 499"/>
                  <a:gd name="T8" fmla="*/ 0 w 1633"/>
                  <a:gd name="T9" fmla="*/ 327 h 499"/>
                  <a:gd name="T10" fmla="*/ 17 w 1633"/>
                  <a:gd name="T11" fmla="*/ 0 h 499"/>
                  <a:gd name="T12" fmla="*/ 0 60000 65536"/>
                  <a:gd name="T13" fmla="*/ 0 60000 65536"/>
                  <a:gd name="T14" fmla="*/ 0 60000 65536"/>
                  <a:gd name="T15" fmla="*/ 0 60000 65536"/>
                  <a:gd name="T16" fmla="*/ 0 60000 65536"/>
                  <a:gd name="T17" fmla="*/ 0 60000 65536"/>
                  <a:gd name="T18" fmla="*/ 0 w 1633"/>
                  <a:gd name="T19" fmla="*/ 0 h 499"/>
                  <a:gd name="T20" fmla="*/ 1633 w 1633"/>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1633" h="499">
                    <a:moveTo>
                      <a:pt x="17" y="0"/>
                    </a:moveTo>
                    <a:lnTo>
                      <a:pt x="1455" y="169"/>
                    </a:lnTo>
                    <a:lnTo>
                      <a:pt x="1633" y="369"/>
                    </a:lnTo>
                    <a:lnTo>
                      <a:pt x="1436" y="499"/>
                    </a:lnTo>
                    <a:lnTo>
                      <a:pt x="0" y="327"/>
                    </a:lnTo>
                    <a:lnTo>
                      <a:pt x="17" y="0"/>
                    </a:lnTo>
                    <a:close/>
                  </a:path>
                </a:pathLst>
              </a:custGeom>
              <a:solidFill>
                <a:srgbClr val="B2B2B2"/>
              </a:solidFill>
              <a:ln w="14288">
                <a:solidFill>
                  <a:srgbClr val="000000"/>
                </a:solidFill>
                <a:round/>
                <a:headEnd/>
                <a:tailEnd/>
              </a:ln>
            </p:spPr>
            <p:txBody>
              <a:bodyPr/>
              <a:lstStyle/>
              <a:p>
                <a:endParaRPr lang="en-US"/>
              </a:p>
            </p:txBody>
          </p:sp>
          <p:sp>
            <p:nvSpPr>
              <p:cNvPr id="15374" name="Freeform 24"/>
              <p:cNvSpPr>
                <a:spLocks/>
              </p:cNvSpPr>
              <p:nvPr/>
            </p:nvSpPr>
            <p:spPr bwMode="auto">
              <a:xfrm>
                <a:off x="4023" y="1457"/>
                <a:ext cx="1635" cy="501"/>
              </a:xfrm>
              <a:custGeom>
                <a:avLst/>
                <a:gdLst>
                  <a:gd name="T0" fmla="*/ 20 w 1635"/>
                  <a:gd name="T1" fmla="*/ 0 h 501"/>
                  <a:gd name="T2" fmla="*/ 1456 w 1635"/>
                  <a:gd name="T3" fmla="*/ 171 h 501"/>
                  <a:gd name="T4" fmla="*/ 1635 w 1635"/>
                  <a:gd name="T5" fmla="*/ 370 h 501"/>
                  <a:gd name="T6" fmla="*/ 1436 w 1635"/>
                  <a:gd name="T7" fmla="*/ 501 h 501"/>
                  <a:gd name="T8" fmla="*/ 0 w 1635"/>
                  <a:gd name="T9" fmla="*/ 330 h 501"/>
                  <a:gd name="T10" fmla="*/ 20 w 1635"/>
                  <a:gd name="T11" fmla="*/ 0 h 501"/>
                  <a:gd name="T12" fmla="*/ 0 60000 65536"/>
                  <a:gd name="T13" fmla="*/ 0 60000 65536"/>
                  <a:gd name="T14" fmla="*/ 0 60000 65536"/>
                  <a:gd name="T15" fmla="*/ 0 60000 65536"/>
                  <a:gd name="T16" fmla="*/ 0 60000 65536"/>
                  <a:gd name="T17" fmla="*/ 0 60000 65536"/>
                  <a:gd name="T18" fmla="*/ 0 w 1635"/>
                  <a:gd name="T19" fmla="*/ 0 h 501"/>
                  <a:gd name="T20" fmla="*/ 1635 w 1635"/>
                  <a:gd name="T21" fmla="*/ 501 h 501"/>
                </a:gdLst>
                <a:ahLst/>
                <a:cxnLst>
                  <a:cxn ang="T12">
                    <a:pos x="T0" y="T1"/>
                  </a:cxn>
                  <a:cxn ang="T13">
                    <a:pos x="T2" y="T3"/>
                  </a:cxn>
                  <a:cxn ang="T14">
                    <a:pos x="T4" y="T5"/>
                  </a:cxn>
                  <a:cxn ang="T15">
                    <a:pos x="T6" y="T7"/>
                  </a:cxn>
                  <a:cxn ang="T16">
                    <a:pos x="T8" y="T9"/>
                  </a:cxn>
                  <a:cxn ang="T17">
                    <a:pos x="T10" y="T11"/>
                  </a:cxn>
                </a:cxnLst>
                <a:rect l="T18" t="T19" r="T20" b="T21"/>
                <a:pathLst>
                  <a:path w="1635" h="501">
                    <a:moveTo>
                      <a:pt x="20" y="0"/>
                    </a:moveTo>
                    <a:lnTo>
                      <a:pt x="1456" y="171"/>
                    </a:lnTo>
                    <a:lnTo>
                      <a:pt x="1635" y="370"/>
                    </a:lnTo>
                    <a:lnTo>
                      <a:pt x="1436" y="501"/>
                    </a:lnTo>
                    <a:lnTo>
                      <a:pt x="0" y="330"/>
                    </a:lnTo>
                    <a:lnTo>
                      <a:pt x="20" y="0"/>
                    </a:lnTo>
                    <a:close/>
                  </a:path>
                </a:pathLst>
              </a:custGeom>
              <a:solidFill>
                <a:srgbClr val="F8F8F8"/>
              </a:solidFill>
              <a:ln w="14288">
                <a:solidFill>
                  <a:srgbClr val="000000"/>
                </a:solidFill>
                <a:round/>
                <a:headEnd/>
                <a:tailEnd/>
              </a:ln>
            </p:spPr>
            <p:txBody>
              <a:bodyPr/>
              <a:lstStyle/>
              <a:p>
                <a:endParaRPr lang="en-US"/>
              </a:p>
            </p:txBody>
          </p:sp>
        </p:grpSp>
        <p:sp>
          <p:nvSpPr>
            <p:cNvPr id="15372" name="Text Box 30"/>
            <p:cNvSpPr txBox="1">
              <a:spLocks noChangeArrowheads="1"/>
            </p:cNvSpPr>
            <p:nvPr/>
          </p:nvSpPr>
          <p:spPr bwMode="auto">
            <a:xfrm rot="300132">
              <a:off x="3607" y="1604"/>
              <a:ext cx="1964" cy="227"/>
            </a:xfrm>
            <a:prstGeom prst="rect">
              <a:avLst/>
            </a:prstGeom>
            <a:noFill/>
            <a:ln w="9525">
              <a:noFill/>
              <a:miter lim="800000"/>
              <a:headEnd/>
              <a:tailEnd/>
            </a:ln>
          </p:spPr>
          <p:txBody>
            <a:bodyPr>
              <a:spAutoFit/>
            </a:bodyPr>
            <a:lstStyle/>
            <a:p>
              <a:pPr>
                <a:lnSpc>
                  <a:spcPct val="80000"/>
                </a:lnSpc>
              </a:pPr>
              <a:r>
                <a:rPr lang="en-US" sz="2200"/>
                <a:t>Securitization Tranches</a:t>
              </a:r>
            </a:p>
          </p:txBody>
        </p:sp>
      </p:grpSp>
      <p:sp>
        <p:nvSpPr>
          <p:cNvPr id="5160" name="Text Box 40"/>
          <p:cNvSpPr txBox="1">
            <a:spLocks noChangeArrowheads="1"/>
          </p:cNvSpPr>
          <p:nvPr/>
        </p:nvSpPr>
        <p:spPr bwMode="auto">
          <a:xfrm>
            <a:off x="304800" y="2184400"/>
            <a:ext cx="5181600" cy="4597400"/>
          </a:xfrm>
          <a:prstGeom prst="rect">
            <a:avLst/>
          </a:prstGeom>
          <a:noFill/>
          <a:ln w="9525">
            <a:noFill/>
            <a:miter lim="800000"/>
            <a:headEnd/>
            <a:tailEnd/>
          </a:ln>
        </p:spPr>
        <p:txBody>
          <a:bodyPr>
            <a:spAutoFit/>
          </a:bodyPr>
          <a:lstStyle/>
          <a:p>
            <a:pPr>
              <a:spcBef>
                <a:spcPct val="50000"/>
              </a:spcBef>
              <a:buFontTx/>
              <a:buChar char="•"/>
            </a:pPr>
            <a:r>
              <a:rPr lang="en-US" dirty="0"/>
              <a:t> A f</a:t>
            </a:r>
            <a:r>
              <a:rPr lang="en-US" dirty="0">
                <a:cs typeface="Times New Roman" pitchFamily="18" charset="0"/>
              </a:rPr>
              <a:t>inancial instrument or contract, </a:t>
            </a:r>
          </a:p>
          <a:p>
            <a:pPr>
              <a:spcBef>
                <a:spcPct val="50000"/>
              </a:spcBef>
            </a:pPr>
            <a:endParaRPr lang="en-US" dirty="0">
              <a:cs typeface="Times New Roman" pitchFamily="18" charset="0"/>
            </a:endParaRPr>
          </a:p>
          <a:p>
            <a:pPr>
              <a:lnSpc>
                <a:spcPct val="80000"/>
              </a:lnSpc>
              <a:spcBef>
                <a:spcPct val="50000"/>
              </a:spcBef>
              <a:buFontTx/>
              <a:buChar char="•"/>
            </a:pPr>
            <a:r>
              <a:rPr lang="en-US" dirty="0">
                <a:cs typeface="Times New Roman" pitchFamily="18" charset="0"/>
              </a:rPr>
              <a:t> whose value is based on, or </a:t>
            </a:r>
            <a:r>
              <a:rPr lang="en-US" b="1" i="1" dirty="0">
                <a:cs typeface="Times New Roman" pitchFamily="18" charset="0"/>
              </a:rPr>
              <a:t>DERIVED </a:t>
            </a:r>
            <a:r>
              <a:rPr lang="en-US" dirty="0">
                <a:cs typeface="Times New Roman" pitchFamily="18" charset="0"/>
              </a:rPr>
              <a:t>from an </a:t>
            </a:r>
            <a:r>
              <a:rPr lang="en-US" b="1" i="1" dirty="0">
                <a:cs typeface="Times New Roman" pitchFamily="18" charset="0"/>
              </a:rPr>
              <a:t>UNDERLYING</a:t>
            </a:r>
          </a:p>
          <a:p>
            <a:pPr lvl="1">
              <a:lnSpc>
                <a:spcPct val="80000"/>
              </a:lnSpc>
              <a:spcBef>
                <a:spcPct val="50000"/>
              </a:spcBef>
              <a:buFontTx/>
              <a:buChar char="•"/>
            </a:pPr>
            <a:r>
              <a:rPr lang="en-US" dirty="0">
                <a:cs typeface="Times New Roman" pitchFamily="18" charset="0"/>
              </a:rPr>
              <a:t> asset, </a:t>
            </a:r>
          </a:p>
          <a:p>
            <a:pPr lvl="1">
              <a:lnSpc>
                <a:spcPct val="80000"/>
              </a:lnSpc>
              <a:spcBef>
                <a:spcPct val="50000"/>
              </a:spcBef>
              <a:buFontTx/>
              <a:buChar char="•"/>
            </a:pPr>
            <a:r>
              <a:rPr lang="en-US" dirty="0">
                <a:cs typeface="Times New Roman" pitchFamily="18" charset="0"/>
              </a:rPr>
              <a:t>interest rate, or </a:t>
            </a:r>
          </a:p>
          <a:p>
            <a:pPr lvl="1">
              <a:lnSpc>
                <a:spcPct val="80000"/>
              </a:lnSpc>
              <a:spcBef>
                <a:spcPct val="50000"/>
              </a:spcBef>
              <a:buFontTx/>
              <a:buChar char="•"/>
            </a:pPr>
            <a:r>
              <a:rPr lang="en-US" dirty="0">
                <a:cs typeface="Times New Roman" pitchFamily="18" charset="0"/>
              </a:rPr>
              <a:t>index,  </a:t>
            </a:r>
          </a:p>
          <a:p>
            <a:pPr lvl="1">
              <a:lnSpc>
                <a:spcPct val="80000"/>
              </a:lnSpc>
              <a:spcBef>
                <a:spcPct val="50000"/>
              </a:spcBef>
            </a:pPr>
            <a:endParaRPr lang="en-US" dirty="0">
              <a:cs typeface="Times New Roman" pitchFamily="18" charset="0"/>
            </a:endParaRPr>
          </a:p>
          <a:p>
            <a:pPr>
              <a:lnSpc>
                <a:spcPct val="80000"/>
              </a:lnSpc>
              <a:spcBef>
                <a:spcPct val="50000"/>
              </a:spcBef>
              <a:buFontTx/>
              <a:buChar char="•"/>
            </a:pPr>
            <a:r>
              <a:rPr lang="en-US" dirty="0">
                <a:cs typeface="Times New Roman" pitchFamily="18" charset="0"/>
              </a:rPr>
              <a:t> ultimately settled in a net cash payment from one party to another.</a:t>
            </a:r>
            <a:r>
              <a:rPr lang="en-US" sz="2000" dirty="0">
                <a:cs typeface="Times New Roman" pitchFamily="18" charset="0"/>
              </a:rPr>
              <a:t> </a:t>
            </a:r>
            <a:endParaRPr lang="en-US" sz="800" dirty="0">
              <a:cs typeface="Times New Roman" pitchFamily="18" charset="0"/>
            </a:endParaRPr>
          </a:p>
          <a:p>
            <a:pPr>
              <a:lnSpc>
                <a:spcPct val="80000"/>
              </a:lnSpc>
              <a:spcBef>
                <a:spcPct val="50000"/>
              </a:spcBef>
            </a:pPr>
            <a:endParaRPr lang="en-US" sz="800" dirty="0">
              <a:cs typeface="Times New Roman" pitchFamily="18" charset="0"/>
            </a:endParaRPr>
          </a:p>
        </p:txBody>
      </p:sp>
    </p:spTree>
    <p:extLst>
      <p:ext uri="{BB962C8B-B14F-4D97-AF65-F5344CB8AC3E}">
        <p14:creationId xmlns:p14="http://schemas.microsoft.com/office/powerpoint/2010/main" xmlns="" val="276889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hlink"/>
                                      </p:to>
                                    </p:animClr>
                                  </p:sub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5160">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5160">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5160">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5160">
                                            <p:txEl>
                                              <p:pRg st="4" end="4"/>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5160">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5160">
                                            <p:txEl>
                                              <p:pRg st="7" end="7"/>
                                            </p:txEl>
                                          </p:spTgt>
                                        </p:tgtEl>
                                        <p:attrNameLst>
                                          <p:attrName>style.visibility</p:attrName>
                                        </p:attrNameLst>
                                      </p:cBhvr>
                                      <p:to>
                                        <p:strVal val="visible"/>
                                      </p:to>
                                    </p:set>
                                  </p:childTnLst>
                                </p:cTn>
                              </p:par>
                            </p:childTnLst>
                          </p:cTn>
                        </p:par>
                        <p:par>
                          <p:cTn id="34" fill="hold">
                            <p:stCondLst>
                              <p:cond delay="500"/>
                            </p:stCondLst>
                            <p:childTnLst>
                              <p:par>
                                <p:cTn id="35" presetID="17" presetClass="entr" presetSubtype="4"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ppt_x</p:attrName>
                                        </p:attrNameLst>
                                      </p:cBhvr>
                                      <p:tavLst>
                                        <p:tav tm="0">
                                          <p:val>
                                            <p:strVal val="#ppt_x"/>
                                          </p:val>
                                        </p:tav>
                                        <p:tav tm="100000">
                                          <p:val>
                                            <p:strVal val="#ppt_x"/>
                                          </p:val>
                                        </p:tav>
                                      </p:tavLst>
                                    </p:anim>
                                    <p:anim calcmode="lin" valueType="num">
                                      <p:cBhvr>
                                        <p:cTn id="38" dur="500" fill="hold"/>
                                        <p:tgtEl>
                                          <p:spTgt spid="7"/>
                                        </p:tgtEl>
                                        <p:attrNameLst>
                                          <p:attrName>ppt_y</p:attrName>
                                        </p:attrNameLst>
                                      </p:cBhvr>
                                      <p:tavLst>
                                        <p:tav tm="0">
                                          <p:val>
                                            <p:strVal val="#ppt_y+#ppt_h/2"/>
                                          </p:val>
                                        </p:tav>
                                        <p:tav tm="100000">
                                          <p:val>
                                            <p:strVal val="#ppt_y"/>
                                          </p:val>
                                        </p:tav>
                                      </p:tavLst>
                                    </p:anim>
                                    <p:anim calcmode="lin" valueType="num">
                                      <p:cBhvr>
                                        <p:cTn id="39" dur="500" fill="hold"/>
                                        <p:tgtEl>
                                          <p:spTgt spid="7"/>
                                        </p:tgtEl>
                                        <p:attrNameLst>
                                          <p:attrName>ppt_w</p:attrName>
                                        </p:attrNameLst>
                                      </p:cBhvr>
                                      <p:tavLst>
                                        <p:tav tm="0">
                                          <p:val>
                                            <p:strVal val="#ppt_w"/>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childTnLst>
                                </p:cTn>
                              </p:par>
                            </p:childTnLst>
                          </p:cTn>
                        </p:par>
                        <p:par>
                          <p:cTn id="41" fill="hold">
                            <p:stCondLst>
                              <p:cond delay="1000"/>
                            </p:stCondLst>
                            <p:childTnLst>
                              <p:par>
                                <p:cTn id="42" presetID="4" presetClass="entr" presetSubtype="16"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ox(in)">
                                      <p:cBhvr>
                                        <p:cTn id="44" dur="500"/>
                                        <p:tgtEl>
                                          <p:spTgt spid="3"/>
                                        </p:tgtEl>
                                      </p:cBhvr>
                                    </p:animEffect>
                                  </p:childTnLst>
                                </p:cTn>
                              </p:par>
                            </p:childTnLst>
                          </p:cTn>
                        </p:par>
                        <p:par>
                          <p:cTn id="45" fill="hold">
                            <p:stCondLst>
                              <p:cond delay="1500"/>
                            </p:stCondLst>
                            <p:childTnLst>
                              <p:par>
                                <p:cTn id="46" presetID="18" presetClass="entr" presetSubtype="3" fill="hold" nodeType="afterEffect">
                                  <p:stCondLst>
                                    <p:cond delay="1000"/>
                                  </p:stCondLst>
                                  <p:childTnLst>
                                    <p:set>
                                      <p:cBhvr>
                                        <p:cTn id="47" dur="1" fill="hold">
                                          <p:stCondLst>
                                            <p:cond delay="0"/>
                                          </p:stCondLst>
                                        </p:cTn>
                                        <p:tgtEl>
                                          <p:spTgt spid="5"/>
                                        </p:tgtEl>
                                        <p:attrNameLst>
                                          <p:attrName>style.visibility</p:attrName>
                                        </p:attrNameLst>
                                      </p:cBhvr>
                                      <p:to>
                                        <p:strVal val="visible"/>
                                      </p:to>
                                    </p:set>
                                    <p:animEffect transition="in" filter="strips(upRight)">
                                      <p:cBhvr>
                                        <p:cTn id="48" dur="500"/>
                                        <p:tgtEl>
                                          <p:spTgt spid="5"/>
                                        </p:tgtEl>
                                      </p:cBhvr>
                                    </p:animEffect>
                                  </p:childTnLst>
                                </p:cTn>
                              </p:par>
                            </p:childTnLst>
                          </p:cTn>
                        </p:par>
                        <p:par>
                          <p:cTn id="49" fill="hold">
                            <p:stCondLst>
                              <p:cond delay="3000"/>
                            </p:stCondLst>
                            <p:childTnLst>
                              <p:par>
                                <p:cTn id="50" presetID="17" presetClass="entr" presetSubtype="2" fill="hold" nodeType="afterEffect">
                                  <p:stCondLst>
                                    <p:cond delay="100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ppt_x</p:attrName>
                                        </p:attrNameLst>
                                      </p:cBhvr>
                                      <p:tavLst>
                                        <p:tav tm="0">
                                          <p:val>
                                            <p:strVal val="#ppt_x+#ppt_w/2"/>
                                          </p:val>
                                        </p:tav>
                                        <p:tav tm="100000">
                                          <p:val>
                                            <p:strVal val="#ppt_x"/>
                                          </p:val>
                                        </p:tav>
                                      </p:tavLst>
                                    </p:anim>
                                    <p:anim calcmode="lin" valueType="num">
                                      <p:cBhvr>
                                        <p:cTn id="53" dur="500" fill="hold"/>
                                        <p:tgtEl>
                                          <p:spTgt spid="9"/>
                                        </p:tgtEl>
                                        <p:attrNameLst>
                                          <p:attrName>ppt_y</p:attrName>
                                        </p:attrNameLst>
                                      </p:cBhvr>
                                      <p:tavLst>
                                        <p:tav tm="0">
                                          <p:val>
                                            <p:strVal val="#ppt_y"/>
                                          </p:val>
                                        </p:tav>
                                        <p:tav tm="100000">
                                          <p:val>
                                            <p:strVal val="#ppt_y"/>
                                          </p:val>
                                        </p:tav>
                                      </p:tavLst>
                                    </p:anim>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strVal val="#ppt_h"/>
                                          </p:val>
                                        </p:tav>
                                        <p:tav tm="100000">
                                          <p:val>
                                            <p:strVal val="#ppt_h"/>
                                          </p:val>
                                        </p:tav>
                                      </p:tavLst>
                                    </p:anim>
                                  </p:childTnLst>
                                </p:cTn>
                              </p:par>
                            </p:childTnLst>
                          </p:cTn>
                        </p:par>
                        <p:par>
                          <p:cTn id="56" fill="hold">
                            <p:stCondLst>
                              <p:cond delay="4500"/>
                            </p:stCondLst>
                            <p:childTnLst>
                              <p:par>
                                <p:cTn id="57" presetID="17" presetClass="entr" presetSubtype="8" fill="hold" nodeType="afterEffect">
                                  <p:stCondLst>
                                    <p:cond delay="100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ppt_x</p:attrName>
                                        </p:attrNameLst>
                                      </p:cBhvr>
                                      <p:tavLst>
                                        <p:tav tm="0">
                                          <p:val>
                                            <p:strVal val="#ppt_x-#ppt_w/2"/>
                                          </p:val>
                                        </p:tav>
                                        <p:tav tm="100000">
                                          <p:val>
                                            <p:strVal val="#ppt_x"/>
                                          </p:val>
                                        </p:tav>
                                      </p:tavLst>
                                    </p:anim>
                                    <p:anim calcmode="lin" valueType="num">
                                      <p:cBhvr>
                                        <p:cTn id="60" dur="500" fill="hold"/>
                                        <p:tgtEl>
                                          <p:spTgt spid="13"/>
                                        </p:tgtEl>
                                        <p:attrNameLst>
                                          <p:attrName>ppt_y</p:attrName>
                                        </p:attrNameLst>
                                      </p:cBhvr>
                                      <p:tavLst>
                                        <p:tav tm="0">
                                          <p:val>
                                            <p:strVal val="#ppt_y"/>
                                          </p:val>
                                        </p:tav>
                                        <p:tav tm="100000">
                                          <p:val>
                                            <p:strVal val="#ppt_y"/>
                                          </p:val>
                                        </p:tav>
                                      </p:tavLst>
                                    </p:anim>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strVal val="#ppt_h"/>
                                          </p:val>
                                        </p:tav>
                                        <p:tav tm="100000">
                                          <p:val>
                                            <p:strVal val="#ppt_h"/>
                                          </p:val>
                                        </p:tav>
                                      </p:tavLst>
                                    </p:anim>
                                  </p:childTnLst>
                                </p:cTn>
                              </p:par>
                            </p:childTnLst>
                          </p:cTn>
                        </p:par>
                        <p:par>
                          <p:cTn id="63" fill="hold">
                            <p:stCondLst>
                              <p:cond delay="6000"/>
                            </p:stCondLst>
                            <p:childTnLst>
                              <p:par>
                                <p:cTn id="64" presetID="17" presetClass="entr" presetSubtype="10" fill="hold" nodeType="afterEffect">
                                  <p:stCondLst>
                                    <p:cond delay="100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60" grpId="0" build="p" bldLvl="2" autoUpdateAnimBg="0"/>
    </p:bld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1"/>
          <p:cNvGrpSpPr>
            <a:grpSpLocks/>
          </p:cNvGrpSpPr>
          <p:nvPr/>
        </p:nvGrpSpPr>
        <p:grpSpPr bwMode="auto">
          <a:xfrm>
            <a:off x="1371600" y="609600"/>
            <a:ext cx="2286000" cy="1600200"/>
            <a:chOff x="864" y="2256"/>
            <a:chExt cx="2105" cy="1809"/>
          </a:xfrm>
        </p:grpSpPr>
        <p:sp>
          <p:nvSpPr>
            <p:cNvPr id="15395" name="Freeform 42"/>
            <p:cNvSpPr>
              <a:spLocks/>
            </p:cNvSpPr>
            <p:nvPr/>
          </p:nvSpPr>
          <p:spPr bwMode="auto">
            <a:xfrm>
              <a:off x="928" y="3497"/>
              <a:ext cx="591" cy="173"/>
            </a:xfrm>
            <a:custGeom>
              <a:avLst/>
              <a:gdLst>
                <a:gd name="T0" fmla="*/ 0 w 1773"/>
                <a:gd name="T1" fmla="*/ 0 h 519"/>
                <a:gd name="T2" fmla="*/ 0 w 1773"/>
                <a:gd name="T3" fmla="*/ 0 h 519"/>
                <a:gd name="T4" fmla="*/ 0 w 1773"/>
                <a:gd name="T5" fmla="*/ 0 h 519"/>
                <a:gd name="T6" fmla="*/ 0 w 1773"/>
                <a:gd name="T7" fmla="*/ 0 h 519"/>
                <a:gd name="T8" fmla="*/ 0 w 1773"/>
                <a:gd name="T9" fmla="*/ 0 h 519"/>
                <a:gd name="T10" fmla="*/ 0 w 1773"/>
                <a:gd name="T11" fmla="*/ 0 h 519"/>
                <a:gd name="T12" fmla="*/ 0 w 1773"/>
                <a:gd name="T13" fmla="*/ 0 h 519"/>
                <a:gd name="T14" fmla="*/ 0 w 1773"/>
                <a:gd name="T15" fmla="*/ 0 h 519"/>
                <a:gd name="T16" fmla="*/ 0 w 1773"/>
                <a:gd name="T17" fmla="*/ 0 h 519"/>
                <a:gd name="T18" fmla="*/ 0 w 1773"/>
                <a:gd name="T19" fmla="*/ 0 h 519"/>
                <a:gd name="T20" fmla="*/ 0 w 1773"/>
                <a:gd name="T21" fmla="*/ 0 h 519"/>
                <a:gd name="T22" fmla="*/ 0 w 1773"/>
                <a:gd name="T23" fmla="*/ 0 h 519"/>
                <a:gd name="T24" fmla="*/ 0 w 1773"/>
                <a:gd name="T25" fmla="*/ 0 h 519"/>
                <a:gd name="T26" fmla="*/ 0 w 1773"/>
                <a:gd name="T27" fmla="*/ 0 h 519"/>
                <a:gd name="T28" fmla="*/ 0 w 1773"/>
                <a:gd name="T29" fmla="*/ 0 h 519"/>
                <a:gd name="T30" fmla="*/ 0 w 1773"/>
                <a:gd name="T31" fmla="*/ 0 h 519"/>
                <a:gd name="T32" fmla="*/ 0 w 1773"/>
                <a:gd name="T33" fmla="*/ 0 h 519"/>
                <a:gd name="T34" fmla="*/ 0 w 1773"/>
                <a:gd name="T35" fmla="*/ 0 h 519"/>
                <a:gd name="T36" fmla="*/ 0 w 1773"/>
                <a:gd name="T37" fmla="*/ 0 h 519"/>
                <a:gd name="T38" fmla="*/ 0 w 1773"/>
                <a:gd name="T39" fmla="*/ 0 h 519"/>
                <a:gd name="T40" fmla="*/ 0 w 1773"/>
                <a:gd name="T41" fmla="*/ 0 h 519"/>
                <a:gd name="T42" fmla="*/ 0 w 1773"/>
                <a:gd name="T43" fmla="*/ 0 h 5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3"/>
                <a:gd name="T67" fmla="*/ 0 h 519"/>
                <a:gd name="T68" fmla="*/ 1773 w 1773"/>
                <a:gd name="T69" fmla="*/ 519 h 5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3" h="519">
                  <a:moveTo>
                    <a:pt x="246" y="0"/>
                  </a:moveTo>
                  <a:lnTo>
                    <a:pt x="246" y="54"/>
                  </a:lnTo>
                  <a:lnTo>
                    <a:pt x="232" y="109"/>
                  </a:lnTo>
                  <a:lnTo>
                    <a:pt x="178" y="191"/>
                  </a:lnTo>
                  <a:lnTo>
                    <a:pt x="136" y="218"/>
                  </a:lnTo>
                  <a:lnTo>
                    <a:pt x="109" y="273"/>
                  </a:lnTo>
                  <a:lnTo>
                    <a:pt x="68" y="328"/>
                  </a:lnTo>
                  <a:lnTo>
                    <a:pt x="0" y="464"/>
                  </a:lnTo>
                  <a:lnTo>
                    <a:pt x="559" y="504"/>
                  </a:lnTo>
                  <a:lnTo>
                    <a:pt x="806" y="519"/>
                  </a:lnTo>
                  <a:lnTo>
                    <a:pt x="1037" y="504"/>
                  </a:lnTo>
                  <a:lnTo>
                    <a:pt x="1229" y="504"/>
                  </a:lnTo>
                  <a:lnTo>
                    <a:pt x="1350" y="519"/>
                  </a:lnTo>
                  <a:lnTo>
                    <a:pt x="1433" y="519"/>
                  </a:lnTo>
                  <a:lnTo>
                    <a:pt x="1542" y="519"/>
                  </a:lnTo>
                  <a:lnTo>
                    <a:pt x="1637" y="504"/>
                  </a:lnTo>
                  <a:lnTo>
                    <a:pt x="1705" y="477"/>
                  </a:lnTo>
                  <a:lnTo>
                    <a:pt x="1746" y="477"/>
                  </a:lnTo>
                  <a:lnTo>
                    <a:pt x="1773" y="368"/>
                  </a:lnTo>
                  <a:lnTo>
                    <a:pt x="1692" y="218"/>
                  </a:lnTo>
                  <a:lnTo>
                    <a:pt x="1610" y="96"/>
                  </a:lnTo>
                  <a:lnTo>
                    <a:pt x="246" y="0"/>
                  </a:lnTo>
                  <a:close/>
                </a:path>
              </a:pathLst>
            </a:custGeom>
            <a:solidFill>
              <a:srgbClr val="0000FF"/>
            </a:solidFill>
            <a:ln w="9525">
              <a:noFill/>
              <a:round/>
              <a:headEnd/>
              <a:tailEnd/>
            </a:ln>
          </p:spPr>
          <p:txBody>
            <a:bodyPr/>
            <a:lstStyle/>
            <a:p>
              <a:endParaRPr lang="en-US"/>
            </a:p>
          </p:txBody>
        </p:sp>
        <p:sp>
          <p:nvSpPr>
            <p:cNvPr id="15396" name="Freeform 43"/>
            <p:cNvSpPr>
              <a:spLocks/>
            </p:cNvSpPr>
            <p:nvPr/>
          </p:nvSpPr>
          <p:spPr bwMode="auto">
            <a:xfrm>
              <a:off x="928" y="3497"/>
              <a:ext cx="591" cy="173"/>
            </a:xfrm>
            <a:custGeom>
              <a:avLst/>
              <a:gdLst>
                <a:gd name="T0" fmla="*/ 0 w 1773"/>
                <a:gd name="T1" fmla="*/ 0 h 519"/>
                <a:gd name="T2" fmla="*/ 0 w 1773"/>
                <a:gd name="T3" fmla="*/ 0 h 519"/>
                <a:gd name="T4" fmla="*/ 0 w 1773"/>
                <a:gd name="T5" fmla="*/ 0 h 519"/>
                <a:gd name="T6" fmla="*/ 0 w 1773"/>
                <a:gd name="T7" fmla="*/ 0 h 519"/>
                <a:gd name="T8" fmla="*/ 0 w 1773"/>
                <a:gd name="T9" fmla="*/ 0 h 519"/>
                <a:gd name="T10" fmla="*/ 0 w 1773"/>
                <a:gd name="T11" fmla="*/ 0 h 519"/>
                <a:gd name="T12" fmla="*/ 0 w 1773"/>
                <a:gd name="T13" fmla="*/ 0 h 519"/>
                <a:gd name="T14" fmla="*/ 0 w 1773"/>
                <a:gd name="T15" fmla="*/ 0 h 519"/>
                <a:gd name="T16" fmla="*/ 0 w 1773"/>
                <a:gd name="T17" fmla="*/ 0 h 519"/>
                <a:gd name="T18" fmla="*/ 0 w 1773"/>
                <a:gd name="T19" fmla="*/ 0 h 519"/>
                <a:gd name="T20" fmla="*/ 0 w 1773"/>
                <a:gd name="T21" fmla="*/ 0 h 519"/>
                <a:gd name="T22" fmla="*/ 0 w 1773"/>
                <a:gd name="T23" fmla="*/ 0 h 519"/>
                <a:gd name="T24" fmla="*/ 0 w 1773"/>
                <a:gd name="T25" fmla="*/ 0 h 519"/>
                <a:gd name="T26" fmla="*/ 0 w 1773"/>
                <a:gd name="T27" fmla="*/ 0 h 519"/>
                <a:gd name="T28" fmla="*/ 0 w 1773"/>
                <a:gd name="T29" fmla="*/ 0 h 519"/>
                <a:gd name="T30" fmla="*/ 0 w 1773"/>
                <a:gd name="T31" fmla="*/ 0 h 519"/>
                <a:gd name="T32" fmla="*/ 0 w 1773"/>
                <a:gd name="T33" fmla="*/ 0 h 519"/>
                <a:gd name="T34" fmla="*/ 0 w 1773"/>
                <a:gd name="T35" fmla="*/ 0 h 519"/>
                <a:gd name="T36" fmla="*/ 0 w 1773"/>
                <a:gd name="T37" fmla="*/ 0 h 519"/>
                <a:gd name="T38" fmla="*/ 0 w 1773"/>
                <a:gd name="T39" fmla="*/ 0 h 519"/>
                <a:gd name="T40" fmla="*/ 0 w 1773"/>
                <a:gd name="T41" fmla="*/ 0 h 519"/>
                <a:gd name="T42" fmla="*/ 0 w 1773"/>
                <a:gd name="T43" fmla="*/ 0 h 5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3"/>
                <a:gd name="T67" fmla="*/ 0 h 519"/>
                <a:gd name="T68" fmla="*/ 1773 w 1773"/>
                <a:gd name="T69" fmla="*/ 519 h 5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3" h="519">
                  <a:moveTo>
                    <a:pt x="246" y="0"/>
                  </a:moveTo>
                  <a:lnTo>
                    <a:pt x="246" y="54"/>
                  </a:lnTo>
                  <a:lnTo>
                    <a:pt x="232" y="109"/>
                  </a:lnTo>
                  <a:lnTo>
                    <a:pt x="178" y="191"/>
                  </a:lnTo>
                  <a:lnTo>
                    <a:pt x="136" y="218"/>
                  </a:lnTo>
                  <a:lnTo>
                    <a:pt x="109" y="273"/>
                  </a:lnTo>
                  <a:lnTo>
                    <a:pt x="68" y="328"/>
                  </a:lnTo>
                  <a:lnTo>
                    <a:pt x="0" y="464"/>
                  </a:lnTo>
                  <a:lnTo>
                    <a:pt x="559" y="504"/>
                  </a:lnTo>
                  <a:lnTo>
                    <a:pt x="806" y="519"/>
                  </a:lnTo>
                  <a:lnTo>
                    <a:pt x="1037" y="504"/>
                  </a:lnTo>
                  <a:lnTo>
                    <a:pt x="1229" y="504"/>
                  </a:lnTo>
                  <a:lnTo>
                    <a:pt x="1350" y="519"/>
                  </a:lnTo>
                  <a:lnTo>
                    <a:pt x="1433" y="519"/>
                  </a:lnTo>
                  <a:lnTo>
                    <a:pt x="1542" y="519"/>
                  </a:lnTo>
                  <a:lnTo>
                    <a:pt x="1637" y="504"/>
                  </a:lnTo>
                  <a:lnTo>
                    <a:pt x="1705" y="477"/>
                  </a:lnTo>
                  <a:lnTo>
                    <a:pt x="1746" y="477"/>
                  </a:lnTo>
                  <a:lnTo>
                    <a:pt x="1773" y="368"/>
                  </a:lnTo>
                  <a:lnTo>
                    <a:pt x="1692" y="218"/>
                  </a:lnTo>
                  <a:lnTo>
                    <a:pt x="1610" y="96"/>
                  </a:lnTo>
                  <a:lnTo>
                    <a:pt x="246" y="0"/>
                  </a:lnTo>
                </a:path>
              </a:pathLst>
            </a:custGeom>
            <a:noFill/>
            <a:ln w="0">
              <a:solidFill>
                <a:srgbClr val="000000"/>
              </a:solidFill>
              <a:round/>
              <a:headEnd/>
              <a:tailEnd/>
            </a:ln>
          </p:spPr>
          <p:txBody>
            <a:bodyPr/>
            <a:lstStyle/>
            <a:p>
              <a:endParaRPr lang="en-US"/>
            </a:p>
          </p:txBody>
        </p:sp>
        <p:sp>
          <p:nvSpPr>
            <p:cNvPr id="15397" name="Freeform 44"/>
            <p:cNvSpPr>
              <a:spLocks/>
            </p:cNvSpPr>
            <p:nvPr/>
          </p:nvSpPr>
          <p:spPr bwMode="auto">
            <a:xfrm>
              <a:off x="928" y="3497"/>
              <a:ext cx="591" cy="173"/>
            </a:xfrm>
            <a:custGeom>
              <a:avLst/>
              <a:gdLst>
                <a:gd name="T0" fmla="*/ 0 w 1773"/>
                <a:gd name="T1" fmla="*/ 0 h 519"/>
                <a:gd name="T2" fmla="*/ 0 w 1773"/>
                <a:gd name="T3" fmla="*/ 0 h 519"/>
                <a:gd name="T4" fmla="*/ 0 w 1773"/>
                <a:gd name="T5" fmla="*/ 0 h 519"/>
                <a:gd name="T6" fmla="*/ 0 w 1773"/>
                <a:gd name="T7" fmla="*/ 0 h 519"/>
                <a:gd name="T8" fmla="*/ 0 w 1773"/>
                <a:gd name="T9" fmla="*/ 0 h 519"/>
                <a:gd name="T10" fmla="*/ 0 w 1773"/>
                <a:gd name="T11" fmla="*/ 0 h 519"/>
                <a:gd name="T12" fmla="*/ 0 w 1773"/>
                <a:gd name="T13" fmla="*/ 0 h 519"/>
                <a:gd name="T14" fmla="*/ 0 w 1773"/>
                <a:gd name="T15" fmla="*/ 0 h 519"/>
                <a:gd name="T16" fmla="*/ 0 w 1773"/>
                <a:gd name="T17" fmla="*/ 0 h 519"/>
                <a:gd name="T18" fmla="*/ 0 w 1773"/>
                <a:gd name="T19" fmla="*/ 0 h 519"/>
                <a:gd name="T20" fmla="*/ 0 w 1773"/>
                <a:gd name="T21" fmla="*/ 0 h 519"/>
                <a:gd name="T22" fmla="*/ 0 w 1773"/>
                <a:gd name="T23" fmla="*/ 0 h 519"/>
                <a:gd name="T24" fmla="*/ 0 w 1773"/>
                <a:gd name="T25" fmla="*/ 0 h 519"/>
                <a:gd name="T26" fmla="*/ 0 w 1773"/>
                <a:gd name="T27" fmla="*/ 0 h 519"/>
                <a:gd name="T28" fmla="*/ 0 w 1773"/>
                <a:gd name="T29" fmla="*/ 0 h 519"/>
                <a:gd name="T30" fmla="*/ 0 w 1773"/>
                <a:gd name="T31" fmla="*/ 0 h 519"/>
                <a:gd name="T32" fmla="*/ 0 w 1773"/>
                <a:gd name="T33" fmla="*/ 0 h 519"/>
                <a:gd name="T34" fmla="*/ 0 w 1773"/>
                <a:gd name="T35" fmla="*/ 0 h 519"/>
                <a:gd name="T36" fmla="*/ 0 w 1773"/>
                <a:gd name="T37" fmla="*/ 0 h 519"/>
                <a:gd name="T38" fmla="*/ 0 w 1773"/>
                <a:gd name="T39" fmla="*/ 0 h 519"/>
                <a:gd name="T40" fmla="*/ 0 w 1773"/>
                <a:gd name="T41" fmla="*/ 0 h 519"/>
                <a:gd name="T42" fmla="*/ 0 w 1773"/>
                <a:gd name="T43" fmla="*/ 0 h 5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3"/>
                <a:gd name="T67" fmla="*/ 0 h 519"/>
                <a:gd name="T68" fmla="*/ 1773 w 1773"/>
                <a:gd name="T69" fmla="*/ 519 h 5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3" h="519">
                  <a:moveTo>
                    <a:pt x="246" y="0"/>
                  </a:moveTo>
                  <a:lnTo>
                    <a:pt x="246" y="54"/>
                  </a:lnTo>
                  <a:lnTo>
                    <a:pt x="232" y="109"/>
                  </a:lnTo>
                  <a:lnTo>
                    <a:pt x="178" y="191"/>
                  </a:lnTo>
                  <a:lnTo>
                    <a:pt x="136" y="218"/>
                  </a:lnTo>
                  <a:lnTo>
                    <a:pt x="109" y="273"/>
                  </a:lnTo>
                  <a:lnTo>
                    <a:pt x="68" y="328"/>
                  </a:lnTo>
                  <a:lnTo>
                    <a:pt x="0" y="464"/>
                  </a:lnTo>
                  <a:lnTo>
                    <a:pt x="559" y="504"/>
                  </a:lnTo>
                  <a:lnTo>
                    <a:pt x="806" y="519"/>
                  </a:lnTo>
                  <a:lnTo>
                    <a:pt x="1037" y="504"/>
                  </a:lnTo>
                  <a:lnTo>
                    <a:pt x="1229" y="504"/>
                  </a:lnTo>
                  <a:lnTo>
                    <a:pt x="1350" y="519"/>
                  </a:lnTo>
                  <a:lnTo>
                    <a:pt x="1433" y="519"/>
                  </a:lnTo>
                  <a:lnTo>
                    <a:pt x="1542" y="519"/>
                  </a:lnTo>
                  <a:lnTo>
                    <a:pt x="1637" y="504"/>
                  </a:lnTo>
                  <a:lnTo>
                    <a:pt x="1705" y="477"/>
                  </a:lnTo>
                  <a:lnTo>
                    <a:pt x="1746" y="477"/>
                  </a:lnTo>
                  <a:lnTo>
                    <a:pt x="1773" y="368"/>
                  </a:lnTo>
                  <a:lnTo>
                    <a:pt x="1692" y="218"/>
                  </a:lnTo>
                  <a:lnTo>
                    <a:pt x="1610" y="96"/>
                  </a:lnTo>
                  <a:lnTo>
                    <a:pt x="246" y="0"/>
                  </a:lnTo>
                </a:path>
              </a:pathLst>
            </a:custGeom>
            <a:noFill/>
            <a:ln w="0">
              <a:solidFill>
                <a:srgbClr val="000000"/>
              </a:solidFill>
              <a:round/>
              <a:headEnd/>
              <a:tailEnd/>
            </a:ln>
          </p:spPr>
          <p:txBody>
            <a:bodyPr/>
            <a:lstStyle/>
            <a:p>
              <a:endParaRPr lang="en-US"/>
            </a:p>
          </p:txBody>
        </p:sp>
        <p:sp>
          <p:nvSpPr>
            <p:cNvPr id="15398" name="Freeform 45"/>
            <p:cNvSpPr>
              <a:spLocks/>
            </p:cNvSpPr>
            <p:nvPr/>
          </p:nvSpPr>
          <p:spPr bwMode="auto">
            <a:xfrm>
              <a:off x="896" y="3070"/>
              <a:ext cx="1950" cy="572"/>
            </a:xfrm>
            <a:custGeom>
              <a:avLst/>
              <a:gdLst>
                <a:gd name="T0" fmla="*/ 0 w 5851"/>
                <a:gd name="T1" fmla="*/ 0 h 1716"/>
                <a:gd name="T2" fmla="*/ 0 w 5851"/>
                <a:gd name="T3" fmla="*/ 0 h 1716"/>
                <a:gd name="T4" fmla="*/ 0 w 5851"/>
                <a:gd name="T5" fmla="*/ 0 h 1716"/>
                <a:gd name="T6" fmla="*/ 0 w 5851"/>
                <a:gd name="T7" fmla="*/ 0 h 1716"/>
                <a:gd name="T8" fmla="*/ 0 w 5851"/>
                <a:gd name="T9" fmla="*/ 0 h 1716"/>
                <a:gd name="T10" fmla="*/ 0 w 5851"/>
                <a:gd name="T11" fmla="*/ 0 h 1716"/>
                <a:gd name="T12" fmla="*/ 0 w 5851"/>
                <a:gd name="T13" fmla="*/ 0 h 1716"/>
                <a:gd name="T14" fmla="*/ 0 w 5851"/>
                <a:gd name="T15" fmla="*/ 0 h 1716"/>
                <a:gd name="T16" fmla="*/ 0 w 5851"/>
                <a:gd name="T17" fmla="*/ 0 h 1716"/>
                <a:gd name="T18" fmla="*/ 0 w 5851"/>
                <a:gd name="T19" fmla="*/ 0 h 1716"/>
                <a:gd name="T20" fmla="*/ 0 w 5851"/>
                <a:gd name="T21" fmla="*/ 0 h 1716"/>
                <a:gd name="T22" fmla="*/ 0 w 5851"/>
                <a:gd name="T23" fmla="*/ 0 h 1716"/>
                <a:gd name="T24" fmla="*/ 0 w 5851"/>
                <a:gd name="T25" fmla="*/ 0 h 1716"/>
                <a:gd name="T26" fmla="*/ 0 w 5851"/>
                <a:gd name="T27" fmla="*/ 0 h 1716"/>
                <a:gd name="T28" fmla="*/ 0 w 5851"/>
                <a:gd name="T29" fmla="*/ 0 h 1716"/>
                <a:gd name="T30" fmla="*/ 0 w 5851"/>
                <a:gd name="T31" fmla="*/ 0 h 1716"/>
                <a:gd name="T32" fmla="*/ 0 w 5851"/>
                <a:gd name="T33" fmla="*/ 0 h 1716"/>
                <a:gd name="T34" fmla="*/ 0 w 5851"/>
                <a:gd name="T35" fmla="*/ 0 h 1716"/>
                <a:gd name="T36" fmla="*/ 0 w 5851"/>
                <a:gd name="T37" fmla="*/ 0 h 1716"/>
                <a:gd name="T38" fmla="*/ 0 w 5851"/>
                <a:gd name="T39" fmla="*/ 0 h 1716"/>
                <a:gd name="T40" fmla="*/ 0 w 5851"/>
                <a:gd name="T41" fmla="*/ 0 h 1716"/>
                <a:gd name="T42" fmla="*/ 0 w 5851"/>
                <a:gd name="T43" fmla="*/ 0 h 1716"/>
                <a:gd name="T44" fmla="*/ 0 w 5851"/>
                <a:gd name="T45" fmla="*/ 0 h 1716"/>
                <a:gd name="T46" fmla="*/ 0 w 5851"/>
                <a:gd name="T47" fmla="*/ 0 h 1716"/>
                <a:gd name="T48" fmla="*/ 0 w 5851"/>
                <a:gd name="T49" fmla="*/ 0 h 1716"/>
                <a:gd name="T50" fmla="*/ 0 w 5851"/>
                <a:gd name="T51" fmla="*/ 0 h 1716"/>
                <a:gd name="T52" fmla="*/ 0 w 5851"/>
                <a:gd name="T53" fmla="*/ 0 h 1716"/>
                <a:gd name="T54" fmla="*/ 0 w 5851"/>
                <a:gd name="T55" fmla="*/ 0 h 1716"/>
                <a:gd name="T56" fmla="*/ 0 w 5851"/>
                <a:gd name="T57" fmla="*/ 0 h 1716"/>
                <a:gd name="T58" fmla="*/ 0 w 5851"/>
                <a:gd name="T59" fmla="*/ 0 h 1716"/>
                <a:gd name="T60" fmla="*/ 0 w 5851"/>
                <a:gd name="T61" fmla="*/ 0 h 1716"/>
                <a:gd name="T62" fmla="*/ 0 w 5851"/>
                <a:gd name="T63" fmla="*/ 0 h 17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51"/>
                <a:gd name="T97" fmla="*/ 0 h 1716"/>
                <a:gd name="T98" fmla="*/ 5851 w 5851"/>
                <a:gd name="T99" fmla="*/ 1716 h 17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51" h="1716">
                  <a:moveTo>
                    <a:pt x="1228" y="108"/>
                  </a:moveTo>
                  <a:lnTo>
                    <a:pt x="1050" y="149"/>
                  </a:lnTo>
                  <a:lnTo>
                    <a:pt x="901" y="163"/>
                  </a:lnTo>
                  <a:lnTo>
                    <a:pt x="709" y="217"/>
                  </a:lnTo>
                  <a:lnTo>
                    <a:pt x="573" y="313"/>
                  </a:lnTo>
                  <a:lnTo>
                    <a:pt x="423" y="381"/>
                  </a:lnTo>
                  <a:lnTo>
                    <a:pt x="314" y="463"/>
                  </a:lnTo>
                  <a:lnTo>
                    <a:pt x="231" y="491"/>
                  </a:lnTo>
                  <a:lnTo>
                    <a:pt x="204" y="544"/>
                  </a:lnTo>
                  <a:lnTo>
                    <a:pt x="123" y="626"/>
                  </a:lnTo>
                  <a:lnTo>
                    <a:pt x="55" y="734"/>
                  </a:lnTo>
                  <a:lnTo>
                    <a:pt x="14" y="789"/>
                  </a:lnTo>
                  <a:lnTo>
                    <a:pt x="0" y="843"/>
                  </a:lnTo>
                  <a:lnTo>
                    <a:pt x="0" y="898"/>
                  </a:lnTo>
                  <a:lnTo>
                    <a:pt x="0" y="994"/>
                  </a:lnTo>
                  <a:lnTo>
                    <a:pt x="14" y="1021"/>
                  </a:lnTo>
                  <a:lnTo>
                    <a:pt x="27" y="1102"/>
                  </a:lnTo>
                  <a:lnTo>
                    <a:pt x="68" y="1157"/>
                  </a:lnTo>
                  <a:lnTo>
                    <a:pt x="110" y="1212"/>
                  </a:lnTo>
                  <a:lnTo>
                    <a:pt x="150" y="1253"/>
                  </a:lnTo>
                  <a:lnTo>
                    <a:pt x="218" y="1280"/>
                  </a:lnTo>
                  <a:lnTo>
                    <a:pt x="368" y="1334"/>
                  </a:lnTo>
                  <a:lnTo>
                    <a:pt x="654" y="1389"/>
                  </a:lnTo>
                  <a:lnTo>
                    <a:pt x="1022" y="1471"/>
                  </a:lnTo>
                  <a:lnTo>
                    <a:pt x="1309" y="1485"/>
                  </a:lnTo>
                  <a:lnTo>
                    <a:pt x="1392" y="1485"/>
                  </a:lnTo>
                  <a:lnTo>
                    <a:pt x="1445" y="1471"/>
                  </a:lnTo>
                  <a:lnTo>
                    <a:pt x="1747" y="1117"/>
                  </a:lnTo>
                  <a:lnTo>
                    <a:pt x="2264" y="1185"/>
                  </a:lnTo>
                  <a:lnTo>
                    <a:pt x="3110" y="1471"/>
                  </a:lnTo>
                  <a:lnTo>
                    <a:pt x="3423" y="1703"/>
                  </a:lnTo>
                  <a:lnTo>
                    <a:pt x="3695" y="1716"/>
                  </a:lnTo>
                  <a:lnTo>
                    <a:pt x="3846" y="1703"/>
                  </a:lnTo>
                  <a:lnTo>
                    <a:pt x="3955" y="1716"/>
                  </a:lnTo>
                  <a:lnTo>
                    <a:pt x="4418" y="1689"/>
                  </a:lnTo>
                  <a:lnTo>
                    <a:pt x="4596" y="1689"/>
                  </a:lnTo>
                  <a:lnTo>
                    <a:pt x="4733" y="1689"/>
                  </a:lnTo>
                  <a:lnTo>
                    <a:pt x="4801" y="1689"/>
                  </a:lnTo>
                  <a:lnTo>
                    <a:pt x="4909" y="1703"/>
                  </a:lnTo>
                  <a:lnTo>
                    <a:pt x="4950" y="1703"/>
                  </a:lnTo>
                  <a:lnTo>
                    <a:pt x="5019" y="1689"/>
                  </a:lnTo>
                  <a:lnTo>
                    <a:pt x="5183" y="1689"/>
                  </a:lnTo>
                  <a:lnTo>
                    <a:pt x="5319" y="1689"/>
                  </a:lnTo>
                  <a:lnTo>
                    <a:pt x="5428" y="1689"/>
                  </a:lnTo>
                  <a:lnTo>
                    <a:pt x="5592" y="1703"/>
                  </a:lnTo>
                  <a:lnTo>
                    <a:pt x="5687" y="1689"/>
                  </a:lnTo>
                  <a:lnTo>
                    <a:pt x="5851" y="1689"/>
                  </a:lnTo>
                  <a:lnTo>
                    <a:pt x="5851" y="1444"/>
                  </a:lnTo>
                  <a:lnTo>
                    <a:pt x="5838" y="1280"/>
                  </a:lnTo>
                  <a:lnTo>
                    <a:pt x="5838" y="1117"/>
                  </a:lnTo>
                  <a:lnTo>
                    <a:pt x="5796" y="994"/>
                  </a:lnTo>
                  <a:lnTo>
                    <a:pt x="5783" y="830"/>
                  </a:lnTo>
                  <a:lnTo>
                    <a:pt x="5728" y="694"/>
                  </a:lnTo>
                  <a:lnTo>
                    <a:pt x="5700" y="585"/>
                  </a:lnTo>
                  <a:lnTo>
                    <a:pt x="5647" y="476"/>
                  </a:lnTo>
                  <a:lnTo>
                    <a:pt x="5592" y="381"/>
                  </a:lnTo>
                  <a:lnTo>
                    <a:pt x="5524" y="300"/>
                  </a:lnTo>
                  <a:lnTo>
                    <a:pt x="5469" y="245"/>
                  </a:lnTo>
                  <a:lnTo>
                    <a:pt x="5387" y="190"/>
                  </a:lnTo>
                  <a:lnTo>
                    <a:pt x="5292" y="136"/>
                  </a:lnTo>
                  <a:lnTo>
                    <a:pt x="5237" y="95"/>
                  </a:lnTo>
                  <a:lnTo>
                    <a:pt x="5169" y="54"/>
                  </a:lnTo>
                  <a:lnTo>
                    <a:pt x="5101" y="40"/>
                  </a:lnTo>
                  <a:lnTo>
                    <a:pt x="5019" y="0"/>
                  </a:lnTo>
                  <a:lnTo>
                    <a:pt x="1228" y="108"/>
                  </a:lnTo>
                  <a:close/>
                </a:path>
              </a:pathLst>
            </a:custGeom>
            <a:solidFill>
              <a:srgbClr val="0000FF"/>
            </a:solidFill>
            <a:ln w="9525">
              <a:noFill/>
              <a:round/>
              <a:headEnd/>
              <a:tailEnd/>
            </a:ln>
          </p:spPr>
          <p:txBody>
            <a:bodyPr/>
            <a:lstStyle/>
            <a:p>
              <a:endParaRPr lang="en-US"/>
            </a:p>
          </p:txBody>
        </p:sp>
        <p:sp>
          <p:nvSpPr>
            <p:cNvPr id="15399" name="Freeform 46"/>
            <p:cNvSpPr>
              <a:spLocks/>
            </p:cNvSpPr>
            <p:nvPr/>
          </p:nvSpPr>
          <p:spPr bwMode="auto">
            <a:xfrm>
              <a:off x="896" y="3070"/>
              <a:ext cx="1950" cy="572"/>
            </a:xfrm>
            <a:custGeom>
              <a:avLst/>
              <a:gdLst>
                <a:gd name="T0" fmla="*/ 0 w 5851"/>
                <a:gd name="T1" fmla="*/ 0 h 1716"/>
                <a:gd name="T2" fmla="*/ 0 w 5851"/>
                <a:gd name="T3" fmla="*/ 0 h 1716"/>
                <a:gd name="T4" fmla="*/ 0 w 5851"/>
                <a:gd name="T5" fmla="*/ 0 h 1716"/>
                <a:gd name="T6" fmla="*/ 0 w 5851"/>
                <a:gd name="T7" fmla="*/ 0 h 1716"/>
                <a:gd name="T8" fmla="*/ 0 w 5851"/>
                <a:gd name="T9" fmla="*/ 0 h 1716"/>
                <a:gd name="T10" fmla="*/ 0 w 5851"/>
                <a:gd name="T11" fmla="*/ 0 h 1716"/>
                <a:gd name="T12" fmla="*/ 0 w 5851"/>
                <a:gd name="T13" fmla="*/ 0 h 1716"/>
                <a:gd name="T14" fmla="*/ 0 w 5851"/>
                <a:gd name="T15" fmla="*/ 0 h 1716"/>
                <a:gd name="T16" fmla="*/ 0 w 5851"/>
                <a:gd name="T17" fmla="*/ 0 h 1716"/>
                <a:gd name="T18" fmla="*/ 0 w 5851"/>
                <a:gd name="T19" fmla="*/ 0 h 1716"/>
                <a:gd name="T20" fmla="*/ 0 w 5851"/>
                <a:gd name="T21" fmla="*/ 0 h 1716"/>
                <a:gd name="T22" fmla="*/ 0 w 5851"/>
                <a:gd name="T23" fmla="*/ 0 h 1716"/>
                <a:gd name="T24" fmla="*/ 0 w 5851"/>
                <a:gd name="T25" fmla="*/ 0 h 1716"/>
                <a:gd name="T26" fmla="*/ 0 w 5851"/>
                <a:gd name="T27" fmla="*/ 0 h 1716"/>
                <a:gd name="T28" fmla="*/ 0 w 5851"/>
                <a:gd name="T29" fmla="*/ 0 h 1716"/>
                <a:gd name="T30" fmla="*/ 0 w 5851"/>
                <a:gd name="T31" fmla="*/ 0 h 1716"/>
                <a:gd name="T32" fmla="*/ 0 w 5851"/>
                <a:gd name="T33" fmla="*/ 0 h 1716"/>
                <a:gd name="T34" fmla="*/ 0 w 5851"/>
                <a:gd name="T35" fmla="*/ 0 h 1716"/>
                <a:gd name="T36" fmla="*/ 0 w 5851"/>
                <a:gd name="T37" fmla="*/ 0 h 1716"/>
                <a:gd name="T38" fmla="*/ 0 w 5851"/>
                <a:gd name="T39" fmla="*/ 0 h 1716"/>
                <a:gd name="T40" fmla="*/ 0 w 5851"/>
                <a:gd name="T41" fmla="*/ 0 h 1716"/>
                <a:gd name="T42" fmla="*/ 0 w 5851"/>
                <a:gd name="T43" fmla="*/ 0 h 1716"/>
                <a:gd name="T44" fmla="*/ 0 w 5851"/>
                <a:gd name="T45" fmla="*/ 0 h 1716"/>
                <a:gd name="T46" fmla="*/ 0 w 5851"/>
                <a:gd name="T47" fmla="*/ 0 h 1716"/>
                <a:gd name="T48" fmla="*/ 0 w 5851"/>
                <a:gd name="T49" fmla="*/ 0 h 1716"/>
                <a:gd name="T50" fmla="*/ 0 w 5851"/>
                <a:gd name="T51" fmla="*/ 0 h 1716"/>
                <a:gd name="T52" fmla="*/ 0 w 5851"/>
                <a:gd name="T53" fmla="*/ 0 h 1716"/>
                <a:gd name="T54" fmla="*/ 0 w 5851"/>
                <a:gd name="T55" fmla="*/ 0 h 1716"/>
                <a:gd name="T56" fmla="*/ 0 w 5851"/>
                <a:gd name="T57" fmla="*/ 0 h 1716"/>
                <a:gd name="T58" fmla="*/ 0 w 5851"/>
                <a:gd name="T59" fmla="*/ 0 h 1716"/>
                <a:gd name="T60" fmla="*/ 0 w 5851"/>
                <a:gd name="T61" fmla="*/ 0 h 1716"/>
                <a:gd name="T62" fmla="*/ 0 w 5851"/>
                <a:gd name="T63" fmla="*/ 0 h 17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51"/>
                <a:gd name="T97" fmla="*/ 0 h 1716"/>
                <a:gd name="T98" fmla="*/ 5851 w 5851"/>
                <a:gd name="T99" fmla="*/ 1716 h 17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51" h="1716">
                  <a:moveTo>
                    <a:pt x="1228" y="108"/>
                  </a:moveTo>
                  <a:lnTo>
                    <a:pt x="1050" y="149"/>
                  </a:lnTo>
                  <a:lnTo>
                    <a:pt x="901" y="163"/>
                  </a:lnTo>
                  <a:lnTo>
                    <a:pt x="709" y="217"/>
                  </a:lnTo>
                  <a:lnTo>
                    <a:pt x="573" y="313"/>
                  </a:lnTo>
                  <a:lnTo>
                    <a:pt x="423" y="381"/>
                  </a:lnTo>
                  <a:lnTo>
                    <a:pt x="314" y="463"/>
                  </a:lnTo>
                  <a:lnTo>
                    <a:pt x="231" y="491"/>
                  </a:lnTo>
                  <a:lnTo>
                    <a:pt x="204" y="544"/>
                  </a:lnTo>
                  <a:lnTo>
                    <a:pt x="123" y="626"/>
                  </a:lnTo>
                  <a:lnTo>
                    <a:pt x="55" y="734"/>
                  </a:lnTo>
                  <a:lnTo>
                    <a:pt x="14" y="789"/>
                  </a:lnTo>
                  <a:lnTo>
                    <a:pt x="0" y="843"/>
                  </a:lnTo>
                  <a:lnTo>
                    <a:pt x="0" y="898"/>
                  </a:lnTo>
                  <a:lnTo>
                    <a:pt x="0" y="994"/>
                  </a:lnTo>
                  <a:lnTo>
                    <a:pt x="14" y="1021"/>
                  </a:lnTo>
                  <a:lnTo>
                    <a:pt x="27" y="1102"/>
                  </a:lnTo>
                  <a:lnTo>
                    <a:pt x="68" y="1157"/>
                  </a:lnTo>
                  <a:lnTo>
                    <a:pt x="110" y="1212"/>
                  </a:lnTo>
                  <a:lnTo>
                    <a:pt x="150" y="1253"/>
                  </a:lnTo>
                  <a:lnTo>
                    <a:pt x="218" y="1280"/>
                  </a:lnTo>
                  <a:lnTo>
                    <a:pt x="368" y="1334"/>
                  </a:lnTo>
                  <a:lnTo>
                    <a:pt x="654" y="1389"/>
                  </a:lnTo>
                  <a:lnTo>
                    <a:pt x="1022" y="1471"/>
                  </a:lnTo>
                  <a:lnTo>
                    <a:pt x="1309" y="1485"/>
                  </a:lnTo>
                  <a:lnTo>
                    <a:pt x="1392" y="1485"/>
                  </a:lnTo>
                  <a:lnTo>
                    <a:pt x="1445" y="1471"/>
                  </a:lnTo>
                  <a:lnTo>
                    <a:pt x="1747" y="1117"/>
                  </a:lnTo>
                  <a:lnTo>
                    <a:pt x="2264" y="1185"/>
                  </a:lnTo>
                  <a:lnTo>
                    <a:pt x="3110" y="1471"/>
                  </a:lnTo>
                  <a:lnTo>
                    <a:pt x="3423" y="1703"/>
                  </a:lnTo>
                  <a:lnTo>
                    <a:pt x="3695" y="1716"/>
                  </a:lnTo>
                  <a:lnTo>
                    <a:pt x="3846" y="1703"/>
                  </a:lnTo>
                  <a:lnTo>
                    <a:pt x="3955" y="1716"/>
                  </a:lnTo>
                  <a:lnTo>
                    <a:pt x="4418" y="1689"/>
                  </a:lnTo>
                  <a:lnTo>
                    <a:pt x="4596" y="1689"/>
                  </a:lnTo>
                  <a:lnTo>
                    <a:pt x="4733" y="1689"/>
                  </a:lnTo>
                  <a:lnTo>
                    <a:pt x="4801" y="1689"/>
                  </a:lnTo>
                  <a:lnTo>
                    <a:pt x="4909" y="1703"/>
                  </a:lnTo>
                  <a:lnTo>
                    <a:pt x="4950" y="1703"/>
                  </a:lnTo>
                  <a:lnTo>
                    <a:pt x="5019" y="1689"/>
                  </a:lnTo>
                  <a:lnTo>
                    <a:pt x="5183" y="1689"/>
                  </a:lnTo>
                  <a:lnTo>
                    <a:pt x="5319" y="1689"/>
                  </a:lnTo>
                  <a:lnTo>
                    <a:pt x="5428" y="1689"/>
                  </a:lnTo>
                  <a:lnTo>
                    <a:pt x="5592" y="1703"/>
                  </a:lnTo>
                  <a:lnTo>
                    <a:pt x="5687" y="1689"/>
                  </a:lnTo>
                  <a:lnTo>
                    <a:pt x="5851" y="1689"/>
                  </a:lnTo>
                  <a:lnTo>
                    <a:pt x="5851" y="1444"/>
                  </a:lnTo>
                  <a:lnTo>
                    <a:pt x="5838" y="1280"/>
                  </a:lnTo>
                  <a:lnTo>
                    <a:pt x="5838" y="1117"/>
                  </a:lnTo>
                  <a:lnTo>
                    <a:pt x="5796" y="994"/>
                  </a:lnTo>
                  <a:lnTo>
                    <a:pt x="5783" y="830"/>
                  </a:lnTo>
                  <a:lnTo>
                    <a:pt x="5728" y="694"/>
                  </a:lnTo>
                  <a:lnTo>
                    <a:pt x="5700" y="585"/>
                  </a:lnTo>
                  <a:lnTo>
                    <a:pt x="5647" y="476"/>
                  </a:lnTo>
                  <a:lnTo>
                    <a:pt x="5592" y="381"/>
                  </a:lnTo>
                  <a:lnTo>
                    <a:pt x="5524" y="300"/>
                  </a:lnTo>
                  <a:lnTo>
                    <a:pt x="5469" y="245"/>
                  </a:lnTo>
                  <a:lnTo>
                    <a:pt x="5387" y="190"/>
                  </a:lnTo>
                  <a:lnTo>
                    <a:pt x="5292" y="136"/>
                  </a:lnTo>
                  <a:lnTo>
                    <a:pt x="5237" y="95"/>
                  </a:lnTo>
                  <a:lnTo>
                    <a:pt x="5169" y="54"/>
                  </a:lnTo>
                  <a:lnTo>
                    <a:pt x="5101" y="40"/>
                  </a:lnTo>
                  <a:lnTo>
                    <a:pt x="5019" y="0"/>
                  </a:lnTo>
                  <a:lnTo>
                    <a:pt x="1228" y="108"/>
                  </a:lnTo>
                </a:path>
              </a:pathLst>
            </a:custGeom>
            <a:noFill/>
            <a:ln w="0">
              <a:solidFill>
                <a:srgbClr val="000000"/>
              </a:solidFill>
              <a:round/>
              <a:headEnd/>
              <a:tailEnd/>
            </a:ln>
          </p:spPr>
          <p:txBody>
            <a:bodyPr/>
            <a:lstStyle/>
            <a:p>
              <a:endParaRPr lang="en-US"/>
            </a:p>
          </p:txBody>
        </p:sp>
        <p:sp>
          <p:nvSpPr>
            <p:cNvPr id="15400" name="Freeform 47"/>
            <p:cNvSpPr>
              <a:spLocks/>
            </p:cNvSpPr>
            <p:nvPr/>
          </p:nvSpPr>
          <p:spPr bwMode="auto">
            <a:xfrm>
              <a:off x="896" y="3070"/>
              <a:ext cx="1950" cy="572"/>
            </a:xfrm>
            <a:custGeom>
              <a:avLst/>
              <a:gdLst>
                <a:gd name="T0" fmla="*/ 0 w 5851"/>
                <a:gd name="T1" fmla="*/ 0 h 1716"/>
                <a:gd name="T2" fmla="*/ 0 w 5851"/>
                <a:gd name="T3" fmla="*/ 0 h 1716"/>
                <a:gd name="T4" fmla="*/ 0 w 5851"/>
                <a:gd name="T5" fmla="*/ 0 h 1716"/>
                <a:gd name="T6" fmla="*/ 0 w 5851"/>
                <a:gd name="T7" fmla="*/ 0 h 1716"/>
                <a:gd name="T8" fmla="*/ 0 w 5851"/>
                <a:gd name="T9" fmla="*/ 0 h 1716"/>
                <a:gd name="T10" fmla="*/ 0 w 5851"/>
                <a:gd name="T11" fmla="*/ 0 h 1716"/>
                <a:gd name="T12" fmla="*/ 0 w 5851"/>
                <a:gd name="T13" fmla="*/ 0 h 1716"/>
                <a:gd name="T14" fmla="*/ 0 w 5851"/>
                <a:gd name="T15" fmla="*/ 0 h 1716"/>
                <a:gd name="T16" fmla="*/ 0 w 5851"/>
                <a:gd name="T17" fmla="*/ 0 h 1716"/>
                <a:gd name="T18" fmla="*/ 0 w 5851"/>
                <a:gd name="T19" fmla="*/ 0 h 1716"/>
                <a:gd name="T20" fmla="*/ 0 w 5851"/>
                <a:gd name="T21" fmla="*/ 0 h 1716"/>
                <a:gd name="T22" fmla="*/ 0 w 5851"/>
                <a:gd name="T23" fmla="*/ 0 h 1716"/>
                <a:gd name="T24" fmla="*/ 0 w 5851"/>
                <a:gd name="T25" fmla="*/ 0 h 1716"/>
                <a:gd name="T26" fmla="*/ 0 w 5851"/>
                <a:gd name="T27" fmla="*/ 0 h 1716"/>
                <a:gd name="T28" fmla="*/ 0 w 5851"/>
                <a:gd name="T29" fmla="*/ 0 h 1716"/>
                <a:gd name="T30" fmla="*/ 0 w 5851"/>
                <a:gd name="T31" fmla="*/ 0 h 1716"/>
                <a:gd name="T32" fmla="*/ 0 w 5851"/>
                <a:gd name="T33" fmla="*/ 0 h 1716"/>
                <a:gd name="T34" fmla="*/ 0 w 5851"/>
                <a:gd name="T35" fmla="*/ 0 h 1716"/>
                <a:gd name="T36" fmla="*/ 0 w 5851"/>
                <a:gd name="T37" fmla="*/ 0 h 1716"/>
                <a:gd name="T38" fmla="*/ 0 w 5851"/>
                <a:gd name="T39" fmla="*/ 0 h 1716"/>
                <a:gd name="T40" fmla="*/ 0 w 5851"/>
                <a:gd name="T41" fmla="*/ 0 h 1716"/>
                <a:gd name="T42" fmla="*/ 0 w 5851"/>
                <a:gd name="T43" fmla="*/ 0 h 1716"/>
                <a:gd name="T44" fmla="*/ 0 w 5851"/>
                <a:gd name="T45" fmla="*/ 0 h 1716"/>
                <a:gd name="T46" fmla="*/ 0 w 5851"/>
                <a:gd name="T47" fmla="*/ 0 h 1716"/>
                <a:gd name="T48" fmla="*/ 0 w 5851"/>
                <a:gd name="T49" fmla="*/ 0 h 1716"/>
                <a:gd name="T50" fmla="*/ 0 w 5851"/>
                <a:gd name="T51" fmla="*/ 0 h 1716"/>
                <a:gd name="T52" fmla="*/ 0 w 5851"/>
                <a:gd name="T53" fmla="*/ 0 h 1716"/>
                <a:gd name="T54" fmla="*/ 0 w 5851"/>
                <a:gd name="T55" fmla="*/ 0 h 1716"/>
                <a:gd name="T56" fmla="*/ 0 w 5851"/>
                <a:gd name="T57" fmla="*/ 0 h 1716"/>
                <a:gd name="T58" fmla="*/ 0 w 5851"/>
                <a:gd name="T59" fmla="*/ 0 h 1716"/>
                <a:gd name="T60" fmla="*/ 0 w 5851"/>
                <a:gd name="T61" fmla="*/ 0 h 1716"/>
                <a:gd name="T62" fmla="*/ 0 w 5851"/>
                <a:gd name="T63" fmla="*/ 0 h 17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51"/>
                <a:gd name="T97" fmla="*/ 0 h 1716"/>
                <a:gd name="T98" fmla="*/ 5851 w 5851"/>
                <a:gd name="T99" fmla="*/ 1716 h 17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51" h="1716">
                  <a:moveTo>
                    <a:pt x="1228" y="108"/>
                  </a:moveTo>
                  <a:lnTo>
                    <a:pt x="1050" y="149"/>
                  </a:lnTo>
                  <a:lnTo>
                    <a:pt x="901" y="163"/>
                  </a:lnTo>
                  <a:lnTo>
                    <a:pt x="709" y="217"/>
                  </a:lnTo>
                  <a:lnTo>
                    <a:pt x="573" y="313"/>
                  </a:lnTo>
                  <a:lnTo>
                    <a:pt x="423" y="381"/>
                  </a:lnTo>
                  <a:lnTo>
                    <a:pt x="314" y="463"/>
                  </a:lnTo>
                  <a:lnTo>
                    <a:pt x="231" y="491"/>
                  </a:lnTo>
                  <a:lnTo>
                    <a:pt x="204" y="544"/>
                  </a:lnTo>
                  <a:lnTo>
                    <a:pt x="123" y="626"/>
                  </a:lnTo>
                  <a:lnTo>
                    <a:pt x="55" y="734"/>
                  </a:lnTo>
                  <a:lnTo>
                    <a:pt x="14" y="789"/>
                  </a:lnTo>
                  <a:lnTo>
                    <a:pt x="0" y="843"/>
                  </a:lnTo>
                  <a:lnTo>
                    <a:pt x="0" y="898"/>
                  </a:lnTo>
                  <a:lnTo>
                    <a:pt x="0" y="994"/>
                  </a:lnTo>
                  <a:lnTo>
                    <a:pt x="14" y="1021"/>
                  </a:lnTo>
                  <a:lnTo>
                    <a:pt x="27" y="1102"/>
                  </a:lnTo>
                  <a:lnTo>
                    <a:pt x="68" y="1157"/>
                  </a:lnTo>
                  <a:lnTo>
                    <a:pt x="110" y="1212"/>
                  </a:lnTo>
                  <a:lnTo>
                    <a:pt x="150" y="1253"/>
                  </a:lnTo>
                  <a:lnTo>
                    <a:pt x="218" y="1280"/>
                  </a:lnTo>
                  <a:lnTo>
                    <a:pt x="368" y="1334"/>
                  </a:lnTo>
                  <a:lnTo>
                    <a:pt x="654" y="1389"/>
                  </a:lnTo>
                  <a:lnTo>
                    <a:pt x="1022" y="1471"/>
                  </a:lnTo>
                  <a:lnTo>
                    <a:pt x="1309" y="1485"/>
                  </a:lnTo>
                  <a:lnTo>
                    <a:pt x="1392" y="1485"/>
                  </a:lnTo>
                  <a:lnTo>
                    <a:pt x="1445" y="1471"/>
                  </a:lnTo>
                  <a:lnTo>
                    <a:pt x="1747" y="1117"/>
                  </a:lnTo>
                  <a:lnTo>
                    <a:pt x="2264" y="1185"/>
                  </a:lnTo>
                  <a:lnTo>
                    <a:pt x="3110" y="1471"/>
                  </a:lnTo>
                  <a:lnTo>
                    <a:pt x="3423" y="1703"/>
                  </a:lnTo>
                  <a:lnTo>
                    <a:pt x="3695" y="1716"/>
                  </a:lnTo>
                  <a:lnTo>
                    <a:pt x="3846" y="1703"/>
                  </a:lnTo>
                  <a:lnTo>
                    <a:pt x="3955" y="1716"/>
                  </a:lnTo>
                  <a:lnTo>
                    <a:pt x="4418" y="1689"/>
                  </a:lnTo>
                  <a:lnTo>
                    <a:pt x="4596" y="1689"/>
                  </a:lnTo>
                  <a:lnTo>
                    <a:pt x="4733" y="1689"/>
                  </a:lnTo>
                  <a:lnTo>
                    <a:pt x="4801" y="1689"/>
                  </a:lnTo>
                  <a:lnTo>
                    <a:pt x="4909" y="1703"/>
                  </a:lnTo>
                  <a:lnTo>
                    <a:pt x="4950" y="1703"/>
                  </a:lnTo>
                  <a:lnTo>
                    <a:pt x="5019" y="1689"/>
                  </a:lnTo>
                  <a:lnTo>
                    <a:pt x="5183" y="1689"/>
                  </a:lnTo>
                  <a:lnTo>
                    <a:pt x="5319" y="1689"/>
                  </a:lnTo>
                  <a:lnTo>
                    <a:pt x="5428" y="1689"/>
                  </a:lnTo>
                  <a:lnTo>
                    <a:pt x="5592" y="1703"/>
                  </a:lnTo>
                  <a:lnTo>
                    <a:pt x="5687" y="1689"/>
                  </a:lnTo>
                  <a:lnTo>
                    <a:pt x="5851" y="1689"/>
                  </a:lnTo>
                  <a:lnTo>
                    <a:pt x="5851" y="1444"/>
                  </a:lnTo>
                  <a:lnTo>
                    <a:pt x="5838" y="1280"/>
                  </a:lnTo>
                  <a:lnTo>
                    <a:pt x="5838" y="1117"/>
                  </a:lnTo>
                  <a:lnTo>
                    <a:pt x="5796" y="994"/>
                  </a:lnTo>
                  <a:lnTo>
                    <a:pt x="5783" y="830"/>
                  </a:lnTo>
                  <a:lnTo>
                    <a:pt x="5728" y="694"/>
                  </a:lnTo>
                  <a:lnTo>
                    <a:pt x="5700" y="585"/>
                  </a:lnTo>
                  <a:lnTo>
                    <a:pt x="5647" y="476"/>
                  </a:lnTo>
                  <a:lnTo>
                    <a:pt x="5592" y="381"/>
                  </a:lnTo>
                  <a:lnTo>
                    <a:pt x="5524" y="300"/>
                  </a:lnTo>
                  <a:lnTo>
                    <a:pt x="5469" y="245"/>
                  </a:lnTo>
                  <a:lnTo>
                    <a:pt x="5387" y="190"/>
                  </a:lnTo>
                  <a:lnTo>
                    <a:pt x="5292" y="136"/>
                  </a:lnTo>
                  <a:lnTo>
                    <a:pt x="5237" y="95"/>
                  </a:lnTo>
                  <a:lnTo>
                    <a:pt x="5169" y="54"/>
                  </a:lnTo>
                  <a:lnTo>
                    <a:pt x="5101" y="40"/>
                  </a:lnTo>
                  <a:lnTo>
                    <a:pt x="5019" y="0"/>
                  </a:lnTo>
                  <a:lnTo>
                    <a:pt x="1228" y="108"/>
                  </a:lnTo>
                </a:path>
              </a:pathLst>
            </a:custGeom>
            <a:noFill/>
            <a:ln w="0">
              <a:solidFill>
                <a:srgbClr val="000000"/>
              </a:solidFill>
              <a:round/>
              <a:headEnd/>
              <a:tailEnd/>
            </a:ln>
          </p:spPr>
          <p:txBody>
            <a:bodyPr/>
            <a:lstStyle/>
            <a:p>
              <a:endParaRPr lang="en-US"/>
            </a:p>
          </p:txBody>
        </p:sp>
        <p:sp>
          <p:nvSpPr>
            <p:cNvPr id="15401" name="Freeform 48"/>
            <p:cNvSpPr>
              <a:spLocks/>
            </p:cNvSpPr>
            <p:nvPr/>
          </p:nvSpPr>
          <p:spPr bwMode="auto">
            <a:xfrm>
              <a:off x="1246" y="2292"/>
              <a:ext cx="1437" cy="1091"/>
            </a:xfrm>
            <a:custGeom>
              <a:avLst/>
              <a:gdLst>
                <a:gd name="T0" fmla="*/ 0 w 4310"/>
                <a:gd name="T1" fmla="*/ 0 h 3272"/>
                <a:gd name="T2" fmla="*/ 0 w 4310"/>
                <a:gd name="T3" fmla="*/ 0 h 3272"/>
                <a:gd name="T4" fmla="*/ 0 w 4310"/>
                <a:gd name="T5" fmla="*/ 0 h 3272"/>
                <a:gd name="T6" fmla="*/ 0 w 4310"/>
                <a:gd name="T7" fmla="*/ 0 h 3272"/>
                <a:gd name="T8" fmla="*/ 0 w 4310"/>
                <a:gd name="T9" fmla="*/ 0 h 3272"/>
                <a:gd name="T10" fmla="*/ 0 w 4310"/>
                <a:gd name="T11" fmla="*/ 0 h 3272"/>
                <a:gd name="T12" fmla="*/ 0 w 4310"/>
                <a:gd name="T13" fmla="*/ 0 h 3272"/>
                <a:gd name="T14" fmla="*/ 0 w 4310"/>
                <a:gd name="T15" fmla="*/ 0 h 3272"/>
                <a:gd name="T16" fmla="*/ 0 w 4310"/>
                <a:gd name="T17" fmla="*/ 0 h 3272"/>
                <a:gd name="T18" fmla="*/ 0 w 4310"/>
                <a:gd name="T19" fmla="*/ 0 h 3272"/>
                <a:gd name="T20" fmla="*/ 0 w 4310"/>
                <a:gd name="T21" fmla="*/ 0 h 3272"/>
                <a:gd name="T22" fmla="*/ 0 w 4310"/>
                <a:gd name="T23" fmla="*/ 0 h 3272"/>
                <a:gd name="T24" fmla="*/ 0 w 4310"/>
                <a:gd name="T25" fmla="*/ 0 h 3272"/>
                <a:gd name="T26" fmla="*/ 0 w 4310"/>
                <a:gd name="T27" fmla="*/ 0 h 3272"/>
                <a:gd name="T28" fmla="*/ 0 w 4310"/>
                <a:gd name="T29" fmla="*/ 0 h 3272"/>
                <a:gd name="T30" fmla="*/ 0 w 4310"/>
                <a:gd name="T31" fmla="*/ 0 h 3272"/>
                <a:gd name="T32" fmla="*/ 0 w 4310"/>
                <a:gd name="T33" fmla="*/ 0 h 3272"/>
                <a:gd name="T34" fmla="*/ 0 w 4310"/>
                <a:gd name="T35" fmla="*/ 0 h 3272"/>
                <a:gd name="T36" fmla="*/ 0 w 4310"/>
                <a:gd name="T37" fmla="*/ 0 h 3272"/>
                <a:gd name="T38" fmla="*/ 0 w 4310"/>
                <a:gd name="T39" fmla="*/ 0 h 3272"/>
                <a:gd name="T40" fmla="*/ 0 w 4310"/>
                <a:gd name="T41" fmla="*/ 0 h 3272"/>
                <a:gd name="T42" fmla="*/ 0 w 4310"/>
                <a:gd name="T43" fmla="*/ 0 h 3272"/>
                <a:gd name="T44" fmla="*/ 0 w 4310"/>
                <a:gd name="T45" fmla="*/ 0 h 3272"/>
                <a:gd name="T46" fmla="*/ 0 w 4310"/>
                <a:gd name="T47" fmla="*/ 0 h 3272"/>
                <a:gd name="T48" fmla="*/ 0 w 4310"/>
                <a:gd name="T49" fmla="*/ 0 h 3272"/>
                <a:gd name="T50" fmla="*/ 0 w 4310"/>
                <a:gd name="T51" fmla="*/ 0 h 3272"/>
                <a:gd name="T52" fmla="*/ 0 w 4310"/>
                <a:gd name="T53" fmla="*/ 0 h 3272"/>
                <a:gd name="T54" fmla="*/ 0 w 4310"/>
                <a:gd name="T55" fmla="*/ 0 h 3272"/>
                <a:gd name="T56" fmla="*/ 0 w 4310"/>
                <a:gd name="T57" fmla="*/ 0 h 3272"/>
                <a:gd name="T58" fmla="*/ 0 w 4310"/>
                <a:gd name="T59" fmla="*/ 0 h 3272"/>
                <a:gd name="T60" fmla="*/ 0 w 4310"/>
                <a:gd name="T61" fmla="*/ 0 h 3272"/>
                <a:gd name="T62" fmla="*/ 0 w 4310"/>
                <a:gd name="T63" fmla="*/ 0 h 3272"/>
                <a:gd name="T64" fmla="*/ 0 w 4310"/>
                <a:gd name="T65" fmla="*/ 0 h 3272"/>
                <a:gd name="T66" fmla="*/ 0 w 4310"/>
                <a:gd name="T67" fmla="*/ 0 h 3272"/>
                <a:gd name="T68" fmla="*/ 0 w 4310"/>
                <a:gd name="T69" fmla="*/ 0 h 3272"/>
                <a:gd name="T70" fmla="*/ 0 w 4310"/>
                <a:gd name="T71" fmla="*/ 0 h 3272"/>
                <a:gd name="T72" fmla="*/ 0 w 4310"/>
                <a:gd name="T73" fmla="*/ 0 h 3272"/>
                <a:gd name="T74" fmla="*/ 0 w 4310"/>
                <a:gd name="T75" fmla="*/ 0 h 3272"/>
                <a:gd name="T76" fmla="*/ 0 w 4310"/>
                <a:gd name="T77" fmla="*/ 0 h 3272"/>
                <a:gd name="T78" fmla="*/ 0 w 4310"/>
                <a:gd name="T79" fmla="*/ 0 h 3272"/>
                <a:gd name="T80" fmla="*/ 0 w 4310"/>
                <a:gd name="T81" fmla="*/ 0 h 3272"/>
                <a:gd name="T82" fmla="*/ 0 w 4310"/>
                <a:gd name="T83" fmla="*/ 0 h 3272"/>
                <a:gd name="T84" fmla="*/ 0 w 4310"/>
                <a:gd name="T85" fmla="*/ 0 h 3272"/>
                <a:gd name="T86" fmla="*/ 0 w 4310"/>
                <a:gd name="T87" fmla="*/ 0 h 3272"/>
                <a:gd name="T88" fmla="*/ 0 w 4310"/>
                <a:gd name="T89" fmla="*/ 0 h 3272"/>
                <a:gd name="T90" fmla="*/ 0 w 4310"/>
                <a:gd name="T91" fmla="*/ 0 h 3272"/>
                <a:gd name="T92" fmla="*/ 0 w 4310"/>
                <a:gd name="T93" fmla="*/ 0 h 3272"/>
                <a:gd name="T94" fmla="*/ 0 w 4310"/>
                <a:gd name="T95" fmla="*/ 0 h 3272"/>
                <a:gd name="T96" fmla="*/ 0 w 4310"/>
                <a:gd name="T97" fmla="*/ 0 h 3272"/>
                <a:gd name="T98" fmla="*/ 0 w 4310"/>
                <a:gd name="T99" fmla="*/ 0 h 3272"/>
                <a:gd name="T100" fmla="*/ 0 w 4310"/>
                <a:gd name="T101" fmla="*/ 0 h 3272"/>
                <a:gd name="T102" fmla="*/ 0 w 4310"/>
                <a:gd name="T103" fmla="*/ 0 h 3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10"/>
                <a:gd name="T157" fmla="*/ 0 h 3272"/>
                <a:gd name="T158" fmla="*/ 4310 w 4310"/>
                <a:gd name="T159" fmla="*/ 3272 h 3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10" h="3272">
                  <a:moveTo>
                    <a:pt x="846" y="641"/>
                  </a:moveTo>
                  <a:lnTo>
                    <a:pt x="765" y="641"/>
                  </a:lnTo>
                  <a:lnTo>
                    <a:pt x="750" y="669"/>
                  </a:lnTo>
                  <a:lnTo>
                    <a:pt x="710" y="669"/>
                  </a:lnTo>
                  <a:lnTo>
                    <a:pt x="682" y="709"/>
                  </a:lnTo>
                  <a:lnTo>
                    <a:pt x="655" y="737"/>
                  </a:lnTo>
                  <a:lnTo>
                    <a:pt x="642" y="792"/>
                  </a:lnTo>
                  <a:lnTo>
                    <a:pt x="642" y="873"/>
                  </a:lnTo>
                  <a:lnTo>
                    <a:pt x="655" y="886"/>
                  </a:lnTo>
                  <a:lnTo>
                    <a:pt x="682" y="928"/>
                  </a:lnTo>
                  <a:lnTo>
                    <a:pt x="697" y="928"/>
                  </a:lnTo>
                  <a:lnTo>
                    <a:pt x="737" y="955"/>
                  </a:lnTo>
                  <a:lnTo>
                    <a:pt x="601" y="1064"/>
                  </a:lnTo>
                  <a:lnTo>
                    <a:pt x="478" y="1145"/>
                  </a:lnTo>
                  <a:lnTo>
                    <a:pt x="382" y="1213"/>
                  </a:lnTo>
                  <a:lnTo>
                    <a:pt x="342" y="1268"/>
                  </a:lnTo>
                  <a:lnTo>
                    <a:pt x="259" y="1351"/>
                  </a:lnTo>
                  <a:lnTo>
                    <a:pt x="151" y="1541"/>
                  </a:lnTo>
                  <a:lnTo>
                    <a:pt x="27" y="1774"/>
                  </a:lnTo>
                  <a:lnTo>
                    <a:pt x="0" y="1910"/>
                  </a:lnTo>
                  <a:lnTo>
                    <a:pt x="0" y="2019"/>
                  </a:lnTo>
                  <a:lnTo>
                    <a:pt x="0" y="2127"/>
                  </a:lnTo>
                  <a:lnTo>
                    <a:pt x="14" y="2237"/>
                  </a:lnTo>
                  <a:lnTo>
                    <a:pt x="27" y="2305"/>
                  </a:lnTo>
                  <a:lnTo>
                    <a:pt x="68" y="2373"/>
                  </a:lnTo>
                  <a:lnTo>
                    <a:pt x="123" y="2482"/>
                  </a:lnTo>
                  <a:lnTo>
                    <a:pt x="164" y="2537"/>
                  </a:lnTo>
                  <a:lnTo>
                    <a:pt x="206" y="2592"/>
                  </a:lnTo>
                  <a:lnTo>
                    <a:pt x="259" y="2646"/>
                  </a:lnTo>
                  <a:lnTo>
                    <a:pt x="369" y="2741"/>
                  </a:lnTo>
                  <a:lnTo>
                    <a:pt x="423" y="2769"/>
                  </a:lnTo>
                  <a:lnTo>
                    <a:pt x="546" y="2877"/>
                  </a:lnTo>
                  <a:lnTo>
                    <a:pt x="601" y="2905"/>
                  </a:lnTo>
                  <a:lnTo>
                    <a:pt x="750" y="2972"/>
                  </a:lnTo>
                  <a:lnTo>
                    <a:pt x="860" y="2999"/>
                  </a:lnTo>
                  <a:lnTo>
                    <a:pt x="969" y="3012"/>
                  </a:lnTo>
                  <a:lnTo>
                    <a:pt x="1065" y="3012"/>
                  </a:lnTo>
                  <a:lnTo>
                    <a:pt x="1118" y="3012"/>
                  </a:lnTo>
                  <a:lnTo>
                    <a:pt x="1160" y="3012"/>
                  </a:lnTo>
                  <a:lnTo>
                    <a:pt x="1228" y="3082"/>
                  </a:lnTo>
                  <a:lnTo>
                    <a:pt x="1365" y="3122"/>
                  </a:lnTo>
                  <a:lnTo>
                    <a:pt x="1488" y="3176"/>
                  </a:lnTo>
                  <a:lnTo>
                    <a:pt x="1637" y="3218"/>
                  </a:lnTo>
                  <a:lnTo>
                    <a:pt x="2115" y="3272"/>
                  </a:lnTo>
                  <a:lnTo>
                    <a:pt x="2482" y="3272"/>
                  </a:lnTo>
                  <a:lnTo>
                    <a:pt x="2605" y="3272"/>
                  </a:lnTo>
                  <a:lnTo>
                    <a:pt x="2713" y="3272"/>
                  </a:lnTo>
                  <a:lnTo>
                    <a:pt x="2768" y="3231"/>
                  </a:lnTo>
                  <a:lnTo>
                    <a:pt x="2864" y="3190"/>
                  </a:lnTo>
                  <a:lnTo>
                    <a:pt x="2918" y="3176"/>
                  </a:lnTo>
                  <a:lnTo>
                    <a:pt x="3000" y="3135"/>
                  </a:lnTo>
                  <a:lnTo>
                    <a:pt x="3028" y="3108"/>
                  </a:lnTo>
                  <a:lnTo>
                    <a:pt x="3055" y="3067"/>
                  </a:lnTo>
                  <a:lnTo>
                    <a:pt x="3205" y="3027"/>
                  </a:lnTo>
                  <a:lnTo>
                    <a:pt x="3328" y="2999"/>
                  </a:lnTo>
                  <a:lnTo>
                    <a:pt x="3478" y="2918"/>
                  </a:lnTo>
                  <a:lnTo>
                    <a:pt x="3600" y="2864"/>
                  </a:lnTo>
                  <a:lnTo>
                    <a:pt x="3751" y="2756"/>
                  </a:lnTo>
                  <a:lnTo>
                    <a:pt x="3874" y="2605"/>
                  </a:lnTo>
                  <a:lnTo>
                    <a:pt x="4010" y="2482"/>
                  </a:lnTo>
                  <a:lnTo>
                    <a:pt x="4106" y="2305"/>
                  </a:lnTo>
                  <a:lnTo>
                    <a:pt x="4187" y="2114"/>
                  </a:lnTo>
                  <a:lnTo>
                    <a:pt x="4242" y="1991"/>
                  </a:lnTo>
                  <a:lnTo>
                    <a:pt x="4269" y="1896"/>
                  </a:lnTo>
                  <a:lnTo>
                    <a:pt x="4282" y="1732"/>
                  </a:lnTo>
                  <a:lnTo>
                    <a:pt x="4310" y="1583"/>
                  </a:lnTo>
                  <a:lnTo>
                    <a:pt x="4269" y="1432"/>
                  </a:lnTo>
                  <a:lnTo>
                    <a:pt x="4227" y="1351"/>
                  </a:lnTo>
                  <a:lnTo>
                    <a:pt x="4174" y="1255"/>
                  </a:lnTo>
                  <a:lnTo>
                    <a:pt x="4078" y="1160"/>
                  </a:lnTo>
                  <a:lnTo>
                    <a:pt x="4023" y="1119"/>
                  </a:lnTo>
                  <a:lnTo>
                    <a:pt x="3969" y="1050"/>
                  </a:lnTo>
                  <a:lnTo>
                    <a:pt x="3874" y="982"/>
                  </a:lnTo>
                  <a:lnTo>
                    <a:pt x="3969" y="941"/>
                  </a:lnTo>
                  <a:lnTo>
                    <a:pt x="3996" y="900"/>
                  </a:lnTo>
                  <a:lnTo>
                    <a:pt x="4010" y="845"/>
                  </a:lnTo>
                  <a:lnTo>
                    <a:pt x="4010" y="818"/>
                  </a:lnTo>
                  <a:lnTo>
                    <a:pt x="3996" y="777"/>
                  </a:lnTo>
                  <a:lnTo>
                    <a:pt x="3914" y="722"/>
                  </a:lnTo>
                  <a:lnTo>
                    <a:pt x="3846" y="682"/>
                  </a:lnTo>
                  <a:lnTo>
                    <a:pt x="3764" y="682"/>
                  </a:lnTo>
                  <a:lnTo>
                    <a:pt x="3655" y="682"/>
                  </a:lnTo>
                  <a:lnTo>
                    <a:pt x="3587" y="709"/>
                  </a:lnTo>
                  <a:lnTo>
                    <a:pt x="3532" y="709"/>
                  </a:lnTo>
                  <a:lnTo>
                    <a:pt x="3546" y="586"/>
                  </a:lnTo>
                  <a:lnTo>
                    <a:pt x="3478" y="464"/>
                  </a:lnTo>
                  <a:lnTo>
                    <a:pt x="3396" y="369"/>
                  </a:lnTo>
                  <a:lnTo>
                    <a:pt x="3341" y="341"/>
                  </a:lnTo>
                  <a:lnTo>
                    <a:pt x="3273" y="286"/>
                  </a:lnTo>
                  <a:lnTo>
                    <a:pt x="3081" y="191"/>
                  </a:lnTo>
                  <a:lnTo>
                    <a:pt x="2864" y="150"/>
                  </a:lnTo>
                  <a:lnTo>
                    <a:pt x="2632" y="55"/>
                  </a:lnTo>
                  <a:lnTo>
                    <a:pt x="2482" y="0"/>
                  </a:lnTo>
                  <a:lnTo>
                    <a:pt x="2222" y="42"/>
                  </a:lnTo>
                  <a:lnTo>
                    <a:pt x="1924" y="95"/>
                  </a:lnTo>
                  <a:lnTo>
                    <a:pt x="1719" y="178"/>
                  </a:lnTo>
                  <a:lnTo>
                    <a:pt x="1596" y="259"/>
                  </a:lnTo>
                  <a:lnTo>
                    <a:pt x="1433" y="341"/>
                  </a:lnTo>
                  <a:lnTo>
                    <a:pt x="1256" y="395"/>
                  </a:lnTo>
                  <a:lnTo>
                    <a:pt x="1133" y="423"/>
                  </a:lnTo>
                  <a:lnTo>
                    <a:pt x="1065" y="478"/>
                  </a:lnTo>
                  <a:lnTo>
                    <a:pt x="1010" y="518"/>
                  </a:lnTo>
                  <a:lnTo>
                    <a:pt x="955" y="559"/>
                  </a:lnTo>
                  <a:lnTo>
                    <a:pt x="887" y="614"/>
                  </a:lnTo>
                  <a:lnTo>
                    <a:pt x="846" y="641"/>
                  </a:lnTo>
                  <a:close/>
                </a:path>
              </a:pathLst>
            </a:custGeom>
            <a:solidFill>
              <a:srgbClr val="FF9A73"/>
            </a:solidFill>
            <a:ln w="9525">
              <a:noFill/>
              <a:round/>
              <a:headEnd/>
              <a:tailEnd/>
            </a:ln>
          </p:spPr>
          <p:txBody>
            <a:bodyPr/>
            <a:lstStyle/>
            <a:p>
              <a:endParaRPr lang="en-US"/>
            </a:p>
          </p:txBody>
        </p:sp>
        <p:sp>
          <p:nvSpPr>
            <p:cNvPr id="15402" name="Freeform 49"/>
            <p:cNvSpPr>
              <a:spLocks/>
            </p:cNvSpPr>
            <p:nvPr/>
          </p:nvSpPr>
          <p:spPr bwMode="auto">
            <a:xfrm>
              <a:off x="1246" y="2292"/>
              <a:ext cx="1437" cy="1091"/>
            </a:xfrm>
            <a:custGeom>
              <a:avLst/>
              <a:gdLst>
                <a:gd name="T0" fmla="*/ 0 w 4310"/>
                <a:gd name="T1" fmla="*/ 0 h 3272"/>
                <a:gd name="T2" fmla="*/ 0 w 4310"/>
                <a:gd name="T3" fmla="*/ 0 h 3272"/>
                <a:gd name="T4" fmla="*/ 0 w 4310"/>
                <a:gd name="T5" fmla="*/ 0 h 3272"/>
                <a:gd name="T6" fmla="*/ 0 w 4310"/>
                <a:gd name="T7" fmla="*/ 0 h 3272"/>
                <a:gd name="T8" fmla="*/ 0 w 4310"/>
                <a:gd name="T9" fmla="*/ 0 h 3272"/>
                <a:gd name="T10" fmla="*/ 0 w 4310"/>
                <a:gd name="T11" fmla="*/ 0 h 3272"/>
                <a:gd name="T12" fmla="*/ 0 w 4310"/>
                <a:gd name="T13" fmla="*/ 0 h 3272"/>
                <a:gd name="T14" fmla="*/ 0 w 4310"/>
                <a:gd name="T15" fmla="*/ 0 h 3272"/>
                <a:gd name="T16" fmla="*/ 0 w 4310"/>
                <a:gd name="T17" fmla="*/ 0 h 3272"/>
                <a:gd name="T18" fmla="*/ 0 w 4310"/>
                <a:gd name="T19" fmla="*/ 0 h 3272"/>
                <a:gd name="T20" fmla="*/ 0 w 4310"/>
                <a:gd name="T21" fmla="*/ 0 h 3272"/>
                <a:gd name="T22" fmla="*/ 0 w 4310"/>
                <a:gd name="T23" fmla="*/ 0 h 3272"/>
                <a:gd name="T24" fmla="*/ 0 w 4310"/>
                <a:gd name="T25" fmla="*/ 0 h 3272"/>
                <a:gd name="T26" fmla="*/ 0 w 4310"/>
                <a:gd name="T27" fmla="*/ 0 h 3272"/>
                <a:gd name="T28" fmla="*/ 0 w 4310"/>
                <a:gd name="T29" fmla="*/ 0 h 3272"/>
                <a:gd name="T30" fmla="*/ 0 w 4310"/>
                <a:gd name="T31" fmla="*/ 0 h 3272"/>
                <a:gd name="T32" fmla="*/ 0 w 4310"/>
                <a:gd name="T33" fmla="*/ 0 h 3272"/>
                <a:gd name="T34" fmla="*/ 0 w 4310"/>
                <a:gd name="T35" fmla="*/ 0 h 3272"/>
                <a:gd name="T36" fmla="*/ 0 w 4310"/>
                <a:gd name="T37" fmla="*/ 0 h 3272"/>
                <a:gd name="T38" fmla="*/ 0 w 4310"/>
                <a:gd name="T39" fmla="*/ 0 h 3272"/>
                <a:gd name="T40" fmla="*/ 0 w 4310"/>
                <a:gd name="T41" fmla="*/ 0 h 3272"/>
                <a:gd name="T42" fmla="*/ 0 w 4310"/>
                <a:gd name="T43" fmla="*/ 0 h 3272"/>
                <a:gd name="T44" fmla="*/ 0 w 4310"/>
                <a:gd name="T45" fmla="*/ 0 h 3272"/>
                <a:gd name="T46" fmla="*/ 0 w 4310"/>
                <a:gd name="T47" fmla="*/ 0 h 3272"/>
                <a:gd name="T48" fmla="*/ 0 w 4310"/>
                <a:gd name="T49" fmla="*/ 0 h 3272"/>
                <a:gd name="T50" fmla="*/ 0 w 4310"/>
                <a:gd name="T51" fmla="*/ 0 h 3272"/>
                <a:gd name="T52" fmla="*/ 0 w 4310"/>
                <a:gd name="T53" fmla="*/ 0 h 3272"/>
                <a:gd name="T54" fmla="*/ 0 w 4310"/>
                <a:gd name="T55" fmla="*/ 0 h 3272"/>
                <a:gd name="T56" fmla="*/ 0 w 4310"/>
                <a:gd name="T57" fmla="*/ 0 h 3272"/>
                <a:gd name="T58" fmla="*/ 0 w 4310"/>
                <a:gd name="T59" fmla="*/ 0 h 3272"/>
                <a:gd name="T60" fmla="*/ 0 w 4310"/>
                <a:gd name="T61" fmla="*/ 0 h 3272"/>
                <a:gd name="T62" fmla="*/ 0 w 4310"/>
                <a:gd name="T63" fmla="*/ 0 h 3272"/>
                <a:gd name="T64" fmla="*/ 0 w 4310"/>
                <a:gd name="T65" fmla="*/ 0 h 3272"/>
                <a:gd name="T66" fmla="*/ 0 w 4310"/>
                <a:gd name="T67" fmla="*/ 0 h 3272"/>
                <a:gd name="T68" fmla="*/ 0 w 4310"/>
                <a:gd name="T69" fmla="*/ 0 h 3272"/>
                <a:gd name="T70" fmla="*/ 0 w 4310"/>
                <a:gd name="T71" fmla="*/ 0 h 3272"/>
                <a:gd name="T72" fmla="*/ 0 w 4310"/>
                <a:gd name="T73" fmla="*/ 0 h 3272"/>
                <a:gd name="T74" fmla="*/ 0 w 4310"/>
                <a:gd name="T75" fmla="*/ 0 h 3272"/>
                <a:gd name="T76" fmla="*/ 0 w 4310"/>
                <a:gd name="T77" fmla="*/ 0 h 3272"/>
                <a:gd name="T78" fmla="*/ 0 w 4310"/>
                <a:gd name="T79" fmla="*/ 0 h 3272"/>
                <a:gd name="T80" fmla="*/ 0 w 4310"/>
                <a:gd name="T81" fmla="*/ 0 h 3272"/>
                <a:gd name="T82" fmla="*/ 0 w 4310"/>
                <a:gd name="T83" fmla="*/ 0 h 3272"/>
                <a:gd name="T84" fmla="*/ 0 w 4310"/>
                <a:gd name="T85" fmla="*/ 0 h 3272"/>
                <a:gd name="T86" fmla="*/ 0 w 4310"/>
                <a:gd name="T87" fmla="*/ 0 h 3272"/>
                <a:gd name="T88" fmla="*/ 0 w 4310"/>
                <a:gd name="T89" fmla="*/ 0 h 3272"/>
                <a:gd name="T90" fmla="*/ 0 w 4310"/>
                <a:gd name="T91" fmla="*/ 0 h 3272"/>
                <a:gd name="T92" fmla="*/ 0 w 4310"/>
                <a:gd name="T93" fmla="*/ 0 h 3272"/>
                <a:gd name="T94" fmla="*/ 0 w 4310"/>
                <a:gd name="T95" fmla="*/ 0 h 3272"/>
                <a:gd name="T96" fmla="*/ 0 w 4310"/>
                <a:gd name="T97" fmla="*/ 0 h 3272"/>
                <a:gd name="T98" fmla="*/ 0 w 4310"/>
                <a:gd name="T99" fmla="*/ 0 h 3272"/>
                <a:gd name="T100" fmla="*/ 0 w 4310"/>
                <a:gd name="T101" fmla="*/ 0 h 3272"/>
                <a:gd name="T102" fmla="*/ 0 w 4310"/>
                <a:gd name="T103" fmla="*/ 0 h 3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10"/>
                <a:gd name="T157" fmla="*/ 0 h 3272"/>
                <a:gd name="T158" fmla="*/ 4310 w 4310"/>
                <a:gd name="T159" fmla="*/ 3272 h 3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10" h="3272">
                  <a:moveTo>
                    <a:pt x="846" y="641"/>
                  </a:moveTo>
                  <a:lnTo>
                    <a:pt x="765" y="641"/>
                  </a:lnTo>
                  <a:lnTo>
                    <a:pt x="750" y="669"/>
                  </a:lnTo>
                  <a:lnTo>
                    <a:pt x="710" y="669"/>
                  </a:lnTo>
                  <a:lnTo>
                    <a:pt x="682" y="709"/>
                  </a:lnTo>
                  <a:lnTo>
                    <a:pt x="655" y="737"/>
                  </a:lnTo>
                  <a:lnTo>
                    <a:pt x="642" y="792"/>
                  </a:lnTo>
                  <a:lnTo>
                    <a:pt x="642" y="873"/>
                  </a:lnTo>
                  <a:lnTo>
                    <a:pt x="655" y="886"/>
                  </a:lnTo>
                  <a:lnTo>
                    <a:pt x="682" y="928"/>
                  </a:lnTo>
                  <a:lnTo>
                    <a:pt x="697" y="928"/>
                  </a:lnTo>
                  <a:lnTo>
                    <a:pt x="737" y="955"/>
                  </a:lnTo>
                  <a:lnTo>
                    <a:pt x="601" y="1064"/>
                  </a:lnTo>
                  <a:lnTo>
                    <a:pt x="478" y="1145"/>
                  </a:lnTo>
                  <a:lnTo>
                    <a:pt x="382" y="1213"/>
                  </a:lnTo>
                  <a:lnTo>
                    <a:pt x="342" y="1268"/>
                  </a:lnTo>
                  <a:lnTo>
                    <a:pt x="259" y="1351"/>
                  </a:lnTo>
                  <a:lnTo>
                    <a:pt x="151" y="1541"/>
                  </a:lnTo>
                  <a:lnTo>
                    <a:pt x="27" y="1774"/>
                  </a:lnTo>
                  <a:lnTo>
                    <a:pt x="0" y="1910"/>
                  </a:lnTo>
                  <a:lnTo>
                    <a:pt x="0" y="2019"/>
                  </a:lnTo>
                  <a:lnTo>
                    <a:pt x="0" y="2127"/>
                  </a:lnTo>
                  <a:lnTo>
                    <a:pt x="14" y="2237"/>
                  </a:lnTo>
                  <a:lnTo>
                    <a:pt x="27" y="2305"/>
                  </a:lnTo>
                  <a:lnTo>
                    <a:pt x="68" y="2373"/>
                  </a:lnTo>
                  <a:lnTo>
                    <a:pt x="123" y="2482"/>
                  </a:lnTo>
                  <a:lnTo>
                    <a:pt x="164" y="2537"/>
                  </a:lnTo>
                  <a:lnTo>
                    <a:pt x="206" y="2592"/>
                  </a:lnTo>
                  <a:lnTo>
                    <a:pt x="259" y="2646"/>
                  </a:lnTo>
                  <a:lnTo>
                    <a:pt x="369" y="2741"/>
                  </a:lnTo>
                  <a:lnTo>
                    <a:pt x="423" y="2769"/>
                  </a:lnTo>
                  <a:lnTo>
                    <a:pt x="546" y="2877"/>
                  </a:lnTo>
                  <a:lnTo>
                    <a:pt x="601" y="2905"/>
                  </a:lnTo>
                  <a:lnTo>
                    <a:pt x="750" y="2972"/>
                  </a:lnTo>
                  <a:lnTo>
                    <a:pt x="860" y="2999"/>
                  </a:lnTo>
                  <a:lnTo>
                    <a:pt x="969" y="3012"/>
                  </a:lnTo>
                  <a:lnTo>
                    <a:pt x="1065" y="3012"/>
                  </a:lnTo>
                  <a:lnTo>
                    <a:pt x="1118" y="3012"/>
                  </a:lnTo>
                  <a:lnTo>
                    <a:pt x="1160" y="3012"/>
                  </a:lnTo>
                  <a:lnTo>
                    <a:pt x="1228" y="3082"/>
                  </a:lnTo>
                  <a:lnTo>
                    <a:pt x="1365" y="3122"/>
                  </a:lnTo>
                  <a:lnTo>
                    <a:pt x="1488" y="3176"/>
                  </a:lnTo>
                  <a:lnTo>
                    <a:pt x="1637" y="3218"/>
                  </a:lnTo>
                  <a:lnTo>
                    <a:pt x="2115" y="3272"/>
                  </a:lnTo>
                  <a:lnTo>
                    <a:pt x="2482" y="3272"/>
                  </a:lnTo>
                  <a:lnTo>
                    <a:pt x="2605" y="3272"/>
                  </a:lnTo>
                  <a:lnTo>
                    <a:pt x="2713" y="3272"/>
                  </a:lnTo>
                  <a:lnTo>
                    <a:pt x="2768" y="3231"/>
                  </a:lnTo>
                  <a:lnTo>
                    <a:pt x="2864" y="3190"/>
                  </a:lnTo>
                  <a:lnTo>
                    <a:pt x="2918" y="3176"/>
                  </a:lnTo>
                  <a:lnTo>
                    <a:pt x="3000" y="3135"/>
                  </a:lnTo>
                  <a:lnTo>
                    <a:pt x="3028" y="3108"/>
                  </a:lnTo>
                  <a:lnTo>
                    <a:pt x="3055" y="3067"/>
                  </a:lnTo>
                  <a:lnTo>
                    <a:pt x="3205" y="3027"/>
                  </a:lnTo>
                  <a:lnTo>
                    <a:pt x="3328" y="2999"/>
                  </a:lnTo>
                  <a:lnTo>
                    <a:pt x="3478" y="2918"/>
                  </a:lnTo>
                  <a:lnTo>
                    <a:pt x="3600" y="2864"/>
                  </a:lnTo>
                  <a:lnTo>
                    <a:pt x="3751" y="2756"/>
                  </a:lnTo>
                  <a:lnTo>
                    <a:pt x="3874" y="2605"/>
                  </a:lnTo>
                  <a:lnTo>
                    <a:pt x="4010" y="2482"/>
                  </a:lnTo>
                  <a:lnTo>
                    <a:pt x="4106" y="2305"/>
                  </a:lnTo>
                  <a:lnTo>
                    <a:pt x="4187" y="2114"/>
                  </a:lnTo>
                  <a:lnTo>
                    <a:pt x="4242" y="1991"/>
                  </a:lnTo>
                  <a:lnTo>
                    <a:pt x="4269" y="1896"/>
                  </a:lnTo>
                  <a:lnTo>
                    <a:pt x="4282" y="1732"/>
                  </a:lnTo>
                  <a:lnTo>
                    <a:pt x="4310" y="1583"/>
                  </a:lnTo>
                  <a:lnTo>
                    <a:pt x="4269" y="1432"/>
                  </a:lnTo>
                  <a:lnTo>
                    <a:pt x="4227" y="1351"/>
                  </a:lnTo>
                  <a:lnTo>
                    <a:pt x="4174" y="1255"/>
                  </a:lnTo>
                  <a:lnTo>
                    <a:pt x="4078" y="1160"/>
                  </a:lnTo>
                  <a:lnTo>
                    <a:pt x="4023" y="1119"/>
                  </a:lnTo>
                  <a:lnTo>
                    <a:pt x="3969" y="1050"/>
                  </a:lnTo>
                  <a:lnTo>
                    <a:pt x="3874" y="982"/>
                  </a:lnTo>
                  <a:lnTo>
                    <a:pt x="3969" y="941"/>
                  </a:lnTo>
                  <a:lnTo>
                    <a:pt x="3996" y="900"/>
                  </a:lnTo>
                  <a:lnTo>
                    <a:pt x="4010" y="845"/>
                  </a:lnTo>
                  <a:lnTo>
                    <a:pt x="4010" y="818"/>
                  </a:lnTo>
                  <a:lnTo>
                    <a:pt x="3996" y="777"/>
                  </a:lnTo>
                  <a:lnTo>
                    <a:pt x="3914" y="722"/>
                  </a:lnTo>
                  <a:lnTo>
                    <a:pt x="3846" y="682"/>
                  </a:lnTo>
                  <a:lnTo>
                    <a:pt x="3764" y="682"/>
                  </a:lnTo>
                  <a:lnTo>
                    <a:pt x="3655" y="682"/>
                  </a:lnTo>
                  <a:lnTo>
                    <a:pt x="3587" y="709"/>
                  </a:lnTo>
                  <a:lnTo>
                    <a:pt x="3532" y="709"/>
                  </a:lnTo>
                  <a:lnTo>
                    <a:pt x="3546" y="586"/>
                  </a:lnTo>
                  <a:lnTo>
                    <a:pt x="3478" y="464"/>
                  </a:lnTo>
                  <a:lnTo>
                    <a:pt x="3396" y="369"/>
                  </a:lnTo>
                  <a:lnTo>
                    <a:pt x="3341" y="341"/>
                  </a:lnTo>
                  <a:lnTo>
                    <a:pt x="3273" y="286"/>
                  </a:lnTo>
                  <a:lnTo>
                    <a:pt x="3081" y="191"/>
                  </a:lnTo>
                  <a:lnTo>
                    <a:pt x="2864" y="150"/>
                  </a:lnTo>
                  <a:lnTo>
                    <a:pt x="2632" y="55"/>
                  </a:lnTo>
                  <a:lnTo>
                    <a:pt x="2482" y="0"/>
                  </a:lnTo>
                  <a:lnTo>
                    <a:pt x="2222" y="42"/>
                  </a:lnTo>
                  <a:lnTo>
                    <a:pt x="1924" y="95"/>
                  </a:lnTo>
                  <a:lnTo>
                    <a:pt x="1719" y="178"/>
                  </a:lnTo>
                  <a:lnTo>
                    <a:pt x="1596" y="259"/>
                  </a:lnTo>
                  <a:lnTo>
                    <a:pt x="1433" y="341"/>
                  </a:lnTo>
                  <a:lnTo>
                    <a:pt x="1256" y="395"/>
                  </a:lnTo>
                  <a:lnTo>
                    <a:pt x="1133" y="423"/>
                  </a:lnTo>
                  <a:lnTo>
                    <a:pt x="1065" y="478"/>
                  </a:lnTo>
                  <a:lnTo>
                    <a:pt x="1010" y="518"/>
                  </a:lnTo>
                  <a:lnTo>
                    <a:pt x="955" y="559"/>
                  </a:lnTo>
                  <a:lnTo>
                    <a:pt x="887" y="614"/>
                  </a:lnTo>
                  <a:lnTo>
                    <a:pt x="846" y="641"/>
                  </a:lnTo>
                </a:path>
              </a:pathLst>
            </a:custGeom>
            <a:noFill/>
            <a:ln w="0">
              <a:solidFill>
                <a:srgbClr val="000000"/>
              </a:solidFill>
              <a:round/>
              <a:headEnd/>
              <a:tailEnd/>
            </a:ln>
          </p:spPr>
          <p:txBody>
            <a:bodyPr/>
            <a:lstStyle/>
            <a:p>
              <a:endParaRPr lang="en-US"/>
            </a:p>
          </p:txBody>
        </p:sp>
        <p:sp>
          <p:nvSpPr>
            <p:cNvPr id="15403" name="Freeform 50"/>
            <p:cNvSpPr>
              <a:spLocks/>
            </p:cNvSpPr>
            <p:nvPr/>
          </p:nvSpPr>
          <p:spPr bwMode="auto">
            <a:xfrm>
              <a:off x="1246" y="2292"/>
              <a:ext cx="1437" cy="1091"/>
            </a:xfrm>
            <a:custGeom>
              <a:avLst/>
              <a:gdLst>
                <a:gd name="T0" fmla="*/ 0 w 4310"/>
                <a:gd name="T1" fmla="*/ 0 h 3272"/>
                <a:gd name="T2" fmla="*/ 0 w 4310"/>
                <a:gd name="T3" fmla="*/ 0 h 3272"/>
                <a:gd name="T4" fmla="*/ 0 w 4310"/>
                <a:gd name="T5" fmla="*/ 0 h 3272"/>
                <a:gd name="T6" fmla="*/ 0 w 4310"/>
                <a:gd name="T7" fmla="*/ 0 h 3272"/>
                <a:gd name="T8" fmla="*/ 0 w 4310"/>
                <a:gd name="T9" fmla="*/ 0 h 3272"/>
                <a:gd name="T10" fmla="*/ 0 w 4310"/>
                <a:gd name="T11" fmla="*/ 0 h 3272"/>
                <a:gd name="T12" fmla="*/ 0 w 4310"/>
                <a:gd name="T13" fmla="*/ 0 h 3272"/>
                <a:gd name="T14" fmla="*/ 0 w 4310"/>
                <a:gd name="T15" fmla="*/ 0 h 3272"/>
                <a:gd name="T16" fmla="*/ 0 w 4310"/>
                <a:gd name="T17" fmla="*/ 0 h 3272"/>
                <a:gd name="T18" fmla="*/ 0 w 4310"/>
                <a:gd name="T19" fmla="*/ 0 h 3272"/>
                <a:gd name="T20" fmla="*/ 0 w 4310"/>
                <a:gd name="T21" fmla="*/ 0 h 3272"/>
                <a:gd name="T22" fmla="*/ 0 w 4310"/>
                <a:gd name="T23" fmla="*/ 0 h 3272"/>
                <a:gd name="T24" fmla="*/ 0 w 4310"/>
                <a:gd name="T25" fmla="*/ 0 h 3272"/>
                <a:gd name="T26" fmla="*/ 0 w 4310"/>
                <a:gd name="T27" fmla="*/ 0 h 3272"/>
                <a:gd name="T28" fmla="*/ 0 w 4310"/>
                <a:gd name="T29" fmla="*/ 0 h 3272"/>
                <a:gd name="T30" fmla="*/ 0 w 4310"/>
                <a:gd name="T31" fmla="*/ 0 h 3272"/>
                <a:gd name="T32" fmla="*/ 0 w 4310"/>
                <a:gd name="T33" fmla="*/ 0 h 3272"/>
                <a:gd name="T34" fmla="*/ 0 w 4310"/>
                <a:gd name="T35" fmla="*/ 0 h 3272"/>
                <a:gd name="T36" fmla="*/ 0 w 4310"/>
                <a:gd name="T37" fmla="*/ 0 h 3272"/>
                <a:gd name="T38" fmla="*/ 0 w 4310"/>
                <a:gd name="T39" fmla="*/ 0 h 3272"/>
                <a:gd name="T40" fmla="*/ 0 w 4310"/>
                <a:gd name="T41" fmla="*/ 0 h 3272"/>
                <a:gd name="T42" fmla="*/ 0 w 4310"/>
                <a:gd name="T43" fmla="*/ 0 h 3272"/>
                <a:gd name="T44" fmla="*/ 0 w 4310"/>
                <a:gd name="T45" fmla="*/ 0 h 3272"/>
                <a:gd name="T46" fmla="*/ 0 w 4310"/>
                <a:gd name="T47" fmla="*/ 0 h 3272"/>
                <a:gd name="T48" fmla="*/ 0 w 4310"/>
                <a:gd name="T49" fmla="*/ 0 h 3272"/>
                <a:gd name="T50" fmla="*/ 0 w 4310"/>
                <a:gd name="T51" fmla="*/ 0 h 3272"/>
                <a:gd name="T52" fmla="*/ 0 w 4310"/>
                <a:gd name="T53" fmla="*/ 0 h 3272"/>
                <a:gd name="T54" fmla="*/ 0 w 4310"/>
                <a:gd name="T55" fmla="*/ 0 h 3272"/>
                <a:gd name="T56" fmla="*/ 0 w 4310"/>
                <a:gd name="T57" fmla="*/ 0 h 3272"/>
                <a:gd name="T58" fmla="*/ 0 w 4310"/>
                <a:gd name="T59" fmla="*/ 0 h 3272"/>
                <a:gd name="T60" fmla="*/ 0 w 4310"/>
                <a:gd name="T61" fmla="*/ 0 h 3272"/>
                <a:gd name="T62" fmla="*/ 0 w 4310"/>
                <a:gd name="T63" fmla="*/ 0 h 3272"/>
                <a:gd name="T64" fmla="*/ 0 w 4310"/>
                <a:gd name="T65" fmla="*/ 0 h 3272"/>
                <a:gd name="T66" fmla="*/ 0 w 4310"/>
                <a:gd name="T67" fmla="*/ 0 h 3272"/>
                <a:gd name="T68" fmla="*/ 0 w 4310"/>
                <a:gd name="T69" fmla="*/ 0 h 3272"/>
                <a:gd name="T70" fmla="*/ 0 w 4310"/>
                <a:gd name="T71" fmla="*/ 0 h 3272"/>
                <a:gd name="T72" fmla="*/ 0 w 4310"/>
                <a:gd name="T73" fmla="*/ 0 h 3272"/>
                <a:gd name="T74" fmla="*/ 0 w 4310"/>
                <a:gd name="T75" fmla="*/ 0 h 3272"/>
                <a:gd name="T76" fmla="*/ 0 w 4310"/>
                <a:gd name="T77" fmla="*/ 0 h 3272"/>
                <a:gd name="T78" fmla="*/ 0 w 4310"/>
                <a:gd name="T79" fmla="*/ 0 h 3272"/>
                <a:gd name="T80" fmla="*/ 0 w 4310"/>
                <a:gd name="T81" fmla="*/ 0 h 3272"/>
                <a:gd name="T82" fmla="*/ 0 w 4310"/>
                <a:gd name="T83" fmla="*/ 0 h 3272"/>
                <a:gd name="T84" fmla="*/ 0 w 4310"/>
                <a:gd name="T85" fmla="*/ 0 h 3272"/>
                <a:gd name="T86" fmla="*/ 0 w 4310"/>
                <a:gd name="T87" fmla="*/ 0 h 3272"/>
                <a:gd name="T88" fmla="*/ 0 w 4310"/>
                <a:gd name="T89" fmla="*/ 0 h 3272"/>
                <a:gd name="T90" fmla="*/ 0 w 4310"/>
                <a:gd name="T91" fmla="*/ 0 h 3272"/>
                <a:gd name="T92" fmla="*/ 0 w 4310"/>
                <a:gd name="T93" fmla="*/ 0 h 3272"/>
                <a:gd name="T94" fmla="*/ 0 w 4310"/>
                <a:gd name="T95" fmla="*/ 0 h 3272"/>
                <a:gd name="T96" fmla="*/ 0 w 4310"/>
                <a:gd name="T97" fmla="*/ 0 h 3272"/>
                <a:gd name="T98" fmla="*/ 0 w 4310"/>
                <a:gd name="T99" fmla="*/ 0 h 3272"/>
                <a:gd name="T100" fmla="*/ 0 w 4310"/>
                <a:gd name="T101" fmla="*/ 0 h 3272"/>
                <a:gd name="T102" fmla="*/ 0 w 4310"/>
                <a:gd name="T103" fmla="*/ 0 h 3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10"/>
                <a:gd name="T157" fmla="*/ 0 h 3272"/>
                <a:gd name="T158" fmla="*/ 4310 w 4310"/>
                <a:gd name="T159" fmla="*/ 3272 h 3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10" h="3272">
                  <a:moveTo>
                    <a:pt x="846" y="641"/>
                  </a:moveTo>
                  <a:lnTo>
                    <a:pt x="765" y="641"/>
                  </a:lnTo>
                  <a:lnTo>
                    <a:pt x="750" y="669"/>
                  </a:lnTo>
                  <a:lnTo>
                    <a:pt x="710" y="669"/>
                  </a:lnTo>
                  <a:lnTo>
                    <a:pt x="682" y="709"/>
                  </a:lnTo>
                  <a:lnTo>
                    <a:pt x="655" y="737"/>
                  </a:lnTo>
                  <a:lnTo>
                    <a:pt x="642" y="792"/>
                  </a:lnTo>
                  <a:lnTo>
                    <a:pt x="642" y="873"/>
                  </a:lnTo>
                  <a:lnTo>
                    <a:pt x="655" y="886"/>
                  </a:lnTo>
                  <a:lnTo>
                    <a:pt x="682" y="928"/>
                  </a:lnTo>
                  <a:lnTo>
                    <a:pt x="697" y="928"/>
                  </a:lnTo>
                  <a:lnTo>
                    <a:pt x="737" y="955"/>
                  </a:lnTo>
                  <a:lnTo>
                    <a:pt x="601" y="1064"/>
                  </a:lnTo>
                  <a:lnTo>
                    <a:pt x="478" y="1145"/>
                  </a:lnTo>
                  <a:lnTo>
                    <a:pt x="382" y="1213"/>
                  </a:lnTo>
                  <a:lnTo>
                    <a:pt x="342" y="1268"/>
                  </a:lnTo>
                  <a:lnTo>
                    <a:pt x="259" y="1351"/>
                  </a:lnTo>
                  <a:lnTo>
                    <a:pt x="151" y="1541"/>
                  </a:lnTo>
                  <a:lnTo>
                    <a:pt x="27" y="1774"/>
                  </a:lnTo>
                  <a:lnTo>
                    <a:pt x="0" y="1910"/>
                  </a:lnTo>
                  <a:lnTo>
                    <a:pt x="0" y="2019"/>
                  </a:lnTo>
                  <a:lnTo>
                    <a:pt x="0" y="2127"/>
                  </a:lnTo>
                  <a:lnTo>
                    <a:pt x="14" y="2237"/>
                  </a:lnTo>
                  <a:lnTo>
                    <a:pt x="27" y="2305"/>
                  </a:lnTo>
                  <a:lnTo>
                    <a:pt x="68" y="2373"/>
                  </a:lnTo>
                  <a:lnTo>
                    <a:pt x="123" y="2482"/>
                  </a:lnTo>
                  <a:lnTo>
                    <a:pt x="164" y="2537"/>
                  </a:lnTo>
                  <a:lnTo>
                    <a:pt x="206" y="2592"/>
                  </a:lnTo>
                  <a:lnTo>
                    <a:pt x="259" y="2646"/>
                  </a:lnTo>
                  <a:lnTo>
                    <a:pt x="369" y="2741"/>
                  </a:lnTo>
                  <a:lnTo>
                    <a:pt x="423" y="2769"/>
                  </a:lnTo>
                  <a:lnTo>
                    <a:pt x="546" y="2877"/>
                  </a:lnTo>
                  <a:lnTo>
                    <a:pt x="601" y="2905"/>
                  </a:lnTo>
                  <a:lnTo>
                    <a:pt x="750" y="2972"/>
                  </a:lnTo>
                  <a:lnTo>
                    <a:pt x="860" y="2999"/>
                  </a:lnTo>
                  <a:lnTo>
                    <a:pt x="969" y="3012"/>
                  </a:lnTo>
                  <a:lnTo>
                    <a:pt x="1065" y="3012"/>
                  </a:lnTo>
                  <a:lnTo>
                    <a:pt x="1118" y="3012"/>
                  </a:lnTo>
                  <a:lnTo>
                    <a:pt x="1160" y="3012"/>
                  </a:lnTo>
                  <a:lnTo>
                    <a:pt x="1228" y="3082"/>
                  </a:lnTo>
                  <a:lnTo>
                    <a:pt x="1365" y="3122"/>
                  </a:lnTo>
                  <a:lnTo>
                    <a:pt x="1488" y="3176"/>
                  </a:lnTo>
                  <a:lnTo>
                    <a:pt x="1637" y="3218"/>
                  </a:lnTo>
                  <a:lnTo>
                    <a:pt x="2115" y="3272"/>
                  </a:lnTo>
                  <a:lnTo>
                    <a:pt x="2482" y="3272"/>
                  </a:lnTo>
                  <a:lnTo>
                    <a:pt x="2605" y="3272"/>
                  </a:lnTo>
                  <a:lnTo>
                    <a:pt x="2713" y="3272"/>
                  </a:lnTo>
                  <a:lnTo>
                    <a:pt x="2768" y="3231"/>
                  </a:lnTo>
                  <a:lnTo>
                    <a:pt x="2864" y="3190"/>
                  </a:lnTo>
                  <a:lnTo>
                    <a:pt x="2918" y="3176"/>
                  </a:lnTo>
                  <a:lnTo>
                    <a:pt x="3000" y="3135"/>
                  </a:lnTo>
                  <a:lnTo>
                    <a:pt x="3028" y="3108"/>
                  </a:lnTo>
                  <a:lnTo>
                    <a:pt x="3055" y="3067"/>
                  </a:lnTo>
                  <a:lnTo>
                    <a:pt x="3205" y="3027"/>
                  </a:lnTo>
                  <a:lnTo>
                    <a:pt x="3328" y="2999"/>
                  </a:lnTo>
                  <a:lnTo>
                    <a:pt x="3478" y="2918"/>
                  </a:lnTo>
                  <a:lnTo>
                    <a:pt x="3600" y="2864"/>
                  </a:lnTo>
                  <a:lnTo>
                    <a:pt x="3751" y="2756"/>
                  </a:lnTo>
                  <a:lnTo>
                    <a:pt x="3874" y="2605"/>
                  </a:lnTo>
                  <a:lnTo>
                    <a:pt x="4010" y="2482"/>
                  </a:lnTo>
                  <a:lnTo>
                    <a:pt x="4106" y="2305"/>
                  </a:lnTo>
                  <a:lnTo>
                    <a:pt x="4187" y="2114"/>
                  </a:lnTo>
                  <a:lnTo>
                    <a:pt x="4242" y="1991"/>
                  </a:lnTo>
                  <a:lnTo>
                    <a:pt x="4269" y="1896"/>
                  </a:lnTo>
                  <a:lnTo>
                    <a:pt x="4282" y="1732"/>
                  </a:lnTo>
                  <a:lnTo>
                    <a:pt x="4310" y="1583"/>
                  </a:lnTo>
                  <a:lnTo>
                    <a:pt x="4269" y="1432"/>
                  </a:lnTo>
                  <a:lnTo>
                    <a:pt x="4227" y="1351"/>
                  </a:lnTo>
                  <a:lnTo>
                    <a:pt x="4174" y="1255"/>
                  </a:lnTo>
                  <a:lnTo>
                    <a:pt x="4078" y="1160"/>
                  </a:lnTo>
                  <a:lnTo>
                    <a:pt x="4023" y="1119"/>
                  </a:lnTo>
                  <a:lnTo>
                    <a:pt x="3969" y="1050"/>
                  </a:lnTo>
                  <a:lnTo>
                    <a:pt x="3874" y="982"/>
                  </a:lnTo>
                  <a:lnTo>
                    <a:pt x="3969" y="941"/>
                  </a:lnTo>
                  <a:lnTo>
                    <a:pt x="3996" y="900"/>
                  </a:lnTo>
                  <a:lnTo>
                    <a:pt x="4010" y="845"/>
                  </a:lnTo>
                  <a:lnTo>
                    <a:pt x="4010" y="818"/>
                  </a:lnTo>
                  <a:lnTo>
                    <a:pt x="3996" y="777"/>
                  </a:lnTo>
                  <a:lnTo>
                    <a:pt x="3914" y="722"/>
                  </a:lnTo>
                  <a:lnTo>
                    <a:pt x="3846" y="682"/>
                  </a:lnTo>
                  <a:lnTo>
                    <a:pt x="3764" y="682"/>
                  </a:lnTo>
                  <a:lnTo>
                    <a:pt x="3655" y="682"/>
                  </a:lnTo>
                  <a:lnTo>
                    <a:pt x="3587" y="709"/>
                  </a:lnTo>
                  <a:lnTo>
                    <a:pt x="3532" y="709"/>
                  </a:lnTo>
                  <a:lnTo>
                    <a:pt x="3546" y="586"/>
                  </a:lnTo>
                  <a:lnTo>
                    <a:pt x="3478" y="464"/>
                  </a:lnTo>
                  <a:lnTo>
                    <a:pt x="3396" y="369"/>
                  </a:lnTo>
                  <a:lnTo>
                    <a:pt x="3341" y="341"/>
                  </a:lnTo>
                  <a:lnTo>
                    <a:pt x="3273" y="286"/>
                  </a:lnTo>
                  <a:lnTo>
                    <a:pt x="3081" y="191"/>
                  </a:lnTo>
                  <a:lnTo>
                    <a:pt x="2864" y="150"/>
                  </a:lnTo>
                  <a:lnTo>
                    <a:pt x="2632" y="55"/>
                  </a:lnTo>
                  <a:lnTo>
                    <a:pt x="2482" y="0"/>
                  </a:lnTo>
                  <a:lnTo>
                    <a:pt x="2222" y="42"/>
                  </a:lnTo>
                  <a:lnTo>
                    <a:pt x="1924" y="95"/>
                  </a:lnTo>
                  <a:lnTo>
                    <a:pt x="1719" y="178"/>
                  </a:lnTo>
                  <a:lnTo>
                    <a:pt x="1596" y="259"/>
                  </a:lnTo>
                  <a:lnTo>
                    <a:pt x="1433" y="341"/>
                  </a:lnTo>
                  <a:lnTo>
                    <a:pt x="1256" y="395"/>
                  </a:lnTo>
                  <a:lnTo>
                    <a:pt x="1133" y="423"/>
                  </a:lnTo>
                  <a:lnTo>
                    <a:pt x="1065" y="478"/>
                  </a:lnTo>
                  <a:lnTo>
                    <a:pt x="1010" y="518"/>
                  </a:lnTo>
                  <a:lnTo>
                    <a:pt x="955" y="559"/>
                  </a:lnTo>
                  <a:lnTo>
                    <a:pt x="887" y="614"/>
                  </a:lnTo>
                  <a:lnTo>
                    <a:pt x="846" y="641"/>
                  </a:lnTo>
                </a:path>
              </a:pathLst>
            </a:custGeom>
            <a:noFill/>
            <a:ln w="0">
              <a:solidFill>
                <a:srgbClr val="000000"/>
              </a:solidFill>
              <a:round/>
              <a:headEnd/>
              <a:tailEnd/>
            </a:ln>
          </p:spPr>
          <p:txBody>
            <a:bodyPr/>
            <a:lstStyle/>
            <a:p>
              <a:endParaRPr lang="en-US"/>
            </a:p>
          </p:txBody>
        </p:sp>
        <p:sp>
          <p:nvSpPr>
            <p:cNvPr id="15404" name="Freeform 51"/>
            <p:cNvSpPr>
              <a:spLocks/>
            </p:cNvSpPr>
            <p:nvPr/>
          </p:nvSpPr>
          <p:spPr bwMode="auto">
            <a:xfrm>
              <a:off x="1578" y="2979"/>
              <a:ext cx="718" cy="204"/>
            </a:xfrm>
            <a:custGeom>
              <a:avLst/>
              <a:gdLst>
                <a:gd name="T0" fmla="*/ 0 w 2154"/>
                <a:gd name="T1" fmla="*/ 0 h 614"/>
                <a:gd name="T2" fmla="*/ 0 w 2154"/>
                <a:gd name="T3" fmla="*/ 0 h 614"/>
                <a:gd name="T4" fmla="*/ 0 w 2154"/>
                <a:gd name="T5" fmla="*/ 0 h 614"/>
                <a:gd name="T6" fmla="*/ 0 w 2154"/>
                <a:gd name="T7" fmla="*/ 0 h 614"/>
                <a:gd name="T8" fmla="*/ 0 w 2154"/>
                <a:gd name="T9" fmla="*/ 0 h 614"/>
                <a:gd name="T10" fmla="*/ 0 w 2154"/>
                <a:gd name="T11" fmla="*/ 0 h 614"/>
                <a:gd name="T12" fmla="*/ 0 w 2154"/>
                <a:gd name="T13" fmla="*/ 0 h 614"/>
                <a:gd name="T14" fmla="*/ 0 w 2154"/>
                <a:gd name="T15" fmla="*/ 0 h 614"/>
                <a:gd name="T16" fmla="*/ 0 w 2154"/>
                <a:gd name="T17" fmla="*/ 0 h 614"/>
                <a:gd name="T18" fmla="*/ 0 w 2154"/>
                <a:gd name="T19" fmla="*/ 0 h 614"/>
                <a:gd name="T20" fmla="*/ 0 w 2154"/>
                <a:gd name="T21" fmla="*/ 0 h 614"/>
                <a:gd name="T22" fmla="*/ 0 w 2154"/>
                <a:gd name="T23" fmla="*/ 0 h 614"/>
                <a:gd name="T24" fmla="*/ 0 w 2154"/>
                <a:gd name="T25" fmla="*/ 0 h 614"/>
                <a:gd name="T26" fmla="*/ 0 w 2154"/>
                <a:gd name="T27" fmla="*/ 0 h 614"/>
                <a:gd name="T28" fmla="*/ 0 w 2154"/>
                <a:gd name="T29" fmla="*/ 0 h 614"/>
                <a:gd name="T30" fmla="*/ 0 w 2154"/>
                <a:gd name="T31" fmla="*/ 0 h 614"/>
                <a:gd name="T32" fmla="*/ 0 w 2154"/>
                <a:gd name="T33" fmla="*/ 0 h 614"/>
                <a:gd name="T34" fmla="*/ 0 w 2154"/>
                <a:gd name="T35" fmla="*/ 0 h 614"/>
                <a:gd name="T36" fmla="*/ 0 w 2154"/>
                <a:gd name="T37" fmla="*/ 0 h 614"/>
                <a:gd name="T38" fmla="*/ 0 w 2154"/>
                <a:gd name="T39" fmla="*/ 0 h 614"/>
                <a:gd name="T40" fmla="*/ 0 w 2154"/>
                <a:gd name="T41" fmla="*/ 0 h 614"/>
                <a:gd name="T42" fmla="*/ 0 w 2154"/>
                <a:gd name="T43" fmla="*/ 0 h 614"/>
                <a:gd name="T44" fmla="*/ 0 w 2154"/>
                <a:gd name="T45" fmla="*/ 0 h 614"/>
                <a:gd name="T46" fmla="*/ 0 w 2154"/>
                <a:gd name="T47" fmla="*/ 0 h 614"/>
                <a:gd name="T48" fmla="*/ 0 w 2154"/>
                <a:gd name="T49" fmla="*/ 0 h 614"/>
                <a:gd name="T50" fmla="*/ 0 w 2154"/>
                <a:gd name="T51" fmla="*/ 0 h 614"/>
                <a:gd name="T52" fmla="*/ 0 w 2154"/>
                <a:gd name="T53" fmla="*/ 0 h 614"/>
                <a:gd name="T54" fmla="*/ 0 w 2154"/>
                <a:gd name="T55" fmla="*/ 0 h 614"/>
                <a:gd name="T56" fmla="*/ 0 w 2154"/>
                <a:gd name="T57" fmla="*/ 0 h 614"/>
                <a:gd name="T58" fmla="*/ 0 w 2154"/>
                <a:gd name="T59" fmla="*/ 0 h 614"/>
                <a:gd name="T60" fmla="*/ 0 w 2154"/>
                <a:gd name="T61" fmla="*/ 0 h 614"/>
                <a:gd name="T62" fmla="*/ 0 w 2154"/>
                <a:gd name="T63" fmla="*/ 0 h 614"/>
                <a:gd name="T64" fmla="*/ 0 w 2154"/>
                <a:gd name="T65" fmla="*/ 0 h 614"/>
                <a:gd name="T66" fmla="*/ 0 w 2154"/>
                <a:gd name="T67" fmla="*/ 0 h 614"/>
                <a:gd name="T68" fmla="*/ 0 w 2154"/>
                <a:gd name="T69" fmla="*/ 0 h 614"/>
                <a:gd name="T70" fmla="*/ 0 w 2154"/>
                <a:gd name="T71" fmla="*/ 0 h 614"/>
                <a:gd name="T72" fmla="*/ 0 w 2154"/>
                <a:gd name="T73" fmla="*/ 0 h 614"/>
                <a:gd name="T74" fmla="*/ 0 w 2154"/>
                <a:gd name="T75" fmla="*/ 0 h 6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4"/>
                <a:gd name="T115" fmla="*/ 0 h 614"/>
                <a:gd name="T116" fmla="*/ 2154 w 2154"/>
                <a:gd name="T117" fmla="*/ 614 h 6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4" h="614">
                  <a:moveTo>
                    <a:pt x="463" y="355"/>
                  </a:moveTo>
                  <a:lnTo>
                    <a:pt x="476" y="369"/>
                  </a:lnTo>
                  <a:lnTo>
                    <a:pt x="531" y="423"/>
                  </a:lnTo>
                  <a:lnTo>
                    <a:pt x="599" y="491"/>
                  </a:lnTo>
                  <a:lnTo>
                    <a:pt x="654" y="533"/>
                  </a:lnTo>
                  <a:lnTo>
                    <a:pt x="708" y="546"/>
                  </a:lnTo>
                  <a:lnTo>
                    <a:pt x="791" y="574"/>
                  </a:lnTo>
                  <a:lnTo>
                    <a:pt x="859" y="601"/>
                  </a:lnTo>
                  <a:lnTo>
                    <a:pt x="927" y="601"/>
                  </a:lnTo>
                  <a:lnTo>
                    <a:pt x="982" y="614"/>
                  </a:lnTo>
                  <a:lnTo>
                    <a:pt x="1022" y="614"/>
                  </a:lnTo>
                  <a:lnTo>
                    <a:pt x="1104" y="601"/>
                  </a:lnTo>
                  <a:lnTo>
                    <a:pt x="1173" y="587"/>
                  </a:lnTo>
                  <a:lnTo>
                    <a:pt x="1240" y="574"/>
                  </a:lnTo>
                  <a:lnTo>
                    <a:pt x="1293" y="574"/>
                  </a:lnTo>
                  <a:lnTo>
                    <a:pt x="1376" y="559"/>
                  </a:lnTo>
                  <a:lnTo>
                    <a:pt x="1417" y="546"/>
                  </a:lnTo>
                  <a:lnTo>
                    <a:pt x="1472" y="533"/>
                  </a:lnTo>
                  <a:lnTo>
                    <a:pt x="1525" y="519"/>
                  </a:lnTo>
                  <a:lnTo>
                    <a:pt x="1553" y="491"/>
                  </a:lnTo>
                  <a:lnTo>
                    <a:pt x="1608" y="464"/>
                  </a:lnTo>
                  <a:lnTo>
                    <a:pt x="1648" y="437"/>
                  </a:lnTo>
                  <a:lnTo>
                    <a:pt x="1689" y="410"/>
                  </a:lnTo>
                  <a:lnTo>
                    <a:pt x="1744" y="369"/>
                  </a:lnTo>
                  <a:lnTo>
                    <a:pt x="1771" y="328"/>
                  </a:lnTo>
                  <a:lnTo>
                    <a:pt x="1880" y="259"/>
                  </a:lnTo>
                  <a:lnTo>
                    <a:pt x="1908" y="219"/>
                  </a:lnTo>
                  <a:lnTo>
                    <a:pt x="1963" y="178"/>
                  </a:lnTo>
                  <a:lnTo>
                    <a:pt x="1990" y="151"/>
                  </a:lnTo>
                  <a:lnTo>
                    <a:pt x="2003" y="123"/>
                  </a:lnTo>
                  <a:lnTo>
                    <a:pt x="2058" y="123"/>
                  </a:lnTo>
                  <a:lnTo>
                    <a:pt x="2112" y="110"/>
                  </a:lnTo>
                  <a:lnTo>
                    <a:pt x="2139" y="96"/>
                  </a:lnTo>
                  <a:lnTo>
                    <a:pt x="2154" y="68"/>
                  </a:lnTo>
                  <a:lnTo>
                    <a:pt x="2139" y="55"/>
                  </a:lnTo>
                  <a:lnTo>
                    <a:pt x="2126" y="68"/>
                  </a:lnTo>
                  <a:lnTo>
                    <a:pt x="2099" y="96"/>
                  </a:lnTo>
                  <a:lnTo>
                    <a:pt x="2058" y="96"/>
                  </a:lnTo>
                  <a:lnTo>
                    <a:pt x="2016" y="96"/>
                  </a:lnTo>
                  <a:lnTo>
                    <a:pt x="1976" y="68"/>
                  </a:lnTo>
                  <a:lnTo>
                    <a:pt x="1963" y="55"/>
                  </a:lnTo>
                  <a:lnTo>
                    <a:pt x="1935" y="15"/>
                  </a:lnTo>
                  <a:lnTo>
                    <a:pt x="1921" y="0"/>
                  </a:lnTo>
                  <a:lnTo>
                    <a:pt x="1908" y="0"/>
                  </a:lnTo>
                  <a:lnTo>
                    <a:pt x="1921" y="42"/>
                  </a:lnTo>
                  <a:lnTo>
                    <a:pt x="1935" y="68"/>
                  </a:lnTo>
                  <a:lnTo>
                    <a:pt x="1963" y="96"/>
                  </a:lnTo>
                  <a:lnTo>
                    <a:pt x="1990" y="110"/>
                  </a:lnTo>
                  <a:lnTo>
                    <a:pt x="1963" y="151"/>
                  </a:lnTo>
                  <a:lnTo>
                    <a:pt x="1895" y="206"/>
                  </a:lnTo>
                  <a:lnTo>
                    <a:pt x="1812" y="259"/>
                  </a:lnTo>
                  <a:lnTo>
                    <a:pt x="1799" y="274"/>
                  </a:lnTo>
                  <a:lnTo>
                    <a:pt x="1716" y="274"/>
                  </a:lnTo>
                  <a:lnTo>
                    <a:pt x="1608" y="287"/>
                  </a:lnTo>
                  <a:lnTo>
                    <a:pt x="1593" y="274"/>
                  </a:lnTo>
                  <a:lnTo>
                    <a:pt x="1131" y="328"/>
                  </a:lnTo>
                  <a:lnTo>
                    <a:pt x="722" y="314"/>
                  </a:lnTo>
                  <a:lnTo>
                    <a:pt x="640" y="274"/>
                  </a:lnTo>
                  <a:lnTo>
                    <a:pt x="599" y="287"/>
                  </a:lnTo>
                  <a:lnTo>
                    <a:pt x="559" y="287"/>
                  </a:lnTo>
                  <a:lnTo>
                    <a:pt x="491" y="287"/>
                  </a:lnTo>
                  <a:lnTo>
                    <a:pt x="436" y="274"/>
                  </a:lnTo>
                  <a:lnTo>
                    <a:pt x="285" y="206"/>
                  </a:lnTo>
                  <a:lnTo>
                    <a:pt x="163" y="151"/>
                  </a:lnTo>
                  <a:lnTo>
                    <a:pt x="81" y="96"/>
                  </a:lnTo>
                  <a:lnTo>
                    <a:pt x="0" y="28"/>
                  </a:lnTo>
                  <a:lnTo>
                    <a:pt x="0" y="42"/>
                  </a:lnTo>
                  <a:lnTo>
                    <a:pt x="68" y="110"/>
                  </a:lnTo>
                  <a:lnTo>
                    <a:pt x="163" y="164"/>
                  </a:lnTo>
                  <a:lnTo>
                    <a:pt x="217" y="191"/>
                  </a:lnTo>
                  <a:lnTo>
                    <a:pt x="272" y="219"/>
                  </a:lnTo>
                  <a:lnTo>
                    <a:pt x="313" y="246"/>
                  </a:lnTo>
                  <a:lnTo>
                    <a:pt x="354" y="274"/>
                  </a:lnTo>
                  <a:lnTo>
                    <a:pt x="395" y="287"/>
                  </a:lnTo>
                  <a:lnTo>
                    <a:pt x="436" y="314"/>
                  </a:lnTo>
                  <a:lnTo>
                    <a:pt x="449" y="328"/>
                  </a:lnTo>
                  <a:lnTo>
                    <a:pt x="463" y="355"/>
                  </a:lnTo>
                  <a:close/>
                </a:path>
              </a:pathLst>
            </a:custGeom>
            <a:solidFill>
              <a:srgbClr val="0E0D0D"/>
            </a:solidFill>
            <a:ln w="9525">
              <a:noFill/>
              <a:round/>
              <a:headEnd/>
              <a:tailEnd/>
            </a:ln>
          </p:spPr>
          <p:txBody>
            <a:bodyPr/>
            <a:lstStyle/>
            <a:p>
              <a:endParaRPr lang="en-US"/>
            </a:p>
          </p:txBody>
        </p:sp>
        <p:sp>
          <p:nvSpPr>
            <p:cNvPr id="15405" name="Freeform 52"/>
            <p:cNvSpPr>
              <a:spLocks/>
            </p:cNvSpPr>
            <p:nvPr/>
          </p:nvSpPr>
          <p:spPr bwMode="auto">
            <a:xfrm>
              <a:off x="1578" y="2979"/>
              <a:ext cx="718" cy="204"/>
            </a:xfrm>
            <a:custGeom>
              <a:avLst/>
              <a:gdLst>
                <a:gd name="T0" fmla="*/ 0 w 2154"/>
                <a:gd name="T1" fmla="*/ 0 h 614"/>
                <a:gd name="T2" fmla="*/ 0 w 2154"/>
                <a:gd name="T3" fmla="*/ 0 h 614"/>
                <a:gd name="T4" fmla="*/ 0 w 2154"/>
                <a:gd name="T5" fmla="*/ 0 h 614"/>
                <a:gd name="T6" fmla="*/ 0 w 2154"/>
                <a:gd name="T7" fmla="*/ 0 h 614"/>
                <a:gd name="T8" fmla="*/ 0 w 2154"/>
                <a:gd name="T9" fmla="*/ 0 h 614"/>
                <a:gd name="T10" fmla="*/ 0 w 2154"/>
                <a:gd name="T11" fmla="*/ 0 h 614"/>
                <a:gd name="T12" fmla="*/ 0 w 2154"/>
                <a:gd name="T13" fmla="*/ 0 h 614"/>
                <a:gd name="T14" fmla="*/ 0 w 2154"/>
                <a:gd name="T15" fmla="*/ 0 h 614"/>
                <a:gd name="T16" fmla="*/ 0 w 2154"/>
                <a:gd name="T17" fmla="*/ 0 h 614"/>
                <a:gd name="T18" fmla="*/ 0 w 2154"/>
                <a:gd name="T19" fmla="*/ 0 h 614"/>
                <a:gd name="T20" fmla="*/ 0 w 2154"/>
                <a:gd name="T21" fmla="*/ 0 h 614"/>
                <a:gd name="T22" fmla="*/ 0 w 2154"/>
                <a:gd name="T23" fmla="*/ 0 h 614"/>
                <a:gd name="T24" fmla="*/ 0 w 2154"/>
                <a:gd name="T25" fmla="*/ 0 h 614"/>
                <a:gd name="T26" fmla="*/ 0 w 2154"/>
                <a:gd name="T27" fmla="*/ 0 h 614"/>
                <a:gd name="T28" fmla="*/ 0 w 2154"/>
                <a:gd name="T29" fmla="*/ 0 h 614"/>
                <a:gd name="T30" fmla="*/ 0 w 2154"/>
                <a:gd name="T31" fmla="*/ 0 h 614"/>
                <a:gd name="T32" fmla="*/ 0 w 2154"/>
                <a:gd name="T33" fmla="*/ 0 h 614"/>
                <a:gd name="T34" fmla="*/ 0 w 2154"/>
                <a:gd name="T35" fmla="*/ 0 h 614"/>
                <a:gd name="T36" fmla="*/ 0 w 2154"/>
                <a:gd name="T37" fmla="*/ 0 h 614"/>
                <a:gd name="T38" fmla="*/ 0 w 2154"/>
                <a:gd name="T39" fmla="*/ 0 h 614"/>
                <a:gd name="T40" fmla="*/ 0 w 2154"/>
                <a:gd name="T41" fmla="*/ 0 h 614"/>
                <a:gd name="T42" fmla="*/ 0 w 2154"/>
                <a:gd name="T43" fmla="*/ 0 h 614"/>
                <a:gd name="T44" fmla="*/ 0 w 2154"/>
                <a:gd name="T45" fmla="*/ 0 h 614"/>
                <a:gd name="T46" fmla="*/ 0 w 2154"/>
                <a:gd name="T47" fmla="*/ 0 h 614"/>
                <a:gd name="T48" fmla="*/ 0 w 2154"/>
                <a:gd name="T49" fmla="*/ 0 h 614"/>
                <a:gd name="T50" fmla="*/ 0 w 2154"/>
                <a:gd name="T51" fmla="*/ 0 h 614"/>
                <a:gd name="T52" fmla="*/ 0 w 2154"/>
                <a:gd name="T53" fmla="*/ 0 h 614"/>
                <a:gd name="T54" fmla="*/ 0 w 2154"/>
                <a:gd name="T55" fmla="*/ 0 h 614"/>
                <a:gd name="T56" fmla="*/ 0 w 2154"/>
                <a:gd name="T57" fmla="*/ 0 h 614"/>
                <a:gd name="T58" fmla="*/ 0 w 2154"/>
                <a:gd name="T59" fmla="*/ 0 h 614"/>
                <a:gd name="T60" fmla="*/ 0 w 2154"/>
                <a:gd name="T61" fmla="*/ 0 h 614"/>
                <a:gd name="T62" fmla="*/ 0 w 2154"/>
                <a:gd name="T63" fmla="*/ 0 h 614"/>
                <a:gd name="T64" fmla="*/ 0 w 2154"/>
                <a:gd name="T65" fmla="*/ 0 h 614"/>
                <a:gd name="T66" fmla="*/ 0 w 2154"/>
                <a:gd name="T67" fmla="*/ 0 h 614"/>
                <a:gd name="T68" fmla="*/ 0 w 2154"/>
                <a:gd name="T69" fmla="*/ 0 h 614"/>
                <a:gd name="T70" fmla="*/ 0 w 2154"/>
                <a:gd name="T71" fmla="*/ 0 h 614"/>
                <a:gd name="T72" fmla="*/ 0 w 2154"/>
                <a:gd name="T73" fmla="*/ 0 h 614"/>
                <a:gd name="T74" fmla="*/ 0 w 2154"/>
                <a:gd name="T75" fmla="*/ 0 h 6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4"/>
                <a:gd name="T115" fmla="*/ 0 h 614"/>
                <a:gd name="T116" fmla="*/ 2154 w 2154"/>
                <a:gd name="T117" fmla="*/ 614 h 6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4" h="614">
                  <a:moveTo>
                    <a:pt x="463" y="355"/>
                  </a:moveTo>
                  <a:lnTo>
                    <a:pt x="476" y="369"/>
                  </a:lnTo>
                  <a:lnTo>
                    <a:pt x="531" y="423"/>
                  </a:lnTo>
                  <a:lnTo>
                    <a:pt x="599" y="491"/>
                  </a:lnTo>
                  <a:lnTo>
                    <a:pt x="654" y="533"/>
                  </a:lnTo>
                  <a:lnTo>
                    <a:pt x="708" y="546"/>
                  </a:lnTo>
                  <a:lnTo>
                    <a:pt x="791" y="574"/>
                  </a:lnTo>
                  <a:lnTo>
                    <a:pt x="859" y="601"/>
                  </a:lnTo>
                  <a:lnTo>
                    <a:pt x="927" y="601"/>
                  </a:lnTo>
                  <a:lnTo>
                    <a:pt x="982" y="614"/>
                  </a:lnTo>
                  <a:lnTo>
                    <a:pt x="1022" y="614"/>
                  </a:lnTo>
                  <a:lnTo>
                    <a:pt x="1104" y="601"/>
                  </a:lnTo>
                  <a:lnTo>
                    <a:pt x="1173" y="587"/>
                  </a:lnTo>
                  <a:lnTo>
                    <a:pt x="1240" y="574"/>
                  </a:lnTo>
                  <a:lnTo>
                    <a:pt x="1293" y="574"/>
                  </a:lnTo>
                  <a:lnTo>
                    <a:pt x="1376" y="559"/>
                  </a:lnTo>
                  <a:lnTo>
                    <a:pt x="1417" y="546"/>
                  </a:lnTo>
                  <a:lnTo>
                    <a:pt x="1472" y="533"/>
                  </a:lnTo>
                  <a:lnTo>
                    <a:pt x="1525" y="519"/>
                  </a:lnTo>
                  <a:lnTo>
                    <a:pt x="1553" y="491"/>
                  </a:lnTo>
                  <a:lnTo>
                    <a:pt x="1608" y="464"/>
                  </a:lnTo>
                  <a:lnTo>
                    <a:pt x="1648" y="437"/>
                  </a:lnTo>
                  <a:lnTo>
                    <a:pt x="1689" y="410"/>
                  </a:lnTo>
                  <a:lnTo>
                    <a:pt x="1744" y="369"/>
                  </a:lnTo>
                  <a:lnTo>
                    <a:pt x="1771" y="328"/>
                  </a:lnTo>
                  <a:lnTo>
                    <a:pt x="1880" y="259"/>
                  </a:lnTo>
                  <a:lnTo>
                    <a:pt x="1908" y="219"/>
                  </a:lnTo>
                  <a:lnTo>
                    <a:pt x="1963" y="178"/>
                  </a:lnTo>
                  <a:lnTo>
                    <a:pt x="1990" y="151"/>
                  </a:lnTo>
                  <a:lnTo>
                    <a:pt x="2003" y="123"/>
                  </a:lnTo>
                  <a:lnTo>
                    <a:pt x="2058" y="123"/>
                  </a:lnTo>
                  <a:lnTo>
                    <a:pt x="2112" y="110"/>
                  </a:lnTo>
                  <a:lnTo>
                    <a:pt x="2139" y="96"/>
                  </a:lnTo>
                  <a:lnTo>
                    <a:pt x="2154" y="68"/>
                  </a:lnTo>
                  <a:lnTo>
                    <a:pt x="2139" y="55"/>
                  </a:lnTo>
                  <a:lnTo>
                    <a:pt x="2126" y="68"/>
                  </a:lnTo>
                  <a:lnTo>
                    <a:pt x="2099" y="96"/>
                  </a:lnTo>
                  <a:lnTo>
                    <a:pt x="2058" y="96"/>
                  </a:lnTo>
                  <a:lnTo>
                    <a:pt x="2016" y="96"/>
                  </a:lnTo>
                  <a:lnTo>
                    <a:pt x="1976" y="68"/>
                  </a:lnTo>
                  <a:lnTo>
                    <a:pt x="1963" y="55"/>
                  </a:lnTo>
                  <a:lnTo>
                    <a:pt x="1935" y="15"/>
                  </a:lnTo>
                  <a:lnTo>
                    <a:pt x="1921" y="0"/>
                  </a:lnTo>
                  <a:lnTo>
                    <a:pt x="1908" y="0"/>
                  </a:lnTo>
                  <a:lnTo>
                    <a:pt x="1921" y="42"/>
                  </a:lnTo>
                  <a:lnTo>
                    <a:pt x="1935" y="68"/>
                  </a:lnTo>
                  <a:lnTo>
                    <a:pt x="1963" y="96"/>
                  </a:lnTo>
                  <a:lnTo>
                    <a:pt x="1990" y="110"/>
                  </a:lnTo>
                  <a:lnTo>
                    <a:pt x="1963" y="151"/>
                  </a:lnTo>
                  <a:lnTo>
                    <a:pt x="1895" y="206"/>
                  </a:lnTo>
                  <a:lnTo>
                    <a:pt x="1812" y="259"/>
                  </a:lnTo>
                  <a:lnTo>
                    <a:pt x="1799" y="274"/>
                  </a:lnTo>
                  <a:lnTo>
                    <a:pt x="1716" y="274"/>
                  </a:lnTo>
                  <a:lnTo>
                    <a:pt x="1608" y="287"/>
                  </a:lnTo>
                  <a:lnTo>
                    <a:pt x="1593" y="274"/>
                  </a:lnTo>
                  <a:lnTo>
                    <a:pt x="1131" y="328"/>
                  </a:lnTo>
                  <a:lnTo>
                    <a:pt x="722" y="314"/>
                  </a:lnTo>
                  <a:lnTo>
                    <a:pt x="640" y="274"/>
                  </a:lnTo>
                  <a:lnTo>
                    <a:pt x="599" y="287"/>
                  </a:lnTo>
                  <a:lnTo>
                    <a:pt x="559" y="287"/>
                  </a:lnTo>
                  <a:lnTo>
                    <a:pt x="491" y="287"/>
                  </a:lnTo>
                  <a:lnTo>
                    <a:pt x="436" y="274"/>
                  </a:lnTo>
                  <a:lnTo>
                    <a:pt x="285" y="206"/>
                  </a:lnTo>
                  <a:lnTo>
                    <a:pt x="163" y="151"/>
                  </a:lnTo>
                  <a:lnTo>
                    <a:pt x="81" y="96"/>
                  </a:lnTo>
                  <a:lnTo>
                    <a:pt x="0" y="28"/>
                  </a:lnTo>
                  <a:lnTo>
                    <a:pt x="0" y="42"/>
                  </a:lnTo>
                  <a:lnTo>
                    <a:pt x="68" y="110"/>
                  </a:lnTo>
                  <a:lnTo>
                    <a:pt x="163" y="164"/>
                  </a:lnTo>
                  <a:lnTo>
                    <a:pt x="217" y="191"/>
                  </a:lnTo>
                  <a:lnTo>
                    <a:pt x="272" y="219"/>
                  </a:lnTo>
                  <a:lnTo>
                    <a:pt x="313" y="246"/>
                  </a:lnTo>
                  <a:lnTo>
                    <a:pt x="354" y="274"/>
                  </a:lnTo>
                  <a:lnTo>
                    <a:pt x="395" y="287"/>
                  </a:lnTo>
                  <a:lnTo>
                    <a:pt x="436" y="314"/>
                  </a:lnTo>
                  <a:lnTo>
                    <a:pt x="449" y="328"/>
                  </a:lnTo>
                  <a:lnTo>
                    <a:pt x="463" y="355"/>
                  </a:lnTo>
                </a:path>
              </a:pathLst>
            </a:custGeom>
            <a:noFill/>
            <a:ln w="0">
              <a:solidFill>
                <a:srgbClr val="000000"/>
              </a:solidFill>
              <a:round/>
              <a:headEnd/>
              <a:tailEnd/>
            </a:ln>
          </p:spPr>
          <p:txBody>
            <a:bodyPr/>
            <a:lstStyle/>
            <a:p>
              <a:endParaRPr lang="en-US"/>
            </a:p>
          </p:txBody>
        </p:sp>
        <p:sp>
          <p:nvSpPr>
            <p:cNvPr id="15406" name="Freeform 53"/>
            <p:cNvSpPr>
              <a:spLocks/>
            </p:cNvSpPr>
            <p:nvPr/>
          </p:nvSpPr>
          <p:spPr bwMode="auto">
            <a:xfrm>
              <a:off x="1578" y="2979"/>
              <a:ext cx="718" cy="204"/>
            </a:xfrm>
            <a:custGeom>
              <a:avLst/>
              <a:gdLst>
                <a:gd name="T0" fmla="*/ 0 w 2154"/>
                <a:gd name="T1" fmla="*/ 0 h 614"/>
                <a:gd name="T2" fmla="*/ 0 w 2154"/>
                <a:gd name="T3" fmla="*/ 0 h 614"/>
                <a:gd name="T4" fmla="*/ 0 w 2154"/>
                <a:gd name="T5" fmla="*/ 0 h 614"/>
                <a:gd name="T6" fmla="*/ 0 w 2154"/>
                <a:gd name="T7" fmla="*/ 0 h 614"/>
                <a:gd name="T8" fmla="*/ 0 w 2154"/>
                <a:gd name="T9" fmla="*/ 0 h 614"/>
                <a:gd name="T10" fmla="*/ 0 w 2154"/>
                <a:gd name="T11" fmla="*/ 0 h 614"/>
                <a:gd name="T12" fmla="*/ 0 w 2154"/>
                <a:gd name="T13" fmla="*/ 0 h 614"/>
                <a:gd name="T14" fmla="*/ 0 w 2154"/>
                <a:gd name="T15" fmla="*/ 0 h 614"/>
                <a:gd name="T16" fmla="*/ 0 w 2154"/>
                <a:gd name="T17" fmla="*/ 0 h 614"/>
                <a:gd name="T18" fmla="*/ 0 w 2154"/>
                <a:gd name="T19" fmla="*/ 0 h 614"/>
                <a:gd name="T20" fmla="*/ 0 w 2154"/>
                <a:gd name="T21" fmla="*/ 0 h 614"/>
                <a:gd name="T22" fmla="*/ 0 w 2154"/>
                <a:gd name="T23" fmla="*/ 0 h 614"/>
                <a:gd name="T24" fmla="*/ 0 w 2154"/>
                <a:gd name="T25" fmla="*/ 0 h 614"/>
                <a:gd name="T26" fmla="*/ 0 w 2154"/>
                <a:gd name="T27" fmla="*/ 0 h 614"/>
                <a:gd name="T28" fmla="*/ 0 w 2154"/>
                <a:gd name="T29" fmla="*/ 0 h 614"/>
                <a:gd name="T30" fmla="*/ 0 w 2154"/>
                <a:gd name="T31" fmla="*/ 0 h 614"/>
                <a:gd name="T32" fmla="*/ 0 w 2154"/>
                <a:gd name="T33" fmla="*/ 0 h 614"/>
                <a:gd name="T34" fmla="*/ 0 w 2154"/>
                <a:gd name="T35" fmla="*/ 0 h 614"/>
                <a:gd name="T36" fmla="*/ 0 w 2154"/>
                <a:gd name="T37" fmla="*/ 0 h 614"/>
                <a:gd name="T38" fmla="*/ 0 w 2154"/>
                <a:gd name="T39" fmla="*/ 0 h 614"/>
                <a:gd name="T40" fmla="*/ 0 w 2154"/>
                <a:gd name="T41" fmla="*/ 0 h 614"/>
                <a:gd name="T42" fmla="*/ 0 w 2154"/>
                <a:gd name="T43" fmla="*/ 0 h 614"/>
                <a:gd name="T44" fmla="*/ 0 w 2154"/>
                <a:gd name="T45" fmla="*/ 0 h 614"/>
                <a:gd name="T46" fmla="*/ 0 w 2154"/>
                <a:gd name="T47" fmla="*/ 0 h 614"/>
                <a:gd name="T48" fmla="*/ 0 w 2154"/>
                <a:gd name="T49" fmla="*/ 0 h 614"/>
                <a:gd name="T50" fmla="*/ 0 w 2154"/>
                <a:gd name="T51" fmla="*/ 0 h 614"/>
                <a:gd name="T52" fmla="*/ 0 w 2154"/>
                <a:gd name="T53" fmla="*/ 0 h 614"/>
                <a:gd name="T54" fmla="*/ 0 w 2154"/>
                <a:gd name="T55" fmla="*/ 0 h 614"/>
                <a:gd name="T56" fmla="*/ 0 w 2154"/>
                <a:gd name="T57" fmla="*/ 0 h 614"/>
                <a:gd name="T58" fmla="*/ 0 w 2154"/>
                <a:gd name="T59" fmla="*/ 0 h 614"/>
                <a:gd name="T60" fmla="*/ 0 w 2154"/>
                <a:gd name="T61" fmla="*/ 0 h 614"/>
                <a:gd name="T62" fmla="*/ 0 w 2154"/>
                <a:gd name="T63" fmla="*/ 0 h 614"/>
                <a:gd name="T64" fmla="*/ 0 w 2154"/>
                <a:gd name="T65" fmla="*/ 0 h 614"/>
                <a:gd name="T66" fmla="*/ 0 w 2154"/>
                <a:gd name="T67" fmla="*/ 0 h 614"/>
                <a:gd name="T68" fmla="*/ 0 w 2154"/>
                <a:gd name="T69" fmla="*/ 0 h 614"/>
                <a:gd name="T70" fmla="*/ 0 w 2154"/>
                <a:gd name="T71" fmla="*/ 0 h 614"/>
                <a:gd name="T72" fmla="*/ 0 w 2154"/>
                <a:gd name="T73" fmla="*/ 0 h 614"/>
                <a:gd name="T74" fmla="*/ 0 w 2154"/>
                <a:gd name="T75" fmla="*/ 0 h 6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4"/>
                <a:gd name="T115" fmla="*/ 0 h 614"/>
                <a:gd name="T116" fmla="*/ 2154 w 2154"/>
                <a:gd name="T117" fmla="*/ 614 h 6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4" h="614">
                  <a:moveTo>
                    <a:pt x="463" y="355"/>
                  </a:moveTo>
                  <a:lnTo>
                    <a:pt x="476" y="369"/>
                  </a:lnTo>
                  <a:lnTo>
                    <a:pt x="531" y="423"/>
                  </a:lnTo>
                  <a:lnTo>
                    <a:pt x="599" y="491"/>
                  </a:lnTo>
                  <a:lnTo>
                    <a:pt x="654" y="533"/>
                  </a:lnTo>
                  <a:lnTo>
                    <a:pt x="708" y="546"/>
                  </a:lnTo>
                  <a:lnTo>
                    <a:pt x="791" y="574"/>
                  </a:lnTo>
                  <a:lnTo>
                    <a:pt x="859" y="601"/>
                  </a:lnTo>
                  <a:lnTo>
                    <a:pt x="927" y="601"/>
                  </a:lnTo>
                  <a:lnTo>
                    <a:pt x="982" y="614"/>
                  </a:lnTo>
                  <a:lnTo>
                    <a:pt x="1022" y="614"/>
                  </a:lnTo>
                  <a:lnTo>
                    <a:pt x="1104" y="601"/>
                  </a:lnTo>
                  <a:lnTo>
                    <a:pt x="1173" y="587"/>
                  </a:lnTo>
                  <a:lnTo>
                    <a:pt x="1240" y="574"/>
                  </a:lnTo>
                  <a:lnTo>
                    <a:pt x="1293" y="574"/>
                  </a:lnTo>
                  <a:lnTo>
                    <a:pt x="1376" y="559"/>
                  </a:lnTo>
                  <a:lnTo>
                    <a:pt x="1417" y="546"/>
                  </a:lnTo>
                  <a:lnTo>
                    <a:pt x="1472" y="533"/>
                  </a:lnTo>
                  <a:lnTo>
                    <a:pt x="1525" y="519"/>
                  </a:lnTo>
                  <a:lnTo>
                    <a:pt x="1553" y="491"/>
                  </a:lnTo>
                  <a:lnTo>
                    <a:pt x="1608" y="464"/>
                  </a:lnTo>
                  <a:lnTo>
                    <a:pt x="1648" y="437"/>
                  </a:lnTo>
                  <a:lnTo>
                    <a:pt x="1689" y="410"/>
                  </a:lnTo>
                  <a:lnTo>
                    <a:pt x="1744" y="369"/>
                  </a:lnTo>
                  <a:lnTo>
                    <a:pt x="1771" y="328"/>
                  </a:lnTo>
                  <a:lnTo>
                    <a:pt x="1880" y="259"/>
                  </a:lnTo>
                  <a:lnTo>
                    <a:pt x="1908" y="219"/>
                  </a:lnTo>
                  <a:lnTo>
                    <a:pt x="1963" y="178"/>
                  </a:lnTo>
                  <a:lnTo>
                    <a:pt x="1990" y="151"/>
                  </a:lnTo>
                  <a:lnTo>
                    <a:pt x="2003" y="123"/>
                  </a:lnTo>
                  <a:lnTo>
                    <a:pt x="2058" y="123"/>
                  </a:lnTo>
                  <a:lnTo>
                    <a:pt x="2112" y="110"/>
                  </a:lnTo>
                  <a:lnTo>
                    <a:pt x="2139" y="96"/>
                  </a:lnTo>
                  <a:lnTo>
                    <a:pt x="2154" y="68"/>
                  </a:lnTo>
                  <a:lnTo>
                    <a:pt x="2139" y="55"/>
                  </a:lnTo>
                  <a:lnTo>
                    <a:pt x="2126" y="68"/>
                  </a:lnTo>
                  <a:lnTo>
                    <a:pt x="2099" y="96"/>
                  </a:lnTo>
                  <a:lnTo>
                    <a:pt x="2058" y="96"/>
                  </a:lnTo>
                  <a:lnTo>
                    <a:pt x="2016" y="96"/>
                  </a:lnTo>
                  <a:lnTo>
                    <a:pt x="1976" y="68"/>
                  </a:lnTo>
                  <a:lnTo>
                    <a:pt x="1963" y="55"/>
                  </a:lnTo>
                  <a:lnTo>
                    <a:pt x="1935" y="15"/>
                  </a:lnTo>
                  <a:lnTo>
                    <a:pt x="1921" y="0"/>
                  </a:lnTo>
                  <a:lnTo>
                    <a:pt x="1908" y="0"/>
                  </a:lnTo>
                  <a:lnTo>
                    <a:pt x="1921" y="42"/>
                  </a:lnTo>
                  <a:lnTo>
                    <a:pt x="1935" y="68"/>
                  </a:lnTo>
                  <a:lnTo>
                    <a:pt x="1963" y="96"/>
                  </a:lnTo>
                  <a:lnTo>
                    <a:pt x="1990" y="110"/>
                  </a:lnTo>
                  <a:lnTo>
                    <a:pt x="1963" y="151"/>
                  </a:lnTo>
                  <a:lnTo>
                    <a:pt x="1895" y="206"/>
                  </a:lnTo>
                  <a:lnTo>
                    <a:pt x="1812" y="259"/>
                  </a:lnTo>
                  <a:lnTo>
                    <a:pt x="1799" y="274"/>
                  </a:lnTo>
                  <a:lnTo>
                    <a:pt x="1716" y="274"/>
                  </a:lnTo>
                  <a:lnTo>
                    <a:pt x="1608" y="287"/>
                  </a:lnTo>
                  <a:lnTo>
                    <a:pt x="1593" y="274"/>
                  </a:lnTo>
                  <a:lnTo>
                    <a:pt x="1131" y="328"/>
                  </a:lnTo>
                  <a:lnTo>
                    <a:pt x="722" y="314"/>
                  </a:lnTo>
                  <a:lnTo>
                    <a:pt x="640" y="274"/>
                  </a:lnTo>
                  <a:lnTo>
                    <a:pt x="599" y="287"/>
                  </a:lnTo>
                  <a:lnTo>
                    <a:pt x="559" y="287"/>
                  </a:lnTo>
                  <a:lnTo>
                    <a:pt x="491" y="287"/>
                  </a:lnTo>
                  <a:lnTo>
                    <a:pt x="436" y="274"/>
                  </a:lnTo>
                  <a:lnTo>
                    <a:pt x="285" y="206"/>
                  </a:lnTo>
                  <a:lnTo>
                    <a:pt x="163" y="151"/>
                  </a:lnTo>
                  <a:lnTo>
                    <a:pt x="81" y="96"/>
                  </a:lnTo>
                  <a:lnTo>
                    <a:pt x="0" y="28"/>
                  </a:lnTo>
                  <a:lnTo>
                    <a:pt x="0" y="42"/>
                  </a:lnTo>
                  <a:lnTo>
                    <a:pt x="68" y="110"/>
                  </a:lnTo>
                  <a:lnTo>
                    <a:pt x="163" y="164"/>
                  </a:lnTo>
                  <a:lnTo>
                    <a:pt x="217" y="191"/>
                  </a:lnTo>
                  <a:lnTo>
                    <a:pt x="272" y="219"/>
                  </a:lnTo>
                  <a:lnTo>
                    <a:pt x="313" y="246"/>
                  </a:lnTo>
                  <a:lnTo>
                    <a:pt x="354" y="274"/>
                  </a:lnTo>
                  <a:lnTo>
                    <a:pt x="395" y="287"/>
                  </a:lnTo>
                  <a:lnTo>
                    <a:pt x="436" y="314"/>
                  </a:lnTo>
                  <a:lnTo>
                    <a:pt x="449" y="328"/>
                  </a:lnTo>
                  <a:lnTo>
                    <a:pt x="463" y="355"/>
                  </a:lnTo>
                </a:path>
              </a:pathLst>
            </a:custGeom>
            <a:noFill/>
            <a:ln w="0">
              <a:solidFill>
                <a:srgbClr val="000000"/>
              </a:solidFill>
              <a:round/>
              <a:headEnd/>
              <a:tailEnd/>
            </a:ln>
          </p:spPr>
          <p:txBody>
            <a:bodyPr/>
            <a:lstStyle/>
            <a:p>
              <a:endParaRPr lang="en-US"/>
            </a:p>
          </p:txBody>
        </p:sp>
        <p:sp>
          <p:nvSpPr>
            <p:cNvPr id="15407" name="Freeform 54"/>
            <p:cNvSpPr>
              <a:spLocks/>
            </p:cNvSpPr>
            <p:nvPr/>
          </p:nvSpPr>
          <p:spPr bwMode="auto">
            <a:xfrm>
              <a:off x="1946" y="3310"/>
              <a:ext cx="132" cy="141"/>
            </a:xfrm>
            <a:custGeom>
              <a:avLst/>
              <a:gdLst>
                <a:gd name="T0" fmla="*/ 0 w 395"/>
                <a:gd name="T1" fmla="*/ 0 h 423"/>
                <a:gd name="T2" fmla="*/ 0 w 395"/>
                <a:gd name="T3" fmla="*/ 0 h 423"/>
                <a:gd name="T4" fmla="*/ 0 w 395"/>
                <a:gd name="T5" fmla="*/ 0 h 423"/>
                <a:gd name="T6" fmla="*/ 0 w 395"/>
                <a:gd name="T7" fmla="*/ 0 h 423"/>
                <a:gd name="T8" fmla="*/ 0 w 395"/>
                <a:gd name="T9" fmla="*/ 0 h 423"/>
                <a:gd name="T10" fmla="*/ 0 w 395"/>
                <a:gd name="T11" fmla="*/ 0 h 423"/>
                <a:gd name="T12" fmla="*/ 0 w 395"/>
                <a:gd name="T13" fmla="*/ 0 h 423"/>
                <a:gd name="T14" fmla="*/ 0 w 395"/>
                <a:gd name="T15" fmla="*/ 0 h 423"/>
                <a:gd name="T16" fmla="*/ 0 w 395"/>
                <a:gd name="T17" fmla="*/ 0 h 423"/>
                <a:gd name="T18" fmla="*/ 0 w 395"/>
                <a:gd name="T19" fmla="*/ 0 h 423"/>
                <a:gd name="T20" fmla="*/ 0 w 395"/>
                <a:gd name="T21" fmla="*/ 0 h 423"/>
                <a:gd name="T22" fmla="*/ 0 w 395"/>
                <a:gd name="T23" fmla="*/ 0 h 423"/>
                <a:gd name="T24" fmla="*/ 0 w 395"/>
                <a:gd name="T25" fmla="*/ 0 h 423"/>
                <a:gd name="T26" fmla="*/ 0 w 395"/>
                <a:gd name="T27" fmla="*/ 0 h 423"/>
                <a:gd name="T28" fmla="*/ 0 w 395"/>
                <a:gd name="T29" fmla="*/ 0 h 423"/>
                <a:gd name="T30" fmla="*/ 0 w 395"/>
                <a:gd name="T31" fmla="*/ 0 h 423"/>
                <a:gd name="T32" fmla="*/ 0 w 395"/>
                <a:gd name="T33" fmla="*/ 0 h 423"/>
                <a:gd name="T34" fmla="*/ 0 w 395"/>
                <a:gd name="T35" fmla="*/ 0 h 423"/>
                <a:gd name="T36" fmla="*/ 0 w 395"/>
                <a:gd name="T37" fmla="*/ 0 h 423"/>
                <a:gd name="T38" fmla="*/ 0 w 395"/>
                <a:gd name="T39" fmla="*/ 0 h 423"/>
                <a:gd name="T40" fmla="*/ 0 w 395"/>
                <a:gd name="T41" fmla="*/ 0 h 4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5"/>
                <a:gd name="T64" fmla="*/ 0 h 423"/>
                <a:gd name="T65" fmla="*/ 395 w 395"/>
                <a:gd name="T66" fmla="*/ 423 h 4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5" h="423">
                  <a:moveTo>
                    <a:pt x="136" y="0"/>
                  </a:moveTo>
                  <a:lnTo>
                    <a:pt x="231" y="13"/>
                  </a:lnTo>
                  <a:lnTo>
                    <a:pt x="285" y="28"/>
                  </a:lnTo>
                  <a:lnTo>
                    <a:pt x="340" y="68"/>
                  </a:lnTo>
                  <a:lnTo>
                    <a:pt x="368" y="81"/>
                  </a:lnTo>
                  <a:lnTo>
                    <a:pt x="381" y="109"/>
                  </a:lnTo>
                  <a:lnTo>
                    <a:pt x="381" y="136"/>
                  </a:lnTo>
                  <a:lnTo>
                    <a:pt x="395" y="164"/>
                  </a:lnTo>
                  <a:lnTo>
                    <a:pt x="395" y="191"/>
                  </a:lnTo>
                  <a:lnTo>
                    <a:pt x="395" y="232"/>
                  </a:lnTo>
                  <a:lnTo>
                    <a:pt x="381" y="273"/>
                  </a:lnTo>
                  <a:lnTo>
                    <a:pt x="381" y="286"/>
                  </a:lnTo>
                  <a:lnTo>
                    <a:pt x="368" y="328"/>
                  </a:lnTo>
                  <a:lnTo>
                    <a:pt x="326" y="355"/>
                  </a:lnTo>
                  <a:lnTo>
                    <a:pt x="244" y="396"/>
                  </a:lnTo>
                  <a:lnTo>
                    <a:pt x="162" y="423"/>
                  </a:lnTo>
                  <a:lnTo>
                    <a:pt x="55" y="381"/>
                  </a:lnTo>
                  <a:lnTo>
                    <a:pt x="0" y="328"/>
                  </a:lnTo>
                  <a:lnTo>
                    <a:pt x="14" y="191"/>
                  </a:lnTo>
                  <a:lnTo>
                    <a:pt x="27" y="109"/>
                  </a:lnTo>
                  <a:lnTo>
                    <a:pt x="136" y="0"/>
                  </a:lnTo>
                  <a:close/>
                </a:path>
              </a:pathLst>
            </a:custGeom>
            <a:solidFill>
              <a:srgbClr val="FF7E5E"/>
            </a:solidFill>
            <a:ln w="9525">
              <a:noFill/>
              <a:round/>
              <a:headEnd/>
              <a:tailEnd/>
            </a:ln>
          </p:spPr>
          <p:txBody>
            <a:bodyPr/>
            <a:lstStyle/>
            <a:p>
              <a:endParaRPr lang="en-US"/>
            </a:p>
          </p:txBody>
        </p:sp>
        <p:sp>
          <p:nvSpPr>
            <p:cNvPr id="15408" name="Freeform 55"/>
            <p:cNvSpPr>
              <a:spLocks/>
            </p:cNvSpPr>
            <p:nvPr/>
          </p:nvSpPr>
          <p:spPr bwMode="auto">
            <a:xfrm>
              <a:off x="1946" y="3310"/>
              <a:ext cx="132" cy="141"/>
            </a:xfrm>
            <a:custGeom>
              <a:avLst/>
              <a:gdLst>
                <a:gd name="T0" fmla="*/ 0 w 395"/>
                <a:gd name="T1" fmla="*/ 0 h 423"/>
                <a:gd name="T2" fmla="*/ 0 w 395"/>
                <a:gd name="T3" fmla="*/ 0 h 423"/>
                <a:gd name="T4" fmla="*/ 0 w 395"/>
                <a:gd name="T5" fmla="*/ 0 h 423"/>
                <a:gd name="T6" fmla="*/ 0 w 395"/>
                <a:gd name="T7" fmla="*/ 0 h 423"/>
                <a:gd name="T8" fmla="*/ 0 w 395"/>
                <a:gd name="T9" fmla="*/ 0 h 423"/>
                <a:gd name="T10" fmla="*/ 0 w 395"/>
                <a:gd name="T11" fmla="*/ 0 h 423"/>
                <a:gd name="T12" fmla="*/ 0 w 395"/>
                <a:gd name="T13" fmla="*/ 0 h 423"/>
                <a:gd name="T14" fmla="*/ 0 w 395"/>
                <a:gd name="T15" fmla="*/ 0 h 423"/>
                <a:gd name="T16" fmla="*/ 0 w 395"/>
                <a:gd name="T17" fmla="*/ 0 h 423"/>
                <a:gd name="T18" fmla="*/ 0 w 395"/>
                <a:gd name="T19" fmla="*/ 0 h 423"/>
                <a:gd name="T20" fmla="*/ 0 w 395"/>
                <a:gd name="T21" fmla="*/ 0 h 423"/>
                <a:gd name="T22" fmla="*/ 0 w 395"/>
                <a:gd name="T23" fmla="*/ 0 h 423"/>
                <a:gd name="T24" fmla="*/ 0 w 395"/>
                <a:gd name="T25" fmla="*/ 0 h 423"/>
                <a:gd name="T26" fmla="*/ 0 w 395"/>
                <a:gd name="T27" fmla="*/ 0 h 423"/>
                <a:gd name="T28" fmla="*/ 0 w 395"/>
                <a:gd name="T29" fmla="*/ 0 h 423"/>
                <a:gd name="T30" fmla="*/ 0 w 395"/>
                <a:gd name="T31" fmla="*/ 0 h 423"/>
                <a:gd name="T32" fmla="*/ 0 w 395"/>
                <a:gd name="T33" fmla="*/ 0 h 423"/>
                <a:gd name="T34" fmla="*/ 0 w 395"/>
                <a:gd name="T35" fmla="*/ 0 h 423"/>
                <a:gd name="T36" fmla="*/ 0 w 395"/>
                <a:gd name="T37" fmla="*/ 0 h 423"/>
                <a:gd name="T38" fmla="*/ 0 w 395"/>
                <a:gd name="T39" fmla="*/ 0 h 423"/>
                <a:gd name="T40" fmla="*/ 0 w 395"/>
                <a:gd name="T41" fmla="*/ 0 h 4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5"/>
                <a:gd name="T64" fmla="*/ 0 h 423"/>
                <a:gd name="T65" fmla="*/ 395 w 395"/>
                <a:gd name="T66" fmla="*/ 423 h 4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5" h="423">
                  <a:moveTo>
                    <a:pt x="136" y="0"/>
                  </a:moveTo>
                  <a:lnTo>
                    <a:pt x="231" y="13"/>
                  </a:lnTo>
                  <a:lnTo>
                    <a:pt x="285" y="28"/>
                  </a:lnTo>
                  <a:lnTo>
                    <a:pt x="340" y="68"/>
                  </a:lnTo>
                  <a:lnTo>
                    <a:pt x="368" y="81"/>
                  </a:lnTo>
                  <a:lnTo>
                    <a:pt x="381" y="109"/>
                  </a:lnTo>
                  <a:lnTo>
                    <a:pt x="381" y="136"/>
                  </a:lnTo>
                  <a:lnTo>
                    <a:pt x="395" y="164"/>
                  </a:lnTo>
                  <a:lnTo>
                    <a:pt x="395" y="191"/>
                  </a:lnTo>
                  <a:lnTo>
                    <a:pt x="395" y="232"/>
                  </a:lnTo>
                  <a:lnTo>
                    <a:pt x="381" y="273"/>
                  </a:lnTo>
                  <a:lnTo>
                    <a:pt x="381" y="286"/>
                  </a:lnTo>
                  <a:lnTo>
                    <a:pt x="368" y="328"/>
                  </a:lnTo>
                  <a:lnTo>
                    <a:pt x="326" y="355"/>
                  </a:lnTo>
                  <a:lnTo>
                    <a:pt x="244" y="396"/>
                  </a:lnTo>
                  <a:lnTo>
                    <a:pt x="162" y="423"/>
                  </a:lnTo>
                  <a:lnTo>
                    <a:pt x="55" y="381"/>
                  </a:lnTo>
                  <a:lnTo>
                    <a:pt x="0" y="328"/>
                  </a:lnTo>
                  <a:lnTo>
                    <a:pt x="14" y="191"/>
                  </a:lnTo>
                  <a:lnTo>
                    <a:pt x="27" y="109"/>
                  </a:lnTo>
                  <a:lnTo>
                    <a:pt x="136" y="0"/>
                  </a:lnTo>
                </a:path>
              </a:pathLst>
            </a:custGeom>
            <a:noFill/>
            <a:ln w="0">
              <a:solidFill>
                <a:srgbClr val="000000"/>
              </a:solidFill>
              <a:round/>
              <a:headEnd/>
              <a:tailEnd/>
            </a:ln>
          </p:spPr>
          <p:txBody>
            <a:bodyPr/>
            <a:lstStyle/>
            <a:p>
              <a:endParaRPr lang="en-US"/>
            </a:p>
          </p:txBody>
        </p:sp>
        <p:sp>
          <p:nvSpPr>
            <p:cNvPr id="15409" name="Freeform 56"/>
            <p:cNvSpPr>
              <a:spLocks/>
            </p:cNvSpPr>
            <p:nvPr/>
          </p:nvSpPr>
          <p:spPr bwMode="auto">
            <a:xfrm>
              <a:off x="1946" y="3310"/>
              <a:ext cx="132" cy="141"/>
            </a:xfrm>
            <a:custGeom>
              <a:avLst/>
              <a:gdLst>
                <a:gd name="T0" fmla="*/ 0 w 395"/>
                <a:gd name="T1" fmla="*/ 0 h 423"/>
                <a:gd name="T2" fmla="*/ 0 w 395"/>
                <a:gd name="T3" fmla="*/ 0 h 423"/>
                <a:gd name="T4" fmla="*/ 0 w 395"/>
                <a:gd name="T5" fmla="*/ 0 h 423"/>
                <a:gd name="T6" fmla="*/ 0 w 395"/>
                <a:gd name="T7" fmla="*/ 0 h 423"/>
                <a:gd name="T8" fmla="*/ 0 w 395"/>
                <a:gd name="T9" fmla="*/ 0 h 423"/>
                <a:gd name="T10" fmla="*/ 0 w 395"/>
                <a:gd name="T11" fmla="*/ 0 h 423"/>
                <a:gd name="T12" fmla="*/ 0 w 395"/>
                <a:gd name="T13" fmla="*/ 0 h 423"/>
                <a:gd name="T14" fmla="*/ 0 w 395"/>
                <a:gd name="T15" fmla="*/ 0 h 423"/>
                <a:gd name="T16" fmla="*/ 0 w 395"/>
                <a:gd name="T17" fmla="*/ 0 h 423"/>
                <a:gd name="T18" fmla="*/ 0 w 395"/>
                <a:gd name="T19" fmla="*/ 0 h 423"/>
                <a:gd name="T20" fmla="*/ 0 w 395"/>
                <a:gd name="T21" fmla="*/ 0 h 423"/>
                <a:gd name="T22" fmla="*/ 0 w 395"/>
                <a:gd name="T23" fmla="*/ 0 h 423"/>
                <a:gd name="T24" fmla="*/ 0 w 395"/>
                <a:gd name="T25" fmla="*/ 0 h 423"/>
                <a:gd name="T26" fmla="*/ 0 w 395"/>
                <a:gd name="T27" fmla="*/ 0 h 423"/>
                <a:gd name="T28" fmla="*/ 0 w 395"/>
                <a:gd name="T29" fmla="*/ 0 h 423"/>
                <a:gd name="T30" fmla="*/ 0 w 395"/>
                <a:gd name="T31" fmla="*/ 0 h 423"/>
                <a:gd name="T32" fmla="*/ 0 w 395"/>
                <a:gd name="T33" fmla="*/ 0 h 423"/>
                <a:gd name="T34" fmla="*/ 0 w 395"/>
                <a:gd name="T35" fmla="*/ 0 h 423"/>
                <a:gd name="T36" fmla="*/ 0 w 395"/>
                <a:gd name="T37" fmla="*/ 0 h 423"/>
                <a:gd name="T38" fmla="*/ 0 w 395"/>
                <a:gd name="T39" fmla="*/ 0 h 423"/>
                <a:gd name="T40" fmla="*/ 0 w 395"/>
                <a:gd name="T41" fmla="*/ 0 h 4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5"/>
                <a:gd name="T64" fmla="*/ 0 h 423"/>
                <a:gd name="T65" fmla="*/ 395 w 395"/>
                <a:gd name="T66" fmla="*/ 423 h 4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5" h="423">
                  <a:moveTo>
                    <a:pt x="136" y="0"/>
                  </a:moveTo>
                  <a:lnTo>
                    <a:pt x="231" y="13"/>
                  </a:lnTo>
                  <a:lnTo>
                    <a:pt x="285" y="28"/>
                  </a:lnTo>
                  <a:lnTo>
                    <a:pt x="340" y="68"/>
                  </a:lnTo>
                  <a:lnTo>
                    <a:pt x="368" y="81"/>
                  </a:lnTo>
                  <a:lnTo>
                    <a:pt x="381" y="109"/>
                  </a:lnTo>
                  <a:lnTo>
                    <a:pt x="381" y="136"/>
                  </a:lnTo>
                  <a:lnTo>
                    <a:pt x="395" y="164"/>
                  </a:lnTo>
                  <a:lnTo>
                    <a:pt x="395" y="191"/>
                  </a:lnTo>
                  <a:lnTo>
                    <a:pt x="395" y="232"/>
                  </a:lnTo>
                  <a:lnTo>
                    <a:pt x="381" y="273"/>
                  </a:lnTo>
                  <a:lnTo>
                    <a:pt x="381" y="286"/>
                  </a:lnTo>
                  <a:lnTo>
                    <a:pt x="368" y="328"/>
                  </a:lnTo>
                  <a:lnTo>
                    <a:pt x="326" y="355"/>
                  </a:lnTo>
                  <a:lnTo>
                    <a:pt x="244" y="396"/>
                  </a:lnTo>
                  <a:lnTo>
                    <a:pt x="162" y="423"/>
                  </a:lnTo>
                  <a:lnTo>
                    <a:pt x="55" y="381"/>
                  </a:lnTo>
                  <a:lnTo>
                    <a:pt x="0" y="328"/>
                  </a:lnTo>
                  <a:lnTo>
                    <a:pt x="14" y="191"/>
                  </a:lnTo>
                  <a:lnTo>
                    <a:pt x="27" y="109"/>
                  </a:lnTo>
                  <a:lnTo>
                    <a:pt x="136" y="0"/>
                  </a:lnTo>
                </a:path>
              </a:pathLst>
            </a:custGeom>
            <a:noFill/>
            <a:ln w="0">
              <a:solidFill>
                <a:srgbClr val="000000"/>
              </a:solidFill>
              <a:round/>
              <a:headEnd/>
              <a:tailEnd/>
            </a:ln>
          </p:spPr>
          <p:txBody>
            <a:bodyPr/>
            <a:lstStyle/>
            <a:p>
              <a:endParaRPr lang="en-US"/>
            </a:p>
          </p:txBody>
        </p:sp>
        <p:sp>
          <p:nvSpPr>
            <p:cNvPr id="15410" name="Freeform 57"/>
            <p:cNvSpPr>
              <a:spLocks/>
            </p:cNvSpPr>
            <p:nvPr/>
          </p:nvSpPr>
          <p:spPr bwMode="auto">
            <a:xfrm>
              <a:off x="1915" y="3083"/>
              <a:ext cx="136" cy="286"/>
            </a:xfrm>
            <a:custGeom>
              <a:avLst/>
              <a:gdLst>
                <a:gd name="T0" fmla="*/ 0 w 408"/>
                <a:gd name="T1" fmla="*/ 0 h 858"/>
                <a:gd name="T2" fmla="*/ 0 w 408"/>
                <a:gd name="T3" fmla="*/ 0 h 858"/>
                <a:gd name="T4" fmla="*/ 0 w 408"/>
                <a:gd name="T5" fmla="*/ 0 h 858"/>
                <a:gd name="T6" fmla="*/ 0 w 408"/>
                <a:gd name="T7" fmla="*/ 0 h 858"/>
                <a:gd name="T8" fmla="*/ 0 w 408"/>
                <a:gd name="T9" fmla="*/ 0 h 858"/>
                <a:gd name="T10" fmla="*/ 0 w 408"/>
                <a:gd name="T11" fmla="*/ 0 h 858"/>
                <a:gd name="T12" fmla="*/ 0 w 408"/>
                <a:gd name="T13" fmla="*/ 0 h 858"/>
                <a:gd name="T14" fmla="*/ 0 w 408"/>
                <a:gd name="T15" fmla="*/ 0 h 8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858"/>
                <a:gd name="T26" fmla="*/ 408 w 408"/>
                <a:gd name="T27" fmla="*/ 858 h 8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858">
                  <a:moveTo>
                    <a:pt x="0" y="749"/>
                  </a:moveTo>
                  <a:lnTo>
                    <a:pt x="68" y="14"/>
                  </a:lnTo>
                  <a:lnTo>
                    <a:pt x="312" y="0"/>
                  </a:lnTo>
                  <a:lnTo>
                    <a:pt x="408" y="14"/>
                  </a:lnTo>
                  <a:lnTo>
                    <a:pt x="339" y="423"/>
                  </a:lnTo>
                  <a:lnTo>
                    <a:pt x="312" y="681"/>
                  </a:lnTo>
                  <a:lnTo>
                    <a:pt x="284" y="858"/>
                  </a:lnTo>
                  <a:lnTo>
                    <a:pt x="0" y="749"/>
                  </a:lnTo>
                  <a:close/>
                </a:path>
              </a:pathLst>
            </a:custGeom>
            <a:solidFill>
              <a:srgbClr val="FF0000"/>
            </a:solidFill>
            <a:ln w="9525">
              <a:noFill/>
              <a:round/>
              <a:headEnd/>
              <a:tailEnd/>
            </a:ln>
          </p:spPr>
          <p:txBody>
            <a:bodyPr/>
            <a:lstStyle/>
            <a:p>
              <a:endParaRPr lang="en-US"/>
            </a:p>
          </p:txBody>
        </p:sp>
        <p:sp>
          <p:nvSpPr>
            <p:cNvPr id="15411" name="Freeform 58"/>
            <p:cNvSpPr>
              <a:spLocks/>
            </p:cNvSpPr>
            <p:nvPr/>
          </p:nvSpPr>
          <p:spPr bwMode="auto">
            <a:xfrm>
              <a:off x="1915" y="3083"/>
              <a:ext cx="136" cy="286"/>
            </a:xfrm>
            <a:custGeom>
              <a:avLst/>
              <a:gdLst>
                <a:gd name="T0" fmla="*/ 0 w 408"/>
                <a:gd name="T1" fmla="*/ 0 h 858"/>
                <a:gd name="T2" fmla="*/ 0 w 408"/>
                <a:gd name="T3" fmla="*/ 0 h 858"/>
                <a:gd name="T4" fmla="*/ 0 w 408"/>
                <a:gd name="T5" fmla="*/ 0 h 858"/>
                <a:gd name="T6" fmla="*/ 0 w 408"/>
                <a:gd name="T7" fmla="*/ 0 h 858"/>
                <a:gd name="T8" fmla="*/ 0 w 408"/>
                <a:gd name="T9" fmla="*/ 0 h 858"/>
                <a:gd name="T10" fmla="*/ 0 w 408"/>
                <a:gd name="T11" fmla="*/ 0 h 858"/>
                <a:gd name="T12" fmla="*/ 0 w 408"/>
                <a:gd name="T13" fmla="*/ 0 h 858"/>
                <a:gd name="T14" fmla="*/ 0 w 408"/>
                <a:gd name="T15" fmla="*/ 0 h 8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858"/>
                <a:gd name="T26" fmla="*/ 408 w 408"/>
                <a:gd name="T27" fmla="*/ 858 h 8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858">
                  <a:moveTo>
                    <a:pt x="0" y="749"/>
                  </a:moveTo>
                  <a:lnTo>
                    <a:pt x="68" y="14"/>
                  </a:lnTo>
                  <a:lnTo>
                    <a:pt x="312" y="0"/>
                  </a:lnTo>
                  <a:lnTo>
                    <a:pt x="408" y="14"/>
                  </a:lnTo>
                  <a:lnTo>
                    <a:pt x="339" y="423"/>
                  </a:lnTo>
                  <a:lnTo>
                    <a:pt x="312" y="681"/>
                  </a:lnTo>
                  <a:lnTo>
                    <a:pt x="284" y="858"/>
                  </a:lnTo>
                  <a:lnTo>
                    <a:pt x="0" y="749"/>
                  </a:lnTo>
                </a:path>
              </a:pathLst>
            </a:custGeom>
            <a:noFill/>
            <a:ln w="0">
              <a:solidFill>
                <a:srgbClr val="000000"/>
              </a:solidFill>
              <a:round/>
              <a:headEnd/>
              <a:tailEnd/>
            </a:ln>
          </p:spPr>
          <p:txBody>
            <a:bodyPr/>
            <a:lstStyle/>
            <a:p>
              <a:endParaRPr lang="en-US"/>
            </a:p>
          </p:txBody>
        </p:sp>
        <p:sp>
          <p:nvSpPr>
            <p:cNvPr id="15412" name="Freeform 59"/>
            <p:cNvSpPr>
              <a:spLocks/>
            </p:cNvSpPr>
            <p:nvPr/>
          </p:nvSpPr>
          <p:spPr bwMode="auto">
            <a:xfrm>
              <a:off x="1915" y="3083"/>
              <a:ext cx="136" cy="286"/>
            </a:xfrm>
            <a:custGeom>
              <a:avLst/>
              <a:gdLst>
                <a:gd name="T0" fmla="*/ 0 w 408"/>
                <a:gd name="T1" fmla="*/ 0 h 858"/>
                <a:gd name="T2" fmla="*/ 0 w 408"/>
                <a:gd name="T3" fmla="*/ 0 h 858"/>
                <a:gd name="T4" fmla="*/ 0 w 408"/>
                <a:gd name="T5" fmla="*/ 0 h 858"/>
                <a:gd name="T6" fmla="*/ 0 w 408"/>
                <a:gd name="T7" fmla="*/ 0 h 858"/>
                <a:gd name="T8" fmla="*/ 0 w 408"/>
                <a:gd name="T9" fmla="*/ 0 h 858"/>
                <a:gd name="T10" fmla="*/ 0 w 408"/>
                <a:gd name="T11" fmla="*/ 0 h 858"/>
                <a:gd name="T12" fmla="*/ 0 w 408"/>
                <a:gd name="T13" fmla="*/ 0 h 858"/>
                <a:gd name="T14" fmla="*/ 0 w 408"/>
                <a:gd name="T15" fmla="*/ 0 h 8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858"/>
                <a:gd name="T26" fmla="*/ 408 w 408"/>
                <a:gd name="T27" fmla="*/ 858 h 8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858">
                  <a:moveTo>
                    <a:pt x="0" y="749"/>
                  </a:moveTo>
                  <a:lnTo>
                    <a:pt x="68" y="14"/>
                  </a:lnTo>
                  <a:lnTo>
                    <a:pt x="312" y="0"/>
                  </a:lnTo>
                  <a:lnTo>
                    <a:pt x="408" y="14"/>
                  </a:lnTo>
                  <a:lnTo>
                    <a:pt x="339" y="423"/>
                  </a:lnTo>
                  <a:lnTo>
                    <a:pt x="312" y="681"/>
                  </a:lnTo>
                  <a:lnTo>
                    <a:pt x="284" y="858"/>
                  </a:lnTo>
                  <a:lnTo>
                    <a:pt x="0" y="749"/>
                  </a:lnTo>
                </a:path>
              </a:pathLst>
            </a:custGeom>
            <a:noFill/>
            <a:ln w="0">
              <a:solidFill>
                <a:srgbClr val="000000"/>
              </a:solidFill>
              <a:round/>
              <a:headEnd/>
              <a:tailEnd/>
            </a:ln>
          </p:spPr>
          <p:txBody>
            <a:bodyPr/>
            <a:lstStyle/>
            <a:p>
              <a:endParaRPr lang="en-US"/>
            </a:p>
          </p:txBody>
        </p:sp>
        <p:sp>
          <p:nvSpPr>
            <p:cNvPr id="15413" name="Freeform 60"/>
            <p:cNvSpPr>
              <a:spLocks/>
            </p:cNvSpPr>
            <p:nvPr/>
          </p:nvSpPr>
          <p:spPr bwMode="auto">
            <a:xfrm>
              <a:off x="1464" y="3265"/>
              <a:ext cx="659" cy="527"/>
            </a:xfrm>
            <a:custGeom>
              <a:avLst/>
              <a:gdLst>
                <a:gd name="T0" fmla="*/ 0 w 1977"/>
                <a:gd name="T1" fmla="*/ 0 h 1582"/>
                <a:gd name="T2" fmla="*/ 0 w 1977"/>
                <a:gd name="T3" fmla="*/ 0 h 1582"/>
                <a:gd name="T4" fmla="*/ 0 w 1977"/>
                <a:gd name="T5" fmla="*/ 0 h 1582"/>
                <a:gd name="T6" fmla="*/ 0 w 1977"/>
                <a:gd name="T7" fmla="*/ 0 h 1582"/>
                <a:gd name="T8" fmla="*/ 0 w 1977"/>
                <a:gd name="T9" fmla="*/ 0 h 1582"/>
                <a:gd name="T10" fmla="*/ 0 w 1977"/>
                <a:gd name="T11" fmla="*/ 0 h 1582"/>
                <a:gd name="T12" fmla="*/ 0 w 1977"/>
                <a:gd name="T13" fmla="*/ 0 h 1582"/>
                <a:gd name="T14" fmla="*/ 0 w 1977"/>
                <a:gd name="T15" fmla="*/ 0 h 1582"/>
                <a:gd name="T16" fmla="*/ 0 w 1977"/>
                <a:gd name="T17" fmla="*/ 0 h 1582"/>
                <a:gd name="T18" fmla="*/ 0 w 1977"/>
                <a:gd name="T19" fmla="*/ 0 h 1582"/>
                <a:gd name="T20" fmla="*/ 0 w 1977"/>
                <a:gd name="T21" fmla="*/ 0 h 1582"/>
                <a:gd name="T22" fmla="*/ 0 w 1977"/>
                <a:gd name="T23" fmla="*/ 0 h 1582"/>
                <a:gd name="T24" fmla="*/ 0 w 1977"/>
                <a:gd name="T25" fmla="*/ 0 h 1582"/>
                <a:gd name="T26" fmla="*/ 0 w 1977"/>
                <a:gd name="T27" fmla="*/ 0 h 1582"/>
                <a:gd name="T28" fmla="*/ 0 w 1977"/>
                <a:gd name="T29" fmla="*/ 0 h 1582"/>
                <a:gd name="T30" fmla="*/ 0 w 1977"/>
                <a:gd name="T31" fmla="*/ 0 h 1582"/>
                <a:gd name="T32" fmla="*/ 0 w 1977"/>
                <a:gd name="T33" fmla="*/ 0 h 1582"/>
                <a:gd name="T34" fmla="*/ 0 w 1977"/>
                <a:gd name="T35" fmla="*/ 0 h 1582"/>
                <a:gd name="T36" fmla="*/ 0 w 1977"/>
                <a:gd name="T37" fmla="*/ 0 h 1582"/>
                <a:gd name="T38" fmla="*/ 0 w 1977"/>
                <a:gd name="T39" fmla="*/ 0 h 1582"/>
                <a:gd name="T40" fmla="*/ 0 w 1977"/>
                <a:gd name="T41" fmla="*/ 0 h 1582"/>
                <a:gd name="T42" fmla="*/ 0 w 1977"/>
                <a:gd name="T43" fmla="*/ 0 h 1582"/>
                <a:gd name="T44" fmla="*/ 0 w 1977"/>
                <a:gd name="T45" fmla="*/ 0 h 1582"/>
                <a:gd name="T46" fmla="*/ 0 w 1977"/>
                <a:gd name="T47" fmla="*/ 0 h 1582"/>
                <a:gd name="T48" fmla="*/ 0 w 1977"/>
                <a:gd name="T49" fmla="*/ 0 h 1582"/>
                <a:gd name="T50" fmla="*/ 0 w 1977"/>
                <a:gd name="T51" fmla="*/ 0 h 1582"/>
                <a:gd name="T52" fmla="*/ 0 w 1977"/>
                <a:gd name="T53" fmla="*/ 0 h 1582"/>
                <a:gd name="T54" fmla="*/ 0 w 1977"/>
                <a:gd name="T55" fmla="*/ 0 h 1582"/>
                <a:gd name="T56" fmla="*/ 0 w 1977"/>
                <a:gd name="T57" fmla="*/ 0 h 1582"/>
                <a:gd name="T58" fmla="*/ 0 w 1977"/>
                <a:gd name="T59" fmla="*/ 0 h 1582"/>
                <a:gd name="T60" fmla="*/ 0 w 1977"/>
                <a:gd name="T61" fmla="*/ 0 h 1582"/>
                <a:gd name="T62" fmla="*/ 0 w 1977"/>
                <a:gd name="T63" fmla="*/ 0 h 1582"/>
                <a:gd name="T64" fmla="*/ 0 w 1977"/>
                <a:gd name="T65" fmla="*/ 0 h 1582"/>
                <a:gd name="T66" fmla="*/ 0 w 1977"/>
                <a:gd name="T67" fmla="*/ 0 h 1582"/>
                <a:gd name="T68" fmla="*/ 0 w 1977"/>
                <a:gd name="T69" fmla="*/ 0 h 1582"/>
                <a:gd name="T70" fmla="*/ 0 w 1977"/>
                <a:gd name="T71" fmla="*/ 0 h 1582"/>
                <a:gd name="T72" fmla="*/ 0 w 1977"/>
                <a:gd name="T73" fmla="*/ 0 h 1582"/>
                <a:gd name="T74" fmla="*/ 0 w 1977"/>
                <a:gd name="T75" fmla="*/ 0 h 15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7"/>
                <a:gd name="T115" fmla="*/ 0 h 1582"/>
                <a:gd name="T116" fmla="*/ 1977 w 1977"/>
                <a:gd name="T117" fmla="*/ 1582 h 15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7" h="1582">
                  <a:moveTo>
                    <a:pt x="1351" y="81"/>
                  </a:moveTo>
                  <a:lnTo>
                    <a:pt x="1351" y="164"/>
                  </a:lnTo>
                  <a:lnTo>
                    <a:pt x="1460" y="190"/>
                  </a:lnTo>
                  <a:lnTo>
                    <a:pt x="1567" y="204"/>
                  </a:lnTo>
                  <a:lnTo>
                    <a:pt x="1622" y="245"/>
                  </a:lnTo>
                  <a:lnTo>
                    <a:pt x="1690" y="368"/>
                  </a:lnTo>
                  <a:lnTo>
                    <a:pt x="1759" y="464"/>
                  </a:lnTo>
                  <a:lnTo>
                    <a:pt x="1786" y="532"/>
                  </a:lnTo>
                  <a:lnTo>
                    <a:pt x="1814" y="585"/>
                  </a:lnTo>
                  <a:lnTo>
                    <a:pt x="1827" y="627"/>
                  </a:lnTo>
                  <a:lnTo>
                    <a:pt x="1867" y="640"/>
                  </a:lnTo>
                  <a:lnTo>
                    <a:pt x="1895" y="668"/>
                  </a:lnTo>
                  <a:lnTo>
                    <a:pt x="1935" y="681"/>
                  </a:lnTo>
                  <a:lnTo>
                    <a:pt x="1950" y="695"/>
                  </a:lnTo>
                  <a:lnTo>
                    <a:pt x="1977" y="723"/>
                  </a:lnTo>
                  <a:lnTo>
                    <a:pt x="1977" y="736"/>
                  </a:lnTo>
                  <a:lnTo>
                    <a:pt x="1977" y="776"/>
                  </a:lnTo>
                  <a:lnTo>
                    <a:pt x="1950" y="831"/>
                  </a:lnTo>
                  <a:lnTo>
                    <a:pt x="1935" y="845"/>
                  </a:lnTo>
                  <a:lnTo>
                    <a:pt x="1882" y="886"/>
                  </a:lnTo>
                  <a:lnTo>
                    <a:pt x="1814" y="913"/>
                  </a:lnTo>
                  <a:lnTo>
                    <a:pt x="1814" y="940"/>
                  </a:lnTo>
                  <a:lnTo>
                    <a:pt x="1867" y="995"/>
                  </a:lnTo>
                  <a:lnTo>
                    <a:pt x="1867" y="1050"/>
                  </a:lnTo>
                  <a:lnTo>
                    <a:pt x="1867" y="1063"/>
                  </a:lnTo>
                  <a:lnTo>
                    <a:pt x="1867" y="1104"/>
                  </a:lnTo>
                  <a:lnTo>
                    <a:pt x="1841" y="1131"/>
                  </a:lnTo>
                  <a:lnTo>
                    <a:pt x="1814" y="1172"/>
                  </a:lnTo>
                  <a:lnTo>
                    <a:pt x="1814" y="1199"/>
                  </a:lnTo>
                  <a:lnTo>
                    <a:pt x="1772" y="1214"/>
                  </a:lnTo>
                  <a:lnTo>
                    <a:pt x="1759" y="1214"/>
                  </a:lnTo>
                  <a:lnTo>
                    <a:pt x="1677" y="1227"/>
                  </a:lnTo>
                  <a:lnTo>
                    <a:pt x="1608" y="1267"/>
                  </a:lnTo>
                  <a:lnTo>
                    <a:pt x="1677" y="1322"/>
                  </a:lnTo>
                  <a:lnTo>
                    <a:pt x="1718" y="1363"/>
                  </a:lnTo>
                  <a:lnTo>
                    <a:pt x="1731" y="1391"/>
                  </a:lnTo>
                  <a:lnTo>
                    <a:pt x="1718" y="1431"/>
                  </a:lnTo>
                  <a:lnTo>
                    <a:pt x="1690" y="1446"/>
                  </a:lnTo>
                  <a:lnTo>
                    <a:pt x="1663" y="1486"/>
                  </a:lnTo>
                  <a:lnTo>
                    <a:pt x="1582" y="1541"/>
                  </a:lnTo>
                  <a:lnTo>
                    <a:pt x="1460" y="1582"/>
                  </a:lnTo>
                  <a:lnTo>
                    <a:pt x="1309" y="1582"/>
                  </a:lnTo>
                  <a:lnTo>
                    <a:pt x="1201" y="1541"/>
                  </a:lnTo>
                  <a:lnTo>
                    <a:pt x="1105" y="1499"/>
                  </a:lnTo>
                  <a:lnTo>
                    <a:pt x="1024" y="1446"/>
                  </a:lnTo>
                  <a:lnTo>
                    <a:pt x="941" y="1418"/>
                  </a:lnTo>
                  <a:lnTo>
                    <a:pt x="886" y="1377"/>
                  </a:lnTo>
                  <a:lnTo>
                    <a:pt x="846" y="1336"/>
                  </a:lnTo>
                  <a:lnTo>
                    <a:pt x="833" y="1282"/>
                  </a:lnTo>
                  <a:lnTo>
                    <a:pt x="833" y="1254"/>
                  </a:lnTo>
                  <a:lnTo>
                    <a:pt x="710" y="1282"/>
                  </a:lnTo>
                  <a:lnTo>
                    <a:pt x="614" y="1309"/>
                  </a:lnTo>
                  <a:lnTo>
                    <a:pt x="533" y="1309"/>
                  </a:lnTo>
                  <a:lnTo>
                    <a:pt x="410" y="1282"/>
                  </a:lnTo>
                  <a:lnTo>
                    <a:pt x="287" y="1267"/>
                  </a:lnTo>
                  <a:lnTo>
                    <a:pt x="191" y="1227"/>
                  </a:lnTo>
                  <a:lnTo>
                    <a:pt x="136" y="1199"/>
                  </a:lnTo>
                  <a:lnTo>
                    <a:pt x="95" y="1172"/>
                  </a:lnTo>
                  <a:lnTo>
                    <a:pt x="0" y="1091"/>
                  </a:lnTo>
                  <a:lnTo>
                    <a:pt x="0" y="968"/>
                  </a:lnTo>
                  <a:lnTo>
                    <a:pt x="55" y="804"/>
                  </a:lnTo>
                  <a:lnTo>
                    <a:pt x="191" y="585"/>
                  </a:lnTo>
                  <a:lnTo>
                    <a:pt x="287" y="491"/>
                  </a:lnTo>
                  <a:lnTo>
                    <a:pt x="410" y="409"/>
                  </a:lnTo>
                  <a:lnTo>
                    <a:pt x="518" y="354"/>
                  </a:lnTo>
                  <a:lnTo>
                    <a:pt x="614" y="313"/>
                  </a:lnTo>
                  <a:lnTo>
                    <a:pt x="655" y="313"/>
                  </a:lnTo>
                  <a:lnTo>
                    <a:pt x="818" y="109"/>
                  </a:lnTo>
                  <a:lnTo>
                    <a:pt x="901" y="54"/>
                  </a:lnTo>
                  <a:lnTo>
                    <a:pt x="982" y="26"/>
                  </a:lnTo>
                  <a:lnTo>
                    <a:pt x="1024" y="0"/>
                  </a:lnTo>
                  <a:lnTo>
                    <a:pt x="1064" y="0"/>
                  </a:lnTo>
                  <a:lnTo>
                    <a:pt x="1146" y="0"/>
                  </a:lnTo>
                  <a:lnTo>
                    <a:pt x="1201" y="0"/>
                  </a:lnTo>
                  <a:lnTo>
                    <a:pt x="1214" y="26"/>
                  </a:lnTo>
                  <a:lnTo>
                    <a:pt x="1256" y="41"/>
                  </a:lnTo>
                  <a:lnTo>
                    <a:pt x="1351" y="81"/>
                  </a:lnTo>
                  <a:close/>
                </a:path>
              </a:pathLst>
            </a:custGeom>
            <a:solidFill>
              <a:srgbClr val="FF9A73"/>
            </a:solidFill>
            <a:ln w="9525">
              <a:noFill/>
              <a:round/>
              <a:headEnd/>
              <a:tailEnd/>
            </a:ln>
          </p:spPr>
          <p:txBody>
            <a:bodyPr/>
            <a:lstStyle/>
            <a:p>
              <a:endParaRPr lang="en-US"/>
            </a:p>
          </p:txBody>
        </p:sp>
        <p:sp>
          <p:nvSpPr>
            <p:cNvPr id="15414" name="Freeform 61"/>
            <p:cNvSpPr>
              <a:spLocks/>
            </p:cNvSpPr>
            <p:nvPr/>
          </p:nvSpPr>
          <p:spPr bwMode="auto">
            <a:xfrm>
              <a:off x="1464" y="3265"/>
              <a:ext cx="659" cy="527"/>
            </a:xfrm>
            <a:custGeom>
              <a:avLst/>
              <a:gdLst>
                <a:gd name="T0" fmla="*/ 0 w 1977"/>
                <a:gd name="T1" fmla="*/ 0 h 1582"/>
                <a:gd name="T2" fmla="*/ 0 w 1977"/>
                <a:gd name="T3" fmla="*/ 0 h 1582"/>
                <a:gd name="T4" fmla="*/ 0 w 1977"/>
                <a:gd name="T5" fmla="*/ 0 h 1582"/>
                <a:gd name="T6" fmla="*/ 0 w 1977"/>
                <a:gd name="T7" fmla="*/ 0 h 1582"/>
                <a:gd name="T8" fmla="*/ 0 w 1977"/>
                <a:gd name="T9" fmla="*/ 0 h 1582"/>
                <a:gd name="T10" fmla="*/ 0 w 1977"/>
                <a:gd name="T11" fmla="*/ 0 h 1582"/>
                <a:gd name="T12" fmla="*/ 0 w 1977"/>
                <a:gd name="T13" fmla="*/ 0 h 1582"/>
                <a:gd name="T14" fmla="*/ 0 w 1977"/>
                <a:gd name="T15" fmla="*/ 0 h 1582"/>
                <a:gd name="T16" fmla="*/ 0 w 1977"/>
                <a:gd name="T17" fmla="*/ 0 h 1582"/>
                <a:gd name="T18" fmla="*/ 0 w 1977"/>
                <a:gd name="T19" fmla="*/ 0 h 1582"/>
                <a:gd name="T20" fmla="*/ 0 w 1977"/>
                <a:gd name="T21" fmla="*/ 0 h 1582"/>
                <a:gd name="T22" fmla="*/ 0 w 1977"/>
                <a:gd name="T23" fmla="*/ 0 h 1582"/>
                <a:gd name="T24" fmla="*/ 0 w 1977"/>
                <a:gd name="T25" fmla="*/ 0 h 1582"/>
                <a:gd name="T26" fmla="*/ 0 w 1977"/>
                <a:gd name="T27" fmla="*/ 0 h 1582"/>
                <a:gd name="T28" fmla="*/ 0 w 1977"/>
                <a:gd name="T29" fmla="*/ 0 h 1582"/>
                <a:gd name="T30" fmla="*/ 0 w 1977"/>
                <a:gd name="T31" fmla="*/ 0 h 1582"/>
                <a:gd name="T32" fmla="*/ 0 w 1977"/>
                <a:gd name="T33" fmla="*/ 0 h 1582"/>
                <a:gd name="T34" fmla="*/ 0 w 1977"/>
                <a:gd name="T35" fmla="*/ 0 h 1582"/>
                <a:gd name="T36" fmla="*/ 0 w 1977"/>
                <a:gd name="T37" fmla="*/ 0 h 1582"/>
                <a:gd name="T38" fmla="*/ 0 w 1977"/>
                <a:gd name="T39" fmla="*/ 0 h 1582"/>
                <a:gd name="T40" fmla="*/ 0 w 1977"/>
                <a:gd name="T41" fmla="*/ 0 h 1582"/>
                <a:gd name="T42" fmla="*/ 0 w 1977"/>
                <a:gd name="T43" fmla="*/ 0 h 1582"/>
                <a:gd name="T44" fmla="*/ 0 w 1977"/>
                <a:gd name="T45" fmla="*/ 0 h 1582"/>
                <a:gd name="T46" fmla="*/ 0 w 1977"/>
                <a:gd name="T47" fmla="*/ 0 h 1582"/>
                <a:gd name="T48" fmla="*/ 0 w 1977"/>
                <a:gd name="T49" fmla="*/ 0 h 1582"/>
                <a:gd name="T50" fmla="*/ 0 w 1977"/>
                <a:gd name="T51" fmla="*/ 0 h 1582"/>
                <a:gd name="T52" fmla="*/ 0 w 1977"/>
                <a:gd name="T53" fmla="*/ 0 h 1582"/>
                <a:gd name="T54" fmla="*/ 0 w 1977"/>
                <a:gd name="T55" fmla="*/ 0 h 1582"/>
                <a:gd name="T56" fmla="*/ 0 w 1977"/>
                <a:gd name="T57" fmla="*/ 0 h 1582"/>
                <a:gd name="T58" fmla="*/ 0 w 1977"/>
                <a:gd name="T59" fmla="*/ 0 h 1582"/>
                <a:gd name="T60" fmla="*/ 0 w 1977"/>
                <a:gd name="T61" fmla="*/ 0 h 1582"/>
                <a:gd name="T62" fmla="*/ 0 w 1977"/>
                <a:gd name="T63" fmla="*/ 0 h 1582"/>
                <a:gd name="T64" fmla="*/ 0 w 1977"/>
                <a:gd name="T65" fmla="*/ 0 h 1582"/>
                <a:gd name="T66" fmla="*/ 0 w 1977"/>
                <a:gd name="T67" fmla="*/ 0 h 1582"/>
                <a:gd name="T68" fmla="*/ 0 w 1977"/>
                <a:gd name="T69" fmla="*/ 0 h 1582"/>
                <a:gd name="T70" fmla="*/ 0 w 1977"/>
                <a:gd name="T71" fmla="*/ 0 h 1582"/>
                <a:gd name="T72" fmla="*/ 0 w 1977"/>
                <a:gd name="T73" fmla="*/ 0 h 1582"/>
                <a:gd name="T74" fmla="*/ 0 w 1977"/>
                <a:gd name="T75" fmla="*/ 0 h 15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7"/>
                <a:gd name="T115" fmla="*/ 0 h 1582"/>
                <a:gd name="T116" fmla="*/ 1977 w 1977"/>
                <a:gd name="T117" fmla="*/ 1582 h 15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7" h="1582">
                  <a:moveTo>
                    <a:pt x="1351" y="81"/>
                  </a:moveTo>
                  <a:lnTo>
                    <a:pt x="1351" y="164"/>
                  </a:lnTo>
                  <a:lnTo>
                    <a:pt x="1460" y="190"/>
                  </a:lnTo>
                  <a:lnTo>
                    <a:pt x="1567" y="204"/>
                  </a:lnTo>
                  <a:lnTo>
                    <a:pt x="1622" y="245"/>
                  </a:lnTo>
                  <a:lnTo>
                    <a:pt x="1690" y="368"/>
                  </a:lnTo>
                  <a:lnTo>
                    <a:pt x="1759" y="464"/>
                  </a:lnTo>
                  <a:lnTo>
                    <a:pt x="1786" y="532"/>
                  </a:lnTo>
                  <a:lnTo>
                    <a:pt x="1814" y="585"/>
                  </a:lnTo>
                  <a:lnTo>
                    <a:pt x="1827" y="627"/>
                  </a:lnTo>
                  <a:lnTo>
                    <a:pt x="1867" y="640"/>
                  </a:lnTo>
                  <a:lnTo>
                    <a:pt x="1895" y="668"/>
                  </a:lnTo>
                  <a:lnTo>
                    <a:pt x="1935" y="681"/>
                  </a:lnTo>
                  <a:lnTo>
                    <a:pt x="1950" y="695"/>
                  </a:lnTo>
                  <a:lnTo>
                    <a:pt x="1977" y="723"/>
                  </a:lnTo>
                  <a:lnTo>
                    <a:pt x="1977" y="736"/>
                  </a:lnTo>
                  <a:lnTo>
                    <a:pt x="1977" y="776"/>
                  </a:lnTo>
                  <a:lnTo>
                    <a:pt x="1950" y="831"/>
                  </a:lnTo>
                  <a:lnTo>
                    <a:pt x="1935" y="845"/>
                  </a:lnTo>
                  <a:lnTo>
                    <a:pt x="1882" y="886"/>
                  </a:lnTo>
                  <a:lnTo>
                    <a:pt x="1814" y="913"/>
                  </a:lnTo>
                  <a:lnTo>
                    <a:pt x="1814" y="940"/>
                  </a:lnTo>
                  <a:lnTo>
                    <a:pt x="1867" y="995"/>
                  </a:lnTo>
                  <a:lnTo>
                    <a:pt x="1867" y="1050"/>
                  </a:lnTo>
                  <a:lnTo>
                    <a:pt x="1867" y="1063"/>
                  </a:lnTo>
                  <a:lnTo>
                    <a:pt x="1867" y="1104"/>
                  </a:lnTo>
                  <a:lnTo>
                    <a:pt x="1841" y="1131"/>
                  </a:lnTo>
                  <a:lnTo>
                    <a:pt x="1814" y="1172"/>
                  </a:lnTo>
                  <a:lnTo>
                    <a:pt x="1814" y="1199"/>
                  </a:lnTo>
                  <a:lnTo>
                    <a:pt x="1772" y="1214"/>
                  </a:lnTo>
                  <a:lnTo>
                    <a:pt x="1759" y="1214"/>
                  </a:lnTo>
                  <a:lnTo>
                    <a:pt x="1677" y="1227"/>
                  </a:lnTo>
                  <a:lnTo>
                    <a:pt x="1608" y="1267"/>
                  </a:lnTo>
                  <a:lnTo>
                    <a:pt x="1677" y="1322"/>
                  </a:lnTo>
                  <a:lnTo>
                    <a:pt x="1718" y="1363"/>
                  </a:lnTo>
                  <a:lnTo>
                    <a:pt x="1731" y="1391"/>
                  </a:lnTo>
                  <a:lnTo>
                    <a:pt x="1718" y="1431"/>
                  </a:lnTo>
                  <a:lnTo>
                    <a:pt x="1690" y="1446"/>
                  </a:lnTo>
                  <a:lnTo>
                    <a:pt x="1663" y="1486"/>
                  </a:lnTo>
                  <a:lnTo>
                    <a:pt x="1582" y="1541"/>
                  </a:lnTo>
                  <a:lnTo>
                    <a:pt x="1460" y="1582"/>
                  </a:lnTo>
                  <a:lnTo>
                    <a:pt x="1309" y="1582"/>
                  </a:lnTo>
                  <a:lnTo>
                    <a:pt x="1201" y="1541"/>
                  </a:lnTo>
                  <a:lnTo>
                    <a:pt x="1105" y="1499"/>
                  </a:lnTo>
                  <a:lnTo>
                    <a:pt x="1024" y="1446"/>
                  </a:lnTo>
                  <a:lnTo>
                    <a:pt x="941" y="1418"/>
                  </a:lnTo>
                  <a:lnTo>
                    <a:pt x="886" y="1377"/>
                  </a:lnTo>
                  <a:lnTo>
                    <a:pt x="846" y="1336"/>
                  </a:lnTo>
                  <a:lnTo>
                    <a:pt x="833" y="1282"/>
                  </a:lnTo>
                  <a:lnTo>
                    <a:pt x="833" y="1254"/>
                  </a:lnTo>
                  <a:lnTo>
                    <a:pt x="710" y="1282"/>
                  </a:lnTo>
                  <a:lnTo>
                    <a:pt x="614" y="1309"/>
                  </a:lnTo>
                  <a:lnTo>
                    <a:pt x="533" y="1309"/>
                  </a:lnTo>
                  <a:lnTo>
                    <a:pt x="410" y="1282"/>
                  </a:lnTo>
                  <a:lnTo>
                    <a:pt x="287" y="1267"/>
                  </a:lnTo>
                  <a:lnTo>
                    <a:pt x="191" y="1227"/>
                  </a:lnTo>
                  <a:lnTo>
                    <a:pt x="136" y="1199"/>
                  </a:lnTo>
                  <a:lnTo>
                    <a:pt x="95" y="1172"/>
                  </a:lnTo>
                  <a:lnTo>
                    <a:pt x="0" y="1091"/>
                  </a:lnTo>
                  <a:lnTo>
                    <a:pt x="0" y="968"/>
                  </a:lnTo>
                  <a:lnTo>
                    <a:pt x="55" y="804"/>
                  </a:lnTo>
                  <a:lnTo>
                    <a:pt x="191" y="585"/>
                  </a:lnTo>
                  <a:lnTo>
                    <a:pt x="287" y="491"/>
                  </a:lnTo>
                  <a:lnTo>
                    <a:pt x="410" y="409"/>
                  </a:lnTo>
                  <a:lnTo>
                    <a:pt x="518" y="354"/>
                  </a:lnTo>
                  <a:lnTo>
                    <a:pt x="614" y="313"/>
                  </a:lnTo>
                  <a:lnTo>
                    <a:pt x="655" y="313"/>
                  </a:lnTo>
                  <a:lnTo>
                    <a:pt x="818" y="109"/>
                  </a:lnTo>
                  <a:lnTo>
                    <a:pt x="901" y="54"/>
                  </a:lnTo>
                  <a:lnTo>
                    <a:pt x="982" y="26"/>
                  </a:lnTo>
                  <a:lnTo>
                    <a:pt x="1024" y="0"/>
                  </a:lnTo>
                  <a:lnTo>
                    <a:pt x="1064" y="0"/>
                  </a:lnTo>
                  <a:lnTo>
                    <a:pt x="1146" y="0"/>
                  </a:lnTo>
                  <a:lnTo>
                    <a:pt x="1201" y="0"/>
                  </a:lnTo>
                  <a:lnTo>
                    <a:pt x="1214" y="26"/>
                  </a:lnTo>
                  <a:lnTo>
                    <a:pt x="1256" y="41"/>
                  </a:lnTo>
                  <a:lnTo>
                    <a:pt x="1351" y="81"/>
                  </a:lnTo>
                </a:path>
              </a:pathLst>
            </a:custGeom>
            <a:noFill/>
            <a:ln w="0">
              <a:solidFill>
                <a:srgbClr val="000000"/>
              </a:solidFill>
              <a:round/>
              <a:headEnd/>
              <a:tailEnd/>
            </a:ln>
          </p:spPr>
          <p:txBody>
            <a:bodyPr/>
            <a:lstStyle/>
            <a:p>
              <a:endParaRPr lang="en-US"/>
            </a:p>
          </p:txBody>
        </p:sp>
        <p:sp>
          <p:nvSpPr>
            <p:cNvPr id="15415" name="Freeform 62"/>
            <p:cNvSpPr>
              <a:spLocks/>
            </p:cNvSpPr>
            <p:nvPr/>
          </p:nvSpPr>
          <p:spPr bwMode="auto">
            <a:xfrm>
              <a:off x="1464" y="3265"/>
              <a:ext cx="659" cy="527"/>
            </a:xfrm>
            <a:custGeom>
              <a:avLst/>
              <a:gdLst>
                <a:gd name="T0" fmla="*/ 0 w 1977"/>
                <a:gd name="T1" fmla="*/ 0 h 1582"/>
                <a:gd name="T2" fmla="*/ 0 w 1977"/>
                <a:gd name="T3" fmla="*/ 0 h 1582"/>
                <a:gd name="T4" fmla="*/ 0 w 1977"/>
                <a:gd name="T5" fmla="*/ 0 h 1582"/>
                <a:gd name="T6" fmla="*/ 0 w 1977"/>
                <a:gd name="T7" fmla="*/ 0 h 1582"/>
                <a:gd name="T8" fmla="*/ 0 w 1977"/>
                <a:gd name="T9" fmla="*/ 0 h 1582"/>
                <a:gd name="T10" fmla="*/ 0 w 1977"/>
                <a:gd name="T11" fmla="*/ 0 h 1582"/>
                <a:gd name="T12" fmla="*/ 0 w 1977"/>
                <a:gd name="T13" fmla="*/ 0 h 1582"/>
                <a:gd name="T14" fmla="*/ 0 w 1977"/>
                <a:gd name="T15" fmla="*/ 0 h 1582"/>
                <a:gd name="T16" fmla="*/ 0 w 1977"/>
                <a:gd name="T17" fmla="*/ 0 h 1582"/>
                <a:gd name="T18" fmla="*/ 0 w 1977"/>
                <a:gd name="T19" fmla="*/ 0 h 1582"/>
                <a:gd name="T20" fmla="*/ 0 w 1977"/>
                <a:gd name="T21" fmla="*/ 0 h 1582"/>
                <a:gd name="T22" fmla="*/ 0 w 1977"/>
                <a:gd name="T23" fmla="*/ 0 h 1582"/>
                <a:gd name="T24" fmla="*/ 0 w 1977"/>
                <a:gd name="T25" fmla="*/ 0 h 1582"/>
                <a:gd name="T26" fmla="*/ 0 w 1977"/>
                <a:gd name="T27" fmla="*/ 0 h 1582"/>
                <a:gd name="T28" fmla="*/ 0 w 1977"/>
                <a:gd name="T29" fmla="*/ 0 h 1582"/>
                <a:gd name="T30" fmla="*/ 0 w 1977"/>
                <a:gd name="T31" fmla="*/ 0 h 1582"/>
                <a:gd name="T32" fmla="*/ 0 w 1977"/>
                <a:gd name="T33" fmla="*/ 0 h 1582"/>
                <a:gd name="T34" fmla="*/ 0 w 1977"/>
                <a:gd name="T35" fmla="*/ 0 h 1582"/>
                <a:gd name="T36" fmla="*/ 0 w 1977"/>
                <a:gd name="T37" fmla="*/ 0 h 1582"/>
                <a:gd name="T38" fmla="*/ 0 w 1977"/>
                <a:gd name="T39" fmla="*/ 0 h 1582"/>
                <a:gd name="T40" fmla="*/ 0 w 1977"/>
                <a:gd name="T41" fmla="*/ 0 h 1582"/>
                <a:gd name="T42" fmla="*/ 0 w 1977"/>
                <a:gd name="T43" fmla="*/ 0 h 1582"/>
                <a:gd name="T44" fmla="*/ 0 w 1977"/>
                <a:gd name="T45" fmla="*/ 0 h 1582"/>
                <a:gd name="T46" fmla="*/ 0 w 1977"/>
                <a:gd name="T47" fmla="*/ 0 h 1582"/>
                <a:gd name="T48" fmla="*/ 0 w 1977"/>
                <a:gd name="T49" fmla="*/ 0 h 1582"/>
                <a:gd name="T50" fmla="*/ 0 w 1977"/>
                <a:gd name="T51" fmla="*/ 0 h 1582"/>
                <a:gd name="T52" fmla="*/ 0 w 1977"/>
                <a:gd name="T53" fmla="*/ 0 h 1582"/>
                <a:gd name="T54" fmla="*/ 0 w 1977"/>
                <a:gd name="T55" fmla="*/ 0 h 1582"/>
                <a:gd name="T56" fmla="*/ 0 w 1977"/>
                <a:gd name="T57" fmla="*/ 0 h 1582"/>
                <a:gd name="T58" fmla="*/ 0 w 1977"/>
                <a:gd name="T59" fmla="*/ 0 h 1582"/>
                <a:gd name="T60" fmla="*/ 0 w 1977"/>
                <a:gd name="T61" fmla="*/ 0 h 1582"/>
                <a:gd name="T62" fmla="*/ 0 w 1977"/>
                <a:gd name="T63" fmla="*/ 0 h 1582"/>
                <a:gd name="T64" fmla="*/ 0 w 1977"/>
                <a:gd name="T65" fmla="*/ 0 h 1582"/>
                <a:gd name="T66" fmla="*/ 0 w 1977"/>
                <a:gd name="T67" fmla="*/ 0 h 1582"/>
                <a:gd name="T68" fmla="*/ 0 w 1977"/>
                <a:gd name="T69" fmla="*/ 0 h 1582"/>
                <a:gd name="T70" fmla="*/ 0 w 1977"/>
                <a:gd name="T71" fmla="*/ 0 h 1582"/>
                <a:gd name="T72" fmla="*/ 0 w 1977"/>
                <a:gd name="T73" fmla="*/ 0 h 1582"/>
                <a:gd name="T74" fmla="*/ 0 w 1977"/>
                <a:gd name="T75" fmla="*/ 0 h 15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7"/>
                <a:gd name="T115" fmla="*/ 0 h 1582"/>
                <a:gd name="T116" fmla="*/ 1977 w 1977"/>
                <a:gd name="T117" fmla="*/ 1582 h 15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7" h="1582">
                  <a:moveTo>
                    <a:pt x="1351" y="81"/>
                  </a:moveTo>
                  <a:lnTo>
                    <a:pt x="1351" y="164"/>
                  </a:lnTo>
                  <a:lnTo>
                    <a:pt x="1460" y="190"/>
                  </a:lnTo>
                  <a:lnTo>
                    <a:pt x="1567" y="204"/>
                  </a:lnTo>
                  <a:lnTo>
                    <a:pt x="1622" y="245"/>
                  </a:lnTo>
                  <a:lnTo>
                    <a:pt x="1690" y="368"/>
                  </a:lnTo>
                  <a:lnTo>
                    <a:pt x="1759" y="464"/>
                  </a:lnTo>
                  <a:lnTo>
                    <a:pt x="1786" y="532"/>
                  </a:lnTo>
                  <a:lnTo>
                    <a:pt x="1814" y="585"/>
                  </a:lnTo>
                  <a:lnTo>
                    <a:pt x="1827" y="627"/>
                  </a:lnTo>
                  <a:lnTo>
                    <a:pt x="1867" y="640"/>
                  </a:lnTo>
                  <a:lnTo>
                    <a:pt x="1895" y="668"/>
                  </a:lnTo>
                  <a:lnTo>
                    <a:pt x="1935" y="681"/>
                  </a:lnTo>
                  <a:lnTo>
                    <a:pt x="1950" y="695"/>
                  </a:lnTo>
                  <a:lnTo>
                    <a:pt x="1977" y="723"/>
                  </a:lnTo>
                  <a:lnTo>
                    <a:pt x="1977" y="736"/>
                  </a:lnTo>
                  <a:lnTo>
                    <a:pt x="1977" y="776"/>
                  </a:lnTo>
                  <a:lnTo>
                    <a:pt x="1950" y="831"/>
                  </a:lnTo>
                  <a:lnTo>
                    <a:pt x="1935" y="845"/>
                  </a:lnTo>
                  <a:lnTo>
                    <a:pt x="1882" y="886"/>
                  </a:lnTo>
                  <a:lnTo>
                    <a:pt x="1814" y="913"/>
                  </a:lnTo>
                  <a:lnTo>
                    <a:pt x="1814" y="940"/>
                  </a:lnTo>
                  <a:lnTo>
                    <a:pt x="1867" y="995"/>
                  </a:lnTo>
                  <a:lnTo>
                    <a:pt x="1867" y="1050"/>
                  </a:lnTo>
                  <a:lnTo>
                    <a:pt x="1867" y="1063"/>
                  </a:lnTo>
                  <a:lnTo>
                    <a:pt x="1867" y="1104"/>
                  </a:lnTo>
                  <a:lnTo>
                    <a:pt x="1841" y="1131"/>
                  </a:lnTo>
                  <a:lnTo>
                    <a:pt x="1814" y="1172"/>
                  </a:lnTo>
                  <a:lnTo>
                    <a:pt x="1814" y="1199"/>
                  </a:lnTo>
                  <a:lnTo>
                    <a:pt x="1772" y="1214"/>
                  </a:lnTo>
                  <a:lnTo>
                    <a:pt x="1759" y="1214"/>
                  </a:lnTo>
                  <a:lnTo>
                    <a:pt x="1677" y="1227"/>
                  </a:lnTo>
                  <a:lnTo>
                    <a:pt x="1608" y="1267"/>
                  </a:lnTo>
                  <a:lnTo>
                    <a:pt x="1677" y="1322"/>
                  </a:lnTo>
                  <a:lnTo>
                    <a:pt x="1718" y="1363"/>
                  </a:lnTo>
                  <a:lnTo>
                    <a:pt x="1731" y="1391"/>
                  </a:lnTo>
                  <a:lnTo>
                    <a:pt x="1718" y="1431"/>
                  </a:lnTo>
                  <a:lnTo>
                    <a:pt x="1690" y="1446"/>
                  </a:lnTo>
                  <a:lnTo>
                    <a:pt x="1663" y="1486"/>
                  </a:lnTo>
                  <a:lnTo>
                    <a:pt x="1582" y="1541"/>
                  </a:lnTo>
                  <a:lnTo>
                    <a:pt x="1460" y="1582"/>
                  </a:lnTo>
                  <a:lnTo>
                    <a:pt x="1309" y="1582"/>
                  </a:lnTo>
                  <a:lnTo>
                    <a:pt x="1201" y="1541"/>
                  </a:lnTo>
                  <a:lnTo>
                    <a:pt x="1105" y="1499"/>
                  </a:lnTo>
                  <a:lnTo>
                    <a:pt x="1024" y="1446"/>
                  </a:lnTo>
                  <a:lnTo>
                    <a:pt x="941" y="1418"/>
                  </a:lnTo>
                  <a:lnTo>
                    <a:pt x="886" y="1377"/>
                  </a:lnTo>
                  <a:lnTo>
                    <a:pt x="846" y="1336"/>
                  </a:lnTo>
                  <a:lnTo>
                    <a:pt x="833" y="1282"/>
                  </a:lnTo>
                  <a:lnTo>
                    <a:pt x="833" y="1254"/>
                  </a:lnTo>
                  <a:lnTo>
                    <a:pt x="710" y="1282"/>
                  </a:lnTo>
                  <a:lnTo>
                    <a:pt x="614" y="1309"/>
                  </a:lnTo>
                  <a:lnTo>
                    <a:pt x="533" y="1309"/>
                  </a:lnTo>
                  <a:lnTo>
                    <a:pt x="410" y="1282"/>
                  </a:lnTo>
                  <a:lnTo>
                    <a:pt x="287" y="1267"/>
                  </a:lnTo>
                  <a:lnTo>
                    <a:pt x="191" y="1227"/>
                  </a:lnTo>
                  <a:lnTo>
                    <a:pt x="136" y="1199"/>
                  </a:lnTo>
                  <a:lnTo>
                    <a:pt x="95" y="1172"/>
                  </a:lnTo>
                  <a:lnTo>
                    <a:pt x="0" y="1091"/>
                  </a:lnTo>
                  <a:lnTo>
                    <a:pt x="0" y="968"/>
                  </a:lnTo>
                  <a:lnTo>
                    <a:pt x="55" y="804"/>
                  </a:lnTo>
                  <a:lnTo>
                    <a:pt x="191" y="585"/>
                  </a:lnTo>
                  <a:lnTo>
                    <a:pt x="287" y="491"/>
                  </a:lnTo>
                  <a:lnTo>
                    <a:pt x="410" y="409"/>
                  </a:lnTo>
                  <a:lnTo>
                    <a:pt x="518" y="354"/>
                  </a:lnTo>
                  <a:lnTo>
                    <a:pt x="614" y="313"/>
                  </a:lnTo>
                  <a:lnTo>
                    <a:pt x="655" y="313"/>
                  </a:lnTo>
                  <a:lnTo>
                    <a:pt x="818" y="109"/>
                  </a:lnTo>
                  <a:lnTo>
                    <a:pt x="901" y="54"/>
                  </a:lnTo>
                  <a:lnTo>
                    <a:pt x="982" y="26"/>
                  </a:lnTo>
                  <a:lnTo>
                    <a:pt x="1024" y="0"/>
                  </a:lnTo>
                  <a:lnTo>
                    <a:pt x="1064" y="0"/>
                  </a:lnTo>
                  <a:lnTo>
                    <a:pt x="1146" y="0"/>
                  </a:lnTo>
                  <a:lnTo>
                    <a:pt x="1201" y="0"/>
                  </a:lnTo>
                  <a:lnTo>
                    <a:pt x="1214" y="26"/>
                  </a:lnTo>
                  <a:lnTo>
                    <a:pt x="1256" y="41"/>
                  </a:lnTo>
                  <a:lnTo>
                    <a:pt x="1351" y="81"/>
                  </a:lnTo>
                </a:path>
              </a:pathLst>
            </a:custGeom>
            <a:noFill/>
            <a:ln w="0">
              <a:solidFill>
                <a:srgbClr val="000000"/>
              </a:solidFill>
              <a:round/>
              <a:headEnd/>
              <a:tailEnd/>
            </a:ln>
          </p:spPr>
          <p:txBody>
            <a:bodyPr/>
            <a:lstStyle/>
            <a:p>
              <a:endParaRPr lang="en-US"/>
            </a:p>
          </p:txBody>
        </p:sp>
        <p:sp>
          <p:nvSpPr>
            <p:cNvPr id="15416" name="Freeform 63"/>
            <p:cNvSpPr>
              <a:spLocks/>
            </p:cNvSpPr>
            <p:nvPr/>
          </p:nvSpPr>
          <p:spPr bwMode="auto">
            <a:xfrm>
              <a:off x="1906" y="3070"/>
              <a:ext cx="149" cy="295"/>
            </a:xfrm>
            <a:custGeom>
              <a:avLst/>
              <a:gdLst>
                <a:gd name="T0" fmla="*/ 0 w 448"/>
                <a:gd name="T1" fmla="*/ 0 h 885"/>
                <a:gd name="T2" fmla="*/ 0 w 448"/>
                <a:gd name="T3" fmla="*/ 0 h 885"/>
                <a:gd name="T4" fmla="*/ 0 w 448"/>
                <a:gd name="T5" fmla="*/ 0 h 885"/>
                <a:gd name="T6" fmla="*/ 0 w 448"/>
                <a:gd name="T7" fmla="*/ 0 h 885"/>
                <a:gd name="T8" fmla="*/ 0 w 448"/>
                <a:gd name="T9" fmla="*/ 0 h 885"/>
                <a:gd name="T10" fmla="*/ 0 w 448"/>
                <a:gd name="T11" fmla="*/ 0 h 885"/>
                <a:gd name="T12" fmla="*/ 0 w 448"/>
                <a:gd name="T13" fmla="*/ 0 h 885"/>
                <a:gd name="T14" fmla="*/ 0 w 448"/>
                <a:gd name="T15" fmla="*/ 0 h 885"/>
                <a:gd name="T16" fmla="*/ 0 w 448"/>
                <a:gd name="T17" fmla="*/ 0 h 885"/>
                <a:gd name="T18" fmla="*/ 0 w 448"/>
                <a:gd name="T19" fmla="*/ 0 h 885"/>
                <a:gd name="T20" fmla="*/ 0 w 448"/>
                <a:gd name="T21" fmla="*/ 0 h 885"/>
                <a:gd name="T22" fmla="*/ 0 w 448"/>
                <a:gd name="T23" fmla="*/ 0 h 885"/>
                <a:gd name="T24" fmla="*/ 0 w 448"/>
                <a:gd name="T25" fmla="*/ 0 h 885"/>
                <a:gd name="T26" fmla="*/ 0 w 448"/>
                <a:gd name="T27" fmla="*/ 0 h 885"/>
                <a:gd name="T28" fmla="*/ 0 w 448"/>
                <a:gd name="T29" fmla="*/ 0 h 885"/>
                <a:gd name="T30" fmla="*/ 0 w 448"/>
                <a:gd name="T31" fmla="*/ 0 h 885"/>
                <a:gd name="T32" fmla="*/ 0 w 448"/>
                <a:gd name="T33" fmla="*/ 0 h 8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8"/>
                <a:gd name="T52" fmla="*/ 0 h 885"/>
                <a:gd name="T53" fmla="*/ 448 w 448"/>
                <a:gd name="T54" fmla="*/ 885 h 8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8" h="885">
                  <a:moveTo>
                    <a:pt x="0" y="749"/>
                  </a:moveTo>
                  <a:lnTo>
                    <a:pt x="81" y="54"/>
                  </a:lnTo>
                  <a:lnTo>
                    <a:pt x="448" y="0"/>
                  </a:lnTo>
                  <a:lnTo>
                    <a:pt x="339" y="885"/>
                  </a:lnTo>
                  <a:lnTo>
                    <a:pt x="298" y="885"/>
                  </a:lnTo>
                  <a:lnTo>
                    <a:pt x="407" y="54"/>
                  </a:lnTo>
                  <a:lnTo>
                    <a:pt x="366" y="54"/>
                  </a:lnTo>
                  <a:lnTo>
                    <a:pt x="258" y="830"/>
                  </a:lnTo>
                  <a:lnTo>
                    <a:pt x="230" y="802"/>
                  </a:lnTo>
                  <a:lnTo>
                    <a:pt x="339" y="54"/>
                  </a:lnTo>
                  <a:lnTo>
                    <a:pt x="243" y="54"/>
                  </a:lnTo>
                  <a:lnTo>
                    <a:pt x="177" y="775"/>
                  </a:lnTo>
                  <a:lnTo>
                    <a:pt x="122" y="775"/>
                  </a:lnTo>
                  <a:lnTo>
                    <a:pt x="230" y="81"/>
                  </a:lnTo>
                  <a:lnTo>
                    <a:pt x="122" y="95"/>
                  </a:lnTo>
                  <a:lnTo>
                    <a:pt x="68" y="749"/>
                  </a:lnTo>
                  <a:lnTo>
                    <a:pt x="0" y="749"/>
                  </a:lnTo>
                  <a:close/>
                </a:path>
              </a:pathLst>
            </a:custGeom>
            <a:solidFill>
              <a:srgbClr val="0E0D0D"/>
            </a:solidFill>
            <a:ln w="9525">
              <a:noFill/>
              <a:round/>
              <a:headEnd/>
              <a:tailEnd/>
            </a:ln>
          </p:spPr>
          <p:txBody>
            <a:bodyPr/>
            <a:lstStyle/>
            <a:p>
              <a:endParaRPr lang="en-US"/>
            </a:p>
          </p:txBody>
        </p:sp>
        <p:sp>
          <p:nvSpPr>
            <p:cNvPr id="15417" name="Freeform 64"/>
            <p:cNvSpPr>
              <a:spLocks/>
            </p:cNvSpPr>
            <p:nvPr/>
          </p:nvSpPr>
          <p:spPr bwMode="auto">
            <a:xfrm>
              <a:off x="1906" y="3070"/>
              <a:ext cx="149" cy="295"/>
            </a:xfrm>
            <a:custGeom>
              <a:avLst/>
              <a:gdLst>
                <a:gd name="T0" fmla="*/ 0 w 448"/>
                <a:gd name="T1" fmla="*/ 0 h 885"/>
                <a:gd name="T2" fmla="*/ 0 w 448"/>
                <a:gd name="T3" fmla="*/ 0 h 885"/>
                <a:gd name="T4" fmla="*/ 0 w 448"/>
                <a:gd name="T5" fmla="*/ 0 h 885"/>
                <a:gd name="T6" fmla="*/ 0 w 448"/>
                <a:gd name="T7" fmla="*/ 0 h 885"/>
                <a:gd name="T8" fmla="*/ 0 w 448"/>
                <a:gd name="T9" fmla="*/ 0 h 885"/>
                <a:gd name="T10" fmla="*/ 0 w 448"/>
                <a:gd name="T11" fmla="*/ 0 h 885"/>
                <a:gd name="T12" fmla="*/ 0 w 448"/>
                <a:gd name="T13" fmla="*/ 0 h 885"/>
                <a:gd name="T14" fmla="*/ 0 w 448"/>
                <a:gd name="T15" fmla="*/ 0 h 885"/>
                <a:gd name="T16" fmla="*/ 0 w 448"/>
                <a:gd name="T17" fmla="*/ 0 h 885"/>
                <a:gd name="T18" fmla="*/ 0 w 448"/>
                <a:gd name="T19" fmla="*/ 0 h 885"/>
                <a:gd name="T20" fmla="*/ 0 w 448"/>
                <a:gd name="T21" fmla="*/ 0 h 885"/>
                <a:gd name="T22" fmla="*/ 0 w 448"/>
                <a:gd name="T23" fmla="*/ 0 h 885"/>
                <a:gd name="T24" fmla="*/ 0 w 448"/>
                <a:gd name="T25" fmla="*/ 0 h 885"/>
                <a:gd name="T26" fmla="*/ 0 w 448"/>
                <a:gd name="T27" fmla="*/ 0 h 885"/>
                <a:gd name="T28" fmla="*/ 0 w 448"/>
                <a:gd name="T29" fmla="*/ 0 h 885"/>
                <a:gd name="T30" fmla="*/ 0 w 448"/>
                <a:gd name="T31" fmla="*/ 0 h 885"/>
                <a:gd name="T32" fmla="*/ 0 w 448"/>
                <a:gd name="T33" fmla="*/ 0 h 8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8"/>
                <a:gd name="T52" fmla="*/ 0 h 885"/>
                <a:gd name="T53" fmla="*/ 448 w 448"/>
                <a:gd name="T54" fmla="*/ 885 h 8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8" h="885">
                  <a:moveTo>
                    <a:pt x="0" y="749"/>
                  </a:moveTo>
                  <a:lnTo>
                    <a:pt x="81" y="54"/>
                  </a:lnTo>
                  <a:lnTo>
                    <a:pt x="448" y="0"/>
                  </a:lnTo>
                  <a:lnTo>
                    <a:pt x="339" y="885"/>
                  </a:lnTo>
                  <a:lnTo>
                    <a:pt x="298" y="885"/>
                  </a:lnTo>
                  <a:lnTo>
                    <a:pt x="407" y="54"/>
                  </a:lnTo>
                  <a:lnTo>
                    <a:pt x="366" y="54"/>
                  </a:lnTo>
                  <a:lnTo>
                    <a:pt x="258" y="830"/>
                  </a:lnTo>
                  <a:lnTo>
                    <a:pt x="230" y="802"/>
                  </a:lnTo>
                  <a:lnTo>
                    <a:pt x="339" y="54"/>
                  </a:lnTo>
                  <a:lnTo>
                    <a:pt x="243" y="54"/>
                  </a:lnTo>
                  <a:lnTo>
                    <a:pt x="177" y="775"/>
                  </a:lnTo>
                  <a:lnTo>
                    <a:pt x="122" y="775"/>
                  </a:lnTo>
                  <a:lnTo>
                    <a:pt x="230" y="81"/>
                  </a:lnTo>
                  <a:lnTo>
                    <a:pt x="122" y="95"/>
                  </a:lnTo>
                  <a:lnTo>
                    <a:pt x="68" y="749"/>
                  </a:lnTo>
                  <a:lnTo>
                    <a:pt x="0" y="749"/>
                  </a:lnTo>
                </a:path>
              </a:pathLst>
            </a:custGeom>
            <a:noFill/>
            <a:ln w="0">
              <a:solidFill>
                <a:srgbClr val="000000"/>
              </a:solidFill>
              <a:round/>
              <a:headEnd/>
              <a:tailEnd/>
            </a:ln>
          </p:spPr>
          <p:txBody>
            <a:bodyPr/>
            <a:lstStyle/>
            <a:p>
              <a:endParaRPr lang="en-US"/>
            </a:p>
          </p:txBody>
        </p:sp>
        <p:sp>
          <p:nvSpPr>
            <p:cNvPr id="15418" name="Freeform 65"/>
            <p:cNvSpPr>
              <a:spLocks/>
            </p:cNvSpPr>
            <p:nvPr/>
          </p:nvSpPr>
          <p:spPr bwMode="auto">
            <a:xfrm>
              <a:off x="1906" y="3070"/>
              <a:ext cx="149" cy="295"/>
            </a:xfrm>
            <a:custGeom>
              <a:avLst/>
              <a:gdLst>
                <a:gd name="T0" fmla="*/ 0 w 448"/>
                <a:gd name="T1" fmla="*/ 0 h 885"/>
                <a:gd name="T2" fmla="*/ 0 w 448"/>
                <a:gd name="T3" fmla="*/ 0 h 885"/>
                <a:gd name="T4" fmla="*/ 0 w 448"/>
                <a:gd name="T5" fmla="*/ 0 h 885"/>
                <a:gd name="T6" fmla="*/ 0 w 448"/>
                <a:gd name="T7" fmla="*/ 0 h 885"/>
                <a:gd name="T8" fmla="*/ 0 w 448"/>
                <a:gd name="T9" fmla="*/ 0 h 885"/>
                <a:gd name="T10" fmla="*/ 0 w 448"/>
                <a:gd name="T11" fmla="*/ 0 h 885"/>
                <a:gd name="T12" fmla="*/ 0 w 448"/>
                <a:gd name="T13" fmla="*/ 0 h 885"/>
                <a:gd name="T14" fmla="*/ 0 w 448"/>
                <a:gd name="T15" fmla="*/ 0 h 885"/>
                <a:gd name="T16" fmla="*/ 0 w 448"/>
                <a:gd name="T17" fmla="*/ 0 h 885"/>
                <a:gd name="T18" fmla="*/ 0 w 448"/>
                <a:gd name="T19" fmla="*/ 0 h 885"/>
                <a:gd name="T20" fmla="*/ 0 w 448"/>
                <a:gd name="T21" fmla="*/ 0 h 885"/>
                <a:gd name="T22" fmla="*/ 0 w 448"/>
                <a:gd name="T23" fmla="*/ 0 h 885"/>
                <a:gd name="T24" fmla="*/ 0 w 448"/>
                <a:gd name="T25" fmla="*/ 0 h 885"/>
                <a:gd name="T26" fmla="*/ 0 w 448"/>
                <a:gd name="T27" fmla="*/ 0 h 885"/>
                <a:gd name="T28" fmla="*/ 0 w 448"/>
                <a:gd name="T29" fmla="*/ 0 h 885"/>
                <a:gd name="T30" fmla="*/ 0 w 448"/>
                <a:gd name="T31" fmla="*/ 0 h 885"/>
                <a:gd name="T32" fmla="*/ 0 w 448"/>
                <a:gd name="T33" fmla="*/ 0 h 8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8"/>
                <a:gd name="T52" fmla="*/ 0 h 885"/>
                <a:gd name="T53" fmla="*/ 448 w 448"/>
                <a:gd name="T54" fmla="*/ 885 h 8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8" h="885">
                  <a:moveTo>
                    <a:pt x="0" y="749"/>
                  </a:moveTo>
                  <a:lnTo>
                    <a:pt x="81" y="54"/>
                  </a:lnTo>
                  <a:lnTo>
                    <a:pt x="448" y="0"/>
                  </a:lnTo>
                  <a:lnTo>
                    <a:pt x="339" y="885"/>
                  </a:lnTo>
                  <a:lnTo>
                    <a:pt x="298" y="885"/>
                  </a:lnTo>
                  <a:lnTo>
                    <a:pt x="407" y="54"/>
                  </a:lnTo>
                  <a:lnTo>
                    <a:pt x="366" y="54"/>
                  </a:lnTo>
                  <a:lnTo>
                    <a:pt x="258" y="830"/>
                  </a:lnTo>
                  <a:lnTo>
                    <a:pt x="230" y="802"/>
                  </a:lnTo>
                  <a:lnTo>
                    <a:pt x="339" y="54"/>
                  </a:lnTo>
                  <a:lnTo>
                    <a:pt x="243" y="54"/>
                  </a:lnTo>
                  <a:lnTo>
                    <a:pt x="177" y="775"/>
                  </a:lnTo>
                  <a:lnTo>
                    <a:pt x="122" y="775"/>
                  </a:lnTo>
                  <a:lnTo>
                    <a:pt x="230" y="81"/>
                  </a:lnTo>
                  <a:lnTo>
                    <a:pt x="122" y="95"/>
                  </a:lnTo>
                  <a:lnTo>
                    <a:pt x="68" y="749"/>
                  </a:lnTo>
                  <a:lnTo>
                    <a:pt x="0" y="749"/>
                  </a:lnTo>
                </a:path>
              </a:pathLst>
            </a:custGeom>
            <a:noFill/>
            <a:ln w="0">
              <a:solidFill>
                <a:srgbClr val="000000"/>
              </a:solidFill>
              <a:round/>
              <a:headEnd/>
              <a:tailEnd/>
            </a:ln>
          </p:spPr>
          <p:txBody>
            <a:bodyPr/>
            <a:lstStyle/>
            <a:p>
              <a:endParaRPr lang="en-US"/>
            </a:p>
          </p:txBody>
        </p:sp>
        <p:sp>
          <p:nvSpPr>
            <p:cNvPr id="15419" name="Freeform 66"/>
            <p:cNvSpPr>
              <a:spLocks/>
            </p:cNvSpPr>
            <p:nvPr/>
          </p:nvSpPr>
          <p:spPr bwMode="auto">
            <a:xfrm>
              <a:off x="1778" y="3015"/>
              <a:ext cx="432" cy="91"/>
            </a:xfrm>
            <a:custGeom>
              <a:avLst/>
              <a:gdLst>
                <a:gd name="T0" fmla="*/ 0 w 1296"/>
                <a:gd name="T1" fmla="*/ 0 h 272"/>
                <a:gd name="T2" fmla="*/ 0 w 1296"/>
                <a:gd name="T3" fmla="*/ 0 h 272"/>
                <a:gd name="T4" fmla="*/ 0 w 1296"/>
                <a:gd name="T5" fmla="*/ 0 h 272"/>
                <a:gd name="T6" fmla="*/ 0 w 1296"/>
                <a:gd name="T7" fmla="*/ 0 h 272"/>
                <a:gd name="T8" fmla="*/ 0 w 1296"/>
                <a:gd name="T9" fmla="*/ 0 h 272"/>
                <a:gd name="T10" fmla="*/ 0 w 1296"/>
                <a:gd name="T11" fmla="*/ 0 h 272"/>
                <a:gd name="T12" fmla="*/ 0 w 1296"/>
                <a:gd name="T13" fmla="*/ 0 h 272"/>
                <a:gd name="T14" fmla="*/ 0 w 1296"/>
                <a:gd name="T15" fmla="*/ 0 h 272"/>
                <a:gd name="T16" fmla="*/ 0 w 1296"/>
                <a:gd name="T17" fmla="*/ 0 h 272"/>
                <a:gd name="T18" fmla="*/ 0 w 1296"/>
                <a:gd name="T19" fmla="*/ 0 h 272"/>
                <a:gd name="T20" fmla="*/ 0 w 1296"/>
                <a:gd name="T21" fmla="*/ 0 h 272"/>
                <a:gd name="T22" fmla="*/ 0 w 1296"/>
                <a:gd name="T23" fmla="*/ 0 h 272"/>
                <a:gd name="T24" fmla="*/ 0 w 1296"/>
                <a:gd name="T25" fmla="*/ 0 h 272"/>
                <a:gd name="T26" fmla="*/ 0 w 1296"/>
                <a:gd name="T27" fmla="*/ 0 h 272"/>
                <a:gd name="T28" fmla="*/ 0 w 1296"/>
                <a:gd name="T29" fmla="*/ 0 h 272"/>
                <a:gd name="T30" fmla="*/ 0 w 1296"/>
                <a:gd name="T31" fmla="*/ 0 h 272"/>
                <a:gd name="T32" fmla="*/ 0 w 1296"/>
                <a:gd name="T33" fmla="*/ 0 h 272"/>
                <a:gd name="T34" fmla="*/ 0 w 1296"/>
                <a:gd name="T35" fmla="*/ 0 h 272"/>
                <a:gd name="T36" fmla="*/ 0 w 1296"/>
                <a:gd name="T37" fmla="*/ 0 h 272"/>
                <a:gd name="T38" fmla="*/ 0 w 1296"/>
                <a:gd name="T39" fmla="*/ 0 h 272"/>
                <a:gd name="T40" fmla="*/ 0 w 1296"/>
                <a:gd name="T41" fmla="*/ 0 h 272"/>
                <a:gd name="T42" fmla="*/ 0 w 1296"/>
                <a:gd name="T43" fmla="*/ 0 h 272"/>
                <a:gd name="T44" fmla="*/ 0 w 1296"/>
                <a:gd name="T45" fmla="*/ 0 h 272"/>
                <a:gd name="T46" fmla="*/ 0 w 1296"/>
                <a:gd name="T47" fmla="*/ 0 h 272"/>
                <a:gd name="T48" fmla="*/ 0 w 1296"/>
                <a:gd name="T49" fmla="*/ 0 h 272"/>
                <a:gd name="T50" fmla="*/ 0 w 1296"/>
                <a:gd name="T51" fmla="*/ 0 h 272"/>
                <a:gd name="T52" fmla="*/ 0 w 1296"/>
                <a:gd name="T53" fmla="*/ 0 h 272"/>
                <a:gd name="T54" fmla="*/ 0 w 1296"/>
                <a:gd name="T55" fmla="*/ 0 h 272"/>
                <a:gd name="T56" fmla="*/ 0 w 1296"/>
                <a:gd name="T57" fmla="*/ 0 h 272"/>
                <a:gd name="T58" fmla="*/ 0 w 1296"/>
                <a:gd name="T59" fmla="*/ 0 h 272"/>
                <a:gd name="T60" fmla="*/ 0 w 1296"/>
                <a:gd name="T61" fmla="*/ 0 h 272"/>
                <a:gd name="T62" fmla="*/ 0 w 1296"/>
                <a:gd name="T63" fmla="*/ 0 h 272"/>
                <a:gd name="T64" fmla="*/ 0 w 1296"/>
                <a:gd name="T65" fmla="*/ 0 h 272"/>
                <a:gd name="T66" fmla="*/ 0 w 1296"/>
                <a:gd name="T67" fmla="*/ 0 h 272"/>
                <a:gd name="T68" fmla="*/ 0 w 1296"/>
                <a:gd name="T69" fmla="*/ 0 h 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6"/>
                <a:gd name="T106" fmla="*/ 0 h 272"/>
                <a:gd name="T107" fmla="*/ 1296 w 1296"/>
                <a:gd name="T108" fmla="*/ 272 h 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6" h="272">
                  <a:moveTo>
                    <a:pt x="13" y="177"/>
                  </a:moveTo>
                  <a:lnTo>
                    <a:pt x="55" y="259"/>
                  </a:lnTo>
                  <a:lnTo>
                    <a:pt x="83" y="272"/>
                  </a:lnTo>
                  <a:lnTo>
                    <a:pt x="151" y="272"/>
                  </a:lnTo>
                  <a:lnTo>
                    <a:pt x="205" y="272"/>
                  </a:lnTo>
                  <a:lnTo>
                    <a:pt x="260" y="259"/>
                  </a:lnTo>
                  <a:lnTo>
                    <a:pt x="383" y="259"/>
                  </a:lnTo>
                  <a:lnTo>
                    <a:pt x="505" y="259"/>
                  </a:lnTo>
                  <a:lnTo>
                    <a:pt x="626" y="245"/>
                  </a:lnTo>
                  <a:lnTo>
                    <a:pt x="777" y="245"/>
                  </a:lnTo>
                  <a:lnTo>
                    <a:pt x="886" y="245"/>
                  </a:lnTo>
                  <a:lnTo>
                    <a:pt x="981" y="245"/>
                  </a:lnTo>
                  <a:lnTo>
                    <a:pt x="1036" y="245"/>
                  </a:lnTo>
                  <a:lnTo>
                    <a:pt x="1104" y="245"/>
                  </a:lnTo>
                  <a:lnTo>
                    <a:pt x="1213" y="164"/>
                  </a:lnTo>
                  <a:lnTo>
                    <a:pt x="1296" y="109"/>
                  </a:lnTo>
                  <a:lnTo>
                    <a:pt x="1200" y="109"/>
                  </a:lnTo>
                  <a:lnTo>
                    <a:pt x="1104" y="109"/>
                  </a:lnTo>
                  <a:lnTo>
                    <a:pt x="1036" y="68"/>
                  </a:lnTo>
                  <a:lnTo>
                    <a:pt x="926" y="41"/>
                  </a:lnTo>
                  <a:lnTo>
                    <a:pt x="845" y="13"/>
                  </a:lnTo>
                  <a:lnTo>
                    <a:pt x="777" y="0"/>
                  </a:lnTo>
                  <a:lnTo>
                    <a:pt x="694" y="13"/>
                  </a:lnTo>
                  <a:lnTo>
                    <a:pt x="641" y="54"/>
                  </a:lnTo>
                  <a:lnTo>
                    <a:pt x="587" y="96"/>
                  </a:lnTo>
                  <a:lnTo>
                    <a:pt x="505" y="109"/>
                  </a:lnTo>
                  <a:lnTo>
                    <a:pt x="464" y="109"/>
                  </a:lnTo>
                  <a:lnTo>
                    <a:pt x="410" y="96"/>
                  </a:lnTo>
                  <a:lnTo>
                    <a:pt x="355" y="96"/>
                  </a:lnTo>
                  <a:lnTo>
                    <a:pt x="273" y="96"/>
                  </a:lnTo>
                  <a:lnTo>
                    <a:pt x="219" y="96"/>
                  </a:lnTo>
                  <a:lnTo>
                    <a:pt x="151" y="109"/>
                  </a:lnTo>
                  <a:lnTo>
                    <a:pt x="83" y="149"/>
                  </a:lnTo>
                  <a:lnTo>
                    <a:pt x="0" y="177"/>
                  </a:lnTo>
                  <a:lnTo>
                    <a:pt x="13" y="177"/>
                  </a:lnTo>
                  <a:close/>
                </a:path>
              </a:pathLst>
            </a:custGeom>
            <a:solidFill>
              <a:srgbClr val="FFFFFF"/>
            </a:solidFill>
            <a:ln w="9525">
              <a:noFill/>
              <a:round/>
              <a:headEnd/>
              <a:tailEnd/>
            </a:ln>
          </p:spPr>
          <p:txBody>
            <a:bodyPr/>
            <a:lstStyle/>
            <a:p>
              <a:endParaRPr lang="en-US"/>
            </a:p>
          </p:txBody>
        </p:sp>
        <p:sp>
          <p:nvSpPr>
            <p:cNvPr id="15420" name="Freeform 67"/>
            <p:cNvSpPr>
              <a:spLocks/>
            </p:cNvSpPr>
            <p:nvPr/>
          </p:nvSpPr>
          <p:spPr bwMode="auto">
            <a:xfrm>
              <a:off x="1778" y="3015"/>
              <a:ext cx="432" cy="91"/>
            </a:xfrm>
            <a:custGeom>
              <a:avLst/>
              <a:gdLst>
                <a:gd name="T0" fmla="*/ 0 w 1296"/>
                <a:gd name="T1" fmla="*/ 0 h 272"/>
                <a:gd name="T2" fmla="*/ 0 w 1296"/>
                <a:gd name="T3" fmla="*/ 0 h 272"/>
                <a:gd name="T4" fmla="*/ 0 w 1296"/>
                <a:gd name="T5" fmla="*/ 0 h 272"/>
                <a:gd name="T6" fmla="*/ 0 w 1296"/>
                <a:gd name="T7" fmla="*/ 0 h 272"/>
                <a:gd name="T8" fmla="*/ 0 w 1296"/>
                <a:gd name="T9" fmla="*/ 0 h 272"/>
                <a:gd name="T10" fmla="*/ 0 w 1296"/>
                <a:gd name="T11" fmla="*/ 0 h 272"/>
                <a:gd name="T12" fmla="*/ 0 w 1296"/>
                <a:gd name="T13" fmla="*/ 0 h 272"/>
                <a:gd name="T14" fmla="*/ 0 w 1296"/>
                <a:gd name="T15" fmla="*/ 0 h 272"/>
                <a:gd name="T16" fmla="*/ 0 w 1296"/>
                <a:gd name="T17" fmla="*/ 0 h 272"/>
                <a:gd name="T18" fmla="*/ 0 w 1296"/>
                <a:gd name="T19" fmla="*/ 0 h 272"/>
                <a:gd name="T20" fmla="*/ 0 w 1296"/>
                <a:gd name="T21" fmla="*/ 0 h 272"/>
                <a:gd name="T22" fmla="*/ 0 w 1296"/>
                <a:gd name="T23" fmla="*/ 0 h 272"/>
                <a:gd name="T24" fmla="*/ 0 w 1296"/>
                <a:gd name="T25" fmla="*/ 0 h 272"/>
                <a:gd name="T26" fmla="*/ 0 w 1296"/>
                <a:gd name="T27" fmla="*/ 0 h 272"/>
                <a:gd name="T28" fmla="*/ 0 w 1296"/>
                <a:gd name="T29" fmla="*/ 0 h 272"/>
                <a:gd name="T30" fmla="*/ 0 w 1296"/>
                <a:gd name="T31" fmla="*/ 0 h 272"/>
                <a:gd name="T32" fmla="*/ 0 w 1296"/>
                <a:gd name="T33" fmla="*/ 0 h 272"/>
                <a:gd name="T34" fmla="*/ 0 w 1296"/>
                <a:gd name="T35" fmla="*/ 0 h 272"/>
                <a:gd name="T36" fmla="*/ 0 w 1296"/>
                <a:gd name="T37" fmla="*/ 0 h 272"/>
                <a:gd name="T38" fmla="*/ 0 w 1296"/>
                <a:gd name="T39" fmla="*/ 0 h 272"/>
                <a:gd name="T40" fmla="*/ 0 w 1296"/>
                <a:gd name="T41" fmla="*/ 0 h 272"/>
                <a:gd name="T42" fmla="*/ 0 w 1296"/>
                <a:gd name="T43" fmla="*/ 0 h 272"/>
                <a:gd name="T44" fmla="*/ 0 w 1296"/>
                <a:gd name="T45" fmla="*/ 0 h 272"/>
                <a:gd name="T46" fmla="*/ 0 w 1296"/>
                <a:gd name="T47" fmla="*/ 0 h 272"/>
                <a:gd name="T48" fmla="*/ 0 w 1296"/>
                <a:gd name="T49" fmla="*/ 0 h 272"/>
                <a:gd name="T50" fmla="*/ 0 w 1296"/>
                <a:gd name="T51" fmla="*/ 0 h 272"/>
                <a:gd name="T52" fmla="*/ 0 w 1296"/>
                <a:gd name="T53" fmla="*/ 0 h 272"/>
                <a:gd name="T54" fmla="*/ 0 w 1296"/>
                <a:gd name="T55" fmla="*/ 0 h 272"/>
                <a:gd name="T56" fmla="*/ 0 w 1296"/>
                <a:gd name="T57" fmla="*/ 0 h 272"/>
                <a:gd name="T58" fmla="*/ 0 w 1296"/>
                <a:gd name="T59" fmla="*/ 0 h 272"/>
                <a:gd name="T60" fmla="*/ 0 w 1296"/>
                <a:gd name="T61" fmla="*/ 0 h 272"/>
                <a:gd name="T62" fmla="*/ 0 w 1296"/>
                <a:gd name="T63" fmla="*/ 0 h 272"/>
                <a:gd name="T64" fmla="*/ 0 w 1296"/>
                <a:gd name="T65" fmla="*/ 0 h 272"/>
                <a:gd name="T66" fmla="*/ 0 w 1296"/>
                <a:gd name="T67" fmla="*/ 0 h 272"/>
                <a:gd name="T68" fmla="*/ 0 w 1296"/>
                <a:gd name="T69" fmla="*/ 0 h 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6"/>
                <a:gd name="T106" fmla="*/ 0 h 272"/>
                <a:gd name="T107" fmla="*/ 1296 w 1296"/>
                <a:gd name="T108" fmla="*/ 272 h 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6" h="272">
                  <a:moveTo>
                    <a:pt x="13" y="177"/>
                  </a:moveTo>
                  <a:lnTo>
                    <a:pt x="55" y="259"/>
                  </a:lnTo>
                  <a:lnTo>
                    <a:pt x="83" y="272"/>
                  </a:lnTo>
                  <a:lnTo>
                    <a:pt x="151" y="272"/>
                  </a:lnTo>
                  <a:lnTo>
                    <a:pt x="205" y="272"/>
                  </a:lnTo>
                  <a:lnTo>
                    <a:pt x="260" y="259"/>
                  </a:lnTo>
                  <a:lnTo>
                    <a:pt x="383" y="259"/>
                  </a:lnTo>
                  <a:lnTo>
                    <a:pt x="505" y="259"/>
                  </a:lnTo>
                  <a:lnTo>
                    <a:pt x="626" y="245"/>
                  </a:lnTo>
                  <a:lnTo>
                    <a:pt x="777" y="245"/>
                  </a:lnTo>
                  <a:lnTo>
                    <a:pt x="886" y="245"/>
                  </a:lnTo>
                  <a:lnTo>
                    <a:pt x="981" y="245"/>
                  </a:lnTo>
                  <a:lnTo>
                    <a:pt x="1036" y="245"/>
                  </a:lnTo>
                  <a:lnTo>
                    <a:pt x="1104" y="245"/>
                  </a:lnTo>
                  <a:lnTo>
                    <a:pt x="1213" y="164"/>
                  </a:lnTo>
                  <a:lnTo>
                    <a:pt x="1296" y="109"/>
                  </a:lnTo>
                  <a:lnTo>
                    <a:pt x="1200" y="109"/>
                  </a:lnTo>
                  <a:lnTo>
                    <a:pt x="1104" y="109"/>
                  </a:lnTo>
                  <a:lnTo>
                    <a:pt x="1036" y="68"/>
                  </a:lnTo>
                  <a:lnTo>
                    <a:pt x="926" y="41"/>
                  </a:lnTo>
                  <a:lnTo>
                    <a:pt x="845" y="13"/>
                  </a:lnTo>
                  <a:lnTo>
                    <a:pt x="777" y="0"/>
                  </a:lnTo>
                  <a:lnTo>
                    <a:pt x="694" y="13"/>
                  </a:lnTo>
                  <a:lnTo>
                    <a:pt x="641" y="54"/>
                  </a:lnTo>
                  <a:lnTo>
                    <a:pt x="587" y="96"/>
                  </a:lnTo>
                  <a:lnTo>
                    <a:pt x="505" y="109"/>
                  </a:lnTo>
                  <a:lnTo>
                    <a:pt x="464" y="109"/>
                  </a:lnTo>
                  <a:lnTo>
                    <a:pt x="410" y="96"/>
                  </a:lnTo>
                  <a:lnTo>
                    <a:pt x="355" y="96"/>
                  </a:lnTo>
                  <a:lnTo>
                    <a:pt x="273" y="96"/>
                  </a:lnTo>
                  <a:lnTo>
                    <a:pt x="219" y="96"/>
                  </a:lnTo>
                  <a:lnTo>
                    <a:pt x="151" y="109"/>
                  </a:lnTo>
                  <a:lnTo>
                    <a:pt x="83" y="149"/>
                  </a:lnTo>
                  <a:lnTo>
                    <a:pt x="0" y="177"/>
                  </a:lnTo>
                  <a:lnTo>
                    <a:pt x="13" y="177"/>
                  </a:lnTo>
                </a:path>
              </a:pathLst>
            </a:custGeom>
            <a:noFill/>
            <a:ln w="0">
              <a:solidFill>
                <a:srgbClr val="000000"/>
              </a:solidFill>
              <a:round/>
              <a:headEnd/>
              <a:tailEnd/>
            </a:ln>
          </p:spPr>
          <p:txBody>
            <a:bodyPr/>
            <a:lstStyle/>
            <a:p>
              <a:endParaRPr lang="en-US"/>
            </a:p>
          </p:txBody>
        </p:sp>
        <p:sp>
          <p:nvSpPr>
            <p:cNvPr id="15421" name="Freeform 68"/>
            <p:cNvSpPr>
              <a:spLocks/>
            </p:cNvSpPr>
            <p:nvPr/>
          </p:nvSpPr>
          <p:spPr bwMode="auto">
            <a:xfrm>
              <a:off x="1778" y="3015"/>
              <a:ext cx="432" cy="91"/>
            </a:xfrm>
            <a:custGeom>
              <a:avLst/>
              <a:gdLst>
                <a:gd name="T0" fmla="*/ 0 w 1296"/>
                <a:gd name="T1" fmla="*/ 0 h 272"/>
                <a:gd name="T2" fmla="*/ 0 w 1296"/>
                <a:gd name="T3" fmla="*/ 0 h 272"/>
                <a:gd name="T4" fmla="*/ 0 w 1296"/>
                <a:gd name="T5" fmla="*/ 0 h 272"/>
                <a:gd name="T6" fmla="*/ 0 w 1296"/>
                <a:gd name="T7" fmla="*/ 0 h 272"/>
                <a:gd name="T8" fmla="*/ 0 w 1296"/>
                <a:gd name="T9" fmla="*/ 0 h 272"/>
                <a:gd name="T10" fmla="*/ 0 w 1296"/>
                <a:gd name="T11" fmla="*/ 0 h 272"/>
                <a:gd name="T12" fmla="*/ 0 w 1296"/>
                <a:gd name="T13" fmla="*/ 0 h 272"/>
                <a:gd name="T14" fmla="*/ 0 w 1296"/>
                <a:gd name="T15" fmla="*/ 0 h 272"/>
                <a:gd name="T16" fmla="*/ 0 w 1296"/>
                <a:gd name="T17" fmla="*/ 0 h 272"/>
                <a:gd name="T18" fmla="*/ 0 w 1296"/>
                <a:gd name="T19" fmla="*/ 0 h 272"/>
                <a:gd name="T20" fmla="*/ 0 w 1296"/>
                <a:gd name="T21" fmla="*/ 0 h 272"/>
                <a:gd name="T22" fmla="*/ 0 w 1296"/>
                <a:gd name="T23" fmla="*/ 0 h 272"/>
                <a:gd name="T24" fmla="*/ 0 w 1296"/>
                <a:gd name="T25" fmla="*/ 0 h 272"/>
                <a:gd name="T26" fmla="*/ 0 w 1296"/>
                <a:gd name="T27" fmla="*/ 0 h 272"/>
                <a:gd name="T28" fmla="*/ 0 w 1296"/>
                <a:gd name="T29" fmla="*/ 0 h 272"/>
                <a:gd name="T30" fmla="*/ 0 w 1296"/>
                <a:gd name="T31" fmla="*/ 0 h 272"/>
                <a:gd name="T32" fmla="*/ 0 w 1296"/>
                <a:gd name="T33" fmla="*/ 0 h 272"/>
                <a:gd name="T34" fmla="*/ 0 w 1296"/>
                <a:gd name="T35" fmla="*/ 0 h 272"/>
                <a:gd name="T36" fmla="*/ 0 w 1296"/>
                <a:gd name="T37" fmla="*/ 0 h 272"/>
                <a:gd name="T38" fmla="*/ 0 w 1296"/>
                <a:gd name="T39" fmla="*/ 0 h 272"/>
                <a:gd name="T40" fmla="*/ 0 w 1296"/>
                <a:gd name="T41" fmla="*/ 0 h 272"/>
                <a:gd name="T42" fmla="*/ 0 w 1296"/>
                <a:gd name="T43" fmla="*/ 0 h 272"/>
                <a:gd name="T44" fmla="*/ 0 w 1296"/>
                <a:gd name="T45" fmla="*/ 0 h 272"/>
                <a:gd name="T46" fmla="*/ 0 w 1296"/>
                <a:gd name="T47" fmla="*/ 0 h 272"/>
                <a:gd name="T48" fmla="*/ 0 w 1296"/>
                <a:gd name="T49" fmla="*/ 0 h 272"/>
                <a:gd name="T50" fmla="*/ 0 w 1296"/>
                <a:gd name="T51" fmla="*/ 0 h 272"/>
                <a:gd name="T52" fmla="*/ 0 w 1296"/>
                <a:gd name="T53" fmla="*/ 0 h 272"/>
                <a:gd name="T54" fmla="*/ 0 w 1296"/>
                <a:gd name="T55" fmla="*/ 0 h 272"/>
                <a:gd name="T56" fmla="*/ 0 w 1296"/>
                <a:gd name="T57" fmla="*/ 0 h 272"/>
                <a:gd name="T58" fmla="*/ 0 w 1296"/>
                <a:gd name="T59" fmla="*/ 0 h 272"/>
                <a:gd name="T60" fmla="*/ 0 w 1296"/>
                <a:gd name="T61" fmla="*/ 0 h 272"/>
                <a:gd name="T62" fmla="*/ 0 w 1296"/>
                <a:gd name="T63" fmla="*/ 0 h 272"/>
                <a:gd name="T64" fmla="*/ 0 w 1296"/>
                <a:gd name="T65" fmla="*/ 0 h 272"/>
                <a:gd name="T66" fmla="*/ 0 w 1296"/>
                <a:gd name="T67" fmla="*/ 0 h 272"/>
                <a:gd name="T68" fmla="*/ 0 w 1296"/>
                <a:gd name="T69" fmla="*/ 0 h 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6"/>
                <a:gd name="T106" fmla="*/ 0 h 272"/>
                <a:gd name="T107" fmla="*/ 1296 w 1296"/>
                <a:gd name="T108" fmla="*/ 272 h 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6" h="272">
                  <a:moveTo>
                    <a:pt x="13" y="177"/>
                  </a:moveTo>
                  <a:lnTo>
                    <a:pt x="55" y="259"/>
                  </a:lnTo>
                  <a:lnTo>
                    <a:pt x="83" y="272"/>
                  </a:lnTo>
                  <a:lnTo>
                    <a:pt x="151" y="272"/>
                  </a:lnTo>
                  <a:lnTo>
                    <a:pt x="205" y="272"/>
                  </a:lnTo>
                  <a:lnTo>
                    <a:pt x="260" y="259"/>
                  </a:lnTo>
                  <a:lnTo>
                    <a:pt x="383" y="259"/>
                  </a:lnTo>
                  <a:lnTo>
                    <a:pt x="505" y="259"/>
                  </a:lnTo>
                  <a:lnTo>
                    <a:pt x="626" y="245"/>
                  </a:lnTo>
                  <a:lnTo>
                    <a:pt x="777" y="245"/>
                  </a:lnTo>
                  <a:lnTo>
                    <a:pt x="886" y="245"/>
                  </a:lnTo>
                  <a:lnTo>
                    <a:pt x="981" y="245"/>
                  </a:lnTo>
                  <a:lnTo>
                    <a:pt x="1036" y="245"/>
                  </a:lnTo>
                  <a:lnTo>
                    <a:pt x="1104" y="245"/>
                  </a:lnTo>
                  <a:lnTo>
                    <a:pt x="1213" y="164"/>
                  </a:lnTo>
                  <a:lnTo>
                    <a:pt x="1296" y="109"/>
                  </a:lnTo>
                  <a:lnTo>
                    <a:pt x="1200" y="109"/>
                  </a:lnTo>
                  <a:lnTo>
                    <a:pt x="1104" y="109"/>
                  </a:lnTo>
                  <a:lnTo>
                    <a:pt x="1036" y="68"/>
                  </a:lnTo>
                  <a:lnTo>
                    <a:pt x="926" y="41"/>
                  </a:lnTo>
                  <a:lnTo>
                    <a:pt x="845" y="13"/>
                  </a:lnTo>
                  <a:lnTo>
                    <a:pt x="777" y="0"/>
                  </a:lnTo>
                  <a:lnTo>
                    <a:pt x="694" y="13"/>
                  </a:lnTo>
                  <a:lnTo>
                    <a:pt x="641" y="54"/>
                  </a:lnTo>
                  <a:lnTo>
                    <a:pt x="587" y="96"/>
                  </a:lnTo>
                  <a:lnTo>
                    <a:pt x="505" y="109"/>
                  </a:lnTo>
                  <a:lnTo>
                    <a:pt x="464" y="109"/>
                  </a:lnTo>
                  <a:lnTo>
                    <a:pt x="410" y="96"/>
                  </a:lnTo>
                  <a:lnTo>
                    <a:pt x="355" y="96"/>
                  </a:lnTo>
                  <a:lnTo>
                    <a:pt x="273" y="96"/>
                  </a:lnTo>
                  <a:lnTo>
                    <a:pt x="219" y="96"/>
                  </a:lnTo>
                  <a:lnTo>
                    <a:pt x="151" y="109"/>
                  </a:lnTo>
                  <a:lnTo>
                    <a:pt x="83" y="149"/>
                  </a:lnTo>
                  <a:lnTo>
                    <a:pt x="0" y="177"/>
                  </a:lnTo>
                  <a:lnTo>
                    <a:pt x="13" y="177"/>
                  </a:lnTo>
                </a:path>
              </a:pathLst>
            </a:custGeom>
            <a:noFill/>
            <a:ln w="0">
              <a:solidFill>
                <a:srgbClr val="000000"/>
              </a:solidFill>
              <a:round/>
              <a:headEnd/>
              <a:tailEnd/>
            </a:ln>
          </p:spPr>
          <p:txBody>
            <a:bodyPr/>
            <a:lstStyle/>
            <a:p>
              <a:endParaRPr lang="en-US"/>
            </a:p>
          </p:txBody>
        </p:sp>
        <p:sp>
          <p:nvSpPr>
            <p:cNvPr id="15422" name="Freeform 69"/>
            <p:cNvSpPr>
              <a:spLocks/>
            </p:cNvSpPr>
            <p:nvPr/>
          </p:nvSpPr>
          <p:spPr bwMode="auto">
            <a:xfrm>
              <a:off x="1355" y="3315"/>
              <a:ext cx="364" cy="327"/>
            </a:xfrm>
            <a:custGeom>
              <a:avLst/>
              <a:gdLst>
                <a:gd name="T0" fmla="*/ 0 w 1093"/>
                <a:gd name="T1" fmla="*/ 0 h 982"/>
                <a:gd name="T2" fmla="*/ 0 w 1093"/>
                <a:gd name="T3" fmla="*/ 0 h 982"/>
                <a:gd name="T4" fmla="*/ 0 w 1093"/>
                <a:gd name="T5" fmla="*/ 0 h 982"/>
                <a:gd name="T6" fmla="*/ 0 w 1093"/>
                <a:gd name="T7" fmla="*/ 0 h 982"/>
                <a:gd name="T8" fmla="*/ 0 w 1093"/>
                <a:gd name="T9" fmla="*/ 0 h 982"/>
                <a:gd name="T10" fmla="*/ 0 w 1093"/>
                <a:gd name="T11" fmla="*/ 0 h 982"/>
                <a:gd name="T12" fmla="*/ 0 w 1093"/>
                <a:gd name="T13" fmla="*/ 0 h 982"/>
                <a:gd name="T14" fmla="*/ 0 w 1093"/>
                <a:gd name="T15" fmla="*/ 0 h 982"/>
                <a:gd name="T16" fmla="*/ 0 w 1093"/>
                <a:gd name="T17" fmla="*/ 0 h 982"/>
                <a:gd name="T18" fmla="*/ 0 w 1093"/>
                <a:gd name="T19" fmla="*/ 0 h 982"/>
                <a:gd name="T20" fmla="*/ 0 w 1093"/>
                <a:gd name="T21" fmla="*/ 0 h 982"/>
                <a:gd name="T22" fmla="*/ 0 w 1093"/>
                <a:gd name="T23" fmla="*/ 0 h 982"/>
                <a:gd name="T24" fmla="*/ 0 w 1093"/>
                <a:gd name="T25" fmla="*/ 0 h 982"/>
                <a:gd name="T26" fmla="*/ 0 w 1093"/>
                <a:gd name="T27" fmla="*/ 0 h 982"/>
                <a:gd name="T28" fmla="*/ 0 w 1093"/>
                <a:gd name="T29" fmla="*/ 0 h 982"/>
                <a:gd name="T30" fmla="*/ 0 w 1093"/>
                <a:gd name="T31" fmla="*/ 0 h 982"/>
                <a:gd name="T32" fmla="*/ 0 w 1093"/>
                <a:gd name="T33" fmla="*/ 0 h 982"/>
                <a:gd name="T34" fmla="*/ 0 w 1093"/>
                <a:gd name="T35" fmla="*/ 0 h 982"/>
                <a:gd name="T36" fmla="*/ 0 w 1093"/>
                <a:gd name="T37" fmla="*/ 0 h 982"/>
                <a:gd name="T38" fmla="*/ 0 w 1093"/>
                <a:gd name="T39" fmla="*/ 0 h 982"/>
                <a:gd name="T40" fmla="*/ 0 w 1093"/>
                <a:gd name="T41" fmla="*/ 0 h 982"/>
                <a:gd name="T42" fmla="*/ 0 w 1093"/>
                <a:gd name="T43" fmla="*/ 0 h 982"/>
                <a:gd name="T44" fmla="*/ 0 w 1093"/>
                <a:gd name="T45" fmla="*/ 0 h 982"/>
                <a:gd name="T46" fmla="*/ 0 w 1093"/>
                <a:gd name="T47" fmla="*/ 0 h 982"/>
                <a:gd name="T48" fmla="*/ 0 w 1093"/>
                <a:gd name="T49" fmla="*/ 0 h 982"/>
                <a:gd name="T50" fmla="*/ 0 w 1093"/>
                <a:gd name="T51" fmla="*/ 0 h 982"/>
                <a:gd name="T52" fmla="*/ 0 w 1093"/>
                <a:gd name="T53" fmla="*/ 0 h 982"/>
                <a:gd name="T54" fmla="*/ 0 w 1093"/>
                <a:gd name="T55" fmla="*/ 0 h 982"/>
                <a:gd name="T56" fmla="*/ 0 w 1093"/>
                <a:gd name="T57" fmla="*/ 0 h 982"/>
                <a:gd name="T58" fmla="*/ 0 w 1093"/>
                <a:gd name="T59" fmla="*/ 0 h 982"/>
                <a:gd name="T60" fmla="*/ 0 w 1093"/>
                <a:gd name="T61" fmla="*/ 0 h 982"/>
                <a:gd name="T62" fmla="*/ 0 w 1093"/>
                <a:gd name="T63" fmla="*/ 0 h 982"/>
                <a:gd name="T64" fmla="*/ 0 w 1093"/>
                <a:gd name="T65" fmla="*/ 0 h 982"/>
                <a:gd name="T66" fmla="*/ 0 w 1093"/>
                <a:gd name="T67" fmla="*/ 0 h 982"/>
                <a:gd name="T68" fmla="*/ 0 w 1093"/>
                <a:gd name="T69" fmla="*/ 0 h 982"/>
                <a:gd name="T70" fmla="*/ 0 w 1093"/>
                <a:gd name="T71" fmla="*/ 0 h 9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3"/>
                <a:gd name="T109" fmla="*/ 0 h 982"/>
                <a:gd name="T110" fmla="*/ 1093 w 1093"/>
                <a:gd name="T111" fmla="*/ 982 h 9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3" h="982">
                  <a:moveTo>
                    <a:pt x="0" y="764"/>
                  </a:moveTo>
                  <a:lnTo>
                    <a:pt x="15" y="655"/>
                  </a:lnTo>
                  <a:lnTo>
                    <a:pt x="55" y="587"/>
                  </a:lnTo>
                  <a:lnTo>
                    <a:pt x="68" y="519"/>
                  </a:lnTo>
                  <a:lnTo>
                    <a:pt x="96" y="451"/>
                  </a:lnTo>
                  <a:lnTo>
                    <a:pt x="110" y="436"/>
                  </a:lnTo>
                  <a:lnTo>
                    <a:pt x="164" y="368"/>
                  </a:lnTo>
                  <a:lnTo>
                    <a:pt x="206" y="328"/>
                  </a:lnTo>
                  <a:lnTo>
                    <a:pt x="300" y="260"/>
                  </a:lnTo>
                  <a:lnTo>
                    <a:pt x="423" y="178"/>
                  </a:lnTo>
                  <a:lnTo>
                    <a:pt x="478" y="123"/>
                  </a:lnTo>
                  <a:lnTo>
                    <a:pt x="723" y="41"/>
                  </a:lnTo>
                  <a:lnTo>
                    <a:pt x="846" y="15"/>
                  </a:lnTo>
                  <a:lnTo>
                    <a:pt x="929" y="0"/>
                  </a:lnTo>
                  <a:lnTo>
                    <a:pt x="1051" y="15"/>
                  </a:lnTo>
                  <a:lnTo>
                    <a:pt x="1093" y="41"/>
                  </a:lnTo>
                  <a:lnTo>
                    <a:pt x="1010" y="123"/>
                  </a:lnTo>
                  <a:lnTo>
                    <a:pt x="983" y="164"/>
                  </a:lnTo>
                  <a:lnTo>
                    <a:pt x="955" y="178"/>
                  </a:lnTo>
                  <a:lnTo>
                    <a:pt x="861" y="219"/>
                  </a:lnTo>
                  <a:lnTo>
                    <a:pt x="778" y="260"/>
                  </a:lnTo>
                  <a:lnTo>
                    <a:pt x="683" y="315"/>
                  </a:lnTo>
                  <a:lnTo>
                    <a:pt x="574" y="383"/>
                  </a:lnTo>
                  <a:lnTo>
                    <a:pt x="519" y="436"/>
                  </a:lnTo>
                  <a:lnTo>
                    <a:pt x="478" y="491"/>
                  </a:lnTo>
                  <a:lnTo>
                    <a:pt x="438" y="574"/>
                  </a:lnTo>
                  <a:lnTo>
                    <a:pt x="410" y="642"/>
                  </a:lnTo>
                  <a:lnTo>
                    <a:pt x="370" y="696"/>
                  </a:lnTo>
                  <a:lnTo>
                    <a:pt x="328" y="751"/>
                  </a:lnTo>
                  <a:lnTo>
                    <a:pt x="315" y="846"/>
                  </a:lnTo>
                  <a:lnTo>
                    <a:pt x="315" y="901"/>
                  </a:lnTo>
                  <a:lnTo>
                    <a:pt x="300" y="982"/>
                  </a:lnTo>
                  <a:lnTo>
                    <a:pt x="192" y="942"/>
                  </a:lnTo>
                  <a:lnTo>
                    <a:pt x="68" y="874"/>
                  </a:lnTo>
                  <a:lnTo>
                    <a:pt x="42" y="859"/>
                  </a:lnTo>
                  <a:lnTo>
                    <a:pt x="0" y="764"/>
                  </a:lnTo>
                  <a:close/>
                </a:path>
              </a:pathLst>
            </a:custGeom>
            <a:solidFill>
              <a:srgbClr val="FFFFFF"/>
            </a:solidFill>
            <a:ln w="9525">
              <a:noFill/>
              <a:round/>
              <a:headEnd/>
              <a:tailEnd/>
            </a:ln>
          </p:spPr>
          <p:txBody>
            <a:bodyPr/>
            <a:lstStyle/>
            <a:p>
              <a:endParaRPr lang="en-US"/>
            </a:p>
          </p:txBody>
        </p:sp>
        <p:sp>
          <p:nvSpPr>
            <p:cNvPr id="15423" name="Freeform 70"/>
            <p:cNvSpPr>
              <a:spLocks/>
            </p:cNvSpPr>
            <p:nvPr/>
          </p:nvSpPr>
          <p:spPr bwMode="auto">
            <a:xfrm>
              <a:off x="1355" y="3315"/>
              <a:ext cx="364" cy="327"/>
            </a:xfrm>
            <a:custGeom>
              <a:avLst/>
              <a:gdLst>
                <a:gd name="T0" fmla="*/ 0 w 1093"/>
                <a:gd name="T1" fmla="*/ 0 h 982"/>
                <a:gd name="T2" fmla="*/ 0 w 1093"/>
                <a:gd name="T3" fmla="*/ 0 h 982"/>
                <a:gd name="T4" fmla="*/ 0 w 1093"/>
                <a:gd name="T5" fmla="*/ 0 h 982"/>
                <a:gd name="T6" fmla="*/ 0 w 1093"/>
                <a:gd name="T7" fmla="*/ 0 h 982"/>
                <a:gd name="T8" fmla="*/ 0 w 1093"/>
                <a:gd name="T9" fmla="*/ 0 h 982"/>
                <a:gd name="T10" fmla="*/ 0 w 1093"/>
                <a:gd name="T11" fmla="*/ 0 h 982"/>
                <a:gd name="T12" fmla="*/ 0 w 1093"/>
                <a:gd name="T13" fmla="*/ 0 h 982"/>
                <a:gd name="T14" fmla="*/ 0 w 1093"/>
                <a:gd name="T15" fmla="*/ 0 h 982"/>
                <a:gd name="T16" fmla="*/ 0 w 1093"/>
                <a:gd name="T17" fmla="*/ 0 h 982"/>
                <a:gd name="T18" fmla="*/ 0 w 1093"/>
                <a:gd name="T19" fmla="*/ 0 h 982"/>
                <a:gd name="T20" fmla="*/ 0 w 1093"/>
                <a:gd name="T21" fmla="*/ 0 h 982"/>
                <a:gd name="T22" fmla="*/ 0 w 1093"/>
                <a:gd name="T23" fmla="*/ 0 h 982"/>
                <a:gd name="T24" fmla="*/ 0 w 1093"/>
                <a:gd name="T25" fmla="*/ 0 h 982"/>
                <a:gd name="T26" fmla="*/ 0 w 1093"/>
                <a:gd name="T27" fmla="*/ 0 h 982"/>
                <a:gd name="T28" fmla="*/ 0 w 1093"/>
                <a:gd name="T29" fmla="*/ 0 h 982"/>
                <a:gd name="T30" fmla="*/ 0 w 1093"/>
                <a:gd name="T31" fmla="*/ 0 h 982"/>
                <a:gd name="T32" fmla="*/ 0 w 1093"/>
                <a:gd name="T33" fmla="*/ 0 h 982"/>
                <a:gd name="T34" fmla="*/ 0 w 1093"/>
                <a:gd name="T35" fmla="*/ 0 h 982"/>
                <a:gd name="T36" fmla="*/ 0 w 1093"/>
                <a:gd name="T37" fmla="*/ 0 h 982"/>
                <a:gd name="T38" fmla="*/ 0 w 1093"/>
                <a:gd name="T39" fmla="*/ 0 h 982"/>
                <a:gd name="T40" fmla="*/ 0 w 1093"/>
                <a:gd name="T41" fmla="*/ 0 h 982"/>
                <a:gd name="T42" fmla="*/ 0 w 1093"/>
                <a:gd name="T43" fmla="*/ 0 h 982"/>
                <a:gd name="T44" fmla="*/ 0 w 1093"/>
                <a:gd name="T45" fmla="*/ 0 h 982"/>
                <a:gd name="T46" fmla="*/ 0 w 1093"/>
                <a:gd name="T47" fmla="*/ 0 h 982"/>
                <a:gd name="T48" fmla="*/ 0 w 1093"/>
                <a:gd name="T49" fmla="*/ 0 h 982"/>
                <a:gd name="T50" fmla="*/ 0 w 1093"/>
                <a:gd name="T51" fmla="*/ 0 h 982"/>
                <a:gd name="T52" fmla="*/ 0 w 1093"/>
                <a:gd name="T53" fmla="*/ 0 h 982"/>
                <a:gd name="T54" fmla="*/ 0 w 1093"/>
                <a:gd name="T55" fmla="*/ 0 h 982"/>
                <a:gd name="T56" fmla="*/ 0 w 1093"/>
                <a:gd name="T57" fmla="*/ 0 h 982"/>
                <a:gd name="T58" fmla="*/ 0 w 1093"/>
                <a:gd name="T59" fmla="*/ 0 h 982"/>
                <a:gd name="T60" fmla="*/ 0 w 1093"/>
                <a:gd name="T61" fmla="*/ 0 h 982"/>
                <a:gd name="T62" fmla="*/ 0 w 1093"/>
                <a:gd name="T63" fmla="*/ 0 h 982"/>
                <a:gd name="T64" fmla="*/ 0 w 1093"/>
                <a:gd name="T65" fmla="*/ 0 h 982"/>
                <a:gd name="T66" fmla="*/ 0 w 1093"/>
                <a:gd name="T67" fmla="*/ 0 h 982"/>
                <a:gd name="T68" fmla="*/ 0 w 1093"/>
                <a:gd name="T69" fmla="*/ 0 h 982"/>
                <a:gd name="T70" fmla="*/ 0 w 1093"/>
                <a:gd name="T71" fmla="*/ 0 h 9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3"/>
                <a:gd name="T109" fmla="*/ 0 h 982"/>
                <a:gd name="T110" fmla="*/ 1093 w 1093"/>
                <a:gd name="T111" fmla="*/ 982 h 9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3" h="982">
                  <a:moveTo>
                    <a:pt x="0" y="764"/>
                  </a:moveTo>
                  <a:lnTo>
                    <a:pt x="15" y="655"/>
                  </a:lnTo>
                  <a:lnTo>
                    <a:pt x="55" y="587"/>
                  </a:lnTo>
                  <a:lnTo>
                    <a:pt x="68" y="519"/>
                  </a:lnTo>
                  <a:lnTo>
                    <a:pt x="96" y="451"/>
                  </a:lnTo>
                  <a:lnTo>
                    <a:pt x="110" y="436"/>
                  </a:lnTo>
                  <a:lnTo>
                    <a:pt x="164" y="368"/>
                  </a:lnTo>
                  <a:lnTo>
                    <a:pt x="206" y="328"/>
                  </a:lnTo>
                  <a:lnTo>
                    <a:pt x="300" y="260"/>
                  </a:lnTo>
                  <a:lnTo>
                    <a:pt x="423" y="178"/>
                  </a:lnTo>
                  <a:lnTo>
                    <a:pt x="478" y="123"/>
                  </a:lnTo>
                  <a:lnTo>
                    <a:pt x="723" y="41"/>
                  </a:lnTo>
                  <a:lnTo>
                    <a:pt x="846" y="15"/>
                  </a:lnTo>
                  <a:lnTo>
                    <a:pt x="929" y="0"/>
                  </a:lnTo>
                  <a:lnTo>
                    <a:pt x="1051" y="15"/>
                  </a:lnTo>
                  <a:lnTo>
                    <a:pt x="1093" y="41"/>
                  </a:lnTo>
                  <a:lnTo>
                    <a:pt x="1010" y="123"/>
                  </a:lnTo>
                  <a:lnTo>
                    <a:pt x="983" y="164"/>
                  </a:lnTo>
                  <a:lnTo>
                    <a:pt x="955" y="178"/>
                  </a:lnTo>
                  <a:lnTo>
                    <a:pt x="861" y="219"/>
                  </a:lnTo>
                  <a:lnTo>
                    <a:pt x="778" y="260"/>
                  </a:lnTo>
                  <a:lnTo>
                    <a:pt x="683" y="315"/>
                  </a:lnTo>
                  <a:lnTo>
                    <a:pt x="574" y="383"/>
                  </a:lnTo>
                  <a:lnTo>
                    <a:pt x="519" y="436"/>
                  </a:lnTo>
                  <a:lnTo>
                    <a:pt x="478" y="491"/>
                  </a:lnTo>
                  <a:lnTo>
                    <a:pt x="438" y="574"/>
                  </a:lnTo>
                  <a:lnTo>
                    <a:pt x="410" y="642"/>
                  </a:lnTo>
                  <a:lnTo>
                    <a:pt x="370" y="696"/>
                  </a:lnTo>
                  <a:lnTo>
                    <a:pt x="328" y="751"/>
                  </a:lnTo>
                  <a:lnTo>
                    <a:pt x="315" y="846"/>
                  </a:lnTo>
                  <a:lnTo>
                    <a:pt x="315" y="901"/>
                  </a:lnTo>
                  <a:lnTo>
                    <a:pt x="300" y="982"/>
                  </a:lnTo>
                  <a:lnTo>
                    <a:pt x="192" y="942"/>
                  </a:lnTo>
                  <a:lnTo>
                    <a:pt x="68" y="874"/>
                  </a:lnTo>
                  <a:lnTo>
                    <a:pt x="42" y="859"/>
                  </a:lnTo>
                  <a:lnTo>
                    <a:pt x="0" y="764"/>
                  </a:lnTo>
                </a:path>
              </a:pathLst>
            </a:custGeom>
            <a:noFill/>
            <a:ln w="0">
              <a:solidFill>
                <a:srgbClr val="000000"/>
              </a:solidFill>
              <a:round/>
              <a:headEnd/>
              <a:tailEnd/>
            </a:ln>
          </p:spPr>
          <p:txBody>
            <a:bodyPr/>
            <a:lstStyle/>
            <a:p>
              <a:endParaRPr lang="en-US"/>
            </a:p>
          </p:txBody>
        </p:sp>
        <p:sp>
          <p:nvSpPr>
            <p:cNvPr id="15424" name="Freeform 71"/>
            <p:cNvSpPr>
              <a:spLocks/>
            </p:cNvSpPr>
            <p:nvPr/>
          </p:nvSpPr>
          <p:spPr bwMode="auto">
            <a:xfrm>
              <a:off x="1355" y="3315"/>
              <a:ext cx="364" cy="327"/>
            </a:xfrm>
            <a:custGeom>
              <a:avLst/>
              <a:gdLst>
                <a:gd name="T0" fmla="*/ 0 w 1093"/>
                <a:gd name="T1" fmla="*/ 0 h 982"/>
                <a:gd name="T2" fmla="*/ 0 w 1093"/>
                <a:gd name="T3" fmla="*/ 0 h 982"/>
                <a:gd name="T4" fmla="*/ 0 w 1093"/>
                <a:gd name="T5" fmla="*/ 0 h 982"/>
                <a:gd name="T6" fmla="*/ 0 w 1093"/>
                <a:gd name="T7" fmla="*/ 0 h 982"/>
                <a:gd name="T8" fmla="*/ 0 w 1093"/>
                <a:gd name="T9" fmla="*/ 0 h 982"/>
                <a:gd name="T10" fmla="*/ 0 w 1093"/>
                <a:gd name="T11" fmla="*/ 0 h 982"/>
                <a:gd name="T12" fmla="*/ 0 w 1093"/>
                <a:gd name="T13" fmla="*/ 0 h 982"/>
                <a:gd name="T14" fmla="*/ 0 w 1093"/>
                <a:gd name="T15" fmla="*/ 0 h 982"/>
                <a:gd name="T16" fmla="*/ 0 w 1093"/>
                <a:gd name="T17" fmla="*/ 0 h 982"/>
                <a:gd name="T18" fmla="*/ 0 w 1093"/>
                <a:gd name="T19" fmla="*/ 0 h 982"/>
                <a:gd name="T20" fmla="*/ 0 w 1093"/>
                <a:gd name="T21" fmla="*/ 0 h 982"/>
                <a:gd name="T22" fmla="*/ 0 w 1093"/>
                <a:gd name="T23" fmla="*/ 0 h 982"/>
                <a:gd name="T24" fmla="*/ 0 w 1093"/>
                <a:gd name="T25" fmla="*/ 0 h 982"/>
                <a:gd name="T26" fmla="*/ 0 w 1093"/>
                <a:gd name="T27" fmla="*/ 0 h 982"/>
                <a:gd name="T28" fmla="*/ 0 w 1093"/>
                <a:gd name="T29" fmla="*/ 0 h 982"/>
                <a:gd name="T30" fmla="*/ 0 w 1093"/>
                <a:gd name="T31" fmla="*/ 0 h 982"/>
                <a:gd name="T32" fmla="*/ 0 w 1093"/>
                <a:gd name="T33" fmla="*/ 0 h 982"/>
                <a:gd name="T34" fmla="*/ 0 w 1093"/>
                <a:gd name="T35" fmla="*/ 0 h 982"/>
                <a:gd name="T36" fmla="*/ 0 w 1093"/>
                <a:gd name="T37" fmla="*/ 0 h 982"/>
                <a:gd name="T38" fmla="*/ 0 w 1093"/>
                <a:gd name="T39" fmla="*/ 0 h 982"/>
                <a:gd name="T40" fmla="*/ 0 w 1093"/>
                <a:gd name="T41" fmla="*/ 0 h 982"/>
                <a:gd name="T42" fmla="*/ 0 w 1093"/>
                <a:gd name="T43" fmla="*/ 0 h 982"/>
                <a:gd name="T44" fmla="*/ 0 w 1093"/>
                <a:gd name="T45" fmla="*/ 0 h 982"/>
                <a:gd name="T46" fmla="*/ 0 w 1093"/>
                <a:gd name="T47" fmla="*/ 0 h 982"/>
                <a:gd name="T48" fmla="*/ 0 w 1093"/>
                <a:gd name="T49" fmla="*/ 0 h 982"/>
                <a:gd name="T50" fmla="*/ 0 w 1093"/>
                <a:gd name="T51" fmla="*/ 0 h 982"/>
                <a:gd name="T52" fmla="*/ 0 w 1093"/>
                <a:gd name="T53" fmla="*/ 0 h 982"/>
                <a:gd name="T54" fmla="*/ 0 w 1093"/>
                <a:gd name="T55" fmla="*/ 0 h 982"/>
                <a:gd name="T56" fmla="*/ 0 w 1093"/>
                <a:gd name="T57" fmla="*/ 0 h 982"/>
                <a:gd name="T58" fmla="*/ 0 w 1093"/>
                <a:gd name="T59" fmla="*/ 0 h 982"/>
                <a:gd name="T60" fmla="*/ 0 w 1093"/>
                <a:gd name="T61" fmla="*/ 0 h 982"/>
                <a:gd name="T62" fmla="*/ 0 w 1093"/>
                <a:gd name="T63" fmla="*/ 0 h 982"/>
                <a:gd name="T64" fmla="*/ 0 w 1093"/>
                <a:gd name="T65" fmla="*/ 0 h 982"/>
                <a:gd name="T66" fmla="*/ 0 w 1093"/>
                <a:gd name="T67" fmla="*/ 0 h 982"/>
                <a:gd name="T68" fmla="*/ 0 w 1093"/>
                <a:gd name="T69" fmla="*/ 0 h 982"/>
                <a:gd name="T70" fmla="*/ 0 w 1093"/>
                <a:gd name="T71" fmla="*/ 0 h 9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3"/>
                <a:gd name="T109" fmla="*/ 0 h 982"/>
                <a:gd name="T110" fmla="*/ 1093 w 1093"/>
                <a:gd name="T111" fmla="*/ 982 h 9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3" h="982">
                  <a:moveTo>
                    <a:pt x="0" y="764"/>
                  </a:moveTo>
                  <a:lnTo>
                    <a:pt x="15" y="655"/>
                  </a:lnTo>
                  <a:lnTo>
                    <a:pt x="55" y="587"/>
                  </a:lnTo>
                  <a:lnTo>
                    <a:pt x="68" y="519"/>
                  </a:lnTo>
                  <a:lnTo>
                    <a:pt x="96" y="451"/>
                  </a:lnTo>
                  <a:lnTo>
                    <a:pt x="110" y="436"/>
                  </a:lnTo>
                  <a:lnTo>
                    <a:pt x="164" y="368"/>
                  </a:lnTo>
                  <a:lnTo>
                    <a:pt x="206" y="328"/>
                  </a:lnTo>
                  <a:lnTo>
                    <a:pt x="300" y="260"/>
                  </a:lnTo>
                  <a:lnTo>
                    <a:pt x="423" y="178"/>
                  </a:lnTo>
                  <a:lnTo>
                    <a:pt x="478" y="123"/>
                  </a:lnTo>
                  <a:lnTo>
                    <a:pt x="723" y="41"/>
                  </a:lnTo>
                  <a:lnTo>
                    <a:pt x="846" y="15"/>
                  </a:lnTo>
                  <a:lnTo>
                    <a:pt x="929" y="0"/>
                  </a:lnTo>
                  <a:lnTo>
                    <a:pt x="1051" y="15"/>
                  </a:lnTo>
                  <a:lnTo>
                    <a:pt x="1093" y="41"/>
                  </a:lnTo>
                  <a:lnTo>
                    <a:pt x="1010" y="123"/>
                  </a:lnTo>
                  <a:lnTo>
                    <a:pt x="983" y="164"/>
                  </a:lnTo>
                  <a:lnTo>
                    <a:pt x="955" y="178"/>
                  </a:lnTo>
                  <a:lnTo>
                    <a:pt x="861" y="219"/>
                  </a:lnTo>
                  <a:lnTo>
                    <a:pt x="778" y="260"/>
                  </a:lnTo>
                  <a:lnTo>
                    <a:pt x="683" y="315"/>
                  </a:lnTo>
                  <a:lnTo>
                    <a:pt x="574" y="383"/>
                  </a:lnTo>
                  <a:lnTo>
                    <a:pt x="519" y="436"/>
                  </a:lnTo>
                  <a:lnTo>
                    <a:pt x="478" y="491"/>
                  </a:lnTo>
                  <a:lnTo>
                    <a:pt x="438" y="574"/>
                  </a:lnTo>
                  <a:lnTo>
                    <a:pt x="410" y="642"/>
                  </a:lnTo>
                  <a:lnTo>
                    <a:pt x="370" y="696"/>
                  </a:lnTo>
                  <a:lnTo>
                    <a:pt x="328" y="751"/>
                  </a:lnTo>
                  <a:lnTo>
                    <a:pt x="315" y="846"/>
                  </a:lnTo>
                  <a:lnTo>
                    <a:pt x="315" y="901"/>
                  </a:lnTo>
                  <a:lnTo>
                    <a:pt x="300" y="982"/>
                  </a:lnTo>
                  <a:lnTo>
                    <a:pt x="192" y="942"/>
                  </a:lnTo>
                  <a:lnTo>
                    <a:pt x="68" y="874"/>
                  </a:lnTo>
                  <a:lnTo>
                    <a:pt x="42" y="859"/>
                  </a:lnTo>
                  <a:lnTo>
                    <a:pt x="0" y="764"/>
                  </a:lnTo>
                </a:path>
              </a:pathLst>
            </a:custGeom>
            <a:noFill/>
            <a:ln w="0">
              <a:solidFill>
                <a:srgbClr val="000000"/>
              </a:solidFill>
              <a:round/>
              <a:headEnd/>
              <a:tailEnd/>
            </a:ln>
          </p:spPr>
          <p:txBody>
            <a:bodyPr/>
            <a:lstStyle/>
            <a:p>
              <a:endParaRPr lang="en-US"/>
            </a:p>
          </p:txBody>
        </p:sp>
        <p:sp>
          <p:nvSpPr>
            <p:cNvPr id="15425" name="Freeform 72"/>
            <p:cNvSpPr>
              <a:spLocks/>
            </p:cNvSpPr>
            <p:nvPr/>
          </p:nvSpPr>
          <p:spPr bwMode="auto">
            <a:xfrm>
              <a:off x="1842" y="3765"/>
              <a:ext cx="140" cy="118"/>
            </a:xfrm>
            <a:custGeom>
              <a:avLst/>
              <a:gdLst>
                <a:gd name="T0" fmla="*/ 0 w 421"/>
                <a:gd name="T1" fmla="*/ 0 h 355"/>
                <a:gd name="T2" fmla="*/ 0 w 421"/>
                <a:gd name="T3" fmla="*/ 0 h 355"/>
                <a:gd name="T4" fmla="*/ 0 w 421"/>
                <a:gd name="T5" fmla="*/ 0 h 355"/>
                <a:gd name="T6" fmla="*/ 0 w 421"/>
                <a:gd name="T7" fmla="*/ 0 h 355"/>
                <a:gd name="T8" fmla="*/ 0 w 421"/>
                <a:gd name="T9" fmla="*/ 0 h 355"/>
                <a:gd name="T10" fmla="*/ 0 w 421"/>
                <a:gd name="T11" fmla="*/ 0 h 355"/>
                <a:gd name="T12" fmla="*/ 0 w 421"/>
                <a:gd name="T13" fmla="*/ 0 h 355"/>
                <a:gd name="T14" fmla="*/ 0 w 421"/>
                <a:gd name="T15" fmla="*/ 0 h 355"/>
                <a:gd name="T16" fmla="*/ 0 w 421"/>
                <a:gd name="T17" fmla="*/ 0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
                <a:gd name="T28" fmla="*/ 0 h 355"/>
                <a:gd name="T29" fmla="*/ 421 w 421"/>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 h="355">
                  <a:moveTo>
                    <a:pt x="13" y="0"/>
                  </a:moveTo>
                  <a:lnTo>
                    <a:pt x="0" y="287"/>
                  </a:lnTo>
                  <a:lnTo>
                    <a:pt x="382" y="355"/>
                  </a:lnTo>
                  <a:lnTo>
                    <a:pt x="421" y="42"/>
                  </a:lnTo>
                  <a:lnTo>
                    <a:pt x="327" y="55"/>
                  </a:lnTo>
                  <a:lnTo>
                    <a:pt x="218" y="55"/>
                  </a:lnTo>
                  <a:lnTo>
                    <a:pt x="136" y="42"/>
                  </a:lnTo>
                  <a:lnTo>
                    <a:pt x="55" y="28"/>
                  </a:lnTo>
                  <a:lnTo>
                    <a:pt x="13" y="0"/>
                  </a:lnTo>
                  <a:close/>
                </a:path>
              </a:pathLst>
            </a:custGeom>
            <a:solidFill>
              <a:srgbClr val="FF0000"/>
            </a:solidFill>
            <a:ln w="9525">
              <a:noFill/>
              <a:round/>
              <a:headEnd/>
              <a:tailEnd/>
            </a:ln>
          </p:spPr>
          <p:txBody>
            <a:bodyPr/>
            <a:lstStyle/>
            <a:p>
              <a:endParaRPr lang="en-US"/>
            </a:p>
          </p:txBody>
        </p:sp>
        <p:sp>
          <p:nvSpPr>
            <p:cNvPr id="15426" name="Freeform 73"/>
            <p:cNvSpPr>
              <a:spLocks/>
            </p:cNvSpPr>
            <p:nvPr/>
          </p:nvSpPr>
          <p:spPr bwMode="auto">
            <a:xfrm>
              <a:off x="1842" y="3765"/>
              <a:ext cx="140" cy="118"/>
            </a:xfrm>
            <a:custGeom>
              <a:avLst/>
              <a:gdLst>
                <a:gd name="T0" fmla="*/ 0 w 421"/>
                <a:gd name="T1" fmla="*/ 0 h 355"/>
                <a:gd name="T2" fmla="*/ 0 w 421"/>
                <a:gd name="T3" fmla="*/ 0 h 355"/>
                <a:gd name="T4" fmla="*/ 0 w 421"/>
                <a:gd name="T5" fmla="*/ 0 h 355"/>
                <a:gd name="T6" fmla="*/ 0 w 421"/>
                <a:gd name="T7" fmla="*/ 0 h 355"/>
                <a:gd name="T8" fmla="*/ 0 w 421"/>
                <a:gd name="T9" fmla="*/ 0 h 355"/>
                <a:gd name="T10" fmla="*/ 0 w 421"/>
                <a:gd name="T11" fmla="*/ 0 h 355"/>
                <a:gd name="T12" fmla="*/ 0 w 421"/>
                <a:gd name="T13" fmla="*/ 0 h 355"/>
                <a:gd name="T14" fmla="*/ 0 w 421"/>
                <a:gd name="T15" fmla="*/ 0 h 355"/>
                <a:gd name="T16" fmla="*/ 0 w 421"/>
                <a:gd name="T17" fmla="*/ 0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
                <a:gd name="T28" fmla="*/ 0 h 355"/>
                <a:gd name="T29" fmla="*/ 421 w 421"/>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 h="355">
                  <a:moveTo>
                    <a:pt x="13" y="0"/>
                  </a:moveTo>
                  <a:lnTo>
                    <a:pt x="0" y="287"/>
                  </a:lnTo>
                  <a:lnTo>
                    <a:pt x="382" y="355"/>
                  </a:lnTo>
                  <a:lnTo>
                    <a:pt x="421" y="42"/>
                  </a:lnTo>
                  <a:lnTo>
                    <a:pt x="327" y="55"/>
                  </a:lnTo>
                  <a:lnTo>
                    <a:pt x="218" y="55"/>
                  </a:lnTo>
                  <a:lnTo>
                    <a:pt x="136" y="42"/>
                  </a:lnTo>
                  <a:lnTo>
                    <a:pt x="55" y="28"/>
                  </a:lnTo>
                  <a:lnTo>
                    <a:pt x="13" y="0"/>
                  </a:lnTo>
                </a:path>
              </a:pathLst>
            </a:custGeom>
            <a:noFill/>
            <a:ln w="0">
              <a:solidFill>
                <a:srgbClr val="000000"/>
              </a:solidFill>
              <a:round/>
              <a:headEnd/>
              <a:tailEnd/>
            </a:ln>
          </p:spPr>
          <p:txBody>
            <a:bodyPr/>
            <a:lstStyle/>
            <a:p>
              <a:endParaRPr lang="en-US"/>
            </a:p>
          </p:txBody>
        </p:sp>
        <p:sp>
          <p:nvSpPr>
            <p:cNvPr id="15427" name="Freeform 74"/>
            <p:cNvSpPr>
              <a:spLocks/>
            </p:cNvSpPr>
            <p:nvPr/>
          </p:nvSpPr>
          <p:spPr bwMode="auto">
            <a:xfrm>
              <a:off x="1842" y="3765"/>
              <a:ext cx="140" cy="118"/>
            </a:xfrm>
            <a:custGeom>
              <a:avLst/>
              <a:gdLst>
                <a:gd name="T0" fmla="*/ 0 w 421"/>
                <a:gd name="T1" fmla="*/ 0 h 355"/>
                <a:gd name="T2" fmla="*/ 0 w 421"/>
                <a:gd name="T3" fmla="*/ 0 h 355"/>
                <a:gd name="T4" fmla="*/ 0 w 421"/>
                <a:gd name="T5" fmla="*/ 0 h 355"/>
                <a:gd name="T6" fmla="*/ 0 w 421"/>
                <a:gd name="T7" fmla="*/ 0 h 355"/>
                <a:gd name="T8" fmla="*/ 0 w 421"/>
                <a:gd name="T9" fmla="*/ 0 h 355"/>
                <a:gd name="T10" fmla="*/ 0 w 421"/>
                <a:gd name="T11" fmla="*/ 0 h 355"/>
                <a:gd name="T12" fmla="*/ 0 w 421"/>
                <a:gd name="T13" fmla="*/ 0 h 355"/>
                <a:gd name="T14" fmla="*/ 0 w 421"/>
                <a:gd name="T15" fmla="*/ 0 h 355"/>
                <a:gd name="T16" fmla="*/ 0 w 421"/>
                <a:gd name="T17" fmla="*/ 0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
                <a:gd name="T28" fmla="*/ 0 h 355"/>
                <a:gd name="T29" fmla="*/ 421 w 421"/>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 h="355">
                  <a:moveTo>
                    <a:pt x="13" y="0"/>
                  </a:moveTo>
                  <a:lnTo>
                    <a:pt x="0" y="287"/>
                  </a:lnTo>
                  <a:lnTo>
                    <a:pt x="382" y="355"/>
                  </a:lnTo>
                  <a:lnTo>
                    <a:pt x="421" y="42"/>
                  </a:lnTo>
                  <a:lnTo>
                    <a:pt x="327" y="55"/>
                  </a:lnTo>
                  <a:lnTo>
                    <a:pt x="218" y="55"/>
                  </a:lnTo>
                  <a:lnTo>
                    <a:pt x="136" y="42"/>
                  </a:lnTo>
                  <a:lnTo>
                    <a:pt x="55" y="28"/>
                  </a:lnTo>
                  <a:lnTo>
                    <a:pt x="13" y="0"/>
                  </a:lnTo>
                </a:path>
              </a:pathLst>
            </a:custGeom>
            <a:noFill/>
            <a:ln w="0">
              <a:solidFill>
                <a:srgbClr val="000000"/>
              </a:solidFill>
              <a:round/>
              <a:headEnd/>
              <a:tailEnd/>
            </a:ln>
          </p:spPr>
          <p:txBody>
            <a:bodyPr/>
            <a:lstStyle/>
            <a:p>
              <a:endParaRPr lang="en-US"/>
            </a:p>
          </p:txBody>
        </p:sp>
        <p:sp>
          <p:nvSpPr>
            <p:cNvPr id="15428" name="Freeform 75"/>
            <p:cNvSpPr>
              <a:spLocks/>
            </p:cNvSpPr>
            <p:nvPr/>
          </p:nvSpPr>
          <p:spPr bwMode="auto">
            <a:xfrm>
              <a:off x="1833" y="3819"/>
              <a:ext cx="136" cy="178"/>
            </a:xfrm>
            <a:custGeom>
              <a:avLst/>
              <a:gdLst>
                <a:gd name="T0" fmla="*/ 0 w 410"/>
                <a:gd name="T1" fmla="*/ 0 h 533"/>
                <a:gd name="T2" fmla="*/ 0 w 410"/>
                <a:gd name="T3" fmla="*/ 0 h 533"/>
                <a:gd name="T4" fmla="*/ 0 w 410"/>
                <a:gd name="T5" fmla="*/ 0 h 533"/>
                <a:gd name="T6" fmla="*/ 0 w 410"/>
                <a:gd name="T7" fmla="*/ 0 h 533"/>
                <a:gd name="T8" fmla="*/ 0 w 410"/>
                <a:gd name="T9" fmla="*/ 0 h 533"/>
                <a:gd name="T10" fmla="*/ 0 w 410"/>
                <a:gd name="T11" fmla="*/ 0 h 533"/>
                <a:gd name="T12" fmla="*/ 0 w 410"/>
                <a:gd name="T13" fmla="*/ 0 h 533"/>
                <a:gd name="T14" fmla="*/ 0 w 410"/>
                <a:gd name="T15" fmla="*/ 0 h 533"/>
                <a:gd name="T16" fmla="*/ 0 w 410"/>
                <a:gd name="T17" fmla="*/ 0 h 533"/>
                <a:gd name="T18" fmla="*/ 0 w 410"/>
                <a:gd name="T19" fmla="*/ 0 h 533"/>
                <a:gd name="T20" fmla="*/ 0 w 410"/>
                <a:gd name="T21" fmla="*/ 0 h 533"/>
                <a:gd name="T22" fmla="*/ 0 w 410"/>
                <a:gd name="T23" fmla="*/ 0 h 533"/>
                <a:gd name="T24" fmla="*/ 0 w 410"/>
                <a:gd name="T25" fmla="*/ 0 h 5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0"/>
                <a:gd name="T40" fmla="*/ 0 h 533"/>
                <a:gd name="T41" fmla="*/ 410 w 410"/>
                <a:gd name="T42" fmla="*/ 533 h 5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0" h="533">
                  <a:moveTo>
                    <a:pt x="136" y="533"/>
                  </a:moveTo>
                  <a:lnTo>
                    <a:pt x="0" y="123"/>
                  </a:lnTo>
                  <a:lnTo>
                    <a:pt x="28" y="82"/>
                  </a:lnTo>
                  <a:lnTo>
                    <a:pt x="83" y="27"/>
                  </a:lnTo>
                  <a:lnTo>
                    <a:pt x="151" y="0"/>
                  </a:lnTo>
                  <a:lnTo>
                    <a:pt x="219" y="123"/>
                  </a:lnTo>
                  <a:lnTo>
                    <a:pt x="300" y="68"/>
                  </a:lnTo>
                  <a:lnTo>
                    <a:pt x="314" y="82"/>
                  </a:lnTo>
                  <a:lnTo>
                    <a:pt x="341" y="123"/>
                  </a:lnTo>
                  <a:lnTo>
                    <a:pt x="355" y="150"/>
                  </a:lnTo>
                  <a:lnTo>
                    <a:pt x="410" y="178"/>
                  </a:lnTo>
                  <a:lnTo>
                    <a:pt x="246" y="505"/>
                  </a:lnTo>
                  <a:lnTo>
                    <a:pt x="136" y="533"/>
                  </a:lnTo>
                  <a:close/>
                </a:path>
              </a:pathLst>
            </a:custGeom>
            <a:solidFill>
              <a:srgbClr val="FFC001"/>
            </a:solidFill>
            <a:ln w="9525">
              <a:noFill/>
              <a:round/>
              <a:headEnd/>
              <a:tailEnd/>
            </a:ln>
          </p:spPr>
          <p:txBody>
            <a:bodyPr/>
            <a:lstStyle/>
            <a:p>
              <a:endParaRPr lang="en-US"/>
            </a:p>
          </p:txBody>
        </p:sp>
        <p:sp>
          <p:nvSpPr>
            <p:cNvPr id="15429" name="Freeform 76"/>
            <p:cNvSpPr>
              <a:spLocks/>
            </p:cNvSpPr>
            <p:nvPr/>
          </p:nvSpPr>
          <p:spPr bwMode="auto">
            <a:xfrm>
              <a:off x="1833" y="3819"/>
              <a:ext cx="136" cy="178"/>
            </a:xfrm>
            <a:custGeom>
              <a:avLst/>
              <a:gdLst>
                <a:gd name="T0" fmla="*/ 0 w 410"/>
                <a:gd name="T1" fmla="*/ 0 h 533"/>
                <a:gd name="T2" fmla="*/ 0 w 410"/>
                <a:gd name="T3" fmla="*/ 0 h 533"/>
                <a:gd name="T4" fmla="*/ 0 w 410"/>
                <a:gd name="T5" fmla="*/ 0 h 533"/>
                <a:gd name="T6" fmla="*/ 0 w 410"/>
                <a:gd name="T7" fmla="*/ 0 h 533"/>
                <a:gd name="T8" fmla="*/ 0 w 410"/>
                <a:gd name="T9" fmla="*/ 0 h 533"/>
                <a:gd name="T10" fmla="*/ 0 w 410"/>
                <a:gd name="T11" fmla="*/ 0 h 533"/>
                <a:gd name="T12" fmla="*/ 0 w 410"/>
                <a:gd name="T13" fmla="*/ 0 h 533"/>
                <a:gd name="T14" fmla="*/ 0 w 410"/>
                <a:gd name="T15" fmla="*/ 0 h 533"/>
                <a:gd name="T16" fmla="*/ 0 w 410"/>
                <a:gd name="T17" fmla="*/ 0 h 533"/>
                <a:gd name="T18" fmla="*/ 0 w 410"/>
                <a:gd name="T19" fmla="*/ 0 h 533"/>
                <a:gd name="T20" fmla="*/ 0 w 410"/>
                <a:gd name="T21" fmla="*/ 0 h 533"/>
                <a:gd name="T22" fmla="*/ 0 w 410"/>
                <a:gd name="T23" fmla="*/ 0 h 533"/>
                <a:gd name="T24" fmla="*/ 0 w 410"/>
                <a:gd name="T25" fmla="*/ 0 h 5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0"/>
                <a:gd name="T40" fmla="*/ 0 h 533"/>
                <a:gd name="T41" fmla="*/ 410 w 410"/>
                <a:gd name="T42" fmla="*/ 533 h 5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0" h="533">
                  <a:moveTo>
                    <a:pt x="136" y="533"/>
                  </a:moveTo>
                  <a:lnTo>
                    <a:pt x="0" y="123"/>
                  </a:lnTo>
                  <a:lnTo>
                    <a:pt x="28" y="82"/>
                  </a:lnTo>
                  <a:lnTo>
                    <a:pt x="83" y="27"/>
                  </a:lnTo>
                  <a:lnTo>
                    <a:pt x="151" y="0"/>
                  </a:lnTo>
                  <a:lnTo>
                    <a:pt x="219" y="123"/>
                  </a:lnTo>
                  <a:lnTo>
                    <a:pt x="300" y="68"/>
                  </a:lnTo>
                  <a:lnTo>
                    <a:pt x="314" y="82"/>
                  </a:lnTo>
                  <a:lnTo>
                    <a:pt x="341" y="123"/>
                  </a:lnTo>
                  <a:lnTo>
                    <a:pt x="355" y="150"/>
                  </a:lnTo>
                  <a:lnTo>
                    <a:pt x="410" y="178"/>
                  </a:lnTo>
                  <a:lnTo>
                    <a:pt x="246" y="505"/>
                  </a:lnTo>
                  <a:lnTo>
                    <a:pt x="136" y="533"/>
                  </a:lnTo>
                </a:path>
              </a:pathLst>
            </a:custGeom>
            <a:noFill/>
            <a:ln w="0">
              <a:solidFill>
                <a:srgbClr val="000000"/>
              </a:solidFill>
              <a:round/>
              <a:headEnd/>
              <a:tailEnd/>
            </a:ln>
          </p:spPr>
          <p:txBody>
            <a:bodyPr/>
            <a:lstStyle/>
            <a:p>
              <a:endParaRPr lang="en-US"/>
            </a:p>
          </p:txBody>
        </p:sp>
        <p:sp>
          <p:nvSpPr>
            <p:cNvPr id="15430" name="Freeform 77"/>
            <p:cNvSpPr>
              <a:spLocks/>
            </p:cNvSpPr>
            <p:nvPr/>
          </p:nvSpPr>
          <p:spPr bwMode="auto">
            <a:xfrm>
              <a:off x="1833" y="3819"/>
              <a:ext cx="136" cy="178"/>
            </a:xfrm>
            <a:custGeom>
              <a:avLst/>
              <a:gdLst>
                <a:gd name="T0" fmla="*/ 0 w 410"/>
                <a:gd name="T1" fmla="*/ 0 h 533"/>
                <a:gd name="T2" fmla="*/ 0 w 410"/>
                <a:gd name="T3" fmla="*/ 0 h 533"/>
                <a:gd name="T4" fmla="*/ 0 w 410"/>
                <a:gd name="T5" fmla="*/ 0 h 533"/>
                <a:gd name="T6" fmla="*/ 0 w 410"/>
                <a:gd name="T7" fmla="*/ 0 h 533"/>
                <a:gd name="T8" fmla="*/ 0 w 410"/>
                <a:gd name="T9" fmla="*/ 0 h 533"/>
                <a:gd name="T10" fmla="*/ 0 w 410"/>
                <a:gd name="T11" fmla="*/ 0 h 533"/>
                <a:gd name="T12" fmla="*/ 0 w 410"/>
                <a:gd name="T13" fmla="*/ 0 h 533"/>
                <a:gd name="T14" fmla="*/ 0 w 410"/>
                <a:gd name="T15" fmla="*/ 0 h 533"/>
                <a:gd name="T16" fmla="*/ 0 w 410"/>
                <a:gd name="T17" fmla="*/ 0 h 533"/>
                <a:gd name="T18" fmla="*/ 0 w 410"/>
                <a:gd name="T19" fmla="*/ 0 h 533"/>
                <a:gd name="T20" fmla="*/ 0 w 410"/>
                <a:gd name="T21" fmla="*/ 0 h 533"/>
                <a:gd name="T22" fmla="*/ 0 w 410"/>
                <a:gd name="T23" fmla="*/ 0 h 533"/>
                <a:gd name="T24" fmla="*/ 0 w 410"/>
                <a:gd name="T25" fmla="*/ 0 h 5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0"/>
                <a:gd name="T40" fmla="*/ 0 h 533"/>
                <a:gd name="T41" fmla="*/ 410 w 410"/>
                <a:gd name="T42" fmla="*/ 533 h 5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0" h="533">
                  <a:moveTo>
                    <a:pt x="136" y="533"/>
                  </a:moveTo>
                  <a:lnTo>
                    <a:pt x="0" y="123"/>
                  </a:lnTo>
                  <a:lnTo>
                    <a:pt x="28" y="82"/>
                  </a:lnTo>
                  <a:lnTo>
                    <a:pt x="83" y="27"/>
                  </a:lnTo>
                  <a:lnTo>
                    <a:pt x="151" y="0"/>
                  </a:lnTo>
                  <a:lnTo>
                    <a:pt x="219" y="123"/>
                  </a:lnTo>
                  <a:lnTo>
                    <a:pt x="300" y="68"/>
                  </a:lnTo>
                  <a:lnTo>
                    <a:pt x="314" y="82"/>
                  </a:lnTo>
                  <a:lnTo>
                    <a:pt x="341" y="123"/>
                  </a:lnTo>
                  <a:lnTo>
                    <a:pt x="355" y="150"/>
                  </a:lnTo>
                  <a:lnTo>
                    <a:pt x="410" y="178"/>
                  </a:lnTo>
                  <a:lnTo>
                    <a:pt x="246" y="505"/>
                  </a:lnTo>
                  <a:lnTo>
                    <a:pt x="136" y="533"/>
                  </a:lnTo>
                </a:path>
              </a:pathLst>
            </a:custGeom>
            <a:noFill/>
            <a:ln w="0">
              <a:solidFill>
                <a:srgbClr val="000000"/>
              </a:solidFill>
              <a:round/>
              <a:headEnd/>
              <a:tailEnd/>
            </a:ln>
          </p:spPr>
          <p:txBody>
            <a:bodyPr/>
            <a:lstStyle/>
            <a:p>
              <a:endParaRPr lang="en-US"/>
            </a:p>
          </p:txBody>
        </p:sp>
        <p:sp>
          <p:nvSpPr>
            <p:cNvPr id="15431" name="Freeform 78"/>
            <p:cNvSpPr>
              <a:spLocks/>
            </p:cNvSpPr>
            <p:nvPr/>
          </p:nvSpPr>
          <p:spPr bwMode="auto">
            <a:xfrm>
              <a:off x="1833" y="3765"/>
              <a:ext cx="154" cy="118"/>
            </a:xfrm>
            <a:custGeom>
              <a:avLst/>
              <a:gdLst>
                <a:gd name="T0" fmla="*/ 0 w 462"/>
                <a:gd name="T1" fmla="*/ 0 h 355"/>
                <a:gd name="T2" fmla="*/ 0 w 462"/>
                <a:gd name="T3" fmla="*/ 0 h 355"/>
                <a:gd name="T4" fmla="*/ 0 w 462"/>
                <a:gd name="T5" fmla="*/ 0 h 355"/>
                <a:gd name="T6" fmla="*/ 0 w 462"/>
                <a:gd name="T7" fmla="*/ 0 h 355"/>
                <a:gd name="T8" fmla="*/ 0 w 462"/>
                <a:gd name="T9" fmla="*/ 0 h 355"/>
                <a:gd name="T10" fmla="*/ 0 w 462"/>
                <a:gd name="T11" fmla="*/ 0 h 355"/>
                <a:gd name="T12" fmla="*/ 0 w 462"/>
                <a:gd name="T13" fmla="*/ 0 h 355"/>
                <a:gd name="T14" fmla="*/ 0 w 462"/>
                <a:gd name="T15" fmla="*/ 0 h 355"/>
                <a:gd name="T16" fmla="*/ 0 w 462"/>
                <a:gd name="T17" fmla="*/ 0 h 355"/>
                <a:gd name="T18" fmla="*/ 0 w 462"/>
                <a:gd name="T19" fmla="*/ 0 h 355"/>
                <a:gd name="T20" fmla="*/ 0 w 462"/>
                <a:gd name="T21" fmla="*/ 0 h 355"/>
                <a:gd name="T22" fmla="*/ 0 w 462"/>
                <a:gd name="T23" fmla="*/ 0 h 355"/>
                <a:gd name="T24" fmla="*/ 0 w 462"/>
                <a:gd name="T25" fmla="*/ 0 h 355"/>
                <a:gd name="T26" fmla="*/ 0 w 462"/>
                <a:gd name="T27" fmla="*/ 0 h 355"/>
                <a:gd name="T28" fmla="*/ 0 w 462"/>
                <a:gd name="T29" fmla="*/ 0 h 355"/>
                <a:gd name="T30" fmla="*/ 0 w 462"/>
                <a:gd name="T31" fmla="*/ 0 h 355"/>
                <a:gd name="T32" fmla="*/ 0 w 462"/>
                <a:gd name="T33" fmla="*/ 0 h 355"/>
                <a:gd name="T34" fmla="*/ 0 w 462"/>
                <a:gd name="T35" fmla="*/ 0 h 355"/>
                <a:gd name="T36" fmla="*/ 0 w 462"/>
                <a:gd name="T37" fmla="*/ 0 h 355"/>
                <a:gd name="T38" fmla="*/ 0 w 462"/>
                <a:gd name="T39" fmla="*/ 0 h 355"/>
                <a:gd name="T40" fmla="*/ 0 w 462"/>
                <a:gd name="T41" fmla="*/ 0 h 355"/>
                <a:gd name="T42" fmla="*/ 0 w 462"/>
                <a:gd name="T43" fmla="*/ 0 h 355"/>
                <a:gd name="T44" fmla="*/ 0 w 462"/>
                <a:gd name="T45" fmla="*/ 0 h 355"/>
                <a:gd name="T46" fmla="*/ 0 w 462"/>
                <a:gd name="T47" fmla="*/ 0 h 355"/>
                <a:gd name="T48" fmla="*/ 0 w 462"/>
                <a:gd name="T49" fmla="*/ 0 h 355"/>
                <a:gd name="T50" fmla="*/ 0 w 462"/>
                <a:gd name="T51" fmla="*/ 0 h 3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355"/>
                <a:gd name="T80" fmla="*/ 462 w 462"/>
                <a:gd name="T81" fmla="*/ 355 h 3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355">
                  <a:moveTo>
                    <a:pt x="28" y="0"/>
                  </a:moveTo>
                  <a:lnTo>
                    <a:pt x="0" y="301"/>
                  </a:lnTo>
                  <a:lnTo>
                    <a:pt x="151" y="206"/>
                  </a:lnTo>
                  <a:lnTo>
                    <a:pt x="204" y="342"/>
                  </a:lnTo>
                  <a:lnTo>
                    <a:pt x="300" y="246"/>
                  </a:lnTo>
                  <a:lnTo>
                    <a:pt x="355" y="342"/>
                  </a:lnTo>
                  <a:lnTo>
                    <a:pt x="396" y="355"/>
                  </a:lnTo>
                  <a:lnTo>
                    <a:pt x="410" y="342"/>
                  </a:lnTo>
                  <a:lnTo>
                    <a:pt x="462" y="55"/>
                  </a:lnTo>
                  <a:lnTo>
                    <a:pt x="410" y="55"/>
                  </a:lnTo>
                  <a:lnTo>
                    <a:pt x="410" y="246"/>
                  </a:lnTo>
                  <a:lnTo>
                    <a:pt x="396" y="314"/>
                  </a:lnTo>
                  <a:lnTo>
                    <a:pt x="368" y="301"/>
                  </a:lnTo>
                  <a:lnTo>
                    <a:pt x="314" y="232"/>
                  </a:lnTo>
                  <a:lnTo>
                    <a:pt x="355" y="42"/>
                  </a:lnTo>
                  <a:lnTo>
                    <a:pt x="300" y="55"/>
                  </a:lnTo>
                  <a:lnTo>
                    <a:pt x="300" y="164"/>
                  </a:lnTo>
                  <a:lnTo>
                    <a:pt x="219" y="259"/>
                  </a:lnTo>
                  <a:lnTo>
                    <a:pt x="191" y="206"/>
                  </a:lnTo>
                  <a:lnTo>
                    <a:pt x="204" y="55"/>
                  </a:lnTo>
                  <a:lnTo>
                    <a:pt x="191" y="42"/>
                  </a:lnTo>
                  <a:lnTo>
                    <a:pt x="151" y="164"/>
                  </a:lnTo>
                  <a:lnTo>
                    <a:pt x="136" y="151"/>
                  </a:lnTo>
                  <a:lnTo>
                    <a:pt x="41" y="191"/>
                  </a:lnTo>
                  <a:lnTo>
                    <a:pt x="55" y="0"/>
                  </a:lnTo>
                  <a:lnTo>
                    <a:pt x="28" y="0"/>
                  </a:lnTo>
                  <a:close/>
                </a:path>
              </a:pathLst>
            </a:custGeom>
            <a:solidFill>
              <a:srgbClr val="0E0D0D"/>
            </a:solidFill>
            <a:ln w="9525">
              <a:noFill/>
              <a:round/>
              <a:headEnd/>
              <a:tailEnd/>
            </a:ln>
          </p:spPr>
          <p:txBody>
            <a:bodyPr/>
            <a:lstStyle/>
            <a:p>
              <a:endParaRPr lang="en-US"/>
            </a:p>
          </p:txBody>
        </p:sp>
        <p:sp>
          <p:nvSpPr>
            <p:cNvPr id="15432" name="Freeform 79"/>
            <p:cNvSpPr>
              <a:spLocks/>
            </p:cNvSpPr>
            <p:nvPr/>
          </p:nvSpPr>
          <p:spPr bwMode="auto">
            <a:xfrm>
              <a:off x="1833" y="3765"/>
              <a:ext cx="154" cy="118"/>
            </a:xfrm>
            <a:custGeom>
              <a:avLst/>
              <a:gdLst>
                <a:gd name="T0" fmla="*/ 0 w 462"/>
                <a:gd name="T1" fmla="*/ 0 h 355"/>
                <a:gd name="T2" fmla="*/ 0 w 462"/>
                <a:gd name="T3" fmla="*/ 0 h 355"/>
                <a:gd name="T4" fmla="*/ 0 w 462"/>
                <a:gd name="T5" fmla="*/ 0 h 355"/>
                <a:gd name="T6" fmla="*/ 0 w 462"/>
                <a:gd name="T7" fmla="*/ 0 h 355"/>
                <a:gd name="T8" fmla="*/ 0 w 462"/>
                <a:gd name="T9" fmla="*/ 0 h 355"/>
                <a:gd name="T10" fmla="*/ 0 w 462"/>
                <a:gd name="T11" fmla="*/ 0 h 355"/>
                <a:gd name="T12" fmla="*/ 0 w 462"/>
                <a:gd name="T13" fmla="*/ 0 h 355"/>
                <a:gd name="T14" fmla="*/ 0 w 462"/>
                <a:gd name="T15" fmla="*/ 0 h 355"/>
                <a:gd name="T16" fmla="*/ 0 w 462"/>
                <a:gd name="T17" fmla="*/ 0 h 355"/>
                <a:gd name="T18" fmla="*/ 0 w 462"/>
                <a:gd name="T19" fmla="*/ 0 h 355"/>
                <a:gd name="T20" fmla="*/ 0 w 462"/>
                <a:gd name="T21" fmla="*/ 0 h 355"/>
                <a:gd name="T22" fmla="*/ 0 w 462"/>
                <a:gd name="T23" fmla="*/ 0 h 355"/>
                <a:gd name="T24" fmla="*/ 0 w 462"/>
                <a:gd name="T25" fmla="*/ 0 h 355"/>
                <a:gd name="T26" fmla="*/ 0 w 462"/>
                <a:gd name="T27" fmla="*/ 0 h 355"/>
                <a:gd name="T28" fmla="*/ 0 w 462"/>
                <a:gd name="T29" fmla="*/ 0 h 355"/>
                <a:gd name="T30" fmla="*/ 0 w 462"/>
                <a:gd name="T31" fmla="*/ 0 h 355"/>
                <a:gd name="T32" fmla="*/ 0 w 462"/>
                <a:gd name="T33" fmla="*/ 0 h 355"/>
                <a:gd name="T34" fmla="*/ 0 w 462"/>
                <a:gd name="T35" fmla="*/ 0 h 355"/>
                <a:gd name="T36" fmla="*/ 0 w 462"/>
                <a:gd name="T37" fmla="*/ 0 h 355"/>
                <a:gd name="T38" fmla="*/ 0 w 462"/>
                <a:gd name="T39" fmla="*/ 0 h 355"/>
                <a:gd name="T40" fmla="*/ 0 w 462"/>
                <a:gd name="T41" fmla="*/ 0 h 355"/>
                <a:gd name="T42" fmla="*/ 0 w 462"/>
                <a:gd name="T43" fmla="*/ 0 h 355"/>
                <a:gd name="T44" fmla="*/ 0 w 462"/>
                <a:gd name="T45" fmla="*/ 0 h 355"/>
                <a:gd name="T46" fmla="*/ 0 w 462"/>
                <a:gd name="T47" fmla="*/ 0 h 355"/>
                <a:gd name="T48" fmla="*/ 0 w 462"/>
                <a:gd name="T49" fmla="*/ 0 h 355"/>
                <a:gd name="T50" fmla="*/ 0 w 462"/>
                <a:gd name="T51" fmla="*/ 0 h 3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355"/>
                <a:gd name="T80" fmla="*/ 462 w 462"/>
                <a:gd name="T81" fmla="*/ 355 h 3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355">
                  <a:moveTo>
                    <a:pt x="28" y="0"/>
                  </a:moveTo>
                  <a:lnTo>
                    <a:pt x="0" y="301"/>
                  </a:lnTo>
                  <a:lnTo>
                    <a:pt x="151" y="206"/>
                  </a:lnTo>
                  <a:lnTo>
                    <a:pt x="204" y="342"/>
                  </a:lnTo>
                  <a:lnTo>
                    <a:pt x="300" y="246"/>
                  </a:lnTo>
                  <a:lnTo>
                    <a:pt x="355" y="342"/>
                  </a:lnTo>
                  <a:lnTo>
                    <a:pt x="396" y="355"/>
                  </a:lnTo>
                  <a:lnTo>
                    <a:pt x="410" y="342"/>
                  </a:lnTo>
                  <a:lnTo>
                    <a:pt x="462" y="55"/>
                  </a:lnTo>
                  <a:lnTo>
                    <a:pt x="410" y="55"/>
                  </a:lnTo>
                  <a:lnTo>
                    <a:pt x="410" y="246"/>
                  </a:lnTo>
                  <a:lnTo>
                    <a:pt x="396" y="314"/>
                  </a:lnTo>
                  <a:lnTo>
                    <a:pt x="368" y="301"/>
                  </a:lnTo>
                  <a:lnTo>
                    <a:pt x="314" y="232"/>
                  </a:lnTo>
                  <a:lnTo>
                    <a:pt x="355" y="42"/>
                  </a:lnTo>
                  <a:lnTo>
                    <a:pt x="300" y="55"/>
                  </a:lnTo>
                  <a:lnTo>
                    <a:pt x="300" y="164"/>
                  </a:lnTo>
                  <a:lnTo>
                    <a:pt x="219" y="259"/>
                  </a:lnTo>
                  <a:lnTo>
                    <a:pt x="191" y="206"/>
                  </a:lnTo>
                  <a:lnTo>
                    <a:pt x="204" y="55"/>
                  </a:lnTo>
                  <a:lnTo>
                    <a:pt x="191" y="42"/>
                  </a:lnTo>
                  <a:lnTo>
                    <a:pt x="151" y="164"/>
                  </a:lnTo>
                  <a:lnTo>
                    <a:pt x="136" y="151"/>
                  </a:lnTo>
                  <a:lnTo>
                    <a:pt x="41" y="191"/>
                  </a:lnTo>
                  <a:lnTo>
                    <a:pt x="55" y="0"/>
                  </a:lnTo>
                  <a:lnTo>
                    <a:pt x="28" y="0"/>
                  </a:lnTo>
                </a:path>
              </a:pathLst>
            </a:custGeom>
            <a:noFill/>
            <a:ln w="0">
              <a:solidFill>
                <a:srgbClr val="000000"/>
              </a:solidFill>
              <a:round/>
              <a:headEnd/>
              <a:tailEnd/>
            </a:ln>
          </p:spPr>
          <p:txBody>
            <a:bodyPr/>
            <a:lstStyle/>
            <a:p>
              <a:endParaRPr lang="en-US"/>
            </a:p>
          </p:txBody>
        </p:sp>
        <p:sp>
          <p:nvSpPr>
            <p:cNvPr id="15433" name="Freeform 80"/>
            <p:cNvSpPr>
              <a:spLocks/>
            </p:cNvSpPr>
            <p:nvPr/>
          </p:nvSpPr>
          <p:spPr bwMode="auto">
            <a:xfrm>
              <a:off x="1833" y="3765"/>
              <a:ext cx="154" cy="118"/>
            </a:xfrm>
            <a:custGeom>
              <a:avLst/>
              <a:gdLst>
                <a:gd name="T0" fmla="*/ 0 w 462"/>
                <a:gd name="T1" fmla="*/ 0 h 355"/>
                <a:gd name="T2" fmla="*/ 0 w 462"/>
                <a:gd name="T3" fmla="*/ 0 h 355"/>
                <a:gd name="T4" fmla="*/ 0 w 462"/>
                <a:gd name="T5" fmla="*/ 0 h 355"/>
                <a:gd name="T6" fmla="*/ 0 w 462"/>
                <a:gd name="T7" fmla="*/ 0 h 355"/>
                <a:gd name="T8" fmla="*/ 0 w 462"/>
                <a:gd name="T9" fmla="*/ 0 h 355"/>
                <a:gd name="T10" fmla="*/ 0 w 462"/>
                <a:gd name="T11" fmla="*/ 0 h 355"/>
                <a:gd name="T12" fmla="*/ 0 w 462"/>
                <a:gd name="T13" fmla="*/ 0 h 355"/>
                <a:gd name="T14" fmla="*/ 0 w 462"/>
                <a:gd name="T15" fmla="*/ 0 h 355"/>
                <a:gd name="T16" fmla="*/ 0 w 462"/>
                <a:gd name="T17" fmla="*/ 0 h 355"/>
                <a:gd name="T18" fmla="*/ 0 w 462"/>
                <a:gd name="T19" fmla="*/ 0 h 355"/>
                <a:gd name="T20" fmla="*/ 0 w 462"/>
                <a:gd name="T21" fmla="*/ 0 h 355"/>
                <a:gd name="T22" fmla="*/ 0 w 462"/>
                <a:gd name="T23" fmla="*/ 0 h 355"/>
                <a:gd name="T24" fmla="*/ 0 w 462"/>
                <a:gd name="T25" fmla="*/ 0 h 355"/>
                <a:gd name="T26" fmla="*/ 0 w 462"/>
                <a:gd name="T27" fmla="*/ 0 h 355"/>
                <a:gd name="T28" fmla="*/ 0 w 462"/>
                <a:gd name="T29" fmla="*/ 0 h 355"/>
                <a:gd name="T30" fmla="*/ 0 w 462"/>
                <a:gd name="T31" fmla="*/ 0 h 355"/>
                <a:gd name="T32" fmla="*/ 0 w 462"/>
                <a:gd name="T33" fmla="*/ 0 h 355"/>
                <a:gd name="T34" fmla="*/ 0 w 462"/>
                <a:gd name="T35" fmla="*/ 0 h 355"/>
                <a:gd name="T36" fmla="*/ 0 w 462"/>
                <a:gd name="T37" fmla="*/ 0 h 355"/>
                <a:gd name="T38" fmla="*/ 0 w 462"/>
                <a:gd name="T39" fmla="*/ 0 h 355"/>
                <a:gd name="T40" fmla="*/ 0 w 462"/>
                <a:gd name="T41" fmla="*/ 0 h 355"/>
                <a:gd name="T42" fmla="*/ 0 w 462"/>
                <a:gd name="T43" fmla="*/ 0 h 355"/>
                <a:gd name="T44" fmla="*/ 0 w 462"/>
                <a:gd name="T45" fmla="*/ 0 h 355"/>
                <a:gd name="T46" fmla="*/ 0 w 462"/>
                <a:gd name="T47" fmla="*/ 0 h 355"/>
                <a:gd name="T48" fmla="*/ 0 w 462"/>
                <a:gd name="T49" fmla="*/ 0 h 355"/>
                <a:gd name="T50" fmla="*/ 0 w 462"/>
                <a:gd name="T51" fmla="*/ 0 h 3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355"/>
                <a:gd name="T80" fmla="*/ 462 w 462"/>
                <a:gd name="T81" fmla="*/ 355 h 3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355">
                  <a:moveTo>
                    <a:pt x="28" y="0"/>
                  </a:moveTo>
                  <a:lnTo>
                    <a:pt x="0" y="301"/>
                  </a:lnTo>
                  <a:lnTo>
                    <a:pt x="151" y="206"/>
                  </a:lnTo>
                  <a:lnTo>
                    <a:pt x="204" y="342"/>
                  </a:lnTo>
                  <a:lnTo>
                    <a:pt x="300" y="246"/>
                  </a:lnTo>
                  <a:lnTo>
                    <a:pt x="355" y="342"/>
                  </a:lnTo>
                  <a:lnTo>
                    <a:pt x="396" y="355"/>
                  </a:lnTo>
                  <a:lnTo>
                    <a:pt x="410" y="342"/>
                  </a:lnTo>
                  <a:lnTo>
                    <a:pt x="462" y="55"/>
                  </a:lnTo>
                  <a:lnTo>
                    <a:pt x="410" y="55"/>
                  </a:lnTo>
                  <a:lnTo>
                    <a:pt x="410" y="246"/>
                  </a:lnTo>
                  <a:lnTo>
                    <a:pt x="396" y="314"/>
                  </a:lnTo>
                  <a:lnTo>
                    <a:pt x="368" y="301"/>
                  </a:lnTo>
                  <a:lnTo>
                    <a:pt x="314" y="232"/>
                  </a:lnTo>
                  <a:lnTo>
                    <a:pt x="355" y="42"/>
                  </a:lnTo>
                  <a:lnTo>
                    <a:pt x="300" y="55"/>
                  </a:lnTo>
                  <a:lnTo>
                    <a:pt x="300" y="164"/>
                  </a:lnTo>
                  <a:lnTo>
                    <a:pt x="219" y="259"/>
                  </a:lnTo>
                  <a:lnTo>
                    <a:pt x="191" y="206"/>
                  </a:lnTo>
                  <a:lnTo>
                    <a:pt x="204" y="55"/>
                  </a:lnTo>
                  <a:lnTo>
                    <a:pt x="191" y="42"/>
                  </a:lnTo>
                  <a:lnTo>
                    <a:pt x="151" y="164"/>
                  </a:lnTo>
                  <a:lnTo>
                    <a:pt x="136" y="151"/>
                  </a:lnTo>
                  <a:lnTo>
                    <a:pt x="41" y="191"/>
                  </a:lnTo>
                  <a:lnTo>
                    <a:pt x="55" y="0"/>
                  </a:lnTo>
                  <a:lnTo>
                    <a:pt x="28" y="0"/>
                  </a:lnTo>
                </a:path>
              </a:pathLst>
            </a:custGeom>
            <a:noFill/>
            <a:ln w="0">
              <a:solidFill>
                <a:srgbClr val="000000"/>
              </a:solidFill>
              <a:round/>
              <a:headEnd/>
              <a:tailEnd/>
            </a:ln>
          </p:spPr>
          <p:txBody>
            <a:bodyPr/>
            <a:lstStyle/>
            <a:p>
              <a:endParaRPr lang="en-US"/>
            </a:p>
          </p:txBody>
        </p:sp>
        <p:sp>
          <p:nvSpPr>
            <p:cNvPr id="15434" name="Freeform 81"/>
            <p:cNvSpPr>
              <a:spLocks/>
            </p:cNvSpPr>
            <p:nvPr/>
          </p:nvSpPr>
          <p:spPr bwMode="auto">
            <a:xfrm>
              <a:off x="1833" y="3869"/>
              <a:ext cx="54" cy="137"/>
            </a:xfrm>
            <a:custGeom>
              <a:avLst/>
              <a:gdLst>
                <a:gd name="T0" fmla="*/ 0 w 164"/>
                <a:gd name="T1" fmla="*/ 0 h 409"/>
                <a:gd name="T2" fmla="*/ 0 w 164"/>
                <a:gd name="T3" fmla="*/ 0 h 409"/>
                <a:gd name="T4" fmla="*/ 0 w 164"/>
                <a:gd name="T5" fmla="*/ 0 h 409"/>
                <a:gd name="T6" fmla="*/ 0 w 164"/>
                <a:gd name="T7" fmla="*/ 0 h 409"/>
                <a:gd name="T8" fmla="*/ 0 w 164"/>
                <a:gd name="T9" fmla="*/ 0 h 409"/>
                <a:gd name="T10" fmla="*/ 0 60000 65536"/>
                <a:gd name="T11" fmla="*/ 0 60000 65536"/>
                <a:gd name="T12" fmla="*/ 0 60000 65536"/>
                <a:gd name="T13" fmla="*/ 0 60000 65536"/>
                <a:gd name="T14" fmla="*/ 0 60000 65536"/>
                <a:gd name="T15" fmla="*/ 0 w 164"/>
                <a:gd name="T16" fmla="*/ 0 h 409"/>
                <a:gd name="T17" fmla="*/ 164 w 164"/>
                <a:gd name="T18" fmla="*/ 409 h 409"/>
              </a:gdLst>
              <a:ahLst/>
              <a:cxnLst>
                <a:cxn ang="T10">
                  <a:pos x="T0" y="T1"/>
                </a:cxn>
                <a:cxn ang="T11">
                  <a:pos x="T2" y="T3"/>
                </a:cxn>
                <a:cxn ang="T12">
                  <a:pos x="T4" y="T5"/>
                </a:cxn>
                <a:cxn ang="T13">
                  <a:pos x="T6" y="T7"/>
                </a:cxn>
                <a:cxn ang="T14">
                  <a:pos x="T8" y="T9"/>
                </a:cxn>
              </a:cxnLst>
              <a:rect l="T15" t="T16" r="T17" b="T18"/>
              <a:pathLst>
                <a:path w="164" h="409">
                  <a:moveTo>
                    <a:pt x="0" y="28"/>
                  </a:moveTo>
                  <a:lnTo>
                    <a:pt x="136" y="409"/>
                  </a:lnTo>
                  <a:lnTo>
                    <a:pt x="164" y="368"/>
                  </a:lnTo>
                  <a:lnTo>
                    <a:pt x="28" y="0"/>
                  </a:lnTo>
                  <a:lnTo>
                    <a:pt x="0" y="28"/>
                  </a:lnTo>
                  <a:close/>
                </a:path>
              </a:pathLst>
            </a:custGeom>
            <a:solidFill>
              <a:srgbClr val="0E0D0D"/>
            </a:solidFill>
            <a:ln w="9525">
              <a:noFill/>
              <a:round/>
              <a:headEnd/>
              <a:tailEnd/>
            </a:ln>
          </p:spPr>
          <p:txBody>
            <a:bodyPr/>
            <a:lstStyle/>
            <a:p>
              <a:endParaRPr lang="en-US"/>
            </a:p>
          </p:txBody>
        </p:sp>
        <p:sp>
          <p:nvSpPr>
            <p:cNvPr id="15435" name="Freeform 82"/>
            <p:cNvSpPr>
              <a:spLocks/>
            </p:cNvSpPr>
            <p:nvPr/>
          </p:nvSpPr>
          <p:spPr bwMode="auto">
            <a:xfrm>
              <a:off x="1833" y="3869"/>
              <a:ext cx="54" cy="137"/>
            </a:xfrm>
            <a:custGeom>
              <a:avLst/>
              <a:gdLst>
                <a:gd name="T0" fmla="*/ 0 w 164"/>
                <a:gd name="T1" fmla="*/ 0 h 409"/>
                <a:gd name="T2" fmla="*/ 0 w 164"/>
                <a:gd name="T3" fmla="*/ 0 h 409"/>
                <a:gd name="T4" fmla="*/ 0 w 164"/>
                <a:gd name="T5" fmla="*/ 0 h 409"/>
                <a:gd name="T6" fmla="*/ 0 w 164"/>
                <a:gd name="T7" fmla="*/ 0 h 409"/>
                <a:gd name="T8" fmla="*/ 0 w 164"/>
                <a:gd name="T9" fmla="*/ 0 h 409"/>
                <a:gd name="T10" fmla="*/ 0 60000 65536"/>
                <a:gd name="T11" fmla="*/ 0 60000 65536"/>
                <a:gd name="T12" fmla="*/ 0 60000 65536"/>
                <a:gd name="T13" fmla="*/ 0 60000 65536"/>
                <a:gd name="T14" fmla="*/ 0 60000 65536"/>
                <a:gd name="T15" fmla="*/ 0 w 164"/>
                <a:gd name="T16" fmla="*/ 0 h 409"/>
                <a:gd name="T17" fmla="*/ 164 w 164"/>
                <a:gd name="T18" fmla="*/ 409 h 409"/>
              </a:gdLst>
              <a:ahLst/>
              <a:cxnLst>
                <a:cxn ang="T10">
                  <a:pos x="T0" y="T1"/>
                </a:cxn>
                <a:cxn ang="T11">
                  <a:pos x="T2" y="T3"/>
                </a:cxn>
                <a:cxn ang="T12">
                  <a:pos x="T4" y="T5"/>
                </a:cxn>
                <a:cxn ang="T13">
                  <a:pos x="T6" y="T7"/>
                </a:cxn>
                <a:cxn ang="T14">
                  <a:pos x="T8" y="T9"/>
                </a:cxn>
              </a:cxnLst>
              <a:rect l="T15" t="T16" r="T17" b="T18"/>
              <a:pathLst>
                <a:path w="164" h="409">
                  <a:moveTo>
                    <a:pt x="0" y="28"/>
                  </a:moveTo>
                  <a:lnTo>
                    <a:pt x="136" y="409"/>
                  </a:lnTo>
                  <a:lnTo>
                    <a:pt x="164" y="368"/>
                  </a:lnTo>
                  <a:lnTo>
                    <a:pt x="28" y="0"/>
                  </a:lnTo>
                  <a:lnTo>
                    <a:pt x="0" y="28"/>
                  </a:lnTo>
                </a:path>
              </a:pathLst>
            </a:custGeom>
            <a:noFill/>
            <a:ln w="0">
              <a:solidFill>
                <a:srgbClr val="000000"/>
              </a:solidFill>
              <a:round/>
              <a:headEnd/>
              <a:tailEnd/>
            </a:ln>
          </p:spPr>
          <p:txBody>
            <a:bodyPr/>
            <a:lstStyle/>
            <a:p>
              <a:endParaRPr lang="en-US"/>
            </a:p>
          </p:txBody>
        </p:sp>
        <p:sp>
          <p:nvSpPr>
            <p:cNvPr id="15436" name="Freeform 83"/>
            <p:cNvSpPr>
              <a:spLocks/>
            </p:cNvSpPr>
            <p:nvPr/>
          </p:nvSpPr>
          <p:spPr bwMode="auto">
            <a:xfrm>
              <a:off x="1833" y="3869"/>
              <a:ext cx="54" cy="137"/>
            </a:xfrm>
            <a:custGeom>
              <a:avLst/>
              <a:gdLst>
                <a:gd name="T0" fmla="*/ 0 w 164"/>
                <a:gd name="T1" fmla="*/ 0 h 409"/>
                <a:gd name="T2" fmla="*/ 0 w 164"/>
                <a:gd name="T3" fmla="*/ 0 h 409"/>
                <a:gd name="T4" fmla="*/ 0 w 164"/>
                <a:gd name="T5" fmla="*/ 0 h 409"/>
                <a:gd name="T6" fmla="*/ 0 w 164"/>
                <a:gd name="T7" fmla="*/ 0 h 409"/>
                <a:gd name="T8" fmla="*/ 0 w 164"/>
                <a:gd name="T9" fmla="*/ 0 h 409"/>
                <a:gd name="T10" fmla="*/ 0 60000 65536"/>
                <a:gd name="T11" fmla="*/ 0 60000 65536"/>
                <a:gd name="T12" fmla="*/ 0 60000 65536"/>
                <a:gd name="T13" fmla="*/ 0 60000 65536"/>
                <a:gd name="T14" fmla="*/ 0 60000 65536"/>
                <a:gd name="T15" fmla="*/ 0 w 164"/>
                <a:gd name="T16" fmla="*/ 0 h 409"/>
                <a:gd name="T17" fmla="*/ 164 w 164"/>
                <a:gd name="T18" fmla="*/ 409 h 409"/>
              </a:gdLst>
              <a:ahLst/>
              <a:cxnLst>
                <a:cxn ang="T10">
                  <a:pos x="T0" y="T1"/>
                </a:cxn>
                <a:cxn ang="T11">
                  <a:pos x="T2" y="T3"/>
                </a:cxn>
                <a:cxn ang="T12">
                  <a:pos x="T4" y="T5"/>
                </a:cxn>
                <a:cxn ang="T13">
                  <a:pos x="T6" y="T7"/>
                </a:cxn>
                <a:cxn ang="T14">
                  <a:pos x="T8" y="T9"/>
                </a:cxn>
              </a:cxnLst>
              <a:rect l="T15" t="T16" r="T17" b="T18"/>
              <a:pathLst>
                <a:path w="164" h="409">
                  <a:moveTo>
                    <a:pt x="0" y="28"/>
                  </a:moveTo>
                  <a:lnTo>
                    <a:pt x="136" y="409"/>
                  </a:lnTo>
                  <a:lnTo>
                    <a:pt x="164" y="368"/>
                  </a:lnTo>
                  <a:lnTo>
                    <a:pt x="28" y="0"/>
                  </a:lnTo>
                  <a:lnTo>
                    <a:pt x="0" y="28"/>
                  </a:lnTo>
                </a:path>
              </a:pathLst>
            </a:custGeom>
            <a:noFill/>
            <a:ln w="0">
              <a:solidFill>
                <a:srgbClr val="000000"/>
              </a:solidFill>
              <a:round/>
              <a:headEnd/>
              <a:tailEnd/>
            </a:ln>
          </p:spPr>
          <p:txBody>
            <a:bodyPr/>
            <a:lstStyle/>
            <a:p>
              <a:endParaRPr lang="en-US"/>
            </a:p>
          </p:txBody>
        </p:sp>
        <p:sp>
          <p:nvSpPr>
            <p:cNvPr id="15437" name="Freeform 84"/>
            <p:cNvSpPr>
              <a:spLocks/>
            </p:cNvSpPr>
            <p:nvPr/>
          </p:nvSpPr>
          <p:spPr bwMode="auto">
            <a:xfrm>
              <a:off x="1860" y="3869"/>
              <a:ext cx="109" cy="196"/>
            </a:xfrm>
            <a:custGeom>
              <a:avLst/>
              <a:gdLst>
                <a:gd name="T0" fmla="*/ 0 w 327"/>
                <a:gd name="T1" fmla="*/ 0 h 587"/>
                <a:gd name="T2" fmla="*/ 0 w 327"/>
                <a:gd name="T3" fmla="*/ 0 h 587"/>
                <a:gd name="T4" fmla="*/ 0 w 327"/>
                <a:gd name="T5" fmla="*/ 0 h 587"/>
                <a:gd name="T6" fmla="*/ 0 w 327"/>
                <a:gd name="T7" fmla="*/ 0 h 587"/>
                <a:gd name="T8" fmla="*/ 0 w 327"/>
                <a:gd name="T9" fmla="*/ 0 h 587"/>
                <a:gd name="T10" fmla="*/ 0 w 327"/>
                <a:gd name="T11" fmla="*/ 0 h 587"/>
                <a:gd name="T12" fmla="*/ 0 w 327"/>
                <a:gd name="T13" fmla="*/ 0 h 587"/>
                <a:gd name="T14" fmla="*/ 0 w 327"/>
                <a:gd name="T15" fmla="*/ 0 h 587"/>
                <a:gd name="T16" fmla="*/ 0 w 327"/>
                <a:gd name="T17" fmla="*/ 0 h 587"/>
                <a:gd name="T18" fmla="*/ 0 w 327"/>
                <a:gd name="T19" fmla="*/ 0 h 587"/>
                <a:gd name="T20" fmla="*/ 0 w 327"/>
                <a:gd name="T21" fmla="*/ 0 h 587"/>
                <a:gd name="T22" fmla="*/ 0 w 327"/>
                <a:gd name="T23" fmla="*/ 0 h 587"/>
                <a:gd name="T24" fmla="*/ 0 w 327"/>
                <a:gd name="T25" fmla="*/ 0 h 587"/>
                <a:gd name="T26" fmla="*/ 0 w 327"/>
                <a:gd name="T27" fmla="*/ 0 h 587"/>
                <a:gd name="T28" fmla="*/ 0 w 327"/>
                <a:gd name="T29" fmla="*/ 0 h 587"/>
                <a:gd name="T30" fmla="*/ 0 w 327"/>
                <a:gd name="T31" fmla="*/ 0 h 587"/>
                <a:gd name="T32" fmla="*/ 0 w 327"/>
                <a:gd name="T33" fmla="*/ 0 h 587"/>
                <a:gd name="T34" fmla="*/ 0 w 327"/>
                <a:gd name="T35" fmla="*/ 0 h 587"/>
                <a:gd name="T36" fmla="*/ 0 w 327"/>
                <a:gd name="T37" fmla="*/ 0 h 587"/>
                <a:gd name="T38" fmla="*/ 0 w 327"/>
                <a:gd name="T39" fmla="*/ 0 h 587"/>
                <a:gd name="T40" fmla="*/ 0 w 327"/>
                <a:gd name="T41" fmla="*/ 0 h 587"/>
                <a:gd name="T42" fmla="*/ 0 w 327"/>
                <a:gd name="T43" fmla="*/ 0 h 587"/>
                <a:gd name="T44" fmla="*/ 0 w 327"/>
                <a:gd name="T45" fmla="*/ 0 h 587"/>
                <a:gd name="T46" fmla="*/ 0 w 327"/>
                <a:gd name="T47" fmla="*/ 0 h 587"/>
                <a:gd name="T48" fmla="*/ 0 w 327"/>
                <a:gd name="T49" fmla="*/ 0 h 587"/>
                <a:gd name="T50" fmla="*/ 0 w 327"/>
                <a:gd name="T51" fmla="*/ 0 h 587"/>
                <a:gd name="T52" fmla="*/ 0 w 327"/>
                <a:gd name="T53" fmla="*/ 0 h 587"/>
                <a:gd name="T54" fmla="*/ 0 w 327"/>
                <a:gd name="T55" fmla="*/ 0 h 587"/>
                <a:gd name="T56" fmla="*/ 0 w 327"/>
                <a:gd name="T57" fmla="*/ 0 h 587"/>
                <a:gd name="T58" fmla="*/ 0 w 327"/>
                <a:gd name="T59" fmla="*/ 0 h 587"/>
                <a:gd name="T60" fmla="*/ 0 w 327"/>
                <a:gd name="T61" fmla="*/ 0 h 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7"/>
                <a:gd name="T94" fmla="*/ 0 h 587"/>
                <a:gd name="T95" fmla="*/ 327 w 327"/>
                <a:gd name="T96" fmla="*/ 587 h 5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7" h="587">
                  <a:moveTo>
                    <a:pt x="163" y="315"/>
                  </a:moveTo>
                  <a:lnTo>
                    <a:pt x="327" y="0"/>
                  </a:lnTo>
                  <a:lnTo>
                    <a:pt x="327" y="41"/>
                  </a:lnTo>
                  <a:lnTo>
                    <a:pt x="204" y="341"/>
                  </a:lnTo>
                  <a:lnTo>
                    <a:pt x="217" y="368"/>
                  </a:lnTo>
                  <a:lnTo>
                    <a:pt x="189" y="383"/>
                  </a:lnTo>
                  <a:lnTo>
                    <a:pt x="163" y="368"/>
                  </a:lnTo>
                  <a:lnTo>
                    <a:pt x="149" y="368"/>
                  </a:lnTo>
                  <a:lnTo>
                    <a:pt x="81" y="396"/>
                  </a:lnTo>
                  <a:lnTo>
                    <a:pt x="53" y="423"/>
                  </a:lnTo>
                  <a:lnTo>
                    <a:pt x="40" y="464"/>
                  </a:lnTo>
                  <a:lnTo>
                    <a:pt x="40" y="478"/>
                  </a:lnTo>
                  <a:lnTo>
                    <a:pt x="53" y="505"/>
                  </a:lnTo>
                  <a:lnTo>
                    <a:pt x="81" y="505"/>
                  </a:lnTo>
                  <a:lnTo>
                    <a:pt x="108" y="478"/>
                  </a:lnTo>
                  <a:lnTo>
                    <a:pt x="149" y="451"/>
                  </a:lnTo>
                  <a:lnTo>
                    <a:pt x="163" y="423"/>
                  </a:lnTo>
                  <a:lnTo>
                    <a:pt x="176" y="409"/>
                  </a:lnTo>
                  <a:lnTo>
                    <a:pt x="176" y="451"/>
                  </a:lnTo>
                  <a:lnTo>
                    <a:pt x="149" y="519"/>
                  </a:lnTo>
                  <a:lnTo>
                    <a:pt x="136" y="546"/>
                  </a:lnTo>
                  <a:lnTo>
                    <a:pt x="121" y="573"/>
                  </a:lnTo>
                  <a:lnTo>
                    <a:pt x="94" y="587"/>
                  </a:lnTo>
                  <a:lnTo>
                    <a:pt x="53" y="587"/>
                  </a:lnTo>
                  <a:lnTo>
                    <a:pt x="13" y="573"/>
                  </a:lnTo>
                  <a:lnTo>
                    <a:pt x="0" y="532"/>
                  </a:lnTo>
                  <a:lnTo>
                    <a:pt x="0" y="478"/>
                  </a:lnTo>
                  <a:lnTo>
                    <a:pt x="0" y="423"/>
                  </a:lnTo>
                  <a:lnTo>
                    <a:pt x="26" y="383"/>
                  </a:lnTo>
                  <a:lnTo>
                    <a:pt x="53" y="368"/>
                  </a:lnTo>
                  <a:lnTo>
                    <a:pt x="163" y="315"/>
                  </a:lnTo>
                  <a:close/>
                </a:path>
              </a:pathLst>
            </a:custGeom>
            <a:solidFill>
              <a:srgbClr val="0E0D0D"/>
            </a:solidFill>
            <a:ln w="9525">
              <a:noFill/>
              <a:round/>
              <a:headEnd/>
              <a:tailEnd/>
            </a:ln>
          </p:spPr>
          <p:txBody>
            <a:bodyPr/>
            <a:lstStyle/>
            <a:p>
              <a:endParaRPr lang="en-US"/>
            </a:p>
          </p:txBody>
        </p:sp>
        <p:sp>
          <p:nvSpPr>
            <p:cNvPr id="15438" name="Freeform 85"/>
            <p:cNvSpPr>
              <a:spLocks/>
            </p:cNvSpPr>
            <p:nvPr/>
          </p:nvSpPr>
          <p:spPr bwMode="auto">
            <a:xfrm>
              <a:off x="1860" y="3869"/>
              <a:ext cx="109" cy="196"/>
            </a:xfrm>
            <a:custGeom>
              <a:avLst/>
              <a:gdLst>
                <a:gd name="T0" fmla="*/ 0 w 327"/>
                <a:gd name="T1" fmla="*/ 0 h 587"/>
                <a:gd name="T2" fmla="*/ 0 w 327"/>
                <a:gd name="T3" fmla="*/ 0 h 587"/>
                <a:gd name="T4" fmla="*/ 0 w 327"/>
                <a:gd name="T5" fmla="*/ 0 h 587"/>
                <a:gd name="T6" fmla="*/ 0 w 327"/>
                <a:gd name="T7" fmla="*/ 0 h 587"/>
                <a:gd name="T8" fmla="*/ 0 w 327"/>
                <a:gd name="T9" fmla="*/ 0 h 587"/>
                <a:gd name="T10" fmla="*/ 0 w 327"/>
                <a:gd name="T11" fmla="*/ 0 h 587"/>
                <a:gd name="T12" fmla="*/ 0 w 327"/>
                <a:gd name="T13" fmla="*/ 0 h 587"/>
                <a:gd name="T14" fmla="*/ 0 w 327"/>
                <a:gd name="T15" fmla="*/ 0 h 587"/>
                <a:gd name="T16" fmla="*/ 0 w 327"/>
                <a:gd name="T17" fmla="*/ 0 h 587"/>
                <a:gd name="T18" fmla="*/ 0 w 327"/>
                <a:gd name="T19" fmla="*/ 0 h 587"/>
                <a:gd name="T20" fmla="*/ 0 w 327"/>
                <a:gd name="T21" fmla="*/ 0 h 587"/>
                <a:gd name="T22" fmla="*/ 0 w 327"/>
                <a:gd name="T23" fmla="*/ 0 h 587"/>
                <a:gd name="T24" fmla="*/ 0 w 327"/>
                <a:gd name="T25" fmla="*/ 0 h 587"/>
                <a:gd name="T26" fmla="*/ 0 w 327"/>
                <a:gd name="T27" fmla="*/ 0 h 587"/>
                <a:gd name="T28" fmla="*/ 0 w 327"/>
                <a:gd name="T29" fmla="*/ 0 h 587"/>
                <a:gd name="T30" fmla="*/ 0 w 327"/>
                <a:gd name="T31" fmla="*/ 0 h 587"/>
                <a:gd name="T32" fmla="*/ 0 w 327"/>
                <a:gd name="T33" fmla="*/ 0 h 587"/>
                <a:gd name="T34" fmla="*/ 0 w 327"/>
                <a:gd name="T35" fmla="*/ 0 h 587"/>
                <a:gd name="T36" fmla="*/ 0 w 327"/>
                <a:gd name="T37" fmla="*/ 0 h 587"/>
                <a:gd name="T38" fmla="*/ 0 w 327"/>
                <a:gd name="T39" fmla="*/ 0 h 587"/>
                <a:gd name="T40" fmla="*/ 0 w 327"/>
                <a:gd name="T41" fmla="*/ 0 h 587"/>
                <a:gd name="T42" fmla="*/ 0 w 327"/>
                <a:gd name="T43" fmla="*/ 0 h 587"/>
                <a:gd name="T44" fmla="*/ 0 w 327"/>
                <a:gd name="T45" fmla="*/ 0 h 587"/>
                <a:gd name="T46" fmla="*/ 0 w 327"/>
                <a:gd name="T47" fmla="*/ 0 h 587"/>
                <a:gd name="T48" fmla="*/ 0 w 327"/>
                <a:gd name="T49" fmla="*/ 0 h 587"/>
                <a:gd name="T50" fmla="*/ 0 w 327"/>
                <a:gd name="T51" fmla="*/ 0 h 587"/>
                <a:gd name="T52" fmla="*/ 0 w 327"/>
                <a:gd name="T53" fmla="*/ 0 h 587"/>
                <a:gd name="T54" fmla="*/ 0 w 327"/>
                <a:gd name="T55" fmla="*/ 0 h 587"/>
                <a:gd name="T56" fmla="*/ 0 w 327"/>
                <a:gd name="T57" fmla="*/ 0 h 587"/>
                <a:gd name="T58" fmla="*/ 0 w 327"/>
                <a:gd name="T59" fmla="*/ 0 h 587"/>
                <a:gd name="T60" fmla="*/ 0 w 327"/>
                <a:gd name="T61" fmla="*/ 0 h 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7"/>
                <a:gd name="T94" fmla="*/ 0 h 587"/>
                <a:gd name="T95" fmla="*/ 327 w 327"/>
                <a:gd name="T96" fmla="*/ 587 h 5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7" h="587">
                  <a:moveTo>
                    <a:pt x="163" y="315"/>
                  </a:moveTo>
                  <a:lnTo>
                    <a:pt x="327" y="0"/>
                  </a:lnTo>
                  <a:lnTo>
                    <a:pt x="327" y="41"/>
                  </a:lnTo>
                  <a:lnTo>
                    <a:pt x="204" y="341"/>
                  </a:lnTo>
                  <a:lnTo>
                    <a:pt x="217" y="368"/>
                  </a:lnTo>
                  <a:lnTo>
                    <a:pt x="189" y="383"/>
                  </a:lnTo>
                  <a:lnTo>
                    <a:pt x="163" y="368"/>
                  </a:lnTo>
                  <a:lnTo>
                    <a:pt x="149" y="368"/>
                  </a:lnTo>
                  <a:lnTo>
                    <a:pt x="81" y="396"/>
                  </a:lnTo>
                  <a:lnTo>
                    <a:pt x="53" y="423"/>
                  </a:lnTo>
                  <a:lnTo>
                    <a:pt x="40" y="464"/>
                  </a:lnTo>
                  <a:lnTo>
                    <a:pt x="40" y="478"/>
                  </a:lnTo>
                  <a:lnTo>
                    <a:pt x="53" y="505"/>
                  </a:lnTo>
                  <a:lnTo>
                    <a:pt x="81" y="505"/>
                  </a:lnTo>
                  <a:lnTo>
                    <a:pt x="108" y="478"/>
                  </a:lnTo>
                  <a:lnTo>
                    <a:pt x="149" y="451"/>
                  </a:lnTo>
                  <a:lnTo>
                    <a:pt x="163" y="423"/>
                  </a:lnTo>
                  <a:lnTo>
                    <a:pt x="176" y="409"/>
                  </a:lnTo>
                  <a:lnTo>
                    <a:pt x="176" y="451"/>
                  </a:lnTo>
                  <a:lnTo>
                    <a:pt x="149" y="519"/>
                  </a:lnTo>
                  <a:lnTo>
                    <a:pt x="136" y="546"/>
                  </a:lnTo>
                  <a:lnTo>
                    <a:pt x="121" y="573"/>
                  </a:lnTo>
                  <a:lnTo>
                    <a:pt x="94" y="587"/>
                  </a:lnTo>
                  <a:lnTo>
                    <a:pt x="53" y="587"/>
                  </a:lnTo>
                  <a:lnTo>
                    <a:pt x="13" y="573"/>
                  </a:lnTo>
                  <a:lnTo>
                    <a:pt x="0" y="532"/>
                  </a:lnTo>
                  <a:lnTo>
                    <a:pt x="0" y="478"/>
                  </a:lnTo>
                  <a:lnTo>
                    <a:pt x="0" y="423"/>
                  </a:lnTo>
                  <a:lnTo>
                    <a:pt x="26" y="383"/>
                  </a:lnTo>
                  <a:lnTo>
                    <a:pt x="53" y="368"/>
                  </a:lnTo>
                  <a:lnTo>
                    <a:pt x="163" y="315"/>
                  </a:lnTo>
                </a:path>
              </a:pathLst>
            </a:custGeom>
            <a:noFill/>
            <a:ln w="0">
              <a:solidFill>
                <a:srgbClr val="000000"/>
              </a:solidFill>
              <a:round/>
              <a:headEnd/>
              <a:tailEnd/>
            </a:ln>
          </p:spPr>
          <p:txBody>
            <a:bodyPr/>
            <a:lstStyle/>
            <a:p>
              <a:endParaRPr lang="en-US"/>
            </a:p>
          </p:txBody>
        </p:sp>
        <p:sp>
          <p:nvSpPr>
            <p:cNvPr id="15439" name="Freeform 86"/>
            <p:cNvSpPr>
              <a:spLocks/>
            </p:cNvSpPr>
            <p:nvPr/>
          </p:nvSpPr>
          <p:spPr bwMode="auto">
            <a:xfrm>
              <a:off x="1860" y="3869"/>
              <a:ext cx="109" cy="196"/>
            </a:xfrm>
            <a:custGeom>
              <a:avLst/>
              <a:gdLst>
                <a:gd name="T0" fmla="*/ 0 w 327"/>
                <a:gd name="T1" fmla="*/ 0 h 587"/>
                <a:gd name="T2" fmla="*/ 0 w 327"/>
                <a:gd name="T3" fmla="*/ 0 h 587"/>
                <a:gd name="T4" fmla="*/ 0 w 327"/>
                <a:gd name="T5" fmla="*/ 0 h 587"/>
                <a:gd name="T6" fmla="*/ 0 w 327"/>
                <a:gd name="T7" fmla="*/ 0 h 587"/>
                <a:gd name="T8" fmla="*/ 0 w 327"/>
                <a:gd name="T9" fmla="*/ 0 h 587"/>
                <a:gd name="T10" fmla="*/ 0 w 327"/>
                <a:gd name="T11" fmla="*/ 0 h 587"/>
                <a:gd name="T12" fmla="*/ 0 w 327"/>
                <a:gd name="T13" fmla="*/ 0 h 587"/>
                <a:gd name="T14" fmla="*/ 0 w 327"/>
                <a:gd name="T15" fmla="*/ 0 h 587"/>
                <a:gd name="T16" fmla="*/ 0 w 327"/>
                <a:gd name="T17" fmla="*/ 0 h 587"/>
                <a:gd name="T18" fmla="*/ 0 w 327"/>
                <a:gd name="T19" fmla="*/ 0 h 587"/>
                <a:gd name="T20" fmla="*/ 0 w 327"/>
                <a:gd name="T21" fmla="*/ 0 h 587"/>
                <a:gd name="T22" fmla="*/ 0 w 327"/>
                <a:gd name="T23" fmla="*/ 0 h 587"/>
                <a:gd name="T24" fmla="*/ 0 w 327"/>
                <a:gd name="T25" fmla="*/ 0 h 587"/>
                <a:gd name="T26" fmla="*/ 0 w 327"/>
                <a:gd name="T27" fmla="*/ 0 h 587"/>
                <a:gd name="T28" fmla="*/ 0 w 327"/>
                <a:gd name="T29" fmla="*/ 0 h 587"/>
                <a:gd name="T30" fmla="*/ 0 w 327"/>
                <a:gd name="T31" fmla="*/ 0 h 587"/>
                <a:gd name="T32" fmla="*/ 0 w 327"/>
                <a:gd name="T33" fmla="*/ 0 h 587"/>
                <a:gd name="T34" fmla="*/ 0 w 327"/>
                <a:gd name="T35" fmla="*/ 0 h 587"/>
                <a:gd name="T36" fmla="*/ 0 w 327"/>
                <a:gd name="T37" fmla="*/ 0 h 587"/>
                <a:gd name="T38" fmla="*/ 0 w 327"/>
                <a:gd name="T39" fmla="*/ 0 h 587"/>
                <a:gd name="T40" fmla="*/ 0 w 327"/>
                <a:gd name="T41" fmla="*/ 0 h 587"/>
                <a:gd name="T42" fmla="*/ 0 w 327"/>
                <a:gd name="T43" fmla="*/ 0 h 587"/>
                <a:gd name="T44" fmla="*/ 0 w 327"/>
                <a:gd name="T45" fmla="*/ 0 h 587"/>
                <a:gd name="T46" fmla="*/ 0 w 327"/>
                <a:gd name="T47" fmla="*/ 0 h 587"/>
                <a:gd name="T48" fmla="*/ 0 w 327"/>
                <a:gd name="T49" fmla="*/ 0 h 587"/>
                <a:gd name="T50" fmla="*/ 0 w 327"/>
                <a:gd name="T51" fmla="*/ 0 h 587"/>
                <a:gd name="T52" fmla="*/ 0 w 327"/>
                <a:gd name="T53" fmla="*/ 0 h 587"/>
                <a:gd name="T54" fmla="*/ 0 w 327"/>
                <a:gd name="T55" fmla="*/ 0 h 587"/>
                <a:gd name="T56" fmla="*/ 0 w 327"/>
                <a:gd name="T57" fmla="*/ 0 h 587"/>
                <a:gd name="T58" fmla="*/ 0 w 327"/>
                <a:gd name="T59" fmla="*/ 0 h 587"/>
                <a:gd name="T60" fmla="*/ 0 w 327"/>
                <a:gd name="T61" fmla="*/ 0 h 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7"/>
                <a:gd name="T94" fmla="*/ 0 h 587"/>
                <a:gd name="T95" fmla="*/ 327 w 327"/>
                <a:gd name="T96" fmla="*/ 587 h 5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7" h="587">
                  <a:moveTo>
                    <a:pt x="163" y="315"/>
                  </a:moveTo>
                  <a:lnTo>
                    <a:pt x="327" y="0"/>
                  </a:lnTo>
                  <a:lnTo>
                    <a:pt x="327" y="41"/>
                  </a:lnTo>
                  <a:lnTo>
                    <a:pt x="204" y="341"/>
                  </a:lnTo>
                  <a:lnTo>
                    <a:pt x="217" y="368"/>
                  </a:lnTo>
                  <a:lnTo>
                    <a:pt x="189" y="383"/>
                  </a:lnTo>
                  <a:lnTo>
                    <a:pt x="163" y="368"/>
                  </a:lnTo>
                  <a:lnTo>
                    <a:pt x="149" y="368"/>
                  </a:lnTo>
                  <a:lnTo>
                    <a:pt x="81" y="396"/>
                  </a:lnTo>
                  <a:lnTo>
                    <a:pt x="53" y="423"/>
                  </a:lnTo>
                  <a:lnTo>
                    <a:pt x="40" y="464"/>
                  </a:lnTo>
                  <a:lnTo>
                    <a:pt x="40" y="478"/>
                  </a:lnTo>
                  <a:lnTo>
                    <a:pt x="53" y="505"/>
                  </a:lnTo>
                  <a:lnTo>
                    <a:pt x="81" y="505"/>
                  </a:lnTo>
                  <a:lnTo>
                    <a:pt x="108" y="478"/>
                  </a:lnTo>
                  <a:lnTo>
                    <a:pt x="149" y="451"/>
                  </a:lnTo>
                  <a:lnTo>
                    <a:pt x="163" y="423"/>
                  </a:lnTo>
                  <a:lnTo>
                    <a:pt x="176" y="409"/>
                  </a:lnTo>
                  <a:lnTo>
                    <a:pt x="176" y="451"/>
                  </a:lnTo>
                  <a:lnTo>
                    <a:pt x="149" y="519"/>
                  </a:lnTo>
                  <a:lnTo>
                    <a:pt x="136" y="546"/>
                  </a:lnTo>
                  <a:lnTo>
                    <a:pt x="121" y="573"/>
                  </a:lnTo>
                  <a:lnTo>
                    <a:pt x="94" y="587"/>
                  </a:lnTo>
                  <a:lnTo>
                    <a:pt x="53" y="587"/>
                  </a:lnTo>
                  <a:lnTo>
                    <a:pt x="13" y="573"/>
                  </a:lnTo>
                  <a:lnTo>
                    <a:pt x="0" y="532"/>
                  </a:lnTo>
                  <a:lnTo>
                    <a:pt x="0" y="478"/>
                  </a:lnTo>
                  <a:lnTo>
                    <a:pt x="0" y="423"/>
                  </a:lnTo>
                  <a:lnTo>
                    <a:pt x="26" y="383"/>
                  </a:lnTo>
                  <a:lnTo>
                    <a:pt x="53" y="368"/>
                  </a:lnTo>
                  <a:lnTo>
                    <a:pt x="163" y="315"/>
                  </a:lnTo>
                </a:path>
              </a:pathLst>
            </a:custGeom>
            <a:noFill/>
            <a:ln w="0">
              <a:solidFill>
                <a:srgbClr val="000000"/>
              </a:solidFill>
              <a:round/>
              <a:headEnd/>
              <a:tailEnd/>
            </a:ln>
          </p:spPr>
          <p:txBody>
            <a:bodyPr/>
            <a:lstStyle/>
            <a:p>
              <a:endParaRPr lang="en-US"/>
            </a:p>
          </p:txBody>
        </p:sp>
        <p:sp>
          <p:nvSpPr>
            <p:cNvPr id="15440" name="Freeform 87"/>
            <p:cNvSpPr>
              <a:spLocks/>
            </p:cNvSpPr>
            <p:nvPr/>
          </p:nvSpPr>
          <p:spPr bwMode="auto">
            <a:xfrm>
              <a:off x="1614" y="2570"/>
              <a:ext cx="391" cy="290"/>
            </a:xfrm>
            <a:custGeom>
              <a:avLst/>
              <a:gdLst>
                <a:gd name="T0" fmla="*/ 0 w 1172"/>
                <a:gd name="T1" fmla="*/ 0 h 872"/>
                <a:gd name="T2" fmla="*/ 0 w 1172"/>
                <a:gd name="T3" fmla="*/ 0 h 872"/>
                <a:gd name="T4" fmla="*/ 0 w 1172"/>
                <a:gd name="T5" fmla="*/ 0 h 872"/>
                <a:gd name="T6" fmla="*/ 0 w 1172"/>
                <a:gd name="T7" fmla="*/ 0 h 872"/>
                <a:gd name="T8" fmla="*/ 0 w 1172"/>
                <a:gd name="T9" fmla="*/ 0 h 872"/>
                <a:gd name="T10" fmla="*/ 0 w 1172"/>
                <a:gd name="T11" fmla="*/ 0 h 872"/>
                <a:gd name="T12" fmla="*/ 0 w 1172"/>
                <a:gd name="T13" fmla="*/ 0 h 872"/>
                <a:gd name="T14" fmla="*/ 0 w 1172"/>
                <a:gd name="T15" fmla="*/ 0 h 872"/>
                <a:gd name="T16" fmla="*/ 0 w 1172"/>
                <a:gd name="T17" fmla="*/ 0 h 872"/>
                <a:gd name="T18" fmla="*/ 0 w 1172"/>
                <a:gd name="T19" fmla="*/ 0 h 872"/>
                <a:gd name="T20" fmla="*/ 0 w 1172"/>
                <a:gd name="T21" fmla="*/ 0 h 872"/>
                <a:gd name="T22" fmla="*/ 0 w 1172"/>
                <a:gd name="T23" fmla="*/ 0 h 872"/>
                <a:gd name="T24" fmla="*/ 0 w 1172"/>
                <a:gd name="T25" fmla="*/ 0 h 872"/>
                <a:gd name="T26" fmla="*/ 0 w 1172"/>
                <a:gd name="T27" fmla="*/ 0 h 872"/>
                <a:gd name="T28" fmla="*/ 0 w 1172"/>
                <a:gd name="T29" fmla="*/ 0 h 872"/>
                <a:gd name="T30" fmla="*/ 0 w 1172"/>
                <a:gd name="T31" fmla="*/ 0 h 872"/>
                <a:gd name="T32" fmla="*/ 0 w 1172"/>
                <a:gd name="T33" fmla="*/ 0 h 872"/>
                <a:gd name="T34" fmla="*/ 0 w 1172"/>
                <a:gd name="T35" fmla="*/ 0 h 872"/>
                <a:gd name="T36" fmla="*/ 0 w 1172"/>
                <a:gd name="T37" fmla="*/ 0 h 872"/>
                <a:gd name="T38" fmla="*/ 0 w 1172"/>
                <a:gd name="T39" fmla="*/ 0 h 872"/>
                <a:gd name="T40" fmla="*/ 0 w 1172"/>
                <a:gd name="T41" fmla="*/ 0 h 872"/>
                <a:gd name="T42" fmla="*/ 0 w 1172"/>
                <a:gd name="T43" fmla="*/ 0 h 872"/>
                <a:gd name="T44" fmla="*/ 0 w 1172"/>
                <a:gd name="T45" fmla="*/ 0 h 872"/>
                <a:gd name="T46" fmla="*/ 0 w 1172"/>
                <a:gd name="T47" fmla="*/ 0 h 872"/>
                <a:gd name="T48" fmla="*/ 0 w 1172"/>
                <a:gd name="T49" fmla="*/ 0 h 872"/>
                <a:gd name="T50" fmla="*/ 0 w 1172"/>
                <a:gd name="T51" fmla="*/ 0 h 872"/>
                <a:gd name="T52" fmla="*/ 0 w 1172"/>
                <a:gd name="T53" fmla="*/ 0 h 872"/>
                <a:gd name="T54" fmla="*/ 0 w 1172"/>
                <a:gd name="T55" fmla="*/ 0 h 8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2"/>
                <a:gd name="T85" fmla="*/ 0 h 872"/>
                <a:gd name="T86" fmla="*/ 1172 w 1172"/>
                <a:gd name="T87" fmla="*/ 872 h 8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2" h="872">
                  <a:moveTo>
                    <a:pt x="504" y="13"/>
                  </a:moveTo>
                  <a:lnTo>
                    <a:pt x="423" y="13"/>
                  </a:lnTo>
                  <a:lnTo>
                    <a:pt x="341" y="0"/>
                  </a:lnTo>
                  <a:lnTo>
                    <a:pt x="232" y="0"/>
                  </a:lnTo>
                  <a:lnTo>
                    <a:pt x="151" y="41"/>
                  </a:lnTo>
                  <a:lnTo>
                    <a:pt x="83" y="68"/>
                  </a:lnTo>
                  <a:lnTo>
                    <a:pt x="55" y="109"/>
                  </a:lnTo>
                  <a:lnTo>
                    <a:pt x="28" y="177"/>
                  </a:lnTo>
                  <a:lnTo>
                    <a:pt x="0" y="313"/>
                  </a:lnTo>
                  <a:lnTo>
                    <a:pt x="0" y="436"/>
                  </a:lnTo>
                  <a:lnTo>
                    <a:pt x="0" y="545"/>
                  </a:lnTo>
                  <a:lnTo>
                    <a:pt x="0" y="683"/>
                  </a:lnTo>
                  <a:lnTo>
                    <a:pt x="0" y="764"/>
                  </a:lnTo>
                  <a:lnTo>
                    <a:pt x="13" y="846"/>
                  </a:lnTo>
                  <a:lnTo>
                    <a:pt x="28" y="859"/>
                  </a:lnTo>
                  <a:lnTo>
                    <a:pt x="109" y="872"/>
                  </a:lnTo>
                  <a:lnTo>
                    <a:pt x="177" y="872"/>
                  </a:lnTo>
                  <a:lnTo>
                    <a:pt x="315" y="872"/>
                  </a:lnTo>
                  <a:lnTo>
                    <a:pt x="436" y="846"/>
                  </a:lnTo>
                  <a:lnTo>
                    <a:pt x="491" y="819"/>
                  </a:lnTo>
                  <a:lnTo>
                    <a:pt x="587" y="791"/>
                  </a:lnTo>
                  <a:lnTo>
                    <a:pt x="655" y="683"/>
                  </a:lnTo>
                  <a:lnTo>
                    <a:pt x="764" y="491"/>
                  </a:lnTo>
                  <a:lnTo>
                    <a:pt x="1172" y="409"/>
                  </a:lnTo>
                  <a:lnTo>
                    <a:pt x="1132" y="260"/>
                  </a:lnTo>
                  <a:lnTo>
                    <a:pt x="1117" y="123"/>
                  </a:lnTo>
                  <a:lnTo>
                    <a:pt x="1065" y="13"/>
                  </a:lnTo>
                  <a:lnTo>
                    <a:pt x="504" y="13"/>
                  </a:lnTo>
                  <a:close/>
                </a:path>
              </a:pathLst>
            </a:custGeom>
            <a:solidFill>
              <a:srgbClr val="FF7E5E"/>
            </a:solidFill>
            <a:ln w="9525">
              <a:noFill/>
              <a:round/>
              <a:headEnd/>
              <a:tailEnd/>
            </a:ln>
          </p:spPr>
          <p:txBody>
            <a:bodyPr/>
            <a:lstStyle/>
            <a:p>
              <a:endParaRPr lang="en-US"/>
            </a:p>
          </p:txBody>
        </p:sp>
        <p:sp>
          <p:nvSpPr>
            <p:cNvPr id="15441" name="Freeform 88"/>
            <p:cNvSpPr>
              <a:spLocks/>
            </p:cNvSpPr>
            <p:nvPr/>
          </p:nvSpPr>
          <p:spPr bwMode="auto">
            <a:xfrm>
              <a:off x="1614" y="2570"/>
              <a:ext cx="391" cy="290"/>
            </a:xfrm>
            <a:custGeom>
              <a:avLst/>
              <a:gdLst>
                <a:gd name="T0" fmla="*/ 0 w 1172"/>
                <a:gd name="T1" fmla="*/ 0 h 872"/>
                <a:gd name="T2" fmla="*/ 0 w 1172"/>
                <a:gd name="T3" fmla="*/ 0 h 872"/>
                <a:gd name="T4" fmla="*/ 0 w 1172"/>
                <a:gd name="T5" fmla="*/ 0 h 872"/>
                <a:gd name="T6" fmla="*/ 0 w 1172"/>
                <a:gd name="T7" fmla="*/ 0 h 872"/>
                <a:gd name="T8" fmla="*/ 0 w 1172"/>
                <a:gd name="T9" fmla="*/ 0 h 872"/>
                <a:gd name="T10" fmla="*/ 0 w 1172"/>
                <a:gd name="T11" fmla="*/ 0 h 872"/>
                <a:gd name="T12" fmla="*/ 0 w 1172"/>
                <a:gd name="T13" fmla="*/ 0 h 872"/>
                <a:gd name="T14" fmla="*/ 0 w 1172"/>
                <a:gd name="T15" fmla="*/ 0 h 872"/>
                <a:gd name="T16" fmla="*/ 0 w 1172"/>
                <a:gd name="T17" fmla="*/ 0 h 872"/>
                <a:gd name="T18" fmla="*/ 0 w 1172"/>
                <a:gd name="T19" fmla="*/ 0 h 872"/>
                <a:gd name="T20" fmla="*/ 0 w 1172"/>
                <a:gd name="T21" fmla="*/ 0 h 872"/>
                <a:gd name="T22" fmla="*/ 0 w 1172"/>
                <a:gd name="T23" fmla="*/ 0 h 872"/>
                <a:gd name="T24" fmla="*/ 0 w 1172"/>
                <a:gd name="T25" fmla="*/ 0 h 872"/>
                <a:gd name="T26" fmla="*/ 0 w 1172"/>
                <a:gd name="T27" fmla="*/ 0 h 872"/>
                <a:gd name="T28" fmla="*/ 0 w 1172"/>
                <a:gd name="T29" fmla="*/ 0 h 872"/>
                <a:gd name="T30" fmla="*/ 0 w 1172"/>
                <a:gd name="T31" fmla="*/ 0 h 872"/>
                <a:gd name="T32" fmla="*/ 0 w 1172"/>
                <a:gd name="T33" fmla="*/ 0 h 872"/>
                <a:gd name="T34" fmla="*/ 0 w 1172"/>
                <a:gd name="T35" fmla="*/ 0 h 872"/>
                <a:gd name="T36" fmla="*/ 0 w 1172"/>
                <a:gd name="T37" fmla="*/ 0 h 872"/>
                <a:gd name="T38" fmla="*/ 0 w 1172"/>
                <a:gd name="T39" fmla="*/ 0 h 872"/>
                <a:gd name="T40" fmla="*/ 0 w 1172"/>
                <a:gd name="T41" fmla="*/ 0 h 872"/>
                <a:gd name="T42" fmla="*/ 0 w 1172"/>
                <a:gd name="T43" fmla="*/ 0 h 872"/>
                <a:gd name="T44" fmla="*/ 0 w 1172"/>
                <a:gd name="T45" fmla="*/ 0 h 872"/>
                <a:gd name="T46" fmla="*/ 0 w 1172"/>
                <a:gd name="T47" fmla="*/ 0 h 872"/>
                <a:gd name="T48" fmla="*/ 0 w 1172"/>
                <a:gd name="T49" fmla="*/ 0 h 872"/>
                <a:gd name="T50" fmla="*/ 0 w 1172"/>
                <a:gd name="T51" fmla="*/ 0 h 872"/>
                <a:gd name="T52" fmla="*/ 0 w 1172"/>
                <a:gd name="T53" fmla="*/ 0 h 872"/>
                <a:gd name="T54" fmla="*/ 0 w 1172"/>
                <a:gd name="T55" fmla="*/ 0 h 8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2"/>
                <a:gd name="T85" fmla="*/ 0 h 872"/>
                <a:gd name="T86" fmla="*/ 1172 w 1172"/>
                <a:gd name="T87" fmla="*/ 872 h 8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2" h="872">
                  <a:moveTo>
                    <a:pt x="504" y="13"/>
                  </a:moveTo>
                  <a:lnTo>
                    <a:pt x="423" y="13"/>
                  </a:lnTo>
                  <a:lnTo>
                    <a:pt x="341" y="0"/>
                  </a:lnTo>
                  <a:lnTo>
                    <a:pt x="232" y="0"/>
                  </a:lnTo>
                  <a:lnTo>
                    <a:pt x="151" y="41"/>
                  </a:lnTo>
                  <a:lnTo>
                    <a:pt x="83" y="68"/>
                  </a:lnTo>
                  <a:lnTo>
                    <a:pt x="55" y="109"/>
                  </a:lnTo>
                  <a:lnTo>
                    <a:pt x="28" y="177"/>
                  </a:lnTo>
                  <a:lnTo>
                    <a:pt x="0" y="313"/>
                  </a:lnTo>
                  <a:lnTo>
                    <a:pt x="0" y="436"/>
                  </a:lnTo>
                  <a:lnTo>
                    <a:pt x="0" y="545"/>
                  </a:lnTo>
                  <a:lnTo>
                    <a:pt x="0" y="683"/>
                  </a:lnTo>
                  <a:lnTo>
                    <a:pt x="0" y="764"/>
                  </a:lnTo>
                  <a:lnTo>
                    <a:pt x="13" y="846"/>
                  </a:lnTo>
                  <a:lnTo>
                    <a:pt x="28" y="859"/>
                  </a:lnTo>
                  <a:lnTo>
                    <a:pt x="109" y="872"/>
                  </a:lnTo>
                  <a:lnTo>
                    <a:pt x="177" y="872"/>
                  </a:lnTo>
                  <a:lnTo>
                    <a:pt x="315" y="872"/>
                  </a:lnTo>
                  <a:lnTo>
                    <a:pt x="436" y="846"/>
                  </a:lnTo>
                  <a:lnTo>
                    <a:pt x="491" y="819"/>
                  </a:lnTo>
                  <a:lnTo>
                    <a:pt x="587" y="791"/>
                  </a:lnTo>
                  <a:lnTo>
                    <a:pt x="655" y="683"/>
                  </a:lnTo>
                  <a:lnTo>
                    <a:pt x="764" y="491"/>
                  </a:lnTo>
                  <a:lnTo>
                    <a:pt x="1172" y="409"/>
                  </a:lnTo>
                  <a:lnTo>
                    <a:pt x="1132" y="260"/>
                  </a:lnTo>
                  <a:lnTo>
                    <a:pt x="1117" y="123"/>
                  </a:lnTo>
                  <a:lnTo>
                    <a:pt x="1065" y="13"/>
                  </a:lnTo>
                  <a:lnTo>
                    <a:pt x="504" y="13"/>
                  </a:lnTo>
                </a:path>
              </a:pathLst>
            </a:custGeom>
            <a:noFill/>
            <a:ln w="0">
              <a:solidFill>
                <a:srgbClr val="000000"/>
              </a:solidFill>
              <a:round/>
              <a:headEnd/>
              <a:tailEnd/>
            </a:ln>
          </p:spPr>
          <p:txBody>
            <a:bodyPr/>
            <a:lstStyle/>
            <a:p>
              <a:endParaRPr lang="en-US"/>
            </a:p>
          </p:txBody>
        </p:sp>
        <p:sp>
          <p:nvSpPr>
            <p:cNvPr id="15442" name="Freeform 89"/>
            <p:cNvSpPr>
              <a:spLocks/>
            </p:cNvSpPr>
            <p:nvPr/>
          </p:nvSpPr>
          <p:spPr bwMode="auto">
            <a:xfrm>
              <a:off x="1614" y="2570"/>
              <a:ext cx="391" cy="290"/>
            </a:xfrm>
            <a:custGeom>
              <a:avLst/>
              <a:gdLst>
                <a:gd name="T0" fmla="*/ 0 w 1172"/>
                <a:gd name="T1" fmla="*/ 0 h 872"/>
                <a:gd name="T2" fmla="*/ 0 w 1172"/>
                <a:gd name="T3" fmla="*/ 0 h 872"/>
                <a:gd name="T4" fmla="*/ 0 w 1172"/>
                <a:gd name="T5" fmla="*/ 0 h 872"/>
                <a:gd name="T6" fmla="*/ 0 w 1172"/>
                <a:gd name="T7" fmla="*/ 0 h 872"/>
                <a:gd name="T8" fmla="*/ 0 w 1172"/>
                <a:gd name="T9" fmla="*/ 0 h 872"/>
                <a:gd name="T10" fmla="*/ 0 w 1172"/>
                <a:gd name="T11" fmla="*/ 0 h 872"/>
                <a:gd name="T12" fmla="*/ 0 w 1172"/>
                <a:gd name="T13" fmla="*/ 0 h 872"/>
                <a:gd name="T14" fmla="*/ 0 w 1172"/>
                <a:gd name="T15" fmla="*/ 0 h 872"/>
                <a:gd name="T16" fmla="*/ 0 w 1172"/>
                <a:gd name="T17" fmla="*/ 0 h 872"/>
                <a:gd name="T18" fmla="*/ 0 w 1172"/>
                <a:gd name="T19" fmla="*/ 0 h 872"/>
                <a:gd name="T20" fmla="*/ 0 w 1172"/>
                <a:gd name="T21" fmla="*/ 0 h 872"/>
                <a:gd name="T22" fmla="*/ 0 w 1172"/>
                <a:gd name="T23" fmla="*/ 0 h 872"/>
                <a:gd name="T24" fmla="*/ 0 w 1172"/>
                <a:gd name="T25" fmla="*/ 0 h 872"/>
                <a:gd name="T26" fmla="*/ 0 w 1172"/>
                <a:gd name="T27" fmla="*/ 0 h 872"/>
                <a:gd name="T28" fmla="*/ 0 w 1172"/>
                <a:gd name="T29" fmla="*/ 0 h 872"/>
                <a:gd name="T30" fmla="*/ 0 w 1172"/>
                <a:gd name="T31" fmla="*/ 0 h 872"/>
                <a:gd name="T32" fmla="*/ 0 w 1172"/>
                <a:gd name="T33" fmla="*/ 0 h 872"/>
                <a:gd name="T34" fmla="*/ 0 w 1172"/>
                <a:gd name="T35" fmla="*/ 0 h 872"/>
                <a:gd name="T36" fmla="*/ 0 w 1172"/>
                <a:gd name="T37" fmla="*/ 0 h 872"/>
                <a:gd name="T38" fmla="*/ 0 w 1172"/>
                <a:gd name="T39" fmla="*/ 0 h 872"/>
                <a:gd name="T40" fmla="*/ 0 w 1172"/>
                <a:gd name="T41" fmla="*/ 0 h 872"/>
                <a:gd name="T42" fmla="*/ 0 w 1172"/>
                <a:gd name="T43" fmla="*/ 0 h 872"/>
                <a:gd name="T44" fmla="*/ 0 w 1172"/>
                <a:gd name="T45" fmla="*/ 0 h 872"/>
                <a:gd name="T46" fmla="*/ 0 w 1172"/>
                <a:gd name="T47" fmla="*/ 0 h 872"/>
                <a:gd name="T48" fmla="*/ 0 w 1172"/>
                <a:gd name="T49" fmla="*/ 0 h 872"/>
                <a:gd name="T50" fmla="*/ 0 w 1172"/>
                <a:gd name="T51" fmla="*/ 0 h 872"/>
                <a:gd name="T52" fmla="*/ 0 w 1172"/>
                <a:gd name="T53" fmla="*/ 0 h 872"/>
                <a:gd name="T54" fmla="*/ 0 w 1172"/>
                <a:gd name="T55" fmla="*/ 0 h 8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2"/>
                <a:gd name="T85" fmla="*/ 0 h 872"/>
                <a:gd name="T86" fmla="*/ 1172 w 1172"/>
                <a:gd name="T87" fmla="*/ 872 h 8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2" h="872">
                  <a:moveTo>
                    <a:pt x="504" y="13"/>
                  </a:moveTo>
                  <a:lnTo>
                    <a:pt x="423" y="13"/>
                  </a:lnTo>
                  <a:lnTo>
                    <a:pt x="341" y="0"/>
                  </a:lnTo>
                  <a:lnTo>
                    <a:pt x="232" y="0"/>
                  </a:lnTo>
                  <a:lnTo>
                    <a:pt x="151" y="41"/>
                  </a:lnTo>
                  <a:lnTo>
                    <a:pt x="83" y="68"/>
                  </a:lnTo>
                  <a:lnTo>
                    <a:pt x="55" y="109"/>
                  </a:lnTo>
                  <a:lnTo>
                    <a:pt x="28" y="177"/>
                  </a:lnTo>
                  <a:lnTo>
                    <a:pt x="0" y="313"/>
                  </a:lnTo>
                  <a:lnTo>
                    <a:pt x="0" y="436"/>
                  </a:lnTo>
                  <a:lnTo>
                    <a:pt x="0" y="545"/>
                  </a:lnTo>
                  <a:lnTo>
                    <a:pt x="0" y="683"/>
                  </a:lnTo>
                  <a:lnTo>
                    <a:pt x="0" y="764"/>
                  </a:lnTo>
                  <a:lnTo>
                    <a:pt x="13" y="846"/>
                  </a:lnTo>
                  <a:lnTo>
                    <a:pt x="28" y="859"/>
                  </a:lnTo>
                  <a:lnTo>
                    <a:pt x="109" y="872"/>
                  </a:lnTo>
                  <a:lnTo>
                    <a:pt x="177" y="872"/>
                  </a:lnTo>
                  <a:lnTo>
                    <a:pt x="315" y="872"/>
                  </a:lnTo>
                  <a:lnTo>
                    <a:pt x="436" y="846"/>
                  </a:lnTo>
                  <a:lnTo>
                    <a:pt x="491" y="819"/>
                  </a:lnTo>
                  <a:lnTo>
                    <a:pt x="587" y="791"/>
                  </a:lnTo>
                  <a:lnTo>
                    <a:pt x="655" y="683"/>
                  </a:lnTo>
                  <a:lnTo>
                    <a:pt x="764" y="491"/>
                  </a:lnTo>
                  <a:lnTo>
                    <a:pt x="1172" y="409"/>
                  </a:lnTo>
                  <a:lnTo>
                    <a:pt x="1132" y="260"/>
                  </a:lnTo>
                  <a:lnTo>
                    <a:pt x="1117" y="123"/>
                  </a:lnTo>
                  <a:lnTo>
                    <a:pt x="1065" y="13"/>
                  </a:lnTo>
                  <a:lnTo>
                    <a:pt x="504" y="13"/>
                  </a:lnTo>
                </a:path>
              </a:pathLst>
            </a:custGeom>
            <a:noFill/>
            <a:ln w="0">
              <a:solidFill>
                <a:srgbClr val="000000"/>
              </a:solidFill>
              <a:round/>
              <a:headEnd/>
              <a:tailEnd/>
            </a:ln>
          </p:spPr>
          <p:txBody>
            <a:bodyPr/>
            <a:lstStyle/>
            <a:p>
              <a:endParaRPr lang="en-US"/>
            </a:p>
          </p:txBody>
        </p:sp>
        <p:sp>
          <p:nvSpPr>
            <p:cNvPr id="15443" name="Freeform 90"/>
            <p:cNvSpPr>
              <a:spLocks/>
            </p:cNvSpPr>
            <p:nvPr/>
          </p:nvSpPr>
          <p:spPr bwMode="auto">
            <a:xfrm>
              <a:off x="2196" y="2538"/>
              <a:ext cx="214" cy="300"/>
            </a:xfrm>
            <a:custGeom>
              <a:avLst/>
              <a:gdLst>
                <a:gd name="T0" fmla="*/ 0 w 641"/>
                <a:gd name="T1" fmla="*/ 0 h 899"/>
                <a:gd name="T2" fmla="*/ 0 w 641"/>
                <a:gd name="T3" fmla="*/ 0 h 899"/>
                <a:gd name="T4" fmla="*/ 0 w 641"/>
                <a:gd name="T5" fmla="*/ 0 h 899"/>
                <a:gd name="T6" fmla="*/ 0 w 641"/>
                <a:gd name="T7" fmla="*/ 0 h 899"/>
                <a:gd name="T8" fmla="*/ 0 w 641"/>
                <a:gd name="T9" fmla="*/ 0 h 899"/>
                <a:gd name="T10" fmla="*/ 0 w 641"/>
                <a:gd name="T11" fmla="*/ 0 h 899"/>
                <a:gd name="T12" fmla="*/ 0 w 641"/>
                <a:gd name="T13" fmla="*/ 0 h 899"/>
                <a:gd name="T14" fmla="*/ 0 w 641"/>
                <a:gd name="T15" fmla="*/ 0 h 899"/>
                <a:gd name="T16" fmla="*/ 0 w 641"/>
                <a:gd name="T17" fmla="*/ 0 h 899"/>
                <a:gd name="T18" fmla="*/ 0 w 641"/>
                <a:gd name="T19" fmla="*/ 0 h 899"/>
                <a:gd name="T20" fmla="*/ 0 w 641"/>
                <a:gd name="T21" fmla="*/ 0 h 899"/>
                <a:gd name="T22" fmla="*/ 0 w 641"/>
                <a:gd name="T23" fmla="*/ 0 h 899"/>
                <a:gd name="T24" fmla="*/ 0 w 641"/>
                <a:gd name="T25" fmla="*/ 0 h 899"/>
                <a:gd name="T26" fmla="*/ 0 w 641"/>
                <a:gd name="T27" fmla="*/ 0 h 899"/>
                <a:gd name="T28" fmla="*/ 0 w 641"/>
                <a:gd name="T29" fmla="*/ 0 h 899"/>
                <a:gd name="T30" fmla="*/ 0 w 641"/>
                <a:gd name="T31" fmla="*/ 0 h 899"/>
                <a:gd name="T32" fmla="*/ 0 w 641"/>
                <a:gd name="T33" fmla="*/ 0 h 899"/>
                <a:gd name="T34" fmla="*/ 0 w 641"/>
                <a:gd name="T35" fmla="*/ 0 h 899"/>
                <a:gd name="T36" fmla="*/ 0 w 641"/>
                <a:gd name="T37" fmla="*/ 0 h 899"/>
                <a:gd name="T38" fmla="*/ 0 w 641"/>
                <a:gd name="T39" fmla="*/ 0 h 899"/>
                <a:gd name="T40" fmla="*/ 0 w 641"/>
                <a:gd name="T41" fmla="*/ 0 h 899"/>
                <a:gd name="T42" fmla="*/ 0 w 641"/>
                <a:gd name="T43" fmla="*/ 0 h 899"/>
                <a:gd name="T44" fmla="*/ 0 w 641"/>
                <a:gd name="T45" fmla="*/ 0 h 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1"/>
                <a:gd name="T70" fmla="*/ 0 h 899"/>
                <a:gd name="T71" fmla="*/ 641 w 641"/>
                <a:gd name="T72" fmla="*/ 899 h 8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1" h="899">
                  <a:moveTo>
                    <a:pt x="68" y="27"/>
                  </a:moveTo>
                  <a:lnTo>
                    <a:pt x="286" y="0"/>
                  </a:lnTo>
                  <a:lnTo>
                    <a:pt x="369" y="0"/>
                  </a:lnTo>
                  <a:lnTo>
                    <a:pt x="437" y="0"/>
                  </a:lnTo>
                  <a:lnTo>
                    <a:pt x="478" y="27"/>
                  </a:lnTo>
                  <a:lnTo>
                    <a:pt x="533" y="55"/>
                  </a:lnTo>
                  <a:lnTo>
                    <a:pt x="573" y="136"/>
                  </a:lnTo>
                  <a:lnTo>
                    <a:pt x="601" y="218"/>
                  </a:lnTo>
                  <a:lnTo>
                    <a:pt x="601" y="368"/>
                  </a:lnTo>
                  <a:lnTo>
                    <a:pt x="601" y="463"/>
                  </a:lnTo>
                  <a:lnTo>
                    <a:pt x="628" y="559"/>
                  </a:lnTo>
                  <a:lnTo>
                    <a:pt x="641" y="640"/>
                  </a:lnTo>
                  <a:lnTo>
                    <a:pt x="641" y="695"/>
                  </a:lnTo>
                  <a:lnTo>
                    <a:pt x="641" y="778"/>
                  </a:lnTo>
                  <a:lnTo>
                    <a:pt x="628" y="804"/>
                  </a:lnTo>
                  <a:lnTo>
                    <a:pt x="586" y="859"/>
                  </a:lnTo>
                  <a:lnTo>
                    <a:pt x="491" y="899"/>
                  </a:lnTo>
                  <a:lnTo>
                    <a:pt x="382" y="899"/>
                  </a:lnTo>
                  <a:lnTo>
                    <a:pt x="218" y="899"/>
                  </a:lnTo>
                  <a:lnTo>
                    <a:pt x="110" y="886"/>
                  </a:lnTo>
                  <a:lnTo>
                    <a:pt x="42" y="804"/>
                  </a:lnTo>
                  <a:lnTo>
                    <a:pt x="0" y="682"/>
                  </a:lnTo>
                  <a:lnTo>
                    <a:pt x="68" y="27"/>
                  </a:lnTo>
                  <a:close/>
                </a:path>
              </a:pathLst>
            </a:custGeom>
            <a:solidFill>
              <a:srgbClr val="FF7E5E"/>
            </a:solidFill>
            <a:ln w="9525">
              <a:noFill/>
              <a:round/>
              <a:headEnd/>
              <a:tailEnd/>
            </a:ln>
          </p:spPr>
          <p:txBody>
            <a:bodyPr/>
            <a:lstStyle/>
            <a:p>
              <a:endParaRPr lang="en-US"/>
            </a:p>
          </p:txBody>
        </p:sp>
        <p:sp>
          <p:nvSpPr>
            <p:cNvPr id="15444" name="Freeform 91"/>
            <p:cNvSpPr>
              <a:spLocks/>
            </p:cNvSpPr>
            <p:nvPr/>
          </p:nvSpPr>
          <p:spPr bwMode="auto">
            <a:xfrm>
              <a:off x="2196" y="2538"/>
              <a:ext cx="214" cy="300"/>
            </a:xfrm>
            <a:custGeom>
              <a:avLst/>
              <a:gdLst>
                <a:gd name="T0" fmla="*/ 0 w 641"/>
                <a:gd name="T1" fmla="*/ 0 h 899"/>
                <a:gd name="T2" fmla="*/ 0 w 641"/>
                <a:gd name="T3" fmla="*/ 0 h 899"/>
                <a:gd name="T4" fmla="*/ 0 w 641"/>
                <a:gd name="T5" fmla="*/ 0 h 899"/>
                <a:gd name="T6" fmla="*/ 0 w 641"/>
                <a:gd name="T7" fmla="*/ 0 h 899"/>
                <a:gd name="T8" fmla="*/ 0 w 641"/>
                <a:gd name="T9" fmla="*/ 0 h 899"/>
                <a:gd name="T10" fmla="*/ 0 w 641"/>
                <a:gd name="T11" fmla="*/ 0 h 899"/>
                <a:gd name="T12" fmla="*/ 0 w 641"/>
                <a:gd name="T13" fmla="*/ 0 h 899"/>
                <a:gd name="T14" fmla="*/ 0 w 641"/>
                <a:gd name="T15" fmla="*/ 0 h 899"/>
                <a:gd name="T16" fmla="*/ 0 w 641"/>
                <a:gd name="T17" fmla="*/ 0 h 899"/>
                <a:gd name="T18" fmla="*/ 0 w 641"/>
                <a:gd name="T19" fmla="*/ 0 h 899"/>
                <a:gd name="T20" fmla="*/ 0 w 641"/>
                <a:gd name="T21" fmla="*/ 0 h 899"/>
                <a:gd name="T22" fmla="*/ 0 w 641"/>
                <a:gd name="T23" fmla="*/ 0 h 899"/>
                <a:gd name="T24" fmla="*/ 0 w 641"/>
                <a:gd name="T25" fmla="*/ 0 h 899"/>
                <a:gd name="T26" fmla="*/ 0 w 641"/>
                <a:gd name="T27" fmla="*/ 0 h 899"/>
                <a:gd name="T28" fmla="*/ 0 w 641"/>
                <a:gd name="T29" fmla="*/ 0 h 899"/>
                <a:gd name="T30" fmla="*/ 0 w 641"/>
                <a:gd name="T31" fmla="*/ 0 h 899"/>
                <a:gd name="T32" fmla="*/ 0 w 641"/>
                <a:gd name="T33" fmla="*/ 0 h 899"/>
                <a:gd name="T34" fmla="*/ 0 w 641"/>
                <a:gd name="T35" fmla="*/ 0 h 899"/>
                <a:gd name="T36" fmla="*/ 0 w 641"/>
                <a:gd name="T37" fmla="*/ 0 h 899"/>
                <a:gd name="T38" fmla="*/ 0 w 641"/>
                <a:gd name="T39" fmla="*/ 0 h 899"/>
                <a:gd name="T40" fmla="*/ 0 w 641"/>
                <a:gd name="T41" fmla="*/ 0 h 899"/>
                <a:gd name="T42" fmla="*/ 0 w 641"/>
                <a:gd name="T43" fmla="*/ 0 h 899"/>
                <a:gd name="T44" fmla="*/ 0 w 641"/>
                <a:gd name="T45" fmla="*/ 0 h 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1"/>
                <a:gd name="T70" fmla="*/ 0 h 899"/>
                <a:gd name="T71" fmla="*/ 641 w 641"/>
                <a:gd name="T72" fmla="*/ 899 h 8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1" h="899">
                  <a:moveTo>
                    <a:pt x="68" y="27"/>
                  </a:moveTo>
                  <a:lnTo>
                    <a:pt x="286" y="0"/>
                  </a:lnTo>
                  <a:lnTo>
                    <a:pt x="369" y="0"/>
                  </a:lnTo>
                  <a:lnTo>
                    <a:pt x="437" y="0"/>
                  </a:lnTo>
                  <a:lnTo>
                    <a:pt x="478" y="27"/>
                  </a:lnTo>
                  <a:lnTo>
                    <a:pt x="533" y="55"/>
                  </a:lnTo>
                  <a:lnTo>
                    <a:pt x="573" y="136"/>
                  </a:lnTo>
                  <a:lnTo>
                    <a:pt x="601" y="218"/>
                  </a:lnTo>
                  <a:lnTo>
                    <a:pt x="601" y="368"/>
                  </a:lnTo>
                  <a:lnTo>
                    <a:pt x="601" y="463"/>
                  </a:lnTo>
                  <a:lnTo>
                    <a:pt x="628" y="559"/>
                  </a:lnTo>
                  <a:lnTo>
                    <a:pt x="641" y="640"/>
                  </a:lnTo>
                  <a:lnTo>
                    <a:pt x="641" y="695"/>
                  </a:lnTo>
                  <a:lnTo>
                    <a:pt x="641" y="778"/>
                  </a:lnTo>
                  <a:lnTo>
                    <a:pt x="628" y="804"/>
                  </a:lnTo>
                  <a:lnTo>
                    <a:pt x="586" y="859"/>
                  </a:lnTo>
                  <a:lnTo>
                    <a:pt x="491" y="899"/>
                  </a:lnTo>
                  <a:lnTo>
                    <a:pt x="382" y="899"/>
                  </a:lnTo>
                  <a:lnTo>
                    <a:pt x="218" y="899"/>
                  </a:lnTo>
                  <a:lnTo>
                    <a:pt x="110" y="886"/>
                  </a:lnTo>
                  <a:lnTo>
                    <a:pt x="42" y="804"/>
                  </a:lnTo>
                  <a:lnTo>
                    <a:pt x="0" y="682"/>
                  </a:lnTo>
                  <a:lnTo>
                    <a:pt x="68" y="27"/>
                  </a:lnTo>
                </a:path>
              </a:pathLst>
            </a:custGeom>
            <a:noFill/>
            <a:ln w="0">
              <a:solidFill>
                <a:srgbClr val="000000"/>
              </a:solidFill>
              <a:round/>
              <a:headEnd/>
              <a:tailEnd/>
            </a:ln>
          </p:spPr>
          <p:txBody>
            <a:bodyPr/>
            <a:lstStyle/>
            <a:p>
              <a:endParaRPr lang="en-US"/>
            </a:p>
          </p:txBody>
        </p:sp>
        <p:sp>
          <p:nvSpPr>
            <p:cNvPr id="15445" name="Freeform 92"/>
            <p:cNvSpPr>
              <a:spLocks/>
            </p:cNvSpPr>
            <p:nvPr/>
          </p:nvSpPr>
          <p:spPr bwMode="auto">
            <a:xfrm>
              <a:off x="2196" y="2538"/>
              <a:ext cx="214" cy="300"/>
            </a:xfrm>
            <a:custGeom>
              <a:avLst/>
              <a:gdLst>
                <a:gd name="T0" fmla="*/ 0 w 641"/>
                <a:gd name="T1" fmla="*/ 0 h 899"/>
                <a:gd name="T2" fmla="*/ 0 w 641"/>
                <a:gd name="T3" fmla="*/ 0 h 899"/>
                <a:gd name="T4" fmla="*/ 0 w 641"/>
                <a:gd name="T5" fmla="*/ 0 h 899"/>
                <a:gd name="T6" fmla="*/ 0 w 641"/>
                <a:gd name="T7" fmla="*/ 0 h 899"/>
                <a:gd name="T8" fmla="*/ 0 w 641"/>
                <a:gd name="T9" fmla="*/ 0 h 899"/>
                <a:gd name="T10" fmla="*/ 0 w 641"/>
                <a:gd name="T11" fmla="*/ 0 h 899"/>
                <a:gd name="T12" fmla="*/ 0 w 641"/>
                <a:gd name="T13" fmla="*/ 0 h 899"/>
                <a:gd name="T14" fmla="*/ 0 w 641"/>
                <a:gd name="T15" fmla="*/ 0 h 899"/>
                <a:gd name="T16" fmla="*/ 0 w 641"/>
                <a:gd name="T17" fmla="*/ 0 h 899"/>
                <a:gd name="T18" fmla="*/ 0 w 641"/>
                <a:gd name="T19" fmla="*/ 0 h 899"/>
                <a:gd name="T20" fmla="*/ 0 w 641"/>
                <a:gd name="T21" fmla="*/ 0 h 899"/>
                <a:gd name="T22" fmla="*/ 0 w 641"/>
                <a:gd name="T23" fmla="*/ 0 h 899"/>
                <a:gd name="T24" fmla="*/ 0 w 641"/>
                <a:gd name="T25" fmla="*/ 0 h 899"/>
                <a:gd name="T26" fmla="*/ 0 w 641"/>
                <a:gd name="T27" fmla="*/ 0 h 899"/>
                <a:gd name="T28" fmla="*/ 0 w 641"/>
                <a:gd name="T29" fmla="*/ 0 h 899"/>
                <a:gd name="T30" fmla="*/ 0 w 641"/>
                <a:gd name="T31" fmla="*/ 0 h 899"/>
                <a:gd name="T32" fmla="*/ 0 w 641"/>
                <a:gd name="T33" fmla="*/ 0 h 899"/>
                <a:gd name="T34" fmla="*/ 0 w 641"/>
                <a:gd name="T35" fmla="*/ 0 h 899"/>
                <a:gd name="T36" fmla="*/ 0 w 641"/>
                <a:gd name="T37" fmla="*/ 0 h 899"/>
                <a:gd name="T38" fmla="*/ 0 w 641"/>
                <a:gd name="T39" fmla="*/ 0 h 899"/>
                <a:gd name="T40" fmla="*/ 0 w 641"/>
                <a:gd name="T41" fmla="*/ 0 h 899"/>
                <a:gd name="T42" fmla="*/ 0 w 641"/>
                <a:gd name="T43" fmla="*/ 0 h 899"/>
                <a:gd name="T44" fmla="*/ 0 w 641"/>
                <a:gd name="T45" fmla="*/ 0 h 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1"/>
                <a:gd name="T70" fmla="*/ 0 h 899"/>
                <a:gd name="T71" fmla="*/ 641 w 641"/>
                <a:gd name="T72" fmla="*/ 899 h 8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1" h="899">
                  <a:moveTo>
                    <a:pt x="68" y="27"/>
                  </a:moveTo>
                  <a:lnTo>
                    <a:pt x="286" y="0"/>
                  </a:lnTo>
                  <a:lnTo>
                    <a:pt x="369" y="0"/>
                  </a:lnTo>
                  <a:lnTo>
                    <a:pt x="437" y="0"/>
                  </a:lnTo>
                  <a:lnTo>
                    <a:pt x="478" y="27"/>
                  </a:lnTo>
                  <a:lnTo>
                    <a:pt x="533" y="55"/>
                  </a:lnTo>
                  <a:lnTo>
                    <a:pt x="573" y="136"/>
                  </a:lnTo>
                  <a:lnTo>
                    <a:pt x="601" y="218"/>
                  </a:lnTo>
                  <a:lnTo>
                    <a:pt x="601" y="368"/>
                  </a:lnTo>
                  <a:lnTo>
                    <a:pt x="601" y="463"/>
                  </a:lnTo>
                  <a:lnTo>
                    <a:pt x="628" y="559"/>
                  </a:lnTo>
                  <a:lnTo>
                    <a:pt x="641" y="640"/>
                  </a:lnTo>
                  <a:lnTo>
                    <a:pt x="641" y="695"/>
                  </a:lnTo>
                  <a:lnTo>
                    <a:pt x="641" y="778"/>
                  </a:lnTo>
                  <a:lnTo>
                    <a:pt x="628" y="804"/>
                  </a:lnTo>
                  <a:lnTo>
                    <a:pt x="586" y="859"/>
                  </a:lnTo>
                  <a:lnTo>
                    <a:pt x="491" y="899"/>
                  </a:lnTo>
                  <a:lnTo>
                    <a:pt x="382" y="899"/>
                  </a:lnTo>
                  <a:lnTo>
                    <a:pt x="218" y="899"/>
                  </a:lnTo>
                  <a:lnTo>
                    <a:pt x="110" y="886"/>
                  </a:lnTo>
                  <a:lnTo>
                    <a:pt x="42" y="804"/>
                  </a:lnTo>
                  <a:lnTo>
                    <a:pt x="0" y="682"/>
                  </a:lnTo>
                  <a:lnTo>
                    <a:pt x="68" y="27"/>
                  </a:lnTo>
                </a:path>
              </a:pathLst>
            </a:custGeom>
            <a:noFill/>
            <a:ln w="0">
              <a:solidFill>
                <a:srgbClr val="000000"/>
              </a:solidFill>
              <a:round/>
              <a:headEnd/>
              <a:tailEnd/>
            </a:ln>
          </p:spPr>
          <p:txBody>
            <a:bodyPr/>
            <a:lstStyle/>
            <a:p>
              <a:endParaRPr lang="en-US"/>
            </a:p>
          </p:txBody>
        </p:sp>
        <p:sp>
          <p:nvSpPr>
            <p:cNvPr id="15446" name="Freeform 93"/>
            <p:cNvSpPr>
              <a:spLocks/>
            </p:cNvSpPr>
            <p:nvPr/>
          </p:nvSpPr>
          <p:spPr bwMode="auto">
            <a:xfrm>
              <a:off x="1692" y="2433"/>
              <a:ext cx="290" cy="337"/>
            </a:xfrm>
            <a:custGeom>
              <a:avLst/>
              <a:gdLst>
                <a:gd name="T0" fmla="*/ 0 w 872"/>
                <a:gd name="T1" fmla="*/ 0 h 1009"/>
                <a:gd name="T2" fmla="*/ 0 w 872"/>
                <a:gd name="T3" fmla="*/ 0 h 1009"/>
                <a:gd name="T4" fmla="*/ 0 w 872"/>
                <a:gd name="T5" fmla="*/ 0 h 1009"/>
                <a:gd name="T6" fmla="*/ 0 w 872"/>
                <a:gd name="T7" fmla="*/ 0 h 1009"/>
                <a:gd name="T8" fmla="*/ 0 w 872"/>
                <a:gd name="T9" fmla="*/ 0 h 1009"/>
                <a:gd name="T10" fmla="*/ 0 w 872"/>
                <a:gd name="T11" fmla="*/ 0 h 1009"/>
                <a:gd name="T12" fmla="*/ 0 w 872"/>
                <a:gd name="T13" fmla="*/ 0 h 1009"/>
                <a:gd name="T14" fmla="*/ 0 w 872"/>
                <a:gd name="T15" fmla="*/ 0 h 1009"/>
                <a:gd name="T16" fmla="*/ 0 w 872"/>
                <a:gd name="T17" fmla="*/ 0 h 1009"/>
                <a:gd name="T18" fmla="*/ 0 w 872"/>
                <a:gd name="T19" fmla="*/ 0 h 1009"/>
                <a:gd name="T20" fmla="*/ 0 w 872"/>
                <a:gd name="T21" fmla="*/ 0 h 1009"/>
                <a:gd name="T22" fmla="*/ 0 w 872"/>
                <a:gd name="T23" fmla="*/ 0 h 1009"/>
                <a:gd name="T24" fmla="*/ 0 w 872"/>
                <a:gd name="T25" fmla="*/ 0 h 1009"/>
                <a:gd name="T26" fmla="*/ 0 w 872"/>
                <a:gd name="T27" fmla="*/ 0 h 1009"/>
                <a:gd name="T28" fmla="*/ 0 w 872"/>
                <a:gd name="T29" fmla="*/ 0 h 1009"/>
                <a:gd name="T30" fmla="*/ 0 w 872"/>
                <a:gd name="T31" fmla="*/ 0 h 1009"/>
                <a:gd name="T32" fmla="*/ 0 w 872"/>
                <a:gd name="T33" fmla="*/ 0 h 1009"/>
                <a:gd name="T34" fmla="*/ 0 w 872"/>
                <a:gd name="T35" fmla="*/ 0 h 1009"/>
                <a:gd name="T36" fmla="*/ 0 w 872"/>
                <a:gd name="T37" fmla="*/ 0 h 1009"/>
                <a:gd name="T38" fmla="*/ 0 w 872"/>
                <a:gd name="T39" fmla="*/ 0 h 1009"/>
                <a:gd name="T40" fmla="*/ 0 w 872"/>
                <a:gd name="T41" fmla="*/ 0 h 1009"/>
                <a:gd name="T42" fmla="*/ 0 w 872"/>
                <a:gd name="T43" fmla="*/ 0 h 1009"/>
                <a:gd name="T44" fmla="*/ 0 w 872"/>
                <a:gd name="T45" fmla="*/ 0 h 1009"/>
                <a:gd name="T46" fmla="*/ 0 w 872"/>
                <a:gd name="T47" fmla="*/ 0 h 1009"/>
                <a:gd name="T48" fmla="*/ 0 w 872"/>
                <a:gd name="T49" fmla="*/ 0 h 1009"/>
                <a:gd name="T50" fmla="*/ 0 w 872"/>
                <a:gd name="T51" fmla="*/ 0 h 1009"/>
                <a:gd name="T52" fmla="*/ 0 w 872"/>
                <a:gd name="T53" fmla="*/ 0 h 1009"/>
                <a:gd name="T54" fmla="*/ 0 w 872"/>
                <a:gd name="T55" fmla="*/ 0 h 1009"/>
                <a:gd name="T56" fmla="*/ 0 w 872"/>
                <a:gd name="T57" fmla="*/ 0 h 1009"/>
                <a:gd name="T58" fmla="*/ 0 w 872"/>
                <a:gd name="T59" fmla="*/ 0 h 1009"/>
                <a:gd name="T60" fmla="*/ 0 w 872"/>
                <a:gd name="T61" fmla="*/ 0 h 1009"/>
                <a:gd name="T62" fmla="*/ 0 w 872"/>
                <a:gd name="T63" fmla="*/ 0 h 1009"/>
                <a:gd name="T64" fmla="*/ 0 w 872"/>
                <a:gd name="T65" fmla="*/ 0 h 1009"/>
                <a:gd name="T66" fmla="*/ 0 w 872"/>
                <a:gd name="T67" fmla="*/ 0 h 1009"/>
                <a:gd name="T68" fmla="*/ 0 w 872"/>
                <a:gd name="T69" fmla="*/ 0 h 1009"/>
                <a:gd name="T70" fmla="*/ 0 w 872"/>
                <a:gd name="T71" fmla="*/ 0 h 1009"/>
                <a:gd name="T72" fmla="*/ 0 w 872"/>
                <a:gd name="T73" fmla="*/ 0 h 1009"/>
                <a:gd name="T74" fmla="*/ 0 w 872"/>
                <a:gd name="T75" fmla="*/ 0 h 1009"/>
                <a:gd name="T76" fmla="*/ 0 w 872"/>
                <a:gd name="T77" fmla="*/ 0 h 1009"/>
                <a:gd name="T78" fmla="*/ 0 w 872"/>
                <a:gd name="T79" fmla="*/ 0 h 1009"/>
                <a:gd name="T80" fmla="*/ 0 w 872"/>
                <a:gd name="T81" fmla="*/ 0 h 1009"/>
                <a:gd name="T82" fmla="*/ 0 w 872"/>
                <a:gd name="T83" fmla="*/ 0 h 1009"/>
                <a:gd name="T84" fmla="*/ 0 w 872"/>
                <a:gd name="T85" fmla="*/ 0 h 1009"/>
                <a:gd name="T86" fmla="*/ 0 w 872"/>
                <a:gd name="T87" fmla="*/ 0 h 1009"/>
                <a:gd name="T88" fmla="*/ 0 w 872"/>
                <a:gd name="T89" fmla="*/ 0 h 1009"/>
                <a:gd name="T90" fmla="*/ 0 w 872"/>
                <a:gd name="T91" fmla="*/ 0 h 1009"/>
                <a:gd name="T92" fmla="*/ 0 w 872"/>
                <a:gd name="T93" fmla="*/ 0 h 1009"/>
                <a:gd name="T94" fmla="*/ 0 w 872"/>
                <a:gd name="T95" fmla="*/ 0 h 10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2"/>
                <a:gd name="T145" fmla="*/ 0 h 1009"/>
                <a:gd name="T146" fmla="*/ 872 w 872"/>
                <a:gd name="T147" fmla="*/ 1009 h 10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2" h="1009">
                  <a:moveTo>
                    <a:pt x="546" y="95"/>
                  </a:moveTo>
                  <a:lnTo>
                    <a:pt x="506" y="136"/>
                  </a:lnTo>
                  <a:lnTo>
                    <a:pt x="451" y="150"/>
                  </a:lnTo>
                  <a:lnTo>
                    <a:pt x="410" y="191"/>
                  </a:lnTo>
                  <a:lnTo>
                    <a:pt x="368" y="218"/>
                  </a:lnTo>
                  <a:lnTo>
                    <a:pt x="342" y="286"/>
                  </a:lnTo>
                  <a:lnTo>
                    <a:pt x="300" y="341"/>
                  </a:lnTo>
                  <a:lnTo>
                    <a:pt x="219" y="422"/>
                  </a:lnTo>
                  <a:lnTo>
                    <a:pt x="164" y="477"/>
                  </a:lnTo>
                  <a:lnTo>
                    <a:pt x="136" y="518"/>
                  </a:lnTo>
                  <a:lnTo>
                    <a:pt x="96" y="586"/>
                  </a:lnTo>
                  <a:lnTo>
                    <a:pt x="41" y="641"/>
                  </a:lnTo>
                  <a:lnTo>
                    <a:pt x="28" y="696"/>
                  </a:lnTo>
                  <a:lnTo>
                    <a:pt x="0" y="737"/>
                  </a:lnTo>
                  <a:lnTo>
                    <a:pt x="0" y="818"/>
                  </a:lnTo>
                  <a:lnTo>
                    <a:pt x="0" y="873"/>
                  </a:lnTo>
                  <a:lnTo>
                    <a:pt x="28" y="900"/>
                  </a:lnTo>
                  <a:lnTo>
                    <a:pt x="55" y="941"/>
                  </a:lnTo>
                  <a:lnTo>
                    <a:pt x="96" y="982"/>
                  </a:lnTo>
                  <a:lnTo>
                    <a:pt x="191" y="996"/>
                  </a:lnTo>
                  <a:lnTo>
                    <a:pt x="314" y="1009"/>
                  </a:lnTo>
                  <a:lnTo>
                    <a:pt x="342" y="1009"/>
                  </a:lnTo>
                  <a:lnTo>
                    <a:pt x="519" y="873"/>
                  </a:lnTo>
                  <a:lnTo>
                    <a:pt x="627" y="845"/>
                  </a:lnTo>
                  <a:lnTo>
                    <a:pt x="669" y="832"/>
                  </a:lnTo>
                  <a:lnTo>
                    <a:pt x="723" y="750"/>
                  </a:lnTo>
                  <a:lnTo>
                    <a:pt x="723" y="696"/>
                  </a:lnTo>
                  <a:lnTo>
                    <a:pt x="764" y="641"/>
                  </a:lnTo>
                  <a:lnTo>
                    <a:pt x="778" y="586"/>
                  </a:lnTo>
                  <a:lnTo>
                    <a:pt x="819" y="518"/>
                  </a:lnTo>
                  <a:lnTo>
                    <a:pt x="819" y="463"/>
                  </a:lnTo>
                  <a:lnTo>
                    <a:pt x="846" y="369"/>
                  </a:lnTo>
                  <a:lnTo>
                    <a:pt x="872" y="314"/>
                  </a:lnTo>
                  <a:lnTo>
                    <a:pt x="872" y="246"/>
                  </a:lnTo>
                  <a:lnTo>
                    <a:pt x="846" y="205"/>
                  </a:lnTo>
                  <a:lnTo>
                    <a:pt x="833" y="150"/>
                  </a:lnTo>
                  <a:lnTo>
                    <a:pt x="819" y="136"/>
                  </a:lnTo>
                  <a:lnTo>
                    <a:pt x="778" y="110"/>
                  </a:lnTo>
                  <a:lnTo>
                    <a:pt x="737" y="95"/>
                  </a:lnTo>
                  <a:lnTo>
                    <a:pt x="710" y="95"/>
                  </a:lnTo>
                  <a:lnTo>
                    <a:pt x="695" y="55"/>
                  </a:lnTo>
                  <a:lnTo>
                    <a:pt x="682" y="14"/>
                  </a:lnTo>
                  <a:lnTo>
                    <a:pt x="669" y="0"/>
                  </a:lnTo>
                  <a:lnTo>
                    <a:pt x="627" y="0"/>
                  </a:lnTo>
                  <a:lnTo>
                    <a:pt x="614" y="0"/>
                  </a:lnTo>
                  <a:lnTo>
                    <a:pt x="559" y="14"/>
                  </a:lnTo>
                  <a:lnTo>
                    <a:pt x="532" y="82"/>
                  </a:lnTo>
                  <a:lnTo>
                    <a:pt x="546" y="95"/>
                  </a:lnTo>
                  <a:close/>
                </a:path>
              </a:pathLst>
            </a:custGeom>
            <a:solidFill>
              <a:srgbClr val="FFFFFF"/>
            </a:solidFill>
            <a:ln w="9525">
              <a:noFill/>
              <a:round/>
              <a:headEnd/>
              <a:tailEnd/>
            </a:ln>
          </p:spPr>
          <p:txBody>
            <a:bodyPr/>
            <a:lstStyle/>
            <a:p>
              <a:endParaRPr lang="en-US"/>
            </a:p>
          </p:txBody>
        </p:sp>
        <p:sp>
          <p:nvSpPr>
            <p:cNvPr id="15447" name="Freeform 94"/>
            <p:cNvSpPr>
              <a:spLocks/>
            </p:cNvSpPr>
            <p:nvPr/>
          </p:nvSpPr>
          <p:spPr bwMode="auto">
            <a:xfrm>
              <a:off x="1692" y="2433"/>
              <a:ext cx="290" cy="337"/>
            </a:xfrm>
            <a:custGeom>
              <a:avLst/>
              <a:gdLst>
                <a:gd name="T0" fmla="*/ 0 w 872"/>
                <a:gd name="T1" fmla="*/ 0 h 1009"/>
                <a:gd name="T2" fmla="*/ 0 w 872"/>
                <a:gd name="T3" fmla="*/ 0 h 1009"/>
                <a:gd name="T4" fmla="*/ 0 w 872"/>
                <a:gd name="T5" fmla="*/ 0 h 1009"/>
                <a:gd name="T6" fmla="*/ 0 w 872"/>
                <a:gd name="T7" fmla="*/ 0 h 1009"/>
                <a:gd name="T8" fmla="*/ 0 w 872"/>
                <a:gd name="T9" fmla="*/ 0 h 1009"/>
                <a:gd name="T10" fmla="*/ 0 w 872"/>
                <a:gd name="T11" fmla="*/ 0 h 1009"/>
                <a:gd name="T12" fmla="*/ 0 w 872"/>
                <a:gd name="T13" fmla="*/ 0 h 1009"/>
                <a:gd name="T14" fmla="*/ 0 w 872"/>
                <a:gd name="T15" fmla="*/ 0 h 1009"/>
                <a:gd name="T16" fmla="*/ 0 w 872"/>
                <a:gd name="T17" fmla="*/ 0 h 1009"/>
                <a:gd name="T18" fmla="*/ 0 w 872"/>
                <a:gd name="T19" fmla="*/ 0 h 1009"/>
                <a:gd name="T20" fmla="*/ 0 w 872"/>
                <a:gd name="T21" fmla="*/ 0 h 1009"/>
                <a:gd name="T22" fmla="*/ 0 w 872"/>
                <a:gd name="T23" fmla="*/ 0 h 1009"/>
                <a:gd name="T24" fmla="*/ 0 w 872"/>
                <a:gd name="T25" fmla="*/ 0 h 1009"/>
                <a:gd name="T26" fmla="*/ 0 w 872"/>
                <a:gd name="T27" fmla="*/ 0 h 1009"/>
                <a:gd name="T28" fmla="*/ 0 w 872"/>
                <a:gd name="T29" fmla="*/ 0 h 1009"/>
                <a:gd name="T30" fmla="*/ 0 w 872"/>
                <a:gd name="T31" fmla="*/ 0 h 1009"/>
                <a:gd name="T32" fmla="*/ 0 w 872"/>
                <a:gd name="T33" fmla="*/ 0 h 1009"/>
                <a:gd name="T34" fmla="*/ 0 w 872"/>
                <a:gd name="T35" fmla="*/ 0 h 1009"/>
                <a:gd name="T36" fmla="*/ 0 w 872"/>
                <a:gd name="T37" fmla="*/ 0 h 1009"/>
                <a:gd name="T38" fmla="*/ 0 w 872"/>
                <a:gd name="T39" fmla="*/ 0 h 1009"/>
                <a:gd name="T40" fmla="*/ 0 w 872"/>
                <a:gd name="T41" fmla="*/ 0 h 1009"/>
                <a:gd name="T42" fmla="*/ 0 w 872"/>
                <a:gd name="T43" fmla="*/ 0 h 1009"/>
                <a:gd name="T44" fmla="*/ 0 w 872"/>
                <a:gd name="T45" fmla="*/ 0 h 1009"/>
                <a:gd name="T46" fmla="*/ 0 w 872"/>
                <a:gd name="T47" fmla="*/ 0 h 1009"/>
                <a:gd name="T48" fmla="*/ 0 w 872"/>
                <a:gd name="T49" fmla="*/ 0 h 1009"/>
                <a:gd name="T50" fmla="*/ 0 w 872"/>
                <a:gd name="T51" fmla="*/ 0 h 1009"/>
                <a:gd name="T52" fmla="*/ 0 w 872"/>
                <a:gd name="T53" fmla="*/ 0 h 1009"/>
                <a:gd name="T54" fmla="*/ 0 w 872"/>
                <a:gd name="T55" fmla="*/ 0 h 1009"/>
                <a:gd name="T56" fmla="*/ 0 w 872"/>
                <a:gd name="T57" fmla="*/ 0 h 1009"/>
                <a:gd name="T58" fmla="*/ 0 w 872"/>
                <a:gd name="T59" fmla="*/ 0 h 1009"/>
                <a:gd name="T60" fmla="*/ 0 w 872"/>
                <a:gd name="T61" fmla="*/ 0 h 1009"/>
                <a:gd name="T62" fmla="*/ 0 w 872"/>
                <a:gd name="T63" fmla="*/ 0 h 1009"/>
                <a:gd name="T64" fmla="*/ 0 w 872"/>
                <a:gd name="T65" fmla="*/ 0 h 1009"/>
                <a:gd name="T66" fmla="*/ 0 w 872"/>
                <a:gd name="T67" fmla="*/ 0 h 1009"/>
                <a:gd name="T68" fmla="*/ 0 w 872"/>
                <a:gd name="T69" fmla="*/ 0 h 1009"/>
                <a:gd name="T70" fmla="*/ 0 w 872"/>
                <a:gd name="T71" fmla="*/ 0 h 1009"/>
                <a:gd name="T72" fmla="*/ 0 w 872"/>
                <a:gd name="T73" fmla="*/ 0 h 1009"/>
                <a:gd name="T74" fmla="*/ 0 w 872"/>
                <a:gd name="T75" fmla="*/ 0 h 1009"/>
                <a:gd name="T76" fmla="*/ 0 w 872"/>
                <a:gd name="T77" fmla="*/ 0 h 1009"/>
                <a:gd name="T78" fmla="*/ 0 w 872"/>
                <a:gd name="T79" fmla="*/ 0 h 1009"/>
                <a:gd name="T80" fmla="*/ 0 w 872"/>
                <a:gd name="T81" fmla="*/ 0 h 1009"/>
                <a:gd name="T82" fmla="*/ 0 w 872"/>
                <a:gd name="T83" fmla="*/ 0 h 1009"/>
                <a:gd name="T84" fmla="*/ 0 w 872"/>
                <a:gd name="T85" fmla="*/ 0 h 1009"/>
                <a:gd name="T86" fmla="*/ 0 w 872"/>
                <a:gd name="T87" fmla="*/ 0 h 1009"/>
                <a:gd name="T88" fmla="*/ 0 w 872"/>
                <a:gd name="T89" fmla="*/ 0 h 1009"/>
                <a:gd name="T90" fmla="*/ 0 w 872"/>
                <a:gd name="T91" fmla="*/ 0 h 1009"/>
                <a:gd name="T92" fmla="*/ 0 w 872"/>
                <a:gd name="T93" fmla="*/ 0 h 1009"/>
                <a:gd name="T94" fmla="*/ 0 w 872"/>
                <a:gd name="T95" fmla="*/ 0 h 10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2"/>
                <a:gd name="T145" fmla="*/ 0 h 1009"/>
                <a:gd name="T146" fmla="*/ 872 w 872"/>
                <a:gd name="T147" fmla="*/ 1009 h 10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2" h="1009">
                  <a:moveTo>
                    <a:pt x="546" y="95"/>
                  </a:moveTo>
                  <a:lnTo>
                    <a:pt x="506" y="136"/>
                  </a:lnTo>
                  <a:lnTo>
                    <a:pt x="451" y="150"/>
                  </a:lnTo>
                  <a:lnTo>
                    <a:pt x="410" y="191"/>
                  </a:lnTo>
                  <a:lnTo>
                    <a:pt x="368" y="218"/>
                  </a:lnTo>
                  <a:lnTo>
                    <a:pt x="342" y="286"/>
                  </a:lnTo>
                  <a:lnTo>
                    <a:pt x="300" y="341"/>
                  </a:lnTo>
                  <a:lnTo>
                    <a:pt x="219" y="422"/>
                  </a:lnTo>
                  <a:lnTo>
                    <a:pt x="164" y="477"/>
                  </a:lnTo>
                  <a:lnTo>
                    <a:pt x="136" y="518"/>
                  </a:lnTo>
                  <a:lnTo>
                    <a:pt x="96" y="586"/>
                  </a:lnTo>
                  <a:lnTo>
                    <a:pt x="41" y="641"/>
                  </a:lnTo>
                  <a:lnTo>
                    <a:pt x="28" y="696"/>
                  </a:lnTo>
                  <a:lnTo>
                    <a:pt x="0" y="737"/>
                  </a:lnTo>
                  <a:lnTo>
                    <a:pt x="0" y="818"/>
                  </a:lnTo>
                  <a:lnTo>
                    <a:pt x="0" y="873"/>
                  </a:lnTo>
                  <a:lnTo>
                    <a:pt x="28" y="900"/>
                  </a:lnTo>
                  <a:lnTo>
                    <a:pt x="55" y="941"/>
                  </a:lnTo>
                  <a:lnTo>
                    <a:pt x="96" y="982"/>
                  </a:lnTo>
                  <a:lnTo>
                    <a:pt x="191" y="996"/>
                  </a:lnTo>
                  <a:lnTo>
                    <a:pt x="314" y="1009"/>
                  </a:lnTo>
                  <a:lnTo>
                    <a:pt x="342" y="1009"/>
                  </a:lnTo>
                  <a:lnTo>
                    <a:pt x="519" y="873"/>
                  </a:lnTo>
                  <a:lnTo>
                    <a:pt x="627" y="845"/>
                  </a:lnTo>
                  <a:lnTo>
                    <a:pt x="669" y="832"/>
                  </a:lnTo>
                  <a:lnTo>
                    <a:pt x="723" y="750"/>
                  </a:lnTo>
                  <a:lnTo>
                    <a:pt x="723" y="696"/>
                  </a:lnTo>
                  <a:lnTo>
                    <a:pt x="764" y="641"/>
                  </a:lnTo>
                  <a:lnTo>
                    <a:pt x="778" y="586"/>
                  </a:lnTo>
                  <a:lnTo>
                    <a:pt x="819" y="518"/>
                  </a:lnTo>
                  <a:lnTo>
                    <a:pt x="819" y="463"/>
                  </a:lnTo>
                  <a:lnTo>
                    <a:pt x="846" y="369"/>
                  </a:lnTo>
                  <a:lnTo>
                    <a:pt x="872" y="314"/>
                  </a:lnTo>
                  <a:lnTo>
                    <a:pt x="872" y="246"/>
                  </a:lnTo>
                  <a:lnTo>
                    <a:pt x="846" y="205"/>
                  </a:lnTo>
                  <a:lnTo>
                    <a:pt x="833" y="150"/>
                  </a:lnTo>
                  <a:lnTo>
                    <a:pt x="819" y="136"/>
                  </a:lnTo>
                  <a:lnTo>
                    <a:pt x="778" y="110"/>
                  </a:lnTo>
                  <a:lnTo>
                    <a:pt x="737" y="95"/>
                  </a:lnTo>
                  <a:lnTo>
                    <a:pt x="710" y="95"/>
                  </a:lnTo>
                  <a:lnTo>
                    <a:pt x="695" y="55"/>
                  </a:lnTo>
                  <a:lnTo>
                    <a:pt x="682" y="14"/>
                  </a:lnTo>
                  <a:lnTo>
                    <a:pt x="669" y="0"/>
                  </a:lnTo>
                  <a:lnTo>
                    <a:pt x="627" y="0"/>
                  </a:lnTo>
                  <a:lnTo>
                    <a:pt x="614" y="0"/>
                  </a:lnTo>
                  <a:lnTo>
                    <a:pt x="559" y="14"/>
                  </a:lnTo>
                  <a:lnTo>
                    <a:pt x="532" y="82"/>
                  </a:lnTo>
                  <a:lnTo>
                    <a:pt x="546" y="95"/>
                  </a:lnTo>
                </a:path>
              </a:pathLst>
            </a:custGeom>
            <a:noFill/>
            <a:ln w="0">
              <a:solidFill>
                <a:srgbClr val="000000"/>
              </a:solidFill>
              <a:round/>
              <a:headEnd/>
              <a:tailEnd/>
            </a:ln>
          </p:spPr>
          <p:txBody>
            <a:bodyPr/>
            <a:lstStyle/>
            <a:p>
              <a:endParaRPr lang="en-US"/>
            </a:p>
          </p:txBody>
        </p:sp>
        <p:sp>
          <p:nvSpPr>
            <p:cNvPr id="15448" name="Freeform 95"/>
            <p:cNvSpPr>
              <a:spLocks/>
            </p:cNvSpPr>
            <p:nvPr/>
          </p:nvSpPr>
          <p:spPr bwMode="auto">
            <a:xfrm>
              <a:off x="1692" y="2433"/>
              <a:ext cx="290" cy="337"/>
            </a:xfrm>
            <a:custGeom>
              <a:avLst/>
              <a:gdLst>
                <a:gd name="T0" fmla="*/ 0 w 872"/>
                <a:gd name="T1" fmla="*/ 0 h 1009"/>
                <a:gd name="T2" fmla="*/ 0 w 872"/>
                <a:gd name="T3" fmla="*/ 0 h 1009"/>
                <a:gd name="T4" fmla="*/ 0 w 872"/>
                <a:gd name="T5" fmla="*/ 0 h 1009"/>
                <a:gd name="T6" fmla="*/ 0 w 872"/>
                <a:gd name="T7" fmla="*/ 0 h 1009"/>
                <a:gd name="T8" fmla="*/ 0 w 872"/>
                <a:gd name="T9" fmla="*/ 0 h 1009"/>
                <a:gd name="T10" fmla="*/ 0 w 872"/>
                <a:gd name="T11" fmla="*/ 0 h 1009"/>
                <a:gd name="T12" fmla="*/ 0 w 872"/>
                <a:gd name="T13" fmla="*/ 0 h 1009"/>
                <a:gd name="T14" fmla="*/ 0 w 872"/>
                <a:gd name="T15" fmla="*/ 0 h 1009"/>
                <a:gd name="T16" fmla="*/ 0 w 872"/>
                <a:gd name="T17" fmla="*/ 0 h 1009"/>
                <a:gd name="T18" fmla="*/ 0 w 872"/>
                <a:gd name="T19" fmla="*/ 0 h 1009"/>
                <a:gd name="T20" fmla="*/ 0 w 872"/>
                <a:gd name="T21" fmla="*/ 0 h 1009"/>
                <a:gd name="T22" fmla="*/ 0 w 872"/>
                <a:gd name="T23" fmla="*/ 0 h 1009"/>
                <a:gd name="T24" fmla="*/ 0 w 872"/>
                <a:gd name="T25" fmla="*/ 0 h 1009"/>
                <a:gd name="T26" fmla="*/ 0 w 872"/>
                <a:gd name="T27" fmla="*/ 0 h 1009"/>
                <a:gd name="T28" fmla="*/ 0 w 872"/>
                <a:gd name="T29" fmla="*/ 0 h 1009"/>
                <a:gd name="T30" fmla="*/ 0 w 872"/>
                <a:gd name="T31" fmla="*/ 0 h 1009"/>
                <a:gd name="T32" fmla="*/ 0 w 872"/>
                <a:gd name="T33" fmla="*/ 0 h 1009"/>
                <a:gd name="T34" fmla="*/ 0 w 872"/>
                <a:gd name="T35" fmla="*/ 0 h 1009"/>
                <a:gd name="T36" fmla="*/ 0 w 872"/>
                <a:gd name="T37" fmla="*/ 0 h 1009"/>
                <a:gd name="T38" fmla="*/ 0 w 872"/>
                <a:gd name="T39" fmla="*/ 0 h 1009"/>
                <a:gd name="T40" fmla="*/ 0 w 872"/>
                <a:gd name="T41" fmla="*/ 0 h 1009"/>
                <a:gd name="T42" fmla="*/ 0 w 872"/>
                <a:gd name="T43" fmla="*/ 0 h 1009"/>
                <a:gd name="T44" fmla="*/ 0 w 872"/>
                <a:gd name="T45" fmla="*/ 0 h 1009"/>
                <a:gd name="T46" fmla="*/ 0 w 872"/>
                <a:gd name="T47" fmla="*/ 0 h 1009"/>
                <a:gd name="T48" fmla="*/ 0 w 872"/>
                <a:gd name="T49" fmla="*/ 0 h 1009"/>
                <a:gd name="T50" fmla="*/ 0 w 872"/>
                <a:gd name="T51" fmla="*/ 0 h 1009"/>
                <a:gd name="T52" fmla="*/ 0 w 872"/>
                <a:gd name="T53" fmla="*/ 0 h 1009"/>
                <a:gd name="T54" fmla="*/ 0 w 872"/>
                <a:gd name="T55" fmla="*/ 0 h 1009"/>
                <a:gd name="T56" fmla="*/ 0 w 872"/>
                <a:gd name="T57" fmla="*/ 0 h 1009"/>
                <a:gd name="T58" fmla="*/ 0 w 872"/>
                <a:gd name="T59" fmla="*/ 0 h 1009"/>
                <a:gd name="T60" fmla="*/ 0 w 872"/>
                <a:gd name="T61" fmla="*/ 0 h 1009"/>
                <a:gd name="T62" fmla="*/ 0 w 872"/>
                <a:gd name="T63" fmla="*/ 0 h 1009"/>
                <a:gd name="T64" fmla="*/ 0 w 872"/>
                <a:gd name="T65" fmla="*/ 0 h 1009"/>
                <a:gd name="T66" fmla="*/ 0 w 872"/>
                <a:gd name="T67" fmla="*/ 0 h 1009"/>
                <a:gd name="T68" fmla="*/ 0 w 872"/>
                <a:gd name="T69" fmla="*/ 0 h 1009"/>
                <a:gd name="T70" fmla="*/ 0 w 872"/>
                <a:gd name="T71" fmla="*/ 0 h 1009"/>
                <a:gd name="T72" fmla="*/ 0 w 872"/>
                <a:gd name="T73" fmla="*/ 0 h 1009"/>
                <a:gd name="T74" fmla="*/ 0 w 872"/>
                <a:gd name="T75" fmla="*/ 0 h 1009"/>
                <a:gd name="T76" fmla="*/ 0 w 872"/>
                <a:gd name="T77" fmla="*/ 0 h 1009"/>
                <a:gd name="T78" fmla="*/ 0 w 872"/>
                <a:gd name="T79" fmla="*/ 0 h 1009"/>
                <a:gd name="T80" fmla="*/ 0 w 872"/>
                <a:gd name="T81" fmla="*/ 0 h 1009"/>
                <a:gd name="T82" fmla="*/ 0 w 872"/>
                <a:gd name="T83" fmla="*/ 0 h 1009"/>
                <a:gd name="T84" fmla="*/ 0 w 872"/>
                <a:gd name="T85" fmla="*/ 0 h 1009"/>
                <a:gd name="T86" fmla="*/ 0 w 872"/>
                <a:gd name="T87" fmla="*/ 0 h 1009"/>
                <a:gd name="T88" fmla="*/ 0 w 872"/>
                <a:gd name="T89" fmla="*/ 0 h 1009"/>
                <a:gd name="T90" fmla="*/ 0 w 872"/>
                <a:gd name="T91" fmla="*/ 0 h 1009"/>
                <a:gd name="T92" fmla="*/ 0 w 872"/>
                <a:gd name="T93" fmla="*/ 0 h 1009"/>
                <a:gd name="T94" fmla="*/ 0 w 872"/>
                <a:gd name="T95" fmla="*/ 0 h 10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2"/>
                <a:gd name="T145" fmla="*/ 0 h 1009"/>
                <a:gd name="T146" fmla="*/ 872 w 872"/>
                <a:gd name="T147" fmla="*/ 1009 h 10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2" h="1009">
                  <a:moveTo>
                    <a:pt x="546" y="95"/>
                  </a:moveTo>
                  <a:lnTo>
                    <a:pt x="506" y="136"/>
                  </a:lnTo>
                  <a:lnTo>
                    <a:pt x="451" y="150"/>
                  </a:lnTo>
                  <a:lnTo>
                    <a:pt x="410" y="191"/>
                  </a:lnTo>
                  <a:lnTo>
                    <a:pt x="368" y="218"/>
                  </a:lnTo>
                  <a:lnTo>
                    <a:pt x="342" y="286"/>
                  </a:lnTo>
                  <a:lnTo>
                    <a:pt x="300" y="341"/>
                  </a:lnTo>
                  <a:lnTo>
                    <a:pt x="219" y="422"/>
                  </a:lnTo>
                  <a:lnTo>
                    <a:pt x="164" y="477"/>
                  </a:lnTo>
                  <a:lnTo>
                    <a:pt x="136" y="518"/>
                  </a:lnTo>
                  <a:lnTo>
                    <a:pt x="96" y="586"/>
                  </a:lnTo>
                  <a:lnTo>
                    <a:pt x="41" y="641"/>
                  </a:lnTo>
                  <a:lnTo>
                    <a:pt x="28" y="696"/>
                  </a:lnTo>
                  <a:lnTo>
                    <a:pt x="0" y="737"/>
                  </a:lnTo>
                  <a:lnTo>
                    <a:pt x="0" y="818"/>
                  </a:lnTo>
                  <a:lnTo>
                    <a:pt x="0" y="873"/>
                  </a:lnTo>
                  <a:lnTo>
                    <a:pt x="28" y="900"/>
                  </a:lnTo>
                  <a:lnTo>
                    <a:pt x="55" y="941"/>
                  </a:lnTo>
                  <a:lnTo>
                    <a:pt x="96" y="982"/>
                  </a:lnTo>
                  <a:lnTo>
                    <a:pt x="191" y="996"/>
                  </a:lnTo>
                  <a:lnTo>
                    <a:pt x="314" y="1009"/>
                  </a:lnTo>
                  <a:lnTo>
                    <a:pt x="342" y="1009"/>
                  </a:lnTo>
                  <a:lnTo>
                    <a:pt x="519" y="873"/>
                  </a:lnTo>
                  <a:lnTo>
                    <a:pt x="627" y="845"/>
                  </a:lnTo>
                  <a:lnTo>
                    <a:pt x="669" y="832"/>
                  </a:lnTo>
                  <a:lnTo>
                    <a:pt x="723" y="750"/>
                  </a:lnTo>
                  <a:lnTo>
                    <a:pt x="723" y="696"/>
                  </a:lnTo>
                  <a:lnTo>
                    <a:pt x="764" y="641"/>
                  </a:lnTo>
                  <a:lnTo>
                    <a:pt x="778" y="586"/>
                  </a:lnTo>
                  <a:lnTo>
                    <a:pt x="819" y="518"/>
                  </a:lnTo>
                  <a:lnTo>
                    <a:pt x="819" y="463"/>
                  </a:lnTo>
                  <a:lnTo>
                    <a:pt x="846" y="369"/>
                  </a:lnTo>
                  <a:lnTo>
                    <a:pt x="872" y="314"/>
                  </a:lnTo>
                  <a:lnTo>
                    <a:pt x="872" y="246"/>
                  </a:lnTo>
                  <a:lnTo>
                    <a:pt x="846" y="205"/>
                  </a:lnTo>
                  <a:lnTo>
                    <a:pt x="833" y="150"/>
                  </a:lnTo>
                  <a:lnTo>
                    <a:pt x="819" y="136"/>
                  </a:lnTo>
                  <a:lnTo>
                    <a:pt x="778" y="110"/>
                  </a:lnTo>
                  <a:lnTo>
                    <a:pt x="737" y="95"/>
                  </a:lnTo>
                  <a:lnTo>
                    <a:pt x="710" y="95"/>
                  </a:lnTo>
                  <a:lnTo>
                    <a:pt x="695" y="55"/>
                  </a:lnTo>
                  <a:lnTo>
                    <a:pt x="682" y="14"/>
                  </a:lnTo>
                  <a:lnTo>
                    <a:pt x="669" y="0"/>
                  </a:lnTo>
                  <a:lnTo>
                    <a:pt x="627" y="0"/>
                  </a:lnTo>
                  <a:lnTo>
                    <a:pt x="614" y="0"/>
                  </a:lnTo>
                  <a:lnTo>
                    <a:pt x="559" y="14"/>
                  </a:lnTo>
                  <a:lnTo>
                    <a:pt x="532" y="82"/>
                  </a:lnTo>
                  <a:lnTo>
                    <a:pt x="546" y="95"/>
                  </a:lnTo>
                </a:path>
              </a:pathLst>
            </a:custGeom>
            <a:noFill/>
            <a:ln w="0">
              <a:solidFill>
                <a:srgbClr val="000000"/>
              </a:solidFill>
              <a:round/>
              <a:headEnd/>
              <a:tailEnd/>
            </a:ln>
          </p:spPr>
          <p:txBody>
            <a:bodyPr/>
            <a:lstStyle/>
            <a:p>
              <a:endParaRPr lang="en-US"/>
            </a:p>
          </p:txBody>
        </p:sp>
        <p:sp>
          <p:nvSpPr>
            <p:cNvPr id="15449" name="Freeform 96"/>
            <p:cNvSpPr>
              <a:spLocks/>
            </p:cNvSpPr>
            <p:nvPr/>
          </p:nvSpPr>
          <p:spPr bwMode="auto">
            <a:xfrm>
              <a:off x="2092" y="2424"/>
              <a:ext cx="181" cy="287"/>
            </a:xfrm>
            <a:custGeom>
              <a:avLst/>
              <a:gdLst>
                <a:gd name="T0" fmla="*/ 0 w 544"/>
                <a:gd name="T1" fmla="*/ 0 h 860"/>
                <a:gd name="T2" fmla="*/ 0 w 544"/>
                <a:gd name="T3" fmla="*/ 0 h 860"/>
                <a:gd name="T4" fmla="*/ 0 w 544"/>
                <a:gd name="T5" fmla="*/ 0 h 860"/>
                <a:gd name="T6" fmla="*/ 0 w 544"/>
                <a:gd name="T7" fmla="*/ 0 h 860"/>
                <a:gd name="T8" fmla="*/ 0 w 544"/>
                <a:gd name="T9" fmla="*/ 0 h 860"/>
                <a:gd name="T10" fmla="*/ 0 w 544"/>
                <a:gd name="T11" fmla="*/ 0 h 860"/>
                <a:gd name="T12" fmla="*/ 0 w 544"/>
                <a:gd name="T13" fmla="*/ 0 h 860"/>
                <a:gd name="T14" fmla="*/ 0 w 544"/>
                <a:gd name="T15" fmla="*/ 0 h 860"/>
                <a:gd name="T16" fmla="*/ 0 w 544"/>
                <a:gd name="T17" fmla="*/ 0 h 860"/>
                <a:gd name="T18" fmla="*/ 0 w 544"/>
                <a:gd name="T19" fmla="*/ 0 h 860"/>
                <a:gd name="T20" fmla="*/ 0 w 544"/>
                <a:gd name="T21" fmla="*/ 0 h 860"/>
                <a:gd name="T22" fmla="*/ 0 w 544"/>
                <a:gd name="T23" fmla="*/ 0 h 860"/>
                <a:gd name="T24" fmla="*/ 0 w 544"/>
                <a:gd name="T25" fmla="*/ 0 h 860"/>
                <a:gd name="T26" fmla="*/ 0 w 544"/>
                <a:gd name="T27" fmla="*/ 0 h 860"/>
                <a:gd name="T28" fmla="*/ 0 w 544"/>
                <a:gd name="T29" fmla="*/ 0 h 860"/>
                <a:gd name="T30" fmla="*/ 0 w 544"/>
                <a:gd name="T31" fmla="*/ 0 h 860"/>
                <a:gd name="T32" fmla="*/ 0 w 544"/>
                <a:gd name="T33" fmla="*/ 0 h 860"/>
                <a:gd name="T34" fmla="*/ 0 w 544"/>
                <a:gd name="T35" fmla="*/ 0 h 860"/>
                <a:gd name="T36" fmla="*/ 0 w 544"/>
                <a:gd name="T37" fmla="*/ 0 h 860"/>
                <a:gd name="T38" fmla="*/ 0 w 544"/>
                <a:gd name="T39" fmla="*/ 0 h 860"/>
                <a:gd name="T40" fmla="*/ 0 w 544"/>
                <a:gd name="T41" fmla="*/ 0 h 860"/>
                <a:gd name="T42" fmla="*/ 0 w 544"/>
                <a:gd name="T43" fmla="*/ 0 h 860"/>
                <a:gd name="T44" fmla="*/ 0 w 544"/>
                <a:gd name="T45" fmla="*/ 0 h 860"/>
                <a:gd name="T46" fmla="*/ 0 w 544"/>
                <a:gd name="T47" fmla="*/ 0 h 860"/>
                <a:gd name="T48" fmla="*/ 0 w 544"/>
                <a:gd name="T49" fmla="*/ 0 h 860"/>
                <a:gd name="T50" fmla="*/ 0 w 544"/>
                <a:gd name="T51" fmla="*/ 0 h 860"/>
                <a:gd name="T52" fmla="*/ 0 w 544"/>
                <a:gd name="T53" fmla="*/ 0 h 860"/>
                <a:gd name="T54" fmla="*/ 0 w 544"/>
                <a:gd name="T55" fmla="*/ 0 h 860"/>
                <a:gd name="T56" fmla="*/ 0 w 544"/>
                <a:gd name="T57" fmla="*/ 0 h 860"/>
                <a:gd name="T58" fmla="*/ 0 w 544"/>
                <a:gd name="T59" fmla="*/ 0 h 860"/>
                <a:gd name="T60" fmla="*/ 0 w 544"/>
                <a:gd name="T61" fmla="*/ 0 h 860"/>
                <a:gd name="T62" fmla="*/ 0 w 544"/>
                <a:gd name="T63" fmla="*/ 0 h 860"/>
                <a:gd name="T64" fmla="*/ 0 w 544"/>
                <a:gd name="T65" fmla="*/ 0 h 860"/>
                <a:gd name="T66" fmla="*/ 0 w 544"/>
                <a:gd name="T67" fmla="*/ 0 h 860"/>
                <a:gd name="T68" fmla="*/ 0 w 544"/>
                <a:gd name="T69" fmla="*/ 0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4"/>
                <a:gd name="T106" fmla="*/ 0 h 860"/>
                <a:gd name="T107" fmla="*/ 544 w 544"/>
                <a:gd name="T108" fmla="*/ 860 h 8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4" h="860">
                  <a:moveTo>
                    <a:pt x="163" y="14"/>
                  </a:moveTo>
                  <a:lnTo>
                    <a:pt x="149" y="83"/>
                  </a:lnTo>
                  <a:lnTo>
                    <a:pt x="95" y="123"/>
                  </a:lnTo>
                  <a:lnTo>
                    <a:pt x="68" y="164"/>
                  </a:lnTo>
                  <a:lnTo>
                    <a:pt x="53" y="219"/>
                  </a:lnTo>
                  <a:lnTo>
                    <a:pt x="40" y="274"/>
                  </a:lnTo>
                  <a:lnTo>
                    <a:pt x="40" y="314"/>
                  </a:lnTo>
                  <a:lnTo>
                    <a:pt x="40" y="369"/>
                  </a:lnTo>
                  <a:lnTo>
                    <a:pt x="40" y="423"/>
                  </a:lnTo>
                  <a:lnTo>
                    <a:pt x="40" y="450"/>
                  </a:lnTo>
                  <a:lnTo>
                    <a:pt x="13" y="491"/>
                  </a:lnTo>
                  <a:lnTo>
                    <a:pt x="13" y="614"/>
                  </a:lnTo>
                  <a:lnTo>
                    <a:pt x="0" y="724"/>
                  </a:lnTo>
                  <a:lnTo>
                    <a:pt x="13" y="765"/>
                  </a:lnTo>
                  <a:lnTo>
                    <a:pt x="40" y="818"/>
                  </a:lnTo>
                  <a:lnTo>
                    <a:pt x="95" y="860"/>
                  </a:lnTo>
                  <a:lnTo>
                    <a:pt x="272" y="818"/>
                  </a:lnTo>
                  <a:lnTo>
                    <a:pt x="491" y="805"/>
                  </a:lnTo>
                  <a:lnTo>
                    <a:pt x="531" y="805"/>
                  </a:lnTo>
                  <a:lnTo>
                    <a:pt x="544" y="710"/>
                  </a:lnTo>
                  <a:lnTo>
                    <a:pt x="544" y="614"/>
                  </a:lnTo>
                  <a:lnTo>
                    <a:pt x="544" y="546"/>
                  </a:lnTo>
                  <a:lnTo>
                    <a:pt x="544" y="423"/>
                  </a:lnTo>
                  <a:lnTo>
                    <a:pt x="531" y="342"/>
                  </a:lnTo>
                  <a:lnTo>
                    <a:pt x="518" y="274"/>
                  </a:lnTo>
                  <a:lnTo>
                    <a:pt x="476" y="219"/>
                  </a:lnTo>
                  <a:lnTo>
                    <a:pt x="436" y="164"/>
                  </a:lnTo>
                  <a:lnTo>
                    <a:pt x="395" y="123"/>
                  </a:lnTo>
                  <a:lnTo>
                    <a:pt x="355" y="83"/>
                  </a:lnTo>
                  <a:lnTo>
                    <a:pt x="300" y="69"/>
                  </a:lnTo>
                  <a:lnTo>
                    <a:pt x="300" y="55"/>
                  </a:lnTo>
                  <a:lnTo>
                    <a:pt x="272" y="14"/>
                  </a:lnTo>
                  <a:lnTo>
                    <a:pt x="231" y="0"/>
                  </a:lnTo>
                  <a:lnTo>
                    <a:pt x="204" y="0"/>
                  </a:lnTo>
                  <a:lnTo>
                    <a:pt x="163" y="14"/>
                  </a:lnTo>
                  <a:close/>
                </a:path>
              </a:pathLst>
            </a:custGeom>
            <a:solidFill>
              <a:srgbClr val="FFFFFF"/>
            </a:solidFill>
            <a:ln w="9525">
              <a:noFill/>
              <a:round/>
              <a:headEnd/>
              <a:tailEnd/>
            </a:ln>
          </p:spPr>
          <p:txBody>
            <a:bodyPr/>
            <a:lstStyle/>
            <a:p>
              <a:endParaRPr lang="en-US"/>
            </a:p>
          </p:txBody>
        </p:sp>
        <p:sp>
          <p:nvSpPr>
            <p:cNvPr id="15450" name="Freeform 97"/>
            <p:cNvSpPr>
              <a:spLocks/>
            </p:cNvSpPr>
            <p:nvPr/>
          </p:nvSpPr>
          <p:spPr bwMode="auto">
            <a:xfrm>
              <a:off x="2092" y="2424"/>
              <a:ext cx="181" cy="287"/>
            </a:xfrm>
            <a:custGeom>
              <a:avLst/>
              <a:gdLst>
                <a:gd name="T0" fmla="*/ 0 w 544"/>
                <a:gd name="T1" fmla="*/ 0 h 860"/>
                <a:gd name="T2" fmla="*/ 0 w 544"/>
                <a:gd name="T3" fmla="*/ 0 h 860"/>
                <a:gd name="T4" fmla="*/ 0 w 544"/>
                <a:gd name="T5" fmla="*/ 0 h 860"/>
                <a:gd name="T6" fmla="*/ 0 w 544"/>
                <a:gd name="T7" fmla="*/ 0 h 860"/>
                <a:gd name="T8" fmla="*/ 0 w 544"/>
                <a:gd name="T9" fmla="*/ 0 h 860"/>
                <a:gd name="T10" fmla="*/ 0 w 544"/>
                <a:gd name="T11" fmla="*/ 0 h 860"/>
                <a:gd name="T12" fmla="*/ 0 w 544"/>
                <a:gd name="T13" fmla="*/ 0 h 860"/>
                <a:gd name="T14" fmla="*/ 0 w 544"/>
                <a:gd name="T15" fmla="*/ 0 h 860"/>
                <a:gd name="T16" fmla="*/ 0 w 544"/>
                <a:gd name="T17" fmla="*/ 0 h 860"/>
                <a:gd name="T18" fmla="*/ 0 w 544"/>
                <a:gd name="T19" fmla="*/ 0 h 860"/>
                <a:gd name="T20" fmla="*/ 0 w 544"/>
                <a:gd name="T21" fmla="*/ 0 h 860"/>
                <a:gd name="T22" fmla="*/ 0 w 544"/>
                <a:gd name="T23" fmla="*/ 0 h 860"/>
                <a:gd name="T24" fmla="*/ 0 w 544"/>
                <a:gd name="T25" fmla="*/ 0 h 860"/>
                <a:gd name="T26" fmla="*/ 0 w 544"/>
                <a:gd name="T27" fmla="*/ 0 h 860"/>
                <a:gd name="T28" fmla="*/ 0 w 544"/>
                <a:gd name="T29" fmla="*/ 0 h 860"/>
                <a:gd name="T30" fmla="*/ 0 w 544"/>
                <a:gd name="T31" fmla="*/ 0 h 860"/>
                <a:gd name="T32" fmla="*/ 0 w 544"/>
                <a:gd name="T33" fmla="*/ 0 h 860"/>
                <a:gd name="T34" fmla="*/ 0 w 544"/>
                <a:gd name="T35" fmla="*/ 0 h 860"/>
                <a:gd name="T36" fmla="*/ 0 w 544"/>
                <a:gd name="T37" fmla="*/ 0 h 860"/>
                <a:gd name="T38" fmla="*/ 0 w 544"/>
                <a:gd name="T39" fmla="*/ 0 h 860"/>
                <a:gd name="T40" fmla="*/ 0 w 544"/>
                <a:gd name="T41" fmla="*/ 0 h 860"/>
                <a:gd name="T42" fmla="*/ 0 w 544"/>
                <a:gd name="T43" fmla="*/ 0 h 860"/>
                <a:gd name="T44" fmla="*/ 0 w 544"/>
                <a:gd name="T45" fmla="*/ 0 h 860"/>
                <a:gd name="T46" fmla="*/ 0 w 544"/>
                <a:gd name="T47" fmla="*/ 0 h 860"/>
                <a:gd name="T48" fmla="*/ 0 w 544"/>
                <a:gd name="T49" fmla="*/ 0 h 860"/>
                <a:gd name="T50" fmla="*/ 0 w 544"/>
                <a:gd name="T51" fmla="*/ 0 h 860"/>
                <a:gd name="T52" fmla="*/ 0 w 544"/>
                <a:gd name="T53" fmla="*/ 0 h 860"/>
                <a:gd name="T54" fmla="*/ 0 w 544"/>
                <a:gd name="T55" fmla="*/ 0 h 860"/>
                <a:gd name="T56" fmla="*/ 0 w 544"/>
                <a:gd name="T57" fmla="*/ 0 h 860"/>
                <a:gd name="T58" fmla="*/ 0 w 544"/>
                <a:gd name="T59" fmla="*/ 0 h 860"/>
                <a:gd name="T60" fmla="*/ 0 w 544"/>
                <a:gd name="T61" fmla="*/ 0 h 860"/>
                <a:gd name="T62" fmla="*/ 0 w 544"/>
                <a:gd name="T63" fmla="*/ 0 h 860"/>
                <a:gd name="T64" fmla="*/ 0 w 544"/>
                <a:gd name="T65" fmla="*/ 0 h 860"/>
                <a:gd name="T66" fmla="*/ 0 w 544"/>
                <a:gd name="T67" fmla="*/ 0 h 860"/>
                <a:gd name="T68" fmla="*/ 0 w 544"/>
                <a:gd name="T69" fmla="*/ 0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4"/>
                <a:gd name="T106" fmla="*/ 0 h 860"/>
                <a:gd name="T107" fmla="*/ 544 w 544"/>
                <a:gd name="T108" fmla="*/ 860 h 8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4" h="860">
                  <a:moveTo>
                    <a:pt x="163" y="14"/>
                  </a:moveTo>
                  <a:lnTo>
                    <a:pt x="149" y="83"/>
                  </a:lnTo>
                  <a:lnTo>
                    <a:pt x="95" y="123"/>
                  </a:lnTo>
                  <a:lnTo>
                    <a:pt x="68" y="164"/>
                  </a:lnTo>
                  <a:lnTo>
                    <a:pt x="53" y="219"/>
                  </a:lnTo>
                  <a:lnTo>
                    <a:pt x="40" y="274"/>
                  </a:lnTo>
                  <a:lnTo>
                    <a:pt x="40" y="314"/>
                  </a:lnTo>
                  <a:lnTo>
                    <a:pt x="40" y="369"/>
                  </a:lnTo>
                  <a:lnTo>
                    <a:pt x="40" y="423"/>
                  </a:lnTo>
                  <a:lnTo>
                    <a:pt x="40" y="450"/>
                  </a:lnTo>
                  <a:lnTo>
                    <a:pt x="13" y="491"/>
                  </a:lnTo>
                  <a:lnTo>
                    <a:pt x="13" y="614"/>
                  </a:lnTo>
                  <a:lnTo>
                    <a:pt x="0" y="724"/>
                  </a:lnTo>
                  <a:lnTo>
                    <a:pt x="13" y="765"/>
                  </a:lnTo>
                  <a:lnTo>
                    <a:pt x="40" y="818"/>
                  </a:lnTo>
                  <a:lnTo>
                    <a:pt x="95" y="860"/>
                  </a:lnTo>
                  <a:lnTo>
                    <a:pt x="272" y="818"/>
                  </a:lnTo>
                  <a:lnTo>
                    <a:pt x="491" y="805"/>
                  </a:lnTo>
                  <a:lnTo>
                    <a:pt x="531" y="805"/>
                  </a:lnTo>
                  <a:lnTo>
                    <a:pt x="544" y="710"/>
                  </a:lnTo>
                  <a:lnTo>
                    <a:pt x="544" y="614"/>
                  </a:lnTo>
                  <a:lnTo>
                    <a:pt x="544" y="546"/>
                  </a:lnTo>
                  <a:lnTo>
                    <a:pt x="544" y="423"/>
                  </a:lnTo>
                  <a:lnTo>
                    <a:pt x="531" y="342"/>
                  </a:lnTo>
                  <a:lnTo>
                    <a:pt x="518" y="274"/>
                  </a:lnTo>
                  <a:lnTo>
                    <a:pt x="476" y="219"/>
                  </a:lnTo>
                  <a:lnTo>
                    <a:pt x="436" y="164"/>
                  </a:lnTo>
                  <a:lnTo>
                    <a:pt x="395" y="123"/>
                  </a:lnTo>
                  <a:lnTo>
                    <a:pt x="355" y="83"/>
                  </a:lnTo>
                  <a:lnTo>
                    <a:pt x="300" y="69"/>
                  </a:lnTo>
                  <a:lnTo>
                    <a:pt x="300" y="55"/>
                  </a:lnTo>
                  <a:lnTo>
                    <a:pt x="272" y="14"/>
                  </a:lnTo>
                  <a:lnTo>
                    <a:pt x="231" y="0"/>
                  </a:lnTo>
                  <a:lnTo>
                    <a:pt x="204" y="0"/>
                  </a:lnTo>
                  <a:lnTo>
                    <a:pt x="163" y="14"/>
                  </a:lnTo>
                </a:path>
              </a:pathLst>
            </a:custGeom>
            <a:noFill/>
            <a:ln w="0">
              <a:solidFill>
                <a:srgbClr val="000000"/>
              </a:solidFill>
              <a:round/>
              <a:headEnd/>
              <a:tailEnd/>
            </a:ln>
          </p:spPr>
          <p:txBody>
            <a:bodyPr/>
            <a:lstStyle/>
            <a:p>
              <a:endParaRPr lang="en-US"/>
            </a:p>
          </p:txBody>
        </p:sp>
        <p:sp>
          <p:nvSpPr>
            <p:cNvPr id="15451" name="Freeform 98"/>
            <p:cNvSpPr>
              <a:spLocks/>
            </p:cNvSpPr>
            <p:nvPr/>
          </p:nvSpPr>
          <p:spPr bwMode="auto">
            <a:xfrm>
              <a:off x="2092" y="2424"/>
              <a:ext cx="181" cy="287"/>
            </a:xfrm>
            <a:custGeom>
              <a:avLst/>
              <a:gdLst>
                <a:gd name="T0" fmla="*/ 0 w 544"/>
                <a:gd name="T1" fmla="*/ 0 h 860"/>
                <a:gd name="T2" fmla="*/ 0 w 544"/>
                <a:gd name="T3" fmla="*/ 0 h 860"/>
                <a:gd name="T4" fmla="*/ 0 w 544"/>
                <a:gd name="T5" fmla="*/ 0 h 860"/>
                <a:gd name="T6" fmla="*/ 0 w 544"/>
                <a:gd name="T7" fmla="*/ 0 h 860"/>
                <a:gd name="T8" fmla="*/ 0 w 544"/>
                <a:gd name="T9" fmla="*/ 0 h 860"/>
                <a:gd name="T10" fmla="*/ 0 w 544"/>
                <a:gd name="T11" fmla="*/ 0 h 860"/>
                <a:gd name="T12" fmla="*/ 0 w 544"/>
                <a:gd name="T13" fmla="*/ 0 h 860"/>
                <a:gd name="T14" fmla="*/ 0 w 544"/>
                <a:gd name="T15" fmla="*/ 0 h 860"/>
                <a:gd name="T16" fmla="*/ 0 w 544"/>
                <a:gd name="T17" fmla="*/ 0 h 860"/>
                <a:gd name="T18" fmla="*/ 0 w 544"/>
                <a:gd name="T19" fmla="*/ 0 h 860"/>
                <a:gd name="T20" fmla="*/ 0 w 544"/>
                <a:gd name="T21" fmla="*/ 0 h 860"/>
                <a:gd name="T22" fmla="*/ 0 w 544"/>
                <a:gd name="T23" fmla="*/ 0 h 860"/>
                <a:gd name="T24" fmla="*/ 0 w 544"/>
                <a:gd name="T25" fmla="*/ 0 h 860"/>
                <a:gd name="T26" fmla="*/ 0 w 544"/>
                <a:gd name="T27" fmla="*/ 0 h 860"/>
                <a:gd name="T28" fmla="*/ 0 w 544"/>
                <a:gd name="T29" fmla="*/ 0 h 860"/>
                <a:gd name="T30" fmla="*/ 0 w 544"/>
                <a:gd name="T31" fmla="*/ 0 h 860"/>
                <a:gd name="T32" fmla="*/ 0 w 544"/>
                <a:gd name="T33" fmla="*/ 0 h 860"/>
                <a:gd name="T34" fmla="*/ 0 w 544"/>
                <a:gd name="T35" fmla="*/ 0 h 860"/>
                <a:gd name="T36" fmla="*/ 0 w 544"/>
                <a:gd name="T37" fmla="*/ 0 h 860"/>
                <a:gd name="T38" fmla="*/ 0 w 544"/>
                <a:gd name="T39" fmla="*/ 0 h 860"/>
                <a:gd name="T40" fmla="*/ 0 w 544"/>
                <a:gd name="T41" fmla="*/ 0 h 860"/>
                <a:gd name="T42" fmla="*/ 0 w 544"/>
                <a:gd name="T43" fmla="*/ 0 h 860"/>
                <a:gd name="T44" fmla="*/ 0 w 544"/>
                <a:gd name="T45" fmla="*/ 0 h 860"/>
                <a:gd name="T46" fmla="*/ 0 w 544"/>
                <a:gd name="T47" fmla="*/ 0 h 860"/>
                <a:gd name="T48" fmla="*/ 0 w 544"/>
                <a:gd name="T49" fmla="*/ 0 h 860"/>
                <a:gd name="T50" fmla="*/ 0 w 544"/>
                <a:gd name="T51" fmla="*/ 0 h 860"/>
                <a:gd name="T52" fmla="*/ 0 w 544"/>
                <a:gd name="T53" fmla="*/ 0 h 860"/>
                <a:gd name="T54" fmla="*/ 0 w 544"/>
                <a:gd name="T55" fmla="*/ 0 h 860"/>
                <a:gd name="T56" fmla="*/ 0 w 544"/>
                <a:gd name="T57" fmla="*/ 0 h 860"/>
                <a:gd name="T58" fmla="*/ 0 w 544"/>
                <a:gd name="T59" fmla="*/ 0 h 860"/>
                <a:gd name="T60" fmla="*/ 0 w 544"/>
                <a:gd name="T61" fmla="*/ 0 h 860"/>
                <a:gd name="T62" fmla="*/ 0 w 544"/>
                <a:gd name="T63" fmla="*/ 0 h 860"/>
                <a:gd name="T64" fmla="*/ 0 w 544"/>
                <a:gd name="T65" fmla="*/ 0 h 860"/>
                <a:gd name="T66" fmla="*/ 0 w 544"/>
                <a:gd name="T67" fmla="*/ 0 h 860"/>
                <a:gd name="T68" fmla="*/ 0 w 544"/>
                <a:gd name="T69" fmla="*/ 0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4"/>
                <a:gd name="T106" fmla="*/ 0 h 860"/>
                <a:gd name="T107" fmla="*/ 544 w 544"/>
                <a:gd name="T108" fmla="*/ 860 h 8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4" h="860">
                  <a:moveTo>
                    <a:pt x="163" y="14"/>
                  </a:moveTo>
                  <a:lnTo>
                    <a:pt x="149" y="83"/>
                  </a:lnTo>
                  <a:lnTo>
                    <a:pt x="95" y="123"/>
                  </a:lnTo>
                  <a:lnTo>
                    <a:pt x="68" y="164"/>
                  </a:lnTo>
                  <a:lnTo>
                    <a:pt x="53" y="219"/>
                  </a:lnTo>
                  <a:lnTo>
                    <a:pt x="40" y="274"/>
                  </a:lnTo>
                  <a:lnTo>
                    <a:pt x="40" y="314"/>
                  </a:lnTo>
                  <a:lnTo>
                    <a:pt x="40" y="369"/>
                  </a:lnTo>
                  <a:lnTo>
                    <a:pt x="40" y="423"/>
                  </a:lnTo>
                  <a:lnTo>
                    <a:pt x="40" y="450"/>
                  </a:lnTo>
                  <a:lnTo>
                    <a:pt x="13" y="491"/>
                  </a:lnTo>
                  <a:lnTo>
                    <a:pt x="13" y="614"/>
                  </a:lnTo>
                  <a:lnTo>
                    <a:pt x="0" y="724"/>
                  </a:lnTo>
                  <a:lnTo>
                    <a:pt x="13" y="765"/>
                  </a:lnTo>
                  <a:lnTo>
                    <a:pt x="40" y="818"/>
                  </a:lnTo>
                  <a:lnTo>
                    <a:pt x="95" y="860"/>
                  </a:lnTo>
                  <a:lnTo>
                    <a:pt x="272" y="818"/>
                  </a:lnTo>
                  <a:lnTo>
                    <a:pt x="491" y="805"/>
                  </a:lnTo>
                  <a:lnTo>
                    <a:pt x="531" y="805"/>
                  </a:lnTo>
                  <a:lnTo>
                    <a:pt x="544" y="710"/>
                  </a:lnTo>
                  <a:lnTo>
                    <a:pt x="544" y="614"/>
                  </a:lnTo>
                  <a:lnTo>
                    <a:pt x="544" y="546"/>
                  </a:lnTo>
                  <a:lnTo>
                    <a:pt x="544" y="423"/>
                  </a:lnTo>
                  <a:lnTo>
                    <a:pt x="531" y="342"/>
                  </a:lnTo>
                  <a:lnTo>
                    <a:pt x="518" y="274"/>
                  </a:lnTo>
                  <a:lnTo>
                    <a:pt x="476" y="219"/>
                  </a:lnTo>
                  <a:lnTo>
                    <a:pt x="436" y="164"/>
                  </a:lnTo>
                  <a:lnTo>
                    <a:pt x="395" y="123"/>
                  </a:lnTo>
                  <a:lnTo>
                    <a:pt x="355" y="83"/>
                  </a:lnTo>
                  <a:lnTo>
                    <a:pt x="300" y="69"/>
                  </a:lnTo>
                  <a:lnTo>
                    <a:pt x="300" y="55"/>
                  </a:lnTo>
                  <a:lnTo>
                    <a:pt x="272" y="14"/>
                  </a:lnTo>
                  <a:lnTo>
                    <a:pt x="231" y="0"/>
                  </a:lnTo>
                  <a:lnTo>
                    <a:pt x="204" y="0"/>
                  </a:lnTo>
                  <a:lnTo>
                    <a:pt x="163" y="14"/>
                  </a:lnTo>
                </a:path>
              </a:pathLst>
            </a:custGeom>
            <a:noFill/>
            <a:ln w="0">
              <a:solidFill>
                <a:srgbClr val="000000"/>
              </a:solidFill>
              <a:round/>
              <a:headEnd/>
              <a:tailEnd/>
            </a:ln>
          </p:spPr>
          <p:txBody>
            <a:bodyPr/>
            <a:lstStyle/>
            <a:p>
              <a:endParaRPr lang="en-US"/>
            </a:p>
          </p:txBody>
        </p:sp>
        <p:sp>
          <p:nvSpPr>
            <p:cNvPr id="15452" name="Freeform 99"/>
            <p:cNvSpPr>
              <a:spLocks/>
            </p:cNvSpPr>
            <p:nvPr/>
          </p:nvSpPr>
          <p:spPr bwMode="auto">
            <a:xfrm>
              <a:off x="1855" y="2429"/>
              <a:ext cx="68" cy="81"/>
            </a:xfrm>
            <a:custGeom>
              <a:avLst/>
              <a:gdLst>
                <a:gd name="T0" fmla="*/ 0 w 204"/>
                <a:gd name="T1" fmla="*/ 0 h 245"/>
                <a:gd name="T2" fmla="*/ 0 w 204"/>
                <a:gd name="T3" fmla="*/ 0 h 245"/>
                <a:gd name="T4" fmla="*/ 0 w 204"/>
                <a:gd name="T5" fmla="*/ 0 h 245"/>
                <a:gd name="T6" fmla="*/ 0 w 204"/>
                <a:gd name="T7" fmla="*/ 0 h 245"/>
                <a:gd name="T8" fmla="*/ 0 w 204"/>
                <a:gd name="T9" fmla="*/ 0 h 245"/>
                <a:gd name="T10" fmla="*/ 0 w 204"/>
                <a:gd name="T11" fmla="*/ 0 h 245"/>
                <a:gd name="T12" fmla="*/ 0 w 204"/>
                <a:gd name="T13" fmla="*/ 0 h 245"/>
                <a:gd name="T14" fmla="*/ 0 w 204"/>
                <a:gd name="T15" fmla="*/ 0 h 245"/>
                <a:gd name="T16" fmla="*/ 0 w 204"/>
                <a:gd name="T17" fmla="*/ 0 h 245"/>
                <a:gd name="T18" fmla="*/ 0 w 204"/>
                <a:gd name="T19" fmla="*/ 0 h 245"/>
                <a:gd name="T20" fmla="*/ 0 w 204"/>
                <a:gd name="T21" fmla="*/ 0 h 245"/>
                <a:gd name="T22" fmla="*/ 0 w 204"/>
                <a:gd name="T23" fmla="*/ 0 h 245"/>
                <a:gd name="T24" fmla="*/ 0 w 204"/>
                <a:gd name="T25" fmla="*/ 0 h 245"/>
                <a:gd name="T26" fmla="*/ 0 w 204"/>
                <a:gd name="T27" fmla="*/ 0 h 245"/>
                <a:gd name="T28" fmla="*/ 0 w 204"/>
                <a:gd name="T29" fmla="*/ 0 h 245"/>
                <a:gd name="T30" fmla="*/ 0 w 204"/>
                <a:gd name="T31" fmla="*/ 0 h 245"/>
                <a:gd name="T32" fmla="*/ 0 w 204"/>
                <a:gd name="T33" fmla="*/ 0 h 245"/>
                <a:gd name="T34" fmla="*/ 0 w 204"/>
                <a:gd name="T35" fmla="*/ 0 h 245"/>
                <a:gd name="T36" fmla="*/ 0 w 204"/>
                <a:gd name="T37" fmla="*/ 0 h 245"/>
                <a:gd name="T38" fmla="*/ 0 w 204"/>
                <a:gd name="T39" fmla="*/ 0 h 245"/>
                <a:gd name="T40" fmla="*/ 0 w 204"/>
                <a:gd name="T41" fmla="*/ 0 h 245"/>
                <a:gd name="T42" fmla="*/ 0 w 204"/>
                <a:gd name="T43" fmla="*/ 0 h 245"/>
                <a:gd name="T44" fmla="*/ 0 w 204"/>
                <a:gd name="T45" fmla="*/ 0 h 245"/>
                <a:gd name="T46" fmla="*/ 0 w 204"/>
                <a:gd name="T47" fmla="*/ 0 h 245"/>
                <a:gd name="T48" fmla="*/ 0 w 204"/>
                <a:gd name="T49" fmla="*/ 0 h 245"/>
                <a:gd name="T50" fmla="*/ 0 w 204"/>
                <a:gd name="T51" fmla="*/ 0 h 2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245"/>
                <a:gd name="T80" fmla="*/ 204 w 204"/>
                <a:gd name="T81" fmla="*/ 245 h 2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245">
                  <a:moveTo>
                    <a:pt x="204" y="96"/>
                  </a:moveTo>
                  <a:lnTo>
                    <a:pt x="191" y="96"/>
                  </a:lnTo>
                  <a:lnTo>
                    <a:pt x="151" y="109"/>
                  </a:lnTo>
                  <a:lnTo>
                    <a:pt x="136" y="96"/>
                  </a:lnTo>
                  <a:lnTo>
                    <a:pt x="136" y="55"/>
                  </a:lnTo>
                  <a:lnTo>
                    <a:pt x="151" y="41"/>
                  </a:lnTo>
                  <a:lnTo>
                    <a:pt x="151" y="14"/>
                  </a:lnTo>
                  <a:lnTo>
                    <a:pt x="164" y="14"/>
                  </a:lnTo>
                  <a:lnTo>
                    <a:pt x="151" y="0"/>
                  </a:lnTo>
                  <a:lnTo>
                    <a:pt x="109" y="0"/>
                  </a:lnTo>
                  <a:lnTo>
                    <a:pt x="68" y="28"/>
                  </a:lnTo>
                  <a:lnTo>
                    <a:pt x="55" y="41"/>
                  </a:lnTo>
                  <a:lnTo>
                    <a:pt x="28" y="82"/>
                  </a:lnTo>
                  <a:lnTo>
                    <a:pt x="15" y="109"/>
                  </a:lnTo>
                  <a:lnTo>
                    <a:pt x="15" y="124"/>
                  </a:lnTo>
                  <a:lnTo>
                    <a:pt x="0" y="164"/>
                  </a:lnTo>
                  <a:lnTo>
                    <a:pt x="15" y="219"/>
                  </a:lnTo>
                  <a:lnTo>
                    <a:pt x="28" y="232"/>
                  </a:lnTo>
                  <a:lnTo>
                    <a:pt x="55" y="245"/>
                  </a:lnTo>
                  <a:lnTo>
                    <a:pt x="83" y="245"/>
                  </a:lnTo>
                  <a:lnTo>
                    <a:pt x="123" y="232"/>
                  </a:lnTo>
                  <a:lnTo>
                    <a:pt x="136" y="219"/>
                  </a:lnTo>
                  <a:lnTo>
                    <a:pt x="164" y="205"/>
                  </a:lnTo>
                  <a:lnTo>
                    <a:pt x="178" y="177"/>
                  </a:lnTo>
                  <a:lnTo>
                    <a:pt x="191" y="150"/>
                  </a:lnTo>
                  <a:lnTo>
                    <a:pt x="204" y="96"/>
                  </a:lnTo>
                  <a:close/>
                </a:path>
              </a:pathLst>
            </a:custGeom>
            <a:solidFill>
              <a:srgbClr val="0E0D0D"/>
            </a:solidFill>
            <a:ln w="9525">
              <a:noFill/>
              <a:round/>
              <a:headEnd/>
              <a:tailEnd/>
            </a:ln>
          </p:spPr>
          <p:txBody>
            <a:bodyPr/>
            <a:lstStyle/>
            <a:p>
              <a:endParaRPr lang="en-US"/>
            </a:p>
          </p:txBody>
        </p:sp>
        <p:sp>
          <p:nvSpPr>
            <p:cNvPr id="15453" name="Freeform 100"/>
            <p:cNvSpPr>
              <a:spLocks/>
            </p:cNvSpPr>
            <p:nvPr/>
          </p:nvSpPr>
          <p:spPr bwMode="auto">
            <a:xfrm>
              <a:off x="1855" y="2429"/>
              <a:ext cx="68" cy="81"/>
            </a:xfrm>
            <a:custGeom>
              <a:avLst/>
              <a:gdLst>
                <a:gd name="T0" fmla="*/ 0 w 204"/>
                <a:gd name="T1" fmla="*/ 0 h 245"/>
                <a:gd name="T2" fmla="*/ 0 w 204"/>
                <a:gd name="T3" fmla="*/ 0 h 245"/>
                <a:gd name="T4" fmla="*/ 0 w 204"/>
                <a:gd name="T5" fmla="*/ 0 h 245"/>
                <a:gd name="T6" fmla="*/ 0 w 204"/>
                <a:gd name="T7" fmla="*/ 0 h 245"/>
                <a:gd name="T8" fmla="*/ 0 w 204"/>
                <a:gd name="T9" fmla="*/ 0 h 245"/>
                <a:gd name="T10" fmla="*/ 0 w 204"/>
                <a:gd name="T11" fmla="*/ 0 h 245"/>
                <a:gd name="T12" fmla="*/ 0 w 204"/>
                <a:gd name="T13" fmla="*/ 0 h 245"/>
                <a:gd name="T14" fmla="*/ 0 w 204"/>
                <a:gd name="T15" fmla="*/ 0 h 245"/>
                <a:gd name="T16" fmla="*/ 0 w 204"/>
                <a:gd name="T17" fmla="*/ 0 h 245"/>
                <a:gd name="T18" fmla="*/ 0 w 204"/>
                <a:gd name="T19" fmla="*/ 0 h 245"/>
                <a:gd name="T20" fmla="*/ 0 w 204"/>
                <a:gd name="T21" fmla="*/ 0 h 245"/>
                <a:gd name="T22" fmla="*/ 0 w 204"/>
                <a:gd name="T23" fmla="*/ 0 h 245"/>
                <a:gd name="T24" fmla="*/ 0 w 204"/>
                <a:gd name="T25" fmla="*/ 0 h 245"/>
                <a:gd name="T26" fmla="*/ 0 w 204"/>
                <a:gd name="T27" fmla="*/ 0 h 245"/>
                <a:gd name="T28" fmla="*/ 0 w 204"/>
                <a:gd name="T29" fmla="*/ 0 h 245"/>
                <a:gd name="T30" fmla="*/ 0 w 204"/>
                <a:gd name="T31" fmla="*/ 0 h 245"/>
                <a:gd name="T32" fmla="*/ 0 w 204"/>
                <a:gd name="T33" fmla="*/ 0 h 245"/>
                <a:gd name="T34" fmla="*/ 0 w 204"/>
                <a:gd name="T35" fmla="*/ 0 h 245"/>
                <a:gd name="T36" fmla="*/ 0 w 204"/>
                <a:gd name="T37" fmla="*/ 0 h 245"/>
                <a:gd name="T38" fmla="*/ 0 w 204"/>
                <a:gd name="T39" fmla="*/ 0 h 245"/>
                <a:gd name="T40" fmla="*/ 0 w 204"/>
                <a:gd name="T41" fmla="*/ 0 h 245"/>
                <a:gd name="T42" fmla="*/ 0 w 204"/>
                <a:gd name="T43" fmla="*/ 0 h 245"/>
                <a:gd name="T44" fmla="*/ 0 w 204"/>
                <a:gd name="T45" fmla="*/ 0 h 245"/>
                <a:gd name="T46" fmla="*/ 0 w 204"/>
                <a:gd name="T47" fmla="*/ 0 h 245"/>
                <a:gd name="T48" fmla="*/ 0 w 204"/>
                <a:gd name="T49" fmla="*/ 0 h 245"/>
                <a:gd name="T50" fmla="*/ 0 w 204"/>
                <a:gd name="T51" fmla="*/ 0 h 2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245"/>
                <a:gd name="T80" fmla="*/ 204 w 204"/>
                <a:gd name="T81" fmla="*/ 245 h 2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245">
                  <a:moveTo>
                    <a:pt x="204" y="96"/>
                  </a:moveTo>
                  <a:lnTo>
                    <a:pt x="191" y="96"/>
                  </a:lnTo>
                  <a:lnTo>
                    <a:pt x="151" y="109"/>
                  </a:lnTo>
                  <a:lnTo>
                    <a:pt x="136" y="96"/>
                  </a:lnTo>
                  <a:lnTo>
                    <a:pt x="136" y="55"/>
                  </a:lnTo>
                  <a:lnTo>
                    <a:pt x="151" y="41"/>
                  </a:lnTo>
                  <a:lnTo>
                    <a:pt x="151" y="14"/>
                  </a:lnTo>
                  <a:lnTo>
                    <a:pt x="164" y="14"/>
                  </a:lnTo>
                  <a:lnTo>
                    <a:pt x="151" y="0"/>
                  </a:lnTo>
                  <a:lnTo>
                    <a:pt x="109" y="0"/>
                  </a:lnTo>
                  <a:lnTo>
                    <a:pt x="68" y="28"/>
                  </a:lnTo>
                  <a:lnTo>
                    <a:pt x="55" y="41"/>
                  </a:lnTo>
                  <a:lnTo>
                    <a:pt x="28" y="82"/>
                  </a:lnTo>
                  <a:lnTo>
                    <a:pt x="15" y="109"/>
                  </a:lnTo>
                  <a:lnTo>
                    <a:pt x="15" y="124"/>
                  </a:lnTo>
                  <a:lnTo>
                    <a:pt x="0" y="164"/>
                  </a:lnTo>
                  <a:lnTo>
                    <a:pt x="15" y="219"/>
                  </a:lnTo>
                  <a:lnTo>
                    <a:pt x="28" y="232"/>
                  </a:lnTo>
                  <a:lnTo>
                    <a:pt x="55" y="245"/>
                  </a:lnTo>
                  <a:lnTo>
                    <a:pt x="83" y="245"/>
                  </a:lnTo>
                  <a:lnTo>
                    <a:pt x="123" y="232"/>
                  </a:lnTo>
                  <a:lnTo>
                    <a:pt x="136" y="219"/>
                  </a:lnTo>
                  <a:lnTo>
                    <a:pt x="164" y="205"/>
                  </a:lnTo>
                  <a:lnTo>
                    <a:pt x="178" y="177"/>
                  </a:lnTo>
                  <a:lnTo>
                    <a:pt x="191" y="150"/>
                  </a:lnTo>
                  <a:lnTo>
                    <a:pt x="204" y="96"/>
                  </a:lnTo>
                </a:path>
              </a:pathLst>
            </a:custGeom>
            <a:noFill/>
            <a:ln w="0">
              <a:solidFill>
                <a:srgbClr val="000000"/>
              </a:solidFill>
              <a:round/>
              <a:headEnd/>
              <a:tailEnd/>
            </a:ln>
          </p:spPr>
          <p:txBody>
            <a:bodyPr/>
            <a:lstStyle/>
            <a:p>
              <a:endParaRPr lang="en-US"/>
            </a:p>
          </p:txBody>
        </p:sp>
        <p:sp>
          <p:nvSpPr>
            <p:cNvPr id="15454" name="Freeform 101"/>
            <p:cNvSpPr>
              <a:spLocks/>
            </p:cNvSpPr>
            <p:nvPr/>
          </p:nvSpPr>
          <p:spPr bwMode="auto">
            <a:xfrm>
              <a:off x="1855" y="2429"/>
              <a:ext cx="68" cy="81"/>
            </a:xfrm>
            <a:custGeom>
              <a:avLst/>
              <a:gdLst>
                <a:gd name="T0" fmla="*/ 0 w 204"/>
                <a:gd name="T1" fmla="*/ 0 h 245"/>
                <a:gd name="T2" fmla="*/ 0 w 204"/>
                <a:gd name="T3" fmla="*/ 0 h 245"/>
                <a:gd name="T4" fmla="*/ 0 w 204"/>
                <a:gd name="T5" fmla="*/ 0 h 245"/>
                <a:gd name="T6" fmla="*/ 0 w 204"/>
                <a:gd name="T7" fmla="*/ 0 h 245"/>
                <a:gd name="T8" fmla="*/ 0 w 204"/>
                <a:gd name="T9" fmla="*/ 0 h 245"/>
                <a:gd name="T10" fmla="*/ 0 w 204"/>
                <a:gd name="T11" fmla="*/ 0 h 245"/>
                <a:gd name="T12" fmla="*/ 0 w 204"/>
                <a:gd name="T13" fmla="*/ 0 h 245"/>
                <a:gd name="T14" fmla="*/ 0 w 204"/>
                <a:gd name="T15" fmla="*/ 0 h 245"/>
                <a:gd name="T16" fmla="*/ 0 w 204"/>
                <a:gd name="T17" fmla="*/ 0 h 245"/>
                <a:gd name="T18" fmla="*/ 0 w 204"/>
                <a:gd name="T19" fmla="*/ 0 h 245"/>
                <a:gd name="T20" fmla="*/ 0 w 204"/>
                <a:gd name="T21" fmla="*/ 0 h 245"/>
                <a:gd name="T22" fmla="*/ 0 w 204"/>
                <a:gd name="T23" fmla="*/ 0 h 245"/>
                <a:gd name="T24" fmla="*/ 0 w 204"/>
                <a:gd name="T25" fmla="*/ 0 h 245"/>
                <a:gd name="T26" fmla="*/ 0 w 204"/>
                <a:gd name="T27" fmla="*/ 0 h 245"/>
                <a:gd name="T28" fmla="*/ 0 w 204"/>
                <a:gd name="T29" fmla="*/ 0 h 245"/>
                <a:gd name="T30" fmla="*/ 0 w 204"/>
                <a:gd name="T31" fmla="*/ 0 h 245"/>
                <a:gd name="T32" fmla="*/ 0 w 204"/>
                <a:gd name="T33" fmla="*/ 0 h 245"/>
                <a:gd name="T34" fmla="*/ 0 w 204"/>
                <a:gd name="T35" fmla="*/ 0 h 245"/>
                <a:gd name="T36" fmla="*/ 0 w 204"/>
                <a:gd name="T37" fmla="*/ 0 h 245"/>
                <a:gd name="T38" fmla="*/ 0 w 204"/>
                <a:gd name="T39" fmla="*/ 0 h 245"/>
                <a:gd name="T40" fmla="*/ 0 w 204"/>
                <a:gd name="T41" fmla="*/ 0 h 245"/>
                <a:gd name="T42" fmla="*/ 0 w 204"/>
                <a:gd name="T43" fmla="*/ 0 h 245"/>
                <a:gd name="T44" fmla="*/ 0 w 204"/>
                <a:gd name="T45" fmla="*/ 0 h 245"/>
                <a:gd name="T46" fmla="*/ 0 w 204"/>
                <a:gd name="T47" fmla="*/ 0 h 245"/>
                <a:gd name="T48" fmla="*/ 0 w 204"/>
                <a:gd name="T49" fmla="*/ 0 h 245"/>
                <a:gd name="T50" fmla="*/ 0 w 204"/>
                <a:gd name="T51" fmla="*/ 0 h 2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245"/>
                <a:gd name="T80" fmla="*/ 204 w 204"/>
                <a:gd name="T81" fmla="*/ 245 h 2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245">
                  <a:moveTo>
                    <a:pt x="204" y="96"/>
                  </a:moveTo>
                  <a:lnTo>
                    <a:pt x="191" y="96"/>
                  </a:lnTo>
                  <a:lnTo>
                    <a:pt x="151" y="109"/>
                  </a:lnTo>
                  <a:lnTo>
                    <a:pt x="136" y="96"/>
                  </a:lnTo>
                  <a:lnTo>
                    <a:pt x="136" y="55"/>
                  </a:lnTo>
                  <a:lnTo>
                    <a:pt x="151" y="41"/>
                  </a:lnTo>
                  <a:lnTo>
                    <a:pt x="151" y="14"/>
                  </a:lnTo>
                  <a:lnTo>
                    <a:pt x="164" y="14"/>
                  </a:lnTo>
                  <a:lnTo>
                    <a:pt x="151" y="0"/>
                  </a:lnTo>
                  <a:lnTo>
                    <a:pt x="109" y="0"/>
                  </a:lnTo>
                  <a:lnTo>
                    <a:pt x="68" y="28"/>
                  </a:lnTo>
                  <a:lnTo>
                    <a:pt x="55" y="41"/>
                  </a:lnTo>
                  <a:lnTo>
                    <a:pt x="28" y="82"/>
                  </a:lnTo>
                  <a:lnTo>
                    <a:pt x="15" y="109"/>
                  </a:lnTo>
                  <a:lnTo>
                    <a:pt x="15" y="124"/>
                  </a:lnTo>
                  <a:lnTo>
                    <a:pt x="0" y="164"/>
                  </a:lnTo>
                  <a:lnTo>
                    <a:pt x="15" y="219"/>
                  </a:lnTo>
                  <a:lnTo>
                    <a:pt x="28" y="232"/>
                  </a:lnTo>
                  <a:lnTo>
                    <a:pt x="55" y="245"/>
                  </a:lnTo>
                  <a:lnTo>
                    <a:pt x="83" y="245"/>
                  </a:lnTo>
                  <a:lnTo>
                    <a:pt x="123" y="232"/>
                  </a:lnTo>
                  <a:lnTo>
                    <a:pt x="136" y="219"/>
                  </a:lnTo>
                  <a:lnTo>
                    <a:pt x="164" y="205"/>
                  </a:lnTo>
                  <a:lnTo>
                    <a:pt x="178" y="177"/>
                  </a:lnTo>
                  <a:lnTo>
                    <a:pt x="191" y="150"/>
                  </a:lnTo>
                  <a:lnTo>
                    <a:pt x="204" y="96"/>
                  </a:lnTo>
                </a:path>
              </a:pathLst>
            </a:custGeom>
            <a:noFill/>
            <a:ln w="0">
              <a:solidFill>
                <a:srgbClr val="000000"/>
              </a:solidFill>
              <a:round/>
              <a:headEnd/>
              <a:tailEnd/>
            </a:ln>
          </p:spPr>
          <p:txBody>
            <a:bodyPr/>
            <a:lstStyle/>
            <a:p>
              <a:endParaRPr lang="en-US"/>
            </a:p>
          </p:txBody>
        </p:sp>
        <p:sp>
          <p:nvSpPr>
            <p:cNvPr id="15455" name="Freeform 102"/>
            <p:cNvSpPr>
              <a:spLocks/>
            </p:cNvSpPr>
            <p:nvPr/>
          </p:nvSpPr>
          <p:spPr bwMode="auto">
            <a:xfrm>
              <a:off x="2137" y="2420"/>
              <a:ext cx="59" cy="82"/>
            </a:xfrm>
            <a:custGeom>
              <a:avLst/>
              <a:gdLst>
                <a:gd name="T0" fmla="*/ 0 w 177"/>
                <a:gd name="T1" fmla="*/ 0 h 246"/>
                <a:gd name="T2" fmla="*/ 0 w 177"/>
                <a:gd name="T3" fmla="*/ 0 h 246"/>
                <a:gd name="T4" fmla="*/ 0 w 177"/>
                <a:gd name="T5" fmla="*/ 0 h 246"/>
                <a:gd name="T6" fmla="*/ 0 w 177"/>
                <a:gd name="T7" fmla="*/ 0 h 246"/>
                <a:gd name="T8" fmla="*/ 0 w 177"/>
                <a:gd name="T9" fmla="*/ 0 h 246"/>
                <a:gd name="T10" fmla="*/ 0 w 177"/>
                <a:gd name="T11" fmla="*/ 0 h 246"/>
                <a:gd name="T12" fmla="*/ 0 w 177"/>
                <a:gd name="T13" fmla="*/ 0 h 246"/>
                <a:gd name="T14" fmla="*/ 0 w 177"/>
                <a:gd name="T15" fmla="*/ 0 h 246"/>
                <a:gd name="T16" fmla="*/ 0 w 177"/>
                <a:gd name="T17" fmla="*/ 0 h 246"/>
                <a:gd name="T18" fmla="*/ 0 w 177"/>
                <a:gd name="T19" fmla="*/ 0 h 246"/>
                <a:gd name="T20" fmla="*/ 0 w 177"/>
                <a:gd name="T21" fmla="*/ 0 h 246"/>
                <a:gd name="T22" fmla="*/ 0 w 177"/>
                <a:gd name="T23" fmla="*/ 0 h 246"/>
                <a:gd name="T24" fmla="*/ 0 w 177"/>
                <a:gd name="T25" fmla="*/ 0 h 246"/>
                <a:gd name="T26" fmla="*/ 0 w 177"/>
                <a:gd name="T27" fmla="*/ 0 h 246"/>
                <a:gd name="T28" fmla="*/ 0 w 177"/>
                <a:gd name="T29" fmla="*/ 0 h 246"/>
                <a:gd name="T30" fmla="*/ 0 w 177"/>
                <a:gd name="T31" fmla="*/ 0 h 246"/>
                <a:gd name="T32" fmla="*/ 0 w 177"/>
                <a:gd name="T33" fmla="*/ 0 h 246"/>
                <a:gd name="T34" fmla="*/ 0 w 177"/>
                <a:gd name="T35" fmla="*/ 0 h 246"/>
                <a:gd name="T36" fmla="*/ 0 w 177"/>
                <a:gd name="T37" fmla="*/ 0 h 246"/>
                <a:gd name="T38" fmla="*/ 0 w 177"/>
                <a:gd name="T39" fmla="*/ 0 h 246"/>
                <a:gd name="T40" fmla="*/ 0 w 177"/>
                <a:gd name="T41" fmla="*/ 0 h 246"/>
                <a:gd name="T42" fmla="*/ 0 w 177"/>
                <a:gd name="T43" fmla="*/ 0 h 246"/>
                <a:gd name="T44" fmla="*/ 0 w 177"/>
                <a:gd name="T45" fmla="*/ 0 h 246"/>
                <a:gd name="T46" fmla="*/ 0 w 177"/>
                <a:gd name="T47" fmla="*/ 0 h 246"/>
                <a:gd name="T48" fmla="*/ 0 w 177"/>
                <a:gd name="T49" fmla="*/ 0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246"/>
                <a:gd name="T77" fmla="*/ 177 w 177"/>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246">
                  <a:moveTo>
                    <a:pt x="136" y="109"/>
                  </a:moveTo>
                  <a:lnTo>
                    <a:pt x="164" y="68"/>
                  </a:lnTo>
                  <a:lnTo>
                    <a:pt x="177" y="96"/>
                  </a:lnTo>
                  <a:lnTo>
                    <a:pt x="177" y="136"/>
                  </a:lnTo>
                  <a:lnTo>
                    <a:pt x="177" y="177"/>
                  </a:lnTo>
                  <a:lnTo>
                    <a:pt x="164" y="204"/>
                  </a:lnTo>
                  <a:lnTo>
                    <a:pt x="150" y="246"/>
                  </a:lnTo>
                  <a:lnTo>
                    <a:pt x="123" y="246"/>
                  </a:lnTo>
                  <a:lnTo>
                    <a:pt x="81" y="246"/>
                  </a:lnTo>
                  <a:lnTo>
                    <a:pt x="55" y="246"/>
                  </a:lnTo>
                  <a:lnTo>
                    <a:pt x="40" y="232"/>
                  </a:lnTo>
                  <a:lnTo>
                    <a:pt x="27" y="219"/>
                  </a:lnTo>
                  <a:lnTo>
                    <a:pt x="0" y="191"/>
                  </a:lnTo>
                  <a:lnTo>
                    <a:pt x="0" y="136"/>
                  </a:lnTo>
                  <a:lnTo>
                    <a:pt x="0" y="82"/>
                  </a:lnTo>
                  <a:lnTo>
                    <a:pt x="0" y="41"/>
                  </a:lnTo>
                  <a:lnTo>
                    <a:pt x="27" y="13"/>
                  </a:lnTo>
                  <a:lnTo>
                    <a:pt x="68" y="0"/>
                  </a:lnTo>
                  <a:lnTo>
                    <a:pt x="81" y="13"/>
                  </a:lnTo>
                  <a:lnTo>
                    <a:pt x="81" y="41"/>
                  </a:lnTo>
                  <a:lnTo>
                    <a:pt x="68" y="82"/>
                  </a:lnTo>
                  <a:lnTo>
                    <a:pt x="68" y="109"/>
                  </a:lnTo>
                  <a:lnTo>
                    <a:pt x="81" y="123"/>
                  </a:lnTo>
                  <a:lnTo>
                    <a:pt x="109" y="123"/>
                  </a:lnTo>
                  <a:lnTo>
                    <a:pt x="136" y="109"/>
                  </a:lnTo>
                  <a:close/>
                </a:path>
              </a:pathLst>
            </a:custGeom>
            <a:solidFill>
              <a:srgbClr val="0E0D0D"/>
            </a:solidFill>
            <a:ln w="9525">
              <a:noFill/>
              <a:round/>
              <a:headEnd/>
              <a:tailEnd/>
            </a:ln>
          </p:spPr>
          <p:txBody>
            <a:bodyPr/>
            <a:lstStyle/>
            <a:p>
              <a:endParaRPr lang="en-US"/>
            </a:p>
          </p:txBody>
        </p:sp>
        <p:sp>
          <p:nvSpPr>
            <p:cNvPr id="15456" name="Freeform 103"/>
            <p:cNvSpPr>
              <a:spLocks/>
            </p:cNvSpPr>
            <p:nvPr/>
          </p:nvSpPr>
          <p:spPr bwMode="auto">
            <a:xfrm>
              <a:off x="2137" y="2420"/>
              <a:ext cx="59" cy="82"/>
            </a:xfrm>
            <a:custGeom>
              <a:avLst/>
              <a:gdLst>
                <a:gd name="T0" fmla="*/ 0 w 177"/>
                <a:gd name="T1" fmla="*/ 0 h 246"/>
                <a:gd name="T2" fmla="*/ 0 w 177"/>
                <a:gd name="T3" fmla="*/ 0 h 246"/>
                <a:gd name="T4" fmla="*/ 0 w 177"/>
                <a:gd name="T5" fmla="*/ 0 h 246"/>
                <a:gd name="T6" fmla="*/ 0 w 177"/>
                <a:gd name="T7" fmla="*/ 0 h 246"/>
                <a:gd name="T8" fmla="*/ 0 w 177"/>
                <a:gd name="T9" fmla="*/ 0 h 246"/>
                <a:gd name="T10" fmla="*/ 0 w 177"/>
                <a:gd name="T11" fmla="*/ 0 h 246"/>
                <a:gd name="T12" fmla="*/ 0 w 177"/>
                <a:gd name="T13" fmla="*/ 0 h 246"/>
                <a:gd name="T14" fmla="*/ 0 w 177"/>
                <a:gd name="T15" fmla="*/ 0 h 246"/>
                <a:gd name="T16" fmla="*/ 0 w 177"/>
                <a:gd name="T17" fmla="*/ 0 h 246"/>
                <a:gd name="T18" fmla="*/ 0 w 177"/>
                <a:gd name="T19" fmla="*/ 0 h 246"/>
                <a:gd name="T20" fmla="*/ 0 w 177"/>
                <a:gd name="T21" fmla="*/ 0 h 246"/>
                <a:gd name="T22" fmla="*/ 0 w 177"/>
                <a:gd name="T23" fmla="*/ 0 h 246"/>
                <a:gd name="T24" fmla="*/ 0 w 177"/>
                <a:gd name="T25" fmla="*/ 0 h 246"/>
                <a:gd name="T26" fmla="*/ 0 w 177"/>
                <a:gd name="T27" fmla="*/ 0 h 246"/>
                <a:gd name="T28" fmla="*/ 0 w 177"/>
                <a:gd name="T29" fmla="*/ 0 h 246"/>
                <a:gd name="T30" fmla="*/ 0 w 177"/>
                <a:gd name="T31" fmla="*/ 0 h 246"/>
                <a:gd name="T32" fmla="*/ 0 w 177"/>
                <a:gd name="T33" fmla="*/ 0 h 246"/>
                <a:gd name="T34" fmla="*/ 0 w 177"/>
                <a:gd name="T35" fmla="*/ 0 h 246"/>
                <a:gd name="T36" fmla="*/ 0 w 177"/>
                <a:gd name="T37" fmla="*/ 0 h 246"/>
                <a:gd name="T38" fmla="*/ 0 w 177"/>
                <a:gd name="T39" fmla="*/ 0 h 246"/>
                <a:gd name="T40" fmla="*/ 0 w 177"/>
                <a:gd name="T41" fmla="*/ 0 h 246"/>
                <a:gd name="T42" fmla="*/ 0 w 177"/>
                <a:gd name="T43" fmla="*/ 0 h 246"/>
                <a:gd name="T44" fmla="*/ 0 w 177"/>
                <a:gd name="T45" fmla="*/ 0 h 246"/>
                <a:gd name="T46" fmla="*/ 0 w 177"/>
                <a:gd name="T47" fmla="*/ 0 h 246"/>
                <a:gd name="T48" fmla="*/ 0 w 177"/>
                <a:gd name="T49" fmla="*/ 0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246"/>
                <a:gd name="T77" fmla="*/ 177 w 177"/>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246">
                  <a:moveTo>
                    <a:pt x="136" y="109"/>
                  </a:moveTo>
                  <a:lnTo>
                    <a:pt x="164" y="68"/>
                  </a:lnTo>
                  <a:lnTo>
                    <a:pt x="177" y="96"/>
                  </a:lnTo>
                  <a:lnTo>
                    <a:pt x="177" y="136"/>
                  </a:lnTo>
                  <a:lnTo>
                    <a:pt x="177" y="177"/>
                  </a:lnTo>
                  <a:lnTo>
                    <a:pt x="164" y="204"/>
                  </a:lnTo>
                  <a:lnTo>
                    <a:pt x="150" y="246"/>
                  </a:lnTo>
                  <a:lnTo>
                    <a:pt x="123" y="246"/>
                  </a:lnTo>
                  <a:lnTo>
                    <a:pt x="81" y="246"/>
                  </a:lnTo>
                  <a:lnTo>
                    <a:pt x="55" y="246"/>
                  </a:lnTo>
                  <a:lnTo>
                    <a:pt x="40" y="232"/>
                  </a:lnTo>
                  <a:lnTo>
                    <a:pt x="27" y="219"/>
                  </a:lnTo>
                  <a:lnTo>
                    <a:pt x="0" y="191"/>
                  </a:lnTo>
                  <a:lnTo>
                    <a:pt x="0" y="136"/>
                  </a:lnTo>
                  <a:lnTo>
                    <a:pt x="0" y="82"/>
                  </a:lnTo>
                  <a:lnTo>
                    <a:pt x="0" y="41"/>
                  </a:lnTo>
                  <a:lnTo>
                    <a:pt x="27" y="13"/>
                  </a:lnTo>
                  <a:lnTo>
                    <a:pt x="68" y="0"/>
                  </a:lnTo>
                  <a:lnTo>
                    <a:pt x="81" y="13"/>
                  </a:lnTo>
                  <a:lnTo>
                    <a:pt x="81" y="41"/>
                  </a:lnTo>
                  <a:lnTo>
                    <a:pt x="68" y="82"/>
                  </a:lnTo>
                  <a:lnTo>
                    <a:pt x="68" y="109"/>
                  </a:lnTo>
                  <a:lnTo>
                    <a:pt x="81" y="123"/>
                  </a:lnTo>
                  <a:lnTo>
                    <a:pt x="109" y="123"/>
                  </a:lnTo>
                  <a:lnTo>
                    <a:pt x="136" y="109"/>
                  </a:lnTo>
                </a:path>
              </a:pathLst>
            </a:custGeom>
            <a:noFill/>
            <a:ln w="0">
              <a:solidFill>
                <a:srgbClr val="000000"/>
              </a:solidFill>
              <a:round/>
              <a:headEnd/>
              <a:tailEnd/>
            </a:ln>
          </p:spPr>
          <p:txBody>
            <a:bodyPr/>
            <a:lstStyle/>
            <a:p>
              <a:endParaRPr lang="en-US"/>
            </a:p>
          </p:txBody>
        </p:sp>
        <p:sp>
          <p:nvSpPr>
            <p:cNvPr id="15457" name="Freeform 104"/>
            <p:cNvSpPr>
              <a:spLocks/>
            </p:cNvSpPr>
            <p:nvPr/>
          </p:nvSpPr>
          <p:spPr bwMode="auto">
            <a:xfrm>
              <a:off x="2137" y="2420"/>
              <a:ext cx="59" cy="82"/>
            </a:xfrm>
            <a:custGeom>
              <a:avLst/>
              <a:gdLst>
                <a:gd name="T0" fmla="*/ 0 w 177"/>
                <a:gd name="T1" fmla="*/ 0 h 246"/>
                <a:gd name="T2" fmla="*/ 0 w 177"/>
                <a:gd name="T3" fmla="*/ 0 h 246"/>
                <a:gd name="T4" fmla="*/ 0 w 177"/>
                <a:gd name="T5" fmla="*/ 0 h 246"/>
                <a:gd name="T6" fmla="*/ 0 w 177"/>
                <a:gd name="T7" fmla="*/ 0 h 246"/>
                <a:gd name="T8" fmla="*/ 0 w 177"/>
                <a:gd name="T9" fmla="*/ 0 h 246"/>
                <a:gd name="T10" fmla="*/ 0 w 177"/>
                <a:gd name="T11" fmla="*/ 0 h 246"/>
                <a:gd name="T12" fmla="*/ 0 w 177"/>
                <a:gd name="T13" fmla="*/ 0 h 246"/>
                <a:gd name="T14" fmla="*/ 0 w 177"/>
                <a:gd name="T15" fmla="*/ 0 h 246"/>
                <a:gd name="T16" fmla="*/ 0 w 177"/>
                <a:gd name="T17" fmla="*/ 0 h 246"/>
                <a:gd name="T18" fmla="*/ 0 w 177"/>
                <a:gd name="T19" fmla="*/ 0 h 246"/>
                <a:gd name="T20" fmla="*/ 0 w 177"/>
                <a:gd name="T21" fmla="*/ 0 h 246"/>
                <a:gd name="T22" fmla="*/ 0 w 177"/>
                <a:gd name="T23" fmla="*/ 0 h 246"/>
                <a:gd name="T24" fmla="*/ 0 w 177"/>
                <a:gd name="T25" fmla="*/ 0 h 246"/>
                <a:gd name="T26" fmla="*/ 0 w 177"/>
                <a:gd name="T27" fmla="*/ 0 h 246"/>
                <a:gd name="T28" fmla="*/ 0 w 177"/>
                <a:gd name="T29" fmla="*/ 0 h 246"/>
                <a:gd name="T30" fmla="*/ 0 w 177"/>
                <a:gd name="T31" fmla="*/ 0 h 246"/>
                <a:gd name="T32" fmla="*/ 0 w 177"/>
                <a:gd name="T33" fmla="*/ 0 h 246"/>
                <a:gd name="T34" fmla="*/ 0 w 177"/>
                <a:gd name="T35" fmla="*/ 0 h 246"/>
                <a:gd name="T36" fmla="*/ 0 w 177"/>
                <a:gd name="T37" fmla="*/ 0 h 246"/>
                <a:gd name="T38" fmla="*/ 0 w 177"/>
                <a:gd name="T39" fmla="*/ 0 h 246"/>
                <a:gd name="T40" fmla="*/ 0 w 177"/>
                <a:gd name="T41" fmla="*/ 0 h 246"/>
                <a:gd name="T42" fmla="*/ 0 w 177"/>
                <a:gd name="T43" fmla="*/ 0 h 246"/>
                <a:gd name="T44" fmla="*/ 0 w 177"/>
                <a:gd name="T45" fmla="*/ 0 h 246"/>
                <a:gd name="T46" fmla="*/ 0 w 177"/>
                <a:gd name="T47" fmla="*/ 0 h 246"/>
                <a:gd name="T48" fmla="*/ 0 w 177"/>
                <a:gd name="T49" fmla="*/ 0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246"/>
                <a:gd name="T77" fmla="*/ 177 w 177"/>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246">
                  <a:moveTo>
                    <a:pt x="136" y="109"/>
                  </a:moveTo>
                  <a:lnTo>
                    <a:pt x="164" y="68"/>
                  </a:lnTo>
                  <a:lnTo>
                    <a:pt x="177" y="96"/>
                  </a:lnTo>
                  <a:lnTo>
                    <a:pt x="177" y="136"/>
                  </a:lnTo>
                  <a:lnTo>
                    <a:pt x="177" y="177"/>
                  </a:lnTo>
                  <a:lnTo>
                    <a:pt x="164" y="204"/>
                  </a:lnTo>
                  <a:lnTo>
                    <a:pt x="150" y="246"/>
                  </a:lnTo>
                  <a:lnTo>
                    <a:pt x="123" y="246"/>
                  </a:lnTo>
                  <a:lnTo>
                    <a:pt x="81" y="246"/>
                  </a:lnTo>
                  <a:lnTo>
                    <a:pt x="55" y="246"/>
                  </a:lnTo>
                  <a:lnTo>
                    <a:pt x="40" y="232"/>
                  </a:lnTo>
                  <a:lnTo>
                    <a:pt x="27" y="219"/>
                  </a:lnTo>
                  <a:lnTo>
                    <a:pt x="0" y="191"/>
                  </a:lnTo>
                  <a:lnTo>
                    <a:pt x="0" y="136"/>
                  </a:lnTo>
                  <a:lnTo>
                    <a:pt x="0" y="82"/>
                  </a:lnTo>
                  <a:lnTo>
                    <a:pt x="0" y="41"/>
                  </a:lnTo>
                  <a:lnTo>
                    <a:pt x="27" y="13"/>
                  </a:lnTo>
                  <a:lnTo>
                    <a:pt x="68" y="0"/>
                  </a:lnTo>
                  <a:lnTo>
                    <a:pt x="81" y="13"/>
                  </a:lnTo>
                  <a:lnTo>
                    <a:pt x="81" y="41"/>
                  </a:lnTo>
                  <a:lnTo>
                    <a:pt x="68" y="82"/>
                  </a:lnTo>
                  <a:lnTo>
                    <a:pt x="68" y="109"/>
                  </a:lnTo>
                  <a:lnTo>
                    <a:pt x="81" y="123"/>
                  </a:lnTo>
                  <a:lnTo>
                    <a:pt x="109" y="123"/>
                  </a:lnTo>
                  <a:lnTo>
                    <a:pt x="136" y="109"/>
                  </a:lnTo>
                </a:path>
              </a:pathLst>
            </a:custGeom>
            <a:noFill/>
            <a:ln w="0">
              <a:solidFill>
                <a:srgbClr val="000000"/>
              </a:solidFill>
              <a:round/>
              <a:headEnd/>
              <a:tailEnd/>
            </a:ln>
          </p:spPr>
          <p:txBody>
            <a:bodyPr/>
            <a:lstStyle/>
            <a:p>
              <a:endParaRPr lang="en-US"/>
            </a:p>
          </p:txBody>
        </p:sp>
        <p:sp>
          <p:nvSpPr>
            <p:cNvPr id="15458" name="Freeform 105"/>
            <p:cNvSpPr>
              <a:spLocks/>
            </p:cNvSpPr>
            <p:nvPr/>
          </p:nvSpPr>
          <p:spPr bwMode="auto">
            <a:xfrm>
              <a:off x="1510" y="2465"/>
              <a:ext cx="1054" cy="423"/>
            </a:xfrm>
            <a:custGeom>
              <a:avLst/>
              <a:gdLst>
                <a:gd name="T0" fmla="*/ 0 w 3164"/>
                <a:gd name="T1" fmla="*/ 0 h 1269"/>
                <a:gd name="T2" fmla="*/ 0 w 3164"/>
                <a:gd name="T3" fmla="*/ 0 h 1269"/>
                <a:gd name="T4" fmla="*/ 0 w 3164"/>
                <a:gd name="T5" fmla="*/ 0 h 1269"/>
                <a:gd name="T6" fmla="*/ 0 w 3164"/>
                <a:gd name="T7" fmla="*/ 0 h 1269"/>
                <a:gd name="T8" fmla="*/ 0 w 3164"/>
                <a:gd name="T9" fmla="*/ 0 h 1269"/>
                <a:gd name="T10" fmla="*/ 0 w 3164"/>
                <a:gd name="T11" fmla="*/ 0 h 1269"/>
                <a:gd name="T12" fmla="*/ 0 w 3164"/>
                <a:gd name="T13" fmla="*/ 0 h 1269"/>
                <a:gd name="T14" fmla="*/ 0 w 3164"/>
                <a:gd name="T15" fmla="*/ 0 h 1269"/>
                <a:gd name="T16" fmla="*/ 0 w 3164"/>
                <a:gd name="T17" fmla="*/ 0 h 1269"/>
                <a:gd name="T18" fmla="*/ 0 w 3164"/>
                <a:gd name="T19" fmla="*/ 0 h 1269"/>
                <a:gd name="T20" fmla="*/ 0 w 3164"/>
                <a:gd name="T21" fmla="*/ 0 h 1269"/>
                <a:gd name="T22" fmla="*/ 0 w 3164"/>
                <a:gd name="T23" fmla="*/ 0 h 1269"/>
                <a:gd name="T24" fmla="*/ 0 w 3164"/>
                <a:gd name="T25" fmla="*/ 0 h 1269"/>
                <a:gd name="T26" fmla="*/ 0 w 3164"/>
                <a:gd name="T27" fmla="*/ 0 h 1269"/>
                <a:gd name="T28" fmla="*/ 0 w 3164"/>
                <a:gd name="T29" fmla="*/ 0 h 1269"/>
                <a:gd name="T30" fmla="*/ 0 w 3164"/>
                <a:gd name="T31" fmla="*/ 0 h 1269"/>
                <a:gd name="T32" fmla="*/ 0 w 3164"/>
                <a:gd name="T33" fmla="*/ 0 h 1269"/>
                <a:gd name="T34" fmla="*/ 0 w 3164"/>
                <a:gd name="T35" fmla="*/ 0 h 1269"/>
                <a:gd name="T36" fmla="*/ 0 w 3164"/>
                <a:gd name="T37" fmla="*/ 0 h 1269"/>
                <a:gd name="T38" fmla="*/ 0 w 3164"/>
                <a:gd name="T39" fmla="*/ 0 h 1269"/>
                <a:gd name="T40" fmla="*/ 0 w 3164"/>
                <a:gd name="T41" fmla="*/ 0 h 1269"/>
                <a:gd name="T42" fmla="*/ 0 w 3164"/>
                <a:gd name="T43" fmla="*/ 0 h 1269"/>
                <a:gd name="T44" fmla="*/ 0 w 3164"/>
                <a:gd name="T45" fmla="*/ 0 h 1269"/>
                <a:gd name="T46" fmla="*/ 0 w 3164"/>
                <a:gd name="T47" fmla="*/ 0 h 1269"/>
                <a:gd name="T48" fmla="*/ 0 w 3164"/>
                <a:gd name="T49" fmla="*/ 0 h 1269"/>
                <a:gd name="T50" fmla="*/ 0 w 3164"/>
                <a:gd name="T51" fmla="*/ 0 h 1269"/>
                <a:gd name="T52" fmla="*/ 0 w 3164"/>
                <a:gd name="T53" fmla="*/ 0 h 1269"/>
                <a:gd name="T54" fmla="*/ 0 w 3164"/>
                <a:gd name="T55" fmla="*/ 0 h 1269"/>
                <a:gd name="T56" fmla="*/ 0 w 3164"/>
                <a:gd name="T57" fmla="*/ 0 h 1269"/>
                <a:gd name="T58" fmla="*/ 0 w 3164"/>
                <a:gd name="T59" fmla="*/ 0 h 1269"/>
                <a:gd name="T60" fmla="*/ 0 w 3164"/>
                <a:gd name="T61" fmla="*/ 0 h 1269"/>
                <a:gd name="T62" fmla="*/ 0 w 3164"/>
                <a:gd name="T63" fmla="*/ 0 h 1269"/>
                <a:gd name="T64" fmla="*/ 0 w 3164"/>
                <a:gd name="T65" fmla="*/ 0 h 1269"/>
                <a:gd name="T66" fmla="*/ 0 w 3164"/>
                <a:gd name="T67" fmla="*/ 0 h 1269"/>
                <a:gd name="T68" fmla="*/ 0 w 3164"/>
                <a:gd name="T69" fmla="*/ 0 h 1269"/>
                <a:gd name="T70" fmla="*/ 0 w 3164"/>
                <a:gd name="T71" fmla="*/ 0 h 1269"/>
                <a:gd name="T72" fmla="*/ 0 w 3164"/>
                <a:gd name="T73" fmla="*/ 0 h 1269"/>
                <a:gd name="T74" fmla="*/ 0 w 3164"/>
                <a:gd name="T75" fmla="*/ 0 h 1269"/>
                <a:gd name="T76" fmla="*/ 0 w 3164"/>
                <a:gd name="T77" fmla="*/ 0 h 1269"/>
                <a:gd name="T78" fmla="*/ 0 w 3164"/>
                <a:gd name="T79" fmla="*/ 0 h 1269"/>
                <a:gd name="T80" fmla="*/ 0 w 3164"/>
                <a:gd name="T81" fmla="*/ 0 h 1269"/>
                <a:gd name="T82" fmla="*/ 0 w 3164"/>
                <a:gd name="T83" fmla="*/ 0 h 1269"/>
                <a:gd name="T84" fmla="*/ 0 w 3164"/>
                <a:gd name="T85" fmla="*/ 0 h 1269"/>
                <a:gd name="T86" fmla="*/ 0 w 3164"/>
                <a:gd name="T87" fmla="*/ 0 h 1269"/>
                <a:gd name="T88" fmla="*/ 0 w 3164"/>
                <a:gd name="T89" fmla="*/ 0 h 1269"/>
                <a:gd name="T90" fmla="*/ 0 w 3164"/>
                <a:gd name="T91" fmla="*/ 0 h 1269"/>
                <a:gd name="T92" fmla="*/ 0 w 3164"/>
                <a:gd name="T93" fmla="*/ 0 h 1269"/>
                <a:gd name="T94" fmla="*/ 0 w 3164"/>
                <a:gd name="T95" fmla="*/ 0 h 1269"/>
                <a:gd name="T96" fmla="*/ 0 w 3164"/>
                <a:gd name="T97" fmla="*/ 0 h 1269"/>
                <a:gd name="T98" fmla="*/ 0 w 3164"/>
                <a:gd name="T99" fmla="*/ 0 h 1269"/>
                <a:gd name="T100" fmla="*/ 0 w 3164"/>
                <a:gd name="T101" fmla="*/ 0 h 1269"/>
                <a:gd name="T102" fmla="*/ 0 w 3164"/>
                <a:gd name="T103" fmla="*/ 0 h 1269"/>
                <a:gd name="T104" fmla="*/ 0 w 3164"/>
                <a:gd name="T105" fmla="*/ 0 h 12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4"/>
                <a:gd name="T160" fmla="*/ 0 h 1269"/>
                <a:gd name="T161" fmla="*/ 3164 w 3164"/>
                <a:gd name="T162" fmla="*/ 1269 h 12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4" h="1269">
                  <a:moveTo>
                    <a:pt x="0" y="123"/>
                  </a:moveTo>
                  <a:lnTo>
                    <a:pt x="219" y="355"/>
                  </a:lnTo>
                  <a:lnTo>
                    <a:pt x="233" y="382"/>
                  </a:lnTo>
                  <a:lnTo>
                    <a:pt x="259" y="423"/>
                  </a:lnTo>
                  <a:lnTo>
                    <a:pt x="233" y="1078"/>
                  </a:lnTo>
                  <a:lnTo>
                    <a:pt x="233" y="1160"/>
                  </a:lnTo>
                  <a:lnTo>
                    <a:pt x="259" y="1186"/>
                  </a:lnTo>
                  <a:lnTo>
                    <a:pt x="274" y="1228"/>
                  </a:lnTo>
                  <a:lnTo>
                    <a:pt x="314" y="1256"/>
                  </a:lnTo>
                  <a:lnTo>
                    <a:pt x="342" y="1269"/>
                  </a:lnTo>
                  <a:lnTo>
                    <a:pt x="369" y="1269"/>
                  </a:lnTo>
                  <a:lnTo>
                    <a:pt x="437" y="1256"/>
                  </a:lnTo>
                  <a:lnTo>
                    <a:pt x="682" y="1214"/>
                  </a:lnTo>
                  <a:lnTo>
                    <a:pt x="750" y="1105"/>
                  </a:lnTo>
                  <a:lnTo>
                    <a:pt x="491" y="1118"/>
                  </a:lnTo>
                  <a:lnTo>
                    <a:pt x="437" y="1118"/>
                  </a:lnTo>
                  <a:lnTo>
                    <a:pt x="397" y="1118"/>
                  </a:lnTo>
                  <a:lnTo>
                    <a:pt x="382" y="1105"/>
                  </a:lnTo>
                  <a:lnTo>
                    <a:pt x="382" y="1065"/>
                  </a:lnTo>
                  <a:lnTo>
                    <a:pt x="397" y="519"/>
                  </a:lnTo>
                  <a:lnTo>
                    <a:pt x="423" y="437"/>
                  </a:lnTo>
                  <a:lnTo>
                    <a:pt x="478" y="410"/>
                  </a:lnTo>
                  <a:lnTo>
                    <a:pt x="533" y="410"/>
                  </a:lnTo>
                  <a:lnTo>
                    <a:pt x="765" y="382"/>
                  </a:lnTo>
                  <a:lnTo>
                    <a:pt x="1052" y="382"/>
                  </a:lnTo>
                  <a:lnTo>
                    <a:pt x="1310" y="382"/>
                  </a:lnTo>
                  <a:lnTo>
                    <a:pt x="1337" y="382"/>
                  </a:lnTo>
                  <a:lnTo>
                    <a:pt x="1379" y="382"/>
                  </a:lnTo>
                  <a:lnTo>
                    <a:pt x="1392" y="410"/>
                  </a:lnTo>
                  <a:lnTo>
                    <a:pt x="1392" y="437"/>
                  </a:lnTo>
                  <a:lnTo>
                    <a:pt x="1418" y="682"/>
                  </a:lnTo>
                  <a:lnTo>
                    <a:pt x="1554" y="682"/>
                  </a:lnTo>
                  <a:lnTo>
                    <a:pt x="1527" y="478"/>
                  </a:lnTo>
                  <a:lnTo>
                    <a:pt x="1650" y="478"/>
                  </a:lnTo>
                  <a:lnTo>
                    <a:pt x="1691" y="642"/>
                  </a:lnTo>
                  <a:lnTo>
                    <a:pt x="1841" y="655"/>
                  </a:lnTo>
                  <a:lnTo>
                    <a:pt x="1799" y="423"/>
                  </a:lnTo>
                  <a:lnTo>
                    <a:pt x="1799" y="368"/>
                  </a:lnTo>
                  <a:lnTo>
                    <a:pt x="1799" y="355"/>
                  </a:lnTo>
                  <a:lnTo>
                    <a:pt x="1841" y="327"/>
                  </a:lnTo>
                  <a:lnTo>
                    <a:pt x="2127" y="300"/>
                  </a:lnTo>
                  <a:lnTo>
                    <a:pt x="2277" y="259"/>
                  </a:lnTo>
                  <a:lnTo>
                    <a:pt x="2345" y="259"/>
                  </a:lnTo>
                  <a:lnTo>
                    <a:pt x="2428" y="259"/>
                  </a:lnTo>
                  <a:lnTo>
                    <a:pt x="2469" y="246"/>
                  </a:lnTo>
                  <a:lnTo>
                    <a:pt x="2524" y="274"/>
                  </a:lnTo>
                  <a:lnTo>
                    <a:pt x="2550" y="314"/>
                  </a:lnTo>
                  <a:lnTo>
                    <a:pt x="2550" y="355"/>
                  </a:lnTo>
                  <a:lnTo>
                    <a:pt x="2605" y="737"/>
                  </a:lnTo>
                  <a:lnTo>
                    <a:pt x="2645" y="805"/>
                  </a:lnTo>
                  <a:lnTo>
                    <a:pt x="2645" y="901"/>
                  </a:lnTo>
                  <a:lnTo>
                    <a:pt x="2645" y="942"/>
                  </a:lnTo>
                  <a:lnTo>
                    <a:pt x="2645" y="997"/>
                  </a:lnTo>
                  <a:lnTo>
                    <a:pt x="2632" y="1023"/>
                  </a:lnTo>
                  <a:lnTo>
                    <a:pt x="2592" y="1050"/>
                  </a:lnTo>
                  <a:lnTo>
                    <a:pt x="2550" y="1065"/>
                  </a:lnTo>
                  <a:lnTo>
                    <a:pt x="2441" y="1065"/>
                  </a:lnTo>
                  <a:lnTo>
                    <a:pt x="2318" y="1228"/>
                  </a:lnTo>
                  <a:lnTo>
                    <a:pt x="2592" y="1228"/>
                  </a:lnTo>
                  <a:lnTo>
                    <a:pt x="2741" y="1173"/>
                  </a:lnTo>
                  <a:lnTo>
                    <a:pt x="2782" y="1173"/>
                  </a:lnTo>
                  <a:lnTo>
                    <a:pt x="2809" y="1118"/>
                  </a:lnTo>
                  <a:lnTo>
                    <a:pt x="2837" y="1078"/>
                  </a:lnTo>
                  <a:lnTo>
                    <a:pt x="2809" y="997"/>
                  </a:lnTo>
                  <a:lnTo>
                    <a:pt x="2755" y="587"/>
                  </a:lnTo>
                  <a:lnTo>
                    <a:pt x="2728" y="410"/>
                  </a:lnTo>
                  <a:lnTo>
                    <a:pt x="3109" y="123"/>
                  </a:lnTo>
                  <a:lnTo>
                    <a:pt x="3123" y="110"/>
                  </a:lnTo>
                  <a:lnTo>
                    <a:pt x="3164" y="55"/>
                  </a:lnTo>
                  <a:lnTo>
                    <a:pt x="3123" y="15"/>
                  </a:lnTo>
                  <a:lnTo>
                    <a:pt x="3109" y="0"/>
                  </a:lnTo>
                  <a:lnTo>
                    <a:pt x="3055" y="0"/>
                  </a:lnTo>
                  <a:lnTo>
                    <a:pt x="3015" y="15"/>
                  </a:lnTo>
                  <a:lnTo>
                    <a:pt x="2945" y="68"/>
                  </a:lnTo>
                  <a:lnTo>
                    <a:pt x="2632" y="274"/>
                  </a:lnTo>
                  <a:lnTo>
                    <a:pt x="2605" y="204"/>
                  </a:lnTo>
                  <a:lnTo>
                    <a:pt x="2592" y="164"/>
                  </a:lnTo>
                  <a:lnTo>
                    <a:pt x="2577" y="164"/>
                  </a:lnTo>
                  <a:lnTo>
                    <a:pt x="2537" y="151"/>
                  </a:lnTo>
                  <a:lnTo>
                    <a:pt x="2496" y="151"/>
                  </a:lnTo>
                  <a:lnTo>
                    <a:pt x="2182" y="164"/>
                  </a:lnTo>
                  <a:lnTo>
                    <a:pt x="1977" y="204"/>
                  </a:lnTo>
                  <a:lnTo>
                    <a:pt x="1869" y="219"/>
                  </a:lnTo>
                  <a:lnTo>
                    <a:pt x="1678" y="259"/>
                  </a:lnTo>
                  <a:lnTo>
                    <a:pt x="1650" y="274"/>
                  </a:lnTo>
                  <a:lnTo>
                    <a:pt x="1650" y="314"/>
                  </a:lnTo>
                  <a:lnTo>
                    <a:pt x="1650" y="355"/>
                  </a:lnTo>
                  <a:lnTo>
                    <a:pt x="1554" y="355"/>
                  </a:lnTo>
                  <a:lnTo>
                    <a:pt x="1431" y="355"/>
                  </a:lnTo>
                  <a:lnTo>
                    <a:pt x="1418" y="300"/>
                  </a:lnTo>
                  <a:lnTo>
                    <a:pt x="1392" y="259"/>
                  </a:lnTo>
                  <a:lnTo>
                    <a:pt x="1379" y="246"/>
                  </a:lnTo>
                  <a:lnTo>
                    <a:pt x="1337" y="246"/>
                  </a:lnTo>
                  <a:lnTo>
                    <a:pt x="1310" y="246"/>
                  </a:lnTo>
                  <a:lnTo>
                    <a:pt x="1269" y="246"/>
                  </a:lnTo>
                  <a:lnTo>
                    <a:pt x="805" y="259"/>
                  </a:lnTo>
                  <a:lnTo>
                    <a:pt x="533" y="274"/>
                  </a:lnTo>
                  <a:lnTo>
                    <a:pt x="369" y="314"/>
                  </a:lnTo>
                  <a:lnTo>
                    <a:pt x="369" y="300"/>
                  </a:lnTo>
                  <a:lnTo>
                    <a:pt x="151" y="55"/>
                  </a:lnTo>
                  <a:lnTo>
                    <a:pt x="96" y="41"/>
                  </a:lnTo>
                  <a:lnTo>
                    <a:pt x="69" y="15"/>
                  </a:lnTo>
                  <a:lnTo>
                    <a:pt x="27" y="15"/>
                  </a:lnTo>
                  <a:lnTo>
                    <a:pt x="14" y="41"/>
                  </a:lnTo>
                  <a:lnTo>
                    <a:pt x="14" y="55"/>
                  </a:lnTo>
                  <a:lnTo>
                    <a:pt x="0" y="123"/>
                  </a:lnTo>
                  <a:close/>
                </a:path>
              </a:pathLst>
            </a:custGeom>
            <a:solidFill>
              <a:srgbClr val="8375BC"/>
            </a:solidFill>
            <a:ln w="9525">
              <a:noFill/>
              <a:round/>
              <a:headEnd/>
              <a:tailEnd/>
            </a:ln>
          </p:spPr>
          <p:txBody>
            <a:bodyPr/>
            <a:lstStyle/>
            <a:p>
              <a:endParaRPr lang="en-US"/>
            </a:p>
          </p:txBody>
        </p:sp>
        <p:sp>
          <p:nvSpPr>
            <p:cNvPr id="15459" name="Freeform 106"/>
            <p:cNvSpPr>
              <a:spLocks/>
            </p:cNvSpPr>
            <p:nvPr/>
          </p:nvSpPr>
          <p:spPr bwMode="auto">
            <a:xfrm>
              <a:off x="1510" y="2465"/>
              <a:ext cx="1054" cy="423"/>
            </a:xfrm>
            <a:custGeom>
              <a:avLst/>
              <a:gdLst>
                <a:gd name="T0" fmla="*/ 0 w 3164"/>
                <a:gd name="T1" fmla="*/ 0 h 1269"/>
                <a:gd name="T2" fmla="*/ 0 w 3164"/>
                <a:gd name="T3" fmla="*/ 0 h 1269"/>
                <a:gd name="T4" fmla="*/ 0 w 3164"/>
                <a:gd name="T5" fmla="*/ 0 h 1269"/>
                <a:gd name="T6" fmla="*/ 0 w 3164"/>
                <a:gd name="T7" fmla="*/ 0 h 1269"/>
                <a:gd name="T8" fmla="*/ 0 w 3164"/>
                <a:gd name="T9" fmla="*/ 0 h 1269"/>
                <a:gd name="T10" fmla="*/ 0 w 3164"/>
                <a:gd name="T11" fmla="*/ 0 h 1269"/>
                <a:gd name="T12" fmla="*/ 0 w 3164"/>
                <a:gd name="T13" fmla="*/ 0 h 1269"/>
                <a:gd name="T14" fmla="*/ 0 w 3164"/>
                <a:gd name="T15" fmla="*/ 0 h 1269"/>
                <a:gd name="T16" fmla="*/ 0 w 3164"/>
                <a:gd name="T17" fmla="*/ 0 h 1269"/>
                <a:gd name="T18" fmla="*/ 0 w 3164"/>
                <a:gd name="T19" fmla="*/ 0 h 1269"/>
                <a:gd name="T20" fmla="*/ 0 w 3164"/>
                <a:gd name="T21" fmla="*/ 0 h 1269"/>
                <a:gd name="T22" fmla="*/ 0 w 3164"/>
                <a:gd name="T23" fmla="*/ 0 h 1269"/>
                <a:gd name="T24" fmla="*/ 0 w 3164"/>
                <a:gd name="T25" fmla="*/ 0 h 1269"/>
                <a:gd name="T26" fmla="*/ 0 w 3164"/>
                <a:gd name="T27" fmla="*/ 0 h 1269"/>
                <a:gd name="T28" fmla="*/ 0 w 3164"/>
                <a:gd name="T29" fmla="*/ 0 h 1269"/>
                <a:gd name="T30" fmla="*/ 0 w 3164"/>
                <a:gd name="T31" fmla="*/ 0 h 1269"/>
                <a:gd name="T32" fmla="*/ 0 w 3164"/>
                <a:gd name="T33" fmla="*/ 0 h 1269"/>
                <a:gd name="T34" fmla="*/ 0 w 3164"/>
                <a:gd name="T35" fmla="*/ 0 h 1269"/>
                <a:gd name="T36" fmla="*/ 0 w 3164"/>
                <a:gd name="T37" fmla="*/ 0 h 1269"/>
                <a:gd name="T38" fmla="*/ 0 w 3164"/>
                <a:gd name="T39" fmla="*/ 0 h 1269"/>
                <a:gd name="T40" fmla="*/ 0 w 3164"/>
                <a:gd name="T41" fmla="*/ 0 h 1269"/>
                <a:gd name="T42" fmla="*/ 0 w 3164"/>
                <a:gd name="T43" fmla="*/ 0 h 1269"/>
                <a:gd name="T44" fmla="*/ 0 w 3164"/>
                <a:gd name="T45" fmla="*/ 0 h 1269"/>
                <a:gd name="T46" fmla="*/ 0 w 3164"/>
                <a:gd name="T47" fmla="*/ 0 h 1269"/>
                <a:gd name="T48" fmla="*/ 0 w 3164"/>
                <a:gd name="T49" fmla="*/ 0 h 1269"/>
                <a:gd name="T50" fmla="*/ 0 w 3164"/>
                <a:gd name="T51" fmla="*/ 0 h 1269"/>
                <a:gd name="T52" fmla="*/ 0 w 3164"/>
                <a:gd name="T53" fmla="*/ 0 h 1269"/>
                <a:gd name="T54" fmla="*/ 0 w 3164"/>
                <a:gd name="T55" fmla="*/ 0 h 1269"/>
                <a:gd name="T56" fmla="*/ 0 w 3164"/>
                <a:gd name="T57" fmla="*/ 0 h 1269"/>
                <a:gd name="T58" fmla="*/ 0 w 3164"/>
                <a:gd name="T59" fmla="*/ 0 h 1269"/>
                <a:gd name="T60" fmla="*/ 0 w 3164"/>
                <a:gd name="T61" fmla="*/ 0 h 1269"/>
                <a:gd name="T62" fmla="*/ 0 w 3164"/>
                <a:gd name="T63" fmla="*/ 0 h 1269"/>
                <a:gd name="T64" fmla="*/ 0 w 3164"/>
                <a:gd name="T65" fmla="*/ 0 h 1269"/>
                <a:gd name="T66" fmla="*/ 0 w 3164"/>
                <a:gd name="T67" fmla="*/ 0 h 1269"/>
                <a:gd name="T68" fmla="*/ 0 w 3164"/>
                <a:gd name="T69" fmla="*/ 0 h 1269"/>
                <a:gd name="T70" fmla="*/ 0 w 3164"/>
                <a:gd name="T71" fmla="*/ 0 h 1269"/>
                <a:gd name="T72" fmla="*/ 0 w 3164"/>
                <a:gd name="T73" fmla="*/ 0 h 1269"/>
                <a:gd name="T74" fmla="*/ 0 w 3164"/>
                <a:gd name="T75" fmla="*/ 0 h 1269"/>
                <a:gd name="T76" fmla="*/ 0 w 3164"/>
                <a:gd name="T77" fmla="*/ 0 h 1269"/>
                <a:gd name="T78" fmla="*/ 0 w 3164"/>
                <a:gd name="T79" fmla="*/ 0 h 1269"/>
                <a:gd name="T80" fmla="*/ 0 w 3164"/>
                <a:gd name="T81" fmla="*/ 0 h 1269"/>
                <a:gd name="T82" fmla="*/ 0 w 3164"/>
                <a:gd name="T83" fmla="*/ 0 h 1269"/>
                <a:gd name="T84" fmla="*/ 0 w 3164"/>
                <a:gd name="T85" fmla="*/ 0 h 1269"/>
                <a:gd name="T86" fmla="*/ 0 w 3164"/>
                <a:gd name="T87" fmla="*/ 0 h 1269"/>
                <a:gd name="T88" fmla="*/ 0 w 3164"/>
                <a:gd name="T89" fmla="*/ 0 h 1269"/>
                <a:gd name="T90" fmla="*/ 0 w 3164"/>
                <a:gd name="T91" fmla="*/ 0 h 1269"/>
                <a:gd name="T92" fmla="*/ 0 w 3164"/>
                <a:gd name="T93" fmla="*/ 0 h 1269"/>
                <a:gd name="T94" fmla="*/ 0 w 3164"/>
                <a:gd name="T95" fmla="*/ 0 h 1269"/>
                <a:gd name="T96" fmla="*/ 0 w 3164"/>
                <a:gd name="T97" fmla="*/ 0 h 1269"/>
                <a:gd name="T98" fmla="*/ 0 w 3164"/>
                <a:gd name="T99" fmla="*/ 0 h 1269"/>
                <a:gd name="T100" fmla="*/ 0 w 3164"/>
                <a:gd name="T101" fmla="*/ 0 h 1269"/>
                <a:gd name="T102" fmla="*/ 0 w 3164"/>
                <a:gd name="T103" fmla="*/ 0 h 1269"/>
                <a:gd name="T104" fmla="*/ 0 w 3164"/>
                <a:gd name="T105" fmla="*/ 0 h 12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4"/>
                <a:gd name="T160" fmla="*/ 0 h 1269"/>
                <a:gd name="T161" fmla="*/ 3164 w 3164"/>
                <a:gd name="T162" fmla="*/ 1269 h 12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4" h="1269">
                  <a:moveTo>
                    <a:pt x="0" y="123"/>
                  </a:moveTo>
                  <a:lnTo>
                    <a:pt x="219" y="355"/>
                  </a:lnTo>
                  <a:lnTo>
                    <a:pt x="233" y="382"/>
                  </a:lnTo>
                  <a:lnTo>
                    <a:pt x="259" y="423"/>
                  </a:lnTo>
                  <a:lnTo>
                    <a:pt x="233" y="1078"/>
                  </a:lnTo>
                  <a:lnTo>
                    <a:pt x="233" y="1160"/>
                  </a:lnTo>
                  <a:lnTo>
                    <a:pt x="259" y="1186"/>
                  </a:lnTo>
                  <a:lnTo>
                    <a:pt x="274" y="1228"/>
                  </a:lnTo>
                  <a:lnTo>
                    <a:pt x="314" y="1256"/>
                  </a:lnTo>
                  <a:lnTo>
                    <a:pt x="342" y="1269"/>
                  </a:lnTo>
                  <a:lnTo>
                    <a:pt x="369" y="1269"/>
                  </a:lnTo>
                  <a:lnTo>
                    <a:pt x="437" y="1256"/>
                  </a:lnTo>
                  <a:lnTo>
                    <a:pt x="682" y="1214"/>
                  </a:lnTo>
                  <a:lnTo>
                    <a:pt x="750" y="1105"/>
                  </a:lnTo>
                  <a:lnTo>
                    <a:pt x="491" y="1118"/>
                  </a:lnTo>
                  <a:lnTo>
                    <a:pt x="437" y="1118"/>
                  </a:lnTo>
                  <a:lnTo>
                    <a:pt x="397" y="1118"/>
                  </a:lnTo>
                  <a:lnTo>
                    <a:pt x="382" y="1105"/>
                  </a:lnTo>
                  <a:lnTo>
                    <a:pt x="382" y="1065"/>
                  </a:lnTo>
                  <a:lnTo>
                    <a:pt x="397" y="519"/>
                  </a:lnTo>
                  <a:lnTo>
                    <a:pt x="423" y="437"/>
                  </a:lnTo>
                  <a:lnTo>
                    <a:pt x="478" y="410"/>
                  </a:lnTo>
                  <a:lnTo>
                    <a:pt x="533" y="410"/>
                  </a:lnTo>
                  <a:lnTo>
                    <a:pt x="765" y="382"/>
                  </a:lnTo>
                  <a:lnTo>
                    <a:pt x="1052" y="382"/>
                  </a:lnTo>
                  <a:lnTo>
                    <a:pt x="1310" y="382"/>
                  </a:lnTo>
                  <a:lnTo>
                    <a:pt x="1337" y="382"/>
                  </a:lnTo>
                  <a:lnTo>
                    <a:pt x="1379" y="382"/>
                  </a:lnTo>
                  <a:lnTo>
                    <a:pt x="1392" y="410"/>
                  </a:lnTo>
                  <a:lnTo>
                    <a:pt x="1392" y="437"/>
                  </a:lnTo>
                  <a:lnTo>
                    <a:pt x="1418" y="682"/>
                  </a:lnTo>
                  <a:lnTo>
                    <a:pt x="1554" y="682"/>
                  </a:lnTo>
                  <a:lnTo>
                    <a:pt x="1527" y="478"/>
                  </a:lnTo>
                  <a:lnTo>
                    <a:pt x="1650" y="478"/>
                  </a:lnTo>
                  <a:lnTo>
                    <a:pt x="1691" y="642"/>
                  </a:lnTo>
                  <a:lnTo>
                    <a:pt x="1841" y="655"/>
                  </a:lnTo>
                  <a:lnTo>
                    <a:pt x="1799" y="423"/>
                  </a:lnTo>
                  <a:lnTo>
                    <a:pt x="1799" y="368"/>
                  </a:lnTo>
                  <a:lnTo>
                    <a:pt x="1799" y="355"/>
                  </a:lnTo>
                  <a:lnTo>
                    <a:pt x="1841" y="327"/>
                  </a:lnTo>
                  <a:lnTo>
                    <a:pt x="2127" y="300"/>
                  </a:lnTo>
                  <a:lnTo>
                    <a:pt x="2277" y="259"/>
                  </a:lnTo>
                  <a:lnTo>
                    <a:pt x="2345" y="259"/>
                  </a:lnTo>
                  <a:lnTo>
                    <a:pt x="2428" y="259"/>
                  </a:lnTo>
                  <a:lnTo>
                    <a:pt x="2469" y="246"/>
                  </a:lnTo>
                  <a:lnTo>
                    <a:pt x="2524" y="274"/>
                  </a:lnTo>
                  <a:lnTo>
                    <a:pt x="2550" y="314"/>
                  </a:lnTo>
                  <a:lnTo>
                    <a:pt x="2550" y="355"/>
                  </a:lnTo>
                  <a:lnTo>
                    <a:pt x="2605" y="737"/>
                  </a:lnTo>
                  <a:lnTo>
                    <a:pt x="2645" y="805"/>
                  </a:lnTo>
                  <a:lnTo>
                    <a:pt x="2645" y="901"/>
                  </a:lnTo>
                  <a:lnTo>
                    <a:pt x="2645" y="942"/>
                  </a:lnTo>
                  <a:lnTo>
                    <a:pt x="2645" y="997"/>
                  </a:lnTo>
                  <a:lnTo>
                    <a:pt x="2632" y="1023"/>
                  </a:lnTo>
                  <a:lnTo>
                    <a:pt x="2592" y="1050"/>
                  </a:lnTo>
                  <a:lnTo>
                    <a:pt x="2550" y="1065"/>
                  </a:lnTo>
                  <a:lnTo>
                    <a:pt x="2441" y="1065"/>
                  </a:lnTo>
                  <a:lnTo>
                    <a:pt x="2318" y="1228"/>
                  </a:lnTo>
                  <a:lnTo>
                    <a:pt x="2592" y="1228"/>
                  </a:lnTo>
                  <a:lnTo>
                    <a:pt x="2741" y="1173"/>
                  </a:lnTo>
                  <a:lnTo>
                    <a:pt x="2782" y="1173"/>
                  </a:lnTo>
                  <a:lnTo>
                    <a:pt x="2809" y="1118"/>
                  </a:lnTo>
                  <a:lnTo>
                    <a:pt x="2837" y="1078"/>
                  </a:lnTo>
                  <a:lnTo>
                    <a:pt x="2809" y="997"/>
                  </a:lnTo>
                  <a:lnTo>
                    <a:pt x="2755" y="587"/>
                  </a:lnTo>
                  <a:lnTo>
                    <a:pt x="2728" y="410"/>
                  </a:lnTo>
                  <a:lnTo>
                    <a:pt x="3109" y="123"/>
                  </a:lnTo>
                  <a:lnTo>
                    <a:pt x="3123" y="110"/>
                  </a:lnTo>
                  <a:lnTo>
                    <a:pt x="3164" y="55"/>
                  </a:lnTo>
                  <a:lnTo>
                    <a:pt x="3123" y="15"/>
                  </a:lnTo>
                  <a:lnTo>
                    <a:pt x="3109" y="0"/>
                  </a:lnTo>
                  <a:lnTo>
                    <a:pt x="3055" y="0"/>
                  </a:lnTo>
                  <a:lnTo>
                    <a:pt x="3015" y="15"/>
                  </a:lnTo>
                  <a:lnTo>
                    <a:pt x="2945" y="68"/>
                  </a:lnTo>
                  <a:lnTo>
                    <a:pt x="2632" y="274"/>
                  </a:lnTo>
                  <a:lnTo>
                    <a:pt x="2605" y="204"/>
                  </a:lnTo>
                  <a:lnTo>
                    <a:pt x="2592" y="164"/>
                  </a:lnTo>
                  <a:lnTo>
                    <a:pt x="2577" y="164"/>
                  </a:lnTo>
                  <a:lnTo>
                    <a:pt x="2537" y="151"/>
                  </a:lnTo>
                  <a:lnTo>
                    <a:pt x="2496" y="151"/>
                  </a:lnTo>
                  <a:lnTo>
                    <a:pt x="2182" y="164"/>
                  </a:lnTo>
                  <a:lnTo>
                    <a:pt x="1977" y="204"/>
                  </a:lnTo>
                  <a:lnTo>
                    <a:pt x="1869" y="219"/>
                  </a:lnTo>
                  <a:lnTo>
                    <a:pt x="1678" y="259"/>
                  </a:lnTo>
                  <a:lnTo>
                    <a:pt x="1650" y="274"/>
                  </a:lnTo>
                  <a:lnTo>
                    <a:pt x="1650" y="314"/>
                  </a:lnTo>
                  <a:lnTo>
                    <a:pt x="1650" y="355"/>
                  </a:lnTo>
                  <a:lnTo>
                    <a:pt x="1554" y="355"/>
                  </a:lnTo>
                  <a:lnTo>
                    <a:pt x="1431" y="355"/>
                  </a:lnTo>
                  <a:lnTo>
                    <a:pt x="1418" y="300"/>
                  </a:lnTo>
                  <a:lnTo>
                    <a:pt x="1392" y="259"/>
                  </a:lnTo>
                  <a:lnTo>
                    <a:pt x="1379" y="246"/>
                  </a:lnTo>
                  <a:lnTo>
                    <a:pt x="1337" y="246"/>
                  </a:lnTo>
                  <a:lnTo>
                    <a:pt x="1310" y="246"/>
                  </a:lnTo>
                  <a:lnTo>
                    <a:pt x="1269" y="246"/>
                  </a:lnTo>
                  <a:lnTo>
                    <a:pt x="805" y="259"/>
                  </a:lnTo>
                  <a:lnTo>
                    <a:pt x="533" y="274"/>
                  </a:lnTo>
                  <a:lnTo>
                    <a:pt x="369" y="314"/>
                  </a:lnTo>
                  <a:lnTo>
                    <a:pt x="369" y="300"/>
                  </a:lnTo>
                  <a:lnTo>
                    <a:pt x="151" y="55"/>
                  </a:lnTo>
                  <a:lnTo>
                    <a:pt x="96" y="41"/>
                  </a:lnTo>
                  <a:lnTo>
                    <a:pt x="69" y="15"/>
                  </a:lnTo>
                  <a:lnTo>
                    <a:pt x="27" y="15"/>
                  </a:lnTo>
                  <a:lnTo>
                    <a:pt x="14" y="41"/>
                  </a:lnTo>
                  <a:lnTo>
                    <a:pt x="14" y="55"/>
                  </a:lnTo>
                  <a:lnTo>
                    <a:pt x="0" y="123"/>
                  </a:lnTo>
                </a:path>
              </a:pathLst>
            </a:custGeom>
            <a:noFill/>
            <a:ln w="0">
              <a:solidFill>
                <a:srgbClr val="000000"/>
              </a:solidFill>
              <a:round/>
              <a:headEnd/>
              <a:tailEnd/>
            </a:ln>
          </p:spPr>
          <p:txBody>
            <a:bodyPr/>
            <a:lstStyle/>
            <a:p>
              <a:endParaRPr lang="en-US"/>
            </a:p>
          </p:txBody>
        </p:sp>
        <p:sp>
          <p:nvSpPr>
            <p:cNvPr id="15460" name="Freeform 107"/>
            <p:cNvSpPr>
              <a:spLocks/>
            </p:cNvSpPr>
            <p:nvPr/>
          </p:nvSpPr>
          <p:spPr bwMode="auto">
            <a:xfrm>
              <a:off x="1510" y="2465"/>
              <a:ext cx="1054" cy="423"/>
            </a:xfrm>
            <a:custGeom>
              <a:avLst/>
              <a:gdLst>
                <a:gd name="T0" fmla="*/ 0 w 3164"/>
                <a:gd name="T1" fmla="*/ 0 h 1269"/>
                <a:gd name="T2" fmla="*/ 0 w 3164"/>
                <a:gd name="T3" fmla="*/ 0 h 1269"/>
                <a:gd name="T4" fmla="*/ 0 w 3164"/>
                <a:gd name="T5" fmla="*/ 0 h 1269"/>
                <a:gd name="T6" fmla="*/ 0 w 3164"/>
                <a:gd name="T7" fmla="*/ 0 h 1269"/>
                <a:gd name="T8" fmla="*/ 0 w 3164"/>
                <a:gd name="T9" fmla="*/ 0 h 1269"/>
                <a:gd name="T10" fmla="*/ 0 w 3164"/>
                <a:gd name="T11" fmla="*/ 0 h 1269"/>
                <a:gd name="T12" fmla="*/ 0 w 3164"/>
                <a:gd name="T13" fmla="*/ 0 h 1269"/>
                <a:gd name="T14" fmla="*/ 0 w 3164"/>
                <a:gd name="T15" fmla="*/ 0 h 1269"/>
                <a:gd name="T16" fmla="*/ 0 w 3164"/>
                <a:gd name="T17" fmla="*/ 0 h 1269"/>
                <a:gd name="T18" fmla="*/ 0 w 3164"/>
                <a:gd name="T19" fmla="*/ 0 h 1269"/>
                <a:gd name="T20" fmla="*/ 0 w 3164"/>
                <a:gd name="T21" fmla="*/ 0 h 1269"/>
                <a:gd name="T22" fmla="*/ 0 w 3164"/>
                <a:gd name="T23" fmla="*/ 0 h 1269"/>
                <a:gd name="T24" fmla="*/ 0 w 3164"/>
                <a:gd name="T25" fmla="*/ 0 h 1269"/>
                <a:gd name="T26" fmla="*/ 0 w 3164"/>
                <a:gd name="T27" fmla="*/ 0 h 1269"/>
                <a:gd name="T28" fmla="*/ 0 w 3164"/>
                <a:gd name="T29" fmla="*/ 0 h 1269"/>
                <a:gd name="T30" fmla="*/ 0 w 3164"/>
                <a:gd name="T31" fmla="*/ 0 h 1269"/>
                <a:gd name="T32" fmla="*/ 0 w 3164"/>
                <a:gd name="T33" fmla="*/ 0 h 1269"/>
                <a:gd name="T34" fmla="*/ 0 w 3164"/>
                <a:gd name="T35" fmla="*/ 0 h 1269"/>
                <a:gd name="T36" fmla="*/ 0 w 3164"/>
                <a:gd name="T37" fmla="*/ 0 h 1269"/>
                <a:gd name="T38" fmla="*/ 0 w 3164"/>
                <a:gd name="T39" fmla="*/ 0 h 1269"/>
                <a:gd name="T40" fmla="*/ 0 w 3164"/>
                <a:gd name="T41" fmla="*/ 0 h 1269"/>
                <a:gd name="T42" fmla="*/ 0 w 3164"/>
                <a:gd name="T43" fmla="*/ 0 h 1269"/>
                <a:gd name="T44" fmla="*/ 0 w 3164"/>
                <a:gd name="T45" fmla="*/ 0 h 1269"/>
                <a:gd name="T46" fmla="*/ 0 w 3164"/>
                <a:gd name="T47" fmla="*/ 0 h 1269"/>
                <a:gd name="T48" fmla="*/ 0 w 3164"/>
                <a:gd name="T49" fmla="*/ 0 h 1269"/>
                <a:gd name="T50" fmla="*/ 0 w 3164"/>
                <a:gd name="T51" fmla="*/ 0 h 1269"/>
                <a:gd name="T52" fmla="*/ 0 w 3164"/>
                <a:gd name="T53" fmla="*/ 0 h 1269"/>
                <a:gd name="T54" fmla="*/ 0 w 3164"/>
                <a:gd name="T55" fmla="*/ 0 h 1269"/>
                <a:gd name="T56" fmla="*/ 0 w 3164"/>
                <a:gd name="T57" fmla="*/ 0 h 1269"/>
                <a:gd name="T58" fmla="*/ 0 w 3164"/>
                <a:gd name="T59" fmla="*/ 0 h 1269"/>
                <a:gd name="T60" fmla="*/ 0 w 3164"/>
                <a:gd name="T61" fmla="*/ 0 h 1269"/>
                <a:gd name="T62" fmla="*/ 0 w 3164"/>
                <a:gd name="T63" fmla="*/ 0 h 1269"/>
                <a:gd name="T64" fmla="*/ 0 w 3164"/>
                <a:gd name="T65" fmla="*/ 0 h 1269"/>
                <a:gd name="T66" fmla="*/ 0 w 3164"/>
                <a:gd name="T67" fmla="*/ 0 h 1269"/>
                <a:gd name="T68" fmla="*/ 0 w 3164"/>
                <a:gd name="T69" fmla="*/ 0 h 1269"/>
                <a:gd name="T70" fmla="*/ 0 w 3164"/>
                <a:gd name="T71" fmla="*/ 0 h 1269"/>
                <a:gd name="T72" fmla="*/ 0 w 3164"/>
                <a:gd name="T73" fmla="*/ 0 h 1269"/>
                <a:gd name="T74" fmla="*/ 0 w 3164"/>
                <a:gd name="T75" fmla="*/ 0 h 1269"/>
                <a:gd name="T76" fmla="*/ 0 w 3164"/>
                <a:gd name="T77" fmla="*/ 0 h 1269"/>
                <a:gd name="T78" fmla="*/ 0 w 3164"/>
                <a:gd name="T79" fmla="*/ 0 h 1269"/>
                <a:gd name="T80" fmla="*/ 0 w 3164"/>
                <a:gd name="T81" fmla="*/ 0 h 1269"/>
                <a:gd name="T82" fmla="*/ 0 w 3164"/>
                <a:gd name="T83" fmla="*/ 0 h 1269"/>
                <a:gd name="T84" fmla="*/ 0 w 3164"/>
                <a:gd name="T85" fmla="*/ 0 h 1269"/>
                <a:gd name="T86" fmla="*/ 0 w 3164"/>
                <a:gd name="T87" fmla="*/ 0 h 1269"/>
                <a:gd name="T88" fmla="*/ 0 w 3164"/>
                <a:gd name="T89" fmla="*/ 0 h 1269"/>
                <a:gd name="T90" fmla="*/ 0 w 3164"/>
                <a:gd name="T91" fmla="*/ 0 h 1269"/>
                <a:gd name="T92" fmla="*/ 0 w 3164"/>
                <a:gd name="T93" fmla="*/ 0 h 1269"/>
                <a:gd name="T94" fmla="*/ 0 w 3164"/>
                <a:gd name="T95" fmla="*/ 0 h 1269"/>
                <a:gd name="T96" fmla="*/ 0 w 3164"/>
                <a:gd name="T97" fmla="*/ 0 h 1269"/>
                <a:gd name="T98" fmla="*/ 0 w 3164"/>
                <a:gd name="T99" fmla="*/ 0 h 1269"/>
                <a:gd name="T100" fmla="*/ 0 w 3164"/>
                <a:gd name="T101" fmla="*/ 0 h 1269"/>
                <a:gd name="T102" fmla="*/ 0 w 3164"/>
                <a:gd name="T103" fmla="*/ 0 h 1269"/>
                <a:gd name="T104" fmla="*/ 0 w 3164"/>
                <a:gd name="T105" fmla="*/ 0 h 12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4"/>
                <a:gd name="T160" fmla="*/ 0 h 1269"/>
                <a:gd name="T161" fmla="*/ 3164 w 3164"/>
                <a:gd name="T162" fmla="*/ 1269 h 12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4" h="1269">
                  <a:moveTo>
                    <a:pt x="0" y="123"/>
                  </a:moveTo>
                  <a:lnTo>
                    <a:pt x="219" y="355"/>
                  </a:lnTo>
                  <a:lnTo>
                    <a:pt x="233" y="382"/>
                  </a:lnTo>
                  <a:lnTo>
                    <a:pt x="259" y="423"/>
                  </a:lnTo>
                  <a:lnTo>
                    <a:pt x="233" y="1078"/>
                  </a:lnTo>
                  <a:lnTo>
                    <a:pt x="233" y="1160"/>
                  </a:lnTo>
                  <a:lnTo>
                    <a:pt x="259" y="1186"/>
                  </a:lnTo>
                  <a:lnTo>
                    <a:pt x="274" y="1228"/>
                  </a:lnTo>
                  <a:lnTo>
                    <a:pt x="314" y="1256"/>
                  </a:lnTo>
                  <a:lnTo>
                    <a:pt x="342" y="1269"/>
                  </a:lnTo>
                  <a:lnTo>
                    <a:pt x="369" y="1269"/>
                  </a:lnTo>
                  <a:lnTo>
                    <a:pt x="437" y="1256"/>
                  </a:lnTo>
                  <a:lnTo>
                    <a:pt x="682" y="1214"/>
                  </a:lnTo>
                  <a:lnTo>
                    <a:pt x="750" y="1105"/>
                  </a:lnTo>
                  <a:lnTo>
                    <a:pt x="491" y="1118"/>
                  </a:lnTo>
                  <a:lnTo>
                    <a:pt x="437" y="1118"/>
                  </a:lnTo>
                  <a:lnTo>
                    <a:pt x="397" y="1118"/>
                  </a:lnTo>
                  <a:lnTo>
                    <a:pt x="382" y="1105"/>
                  </a:lnTo>
                  <a:lnTo>
                    <a:pt x="382" y="1065"/>
                  </a:lnTo>
                  <a:lnTo>
                    <a:pt x="397" y="519"/>
                  </a:lnTo>
                  <a:lnTo>
                    <a:pt x="423" y="437"/>
                  </a:lnTo>
                  <a:lnTo>
                    <a:pt x="478" y="410"/>
                  </a:lnTo>
                  <a:lnTo>
                    <a:pt x="533" y="410"/>
                  </a:lnTo>
                  <a:lnTo>
                    <a:pt x="765" y="382"/>
                  </a:lnTo>
                  <a:lnTo>
                    <a:pt x="1052" y="382"/>
                  </a:lnTo>
                  <a:lnTo>
                    <a:pt x="1310" y="382"/>
                  </a:lnTo>
                  <a:lnTo>
                    <a:pt x="1337" y="382"/>
                  </a:lnTo>
                  <a:lnTo>
                    <a:pt x="1379" y="382"/>
                  </a:lnTo>
                  <a:lnTo>
                    <a:pt x="1392" y="410"/>
                  </a:lnTo>
                  <a:lnTo>
                    <a:pt x="1392" y="437"/>
                  </a:lnTo>
                  <a:lnTo>
                    <a:pt x="1418" y="682"/>
                  </a:lnTo>
                  <a:lnTo>
                    <a:pt x="1554" y="682"/>
                  </a:lnTo>
                  <a:lnTo>
                    <a:pt x="1527" y="478"/>
                  </a:lnTo>
                  <a:lnTo>
                    <a:pt x="1650" y="478"/>
                  </a:lnTo>
                  <a:lnTo>
                    <a:pt x="1691" y="642"/>
                  </a:lnTo>
                  <a:lnTo>
                    <a:pt x="1841" y="655"/>
                  </a:lnTo>
                  <a:lnTo>
                    <a:pt x="1799" y="423"/>
                  </a:lnTo>
                  <a:lnTo>
                    <a:pt x="1799" y="368"/>
                  </a:lnTo>
                  <a:lnTo>
                    <a:pt x="1799" y="355"/>
                  </a:lnTo>
                  <a:lnTo>
                    <a:pt x="1841" y="327"/>
                  </a:lnTo>
                  <a:lnTo>
                    <a:pt x="2127" y="300"/>
                  </a:lnTo>
                  <a:lnTo>
                    <a:pt x="2277" y="259"/>
                  </a:lnTo>
                  <a:lnTo>
                    <a:pt x="2345" y="259"/>
                  </a:lnTo>
                  <a:lnTo>
                    <a:pt x="2428" y="259"/>
                  </a:lnTo>
                  <a:lnTo>
                    <a:pt x="2469" y="246"/>
                  </a:lnTo>
                  <a:lnTo>
                    <a:pt x="2524" y="274"/>
                  </a:lnTo>
                  <a:lnTo>
                    <a:pt x="2550" y="314"/>
                  </a:lnTo>
                  <a:lnTo>
                    <a:pt x="2550" y="355"/>
                  </a:lnTo>
                  <a:lnTo>
                    <a:pt x="2605" y="737"/>
                  </a:lnTo>
                  <a:lnTo>
                    <a:pt x="2645" y="805"/>
                  </a:lnTo>
                  <a:lnTo>
                    <a:pt x="2645" y="901"/>
                  </a:lnTo>
                  <a:lnTo>
                    <a:pt x="2645" y="942"/>
                  </a:lnTo>
                  <a:lnTo>
                    <a:pt x="2645" y="997"/>
                  </a:lnTo>
                  <a:lnTo>
                    <a:pt x="2632" y="1023"/>
                  </a:lnTo>
                  <a:lnTo>
                    <a:pt x="2592" y="1050"/>
                  </a:lnTo>
                  <a:lnTo>
                    <a:pt x="2550" y="1065"/>
                  </a:lnTo>
                  <a:lnTo>
                    <a:pt x="2441" y="1065"/>
                  </a:lnTo>
                  <a:lnTo>
                    <a:pt x="2318" y="1228"/>
                  </a:lnTo>
                  <a:lnTo>
                    <a:pt x="2592" y="1228"/>
                  </a:lnTo>
                  <a:lnTo>
                    <a:pt x="2741" y="1173"/>
                  </a:lnTo>
                  <a:lnTo>
                    <a:pt x="2782" y="1173"/>
                  </a:lnTo>
                  <a:lnTo>
                    <a:pt x="2809" y="1118"/>
                  </a:lnTo>
                  <a:lnTo>
                    <a:pt x="2837" y="1078"/>
                  </a:lnTo>
                  <a:lnTo>
                    <a:pt x="2809" y="997"/>
                  </a:lnTo>
                  <a:lnTo>
                    <a:pt x="2755" y="587"/>
                  </a:lnTo>
                  <a:lnTo>
                    <a:pt x="2728" y="410"/>
                  </a:lnTo>
                  <a:lnTo>
                    <a:pt x="3109" y="123"/>
                  </a:lnTo>
                  <a:lnTo>
                    <a:pt x="3123" y="110"/>
                  </a:lnTo>
                  <a:lnTo>
                    <a:pt x="3164" y="55"/>
                  </a:lnTo>
                  <a:lnTo>
                    <a:pt x="3123" y="15"/>
                  </a:lnTo>
                  <a:lnTo>
                    <a:pt x="3109" y="0"/>
                  </a:lnTo>
                  <a:lnTo>
                    <a:pt x="3055" y="0"/>
                  </a:lnTo>
                  <a:lnTo>
                    <a:pt x="3015" y="15"/>
                  </a:lnTo>
                  <a:lnTo>
                    <a:pt x="2945" y="68"/>
                  </a:lnTo>
                  <a:lnTo>
                    <a:pt x="2632" y="274"/>
                  </a:lnTo>
                  <a:lnTo>
                    <a:pt x="2605" y="204"/>
                  </a:lnTo>
                  <a:lnTo>
                    <a:pt x="2592" y="164"/>
                  </a:lnTo>
                  <a:lnTo>
                    <a:pt x="2577" y="164"/>
                  </a:lnTo>
                  <a:lnTo>
                    <a:pt x="2537" y="151"/>
                  </a:lnTo>
                  <a:lnTo>
                    <a:pt x="2496" y="151"/>
                  </a:lnTo>
                  <a:lnTo>
                    <a:pt x="2182" y="164"/>
                  </a:lnTo>
                  <a:lnTo>
                    <a:pt x="1977" y="204"/>
                  </a:lnTo>
                  <a:lnTo>
                    <a:pt x="1869" y="219"/>
                  </a:lnTo>
                  <a:lnTo>
                    <a:pt x="1678" y="259"/>
                  </a:lnTo>
                  <a:lnTo>
                    <a:pt x="1650" y="274"/>
                  </a:lnTo>
                  <a:lnTo>
                    <a:pt x="1650" y="314"/>
                  </a:lnTo>
                  <a:lnTo>
                    <a:pt x="1650" y="355"/>
                  </a:lnTo>
                  <a:lnTo>
                    <a:pt x="1554" y="355"/>
                  </a:lnTo>
                  <a:lnTo>
                    <a:pt x="1431" y="355"/>
                  </a:lnTo>
                  <a:lnTo>
                    <a:pt x="1418" y="300"/>
                  </a:lnTo>
                  <a:lnTo>
                    <a:pt x="1392" y="259"/>
                  </a:lnTo>
                  <a:lnTo>
                    <a:pt x="1379" y="246"/>
                  </a:lnTo>
                  <a:lnTo>
                    <a:pt x="1337" y="246"/>
                  </a:lnTo>
                  <a:lnTo>
                    <a:pt x="1310" y="246"/>
                  </a:lnTo>
                  <a:lnTo>
                    <a:pt x="1269" y="246"/>
                  </a:lnTo>
                  <a:lnTo>
                    <a:pt x="805" y="259"/>
                  </a:lnTo>
                  <a:lnTo>
                    <a:pt x="533" y="274"/>
                  </a:lnTo>
                  <a:lnTo>
                    <a:pt x="369" y="314"/>
                  </a:lnTo>
                  <a:lnTo>
                    <a:pt x="369" y="300"/>
                  </a:lnTo>
                  <a:lnTo>
                    <a:pt x="151" y="55"/>
                  </a:lnTo>
                  <a:lnTo>
                    <a:pt x="96" y="41"/>
                  </a:lnTo>
                  <a:lnTo>
                    <a:pt x="69" y="15"/>
                  </a:lnTo>
                  <a:lnTo>
                    <a:pt x="27" y="15"/>
                  </a:lnTo>
                  <a:lnTo>
                    <a:pt x="14" y="41"/>
                  </a:lnTo>
                  <a:lnTo>
                    <a:pt x="14" y="55"/>
                  </a:lnTo>
                  <a:lnTo>
                    <a:pt x="0" y="123"/>
                  </a:lnTo>
                </a:path>
              </a:pathLst>
            </a:custGeom>
            <a:noFill/>
            <a:ln w="0">
              <a:solidFill>
                <a:srgbClr val="000000"/>
              </a:solidFill>
              <a:round/>
              <a:headEnd/>
              <a:tailEnd/>
            </a:ln>
          </p:spPr>
          <p:txBody>
            <a:bodyPr/>
            <a:lstStyle/>
            <a:p>
              <a:endParaRPr lang="en-US"/>
            </a:p>
          </p:txBody>
        </p:sp>
        <p:sp>
          <p:nvSpPr>
            <p:cNvPr id="15461" name="Freeform 108"/>
            <p:cNvSpPr>
              <a:spLocks/>
            </p:cNvSpPr>
            <p:nvPr/>
          </p:nvSpPr>
          <p:spPr bwMode="auto">
            <a:xfrm>
              <a:off x="1624" y="2265"/>
              <a:ext cx="745" cy="168"/>
            </a:xfrm>
            <a:custGeom>
              <a:avLst/>
              <a:gdLst>
                <a:gd name="T0" fmla="*/ 0 w 2235"/>
                <a:gd name="T1" fmla="*/ 0 h 505"/>
                <a:gd name="T2" fmla="*/ 0 w 2235"/>
                <a:gd name="T3" fmla="*/ 0 h 505"/>
                <a:gd name="T4" fmla="*/ 0 w 2235"/>
                <a:gd name="T5" fmla="*/ 0 h 505"/>
                <a:gd name="T6" fmla="*/ 0 w 2235"/>
                <a:gd name="T7" fmla="*/ 0 h 505"/>
                <a:gd name="T8" fmla="*/ 0 w 2235"/>
                <a:gd name="T9" fmla="*/ 0 h 505"/>
                <a:gd name="T10" fmla="*/ 0 w 2235"/>
                <a:gd name="T11" fmla="*/ 0 h 505"/>
                <a:gd name="T12" fmla="*/ 0 w 2235"/>
                <a:gd name="T13" fmla="*/ 0 h 505"/>
                <a:gd name="T14" fmla="*/ 0 w 2235"/>
                <a:gd name="T15" fmla="*/ 0 h 505"/>
                <a:gd name="T16" fmla="*/ 0 w 2235"/>
                <a:gd name="T17" fmla="*/ 0 h 505"/>
                <a:gd name="T18" fmla="*/ 0 w 2235"/>
                <a:gd name="T19" fmla="*/ 0 h 505"/>
                <a:gd name="T20" fmla="*/ 0 w 2235"/>
                <a:gd name="T21" fmla="*/ 0 h 505"/>
                <a:gd name="T22" fmla="*/ 0 w 2235"/>
                <a:gd name="T23" fmla="*/ 0 h 505"/>
                <a:gd name="T24" fmla="*/ 0 w 2235"/>
                <a:gd name="T25" fmla="*/ 0 h 505"/>
                <a:gd name="T26" fmla="*/ 0 w 2235"/>
                <a:gd name="T27" fmla="*/ 0 h 505"/>
                <a:gd name="T28" fmla="*/ 0 w 2235"/>
                <a:gd name="T29" fmla="*/ 0 h 505"/>
                <a:gd name="T30" fmla="*/ 0 w 2235"/>
                <a:gd name="T31" fmla="*/ 0 h 505"/>
                <a:gd name="T32" fmla="*/ 0 w 2235"/>
                <a:gd name="T33" fmla="*/ 0 h 505"/>
                <a:gd name="T34" fmla="*/ 0 w 2235"/>
                <a:gd name="T35" fmla="*/ 0 h 505"/>
                <a:gd name="T36" fmla="*/ 0 w 2235"/>
                <a:gd name="T37" fmla="*/ 0 h 505"/>
                <a:gd name="T38" fmla="*/ 0 w 2235"/>
                <a:gd name="T39" fmla="*/ 0 h 505"/>
                <a:gd name="T40" fmla="*/ 0 w 2235"/>
                <a:gd name="T41" fmla="*/ 0 h 505"/>
                <a:gd name="T42" fmla="*/ 0 w 2235"/>
                <a:gd name="T43" fmla="*/ 0 h 505"/>
                <a:gd name="T44" fmla="*/ 0 w 2235"/>
                <a:gd name="T45" fmla="*/ 0 h 505"/>
                <a:gd name="T46" fmla="*/ 0 w 2235"/>
                <a:gd name="T47" fmla="*/ 0 h 505"/>
                <a:gd name="T48" fmla="*/ 0 w 2235"/>
                <a:gd name="T49" fmla="*/ 0 h 505"/>
                <a:gd name="T50" fmla="*/ 0 w 2235"/>
                <a:gd name="T51" fmla="*/ 0 h 505"/>
                <a:gd name="T52" fmla="*/ 0 w 2235"/>
                <a:gd name="T53" fmla="*/ 0 h 505"/>
                <a:gd name="T54" fmla="*/ 0 w 2235"/>
                <a:gd name="T55" fmla="*/ 0 h 505"/>
                <a:gd name="T56" fmla="*/ 0 w 2235"/>
                <a:gd name="T57" fmla="*/ 0 h 505"/>
                <a:gd name="T58" fmla="*/ 0 w 2235"/>
                <a:gd name="T59" fmla="*/ 0 h 505"/>
                <a:gd name="T60" fmla="*/ 0 w 2235"/>
                <a:gd name="T61" fmla="*/ 0 h 505"/>
                <a:gd name="T62" fmla="*/ 0 w 2235"/>
                <a:gd name="T63" fmla="*/ 0 h 505"/>
                <a:gd name="T64" fmla="*/ 0 w 2235"/>
                <a:gd name="T65" fmla="*/ 0 h 505"/>
                <a:gd name="T66" fmla="*/ 0 w 2235"/>
                <a:gd name="T67" fmla="*/ 0 h 505"/>
                <a:gd name="T68" fmla="*/ 0 w 2235"/>
                <a:gd name="T69" fmla="*/ 0 h 505"/>
                <a:gd name="T70" fmla="*/ 0 w 2235"/>
                <a:gd name="T71" fmla="*/ 0 h 505"/>
                <a:gd name="T72" fmla="*/ 0 w 2235"/>
                <a:gd name="T73" fmla="*/ 0 h 505"/>
                <a:gd name="T74" fmla="*/ 0 w 2235"/>
                <a:gd name="T75" fmla="*/ 0 h 505"/>
                <a:gd name="T76" fmla="*/ 0 w 2235"/>
                <a:gd name="T77" fmla="*/ 0 h 505"/>
                <a:gd name="T78" fmla="*/ 0 w 2235"/>
                <a:gd name="T79" fmla="*/ 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35"/>
                <a:gd name="T121" fmla="*/ 0 h 505"/>
                <a:gd name="T122" fmla="*/ 2235 w 223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35" h="505">
                  <a:moveTo>
                    <a:pt x="0" y="451"/>
                  </a:moveTo>
                  <a:lnTo>
                    <a:pt x="0" y="491"/>
                  </a:lnTo>
                  <a:lnTo>
                    <a:pt x="27" y="505"/>
                  </a:lnTo>
                  <a:lnTo>
                    <a:pt x="55" y="505"/>
                  </a:lnTo>
                  <a:lnTo>
                    <a:pt x="191" y="477"/>
                  </a:lnTo>
                  <a:lnTo>
                    <a:pt x="300" y="451"/>
                  </a:lnTo>
                  <a:lnTo>
                    <a:pt x="463" y="423"/>
                  </a:lnTo>
                  <a:lnTo>
                    <a:pt x="546" y="383"/>
                  </a:lnTo>
                  <a:lnTo>
                    <a:pt x="668" y="341"/>
                  </a:lnTo>
                  <a:lnTo>
                    <a:pt x="736" y="313"/>
                  </a:lnTo>
                  <a:lnTo>
                    <a:pt x="831" y="273"/>
                  </a:lnTo>
                  <a:lnTo>
                    <a:pt x="914" y="232"/>
                  </a:lnTo>
                  <a:lnTo>
                    <a:pt x="886" y="260"/>
                  </a:lnTo>
                  <a:lnTo>
                    <a:pt x="873" y="287"/>
                  </a:lnTo>
                  <a:lnTo>
                    <a:pt x="873" y="328"/>
                  </a:lnTo>
                  <a:lnTo>
                    <a:pt x="914" y="341"/>
                  </a:lnTo>
                  <a:lnTo>
                    <a:pt x="982" y="328"/>
                  </a:lnTo>
                  <a:lnTo>
                    <a:pt x="995" y="313"/>
                  </a:lnTo>
                  <a:lnTo>
                    <a:pt x="1037" y="313"/>
                  </a:lnTo>
                  <a:lnTo>
                    <a:pt x="1050" y="328"/>
                  </a:lnTo>
                  <a:lnTo>
                    <a:pt x="1089" y="368"/>
                  </a:lnTo>
                  <a:lnTo>
                    <a:pt x="1144" y="368"/>
                  </a:lnTo>
                  <a:lnTo>
                    <a:pt x="1253" y="313"/>
                  </a:lnTo>
                  <a:lnTo>
                    <a:pt x="1308" y="273"/>
                  </a:lnTo>
                  <a:lnTo>
                    <a:pt x="1336" y="232"/>
                  </a:lnTo>
                  <a:lnTo>
                    <a:pt x="1212" y="232"/>
                  </a:lnTo>
                  <a:lnTo>
                    <a:pt x="1308" y="192"/>
                  </a:lnTo>
                  <a:lnTo>
                    <a:pt x="1349" y="164"/>
                  </a:lnTo>
                  <a:lnTo>
                    <a:pt x="1336" y="137"/>
                  </a:lnTo>
                  <a:lnTo>
                    <a:pt x="1444" y="192"/>
                  </a:lnTo>
                  <a:lnTo>
                    <a:pt x="1512" y="232"/>
                  </a:lnTo>
                  <a:lnTo>
                    <a:pt x="1704" y="287"/>
                  </a:lnTo>
                  <a:lnTo>
                    <a:pt x="1895" y="328"/>
                  </a:lnTo>
                  <a:lnTo>
                    <a:pt x="2031" y="328"/>
                  </a:lnTo>
                  <a:lnTo>
                    <a:pt x="2099" y="341"/>
                  </a:lnTo>
                  <a:lnTo>
                    <a:pt x="2140" y="341"/>
                  </a:lnTo>
                  <a:lnTo>
                    <a:pt x="2195" y="341"/>
                  </a:lnTo>
                  <a:lnTo>
                    <a:pt x="2235" y="328"/>
                  </a:lnTo>
                  <a:lnTo>
                    <a:pt x="2208" y="287"/>
                  </a:lnTo>
                  <a:lnTo>
                    <a:pt x="2127" y="260"/>
                  </a:lnTo>
                  <a:lnTo>
                    <a:pt x="2003" y="232"/>
                  </a:lnTo>
                  <a:lnTo>
                    <a:pt x="1840" y="192"/>
                  </a:lnTo>
                  <a:lnTo>
                    <a:pt x="1717" y="164"/>
                  </a:lnTo>
                  <a:lnTo>
                    <a:pt x="1663" y="124"/>
                  </a:lnTo>
                  <a:lnTo>
                    <a:pt x="1635" y="124"/>
                  </a:lnTo>
                  <a:lnTo>
                    <a:pt x="1663" y="109"/>
                  </a:lnTo>
                  <a:lnTo>
                    <a:pt x="1731" y="109"/>
                  </a:lnTo>
                  <a:lnTo>
                    <a:pt x="1812" y="109"/>
                  </a:lnTo>
                  <a:lnTo>
                    <a:pt x="1867" y="124"/>
                  </a:lnTo>
                  <a:lnTo>
                    <a:pt x="1922" y="137"/>
                  </a:lnTo>
                  <a:lnTo>
                    <a:pt x="1922" y="109"/>
                  </a:lnTo>
                  <a:lnTo>
                    <a:pt x="1867" y="82"/>
                  </a:lnTo>
                  <a:lnTo>
                    <a:pt x="1580" y="14"/>
                  </a:lnTo>
                  <a:lnTo>
                    <a:pt x="1457" y="0"/>
                  </a:lnTo>
                  <a:lnTo>
                    <a:pt x="1336" y="0"/>
                  </a:lnTo>
                  <a:lnTo>
                    <a:pt x="1240" y="0"/>
                  </a:lnTo>
                  <a:lnTo>
                    <a:pt x="1076" y="28"/>
                  </a:lnTo>
                  <a:lnTo>
                    <a:pt x="982" y="28"/>
                  </a:lnTo>
                  <a:lnTo>
                    <a:pt x="914" y="55"/>
                  </a:lnTo>
                  <a:lnTo>
                    <a:pt x="791" y="69"/>
                  </a:lnTo>
                  <a:lnTo>
                    <a:pt x="627" y="82"/>
                  </a:lnTo>
                  <a:lnTo>
                    <a:pt x="572" y="109"/>
                  </a:lnTo>
                  <a:lnTo>
                    <a:pt x="463" y="137"/>
                  </a:lnTo>
                  <a:lnTo>
                    <a:pt x="355" y="164"/>
                  </a:lnTo>
                  <a:lnTo>
                    <a:pt x="313" y="177"/>
                  </a:lnTo>
                  <a:lnTo>
                    <a:pt x="259" y="177"/>
                  </a:lnTo>
                  <a:lnTo>
                    <a:pt x="232" y="177"/>
                  </a:lnTo>
                  <a:lnTo>
                    <a:pt x="136" y="219"/>
                  </a:lnTo>
                  <a:lnTo>
                    <a:pt x="95" y="219"/>
                  </a:lnTo>
                  <a:lnTo>
                    <a:pt x="55" y="260"/>
                  </a:lnTo>
                  <a:lnTo>
                    <a:pt x="40" y="273"/>
                  </a:lnTo>
                  <a:lnTo>
                    <a:pt x="40" y="287"/>
                  </a:lnTo>
                  <a:lnTo>
                    <a:pt x="55" y="313"/>
                  </a:lnTo>
                  <a:lnTo>
                    <a:pt x="123" y="328"/>
                  </a:lnTo>
                  <a:lnTo>
                    <a:pt x="149" y="328"/>
                  </a:lnTo>
                  <a:lnTo>
                    <a:pt x="232" y="313"/>
                  </a:lnTo>
                  <a:lnTo>
                    <a:pt x="204" y="368"/>
                  </a:lnTo>
                  <a:lnTo>
                    <a:pt x="95" y="396"/>
                  </a:lnTo>
                  <a:lnTo>
                    <a:pt x="55" y="423"/>
                  </a:lnTo>
                  <a:lnTo>
                    <a:pt x="0" y="451"/>
                  </a:lnTo>
                  <a:close/>
                </a:path>
              </a:pathLst>
            </a:custGeom>
            <a:solidFill>
              <a:srgbClr val="CC9900"/>
            </a:solidFill>
            <a:ln w="9525">
              <a:noFill/>
              <a:round/>
              <a:headEnd/>
              <a:tailEnd/>
            </a:ln>
          </p:spPr>
          <p:txBody>
            <a:bodyPr/>
            <a:lstStyle/>
            <a:p>
              <a:endParaRPr lang="en-US"/>
            </a:p>
          </p:txBody>
        </p:sp>
        <p:sp>
          <p:nvSpPr>
            <p:cNvPr id="15462" name="Freeform 109"/>
            <p:cNvSpPr>
              <a:spLocks/>
            </p:cNvSpPr>
            <p:nvPr/>
          </p:nvSpPr>
          <p:spPr bwMode="auto">
            <a:xfrm>
              <a:off x="1624" y="2265"/>
              <a:ext cx="745" cy="168"/>
            </a:xfrm>
            <a:custGeom>
              <a:avLst/>
              <a:gdLst>
                <a:gd name="T0" fmla="*/ 0 w 2235"/>
                <a:gd name="T1" fmla="*/ 0 h 505"/>
                <a:gd name="T2" fmla="*/ 0 w 2235"/>
                <a:gd name="T3" fmla="*/ 0 h 505"/>
                <a:gd name="T4" fmla="*/ 0 w 2235"/>
                <a:gd name="T5" fmla="*/ 0 h 505"/>
                <a:gd name="T6" fmla="*/ 0 w 2235"/>
                <a:gd name="T7" fmla="*/ 0 h 505"/>
                <a:gd name="T8" fmla="*/ 0 w 2235"/>
                <a:gd name="T9" fmla="*/ 0 h 505"/>
                <a:gd name="T10" fmla="*/ 0 w 2235"/>
                <a:gd name="T11" fmla="*/ 0 h 505"/>
                <a:gd name="T12" fmla="*/ 0 w 2235"/>
                <a:gd name="T13" fmla="*/ 0 h 505"/>
                <a:gd name="T14" fmla="*/ 0 w 2235"/>
                <a:gd name="T15" fmla="*/ 0 h 505"/>
                <a:gd name="T16" fmla="*/ 0 w 2235"/>
                <a:gd name="T17" fmla="*/ 0 h 505"/>
                <a:gd name="T18" fmla="*/ 0 w 2235"/>
                <a:gd name="T19" fmla="*/ 0 h 505"/>
                <a:gd name="T20" fmla="*/ 0 w 2235"/>
                <a:gd name="T21" fmla="*/ 0 h 505"/>
                <a:gd name="T22" fmla="*/ 0 w 2235"/>
                <a:gd name="T23" fmla="*/ 0 h 505"/>
                <a:gd name="T24" fmla="*/ 0 w 2235"/>
                <a:gd name="T25" fmla="*/ 0 h 505"/>
                <a:gd name="T26" fmla="*/ 0 w 2235"/>
                <a:gd name="T27" fmla="*/ 0 h 505"/>
                <a:gd name="T28" fmla="*/ 0 w 2235"/>
                <a:gd name="T29" fmla="*/ 0 h 505"/>
                <a:gd name="T30" fmla="*/ 0 w 2235"/>
                <a:gd name="T31" fmla="*/ 0 h 505"/>
                <a:gd name="T32" fmla="*/ 0 w 2235"/>
                <a:gd name="T33" fmla="*/ 0 h 505"/>
                <a:gd name="T34" fmla="*/ 0 w 2235"/>
                <a:gd name="T35" fmla="*/ 0 h 505"/>
                <a:gd name="T36" fmla="*/ 0 w 2235"/>
                <a:gd name="T37" fmla="*/ 0 h 505"/>
                <a:gd name="T38" fmla="*/ 0 w 2235"/>
                <a:gd name="T39" fmla="*/ 0 h 505"/>
                <a:gd name="T40" fmla="*/ 0 w 2235"/>
                <a:gd name="T41" fmla="*/ 0 h 505"/>
                <a:gd name="T42" fmla="*/ 0 w 2235"/>
                <a:gd name="T43" fmla="*/ 0 h 505"/>
                <a:gd name="T44" fmla="*/ 0 w 2235"/>
                <a:gd name="T45" fmla="*/ 0 h 505"/>
                <a:gd name="T46" fmla="*/ 0 w 2235"/>
                <a:gd name="T47" fmla="*/ 0 h 505"/>
                <a:gd name="T48" fmla="*/ 0 w 2235"/>
                <a:gd name="T49" fmla="*/ 0 h 505"/>
                <a:gd name="T50" fmla="*/ 0 w 2235"/>
                <a:gd name="T51" fmla="*/ 0 h 505"/>
                <a:gd name="T52" fmla="*/ 0 w 2235"/>
                <a:gd name="T53" fmla="*/ 0 h 505"/>
                <a:gd name="T54" fmla="*/ 0 w 2235"/>
                <a:gd name="T55" fmla="*/ 0 h 505"/>
                <a:gd name="T56" fmla="*/ 0 w 2235"/>
                <a:gd name="T57" fmla="*/ 0 h 505"/>
                <a:gd name="T58" fmla="*/ 0 w 2235"/>
                <a:gd name="T59" fmla="*/ 0 h 505"/>
                <a:gd name="T60" fmla="*/ 0 w 2235"/>
                <a:gd name="T61" fmla="*/ 0 h 505"/>
                <a:gd name="T62" fmla="*/ 0 w 2235"/>
                <a:gd name="T63" fmla="*/ 0 h 505"/>
                <a:gd name="T64" fmla="*/ 0 w 2235"/>
                <a:gd name="T65" fmla="*/ 0 h 505"/>
                <a:gd name="T66" fmla="*/ 0 w 2235"/>
                <a:gd name="T67" fmla="*/ 0 h 505"/>
                <a:gd name="T68" fmla="*/ 0 w 2235"/>
                <a:gd name="T69" fmla="*/ 0 h 505"/>
                <a:gd name="T70" fmla="*/ 0 w 2235"/>
                <a:gd name="T71" fmla="*/ 0 h 505"/>
                <a:gd name="T72" fmla="*/ 0 w 2235"/>
                <a:gd name="T73" fmla="*/ 0 h 505"/>
                <a:gd name="T74" fmla="*/ 0 w 2235"/>
                <a:gd name="T75" fmla="*/ 0 h 505"/>
                <a:gd name="T76" fmla="*/ 0 w 2235"/>
                <a:gd name="T77" fmla="*/ 0 h 505"/>
                <a:gd name="T78" fmla="*/ 0 w 2235"/>
                <a:gd name="T79" fmla="*/ 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35"/>
                <a:gd name="T121" fmla="*/ 0 h 505"/>
                <a:gd name="T122" fmla="*/ 2235 w 223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35" h="505">
                  <a:moveTo>
                    <a:pt x="0" y="451"/>
                  </a:moveTo>
                  <a:lnTo>
                    <a:pt x="0" y="491"/>
                  </a:lnTo>
                  <a:lnTo>
                    <a:pt x="27" y="505"/>
                  </a:lnTo>
                  <a:lnTo>
                    <a:pt x="55" y="505"/>
                  </a:lnTo>
                  <a:lnTo>
                    <a:pt x="191" y="477"/>
                  </a:lnTo>
                  <a:lnTo>
                    <a:pt x="300" y="451"/>
                  </a:lnTo>
                  <a:lnTo>
                    <a:pt x="463" y="423"/>
                  </a:lnTo>
                  <a:lnTo>
                    <a:pt x="546" y="383"/>
                  </a:lnTo>
                  <a:lnTo>
                    <a:pt x="668" y="341"/>
                  </a:lnTo>
                  <a:lnTo>
                    <a:pt x="736" y="313"/>
                  </a:lnTo>
                  <a:lnTo>
                    <a:pt x="831" y="273"/>
                  </a:lnTo>
                  <a:lnTo>
                    <a:pt x="914" y="232"/>
                  </a:lnTo>
                  <a:lnTo>
                    <a:pt x="886" y="260"/>
                  </a:lnTo>
                  <a:lnTo>
                    <a:pt x="873" y="287"/>
                  </a:lnTo>
                  <a:lnTo>
                    <a:pt x="873" y="328"/>
                  </a:lnTo>
                  <a:lnTo>
                    <a:pt x="914" y="341"/>
                  </a:lnTo>
                  <a:lnTo>
                    <a:pt x="982" y="328"/>
                  </a:lnTo>
                  <a:lnTo>
                    <a:pt x="995" y="313"/>
                  </a:lnTo>
                  <a:lnTo>
                    <a:pt x="1037" y="313"/>
                  </a:lnTo>
                  <a:lnTo>
                    <a:pt x="1050" y="328"/>
                  </a:lnTo>
                  <a:lnTo>
                    <a:pt x="1089" y="368"/>
                  </a:lnTo>
                  <a:lnTo>
                    <a:pt x="1144" y="368"/>
                  </a:lnTo>
                  <a:lnTo>
                    <a:pt x="1253" y="313"/>
                  </a:lnTo>
                  <a:lnTo>
                    <a:pt x="1308" y="273"/>
                  </a:lnTo>
                  <a:lnTo>
                    <a:pt x="1336" y="232"/>
                  </a:lnTo>
                  <a:lnTo>
                    <a:pt x="1212" y="232"/>
                  </a:lnTo>
                  <a:lnTo>
                    <a:pt x="1308" y="192"/>
                  </a:lnTo>
                  <a:lnTo>
                    <a:pt x="1349" y="164"/>
                  </a:lnTo>
                  <a:lnTo>
                    <a:pt x="1336" y="137"/>
                  </a:lnTo>
                  <a:lnTo>
                    <a:pt x="1444" y="192"/>
                  </a:lnTo>
                  <a:lnTo>
                    <a:pt x="1512" y="232"/>
                  </a:lnTo>
                  <a:lnTo>
                    <a:pt x="1704" y="287"/>
                  </a:lnTo>
                  <a:lnTo>
                    <a:pt x="1895" y="328"/>
                  </a:lnTo>
                  <a:lnTo>
                    <a:pt x="2031" y="328"/>
                  </a:lnTo>
                  <a:lnTo>
                    <a:pt x="2099" y="341"/>
                  </a:lnTo>
                  <a:lnTo>
                    <a:pt x="2140" y="341"/>
                  </a:lnTo>
                  <a:lnTo>
                    <a:pt x="2195" y="341"/>
                  </a:lnTo>
                  <a:lnTo>
                    <a:pt x="2235" y="328"/>
                  </a:lnTo>
                  <a:lnTo>
                    <a:pt x="2208" y="287"/>
                  </a:lnTo>
                  <a:lnTo>
                    <a:pt x="2127" y="260"/>
                  </a:lnTo>
                  <a:lnTo>
                    <a:pt x="2003" y="232"/>
                  </a:lnTo>
                  <a:lnTo>
                    <a:pt x="1840" y="192"/>
                  </a:lnTo>
                  <a:lnTo>
                    <a:pt x="1717" y="164"/>
                  </a:lnTo>
                  <a:lnTo>
                    <a:pt x="1663" y="124"/>
                  </a:lnTo>
                  <a:lnTo>
                    <a:pt x="1635" y="124"/>
                  </a:lnTo>
                  <a:lnTo>
                    <a:pt x="1663" y="109"/>
                  </a:lnTo>
                  <a:lnTo>
                    <a:pt x="1731" y="109"/>
                  </a:lnTo>
                  <a:lnTo>
                    <a:pt x="1812" y="109"/>
                  </a:lnTo>
                  <a:lnTo>
                    <a:pt x="1867" y="124"/>
                  </a:lnTo>
                  <a:lnTo>
                    <a:pt x="1922" y="137"/>
                  </a:lnTo>
                  <a:lnTo>
                    <a:pt x="1922" y="109"/>
                  </a:lnTo>
                  <a:lnTo>
                    <a:pt x="1867" y="82"/>
                  </a:lnTo>
                  <a:lnTo>
                    <a:pt x="1580" y="14"/>
                  </a:lnTo>
                  <a:lnTo>
                    <a:pt x="1457" y="0"/>
                  </a:lnTo>
                  <a:lnTo>
                    <a:pt x="1336" y="0"/>
                  </a:lnTo>
                  <a:lnTo>
                    <a:pt x="1240" y="0"/>
                  </a:lnTo>
                  <a:lnTo>
                    <a:pt x="1076" y="28"/>
                  </a:lnTo>
                  <a:lnTo>
                    <a:pt x="982" y="28"/>
                  </a:lnTo>
                  <a:lnTo>
                    <a:pt x="914" y="55"/>
                  </a:lnTo>
                  <a:lnTo>
                    <a:pt x="791" y="69"/>
                  </a:lnTo>
                  <a:lnTo>
                    <a:pt x="627" y="82"/>
                  </a:lnTo>
                  <a:lnTo>
                    <a:pt x="572" y="109"/>
                  </a:lnTo>
                  <a:lnTo>
                    <a:pt x="463" y="137"/>
                  </a:lnTo>
                  <a:lnTo>
                    <a:pt x="355" y="164"/>
                  </a:lnTo>
                  <a:lnTo>
                    <a:pt x="313" y="177"/>
                  </a:lnTo>
                  <a:lnTo>
                    <a:pt x="259" y="177"/>
                  </a:lnTo>
                  <a:lnTo>
                    <a:pt x="232" y="177"/>
                  </a:lnTo>
                  <a:lnTo>
                    <a:pt x="136" y="219"/>
                  </a:lnTo>
                  <a:lnTo>
                    <a:pt x="95" y="219"/>
                  </a:lnTo>
                  <a:lnTo>
                    <a:pt x="55" y="260"/>
                  </a:lnTo>
                  <a:lnTo>
                    <a:pt x="40" y="273"/>
                  </a:lnTo>
                  <a:lnTo>
                    <a:pt x="40" y="287"/>
                  </a:lnTo>
                  <a:lnTo>
                    <a:pt x="55" y="313"/>
                  </a:lnTo>
                  <a:lnTo>
                    <a:pt x="123" y="328"/>
                  </a:lnTo>
                  <a:lnTo>
                    <a:pt x="149" y="328"/>
                  </a:lnTo>
                  <a:lnTo>
                    <a:pt x="232" y="313"/>
                  </a:lnTo>
                  <a:lnTo>
                    <a:pt x="204" y="368"/>
                  </a:lnTo>
                  <a:lnTo>
                    <a:pt x="95" y="396"/>
                  </a:lnTo>
                  <a:lnTo>
                    <a:pt x="55" y="423"/>
                  </a:lnTo>
                  <a:lnTo>
                    <a:pt x="0" y="451"/>
                  </a:lnTo>
                </a:path>
              </a:pathLst>
            </a:custGeom>
            <a:noFill/>
            <a:ln w="0">
              <a:solidFill>
                <a:srgbClr val="000000"/>
              </a:solidFill>
              <a:round/>
              <a:headEnd/>
              <a:tailEnd/>
            </a:ln>
          </p:spPr>
          <p:txBody>
            <a:bodyPr/>
            <a:lstStyle/>
            <a:p>
              <a:endParaRPr lang="en-US"/>
            </a:p>
          </p:txBody>
        </p:sp>
        <p:sp>
          <p:nvSpPr>
            <p:cNvPr id="15463" name="Freeform 110"/>
            <p:cNvSpPr>
              <a:spLocks/>
            </p:cNvSpPr>
            <p:nvPr/>
          </p:nvSpPr>
          <p:spPr bwMode="auto">
            <a:xfrm>
              <a:off x="1624" y="2265"/>
              <a:ext cx="745" cy="168"/>
            </a:xfrm>
            <a:custGeom>
              <a:avLst/>
              <a:gdLst>
                <a:gd name="T0" fmla="*/ 0 w 2235"/>
                <a:gd name="T1" fmla="*/ 0 h 505"/>
                <a:gd name="T2" fmla="*/ 0 w 2235"/>
                <a:gd name="T3" fmla="*/ 0 h 505"/>
                <a:gd name="T4" fmla="*/ 0 w 2235"/>
                <a:gd name="T5" fmla="*/ 0 h 505"/>
                <a:gd name="T6" fmla="*/ 0 w 2235"/>
                <a:gd name="T7" fmla="*/ 0 h 505"/>
                <a:gd name="T8" fmla="*/ 0 w 2235"/>
                <a:gd name="T9" fmla="*/ 0 h 505"/>
                <a:gd name="T10" fmla="*/ 0 w 2235"/>
                <a:gd name="T11" fmla="*/ 0 h 505"/>
                <a:gd name="T12" fmla="*/ 0 w 2235"/>
                <a:gd name="T13" fmla="*/ 0 h 505"/>
                <a:gd name="T14" fmla="*/ 0 w 2235"/>
                <a:gd name="T15" fmla="*/ 0 h 505"/>
                <a:gd name="T16" fmla="*/ 0 w 2235"/>
                <a:gd name="T17" fmla="*/ 0 h 505"/>
                <a:gd name="T18" fmla="*/ 0 w 2235"/>
                <a:gd name="T19" fmla="*/ 0 h 505"/>
                <a:gd name="T20" fmla="*/ 0 w 2235"/>
                <a:gd name="T21" fmla="*/ 0 h 505"/>
                <a:gd name="T22" fmla="*/ 0 w 2235"/>
                <a:gd name="T23" fmla="*/ 0 h 505"/>
                <a:gd name="T24" fmla="*/ 0 w 2235"/>
                <a:gd name="T25" fmla="*/ 0 h 505"/>
                <a:gd name="T26" fmla="*/ 0 w 2235"/>
                <a:gd name="T27" fmla="*/ 0 h 505"/>
                <a:gd name="T28" fmla="*/ 0 w 2235"/>
                <a:gd name="T29" fmla="*/ 0 h 505"/>
                <a:gd name="T30" fmla="*/ 0 w 2235"/>
                <a:gd name="T31" fmla="*/ 0 h 505"/>
                <a:gd name="T32" fmla="*/ 0 w 2235"/>
                <a:gd name="T33" fmla="*/ 0 h 505"/>
                <a:gd name="T34" fmla="*/ 0 w 2235"/>
                <a:gd name="T35" fmla="*/ 0 h 505"/>
                <a:gd name="T36" fmla="*/ 0 w 2235"/>
                <a:gd name="T37" fmla="*/ 0 h 505"/>
                <a:gd name="T38" fmla="*/ 0 w 2235"/>
                <a:gd name="T39" fmla="*/ 0 h 505"/>
                <a:gd name="T40" fmla="*/ 0 w 2235"/>
                <a:gd name="T41" fmla="*/ 0 h 505"/>
                <a:gd name="T42" fmla="*/ 0 w 2235"/>
                <a:gd name="T43" fmla="*/ 0 h 505"/>
                <a:gd name="T44" fmla="*/ 0 w 2235"/>
                <a:gd name="T45" fmla="*/ 0 h 505"/>
                <a:gd name="T46" fmla="*/ 0 w 2235"/>
                <a:gd name="T47" fmla="*/ 0 h 505"/>
                <a:gd name="T48" fmla="*/ 0 w 2235"/>
                <a:gd name="T49" fmla="*/ 0 h 505"/>
                <a:gd name="T50" fmla="*/ 0 w 2235"/>
                <a:gd name="T51" fmla="*/ 0 h 505"/>
                <a:gd name="T52" fmla="*/ 0 w 2235"/>
                <a:gd name="T53" fmla="*/ 0 h 505"/>
                <a:gd name="T54" fmla="*/ 0 w 2235"/>
                <a:gd name="T55" fmla="*/ 0 h 505"/>
                <a:gd name="T56" fmla="*/ 0 w 2235"/>
                <a:gd name="T57" fmla="*/ 0 h 505"/>
                <a:gd name="T58" fmla="*/ 0 w 2235"/>
                <a:gd name="T59" fmla="*/ 0 h 505"/>
                <a:gd name="T60" fmla="*/ 0 w 2235"/>
                <a:gd name="T61" fmla="*/ 0 h 505"/>
                <a:gd name="T62" fmla="*/ 0 w 2235"/>
                <a:gd name="T63" fmla="*/ 0 h 505"/>
                <a:gd name="T64" fmla="*/ 0 w 2235"/>
                <a:gd name="T65" fmla="*/ 0 h 505"/>
                <a:gd name="T66" fmla="*/ 0 w 2235"/>
                <a:gd name="T67" fmla="*/ 0 h 505"/>
                <a:gd name="T68" fmla="*/ 0 w 2235"/>
                <a:gd name="T69" fmla="*/ 0 h 505"/>
                <a:gd name="T70" fmla="*/ 0 w 2235"/>
                <a:gd name="T71" fmla="*/ 0 h 505"/>
                <a:gd name="T72" fmla="*/ 0 w 2235"/>
                <a:gd name="T73" fmla="*/ 0 h 505"/>
                <a:gd name="T74" fmla="*/ 0 w 2235"/>
                <a:gd name="T75" fmla="*/ 0 h 505"/>
                <a:gd name="T76" fmla="*/ 0 w 2235"/>
                <a:gd name="T77" fmla="*/ 0 h 505"/>
                <a:gd name="T78" fmla="*/ 0 w 2235"/>
                <a:gd name="T79" fmla="*/ 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35"/>
                <a:gd name="T121" fmla="*/ 0 h 505"/>
                <a:gd name="T122" fmla="*/ 2235 w 223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35" h="505">
                  <a:moveTo>
                    <a:pt x="0" y="451"/>
                  </a:moveTo>
                  <a:lnTo>
                    <a:pt x="0" y="491"/>
                  </a:lnTo>
                  <a:lnTo>
                    <a:pt x="27" y="505"/>
                  </a:lnTo>
                  <a:lnTo>
                    <a:pt x="55" y="505"/>
                  </a:lnTo>
                  <a:lnTo>
                    <a:pt x="191" y="477"/>
                  </a:lnTo>
                  <a:lnTo>
                    <a:pt x="300" y="451"/>
                  </a:lnTo>
                  <a:lnTo>
                    <a:pt x="463" y="423"/>
                  </a:lnTo>
                  <a:lnTo>
                    <a:pt x="546" y="383"/>
                  </a:lnTo>
                  <a:lnTo>
                    <a:pt x="668" y="341"/>
                  </a:lnTo>
                  <a:lnTo>
                    <a:pt x="736" y="313"/>
                  </a:lnTo>
                  <a:lnTo>
                    <a:pt x="831" y="273"/>
                  </a:lnTo>
                  <a:lnTo>
                    <a:pt x="914" y="232"/>
                  </a:lnTo>
                  <a:lnTo>
                    <a:pt x="886" y="260"/>
                  </a:lnTo>
                  <a:lnTo>
                    <a:pt x="873" y="287"/>
                  </a:lnTo>
                  <a:lnTo>
                    <a:pt x="873" y="328"/>
                  </a:lnTo>
                  <a:lnTo>
                    <a:pt x="914" y="341"/>
                  </a:lnTo>
                  <a:lnTo>
                    <a:pt x="982" y="328"/>
                  </a:lnTo>
                  <a:lnTo>
                    <a:pt x="995" y="313"/>
                  </a:lnTo>
                  <a:lnTo>
                    <a:pt x="1037" y="313"/>
                  </a:lnTo>
                  <a:lnTo>
                    <a:pt x="1050" y="328"/>
                  </a:lnTo>
                  <a:lnTo>
                    <a:pt x="1089" y="368"/>
                  </a:lnTo>
                  <a:lnTo>
                    <a:pt x="1144" y="368"/>
                  </a:lnTo>
                  <a:lnTo>
                    <a:pt x="1253" y="313"/>
                  </a:lnTo>
                  <a:lnTo>
                    <a:pt x="1308" y="273"/>
                  </a:lnTo>
                  <a:lnTo>
                    <a:pt x="1336" y="232"/>
                  </a:lnTo>
                  <a:lnTo>
                    <a:pt x="1212" y="232"/>
                  </a:lnTo>
                  <a:lnTo>
                    <a:pt x="1308" y="192"/>
                  </a:lnTo>
                  <a:lnTo>
                    <a:pt x="1349" y="164"/>
                  </a:lnTo>
                  <a:lnTo>
                    <a:pt x="1336" y="137"/>
                  </a:lnTo>
                  <a:lnTo>
                    <a:pt x="1444" y="192"/>
                  </a:lnTo>
                  <a:lnTo>
                    <a:pt x="1512" y="232"/>
                  </a:lnTo>
                  <a:lnTo>
                    <a:pt x="1704" y="287"/>
                  </a:lnTo>
                  <a:lnTo>
                    <a:pt x="1895" y="328"/>
                  </a:lnTo>
                  <a:lnTo>
                    <a:pt x="2031" y="328"/>
                  </a:lnTo>
                  <a:lnTo>
                    <a:pt x="2099" y="341"/>
                  </a:lnTo>
                  <a:lnTo>
                    <a:pt x="2140" y="341"/>
                  </a:lnTo>
                  <a:lnTo>
                    <a:pt x="2195" y="341"/>
                  </a:lnTo>
                  <a:lnTo>
                    <a:pt x="2235" y="328"/>
                  </a:lnTo>
                  <a:lnTo>
                    <a:pt x="2208" y="287"/>
                  </a:lnTo>
                  <a:lnTo>
                    <a:pt x="2127" y="260"/>
                  </a:lnTo>
                  <a:lnTo>
                    <a:pt x="2003" y="232"/>
                  </a:lnTo>
                  <a:lnTo>
                    <a:pt x="1840" y="192"/>
                  </a:lnTo>
                  <a:lnTo>
                    <a:pt x="1717" y="164"/>
                  </a:lnTo>
                  <a:lnTo>
                    <a:pt x="1663" y="124"/>
                  </a:lnTo>
                  <a:lnTo>
                    <a:pt x="1635" y="124"/>
                  </a:lnTo>
                  <a:lnTo>
                    <a:pt x="1663" y="109"/>
                  </a:lnTo>
                  <a:lnTo>
                    <a:pt x="1731" y="109"/>
                  </a:lnTo>
                  <a:lnTo>
                    <a:pt x="1812" y="109"/>
                  </a:lnTo>
                  <a:lnTo>
                    <a:pt x="1867" y="124"/>
                  </a:lnTo>
                  <a:lnTo>
                    <a:pt x="1922" y="137"/>
                  </a:lnTo>
                  <a:lnTo>
                    <a:pt x="1922" y="109"/>
                  </a:lnTo>
                  <a:lnTo>
                    <a:pt x="1867" y="82"/>
                  </a:lnTo>
                  <a:lnTo>
                    <a:pt x="1580" y="14"/>
                  </a:lnTo>
                  <a:lnTo>
                    <a:pt x="1457" y="0"/>
                  </a:lnTo>
                  <a:lnTo>
                    <a:pt x="1336" y="0"/>
                  </a:lnTo>
                  <a:lnTo>
                    <a:pt x="1240" y="0"/>
                  </a:lnTo>
                  <a:lnTo>
                    <a:pt x="1076" y="28"/>
                  </a:lnTo>
                  <a:lnTo>
                    <a:pt x="982" y="28"/>
                  </a:lnTo>
                  <a:lnTo>
                    <a:pt x="914" y="55"/>
                  </a:lnTo>
                  <a:lnTo>
                    <a:pt x="791" y="69"/>
                  </a:lnTo>
                  <a:lnTo>
                    <a:pt x="627" y="82"/>
                  </a:lnTo>
                  <a:lnTo>
                    <a:pt x="572" y="109"/>
                  </a:lnTo>
                  <a:lnTo>
                    <a:pt x="463" y="137"/>
                  </a:lnTo>
                  <a:lnTo>
                    <a:pt x="355" y="164"/>
                  </a:lnTo>
                  <a:lnTo>
                    <a:pt x="313" y="177"/>
                  </a:lnTo>
                  <a:lnTo>
                    <a:pt x="259" y="177"/>
                  </a:lnTo>
                  <a:lnTo>
                    <a:pt x="232" y="177"/>
                  </a:lnTo>
                  <a:lnTo>
                    <a:pt x="136" y="219"/>
                  </a:lnTo>
                  <a:lnTo>
                    <a:pt x="95" y="219"/>
                  </a:lnTo>
                  <a:lnTo>
                    <a:pt x="55" y="260"/>
                  </a:lnTo>
                  <a:lnTo>
                    <a:pt x="40" y="273"/>
                  </a:lnTo>
                  <a:lnTo>
                    <a:pt x="40" y="287"/>
                  </a:lnTo>
                  <a:lnTo>
                    <a:pt x="55" y="313"/>
                  </a:lnTo>
                  <a:lnTo>
                    <a:pt x="123" y="328"/>
                  </a:lnTo>
                  <a:lnTo>
                    <a:pt x="149" y="328"/>
                  </a:lnTo>
                  <a:lnTo>
                    <a:pt x="232" y="313"/>
                  </a:lnTo>
                  <a:lnTo>
                    <a:pt x="204" y="368"/>
                  </a:lnTo>
                  <a:lnTo>
                    <a:pt x="95" y="396"/>
                  </a:lnTo>
                  <a:lnTo>
                    <a:pt x="55" y="423"/>
                  </a:lnTo>
                  <a:lnTo>
                    <a:pt x="0" y="451"/>
                  </a:lnTo>
                </a:path>
              </a:pathLst>
            </a:custGeom>
            <a:noFill/>
            <a:ln w="0">
              <a:solidFill>
                <a:srgbClr val="000000"/>
              </a:solidFill>
              <a:round/>
              <a:headEnd/>
              <a:tailEnd/>
            </a:ln>
          </p:spPr>
          <p:txBody>
            <a:bodyPr/>
            <a:lstStyle/>
            <a:p>
              <a:endParaRPr lang="en-US"/>
            </a:p>
          </p:txBody>
        </p:sp>
        <p:sp>
          <p:nvSpPr>
            <p:cNvPr id="15464" name="Freeform 111"/>
            <p:cNvSpPr>
              <a:spLocks/>
            </p:cNvSpPr>
            <p:nvPr/>
          </p:nvSpPr>
          <p:spPr bwMode="auto">
            <a:xfrm>
              <a:off x="1719" y="2661"/>
              <a:ext cx="623" cy="350"/>
            </a:xfrm>
            <a:custGeom>
              <a:avLst/>
              <a:gdLst>
                <a:gd name="T0" fmla="*/ 0 w 1867"/>
                <a:gd name="T1" fmla="*/ 0 h 1050"/>
                <a:gd name="T2" fmla="*/ 0 w 1867"/>
                <a:gd name="T3" fmla="*/ 0 h 1050"/>
                <a:gd name="T4" fmla="*/ 0 w 1867"/>
                <a:gd name="T5" fmla="*/ 0 h 1050"/>
                <a:gd name="T6" fmla="*/ 0 w 1867"/>
                <a:gd name="T7" fmla="*/ 0 h 1050"/>
                <a:gd name="T8" fmla="*/ 0 w 1867"/>
                <a:gd name="T9" fmla="*/ 0 h 1050"/>
                <a:gd name="T10" fmla="*/ 0 w 1867"/>
                <a:gd name="T11" fmla="*/ 0 h 1050"/>
                <a:gd name="T12" fmla="*/ 0 w 1867"/>
                <a:gd name="T13" fmla="*/ 0 h 1050"/>
                <a:gd name="T14" fmla="*/ 0 w 1867"/>
                <a:gd name="T15" fmla="*/ 0 h 1050"/>
                <a:gd name="T16" fmla="*/ 0 w 1867"/>
                <a:gd name="T17" fmla="*/ 0 h 1050"/>
                <a:gd name="T18" fmla="*/ 0 w 1867"/>
                <a:gd name="T19" fmla="*/ 0 h 1050"/>
                <a:gd name="T20" fmla="*/ 0 w 1867"/>
                <a:gd name="T21" fmla="*/ 0 h 1050"/>
                <a:gd name="T22" fmla="*/ 0 w 1867"/>
                <a:gd name="T23" fmla="*/ 0 h 1050"/>
                <a:gd name="T24" fmla="*/ 0 w 1867"/>
                <a:gd name="T25" fmla="*/ 0 h 1050"/>
                <a:gd name="T26" fmla="*/ 0 w 1867"/>
                <a:gd name="T27" fmla="*/ 0 h 1050"/>
                <a:gd name="T28" fmla="*/ 0 w 1867"/>
                <a:gd name="T29" fmla="*/ 0 h 1050"/>
                <a:gd name="T30" fmla="*/ 0 w 1867"/>
                <a:gd name="T31" fmla="*/ 0 h 1050"/>
                <a:gd name="T32" fmla="*/ 0 w 1867"/>
                <a:gd name="T33" fmla="*/ 0 h 1050"/>
                <a:gd name="T34" fmla="*/ 0 w 1867"/>
                <a:gd name="T35" fmla="*/ 0 h 1050"/>
                <a:gd name="T36" fmla="*/ 0 w 1867"/>
                <a:gd name="T37" fmla="*/ 0 h 1050"/>
                <a:gd name="T38" fmla="*/ 0 w 1867"/>
                <a:gd name="T39" fmla="*/ 0 h 1050"/>
                <a:gd name="T40" fmla="*/ 0 w 1867"/>
                <a:gd name="T41" fmla="*/ 0 h 1050"/>
                <a:gd name="T42" fmla="*/ 0 w 1867"/>
                <a:gd name="T43" fmla="*/ 0 h 1050"/>
                <a:gd name="T44" fmla="*/ 0 w 1867"/>
                <a:gd name="T45" fmla="*/ 0 h 1050"/>
                <a:gd name="T46" fmla="*/ 0 w 1867"/>
                <a:gd name="T47" fmla="*/ 0 h 1050"/>
                <a:gd name="T48" fmla="*/ 0 w 1867"/>
                <a:gd name="T49" fmla="*/ 0 h 1050"/>
                <a:gd name="T50" fmla="*/ 0 w 1867"/>
                <a:gd name="T51" fmla="*/ 0 h 1050"/>
                <a:gd name="T52" fmla="*/ 0 w 1867"/>
                <a:gd name="T53" fmla="*/ 0 h 1050"/>
                <a:gd name="T54" fmla="*/ 0 w 1867"/>
                <a:gd name="T55" fmla="*/ 0 h 1050"/>
                <a:gd name="T56" fmla="*/ 0 w 1867"/>
                <a:gd name="T57" fmla="*/ 0 h 1050"/>
                <a:gd name="T58" fmla="*/ 0 w 1867"/>
                <a:gd name="T59" fmla="*/ 0 h 1050"/>
                <a:gd name="T60" fmla="*/ 0 w 1867"/>
                <a:gd name="T61" fmla="*/ 0 h 1050"/>
                <a:gd name="T62" fmla="*/ 0 w 1867"/>
                <a:gd name="T63" fmla="*/ 0 h 1050"/>
                <a:gd name="T64" fmla="*/ 0 w 1867"/>
                <a:gd name="T65" fmla="*/ 0 h 1050"/>
                <a:gd name="T66" fmla="*/ 0 w 1867"/>
                <a:gd name="T67" fmla="*/ 0 h 1050"/>
                <a:gd name="T68" fmla="*/ 0 w 1867"/>
                <a:gd name="T69" fmla="*/ 0 h 1050"/>
                <a:gd name="T70" fmla="*/ 0 w 1867"/>
                <a:gd name="T71" fmla="*/ 0 h 1050"/>
                <a:gd name="T72" fmla="*/ 0 w 1867"/>
                <a:gd name="T73" fmla="*/ 0 h 1050"/>
                <a:gd name="T74" fmla="*/ 0 w 1867"/>
                <a:gd name="T75" fmla="*/ 0 h 1050"/>
                <a:gd name="T76" fmla="*/ 0 w 1867"/>
                <a:gd name="T77" fmla="*/ 0 h 1050"/>
                <a:gd name="T78" fmla="*/ 0 w 1867"/>
                <a:gd name="T79" fmla="*/ 0 h 1050"/>
                <a:gd name="T80" fmla="*/ 0 w 1867"/>
                <a:gd name="T81" fmla="*/ 0 h 1050"/>
                <a:gd name="T82" fmla="*/ 0 w 1867"/>
                <a:gd name="T83" fmla="*/ 0 h 1050"/>
                <a:gd name="T84" fmla="*/ 0 w 1867"/>
                <a:gd name="T85" fmla="*/ 0 h 1050"/>
                <a:gd name="T86" fmla="*/ 0 w 1867"/>
                <a:gd name="T87" fmla="*/ 0 h 1050"/>
                <a:gd name="T88" fmla="*/ 0 w 1867"/>
                <a:gd name="T89" fmla="*/ 0 h 10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7"/>
                <a:gd name="T136" fmla="*/ 0 h 1050"/>
                <a:gd name="T137" fmla="*/ 1867 w 1867"/>
                <a:gd name="T138" fmla="*/ 1050 h 10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7" h="1050">
                  <a:moveTo>
                    <a:pt x="1212" y="55"/>
                  </a:moveTo>
                  <a:lnTo>
                    <a:pt x="1021" y="68"/>
                  </a:lnTo>
                  <a:lnTo>
                    <a:pt x="857" y="95"/>
                  </a:lnTo>
                  <a:lnTo>
                    <a:pt x="763" y="108"/>
                  </a:lnTo>
                  <a:lnTo>
                    <a:pt x="640" y="136"/>
                  </a:lnTo>
                  <a:lnTo>
                    <a:pt x="531" y="163"/>
                  </a:lnTo>
                  <a:lnTo>
                    <a:pt x="423" y="218"/>
                  </a:lnTo>
                  <a:lnTo>
                    <a:pt x="327" y="272"/>
                  </a:lnTo>
                  <a:lnTo>
                    <a:pt x="231" y="368"/>
                  </a:lnTo>
                  <a:lnTo>
                    <a:pt x="136" y="436"/>
                  </a:lnTo>
                  <a:lnTo>
                    <a:pt x="68" y="491"/>
                  </a:lnTo>
                  <a:lnTo>
                    <a:pt x="26" y="573"/>
                  </a:lnTo>
                  <a:lnTo>
                    <a:pt x="13" y="627"/>
                  </a:lnTo>
                  <a:lnTo>
                    <a:pt x="0" y="695"/>
                  </a:lnTo>
                  <a:lnTo>
                    <a:pt x="0" y="750"/>
                  </a:lnTo>
                  <a:lnTo>
                    <a:pt x="13" y="859"/>
                  </a:lnTo>
                  <a:lnTo>
                    <a:pt x="26" y="901"/>
                  </a:lnTo>
                  <a:lnTo>
                    <a:pt x="176" y="969"/>
                  </a:lnTo>
                  <a:lnTo>
                    <a:pt x="299" y="1009"/>
                  </a:lnTo>
                  <a:lnTo>
                    <a:pt x="476" y="1050"/>
                  </a:lnTo>
                  <a:lnTo>
                    <a:pt x="599" y="1050"/>
                  </a:lnTo>
                  <a:lnTo>
                    <a:pt x="708" y="1009"/>
                  </a:lnTo>
                  <a:lnTo>
                    <a:pt x="817" y="996"/>
                  </a:lnTo>
                  <a:lnTo>
                    <a:pt x="912" y="954"/>
                  </a:lnTo>
                  <a:lnTo>
                    <a:pt x="966" y="941"/>
                  </a:lnTo>
                  <a:lnTo>
                    <a:pt x="1117" y="941"/>
                  </a:lnTo>
                  <a:lnTo>
                    <a:pt x="1280" y="941"/>
                  </a:lnTo>
                  <a:lnTo>
                    <a:pt x="1348" y="914"/>
                  </a:lnTo>
                  <a:lnTo>
                    <a:pt x="1472" y="859"/>
                  </a:lnTo>
                  <a:lnTo>
                    <a:pt x="1580" y="791"/>
                  </a:lnTo>
                  <a:lnTo>
                    <a:pt x="1689" y="695"/>
                  </a:lnTo>
                  <a:lnTo>
                    <a:pt x="1744" y="641"/>
                  </a:lnTo>
                  <a:lnTo>
                    <a:pt x="1840" y="531"/>
                  </a:lnTo>
                  <a:lnTo>
                    <a:pt x="1867" y="436"/>
                  </a:lnTo>
                  <a:lnTo>
                    <a:pt x="1853" y="272"/>
                  </a:lnTo>
                  <a:lnTo>
                    <a:pt x="1853" y="204"/>
                  </a:lnTo>
                  <a:lnTo>
                    <a:pt x="1799" y="150"/>
                  </a:lnTo>
                  <a:lnTo>
                    <a:pt x="1703" y="55"/>
                  </a:lnTo>
                  <a:lnTo>
                    <a:pt x="1648" y="40"/>
                  </a:lnTo>
                  <a:lnTo>
                    <a:pt x="1553" y="0"/>
                  </a:lnTo>
                  <a:lnTo>
                    <a:pt x="1498" y="0"/>
                  </a:lnTo>
                  <a:lnTo>
                    <a:pt x="1444" y="14"/>
                  </a:lnTo>
                  <a:lnTo>
                    <a:pt x="1430" y="40"/>
                  </a:lnTo>
                  <a:lnTo>
                    <a:pt x="1240" y="40"/>
                  </a:lnTo>
                  <a:lnTo>
                    <a:pt x="1212" y="55"/>
                  </a:lnTo>
                  <a:close/>
                </a:path>
              </a:pathLst>
            </a:custGeom>
            <a:solidFill>
              <a:srgbClr val="FF9A73"/>
            </a:solidFill>
            <a:ln w="9525">
              <a:noFill/>
              <a:round/>
              <a:headEnd/>
              <a:tailEnd/>
            </a:ln>
          </p:spPr>
          <p:txBody>
            <a:bodyPr/>
            <a:lstStyle/>
            <a:p>
              <a:endParaRPr lang="en-US"/>
            </a:p>
          </p:txBody>
        </p:sp>
        <p:sp>
          <p:nvSpPr>
            <p:cNvPr id="15465" name="Freeform 112"/>
            <p:cNvSpPr>
              <a:spLocks/>
            </p:cNvSpPr>
            <p:nvPr/>
          </p:nvSpPr>
          <p:spPr bwMode="auto">
            <a:xfrm>
              <a:off x="1719" y="2661"/>
              <a:ext cx="623" cy="350"/>
            </a:xfrm>
            <a:custGeom>
              <a:avLst/>
              <a:gdLst>
                <a:gd name="T0" fmla="*/ 0 w 1867"/>
                <a:gd name="T1" fmla="*/ 0 h 1050"/>
                <a:gd name="T2" fmla="*/ 0 w 1867"/>
                <a:gd name="T3" fmla="*/ 0 h 1050"/>
                <a:gd name="T4" fmla="*/ 0 w 1867"/>
                <a:gd name="T5" fmla="*/ 0 h 1050"/>
                <a:gd name="T6" fmla="*/ 0 w 1867"/>
                <a:gd name="T7" fmla="*/ 0 h 1050"/>
                <a:gd name="T8" fmla="*/ 0 w 1867"/>
                <a:gd name="T9" fmla="*/ 0 h 1050"/>
                <a:gd name="T10" fmla="*/ 0 w 1867"/>
                <a:gd name="T11" fmla="*/ 0 h 1050"/>
                <a:gd name="T12" fmla="*/ 0 w 1867"/>
                <a:gd name="T13" fmla="*/ 0 h 1050"/>
                <a:gd name="T14" fmla="*/ 0 w 1867"/>
                <a:gd name="T15" fmla="*/ 0 h 1050"/>
                <a:gd name="T16" fmla="*/ 0 w 1867"/>
                <a:gd name="T17" fmla="*/ 0 h 1050"/>
                <a:gd name="T18" fmla="*/ 0 w 1867"/>
                <a:gd name="T19" fmla="*/ 0 h 1050"/>
                <a:gd name="T20" fmla="*/ 0 w 1867"/>
                <a:gd name="T21" fmla="*/ 0 h 1050"/>
                <a:gd name="T22" fmla="*/ 0 w 1867"/>
                <a:gd name="T23" fmla="*/ 0 h 1050"/>
                <a:gd name="T24" fmla="*/ 0 w 1867"/>
                <a:gd name="T25" fmla="*/ 0 h 1050"/>
                <a:gd name="T26" fmla="*/ 0 w 1867"/>
                <a:gd name="T27" fmla="*/ 0 h 1050"/>
                <a:gd name="T28" fmla="*/ 0 w 1867"/>
                <a:gd name="T29" fmla="*/ 0 h 1050"/>
                <a:gd name="T30" fmla="*/ 0 w 1867"/>
                <a:gd name="T31" fmla="*/ 0 h 1050"/>
                <a:gd name="T32" fmla="*/ 0 w 1867"/>
                <a:gd name="T33" fmla="*/ 0 h 1050"/>
                <a:gd name="T34" fmla="*/ 0 w 1867"/>
                <a:gd name="T35" fmla="*/ 0 h 1050"/>
                <a:gd name="T36" fmla="*/ 0 w 1867"/>
                <a:gd name="T37" fmla="*/ 0 h 1050"/>
                <a:gd name="T38" fmla="*/ 0 w 1867"/>
                <a:gd name="T39" fmla="*/ 0 h 1050"/>
                <a:gd name="T40" fmla="*/ 0 w 1867"/>
                <a:gd name="T41" fmla="*/ 0 h 1050"/>
                <a:gd name="T42" fmla="*/ 0 w 1867"/>
                <a:gd name="T43" fmla="*/ 0 h 1050"/>
                <a:gd name="T44" fmla="*/ 0 w 1867"/>
                <a:gd name="T45" fmla="*/ 0 h 1050"/>
                <a:gd name="T46" fmla="*/ 0 w 1867"/>
                <a:gd name="T47" fmla="*/ 0 h 1050"/>
                <a:gd name="T48" fmla="*/ 0 w 1867"/>
                <a:gd name="T49" fmla="*/ 0 h 1050"/>
                <a:gd name="T50" fmla="*/ 0 w 1867"/>
                <a:gd name="T51" fmla="*/ 0 h 1050"/>
                <a:gd name="T52" fmla="*/ 0 w 1867"/>
                <a:gd name="T53" fmla="*/ 0 h 1050"/>
                <a:gd name="T54" fmla="*/ 0 w 1867"/>
                <a:gd name="T55" fmla="*/ 0 h 1050"/>
                <a:gd name="T56" fmla="*/ 0 w 1867"/>
                <a:gd name="T57" fmla="*/ 0 h 1050"/>
                <a:gd name="T58" fmla="*/ 0 w 1867"/>
                <a:gd name="T59" fmla="*/ 0 h 1050"/>
                <a:gd name="T60" fmla="*/ 0 w 1867"/>
                <a:gd name="T61" fmla="*/ 0 h 1050"/>
                <a:gd name="T62" fmla="*/ 0 w 1867"/>
                <a:gd name="T63" fmla="*/ 0 h 1050"/>
                <a:gd name="T64" fmla="*/ 0 w 1867"/>
                <a:gd name="T65" fmla="*/ 0 h 1050"/>
                <a:gd name="T66" fmla="*/ 0 w 1867"/>
                <a:gd name="T67" fmla="*/ 0 h 1050"/>
                <a:gd name="T68" fmla="*/ 0 w 1867"/>
                <a:gd name="T69" fmla="*/ 0 h 1050"/>
                <a:gd name="T70" fmla="*/ 0 w 1867"/>
                <a:gd name="T71" fmla="*/ 0 h 1050"/>
                <a:gd name="T72" fmla="*/ 0 w 1867"/>
                <a:gd name="T73" fmla="*/ 0 h 1050"/>
                <a:gd name="T74" fmla="*/ 0 w 1867"/>
                <a:gd name="T75" fmla="*/ 0 h 1050"/>
                <a:gd name="T76" fmla="*/ 0 w 1867"/>
                <a:gd name="T77" fmla="*/ 0 h 1050"/>
                <a:gd name="T78" fmla="*/ 0 w 1867"/>
                <a:gd name="T79" fmla="*/ 0 h 1050"/>
                <a:gd name="T80" fmla="*/ 0 w 1867"/>
                <a:gd name="T81" fmla="*/ 0 h 1050"/>
                <a:gd name="T82" fmla="*/ 0 w 1867"/>
                <a:gd name="T83" fmla="*/ 0 h 1050"/>
                <a:gd name="T84" fmla="*/ 0 w 1867"/>
                <a:gd name="T85" fmla="*/ 0 h 1050"/>
                <a:gd name="T86" fmla="*/ 0 w 1867"/>
                <a:gd name="T87" fmla="*/ 0 h 1050"/>
                <a:gd name="T88" fmla="*/ 0 w 1867"/>
                <a:gd name="T89" fmla="*/ 0 h 10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7"/>
                <a:gd name="T136" fmla="*/ 0 h 1050"/>
                <a:gd name="T137" fmla="*/ 1867 w 1867"/>
                <a:gd name="T138" fmla="*/ 1050 h 10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7" h="1050">
                  <a:moveTo>
                    <a:pt x="1212" y="55"/>
                  </a:moveTo>
                  <a:lnTo>
                    <a:pt x="1021" y="68"/>
                  </a:lnTo>
                  <a:lnTo>
                    <a:pt x="857" y="95"/>
                  </a:lnTo>
                  <a:lnTo>
                    <a:pt x="763" y="108"/>
                  </a:lnTo>
                  <a:lnTo>
                    <a:pt x="640" y="136"/>
                  </a:lnTo>
                  <a:lnTo>
                    <a:pt x="531" y="163"/>
                  </a:lnTo>
                  <a:lnTo>
                    <a:pt x="423" y="218"/>
                  </a:lnTo>
                  <a:lnTo>
                    <a:pt x="327" y="272"/>
                  </a:lnTo>
                  <a:lnTo>
                    <a:pt x="231" y="368"/>
                  </a:lnTo>
                  <a:lnTo>
                    <a:pt x="136" y="436"/>
                  </a:lnTo>
                  <a:lnTo>
                    <a:pt x="68" y="491"/>
                  </a:lnTo>
                  <a:lnTo>
                    <a:pt x="26" y="573"/>
                  </a:lnTo>
                  <a:lnTo>
                    <a:pt x="13" y="627"/>
                  </a:lnTo>
                  <a:lnTo>
                    <a:pt x="0" y="695"/>
                  </a:lnTo>
                  <a:lnTo>
                    <a:pt x="0" y="750"/>
                  </a:lnTo>
                  <a:lnTo>
                    <a:pt x="13" y="859"/>
                  </a:lnTo>
                  <a:lnTo>
                    <a:pt x="26" y="901"/>
                  </a:lnTo>
                  <a:lnTo>
                    <a:pt x="176" y="969"/>
                  </a:lnTo>
                  <a:lnTo>
                    <a:pt x="299" y="1009"/>
                  </a:lnTo>
                  <a:lnTo>
                    <a:pt x="476" y="1050"/>
                  </a:lnTo>
                  <a:lnTo>
                    <a:pt x="599" y="1050"/>
                  </a:lnTo>
                  <a:lnTo>
                    <a:pt x="708" y="1009"/>
                  </a:lnTo>
                  <a:lnTo>
                    <a:pt x="817" y="996"/>
                  </a:lnTo>
                  <a:lnTo>
                    <a:pt x="912" y="954"/>
                  </a:lnTo>
                  <a:lnTo>
                    <a:pt x="966" y="941"/>
                  </a:lnTo>
                  <a:lnTo>
                    <a:pt x="1117" y="941"/>
                  </a:lnTo>
                  <a:lnTo>
                    <a:pt x="1280" y="941"/>
                  </a:lnTo>
                  <a:lnTo>
                    <a:pt x="1348" y="914"/>
                  </a:lnTo>
                  <a:lnTo>
                    <a:pt x="1472" y="859"/>
                  </a:lnTo>
                  <a:lnTo>
                    <a:pt x="1580" y="791"/>
                  </a:lnTo>
                  <a:lnTo>
                    <a:pt x="1689" y="695"/>
                  </a:lnTo>
                  <a:lnTo>
                    <a:pt x="1744" y="641"/>
                  </a:lnTo>
                  <a:lnTo>
                    <a:pt x="1840" y="531"/>
                  </a:lnTo>
                  <a:lnTo>
                    <a:pt x="1867" y="436"/>
                  </a:lnTo>
                  <a:lnTo>
                    <a:pt x="1853" y="272"/>
                  </a:lnTo>
                  <a:lnTo>
                    <a:pt x="1853" y="204"/>
                  </a:lnTo>
                  <a:lnTo>
                    <a:pt x="1799" y="150"/>
                  </a:lnTo>
                  <a:lnTo>
                    <a:pt x="1703" y="55"/>
                  </a:lnTo>
                  <a:lnTo>
                    <a:pt x="1648" y="40"/>
                  </a:lnTo>
                  <a:lnTo>
                    <a:pt x="1553" y="0"/>
                  </a:lnTo>
                  <a:lnTo>
                    <a:pt x="1498" y="0"/>
                  </a:lnTo>
                  <a:lnTo>
                    <a:pt x="1444" y="14"/>
                  </a:lnTo>
                  <a:lnTo>
                    <a:pt x="1430" y="40"/>
                  </a:lnTo>
                  <a:lnTo>
                    <a:pt x="1240" y="40"/>
                  </a:lnTo>
                  <a:lnTo>
                    <a:pt x="1212" y="55"/>
                  </a:lnTo>
                </a:path>
              </a:pathLst>
            </a:custGeom>
            <a:noFill/>
            <a:ln w="0">
              <a:solidFill>
                <a:srgbClr val="000000"/>
              </a:solidFill>
              <a:round/>
              <a:headEnd/>
              <a:tailEnd/>
            </a:ln>
          </p:spPr>
          <p:txBody>
            <a:bodyPr/>
            <a:lstStyle/>
            <a:p>
              <a:endParaRPr lang="en-US"/>
            </a:p>
          </p:txBody>
        </p:sp>
        <p:sp>
          <p:nvSpPr>
            <p:cNvPr id="15466" name="Freeform 113"/>
            <p:cNvSpPr>
              <a:spLocks/>
            </p:cNvSpPr>
            <p:nvPr/>
          </p:nvSpPr>
          <p:spPr bwMode="auto">
            <a:xfrm>
              <a:off x="1719" y="2661"/>
              <a:ext cx="623" cy="350"/>
            </a:xfrm>
            <a:custGeom>
              <a:avLst/>
              <a:gdLst>
                <a:gd name="T0" fmla="*/ 0 w 1867"/>
                <a:gd name="T1" fmla="*/ 0 h 1050"/>
                <a:gd name="T2" fmla="*/ 0 w 1867"/>
                <a:gd name="T3" fmla="*/ 0 h 1050"/>
                <a:gd name="T4" fmla="*/ 0 w 1867"/>
                <a:gd name="T5" fmla="*/ 0 h 1050"/>
                <a:gd name="T6" fmla="*/ 0 w 1867"/>
                <a:gd name="T7" fmla="*/ 0 h 1050"/>
                <a:gd name="T8" fmla="*/ 0 w 1867"/>
                <a:gd name="T9" fmla="*/ 0 h 1050"/>
                <a:gd name="T10" fmla="*/ 0 w 1867"/>
                <a:gd name="T11" fmla="*/ 0 h 1050"/>
                <a:gd name="T12" fmla="*/ 0 w 1867"/>
                <a:gd name="T13" fmla="*/ 0 h 1050"/>
                <a:gd name="T14" fmla="*/ 0 w 1867"/>
                <a:gd name="T15" fmla="*/ 0 h 1050"/>
                <a:gd name="T16" fmla="*/ 0 w 1867"/>
                <a:gd name="T17" fmla="*/ 0 h 1050"/>
                <a:gd name="T18" fmla="*/ 0 w 1867"/>
                <a:gd name="T19" fmla="*/ 0 h 1050"/>
                <a:gd name="T20" fmla="*/ 0 w 1867"/>
                <a:gd name="T21" fmla="*/ 0 h 1050"/>
                <a:gd name="T22" fmla="*/ 0 w 1867"/>
                <a:gd name="T23" fmla="*/ 0 h 1050"/>
                <a:gd name="T24" fmla="*/ 0 w 1867"/>
                <a:gd name="T25" fmla="*/ 0 h 1050"/>
                <a:gd name="T26" fmla="*/ 0 w 1867"/>
                <a:gd name="T27" fmla="*/ 0 h 1050"/>
                <a:gd name="T28" fmla="*/ 0 w 1867"/>
                <a:gd name="T29" fmla="*/ 0 h 1050"/>
                <a:gd name="T30" fmla="*/ 0 w 1867"/>
                <a:gd name="T31" fmla="*/ 0 h 1050"/>
                <a:gd name="T32" fmla="*/ 0 w 1867"/>
                <a:gd name="T33" fmla="*/ 0 h 1050"/>
                <a:gd name="T34" fmla="*/ 0 w 1867"/>
                <a:gd name="T35" fmla="*/ 0 h 1050"/>
                <a:gd name="T36" fmla="*/ 0 w 1867"/>
                <a:gd name="T37" fmla="*/ 0 h 1050"/>
                <a:gd name="T38" fmla="*/ 0 w 1867"/>
                <a:gd name="T39" fmla="*/ 0 h 1050"/>
                <a:gd name="T40" fmla="*/ 0 w 1867"/>
                <a:gd name="T41" fmla="*/ 0 h 1050"/>
                <a:gd name="T42" fmla="*/ 0 w 1867"/>
                <a:gd name="T43" fmla="*/ 0 h 1050"/>
                <a:gd name="T44" fmla="*/ 0 w 1867"/>
                <a:gd name="T45" fmla="*/ 0 h 1050"/>
                <a:gd name="T46" fmla="*/ 0 w 1867"/>
                <a:gd name="T47" fmla="*/ 0 h 1050"/>
                <a:gd name="T48" fmla="*/ 0 w 1867"/>
                <a:gd name="T49" fmla="*/ 0 h 1050"/>
                <a:gd name="T50" fmla="*/ 0 w 1867"/>
                <a:gd name="T51" fmla="*/ 0 h 1050"/>
                <a:gd name="T52" fmla="*/ 0 w 1867"/>
                <a:gd name="T53" fmla="*/ 0 h 1050"/>
                <a:gd name="T54" fmla="*/ 0 w 1867"/>
                <a:gd name="T55" fmla="*/ 0 h 1050"/>
                <a:gd name="T56" fmla="*/ 0 w 1867"/>
                <a:gd name="T57" fmla="*/ 0 h 1050"/>
                <a:gd name="T58" fmla="*/ 0 w 1867"/>
                <a:gd name="T59" fmla="*/ 0 h 1050"/>
                <a:gd name="T60" fmla="*/ 0 w 1867"/>
                <a:gd name="T61" fmla="*/ 0 h 1050"/>
                <a:gd name="T62" fmla="*/ 0 w 1867"/>
                <a:gd name="T63" fmla="*/ 0 h 1050"/>
                <a:gd name="T64" fmla="*/ 0 w 1867"/>
                <a:gd name="T65" fmla="*/ 0 h 1050"/>
                <a:gd name="T66" fmla="*/ 0 w 1867"/>
                <a:gd name="T67" fmla="*/ 0 h 1050"/>
                <a:gd name="T68" fmla="*/ 0 w 1867"/>
                <a:gd name="T69" fmla="*/ 0 h 1050"/>
                <a:gd name="T70" fmla="*/ 0 w 1867"/>
                <a:gd name="T71" fmla="*/ 0 h 1050"/>
                <a:gd name="T72" fmla="*/ 0 w 1867"/>
                <a:gd name="T73" fmla="*/ 0 h 1050"/>
                <a:gd name="T74" fmla="*/ 0 w 1867"/>
                <a:gd name="T75" fmla="*/ 0 h 1050"/>
                <a:gd name="T76" fmla="*/ 0 w 1867"/>
                <a:gd name="T77" fmla="*/ 0 h 1050"/>
                <a:gd name="T78" fmla="*/ 0 w 1867"/>
                <a:gd name="T79" fmla="*/ 0 h 1050"/>
                <a:gd name="T80" fmla="*/ 0 w 1867"/>
                <a:gd name="T81" fmla="*/ 0 h 1050"/>
                <a:gd name="T82" fmla="*/ 0 w 1867"/>
                <a:gd name="T83" fmla="*/ 0 h 1050"/>
                <a:gd name="T84" fmla="*/ 0 w 1867"/>
                <a:gd name="T85" fmla="*/ 0 h 1050"/>
                <a:gd name="T86" fmla="*/ 0 w 1867"/>
                <a:gd name="T87" fmla="*/ 0 h 1050"/>
                <a:gd name="T88" fmla="*/ 0 w 1867"/>
                <a:gd name="T89" fmla="*/ 0 h 10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7"/>
                <a:gd name="T136" fmla="*/ 0 h 1050"/>
                <a:gd name="T137" fmla="*/ 1867 w 1867"/>
                <a:gd name="T138" fmla="*/ 1050 h 10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7" h="1050">
                  <a:moveTo>
                    <a:pt x="1212" y="55"/>
                  </a:moveTo>
                  <a:lnTo>
                    <a:pt x="1021" y="68"/>
                  </a:lnTo>
                  <a:lnTo>
                    <a:pt x="857" y="95"/>
                  </a:lnTo>
                  <a:lnTo>
                    <a:pt x="763" y="108"/>
                  </a:lnTo>
                  <a:lnTo>
                    <a:pt x="640" y="136"/>
                  </a:lnTo>
                  <a:lnTo>
                    <a:pt x="531" y="163"/>
                  </a:lnTo>
                  <a:lnTo>
                    <a:pt x="423" y="218"/>
                  </a:lnTo>
                  <a:lnTo>
                    <a:pt x="327" y="272"/>
                  </a:lnTo>
                  <a:lnTo>
                    <a:pt x="231" y="368"/>
                  </a:lnTo>
                  <a:lnTo>
                    <a:pt x="136" y="436"/>
                  </a:lnTo>
                  <a:lnTo>
                    <a:pt x="68" y="491"/>
                  </a:lnTo>
                  <a:lnTo>
                    <a:pt x="26" y="573"/>
                  </a:lnTo>
                  <a:lnTo>
                    <a:pt x="13" y="627"/>
                  </a:lnTo>
                  <a:lnTo>
                    <a:pt x="0" y="695"/>
                  </a:lnTo>
                  <a:lnTo>
                    <a:pt x="0" y="750"/>
                  </a:lnTo>
                  <a:lnTo>
                    <a:pt x="13" y="859"/>
                  </a:lnTo>
                  <a:lnTo>
                    <a:pt x="26" y="901"/>
                  </a:lnTo>
                  <a:lnTo>
                    <a:pt x="176" y="969"/>
                  </a:lnTo>
                  <a:lnTo>
                    <a:pt x="299" y="1009"/>
                  </a:lnTo>
                  <a:lnTo>
                    <a:pt x="476" y="1050"/>
                  </a:lnTo>
                  <a:lnTo>
                    <a:pt x="599" y="1050"/>
                  </a:lnTo>
                  <a:lnTo>
                    <a:pt x="708" y="1009"/>
                  </a:lnTo>
                  <a:lnTo>
                    <a:pt x="817" y="996"/>
                  </a:lnTo>
                  <a:lnTo>
                    <a:pt x="912" y="954"/>
                  </a:lnTo>
                  <a:lnTo>
                    <a:pt x="966" y="941"/>
                  </a:lnTo>
                  <a:lnTo>
                    <a:pt x="1117" y="941"/>
                  </a:lnTo>
                  <a:lnTo>
                    <a:pt x="1280" y="941"/>
                  </a:lnTo>
                  <a:lnTo>
                    <a:pt x="1348" y="914"/>
                  </a:lnTo>
                  <a:lnTo>
                    <a:pt x="1472" y="859"/>
                  </a:lnTo>
                  <a:lnTo>
                    <a:pt x="1580" y="791"/>
                  </a:lnTo>
                  <a:lnTo>
                    <a:pt x="1689" y="695"/>
                  </a:lnTo>
                  <a:lnTo>
                    <a:pt x="1744" y="641"/>
                  </a:lnTo>
                  <a:lnTo>
                    <a:pt x="1840" y="531"/>
                  </a:lnTo>
                  <a:lnTo>
                    <a:pt x="1867" y="436"/>
                  </a:lnTo>
                  <a:lnTo>
                    <a:pt x="1853" y="272"/>
                  </a:lnTo>
                  <a:lnTo>
                    <a:pt x="1853" y="204"/>
                  </a:lnTo>
                  <a:lnTo>
                    <a:pt x="1799" y="150"/>
                  </a:lnTo>
                  <a:lnTo>
                    <a:pt x="1703" y="55"/>
                  </a:lnTo>
                  <a:lnTo>
                    <a:pt x="1648" y="40"/>
                  </a:lnTo>
                  <a:lnTo>
                    <a:pt x="1553" y="0"/>
                  </a:lnTo>
                  <a:lnTo>
                    <a:pt x="1498" y="0"/>
                  </a:lnTo>
                  <a:lnTo>
                    <a:pt x="1444" y="14"/>
                  </a:lnTo>
                  <a:lnTo>
                    <a:pt x="1430" y="40"/>
                  </a:lnTo>
                  <a:lnTo>
                    <a:pt x="1240" y="40"/>
                  </a:lnTo>
                  <a:lnTo>
                    <a:pt x="1212" y="55"/>
                  </a:lnTo>
                </a:path>
              </a:pathLst>
            </a:custGeom>
            <a:noFill/>
            <a:ln w="0">
              <a:solidFill>
                <a:srgbClr val="000000"/>
              </a:solidFill>
              <a:round/>
              <a:headEnd/>
              <a:tailEnd/>
            </a:ln>
          </p:spPr>
          <p:txBody>
            <a:bodyPr/>
            <a:lstStyle/>
            <a:p>
              <a:endParaRPr lang="en-US"/>
            </a:p>
          </p:txBody>
        </p:sp>
        <p:sp>
          <p:nvSpPr>
            <p:cNvPr id="15467" name="Freeform 114"/>
            <p:cNvSpPr>
              <a:spLocks/>
            </p:cNvSpPr>
            <p:nvPr/>
          </p:nvSpPr>
          <p:spPr bwMode="auto">
            <a:xfrm>
              <a:off x="1701" y="2656"/>
              <a:ext cx="650" cy="364"/>
            </a:xfrm>
            <a:custGeom>
              <a:avLst/>
              <a:gdLst>
                <a:gd name="T0" fmla="*/ 0 w 1950"/>
                <a:gd name="T1" fmla="*/ 0 h 1090"/>
                <a:gd name="T2" fmla="*/ 0 w 1950"/>
                <a:gd name="T3" fmla="*/ 0 h 1090"/>
                <a:gd name="T4" fmla="*/ 0 w 1950"/>
                <a:gd name="T5" fmla="*/ 0 h 1090"/>
                <a:gd name="T6" fmla="*/ 0 w 1950"/>
                <a:gd name="T7" fmla="*/ 0 h 1090"/>
                <a:gd name="T8" fmla="*/ 0 w 1950"/>
                <a:gd name="T9" fmla="*/ 0 h 1090"/>
                <a:gd name="T10" fmla="*/ 0 w 1950"/>
                <a:gd name="T11" fmla="*/ 0 h 1090"/>
                <a:gd name="T12" fmla="*/ 0 w 1950"/>
                <a:gd name="T13" fmla="*/ 0 h 1090"/>
                <a:gd name="T14" fmla="*/ 0 w 1950"/>
                <a:gd name="T15" fmla="*/ 0 h 1090"/>
                <a:gd name="T16" fmla="*/ 0 w 1950"/>
                <a:gd name="T17" fmla="*/ 0 h 1090"/>
                <a:gd name="T18" fmla="*/ 0 w 1950"/>
                <a:gd name="T19" fmla="*/ 0 h 1090"/>
                <a:gd name="T20" fmla="*/ 0 w 1950"/>
                <a:gd name="T21" fmla="*/ 0 h 1090"/>
                <a:gd name="T22" fmla="*/ 0 w 1950"/>
                <a:gd name="T23" fmla="*/ 0 h 1090"/>
                <a:gd name="T24" fmla="*/ 0 w 1950"/>
                <a:gd name="T25" fmla="*/ 0 h 1090"/>
                <a:gd name="T26" fmla="*/ 0 w 1950"/>
                <a:gd name="T27" fmla="*/ 0 h 1090"/>
                <a:gd name="T28" fmla="*/ 0 w 1950"/>
                <a:gd name="T29" fmla="*/ 0 h 1090"/>
                <a:gd name="T30" fmla="*/ 0 w 1950"/>
                <a:gd name="T31" fmla="*/ 0 h 1090"/>
                <a:gd name="T32" fmla="*/ 0 w 1950"/>
                <a:gd name="T33" fmla="*/ 0 h 1090"/>
                <a:gd name="T34" fmla="*/ 0 w 1950"/>
                <a:gd name="T35" fmla="*/ 0 h 1090"/>
                <a:gd name="T36" fmla="*/ 0 w 1950"/>
                <a:gd name="T37" fmla="*/ 0 h 1090"/>
                <a:gd name="T38" fmla="*/ 0 w 1950"/>
                <a:gd name="T39" fmla="*/ 0 h 1090"/>
                <a:gd name="T40" fmla="*/ 0 w 1950"/>
                <a:gd name="T41" fmla="*/ 0 h 1090"/>
                <a:gd name="T42" fmla="*/ 0 w 1950"/>
                <a:gd name="T43" fmla="*/ 0 h 1090"/>
                <a:gd name="T44" fmla="*/ 0 w 1950"/>
                <a:gd name="T45" fmla="*/ 0 h 1090"/>
                <a:gd name="T46" fmla="*/ 0 w 1950"/>
                <a:gd name="T47" fmla="*/ 0 h 1090"/>
                <a:gd name="T48" fmla="*/ 0 w 1950"/>
                <a:gd name="T49" fmla="*/ 0 h 1090"/>
                <a:gd name="T50" fmla="*/ 0 w 1950"/>
                <a:gd name="T51" fmla="*/ 0 h 1090"/>
                <a:gd name="T52" fmla="*/ 0 w 1950"/>
                <a:gd name="T53" fmla="*/ 0 h 1090"/>
                <a:gd name="T54" fmla="*/ 0 w 1950"/>
                <a:gd name="T55" fmla="*/ 0 h 1090"/>
                <a:gd name="T56" fmla="*/ 0 w 1950"/>
                <a:gd name="T57" fmla="*/ 0 h 1090"/>
                <a:gd name="T58" fmla="*/ 0 w 1950"/>
                <a:gd name="T59" fmla="*/ 0 h 1090"/>
                <a:gd name="T60" fmla="*/ 0 w 1950"/>
                <a:gd name="T61" fmla="*/ 0 h 1090"/>
                <a:gd name="T62" fmla="*/ 0 w 1950"/>
                <a:gd name="T63" fmla="*/ 0 h 1090"/>
                <a:gd name="T64" fmla="*/ 0 w 1950"/>
                <a:gd name="T65" fmla="*/ 0 h 1090"/>
                <a:gd name="T66" fmla="*/ 0 w 1950"/>
                <a:gd name="T67" fmla="*/ 0 h 1090"/>
                <a:gd name="T68" fmla="*/ 0 w 1950"/>
                <a:gd name="T69" fmla="*/ 0 h 1090"/>
                <a:gd name="T70" fmla="*/ 0 w 1950"/>
                <a:gd name="T71" fmla="*/ 0 h 1090"/>
                <a:gd name="T72" fmla="*/ 0 w 1950"/>
                <a:gd name="T73" fmla="*/ 0 h 1090"/>
                <a:gd name="T74" fmla="*/ 0 w 1950"/>
                <a:gd name="T75" fmla="*/ 0 h 1090"/>
                <a:gd name="T76" fmla="*/ 0 w 1950"/>
                <a:gd name="T77" fmla="*/ 0 h 1090"/>
                <a:gd name="T78" fmla="*/ 0 w 1950"/>
                <a:gd name="T79" fmla="*/ 0 h 1090"/>
                <a:gd name="T80" fmla="*/ 0 w 1950"/>
                <a:gd name="T81" fmla="*/ 0 h 1090"/>
                <a:gd name="T82" fmla="*/ 0 w 1950"/>
                <a:gd name="T83" fmla="*/ 0 h 1090"/>
                <a:gd name="T84" fmla="*/ 0 w 1950"/>
                <a:gd name="T85" fmla="*/ 0 h 1090"/>
                <a:gd name="T86" fmla="*/ 0 w 1950"/>
                <a:gd name="T87" fmla="*/ 0 h 1090"/>
                <a:gd name="T88" fmla="*/ 0 w 1950"/>
                <a:gd name="T89" fmla="*/ 0 h 1090"/>
                <a:gd name="T90" fmla="*/ 0 w 1950"/>
                <a:gd name="T91" fmla="*/ 0 h 1090"/>
                <a:gd name="T92" fmla="*/ 0 w 1950"/>
                <a:gd name="T93" fmla="*/ 0 h 1090"/>
                <a:gd name="T94" fmla="*/ 0 w 1950"/>
                <a:gd name="T95" fmla="*/ 0 h 1090"/>
                <a:gd name="T96" fmla="*/ 0 w 1950"/>
                <a:gd name="T97" fmla="*/ 0 h 1090"/>
                <a:gd name="T98" fmla="*/ 0 w 1950"/>
                <a:gd name="T99" fmla="*/ 0 h 1090"/>
                <a:gd name="T100" fmla="*/ 0 w 1950"/>
                <a:gd name="T101" fmla="*/ 0 h 1090"/>
                <a:gd name="T102" fmla="*/ 0 w 1950"/>
                <a:gd name="T103" fmla="*/ 0 h 1090"/>
                <a:gd name="T104" fmla="*/ 0 w 1950"/>
                <a:gd name="T105" fmla="*/ 0 h 1090"/>
                <a:gd name="T106" fmla="*/ 0 w 1950"/>
                <a:gd name="T107" fmla="*/ 0 h 10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0"/>
                <a:gd name="T163" fmla="*/ 0 h 1090"/>
                <a:gd name="T164" fmla="*/ 1950 w 1950"/>
                <a:gd name="T165" fmla="*/ 1090 h 10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0" h="1090">
                  <a:moveTo>
                    <a:pt x="1308" y="53"/>
                  </a:moveTo>
                  <a:lnTo>
                    <a:pt x="1240" y="108"/>
                  </a:lnTo>
                  <a:lnTo>
                    <a:pt x="1117" y="121"/>
                  </a:lnTo>
                  <a:lnTo>
                    <a:pt x="980" y="149"/>
                  </a:lnTo>
                  <a:lnTo>
                    <a:pt x="912" y="149"/>
                  </a:lnTo>
                  <a:lnTo>
                    <a:pt x="791" y="163"/>
                  </a:lnTo>
                  <a:lnTo>
                    <a:pt x="722" y="176"/>
                  </a:lnTo>
                  <a:lnTo>
                    <a:pt x="641" y="204"/>
                  </a:lnTo>
                  <a:lnTo>
                    <a:pt x="546" y="231"/>
                  </a:lnTo>
                  <a:lnTo>
                    <a:pt x="478" y="272"/>
                  </a:lnTo>
                  <a:lnTo>
                    <a:pt x="423" y="299"/>
                  </a:lnTo>
                  <a:lnTo>
                    <a:pt x="327" y="368"/>
                  </a:lnTo>
                  <a:lnTo>
                    <a:pt x="314" y="381"/>
                  </a:lnTo>
                  <a:lnTo>
                    <a:pt x="259" y="408"/>
                  </a:lnTo>
                  <a:lnTo>
                    <a:pt x="218" y="449"/>
                  </a:lnTo>
                  <a:lnTo>
                    <a:pt x="150" y="531"/>
                  </a:lnTo>
                  <a:lnTo>
                    <a:pt x="95" y="586"/>
                  </a:lnTo>
                  <a:lnTo>
                    <a:pt x="81" y="640"/>
                  </a:lnTo>
                  <a:lnTo>
                    <a:pt x="68" y="695"/>
                  </a:lnTo>
                  <a:lnTo>
                    <a:pt x="55" y="776"/>
                  </a:lnTo>
                  <a:lnTo>
                    <a:pt x="68" y="845"/>
                  </a:lnTo>
                  <a:lnTo>
                    <a:pt x="95" y="886"/>
                  </a:lnTo>
                  <a:lnTo>
                    <a:pt x="123" y="927"/>
                  </a:lnTo>
                  <a:lnTo>
                    <a:pt x="191" y="967"/>
                  </a:lnTo>
                  <a:lnTo>
                    <a:pt x="327" y="1009"/>
                  </a:lnTo>
                  <a:lnTo>
                    <a:pt x="436" y="1009"/>
                  </a:lnTo>
                  <a:lnTo>
                    <a:pt x="559" y="1022"/>
                  </a:lnTo>
                  <a:lnTo>
                    <a:pt x="695" y="1009"/>
                  </a:lnTo>
                  <a:lnTo>
                    <a:pt x="818" y="982"/>
                  </a:lnTo>
                  <a:lnTo>
                    <a:pt x="953" y="954"/>
                  </a:lnTo>
                  <a:lnTo>
                    <a:pt x="1008" y="927"/>
                  </a:lnTo>
                  <a:lnTo>
                    <a:pt x="1076" y="914"/>
                  </a:lnTo>
                  <a:lnTo>
                    <a:pt x="1131" y="914"/>
                  </a:lnTo>
                  <a:lnTo>
                    <a:pt x="1212" y="914"/>
                  </a:lnTo>
                  <a:lnTo>
                    <a:pt x="1335" y="886"/>
                  </a:lnTo>
                  <a:lnTo>
                    <a:pt x="1431" y="859"/>
                  </a:lnTo>
                  <a:lnTo>
                    <a:pt x="1553" y="804"/>
                  </a:lnTo>
                  <a:lnTo>
                    <a:pt x="1648" y="750"/>
                  </a:lnTo>
                  <a:lnTo>
                    <a:pt x="1716" y="695"/>
                  </a:lnTo>
                  <a:lnTo>
                    <a:pt x="1799" y="599"/>
                  </a:lnTo>
                  <a:lnTo>
                    <a:pt x="1826" y="559"/>
                  </a:lnTo>
                  <a:lnTo>
                    <a:pt x="1880" y="463"/>
                  </a:lnTo>
                  <a:lnTo>
                    <a:pt x="1895" y="340"/>
                  </a:lnTo>
                  <a:lnTo>
                    <a:pt x="1880" y="272"/>
                  </a:lnTo>
                  <a:lnTo>
                    <a:pt x="1867" y="217"/>
                  </a:lnTo>
                  <a:lnTo>
                    <a:pt x="1840" y="163"/>
                  </a:lnTo>
                  <a:lnTo>
                    <a:pt x="1799" y="121"/>
                  </a:lnTo>
                  <a:lnTo>
                    <a:pt x="1744" y="81"/>
                  </a:lnTo>
                  <a:lnTo>
                    <a:pt x="1663" y="53"/>
                  </a:lnTo>
                  <a:lnTo>
                    <a:pt x="1567" y="27"/>
                  </a:lnTo>
                  <a:lnTo>
                    <a:pt x="1540" y="27"/>
                  </a:lnTo>
                  <a:lnTo>
                    <a:pt x="1472" y="68"/>
                  </a:lnTo>
                  <a:lnTo>
                    <a:pt x="1485" y="27"/>
                  </a:lnTo>
                  <a:lnTo>
                    <a:pt x="1553" y="0"/>
                  </a:lnTo>
                  <a:lnTo>
                    <a:pt x="1635" y="0"/>
                  </a:lnTo>
                  <a:lnTo>
                    <a:pt x="1716" y="13"/>
                  </a:lnTo>
                  <a:lnTo>
                    <a:pt x="1758" y="53"/>
                  </a:lnTo>
                  <a:lnTo>
                    <a:pt x="1840" y="108"/>
                  </a:lnTo>
                  <a:lnTo>
                    <a:pt x="1880" y="163"/>
                  </a:lnTo>
                  <a:lnTo>
                    <a:pt x="1922" y="217"/>
                  </a:lnTo>
                  <a:lnTo>
                    <a:pt x="1935" y="244"/>
                  </a:lnTo>
                  <a:lnTo>
                    <a:pt x="1950" y="340"/>
                  </a:lnTo>
                  <a:lnTo>
                    <a:pt x="1950" y="423"/>
                  </a:lnTo>
                  <a:lnTo>
                    <a:pt x="1935" y="491"/>
                  </a:lnTo>
                  <a:lnTo>
                    <a:pt x="1880" y="599"/>
                  </a:lnTo>
                  <a:lnTo>
                    <a:pt x="1840" y="682"/>
                  </a:lnTo>
                  <a:lnTo>
                    <a:pt x="1786" y="750"/>
                  </a:lnTo>
                  <a:lnTo>
                    <a:pt x="1744" y="790"/>
                  </a:lnTo>
                  <a:lnTo>
                    <a:pt x="1703" y="818"/>
                  </a:lnTo>
                  <a:lnTo>
                    <a:pt x="1635" y="872"/>
                  </a:lnTo>
                  <a:lnTo>
                    <a:pt x="1553" y="914"/>
                  </a:lnTo>
                  <a:lnTo>
                    <a:pt x="1499" y="954"/>
                  </a:lnTo>
                  <a:lnTo>
                    <a:pt x="1444" y="982"/>
                  </a:lnTo>
                  <a:lnTo>
                    <a:pt x="1348" y="1009"/>
                  </a:lnTo>
                  <a:lnTo>
                    <a:pt x="1253" y="1009"/>
                  </a:lnTo>
                  <a:lnTo>
                    <a:pt x="1131" y="1009"/>
                  </a:lnTo>
                  <a:lnTo>
                    <a:pt x="1104" y="1009"/>
                  </a:lnTo>
                  <a:lnTo>
                    <a:pt x="1035" y="1009"/>
                  </a:lnTo>
                  <a:lnTo>
                    <a:pt x="967" y="1009"/>
                  </a:lnTo>
                  <a:lnTo>
                    <a:pt x="953" y="1022"/>
                  </a:lnTo>
                  <a:lnTo>
                    <a:pt x="872" y="1063"/>
                  </a:lnTo>
                  <a:lnTo>
                    <a:pt x="791" y="1077"/>
                  </a:lnTo>
                  <a:lnTo>
                    <a:pt x="682" y="1090"/>
                  </a:lnTo>
                  <a:lnTo>
                    <a:pt x="586" y="1090"/>
                  </a:lnTo>
                  <a:lnTo>
                    <a:pt x="450" y="1090"/>
                  </a:lnTo>
                  <a:lnTo>
                    <a:pt x="286" y="1077"/>
                  </a:lnTo>
                  <a:lnTo>
                    <a:pt x="150" y="1022"/>
                  </a:lnTo>
                  <a:lnTo>
                    <a:pt x="95" y="967"/>
                  </a:lnTo>
                  <a:lnTo>
                    <a:pt x="40" y="914"/>
                  </a:lnTo>
                  <a:lnTo>
                    <a:pt x="0" y="818"/>
                  </a:lnTo>
                  <a:lnTo>
                    <a:pt x="0" y="790"/>
                  </a:lnTo>
                  <a:lnTo>
                    <a:pt x="0" y="722"/>
                  </a:lnTo>
                  <a:lnTo>
                    <a:pt x="27" y="654"/>
                  </a:lnTo>
                  <a:lnTo>
                    <a:pt x="68" y="544"/>
                  </a:lnTo>
                  <a:lnTo>
                    <a:pt x="150" y="436"/>
                  </a:lnTo>
                  <a:lnTo>
                    <a:pt x="218" y="381"/>
                  </a:lnTo>
                  <a:lnTo>
                    <a:pt x="314" y="299"/>
                  </a:lnTo>
                  <a:lnTo>
                    <a:pt x="423" y="217"/>
                  </a:lnTo>
                  <a:lnTo>
                    <a:pt x="478" y="191"/>
                  </a:lnTo>
                  <a:lnTo>
                    <a:pt x="586" y="149"/>
                  </a:lnTo>
                  <a:lnTo>
                    <a:pt x="682" y="121"/>
                  </a:lnTo>
                  <a:lnTo>
                    <a:pt x="750" y="95"/>
                  </a:lnTo>
                  <a:lnTo>
                    <a:pt x="818" y="81"/>
                  </a:lnTo>
                  <a:lnTo>
                    <a:pt x="872" y="68"/>
                  </a:lnTo>
                  <a:lnTo>
                    <a:pt x="1008" y="53"/>
                  </a:lnTo>
                  <a:lnTo>
                    <a:pt x="1104" y="53"/>
                  </a:lnTo>
                  <a:lnTo>
                    <a:pt x="1185" y="40"/>
                  </a:lnTo>
                  <a:lnTo>
                    <a:pt x="1267" y="40"/>
                  </a:lnTo>
                  <a:lnTo>
                    <a:pt x="1308" y="53"/>
                  </a:lnTo>
                  <a:close/>
                </a:path>
              </a:pathLst>
            </a:custGeom>
            <a:solidFill>
              <a:srgbClr val="0E0D0D"/>
            </a:solidFill>
            <a:ln w="9525">
              <a:noFill/>
              <a:round/>
              <a:headEnd/>
              <a:tailEnd/>
            </a:ln>
          </p:spPr>
          <p:txBody>
            <a:bodyPr/>
            <a:lstStyle/>
            <a:p>
              <a:endParaRPr lang="en-US"/>
            </a:p>
          </p:txBody>
        </p:sp>
        <p:sp>
          <p:nvSpPr>
            <p:cNvPr id="15468" name="Freeform 115"/>
            <p:cNvSpPr>
              <a:spLocks/>
            </p:cNvSpPr>
            <p:nvPr/>
          </p:nvSpPr>
          <p:spPr bwMode="auto">
            <a:xfrm>
              <a:off x="1701" y="2656"/>
              <a:ext cx="650" cy="364"/>
            </a:xfrm>
            <a:custGeom>
              <a:avLst/>
              <a:gdLst>
                <a:gd name="T0" fmla="*/ 0 w 1950"/>
                <a:gd name="T1" fmla="*/ 0 h 1090"/>
                <a:gd name="T2" fmla="*/ 0 w 1950"/>
                <a:gd name="T3" fmla="*/ 0 h 1090"/>
                <a:gd name="T4" fmla="*/ 0 w 1950"/>
                <a:gd name="T5" fmla="*/ 0 h 1090"/>
                <a:gd name="T6" fmla="*/ 0 w 1950"/>
                <a:gd name="T7" fmla="*/ 0 h 1090"/>
                <a:gd name="T8" fmla="*/ 0 w 1950"/>
                <a:gd name="T9" fmla="*/ 0 h 1090"/>
                <a:gd name="T10" fmla="*/ 0 w 1950"/>
                <a:gd name="T11" fmla="*/ 0 h 1090"/>
                <a:gd name="T12" fmla="*/ 0 w 1950"/>
                <a:gd name="T13" fmla="*/ 0 h 1090"/>
                <a:gd name="T14" fmla="*/ 0 w 1950"/>
                <a:gd name="T15" fmla="*/ 0 h 1090"/>
                <a:gd name="T16" fmla="*/ 0 w 1950"/>
                <a:gd name="T17" fmla="*/ 0 h 1090"/>
                <a:gd name="T18" fmla="*/ 0 w 1950"/>
                <a:gd name="T19" fmla="*/ 0 h 1090"/>
                <a:gd name="T20" fmla="*/ 0 w 1950"/>
                <a:gd name="T21" fmla="*/ 0 h 1090"/>
                <a:gd name="T22" fmla="*/ 0 w 1950"/>
                <a:gd name="T23" fmla="*/ 0 h 1090"/>
                <a:gd name="T24" fmla="*/ 0 w 1950"/>
                <a:gd name="T25" fmla="*/ 0 h 1090"/>
                <a:gd name="T26" fmla="*/ 0 w 1950"/>
                <a:gd name="T27" fmla="*/ 0 h 1090"/>
                <a:gd name="T28" fmla="*/ 0 w 1950"/>
                <a:gd name="T29" fmla="*/ 0 h 1090"/>
                <a:gd name="T30" fmla="*/ 0 w 1950"/>
                <a:gd name="T31" fmla="*/ 0 h 1090"/>
                <a:gd name="T32" fmla="*/ 0 w 1950"/>
                <a:gd name="T33" fmla="*/ 0 h 1090"/>
                <a:gd name="T34" fmla="*/ 0 w 1950"/>
                <a:gd name="T35" fmla="*/ 0 h 1090"/>
                <a:gd name="T36" fmla="*/ 0 w 1950"/>
                <a:gd name="T37" fmla="*/ 0 h 1090"/>
                <a:gd name="T38" fmla="*/ 0 w 1950"/>
                <a:gd name="T39" fmla="*/ 0 h 1090"/>
                <a:gd name="T40" fmla="*/ 0 w 1950"/>
                <a:gd name="T41" fmla="*/ 0 h 1090"/>
                <a:gd name="T42" fmla="*/ 0 w 1950"/>
                <a:gd name="T43" fmla="*/ 0 h 1090"/>
                <a:gd name="T44" fmla="*/ 0 w 1950"/>
                <a:gd name="T45" fmla="*/ 0 h 1090"/>
                <a:gd name="T46" fmla="*/ 0 w 1950"/>
                <a:gd name="T47" fmla="*/ 0 h 1090"/>
                <a:gd name="T48" fmla="*/ 0 w 1950"/>
                <a:gd name="T49" fmla="*/ 0 h 1090"/>
                <a:gd name="T50" fmla="*/ 0 w 1950"/>
                <a:gd name="T51" fmla="*/ 0 h 1090"/>
                <a:gd name="T52" fmla="*/ 0 w 1950"/>
                <a:gd name="T53" fmla="*/ 0 h 1090"/>
                <a:gd name="T54" fmla="*/ 0 w 1950"/>
                <a:gd name="T55" fmla="*/ 0 h 1090"/>
                <a:gd name="T56" fmla="*/ 0 w 1950"/>
                <a:gd name="T57" fmla="*/ 0 h 1090"/>
                <a:gd name="T58" fmla="*/ 0 w 1950"/>
                <a:gd name="T59" fmla="*/ 0 h 1090"/>
                <a:gd name="T60" fmla="*/ 0 w 1950"/>
                <a:gd name="T61" fmla="*/ 0 h 1090"/>
                <a:gd name="T62" fmla="*/ 0 w 1950"/>
                <a:gd name="T63" fmla="*/ 0 h 1090"/>
                <a:gd name="T64" fmla="*/ 0 w 1950"/>
                <a:gd name="T65" fmla="*/ 0 h 1090"/>
                <a:gd name="T66" fmla="*/ 0 w 1950"/>
                <a:gd name="T67" fmla="*/ 0 h 1090"/>
                <a:gd name="T68" fmla="*/ 0 w 1950"/>
                <a:gd name="T69" fmla="*/ 0 h 1090"/>
                <a:gd name="T70" fmla="*/ 0 w 1950"/>
                <a:gd name="T71" fmla="*/ 0 h 1090"/>
                <a:gd name="T72" fmla="*/ 0 w 1950"/>
                <a:gd name="T73" fmla="*/ 0 h 1090"/>
                <a:gd name="T74" fmla="*/ 0 w 1950"/>
                <a:gd name="T75" fmla="*/ 0 h 1090"/>
                <a:gd name="T76" fmla="*/ 0 w 1950"/>
                <a:gd name="T77" fmla="*/ 0 h 1090"/>
                <a:gd name="T78" fmla="*/ 0 w 1950"/>
                <a:gd name="T79" fmla="*/ 0 h 1090"/>
                <a:gd name="T80" fmla="*/ 0 w 1950"/>
                <a:gd name="T81" fmla="*/ 0 h 1090"/>
                <a:gd name="T82" fmla="*/ 0 w 1950"/>
                <a:gd name="T83" fmla="*/ 0 h 1090"/>
                <a:gd name="T84" fmla="*/ 0 w 1950"/>
                <a:gd name="T85" fmla="*/ 0 h 1090"/>
                <a:gd name="T86" fmla="*/ 0 w 1950"/>
                <a:gd name="T87" fmla="*/ 0 h 1090"/>
                <a:gd name="T88" fmla="*/ 0 w 1950"/>
                <a:gd name="T89" fmla="*/ 0 h 1090"/>
                <a:gd name="T90" fmla="*/ 0 w 1950"/>
                <a:gd name="T91" fmla="*/ 0 h 1090"/>
                <a:gd name="T92" fmla="*/ 0 w 1950"/>
                <a:gd name="T93" fmla="*/ 0 h 1090"/>
                <a:gd name="T94" fmla="*/ 0 w 1950"/>
                <a:gd name="T95" fmla="*/ 0 h 1090"/>
                <a:gd name="T96" fmla="*/ 0 w 1950"/>
                <a:gd name="T97" fmla="*/ 0 h 1090"/>
                <a:gd name="T98" fmla="*/ 0 w 1950"/>
                <a:gd name="T99" fmla="*/ 0 h 1090"/>
                <a:gd name="T100" fmla="*/ 0 w 1950"/>
                <a:gd name="T101" fmla="*/ 0 h 1090"/>
                <a:gd name="T102" fmla="*/ 0 w 1950"/>
                <a:gd name="T103" fmla="*/ 0 h 1090"/>
                <a:gd name="T104" fmla="*/ 0 w 1950"/>
                <a:gd name="T105" fmla="*/ 0 h 1090"/>
                <a:gd name="T106" fmla="*/ 0 w 1950"/>
                <a:gd name="T107" fmla="*/ 0 h 10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0"/>
                <a:gd name="T163" fmla="*/ 0 h 1090"/>
                <a:gd name="T164" fmla="*/ 1950 w 1950"/>
                <a:gd name="T165" fmla="*/ 1090 h 10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0" h="1090">
                  <a:moveTo>
                    <a:pt x="1308" y="53"/>
                  </a:moveTo>
                  <a:lnTo>
                    <a:pt x="1240" y="108"/>
                  </a:lnTo>
                  <a:lnTo>
                    <a:pt x="1117" y="121"/>
                  </a:lnTo>
                  <a:lnTo>
                    <a:pt x="980" y="149"/>
                  </a:lnTo>
                  <a:lnTo>
                    <a:pt x="912" y="149"/>
                  </a:lnTo>
                  <a:lnTo>
                    <a:pt x="791" y="163"/>
                  </a:lnTo>
                  <a:lnTo>
                    <a:pt x="722" y="176"/>
                  </a:lnTo>
                  <a:lnTo>
                    <a:pt x="641" y="204"/>
                  </a:lnTo>
                  <a:lnTo>
                    <a:pt x="546" y="231"/>
                  </a:lnTo>
                  <a:lnTo>
                    <a:pt x="478" y="272"/>
                  </a:lnTo>
                  <a:lnTo>
                    <a:pt x="423" y="299"/>
                  </a:lnTo>
                  <a:lnTo>
                    <a:pt x="327" y="368"/>
                  </a:lnTo>
                  <a:lnTo>
                    <a:pt x="314" y="381"/>
                  </a:lnTo>
                  <a:lnTo>
                    <a:pt x="259" y="408"/>
                  </a:lnTo>
                  <a:lnTo>
                    <a:pt x="218" y="449"/>
                  </a:lnTo>
                  <a:lnTo>
                    <a:pt x="150" y="531"/>
                  </a:lnTo>
                  <a:lnTo>
                    <a:pt x="95" y="586"/>
                  </a:lnTo>
                  <a:lnTo>
                    <a:pt x="81" y="640"/>
                  </a:lnTo>
                  <a:lnTo>
                    <a:pt x="68" y="695"/>
                  </a:lnTo>
                  <a:lnTo>
                    <a:pt x="55" y="776"/>
                  </a:lnTo>
                  <a:lnTo>
                    <a:pt x="68" y="845"/>
                  </a:lnTo>
                  <a:lnTo>
                    <a:pt x="95" y="886"/>
                  </a:lnTo>
                  <a:lnTo>
                    <a:pt x="123" y="927"/>
                  </a:lnTo>
                  <a:lnTo>
                    <a:pt x="191" y="967"/>
                  </a:lnTo>
                  <a:lnTo>
                    <a:pt x="327" y="1009"/>
                  </a:lnTo>
                  <a:lnTo>
                    <a:pt x="436" y="1009"/>
                  </a:lnTo>
                  <a:lnTo>
                    <a:pt x="559" y="1022"/>
                  </a:lnTo>
                  <a:lnTo>
                    <a:pt x="695" y="1009"/>
                  </a:lnTo>
                  <a:lnTo>
                    <a:pt x="818" y="982"/>
                  </a:lnTo>
                  <a:lnTo>
                    <a:pt x="953" y="954"/>
                  </a:lnTo>
                  <a:lnTo>
                    <a:pt x="1008" y="927"/>
                  </a:lnTo>
                  <a:lnTo>
                    <a:pt x="1076" y="914"/>
                  </a:lnTo>
                  <a:lnTo>
                    <a:pt x="1131" y="914"/>
                  </a:lnTo>
                  <a:lnTo>
                    <a:pt x="1212" y="914"/>
                  </a:lnTo>
                  <a:lnTo>
                    <a:pt x="1335" y="886"/>
                  </a:lnTo>
                  <a:lnTo>
                    <a:pt x="1431" y="859"/>
                  </a:lnTo>
                  <a:lnTo>
                    <a:pt x="1553" y="804"/>
                  </a:lnTo>
                  <a:lnTo>
                    <a:pt x="1648" y="750"/>
                  </a:lnTo>
                  <a:lnTo>
                    <a:pt x="1716" y="695"/>
                  </a:lnTo>
                  <a:lnTo>
                    <a:pt x="1799" y="599"/>
                  </a:lnTo>
                  <a:lnTo>
                    <a:pt x="1826" y="559"/>
                  </a:lnTo>
                  <a:lnTo>
                    <a:pt x="1880" y="463"/>
                  </a:lnTo>
                  <a:lnTo>
                    <a:pt x="1895" y="340"/>
                  </a:lnTo>
                  <a:lnTo>
                    <a:pt x="1880" y="272"/>
                  </a:lnTo>
                  <a:lnTo>
                    <a:pt x="1867" y="217"/>
                  </a:lnTo>
                  <a:lnTo>
                    <a:pt x="1840" y="163"/>
                  </a:lnTo>
                  <a:lnTo>
                    <a:pt x="1799" y="121"/>
                  </a:lnTo>
                  <a:lnTo>
                    <a:pt x="1744" y="81"/>
                  </a:lnTo>
                  <a:lnTo>
                    <a:pt x="1663" y="53"/>
                  </a:lnTo>
                  <a:lnTo>
                    <a:pt x="1567" y="27"/>
                  </a:lnTo>
                  <a:lnTo>
                    <a:pt x="1540" y="27"/>
                  </a:lnTo>
                  <a:lnTo>
                    <a:pt x="1472" y="68"/>
                  </a:lnTo>
                  <a:lnTo>
                    <a:pt x="1485" y="27"/>
                  </a:lnTo>
                  <a:lnTo>
                    <a:pt x="1553" y="0"/>
                  </a:lnTo>
                  <a:lnTo>
                    <a:pt x="1635" y="0"/>
                  </a:lnTo>
                  <a:lnTo>
                    <a:pt x="1716" y="13"/>
                  </a:lnTo>
                  <a:lnTo>
                    <a:pt x="1758" y="53"/>
                  </a:lnTo>
                  <a:lnTo>
                    <a:pt x="1840" y="108"/>
                  </a:lnTo>
                  <a:lnTo>
                    <a:pt x="1880" y="163"/>
                  </a:lnTo>
                  <a:lnTo>
                    <a:pt x="1922" y="217"/>
                  </a:lnTo>
                  <a:lnTo>
                    <a:pt x="1935" y="244"/>
                  </a:lnTo>
                  <a:lnTo>
                    <a:pt x="1950" y="340"/>
                  </a:lnTo>
                  <a:lnTo>
                    <a:pt x="1950" y="423"/>
                  </a:lnTo>
                  <a:lnTo>
                    <a:pt x="1935" y="491"/>
                  </a:lnTo>
                  <a:lnTo>
                    <a:pt x="1880" y="599"/>
                  </a:lnTo>
                  <a:lnTo>
                    <a:pt x="1840" y="682"/>
                  </a:lnTo>
                  <a:lnTo>
                    <a:pt x="1786" y="750"/>
                  </a:lnTo>
                  <a:lnTo>
                    <a:pt x="1744" y="790"/>
                  </a:lnTo>
                  <a:lnTo>
                    <a:pt x="1703" y="818"/>
                  </a:lnTo>
                  <a:lnTo>
                    <a:pt x="1635" y="872"/>
                  </a:lnTo>
                  <a:lnTo>
                    <a:pt x="1553" y="914"/>
                  </a:lnTo>
                  <a:lnTo>
                    <a:pt x="1499" y="954"/>
                  </a:lnTo>
                  <a:lnTo>
                    <a:pt x="1444" y="982"/>
                  </a:lnTo>
                  <a:lnTo>
                    <a:pt x="1348" y="1009"/>
                  </a:lnTo>
                  <a:lnTo>
                    <a:pt x="1253" y="1009"/>
                  </a:lnTo>
                  <a:lnTo>
                    <a:pt x="1131" y="1009"/>
                  </a:lnTo>
                  <a:lnTo>
                    <a:pt x="1104" y="1009"/>
                  </a:lnTo>
                  <a:lnTo>
                    <a:pt x="1035" y="1009"/>
                  </a:lnTo>
                  <a:lnTo>
                    <a:pt x="967" y="1009"/>
                  </a:lnTo>
                  <a:lnTo>
                    <a:pt x="953" y="1022"/>
                  </a:lnTo>
                  <a:lnTo>
                    <a:pt x="872" y="1063"/>
                  </a:lnTo>
                  <a:lnTo>
                    <a:pt x="791" y="1077"/>
                  </a:lnTo>
                  <a:lnTo>
                    <a:pt x="682" y="1090"/>
                  </a:lnTo>
                  <a:lnTo>
                    <a:pt x="586" y="1090"/>
                  </a:lnTo>
                  <a:lnTo>
                    <a:pt x="450" y="1090"/>
                  </a:lnTo>
                  <a:lnTo>
                    <a:pt x="286" y="1077"/>
                  </a:lnTo>
                  <a:lnTo>
                    <a:pt x="150" y="1022"/>
                  </a:lnTo>
                  <a:lnTo>
                    <a:pt x="95" y="967"/>
                  </a:lnTo>
                  <a:lnTo>
                    <a:pt x="40" y="914"/>
                  </a:lnTo>
                  <a:lnTo>
                    <a:pt x="0" y="818"/>
                  </a:lnTo>
                  <a:lnTo>
                    <a:pt x="0" y="790"/>
                  </a:lnTo>
                  <a:lnTo>
                    <a:pt x="0" y="722"/>
                  </a:lnTo>
                  <a:lnTo>
                    <a:pt x="27" y="654"/>
                  </a:lnTo>
                  <a:lnTo>
                    <a:pt x="68" y="544"/>
                  </a:lnTo>
                  <a:lnTo>
                    <a:pt x="150" y="436"/>
                  </a:lnTo>
                  <a:lnTo>
                    <a:pt x="218" y="381"/>
                  </a:lnTo>
                  <a:lnTo>
                    <a:pt x="314" y="299"/>
                  </a:lnTo>
                  <a:lnTo>
                    <a:pt x="423" y="217"/>
                  </a:lnTo>
                  <a:lnTo>
                    <a:pt x="478" y="191"/>
                  </a:lnTo>
                  <a:lnTo>
                    <a:pt x="586" y="149"/>
                  </a:lnTo>
                  <a:lnTo>
                    <a:pt x="682" y="121"/>
                  </a:lnTo>
                  <a:lnTo>
                    <a:pt x="750" y="95"/>
                  </a:lnTo>
                  <a:lnTo>
                    <a:pt x="818" y="81"/>
                  </a:lnTo>
                  <a:lnTo>
                    <a:pt x="872" y="68"/>
                  </a:lnTo>
                  <a:lnTo>
                    <a:pt x="1008" y="53"/>
                  </a:lnTo>
                  <a:lnTo>
                    <a:pt x="1104" y="53"/>
                  </a:lnTo>
                  <a:lnTo>
                    <a:pt x="1185" y="40"/>
                  </a:lnTo>
                  <a:lnTo>
                    <a:pt x="1267" y="40"/>
                  </a:lnTo>
                  <a:lnTo>
                    <a:pt x="1308" y="53"/>
                  </a:lnTo>
                </a:path>
              </a:pathLst>
            </a:custGeom>
            <a:noFill/>
            <a:ln w="0">
              <a:solidFill>
                <a:srgbClr val="000000"/>
              </a:solidFill>
              <a:round/>
              <a:headEnd/>
              <a:tailEnd/>
            </a:ln>
          </p:spPr>
          <p:txBody>
            <a:bodyPr/>
            <a:lstStyle/>
            <a:p>
              <a:endParaRPr lang="en-US"/>
            </a:p>
          </p:txBody>
        </p:sp>
        <p:sp>
          <p:nvSpPr>
            <p:cNvPr id="15469" name="Freeform 116"/>
            <p:cNvSpPr>
              <a:spLocks/>
            </p:cNvSpPr>
            <p:nvPr/>
          </p:nvSpPr>
          <p:spPr bwMode="auto">
            <a:xfrm>
              <a:off x="1701" y="2656"/>
              <a:ext cx="650" cy="364"/>
            </a:xfrm>
            <a:custGeom>
              <a:avLst/>
              <a:gdLst>
                <a:gd name="T0" fmla="*/ 0 w 1950"/>
                <a:gd name="T1" fmla="*/ 0 h 1090"/>
                <a:gd name="T2" fmla="*/ 0 w 1950"/>
                <a:gd name="T3" fmla="*/ 0 h 1090"/>
                <a:gd name="T4" fmla="*/ 0 w 1950"/>
                <a:gd name="T5" fmla="*/ 0 h 1090"/>
                <a:gd name="T6" fmla="*/ 0 w 1950"/>
                <a:gd name="T7" fmla="*/ 0 h 1090"/>
                <a:gd name="T8" fmla="*/ 0 w 1950"/>
                <a:gd name="T9" fmla="*/ 0 h 1090"/>
                <a:gd name="T10" fmla="*/ 0 w 1950"/>
                <a:gd name="T11" fmla="*/ 0 h 1090"/>
                <a:gd name="T12" fmla="*/ 0 w 1950"/>
                <a:gd name="T13" fmla="*/ 0 h 1090"/>
                <a:gd name="T14" fmla="*/ 0 w 1950"/>
                <a:gd name="T15" fmla="*/ 0 h 1090"/>
                <a:gd name="T16" fmla="*/ 0 w 1950"/>
                <a:gd name="T17" fmla="*/ 0 h 1090"/>
                <a:gd name="T18" fmla="*/ 0 w 1950"/>
                <a:gd name="T19" fmla="*/ 0 h 1090"/>
                <a:gd name="T20" fmla="*/ 0 w 1950"/>
                <a:gd name="T21" fmla="*/ 0 h 1090"/>
                <a:gd name="T22" fmla="*/ 0 w 1950"/>
                <a:gd name="T23" fmla="*/ 0 h 1090"/>
                <a:gd name="T24" fmla="*/ 0 w 1950"/>
                <a:gd name="T25" fmla="*/ 0 h 1090"/>
                <a:gd name="T26" fmla="*/ 0 w 1950"/>
                <a:gd name="T27" fmla="*/ 0 h 1090"/>
                <a:gd name="T28" fmla="*/ 0 w 1950"/>
                <a:gd name="T29" fmla="*/ 0 h 1090"/>
                <a:gd name="T30" fmla="*/ 0 w 1950"/>
                <a:gd name="T31" fmla="*/ 0 h 1090"/>
                <a:gd name="T32" fmla="*/ 0 w 1950"/>
                <a:gd name="T33" fmla="*/ 0 h 1090"/>
                <a:gd name="T34" fmla="*/ 0 w 1950"/>
                <a:gd name="T35" fmla="*/ 0 h 1090"/>
                <a:gd name="T36" fmla="*/ 0 w 1950"/>
                <a:gd name="T37" fmla="*/ 0 h 1090"/>
                <a:gd name="T38" fmla="*/ 0 w 1950"/>
                <a:gd name="T39" fmla="*/ 0 h 1090"/>
                <a:gd name="T40" fmla="*/ 0 w 1950"/>
                <a:gd name="T41" fmla="*/ 0 h 1090"/>
                <a:gd name="T42" fmla="*/ 0 w 1950"/>
                <a:gd name="T43" fmla="*/ 0 h 1090"/>
                <a:gd name="T44" fmla="*/ 0 w 1950"/>
                <a:gd name="T45" fmla="*/ 0 h 1090"/>
                <a:gd name="T46" fmla="*/ 0 w 1950"/>
                <a:gd name="T47" fmla="*/ 0 h 1090"/>
                <a:gd name="T48" fmla="*/ 0 w 1950"/>
                <a:gd name="T49" fmla="*/ 0 h 1090"/>
                <a:gd name="T50" fmla="*/ 0 w 1950"/>
                <a:gd name="T51" fmla="*/ 0 h 1090"/>
                <a:gd name="T52" fmla="*/ 0 w 1950"/>
                <a:gd name="T53" fmla="*/ 0 h 1090"/>
                <a:gd name="T54" fmla="*/ 0 w 1950"/>
                <a:gd name="T55" fmla="*/ 0 h 1090"/>
                <a:gd name="T56" fmla="*/ 0 w 1950"/>
                <a:gd name="T57" fmla="*/ 0 h 1090"/>
                <a:gd name="T58" fmla="*/ 0 w 1950"/>
                <a:gd name="T59" fmla="*/ 0 h 1090"/>
                <a:gd name="T60" fmla="*/ 0 w 1950"/>
                <a:gd name="T61" fmla="*/ 0 h 1090"/>
                <a:gd name="T62" fmla="*/ 0 w 1950"/>
                <a:gd name="T63" fmla="*/ 0 h 1090"/>
                <a:gd name="T64" fmla="*/ 0 w 1950"/>
                <a:gd name="T65" fmla="*/ 0 h 1090"/>
                <a:gd name="T66" fmla="*/ 0 w 1950"/>
                <a:gd name="T67" fmla="*/ 0 h 1090"/>
                <a:gd name="T68" fmla="*/ 0 w 1950"/>
                <a:gd name="T69" fmla="*/ 0 h 1090"/>
                <a:gd name="T70" fmla="*/ 0 w 1950"/>
                <a:gd name="T71" fmla="*/ 0 h 1090"/>
                <a:gd name="T72" fmla="*/ 0 w 1950"/>
                <a:gd name="T73" fmla="*/ 0 h 1090"/>
                <a:gd name="T74" fmla="*/ 0 w 1950"/>
                <a:gd name="T75" fmla="*/ 0 h 1090"/>
                <a:gd name="T76" fmla="*/ 0 w 1950"/>
                <a:gd name="T77" fmla="*/ 0 h 1090"/>
                <a:gd name="T78" fmla="*/ 0 w 1950"/>
                <a:gd name="T79" fmla="*/ 0 h 1090"/>
                <a:gd name="T80" fmla="*/ 0 w 1950"/>
                <a:gd name="T81" fmla="*/ 0 h 1090"/>
                <a:gd name="T82" fmla="*/ 0 w 1950"/>
                <a:gd name="T83" fmla="*/ 0 h 1090"/>
                <a:gd name="T84" fmla="*/ 0 w 1950"/>
                <a:gd name="T85" fmla="*/ 0 h 1090"/>
                <a:gd name="T86" fmla="*/ 0 w 1950"/>
                <a:gd name="T87" fmla="*/ 0 h 1090"/>
                <a:gd name="T88" fmla="*/ 0 w 1950"/>
                <a:gd name="T89" fmla="*/ 0 h 1090"/>
                <a:gd name="T90" fmla="*/ 0 w 1950"/>
                <a:gd name="T91" fmla="*/ 0 h 1090"/>
                <a:gd name="T92" fmla="*/ 0 w 1950"/>
                <a:gd name="T93" fmla="*/ 0 h 1090"/>
                <a:gd name="T94" fmla="*/ 0 w 1950"/>
                <a:gd name="T95" fmla="*/ 0 h 1090"/>
                <a:gd name="T96" fmla="*/ 0 w 1950"/>
                <a:gd name="T97" fmla="*/ 0 h 1090"/>
                <a:gd name="T98" fmla="*/ 0 w 1950"/>
                <a:gd name="T99" fmla="*/ 0 h 1090"/>
                <a:gd name="T100" fmla="*/ 0 w 1950"/>
                <a:gd name="T101" fmla="*/ 0 h 1090"/>
                <a:gd name="T102" fmla="*/ 0 w 1950"/>
                <a:gd name="T103" fmla="*/ 0 h 1090"/>
                <a:gd name="T104" fmla="*/ 0 w 1950"/>
                <a:gd name="T105" fmla="*/ 0 h 1090"/>
                <a:gd name="T106" fmla="*/ 0 w 1950"/>
                <a:gd name="T107" fmla="*/ 0 h 10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0"/>
                <a:gd name="T163" fmla="*/ 0 h 1090"/>
                <a:gd name="T164" fmla="*/ 1950 w 1950"/>
                <a:gd name="T165" fmla="*/ 1090 h 10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0" h="1090">
                  <a:moveTo>
                    <a:pt x="1308" y="53"/>
                  </a:moveTo>
                  <a:lnTo>
                    <a:pt x="1240" y="108"/>
                  </a:lnTo>
                  <a:lnTo>
                    <a:pt x="1117" y="121"/>
                  </a:lnTo>
                  <a:lnTo>
                    <a:pt x="980" y="149"/>
                  </a:lnTo>
                  <a:lnTo>
                    <a:pt x="912" y="149"/>
                  </a:lnTo>
                  <a:lnTo>
                    <a:pt x="791" y="163"/>
                  </a:lnTo>
                  <a:lnTo>
                    <a:pt x="722" y="176"/>
                  </a:lnTo>
                  <a:lnTo>
                    <a:pt x="641" y="204"/>
                  </a:lnTo>
                  <a:lnTo>
                    <a:pt x="546" y="231"/>
                  </a:lnTo>
                  <a:lnTo>
                    <a:pt x="478" y="272"/>
                  </a:lnTo>
                  <a:lnTo>
                    <a:pt x="423" y="299"/>
                  </a:lnTo>
                  <a:lnTo>
                    <a:pt x="327" y="368"/>
                  </a:lnTo>
                  <a:lnTo>
                    <a:pt x="314" y="381"/>
                  </a:lnTo>
                  <a:lnTo>
                    <a:pt x="259" y="408"/>
                  </a:lnTo>
                  <a:lnTo>
                    <a:pt x="218" y="449"/>
                  </a:lnTo>
                  <a:lnTo>
                    <a:pt x="150" y="531"/>
                  </a:lnTo>
                  <a:lnTo>
                    <a:pt x="95" y="586"/>
                  </a:lnTo>
                  <a:lnTo>
                    <a:pt x="81" y="640"/>
                  </a:lnTo>
                  <a:lnTo>
                    <a:pt x="68" y="695"/>
                  </a:lnTo>
                  <a:lnTo>
                    <a:pt x="55" y="776"/>
                  </a:lnTo>
                  <a:lnTo>
                    <a:pt x="68" y="845"/>
                  </a:lnTo>
                  <a:lnTo>
                    <a:pt x="95" y="886"/>
                  </a:lnTo>
                  <a:lnTo>
                    <a:pt x="123" y="927"/>
                  </a:lnTo>
                  <a:lnTo>
                    <a:pt x="191" y="967"/>
                  </a:lnTo>
                  <a:lnTo>
                    <a:pt x="327" y="1009"/>
                  </a:lnTo>
                  <a:lnTo>
                    <a:pt x="436" y="1009"/>
                  </a:lnTo>
                  <a:lnTo>
                    <a:pt x="559" y="1022"/>
                  </a:lnTo>
                  <a:lnTo>
                    <a:pt x="695" y="1009"/>
                  </a:lnTo>
                  <a:lnTo>
                    <a:pt x="818" y="982"/>
                  </a:lnTo>
                  <a:lnTo>
                    <a:pt x="953" y="954"/>
                  </a:lnTo>
                  <a:lnTo>
                    <a:pt x="1008" y="927"/>
                  </a:lnTo>
                  <a:lnTo>
                    <a:pt x="1076" y="914"/>
                  </a:lnTo>
                  <a:lnTo>
                    <a:pt x="1131" y="914"/>
                  </a:lnTo>
                  <a:lnTo>
                    <a:pt x="1212" y="914"/>
                  </a:lnTo>
                  <a:lnTo>
                    <a:pt x="1335" y="886"/>
                  </a:lnTo>
                  <a:lnTo>
                    <a:pt x="1431" y="859"/>
                  </a:lnTo>
                  <a:lnTo>
                    <a:pt x="1553" y="804"/>
                  </a:lnTo>
                  <a:lnTo>
                    <a:pt x="1648" y="750"/>
                  </a:lnTo>
                  <a:lnTo>
                    <a:pt x="1716" y="695"/>
                  </a:lnTo>
                  <a:lnTo>
                    <a:pt x="1799" y="599"/>
                  </a:lnTo>
                  <a:lnTo>
                    <a:pt x="1826" y="559"/>
                  </a:lnTo>
                  <a:lnTo>
                    <a:pt x="1880" y="463"/>
                  </a:lnTo>
                  <a:lnTo>
                    <a:pt x="1895" y="340"/>
                  </a:lnTo>
                  <a:lnTo>
                    <a:pt x="1880" y="272"/>
                  </a:lnTo>
                  <a:lnTo>
                    <a:pt x="1867" y="217"/>
                  </a:lnTo>
                  <a:lnTo>
                    <a:pt x="1840" y="163"/>
                  </a:lnTo>
                  <a:lnTo>
                    <a:pt x="1799" y="121"/>
                  </a:lnTo>
                  <a:lnTo>
                    <a:pt x="1744" y="81"/>
                  </a:lnTo>
                  <a:lnTo>
                    <a:pt x="1663" y="53"/>
                  </a:lnTo>
                  <a:lnTo>
                    <a:pt x="1567" y="27"/>
                  </a:lnTo>
                  <a:lnTo>
                    <a:pt x="1540" y="27"/>
                  </a:lnTo>
                  <a:lnTo>
                    <a:pt x="1472" y="68"/>
                  </a:lnTo>
                  <a:lnTo>
                    <a:pt x="1485" y="27"/>
                  </a:lnTo>
                  <a:lnTo>
                    <a:pt x="1553" y="0"/>
                  </a:lnTo>
                  <a:lnTo>
                    <a:pt x="1635" y="0"/>
                  </a:lnTo>
                  <a:lnTo>
                    <a:pt x="1716" y="13"/>
                  </a:lnTo>
                  <a:lnTo>
                    <a:pt x="1758" y="53"/>
                  </a:lnTo>
                  <a:lnTo>
                    <a:pt x="1840" y="108"/>
                  </a:lnTo>
                  <a:lnTo>
                    <a:pt x="1880" y="163"/>
                  </a:lnTo>
                  <a:lnTo>
                    <a:pt x="1922" y="217"/>
                  </a:lnTo>
                  <a:lnTo>
                    <a:pt x="1935" y="244"/>
                  </a:lnTo>
                  <a:lnTo>
                    <a:pt x="1950" y="340"/>
                  </a:lnTo>
                  <a:lnTo>
                    <a:pt x="1950" y="423"/>
                  </a:lnTo>
                  <a:lnTo>
                    <a:pt x="1935" y="491"/>
                  </a:lnTo>
                  <a:lnTo>
                    <a:pt x="1880" y="599"/>
                  </a:lnTo>
                  <a:lnTo>
                    <a:pt x="1840" y="682"/>
                  </a:lnTo>
                  <a:lnTo>
                    <a:pt x="1786" y="750"/>
                  </a:lnTo>
                  <a:lnTo>
                    <a:pt x="1744" y="790"/>
                  </a:lnTo>
                  <a:lnTo>
                    <a:pt x="1703" y="818"/>
                  </a:lnTo>
                  <a:lnTo>
                    <a:pt x="1635" y="872"/>
                  </a:lnTo>
                  <a:lnTo>
                    <a:pt x="1553" y="914"/>
                  </a:lnTo>
                  <a:lnTo>
                    <a:pt x="1499" y="954"/>
                  </a:lnTo>
                  <a:lnTo>
                    <a:pt x="1444" y="982"/>
                  </a:lnTo>
                  <a:lnTo>
                    <a:pt x="1348" y="1009"/>
                  </a:lnTo>
                  <a:lnTo>
                    <a:pt x="1253" y="1009"/>
                  </a:lnTo>
                  <a:lnTo>
                    <a:pt x="1131" y="1009"/>
                  </a:lnTo>
                  <a:lnTo>
                    <a:pt x="1104" y="1009"/>
                  </a:lnTo>
                  <a:lnTo>
                    <a:pt x="1035" y="1009"/>
                  </a:lnTo>
                  <a:lnTo>
                    <a:pt x="967" y="1009"/>
                  </a:lnTo>
                  <a:lnTo>
                    <a:pt x="953" y="1022"/>
                  </a:lnTo>
                  <a:lnTo>
                    <a:pt x="872" y="1063"/>
                  </a:lnTo>
                  <a:lnTo>
                    <a:pt x="791" y="1077"/>
                  </a:lnTo>
                  <a:lnTo>
                    <a:pt x="682" y="1090"/>
                  </a:lnTo>
                  <a:lnTo>
                    <a:pt x="586" y="1090"/>
                  </a:lnTo>
                  <a:lnTo>
                    <a:pt x="450" y="1090"/>
                  </a:lnTo>
                  <a:lnTo>
                    <a:pt x="286" y="1077"/>
                  </a:lnTo>
                  <a:lnTo>
                    <a:pt x="150" y="1022"/>
                  </a:lnTo>
                  <a:lnTo>
                    <a:pt x="95" y="967"/>
                  </a:lnTo>
                  <a:lnTo>
                    <a:pt x="40" y="914"/>
                  </a:lnTo>
                  <a:lnTo>
                    <a:pt x="0" y="818"/>
                  </a:lnTo>
                  <a:lnTo>
                    <a:pt x="0" y="790"/>
                  </a:lnTo>
                  <a:lnTo>
                    <a:pt x="0" y="722"/>
                  </a:lnTo>
                  <a:lnTo>
                    <a:pt x="27" y="654"/>
                  </a:lnTo>
                  <a:lnTo>
                    <a:pt x="68" y="544"/>
                  </a:lnTo>
                  <a:lnTo>
                    <a:pt x="150" y="436"/>
                  </a:lnTo>
                  <a:lnTo>
                    <a:pt x="218" y="381"/>
                  </a:lnTo>
                  <a:lnTo>
                    <a:pt x="314" y="299"/>
                  </a:lnTo>
                  <a:lnTo>
                    <a:pt x="423" y="217"/>
                  </a:lnTo>
                  <a:lnTo>
                    <a:pt x="478" y="191"/>
                  </a:lnTo>
                  <a:lnTo>
                    <a:pt x="586" y="149"/>
                  </a:lnTo>
                  <a:lnTo>
                    <a:pt x="682" y="121"/>
                  </a:lnTo>
                  <a:lnTo>
                    <a:pt x="750" y="95"/>
                  </a:lnTo>
                  <a:lnTo>
                    <a:pt x="818" y="81"/>
                  </a:lnTo>
                  <a:lnTo>
                    <a:pt x="872" y="68"/>
                  </a:lnTo>
                  <a:lnTo>
                    <a:pt x="1008" y="53"/>
                  </a:lnTo>
                  <a:lnTo>
                    <a:pt x="1104" y="53"/>
                  </a:lnTo>
                  <a:lnTo>
                    <a:pt x="1185" y="40"/>
                  </a:lnTo>
                  <a:lnTo>
                    <a:pt x="1267" y="40"/>
                  </a:lnTo>
                  <a:lnTo>
                    <a:pt x="1308" y="53"/>
                  </a:lnTo>
                </a:path>
              </a:pathLst>
            </a:custGeom>
            <a:noFill/>
            <a:ln w="0">
              <a:solidFill>
                <a:srgbClr val="000000"/>
              </a:solidFill>
              <a:round/>
              <a:headEnd/>
              <a:tailEnd/>
            </a:ln>
          </p:spPr>
          <p:txBody>
            <a:bodyPr/>
            <a:lstStyle/>
            <a:p>
              <a:endParaRPr lang="en-US"/>
            </a:p>
          </p:txBody>
        </p:sp>
        <p:sp>
          <p:nvSpPr>
            <p:cNvPr id="15470" name="Freeform 117"/>
            <p:cNvSpPr>
              <a:spLocks/>
            </p:cNvSpPr>
            <p:nvPr/>
          </p:nvSpPr>
          <p:spPr bwMode="auto">
            <a:xfrm>
              <a:off x="1769" y="3015"/>
              <a:ext cx="450" cy="73"/>
            </a:xfrm>
            <a:custGeom>
              <a:avLst/>
              <a:gdLst>
                <a:gd name="T0" fmla="*/ 0 w 1349"/>
                <a:gd name="T1" fmla="*/ 0 h 218"/>
                <a:gd name="T2" fmla="*/ 0 w 1349"/>
                <a:gd name="T3" fmla="*/ 0 h 218"/>
                <a:gd name="T4" fmla="*/ 0 w 1349"/>
                <a:gd name="T5" fmla="*/ 0 h 218"/>
                <a:gd name="T6" fmla="*/ 0 w 1349"/>
                <a:gd name="T7" fmla="*/ 0 h 218"/>
                <a:gd name="T8" fmla="*/ 0 w 1349"/>
                <a:gd name="T9" fmla="*/ 0 h 218"/>
                <a:gd name="T10" fmla="*/ 0 w 1349"/>
                <a:gd name="T11" fmla="*/ 0 h 218"/>
                <a:gd name="T12" fmla="*/ 0 w 1349"/>
                <a:gd name="T13" fmla="*/ 0 h 218"/>
                <a:gd name="T14" fmla="*/ 0 w 1349"/>
                <a:gd name="T15" fmla="*/ 0 h 218"/>
                <a:gd name="T16" fmla="*/ 0 w 1349"/>
                <a:gd name="T17" fmla="*/ 0 h 218"/>
                <a:gd name="T18" fmla="*/ 0 w 1349"/>
                <a:gd name="T19" fmla="*/ 0 h 218"/>
                <a:gd name="T20" fmla="*/ 0 w 1349"/>
                <a:gd name="T21" fmla="*/ 0 h 218"/>
                <a:gd name="T22" fmla="*/ 0 w 1349"/>
                <a:gd name="T23" fmla="*/ 0 h 218"/>
                <a:gd name="T24" fmla="*/ 0 w 1349"/>
                <a:gd name="T25" fmla="*/ 0 h 218"/>
                <a:gd name="T26" fmla="*/ 0 w 1349"/>
                <a:gd name="T27" fmla="*/ 0 h 218"/>
                <a:gd name="T28" fmla="*/ 0 w 1349"/>
                <a:gd name="T29" fmla="*/ 0 h 218"/>
                <a:gd name="T30" fmla="*/ 0 w 1349"/>
                <a:gd name="T31" fmla="*/ 0 h 218"/>
                <a:gd name="T32" fmla="*/ 0 w 1349"/>
                <a:gd name="T33" fmla="*/ 0 h 218"/>
                <a:gd name="T34" fmla="*/ 0 w 1349"/>
                <a:gd name="T35" fmla="*/ 0 h 218"/>
                <a:gd name="T36" fmla="*/ 0 w 1349"/>
                <a:gd name="T37" fmla="*/ 0 h 218"/>
                <a:gd name="T38" fmla="*/ 0 w 1349"/>
                <a:gd name="T39" fmla="*/ 0 h 218"/>
                <a:gd name="T40" fmla="*/ 0 w 1349"/>
                <a:gd name="T41" fmla="*/ 0 h 218"/>
                <a:gd name="T42" fmla="*/ 0 w 1349"/>
                <a:gd name="T43" fmla="*/ 0 h 218"/>
                <a:gd name="T44" fmla="*/ 0 w 1349"/>
                <a:gd name="T45" fmla="*/ 0 h 218"/>
                <a:gd name="T46" fmla="*/ 0 w 1349"/>
                <a:gd name="T47" fmla="*/ 0 h 218"/>
                <a:gd name="T48" fmla="*/ 0 w 1349"/>
                <a:gd name="T49" fmla="*/ 0 h 218"/>
                <a:gd name="T50" fmla="*/ 0 w 1349"/>
                <a:gd name="T51" fmla="*/ 0 h 218"/>
                <a:gd name="T52" fmla="*/ 0 w 1349"/>
                <a:gd name="T53" fmla="*/ 0 h 218"/>
                <a:gd name="T54" fmla="*/ 0 w 1349"/>
                <a:gd name="T55" fmla="*/ 0 h 218"/>
                <a:gd name="T56" fmla="*/ 0 w 1349"/>
                <a:gd name="T57" fmla="*/ 0 h 218"/>
                <a:gd name="T58" fmla="*/ 0 w 1349"/>
                <a:gd name="T59" fmla="*/ 0 h 218"/>
                <a:gd name="T60" fmla="*/ 0 w 1349"/>
                <a:gd name="T61" fmla="*/ 0 h 218"/>
                <a:gd name="T62" fmla="*/ 0 w 1349"/>
                <a:gd name="T63" fmla="*/ 0 h 218"/>
                <a:gd name="T64" fmla="*/ 0 w 1349"/>
                <a:gd name="T65" fmla="*/ 0 h 218"/>
                <a:gd name="T66" fmla="*/ 0 w 1349"/>
                <a:gd name="T67" fmla="*/ 0 h 218"/>
                <a:gd name="T68" fmla="*/ 0 w 1349"/>
                <a:gd name="T69" fmla="*/ 0 h 218"/>
                <a:gd name="T70" fmla="*/ 0 w 1349"/>
                <a:gd name="T71" fmla="*/ 0 h 218"/>
                <a:gd name="T72" fmla="*/ 0 w 1349"/>
                <a:gd name="T73" fmla="*/ 0 h 218"/>
                <a:gd name="T74" fmla="*/ 0 w 1349"/>
                <a:gd name="T75" fmla="*/ 0 h 218"/>
                <a:gd name="T76" fmla="*/ 0 w 1349"/>
                <a:gd name="T77" fmla="*/ 0 h 218"/>
                <a:gd name="T78" fmla="*/ 0 w 1349"/>
                <a:gd name="T79" fmla="*/ 0 h 218"/>
                <a:gd name="T80" fmla="*/ 0 w 1349"/>
                <a:gd name="T81" fmla="*/ 0 h 218"/>
                <a:gd name="T82" fmla="*/ 0 w 1349"/>
                <a:gd name="T83" fmla="*/ 0 h 218"/>
                <a:gd name="T84" fmla="*/ 0 w 1349"/>
                <a:gd name="T85" fmla="*/ 0 h 218"/>
                <a:gd name="T86" fmla="*/ 0 w 1349"/>
                <a:gd name="T87" fmla="*/ 0 h 218"/>
                <a:gd name="T88" fmla="*/ 0 w 1349"/>
                <a:gd name="T89" fmla="*/ 0 h 218"/>
                <a:gd name="T90" fmla="*/ 0 w 1349"/>
                <a:gd name="T91" fmla="*/ 0 h 218"/>
                <a:gd name="T92" fmla="*/ 0 w 1349"/>
                <a:gd name="T93" fmla="*/ 0 h 218"/>
                <a:gd name="T94" fmla="*/ 0 w 1349"/>
                <a:gd name="T95" fmla="*/ 0 h 218"/>
                <a:gd name="T96" fmla="*/ 0 w 1349"/>
                <a:gd name="T97" fmla="*/ 0 h 218"/>
                <a:gd name="T98" fmla="*/ 0 w 1349"/>
                <a:gd name="T99" fmla="*/ 0 h 218"/>
                <a:gd name="T100" fmla="*/ 0 w 1349"/>
                <a:gd name="T101" fmla="*/ 0 h 218"/>
                <a:gd name="T102" fmla="*/ 0 w 1349"/>
                <a:gd name="T103" fmla="*/ 0 h 218"/>
                <a:gd name="T104" fmla="*/ 0 w 1349"/>
                <a:gd name="T105" fmla="*/ 0 h 218"/>
                <a:gd name="T106" fmla="*/ 0 w 1349"/>
                <a:gd name="T107" fmla="*/ 0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9"/>
                <a:gd name="T163" fmla="*/ 0 h 218"/>
                <a:gd name="T164" fmla="*/ 1349 w 1349"/>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9" h="218">
                  <a:moveTo>
                    <a:pt x="14" y="218"/>
                  </a:moveTo>
                  <a:lnTo>
                    <a:pt x="68" y="190"/>
                  </a:lnTo>
                  <a:lnTo>
                    <a:pt x="136" y="164"/>
                  </a:lnTo>
                  <a:lnTo>
                    <a:pt x="219" y="136"/>
                  </a:lnTo>
                  <a:lnTo>
                    <a:pt x="274" y="122"/>
                  </a:lnTo>
                  <a:lnTo>
                    <a:pt x="327" y="109"/>
                  </a:lnTo>
                  <a:lnTo>
                    <a:pt x="382" y="109"/>
                  </a:lnTo>
                  <a:lnTo>
                    <a:pt x="437" y="109"/>
                  </a:lnTo>
                  <a:lnTo>
                    <a:pt x="478" y="136"/>
                  </a:lnTo>
                  <a:lnTo>
                    <a:pt x="505" y="136"/>
                  </a:lnTo>
                  <a:lnTo>
                    <a:pt x="559" y="136"/>
                  </a:lnTo>
                  <a:lnTo>
                    <a:pt x="587" y="122"/>
                  </a:lnTo>
                  <a:lnTo>
                    <a:pt x="614" y="109"/>
                  </a:lnTo>
                  <a:lnTo>
                    <a:pt x="668" y="96"/>
                  </a:lnTo>
                  <a:lnTo>
                    <a:pt x="708" y="68"/>
                  </a:lnTo>
                  <a:lnTo>
                    <a:pt x="804" y="41"/>
                  </a:lnTo>
                  <a:lnTo>
                    <a:pt x="858" y="26"/>
                  </a:lnTo>
                  <a:lnTo>
                    <a:pt x="927" y="41"/>
                  </a:lnTo>
                  <a:lnTo>
                    <a:pt x="1021" y="81"/>
                  </a:lnTo>
                  <a:lnTo>
                    <a:pt x="1063" y="96"/>
                  </a:lnTo>
                  <a:lnTo>
                    <a:pt x="1172" y="136"/>
                  </a:lnTo>
                  <a:lnTo>
                    <a:pt x="1240" y="136"/>
                  </a:lnTo>
                  <a:lnTo>
                    <a:pt x="1281" y="136"/>
                  </a:lnTo>
                  <a:lnTo>
                    <a:pt x="1323" y="109"/>
                  </a:lnTo>
                  <a:lnTo>
                    <a:pt x="1349" y="81"/>
                  </a:lnTo>
                  <a:lnTo>
                    <a:pt x="1295" y="96"/>
                  </a:lnTo>
                  <a:lnTo>
                    <a:pt x="1227" y="96"/>
                  </a:lnTo>
                  <a:lnTo>
                    <a:pt x="1185" y="96"/>
                  </a:lnTo>
                  <a:lnTo>
                    <a:pt x="1131" y="81"/>
                  </a:lnTo>
                  <a:lnTo>
                    <a:pt x="1076" y="68"/>
                  </a:lnTo>
                  <a:lnTo>
                    <a:pt x="1021" y="41"/>
                  </a:lnTo>
                  <a:lnTo>
                    <a:pt x="968" y="13"/>
                  </a:lnTo>
                  <a:lnTo>
                    <a:pt x="913" y="0"/>
                  </a:lnTo>
                  <a:lnTo>
                    <a:pt x="858" y="0"/>
                  </a:lnTo>
                  <a:lnTo>
                    <a:pt x="776" y="0"/>
                  </a:lnTo>
                  <a:lnTo>
                    <a:pt x="736" y="13"/>
                  </a:lnTo>
                  <a:lnTo>
                    <a:pt x="694" y="41"/>
                  </a:lnTo>
                  <a:lnTo>
                    <a:pt x="653" y="54"/>
                  </a:lnTo>
                  <a:lnTo>
                    <a:pt x="614" y="68"/>
                  </a:lnTo>
                  <a:lnTo>
                    <a:pt x="587" y="96"/>
                  </a:lnTo>
                  <a:lnTo>
                    <a:pt x="546" y="96"/>
                  </a:lnTo>
                  <a:lnTo>
                    <a:pt x="491" y="96"/>
                  </a:lnTo>
                  <a:lnTo>
                    <a:pt x="437" y="81"/>
                  </a:lnTo>
                  <a:lnTo>
                    <a:pt x="410" y="68"/>
                  </a:lnTo>
                  <a:lnTo>
                    <a:pt x="382" y="68"/>
                  </a:lnTo>
                  <a:lnTo>
                    <a:pt x="300" y="68"/>
                  </a:lnTo>
                  <a:lnTo>
                    <a:pt x="246" y="81"/>
                  </a:lnTo>
                  <a:lnTo>
                    <a:pt x="204" y="96"/>
                  </a:lnTo>
                  <a:lnTo>
                    <a:pt x="164" y="109"/>
                  </a:lnTo>
                  <a:lnTo>
                    <a:pt x="82" y="136"/>
                  </a:lnTo>
                  <a:lnTo>
                    <a:pt x="27" y="164"/>
                  </a:lnTo>
                  <a:lnTo>
                    <a:pt x="14" y="177"/>
                  </a:lnTo>
                  <a:lnTo>
                    <a:pt x="0" y="204"/>
                  </a:lnTo>
                  <a:lnTo>
                    <a:pt x="14" y="218"/>
                  </a:lnTo>
                  <a:close/>
                </a:path>
              </a:pathLst>
            </a:custGeom>
            <a:solidFill>
              <a:srgbClr val="0E0D0D"/>
            </a:solidFill>
            <a:ln w="9525">
              <a:noFill/>
              <a:round/>
              <a:headEnd/>
              <a:tailEnd/>
            </a:ln>
          </p:spPr>
          <p:txBody>
            <a:bodyPr/>
            <a:lstStyle/>
            <a:p>
              <a:endParaRPr lang="en-US"/>
            </a:p>
          </p:txBody>
        </p:sp>
        <p:sp>
          <p:nvSpPr>
            <p:cNvPr id="15471" name="Freeform 118"/>
            <p:cNvSpPr>
              <a:spLocks/>
            </p:cNvSpPr>
            <p:nvPr/>
          </p:nvSpPr>
          <p:spPr bwMode="auto">
            <a:xfrm>
              <a:off x="1769" y="3015"/>
              <a:ext cx="450" cy="73"/>
            </a:xfrm>
            <a:custGeom>
              <a:avLst/>
              <a:gdLst>
                <a:gd name="T0" fmla="*/ 0 w 1349"/>
                <a:gd name="T1" fmla="*/ 0 h 218"/>
                <a:gd name="T2" fmla="*/ 0 w 1349"/>
                <a:gd name="T3" fmla="*/ 0 h 218"/>
                <a:gd name="T4" fmla="*/ 0 w 1349"/>
                <a:gd name="T5" fmla="*/ 0 h 218"/>
                <a:gd name="T6" fmla="*/ 0 w 1349"/>
                <a:gd name="T7" fmla="*/ 0 h 218"/>
                <a:gd name="T8" fmla="*/ 0 w 1349"/>
                <a:gd name="T9" fmla="*/ 0 h 218"/>
                <a:gd name="T10" fmla="*/ 0 w 1349"/>
                <a:gd name="T11" fmla="*/ 0 h 218"/>
                <a:gd name="T12" fmla="*/ 0 w 1349"/>
                <a:gd name="T13" fmla="*/ 0 h 218"/>
                <a:gd name="T14" fmla="*/ 0 w 1349"/>
                <a:gd name="T15" fmla="*/ 0 h 218"/>
                <a:gd name="T16" fmla="*/ 0 w 1349"/>
                <a:gd name="T17" fmla="*/ 0 h 218"/>
                <a:gd name="T18" fmla="*/ 0 w 1349"/>
                <a:gd name="T19" fmla="*/ 0 h 218"/>
                <a:gd name="T20" fmla="*/ 0 w 1349"/>
                <a:gd name="T21" fmla="*/ 0 h 218"/>
                <a:gd name="T22" fmla="*/ 0 w 1349"/>
                <a:gd name="T23" fmla="*/ 0 h 218"/>
                <a:gd name="T24" fmla="*/ 0 w 1349"/>
                <a:gd name="T25" fmla="*/ 0 h 218"/>
                <a:gd name="T26" fmla="*/ 0 w 1349"/>
                <a:gd name="T27" fmla="*/ 0 h 218"/>
                <a:gd name="T28" fmla="*/ 0 w 1349"/>
                <a:gd name="T29" fmla="*/ 0 h 218"/>
                <a:gd name="T30" fmla="*/ 0 w 1349"/>
                <a:gd name="T31" fmla="*/ 0 h 218"/>
                <a:gd name="T32" fmla="*/ 0 w 1349"/>
                <a:gd name="T33" fmla="*/ 0 h 218"/>
                <a:gd name="T34" fmla="*/ 0 w 1349"/>
                <a:gd name="T35" fmla="*/ 0 h 218"/>
                <a:gd name="T36" fmla="*/ 0 w 1349"/>
                <a:gd name="T37" fmla="*/ 0 h 218"/>
                <a:gd name="T38" fmla="*/ 0 w 1349"/>
                <a:gd name="T39" fmla="*/ 0 h 218"/>
                <a:gd name="T40" fmla="*/ 0 w 1349"/>
                <a:gd name="T41" fmla="*/ 0 h 218"/>
                <a:gd name="T42" fmla="*/ 0 w 1349"/>
                <a:gd name="T43" fmla="*/ 0 h 218"/>
                <a:gd name="T44" fmla="*/ 0 w 1349"/>
                <a:gd name="T45" fmla="*/ 0 h 218"/>
                <a:gd name="T46" fmla="*/ 0 w 1349"/>
                <a:gd name="T47" fmla="*/ 0 h 218"/>
                <a:gd name="T48" fmla="*/ 0 w 1349"/>
                <a:gd name="T49" fmla="*/ 0 h 218"/>
                <a:gd name="T50" fmla="*/ 0 w 1349"/>
                <a:gd name="T51" fmla="*/ 0 h 218"/>
                <a:gd name="T52" fmla="*/ 0 w 1349"/>
                <a:gd name="T53" fmla="*/ 0 h 218"/>
                <a:gd name="T54" fmla="*/ 0 w 1349"/>
                <a:gd name="T55" fmla="*/ 0 h 218"/>
                <a:gd name="T56" fmla="*/ 0 w 1349"/>
                <a:gd name="T57" fmla="*/ 0 h 218"/>
                <a:gd name="T58" fmla="*/ 0 w 1349"/>
                <a:gd name="T59" fmla="*/ 0 h 218"/>
                <a:gd name="T60" fmla="*/ 0 w 1349"/>
                <a:gd name="T61" fmla="*/ 0 h 218"/>
                <a:gd name="T62" fmla="*/ 0 w 1349"/>
                <a:gd name="T63" fmla="*/ 0 h 218"/>
                <a:gd name="T64" fmla="*/ 0 w 1349"/>
                <a:gd name="T65" fmla="*/ 0 h 218"/>
                <a:gd name="T66" fmla="*/ 0 w 1349"/>
                <a:gd name="T67" fmla="*/ 0 h 218"/>
                <a:gd name="T68" fmla="*/ 0 w 1349"/>
                <a:gd name="T69" fmla="*/ 0 h 218"/>
                <a:gd name="T70" fmla="*/ 0 w 1349"/>
                <a:gd name="T71" fmla="*/ 0 h 218"/>
                <a:gd name="T72" fmla="*/ 0 w 1349"/>
                <a:gd name="T73" fmla="*/ 0 h 218"/>
                <a:gd name="T74" fmla="*/ 0 w 1349"/>
                <a:gd name="T75" fmla="*/ 0 h 218"/>
                <a:gd name="T76" fmla="*/ 0 w 1349"/>
                <a:gd name="T77" fmla="*/ 0 h 218"/>
                <a:gd name="T78" fmla="*/ 0 w 1349"/>
                <a:gd name="T79" fmla="*/ 0 h 218"/>
                <a:gd name="T80" fmla="*/ 0 w 1349"/>
                <a:gd name="T81" fmla="*/ 0 h 218"/>
                <a:gd name="T82" fmla="*/ 0 w 1349"/>
                <a:gd name="T83" fmla="*/ 0 h 218"/>
                <a:gd name="T84" fmla="*/ 0 w 1349"/>
                <a:gd name="T85" fmla="*/ 0 h 218"/>
                <a:gd name="T86" fmla="*/ 0 w 1349"/>
                <a:gd name="T87" fmla="*/ 0 h 218"/>
                <a:gd name="T88" fmla="*/ 0 w 1349"/>
                <a:gd name="T89" fmla="*/ 0 h 218"/>
                <a:gd name="T90" fmla="*/ 0 w 1349"/>
                <a:gd name="T91" fmla="*/ 0 h 218"/>
                <a:gd name="T92" fmla="*/ 0 w 1349"/>
                <a:gd name="T93" fmla="*/ 0 h 218"/>
                <a:gd name="T94" fmla="*/ 0 w 1349"/>
                <a:gd name="T95" fmla="*/ 0 h 218"/>
                <a:gd name="T96" fmla="*/ 0 w 1349"/>
                <a:gd name="T97" fmla="*/ 0 h 218"/>
                <a:gd name="T98" fmla="*/ 0 w 1349"/>
                <a:gd name="T99" fmla="*/ 0 h 218"/>
                <a:gd name="T100" fmla="*/ 0 w 1349"/>
                <a:gd name="T101" fmla="*/ 0 h 218"/>
                <a:gd name="T102" fmla="*/ 0 w 1349"/>
                <a:gd name="T103" fmla="*/ 0 h 218"/>
                <a:gd name="T104" fmla="*/ 0 w 1349"/>
                <a:gd name="T105" fmla="*/ 0 h 218"/>
                <a:gd name="T106" fmla="*/ 0 w 1349"/>
                <a:gd name="T107" fmla="*/ 0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9"/>
                <a:gd name="T163" fmla="*/ 0 h 218"/>
                <a:gd name="T164" fmla="*/ 1349 w 1349"/>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9" h="218">
                  <a:moveTo>
                    <a:pt x="14" y="218"/>
                  </a:moveTo>
                  <a:lnTo>
                    <a:pt x="68" y="190"/>
                  </a:lnTo>
                  <a:lnTo>
                    <a:pt x="136" y="164"/>
                  </a:lnTo>
                  <a:lnTo>
                    <a:pt x="219" y="136"/>
                  </a:lnTo>
                  <a:lnTo>
                    <a:pt x="274" y="122"/>
                  </a:lnTo>
                  <a:lnTo>
                    <a:pt x="327" y="109"/>
                  </a:lnTo>
                  <a:lnTo>
                    <a:pt x="382" y="109"/>
                  </a:lnTo>
                  <a:lnTo>
                    <a:pt x="437" y="109"/>
                  </a:lnTo>
                  <a:lnTo>
                    <a:pt x="478" y="136"/>
                  </a:lnTo>
                  <a:lnTo>
                    <a:pt x="505" y="136"/>
                  </a:lnTo>
                  <a:lnTo>
                    <a:pt x="559" y="136"/>
                  </a:lnTo>
                  <a:lnTo>
                    <a:pt x="587" y="122"/>
                  </a:lnTo>
                  <a:lnTo>
                    <a:pt x="614" y="109"/>
                  </a:lnTo>
                  <a:lnTo>
                    <a:pt x="668" y="96"/>
                  </a:lnTo>
                  <a:lnTo>
                    <a:pt x="708" y="68"/>
                  </a:lnTo>
                  <a:lnTo>
                    <a:pt x="804" y="41"/>
                  </a:lnTo>
                  <a:lnTo>
                    <a:pt x="858" y="26"/>
                  </a:lnTo>
                  <a:lnTo>
                    <a:pt x="927" y="41"/>
                  </a:lnTo>
                  <a:lnTo>
                    <a:pt x="1021" y="81"/>
                  </a:lnTo>
                  <a:lnTo>
                    <a:pt x="1063" y="96"/>
                  </a:lnTo>
                  <a:lnTo>
                    <a:pt x="1172" y="136"/>
                  </a:lnTo>
                  <a:lnTo>
                    <a:pt x="1240" y="136"/>
                  </a:lnTo>
                  <a:lnTo>
                    <a:pt x="1281" y="136"/>
                  </a:lnTo>
                  <a:lnTo>
                    <a:pt x="1323" y="109"/>
                  </a:lnTo>
                  <a:lnTo>
                    <a:pt x="1349" y="81"/>
                  </a:lnTo>
                  <a:lnTo>
                    <a:pt x="1295" y="96"/>
                  </a:lnTo>
                  <a:lnTo>
                    <a:pt x="1227" y="96"/>
                  </a:lnTo>
                  <a:lnTo>
                    <a:pt x="1185" y="96"/>
                  </a:lnTo>
                  <a:lnTo>
                    <a:pt x="1131" y="81"/>
                  </a:lnTo>
                  <a:lnTo>
                    <a:pt x="1076" y="68"/>
                  </a:lnTo>
                  <a:lnTo>
                    <a:pt x="1021" y="41"/>
                  </a:lnTo>
                  <a:lnTo>
                    <a:pt x="968" y="13"/>
                  </a:lnTo>
                  <a:lnTo>
                    <a:pt x="913" y="0"/>
                  </a:lnTo>
                  <a:lnTo>
                    <a:pt x="858" y="0"/>
                  </a:lnTo>
                  <a:lnTo>
                    <a:pt x="776" y="0"/>
                  </a:lnTo>
                  <a:lnTo>
                    <a:pt x="736" y="13"/>
                  </a:lnTo>
                  <a:lnTo>
                    <a:pt x="694" y="41"/>
                  </a:lnTo>
                  <a:lnTo>
                    <a:pt x="653" y="54"/>
                  </a:lnTo>
                  <a:lnTo>
                    <a:pt x="614" y="68"/>
                  </a:lnTo>
                  <a:lnTo>
                    <a:pt x="587" y="96"/>
                  </a:lnTo>
                  <a:lnTo>
                    <a:pt x="546" y="96"/>
                  </a:lnTo>
                  <a:lnTo>
                    <a:pt x="491" y="96"/>
                  </a:lnTo>
                  <a:lnTo>
                    <a:pt x="437" y="81"/>
                  </a:lnTo>
                  <a:lnTo>
                    <a:pt x="410" y="68"/>
                  </a:lnTo>
                  <a:lnTo>
                    <a:pt x="382" y="68"/>
                  </a:lnTo>
                  <a:lnTo>
                    <a:pt x="300" y="68"/>
                  </a:lnTo>
                  <a:lnTo>
                    <a:pt x="246" y="81"/>
                  </a:lnTo>
                  <a:lnTo>
                    <a:pt x="204" y="96"/>
                  </a:lnTo>
                  <a:lnTo>
                    <a:pt x="164" y="109"/>
                  </a:lnTo>
                  <a:lnTo>
                    <a:pt x="82" y="136"/>
                  </a:lnTo>
                  <a:lnTo>
                    <a:pt x="27" y="164"/>
                  </a:lnTo>
                  <a:lnTo>
                    <a:pt x="14" y="177"/>
                  </a:lnTo>
                  <a:lnTo>
                    <a:pt x="0" y="204"/>
                  </a:lnTo>
                  <a:lnTo>
                    <a:pt x="14" y="218"/>
                  </a:lnTo>
                </a:path>
              </a:pathLst>
            </a:custGeom>
            <a:noFill/>
            <a:ln w="0">
              <a:solidFill>
                <a:srgbClr val="000000"/>
              </a:solidFill>
              <a:round/>
              <a:headEnd/>
              <a:tailEnd/>
            </a:ln>
          </p:spPr>
          <p:txBody>
            <a:bodyPr/>
            <a:lstStyle/>
            <a:p>
              <a:endParaRPr lang="en-US"/>
            </a:p>
          </p:txBody>
        </p:sp>
        <p:sp>
          <p:nvSpPr>
            <p:cNvPr id="15472" name="Freeform 119"/>
            <p:cNvSpPr>
              <a:spLocks/>
            </p:cNvSpPr>
            <p:nvPr/>
          </p:nvSpPr>
          <p:spPr bwMode="auto">
            <a:xfrm>
              <a:off x="1769" y="3015"/>
              <a:ext cx="450" cy="73"/>
            </a:xfrm>
            <a:custGeom>
              <a:avLst/>
              <a:gdLst>
                <a:gd name="T0" fmla="*/ 0 w 1349"/>
                <a:gd name="T1" fmla="*/ 0 h 218"/>
                <a:gd name="T2" fmla="*/ 0 w 1349"/>
                <a:gd name="T3" fmla="*/ 0 h 218"/>
                <a:gd name="T4" fmla="*/ 0 w 1349"/>
                <a:gd name="T5" fmla="*/ 0 h 218"/>
                <a:gd name="T6" fmla="*/ 0 w 1349"/>
                <a:gd name="T7" fmla="*/ 0 h 218"/>
                <a:gd name="T8" fmla="*/ 0 w 1349"/>
                <a:gd name="T9" fmla="*/ 0 h 218"/>
                <a:gd name="T10" fmla="*/ 0 w 1349"/>
                <a:gd name="T11" fmla="*/ 0 h 218"/>
                <a:gd name="T12" fmla="*/ 0 w 1349"/>
                <a:gd name="T13" fmla="*/ 0 h 218"/>
                <a:gd name="T14" fmla="*/ 0 w 1349"/>
                <a:gd name="T15" fmla="*/ 0 h 218"/>
                <a:gd name="T16" fmla="*/ 0 w 1349"/>
                <a:gd name="T17" fmla="*/ 0 h 218"/>
                <a:gd name="T18" fmla="*/ 0 w 1349"/>
                <a:gd name="T19" fmla="*/ 0 h 218"/>
                <a:gd name="T20" fmla="*/ 0 w 1349"/>
                <a:gd name="T21" fmla="*/ 0 h 218"/>
                <a:gd name="T22" fmla="*/ 0 w 1349"/>
                <a:gd name="T23" fmla="*/ 0 h 218"/>
                <a:gd name="T24" fmla="*/ 0 w 1349"/>
                <a:gd name="T25" fmla="*/ 0 h 218"/>
                <a:gd name="T26" fmla="*/ 0 w 1349"/>
                <a:gd name="T27" fmla="*/ 0 h 218"/>
                <a:gd name="T28" fmla="*/ 0 w 1349"/>
                <a:gd name="T29" fmla="*/ 0 h 218"/>
                <a:gd name="T30" fmla="*/ 0 w 1349"/>
                <a:gd name="T31" fmla="*/ 0 h 218"/>
                <a:gd name="T32" fmla="*/ 0 w 1349"/>
                <a:gd name="T33" fmla="*/ 0 h 218"/>
                <a:gd name="T34" fmla="*/ 0 w 1349"/>
                <a:gd name="T35" fmla="*/ 0 h 218"/>
                <a:gd name="T36" fmla="*/ 0 w 1349"/>
                <a:gd name="T37" fmla="*/ 0 h 218"/>
                <a:gd name="T38" fmla="*/ 0 w 1349"/>
                <a:gd name="T39" fmla="*/ 0 h 218"/>
                <a:gd name="T40" fmla="*/ 0 w 1349"/>
                <a:gd name="T41" fmla="*/ 0 h 218"/>
                <a:gd name="T42" fmla="*/ 0 w 1349"/>
                <a:gd name="T43" fmla="*/ 0 h 218"/>
                <a:gd name="T44" fmla="*/ 0 w 1349"/>
                <a:gd name="T45" fmla="*/ 0 h 218"/>
                <a:gd name="T46" fmla="*/ 0 w 1349"/>
                <a:gd name="T47" fmla="*/ 0 h 218"/>
                <a:gd name="T48" fmla="*/ 0 w 1349"/>
                <a:gd name="T49" fmla="*/ 0 h 218"/>
                <a:gd name="T50" fmla="*/ 0 w 1349"/>
                <a:gd name="T51" fmla="*/ 0 h 218"/>
                <a:gd name="T52" fmla="*/ 0 w 1349"/>
                <a:gd name="T53" fmla="*/ 0 h 218"/>
                <a:gd name="T54" fmla="*/ 0 w 1349"/>
                <a:gd name="T55" fmla="*/ 0 h 218"/>
                <a:gd name="T56" fmla="*/ 0 w 1349"/>
                <a:gd name="T57" fmla="*/ 0 h 218"/>
                <a:gd name="T58" fmla="*/ 0 w 1349"/>
                <a:gd name="T59" fmla="*/ 0 h 218"/>
                <a:gd name="T60" fmla="*/ 0 w 1349"/>
                <a:gd name="T61" fmla="*/ 0 h 218"/>
                <a:gd name="T62" fmla="*/ 0 w 1349"/>
                <a:gd name="T63" fmla="*/ 0 h 218"/>
                <a:gd name="T64" fmla="*/ 0 w 1349"/>
                <a:gd name="T65" fmla="*/ 0 h 218"/>
                <a:gd name="T66" fmla="*/ 0 w 1349"/>
                <a:gd name="T67" fmla="*/ 0 h 218"/>
                <a:gd name="T68" fmla="*/ 0 w 1349"/>
                <a:gd name="T69" fmla="*/ 0 h 218"/>
                <a:gd name="T70" fmla="*/ 0 w 1349"/>
                <a:gd name="T71" fmla="*/ 0 h 218"/>
                <a:gd name="T72" fmla="*/ 0 w 1349"/>
                <a:gd name="T73" fmla="*/ 0 h 218"/>
                <a:gd name="T74" fmla="*/ 0 w 1349"/>
                <a:gd name="T75" fmla="*/ 0 h 218"/>
                <a:gd name="T76" fmla="*/ 0 w 1349"/>
                <a:gd name="T77" fmla="*/ 0 h 218"/>
                <a:gd name="T78" fmla="*/ 0 w 1349"/>
                <a:gd name="T79" fmla="*/ 0 h 218"/>
                <a:gd name="T80" fmla="*/ 0 w 1349"/>
                <a:gd name="T81" fmla="*/ 0 h 218"/>
                <a:gd name="T82" fmla="*/ 0 w 1349"/>
                <a:gd name="T83" fmla="*/ 0 h 218"/>
                <a:gd name="T84" fmla="*/ 0 w 1349"/>
                <a:gd name="T85" fmla="*/ 0 h 218"/>
                <a:gd name="T86" fmla="*/ 0 w 1349"/>
                <a:gd name="T87" fmla="*/ 0 h 218"/>
                <a:gd name="T88" fmla="*/ 0 w 1349"/>
                <a:gd name="T89" fmla="*/ 0 h 218"/>
                <a:gd name="T90" fmla="*/ 0 w 1349"/>
                <a:gd name="T91" fmla="*/ 0 h 218"/>
                <a:gd name="T92" fmla="*/ 0 w 1349"/>
                <a:gd name="T93" fmla="*/ 0 h 218"/>
                <a:gd name="T94" fmla="*/ 0 w 1349"/>
                <a:gd name="T95" fmla="*/ 0 h 218"/>
                <a:gd name="T96" fmla="*/ 0 w 1349"/>
                <a:gd name="T97" fmla="*/ 0 h 218"/>
                <a:gd name="T98" fmla="*/ 0 w 1349"/>
                <a:gd name="T99" fmla="*/ 0 h 218"/>
                <a:gd name="T100" fmla="*/ 0 w 1349"/>
                <a:gd name="T101" fmla="*/ 0 h 218"/>
                <a:gd name="T102" fmla="*/ 0 w 1349"/>
                <a:gd name="T103" fmla="*/ 0 h 218"/>
                <a:gd name="T104" fmla="*/ 0 w 1349"/>
                <a:gd name="T105" fmla="*/ 0 h 218"/>
                <a:gd name="T106" fmla="*/ 0 w 1349"/>
                <a:gd name="T107" fmla="*/ 0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9"/>
                <a:gd name="T163" fmla="*/ 0 h 218"/>
                <a:gd name="T164" fmla="*/ 1349 w 1349"/>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9" h="218">
                  <a:moveTo>
                    <a:pt x="14" y="218"/>
                  </a:moveTo>
                  <a:lnTo>
                    <a:pt x="68" y="190"/>
                  </a:lnTo>
                  <a:lnTo>
                    <a:pt x="136" y="164"/>
                  </a:lnTo>
                  <a:lnTo>
                    <a:pt x="219" y="136"/>
                  </a:lnTo>
                  <a:lnTo>
                    <a:pt x="274" y="122"/>
                  </a:lnTo>
                  <a:lnTo>
                    <a:pt x="327" y="109"/>
                  </a:lnTo>
                  <a:lnTo>
                    <a:pt x="382" y="109"/>
                  </a:lnTo>
                  <a:lnTo>
                    <a:pt x="437" y="109"/>
                  </a:lnTo>
                  <a:lnTo>
                    <a:pt x="478" y="136"/>
                  </a:lnTo>
                  <a:lnTo>
                    <a:pt x="505" y="136"/>
                  </a:lnTo>
                  <a:lnTo>
                    <a:pt x="559" y="136"/>
                  </a:lnTo>
                  <a:lnTo>
                    <a:pt x="587" y="122"/>
                  </a:lnTo>
                  <a:lnTo>
                    <a:pt x="614" y="109"/>
                  </a:lnTo>
                  <a:lnTo>
                    <a:pt x="668" y="96"/>
                  </a:lnTo>
                  <a:lnTo>
                    <a:pt x="708" y="68"/>
                  </a:lnTo>
                  <a:lnTo>
                    <a:pt x="804" y="41"/>
                  </a:lnTo>
                  <a:lnTo>
                    <a:pt x="858" y="26"/>
                  </a:lnTo>
                  <a:lnTo>
                    <a:pt x="927" y="41"/>
                  </a:lnTo>
                  <a:lnTo>
                    <a:pt x="1021" y="81"/>
                  </a:lnTo>
                  <a:lnTo>
                    <a:pt x="1063" y="96"/>
                  </a:lnTo>
                  <a:lnTo>
                    <a:pt x="1172" y="136"/>
                  </a:lnTo>
                  <a:lnTo>
                    <a:pt x="1240" y="136"/>
                  </a:lnTo>
                  <a:lnTo>
                    <a:pt x="1281" y="136"/>
                  </a:lnTo>
                  <a:lnTo>
                    <a:pt x="1323" y="109"/>
                  </a:lnTo>
                  <a:lnTo>
                    <a:pt x="1349" y="81"/>
                  </a:lnTo>
                  <a:lnTo>
                    <a:pt x="1295" y="96"/>
                  </a:lnTo>
                  <a:lnTo>
                    <a:pt x="1227" y="96"/>
                  </a:lnTo>
                  <a:lnTo>
                    <a:pt x="1185" y="96"/>
                  </a:lnTo>
                  <a:lnTo>
                    <a:pt x="1131" y="81"/>
                  </a:lnTo>
                  <a:lnTo>
                    <a:pt x="1076" y="68"/>
                  </a:lnTo>
                  <a:lnTo>
                    <a:pt x="1021" y="41"/>
                  </a:lnTo>
                  <a:lnTo>
                    <a:pt x="968" y="13"/>
                  </a:lnTo>
                  <a:lnTo>
                    <a:pt x="913" y="0"/>
                  </a:lnTo>
                  <a:lnTo>
                    <a:pt x="858" y="0"/>
                  </a:lnTo>
                  <a:lnTo>
                    <a:pt x="776" y="0"/>
                  </a:lnTo>
                  <a:lnTo>
                    <a:pt x="736" y="13"/>
                  </a:lnTo>
                  <a:lnTo>
                    <a:pt x="694" y="41"/>
                  </a:lnTo>
                  <a:lnTo>
                    <a:pt x="653" y="54"/>
                  </a:lnTo>
                  <a:lnTo>
                    <a:pt x="614" y="68"/>
                  </a:lnTo>
                  <a:lnTo>
                    <a:pt x="587" y="96"/>
                  </a:lnTo>
                  <a:lnTo>
                    <a:pt x="546" y="96"/>
                  </a:lnTo>
                  <a:lnTo>
                    <a:pt x="491" y="96"/>
                  </a:lnTo>
                  <a:lnTo>
                    <a:pt x="437" y="81"/>
                  </a:lnTo>
                  <a:lnTo>
                    <a:pt x="410" y="68"/>
                  </a:lnTo>
                  <a:lnTo>
                    <a:pt x="382" y="68"/>
                  </a:lnTo>
                  <a:lnTo>
                    <a:pt x="300" y="68"/>
                  </a:lnTo>
                  <a:lnTo>
                    <a:pt x="246" y="81"/>
                  </a:lnTo>
                  <a:lnTo>
                    <a:pt x="204" y="96"/>
                  </a:lnTo>
                  <a:lnTo>
                    <a:pt x="164" y="109"/>
                  </a:lnTo>
                  <a:lnTo>
                    <a:pt x="82" y="136"/>
                  </a:lnTo>
                  <a:lnTo>
                    <a:pt x="27" y="164"/>
                  </a:lnTo>
                  <a:lnTo>
                    <a:pt x="14" y="177"/>
                  </a:lnTo>
                  <a:lnTo>
                    <a:pt x="0" y="204"/>
                  </a:lnTo>
                  <a:lnTo>
                    <a:pt x="14" y="218"/>
                  </a:lnTo>
                </a:path>
              </a:pathLst>
            </a:custGeom>
            <a:noFill/>
            <a:ln w="0">
              <a:solidFill>
                <a:srgbClr val="000000"/>
              </a:solidFill>
              <a:round/>
              <a:headEnd/>
              <a:tailEnd/>
            </a:ln>
          </p:spPr>
          <p:txBody>
            <a:bodyPr/>
            <a:lstStyle/>
            <a:p>
              <a:endParaRPr lang="en-US"/>
            </a:p>
          </p:txBody>
        </p:sp>
        <p:sp>
          <p:nvSpPr>
            <p:cNvPr id="15473" name="Freeform 120"/>
            <p:cNvSpPr>
              <a:spLocks/>
            </p:cNvSpPr>
            <p:nvPr/>
          </p:nvSpPr>
          <p:spPr bwMode="auto">
            <a:xfrm>
              <a:off x="1778" y="3029"/>
              <a:ext cx="386" cy="86"/>
            </a:xfrm>
            <a:custGeom>
              <a:avLst/>
              <a:gdLst>
                <a:gd name="T0" fmla="*/ 0 w 1158"/>
                <a:gd name="T1" fmla="*/ 0 h 259"/>
                <a:gd name="T2" fmla="*/ 0 w 1158"/>
                <a:gd name="T3" fmla="*/ 0 h 259"/>
                <a:gd name="T4" fmla="*/ 0 w 1158"/>
                <a:gd name="T5" fmla="*/ 0 h 259"/>
                <a:gd name="T6" fmla="*/ 0 w 1158"/>
                <a:gd name="T7" fmla="*/ 0 h 259"/>
                <a:gd name="T8" fmla="*/ 0 w 1158"/>
                <a:gd name="T9" fmla="*/ 0 h 259"/>
                <a:gd name="T10" fmla="*/ 0 w 1158"/>
                <a:gd name="T11" fmla="*/ 0 h 259"/>
                <a:gd name="T12" fmla="*/ 0 w 1158"/>
                <a:gd name="T13" fmla="*/ 0 h 259"/>
                <a:gd name="T14" fmla="*/ 0 w 1158"/>
                <a:gd name="T15" fmla="*/ 0 h 259"/>
                <a:gd name="T16" fmla="*/ 0 w 1158"/>
                <a:gd name="T17" fmla="*/ 0 h 259"/>
                <a:gd name="T18" fmla="*/ 0 w 1158"/>
                <a:gd name="T19" fmla="*/ 0 h 259"/>
                <a:gd name="T20" fmla="*/ 0 w 1158"/>
                <a:gd name="T21" fmla="*/ 0 h 259"/>
                <a:gd name="T22" fmla="*/ 0 w 1158"/>
                <a:gd name="T23" fmla="*/ 0 h 259"/>
                <a:gd name="T24" fmla="*/ 0 w 1158"/>
                <a:gd name="T25" fmla="*/ 0 h 259"/>
                <a:gd name="T26" fmla="*/ 0 w 1158"/>
                <a:gd name="T27" fmla="*/ 0 h 259"/>
                <a:gd name="T28" fmla="*/ 0 w 1158"/>
                <a:gd name="T29" fmla="*/ 0 h 259"/>
                <a:gd name="T30" fmla="*/ 0 w 1158"/>
                <a:gd name="T31" fmla="*/ 0 h 259"/>
                <a:gd name="T32" fmla="*/ 0 w 1158"/>
                <a:gd name="T33" fmla="*/ 0 h 259"/>
                <a:gd name="T34" fmla="*/ 0 w 1158"/>
                <a:gd name="T35" fmla="*/ 0 h 259"/>
                <a:gd name="T36" fmla="*/ 0 w 1158"/>
                <a:gd name="T37" fmla="*/ 0 h 259"/>
                <a:gd name="T38" fmla="*/ 0 w 1158"/>
                <a:gd name="T39" fmla="*/ 0 h 259"/>
                <a:gd name="T40" fmla="*/ 0 w 1158"/>
                <a:gd name="T41" fmla="*/ 0 h 259"/>
                <a:gd name="T42" fmla="*/ 0 w 1158"/>
                <a:gd name="T43" fmla="*/ 0 h 259"/>
                <a:gd name="T44" fmla="*/ 0 w 1158"/>
                <a:gd name="T45" fmla="*/ 0 h 259"/>
                <a:gd name="T46" fmla="*/ 0 w 1158"/>
                <a:gd name="T47" fmla="*/ 0 h 259"/>
                <a:gd name="T48" fmla="*/ 0 w 1158"/>
                <a:gd name="T49" fmla="*/ 0 h 259"/>
                <a:gd name="T50" fmla="*/ 0 w 1158"/>
                <a:gd name="T51" fmla="*/ 0 h 259"/>
                <a:gd name="T52" fmla="*/ 0 w 1158"/>
                <a:gd name="T53" fmla="*/ 0 h 259"/>
                <a:gd name="T54" fmla="*/ 0 w 1158"/>
                <a:gd name="T55" fmla="*/ 0 h 259"/>
                <a:gd name="T56" fmla="*/ 0 w 1158"/>
                <a:gd name="T57" fmla="*/ 0 h 259"/>
                <a:gd name="T58" fmla="*/ 0 w 1158"/>
                <a:gd name="T59" fmla="*/ 0 h 259"/>
                <a:gd name="T60" fmla="*/ 0 w 1158"/>
                <a:gd name="T61" fmla="*/ 0 h 259"/>
                <a:gd name="T62" fmla="*/ 0 w 1158"/>
                <a:gd name="T63" fmla="*/ 0 h 259"/>
                <a:gd name="T64" fmla="*/ 0 w 1158"/>
                <a:gd name="T65" fmla="*/ 0 h 259"/>
                <a:gd name="T66" fmla="*/ 0 w 1158"/>
                <a:gd name="T67" fmla="*/ 0 h 259"/>
                <a:gd name="T68" fmla="*/ 0 w 1158"/>
                <a:gd name="T69" fmla="*/ 0 h 259"/>
                <a:gd name="T70" fmla="*/ 0 w 1158"/>
                <a:gd name="T71" fmla="*/ 0 h 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8"/>
                <a:gd name="T109" fmla="*/ 0 h 259"/>
                <a:gd name="T110" fmla="*/ 1158 w 1158"/>
                <a:gd name="T111" fmla="*/ 259 h 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8" h="259">
                  <a:moveTo>
                    <a:pt x="13" y="136"/>
                  </a:moveTo>
                  <a:lnTo>
                    <a:pt x="55" y="191"/>
                  </a:lnTo>
                  <a:lnTo>
                    <a:pt x="96" y="218"/>
                  </a:lnTo>
                  <a:lnTo>
                    <a:pt x="151" y="218"/>
                  </a:lnTo>
                  <a:lnTo>
                    <a:pt x="192" y="204"/>
                  </a:lnTo>
                  <a:lnTo>
                    <a:pt x="164" y="68"/>
                  </a:lnTo>
                  <a:lnTo>
                    <a:pt x="205" y="68"/>
                  </a:lnTo>
                  <a:lnTo>
                    <a:pt x="219" y="191"/>
                  </a:lnTo>
                  <a:lnTo>
                    <a:pt x="260" y="204"/>
                  </a:lnTo>
                  <a:lnTo>
                    <a:pt x="328" y="218"/>
                  </a:lnTo>
                  <a:lnTo>
                    <a:pt x="423" y="218"/>
                  </a:lnTo>
                  <a:lnTo>
                    <a:pt x="451" y="204"/>
                  </a:lnTo>
                  <a:lnTo>
                    <a:pt x="451" y="177"/>
                  </a:lnTo>
                  <a:lnTo>
                    <a:pt x="436" y="108"/>
                  </a:lnTo>
                  <a:lnTo>
                    <a:pt x="423" y="68"/>
                  </a:lnTo>
                  <a:lnTo>
                    <a:pt x="464" y="68"/>
                  </a:lnTo>
                  <a:lnTo>
                    <a:pt x="451" y="95"/>
                  </a:lnTo>
                  <a:lnTo>
                    <a:pt x="464" y="136"/>
                  </a:lnTo>
                  <a:lnTo>
                    <a:pt x="478" y="177"/>
                  </a:lnTo>
                  <a:lnTo>
                    <a:pt x="491" y="191"/>
                  </a:lnTo>
                  <a:lnTo>
                    <a:pt x="546" y="204"/>
                  </a:lnTo>
                  <a:lnTo>
                    <a:pt x="694" y="191"/>
                  </a:lnTo>
                  <a:lnTo>
                    <a:pt x="709" y="177"/>
                  </a:lnTo>
                  <a:lnTo>
                    <a:pt x="709" y="108"/>
                  </a:lnTo>
                  <a:lnTo>
                    <a:pt x="694" y="13"/>
                  </a:lnTo>
                  <a:lnTo>
                    <a:pt x="709" y="0"/>
                  </a:lnTo>
                  <a:lnTo>
                    <a:pt x="736" y="81"/>
                  </a:lnTo>
                  <a:lnTo>
                    <a:pt x="749" y="123"/>
                  </a:lnTo>
                  <a:lnTo>
                    <a:pt x="749" y="177"/>
                  </a:lnTo>
                  <a:lnTo>
                    <a:pt x="790" y="177"/>
                  </a:lnTo>
                  <a:lnTo>
                    <a:pt x="818" y="177"/>
                  </a:lnTo>
                  <a:lnTo>
                    <a:pt x="886" y="177"/>
                  </a:lnTo>
                  <a:lnTo>
                    <a:pt x="941" y="177"/>
                  </a:lnTo>
                  <a:lnTo>
                    <a:pt x="954" y="149"/>
                  </a:lnTo>
                  <a:lnTo>
                    <a:pt x="968" y="95"/>
                  </a:lnTo>
                  <a:lnTo>
                    <a:pt x="954" y="13"/>
                  </a:lnTo>
                  <a:lnTo>
                    <a:pt x="994" y="13"/>
                  </a:lnTo>
                  <a:lnTo>
                    <a:pt x="994" y="40"/>
                  </a:lnTo>
                  <a:lnTo>
                    <a:pt x="994" y="68"/>
                  </a:lnTo>
                  <a:lnTo>
                    <a:pt x="994" y="108"/>
                  </a:lnTo>
                  <a:lnTo>
                    <a:pt x="981" y="163"/>
                  </a:lnTo>
                  <a:lnTo>
                    <a:pt x="994" y="177"/>
                  </a:lnTo>
                  <a:lnTo>
                    <a:pt x="1022" y="191"/>
                  </a:lnTo>
                  <a:lnTo>
                    <a:pt x="1049" y="191"/>
                  </a:lnTo>
                  <a:lnTo>
                    <a:pt x="1090" y="191"/>
                  </a:lnTo>
                  <a:lnTo>
                    <a:pt x="1158" y="177"/>
                  </a:lnTo>
                  <a:lnTo>
                    <a:pt x="1077" y="231"/>
                  </a:lnTo>
                  <a:lnTo>
                    <a:pt x="1009" y="218"/>
                  </a:lnTo>
                  <a:lnTo>
                    <a:pt x="968" y="204"/>
                  </a:lnTo>
                  <a:lnTo>
                    <a:pt x="926" y="218"/>
                  </a:lnTo>
                  <a:lnTo>
                    <a:pt x="845" y="218"/>
                  </a:lnTo>
                  <a:lnTo>
                    <a:pt x="777" y="218"/>
                  </a:lnTo>
                  <a:lnTo>
                    <a:pt x="722" y="218"/>
                  </a:lnTo>
                  <a:lnTo>
                    <a:pt x="667" y="231"/>
                  </a:lnTo>
                  <a:lnTo>
                    <a:pt x="626" y="231"/>
                  </a:lnTo>
                  <a:lnTo>
                    <a:pt x="613" y="231"/>
                  </a:lnTo>
                  <a:lnTo>
                    <a:pt x="574" y="231"/>
                  </a:lnTo>
                  <a:lnTo>
                    <a:pt x="532" y="231"/>
                  </a:lnTo>
                  <a:lnTo>
                    <a:pt x="505" y="231"/>
                  </a:lnTo>
                  <a:lnTo>
                    <a:pt x="478" y="245"/>
                  </a:lnTo>
                  <a:lnTo>
                    <a:pt x="451" y="245"/>
                  </a:lnTo>
                  <a:lnTo>
                    <a:pt x="410" y="259"/>
                  </a:lnTo>
                  <a:lnTo>
                    <a:pt x="273" y="259"/>
                  </a:lnTo>
                  <a:lnTo>
                    <a:pt x="260" y="245"/>
                  </a:lnTo>
                  <a:lnTo>
                    <a:pt x="192" y="245"/>
                  </a:lnTo>
                  <a:lnTo>
                    <a:pt x="137" y="259"/>
                  </a:lnTo>
                  <a:lnTo>
                    <a:pt x="83" y="259"/>
                  </a:lnTo>
                  <a:lnTo>
                    <a:pt x="41" y="218"/>
                  </a:lnTo>
                  <a:lnTo>
                    <a:pt x="28" y="204"/>
                  </a:lnTo>
                  <a:lnTo>
                    <a:pt x="13" y="177"/>
                  </a:lnTo>
                  <a:lnTo>
                    <a:pt x="0" y="163"/>
                  </a:lnTo>
                  <a:lnTo>
                    <a:pt x="13" y="136"/>
                  </a:lnTo>
                  <a:close/>
                </a:path>
              </a:pathLst>
            </a:custGeom>
            <a:solidFill>
              <a:srgbClr val="0E0D0D"/>
            </a:solidFill>
            <a:ln w="9525">
              <a:noFill/>
              <a:round/>
              <a:headEnd/>
              <a:tailEnd/>
            </a:ln>
          </p:spPr>
          <p:txBody>
            <a:bodyPr/>
            <a:lstStyle/>
            <a:p>
              <a:endParaRPr lang="en-US"/>
            </a:p>
          </p:txBody>
        </p:sp>
        <p:sp>
          <p:nvSpPr>
            <p:cNvPr id="15474" name="Freeform 121"/>
            <p:cNvSpPr>
              <a:spLocks/>
            </p:cNvSpPr>
            <p:nvPr/>
          </p:nvSpPr>
          <p:spPr bwMode="auto">
            <a:xfrm>
              <a:off x="1778" y="3029"/>
              <a:ext cx="386" cy="86"/>
            </a:xfrm>
            <a:custGeom>
              <a:avLst/>
              <a:gdLst>
                <a:gd name="T0" fmla="*/ 0 w 1158"/>
                <a:gd name="T1" fmla="*/ 0 h 259"/>
                <a:gd name="T2" fmla="*/ 0 w 1158"/>
                <a:gd name="T3" fmla="*/ 0 h 259"/>
                <a:gd name="T4" fmla="*/ 0 w 1158"/>
                <a:gd name="T5" fmla="*/ 0 h 259"/>
                <a:gd name="T6" fmla="*/ 0 w 1158"/>
                <a:gd name="T7" fmla="*/ 0 h 259"/>
                <a:gd name="T8" fmla="*/ 0 w 1158"/>
                <a:gd name="T9" fmla="*/ 0 h 259"/>
                <a:gd name="T10" fmla="*/ 0 w 1158"/>
                <a:gd name="T11" fmla="*/ 0 h 259"/>
                <a:gd name="T12" fmla="*/ 0 w 1158"/>
                <a:gd name="T13" fmla="*/ 0 h 259"/>
                <a:gd name="T14" fmla="*/ 0 w 1158"/>
                <a:gd name="T15" fmla="*/ 0 h 259"/>
                <a:gd name="T16" fmla="*/ 0 w 1158"/>
                <a:gd name="T17" fmla="*/ 0 h 259"/>
                <a:gd name="T18" fmla="*/ 0 w 1158"/>
                <a:gd name="T19" fmla="*/ 0 h 259"/>
                <a:gd name="T20" fmla="*/ 0 w 1158"/>
                <a:gd name="T21" fmla="*/ 0 h 259"/>
                <a:gd name="T22" fmla="*/ 0 w 1158"/>
                <a:gd name="T23" fmla="*/ 0 h 259"/>
                <a:gd name="T24" fmla="*/ 0 w 1158"/>
                <a:gd name="T25" fmla="*/ 0 h 259"/>
                <a:gd name="T26" fmla="*/ 0 w 1158"/>
                <a:gd name="T27" fmla="*/ 0 h 259"/>
                <a:gd name="T28" fmla="*/ 0 w 1158"/>
                <a:gd name="T29" fmla="*/ 0 h 259"/>
                <a:gd name="T30" fmla="*/ 0 w 1158"/>
                <a:gd name="T31" fmla="*/ 0 h 259"/>
                <a:gd name="T32" fmla="*/ 0 w 1158"/>
                <a:gd name="T33" fmla="*/ 0 h 259"/>
                <a:gd name="T34" fmla="*/ 0 w 1158"/>
                <a:gd name="T35" fmla="*/ 0 h 259"/>
                <a:gd name="T36" fmla="*/ 0 w 1158"/>
                <a:gd name="T37" fmla="*/ 0 h 259"/>
                <a:gd name="T38" fmla="*/ 0 w 1158"/>
                <a:gd name="T39" fmla="*/ 0 h 259"/>
                <a:gd name="T40" fmla="*/ 0 w 1158"/>
                <a:gd name="T41" fmla="*/ 0 h 259"/>
                <a:gd name="T42" fmla="*/ 0 w 1158"/>
                <a:gd name="T43" fmla="*/ 0 h 259"/>
                <a:gd name="T44" fmla="*/ 0 w 1158"/>
                <a:gd name="T45" fmla="*/ 0 h 259"/>
                <a:gd name="T46" fmla="*/ 0 w 1158"/>
                <a:gd name="T47" fmla="*/ 0 h 259"/>
                <a:gd name="T48" fmla="*/ 0 w 1158"/>
                <a:gd name="T49" fmla="*/ 0 h 259"/>
                <a:gd name="T50" fmla="*/ 0 w 1158"/>
                <a:gd name="T51" fmla="*/ 0 h 259"/>
                <a:gd name="T52" fmla="*/ 0 w 1158"/>
                <a:gd name="T53" fmla="*/ 0 h 259"/>
                <a:gd name="T54" fmla="*/ 0 w 1158"/>
                <a:gd name="T55" fmla="*/ 0 h 259"/>
                <a:gd name="T56" fmla="*/ 0 w 1158"/>
                <a:gd name="T57" fmla="*/ 0 h 259"/>
                <a:gd name="T58" fmla="*/ 0 w 1158"/>
                <a:gd name="T59" fmla="*/ 0 h 259"/>
                <a:gd name="T60" fmla="*/ 0 w 1158"/>
                <a:gd name="T61" fmla="*/ 0 h 259"/>
                <a:gd name="T62" fmla="*/ 0 w 1158"/>
                <a:gd name="T63" fmla="*/ 0 h 259"/>
                <a:gd name="T64" fmla="*/ 0 w 1158"/>
                <a:gd name="T65" fmla="*/ 0 h 259"/>
                <a:gd name="T66" fmla="*/ 0 w 1158"/>
                <a:gd name="T67" fmla="*/ 0 h 259"/>
                <a:gd name="T68" fmla="*/ 0 w 1158"/>
                <a:gd name="T69" fmla="*/ 0 h 259"/>
                <a:gd name="T70" fmla="*/ 0 w 1158"/>
                <a:gd name="T71" fmla="*/ 0 h 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8"/>
                <a:gd name="T109" fmla="*/ 0 h 259"/>
                <a:gd name="T110" fmla="*/ 1158 w 1158"/>
                <a:gd name="T111" fmla="*/ 259 h 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8" h="259">
                  <a:moveTo>
                    <a:pt x="13" y="136"/>
                  </a:moveTo>
                  <a:lnTo>
                    <a:pt x="55" y="191"/>
                  </a:lnTo>
                  <a:lnTo>
                    <a:pt x="96" y="218"/>
                  </a:lnTo>
                  <a:lnTo>
                    <a:pt x="151" y="218"/>
                  </a:lnTo>
                  <a:lnTo>
                    <a:pt x="192" y="204"/>
                  </a:lnTo>
                  <a:lnTo>
                    <a:pt x="164" y="68"/>
                  </a:lnTo>
                  <a:lnTo>
                    <a:pt x="205" y="68"/>
                  </a:lnTo>
                  <a:lnTo>
                    <a:pt x="219" y="191"/>
                  </a:lnTo>
                  <a:lnTo>
                    <a:pt x="260" y="204"/>
                  </a:lnTo>
                  <a:lnTo>
                    <a:pt x="328" y="218"/>
                  </a:lnTo>
                  <a:lnTo>
                    <a:pt x="423" y="218"/>
                  </a:lnTo>
                  <a:lnTo>
                    <a:pt x="451" y="204"/>
                  </a:lnTo>
                  <a:lnTo>
                    <a:pt x="451" y="177"/>
                  </a:lnTo>
                  <a:lnTo>
                    <a:pt x="436" y="108"/>
                  </a:lnTo>
                  <a:lnTo>
                    <a:pt x="423" y="68"/>
                  </a:lnTo>
                  <a:lnTo>
                    <a:pt x="464" y="68"/>
                  </a:lnTo>
                  <a:lnTo>
                    <a:pt x="451" y="95"/>
                  </a:lnTo>
                  <a:lnTo>
                    <a:pt x="464" y="136"/>
                  </a:lnTo>
                  <a:lnTo>
                    <a:pt x="478" y="177"/>
                  </a:lnTo>
                  <a:lnTo>
                    <a:pt x="491" y="191"/>
                  </a:lnTo>
                  <a:lnTo>
                    <a:pt x="546" y="204"/>
                  </a:lnTo>
                  <a:lnTo>
                    <a:pt x="694" y="191"/>
                  </a:lnTo>
                  <a:lnTo>
                    <a:pt x="709" y="177"/>
                  </a:lnTo>
                  <a:lnTo>
                    <a:pt x="709" y="108"/>
                  </a:lnTo>
                  <a:lnTo>
                    <a:pt x="694" y="13"/>
                  </a:lnTo>
                  <a:lnTo>
                    <a:pt x="709" y="0"/>
                  </a:lnTo>
                  <a:lnTo>
                    <a:pt x="736" y="81"/>
                  </a:lnTo>
                  <a:lnTo>
                    <a:pt x="749" y="123"/>
                  </a:lnTo>
                  <a:lnTo>
                    <a:pt x="749" y="177"/>
                  </a:lnTo>
                  <a:lnTo>
                    <a:pt x="790" y="177"/>
                  </a:lnTo>
                  <a:lnTo>
                    <a:pt x="818" y="177"/>
                  </a:lnTo>
                  <a:lnTo>
                    <a:pt x="886" y="177"/>
                  </a:lnTo>
                  <a:lnTo>
                    <a:pt x="941" y="177"/>
                  </a:lnTo>
                  <a:lnTo>
                    <a:pt x="954" y="149"/>
                  </a:lnTo>
                  <a:lnTo>
                    <a:pt x="968" y="95"/>
                  </a:lnTo>
                  <a:lnTo>
                    <a:pt x="954" y="13"/>
                  </a:lnTo>
                  <a:lnTo>
                    <a:pt x="994" y="13"/>
                  </a:lnTo>
                  <a:lnTo>
                    <a:pt x="994" y="40"/>
                  </a:lnTo>
                  <a:lnTo>
                    <a:pt x="994" y="68"/>
                  </a:lnTo>
                  <a:lnTo>
                    <a:pt x="994" y="108"/>
                  </a:lnTo>
                  <a:lnTo>
                    <a:pt x="981" y="163"/>
                  </a:lnTo>
                  <a:lnTo>
                    <a:pt x="994" y="177"/>
                  </a:lnTo>
                  <a:lnTo>
                    <a:pt x="1022" y="191"/>
                  </a:lnTo>
                  <a:lnTo>
                    <a:pt x="1049" y="191"/>
                  </a:lnTo>
                  <a:lnTo>
                    <a:pt x="1090" y="191"/>
                  </a:lnTo>
                  <a:lnTo>
                    <a:pt x="1158" y="177"/>
                  </a:lnTo>
                  <a:lnTo>
                    <a:pt x="1077" y="231"/>
                  </a:lnTo>
                  <a:lnTo>
                    <a:pt x="1009" y="218"/>
                  </a:lnTo>
                  <a:lnTo>
                    <a:pt x="968" y="204"/>
                  </a:lnTo>
                  <a:lnTo>
                    <a:pt x="926" y="218"/>
                  </a:lnTo>
                  <a:lnTo>
                    <a:pt x="845" y="218"/>
                  </a:lnTo>
                  <a:lnTo>
                    <a:pt x="777" y="218"/>
                  </a:lnTo>
                  <a:lnTo>
                    <a:pt x="722" y="218"/>
                  </a:lnTo>
                  <a:lnTo>
                    <a:pt x="667" y="231"/>
                  </a:lnTo>
                  <a:lnTo>
                    <a:pt x="626" y="231"/>
                  </a:lnTo>
                  <a:lnTo>
                    <a:pt x="613" y="231"/>
                  </a:lnTo>
                  <a:lnTo>
                    <a:pt x="574" y="231"/>
                  </a:lnTo>
                  <a:lnTo>
                    <a:pt x="532" y="231"/>
                  </a:lnTo>
                  <a:lnTo>
                    <a:pt x="505" y="231"/>
                  </a:lnTo>
                  <a:lnTo>
                    <a:pt x="478" y="245"/>
                  </a:lnTo>
                  <a:lnTo>
                    <a:pt x="451" y="245"/>
                  </a:lnTo>
                  <a:lnTo>
                    <a:pt x="410" y="259"/>
                  </a:lnTo>
                  <a:lnTo>
                    <a:pt x="273" y="259"/>
                  </a:lnTo>
                  <a:lnTo>
                    <a:pt x="260" y="245"/>
                  </a:lnTo>
                  <a:lnTo>
                    <a:pt x="192" y="245"/>
                  </a:lnTo>
                  <a:lnTo>
                    <a:pt x="137" y="259"/>
                  </a:lnTo>
                  <a:lnTo>
                    <a:pt x="83" y="259"/>
                  </a:lnTo>
                  <a:lnTo>
                    <a:pt x="41" y="218"/>
                  </a:lnTo>
                  <a:lnTo>
                    <a:pt x="28" y="204"/>
                  </a:lnTo>
                  <a:lnTo>
                    <a:pt x="13" y="177"/>
                  </a:lnTo>
                  <a:lnTo>
                    <a:pt x="0" y="163"/>
                  </a:lnTo>
                  <a:lnTo>
                    <a:pt x="13" y="136"/>
                  </a:lnTo>
                </a:path>
              </a:pathLst>
            </a:custGeom>
            <a:noFill/>
            <a:ln w="0">
              <a:solidFill>
                <a:srgbClr val="000000"/>
              </a:solidFill>
              <a:round/>
              <a:headEnd/>
              <a:tailEnd/>
            </a:ln>
          </p:spPr>
          <p:txBody>
            <a:bodyPr/>
            <a:lstStyle/>
            <a:p>
              <a:endParaRPr lang="en-US"/>
            </a:p>
          </p:txBody>
        </p:sp>
        <p:sp>
          <p:nvSpPr>
            <p:cNvPr id="15475" name="Freeform 122"/>
            <p:cNvSpPr>
              <a:spLocks/>
            </p:cNvSpPr>
            <p:nvPr/>
          </p:nvSpPr>
          <p:spPr bwMode="auto">
            <a:xfrm>
              <a:off x="1778" y="3029"/>
              <a:ext cx="386" cy="86"/>
            </a:xfrm>
            <a:custGeom>
              <a:avLst/>
              <a:gdLst>
                <a:gd name="T0" fmla="*/ 0 w 1158"/>
                <a:gd name="T1" fmla="*/ 0 h 259"/>
                <a:gd name="T2" fmla="*/ 0 w 1158"/>
                <a:gd name="T3" fmla="*/ 0 h 259"/>
                <a:gd name="T4" fmla="*/ 0 w 1158"/>
                <a:gd name="T5" fmla="*/ 0 h 259"/>
                <a:gd name="T6" fmla="*/ 0 w 1158"/>
                <a:gd name="T7" fmla="*/ 0 h 259"/>
                <a:gd name="T8" fmla="*/ 0 w 1158"/>
                <a:gd name="T9" fmla="*/ 0 h 259"/>
                <a:gd name="T10" fmla="*/ 0 w 1158"/>
                <a:gd name="T11" fmla="*/ 0 h 259"/>
                <a:gd name="T12" fmla="*/ 0 w 1158"/>
                <a:gd name="T13" fmla="*/ 0 h 259"/>
                <a:gd name="T14" fmla="*/ 0 w 1158"/>
                <a:gd name="T15" fmla="*/ 0 h 259"/>
                <a:gd name="T16" fmla="*/ 0 w 1158"/>
                <a:gd name="T17" fmla="*/ 0 h 259"/>
                <a:gd name="T18" fmla="*/ 0 w 1158"/>
                <a:gd name="T19" fmla="*/ 0 h 259"/>
                <a:gd name="T20" fmla="*/ 0 w 1158"/>
                <a:gd name="T21" fmla="*/ 0 h 259"/>
                <a:gd name="T22" fmla="*/ 0 w 1158"/>
                <a:gd name="T23" fmla="*/ 0 h 259"/>
                <a:gd name="T24" fmla="*/ 0 w 1158"/>
                <a:gd name="T25" fmla="*/ 0 h 259"/>
                <a:gd name="T26" fmla="*/ 0 w 1158"/>
                <a:gd name="T27" fmla="*/ 0 h 259"/>
                <a:gd name="T28" fmla="*/ 0 w 1158"/>
                <a:gd name="T29" fmla="*/ 0 h 259"/>
                <a:gd name="T30" fmla="*/ 0 w 1158"/>
                <a:gd name="T31" fmla="*/ 0 h 259"/>
                <a:gd name="T32" fmla="*/ 0 w 1158"/>
                <a:gd name="T33" fmla="*/ 0 h 259"/>
                <a:gd name="T34" fmla="*/ 0 w 1158"/>
                <a:gd name="T35" fmla="*/ 0 h 259"/>
                <a:gd name="T36" fmla="*/ 0 w 1158"/>
                <a:gd name="T37" fmla="*/ 0 h 259"/>
                <a:gd name="T38" fmla="*/ 0 w 1158"/>
                <a:gd name="T39" fmla="*/ 0 h 259"/>
                <a:gd name="T40" fmla="*/ 0 w 1158"/>
                <a:gd name="T41" fmla="*/ 0 h 259"/>
                <a:gd name="T42" fmla="*/ 0 w 1158"/>
                <a:gd name="T43" fmla="*/ 0 h 259"/>
                <a:gd name="T44" fmla="*/ 0 w 1158"/>
                <a:gd name="T45" fmla="*/ 0 h 259"/>
                <a:gd name="T46" fmla="*/ 0 w 1158"/>
                <a:gd name="T47" fmla="*/ 0 h 259"/>
                <a:gd name="T48" fmla="*/ 0 w 1158"/>
                <a:gd name="T49" fmla="*/ 0 h 259"/>
                <a:gd name="T50" fmla="*/ 0 w 1158"/>
                <a:gd name="T51" fmla="*/ 0 h 259"/>
                <a:gd name="T52" fmla="*/ 0 w 1158"/>
                <a:gd name="T53" fmla="*/ 0 h 259"/>
                <a:gd name="T54" fmla="*/ 0 w 1158"/>
                <a:gd name="T55" fmla="*/ 0 h 259"/>
                <a:gd name="T56" fmla="*/ 0 w 1158"/>
                <a:gd name="T57" fmla="*/ 0 h 259"/>
                <a:gd name="T58" fmla="*/ 0 w 1158"/>
                <a:gd name="T59" fmla="*/ 0 h 259"/>
                <a:gd name="T60" fmla="*/ 0 w 1158"/>
                <a:gd name="T61" fmla="*/ 0 h 259"/>
                <a:gd name="T62" fmla="*/ 0 w 1158"/>
                <a:gd name="T63" fmla="*/ 0 h 259"/>
                <a:gd name="T64" fmla="*/ 0 w 1158"/>
                <a:gd name="T65" fmla="*/ 0 h 259"/>
                <a:gd name="T66" fmla="*/ 0 w 1158"/>
                <a:gd name="T67" fmla="*/ 0 h 259"/>
                <a:gd name="T68" fmla="*/ 0 w 1158"/>
                <a:gd name="T69" fmla="*/ 0 h 259"/>
                <a:gd name="T70" fmla="*/ 0 w 1158"/>
                <a:gd name="T71" fmla="*/ 0 h 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8"/>
                <a:gd name="T109" fmla="*/ 0 h 259"/>
                <a:gd name="T110" fmla="*/ 1158 w 1158"/>
                <a:gd name="T111" fmla="*/ 259 h 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8" h="259">
                  <a:moveTo>
                    <a:pt x="13" y="136"/>
                  </a:moveTo>
                  <a:lnTo>
                    <a:pt x="55" y="191"/>
                  </a:lnTo>
                  <a:lnTo>
                    <a:pt x="96" y="218"/>
                  </a:lnTo>
                  <a:lnTo>
                    <a:pt x="151" y="218"/>
                  </a:lnTo>
                  <a:lnTo>
                    <a:pt x="192" y="204"/>
                  </a:lnTo>
                  <a:lnTo>
                    <a:pt x="164" y="68"/>
                  </a:lnTo>
                  <a:lnTo>
                    <a:pt x="205" y="68"/>
                  </a:lnTo>
                  <a:lnTo>
                    <a:pt x="219" y="191"/>
                  </a:lnTo>
                  <a:lnTo>
                    <a:pt x="260" y="204"/>
                  </a:lnTo>
                  <a:lnTo>
                    <a:pt x="328" y="218"/>
                  </a:lnTo>
                  <a:lnTo>
                    <a:pt x="423" y="218"/>
                  </a:lnTo>
                  <a:lnTo>
                    <a:pt x="451" y="204"/>
                  </a:lnTo>
                  <a:lnTo>
                    <a:pt x="451" y="177"/>
                  </a:lnTo>
                  <a:lnTo>
                    <a:pt x="436" y="108"/>
                  </a:lnTo>
                  <a:lnTo>
                    <a:pt x="423" y="68"/>
                  </a:lnTo>
                  <a:lnTo>
                    <a:pt x="464" y="68"/>
                  </a:lnTo>
                  <a:lnTo>
                    <a:pt x="451" y="95"/>
                  </a:lnTo>
                  <a:lnTo>
                    <a:pt x="464" y="136"/>
                  </a:lnTo>
                  <a:lnTo>
                    <a:pt x="478" y="177"/>
                  </a:lnTo>
                  <a:lnTo>
                    <a:pt x="491" y="191"/>
                  </a:lnTo>
                  <a:lnTo>
                    <a:pt x="546" y="204"/>
                  </a:lnTo>
                  <a:lnTo>
                    <a:pt x="694" y="191"/>
                  </a:lnTo>
                  <a:lnTo>
                    <a:pt x="709" y="177"/>
                  </a:lnTo>
                  <a:lnTo>
                    <a:pt x="709" y="108"/>
                  </a:lnTo>
                  <a:lnTo>
                    <a:pt x="694" y="13"/>
                  </a:lnTo>
                  <a:lnTo>
                    <a:pt x="709" y="0"/>
                  </a:lnTo>
                  <a:lnTo>
                    <a:pt x="736" y="81"/>
                  </a:lnTo>
                  <a:lnTo>
                    <a:pt x="749" y="123"/>
                  </a:lnTo>
                  <a:lnTo>
                    <a:pt x="749" y="177"/>
                  </a:lnTo>
                  <a:lnTo>
                    <a:pt x="790" y="177"/>
                  </a:lnTo>
                  <a:lnTo>
                    <a:pt x="818" y="177"/>
                  </a:lnTo>
                  <a:lnTo>
                    <a:pt x="886" y="177"/>
                  </a:lnTo>
                  <a:lnTo>
                    <a:pt x="941" y="177"/>
                  </a:lnTo>
                  <a:lnTo>
                    <a:pt x="954" y="149"/>
                  </a:lnTo>
                  <a:lnTo>
                    <a:pt x="968" y="95"/>
                  </a:lnTo>
                  <a:lnTo>
                    <a:pt x="954" y="13"/>
                  </a:lnTo>
                  <a:lnTo>
                    <a:pt x="994" y="13"/>
                  </a:lnTo>
                  <a:lnTo>
                    <a:pt x="994" y="40"/>
                  </a:lnTo>
                  <a:lnTo>
                    <a:pt x="994" y="68"/>
                  </a:lnTo>
                  <a:lnTo>
                    <a:pt x="994" y="108"/>
                  </a:lnTo>
                  <a:lnTo>
                    <a:pt x="981" y="163"/>
                  </a:lnTo>
                  <a:lnTo>
                    <a:pt x="994" y="177"/>
                  </a:lnTo>
                  <a:lnTo>
                    <a:pt x="1022" y="191"/>
                  </a:lnTo>
                  <a:lnTo>
                    <a:pt x="1049" y="191"/>
                  </a:lnTo>
                  <a:lnTo>
                    <a:pt x="1090" y="191"/>
                  </a:lnTo>
                  <a:lnTo>
                    <a:pt x="1158" y="177"/>
                  </a:lnTo>
                  <a:lnTo>
                    <a:pt x="1077" y="231"/>
                  </a:lnTo>
                  <a:lnTo>
                    <a:pt x="1009" y="218"/>
                  </a:lnTo>
                  <a:lnTo>
                    <a:pt x="968" y="204"/>
                  </a:lnTo>
                  <a:lnTo>
                    <a:pt x="926" y="218"/>
                  </a:lnTo>
                  <a:lnTo>
                    <a:pt x="845" y="218"/>
                  </a:lnTo>
                  <a:lnTo>
                    <a:pt x="777" y="218"/>
                  </a:lnTo>
                  <a:lnTo>
                    <a:pt x="722" y="218"/>
                  </a:lnTo>
                  <a:lnTo>
                    <a:pt x="667" y="231"/>
                  </a:lnTo>
                  <a:lnTo>
                    <a:pt x="626" y="231"/>
                  </a:lnTo>
                  <a:lnTo>
                    <a:pt x="613" y="231"/>
                  </a:lnTo>
                  <a:lnTo>
                    <a:pt x="574" y="231"/>
                  </a:lnTo>
                  <a:lnTo>
                    <a:pt x="532" y="231"/>
                  </a:lnTo>
                  <a:lnTo>
                    <a:pt x="505" y="231"/>
                  </a:lnTo>
                  <a:lnTo>
                    <a:pt x="478" y="245"/>
                  </a:lnTo>
                  <a:lnTo>
                    <a:pt x="451" y="245"/>
                  </a:lnTo>
                  <a:lnTo>
                    <a:pt x="410" y="259"/>
                  </a:lnTo>
                  <a:lnTo>
                    <a:pt x="273" y="259"/>
                  </a:lnTo>
                  <a:lnTo>
                    <a:pt x="260" y="245"/>
                  </a:lnTo>
                  <a:lnTo>
                    <a:pt x="192" y="245"/>
                  </a:lnTo>
                  <a:lnTo>
                    <a:pt x="137" y="259"/>
                  </a:lnTo>
                  <a:lnTo>
                    <a:pt x="83" y="259"/>
                  </a:lnTo>
                  <a:lnTo>
                    <a:pt x="41" y="218"/>
                  </a:lnTo>
                  <a:lnTo>
                    <a:pt x="28" y="204"/>
                  </a:lnTo>
                  <a:lnTo>
                    <a:pt x="13" y="177"/>
                  </a:lnTo>
                  <a:lnTo>
                    <a:pt x="0" y="163"/>
                  </a:lnTo>
                  <a:lnTo>
                    <a:pt x="13" y="136"/>
                  </a:lnTo>
                </a:path>
              </a:pathLst>
            </a:custGeom>
            <a:noFill/>
            <a:ln w="0">
              <a:solidFill>
                <a:srgbClr val="000000"/>
              </a:solidFill>
              <a:round/>
              <a:headEnd/>
              <a:tailEnd/>
            </a:ln>
          </p:spPr>
          <p:txBody>
            <a:bodyPr/>
            <a:lstStyle/>
            <a:p>
              <a:endParaRPr lang="en-US"/>
            </a:p>
          </p:txBody>
        </p:sp>
        <p:sp>
          <p:nvSpPr>
            <p:cNvPr id="15476" name="Freeform 123"/>
            <p:cNvSpPr>
              <a:spLocks/>
            </p:cNvSpPr>
            <p:nvPr/>
          </p:nvSpPr>
          <p:spPr bwMode="auto">
            <a:xfrm>
              <a:off x="1542" y="2970"/>
              <a:ext cx="109" cy="86"/>
            </a:xfrm>
            <a:custGeom>
              <a:avLst/>
              <a:gdLst>
                <a:gd name="T0" fmla="*/ 0 w 327"/>
                <a:gd name="T1" fmla="*/ 0 h 259"/>
                <a:gd name="T2" fmla="*/ 0 w 327"/>
                <a:gd name="T3" fmla="*/ 0 h 259"/>
                <a:gd name="T4" fmla="*/ 0 w 327"/>
                <a:gd name="T5" fmla="*/ 0 h 259"/>
                <a:gd name="T6" fmla="*/ 0 w 327"/>
                <a:gd name="T7" fmla="*/ 0 h 259"/>
                <a:gd name="T8" fmla="*/ 0 w 327"/>
                <a:gd name="T9" fmla="*/ 0 h 259"/>
                <a:gd name="T10" fmla="*/ 0 w 327"/>
                <a:gd name="T11" fmla="*/ 0 h 259"/>
                <a:gd name="T12" fmla="*/ 0 w 327"/>
                <a:gd name="T13" fmla="*/ 0 h 259"/>
                <a:gd name="T14" fmla="*/ 0 w 327"/>
                <a:gd name="T15" fmla="*/ 0 h 259"/>
                <a:gd name="T16" fmla="*/ 0 w 327"/>
                <a:gd name="T17" fmla="*/ 0 h 259"/>
                <a:gd name="T18" fmla="*/ 0 w 327"/>
                <a:gd name="T19" fmla="*/ 0 h 259"/>
                <a:gd name="T20" fmla="*/ 0 w 327"/>
                <a:gd name="T21" fmla="*/ 0 h 259"/>
                <a:gd name="T22" fmla="*/ 0 w 327"/>
                <a:gd name="T23" fmla="*/ 0 h 259"/>
                <a:gd name="T24" fmla="*/ 0 w 327"/>
                <a:gd name="T25" fmla="*/ 0 h 259"/>
                <a:gd name="T26" fmla="*/ 0 w 327"/>
                <a:gd name="T27" fmla="*/ 0 h 259"/>
                <a:gd name="T28" fmla="*/ 0 w 327"/>
                <a:gd name="T29" fmla="*/ 0 h 259"/>
                <a:gd name="T30" fmla="*/ 0 w 327"/>
                <a:gd name="T31" fmla="*/ 0 h 259"/>
                <a:gd name="T32" fmla="*/ 0 w 327"/>
                <a:gd name="T33" fmla="*/ 0 h 259"/>
                <a:gd name="T34" fmla="*/ 0 w 327"/>
                <a:gd name="T35" fmla="*/ 0 h 259"/>
                <a:gd name="T36" fmla="*/ 0 w 327"/>
                <a:gd name="T37" fmla="*/ 0 h 259"/>
                <a:gd name="T38" fmla="*/ 0 w 327"/>
                <a:gd name="T39" fmla="*/ 0 h 259"/>
                <a:gd name="T40" fmla="*/ 0 w 327"/>
                <a:gd name="T41" fmla="*/ 0 h 259"/>
                <a:gd name="T42" fmla="*/ 0 w 327"/>
                <a:gd name="T43" fmla="*/ 0 h 2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
                <a:gd name="T67" fmla="*/ 0 h 259"/>
                <a:gd name="T68" fmla="*/ 327 w 327"/>
                <a:gd name="T69" fmla="*/ 259 h 2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 h="259">
                  <a:moveTo>
                    <a:pt x="14" y="246"/>
                  </a:moveTo>
                  <a:lnTo>
                    <a:pt x="14" y="233"/>
                  </a:lnTo>
                  <a:lnTo>
                    <a:pt x="27" y="163"/>
                  </a:lnTo>
                  <a:lnTo>
                    <a:pt x="55" y="123"/>
                  </a:lnTo>
                  <a:lnTo>
                    <a:pt x="82" y="82"/>
                  </a:lnTo>
                  <a:lnTo>
                    <a:pt x="137" y="42"/>
                  </a:lnTo>
                  <a:lnTo>
                    <a:pt x="191" y="27"/>
                  </a:lnTo>
                  <a:lnTo>
                    <a:pt x="273" y="27"/>
                  </a:lnTo>
                  <a:lnTo>
                    <a:pt x="327" y="27"/>
                  </a:lnTo>
                  <a:lnTo>
                    <a:pt x="327" y="14"/>
                  </a:lnTo>
                  <a:lnTo>
                    <a:pt x="314" y="0"/>
                  </a:lnTo>
                  <a:lnTo>
                    <a:pt x="246" y="0"/>
                  </a:lnTo>
                  <a:lnTo>
                    <a:pt x="163" y="14"/>
                  </a:lnTo>
                  <a:lnTo>
                    <a:pt x="110" y="27"/>
                  </a:lnTo>
                  <a:lnTo>
                    <a:pt x="68" y="55"/>
                  </a:lnTo>
                  <a:lnTo>
                    <a:pt x="41" y="82"/>
                  </a:lnTo>
                  <a:lnTo>
                    <a:pt x="14" y="123"/>
                  </a:lnTo>
                  <a:lnTo>
                    <a:pt x="0" y="150"/>
                  </a:lnTo>
                  <a:lnTo>
                    <a:pt x="0" y="191"/>
                  </a:lnTo>
                  <a:lnTo>
                    <a:pt x="0" y="233"/>
                  </a:lnTo>
                  <a:lnTo>
                    <a:pt x="0" y="259"/>
                  </a:lnTo>
                  <a:lnTo>
                    <a:pt x="14" y="246"/>
                  </a:lnTo>
                  <a:close/>
                </a:path>
              </a:pathLst>
            </a:custGeom>
            <a:solidFill>
              <a:srgbClr val="0E0D0D"/>
            </a:solidFill>
            <a:ln w="9525">
              <a:noFill/>
              <a:round/>
              <a:headEnd/>
              <a:tailEnd/>
            </a:ln>
          </p:spPr>
          <p:txBody>
            <a:bodyPr/>
            <a:lstStyle/>
            <a:p>
              <a:endParaRPr lang="en-US"/>
            </a:p>
          </p:txBody>
        </p:sp>
        <p:sp>
          <p:nvSpPr>
            <p:cNvPr id="15477" name="Freeform 124"/>
            <p:cNvSpPr>
              <a:spLocks/>
            </p:cNvSpPr>
            <p:nvPr/>
          </p:nvSpPr>
          <p:spPr bwMode="auto">
            <a:xfrm>
              <a:off x="1542" y="2970"/>
              <a:ext cx="109" cy="86"/>
            </a:xfrm>
            <a:custGeom>
              <a:avLst/>
              <a:gdLst>
                <a:gd name="T0" fmla="*/ 0 w 327"/>
                <a:gd name="T1" fmla="*/ 0 h 259"/>
                <a:gd name="T2" fmla="*/ 0 w 327"/>
                <a:gd name="T3" fmla="*/ 0 h 259"/>
                <a:gd name="T4" fmla="*/ 0 w 327"/>
                <a:gd name="T5" fmla="*/ 0 h 259"/>
                <a:gd name="T6" fmla="*/ 0 w 327"/>
                <a:gd name="T7" fmla="*/ 0 h 259"/>
                <a:gd name="T8" fmla="*/ 0 w 327"/>
                <a:gd name="T9" fmla="*/ 0 h 259"/>
                <a:gd name="T10" fmla="*/ 0 w 327"/>
                <a:gd name="T11" fmla="*/ 0 h 259"/>
                <a:gd name="T12" fmla="*/ 0 w 327"/>
                <a:gd name="T13" fmla="*/ 0 h 259"/>
                <a:gd name="T14" fmla="*/ 0 w 327"/>
                <a:gd name="T15" fmla="*/ 0 h 259"/>
                <a:gd name="T16" fmla="*/ 0 w 327"/>
                <a:gd name="T17" fmla="*/ 0 h 259"/>
                <a:gd name="T18" fmla="*/ 0 w 327"/>
                <a:gd name="T19" fmla="*/ 0 h 259"/>
                <a:gd name="T20" fmla="*/ 0 w 327"/>
                <a:gd name="T21" fmla="*/ 0 h 259"/>
                <a:gd name="T22" fmla="*/ 0 w 327"/>
                <a:gd name="T23" fmla="*/ 0 h 259"/>
                <a:gd name="T24" fmla="*/ 0 w 327"/>
                <a:gd name="T25" fmla="*/ 0 h 259"/>
                <a:gd name="T26" fmla="*/ 0 w 327"/>
                <a:gd name="T27" fmla="*/ 0 h 259"/>
                <a:gd name="T28" fmla="*/ 0 w 327"/>
                <a:gd name="T29" fmla="*/ 0 h 259"/>
                <a:gd name="T30" fmla="*/ 0 w 327"/>
                <a:gd name="T31" fmla="*/ 0 h 259"/>
                <a:gd name="T32" fmla="*/ 0 w 327"/>
                <a:gd name="T33" fmla="*/ 0 h 259"/>
                <a:gd name="T34" fmla="*/ 0 w 327"/>
                <a:gd name="T35" fmla="*/ 0 h 259"/>
                <a:gd name="T36" fmla="*/ 0 w 327"/>
                <a:gd name="T37" fmla="*/ 0 h 259"/>
                <a:gd name="T38" fmla="*/ 0 w 327"/>
                <a:gd name="T39" fmla="*/ 0 h 259"/>
                <a:gd name="T40" fmla="*/ 0 w 327"/>
                <a:gd name="T41" fmla="*/ 0 h 259"/>
                <a:gd name="T42" fmla="*/ 0 w 327"/>
                <a:gd name="T43" fmla="*/ 0 h 2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
                <a:gd name="T67" fmla="*/ 0 h 259"/>
                <a:gd name="T68" fmla="*/ 327 w 327"/>
                <a:gd name="T69" fmla="*/ 259 h 2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 h="259">
                  <a:moveTo>
                    <a:pt x="14" y="246"/>
                  </a:moveTo>
                  <a:lnTo>
                    <a:pt x="14" y="233"/>
                  </a:lnTo>
                  <a:lnTo>
                    <a:pt x="27" y="163"/>
                  </a:lnTo>
                  <a:lnTo>
                    <a:pt x="55" y="123"/>
                  </a:lnTo>
                  <a:lnTo>
                    <a:pt x="82" y="82"/>
                  </a:lnTo>
                  <a:lnTo>
                    <a:pt x="137" y="42"/>
                  </a:lnTo>
                  <a:lnTo>
                    <a:pt x="191" y="27"/>
                  </a:lnTo>
                  <a:lnTo>
                    <a:pt x="273" y="27"/>
                  </a:lnTo>
                  <a:lnTo>
                    <a:pt x="327" y="27"/>
                  </a:lnTo>
                  <a:lnTo>
                    <a:pt x="327" y="14"/>
                  </a:lnTo>
                  <a:lnTo>
                    <a:pt x="314" y="0"/>
                  </a:lnTo>
                  <a:lnTo>
                    <a:pt x="246" y="0"/>
                  </a:lnTo>
                  <a:lnTo>
                    <a:pt x="163" y="14"/>
                  </a:lnTo>
                  <a:lnTo>
                    <a:pt x="110" y="27"/>
                  </a:lnTo>
                  <a:lnTo>
                    <a:pt x="68" y="55"/>
                  </a:lnTo>
                  <a:lnTo>
                    <a:pt x="41" y="82"/>
                  </a:lnTo>
                  <a:lnTo>
                    <a:pt x="14" y="123"/>
                  </a:lnTo>
                  <a:lnTo>
                    <a:pt x="0" y="150"/>
                  </a:lnTo>
                  <a:lnTo>
                    <a:pt x="0" y="191"/>
                  </a:lnTo>
                  <a:lnTo>
                    <a:pt x="0" y="233"/>
                  </a:lnTo>
                  <a:lnTo>
                    <a:pt x="0" y="259"/>
                  </a:lnTo>
                  <a:lnTo>
                    <a:pt x="14" y="246"/>
                  </a:lnTo>
                </a:path>
              </a:pathLst>
            </a:custGeom>
            <a:noFill/>
            <a:ln w="0">
              <a:solidFill>
                <a:srgbClr val="000000"/>
              </a:solidFill>
              <a:round/>
              <a:headEnd/>
              <a:tailEnd/>
            </a:ln>
          </p:spPr>
          <p:txBody>
            <a:bodyPr/>
            <a:lstStyle/>
            <a:p>
              <a:endParaRPr lang="en-US"/>
            </a:p>
          </p:txBody>
        </p:sp>
        <p:sp>
          <p:nvSpPr>
            <p:cNvPr id="15478" name="Freeform 125"/>
            <p:cNvSpPr>
              <a:spLocks/>
            </p:cNvSpPr>
            <p:nvPr/>
          </p:nvSpPr>
          <p:spPr bwMode="auto">
            <a:xfrm>
              <a:off x="1542" y="2970"/>
              <a:ext cx="109" cy="86"/>
            </a:xfrm>
            <a:custGeom>
              <a:avLst/>
              <a:gdLst>
                <a:gd name="T0" fmla="*/ 0 w 327"/>
                <a:gd name="T1" fmla="*/ 0 h 259"/>
                <a:gd name="T2" fmla="*/ 0 w 327"/>
                <a:gd name="T3" fmla="*/ 0 h 259"/>
                <a:gd name="T4" fmla="*/ 0 w 327"/>
                <a:gd name="T5" fmla="*/ 0 h 259"/>
                <a:gd name="T6" fmla="*/ 0 w 327"/>
                <a:gd name="T7" fmla="*/ 0 h 259"/>
                <a:gd name="T8" fmla="*/ 0 w 327"/>
                <a:gd name="T9" fmla="*/ 0 h 259"/>
                <a:gd name="T10" fmla="*/ 0 w 327"/>
                <a:gd name="T11" fmla="*/ 0 h 259"/>
                <a:gd name="T12" fmla="*/ 0 w 327"/>
                <a:gd name="T13" fmla="*/ 0 h 259"/>
                <a:gd name="T14" fmla="*/ 0 w 327"/>
                <a:gd name="T15" fmla="*/ 0 h 259"/>
                <a:gd name="T16" fmla="*/ 0 w 327"/>
                <a:gd name="T17" fmla="*/ 0 h 259"/>
                <a:gd name="T18" fmla="*/ 0 w 327"/>
                <a:gd name="T19" fmla="*/ 0 h 259"/>
                <a:gd name="T20" fmla="*/ 0 w 327"/>
                <a:gd name="T21" fmla="*/ 0 h 259"/>
                <a:gd name="T22" fmla="*/ 0 w 327"/>
                <a:gd name="T23" fmla="*/ 0 h 259"/>
                <a:gd name="T24" fmla="*/ 0 w 327"/>
                <a:gd name="T25" fmla="*/ 0 h 259"/>
                <a:gd name="T26" fmla="*/ 0 w 327"/>
                <a:gd name="T27" fmla="*/ 0 h 259"/>
                <a:gd name="T28" fmla="*/ 0 w 327"/>
                <a:gd name="T29" fmla="*/ 0 h 259"/>
                <a:gd name="T30" fmla="*/ 0 w 327"/>
                <a:gd name="T31" fmla="*/ 0 h 259"/>
                <a:gd name="T32" fmla="*/ 0 w 327"/>
                <a:gd name="T33" fmla="*/ 0 h 259"/>
                <a:gd name="T34" fmla="*/ 0 w 327"/>
                <a:gd name="T35" fmla="*/ 0 h 259"/>
                <a:gd name="T36" fmla="*/ 0 w 327"/>
                <a:gd name="T37" fmla="*/ 0 h 259"/>
                <a:gd name="T38" fmla="*/ 0 w 327"/>
                <a:gd name="T39" fmla="*/ 0 h 259"/>
                <a:gd name="T40" fmla="*/ 0 w 327"/>
                <a:gd name="T41" fmla="*/ 0 h 259"/>
                <a:gd name="T42" fmla="*/ 0 w 327"/>
                <a:gd name="T43" fmla="*/ 0 h 2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
                <a:gd name="T67" fmla="*/ 0 h 259"/>
                <a:gd name="T68" fmla="*/ 327 w 327"/>
                <a:gd name="T69" fmla="*/ 259 h 2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 h="259">
                  <a:moveTo>
                    <a:pt x="14" y="246"/>
                  </a:moveTo>
                  <a:lnTo>
                    <a:pt x="14" y="233"/>
                  </a:lnTo>
                  <a:lnTo>
                    <a:pt x="27" y="163"/>
                  </a:lnTo>
                  <a:lnTo>
                    <a:pt x="55" y="123"/>
                  </a:lnTo>
                  <a:lnTo>
                    <a:pt x="82" y="82"/>
                  </a:lnTo>
                  <a:lnTo>
                    <a:pt x="137" y="42"/>
                  </a:lnTo>
                  <a:lnTo>
                    <a:pt x="191" y="27"/>
                  </a:lnTo>
                  <a:lnTo>
                    <a:pt x="273" y="27"/>
                  </a:lnTo>
                  <a:lnTo>
                    <a:pt x="327" y="27"/>
                  </a:lnTo>
                  <a:lnTo>
                    <a:pt x="327" y="14"/>
                  </a:lnTo>
                  <a:lnTo>
                    <a:pt x="314" y="0"/>
                  </a:lnTo>
                  <a:lnTo>
                    <a:pt x="246" y="0"/>
                  </a:lnTo>
                  <a:lnTo>
                    <a:pt x="163" y="14"/>
                  </a:lnTo>
                  <a:lnTo>
                    <a:pt x="110" y="27"/>
                  </a:lnTo>
                  <a:lnTo>
                    <a:pt x="68" y="55"/>
                  </a:lnTo>
                  <a:lnTo>
                    <a:pt x="41" y="82"/>
                  </a:lnTo>
                  <a:lnTo>
                    <a:pt x="14" y="123"/>
                  </a:lnTo>
                  <a:lnTo>
                    <a:pt x="0" y="150"/>
                  </a:lnTo>
                  <a:lnTo>
                    <a:pt x="0" y="191"/>
                  </a:lnTo>
                  <a:lnTo>
                    <a:pt x="0" y="233"/>
                  </a:lnTo>
                  <a:lnTo>
                    <a:pt x="0" y="259"/>
                  </a:lnTo>
                  <a:lnTo>
                    <a:pt x="14" y="246"/>
                  </a:lnTo>
                </a:path>
              </a:pathLst>
            </a:custGeom>
            <a:noFill/>
            <a:ln w="0">
              <a:solidFill>
                <a:srgbClr val="000000"/>
              </a:solidFill>
              <a:round/>
              <a:headEnd/>
              <a:tailEnd/>
            </a:ln>
          </p:spPr>
          <p:txBody>
            <a:bodyPr/>
            <a:lstStyle/>
            <a:p>
              <a:endParaRPr lang="en-US"/>
            </a:p>
          </p:txBody>
        </p:sp>
        <p:sp>
          <p:nvSpPr>
            <p:cNvPr id="15479" name="Freeform 126"/>
            <p:cNvSpPr>
              <a:spLocks/>
            </p:cNvSpPr>
            <p:nvPr/>
          </p:nvSpPr>
          <p:spPr bwMode="auto">
            <a:xfrm>
              <a:off x="1869" y="3315"/>
              <a:ext cx="264" cy="263"/>
            </a:xfrm>
            <a:custGeom>
              <a:avLst/>
              <a:gdLst>
                <a:gd name="T0" fmla="*/ 0 w 791"/>
                <a:gd name="T1" fmla="*/ 0 h 791"/>
                <a:gd name="T2" fmla="*/ 0 w 791"/>
                <a:gd name="T3" fmla="*/ 0 h 791"/>
                <a:gd name="T4" fmla="*/ 0 w 791"/>
                <a:gd name="T5" fmla="*/ 0 h 791"/>
                <a:gd name="T6" fmla="*/ 0 w 791"/>
                <a:gd name="T7" fmla="*/ 0 h 791"/>
                <a:gd name="T8" fmla="*/ 0 w 791"/>
                <a:gd name="T9" fmla="*/ 0 h 791"/>
                <a:gd name="T10" fmla="*/ 0 w 791"/>
                <a:gd name="T11" fmla="*/ 0 h 791"/>
                <a:gd name="T12" fmla="*/ 0 w 791"/>
                <a:gd name="T13" fmla="*/ 0 h 791"/>
                <a:gd name="T14" fmla="*/ 0 w 791"/>
                <a:gd name="T15" fmla="*/ 0 h 791"/>
                <a:gd name="T16" fmla="*/ 0 w 791"/>
                <a:gd name="T17" fmla="*/ 0 h 791"/>
                <a:gd name="T18" fmla="*/ 0 w 791"/>
                <a:gd name="T19" fmla="*/ 0 h 791"/>
                <a:gd name="T20" fmla="*/ 0 w 791"/>
                <a:gd name="T21" fmla="*/ 0 h 791"/>
                <a:gd name="T22" fmla="*/ 0 w 791"/>
                <a:gd name="T23" fmla="*/ 0 h 791"/>
                <a:gd name="T24" fmla="*/ 0 w 791"/>
                <a:gd name="T25" fmla="*/ 0 h 791"/>
                <a:gd name="T26" fmla="*/ 0 w 791"/>
                <a:gd name="T27" fmla="*/ 0 h 791"/>
                <a:gd name="T28" fmla="*/ 0 w 791"/>
                <a:gd name="T29" fmla="*/ 0 h 791"/>
                <a:gd name="T30" fmla="*/ 0 w 791"/>
                <a:gd name="T31" fmla="*/ 0 h 791"/>
                <a:gd name="T32" fmla="*/ 0 w 791"/>
                <a:gd name="T33" fmla="*/ 0 h 791"/>
                <a:gd name="T34" fmla="*/ 0 w 791"/>
                <a:gd name="T35" fmla="*/ 0 h 791"/>
                <a:gd name="T36" fmla="*/ 0 w 791"/>
                <a:gd name="T37" fmla="*/ 0 h 791"/>
                <a:gd name="T38" fmla="*/ 0 w 791"/>
                <a:gd name="T39" fmla="*/ 0 h 791"/>
                <a:gd name="T40" fmla="*/ 0 w 791"/>
                <a:gd name="T41" fmla="*/ 0 h 791"/>
                <a:gd name="T42" fmla="*/ 0 w 791"/>
                <a:gd name="T43" fmla="*/ 0 h 791"/>
                <a:gd name="T44" fmla="*/ 0 w 791"/>
                <a:gd name="T45" fmla="*/ 0 h 791"/>
                <a:gd name="T46" fmla="*/ 0 w 791"/>
                <a:gd name="T47" fmla="*/ 0 h 791"/>
                <a:gd name="T48" fmla="*/ 0 w 791"/>
                <a:gd name="T49" fmla="*/ 0 h 791"/>
                <a:gd name="T50" fmla="*/ 0 w 791"/>
                <a:gd name="T51" fmla="*/ 0 h 791"/>
                <a:gd name="T52" fmla="*/ 0 w 791"/>
                <a:gd name="T53" fmla="*/ 0 h 791"/>
                <a:gd name="T54" fmla="*/ 0 w 791"/>
                <a:gd name="T55" fmla="*/ 0 h 791"/>
                <a:gd name="T56" fmla="*/ 0 w 791"/>
                <a:gd name="T57" fmla="*/ 0 h 791"/>
                <a:gd name="T58" fmla="*/ 0 w 791"/>
                <a:gd name="T59" fmla="*/ 0 h 791"/>
                <a:gd name="T60" fmla="*/ 0 w 791"/>
                <a:gd name="T61" fmla="*/ 0 h 791"/>
                <a:gd name="T62" fmla="*/ 0 w 791"/>
                <a:gd name="T63" fmla="*/ 0 h 791"/>
                <a:gd name="T64" fmla="*/ 0 w 791"/>
                <a:gd name="T65" fmla="*/ 0 h 791"/>
                <a:gd name="T66" fmla="*/ 0 w 791"/>
                <a:gd name="T67" fmla="*/ 0 h 791"/>
                <a:gd name="T68" fmla="*/ 0 w 791"/>
                <a:gd name="T69" fmla="*/ 0 h 791"/>
                <a:gd name="T70" fmla="*/ 0 w 791"/>
                <a:gd name="T71" fmla="*/ 0 h 791"/>
                <a:gd name="T72" fmla="*/ 0 w 791"/>
                <a:gd name="T73" fmla="*/ 0 h 791"/>
                <a:gd name="T74" fmla="*/ 0 w 791"/>
                <a:gd name="T75" fmla="*/ 0 h 791"/>
                <a:gd name="T76" fmla="*/ 0 w 791"/>
                <a:gd name="T77" fmla="*/ 0 h 791"/>
                <a:gd name="T78" fmla="*/ 0 w 791"/>
                <a:gd name="T79" fmla="*/ 0 h 791"/>
                <a:gd name="T80" fmla="*/ 0 w 791"/>
                <a:gd name="T81" fmla="*/ 0 h 791"/>
                <a:gd name="T82" fmla="*/ 0 w 791"/>
                <a:gd name="T83" fmla="*/ 0 h 791"/>
                <a:gd name="T84" fmla="*/ 0 w 791"/>
                <a:gd name="T85" fmla="*/ 0 h 791"/>
                <a:gd name="T86" fmla="*/ 0 w 791"/>
                <a:gd name="T87" fmla="*/ 0 h 791"/>
                <a:gd name="T88" fmla="*/ 0 w 791"/>
                <a:gd name="T89" fmla="*/ 0 h 791"/>
                <a:gd name="T90" fmla="*/ 0 w 791"/>
                <a:gd name="T91" fmla="*/ 0 h 791"/>
                <a:gd name="T92" fmla="*/ 0 w 791"/>
                <a:gd name="T93" fmla="*/ 0 h 791"/>
                <a:gd name="T94" fmla="*/ 0 w 791"/>
                <a:gd name="T95" fmla="*/ 0 h 791"/>
                <a:gd name="T96" fmla="*/ 0 w 791"/>
                <a:gd name="T97" fmla="*/ 0 h 791"/>
                <a:gd name="T98" fmla="*/ 0 w 791"/>
                <a:gd name="T99" fmla="*/ 0 h 7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1"/>
                <a:gd name="T151" fmla="*/ 0 h 791"/>
                <a:gd name="T152" fmla="*/ 791 w 791"/>
                <a:gd name="T153" fmla="*/ 791 h 7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1" h="791">
                  <a:moveTo>
                    <a:pt x="0" y="28"/>
                  </a:moveTo>
                  <a:lnTo>
                    <a:pt x="55" y="55"/>
                  </a:lnTo>
                  <a:lnTo>
                    <a:pt x="123" y="55"/>
                  </a:lnTo>
                  <a:lnTo>
                    <a:pt x="178" y="55"/>
                  </a:lnTo>
                  <a:lnTo>
                    <a:pt x="246" y="68"/>
                  </a:lnTo>
                  <a:lnTo>
                    <a:pt x="301" y="83"/>
                  </a:lnTo>
                  <a:lnTo>
                    <a:pt x="353" y="109"/>
                  </a:lnTo>
                  <a:lnTo>
                    <a:pt x="394" y="136"/>
                  </a:lnTo>
                  <a:lnTo>
                    <a:pt x="449" y="191"/>
                  </a:lnTo>
                  <a:lnTo>
                    <a:pt x="504" y="273"/>
                  </a:lnTo>
                  <a:lnTo>
                    <a:pt x="545" y="342"/>
                  </a:lnTo>
                  <a:lnTo>
                    <a:pt x="558" y="383"/>
                  </a:lnTo>
                  <a:lnTo>
                    <a:pt x="572" y="436"/>
                  </a:lnTo>
                  <a:lnTo>
                    <a:pt x="600" y="491"/>
                  </a:lnTo>
                  <a:lnTo>
                    <a:pt x="627" y="532"/>
                  </a:lnTo>
                  <a:lnTo>
                    <a:pt x="668" y="546"/>
                  </a:lnTo>
                  <a:lnTo>
                    <a:pt x="721" y="559"/>
                  </a:lnTo>
                  <a:lnTo>
                    <a:pt x="736" y="600"/>
                  </a:lnTo>
                  <a:lnTo>
                    <a:pt x="721" y="642"/>
                  </a:lnTo>
                  <a:lnTo>
                    <a:pt x="708" y="682"/>
                  </a:lnTo>
                  <a:lnTo>
                    <a:pt x="681" y="723"/>
                  </a:lnTo>
                  <a:lnTo>
                    <a:pt x="653" y="723"/>
                  </a:lnTo>
                  <a:lnTo>
                    <a:pt x="558" y="751"/>
                  </a:lnTo>
                  <a:lnTo>
                    <a:pt x="627" y="791"/>
                  </a:lnTo>
                  <a:lnTo>
                    <a:pt x="681" y="778"/>
                  </a:lnTo>
                  <a:lnTo>
                    <a:pt x="721" y="737"/>
                  </a:lnTo>
                  <a:lnTo>
                    <a:pt x="749" y="723"/>
                  </a:lnTo>
                  <a:lnTo>
                    <a:pt x="776" y="682"/>
                  </a:lnTo>
                  <a:lnTo>
                    <a:pt x="776" y="642"/>
                  </a:lnTo>
                  <a:lnTo>
                    <a:pt x="791" y="600"/>
                  </a:lnTo>
                  <a:lnTo>
                    <a:pt x="791" y="559"/>
                  </a:lnTo>
                  <a:lnTo>
                    <a:pt x="776" y="532"/>
                  </a:lnTo>
                  <a:lnTo>
                    <a:pt x="749" y="491"/>
                  </a:lnTo>
                  <a:lnTo>
                    <a:pt x="708" y="491"/>
                  </a:lnTo>
                  <a:lnTo>
                    <a:pt x="653" y="464"/>
                  </a:lnTo>
                  <a:lnTo>
                    <a:pt x="600" y="368"/>
                  </a:lnTo>
                  <a:lnTo>
                    <a:pt x="572" y="260"/>
                  </a:lnTo>
                  <a:lnTo>
                    <a:pt x="545" y="219"/>
                  </a:lnTo>
                  <a:lnTo>
                    <a:pt x="504" y="151"/>
                  </a:lnTo>
                  <a:lnTo>
                    <a:pt x="490" y="123"/>
                  </a:lnTo>
                  <a:lnTo>
                    <a:pt x="421" y="68"/>
                  </a:lnTo>
                  <a:lnTo>
                    <a:pt x="394" y="55"/>
                  </a:lnTo>
                  <a:lnTo>
                    <a:pt x="353" y="41"/>
                  </a:lnTo>
                  <a:lnTo>
                    <a:pt x="301" y="15"/>
                  </a:lnTo>
                  <a:lnTo>
                    <a:pt x="232" y="0"/>
                  </a:lnTo>
                  <a:lnTo>
                    <a:pt x="191" y="0"/>
                  </a:lnTo>
                  <a:lnTo>
                    <a:pt x="150" y="0"/>
                  </a:lnTo>
                  <a:lnTo>
                    <a:pt x="95" y="0"/>
                  </a:lnTo>
                  <a:lnTo>
                    <a:pt x="42" y="15"/>
                  </a:lnTo>
                  <a:lnTo>
                    <a:pt x="0" y="28"/>
                  </a:lnTo>
                  <a:close/>
                </a:path>
              </a:pathLst>
            </a:custGeom>
            <a:solidFill>
              <a:srgbClr val="0E0D0D"/>
            </a:solidFill>
            <a:ln w="9525">
              <a:noFill/>
              <a:round/>
              <a:headEnd/>
              <a:tailEnd/>
            </a:ln>
          </p:spPr>
          <p:txBody>
            <a:bodyPr/>
            <a:lstStyle/>
            <a:p>
              <a:endParaRPr lang="en-US"/>
            </a:p>
          </p:txBody>
        </p:sp>
        <p:sp>
          <p:nvSpPr>
            <p:cNvPr id="15480" name="Freeform 127"/>
            <p:cNvSpPr>
              <a:spLocks/>
            </p:cNvSpPr>
            <p:nvPr/>
          </p:nvSpPr>
          <p:spPr bwMode="auto">
            <a:xfrm>
              <a:off x="1869" y="3315"/>
              <a:ext cx="264" cy="263"/>
            </a:xfrm>
            <a:custGeom>
              <a:avLst/>
              <a:gdLst>
                <a:gd name="T0" fmla="*/ 0 w 791"/>
                <a:gd name="T1" fmla="*/ 0 h 791"/>
                <a:gd name="T2" fmla="*/ 0 w 791"/>
                <a:gd name="T3" fmla="*/ 0 h 791"/>
                <a:gd name="T4" fmla="*/ 0 w 791"/>
                <a:gd name="T5" fmla="*/ 0 h 791"/>
                <a:gd name="T6" fmla="*/ 0 w 791"/>
                <a:gd name="T7" fmla="*/ 0 h 791"/>
                <a:gd name="T8" fmla="*/ 0 w 791"/>
                <a:gd name="T9" fmla="*/ 0 h 791"/>
                <a:gd name="T10" fmla="*/ 0 w 791"/>
                <a:gd name="T11" fmla="*/ 0 h 791"/>
                <a:gd name="T12" fmla="*/ 0 w 791"/>
                <a:gd name="T13" fmla="*/ 0 h 791"/>
                <a:gd name="T14" fmla="*/ 0 w 791"/>
                <a:gd name="T15" fmla="*/ 0 h 791"/>
                <a:gd name="T16" fmla="*/ 0 w 791"/>
                <a:gd name="T17" fmla="*/ 0 h 791"/>
                <a:gd name="T18" fmla="*/ 0 w 791"/>
                <a:gd name="T19" fmla="*/ 0 h 791"/>
                <a:gd name="T20" fmla="*/ 0 w 791"/>
                <a:gd name="T21" fmla="*/ 0 h 791"/>
                <a:gd name="T22" fmla="*/ 0 w 791"/>
                <a:gd name="T23" fmla="*/ 0 h 791"/>
                <a:gd name="T24" fmla="*/ 0 w 791"/>
                <a:gd name="T25" fmla="*/ 0 h 791"/>
                <a:gd name="T26" fmla="*/ 0 w 791"/>
                <a:gd name="T27" fmla="*/ 0 h 791"/>
                <a:gd name="T28" fmla="*/ 0 w 791"/>
                <a:gd name="T29" fmla="*/ 0 h 791"/>
                <a:gd name="T30" fmla="*/ 0 w 791"/>
                <a:gd name="T31" fmla="*/ 0 h 791"/>
                <a:gd name="T32" fmla="*/ 0 w 791"/>
                <a:gd name="T33" fmla="*/ 0 h 791"/>
                <a:gd name="T34" fmla="*/ 0 w 791"/>
                <a:gd name="T35" fmla="*/ 0 h 791"/>
                <a:gd name="T36" fmla="*/ 0 w 791"/>
                <a:gd name="T37" fmla="*/ 0 h 791"/>
                <a:gd name="T38" fmla="*/ 0 w 791"/>
                <a:gd name="T39" fmla="*/ 0 h 791"/>
                <a:gd name="T40" fmla="*/ 0 w 791"/>
                <a:gd name="T41" fmla="*/ 0 h 791"/>
                <a:gd name="T42" fmla="*/ 0 w 791"/>
                <a:gd name="T43" fmla="*/ 0 h 791"/>
                <a:gd name="T44" fmla="*/ 0 w 791"/>
                <a:gd name="T45" fmla="*/ 0 h 791"/>
                <a:gd name="T46" fmla="*/ 0 w 791"/>
                <a:gd name="T47" fmla="*/ 0 h 791"/>
                <a:gd name="T48" fmla="*/ 0 w 791"/>
                <a:gd name="T49" fmla="*/ 0 h 791"/>
                <a:gd name="T50" fmla="*/ 0 w 791"/>
                <a:gd name="T51" fmla="*/ 0 h 791"/>
                <a:gd name="T52" fmla="*/ 0 w 791"/>
                <a:gd name="T53" fmla="*/ 0 h 791"/>
                <a:gd name="T54" fmla="*/ 0 w 791"/>
                <a:gd name="T55" fmla="*/ 0 h 791"/>
                <a:gd name="T56" fmla="*/ 0 w 791"/>
                <a:gd name="T57" fmla="*/ 0 h 791"/>
                <a:gd name="T58" fmla="*/ 0 w 791"/>
                <a:gd name="T59" fmla="*/ 0 h 791"/>
                <a:gd name="T60" fmla="*/ 0 w 791"/>
                <a:gd name="T61" fmla="*/ 0 h 791"/>
                <a:gd name="T62" fmla="*/ 0 w 791"/>
                <a:gd name="T63" fmla="*/ 0 h 791"/>
                <a:gd name="T64" fmla="*/ 0 w 791"/>
                <a:gd name="T65" fmla="*/ 0 h 791"/>
                <a:gd name="T66" fmla="*/ 0 w 791"/>
                <a:gd name="T67" fmla="*/ 0 h 791"/>
                <a:gd name="T68" fmla="*/ 0 w 791"/>
                <a:gd name="T69" fmla="*/ 0 h 791"/>
                <a:gd name="T70" fmla="*/ 0 w 791"/>
                <a:gd name="T71" fmla="*/ 0 h 791"/>
                <a:gd name="T72" fmla="*/ 0 w 791"/>
                <a:gd name="T73" fmla="*/ 0 h 791"/>
                <a:gd name="T74" fmla="*/ 0 w 791"/>
                <a:gd name="T75" fmla="*/ 0 h 791"/>
                <a:gd name="T76" fmla="*/ 0 w 791"/>
                <a:gd name="T77" fmla="*/ 0 h 791"/>
                <a:gd name="T78" fmla="*/ 0 w 791"/>
                <a:gd name="T79" fmla="*/ 0 h 791"/>
                <a:gd name="T80" fmla="*/ 0 w 791"/>
                <a:gd name="T81" fmla="*/ 0 h 791"/>
                <a:gd name="T82" fmla="*/ 0 w 791"/>
                <a:gd name="T83" fmla="*/ 0 h 791"/>
                <a:gd name="T84" fmla="*/ 0 w 791"/>
                <a:gd name="T85" fmla="*/ 0 h 791"/>
                <a:gd name="T86" fmla="*/ 0 w 791"/>
                <a:gd name="T87" fmla="*/ 0 h 791"/>
                <a:gd name="T88" fmla="*/ 0 w 791"/>
                <a:gd name="T89" fmla="*/ 0 h 791"/>
                <a:gd name="T90" fmla="*/ 0 w 791"/>
                <a:gd name="T91" fmla="*/ 0 h 791"/>
                <a:gd name="T92" fmla="*/ 0 w 791"/>
                <a:gd name="T93" fmla="*/ 0 h 791"/>
                <a:gd name="T94" fmla="*/ 0 w 791"/>
                <a:gd name="T95" fmla="*/ 0 h 791"/>
                <a:gd name="T96" fmla="*/ 0 w 791"/>
                <a:gd name="T97" fmla="*/ 0 h 791"/>
                <a:gd name="T98" fmla="*/ 0 w 791"/>
                <a:gd name="T99" fmla="*/ 0 h 7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1"/>
                <a:gd name="T151" fmla="*/ 0 h 791"/>
                <a:gd name="T152" fmla="*/ 791 w 791"/>
                <a:gd name="T153" fmla="*/ 791 h 7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1" h="791">
                  <a:moveTo>
                    <a:pt x="0" y="28"/>
                  </a:moveTo>
                  <a:lnTo>
                    <a:pt x="55" y="55"/>
                  </a:lnTo>
                  <a:lnTo>
                    <a:pt x="123" y="55"/>
                  </a:lnTo>
                  <a:lnTo>
                    <a:pt x="178" y="55"/>
                  </a:lnTo>
                  <a:lnTo>
                    <a:pt x="246" y="68"/>
                  </a:lnTo>
                  <a:lnTo>
                    <a:pt x="301" y="83"/>
                  </a:lnTo>
                  <a:lnTo>
                    <a:pt x="353" y="109"/>
                  </a:lnTo>
                  <a:lnTo>
                    <a:pt x="394" y="136"/>
                  </a:lnTo>
                  <a:lnTo>
                    <a:pt x="449" y="191"/>
                  </a:lnTo>
                  <a:lnTo>
                    <a:pt x="504" y="273"/>
                  </a:lnTo>
                  <a:lnTo>
                    <a:pt x="545" y="342"/>
                  </a:lnTo>
                  <a:lnTo>
                    <a:pt x="558" y="383"/>
                  </a:lnTo>
                  <a:lnTo>
                    <a:pt x="572" y="436"/>
                  </a:lnTo>
                  <a:lnTo>
                    <a:pt x="600" y="491"/>
                  </a:lnTo>
                  <a:lnTo>
                    <a:pt x="627" y="532"/>
                  </a:lnTo>
                  <a:lnTo>
                    <a:pt x="668" y="546"/>
                  </a:lnTo>
                  <a:lnTo>
                    <a:pt x="721" y="559"/>
                  </a:lnTo>
                  <a:lnTo>
                    <a:pt x="736" y="600"/>
                  </a:lnTo>
                  <a:lnTo>
                    <a:pt x="721" y="642"/>
                  </a:lnTo>
                  <a:lnTo>
                    <a:pt x="708" y="682"/>
                  </a:lnTo>
                  <a:lnTo>
                    <a:pt x="681" y="723"/>
                  </a:lnTo>
                  <a:lnTo>
                    <a:pt x="653" y="723"/>
                  </a:lnTo>
                  <a:lnTo>
                    <a:pt x="558" y="751"/>
                  </a:lnTo>
                  <a:lnTo>
                    <a:pt x="627" y="791"/>
                  </a:lnTo>
                  <a:lnTo>
                    <a:pt x="681" y="778"/>
                  </a:lnTo>
                  <a:lnTo>
                    <a:pt x="721" y="737"/>
                  </a:lnTo>
                  <a:lnTo>
                    <a:pt x="749" y="723"/>
                  </a:lnTo>
                  <a:lnTo>
                    <a:pt x="776" y="682"/>
                  </a:lnTo>
                  <a:lnTo>
                    <a:pt x="776" y="642"/>
                  </a:lnTo>
                  <a:lnTo>
                    <a:pt x="791" y="600"/>
                  </a:lnTo>
                  <a:lnTo>
                    <a:pt x="791" y="559"/>
                  </a:lnTo>
                  <a:lnTo>
                    <a:pt x="776" y="532"/>
                  </a:lnTo>
                  <a:lnTo>
                    <a:pt x="749" y="491"/>
                  </a:lnTo>
                  <a:lnTo>
                    <a:pt x="708" y="491"/>
                  </a:lnTo>
                  <a:lnTo>
                    <a:pt x="653" y="464"/>
                  </a:lnTo>
                  <a:lnTo>
                    <a:pt x="600" y="368"/>
                  </a:lnTo>
                  <a:lnTo>
                    <a:pt x="572" y="260"/>
                  </a:lnTo>
                  <a:lnTo>
                    <a:pt x="545" y="219"/>
                  </a:lnTo>
                  <a:lnTo>
                    <a:pt x="504" y="151"/>
                  </a:lnTo>
                  <a:lnTo>
                    <a:pt x="490" y="123"/>
                  </a:lnTo>
                  <a:lnTo>
                    <a:pt x="421" y="68"/>
                  </a:lnTo>
                  <a:lnTo>
                    <a:pt x="394" y="55"/>
                  </a:lnTo>
                  <a:lnTo>
                    <a:pt x="353" y="41"/>
                  </a:lnTo>
                  <a:lnTo>
                    <a:pt x="301" y="15"/>
                  </a:lnTo>
                  <a:lnTo>
                    <a:pt x="232" y="0"/>
                  </a:lnTo>
                  <a:lnTo>
                    <a:pt x="191" y="0"/>
                  </a:lnTo>
                  <a:lnTo>
                    <a:pt x="150" y="0"/>
                  </a:lnTo>
                  <a:lnTo>
                    <a:pt x="95" y="0"/>
                  </a:lnTo>
                  <a:lnTo>
                    <a:pt x="42" y="15"/>
                  </a:lnTo>
                  <a:lnTo>
                    <a:pt x="0" y="28"/>
                  </a:lnTo>
                </a:path>
              </a:pathLst>
            </a:custGeom>
            <a:noFill/>
            <a:ln w="0">
              <a:solidFill>
                <a:srgbClr val="000000"/>
              </a:solidFill>
              <a:round/>
              <a:headEnd/>
              <a:tailEnd/>
            </a:ln>
          </p:spPr>
          <p:txBody>
            <a:bodyPr/>
            <a:lstStyle/>
            <a:p>
              <a:endParaRPr lang="en-US"/>
            </a:p>
          </p:txBody>
        </p:sp>
        <p:sp>
          <p:nvSpPr>
            <p:cNvPr id="15481" name="Freeform 128"/>
            <p:cNvSpPr>
              <a:spLocks/>
            </p:cNvSpPr>
            <p:nvPr/>
          </p:nvSpPr>
          <p:spPr bwMode="auto">
            <a:xfrm>
              <a:off x="1869" y="3315"/>
              <a:ext cx="264" cy="263"/>
            </a:xfrm>
            <a:custGeom>
              <a:avLst/>
              <a:gdLst>
                <a:gd name="T0" fmla="*/ 0 w 791"/>
                <a:gd name="T1" fmla="*/ 0 h 791"/>
                <a:gd name="T2" fmla="*/ 0 w 791"/>
                <a:gd name="T3" fmla="*/ 0 h 791"/>
                <a:gd name="T4" fmla="*/ 0 w 791"/>
                <a:gd name="T5" fmla="*/ 0 h 791"/>
                <a:gd name="T6" fmla="*/ 0 w 791"/>
                <a:gd name="T7" fmla="*/ 0 h 791"/>
                <a:gd name="T8" fmla="*/ 0 w 791"/>
                <a:gd name="T9" fmla="*/ 0 h 791"/>
                <a:gd name="T10" fmla="*/ 0 w 791"/>
                <a:gd name="T11" fmla="*/ 0 h 791"/>
                <a:gd name="T12" fmla="*/ 0 w 791"/>
                <a:gd name="T13" fmla="*/ 0 h 791"/>
                <a:gd name="T14" fmla="*/ 0 w 791"/>
                <a:gd name="T15" fmla="*/ 0 h 791"/>
                <a:gd name="T16" fmla="*/ 0 w 791"/>
                <a:gd name="T17" fmla="*/ 0 h 791"/>
                <a:gd name="T18" fmla="*/ 0 w 791"/>
                <a:gd name="T19" fmla="*/ 0 h 791"/>
                <a:gd name="T20" fmla="*/ 0 w 791"/>
                <a:gd name="T21" fmla="*/ 0 h 791"/>
                <a:gd name="T22" fmla="*/ 0 w 791"/>
                <a:gd name="T23" fmla="*/ 0 h 791"/>
                <a:gd name="T24" fmla="*/ 0 w 791"/>
                <a:gd name="T25" fmla="*/ 0 h 791"/>
                <a:gd name="T26" fmla="*/ 0 w 791"/>
                <a:gd name="T27" fmla="*/ 0 h 791"/>
                <a:gd name="T28" fmla="*/ 0 w 791"/>
                <a:gd name="T29" fmla="*/ 0 h 791"/>
                <a:gd name="T30" fmla="*/ 0 w 791"/>
                <a:gd name="T31" fmla="*/ 0 h 791"/>
                <a:gd name="T32" fmla="*/ 0 w 791"/>
                <a:gd name="T33" fmla="*/ 0 h 791"/>
                <a:gd name="T34" fmla="*/ 0 w 791"/>
                <a:gd name="T35" fmla="*/ 0 h 791"/>
                <a:gd name="T36" fmla="*/ 0 w 791"/>
                <a:gd name="T37" fmla="*/ 0 h 791"/>
                <a:gd name="T38" fmla="*/ 0 w 791"/>
                <a:gd name="T39" fmla="*/ 0 h 791"/>
                <a:gd name="T40" fmla="*/ 0 w 791"/>
                <a:gd name="T41" fmla="*/ 0 h 791"/>
                <a:gd name="T42" fmla="*/ 0 w 791"/>
                <a:gd name="T43" fmla="*/ 0 h 791"/>
                <a:gd name="T44" fmla="*/ 0 w 791"/>
                <a:gd name="T45" fmla="*/ 0 h 791"/>
                <a:gd name="T46" fmla="*/ 0 w 791"/>
                <a:gd name="T47" fmla="*/ 0 h 791"/>
                <a:gd name="T48" fmla="*/ 0 w 791"/>
                <a:gd name="T49" fmla="*/ 0 h 791"/>
                <a:gd name="T50" fmla="*/ 0 w 791"/>
                <a:gd name="T51" fmla="*/ 0 h 791"/>
                <a:gd name="T52" fmla="*/ 0 w 791"/>
                <a:gd name="T53" fmla="*/ 0 h 791"/>
                <a:gd name="T54" fmla="*/ 0 w 791"/>
                <a:gd name="T55" fmla="*/ 0 h 791"/>
                <a:gd name="T56" fmla="*/ 0 w 791"/>
                <a:gd name="T57" fmla="*/ 0 h 791"/>
                <a:gd name="T58" fmla="*/ 0 w 791"/>
                <a:gd name="T59" fmla="*/ 0 h 791"/>
                <a:gd name="T60" fmla="*/ 0 w 791"/>
                <a:gd name="T61" fmla="*/ 0 h 791"/>
                <a:gd name="T62" fmla="*/ 0 w 791"/>
                <a:gd name="T63" fmla="*/ 0 h 791"/>
                <a:gd name="T64" fmla="*/ 0 w 791"/>
                <a:gd name="T65" fmla="*/ 0 h 791"/>
                <a:gd name="T66" fmla="*/ 0 w 791"/>
                <a:gd name="T67" fmla="*/ 0 h 791"/>
                <a:gd name="T68" fmla="*/ 0 w 791"/>
                <a:gd name="T69" fmla="*/ 0 h 791"/>
                <a:gd name="T70" fmla="*/ 0 w 791"/>
                <a:gd name="T71" fmla="*/ 0 h 791"/>
                <a:gd name="T72" fmla="*/ 0 w 791"/>
                <a:gd name="T73" fmla="*/ 0 h 791"/>
                <a:gd name="T74" fmla="*/ 0 w 791"/>
                <a:gd name="T75" fmla="*/ 0 h 791"/>
                <a:gd name="T76" fmla="*/ 0 w 791"/>
                <a:gd name="T77" fmla="*/ 0 h 791"/>
                <a:gd name="T78" fmla="*/ 0 w 791"/>
                <a:gd name="T79" fmla="*/ 0 h 791"/>
                <a:gd name="T80" fmla="*/ 0 w 791"/>
                <a:gd name="T81" fmla="*/ 0 h 791"/>
                <a:gd name="T82" fmla="*/ 0 w 791"/>
                <a:gd name="T83" fmla="*/ 0 h 791"/>
                <a:gd name="T84" fmla="*/ 0 w 791"/>
                <a:gd name="T85" fmla="*/ 0 h 791"/>
                <a:gd name="T86" fmla="*/ 0 w 791"/>
                <a:gd name="T87" fmla="*/ 0 h 791"/>
                <a:gd name="T88" fmla="*/ 0 w 791"/>
                <a:gd name="T89" fmla="*/ 0 h 791"/>
                <a:gd name="T90" fmla="*/ 0 w 791"/>
                <a:gd name="T91" fmla="*/ 0 h 791"/>
                <a:gd name="T92" fmla="*/ 0 w 791"/>
                <a:gd name="T93" fmla="*/ 0 h 791"/>
                <a:gd name="T94" fmla="*/ 0 w 791"/>
                <a:gd name="T95" fmla="*/ 0 h 791"/>
                <a:gd name="T96" fmla="*/ 0 w 791"/>
                <a:gd name="T97" fmla="*/ 0 h 791"/>
                <a:gd name="T98" fmla="*/ 0 w 791"/>
                <a:gd name="T99" fmla="*/ 0 h 7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1"/>
                <a:gd name="T151" fmla="*/ 0 h 791"/>
                <a:gd name="T152" fmla="*/ 791 w 791"/>
                <a:gd name="T153" fmla="*/ 791 h 7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1" h="791">
                  <a:moveTo>
                    <a:pt x="0" y="28"/>
                  </a:moveTo>
                  <a:lnTo>
                    <a:pt x="55" y="55"/>
                  </a:lnTo>
                  <a:lnTo>
                    <a:pt x="123" y="55"/>
                  </a:lnTo>
                  <a:lnTo>
                    <a:pt x="178" y="55"/>
                  </a:lnTo>
                  <a:lnTo>
                    <a:pt x="246" y="68"/>
                  </a:lnTo>
                  <a:lnTo>
                    <a:pt x="301" y="83"/>
                  </a:lnTo>
                  <a:lnTo>
                    <a:pt x="353" y="109"/>
                  </a:lnTo>
                  <a:lnTo>
                    <a:pt x="394" y="136"/>
                  </a:lnTo>
                  <a:lnTo>
                    <a:pt x="449" y="191"/>
                  </a:lnTo>
                  <a:lnTo>
                    <a:pt x="504" y="273"/>
                  </a:lnTo>
                  <a:lnTo>
                    <a:pt x="545" y="342"/>
                  </a:lnTo>
                  <a:lnTo>
                    <a:pt x="558" y="383"/>
                  </a:lnTo>
                  <a:lnTo>
                    <a:pt x="572" y="436"/>
                  </a:lnTo>
                  <a:lnTo>
                    <a:pt x="600" y="491"/>
                  </a:lnTo>
                  <a:lnTo>
                    <a:pt x="627" y="532"/>
                  </a:lnTo>
                  <a:lnTo>
                    <a:pt x="668" y="546"/>
                  </a:lnTo>
                  <a:lnTo>
                    <a:pt x="721" y="559"/>
                  </a:lnTo>
                  <a:lnTo>
                    <a:pt x="736" y="600"/>
                  </a:lnTo>
                  <a:lnTo>
                    <a:pt x="721" y="642"/>
                  </a:lnTo>
                  <a:lnTo>
                    <a:pt x="708" y="682"/>
                  </a:lnTo>
                  <a:lnTo>
                    <a:pt x="681" y="723"/>
                  </a:lnTo>
                  <a:lnTo>
                    <a:pt x="653" y="723"/>
                  </a:lnTo>
                  <a:lnTo>
                    <a:pt x="558" y="751"/>
                  </a:lnTo>
                  <a:lnTo>
                    <a:pt x="627" y="791"/>
                  </a:lnTo>
                  <a:lnTo>
                    <a:pt x="681" y="778"/>
                  </a:lnTo>
                  <a:lnTo>
                    <a:pt x="721" y="737"/>
                  </a:lnTo>
                  <a:lnTo>
                    <a:pt x="749" y="723"/>
                  </a:lnTo>
                  <a:lnTo>
                    <a:pt x="776" y="682"/>
                  </a:lnTo>
                  <a:lnTo>
                    <a:pt x="776" y="642"/>
                  </a:lnTo>
                  <a:lnTo>
                    <a:pt x="791" y="600"/>
                  </a:lnTo>
                  <a:lnTo>
                    <a:pt x="791" y="559"/>
                  </a:lnTo>
                  <a:lnTo>
                    <a:pt x="776" y="532"/>
                  </a:lnTo>
                  <a:lnTo>
                    <a:pt x="749" y="491"/>
                  </a:lnTo>
                  <a:lnTo>
                    <a:pt x="708" y="491"/>
                  </a:lnTo>
                  <a:lnTo>
                    <a:pt x="653" y="464"/>
                  </a:lnTo>
                  <a:lnTo>
                    <a:pt x="600" y="368"/>
                  </a:lnTo>
                  <a:lnTo>
                    <a:pt x="572" y="260"/>
                  </a:lnTo>
                  <a:lnTo>
                    <a:pt x="545" y="219"/>
                  </a:lnTo>
                  <a:lnTo>
                    <a:pt x="504" y="151"/>
                  </a:lnTo>
                  <a:lnTo>
                    <a:pt x="490" y="123"/>
                  </a:lnTo>
                  <a:lnTo>
                    <a:pt x="421" y="68"/>
                  </a:lnTo>
                  <a:lnTo>
                    <a:pt x="394" y="55"/>
                  </a:lnTo>
                  <a:lnTo>
                    <a:pt x="353" y="41"/>
                  </a:lnTo>
                  <a:lnTo>
                    <a:pt x="301" y="15"/>
                  </a:lnTo>
                  <a:lnTo>
                    <a:pt x="232" y="0"/>
                  </a:lnTo>
                  <a:lnTo>
                    <a:pt x="191" y="0"/>
                  </a:lnTo>
                  <a:lnTo>
                    <a:pt x="150" y="0"/>
                  </a:lnTo>
                  <a:lnTo>
                    <a:pt x="95" y="0"/>
                  </a:lnTo>
                  <a:lnTo>
                    <a:pt x="42" y="15"/>
                  </a:lnTo>
                  <a:lnTo>
                    <a:pt x="0" y="28"/>
                  </a:lnTo>
                </a:path>
              </a:pathLst>
            </a:custGeom>
            <a:noFill/>
            <a:ln w="0">
              <a:solidFill>
                <a:srgbClr val="000000"/>
              </a:solidFill>
              <a:round/>
              <a:headEnd/>
              <a:tailEnd/>
            </a:ln>
          </p:spPr>
          <p:txBody>
            <a:bodyPr/>
            <a:lstStyle/>
            <a:p>
              <a:endParaRPr lang="en-US"/>
            </a:p>
          </p:txBody>
        </p:sp>
        <p:sp>
          <p:nvSpPr>
            <p:cNvPr id="15482" name="Freeform 129"/>
            <p:cNvSpPr>
              <a:spLocks/>
            </p:cNvSpPr>
            <p:nvPr/>
          </p:nvSpPr>
          <p:spPr bwMode="auto">
            <a:xfrm>
              <a:off x="2009" y="3310"/>
              <a:ext cx="78" cy="119"/>
            </a:xfrm>
            <a:custGeom>
              <a:avLst/>
              <a:gdLst>
                <a:gd name="T0" fmla="*/ 0 w 232"/>
                <a:gd name="T1" fmla="*/ 0 h 355"/>
                <a:gd name="T2" fmla="*/ 0 w 232"/>
                <a:gd name="T3" fmla="*/ 0 h 355"/>
                <a:gd name="T4" fmla="*/ 0 w 232"/>
                <a:gd name="T5" fmla="*/ 0 h 355"/>
                <a:gd name="T6" fmla="*/ 0 w 232"/>
                <a:gd name="T7" fmla="*/ 0 h 355"/>
                <a:gd name="T8" fmla="*/ 0 w 232"/>
                <a:gd name="T9" fmla="*/ 0 h 355"/>
                <a:gd name="T10" fmla="*/ 0 w 232"/>
                <a:gd name="T11" fmla="*/ 0 h 355"/>
                <a:gd name="T12" fmla="*/ 0 w 232"/>
                <a:gd name="T13" fmla="*/ 0 h 355"/>
                <a:gd name="T14" fmla="*/ 0 w 232"/>
                <a:gd name="T15" fmla="*/ 0 h 355"/>
                <a:gd name="T16" fmla="*/ 0 w 232"/>
                <a:gd name="T17" fmla="*/ 0 h 355"/>
                <a:gd name="T18" fmla="*/ 0 w 232"/>
                <a:gd name="T19" fmla="*/ 0 h 355"/>
                <a:gd name="T20" fmla="*/ 0 w 232"/>
                <a:gd name="T21" fmla="*/ 0 h 355"/>
                <a:gd name="T22" fmla="*/ 0 w 232"/>
                <a:gd name="T23" fmla="*/ 0 h 355"/>
                <a:gd name="T24" fmla="*/ 0 w 232"/>
                <a:gd name="T25" fmla="*/ 0 h 355"/>
                <a:gd name="T26" fmla="*/ 0 w 232"/>
                <a:gd name="T27" fmla="*/ 0 h 355"/>
                <a:gd name="T28" fmla="*/ 0 w 232"/>
                <a:gd name="T29" fmla="*/ 0 h 355"/>
                <a:gd name="T30" fmla="*/ 0 w 232"/>
                <a:gd name="T31" fmla="*/ 0 h 355"/>
                <a:gd name="T32" fmla="*/ 0 w 232"/>
                <a:gd name="T33" fmla="*/ 0 h 355"/>
                <a:gd name="T34" fmla="*/ 0 w 232"/>
                <a:gd name="T35" fmla="*/ 0 h 355"/>
                <a:gd name="T36" fmla="*/ 0 w 232"/>
                <a:gd name="T37" fmla="*/ 0 h 355"/>
                <a:gd name="T38" fmla="*/ 0 w 232"/>
                <a:gd name="T39" fmla="*/ 0 h 355"/>
                <a:gd name="T40" fmla="*/ 0 w 232"/>
                <a:gd name="T41" fmla="*/ 0 h 355"/>
                <a:gd name="T42" fmla="*/ 0 w 232"/>
                <a:gd name="T43" fmla="*/ 0 h 355"/>
                <a:gd name="T44" fmla="*/ 0 w 232"/>
                <a:gd name="T45" fmla="*/ 0 h 355"/>
                <a:gd name="T46" fmla="*/ 0 w 232"/>
                <a:gd name="T47" fmla="*/ 0 h 355"/>
                <a:gd name="T48" fmla="*/ 0 w 232"/>
                <a:gd name="T49" fmla="*/ 0 h 355"/>
                <a:gd name="T50" fmla="*/ 0 w 232"/>
                <a:gd name="T51" fmla="*/ 0 h 355"/>
                <a:gd name="T52" fmla="*/ 0 w 232"/>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
                <a:gd name="T82" fmla="*/ 0 h 355"/>
                <a:gd name="T83" fmla="*/ 232 w 232"/>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 h="355">
                  <a:moveTo>
                    <a:pt x="0" y="13"/>
                  </a:moveTo>
                  <a:lnTo>
                    <a:pt x="55" y="28"/>
                  </a:lnTo>
                  <a:lnTo>
                    <a:pt x="110" y="54"/>
                  </a:lnTo>
                  <a:lnTo>
                    <a:pt x="151" y="81"/>
                  </a:lnTo>
                  <a:lnTo>
                    <a:pt x="179" y="122"/>
                  </a:lnTo>
                  <a:lnTo>
                    <a:pt x="192" y="164"/>
                  </a:lnTo>
                  <a:lnTo>
                    <a:pt x="192" y="177"/>
                  </a:lnTo>
                  <a:lnTo>
                    <a:pt x="206" y="232"/>
                  </a:lnTo>
                  <a:lnTo>
                    <a:pt x="192" y="273"/>
                  </a:lnTo>
                  <a:lnTo>
                    <a:pt x="179" y="300"/>
                  </a:lnTo>
                  <a:lnTo>
                    <a:pt x="151" y="328"/>
                  </a:lnTo>
                  <a:lnTo>
                    <a:pt x="137" y="341"/>
                  </a:lnTo>
                  <a:lnTo>
                    <a:pt x="151" y="355"/>
                  </a:lnTo>
                  <a:lnTo>
                    <a:pt x="192" y="328"/>
                  </a:lnTo>
                  <a:lnTo>
                    <a:pt x="219" y="300"/>
                  </a:lnTo>
                  <a:lnTo>
                    <a:pt x="219" y="286"/>
                  </a:lnTo>
                  <a:lnTo>
                    <a:pt x="232" y="245"/>
                  </a:lnTo>
                  <a:lnTo>
                    <a:pt x="232" y="218"/>
                  </a:lnTo>
                  <a:lnTo>
                    <a:pt x="232" y="177"/>
                  </a:lnTo>
                  <a:lnTo>
                    <a:pt x="206" y="122"/>
                  </a:lnTo>
                  <a:lnTo>
                    <a:pt x="192" y="81"/>
                  </a:lnTo>
                  <a:lnTo>
                    <a:pt x="179" y="68"/>
                  </a:lnTo>
                  <a:lnTo>
                    <a:pt x="151" y="41"/>
                  </a:lnTo>
                  <a:lnTo>
                    <a:pt x="96" y="13"/>
                  </a:lnTo>
                  <a:lnTo>
                    <a:pt x="83" y="0"/>
                  </a:lnTo>
                  <a:lnTo>
                    <a:pt x="28" y="0"/>
                  </a:lnTo>
                  <a:lnTo>
                    <a:pt x="0" y="13"/>
                  </a:lnTo>
                  <a:close/>
                </a:path>
              </a:pathLst>
            </a:custGeom>
            <a:solidFill>
              <a:srgbClr val="0E0D0D"/>
            </a:solidFill>
            <a:ln w="9525">
              <a:noFill/>
              <a:round/>
              <a:headEnd/>
              <a:tailEnd/>
            </a:ln>
          </p:spPr>
          <p:txBody>
            <a:bodyPr/>
            <a:lstStyle/>
            <a:p>
              <a:endParaRPr lang="en-US"/>
            </a:p>
          </p:txBody>
        </p:sp>
        <p:sp>
          <p:nvSpPr>
            <p:cNvPr id="15483" name="Freeform 130"/>
            <p:cNvSpPr>
              <a:spLocks/>
            </p:cNvSpPr>
            <p:nvPr/>
          </p:nvSpPr>
          <p:spPr bwMode="auto">
            <a:xfrm>
              <a:off x="2009" y="3310"/>
              <a:ext cx="78" cy="119"/>
            </a:xfrm>
            <a:custGeom>
              <a:avLst/>
              <a:gdLst>
                <a:gd name="T0" fmla="*/ 0 w 232"/>
                <a:gd name="T1" fmla="*/ 0 h 355"/>
                <a:gd name="T2" fmla="*/ 0 w 232"/>
                <a:gd name="T3" fmla="*/ 0 h 355"/>
                <a:gd name="T4" fmla="*/ 0 w 232"/>
                <a:gd name="T5" fmla="*/ 0 h 355"/>
                <a:gd name="T6" fmla="*/ 0 w 232"/>
                <a:gd name="T7" fmla="*/ 0 h 355"/>
                <a:gd name="T8" fmla="*/ 0 w 232"/>
                <a:gd name="T9" fmla="*/ 0 h 355"/>
                <a:gd name="T10" fmla="*/ 0 w 232"/>
                <a:gd name="T11" fmla="*/ 0 h 355"/>
                <a:gd name="T12" fmla="*/ 0 w 232"/>
                <a:gd name="T13" fmla="*/ 0 h 355"/>
                <a:gd name="T14" fmla="*/ 0 w 232"/>
                <a:gd name="T15" fmla="*/ 0 h 355"/>
                <a:gd name="T16" fmla="*/ 0 w 232"/>
                <a:gd name="T17" fmla="*/ 0 h 355"/>
                <a:gd name="T18" fmla="*/ 0 w 232"/>
                <a:gd name="T19" fmla="*/ 0 h 355"/>
                <a:gd name="T20" fmla="*/ 0 w 232"/>
                <a:gd name="T21" fmla="*/ 0 h 355"/>
                <a:gd name="T22" fmla="*/ 0 w 232"/>
                <a:gd name="T23" fmla="*/ 0 h 355"/>
                <a:gd name="T24" fmla="*/ 0 w 232"/>
                <a:gd name="T25" fmla="*/ 0 h 355"/>
                <a:gd name="T26" fmla="*/ 0 w 232"/>
                <a:gd name="T27" fmla="*/ 0 h 355"/>
                <a:gd name="T28" fmla="*/ 0 w 232"/>
                <a:gd name="T29" fmla="*/ 0 h 355"/>
                <a:gd name="T30" fmla="*/ 0 w 232"/>
                <a:gd name="T31" fmla="*/ 0 h 355"/>
                <a:gd name="T32" fmla="*/ 0 w 232"/>
                <a:gd name="T33" fmla="*/ 0 h 355"/>
                <a:gd name="T34" fmla="*/ 0 w 232"/>
                <a:gd name="T35" fmla="*/ 0 h 355"/>
                <a:gd name="T36" fmla="*/ 0 w 232"/>
                <a:gd name="T37" fmla="*/ 0 h 355"/>
                <a:gd name="T38" fmla="*/ 0 w 232"/>
                <a:gd name="T39" fmla="*/ 0 h 355"/>
                <a:gd name="T40" fmla="*/ 0 w 232"/>
                <a:gd name="T41" fmla="*/ 0 h 355"/>
                <a:gd name="T42" fmla="*/ 0 w 232"/>
                <a:gd name="T43" fmla="*/ 0 h 355"/>
                <a:gd name="T44" fmla="*/ 0 w 232"/>
                <a:gd name="T45" fmla="*/ 0 h 355"/>
                <a:gd name="T46" fmla="*/ 0 w 232"/>
                <a:gd name="T47" fmla="*/ 0 h 355"/>
                <a:gd name="T48" fmla="*/ 0 w 232"/>
                <a:gd name="T49" fmla="*/ 0 h 355"/>
                <a:gd name="T50" fmla="*/ 0 w 232"/>
                <a:gd name="T51" fmla="*/ 0 h 355"/>
                <a:gd name="T52" fmla="*/ 0 w 232"/>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
                <a:gd name="T82" fmla="*/ 0 h 355"/>
                <a:gd name="T83" fmla="*/ 232 w 232"/>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 h="355">
                  <a:moveTo>
                    <a:pt x="0" y="13"/>
                  </a:moveTo>
                  <a:lnTo>
                    <a:pt x="55" y="28"/>
                  </a:lnTo>
                  <a:lnTo>
                    <a:pt x="110" y="54"/>
                  </a:lnTo>
                  <a:lnTo>
                    <a:pt x="151" y="81"/>
                  </a:lnTo>
                  <a:lnTo>
                    <a:pt x="179" y="122"/>
                  </a:lnTo>
                  <a:lnTo>
                    <a:pt x="192" y="164"/>
                  </a:lnTo>
                  <a:lnTo>
                    <a:pt x="192" y="177"/>
                  </a:lnTo>
                  <a:lnTo>
                    <a:pt x="206" y="232"/>
                  </a:lnTo>
                  <a:lnTo>
                    <a:pt x="192" y="273"/>
                  </a:lnTo>
                  <a:lnTo>
                    <a:pt x="179" y="300"/>
                  </a:lnTo>
                  <a:lnTo>
                    <a:pt x="151" y="328"/>
                  </a:lnTo>
                  <a:lnTo>
                    <a:pt x="137" y="341"/>
                  </a:lnTo>
                  <a:lnTo>
                    <a:pt x="151" y="355"/>
                  </a:lnTo>
                  <a:lnTo>
                    <a:pt x="192" y="328"/>
                  </a:lnTo>
                  <a:lnTo>
                    <a:pt x="219" y="300"/>
                  </a:lnTo>
                  <a:lnTo>
                    <a:pt x="219" y="286"/>
                  </a:lnTo>
                  <a:lnTo>
                    <a:pt x="232" y="245"/>
                  </a:lnTo>
                  <a:lnTo>
                    <a:pt x="232" y="218"/>
                  </a:lnTo>
                  <a:lnTo>
                    <a:pt x="232" y="177"/>
                  </a:lnTo>
                  <a:lnTo>
                    <a:pt x="206" y="122"/>
                  </a:lnTo>
                  <a:lnTo>
                    <a:pt x="192" y="81"/>
                  </a:lnTo>
                  <a:lnTo>
                    <a:pt x="179" y="68"/>
                  </a:lnTo>
                  <a:lnTo>
                    <a:pt x="151" y="41"/>
                  </a:lnTo>
                  <a:lnTo>
                    <a:pt x="96" y="13"/>
                  </a:lnTo>
                  <a:lnTo>
                    <a:pt x="83" y="0"/>
                  </a:lnTo>
                  <a:lnTo>
                    <a:pt x="28" y="0"/>
                  </a:lnTo>
                  <a:lnTo>
                    <a:pt x="0" y="13"/>
                  </a:lnTo>
                </a:path>
              </a:pathLst>
            </a:custGeom>
            <a:noFill/>
            <a:ln w="0">
              <a:solidFill>
                <a:srgbClr val="000000"/>
              </a:solidFill>
              <a:round/>
              <a:headEnd/>
              <a:tailEnd/>
            </a:ln>
          </p:spPr>
          <p:txBody>
            <a:bodyPr/>
            <a:lstStyle/>
            <a:p>
              <a:endParaRPr lang="en-US"/>
            </a:p>
          </p:txBody>
        </p:sp>
        <p:sp>
          <p:nvSpPr>
            <p:cNvPr id="15484" name="Freeform 131"/>
            <p:cNvSpPr>
              <a:spLocks/>
            </p:cNvSpPr>
            <p:nvPr/>
          </p:nvSpPr>
          <p:spPr bwMode="auto">
            <a:xfrm>
              <a:off x="2009" y="3310"/>
              <a:ext cx="78" cy="119"/>
            </a:xfrm>
            <a:custGeom>
              <a:avLst/>
              <a:gdLst>
                <a:gd name="T0" fmla="*/ 0 w 232"/>
                <a:gd name="T1" fmla="*/ 0 h 355"/>
                <a:gd name="T2" fmla="*/ 0 w 232"/>
                <a:gd name="T3" fmla="*/ 0 h 355"/>
                <a:gd name="T4" fmla="*/ 0 w 232"/>
                <a:gd name="T5" fmla="*/ 0 h 355"/>
                <a:gd name="T6" fmla="*/ 0 w 232"/>
                <a:gd name="T7" fmla="*/ 0 h 355"/>
                <a:gd name="T8" fmla="*/ 0 w 232"/>
                <a:gd name="T9" fmla="*/ 0 h 355"/>
                <a:gd name="T10" fmla="*/ 0 w 232"/>
                <a:gd name="T11" fmla="*/ 0 h 355"/>
                <a:gd name="T12" fmla="*/ 0 w 232"/>
                <a:gd name="T13" fmla="*/ 0 h 355"/>
                <a:gd name="T14" fmla="*/ 0 w 232"/>
                <a:gd name="T15" fmla="*/ 0 h 355"/>
                <a:gd name="T16" fmla="*/ 0 w 232"/>
                <a:gd name="T17" fmla="*/ 0 h 355"/>
                <a:gd name="T18" fmla="*/ 0 w 232"/>
                <a:gd name="T19" fmla="*/ 0 h 355"/>
                <a:gd name="T20" fmla="*/ 0 w 232"/>
                <a:gd name="T21" fmla="*/ 0 h 355"/>
                <a:gd name="T22" fmla="*/ 0 w 232"/>
                <a:gd name="T23" fmla="*/ 0 h 355"/>
                <a:gd name="T24" fmla="*/ 0 w 232"/>
                <a:gd name="T25" fmla="*/ 0 h 355"/>
                <a:gd name="T26" fmla="*/ 0 w 232"/>
                <a:gd name="T27" fmla="*/ 0 h 355"/>
                <a:gd name="T28" fmla="*/ 0 w 232"/>
                <a:gd name="T29" fmla="*/ 0 h 355"/>
                <a:gd name="T30" fmla="*/ 0 w 232"/>
                <a:gd name="T31" fmla="*/ 0 h 355"/>
                <a:gd name="T32" fmla="*/ 0 w 232"/>
                <a:gd name="T33" fmla="*/ 0 h 355"/>
                <a:gd name="T34" fmla="*/ 0 w 232"/>
                <a:gd name="T35" fmla="*/ 0 h 355"/>
                <a:gd name="T36" fmla="*/ 0 w 232"/>
                <a:gd name="T37" fmla="*/ 0 h 355"/>
                <a:gd name="T38" fmla="*/ 0 w 232"/>
                <a:gd name="T39" fmla="*/ 0 h 355"/>
                <a:gd name="T40" fmla="*/ 0 w 232"/>
                <a:gd name="T41" fmla="*/ 0 h 355"/>
                <a:gd name="T42" fmla="*/ 0 w 232"/>
                <a:gd name="T43" fmla="*/ 0 h 355"/>
                <a:gd name="T44" fmla="*/ 0 w 232"/>
                <a:gd name="T45" fmla="*/ 0 h 355"/>
                <a:gd name="T46" fmla="*/ 0 w 232"/>
                <a:gd name="T47" fmla="*/ 0 h 355"/>
                <a:gd name="T48" fmla="*/ 0 w 232"/>
                <a:gd name="T49" fmla="*/ 0 h 355"/>
                <a:gd name="T50" fmla="*/ 0 w 232"/>
                <a:gd name="T51" fmla="*/ 0 h 355"/>
                <a:gd name="T52" fmla="*/ 0 w 232"/>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
                <a:gd name="T82" fmla="*/ 0 h 355"/>
                <a:gd name="T83" fmla="*/ 232 w 232"/>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 h="355">
                  <a:moveTo>
                    <a:pt x="0" y="13"/>
                  </a:moveTo>
                  <a:lnTo>
                    <a:pt x="55" y="28"/>
                  </a:lnTo>
                  <a:lnTo>
                    <a:pt x="110" y="54"/>
                  </a:lnTo>
                  <a:lnTo>
                    <a:pt x="151" y="81"/>
                  </a:lnTo>
                  <a:lnTo>
                    <a:pt x="179" y="122"/>
                  </a:lnTo>
                  <a:lnTo>
                    <a:pt x="192" y="164"/>
                  </a:lnTo>
                  <a:lnTo>
                    <a:pt x="192" y="177"/>
                  </a:lnTo>
                  <a:lnTo>
                    <a:pt x="206" y="232"/>
                  </a:lnTo>
                  <a:lnTo>
                    <a:pt x="192" y="273"/>
                  </a:lnTo>
                  <a:lnTo>
                    <a:pt x="179" y="300"/>
                  </a:lnTo>
                  <a:lnTo>
                    <a:pt x="151" y="328"/>
                  </a:lnTo>
                  <a:lnTo>
                    <a:pt x="137" y="341"/>
                  </a:lnTo>
                  <a:lnTo>
                    <a:pt x="151" y="355"/>
                  </a:lnTo>
                  <a:lnTo>
                    <a:pt x="192" y="328"/>
                  </a:lnTo>
                  <a:lnTo>
                    <a:pt x="219" y="300"/>
                  </a:lnTo>
                  <a:lnTo>
                    <a:pt x="219" y="286"/>
                  </a:lnTo>
                  <a:lnTo>
                    <a:pt x="232" y="245"/>
                  </a:lnTo>
                  <a:lnTo>
                    <a:pt x="232" y="218"/>
                  </a:lnTo>
                  <a:lnTo>
                    <a:pt x="232" y="177"/>
                  </a:lnTo>
                  <a:lnTo>
                    <a:pt x="206" y="122"/>
                  </a:lnTo>
                  <a:lnTo>
                    <a:pt x="192" y="81"/>
                  </a:lnTo>
                  <a:lnTo>
                    <a:pt x="179" y="68"/>
                  </a:lnTo>
                  <a:lnTo>
                    <a:pt x="151" y="41"/>
                  </a:lnTo>
                  <a:lnTo>
                    <a:pt x="96" y="13"/>
                  </a:lnTo>
                  <a:lnTo>
                    <a:pt x="83" y="0"/>
                  </a:lnTo>
                  <a:lnTo>
                    <a:pt x="28" y="0"/>
                  </a:lnTo>
                  <a:lnTo>
                    <a:pt x="0" y="13"/>
                  </a:lnTo>
                </a:path>
              </a:pathLst>
            </a:custGeom>
            <a:noFill/>
            <a:ln w="0">
              <a:solidFill>
                <a:srgbClr val="000000"/>
              </a:solidFill>
              <a:round/>
              <a:headEnd/>
              <a:tailEnd/>
            </a:ln>
          </p:spPr>
          <p:txBody>
            <a:bodyPr/>
            <a:lstStyle/>
            <a:p>
              <a:endParaRPr lang="en-US"/>
            </a:p>
          </p:txBody>
        </p:sp>
        <p:sp>
          <p:nvSpPr>
            <p:cNvPr id="15485" name="Freeform 132"/>
            <p:cNvSpPr>
              <a:spLocks/>
            </p:cNvSpPr>
            <p:nvPr/>
          </p:nvSpPr>
          <p:spPr bwMode="auto">
            <a:xfrm>
              <a:off x="1687" y="3242"/>
              <a:ext cx="223" cy="105"/>
            </a:xfrm>
            <a:custGeom>
              <a:avLst/>
              <a:gdLst>
                <a:gd name="T0" fmla="*/ 0 w 668"/>
                <a:gd name="T1" fmla="*/ 0 h 313"/>
                <a:gd name="T2" fmla="*/ 0 w 668"/>
                <a:gd name="T3" fmla="*/ 0 h 313"/>
                <a:gd name="T4" fmla="*/ 0 w 668"/>
                <a:gd name="T5" fmla="*/ 0 h 313"/>
                <a:gd name="T6" fmla="*/ 0 w 668"/>
                <a:gd name="T7" fmla="*/ 0 h 313"/>
                <a:gd name="T8" fmla="*/ 0 w 668"/>
                <a:gd name="T9" fmla="*/ 0 h 313"/>
                <a:gd name="T10" fmla="*/ 0 w 668"/>
                <a:gd name="T11" fmla="*/ 0 h 313"/>
                <a:gd name="T12" fmla="*/ 0 w 668"/>
                <a:gd name="T13" fmla="*/ 0 h 313"/>
                <a:gd name="T14" fmla="*/ 0 w 668"/>
                <a:gd name="T15" fmla="*/ 0 h 313"/>
                <a:gd name="T16" fmla="*/ 0 w 668"/>
                <a:gd name="T17" fmla="*/ 0 h 313"/>
                <a:gd name="T18" fmla="*/ 0 w 668"/>
                <a:gd name="T19" fmla="*/ 0 h 313"/>
                <a:gd name="T20" fmla="*/ 0 w 668"/>
                <a:gd name="T21" fmla="*/ 0 h 313"/>
                <a:gd name="T22" fmla="*/ 0 w 668"/>
                <a:gd name="T23" fmla="*/ 0 h 313"/>
                <a:gd name="T24" fmla="*/ 0 w 668"/>
                <a:gd name="T25" fmla="*/ 0 h 313"/>
                <a:gd name="T26" fmla="*/ 0 w 668"/>
                <a:gd name="T27" fmla="*/ 0 h 313"/>
                <a:gd name="T28" fmla="*/ 0 w 668"/>
                <a:gd name="T29" fmla="*/ 0 h 313"/>
                <a:gd name="T30" fmla="*/ 0 w 668"/>
                <a:gd name="T31" fmla="*/ 0 h 313"/>
                <a:gd name="T32" fmla="*/ 0 w 668"/>
                <a:gd name="T33" fmla="*/ 0 h 313"/>
                <a:gd name="T34" fmla="*/ 0 w 668"/>
                <a:gd name="T35" fmla="*/ 0 h 313"/>
                <a:gd name="T36" fmla="*/ 0 w 668"/>
                <a:gd name="T37" fmla="*/ 0 h 313"/>
                <a:gd name="T38" fmla="*/ 0 w 668"/>
                <a:gd name="T39" fmla="*/ 0 h 313"/>
                <a:gd name="T40" fmla="*/ 0 w 668"/>
                <a:gd name="T41" fmla="*/ 0 h 313"/>
                <a:gd name="T42" fmla="*/ 0 w 668"/>
                <a:gd name="T43" fmla="*/ 0 h 313"/>
                <a:gd name="T44" fmla="*/ 0 w 668"/>
                <a:gd name="T45" fmla="*/ 0 h 313"/>
                <a:gd name="T46" fmla="*/ 0 w 668"/>
                <a:gd name="T47" fmla="*/ 0 h 313"/>
                <a:gd name="T48" fmla="*/ 0 w 668"/>
                <a:gd name="T49" fmla="*/ 0 h 313"/>
                <a:gd name="T50" fmla="*/ 0 w 668"/>
                <a:gd name="T51" fmla="*/ 0 h 313"/>
                <a:gd name="T52" fmla="*/ 0 w 668"/>
                <a:gd name="T53" fmla="*/ 0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8"/>
                <a:gd name="T82" fmla="*/ 0 h 313"/>
                <a:gd name="T83" fmla="*/ 668 w 668"/>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8" h="313">
                  <a:moveTo>
                    <a:pt x="668" y="162"/>
                  </a:moveTo>
                  <a:lnTo>
                    <a:pt x="600" y="136"/>
                  </a:lnTo>
                  <a:lnTo>
                    <a:pt x="491" y="122"/>
                  </a:lnTo>
                  <a:lnTo>
                    <a:pt x="395" y="109"/>
                  </a:lnTo>
                  <a:lnTo>
                    <a:pt x="355" y="109"/>
                  </a:lnTo>
                  <a:lnTo>
                    <a:pt x="300" y="136"/>
                  </a:lnTo>
                  <a:lnTo>
                    <a:pt x="272" y="136"/>
                  </a:lnTo>
                  <a:lnTo>
                    <a:pt x="191" y="204"/>
                  </a:lnTo>
                  <a:lnTo>
                    <a:pt x="149" y="232"/>
                  </a:lnTo>
                  <a:lnTo>
                    <a:pt x="96" y="285"/>
                  </a:lnTo>
                  <a:lnTo>
                    <a:pt x="68" y="313"/>
                  </a:lnTo>
                  <a:lnTo>
                    <a:pt x="0" y="272"/>
                  </a:lnTo>
                  <a:lnTo>
                    <a:pt x="41" y="217"/>
                  </a:lnTo>
                  <a:lnTo>
                    <a:pt x="109" y="149"/>
                  </a:lnTo>
                  <a:lnTo>
                    <a:pt x="164" y="94"/>
                  </a:lnTo>
                  <a:lnTo>
                    <a:pt x="232" y="55"/>
                  </a:lnTo>
                  <a:lnTo>
                    <a:pt x="272" y="27"/>
                  </a:lnTo>
                  <a:lnTo>
                    <a:pt x="355" y="0"/>
                  </a:lnTo>
                  <a:lnTo>
                    <a:pt x="381" y="0"/>
                  </a:lnTo>
                  <a:lnTo>
                    <a:pt x="423" y="14"/>
                  </a:lnTo>
                  <a:lnTo>
                    <a:pt x="504" y="42"/>
                  </a:lnTo>
                  <a:lnTo>
                    <a:pt x="532" y="55"/>
                  </a:lnTo>
                  <a:lnTo>
                    <a:pt x="572" y="68"/>
                  </a:lnTo>
                  <a:lnTo>
                    <a:pt x="613" y="109"/>
                  </a:lnTo>
                  <a:lnTo>
                    <a:pt x="640" y="122"/>
                  </a:lnTo>
                  <a:lnTo>
                    <a:pt x="655" y="122"/>
                  </a:lnTo>
                  <a:lnTo>
                    <a:pt x="668" y="162"/>
                  </a:lnTo>
                  <a:close/>
                </a:path>
              </a:pathLst>
            </a:custGeom>
            <a:solidFill>
              <a:srgbClr val="0E0D0D"/>
            </a:solidFill>
            <a:ln w="9525">
              <a:noFill/>
              <a:round/>
              <a:headEnd/>
              <a:tailEnd/>
            </a:ln>
          </p:spPr>
          <p:txBody>
            <a:bodyPr/>
            <a:lstStyle/>
            <a:p>
              <a:endParaRPr lang="en-US"/>
            </a:p>
          </p:txBody>
        </p:sp>
        <p:sp>
          <p:nvSpPr>
            <p:cNvPr id="15486" name="Freeform 133"/>
            <p:cNvSpPr>
              <a:spLocks/>
            </p:cNvSpPr>
            <p:nvPr/>
          </p:nvSpPr>
          <p:spPr bwMode="auto">
            <a:xfrm>
              <a:off x="1687" y="3242"/>
              <a:ext cx="223" cy="105"/>
            </a:xfrm>
            <a:custGeom>
              <a:avLst/>
              <a:gdLst>
                <a:gd name="T0" fmla="*/ 0 w 668"/>
                <a:gd name="T1" fmla="*/ 0 h 313"/>
                <a:gd name="T2" fmla="*/ 0 w 668"/>
                <a:gd name="T3" fmla="*/ 0 h 313"/>
                <a:gd name="T4" fmla="*/ 0 w 668"/>
                <a:gd name="T5" fmla="*/ 0 h 313"/>
                <a:gd name="T6" fmla="*/ 0 w 668"/>
                <a:gd name="T7" fmla="*/ 0 h 313"/>
                <a:gd name="T8" fmla="*/ 0 w 668"/>
                <a:gd name="T9" fmla="*/ 0 h 313"/>
                <a:gd name="T10" fmla="*/ 0 w 668"/>
                <a:gd name="T11" fmla="*/ 0 h 313"/>
                <a:gd name="T12" fmla="*/ 0 w 668"/>
                <a:gd name="T13" fmla="*/ 0 h 313"/>
                <a:gd name="T14" fmla="*/ 0 w 668"/>
                <a:gd name="T15" fmla="*/ 0 h 313"/>
                <a:gd name="T16" fmla="*/ 0 w 668"/>
                <a:gd name="T17" fmla="*/ 0 h 313"/>
                <a:gd name="T18" fmla="*/ 0 w 668"/>
                <a:gd name="T19" fmla="*/ 0 h 313"/>
                <a:gd name="T20" fmla="*/ 0 w 668"/>
                <a:gd name="T21" fmla="*/ 0 h 313"/>
                <a:gd name="T22" fmla="*/ 0 w 668"/>
                <a:gd name="T23" fmla="*/ 0 h 313"/>
                <a:gd name="T24" fmla="*/ 0 w 668"/>
                <a:gd name="T25" fmla="*/ 0 h 313"/>
                <a:gd name="T26" fmla="*/ 0 w 668"/>
                <a:gd name="T27" fmla="*/ 0 h 313"/>
                <a:gd name="T28" fmla="*/ 0 w 668"/>
                <a:gd name="T29" fmla="*/ 0 h 313"/>
                <a:gd name="T30" fmla="*/ 0 w 668"/>
                <a:gd name="T31" fmla="*/ 0 h 313"/>
                <a:gd name="T32" fmla="*/ 0 w 668"/>
                <a:gd name="T33" fmla="*/ 0 h 313"/>
                <a:gd name="T34" fmla="*/ 0 w 668"/>
                <a:gd name="T35" fmla="*/ 0 h 313"/>
                <a:gd name="T36" fmla="*/ 0 w 668"/>
                <a:gd name="T37" fmla="*/ 0 h 313"/>
                <a:gd name="T38" fmla="*/ 0 w 668"/>
                <a:gd name="T39" fmla="*/ 0 h 313"/>
                <a:gd name="T40" fmla="*/ 0 w 668"/>
                <a:gd name="T41" fmla="*/ 0 h 313"/>
                <a:gd name="T42" fmla="*/ 0 w 668"/>
                <a:gd name="T43" fmla="*/ 0 h 313"/>
                <a:gd name="T44" fmla="*/ 0 w 668"/>
                <a:gd name="T45" fmla="*/ 0 h 313"/>
                <a:gd name="T46" fmla="*/ 0 w 668"/>
                <a:gd name="T47" fmla="*/ 0 h 313"/>
                <a:gd name="T48" fmla="*/ 0 w 668"/>
                <a:gd name="T49" fmla="*/ 0 h 313"/>
                <a:gd name="T50" fmla="*/ 0 w 668"/>
                <a:gd name="T51" fmla="*/ 0 h 313"/>
                <a:gd name="T52" fmla="*/ 0 w 668"/>
                <a:gd name="T53" fmla="*/ 0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8"/>
                <a:gd name="T82" fmla="*/ 0 h 313"/>
                <a:gd name="T83" fmla="*/ 668 w 668"/>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8" h="313">
                  <a:moveTo>
                    <a:pt x="668" y="162"/>
                  </a:moveTo>
                  <a:lnTo>
                    <a:pt x="600" y="136"/>
                  </a:lnTo>
                  <a:lnTo>
                    <a:pt x="491" y="122"/>
                  </a:lnTo>
                  <a:lnTo>
                    <a:pt x="395" y="109"/>
                  </a:lnTo>
                  <a:lnTo>
                    <a:pt x="355" y="109"/>
                  </a:lnTo>
                  <a:lnTo>
                    <a:pt x="300" y="136"/>
                  </a:lnTo>
                  <a:lnTo>
                    <a:pt x="272" y="136"/>
                  </a:lnTo>
                  <a:lnTo>
                    <a:pt x="191" y="204"/>
                  </a:lnTo>
                  <a:lnTo>
                    <a:pt x="149" y="232"/>
                  </a:lnTo>
                  <a:lnTo>
                    <a:pt x="96" y="285"/>
                  </a:lnTo>
                  <a:lnTo>
                    <a:pt x="68" y="313"/>
                  </a:lnTo>
                  <a:lnTo>
                    <a:pt x="0" y="272"/>
                  </a:lnTo>
                  <a:lnTo>
                    <a:pt x="41" y="217"/>
                  </a:lnTo>
                  <a:lnTo>
                    <a:pt x="109" y="149"/>
                  </a:lnTo>
                  <a:lnTo>
                    <a:pt x="164" y="94"/>
                  </a:lnTo>
                  <a:lnTo>
                    <a:pt x="232" y="55"/>
                  </a:lnTo>
                  <a:lnTo>
                    <a:pt x="272" y="27"/>
                  </a:lnTo>
                  <a:lnTo>
                    <a:pt x="355" y="0"/>
                  </a:lnTo>
                  <a:lnTo>
                    <a:pt x="381" y="0"/>
                  </a:lnTo>
                  <a:lnTo>
                    <a:pt x="423" y="14"/>
                  </a:lnTo>
                  <a:lnTo>
                    <a:pt x="504" y="42"/>
                  </a:lnTo>
                  <a:lnTo>
                    <a:pt x="532" y="55"/>
                  </a:lnTo>
                  <a:lnTo>
                    <a:pt x="572" y="68"/>
                  </a:lnTo>
                  <a:lnTo>
                    <a:pt x="613" y="109"/>
                  </a:lnTo>
                  <a:lnTo>
                    <a:pt x="640" y="122"/>
                  </a:lnTo>
                  <a:lnTo>
                    <a:pt x="655" y="122"/>
                  </a:lnTo>
                  <a:lnTo>
                    <a:pt x="668" y="162"/>
                  </a:lnTo>
                </a:path>
              </a:pathLst>
            </a:custGeom>
            <a:noFill/>
            <a:ln w="0">
              <a:solidFill>
                <a:srgbClr val="000000"/>
              </a:solidFill>
              <a:round/>
              <a:headEnd/>
              <a:tailEnd/>
            </a:ln>
          </p:spPr>
          <p:txBody>
            <a:bodyPr/>
            <a:lstStyle/>
            <a:p>
              <a:endParaRPr lang="en-US"/>
            </a:p>
          </p:txBody>
        </p:sp>
        <p:sp>
          <p:nvSpPr>
            <p:cNvPr id="15487" name="Freeform 134"/>
            <p:cNvSpPr>
              <a:spLocks/>
            </p:cNvSpPr>
            <p:nvPr/>
          </p:nvSpPr>
          <p:spPr bwMode="auto">
            <a:xfrm>
              <a:off x="1687" y="3242"/>
              <a:ext cx="223" cy="105"/>
            </a:xfrm>
            <a:custGeom>
              <a:avLst/>
              <a:gdLst>
                <a:gd name="T0" fmla="*/ 0 w 668"/>
                <a:gd name="T1" fmla="*/ 0 h 313"/>
                <a:gd name="T2" fmla="*/ 0 w 668"/>
                <a:gd name="T3" fmla="*/ 0 h 313"/>
                <a:gd name="T4" fmla="*/ 0 w 668"/>
                <a:gd name="T5" fmla="*/ 0 h 313"/>
                <a:gd name="T6" fmla="*/ 0 w 668"/>
                <a:gd name="T7" fmla="*/ 0 h 313"/>
                <a:gd name="T8" fmla="*/ 0 w 668"/>
                <a:gd name="T9" fmla="*/ 0 h 313"/>
                <a:gd name="T10" fmla="*/ 0 w 668"/>
                <a:gd name="T11" fmla="*/ 0 h 313"/>
                <a:gd name="T12" fmla="*/ 0 w 668"/>
                <a:gd name="T13" fmla="*/ 0 h 313"/>
                <a:gd name="T14" fmla="*/ 0 w 668"/>
                <a:gd name="T15" fmla="*/ 0 h 313"/>
                <a:gd name="T16" fmla="*/ 0 w 668"/>
                <a:gd name="T17" fmla="*/ 0 h 313"/>
                <a:gd name="T18" fmla="*/ 0 w 668"/>
                <a:gd name="T19" fmla="*/ 0 h 313"/>
                <a:gd name="T20" fmla="*/ 0 w 668"/>
                <a:gd name="T21" fmla="*/ 0 h 313"/>
                <a:gd name="T22" fmla="*/ 0 w 668"/>
                <a:gd name="T23" fmla="*/ 0 h 313"/>
                <a:gd name="T24" fmla="*/ 0 w 668"/>
                <a:gd name="T25" fmla="*/ 0 h 313"/>
                <a:gd name="T26" fmla="*/ 0 w 668"/>
                <a:gd name="T27" fmla="*/ 0 h 313"/>
                <a:gd name="T28" fmla="*/ 0 w 668"/>
                <a:gd name="T29" fmla="*/ 0 h 313"/>
                <a:gd name="T30" fmla="*/ 0 w 668"/>
                <a:gd name="T31" fmla="*/ 0 h 313"/>
                <a:gd name="T32" fmla="*/ 0 w 668"/>
                <a:gd name="T33" fmla="*/ 0 h 313"/>
                <a:gd name="T34" fmla="*/ 0 w 668"/>
                <a:gd name="T35" fmla="*/ 0 h 313"/>
                <a:gd name="T36" fmla="*/ 0 w 668"/>
                <a:gd name="T37" fmla="*/ 0 h 313"/>
                <a:gd name="T38" fmla="*/ 0 w 668"/>
                <a:gd name="T39" fmla="*/ 0 h 313"/>
                <a:gd name="T40" fmla="*/ 0 w 668"/>
                <a:gd name="T41" fmla="*/ 0 h 313"/>
                <a:gd name="T42" fmla="*/ 0 w 668"/>
                <a:gd name="T43" fmla="*/ 0 h 313"/>
                <a:gd name="T44" fmla="*/ 0 w 668"/>
                <a:gd name="T45" fmla="*/ 0 h 313"/>
                <a:gd name="T46" fmla="*/ 0 w 668"/>
                <a:gd name="T47" fmla="*/ 0 h 313"/>
                <a:gd name="T48" fmla="*/ 0 w 668"/>
                <a:gd name="T49" fmla="*/ 0 h 313"/>
                <a:gd name="T50" fmla="*/ 0 w 668"/>
                <a:gd name="T51" fmla="*/ 0 h 313"/>
                <a:gd name="T52" fmla="*/ 0 w 668"/>
                <a:gd name="T53" fmla="*/ 0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8"/>
                <a:gd name="T82" fmla="*/ 0 h 313"/>
                <a:gd name="T83" fmla="*/ 668 w 668"/>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8" h="313">
                  <a:moveTo>
                    <a:pt x="668" y="162"/>
                  </a:moveTo>
                  <a:lnTo>
                    <a:pt x="600" y="136"/>
                  </a:lnTo>
                  <a:lnTo>
                    <a:pt x="491" y="122"/>
                  </a:lnTo>
                  <a:lnTo>
                    <a:pt x="395" y="109"/>
                  </a:lnTo>
                  <a:lnTo>
                    <a:pt x="355" y="109"/>
                  </a:lnTo>
                  <a:lnTo>
                    <a:pt x="300" y="136"/>
                  </a:lnTo>
                  <a:lnTo>
                    <a:pt x="272" y="136"/>
                  </a:lnTo>
                  <a:lnTo>
                    <a:pt x="191" y="204"/>
                  </a:lnTo>
                  <a:lnTo>
                    <a:pt x="149" y="232"/>
                  </a:lnTo>
                  <a:lnTo>
                    <a:pt x="96" y="285"/>
                  </a:lnTo>
                  <a:lnTo>
                    <a:pt x="68" y="313"/>
                  </a:lnTo>
                  <a:lnTo>
                    <a:pt x="0" y="272"/>
                  </a:lnTo>
                  <a:lnTo>
                    <a:pt x="41" y="217"/>
                  </a:lnTo>
                  <a:lnTo>
                    <a:pt x="109" y="149"/>
                  </a:lnTo>
                  <a:lnTo>
                    <a:pt x="164" y="94"/>
                  </a:lnTo>
                  <a:lnTo>
                    <a:pt x="232" y="55"/>
                  </a:lnTo>
                  <a:lnTo>
                    <a:pt x="272" y="27"/>
                  </a:lnTo>
                  <a:lnTo>
                    <a:pt x="355" y="0"/>
                  </a:lnTo>
                  <a:lnTo>
                    <a:pt x="381" y="0"/>
                  </a:lnTo>
                  <a:lnTo>
                    <a:pt x="423" y="14"/>
                  </a:lnTo>
                  <a:lnTo>
                    <a:pt x="504" y="42"/>
                  </a:lnTo>
                  <a:lnTo>
                    <a:pt x="532" y="55"/>
                  </a:lnTo>
                  <a:lnTo>
                    <a:pt x="572" y="68"/>
                  </a:lnTo>
                  <a:lnTo>
                    <a:pt x="613" y="109"/>
                  </a:lnTo>
                  <a:lnTo>
                    <a:pt x="640" y="122"/>
                  </a:lnTo>
                  <a:lnTo>
                    <a:pt x="655" y="122"/>
                  </a:lnTo>
                  <a:lnTo>
                    <a:pt x="668" y="162"/>
                  </a:lnTo>
                </a:path>
              </a:pathLst>
            </a:custGeom>
            <a:noFill/>
            <a:ln w="0">
              <a:solidFill>
                <a:srgbClr val="000000"/>
              </a:solidFill>
              <a:round/>
              <a:headEnd/>
              <a:tailEnd/>
            </a:ln>
          </p:spPr>
          <p:txBody>
            <a:bodyPr/>
            <a:lstStyle/>
            <a:p>
              <a:endParaRPr lang="en-US"/>
            </a:p>
          </p:txBody>
        </p:sp>
        <p:sp>
          <p:nvSpPr>
            <p:cNvPr id="15488" name="Freeform 135"/>
            <p:cNvSpPr>
              <a:spLocks/>
            </p:cNvSpPr>
            <p:nvPr/>
          </p:nvSpPr>
          <p:spPr bwMode="auto">
            <a:xfrm>
              <a:off x="1446" y="3365"/>
              <a:ext cx="237" cy="291"/>
            </a:xfrm>
            <a:custGeom>
              <a:avLst/>
              <a:gdLst>
                <a:gd name="T0" fmla="*/ 0 w 709"/>
                <a:gd name="T1" fmla="*/ 0 h 872"/>
                <a:gd name="T2" fmla="*/ 0 w 709"/>
                <a:gd name="T3" fmla="*/ 0 h 872"/>
                <a:gd name="T4" fmla="*/ 0 w 709"/>
                <a:gd name="T5" fmla="*/ 0 h 872"/>
                <a:gd name="T6" fmla="*/ 0 w 709"/>
                <a:gd name="T7" fmla="*/ 0 h 872"/>
                <a:gd name="T8" fmla="*/ 0 w 709"/>
                <a:gd name="T9" fmla="*/ 0 h 872"/>
                <a:gd name="T10" fmla="*/ 0 w 709"/>
                <a:gd name="T11" fmla="*/ 0 h 872"/>
                <a:gd name="T12" fmla="*/ 0 w 709"/>
                <a:gd name="T13" fmla="*/ 0 h 872"/>
                <a:gd name="T14" fmla="*/ 0 w 709"/>
                <a:gd name="T15" fmla="*/ 0 h 872"/>
                <a:gd name="T16" fmla="*/ 0 w 709"/>
                <a:gd name="T17" fmla="*/ 0 h 872"/>
                <a:gd name="T18" fmla="*/ 0 w 709"/>
                <a:gd name="T19" fmla="*/ 0 h 872"/>
                <a:gd name="T20" fmla="*/ 0 w 709"/>
                <a:gd name="T21" fmla="*/ 0 h 872"/>
                <a:gd name="T22" fmla="*/ 0 w 709"/>
                <a:gd name="T23" fmla="*/ 0 h 872"/>
                <a:gd name="T24" fmla="*/ 0 w 709"/>
                <a:gd name="T25" fmla="*/ 0 h 872"/>
                <a:gd name="T26" fmla="*/ 0 w 709"/>
                <a:gd name="T27" fmla="*/ 0 h 872"/>
                <a:gd name="T28" fmla="*/ 0 w 709"/>
                <a:gd name="T29" fmla="*/ 0 h 872"/>
                <a:gd name="T30" fmla="*/ 0 w 709"/>
                <a:gd name="T31" fmla="*/ 0 h 872"/>
                <a:gd name="T32" fmla="*/ 0 w 709"/>
                <a:gd name="T33" fmla="*/ 0 h 872"/>
                <a:gd name="T34" fmla="*/ 0 w 709"/>
                <a:gd name="T35" fmla="*/ 0 h 872"/>
                <a:gd name="T36" fmla="*/ 0 w 709"/>
                <a:gd name="T37" fmla="*/ 0 h 872"/>
                <a:gd name="T38" fmla="*/ 0 w 709"/>
                <a:gd name="T39" fmla="*/ 0 h 872"/>
                <a:gd name="T40" fmla="*/ 0 w 709"/>
                <a:gd name="T41" fmla="*/ 0 h 872"/>
                <a:gd name="T42" fmla="*/ 0 w 709"/>
                <a:gd name="T43" fmla="*/ 0 h 872"/>
                <a:gd name="T44" fmla="*/ 0 w 709"/>
                <a:gd name="T45" fmla="*/ 0 h 872"/>
                <a:gd name="T46" fmla="*/ 0 w 709"/>
                <a:gd name="T47" fmla="*/ 0 h 872"/>
                <a:gd name="T48" fmla="*/ 0 w 709"/>
                <a:gd name="T49" fmla="*/ 0 h 872"/>
                <a:gd name="T50" fmla="*/ 0 w 709"/>
                <a:gd name="T51" fmla="*/ 0 h 872"/>
                <a:gd name="T52" fmla="*/ 0 w 709"/>
                <a:gd name="T53" fmla="*/ 0 h 872"/>
                <a:gd name="T54" fmla="*/ 0 w 709"/>
                <a:gd name="T55" fmla="*/ 0 h 872"/>
                <a:gd name="T56" fmla="*/ 0 w 709"/>
                <a:gd name="T57" fmla="*/ 0 h 872"/>
                <a:gd name="T58" fmla="*/ 0 w 709"/>
                <a:gd name="T59" fmla="*/ 0 h 872"/>
                <a:gd name="T60" fmla="*/ 0 w 709"/>
                <a:gd name="T61" fmla="*/ 0 h 872"/>
                <a:gd name="T62" fmla="*/ 0 w 709"/>
                <a:gd name="T63" fmla="*/ 0 h 872"/>
                <a:gd name="T64" fmla="*/ 0 w 709"/>
                <a:gd name="T65" fmla="*/ 0 h 872"/>
                <a:gd name="T66" fmla="*/ 0 w 709"/>
                <a:gd name="T67" fmla="*/ 0 h 872"/>
                <a:gd name="T68" fmla="*/ 0 w 709"/>
                <a:gd name="T69" fmla="*/ 0 h 872"/>
                <a:gd name="T70" fmla="*/ 0 w 709"/>
                <a:gd name="T71" fmla="*/ 0 h 872"/>
                <a:gd name="T72" fmla="*/ 0 w 709"/>
                <a:gd name="T73" fmla="*/ 0 h 872"/>
                <a:gd name="T74" fmla="*/ 0 w 709"/>
                <a:gd name="T75" fmla="*/ 0 h 872"/>
                <a:gd name="T76" fmla="*/ 0 w 709"/>
                <a:gd name="T77" fmla="*/ 0 h 872"/>
                <a:gd name="T78" fmla="*/ 0 w 709"/>
                <a:gd name="T79" fmla="*/ 0 h 872"/>
                <a:gd name="T80" fmla="*/ 0 w 709"/>
                <a:gd name="T81" fmla="*/ 0 h 872"/>
                <a:gd name="T82" fmla="*/ 0 w 709"/>
                <a:gd name="T83" fmla="*/ 0 h 872"/>
                <a:gd name="T84" fmla="*/ 0 w 709"/>
                <a:gd name="T85" fmla="*/ 0 h 872"/>
                <a:gd name="T86" fmla="*/ 0 w 709"/>
                <a:gd name="T87" fmla="*/ 0 h 8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872"/>
                <a:gd name="T134" fmla="*/ 709 w 709"/>
                <a:gd name="T135" fmla="*/ 872 h 8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872">
                  <a:moveTo>
                    <a:pt x="668" y="95"/>
                  </a:moveTo>
                  <a:lnTo>
                    <a:pt x="709" y="27"/>
                  </a:lnTo>
                  <a:lnTo>
                    <a:pt x="695" y="13"/>
                  </a:lnTo>
                  <a:lnTo>
                    <a:pt x="668" y="0"/>
                  </a:lnTo>
                  <a:lnTo>
                    <a:pt x="613" y="0"/>
                  </a:lnTo>
                  <a:lnTo>
                    <a:pt x="545" y="13"/>
                  </a:lnTo>
                  <a:lnTo>
                    <a:pt x="477" y="54"/>
                  </a:lnTo>
                  <a:lnTo>
                    <a:pt x="423" y="95"/>
                  </a:lnTo>
                  <a:lnTo>
                    <a:pt x="396" y="95"/>
                  </a:lnTo>
                  <a:lnTo>
                    <a:pt x="341" y="136"/>
                  </a:lnTo>
                  <a:lnTo>
                    <a:pt x="286" y="177"/>
                  </a:lnTo>
                  <a:lnTo>
                    <a:pt x="259" y="191"/>
                  </a:lnTo>
                  <a:lnTo>
                    <a:pt x="204" y="259"/>
                  </a:lnTo>
                  <a:lnTo>
                    <a:pt x="190" y="300"/>
                  </a:lnTo>
                  <a:lnTo>
                    <a:pt x="177" y="340"/>
                  </a:lnTo>
                  <a:lnTo>
                    <a:pt x="136" y="395"/>
                  </a:lnTo>
                  <a:lnTo>
                    <a:pt x="122" y="436"/>
                  </a:lnTo>
                  <a:lnTo>
                    <a:pt x="68" y="531"/>
                  </a:lnTo>
                  <a:lnTo>
                    <a:pt x="41" y="600"/>
                  </a:lnTo>
                  <a:lnTo>
                    <a:pt x="26" y="655"/>
                  </a:lnTo>
                  <a:lnTo>
                    <a:pt x="13" y="708"/>
                  </a:lnTo>
                  <a:lnTo>
                    <a:pt x="13" y="750"/>
                  </a:lnTo>
                  <a:lnTo>
                    <a:pt x="13" y="804"/>
                  </a:lnTo>
                  <a:lnTo>
                    <a:pt x="0" y="872"/>
                  </a:lnTo>
                  <a:lnTo>
                    <a:pt x="26" y="872"/>
                  </a:lnTo>
                  <a:lnTo>
                    <a:pt x="54" y="818"/>
                  </a:lnTo>
                  <a:lnTo>
                    <a:pt x="81" y="763"/>
                  </a:lnTo>
                  <a:lnTo>
                    <a:pt x="81" y="708"/>
                  </a:lnTo>
                  <a:lnTo>
                    <a:pt x="81" y="655"/>
                  </a:lnTo>
                  <a:lnTo>
                    <a:pt x="96" y="600"/>
                  </a:lnTo>
                  <a:lnTo>
                    <a:pt x="149" y="504"/>
                  </a:lnTo>
                  <a:lnTo>
                    <a:pt x="164" y="449"/>
                  </a:lnTo>
                  <a:lnTo>
                    <a:pt x="204" y="395"/>
                  </a:lnTo>
                  <a:lnTo>
                    <a:pt x="245" y="340"/>
                  </a:lnTo>
                  <a:lnTo>
                    <a:pt x="300" y="259"/>
                  </a:lnTo>
                  <a:lnTo>
                    <a:pt x="354" y="217"/>
                  </a:lnTo>
                  <a:lnTo>
                    <a:pt x="396" y="191"/>
                  </a:lnTo>
                  <a:lnTo>
                    <a:pt x="449" y="149"/>
                  </a:lnTo>
                  <a:lnTo>
                    <a:pt x="504" y="122"/>
                  </a:lnTo>
                  <a:lnTo>
                    <a:pt x="532" y="109"/>
                  </a:lnTo>
                  <a:lnTo>
                    <a:pt x="572" y="95"/>
                  </a:lnTo>
                  <a:lnTo>
                    <a:pt x="627" y="68"/>
                  </a:lnTo>
                  <a:lnTo>
                    <a:pt x="640" y="68"/>
                  </a:lnTo>
                  <a:lnTo>
                    <a:pt x="668" y="95"/>
                  </a:lnTo>
                  <a:close/>
                </a:path>
              </a:pathLst>
            </a:custGeom>
            <a:solidFill>
              <a:srgbClr val="0E0D0D"/>
            </a:solidFill>
            <a:ln w="9525">
              <a:noFill/>
              <a:round/>
              <a:headEnd/>
              <a:tailEnd/>
            </a:ln>
          </p:spPr>
          <p:txBody>
            <a:bodyPr/>
            <a:lstStyle/>
            <a:p>
              <a:endParaRPr lang="en-US"/>
            </a:p>
          </p:txBody>
        </p:sp>
        <p:sp>
          <p:nvSpPr>
            <p:cNvPr id="15489" name="Freeform 136"/>
            <p:cNvSpPr>
              <a:spLocks/>
            </p:cNvSpPr>
            <p:nvPr/>
          </p:nvSpPr>
          <p:spPr bwMode="auto">
            <a:xfrm>
              <a:off x="1446" y="3365"/>
              <a:ext cx="237" cy="291"/>
            </a:xfrm>
            <a:custGeom>
              <a:avLst/>
              <a:gdLst>
                <a:gd name="T0" fmla="*/ 0 w 709"/>
                <a:gd name="T1" fmla="*/ 0 h 872"/>
                <a:gd name="T2" fmla="*/ 0 w 709"/>
                <a:gd name="T3" fmla="*/ 0 h 872"/>
                <a:gd name="T4" fmla="*/ 0 w 709"/>
                <a:gd name="T5" fmla="*/ 0 h 872"/>
                <a:gd name="T6" fmla="*/ 0 w 709"/>
                <a:gd name="T7" fmla="*/ 0 h 872"/>
                <a:gd name="T8" fmla="*/ 0 w 709"/>
                <a:gd name="T9" fmla="*/ 0 h 872"/>
                <a:gd name="T10" fmla="*/ 0 w 709"/>
                <a:gd name="T11" fmla="*/ 0 h 872"/>
                <a:gd name="T12" fmla="*/ 0 w 709"/>
                <a:gd name="T13" fmla="*/ 0 h 872"/>
                <a:gd name="T14" fmla="*/ 0 w 709"/>
                <a:gd name="T15" fmla="*/ 0 h 872"/>
                <a:gd name="T16" fmla="*/ 0 w 709"/>
                <a:gd name="T17" fmla="*/ 0 h 872"/>
                <a:gd name="T18" fmla="*/ 0 w 709"/>
                <a:gd name="T19" fmla="*/ 0 h 872"/>
                <a:gd name="T20" fmla="*/ 0 w 709"/>
                <a:gd name="T21" fmla="*/ 0 h 872"/>
                <a:gd name="T22" fmla="*/ 0 w 709"/>
                <a:gd name="T23" fmla="*/ 0 h 872"/>
                <a:gd name="T24" fmla="*/ 0 w 709"/>
                <a:gd name="T25" fmla="*/ 0 h 872"/>
                <a:gd name="T26" fmla="*/ 0 w 709"/>
                <a:gd name="T27" fmla="*/ 0 h 872"/>
                <a:gd name="T28" fmla="*/ 0 w 709"/>
                <a:gd name="T29" fmla="*/ 0 h 872"/>
                <a:gd name="T30" fmla="*/ 0 w 709"/>
                <a:gd name="T31" fmla="*/ 0 h 872"/>
                <a:gd name="T32" fmla="*/ 0 w 709"/>
                <a:gd name="T33" fmla="*/ 0 h 872"/>
                <a:gd name="T34" fmla="*/ 0 w 709"/>
                <a:gd name="T35" fmla="*/ 0 h 872"/>
                <a:gd name="T36" fmla="*/ 0 w 709"/>
                <a:gd name="T37" fmla="*/ 0 h 872"/>
                <a:gd name="T38" fmla="*/ 0 w 709"/>
                <a:gd name="T39" fmla="*/ 0 h 872"/>
                <a:gd name="T40" fmla="*/ 0 w 709"/>
                <a:gd name="T41" fmla="*/ 0 h 872"/>
                <a:gd name="T42" fmla="*/ 0 w 709"/>
                <a:gd name="T43" fmla="*/ 0 h 872"/>
                <a:gd name="T44" fmla="*/ 0 w 709"/>
                <a:gd name="T45" fmla="*/ 0 h 872"/>
                <a:gd name="T46" fmla="*/ 0 w 709"/>
                <a:gd name="T47" fmla="*/ 0 h 872"/>
                <a:gd name="T48" fmla="*/ 0 w 709"/>
                <a:gd name="T49" fmla="*/ 0 h 872"/>
                <a:gd name="T50" fmla="*/ 0 w 709"/>
                <a:gd name="T51" fmla="*/ 0 h 872"/>
                <a:gd name="T52" fmla="*/ 0 w 709"/>
                <a:gd name="T53" fmla="*/ 0 h 872"/>
                <a:gd name="T54" fmla="*/ 0 w 709"/>
                <a:gd name="T55" fmla="*/ 0 h 872"/>
                <a:gd name="T56" fmla="*/ 0 w 709"/>
                <a:gd name="T57" fmla="*/ 0 h 872"/>
                <a:gd name="T58" fmla="*/ 0 w 709"/>
                <a:gd name="T59" fmla="*/ 0 h 872"/>
                <a:gd name="T60" fmla="*/ 0 w 709"/>
                <a:gd name="T61" fmla="*/ 0 h 872"/>
                <a:gd name="T62" fmla="*/ 0 w 709"/>
                <a:gd name="T63" fmla="*/ 0 h 872"/>
                <a:gd name="T64" fmla="*/ 0 w 709"/>
                <a:gd name="T65" fmla="*/ 0 h 872"/>
                <a:gd name="T66" fmla="*/ 0 w 709"/>
                <a:gd name="T67" fmla="*/ 0 h 872"/>
                <a:gd name="T68" fmla="*/ 0 w 709"/>
                <a:gd name="T69" fmla="*/ 0 h 872"/>
                <a:gd name="T70" fmla="*/ 0 w 709"/>
                <a:gd name="T71" fmla="*/ 0 h 872"/>
                <a:gd name="T72" fmla="*/ 0 w 709"/>
                <a:gd name="T73" fmla="*/ 0 h 872"/>
                <a:gd name="T74" fmla="*/ 0 w 709"/>
                <a:gd name="T75" fmla="*/ 0 h 872"/>
                <a:gd name="T76" fmla="*/ 0 w 709"/>
                <a:gd name="T77" fmla="*/ 0 h 872"/>
                <a:gd name="T78" fmla="*/ 0 w 709"/>
                <a:gd name="T79" fmla="*/ 0 h 872"/>
                <a:gd name="T80" fmla="*/ 0 w 709"/>
                <a:gd name="T81" fmla="*/ 0 h 872"/>
                <a:gd name="T82" fmla="*/ 0 w 709"/>
                <a:gd name="T83" fmla="*/ 0 h 872"/>
                <a:gd name="T84" fmla="*/ 0 w 709"/>
                <a:gd name="T85" fmla="*/ 0 h 872"/>
                <a:gd name="T86" fmla="*/ 0 w 709"/>
                <a:gd name="T87" fmla="*/ 0 h 8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872"/>
                <a:gd name="T134" fmla="*/ 709 w 709"/>
                <a:gd name="T135" fmla="*/ 872 h 8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872">
                  <a:moveTo>
                    <a:pt x="668" y="95"/>
                  </a:moveTo>
                  <a:lnTo>
                    <a:pt x="709" y="27"/>
                  </a:lnTo>
                  <a:lnTo>
                    <a:pt x="695" y="13"/>
                  </a:lnTo>
                  <a:lnTo>
                    <a:pt x="668" y="0"/>
                  </a:lnTo>
                  <a:lnTo>
                    <a:pt x="613" y="0"/>
                  </a:lnTo>
                  <a:lnTo>
                    <a:pt x="545" y="13"/>
                  </a:lnTo>
                  <a:lnTo>
                    <a:pt x="477" y="54"/>
                  </a:lnTo>
                  <a:lnTo>
                    <a:pt x="423" y="95"/>
                  </a:lnTo>
                  <a:lnTo>
                    <a:pt x="396" y="95"/>
                  </a:lnTo>
                  <a:lnTo>
                    <a:pt x="341" y="136"/>
                  </a:lnTo>
                  <a:lnTo>
                    <a:pt x="286" y="177"/>
                  </a:lnTo>
                  <a:lnTo>
                    <a:pt x="259" y="191"/>
                  </a:lnTo>
                  <a:lnTo>
                    <a:pt x="204" y="259"/>
                  </a:lnTo>
                  <a:lnTo>
                    <a:pt x="190" y="300"/>
                  </a:lnTo>
                  <a:lnTo>
                    <a:pt x="177" y="340"/>
                  </a:lnTo>
                  <a:lnTo>
                    <a:pt x="136" y="395"/>
                  </a:lnTo>
                  <a:lnTo>
                    <a:pt x="122" y="436"/>
                  </a:lnTo>
                  <a:lnTo>
                    <a:pt x="68" y="531"/>
                  </a:lnTo>
                  <a:lnTo>
                    <a:pt x="41" y="600"/>
                  </a:lnTo>
                  <a:lnTo>
                    <a:pt x="26" y="655"/>
                  </a:lnTo>
                  <a:lnTo>
                    <a:pt x="13" y="708"/>
                  </a:lnTo>
                  <a:lnTo>
                    <a:pt x="13" y="750"/>
                  </a:lnTo>
                  <a:lnTo>
                    <a:pt x="13" y="804"/>
                  </a:lnTo>
                  <a:lnTo>
                    <a:pt x="0" y="872"/>
                  </a:lnTo>
                  <a:lnTo>
                    <a:pt x="26" y="872"/>
                  </a:lnTo>
                  <a:lnTo>
                    <a:pt x="54" y="818"/>
                  </a:lnTo>
                  <a:lnTo>
                    <a:pt x="81" y="763"/>
                  </a:lnTo>
                  <a:lnTo>
                    <a:pt x="81" y="708"/>
                  </a:lnTo>
                  <a:lnTo>
                    <a:pt x="81" y="655"/>
                  </a:lnTo>
                  <a:lnTo>
                    <a:pt x="96" y="600"/>
                  </a:lnTo>
                  <a:lnTo>
                    <a:pt x="149" y="504"/>
                  </a:lnTo>
                  <a:lnTo>
                    <a:pt x="164" y="449"/>
                  </a:lnTo>
                  <a:lnTo>
                    <a:pt x="204" y="395"/>
                  </a:lnTo>
                  <a:lnTo>
                    <a:pt x="245" y="340"/>
                  </a:lnTo>
                  <a:lnTo>
                    <a:pt x="300" y="259"/>
                  </a:lnTo>
                  <a:lnTo>
                    <a:pt x="354" y="217"/>
                  </a:lnTo>
                  <a:lnTo>
                    <a:pt x="396" y="191"/>
                  </a:lnTo>
                  <a:lnTo>
                    <a:pt x="449" y="149"/>
                  </a:lnTo>
                  <a:lnTo>
                    <a:pt x="504" y="122"/>
                  </a:lnTo>
                  <a:lnTo>
                    <a:pt x="532" y="109"/>
                  </a:lnTo>
                  <a:lnTo>
                    <a:pt x="572" y="95"/>
                  </a:lnTo>
                  <a:lnTo>
                    <a:pt x="627" y="68"/>
                  </a:lnTo>
                  <a:lnTo>
                    <a:pt x="640" y="68"/>
                  </a:lnTo>
                  <a:lnTo>
                    <a:pt x="668" y="95"/>
                  </a:lnTo>
                </a:path>
              </a:pathLst>
            </a:custGeom>
            <a:noFill/>
            <a:ln w="0">
              <a:solidFill>
                <a:srgbClr val="000000"/>
              </a:solidFill>
              <a:round/>
              <a:headEnd/>
              <a:tailEnd/>
            </a:ln>
          </p:spPr>
          <p:txBody>
            <a:bodyPr/>
            <a:lstStyle/>
            <a:p>
              <a:endParaRPr lang="en-US"/>
            </a:p>
          </p:txBody>
        </p:sp>
        <p:sp>
          <p:nvSpPr>
            <p:cNvPr id="15490" name="Freeform 137"/>
            <p:cNvSpPr>
              <a:spLocks/>
            </p:cNvSpPr>
            <p:nvPr/>
          </p:nvSpPr>
          <p:spPr bwMode="auto">
            <a:xfrm>
              <a:off x="1446" y="3365"/>
              <a:ext cx="237" cy="291"/>
            </a:xfrm>
            <a:custGeom>
              <a:avLst/>
              <a:gdLst>
                <a:gd name="T0" fmla="*/ 0 w 709"/>
                <a:gd name="T1" fmla="*/ 0 h 872"/>
                <a:gd name="T2" fmla="*/ 0 w 709"/>
                <a:gd name="T3" fmla="*/ 0 h 872"/>
                <a:gd name="T4" fmla="*/ 0 w 709"/>
                <a:gd name="T5" fmla="*/ 0 h 872"/>
                <a:gd name="T6" fmla="*/ 0 w 709"/>
                <a:gd name="T7" fmla="*/ 0 h 872"/>
                <a:gd name="T8" fmla="*/ 0 w 709"/>
                <a:gd name="T9" fmla="*/ 0 h 872"/>
                <a:gd name="T10" fmla="*/ 0 w 709"/>
                <a:gd name="T11" fmla="*/ 0 h 872"/>
                <a:gd name="T12" fmla="*/ 0 w 709"/>
                <a:gd name="T13" fmla="*/ 0 h 872"/>
                <a:gd name="T14" fmla="*/ 0 w 709"/>
                <a:gd name="T15" fmla="*/ 0 h 872"/>
                <a:gd name="T16" fmla="*/ 0 w 709"/>
                <a:gd name="T17" fmla="*/ 0 h 872"/>
                <a:gd name="T18" fmla="*/ 0 w 709"/>
                <a:gd name="T19" fmla="*/ 0 h 872"/>
                <a:gd name="T20" fmla="*/ 0 w 709"/>
                <a:gd name="T21" fmla="*/ 0 h 872"/>
                <a:gd name="T22" fmla="*/ 0 w 709"/>
                <a:gd name="T23" fmla="*/ 0 h 872"/>
                <a:gd name="T24" fmla="*/ 0 w 709"/>
                <a:gd name="T25" fmla="*/ 0 h 872"/>
                <a:gd name="T26" fmla="*/ 0 w 709"/>
                <a:gd name="T27" fmla="*/ 0 h 872"/>
                <a:gd name="T28" fmla="*/ 0 w 709"/>
                <a:gd name="T29" fmla="*/ 0 h 872"/>
                <a:gd name="T30" fmla="*/ 0 w 709"/>
                <a:gd name="T31" fmla="*/ 0 h 872"/>
                <a:gd name="T32" fmla="*/ 0 w 709"/>
                <a:gd name="T33" fmla="*/ 0 h 872"/>
                <a:gd name="T34" fmla="*/ 0 w 709"/>
                <a:gd name="T35" fmla="*/ 0 h 872"/>
                <a:gd name="T36" fmla="*/ 0 w 709"/>
                <a:gd name="T37" fmla="*/ 0 h 872"/>
                <a:gd name="T38" fmla="*/ 0 w 709"/>
                <a:gd name="T39" fmla="*/ 0 h 872"/>
                <a:gd name="T40" fmla="*/ 0 w 709"/>
                <a:gd name="T41" fmla="*/ 0 h 872"/>
                <a:gd name="T42" fmla="*/ 0 w 709"/>
                <a:gd name="T43" fmla="*/ 0 h 872"/>
                <a:gd name="T44" fmla="*/ 0 w 709"/>
                <a:gd name="T45" fmla="*/ 0 h 872"/>
                <a:gd name="T46" fmla="*/ 0 w 709"/>
                <a:gd name="T47" fmla="*/ 0 h 872"/>
                <a:gd name="T48" fmla="*/ 0 w 709"/>
                <a:gd name="T49" fmla="*/ 0 h 872"/>
                <a:gd name="T50" fmla="*/ 0 w 709"/>
                <a:gd name="T51" fmla="*/ 0 h 872"/>
                <a:gd name="T52" fmla="*/ 0 w 709"/>
                <a:gd name="T53" fmla="*/ 0 h 872"/>
                <a:gd name="T54" fmla="*/ 0 w 709"/>
                <a:gd name="T55" fmla="*/ 0 h 872"/>
                <a:gd name="T56" fmla="*/ 0 w 709"/>
                <a:gd name="T57" fmla="*/ 0 h 872"/>
                <a:gd name="T58" fmla="*/ 0 w 709"/>
                <a:gd name="T59" fmla="*/ 0 h 872"/>
                <a:gd name="T60" fmla="*/ 0 w 709"/>
                <a:gd name="T61" fmla="*/ 0 h 872"/>
                <a:gd name="T62" fmla="*/ 0 w 709"/>
                <a:gd name="T63" fmla="*/ 0 h 872"/>
                <a:gd name="T64" fmla="*/ 0 w 709"/>
                <a:gd name="T65" fmla="*/ 0 h 872"/>
                <a:gd name="T66" fmla="*/ 0 w 709"/>
                <a:gd name="T67" fmla="*/ 0 h 872"/>
                <a:gd name="T68" fmla="*/ 0 w 709"/>
                <a:gd name="T69" fmla="*/ 0 h 872"/>
                <a:gd name="T70" fmla="*/ 0 w 709"/>
                <a:gd name="T71" fmla="*/ 0 h 872"/>
                <a:gd name="T72" fmla="*/ 0 w 709"/>
                <a:gd name="T73" fmla="*/ 0 h 872"/>
                <a:gd name="T74" fmla="*/ 0 w 709"/>
                <a:gd name="T75" fmla="*/ 0 h 872"/>
                <a:gd name="T76" fmla="*/ 0 w 709"/>
                <a:gd name="T77" fmla="*/ 0 h 872"/>
                <a:gd name="T78" fmla="*/ 0 w 709"/>
                <a:gd name="T79" fmla="*/ 0 h 872"/>
                <a:gd name="T80" fmla="*/ 0 w 709"/>
                <a:gd name="T81" fmla="*/ 0 h 872"/>
                <a:gd name="T82" fmla="*/ 0 w 709"/>
                <a:gd name="T83" fmla="*/ 0 h 872"/>
                <a:gd name="T84" fmla="*/ 0 w 709"/>
                <a:gd name="T85" fmla="*/ 0 h 872"/>
                <a:gd name="T86" fmla="*/ 0 w 709"/>
                <a:gd name="T87" fmla="*/ 0 h 8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872"/>
                <a:gd name="T134" fmla="*/ 709 w 709"/>
                <a:gd name="T135" fmla="*/ 872 h 8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872">
                  <a:moveTo>
                    <a:pt x="668" y="95"/>
                  </a:moveTo>
                  <a:lnTo>
                    <a:pt x="709" y="27"/>
                  </a:lnTo>
                  <a:lnTo>
                    <a:pt x="695" y="13"/>
                  </a:lnTo>
                  <a:lnTo>
                    <a:pt x="668" y="0"/>
                  </a:lnTo>
                  <a:lnTo>
                    <a:pt x="613" y="0"/>
                  </a:lnTo>
                  <a:lnTo>
                    <a:pt x="545" y="13"/>
                  </a:lnTo>
                  <a:lnTo>
                    <a:pt x="477" y="54"/>
                  </a:lnTo>
                  <a:lnTo>
                    <a:pt x="423" y="95"/>
                  </a:lnTo>
                  <a:lnTo>
                    <a:pt x="396" y="95"/>
                  </a:lnTo>
                  <a:lnTo>
                    <a:pt x="341" y="136"/>
                  </a:lnTo>
                  <a:lnTo>
                    <a:pt x="286" y="177"/>
                  </a:lnTo>
                  <a:lnTo>
                    <a:pt x="259" y="191"/>
                  </a:lnTo>
                  <a:lnTo>
                    <a:pt x="204" y="259"/>
                  </a:lnTo>
                  <a:lnTo>
                    <a:pt x="190" y="300"/>
                  </a:lnTo>
                  <a:lnTo>
                    <a:pt x="177" y="340"/>
                  </a:lnTo>
                  <a:lnTo>
                    <a:pt x="136" y="395"/>
                  </a:lnTo>
                  <a:lnTo>
                    <a:pt x="122" y="436"/>
                  </a:lnTo>
                  <a:lnTo>
                    <a:pt x="68" y="531"/>
                  </a:lnTo>
                  <a:lnTo>
                    <a:pt x="41" y="600"/>
                  </a:lnTo>
                  <a:lnTo>
                    <a:pt x="26" y="655"/>
                  </a:lnTo>
                  <a:lnTo>
                    <a:pt x="13" y="708"/>
                  </a:lnTo>
                  <a:lnTo>
                    <a:pt x="13" y="750"/>
                  </a:lnTo>
                  <a:lnTo>
                    <a:pt x="13" y="804"/>
                  </a:lnTo>
                  <a:lnTo>
                    <a:pt x="0" y="872"/>
                  </a:lnTo>
                  <a:lnTo>
                    <a:pt x="26" y="872"/>
                  </a:lnTo>
                  <a:lnTo>
                    <a:pt x="54" y="818"/>
                  </a:lnTo>
                  <a:lnTo>
                    <a:pt x="81" y="763"/>
                  </a:lnTo>
                  <a:lnTo>
                    <a:pt x="81" y="708"/>
                  </a:lnTo>
                  <a:lnTo>
                    <a:pt x="81" y="655"/>
                  </a:lnTo>
                  <a:lnTo>
                    <a:pt x="96" y="600"/>
                  </a:lnTo>
                  <a:lnTo>
                    <a:pt x="149" y="504"/>
                  </a:lnTo>
                  <a:lnTo>
                    <a:pt x="164" y="449"/>
                  </a:lnTo>
                  <a:lnTo>
                    <a:pt x="204" y="395"/>
                  </a:lnTo>
                  <a:lnTo>
                    <a:pt x="245" y="340"/>
                  </a:lnTo>
                  <a:lnTo>
                    <a:pt x="300" y="259"/>
                  </a:lnTo>
                  <a:lnTo>
                    <a:pt x="354" y="217"/>
                  </a:lnTo>
                  <a:lnTo>
                    <a:pt x="396" y="191"/>
                  </a:lnTo>
                  <a:lnTo>
                    <a:pt x="449" y="149"/>
                  </a:lnTo>
                  <a:lnTo>
                    <a:pt x="504" y="122"/>
                  </a:lnTo>
                  <a:lnTo>
                    <a:pt x="532" y="109"/>
                  </a:lnTo>
                  <a:lnTo>
                    <a:pt x="572" y="95"/>
                  </a:lnTo>
                  <a:lnTo>
                    <a:pt x="627" y="68"/>
                  </a:lnTo>
                  <a:lnTo>
                    <a:pt x="640" y="68"/>
                  </a:lnTo>
                  <a:lnTo>
                    <a:pt x="668" y="95"/>
                  </a:lnTo>
                </a:path>
              </a:pathLst>
            </a:custGeom>
            <a:noFill/>
            <a:ln w="0">
              <a:solidFill>
                <a:srgbClr val="000000"/>
              </a:solidFill>
              <a:round/>
              <a:headEnd/>
              <a:tailEnd/>
            </a:ln>
          </p:spPr>
          <p:txBody>
            <a:bodyPr/>
            <a:lstStyle/>
            <a:p>
              <a:endParaRPr lang="en-US"/>
            </a:p>
          </p:txBody>
        </p:sp>
        <p:sp>
          <p:nvSpPr>
            <p:cNvPr id="15491" name="Freeform 138"/>
            <p:cNvSpPr>
              <a:spLocks/>
            </p:cNvSpPr>
            <p:nvPr/>
          </p:nvSpPr>
          <p:spPr bwMode="auto">
            <a:xfrm>
              <a:off x="1351" y="3401"/>
              <a:ext cx="100" cy="177"/>
            </a:xfrm>
            <a:custGeom>
              <a:avLst/>
              <a:gdLst>
                <a:gd name="T0" fmla="*/ 0 w 300"/>
                <a:gd name="T1" fmla="*/ 0 h 531"/>
                <a:gd name="T2" fmla="*/ 0 w 300"/>
                <a:gd name="T3" fmla="*/ 0 h 531"/>
                <a:gd name="T4" fmla="*/ 0 w 300"/>
                <a:gd name="T5" fmla="*/ 0 h 531"/>
                <a:gd name="T6" fmla="*/ 0 w 300"/>
                <a:gd name="T7" fmla="*/ 0 h 531"/>
                <a:gd name="T8" fmla="*/ 0 w 300"/>
                <a:gd name="T9" fmla="*/ 0 h 531"/>
                <a:gd name="T10" fmla="*/ 0 w 300"/>
                <a:gd name="T11" fmla="*/ 0 h 531"/>
                <a:gd name="T12" fmla="*/ 0 w 300"/>
                <a:gd name="T13" fmla="*/ 0 h 531"/>
                <a:gd name="T14" fmla="*/ 0 w 300"/>
                <a:gd name="T15" fmla="*/ 0 h 531"/>
                <a:gd name="T16" fmla="*/ 0 w 300"/>
                <a:gd name="T17" fmla="*/ 0 h 531"/>
                <a:gd name="T18" fmla="*/ 0 w 300"/>
                <a:gd name="T19" fmla="*/ 0 h 531"/>
                <a:gd name="T20" fmla="*/ 0 w 300"/>
                <a:gd name="T21" fmla="*/ 0 h 531"/>
                <a:gd name="T22" fmla="*/ 0 w 300"/>
                <a:gd name="T23" fmla="*/ 0 h 531"/>
                <a:gd name="T24" fmla="*/ 0 w 300"/>
                <a:gd name="T25" fmla="*/ 0 h 531"/>
                <a:gd name="T26" fmla="*/ 0 w 300"/>
                <a:gd name="T27" fmla="*/ 0 h 531"/>
                <a:gd name="T28" fmla="*/ 0 w 300"/>
                <a:gd name="T29" fmla="*/ 0 h 531"/>
                <a:gd name="T30" fmla="*/ 0 w 300"/>
                <a:gd name="T31" fmla="*/ 0 h 531"/>
                <a:gd name="T32" fmla="*/ 0 w 300"/>
                <a:gd name="T33" fmla="*/ 0 h 531"/>
                <a:gd name="T34" fmla="*/ 0 w 300"/>
                <a:gd name="T35" fmla="*/ 0 h 531"/>
                <a:gd name="T36" fmla="*/ 0 w 300"/>
                <a:gd name="T37" fmla="*/ 0 h 531"/>
                <a:gd name="T38" fmla="*/ 0 w 300"/>
                <a:gd name="T39" fmla="*/ 0 h 531"/>
                <a:gd name="T40" fmla="*/ 0 w 300"/>
                <a:gd name="T41" fmla="*/ 0 h 531"/>
                <a:gd name="T42" fmla="*/ 0 w 300"/>
                <a:gd name="T43" fmla="*/ 0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0"/>
                <a:gd name="T67" fmla="*/ 0 h 531"/>
                <a:gd name="T68" fmla="*/ 300 w 300"/>
                <a:gd name="T69" fmla="*/ 531 h 5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0" h="531">
                  <a:moveTo>
                    <a:pt x="13" y="531"/>
                  </a:moveTo>
                  <a:lnTo>
                    <a:pt x="55" y="436"/>
                  </a:lnTo>
                  <a:lnTo>
                    <a:pt x="68" y="382"/>
                  </a:lnTo>
                  <a:lnTo>
                    <a:pt x="96" y="299"/>
                  </a:lnTo>
                  <a:lnTo>
                    <a:pt x="136" y="231"/>
                  </a:lnTo>
                  <a:lnTo>
                    <a:pt x="164" y="204"/>
                  </a:lnTo>
                  <a:lnTo>
                    <a:pt x="191" y="163"/>
                  </a:lnTo>
                  <a:lnTo>
                    <a:pt x="232" y="123"/>
                  </a:lnTo>
                  <a:lnTo>
                    <a:pt x="300" y="82"/>
                  </a:lnTo>
                  <a:lnTo>
                    <a:pt x="300" y="27"/>
                  </a:lnTo>
                  <a:lnTo>
                    <a:pt x="287" y="0"/>
                  </a:lnTo>
                  <a:lnTo>
                    <a:pt x="232" y="27"/>
                  </a:lnTo>
                  <a:lnTo>
                    <a:pt x="177" y="68"/>
                  </a:lnTo>
                  <a:lnTo>
                    <a:pt x="136" y="123"/>
                  </a:lnTo>
                  <a:lnTo>
                    <a:pt x="96" y="150"/>
                  </a:lnTo>
                  <a:lnTo>
                    <a:pt x="68" y="204"/>
                  </a:lnTo>
                  <a:lnTo>
                    <a:pt x="55" y="231"/>
                  </a:lnTo>
                  <a:lnTo>
                    <a:pt x="28" y="272"/>
                  </a:lnTo>
                  <a:lnTo>
                    <a:pt x="13" y="340"/>
                  </a:lnTo>
                  <a:lnTo>
                    <a:pt x="13" y="422"/>
                  </a:lnTo>
                  <a:lnTo>
                    <a:pt x="0" y="450"/>
                  </a:lnTo>
                  <a:lnTo>
                    <a:pt x="13" y="531"/>
                  </a:lnTo>
                  <a:close/>
                </a:path>
              </a:pathLst>
            </a:custGeom>
            <a:solidFill>
              <a:srgbClr val="0E0D0D"/>
            </a:solidFill>
            <a:ln w="9525">
              <a:noFill/>
              <a:round/>
              <a:headEnd/>
              <a:tailEnd/>
            </a:ln>
          </p:spPr>
          <p:txBody>
            <a:bodyPr/>
            <a:lstStyle/>
            <a:p>
              <a:endParaRPr lang="en-US"/>
            </a:p>
          </p:txBody>
        </p:sp>
        <p:sp>
          <p:nvSpPr>
            <p:cNvPr id="15492" name="Freeform 139"/>
            <p:cNvSpPr>
              <a:spLocks/>
            </p:cNvSpPr>
            <p:nvPr/>
          </p:nvSpPr>
          <p:spPr bwMode="auto">
            <a:xfrm>
              <a:off x="1351" y="3401"/>
              <a:ext cx="100" cy="177"/>
            </a:xfrm>
            <a:custGeom>
              <a:avLst/>
              <a:gdLst>
                <a:gd name="T0" fmla="*/ 0 w 300"/>
                <a:gd name="T1" fmla="*/ 0 h 531"/>
                <a:gd name="T2" fmla="*/ 0 w 300"/>
                <a:gd name="T3" fmla="*/ 0 h 531"/>
                <a:gd name="T4" fmla="*/ 0 w 300"/>
                <a:gd name="T5" fmla="*/ 0 h 531"/>
                <a:gd name="T6" fmla="*/ 0 w 300"/>
                <a:gd name="T7" fmla="*/ 0 h 531"/>
                <a:gd name="T8" fmla="*/ 0 w 300"/>
                <a:gd name="T9" fmla="*/ 0 h 531"/>
                <a:gd name="T10" fmla="*/ 0 w 300"/>
                <a:gd name="T11" fmla="*/ 0 h 531"/>
                <a:gd name="T12" fmla="*/ 0 w 300"/>
                <a:gd name="T13" fmla="*/ 0 h 531"/>
                <a:gd name="T14" fmla="*/ 0 w 300"/>
                <a:gd name="T15" fmla="*/ 0 h 531"/>
                <a:gd name="T16" fmla="*/ 0 w 300"/>
                <a:gd name="T17" fmla="*/ 0 h 531"/>
                <a:gd name="T18" fmla="*/ 0 w 300"/>
                <a:gd name="T19" fmla="*/ 0 h 531"/>
                <a:gd name="T20" fmla="*/ 0 w 300"/>
                <a:gd name="T21" fmla="*/ 0 h 531"/>
                <a:gd name="T22" fmla="*/ 0 w 300"/>
                <a:gd name="T23" fmla="*/ 0 h 531"/>
                <a:gd name="T24" fmla="*/ 0 w 300"/>
                <a:gd name="T25" fmla="*/ 0 h 531"/>
                <a:gd name="T26" fmla="*/ 0 w 300"/>
                <a:gd name="T27" fmla="*/ 0 h 531"/>
                <a:gd name="T28" fmla="*/ 0 w 300"/>
                <a:gd name="T29" fmla="*/ 0 h 531"/>
                <a:gd name="T30" fmla="*/ 0 w 300"/>
                <a:gd name="T31" fmla="*/ 0 h 531"/>
                <a:gd name="T32" fmla="*/ 0 w 300"/>
                <a:gd name="T33" fmla="*/ 0 h 531"/>
                <a:gd name="T34" fmla="*/ 0 w 300"/>
                <a:gd name="T35" fmla="*/ 0 h 531"/>
                <a:gd name="T36" fmla="*/ 0 w 300"/>
                <a:gd name="T37" fmla="*/ 0 h 531"/>
                <a:gd name="T38" fmla="*/ 0 w 300"/>
                <a:gd name="T39" fmla="*/ 0 h 531"/>
                <a:gd name="T40" fmla="*/ 0 w 300"/>
                <a:gd name="T41" fmla="*/ 0 h 531"/>
                <a:gd name="T42" fmla="*/ 0 w 300"/>
                <a:gd name="T43" fmla="*/ 0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0"/>
                <a:gd name="T67" fmla="*/ 0 h 531"/>
                <a:gd name="T68" fmla="*/ 300 w 300"/>
                <a:gd name="T69" fmla="*/ 531 h 5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0" h="531">
                  <a:moveTo>
                    <a:pt x="13" y="531"/>
                  </a:moveTo>
                  <a:lnTo>
                    <a:pt x="55" y="436"/>
                  </a:lnTo>
                  <a:lnTo>
                    <a:pt x="68" y="382"/>
                  </a:lnTo>
                  <a:lnTo>
                    <a:pt x="96" y="299"/>
                  </a:lnTo>
                  <a:lnTo>
                    <a:pt x="136" y="231"/>
                  </a:lnTo>
                  <a:lnTo>
                    <a:pt x="164" y="204"/>
                  </a:lnTo>
                  <a:lnTo>
                    <a:pt x="191" y="163"/>
                  </a:lnTo>
                  <a:lnTo>
                    <a:pt x="232" y="123"/>
                  </a:lnTo>
                  <a:lnTo>
                    <a:pt x="300" y="82"/>
                  </a:lnTo>
                  <a:lnTo>
                    <a:pt x="300" y="27"/>
                  </a:lnTo>
                  <a:lnTo>
                    <a:pt x="287" y="0"/>
                  </a:lnTo>
                  <a:lnTo>
                    <a:pt x="232" y="27"/>
                  </a:lnTo>
                  <a:lnTo>
                    <a:pt x="177" y="68"/>
                  </a:lnTo>
                  <a:lnTo>
                    <a:pt x="136" y="123"/>
                  </a:lnTo>
                  <a:lnTo>
                    <a:pt x="96" y="150"/>
                  </a:lnTo>
                  <a:lnTo>
                    <a:pt x="68" y="204"/>
                  </a:lnTo>
                  <a:lnTo>
                    <a:pt x="55" y="231"/>
                  </a:lnTo>
                  <a:lnTo>
                    <a:pt x="28" y="272"/>
                  </a:lnTo>
                  <a:lnTo>
                    <a:pt x="13" y="340"/>
                  </a:lnTo>
                  <a:lnTo>
                    <a:pt x="13" y="422"/>
                  </a:lnTo>
                  <a:lnTo>
                    <a:pt x="0" y="450"/>
                  </a:lnTo>
                  <a:lnTo>
                    <a:pt x="13" y="531"/>
                  </a:lnTo>
                </a:path>
              </a:pathLst>
            </a:custGeom>
            <a:noFill/>
            <a:ln w="0">
              <a:solidFill>
                <a:srgbClr val="000000"/>
              </a:solidFill>
              <a:round/>
              <a:headEnd/>
              <a:tailEnd/>
            </a:ln>
          </p:spPr>
          <p:txBody>
            <a:bodyPr/>
            <a:lstStyle/>
            <a:p>
              <a:endParaRPr lang="en-US"/>
            </a:p>
          </p:txBody>
        </p:sp>
        <p:sp>
          <p:nvSpPr>
            <p:cNvPr id="15493" name="Freeform 140"/>
            <p:cNvSpPr>
              <a:spLocks/>
            </p:cNvSpPr>
            <p:nvPr/>
          </p:nvSpPr>
          <p:spPr bwMode="auto">
            <a:xfrm>
              <a:off x="1351" y="3401"/>
              <a:ext cx="100" cy="177"/>
            </a:xfrm>
            <a:custGeom>
              <a:avLst/>
              <a:gdLst>
                <a:gd name="T0" fmla="*/ 0 w 300"/>
                <a:gd name="T1" fmla="*/ 0 h 531"/>
                <a:gd name="T2" fmla="*/ 0 w 300"/>
                <a:gd name="T3" fmla="*/ 0 h 531"/>
                <a:gd name="T4" fmla="*/ 0 w 300"/>
                <a:gd name="T5" fmla="*/ 0 h 531"/>
                <a:gd name="T6" fmla="*/ 0 w 300"/>
                <a:gd name="T7" fmla="*/ 0 h 531"/>
                <a:gd name="T8" fmla="*/ 0 w 300"/>
                <a:gd name="T9" fmla="*/ 0 h 531"/>
                <a:gd name="T10" fmla="*/ 0 w 300"/>
                <a:gd name="T11" fmla="*/ 0 h 531"/>
                <a:gd name="T12" fmla="*/ 0 w 300"/>
                <a:gd name="T13" fmla="*/ 0 h 531"/>
                <a:gd name="T14" fmla="*/ 0 w 300"/>
                <a:gd name="T15" fmla="*/ 0 h 531"/>
                <a:gd name="T16" fmla="*/ 0 w 300"/>
                <a:gd name="T17" fmla="*/ 0 h 531"/>
                <a:gd name="T18" fmla="*/ 0 w 300"/>
                <a:gd name="T19" fmla="*/ 0 h 531"/>
                <a:gd name="T20" fmla="*/ 0 w 300"/>
                <a:gd name="T21" fmla="*/ 0 h 531"/>
                <a:gd name="T22" fmla="*/ 0 w 300"/>
                <a:gd name="T23" fmla="*/ 0 h 531"/>
                <a:gd name="T24" fmla="*/ 0 w 300"/>
                <a:gd name="T25" fmla="*/ 0 h 531"/>
                <a:gd name="T26" fmla="*/ 0 w 300"/>
                <a:gd name="T27" fmla="*/ 0 h 531"/>
                <a:gd name="T28" fmla="*/ 0 w 300"/>
                <a:gd name="T29" fmla="*/ 0 h 531"/>
                <a:gd name="T30" fmla="*/ 0 w 300"/>
                <a:gd name="T31" fmla="*/ 0 h 531"/>
                <a:gd name="T32" fmla="*/ 0 w 300"/>
                <a:gd name="T33" fmla="*/ 0 h 531"/>
                <a:gd name="T34" fmla="*/ 0 w 300"/>
                <a:gd name="T35" fmla="*/ 0 h 531"/>
                <a:gd name="T36" fmla="*/ 0 w 300"/>
                <a:gd name="T37" fmla="*/ 0 h 531"/>
                <a:gd name="T38" fmla="*/ 0 w 300"/>
                <a:gd name="T39" fmla="*/ 0 h 531"/>
                <a:gd name="T40" fmla="*/ 0 w 300"/>
                <a:gd name="T41" fmla="*/ 0 h 531"/>
                <a:gd name="T42" fmla="*/ 0 w 300"/>
                <a:gd name="T43" fmla="*/ 0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0"/>
                <a:gd name="T67" fmla="*/ 0 h 531"/>
                <a:gd name="T68" fmla="*/ 300 w 300"/>
                <a:gd name="T69" fmla="*/ 531 h 5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0" h="531">
                  <a:moveTo>
                    <a:pt x="13" y="531"/>
                  </a:moveTo>
                  <a:lnTo>
                    <a:pt x="55" y="436"/>
                  </a:lnTo>
                  <a:lnTo>
                    <a:pt x="68" y="382"/>
                  </a:lnTo>
                  <a:lnTo>
                    <a:pt x="96" y="299"/>
                  </a:lnTo>
                  <a:lnTo>
                    <a:pt x="136" y="231"/>
                  </a:lnTo>
                  <a:lnTo>
                    <a:pt x="164" y="204"/>
                  </a:lnTo>
                  <a:lnTo>
                    <a:pt x="191" y="163"/>
                  </a:lnTo>
                  <a:lnTo>
                    <a:pt x="232" y="123"/>
                  </a:lnTo>
                  <a:lnTo>
                    <a:pt x="300" y="82"/>
                  </a:lnTo>
                  <a:lnTo>
                    <a:pt x="300" y="27"/>
                  </a:lnTo>
                  <a:lnTo>
                    <a:pt x="287" y="0"/>
                  </a:lnTo>
                  <a:lnTo>
                    <a:pt x="232" y="27"/>
                  </a:lnTo>
                  <a:lnTo>
                    <a:pt x="177" y="68"/>
                  </a:lnTo>
                  <a:lnTo>
                    <a:pt x="136" y="123"/>
                  </a:lnTo>
                  <a:lnTo>
                    <a:pt x="96" y="150"/>
                  </a:lnTo>
                  <a:lnTo>
                    <a:pt x="68" y="204"/>
                  </a:lnTo>
                  <a:lnTo>
                    <a:pt x="55" y="231"/>
                  </a:lnTo>
                  <a:lnTo>
                    <a:pt x="28" y="272"/>
                  </a:lnTo>
                  <a:lnTo>
                    <a:pt x="13" y="340"/>
                  </a:lnTo>
                  <a:lnTo>
                    <a:pt x="13" y="422"/>
                  </a:lnTo>
                  <a:lnTo>
                    <a:pt x="0" y="450"/>
                  </a:lnTo>
                  <a:lnTo>
                    <a:pt x="13" y="531"/>
                  </a:lnTo>
                </a:path>
              </a:pathLst>
            </a:custGeom>
            <a:noFill/>
            <a:ln w="0">
              <a:solidFill>
                <a:srgbClr val="000000"/>
              </a:solidFill>
              <a:round/>
              <a:headEnd/>
              <a:tailEnd/>
            </a:ln>
          </p:spPr>
          <p:txBody>
            <a:bodyPr/>
            <a:lstStyle/>
            <a:p>
              <a:endParaRPr lang="en-US"/>
            </a:p>
          </p:txBody>
        </p:sp>
        <p:sp>
          <p:nvSpPr>
            <p:cNvPr id="15494" name="Freeform 141"/>
            <p:cNvSpPr>
              <a:spLocks/>
            </p:cNvSpPr>
            <p:nvPr/>
          </p:nvSpPr>
          <p:spPr bwMode="auto">
            <a:xfrm>
              <a:off x="1869" y="3433"/>
              <a:ext cx="232" cy="245"/>
            </a:xfrm>
            <a:custGeom>
              <a:avLst/>
              <a:gdLst>
                <a:gd name="T0" fmla="*/ 0 w 695"/>
                <a:gd name="T1" fmla="*/ 0 h 736"/>
                <a:gd name="T2" fmla="*/ 0 w 695"/>
                <a:gd name="T3" fmla="*/ 0 h 736"/>
                <a:gd name="T4" fmla="*/ 0 w 695"/>
                <a:gd name="T5" fmla="*/ 0 h 736"/>
                <a:gd name="T6" fmla="*/ 0 w 695"/>
                <a:gd name="T7" fmla="*/ 0 h 736"/>
                <a:gd name="T8" fmla="*/ 0 w 695"/>
                <a:gd name="T9" fmla="*/ 0 h 736"/>
                <a:gd name="T10" fmla="*/ 0 w 695"/>
                <a:gd name="T11" fmla="*/ 0 h 736"/>
                <a:gd name="T12" fmla="*/ 0 w 695"/>
                <a:gd name="T13" fmla="*/ 0 h 736"/>
                <a:gd name="T14" fmla="*/ 0 w 695"/>
                <a:gd name="T15" fmla="*/ 0 h 736"/>
                <a:gd name="T16" fmla="*/ 0 w 695"/>
                <a:gd name="T17" fmla="*/ 0 h 736"/>
                <a:gd name="T18" fmla="*/ 0 w 695"/>
                <a:gd name="T19" fmla="*/ 0 h 736"/>
                <a:gd name="T20" fmla="*/ 0 w 695"/>
                <a:gd name="T21" fmla="*/ 0 h 736"/>
                <a:gd name="T22" fmla="*/ 0 w 695"/>
                <a:gd name="T23" fmla="*/ 0 h 736"/>
                <a:gd name="T24" fmla="*/ 0 w 695"/>
                <a:gd name="T25" fmla="*/ 0 h 736"/>
                <a:gd name="T26" fmla="*/ 0 w 695"/>
                <a:gd name="T27" fmla="*/ 0 h 736"/>
                <a:gd name="T28" fmla="*/ 0 w 695"/>
                <a:gd name="T29" fmla="*/ 0 h 736"/>
                <a:gd name="T30" fmla="*/ 0 w 695"/>
                <a:gd name="T31" fmla="*/ 0 h 736"/>
                <a:gd name="T32" fmla="*/ 0 w 695"/>
                <a:gd name="T33" fmla="*/ 0 h 736"/>
                <a:gd name="T34" fmla="*/ 0 w 695"/>
                <a:gd name="T35" fmla="*/ 0 h 736"/>
                <a:gd name="T36" fmla="*/ 0 w 695"/>
                <a:gd name="T37" fmla="*/ 0 h 736"/>
                <a:gd name="T38" fmla="*/ 0 w 695"/>
                <a:gd name="T39" fmla="*/ 0 h 736"/>
                <a:gd name="T40" fmla="*/ 0 w 695"/>
                <a:gd name="T41" fmla="*/ 0 h 736"/>
                <a:gd name="T42" fmla="*/ 0 w 695"/>
                <a:gd name="T43" fmla="*/ 0 h 736"/>
                <a:gd name="T44" fmla="*/ 0 w 695"/>
                <a:gd name="T45" fmla="*/ 0 h 736"/>
                <a:gd name="T46" fmla="*/ 0 w 695"/>
                <a:gd name="T47" fmla="*/ 0 h 736"/>
                <a:gd name="T48" fmla="*/ 0 w 695"/>
                <a:gd name="T49" fmla="*/ 0 h 736"/>
                <a:gd name="T50" fmla="*/ 0 w 695"/>
                <a:gd name="T51" fmla="*/ 0 h 736"/>
                <a:gd name="T52" fmla="*/ 0 w 695"/>
                <a:gd name="T53" fmla="*/ 0 h 736"/>
                <a:gd name="T54" fmla="*/ 0 w 695"/>
                <a:gd name="T55" fmla="*/ 0 h 736"/>
                <a:gd name="T56" fmla="*/ 0 w 695"/>
                <a:gd name="T57" fmla="*/ 0 h 736"/>
                <a:gd name="T58" fmla="*/ 0 w 695"/>
                <a:gd name="T59" fmla="*/ 0 h 736"/>
                <a:gd name="T60" fmla="*/ 0 w 695"/>
                <a:gd name="T61" fmla="*/ 0 h 736"/>
                <a:gd name="T62" fmla="*/ 0 w 695"/>
                <a:gd name="T63" fmla="*/ 0 h 736"/>
                <a:gd name="T64" fmla="*/ 0 w 695"/>
                <a:gd name="T65" fmla="*/ 0 h 736"/>
                <a:gd name="T66" fmla="*/ 0 w 695"/>
                <a:gd name="T67" fmla="*/ 0 h 736"/>
                <a:gd name="T68" fmla="*/ 0 w 695"/>
                <a:gd name="T69" fmla="*/ 0 h 736"/>
                <a:gd name="T70" fmla="*/ 0 w 695"/>
                <a:gd name="T71" fmla="*/ 0 h 736"/>
                <a:gd name="T72" fmla="*/ 0 w 695"/>
                <a:gd name="T73" fmla="*/ 0 h 736"/>
                <a:gd name="T74" fmla="*/ 0 w 695"/>
                <a:gd name="T75" fmla="*/ 0 h 736"/>
                <a:gd name="T76" fmla="*/ 0 w 695"/>
                <a:gd name="T77" fmla="*/ 0 h 736"/>
                <a:gd name="T78" fmla="*/ 0 w 695"/>
                <a:gd name="T79" fmla="*/ 0 h 736"/>
                <a:gd name="T80" fmla="*/ 0 w 695"/>
                <a:gd name="T81" fmla="*/ 0 h 736"/>
                <a:gd name="T82" fmla="*/ 0 w 695"/>
                <a:gd name="T83" fmla="*/ 0 h 736"/>
                <a:gd name="T84" fmla="*/ 0 w 695"/>
                <a:gd name="T85" fmla="*/ 0 h 736"/>
                <a:gd name="T86" fmla="*/ 0 w 695"/>
                <a:gd name="T87" fmla="*/ 0 h 736"/>
                <a:gd name="T88" fmla="*/ 0 w 695"/>
                <a:gd name="T89" fmla="*/ 0 h 736"/>
                <a:gd name="T90" fmla="*/ 0 w 695"/>
                <a:gd name="T91" fmla="*/ 0 h 736"/>
                <a:gd name="T92" fmla="*/ 0 w 695"/>
                <a:gd name="T93" fmla="*/ 0 h 736"/>
                <a:gd name="T94" fmla="*/ 0 w 695"/>
                <a:gd name="T95" fmla="*/ 0 h 7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5"/>
                <a:gd name="T145" fmla="*/ 0 h 736"/>
                <a:gd name="T146" fmla="*/ 695 w 695"/>
                <a:gd name="T147" fmla="*/ 736 h 7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5" h="736">
                  <a:moveTo>
                    <a:pt x="0" y="13"/>
                  </a:moveTo>
                  <a:lnTo>
                    <a:pt x="27" y="28"/>
                  </a:lnTo>
                  <a:lnTo>
                    <a:pt x="95" y="55"/>
                  </a:lnTo>
                  <a:lnTo>
                    <a:pt x="150" y="55"/>
                  </a:lnTo>
                  <a:lnTo>
                    <a:pt x="205" y="68"/>
                  </a:lnTo>
                  <a:lnTo>
                    <a:pt x="246" y="81"/>
                  </a:lnTo>
                  <a:lnTo>
                    <a:pt x="273" y="109"/>
                  </a:lnTo>
                  <a:lnTo>
                    <a:pt x="314" y="136"/>
                  </a:lnTo>
                  <a:lnTo>
                    <a:pt x="340" y="191"/>
                  </a:lnTo>
                  <a:lnTo>
                    <a:pt x="368" y="245"/>
                  </a:lnTo>
                  <a:lnTo>
                    <a:pt x="368" y="287"/>
                  </a:lnTo>
                  <a:lnTo>
                    <a:pt x="408" y="341"/>
                  </a:lnTo>
                  <a:lnTo>
                    <a:pt x="436" y="382"/>
                  </a:lnTo>
                  <a:lnTo>
                    <a:pt x="490" y="436"/>
                  </a:lnTo>
                  <a:lnTo>
                    <a:pt x="558" y="451"/>
                  </a:lnTo>
                  <a:lnTo>
                    <a:pt x="600" y="464"/>
                  </a:lnTo>
                  <a:lnTo>
                    <a:pt x="627" y="491"/>
                  </a:lnTo>
                  <a:lnTo>
                    <a:pt x="627" y="519"/>
                  </a:lnTo>
                  <a:lnTo>
                    <a:pt x="627" y="546"/>
                  </a:lnTo>
                  <a:lnTo>
                    <a:pt x="613" y="600"/>
                  </a:lnTo>
                  <a:lnTo>
                    <a:pt x="572" y="655"/>
                  </a:lnTo>
                  <a:lnTo>
                    <a:pt x="558" y="668"/>
                  </a:lnTo>
                  <a:lnTo>
                    <a:pt x="517" y="695"/>
                  </a:lnTo>
                  <a:lnTo>
                    <a:pt x="449" y="710"/>
                  </a:lnTo>
                  <a:lnTo>
                    <a:pt x="463" y="736"/>
                  </a:lnTo>
                  <a:lnTo>
                    <a:pt x="504" y="736"/>
                  </a:lnTo>
                  <a:lnTo>
                    <a:pt x="545" y="736"/>
                  </a:lnTo>
                  <a:lnTo>
                    <a:pt x="613" y="710"/>
                  </a:lnTo>
                  <a:lnTo>
                    <a:pt x="653" y="668"/>
                  </a:lnTo>
                  <a:lnTo>
                    <a:pt x="681" y="600"/>
                  </a:lnTo>
                  <a:lnTo>
                    <a:pt x="695" y="559"/>
                  </a:lnTo>
                  <a:lnTo>
                    <a:pt x="695" y="519"/>
                  </a:lnTo>
                  <a:lnTo>
                    <a:pt x="681" y="491"/>
                  </a:lnTo>
                  <a:lnTo>
                    <a:pt x="681" y="451"/>
                  </a:lnTo>
                  <a:lnTo>
                    <a:pt x="627" y="396"/>
                  </a:lnTo>
                  <a:lnTo>
                    <a:pt x="558" y="396"/>
                  </a:lnTo>
                  <a:lnTo>
                    <a:pt x="504" y="355"/>
                  </a:lnTo>
                  <a:lnTo>
                    <a:pt x="463" y="314"/>
                  </a:lnTo>
                  <a:lnTo>
                    <a:pt x="436" y="245"/>
                  </a:lnTo>
                  <a:lnTo>
                    <a:pt x="408" y="204"/>
                  </a:lnTo>
                  <a:lnTo>
                    <a:pt x="394" y="151"/>
                  </a:lnTo>
                  <a:lnTo>
                    <a:pt x="340" y="81"/>
                  </a:lnTo>
                  <a:lnTo>
                    <a:pt x="314" y="41"/>
                  </a:lnTo>
                  <a:lnTo>
                    <a:pt x="273" y="13"/>
                  </a:lnTo>
                  <a:lnTo>
                    <a:pt x="205" y="0"/>
                  </a:lnTo>
                  <a:lnTo>
                    <a:pt x="137" y="0"/>
                  </a:lnTo>
                  <a:lnTo>
                    <a:pt x="42" y="13"/>
                  </a:lnTo>
                  <a:lnTo>
                    <a:pt x="0" y="13"/>
                  </a:lnTo>
                  <a:close/>
                </a:path>
              </a:pathLst>
            </a:custGeom>
            <a:solidFill>
              <a:srgbClr val="0E0D0D"/>
            </a:solidFill>
            <a:ln w="9525">
              <a:noFill/>
              <a:round/>
              <a:headEnd/>
              <a:tailEnd/>
            </a:ln>
          </p:spPr>
          <p:txBody>
            <a:bodyPr/>
            <a:lstStyle/>
            <a:p>
              <a:endParaRPr lang="en-US"/>
            </a:p>
          </p:txBody>
        </p:sp>
        <p:sp>
          <p:nvSpPr>
            <p:cNvPr id="15495" name="Freeform 142"/>
            <p:cNvSpPr>
              <a:spLocks/>
            </p:cNvSpPr>
            <p:nvPr/>
          </p:nvSpPr>
          <p:spPr bwMode="auto">
            <a:xfrm>
              <a:off x="1869" y="3433"/>
              <a:ext cx="232" cy="245"/>
            </a:xfrm>
            <a:custGeom>
              <a:avLst/>
              <a:gdLst>
                <a:gd name="T0" fmla="*/ 0 w 695"/>
                <a:gd name="T1" fmla="*/ 0 h 736"/>
                <a:gd name="T2" fmla="*/ 0 w 695"/>
                <a:gd name="T3" fmla="*/ 0 h 736"/>
                <a:gd name="T4" fmla="*/ 0 w 695"/>
                <a:gd name="T5" fmla="*/ 0 h 736"/>
                <a:gd name="T6" fmla="*/ 0 w 695"/>
                <a:gd name="T7" fmla="*/ 0 h 736"/>
                <a:gd name="T8" fmla="*/ 0 w 695"/>
                <a:gd name="T9" fmla="*/ 0 h 736"/>
                <a:gd name="T10" fmla="*/ 0 w 695"/>
                <a:gd name="T11" fmla="*/ 0 h 736"/>
                <a:gd name="T12" fmla="*/ 0 w 695"/>
                <a:gd name="T13" fmla="*/ 0 h 736"/>
                <a:gd name="T14" fmla="*/ 0 w 695"/>
                <a:gd name="T15" fmla="*/ 0 h 736"/>
                <a:gd name="T16" fmla="*/ 0 w 695"/>
                <a:gd name="T17" fmla="*/ 0 h 736"/>
                <a:gd name="T18" fmla="*/ 0 w 695"/>
                <a:gd name="T19" fmla="*/ 0 h 736"/>
                <a:gd name="T20" fmla="*/ 0 w 695"/>
                <a:gd name="T21" fmla="*/ 0 h 736"/>
                <a:gd name="T22" fmla="*/ 0 w 695"/>
                <a:gd name="T23" fmla="*/ 0 h 736"/>
                <a:gd name="T24" fmla="*/ 0 w 695"/>
                <a:gd name="T25" fmla="*/ 0 h 736"/>
                <a:gd name="T26" fmla="*/ 0 w 695"/>
                <a:gd name="T27" fmla="*/ 0 h 736"/>
                <a:gd name="T28" fmla="*/ 0 w 695"/>
                <a:gd name="T29" fmla="*/ 0 h 736"/>
                <a:gd name="T30" fmla="*/ 0 w 695"/>
                <a:gd name="T31" fmla="*/ 0 h 736"/>
                <a:gd name="T32" fmla="*/ 0 w 695"/>
                <a:gd name="T33" fmla="*/ 0 h 736"/>
                <a:gd name="T34" fmla="*/ 0 w 695"/>
                <a:gd name="T35" fmla="*/ 0 h 736"/>
                <a:gd name="T36" fmla="*/ 0 w 695"/>
                <a:gd name="T37" fmla="*/ 0 h 736"/>
                <a:gd name="T38" fmla="*/ 0 w 695"/>
                <a:gd name="T39" fmla="*/ 0 h 736"/>
                <a:gd name="T40" fmla="*/ 0 w 695"/>
                <a:gd name="T41" fmla="*/ 0 h 736"/>
                <a:gd name="T42" fmla="*/ 0 w 695"/>
                <a:gd name="T43" fmla="*/ 0 h 736"/>
                <a:gd name="T44" fmla="*/ 0 w 695"/>
                <a:gd name="T45" fmla="*/ 0 h 736"/>
                <a:gd name="T46" fmla="*/ 0 w 695"/>
                <a:gd name="T47" fmla="*/ 0 h 736"/>
                <a:gd name="T48" fmla="*/ 0 w 695"/>
                <a:gd name="T49" fmla="*/ 0 h 736"/>
                <a:gd name="T50" fmla="*/ 0 w 695"/>
                <a:gd name="T51" fmla="*/ 0 h 736"/>
                <a:gd name="T52" fmla="*/ 0 w 695"/>
                <a:gd name="T53" fmla="*/ 0 h 736"/>
                <a:gd name="T54" fmla="*/ 0 w 695"/>
                <a:gd name="T55" fmla="*/ 0 h 736"/>
                <a:gd name="T56" fmla="*/ 0 w 695"/>
                <a:gd name="T57" fmla="*/ 0 h 736"/>
                <a:gd name="T58" fmla="*/ 0 w 695"/>
                <a:gd name="T59" fmla="*/ 0 h 736"/>
                <a:gd name="T60" fmla="*/ 0 w 695"/>
                <a:gd name="T61" fmla="*/ 0 h 736"/>
                <a:gd name="T62" fmla="*/ 0 w 695"/>
                <a:gd name="T63" fmla="*/ 0 h 736"/>
                <a:gd name="T64" fmla="*/ 0 w 695"/>
                <a:gd name="T65" fmla="*/ 0 h 736"/>
                <a:gd name="T66" fmla="*/ 0 w 695"/>
                <a:gd name="T67" fmla="*/ 0 h 736"/>
                <a:gd name="T68" fmla="*/ 0 w 695"/>
                <a:gd name="T69" fmla="*/ 0 h 736"/>
                <a:gd name="T70" fmla="*/ 0 w 695"/>
                <a:gd name="T71" fmla="*/ 0 h 736"/>
                <a:gd name="T72" fmla="*/ 0 w 695"/>
                <a:gd name="T73" fmla="*/ 0 h 736"/>
                <a:gd name="T74" fmla="*/ 0 w 695"/>
                <a:gd name="T75" fmla="*/ 0 h 736"/>
                <a:gd name="T76" fmla="*/ 0 w 695"/>
                <a:gd name="T77" fmla="*/ 0 h 736"/>
                <a:gd name="T78" fmla="*/ 0 w 695"/>
                <a:gd name="T79" fmla="*/ 0 h 736"/>
                <a:gd name="T80" fmla="*/ 0 w 695"/>
                <a:gd name="T81" fmla="*/ 0 h 736"/>
                <a:gd name="T82" fmla="*/ 0 w 695"/>
                <a:gd name="T83" fmla="*/ 0 h 736"/>
                <a:gd name="T84" fmla="*/ 0 w 695"/>
                <a:gd name="T85" fmla="*/ 0 h 736"/>
                <a:gd name="T86" fmla="*/ 0 w 695"/>
                <a:gd name="T87" fmla="*/ 0 h 736"/>
                <a:gd name="T88" fmla="*/ 0 w 695"/>
                <a:gd name="T89" fmla="*/ 0 h 736"/>
                <a:gd name="T90" fmla="*/ 0 w 695"/>
                <a:gd name="T91" fmla="*/ 0 h 736"/>
                <a:gd name="T92" fmla="*/ 0 w 695"/>
                <a:gd name="T93" fmla="*/ 0 h 736"/>
                <a:gd name="T94" fmla="*/ 0 w 695"/>
                <a:gd name="T95" fmla="*/ 0 h 7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5"/>
                <a:gd name="T145" fmla="*/ 0 h 736"/>
                <a:gd name="T146" fmla="*/ 695 w 695"/>
                <a:gd name="T147" fmla="*/ 736 h 7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5" h="736">
                  <a:moveTo>
                    <a:pt x="0" y="13"/>
                  </a:moveTo>
                  <a:lnTo>
                    <a:pt x="27" y="28"/>
                  </a:lnTo>
                  <a:lnTo>
                    <a:pt x="95" y="55"/>
                  </a:lnTo>
                  <a:lnTo>
                    <a:pt x="150" y="55"/>
                  </a:lnTo>
                  <a:lnTo>
                    <a:pt x="205" y="68"/>
                  </a:lnTo>
                  <a:lnTo>
                    <a:pt x="246" y="81"/>
                  </a:lnTo>
                  <a:lnTo>
                    <a:pt x="273" y="109"/>
                  </a:lnTo>
                  <a:lnTo>
                    <a:pt x="314" y="136"/>
                  </a:lnTo>
                  <a:lnTo>
                    <a:pt x="340" y="191"/>
                  </a:lnTo>
                  <a:lnTo>
                    <a:pt x="368" y="245"/>
                  </a:lnTo>
                  <a:lnTo>
                    <a:pt x="368" y="287"/>
                  </a:lnTo>
                  <a:lnTo>
                    <a:pt x="408" y="341"/>
                  </a:lnTo>
                  <a:lnTo>
                    <a:pt x="436" y="382"/>
                  </a:lnTo>
                  <a:lnTo>
                    <a:pt x="490" y="436"/>
                  </a:lnTo>
                  <a:lnTo>
                    <a:pt x="558" y="451"/>
                  </a:lnTo>
                  <a:lnTo>
                    <a:pt x="600" y="464"/>
                  </a:lnTo>
                  <a:lnTo>
                    <a:pt x="627" y="491"/>
                  </a:lnTo>
                  <a:lnTo>
                    <a:pt x="627" y="519"/>
                  </a:lnTo>
                  <a:lnTo>
                    <a:pt x="627" y="546"/>
                  </a:lnTo>
                  <a:lnTo>
                    <a:pt x="613" y="600"/>
                  </a:lnTo>
                  <a:lnTo>
                    <a:pt x="572" y="655"/>
                  </a:lnTo>
                  <a:lnTo>
                    <a:pt x="558" y="668"/>
                  </a:lnTo>
                  <a:lnTo>
                    <a:pt x="517" y="695"/>
                  </a:lnTo>
                  <a:lnTo>
                    <a:pt x="449" y="710"/>
                  </a:lnTo>
                  <a:lnTo>
                    <a:pt x="463" y="736"/>
                  </a:lnTo>
                  <a:lnTo>
                    <a:pt x="504" y="736"/>
                  </a:lnTo>
                  <a:lnTo>
                    <a:pt x="545" y="736"/>
                  </a:lnTo>
                  <a:lnTo>
                    <a:pt x="613" y="710"/>
                  </a:lnTo>
                  <a:lnTo>
                    <a:pt x="653" y="668"/>
                  </a:lnTo>
                  <a:lnTo>
                    <a:pt x="681" y="600"/>
                  </a:lnTo>
                  <a:lnTo>
                    <a:pt x="695" y="559"/>
                  </a:lnTo>
                  <a:lnTo>
                    <a:pt x="695" y="519"/>
                  </a:lnTo>
                  <a:lnTo>
                    <a:pt x="681" y="491"/>
                  </a:lnTo>
                  <a:lnTo>
                    <a:pt x="681" y="451"/>
                  </a:lnTo>
                  <a:lnTo>
                    <a:pt x="627" y="396"/>
                  </a:lnTo>
                  <a:lnTo>
                    <a:pt x="558" y="396"/>
                  </a:lnTo>
                  <a:lnTo>
                    <a:pt x="504" y="355"/>
                  </a:lnTo>
                  <a:lnTo>
                    <a:pt x="463" y="314"/>
                  </a:lnTo>
                  <a:lnTo>
                    <a:pt x="436" y="245"/>
                  </a:lnTo>
                  <a:lnTo>
                    <a:pt x="408" y="204"/>
                  </a:lnTo>
                  <a:lnTo>
                    <a:pt x="394" y="151"/>
                  </a:lnTo>
                  <a:lnTo>
                    <a:pt x="340" y="81"/>
                  </a:lnTo>
                  <a:lnTo>
                    <a:pt x="314" y="41"/>
                  </a:lnTo>
                  <a:lnTo>
                    <a:pt x="273" y="13"/>
                  </a:lnTo>
                  <a:lnTo>
                    <a:pt x="205" y="0"/>
                  </a:lnTo>
                  <a:lnTo>
                    <a:pt x="137" y="0"/>
                  </a:lnTo>
                  <a:lnTo>
                    <a:pt x="42" y="13"/>
                  </a:lnTo>
                  <a:lnTo>
                    <a:pt x="0" y="13"/>
                  </a:lnTo>
                </a:path>
              </a:pathLst>
            </a:custGeom>
            <a:noFill/>
            <a:ln w="0">
              <a:solidFill>
                <a:srgbClr val="000000"/>
              </a:solidFill>
              <a:round/>
              <a:headEnd/>
              <a:tailEnd/>
            </a:ln>
          </p:spPr>
          <p:txBody>
            <a:bodyPr/>
            <a:lstStyle/>
            <a:p>
              <a:endParaRPr lang="en-US"/>
            </a:p>
          </p:txBody>
        </p:sp>
        <p:sp>
          <p:nvSpPr>
            <p:cNvPr id="15496" name="Freeform 143"/>
            <p:cNvSpPr>
              <a:spLocks/>
            </p:cNvSpPr>
            <p:nvPr/>
          </p:nvSpPr>
          <p:spPr bwMode="auto">
            <a:xfrm>
              <a:off x="1869" y="3433"/>
              <a:ext cx="232" cy="245"/>
            </a:xfrm>
            <a:custGeom>
              <a:avLst/>
              <a:gdLst>
                <a:gd name="T0" fmla="*/ 0 w 695"/>
                <a:gd name="T1" fmla="*/ 0 h 736"/>
                <a:gd name="T2" fmla="*/ 0 w 695"/>
                <a:gd name="T3" fmla="*/ 0 h 736"/>
                <a:gd name="T4" fmla="*/ 0 w 695"/>
                <a:gd name="T5" fmla="*/ 0 h 736"/>
                <a:gd name="T6" fmla="*/ 0 w 695"/>
                <a:gd name="T7" fmla="*/ 0 h 736"/>
                <a:gd name="T8" fmla="*/ 0 w 695"/>
                <a:gd name="T9" fmla="*/ 0 h 736"/>
                <a:gd name="T10" fmla="*/ 0 w 695"/>
                <a:gd name="T11" fmla="*/ 0 h 736"/>
                <a:gd name="T12" fmla="*/ 0 w 695"/>
                <a:gd name="T13" fmla="*/ 0 h 736"/>
                <a:gd name="T14" fmla="*/ 0 w 695"/>
                <a:gd name="T15" fmla="*/ 0 h 736"/>
                <a:gd name="T16" fmla="*/ 0 w 695"/>
                <a:gd name="T17" fmla="*/ 0 h 736"/>
                <a:gd name="T18" fmla="*/ 0 w 695"/>
                <a:gd name="T19" fmla="*/ 0 h 736"/>
                <a:gd name="T20" fmla="*/ 0 w 695"/>
                <a:gd name="T21" fmla="*/ 0 h 736"/>
                <a:gd name="T22" fmla="*/ 0 w 695"/>
                <a:gd name="T23" fmla="*/ 0 h 736"/>
                <a:gd name="T24" fmla="*/ 0 w 695"/>
                <a:gd name="T25" fmla="*/ 0 h 736"/>
                <a:gd name="T26" fmla="*/ 0 w 695"/>
                <a:gd name="T27" fmla="*/ 0 h 736"/>
                <a:gd name="T28" fmla="*/ 0 w 695"/>
                <a:gd name="T29" fmla="*/ 0 h 736"/>
                <a:gd name="T30" fmla="*/ 0 w 695"/>
                <a:gd name="T31" fmla="*/ 0 h 736"/>
                <a:gd name="T32" fmla="*/ 0 w 695"/>
                <a:gd name="T33" fmla="*/ 0 h 736"/>
                <a:gd name="T34" fmla="*/ 0 w 695"/>
                <a:gd name="T35" fmla="*/ 0 h 736"/>
                <a:gd name="T36" fmla="*/ 0 w 695"/>
                <a:gd name="T37" fmla="*/ 0 h 736"/>
                <a:gd name="T38" fmla="*/ 0 w 695"/>
                <a:gd name="T39" fmla="*/ 0 h 736"/>
                <a:gd name="T40" fmla="*/ 0 w 695"/>
                <a:gd name="T41" fmla="*/ 0 h 736"/>
                <a:gd name="T42" fmla="*/ 0 w 695"/>
                <a:gd name="T43" fmla="*/ 0 h 736"/>
                <a:gd name="T44" fmla="*/ 0 w 695"/>
                <a:gd name="T45" fmla="*/ 0 h 736"/>
                <a:gd name="T46" fmla="*/ 0 w 695"/>
                <a:gd name="T47" fmla="*/ 0 h 736"/>
                <a:gd name="T48" fmla="*/ 0 w 695"/>
                <a:gd name="T49" fmla="*/ 0 h 736"/>
                <a:gd name="T50" fmla="*/ 0 w 695"/>
                <a:gd name="T51" fmla="*/ 0 h 736"/>
                <a:gd name="T52" fmla="*/ 0 w 695"/>
                <a:gd name="T53" fmla="*/ 0 h 736"/>
                <a:gd name="T54" fmla="*/ 0 w 695"/>
                <a:gd name="T55" fmla="*/ 0 h 736"/>
                <a:gd name="T56" fmla="*/ 0 w 695"/>
                <a:gd name="T57" fmla="*/ 0 h 736"/>
                <a:gd name="T58" fmla="*/ 0 w 695"/>
                <a:gd name="T59" fmla="*/ 0 h 736"/>
                <a:gd name="T60" fmla="*/ 0 w 695"/>
                <a:gd name="T61" fmla="*/ 0 h 736"/>
                <a:gd name="T62" fmla="*/ 0 w 695"/>
                <a:gd name="T63" fmla="*/ 0 h 736"/>
                <a:gd name="T64" fmla="*/ 0 w 695"/>
                <a:gd name="T65" fmla="*/ 0 h 736"/>
                <a:gd name="T66" fmla="*/ 0 w 695"/>
                <a:gd name="T67" fmla="*/ 0 h 736"/>
                <a:gd name="T68" fmla="*/ 0 w 695"/>
                <a:gd name="T69" fmla="*/ 0 h 736"/>
                <a:gd name="T70" fmla="*/ 0 w 695"/>
                <a:gd name="T71" fmla="*/ 0 h 736"/>
                <a:gd name="T72" fmla="*/ 0 w 695"/>
                <a:gd name="T73" fmla="*/ 0 h 736"/>
                <a:gd name="T74" fmla="*/ 0 w 695"/>
                <a:gd name="T75" fmla="*/ 0 h 736"/>
                <a:gd name="T76" fmla="*/ 0 w 695"/>
                <a:gd name="T77" fmla="*/ 0 h 736"/>
                <a:gd name="T78" fmla="*/ 0 w 695"/>
                <a:gd name="T79" fmla="*/ 0 h 736"/>
                <a:gd name="T80" fmla="*/ 0 w 695"/>
                <a:gd name="T81" fmla="*/ 0 h 736"/>
                <a:gd name="T82" fmla="*/ 0 w 695"/>
                <a:gd name="T83" fmla="*/ 0 h 736"/>
                <a:gd name="T84" fmla="*/ 0 w 695"/>
                <a:gd name="T85" fmla="*/ 0 h 736"/>
                <a:gd name="T86" fmla="*/ 0 w 695"/>
                <a:gd name="T87" fmla="*/ 0 h 736"/>
                <a:gd name="T88" fmla="*/ 0 w 695"/>
                <a:gd name="T89" fmla="*/ 0 h 736"/>
                <a:gd name="T90" fmla="*/ 0 w 695"/>
                <a:gd name="T91" fmla="*/ 0 h 736"/>
                <a:gd name="T92" fmla="*/ 0 w 695"/>
                <a:gd name="T93" fmla="*/ 0 h 736"/>
                <a:gd name="T94" fmla="*/ 0 w 695"/>
                <a:gd name="T95" fmla="*/ 0 h 7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5"/>
                <a:gd name="T145" fmla="*/ 0 h 736"/>
                <a:gd name="T146" fmla="*/ 695 w 695"/>
                <a:gd name="T147" fmla="*/ 736 h 7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5" h="736">
                  <a:moveTo>
                    <a:pt x="0" y="13"/>
                  </a:moveTo>
                  <a:lnTo>
                    <a:pt x="27" y="28"/>
                  </a:lnTo>
                  <a:lnTo>
                    <a:pt x="95" y="55"/>
                  </a:lnTo>
                  <a:lnTo>
                    <a:pt x="150" y="55"/>
                  </a:lnTo>
                  <a:lnTo>
                    <a:pt x="205" y="68"/>
                  </a:lnTo>
                  <a:lnTo>
                    <a:pt x="246" y="81"/>
                  </a:lnTo>
                  <a:lnTo>
                    <a:pt x="273" y="109"/>
                  </a:lnTo>
                  <a:lnTo>
                    <a:pt x="314" y="136"/>
                  </a:lnTo>
                  <a:lnTo>
                    <a:pt x="340" y="191"/>
                  </a:lnTo>
                  <a:lnTo>
                    <a:pt x="368" y="245"/>
                  </a:lnTo>
                  <a:lnTo>
                    <a:pt x="368" y="287"/>
                  </a:lnTo>
                  <a:lnTo>
                    <a:pt x="408" y="341"/>
                  </a:lnTo>
                  <a:lnTo>
                    <a:pt x="436" y="382"/>
                  </a:lnTo>
                  <a:lnTo>
                    <a:pt x="490" y="436"/>
                  </a:lnTo>
                  <a:lnTo>
                    <a:pt x="558" y="451"/>
                  </a:lnTo>
                  <a:lnTo>
                    <a:pt x="600" y="464"/>
                  </a:lnTo>
                  <a:lnTo>
                    <a:pt x="627" y="491"/>
                  </a:lnTo>
                  <a:lnTo>
                    <a:pt x="627" y="519"/>
                  </a:lnTo>
                  <a:lnTo>
                    <a:pt x="627" y="546"/>
                  </a:lnTo>
                  <a:lnTo>
                    <a:pt x="613" y="600"/>
                  </a:lnTo>
                  <a:lnTo>
                    <a:pt x="572" y="655"/>
                  </a:lnTo>
                  <a:lnTo>
                    <a:pt x="558" y="668"/>
                  </a:lnTo>
                  <a:lnTo>
                    <a:pt x="517" y="695"/>
                  </a:lnTo>
                  <a:lnTo>
                    <a:pt x="449" y="710"/>
                  </a:lnTo>
                  <a:lnTo>
                    <a:pt x="463" y="736"/>
                  </a:lnTo>
                  <a:lnTo>
                    <a:pt x="504" y="736"/>
                  </a:lnTo>
                  <a:lnTo>
                    <a:pt x="545" y="736"/>
                  </a:lnTo>
                  <a:lnTo>
                    <a:pt x="613" y="710"/>
                  </a:lnTo>
                  <a:lnTo>
                    <a:pt x="653" y="668"/>
                  </a:lnTo>
                  <a:lnTo>
                    <a:pt x="681" y="600"/>
                  </a:lnTo>
                  <a:lnTo>
                    <a:pt x="695" y="559"/>
                  </a:lnTo>
                  <a:lnTo>
                    <a:pt x="695" y="519"/>
                  </a:lnTo>
                  <a:lnTo>
                    <a:pt x="681" y="491"/>
                  </a:lnTo>
                  <a:lnTo>
                    <a:pt x="681" y="451"/>
                  </a:lnTo>
                  <a:lnTo>
                    <a:pt x="627" y="396"/>
                  </a:lnTo>
                  <a:lnTo>
                    <a:pt x="558" y="396"/>
                  </a:lnTo>
                  <a:lnTo>
                    <a:pt x="504" y="355"/>
                  </a:lnTo>
                  <a:lnTo>
                    <a:pt x="463" y="314"/>
                  </a:lnTo>
                  <a:lnTo>
                    <a:pt x="436" y="245"/>
                  </a:lnTo>
                  <a:lnTo>
                    <a:pt x="408" y="204"/>
                  </a:lnTo>
                  <a:lnTo>
                    <a:pt x="394" y="151"/>
                  </a:lnTo>
                  <a:lnTo>
                    <a:pt x="340" y="81"/>
                  </a:lnTo>
                  <a:lnTo>
                    <a:pt x="314" y="41"/>
                  </a:lnTo>
                  <a:lnTo>
                    <a:pt x="273" y="13"/>
                  </a:lnTo>
                  <a:lnTo>
                    <a:pt x="205" y="0"/>
                  </a:lnTo>
                  <a:lnTo>
                    <a:pt x="137" y="0"/>
                  </a:lnTo>
                  <a:lnTo>
                    <a:pt x="42" y="13"/>
                  </a:lnTo>
                  <a:lnTo>
                    <a:pt x="0" y="13"/>
                  </a:lnTo>
                </a:path>
              </a:pathLst>
            </a:custGeom>
            <a:noFill/>
            <a:ln w="0">
              <a:solidFill>
                <a:srgbClr val="000000"/>
              </a:solidFill>
              <a:round/>
              <a:headEnd/>
              <a:tailEnd/>
            </a:ln>
          </p:spPr>
          <p:txBody>
            <a:bodyPr/>
            <a:lstStyle/>
            <a:p>
              <a:endParaRPr lang="en-US"/>
            </a:p>
          </p:txBody>
        </p:sp>
        <p:sp>
          <p:nvSpPr>
            <p:cNvPr id="15497" name="Freeform 144"/>
            <p:cNvSpPr>
              <a:spLocks/>
            </p:cNvSpPr>
            <p:nvPr/>
          </p:nvSpPr>
          <p:spPr bwMode="auto">
            <a:xfrm>
              <a:off x="1487" y="3524"/>
              <a:ext cx="568" cy="273"/>
            </a:xfrm>
            <a:custGeom>
              <a:avLst/>
              <a:gdLst>
                <a:gd name="T0" fmla="*/ 0 w 1704"/>
                <a:gd name="T1" fmla="*/ 0 h 819"/>
                <a:gd name="T2" fmla="*/ 0 w 1704"/>
                <a:gd name="T3" fmla="*/ 0 h 819"/>
                <a:gd name="T4" fmla="*/ 0 w 1704"/>
                <a:gd name="T5" fmla="*/ 0 h 819"/>
                <a:gd name="T6" fmla="*/ 0 w 1704"/>
                <a:gd name="T7" fmla="*/ 0 h 819"/>
                <a:gd name="T8" fmla="*/ 0 w 1704"/>
                <a:gd name="T9" fmla="*/ 0 h 819"/>
                <a:gd name="T10" fmla="*/ 0 w 1704"/>
                <a:gd name="T11" fmla="*/ 0 h 819"/>
                <a:gd name="T12" fmla="*/ 0 w 1704"/>
                <a:gd name="T13" fmla="*/ 0 h 819"/>
                <a:gd name="T14" fmla="*/ 0 w 1704"/>
                <a:gd name="T15" fmla="*/ 0 h 819"/>
                <a:gd name="T16" fmla="*/ 0 w 1704"/>
                <a:gd name="T17" fmla="*/ 0 h 819"/>
                <a:gd name="T18" fmla="*/ 0 w 1704"/>
                <a:gd name="T19" fmla="*/ 0 h 819"/>
                <a:gd name="T20" fmla="*/ 0 w 1704"/>
                <a:gd name="T21" fmla="*/ 0 h 819"/>
                <a:gd name="T22" fmla="*/ 0 w 1704"/>
                <a:gd name="T23" fmla="*/ 0 h 819"/>
                <a:gd name="T24" fmla="*/ 0 w 1704"/>
                <a:gd name="T25" fmla="*/ 0 h 819"/>
                <a:gd name="T26" fmla="*/ 0 w 1704"/>
                <a:gd name="T27" fmla="*/ 0 h 819"/>
                <a:gd name="T28" fmla="*/ 0 w 1704"/>
                <a:gd name="T29" fmla="*/ 0 h 819"/>
                <a:gd name="T30" fmla="*/ 0 w 1704"/>
                <a:gd name="T31" fmla="*/ 0 h 819"/>
                <a:gd name="T32" fmla="*/ 0 w 1704"/>
                <a:gd name="T33" fmla="*/ 0 h 819"/>
                <a:gd name="T34" fmla="*/ 0 w 1704"/>
                <a:gd name="T35" fmla="*/ 0 h 819"/>
                <a:gd name="T36" fmla="*/ 0 w 1704"/>
                <a:gd name="T37" fmla="*/ 0 h 819"/>
                <a:gd name="T38" fmla="*/ 0 w 1704"/>
                <a:gd name="T39" fmla="*/ 0 h 819"/>
                <a:gd name="T40" fmla="*/ 0 w 1704"/>
                <a:gd name="T41" fmla="*/ 0 h 819"/>
                <a:gd name="T42" fmla="*/ 0 w 1704"/>
                <a:gd name="T43" fmla="*/ 0 h 819"/>
                <a:gd name="T44" fmla="*/ 0 w 1704"/>
                <a:gd name="T45" fmla="*/ 0 h 819"/>
                <a:gd name="T46" fmla="*/ 0 w 1704"/>
                <a:gd name="T47" fmla="*/ 0 h 819"/>
                <a:gd name="T48" fmla="*/ 0 w 1704"/>
                <a:gd name="T49" fmla="*/ 0 h 819"/>
                <a:gd name="T50" fmla="*/ 0 w 1704"/>
                <a:gd name="T51" fmla="*/ 0 h 819"/>
                <a:gd name="T52" fmla="*/ 0 w 1704"/>
                <a:gd name="T53" fmla="*/ 0 h 819"/>
                <a:gd name="T54" fmla="*/ 0 w 1704"/>
                <a:gd name="T55" fmla="*/ 0 h 819"/>
                <a:gd name="T56" fmla="*/ 0 w 1704"/>
                <a:gd name="T57" fmla="*/ 0 h 819"/>
                <a:gd name="T58" fmla="*/ 0 w 1704"/>
                <a:gd name="T59" fmla="*/ 0 h 819"/>
                <a:gd name="T60" fmla="*/ 0 w 1704"/>
                <a:gd name="T61" fmla="*/ 0 h 819"/>
                <a:gd name="T62" fmla="*/ 0 w 1704"/>
                <a:gd name="T63" fmla="*/ 0 h 819"/>
                <a:gd name="T64" fmla="*/ 0 w 1704"/>
                <a:gd name="T65" fmla="*/ 0 h 819"/>
                <a:gd name="T66" fmla="*/ 0 w 1704"/>
                <a:gd name="T67" fmla="*/ 0 h 819"/>
                <a:gd name="T68" fmla="*/ 0 w 1704"/>
                <a:gd name="T69" fmla="*/ 0 h 819"/>
                <a:gd name="T70" fmla="*/ 0 w 1704"/>
                <a:gd name="T71" fmla="*/ 0 h 819"/>
                <a:gd name="T72" fmla="*/ 0 w 1704"/>
                <a:gd name="T73" fmla="*/ 0 h 819"/>
                <a:gd name="T74" fmla="*/ 0 w 1704"/>
                <a:gd name="T75" fmla="*/ 0 h 819"/>
                <a:gd name="T76" fmla="*/ 0 w 1704"/>
                <a:gd name="T77" fmla="*/ 0 h 819"/>
                <a:gd name="T78" fmla="*/ 0 w 1704"/>
                <a:gd name="T79" fmla="*/ 0 h 819"/>
                <a:gd name="T80" fmla="*/ 0 w 1704"/>
                <a:gd name="T81" fmla="*/ 0 h 819"/>
                <a:gd name="T82" fmla="*/ 0 w 1704"/>
                <a:gd name="T83" fmla="*/ 0 h 819"/>
                <a:gd name="T84" fmla="*/ 0 w 1704"/>
                <a:gd name="T85" fmla="*/ 0 h 819"/>
                <a:gd name="T86" fmla="*/ 0 w 1704"/>
                <a:gd name="T87" fmla="*/ 0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4"/>
                <a:gd name="T133" fmla="*/ 0 h 819"/>
                <a:gd name="T134" fmla="*/ 1704 w 1704"/>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4" h="819">
                  <a:moveTo>
                    <a:pt x="956" y="0"/>
                  </a:moveTo>
                  <a:lnTo>
                    <a:pt x="1024" y="28"/>
                  </a:lnTo>
                  <a:lnTo>
                    <a:pt x="1092" y="69"/>
                  </a:lnTo>
                  <a:lnTo>
                    <a:pt x="1146" y="110"/>
                  </a:lnTo>
                  <a:lnTo>
                    <a:pt x="1173" y="137"/>
                  </a:lnTo>
                  <a:lnTo>
                    <a:pt x="1201" y="192"/>
                  </a:lnTo>
                  <a:lnTo>
                    <a:pt x="1228" y="274"/>
                  </a:lnTo>
                  <a:lnTo>
                    <a:pt x="1241" y="328"/>
                  </a:lnTo>
                  <a:lnTo>
                    <a:pt x="1283" y="383"/>
                  </a:lnTo>
                  <a:lnTo>
                    <a:pt x="1324" y="423"/>
                  </a:lnTo>
                  <a:lnTo>
                    <a:pt x="1378" y="451"/>
                  </a:lnTo>
                  <a:lnTo>
                    <a:pt x="1433" y="491"/>
                  </a:lnTo>
                  <a:lnTo>
                    <a:pt x="1514" y="533"/>
                  </a:lnTo>
                  <a:lnTo>
                    <a:pt x="1595" y="560"/>
                  </a:lnTo>
                  <a:lnTo>
                    <a:pt x="1636" y="587"/>
                  </a:lnTo>
                  <a:lnTo>
                    <a:pt x="1650" y="601"/>
                  </a:lnTo>
                  <a:lnTo>
                    <a:pt x="1650" y="642"/>
                  </a:lnTo>
                  <a:lnTo>
                    <a:pt x="1636" y="655"/>
                  </a:lnTo>
                  <a:lnTo>
                    <a:pt x="1609" y="683"/>
                  </a:lnTo>
                  <a:lnTo>
                    <a:pt x="1554" y="723"/>
                  </a:lnTo>
                  <a:lnTo>
                    <a:pt x="1499" y="738"/>
                  </a:lnTo>
                  <a:lnTo>
                    <a:pt x="1447" y="751"/>
                  </a:lnTo>
                  <a:lnTo>
                    <a:pt x="1337" y="751"/>
                  </a:lnTo>
                  <a:lnTo>
                    <a:pt x="1269" y="738"/>
                  </a:lnTo>
                  <a:lnTo>
                    <a:pt x="1201" y="723"/>
                  </a:lnTo>
                  <a:lnTo>
                    <a:pt x="1133" y="710"/>
                  </a:lnTo>
                  <a:lnTo>
                    <a:pt x="1078" y="697"/>
                  </a:lnTo>
                  <a:lnTo>
                    <a:pt x="982" y="655"/>
                  </a:lnTo>
                  <a:lnTo>
                    <a:pt x="901" y="615"/>
                  </a:lnTo>
                  <a:lnTo>
                    <a:pt x="818" y="560"/>
                  </a:lnTo>
                  <a:lnTo>
                    <a:pt x="792" y="533"/>
                  </a:lnTo>
                  <a:lnTo>
                    <a:pt x="765" y="506"/>
                  </a:lnTo>
                  <a:lnTo>
                    <a:pt x="765" y="478"/>
                  </a:lnTo>
                  <a:lnTo>
                    <a:pt x="778" y="438"/>
                  </a:lnTo>
                  <a:lnTo>
                    <a:pt x="697" y="451"/>
                  </a:lnTo>
                  <a:lnTo>
                    <a:pt x="642" y="478"/>
                  </a:lnTo>
                  <a:lnTo>
                    <a:pt x="587" y="478"/>
                  </a:lnTo>
                  <a:lnTo>
                    <a:pt x="491" y="491"/>
                  </a:lnTo>
                  <a:lnTo>
                    <a:pt x="342" y="491"/>
                  </a:lnTo>
                  <a:lnTo>
                    <a:pt x="301" y="478"/>
                  </a:lnTo>
                  <a:lnTo>
                    <a:pt x="246" y="478"/>
                  </a:lnTo>
                  <a:lnTo>
                    <a:pt x="178" y="464"/>
                  </a:lnTo>
                  <a:lnTo>
                    <a:pt x="137" y="451"/>
                  </a:lnTo>
                  <a:lnTo>
                    <a:pt x="82" y="423"/>
                  </a:lnTo>
                  <a:lnTo>
                    <a:pt x="0" y="355"/>
                  </a:lnTo>
                  <a:lnTo>
                    <a:pt x="27" y="438"/>
                  </a:lnTo>
                  <a:lnTo>
                    <a:pt x="137" y="491"/>
                  </a:lnTo>
                  <a:lnTo>
                    <a:pt x="232" y="533"/>
                  </a:lnTo>
                  <a:lnTo>
                    <a:pt x="301" y="546"/>
                  </a:lnTo>
                  <a:lnTo>
                    <a:pt x="382" y="560"/>
                  </a:lnTo>
                  <a:lnTo>
                    <a:pt x="437" y="560"/>
                  </a:lnTo>
                  <a:lnTo>
                    <a:pt x="505" y="560"/>
                  </a:lnTo>
                  <a:lnTo>
                    <a:pt x="559" y="560"/>
                  </a:lnTo>
                  <a:lnTo>
                    <a:pt x="614" y="533"/>
                  </a:lnTo>
                  <a:lnTo>
                    <a:pt x="669" y="533"/>
                  </a:lnTo>
                  <a:lnTo>
                    <a:pt x="723" y="506"/>
                  </a:lnTo>
                  <a:lnTo>
                    <a:pt x="737" y="560"/>
                  </a:lnTo>
                  <a:lnTo>
                    <a:pt x="778" y="601"/>
                  </a:lnTo>
                  <a:lnTo>
                    <a:pt x="818" y="642"/>
                  </a:lnTo>
                  <a:lnTo>
                    <a:pt x="873" y="683"/>
                  </a:lnTo>
                  <a:lnTo>
                    <a:pt x="928" y="710"/>
                  </a:lnTo>
                  <a:lnTo>
                    <a:pt x="1120" y="765"/>
                  </a:lnTo>
                  <a:lnTo>
                    <a:pt x="1188" y="778"/>
                  </a:lnTo>
                  <a:lnTo>
                    <a:pt x="1269" y="806"/>
                  </a:lnTo>
                  <a:lnTo>
                    <a:pt x="1351" y="819"/>
                  </a:lnTo>
                  <a:lnTo>
                    <a:pt x="1486" y="819"/>
                  </a:lnTo>
                  <a:lnTo>
                    <a:pt x="1554" y="791"/>
                  </a:lnTo>
                  <a:lnTo>
                    <a:pt x="1622" y="765"/>
                  </a:lnTo>
                  <a:lnTo>
                    <a:pt x="1677" y="723"/>
                  </a:lnTo>
                  <a:lnTo>
                    <a:pt x="1704" y="683"/>
                  </a:lnTo>
                  <a:lnTo>
                    <a:pt x="1704" y="628"/>
                  </a:lnTo>
                  <a:lnTo>
                    <a:pt x="1704" y="587"/>
                  </a:lnTo>
                  <a:lnTo>
                    <a:pt x="1677" y="546"/>
                  </a:lnTo>
                  <a:lnTo>
                    <a:pt x="1622" y="506"/>
                  </a:lnTo>
                  <a:lnTo>
                    <a:pt x="1595" y="491"/>
                  </a:lnTo>
                  <a:lnTo>
                    <a:pt x="1554" y="478"/>
                  </a:lnTo>
                  <a:lnTo>
                    <a:pt x="1486" y="451"/>
                  </a:lnTo>
                  <a:lnTo>
                    <a:pt x="1419" y="410"/>
                  </a:lnTo>
                  <a:lnTo>
                    <a:pt x="1351" y="355"/>
                  </a:lnTo>
                  <a:lnTo>
                    <a:pt x="1324" y="315"/>
                  </a:lnTo>
                  <a:lnTo>
                    <a:pt x="1296" y="260"/>
                  </a:lnTo>
                  <a:lnTo>
                    <a:pt x="1269" y="206"/>
                  </a:lnTo>
                  <a:lnTo>
                    <a:pt x="1241" y="151"/>
                  </a:lnTo>
                  <a:lnTo>
                    <a:pt x="1214" y="96"/>
                  </a:lnTo>
                  <a:lnTo>
                    <a:pt x="1173" y="55"/>
                  </a:lnTo>
                  <a:lnTo>
                    <a:pt x="1133" y="28"/>
                  </a:lnTo>
                  <a:lnTo>
                    <a:pt x="1092" y="15"/>
                  </a:lnTo>
                  <a:lnTo>
                    <a:pt x="996" y="0"/>
                  </a:lnTo>
                  <a:lnTo>
                    <a:pt x="956" y="0"/>
                  </a:lnTo>
                  <a:close/>
                </a:path>
              </a:pathLst>
            </a:custGeom>
            <a:solidFill>
              <a:srgbClr val="0E0D0D"/>
            </a:solidFill>
            <a:ln w="9525">
              <a:noFill/>
              <a:round/>
              <a:headEnd/>
              <a:tailEnd/>
            </a:ln>
          </p:spPr>
          <p:txBody>
            <a:bodyPr/>
            <a:lstStyle/>
            <a:p>
              <a:endParaRPr lang="en-US"/>
            </a:p>
          </p:txBody>
        </p:sp>
        <p:sp>
          <p:nvSpPr>
            <p:cNvPr id="15498" name="Freeform 145"/>
            <p:cNvSpPr>
              <a:spLocks/>
            </p:cNvSpPr>
            <p:nvPr/>
          </p:nvSpPr>
          <p:spPr bwMode="auto">
            <a:xfrm>
              <a:off x="1487" y="3524"/>
              <a:ext cx="568" cy="273"/>
            </a:xfrm>
            <a:custGeom>
              <a:avLst/>
              <a:gdLst>
                <a:gd name="T0" fmla="*/ 0 w 1704"/>
                <a:gd name="T1" fmla="*/ 0 h 819"/>
                <a:gd name="T2" fmla="*/ 0 w 1704"/>
                <a:gd name="T3" fmla="*/ 0 h 819"/>
                <a:gd name="T4" fmla="*/ 0 w 1704"/>
                <a:gd name="T5" fmla="*/ 0 h 819"/>
                <a:gd name="T6" fmla="*/ 0 w 1704"/>
                <a:gd name="T7" fmla="*/ 0 h 819"/>
                <a:gd name="T8" fmla="*/ 0 w 1704"/>
                <a:gd name="T9" fmla="*/ 0 h 819"/>
                <a:gd name="T10" fmla="*/ 0 w 1704"/>
                <a:gd name="T11" fmla="*/ 0 h 819"/>
                <a:gd name="T12" fmla="*/ 0 w 1704"/>
                <a:gd name="T13" fmla="*/ 0 h 819"/>
                <a:gd name="T14" fmla="*/ 0 w 1704"/>
                <a:gd name="T15" fmla="*/ 0 h 819"/>
                <a:gd name="T16" fmla="*/ 0 w 1704"/>
                <a:gd name="T17" fmla="*/ 0 h 819"/>
                <a:gd name="T18" fmla="*/ 0 w 1704"/>
                <a:gd name="T19" fmla="*/ 0 h 819"/>
                <a:gd name="T20" fmla="*/ 0 w 1704"/>
                <a:gd name="T21" fmla="*/ 0 h 819"/>
                <a:gd name="T22" fmla="*/ 0 w 1704"/>
                <a:gd name="T23" fmla="*/ 0 h 819"/>
                <a:gd name="T24" fmla="*/ 0 w 1704"/>
                <a:gd name="T25" fmla="*/ 0 h 819"/>
                <a:gd name="T26" fmla="*/ 0 w 1704"/>
                <a:gd name="T27" fmla="*/ 0 h 819"/>
                <a:gd name="T28" fmla="*/ 0 w 1704"/>
                <a:gd name="T29" fmla="*/ 0 h 819"/>
                <a:gd name="T30" fmla="*/ 0 w 1704"/>
                <a:gd name="T31" fmla="*/ 0 h 819"/>
                <a:gd name="T32" fmla="*/ 0 w 1704"/>
                <a:gd name="T33" fmla="*/ 0 h 819"/>
                <a:gd name="T34" fmla="*/ 0 w 1704"/>
                <a:gd name="T35" fmla="*/ 0 h 819"/>
                <a:gd name="T36" fmla="*/ 0 w 1704"/>
                <a:gd name="T37" fmla="*/ 0 h 819"/>
                <a:gd name="T38" fmla="*/ 0 w 1704"/>
                <a:gd name="T39" fmla="*/ 0 h 819"/>
                <a:gd name="T40" fmla="*/ 0 w 1704"/>
                <a:gd name="T41" fmla="*/ 0 h 819"/>
                <a:gd name="T42" fmla="*/ 0 w 1704"/>
                <a:gd name="T43" fmla="*/ 0 h 819"/>
                <a:gd name="T44" fmla="*/ 0 w 1704"/>
                <a:gd name="T45" fmla="*/ 0 h 819"/>
                <a:gd name="T46" fmla="*/ 0 w 1704"/>
                <a:gd name="T47" fmla="*/ 0 h 819"/>
                <a:gd name="T48" fmla="*/ 0 w 1704"/>
                <a:gd name="T49" fmla="*/ 0 h 819"/>
                <a:gd name="T50" fmla="*/ 0 w 1704"/>
                <a:gd name="T51" fmla="*/ 0 h 819"/>
                <a:gd name="T52" fmla="*/ 0 w 1704"/>
                <a:gd name="T53" fmla="*/ 0 h 819"/>
                <a:gd name="T54" fmla="*/ 0 w 1704"/>
                <a:gd name="T55" fmla="*/ 0 h 819"/>
                <a:gd name="T56" fmla="*/ 0 w 1704"/>
                <a:gd name="T57" fmla="*/ 0 h 819"/>
                <a:gd name="T58" fmla="*/ 0 w 1704"/>
                <a:gd name="T59" fmla="*/ 0 h 819"/>
                <a:gd name="T60" fmla="*/ 0 w 1704"/>
                <a:gd name="T61" fmla="*/ 0 h 819"/>
                <a:gd name="T62" fmla="*/ 0 w 1704"/>
                <a:gd name="T63" fmla="*/ 0 h 819"/>
                <a:gd name="T64" fmla="*/ 0 w 1704"/>
                <a:gd name="T65" fmla="*/ 0 h 819"/>
                <a:gd name="T66" fmla="*/ 0 w 1704"/>
                <a:gd name="T67" fmla="*/ 0 h 819"/>
                <a:gd name="T68" fmla="*/ 0 w 1704"/>
                <a:gd name="T69" fmla="*/ 0 h 819"/>
                <a:gd name="T70" fmla="*/ 0 w 1704"/>
                <a:gd name="T71" fmla="*/ 0 h 819"/>
                <a:gd name="T72" fmla="*/ 0 w 1704"/>
                <a:gd name="T73" fmla="*/ 0 h 819"/>
                <a:gd name="T74" fmla="*/ 0 w 1704"/>
                <a:gd name="T75" fmla="*/ 0 h 819"/>
                <a:gd name="T76" fmla="*/ 0 w 1704"/>
                <a:gd name="T77" fmla="*/ 0 h 819"/>
                <a:gd name="T78" fmla="*/ 0 w 1704"/>
                <a:gd name="T79" fmla="*/ 0 h 819"/>
                <a:gd name="T80" fmla="*/ 0 w 1704"/>
                <a:gd name="T81" fmla="*/ 0 h 819"/>
                <a:gd name="T82" fmla="*/ 0 w 1704"/>
                <a:gd name="T83" fmla="*/ 0 h 819"/>
                <a:gd name="T84" fmla="*/ 0 w 1704"/>
                <a:gd name="T85" fmla="*/ 0 h 819"/>
                <a:gd name="T86" fmla="*/ 0 w 1704"/>
                <a:gd name="T87" fmla="*/ 0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4"/>
                <a:gd name="T133" fmla="*/ 0 h 819"/>
                <a:gd name="T134" fmla="*/ 1704 w 1704"/>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4" h="819">
                  <a:moveTo>
                    <a:pt x="956" y="0"/>
                  </a:moveTo>
                  <a:lnTo>
                    <a:pt x="1024" y="28"/>
                  </a:lnTo>
                  <a:lnTo>
                    <a:pt x="1092" y="69"/>
                  </a:lnTo>
                  <a:lnTo>
                    <a:pt x="1146" y="110"/>
                  </a:lnTo>
                  <a:lnTo>
                    <a:pt x="1173" y="137"/>
                  </a:lnTo>
                  <a:lnTo>
                    <a:pt x="1201" y="192"/>
                  </a:lnTo>
                  <a:lnTo>
                    <a:pt x="1228" y="274"/>
                  </a:lnTo>
                  <a:lnTo>
                    <a:pt x="1241" y="328"/>
                  </a:lnTo>
                  <a:lnTo>
                    <a:pt x="1283" y="383"/>
                  </a:lnTo>
                  <a:lnTo>
                    <a:pt x="1324" y="423"/>
                  </a:lnTo>
                  <a:lnTo>
                    <a:pt x="1378" y="451"/>
                  </a:lnTo>
                  <a:lnTo>
                    <a:pt x="1433" y="491"/>
                  </a:lnTo>
                  <a:lnTo>
                    <a:pt x="1514" y="533"/>
                  </a:lnTo>
                  <a:lnTo>
                    <a:pt x="1595" y="560"/>
                  </a:lnTo>
                  <a:lnTo>
                    <a:pt x="1636" y="587"/>
                  </a:lnTo>
                  <a:lnTo>
                    <a:pt x="1650" y="601"/>
                  </a:lnTo>
                  <a:lnTo>
                    <a:pt x="1650" y="642"/>
                  </a:lnTo>
                  <a:lnTo>
                    <a:pt x="1636" y="655"/>
                  </a:lnTo>
                  <a:lnTo>
                    <a:pt x="1609" y="683"/>
                  </a:lnTo>
                  <a:lnTo>
                    <a:pt x="1554" y="723"/>
                  </a:lnTo>
                  <a:lnTo>
                    <a:pt x="1499" y="738"/>
                  </a:lnTo>
                  <a:lnTo>
                    <a:pt x="1447" y="751"/>
                  </a:lnTo>
                  <a:lnTo>
                    <a:pt x="1337" y="751"/>
                  </a:lnTo>
                  <a:lnTo>
                    <a:pt x="1269" y="738"/>
                  </a:lnTo>
                  <a:lnTo>
                    <a:pt x="1201" y="723"/>
                  </a:lnTo>
                  <a:lnTo>
                    <a:pt x="1133" y="710"/>
                  </a:lnTo>
                  <a:lnTo>
                    <a:pt x="1078" y="697"/>
                  </a:lnTo>
                  <a:lnTo>
                    <a:pt x="982" y="655"/>
                  </a:lnTo>
                  <a:lnTo>
                    <a:pt x="901" y="615"/>
                  </a:lnTo>
                  <a:lnTo>
                    <a:pt x="818" y="560"/>
                  </a:lnTo>
                  <a:lnTo>
                    <a:pt x="792" y="533"/>
                  </a:lnTo>
                  <a:lnTo>
                    <a:pt x="765" y="506"/>
                  </a:lnTo>
                  <a:lnTo>
                    <a:pt x="765" y="478"/>
                  </a:lnTo>
                  <a:lnTo>
                    <a:pt x="778" y="438"/>
                  </a:lnTo>
                  <a:lnTo>
                    <a:pt x="697" y="451"/>
                  </a:lnTo>
                  <a:lnTo>
                    <a:pt x="642" y="478"/>
                  </a:lnTo>
                  <a:lnTo>
                    <a:pt x="587" y="478"/>
                  </a:lnTo>
                  <a:lnTo>
                    <a:pt x="491" y="491"/>
                  </a:lnTo>
                  <a:lnTo>
                    <a:pt x="342" y="491"/>
                  </a:lnTo>
                  <a:lnTo>
                    <a:pt x="301" y="478"/>
                  </a:lnTo>
                  <a:lnTo>
                    <a:pt x="246" y="478"/>
                  </a:lnTo>
                  <a:lnTo>
                    <a:pt x="178" y="464"/>
                  </a:lnTo>
                  <a:lnTo>
                    <a:pt x="137" y="451"/>
                  </a:lnTo>
                  <a:lnTo>
                    <a:pt x="82" y="423"/>
                  </a:lnTo>
                  <a:lnTo>
                    <a:pt x="0" y="355"/>
                  </a:lnTo>
                  <a:lnTo>
                    <a:pt x="27" y="438"/>
                  </a:lnTo>
                  <a:lnTo>
                    <a:pt x="137" y="491"/>
                  </a:lnTo>
                  <a:lnTo>
                    <a:pt x="232" y="533"/>
                  </a:lnTo>
                  <a:lnTo>
                    <a:pt x="301" y="546"/>
                  </a:lnTo>
                  <a:lnTo>
                    <a:pt x="382" y="560"/>
                  </a:lnTo>
                  <a:lnTo>
                    <a:pt x="437" y="560"/>
                  </a:lnTo>
                  <a:lnTo>
                    <a:pt x="505" y="560"/>
                  </a:lnTo>
                  <a:lnTo>
                    <a:pt x="559" y="560"/>
                  </a:lnTo>
                  <a:lnTo>
                    <a:pt x="614" y="533"/>
                  </a:lnTo>
                  <a:lnTo>
                    <a:pt x="669" y="533"/>
                  </a:lnTo>
                  <a:lnTo>
                    <a:pt x="723" y="506"/>
                  </a:lnTo>
                  <a:lnTo>
                    <a:pt x="737" y="560"/>
                  </a:lnTo>
                  <a:lnTo>
                    <a:pt x="778" y="601"/>
                  </a:lnTo>
                  <a:lnTo>
                    <a:pt x="818" y="642"/>
                  </a:lnTo>
                  <a:lnTo>
                    <a:pt x="873" y="683"/>
                  </a:lnTo>
                  <a:lnTo>
                    <a:pt x="928" y="710"/>
                  </a:lnTo>
                  <a:lnTo>
                    <a:pt x="1120" y="765"/>
                  </a:lnTo>
                  <a:lnTo>
                    <a:pt x="1188" y="778"/>
                  </a:lnTo>
                  <a:lnTo>
                    <a:pt x="1269" y="806"/>
                  </a:lnTo>
                  <a:lnTo>
                    <a:pt x="1351" y="819"/>
                  </a:lnTo>
                  <a:lnTo>
                    <a:pt x="1486" y="819"/>
                  </a:lnTo>
                  <a:lnTo>
                    <a:pt x="1554" y="791"/>
                  </a:lnTo>
                  <a:lnTo>
                    <a:pt x="1622" y="765"/>
                  </a:lnTo>
                  <a:lnTo>
                    <a:pt x="1677" y="723"/>
                  </a:lnTo>
                  <a:lnTo>
                    <a:pt x="1704" y="683"/>
                  </a:lnTo>
                  <a:lnTo>
                    <a:pt x="1704" y="628"/>
                  </a:lnTo>
                  <a:lnTo>
                    <a:pt x="1704" y="587"/>
                  </a:lnTo>
                  <a:lnTo>
                    <a:pt x="1677" y="546"/>
                  </a:lnTo>
                  <a:lnTo>
                    <a:pt x="1622" y="506"/>
                  </a:lnTo>
                  <a:lnTo>
                    <a:pt x="1595" y="491"/>
                  </a:lnTo>
                  <a:lnTo>
                    <a:pt x="1554" y="478"/>
                  </a:lnTo>
                  <a:lnTo>
                    <a:pt x="1486" y="451"/>
                  </a:lnTo>
                  <a:lnTo>
                    <a:pt x="1419" y="410"/>
                  </a:lnTo>
                  <a:lnTo>
                    <a:pt x="1351" y="355"/>
                  </a:lnTo>
                  <a:lnTo>
                    <a:pt x="1324" y="315"/>
                  </a:lnTo>
                  <a:lnTo>
                    <a:pt x="1296" y="260"/>
                  </a:lnTo>
                  <a:lnTo>
                    <a:pt x="1269" y="206"/>
                  </a:lnTo>
                  <a:lnTo>
                    <a:pt x="1241" y="151"/>
                  </a:lnTo>
                  <a:lnTo>
                    <a:pt x="1214" y="96"/>
                  </a:lnTo>
                  <a:lnTo>
                    <a:pt x="1173" y="55"/>
                  </a:lnTo>
                  <a:lnTo>
                    <a:pt x="1133" y="28"/>
                  </a:lnTo>
                  <a:lnTo>
                    <a:pt x="1092" y="15"/>
                  </a:lnTo>
                  <a:lnTo>
                    <a:pt x="996" y="0"/>
                  </a:lnTo>
                  <a:lnTo>
                    <a:pt x="956" y="0"/>
                  </a:lnTo>
                </a:path>
              </a:pathLst>
            </a:custGeom>
            <a:noFill/>
            <a:ln w="0">
              <a:solidFill>
                <a:srgbClr val="000000"/>
              </a:solidFill>
              <a:round/>
              <a:headEnd/>
              <a:tailEnd/>
            </a:ln>
          </p:spPr>
          <p:txBody>
            <a:bodyPr/>
            <a:lstStyle/>
            <a:p>
              <a:endParaRPr lang="en-US"/>
            </a:p>
          </p:txBody>
        </p:sp>
        <p:sp>
          <p:nvSpPr>
            <p:cNvPr id="15499" name="Freeform 146"/>
            <p:cNvSpPr>
              <a:spLocks/>
            </p:cNvSpPr>
            <p:nvPr/>
          </p:nvSpPr>
          <p:spPr bwMode="auto">
            <a:xfrm>
              <a:off x="1487" y="3524"/>
              <a:ext cx="568" cy="273"/>
            </a:xfrm>
            <a:custGeom>
              <a:avLst/>
              <a:gdLst>
                <a:gd name="T0" fmla="*/ 0 w 1704"/>
                <a:gd name="T1" fmla="*/ 0 h 819"/>
                <a:gd name="T2" fmla="*/ 0 w 1704"/>
                <a:gd name="T3" fmla="*/ 0 h 819"/>
                <a:gd name="T4" fmla="*/ 0 w 1704"/>
                <a:gd name="T5" fmla="*/ 0 h 819"/>
                <a:gd name="T6" fmla="*/ 0 w 1704"/>
                <a:gd name="T7" fmla="*/ 0 h 819"/>
                <a:gd name="T8" fmla="*/ 0 w 1704"/>
                <a:gd name="T9" fmla="*/ 0 h 819"/>
                <a:gd name="T10" fmla="*/ 0 w 1704"/>
                <a:gd name="T11" fmla="*/ 0 h 819"/>
                <a:gd name="T12" fmla="*/ 0 w 1704"/>
                <a:gd name="T13" fmla="*/ 0 h 819"/>
                <a:gd name="T14" fmla="*/ 0 w 1704"/>
                <a:gd name="T15" fmla="*/ 0 h 819"/>
                <a:gd name="T16" fmla="*/ 0 w 1704"/>
                <a:gd name="T17" fmla="*/ 0 h 819"/>
                <a:gd name="T18" fmla="*/ 0 w 1704"/>
                <a:gd name="T19" fmla="*/ 0 h 819"/>
                <a:gd name="T20" fmla="*/ 0 w 1704"/>
                <a:gd name="T21" fmla="*/ 0 h 819"/>
                <a:gd name="T22" fmla="*/ 0 w 1704"/>
                <a:gd name="T23" fmla="*/ 0 h 819"/>
                <a:gd name="T24" fmla="*/ 0 w 1704"/>
                <a:gd name="T25" fmla="*/ 0 h 819"/>
                <a:gd name="T26" fmla="*/ 0 w 1704"/>
                <a:gd name="T27" fmla="*/ 0 h 819"/>
                <a:gd name="T28" fmla="*/ 0 w 1704"/>
                <a:gd name="T29" fmla="*/ 0 h 819"/>
                <a:gd name="T30" fmla="*/ 0 w 1704"/>
                <a:gd name="T31" fmla="*/ 0 h 819"/>
                <a:gd name="T32" fmla="*/ 0 w 1704"/>
                <a:gd name="T33" fmla="*/ 0 h 819"/>
                <a:gd name="T34" fmla="*/ 0 w 1704"/>
                <a:gd name="T35" fmla="*/ 0 h 819"/>
                <a:gd name="T36" fmla="*/ 0 w 1704"/>
                <a:gd name="T37" fmla="*/ 0 h 819"/>
                <a:gd name="T38" fmla="*/ 0 w 1704"/>
                <a:gd name="T39" fmla="*/ 0 h 819"/>
                <a:gd name="T40" fmla="*/ 0 w 1704"/>
                <a:gd name="T41" fmla="*/ 0 h 819"/>
                <a:gd name="T42" fmla="*/ 0 w 1704"/>
                <a:gd name="T43" fmla="*/ 0 h 819"/>
                <a:gd name="T44" fmla="*/ 0 w 1704"/>
                <a:gd name="T45" fmla="*/ 0 h 819"/>
                <a:gd name="T46" fmla="*/ 0 w 1704"/>
                <a:gd name="T47" fmla="*/ 0 h 819"/>
                <a:gd name="T48" fmla="*/ 0 w 1704"/>
                <a:gd name="T49" fmla="*/ 0 h 819"/>
                <a:gd name="T50" fmla="*/ 0 w 1704"/>
                <a:gd name="T51" fmla="*/ 0 h 819"/>
                <a:gd name="T52" fmla="*/ 0 w 1704"/>
                <a:gd name="T53" fmla="*/ 0 h 819"/>
                <a:gd name="T54" fmla="*/ 0 w 1704"/>
                <a:gd name="T55" fmla="*/ 0 h 819"/>
                <a:gd name="T56" fmla="*/ 0 w 1704"/>
                <a:gd name="T57" fmla="*/ 0 h 819"/>
                <a:gd name="T58" fmla="*/ 0 w 1704"/>
                <a:gd name="T59" fmla="*/ 0 h 819"/>
                <a:gd name="T60" fmla="*/ 0 w 1704"/>
                <a:gd name="T61" fmla="*/ 0 h 819"/>
                <a:gd name="T62" fmla="*/ 0 w 1704"/>
                <a:gd name="T63" fmla="*/ 0 h 819"/>
                <a:gd name="T64" fmla="*/ 0 w 1704"/>
                <a:gd name="T65" fmla="*/ 0 h 819"/>
                <a:gd name="T66" fmla="*/ 0 w 1704"/>
                <a:gd name="T67" fmla="*/ 0 h 819"/>
                <a:gd name="T68" fmla="*/ 0 w 1704"/>
                <a:gd name="T69" fmla="*/ 0 h 819"/>
                <a:gd name="T70" fmla="*/ 0 w 1704"/>
                <a:gd name="T71" fmla="*/ 0 h 819"/>
                <a:gd name="T72" fmla="*/ 0 w 1704"/>
                <a:gd name="T73" fmla="*/ 0 h 819"/>
                <a:gd name="T74" fmla="*/ 0 w 1704"/>
                <a:gd name="T75" fmla="*/ 0 h 819"/>
                <a:gd name="T76" fmla="*/ 0 w 1704"/>
                <a:gd name="T77" fmla="*/ 0 h 819"/>
                <a:gd name="T78" fmla="*/ 0 w 1704"/>
                <a:gd name="T79" fmla="*/ 0 h 819"/>
                <a:gd name="T80" fmla="*/ 0 w 1704"/>
                <a:gd name="T81" fmla="*/ 0 h 819"/>
                <a:gd name="T82" fmla="*/ 0 w 1704"/>
                <a:gd name="T83" fmla="*/ 0 h 819"/>
                <a:gd name="T84" fmla="*/ 0 w 1704"/>
                <a:gd name="T85" fmla="*/ 0 h 819"/>
                <a:gd name="T86" fmla="*/ 0 w 1704"/>
                <a:gd name="T87" fmla="*/ 0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4"/>
                <a:gd name="T133" fmla="*/ 0 h 819"/>
                <a:gd name="T134" fmla="*/ 1704 w 1704"/>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4" h="819">
                  <a:moveTo>
                    <a:pt x="956" y="0"/>
                  </a:moveTo>
                  <a:lnTo>
                    <a:pt x="1024" y="28"/>
                  </a:lnTo>
                  <a:lnTo>
                    <a:pt x="1092" y="69"/>
                  </a:lnTo>
                  <a:lnTo>
                    <a:pt x="1146" y="110"/>
                  </a:lnTo>
                  <a:lnTo>
                    <a:pt x="1173" y="137"/>
                  </a:lnTo>
                  <a:lnTo>
                    <a:pt x="1201" y="192"/>
                  </a:lnTo>
                  <a:lnTo>
                    <a:pt x="1228" y="274"/>
                  </a:lnTo>
                  <a:lnTo>
                    <a:pt x="1241" y="328"/>
                  </a:lnTo>
                  <a:lnTo>
                    <a:pt x="1283" y="383"/>
                  </a:lnTo>
                  <a:lnTo>
                    <a:pt x="1324" y="423"/>
                  </a:lnTo>
                  <a:lnTo>
                    <a:pt x="1378" y="451"/>
                  </a:lnTo>
                  <a:lnTo>
                    <a:pt x="1433" y="491"/>
                  </a:lnTo>
                  <a:lnTo>
                    <a:pt x="1514" y="533"/>
                  </a:lnTo>
                  <a:lnTo>
                    <a:pt x="1595" y="560"/>
                  </a:lnTo>
                  <a:lnTo>
                    <a:pt x="1636" y="587"/>
                  </a:lnTo>
                  <a:lnTo>
                    <a:pt x="1650" y="601"/>
                  </a:lnTo>
                  <a:lnTo>
                    <a:pt x="1650" y="642"/>
                  </a:lnTo>
                  <a:lnTo>
                    <a:pt x="1636" y="655"/>
                  </a:lnTo>
                  <a:lnTo>
                    <a:pt x="1609" y="683"/>
                  </a:lnTo>
                  <a:lnTo>
                    <a:pt x="1554" y="723"/>
                  </a:lnTo>
                  <a:lnTo>
                    <a:pt x="1499" y="738"/>
                  </a:lnTo>
                  <a:lnTo>
                    <a:pt x="1447" y="751"/>
                  </a:lnTo>
                  <a:lnTo>
                    <a:pt x="1337" y="751"/>
                  </a:lnTo>
                  <a:lnTo>
                    <a:pt x="1269" y="738"/>
                  </a:lnTo>
                  <a:lnTo>
                    <a:pt x="1201" y="723"/>
                  </a:lnTo>
                  <a:lnTo>
                    <a:pt x="1133" y="710"/>
                  </a:lnTo>
                  <a:lnTo>
                    <a:pt x="1078" y="697"/>
                  </a:lnTo>
                  <a:lnTo>
                    <a:pt x="982" y="655"/>
                  </a:lnTo>
                  <a:lnTo>
                    <a:pt x="901" y="615"/>
                  </a:lnTo>
                  <a:lnTo>
                    <a:pt x="818" y="560"/>
                  </a:lnTo>
                  <a:lnTo>
                    <a:pt x="792" y="533"/>
                  </a:lnTo>
                  <a:lnTo>
                    <a:pt x="765" y="506"/>
                  </a:lnTo>
                  <a:lnTo>
                    <a:pt x="765" y="478"/>
                  </a:lnTo>
                  <a:lnTo>
                    <a:pt x="778" y="438"/>
                  </a:lnTo>
                  <a:lnTo>
                    <a:pt x="697" y="451"/>
                  </a:lnTo>
                  <a:lnTo>
                    <a:pt x="642" y="478"/>
                  </a:lnTo>
                  <a:lnTo>
                    <a:pt x="587" y="478"/>
                  </a:lnTo>
                  <a:lnTo>
                    <a:pt x="491" y="491"/>
                  </a:lnTo>
                  <a:lnTo>
                    <a:pt x="342" y="491"/>
                  </a:lnTo>
                  <a:lnTo>
                    <a:pt x="301" y="478"/>
                  </a:lnTo>
                  <a:lnTo>
                    <a:pt x="246" y="478"/>
                  </a:lnTo>
                  <a:lnTo>
                    <a:pt x="178" y="464"/>
                  </a:lnTo>
                  <a:lnTo>
                    <a:pt x="137" y="451"/>
                  </a:lnTo>
                  <a:lnTo>
                    <a:pt x="82" y="423"/>
                  </a:lnTo>
                  <a:lnTo>
                    <a:pt x="0" y="355"/>
                  </a:lnTo>
                  <a:lnTo>
                    <a:pt x="27" y="438"/>
                  </a:lnTo>
                  <a:lnTo>
                    <a:pt x="137" y="491"/>
                  </a:lnTo>
                  <a:lnTo>
                    <a:pt x="232" y="533"/>
                  </a:lnTo>
                  <a:lnTo>
                    <a:pt x="301" y="546"/>
                  </a:lnTo>
                  <a:lnTo>
                    <a:pt x="382" y="560"/>
                  </a:lnTo>
                  <a:lnTo>
                    <a:pt x="437" y="560"/>
                  </a:lnTo>
                  <a:lnTo>
                    <a:pt x="505" y="560"/>
                  </a:lnTo>
                  <a:lnTo>
                    <a:pt x="559" y="560"/>
                  </a:lnTo>
                  <a:lnTo>
                    <a:pt x="614" y="533"/>
                  </a:lnTo>
                  <a:lnTo>
                    <a:pt x="669" y="533"/>
                  </a:lnTo>
                  <a:lnTo>
                    <a:pt x="723" y="506"/>
                  </a:lnTo>
                  <a:lnTo>
                    <a:pt x="737" y="560"/>
                  </a:lnTo>
                  <a:lnTo>
                    <a:pt x="778" y="601"/>
                  </a:lnTo>
                  <a:lnTo>
                    <a:pt x="818" y="642"/>
                  </a:lnTo>
                  <a:lnTo>
                    <a:pt x="873" y="683"/>
                  </a:lnTo>
                  <a:lnTo>
                    <a:pt x="928" y="710"/>
                  </a:lnTo>
                  <a:lnTo>
                    <a:pt x="1120" y="765"/>
                  </a:lnTo>
                  <a:lnTo>
                    <a:pt x="1188" y="778"/>
                  </a:lnTo>
                  <a:lnTo>
                    <a:pt x="1269" y="806"/>
                  </a:lnTo>
                  <a:lnTo>
                    <a:pt x="1351" y="819"/>
                  </a:lnTo>
                  <a:lnTo>
                    <a:pt x="1486" y="819"/>
                  </a:lnTo>
                  <a:lnTo>
                    <a:pt x="1554" y="791"/>
                  </a:lnTo>
                  <a:lnTo>
                    <a:pt x="1622" y="765"/>
                  </a:lnTo>
                  <a:lnTo>
                    <a:pt x="1677" y="723"/>
                  </a:lnTo>
                  <a:lnTo>
                    <a:pt x="1704" y="683"/>
                  </a:lnTo>
                  <a:lnTo>
                    <a:pt x="1704" y="628"/>
                  </a:lnTo>
                  <a:lnTo>
                    <a:pt x="1704" y="587"/>
                  </a:lnTo>
                  <a:lnTo>
                    <a:pt x="1677" y="546"/>
                  </a:lnTo>
                  <a:lnTo>
                    <a:pt x="1622" y="506"/>
                  </a:lnTo>
                  <a:lnTo>
                    <a:pt x="1595" y="491"/>
                  </a:lnTo>
                  <a:lnTo>
                    <a:pt x="1554" y="478"/>
                  </a:lnTo>
                  <a:lnTo>
                    <a:pt x="1486" y="451"/>
                  </a:lnTo>
                  <a:lnTo>
                    <a:pt x="1419" y="410"/>
                  </a:lnTo>
                  <a:lnTo>
                    <a:pt x="1351" y="355"/>
                  </a:lnTo>
                  <a:lnTo>
                    <a:pt x="1324" y="315"/>
                  </a:lnTo>
                  <a:lnTo>
                    <a:pt x="1296" y="260"/>
                  </a:lnTo>
                  <a:lnTo>
                    <a:pt x="1269" y="206"/>
                  </a:lnTo>
                  <a:lnTo>
                    <a:pt x="1241" y="151"/>
                  </a:lnTo>
                  <a:lnTo>
                    <a:pt x="1214" y="96"/>
                  </a:lnTo>
                  <a:lnTo>
                    <a:pt x="1173" y="55"/>
                  </a:lnTo>
                  <a:lnTo>
                    <a:pt x="1133" y="28"/>
                  </a:lnTo>
                  <a:lnTo>
                    <a:pt x="1092" y="15"/>
                  </a:lnTo>
                  <a:lnTo>
                    <a:pt x="996" y="0"/>
                  </a:lnTo>
                  <a:lnTo>
                    <a:pt x="956" y="0"/>
                  </a:lnTo>
                </a:path>
              </a:pathLst>
            </a:custGeom>
            <a:noFill/>
            <a:ln w="0">
              <a:solidFill>
                <a:srgbClr val="000000"/>
              </a:solidFill>
              <a:round/>
              <a:headEnd/>
              <a:tailEnd/>
            </a:ln>
          </p:spPr>
          <p:txBody>
            <a:bodyPr/>
            <a:lstStyle/>
            <a:p>
              <a:endParaRPr lang="en-US"/>
            </a:p>
          </p:txBody>
        </p:sp>
        <p:sp>
          <p:nvSpPr>
            <p:cNvPr id="15500" name="Freeform 147"/>
            <p:cNvSpPr>
              <a:spLocks/>
            </p:cNvSpPr>
            <p:nvPr/>
          </p:nvSpPr>
          <p:spPr bwMode="auto">
            <a:xfrm>
              <a:off x="2460" y="3442"/>
              <a:ext cx="23" cy="182"/>
            </a:xfrm>
            <a:custGeom>
              <a:avLst/>
              <a:gdLst>
                <a:gd name="T0" fmla="*/ 0 w 68"/>
                <a:gd name="T1" fmla="*/ 0 h 544"/>
                <a:gd name="T2" fmla="*/ 0 w 68"/>
                <a:gd name="T3" fmla="*/ 0 h 544"/>
                <a:gd name="T4" fmla="*/ 0 w 68"/>
                <a:gd name="T5" fmla="*/ 0 h 544"/>
                <a:gd name="T6" fmla="*/ 0 w 68"/>
                <a:gd name="T7" fmla="*/ 0 h 544"/>
                <a:gd name="T8" fmla="*/ 0 w 68"/>
                <a:gd name="T9" fmla="*/ 0 h 544"/>
                <a:gd name="T10" fmla="*/ 0 w 68"/>
                <a:gd name="T11" fmla="*/ 0 h 544"/>
                <a:gd name="T12" fmla="*/ 0 w 68"/>
                <a:gd name="T13" fmla="*/ 0 h 544"/>
                <a:gd name="T14" fmla="*/ 0 w 68"/>
                <a:gd name="T15" fmla="*/ 0 h 544"/>
                <a:gd name="T16" fmla="*/ 0 w 68"/>
                <a:gd name="T17" fmla="*/ 0 h 544"/>
                <a:gd name="T18" fmla="*/ 0 w 68"/>
                <a:gd name="T19" fmla="*/ 0 h 544"/>
                <a:gd name="T20" fmla="*/ 0 w 68"/>
                <a:gd name="T21" fmla="*/ 0 h 544"/>
                <a:gd name="T22" fmla="*/ 0 w 68"/>
                <a:gd name="T23" fmla="*/ 0 h 544"/>
                <a:gd name="T24" fmla="*/ 0 w 68"/>
                <a:gd name="T25" fmla="*/ 0 h 544"/>
                <a:gd name="T26" fmla="*/ 0 w 68"/>
                <a:gd name="T27" fmla="*/ 0 h 544"/>
                <a:gd name="T28" fmla="*/ 0 w 68"/>
                <a:gd name="T29" fmla="*/ 0 h 544"/>
                <a:gd name="T30" fmla="*/ 0 w 68"/>
                <a:gd name="T31" fmla="*/ 0 h 544"/>
                <a:gd name="T32" fmla="*/ 0 w 68"/>
                <a:gd name="T33" fmla="*/ 0 h 544"/>
                <a:gd name="T34" fmla="*/ 0 w 68"/>
                <a:gd name="T35" fmla="*/ 0 h 5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544"/>
                <a:gd name="T56" fmla="*/ 68 w 68"/>
                <a:gd name="T57" fmla="*/ 544 h 5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544">
                  <a:moveTo>
                    <a:pt x="0" y="0"/>
                  </a:moveTo>
                  <a:lnTo>
                    <a:pt x="0" y="176"/>
                  </a:lnTo>
                  <a:lnTo>
                    <a:pt x="0" y="259"/>
                  </a:lnTo>
                  <a:lnTo>
                    <a:pt x="13" y="299"/>
                  </a:lnTo>
                  <a:lnTo>
                    <a:pt x="0" y="368"/>
                  </a:lnTo>
                  <a:lnTo>
                    <a:pt x="0" y="423"/>
                  </a:lnTo>
                  <a:lnTo>
                    <a:pt x="0" y="463"/>
                  </a:lnTo>
                  <a:lnTo>
                    <a:pt x="0" y="531"/>
                  </a:lnTo>
                  <a:lnTo>
                    <a:pt x="41" y="544"/>
                  </a:lnTo>
                  <a:lnTo>
                    <a:pt x="41" y="491"/>
                  </a:lnTo>
                  <a:lnTo>
                    <a:pt x="54" y="436"/>
                  </a:lnTo>
                  <a:lnTo>
                    <a:pt x="68" y="327"/>
                  </a:lnTo>
                  <a:lnTo>
                    <a:pt x="68" y="259"/>
                  </a:lnTo>
                  <a:lnTo>
                    <a:pt x="68" y="176"/>
                  </a:lnTo>
                  <a:lnTo>
                    <a:pt x="68" y="123"/>
                  </a:lnTo>
                  <a:lnTo>
                    <a:pt x="68" y="81"/>
                  </a:lnTo>
                  <a:lnTo>
                    <a:pt x="41" y="27"/>
                  </a:lnTo>
                  <a:lnTo>
                    <a:pt x="0" y="0"/>
                  </a:lnTo>
                  <a:close/>
                </a:path>
              </a:pathLst>
            </a:custGeom>
            <a:solidFill>
              <a:srgbClr val="0E0D0D"/>
            </a:solidFill>
            <a:ln w="9525">
              <a:noFill/>
              <a:round/>
              <a:headEnd/>
              <a:tailEnd/>
            </a:ln>
          </p:spPr>
          <p:txBody>
            <a:bodyPr/>
            <a:lstStyle/>
            <a:p>
              <a:endParaRPr lang="en-US"/>
            </a:p>
          </p:txBody>
        </p:sp>
        <p:sp>
          <p:nvSpPr>
            <p:cNvPr id="15501" name="Freeform 148"/>
            <p:cNvSpPr>
              <a:spLocks/>
            </p:cNvSpPr>
            <p:nvPr/>
          </p:nvSpPr>
          <p:spPr bwMode="auto">
            <a:xfrm>
              <a:off x="2460" y="3442"/>
              <a:ext cx="23" cy="182"/>
            </a:xfrm>
            <a:custGeom>
              <a:avLst/>
              <a:gdLst>
                <a:gd name="T0" fmla="*/ 0 w 68"/>
                <a:gd name="T1" fmla="*/ 0 h 544"/>
                <a:gd name="T2" fmla="*/ 0 w 68"/>
                <a:gd name="T3" fmla="*/ 0 h 544"/>
                <a:gd name="T4" fmla="*/ 0 w 68"/>
                <a:gd name="T5" fmla="*/ 0 h 544"/>
                <a:gd name="T6" fmla="*/ 0 w 68"/>
                <a:gd name="T7" fmla="*/ 0 h 544"/>
                <a:gd name="T8" fmla="*/ 0 w 68"/>
                <a:gd name="T9" fmla="*/ 0 h 544"/>
                <a:gd name="T10" fmla="*/ 0 w 68"/>
                <a:gd name="T11" fmla="*/ 0 h 544"/>
                <a:gd name="T12" fmla="*/ 0 w 68"/>
                <a:gd name="T13" fmla="*/ 0 h 544"/>
                <a:gd name="T14" fmla="*/ 0 w 68"/>
                <a:gd name="T15" fmla="*/ 0 h 544"/>
                <a:gd name="T16" fmla="*/ 0 w 68"/>
                <a:gd name="T17" fmla="*/ 0 h 544"/>
                <a:gd name="T18" fmla="*/ 0 w 68"/>
                <a:gd name="T19" fmla="*/ 0 h 544"/>
                <a:gd name="T20" fmla="*/ 0 w 68"/>
                <a:gd name="T21" fmla="*/ 0 h 544"/>
                <a:gd name="T22" fmla="*/ 0 w 68"/>
                <a:gd name="T23" fmla="*/ 0 h 544"/>
                <a:gd name="T24" fmla="*/ 0 w 68"/>
                <a:gd name="T25" fmla="*/ 0 h 544"/>
                <a:gd name="T26" fmla="*/ 0 w 68"/>
                <a:gd name="T27" fmla="*/ 0 h 544"/>
                <a:gd name="T28" fmla="*/ 0 w 68"/>
                <a:gd name="T29" fmla="*/ 0 h 544"/>
                <a:gd name="T30" fmla="*/ 0 w 68"/>
                <a:gd name="T31" fmla="*/ 0 h 544"/>
                <a:gd name="T32" fmla="*/ 0 w 68"/>
                <a:gd name="T33" fmla="*/ 0 h 544"/>
                <a:gd name="T34" fmla="*/ 0 w 68"/>
                <a:gd name="T35" fmla="*/ 0 h 5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544"/>
                <a:gd name="T56" fmla="*/ 68 w 68"/>
                <a:gd name="T57" fmla="*/ 544 h 5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544">
                  <a:moveTo>
                    <a:pt x="0" y="0"/>
                  </a:moveTo>
                  <a:lnTo>
                    <a:pt x="0" y="176"/>
                  </a:lnTo>
                  <a:lnTo>
                    <a:pt x="0" y="259"/>
                  </a:lnTo>
                  <a:lnTo>
                    <a:pt x="13" y="299"/>
                  </a:lnTo>
                  <a:lnTo>
                    <a:pt x="0" y="368"/>
                  </a:lnTo>
                  <a:lnTo>
                    <a:pt x="0" y="423"/>
                  </a:lnTo>
                  <a:lnTo>
                    <a:pt x="0" y="463"/>
                  </a:lnTo>
                  <a:lnTo>
                    <a:pt x="0" y="531"/>
                  </a:lnTo>
                  <a:lnTo>
                    <a:pt x="41" y="544"/>
                  </a:lnTo>
                  <a:lnTo>
                    <a:pt x="41" y="491"/>
                  </a:lnTo>
                  <a:lnTo>
                    <a:pt x="54" y="436"/>
                  </a:lnTo>
                  <a:lnTo>
                    <a:pt x="68" y="327"/>
                  </a:lnTo>
                  <a:lnTo>
                    <a:pt x="68" y="259"/>
                  </a:lnTo>
                  <a:lnTo>
                    <a:pt x="68" y="176"/>
                  </a:lnTo>
                  <a:lnTo>
                    <a:pt x="68" y="123"/>
                  </a:lnTo>
                  <a:lnTo>
                    <a:pt x="68" y="81"/>
                  </a:lnTo>
                  <a:lnTo>
                    <a:pt x="41" y="27"/>
                  </a:lnTo>
                  <a:lnTo>
                    <a:pt x="0" y="0"/>
                  </a:lnTo>
                </a:path>
              </a:pathLst>
            </a:custGeom>
            <a:noFill/>
            <a:ln w="0">
              <a:solidFill>
                <a:srgbClr val="000000"/>
              </a:solidFill>
              <a:round/>
              <a:headEnd/>
              <a:tailEnd/>
            </a:ln>
          </p:spPr>
          <p:txBody>
            <a:bodyPr/>
            <a:lstStyle/>
            <a:p>
              <a:endParaRPr lang="en-US"/>
            </a:p>
          </p:txBody>
        </p:sp>
        <p:sp>
          <p:nvSpPr>
            <p:cNvPr id="15502" name="Freeform 149"/>
            <p:cNvSpPr>
              <a:spLocks/>
            </p:cNvSpPr>
            <p:nvPr/>
          </p:nvSpPr>
          <p:spPr bwMode="auto">
            <a:xfrm>
              <a:off x="2460" y="3442"/>
              <a:ext cx="23" cy="182"/>
            </a:xfrm>
            <a:custGeom>
              <a:avLst/>
              <a:gdLst>
                <a:gd name="T0" fmla="*/ 0 w 68"/>
                <a:gd name="T1" fmla="*/ 0 h 544"/>
                <a:gd name="T2" fmla="*/ 0 w 68"/>
                <a:gd name="T3" fmla="*/ 0 h 544"/>
                <a:gd name="T4" fmla="*/ 0 w 68"/>
                <a:gd name="T5" fmla="*/ 0 h 544"/>
                <a:gd name="T6" fmla="*/ 0 w 68"/>
                <a:gd name="T7" fmla="*/ 0 h 544"/>
                <a:gd name="T8" fmla="*/ 0 w 68"/>
                <a:gd name="T9" fmla="*/ 0 h 544"/>
                <a:gd name="T10" fmla="*/ 0 w 68"/>
                <a:gd name="T11" fmla="*/ 0 h 544"/>
                <a:gd name="T12" fmla="*/ 0 w 68"/>
                <a:gd name="T13" fmla="*/ 0 h 544"/>
                <a:gd name="T14" fmla="*/ 0 w 68"/>
                <a:gd name="T15" fmla="*/ 0 h 544"/>
                <a:gd name="T16" fmla="*/ 0 w 68"/>
                <a:gd name="T17" fmla="*/ 0 h 544"/>
                <a:gd name="T18" fmla="*/ 0 w 68"/>
                <a:gd name="T19" fmla="*/ 0 h 544"/>
                <a:gd name="T20" fmla="*/ 0 w 68"/>
                <a:gd name="T21" fmla="*/ 0 h 544"/>
                <a:gd name="T22" fmla="*/ 0 w 68"/>
                <a:gd name="T23" fmla="*/ 0 h 544"/>
                <a:gd name="T24" fmla="*/ 0 w 68"/>
                <a:gd name="T25" fmla="*/ 0 h 544"/>
                <a:gd name="T26" fmla="*/ 0 w 68"/>
                <a:gd name="T27" fmla="*/ 0 h 544"/>
                <a:gd name="T28" fmla="*/ 0 w 68"/>
                <a:gd name="T29" fmla="*/ 0 h 544"/>
                <a:gd name="T30" fmla="*/ 0 w 68"/>
                <a:gd name="T31" fmla="*/ 0 h 544"/>
                <a:gd name="T32" fmla="*/ 0 w 68"/>
                <a:gd name="T33" fmla="*/ 0 h 544"/>
                <a:gd name="T34" fmla="*/ 0 w 68"/>
                <a:gd name="T35" fmla="*/ 0 h 5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544"/>
                <a:gd name="T56" fmla="*/ 68 w 68"/>
                <a:gd name="T57" fmla="*/ 544 h 5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544">
                  <a:moveTo>
                    <a:pt x="0" y="0"/>
                  </a:moveTo>
                  <a:lnTo>
                    <a:pt x="0" y="176"/>
                  </a:lnTo>
                  <a:lnTo>
                    <a:pt x="0" y="259"/>
                  </a:lnTo>
                  <a:lnTo>
                    <a:pt x="13" y="299"/>
                  </a:lnTo>
                  <a:lnTo>
                    <a:pt x="0" y="368"/>
                  </a:lnTo>
                  <a:lnTo>
                    <a:pt x="0" y="423"/>
                  </a:lnTo>
                  <a:lnTo>
                    <a:pt x="0" y="463"/>
                  </a:lnTo>
                  <a:lnTo>
                    <a:pt x="0" y="531"/>
                  </a:lnTo>
                  <a:lnTo>
                    <a:pt x="41" y="544"/>
                  </a:lnTo>
                  <a:lnTo>
                    <a:pt x="41" y="491"/>
                  </a:lnTo>
                  <a:lnTo>
                    <a:pt x="54" y="436"/>
                  </a:lnTo>
                  <a:lnTo>
                    <a:pt x="68" y="327"/>
                  </a:lnTo>
                  <a:lnTo>
                    <a:pt x="68" y="259"/>
                  </a:lnTo>
                  <a:lnTo>
                    <a:pt x="68" y="176"/>
                  </a:lnTo>
                  <a:lnTo>
                    <a:pt x="68" y="123"/>
                  </a:lnTo>
                  <a:lnTo>
                    <a:pt x="68" y="81"/>
                  </a:lnTo>
                  <a:lnTo>
                    <a:pt x="41" y="27"/>
                  </a:lnTo>
                  <a:lnTo>
                    <a:pt x="0" y="0"/>
                  </a:lnTo>
                </a:path>
              </a:pathLst>
            </a:custGeom>
            <a:noFill/>
            <a:ln w="0">
              <a:solidFill>
                <a:srgbClr val="000000"/>
              </a:solidFill>
              <a:round/>
              <a:headEnd/>
              <a:tailEnd/>
            </a:ln>
          </p:spPr>
          <p:txBody>
            <a:bodyPr/>
            <a:lstStyle/>
            <a:p>
              <a:endParaRPr lang="en-US"/>
            </a:p>
          </p:txBody>
        </p:sp>
        <p:sp>
          <p:nvSpPr>
            <p:cNvPr id="15503" name="Freeform 150"/>
            <p:cNvSpPr>
              <a:spLocks/>
            </p:cNvSpPr>
            <p:nvPr/>
          </p:nvSpPr>
          <p:spPr bwMode="auto">
            <a:xfrm>
              <a:off x="2146" y="3615"/>
              <a:ext cx="823" cy="50"/>
            </a:xfrm>
            <a:custGeom>
              <a:avLst/>
              <a:gdLst>
                <a:gd name="T0" fmla="*/ 0 w 2469"/>
                <a:gd name="T1" fmla="*/ 0 h 149"/>
                <a:gd name="T2" fmla="*/ 0 w 2469"/>
                <a:gd name="T3" fmla="*/ 0 h 149"/>
                <a:gd name="T4" fmla="*/ 0 w 2469"/>
                <a:gd name="T5" fmla="*/ 0 h 149"/>
                <a:gd name="T6" fmla="*/ 0 w 2469"/>
                <a:gd name="T7" fmla="*/ 0 h 149"/>
                <a:gd name="T8" fmla="*/ 0 w 2469"/>
                <a:gd name="T9" fmla="*/ 0 h 149"/>
                <a:gd name="T10" fmla="*/ 0 w 2469"/>
                <a:gd name="T11" fmla="*/ 0 h 149"/>
                <a:gd name="T12" fmla="*/ 0 w 2469"/>
                <a:gd name="T13" fmla="*/ 0 h 149"/>
                <a:gd name="T14" fmla="*/ 0 w 2469"/>
                <a:gd name="T15" fmla="*/ 0 h 149"/>
                <a:gd name="T16" fmla="*/ 0 w 2469"/>
                <a:gd name="T17" fmla="*/ 0 h 149"/>
                <a:gd name="T18" fmla="*/ 0 w 2469"/>
                <a:gd name="T19" fmla="*/ 0 h 149"/>
                <a:gd name="T20" fmla="*/ 0 w 2469"/>
                <a:gd name="T21" fmla="*/ 0 h 149"/>
                <a:gd name="T22" fmla="*/ 0 w 2469"/>
                <a:gd name="T23" fmla="*/ 0 h 149"/>
                <a:gd name="T24" fmla="*/ 0 w 2469"/>
                <a:gd name="T25" fmla="*/ 0 h 149"/>
                <a:gd name="T26" fmla="*/ 0 w 2469"/>
                <a:gd name="T27" fmla="*/ 0 h 149"/>
                <a:gd name="T28" fmla="*/ 0 w 2469"/>
                <a:gd name="T29" fmla="*/ 0 h 149"/>
                <a:gd name="T30" fmla="*/ 0 w 2469"/>
                <a:gd name="T31" fmla="*/ 0 h 149"/>
                <a:gd name="T32" fmla="*/ 0 w 2469"/>
                <a:gd name="T33" fmla="*/ 0 h 149"/>
                <a:gd name="T34" fmla="*/ 0 w 2469"/>
                <a:gd name="T35" fmla="*/ 0 h 149"/>
                <a:gd name="T36" fmla="*/ 0 w 2469"/>
                <a:gd name="T37" fmla="*/ 0 h 149"/>
                <a:gd name="T38" fmla="*/ 0 w 2469"/>
                <a:gd name="T39" fmla="*/ 0 h 149"/>
                <a:gd name="T40" fmla="*/ 0 w 2469"/>
                <a:gd name="T41" fmla="*/ 0 h 149"/>
                <a:gd name="T42" fmla="*/ 0 w 2469"/>
                <a:gd name="T43" fmla="*/ 0 h 149"/>
                <a:gd name="T44" fmla="*/ 0 w 2469"/>
                <a:gd name="T45" fmla="*/ 0 h 149"/>
                <a:gd name="T46" fmla="*/ 0 w 2469"/>
                <a:gd name="T47" fmla="*/ 0 h 149"/>
                <a:gd name="T48" fmla="*/ 0 w 2469"/>
                <a:gd name="T49" fmla="*/ 0 h 149"/>
                <a:gd name="T50" fmla="*/ 0 w 2469"/>
                <a:gd name="T51" fmla="*/ 0 h 149"/>
                <a:gd name="T52" fmla="*/ 0 w 2469"/>
                <a:gd name="T53" fmla="*/ 0 h 149"/>
                <a:gd name="T54" fmla="*/ 0 w 2469"/>
                <a:gd name="T55" fmla="*/ 0 h 149"/>
                <a:gd name="T56" fmla="*/ 0 w 2469"/>
                <a:gd name="T57" fmla="*/ 0 h 149"/>
                <a:gd name="T58" fmla="*/ 0 w 2469"/>
                <a:gd name="T59" fmla="*/ 0 h 149"/>
                <a:gd name="T60" fmla="*/ 0 w 2469"/>
                <a:gd name="T61" fmla="*/ 0 h 149"/>
                <a:gd name="T62" fmla="*/ 0 w 2469"/>
                <a:gd name="T63" fmla="*/ 0 h 149"/>
                <a:gd name="T64" fmla="*/ 0 w 2469"/>
                <a:gd name="T65" fmla="*/ 0 h 149"/>
                <a:gd name="T66" fmla="*/ 0 w 2469"/>
                <a:gd name="T67" fmla="*/ 0 h 149"/>
                <a:gd name="T68" fmla="*/ 0 w 2469"/>
                <a:gd name="T69" fmla="*/ 0 h 149"/>
                <a:gd name="T70" fmla="*/ 0 w 2469"/>
                <a:gd name="T71" fmla="*/ 0 h 149"/>
                <a:gd name="T72" fmla="*/ 0 w 2469"/>
                <a:gd name="T73" fmla="*/ 0 h 149"/>
                <a:gd name="T74" fmla="*/ 0 w 2469"/>
                <a:gd name="T75" fmla="*/ 0 h 149"/>
                <a:gd name="T76" fmla="*/ 0 w 2469"/>
                <a:gd name="T77" fmla="*/ 0 h 149"/>
                <a:gd name="T78" fmla="*/ 0 w 2469"/>
                <a:gd name="T79" fmla="*/ 0 h 149"/>
                <a:gd name="T80" fmla="*/ 0 w 2469"/>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9"/>
                <a:gd name="T124" fmla="*/ 0 h 149"/>
                <a:gd name="T125" fmla="*/ 2469 w 2469"/>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9" h="149">
                  <a:moveTo>
                    <a:pt x="0" y="13"/>
                  </a:moveTo>
                  <a:lnTo>
                    <a:pt x="96" y="26"/>
                  </a:lnTo>
                  <a:lnTo>
                    <a:pt x="218" y="26"/>
                  </a:lnTo>
                  <a:lnTo>
                    <a:pt x="300" y="26"/>
                  </a:lnTo>
                  <a:lnTo>
                    <a:pt x="409" y="13"/>
                  </a:lnTo>
                  <a:lnTo>
                    <a:pt x="628" y="0"/>
                  </a:lnTo>
                  <a:lnTo>
                    <a:pt x="819" y="0"/>
                  </a:lnTo>
                  <a:lnTo>
                    <a:pt x="1023" y="0"/>
                  </a:lnTo>
                  <a:lnTo>
                    <a:pt x="1459" y="0"/>
                  </a:lnTo>
                  <a:lnTo>
                    <a:pt x="1555" y="0"/>
                  </a:lnTo>
                  <a:lnTo>
                    <a:pt x="1650" y="0"/>
                  </a:lnTo>
                  <a:lnTo>
                    <a:pt x="1746" y="0"/>
                  </a:lnTo>
                  <a:lnTo>
                    <a:pt x="1829" y="13"/>
                  </a:lnTo>
                  <a:lnTo>
                    <a:pt x="1950" y="13"/>
                  </a:lnTo>
                  <a:lnTo>
                    <a:pt x="2088" y="26"/>
                  </a:lnTo>
                  <a:lnTo>
                    <a:pt x="2169" y="41"/>
                  </a:lnTo>
                  <a:lnTo>
                    <a:pt x="2265" y="41"/>
                  </a:lnTo>
                  <a:lnTo>
                    <a:pt x="2360" y="41"/>
                  </a:lnTo>
                  <a:lnTo>
                    <a:pt x="2469" y="54"/>
                  </a:lnTo>
                  <a:lnTo>
                    <a:pt x="2456" y="68"/>
                  </a:lnTo>
                  <a:lnTo>
                    <a:pt x="2441" y="96"/>
                  </a:lnTo>
                  <a:lnTo>
                    <a:pt x="2320" y="96"/>
                  </a:lnTo>
                  <a:lnTo>
                    <a:pt x="2237" y="81"/>
                  </a:lnTo>
                  <a:lnTo>
                    <a:pt x="2114" y="81"/>
                  </a:lnTo>
                  <a:lnTo>
                    <a:pt x="2018" y="81"/>
                  </a:lnTo>
                  <a:lnTo>
                    <a:pt x="1897" y="81"/>
                  </a:lnTo>
                  <a:lnTo>
                    <a:pt x="1691" y="68"/>
                  </a:lnTo>
                  <a:lnTo>
                    <a:pt x="1323" y="81"/>
                  </a:lnTo>
                  <a:lnTo>
                    <a:pt x="1200" y="81"/>
                  </a:lnTo>
                  <a:lnTo>
                    <a:pt x="1078" y="81"/>
                  </a:lnTo>
                  <a:lnTo>
                    <a:pt x="723" y="81"/>
                  </a:lnTo>
                  <a:lnTo>
                    <a:pt x="600" y="81"/>
                  </a:lnTo>
                  <a:lnTo>
                    <a:pt x="519" y="109"/>
                  </a:lnTo>
                  <a:lnTo>
                    <a:pt x="451" y="109"/>
                  </a:lnTo>
                  <a:lnTo>
                    <a:pt x="381" y="122"/>
                  </a:lnTo>
                  <a:lnTo>
                    <a:pt x="355" y="109"/>
                  </a:lnTo>
                  <a:lnTo>
                    <a:pt x="300" y="109"/>
                  </a:lnTo>
                  <a:lnTo>
                    <a:pt x="218" y="109"/>
                  </a:lnTo>
                  <a:lnTo>
                    <a:pt x="150" y="122"/>
                  </a:lnTo>
                  <a:lnTo>
                    <a:pt x="68" y="149"/>
                  </a:lnTo>
                  <a:lnTo>
                    <a:pt x="0" y="13"/>
                  </a:lnTo>
                  <a:close/>
                </a:path>
              </a:pathLst>
            </a:custGeom>
            <a:solidFill>
              <a:srgbClr val="0E0D0D"/>
            </a:solidFill>
            <a:ln w="9525">
              <a:noFill/>
              <a:round/>
              <a:headEnd/>
              <a:tailEnd/>
            </a:ln>
          </p:spPr>
          <p:txBody>
            <a:bodyPr/>
            <a:lstStyle/>
            <a:p>
              <a:endParaRPr lang="en-US"/>
            </a:p>
          </p:txBody>
        </p:sp>
        <p:sp>
          <p:nvSpPr>
            <p:cNvPr id="15504" name="Freeform 151"/>
            <p:cNvSpPr>
              <a:spLocks/>
            </p:cNvSpPr>
            <p:nvPr/>
          </p:nvSpPr>
          <p:spPr bwMode="auto">
            <a:xfrm>
              <a:off x="2146" y="3615"/>
              <a:ext cx="823" cy="50"/>
            </a:xfrm>
            <a:custGeom>
              <a:avLst/>
              <a:gdLst>
                <a:gd name="T0" fmla="*/ 0 w 2469"/>
                <a:gd name="T1" fmla="*/ 0 h 149"/>
                <a:gd name="T2" fmla="*/ 0 w 2469"/>
                <a:gd name="T3" fmla="*/ 0 h 149"/>
                <a:gd name="T4" fmla="*/ 0 w 2469"/>
                <a:gd name="T5" fmla="*/ 0 h 149"/>
                <a:gd name="T6" fmla="*/ 0 w 2469"/>
                <a:gd name="T7" fmla="*/ 0 h 149"/>
                <a:gd name="T8" fmla="*/ 0 w 2469"/>
                <a:gd name="T9" fmla="*/ 0 h 149"/>
                <a:gd name="T10" fmla="*/ 0 w 2469"/>
                <a:gd name="T11" fmla="*/ 0 h 149"/>
                <a:gd name="T12" fmla="*/ 0 w 2469"/>
                <a:gd name="T13" fmla="*/ 0 h 149"/>
                <a:gd name="T14" fmla="*/ 0 w 2469"/>
                <a:gd name="T15" fmla="*/ 0 h 149"/>
                <a:gd name="T16" fmla="*/ 0 w 2469"/>
                <a:gd name="T17" fmla="*/ 0 h 149"/>
                <a:gd name="T18" fmla="*/ 0 w 2469"/>
                <a:gd name="T19" fmla="*/ 0 h 149"/>
                <a:gd name="T20" fmla="*/ 0 w 2469"/>
                <a:gd name="T21" fmla="*/ 0 h 149"/>
                <a:gd name="T22" fmla="*/ 0 w 2469"/>
                <a:gd name="T23" fmla="*/ 0 h 149"/>
                <a:gd name="T24" fmla="*/ 0 w 2469"/>
                <a:gd name="T25" fmla="*/ 0 h 149"/>
                <a:gd name="T26" fmla="*/ 0 w 2469"/>
                <a:gd name="T27" fmla="*/ 0 h 149"/>
                <a:gd name="T28" fmla="*/ 0 w 2469"/>
                <a:gd name="T29" fmla="*/ 0 h 149"/>
                <a:gd name="T30" fmla="*/ 0 w 2469"/>
                <a:gd name="T31" fmla="*/ 0 h 149"/>
                <a:gd name="T32" fmla="*/ 0 w 2469"/>
                <a:gd name="T33" fmla="*/ 0 h 149"/>
                <a:gd name="T34" fmla="*/ 0 w 2469"/>
                <a:gd name="T35" fmla="*/ 0 h 149"/>
                <a:gd name="T36" fmla="*/ 0 w 2469"/>
                <a:gd name="T37" fmla="*/ 0 h 149"/>
                <a:gd name="T38" fmla="*/ 0 w 2469"/>
                <a:gd name="T39" fmla="*/ 0 h 149"/>
                <a:gd name="T40" fmla="*/ 0 w 2469"/>
                <a:gd name="T41" fmla="*/ 0 h 149"/>
                <a:gd name="T42" fmla="*/ 0 w 2469"/>
                <a:gd name="T43" fmla="*/ 0 h 149"/>
                <a:gd name="T44" fmla="*/ 0 w 2469"/>
                <a:gd name="T45" fmla="*/ 0 h 149"/>
                <a:gd name="T46" fmla="*/ 0 w 2469"/>
                <a:gd name="T47" fmla="*/ 0 h 149"/>
                <a:gd name="T48" fmla="*/ 0 w 2469"/>
                <a:gd name="T49" fmla="*/ 0 h 149"/>
                <a:gd name="T50" fmla="*/ 0 w 2469"/>
                <a:gd name="T51" fmla="*/ 0 h 149"/>
                <a:gd name="T52" fmla="*/ 0 w 2469"/>
                <a:gd name="T53" fmla="*/ 0 h 149"/>
                <a:gd name="T54" fmla="*/ 0 w 2469"/>
                <a:gd name="T55" fmla="*/ 0 h 149"/>
                <a:gd name="T56" fmla="*/ 0 w 2469"/>
                <a:gd name="T57" fmla="*/ 0 h 149"/>
                <a:gd name="T58" fmla="*/ 0 w 2469"/>
                <a:gd name="T59" fmla="*/ 0 h 149"/>
                <a:gd name="T60" fmla="*/ 0 w 2469"/>
                <a:gd name="T61" fmla="*/ 0 h 149"/>
                <a:gd name="T62" fmla="*/ 0 w 2469"/>
                <a:gd name="T63" fmla="*/ 0 h 149"/>
                <a:gd name="T64" fmla="*/ 0 w 2469"/>
                <a:gd name="T65" fmla="*/ 0 h 149"/>
                <a:gd name="T66" fmla="*/ 0 w 2469"/>
                <a:gd name="T67" fmla="*/ 0 h 149"/>
                <a:gd name="T68" fmla="*/ 0 w 2469"/>
                <a:gd name="T69" fmla="*/ 0 h 149"/>
                <a:gd name="T70" fmla="*/ 0 w 2469"/>
                <a:gd name="T71" fmla="*/ 0 h 149"/>
                <a:gd name="T72" fmla="*/ 0 w 2469"/>
                <a:gd name="T73" fmla="*/ 0 h 149"/>
                <a:gd name="T74" fmla="*/ 0 w 2469"/>
                <a:gd name="T75" fmla="*/ 0 h 149"/>
                <a:gd name="T76" fmla="*/ 0 w 2469"/>
                <a:gd name="T77" fmla="*/ 0 h 149"/>
                <a:gd name="T78" fmla="*/ 0 w 2469"/>
                <a:gd name="T79" fmla="*/ 0 h 149"/>
                <a:gd name="T80" fmla="*/ 0 w 2469"/>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9"/>
                <a:gd name="T124" fmla="*/ 0 h 149"/>
                <a:gd name="T125" fmla="*/ 2469 w 2469"/>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9" h="149">
                  <a:moveTo>
                    <a:pt x="0" y="13"/>
                  </a:moveTo>
                  <a:lnTo>
                    <a:pt x="96" y="26"/>
                  </a:lnTo>
                  <a:lnTo>
                    <a:pt x="218" y="26"/>
                  </a:lnTo>
                  <a:lnTo>
                    <a:pt x="300" y="26"/>
                  </a:lnTo>
                  <a:lnTo>
                    <a:pt x="409" y="13"/>
                  </a:lnTo>
                  <a:lnTo>
                    <a:pt x="628" y="0"/>
                  </a:lnTo>
                  <a:lnTo>
                    <a:pt x="819" y="0"/>
                  </a:lnTo>
                  <a:lnTo>
                    <a:pt x="1023" y="0"/>
                  </a:lnTo>
                  <a:lnTo>
                    <a:pt x="1459" y="0"/>
                  </a:lnTo>
                  <a:lnTo>
                    <a:pt x="1555" y="0"/>
                  </a:lnTo>
                  <a:lnTo>
                    <a:pt x="1650" y="0"/>
                  </a:lnTo>
                  <a:lnTo>
                    <a:pt x="1746" y="0"/>
                  </a:lnTo>
                  <a:lnTo>
                    <a:pt x="1829" y="13"/>
                  </a:lnTo>
                  <a:lnTo>
                    <a:pt x="1950" y="13"/>
                  </a:lnTo>
                  <a:lnTo>
                    <a:pt x="2088" y="26"/>
                  </a:lnTo>
                  <a:lnTo>
                    <a:pt x="2169" y="41"/>
                  </a:lnTo>
                  <a:lnTo>
                    <a:pt x="2265" y="41"/>
                  </a:lnTo>
                  <a:lnTo>
                    <a:pt x="2360" y="41"/>
                  </a:lnTo>
                  <a:lnTo>
                    <a:pt x="2469" y="54"/>
                  </a:lnTo>
                  <a:lnTo>
                    <a:pt x="2456" y="68"/>
                  </a:lnTo>
                  <a:lnTo>
                    <a:pt x="2441" y="96"/>
                  </a:lnTo>
                  <a:lnTo>
                    <a:pt x="2320" y="96"/>
                  </a:lnTo>
                  <a:lnTo>
                    <a:pt x="2237" y="81"/>
                  </a:lnTo>
                  <a:lnTo>
                    <a:pt x="2114" y="81"/>
                  </a:lnTo>
                  <a:lnTo>
                    <a:pt x="2018" y="81"/>
                  </a:lnTo>
                  <a:lnTo>
                    <a:pt x="1897" y="81"/>
                  </a:lnTo>
                  <a:lnTo>
                    <a:pt x="1691" y="68"/>
                  </a:lnTo>
                  <a:lnTo>
                    <a:pt x="1323" y="81"/>
                  </a:lnTo>
                  <a:lnTo>
                    <a:pt x="1200" y="81"/>
                  </a:lnTo>
                  <a:lnTo>
                    <a:pt x="1078" y="81"/>
                  </a:lnTo>
                  <a:lnTo>
                    <a:pt x="723" y="81"/>
                  </a:lnTo>
                  <a:lnTo>
                    <a:pt x="600" y="81"/>
                  </a:lnTo>
                  <a:lnTo>
                    <a:pt x="519" y="109"/>
                  </a:lnTo>
                  <a:lnTo>
                    <a:pt x="451" y="109"/>
                  </a:lnTo>
                  <a:lnTo>
                    <a:pt x="381" y="122"/>
                  </a:lnTo>
                  <a:lnTo>
                    <a:pt x="355" y="109"/>
                  </a:lnTo>
                  <a:lnTo>
                    <a:pt x="300" y="109"/>
                  </a:lnTo>
                  <a:lnTo>
                    <a:pt x="218" y="109"/>
                  </a:lnTo>
                  <a:lnTo>
                    <a:pt x="150" y="122"/>
                  </a:lnTo>
                  <a:lnTo>
                    <a:pt x="68" y="149"/>
                  </a:lnTo>
                  <a:lnTo>
                    <a:pt x="0" y="13"/>
                  </a:lnTo>
                </a:path>
              </a:pathLst>
            </a:custGeom>
            <a:noFill/>
            <a:ln w="0">
              <a:solidFill>
                <a:srgbClr val="000000"/>
              </a:solidFill>
              <a:round/>
              <a:headEnd/>
              <a:tailEnd/>
            </a:ln>
          </p:spPr>
          <p:txBody>
            <a:bodyPr/>
            <a:lstStyle/>
            <a:p>
              <a:endParaRPr lang="en-US"/>
            </a:p>
          </p:txBody>
        </p:sp>
        <p:sp>
          <p:nvSpPr>
            <p:cNvPr id="15505" name="Freeform 152"/>
            <p:cNvSpPr>
              <a:spLocks/>
            </p:cNvSpPr>
            <p:nvPr/>
          </p:nvSpPr>
          <p:spPr bwMode="auto">
            <a:xfrm>
              <a:off x="2146" y="3615"/>
              <a:ext cx="823" cy="50"/>
            </a:xfrm>
            <a:custGeom>
              <a:avLst/>
              <a:gdLst>
                <a:gd name="T0" fmla="*/ 0 w 2469"/>
                <a:gd name="T1" fmla="*/ 0 h 149"/>
                <a:gd name="T2" fmla="*/ 0 w 2469"/>
                <a:gd name="T3" fmla="*/ 0 h 149"/>
                <a:gd name="T4" fmla="*/ 0 w 2469"/>
                <a:gd name="T5" fmla="*/ 0 h 149"/>
                <a:gd name="T6" fmla="*/ 0 w 2469"/>
                <a:gd name="T7" fmla="*/ 0 h 149"/>
                <a:gd name="T8" fmla="*/ 0 w 2469"/>
                <a:gd name="T9" fmla="*/ 0 h 149"/>
                <a:gd name="T10" fmla="*/ 0 w 2469"/>
                <a:gd name="T11" fmla="*/ 0 h 149"/>
                <a:gd name="T12" fmla="*/ 0 w 2469"/>
                <a:gd name="T13" fmla="*/ 0 h 149"/>
                <a:gd name="T14" fmla="*/ 0 w 2469"/>
                <a:gd name="T15" fmla="*/ 0 h 149"/>
                <a:gd name="T16" fmla="*/ 0 w 2469"/>
                <a:gd name="T17" fmla="*/ 0 h 149"/>
                <a:gd name="T18" fmla="*/ 0 w 2469"/>
                <a:gd name="T19" fmla="*/ 0 h 149"/>
                <a:gd name="T20" fmla="*/ 0 w 2469"/>
                <a:gd name="T21" fmla="*/ 0 h 149"/>
                <a:gd name="T22" fmla="*/ 0 w 2469"/>
                <a:gd name="T23" fmla="*/ 0 h 149"/>
                <a:gd name="T24" fmla="*/ 0 w 2469"/>
                <a:gd name="T25" fmla="*/ 0 h 149"/>
                <a:gd name="T26" fmla="*/ 0 w 2469"/>
                <a:gd name="T27" fmla="*/ 0 h 149"/>
                <a:gd name="T28" fmla="*/ 0 w 2469"/>
                <a:gd name="T29" fmla="*/ 0 h 149"/>
                <a:gd name="T30" fmla="*/ 0 w 2469"/>
                <a:gd name="T31" fmla="*/ 0 h 149"/>
                <a:gd name="T32" fmla="*/ 0 w 2469"/>
                <a:gd name="T33" fmla="*/ 0 h 149"/>
                <a:gd name="T34" fmla="*/ 0 w 2469"/>
                <a:gd name="T35" fmla="*/ 0 h 149"/>
                <a:gd name="T36" fmla="*/ 0 w 2469"/>
                <a:gd name="T37" fmla="*/ 0 h 149"/>
                <a:gd name="T38" fmla="*/ 0 w 2469"/>
                <a:gd name="T39" fmla="*/ 0 h 149"/>
                <a:gd name="T40" fmla="*/ 0 w 2469"/>
                <a:gd name="T41" fmla="*/ 0 h 149"/>
                <a:gd name="T42" fmla="*/ 0 w 2469"/>
                <a:gd name="T43" fmla="*/ 0 h 149"/>
                <a:gd name="T44" fmla="*/ 0 w 2469"/>
                <a:gd name="T45" fmla="*/ 0 h 149"/>
                <a:gd name="T46" fmla="*/ 0 w 2469"/>
                <a:gd name="T47" fmla="*/ 0 h 149"/>
                <a:gd name="T48" fmla="*/ 0 w 2469"/>
                <a:gd name="T49" fmla="*/ 0 h 149"/>
                <a:gd name="T50" fmla="*/ 0 w 2469"/>
                <a:gd name="T51" fmla="*/ 0 h 149"/>
                <a:gd name="T52" fmla="*/ 0 w 2469"/>
                <a:gd name="T53" fmla="*/ 0 h 149"/>
                <a:gd name="T54" fmla="*/ 0 w 2469"/>
                <a:gd name="T55" fmla="*/ 0 h 149"/>
                <a:gd name="T56" fmla="*/ 0 w 2469"/>
                <a:gd name="T57" fmla="*/ 0 h 149"/>
                <a:gd name="T58" fmla="*/ 0 w 2469"/>
                <a:gd name="T59" fmla="*/ 0 h 149"/>
                <a:gd name="T60" fmla="*/ 0 w 2469"/>
                <a:gd name="T61" fmla="*/ 0 h 149"/>
                <a:gd name="T62" fmla="*/ 0 w 2469"/>
                <a:gd name="T63" fmla="*/ 0 h 149"/>
                <a:gd name="T64" fmla="*/ 0 w 2469"/>
                <a:gd name="T65" fmla="*/ 0 h 149"/>
                <a:gd name="T66" fmla="*/ 0 w 2469"/>
                <a:gd name="T67" fmla="*/ 0 h 149"/>
                <a:gd name="T68" fmla="*/ 0 w 2469"/>
                <a:gd name="T69" fmla="*/ 0 h 149"/>
                <a:gd name="T70" fmla="*/ 0 w 2469"/>
                <a:gd name="T71" fmla="*/ 0 h 149"/>
                <a:gd name="T72" fmla="*/ 0 w 2469"/>
                <a:gd name="T73" fmla="*/ 0 h 149"/>
                <a:gd name="T74" fmla="*/ 0 w 2469"/>
                <a:gd name="T75" fmla="*/ 0 h 149"/>
                <a:gd name="T76" fmla="*/ 0 w 2469"/>
                <a:gd name="T77" fmla="*/ 0 h 149"/>
                <a:gd name="T78" fmla="*/ 0 w 2469"/>
                <a:gd name="T79" fmla="*/ 0 h 149"/>
                <a:gd name="T80" fmla="*/ 0 w 2469"/>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9"/>
                <a:gd name="T124" fmla="*/ 0 h 149"/>
                <a:gd name="T125" fmla="*/ 2469 w 2469"/>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9" h="149">
                  <a:moveTo>
                    <a:pt x="0" y="13"/>
                  </a:moveTo>
                  <a:lnTo>
                    <a:pt x="96" y="26"/>
                  </a:lnTo>
                  <a:lnTo>
                    <a:pt x="218" y="26"/>
                  </a:lnTo>
                  <a:lnTo>
                    <a:pt x="300" y="26"/>
                  </a:lnTo>
                  <a:lnTo>
                    <a:pt x="409" y="13"/>
                  </a:lnTo>
                  <a:lnTo>
                    <a:pt x="628" y="0"/>
                  </a:lnTo>
                  <a:lnTo>
                    <a:pt x="819" y="0"/>
                  </a:lnTo>
                  <a:lnTo>
                    <a:pt x="1023" y="0"/>
                  </a:lnTo>
                  <a:lnTo>
                    <a:pt x="1459" y="0"/>
                  </a:lnTo>
                  <a:lnTo>
                    <a:pt x="1555" y="0"/>
                  </a:lnTo>
                  <a:lnTo>
                    <a:pt x="1650" y="0"/>
                  </a:lnTo>
                  <a:lnTo>
                    <a:pt x="1746" y="0"/>
                  </a:lnTo>
                  <a:lnTo>
                    <a:pt x="1829" y="13"/>
                  </a:lnTo>
                  <a:lnTo>
                    <a:pt x="1950" y="13"/>
                  </a:lnTo>
                  <a:lnTo>
                    <a:pt x="2088" y="26"/>
                  </a:lnTo>
                  <a:lnTo>
                    <a:pt x="2169" y="41"/>
                  </a:lnTo>
                  <a:lnTo>
                    <a:pt x="2265" y="41"/>
                  </a:lnTo>
                  <a:lnTo>
                    <a:pt x="2360" y="41"/>
                  </a:lnTo>
                  <a:lnTo>
                    <a:pt x="2469" y="54"/>
                  </a:lnTo>
                  <a:lnTo>
                    <a:pt x="2456" y="68"/>
                  </a:lnTo>
                  <a:lnTo>
                    <a:pt x="2441" y="96"/>
                  </a:lnTo>
                  <a:lnTo>
                    <a:pt x="2320" y="96"/>
                  </a:lnTo>
                  <a:lnTo>
                    <a:pt x="2237" y="81"/>
                  </a:lnTo>
                  <a:lnTo>
                    <a:pt x="2114" y="81"/>
                  </a:lnTo>
                  <a:lnTo>
                    <a:pt x="2018" y="81"/>
                  </a:lnTo>
                  <a:lnTo>
                    <a:pt x="1897" y="81"/>
                  </a:lnTo>
                  <a:lnTo>
                    <a:pt x="1691" y="68"/>
                  </a:lnTo>
                  <a:lnTo>
                    <a:pt x="1323" y="81"/>
                  </a:lnTo>
                  <a:lnTo>
                    <a:pt x="1200" y="81"/>
                  </a:lnTo>
                  <a:lnTo>
                    <a:pt x="1078" y="81"/>
                  </a:lnTo>
                  <a:lnTo>
                    <a:pt x="723" y="81"/>
                  </a:lnTo>
                  <a:lnTo>
                    <a:pt x="600" y="81"/>
                  </a:lnTo>
                  <a:lnTo>
                    <a:pt x="519" y="109"/>
                  </a:lnTo>
                  <a:lnTo>
                    <a:pt x="451" y="109"/>
                  </a:lnTo>
                  <a:lnTo>
                    <a:pt x="381" y="122"/>
                  </a:lnTo>
                  <a:lnTo>
                    <a:pt x="355" y="109"/>
                  </a:lnTo>
                  <a:lnTo>
                    <a:pt x="300" y="109"/>
                  </a:lnTo>
                  <a:lnTo>
                    <a:pt x="218" y="109"/>
                  </a:lnTo>
                  <a:lnTo>
                    <a:pt x="150" y="122"/>
                  </a:lnTo>
                  <a:lnTo>
                    <a:pt x="68" y="149"/>
                  </a:lnTo>
                  <a:lnTo>
                    <a:pt x="0" y="13"/>
                  </a:lnTo>
                </a:path>
              </a:pathLst>
            </a:custGeom>
            <a:noFill/>
            <a:ln w="0">
              <a:solidFill>
                <a:srgbClr val="000000"/>
              </a:solidFill>
              <a:round/>
              <a:headEnd/>
              <a:tailEnd/>
            </a:ln>
          </p:spPr>
          <p:txBody>
            <a:bodyPr/>
            <a:lstStyle/>
            <a:p>
              <a:endParaRPr lang="en-US"/>
            </a:p>
          </p:txBody>
        </p:sp>
        <p:sp>
          <p:nvSpPr>
            <p:cNvPr id="15506" name="Freeform 153"/>
            <p:cNvSpPr>
              <a:spLocks/>
            </p:cNvSpPr>
            <p:nvPr/>
          </p:nvSpPr>
          <p:spPr bwMode="auto">
            <a:xfrm>
              <a:off x="2119" y="3320"/>
              <a:ext cx="136" cy="68"/>
            </a:xfrm>
            <a:custGeom>
              <a:avLst/>
              <a:gdLst>
                <a:gd name="T0" fmla="*/ 0 w 410"/>
                <a:gd name="T1" fmla="*/ 0 h 204"/>
                <a:gd name="T2" fmla="*/ 0 w 410"/>
                <a:gd name="T3" fmla="*/ 0 h 204"/>
                <a:gd name="T4" fmla="*/ 0 w 410"/>
                <a:gd name="T5" fmla="*/ 0 h 204"/>
                <a:gd name="T6" fmla="*/ 0 w 410"/>
                <a:gd name="T7" fmla="*/ 0 h 204"/>
                <a:gd name="T8" fmla="*/ 0 w 410"/>
                <a:gd name="T9" fmla="*/ 0 h 204"/>
                <a:gd name="T10" fmla="*/ 0 w 410"/>
                <a:gd name="T11" fmla="*/ 0 h 204"/>
                <a:gd name="T12" fmla="*/ 0 w 410"/>
                <a:gd name="T13" fmla="*/ 0 h 204"/>
                <a:gd name="T14" fmla="*/ 0 w 410"/>
                <a:gd name="T15" fmla="*/ 0 h 204"/>
                <a:gd name="T16" fmla="*/ 0 w 410"/>
                <a:gd name="T17" fmla="*/ 0 h 204"/>
                <a:gd name="T18" fmla="*/ 0 w 410"/>
                <a:gd name="T19" fmla="*/ 0 h 204"/>
                <a:gd name="T20" fmla="*/ 0 w 410"/>
                <a:gd name="T21" fmla="*/ 0 h 204"/>
                <a:gd name="T22" fmla="*/ 0 w 410"/>
                <a:gd name="T23" fmla="*/ 0 h 204"/>
                <a:gd name="T24" fmla="*/ 0 w 410"/>
                <a:gd name="T25" fmla="*/ 0 h 204"/>
                <a:gd name="T26" fmla="*/ 0 w 410"/>
                <a:gd name="T27" fmla="*/ 0 h 204"/>
                <a:gd name="T28" fmla="*/ 0 w 410"/>
                <a:gd name="T29" fmla="*/ 0 h 204"/>
                <a:gd name="T30" fmla="*/ 0 w 410"/>
                <a:gd name="T31" fmla="*/ 0 h 204"/>
                <a:gd name="T32" fmla="*/ 0 w 410"/>
                <a:gd name="T33" fmla="*/ 0 h 204"/>
                <a:gd name="T34" fmla="*/ 0 w 410"/>
                <a:gd name="T35" fmla="*/ 0 h 204"/>
                <a:gd name="T36" fmla="*/ 0 w 410"/>
                <a:gd name="T37" fmla="*/ 0 h 204"/>
                <a:gd name="T38" fmla="*/ 0 w 410"/>
                <a:gd name="T39" fmla="*/ 0 h 204"/>
                <a:gd name="T40" fmla="*/ 0 w 410"/>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204"/>
                <a:gd name="T65" fmla="*/ 410 w 410"/>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204">
                  <a:moveTo>
                    <a:pt x="0" y="190"/>
                  </a:moveTo>
                  <a:lnTo>
                    <a:pt x="82" y="163"/>
                  </a:lnTo>
                  <a:lnTo>
                    <a:pt x="136" y="149"/>
                  </a:lnTo>
                  <a:lnTo>
                    <a:pt x="178" y="149"/>
                  </a:lnTo>
                  <a:lnTo>
                    <a:pt x="191" y="149"/>
                  </a:lnTo>
                  <a:lnTo>
                    <a:pt x="232" y="121"/>
                  </a:lnTo>
                  <a:lnTo>
                    <a:pt x="274" y="94"/>
                  </a:lnTo>
                  <a:lnTo>
                    <a:pt x="300" y="81"/>
                  </a:lnTo>
                  <a:lnTo>
                    <a:pt x="342" y="53"/>
                  </a:lnTo>
                  <a:lnTo>
                    <a:pt x="369" y="40"/>
                  </a:lnTo>
                  <a:lnTo>
                    <a:pt x="395" y="0"/>
                  </a:lnTo>
                  <a:lnTo>
                    <a:pt x="410" y="53"/>
                  </a:lnTo>
                  <a:lnTo>
                    <a:pt x="369" y="108"/>
                  </a:lnTo>
                  <a:lnTo>
                    <a:pt x="300" y="149"/>
                  </a:lnTo>
                  <a:lnTo>
                    <a:pt x="274" y="176"/>
                  </a:lnTo>
                  <a:lnTo>
                    <a:pt x="232" y="190"/>
                  </a:lnTo>
                  <a:lnTo>
                    <a:pt x="191" y="190"/>
                  </a:lnTo>
                  <a:lnTo>
                    <a:pt x="150" y="190"/>
                  </a:lnTo>
                  <a:lnTo>
                    <a:pt x="95" y="204"/>
                  </a:lnTo>
                  <a:lnTo>
                    <a:pt x="68" y="204"/>
                  </a:lnTo>
                  <a:lnTo>
                    <a:pt x="0" y="190"/>
                  </a:lnTo>
                  <a:close/>
                </a:path>
              </a:pathLst>
            </a:custGeom>
            <a:solidFill>
              <a:srgbClr val="0E0D0D"/>
            </a:solidFill>
            <a:ln w="9525">
              <a:noFill/>
              <a:round/>
              <a:headEnd/>
              <a:tailEnd/>
            </a:ln>
          </p:spPr>
          <p:txBody>
            <a:bodyPr/>
            <a:lstStyle/>
            <a:p>
              <a:endParaRPr lang="en-US"/>
            </a:p>
          </p:txBody>
        </p:sp>
        <p:sp>
          <p:nvSpPr>
            <p:cNvPr id="15507" name="Freeform 154"/>
            <p:cNvSpPr>
              <a:spLocks/>
            </p:cNvSpPr>
            <p:nvPr/>
          </p:nvSpPr>
          <p:spPr bwMode="auto">
            <a:xfrm>
              <a:off x="2119" y="3320"/>
              <a:ext cx="136" cy="68"/>
            </a:xfrm>
            <a:custGeom>
              <a:avLst/>
              <a:gdLst>
                <a:gd name="T0" fmla="*/ 0 w 410"/>
                <a:gd name="T1" fmla="*/ 0 h 204"/>
                <a:gd name="T2" fmla="*/ 0 w 410"/>
                <a:gd name="T3" fmla="*/ 0 h 204"/>
                <a:gd name="T4" fmla="*/ 0 w 410"/>
                <a:gd name="T5" fmla="*/ 0 h 204"/>
                <a:gd name="T6" fmla="*/ 0 w 410"/>
                <a:gd name="T7" fmla="*/ 0 h 204"/>
                <a:gd name="T8" fmla="*/ 0 w 410"/>
                <a:gd name="T9" fmla="*/ 0 h 204"/>
                <a:gd name="T10" fmla="*/ 0 w 410"/>
                <a:gd name="T11" fmla="*/ 0 h 204"/>
                <a:gd name="T12" fmla="*/ 0 w 410"/>
                <a:gd name="T13" fmla="*/ 0 h 204"/>
                <a:gd name="T14" fmla="*/ 0 w 410"/>
                <a:gd name="T15" fmla="*/ 0 h 204"/>
                <a:gd name="T16" fmla="*/ 0 w 410"/>
                <a:gd name="T17" fmla="*/ 0 h 204"/>
                <a:gd name="T18" fmla="*/ 0 w 410"/>
                <a:gd name="T19" fmla="*/ 0 h 204"/>
                <a:gd name="T20" fmla="*/ 0 w 410"/>
                <a:gd name="T21" fmla="*/ 0 h 204"/>
                <a:gd name="T22" fmla="*/ 0 w 410"/>
                <a:gd name="T23" fmla="*/ 0 h 204"/>
                <a:gd name="T24" fmla="*/ 0 w 410"/>
                <a:gd name="T25" fmla="*/ 0 h 204"/>
                <a:gd name="T26" fmla="*/ 0 w 410"/>
                <a:gd name="T27" fmla="*/ 0 h 204"/>
                <a:gd name="T28" fmla="*/ 0 w 410"/>
                <a:gd name="T29" fmla="*/ 0 h 204"/>
                <a:gd name="T30" fmla="*/ 0 w 410"/>
                <a:gd name="T31" fmla="*/ 0 h 204"/>
                <a:gd name="T32" fmla="*/ 0 w 410"/>
                <a:gd name="T33" fmla="*/ 0 h 204"/>
                <a:gd name="T34" fmla="*/ 0 w 410"/>
                <a:gd name="T35" fmla="*/ 0 h 204"/>
                <a:gd name="T36" fmla="*/ 0 w 410"/>
                <a:gd name="T37" fmla="*/ 0 h 204"/>
                <a:gd name="T38" fmla="*/ 0 w 410"/>
                <a:gd name="T39" fmla="*/ 0 h 204"/>
                <a:gd name="T40" fmla="*/ 0 w 410"/>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204"/>
                <a:gd name="T65" fmla="*/ 410 w 410"/>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204">
                  <a:moveTo>
                    <a:pt x="0" y="190"/>
                  </a:moveTo>
                  <a:lnTo>
                    <a:pt x="82" y="163"/>
                  </a:lnTo>
                  <a:lnTo>
                    <a:pt x="136" y="149"/>
                  </a:lnTo>
                  <a:lnTo>
                    <a:pt x="178" y="149"/>
                  </a:lnTo>
                  <a:lnTo>
                    <a:pt x="191" y="149"/>
                  </a:lnTo>
                  <a:lnTo>
                    <a:pt x="232" y="121"/>
                  </a:lnTo>
                  <a:lnTo>
                    <a:pt x="274" y="94"/>
                  </a:lnTo>
                  <a:lnTo>
                    <a:pt x="300" y="81"/>
                  </a:lnTo>
                  <a:lnTo>
                    <a:pt x="342" y="53"/>
                  </a:lnTo>
                  <a:lnTo>
                    <a:pt x="369" y="40"/>
                  </a:lnTo>
                  <a:lnTo>
                    <a:pt x="395" y="0"/>
                  </a:lnTo>
                  <a:lnTo>
                    <a:pt x="410" y="53"/>
                  </a:lnTo>
                  <a:lnTo>
                    <a:pt x="369" y="108"/>
                  </a:lnTo>
                  <a:lnTo>
                    <a:pt x="300" y="149"/>
                  </a:lnTo>
                  <a:lnTo>
                    <a:pt x="274" y="176"/>
                  </a:lnTo>
                  <a:lnTo>
                    <a:pt x="232" y="190"/>
                  </a:lnTo>
                  <a:lnTo>
                    <a:pt x="191" y="190"/>
                  </a:lnTo>
                  <a:lnTo>
                    <a:pt x="150" y="190"/>
                  </a:lnTo>
                  <a:lnTo>
                    <a:pt x="95" y="204"/>
                  </a:lnTo>
                  <a:lnTo>
                    <a:pt x="68" y="204"/>
                  </a:lnTo>
                  <a:lnTo>
                    <a:pt x="0" y="190"/>
                  </a:lnTo>
                </a:path>
              </a:pathLst>
            </a:custGeom>
            <a:noFill/>
            <a:ln w="0">
              <a:solidFill>
                <a:srgbClr val="000000"/>
              </a:solidFill>
              <a:round/>
              <a:headEnd/>
              <a:tailEnd/>
            </a:ln>
          </p:spPr>
          <p:txBody>
            <a:bodyPr/>
            <a:lstStyle/>
            <a:p>
              <a:endParaRPr lang="en-US"/>
            </a:p>
          </p:txBody>
        </p:sp>
        <p:sp>
          <p:nvSpPr>
            <p:cNvPr id="15508" name="Freeform 155"/>
            <p:cNvSpPr>
              <a:spLocks/>
            </p:cNvSpPr>
            <p:nvPr/>
          </p:nvSpPr>
          <p:spPr bwMode="auto">
            <a:xfrm>
              <a:off x="2119" y="3320"/>
              <a:ext cx="136" cy="68"/>
            </a:xfrm>
            <a:custGeom>
              <a:avLst/>
              <a:gdLst>
                <a:gd name="T0" fmla="*/ 0 w 410"/>
                <a:gd name="T1" fmla="*/ 0 h 204"/>
                <a:gd name="T2" fmla="*/ 0 w 410"/>
                <a:gd name="T3" fmla="*/ 0 h 204"/>
                <a:gd name="T4" fmla="*/ 0 w 410"/>
                <a:gd name="T5" fmla="*/ 0 h 204"/>
                <a:gd name="T6" fmla="*/ 0 w 410"/>
                <a:gd name="T7" fmla="*/ 0 h 204"/>
                <a:gd name="T8" fmla="*/ 0 w 410"/>
                <a:gd name="T9" fmla="*/ 0 h 204"/>
                <a:gd name="T10" fmla="*/ 0 w 410"/>
                <a:gd name="T11" fmla="*/ 0 h 204"/>
                <a:gd name="T12" fmla="*/ 0 w 410"/>
                <a:gd name="T13" fmla="*/ 0 h 204"/>
                <a:gd name="T14" fmla="*/ 0 w 410"/>
                <a:gd name="T15" fmla="*/ 0 h 204"/>
                <a:gd name="T16" fmla="*/ 0 w 410"/>
                <a:gd name="T17" fmla="*/ 0 h 204"/>
                <a:gd name="T18" fmla="*/ 0 w 410"/>
                <a:gd name="T19" fmla="*/ 0 h 204"/>
                <a:gd name="T20" fmla="*/ 0 w 410"/>
                <a:gd name="T21" fmla="*/ 0 h 204"/>
                <a:gd name="T22" fmla="*/ 0 w 410"/>
                <a:gd name="T23" fmla="*/ 0 h 204"/>
                <a:gd name="T24" fmla="*/ 0 w 410"/>
                <a:gd name="T25" fmla="*/ 0 h 204"/>
                <a:gd name="T26" fmla="*/ 0 w 410"/>
                <a:gd name="T27" fmla="*/ 0 h 204"/>
                <a:gd name="T28" fmla="*/ 0 w 410"/>
                <a:gd name="T29" fmla="*/ 0 h 204"/>
                <a:gd name="T30" fmla="*/ 0 w 410"/>
                <a:gd name="T31" fmla="*/ 0 h 204"/>
                <a:gd name="T32" fmla="*/ 0 w 410"/>
                <a:gd name="T33" fmla="*/ 0 h 204"/>
                <a:gd name="T34" fmla="*/ 0 w 410"/>
                <a:gd name="T35" fmla="*/ 0 h 204"/>
                <a:gd name="T36" fmla="*/ 0 w 410"/>
                <a:gd name="T37" fmla="*/ 0 h 204"/>
                <a:gd name="T38" fmla="*/ 0 w 410"/>
                <a:gd name="T39" fmla="*/ 0 h 204"/>
                <a:gd name="T40" fmla="*/ 0 w 410"/>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204"/>
                <a:gd name="T65" fmla="*/ 410 w 410"/>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204">
                  <a:moveTo>
                    <a:pt x="0" y="190"/>
                  </a:moveTo>
                  <a:lnTo>
                    <a:pt x="82" y="163"/>
                  </a:lnTo>
                  <a:lnTo>
                    <a:pt x="136" y="149"/>
                  </a:lnTo>
                  <a:lnTo>
                    <a:pt x="178" y="149"/>
                  </a:lnTo>
                  <a:lnTo>
                    <a:pt x="191" y="149"/>
                  </a:lnTo>
                  <a:lnTo>
                    <a:pt x="232" y="121"/>
                  </a:lnTo>
                  <a:lnTo>
                    <a:pt x="274" y="94"/>
                  </a:lnTo>
                  <a:lnTo>
                    <a:pt x="300" y="81"/>
                  </a:lnTo>
                  <a:lnTo>
                    <a:pt x="342" y="53"/>
                  </a:lnTo>
                  <a:lnTo>
                    <a:pt x="369" y="40"/>
                  </a:lnTo>
                  <a:lnTo>
                    <a:pt x="395" y="0"/>
                  </a:lnTo>
                  <a:lnTo>
                    <a:pt x="410" y="53"/>
                  </a:lnTo>
                  <a:lnTo>
                    <a:pt x="369" y="108"/>
                  </a:lnTo>
                  <a:lnTo>
                    <a:pt x="300" y="149"/>
                  </a:lnTo>
                  <a:lnTo>
                    <a:pt x="274" y="176"/>
                  </a:lnTo>
                  <a:lnTo>
                    <a:pt x="232" y="190"/>
                  </a:lnTo>
                  <a:lnTo>
                    <a:pt x="191" y="190"/>
                  </a:lnTo>
                  <a:lnTo>
                    <a:pt x="150" y="190"/>
                  </a:lnTo>
                  <a:lnTo>
                    <a:pt x="95" y="204"/>
                  </a:lnTo>
                  <a:lnTo>
                    <a:pt x="68" y="204"/>
                  </a:lnTo>
                  <a:lnTo>
                    <a:pt x="0" y="190"/>
                  </a:lnTo>
                </a:path>
              </a:pathLst>
            </a:custGeom>
            <a:noFill/>
            <a:ln w="0">
              <a:solidFill>
                <a:srgbClr val="000000"/>
              </a:solidFill>
              <a:round/>
              <a:headEnd/>
              <a:tailEnd/>
            </a:ln>
          </p:spPr>
          <p:txBody>
            <a:bodyPr/>
            <a:lstStyle/>
            <a:p>
              <a:endParaRPr lang="en-US"/>
            </a:p>
          </p:txBody>
        </p:sp>
        <p:sp>
          <p:nvSpPr>
            <p:cNvPr id="15509" name="Freeform 156"/>
            <p:cNvSpPr>
              <a:spLocks/>
            </p:cNvSpPr>
            <p:nvPr/>
          </p:nvSpPr>
          <p:spPr bwMode="auto">
            <a:xfrm>
              <a:off x="869" y="3106"/>
              <a:ext cx="409" cy="386"/>
            </a:xfrm>
            <a:custGeom>
              <a:avLst/>
              <a:gdLst>
                <a:gd name="T0" fmla="*/ 0 w 1228"/>
                <a:gd name="T1" fmla="*/ 0 h 1158"/>
                <a:gd name="T2" fmla="*/ 0 w 1228"/>
                <a:gd name="T3" fmla="*/ 0 h 1158"/>
                <a:gd name="T4" fmla="*/ 0 w 1228"/>
                <a:gd name="T5" fmla="*/ 0 h 1158"/>
                <a:gd name="T6" fmla="*/ 0 w 1228"/>
                <a:gd name="T7" fmla="*/ 0 h 1158"/>
                <a:gd name="T8" fmla="*/ 0 w 1228"/>
                <a:gd name="T9" fmla="*/ 0 h 1158"/>
                <a:gd name="T10" fmla="*/ 0 w 1228"/>
                <a:gd name="T11" fmla="*/ 0 h 1158"/>
                <a:gd name="T12" fmla="*/ 0 w 1228"/>
                <a:gd name="T13" fmla="*/ 0 h 1158"/>
                <a:gd name="T14" fmla="*/ 0 w 1228"/>
                <a:gd name="T15" fmla="*/ 0 h 1158"/>
                <a:gd name="T16" fmla="*/ 0 w 1228"/>
                <a:gd name="T17" fmla="*/ 0 h 1158"/>
                <a:gd name="T18" fmla="*/ 0 w 1228"/>
                <a:gd name="T19" fmla="*/ 0 h 1158"/>
                <a:gd name="T20" fmla="*/ 0 w 1228"/>
                <a:gd name="T21" fmla="*/ 0 h 1158"/>
                <a:gd name="T22" fmla="*/ 0 w 1228"/>
                <a:gd name="T23" fmla="*/ 0 h 1158"/>
                <a:gd name="T24" fmla="*/ 0 w 1228"/>
                <a:gd name="T25" fmla="*/ 0 h 1158"/>
                <a:gd name="T26" fmla="*/ 0 w 1228"/>
                <a:gd name="T27" fmla="*/ 0 h 1158"/>
                <a:gd name="T28" fmla="*/ 0 w 1228"/>
                <a:gd name="T29" fmla="*/ 0 h 1158"/>
                <a:gd name="T30" fmla="*/ 0 w 1228"/>
                <a:gd name="T31" fmla="*/ 0 h 1158"/>
                <a:gd name="T32" fmla="*/ 0 w 1228"/>
                <a:gd name="T33" fmla="*/ 0 h 1158"/>
                <a:gd name="T34" fmla="*/ 0 w 1228"/>
                <a:gd name="T35" fmla="*/ 0 h 1158"/>
                <a:gd name="T36" fmla="*/ 0 w 1228"/>
                <a:gd name="T37" fmla="*/ 0 h 1158"/>
                <a:gd name="T38" fmla="*/ 0 w 1228"/>
                <a:gd name="T39" fmla="*/ 0 h 1158"/>
                <a:gd name="T40" fmla="*/ 0 w 1228"/>
                <a:gd name="T41" fmla="*/ 0 h 1158"/>
                <a:gd name="T42" fmla="*/ 0 w 1228"/>
                <a:gd name="T43" fmla="*/ 0 h 1158"/>
                <a:gd name="T44" fmla="*/ 0 w 1228"/>
                <a:gd name="T45" fmla="*/ 0 h 1158"/>
                <a:gd name="T46" fmla="*/ 0 w 1228"/>
                <a:gd name="T47" fmla="*/ 0 h 1158"/>
                <a:gd name="T48" fmla="*/ 0 w 1228"/>
                <a:gd name="T49" fmla="*/ 0 h 1158"/>
                <a:gd name="T50" fmla="*/ 0 w 1228"/>
                <a:gd name="T51" fmla="*/ 0 h 1158"/>
                <a:gd name="T52" fmla="*/ 0 w 1228"/>
                <a:gd name="T53" fmla="*/ 0 h 1158"/>
                <a:gd name="T54" fmla="*/ 0 w 1228"/>
                <a:gd name="T55" fmla="*/ 0 h 1158"/>
                <a:gd name="T56" fmla="*/ 0 w 1228"/>
                <a:gd name="T57" fmla="*/ 0 h 1158"/>
                <a:gd name="T58" fmla="*/ 0 w 1228"/>
                <a:gd name="T59" fmla="*/ 0 h 1158"/>
                <a:gd name="T60" fmla="*/ 0 w 1228"/>
                <a:gd name="T61" fmla="*/ 0 h 1158"/>
                <a:gd name="T62" fmla="*/ 0 w 1228"/>
                <a:gd name="T63" fmla="*/ 0 h 1158"/>
                <a:gd name="T64" fmla="*/ 0 w 1228"/>
                <a:gd name="T65" fmla="*/ 0 h 1158"/>
                <a:gd name="T66" fmla="*/ 0 w 1228"/>
                <a:gd name="T67" fmla="*/ 0 h 1158"/>
                <a:gd name="T68" fmla="*/ 0 w 1228"/>
                <a:gd name="T69" fmla="*/ 0 h 1158"/>
                <a:gd name="T70" fmla="*/ 0 w 1228"/>
                <a:gd name="T71" fmla="*/ 0 h 1158"/>
                <a:gd name="T72" fmla="*/ 0 w 1228"/>
                <a:gd name="T73" fmla="*/ 0 h 1158"/>
                <a:gd name="T74" fmla="*/ 0 w 1228"/>
                <a:gd name="T75" fmla="*/ 0 h 1158"/>
                <a:gd name="T76" fmla="*/ 0 w 1228"/>
                <a:gd name="T77" fmla="*/ 0 h 1158"/>
                <a:gd name="T78" fmla="*/ 0 w 1228"/>
                <a:gd name="T79" fmla="*/ 0 h 1158"/>
                <a:gd name="T80" fmla="*/ 0 w 1228"/>
                <a:gd name="T81" fmla="*/ 0 h 1158"/>
                <a:gd name="T82" fmla="*/ 0 w 1228"/>
                <a:gd name="T83" fmla="*/ 0 h 1158"/>
                <a:gd name="T84" fmla="*/ 0 w 1228"/>
                <a:gd name="T85" fmla="*/ 0 h 1158"/>
                <a:gd name="T86" fmla="*/ 0 w 1228"/>
                <a:gd name="T87" fmla="*/ 0 h 1158"/>
                <a:gd name="T88" fmla="*/ 0 w 1228"/>
                <a:gd name="T89" fmla="*/ 0 h 1158"/>
                <a:gd name="T90" fmla="*/ 0 w 1228"/>
                <a:gd name="T91" fmla="*/ 0 h 11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8"/>
                <a:gd name="T139" fmla="*/ 0 h 1158"/>
                <a:gd name="T140" fmla="*/ 1228 w 1228"/>
                <a:gd name="T141" fmla="*/ 1158 h 11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8" h="1158">
                  <a:moveTo>
                    <a:pt x="1228" y="41"/>
                  </a:moveTo>
                  <a:lnTo>
                    <a:pt x="1132" y="55"/>
                  </a:lnTo>
                  <a:lnTo>
                    <a:pt x="928" y="109"/>
                  </a:lnTo>
                  <a:lnTo>
                    <a:pt x="805" y="151"/>
                  </a:lnTo>
                  <a:lnTo>
                    <a:pt x="709" y="192"/>
                  </a:lnTo>
                  <a:lnTo>
                    <a:pt x="655" y="219"/>
                  </a:lnTo>
                  <a:lnTo>
                    <a:pt x="573" y="260"/>
                  </a:lnTo>
                  <a:lnTo>
                    <a:pt x="423" y="355"/>
                  </a:lnTo>
                  <a:lnTo>
                    <a:pt x="368" y="396"/>
                  </a:lnTo>
                  <a:lnTo>
                    <a:pt x="273" y="477"/>
                  </a:lnTo>
                  <a:lnTo>
                    <a:pt x="218" y="531"/>
                  </a:lnTo>
                  <a:lnTo>
                    <a:pt x="150" y="626"/>
                  </a:lnTo>
                  <a:lnTo>
                    <a:pt x="122" y="681"/>
                  </a:lnTo>
                  <a:lnTo>
                    <a:pt x="109" y="749"/>
                  </a:lnTo>
                  <a:lnTo>
                    <a:pt x="96" y="804"/>
                  </a:lnTo>
                  <a:lnTo>
                    <a:pt x="96" y="872"/>
                  </a:lnTo>
                  <a:lnTo>
                    <a:pt x="109" y="899"/>
                  </a:lnTo>
                  <a:lnTo>
                    <a:pt x="122" y="968"/>
                  </a:lnTo>
                  <a:lnTo>
                    <a:pt x="137" y="1009"/>
                  </a:lnTo>
                  <a:lnTo>
                    <a:pt x="177" y="1062"/>
                  </a:lnTo>
                  <a:lnTo>
                    <a:pt x="218" y="1117"/>
                  </a:lnTo>
                  <a:lnTo>
                    <a:pt x="273" y="1132"/>
                  </a:lnTo>
                  <a:lnTo>
                    <a:pt x="273" y="1158"/>
                  </a:lnTo>
                  <a:lnTo>
                    <a:pt x="192" y="1132"/>
                  </a:lnTo>
                  <a:lnTo>
                    <a:pt x="137" y="1090"/>
                  </a:lnTo>
                  <a:lnTo>
                    <a:pt x="82" y="1049"/>
                  </a:lnTo>
                  <a:lnTo>
                    <a:pt x="54" y="1009"/>
                  </a:lnTo>
                  <a:lnTo>
                    <a:pt x="28" y="968"/>
                  </a:lnTo>
                  <a:lnTo>
                    <a:pt x="0" y="899"/>
                  </a:lnTo>
                  <a:lnTo>
                    <a:pt x="0" y="845"/>
                  </a:lnTo>
                  <a:lnTo>
                    <a:pt x="0" y="777"/>
                  </a:lnTo>
                  <a:lnTo>
                    <a:pt x="14" y="709"/>
                  </a:lnTo>
                  <a:lnTo>
                    <a:pt x="69" y="586"/>
                  </a:lnTo>
                  <a:lnTo>
                    <a:pt x="164" y="477"/>
                  </a:lnTo>
                  <a:lnTo>
                    <a:pt x="232" y="409"/>
                  </a:lnTo>
                  <a:lnTo>
                    <a:pt x="300" y="355"/>
                  </a:lnTo>
                  <a:lnTo>
                    <a:pt x="396" y="273"/>
                  </a:lnTo>
                  <a:lnTo>
                    <a:pt x="464" y="232"/>
                  </a:lnTo>
                  <a:lnTo>
                    <a:pt x="560" y="192"/>
                  </a:lnTo>
                  <a:lnTo>
                    <a:pt x="764" y="109"/>
                  </a:lnTo>
                  <a:lnTo>
                    <a:pt x="832" y="82"/>
                  </a:lnTo>
                  <a:lnTo>
                    <a:pt x="928" y="55"/>
                  </a:lnTo>
                  <a:lnTo>
                    <a:pt x="996" y="28"/>
                  </a:lnTo>
                  <a:lnTo>
                    <a:pt x="1078" y="14"/>
                  </a:lnTo>
                  <a:lnTo>
                    <a:pt x="1187" y="0"/>
                  </a:lnTo>
                  <a:lnTo>
                    <a:pt x="1228" y="41"/>
                  </a:lnTo>
                  <a:close/>
                </a:path>
              </a:pathLst>
            </a:custGeom>
            <a:solidFill>
              <a:srgbClr val="0E0D0D"/>
            </a:solidFill>
            <a:ln w="9525">
              <a:noFill/>
              <a:round/>
              <a:headEnd/>
              <a:tailEnd/>
            </a:ln>
          </p:spPr>
          <p:txBody>
            <a:bodyPr/>
            <a:lstStyle/>
            <a:p>
              <a:endParaRPr lang="en-US"/>
            </a:p>
          </p:txBody>
        </p:sp>
        <p:sp>
          <p:nvSpPr>
            <p:cNvPr id="15510" name="Freeform 157"/>
            <p:cNvSpPr>
              <a:spLocks/>
            </p:cNvSpPr>
            <p:nvPr/>
          </p:nvSpPr>
          <p:spPr bwMode="auto">
            <a:xfrm>
              <a:off x="869" y="3106"/>
              <a:ext cx="409" cy="386"/>
            </a:xfrm>
            <a:custGeom>
              <a:avLst/>
              <a:gdLst>
                <a:gd name="T0" fmla="*/ 0 w 1228"/>
                <a:gd name="T1" fmla="*/ 0 h 1158"/>
                <a:gd name="T2" fmla="*/ 0 w 1228"/>
                <a:gd name="T3" fmla="*/ 0 h 1158"/>
                <a:gd name="T4" fmla="*/ 0 w 1228"/>
                <a:gd name="T5" fmla="*/ 0 h 1158"/>
                <a:gd name="T6" fmla="*/ 0 w 1228"/>
                <a:gd name="T7" fmla="*/ 0 h 1158"/>
                <a:gd name="T8" fmla="*/ 0 w 1228"/>
                <a:gd name="T9" fmla="*/ 0 h 1158"/>
                <a:gd name="T10" fmla="*/ 0 w 1228"/>
                <a:gd name="T11" fmla="*/ 0 h 1158"/>
                <a:gd name="T12" fmla="*/ 0 w 1228"/>
                <a:gd name="T13" fmla="*/ 0 h 1158"/>
                <a:gd name="T14" fmla="*/ 0 w 1228"/>
                <a:gd name="T15" fmla="*/ 0 h 1158"/>
                <a:gd name="T16" fmla="*/ 0 w 1228"/>
                <a:gd name="T17" fmla="*/ 0 h 1158"/>
                <a:gd name="T18" fmla="*/ 0 w 1228"/>
                <a:gd name="T19" fmla="*/ 0 h 1158"/>
                <a:gd name="T20" fmla="*/ 0 w 1228"/>
                <a:gd name="T21" fmla="*/ 0 h 1158"/>
                <a:gd name="T22" fmla="*/ 0 w 1228"/>
                <a:gd name="T23" fmla="*/ 0 h 1158"/>
                <a:gd name="T24" fmla="*/ 0 w 1228"/>
                <a:gd name="T25" fmla="*/ 0 h 1158"/>
                <a:gd name="T26" fmla="*/ 0 w 1228"/>
                <a:gd name="T27" fmla="*/ 0 h 1158"/>
                <a:gd name="T28" fmla="*/ 0 w 1228"/>
                <a:gd name="T29" fmla="*/ 0 h 1158"/>
                <a:gd name="T30" fmla="*/ 0 w 1228"/>
                <a:gd name="T31" fmla="*/ 0 h 1158"/>
                <a:gd name="T32" fmla="*/ 0 w 1228"/>
                <a:gd name="T33" fmla="*/ 0 h 1158"/>
                <a:gd name="T34" fmla="*/ 0 w 1228"/>
                <a:gd name="T35" fmla="*/ 0 h 1158"/>
                <a:gd name="T36" fmla="*/ 0 w 1228"/>
                <a:gd name="T37" fmla="*/ 0 h 1158"/>
                <a:gd name="T38" fmla="*/ 0 w 1228"/>
                <a:gd name="T39" fmla="*/ 0 h 1158"/>
                <a:gd name="T40" fmla="*/ 0 w 1228"/>
                <a:gd name="T41" fmla="*/ 0 h 1158"/>
                <a:gd name="T42" fmla="*/ 0 w 1228"/>
                <a:gd name="T43" fmla="*/ 0 h 1158"/>
                <a:gd name="T44" fmla="*/ 0 w 1228"/>
                <a:gd name="T45" fmla="*/ 0 h 1158"/>
                <a:gd name="T46" fmla="*/ 0 w 1228"/>
                <a:gd name="T47" fmla="*/ 0 h 1158"/>
                <a:gd name="T48" fmla="*/ 0 w 1228"/>
                <a:gd name="T49" fmla="*/ 0 h 1158"/>
                <a:gd name="T50" fmla="*/ 0 w 1228"/>
                <a:gd name="T51" fmla="*/ 0 h 1158"/>
                <a:gd name="T52" fmla="*/ 0 w 1228"/>
                <a:gd name="T53" fmla="*/ 0 h 1158"/>
                <a:gd name="T54" fmla="*/ 0 w 1228"/>
                <a:gd name="T55" fmla="*/ 0 h 1158"/>
                <a:gd name="T56" fmla="*/ 0 w 1228"/>
                <a:gd name="T57" fmla="*/ 0 h 1158"/>
                <a:gd name="T58" fmla="*/ 0 w 1228"/>
                <a:gd name="T59" fmla="*/ 0 h 1158"/>
                <a:gd name="T60" fmla="*/ 0 w 1228"/>
                <a:gd name="T61" fmla="*/ 0 h 1158"/>
                <a:gd name="T62" fmla="*/ 0 w 1228"/>
                <a:gd name="T63" fmla="*/ 0 h 1158"/>
                <a:gd name="T64" fmla="*/ 0 w 1228"/>
                <a:gd name="T65" fmla="*/ 0 h 1158"/>
                <a:gd name="T66" fmla="*/ 0 w 1228"/>
                <a:gd name="T67" fmla="*/ 0 h 1158"/>
                <a:gd name="T68" fmla="*/ 0 w 1228"/>
                <a:gd name="T69" fmla="*/ 0 h 1158"/>
                <a:gd name="T70" fmla="*/ 0 w 1228"/>
                <a:gd name="T71" fmla="*/ 0 h 1158"/>
                <a:gd name="T72" fmla="*/ 0 w 1228"/>
                <a:gd name="T73" fmla="*/ 0 h 1158"/>
                <a:gd name="T74" fmla="*/ 0 w 1228"/>
                <a:gd name="T75" fmla="*/ 0 h 1158"/>
                <a:gd name="T76" fmla="*/ 0 w 1228"/>
                <a:gd name="T77" fmla="*/ 0 h 1158"/>
                <a:gd name="T78" fmla="*/ 0 w 1228"/>
                <a:gd name="T79" fmla="*/ 0 h 1158"/>
                <a:gd name="T80" fmla="*/ 0 w 1228"/>
                <a:gd name="T81" fmla="*/ 0 h 1158"/>
                <a:gd name="T82" fmla="*/ 0 w 1228"/>
                <a:gd name="T83" fmla="*/ 0 h 1158"/>
                <a:gd name="T84" fmla="*/ 0 w 1228"/>
                <a:gd name="T85" fmla="*/ 0 h 1158"/>
                <a:gd name="T86" fmla="*/ 0 w 1228"/>
                <a:gd name="T87" fmla="*/ 0 h 1158"/>
                <a:gd name="T88" fmla="*/ 0 w 1228"/>
                <a:gd name="T89" fmla="*/ 0 h 1158"/>
                <a:gd name="T90" fmla="*/ 0 w 1228"/>
                <a:gd name="T91" fmla="*/ 0 h 11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8"/>
                <a:gd name="T139" fmla="*/ 0 h 1158"/>
                <a:gd name="T140" fmla="*/ 1228 w 1228"/>
                <a:gd name="T141" fmla="*/ 1158 h 11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8" h="1158">
                  <a:moveTo>
                    <a:pt x="1228" y="41"/>
                  </a:moveTo>
                  <a:lnTo>
                    <a:pt x="1132" y="55"/>
                  </a:lnTo>
                  <a:lnTo>
                    <a:pt x="928" y="109"/>
                  </a:lnTo>
                  <a:lnTo>
                    <a:pt x="805" y="151"/>
                  </a:lnTo>
                  <a:lnTo>
                    <a:pt x="709" y="192"/>
                  </a:lnTo>
                  <a:lnTo>
                    <a:pt x="655" y="219"/>
                  </a:lnTo>
                  <a:lnTo>
                    <a:pt x="573" y="260"/>
                  </a:lnTo>
                  <a:lnTo>
                    <a:pt x="423" y="355"/>
                  </a:lnTo>
                  <a:lnTo>
                    <a:pt x="368" y="396"/>
                  </a:lnTo>
                  <a:lnTo>
                    <a:pt x="273" y="477"/>
                  </a:lnTo>
                  <a:lnTo>
                    <a:pt x="218" y="531"/>
                  </a:lnTo>
                  <a:lnTo>
                    <a:pt x="150" y="626"/>
                  </a:lnTo>
                  <a:lnTo>
                    <a:pt x="122" y="681"/>
                  </a:lnTo>
                  <a:lnTo>
                    <a:pt x="109" y="749"/>
                  </a:lnTo>
                  <a:lnTo>
                    <a:pt x="96" y="804"/>
                  </a:lnTo>
                  <a:lnTo>
                    <a:pt x="96" y="872"/>
                  </a:lnTo>
                  <a:lnTo>
                    <a:pt x="109" y="899"/>
                  </a:lnTo>
                  <a:lnTo>
                    <a:pt x="122" y="968"/>
                  </a:lnTo>
                  <a:lnTo>
                    <a:pt x="137" y="1009"/>
                  </a:lnTo>
                  <a:lnTo>
                    <a:pt x="177" y="1062"/>
                  </a:lnTo>
                  <a:lnTo>
                    <a:pt x="218" y="1117"/>
                  </a:lnTo>
                  <a:lnTo>
                    <a:pt x="273" y="1132"/>
                  </a:lnTo>
                  <a:lnTo>
                    <a:pt x="273" y="1158"/>
                  </a:lnTo>
                  <a:lnTo>
                    <a:pt x="192" y="1132"/>
                  </a:lnTo>
                  <a:lnTo>
                    <a:pt x="137" y="1090"/>
                  </a:lnTo>
                  <a:lnTo>
                    <a:pt x="82" y="1049"/>
                  </a:lnTo>
                  <a:lnTo>
                    <a:pt x="54" y="1009"/>
                  </a:lnTo>
                  <a:lnTo>
                    <a:pt x="28" y="968"/>
                  </a:lnTo>
                  <a:lnTo>
                    <a:pt x="0" y="899"/>
                  </a:lnTo>
                  <a:lnTo>
                    <a:pt x="0" y="845"/>
                  </a:lnTo>
                  <a:lnTo>
                    <a:pt x="0" y="777"/>
                  </a:lnTo>
                  <a:lnTo>
                    <a:pt x="14" y="709"/>
                  </a:lnTo>
                  <a:lnTo>
                    <a:pt x="69" y="586"/>
                  </a:lnTo>
                  <a:lnTo>
                    <a:pt x="164" y="477"/>
                  </a:lnTo>
                  <a:lnTo>
                    <a:pt x="232" y="409"/>
                  </a:lnTo>
                  <a:lnTo>
                    <a:pt x="300" y="355"/>
                  </a:lnTo>
                  <a:lnTo>
                    <a:pt x="396" y="273"/>
                  </a:lnTo>
                  <a:lnTo>
                    <a:pt x="464" y="232"/>
                  </a:lnTo>
                  <a:lnTo>
                    <a:pt x="560" y="192"/>
                  </a:lnTo>
                  <a:lnTo>
                    <a:pt x="764" y="109"/>
                  </a:lnTo>
                  <a:lnTo>
                    <a:pt x="832" y="82"/>
                  </a:lnTo>
                  <a:lnTo>
                    <a:pt x="928" y="55"/>
                  </a:lnTo>
                  <a:lnTo>
                    <a:pt x="996" y="28"/>
                  </a:lnTo>
                  <a:lnTo>
                    <a:pt x="1078" y="14"/>
                  </a:lnTo>
                  <a:lnTo>
                    <a:pt x="1187" y="0"/>
                  </a:lnTo>
                  <a:lnTo>
                    <a:pt x="1228" y="41"/>
                  </a:lnTo>
                </a:path>
              </a:pathLst>
            </a:custGeom>
            <a:noFill/>
            <a:ln w="0">
              <a:solidFill>
                <a:srgbClr val="000000"/>
              </a:solidFill>
              <a:round/>
              <a:headEnd/>
              <a:tailEnd/>
            </a:ln>
          </p:spPr>
          <p:txBody>
            <a:bodyPr/>
            <a:lstStyle/>
            <a:p>
              <a:endParaRPr lang="en-US"/>
            </a:p>
          </p:txBody>
        </p:sp>
        <p:sp>
          <p:nvSpPr>
            <p:cNvPr id="15511" name="Freeform 158"/>
            <p:cNvSpPr>
              <a:spLocks/>
            </p:cNvSpPr>
            <p:nvPr/>
          </p:nvSpPr>
          <p:spPr bwMode="auto">
            <a:xfrm>
              <a:off x="869" y="3106"/>
              <a:ext cx="409" cy="386"/>
            </a:xfrm>
            <a:custGeom>
              <a:avLst/>
              <a:gdLst>
                <a:gd name="T0" fmla="*/ 0 w 1228"/>
                <a:gd name="T1" fmla="*/ 0 h 1158"/>
                <a:gd name="T2" fmla="*/ 0 w 1228"/>
                <a:gd name="T3" fmla="*/ 0 h 1158"/>
                <a:gd name="T4" fmla="*/ 0 w 1228"/>
                <a:gd name="T5" fmla="*/ 0 h 1158"/>
                <a:gd name="T6" fmla="*/ 0 w 1228"/>
                <a:gd name="T7" fmla="*/ 0 h 1158"/>
                <a:gd name="T8" fmla="*/ 0 w 1228"/>
                <a:gd name="T9" fmla="*/ 0 h 1158"/>
                <a:gd name="T10" fmla="*/ 0 w 1228"/>
                <a:gd name="T11" fmla="*/ 0 h 1158"/>
                <a:gd name="T12" fmla="*/ 0 w 1228"/>
                <a:gd name="T13" fmla="*/ 0 h 1158"/>
                <a:gd name="T14" fmla="*/ 0 w 1228"/>
                <a:gd name="T15" fmla="*/ 0 h 1158"/>
                <a:gd name="T16" fmla="*/ 0 w 1228"/>
                <a:gd name="T17" fmla="*/ 0 h 1158"/>
                <a:gd name="T18" fmla="*/ 0 w 1228"/>
                <a:gd name="T19" fmla="*/ 0 h 1158"/>
                <a:gd name="T20" fmla="*/ 0 w 1228"/>
                <a:gd name="T21" fmla="*/ 0 h 1158"/>
                <a:gd name="T22" fmla="*/ 0 w 1228"/>
                <a:gd name="T23" fmla="*/ 0 h 1158"/>
                <a:gd name="T24" fmla="*/ 0 w 1228"/>
                <a:gd name="T25" fmla="*/ 0 h 1158"/>
                <a:gd name="T26" fmla="*/ 0 w 1228"/>
                <a:gd name="T27" fmla="*/ 0 h 1158"/>
                <a:gd name="T28" fmla="*/ 0 w 1228"/>
                <a:gd name="T29" fmla="*/ 0 h 1158"/>
                <a:gd name="T30" fmla="*/ 0 w 1228"/>
                <a:gd name="T31" fmla="*/ 0 h 1158"/>
                <a:gd name="T32" fmla="*/ 0 w 1228"/>
                <a:gd name="T33" fmla="*/ 0 h 1158"/>
                <a:gd name="T34" fmla="*/ 0 w 1228"/>
                <a:gd name="T35" fmla="*/ 0 h 1158"/>
                <a:gd name="T36" fmla="*/ 0 w 1228"/>
                <a:gd name="T37" fmla="*/ 0 h 1158"/>
                <a:gd name="T38" fmla="*/ 0 w 1228"/>
                <a:gd name="T39" fmla="*/ 0 h 1158"/>
                <a:gd name="T40" fmla="*/ 0 w 1228"/>
                <a:gd name="T41" fmla="*/ 0 h 1158"/>
                <a:gd name="T42" fmla="*/ 0 w 1228"/>
                <a:gd name="T43" fmla="*/ 0 h 1158"/>
                <a:gd name="T44" fmla="*/ 0 w 1228"/>
                <a:gd name="T45" fmla="*/ 0 h 1158"/>
                <a:gd name="T46" fmla="*/ 0 w 1228"/>
                <a:gd name="T47" fmla="*/ 0 h 1158"/>
                <a:gd name="T48" fmla="*/ 0 w 1228"/>
                <a:gd name="T49" fmla="*/ 0 h 1158"/>
                <a:gd name="T50" fmla="*/ 0 w 1228"/>
                <a:gd name="T51" fmla="*/ 0 h 1158"/>
                <a:gd name="T52" fmla="*/ 0 w 1228"/>
                <a:gd name="T53" fmla="*/ 0 h 1158"/>
                <a:gd name="T54" fmla="*/ 0 w 1228"/>
                <a:gd name="T55" fmla="*/ 0 h 1158"/>
                <a:gd name="T56" fmla="*/ 0 w 1228"/>
                <a:gd name="T57" fmla="*/ 0 h 1158"/>
                <a:gd name="T58" fmla="*/ 0 w 1228"/>
                <a:gd name="T59" fmla="*/ 0 h 1158"/>
                <a:gd name="T60" fmla="*/ 0 w 1228"/>
                <a:gd name="T61" fmla="*/ 0 h 1158"/>
                <a:gd name="T62" fmla="*/ 0 w 1228"/>
                <a:gd name="T63" fmla="*/ 0 h 1158"/>
                <a:gd name="T64" fmla="*/ 0 w 1228"/>
                <a:gd name="T65" fmla="*/ 0 h 1158"/>
                <a:gd name="T66" fmla="*/ 0 w 1228"/>
                <a:gd name="T67" fmla="*/ 0 h 1158"/>
                <a:gd name="T68" fmla="*/ 0 w 1228"/>
                <a:gd name="T69" fmla="*/ 0 h 1158"/>
                <a:gd name="T70" fmla="*/ 0 w 1228"/>
                <a:gd name="T71" fmla="*/ 0 h 1158"/>
                <a:gd name="T72" fmla="*/ 0 w 1228"/>
                <a:gd name="T73" fmla="*/ 0 h 1158"/>
                <a:gd name="T74" fmla="*/ 0 w 1228"/>
                <a:gd name="T75" fmla="*/ 0 h 1158"/>
                <a:gd name="T76" fmla="*/ 0 w 1228"/>
                <a:gd name="T77" fmla="*/ 0 h 1158"/>
                <a:gd name="T78" fmla="*/ 0 w 1228"/>
                <a:gd name="T79" fmla="*/ 0 h 1158"/>
                <a:gd name="T80" fmla="*/ 0 w 1228"/>
                <a:gd name="T81" fmla="*/ 0 h 1158"/>
                <a:gd name="T82" fmla="*/ 0 w 1228"/>
                <a:gd name="T83" fmla="*/ 0 h 1158"/>
                <a:gd name="T84" fmla="*/ 0 w 1228"/>
                <a:gd name="T85" fmla="*/ 0 h 1158"/>
                <a:gd name="T86" fmla="*/ 0 w 1228"/>
                <a:gd name="T87" fmla="*/ 0 h 1158"/>
                <a:gd name="T88" fmla="*/ 0 w 1228"/>
                <a:gd name="T89" fmla="*/ 0 h 1158"/>
                <a:gd name="T90" fmla="*/ 0 w 1228"/>
                <a:gd name="T91" fmla="*/ 0 h 11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8"/>
                <a:gd name="T139" fmla="*/ 0 h 1158"/>
                <a:gd name="T140" fmla="*/ 1228 w 1228"/>
                <a:gd name="T141" fmla="*/ 1158 h 11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8" h="1158">
                  <a:moveTo>
                    <a:pt x="1228" y="41"/>
                  </a:moveTo>
                  <a:lnTo>
                    <a:pt x="1132" y="55"/>
                  </a:lnTo>
                  <a:lnTo>
                    <a:pt x="928" y="109"/>
                  </a:lnTo>
                  <a:lnTo>
                    <a:pt x="805" y="151"/>
                  </a:lnTo>
                  <a:lnTo>
                    <a:pt x="709" y="192"/>
                  </a:lnTo>
                  <a:lnTo>
                    <a:pt x="655" y="219"/>
                  </a:lnTo>
                  <a:lnTo>
                    <a:pt x="573" y="260"/>
                  </a:lnTo>
                  <a:lnTo>
                    <a:pt x="423" y="355"/>
                  </a:lnTo>
                  <a:lnTo>
                    <a:pt x="368" y="396"/>
                  </a:lnTo>
                  <a:lnTo>
                    <a:pt x="273" y="477"/>
                  </a:lnTo>
                  <a:lnTo>
                    <a:pt x="218" y="531"/>
                  </a:lnTo>
                  <a:lnTo>
                    <a:pt x="150" y="626"/>
                  </a:lnTo>
                  <a:lnTo>
                    <a:pt x="122" y="681"/>
                  </a:lnTo>
                  <a:lnTo>
                    <a:pt x="109" y="749"/>
                  </a:lnTo>
                  <a:lnTo>
                    <a:pt x="96" y="804"/>
                  </a:lnTo>
                  <a:lnTo>
                    <a:pt x="96" y="872"/>
                  </a:lnTo>
                  <a:lnTo>
                    <a:pt x="109" y="899"/>
                  </a:lnTo>
                  <a:lnTo>
                    <a:pt x="122" y="968"/>
                  </a:lnTo>
                  <a:lnTo>
                    <a:pt x="137" y="1009"/>
                  </a:lnTo>
                  <a:lnTo>
                    <a:pt x="177" y="1062"/>
                  </a:lnTo>
                  <a:lnTo>
                    <a:pt x="218" y="1117"/>
                  </a:lnTo>
                  <a:lnTo>
                    <a:pt x="273" y="1132"/>
                  </a:lnTo>
                  <a:lnTo>
                    <a:pt x="273" y="1158"/>
                  </a:lnTo>
                  <a:lnTo>
                    <a:pt x="192" y="1132"/>
                  </a:lnTo>
                  <a:lnTo>
                    <a:pt x="137" y="1090"/>
                  </a:lnTo>
                  <a:lnTo>
                    <a:pt x="82" y="1049"/>
                  </a:lnTo>
                  <a:lnTo>
                    <a:pt x="54" y="1009"/>
                  </a:lnTo>
                  <a:lnTo>
                    <a:pt x="28" y="968"/>
                  </a:lnTo>
                  <a:lnTo>
                    <a:pt x="0" y="899"/>
                  </a:lnTo>
                  <a:lnTo>
                    <a:pt x="0" y="845"/>
                  </a:lnTo>
                  <a:lnTo>
                    <a:pt x="0" y="777"/>
                  </a:lnTo>
                  <a:lnTo>
                    <a:pt x="14" y="709"/>
                  </a:lnTo>
                  <a:lnTo>
                    <a:pt x="69" y="586"/>
                  </a:lnTo>
                  <a:lnTo>
                    <a:pt x="164" y="477"/>
                  </a:lnTo>
                  <a:lnTo>
                    <a:pt x="232" y="409"/>
                  </a:lnTo>
                  <a:lnTo>
                    <a:pt x="300" y="355"/>
                  </a:lnTo>
                  <a:lnTo>
                    <a:pt x="396" y="273"/>
                  </a:lnTo>
                  <a:lnTo>
                    <a:pt x="464" y="232"/>
                  </a:lnTo>
                  <a:lnTo>
                    <a:pt x="560" y="192"/>
                  </a:lnTo>
                  <a:lnTo>
                    <a:pt x="764" y="109"/>
                  </a:lnTo>
                  <a:lnTo>
                    <a:pt x="832" y="82"/>
                  </a:lnTo>
                  <a:lnTo>
                    <a:pt x="928" y="55"/>
                  </a:lnTo>
                  <a:lnTo>
                    <a:pt x="996" y="28"/>
                  </a:lnTo>
                  <a:lnTo>
                    <a:pt x="1078" y="14"/>
                  </a:lnTo>
                  <a:lnTo>
                    <a:pt x="1187" y="0"/>
                  </a:lnTo>
                  <a:lnTo>
                    <a:pt x="1228" y="41"/>
                  </a:lnTo>
                </a:path>
              </a:pathLst>
            </a:custGeom>
            <a:noFill/>
            <a:ln w="0">
              <a:solidFill>
                <a:srgbClr val="000000"/>
              </a:solidFill>
              <a:round/>
              <a:headEnd/>
              <a:tailEnd/>
            </a:ln>
          </p:spPr>
          <p:txBody>
            <a:bodyPr/>
            <a:lstStyle/>
            <a:p>
              <a:endParaRPr lang="en-US"/>
            </a:p>
          </p:txBody>
        </p:sp>
        <p:sp>
          <p:nvSpPr>
            <p:cNvPr id="15512" name="Freeform 159"/>
            <p:cNvSpPr>
              <a:spLocks/>
            </p:cNvSpPr>
            <p:nvPr/>
          </p:nvSpPr>
          <p:spPr bwMode="auto">
            <a:xfrm>
              <a:off x="864" y="3638"/>
              <a:ext cx="355" cy="45"/>
            </a:xfrm>
            <a:custGeom>
              <a:avLst/>
              <a:gdLst>
                <a:gd name="T0" fmla="*/ 0 w 1065"/>
                <a:gd name="T1" fmla="*/ 0 h 136"/>
                <a:gd name="T2" fmla="*/ 0 w 1065"/>
                <a:gd name="T3" fmla="*/ 0 h 136"/>
                <a:gd name="T4" fmla="*/ 0 w 1065"/>
                <a:gd name="T5" fmla="*/ 0 h 136"/>
                <a:gd name="T6" fmla="*/ 0 w 1065"/>
                <a:gd name="T7" fmla="*/ 0 h 136"/>
                <a:gd name="T8" fmla="*/ 0 w 1065"/>
                <a:gd name="T9" fmla="*/ 0 h 136"/>
                <a:gd name="T10" fmla="*/ 0 w 1065"/>
                <a:gd name="T11" fmla="*/ 0 h 136"/>
                <a:gd name="T12" fmla="*/ 0 w 1065"/>
                <a:gd name="T13" fmla="*/ 0 h 136"/>
                <a:gd name="T14" fmla="*/ 0 w 1065"/>
                <a:gd name="T15" fmla="*/ 0 h 136"/>
                <a:gd name="T16" fmla="*/ 0 w 1065"/>
                <a:gd name="T17" fmla="*/ 0 h 136"/>
                <a:gd name="T18" fmla="*/ 0 w 1065"/>
                <a:gd name="T19" fmla="*/ 0 h 136"/>
                <a:gd name="T20" fmla="*/ 0 w 1065"/>
                <a:gd name="T21" fmla="*/ 0 h 136"/>
                <a:gd name="T22" fmla="*/ 0 w 1065"/>
                <a:gd name="T23" fmla="*/ 0 h 136"/>
                <a:gd name="T24" fmla="*/ 0 w 1065"/>
                <a:gd name="T25" fmla="*/ 0 h 136"/>
                <a:gd name="T26" fmla="*/ 0 w 1065"/>
                <a:gd name="T27" fmla="*/ 0 h 136"/>
                <a:gd name="T28" fmla="*/ 0 w 1065"/>
                <a:gd name="T29" fmla="*/ 0 h 136"/>
                <a:gd name="T30" fmla="*/ 0 w 1065"/>
                <a:gd name="T31" fmla="*/ 0 h 136"/>
                <a:gd name="T32" fmla="*/ 0 w 1065"/>
                <a:gd name="T33" fmla="*/ 0 h 136"/>
                <a:gd name="T34" fmla="*/ 0 w 1065"/>
                <a:gd name="T35" fmla="*/ 0 h 136"/>
                <a:gd name="T36" fmla="*/ 0 w 1065"/>
                <a:gd name="T37" fmla="*/ 0 h 136"/>
                <a:gd name="T38" fmla="*/ 0 w 1065"/>
                <a:gd name="T39" fmla="*/ 0 h 136"/>
                <a:gd name="T40" fmla="*/ 0 w 1065"/>
                <a:gd name="T41" fmla="*/ 0 h 136"/>
                <a:gd name="T42" fmla="*/ 0 w 1065"/>
                <a:gd name="T43" fmla="*/ 0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5"/>
                <a:gd name="T67" fmla="*/ 0 h 136"/>
                <a:gd name="T68" fmla="*/ 1065 w 1065"/>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5" h="136">
                  <a:moveTo>
                    <a:pt x="914" y="13"/>
                  </a:moveTo>
                  <a:lnTo>
                    <a:pt x="791" y="0"/>
                  </a:lnTo>
                  <a:lnTo>
                    <a:pt x="723" y="0"/>
                  </a:lnTo>
                  <a:lnTo>
                    <a:pt x="587" y="13"/>
                  </a:lnTo>
                  <a:lnTo>
                    <a:pt x="506" y="13"/>
                  </a:lnTo>
                  <a:lnTo>
                    <a:pt x="0" y="13"/>
                  </a:lnTo>
                  <a:lnTo>
                    <a:pt x="68" y="109"/>
                  </a:lnTo>
                  <a:lnTo>
                    <a:pt x="96" y="109"/>
                  </a:lnTo>
                  <a:lnTo>
                    <a:pt x="164" y="96"/>
                  </a:lnTo>
                  <a:lnTo>
                    <a:pt x="259" y="96"/>
                  </a:lnTo>
                  <a:lnTo>
                    <a:pt x="327" y="96"/>
                  </a:lnTo>
                  <a:lnTo>
                    <a:pt x="451" y="96"/>
                  </a:lnTo>
                  <a:lnTo>
                    <a:pt x="559" y="109"/>
                  </a:lnTo>
                  <a:lnTo>
                    <a:pt x="601" y="96"/>
                  </a:lnTo>
                  <a:lnTo>
                    <a:pt x="723" y="96"/>
                  </a:lnTo>
                  <a:lnTo>
                    <a:pt x="805" y="122"/>
                  </a:lnTo>
                  <a:lnTo>
                    <a:pt x="901" y="136"/>
                  </a:lnTo>
                  <a:lnTo>
                    <a:pt x="982" y="122"/>
                  </a:lnTo>
                  <a:lnTo>
                    <a:pt x="1065" y="81"/>
                  </a:lnTo>
                  <a:lnTo>
                    <a:pt x="1024" y="54"/>
                  </a:lnTo>
                  <a:lnTo>
                    <a:pt x="982" y="41"/>
                  </a:lnTo>
                  <a:lnTo>
                    <a:pt x="914" y="13"/>
                  </a:lnTo>
                  <a:close/>
                </a:path>
              </a:pathLst>
            </a:custGeom>
            <a:solidFill>
              <a:srgbClr val="0E0D0D"/>
            </a:solidFill>
            <a:ln w="9525">
              <a:noFill/>
              <a:round/>
              <a:headEnd/>
              <a:tailEnd/>
            </a:ln>
          </p:spPr>
          <p:txBody>
            <a:bodyPr/>
            <a:lstStyle/>
            <a:p>
              <a:endParaRPr lang="en-US"/>
            </a:p>
          </p:txBody>
        </p:sp>
        <p:sp>
          <p:nvSpPr>
            <p:cNvPr id="15513" name="Freeform 160"/>
            <p:cNvSpPr>
              <a:spLocks/>
            </p:cNvSpPr>
            <p:nvPr/>
          </p:nvSpPr>
          <p:spPr bwMode="auto">
            <a:xfrm>
              <a:off x="864" y="3638"/>
              <a:ext cx="355" cy="45"/>
            </a:xfrm>
            <a:custGeom>
              <a:avLst/>
              <a:gdLst>
                <a:gd name="T0" fmla="*/ 0 w 1065"/>
                <a:gd name="T1" fmla="*/ 0 h 136"/>
                <a:gd name="T2" fmla="*/ 0 w 1065"/>
                <a:gd name="T3" fmla="*/ 0 h 136"/>
                <a:gd name="T4" fmla="*/ 0 w 1065"/>
                <a:gd name="T5" fmla="*/ 0 h 136"/>
                <a:gd name="T6" fmla="*/ 0 w 1065"/>
                <a:gd name="T7" fmla="*/ 0 h 136"/>
                <a:gd name="T8" fmla="*/ 0 w 1065"/>
                <a:gd name="T9" fmla="*/ 0 h 136"/>
                <a:gd name="T10" fmla="*/ 0 w 1065"/>
                <a:gd name="T11" fmla="*/ 0 h 136"/>
                <a:gd name="T12" fmla="*/ 0 w 1065"/>
                <a:gd name="T13" fmla="*/ 0 h 136"/>
                <a:gd name="T14" fmla="*/ 0 w 1065"/>
                <a:gd name="T15" fmla="*/ 0 h 136"/>
                <a:gd name="T16" fmla="*/ 0 w 1065"/>
                <a:gd name="T17" fmla="*/ 0 h 136"/>
                <a:gd name="T18" fmla="*/ 0 w 1065"/>
                <a:gd name="T19" fmla="*/ 0 h 136"/>
                <a:gd name="T20" fmla="*/ 0 w 1065"/>
                <a:gd name="T21" fmla="*/ 0 h 136"/>
                <a:gd name="T22" fmla="*/ 0 w 1065"/>
                <a:gd name="T23" fmla="*/ 0 h 136"/>
                <a:gd name="T24" fmla="*/ 0 w 1065"/>
                <a:gd name="T25" fmla="*/ 0 h 136"/>
                <a:gd name="T26" fmla="*/ 0 w 1065"/>
                <a:gd name="T27" fmla="*/ 0 h 136"/>
                <a:gd name="T28" fmla="*/ 0 w 1065"/>
                <a:gd name="T29" fmla="*/ 0 h 136"/>
                <a:gd name="T30" fmla="*/ 0 w 1065"/>
                <a:gd name="T31" fmla="*/ 0 h 136"/>
                <a:gd name="T32" fmla="*/ 0 w 1065"/>
                <a:gd name="T33" fmla="*/ 0 h 136"/>
                <a:gd name="T34" fmla="*/ 0 w 1065"/>
                <a:gd name="T35" fmla="*/ 0 h 136"/>
                <a:gd name="T36" fmla="*/ 0 w 1065"/>
                <a:gd name="T37" fmla="*/ 0 h 136"/>
                <a:gd name="T38" fmla="*/ 0 w 1065"/>
                <a:gd name="T39" fmla="*/ 0 h 136"/>
                <a:gd name="T40" fmla="*/ 0 w 1065"/>
                <a:gd name="T41" fmla="*/ 0 h 136"/>
                <a:gd name="T42" fmla="*/ 0 w 1065"/>
                <a:gd name="T43" fmla="*/ 0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5"/>
                <a:gd name="T67" fmla="*/ 0 h 136"/>
                <a:gd name="T68" fmla="*/ 1065 w 1065"/>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5" h="136">
                  <a:moveTo>
                    <a:pt x="914" y="13"/>
                  </a:moveTo>
                  <a:lnTo>
                    <a:pt x="791" y="0"/>
                  </a:lnTo>
                  <a:lnTo>
                    <a:pt x="723" y="0"/>
                  </a:lnTo>
                  <a:lnTo>
                    <a:pt x="587" y="13"/>
                  </a:lnTo>
                  <a:lnTo>
                    <a:pt x="506" y="13"/>
                  </a:lnTo>
                  <a:lnTo>
                    <a:pt x="0" y="13"/>
                  </a:lnTo>
                  <a:lnTo>
                    <a:pt x="68" y="109"/>
                  </a:lnTo>
                  <a:lnTo>
                    <a:pt x="96" y="109"/>
                  </a:lnTo>
                  <a:lnTo>
                    <a:pt x="164" y="96"/>
                  </a:lnTo>
                  <a:lnTo>
                    <a:pt x="259" y="96"/>
                  </a:lnTo>
                  <a:lnTo>
                    <a:pt x="327" y="96"/>
                  </a:lnTo>
                  <a:lnTo>
                    <a:pt x="451" y="96"/>
                  </a:lnTo>
                  <a:lnTo>
                    <a:pt x="559" y="109"/>
                  </a:lnTo>
                  <a:lnTo>
                    <a:pt x="601" y="96"/>
                  </a:lnTo>
                  <a:lnTo>
                    <a:pt x="723" y="96"/>
                  </a:lnTo>
                  <a:lnTo>
                    <a:pt x="805" y="122"/>
                  </a:lnTo>
                  <a:lnTo>
                    <a:pt x="901" y="136"/>
                  </a:lnTo>
                  <a:lnTo>
                    <a:pt x="982" y="122"/>
                  </a:lnTo>
                  <a:lnTo>
                    <a:pt x="1065" y="81"/>
                  </a:lnTo>
                  <a:lnTo>
                    <a:pt x="1024" y="54"/>
                  </a:lnTo>
                  <a:lnTo>
                    <a:pt x="982" y="41"/>
                  </a:lnTo>
                  <a:lnTo>
                    <a:pt x="914" y="13"/>
                  </a:lnTo>
                </a:path>
              </a:pathLst>
            </a:custGeom>
            <a:noFill/>
            <a:ln w="0">
              <a:solidFill>
                <a:srgbClr val="000000"/>
              </a:solidFill>
              <a:round/>
              <a:headEnd/>
              <a:tailEnd/>
            </a:ln>
          </p:spPr>
          <p:txBody>
            <a:bodyPr/>
            <a:lstStyle/>
            <a:p>
              <a:endParaRPr lang="en-US"/>
            </a:p>
          </p:txBody>
        </p:sp>
        <p:sp>
          <p:nvSpPr>
            <p:cNvPr id="15514" name="Freeform 161"/>
            <p:cNvSpPr>
              <a:spLocks/>
            </p:cNvSpPr>
            <p:nvPr/>
          </p:nvSpPr>
          <p:spPr bwMode="auto">
            <a:xfrm>
              <a:off x="864" y="3638"/>
              <a:ext cx="355" cy="45"/>
            </a:xfrm>
            <a:custGeom>
              <a:avLst/>
              <a:gdLst>
                <a:gd name="T0" fmla="*/ 0 w 1065"/>
                <a:gd name="T1" fmla="*/ 0 h 136"/>
                <a:gd name="T2" fmla="*/ 0 w 1065"/>
                <a:gd name="T3" fmla="*/ 0 h 136"/>
                <a:gd name="T4" fmla="*/ 0 w 1065"/>
                <a:gd name="T5" fmla="*/ 0 h 136"/>
                <a:gd name="T6" fmla="*/ 0 w 1065"/>
                <a:gd name="T7" fmla="*/ 0 h 136"/>
                <a:gd name="T8" fmla="*/ 0 w 1065"/>
                <a:gd name="T9" fmla="*/ 0 h 136"/>
                <a:gd name="T10" fmla="*/ 0 w 1065"/>
                <a:gd name="T11" fmla="*/ 0 h 136"/>
                <a:gd name="T12" fmla="*/ 0 w 1065"/>
                <a:gd name="T13" fmla="*/ 0 h 136"/>
                <a:gd name="T14" fmla="*/ 0 w 1065"/>
                <a:gd name="T15" fmla="*/ 0 h 136"/>
                <a:gd name="T16" fmla="*/ 0 w 1065"/>
                <a:gd name="T17" fmla="*/ 0 h 136"/>
                <a:gd name="T18" fmla="*/ 0 w 1065"/>
                <a:gd name="T19" fmla="*/ 0 h 136"/>
                <a:gd name="T20" fmla="*/ 0 w 1065"/>
                <a:gd name="T21" fmla="*/ 0 h 136"/>
                <a:gd name="T22" fmla="*/ 0 w 1065"/>
                <a:gd name="T23" fmla="*/ 0 h 136"/>
                <a:gd name="T24" fmla="*/ 0 w 1065"/>
                <a:gd name="T25" fmla="*/ 0 h 136"/>
                <a:gd name="T26" fmla="*/ 0 w 1065"/>
                <a:gd name="T27" fmla="*/ 0 h 136"/>
                <a:gd name="T28" fmla="*/ 0 w 1065"/>
                <a:gd name="T29" fmla="*/ 0 h 136"/>
                <a:gd name="T30" fmla="*/ 0 w 1065"/>
                <a:gd name="T31" fmla="*/ 0 h 136"/>
                <a:gd name="T32" fmla="*/ 0 w 1065"/>
                <a:gd name="T33" fmla="*/ 0 h 136"/>
                <a:gd name="T34" fmla="*/ 0 w 1065"/>
                <a:gd name="T35" fmla="*/ 0 h 136"/>
                <a:gd name="T36" fmla="*/ 0 w 1065"/>
                <a:gd name="T37" fmla="*/ 0 h 136"/>
                <a:gd name="T38" fmla="*/ 0 w 1065"/>
                <a:gd name="T39" fmla="*/ 0 h 136"/>
                <a:gd name="T40" fmla="*/ 0 w 1065"/>
                <a:gd name="T41" fmla="*/ 0 h 136"/>
                <a:gd name="T42" fmla="*/ 0 w 1065"/>
                <a:gd name="T43" fmla="*/ 0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5"/>
                <a:gd name="T67" fmla="*/ 0 h 136"/>
                <a:gd name="T68" fmla="*/ 1065 w 1065"/>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5" h="136">
                  <a:moveTo>
                    <a:pt x="914" y="13"/>
                  </a:moveTo>
                  <a:lnTo>
                    <a:pt x="791" y="0"/>
                  </a:lnTo>
                  <a:lnTo>
                    <a:pt x="723" y="0"/>
                  </a:lnTo>
                  <a:lnTo>
                    <a:pt x="587" y="13"/>
                  </a:lnTo>
                  <a:lnTo>
                    <a:pt x="506" y="13"/>
                  </a:lnTo>
                  <a:lnTo>
                    <a:pt x="0" y="13"/>
                  </a:lnTo>
                  <a:lnTo>
                    <a:pt x="68" y="109"/>
                  </a:lnTo>
                  <a:lnTo>
                    <a:pt x="96" y="109"/>
                  </a:lnTo>
                  <a:lnTo>
                    <a:pt x="164" y="96"/>
                  </a:lnTo>
                  <a:lnTo>
                    <a:pt x="259" y="96"/>
                  </a:lnTo>
                  <a:lnTo>
                    <a:pt x="327" y="96"/>
                  </a:lnTo>
                  <a:lnTo>
                    <a:pt x="451" y="96"/>
                  </a:lnTo>
                  <a:lnTo>
                    <a:pt x="559" y="109"/>
                  </a:lnTo>
                  <a:lnTo>
                    <a:pt x="601" y="96"/>
                  </a:lnTo>
                  <a:lnTo>
                    <a:pt x="723" y="96"/>
                  </a:lnTo>
                  <a:lnTo>
                    <a:pt x="805" y="122"/>
                  </a:lnTo>
                  <a:lnTo>
                    <a:pt x="901" y="136"/>
                  </a:lnTo>
                  <a:lnTo>
                    <a:pt x="982" y="122"/>
                  </a:lnTo>
                  <a:lnTo>
                    <a:pt x="1065" y="81"/>
                  </a:lnTo>
                  <a:lnTo>
                    <a:pt x="1024" y="54"/>
                  </a:lnTo>
                  <a:lnTo>
                    <a:pt x="982" y="41"/>
                  </a:lnTo>
                  <a:lnTo>
                    <a:pt x="914" y="13"/>
                  </a:lnTo>
                </a:path>
              </a:pathLst>
            </a:custGeom>
            <a:noFill/>
            <a:ln w="0">
              <a:solidFill>
                <a:srgbClr val="000000"/>
              </a:solidFill>
              <a:round/>
              <a:headEnd/>
              <a:tailEnd/>
            </a:ln>
          </p:spPr>
          <p:txBody>
            <a:bodyPr/>
            <a:lstStyle/>
            <a:p>
              <a:endParaRPr lang="en-US"/>
            </a:p>
          </p:txBody>
        </p:sp>
        <p:sp>
          <p:nvSpPr>
            <p:cNvPr id="15515" name="Freeform 162"/>
            <p:cNvSpPr>
              <a:spLocks/>
            </p:cNvSpPr>
            <p:nvPr/>
          </p:nvSpPr>
          <p:spPr bwMode="auto">
            <a:xfrm>
              <a:off x="2596" y="3070"/>
              <a:ext cx="291" cy="568"/>
            </a:xfrm>
            <a:custGeom>
              <a:avLst/>
              <a:gdLst>
                <a:gd name="T0" fmla="*/ 0 w 873"/>
                <a:gd name="T1" fmla="*/ 0 h 1703"/>
                <a:gd name="T2" fmla="*/ 0 w 873"/>
                <a:gd name="T3" fmla="*/ 0 h 1703"/>
                <a:gd name="T4" fmla="*/ 0 w 873"/>
                <a:gd name="T5" fmla="*/ 0 h 1703"/>
                <a:gd name="T6" fmla="*/ 0 w 873"/>
                <a:gd name="T7" fmla="*/ 0 h 1703"/>
                <a:gd name="T8" fmla="*/ 0 w 873"/>
                <a:gd name="T9" fmla="*/ 0 h 1703"/>
                <a:gd name="T10" fmla="*/ 0 w 873"/>
                <a:gd name="T11" fmla="*/ 0 h 1703"/>
                <a:gd name="T12" fmla="*/ 0 w 873"/>
                <a:gd name="T13" fmla="*/ 0 h 1703"/>
                <a:gd name="T14" fmla="*/ 0 w 873"/>
                <a:gd name="T15" fmla="*/ 0 h 1703"/>
                <a:gd name="T16" fmla="*/ 0 w 873"/>
                <a:gd name="T17" fmla="*/ 0 h 1703"/>
                <a:gd name="T18" fmla="*/ 0 w 873"/>
                <a:gd name="T19" fmla="*/ 0 h 1703"/>
                <a:gd name="T20" fmla="*/ 0 w 873"/>
                <a:gd name="T21" fmla="*/ 0 h 1703"/>
                <a:gd name="T22" fmla="*/ 0 w 873"/>
                <a:gd name="T23" fmla="*/ 0 h 1703"/>
                <a:gd name="T24" fmla="*/ 0 w 873"/>
                <a:gd name="T25" fmla="*/ 0 h 1703"/>
                <a:gd name="T26" fmla="*/ 0 w 873"/>
                <a:gd name="T27" fmla="*/ 0 h 1703"/>
                <a:gd name="T28" fmla="*/ 0 w 873"/>
                <a:gd name="T29" fmla="*/ 0 h 1703"/>
                <a:gd name="T30" fmla="*/ 0 w 873"/>
                <a:gd name="T31" fmla="*/ 0 h 1703"/>
                <a:gd name="T32" fmla="*/ 0 w 873"/>
                <a:gd name="T33" fmla="*/ 0 h 1703"/>
                <a:gd name="T34" fmla="*/ 0 w 873"/>
                <a:gd name="T35" fmla="*/ 0 h 1703"/>
                <a:gd name="T36" fmla="*/ 0 w 873"/>
                <a:gd name="T37" fmla="*/ 0 h 1703"/>
                <a:gd name="T38" fmla="*/ 0 w 873"/>
                <a:gd name="T39" fmla="*/ 0 h 1703"/>
                <a:gd name="T40" fmla="*/ 0 w 873"/>
                <a:gd name="T41" fmla="*/ 0 h 1703"/>
                <a:gd name="T42" fmla="*/ 0 w 873"/>
                <a:gd name="T43" fmla="*/ 0 h 1703"/>
                <a:gd name="T44" fmla="*/ 0 w 873"/>
                <a:gd name="T45" fmla="*/ 0 h 1703"/>
                <a:gd name="T46" fmla="*/ 0 w 873"/>
                <a:gd name="T47" fmla="*/ 0 h 1703"/>
                <a:gd name="T48" fmla="*/ 0 w 873"/>
                <a:gd name="T49" fmla="*/ 0 h 1703"/>
                <a:gd name="T50" fmla="*/ 0 w 873"/>
                <a:gd name="T51" fmla="*/ 0 h 1703"/>
                <a:gd name="T52" fmla="*/ 0 w 873"/>
                <a:gd name="T53" fmla="*/ 0 h 1703"/>
                <a:gd name="T54" fmla="*/ 0 w 873"/>
                <a:gd name="T55" fmla="*/ 0 h 1703"/>
                <a:gd name="T56" fmla="*/ 0 w 873"/>
                <a:gd name="T57" fmla="*/ 0 h 1703"/>
                <a:gd name="T58" fmla="*/ 0 w 873"/>
                <a:gd name="T59" fmla="*/ 0 h 1703"/>
                <a:gd name="T60" fmla="*/ 0 w 873"/>
                <a:gd name="T61" fmla="*/ 0 h 1703"/>
                <a:gd name="T62" fmla="*/ 0 w 873"/>
                <a:gd name="T63" fmla="*/ 0 h 1703"/>
                <a:gd name="T64" fmla="*/ 0 w 873"/>
                <a:gd name="T65" fmla="*/ 0 h 1703"/>
                <a:gd name="T66" fmla="*/ 0 w 873"/>
                <a:gd name="T67" fmla="*/ 0 h 1703"/>
                <a:gd name="T68" fmla="*/ 0 w 873"/>
                <a:gd name="T69" fmla="*/ 0 h 1703"/>
                <a:gd name="T70" fmla="*/ 0 w 873"/>
                <a:gd name="T71" fmla="*/ 0 h 1703"/>
                <a:gd name="T72" fmla="*/ 0 w 873"/>
                <a:gd name="T73" fmla="*/ 0 h 1703"/>
                <a:gd name="T74" fmla="*/ 0 w 873"/>
                <a:gd name="T75" fmla="*/ 0 h 1703"/>
                <a:gd name="T76" fmla="*/ 0 w 873"/>
                <a:gd name="T77" fmla="*/ 0 h 1703"/>
                <a:gd name="T78" fmla="*/ 0 w 873"/>
                <a:gd name="T79" fmla="*/ 0 h 1703"/>
                <a:gd name="T80" fmla="*/ 0 w 873"/>
                <a:gd name="T81" fmla="*/ 0 h 1703"/>
                <a:gd name="T82" fmla="*/ 0 w 873"/>
                <a:gd name="T83" fmla="*/ 0 h 1703"/>
                <a:gd name="T84" fmla="*/ 0 w 873"/>
                <a:gd name="T85" fmla="*/ 0 h 1703"/>
                <a:gd name="T86" fmla="*/ 0 w 873"/>
                <a:gd name="T87" fmla="*/ 0 h 1703"/>
                <a:gd name="T88" fmla="*/ 0 w 873"/>
                <a:gd name="T89" fmla="*/ 0 h 1703"/>
                <a:gd name="T90" fmla="*/ 0 w 873"/>
                <a:gd name="T91" fmla="*/ 0 h 1703"/>
                <a:gd name="T92" fmla="*/ 0 w 873"/>
                <a:gd name="T93" fmla="*/ 0 h 1703"/>
                <a:gd name="T94" fmla="*/ 0 w 873"/>
                <a:gd name="T95" fmla="*/ 0 h 1703"/>
                <a:gd name="T96" fmla="*/ 0 w 873"/>
                <a:gd name="T97" fmla="*/ 0 h 1703"/>
                <a:gd name="T98" fmla="*/ 0 w 873"/>
                <a:gd name="T99" fmla="*/ 0 h 17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3"/>
                <a:gd name="T151" fmla="*/ 0 h 1703"/>
                <a:gd name="T152" fmla="*/ 873 w 873"/>
                <a:gd name="T153" fmla="*/ 1703 h 17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3" h="1703">
                  <a:moveTo>
                    <a:pt x="55" y="0"/>
                  </a:moveTo>
                  <a:lnTo>
                    <a:pt x="176" y="54"/>
                  </a:lnTo>
                  <a:lnTo>
                    <a:pt x="259" y="81"/>
                  </a:lnTo>
                  <a:lnTo>
                    <a:pt x="327" y="122"/>
                  </a:lnTo>
                  <a:lnTo>
                    <a:pt x="382" y="177"/>
                  </a:lnTo>
                  <a:lnTo>
                    <a:pt x="423" y="217"/>
                  </a:lnTo>
                  <a:lnTo>
                    <a:pt x="478" y="259"/>
                  </a:lnTo>
                  <a:lnTo>
                    <a:pt x="518" y="313"/>
                  </a:lnTo>
                  <a:lnTo>
                    <a:pt x="586" y="408"/>
                  </a:lnTo>
                  <a:lnTo>
                    <a:pt x="627" y="449"/>
                  </a:lnTo>
                  <a:lnTo>
                    <a:pt x="654" y="531"/>
                  </a:lnTo>
                  <a:lnTo>
                    <a:pt x="682" y="598"/>
                  </a:lnTo>
                  <a:lnTo>
                    <a:pt x="695" y="666"/>
                  </a:lnTo>
                  <a:lnTo>
                    <a:pt x="709" y="734"/>
                  </a:lnTo>
                  <a:lnTo>
                    <a:pt x="737" y="843"/>
                  </a:lnTo>
                  <a:lnTo>
                    <a:pt x="750" y="898"/>
                  </a:lnTo>
                  <a:lnTo>
                    <a:pt x="763" y="994"/>
                  </a:lnTo>
                  <a:lnTo>
                    <a:pt x="777" y="1062"/>
                  </a:lnTo>
                  <a:lnTo>
                    <a:pt x="791" y="1157"/>
                  </a:lnTo>
                  <a:lnTo>
                    <a:pt x="818" y="1240"/>
                  </a:lnTo>
                  <a:lnTo>
                    <a:pt x="818" y="1321"/>
                  </a:lnTo>
                  <a:lnTo>
                    <a:pt x="831" y="1389"/>
                  </a:lnTo>
                  <a:lnTo>
                    <a:pt x="846" y="1580"/>
                  </a:lnTo>
                  <a:lnTo>
                    <a:pt x="873" y="1703"/>
                  </a:lnTo>
                  <a:lnTo>
                    <a:pt x="737" y="1689"/>
                  </a:lnTo>
                  <a:lnTo>
                    <a:pt x="737" y="1608"/>
                  </a:lnTo>
                  <a:lnTo>
                    <a:pt x="737" y="1540"/>
                  </a:lnTo>
                  <a:lnTo>
                    <a:pt x="722" y="1430"/>
                  </a:lnTo>
                  <a:lnTo>
                    <a:pt x="709" y="1334"/>
                  </a:lnTo>
                  <a:lnTo>
                    <a:pt x="695" y="1240"/>
                  </a:lnTo>
                  <a:lnTo>
                    <a:pt x="695" y="1157"/>
                  </a:lnTo>
                  <a:lnTo>
                    <a:pt x="682" y="1076"/>
                  </a:lnTo>
                  <a:lnTo>
                    <a:pt x="667" y="980"/>
                  </a:lnTo>
                  <a:lnTo>
                    <a:pt x="654" y="885"/>
                  </a:lnTo>
                  <a:lnTo>
                    <a:pt x="641" y="830"/>
                  </a:lnTo>
                  <a:lnTo>
                    <a:pt x="614" y="694"/>
                  </a:lnTo>
                  <a:lnTo>
                    <a:pt x="599" y="626"/>
                  </a:lnTo>
                  <a:lnTo>
                    <a:pt x="573" y="572"/>
                  </a:lnTo>
                  <a:lnTo>
                    <a:pt x="546" y="504"/>
                  </a:lnTo>
                  <a:lnTo>
                    <a:pt x="518" y="449"/>
                  </a:lnTo>
                  <a:lnTo>
                    <a:pt x="450" y="353"/>
                  </a:lnTo>
                  <a:lnTo>
                    <a:pt x="382" y="272"/>
                  </a:lnTo>
                  <a:lnTo>
                    <a:pt x="314" y="217"/>
                  </a:lnTo>
                  <a:lnTo>
                    <a:pt x="246" y="163"/>
                  </a:lnTo>
                  <a:lnTo>
                    <a:pt x="163" y="122"/>
                  </a:lnTo>
                  <a:lnTo>
                    <a:pt x="82" y="95"/>
                  </a:lnTo>
                  <a:lnTo>
                    <a:pt x="40" y="68"/>
                  </a:lnTo>
                  <a:lnTo>
                    <a:pt x="13" y="81"/>
                  </a:lnTo>
                  <a:lnTo>
                    <a:pt x="0" y="81"/>
                  </a:lnTo>
                  <a:lnTo>
                    <a:pt x="55" y="0"/>
                  </a:lnTo>
                  <a:close/>
                </a:path>
              </a:pathLst>
            </a:custGeom>
            <a:solidFill>
              <a:srgbClr val="0E0D0D"/>
            </a:solidFill>
            <a:ln w="9525">
              <a:noFill/>
              <a:round/>
              <a:headEnd/>
              <a:tailEnd/>
            </a:ln>
          </p:spPr>
          <p:txBody>
            <a:bodyPr/>
            <a:lstStyle/>
            <a:p>
              <a:endParaRPr lang="en-US"/>
            </a:p>
          </p:txBody>
        </p:sp>
        <p:sp>
          <p:nvSpPr>
            <p:cNvPr id="15516" name="Freeform 163"/>
            <p:cNvSpPr>
              <a:spLocks/>
            </p:cNvSpPr>
            <p:nvPr/>
          </p:nvSpPr>
          <p:spPr bwMode="auto">
            <a:xfrm>
              <a:off x="2596" y="3070"/>
              <a:ext cx="291" cy="568"/>
            </a:xfrm>
            <a:custGeom>
              <a:avLst/>
              <a:gdLst>
                <a:gd name="T0" fmla="*/ 0 w 873"/>
                <a:gd name="T1" fmla="*/ 0 h 1703"/>
                <a:gd name="T2" fmla="*/ 0 w 873"/>
                <a:gd name="T3" fmla="*/ 0 h 1703"/>
                <a:gd name="T4" fmla="*/ 0 w 873"/>
                <a:gd name="T5" fmla="*/ 0 h 1703"/>
                <a:gd name="T6" fmla="*/ 0 w 873"/>
                <a:gd name="T7" fmla="*/ 0 h 1703"/>
                <a:gd name="T8" fmla="*/ 0 w 873"/>
                <a:gd name="T9" fmla="*/ 0 h 1703"/>
                <a:gd name="T10" fmla="*/ 0 w 873"/>
                <a:gd name="T11" fmla="*/ 0 h 1703"/>
                <a:gd name="T12" fmla="*/ 0 w 873"/>
                <a:gd name="T13" fmla="*/ 0 h 1703"/>
                <a:gd name="T14" fmla="*/ 0 w 873"/>
                <a:gd name="T15" fmla="*/ 0 h 1703"/>
                <a:gd name="T16" fmla="*/ 0 w 873"/>
                <a:gd name="T17" fmla="*/ 0 h 1703"/>
                <a:gd name="T18" fmla="*/ 0 w 873"/>
                <a:gd name="T19" fmla="*/ 0 h 1703"/>
                <a:gd name="T20" fmla="*/ 0 w 873"/>
                <a:gd name="T21" fmla="*/ 0 h 1703"/>
                <a:gd name="T22" fmla="*/ 0 w 873"/>
                <a:gd name="T23" fmla="*/ 0 h 1703"/>
                <a:gd name="T24" fmla="*/ 0 w 873"/>
                <a:gd name="T25" fmla="*/ 0 h 1703"/>
                <a:gd name="T26" fmla="*/ 0 w 873"/>
                <a:gd name="T27" fmla="*/ 0 h 1703"/>
                <a:gd name="T28" fmla="*/ 0 w 873"/>
                <a:gd name="T29" fmla="*/ 0 h 1703"/>
                <a:gd name="T30" fmla="*/ 0 w 873"/>
                <a:gd name="T31" fmla="*/ 0 h 1703"/>
                <a:gd name="T32" fmla="*/ 0 w 873"/>
                <a:gd name="T33" fmla="*/ 0 h 1703"/>
                <a:gd name="T34" fmla="*/ 0 w 873"/>
                <a:gd name="T35" fmla="*/ 0 h 1703"/>
                <a:gd name="T36" fmla="*/ 0 w 873"/>
                <a:gd name="T37" fmla="*/ 0 h 1703"/>
                <a:gd name="T38" fmla="*/ 0 w 873"/>
                <a:gd name="T39" fmla="*/ 0 h 1703"/>
                <a:gd name="T40" fmla="*/ 0 w 873"/>
                <a:gd name="T41" fmla="*/ 0 h 1703"/>
                <a:gd name="T42" fmla="*/ 0 w 873"/>
                <a:gd name="T43" fmla="*/ 0 h 1703"/>
                <a:gd name="T44" fmla="*/ 0 w 873"/>
                <a:gd name="T45" fmla="*/ 0 h 1703"/>
                <a:gd name="T46" fmla="*/ 0 w 873"/>
                <a:gd name="T47" fmla="*/ 0 h 1703"/>
                <a:gd name="T48" fmla="*/ 0 w 873"/>
                <a:gd name="T49" fmla="*/ 0 h 1703"/>
                <a:gd name="T50" fmla="*/ 0 w 873"/>
                <a:gd name="T51" fmla="*/ 0 h 1703"/>
                <a:gd name="T52" fmla="*/ 0 w 873"/>
                <a:gd name="T53" fmla="*/ 0 h 1703"/>
                <a:gd name="T54" fmla="*/ 0 w 873"/>
                <a:gd name="T55" fmla="*/ 0 h 1703"/>
                <a:gd name="T56" fmla="*/ 0 w 873"/>
                <a:gd name="T57" fmla="*/ 0 h 1703"/>
                <a:gd name="T58" fmla="*/ 0 w 873"/>
                <a:gd name="T59" fmla="*/ 0 h 1703"/>
                <a:gd name="T60" fmla="*/ 0 w 873"/>
                <a:gd name="T61" fmla="*/ 0 h 1703"/>
                <a:gd name="T62" fmla="*/ 0 w 873"/>
                <a:gd name="T63" fmla="*/ 0 h 1703"/>
                <a:gd name="T64" fmla="*/ 0 w 873"/>
                <a:gd name="T65" fmla="*/ 0 h 1703"/>
                <a:gd name="T66" fmla="*/ 0 w 873"/>
                <a:gd name="T67" fmla="*/ 0 h 1703"/>
                <a:gd name="T68" fmla="*/ 0 w 873"/>
                <a:gd name="T69" fmla="*/ 0 h 1703"/>
                <a:gd name="T70" fmla="*/ 0 w 873"/>
                <a:gd name="T71" fmla="*/ 0 h 1703"/>
                <a:gd name="T72" fmla="*/ 0 w 873"/>
                <a:gd name="T73" fmla="*/ 0 h 1703"/>
                <a:gd name="T74" fmla="*/ 0 w 873"/>
                <a:gd name="T75" fmla="*/ 0 h 1703"/>
                <a:gd name="T76" fmla="*/ 0 w 873"/>
                <a:gd name="T77" fmla="*/ 0 h 1703"/>
                <a:gd name="T78" fmla="*/ 0 w 873"/>
                <a:gd name="T79" fmla="*/ 0 h 1703"/>
                <a:gd name="T80" fmla="*/ 0 w 873"/>
                <a:gd name="T81" fmla="*/ 0 h 1703"/>
                <a:gd name="T82" fmla="*/ 0 w 873"/>
                <a:gd name="T83" fmla="*/ 0 h 1703"/>
                <a:gd name="T84" fmla="*/ 0 w 873"/>
                <a:gd name="T85" fmla="*/ 0 h 1703"/>
                <a:gd name="T86" fmla="*/ 0 w 873"/>
                <a:gd name="T87" fmla="*/ 0 h 1703"/>
                <a:gd name="T88" fmla="*/ 0 w 873"/>
                <a:gd name="T89" fmla="*/ 0 h 1703"/>
                <a:gd name="T90" fmla="*/ 0 w 873"/>
                <a:gd name="T91" fmla="*/ 0 h 1703"/>
                <a:gd name="T92" fmla="*/ 0 w 873"/>
                <a:gd name="T93" fmla="*/ 0 h 1703"/>
                <a:gd name="T94" fmla="*/ 0 w 873"/>
                <a:gd name="T95" fmla="*/ 0 h 1703"/>
                <a:gd name="T96" fmla="*/ 0 w 873"/>
                <a:gd name="T97" fmla="*/ 0 h 1703"/>
                <a:gd name="T98" fmla="*/ 0 w 873"/>
                <a:gd name="T99" fmla="*/ 0 h 17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3"/>
                <a:gd name="T151" fmla="*/ 0 h 1703"/>
                <a:gd name="T152" fmla="*/ 873 w 873"/>
                <a:gd name="T153" fmla="*/ 1703 h 17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3" h="1703">
                  <a:moveTo>
                    <a:pt x="55" y="0"/>
                  </a:moveTo>
                  <a:lnTo>
                    <a:pt x="176" y="54"/>
                  </a:lnTo>
                  <a:lnTo>
                    <a:pt x="259" y="81"/>
                  </a:lnTo>
                  <a:lnTo>
                    <a:pt x="327" y="122"/>
                  </a:lnTo>
                  <a:lnTo>
                    <a:pt x="382" y="177"/>
                  </a:lnTo>
                  <a:lnTo>
                    <a:pt x="423" y="217"/>
                  </a:lnTo>
                  <a:lnTo>
                    <a:pt x="478" y="259"/>
                  </a:lnTo>
                  <a:lnTo>
                    <a:pt x="518" y="313"/>
                  </a:lnTo>
                  <a:lnTo>
                    <a:pt x="586" y="408"/>
                  </a:lnTo>
                  <a:lnTo>
                    <a:pt x="627" y="449"/>
                  </a:lnTo>
                  <a:lnTo>
                    <a:pt x="654" y="531"/>
                  </a:lnTo>
                  <a:lnTo>
                    <a:pt x="682" y="598"/>
                  </a:lnTo>
                  <a:lnTo>
                    <a:pt x="695" y="666"/>
                  </a:lnTo>
                  <a:lnTo>
                    <a:pt x="709" y="734"/>
                  </a:lnTo>
                  <a:lnTo>
                    <a:pt x="737" y="843"/>
                  </a:lnTo>
                  <a:lnTo>
                    <a:pt x="750" y="898"/>
                  </a:lnTo>
                  <a:lnTo>
                    <a:pt x="763" y="994"/>
                  </a:lnTo>
                  <a:lnTo>
                    <a:pt x="777" y="1062"/>
                  </a:lnTo>
                  <a:lnTo>
                    <a:pt x="791" y="1157"/>
                  </a:lnTo>
                  <a:lnTo>
                    <a:pt x="818" y="1240"/>
                  </a:lnTo>
                  <a:lnTo>
                    <a:pt x="818" y="1321"/>
                  </a:lnTo>
                  <a:lnTo>
                    <a:pt x="831" y="1389"/>
                  </a:lnTo>
                  <a:lnTo>
                    <a:pt x="846" y="1580"/>
                  </a:lnTo>
                  <a:lnTo>
                    <a:pt x="873" y="1703"/>
                  </a:lnTo>
                  <a:lnTo>
                    <a:pt x="737" y="1689"/>
                  </a:lnTo>
                  <a:lnTo>
                    <a:pt x="737" y="1608"/>
                  </a:lnTo>
                  <a:lnTo>
                    <a:pt x="737" y="1540"/>
                  </a:lnTo>
                  <a:lnTo>
                    <a:pt x="722" y="1430"/>
                  </a:lnTo>
                  <a:lnTo>
                    <a:pt x="709" y="1334"/>
                  </a:lnTo>
                  <a:lnTo>
                    <a:pt x="695" y="1240"/>
                  </a:lnTo>
                  <a:lnTo>
                    <a:pt x="695" y="1157"/>
                  </a:lnTo>
                  <a:lnTo>
                    <a:pt x="682" y="1076"/>
                  </a:lnTo>
                  <a:lnTo>
                    <a:pt x="667" y="980"/>
                  </a:lnTo>
                  <a:lnTo>
                    <a:pt x="654" y="885"/>
                  </a:lnTo>
                  <a:lnTo>
                    <a:pt x="641" y="830"/>
                  </a:lnTo>
                  <a:lnTo>
                    <a:pt x="614" y="694"/>
                  </a:lnTo>
                  <a:lnTo>
                    <a:pt x="599" y="626"/>
                  </a:lnTo>
                  <a:lnTo>
                    <a:pt x="573" y="572"/>
                  </a:lnTo>
                  <a:lnTo>
                    <a:pt x="546" y="504"/>
                  </a:lnTo>
                  <a:lnTo>
                    <a:pt x="518" y="449"/>
                  </a:lnTo>
                  <a:lnTo>
                    <a:pt x="450" y="353"/>
                  </a:lnTo>
                  <a:lnTo>
                    <a:pt x="382" y="272"/>
                  </a:lnTo>
                  <a:lnTo>
                    <a:pt x="314" y="217"/>
                  </a:lnTo>
                  <a:lnTo>
                    <a:pt x="246" y="163"/>
                  </a:lnTo>
                  <a:lnTo>
                    <a:pt x="163" y="122"/>
                  </a:lnTo>
                  <a:lnTo>
                    <a:pt x="82" y="95"/>
                  </a:lnTo>
                  <a:lnTo>
                    <a:pt x="40" y="68"/>
                  </a:lnTo>
                  <a:lnTo>
                    <a:pt x="13" y="81"/>
                  </a:lnTo>
                  <a:lnTo>
                    <a:pt x="0" y="81"/>
                  </a:lnTo>
                  <a:lnTo>
                    <a:pt x="55" y="0"/>
                  </a:lnTo>
                </a:path>
              </a:pathLst>
            </a:custGeom>
            <a:noFill/>
            <a:ln w="0">
              <a:solidFill>
                <a:srgbClr val="000000"/>
              </a:solidFill>
              <a:round/>
              <a:headEnd/>
              <a:tailEnd/>
            </a:ln>
          </p:spPr>
          <p:txBody>
            <a:bodyPr/>
            <a:lstStyle/>
            <a:p>
              <a:endParaRPr lang="en-US"/>
            </a:p>
          </p:txBody>
        </p:sp>
        <p:sp>
          <p:nvSpPr>
            <p:cNvPr id="15517" name="Freeform 164"/>
            <p:cNvSpPr>
              <a:spLocks/>
            </p:cNvSpPr>
            <p:nvPr/>
          </p:nvSpPr>
          <p:spPr bwMode="auto">
            <a:xfrm>
              <a:off x="2596" y="3070"/>
              <a:ext cx="291" cy="568"/>
            </a:xfrm>
            <a:custGeom>
              <a:avLst/>
              <a:gdLst>
                <a:gd name="T0" fmla="*/ 0 w 873"/>
                <a:gd name="T1" fmla="*/ 0 h 1703"/>
                <a:gd name="T2" fmla="*/ 0 w 873"/>
                <a:gd name="T3" fmla="*/ 0 h 1703"/>
                <a:gd name="T4" fmla="*/ 0 w 873"/>
                <a:gd name="T5" fmla="*/ 0 h 1703"/>
                <a:gd name="T6" fmla="*/ 0 w 873"/>
                <a:gd name="T7" fmla="*/ 0 h 1703"/>
                <a:gd name="T8" fmla="*/ 0 w 873"/>
                <a:gd name="T9" fmla="*/ 0 h 1703"/>
                <a:gd name="T10" fmla="*/ 0 w 873"/>
                <a:gd name="T11" fmla="*/ 0 h 1703"/>
                <a:gd name="T12" fmla="*/ 0 w 873"/>
                <a:gd name="T13" fmla="*/ 0 h 1703"/>
                <a:gd name="T14" fmla="*/ 0 w 873"/>
                <a:gd name="T15" fmla="*/ 0 h 1703"/>
                <a:gd name="T16" fmla="*/ 0 w 873"/>
                <a:gd name="T17" fmla="*/ 0 h 1703"/>
                <a:gd name="T18" fmla="*/ 0 w 873"/>
                <a:gd name="T19" fmla="*/ 0 h 1703"/>
                <a:gd name="T20" fmla="*/ 0 w 873"/>
                <a:gd name="T21" fmla="*/ 0 h 1703"/>
                <a:gd name="T22" fmla="*/ 0 w 873"/>
                <a:gd name="T23" fmla="*/ 0 h 1703"/>
                <a:gd name="T24" fmla="*/ 0 w 873"/>
                <a:gd name="T25" fmla="*/ 0 h 1703"/>
                <a:gd name="T26" fmla="*/ 0 w 873"/>
                <a:gd name="T27" fmla="*/ 0 h 1703"/>
                <a:gd name="T28" fmla="*/ 0 w 873"/>
                <a:gd name="T29" fmla="*/ 0 h 1703"/>
                <a:gd name="T30" fmla="*/ 0 w 873"/>
                <a:gd name="T31" fmla="*/ 0 h 1703"/>
                <a:gd name="T32" fmla="*/ 0 w 873"/>
                <a:gd name="T33" fmla="*/ 0 h 1703"/>
                <a:gd name="T34" fmla="*/ 0 w 873"/>
                <a:gd name="T35" fmla="*/ 0 h 1703"/>
                <a:gd name="T36" fmla="*/ 0 w 873"/>
                <a:gd name="T37" fmla="*/ 0 h 1703"/>
                <a:gd name="T38" fmla="*/ 0 w 873"/>
                <a:gd name="T39" fmla="*/ 0 h 1703"/>
                <a:gd name="T40" fmla="*/ 0 w 873"/>
                <a:gd name="T41" fmla="*/ 0 h 1703"/>
                <a:gd name="T42" fmla="*/ 0 w 873"/>
                <a:gd name="T43" fmla="*/ 0 h 1703"/>
                <a:gd name="T44" fmla="*/ 0 w 873"/>
                <a:gd name="T45" fmla="*/ 0 h 1703"/>
                <a:gd name="T46" fmla="*/ 0 w 873"/>
                <a:gd name="T47" fmla="*/ 0 h 1703"/>
                <a:gd name="T48" fmla="*/ 0 w 873"/>
                <a:gd name="T49" fmla="*/ 0 h 1703"/>
                <a:gd name="T50" fmla="*/ 0 w 873"/>
                <a:gd name="T51" fmla="*/ 0 h 1703"/>
                <a:gd name="T52" fmla="*/ 0 w 873"/>
                <a:gd name="T53" fmla="*/ 0 h 1703"/>
                <a:gd name="T54" fmla="*/ 0 w 873"/>
                <a:gd name="T55" fmla="*/ 0 h 1703"/>
                <a:gd name="T56" fmla="*/ 0 w 873"/>
                <a:gd name="T57" fmla="*/ 0 h 1703"/>
                <a:gd name="T58" fmla="*/ 0 w 873"/>
                <a:gd name="T59" fmla="*/ 0 h 1703"/>
                <a:gd name="T60" fmla="*/ 0 w 873"/>
                <a:gd name="T61" fmla="*/ 0 h 1703"/>
                <a:gd name="T62" fmla="*/ 0 w 873"/>
                <a:gd name="T63" fmla="*/ 0 h 1703"/>
                <a:gd name="T64" fmla="*/ 0 w 873"/>
                <a:gd name="T65" fmla="*/ 0 h 1703"/>
                <a:gd name="T66" fmla="*/ 0 w 873"/>
                <a:gd name="T67" fmla="*/ 0 h 1703"/>
                <a:gd name="T68" fmla="*/ 0 w 873"/>
                <a:gd name="T69" fmla="*/ 0 h 1703"/>
                <a:gd name="T70" fmla="*/ 0 w 873"/>
                <a:gd name="T71" fmla="*/ 0 h 1703"/>
                <a:gd name="T72" fmla="*/ 0 w 873"/>
                <a:gd name="T73" fmla="*/ 0 h 1703"/>
                <a:gd name="T74" fmla="*/ 0 w 873"/>
                <a:gd name="T75" fmla="*/ 0 h 1703"/>
                <a:gd name="T76" fmla="*/ 0 w 873"/>
                <a:gd name="T77" fmla="*/ 0 h 1703"/>
                <a:gd name="T78" fmla="*/ 0 w 873"/>
                <a:gd name="T79" fmla="*/ 0 h 1703"/>
                <a:gd name="T80" fmla="*/ 0 w 873"/>
                <a:gd name="T81" fmla="*/ 0 h 1703"/>
                <a:gd name="T82" fmla="*/ 0 w 873"/>
                <a:gd name="T83" fmla="*/ 0 h 1703"/>
                <a:gd name="T84" fmla="*/ 0 w 873"/>
                <a:gd name="T85" fmla="*/ 0 h 1703"/>
                <a:gd name="T86" fmla="*/ 0 w 873"/>
                <a:gd name="T87" fmla="*/ 0 h 1703"/>
                <a:gd name="T88" fmla="*/ 0 w 873"/>
                <a:gd name="T89" fmla="*/ 0 h 1703"/>
                <a:gd name="T90" fmla="*/ 0 w 873"/>
                <a:gd name="T91" fmla="*/ 0 h 1703"/>
                <a:gd name="T92" fmla="*/ 0 w 873"/>
                <a:gd name="T93" fmla="*/ 0 h 1703"/>
                <a:gd name="T94" fmla="*/ 0 w 873"/>
                <a:gd name="T95" fmla="*/ 0 h 1703"/>
                <a:gd name="T96" fmla="*/ 0 w 873"/>
                <a:gd name="T97" fmla="*/ 0 h 1703"/>
                <a:gd name="T98" fmla="*/ 0 w 873"/>
                <a:gd name="T99" fmla="*/ 0 h 17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3"/>
                <a:gd name="T151" fmla="*/ 0 h 1703"/>
                <a:gd name="T152" fmla="*/ 873 w 873"/>
                <a:gd name="T153" fmla="*/ 1703 h 17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3" h="1703">
                  <a:moveTo>
                    <a:pt x="55" y="0"/>
                  </a:moveTo>
                  <a:lnTo>
                    <a:pt x="176" y="54"/>
                  </a:lnTo>
                  <a:lnTo>
                    <a:pt x="259" y="81"/>
                  </a:lnTo>
                  <a:lnTo>
                    <a:pt x="327" y="122"/>
                  </a:lnTo>
                  <a:lnTo>
                    <a:pt x="382" y="177"/>
                  </a:lnTo>
                  <a:lnTo>
                    <a:pt x="423" y="217"/>
                  </a:lnTo>
                  <a:lnTo>
                    <a:pt x="478" y="259"/>
                  </a:lnTo>
                  <a:lnTo>
                    <a:pt x="518" y="313"/>
                  </a:lnTo>
                  <a:lnTo>
                    <a:pt x="586" y="408"/>
                  </a:lnTo>
                  <a:lnTo>
                    <a:pt x="627" y="449"/>
                  </a:lnTo>
                  <a:lnTo>
                    <a:pt x="654" y="531"/>
                  </a:lnTo>
                  <a:lnTo>
                    <a:pt x="682" y="598"/>
                  </a:lnTo>
                  <a:lnTo>
                    <a:pt x="695" y="666"/>
                  </a:lnTo>
                  <a:lnTo>
                    <a:pt x="709" y="734"/>
                  </a:lnTo>
                  <a:lnTo>
                    <a:pt x="737" y="843"/>
                  </a:lnTo>
                  <a:lnTo>
                    <a:pt x="750" y="898"/>
                  </a:lnTo>
                  <a:lnTo>
                    <a:pt x="763" y="994"/>
                  </a:lnTo>
                  <a:lnTo>
                    <a:pt x="777" y="1062"/>
                  </a:lnTo>
                  <a:lnTo>
                    <a:pt x="791" y="1157"/>
                  </a:lnTo>
                  <a:lnTo>
                    <a:pt x="818" y="1240"/>
                  </a:lnTo>
                  <a:lnTo>
                    <a:pt x="818" y="1321"/>
                  </a:lnTo>
                  <a:lnTo>
                    <a:pt x="831" y="1389"/>
                  </a:lnTo>
                  <a:lnTo>
                    <a:pt x="846" y="1580"/>
                  </a:lnTo>
                  <a:lnTo>
                    <a:pt x="873" y="1703"/>
                  </a:lnTo>
                  <a:lnTo>
                    <a:pt x="737" y="1689"/>
                  </a:lnTo>
                  <a:lnTo>
                    <a:pt x="737" y="1608"/>
                  </a:lnTo>
                  <a:lnTo>
                    <a:pt x="737" y="1540"/>
                  </a:lnTo>
                  <a:lnTo>
                    <a:pt x="722" y="1430"/>
                  </a:lnTo>
                  <a:lnTo>
                    <a:pt x="709" y="1334"/>
                  </a:lnTo>
                  <a:lnTo>
                    <a:pt x="695" y="1240"/>
                  </a:lnTo>
                  <a:lnTo>
                    <a:pt x="695" y="1157"/>
                  </a:lnTo>
                  <a:lnTo>
                    <a:pt x="682" y="1076"/>
                  </a:lnTo>
                  <a:lnTo>
                    <a:pt x="667" y="980"/>
                  </a:lnTo>
                  <a:lnTo>
                    <a:pt x="654" y="885"/>
                  </a:lnTo>
                  <a:lnTo>
                    <a:pt x="641" y="830"/>
                  </a:lnTo>
                  <a:lnTo>
                    <a:pt x="614" y="694"/>
                  </a:lnTo>
                  <a:lnTo>
                    <a:pt x="599" y="626"/>
                  </a:lnTo>
                  <a:lnTo>
                    <a:pt x="573" y="572"/>
                  </a:lnTo>
                  <a:lnTo>
                    <a:pt x="546" y="504"/>
                  </a:lnTo>
                  <a:lnTo>
                    <a:pt x="518" y="449"/>
                  </a:lnTo>
                  <a:lnTo>
                    <a:pt x="450" y="353"/>
                  </a:lnTo>
                  <a:lnTo>
                    <a:pt x="382" y="272"/>
                  </a:lnTo>
                  <a:lnTo>
                    <a:pt x="314" y="217"/>
                  </a:lnTo>
                  <a:lnTo>
                    <a:pt x="246" y="163"/>
                  </a:lnTo>
                  <a:lnTo>
                    <a:pt x="163" y="122"/>
                  </a:lnTo>
                  <a:lnTo>
                    <a:pt x="82" y="95"/>
                  </a:lnTo>
                  <a:lnTo>
                    <a:pt x="40" y="68"/>
                  </a:lnTo>
                  <a:lnTo>
                    <a:pt x="13" y="81"/>
                  </a:lnTo>
                  <a:lnTo>
                    <a:pt x="0" y="81"/>
                  </a:lnTo>
                  <a:lnTo>
                    <a:pt x="55" y="0"/>
                  </a:lnTo>
                </a:path>
              </a:pathLst>
            </a:custGeom>
            <a:noFill/>
            <a:ln w="0">
              <a:solidFill>
                <a:srgbClr val="000000"/>
              </a:solidFill>
              <a:round/>
              <a:headEnd/>
              <a:tailEnd/>
            </a:ln>
          </p:spPr>
          <p:txBody>
            <a:bodyPr/>
            <a:lstStyle/>
            <a:p>
              <a:endParaRPr lang="en-US"/>
            </a:p>
          </p:txBody>
        </p:sp>
        <p:sp>
          <p:nvSpPr>
            <p:cNvPr id="15518" name="Freeform 165"/>
            <p:cNvSpPr>
              <a:spLocks/>
            </p:cNvSpPr>
            <p:nvPr/>
          </p:nvSpPr>
          <p:spPr bwMode="auto">
            <a:xfrm>
              <a:off x="1232" y="2620"/>
              <a:ext cx="392" cy="690"/>
            </a:xfrm>
            <a:custGeom>
              <a:avLst/>
              <a:gdLst>
                <a:gd name="T0" fmla="*/ 0 w 1174"/>
                <a:gd name="T1" fmla="*/ 0 h 2072"/>
                <a:gd name="T2" fmla="*/ 0 w 1174"/>
                <a:gd name="T3" fmla="*/ 0 h 2072"/>
                <a:gd name="T4" fmla="*/ 0 w 1174"/>
                <a:gd name="T5" fmla="*/ 0 h 2072"/>
                <a:gd name="T6" fmla="*/ 0 w 1174"/>
                <a:gd name="T7" fmla="*/ 0 h 2072"/>
                <a:gd name="T8" fmla="*/ 0 w 1174"/>
                <a:gd name="T9" fmla="*/ 0 h 2072"/>
                <a:gd name="T10" fmla="*/ 0 w 1174"/>
                <a:gd name="T11" fmla="*/ 0 h 2072"/>
                <a:gd name="T12" fmla="*/ 0 w 1174"/>
                <a:gd name="T13" fmla="*/ 0 h 2072"/>
                <a:gd name="T14" fmla="*/ 0 w 1174"/>
                <a:gd name="T15" fmla="*/ 0 h 2072"/>
                <a:gd name="T16" fmla="*/ 0 w 1174"/>
                <a:gd name="T17" fmla="*/ 0 h 2072"/>
                <a:gd name="T18" fmla="*/ 0 w 1174"/>
                <a:gd name="T19" fmla="*/ 0 h 2072"/>
                <a:gd name="T20" fmla="*/ 0 w 1174"/>
                <a:gd name="T21" fmla="*/ 0 h 2072"/>
                <a:gd name="T22" fmla="*/ 0 w 1174"/>
                <a:gd name="T23" fmla="*/ 0 h 2072"/>
                <a:gd name="T24" fmla="*/ 0 w 1174"/>
                <a:gd name="T25" fmla="*/ 0 h 2072"/>
                <a:gd name="T26" fmla="*/ 0 w 1174"/>
                <a:gd name="T27" fmla="*/ 0 h 2072"/>
                <a:gd name="T28" fmla="*/ 0 w 1174"/>
                <a:gd name="T29" fmla="*/ 0 h 2072"/>
                <a:gd name="T30" fmla="*/ 0 w 1174"/>
                <a:gd name="T31" fmla="*/ 0 h 2072"/>
                <a:gd name="T32" fmla="*/ 0 w 1174"/>
                <a:gd name="T33" fmla="*/ 0 h 2072"/>
                <a:gd name="T34" fmla="*/ 0 w 1174"/>
                <a:gd name="T35" fmla="*/ 0 h 2072"/>
                <a:gd name="T36" fmla="*/ 0 w 1174"/>
                <a:gd name="T37" fmla="*/ 0 h 2072"/>
                <a:gd name="T38" fmla="*/ 0 w 1174"/>
                <a:gd name="T39" fmla="*/ 0 h 2072"/>
                <a:gd name="T40" fmla="*/ 0 w 1174"/>
                <a:gd name="T41" fmla="*/ 0 h 2072"/>
                <a:gd name="T42" fmla="*/ 0 w 1174"/>
                <a:gd name="T43" fmla="*/ 0 h 2072"/>
                <a:gd name="T44" fmla="*/ 0 w 1174"/>
                <a:gd name="T45" fmla="*/ 0 h 2072"/>
                <a:gd name="T46" fmla="*/ 0 w 1174"/>
                <a:gd name="T47" fmla="*/ 0 h 2072"/>
                <a:gd name="T48" fmla="*/ 0 w 1174"/>
                <a:gd name="T49" fmla="*/ 0 h 2072"/>
                <a:gd name="T50" fmla="*/ 0 w 1174"/>
                <a:gd name="T51" fmla="*/ 0 h 2072"/>
                <a:gd name="T52" fmla="*/ 0 w 1174"/>
                <a:gd name="T53" fmla="*/ 0 h 2072"/>
                <a:gd name="T54" fmla="*/ 0 w 1174"/>
                <a:gd name="T55" fmla="*/ 0 h 2072"/>
                <a:gd name="T56" fmla="*/ 0 w 1174"/>
                <a:gd name="T57" fmla="*/ 0 h 2072"/>
                <a:gd name="T58" fmla="*/ 0 w 1174"/>
                <a:gd name="T59" fmla="*/ 0 h 2072"/>
                <a:gd name="T60" fmla="*/ 0 w 1174"/>
                <a:gd name="T61" fmla="*/ 0 h 2072"/>
                <a:gd name="T62" fmla="*/ 0 w 1174"/>
                <a:gd name="T63" fmla="*/ 0 h 2072"/>
                <a:gd name="T64" fmla="*/ 0 w 1174"/>
                <a:gd name="T65" fmla="*/ 0 h 2072"/>
                <a:gd name="T66" fmla="*/ 0 w 1174"/>
                <a:gd name="T67" fmla="*/ 0 h 2072"/>
                <a:gd name="T68" fmla="*/ 0 w 1174"/>
                <a:gd name="T69" fmla="*/ 0 h 2072"/>
                <a:gd name="T70" fmla="*/ 0 w 1174"/>
                <a:gd name="T71" fmla="*/ 0 h 20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4"/>
                <a:gd name="T109" fmla="*/ 0 h 2072"/>
                <a:gd name="T110" fmla="*/ 1174 w 1174"/>
                <a:gd name="T111" fmla="*/ 2072 h 20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4" h="2072">
                  <a:moveTo>
                    <a:pt x="751" y="0"/>
                  </a:moveTo>
                  <a:lnTo>
                    <a:pt x="738" y="27"/>
                  </a:lnTo>
                  <a:lnTo>
                    <a:pt x="723" y="68"/>
                  </a:lnTo>
                  <a:lnTo>
                    <a:pt x="628" y="137"/>
                  </a:lnTo>
                  <a:lnTo>
                    <a:pt x="574" y="178"/>
                  </a:lnTo>
                  <a:lnTo>
                    <a:pt x="505" y="218"/>
                  </a:lnTo>
                  <a:lnTo>
                    <a:pt x="464" y="273"/>
                  </a:lnTo>
                  <a:lnTo>
                    <a:pt x="410" y="301"/>
                  </a:lnTo>
                  <a:lnTo>
                    <a:pt x="328" y="395"/>
                  </a:lnTo>
                  <a:lnTo>
                    <a:pt x="300" y="450"/>
                  </a:lnTo>
                  <a:lnTo>
                    <a:pt x="260" y="505"/>
                  </a:lnTo>
                  <a:lnTo>
                    <a:pt x="247" y="546"/>
                  </a:lnTo>
                  <a:lnTo>
                    <a:pt x="205" y="601"/>
                  </a:lnTo>
                  <a:lnTo>
                    <a:pt x="192" y="641"/>
                  </a:lnTo>
                  <a:lnTo>
                    <a:pt x="164" y="696"/>
                  </a:lnTo>
                  <a:lnTo>
                    <a:pt x="123" y="750"/>
                  </a:lnTo>
                  <a:lnTo>
                    <a:pt x="123" y="818"/>
                  </a:lnTo>
                  <a:lnTo>
                    <a:pt x="96" y="900"/>
                  </a:lnTo>
                  <a:lnTo>
                    <a:pt x="83" y="996"/>
                  </a:lnTo>
                  <a:lnTo>
                    <a:pt x="83" y="1092"/>
                  </a:lnTo>
                  <a:lnTo>
                    <a:pt x="83" y="1187"/>
                  </a:lnTo>
                  <a:lnTo>
                    <a:pt x="96" y="1241"/>
                  </a:lnTo>
                  <a:lnTo>
                    <a:pt x="123" y="1336"/>
                  </a:lnTo>
                  <a:lnTo>
                    <a:pt x="164" y="1432"/>
                  </a:lnTo>
                  <a:lnTo>
                    <a:pt x="219" y="1514"/>
                  </a:lnTo>
                  <a:lnTo>
                    <a:pt x="273" y="1583"/>
                  </a:lnTo>
                  <a:lnTo>
                    <a:pt x="315" y="1623"/>
                  </a:lnTo>
                  <a:lnTo>
                    <a:pt x="383" y="1704"/>
                  </a:lnTo>
                  <a:lnTo>
                    <a:pt x="451" y="1759"/>
                  </a:lnTo>
                  <a:lnTo>
                    <a:pt x="519" y="1814"/>
                  </a:lnTo>
                  <a:lnTo>
                    <a:pt x="546" y="1827"/>
                  </a:lnTo>
                  <a:lnTo>
                    <a:pt x="628" y="1882"/>
                  </a:lnTo>
                  <a:lnTo>
                    <a:pt x="738" y="1936"/>
                  </a:lnTo>
                  <a:lnTo>
                    <a:pt x="887" y="1990"/>
                  </a:lnTo>
                  <a:lnTo>
                    <a:pt x="955" y="2017"/>
                  </a:lnTo>
                  <a:lnTo>
                    <a:pt x="1051" y="2030"/>
                  </a:lnTo>
                  <a:lnTo>
                    <a:pt x="1106" y="2030"/>
                  </a:lnTo>
                  <a:lnTo>
                    <a:pt x="1174" y="2030"/>
                  </a:lnTo>
                  <a:lnTo>
                    <a:pt x="1119" y="2045"/>
                  </a:lnTo>
                  <a:lnTo>
                    <a:pt x="1065" y="2058"/>
                  </a:lnTo>
                  <a:lnTo>
                    <a:pt x="955" y="2072"/>
                  </a:lnTo>
                  <a:lnTo>
                    <a:pt x="901" y="2072"/>
                  </a:lnTo>
                  <a:lnTo>
                    <a:pt x="778" y="2030"/>
                  </a:lnTo>
                  <a:lnTo>
                    <a:pt x="655" y="1977"/>
                  </a:lnTo>
                  <a:lnTo>
                    <a:pt x="574" y="1936"/>
                  </a:lnTo>
                  <a:lnTo>
                    <a:pt x="423" y="1842"/>
                  </a:lnTo>
                  <a:lnTo>
                    <a:pt x="315" y="1746"/>
                  </a:lnTo>
                  <a:lnTo>
                    <a:pt x="273" y="1704"/>
                  </a:lnTo>
                  <a:lnTo>
                    <a:pt x="205" y="1636"/>
                  </a:lnTo>
                  <a:lnTo>
                    <a:pt x="151" y="1555"/>
                  </a:lnTo>
                  <a:lnTo>
                    <a:pt x="109" y="1487"/>
                  </a:lnTo>
                  <a:lnTo>
                    <a:pt x="83" y="1432"/>
                  </a:lnTo>
                  <a:lnTo>
                    <a:pt x="55" y="1364"/>
                  </a:lnTo>
                  <a:lnTo>
                    <a:pt x="13" y="1241"/>
                  </a:lnTo>
                  <a:lnTo>
                    <a:pt x="0" y="1092"/>
                  </a:lnTo>
                  <a:lnTo>
                    <a:pt x="0" y="914"/>
                  </a:lnTo>
                  <a:lnTo>
                    <a:pt x="28" y="805"/>
                  </a:lnTo>
                  <a:lnTo>
                    <a:pt x="41" y="737"/>
                  </a:lnTo>
                  <a:lnTo>
                    <a:pt x="68" y="669"/>
                  </a:lnTo>
                  <a:lnTo>
                    <a:pt x="96" y="601"/>
                  </a:lnTo>
                  <a:lnTo>
                    <a:pt x="151" y="518"/>
                  </a:lnTo>
                  <a:lnTo>
                    <a:pt x="177" y="478"/>
                  </a:lnTo>
                  <a:lnTo>
                    <a:pt x="219" y="409"/>
                  </a:lnTo>
                  <a:lnTo>
                    <a:pt x="273" y="341"/>
                  </a:lnTo>
                  <a:lnTo>
                    <a:pt x="328" y="273"/>
                  </a:lnTo>
                  <a:lnTo>
                    <a:pt x="396" y="205"/>
                  </a:lnTo>
                  <a:lnTo>
                    <a:pt x="436" y="178"/>
                  </a:lnTo>
                  <a:lnTo>
                    <a:pt x="478" y="137"/>
                  </a:lnTo>
                  <a:lnTo>
                    <a:pt x="532" y="110"/>
                  </a:lnTo>
                  <a:lnTo>
                    <a:pt x="587" y="68"/>
                  </a:lnTo>
                  <a:lnTo>
                    <a:pt x="615" y="55"/>
                  </a:lnTo>
                  <a:lnTo>
                    <a:pt x="696" y="14"/>
                  </a:lnTo>
                  <a:lnTo>
                    <a:pt x="751" y="0"/>
                  </a:lnTo>
                  <a:close/>
                </a:path>
              </a:pathLst>
            </a:custGeom>
            <a:solidFill>
              <a:srgbClr val="0E0D0D"/>
            </a:solidFill>
            <a:ln w="9525">
              <a:noFill/>
              <a:round/>
              <a:headEnd/>
              <a:tailEnd/>
            </a:ln>
          </p:spPr>
          <p:txBody>
            <a:bodyPr/>
            <a:lstStyle/>
            <a:p>
              <a:endParaRPr lang="en-US"/>
            </a:p>
          </p:txBody>
        </p:sp>
        <p:sp>
          <p:nvSpPr>
            <p:cNvPr id="15519" name="Freeform 166"/>
            <p:cNvSpPr>
              <a:spLocks/>
            </p:cNvSpPr>
            <p:nvPr/>
          </p:nvSpPr>
          <p:spPr bwMode="auto">
            <a:xfrm>
              <a:off x="1232" y="2620"/>
              <a:ext cx="392" cy="690"/>
            </a:xfrm>
            <a:custGeom>
              <a:avLst/>
              <a:gdLst>
                <a:gd name="T0" fmla="*/ 0 w 1174"/>
                <a:gd name="T1" fmla="*/ 0 h 2072"/>
                <a:gd name="T2" fmla="*/ 0 w 1174"/>
                <a:gd name="T3" fmla="*/ 0 h 2072"/>
                <a:gd name="T4" fmla="*/ 0 w 1174"/>
                <a:gd name="T5" fmla="*/ 0 h 2072"/>
                <a:gd name="T6" fmla="*/ 0 w 1174"/>
                <a:gd name="T7" fmla="*/ 0 h 2072"/>
                <a:gd name="T8" fmla="*/ 0 w 1174"/>
                <a:gd name="T9" fmla="*/ 0 h 2072"/>
                <a:gd name="T10" fmla="*/ 0 w 1174"/>
                <a:gd name="T11" fmla="*/ 0 h 2072"/>
                <a:gd name="T12" fmla="*/ 0 w 1174"/>
                <a:gd name="T13" fmla="*/ 0 h 2072"/>
                <a:gd name="T14" fmla="*/ 0 w 1174"/>
                <a:gd name="T15" fmla="*/ 0 h 2072"/>
                <a:gd name="T16" fmla="*/ 0 w 1174"/>
                <a:gd name="T17" fmla="*/ 0 h 2072"/>
                <a:gd name="T18" fmla="*/ 0 w 1174"/>
                <a:gd name="T19" fmla="*/ 0 h 2072"/>
                <a:gd name="T20" fmla="*/ 0 w 1174"/>
                <a:gd name="T21" fmla="*/ 0 h 2072"/>
                <a:gd name="T22" fmla="*/ 0 w 1174"/>
                <a:gd name="T23" fmla="*/ 0 h 2072"/>
                <a:gd name="T24" fmla="*/ 0 w 1174"/>
                <a:gd name="T25" fmla="*/ 0 h 2072"/>
                <a:gd name="T26" fmla="*/ 0 w 1174"/>
                <a:gd name="T27" fmla="*/ 0 h 2072"/>
                <a:gd name="T28" fmla="*/ 0 w 1174"/>
                <a:gd name="T29" fmla="*/ 0 h 2072"/>
                <a:gd name="T30" fmla="*/ 0 w 1174"/>
                <a:gd name="T31" fmla="*/ 0 h 2072"/>
                <a:gd name="T32" fmla="*/ 0 w 1174"/>
                <a:gd name="T33" fmla="*/ 0 h 2072"/>
                <a:gd name="T34" fmla="*/ 0 w 1174"/>
                <a:gd name="T35" fmla="*/ 0 h 2072"/>
                <a:gd name="T36" fmla="*/ 0 w 1174"/>
                <a:gd name="T37" fmla="*/ 0 h 2072"/>
                <a:gd name="T38" fmla="*/ 0 w 1174"/>
                <a:gd name="T39" fmla="*/ 0 h 2072"/>
                <a:gd name="T40" fmla="*/ 0 w 1174"/>
                <a:gd name="T41" fmla="*/ 0 h 2072"/>
                <a:gd name="T42" fmla="*/ 0 w 1174"/>
                <a:gd name="T43" fmla="*/ 0 h 2072"/>
                <a:gd name="T44" fmla="*/ 0 w 1174"/>
                <a:gd name="T45" fmla="*/ 0 h 2072"/>
                <a:gd name="T46" fmla="*/ 0 w 1174"/>
                <a:gd name="T47" fmla="*/ 0 h 2072"/>
                <a:gd name="T48" fmla="*/ 0 w 1174"/>
                <a:gd name="T49" fmla="*/ 0 h 2072"/>
                <a:gd name="T50" fmla="*/ 0 w 1174"/>
                <a:gd name="T51" fmla="*/ 0 h 2072"/>
                <a:gd name="T52" fmla="*/ 0 w 1174"/>
                <a:gd name="T53" fmla="*/ 0 h 2072"/>
                <a:gd name="T54" fmla="*/ 0 w 1174"/>
                <a:gd name="T55" fmla="*/ 0 h 2072"/>
                <a:gd name="T56" fmla="*/ 0 w 1174"/>
                <a:gd name="T57" fmla="*/ 0 h 2072"/>
                <a:gd name="T58" fmla="*/ 0 w 1174"/>
                <a:gd name="T59" fmla="*/ 0 h 2072"/>
                <a:gd name="T60" fmla="*/ 0 w 1174"/>
                <a:gd name="T61" fmla="*/ 0 h 2072"/>
                <a:gd name="T62" fmla="*/ 0 w 1174"/>
                <a:gd name="T63" fmla="*/ 0 h 2072"/>
                <a:gd name="T64" fmla="*/ 0 w 1174"/>
                <a:gd name="T65" fmla="*/ 0 h 2072"/>
                <a:gd name="T66" fmla="*/ 0 w 1174"/>
                <a:gd name="T67" fmla="*/ 0 h 2072"/>
                <a:gd name="T68" fmla="*/ 0 w 1174"/>
                <a:gd name="T69" fmla="*/ 0 h 2072"/>
                <a:gd name="T70" fmla="*/ 0 w 1174"/>
                <a:gd name="T71" fmla="*/ 0 h 20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4"/>
                <a:gd name="T109" fmla="*/ 0 h 2072"/>
                <a:gd name="T110" fmla="*/ 1174 w 1174"/>
                <a:gd name="T111" fmla="*/ 2072 h 20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4" h="2072">
                  <a:moveTo>
                    <a:pt x="751" y="0"/>
                  </a:moveTo>
                  <a:lnTo>
                    <a:pt x="738" y="27"/>
                  </a:lnTo>
                  <a:lnTo>
                    <a:pt x="723" y="68"/>
                  </a:lnTo>
                  <a:lnTo>
                    <a:pt x="628" y="137"/>
                  </a:lnTo>
                  <a:lnTo>
                    <a:pt x="574" y="178"/>
                  </a:lnTo>
                  <a:lnTo>
                    <a:pt x="505" y="218"/>
                  </a:lnTo>
                  <a:lnTo>
                    <a:pt x="464" y="273"/>
                  </a:lnTo>
                  <a:lnTo>
                    <a:pt x="410" y="301"/>
                  </a:lnTo>
                  <a:lnTo>
                    <a:pt x="328" y="395"/>
                  </a:lnTo>
                  <a:lnTo>
                    <a:pt x="300" y="450"/>
                  </a:lnTo>
                  <a:lnTo>
                    <a:pt x="260" y="505"/>
                  </a:lnTo>
                  <a:lnTo>
                    <a:pt x="247" y="546"/>
                  </a:lnTo>
                  <a:lnTo>
                    <a:pt x="205" y="601"/>
                  </a:lnTo>
                  <a:lnTo>
                    <a:pt x="192" y="641"/>
                  </a:lnTo>
                  <a:lnTo>
                    <a:pt x="164" y="696"/>
                  </a:lnTo>
                  <a:lnTo>
                    <a:pt x="123" y="750"/>
                  </a:lnTo>
                  <a:lnTo>
                    <a:pt x="123" y="818"/>
                  </a:lnTo>
                  <a:lnTo>
                    <a:pt x="96" y="900"/>
                  </a:lnTo>
                  <a:lnTo>
                    <a:pt x="83" y="996"/>
                  </a:lnTo>
                  <a:lnTo>
                    <a:pt x="83" y="1092"/>
                  </a:lnTo>
                  <a:lnTo>
                    <a:pt x="83" y="1187"/>
                  </a:lnTo>
                  <a:lnTo>
                    <a:pt x="96" y="1241"/>
                  </a:lnTo>
                  <a:lnTo>
                    <a:pt x="123" y="1336"/>
                  </a:lnTo>
                  <a:lnTo>
                    <a:pt x="164" y="1432"/>
                  </a:lnTo>
                  <a:lnTo>
                    <a:pt x="219" y="1514"/>
                  </a:lnTo>
                  <a:lnTo>
                    <a:pt x="273" y="1583"/>
                  </a:lnTo>
                  <a:lnTo>
                    <a:pt x="315" y="1623"/>
                  </a:lnTo>
                  <a:lnTo>
                    <a:pt x="383" y="1704"/>
                  </a:lnTo>
                  <a:lnTo>
                    <a:pt x="451" y="1759"/>
                  </a:lnTo>
                  <a:lnTo>
                    <a:pt x="519" y="1814"/>
                  </a:lnTo>
                  <a:lnTo>
                    <a:pt x="546" y="1827"/>
                  </a:lnTo>
                  <a:lnTo>
                    <a:pt x="628" y="1882"/>
                  </a:lnTo>
                  <a:lnTo>
                    <a:pt x="738" y="1936"/>
                  </a:lnTo>
                  <a:lnTo>
                    <a:pt x="887" y="1990"/>
                  </a:lnTo>
                  <a:lnTo>
                    <a:pt x="955" y="2017"/>
                  </a:lnTo>
                  <a:lnTo>
                    <a:pt x="1051" y="2030"/>
                  </a:lnTo>
                  <a:lnTo>
                    <a:pt x="1106" y="2030"/>
                  </a:lnTo>
                  <a:lnTo>
                    <a:pt x="1174" y="2030"/>
                  </a:lnTo>
                  <a:lnTo>
                    <a:pt x="1119" y="2045"/>
                  </a:lnTo>
                  <a:lnTo>
                    <a:pt x="1065" y="2058"/>
                  </a:lnTo>
                  <a:lnTo>
                    <a:pt x="955" y="2072"/>
                  </a:lnTo>
                  <a:lnTo>
                    <a:pt x="901" y="2072"/>
                  </a:lnTo>
                  <a:lnTo>
                    <a:pt x="778" y="2030"/>
                  </a:lnTo>
                  <a:lnTo>
                    <a:pt x="655" y="1977"/>
                  </a:lnTo>
                  <a:lnTo>
                    <a:pt x="574" y="1936"/>
                  </a:lnTo>
                  <a:lnTo>
                    <a:pt x="423" y="1842"/>
                  </a:lnTo>
                  <a:lnTo>
                    <a:pt x="315" y="1746"/>
                  </a:lnTo>
                  <a:lnTo>
                    <a:pt x="273" y="1704"/>
                  </a:lnTo>
                  <a:lnTo>
                    <a:pt x="205" y="1636"/>
                  </a:lnTo>
                  <a:lnTo>
                    <a:pt x="151" y="1555"/>
                  </a:lnTo>
                  <a:lnTo>
                    <a:pt x="109" y="1487"/>
                  </a:lnTo>
                  <a:lnTo>
                    <a:pt x="83" y="1432"/>
                  </a:lnTo>
                  <a:lnTo>
                    <a:pt x="55" y="1364"/>
                  </a:lnTo>
                  <a:lnTo>
                    <a:pt x="13" y="1241"/>
                  </a:lnTo>
                  <a:lnTo>
                    <a:pt x="0" y="1092"/>
                  </a:lnTo>
                  <a:lnTo>
                    <a:pt x="0" y="914"/>
                  </a:lnTo>
                  <a:lnTo>
                    <a:pt x="28" y="805"/>
                  </a:lnTo>
                  <a:lnTo>
                    <a:pt x="41" y="737"/>
                  </a:lnTo>
                  <a:lnTo>
                    <a:pt x="68" y="669"/>
                  </a:lnTo>
                  <a:lnTo>
                    <a:pt x="96" y="601"/>
                  </a:lnTo>
                  <a:lnTo>
                    <a:pt x="151" y="518"/>
                  </a:lnTo>
                  <a:lnTo>
                    <a:pt x="177" y="478"/>
                  </a:lnTo>
                  <a:lnTo>
                    <a:pt x="219" y="409"/>
                  </a:lnTo>
                  <a:lnTo>
                    <a:pt x="273" y="341"/>
                  </a:lnTo>
                  <a:lnTo>
                    <a:pt x="328" y="273"/>
                  </a:lnTo>
                  <a:lnTo>
                    <a:pt x="396" y="205"/>
                  </a:lnTo>
                  <a:lnTo>
                    <a:pt x="436" y="178"/>
                  </a:lnTo>
                  <a:lnTo>
                    <a:pt x="478" y="137"/>
                  </a:lnTo>
                  <a:lnTo>
                    <a:pt x="532" y="110"/>
                  </a:lnTo>
                  <a:lnTo>
                    <a:pt x="587" y="68"/>
                  </a:lnTo>
                  <a:lnTo>
                    <a:pt x="615" y="55"/>
                  </a:lnTo>
                  <a:lnTo>
                    <a:pt x="696" y="14"/>
                  </a:lnTo>
                  <a:lnTo>
                    <a:pt x="751" y="0"/>
                  </a:lnTo>
                </a:path>
              </a:pathLst>
            </a:custGeom>
            <a:noFill/>
            <a:ln w="0">
              <a:solidFill>
                <a:srgbClr val="000000"/>
              </a:solidFill>
              <a:round/>
              <a:headEnd/>
              <a:tailEnd/>
            </a:ln>
          </p:spPr>
          <p:txBody>
            <a:bodyPr/>
            <a:lstStyle/>
            <a:p>
              <a:endParaRPr lang="en-US"/>
            </a:p>
          </p:txBody>
        </p:sp>
        <p:sp>
          <p:nvSpPr>
            <p:cNvPr id="15520" name="Freeform 167"/>
            <p:cNvSpPr>
              <a:spLocks/>
            </p:cNvSpPr>
            <p:nvPr/>
          </p:nvSpPr>
          <p:spPr bwMode="auto">
            <a:xfrm>
              <a:off x="1232" y="2620"/>
              <a:ext cx="392" cy="690"/>
            </a:xfrm>
            <a:custGeom>
              <a:avLst/>
              <a:gdLst>
                <a:gd name="T0" fmla="*/ 0 w 1174"/>
                <a:gd name="T1" fmla="*/ 0 h 2072"/>
                <a:gd name="T2" fmla="*/ 0 w 1174"/>
                <a:gd name="T3" fmla="*/ 0 h 2072"/>
                <a:gd name="T4" fmla="*/ 0 w 1174"/>
                <a:gd name="T5" fmla="*/ 0 h 2072"/>
                <a:gd name="T6" fmla="*/ 0 w 1174"/>
                <a:gd name="T7" fmla="*/ 0 h 2072"/>
                <a:gd name="T8" fmla="*/ 0 w 1174"/>
                <a:gd name="T9" fmla="*/ 0 h 2072"/>
                <a:gd name="T10" fmla="*/ 0 w 1174"/>
                <a:gd name="T11" fmla="*/ 0 h 2072"/>
                <a:gd name="T12" fmla="*/ 0 w 1174"/>
                <a:gd name="T13" fmla="*/ 0 h 2072"/>
                <a:gd name="T14" fmla="*/ 0 w 1174"/>
                <a:gd name="T15" fmla="*/ 0 h 2072"/>
                <a:gd name="T16" fmla="*/ 0 w 1174"/>
                <a:gd name="T17" fmla="*/ 0 h 2072"/>
                <a:gd name="T18" fmla="*/ 0 w 1174"/>
                <a:gd name="T19" fmla="*/ 0 h 2072"/>
                <a:gd name="T20" fmla="*/ 0 w 1174"/>
                <a:gd name="T21" fmla="*/ 0 h 2072"/>
                <a:gd name="T22" fmla="*/ 0 w 1174"/>
                <a:gd name="T23" fmla="*/ 0 h 2072"/>
                <a:gd name="T24" fmla="*/ 0 w 1174"/>
                <a:gd name="T25" fmla="*/ 0 h 2072"/>
                <a:gd name="T26" fmla="*/ 0 w 1174"/>
                <a:gd name="T27" fmla="*/ 0 h 2072"/>
                <a:gd name="T28" fmla="*/ 0 w 1174"/>
                <a:gd name="T29" fmla="*/ 0 h 2072"/>
                <a:gd name="T30" fmla="*/ 0 w 1174"/>
                <a:gd name="T31" fmla="*/ 0 h 2072"/>
                <a:gd name="T32" fmla="*/ 0 w 1174"/>
                <a:gd name="T33" fmla="*/ 0 h 2072"/>
                <a:gd name="T34" fmla="*/ 0 w 1174"/>
                <a:gd name="T35" fmla="*/ 0 h 2072"/>
                <a:gd name="T36" fmla="*/ 0 w 1174"/>
                <a:gd name="T37" fmla="*/ 0 h 2072"/>
                <a:gd name="T38" fmla="*/ 0 w 1174"/>
                <a:gd name="T39" fmla="*/ 0 h 2072"/>
                <a:gd name="T40" fmla="*/ 0 w 1174"/>
                <a:gd name="T41" fmla="*/ 0 h 2072"/>
                <a:gd name="T42" fmla="*/ 0 w 1174"/>
                <a:gd name="T43" fmla="*/ 0 h 2072"/>
                <a:gd name="T44" fmla="*/ 0 w 1174"/>
                <a:gd name="T45" fmla="*/ 0 h 2072"/>
                <a:gd name="T46" fmla="*/ 0 w 1174"/>
                <a:gd name="T47" fmla="*/ 0 h 2072"/>
                <a:gd name="T48" fmla="*/ 0 w 1174"/>
                <a:gd name="T49" fmla="*/ 0 h 2072"/>
                <a:gd name="T50" fmla="*/ 0 w 1174"/>
                <a:gd name="T51" fmla="*/ 0 h 2072"/>
                <a:gd name="T52" fmla="*/ 0 w 1174"/>
                <a:gd name="T53" fmla="*/ 0 h 2072"/>
                <a:gd name="T54" fmla="*/ 0 w 1174"/>
                <a:gd name="T55" fmla="*/ 0 h 2072"/>
                <a:gd name="T56" fmla="*/ 0 w 1174"/>
                <a:gd name="T57" fmla="*/ 0 h 2072"/>
                <a:gd name="T58" fmla="*/ 0 w 1174"/>
                <a:gd name="T59" fmla="*/ 0 h 2072"/>
                <a:gd name="T60" fmla="*/ 0 w 1174"/>
                <a:gd name="T61" fmla="*/ 0 h 2072"/>
                <a:gd name="T62" fmla="*/ 0 w 1174"/>
                <a:gd name="T63" fmla="*/ 0 h 2072"/>
                <a:gd name="T64" fmla="*/ 0 w 1174"/>
                <a:gd name="T65" fmla="*/ 0 h 2072"/>
                <a:gd name="T66" fmla="*/ 0 w 1174"/>
                <a:gd name="T67" fmla="*/ 0 h 2072"/>
                <a:gd name="T68" fmla="*/ 0 w 1174"/>
                <a:gd name="T69" fmla="*/ 0 h 2072"/>
                <a:gd name="T70" fmla="*/ 0 w 1174"/>
                <a:gd name="T71" fmla="*/ 0 h 20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4"/>
                <a:gd name="T109" fmla="*/ 0 h 2072"/>
                <a:gd name="T110" fmla="*/ 1174 w 1174"/>
                <a:gd name="T111" fmla="*/ 2072 h 20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4" h="2072">
                  <a:moveTo>
                    <a:pt x="751" y="0"/>
                  </a:moveTo>
                  <a:lnTo>
                    <a:pt x="738" y="27"/>
                  </a:lnTo>
                  <a:lnTo>
                    <a:pt x="723" y="68"/>
                  </a:lnTo>
                  <a:lnTo>
                    <a:pt x="628" y="137"/>
                  </a:lnTo>
                  <a:lnTo>
                    <a:pt x="574" y="178"/>
                  </a:lnTo>
                  <a:lnTo>
                    <a:pt x="505" y="218"/>
                  </a:lnTo>
                  <a:lnTo>
                    <a:pt x="464" y="273"/>
                  </a:lnTo>
                  <a:lnTo>
                    <a:pt x="410" y="301"/>
                  </a:lnTo>
                  <a:lnTo>
                    <a:pt x="328" y="395"/>
                  </a:lnTo>
                  <a:lnTo>
                    <a:pt x="300" y="450"/>
                  </a:lnTo>
                  <a:lnTo>
                    <a:pt x="260" y="505"/>
                  </a:lnTo>
                  <a:lnTo>
                    <a:pt x="247" y="546"/>
                  </a:lnTo>
                  <a:lnTo>
                    <a:pt x="205" y="601"/>
                  </a:lnTo>
                  <a:lnTo>
                    <a:pt x="192" y="641"/>
                  </a:lnTo>
                  <a:lnTo>
                    <a:pt x="164" y="696"/>
                  </a:lnTo>
                  <a:lnTo>
                    <a:pt x="123" y="750"/>
                  </a:lnTo>
                  <a:lnTo>
                    <a:pt x="123" y="818"/>
                  </a:lnTo>
                  <a:lnTo>
                    <a:pt x="96" y="900"/>
                  </a:lnTo>
                  <a:lnTo>
                    <a:pt x="83" y="996"/>
                  </a:lnTo>
                  <a:lnTo>
                    <a:pt x="83" y="1092"/>
                  </a:lnTo>
                  <a:lnTo>
                    <a:pt x="83" y="1187"/>
                  </a:lnTo>
                  <a:lnTo>
                    <a:pt x="96" y="1241"/>
                  </a:lnTo>
                  <a:lnTo>
                    <a:pt x="123" y="1336"/>
                  </a:lnTo>
                  <a:lnTo>
                    <a:pt x="164" y="1432"/>
                  </a:lnTo>
                  <a:lnTo>
                    <a:pt x="219" y="1514"/>
                  </a:lnTo>
                  <a:lnTo>
                    <a:pt x="273" y="1583"/>
                  </a:lnTo>
                  <a:lnTo>
                    <a:pt x="315" y="1623"/>
                  </a:lnTo>
                  <a:lnTo>
                    <a:pt x="383" y="1704"/>
                  </a:lnTo>
                  <a:lnTo>
                    <a:pt x="451" y="1759"/>
                  </a:lnTo>
                  <a:lnTo>
                    <a:pt x="519" y="1814"/>
                  </a:lnTo>
                  <a:lnTo>
                    <a:pt x="546" y="1827"/>
                  </a:lnTo>
                  <a:lnTo>
                    <a:pt x="628" y="1882"/>
                  </a:lnTo>
                  <a:lnTo>
                    <a:pt x="738" y="1936"/>
                  </a:lnTo>
                  <a:lnTo>
                    <a:pt x="887" y="1990"/>
                  </a:lnTo>
                  <a:lnTo>
                    <a:pt x="955" y="2017"/>
                  </a:lnTo>
                  <a:lnTo>
                    <a:pt x="1051" y="2030"/>
                  </a:lnTo>
                  <a:lnTo>
                    <a:pt x="1106" y="2030"/>
                  </a:lnTo>
                  <a:lnTo>
                    <a:pt x="1174" y="2030"/>
                  </a:lnTo>
                  <a:lnTo>
                    <a:pt x="1119" y="2045"/>
                  </a:lnTo>
                  <a:lnTo>
                    <a:pt x="1065" y="2058"/>
                  </a:lnTo>
                  <a:lnTo>
                    <a:pt x="955" y="2072"/>
                  </a:lnTo>
                  <a:lnTo>
                    <a:pt x="901" y="2072"/>
                  </a:lnTo>
                  <a:lnTo>
                    <a:pt x="778" y="2030"/>
                  </a:lnTo>
                  <a:lnTo>
                    <a:pt x="655" y="1977"/>
                  </a:lnTo>
                  <a:lnTo>
                    <a:pt x="574" y="1936"/>
                  </a:lnTo>
                  <a:lnTo>
                    <a:pt x="423" y="1842"/>
                  </a:lnTo>
                  <a:lnTo>
                    <a:pt x="315" y="1746"/>
                  </a:lnTo>
                  <a:lnTo>
                    <a:pt x="273" y="1704"/>
                  </a:lnTo>
                  <a:lnTo>
                    <a:pt x="205" y="1636"/>
                  </a:lnTo>
                  <a:lnTo>
                    <a:pt x="151" y="1555"/>
                  </a:lnTo>
                  <a:lnTo>
                    <a:pt x="109" y="1487"/>
                  </a:lnTo>
                  <a:lnTo>
                    <a:pt x="83" y="1432"/>
                  </a:lnTo>
                  <a:lnTo>
                    <a:pt x="55" y="1364"/>
                  </a:lnTo>
                  <a:lnTo>
                    <a:pt x="13" y="1241"/>
                  </a:lnTo>
                  <a:lnTo>
                    <a:pt x="0" y="1092"/>
                  </a:lnTo>
                  <a:lnTo>
                    <a:pt x="0" y="914"/>
                  </a:lnTo>
                  <a:lnTo>
                    <a:pt x="28" y="805"/>
                  </a:lnTo>
                  <a:lnTo>
                    <a:pt x="41" y="737"/>
                  </a:lnTo>
                  <a:lnTo>
                    <a:pt x="68" y="669"/>
                  </a:lnTo>
                  <a:lnTo>
                    <a:pt x="96" y="601"/>
                  </a:lnTo>
                  <a:lnTo>
                    <a:pt x="151" y="518"/>
                  </a:lnTo>
                  <a:lnTo>
                    <a:pt x="177" y="478"/>
                  </a:lnTo>
                  <a:lnTo>
                    <a:pt x="219" y="409"/>
                  </a:lnTo>
                  <a:lnTo>
                    <a:pt x="273" y="341"/>
                  </a:lnTo>
                  <a:lnTo>
                    <a:pt x="328" y="273"/>
                  </a:lnTo>
                  <a:lnTo>
                    <a:pt x="396" y="205"/>
                  </a:lnTo>
                  <a:lnTo>
                    <a:pt x="436" y="178"/>
                  </a:lnTo>
                  <a:lnTo>
                    <a:pt x="478" y="137"/>
                  </a:lnTo>
                  <a:lnTo>
                    <a:pt x="532" y="110"/>
                  </a:lnTo>
                  <a:lnTo>
                    <a:pt x="587" y="68"/>
                  </a:lnTo>
                  <a:lnTo>
                    <a:pt x="615" y="55"/>
                  </a:lnTo>
                  <a:lnTo>
                    <a:pt x="696" y="14"/>
                  </a:lnTo>
                  <a:lnTo>
                    <a:pt x="751" y="0"/>
                  </a:lnTo>
                </a:path>
              </a:pathLst>
            </a:custGeom>
            <a:noFill/>
            <a:ln w="0">
              <a:solidFill>
                <a:srgbClr val="000000"/>
              </a:solidFill>
              <a:round/>
              <a:headEnd/>
              <a:tailEnd/>
            </a:ln>
          </p:spPr>
          <p:txBody>
            <a:bodyPr/>
            <a:lstStyle/>
            <a:p>
              <a:endParaRPr lang="en-US"/>
            </a:p>
          </p:txBody>
        </p:sp>
        <p:sp>
          <p:nvSpPr>
            <p:cNvPr id="15521" name="Freeform 168"/>
            <p:cNvSpPr>
              <a:spLocks/>
            </p:cNvSpPr>
            <p:nvPr/>
          </p:nvSpPr>
          <p:spPr bwMode="auto">
            <a:xfrm>
              <a:off x="2269" y="2515"/>
              <a:ext cx="423" cy="800"/>
            </a:xfrm>
            <a:custGeom>
              <a:avLst/>
              <a:gdLst>
                <a:gd name="T0" fmla="*/ 0 w 1269"/>
                <a:gd name="T1" fmla="*/ 0 h 2398"/>
                <a:gd name="T2" fmla="*/ 0 w 1269"/>
                <a:gd name="T3" fmla="*/ 0 h 2398"/>
                <a:gd name="T4" fmla="*/ 0 w 1269"/>
                <a:gd name="T5" fmla="*/ 0 h 2398"/>
                <a:gd name="T6" fmla="*/ 0 w 1269"/>
                <a:gd name="T7" fmla="*/ 0 h 2398"/>
                <a:gd name="T8" fmla="*/ 0 w 1269"/>
                <a:gd name="T9" fmla="*/ 0 h 2398"/>
                <a:gd name="T10" fmla="*/ 0 w 1269"/>
                <a:gd name="T11" fmla="*/ 0 h 2398"/>
                <a:gd name="T12" fmla="*/ 0 w 1269"/>
                <a:gd name="T13" fmla="*/ 0 h 2398"/>
                <a:gd name="T14" fmla="*/ 0 w 1269"/>
                <a:gd name="T15" fmla="*/ 0 h 2398"/>
                <a:gd name="T16" fmla="*/ 0 w 1269"/>
                <a:gd name="T17" fmla="*/ 0 h 2398"/>
                <a:gd name="T18" fmla="*/ 0 w 1269"/>
                <a:gd name="T19" fmla="*/ 0 h 2398"/>
                <a:gd name="T20" fmla="*/ 0 w 1269"/>
                <a:gd name="T21" fmla="*/ 0 h 2398"/>
                <a:gd name="T22" fmla="*/ 0 w 1269"/>
                <a:gd name="T23" fmla="*/ 0 h 2398"/>
                <a:gd name="T24" fmla="*/ 0 w 1269"/>
                <a:gd name="T25" fmla="*/ 0 h 2398"/>
                <a:gd name="T26" fmla="*/ 0 w 1269"/>
                <a:gd name="T27" fmla="*/ 0 h 2398"/>
                <a:gd name="T28" fmla="*/ 0 w 1269"/>
                <a:gd name="T29" fmla="*/ 0 h 2398"/>
                <a:gd name="T30" fmla="*/ 0 w 1269"/>
                <a:gd name="T31" fmla="*/ 0 h 2398"/>
                <a:gd name="T32" fmla="*/ 0 w 1269"/>
                <a:gd name="T33" fmla="*/ 0 h 2398"/>
                <a:gd name="T34" fmla="*/ 0 w 1269"/>
                <a:gd name="T35" fmla="*/ 0 h 2398"/>
                <a:gd name="T36" fmla="*/ 0 w 1269"/>
                <a:gd name="T37" fmla="*/ 0 h 2398"/>
                <a:gd name="T38" fmla="*/ 0 w 1269"/>
                <a:gd name="T39" fmla="*/ 0 h 2398"/>
                <a:gd name="T40" fmla="*/ 0 w 1269"/>
                <a:gd name="T41" fmla="*/ 0 h 2398"/>
                <a:gd name="T42" fmla="*/ 0 w 1269"/>
                <a:gd name="T43" fmla="*/ 0 h 2398"/>
                <a:gd name="T44" fmla="*/ 0 w 1269"/>
                <a:gd name="T45" fmla="*/ 0 h 2398"/>
                <a:gd name="T46" fmla="*/ 0 w 1269"/>
                <a:gd name="T47" fmla="*/ 0 h 2398"/>
                <a:gd name="T48" fmla="*/ 0 w 1269"/>
                <a:gd name="T49" fmla="*/ 0 h 2398"/>
                <a:gd name="T50" fmla="*/ 0 w 1269"/>
                <a:gd name="T51" fmla="*/ 0 h 2398"/>
                <a:gd name="T52" fmla="*/ 0 w 1269"/>
                <a:gd name="T53" fmla="*/ 0 h 2398"/>
                <a:gd name="T54" fmla="*/ 0 w 1269"/>
                <a:gd name="T55" fmla="*/ 0 h 2398"/>
                <a:gd name="T56" fmla="*/ 0 w 1269"/>
                <a:gd name="T57" fmla="*/ 0 h 2398"/>
                <a:gd name="T58" fmla="*/ 0 w 1269"/>
                <a:gd name="T59" fmla="*/ 0 h 2398"/>
                <a:gd name="T60" fmla="*/ 0 w 1269"/>
                <a:gd name="T61" fmla="*/ 0 h 2398"/>
                <a:gd name="T62" fmla="*/ 0 w 1269"/>
                <a:gd name="T63" fmla="*/ 0 h 2398"/>
                <a:gd name="T64" fmla="*/ 0 w 1269"/>
                <a:gd name="T65" fmla="*/ 0 h 2398"/>
                <a:gd name="T66" fmla="*/ 0 w 1269"/>
                <a:gd name="T67" fmla="*/ 0 h 2398"/>
                <a:gd name="T68" fmla="*/ 0 w 1269"/>
                <a:gd name="T69" fmla="*/ 0 h 2398"/>
                <a:gd name="T70" fmla="*/ 0 w 1269"/>
                <a:gd name="T71" fmla="*/ 0 h 2398"/>
                <a:gd name="T72" fmla="*/ 0 w 1269"/>
                <a:gd name="T73" fmla="*/ 0 h 2398"/>
                <a:gd name="T74" fmla="*/ 0 w 1269"/>
                <a:gd name="T75" fmla="*/ 0 h 2398"/>
                <a:gd name="T76" fmla="*/ 0 w 1269"/>
                <a:gd name="T77" fmla="*/ 0 h 2398"/>
                <a:gd name="T78" fmla="*/ 0 w 1269"/>
                <a:gd name="T79" fmla="*/ 0 h 2398"/>
                <a:gd name="T80" fmla="*/ 0 w 1269"/>
                <a:gd name="T81" fmla="*/ 0 h 2398"/>
                <a:gd name="T82" fmla="*/ 0 w 1269"/>
                <a:gd name="T83" fmla="*/ 0 h 2398"/>
                <a:gd name="T84" fmla="*/ 0 w 1269"/>
                <a:gd name="T85" fmla="*/ 0 h 2398"/>
                <a:gd name="T86" fmla="*/ 0 w 1269"/>
                <a:gd name="T87" fmla="*/ 0 h 2398"/>
                <a:gd name="T88" fmla="*/ 0 w 1269"/>
                <a:gd name="T89" fmla="*/ 0 h 23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9"/>
                <a:gd name="T136" fmla="*/ 0 h 2398"/>
                <a:gd name="T137" fmla="*/ 1269 w 1269"/>
                <a:gd name="T138" fmla="*/ 2398 h 23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9" h="2398">
                  <a:moveTo>
                    <a:pt x="751" y="53"/>
                  </a:moveTo>
                  <a:lnTo>
                    <a:pt x="791" y="68"/>
                  </a:lnTo>
                  <a:lnTo>
                    <a:pt x="859" y="95"/>
                  </a:lnTo>
                  <a:lnTo>
                    <a:pt x="914" y="123"/>
                  </a:lnTo>
                  <a:lnTo>
                    <a:pt x="928" y="163"/>
                  </a:lnTo>
                  <a:lnTo>
                    <a:pt x="928" y="176"/>
                  </a:lnTo>
                  <a:lnTo>
                    <a:pt x="928" y="217"/>
                  </a:lnTo>
                  <a:lnTo>
                    <a:pt x="914" y="231"/>
                  </a:lnTo>
                  <a:lnTo>
                    <a:pt x="874" y="259"/>
                  </a:lnTo>
                  <a:lnTo>
                    <a:pt x="846" y="259"/>
                  </a:lnTo>
                  <a:lnTo>
                    <a:pt x="819" y="259"/>
                  </a:lnTo>
                  <a:lnTo>
                    <a:pt x="738" y="259"/>
                  </a:lnTo>
                  <a:lnTo>
                    <a:pt x="738" y="286"/>
                  </a:lnTo>
                  <a:lnTo>
                    <a:pt x="764" y="313"/>
                  </a:lnTo>
                  <a:lnTo>
                    <a:pt x="778" y="340"/>
                  </a:lnTo>
                  <a:lnTo>
                    <a:pt x="832" y="381"/>
                  </a:lnTo>
                  <a:lnTo>
                    <a:pt x="901" y="436"/>
                  </a:lnTo>
                  <a:lnTo>
                    <a:pt x="928" y="450"/>
                  </a:lnTo>
                  <a:lnTo>
                    <a:pt x="983" y="504"/>
                  </a:lnTo>
                  <a:lnTo>
                    <a:pt x="1038" y="544"/>
                  </a:lnTo>
                  <a:lnTo>
                    <a:pt x="1065" y="599"/>
                  </a:lnTo>
                  <a:lnTo>
                    <a:pt x="1119" y="695"/>
                  </a:lnTo>
                  <a:lnTo>
                    <a:pt x="1159" y="750"/>
                  </a:lnTo>
                  <a:lnTo>
                    <a:pt x="1174" y="831"/>
                  </a:lnTo>
                  <a:lnTo>
                    <a:pt x="1174" y="927"/>
                  </a:lnTo>
                  <a:lnTo>
                    <a:pt x="1174" y="1105"/>
                  </a:lnTo>
                  <a:lnTo>
                    <a:pt x="1174" y="1145"/>
                  </a:lnTo>
                  <a:lnTo>
                    <a:pt x="1159" y="1227"/>
                  </a:lnTo>
                  <a:lnTo>
                    <a:pt x="1146" y="1282"/>
                  </a:lnTo>
                  <a:lnTo>
                    <a:pt x="1119" y="1390"/>
                  </a:lnTo>
                  <a:lnTo>
                    <a:pt x="1106" y="1445"/>
                  </a:lnTo>
                  <a:lnTo>
                    <a:pt x="1010" y="1649"/>
                  </a:lnTo>
                  <a:lnTo>
                    <a:pt x="914" y="1800"/>
                  </a:lnTo>
                  <a:lnTo>
                    <a:pt x="819" y="1909"/>
                  </a:lnTo>
                  <a:lnTo>
                    <a:pt x="764" y="1964"/>
                  </a:lnTo>
                  <a:lnTo>
                    <a:pt x="723" y="2017"/>
                  </a:lnTo>
                  <a:lnTo>
                    <a:pt x="668" y="2045"/>
                  </a:lnTo>
                  <a:lnTo>
                    <a:pt x="587" y="2100"/>
                  </a:lnTo>
                  <a:lnTo>
                    <a:pt x="478" y="2181"/>
                  </a:lnTo>
                  <a:lnTo>
                    <a:pt x="423" y="2208"/>
                  </a:lnTo>
                  <a:lnTo>
                    <a:pt x="355" y="2249"/>
                  </a:lnTo>
                  <a:lnTo>
                    <a:pt x="192" y="2330"/>
                  </a:lnTo>
                  <a:lnTo>
                    <a:pt x="96" y="2358"/>
                  </a:lnTo>
                  <a:lnTo>
                    <a:pt x="41" y="2385"/>
                  </a:lnTo>
                  <a:lnTo>
                    <a:pt x="0" y="2398"/>
                  </a:lnTo>
                  <a:lnTo>
                    <a:pt x="109" y="2385"/>
                  </a:lnTo>
                  <a:lnTo>
                    <a:pt x="164" y="2358"/>
                  </a:lnTo>
                  <a:lnTo>
                    <a:pt x="247" y="2343"/>
                  </a:lnTo>
                  <a:lnTo>
                    <a:pt x="328" y="2330"/>
                  </a:lnTo>
                  <a:lnTo>
                    <a:pt x="383" y="2290"/>
                  </a:lnTo>
                  <a:lnTo>
                    <a:pt x="464" y="2249"/>
                  </a:lnTo>
                  <a:lnTo>
                    <a:pt x="519" y="2208"/>
                  </a:lnTo>
                  <a:lnTo>
                    <a:pt x="574" y="2195"/>
                  </a:lnTo>
                  <a:lnTo>
                    <a:pt x="628" y="2155"/>
                  </a:lnTo>
                  <a:lnTo>
                    <a:pt x="683" y="2113"/>
                  </a:lnTo>
                  <a:lnTo>
                    <a:pt x="751" y="2045"/>
                  </a:lnTo>
                  <a:lnTo>
                    <a:pt x="819" y="2004"/>
                  </a:lnTo>
                  <a:lnTo>
                    <a:pt x="859" y="1964"/>
                  </a:lnTo>
                  <a:lnTo>
                    <a:pt x="928" y="1896"/>
                  </a:lnTo>
                  <a:lnTo>
                    <a:pt x="996" y="1800"/>
                  </a:lnTo>
                  <a:lnTo>
                    <a:pt x="1065" y="1690"/>
                  </a:lnTo>
                  <a:lnTo>
                    <a:pt x="1146" y="1554"/>
                  </a:lnTo>
                  <a:lnTo>
                    <a:pt x="1174" y="1473"/>
                  </a:lnTo>
                  <a:lnTo>
                    <a:pt x="1214" y="1363"/>
                  </a:lnTo>
                  <a:lnTo>
                    <a:pt x="1242" y="1241"/>
                  </a:lnTo>
                  <a:lnTo>
                    <a:pt x="1255" y="1173"/>
                  </a:lnTo>
                  <a:lnTo>
                    <a:pt x="1269" y="1063"/>
                  </a:lnTo>
                  <a:lnTo>
                    <a:pt x="1269" y="1009"/>
                  </a:lnTo>
                  <a:lnTo>
                    <a:pt x="1269" y="927"/>
                  </a:lnTo>
                  <a:lnTo>
                    <a:pt x="1255" y="859"/>
                  </a:lnTo>
                  <a:lnTo>
                    <a:pt x="1255" y="818"/>
                  </a:lnTo>
                  <a:lnTo>
                    <a:pt x="1229" y="750"/>
                  </a:lnTo>
                  <a:lnTo>
                    <a:pt x="1201" y="682"/>
                  </a:lnTo>
                  <a:lnTo>
                    <a:pt x="1174" y="640"/>
                  </a:lnTo>
                  <a:lnTo>
                    <a:pt x="1146" y="586"/>
                  </a:lnTo>
                  <a:lnTo>
                    <a:pt x="1106" y="531"/>
                  </a:lnTo>
                  <a:lnTo>
                    <a:pt x="1065" y="491"/>
                  </a:lnTo>
                  <a:lnTo>
                    <a:pt x="1038" y="450"/>
                  </a:lnTo>
                  <a:lnTo>
                    <a:pt x="983" y="408"/>
                  </a:lnTo>
                  <a:lnTo>
                    <a:pt x="901" y="340"/>
                  </a:lnTo>
                  <a:lnTo>
                    <a:pt x="942" y="327"/>
                  </a:lnTo>
                  <a:lnTo>
                    <a:pt x="983" y="300"/>
                  </a:lnTo>
                  <a:lnTo>
                    <a:pt x="1010" y="231"/>
                  </a:lnTo>
                  <a:lnTo>
                    <a:pt x="1010" y="191"/>
                  </a:lnTo>
                  <a:lnTo>
                    <a:pt x="996" y="136"/>
                  </a:lnTo>
                  <a:lnTo>
                    <a:pt x="955" y="95"/>
                  </a:lnTo>
                  <a:lnTo>
                    <a:pt x="942" y="68"/>
                  </a:lnTo>
                  <a:lnTo>
                    <a:pt x="901" y="40"/>
                  </a:lnTo>
                  <a:lnTo>
                    <a:pt x="874" y="13"/>
                  </a:lnTo>
                  <a:lnTo>
                    <a:pt x="832" y="0"/>
                  </a:lnTo>
                  <a:lnTo>
                    <a:pt x="751" y="53"/>
                  </a:lnTo>
                  <a:close/>
                </a:path>
              </a:pathLst>
            </a:custGeom>
            <a:solidFill>
              <a:srgbClr val="0E0D0D"/>
            </a:solidFill>
            <a:ln w="9525">
              <a:noFill/>
              <a:round/>
              <a:headEnd/>
              <a:tailEnd/>
            </a:ln>
          </p:spPr>
          <p:txBody>
            <a:bodyPr/>
            <a:lstStyle/>
            <a:p>
              <a:endParaRPr lang="en-US"/>
            </a:p>
          </p:txBody>
        </p:sp>
        <p:sp>
          <p:nvSpPr>
            <p:cNvPr id="15522" name="Freeform 169"/>
            <p:cNvSpPr>
              <a:spLocks/>
            </p:cNvSpPr>
            <p:nvPr/>
          </p:nvSpPr>
          <p:spPr bwMode="auto">
            <a:xfrm>
              <a:off x="2269" y="2515"/>
              <a:ext cx="423" cy="800"/>
            </a:xfrm>
            <a:custGeom>
              <a:avLst/>
              <a:gdLst>
                <a:gd name="T0" fmla="*/ 0 w 1269"/>
                <a:gd name="T1" fmla="*/ 0 h 2398"/>
                <a:gd name="T2" fmla="*/ 0 w 1269"/>
                <a:gd name="T3" fmla="*/ 0 h 2398"/>
                <a:gd name="T4" fmla="*/ 0 w 1269"/>
                <a:gd name="T5" fmla="*/ 0 h 2398"/>
                <a:gd name="T6" fmla="*/ 0 w 1269"/>
                <a:gd name="T7" fmla="*/ 0 h 2398"/>
                <a:gd name="T8" fmla="*/ 0 w 1269"/>
                <a:gd name="T9" fmla="*/ 0 h 2398"/>
                <a:gd name="T10" fmla="*/ 0 w 1269"/>
                <a:gd name="T11" fmla="*/ 0 h 2398"/>
                <a:gd name="T12" fmla="*/ 0 w 1269"/>
                <a:gd name="T13" fmla="*/ 0 h 2398"/>
                <a:gd name="T14" fmla="*/ 0 w 1269"/>
                <a:gd name="T15" fmla="*/ 0 h 2398"/>
                <a:gd name="T16" fmla="*/ 0 w 1269"/>
                <a:gd name="T17" fmla="*/ 0 h 2398"/>
                <a:gd name="T18" fmla="*/ 0 w 1269"/>
                <a:gd name="T19" fmla="*/ 0 h 2398"/>
                <a:gd name="T20" fmla="*/ 0 w 1269"/>
                <a:gd name="T21" fmla="*/ 0 h 2398"/>
                <a:gd name="T22" fmla="*/ 0 w 1269"/>
                <a:gd name="T23" fmla="*/ 0 h 2398"/>
                <a:gd name="T24" fmla="*/ 0 w 1269"/>
                <a:gd name="T25" fmla="*/ 0 h 2398"/>
                <a:gd name="T26" fmla="*/ 0 w 1269"/>
                <a:gd name="T27" fmla="*/ 0 h 2398"/>
                <a:gd name="T28" fmla="*/ 0 w 1269"/>
                <a:gd name="T29" fmla="*/ 0 h 2398"/>
                <a:gd name="T30" fmla="*/ 0 w 1269"/>
                <a:gd name="T31" fmla="*/ 0 h 2398"/>
                <a:gd name="T32" fmla="*/ 0 w 1269"/>
                <a:gd name="T33" fmla="*/ 0 h 2398"/>
                <a:gd name="T34" fmla="*/ 0 w 1269"/>
                <a:gd name="T35" fmla="*/ 0 h 2398"/>
                <a:gd name="T36" fmla="*/ 0 w 1269"/>
                <a:gd name="T37" fmla="*/ 0 h 2398"/>
                <a:gd name="T38" fmla="*/ 0 w 1269"/>
                <a:gd name="T39" fmla="*/ 0 h 2398"/>
                <a:gd name="T40" fmla="*/ 0 w 1269"/>
                <a:gd name="T41" fmla="*/ 0 h 2398"/>
                <a:gd name="T42" fmla="*/ 0 w 1269"/>
                <a:gd name="T43" fmla="*/ 0 h 2398"/>
                <a:gd name="T44" fmla="*/ 0 w 1269"/>
                <a:gd name="T45" fmla="*/ 0 h 2398"/>
                <a:gd name="T46" fmla="*/ 0 w 1269"/>
                <a:gd name="T47" fmla="*/ 0 h 2398"/>
                <a:gd name="T48" fmla="*/ 0 w 1269"/>
                <a:gd name="T49" fmla="*/ 0 h 2398"/>
                <a:gd name="T50" fmla="*/ 0 w 1269"/>
                <a:gd name="T51" fmla="*/ 0 h 2398"/>
                <a:gd name="T52" fmla="*/ 0 w 1269"/>
                <a:gd name="T53" fmla="*/ 0 h 2398"/>
                <a:gd name="T54" fmla="*/ 0 w 1269"/>
                <a:gd name="T55" fmla="*/ 0 h 2398"/>
                <a:gd name="T56" fmla="*/ 0 w 1269"/>
                <a:gd name="T57" fmla="*/ 0 h 2398"/>
                <a:gd name="T58" fmla="*/ 0 w 1269"/>
                <a:gd name="T59" fmla="*/ 0 h 2398"/>
                <a:gd name="T60" fmla="*/ 0 w 1269"/>
                <a:gd name="T61" fmla="*/ 0 h 2398"/>
                <a:gd name="T62" fmla="*/ 0 w 1269"/>
                <a:gd name="T63" fmla="*/ 0 h 2398"/>
                <a:gd name="T64" fmla="*/ 0 w 1269"/>
                <a:gd name="T65" fmla="*/ 0 h 2398"/>
                <a:gd name="T66" fmla="*/ 0 w 1269"/>
                <a:gd name="T67" fmla="*/ 0 h 2398"/>
                <a:gd name="T68" fmla="*/ 0 w 1269"/>
                <a:gd name="T69" fmla="*/ 0 h 2398"/>
                <a:gd name="T70" fmla="*/ 0 w 1269"/>
                <a:gd name="T71" fmla="*/ 0 h 2398"/>
                <a:gd name="T72" fmla="*/ 0 w 1269"/>
                <a:gd name="T73" fmla="*/ 0 h 2398"/>
                <a:gd name="T74" fmla="*/ 0 w 1269"/>
                <a:gd name="T75" fmla="*/ 0 h 2398"/>
                <a:gd name="T76" fmla="*/ 0 w 1269"/>
                <a:gd name="T77" fmla="*/ 0 h 2398"/>
                <a:gd name="T78" fmla="*/ 0 w 1269"/>
                <a:gd name="T79" fmla="*/ 0 h 2398"/>
                <a:gd name="T80" fmla="*/ 0 w 1269"/>
                <a:gd name="T81" fmla="*/ 0 h 2398"/>
                <a:gd name="T82" fmla="*/ 0 w 1269"/>
                <a:gd name="T83" fmla="*/ 0 h 2398"/>
                <a:gd name="T84" fmla="*/ 0 w 1269"/>
                <a:gd name="T85" fmla="*/ 0 h 2398"/>
                <a:gd name="T86" fmla="*/ 0 w 1269"/>
                <a:gd name="T87" fmla="*/ 0 h 2398"/>
                <a:gd name="T88" fmla="*/ 0 w 1269"/>
                <a:gd name="T89" fmla="*/ 0 h 23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9"/>
                <a:gd name="T136" fmla="*/ 0 h 2398"/>
                <a:gd name="T137" fmla="*/ 1269 w 1269"/>
                <a:gd name="T138" fmla="*/ 2398 h 23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9" h="2398">
                  <a:moveTo>
                    <a:pt x="751" y="53"/>
                  </a:moveTo>
                  <a:lnTo>
                    <a:pt x="791" y="68"/>
                  </a:lnTo>
                  <a:lnTo>
                    <a:pt x="859" y="95"/>
                  </a:lnTo>
                  <a:lnTo>
                    <a:pt x="914" y="123"/>
                  </a:lnTo>
                  <a:lnTo>
                    <a:pt x="928" y="163"/>
                  </a:lnTo>
                  <a:lnTo>
                    <a:pt x="928" y="176"/>
                  </a:lnTo>
                  <a:lnTo>
                    <a:pt x="928" y="217"/>
                  </a:lnTo>
                  <a:lnTo>
                    <a:pt x="914" y="231"/>
                  </a:lnTo>
                  <a:lnTo>
                    <a:pt x="874" y="259"/>
                  </a:lnTo>
                  <a:lnTo>
                    <a:pt x="846" y="259"/>
                  </a:lnTo>
                  <a:lnTo>
                    <a:pt x="819" y="259"/>
                  </a:lnTo>
                  <a:lnTo>
                    <a:pt x="738" y="259"/>
                  </a:lnTo>
                  <a:lnTo>
                    <a:pt x="738" y="286"/>
                  </a:lnTo>
                  <a:lnTo>
                    <a:pt x="764" y="313"/>
                  </a:lnTo>
                  <a:lnTo>
                    <a:pt x="778" y="340"/>
                  </a:lnTo>
                  <a:lnTo>
                    <a:pt x="832" y="381"/>
                  </a:lnTo>
                  <a:lnTo>
                    <a:pt x="901" y="436"/>
                  </a:lnTo>
                  <a:lnTo>
                    <a:pt x="928" y="450"/>
                  </a:lnTo>
                  <a:lnTo>
                    <a:pt x="983" y="504"/>
                  </a:lnTo>
                  <a:lnTo>
                    <a:pt x="1038" y="544"/>
                  </a:lnTo>
                  <a:lnTo>
                    <a:pt x="1065" y="599"/>
                  </a:lnTo>
                  <a:lnTo>
                    <a:pt x="1119" y="695"/>
                  </a:lnTo>
                  <a:lnTo>
                    <a:pt x="1159" y="750"/>
                  </a:lnTo>
                  <a:lnTo>
                    <a:pt x="1174" y="831"/>
                  </a:lnTo>
                  <a:lnTo>
                    <a:pt x="1174" y="927"/>
                  </a:lnTo>
                  <a:lnTo>
                    <a:pt x="1174" y="1105"/>
                  </a:lnTo>
                  <a:lnTo>
                    <a:pt x="1174" y="1145"/>
                  </a:lnTo>
                  <a:lnTo>
                    <a:pt x="1159" y="1227"/>
                  </a:lnTo>
                  <a:lnTo>
                    <a:pt x="1146" y="1282"/>
                  </a:lnTo>
                  <a:lnTo>
                    <a:pt x="1119" y="1390"/>
                  </a:lnTo>
                  <a:lnTo>
                    <a:pt x="1106" y="1445"/>
                  </a:lnTo>
                  <a:lnTo>
                    <a:pt x="1010" y="1649"/>
                  </a:lnTo>
                  <a:lnTo>
                    <a:pt x="914" y="1800"/>
                  </a:lnTo>
                  <a:lnTo>
                    <a:pt x="819" y="1909"/>
                  </a:lnTo>
                  <a:lnTo>
                    <a:pt x="764" y="1964"/>
                  </a:lnTo>
                  <a:lnTo>
                    <a:pt x="723" y="2017"/>
                  </a:lnTo>
                  <a:lnTo>
                    <a:pt x="668" y="2045"/>
                  </a:lnTo>
                  <a:lnTo>
                    <a:pt x="587" y="2100"/>
                  </a:lnTo>
                  <a:lnTo>
                    <a:pt x="478" y="2181"/>
                  </a:lnTo>
                  <a:lnTo>
                    <a:pt x="423" y="2208"/>
                  </a:lnTo>
                  <a:lnTo>
                    <a:pt x="355" y="2249"/>
                  </a:lnTo>
                  <a:lnTo>
                    <a:pt x="192" y="2330"/>
                  </a:lnTo>
                  <a:lnTo>
                    <a:pt x="96" y="2358"/>
                  </a:lnTo>
                  <a:lnTo>
                    <a:pt x="41" y="2385"/>
                  </a:lnTo>
                  <a:lnTo>
                    <a:pt x="0" y="2398"/>
                  </a:lnTo>
                  <a:lnTo>
                    <a:pt x="109" y="2385"/>
                  </a:lnTo>
                  <a:lnTo>
                    <a:pt x="164" y="2358"/>
                  </a:lnTo>
                  <a:lnTo>
                    <a:pt x="247" y="2343"/>
                  </a:lnTo>
                  <a:lnTo>
                    <a:pt x="328" y="2330"/>
                  </a:lnTo>
                  <a:lnTo>
                    <a:pt x="383" y="2290"/>
                  </a:lnTo>
                  <a:lnTo>
                    <a:pt x="464" y="2249"/>
                  </a:lnTo>
                  <a:lnTo>
                    <a:pt x="519" y="2208"/>
                  </a:lnTo>
                  <a:lnTo>
                    <a:pt x="574" y="2195"/>
                  </a:lnTo>
                  <a:lnTo>
                    <a:pt x="628" y="2155"/>
                  </a:lnTo>
                  <a:lnTo>
                    <a:pt x="683" y="2113"/>
                  </a:lnTo>
                  <a:lnTo>
                    <a:pt x="751" y="2045"/>
                  </a:lnTo>
                  <a:lnTo>
                    <a:pt x="819" y="2004"/>
                  </a:lnTo>
                  <a:lnTo>
                    <a:pt x="859" y="1964"/>
                  </a:lnTo>
                  <a:lnTo>
                    <a:pt x="928" y="1896"/>
                  </a:lnTo>
                  <a:lnTo>
                    <a:pt x="996" y="1800"/>
                  </a:lnTo>
                  <a:lnTo>
                    <a:pt x="1065" y="1690"/>
                  </a:lnTo>
                  <a:lnTo>
                    <a:pt x="1146" y="1554"/>
                  </a:lnTo>
                  <a:lnTo>
                    <a:pt x="1174" y="1473"/>
                  </a:lnTo>
                  <a:lnTo>
                    <a:pt x="1214" y="1363"/>
                  </a:lnTo>
                  <a:lnTo>
                    <a:pt x="1242" y="1241"/>
                  </a:lnTo>
                  <a:lnTo>
                    <a:pt x="1255" y="1173"/>
                  </a:lnTo>
                  <a:lnTo>
                    <a:pt x="1269" y="1063"/>
                  </a:lnTo>
                  <a:lnTo>
                    <a:pt x="1269" y="1009"/>
                  </a:lnTo>
                  <a:lnTo>
                    <a:pt x="1269" y="927"/>
                  </a:lnTo>
                  <a:lnTo>
                    <a:pt x="1255" y="859"/>
                  </a:lnTo>
                  <a:lnTo>
                    <a:pt x="1255" y="818"/>
                  </a:lnTo>
                  <a:lnTo>
                    <a:pt x="1229" y="750"/>
                  </a:lnTo>
                  <a:lnTo>
                    <a:pt x="1201" y="682"/>
                  </a:lnTo>
                  <a:lnTo>
                    <a:pt x="1174" y="640"/>
                  </a:lnTo>
                  <a:lnTo>
                    <a:pt x="1146" y="586"/>
                  </a:lnTo>
                  <a:lnTo>
                    <a:pt x="1106" y="531"/>
                  </a:lnTo>
                  <a:lnTo>
                    <a:pt x="1065" y="491"/>
                  </a:lnTo>
                  <a:lnTo>
                    <a:pt x="1038" y="450"/>
                  </a:lnTo>
                  <a:lnTo>
                    <a:pt x="983" y="408"/>
                  </a:lnTo>
                  <a:lnTo>
                    <a:pt x="901" y="340"/>
                  </a:lnTo>
                  <a:lnTo>
                    <a:pt x="942" y="327"/>
                  </a:lnTo>
                  <a:lnTo>
                    <a:pt x="983" y="300"/>
                  </a:lnTo>
                  <a:lnTo>
                    <a:pt x="1010" y="231"/>
                  </a:lnTo>
                  <a:lnTo>
                    <a:pt x="1010" y="191"/>
                  </a:lnTo>
                  <a:lnTo>
                    <a:pt x="996" y="136"/>
                  </a:lnTo>
                  <a:lnTo>
                    <a:pt x="955" y="95"/>
                  </a:lnTo>
                  <a:lnTo>
                    <a:pt x="942" y="68"/>
                  </a:lnTo>
                  <a:lnTo>
                    <a:pt x="901" y="40"/>
                  </a:lnTo>
                  <a:lnTo>
                    <a:pt x="874" y="13"/>
                  </a:lnTo>
                  <a:lnTo>
                    <a:pt x="832" y="0"/>
                  </a:lnTo>
                  <a:lnTo>
                    <a:pt x="751" y="53"/>
                  </a:lnTo>
                </a:path>
              </a:pathLst>
            </a:custGeom>
            <a:noFill/>
            <a:ln w="0">
              <a:solidFill>
                <a:srgbClr val="000000"/>
              </a:solidFill>
              <a:round/>
              <a:headEnd/>
              <a:tailEnd/>
            </a:ln>
          </p:spPr>
          <p:txBody>
            <a:bodyPr/>
            <a:lstStyle/>
            <a:p>
              <a:endParaRPr lang="en-US"/>
            </a:p>
          </p:txBody>
        </p:sp>
        <p:sp>
          <p:nvSpPr>
            <p:cNvPr id="15523" name="Freeform 170"/>
            <p:cNvSpPr>
              <a:spLocks/>
            </p:cNvSpPr>
            <p:nvPr/>
          </p:nvSpPr>
          <p:spPr bwMode="auto">
            <a:xfrm>
              <a:off x="2269" y="2515"/>
              <a:ext cx="423" cy="800"/>
            </a:xfrm>
            <a:custGeom>
              <a:avLst/>
              <a:gdLst>
                <a:gd name="T0" fmla="*/ 0 w 1269"/>
                <a:gd name="T1" fmla="*/ 0 h 2398"/>
                <a:gd name="T2" fmla="*/ 0 w 1269"/>
                <a:gd name="T3" fmla="*/ 0 h 2398"/>
                <a:gd name="T4" fmla="*/ 0 w 1269"/>
                <a:gd name="T5" fmla="*/ 0 h 2398"/>
                <a:gd name="T6" fmla="*/ 0 w 1269"/>
                <a:gd name="T7" fmla="*/ 0 h 2398"/>
                <a:gd name="T8" fmla="*/ 0 w 1269"/>
                <a:gd name="T9" fmla="*/ 0 h 2398"/>
                <a:gd name="T10" fmla="*/ 0 w 1269"/>
                <a:gd name="T11" fmla="*/ 0 h 2398"/>
                <a:gd name="T12" fmla="*/ 0 w 1269"/>
                <a:gd name="T13" fmla="*/ 0 h 2398"/>
                <a:gd name="T14" fmla="*/ 0 w 1269"/>
                <a:gd name="T15" fmla="*/ 0 h 2398"/>
                <a:gd name="T16" fmla="*/ 0 w 1269"/>
                <a:gd name="T17" fmla="*/ 0 h 2398"/>
                <a:gd name="T18" fmla="*/ 0 w 1269"/>
                <a:gd name="T19" fmla="*/ 0 h 2398"/>
                <a:gd name="T20" fmla="*/ 0 w 1269"/>
                <a:gd name="T21" fmla="*/ 0 h 2398"/>
                <a:gd name="T22" fmla="*/ 0 w 1269"/>
                <a:gd name="T23" fmla="*/ 0 h 2398"/>
                <a:gd name="T24" fmla="*/ 0 w 1269"/>
                <a:gd name="T25" fmla="*/ 0 h 2398"/>
                <a:gd name="T26" fmla="*/ 0 w 1269"/>
                <a:gd name="T27" fmla="*/ 0 h 2398"/>
                <a:gd name="T28" fmla="*/ 0 w 1269"/>
                <a:gd name="T29" fmla="*/ 0 h 2398"/>
                <a:gd name="T30" fmla="*/ 0 w 1269"/>
                <a:gd name="T31" fmla="*/ 0 h 2398"/>
                <a:gd name="T32" fmla="*/ 0 w 1269"/>
                <a:gd name="T33" fmla="*/ 0 h 2398"/>
                <a:gd name="T34" fmla="*/ 0 w 1269"/>
                <a:gd name="T35" fmla="*/ 0 h 2398"/>
                <a:gd name="T36" fmla="*/ 0 w 1269"/>
                <a:gd name="T37" fmla="*/ 0 h 2398"/>
                <a:gd name="T38" fmla="*/ 0 w 1269"/>
                <a:gd name="T39" fmla="*/ 0 h 2398"/>
                <a:gd name="T40" fmla="*/ 0 w 1269"/>
                <a:gd name="T41" fmla="*/ 0 h 2398"/>
                <a:gd name="T42" fmla="*/ 0 w 1269"/>
                <a:gd name="T43" fmla="*/ 0 h 2398"/>
                <a:gd name="T44" fmla="*/ 0 w 1269"/>
                <a:gd name="T45" fmla="*/ 0 h 2398"/>
                <a:gd name="T46" fmla="*/ 0 w 1269"/>
                <a:gd name="T47" fmla="*/ 0 h 2398"/>
                <a:gd name="T48" fmla="*/ 0 w 1269"/>
                <a:gd name="T49" fmla="*/ 0 h 2398"/>
                <a:gd name="T50" fmla="*/ 0 w 1269"/>
                <a:gd name="T51" fmla="*/ 0 h 2398"/>
                <a:gd name="T52" fmla="*/ 0 w 1269"/>
                <a:gd name="T53" fmla="*/ 0 h 2398"/>
                <a:gd name="T54" fmla="*/ 0 w 1269"/>
                <a:gd name="T55" fmla="*/ 0 h 2398"/>
                <a:gd name="T56" fmla="*/ 0 w 1269"/>
                <a:gd name="T57" fmla="*/ 0 h 2398"/>
                <a:gd name="T58" fmla="*/ 0 w 1269"/>
                <a:gd name="T59" fmla="*/ 0 h 2398"/>
                <a:gd name="T60" fmla="*/ 0 w 1269"/>
                <a:gd name="T61" fmla="*/ 0 h 2398"/>
                <a:gd name="T62" fmla="*/ 0 w 1269"/>
                <a:gd name="T63" fmla="*/ 0 h 2398"/>
                <a:gd name="T64" fmla="*/ 0 w 1269"/>
                <a:gd name="T65" fmla="*/ 0 h 2398"/>
                <a:gd name="T66" fmla="*/ 0 w 1269"/>
                <a:gd name="T67" fmla="*/ 0 h 2398"/>
                <a:gd name="T68" fmla="*/ 0 w 1269"/>
                <a:gd name="T69" fmla="*/ 0 h 2398"/>
                <a:gd name="T70" fmla="*/ 0 w 1269"/>
                <a:gd name="T71" fmla="*/ 0 h 2398"/>
                <a:gd name="T72" fmla="*/ 0 w 1269"/>
                <a:gd name="T73" fmla="*/ 0 h 2398"/>
                <a:gd name="T74" fmla="*/ 0 w 1269"/>
                <a:gd name="T75" fmla="*/ 0 h 2398"/>
                <a:gd name="T76" fmla="*/ 0 w 1269"/>
                <a:gd name="T77" fmla="*/ 0 h 2398"/>
                <a:gd name="T78" fmla="*/ 0 w 1269"/>
                <a:gd name="T79" fmla="*/ 0 h 2398"/>
                <a:gd name="T80" fmla="*/ 0 w 1269"/>
                <a:gd name="T81" fmla="*/ 0 h 2398"/>
                <a:gd name="T82" fmla="*/ 0 w 1269"/>
                <a:gd name="T83" fmla="*/ 0 h 2398"/>
                <a:gd name="T84" fmla="*/ 0 w 1269"/>
                <a:gd name="T85" fmla="*/ 0 h 2398"/>
                <a:gd name="T86" fmla="*/ 0 w 1269"/>
                <a:gd name="T87" fmla="*/ 0 h 2398"/>
                <a:gd name="T88" fmla="*/ 0 w 1269"/>
                <a:gd name="T89" fmla="*/ 0 h 23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9"/>
                <a:gd name="T136" fmla="*/ 0 h 2398"/>
                <a:gd name="T137" fmla="*/ 1269 w 1269"/>
                <a:gd name="T138" fmla="*/ 2398 h 23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9" h="2398">
                  <a:moveTo>
                    <a:pt x="751" y="53"/>
                  </a:moveTo>
                  <a:lnTo>
                    <a:pt x="791" y="68"/>
                  </a:lnTo>
                  <a:lnTo>
                    <a:pt x="859" y="95"/>
                  </a:lnTo>
                  <a:lnTo>
                    <a:pt x="914" y="123"/>
                  </a:lnTo>
                  <a:lnTo>
                    <a:pt x="928" y="163"/>
                  </a:lnTo>
                  <a:lnTo>
                    <a:pt x="928" y="176"/>
                  </a:lnTo>
                  <a:lnTo>
                    <a:pt x="928" y="217"/>
                  </a:lnTo>
                  <a:lnTo>
                    <a:pt x="914" y="231"/>
                  </a:lnTo>
                  <a:lnTo>
                    <a:pt x="874" y="259"/>
                  </a:lnTo>
                  <a:lnTo>
                    <a:pt x="846" y="259"/>
                  </a:lnTo>
                  <a:lnTo>
                    <a:pt x="819" y="259"/>
                  </a:lnTo>
                  <a:lnTo>
                    <a:pt x="738" y="259"/>
                  </a:lnTo>
                  <a:lnTo>
                    <a:pt x="738" y="286"/>
                  </a:lnTo>
                  <a:lnTo>
                    <a:pt x="764" y="313"/>
                  </a:lnTo>
                  <a:lnTo>
                    <a:pt x="778" y="340"/>
                  </a:lnTo>
                  <a:lnTo>
                    <a:pt x="832" y="381"/>
                  </a:lnTo>
                  <a:lnTo>
                    <a:pt x="901" y="436"/>
                  </a:lnTo>
                  <a:lnTo>
                    <a:pt x="928" y="450"/>
                  </a:lnTo>
                  <a:lnTo>
                    <a:pt x="983" y="504"/>
                  </a:lnTo>
                  <a:lnTo>
                    <a:pt x="1038" y="544"/>
                  </a:lnTo>
                  <a:lnTo>
                    <a:pt x="1065" y="599"/>
                  </a:lnTo>
                  <a:lnTo>
                    <a:pt x="1119" y="695"/>
                  </a:lnTo>
                  <a:lnTo>
                    <a:pt x="1159" y="750"/>
                  </a:lnTo>
                  <a:lnTo>
                    <a:pt x="1174" y="831"/>
                  </a:lnTo>
                  <a:lnTo>
                    <a:pt x="1174" y="927"/>
                  </a:lnTo>
                  <a:lnTo>
                    <a:pt x="1174" y="1105"/>
                  </a:lnTo>
                  <a:lnTo>
                    <a:pt x="1174" y="1145"/>
                  </a:lnTo>
                  <a:lnTo>
                    <a:pt x="1159" y="1227"/>
                  </a:lnTo>
                  <a:lnTo>
                    <a:pt x="1146" y="1282"/>
                  </a:lnTo>
                  <a:lnTo>
                    <a:pt x="1119" y="1390"/>
                  </a:lnTo>
                  <a:lnTo>
                    <a:pt x="1106" y="1445"/>
                  </a:lnTo>
                  <a:lnTo>
                    <a:pt x="1010" y="1649"/>
                  </a:lnTo>
                  <a:lnTo>
                    <a:pt x="914" y="1800"/>
                  </a:lnTo>
                  <a:lnTo>
                    <a:pt x="819" y="1909"/>
                  </a:lnTo>
                  <a:lnTo>
                    <a:pt x="764" y="1964"/>
                  </a:lnTo>
                  <a:lnTo>
                    <a:pt x="723" y="2017"/>
                  </a:lnTo>
                  <a:lnTo>
                    <a:pt x="668" y="2045"/>
                  </a:lnTo>
                  <a:lnTo>
                    <a:pt x="587" y="2100"/>
                  </a:lnTo>
                  <a:lnTo>
                    <a:pt x="478" y="2181"/>
                  </a:lnTo>
                  <a:lnTo>
                    <a:pt x="423" y="2208"/>
                  </a:lnTo>
                  <a:lnTo>
                    <a:pt x="355" y="2249"/>
                  </a:lnTo>
                  <a:lnTo>
                    <a:pt x="192" y="2330"/>
                  </a:lnTo>
                  <a:lnTo>
                    <a:pt x="96" y="2358"/>
                  </a:lnTo>
                  <a:lnTo>
                    <a:pt x="41" y="2385"/>
                  </a:lnTo>
                  <a:lnTo>
                    <a:pt x="0" y="2398"/>
                  </a:lnTo>
                  <a:lnTo>
                    <a:pt x="109" y="2385"/>
                  </a:lnTo>
                  <a:lnTo>
                    <a:pt x="164" y="2358"/>
                  </a:lnTo>
                  <a:lnTo>
                    <a:pt x="247" y="2343"/>
                  </a:lnTo>
                  <a:lnTo>
                    <a:pt x="328" y="2330"/>
                  </a:lnTo>
                  <a:lnTo>
                    <a:pt x="383" y="2290"/>
                  </a:lnTo>
                  <a:lnTo>
                    <a:pt x="464" y="2249"/>
                  </a:lnTo>
                  <a:lnTo>
                    <a:pt x="519" y="2208"/>
                  </a:lnTo>
                  <a:lnTo>
                    <a:pt x="574" y="2195"/>
                  </a:lnTo>
                  <a:lnTo>
                    <a:pt x="628" y="2155"/>
                  </a:lnTo>
                  <a:lnTo>
                    <a:pt x="683" y="2113"/>
                  </a:lnTo>
                  <a:lnTo>
                    <a:pt x="751" y="2045"/>
                  </a:lnTo>
                  <a:lnTo>
                    <a:pt x="819" y="2004"/>
                  </a:lnTo>
                  <a:lnTo>
                    <a:pt x="859" y="1964"/>
                  </a:lnTo>
                  <a:lnTo>
                    <a:pt x="928" y="1896"/>
                  </a:lnTo>
                  <a:lnTo>
                    <a:pt x="996" y="1800"/>
                  </a:lnTo>
                  <a:lnTo>
                    <a:pt x="1065" y="1690"/>
                  </a:lnTo>
                  <a:lnTo>
                    <a:pt x="1146" y="1554"/>
                  </a:lnTo>
                  <a:lnTo>
                    <a:pt x="1174" y="1473"/>
                  </a:lnTo>
                  <a:lnTo>
                    <a:pt x="1214" y="1363"/>
                  </a:lnTo>
                  <a:lnTo>
                    <a:pt x="1242" y="1241"/>
                  </a:lnTo>
                  <a:lnTo>
                    <a:pt x="1255" y="1173"/>
                  </a:lnTo>
                  <a:lnTo>
                    <a:pt x="1269" y="1063"/>
                  </a:lnTo>
                  <a:lnTo>
                    <a:pt x="1269" y="1009"/>
                  </a:lnTo>
                  <a:lnTo>
                    <a:pt x="1269" y="927"/>
                  </a:lnTo>
                  <a:lnTo>
                    <a:pt x="1255" y="859"/>
                  </a:lnTo>
                  <a:lnTo>
                    <a:pt x="1255" y="818"/>
                  </a:lnTo>
                  <a:lnTo>
                    <a:pt x="1229" y="750"/>
                  </a:lnTo>
                  <a:lnTo>
                    <a:pt x="1201" y="682"/>
                  </a:lnTo>
                  <a:lnTo>
                    <a:pt x="1174" y="640"/>
                  </a:lnTo>
                  <a:lnTo>
                    <a:pt x="1146" y="586"/>
                  </a:lnTo>
                  <a:lnTo>
                    <a:pt x="1106" y="531"/>
                  </a:lnTo>
                  <a:lnTo>
                    <a:pt x="1065" y="491"/>
                  </a:lnTo>
                  <a:lnTo>
                    <a:pt x="1038" y="450"/>
                  </a:lnTo>
                  <a:lnTo>
                    <a:pt x="983" y="408"/>
                  </a:lnTo>
                  <a:lnTo>
                    <a:pt x="901" y="340"/>
                  </a:lnTo>
                  <a:lnTo>
                    <a:pt x="942" y="327"/>
                  </a:lnTo>
                  <a:lnTo>
                    <a:pt x="983" y="300"/>
                  </a:lnTo>
                  <a:lnTo>
                    <a:pt x="1010" y="231"/>
                  </a:lnTo>
                  <a:lnTo>
                    <a:pt x="1010" y="191"/>
                  </a:lnTo>
                  <a:lnTo>
                    <a:pt x="996" y="136"/>
                  </a:lnTo>
                  <a:lnTo>
                    <a:pt x="955" y="95"/>
                  </a:lnTo>
                  <a:lnTo>
                    <a:pt x="942" y="68"/>
                  </a:lnTo>
                  <a:lnTo>
                    <a:pt x="901" y="40"/>
                  </a:lnTo>
                  <a:lnTo>
                    <a:pt x="874" y="13"/>
                  </a:lnTo>
                  <a:lnTo>
                    <a:pt x="832" y="0"/>
                  </a:lnTo>
                  <a:lnTo>
                    <a:pt x="751" y="53"/>
                  </a:lnTo>
                </a:path>
              </a:pathLst>
            </a:custGeom>
            <a:noFill/>
            <a:ln w="0">
              <a:solidFill>
                <a:srgbClr val="000000"/>
              </a:solidFill>
              <a:round/>
              <a:headEnd/>
              <a:tailEnd/>
            </a:ln>
          </p:spPr>
          <p:txBody>
            <a:bodyPr/>
            <a:lstStyle/>
            <a:p>
              <a:endParaRPr lang="en-US"/>
            </a:p>
          </p:txBody>
        </p:sp>
        <p:sp>
          <p:nvSpPr>
            <p:cNvPr id="15524" name="Freeform 171"/>
            <p:cNvSpPr>
              <a:spLocks/>
            </p:cNvSpPr>
            <p:nvPr/>
          </p:nvSpPr>
          <p:spPr bwMode="auto">
            <a:xfrm>
              <a:off x="2296" y="2379"/>
              <a:ext cx="159" cy="159"/>
            </a:xfrm>
            <a:custGeom>
              <a:avLst/>
              <a:gdLst>
                <a:gd name="T0" fmla="*/ 0 w 477"/>
                <a:gd name="T1" fmla="*/ 0 h 478"/>
                <a:gd name="T2" fmla="*/ 0 w 477"/>
                <a:gd name="T3" fmla="*/ 0 h 478"/>
                <a:gd name="T4" fmla="*/ 0 w 477"/>
                <a:gd name="T5" fmla="*/ 0 h 478"/>
                <a:gd name="T6" fmla="*/ 0 w 477"/>
                <a:gd name="T7" fmla="*/ 0 h 478"/>
                <a:gd name="T8" fmla="*/ 0 w 477"/>
                <a:gd name="T9" fmla="*/ 0 h 478"/>
                <a:gd name="T10" fmla="*/ 0 w 477"/>
                <a:gd name="T11" fmla="*/ 0 h 478"/>
                <a:gd name="T12" fmla="*/ 0 w 477"/>
                <a:gd name="T13" fmla="*/ 0 h 478"/>
                <a:gd name="T14" fmla="*/ 0 w 477"/>
                <a:gd name="T15" fmla="*/ 0 h 478"/>
                <a:gd name="T16" fmla="*/ 0 w 477"/>
                <a:gd name="T17" fmla="*/ 0 h 478"/>
                <a:gd name="T18" fmla="*/ 0 w 477"/>
                <a:gd name="T19" fmla="*/ 0 h 478"/>
                <a:gd name="T20" fmla="*/ 0 w 477"/>
                <a:gd name="T21" fmla="*/ 0 h 478"/>
                <a:gd name="T22" fmla="*/ 0 w 477"/>
                <a:gd name="T23" fmla="*/ 0 h 478"/>
                <a:gd name="T24" fmla="*/ 0 w 477"/>
                <a:gd name="T25" fmla="*/ 0 h 478"/>
                <a:gd name="T26" fmla="*/ 0 w 477"/>
                <a:gd name="T27" fmla="*/ 0 h 478"/>
                <a:gd name="T28" fmla="*/ 0 w 477"/>
                <a:gd name="T29" fmla="*/ 0 h 478"/>
                <a:gd name="T30" fmla="*/ 0 w 477"/>
                <a:gd name="T31" fmla="*/ 0 h 478"/>
                <a:gd name="T32" fmla="*/ 0 w 477"/>
                <a:gd name="T33" fmla="*/ 0 h 478"/>
                <a:gd name="T34" fmla="*/ 0 w 477"/>
                <a:gd name="T35" fmla="*/ 0 h 478"/>
                <a:gd name="T36" fmla="*/ 0 w 477"/>
                <a:gd name="T37" fmla="*/ 0 h 478"/>
                <a:gd name="T38" fmla="*/ 0 w 477"/>
                <a:gd name="T39" fmla="*/ 0 h 478"/>
                <a:gd name="T40" fmla="*/ 0 w 477"/>
                <a:gd name="T41" fmla="*/ 0 h 478"/>
                <a:gd name="T42" fmla="*/ 0 w 477"/>
                <a:gd name="T43" fmla="*/ 0 h 478"/>
                <a:gd name="T44" fmla="*/ 0 w 477"/>
                <a:gd name="T45" fmla="*/ 0 h 478"/>
                <a:gd name="T46" fmla="*/ 0 w 477"/>
                <a:gd name="T47" fmla="*/ 0 h 478"/>
                <a:gd name="T48" fmla="*/ 0 w 477"/>
                <a:gd name="T49" fmla="*/ 0 h 478"/>
                <a:gd name="T50" fmla="*/ 0 w 477"/>
                <a:gd name="T51" fmla="*/ 0 h 478"/>
                <a:gd name="T52" fmla="*/ 0 w 477"/>
                <a:gd name="T53" fmla="*/ 0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7"/>
                <a:gd name="T82" fmla="*/ 0 h 478"/>
                <a:gd name="T83" fmla="*/ 477 w 477"/>
                <a:gd name="T84" fmla="*/ 478 h 4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7" h="478">
                  <a:moveTo>
                    <a:pt x="0" y="14"/>
                  </a:moveTo>
                  <a:lnTo>
                    <a:pt x="81" y="42"/>
                  </a:lnTo>
                  <a:lnTo>
                    <a:pt x="122" y="55"/>
                  </a:lnTo>
                  <a:lnTo>
                    <a:pt x="177" y="82"/>
                  </a:lnTo>
                  <a:lnTo>
                    <a:pt x="217" y="110"/>
                  </a:lnTo>
                  <a:lnTo>
                    <a:pt x="245" y="136"/>
                  </a:lnTo>
                  <a:lnTo>
                    <a:pt x="285" y="178"/>
                  </a:lnTo>
                  <a:lnTo>
                    <a:pt x="313" y="232"/>
                  </a:lnTo>
                  <a:lnTo>
                    <a:pt x="340" y="327"/>
                  </a:lnTo>
                  <a:lnTo>
                    <a:pt x="353" y="369"/>
                  </a:lnTo>
                  <a:lnTo>
                    <a:pt x="353" y="423"/>
                  </a:lnTo>
                  <a:lnTo>
                    <a:pt x="340" y="478"/>
                  </a:lnTo>
                  <a:lnTo>
                    <a:pt x="436" y="450"/>
                  </a:lnTo>
                  <a:lnTo>
                    <a:pt x="477" y="382"/>
                  </a:lnTo>
                  <a:lnTo>
                    <a:pt x="436" y="369"/>
                  </a:lnTo>
                  <a:lnTo>
                    <a:pt x="422" y="355"/>
                  </a:lnTo>
                  <a:lnTo>
                    <a:pt x="422" y="300"/>
                  </a:lnTo>
                  <a:lnTo>
                    <a:pt x="381" y="259"/>
                  </a:lnTo>
                  <a:lnTo>
                    <a:pt x="368" y="205"/>
                  </a:lnTo>
                  <a:lnTo>
                    <a:pt x="340" y="178"/>
                  </a:lnTo>
                  <a:lnTo>
                    <a:pt x="300" y="123"/>
                  </a:lnTo>
                  <a:lnTo>
                    <a:pt x="285" y="110"/>
                  </a:lnTo>
                  <a:lnTo>
                    <a:pt x="232" y="68"/>
                  </a:lnTo>
                  <a:lnTo>
                    <a:pt x="177" y="42"/>
                  </a:lnTo>
                  <a:lnTo>
                    <a:pt x="149" y="14"/>
                  </a:lnTo>
                  <a:lnTo>
                    <a:pt x="81" y="0"/>
                  </a:lnTo>
                  <a:lnTo>
                    <a:pt x="0" y="14"/>
                  </a:lnTo>
                  <a:close/>
                </a:path>
              </a:pathLst>
            </a:custGeom>
            <a:solidFill>
              <a:srgbClr val="0E0D0D"/>
            </a:solidFill>
            <a:ln w="9525">
              <a:noFill/>
              <a:round/>
              <a:headEnd/>
              <a:tailEnd/>
            </a:ln>
          </p:spPr>
          <p:txBody>
            <a:bodyPr/>
            <a:lstStyle/>
            <a:p>
              <a:endParaRPr lang="en-US"/>
            </a:p>
          </p:txBody>
        </p:sp>
        <p:sp>
          <p:nvSpPr>
            <p:cNvPr id="15525" name="Freeform 172"/>
            <p:cNvSpPr>
              <a:spLocks/>
            </p:cNvSpPr>
            <p:nvPr/>
          </p:nvSpPr>
          <p:spPr bwMode="auto">
            <a:xfrm>
              <a:off x="2296" y="2379"/>
              <a:ext cx="159" cy="159"/>
            </a:xfrm>
            <a:custGeom>
              <a:avLst/>
              <a:gdLst>
                <a:gd name="T0" fmla="*/ 0 w 477"/>
                <a:gd name="T1" fmla="*/ 0 h 478"/>
                <a:gd name="T2" fmla="*/ 0 w 477"/>
                <a:gd name="T3" fmla="*/ 0 h 478"/>
                <a:gd name="T4" fmla="*/ 0 w 477"/>
                <a:gd name="T5" fmla="*/ 0 h 478"/>
                <a:gd name="T6" fmla="*/ 0 w 477"/>
                <a:gd name="T7" fmla="*/ 0 h 478"/>
                <a:gd name="T8" fmla="*/ 0 w 477"/>
                <a:gd name="T9" fmla="*/ 0 h 478"/>
                <a:gd name="T10" fmla="*/ 0 w 477"/>
                <a:gd name="T11" fmla="*/ 0 h 478"/>
                <a:gd name="T12" fmla="*/ 0 w 477"/>
                <a:gd name="T13" fmla="*/ 0 h 478"/>
                <a:gd name="T14" fmla="*/ 0 w 477"/>
                <a:gd name="T15" fmla="*/ 0 h 478"/>
                <a:gd name="T16" fmla="*/ 0 w 477"/>
                <a:gd name="T17" fmla="*/ 0 h 478"/>
                <a:gd name="T18" fmla="*/ 0 w 477"/>
                <a:gd name="T19" fmla="*/ 0 h 478"/>
                <a:gd name="T20" fmla="*/ 0 w 477"/>
                <a:gd name="T21" fmla="*/ 0 h 478"/>
                <a:gd name="T22" fmla="*/ 0 w 477"/>
                <a:gd name="T23" fmla="*/ 0 h 478"/>
                <a:gd name="T24" fmla="*/ 0 w 477"/>
                <a:gd name="T25" fmla="*/ 0 h 478"/>
                <a:gd name="T26" fmla="*/ 0 w 477"/>
                <a:gd name="T27" fmla="*/ 0 h 478"/>
                <a:gd name="T28" fmla="*/ 0 w 477"/>
                <a:gd name="T29" fmla="*/ 0 h 478"/>
                <a:gd name="T30" fmla="*/ 0 w 477"/>
                <a:gd name="T31" fmla="*/ 0 h 478"/>
                <a:gd name="T32" fmla="*/ 0 w 477"/>
                <a:gd name="T33" fmla="*/ 0 h 478"/>
                <a:gd name="T34" fmla="*/ 0 w 477"/>
                <a:gd name="T35" fmla="*/ 0 h 478"/>
                <a:gd name="T36" fmla="*/ 0 w 477"/>
                <a:gd name="T37" fmla="*/ 0 h 478"/>
                <a:gd name="T38" fmla="*/ 0 w 477"/>
                <a:gd name="T39" fmla="*/ 0 h 478"/>
                <a:gd name="T40" fmla="*/ 0 w 477"/>
                <a:gd name="T41" fmla="*/ 0 h 478"/>
                <a:gd name="T42" fmla="*/ 0 w 477"/>
                <a:gd name="T43" fmla="*/ 0 h 478"/>
                <a:gd name="T44" fmla="*/ 0 w 477"/>
                <a:gd name="T45" fmla="*/ 0 h 478"/>
                <a:gd name="T46" fmla="*/ 0 w 477"/>
                <a:gd name="T47" fmla="*/ 0 h 478"/>
                <a:gd name="T48" fmla="*/ 0 w 477"/>
                <a:gd name="T49" fmla="*/ 0 h 478"/>
                <a:gd name="T50" fmla="*/ 0 w 477"/>
                <a:gd name="T51" fmla="*/ 0 h 478"/>
                <a:gd name="T52" fmla="*/ 0 w 477"/>
                <a:gd name="T53" fmla="*/ 0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7"/>
                <a:gd name="T82" fmla="*/ 0 h 478"/>
                <a:gd name="T83" fmla="*/ 477 w 477"/>
                <a:gd name="T84" fmla="*/ 478 h 4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7" h="478">
                  <a:moveTo>
                    <a:pt x="0" y="14"/>
                  </a:moveTo>
                  <a:lnTo>
                    <a:pt x="81" y="42"/>
                  </a:lnTo>
                  <a:lnTo>
                    <a:pt x="122" y="55"/>
                  </a:lnTo>
                  <a:lnTo>
                    <a:pt x="177" y="82"/>
                  </a:lnTo>
                  <a:lnTo>
                    <a:pt x="217" y="110"/>
                  </a:lnTo>
                  <a:lnTo>
                    <a:pt x="245" y="136"/>
                  </a:lnTo>
                  <a:lnTo>
                    <a:pt x="285" y="178"/>
                  </a:lnTo>
                  <a:lnTo>
                    <a:pt x="313" y="232"/>
                  </a:lnTo>
                  <a:lnTo>
                    <a:pt x="340" y="327"/>
                  </a:lnTo>
                  <a:lnTo>
                    <a:pt x="353" y="369"/>
                  </a:lnTo>
                  <a:lnTo>
                    <a:pt x="353" y="423"/>
                  </a:lnTo>
                  <a:lnTo>
                    <a:pt x="340" y="478"/>
                  </a:lnTo>
                  <a:lnTo>
                    <a:pt x="436" y="450"/>
                  </a:lnTo>
                  <a:lnTo>
                    <a:pt x="477" y="382"/>
                  </a:lnTo>
                  <a:lnTo>
                    <a:pt x="436" y="369"/>
                  </a:lnTo>
                  <a:lnTo>
                    <a:pt x="422" y="355"/>
                  </a:lnTo>
                  <a:lnTo>
                    <a:pt x="422" y="300"/>
                  </a:lnTo>
                  <a:lnTo>
                    <a:pt x="381" y="259"/>
                  </a:lnTo>
                  <a:lnTo>
                    <a:pt x="368" y="205"/>
                  </a:lnTo>
                  <a:lnTo>
                    <a:pt x="340" y="178"/>
                  </a:lnTo>
                  <a:lnTo>
                    <a:pt x="300" y="123"/>
                  </a:lnTo>
                  <a:lnTo>
                    <a:pt x="285" y="110"/>
                  </a:lnTo>
                  <a:lnTo>
                    <a:pt x="232" y="68"/>
                  </a:lnTo>
                  <a:lnTo>
                    <a:pt x="177" y="42"/>
                  </a:lnTo>
                  <a:lnTo>
                    <a:pt x="149" y="14"/>
                  </a:lnTo>
                  <a:lnTo>
                    <a:pt x="81" y="0"/>
                  </a:lnTo>
                  <a:lnTo>
                    <a:pt x="0" y="14"/>
                  </a:lnTo>
                </a:path>
              </a:pathLst>
            </a:custGeom>
            <a:noFill/>
            <a:ln w="0">
              <a:solidFill>
                <a:srgbClr val="000000"/>
              </a:solidFill>
              <a:round/>
              <a:headEnd/>
              <a:tailEnd/>
            </a:ln>
          </p:spPr>
          <p:txBody>
            <a:bodyPr/>
            <a:lstStyle/>
            <a:p>
              <a:endParaRPr lang="en-US"/>
            </a:p>
          </p:txBody>
        </p:sp>
        <p:sp>
          <p:nvSpPr>
            <p:cNvPr id="15526" name="Freeform 173"/>
            <p:cNvSpPr>
              <a:spLocks/>
            </p:cNvSpPr>
            <p:nvPr/>
          </p:nvSpPr>
          <p:spPr bwMode="auto">
            <a:xfrm>
              <a:off x="2296" y="2379"/>
              <a:ext cx="159" cy="159"/>
            </a:xfrm>
            <a:custGeom>
              <a:avLst/>
              <a:gdLst>
                <a:gd name="T0" fmla="*/ 0 w 477"/>
                <a:gd name="T1" fmla="*/ 0 h 478"/>
                <a:gd name="T2" fmla="*/ 0 w 477"/>
                <a:gd name="T3" fmla="*/ 0 h 478"/>
                <a:gd name="T4" fmla="*/ 0 w 477"/>
                <a:gd name="T5" fmla="*/ 0 h 478"/>
                <a:gd name="T6" fmla="*/ 0 w 477"/>
                <a:gd name="T7" fmla="*/ 0 h 478"/>
                <a:gd name="T8" fmla="*/ 0 w 477"/>
                <a:gd name="T9" fmla="*/ 0 h 478"/>
                <a:gd name="T10" fmla="*/ 0 w 477"/>
                <a:gd name="T11" fmla="*/ 0 h 478"/>
                <a:gd name="T12" fmla="*/ 0 w 477"/>
                <a:gd name="T13" fmla="*/ 0 h 478"/>
                <a:gd name="T14" fmla="*/ 0 w 477"/>
                <a:gd name="T15" fmla="*/ 0 h 478"/>
                <a:gd name="T16" fmla="*/ 0 w 477"/>
                <a:gd name="T17" fmla="*/ 0 h 478"/>
                <a:gd name="T18" fmla="*/ 0 w 477"/>
                <a:gd name="T19" fmla="*/ 0 h 478"/>
                <a:gd name="T20" fmla="*/ 0 w 477"/>
                <a:gd name="T21" fmla="*/ 0 h 478"/>
                <a:gd name="T22" fmla="*/ 0 w 477"/>
                <a:gd name="T23" fmla="*/ 0 h 478"/>
                <a:gd name="T24" fmla="*/ 0 w 477"/>
                <a:gd name="T25" fmla="*/ 0 h 478"/>
                <a:gd name="T26" fmla="*/ 0 w 477"/>
                <a:gd name="T27" fmla="*/ 0 h 478"/>
                <a:gd name="T28" fmla="*/ 0 w 477"/>
                <a:gd name="T29" fmla="*/ 0 h 478"/>
                <a:gd name="T30" fmla="*/ 0 w 477"/>
                <a:gd name="T31" fmla="*/ 0 h 478"/>
                <a:gd name="T32" fmla="*/ 0 w 477"/>
                <a:gd name="T33" fmla="*/ 0 h 478"/>
                <a:gd name="T34" fmla="*/ 0 w 477"/>
                <a:gd name="T35" fmla="*/ 0 h 478"/>
                <a:gd name="T36" fmla="*/ 0 w 477"/>
                <a:gd name="T37" fmla="*/ 0 h 478"/>
                <a:gd name="T38" fmla="*/ 0 w 477"/>
                <a:gd name="T39" fmla="*/ 0 h 478"/>
                <a:gd name="T40" fmla="*/ 0 w 477"/>
                <a:gd name="T41" fmla="*/ 0 h 478"/>
                <a:gd name="T42" fmla="*/ 0 w 477"/>
                <a:gd name="T43" fmla="*/ 0 h 478"/>
                <a:gd name="T44" fmla="*/ 0 w 477"/>
                <a:gd name="T45" fmla="*/ 0 h 478"/>
                <a:gd name="T46" fmla="*/ 0 w 477"/>
                <a:gd name="T47" fmla="*/ 0 h 478"/>
                <a:gd name="T48" fmla="*/ 0 w 477"/>
                <a:gd name="T49" fmla="*/ 0 h 478"/>
                <a:gd name="T50" fmla="*/ 0 w 477"/>
                <a:gd name="T51" fmla="*/ 0 h 478"/>
                <a:gd name="T52" fmla="*/ 0 w 477"/>
                <a:gd name="T53" fmla="*/ 0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7"/>
                <a:gd name="T82" fmla="*/ 0 h 478"/>
                <a:gd name="T83" fmla="*/ 477 w 477"/>
                <a:gd name="T84" fmla="*/ 478 h 4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7" h="478">
                  <a:moveTo>
                    <a:pt x="0" y="14"/>
                  </a:moveTo>
                  <a:lnTo>
                    <a:pt x="81" y="42"/>
                  </a:lnTo>
                  <a:lnTo>
                    <a:pt x="122" y="55"/>
                  </a:lnTo>
                  <a:lnTo>
                    <a:pt x="177" y="82"/>
                  </a:lnTo>
                  <a:lnTo>
                    <a:pt x="217" y="110"/>
                  </a:lnTo>
                  <a:lnTo>
                    <a:pt x="245" y="136"/>
                  </a:lnTo>
                  <a:lnTo>
                    <a:pt x="285" y="178"/>
                  </a:lnTo>
                  <a:lnTo>
                    <a:pt x="313" y="232"/>
                  </a:lnTo>
                  <a:lnTo>
                    <a:pt x="340" y="327"/>
                  </a:lnTo>
                  <a:lnTo>
                    <a:pt x="353" y="369"/>
                  </a:lnTo>
                  <a:lnTo>
                    <a:pt x="353" y="423"/>
                  </a:lnTo>
                  <a:lnTo>
                    <a:pt x="340" y="478"/>
                  </a:lnTo>
                  <a:lnTo>
                    <a:pt x="436" y="450"/>
                  </a:lnTo>
                  <a:lnTo>
                    <a:pt x="477" y="382"/>
                  </a:lnTo>
                  <a:lnTo>
                    <a:pt x="436" y="369"/>
                  </a:lnTo>
                  <a:lnTo>
                    <a:pt x="422" y="355"/>
                  </a:lnTo>
                  <a:lnTo>
                    <a:pt x="422" y="300"/>
                  </a:lnTo>
                  <a:lnTo>
                    <a:pt x="381" y="259"/>
                  </a:lnTo>
                  <a:lnTo>
                    <a:pt x="368" y="205"/>
                  </a:lnTo>
                  <a:lnTo>
                    <a:pt x="340" y="178"/>
                  </a:lnTo>
                  <a:lnTo>
                    <a:pt x="300" y="123"/>
                  </a:lnTo>
                  <a:lnTo>
                    <a:pt x="285" y="110"/>
                  </a:lnTo>
                  <a:lnTo>
                    <a:pt x="232" y="68"/>
                  </a:lnTo>
                  <a:lnTo>
                    <a:pt x="177" y="42"/>
                  </a:lnTo>
                  <a:lnTo>
                    <a:pt x="149" y="14"/>
                  </a:lnTo>
                  <a:lnTo>
                    <a:pt x="81" y="0"/>
                  </a:lnTo>
                  <a:lnTo>
                    <a:pt x="0" y="14"/>
                  </a:lnTo>
                </a:path>
              </a:pathLst>
            </a:custGeom>
            <a:noFill/>
            <a:ln w="0">
              <a:solidFill>
                <a:srgbClr val="000000"/>
              </a:solidFill>
              <a:round/>
              <a:headEnd/>
              <a:tailEnd/>
            </a:ln>
          </p:spPr>
          <p:txBody>
            <a:bodyPr/>
            <a:lstStyle/>
            <a:p>
              <a:endParaRPr lang="en-US"/>
            </a:p>
          </p:txBody>
        </p:sp>
        <p:sp>
          <p:nvSpPr>
            <p:cNvPr id="15527" name="Freeform 174"/>
            <p:cNvSpPr>
              <a:spLocks/>
            </p:cNvSpPr>
            <p:nvPr/>
          </p:nvSpPr>
          <p:spPr bwMode="auto">
            <a:xfrm>
              <a:off x="1442" y="2502"/>
              <a:ext cx="68" cy="109"/>
            </a:xfrm>
            <a:custGeom>
              <a:avLst/>
              <a:gdLst>
                <a:gd name="T0" fmla="*/ 0 w 204"/>
                <a:gd name="T1" fmla="*/ 0 h 327"/>
                <a:gd name="T2" fmla="*/ 0 w 204"/>
                <a:gd name="T3" fmla="*/ 0 h 327"/>
                <a:gd name="T4" fmla="*/ 0 w 204"/>
                <a:gd name="T5" fmla="*/ 0 h 327"/>
                <a:gd name="T6" fmla="*/ 0 w 204"/>
                <a:gd name="T7" fmla="*/ 0 h 327"/>
                <a:gd name="T8" fmla="*/ 0 w 204"/>
                <a:gd name="T9" fmla="*/ 0 h 327"/>
                <a:gd name="T10" fmla="*/ 0 w 204"/>
                <a:gd name="T11" fmla="*/ 0 h 327"/>
                <a:gd name="T12" fmla="*/ 0 w 204"/>
                <a:gd name="T13" fmla="*/ 0 h 327"/>
                <a:gd name="T14" fmla="*/ 0 w 204"/>
                <a:gd name="T15" fmla="*/ 0 h 327"/>
                <a:gd name="T16" fmla="*/ 0 w 204"/>
                <a:gd name="T17" fmla="*/ 0 h 327"/>
                <a:gd name="T18" fmla="*/ 0 w 204"/>
                <a:gd name="T19" fmla="*/ 0 h 327"/>
                <a:gd name="T20" fmla="*/ 0 w 204"/>
                <a:gd name="T21" fmla="*/ 0 h 327"/>
                <a:gd name="T22" fmla="*/ 0 w 204"/>
                <a:gd name="T23" fmla="*/ 0 h 327"/>
                <a:gd name="T24" fmla="*/ 0 w 204"/>
                <a:gd name="T25" fmla="*/ 0 h 327"/>
                <a:gd name="T26" fmla="*/ 0 w 204"/>
                <a:gd name="T27" fmla="*/ 0 h 327"/>
                <a:gd name="T28" fmla="*/ 0 w 204"/>
                <a:gd name="T29" fmla="*/ 0 h 327"/>
                <a:gd name="T30" fmla="*/ 0 w 204"/>
                <a:gd name="T31" fmla="*/ 0 h 327"/>
                <a:gd name="T32" fmla="*/ 0 w 204"/>
                <a:gd name="T33" fmla="*/ 0 h 327"/>
                <a:gd name="T34" fmla="*/ 0 w 204"/>
                <a:gd name="T35" fmla="*/ 0 h 327"/>
                <a:gd name="T36" fmla="*/ 0 w 204"/>
                <a:gd name="T37" fmla="*/ 0 h 327"/>
                <a:gd name="T38" fmla="*/ 0 w 204"/>
                <a:gd name="T39" fmla="*/ 0 h 327"/>
                <a:gd name="T40" fmla="*/ 0 w 204"/>
                <a:gd name="T41" fmla="*/ 0 h 327"/>
                <a:gd name="T42" fmla="*/ 0 w 204"/>
                <a:gd name="T43" fmla="*/ 0 h 327"/>
                <a:gd name="T44" fmla="*/ 0 w 204"/>
                <a:gd name="T45" fmla="*/ 0 h 327"/>
                <a:gd name="T46" fmla="*/ 0 w 204"/>
                <a:gd name="T47" fmla="*/ 0 h 327"/>
                <a:gd name="T48" fmla="*/ 0 w 204"/>
                <a:gd name="T49" fmla="*/ 0 h 327"/>
                <a:gd name="T50" fmla="*/ 0 w 204"/>
                <a:gd name="T51" fmla="*/ 0 h 327"/>
                <a:gd name="T52" fmla="*/ 0 w 204"/>
                <a:gd name="T53" fmla="*/ 0 h 3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327"/>
                <a:gd name="T83" fmla="*/ 204 w 204"/>
                <a:gd name="T84" fmla="*/ 327 h 3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327">
                  <a:moveTo>
                    <a:pt x="178" y="313"/>
                  </a:moveTo>
                  <a:lnTo>
                    <a:pt x="136" y="300"/>
                  </a:lnTo>
                  <a:lnTo>
                    <a:pt x="95" y="272"/>
                  </a:lnTo>
                  <a:lnTo>
                    <a:pt x="68" y="232"/>
                  </a:lnTo>
                  <a:lnTo>
                    <a:pt x="55" y="177"/>
                  </a:lnTo>
                  <a:lnTo>
                    <a:pt x="68" y="136"/>
                  </a:lnTo>
                  <a:lnTo>
                    <a:pt x="82" y="94"/>
                  </a:lnTo>
                  <a:lnTo>
                    <a:pt x="95" y="81"/>
                  </a:lnTo>
                  <a:lnTo>
                    <a:pt x="150" y="54"/>
                  </a:lnTo>
                  <a:lnTo>
                    <a:pt x="178" y="54"/>
                  </a:lnTo>
                  <a:lnTo>
                    <a:pt x="204" y="54"/>
                  </a:lnTo>
                  <a:lnTo>
                    <a:pt x="204" y="13"/>
                  </a:lnTo>
                  <a:lnTo>
                    <a:pt x="163" y="0"/>
                  </a:lnTo>
                  <a:lnTo>
                    <a:pt x="136" y="0"/>
                  </a:lnTo>
                  <a:lnTo>
                    <a:pt x="110" y="0"/>
                  </a:lnTo>
                  <a:lnTo>
                    <a:pt x="68" y="26"/>
                  </a:lnTo>
                  <a:lnTo>
                    <a:pt x="27" y="68"/>
                  </a:lnTo>
                  <a:lnTo>
                    <a:pt x="14" y="94"/>
                  </a:lnTo>
                  <a:lnTo>
                    <a:pt x="14" y="109"/>
                  </a:lnTo>
                  <a:lnTo>
                    <a:pt x="0" y="149"/>
                  </a:lnTo>
                  <a:lnTo>
                    <a:pt x="0" y="177"/>
                  </a:lnTo>
                  <a:lnTo>
                    <a:pt x="14" y="245"/>
                  </a:lnTo>
                  <a:lnTo>
                    <a:pt x="27" y="258"/>
                  </a:lnTo>
                  <a:lnTo>
                    <a:pt x="27" y="272"/>
                  </a:lnTo>
                  <a:lnTo>
                    <a:pt x="68" y="313"/>
                  </a:lnTo>
                  <a:lnTo>
                    <a:pt x="110" y="327"/>
                  </a:lnTo>
                  <a:lnTo>
                    <a:pt x="178" y="313"/>
                  </a:lnTo>
                  <a:close/>
                </a:path>
              </a:pathLst>
            </a:custGeom>
            <a:solidFill>
              <a:srgbClr val="0E0D0D"/>
            </a:solidFill>
            <a:ln w="9525">
              <a:noFill/>
              <a:round/>
              <a:headEnd/>
              <a:tailEnd/>
            </a:ln>
          </p:spPr>
          <p:txBody>
            <a:bodyPr/>
            <a:lstStyle/>
            <a:p>
              <a:endParaRPr lang="en-US"/>
            </a:p>
          </p:txBody>
        </p:sp>
        <p:sp>
          <p:nvSpPr>
            <p:cNvPr id="15528" name="Freeform 175"/>
            <p:cNvSpPr>
              <a:spLocks/>
            </p:cNvSpPr>
            <p:nvPr/>
          </p:nvSpPr>
          <p:spPr bwMode="auto">
            <a:xfrm>
              <a:off x="1442" y="2502"/>
              <a:ext cx="68" cy="109"/>
            </a:xfrm>
            <a:custGeom>
              <a:avLst/>
              <a:gdLst>
                <a:gd name="T0" fmla="*/ 0 w 204"/>
                <a:gd name="T1" fmla="*/ 0 h 327"/>
                <a:gd name="T2" fmla="*/ 0 w 204"/>
                <a:gd name="T3" fmla="*/ 0 h 327"/>
                <a:gd name="T4" fmla="*/ 0 w 204"/>
                <a:gd name="T5" fmla="*/ 0 h 327"/>
                <a:gd name="T6" fmla="*/ 0 w 204"/>
                <a:gd name="T7" fmla="*/ 0 h 327"/>
                <a:gd name="T8" fmla="*/ 0 w 204"/>
                <a:gd name="T9" fmla="*/ 0 h 327"/>
                <a:gd name="T10" fmla="*/ 0 w 204"/>
                <a:gd name="T11" fmla="*/ 0 h 327"/>
                <a:gd name="T12" fmla="*/ 0 w 204"/>
                <a:gd name="T13" fmla="*/ 0 h 327"/>
                <a:gd name="T14" fmla="*/ 0 w 204"/>
                <a:gd name="T15" fmla="*/ 0 h 327"/>
                <a:gd name="T16" fmla="*/ 0 w 204"/>
                <a:gd name="T17" fmla="*/ 0 h 327"/>
                <a:gd name="T18" fmla="*/ 0 w 204"/>
                <a:gd name="T19" fmla="*/ 0 h 327"/>
                <a:gd name="T20" fmla="*/ 0 w 204"/>
                <a:gd name="T21" fmla="*/ 0 h 327"/>
                <a:gd name="T22" fmla="*/ 0 w 204"/>
                <a:gd name="T23" fmla="*/ 0 h 327"/>
                <a:gd name="T24" fmla="*/ 0 w 204"/>
                <a:gd name="T25" fmla="*/ 0 h 327"/>
                <a:gd name="T26" fmla="*/ 0 w 204"/>
                <a:gd name="T27" fmla="*/ 0 h 327"/>
                <a:gd name="T28" fmla="*/ 0 w 204"/>
                <a:gd name="T29" fmla="*/ 0 h 327"/>
                <a:gd name="T30" fmla="*/ 0 w 204"/>
                <a:gd name="T31" fmla="*/ 0 h 327"/>
                <a:gd name="T32" fmla="*/ 0 w 204"/>
                <a:gd name="T33" fmla="*/ 0 h 327"/>
                <a:gd name="T34" fmla="*/ 0 w 204"/>
                <a:gd name="T35" fmla="*/ 0 h 327"/>
                <a:gd name="T36" fmla="*/ 0 w 204"/>
                <a:gd name="T37" fmla="*/ 0 h 327"/>
                <a:gd name="T38" fmla="*/ 0 w 204"/>
                <a:gd name="T39" fmla="*/ 0 h 327"/>
                <a:gd name="T40" fmla="*/ 0 w 204"/>
                <a:gd name="T41" fmla="*/ 0 h 327"/>
                <a:gd name="T42" fmla="*/ 0 w 204"/>
                <a:gd name="T43" fmla="*/ 0 h 327"/>
                <a:gd name="T44" fmla="*/ 0 w 204"/>
                <a:gd name="T45" fmla="*/ 0 h 327"/>
                <a:gd name="T46" fmla="*/ 0 w 204"/>
                <a:gd name="T47" fmla="*/ 0 h 327"/>
                <a:gd name="T48" fmla="*/ 0 w 204"/>
                <a:gd name="T49" fmla="*/ 0 h 327"/>
                <a:gd name="T50" fmla="*/ 0 w 204"/>
                <a:gd name="T51" fmla="*/ 0 h 327"/>
                <a:gd name="T52" fmla="*/ 0 w 204"/>
                <a:gd name="T53" fmla="*/ 0 h 3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327"/>
                <a:gd name="T83" fmla="*/ 204 w 204"/>
                <a:gd name="T84" fmla="*/ 327 h 3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327">
                  <a:moveTo>
                    <a:pt x="178" y="313"/>
                  </a:moveTo>
                  <a:lnTo>
                    <a:pt x="136" y="300"/>
                  </a:lnTo>
                  <a:lnTo>
                    <a:pt x="95" y="272"/>
                  </a:lnTo>
                  <a:lnTo>
                    <a:pt x="68" y="232"/>
                  </a:lnTo>
                  <a:lnTo>
                    <a:pt x="55" y="177"/>
                  </a:lnTo>
                  <a:lnTo>
                    <a:pt x="68" y="136"/>
                  </a:lnTo>
                  <a:lnTo>
                    <a:pt x="82" y="94"/>
                  </a:lnTo>
                  <a:lnTo>
                    <a:pt x="95" y="81"/>
                  </a:lnTo>
                  <a:lnTo>
                    <a:pt x="150" y="54"/>
                  </a:lnTo>
                  <a:lnTo>
                    <a:pt x="178" y="54"/>
                  </a:lnTo>
                  <a:lnTo>
                    <a:pt x="204" y="54"/>
                  </a:lnTo>
                  <a:lnTo>
                    <a:pt x="204" y="13"/>
                  </a:lnTo>
                  <a:lnTo>
                    <a:pt x="163" y="0"/>
                  </a:lnTo>
                  <a:lnTo>
                    <a:pt x="136" y="0"/>
                  </a:lnTo>
                  <a:lnTo>
                    <a:pt x="110" y="0"/>
                  </a:lnTo>
                  <a:lnTo>
                    <a:pt x="68" y="26"/>
                  </a:lnTo>
                  <a:lnTo>
                    <a:pt x="27" y="68"/>
                  </a:lnTo>
                  <a:lnTo>
                    <a:pt x="14" y="94"/>
                  </a:lnTo>
                  <a:lnTo>
                    <a:pt x="14" y="109"/>
                  </a:lnTo>
                  <a:lnTo>
                    <a:pt x="0" y="149"/>
                  </a:lnTo>
                  <a:lnTo>
                    <a:pt x="0" y="177"/>
                  </a:lnTo>
                  <a:lnTo>
                    <a:pt x="14" y="245"/>
                  </a:lnTo>
                  <a:lnTo>
                    <a:pt x="27" y="258"/>
                  </a:lnTo>
                  <a:lnTo>
                    <a:pt x="27" y="272"/>
                  </a:lnTo>
                  <a:lnTo>
                    <a:pt x="68" y="313"/>
                  </a:lnTo>
                  <a:lnTo>
                    <a:pt x="110" y="327"/>
                  </a:lnTo>
                  <a:lnTo>
                    <a:pt x="178" y="313"/>
                  </a:lnTo>
                </a:path>
              </a:pathLst>
            </a:custGeom>
            <a:noFill/>
            <a:ln w="0">
              <a:solidFill>
                <a:srgbClr val="000000"/>
              </a:solidFill>
              <a:round/>
              <a:headEnd/>
              <a:tailEnd/>
            </a:ln>
          </p:spPr>
          <p:txBody>
            <a:bodyPr/>
            <a:lstStyle/>
            <a:p>
              <a:endParaRPr lang="en-US"/>
            </a:p>
          </p:txBody>
        </p:sp>
        <p:sp>
          <p:nvSpPr>
            <p:cNvPr id="15529" name="Freeform 176"/>
            <p:cNvSpPr>
              <a:spLocks/>
            </p:cNvSpPr>
            <p:nvPr/>
          </p:nvSpPr>
          <p:spPr bwMode="auto">
            <a:xfrm>
              <a:off x="1442" y="2502"/>
              <a:ext cx="68" cy="109"/>
            </a:xfrm>
            <a:custGeom>
              <a:avLst/>
              <a:gdLst>
                <a:gd name="T0" fmla="*/ 0 w 204"/>
                <a:gd name="T1" fmla="*/ 0 h 327"/>
                <a:gd name="T2" fmla="*/ 0 w 204"/>
                <a:gd name="T3" fmla="*/ 0 h 327"/>
                <a:gd name="T4" fmla="*/ 0 w 204"/>
                <a:gd name="T5" fmla="*/ 0 h 327"/>
                <a:gd name="T6" fmla="*/ 0 w 204"/>
                <a:gd name="T7" fmla="*/ 0 h 327"/>
                <a:gd name="T8" fmla="*/ 0 w 204"/>
                <a:gd name="T9" fmla="*/ 0 h 327"/>
                <a:gd name="T10" fmla="*/ 0 w 204"/>
                <a:gd name="T11" fmla="*/ 0 h 327"/>
                <a:gd name="T12" fmla="*/ 0 w 204"/>
                <a:gd name="T13" fmla="*/ 0 h 327"/>
                <a:gd name="T14" fmla="*/ 0 w 204"/>
                <a:gd name="T15" fmla="*/ 0 h 327"/>
                <a:gd name="T16" fmla="*/ 0 w 204"/>
                <a:gd name="T17" fmla="*/ 0 h 327"/>
                <a:gd name="T18" fmla="*/ 0 w 204"/>
                <a:gd name="T19" fmla="*/ 0 h 327"/>
                <a:gd name="T20" fmla="*/ 0 w 204"/>
                <a:gd name="T21" fmla="*/ 0 h 327"/>
                <a:gd name="T22" fmla="*/ 0 w 204"/>
                <a:gd name="T23" fmla="*/ 0 h 327"/>
                <a:gd name="T24" fmla="*/ 0 w 204"/>
                <a:gd name="T25" fmla="*/ 0 h 327"/>
                <a:gd name="T26" fmla="*/ 0 w 204"/>
                <a:gd name="T27" fmla="*/ 0 h 327"/>
                <a:gd name="T28" fmla="*/ 0 w 204"/>
                <a:gd name="T29" fmla="*/ 0 h 327"/>
                <a:gd name="T30" fmla="*/ 0 w 204"/>
                <a:gd name="T31" fmla="*/ 0 h 327"/>
                <a:gd name="T32" fmla="*/ 0 w 204"/>
                <a:gd name="T33" fmla="*/ 0 h 327"/>
                <a:gd name="T34" fmla="*/ 0 w 204"/>
                <a:gd name="T35" fmla="*/ 0 h 327"/>
                <a:gd name="T36" fmla="*/ 0 w 204"/>
                <a:gd name="T37" fmla="*/ 0 h 327"/>
                <a:gd name="T38" fmla="*/ 0 w 204"/>
                <a:gd name="T39" fmla="*/ 0 h 327"/>
                <a:gd name="T40" fmla="*/ 0 w 204"/>
                <a:gd name="T41" fmla="*/ 0 h 327"/>
                <a:gd name="T42" fmla="*/ 0 w 204"/>
                <a:gd name="T43" fmla="*/ 0 h 327"/>
                <a:gd name="T44" fmla="*/ 0 w 204"/>
                <a:gd name="T45" fmla="*/ 0 h 327"/>
                <a:gd name="T46" fmla="*/ 0 w 204"/>
                <a:gd name="T47" fmla="*/ 0 h 327"/>
                <a:gd name="T48" fmla="*/ 0 w 204"/>
                <a:gd name="T49" fmla="*/ 0 h 327"/>
                <a:gd name="T50" fmla="*/ 0 w 204"/>
                <a:gd name="T51" fmla="*/ 0 h 327"/>
                <a:gd name="T52" fmla="*/ 0 w 204"/>
                <a:gd name="T53" fmla="*/ 0 h 3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327"/>
                <a:gd name="T83" fmla="*/ 204 w 204"/>
                <a:gd name="T84" fmla="*/ 327 h 3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327">
                  <a:moveTo>
                    <a:pt x="178" y="313"/>
                  </a:moveTo>
                  <a:lnTo>
                    <a:pt x="136" y="300"/>
                  </a:lnTo>
                  <a:lnTo>
                    <a:pt x="95" y="272"/>
                  </a:lnTo>
                  <a:lnTo>
                    <a:pt x="68" y="232"/>
                  </a:lnTo>
                  <a:lnTo>
                    <a:pt x="55" y="177"/>
                  </a:lnTo>
                  <a:lnTo>
                    <a:pt x="68" y="136"/>
                  </a:lnTo>
                  <a:lnTo>
                    <a:pt x="82" y="94"/>
                  </a:lnTo>
                  <a:lnTo>
                    <a:pt x="95" y="81"/>
                  </a:lnTo>
                  <a:lnTo>
                    <a:pt x="150" y="54"/>
                  </a:lnTo>
                  <a:lnTo>
                    <a:pt x="178" y="54"/>
                  </a:lnTo>
                  <a:lnTo>
                    <a:pt x="204" y="54"/>
                  </a:lnTo>
                  <a:lnTo>
                    <a:pt x="204" y="13"/>
                  </a:lnTo>
                  <a:lnTo>
                    <a:pt x="163" y="0"/>
                  </a:lnTo>
                  <a:lnTo>
                    <a:pt x="136" y="0"/>
                  </a:lnTo>
                  <a:lnTo>
                    <a:pt x="110" y="0"/>
                  </a:lnTo>
                  <a:lnTo>
                    <a:pt x="68" y="26"/>
                  </a:lnTo>
                  <a:lnTo>
                    <a:pt x="27" y="68"/>
                  </a:lnTo>
                  <a:lnTo>
                    <a:pt x="14" y="94"/>
                  </a:lnTo>
                  <a:lnTo>
                    <a:pt x="14" y="109"/>
                  </a:lnTo>
                  <a:lnTo>
                    <a:pt x="0" y="149"/>
                  </a:lnTo>
                  <a:lnTo>
                    <a:pt x="0" y="177"/>
                  </a:lnTo>
                  <a:lnTo>
                    <a:pt x="14" y="245"/>
                  </a:lnTo>
                  <a:lnTo>
                    <a:pt x="27" y="258"/>
                  </a:lnTo>
                  <a:lnTo>
                    <a:pt x="27" y="272"/>
                  </a:lnTo>
                  <a:lnTo>
                    <a:pt x="68" y="313"/>
                  </a:lnTo>
                  <a:lnTo>
                    <a:pt x="110" y="327"/>
                  </a:lnTo>
                  <a:lnTo>
                    <a:pt x="178" y="313"/>
                  </a:lnTo>
                </a:path>
              </a:pathLst>
            </a:custGeom>
            <a:noFill/>
            <a:ln w="0">
              <a:solidFill>
                <a:srgbClr val="000000"/>
              </a:solidFill>
              <a:round/>
              <a:headEnd/>
              <a:tailEnd/>
            </a:ln>
          </p:spPr>
          <p:txBody>
            <a:bodyPr/>
            <a:lstStyle/>
            <a:p>
              <a:endParaRPr lang="en-US"/>
            </a:p>
          </p:txBody>
        </p:sp>
        <p:sp>
          <p:nvSpPr>
            <p:cNvPr id="15530" name="Freeform 177"/>
            <p:cNvSpPr>
              <a:spLocks/>
            </p:cNvSpPr>
            <p:nvPr/>
          </p:nvSpPr>
          <p:spPr bwMode="auto">
            <a:xfrm>
              <a:off x="1551" y="2433"/>
              <a:ext cx="86" cy="55"/>
            </a:xfrm>
            <a:custGeom>
              <a:avLst/>
              <a:gdLst>
                <a:gd name="T0" fmla="*/ 0 w 259"/>
                <a:gd name="T1" fmla="*/ 0 h 163"/>
                <a:gd name="T2" fmla="*/ 0 w 259"/>
                <a:gd name="T3" fmla="*/ 0 h 163"/>
                <a:gd name="T4" fmla="*/ 0 w 259"/>
                <a:gd name="T5" fmla="*/ 0 h 163"/>
                <a:gd name="T6" fmla="*/ 0 w 259"/>
                <a:gd name="T7" fmla="*/ 0 h 163"/>
                <a:gd name="T8" fmla="*/ 0 w 259"/>
                <a:gd name="T9" fmla="*/ 0 h 163"/>
                <a:gd name="T10" fmla="*/ 0 w 259"/>
                <a:gd name="T11" fmla="*/ 0 h 163"/>
                <a:gd name="T12" fmla="*/ 0 w 259"/>
                <a:gd name="T13" fmla="*/ 0 h 163"/>
                <a:gd name="T14" fmla="*/ 0 w 259"/>
                <a:gd name="T15" fmla="*/ 0 h 163"/>
                <a:gd name="T16" fmla="*/ 0 w 259"/>
                <a:gd name="T17" fmla="*/ 0 h 163"/>
                <a:gd name="T18" fmla="*/ 0 w 259"/>
                <a:gd name="T19" fmla="*/ 0 h 163"/>
                <a:gd name="T20" fmla="*/ 0 w 259"/>
                <a:gd name="T21" fmla="*/ 0 h 163"/>
                <a:gd name="T22" fmla="*/ 0 w 259"/>
                <a:gd name="T23" fmla="*/ 0 h 163"/>
                <a:gd name="T24" fmla="*/ 0 w 259"/>
                <a:gd name="T25" fmla="*/ 0 h 163"/>
                <a:gd name="T26" fmla="*/ 0 w 259"/>
                <a:gd name="T27" fmla="*/ 0 h 163"/>
                <a:gd name="T28" fmla="*/ 0 w 259"/>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9"/>
                <a:gd name="T46" fmla="*/ 0 h 163"/>
                <a:gd name="T47" fmla="*/ 259 w 259"/>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9" h="163">
                  <a:moveTo>
                    <a:pt x="41" y="163"/>
                  </a:moveTo>
                  <a:lnTo>
                    <a:pt x="55" y="136"/>
                  </a:lnTo>
                  <a:lnTo>
                    <a:pt x="110" y="95"/>
                  </a:lnTo>
                  <a:lnTo>
                    <a:pt x="164" y="55"/>
                  </a:lnTo>
                  <a:lnTo>
                    <a:pt x="219" y="41"/>
                  </a:lnTo>
                  <a:lnTo>
                    <a:pt x="259" y="27"/>
                  </a:lnTo>
                  <a:lnTo>
                    <a:pt x="219" y="0"/>
                  </a:lnTo>
                  <a:lnTo>
                    <a:pt x="191" y="14"/>
                  </a:lnTo>
                  <a:lnTo>
                    <a:pt x="151" y="41"/>
                  </a:lnTo>
                  <a:lnTo>
                    <a:pt x="110" y="55"/>
                  </a:lnTo>
                  <a:lnTo>
                    <a:pt x="83" y="82"/>
                  </a:lnTo>
                  <a:lnTo>
                    <a:pt x="55" y="95"/>
                  </a:lnTo>
                  <a:lnTo>
                    <a:pt x="14" y="136"/>
                  </a:lnTo>
                  <a:lnTo>
                    <a:pt x="0" y="150"/>
                  </a:lnTo>
                  <a:lnTo>
                    <a:pt x="41" y="163"/>
                  </a:lnTo>
                  <a:close/>
                </a:path>
              </a:pathLst>
            </a:custGeom>
            <a:solidFill>
              <a:srgbClr val="0E0D0D"/>
            </a:solidFill>
            <a:ln w="9525">
              <a:noFill/>
              <a:round/>
              <a:headEnd/>
              <a:tailEnd/>
            </a:ln>
          </p:spPr>
          <p:txBody>
            <a:bodyPr/>
            <a:lstStyle/>
            <a:p>
              <a:endParaRPr lang="en-US"/>
            </a:p>
          </p:txBody>
        </p:sp>
        <p:sp>
          <p:nvSpPr>
            <p:cNvPr id="15531" name="Freeform 178"/>
            <p:cNvSpPr>
              <a:spLocks/>
            </p:cNvSpPr>
            <p:nvPr/>
          </p:nvSpPr>
          <p:spPr bwMode="auto">
            <a:xfrm>
              <a:off x="1551" y="2433"/>
              <a:ext cx="86" cy="55"/>
            </a:xfrm>
            <a:custGeom>
              <a:avLst/>
              <a:gdLst>
                <a:gd name="T0" fmla="*/ 0 w 259"/>
                <a:gd name="T1" fmla="*/ 0 h 163"/>
                <a:gd name="T2" fmla="*/ 0 w 259"/>
                <a:gd name="T3" fmla="*/ 0 h 163"/>
                <a:gd name="T4" fmla="*/ 0 w 259"/>
                <a:gd name="T5" fmla="*/ 0 h 163"/>
                <a:gd name="T6" fmla="*/ 0 w 259"/>
                <a:gd name="T7" fmla="*/ 0 h 163"/>
                <a:gd name="T8" fmla="*/ 0 w 259"/>
                <a:gd name="T9" fmla="*/ 0 h 163"/>
                <a:gd name="T10" fmla="*/ 0 w 259"/>
                <a:gd name="T11" fmla="*/ 0 h 163"/>
                <a:gd name="T12" fmla="*/ 0 w 259"/>
                <a:gd name="T13" fmla="*/ 0 h 163"/>
                <a:gd name="T14" fmla="*/ 0 w 259"/>
                <a:gd name="T15" fmla="*/ 0 h 163"/>
                <a:gd name="T16" fmla="*/ 0 w 259"/>
                <a:gd name="T17" fmla="*/ 0 h 163"/>
                <a:gd name="T18" fmla="*/ 0 w 259"/>
                <a:gd name="T19" fmla="*/ 0 h 163"/>
                <a:gd name="T20" fmla="*/ 0 w 259"/>
                <a:gd name="T21" fmla="*/ 0 h 163"/>
                <a:gd name="T22" fmla="*/ 0 w 259"/>
                <a:gd name="T23" fmla="*/ 0 h 163"/>
                <a:gd name="T24" fmla="*/ 0 w 259"/>
                <a:gd name="T25" fmla="*/ 0 h 163"/>
                <a:gd name="T26" fmla="*/ 0 w 259"/>
                <a:gd name="T27" fmla="*/ 0 h 163"/>
                <a:gd name="T28" fmla="*/ 0 w 259"/>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9"/>
                <a:gd name="T46" fmla="*/ 0 h 163"/>
                <a:gd name="T47" fmla="*/ 259 w 259"/>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9" h="163">
                  <a:moveTo>
                    <a:pt x="41" y="163"/>
                  </a:moveTo>
                  <a:lnTo>
                    <a:pt x="55" y="136"/>
                  </a:lnTo>
                  <a:lnTo>
                    <a:pt x="110" y="95"/>
                  </a:lnTo>
                  <a:lnTo>
                    <a:pt x="164" y="55"/>
                  </a:lnTo>
                  <a:lnTo>
                    <a:pt x="219" y="41"/>
                  </a:lnTo>
                  <a:lnTo>
                    <a:pt x="259" y="27"/>
                  </a:lnTo>
                  <a:lnTo>
                    <a:pt x="219" y="0"/>
                  </a:lnTo>
                  <a:lnTo>
                    <a:pt x="191" y="14"/>
                  </a:lnTo>
                  <a:lnTo>
                    <a:pt x="151" y="41"/>
                  </a:lnTo>
                  <a:lnTo>
                    <a:pt x="110" y="55"/>
                  </a:lnTo>
                  <a:lnTo>
                    <a:pt x="83" y="82"/>
                  </a:lnTo>
                  <a:lnTo>
                    <a:pt x="55" y="95"/>
                  </a:lnTo>
                  <a:lnTo>
                    <a:pt x="14" y="136"/>
                  </a:lnTo>
                  <a:lnTo>
                    <a:pt x="0" y="150"/>
                  </a:lnTo>
                  <a:lnTo>
                    <a:pt x="41" y="163"/>
                  </a:lnTo>
                </a:path>
              </a:pathLst>
            </a:custGeom>
            <a:noFill/>
            <a:ln w="0">
              <a:solidFill>
                <a:srgbClr val="000000"/>
              </a:solidFill>
              <a:round/>
              <a:headEnd/>
              <a:tailEnd/>
            </a:ln>
          </p:spPr>
          <p:txBody>
            <a:bodyPr/>
            <a:lstStyle/>
            <a:p>
              <a:endParaRPr lang="en-US"/>
            </a:p>
          </p:txBody>
        </p:sp>
        <p:sp>
          <p:nvSpPr>
            <p:cNvPr id="15532" name="Freeform 179"/>
            <p:cNvSpPr>
              <a:spLocks/>
            </p:cNvSpPr>
            <p:nvPr/>
          </p:nvSpPr>
          <p:spPr bwMode="auto">
            <a:xfrm>
              <a:off x="1551" y="2433"/>
              <a:ext cx="86" cy="55"/>
            </a:xfrm>
            <a:custGeom>
              <a:avLst/>
              <a:gdLst>
                <a:gd name="T0" fmla="*/ 0 w 259"/>
                <a:gd name="T1" fmla="*/ 0 h 163"/>
                <a:gd name="T2" fmla="*/ 0 w 259"/>
                <a:gd name="T3" fmla="*/ 0 h 163"/>
                <a:gd name="T4" fmla="*/ 0 w 259"/>
                <a:gd name="T5" fmla="*/ 0 h 163"/>
                <a:gd name="T6" fmla="*/ 0 w 259"/>
                <a:gd name="T7" fmla="*/ 0 h 163"/>
                <a:gd name="T8" fmla="*/ 0 w 259"/>
                <a:gd name="T9" fmla="*/ 0 h 163"/>
                <a:gd name="T10" fmla="*/ 0 w 259"/>
                <a:gd name="T11" fmla="*/ 0 h 163"/>
                <a:gd name="T12" fmla="*/ 0 w 259"/>
                <a:gd name="T13" fmla="*/ 0 h 163"/>
                <a:gd name="T14" fmla="*/ 0 w 259"/>
                <a:gd name="T15" fmla="*/ 0 h 163"/>
                <a:gd name="T16" fmla="*/ 0 w 259"/>
                <a:gd name="T17" fmla="*/ 0 h 163"/>
                <a:gd name="T18" fmla="*/ 0 w 259"/>
                <a:gd name="T19" fmla="*/ 0 h 163"/>
                <a:gd name="T20" fmla="*/ 0 w 259"/>
                <a:gd name="T21" fmla="*/ 0 h 163"/>
                <a:gd name="T22" fmla="*/ 0 w 259"/>
                <a:gd name="T23" fmla="*/ 0 h 163"/>
                <a:gd name="T24" fmla="*/ 0 w 259"/>
                <a:gd name="T25" fmla="*/ 0 h 163"/>
                <a:gd name="T26" fmla="*/ 0 w 259"/>
                <a:gd name="T27" fmla="*/ 0 h 163"/>
                <a:gd name="T28" fmla="*/ 0 w 259"/>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9"/>
                <a:gd name="T46" fmla="*/ 0 h 163"/>
                <a:gd name="T47" fmla="*/ 259 w 259"/>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9" h="163">
                  <a:moveTo>
                    <a:pt x="41" y="163"/>
                  </a:moveTo>
                  <a:lnTo>
                    <a:pt x="55" y="136"/>
                  </a:lnTo>
                  <a:lnTo>
                    <a:pt x="110" y="95"/>
                  </a:lnTo>
                  <a:lnTo>
                    <a:pt x="164" y="55"/>
                  </a:lnTo>
                  <a:lnTo>
                    <a:pt x="219" y="41"/>
                  </a:lnTo>
                  <a:lnTo>
                    <a:pt x="259" y="27"/>
                  </a:lnTo>
                  <a:lnTo>
                    <a:pt x="219" y="0"/>
                  </a:lnTo>
                  <a:lnTo>
                    <a:pt x="191" y="14"/>
                  </a:lnTo>
                  <a:lnTo>
                    <a:pt x="151" y="41"/>
                  </a:lnTo>
                  <a:lnTo>
                    <a:pt x="110" y="55"/>
                  </a:lnTo>
                  <a:lnTo>
                    <a:pt x="83" y="82"/>
                  </a:lnTo>
                  <a:lnTo>
                    <a:pt x="55" y="95"/>
                  </a:lnTo>
                  <a:lnTo>
                    <a:pt x="14" y="136"/>
                  </a:lnTo>
                  <a:lnTo>
                    <a:pt x="0" y="150"/>
                  </a:lnTo>
                  <a:lnTo>
                    <a:pt x="41" y="163"/>
                  </a:lnTo>
                </a:path>
              </a:pathLst>
            </a:custGeom>
            <a:noFill/>
            <a:ln w="0">
              <a:solidFill>
                <a:srgbClr val="000000"/>
              </a:solidFill>
              <a:round/>
              <a:headEnd/>
              <a:tailEnd/>
            </a:ln>
          </p:spPr>
          <p:txBody>
            <a:bodyPr/>
            <a:lstStyle/>
            <a:p>
              <a:endParaRPr lang="en-US"/>
            </a:p>
          </p:txBody>
        </p:sp>
        <p:sp>
          <p:nvSpPr>
            <p:cNvPr id="15533" name="Freeform 180"/>
            <p:cNvSpPr>
              <a:spLocks/>
            </p:cNvSpPr>
            <p:nvPr/>
          </p:nvSpPr>
          <p:spPr bwMode="auto">
            <a:xfrm>
              <a:off x="1605" y="2283"/>
              <a:ext cx="468" cy="169"/>
            </a:xfrm>
            <a:custGeom>
              <a:avLst/>
              <a:gdLst>
                <a:gd name="T0" fmla="*/ 0 w 1404"/>
                <a:gd name="T1" fmla="*/ 0 h 505"/>
                <a:gd name="T2" fmla="*/ 0 w 1404"/>
                <a:gd name="T3" fmla="*/ 0 h 505"/>
                <a:gd name="T4" fmla="*/ 0 w 1404"/>
                <a:gd name="T5" fmla="*/ 0 h 505"/>
                <a:gd name="T6" fmla="*/ 0 w 1404"/>
                <a:gd name="T7" fmla="*/ 0 h 505"/>
                <a:gd name="T8" fmla="*/ 0 w 1404"/>
                <a:gd name="T9" fmla="*/ 0 h 505"/>
                <a:gd name="T10" fmla="*/ 0 w 1404"/>
                <a:gd name="T11" fmla="*/ 0 h 505"/>
                <a:gd name="T12" fmla="*/ 0 w 1404"/>
                <a:gd name="T13" fmla="*/ 0 h 505"/>
                <a:gd name="T14" fmla="*/ 0 w 1404"/>
                <a:gd name="T15" fmla="*/ 0 h 505"/>
                <a:gd name="T16" fmla="*/ 0 w 1404"/>
                <a:gd name="T17" fmla="*/ 0 h 505"/>
                <a:gd name="T18" fmla="*/ 0 w 1404"/>
                <a:gd name="T19" fmla="*/ 0 h 505"/>
                <a:gd name="T20" fmla="*/ 0 w 1404"/>
                <a:gd name="T21" fmla="*/ 0 h 505"/>
                <a:gd name="T22" fmla="*/ 0 w 1404"/>
                <a:gd name="T23" fmla="*/ 0 h 505"/>
                <a:gd name="T24" fmla="*/ 0 w 1404"/>
                <a:gd name="T25" fmla="*/ 0 h 505"/>
                <a:gd name="T26" fmla="*/ 0 w 1404"/>
                <a:gd name="T27" fmla="*/ 0 h 505"/>
                <a:gd name="T28" fmla="*/ 0 w 1404"/>
                <a:gd name="T29" fmla="*/ 0 h 505"/>
                <a:gd name="T30" fmla="*/ 0 w 1404"/>
                <a:gd name="T31" fmla="*/ 0 h 505"/>
                <a:gd name="T32" fmla="*/ 0 w 1404"/>
                <a:gd name="T33" fmla="*/ 0 h 505"/>
                <a:gd name="T34" fmla="*/ 0 w 1404"/>
                <a:gd name="T35" fmla="*/ 0 h 505"/>
                <a:gd name="T36" fmla="*/ 0 w 1404"/>
                <a:gd name="T37" fmla="*/ 0 h 505"/>
                <a:gd name="T38" fmla="*/ 0 w 1404"/>
                <a:gd name="T39" fmla="*/ 0 h 505"/>
                <a:gd name="T40" fmla="*/ 0 w 1404"/>
                <a:gd name="T41" fmla="*/ 0 h 505"/>
                <a:gd name="T42" fmla="*/ 0 w 1404"/>
                <a:gd name="T43" fmla="*/ 0 h 505"/>
                <a:gd name="T44" fmla="*/ 0 w 1404"/>
                <a:gd name="T45" fmla="*/ 0 h 505"/>
                <a:gd name="T46" fmla="*/ 0 w 1404"/>
                <a:gd name="T47" fmla="*/ 0 h 505"/>
                <a:gd name="T48" fmla="*/ 0 w 1404"/>
                <a:gd name="T49" fmla="*/ 0 h 505"/>
                <a:gd name="T50" fmla="*/ 0 w 1404"/>
                <a:gd name="T51" fmla="*/ 0 h 505"/>
                <a:gd name="T52" fmla="*/ 0 w 1404"/>
                <a:gd name="T53" fmla="*/ 0 h 505"/>
                <a:gd name="T54" fmla="*/ 0 w 1404"/>
                <a:gd name="T55" fmla="*/ 0 h 505"/>
                <a:gd name="T56" fmla="*/ 0 w 1404"/>
                <a:gd name="T57" fmla="*/ 0 h 505"/>
                <a:gd name="T58" fmla="*/ 0 w 1404"/>
                <a:gd name="T59" fmla="*/ 0 h 505"/>
                <a:gd name="T60" fmla="*/ 0 w 1404"/>
                <a:gd name="T61" fmla="*/ 0 h 505"/>
                <a:gd name="T62" fmla="*/ 0 w 1404"/>
                <a:gd name="T63" fmla="*/ 0 h 505"/>
                <a:gd name="T64" fmla="*/ 0 w 1404"/>
                <a:gd name="T65" fmla="*/ 0 h 505"/>
                <a:gd name="T66" fmla="*/ 0 w 1404"/>
                <a:gd name="T67" fmla="*/ 0 h 505"/>
                <a:gd name="T68" fmla="*/ 0 w 1404"/>
                <a:gd name="T69" fmla="*/ 0 h 505"/>
                <a:gd name="T70" fmla="*/ 0 w 1404"/>
                <a:gd name="T71" fmla="*/ 0 h 505"/>
                <a:gd name="T72" fmla="*/ 0 w 1404"/>
                <a:gd name="T73" fmla="*/ 0 h 505"/>
                <a:gd name="T74" fmla="*/ 0 w 1404"/>
                <a:gd name="T75" fmla="*/ 0 h 505"/>
                <a:gd name="T76" fmla="*/ 0 w 1404"/>
                <a:gd name="T77" fmla="*/ 0 h 505"/>
                <a:gd name="T78" fmla="*/ 0 w 1404"/>
                <a:gd name="T79" fmla="*/ 0 h 505"/>
                <a:gd name="T80" fmla="*/ 0 w 1404"/>
                <a:gd name="T81" fmla="*/ 0 h 505"/>
                <a:gd name="T82" fmla="*/ 0 w 1404"/>
                <a:gd name="T83" fmla="*/ 0 h 505"/>
                <a:gd name="T84" fmla="*/ 0 w 1404"/>
                <a:gd name="T85" fmla="*/ 0 h 505"/>
                <a:gd name="T86" fmla="*/ 0 w 1404"/>
                <a:gd name="T87" fmla="*/ 0 h 505"/>
                <a:gd name="T88" fmla="*/ 0 w 1404"/>
                <a:gd name="T89" fmla="*/ 0 h 505"/>
                <a:gd name="T90" fmla="*/ 0 w 1404"/>
                <a:gd name="T91" fmla="*/ 0 h 505"/>
                <a:gd name="T92" fmla="*/ 0 w 1404"/>
                <a:gd name="T93" fmla="*/ 0 h 505"/>
                <a:gd name="T94" fmla="*/ 0 w 1404"/>
                <a:gd name="T95" fmla="*/ 0 h 505"/>
                <a:gd name="T96" fmla="*/ 0 w 1404"/>
                <a:gd name="T97" fmla="*/ 0 h 505"/>
                <a:gd name="T98" fmla="*/ 0 w 1404"/>
                <a:gd name="T99" fmla="*/ 0 h 505"/>
                <a:gd name="T100" fmla="*/ 0 w 1404"/>
                <a:gd name="T101" fmla="*/ 0 h 505"/>
                <a:gd name="T102" fmla="*/ 0 w 1404"/>
                <a:gd name="T103" fmla="*/ 0 h 505"/>
                <a:gd name="T104" fmla="*/ 0 w 1404"/>
                <a:gd name="T105" fmla="*/ 0 h 505"/>
                <a:gd name="T106" fmla="*/ 0 w 1404"/>
                <a:gd name="T107" fmla="*/ 0 h 505"/>
                <a:gd name="T108" fmla="*/ 0 w 1404"/>
                <a:gd name="T109" fmla="*/ 0 h 505"/>
                <a:gd name="T110" fmla="*/ 0 w 1404"/>
                <a:gd name="T111" fmla="*/ 0 h 505"/>
                <a:gd name="T112" fmla="*/ 0 w 1404"/>
                <a:gd name="T113" fmla="*/ 0 h 505"/>
                <a:gd name="T114" fmla="*/ 0 w 1404"/>
                <a:gd name="T115" fmla="*/ 0 h 5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4"/>
                <a:gd name="T175" fmla="*/ 0 h 505"/>
                <a:gd name="T176" fmla="*/ 1404 w 1404"/>
                <a:gd name="T177" fmla="*/ 505 h 5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4" h="505">
                  <a:moveTo>
                    <a:pt x="1023" y="150"/>
                  </a:moveTo>
                  <a:lnTo>
                    <a:pt x="941" y="164"/>
                  </a:lnTo>
                  <a:lnTo>
                    <a:pt x="914" y="177"/>
                  </a:lnTo>
                  <a:lnTo>
                    <a:pt x="873" y="190"/>
                  </a:lnTo>
                  <a:lnTo>
                    <a:pt x="833" y="218"/>
                  </a:lnTo>
                  <a:lnTo>
                    <a:pt x="778" y="245"/>
                  </a:lnTo>
                  <a:lnTo>
                    <a:pt x="723" y="273"/>
                  </a:lnTo>
                  <a:lnTo>
                    <a:pt x="641" y="300"/>
                  </a:lnTo>
                  <a:lnTo>
                    <a:pt x="601" y="313"/>
                  </a:lnTo>
                  <a:lnTo>
                    <a:pt x="518" y="328"/>
                  </a:lnTo>
                  <a:lnTo>
                    <a:pt x="423" y="354"/>
                  </a:lnTo>
                  <a:lnTo>
                    <a:pt x="395" y="368"/>
                  </a:lnTo>
                  <a:lnTo>
                    <a:pt x="314" y="381"/>
                  </a:lnTo>
                  <a:lnTo>
                    <a:pt x="232" y="396"/>
                  </a:lnTo>
                  <a:lnTo>
                    <a:pt x="150" y="422"/>
                  </a:lnTo>
                  <a:lnTo>
                    <a:pt x="110" y="422"/>
                  </a:lnTo>
                  <a:lnTo>
                    <a:pt x="95" y="422"/>
                  </a:lnTo>
                  <a:lnTo>
                    <a:pt x="95" y="396"/>
                  </a:lnTo>
                  <a:lnTo>
                    <a:pt x="110" y="381"/>
                  </a:lnTo>
                  <a:lnTo>
                    <a:pt x="191" y="341"/>
                  </a:lnTo>
                  <a:lnTo>
                    <a:pt x="259" y="313"/>
                  </a:lnTo>
                  <a:lnTo>
                    <a:pt x="355" y="273"/>
                  </a:lnTo>
                  <a:lnTo>
                    <a:pt x="382" y="245"/>
                  </a:lnTo>
                  <a:lnTo>
                    <a:pt x="395" y="232"/>
                  </a:lnTo>
                  <a:lnTo>
                    <a:pt x="410" y="218"/>
                  </a:lnTo>
                  <a:lnTo>
                    <a:pt x="423" y="205"/>
                  </a:lnTo>
                  <a:lnTo>
                    <a:pt x="395" y="205"/>
                  </a:lnTo>
                  <a:lnTo>
                    <a:pt x="314" y="218"/>
                  </a:lnTo>
                  <a:lnTo>
                    <a:pt x="259" y="218"/>
                  </a:lnTo>
                  <a:lnTo>
                    <a:pt x="178" y="232"/>
                  </a:lnTo>
                  <a:lnTo>
                    <a:pt x="150" y="232"/>
                  </a:lnTo>
                  <a:lnTo>
                    <a:pt x="123" y="232"/>
                  </a:lnTo>
                  <a:lnTo>
                    <a:pt x="136" y="218"/>
                  </a:lnTo>
                  <a:lnTo>
                    <a:pt x="150" y="205"/>
                  </a:lnTo>
                  <a:lnTo>
                    <a:pt x="232" y="177"/>
                  </a:lnTo>
                  <a:lnTo>
                    <a:pt x="314" y="137"/>
                  </a:lnTo>
                  <a:lnTo>
                    <a:pt x="423" y="122"/>
                  </a:lnTo>
                  <a:lnTo>
                    <a:pt x="518" y="95"/>
                  </a:lnTo>
                  <a:lnTo>
                    <a:pt x="627" y="82"/>
                  </a:lnTo>
                  <a:lnTo>
                    <a:pt x="723" y="54"/>
                  </a:lnTo>
                  <a:lnTo>
                    <a:pt x="818" y="41"/>
                  </a:lnTo>
                  <a:lnTo>
                    <a:pt x="928" y="27"/>
                  </a:lnTo>
                  <a:lnTo>
                    <a:pt x="969" y="14"/>
                  </a:lnTo>
                  <a:lnTo>
                    <a:pt x="941" y="0"/>
                  </a:lnTo>
                  <a:lnTo>
                    <a:pt x="846" y="0"/>
                  </a:lnTo>
                  <a:lnTo>
                    <a:pt x="723" y="14"/>
                  </a:lnTo>
                  <a:lnTo>
                    <a:pt x="614" y="27"/>
                  </a:lnTo>
                  <a:lnTo>
                    <a:pt x="450" y="69"/>
                  </a:lnTo>
                  <a:lnTo>
                    <a:pt x="368" y="82"/>
                  </a:lnTo>
                  <a:lnTo>
                    <a:pt x="342" y="95"/>
                  </a:lnTo>
                  <a:lnTo>
                    <a:pt x="273" y="109"/>
                  </a:lnTo>
                  <a:lnTo>
                    <a:pt x="204" y="122"/>
                  </a:lnTo>
                  <a:lnTo>
                    <a:pt x="150" y="150"/>
                  </a:lnTo>
                  <a:lnTo>
                    <a:pt x="110" y="177"/>
                  </a:lnTo>
                  <a:lnTo>
                    <a:pt x="68" y="218"/>
                  </a:lnTo>
                  <a:lnTo>
                    <a:pt x="55" y="232"/>
                  </a:lnTo>
                  <a:lnTo>
                    <a:pt x="55" y="258"/>
                  </a:lnTo>
                  <a:lnTo>
                    <a:pt x="95" y="273"/>
                  </a:lnTo>
                  <a:lnTo>
                    <a:pt x="150" y="273"/>
                  </a:lnTo>
                  <a:lnTo>
                    <a:pt x="178" y="286"/>
                  </a:lnTo>
                  <a:lnTo>
                    <a:pt x="163" y="300"/>
                  </a:lnTo>
                  <a:lnTo>
                    <a:pt x="110" y="341"/>
                  </a:lnTo>
                  <a:lnTo>
                    <a:pt x="82" y="354"/>
                  </a:lnTo>
                  <a:lnTo>
                    <a:pt x="27" y="396"/>
                  </a:lnTo>
                  <a:lnTo>
                    <a:pt x="0" y="422"/>
                  </a:lnTo>
                  <a:lnTo>
                    <a:pt x="0" y="450"/>
                  </a:lnTo>
                  <a:lnTo>
                    <a:pt x="27" y="491"/>
                  </a:lnTo>
                  <a:lnTo>
                    <a:pt x="55" y="505"/>
                  </a:lnTo>
                  <a:lnTo>
                    <a:pt x="136" y="505"/>
                  </a:lnTo>
                  <a:lnTo>
                    <a:pt x="204" y="491"/>
                  </a:lnTo>
                  <a:lnTo>
                    <a:pt x="273" y="477"/>
                  </a:lnTo>
                  <a:lnTo>
                    <a:pt x="423" y="436"/>
                  </a:lnTo>
                  <a:lnTo>
                    <a:pt x="518" y="396"/>
                  </a:lnTo>
                  <a:lnTo>
                    <a:pt x="586" y="381"/>
                  </a:lnTo>
                  <a:lnTo>
                    <a:pt x="627" y="368"/>
                  </a:lnTo>
                  <a:lnTo>
                    <a:pt x="682" y="341"/>
                  </a:lnTo>
                  <a:lnTo>
                    <a:pt x="765" y="313"/>
                  </a:lnTo>
                  <a:lnTo>
                    <a:pt x="818" y="286"/>
                  </a:lnTo>
                  <a:lnTo>
                    <a:pt x="846" y="258"/>
                  </a:lnTo>
                  <a:lnTo>
                    <a:pt x="886" y="232"/>
                  </a:lnTo>
                  <a:lnTo>
                    <a:pt x="901" y="218"/>
                  </a:lnTo>
                  <a:lnTo>
                    <a:pt x="901" y="245"/>
                  </a:lnTo>
                  <a:lnTo>
                    <a:pt x="886" y="273"/>
                  </a:lnTo>
                  <a:lnTo>
                    <a:pt x="901" y="313"/>
                  </a:lnTo>
                  <a:lnTo>
                    <a:pt x="928" y="328"/>
                  </a:lnTo>
                  <a:lnTo>
                    <a:pt x="941" y="328"/>
                  </a:lnTo>
                  <a:lnTo>
                    <a:pt x="1023" y="286"/>
                  </a:lnTo>
                  <a:lnTo>
                    <a:pt x="1078" y="273"/>
                  </a:lnTo>
                  <a:lnTo>
                    <a:pt x="1092" y="273"/>
                  </a:lnTo>
                  <a:lnTo>
                    <a:pt x="1105" y="328"/>
                  </a:lnTo>
                  <a:lnTo>
                    <a:pt x="1131" y="354"/>
                  </a:lnTo>
                  <a:lnTo>
                    <a:pt x="1185" y="341"/>
                  </a:lnTo>
                  <a:lnTo>
                    <a:pt x="1227" y="328"/>
                  </a:lnTo>
                  <a:lnTo>
                    <a:pt x="1281" y="300"/>
                  </a:lnTo>
                  <a:lnTo>
                    <a:pt x="1322" y="273"/>
                  </a:lnTo>
                  <a:lnTo>
                    <a:pt x="1363" y="232"/>
                  </a:lnTo>
                  <a:lnTo>
                    <a:pt x="1404" y="205"/>
                  </a:lnTo>
                  <a:lnTo>
                    <a:pt x="1404" y="177"/>
                  </a:lnTo>
                  <a:lnTo>
                    <a:pt x="1391" y="177"/>
                  </a:lnTo>
                  <a:lnTo>
                    <a:pt x="1363" y="205"/>
                  </a:lnTo>
                  <a:lnTo>
                    <a:pt x="1295" y="232"/>
                  </a:lnTo>
                  <a:lnTo>
                    <a:pt x="1254" y="258"/>
                  </a:lnTo>
                  <a:lnTo>
                    <a:pt x="1199" y="273"/>
                  </a:lnTo>
                  <a:lnTo>
                    <a:pt x="1159" y="273"/>
                  </a:lnTo>
                  <a:lnTo>
                    <a:pt x="1159" y="258"/>
                  </a:lnTo>
                  <a:lnTo>
                    <a:pt x="1144" y="218"/>
                  </a:lnTo>
                  <a:lnTo>
                    <a:pt x="1105" y="205"/>
                  </a:lnTo>
                  <a:lnTo>
                    <a:pt x="1050" y="218"/>
                  </a:lnTo>
                  <a:lnTo>
                    <a:pt x="996" y="218"/>
                  </a:lnTo>
                  <a:lnTo>
                    <a:pt x="969" y="232"/>
                  </a:lnTo>
                  <a:lnTo>
                    <a:pt x="969" y="218"/>
                  </a:lnTo>
                  <a:lnTo>
                    <a:pt x="969" y="205"/>
                  </a:lnTo>
                  <a:lnTo>
                    <a:pt x="996" y="205"/>
                  </a:lnTo>
                  <a:lnTo>
                    <a:pt x="1023" y="177"/>
                  </a:lnTo>
                  <a:lnTo>
                    <a:pt x="1037" y="177"/>
                  </a:lnTo>
                  <a:lnTo>
                    <a:pt x="1023" y="150"/>
                  </a:lnTo>
                  <a:close/>
                </a:path>
              </a:pathLst>
            </a:custGeom>
            <a:solidFill>
              <a:srgbClr val="0E0D0D"/>
            </a:solidFill>
            <a:ln w="9525">
              <a:noFill/>
              <a:round/>
              <a:headEnd/>
              <a:tailEnd/>
            </a:ln>
          </p:spPr>
          <p:txBody>
            <a:bodyPr/>
            <a:lstStyle/>
            <a:p>
              <a:endParaRPr lang="en-US"/>
            </a:p>
          </p:txBody>
        </p:sp>
        <p:sp>
          <p:nvSpPr>
            <p:cNvPr id="15534" name="Freeform 181"/>
            <p:cNvSpPr>
              <a:spLocks/>
            </p:cNvSpPr>
            <p:nvPr/>
          </p:nvSpPr>
          <p:spPr bwMode="auto">
            <a:xfrm>
              <a:off x="1605" y="2283"/>
              <a:ext cx="468" cy="169"/>
            </a:xfrm>
            <a:custGeom>
              <a:avLst/>
              <a:gdLst>
                <a:gd name="T0" fmla="*/ 0 w 1404"/>
                <a:gd name="T1" fmla="*/ 0 h 505"/>
                <a:gd name="T2" fmla="*/ 0 w 1404"/>
                <a:gd name="T3" fmla="*/ 0 h 505"/>
                <a:gd name="T4" fmla="*/ 0 w 1404"/>
                <a:gd name="T5" fmla="*/ 0 h 505"/>
                <a:gd name="T6" fmla="*/ 0 w 1404"/>
                <a:gd name="T7" fmla="*/ 0 h 505"/>
                <a:gd name="T8" fmla="*/ 0 w 1404"/>
                <a:gd name="T9" fmla="*/ 0 h 505"/>
                <a:gd name="T10" fmla="*/ 0 w 1404"/>
                <a:gd name="T11" fmla="*/ 0 h 505"/>
                <a:gd name="T12" fmla="*/ 0 w 1404"/>
                <a:gd name="T13" fmla="*/ 0 h 505"/>
                <a:gd name="T14" fmla="*/ 0 w 1404"/>
                <a:gd name="T15" fmla="*/ 0 h 505"/>
                <a:gd name="T16" fmla="*/ 0 w 1404"/>
                <a:gd name="T17" fmla="*/ 0 h 505"/>
                <a:gd name="T18" fmla="*/ 0 w 1404"/>
                <a:gd name="T19" fmla="*/ 0 h 505"/>
                <a:gd name="T20" fmla="*/ 0 w 1404"/>
                <a:gd name="T21" fmla="*/ 0 h 505"/>
                <a:gd name="T22" fmla="*/ 0 w 1404"/>
                <a:gd name="T23" fmla="*/ 0 h 505"/>
                <a:gd name="T24" fmla="*/ 0 w 1404"/>
                <a:gd name="T25" fmla="*/ 0 h 505"/>
                <a:gd name="T26" fmla="*/ 0 w 1404"/>
                <a:gd name="T27" fmla="*/ 0 h 505"/>
                <a:gd name="T28" fmla="*/ 0 w 1404"/>
                <a:gd name="T29" fmla="*/ 0 h 505"/>
                <a:gd name="T30" fmla="*/ 0 w 1404"/>
                <a:gd name="T31" fmla="*/ 0 h 505"/>
                <a:gd name="T32" fmla="*/ 0 w 1404"/>
                <a:gd name="T33" fmla="*/ 0 h 505"/>
                <a:gd name="T34" fmla="*/ 0 w 1404"/>
                <a:gd name="T35" fmla="*/ 0 h 505"/>
                <a:gd name="T36" fmla="*/ 0 w 1404"/>
                <a:gd name="T37" fmla="*/ 0 h 505"/>
                <a:gd name="T38" fmla="*/ 0 w 1404"/>
                <a:gd name="T39" fmla="*/ 0 h 505"/>
                <a:gd name="T40" fmla="*/ 0 w 1404"/>
                <a:gd name="T41" fmla="*/ 0 h 505"/>
                <a:gd name="T42" fmla="*/ 0 w 1404"/>
                <a:gd name="T43" fmla="*/ 0 h 505"/>
                <a:gd name="T44" fmla="*/ 0 w 1404"/>
                <a:gd name="T45" fmla="*/ 0 h 505"/>
                <a:gd name="T46" fmla="*/ 0 w 1404"/>
                <a:gd name="T47" fmla="*/ 0 h 505"/>
                <a:gd name="T48" fmla="*/ 0 w 1404"/>
                <a:gd name="T49" fmla="*/ 0 h 505"/>
                <a:gd name="T50" fmla="*/ 0 w 1404"/>
                <a:gd name="T51" fmla="*/ 0 h 505"/>
                <a:gd name="T52" fmla="*/ 0 w 1404"/>
                <a:gd name="T53" fmla="*/ 0 h 505"/>
                <a:gd name="T54" fmla="*/ 0 w 1404"/>
                <a:gd name="T55" fmla="*/ 0 h 505"/>
                <a:gd name="T56" fmla="*/ 0 w 1404"/>
                <a:gd name="T57" fmla="*/ 0 h 505"/>
                <a:gd name="T58" fmla="*/ 0 w 1404"/>
                <a:gd name="T59" fmla="*/ 0 h 505"/>
                <a:gd name="T60" fmla="*/ 0 w 1404"/>
                <a:gd name="T61" fmla="*/ 0 h 505"/>
                <a:gd name="T62" fmla="*/ 0 w 1404"/>
                <a:gd name="T63" fmla="*/ 0 h 505"/>
                <a:gd name="T64" fmla="*/ 0 w 1404"/>
                <a:gd name="T65" fmla="*/ 0 h 505"/>
                <a:gd name="T66" fmla="*/ 0 w 1404"/>
                <a:gd name="T67" fmla="*/ 0 h 505"/>
                <a:gd name="T68" fmla="*/ 0 w 1404"/>
                <a:gd name="T69" fmla="*/ 0 h 505"/>
                <a:gd name="T70" fmla="*/ 0 w 1404"/>
                <a:gd name="T71" fmla="*/ 0 h 505"/>
                <a:gd name="T72" fmla="*/ 0 w 1404"/>
                <a:gd name="T73" fmla="*/ 0 h 505"/>
                <a:gd name="T74" fmla="*/ 0 w 1404"/>
                <a:gd name="T75" fmla="*/ 0 h 505"/>
                <a:gd name="T76" fmla="*/ 0 w 1404"/>
                <a:gd name="T77" fmla="*/ 0 h 505"/>
                <a:gd name="T78" fmla="*/ 0 w 1404"/>
                <a:gd name="T79" fmla="*/ 0 h 505"/>
                <a:gd name="T80" fmla="*/ 0 w 1404"/>
                <a:gd name="T81" fmla="*/ 0 h 505"/>
                <a:gd name="T82" fmla="*/ 0 w 1404"/>
                <a:gd name="T83" fmla="*/ 0 h 505"/>
                <a:gd name="T84" fmla="*/ 0 w 1404"/>
                <a:gd name="T85" fmla="*/ 0 h 505"/>
                <a:gd name="T86" fmla="*/ 0 w 1404"/>
                <a:gd name="T87" fmla="*/ 0 h 505"/>
                <a:gd name="T88" fmla="*/ 0 w 1404"/>
                <a:gd name="T89" fmla="*/ 0 h 505"/>
                <a:gd name="T90" fmla="*/ 0 w 1404"/>
                <a:gd name="T91" fmla="*/ 0 h 505"/>
                <a:gd name="T92" fmla="*/ 0 w 1404"/>
                <a:gd name="T93" fmla="*/ 0 h 505"/>
                <a:gd name="T94" fmla="*/ 0 w 1404"/>
                <a:gd name="T95" fmla="*/ 0 h 505"/>
                <a:gd name="T96" fmla="*/ 0 w 1404"/>
                <a:gd name="T97" fmla="*/ 0 h 505"/>
                <a:gd name="T98" fmla="*/ 0 w 1404"/>
                <a:gd name="T99" fmla="*/ 0 h 505"/>
                <a:gd name="T100" fmla="*/ 0 w 1404"/>
                <a:gd name="T101" fmla="*/ 0 h 505"/>
                <a:gd name="T102" fmla="*/ 0 w 1404"/>
                <a:gd name="T103" fmla="*/ 0 h 505"/>
                <a:gd name="T104" fmla="*/ 0 w 1404"/>
                <a:gd name="T105" fmla="*/ 0 h 505"/>
                <a:gd name="T106" fmla="*/ 0 w 1404"/>
                <a:gd name="T107" fmla="*/ 0 h 505"/>
                <a:gd name="T108" fmla="*/ 0 w 1404"/>
                <a:gd name="T109" fmla="*/ 0 h 505"/>
                <a:gd name="T110" fmla="*/ 0 w 1404"/>
                <a:gd name="T111" fmla="*/ 0 h 505"/>
                <a:gd name="T112" fmla="*/ 0 w 1404"/>
                <a:gd name="T113" fmla="*/ 0 h 505"/>
                <a:gd name="T114" fmla="*/ 0 w 1404"/>
                <a:gd name="T115" fmla="*/ 0 h 5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4"/>
                <a:gd name="T175" fmla="*/ 0 h 505"/>
                <a:gd name="T176" fmla="*/ 1404 w 1404"/>
                <a:gd name="T177" fmla="*/ 505 h 5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4" h="505">
                  <a:moveTo>
                    <a:pt x="1023" y="150"/>
                  </a:moveTo>
                  <a:lnTo>
                    <a:pt x="941" y="164"/>
                  </a:lnTo>
                  <a:lnTo>
                    <a:pt x="914" y="177"/>
                  </a:lnTo>
                  <a:lnTo>
                    <a:pt x="873" y="190"/>
                  </a:lnTo>
                  <a:lnTo>
                    <a:pt x="833" y="218"/>
                  </a:lnTo>
                  <a:lnTo>
                    <a:pt x="778" y="245"/>
                  </a:lnTo>
                  <a:lnTo>
                    <a:pt x="723" y="273"/>
                  </a:lnTo>
                  <a:lnTo>
                    <a:pt x="641" y="300"/>
                  </a:lnTo>
                  <a:lnTo>
                    <a:pt x="601" y="313"/>
                  </a:lnTo>
                  <a:lnTo>
                    <a:pt x="518" y="328"/>
                  </a:lnTo>
                  <a:lnTo>
                    <a:pt x="423" y="354"/>
                  </a:lnTo>
                  <a:lnTo>
                    <a:pt x="395" y="368"/>
                  </a:lnTo>
                  <a:lnTo>
                    <a:pt x="314" y="381"/>
                  </a:lnTo>
                  <a:lnTo>
                    <a:pt x="232" y="396"/>
                  </a:lnTo>
                  <a:lnTo>
                    <a:pt x="150" y="422"/>
                  </a:lnTo>
                  <a:lnTo>
                    <a:pt x="110" y="422"/>
                  </a:lnTo>
                  <a:lnTo>
                    <a:pt x="95" y="422"/>
                  </a:lnTo>
                  <a:lnTo>
                    <a:pt x="95" y="396"/>
                  </a:lnTo>
                  <a:lnTo>
                    <a:pt x="110" y="381"/>
                  </a:lnTo>
                  <a:lnTo>
                    <a:pt x="191" y="341"/>
                  </a:lnTo>
                  <a:lnTo>
                    <a:pt x="259" y="313"/>
                  </a:lnTo>
                  <a:lnTo>
                    <a:pt x="355" y="273"/>
                  </a:lnTo>
                  <a:lnTo>
                    <a:pt x="382" y="245"/>
                  </a:lnTo>
                  <a:lnTo>
                    <a:pt x="395" y="232"/>
                  </a:lnTo>
                  <a:lnTo>
                    <a:pt x="410" y="218"/>
                  </a:lnTo>
                  <a:lnTo>
                    <a:pt x="423" y="205"/>
                  </a:lnTo>
                  <a:lnTo>
                    <a:pt x="395" y="205"/>
                  </a:lnTo>
                  <a:lnTo>
                    <a:pt x="314" y="218"/>
                  </a:lnTo>
                  <a:lnTo>
                    <a:pt x="259" y="218"/>
                  </a:lnTo>
                  <a:lnTo>
                    <a:pt x="178" y="232"/>
                  </a:lnTo>
                  <a:lnTo>
                    <a:pt x="150" y="232"/>
                  </a:lnTo>
                  <a:lnTo>
                    <a:pt x="123" y="232"/>
                  </a:lnTo>
                  <a:lnTo>
                    <a:pt x="136" y="218"/>
                  </a:lnTo>
                  <a:lnTo>
                    <a:pt x="150" y="205"/>
                  </a:lnTo>
                  <a:lnTo>
                    <a:pt x="232" y="177"/>
                  </a:lnTo>
                  <a:lnTo>
                    <a:pt x="314" y="137"/>
                  </a:lnTo>
                  <a:lnTo>
                    <a:pt x="423" y="122"/>
                  </a:lnTo>
                  <a:lnTo>
                    <a:pt x="518" y="95"/>
                  </a:lnTo>
                  <a:lnTo>
                    <a:pt x="627" y="82"/>
                  </a:lnTo>
                  <a:lnTo>
                    <a:pt x="723" y="54"/>
                  </a:lnTo>
                  <a:lnTo>
                    <a:pt x="818" y="41"/>
                  </a:lnTo>
                  <a:lnTo>
                    <a:pt x="928" y="27"/>
                  </a:lnTo>
                  <a:lnTo>
                    <a:pt x="969" y="14"/>
                  </a:lnTo>
                  <a:lnTo>
                    <a:pt x="941" y="0"/>
                  </a:lnTo>
                  <a:lnTo>
                    <a:pt x="846" y="0"/>
                  </a:lnTo>
                  <a:lnTo>
                    <a:pt x="723" y="14"/>
                  </a:lnTo>
                  <a:lnTo>
                    <a:pt x="614" y="27"/>
                  </a:lnTo>
                  <a:lnTo>
                    <a:pt x="450" y="69"/>
                  </a:lnTo>
                  <a:lnTo>
                    <a:pt x="368" y="82"/>
                  </a:lnTo>
                  <a:lnTo>
                    <a:pt x="342" y="95"/>
                  </a:lnTo>
                  <a:lnTo>
                    <a:pt x="273" y="109"/>
                  </a:lnTo>
                  <a:lnTo>
                    <a:pt x="204" y="122"/>
                  </a:lnTo>
                  <a:lnTo>
                    <a:pt x="150" y="150"/>
                  </a:lnTo>
                  <a:lnTo>
                    <a:pt x="110" y="177"/>
                  </a:lnTo>
                  <a:lnTo>
                    <a:pt x="68" y="218"/>
                  </a:lnTo>
                  <a:lnTo>
                    <a:pt x="55" y="232"/>
                  </a:lnTo>
                  <a:lnTo>
                    <a:pt x="55" y="258"/>
                  </a:lnTo>
                  <a:lnTo>
                    <a:pt x="95" y="273"/>
                  </a:lnTo>
                  <a:lnTo>
                    <a:pt x="150" y="273"/>
                  </a:lnTo>
                  <a:lnTo>
                    <a:pt x="178" y="286"/>
                  </a:lnTo>
                  <a:lnTo>
                    <a:pt x="163" y="300"/>
                  </a:lnTo>
                  <a:lnTo>
                    <a:pt x="110" y="341"/>
                  </a:lnTo>
                  <a:lnTo>
                    <a:pt x="82" y="354"/>
                  </a:lnTo>
                  <a:lnTo>
                    <a:pt x="27" y="396"/>
                  </a:lnTo>
                  <a:lnTo>
                    <a:pt x="0" y="422"/>
                  </a:lnTo>
                  <a:lnTo>
                    <a:pt x="0" y="450"/>
                  </a:lnTo>
                  <a:lnTo>
                    <a:pt x="27" y="491"/>
                  </a:lnTo>
                  <a:lnTo>
                    <a:pt x="55" y="505"/>
                  </a:lnTo>
                  <a:lnTo>
                    <a:pt x="136" y="505"/>
                  </a:lnTo>
                  <a:lnTo>
                    <a:pt x="204" y="491"/>
                  </a:lnTo>
                  <a:lnTo>
                    <a:pt x="273" y="477"/>
                  </a:lnTo>
                  <a:lnTo>
                    <a:pt x="423" y="436"/>
                  </a:lnTo>
                  <a:lnTo>
                    <a:pt x="518" y="396"/>
                  </a:lnTo>
                  <a:lnTo>
                    <a:pt x="586" y="381"/>
                  </a:lnTo>
                  <a:lnTo>
                    <a:pt x="627" y="368"/>
                  </a:lnTo>
                  <a:lnTo>
                    <a:pt x="682" y="341"/>
                  </a:lnTo>
                  <a:lnTo>
                    <a:pt x="765" y="313"/>
                  </a:lnTo>
                  <a:lnTo>
                    <a:pt x="818" y="286"/>
                  </a:lnTo>
                  <a:lnTo>
                    <a:pt x="846" y="258"/>
                  </a:lnTo>
                  <a:lnTo>
                    <a:pt x="886" y="232"/>
                  </a:lnTo>
                  <a:lnTo>
                    <a:pt x="901" y="218"/>
                  </a:lnTo>
                  <a:lnTo>
                    <a:pt x="901" y="245"/>
                  </a:lnTo>
                  <a:lnTo>
                    <a:pt x="886" y="273"/>
                  </a:lnTo>
                  <a:lnTo>
                    <a:pt x="901" y="313"/>
                  </a:lnTo>
                  <a:lnTo>
                    <a:pt x="928" y="328"/>
                  </a:lnTo>
                  <a:lnTo>
                    <a:pt x="941" y="328"/>
                  </a:lnTo>
                  <a:lnTo>
                    <a:pt x="1023" y="286"/>
                  </a:lnTo>
                  <a:lnTo>
                    <a:pt x="1078" y="273"/>
                  </a:lnTo>
                  <a:lnTo>
                    <a:pt x="1092" y="273"/>
                  </a:lnTo>
                  <a:lnTo>
                    <a:pt x="1105" y="328"/>
                  </a:lnTo>
                  <a:lnTo>
                    <a:pt x="1131" y="354"/>
                  </a:lnTo>
                  <a:lnTo>
                    <a:pt x="1185" y="341"/>
                  </a:lnTo>
                  <a:lnTo>
                    <a:pt x="1227" y="328"/>
                  </a:lnTo>
                  <a:lnTo>
                    <a:pt x="1281" y="300"/>
                  </a:lnTo>
                  <a:lnTo>
                    <a:pt x="1322" y="273"/>
                  </a:lnTo>
                  <a:lnTo>
                    <a:pt x="1363" y="232"/>
                  </a:lnTo>
                  <a:lnTo>
                    <a:pt x="1404" y="205"/>
                  </a:lnTo>
                  <a:lnTo>
                    <a:pt x="1404" y="177"/>
                  </a:lnTo>
                  <a:lnTo>
                    <a:pt x="1391" y="177"/>
                  </a:lnTo>
                  <a:lnTo>
                    <a:pt x="1363" y="205"/>
                  </a:lnTo>
                  <a:lnTo>
                    <a:pt x="1295" y="232"/>
                  </a:lnTo>
                  <a:lnTo>
                    <a:pt x="1254" y="258"/>
                  </a:lnTo>
                  <a:lnTo>
                    <a:pt x="1199" y="273"/>
                  </a:lnTo>
                  <a:lnTo>
                    <a:pt x="1159" y="273"/>
                  </a:lnTo>
                  <a:lnTo>
                    <a:pt x="1159" y="258"/>
                  </a:lnTo>
                  <a:lnTo>
                    <a:pt x="1144" y="218"/>
                  </a:lnTo>
                  <a:lnTo>
                    <a:pt x="1105" y="205"/>
                  </a:lnTo>
                  <a:lnTo>
                    <a:pt x="1050" y="218"/>
                  </a:lnTo>
                  <a:lnTo>
                    <a:pt x="996" y="218"/>
                  </a:lnTo>
                  <a:lnTo>
                    <a:pt x="969" y="232"/>
                  </a:lnTo>
                  <a:lnTo>
                    <a:pt x="969" y="218"/>
                  </a:lnTo>
                  <a:lnTo>
                    <a:pt x="969" y="205"/>
                  </a:lnTo>
                  <a:lnTo>
                    <a:pt x="996" y="205"/>
                  </a:lnTo>
                  <a:lnTo>
                    <a:pt x="1023" y="177"/>
                  </a:lnTo>
                  <a:lnTo>
                    <a:pt x="1037" y="177"/>
                  </a:lnTo>
                  <a:lnTo>
                    <a:pt x="1023" y="150"/>
                  </a:lnTo>
                </a:path>
              </a:pathLst>
            </a:custGeom>
            <a:noFill/>
            <a:ln w="0">
              <a:solidFill>
                <a:srgbClr val="000000"/>
              </a:solidFill>
              <a:round/>
              <a:headEnd/>
              <a:tailEnd/>
            </a:ln>
          </p:spPr>
          <p:txBody>
            <a:bodyPr/>
            <a:lstStyle/>
            <a:p>
              <a:endParaRPr lang="en-US"/>
            </a:p>
          </p:txBody>
        </p:sp>
        <p:sp>
          <p:nvSpPr>
            <p:cNvPr id="15535" name="Freeform 182"/>
            <p:cNvSpPr>
              <a:spLocks/>
            </p:cNvSpPr>
            <p:nvPr/>
          </p:nvSpPr>
          <p:spPr bwMode="auto">
            <a:xfrm>
              <a:off x="1605" y="2283"/>
              <a:ext cx="468" cy="169"/>
            </a:xfrm>
            <a:custGeom>
              <a:avLst/>
              <a:gdLst>
                <a:gd name="T0" fmla="*/ 0 w 1404"/>
                <a:gd name="T1" fmla="*/ 0 h 505"/>
                <a:gd name="T2" fmla="*/ 0 w 1404"/>
                <a:gd name="T3" fmla="*/ 0 h 505"/>
                <a:gd name="T4" fmla="*/ 0 w 1404"/>
                <a:gd name="T5" fmla="*/ 0 h 505"/>
                <a:gd name="T6" fmla="*/ 0 w 1404"/>
                <a:gd name="T7" fmla="*/ 0 h 505"/>
                <a:gd name="T8" fmla="*/ 0 w 1404"/>
                <a:gd name="T9" fmla="*/ 0 h 505"/>
                <a:gd name="T10" fmla="*/ 0 w 1404"/>
                <a:gd name="T11" fmla="*/ 0 h 505"/>
                <a:gd name="T12" fmla="*/ 0 w 1404"/>
                <a:gd name="T13" fmla="*/ 0 h 505"/>
                <a:gd name="T14" fmla="*/ 0 w 1404"/>
                <a:gd name="T15" fmla="*/ 0 h 505"/>
                <a:gd name="T16" fmla="*/ 0 w 1404"/>
                <a:gd name="T17" fmla="*/ 0 h 505"/>
                <a:gd name="T18" fmla="*/ 0 w 1404"/>
                <a:gd name="T19" fmla="*/ 0 h 505"/>
                <a:gd name="T20" fmla="*/ 0 w 1404"/>
                <a:gd name="T21" fmla="*/ 0 h 505"/>
                <a:gd name="T22" fmla="*/ 0 w 1404"/>
                <a:gd name="T23" fmla="*/ 0 h 505"/>
                <a:gd name="T24" fmla="*/ 0 w 1404"/>
                <a:gd name="T25" fmla="*/ 0 h 505"/>
                <a:gd name="T26" fmla="*/ 0 w 1404"/>
                <a:gd name="T27" fmla="*/ 0 h 505"/>
                <a:gd name="T28" fmla="*/ 0 w 1404"/>
                <a:gd name="T29" fmla="*/ 0 h 505"/>
                <a:gd name="T30" fmla="*/ 0 w 1404"/>
                <a:gd name="T31" fmla="*/ 0 h 505"/>
                <a:gd name="T32" fmla="*/ 0 w 1404"/>
                <a:gd name="T33" fmla="*/ 0 h 505"/>
                <a:gd name="T34" fmla="*/ 0 w 1404"/>
                <a:gd name="T35" fmla="*/ 0 h 505"/>
                <a:gd name="T36" fmla="*/ 0 w 1404"/>
                <a:gd name="T37" fmla="*/ 0 h 505"/>
                <a:gd name="T38" fmla="*/ 0 w 1404"/>
                <a:gd name="T39" fmla="*/ 0 h 505"/>
                <a:gd name="T40" fmla="*/ 0 w 1404"/>
                <a:gd name="T41" fmla="*/ 0 h 505"/>
                <a:gd name="T42" fmla="*/ 0 w 1404"/>
                <a:gd name="T43" fmla="*/ 0 h 505"/>
                <a:gd name="T44" fmla="*/ 0 w 1404"/>
                <a:gd name="T45" fmla="*/ 0 h 505"/>
                <a:gd name="T46" fmla="*/ 0 w 1404"/>
                <a:gd name="T47" fmla="*/ 0 h 505"/>
                <a:gd name="T48" fmla="*/ 0 w 1404"/>
                <a:gd name="T49" fmla="*/ 0 h 505"/>
                <a:gd name="T50" fmla="*/ 0 w 1404"/>
                <a:gd name="T51" fmla="*/ 0 h 505"/>
                <a:gd name="T52" fmla="*/ 0 w 1404"/>
                <a:gd name="T53" fmla="*/ 0 h 505"/>
                <a:gd name="T54" fmla="*/ 0 w 1404"/>
                <a:gd name="T55" fmla="*/ 0 h 505"/>
                <a:gd name="T56" fmla="*/ 0 w 1404"/>
                <a:gd name="T57" fmla="*/ 0 h 505"/>
                <a:gd name="T58" fmla="*/ 0 w 1404"/>
                <a:gd name="T59" fmla="*/ 0 h 505"/>
                <a:gd name="T60" fmla="*/ 0 w 1404"/>
                <a:gd name="T61" fmla="*/ 0 h 505"/>
                <a:gd name="T62" fmla="*/ 0 w 1404"/>
                <a:gd name="T63" fmla="*/ 0 h 505"/>
                <a:gd name="T64" fmla="*/ 0 w 1404"/>
                <a:gd name="T65" fmla="*/ 0 h 505"/>
                <a:gd name="T66" fmla="*/ 0 w 1404"/>
                <a:gd name="T67" fmla="*/ 0 h 505"/>
                <a:gd name="T68" fmla="*/ 0 w 1404"/>
                <a:gd name="T69" fmla="*/ 0 h 505"/>
                <a:gd name="T70" fmla="*/ 0 w 1404"/>
                <a:gd name="T71" fmla="*/ 0 h 505"/>
                <a:gd name="T72" fmla="*/ 0 w 1404"/>
                <a:gd name="T73" fmla="*/ 0 h 505"/>
                <a:gd name="T74" fmla="*/ 0 w 1404"/>
                <a:gd name="T75" fmla="*/ 0 h 505"/>
                <a:gd name="T76" fmla="*/ 0 w 1404"/>
                <a:gd name="T77" fmla="*/ 0 h 505"/>
                <a:gd name="T78" fmla="*/ 0 w 1404"/>
                <a:gd name="T79" fmla="*/ 0 h 505"/>
                <a:gd name="T80" fmla="*/ 0 w 1404"/>
                <a:gd name="T81" fmla="*/ 0 h 505"/>
                <a:gd name="T82" fmla="*/ 0 w 1404"/>
                <a:gd name="T83" fmla="*/ 0 h 505"/>
                <a:gd name="T84" fmla="*/ 0 w 1404"/>
                <a:gd name="T85" fmla="*/ 0 h 505"/>
                <a:gd name="T86" fmla="*/ 0 w 1404"/>
                <a:gd name="T87" fmla="*/ 0 h 505"/>
                <a:gd name="T88" fmla="*/ 0 w 1404"/>
                <a:gd name="T89" fmla="*/ 0 h 505"/>
                <a:gd name="T90" fmla="*/ 0 w 1404"/>
                <a:gd name="T91" fmla="*/ 0 h 505"/>
                <a:gd name="T92" fmla="*/ 0 w 1404"/>
                <a:gd name="T93" fmla="*/ 0 h 505"/>
                <a:gd name="T94" fmla="*/ 0 w 1404"/>
                <a:gd name="T95" fmla="*/ 0 h 505"/>
                <a:gd name="T96" fmla="*/ 0 w 1404"/>
                <a:gd name="T97" fmla="*/ 0 h 505"/>
                <a:gd name="T98" fmla="*/ 0 w 1404"/>
                <a:gd name="T99" fmla="*/ 0 h 505"/>
                <a:gd name="T100" fmla="*/ 0 w 1404"/>
                <a:gd name="T101" fmla="*/ 0 h 505"/>
                <a:gd name="T102" fmla="*/ 0 w 1404"/>
                <a:gd name="T103" fmla="*/ 0 h 505"/>
                <a:gd name="T104" fmla="*/ 0 w 1404"/>
                <a:gd name="T105" fmla="*/ 0 h 505"/>
                <a:gd name="T106" fmla="*/ 0 w 1404"/>
                <a:gd name="T107" fmla="*/ 0 h 505"/>
                <a:gd name="T108" fmla="*/ 0 w 1404"/>
                <a:gd name="T109" fmla="*/ 0 h 505"/>
                <a:gd name="T110" fmla="*/ 0 w 1404"/>
                <a:gd name="T111" fmla="*/ 0 h 505"/>
                <a:gd name="T112" fmla="*/ 0 w 1404"/>
                <a:gd name="T113" fmla="*/ 0 h 505"/>
                <a:gd name="T114" fmla="*/ 0 w 1404"/>
                <a:gd name="T115" fmla="*/ 0 h 5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4"/>
                <a:gd name="T175" fmla="*/ 0 h 505"/>
                <a:gd name="T176" fmla="*/ 1404 w 1404"/>
                <a:gd name="T177" fmla="*/ 505 h 5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4" h="505">
                  <a:moveTo>
                    <a:pt x="1023" y="150"/>
                  </a:moveTo>
                  <a:lnTo>
                    <a:pt x="941" y="164"/>
                  </a:lnTo>
                  <a:lnTo>
                    <a:pt x="914" y="177"/>
                  </a:lnTo>
                  <a:lnTo>
                    <a:pt x="873" y="190"/>
                  </a:lnTo>
                  <a:lnTo>
                    <a:pt x="833" y="218"/>
                  </a:lnTo>
                  <a:lnTo>
                    <a:pt x="778" y="245"/>
                  </a:lnTo>
                  <a:lnTo>
                    <a:pt x="723" y="273"/>
                  </a:lnTo>
                  <a:lnTo>
                    <a:pt x="641" y="300"/>
                  </a:lnTo>
                  <a:lnTo>
                    <a:pt x="601" y="313"/>
                  </a:lnTo>
                  <a:lnTo>
                    <a:pt x="518" y="328"/>
                  </a:lnTo>
                  <a:lnTo>
                    <a:pt x="423" y="354"/>
                  </a:lnTo>
                  <a:lnTo>
                    <a:pt x="395" y="368"/>
                  </a:lnTo>
                  <a:lnTo>
                    <a:pt x="314" y="381"/>
                  </a:lnTo>
                  <a:lnTo>
                    <a:pt x="232" y="396"/>
                  </a:lnTo>
                  <a:lnTo>
                    <a:pt x="150" y="422"/>
                  </a:lnTo>
                  <a:lnTo>
                    <a:pt x="110" y="422"/>
                  </a:lnTo>
                  <a:lnTo>
                    <a:pt x="95" y="422"/>
                  </a:lnTo>
                  <a:lnTo>
                    <a:pt x="95" y="396"/>
                  </a:lnTo>
                  <a:lnTo>
                    <a:pt x="110" y="381"/>
                  </a:lnTo>
                  <a:lnTo>
                    <a:pt x="191" y="341"/>
                  </a:lnTo>
                  <a:lnTo>
                    <a:pt x="259" y="313"/>
                  </a:lnTo>
                  <a:lnTo>
                    <a:pt x="355" y="273"/>
                  </a:lnTo>
                  <a:lnTo>
                    <a:pt x="382" y="245"/>
                  </a:lnTo>
                  <a:lnTo>
                    <a:pt x="395" y="232"/>
                  </a:lnTo>
                  <a:lnTo>
                    <a:pt x="410" y="218"/>
                  </a:lnTo>
                  <a:lnTo>
                    <a:pt x="423" y="205"/>
                  </a:lnTo>
                  <a:lnTo>
                    <a:pt x="395" y="205"/>
                  </a:lnTo>
                  <a:lnTo>
                    <a:pt x="314" y="218"/>
                  </a:lnTo>
                  <a:lnTo>
                    <a:pt x="259" y="218"/>
                  </a:lnTo>
                  <a:lnTo>
                    <a:pt x="178" y="232"/>
                  </a:lnTo>
                  <a:lnTo>
                    <a:pt x="150" y="232"/>
                  </a:lnTo>
                  <a:lnTo>
                    <a:pt x="123" y="232"/>
                  </a:lnTo>
                  <a:lnTo>
                    <a:pt x="136" y="218"/>
                  </a:lnTo>
                  <a:lnTo>
                    <a:pt x="150" y="205"/>
                  </a:lnTo>
                  <a:lnTo>
                    <a:pt x="232" y="177"/>
                  </a:lnTo>
                  <a:lnTo>
                    <a:pt x="314" y="137"/>
                  </a:lnTo>
                  <a:lnTo>
                    <a:pt x="423" y="122"/>
                  </a:lnTo>
                  <a:lnTo>
                    <a:pt x="518" y="95"/>
                  </a:lnTo>
                  <a:lnTo>
                    <a:pt x="627" y="82"/>
                  </a:lnTo>
                  <a:lnTo>
                    <a:pt x="723" y="54"/>
                  </a:lnTo>
                  <a:lnTo>
                    <a:pt x="818" y="41"/>
                  </a:lnTo>
                  <a:lnTo>
                    <a:pt x="928" y="27"/>
                  </a:lnTo>
                  <a:lnTo>
                    <a:pt x="969" y="14"/>
                  </a:lnTo>
                  <a:lnTo>
                    <a:pt x="941" y="0"/>
                  </a:lnTo>
                  <a:lnTo>
                    <a:pt x="846" y="0"/>
                  </a:lnTo>
                  <a:lnTo>
                    <a:pt x="723" y="14"/>
                  </a:lnTo>
                  <a:lnTo>
                    <a:pt x="614" y="27"/>
                  </a:lnTo>
                  <a:lnTo>
                    <a:pt x="450" y="69"/>
                  </a:lnTo>
                  <a:lnTo>
                    <a:pt x="368" y="82"/>
                  </a:lnTo>
                  <a:lnTo>
                    <a:pt x="342" y="95"/>
                  </a:lnTo>
                  <a:lnTo>
                    <a:pt x="273" y="109"/>
                  </a:lnTo>
                  <a:lnTo>
                    <a:pt x="204" y="122"/>
                  </a:lnTo>
                  <a:lnTo>
                    <a:pt x="150" y="150"/>
                  </a:lnTo>
                  <a:lnTo>
                    <a:pt x="110" y="177"/>
                  </a:lnTo>
                  <a:lnTo>
                    <a:pt x="68" y="218"/>
                  </a:lnTo>
                  <a:lnTo>
                    <a:pt x="55" y="232"/>
                  </a:lnTo>
                  <a:lnTo>
                    <a:pt x="55" y="258"/>
                  </a:lnTo>
                  <a:lnTo>
                    <a:pt x="95" y="273"/>
                  </a:lnTo>
                  <a:lnTo>
                    <a:pt x="150" y="273"/>
                  </a:lnTo>
                  <a:lnTo>
                    <a:pt x="178" y="286"/>
                  </a:lnTo>
                  <a:lnTo>
                    <a:pt x="163" y="300"/>
                  </a:lnTo>
                  <a:lnTo>
                    <a:pt x="110" y="341"/>
                  </a:lnTo>
                  <a:lnTo>
                    <a:pt x="82" y="354"/>
                  </a:lnTo>
                  <a:lnTo>
                    <a:pt x="27" y="396"/>
                  </a:lnTo>
                  <a:lnTo>
                    <a:pt x="0" y="422"/>
                  </a:lnTo>
                  <a:lnTo>
                    <a:pt x="0" y="450"/>
                  </a:lnTo>
                  <a:lnTo>
                    <a:pt x="27" y="491"/>
                  </a:lnTo>
                  <a:lnTo>
                    <a:pt x="55" y="505"/>
                  </a:lnTo>
                  <a:lnTo>
                    <a:pt x="136" y="505"/>
                  </a:lnTo>
                  <a:lnTo>
                    <a:pt x="204" y="491"/>
                  </a:lnTo>
                  <a:lnTo>
                    <a:pt x="273" y="477"/>
                  </a:lnTo>
                  <a:lnTo>
                    <a:pt x="423" y="436"/>
                  </a:lnTo>
                  <a:lnTo>
                    <a:pt x="518" y="396"/>
                  </a:lnTo>
                  <a:lnTo>
                    <a:pt x="586" y="381"/>
                  </a:lnTo>
                  <a:lnTo>
                    <a:pt x="627" y="368"/>
                  </a:lnTo>
                  <a:lnTo>
                    <a:pt x="682" y="341"/>
                  </a:lnTo>
                  <a:lnTo>
                    <a:pt x="765" y="313"/>
                  </a:lnTo>
                  <a:lnTo>
                    <a:pt x="818" y="286"/>
                  </a:lnTo>
                  <a:lnTo>
                    <a:pt x="846" y="258"/>
                  </a:lnTo>
                  <a:lnTo>
                    <a:pt x="886" y="232"/>
                  </a:lnTo>
                  <a:lnTo>
                    <a:pt x="901" y="218"/>
                  </a:lnTo>
                  <a:lnTo>
                    <a:pt x="901" y="245"/>
                  </a:lnTo>
                  <a:lnTo>
                    <a:pt x="886" y="273"/>
                  </a:lnTo>
                  <a:lnTo>
                    <a:pt x="901" y="313"/>
                  </a:lnTo>
                  <a:lnTo>
                    <a:pt x="928" y="328"/>
                  </a:lnTo>
                  <a:lnTo>
                    <a:pt x="941" y="328"/>
                  </a:lnTo>
                  <a:lnTo>
                    <a:pt x="1023" y="286"/>
                  </a:lnTo>
                  <a:lnTo>
                    <a:pt x="1078" y="273"/>
                  </a:lnTo>
                  <a:lnTo>
                    <a:pt x="1092" y="273"/>
                  </a:lnTo>
                  <a:lnTo>
                    <a:pt x="1105" y="328"/>
                  </a:lnTo>
                  <a:lnTo>
                    <a:pt x="1131" y="354"/>
                  </a:lnTo>
                  <a:lnTo>
                    <a:pt x="1185" y="341"/>
                  </a:lnTo>
                  <a:lnTo>
                    <a:pt x="1227" y="328"/>
                  </a:lnTo>
                  <a:lnTo>
                    <a:pt x="1281" y="300"/>
                  </a:lnTo>
                  <a:lnTo>
                    <a:pt x="1322" y="273"/>
                  </a:lnTo>
                  <a:lnTo>
                    <a:pt x="1363" y="232"/>
                  </a:lnTo>
                  <a:lnTo>
                    <a:pt x="1404" y="205"/>
                  </a:lnTo>
                  <a:lnTo>
                    <a:pt x="1404" y="177"/>
                  </a:lnTo>
                  <a:lnTo>
                    <a:pt x="1391" y="177"/>
                  </a:lnTo>
                  <a:lnTo>
                    <a:pt x="1363" y="205"/>
                  </a:lnTo>
                  <a:lnTo>
                    <a:pt x="1295" y="232"/>
                  </a:lnTo>
                  <a:lnTo>
                    <a:pt x="1254" y="258"/>
                  </a:lnTo>
                  <a:lnTo>
                    <a:pt x="1199" y="273"/>
                  </a:lnTo>
                  <a:lnTo>
                    <a:pt x="1159" y="273"/>
                  </a:lnTo>
                  <a:lnTo>
                    <a:pt x="1159" y="258"/>
                  </a:lnTo>
                  <a:lnTo>
                    <a:pt x="1144" y="218"/>
                  </a:lnTo>
                  <a:lnTo>
                    <a:pt x="1105" y="205"/>
                  </a:lnTo>
                  <a:lnTo>
                    <a:pt x="1050" y="218"/>
                  </a:lnTo>
                  <a:lnTo>
                    <a:pt x="996" y="218"/>
                  </a:lnTo>
                  <a:lnTo>
                    <a:pt x="969" y="232"/>
                  </a:lnTo>
                  <a:lnTo>
                    <a:pt x="969" y="218"/>
                  </a:lnTo>
                  <a:lnTo>
                    <a:pt x="969" y="205"/>
                  </a:lnTo>
                  <a:lnTo>
                    <a:pt x="996" y="205"/>
                  </a:lnTo>
                  <a:lnTo>
                    <a:pt x="1023" y="177"/>
                  </a:lnTo>
                  <a:lnTo>
                    <a:pt x="1037" y="177"/>
                  </a:lnTo>
                  <a:lnTo>
                    <a:pt x="1023" y="150"/>
                  </a:lnTo>
                </a:path>
              </a:pathLst>
            </a:custGeom>
            <a:noFill/>
            <a:ln w="0">
              <a:solidFill>
                <a:srgbClr val="000000"/>
              </a:solidFill>
              <a:round/>
              <a:headEnd/>
              <a:tailEnd/>
            </a:ln>
          </p:spPr>
          <p:txBody>
            <a:bodyPr/>
            <a:lstStyle/>
            <a:p>
              <a:endParaRPr lang="en-US"/>
            </a:p>
          </p:txBody>
        </p:sp>
        <p:sp>
          <p:nvSpPr>
            <p:cNvPr id="15536" name="Freeform 183"/>
            <p:cNvSpPr>
              <a:spLocks/>
            </p:cNvSpPr>
            <p:nvPr/>
          </p:nvSpPr>
          <p:spPr bwMode="auto">
            <a:xfrm>
              <a:off x="2009" y="2306"/>
              <a:ext cx="64" cy="36"/>
            </a:xfrm>
            <a:custGeom>
              <a:avLst/>
              <a:gdLst>
                <a:gd name="T0" fmla="*/ 0 w 192"/>
                <a:gd name="T1" fmla="*/ 0 h 108"/>
                <a:gd name="T2" fmla="*/ 0 w 192"/>
                <a:gd name="T3" fmla="*/ 0 h 108"/>
                <a:gd name="T4" fmla="*/ 0 w 192"/>
                <a:gd name="T5" fmla="*/ 0 h 108"/>
                <a:gd name="T6" fmla="*/ 0 w 192"/>
                <a:gd name="T7" fmla="*/ 0 h 108"/>
                <a:gd name="T8" fmla="*/ 0 w 192"/>
                <a:gd name="T9" fmla="*/ 0 h 108"/>
                <a:gd name="T10" fmla="*/ 0 w 192"/>
                <a:gd name="T11" fmla="*/ 0 h 108"/>
                <a:gd name="T12" fmla="*/ 0 w 192"/>
                <a:gd name="T13" fmla="*/ 0 h 108"/>
                <a:gd name="T14" fmla="*/ 0 w 192"/>
                <a:gd name="T15" fmla="*/ 0 h 108"/>
                <a:gd name="T16" fmla="*/ 0 w 192"/>
                <a:gd name="T17" fmla="*/ 0 h 108"/>
                <a:gd name="T18" fmla="*/ 0 w 192"/>
                <a:gd name="T19" fmla="*/ 0 h 108"/>
                <a:gd name="T20" fmla="*/ 0 w 192"/>
                <a:gd name="T21" fmla="*/ 0 h 108"/>
                <a:gd name="T22" fmla="*/ 0 w 192"/>
                <a:gd name="T23" fmla="*/ 0 h 108"/>
                <a:gd name="T24" fmla="*/ 0 w 192"/>
                <a:gd name="T25" fmla="*/ 0 h 108"/>
                <a:gd name="T26" fmla="*/ 0 w 192"/>
                <a:gd name="T27" fmla="*/ 0 h 108"/>
                <a:gd name="T28" fmla="*/ 0 w 192"/>
                <a:gd name="T29" fmla="*/ 0 h 108"/>
                <a:gd name="T30" fmla="*/ 0 w 192"/>
                <a:gd name="T31" fmla="*/ 0 h 108"/>
                <a:gd name="T32" fmla="*/ 0 w 192"/>
                <a:gd name="T33" fmla="*/ 0 h 108"/>
                <a:gd name="T34" fmla="*/ 0 w 192"/>
                <a:gd name="T35" fmla="*/ 0 h 108"/>
                <a:gd name="T36" fmla="*/ 0 w 192"/>
                <a:gd name="T37" fmla="*/ 0 h 108"/>
                <a:gd name="T38" fmla="*/ 0 w 192"/>
                <a:gd name="T39" fmla="*/ 0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108"/>
                <a:gd name="T62" fmla="*/ 192 w 192"/>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108">
                  <a:moveTo>
                    <a:pt x="0" y="81"/>
                  </a:moveTo>
                  <a:lnTo>
                    <a:pt x="55" y="81"/>
                  </a:lnTo>
                  <a:lnTo>
                    <a:pt x="96" y="81"/>
                  </a:lnTo>
                  <a:lnTo>
                    <a:pt x="137" y="53"/>
                  </a:lnTo>
                  <a:lnTo>
                    <a:pt x="151" y="40"/>
                  </a:lnTo>
                  <a:lnTo>
                    <a:pt x="151" y="26"/>
                  </a:lnTo>
                  <a:lnTo>
                    <a:pt x="137" y="13"/>
                  </a:lnTo>
                  <a:lnTo>
                    <a:pt x="96" y="13"/>
                  </a:lnTo>
                  <a:lnTo>
                    <a:pt x="124" y="0"/>
                  </a:lnTo>
                  <a:lnTo>
                    <a:pt x="137" y="13"/>
                  </a:lnTo>
                  <a:lnTo>
                    <a:pt x="151" y="13"/>
                  </a:lnTo>
                  <a:lnTo>
                    <a:pt x="179" y="13"/>
                  </a:lnTo>
                  <a:lnTo>
                    <a:pt x="192" y="40"/>
                  </a:lnTo>
                  <a:lnTo>
                    <a:pt x="192" y="53"/>
                  </a:lnTo>
                  <a:lnTo>
                    <a:pt x="164" y="81"/>
                  </a:lnTo>
                  <a:lnTo>
                    <a:pt x="151" y="108"/>
                  </a:lnTo>
                  <a:lnTo>
                    <a:pt x="124" y="108"/>
                  </a:lnTo>
                  <a:lnTo>
                    <a:pt x="96" y="108"/>
                  </a:lnTo>
                  <a:lnTo>
                    <a:pt x="83" y="108"/>
                  </a:lnTo>
                  <a:lnTo>
                    <a:pt x="0" y="81"/>
                  </a:lnTo>
                  <a:close/>
                </a:path>
              </a:pathLst>
            </a:custGeom>
            <a:solidFill>
              <a:srgbClr val="0E0D0D"/>
            </a:solidFill>
            <a:ln w="9525">
              <a:noFill/>
              <a:round/>
              <a:headEnd/>
              <a:tailEnd/>
            </a:ln>
          </p:spPr>
          <p:txBody>
            <a:bodyPr/>
            <a:lstStyle/>
            <a:p>
              <a:endParaRPr lang="en-US"/>
            </a:p>
          </p:txBody>
        </p:sp>
        <p:sp>
          <p:nvSpPr>
            <p:cNvPr id="15537" name="Freeform 184"/>
            <p:cNvSpPr>
              <a:spLocks/>
            </p:cNvSpPr>
            <p:nvPr/>
          </p:nvSpPr>
          <p:spPr bwMode="auto">
            <a:xfrm>
              <a:off x="2009" y="2306"/>
              <a:ext cx="64" cy="36"/>
            </a:xfrm>
            <a:custGeom>
              <a:avLst/>
              <a:gdLst>
                <a:gd name="T0" fmla="*/ 0 w 192"/>
                <a:gd name="T1" fmla="*/ 0 h 108"/>
                <a:gd name="T2" fmla="*/ 0 w 192"/>
                <a:gd name="T3" fmla="*/ 0 h 108"/>
                <a:gd name="T4" fmla="*/ 0 w 192"/>
                <a:gd name="T5" fmla="*/ 0 h 108"/>
                <a:gd name="T6" fmla="*/ 0 w 192"/>
                <a:gd name="T7" fmla="*/ 0 h 108"/>
                <a:gd name="T8" fmla="*/ 0 w 192"/>
                <a:gd name="T9" fmla="*/ 0 h 108"/>
                <a:gd name="T10" fmla="*/ 0 w 192"/>
                <a:gd name="T11" fmla="*/ 0 h 108"/>
                <a:gd name="T12" fmla="*/ 0 w 192"/>
                <a:gd name="T13" fmla="*/ 0 h 108"/>
                <a:gd name="T14" fmla="*/ 0 w 192"/>
                <a:gd name="T15" fmla="*/ 0 h 108"/>
                <a:gd name="T16" fmla="*/ 0 w 192"/>
                <a:gd name="T17" fmla="*/ 0 h 108"/>
                <a:gd name="T18" fmla="*/ 0 w 192"/>
                <a:gd name="T19" fmla="*/ 0 h 108"/>
                <a:gd name="T20" fmla="*/ 0 w 192"/>
                <a:gd name="T21" fmla="*/ 0 h 108"/>
                <a:gd name="T22" fmla="*/ 0 w 192"/>
                <a:gd name="T23" fmla="*/ 0 h 108"/>
                <a:gd name="T24" fmla="*/ 0 w 192"/>
                <a:gd name="T25" fmla="*/ 0 h 108"/>
                <a:gd name="T26" fmla="*/ 0 w 192"/>
                <a:gd name="T27" fmla="*/ 0 h 108"/>
                <a:gd name="T28" fmla="*/ 0 w 192"/>
                <a:gd name="T29" fmla="*/ 0 h 108"/>
                <a:gd name="T30" fmla="*/ 0 w 192"/>
                <a:gd name="T31" fmla="*/ 0 h 108"/>
                <a:gd name="T32" fmla="*/ 0 w 192"/>
                <a:gd name="T33" fmla="*/ 0 h 108"/>
                <a:gd name="T34" fmla="*/ 0 w 192"/>
                <a:gd name="T35" fmla="*/ 0 h 108"/>
                <a:gd name="T36" fmla="*/ 0 w 192"/>
                <a:gd name="T37" fmla="*/ 0 h 108"/>
                <a:gd name="T38" fmla="*/ 0 w 192"/>
                <a:gd name="T39" fmla="*/ 0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108"/>
                <a:gd name="T62" fmla="*/ 192 w 192"/>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108">
                  <a:moveTo>
                    <a:pt x="0" y="81"/>
                  </a:moveTo>
                  <a:lnTo>
                    <a:pt x="55" y="81"/>
                  </a:lnTo>
                  <a:lnTo>
                    <a:pt x="96" y="81"/>
                  </a:lnTo>
                  <a:lnTo>
                    <a:pt x="137" y="53"/>
                  </a:lnTo>
                  <a:lnTo>
                    <a:pt x="151" y="40"/>
                  </a:lnTo>
                  <a:lnTo>
                    <a:pt x="151" y="26"/>
                  </a:lnTo>
                  <a:lnTo>
                    <a:pt x="137" y="13"/>
                  </a:lnTo>
                  <a:lnTo>
                    <a:pt x="96" y="13"/>
                  </a:lnTo>
                  <a:lnTo>
                    <a:pt x="124" y="0"/>
                  </a:lnTo>
                  <a:lnTo>
                    <a:pt x="137" y="13"/>
                  </a:lnTo>
                  <a:lnTo>
                    <a:pt x="151" y="13"/>
                  </a:lnTo>
                  <a:lnTo>
                    <a:pt x="179" y="13"/>
                  </a:lnTo>
                  <a:lnTo>
                    <a:pt x="192" y="40"/>
                  </a:lnTo>
                  <a:lnTo>
                    <a:pt x="192" y="53"/>
                  </a:lnTo>
                  <a:lnTo>
                    <a:pt x="164" y="81"/>
                  </a:lnTo>
                  <a:lnTo>
                    <a:pt x="151" y="108"/>
                  </a:lnTo>
                  <a:lnTo>
                    <a:pt x="124" y="108"/>
                  </a:lnTo>
                  <a:lnTo>
                    <a:pt x="96" y="108"/>
                  </a:lnTo>
                  <a:lnTo>
                    <a:pt x="83" y="108"/>
                  </a:lnTo>
                  <a:lnTo>
                    <a:pt x="0" y="81"/>
                  </a:lnTo>
                </a:path>
              </a:pathLst>
            </a:custGeom>
            <a:noFill/>
            <a:ln w="0">
              <a:solidFill>
                <a:srgbClr val="000000"/>
              </a:solidFill>
              <a:round/>
              <a:headEnd/>
              <a:tailEnd/>
            </a:ln>
          </p:spPr>
          <p:txBody>
            <a:bodyPr/>
            <a:lstStyle/>
            <a:p>
              <a:endParaRPr lang="en-US"/>
            </a:p>
          </p:txBody>
        </p:sp>
        <p:sp>
          <p:nvSpPr>
            <p:cNvPr id="15538" name="Freeform 185"/>
            <p:cNvSpPr>
              <a:spLocks/>
            </p:cNvSpPr>
            <p:nvPr/>
          </p:nvSpPr>
          <p:spPr bwMode="auto">
            <a:xfrm>
              <a:off x="2009" y="2306"/>
              <a:ext cx="64" cy="36"/>
            </a:xfrm>
            <a:custGeom>
              <a:avLst/>
              <a:gdLst>
                <a:gd name="T0" fmla="*/ 0 w 192"/>
                <a:gd name="T1" fmla="*/ 0 h 108"/>
                <a:gd name="T2" fmla="*/ 0 w 192"/>
                <a:gd name="T3" fmla="*/ 0 h 108"/>
                <a:gd name="T4" fmla="*/ 0 w 192"/>
                <a:gd name="T5" fmla="*/ 0 h 108"/>
                <a:gd name="T6" fmla="*/ 0 w 192"/>
                <a:gd name="T7" fmla="*/ 0 h 108"/>
                <a:gd name="T8" fmla="*/ 0 w 192"/>
                <a:gd name="T9" fmla="*/ 0 h 108"/>
                <a:gd name="T10" fmla="*/ 0 w 192"/>
                <a:gd name="T11" fmla="*/ 0 h 108"/>
                <a:gd name="T12" fmla="*/ 0 w 192"/>
                <a:gd name="T13" fmla="*/ 0 h 108"/>
                <a:gd name="T14" fmla="*/ 0 w 192"/>
                <a:gd name="T15" fmla="*/ 0 h 108"/>
                <a:gd name="T16" fmla="*/ 0 w 192"/>
                <a:gd name="T17" fmla="*/ 0 h 108"/>
                <a:gd name="T18" fmla="*/ 0 w 192"/>
                <a:gd name="T19" fmla="*/ 0 h 108"/>
                <a:gd name="T20" fmla="*/ 0 w 192"/>
                <a:gd name="T21" fmla="*/ 0 h 108"/>
                <a:gd name="T22" fmla="*/ 0 w 192"/>
                <a:gd name="T23" fmla="*/ 0 h 108"/>
                <a:gd name="T24" fmla="*/ 0 w 192"/>
                <a:gd name="T25" fmla="*/ 0 h 108"/>
                <a:gd name="T26" fmla="*/ 0 w 192"/>
                <a:gd name="T27" fmla="*/ 0 h 108"/>
                <a:gd name="T28" fmla="*/ 0 w 192"/>
                <a:gd name="T29" fmla="*/ 0 h 108"/>
                <a:gd name="T30" fmla="*/ 0 w 192"/>
                <a:gd name="T31" fmla="*/ 0 h 108"/>
                <a:gd name="T32" fmla="*/ 0 w 192"/>
                <a:gd name="T33" fmla="*/ 0 h 108"/>
                <a:gd name="T34" fmla="*/ 0 w 192"/>
                <a:gd name="T35" fmla="*/ 0 h 108"/>
                <a:gd name="T36" fmla="*/ 0 w 192"/>
                <a:gd name="T37" fmla="*/ 0 h 108"/>
                <a:gd name="T38" fmla="*/ 0 w 192"/>
                <a:gd name="T39" fmla="*/ 0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108"/>
                <a:gd name="T62" fmla="*/ 192 w 192"/>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108">
                  <a:moveTo>
                    <a:pt x="0" y="81"/>
                  </a:moveTo>
                  <a:lnTo>
                    <a:pt x="55" y="81"/>
                  </a:lnTo>
                  <a:lnTo>
                    <a:pt x="96" y="81"/>
                  </a:lnTo>
                  <a:lnTo>
                    <a:pt x="137" y="53"/>
                  </a:lnTo>
                  <a:lnTo>
                    <a:pt x="151" y="40"/>
                  </a:lnTo>
                  <a:lnTo>
                    <a:pt x="151" y="26"/>
                  </a:lnTo>
                  <a:lnTo>
                    <a:pt x="137" y="13"/>
                  </a:lnTo>
                  <a:lnTo>
                    <a:pt x="96" y="13"/>
                  </a:lnTo>
                  <a:lnTo>
                    <a:pt x="124" y="0"/>
                  </a:lnTo>
                  <a:lnTo>
                    <a:pt x="137" y="13"/>
                  </a:lnTo>
                  <a:lnTo>
                    <a:pt x="151" y="13"/>
                  </a:lnTo>
                  <a:lnTo>
                    <a:pt x="179" y="13"/>
                  </a:lnTo>
                  <a:lnTo>
                    <a:pt x="192" y="40"/>
                  </a:lnTo>
                  <a:lnTo>
                    <a:pt x="192" y="53"/>
                  </a:lnTo>
                  <a:lnTo>
                    <a:pt x="164" y="81"/>
                  </a:lnTo>
                  <a:lnTo>
                    <a:pt x="151" y="108"/>
                  </a:lnTo>
                  <a:lnTo>
                    <a:pt x="124" y="108"/>
                  </a:lnTo>
                  <a:lnTo>
                    <a:pt x="96" y="108"/>
                  </a:lnTo>
                  <a:lnTo>
                    <a:pt x="83" y="108"/>
                  </a:lnTo>
                  <a:lnTo>
                    <a:pt x="0" y="81"/>
                  </a:lnTo>
                </a:path>
              </a:pathLst>
            </a:custGeom>
            <a:noFill/>
            <a:ln w="0">
              <a:solidFill>
                <a:srgbClr val="000000"/>
              </a:solidFill>
              <a:round/>
              <a:headEnd/>
              <a:tailEnd/>
            </a:ln>
          </p:spPr>
          <p:txBody>
            <a:bodyPr/>
            <a:lstStyle/>
            <a:p>
              <a:endParaRPr lang="en-US"/>
            </a:p>
          </p:txBody>
        </p:sp>
        <p:sp>
          <p:nvSpPr>
            <p:cNvPr id="15539" name="Freeform 186"/>
            <p:cNvSpPr>
              <a:spLocks/>
            </p:cNvSpPr>
            <p:nvPr/>
          </p:nvSpPr>
          <p:spPr bwMode="auto">
            <a:xfrm>
              <a:off x="1928" y="2256"/>
              <a:ext cx="450" cy="132"/>
            </a:xfrm>
            <a:custGeom>
              <a:avLst/>
              <a:gdLst>
                <a:gd name="T0" fmla="*/ 0 w 1349"/>
                <a:gd name="T1" fmla="*/ 0 h 395"/>
                <a:gd name="T2" fmla="*/ 0 w 1349"/>
                <a:gd name="T3" fmla="*/ 0 h 395"/>
                <a:gd name="T4" fmla="*/ 0 w 1349"/>
                <a:gd name="T5" fmla="*/ 0 h 395"/>
                <a:gd name="T6" fmla="*/ 0 w 1349"/>
                <a:gd name="T7" fmla="*/ 0 h 395"/>
                <a:gd name="T8" fmla="*/ 0 w 1349"/>
                <a:gd name="T9" fmla="*/ 0 h 395"/>
                <a:gd name="T10" fmla="*/ 0 w 1349"/>
                <a:gd name="T11" fmla="*/ 0 h 395"/>
                <a:gd name="T12" fmla="*/ 0 w 1349"/>
                <a:gd name="T13" fmla="*/ 0 h 395"/>
                <a:gd name="T14" fmla="*/ 0 w 1349"/>
                <a:gd name="T15" fmla="*/ 0 h 395"/>
                <a:gd name="T16" fmla="*/ 0 w 1349"/>
                <a:gd name="T17" fmla="*/ 0 h 395"/>
                <a:gd name="T18" fmla="*/ 0 w 1349"/>
                <a:gd name="T19" fmla="*/ 0 h 395"/>
                <a:gd name="T20" fmla="*/ 0 w 1349"/>
                <a:gd name="T21" fmla="*/ 0 h 395"/>
                <a:gd name="T22" fmla="*/ 0 w 1349"/>
                <a:gd name="T23" fmla="*/ 0 h 395"/>
                <a:gd name="T24" fmla="*/ 0 w 1349"/>
                <a:gd name="T25" fmla="*/ 0 h 395"/>
                <a:gd name="T26" fmla="*/ 0 w 1349"/>
                <a:gd name="T27" fmla="*/ 0 h 395"/>
                <a:gd name="T28" fmla="*/ 0 w 1349"/>
                <a:gd name="T29" fmla="*/ 0 h 395"/>
                <a:gd name="T30" fmla="*/ 0 w 1349"/>
                <a:gd name="T31" fmla="*/ 0 h 395"/>
                <a:gd name="T32" fmla="*/ 0 w 1349"/>
                <a:gd name="T33" fmla="*/ 0 h 395"/>
                <a:gd name="T34" fmla="*/ 0 w 1349"/>
                <a:gd name="T35" fmla="*/ 0 h 395"/>
                <a:gd name="T36" fmla="*/ 0 w 1349"/>
                <a:gd name="T37" fmla="*/ 0 h 395"/>
                <a:gd name="T38" fmla="*/ 0 w 1349"/>
                <a:gd name="T39" fmla="*/ 0 h 395"/>
                <a:gd name="T40" fmla="*/ 0 w 1349"/>
                <a:gd name="T41" fmla="*/ 0 h 395"/>
                <a:gd name="T42" fmla="*/ 0 w 1349"/>
                <a:gd name="T43" fmla="*/ 0 h 395"/>
                <a:gd name="T44" fmla="*/ 0 w 1349"/>
                <a:gd name="T45" fmla="*/ 0 h 395"/>
                <a:gd name="T46" fmla="*/ 0 w 1349"/>
                <a:gd name="T47" fmla="*/ 0 h 395"/>
                <a:gd name="T48" fmla="*/ 0 w 1349"/>
                <a:gd name="T49" fmla="*/ 0 h 395"/>
                <a:gd name="T50" fmla="*/ 0 w 1349"/>
                <a:gd name="T51" fmla="*/ 0 h 395"/>
                <a:gd name="T52" fmla="*/ 0 w 1349"/>
                <a:gd name="T53" fmla="*/ 0 h 395"/>
                <a:gd name="T54" fmla="*/ 0 w 1349"/>
                <a:gd name="T55" fmla="*/ 0 h 395"/>
                <a:gd name="T56" fmla="*/ 0 w 1349"/>
                <a:gd name="T57" fmla="*/ 0 h 395"/>
                <a:gd name="T58" fmla="*/ 0 w 1349"/>
                <a:gd name="T59" fmla="*/ 0 h 395"/>
                <a:gd name="T60" fmla="*/ 0 w 1349"/>
                <a:gd name="T61" fmla="*/ 0 h 395"/>
                <a:gd name="T62" fmla="*/ 0 w 1349"/>
                <a:gd name="T63" fmla="*/ 0 h 395"/>
                <a:gd name="T64" fmla="*/ 0 w 1349"/>
                <a:gd name="T65" fmla="*/ 0 h 395"/>
                <a:gd name="T66" fmla="*/ 0 w 1349"/>
                <a:gd name="T67" fmla="*/ 0 h 395"/>
                <a:gd name="T68" fmla="*/ 0 w 1349"/>
                <a:gd name="T69" fmla="*/ 0 h 395"/>
                <a:gd name="T70" fmla="*/ 0 w 1349"/>
                <a:gd name="T71" fmla="*/ 0 h 395"/>
                <a:gd name="T72" fmla="*/ 0 w 1349"/>
                <a:gd name="T73" fmla="*/ 0 h 395"/>
                <a:gd name="T74" fmla="*/ 0 w 1349"/>
                <a:gd name="T75" fmla="*/ 0 h 395"/>
                <a:gd name="T76" fmla="*/ 0 w 1349"/>
                <a:gd name="T77" fmla="*/ 0 h 395"/>
                <a:gd name="T78" fmla="*/ 0 w 1349"/>
                <a:gd name="T79" fmla="*/ 0 h 395"/>
                <a:gd name="T80" fmla="*/ 0 w 1349"/>
                <a:gd name="T81" fmla="*/ 0 h 395"/>
                <a:gd name="T82" fmla="*/ 0 w 1349"/>
                <a:gd name="T83" fmla="*/ 0 h 395"/>
                <a:gd name="T84" fmla="*/ 0 w 1349"/>
                <a:gd name="T85" fmla="*/ 0 h 395"/>
                <a:gd name="T86" fmla="*/ 0 w 1349"/>
                <a:gd name="T87" fmla="*/ 0 h 395"/>
                <a:gd name="T88" fmla="*/ 0 w 1349"/>
                <a:gd name="T89" fmla="*/ 0 h 395"/>
                <a:gd name="T90" fmla="*/ 0 w 1349"/>
                <a:gd name="T91" fmla="*/ 0 h 395"/>
                <a:gd name="T92" fmla="*/ 0 w 1349"/>
                <a:gd name="T93" fmla="*/ 0 h 395"/>
                <a:gd name="T94" fmla="*/ 0 w 1349"/>
                <a:gd name="T95" fmla="*/ 0 h 395"/>
                <a:gd name="T96" fmla="*/ 0 w 1349"/>
                <a:gd name="T97" fmla="*/ 0 h 395"/>
                <a:gd name="T98" fmla="*/ 0 w 1349"/>
                <a:gd name="T99" fmla="*/ 0 h 395"/>
                <a:gd name="T100" fmla="*/ 0 w 1349"/>
                <a:gd name="T101" fmla="*/ 0 h 395"/>
                <a:gd name="T102" fmla="*/ 0 w 1349"/>
                <a:gd name="T103" fmla="*/ 0 h 3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9"/>
                <a:gd name="T157" fmla="*/ 0 h 395"/>
                <a:gd name="T158" fmla="*/ 1349 w 1349"/>
                <a:gd name="T159" fmla="*/ 395 h 3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9" h="395">
                  <a:moveTo>
                    <a:pt x="475" y="191"/>
                  </a:moveTo>
                  <a:lnTo>
                    <a:pt x="585" y="219"/>
                  </a:lnTo>
                  <a:lnTo>
                    <a:pt x="653" y="246"/>
                  </a:lnTo>
                  <a:lnTo>
                    <a:pt x="707" y="259"/>
                  </a:lnTo>
                  <a:lnTo>
                    <a:pt x="762" y="287"/>
                  </a:lnTo>
                  <a:lnTo>
                    <a:pt x="803" y="287"/>
                  </a:lnTo>
                  <a:lnTo>
                    <a:pt x="871" y="300"/>
                  </a:lnTo>
                  <a:lnTo>
                    <a:pt x="926" y="300"/>
                  </a:lnTo>
                  <a:lnTo>
                    <a:pt x="981" y="314"/>
                  </a:lnTo>
                  <a:lnTo>
                    <a:pt x="1034" y="314"/>
                  </a:lnTo>
                  <a:lnTo>
                    <a:pt x="1117" y="327"/>
                  </a:lnTo>
                  <a:lnTo>
                    <a:pt x="1185" y="327"/>
                  </a:lnTo>
                  <a:lnTo>
                    <a:pt x="1226" y="340"/>
                  </a:lnTo>
                  <a:lnTo>
                    <a:pt x="1253" y="355"/>
                  </a:lnTo>
                  <a:lnTo>
                    <a:pt x="1268" y="355"/>
                  </a:lnTo>
                  <a:lnTo>
                    <a:pt x="1281" y="340"/>
                  </a:lnTo>
                  <a:lnTo>
                    <a:pt x="1268" y="327"/>
                  </a:lnTo>
                  <a:lnTo>
                    <a:pt x="1253" y="314"/>
                  </a:lnTo>
                  <a:lnTo>
                    <a:pt x="1172" y="287"/>
                  </a:lnTo>
                  <a:lnTo>
                    <a:pt x="1076" y="287"/>
                  </a:lnTo>
                  <a:lnTo>
                    <a:pt x="1021" y="272"/>
                  </a:lnTo>
                  <a:lnTo>
                    <a:pt x="953" y="246"/>
                  </a:lnTo>
                  <a:lnTo>
                    <a:pt x="885" y="232"/>
                  </a:lnTo>
                  <a:lnTo>
                    <a:pt x="803" y="204"/>
                  </a:lnTo>
                  <a:lnTo>
                    <a:pt x="749" y="164"/>
                  </a:lnTo>
                  <a:lnTo>
                    <a:pt x="707" y="136"/>
                  </a:lnTo>
                  <a:lnTo>
                    <a:pt x="721" y="109"/>
                  </a:lnTo>
                  <a:lnTo>
                    <a:pt x="762" y="109"/>
                  </a:lnTo>
                  <a:lnTo>
                    <a:pt x="830" y="109"/>
                  </a:lnTo>
                  <a:lnTo>
                    <a:pt x="898" y="123"/>
                  </a:lnTo>
                  <a:lnTo>
                    <a:pt x="926" y="123"/>
                  </a:lnTo>
                  <a:lnTo>
                    <a:pt x="966" y="136"/>
                  </a:lnTo>
                  <a:lnTo>
                    <a:pt x="953" y="109"/>
                  </a:lnTo>
                  <a:lnTo>
                    <a:pt x="858" y="82"/>
                  </a:lnTo>
                  <a:lnTo>
                    <a:pt x="721" y="55"/>
                  </a:lnTo>
                  <a:lnTo>
                    <a:pt x="613" y="41"/>
                  </a:lnTo>
                  <a:lnTo>
                    <a:pt x="543" y="41"/>
                  </a:lnTo>
                  <a:lnTo>
                    <a:pt x="449" y="41"/>
                  </a:lnTo>
                  <a:lnTo>
                    <a:pt x="367" y="41"/>
                  </a:lnTo>
                  <a:lnTo>
                    <a:pt x="326" y="41"/>
                  </a:lnTo>
                  <a:lnTo>
                    <a:pt x="243" y="55"/>
                  </a:lnTo>
                  <a:lnTo>
                    <a:pt x="175" y="55"/>
                  </a:lnTo>
                  <a:lnTo>
                    <a:pt x="81" y="82"/>
                  </a:lnTo>
                  <a:lnTo>
                    <a:pt x="54" y="96"/>
                  </a:lnTo>
                  <a:lnTo>
                    <a:pt x="13" y="96"/>
                  </a:lnTo>
                  <a:lnTo>
                    <a:pt x="0" y="96"/>
                  </a:lnTo>
                  <a:lnTo>
                    <a:pt x="0" y="55"/>
                  </a:lnTo>
                  <a:lnTo>
                    <a:pt x="54" y="41"/>
                  </a:lnTo>
                  <a:lnTo>
                    <a:pt x="136" y="27"/>
                  </a:lnTo>
                  <a:lnTo>
                    <a:pt x="190" y="13"/>
                  </a:lnTo>
                  <a:lnTo>
                    <a:pt x="243" y="0"/>
                  </a:lnTo>
                  <a:lnTo>
                    <a:pt x="367" y="0"/>
                  </a:lnTo>
                  <a:lnTo>
                    <a:pt x="407" y="0"/>
                  </a:lnTo>
                  <a:lnTo>
                    <a:pt x="462" y="0"/>
                  </a:lnTo>
                  <a:lnTo>
                    <a:pt x="543" y="13"/>
                  </a:lnTo>
                  <a:lnTo>
                    <a:pt x="598" y="13"/>
                  </a:lnTo>
                  <a:lnTo>
                    <a:pt x="666" y="27"/>
                  </a:lnTo>
                  <a:lnTo>
                    <a:pt x="762" y="41"/>
                  </a:lnTo>
                  <a:lnTo>
                    <a:pt x="817" y="55"/>
                  </a:lnTo>
                  <a:lnTo>
                    <a:pt x="898" y="55"/>
                  </a:lnTo>
                  <a:lnTo>
                    <a:pt x="953" y="82"/>
                  </a:lnTo>
                  <a:lnTo>
                    <a:pt x="981" y="82"/>
                  </a:lnTo>
                  <a:lnTo>
                    <a:pt x="1021" y="109"/>
                  </a:lnTo>
                  <a:lnTo>
                    <a:pt x="1034" y="109"/>
                  </a:lnTo>
                  <a:lnTo>
                    <a:pt x="1062" y="136"/>
                  </a:lnTo>
                  <a:lnTo>
                    <a:pt x="1076" y="164"/>
                  </a:lnTo>
                  <a:lnTo>
                    <a:pt x="1062" y="177"/>
                  </a:lnTo>
                  <a:lnTo>
                    <a:pt x="1034" y="191"/>
                  </a:lnTo>
                  <a:lnTo>
                    <a:pt x="1008" y="164"/>
                  </a:lnTo>
                  <a:lnTo>
                    <a:pt x="926" y="151"/>
                  </a:lnTo>
                  <a:lnTo>
                    <a:pt x="898" y="151"/>
                  </a:lnTo>
                  <a:lnTo>
                    <a:pt x="845" y="136"/>
                  </a:lnTo>
                  <a:lnTo>
                    <a:pt x="817" y="136"/>
                  </a:lnTo>
                  <a:lnTo>
                    <a:pt x="790" y="136"/>
                  </a:lnTo>
                  <a:lnTo>
                    <a:pt x="762" y="151"/>
                  </a:lnTo>
                  <a:lnTo>
                    <a:pt x="845" y="191"/>
                  </a:lnTo>
                  <a:lnTo>
                    <a:pt x="898" y="204"/>
                  </a:lnTo>
                  <a:lnTo>
                    <a:pt x="981" y="219"/>
                  </a:lnTo>
                  <a:lnTo>
                    <a:pt x="1062" y="232"/>
                  </a:lnTo>
                  <a:lnTo>
                    <a:pt x="1104" y="259"/>
                  </a:lnTo>
                  <a:lnTo>
                    <a:pt x="1172" y="259"/>
                  </a:lnTo>
                  <a:lnTo>
                    <a:pt x="1226" y="287"/>
                  </a:lnTo>
                  <a:lnTo>
                    <a:pt x="1281" y="300"/>
                  </a:lnTo>
                  <a:lnTo>
                    <a:pt x="1321" y="314"/>
                  </a:lnTo>
                  <a:lnTo>
                    <a:pt x="1349" y="327"/>
                  </a:lnTo>
                  <a:lnTo>
                    <a:pt x="1349" y="355"/>
                  </a:lnTo>
                  <a:lnTo>
                    <a:pt x="1349" y="368"/>
                  </a:lnTo>
                  <a:lnTo>
                    <a:pt x="1336" y="395"/>
                  </a:lnTo>
                  <a:lnTo>
                    <a:pt x="1294" y="395"/>
                  </a:lnTo>
                  <a:lnTo>
                    <a:pt x="1268" y="395"/>
                  </a:lnTo>
                  <a:lnTo>
                    <a:pt x="1213" y="395"/>
                  </a:lnTo>
                  <a:lnTo>
                    <a:pt x="1062" y="382"/>
                  </a:lnTo>
                  <a:lnTo>
                    <a:pt x="1021" y="368"/>
                  </a:lnTo>
                  <a:lnTo>
                    <a:pt x="953" y="368"/>
                  </a:lnTo>
                  <a:lnTo>
                    <a:pt x="898" y="355"/>
                  </a:lnTo>
                  <a:lnTo>
                    <a:pt x="817" y="340"/>
                  </a:lnTo>
                  <a:lnTo>
                    <a:pt x="762" y="327"/>
                  </a:lnTo>
                  <a:lnTo>
                    <a:pt x="707" y="300"/>
                  </a:lnTo>
                  <a:lnTo>
                    <a:pt x="639" y="287"/>
                  </a:lnTo>
                  <a:lnTo>
                    <a:pt x="585" y="259"/>
                  </a:lnTo>
                  <a:lnTo>
                    <a:pt x="503" y="219"/>
                  </a:lnTo>
                  <a:lnTo>
                    <a:pt x="490" y="204"/>
                  </a:lnTo>
                  <a:lnTo>
                    <a:pt x="475" y="191"/>
                  </a:lnTo>
                  <a:close/>
                </a:path>
              </a:pathLst>
            </a:custGeom>
            <a:solidFill>
              <a:srgbClr val="0E0D0D"/>
            </a:solidFill>
            <a:ln w="9525">
              <a:noFill/>
              <a:round/>
              <a:headEnd/>
              <a:tailEnd/>
            </a:ln>
          </p:spPr>
          <p:txBody>
            <a:bodyPr/>
            <a:lstStyle/>
            <a:p>
              <a:endParaRPr lang="en-US"/>
            </a:p>
          </p:txBody>
        </p:sp>
        <p:sp>
          <p:nvSpPr>
            <p:cNvPr id="15540" name="Freeform 187"/>
            <p:cNvSpPr>
              <a:spLocks/>
            </p:cNvSpPr>
            <p:nvPr/>
          </p:nvSpPr>
          <p:spPr bwMode="auto">
            <a:xfrm>
              <a:off x="1928" y="2256"/>
              <a:ext cx="450" cy="132"/>
            </a:xfrm>
            <a:custGeom>
              <a:avLst/>
              <a:gdLst>
                <a:gd name="T0" fmla="*/ 0 w 1349"/>
                <a:gd name="T1" fmla="*/ 0 h 395"/>
                <a:gd name="T2" fmla="*/ 0 w 1349"/>
                <a:gd name="T3" fmla="*/ 0 h 395"/>
                <a:gd name="T4" fmla="*/ 0 w 1349"/>
                <a:gd name="T5" fmla="*/ 0 h 395"/>
                <a:gd name="T6" fmla="*/ 0 w 1349"/>
                <a:gd name="T7" fmla="*/ 0 h 395"/>
                <a:gd name="T8" fmla="*/ 0 w 1349"/>
                <a:gd name="T9" fmla="*/ 0 h 395"/>
                <a:gd name="T10" fmla="*/ 0 w 1349"/>
                <a:gd name="T11" fmla="*/ 0 h 395"/>
                <a:gd name="T12" fmla="*/ 0 w 1349"/>
                <a:gd name="T13" fmla="*/ 0 h 395"/>
                <a:gd name="T14" fmla="*/ 0 w 1349"/>
                <a:gd name="T15" fmla="*/ 0 h 395"/>
                <a:gd name="T16" fmla="*/ 0 w 1349"/>
                <a:gd name="T17" fmla="*/ 0 h 395"/>
                <a:gd name="T18" fmla="*/ 0 w 1349"/>
                <a:gd name="T19" fmla="*/ 0 h 395"/>
                <a:gd name="T20" fmla="*/ 0 w 1349"/>
                <a:gd name="T21" fmla="*/ 0 h 395"/>
                <a:gd name="T22" fmla="*/ 0 w 1349"/>
                <a:gd name="T23" fmla="*/ 0 h 395"/>
                <a:gd name="T24" fmla="*/ 0 w 1349"/>
                <a:gd name="T25" fmla="*/ 0 h 395"/>
                <a:gd name="T26" fmla="*/ 0 w 1349"/>
                <a:gd name="T27" fmla="*/ 0 h 395"/>
                <a:gd name="T28" fmla="*/ 0 w 1349"/>
                <a:gd name="T29" fmla="*/ 0 h 395"/>
                <a:gd name="T30" fmla="*/ 0 w 1349"/>
                <a:gd name="T31" fmla="*/ 0 h 395"/>
                <a:gd name="T32" fmla="*/ 0 w 1349"/>
                <a:gd name="T33" fmla="*/ 0 h 395"/>
                <a:gd name="T34" fmla="*/ 0 w 1349"/>
                <a:gd name="T35" fmla="*/ 0 h 395"/>
                <a:gd name="T36" fmla="*/ 0 w 1349"/>
                <a:gd name="T37" fmla="*/ 0 h 395"/>
                <a:gd name="T38" fmla="*/ 0 w 1349"/>
                <a:gd name="T39" fmla="*/ 0 h 395"/>
                <a:gd name="T40" fmla="*/ 0 w 1349"/>
                <a:gd name="T41" fmla="*/ 0 h 395"/>
                <a:gd name="T42" fmla="*/ 0 w 1349"/>
                <a:gd name="T43" fmla="*/ 0 h 395"/>
                <a:gd name="T44" fmla="*/ 0 w 1349"/>
                <a:gd name="T45" fmla="*/ 0 h 395"/>
                <a:gd name="T46" fmla="*/ 0 w 1349"/>
                <a:gd name="T47" fmla="*/ 0 h 395"/>
                <a:gd name="T48" fmla="*/ 0 w 1349"/>
                <a:gd name="T49" fmla="*/ 0 h 395"/>
                <a:gd name="T50" fmla="*/ 0 w 1349"/>
                <a:gd name="T51" fmla="*/ 0 h 395"/>
                <a:gd name="T52" fmla="*/ 0 w 1349"/>
                <a:gd name="T53" fmla="*/ 0 h 395"/>
                <a:gd name="T54" fmla="*/ 0 w 1349"/>
                <a:gd name="T55" fmla="*/ 0 h 395"/>
                <a:gd name="T56" fmla="*/ 0 w 1349"/>
                <a:gd name="T57" fmla="*/ 0 h 395"/>
                <a:gd name="T58" fmla="*/ 0 w 1349"/>
                <a:gd name="T59" fmla="*/ 0 h 395"/>
                <a:gd name="T60" fmla="*/ 0 w 1349"/>
                <a:gd name="T61" fmla="*/ 0 h 395"/>
                <a:gd name="T62" fmla="*/ 0 w 1349"/>
                <a:gd name="T63" fmla="*/ 0 h 395"/>
                <a:gd name="T64" fmla="*/ 0 w 1349"/>
                <a:gd name="T65" fmla="*/ 0 h 395"/>
                <a:gd name="T66" fmla="*/ 0 w 1349"/>
                <a:gd name="T67" fmla="*/ 0 h 395"/>
                <a:gd name="T68" fmla="*/ 0 w 1349"/>
                <a:gd name="T69" fmla="*/ 0 h 395"/>
                <a:gd name="T70" fmla="*/ 0 w 1349"/>
                <a:gd name="T71" fmla="*/ 0 h 395"/>
                <a:gd name="T72" fmla="*/ 0 w 1349"/>
                <a:gd name="T73" fmla="*/ 0 h 395"/>
                <a:gd name="T74" fmla="*/ 0 w 1349"/>
                <a:gd name="T75" fmla="*/ 0 h 395"/>
                <a:gd name="T76" fmla="*/ 0 w 1349"/>
                <a:gd name="T77" fmla="*/ 0 h 395"/>
                <a:gd name="T78" fmla="*/ 0 w 1349"/>
                <a:gd name="T79" fmla="*/ 0 h 395"/>
                <a:gd name="T80" fmla="*/ 0 w 1349"/>
                <a:gd name="T81" fmla="*/ 0 h 395"/>
                <a:gd name="T82" fmla="*/ 0 w 1349"/>
                <a:gd name="T83" fmla="*/ 0 h 395"/>
                <a:gd name="T84" fmla="*/ 0 w 1349"/>
                <a:gd name="T85" fmla="*/ 0 h 395"/>
                <a:gd name="T86" fmla="*/ 0 w 1349"/>
                <a:gd name="T87" fmla="*/ 0 h 395"/>
                <a:gd name="T88" fmla="*/ 0 w 1349"/>
                <a:gd name="T89" fmla="*/ 0 h 395"/>
                <a:gd name="T90" fmla="*/ 0 w 1349"/>
                <a:gd name="T91" fmla="*/ 0 h 395"/>
                <a:gd name="T92" fmla="*/ 0 w 1349"/>
                <a:gd name="T93" fmla="*/ 0 h 395"/>
                <a:gd name="T94" fmla="*/ 0 w 1349"/>
                <a:gd name="T95" fmla="*/ 0 h 395"/>
                <a:gd name="T96" fmla="*/ 0 w 1349"/>
                <a:gd name="T97" fmla="*/ 0 h 395"/>
                <a:gd name="T98" fmla="*/ 0 w 1349"/>
                <a:gd name="T99" fmla="*/ 0 h 395"/>
                <a:gd name="T100" fmla="*/ 0 w 1349"/>
                <a:gd name="T101" fmla="*/ 0 h 395"/>
                <a:gd name="T102" fmla="*/ 0 w 1349"/>
                <a:gd name="T103" fmla="*/ 0 h 3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9"/>
                <a:gd name="T157" fmla="*/ 0 h 395"/>
                <a:gd name="T158" fmla="*/ 1349 w 1349"/>
                <a:gd name="T159" fmla="*/ 395 h 3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9" h="395">
                  <a:moveTo>
                    <a:pt x="475" y="191"/>
                  </a:moveTo>
                  <a:lnTo>
                    <a:pt x="585" y="219"/>
                  </a:lnTo>
                  <a:lnTo>
                    <a:pt x="653" y="246"/>
                  </a:lnTo>
                  <a:lnTo>
                    <a:pt x="707" y="259"/>
                  </a:lnTo>
                  <a:lnTo>
                    <a:pt x="762" y="287"/>
                  </a:lnTo>
                  <a:lnTo>
                    <a:pt x="803" y="287"/>
                  </a:lnTo>
                  <a:lnTo>
                    <a:pt x="871" y="300"/>
                  </a:lnTo>
                  <a:lnTo>
                    <a:pt x="926" y="300"/>
                  </a:lnTo>
                  <a:lnTo>
                    <a:pt x="981" y="314"/>
                  </a:lnTo>
                  <a:lnTo>
                    <a:pt x="1034" y="314"/>
                  </a:lnTo>
                  <a:lnTo>
                    <a:pt x="1117" y="327"/>
                  </a:lnTo>
                  <a:lnTo>
                    <a:pt x="1185" y="327"/>
                  </a:lnTo>
                  <a:lnTo>
                    <a:pt x="1226" y="340"/>
                  </a:lnTo>
                  <a:lnTo>
                    <a:pt x="1253" y="355"/>
                  </a:lnTo>
                  <a:lnTo>
                    <a:pt x="1268" y="355"/>
                  </a:lnTo>
                  <a:lnTo>
                    <a:pt x="1281" y="340"/>
                  </a:lnTo>
                  <a:lnTo>
                    <a:pt x="1268" y="327"/>
                  </a:lnTo>
                  <a:lnTo>
                    <a:pt x="1253" y="314"/>
                  </a:lnTo>
                  <a:lnTo>
                    <a:pt x="1172" y="287"/>
                  </a:lnTo>
                  <a:lnTo>
                    <a:pt x="1076" y="287"/>
                  </a:lnTo>
                  <a:lnTo>
                    <a:pt x="1021" y="272"/>
                  </a:lnTo>
                  <a:lnTo>
                    <a:pt x="953" y="246"/>
                  </a:lnTo>
                  <a:lnTo>
                    <a:pt x="885" y="232"/>
                  </a:lnTo>
                  <a:lnTo>
                    <a:pt x="803" y="204"/>
                  </a:lnTo>
                  <a:lnTo>
                    <a:pt x="749" y="164"/>
                  </a:lnTo>
                  <a:lnTo>
                    <a:pt x="707" y="136"/>
                  </a:lnTo>
                  <a:lnTo>
                    <a:pt x="721" y="109"/>
                  </a:lnTo>
                  <a:lnTo>
                    <a:pt x="762" y="109"/>
                  </a:lnTo>
                  <a:lnTo>
                    <a:pt x="830" y="109"/>
                  </a:lnTo>
                  <a:lnTo>
                    <a:pt x="898" y="123"/>
                  </a:lnTo>
                  <a:lnTo>
                    <a:pt x="926" y="123"/>
                  </a:lnTo>
                  <a:lnTo>
                    <a:pt x="966" y="136"/>
                  </a:lnTo>
                  <a:lnTo>
                    <a:pt x="953" y="109"/>
                  </a:lnTo>
                  <a:lnTo>
                    <a:pt x="858" y="82"/>
                  </a:lnTo>
                  <a:lnTo>
                    <a:pt x="721" y="55"/>
                  </a:lnTo>
                  <a:lnTo>
                    <a:pt x="613" y="41"/>
                  </a:lnTo>
                  <a:lnTo>
                    <a:pt x="543" y="41"/>
                  </a:lnTo>
                  <a:lnTo>
                    <a:pt x="449" y="41"/>
                  </a:lnTo>
                  <a:lnTo>
                    <a:pt x="367" y="41"/>
                  </a:lnTo>
                  <a:lnTo>
                    <a:pt x="326" y="41"/>
                  </a:lnTo>
                  <a:lnTo>
                    <a:pt x="243" y="55"/>
                  </a:lnTo>
                  <a:lnTo>
                    <a:pt x="175" y="55"/>
                  </a:lnTo>
                  <a:lnTo>
                    <a:pt x="81" y="82"/>
                  </a:lnTo>
                  <a:lnTo>
                    <a:pt x="54" y="96"/>
                  </a:lnTo>
                  <a:lnTo>
                    <a:pt x="13" y="96"/>
                  </a:lnTo>
                  <a:lnTo>
                    <a:pt x="0" y="96"/>
                  </a:lnTo>
                  <a:lnTo>
                    <a:pt x="0" y="55"/>
                  </a:lnTo>
                  <a:lnTo>
                    <a:pt x="54" y="41"/>
                  </a:lnTo>
                  <a:lnTo>
                    <a:pt x="136" y="27"/>
                  </a:lnTo>
                  <a:lnTo>
                    <a:pt x="190" y="13"/>
                  </a:lnTo>
                  <a:lnTo>
                    <a:pt x="243" y="0"/>
                  </a:lnTo>
                  <a:lnTo>
                    <a:pt x="367" y="0"/>
                  </a:lnTo>
                  <a:lnTo>
                    <a:pt x="407" y="0"/>
                  </a:lnTo>
                  <a:lnTo>
                    <a:pt x="462" y="0"/>
                  </a:lnTo>
                  <a:lnTo>
                    <a:pt x="543" y="13"/>
                  </a:lnTo>
                  <a:lnTo>
                    <a:pt x="598" y="13"/>
                  </a:lnTo>
                  <a:lnTo>
                    <a:pt x="666" y="27"/>
                  </a:lnTo>
                  <a:lnTo>
                    <a:pt x="762" y="41"/>
                  </a:lnTo>
                  <a:lnTo>
                    <a:pt x="817" y="55"/>
                  </a:lnTo>
                  <a:lnTo>
                    <a:pt x="898" y="55"/>
                  </a:lnTo>
                  <a:lnTo>
                    <a:pt x="953" y="82"/>
                  </a:lnTo>
                  <a:lnTo>
                    <a:pt x="981" y="82"/>
                  </a:lnTo>
                  <a:lnTo>
                    <a:pt x="1021" y="109"/>
                  </a:lnTo>
                  <a:lnTo>
                    <a:pt x="1034" y="109"/>
                  </a:lnTo>
                  <a:lnTo>
                    <a:pt x="1062" y="136"/>
                  </a:lnTo>
                  <a:lnTo>
                    <a:pt x="1076" y="164"/>
                  </a:lnTo>
                  <a:lnTo>
                    <a:pt x="1062" y="177"/>
                  </a:lnTo>
                  <a:lnTo>
                    <a:pt x="1034" y="191"/>
                  </a:lnTo>
                  <a:lnTo>
                    <a:pt x="1008" y="164"/>
                  </a:lnTo>
                  <a:lnTo>
                    <a:pt x="926" y="151"/>
                  </a:lnTo>
                  <a:lnTo>
                    <a:pt x="898" y="151"/>
                  </a:lnTo>
                  <a:lnTo>
                    <a:pt x="845" y="136"/>
                  </a:lnTo>
                  <a:lnTo>
                    <a:pt x="817" y="136"/>
                  </a:lnTo>
                  <a:lnTo>
                    <a:pt x="790" y="136"/>
                  </a:lnTo>
                  <a:lnTo>
                    <a:pt x="762" y="151"/>
                  </a:lnTo>
                  <a:lnTo>
                    <a:pt x="845" y="191"/>
                  </a:lnTo>
                  <a:lnTo>
                    <a:pt x="898" y="204"/>
                  </a:lnTo>
                  <a:lnTo>
                    <a:pt x="981" y="219"/>
                  </a:lnTo>
                  <a:lnTo>
                    <a:pt x="1062" y="232"/>
                  </a:lnTo>
                  <a:lnTo>
                    <a:pt x="1104" y="259"/>
                  </a:lnTo>
                  <a:lnTo>
                    <a:pt x="1172" y="259"/>
                  </a:lnTo>
                  <a:lnTo>
                    <a:pt x="1226" y="287"/>
                  </a:lnTo>
                  <a:lnTo>
                    <a:pt x="1281" y="300"/>
                  </a:lnTo>
                  <a:lnTo>
                    <a:pt x="1321" y="314"/>
                  </a:lnTo>
                  <a:lnTo>
                    <a:pt x="1349" y="327"/>
                  </a:lnTo>
                  <a:lnTo>
                    <a:pt x="1349" y="355"/>
                  </a:lnTo>
                  <a:lnTo>
                    <a:pt x="1349" y="368"/>
                  </a:lnTo>
                  <a:lnTo>
                    <a:pt x="1336" y="395"/>
                  </a:lnTo>
                  <a:lnTo>
                    <a:pt x="1294" y="395"/>
                  </a:lnTo>
                  <a:lnTo>
                    <a:pt x="1268" y="395"/>
                  </a:lnTo>
                  <a:lnTo>
                    <a:pt x="1213" y="395"/>
                  </a:lnTo>
                  <a:lnTo>
                    <a:pt x="1062" y="382"/>
                  </a:lnTo>
                  <a:lnTo>
                    <a:pt x="1021" y="368"/>
                  </a:lnTo>
                  <a:lnTo>
                    <a:pt x="953" y="368"/>
                  </a:lnTo>
                  <a:lnTo>
                    <a:pt x="898" y="355"/>
                  </a:lnTo>
                  <a:lnTo>
                    <a:pt x="817" y="340"/>
                  </a:lnTo>
                  <a:lnTo>
                    <a:pt x="762" y="327"/>
                  </a:lnTo>
                  <a:lnTo>
                    <a:pt x="707" y="300"/>
                  </a:lnTo>
                  <a:lnTo>
                    <a:pt x="639" y="287"/>
                  </a:lnTo>
                  <a:lnTo>
                    <a:pt x="585" y="259"/>
                  </a:lnTo>
                  <a:lnTo>
                    <a:pt x="503" y="219"/>
                  </a:lnTo>
                  <a:lnTo>
                    <a:pt x="490" y="204"/>
                  </a:lnTo>
                  <a:lnTo>
                    <a:pt x="475" y="191"/>
                  </a:lnTo>
                </a:path>
              </a:pathLst>
            </a:custGeom>
            <a:noFill/>
            <a:ln w="0">
              <a:solidFill>
                <a:srgbClr val="000000"/>
              </a:solidFill>
              <a:round/>
              <a:headEnd/>
              <a:tailEnd/>
            </a:ln>
          </p:spPr>
          <p:txBody>
            <a:bodyPr/>
            <a:lstStyle/>
            <a:p>
              <a:endParaRPr lang="en-US"/>
            </a:p>
          </p:txBody>
        </p:sp>
        <p:sp>
          <p:nvSpPr>
            <p:cNvPr id="15541" name="Freeform 188"/>
            <p:cNvSpPr>
              <a:spLocks/>
            </p:cNvSpPr>
            <p:nvPr/>
          </p:nvSpPr>
          <p:spPr bwMode="auto">
            <a:xfrm>
              <a:off x="1928" y="2256"/>
              <a:ext cx="450" cy="132"/>
            </a:xfrm>
            <a:custGeom>
              <a:avLst/>
              <a:gdLst>
                <a:gd name="T0" fmla="*/ 0 w 1349"/>
                <a:gd name="T1" fmla="*/ 0 h 395"/>
                <a:gd name="T2" fmla="*/ 0 w 1349"/>
                <a:gd name="T3" fmla="*/ 0 h 395"/>
                <a:gd name="T4" fmla="*/ 0 w 1349"/>
                <a:gd name="T5" fmla="*/ 0 h 395"/>
                <a:gd name="T6" fmla="*/ 0 w 1349"/>
                <a:gd name="T7" fmla="*/ 0 h 395"/>
                <a:gd name="T8" fmla="*/ 0 w 1349"/>
                <a:gd name="T9" fmla="*/ 0 h 395"/>
                <a:gd name="T10" fmla="*/ 0 w 1349"/>
                <a:gd name="T11" fmla="*/ 0 h 395"/>
                <a:gd name="T12" fmla="*/ 0 w 1349"/>
                <a:gd name="T13" fmla="*/ 0 h 395"/>
                <a:gd name="T14" fmla="*/ 0 w 1349"/>
                <a:gd name="T15" fmla="*/ 0 h 395"/>
                <a:gd name="T16" fmla="*/ 0 w 1349"/>
                <a:gd name="T17" fmla="*/ 0 h 395"/>
                <a:gd name="T18" fmla="*/ 0 w 1349"/>
                <a:gd name="T19" fmla="*/ 0 h 395"/>
                <a:gd name="T20" fmla="*/ 0 w 1349"/>
                <a:gd name="T21" fmla="*/ 0 h 395"/>
                <a:gd name="T22" fmla="*/ 0 w 1349"/>
                <a:gd name="T23" fmla="*/ 0 h 395"/>
                <a:gd name="T24" fmla="*/ 0 w 1349"/>
                <a:gd name="T25" fmla="*/ 0 h 395"/>
                <a:gd name="T26" fmla="*/ 0 w 1349"/>
                <a:gd name="T27" fmla="*/ 0 h 395"/>
                <a:gd name="T28" fmla="*/ 0 w 1349"/>
                <a:gd name="T29" fmla="*/ 0 h 395"/>
                <a:gd name="T30" fmla="*/ 0 w 1349"/>
                <a:gd name="T31" fmla="*/ 0 h 395"/>
                <a:gd name="T32" fmla="*/ 0 w 1349"/>
                <a:gd name="T33" fmla="*/ 0 h 395"/>
                <a:gd name="T34" fmla="*/ 0 w 1349"/>
                <a:gd name="T35" fmla="*/ 0 h 395"/>
                <a:gd name="T36" fmla="*/ 0 w 1349"/>
                <a:gd name="T37" fmla="*/ 0 h 395"/>
                <a:gd name="T38" fmla="*/ 0 w 1349"/>
                <a:gd name="T39" fmla="*/ 0 h 395"/>
                <a:gd name="T40" fmla="*/ 0 w 1349"/>
                <a:gd name="T41" fmla="*/ 0 h 395"/>
                <a:gd name="T42" fmla="*/ 0 w 1349"/>
                <a:gd name="T43" fmla="*/ 0 h 395"/>
                <a:gd name="T44" fmla="*/ 0 w 1349"/>
                <a:gd name="T45" fmla="*/ 0 h 395"/>
                <a:gd name="T46" fmla="*/ 0 w 1349"/>
                <a:gd name="T47" fmla="*/ 0 h 395"/>
                <a:gd name="T48" fmla="*/ 0 w 1349"/>
                <a:gd name="T49" fmla="*/ 0 h 395"/>
                <a:gd name="T50" fmla="*/ 0 w 1349"/>
                <a:gd name="T51" fmla="*/ 0 h 395"/>
                <a:gd name="T52" fmla="*/ 0 w 1349"/>
                <a:gd name="T53" fmla="*/ 0 h 395"/>
                <a:gd name="T54" fmla="*/ 0 w 1349"/>
                <a:gd name="T55" fmla="*/ 0 h 395"/>
                <a:gd name="T56" fmla="*/ 0 w 1349"/>
                <a:gd name="T57" fmla="*/ 0 h 395"/>
                <a:gd name="T58" fmla="*/ 0 w 1349"/>
                <a:gd name="T59" fmla="*/ 0 h 395"/>
                <a:gd name="T60" fmla="*/ 0 w 1349"/>
                <a:gd name="T61" fmla="*/ 0 h 395"/>
                <a:gd name="T62" fmla="*/ 0 w 1349"/>
                <a:gd name="T63" fmla="*/ 0 h 395"/>
                <a:gd name="T64" fmla="*/ 0 w 1349"/>
                <a:gd name="T65" fmla="*/ 0 h 395"/>
                <a:gd name="T66" fmla="*/ 0 w 1349"/>
                <a:gd name="T67" fmla="*/ 0 h 395"/>
                <a:gd name="T68" fmla="*/ 0 w 1349"/>
                <a:gd name="T69" fmla="*/ 0 h 395"/>
                <a:gd name="T70" fmla="*/ 0 w 1349"/>
                <a:gd name="T71" fmla="*/ 0 h 395"/>
                <a:gd name="T72" fmla="*/ 0 w 1349"/>
                <a:gd name="T73" fmla="*/ 0 h 395"/>
                <a:gd name="T74" fmla="*/ 0 w 1349"/>
                <a:gd name="T75" fmla="*/ 0 h 395"/>
                <a:gd name="T76" fmla="*/ 0 w 1349"/>
                <a:gd name="T77" fmla="*/ 0 h 395"/>
                <a:gd name="T78" fmla="*/ 0 w 1349"/>
                <a:gd name="T79" fmla="*/ 0 h 395"/>
                <a:gd name="T80" fmla="*/ 0 w 1349"/>
                <a:gd name="T81" fmla="*/ 0 h 395"/>
                <a:gd name="T82" fmla="*/ 0 w 1349"/>
                <a:gd name="T83" fmla="*/ 0 h 395"/>
                <a:gd name="T84" fmla="*/ 0 w 1349"/>
                <a:gd name="T85" fmla="*/ 0 h 395"/>
                <a:gd name="T86" fmla="*/ 0 w 1349"/>
                <a:gd name="T87" fmla="*/ 0 h 395"/>
                <a:gd name="T88" fmla="*/ 0 w 1349"/>
                <a:gd name="T89" fmla="*/ 0 h 395"/>
                <a:gd name="T90" fmla="*/ 0 w 1349"/>
                <a:gd name="T91" fmla="*/ 0 h 395"/>
                <a:gd name="T92" fmla="*/ 0 w 1349"/>
                <a:gd name="T93" fmla="*/ 0 h 395"/>
                <a:gd name="T94" fmla="*/ 0 w 1349"/>
                <a:gd name="T95" fmla="*/ 0 h 395"/>
                <a:gd name="T96" fmla="*/ 0 w 1349"/>
                <a:gd name="T97" fmla="*/ 0 h 395"/>
                <a:gd name="T98" fmla="*/ 0 w 1349"/>
                <a:gd name="T99" fmla="*/ 0 h 395"/>
                <a:gd name="T100" fmla="*/ 0 w 1349"/>
                <a:gd name="T101" fmla="*/ 0 h 395"/>
                <a:gd name="T102" fmla="*/ 0 w 1349"/>
                <a:gd name="T103" fmla="*/ 0 h 3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9"/>
                <a:gd name="T157" fmla="*/ 0 h 395"/>
                <a:gd name="T158" fmla="*/ 1349 w 1349"/>
                <a:gd name="T159" fmla="*/ 395 h 3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9" h="395">
                  <a:moveTo>
                    <a:pt x="475" y="191"/>
                  </a:moveTo>
                  <a:lnTo>
                    <a:pt x="585" y="219"/>
                  </a:lnTo>
                  <a:lnTo>
                    <a:pt x="653" y="246"/>
                  </a:lnTo>
                  <a:lnTo>
                    <a:pt x="707" y="259"/>
                  </a:lnTo>
                  <a:lnTo>
                    <a:pt x="762" y="287"/>
                  </a:lnTo>
                  <a:lnTo>
                    <a:pt x="803" y="287"/>
                  </a:lnTo>
                  <a:lnTo>
                    <a:pt x="871" y="300"/>
                  </a:lnTo>
                  <a:lnTo>
                    <a:pt x="926" y="300"/>
                  </a:lnTo>
                  <a:lnTo>
                    <a:pt x="981" y="314"/>
                  </a:lnTo>
                  <a:lnTo>
                    <a:pt x="1034" y="314"/>
                  </a:lnTo>
                  <a:lnTo>
                    <a:pt x="1117" y="327"/>
                  </a:lnTo>
                  <a:lnTo>
                    <a:pt x="1185" y="327"/>
                  </a:lnTo>
                  <a:lnTo>
                    <a:pt x="1226" y="340"/>
                  </a:lnTo>
                  <a:lnTo>
                    <a:pt x="1253" y="355"/>
                  </a:lnTo>
                  <a:lnTo>
                    <a:pt x="1268" y="355"/>
                  </a:lnTo>
                  <a:lnTo>
                    <a:pt x="1281" y="340"/>
                  </a:lnTo>
                  <a:lnTo>
                    <a:pt x="1268" y="327"/>
                  </a:lnTo>
                  <a:lnTo>
                    <a:pt x="1253" y="314"/>
                  </a:lnTo>
                  <a:lnTo>
                    <a:pt x="1172" y="287"/>
                  </a:lnTo>
                  <a:lnTo>
                    <a:pt x="1076" y="287"/>
                  </a:lnTo>
                  <a:lnTo>
                    <a:pt x="1021" y="272"/>
                  </a:lnTo>
                  <a:lnTo>
                    <a:pt x="953" y="246"/>
                  </a:lnTo>
                  <a:lnTo>
                    <a:pt x="885" y="232"/>
                  </a:lnTo>
                  <a:lnTo>
                    <a:pt x="803" y="204"/>
                  </a:lnTo>
                  <a:lnTo>
                    <a:pt x="749" y="164"/>
                  </a:lnTo>
                  <a:lnTo>
                    <a:pt x="707" y="136"/>
                  </a:lnTo>
                  <a:lnTo>
                    <a:pt x="721" y="109"/>
                  </a:lnTo>
                  <a:lnTo>
                    <a:pt x="762" y="109"/>
                  </a:lnTo>
                  <a:lnTo>
                    <a:pt x="830" y="109"/>
                  </a:lnTo>
                  <a:lnTo>
                    <a:pt x="898" y="123"/>
                  </a:lnTo>
                  <a:lnTo>
                    <a:pt x="926" y="123"/>
                  </a:lnTo>
                  <a:lnTo>
                    <a:pt x="966" y="136"/>
                  </a:lnTo>
                  <a:lnTo>
                    <a:pt x="953" y="109"/>
                  </a:lnTo>
                  <a:lnTo>
                    <a:pt x="858" y="82"/>
                  </a:lnTo>
                  <a:lnTo>
                    <a:pt x="721" y="55"/>
                  </a:lnTo>
                  <a:lnTo>
                    <a:pt x="613" y="41"/>
                  </a:lnTo>
                  <a:lnTo>
                    <a:pt x="543" y="41"/>
                  </a:lnTo>
                  <a:lnTo>
                    <a:pt x="449" y="41"/>
                  </a:lnTo>
                  <a:lnTo>
                    <a:pt x="367" y="41"/>
                  </a:lnTo>
                  <a:lnTo>
                    <a:pt x="326" y="41"/>
                  </a:lnTo>
                  <a:lnTo>
                    <a:pt x="243" y="55"/>
                  </a:lnTo>
                  <a:lnTo>
                    <a:pt x="175" y="55"/>
                  </a:lnTo>
                  <a:lnTo>
                    <a:pt x="81" y="82"/>
                  </a:lnTo>
                  <a:lnTo>
                    <a:pt x="54" y="96"/>
                  </a:lnTo>
                  <a:lnTo>
                    <a:pt x="13" y="96"/>
                  </a:lnTo>
                  <a:lnTo>
                    <a:pt x="0" y="96"/>
                  </a:lnTo>
                  <a:lnTo>
                    <a:pt x="0" y="55"/>
                  </a:lnTo>
                  <a:lnTo>
                    <a:pt x="54" y="41"/>
                  </a:lnTo>
                  <a:lnTo>
                    <a:pt x="136" y="27"/>
                  </a:lnTo>
                  <a:lnTo>
                    <a:pt x="190" y="13"/>
                  </a:lnTo>
                  <a:lnTo>
                    <a:pt x="243" y="0"/>
                  </a:lnTo>
                  <a:lnTo>
                    <a:pt x="367" y="0"/>
                  </a:lnTo>
                  <a:lnTo>
                    <a:pt x="407" y="0"/>
                  </a:lnTo>
                  <a:lnTo>
                    <a:pt x="462" y="0"/>
                  </a:lnTo>
                  <a:lnTo>
                    <a:pt x="543" y="13"/>
                  </a:lnTo>
                  <a:lnTo>
                    <a:pt x="598" y="13"/>
                  </a:lnTo>
                  <a:lnTo>
                    <a:pt x="666" y="27"/>
                  </a:lnTo>
                  <a:lnTo>
                    <a:pt x="762" y="41"/>
                  </a:lnTo>
                  <a:lnTo>
                    <a:pt x="817" y="55"/>
                  </a:lnTo>
                  <a:lnTo>
                    <a:pt x="898" y="55"/>
                  </a:lnTo>
                  <a:lnTo>
                    <a:pt x="953" y="82"/>
                  </a:lnTo>
                  <a:lnTo>
                    <a:pt x="981" y="82"/>
                  </a:lnTo>
                  <a:lnTo>
                    <a:pt x="1021" y="109"/>
                  </a:lnTo>
                  <a:lnTo>
                    <a:pt x="1034" y="109"/>
                  </a:lnTo>
                  <a:lnTo>
                    <a:pt x="1062" y="136"/>
                  </a:lnTo>
                  <a:lnTo>
                    <a:pt x="1076" y="164"/>
                  </a:lnTo>
                  <a:lnTo>
                    <a:pt x="1062" y="177"/>
                  </a:lnTo>
                  <a:lnTo>
                    <a:pt x="1034" y="191"/>
                  </a:lnTo>
                  <a:lnTo>
                    <a:pt x="1008" y="164"/>
                  </a:lnTo>
                  <a:lnTo>
                    <a:pt x="926" y="151"/>
                  </a:lnTo>
                  <a:lnTo>
                    <a:pt x="898" y="151"/>
                  </a:lnTo>
                  <a:lnTo>
                    <a:pt x="845" y="136"/>
                  </a:lnTo>
                  <a:lnTo>
                    <a:pt x="817" y="136"/>
                  </a:lnTo>
                  <a:lnTo>
                    <a:pt x="790" y="136"/>
                  </a:lnTo>
                  <a:lnTo>
                    <a:pt x="762" y="151"/>
                  </a:lnTo>
                  <a:lnTo>
                    <a:pt x="845" y="191"/>
                  </a:lnTo>
                  <a:lnTo>
                    <a:pt x="898" y="204"/>
                  </a:lnTo>
                  <a:lnTo>
                    <a:pt x="981" y="219"/>
                  </a:lnTo>
                  <a:lnTo>
                    <a:pt x="1062" y="232"/>
                  </a:lnTo>
                  <a:lnTo>
                    <a:pt x="1104" y="259"/>
                  </a:lnTo>
                  <a:lnTo>
                    <a:pt x="1172" y="259"/>
                  </a:lnTo>
                  <a:lnTo>
                    <a:pt x="1226" y="287"/>
                  </a:lnTo>
                  <a:lnTo>
                    <a:pt x="1281" y="300"/>
                  </a:lnTo>
                  <a:lnTo>
                    <a:pt x="1321" y="314"/>
                  </a:lnTo>
                  <a:lnTo>
                    <a:pt x="1349" y="327"/>
                  </a:lnTo>
                  <a:lnTo>
                    <a:pt x="1349" y="355"/>
                  </a:lnTo>
                  <a:lnTo>
                    <a:pt x="1349" y="368"/>
                  </a:lnTo>
                  <a:lnTo>
                    <a:pt x="1336" y="395"/>
                  </a:lnTo>
                  <a:lnTo>
                    <a:pt x="1294" y="395"/>
                  </a:lnTo>
                  <a:lnTo>
                    <a:pt x="1268" y="395"/>
                  </a:lnTo>
                  <a:lnTo>
                    <a:pt x="1213" y="395"/>
                  </a:lnTo>
                  <a:lnTo>
                    <a:pt x="1062" y="382"/>
                  </a:lnTo>
                  <a:lnTo>
                    <a:pt x="1021" y="368"/>
                  </a:lnTo>
                  <a:lnTo>
                    <a:pt x="953" y="368"/>
                  </a:lnTo>
                  <a:lnTo>
                    <a:pt x="898" y="355"/>
                  </a:lnTo>
                  <a:lnTo>
                    <a:pt x="817" y="340"/>
                  </a:lnTo>
                  <a:lnTo>
                    <a:pt x="762" y="327"/>
                  </a:lnTo>
                  <a:lnTo>
                    <a:pt x="707" y="300"/>
                  </a:lnTo>
                  <a:lnTo>
                    <a:pt x="639" y="287"/>
                  </a:lnTo>
                  <a:lnTo>
                    <a:pt x="585" y="259"/>
                  </a:lnTo>
                  <a:lnTo>
                    <a:pt x="503" y="219"/>
                  </a:lnTo>
                  <a:lnTo>
                    <a:pt x="490" y="204"/>
                  </a:lnTo>
                  <a:lnTo>
                    <a:pt x="475" y="191"/>
                  </a:lnTo>
                </a:path>
              </a:pathLst>
            </a:custGeom>
            <a:noFill/>
            <a:ln w="0">
              <a:solidFill>
                <a:srgbClr val="000000"/>
              </a:solidFill>
              <a:round/>
              <a:headEnd/>
              <a:tailEnd/>
            </a:ln>
          </p:spPr>
          <p:txBody>
            <a:bodyPr/>
            <a:lstStyle/>
            <a:p>
              <a:endParaRPr lang="en-US"/>
            </a:p>
          </p:txBody>
        </p:sp>
        <p:sp>
          <p:nvSpPr>
            <p:cNvPr id="15542" name="Freeform 189"/>
            <p:cNvSpPr>
              <a:spLocks/>
            </p:cNvSpPr>
            <p:nvPr/>
          </p:nvSpPr>
          <p:spPr bwMode="auto">
            <a:xfrm>
              <a:off x="1633" y="2579"/>
              <a:ext cx="354" cy="268"/>
            </a:xfrm>
            <a:custGeom>
              <a:avLst/>
              <a:gdLst>
                <a:gd name="T0" fmla="*/ 0 w 1062"/>
                <a:gd name="T1" fmla="*/ 0 h 804"/>
                <a:gd name="T2" fmla="*/ 0 w 1062"/>
                <a:gd name="T3" fmla="*/ 0 h 804"/>
                <a:gd name="T4" fmla="*/ 0 w 1062"/>
                <a:gd name="T5" fmla="*/ 0 h 804"/>
                <a:gd name="T6" fmla="*/ 0 w 1062"/>
                <a:gd name="T7" fmla="*/ 0 h 804"/>
                <a:gd name="T8" fmla="*/ 0 w 1062"/>
                <a:gd name="T9" fmla="*/ 0 h 804"/>
                <a:gd name="T10" fmla="*/ 0 w 1062"/>
                <a:gd name="T11" fmla="*/ 0 h 804"/>
                <a:gd name="T12" fmla="*/ 0 w 1062"/>
                <a:gd name="T13" fmla="*/ 0 h 804"/>
                <a:gd name="T14" fmla="*/ 0 w 1062"/>
                <a:gd name="T15" fmla="*/ 0 h 804"/>
                <a:gd name="T16" fmla="*/ 0 w 1062"/>
                <a:gd name="T17" fmla="*/ 0 h 804"/>
                <a:gd name="T18" fmla="*/ 0 w 1062"/>
                <a:gd name="T19" fmla="*/ 0 h 804"/>
                <a:gd name="T20" fmla="*/ 0 w 1062"/>
                <a:gd name="T21" fmla="*/ 0 h 804"/>
                <a:gd name="T22" fmla="*/ 0 w 1062"/>
                <a:gd name="T23" fmla="*/ 0 h 804"/>
                <a:gd name="T24" fmla="*/ 0 w 1062"/>
                <a:gd name="T25" fmla="*/ 0 h 804"/>
                <a:gd name="T26" fmla="*/ 0 w 1062"/>
                <a:gd name="T27" fmla="*/ 0 h 804"/>
                <a:gd name="T28" fmla="*/ 0 w 1062"/>
                <a:gd name="T29" fmla="*/ 0 h 804"/>
                <a:gd name="T30" fmla="*/ 0 w 1062"/>
                <a:gd name="T31" fmla="*/ 0 h 804"/>
                <a:gd name="T32" fmla="*/ 0 w 1062"/>
                <a:gd name="T33" fmla="*/ 0 h 804"/>
                <a:gd name="T34" fmla="*/ 0 w 1062"/>
                <a:gd name="T35" fmla="*/ 0 h 804"/>
                <a:gd name="T36" fmla="*/ 0 w 1062"/>
                <a:gd name="T37" fmla="*/ 0 h 804"/>
                <a:gd name="T38" fmla="*/ 0 w 1062"/>
                <a:gd name="T39" fmla="*/ 0 h 804"/>
                <a:gd name="T40" fmla="*/ 0 w 1062"/>
                <a:gd name="T41" fmla="*/ 0 h 804"/>
                <a:gd name="T42" fmla="*/ 0 w 1062"/>
                <a:gd name="T43" fmla="*/ 0 h 804"/>
                <a:gd name="T44" fmla="*/ 0 w 1062"/>
                <a:gd name="T45" fmla="*/ 0 h 804"/>
                <a:gd name="T46" fmla="*/ 0 w 1062"/>
                <a:gd name="T47" fmla="*/ 0 h 804"/>
                <a:gd name="T48" fmla="*/ 0 w 1062"/>
                <a:gd name="T49" fmla="*/ 0 h 804"/>
                <a:gd name="T50" fmla="*/ 0 w 1062"/>
                <a:gd name="T51" fmla="*/ 0 h 804"/>
                <a:gd name="T52" fmla="*/ 0 w 1062"/>
                <a:gd name="T53" fmla="*/ 0 h 804"/>
                <a:gd name="T54" fmla="*/ 0 w 1062"/>
                <a:gd name="T55" fmla="*/ 0 h 804"/>
                <a:gd name="T56" fmla="*/ 0 w 1062"/>
                <a:gd name="T57" fmla="*/ 0 h 804"/>
                <a:gd name="T58" fmla="*/ 0 w 1062"/>
                <a:gd name="T59" fmla="*/ 0 h 804"/>
                <a:gd name="T60" fmla="*/ 0 w 1062"/>
                <a:gd name="T61" fmla="*/ 0 h 804"/>
                <a:gd name="T62" fmla="*/ 0 w 1062"/>
                <a:gd name="T63" fmla="*/ 0 h 804"/>
                <a:gd name="T64" fmla="*/ 0 w 1062"/>
                <a:gd name="T65" fmla="*/ 0 h 804"/>
                <a:gd name="T66" fmla="*/ 0 w 1062"/>
                <a:gd name="T67" fmla="*/ 0 h 804"/>
                <a:gd name="T68" fmla="*/ 0 w 1062"/>
                <a:gd name="T69" fmla="*/ 0 h 804"/>
                <a:gd name="T70" fmla="*/ 0 w 1062"/>
                <a:gd name="T71" fmla="*/ 0 h 804"/>
                <a:gd name="T72" fmla="*/ 0 w 1062"/>
                <a:gd name="T73" fmla="*/ 0 h 804"/>
                <a:gd name="T74" fmla="*/ 0 w 1062"/>
                <a:gd name="T75" fmla="*/ 0 h 804"/>
                <a:gd name="T76" fmla="*/ 0 w 1062"/>
                <a:gd name="T77" fmla="*/ 0 h 804"/>
                <a:gd name="T78" fmla="*/ 0 w 1062"/>
                <a:gd name="T79" fmla="*/ 0 h 804"/>
                <a:gd name="T80" fmla="*/ 0 w 1062"/>
                <a:gd name="T81" fmla="*/ 0 h 804"/>
                <a:gd name="T82" fmla="*/ 0 w 1062"/>
                <a:gd name="T83" fmla="*/ 0 h 804"/>
                <a:gd name="T84" fmla="*/ 0 w 1062"/>
                <a:gd name="T85" fmla="*/ 0 h 804"/>
                <a:gd name="T86" fmla="*/ 0 w 1062"/>
                <a:gd name="T87" fmla="*/ 0 h 804"/>
                <a:gd name="T88" fmla="*/ 0 w 1062"/>
                <a:gd name="T89" fmla="*/ 0 h 804"/>
                <a:gd name="T90" fmla="*/ 0 w 1062"/>
                <a:gd name="T91" fmla="*/ 0 h 804"/>
                <a:gd name="T92" fmla="*/ 0 w 1062"/>
                <a:gd name="T93" fmla="*/ 0 h 804"/>
                <a:gd name="T94" fmla="*/ 0 w 106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2"/>
                <a:gd name="T145" fmla="*/ 0 h 804"/>
                <a:gd name="T146" fmla="*/ 1062 w 106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2" h="804">
                  <a:moveTo>
                    <a:pt x="245" y="763"/>
                  </a:moveTo>
                  <a:lnTo>
                    <a:pt x="164" y="776"/>
                  </a:lnTo>
                  <a:lnTo>
                    <a:pt x="81" y="776"/>
                  </a:lnTo>
                  <a:lnTo>
                    <a:pt x="54" y="736"/>
                  </a:lnTo>
                  <a:lnTo>
                    <a:pt x="54" y="668"/>
                  </a:lnTo>
                  <a:lnTo>
                    <a:pt x="68" y="517"/>
                  </a:lnTo>
                  <a:lnTo>
                    <a:pt x="68" y="245"/>
                  </a:lnTo>
                  <a:lnTo>
                    <a:pt x="68" y="177"/>
                  </a:lnTo>
                  <a:lnTo>
                    <a:pt x="68" y="136"/>
                  </a:lnTo>
                  <a:lnTo>
                    <a:pt x="81" y="95"/>
                  </a:lnTo>
                  <a:lnTo>
                    <a:pt x="122" y="68"/>
                  </a:lnTo>
                  <a:lnTo>
                    <a:pt x="260" y="68"/>
                  </a:lnTo>
                  <a:lnTo>
                    <a:pt x="491" y="68"/>
                  </a:lnTo>
                  <a:lnTo>
                    <a:pt x="764" y="40"/>
                  </a:lnTo>
                  <a:lnTo>
                    <a:pt x="914" y="40"/>
                  </a:lnTo>
                  <a:lnTo>
                    <a:pt x="955" y="54"/>
                  </a:lnTo>
                  <a:lnTo>
                    <a:pt x="982" y="68"/>
                  </a:lnTo>
                  <a:lnTo>
                    <a:pt x="1010" y="81"/>
                  </a:lnTo>
                  <a:lnTo>
                    <a:pt x="1023" y="136"/>
                  </a:lnTo>
                  <a:lnTo>
                    <a:pt x="1023" y="353"/>
                  </a:lnTo>
                  <a:lnTo>
                    <a:pt x="1062" y="340"/>
                  </a:lnTo>
                  <a:lnTo>
                    <a:pt x="1062" y="149"/>
                  </a:lnTo>
                  <a:lnTo>
                    <a:pt x="1049" y="68"/>
                  </a:lnTo>
                  <a:lnTo>
                    <a:pt x="1036" y="40"/>
                  </a:lnTo>
                  <a:lnTo>
                    <a:pt x="982" y="13"/>
                  </a:lnTo>
                  <a:lnTo>
                    <a:pt x="941" y="0"/>
                  </a:lnTo>
                  <a:lnTo>
                    <a:pt x="887" y="0"/>
                  </a:lnTo>
                  <a:lnTo>
                    <a:pt x="846" y="0"/>
                  </a:lnTo>
                  <a:lnTo>
                    <a:pt x="804" y="13"/>
                  </a:lnTo>
                  <a:lnTo>
                    <a:pt x="464" y="26"/>
                  </a:lnTo>
                  <a:lnTo>
                    <a:pt x="191" y="26"/>
                  </a:lnTo>
                  <a:lnTo>
                    <a:pt x="122" y="26"/>
                  </a:lnTo>
                  <a:lnTo>
                    <a:pt x="54" y="40"/>
                  </a:lnTo>
                  <a:lnTo>
                    <a:pt x="28" y="68"/>
                  </a:lnTo>
                  <a:lnTo>
                    <a:pt x="13" y="95"/>
                  </a:lnTo>
                  <a:lnTo>
                    <a:pt x="13" y="177"/>
                  </a:lnTo>
                  <a:lnTo>
                    <a:pt x="13" y="204"/>
                  </a:lnTo>
                  <a:lnTo>
                    <a:pt x="28" y="285"/>
                  </a:lnTo>
                  <a:lnTo>
                    <a:pt x="13" y="313"/>
                  </a:lnTo>
                  <a:lnTo>
                    <a:pt x="0" y="627"/>
                  </a:lnTo>
                  <a:lnTo>
                    <a:pt x="0" y="708"/>
                  </a:lnTo>
                  <a:lnTo>
                    <a:pt x="0" y="736"/>
                  </a:lnTo>
                  <a:lnTo>
                    <a:pt x="0" y="776"/>
                  </a:lnTo>
                  <a:lnTo>
                    <a:pt x="28" y="791"/>
                  </a:lnTo>
                  <a:lnTo>
                    <a:pt x="96" y="804"/>
                  </a:lnTo>
                  <a:lnTo>
                    <a:pt x="122" y="791"/>
                  </a:lnTo>
                  <a:lnTo>
                    <a:pt x="164" y="791"/>
                  </a:lnTo>
                  <a:lnTo>
                    <a:pt x="245" y="763"/>
                  </a:lnTo>
                  <a:close/>
                </a:path>
              </a:pathLst>
            </a:custGeom>
            <a:solidFill>
              <a:srgbClr val="0E0D0D"/>
            </a:solidFill>
            <a:ln w="9525">
              <a:noFill/>
              <a:round/>
              <a:headEnd/>
              <a:tailEnd/>
            </a:ln>
          </p:spPr>
          <p:txBody>
            <a:bodyPr/>
            <a:lstStyle/>
            <a:p>
              <a:endParaRPr lang="en-US"/>
            </a:p>
          </p:txBody>
        </p:sp>
        <p:sp>
          <p:nvSpPr>
            <p:cNvPr id="15543" name="Freeform 190"/>
            <p:cNvSpPr>
              <a:spLocks/>
            </p:cNvSpPr>
            <p:nvPr/>
          </p:nvSpPr>
          <p:spPr bwMode="auto">
            <a:xfrm>
              <a:off x="1633" y="2579"/>
              <a:ext cx="354" cy="268"/>
            </a:xfrm>
            <a:custGeom>
              <a:avLst/>
              <a:gdLst>
                <a:gd name="T0" fmla="*/ 0 w 1062"/>
                <a:gd name="T1" fmla="*/ 0 h 804"/>
                <a:gd name="T2" fmla="*/ 0 w 1062"/>
                <a:gd name="T3" fmla="*/ 0 h 804"/>
                <a:gd name="T4" fmla="*/ 0 w 1062"/>
                <a:gd name="T5" fmla="*/ 0 h 804"/>
                <a:gd name="T6" fmla="*/ 0 w 1062"/>
                <a:gd name="T7" fmla="*/ 0 h 804"/>
                <a:gd name="T8" fmla="*/ 0 w 1062"/>
                <a:gd name="T9" fmla="*/ 0 h 804"/>
                <a:gd name="T10" fmla="*/ 0 w 1062"/>
                <a:gd name="T11" fmla="*/ 0 h 804"/>
                <a:gd name="T12" fmla="*/ 0 w 1062"/>
                <a:gd name="T13" fmla="*/ 0 h 804"/>
                <a:gd name="T14" fmla="*/ 0 w 1062"/>
                <a:gd name="T15" fmla="*/ 0 h 804"/>
                <a:gd name="T16" fmla="*/ 0 w 1062"/>
                <a:gd name="T17" fmla="*/ 0 h 804"/>
                <a:gd name="T18" fmla="*/ 0 w 1062"/>
                <a:gd name="T19" fmla="*/ 0 h 804"/>
                <a:gd name="T20" fmla="*/ 0 w 1062"/>
                <a:gd name="T21" fmla="*/ 0 h 804"/>
                <a:gd name="T22" fmla="*/ 0 w 1062"/>
                <a:gd name="T23" fmla="*/ 0 h 804"/>
                <a:gd name="T24" fmla="*/ 0 w 1062"/>
                <a:gd name="T25" fmla="*/ 0 h 804"/>
                <a:gd name="T26" fmla="*/ 0 w 1062"/>
                <a:gd name="T27" fmla="*/ 0 h 804"/>
                <a:gd name="T28" fmla="*/ 0 w 1062"/>
                <a:gd name="T29" fmla="*/ 0 h 804"/>
                <a:gd name="T30" fmla="*/ 0 w 1062"/>
                <a:gd name="T31" fmla="*/ 0 h 804"/>
                <a:gd name="T32" fmla="*/ 0 w 1062"/>
                <a:gd name="T33" fmla="*/ 0 h 804"/>
                <a:gd name="T34" fmla="*/ 0 w 1062"/>
                <a:gd name="T35" fmla="*/ 0 h 804"/>
                <a:gd name="T36" fmla="*/ 0 w 1062"/>
                <a:gd name="T37" fmla="*/ 0 h 804"/>
                <a:gd name="T38" fmla="*/ 0 w 1062"/>
                <a:gd name="T39" fmla="*/ 0 h 804"/>
                <a:gd name="T40" fmla="*/ 0 w 1062"/>
                <a:gd name="T41" fmla="*/ 0 h 804"/>
                <a:gd name="T42" fmla="*/ 0 w 1062"/>
                <a:gd name="T43" fmla="*/ 0 h 804"/>
                <a:gd name="T44" fmla="*/ 0 w 1062"/>
                <a:gd name="T45" fmla="*/ 0 h 804"/>
                <a:gd name="T46" fmla="*/ 0 w 1062"/>
                <a:gd name="T47" fmla="*/ 0 h 804"/>
                <a:gd name="T48" fmla="*/ 0 w 1062"/>
                <a:gd name="T49" fmla="*/ 0 h 804"/>
                <a:gd name="T50" fmla="*/ 0 w 1062"/>
                <a:gd name="T51" fmla="*/ 0 h 804"/>
                <a:gd name="T52" fmla="*/ 0 w 1062"/>
                <a:gd name="T53" fmla="*/ 0 h 804"/>
                <a:gd name="T54" fmla="*/ 0 w 1062"/>
                <a:gd name="T55" fmla="*/ 0 h 804"/>
                <a:gd name="T56" fmla="*/ 0 w 1062"/>
                <a:gd name="T57" fmla="*/ 0 h 804"/>
                <a:gd name="T58" fmla="*/ 0 w 1062"/>
                <a:gd name="T59" fmla="*/ 0 h 804"/>
                <a:gd name="T60" fmla="*/ 0 w 1062"/>
                <a:gd name="T61" fmla="*/ 0 h 804"/>
                <a:gd name="T62" fmla="*/ 0 w 1062"/>
                <a:gd name="T63" fmla="*/ 0 h 804"/>
                <a:gd name="T64" fmla="*/ 0 w 1062"/>
                <a:gd name="T65" fmla="*/ 0 h 804"/>
                <a:gd name="T66" fmla="*/ 0 w 1062"/>
                <a:gd name="T67" fmla="*/ 0 h 804"/>
                <a:gd name="T68" fmla="*/ 0 w 1062"/>
                <a:gd name="T69" fmla="*/ 0 h 804"/>
                <a:gd name="T70" fmla="*/ 0 w 1062"/>
                <a:gd name="T71" fmla="*/ 0 h 804"/>
                <a:gd name="T72" fmla="*/ 0 w 1062"/>
                <a:gd name="T73" fmla="*/ 0 h 804"/>
                <a:gd name="T74" fmla="*/ 0 w 1062"/>
                <a:gd name="T75" fmla="*/ 0 h 804"/>
                <a:gd name="T76" fmla="*/ 0 w 1062"/>
                <a:gd name="T77" fmla="*/ 0 h 804"/>
                <a:gd name="T78" fmla="*/ 0 w 1062"/>
                <a:gd name="T79" fmla="*/ 0 h 804"/>
                <a:gd name="T80" fmla="*/ 0 w 1062"/>
                <a:gd name="T81" fmla="*/ 0 h 804"/>
                <a:gd name="T82" fmla="*/ 0 w 1062"/>
                <a:gd name="T83" fmla="*/ 0 h 804"/>
                <a:gd name="T84" fmla="*/ 0 w 1062"/>
                <a:gd name="T85" fmla="*/ 0 h 804"/>
                <a:gd name="T86" fmla="*/ 0 w 1062"/>
                <a:gd name="T87" fmla="*/ 0 h 804"/>
                <a:gd name="T88" fmla="*/ 0 w 1062"/>
                <a:gd name="T89" fmla="*/ 0 h 804"/>
                <a:gd name="T90" fmla="*/ 0 w 1062"/>
                <a:gd name="T91" fmla="*/ 0 h 804"/>
                <a:gd name="T92" fmla="*/ 0 w 1062"/>
                <a:gd name="T93" fmla="*/ 0 h 804"/>
                <a:gd name="T94" fmla="*/ 0 w 106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2"/>
                <a:gd name="T145" fmla="*/ 0 h 804"/>
                <a:gd name="T146" fmla="*/ 1062 w 106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2" h="804">
                  <a:moveTo>
                    <a:pt x="245" y="763"/>
                  </a:moveTo>
                  <a:lnTo>
                    <a:pt x="164" y="776"/>
                  </a:lnTo>
                  <a:lnTo>
                    <a:pt x="81" y="776"/>
                  </a:lnTo>
                  <a:lnTo>
                    <a:pt x="54" y="736"/>
                  </a:lnTo>
                  <a:lnTo>
                    <a:pt x="54" y="668"/>
                  </a:lnTo>
                  <a:lnTo>
                    <a:pt x="68" y="517"/>
                  </a:lnTo>
                  <a:lnTo>
                    <a:pt x="68" y="245"/>
                  </a:lnTo>
                  <a:lnTo>
                    <a:pt x="68" y="177"/>
                  </a:lnTo>
                  <a:lnTo>
                    <a:pt x="68" y="136"/>
                  </a:lnTo>
                  <a:lnTo>
                    <a:pt x="81" y="95"/>
                  </a:lnTo>
                  <a:lnTo>
                    <a:pt x="122" y="68"/>
                  </a:lnTo>
                  <a:lnTo>
                    <a:pt x="260" y="68"/>
                  </a:lnTo>
                  <a:lnTo>
                    <a:pt x="491" y="68"/>
                  </a:lnTo>
                  <a:lnTo>
                    <a:pt x="764" y="40"/>
                  </a:lnTo>
                  <a:lnTo>
                    <a:pt x="914" y="40"/>
                  </a:lnTo>
                  <a:lnTo>
                    <a:pt x="955" y="54"/>
                  </a:lnTo>
                  <a:lnTo>
                    <a:pt x="982" y="68"/>
                  </a:lnTo>
                  <a:lnTo>
                    <a:pt x="1010" y="81"/>
                  </a:lnTo>
                  <a:lnTo>
                    <a:pt x="1023" y="136"/>
                  </a:lnTo>
                  <a:lnTo>
                    <a:pt x="1023" y="353"/>
                  </a:lnTo>
                  <a:lnTo>
                    <a:pt x="1062" y="340"/>
                  </a:lnTo>
                  <a:lnTo>
                    <a:pt x="1062" y="149"/>
                  </a:lnTo>
                  <a:lnTo>
                    <a:pt x="1049" y="68"/>
                  </a:lnTo>
                  <a:lnTo>
                    <a:pt x="1036" y="40"/>
                  </a:lnTo>
                  <a:lnTo>
                    <a:pt x="982" y="13"/>
                  </a:lnTo>
                  <a:lnTo>
                    <a:pt x="941" y="0"/>
                  </a:lnTo>
                  <a:lnTo>
                    <a:pt x="887" y="0"/>
                  </a:lnTo>
                  <a:lnTo>
                    <a:pt x="846" y="0"/>
                  </a:lnTo>
                  <a:lnTo>
                    <a:pt x="804" y="13"/>
                  </a:lnTo>
                  <a:lnTo>
                    <a:pt x="464" y="26"/>
                  </a:lnTo>
                  <a:lnTo>
                    <a:pt x="191" y="26"/>
                  </a:lnTo>
                  <a:lnTo>
                    <a:pt x="122" y="26"/>
                  </a:lnTo>
                  <a:lnTo>
                    <a:pt x="54" y="40"/>
                  </a:lnTo>
                  <a:lnTo>
                    <a:pt x="28" y="68"/>
                  </a:lnTo>
                  <a:lnTo>
                    <a:pt x="13" y="95"/>
                  </a:lnTo>
                  <a:lnTo>
                    <a:pt x="13" y="177"/>
                  </a:lnTo>
                  <a:lnTo>
                    <a:pt x="13" y="204"/>
                  </a:lnTo>
                  <a:lnTo>
                    <a:pt x="28" y="285"/>
                  </a:lnTo>
                  <a:lnTo>
                    <a:pt x="13" y="313"/>
                  </a:lnTo>
                  <a:lnTo>
                    <a:pt x="0" y="627"/>
                  </a:lnTo>
                  <a:lnTo>
                    <a:pt x="0" y="708"/>
                  </a:lnTo>
                  <a:lnTo>
                    <a:pt x="0" y="736"/>
                  </a:lnTo>
                  <a:lnTo>
                    <a:pt x="0" y="776"/>
                  </a:lnTo>
                  <a:lnTo>
                    <a:pt x="28" y="791"/>
                  </a:lnTo>
                  <a:lnTo>
                    <a:pt x="96" y="804"/>
                  </a:lnTo>
                  <a:lnTo>
                    <a:pt x="122" y="791"/>
                  </a:lnTo>
                  <a:lnTo>
                    <a:pt x="164" y="791"/>
                  </a:lnTo>
                  <a:lnTo>
                    <a:pt x="245" y="763"/>
                  </a:lnTo>
                </a:path>
              </a:pathLst>
            </a:custGeom>
            <a:noFill/>
            <a:ln w="0">
              <a:solidFill>
                <a:srgbClr val="000000"/>
              </a:solidFill>
              <a:round/>
              <a:headEnd/>
              <a:tailEnd/>
            </a:ln>
          </p:spPr>
          <p:txBody>
            <a:bodyPr/>
            <a:lstStyle/>
            <a:p>
              <a:endParaRPr lang="en-US"/>
            </a:p>
          </p:txBody>
        </p:sp>
        <p:sp>
          <p:nvSpPr>
            <p:cNvPr id="15544" name="Freeform 191"/>
            <p:cNvSpPr>
              <a:spLocks/>
            </p:cNvSpPr>
            <p:nvPr/>
          </p:nvSpPr>
          <p:spPr bwMode="auto">
            <a:xfrm>
              <a:off x="1633" y="2579"/>
              <a:ext cx="354" cy="268"/>
            </a:xfrm>
            <a:custGeom>
              <a:avLst/>
              <a:gdLst>
                <a:gd name="T0" fmla="*/ 0 w 1062"/>
                <a:gd name="T1" fmla="*/ 0 h 804"/>
                <a:gd name="T2" fmla="*/ 0 w 1062"/>
                <a:gd name="T3" fmla="*/ 0 h 804"/>
                <a:gd name="T4" fmla="*/ 0 w 1062"/>
                <a:gd name="T5" fmla="*/ 0 h 804"/>
                <a:gd name="T6" fmla="*/ 0 w 1062"/>
                <a:gd name="T7" fmla="*/ 0 h 804"/>
                <a:gd name="T8" fmla="*/ 0 w 1062"/>
                <a:gd name="T9" fmla="*/ 0 h 804"/>
                <a:gd name="T10" fmla="*/ 0 w 1062"/>
                <a:gd name="T11" fmla="*/ 0 h 804"/>
                <a:gd name="T12" fmla="*/ 0 w 1062"/>
                <a:gd name="T13" fmla="*/ 0 h 804"/>
                <a:gd name="T14" fmla="*/ 0 w 1062"/>
                <a:gd name="T15" fmla="*/ 0 h 804"/>
                <a:gd name="T16" fmla="*/ 0 w 1062"/>
                <a:gd name="T17" fmla="*/ 0 h 804"/>
                <a:gd name="T18" fmla="*/ 0 w 1062"/>
                <a:gd name="T19" fmla="*/ 0 h 804"/>
                <a:gd name="T20" fmla="*/ 0 w 1062"/>
                <a:gd name="T21" fmla="*/ 0 h 804"/>
                <a:gd name="T22" fmla="*/ 0 w 1062"/>
                <a:gd name="T23" fmla="*/ 0 h 804"/>
                <a:gd name="T24" fmla="*/ 0 w 1062"/>
                <a:gd name="T25" fmla="*/ 0 h 804"/>
                <a:gd name="T26" fmla="*/ 0 w 1062"/>
                <a:gd name="T27" fmla="*/ 0 h 804"/>
                <a:gd name="T28" fmla="*/ 0 w 1062"/>
                <a:gd name="T29" fmla="*/ 0 h 804"/>
                <a:gd name="T30" fmla="*/ 0 w 1062"/>
                <a:gd name="T31" fmla="*/ 0 h 804"/>
                <a:gd name="T32" fmla="*/ 0 w 1062"/>
                <a:gd name="T33" fmla="*/ 0 h 804"/>
                <a:gd name="T34" fmla="*/ 0 w 1062"/>
                <a:gd name="T35" fmla="*/ 0 h 804"/>
                <a:gd name="T36" fmla="*/ 0 w 1062"/>
                <a:gd name="T37" fmla="*/ 0 h 804"/>
                <a:gd name="T38" fmla="*/ 0 w 1062"/>
                <a:gd name="T39" fmla="*/ 0 h 804"/>
                <a:gd name="T40" fmla="*/ 0 w 1062"/>
                <a:gd name="T41" fmla="*/ 0 h 804"/>
                <a:gd name="T42" fmla="*/ 0 w 1062"/>
                <a:gd name="T43" fmla="*/ 0 h 804"/>
                <a:gd name="T44" fmla="*/ 0 w 1062"/>
                <a:gd name="T45" fmla="*/ 0 h 804"/>
                <a:gd name="T46" fmla="*/ 0 w 1062"/>
                <a:gd name="T47" fmla="*/ 0 h 804"/>
                <a:gd name="T48" fmla="*/ 0 w 1062"/>
                <a:gd name="T49" fmla="*/ 0 h 804"/>
                <a:gd name="T50" fmla="*/ 0 w 1062"/>
                <a:gd name="T51" fmla="*/ 0 h 804"/>
                <a:gd name="T52" fmla="*/ 0 w 1062"/>
                <a:gd name="T53" fmla="*/ 0 h 804"/>
                <a:gd name="T54" fmla="*/ 0 w 1062"/>
                <a:gd name="T55" fmla="*/ 0 h 804"/>
                <a:gd name="T56" fmla="*/ 0 w 1062"/>
                <a:gd name="T57" fmla="*/ 0 h 804"/>
                <a:gd name="T58" fmla="*/ 0 w 1062"/>
                <a:gd name="T59" fmla="*/ 0 h 804"/>
                <a:gd name="T60" fmla="*/ 0 w 1062"/>
                <a:gd name="T61" fmla="*/ 0 h 804"/>
                <a:gd name="T62" fmla="*/ 0 w 1062"/>
                <a:gd name="T63" fmla="*/ 0 h 804"/>
                <a:gd name="T64" fmla="*/ 0 w 1062"/>
                <a:gd name="T65" fmla="*/ 0 h 804"/>
                <a:gd name="T66" fmla="*/ 0 w 1062"/>
                <a:gd name="T67" fmla="*/ 0 h 804"/>
                <a:gd name="T68" fmla="*/ 0 w 1062"/>
                <a:gd name="T69" fmla="*/ 0 h 804"/>
                <a:gd name="T70" fmla="*/ 0 w 1062"/>
                <a:gd name="T71" fmla="*/ 0 h 804"/>
                <a:gd name="T72" fmla="*/ 0 w 1062"/>
                <a:gd name="T73" fmla="*/ 0 h 804"/>
                <a:gd name="T74" fmla="*/ 0 w 1062"/>
                <a:gd name="T75" fmla="*/ 0 h 804"/>
                <a:gd name="T76" fmla="*/ 0 w 1062"/>
                <a:gd name="T77" fmla="*/ 0 h 804"/>
                <a:gd name="T78" fmla="*/ 0 w 1062"/>
                <a:gd name="T79" fmla="*/ 0 h 804"/>
                <a:gd name="T80" fmla="*/ 0 w 1062"/>
                <a:gd name="T81" fmla="*/ 0 h 804"/>
                <a:gd name="T82" fmla="*/ 0 w 1062"/>
                <a:gd name="T83" fmla="*/ 0 h 804"/>
                <a:gd name="T84" fmla="*/ 0 w 1062"/>
                <a:gd name="T85" fmla="*/ 0 h 804"/>
                <a:gd name="T86" fmla="*/ 0 w 1062"/>
                <a:gd name="T87" fmla="*/ 0 h 804"/>
                <a:gd name="T88" fmla="*/ 0 w 1062"/>
                <a:gd name="T89" fmla="*/ 0 h 804"/>
                <a:gd name="T90" fmla="*/ 0 w 1062"/>
                <a:gd name="T91" fmla="*/ 0 h 804"/>
                <a:gd name="T92" fmla="*/ 0 w 1062"/>
                <a:gd name="T93" fmla="*/ 0 h 804"/>
                <a:gd name="T94" fmla="*/ 0 w 106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2"/>
                <a:gd name="T145" fmla="*/ 0 h 804"/>
                <a:gd name="T146" fmla="*/ 1062 w 106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2" h="804">
                  <a:moveTo>
                    <a:pt x="245" y="763"/>
                  </a:moveTo>
                  <a:lnTo>
                    <a:pt x="164" y="776"/>
                  </a:lnTo>
                  <a:lnTo>
                    <a:pt x="81" y="776"/>
                  </a:lnTo>
                  <a:lnTo>
                    <a:pt x="54" y="736"/>
                  </a:lnTo>
                  <a:lnTo>
                    <a:pt x="54" y="668"/>
                  </a:lnTo>
                  <a:lnTo>
                    <a:pt x="68" y="517"/>
                  </a:lnTo>
                  <a:lnTo>
                    <a:pt x="68" y="245"/>
                  </a:lnTo>
                  <a:lnTo>
                    <a:pt x="68" y="177"/>
                  </a:lnTo>
                  <a:lnTo>
                    <a:pt x="68" y="136"/>
                  </a:lnTo>
                  <a:lnTo>
                    <a:pt x="81" y="95"/>
                  </a:lnTo>
                  <a:lnTo>
                    <a:pt x="122" y="68"/>
                  </a:lnTo>
                  <a:lnTo>
                    <a:pt x="260" y="68"/>
                  </a:lnTo>
                  <a:lnTo>
                    <a:pt x="491" y="68"/>
                  </a:lnTo>
                  <a:lnTo>
                    <a:pt x="764" y="40"/>
                  </a:lnTo>
                  <a:lnTo>
                    <a:pt x="914" y="40"/>
                  </a:lnTo>
                  <a:lnTo>
                    <a:pt x="955" y="54"/>
                  </a:lnTo>
                  <a:lnTo>
                    <a:pt x="982" y="68"/>
                  </a:lnTo>
                  <a:lnTo>
                    <a:pt x="1010" y="81"/>
                  </a:lnTo>
                  <a:lnTo>
                    <a:pt x="1023" y="136"/>
                  </a:lnTo>
                  <a:lnTo>
                    <a:pt x="1023" y="353"/>
                  </a:lnTo>
                  <a:lnTo>
                    <a:pt x="1062" y="340"/>
                  </a:lnTo>
                  <a:lnTo>
                    <a:pt x="1062" y="149"/>
                  </a:lnTo>
                  <a:lnTo>
                    <a:pt x="1049" y="68"/>
                  </a:lnTo>
                  <a:lnTo>
                    <a:pt x="1036" y="40"/>
                  </a:lnTo>
                  <a:lnTo>
                    <a:pt x="982" y="13"/>
                  </a:lnTo>
                  <a:lnTo>
                    <a:pt x="941" y="0"/>
                  </a:lnTo>
                  <a:lnTo>
                    <a:pt x="887" y="0"/>
                  </a:lnTo>
                  <a:lnTo>
                    <a:pt x="846" y="0"/>
                  </a:lnTo>
                  <a:lnTo>
                    <a:pt x="804" y="13"/>
                  </a:lnTo>
                  <a:lnTo>
                    <a:pt x="464" y="26"/>
                  </a:lnTo>
                  <a:lnTo>
                    <a:pt x="191" y="26"/>
                  </a:lnTo>
                  <a:lnTo>
                    <a:pt x="122" y="26"/>
                  </a:lnTo>
                  <a:lnTo>
                    <a:pt x="54" y="40"/>
                  </a:lnTo>
                  <a:lnTo>
                    <a:pt x="28" y="68"/>
                  </a:lnTo>
                  <a:lnTo>
                    <a:pt x="13" y="95"/>
                  </a:lnTo>
                  <a:lnTo>
                    <a:pt x="13" y="177"/>
                  </a:lnTo>
                  <a:lnTo>
                    <a:pt x="13" y="204"/>
                  </a:lnTo>
                  <a:lnTo>
                    <a:pt x="28" y="285"/>
                  </a:lnTo>
                  <a:lnTo>
                    <a:pt x="13" y="313"/>
                  </a:lnTo>
                  <a:lnTo>
                    <a:pt x="0" y="627"/>
                  </a:lnTo>
                  <a:lnTo>
                    <a:pt x="0" y="708"/>
                  </a:lnTo>
                  <a:lnTo>
                    <a:pt x="0" y="736"/>
                  </a:lnTo>
                  <a:lnTo>
                    <a:pt x="0" y="776"/>
                  </a:lnTo>
                  <a:lnTo>
                    <a:pt x="28" y="791"/>
                  </a:lnTo>
                  <a:lnTo>
                    <a:pt x="96" y="804"/>
                  </a:lnTo>
                  <a:lnTo>
                    <a:pt x="122" y="791"/>
                  </a:lnTo>
                  <a:lnTo>
                    <a:pt x="164" y="791"/>
                  </a:lnTo>
                  <a:lnTo>
                    <a:pt x="245" y="763"/>
                  </a:lnTo>
                </a:path>
              </a:pathLst>
            </a:custGeom>
            <a:noFill/>
            <a:ln w="0">
              <a:solidFill>
                <a:srgbClr val="000000"/>
              </a:solidFill>
              <a:round/>
              <a:headEnd/>
              <a:tailEnd/>
            </a:ln>
          </p:spPr>
          <p:txBody>
            <a:bodyPr/>
            <a:lstStyle/>
            <a:p>
              <a:endParaRPr lang="en-US"/>
            </a:p>
          </p:txBody>
        </p:sp>
        <p:sp>
          <p:nvSpPr>
            <p:cNvPr id="15545" name="Freeform 192"/>
            <p:cNvSpPr>
              <a:spLocks/>
            </p:cNvSpPr>
            <p:nvPr/>
          </p:nvSpPr>
          <p:spPr bwMode="auto">
            <a:xfrm>
              <a:off x="2009" y="2620"/>
              <a:ext cx="78" cy="72"/>
            </a:xfrm>
            <a:custGeom>
              <a:avLst/>
              <a:gdLst>
                <a:gd name="T0" fmla="*/ 0 w 232"/>
                <a:gd name="T1" fmla="*/ 0 h 218"/>
                <a:gd name="T2" fmla="*/ 0 w 232"/>
                <a:gd name="T3" fmla="*/ 0 h 218"/>
                <a:gd name="T4" fmla="*/ 0 w 232"/>
                <a:gd name="T5" fmla="*/ 0 h 218"/>
                <a:gd name="T6" fmla="*/ 0 w 232"/>
                <a:gd name="T7" fmla="*/ 0 h 218"/>
                <a:gd name="T8" fmla="*/ 0 w 232"/>
                <a:gd name="T9" fmla="*/ 0 h 218"/>
                <a:gd name="T10" fmla="*/ 0 w 232"/>
                <a:gd name="T11" fmla="*/ 0 h 218"/>
                <a:gd name="T12" fmla="*/ 0 w 232"/>
                <a:gd name="T13" fmla="*/ 0 h 218"/>
                <a:gd name="T14" fmla="*/ 0 w 232"/>
                <a:gd name="T15" fmla="*/ 0 h 218"/>
                <a:gd name="T16" fmla="*/ 0 w 232"/>
                <a:gd name="T17" fmla="*/ 0 h 218"/>
                <a:gd name="T18" fmla="*/ 0 w 232"/>
                <a:gd name="T19" fmla="*/ 0 h 218"/>
                <a:gd name="T20" fmla="*/ 0 w 232"/>
                <a:gd name="T21" fmla="*/ 0 h 218"/>
                <a:gd name="T22" fmla="*/ 0 w 232"/>
                <a:gd name="T23" fmla="*/ 0 h 218"/>
                <a:gd name="T24" fmla="*/ 0 w 232"/>
                <a:gd name="T25" fmla="*/ 0 h 218"/>
                <a:gd name="T26" fmla="*/ 0 w 232"/>
                <a:gd name="T27" fmla="*/ 0 h 218"/>
                <a:gd name="T28" fmla="*/ 0 w 232"/>
                <a:gd name="T29" fmla="*/ 0 h 218"/>
                <a:gd name="T30" fmla="*/ 0 w 232"/>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218"/>
                <a:gd name="T50" fmla="*/ 232 w 232"/>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218">
                  <a:moveTo>
                    <a:pt x="28" y="218"/>
                  </a:moveTo>
                  <a:lnTo>
                    <a:pt x="0" y="0"/>
                  </a:lnTo>
                  <a:lnTo>
                    <a:pt x="55" y="0"/>
                  </a:lnTo>
                  <a:lnTo>
                    <a:pt x="151" y="0"/>
                  </a:lnTo>
                  <a:lnTo>
                    <a:pt x="179" y="0"/>
                  </a:lnTo>
                  <a:lnTo>
                    <a:pt x="232" y="178"/>
                  </a:lnTo>
                  <a:lnTo>
                    <a:pt x="192" y="178"/>
                  </a:lnTo>
                  <a:lnTo>
                    <a:pt x="179" y="137"/>
                  </a:lnTo>
                  <a:lnTo>
                    <a:pt x="137" y="27"/>
                  </a:lnTo>
                  <a:lnTo>
                    <a:pt x="96" y="27"/>
                  </a:lnTo>
                  <a:lnTo>
                    <a:pt x="55" y="27"/>
                  </a:lnTo>
                  <a:lnTo>
                    <a:pt x="55" y="55"/>
                  </a:lnTo>
                  <a:lnTo>
                    <a:pt x="55" y="110"/>
                  </a:lnTo>
                  <a:lnTo>
                    <a:pt x="55" y="163"/>
                  </a:lnTo>
                  <a:lnTo>
                    <a:pt x="83" y="191"/>
                  </a:lnTo>
                  <a:lnTo>
                    <a:pt x="28" y="218"/>
                  </a:lnTo>
                  <a:close/>
                </a:path>
              </a:pathLst>
            </a:custGeom>
            <a:solidFill>
              <a:srgbClr val="0E0D0D"/>
            </a:solidFill>
            <a:ln w="9525">
              <a:noFill/>
              <a:round/>
              <a:headEnd/>
              <a:tailEnd/>
            </a:ln>
          </p:spPr>
          <p:txBody>
            <a:bodyPr/>
            <a:lstStyle/>
            <a:p>
              <a:endParaRPr lang="en-US"/>
            </a:p>
          </p:txBody>
        </p:sp>
        <p:sp>
          <p:nvSpPr>
            <p:cNvPr id="15546" name="Freeform 193"/>
            <p:cNvSpPr>
              <a:spLocks/>
            </p:cNvSpPr>
            <p:nvPr/>
          </p:nvSpPr>
          <p:spPr bwMode="auto">
            <a:xfrm>
              <a:off x="2009" y="2620"/>
              <a:ext cx="78" cy="72"/>
            </a:xfrm>
            <a:custGeom>
              <a:avLst/>
              <a:gdLst>
                <a:gd name="T0" fmla="*/ 0 w 232"/>
                <a:gd name="T1" fmla="*/ 0 h 218"/>
                <a:gd name="T2" fmla="*/ 0 w 232"/>
                <a:gd name="T3" fmla="*/ 0 h 218"/>
                <a:gd name="T4" fmla="*/ 0 w 232"/>
                <a:gd name="T5" fmla="*/ 0 h 218"/>
                <a:gd name="T6" fmla="*/ 0 w 232"/>
                <a:gd name="T7" fmla="*/ 0 h 218"/>
                <a:gd name="T8" fmla="*/ 0 w 232"/>
                <a:gd name="T9" fmla="*/ 0 h 218"/>
                <a:gd name="T10" fmla="*/ 0 w 232"/>
                <a:gd name="T11" fmla="*/ 0 h 218"/>
                <a:gd name="T12" fmla="*/ 0 w 232"/>
                <a:gd name="T13" fmla="*/ 0 h 218"/>
                <a:gd name="T14" fmla="*/ 0 w 232"/>
                <a:gd name="T15" fmla="*/ 0 h 218"/>
                <a:gd name="T16" fmla="*/ 0 w 232"/>
                <a:gd name="T17" fmla="*/ 0 h 218"/>
                <a:gd name="T18" fmla="*/ 0 w 232"/>
                <a:gd name="T19" fmla="*/ 0 h 218"/>
                <a:gd name="T20" fmla="*/ 0 w 232"/>
                <a:gd name="T21" fmla="*/ 0 h 218"/>
                <a:gd name="T22" fmla="*/ 0 w 232"/>
                <a:gd name="T23" fmla="*/ 0 h 218"/>
                <a:gd name="T24" fmla="*/ 0 w 232"/>
                <a:gd name="T25" fmla="*/ 0 h 218"/>
                <a:gd name="T26" fmla="*/ 0 w 232"/>
                <a:gd name="T27" fmla="*/ 0 h 218"/>
                <a:gd name="T28" fmla="*/ 0 w 232"/>
                <a:gd name="T29" fmla="*/ 0 h 218"/>
                <a:gd name="T30" fmla="*/ 0 w 232"/>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218"/>
                <a:gd name="T50" fmla="*/ 232 w 232"/>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218">
                  <a:moveTo>
                    <a:pt x="28" y="218"/>
                  </a:moveTo>
                  <a:lnTo>
                    <a:pt x="0" y="0"/>
                  </a:lnTo>
                  <a:lnTo>
                    <a:pt x="55" y="0"/>
                  </a:lnTo>
                  <a:lnTo>
                    <a:pt x="151" y="0"/>
                  </a:lnTo>
                  <a:lnTo>
                    <a:pt x="179" y="0"/>
                  </a:lnTo>
                  <a:lnTo>
                    <a:pt x="232" y="178"/>
                  </a:lnTo>
                  <a:lnTo>
                    <a:pt x="192" y="178"/>
                  </a:lnTo>
                  <a:lnTo>
                    <a:pt x="179" y="137"/>
                  </a:lnTo>
                  <a:lnTo>
                    <a:pt x="137" y="27"/>
                  </a:lnTo>
                  <a:lnTo>
                    <a:pt x="96" y="27"/>
                  </a:lnTo>
                  <a:lnTo>
                    <a:pt x="55" y="27"/>
                  </a:lnTo>
                  <a:lnTo>
                    <a:pt x="55" y="55"/>
                  </a:lnTo>
                  <a:lnTo>
                    <a:pt x="55" y="110"/>
                  </a:lnTo>
                  <a:lnTo>
                    <a:pt x="55" y="163"/>
                  </a:lnTo>
                  <a:lnTo>
                    <a:pt x="83" y="191"/>
                  </a:lnTo>
                  <a:lnTo>
                    <a:pt x="28" y="218"/>
                  </a:lnTo>
                </a:path>
              </a:pathLst>
            </a:custGeom>
            <a:noFill/>
            <a:ln w="0">
              <a:solidFill>
                <a:srgbClr val="000000"/>
              </a:solidFill>
              <a:round/>
              <a:headEnd/>
              <a:tailEnd/>
            </a:ln>
          </p:spPr>
          <p:txBody>
            <a:bodyPr/>
            <a:lstStyle/>
            <a:p>
              <a:endParaRPr lang="en-US"/>
            </a:p>
          </p:txBody>
        </p:sp>
        <p:sp>
          <p:nvSpPr>
            <p:cNvPr id="15547" name="Freeform 194"/>
            <p:cNvSpPr>
              <a:spLocks/>
            </p:cNvSpPr>
            <p:nvPr/>
          </p:nvSpPr>
          <p:spPr bwMode="auto">
            <a:xfrm>
              <a:off x="2009" y="2620"/>
              <a:ext cx="78" cy="72"/>
            </a:xfrm>
            <a:custGeom>
              <a:avLst/>
              <a:gdLst>
                <a:gd name="T0" fmla="*/ 0 w 232"/>
                <a:gd name="T1" fmla="*/ 0 h 218"/>
                <a:gd name="T2" fmla="*/ 0 w 232"/>
                <a:gd name="T3" fmla="*/ 0 h 218"/>
                <a:gd name="T4" fmla="*/ 0 w 232"/>
                <a:gd name="T5" fmla="*/ 0 h 218"/>
                <a:gd name="T6" fmla="*/ 0 w 232"/>
                <a:gd name="T7" fmla="*/ 0 h 218"/>
                <a:gd name="T8" fmla="*/ 0 w 232"/>
                <a:gd name="T9" fmla="*/ 0 h 218"/>
                <a:gd name="T10" fmla="*/ 0 w 232"/>
                <a:gd name="T11" fmla="*/ 0 h 218"/>
                <a:gd name="T12" fmla="*/ 0 w 232"/>
                <a:gd name="T13" fmla="*/ 0 h 218"/>
                <a:gd name="T14" fmla="*/ 0 w 232"/>
                <a:gd name="T15" fmla="*/ 0 h 218"/>
                <a:gd name="T16" fmla="*/ 0 w 232"/>
                <a:gd name="T17" fmla="*/ 0 h 218"/>
                <a:gd name="T18" fmla="*/ 0 w 232"/>
                <a:gd name="T19" fmla="*/ 0 h 218"/>
                <a:gd name="T20" fmla="*/ 0 w 232"/>
                <a:gd name="T21" fmla="*/ 0 h 218"/>
                <a:gd name="T22" fmla="*/ 0 w 232"/>
                <a:gd name="T23" fmla="*/ 0 h 218"/>
                <a:gd name="T24" fmla="*/ 0 w 232"/>
                <a:gd name="T25" fmla="*/ 0 h 218"/>
                <a:gd name="T26" fmla="*/ 0 w 232"/>
                <a:gd name="T27" fmla="*/ 0 h 218"/>
                <a:gd name="T28" fmla="*/ 0 w 232"/>
                <a:gd name="T29" fmla="*/ 0 h 218"/>
                <a:gd name="T30" fmla="*/ 0 w 232"/>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218"/>
                <a:gd name="T50" fmla="*/ 232 w 232"/>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218">
                  <a:moveTo>
                    <a:pt x="28" y="218"/>
                  </a:moveTo>
                  <a:lnTo>
                    <a:pt x="0" y="0"/>
                  </a:lnTo>
                  <a:lnTo>
                    <a:pt x="55" y="0"/>
                  </a:lnTo>
                  <a:lnTo>
                    <a:pt x="151" y="0"/>
                  </a:lnTo>
                  <a:lnTo>
                    <a:pt x="179" y="0"/>
                  </a:lnTo>
                  <a:lnTo>
                    <a:pt x="232" y="178"/>
                  </a:lnTo>
                  <a:lnTo>
                    <a:pt x="192" y="178"/>
                  </a:lnTo>
                  <a:lnTo>
                    <a:pt x="179" y="137"/>
                  </a:lnTo>
                  <a:lnTo>
                    <a:pt x="137" y="27"/>
                  </a:lnTo>
                  <a:lnTo>
                    <a:pt x="96" y="27"/>
                  </a:lnTo>
                  <a:lnTo>
                    <a:pt x="55" y="27"/>
                  </a:lnTo>
                  <a:lnTo>
                    <a:pt x="55" y="55"/>
                  </a:lnTo>
                  <a:lnTo>
                    <a:pt x="55" y="110"/>
                  </a:lnTo>
                  <a:lnTo>
                    <a:pt x="55" y="163"/>
                  </a:lnTo>
                  <a:lnTo>
                    <a:pt x="83" y="191"/>
                  </a:lnTo>
                  <a:lnTo>
                    <a:pt x="28" y="218"/>
                  </a:lnTo>
                </a:path>
              </a:pathLst>
            </a:custGeom>
            <a:noFill/>
            <a:ln w="0">
              <a:solidFill>
                <a:srgbClr val="000000"/>
              </a:solidFill>
              <a:round/>
              <a:headEnd/>
              <a:tailEnd/>
            </a:ln>
          </p:spPr>
          <p:txBody>
            <a:bodyPr/>
            <a:lstStyle/>
            <a:p>
              <a:endParaRPr lang="en-US"/>
            </a:p>
          </p:txBody>
        </p:sp>
        <p:sp>
          <p:nvSpPr>
            <p:cNvPr id="15548" name="Freeform 195"/>
            <p:cNvSpPr>
              <a:spLocks/>
            </p:cNvSpPr>
            <p:nvPr/>
          </p:nvSpPr>
          <p:spPr bwMode="auto">
            <a:xfrm>
              <a:off x="2096" y="2538"/>
              <a:ext cx="309" cy="282"/>
            </a:xfrm>
            <a:custGeom>
              <a:avLst/>
              <a:gdLst>
                <a:gd name="T0" fmla="*/ 0 w 928"/>
                <a:gd name="T1" fmla="*/ 0 h 846"/>
                <a:gd name="T2" fmla="*/ 0 w 928"/>
                <a:gd name="T3" fmla="*/ 0 h 846"/>
                <a:gd name="T4" fmla="*/ 0 w 928"/>
                <a:gd name="T5" fmla="*/ 0 h 846"/>
                <a:gd name="T6" fmla="*/ 0 w 928"/>
                <a:gd name="T7" fmla="*/ 0 h 846"/>
                <a:gd name="T8" fmla="*/ 0 w 928"/>
                <a:gd name="T9" fmla="*/ 0 h 846"/>
                <a:gd name="T10" fmla="*/ 0 w 928"/>
                <a:gd name="T11" fmla="*/ 0 h 846"/>
                <a:gd name="T12" fmla="*/ 0 w 928"/>
                <a:gd name="T13" fmla="*/ 0 h 846"/>
                <a:gd name="T14" fmla="*/ 0 w 928"/>
                <a:gd name="T15" fmla="*/ 0 h 846"/>
                <a:gd name="T16" fmla="*/ 0 w 928"/>
                <a:gd name="T17" fmla="*/ 0 h 846"/>
                <a:gd name="T18" fmla="*/ 0 w 928"/>
                <a:gd name="T19" fmla="*/ 0 h 846"/>
                <a:gd name="T20" fmla="*/ 0 w 928"/>
                <a:gd name="T21" fmla="*/ 0 h 846"/>
                <a:gd name="T22" fmla="*/ 0 w 928"/>
                <a:gd name="T23" fmla="*/ 0 h 846"/>
                <a:gd name="T24" fmla="*/ 0 w 928"/>
                <a:gd name="T25" fmla="*/ 0 h 846"/>
                <a:gd name="T26" fmla="*/ 0 w 928"/>
                <a:gd name="T27" fmla="*/ 0 h 846"/>
                <a:gd name="T28" fmla="*/ 0 w 928"/>
                <a:gd name="T29" fmla="*/ 0 h 846"/>
                <a:gd name="T30" fmla="*/ 0 w 928"/>
                <a:gd name="T31" fmla="*/ 0 h 846"/>
                <a:gd name="T32" fmla="*/ 0 w 928"/>
                <a:gd name="T33" fmla="*/ 0 h 846"/>
                <a:gd name="T34" fmla="*/ 0 w 928"/>
                <a:gd name="T35" fmla="*/ 0 h 846"/>
                <a:gd name="T36" fmla="*/ 0 w 928"/>
                <a:gd name="T37" fmla="*/ 0 h 846"/>
                <a:gd name="T38" fmla="*/ 0 w 928"/>
                <a:gd name="T39" fmla="*/ 0 h 846"/>
                <a:gd name="T40" fmla="*/ 0 w 928"/>
                <a:gd name="T41" fmla="*/ 0 h 846"/>
                <a:gd name="T42" fmla="*/ 0 w 928"/>
                <a:gd name="T43" fmla="*/ 0 h 846"/>
                <a:gd name="T44" fmla="*/ 0 w 928"/>
                <a:gd name="T45" fmla="*/ 0 h 846"/>
                <a:gd name="T46" fmla="*/ 0 w 928"/>
                <a:gd name="T47" fmla="*/ 0 h 846"/>
                <a:gd name="T48" fmla="*/ 0 w 928"/>
                <a:gd name="T49" fmla="*/ 0 h 846"/>
                <a:gd name="T50" fmla="*/ 0 w 928"/>
                <a:gd name="T51" fmla="*/ 0 h 846"/>
                <a:gd name="T52" fmla="*/ 0 w 928"/>
                <a:gd name="T53" fmla="*/ 0 h 846"/>
                <a:gd name="T54" fmla="*/ 0 w 928"/>
                <a:gd name="T55" fmla="*/ 0 h 846"/>
                <a:gd name="T56" fmla="*/ 0 w 928"/>
                <a:gd name="T57" fmla="*/ 0 h 846"/>
                <a:gd name="T58" fmla="*/ 0 w 928"/>
                <a:gd name="T59" fmla="*/ 0 h 846"/>
                <a:gd name="T60" fmla="*/ 0 w 928"/>
                <a:gd name="T61" fmla="*/ 0 h 846"/>
                <a:gd name="T62" fmla="*/ 0 w 928"/>
                <a:gd name="T63" fmla="*/ 0 h 846"/>
                <a:gd name="T64" fmla="*/ 0 w 928"/>
                <a:gd name="T65" fmla="*/ 0 h 846"/>
                <a:gd name="T66" fmla="*/ 0 w 928"/>
                <a:gd name="T67" fmla="*/ 0 h 846"/>
                <a:gd name="T68" fmla="*/ 0 w 928"/>
                <a:gd name="T69" fmla="*/ 0 h 846"/>
                <a:gd name="T70" fmla="*/ 0 w 928"/>
                <a:gd name="T71" fmla="*/ 0 h 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8"/>
                <a:gd name="T109" fmla="*/ 0 h 846"/>
                <a:gd name="T110" fmla="*/ 928 w 928"/>
                <a:gd name="T111" fmla="*/ 846 h 8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8" h="846">
                  <a:moveTo>
                    <a:pt x="82" y="408"/>
                  </a:moveTo>
                  <a:lnTo>
                    <a:pt x="82" y="355"/>
                  </a:lnTo>
                  <a:lnTo>
                    <a:pt x="82" y="340"/>
                  </a:lnTo>
                  <a:lnTo>
                    <a:pt x="68" y="259"/>
                  </a:lnTo>
                  <a:lnTo>
                    <a:pt x="55" y="204"/>
                  </a:lnTo>
                  <a:lnTo>
                    <a:pt x="55" y="163"/>
                  </a:lnTo>
                  <a:lnTo>
                    <a:pt x="68" y="136"/>
                  </a:lnTo>
                  <a:lnTo>
                    <a:pt x="95" y="136"/>
                  </a:lnTo>
                  <a:lnTo>
                    <a:pt x="178" y="123"/>
                  </a:lnTo>
                  <a:lnTo>
                    <a:pt x="259" y="108"/>
                  </a:lnTo>
                  <a:lnTo>
                    <a:pt x="423" y="81"/>
                  </a:lnTo>
                  <a:lnTo>
                    <a:pt x="531" y="55"/>
                  </a:lnTo>
                  <a:lnTo>
                    <a:pt x="669" y="55"/>
                  </a:lnTo>
                  <a:lnTo>
                    <a:pt x="695" y="55"/>
                  </a:lnTo>
                  <a:lnTo>
                    <a:pt x="750" y="68"/>
                  </a:lnTo>
                  <a:lnTo>
                    <a:pt x="765" y="81"/>
                  </a:lnTo>
                  <a:lnTo>
                    <a:pt x="778" y="123"/>
                  </a:lnTo>
                  <a:lnTo>
                    <a:pt x="791" y="272"/>
                  </a:lnTo>
                  <a:lnTo>
                    <a:pt x="818" y="382"/>
                  </a:lnTo>
                  <a:lnTo>
                    <a:pt x="833" y="463"/>
                  </a:lnTo>
                  <a:lnTo>
                    <a:pt x="846" y="531"/>
                  </a:lnTo>
                  <a:lnTo>
                    <a:pt x="846" y="572"/>
                  </a:lnTo>
                  <a:lnTo>
                    <a:pt x="859" y="654"/>
                  </a:lnTo>
                  <a:lnTo>
                    <a:pt x="859" y="682"/>
                  </a:lnTo>
                  <a:lnTo>
                    <a:pt x="859" y="723"/>
                  </a:lnTo>
                  <a:lnTo>
                    <a:pt x="846" y="736"/>
                  </a:lnTo>
                  <a:lnTo>
                    <a:pt x="846" y="778"/>
                  </a:lnTo>
                  <a:lnTo>
                    <a:pt x="833" y="791"/>
                  </a:lnTo>
                  <a:lnTo>
                    <a:pt x="818" y="791"/>
                  </a:lnTo>
                  <a:lnTo>
                    <a:pt x="791" y="804"/>
                  </a:lnTo>
                  <a:lnTo>
                    <a:pt x="765" y="804"/>
                  </a:lnTo>
                  <a:lnTo>
                    <a:pt x="723" y="831"/>
                  </a:lnTo>
                  <a:lnTo>
                    <a:pt x="723" y="846"/>
                  </a:lnTo>
                  <a:lnTo>
                    <a:pt x="765" y="846"/>
                  </a:lnTo>
                  <a:lnTo>
                    <a:pt x="818" y="846"/>
                  </a:lnTo>
                  <a:lnTo>
                    <a:pt x="833" y="846"/>
                  </a:lnTo>
                  <a:lnTo>
                    <a:pt x="873" y="831"/>
                  </a:lnTo>
                  <a:lnTo>
                    <a:pt x="901" y="804"/>
                  </a:lnTo>
                  <a:lnTo>
                    <a:pt x="901" y="791"/>
                  </a:lnTo>
                  <a:lnTo>
                    <a:pt x="914" y="763"/>
                  </a:lnTo>
                  <a:lnTo>
                    <a:pt x="928" y="723"/>
                  </a:lnTo>
                  <a:lnTo>
                    <a:pt x="928" y="682"/>
                  </a:lnTo>
                  <a:lnTo>
                    <a:pt x="901" y="586"/>
                  </a:lnTo>
                  <a:lnTo>
                    <a:pt x="901" y="531"/>
                  </a:lnTo>
                  <a:lnTo>
                    <a:pt x="886" y="436"/>
                  </a:lnTo>
                  <a:lnTo>
                    <a:pt x="873" y="355"/>
                  </a:lnTo>
                  <a:lnTo>
                    <a:pt x="846" y="272"/>
                  </a:lnTo>
                  <a:lnTo>
                    <a:pt x="846" y="204"/>
                  </a:lnTo>
                  <a:lnTo>
                    <a:pt x="833" y="149"/>
                  </a:lnTo>
                  <a:lnTo>
                    <a:pt x="833" y="108"/>
                  </a:lnTo>
                  <a:lnTo>
                    <a:pt x="818" y="55"/>
                  </a:lnTo>
                  <a:lnTo>
                    <a:pt x="791" y="40"/>
                  </a:lnTo>
                  <a:lnTo>
                    <a:pt x="778" y="13"/>
                  </a:lnTo>
                  <a:lnTo>
                    <a:pt x="737" y="0"/>
                  </a:lnTo>
                  <a:lnTo>
                    <a:pt x="710" y="0"/>
                  </a:lnTo>
                  <a:lnTo>
                    <a:pt x="655" y="0"/>
                  </a:lnTo>
                  <a:lnTo>
                    <a:pt x="614" y="0"/>
                  </a:lnTo>
                  <a:lnTo>
                    <a:pt x="559" y="13"/>
                  </a:lnTo>
                  <a:lnTo>
                    <a:pt x="518" y="27"/>
                  </a:lnTo>
                  <a:lnTo>
                    <a:pt x="368" y="40"/>
                  </a:lnTo>
                  <a:lnTo>
                    <a:pt x="259" y="68"/>
                  </a:lnTo>
                  <a:lnTo>
                    <a:pt x="178" y="68"/>
                  </a:lnTo>
                  <a:lnTo>
                    <a:pt x="82" y="95"/>
                  </a:lnTo>
                  <a:lnTo>
                    <a:pt x="27" y="95"/>
                  </a:lnTo>
                  <a:lnTo>
                    <a:pt x="14" y="123"/>
                  </a:lnTo>
                  <a:lnTo>
                    <a:pt x="14" y="136"/>
                  </a:lnTo>
                  <a:lnTo>
                    <a:pt x="0" y="163"/>
                  </a:lnTo>
                  <a:lnTo>
                    <a:pt x="14" y="245"/>
                  </a:lnTo>
                  <a:lnTo>
                    <a:pt x="27" y="340"/>
                  </a:lnTo>
                  <a:lnTo>
                    <a:pt x="27" y="368"/>
                  </a:lnTo>
                  <a:lnTo>
                    <a:pt x="27" y="408"/>
                  </a:lnTo>
                  <a:lnTo>
                    <a:pt x="82" y="408"/>
                  </a:lnTo>
                  <a:close/>
                </a:path>
              </a:pathLst>
            </a:custGeom>
            <a:solidFill>
              <a:srgbClr val="0E0D0D"/>
            </a:solidFill>
            <a:ln w="9525">
              <a:noFill/>
              <a:round/>
              <a:headEnd/>
              <a:tailEnd/>
            </a:ln>
          </p:spPr>
          <p:txBody>
            <a:bodyPr/>
            <a:lstStyle/>
            <a:p>
              <a:endParaRPr lang="en-US"/>
            </a:p>
          </p:txBody>
        </p:sp>
        <p:sp>
          <p:nvSpPr>
            <p:cNvPr id="15549" name="Freeform 196"/>
            <p:cNvSpPr>
              <a:spLocks/>
            </p:cNvSpPr>
            <p:nvPr/>
          </p:nvSpPr>
          <p:spPr bwMode="auto">
            <a:xfrm>
              <a:off x="2096" y="2538"/>
              <a:ext cx="309" cy="282"/>
            </a:xfrm>
            <a:custGeom>
              <a:avLst/>
              <a:gdLst>
                <a:gd name="T0" fmla="*/ 0 w 928"/>
                <a:gd name="T1" fmla="*/ 0 h 846"/>
                <a:gd name="T2" fmla="*/ 0 w 928"/>
                <a:gd name="T3" fmla="*/ 0 h 846"/>
                <a:gd name="T4" fmla="*/ 0 w 928"/>
                <a:gd name="T5" fmla="*/ 0 h 846"/>
                <a:gd name="T6" fmla="*/ 0 w 928"/>
                <a:gd name="T7" fmla="*/ 0 h 846"/>
                <a:gd name="T8" fmla="*/ 0 w 928"/>
                <a:gd name="T9" fmla="*/ 0 h 846"/>
                <a:gd name="T10" fmla="*/ 0 w 928"/>
                <a:gd name="T11" fmla="*/ 0 h 846"/>
                <a:gd name="T12" fmla="*/ 0 w 928"/>
                <a:gd name="T13" fmla="*/ 0 h 846"/>
                <a:gd name="T14" fmla="*/ 0 w 928"/>
                <a:gd name="T15" fmla="*/ 0 h 846"/>
                <a:gd name="T16" fmla="*/ 0 w 928"/>
                <a:gd name="T17" fmla="*/ 0 h 846"/>
                <a:gd name="T18" fmla="*/ 0 w 928"/>
                <a:gd name="T19" fmla="*/ 0 h 846"/>
                <a:gd name="T20" fmla="*/ 0 w 928"/>
                <a:gd name="T21" fmla="*/ 0 h 846"/>
                <a:gd name="T22" fmla="*/ 0 w 928"/>
                <a:gd name="T23" fmla="*/ 0 h 846"/>
                <a:gd name="T24" fmla="*/ 0 w 928"/>
                <a:gd name="T25" fmla="*/ 0 h 846"/>
                <a:gd name="T26" fmla="*/ 0 w 928"/>
                <a:gd name="T27" fmla="*/ 0 h 846"/>
                <a:gd name="T28" fmla="*/ 0 w 928"/>
                <a:gd name="T29" fmla="*/ 0 h 846"/>
                <a:gd name="T30" fmla="*/ 0 w 928"/>
                <a:gd name="T31" fmla="*/ 0 h 846"/>
                <a:gd name="T32" fmla="*/ 0 w 928"/>
                <a:gd name="T33" fmla="*/ 0 h 846"/>
                <a:gd name="T34" fmla="*/ 0 w 928"/>
                <a:gd name="T35" fmla="*/ 0 h 846"/>
                <a:gd name="T36" fmla="*/ 0 w 928"/>
                <a:gd name="T37" fmla="*/ 0 h 846"/>
                <a:gd name="T38" fmla="*/ 0 w 928"/>
                <a:gd name="T39" fmla="*/ 0 h 846"/>
                <a:gd name="T40" fmla="*/ 0 w 928"/>
                <a:gd name="T41" fmla="*/ 0 h 846"/>
                <a:gd name="T42" fmla="*/ 0 w 928"/>
                <a:gd name="T43" fmla="*/ 0 h 846"/>
                <a:gd name="T44" fmla="*/ 0 w 928"/>
                <a:gd name="T45" fmla="*/ 0 h 846"/>
                <a:gd name="T46" fmla="*/ 0 w 928"/>
                <a:gd name="T47" fmla="*/ 0 h 846"/>
                <a:gd name="T48" fmla="*/ 0 w 928"/>
                <a:gd name="T49" fmla="*/ 0 h 846"/>
                <a:gd name="T50" fmla="*/ 0 w 928"/>
                <a:gd name="T51" fmla="*/ 0 h 846"/>
                <a:gd name="T52" fmla="*/ 0 w 928"/>
                <a:gd name="T53" fmla="*/ 0 h 846"/>
                <a:gd name="T54" fmla="*/ 0 w 928"/>
                <a:gd name="T55" fmla="*/ 0 h 846"/>
                <a:gd name="T56" fmla="*/ 0 w 928"/>
                <a:gd name="T57" fmla="*/ 0 h 846"/>
                <a:gd name="T58" fmla="*/ 0 w 928"/>
                <a:gd name="T59" fmla="*/ 0 h 846"/>
                <a:gd name="T60" fmla="*/ 0 w 928"/>
                <a:gd name="T61" fmla="*/ 0 h 846"/>
                <a:gd name="T62" fmla="*/ 0 w 928"/>
                <a:gd name="T63" fmla="*/ 0 h 846"/>
                <a:gd name="T64" fmla="*/ 0 w 928"/>
                <a:gd name="T65" fmla="*/ 0 h 846"/>
                <a:gd name="T66" fmla="*/ 0 w 928"/>
                <a:gd name="T67" fmla="*/ 0 h 846"/>
                <a:gd name="T68" fmla="*/ 0 w 928"/>
                <a:gd name="T69" fmla="*/ 0 h 846"/>
                <a:gd name="T70" fmla="*/ 0 w 928"/>
                <a:gd name="T71" fmla="*/ 0 h 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8"/>
                <a:gd name="T109" fmla="*/ 0 h 846"/>
                <a:gd name="T110" fmla="*/ 928 w 928"/>
                <a:gd name="T111" fmla="*/ 846 h 8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8" h="846">
                  <a:moveTo>
                    <a:pt x="82" y="408"/>
                  </a:moveTo>
                  <a:lnTo>
                    <a:pt x="82" y="355"/>
                  </a:lnTo>
                  <a:lnTo>
                    <a:pt x="82" y="340"/>
                  </a:lnTo>
                  <a:lnTo>
                    <a:pt x="68" y="259"/>
                  </a:lnTo>
                  <a:lnTo>
                    <a:pt x="55" y="204"/>
                  </a:lnTo>
                  <a:lnTo>
                    <a:pt x="55" y="163"/>
                  </a:lnTo>
                  <a:lnTo>
                    <a:pt x="68" y="136"/>
                  </a:lnTo>
                  <a:lnTo>
                    <a:pt x="95" y="136"/>
                  </a:lnTo>
                  <a:lnTo>
                    <a:pt x="178" y="123"/>
                  </a:lnTo>
                  <a:lnTo>
                    <a:pt x="259" y="108"/>
                  </a:lnTo>
                  <a:lnTo>
                    <a:pt x="423" y="81"/>
                  </a:lnTo>
                  <a:lnTo>
                    <a:pt x="531" y="55"/>
                  </a:lnTo>
                  <a:lnTo>
                    <a:pt x="669" y="55"/>
                  </a:lnTo>
                  <a:lnTo>
                    <a:pt x="695" y="55"/>
                  </a:lnTo>
                  <a:lnTo>
                    <a:pt x="750" y="68"/>
                  </a:lnTo>
                  <a:lnTo>
                    <a:pt x="765" y="81"/>
                  </a:lnTo>
                  <a:lnTo>
                    <a:pt x="778" y="123"/>
                  </a:lnTo>
                  <a:lnTo>
                    <a:pt x="791" y="272"/>
                  </a:lnTo>
                  <a:lnTo>
                    <a:pt x="818" y="382"/>
                  </a:lnTo>
                  <a:lnTo>
                    <a:pt x="833" y="463"/>
                  </a:lnTo>
                  <a:lnTo>
                    <a:pt x="846" y="531"/>
                  </a:lnTo>
                  <a:lnTo>
                    <a:pt x="846" y="572"/>
                  </a:lnTo>
                  <a:lnTo>
                    <a:pt x="859" y="654"/>
                  </a:lnTo>
                  <a:lnTo>
                    <a:pt x="859" y="682"/>
                  </a:lnTo>
                  <a:lnTo>
                    <a:pt x="859" y="723"/>
                  </a:lnTo>
                  <a:lnTo>
                    <a:pt x="846" y="736"/>
                  </a:lnTo>
                  <a:lnTo>
                    <a:pt x="846" y="778"/>
                  </a:lnTo>
                  <a:lnTo>
                    <a:pt x="833" y="791"/>
                  </a:lnTo>
                  <a:lnTo>
                    <a:pt x="818" y="791"/>
                  </a:lnTo>
                  <a:lnTo>
                    <a:pt x="791" y="804"/>
                  </a:lnTo>
                  <a:lnTo>
                    <a:pt x="765" y="804"/>
                  </a:lnTo>
                  <a:lnTo>
                    <a:pt x="723" y="831"/>
                  </a:lnTo>
                  <a:lnTo>
                    <a:pt x="723" y="846"/>
                  </a:lnTo>
                  <a:lnTo>
                    <a:pt x="765" y="846"/>
                  </a:lnTo>
                  <a:lnTo>
                    <a:pt x="818" y="846"/>
                  </a:lnTo>
                  <a:lnTo>
                    <a:pt x="833" y="846"/>
                  </a:lnTo>
                  <a:lnTo>
                    <a:pt x="873" y="831"/>
                  </a:lnTo>
                  <a:lnTo>
                    <a:pt x="901" y="804"/>
                  </a:lnTo>
                  <a:lnTo>
                    <a:pt x="901" y="791"/>
                  </a:lnTo>
                  <a:lnTo>
                    <a:pt x="914" y="763"/>
                  </a:lnTo>
                  <a:lnTo>
                    <a:pt x="928" y="723"/>
                  </a:lnTo>
                  <a:lnTo>
                    <a:pt x="928" y="682"/>
                  </a:lnTo>
                  <a:lnTo>
                    <a:pt x="901" y="586"/>
                  </a:lnTo>
                  <a:lnTo>
                    <a:pt x="901" y="531"/>
                  </a:lnTo>
                  <a:lnTo>
                    <a:pt x="886" y="436"/>
                  </a:lnTo>
                  <a:lnTo>
                    <a:pt x="873" y="355"/>
                  </a:lnTo>
                  <a:lnTo>
                    <a:pt x="846" y="272"/>
                  </a:lnTo>
                  <a:lnTo>
                    <a:pt x="846" y="204"/>
                  </a:lnTo>
                  <a:lnTo>
                    <a:pt x="833" y="149"/>
                  </a:lnTo>
                  <a:lnTo>
                    <a:pt x="833" y="108"/>
                  </a:lnTo>
                  <a:lnTo>
                    <a:pt x="818" y="55"/>
                  </a:lnTo>
                  <a:lnTo>
                    <a:pt x="791" y="40"/>
                  </a:lnTo>
                  <a:lnTo>
                    <a:pt x="778" y="13"/>
                  </a:lnTo>
                  <a:lnTo>
                    <a:pt x="737" y="0"/>
                  </a:lnTo>
                  <a:lnTo>
                    <a:pt x="710" y="0"/>
                  </a:lnTo>
                  <a:lnTo>
                    <a:pt x="655" y="0"/>
                  </a:lnTo>
                  <a:lnTo>
                    <a:pt x="614" y="0"/>
                  </a:lnTo>
                  <a:lnTo>
                    <a:pt x="559" y="13"/>
                  </a:lnTo>
                  <a:lnTo>
                    <a:pt x="518" y="27"/>
                  </a:lnTo>
                  <a:lnTo>
                    <a:pt x="368" y="40"/>
                  </a:lnTo>
                  <a:lnTo>
                    <a:pt x="259" y="68"/>
                  </a:lnTo>
                  <a:lnTo>
                    <a:pt x="178" y="68"/>
                  </a:lnTo>
                  <a:lnTo>
                    <a:pt x="82" y="95"/>
                  </a:lnTo>
                  <a:lnTo>
                    <a:pt x="27" y="95"/>
                  </a:lnTo>
                  <a:lnTo>
                    <a:pt x="14" y="123"/>
                  </a:lnTo>
                  <a:lnTo>
                    <a:pt x="14" y="136"/>
                  </a:lnTo>
                  <a:lnTo>
                    <a:pt x="0" y="163"/>
                  </a:lnTo>
                  <a:lnTo>
                    <a:pt x="14" y="245"/>
                  </a:lnTo>
                  <a:lnTo>
                    <a:pt x="27" y="340"/>
                  </a:lnTo>
                  <a:lnTo>
                    <a:pt x="27" y="368"/>
                  </a:lnTo>
                  <a:lnTo>
                    <a:pt x="27" y="408"/>
                  </a:lnTo>
                  <a:lnTo>
                    <a:pt x="82" y="408"/>
                  </a:lnTo>
                </a:path>
              </a:pathLst>
            </a:custGeom>
            <a:noFill/>
            <a:ln w="0">
              <a:solidFill>
                <a:srgbClr val="000000"/>
              </a:solidFill>
              <a:round/>
              <a:headEnd/>
              <a:tailEnd/>
            </a:ln>
          </p:spPr>
          <p:txBody>
            <a:bodyPr/>
            <a:lstStyle/>
            <a:p>
              <a:endParaRPr lang="en-US"/>
            </a:p>
          </p:txBody>
        </p:sp>
        <p:sp>
          <p:nvSpPr>
            <p:cNvPr id="15550" name="Freeform 197"/>
            <p:cNvSpPr>
              <a:spLocks/>
            </p:cNvSpPr>
            <p:nvPr/>
          </p:nvSpPr>
          <p:spPr bwMode="auto">
            <a:xfrm>
              <a:off x="2096" y="2538"/>
              <a:ext cx="309" cy="282"/>
            </a:xfrm>
            <a:custGeom>
              <a:avLst/>
              <a:gdLst>
                <a:gd name="T0" fmla="*/ 0 w 928"/>
                <a:gd name="T1" fmla="*/ 0 h 846"/>
                <a:gd name="T2" fmla="*/ 0 w 928"/>
                <a:gd name="T3" fmla="*/ 0 h 846"/>
                <a:gd name="T4" fmla="*/ 0 w 928"/>
                <a:gd name="T5" fmla="*/ 0 h 846"/>
                <a:gd name="T6" fmla="*/ 0 w 928"/>
                <a:gd name="T7" fmla="*/ 0 h 846"/>
                <a:gd name="T8" fmla="*/ 0 w 928"/>
                <a:gd name="T9" fmla="*/ 0 h 846"/>
                <a:gd name="T10" fmla="*/ 0 w 928"/>
                <a:gd name="T11" fmla="*/ 0 h 846"/>
                <a:gd name="T12" fmla="*/ 0 w 928"/>
                <a:gd name="T13" fmla="*/ 0 h 846"/>
                <a:gd name="T14" fmla="*/ 0 w 928"/>
                <a:gd name="T15" fmla="*/ 0 h 846"/>
                <a:gd name="T16" fmla="*/ 0 w 928"/>
                <a:gd name="T17" fmla="*/ 0 h 846"/>
                <a:gd name="T18" fmla="*/ 0 w 928"/>
                <a:gd name="T19" fmla="*/ 0 h 846"/>
                <a:gd name="T20" fmla="*/ 0 w 928"/>
                <a:gd name="T21" fmla="*/ 0 h 846"/>
                <a:gd name="T22" fmla="*/ 0 w 928"/>
                <a:gd name="T23" fmla="*/ 0 h 846"/>
                <a:gd name="T24" fmla="*/ 0 w 928"/>
                <a:gd name="T25" fmla="*/ 0 h 846"/>
                <a:gd name="T26" fmla="*/ 0 w 928"/>
                <a:gd name="T27" fmla="*/ 0 h 846"/>
                <a:gd name="T28" fmla="*/ 0 w 928"/>
                <a:gd name="T29" fmla="*/ 0 h 846"/>
                <a:gd name="T30" fmla="*/ 0 w 928"/>
                <a:gd name="T31" fmla="*/ 0 h 846"/>
                <a:gd name="T32" fmla="*/ 0 w 928"/>
                <a:gd name="T33" fmla="*/ 0 h 846"/>
                <a:gd name="T34" fmla="*/ 0 w 928"/>
                <a:gd name="T35" fmla="*/ 0 h 846"/>
                <a:gd name="T36" fmla="*/ 0 w 928"/>
                <a:gd name="T37" fmla="*/ 0 h 846"/>
                <a:gd name="T38" fmla="*/ 0 w 928"/>
                <a:gd name="T39" fmla="*/ 0 h 846"/>
                <a:gd name="T40" fmla="*/ 0 w 928"/>
                <a:gd name="T41" fmla="*/ 0 h 846"/>
                <a:gd name="T42" fmla="*/ 0 w 928"/>
                <a:gd name="T43" fmla="*/ 0 h 846"/>
                <a:gd name="T44" fmla="*/ 0 w 928"/>
                <a:gd name="T45" fmla="*/ 0 h 846"/>
                <a:gd name="T46" fmla="*/ 0 w 928"/>
                <a:gd name="T47" fmla="*/ 0 h 846"/>
                <a:gd name="T48" fmla="*/ 0 w 928"/>
                <a:gd name="T49" fmla="*/ 0 h 846"/>
                <a:gd name="T50" fmla="*/ 0 w 928"/>
                <a:gd name="T51" fmla="*/ 0 h 846"/>
                <a:gd name="T52" fmla="*/ 0 w 928"/>
                <a:gd name="T53" fmla="*/ 0 h 846"/>
                <a:gd name="T54" fmla="*/ 0 w 928"/>
                <a:gd name="T55" fmla="*/ 0 h 846"/>
                <a:gd name="T56" fmla="*/ 0 w 928"/>
                <a:gd name="T57" fmla="*/ 0 h 846"/>
                <a:gd name="T58" fmla="*/ 0 w 928"/>
                <a:gd name="T59" fmla="*/ 0 h 846"/>
                <a:gd name="T60" fmla="*/ 0 w 928"/>
                <a:gd name="T61" fmla="*/ 0 h 846"/>
                <a:gd name="T62" fmla="*/ 0 w 928"/>
                <a:gd name="T63" fmla="*/ 0 h 846"/>
                <a:gd name="T64" fmla="*/ 0 w 928"/>
                <a:gd name="T65" fmla="*/ 0 h 846"/>
                <a:gd name="T66" fmla="*/ 0 w 928"/>
                <a:gd name="T67" fmla="*/ 0 h 846"/>
                <a:gd name="T68" fmla="*/ 0 w 928"/>
                <a:gd name="T69" fmla="*/ 0 h 846"/>
                <a:gd name="T70" fmla="*/ 0 w 928"/>
                <a:gd name="T71" fmla="*/ 0 h 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8"/>
                <a:gd name="T109" fmla="*/ 0 h 846"/>
                <a:gd name="T110" fmla="*/ 928 w 928"/>
                <a:gd name="T111" fmla="*/ 846 h 8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8" h="846">
                  <a:moveTo>
                    <a:pt x="82" y="408"/>
                  </a:moveTo>
                  <a:lnTo>
                    <a:pt x="82" y="355"/>
                  </a:lnTo>
                  <a:lnTo>
                    <a:pt x="82" y="340"/>
                  </a:lnTo>
                  <a:lnTo>
                    <a:pt x="68" y="259"/>
                  </a:lnTo>
                  <a:lnTo>
                    <a:pt x="55" y="204"/>
                  </a:lnTo>
                  <a:lnTo>
                    <a:pt x="55" y="163"/>
                  </a:lnTo>
                  <a:lnTo>
                    <a:pt x="68" y="136"/>
                  </a:lnTo>
                  <a:lnTo>
                    <a:pt x="95" y="136"/>
                  </a:lnTo>
                  <a:lnTo>
                    <a:pt x="178" y="123"/>
                  </a:lnTo>
                  <a:lnTo>
                    <a:pt x="259" y="108"/>
                  </a:lnTo>
                  <a:lnTo>
                    <a:pt x="423" y="81"/>
                  </a:lnTo>
                  <a:lnTo>
                    <a:pt x="531" y="55"/>
                  </a:lnTo>
                  <a:lnTo>
                    <a:pt x="669" y="55"/>
                  </a:lnTo>
                  <a:lnTo>
                    <a:pt x="695" y="55"/>
                  </a:lnTo>
                  <a:lnTo>
                    <a:pt x="750" y="68"/>
                  </a:lnTo>
                  <a:lnTo>
                    <a:pt x="765" y="81"/>
                  </a:lnTo>
                  <a:lnTo>
                    <a:pt x="778" y="123"/>
                  </a:lnTo>
                  <a:lnTo>
                    <a:pt x="791" y="272"/>
                  </a:lnTo>
                  <a:lnTo>
                    <a:pt x="818" y="382"/>
                  </a:lnTo>
                  <a:lnTo>
                    <a:pt x="833" y="463"/>
                  </a:lnTo>
                  <a:lnTo>
                    <a:pt x="846" y="531"/>
                  </a:lnTo>
                  <a:lnTo>
                    <a:pt x="846" y="572"/>
                  </a:lnTo>
                  <a:lnTo>
                    <a:pt x="859" y="654"/>
                  </a:lnTo>
                  <a:lnTo>
                    <a:pt x="859" y="682"/>
                  </a:lnTo>
                  <a:lnTo>
                    <a:pt x="859" y="723"/>
                  </a:lnTo>
                  <a:lnTo>
                    <a:pt x="846" y="736"/>
                  </a:lnTo>
                  <a:lnTo>
                    <a:pt x="846" y="778"/>
                  </a:lnTo>
                  <a:lnTo>
                    <a:pt x="833" y="791"/>
                  </a:lnTo>
                  <a:lnTo>
                    <a:pt x="818" y="791"/>
                  </a:lnTo>
                  <a:lnTo>
                    <a:pt x="791" y="804"/>
                  </a:lnTo>
                  <a:lnTo>
                    <a:pt x="765" y="804"/>
                  </a:lnTo>
                  <a:lnTo>
                    <a:pt x="723" y="831"/>
                  </a:lnTo>
                  <a:lnTo>
                    <a:pt x="723" y="846"/>
                  </a:lnTo>
                  <a:lnTo>
                    <a:pt x="765" y="846"/>
                  </a:lnTo>
                  <a:lnTo>
                    <a:pt x="818" y="846"/>
                  </a:lnTo>
                  <a:lnTo>
                    <a:pt x="833" y="846"/>
                  </a:lnTo>
                  <a:lnTo>
                    <a:pt x="873" y="831"/>
                  </a:lnTo>
                  <a:lnTo>
                    <a:pt x="901" y="804"/>
                  </a:lnTo>
                  <a:lnTo>
                    <a:pt x="901" y="791"/>
                  </a:lnTo>
                  <a:lnTo>
                    <a:pt x="914" y="763"/>
                  </a:lnTo>
                  <a:lnTo>
                    <a:pt x="928" y="723"/>
                  </a:lnTo>
                  <a:lnTo>
                    <a:pt x="928" y="682"/>
                  </a:lnTo>
                  <a:lnTo>
                    <a:pt x="901" y="586"/>
                  </a:lnTo>
                  <a:lnTo>
                    <a:pt x="901" y="531"/>
                  </a:lnTo>
                  <a:lnTo>
                    <a:pt x="886" y="436"/>
                  </a:lnTo>
                  <a:lnTo>
                    <a:pt x="873" y="355"/>
                  </a:lnTo>
                  <a:lnTo>
                    <a:pt x="846" y="272"/>
                  </a:lnTo>
                  <a:lnTo>
                    <a:pt x="846" y="204"/>
                  </a:lnTo>
                  <a:lnTo>
                    <a:pt x="833" y="149"/>
                  </a:lnTo>
                  <a:lnTo>
                    <a:pt x="833" y="108"/>
                  </a:lnTo>
                  <a:lnTo>
                    <a:pt x="818" y="55"/>
                  </a:lnTo>
                  <a:lnTo>
                    <a:pt x="791" y="40"/>
                  </a:lnTo>
                  <a:lnTo>
                    <a:pt x="778" y="13"/>
                  </a:lnTo>
                  <a:lnTo>
                    <a:pt x="737" y="0"/>
                  </a:lnTo>
                  <a:lnTo>
                    <a:pt x="710" y="0"/>
                  </a:lnTo>
                  <a:lnTo>
                    <a:pt x="655" y="0"/>
                  </a:lnTo>
                  <a:lnTo>
                    <a:pt x="614" y="0"/>
                  </a:lnTo>
                  <a:lnTo>
                    <a:pt x="559" y="13"/>
                  </a:lnTo>
                  <a:lnTo>
                    <a:pt x="518" y="27"/>
                  </a:lnTo>
                  <a:lnTo>
                    <a:pt x="368" y="40"/>
                  </a:lnTo>
                  <a:lnTo>
                    <a:pt x="259" y="68"/>
                  </a:lnTo>
                  <a:lnTo>
                    <a:pt x="178" y="68"/>
                  </a:lnTo>
                  <a:lnTo>
                    <a:pt x="82" y="95"/>
                  </a:lnTo>
                  <a:lnTo>
                    <a:pt x="27" y="95"/>
                  </a:lnTo>
                  <a:lnTo>
                    <a:pt x="14" y="123"/>
                  </a:lnTo>
                  <a:lnTo>
                    <a:pt x="14" y="136"/>
                  </a:lnTo>
                  <a:lnTo>
                    <a:pt x="0" y="163"/>
                  </a:lnTo>
                  <a:lnTo>
                    <a:pt x="14" y="245"/>
                  </a:lnTo>
                  <a:lnTo>
                    <a:pt x="27" y="340"/>
                  </a:lnTo>
                  <a:lnTo>
                    <a:pt x="27" y="368"/>
                  </a:lnTo>
                  <a:lnTo>
                    <a:pt x="27" y="408"/>
                  </a:lnTo>
                  <a:lnTo>
                    <a:pt x="82" y="408"/>
                  </a:lnTo>
                </a:path>
              </a:pathLst>
            </a:custGeom>
            <a:noFill/>
            <a:ln w="0">
              <a:solidFill>
                <a:srgbClr val="000000"/>
              </a:solidFill>
              <a:round/>
              <a:headEnd/>
              <a:tailEnd/>
            </a:ln>
          </p:spPr>
          <p:txBody>
            <a:bodyPr/>
            <a:lstStyle/>
            <a:p>
              <a:endParaRPr lang="en-US"/>
            </a:p>
          </p:txBody>
        </p:sp>
        <p:sp>
          <p:nvSpPr>
            <p:cNvPr id="15551" name="Freeform 198"/>
            <p:cNvSpPr>
              <a:spLocks/>
            </p:cNvSpPr>
            <p:nvPr/>
          </p:nvSpPr>
          <p:spPr bwMode="auto">
            <a:xfrm>
              <a:off x="2346" y="2461"/>
              <a:ext cx="227" cy="418"/>
            </a:xfrm>
            <a:custGeom>
              <a:avLst/>
              <a:gdLst>
                <a:gd name="T0" fmla="*/ 0 w 682"/>
                <a:gd name="T1" fmla="*/ 0 h 1254"/>
                <a:gd name="T2" fmla="*/ 0 w 682"/>
                <a:gd name="T3" fmla="*/ 0 h 1254"/>
                <a:gd name="T4" fmla="*/ 0 w 682"/>
                <a:gd name="T5" fmla="*/ 0 h 1254"/>
                <a:gd name="T6" fmla="*/ 0 w 682"/>
                <a:gd name="T7" fmla="*/ 0 h 1254"/>
                <a:gd name="T8" fmla="*/ 0 w 682"/>
                <a:gd name="T9" fmla="*/ 0 h 1254"/>
                <a:gd name="T10" fmla="*/ 0 w 682"/>
                <a:gd name="T11" fmla="*/ 0 h 1254"/>
                <a:gd name="T12" fmla="*/ 0 w 682"/>
                <a:gd name="T13" fmla="*/ 0 h 1254"/>
                <a:gd name="T14" fmla="*/ 0 w 682"/>
                <a:gd name="T15" fmla="*/ 0 h 1254"/>
                <a:gd name="T16" fmla="*/ 0 w 682"/>
                <a:gd name="T17" fmla="*/ 0 h 1254"/>
                <a:gd name="T18" fmla="*/ 0 w 682"/>
                <a:gd name="T19" fmla="*/ 0 h 1254"/>
                <a:gd name="T20" fmla="*/ 0 w 682"/>
                <a:gd name="T21" fmla="*/ 0 h 1254"/>
                <a:gd name="T22" fmla="*/ 0 w 682"/>
                <a:gd name="T23" fmla="*/ 0 h 1254"/>
                <a:gd name="T24" fmla="*/ 0 w 682"/>
                <a:gd name="T25" fmla="*/ 0 h 1254"/>
                <a:gd name="T26" fmla="*/ 0 w 682"/>
                <a:gd name="T27" fmla="*/ 0 h 1254"/>
                <a:gd name="T28" fmla="*/ 0 w 682"/>
                <a:gd name="T29" fmla="*/ 0 h 1254"/>
                <a:gd name="T30" fmla="*/ 0 w 682"/>
                <a:gd name="T31" fmla="*/ 0 h 1254"/>
                <a:gd name="T32" fmla="*/ 0 w 682"/>
                <a:gd name="T33" fmla="*/ 0 h 1254"/>
                <a:gd name="T34" fmla="*/ 0 w 682"/>
                <a:gd name="T35" fmla="*/ 0 h 1254"/>
                <a:gd name="T36" fmla="*/ 0 w 682"/>
                <a:gd name="T37" fmla="*/ 0 h 1254"/>
                <a:gd name="T38" fmla="*/ 0 w 682"/>
                <a:gd name="T39" fmla="*/ 0 h 1254"/>
                <a:gd name="T40" fmla="*/ 0 w 682"/>
                <a:gd name="T41" fmla="*/ 0 h 1254"/>
                <a:gd name="T42" fmla="*/ 0 w 682"/>
                <a:gd name="T43" fmla="*/ 0 h 1254"/>
                <a:gd name="T44" fmla="*/ 0 w 682"/>
                <a:gd name="T45" fmla="*/ 0 h 1254"/>
                <a:gd name="T46" fmla="*/ 0 w 682"/>
                <a:gd name="T47" fmla="*/ 0 h 1254"/>
                <a:gd name="T48" fmla="*/ 0 w 682"/>
                <a:gd name="T49" fmla="*/ 0 h 1254"/>
                <a:gd name="T50" fmla="*/ 0 w 682"/>
                <a:gd name="T51" fmla="*/ 0 h 1254"/>
                <a:gd name="T52" fmla="*/ 0 w 682"/>
                <a:gd name="T53" fmla="*/ 0 h 1254"/>
                <a:gd name="T54" fmla="*/ 0 w 682"/>
                <a:gd name="T55" fmla="*/ 0 h 1254"/>
                <a:gd name="T56" fmla="*/ 0 w 682"/>
                <a:gd name="T57" fmla="*/ 0 h 1254"/>
                <a:gd name="T58" fmla="*/ 0 w 682"/>
                <a:gd name="T59" fmla="*/ 0 h 1254"/>
                <a:gd name="T60" fmla="*/ 0 w 682"/>
                <a:gd name="T61" fmla="*/ 0 h 1254"/>
                <a:gd name="T62" fmla="*/ 0 w 682"/>
                <a:gd name="T63" fmla="*/ 0 h 1254"/>
                <a:gd name="T64" fmla="*/ 0 w 682"/>
                <a:gd name="T65" fmla="*/ 0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2"/>
                <a:gd name="T100" fmla="*/ 0 h 1254"/>
                <a:gd name="T101" fmla="*/ 682 w 682"/>
                <a:gd name="T102" fmla="*/ 1254 h 1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2" h="1254">
                  <a:moveTo>
                    <a:pt x="0" y="1227"/>
                  </a:moveTo>
                  <a:lnTo>
                    <a:pt x="96" y="1214"/>
                  </a:lnTo>
                  <a:lnTo>
                    <a:pt x="178" y="1199"/>
                  </a:lnTo>
                  <a:lnTo>
                    <a:pt x="232" y="1186"/>
                  </a:lnTo>
                  <a:lnTo>
                    <a:pt x="273" y="1173"/>
                  </a:lnTo>
                  <a:lnTo>
                    <a:pt x="287" y="1146"/>
                  </a:lnTo>
                  <a:lnTo>
                    <a:pt x="287" y="1105"/>
                  </a:lnTo>
                  <a:lnTo>
                    <a:pt x="287" y="1010"/>
                  </a:lnTo>
                  <a:lnTo>
                    <a:pt x="259" y="818"/>
                  </a:lnTo>
                  <a:lnTo>
                    <a:pt x="246" y="614"/>
                  </a:lnTo>
                  <a:lnTo>
                    <a:pt x="204" y="491"/>
                  </a:lnTo>
                  <a:lnTo>
                    <a:pt x="191" y="450"/>
                  </a:lnTo>
                  <a:lnTo>
                    <a:pt x="191" y="423"/>
                  </a:lnTo>
                  <a:lnTo>
                    <a:pt x="314" y="327"/>
                  </a:lnTo>
                  <a:lnTo>
                    <a:pt x="396" y="272"/>
                  </a:lnTo>
                  <a:lnTo>
                    <a:pt x="506" y="204"/>
                  </a:lnTo>
                  <a:lnTo>
                    <a:pt x="559" y="149"/>
                  </a:lnTo>
                  <a:lnTo>
                    <a:pt x="600" y="109"/>
                  </a:lnTo>
                  <a:lnTo>
                    <a:pt x="600" y="81"/>
                  </a:lnTo>
                  <a:lnTo>
                    <a:pt x="587" y="68"/>
                  </a:lnTo>
                  <a:lnTo>
                    <a:pt x="574" y="54"/>
                  </a:lnTo>
                  <a:lnTo>
                    <a:pt x="559" y="54"/>
                  </a:lnTo>
                  <a:lnTo>
                    <a:pt x="519" y="54"/>
                  </a:lnTo>
                  <a:lnTo>
                    <a:pt x="464" y="81"/>
                  </a:lnTo>
                  <a:lnTo>
                    <a:pt x="396" y="136"/>
                  </a:lnTo>
                  <a:lnTo>
                    <a:pt x="287" y="232"/>
                  </a:lnTo>
                  <a:lnTo>
                    <a:pt x="232" y="272"/>
                  </a:lnTo>
                  <a:lnTo>
                    <a:pt x="151" y="313"/>
                  </a:lnTo>
                  <a:lnTo>
                    <a:pt x="123" y="313"/>
                  </a:lnTo>
                  <a:lnTo>
                    <a:pt x="136" y="259"/>
                  </a:lnTo>
                  <a:lnTo>
                    <a:pt x="287" y="177"/>
                  </a:lnTo>
                  <a:lnTo>
                    <a:pt x="383" y="81"/>
                  </a:lnTo>
                  <a:lnTo>
                    <a:pt x="464" y="41"/>
                  </a:lnTo>
                  <a:lnTo>
                    <a:pt x="506" y="0"/>
                  </a:lnTo>
                  <a:lnTo>
                    <a:pt x="519" y="0"/>
                  </a:lnTo>
                  <a:lnTo>
                    <a:pt x="559" y="0"/>
                  </a:lnTo>
                  <a:lnTo>
                    <a:pt x="587" y="0"/>
                  </a:lnTo>
                  <a:lnTo>
                    <a:pt x="627" y="0"/>
                  </a:lnTo>
                  <a:lnTo>
                    <a:pt x="655" y="28"/>
                  </a:lnTo>
                  <a:lnTo>
                    <a:pt x="682" y="54"/>
                  </a:lnTo>
                  <a:lnTo>
                    <a:pt x="682" y="81"/>
                  </a:lnTo>
                  <a:lnTo>
                    <a:pt x="669" y="123"/>
                  </a:lnTo>
                  <a:lnTo>
                    <a:pt x="642" y="164"/>
                  </a:lnTo>
                  <a:lnTo>
                    <a:pt x="600" y="191"/>
                  </a:lnTo>
                  <a:lnTo>
                    <a:pt x="546" y="232"/>
                  </a:lnTo>
                  <a:lnTo>
                    <a:pt x="491" y="272"/>
                  </a:lnTo>
                  <a:lnTo>
                    <a:pt x="396" y="327"/>
                  </a:lnTo>
                  <a:lnTo>
                    <a:pt x="342" y="368"/>
                  </a:lnTo>
                  <a:lnTo>
                    <a:pt x="287" y="395"/>
                  </a:lnTo>
                  <a:lnTo>
                    <a:pt x="246" y="436"/>
                  </a:lnTo>
                  <a:lnTo>
                    <a:pt x="259" y="477"/>
                  </a:lnTo>
                  <a:lnTo>
                    <a:pt x="287" y="640"/>
                  </a:lnTo>
                  <a:lnTo>
                    <a:pt x="300" y="763"/>
                  </a:lnTo>
                  <a:lnTo>
                    <a:pt x="314" y="859"/>
                  </a:lnTo>
                  <a:lnTo>
                    <a:pt x="328" y="955"/>
                  </a:lnTo>
                  <a:lnTo>
                    <a:pt x="328" y="1023"/>
                  </a:lnTo>
                  <a:lnTo>
                    <a:pt x="328" y="1078"/>
                  </a:lnTo>
                  <a:lnTo>
                    <a:pt x="328" y="1118"/>
                  </a:lnTo>
                  <a:lnTo>
                    <a:pt x="314" y="1173"/>
                  </a:lnTo>
                  <a:lnTo>
                    <a:pt x="300" y="1199"/>
                  </a:lnTo>
                  <a:lnTo>
                    <a:pt x="287" y="1199"/>
                  </a:lnTo>
                  <a:lnTo>
                    <a:pt x="246" y="1227"/>
                  </a:lnTo>
                  <a:lnTo>
                    <a:pt x="191" y="1254"/>
                  </a:lnTo>
                  <a:lnTo>
                    <a:pt x="136" y="1254"/>
                  </a:lnTo>
                  <a:lnTo>
                    <a:pt x="41" y="1254"/>
                  </a:lnTo>
                  <a:lnTo>
                    <a:pt x="0" y="1227"/>
                  </a:lnTo>
                  <a:close/>
                </a:path>
              </a:pathLst>
            </a:custGeom>
            <a:solidFill>
              <a:srgbClr val="0E0D0D"/>
            </a:solidFill>
            <a:ln w="9525">
              <a:noFill/>
              <a:round/>
              <a:headEnd/>
              <a:tailEnd/>
            </a:ln>
          </p:spPr>
          <p:txBody>
            <a:bodyPr/>
            <a:lstStyle/>
            <a:p>
              <a:endParaRPr lang="en-US"/>
            </a:p>
          </p:txBody>
        </p:sp>
        <p:sp>
          <p:nvSpPr>
            <p:cNvPr id="15552" name="Freeform 199"/>
            <p:cNvSpPr>
              <a:spLocks/>
            </p:cNvSpPr>
            <p:nvPr/>
          </p:nvSpPr>
          <p:spPr bwMode="auto">
            <a:xfrm>
              <a:off x="2346" y="2461"/>
              <a:ext cx="227" cy="418"/>
            </a:xfrm>
            <a:custGeom>
              <a:avLst/>
              <a:gdLst>
                <a:gd name="T0" fmla="*/ 0 w 682"/>
                <a:gd name="T1" fmla="*/ 0 h 1254"/>
                <a:gd name="T2" fmla="*/ 0 w 682"/>
                <a:gd name="T3" fmla="*/ 0 h 1254"/>
                <a:gd name="T4" fmla="*/ 0 w 682"/>
                <a:gd name="T5" fmla="*/ 0 h 1254"/>
                <a:gd name="T6" fmla="*/ 0 w 682"/>
                <a:gd name="T7" fmla="*/ 0 h 1254"/>
                <a:gd name="T8" fmla="*/ 0 w 682"/>
                <a:gd name="T9" fmla="*/ 0 h 1254"/>
                <a:gd name="T10" fmla="*/ 0 w 682"/>
                <a:gd name="T11" fmla="*/ 0 h 1254"/>
                <a:gd name="T12" fmla="*/ 0 w 682"/>
                <a:gd name="T13" fmla="*/ 0 h 1254"/>
                <a:gd name="T14" fmla="*/ 0 w 682"/>
                <a:gd name="T15" fmla="*/ 0 h 1254"/>
                <a:gd name="T16" fmla="*/ 0 w 682"/>
                <a:gd name="T17" fmla="*/ 0 h 1254"/>
                <a:gd name="T18" fmla="*/ 0 w 682"/>
                <a:gd name="T19" fmla="*/ 0 h 1254"/>
                <a:gd name="T20" fmla="*/ 0 w 682"/>
                <a:gd name="T21" fmla="*/ 0 h 1254"/>
                <a:gd name="T22" fmla="*/ 0 w 682"/>
                <a:gd name="T23" fmla="*/ 0 h 1254"/>
                <a:gd name="T24" fmla="*/ 0 w 682"/>
                <a:gd name="T25" fmla="*/ 0 h 1254"/>
                <a:gd name="T26" fmla="*/ 0 w 682"/>
                <a:gd name="T27" fmla="*/ 0 h 1254"/>
                <a:gd name="T28" fmla="*/ 0 w 682"/>
                <a:gd name="T29" fmla="*/ 0 h 1254"/>
                <a:gd name="T30" fmla="*/ 0 w 682"/>
                <a:gd name="T31" fmla="*/ 0 h 1254"/>
                <a:gd name="T32" fmla="*/ 0 w 682"/>
                <a:gd name="T33" fmla="*/ 0 h 1254"/>
                <a:gd name="T34" fmla="*/ 0 w 682"/>
                <a:gd name="T35" fmla="*/ 0 h 1254"/>
                <a:gd name="T36" fmla="*/ 0 w 682"/>
                <a:gd name="T37" fmla="*/ 0 h 1254"/>
                <a:gd name="T38" fmla="*/ 0 w 682"/>
                <a:gd name="T39" fmla="*/ 0 h 1254"/>
                <a:gd name="T40" fmla="*/ 0 w 682"/>
                <a:gd name="T41" fmla="*/ 0 h 1254"/>
                <a:gd name="T42" fmla="*/ 0 w 682"/>
                <a:gd name="T43" fmla="*/ 0 h 1254"/>
                <a:gd name="T44" fmla="*/ 0 w 682"/>
                <a:gd name="T45" fmla="*/ 0 h 1254"/>
                <a:gd name="T46" fmla="*/ 0 w 682"/>
                <a:gd name="T47" fmla="*/ 0 h 1254"/>
                <a:gd name="T48" fmla="*/ 0 w 682"/>
                <a:gd name="T49" fmla="*/ 0 h 1254"/>
                <a:gd name="T50" fmla="*/ 0 w 682"/>
                <a:gd name="T51" fmla="*/ 0 h 1254"/>
                <a:gd name="T52" fmla="*/ 0 w 682"/>
                <a:gd name="T53" fmla="*/ 0 h 1254"/>
                <a:gd name="T54" fmla="*/ 0 w 682"/>
                <a:gd name="T55" fmla="*/ 0 h 1254"/>
                <a:gd name="T56" fmla="*/ 0 w 682"/>
                <a:gd name="T57" fmla="*/ 0 h 1254"/>
                <a:gd name="T58" fmla="*/ 0 w 682"/>
                <a:gd name="T59" fmla="*/ 0 h 1254"/>
                <a:gd name="T60" fmla="*/ 0 w 682"/>
                <a:gd name="T61" fmla="*/ 0 h 1254"/>
                <a:gd name="T62" fmla="*/ 0 w 682"/>
                <a:gd name="T63" fmla="*/ 0 h 1254"/>
                <a:gd name="T64" fmla="*/ 0 w 682"/>
                <a:gd name="T65" fmla="*/ 0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2"/>
                <a:gd name="T100" fmla="*/ 0 h 1254"/>
                <a:gd name="T101" fmla="*/ 682 w 682"/>
                <a:gd name="T102" fmla="*/ 1254 h 1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2" h="1254">
                  <a:moveTo>
                    <a:pt x="0" y="1227"/>
                  </a:moveTo>
                  <a:lnTo>
                    <a:pt x="96" y="1214"/>
                  </a:lnTo>
                  <a:lnTo>
                    <a:pt x="178" y="1199"/>
                  </a:lnTo>
                  <a:lnTo>
                    <a:pt x="232" y="1186"/>
                  </a:lnTo>
                  <a:lnTo>
                    <a:pt x="273" y="1173"/>
                  </a:lnTo>
                  <a:lnTo>
                    <a:pt x="287" y="1146"/>
                  </a:lnTo>
                  <a:lnTo>
                    <a:pt x="287" y="1105"/>
                  </a:lnTo>
                  <a:lnTo>
                    <a:pt x="287" y="1010"/>
                  </a:lnTo>
                  <a:lnTo>
                    <a:pt x="259" y="818"/>
                  </a:lnTo>
                  <a:lnTo>
                    <a:pt x="246" y="614"/>
                  </a:lnTo>
                  <a:lnTo>
                    <a:pt x="204" y="491"/>
                  </a:lnTo>
                  <a:lnTo>
                    <a:pt x="191" y="450"/>
                  </a:lnTo>
                  <a:lnTo>
                    <a:pt x="191" y="423"/>
                  </a:lnTo>
                  <a:lnTo>
                    <a:pt x="314" y="327"/>
                  </a:lnTo>
                  <a:lnTo>
                    <a:pt x="396" y="272"/>
                  </a:lnTo>
                  <a:lnTo>
                    <a:pt x="506" y="204"/>
                  </a:lnTo>
                  <a:lnTo>
                    <a:pt x="559" y="149"/>
                  </a:lnTo>
                  <a:lnTo>
                    <a:pt x="600" y="109"/>
                  </a:lnTo>
                  <a:lnTo>
                    <a:pt x="600" y="81"/>
                  </a:lnTo>
                  <a:lnTo>
                    <a:pt x="587" y="68"/>
                  </a:lnTo>
                  <a:lnTo>
                    <a:pt x="574" y="54"/>
                  </a:lnTo>
                  <a:lnTo>
                    <a:pt x="559" y="54"/>
                  </a:lnTo>
                  <a:lnTo>
                    <a:pt x="519" y="54"/>
                  </a:lnTo>
                  <a:lnTo>
                    <a:pt x="464" y="81"/>
                  </a:lnTo>
                  <a:lnTo>
                    <a:pt x="396" y="136"/>
                  </a:lnTo>
                  <a:lnTo>
                    <a:pt x="287" y="232"/>
                  </a:lnTo>
                  <a:lnTo>
                    <a:pt x="232" y="272"/>
                  </a:lnTo>
                  <a:lnTo>
                    <a:pt x="151" y="313"/>
                  </a:lnTo>
                  <a:lnTo>
                    <a:pt x="123" y="313"/>
                  </a:lnTo>
                  <a:lnTo>
                    <a:pt x="136" y="259"/>
                  </a:lnTo>
                  <a:lnTo>
                    <a:pt x="287" y="177"/>
                  </a:lnTo>
                  <a:lnTo>
                    <a:pt x="383" y="81"/>
                  </a:lnTo>
                  <a:lnTo>
                    <a:pt x="464" y="41"/>
                  </a:lnTo>
                  <a:lnTo>
                    <a:pt x="506" y="0"/>
                  </a:lnTo>
                  <a:lnTo>
                    <a:pt x="519" y="0"/>
                  </a:lnTo>
                  <a:lnTo>
                    <a:pt x="559" y="0"/>
                  </a:lnTo>
                  <a:lnTo>
                    <a:pt x="587" y="0"/>
                  </a:lnTo>
                  <a:lnTo>
                    <a:pt x="627" y="0"/>
                  </a:lnTo>
                  <a:lnTo>
                    <a:pt x="655" y="28"/>
                  </a:lnTo>
                  <a:lnTo>
                    <a:pt x="682" y="54"/>
                  </a:lnTo>
                  <a:lnTo>
                    <a:pt x="682" y="81"/>
                  </a:lnTo>
                  <a:lnTo>
                    <a:pt x="669" y="123"/>
                  </a:lnTo>
                  <a:lnTo>
                    <a:pt x="642" y="164"/>
                  </a:lnTo>
                  <a:lnTo>
                    <a:pt x="600" y="191"/>
                  </a:lnTo>
                  <a:lnTo>
                    <a:pt x="546" y="232"/>
                  </a:lnTo>
                  <a:lnTo>
                    <a:pt x="491" y="272"/>
                  </a:lnTo>
                  <a:lnTo>
                    <a:pt x="396" y="327"/>
                  </a:lnTo>
                  <a:lnTo>
                    <a:pt x="342" y="368"/>
                  </a:lnTo>
                  <a:lnTo>
                    <a:pt x="287" y="395"/>
                  </a:lnTo>
                  <a:lnTo>
                    <a:pt x="246" y="436"/>
                  </a:lnTo>
                  <a:lnTo>
                    <a:pt x="259" y="477"/>
                  </a:lnTo>
                  <a:lnTo>
                    <a:pt x="287" y="640"/>
                  </a:lnTo>
                  <a:lnTo>
                    <a:pt x="300" y="763"/>
                  </a:lnTo>
                  <a:lnTo>
                    <a:pt x="314" y="859"/>
                  </a:lnTo>
                  <a:lnTo>
                    <a:pt x="328" y="955"/>
                  </a:lnTo>
                  <a:lnTo>
                    <a:pt x="328" y="1023"/>
                  </a:lnTo>
                  <a:lnTo>
                    <a:pt x="328" y="1078"/>
                  </a:lnTo>
                  <a:lnTo>
                    <a:pt x="328" y="1118"/>
                  </a:lnTo>
                  <a:lnTo>
                    <a:pt x="314" y="1173"/>
                  </a:lnTo>
                  <a:lnTo>
                    <a:pt x="300" y="1199"/>
                  </a:lnTo>
                  <a:lnTo>
                    <a:pt x="287" y="1199"/>
                  </a:lnTo>
                  <a:lnTo>
                    <a:pt x="246" y="1227"/>
                  </a:lnTo>
                  <a:lnTo>
                    <a:pt x="191" y="1254"/>
                  </a:lnTo>
                  <a:lnTo>
                    <a:pt x="136" y="1254"/>
                  </a:lnTo>
                  <a:lnTo>
                    <a:pt x="41" y="1254"/>
                  </a:lnTo>
                  <a:lnTo>
                    <a:pt x="0" y="1227"/>
                  </a:lnTo>
                </a:path>
              </a:pathLst>
            </a:custGeom>
            <a:noFill/>
            <a:ln w="0">
              <a:solidFill>
                <a:srgbClr val="000000"/>
              </a:solidFill>
              <a:round/>
              <a:headEnd/>
              <a:tailEnd/>
            </a:ln>
          </p:spPr>
          <p:txBody>
            <a:bodyPr/>
            <a:lstStyle/>
            <a:p>
              <a:endParaRPr lang="en-US"/>
            </a:p>
          </p:txBody>
        </p:sp>
        <p:sp>
          <p:nvSpPr>
            <p:cNvPr id="15553" name="Freeform 200"/>
            <p:cNvSpPr>
              <a:spLocks/>
            </p:cNvSpPr>
            <p:nvPr/>
          </p:nvSpPr>
          <p:spPr bwMode="auto">
            <a:xfrm>
              <a:off x="2346" y="2461"/>
              <a:ext cx="227" cy="418"/>
            </a:xfrm>
            <a:custGeom>
              <a:avLst/>
              <a:gdLst>
                <a:gd name="T0" fmla="*/ 0 w 682"/>
                <a:gd name="T1" fmla="*/ 0 h 1254"/>
                <a:gd name="T2" fmla="*/ 0 w 682"/>
                <a:gd name="T3" fmla="*/ 0 h 1254"/>
                <a:gd name="T4" fmla="*/ 0 w 682"/>
                <a:gd name="T5" fmla="*/ 0 h 1254"/>
                <a:gd name="T6" fmla="*/ 0 w 682"/>
                <a:gd name="T7" fmla="*/ 0 h 1254"/>
                <a:gd name="T8" fmla="*/ 0 w 682"/>
                <a:gd name="T9" fmla="*/ 0 h 1254"/>
                <a:gd name="T10" fmla="*/ 0 w 682"/>
                <a:gd name="T11" fmla="*/ 0 h 1254"/>
                <a:gd name="T12" fmla="*/ 0 w 682"/>
                <a:gd name="T13" fmla="*/ 0 h 1254"/>
                <a:gd name="T14" fmla="*/ 0 w 682"/>
                <a:gd name="T15" fmla="*/ 0 h 1254"/>
                <a:gd name="T16" fmla="*/ 0 w 682"/>
                <a:gd name="T17" fmla="*/ 0 h 1254"/>
                <a:gd name="T18" fmla="*/ 0 w 682"/>
                <a:gd name="T19" fmla="*/ 0 h 1254"/>
                <a:gd name="T20" fmla="*/ 0 w 682"/>
                <a:gd name="T21" fmla="*/ 0 h 1254"/>
                <a:gd name="T22" fmla="*/ 0 w 682"/>
                <a:gd name="T23" fmla="*/ 0 h 1254"/>
                <a:gd name="T24" fmla="*/ 0 w 682"/>
                <a:gd name="T25" fmla="*/ 0 h 1254"/>
                <a:gd name="T26" fmla="*/ 0 w 682"/>
                <a:gd name="T27" fmla="*/ 0 h 1254"/>
                <a:gd name="T28" fmla="*/ 0 w 682"/>
                <a:gd name="T29" fmla="*/ 0 h 1254"/>
                <a:gd name="T30" fmla="*/ 0 w 682"/>
                <a:gd name="T31" fmla="*/ 0 h 1254"/>
                <a:gd name="T32" fmla="*/ 0 w 682"/>
                <a:gd name="T33" fmla="*/ 0 h 1254"/>
                <a:gd name="T34" fmla="*/ 0 w 682"/>
                <a:gd name="T35" fmla="*/ 0 h 1254"/>
                <a:gd name="T36" fmla="*/ 0 w 682"/>
                <a:gd name="T37" fmla="*/ 0 h 1254"/>
                <a:gd name="T38" fmla="*/ 0 w 682"/>
                <a:gd name="T39" fmla="*/ 0 h 1254"/>
                <a:gd name="T40" fmla="*/ 0 w 682"/>
                <a:gd name="T41" fmla="*/ 0 h 1254"/>
                <a:gd name="T42" fmla="*/ 0 w 682"/>
                <a:gd name="T43" fmla="*/ 0 h 1254"/>
                <a:gd name="T44" fmla="*/ 0 w 682"/>
                <a:gd name="T45" fmla="*/ 0 h 1254"/>
                <a:gd name="T46" fmla="*/ 0 w 682"/>
                <a:gd name="T47" fmla="*/ 0 h 1254"/>
                <a:gd name="T48" fmla="*/ 0 w 682"/>
                <a:gd name="T49" fmla="*/ 0 h 1254"/>
                <a:gd name="T50" fmla="*/ 0 w 682"/>
                <a:gd name="T51" fmla="*/ 0 h 1254"/>
                <a:gd name="T52" fmla="*/ 0 w 682"/>
                <a:gd name="T53" fmla="*/ 0 h 1254"/>
                <a:gd name="T54" fmla="*/ 0 w 682"/>
                <a:gd name="T55" fmla="*/ 0 h 1254"/>
                <a:gd name="T56" fmla="*/ 0 w 682"/>
                <a:gd name="T57" fmla="*/ 0 h 1254"/>
                <a:gd name="T58" fmla="*/ 0 w 682"/>
                <a:gd name="T59" fmla="*/ 0 h 1254"/>
                <a:gd name="T60" fmla="*/ 0 w 682"/>
                <a:gd name="T61" fmla="*/ 0 h 1254"/>
                <a:gd name="T62" fmla="*/ 0 w 682"/>
                <a:gd name="T63" fmla="*/ 0 h 1254"/>
                <a:gd name="T64" fmla="*/ 0 w 682"/>
                <a:gd name="T65" fmla="*/ 0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2"/>
                <a:gd name="T100" fmla="*/ 0 h 1254"/>
                <a:gd name="T101" fmla="*/ 682 w 682"/>
                <a:gd name="T102" fmla="*/ 1254 h 1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2" h="1254">
                  <a:moveTo>
                    <a:pt x="0" y="1227"/>
                  </a:moveTo>
                  <a:lnTo>
                    <a:pt x="96" y="1214"/>
                  </a:lnTo>
                  <a:lnTo>
                    <a:pt x="178" y="1199"/>
                  </a:lnTo>
                  <a:lnTo>
                    <a:pt x="232" y="1186"/>
                  </a:lnTo>
                  <a:lnTo>
                    <a:pt x="273" y="1173"/>
                  </a:lnTo>
                  <a:lnTo>
                    <a:pt x="287" y="1146"/>
                  </a:lnTo>
                  <a:lnTo>
                    <a:pt x="287" y="1105"/>
                  </a:lnTo>
                  <a:lnTo>
                    <a:pt x="287" y="1010"/>
                  </a:lnTo>
                  <a:lnTo>
                    <a:pt x="259" y="818"/>
                  </a:lnTo>
                  <a:lnTo>
                    <a:pt x="246" y="614"/>
                  </a:lnTo>
                  <a:lnTo>
                    <a:pt x="204" y="491"/>
                  </a:lnTo>
                  <a:lnTo>
                    <a:pt x="191" y="450"/>
                  </a:lnTo>
                  <a:lnTo>
                    <a:pt x="191" y="423"/>
                  </a:lnTo>
                  <a:lnTo>
                    <a:pt x="314" y="327"/>
                  </a:lnTo>
                  <a:lnTo>
                    <a:pt x="396" y="272"/>
                  </a:lnTo>
                  <a:lnTo>
                    <a:pt x="506" y="204"/>
                  </a:lnTo>
                  <a:lnTo>
                    <a:pt x="559" y="149"/>
                  </a:lnTo>
                  <a:lnTo>
                    <a:pt x="600" y="109"/>
                  </a:lnTo>
                  <a:lnTo>
                    <a:pt x="600" y="81"/>
                  </a:lnTo>
                  <a:lnTo>
                    <a:pt x="587" y="68"/>
                  </a:lnTo>
                  <a:lnTo>
                    <a:pt x="574" y="54"/>
                  </a:lnTo>
                  <a:lnTo>
                    <a:pt x="559" y="54"/>
                  </a:lnTo>
                  <a:lnTo>
                    <a:pt x="519" y="54"/>
                  </a:lnTo>
                  <a:lnTo>
                    <a:pt x="464" y="81"/>
                  </a:lnTo>
                  <a:lnTo>
                    <a:pt x="396" y="136"/>
                  </a:lnTo>
                  <a:lnTo>
                    <a:pt x="287" y="232"/>
                  </a:lnTo>
                  <a:lnTo>
                    <a:pt x="232" y="272"/>
                  </a:lnTo>
                  <a:lnTo>
                    <a:pt x="151" y="313"/>
                  </a:lnTo>
                  <a:lnTo>
                    <a:pt x="123" y="313"/>
                  </a:lnTo>
                  <a:lnTo>
                    <a:pt x="136" y="259"/>
                  </a:lnTo>
                  <a:lnTo>
                    <a:pt x="287" y="177"/>
                  </a:lnTo>
                  <a:lnTo>
                    <a:pt x="383" y="81"/>
                  </a:lnTo>
                  <a:lnTo>
                    <a:pt x="464" y="41"/>
                  </a:lnTo>
                  <a:lnTo>
                    <a:pt x="506" y="0"/>
                  </a:lnTo>
                  <a:lnTo>
                    <a:pt x="519" y="0"/>
                  </a:lnTo>
                  <a:lnTo>
                    <a:pt x="559" y="0"/>
                  </a:lnTo>
                  <a:lnTo>
                    <a:pt x="587" y="0"/>
                  </a:lnTo>
                  <a:lnTo>
                    <a:pt x="627" y="0"/>
                  </a:lnTo>
                  <a:lnTo>
                    <a:pt x="655" y="28"/>
                  </a:lnTo>
                  <a:lnTo>
                    <a:pt x="682" y="54"/>
                  </a:lnTo>
                  <a:lnTo>
                    <a:pt x="682" y="81"/>
                  </a:lnTo>
                  <a:lnTo>
                    <a:pt x="669" y="123"/>
                  </a:lnTo>
                  <a:lnTo>
                    <a:pt x="642" y="164"/>
                  </a:lnTo>
                  <a:lnTo>
                    <a:pt x="600" y="191"/>
                  </a:lnTo>
                  <a:lnTo>
                    <a:pt x="546" y="232"/>
                  </a:lnTo>
                  <a:lnTo>
                    <a:pt x="491" y="272"/>
                  </a:lnTo>
                  <a:lnTo>
                    <a:pt x="396" y="327"/>
                  </a:lnTo>
                  <a:lnTo>
                    <a:pt x="342" y="368"/>
                  </a:lnTo>
                  <a:lnTo>
                    <a:pt x="287" y="395"/>
                  </a:lnTo>
                  <a:lnTo>
                    <a:pt x="246" y="436"/>
                  </a:lnTo>
                  <a:lnTo>
                    <a:pt x="259" y="477"/>
                  </a:lnTo>
                  <a:lnTo>
                    <a:pt x="287" y="640"/>
                  </a:lnTo>
                  <a:lnTo>
                    <a:pt x="300" y="763"/>
                  </a:lnTo>
                  <a:lnTo>
                    <a:pt x="314" y="859"/>
                  </a:lnTo>
                  <a:lnTo>
                    <a:pt x="328" y="955"/>
                  </a:lnTo>
                  <a:lnTo>
                    <a:pt x="328" y="1023"/>
                  </a:lnTo>
                  <a:lnTo>
                    <a:pt x="328" y="1078"/>
                  </a:lnTo>
                  <a:lnTo>
                    <a:pt x="328" y="1118"/>
                  </a:lnTo>
                  <a:lnTo>
                    <a:pt x="314" y="1173"/>
                  </a:lnTo>
                  <a:lnTo>
                    <a:pt x="300" y="1199"/>
                  </a:lnTo>
                  <a:lnTo>
                    <a:pt x="287" y="1199"/>
                  </a:lnTo>
                  <a:lnTo>
                    <a:pt x="246" y="1227"/>
                  </a:lnTo>
                  <a:lnTo>
                    <a:pt x="191" y="1254"/>
                  </a:lnTo>
                  <a:lnTo>
                    <a:pt x="136" y="1254"/>
                  </a:lnTo>
                  <a:lnTo>
                    <a:pt x="41" y="1254"/>
                  </a:lnTo>
                  <a:lnTo>
                    <a:pt x="0" y="1227"/>
                  </a:lnTo>
                </a:path>
              </a:pathLst>
            </a:custGeom>
            <a:noFill/>
            <a:ln w="0">
              <a:solidFill>
                <a:srgbClr val="000000"/>
              </a:solidFill>
              <a:round/>
              <a:headEnd/>
              <a:tailEnd/>
            </a:ln>
          </p:spPr>
          <p:txBody>
            <a:bodyPr/>
            <a:lstStyle/>
            <a:p>
              <a:endParaRPr lang="en-US"/>
            </a:p>
          </p:txBody>
        </p:sp>
        <p:sp>
          <p:nvSpPr>
            <p:cNvPr id="15554" name="Freeform 201"/>
            <p:cNvSpPr>
              <a:spLocks/>
            </p:cNvSpPr>
            <p:nvPr/>
          </p:nvSpPr>
          <p:spPr bwMode="auto">
            <a:xfrm>
              <a:off x="1496" y="2465"/>
              <a:ext cx="891" cy="427"/>
            </a:xfrm>
            <a:custGeom>
              <a:avLst/>
              <a:gdLst>
                <a:gd name="T0" fmla="*/ 0 w 2673"/>
                <a:gd name="T1" fmla="*/ 0 h 1282"/>
                <a:gd name="T2" fmla="*/ 0 w 2673"/>
                <a:gd name="T3" fmla="*/ 0 h 1282"/>
                <a:gd name="T4" fmla="*/ 0 w 2673"/>
                <a:gd name="T5" fmla="*/ 0 h 1282"/>
                <a:gd name="T6" fmla="*/ 0 w 2673"/>
                <a:gd name="T7" fmla="*/ 0 h 1282"/>
                <a:gd name="T8" fmla="*/ 0 w 2673"/>
                <a:gd name="T9" fmla="*/ 0 h 1282"/>
                <a:gd name="T10" fmla="*/ 0 w 2673"/>
                <a:gd name="T11" fmla="*/ 0 h 1282"/>
                <a:gd name="T12" fmla="*/ 0 w 2673"/>
                <a:gd name="T13" fmla="*/ 0 h 1282"/>
                <a:gd name="T14" fmla="*/ 0 w 2673"/>
                <a:gd name="T15" fmla="*/ 0 h 1282"/>
                <a:gd name="T16" fmla="*/ 0 w 2673"/>
                <a:gd name="T17" fmla="*/ 0 h 1282"/>
                <a:gd name="T18" fmla="*/ 0 w 2673"/>
                <a:gd name="T19" fmla="*/ 0 h 1282"/>
                <a:gd name="T20" fmla="*/ 0 w 2673"/>
                <a:gd name="T21" fmla="*/ 0 h 1282"/>
                <a:gd name="T22" fmla="*/ 0 w 2673"/>
                <a:gd name="T23" fmla="*/ 0 h 1282"/>
                <a:gd name="T24" fmla="*/ 0 w 2673"/>
                <a:gd name="T25" fmla="*/ 0 h 1282"/>
                <a:gd name="T26" fmla="*/ 0 w 2673"/>
                <a:gd name="T27" fmla="*/ 0 h 1282"/>
                <a:gd name="T28" fmla="*/ 0 w 2673"/>
                <a:gd name="T29" fmla="*/ 0 h 1282"/>
                <a:gd name="T30" fmla="*/ 0 w 2673"/>
                <a:gd name="T31" fmla="*/ 0 h 1282"/>
                <a:gd name="T32" fmla="*/ 0 w 2673"/>
                <a:gd name="T33" fmla="*/ 0 h 1282"/>
                <a:gd name="T34" fmla="*/ 0 w 2673"/>
                <a:gd name="T35" fmla="*/ 0 h 1282"/>
                <a:gd name="T36" fmla="*/ 0 w 2673"/>
                <a:gd name="T37" fmla="*/ 0 h 1282"/>
                <a:gd name="T38" fmla="*/ 0 w 2673"/>
                <a:gd name="T39" fmla="*/ 0 h 1282"/>
                <a:gd name="T40" fmla="*/ 0 w 2673"/>
                <a:gd name="T41" fmla="*/ 0 h 1282"/>
                <a:gd name="T42" fmla="*/ 0 w 2673"/>
                <a:gd name="T43" fmla="*/ 0 h 1282"/>
                <a:gd name="T44" fmla="*/ 0 w 2673"/>
                <a:gd name="T45" fmla="*/ 0 h 1282"/>
                <a:gd name="T46" fmla="*/ 0 w 2673"/>
                <a:gd name="T47" fmla="*/ 0 h 1282"/>
                <a:gd name="T48" fmla="*/ 0 w 2673"/>
                <a:gd name="T49" fmla="*/ 0 h 1282"/>
                <a:gd name="T50" fmla="*/ 0 w 2673"/>
                <a:gd name="T51" fmla="*/ 0 h 1282"/>
                <a:gd name="T52" fmla="*/ 0 w 2673"/>
                <a:gd name="T53" fmla="*/ 0 h 1282"/>
                <a:gd name="T54" fmla="*/ 0 w 2673"/>
                <a:gd name="T55" fmla="*/ 0 h 1282"/>
                <a:gd name="T56" fmla="*/ 0 w 2673"/>
                <a:gd name="T57" fmla="*/ 0 h 1282"/>
                <a:gd name="T58" fmla="*/ 0 w 2673"/>
                <a:gd name="T59" fmla="*/ 0 h 1282"/>
                <a:gd name="T60" fmla="*/ 0 w 2673"/>
                <a:gd name="T61" fmla="*/ 0 h 1282"/>
                <a:gd name="T62" fmla="*/ 0 w 2673"/>
                <a:gd name="T63" fmla="*/ 0 h 1282"/>
                <a:gd name="T64" fmla="*/ 0 w 2673"/>
                <a:gd name="T65" fmla="*/ 0 h 1282"/>
                <a:gd name="T66" fmla="*/ 0 w 2673"/>
                <a:gd name="T67" fmla="*/ 0 h 1282"/>
                <a:gd name="T68" fmla="*/ 0 w 2673"/>
                <a:gd name="T69" fmla="*/ 0 h 1282"/>
                <a:gd name="T70" fmla="*/ 0 w 2673"/>
                <a:gd name="T71" fmla="*/ 0 h 1282"/>
                <a:gd name="T72" fmla="*/ 0 w 2673"/>
                <a:gd name="T73" fmla="*/ 0 h 1282"/>
                <a:gd name="T74" fmla="*/ 0 w 2673"/>
                <a:gd name="T75" fmla="*/ 0 h 1282"/>
                <a:gd name="T76" fmla="*/ 0 w 2673"/>
                <a:gd name="T77" fmla="*/ 0 h 1282"/>
                <a:gd name="T78" fmla="*/ 0 w 2673"/>
                <a:gd name="T79" fmla="*/ 0 h 1282"/>
                <a:gd name="T80" fmla="*/ 0 w 2673"/>
                <a:gd name="T81" fmla="*/ 0 h 1282"/>
                <a:gd name="T82" fmla="*/ 0 w 2673"/>
                <a:gd name="T83" fmla="*/ 0 h 1282"/>
                <a:gd name="T84" fmla="*/ 0 w 2673"/>
                <a:gd name="T85" fmla="*/ 0 h 1282"/>
                <a:gd name="T86" fmla="*/ 0 w 2673"/>
                <a:gd name="T87" fmla="*/ 0 h 1282"/>
                <a:gd name="T88" fmla="*/ 0 w 2673"/>
                <a:gd name="T89" fmla="*/ 0 h 1282"/>
                <a:gd name="T90" fmla="*/ 0 w 2673"/>
                <a:gd name="T91" fmla="*/ 0 h 1282"/>
                <a:gd name="T92" fmla="*/ 0 w 2673"/>
                <a:gd name="T93" fmla="*/ 0 h 1282"/>
                <a:gd name="T94" fmla="*/ 0 w 2673"/>
                <a:gd name="T95" fmla="*/ 0 h 1282"/>
                <a:gd name="T96" fmla="*/ 0 w 2673"/>
                <a:gd name="T97" fmla="*/ 0 h 1282"/>
                <a:gd name="T98" fmla="*/ 0 w 2673"/>
                <a:gd name="T99" fmla="*/ 0 h 1282"/>
                <a:gd name="T100" fmla="*/ 0 w 2673"/>
                <a:gd name="T101" fmla="*/ 0 h 1282"/>
                <a:gd name="T102" fmla="*/ 0 w 2673"/>
                <a:gd name="T103" fmla="*/ 0 h 1282"/>
                <a:gd name="T104" fmla="*/ 0 w 2673"/>
                <a:gd name="T105" fmla="*/ 0 h 1282"/>
                <a:gd name="T106" fmla="*/ 0 w 2673"/>
                <a:gd name="T107" fmla="*/ 0 h 1282"/>
                <a:gd name="T108" fmla="*/ 0 w 2673"/>
                <a:gd name="T109" fmla="*/ 0 h 1282"/>
                <a:gd name="T110" fmla="*/ 0 w 2673"/>
                <a:gd name="T111" fmla="*/ 0 h 1282"/>
                <a:gd name="T112" fmla="*/ 0 w 2673"/>
                <a:gd name="T113" fmla="*/ 0 h 1282"/>
                <a:gd name="T114" fmla="*/ 0 w 2673"/>
                <a:gd name="T115" fmla="*/ 0 h 1282"/>
                <a:gd name="T116" fmla="*/ 0 w 2673"/>
                <a:gd name="T117" fmla="*/ 0 h 1282"/>
                <a:gd name="T118" fmla="*/ 0 w 2673"/>
                <a:gd name="T119" fmla="*/ 0 h 1282"/>
                <a:gd name="T120" fmla="*/ 0 w 2673"/>
                <a:gd name="T121" fmla="*/ 0 h 1282"/>
                <a:gd name="T122" fmla="*/ 0 w 2673"/>
                <a:gd name="T123" fmla="*/ 0 h 1282"/>
                <a:gd name="T124" fmla="*/ 0 w 2673"/>
                <a:gd name="T125" fmla="*/ 0 h 12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73"/>
                <a:gd name="T190" fmla="*/ 0 h 1282"/>
                <a:gd name="T191" fmla="*/ 2673 w 2673"/>
                <a:gd name="T192" fmla="*/ 1282 h 12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73" h="1282">
                  <a:moveTo>
                    <a:pt x="587" y="1214"/>
                  </a:moveTo>
                  <a:lnTo>
                    <a:pt x="506" y="1241"/>
                  </a:lnTo>
                  <a:lnTo>
                    <a:pt x="423" y="1241"/>
                  </a:lnTo>
                  <a:lnTo>
                    <a:pt x="368" y="1228"/>
                  </a:lnTo>
                  <a:lnTo>
                    <a:pt x="328" y="1214"/>
                  </a:lnTo>
                  <a:lnTo>
                    <a:pt x="315" y="1186"/>
                  </a:lnTo>
                  <a:lnTo>
                    <a:pt x="300" y="1160"/>
                  </a:lnTo>
                  <a:lnTo>
                    <a:pt x="300" y="1105"/>
                  </a:lnTo>
                  <a:lnTo>
                    <a:pt x="300" y="1023"/>
                  </a:lnTo>
                  <a:lnTo>
                    <a:pt x="300" y="833"/>
                  </a:lnTo>
                  <a:lnTo>
                    <a:pt x="300" y="765"/>
                  </a:lnTo>
                  <a:lnTo>
                    <a:pt x="315" y="546"/>
                  </a:lnTo>
                  <a:lnTo>
                    <a:pt x="342" y="437"/>
                  </a:lnTo>
                  <a:lnTo>
                    <a:pt x="328" y="410"/>
                  </a:lnTo>
                  <a:lnTo>
                    <a:pt x="274" y="342"/>
                  </a:lnTo>
                  <a:lnTo>
                    <a:pt x="205" y="259"/>
                  </a:lnTo>
                  <a:lnTo>
                    <a:pt x="151" y="219"/>
                  </a:lnTo>
                  <a:lnTo>
                    <a:pt x="110" y="164"/>
                  </a:lnTo>
                  <a:lnTo>
                    <a:pt x="68" y="136"/>
                  </a:lnTo>
                  <a:lnTo>
                    <a:pt x="55" y="110"/>
                  </a:lnTo>
                  <a:lnTo>
                    <a:pt x="55" y="96"/>
                  </a:lnTo>
                  <a:lnTo>
                    <a:pt x="68" y="55"/>
                  </a:lnTo>
                  <a:lnTo>
                    <a:pt x="96" y="41"/>
                  </a:lnTo>
                  <a:lnTo>
                    <a:pt x="110" y="41"/>
                  </a:lnTo>
                  <a:lnTo>
                    <a:pt x="137" y="55"/>
                  </a:lnTo>
                  <a:lnTo>
                    <a:pt x="164" y="83"/>
                  </a:lnTo>
                  <a:lnTo>
                    <a:pt x="219" y="151"/>
                  </a:lnTo>
                  <a:lnTo>
                    <a:pt x="274" y="219"/>
                  </a:lnTo>
                  <a:lnTo>
                    <a:pt x="328" y="274"/>
                  </a:lnTo>
                  <a:lnTo>
                    <a:pt x="368" y="314"/>
                  </a:lnTo>
                  <a:lnTo>
                    <a:pt x="410" y="342"/>
                  </a:lnTo>
                  <a:lnTo>
                    <a:pt x="438" y="342"/>
                  </a:lnTo>
                  <a:lnTo>
                    <a:pt x="506" y="327"/>
                  </a:lnTo>
                  <a:lnTo>
                    <a:pt x="574" y="314"/>
                  </a:lnTo>
                  <a:lnTo>
                    <a:pt x="887" y="300"/>
                  </a:lnTo>
                  <a:lnTo>
                    <a:pt x="1051" y="274"/>
                  </a:lnTo>
                  <a:lnTo>
                    <a:pt x="1256" y="259"/>
                  </a:lnTo>
                  <a:lnTo>
                    <a:pt x="1324" y="259"/>
                  </a:lnTo>
                  <a:lnTo>
                    <a:pt x="1378" y="259"/>
                  </a:lnTo>
                  <a:lnTo>
                    <a:pt x="1420" y="287"/>
                  </a:lnTo>
                  <a:lnTo>
                    <a:pt x="1446" y="314"/>
                  </a:lnTo>
                  <a:lnTo>
                    <a:pt x="1487" y="382"/>
                  </a:lnTo>
                  <a:lnTo>
                    <a:pt x="1513" y="382"/>
                  </a:lnTo>
                  <a:lnTo>
                    <a:pt x="1623" y="382"/>
                  </a:lnTo>
                  <a:lnTo>
                    <a:pt x="1664" y="382"/>
                  </a:lnTo>
                  <a:lnTo>
                    <a:pt x="1691" y="382"/>
                  </a:lnTo>
                  <a:lnTo>
                    <a:pt x="1704" y="382"/>
                  </a:lnTo>
                  <a:lnTo>
                    <a:pt x="1719" y="368"/>
                  </a:lnTo>
                  <a:lnTo>
                    <a:pt x="1719" y="342"/>
                  </a:lnTo>
                  <a:lnTo>
                    <a:pt x="1719" y="287"/>
                  </a:lnTo>
                  <a:lnTo>
                    <a:pt x="1732" y="274"/>
                  </a:lnTo>
                  <a:lnTo>
                    <a:pt x="1759" y="259"/>
                  </a:lnTo>
                  <a:lnTo>
                    <a:pt x="1910" y="246"/>
                  </a:lnTo>
                  <a:lnTo>
                    <a:pt x="2004" y="232"/>
                  </a:lnTo>
                  <a:lnTo>
                    <a:pt x="2250" y="191"/>
                  </a:lnTo>
                  <a:lnTo>
                    <a:pt x="2359" y="164"/>
                  </a:lnTo>
                  <a:lnTo>
                    <a:pt x="2578" y="164"/>
                  </a:lnTo>
                  <a:lnTo>
                    <a:pt x="2591" y="164"/>
                  </a:lnTo>
                  <a:lnTo>
                    <a:pt x="2646" y="219"/>
                  </a:lnTo>
                  <a:lnTo>
                    <a:pt x="2673" y="287"/>
                  </a:lnTo>
                  <a:lnTo>
                    <a:pt x="2673" y="259"/>
                  </a:lnTo>
                  <a:lnTo>
                    <a:pt x="2673" y="219"/>
                  </a:lnTo>
                  <a:lnTo>
                    <a:pt x="2646" y="191"/>
                  </a:lnTo>
                  <a:lnTo>
                    <a:pt x="2633" y="164"/>
                  </a:lnTo>
                  <a:lnTo>
                    <a:pt x="2591" y="136"/>
                  </a:lnTo>
                  <a:lnTo>
                    <a:pt x="2537" y="136"/>
                  </a:lnTo>
                  <a:lnTo>
                    <a:pt x="2469" y="136"/>
                  </a:lnTo>
                  <a:lnTo>
                    <a:pt x="2373" y="136"/>
                  </a:lnTo>
                  <a:lnTo>
                    <a:pt x="2278" y="151"/>
                  </a:lnTo>
                  <a:lnTo>
                    <a:pt x="2210" y="164"/>
                  </a:lnTo>
                  <a:lnTo>
                    <a:pt x="2100" y="191"/>
                  </a:lnTo>
                  <a:lnTo>
                    <a:pt x="2004" y="204"/>
                  </a:lnTo>
                  <a:lnTo>
                    <a:pt x="1895" y="219"/>
                  </a:lnTo>
                  <a:lnTo>
                    <a:pt x="1827" y="232"/>
                  </a:lnTo>
                  <a:lnTo>
                    <a:pt x="1759" y="232"/>
                  </a:lnTo>
                  <a:lnTo>
                    <a:pt x="1719" y="246"/>
                  </a:lnTo>
                  <a:lnTo>
                    <a:pt x="1691" y="259"/>
                  </a:lnTo>
                  <a:lnTo>
                    <a:pt x="1691" y="314"/>
                  </a:lnTo>
                  <a:lnTo>
                    <a:pt x="1691" y="342"/>
                  </a:lnTo>
                  <a:lnTo>
                    <a:pt x="1568" y="342"/>
                  </a:lnTo>
                  <a:lnTo>
                    <a:pt x="1487" y="342"/>
                  </a:lnTo>
                  <a:lnTo>
                    <a:pt x="1472" y="274"/>
                  </a:lnTo>
                  <a:lnTo>
                    <a:pt x="1433" y="219"/>
                  </a:lnTo>
                  <a:lnTo>
                    <a:pt x="1365" y="219"/>
                  </a:lnTo>
                  <a:lnTo>
                    <a:pt x="1351" y="219"/>
                  </a:lnTo>
                  <a:lnTo>
                    <a:pt x="1078" y="219"/>
                  </a:lnTo>
                  <a:lnTo>
                    <a:pt x="806" y="246"/>
                  </a:lnTo>
                  <a:lnTo>
                    <a:pt x="696" y="259"/>
                  </a:lnTo>
                  <a:lnTo>
                    <a:pt x="628" y="259"/>
                  </a:lnTo>
                  <a:lnTo>
                    <a:pt x="519" y="259"/>
                  </a:lnTo>
                  <a:lnTo>
                    <a:pt x="464" y="287"/>
                  </a:lnTo>
                  <a:lnTo>
                    <a:pt x="423" y="300"/>
                  </a:lnTo>
                  <a:lnTo>
                    <a:pt x="328" y="204"/>
                  </a:lnTo>
                  <a:lnTo>
                    <a:pt x="247" y="110"/>
                  </a:lnTo>
                  <a:lnTo>
                    <a:pt x="192" y="68"/>
                  </a:lnTo>
                  <a:lnTo>
                    <a:pt x="178" y="41"/>
                  </a:lnTo>
                  <a:lnTo>
                    <a:pt x="137" y="0"/>
                  </a:lnTo>
                  <a:lnTo>
                    <a:pt x="96" y="0"/>
                  </a:lnTo>
                  <a:lnTo>
                    <a:pt x="68" y="0"/>
                  </a:lnTo>
                  <a:lnTo>
                    <a:pt x="41" y="28"/>
                  </a:lnTo>
                  <a:lnTo>
                    <a:pt x="15" y="41"/>
                  </a:lnTo>
                  <a:lnTo>
                    <a:pt x="0" y="68"/>
                  </a:lnTo>
                  <a:lnTo>
                    <a:pt x="0" y="123"/>
                  </a:lnTo>
                  <a:lnTo>
                    <a:pt x="28" y="164"/>
                  </a:lnTo>
                  <a:lnTo>
                    <a:pt x="55" y="191"/>
                  </a:lnTo>
                  <a:lnTo>
                    <a:pt x="192" y="314"/>
                  </a:lnTo>
                  <a:lnTo>
                    <a:pt x="219" y="355"/>
                  </a:lnTo>
                  <a:lnTo>
                    <a:pt x="260" y="396"/>
                  </a:lnTo>
                  <a:lnTo>
                    <a:pt x="260" y="410"/>
                  </a:lnTo>
                  <a:lnTo>
                    <a:pt x="287" y="451"/>
                  </a:lnTo>
                  <a:lnTo>
                    <a:pt x="274" y="532"/>
                  </a:lnTo>
                  <a:lnTo>
                    <a:pt x="260" y="655"/>
                  </a:lnTo>
                  <a:lnTo>
                    <a:pt x="260" y="887"/>
                  </a:lnTo>
                  <a:lnTo>
                    <a:pt x="260" y="955"/>
                  </a:lnTo>
                  <a:lnTo>
                    <a:pt x="260" y="1010"/>
                  </a:lnTo>
                  <a:lnTo>
                    <a:pt x="260" y="1078"/>
                  </a:lnTo>
                  <a:lnTo>
                    <a:pt x="260" y="1133"/>
                  </a:lnTo>
                  <a:lnTo>
                    <a:pt x="260" y="1173"/>
                  </a:lnTo>
                  <a:lnTo>
                    <a:pt x="274" y="1214"/>
                  </a:lnTo>
                  <a:lnTo>
                    <a:pt x="300" y="1228"/>
                  </a:lnTo>
                  <a:lnTo>
                    <a:pt x="342" y="1256"/>
                  </a:lnTo>
                  <a:lnTo>
                    <a:pt x="368" y="1282"/>
                  </a:lnTo>
                  <a:lnTo>
                    <a:pt x="464" y="1282"/>
                  </a:lnTo>
                  <a:lnTo>
                    <a:pt x="532" y="1269"/>
                  </a:lnTo>
                  <a:lnTo>
                    <a:pt x="560" y="1256"/>
                  </a:lnTo>
                  <a:lnTo>
                    <a:pt x="587" y="1214"/>
                  </a:lnTo>
                  <a:close/>
                </a:path>
              </a:pathLst>
            </a:custGeom>
            <a:solidFill>
              <a:srgbClr val="0E0D0D"/>
            </a:solidFill>
            <a:ln w="9525">
              <a:noFill/>
              <a:round/>
              <a:headEnd/>
              <a:tailEnd/>
            </a:ln>
          </p:spPr>
          <p:txBody>
            <a:bodyPr/>
            <a:lstStyle/>
            <a:p>
              <a:endParaRPr lang="en-US"/>
            </a:p>
          </p:txBody>
        </p:sp>
        <p:sp>
          <p:nvSpPr>
            <p:cNvPr id="15555" name="Freeform 202"/>
            <p:cNvSpPr>
              <a:spLocks/>
            </p:cNvSpPr>
            <p:nvPr/>
          </p:nvSpPr>
          <p:spPr bwMode="auto">
            <a:xfrm>
              <a:off x="1496" y="2465"/>
              <a:ext cx="891" cy="427"/>
            </a:xfrm>
            <a:custGeom>
              <a:avLst/>
              <a:gdLst>
                <a:gd name="T0" fmla="*/ 0 w 2673"/>
                <a:gd name="T1" fmla="*/ 0 h 1282"/>
                <a:gd name="T2" fmla="*/ 0 w 2673"/>
                <a:gd name="T3" fmla="*/ 0 h 1282"/>
                <a:gd name="T4" fmla="*/ 0 w 2673"/>
                <a:gd name="T5" fmla="*/ 0 h 1282"/>
                <a:gd name="T6" fmla="*/ 0 w 2673"/>
                <a:gd name="T7" fmla="*/ 0 h 1282"/>
                <a:gd name="T8" fmla="*/ 0 w 2673"/>
                <a:gd name="T9" fmla="*/ 0 h 1282"/>
                <a:gd name="T10" fmla="*/ 0 w 2673"/>
                <a:gd name="T11" fmla="*/ 0 h 1282"/>
                <a:gd name="T12" fmla="*/ 0 w 2673"/>
                <a:gd name="T13" fmla="*/ 0 h 1282"/>
                <a:gd name="T14" fmla="*/ 0 w 2673"/>
                <a:gd name="T15" fmla="*/ 0 h 1282"/>
                <a:gd name="T16" fmla="*/ 0 w 2673"/>
                <a:gd name="T17" fmla="*/ 0 h 1282"/>
                <a:gd name="T18" fmla="*/ 0 w 2673"/>
                <a:gd name="T19" fmla="*/ 0 h 1282"/>
                <a:gd name="T20" fmla="*/ 0 w 2673"/>
                <a:gd name="T21" fmla="*/ 0 h 1282"/>
                <a:gd name="T22" fmla="*/ 0 w 2673"/>
                <a:gd name="T23" fmla="*/ 0 h 1282"/>
                <a:gd name="T24" fmla="*/ 0 w 2673"/>
                <a:gd name="T25" fmla="*/ 0 h 1282"/>
                <a:gd name="T26" fmla="*/ 0 w 2673"/>
                <a:gd name="T27" fmla="*/ 0 h 1282"/>
                <a:gd name="T28" fmla="*/ 0 w 2673"/>
                <a:gd name="T29" fmla="*/ 0 h 1282"/>
                <a:gd name="T30" fmla="*/ 0 w 2673"/>
                <a:gd name="T31" fmla="*/ 0 h 1282"/>
                <a:gd name="T32" fmla="*/ 0 w 2673"/>
                <a:gd name="T33" fmla="*/ 0 h 1282"/>
                <a:gd name="T34" fmla="*/ 0 w 2673"/>
                <a:gd name="T35" fmla="*/ 0 h 1282"/>
                <a:gd name="T36" fmla="*/ 0 w 2673"/>
                <a:gd name="T37" fmla="*/ 0 h 1282"/>
                <a:gd name="T38" fmla="*/ 0 w 2673"/>
                <a:gd name="T39" fmla="*/ 0 h 1282"/>
                <a:gd name="T40" fmla="*/ 0 w 2673"/>
                <a:gd name="T41" fmla="*/ 0 h 1282"/>
                <a:gd name="T42" fmla="*/ 0 w 2673"/>
                <a:gd name="T43" fmla="*/ 0 h 1282"/>
                <a:gd name="T44" fmla="*/ 0 w 2673"/>
                <a:gd name="T45" fmla="*/ 0 h 1282"/>
                <a:gd name="T46" fmla="*/ 0 w 2673"/>
                <a:gd name="T47" fmla="*/ 0 h 1282"/>
                <a:gd name="T48" fmla="*/ 0 w 2673"/>
                <a:gd name="T49" fmla="*/ 0 h 1282"/>
                <a:gd name="T50" fmla="*/ 0 w 2673"/>
                <a:gd name="T51" fmla="*/ 0 h 1282"/>
                <a:gd name="T52" fmla="*/ 0 w 2673"/>
                <a:gd name="T53" fmla="*/ 0 h 1282"/>
                <a:gd name="T54" fmla="*/ 0 w 2673"/>
                <a:gd name="T55" fmla="*/ 0 h 1282"/>
                <a:gd name="T56" fmla="*/ 0 w 2673"/>
                <a:gd name="T57" fmla="*/ 0 h 1282"/>
                <a:gd name="T58" fmla="*/ 0 w 2673"/>
                <a:gd name="T59" fmla="*/ 0 h 1282"/>
                <a:gd name="T60" fmla="*/ 0 w 2673"/>
                <a:gd name="T61" fmla="*/ 0 h 1282"/>
                <a:gd name="T62" fmla="*/ 0 w 2673"/>
                <a:gd name="T63" fmla="*/ 0 h 1282"/>
                <a:gd name="T64" fmla="*/ 0 w 2673"/>
                <a:gd name="T65" fmla="*/ 0 h 1282"/>
                <a:gd name="T66" fmla="*/ 0 w 2673"/>
                <a:gd name="T67" fmla="*/ 0 h 1282"/>
                <a:gd name="T68" fmla="*/ 0 w 2673"/>
                <a:gd name="T69" fmla="*/ 0 h 1282"/>
                <a:gd name="T70" fmla="*/ 0 w 2673"/>
                <a:gd name="T71" fmla="*/ 0 h 1282"/>
                <a:gd name="T72" fmla="*/ 0 w 2673"/>
                <a:gd name="T73" fmla="*/ 0 h 1282"/>
                <a:gd name="T74" fmla="*/ 0 w 2673"/>
                <a:gd name="T75" fmla="*/ 0 h 1282"/>
                <a:gd name="T76" fmla="*/ 0 w 2673"/>
                <a:gd name="T77" fmla="*/ 0 h 1282"/>
                <a:gd name="T78" fmla="*/ 0 w 2673"/>
                <a:gd name="T79" fmla="*/ 0 h 1282"/>
                <a:gd name="T80" fmla="*/ 0 w 2673"/>
                <a:gd name="T81" fmla="*/ 0 h 1282"/>
                <a:gd name="T82" fmla="*/ 0 w 2673"/>
                <a:gd name="T83" fmla="*/ 0 h 1282"/>
                <a:gd name="T84" fmla="*/ 0 w 2673"/>
                <a:gd name="T85" fmla="*/ 0 h 1282"/>
                <a:gd name="T86" fmla="*/ 0 w 2673"/>
                <a:gd name="T87" fmla="*/ 0 h 1282"/>
                <a:gd name="T88" fmla="*/ 0 w 2673"/>
                <a:gd name="T89" fmla="*/ 0 h 1282"/>
                <a:gd name="T90" fmla="*/ 0 w 2673"/>
                <a:gd name="T91" fmla="*/ 0 h 1282"/>
                <a:gd name="T92" fmla="*/ 0 w 2673"/>
                <a:gd name="T93" fmla="*/ 0 h 1282"/>
                <a:gd name="T94" fmla="*/ 0 w 2673"/>
                <a:gd name="T95" fmla="*/ 0 h 1282"/>
                <a:gd name="T96" fmla="*/ 0 w 2673"/>
                <a:gd name="T97" fmla="*/ 0 h 1282"/>
                <a:gd name="T98" fmla="*/ 0 w 2673"/>
                <a:gd name="T99" fmla="*/ 0 h 1282"/>
                <a:gd name="T100" fmla="*/ 0 w 2673"/>
                <a:gd name="T101" fmla="*/ 0 h 1282"/>
                <a:gd name="T102" fmla="*/ 0 w 2673"/>
                <a:gd name="T103" fmla="*/ 0 h 1282"/>
                <a:gd name="T104" fmla="*/ 0 w 2673"/>
                <a:gd name="T105" fmla="*/ 0 h 1282"/>
                <a:gd name="T106" fmla="*/ 0 w 2673"/>
                <a:gd name="T107" fmla="*/ 0 h 1282"/>
                <a:gd name="T108" fmla="*/ 0 w 2673"/>
                <a:gd name="T109" fmla="*/ 0 h 1282"/>
                <a:gd name="T110" fmla="*/ 0 w 2673"/>
                <a:gd name="T111" fmla="*/ 0 h 1282"/>
                <a:gd name="T112" fmla="*/ 0 w 2673"/>
                <a:gd name="T113" fmla="*/ 0 h 1282"/>
                <a:gd name="T114" fmla="*/ 0 w 2673"/>
                <a:gd name="T115" fmla="*/ 0 h 1282"/>
                <a:gd name="T116" fmla="*/ 0 w 2673"/>
                <a:gd name="T117" fmla="*/ 0 h 1282"/>
                <a:gd name="T118" fmla="*/ 0 w 2673"/>
                <a:gd name="T119" fmla="*/ 0 h 1282"/>
                <a:gd name="T120" fmla="*/ 0 w 2673"/>
                <a:gd name="T121" fmla="*/ 0 h 1282"/>
                <a:gd name="T122" fmla="*/ 0 w 2673"/>
                <a:gd name="T123" fmla="*/ 0 h 1282"/>
                <a:gd name="T124" fmla="*/ 0 w 2673"/>
                <a:gd name="T125" fmla="*/ 0 h 12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73"/>
                <a:gd name="T190" fmla="*/ 0 h 1282"/>
                <a:gd name="T191" fmla="*/ 2673 w 2673"/>
                <a:gd name="T192" fmla="*/ 1282 h 12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73" h="1282">
                  <a:moveTo>
                    <a:pt x="587" y="1214"/>
                  </a:moveTo>
                  <a:lnTo>
                    <a:pt x="506" y="1241"/>
                  </a:lnTo>
                  <a:lnTo>
                    <a:pt x="423" y="1241"/>
                  </a:lnTo>
                  <a:lnTo>
                    <a:pt x="368" y="1228"/>
                  </a:lnTo>
                  <a:lnTo>
                    <a:pt x="328" y="1214"/>
                  </a:lnTo>
                  <a:lnTo>
                    <a:pt x="315" y="1186"/>
                  </a:lnTo>
                  <a:lnTo>
                    <a:pt x="300" y="1160"/>
                  </a:lnTo>
                  <a:lnTo>
                    <a:pt x="300" y="1105"/>
                  </a:lnTo>
                  <a:lnTo>
                    <a:pt x="300" y="1023"/>
                  </a:lnTo>
                  <a:lnTo>
                    <a:pt x="300" y="833"/>
                  </a:lnTo>
                  <a:lnTo>
                    <a:pt x="300" y="765"/>
                  </a:lnTo>
                  <a:lnTo>
                    <a:pt x="315" y="546"/>
                  </a:lnTo>
                  <a:lnTo>
                    <a:pt x="342" y="437"/>
                  </a:lnTo>
                  <a:lnTo>
                    <a:pt x="328" y="410"/>
                  </a:lnTo>
                  <a:lnTo>
                    <a:pt x="274" y="342"/>
                  </a:lnTo>
                  <a:lnTo>
                    <a:pt x="205" y="259"/>
                  </a:lnTo>
                  <a:lnTo>
                    <a:pt x="151" y="219"/>
                  </a:lnTo>
                  <a:lnTo>
                    <a:pt x="110" y="164"/>
                  </a:lnTo>
                  <a:lnTo>
                    <a:pt x="68" y="136"/>
                  </a:lnTo>
                  <a:lnTo>
                    <a:pt x="55" y="110"/>
                  </a:lnTo>
                  <a:lnTo>
                    <a:pt x="55" y="96"/>
                  </a:lnTo>
                  <a:lnTo>
                    <a:pt x="68" y="55"/>
                  </a:lnTo>
                  <a:lnTo>
                    <a:pt x="96" y="41"/>
                  </a:lnTo>
                  <a:lnTo>
                    <a:pt x="110" y="41"/>
                  </a:lnTo>
                  <a:lnTo>
                    <a:pt x="137" y="55"/>
                  </a:lnTo>
                  <a:lnTo>
                    <a:pt x="164" y="83"/>
                  </a:lnTo>
                  <a:lnTo>
                    <a:pt x="219" y="151"/>
                  </a:lnTo>
                  <a:lnTo>
                    <a:pt x="274" y="219"/>
                  </a:lnTo>
                  <a:lnTo>
                    <a:pt x="328" y="274"/>
                  </a:lnTo>
                  <a:lnTo>
                    <a:pt x="368" y="314"/>
                  </a:lnTo>
                  <a:lnTo>
                    <a:pt x="410" y="342"/>
                  </a:lnTo>
                  <a:lnTo>
                    <a:pt x="438" y="342"/>
                  </a:lnTo>
                  <a:lnTo>
                    <a:pt x="506" y="327"/>
                  </a:lnTo>
                  <a:lnTo>
                    <a:pt x="574" y="314"/>
                  </a:lnTo>
                  <a:lnTo>
                    <a:pt x="887" y="300"/>
                  </a:lnTo>
                  <a:lnTo>
                    <a:pt x="1051" y="274"/>
                  </a:lnTo>
                  <a:lnTo>
                    <a:pt x="1256" y="259"/>
                  </a:lnTo>
                  <a:lnTo>
                    <a:pt x="1324" y="259"/>
                  </a:lnTo>
                  <a:lnTo>
                    <a:pt x="1378" y="259"/>
                  </a:lnTo>
                  <a:lnTo>
                    <a:pt x="1420" y="287"/>
                  </a:lnTo>
                  <a:lnTo>
                    <a:pt x="1446" y="314"/>
                  </a:lnTo>
                  <a:lnTo>
                    <a:pt x="1487" y="382"/>
                  </a:lnTo>
                  <a:lnTo>
                    <a:pt x="1513" y="382"/>
                  </a:lnTo>
                  <a:lnTo>
                    <a:pt x="1623" y="382"/>
                  </a:lnTo>
                  <a:lnTo>
                    <a:pt x="1664" y="382"/>
                  </a:lnTo>
                  <a:lnTo>
                    <a:pt x="1691" y="382"/>
                  </a:lnTo>
                  <a:lnTo>
                    <a:pt x="1704" y="382"/>
                  </a:lnTo>
                  <a:lnTo>
                    <a:pt x="1719" y="368"/>
                  </a:lnTo>
                  <a:lnTo>
                    <a:pt x="1719" y="342"/>
                  </a:lnTo>
                  <a:lnTo>
                    <a:pt x="1719" y="287"/>
                  </a:lnTo>
                  <a:lnTo>
                    <a:pt x="1732" y="274"/>
                  </a:lnTo>
                  <a:lnTo>
                    <a:pt x="1759" y="259"/>
                  </a:lnTo>
                  <a:lnTo>
                    <a:pt x="1910" y="246"/>
                  </a:lnTo>
                  <a:lnTo>
                    <a:pt x="2004" y="232"/>
                  </a:lnTo>
                  <a:lnTo>
                    <a:pt x="2250" y="191"/>
                  </a:lnTo>
                  <a:lnTo>
                    <a:pt x="2359" y="164"/>
                  </a:lnTo>
                  <a:lnTo>
                    <a:pt x="2578" y="164"/>
                  </a:lnTo>
                  <a:lnTo>
                    <a:pt x="2591" y="164"/>
                  </a:lnTo>
                  <a:lnTo>
                    <a:pt x="2646" y="219"/>
                  </a:lnTo>
                  <a:lnTo>
                    <a:pt x="2673" y="287"/>
                  </a:lnTo>
                  <a:lnTo>
                    <a:pt x="2673" y="259"/>
                  </a:lnTo>
                  <a:lnTo>
                    <a:pt x="2673" y="219"/>
                  </a:lnTo>
                  <a:lnTo>
                    <a:pt x="2646" y="191"/>
                  </a:lnTo>
                  <a:lnTo>
                    <a:pt x="2633" y="164"/>
                  </a:lnTo>
                  <a:lnTo>
                    <a:pt x="2591" y="136"/>
                  </a:lnTo>
                  <a:lnTo>
                    <a:pt x="2537" y="136"/>
                  </a:lnTo>
                  <a:lnTo>
                    <a:pt x="2469" y="136"/>
                  </a:lnTo>
                  <a:lnTo>
                    <a:pt x="2373" y="136"/>
                  </a:lnTo>
                  <a:lnTo>
                    <a:pt x="2278" y="151"/>
                  </a:lnTo>
                  <a:lnTo>
                    <a:pt x="2210" y="164"/>
                  </a:lnTo>
                  <a:lnTo>
                    <a:pt x="2100" y="191"/>
                  </a:lnTo>
                  <a:lnTo>
                    <a:pt x="2004" y="204"/>
                  </a:lnTo>
                  <a:lnTo>
                    <a:pt x="1895" y="219"/>
                  </a:lnTo>
                  <a:lnTo>
                    <a:pt x="1827" y="232"/>
                  </a:lnTo>
                  <a:lnTo>
                    <a:pt x="1759" y="232"/>
                  </a:lnTo>
                  <a:lnTo>
                    <a:pt x="1719" y="246"/>
                  </a:lnTo>
                  <a:lnTo>
                    <a:pt x="1691" y="259"/>
                  </a:lnTo>
                  <a:lnTo>
                    <a:pt x="1691" y="314"/>
                  </a:lnTo>
                  <a:lnTo>
                    <a:pt x="1691" y="342"/>
                  </a:lnTo>
                  <a:lnTo>
                    <a:pt x="1568" y="342"/>
                  </a:lnTo>
                  <a:lnTo>
                    <a:pt x="1487" y="342"/>
                  </a:lnTo>
                  <a:lnTo>
                    <a:pt x="1472" y="274"/>
                  </a:lnTo>
                  <a:lnTo>
                    <a:pt x="1433" y="219"/>
                  </a:lnTo>
                  <a:lnTo>
                    <a:pt x="1365" y="219"/>
                  </a:lnTo>
                  <a:lnTo>
                    <a:pt x="1351" y="219"/>
                  </a:lnTo>
                  <a:lnTo>
                    <a:pt x="1078" y="219"/>
                  </a:lnTo>
                  <a:lnTo>
                    <a:pt x="806" y="246"/>
                  </a:lnTo>
                  <a:lnTo>
                    <a:pt x="696" y="259"/>
                  </a:lnTo>
                  <a:lnTo>
                    <a:pt x="628" y="259"/>
                  </a:lnTo>
                  <a:lnTo>
                    <a:pt x="519" y="259"/>
                  </a:lnTo>
                  <a:lnTo>
                    <a:pt x="464" y="287"/>
                  </a:lnTo>
                  <a:lnTo>
                    <a:pt x="423" y="300"/>
                  </a:lnTo>
                  <a:lnTo>
                    <a:pt x="328" y="204"/>
                  </a:lnTo>
                  <a:lnTo>
                    <a:pt x="247" y="110"/>
                  </a:lnTo>
                  <a:lnTo>
                    <a:pt x="192" y="68"/>
                  </a:lnTo>
                  <a:lnTo>
                    <a:pt x="178" y="41"/>
                  </a:lnTo>
                  <a:lnTo>
                    <a:pt x="137" y="0"/>
                  </a:lnTo>
                  <a:lnTo>
                    <a:pt x="96" y="0"/>
                  </a:lnTo>
                  <a:lnTo>
                    <a:pt x="68" y="0"/>
                  </a:lnTo>
                  <a:lnTo>
                    <a:pt x="41" y="28"/>
                  </a:lnTo>
                  <a:lnTo>
                    <a:pt x="15" y="41"/>
                  </a:lnTo>
                  <a:lnTo>
                    <a:pt x="0" y="68"/>
                  </a:lnTo>
                  <a:lnTo>
                    <a:pt x="0" y="123"/>
                  </a:lnTo>
                  <a:lnTo>
                    <a:pt x="28" y="164"/>
                  </a:lnTo>
                  <a:lnTo>
                    <a:pt x="55" y="191"/>
                  </a:lnTo>
                  <a:lnTo>
                    <a:pt x="192" y="314"/>
                  </a:lnTo>
                  <a:lnTo>
                    <a:pt x="219" y="355"/>
                  </a:lnTo>
                  <a:lnTo>
                    <a:pt x="260" y="396"/>
                  </a:lnTo>
                  <a:lnTo>
                    <a:pt x="260" y="410"/>
                  </a:lnTo>
                  <a:lnTo>
                    <a:pt x="287" y="451"/>
                  </a:lnTo>
                  <a:lnTo>
                    <a:pt x="274" y="532"/>
                  </a:lnTo>
                  <a:lnTo>
                    <a:pt x="260" y="655"/>
                  </a:lnTo>
                  <a:lnTo>
                    <a:pt x="260" y="887"/>
                  </a:lnTo>
                  <a:lnTo>
                    <a:pt x="260" y="955"/>
                  </a:lnTo>
                  <a:lnTo>
                    <a:pt x="260" y="1010"/>
                  </a:lnTo>
                  <a:lnTo>
                    <a:pt x="260" y="1078"/>
                  </a:lnTo>
                  <a:lnTo>
                    <a:pt x="260" y="1133"/>
                  </a:lnTo>
                  <a:lnTo>
                    <a:pt x="260" y="1173"/>
                  </a:lnTo>
                  <a:lnTo>
                    <a:pt x="274" y="1214"/>
                  </a:lnTo>
                  <a:lnTo>
                    <a:pt x="300" y="1228"/>
                  </a:lnTo>
                  <a:lnTo>
                    <a:pt x="342" y="1256"/>
                  </a:lnTo>
                  <a:lnTo>
                    <a:pt x="368" y="1282"/>
                  </a:lnTo>
                  <a:lnTo>
                    <a:pt x="464" y="1282"/>
                  </a:lnTo>
                  <a:lnTo>
                    <a:pt x="532" y="1269"/>
                  </a:lnTo>
                  <a:lnTo>
                    <a:pt x="560" y="1256"/>
                  </a:lnTo>
                  <a:lnTo>
                    <a:pt x="587" y="1214"/>
                  </a:lnTo>
                </a:path>
              </a:pathLst>
            </a:custGeom>
            <a:noFill/>
            <a:ln w="0">
              <a:solidFill>
                <a:srgbClr val="000000"/>
              </a:solidFill>
              <a:round/>
              <a:headEnd/>
              <a:tailEnd/>
            </a:ln>
          </p:spPr>
          <p:txBody>
            <a:bodyPr/>
            <a:lstStyle/>
            <a:p>
              <a:endParaRPr lang="en-US"/>
            </a:p>
          </p:txBody>
        </p:sp>
        <p:sp>
          <p:nvSpPr>
            <p:cNvPr id="15556" name="Freeform 203"/>
            <p:cNvSpPr>
              <a:spLocks/>
            </p:cNvSpPr>
            <p:nvPr/>
          </p:nvSpPr>
          <p:spPr bwMode="auto">
            <a:xfrm>
              <a:off x="1496" y="2465"/>
              <a:ext cx="891" cy="427"/>
            </a:xfrm>
            <a:custGeom>
              <a:avLst/>
              <a:gdLst>
                <a:gd name="T0" fmla="*/ 0 w 2673"/>
                <a:gd name="T1" fmla="*/ 0 h 1282"/>
                <a:gd name="T2" fmla="*/ 0 w 2673"/>
                <a:gd name="T3" fmla="*/ 0 h 1282"/>
                <a:gd name="T4" fmla="*/ 0 w 2673"/>
                <a:gd name="T5" fmla="*/ 0 h 1282"/>
                <a:gd name="T6" fmla="*/ 0 w 2673"/>
                <a:gd name="T7" fmla="*/ 0 h 1282"/>
                <a:gd name="T8" fmla="*/ 0 w 2673"/>
                <a:gd name="T9" fmla="*/ 0 h 1282"/>
                <a:gd name="T10" fmla="*/ 0 w 2673"/>
                <a:gd name="T11" fmla="*/ 0 h 1282"/>
                <a:gd name="T12" fmla="*/ 0 w 2673"/>
                <a:gd name="T13" fmla="*/ 0 h 1282"/>
                <a:gd name="T14" fmla="*/ 0 w 2673"/>
                <a:gd name="T15" fmla="*/ 0 h 1282"/>
                <a:gd name="T16" fmla="*/ 0 w 2673"/>
                <a:gd name="T17" fmla="*/ 0 h 1282"/>
                <a:gd name="T18" fmla="*/ 0 w 2673"/>
                <a:gd name="T19" fmla="*/ 0 h 1282"/>
                <a:gd name="T20" fmla="*/ 0 w 2673"/>
                <a:gd name="T21" fmla="*/ 0 h 1282"/>
                <a:gd name="T22" fmla="*/ 0 w 2673"/>
                <a:gd name="T23" fmla="*/ 0 h 1282"/>
                <a:gd name="T24" fmla="*/ 0 w 2673"/>
                <a:gd name="T25" fmla="*/ 0 h 1282"/>
                <a:gd name="T26" fmla="*/ 0 w 2673"/>
                <a:gd name="T27" fmla="*/ 0 h 1282"/>
                <a:gd name="T28" fmla="*/ 0 w 2673"/>
                <a:gd name="T29" fmla="*/ 0 h 1282"/>
                <a:gd name="T30" fmla="*/ 0 w 2673"/>
                <a:gd name="T31" fmla="*/ 0 h 1282"/>
                <a:gd name="T32" fmla="*/ 0 w 2673"/>
                <a:gd name="T33" fmla="*/ 0 h 1282"/>
                <a:gd name="T34" fmla="*/ 0 w 2673"/>
                <a:gd name="T35" fmla="*/ 0 h 1282"/>
                <a:gd name="T36" fmla="*/ 0 w 2673"/>
                <a:gd name="T37" fmla="*/ 0 h 1282"/>
                <a:gd name="T38" fmla="*/ 0 w 2673"/>
                <a:gd name="T39" fmla="*/ 0 h 1282"/>
                <a:gd name="T40" fmla="*/ 0 w 2673"/>
                <a:gd name="T41" fmla="*/ 0 h 1282"/>
                <a:gd name="T42" fmla="*/ 0 w 2673"/>
                <a:gd name="T43" fmla="*/ 0 h 1282"/>
                <a:gd name="T44" fmla="*/ 0 w 2673"/>
                <a:gd name="T45" fmla="*/ 0 h 1282"/>
                <a:gd name="T46" fmla="*/ 0 w 2673"/>
                <a:gd name="T47" fmla="*/ 0 h 1282"/>
                <a:gd name="T48" fmla="*/ 0 w 2673"/>
                <a:gd name="T49" fmla="*/ 0 h 1282"/>
                <a:gd name="T50" fmla="*/ 0 w 2673"/>
                <a:gd name="T51" fmla="*/ 0 h 1282"/>
                <a:gd name="T52" fmla="*/ 0 w 2673"/>
                <a:gd name="T53" fmla="*/ 0 h 1282"/>
                <a:gd name="T54" fmla="*/ 0 w 2673"/>
                <a:gd name="T55" fmla="*/ 0 h 1282"/>
                <a:gd name="T56" fmla="*/ 0 w 2673"/>
                <a:gd name="T57" fmla="*/ 0 h 1282"/>
                <a:gd name="T58" fmla="*/ 0 w 2673"/>
                <a:gd name="T59" fmla="*/ 0 h 1282"/>
                <a:gd name="T60" fmla="*/ 0 w 2673"/>
                <a:gd name="T61" fmla="*/ 0 h 1282"/>
                <a:gd name="T62" fmla="*/ 0 w 2673"/>
                <a:gd name="T63" fmla="*/ 0 h 1282"/>
                <a:gd name="T64" fmla="*/ 0 w 2673"/>
                <a:gd name="T65" fmla="*/ 0 h 1282"/>
                <a:gd name="T66" fmla="*/ 0 w 2673"/>
                <a:gd name="T67" fmla="*/ 0 h 1282"/>
                <a:gd name="T68" fmla="*/ 0 w 2673"/>
                <a:gd name="T69" fmla="*/ 0 h 1282"/>
                <a:gd name="T70" fmla="*/ 0 w 2673"/>
                <a:gd name="T71" fmla="*/ 0 h 1282"/>
                <a:gd name="T72" fmla="*/ 0 w 2673"/>
                <a:gd name="T73" fmla="*/ 0 h 1282"/>
                <a:gd name="T74" fmla="*/ 0 w 2673"/>
                <a:gd name="T75" fmla="*/ 0 h 1282"/>
                <a:gd name="T76" fmla="*/ 0 w 2673"/>
                <a:gd name="T77" fmla="*/ 0 h 1282"/>
                <a:gd name="T78" fmla="*/ 0 w 2673"/>
                <a:gd name="T79" fmla="*/ 0 h 1282"/>
                <a:gd name="T80" fmla="*/ 0 w 2673"/>
                <a:gd name="T81" fmla="*/ 0 h 1282"/>
                <a:gd name="T82" fmla="*/ 0 w 2673"/>
                <a:gd name="T83" fmla="*/ 0 h 1282"/>
                <a:gd name="T84" fmla="*/ 0 w 2673"/>
                <a:gd name="T85" fmla="*/ 0 h 1282"/>
                <a:gd name="T86" fmla="*/ 0 w 2673"/>
                <a:gd name="T87" fmla="*/ 0 h 1282"/>
                <a:gd name="T88" fmla="*/ 0 w 2673"/>
                <a:gd name="T89" fmla="*/ 0 h 1282"/>
                <a:gd name="T90" fmla="*/ 0 w 2673"/>
                <a:gd name="T91" fmla="*/ 0 h 1282"/>
                <a:gd name="T92" fmla="*/ 0 w 2673"/>
                <a:gd name="T93" fmla="*/ 0 h 1282"/>
                <a:gd name="T94" fmla="*/ 0 w 2673"/>
                <a:gd name="T95" fmla="*/ 0 h 1282"/>
                <a:gd name="T96" fmla="*/ 0 w 2673"/>
                <a:gd name="T97" fmla="*/ 0 h 1282"/>
                <a:gd name="T98" fmla="*/ 0 w 2673"/>
                <a:gd name="T99" fmla="*/ 0 h 1282"/>
                <a:gd name="T100" fmla="*/ 0 w 2673"/>
                <a:gd name="T101" fmla="*/ 0 h 1282"/>
                <a:gd name="T102" fmla="*/ 0 w 2673"/>
                <a:gd name="T103" fmla="*/ 0 h 1282"/>
                <a:gd name="T104" fmla="*/ 0 w 2673"/>
                <a:gd name="T105" fmla="*/ 0 h 1282"/>
                <a:gd name="T106" fmla="*/ 0 w 2673"/>
                <a:gd name="T107" fmla="*/ 0 h 1282"/>
                <a:gd name="T108" fmla="*/ 0 w 2673"/>
                <a:gd name="T109" fmla="*/ 0 h 1282"/>
                <a:gd name="T110" fmla="*/ 0 w 2673"/>
                <a:gd name="T111" fmla="*/ 0 h 1282"/>
                <a:gd name="T112" fmla="*/ 0 w 2673"/>
                <a:gd name="T113" fmla="*/ 0 h 1282"/>
                <a:gd name="T114" fmla="*/ 0 w 2673"/>
                <a:gd name="T115" fmla="*/ 0 h 1282"/>
                <a:gd name="T116" fmla="*/ 0 w 2673"/>
                <a:gd name="T117" fmla="*/ 0 h 1282"/>
                <a:gd name="T118" fmla="*/ 0 w 2673"/>
                <a:gd name="T119" fmla="*/ 0 h 1282"/>
                <a:gd name="T120" fmla="*/ 0 w 2673"/>
                <a:gd name="T121" fmla="*/ 0 h 1282"/>
                <a:gd name="T122" fmla="*/ 0 w 2673"/>
                <a:gd name="T123" fmla="*/ 0 h 1282"/>
                <a:gd name="T124" fmla="*/ 0 w 2673"/>
                <a:gd name="T125" fmla="*/ 0 h 12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73"/>
                <a:gd name="T190" fmla="*/ 0 h 1282"/>
                <a:gd name="T191" fmla="*/ 2673 w 2673"/>
                <a:gd name="T192" fmla="*/ 1282 h 12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73" h="1282">
                  <a:moveTo>
                    <a:pt x="587" y="1214"/>
                  </a:moveTo>
                  <a:lnTo>
                    <a:pt x="506" y="1241"/>
                  </a:lnTo>
                  <a:lnTo>
                    <a:pt x="423" y="1241"/>
                  </a:lnTo>
                  <a:lnTo>
                    <a:pt x="368" y="1228"/>
                  </a:lnTo>
                  <a:lnTo>
                    <a:pt x="328" y="1214"/>
                  </a:lnTo>
                  <a:lnTo>
                    <a:pt x="315" y="1186"/>
                  </a:lnTo>
                  <a:lnTo>
                    <a:pt x="300" y="1160"/>
                  </a:lnTo>
                  <a:lnTo>
                    <a:pt x="300" y="1105"/>
                  </a:lnTo>
                  <a:lnTo>
                    <a:pt x="300" y="1023"/>
                  </a:lnTo>
                  <a:lnTo>
                    <a:pt x="300" y="833"/>
                  </a:lnTo>
                  <a:lnTo>
                    <a:pt x="300" y="765"/>
                  </a:lnTo>
                  <a:lnTo>
                    <a:pt x="315" y="546"/>
                  </a:lnTo>
                  <a:lnTo>
                    <a:pt x="342" y="437"/>
                  </a:lnTo>
                  <a:lnTo>
                    <a:pt x="328" y="410"/>
                  </a:lnTo>
                  <a:lnTo>
                    <a:pt x="274" y="342"/>
                  </a:lnTo>
                  <a:lnTo>
                    <a:pt x="205" y="259"/>
                  </a:lnTo>
                  <a:lnTo>
                    <a:pt x="151" y="219"/>
                  </a:lnTo>
                  <a:lnTo>
                    <a:pt x="110" y="164"/>
                  </a:lnTo>
                  <a:lnTo>
                    <a:pt x="68" y="136"/>
                  </a:lnTo>
                  <a:lnTo>
                    <a:pt x="55" y="110"/>
                  </a:lnTo>
                  <a:lnTo>
                    <a:pt x="55" y="96"/>
                  </a:lnTo>
                  <a:lnTo>
                    <a:pt x="68" y="55"/>
                  </a:lnTo>
                  <a:lnTo>
                    <a:pt x="96" y="41"/>
                  </a:lnTo>
                  <a:lnTo>
                    <a:pt x="110" y="41"/>
                  </a:lnTo>
                  <a:lnTo>
                    <a:pt x="137" y="55"/>
                  </a:lnTo>
                  <a:lnTo>
                    <a:pt x="164" y="83"/>
                  </a:lnTo>
                  <a:lnTo>
                    <a:pt x="219" y="151"/>
                  </a:lnTo>
                  <a:lnTo>
                    <a:pt x="274" y="219"/>
                  </a:lnTo>
                  <a:lnTo>
                    <a:pt x="328" y="274"/>
                  </a:lnTo>
                  <a:lnTo>
                    <a:pt x="368" y="314"/>
                  </a:lnTo>
                  <a:lnTo>
                    <a:pt x="410" y="342"/>
                  </a:lnTo>
                  <a:lnTo>
                    <a:pt x="438" y="342"/>
                  </a:lnTo>
                  <a:lnTo>
                    <a:pt x="506" y="327"/>
                  </a:lnTo>
                  <a:lnTo>
                    <a:pt x="574" y="314"/>
                  </a:lnTo>
                  <a:lnTo>
                    <a:pt x="887" y="300"/>
                  </a:lnTo>
                  <a:lnTo>
                    <a:pt x="1051" y="274"/>
                  </a:lnTo>
                  <a:lnTo>
                    <a:pt x="1256" y="259"/>
                  </a:lnTo>
                  <a:lnTo>
                    <a:pt x="1324" y="259"/>
                  </a:lnTo>
                  <a:lnTo>
                    <a:pt x="1378" y="259"/>
                  </a:lnTo>
                  <a:lnTo>
                    <a:pt x="1420" y="287"/>
                  </a:lnTo>
                  <a:lnTo>
                    <a:pt x="1446" y="314"/>
                  </a:lnTo>
                  <a:lnTo>
                    <a:pt x="1487" y="382"/>
                  </a:lnTo>
                  <a:lnTo>
                    <a:pt x="1513" y="382"/>
                  </a:lnTo>
                  <a:lnTo>
                    <a:pt x="1623" y="382"/>
                  </a:lnTo>
                  <a:lnTo>
                    <a:pt x="1664" y="382"/>
                  </a:lnTo>
                  <a:lnTo>
                    <a:pt x="1691" y="382"/>
                  </a:lnTo>
                  <a:lnTo>
                    <a:pt x="1704" y="382"/>
                  </a:lnTo>
                  <a:lnTo>
                    <a:pt x="1719" y="368"/>
                  </a:lnTo>
                  <a:lnTo>
                    <a:pt x="1719" y="342"/>
                  </a:lnTo>
                  <a:lnTo>
                    <a:pt x="1719" y="287"/>
                  </a:lnTo>
                  <a:lnTo>
                    <a:pt x="1732" y="274"/>
                  </a:lnTo>
                  <a:lnTo>
                    <a:pt x="1759" y="259"/>
                  </a:lnTo>
                  <a:lnTo>
                    <a:pt x="1910" y="246"/>
                  </a:lnTo>
                  <a:lnTo>
                    <a:pt x="2004" y="232"/>
                  </a:lnTo>
                  <a:lnTo>
                    <a:pt x="2250" y="191"/>
                  </a:lnTo>
                  <a:lnTo>
                    <a:pt x="2359" y="164"/>
                  </a:lnTo>
                  <a:lnTo>
                    <a:pt x="2578" y="164"/>
                  </a:lnTo>
                  <a:lnTo>
                    <a:pt x="2591" y="164"/>
                  </a:lnTo>
                  <a:lnTo>
                    <a:pt x="2646" y="219"/>
                  </a:lnTo>
                  <a:lnTo>
                    <a:pt x="2673" y="287"/>
                  </a:lnTo>
                  <a:lnTo>
                    <a:pt x="2673" y="259"/>
                  </a:lnTo>
                  <a:lnTo>
                    <a:pt x="2673" y="219"/>
                  </a:lnTo>
                  <a:lnTo>
                    <a:pt x="2646" y="191"/>
                  </a:lnTo>
                  <a:lnTo>
                    <a:pt x="2633" y="164"/>
                  </a:lnTo>
                  <a:lnTo>
                    <a:pt x="2591" y="136"/>
                  </a:lnTo>
                  <a:lnTo>
                    <a:pt x="2537" y="136"/>
                  </a:lnTo>
                  <a:lnTo>
                    <a:pt x="2469" y="136"/>
                  </a:lnTo>
                  <a:lnTo>
                    <a:pt x="2373" y="136"/>
                  </a:lnTo>
                  <a:lnTo>
                    <a:pt x="2278" y="151"/>
                  </a:lnTo>
                  <a:lnTo>
                    <a:pt x="2210" y="164"/>
                  </a:lnTo>
                  <a:lnTo>
                    <a:pt x="2100" y="191"/>
                  </a:lnTo>
                  <a:lnTo>
                    <a:pt x="2004" y="204"/>
                  </a:lnTo>
                  <a:lnTo>
                    <a:pt x="1895" y="219"/>
                  </a:lnTo>
                  <a:lnTo>
                    <a:pt x="1827" y="232"/>
                  </a:lnTo>
                  <a:lnTo>
                    <a:pt x="1759" y="232"/>
                  </a:lnTo>
                  <a:lnTo>
                    <a:pt x="1719" y="246"/>
                  </a:lnTo>
                  <a:lnTo>
                    <a:pt x="1691" y="259"/>
                  </a:lnTo>
                  <a:lnTo>
                    <a:pt x="1691" y="314"/>
                  </a:lnTo>
                  <a:lnTo>
                    <a:pt x="1691" y="342"/>
                  </a:lnTo>
                  <a:lnTo>
                    <a:pt x="1568" y="342"/>
                  </a:lnTo>
                  <a:lnTo>
                    <a:pt x="1487" y="342"/>
                  </a:lnTo>
                  <a:lnTo>
                    <a:pt x="1472" y="274"/>
                  </a:lnTo>
                  <a:lnTo>
                    <a:pt x="1433" y="219"/>
                  </a:lnTo>
                  <a:lnTo>
                    <a:pt x="1365" y="219"/>
                  </a:lnTo>
                  <a:lnTo>
                    <a:pt x="1351" y="219"/>
                  </a:lnTo>
                  <a:lnTo>
                    <a:pt x="1078" y="219"/>
                  </a:lnTo>
                  <a:lnTo>
                    <a:pt x="806" y="246"/>
                  </a:lnTo>
                  <a:lnTo>
                    <a:pt x="696" y="259"/>
                  </a:lnTo>
                  <a:lnTo>
                    <a:pt x="628" y="259"/>
                  </a:lnTo>
                  <a:lnTo>
                    <a:pt x="519" y="259"/>
                  </a:lnTo>
                  <a:lnTo>
                    <a:pt x="464" y="287"/>
                  </a:lnTo>
                  <a:lnTo>
                    <a:pt x="423" y="300"/>
                  </a:lnTo>
                  <a:lnTo>
                    <a:pt x="328" y="204"/>
                  </a:lnTo>
                  <a:lnTo>
                    <a:pt x="247" y="110"/>
                  </a:lnTo>
                  <a:lnTo>
                    <a:pt x="192" y="68"/>
                  </a:lnTo>
                  <a:lnTo>
                    <a:pt x="178" y="41"/>
                  </a:lnTo>
                  <a:lnTo>
                    <a:pt x="137" y="0"/>
                  </a:lnTo>
                  <a:lnTo>
                    <a:pt x="96" y="0"/>
                  </a:lnTo>
                  <a:lnTo>
                    <a:pt x="68" y="0"/>
                  </a:lnTo>
                  <a:lnTo>
                    <a:pt x="41" y="28"/>
                  </a:lnTo>
                  <a:lnTo>
                    <a:pt x="15" y="41"/>
                  </a:lnTo>
                  <a:lnTo>
                    <a:pt x="0" y="68"/>
                  </a:lnTo>
                  <a:lnTo>
                    <a:pt x="0" y="123"/>
                  </a:lnTo>
                  <a:lnTo>
                    <a:pt x="28" y="164"/>
                  </a:lnTo>
                  <a:lnTo>
                    <a:pt x="55" y="191"/>
                  </a:lnTo>
                  <a:lnTo>
                    <a:pt x="192" y="314"/>
                  </a:lnTo>
                  <a:lnTo>
                    <a:pt x="219" y="355"/>
                  </a:lnTo>
                  <a:lnTo>
                    <a:pt x="260" y="396"/>
                  </a:lnTo>
                  <a:lnTo>
                    <a:pt x="260" y="410"/>
                  </a:lnTo>
                  <a:lnTo>
                    <a:pt x="287" y="451"/>
                  </a:lnTo>
                  <a:lnTo>
                    <a:pt x="274" y="532"/>
                  </a:lnTo>
                  <a:lnTo>
                    <a:pt x="260" y="655"/>
                  </a:lnTo>
                  <a:lnTo>
                    <a:pt x="260" y="887"/>
                  </a:lnTo>
                  <a:lnTo>
                    <a:pt x="260" y="955"/>
                  </a:lnTo>
                  <a:lnTo>
                    <a:pt x="260" y="1010"/>
                  </a:lnTo>
                  <a:lnTo>
                    <a:pt x="260" y="1078"/>
                  </a:lnTo>
                  <a:lnTo>
                    <a:pt x="260" y="1133"/>
                  </a:lnTo>
                  <a:lnTo>
                    <a:pt x="260" y="1173"/>
                  </a:lnTo>
                  <a:lnTo>
                    <a:pt x="274" y="1214"/>
                  </a:lnTo>
                  <a:lnTo>
                    <a:pt x="300" y="1228"/>
                  </a:lnTo>
                  <a:lnTo>
                    <a:pt x="342" y="1256"/>
                  </a:lnTo>
                  <a:lnTo>
                    <a:pt x="368" y="1282"/>
                  </a:lnTo>
                  <a:lnTo>
                    <a:pt x="464" y="1282"/>
                  </a:lnTo>
                  <a:lnTo>
                    <a:pt x="532" y="1269"/>
                  </a:lnTo>
                  <a:lnTo>
                    <a:pt x="560" y="1256"/>
                  </a:lnTo>
                  <a:lnTo>
                    <a:pt x="587" y="1214"/>
                  </a:lnTo>
                </a:path>
              </a:pathLst>
            </a:custGeom>
            <a:noFill/>
            <a:ln w="0">
              <a:solidFill>
                <a:srgbClr val="000000"/>
              </a:solidFill>
              <a:round/>
              <a:headEnd/>
              <a:tailEnd/>
            </a:ln>
          </p:spPr>
          <p:txBody>
            <a:bodyPr/>
            <a:lstStyle/>
            <a:p>
              <a:endParaRPr lang="en-US"/>
            </a:p>
          </p:txBody>
        </p:sp>
        <p:sp>
          <p:nvSpPr>
            <p:cNvPr id="15557" name="Freeform 204"/>
            <p:cNvSpPr>
              <a:spLocks/>
            </p:cNvSpPr>
            <p:nvPr/>
          </p:nvSpPr>
          <p:spPr bwMode="auto">
            <a:xfrm>
              <a:off x="1778" y="2479"/>
              <a:ext cx="73" cy="68"/>
            </a:xfrm>
            <a:custGeom>
              <a:avLst/>
              <a:gdLst>
                <a:gd name="T0" fmla="*/ 0 w 219"/>
                <a:gd name="T1" fmla="*/ 0 h 205"/>
                <a:gd name="T2" fmla="*/ 0 w 219"/>
                <a:gd name="T3" fmla="*/ 0 h 205"/>
                <a:gd name="T4" fmla="*/ 0 w 219"/>
                <a:gd name="T5" fmla="*/ 0 h 205"/>
                <a:gd name="T6" fmla="*/ 0 w 219"/>
                <a:gd name="T7" fmla="*/ 0 h 205"/>
                <a:gd name="T8" fmla="*/ 0 w 219"/>
                <a:gd name="T9" fmla="*/ 0 h 205"/>
                <a:gd name="T10" fmla="*/ 0 w 219"/>
                <a:gd name="T11" fmla="*/ 0 h 205"/>
                <a:gd name="T12" fmla="*/ 0 w 219"/>
                <a:gd name="T13" fmla="*/ 0 h 205"/>
                <a:gd name="T14" fmla="*/ 0 w 219"/>
                <a:gd name="T15" fmla="*/ 0 h 205"/>
                <a:gd name="T16" fmla="*/ 0 w 219"/>
                <a:gd name="T17" fmla="*/ 0 h 205"/>
                <a:gd name="T18" fmla="*/ 0 w 219"/>
                <a:gd name="T19" fmla="*/ 0 h 205"/>
                <a:gd name="T20" fmla="*/ 0 w 219"/>
                <a:gd name="T21" fmla="*/ 0 h 205"/>
                <a:gd name="T22" fmla="*/ 0 w 219"/>
                <a:gd name="T23" fmla="*/ 0 h 205"/>
                <a:gd name="T24" fmla="*/ 0 w 219"/>
                <a:gd name="T25" fmla="*/ 0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05"/>
                <a:gd name="T41" fmla="*/ 219 w 219"/>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05">
                  <a:moveTo>
                    <a:pt x="219" y="0"/>
                  </a:moveTo>
                  <a:lnTo>
                    <a:pt x="177" y="27"/>
                  </a:lnTo>
                  <a:lnTo>
                    <a:pt x="151" y="69"/>
                  </a:lnTo>
                  <a:lnTo>
                    <a:pt x="123" y="95"/>
                  </a:lnTo>
                  <a:lnTo>
                    <a:pt x="83" y="163"/>
                  </a:lnTo>
                  <a:lnTo>
                    <a:pt x="68" y="205"/>
                  </a:lnTo>
                  <a:lnTo>
                    <a:pt x="0" y="205"/>
                  </a:lnTo>
                  <a:lnTo>
                    <a:pt x="41" y="137"/>
                  </a:lnTo>
                  <a:lnTo>
                    <a:pt x="83" y="95"/>
                  </a:lnTo>
                  <a:lnTo>
                    <a:pt x="109" y="69"/>
                  </a:lnTo>
                  <a:lnTo>
                    <a:pt x="151" y="27"/>
                  </a:lnTo>
                  <a:lnTo>
                    <a:pt x="192" y="0"/>
                  </a:lnTo>
                  <a:lnTo>
                    <a:pt x="219" y="0"/>
                  </a:lnTo>
                  <a:close/>
                </a:path>
              </a:pathLst>
            </a:custGeom>
            <a:solidFill>
              <a:srgbClr val="0E0D0D"/>
            </a:solidFill>
            <a:ln w="9525">
              <a:noFill/>
              <a:round/>
              <a:headEnd/>
              <a:tailEnd/>
            </a:ln>
          </p:spPr>
          <p:txBody>
            <a:bodyPr/>
            <a:lstStyle/>
            <a:p>
              <a:endParaRPr lang="en-US"/>
            </a:p>
          </p:txBody>
        </p:sp>
        <p:sp>
          <p:nvSpPr>
            <p:cNvPr id="15558" name="Freeform 205"/>
            <p:cNvSpPr>
              <a:spLocks/>
            </p:cNvSpPr>
            <p:nvPr/>
          </p:nvSpPr>
          <p:spPr bwMode="auto">
            <a:xfrm>
              <a:off x="1778" y="2479"/>
              <a:ext cx="73" cy="68"/>
            </a:xfrm>
            <a:custGeom>
              <a:avLst/>
              <a:gdLst>
                <a:gd name="T0" fmla="*/ 0 w 219"/>
                <a:gd name="T1" fmla="*/ 0 h 205"/>
                <a:gd name="T2" fmla="*/ 0 w 219"/>
                <a:gd name="T3" fmla="*/ 0 h 205"/>
                <a:gd name="T4" fmla="*/ 0 w 219"/>
                <a:gd name="T5" fmla="*/ 0 h 205"/>
                <a:gd name="T6" fmla="*/ 0 w 219"/>
                <a:gd name="T7" fmla="*/ 0 h 205"/>
                <a:gd name="T8" fmla="*/ 0 w 219"/>
                <a:gd name="T9" fmla="*/ 0 h 205"/>
                <a:gd name="T10" fmla="*/ 0 w 219"/>
                <a:gd name="T11" fmla="*/ 0 h 205"/>
                <a:gd name="T12" fmla="*/ 0 w 219"/>
                <a:gd name="T13" fmla="*/ 0 h 205"/>
                <a:gd name="T14" fmla="*/ 0 w 219"/>
                <a:gd name="T15" fmla="*/ 0 h 205"/>
                <a:gd name="T16" fmla="*/ 0 w 219"/>
                <a:gd name="T17" fmla="*/ 0 h 205"/>
                <a:gd name="T18" fmla="*/ 0 w 219"/>
                <a:gd name="T19" fmla="*/ 0 h 205"/>
                <a:gd name="T20" fmla="*/ 0 w 219"/>
                <a:gd name="T21" fmla="*/ 0 h 205"/>
                <a:gd name="T22" fmla="*/ 0 w 219"/>
                <a:gd name="T23" fmla="*/ 0 h 205"/>
                <a:gd name="T24" fmla="*/ 0 w 219"/>
                <a:gd name="T25" fmla="*/ 0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05"/>
                <a:gd name="T41" fmla="*/ 219 w 219"/>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05">
                  <a:moveTo>
                    <a:pt x="219" y="0"/>
                  </a:moveTo>
                  <a:lnTo>
                    <a:pt x="177" y="27"/>
                  </a:lnTo>
                  <a:lnTo>
                    <a:pt x="151" y="69"/>
                  </a:lnTo>
                  <a:lnTo>
                    <a:pt x="123" y="95"/>
                  </a:lnTo>
                  <a:lnTo>
                    <a:pt x="83" y="163"/>
                  </a:lnTo>
                  <a:lnTo>
                    <a:pt x="68" y="205"/>
                  </a:lnTo>
                  <a:lnTo>
                    <a:pt x="0" y="205"/>
                  </a:lnTo>
                  <a:lnTo>
                    <a:pt x="41" y="137"/>
                  </a:lnTo>
                  <a:lnTo>
                    <a:pt x="83" y="95"/>
                  </a:lnTo>
                  <a:lnTo>
                    <a:pt x="109" y="69"/>
                  </a:lnTo>
                  <a:lnTo>
                    <a:pt x="151" y="27"/>
                  </a:lnTo>
                  <a:lnTo>
                    <a:pt x="192" y="0"/>
                  </a:lnTo>
                  <a:lnTo>
                    <a:pt x="219" y="0"/>
                  </a:lnTo>
                </a:path>
              </a:pathLst>
            </a:custGeom>
            <a:noFill/>
            <a:ln w="0">
              <a:solidFill>
                <a:srgbClr val="000000"/>
              </a:solidFill>
              <a:round/>
              <a:headEnd/>
              <a:tailEnd/>
            </a:ln>
          </p:spPr>
          <p:txBody>
            <a:bodyPr/>
            <a:lstStyle/>
            <a:p>
              <a:endParaRPr lang="en-US"/>
            </a:p>
          </p:txBody>
        </p:sp>
        <p:sp>
          <p:nvSpPr>
            <p:cNvPr id="15559" name="Freeform 206"/>
            <p:cNvSpPr>
              <a:spLocks/>
            </p:cNvSpPr>
            <p:nvPr/>
          </p:nvSpPr>
          <p:spPr bwMode="auto">
            <a:xfrm>
              <a:off x="1778" y="2479"/>
              <a:ext cx="73" cy="68"/>
            </a:xfrm>
            <a:custGeom>
              <a:avLst/>
              <a:gdLst>
                <a:gd name="T0" fmla="*/ 0 w 219"/>
                <a:gd name="T1" fmla="*/ 0 h 205"/>
                <a:gd name="T2" fmla="*/ 0 w 219"/>
                <a:gd name="T3" fmla="*/ 0 h 205"/>
                <a:gd name="T4" fmla="*/ 0 w 219"/>
                <a:gd name="T5" fmla="*/ 0 h 205"/>
                <a:gd name="T6" fmla="*/ 0 w 219"/>
                <a:gd name="T7" fmla="*/ 0 h 205"/>
                <a:gd name="T8" fmla="*/ 0 w 219"/>
                <a:gd name="T9" fmla="*/ 0 h 205"/>
                <a:gd name="T10" fmla="*/ 0 w 219"/>
                <a:gd name="T11" fmla="*/ 0 h 205"/>
                <a:gd name="T12" fmla="*/ 0 w 219"/>
                <a:gd name="T13" fmla="*/ 0 h 205"/>
                <a:gd name="T14" fmla="*/ 0 w 219"/>
                <a:gd name="T15" fmla="*/ 0 h 205"/>
                <a:gd name="T16" fmla="*/ 0 w 219"/>
                <a:gd name="T17" fmla="*/ 0 h 205"/>
                <a:gd name="T18" fmla="*/ 0 w 219"/>
                <a:gd name="T19" fmla="*/ 0 h 205"/>
                <a:gd name="T20" fmla="*/ 0 w 219"/>
                <a:gd name="T21" fmla="*/ 0 h 205"/>
                <a:gd name="T22" fmla="*/ 0 w 219"/>
                <a:gd name="T23" fmla="*/ 0 h 205"/>
                <a:gd name="T24" fmla="*/ 0 w 219"/>
                <a:gd name="T25" fmla="*/ 0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05"/>
                <a:gd name="T41" fmla="*/ 219 w 219"/>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05">
                  <a:moveTo>
                    <a:pt x="219" y="0"/>
                  </a:moveTo>
                  <a:lnTo>
                    <a:pt x="177" y="27"/>
                  </a:lnTo>
                  <a:lnTo>
                    <a:pt x="151" y="69"/>
                  </a:lnTo>
                  <a:lnTo>
                    <a:pt x="123" y="95"/>
                  </a:lnTo>
                  <a:lnTo>
                    <a:pt x="83" y="163"/>
                  </a:lnTo>
                  <a:lnTo>
                    <a:pt x="68" y="205"/>
                  </a:lnTo>
                  <a:lnTo>
                    <a:pt x="0" y="205"/>
                  </a:lnTo>
                  <a:lnTo>
                    <a:pt x="41" y="137"/>
                  </a:lnTo>
                  <a:lnTo>
                    <a:pt x="83" y="95"/>
                  </a:lnTo>
                  <a:lnTo>
                    <a:pt x="109" y="69"/>
                  </a:lnTo>
                  <a:lnTo>
                    <a:pt x="151" y="27"/>
                  </a:lnTo>
                  <a:lnTo>
                    <a:pt x="192" y="0"/>
                  </a:lnTo>
                  <a:lnTo>
                    <a:pt x="219" y="0"/>
                  </a:lnTo>
                </a:path>
              </a:pathLst>
            </a:custGeom>
            <a:noFill/>
            <a:ln w="0">
              <a:solidFill>
                <a:srgbClr val="000000"/>
              </a:solidFill>
              <a:round/>
              <a:headEnd/>
              <a:tailEnd/>
            </a:ln>
          </p:spPr>
          <p:txBody>
            <a:bodyPr/>
            <a:lstStyle/>
            <a:p>
              <a:endParaRPr lang="en-US"/>
            </a:p>
          </p:txBody>
        </p:sp>
        <p:sp>
          <p:nvSpPr>
            <p:cNvPr id="15560" name="Freeform 207"/>
            <p:cNvSpPr>
              <a:spLocks/>
            </p:cNvSpPr>
            <p:nvPr/>
          </p:nvSpPr>
          <p:spPr bwMode="auto">
            <a:xfrm>
              <a:off x="1960" y="2474"/>
              <a:ext cx="27" cy="82"/>
            </a:xfrm>
            <a:custGeom>
              <a:avLst/>
              <a:gdLst>
                <a:gd name="T0" fmla="*/ 0 w 80"/>
                <a:gd name="T1" fmla="*/ 0 h 246"/>
                <a:gd name="T2" fmla="*/ 0 w 80"/>
                <a:gd name="T3" fmla="*/ 0 h 246"/>
                <a:gd name="T4" fmla="*/ 0 w 80"/>
                <a:gd name="T5" fmla="*/ 0 h 246"/>
                <a:gd name="T6" fmla="*/ 0 w 80"/>
                <a:gd name="T7" fmla="*/ 0 h 246"/>
                <a:gd name="T8" fmla="*/ 0 w 80"/>
                <a:gd name="T9" fmla="*/ 0 h 246"/>
                <a:gd name="T10" fmla="*/ 0 w 80"/>
                <a:gd name="T11" fmla="*/ 0 h 246"/>
                <a:gd name="T12" fmla="*/ 0 w 80"/>
                <a:gd name="T13" fmla="*/ 0 h 246"/>
                <a:gd name="T14" fmla="*/ 0 w 80"/>
                <a:gd name="T15" fmla="*/ 0 h 246"/>
                <a:gd name="T16" fmla="*/ 0 w 80"/>
                <a:gd name="T17" fmla="*/ 0 h 246"/>
                <a:gd name="T18" fmla="*/ 0 w 80"/>
                <a:gd name="T19" fmla="*/ 0 h 246"/>
                <a:gd name="T20" fmla="*/ 0 w 80"/>
                <a:gd name="T21" fmla="*/ 0 h 246"/>
                <a:gd name="T22" fmla="*/ 0 w 80"/>
                <a:gd name="T23" fmla="*/ 0 h 246"/>
                <a:gd name="T24" fmla="*/ 0 w 80"/>
                <a:gd name="T25" fmla="*/ 0 h 246"/>
                <a:gd name="T26" fmla="*/ 0 w 80"/>
                <a:gd name="T27" fmla="*/ 0 h 246"/>
                <a:gd name="T28" fmla="*/ 0 w 80"/>
                <a:gd name="T29" fmla="*/ 0 h 246"/>
                <a:gd name="T30" fmla="*/ 0 w 80"/>
                <a:gd name="T31" fmla="*/ 0 h 246"/>
                <a:gd name="T32" fmla="*/ 0 w 80"/>
                <a:gd name="T33" fmla="*/ 0 h 246"/>
                <a:gd name="T34" fmla="*/ 0 w 80"/>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246"/>
                <a:gd name="T56" fmla="*/ 80 w 80"/>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246">
                  <a:moveTo>
                    <a:pt x="28" y="27"/>
                  </a:moveTo>
                  <a:lnTo>
                    <a:pt x="41" y="68"/>
                  </a:lnTo>
                  <a:lnTo>
                    <a:pt x="41" y="108"/>
                  </a:lnTo>
                  <a:lnTo>
                    <a:pt x="41" y="123"/>
                  </a:lnTo>
                  <a:lnTo>
                    <a:pt x="41" y="150"/>
                  </a:lnTo>
                  <a:lnTo>
                    <a:pt x="28" y="204"/>
                  </a:lnTo>
                  <a:lnTo>
                    <a:pt x="28" y="218"/>
                  </a:lnTo>
                  <a:lnTo>
                    <a:pt x="54" y="246"/>
                  </a:lnTo>
                  <a:lnTo>
                    <a:pt x="67" y="191"/>
                  </a:lnTo>
                  <a:lnTo>
                    <a:pt x="80" y="163"/>
                  </a:lnTo>
                  <a:lnTo>
                    <a:pt x="80" y="123"/>
                  </a:lnTo>
                  <a:lnTo>
                    <a:pt x="80" y="108"/>
                  </a:lnTo>
                  <a:lnTo>
                    <a:pt x="67" y="68"/>
                  </a:lnTo>
                  <a:lnTo>
                    <a:pt x="54" y="40"/>
                  </a:lnTo>
                  <a:lnTo>
                    <a:pt x="28" y="13"/>
                  </a:lnTo>
                  <a:lnTo>
                    <a:pt x="0" y="0"/>
                  </a:lnTo>
                  <a:lnTo>
                    <a:pt x="28" y="27"/>
                  </a:lnTo>
                  <a:close/>
                </a:path>
              </a:pathLst>
            </a:custGeom>
            <a:solidFill>
              <a:srgbClr val="0E0D0D"/>
            </a:solidFill>
            <a:ln w="9525">
              <a:noFill/>
              <a:round/>
              <a:headEnd/>
              <a:tailEnd/>
            </a:ln>
          </p:spPr>
          <p:txBody>
            <a:bodyPr/>
            <a:lstStyle/>
            <a:p>
              <a:endParaRPr lang="en-US"/>
            </a:p>
          </p:txBody>
        </p:sp>
        <p:sp>
          <p:nvSpPr>
            <p:cNvPr id="15561" name="Freeform 208"/>
            <p:cNvSpPr>
              <a:spLocks/>
            </p:cNvSpPr>
            <p:nvPr/>
          </p:nvSpPr>
          <p:spPr bwMode="auto">
            <a:xfrm>
              <a:off x="1960" y="2474"/>
              <a:ext cx="27" cy="82"/>
            </a:xfrm>
            <a:custGeom>
              <a:avLst/>
              <a:gdLst>
                <a:gd name="T0" fmla="*/ 0 w 80"/>
                <a:gd name="T1" fmla="*/ 0 h 246"/>
                <a:gd name="T2" fmla="*/ 0 w 80"/>
                <a:gd name="T3" fmla="*/ 0 h 246"/>
                <a:gd name="T4" fmla="*/ 0 w 80"/>
                <a:gd name="T5" fmla="*/ 0 h 246"/>
                <a:gd name="T6" fmla="*/ 0 w 80"/>
                <a:gd name="T7" fmla="*/ 0 h 246"/>
                <a:gd name="T8" fmla="*/ 0 w 80"/>
                <a:gd name="T9" fmla="*/ 0 h 246"/>
                <a:gd name="T10" fmla="*/ 0 w 80"/>
                <a:gd name="T11" fmla="*/ 0 h 246"/>
                <a:gd name="T12" fmla="*/ 0 w 80"/>
                <a:gd name="T13" fmla="*/ 0 h 246"/>
                <a:gd name="T14" fmla="*/ 0 w 80"/>
                <a:gd name="T15" fmla="*/ 0 h 246"/>
                <a:gd name="T16" fmla="*/ 0 w 80"/>
                <a:gd name="T17" fmla="*/ 0 h 246"/>
                <a:gd name="T18" fmla="*/ 0 w 80"/>
                <a:gd name="T19" fmla="*/ 0 h 246"/>
                <a:gd name="T20" fmla="*/ 0 w 80"/>
                <a:gd name="T21" fmla="*/ 0 h 246"/>
                <a:gd name="T22" fmla="*/ 0 w 80"/>
                <a:gd name="T23" fmla="*/ 0 h 246"/>
                <a:gd name="T24" fmla="*/ 0 w 80"/>
                <a:gd name="T25" fmla="*/ 0 h 246"/>
                <a:gd name="T26" fmla="*/ 0 w 80"/>
                <a:gd name="T27" fmla="*/ 0 h 246"/>
                <a:gd name="T28" fmla="*/ 0 w 80"/>
                <a:gd name="T29" fmla="*/ 0 h 246"/>
                <a:gd name="T30" fmla="*/ 0 w 80"/>
                <a:gd name="T31" fmla="*/ 0 h 246"/>
                <a:gd name="T32" fmla="*/ 0 w 80"/>
                <a:gd name="T33" fmla="*/ 0 h 246"/>
                <a:gd name="T34" fmla="*/ 0 w 80"/>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246"/>
                <a:gd name="T56" fmla="*/ 80 w 80"/>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246">
                  <a:moveTo>
                    <a:pt x="28" y="27"/>
                  </a:moveTo>
                  <a:lnTo>
                    <a:pt x="41" y="68"/>
                  </a:lnTo>
                  <a:lnTo>
                    <a:pt x="41" y="108"/>
                  </a:lnTo>
                  <a:lnTo>
                    <a:pt x="41" y="123"/>
                  </a:lnTo>
                  <a:lnTo>
                    <a:pt x="41" y="150"/>
                  </a:lnTo>
                  <a:lnTo>
                    <a:pt x="28" y="204"/>
                  </a:lnTo>
                  <a:lnTo>
                    <a:pt x="28" y="218"/>
                  </a:lnTo>
                  <a:lnTo>
                    <a:pt x="54" y="246"/>
                  </a:lnTo>
                  <a:lnTo>
                    <a:pt x="67" y="191"/>
                  </a:lnTo>
                  <a:lnTo>
                    <a:pt x="80" y="163"/>
                  </a:lnTo>
                  <a:lnTo>
                    <a:pt x="80" y="123"/>
                  </a:lnTo>
                  <a:lnTo>
                    <a:pt x="80" y="108"/>
                  </a:lnTo>
                  <a:lnTo>
                    <a:pt x="67" y="68"/>
                  </a:lnTo>
                  <a:lnTo>
                    <a:pt x="54" y="40"/>
                  </a:lnTo>
                  <a:lnTo>
                    <a:pt x="28" y="13"/>
                  </a:lnTo>
                  <a:lnTo>
                    <a:pt x="0" y="0"/>
                  </a:lnTo>
                  <a:lnTo>
                    <a:pt x="28" y="27"/>
                  </a:lnTo>
                </a:path>
              </a:pathLst>
            </a:custGeom>
            <a:noFill/>
            <a:ln w="0">
              <a:solidFill>
                <a:srgbClr val="000000"/>
              </a:solidFill>
              <a:round/>
              <a:headEnd/>
              <a:tailEnd/>
            </a:ln>
          </p:spPr>
          <p:txBody>
            <a:bodyPr/>
            <a:lstStyle/>
            <a:p>
              <a:endParaRPr lang="en-US"/>
            </a:p>
          </p:txBody>
        </p:sp>
        <p:sp>
          <p:nvSpPr>
            <p:cNvPr id="15562" name="Freeform 209"/>
            <p:cNvSpPr>
              <a:spLocks/>
            </p:cNvSpPr>
            <p:nvPr/>
          </p:nvSpPr>
          <p:spPr bwMode="auto">
            <a:xfrm>
              <a:off x="1960" y="2474"/>
              <a:ext cx="27" cy="82"/>
            </a:xfrm>
            <a:custGeom>
              <a:avLst/>
              <a:gdLst>
                <a:gd name="T0" fmla="*/ 0 w 80"/>
                <a:gd name="T1" fmla="*/ 0 h 246"/>
                <a:gd name="T2" fmla="*/ 0 w 80"/>
                <a:gd name="T3" fmla="*/ 0 h 246"/>
                <a:gd name="T4" fmla="*/ 0 w 80"/>
                <a:gd name="T5" fmla="*/ 0 h 246"/>
                <a:gd name="T6" fmla="*/ 0 w 80"/>
                <a:gd name="T7" fmla="*/ 0 h 246"/>
                <a:gd name="T8" fmla="*/ 0 w 80"/>
                <a:gd name="T9" fmla="*/ 0 h 246"/>
                <a:gd name="T10" fmla="*/ 0 w 80"/>
                <a:gd name="T11" fmla="*/ 0 h 246"/>
                <a:gd name="T12" fmla="*/ 0 w 80"/>
                <a:gd name="T13" fmla="*/ 0 h 246"/>
                <a:gd name="T14" fmla="*/ 0 w 80"/>
                <a:gd name="T15" fmla="*/ 0 h 246"/>
                <a:gd name="T16" fmla="*/ 0 w 80"/>
                <a:gd name="T17" fmla="*/ 0 h 246"/>
                <a:gd name="T18" fmla="*/ 0 w 80"/>
                <a:gd name="T19" fmla="*/ 0 h 246"/>
                <a:gd name="T20" fmla="*/ 0 w 80"/>
                <a:gd name="T21" fmla="*/ 0 h 246"/>
                <a:gd name="T22" fmla="*/ 0 w 80"/>
                <a:gd name="T23" fmla="*/ 0 h 246"/>
                <a:gd name="T24" fmla="*/ 0 w 80"/>
                <a:gd name="T25" fmla="*/ 0 h 246"/>
                <a:gd name="T26" fmla="*/ 0 w 80"/>
                <a:gd name="T27" fmla="*/ 0 h 246"/>
                <a:gd name="T28" fmla="*/ 0 w 80"/>
                <a:gd name="T29" fmla="*/ 0 h 246"/>
                <a:gd name="T30" fmla="*/ 0 w 80"/>
                <a:gd name="T31" fmla="*/ 0 h 246"/>
                <a:gd name="T32" fmla="*/ 0 w 80"/>
                <a:gd name="T33" fmla="*/ 0 h 246"/>
                <a:gd name="T34" fmla="*/ 0 w 80"/>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246"/>
                <a:gd name="T56" fmla="*/ 80 w 80"/>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246">
                  <a:moveTo>
                    <a:pt x="28" y="27"/>
                  </a:moveTo>
                  <a:lnTo>
                    <a:pt x="41" y="68"/>
                  </a:lnTo>
                  <a:lnTo>
                    <a:pt x="41" y="108"/>
                  </a:lnTo>
                  <a:lnTo>
                    <a:pt x="41" y="123"/>
                  </a:lnTo>
                  <a:lnTo>
                    <a:pt x="41" y="150"/>
                  </a:lnTo>
                  <a:lnTo>
                    <a:pt x="28" y="204"/>
                  </a:lnTo>
                  <a:lnTo>
                    <a:pt x="28" y="218"/>
                  </a:lnTo>
                  <a:lnTo>
                    <a:pt x="54" y="246"/>
                  </a:lnTo>
                  <a:lnTo>
                    <a:pt x="67" y="191"/>
                  </a:lnTo>
                  <a:lnTo>
                    <a:pt x="80" y="163"/>
                  </a:lnTo>
                  <a:lnTo>
                    <a:pt x="80" y="123"/>
                  </a:lnTo>
                  <a:lnTo>
                    <a:pt x="80" y="108"/>
                  </a:lnTo>
                  <a:lnTo>
                    <a:pt x="67" y="68"/>
                  </a:lnTo>
                  <a:lnTo>
                    <a:pt x="54" y="40"/>
                  </a:lnTo>
                  <a:lnTo>
                    <a:pt x="28" y="13"/>
                  </a:lnTo>
                  <a:lnTo>
                    <a:pt x="0" y="0"/>
                  </a:lnTo>
                  <a:lnTo>
                    <a:pt x="28" y="27"/>
                  </a:lnTo>
                </a:path>
              </a:pathLst>
            </a:custGeom>
            <a:noFill/>
            <a:ln w="0">
              <a:solidFill>
                <a:srgbClr val="000000"/>
              </a:solidFill>
              <a:round/>
              <a:headEnd/>
              <a:tailEnd/>
            </a:ln>
          </p:spPr>
          <p:txBody>
            <a:bodyPr/>
            <a:lstStyle/>
            <a:p>
              <a:endParaRPr lang="en-US"/>
            </a:p>
          </p:txBody>
        </p:sp>
        <p:sp>
          <p:nvSpPr>
            <p:cNvPr id="15563" name="Freeform 210"/>
            <p:cNvSpPr>
              <a:spLocks/>
            </p:cNvSpPr>
            <p:nvPr/>
          </p:nvSpPr>
          <p:spPr bwMode="auto">
            <a:xfrm>
              <a:off x="2101" y="2461"/>
              <a:ext cx="27" cy="81"/>
            </a:xfrm>
            <a:custGeom>
              <a:avLst/>
              <a:gdLst>
                <a:gd name="T0" fmla="*/ 0 w 81"/>
                <a:gd name="T1" fmla="*/ 0 h 245"/>
                <a:gd name="T2" fmla="*/ 0 w 81"/>
                <a:gd name="T3" fmla="*/ 0 h 245"/>
                <a:gd name="T4" fmla="*/ 0 w 81"/>
                <a:gd name="T5" fmla="*/ 0 h 245"/>
                <a:gd name="T6" fmla="*/ 0 w 81"/>
                <a:gd name="T7" fmla="*/ 0 h 245"/>
                <a:gd name="T8" fmla="*/ 0 w 81"/>
                <a:gd name="T9" fmla="*/ 0 h 245"/>
                <a:gd name="T10" fmla="*/ 0 w 81"/>
                <a:gd name="T11" fmla="*/ 0 h 245"/>
                <a:gd name="T12" fmla="*/ 0 w 81"/>
                <a:gd name="T13" fmla="*/ 0 h 245"/>
                <a:gd name="T14" fmla="*/ 0 w 81"/>
                <a:gd name="T15" fmla="*/ 0 h 245"/>
                <a:gd name="T16" fmla="*/ 0 w 81"/>
                <a:gd name="T17" fmla="*/ 0 h 245"/>
                <a:gd name="T18" fmla="*/ 0 w 81"/>
                <a:gd name="T19" fmla="*/ 0 h 245"/>
                <a:gd name="T20" fmla="*/ 0 w 81"/>
                <a:gd name="T21" fmla="*/ 0 h 245"/>
                <a:gd name="T22" fmla="*/ 0 w 81"/>
                <a:gd name="T23" fmla="*/ 0 h 245"/>
                <a:gd name="T24" fmla="*/ 0 w 81"/>
                <a:gd name="T25" fmla="*/ 0 h 245"/>
                <a:gd name="T26" fmla="*/ 0 w 81"/>
                <a:gd name="T27" fmla="*/ 0 h 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245"/>
                <a:gd name="T44" fmla="*/ 81 w 81"/>
                <a:gd name="T45" fmla="*/ 245 h 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245">
                  <a:moveTo>
                    <a:pt x="26" y="245"/>
                  </a:moveTo>
                  <a:lnTo>
                    <a:pt x="26" y="164"/>
                  </a:lnTo>
                  <a:lnTo>
                    <a:pt x="26" y="123"/>
                  </a:lnTo>
                  <a:lnTo>
                    <a:pt x="54" y="81"/>
                  </a:lnTo>
                  <a:lnTo>
                    <a:pt x="54" y="54"/>
                  </a:lnTo>
                  <a:lnTo>
                    <a:pt x="81" y="0"/>
                  </a:lnTo>
                  <a:lnTo>
                    <a:pt x="54" y="28"/>
                  </a:lnTo>
                  <a:lnTo>
                    <a:pt x="26" y="41"/>
                  </a:lnTo>
                  <a:lnTo>
                    <a:pt x="13" y="81"/>
                  </a:lnTo>
                  <a:lnTo>
                    <a:pt x="0" y="123"/>
                  </a:lnTo>
                  <a:lnTo>
                    <a:pt x="0" y="149"/>
                  </a:lnTo>
                  <a:lnTo>
                    <a:pt x="0" y="177"/>
                  </a:lnTo>
                  <a:lnTo>
                    <a:pt x="0" y="245"/>
                  </a:lnTo>
                  <a:lnTo>
                    <a:pt x="26" y="245"/>
                  </a:lnTo>
                  <a:close/>
                </a:path>
              </a:pathLst>
            </a:custGeom>
            <a:solidFill>
              <a:srgbClr val="0E0D0D"/>
            </a:solidFill>
            <a:ln w="9525">
              <a:noFill/>
              <a:round/>
              <a:headEnd/>
              <a:tailEnd/>
            </a:ln>
          </p:spPr>
          <p:txBody>
            <a:bodyPr/>
            <a:lstStyle/>
            <a:p>
              <a:endParaRPr lang="en-US"/>
            </a:p>
          </p:txBody>
        </p:sp>
        <p:sp>
          <p:nvSpPr>
            <p:cNvPr id="15564" name="Freeform 211"/>
            <p:cNvSpPr>
              <a:spLocks/>
            </p:cNvSpPr>
            <p:nvPr/>
          </p:nvSpPr>
          <p:spPr bwMode="auto">
            <a:xfrm>
              <a:off x="2101" y="2461"/>
              <a:ext cx="27" cy="81"/>
            </a:xfrm>
            <a:custGeom>
              <a:avLst/>
              <a:gdLst>
                <a:gd name="T0" fmla="*/ 0 w 81"/>
                <a:gd name="T1" fmla="*/ 0 h 245"/>
                <a:gd name="T2" fmla="*/ 0 w 81"/>
                <a:gd name="T3" fmla="*/ 0 h 245"/>
                <a:gd name="T4" fmla="*/ 0 w 81"/>
                <a:gd name="T5" fmla="*/ 0 h 245"/>
                <a:gd name="T6" fmla="*/ 0 w 81"/>
                <a:gd name="T7" fmla="*/ 0 h 245"/>
                <a:gd name="T8" fmla="*/ 0 w 81"/>
                <a:gd name="T9" fmla="*/ 0 h 245"/>
                <a:gd name="T10" fmla="*/ 0 w 81"/>
                <a:gd name="T11" fmla="*/ 0 h 245"/>
                <a:gd name="T12" fmla="*/ 0 w 81"/>
                <a:gd name="T13" fmla="*/ 0 h 245"/>
                <a:gd name="T14" fmla="*/ 0 w 81"/>
                <a:gd name="T15" fmla="*/ 0 h 245"/>
                <a:gd name="T16" fmla="*/ 0 w 81"/>
                <a:gd name="T17" fmla="*/ 0 h 245"/>
                <a:gd name="T18" fmla="*/ 0 w 81"/>
                <a:gd name="T19" fmla="*/ 0 h 245"/>
                <a:gd name="T20" fmla="*/ 0 w 81"/>
                <a:gd name="T21" fmla="*/ 0 h 245"/>
                <a:gd name="T22" fmla="*/ 0 w 81"/>
                <a:gd name="T23" fmla="*/ 0 h 245"/>
                <a:gd name="T24" fmla="*/ 0 w 81"/>
                <a:gd name="T25" fmla="*/ 0 h 245"/>
                <a:gd name="T26" fmla="*/ 0 w 81"/>
                <a:gd name="T27" fmla="*/ 0 h 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245"/>
                <a:gd name="T44" fmla="*/ 81 w 81"/>
                <a:gd name="T45" fmla="*/ 245 h 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245">
                  <a:moveTo>
                    <a:pt x="26" y="245"/>
                  </a:moveTo>
                  <a:lnTo>
                    <a:pt x="26" y="164"/>
                  </a:lnTo>
                  <a:lnTo>
                    <a:pt x="26" y="123"/>
                  </a:lnTo>
                  <a:lnTo>
                    <a:pt x="54" y="81"/>
                  </a:lnTo>
                  <a:lnTo>
                    <a:pt x="54" y="54"/>
                  </a:lnTo>
                  <a:lnTo>
                    <a:pt x="81" y="0"/>
                  </a:lnTo>
                  <a:lnTo>
                    <a:pt x="54" y="28"/>
                  </a:lnTo>
                  <a:lnTo>
                    <a:pt x="26" y="41"/>
                  </a:lnTo>
                  <a:lnTo>
                    <a:pt x="13" y="81"/>
                  </a:lnTo>
                  <a:lnTo>
                    <a:pt x="0" y="123"/>
                  </a:lnTo>
                  <a:lnTo>
                    <a:pt x="0" y="149"/>
                  </a:lnTo>
                  <a:lnTo>
                    <a:pt x="0" y="177"/>
                  </a:lnTo>
                  <a:lnTo>
                    <a:pt x="0" y="245"/>
                  </a:lnTo>
                  <a:lnTo>
                    <a:pt x="26" y="245"/>
                  </a:lnTo>
                </a:path>
              </a:pathLst>
            </a:custGeom>
            <a:noFill/>
            <a:ln w="0">
              <a:solidFill>
                <a:srgbClr val="000000"/>
              </a:solidFill>
              <a:round/>
              <a:headEnd/>
              <a:tailEnd/>
            </a:ln>
          </p:spPr>
          <p:txBody>
            <a:bodyPr/>
            <a:lstStyle/>
            <a:p>
              <a:endParaRPr lang="en-US"/>
            </a:p>
          </p:txBody>
        </p:sp>
        <p:sp>
          <p:nvSpPr>
            <p:cNvPr id="15565" name="Freeform 212"/>
            <p:cNvSpPr>
              <a:spLocks/>
            </p:cNvSpPr>
            <p:nvPr/>
          </p:nvSpPr>
          <p:spPr bwMode="auto">
            <a:xfrm>
              <a:off x="2101" y="2461"/>
              <a:ext cx="27" cy="81"/>
            </a:xfrm>
            <a:custGeom>
              <a:avLst/>
              <a:gdLst>
                <a:gd name="T0" fmla="*/ 0 w 81"/>
                <a:gd name="T1" fmla="*/ 0 h 245"/>
                <a:gd name="T2" fmla="*/ 0 w 81"/>
                <a:gd name="T3" fmla="*/ 0 h 245"/>
                <a:gd name="T4" fmla="*/ 0 w 81"/>
                <a:gd name="T5" fmla="*/ 0 h 245"/>
                <a:gd name="T6" fmla="*/ 0 w 81"/>
                <a:gd name="T7" fmla="*/ 0 h 245"/>
                <a:gd name="T8" fmla="*/ 0 w 81"/>
                <a:gd name="T9" fmla="*/ 0 h 245"/>
                <a:gd name="T10" fmla="*/ 0 w 81"/>
                <a:gd name="T11" fmla="*/ 0 h 245"/>
                <a:gd name="T12" fmla="*/ 0 w 81"/>
                <a:gd name="T13" fmla="*/ 0 h 245"/>
                <a:gd name="T14" fmla="*/ 0 w 81"/>
                <a:gd name="T15" fmla="*/ 0 h 245"/>
                <a:gd name="T16" fmla="*/ 0 w 81"/>
                <a:gd name="T17" fmla="*/ 0 h 245"/>
                <a:gd name="T18" fmla="*/ 0 w 81"/>
                <a:gd name="T19" fmla="*/ 0 h 245"/>
                <a:gd name="T20" fmla="*/ 0 w 81"/>
                <a:gd name="T21" fmla="*/ 0 h 245"/>
                <a:gd name="T22" fmla="*/ 0 w 81"/>
                <a:gd name="T23" fmla="*/ 0 h 245"/>
                <a:gd name="T24" fmla="*/ 0 w 81"/>
                <a:gd name="T25" fmla="*/ 0 h 245"/>
                <a:gd name="T26" fmla="*/ 0 w 81"/>
                <a:gd name="T27" fmla="*/ 0 h 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245"/>
                <a:gd name="T44" fmla="*/ 81 w 81"/>
                <a:gd name="T45" fmla="*/ 245 h 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245">
                  <a:moveTo>
                    <a:pt x="26" y="245"/>
                  </a:moveTo>
                  <a:lnTo>
                    <a:pt x="26" y="164"/>
                  </a:lnTo>
                  <a:lnTo>
                    <a:pt x="26" y="123"/>
                  </a:lnTo>
                  <a:lnTo>
                    <a:pt x="54" y="81"/>
                  </a:lnTo>
                  <a:lnTo>
                    <a:pt x="54" y="54"/>
                  </a:lnTo>
                  <a:lnTo>
                    <a:pt x="81" y="0"/>
                  </a:lnTo>
                  <a:lnTo>
                    <a:pt x="54" y="28"/>
                  </a:lnTo>
                  <a:lnTo>
                    <a:pt x="26" y="41"/>
                  </a:lnTo>
                  <a:lnTo>
                    <a:pt x="13" y="81"/>
                  </a:lnTo>
                  <a:lnTo>
                    <a:pt x="0" y="123"/>
                  </a:lnTo>
                  <a:lnTo>
                    <a:pt x="0" y="149"/>
                  </a:lnTo>
                  <a:lnTo>
                    <a:pt x="0" y="177"/>
                  </a:lnTo>
                  <a:lnTo>
                    <a:pt x="0" y="245"/>
                  </a:lnTo>
                  <a:lnTo>
                    <a:pt x="26" y="245"/>
                  </a:lnTo>
                </a:path>
              </a:pathLst>
            </a:custGeom>
            <a:noFill/>
            <a:ln w="0">
              <a:solidFill>
                <a:srgbClr val="000000"/>
              </a:solidFill>
              <a:round/>
              <a:headEnd/>
              <a:tailEnd/>
            </a:ln>
          </p:spPr>
          <p:txBody>
            <a:bodyPr/>
            <a:lstStyle/>
            <a:p>
              <a:endParaRPr lang="en-US"/>
            </a:p>
          </p:txBody>
        </p:sp>
        <p:sp>
          <p:nvSpPr>
            <p:cNvPr id="15566" name="Freeform 213"/>
            <p:cNvSpPr>
              <a:spLocks/>
            </p:cNvSpPr>
            <p:nvPr/>
          </p:nvSpPr>
          <p:spPr bwMode="auto">
            <a:xfrm>
              <a:off x="2214" y="2456"/>
              <a:ext cx="50" cy="64"/>
            </a:xfrm>
            <a:custGeom>
              <a:avLst/>
              <a:gdLst>
                <a:gd name="T0" fmla="*/ 0 w 150"/>
                <a:gd name="T1" fmla="*/ 0 h 191"/>
                <a:gd name="T2" fmla="*/ 0 w 150"/>
                <a:gd name="T3" fmla="*/ 0 h 191"/>
                <a:gd name="T4" fmla="*/ 0 w 150"/>
                <a:gd name="T5" fmla="*/ 0 h 191"/>
                <a:gd name="T6" fmla="*/ 0 w 150"/>
                <a:gd name="T7" fmla="*/ 0 h 191"/>
                <a:gd name="T8" fmla="*/ 0 w 150"/>
                <a:gd name="T9" fmla="*/ 0 h 191"/>
                <a:gd name="T10" fmla="*/ 0 w 150"/>
                <a:gd name="T11" fmla="*/ 0 h 191"/>
                <a:gd name="T12" fmla="*/ 0 w 150"/>
                <a:gd name="T13" fmla="*/ 0 h 191"/>
                <a:gd name="T14" fmla="*/ 0 w 150"/>
                <a:gd name="T15" fmla="*/ 0 h 191"/>
                <a:gd name="T16" fmla="*/ 0 w 150"/>
                <a:gd name="T17" fmla="*/ 0 h 191"/>
                <a:gd name="T18" fmla="*/ 0 w 150"/>
                <a:gd name="T19" fmla="*/ 0 h 191"/>
                <a:gd name="T20" fmla="*/ 0 w 150"/>
                <a:gd name="T21" fmla="*/ 0 h 191"/>
                <a:gd name="T22" fmla="*/ 0 w 150"/>
                <a:gd name="T23" fmla="*/ 0 h 191"/>
                <a:gd name="T24" fmla="*/ 0 w 150"/>
                <a:gd name="T25" fmla="*/ 0 h 191"/>
                <a:gd name="T26" fmla="*/ 0 w 150"/>
                <a:gd name="T27" fmla="*/ 0 h 191"/>
                <a:gd name="T28" fmla="*/ 0 w 150"/>
                <a:gd name="T29" fmla="*/ 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91"/>
                <a:gd name="T47" fmla="*/ 150 w 150"/>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91">
                  <a:moveTo>
                    <a:pt x="13" y="0"/>
                  </a:moveTo>
                  <a:lnTo>
                    <a:pt x="0" y="0"/>
                  </a:lnTo>
                  <a:lnTo>
                    <a:pt x="27" y="27"/>
                  </a:lnTo>
                  <a:lnTo>
                    <a:pt x="40" y="55"/>
                  </a:lnTo>
                  <a:lnTo>
                    <a:pt x="68" y="82"/>
                  </a:lnTo>
                  <a:lnTo>
                    <a:pt x="82" y="110"/>
                  </a:lnTo>
                  <a:lnTo>
                    <a:pt x="95" y="150"/>
                  </a:lnTo>
                  <a:lnTo>
                    <a:pt x="95" y="191"/>
                  </a:lnTo>
                  <a:lnTo>
                    <a:pt x="108" y="178"/>
                  </a:lnTo>
                  <a:lnTo>
                    <a:pt x="150" y="178"/>
                  </a:lnTo>
                  <a:lnTo>
                    <a:pt x="136" y="123"/>
                  </a:lnTo>
                  <a:lnTo>
                    <a:pt x="108" y="82"/>
                  </a:lnTo>
                  <a:lnTo>
                    <a:pt x="82" y="55"/>
                  </a:lnTo>
                  <a:lnTo>
                    <a:pt x="40" y="27"/>
                  </a:lnTo>
                  <a:lnTo>
                    <a:pt x="13" y="0"/>
                  </a:lnTo>
                  <a:close/>
                </a:path>
              </a:pathLst>
            </a:custGeom>
            <a:solidFill>
              <a:srgbClr val="0E0D0D"/>
            </a:solidFill>
            <a:ln w="9525">
              <a:noFill/>
              <a:round/>
              <a:headEnd/>
              <a:tailEnd/>
            </a:ln>
          </p:spPr>
          <p:txBody>
            <a:bodyPr/>
            <a:lstStyle/>
            <a:p>
              <a:endParaRPr lang="en-US"/>
            </a:p>
          </p:txBody>
        </p:sp>
        <p:sp>
          <p:nvSpPr>
            <p:cNvPr id="15567" name="Freeform 214"/>
            <p:cNvSpPr>
              <a:spLocks/>
            </p:cNvSpPr>
            <p:nvPr/>
          </p:nvSpPr>
          <p:spPr bwMode="auto">
            <a:xfrm>
              <a:off x="2214" y="2456"/>
              <a:ext cx="50" cy="64"/>
            </a:xfrm>
            <a:custGeom>
              <a:avLst/>
              <a:gdLst>
                <a:gd name="T0" fmla="*/ 0 w 150"/>
                <a:gd name="T1" fmla="*/ 0 h 191"/>
                <a:gd name="T2" fmla="*/ 0 w 150"/>
                <a:gd name="T3" fmla="*/ 0 h 191"/>
                <a:gd name="T4" fmla="*/ 0 w 150"/>
                <a:gd name="T5" fmla="*/ 0 h 191"/>
                <a:gd name="T6" fmla="*/ 0 w 150"/>
                <a:gd name="T7" fmla="*/ 0 h 191"/>
                <a:gd name="T8" fmla="*/ 0 w 150"/>
                <a:gd name="T9" fmla="*/ 0 h 191"/>
                <a:gd name="T10" fmla="*/ 0 w 150"/>
                <a:gd name="T11" fmla="*/ 0 h 191"/>
                <a:gd name="T12" fmla="*/ 0 w 150"/>
                <a:gd name="T13" fmla="*/ 0 h 191"/>
                <a:gd name="T14" fmla="*/ 0 w 150"/>
                <a:gd name="T15" fmla="*/ 0 h 191"/>
                <a:gd name="T16" fmla="*/ 0 w 150"/>
                <a:gd name="T17" fmla="*/ 0 h 191"/>
                <a:gd name="T18" fmla="*/ 0 w 150"/>
                <a:gd name="T19" fmla="*/ 0 h 191"/>
                <a:gd name="T20" fmla="*/ 0 w 150"/>
                <a:gd name="T21" fmla="*/ 0 h 191"/>
                <a:gd name="T22" fmla="*/ 0 w 150"/>
                <a:gd name="T23" fmla="*/ 0 h 191"/>
                <a:gd name="T24" fmla="*/ 0 w 150"/>
                <a:gd name="T25" fmla="*/ 0 h 191"/>
                <a:gd name="T26" fmla="*/ 0 w 150"/>
                <a:gd name="T27" fmla="*/ 0 h 191"/>
                <a:gd name="T28" fmla="*/ 0 w 150"/>
                <a:gd name="T29" fmla="*/ 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91"/>
                <a:gd name="T47" fmla="*/ 150 w 150"/>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91">
                  <a:moveTo>
                    <a:pt x="13" y="0"/>
                  </a:moveTo>
                  <a:lnTo>
                    <a:pt x="0" y="0"/>
                  </a:lnTo>
                  <a:lnTo>
                    <a:pt x="27" y="27"/>
                  </a:lnTo>
                  <a:lnTo>
                    <a:pt x="40" y="55"/>
                  </a:lnTo>
                  <a:lnTo>
                    <a:pt x="68" y="82"/>
                  </a:lnTo>
                  <a:lnTo>
                    <a:pt x="82" y="110"/>
                  </a:lnTo>
                  <a:lnTo>
                    <a:pt x="95" y="150"/>
                  </a:lnTo>
                  <a:lnTo>
                    <a:pt x="95" y="191"/>
                  </a:lnTo>
                  <a:lnTo>
                    <a:pt x="108" y="178"/>
                  </a:lnTo>
                  <a:lnTo>
                    <a:pt x="150" y="178"/>
                  </a:lnTo>
                  <a:lnTo>
                    <a:pt x="136" y="123"/>
                  </a:lnTo>
                  <a:lnTo>
                    <a:pt x="108" y="82"/>
                  </a:lnTo>
                  <a:lnTo>
                    <a:pt x="82" y="55"/>
                  </a:lnTo>
                  <a:lnTo>
                    <a:pt x="40" y="27"/>
                  </a:lnTo>
                  <a:lnTo>
                    <a:pt x="13" y="0"/>
                  </a:lnTo>
                </a:path>
              </a:pathLst>
            </a:custGeom>
            <a:noFill/>
            <a:ln w="0">
              <a:solidFill>
                <a:srgbClr val="000000"/>
              </a:solidFill>
              <a:round/>
              <a:headEnd/>
              <a:tailEnd/>
            </a:ln>
          </p:spPr>
          <p:txBody>
            <a:bodyPr/>
            <a:lstStyle/>
            <a:p>
              <a:endParaRPr lang="en-US"/>
            </a:p>
          </p:txBody>
        </p:sp>
        <p:sp>
          <p:nvSpPr>
            <p:cNvPr id="15568" name="Freeform 215"/>
            <p:cNvSpPr>
              <a:spLocks/>
            </p:cNvSpPr>
            <p:nvPr/>
          </p:nvSpPr>
          <p:spPr bwMode="auto">
            <a:xfrm>
              <a:off x="2214" y="2456"/>
              <a:ext cx="50" cy="64"/>
            </a:xfrm>
            <a:custGeom>
              <a:avLst/>
              <a:gdLst>
                <a:gd name="T0" fmla="*/ 0 w 150"/>
                <a:gd name="T1" fmla="*/ 0 h 191"/>
                <a:gd name="T2" fmla="*/ 0 w 150"/>
                <a:gd name="T3" fmla="*/ 0 h 191"/>
                <a:gd name="T4" fmla="*/ 0 w 150"/>
                <a:gd name="T5" fmla="*/ 0 h 191"/>
                <a:gd name="T6" fmla="*/ 0 w 150"/>
                <a:gd name="T7" fmla="*/ 0 h 191"/>
                <a:gd name="T8" fmla="*/ 0 w 150"/>
                <a:gd name="T9" fmla="*/ 0 h 191"/>
                <a:gd name="T10" fmla="*/ 0 w 150"/>
                <a:gd name="T11" fmla="*/ 0 h 191"/>
                <a:gd name="T12" fmla="*/ 0 w 150"/>
                <a:gd name="T13" fmla="*/ 0 h 191"/>
                <a:gd name="T14" fmla="*/ 0 w 150"/>
                <a:gd name="T15" fmla="*/ 0 h 191"/>
                <a:gd name="T16" fmla="*/ 0 w 150"/>
                <a:gd name="T17" fmla="*/ 0 h 191"/>
                <a:gd name="T18" fmla="*/ 0 w 150"/>
                <a:gd name="T19" fmla="*/ 0 h 191"/>
                <a:gd name="T20" fmla="*/ 0 w 150"/>
                <a:gd name="T21" fmla="*/ 0 h 191"/>
                <a:gd name="T22" fmla="*/ 0 w 150"/>
                <a:gd name="T23" fmla="*/ 0 h 191"/>
                <a:gd name="T24" fmla="*/ 0 w 150"/>
                <a:gd name="T25" fmla="*/ 0 h 191"/>
                <a:gd name="T26" fmla="*/ 0 w 150"/>
                <a:gd name="T27" fmla="*/ 0 h 191"/>
                <a:gd name="T28" fmla="*/ 0 w 150"/>
                <a:gd name="T29" fmla="*/ 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91"/>
                <a:gd name="T47" fmla="*/ 150 w 150"/>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91">
                  <a:moveTo>
                    <a:pt x="13" y="0"/>
                  </a:moveTo>
                  <a:lnTo>
                    <a:pt x="0" y="0"/>
                  </a:lnTo>
                  <a:lnTo>
                    <a:pt x="27" y="27"/>
                  </a:lnTo>
                  <a:lnTo>
                    <a:pt x="40" y="55"/>
                  </a:lnTo>
                  <a:lnTo>
                    <a:pt x="68" y="82"/>
                  </a:lnTo>
                  <a:lnTo>
                    <a:pt x="82" y="110"/>
                  </a:lnTo>
                  <a:lnTo>
                    <a:pt x="95" y="150"/>
                  </a:lnTo>
                  <a:lnTo>
                    <a:pt x="95" y="191"/>
                  </a:lnTo>
                  <a:lnTo>
                    <a:pt x="108" y="178"/>
                  </a:lnTo>
                  <a:lnTo>
                    <a:pt x="150" y="178"/>
                  </a:lnTo>
                  <a:lnTo>
                    <a:pt x="136" y="123"/>
                  </a:lnTo>
                  <a:lnTo>
                    <a:pt x="108" y="82"/>
                  </a:lnTo>
                  <a:lnTo>
                    <a:pt x="82" y="55"/>
                  </a:lnTo>
                  <a:lnTo>
                    <a:pt x="40" y="27"/>
                  </a:lnTo>
                  <a:lnTo>
                    <a:pt x="13" y="0"/>
                  </a:lnTo>
                </a:path>
              </a:pathLst>
            </a:custGeom>
            <a:noFill/>
            <a:ln w="0">
              <a:solidFill>
                <a:srgbClr val="000000"/>
              </a:solidFill>
              <a:round/>
              <a:headEnd/>
              <a:tailEnd/>
            </a:ln>
          </p:spPr>
          <p:txBody>
            <a:bodyPr/>
            <a:lstStyle/>
            <a:p>
              <a:endParaRPr lang="en-US"/>
            </a:p>
          </p:txBody>
        </p:sp>
        <p:sp>
          <p:nvSpPr>
            <p:cNvPr id="15569" name="Freeform 216"/>
            <p:cNvSpPr>
              <a:spLocks/>
            </p:cNvSpPr>
            <p:nvPr/>
          </p:nvSpPr>
          <p:spPr bwMode="auto">
            <a:xfrm>
              <a:off x="1687" y="2592"/>
              <a:ext cx="73" cy="173"/>
            </a:xfrm>
            <a:custGeom>
              <a:avLst/>
              <a:gdLst>
                <a:gd name="T0" fmla="*/ 0 w 217"/>
                <a:gd name="T1" fmla="*/ 0 h 519"/>
                <a:gd name="T2" fmla="*/ 0 w 217"/>
                <a:gd name="T3" fmla="*/ 0 h 519"/>
                <a:gd name="T4" fmla="*/ 0 w 217"/>
                <a:gd name="T5" fmla="*/ 0 h 519"/>
                <a:gd name="T6" fmla="*/ 0 w 217"/>
                <a:gd name="T7" fmla="*/ 0 h 519"/>
                <a:gd name="T8" fmla="*/ 0 w 217"/>
                <a:gd name="T9" fmla="*/ 0 h 519"/>
                <a:gd name="T10" fmla="*/ 0 w 217"/>
                <a:gd name="T11" fmla="*/ 0 h 519"/>
                <a:gd name="T12" fmla="*/ 0 w 217"/>
                <a:gd name="T13" fmla="*/ 0 h 519"/>
                <a:gd name="T14" fmla="*/ 0 w 217"/>
                <a:gd name="T15" fmla="*/ 0 h 519"/>
                <a:gd name="T16" fmla="*/ 0 w 217"/>
                <a:gd name="T17" fmla="*/ 0 h 519"/>
                <a:gd name="T18" fmla="*/ 0 w 217"/>
                <a:gd name="T19" fmla="*/ 0 h 519"/>
                <a:gd name="T20" fmla="*/ 0 w 217"/>
                <a:gd name="T21" fmla="*/ 0 h 519"/>
                <a:gd name="T22" fmla="*/ 0 w 217"/>
                <a:gd name="T23" fmla="*/ 0 h 519"/>
                <a:gd name="T24" fmla="*/ 0 w 217"/>
                <a:gd name="T25" fmla="*/ 0 h 519"/>
                <a:gd name="T26" fmla="*/ 0 w 217"/>
                <a:gd name="T27" fmla="*/ 0 h 519"/>
                <a:gd name="T28" fmla="*/ 0 w 217"/>
                <a:gd name="T29" fmla="*/ 0 h 519"/>
                <a:gd name="T30" fmla="*/ 0 w 217"/>
                <a:gd name="T31" fmla="*/ 0 h 519"/>
                <a:gd name="T32" fmla="*/ 0 w 217"/>
                <a:gd name="T33" fmla="*/ 0 h 519"/>
                <a:gd name="T34" fmla="*/ 0 w 217"/>
                <a:gd name="T35" fmla="*/ 0 h 519"/>
                <a:gd name="T36" fmla="*/ 0 w 217"/>
                <a:gd name="T37" fmla="*/ 0 h 519"/>
                <a:gd name="T38" fmla="*/ 0 w 217"/>
                <a:gd name="T39" fmla="*/ 0 h 519"/>
                <a:gd name="T40" fmla="*/ 0 w 217"/>
                <a:gd name="T41" fmla="*/ 0 h 519"/>
                <a:gd name="T42" fmla="*/ 0 w 217"/>
                <a:gd name="T43" fmla="*/ 0 h 519"/>
                <a:gd name="T44" fmla="*/ 0 w 217"/>
                <a:gd name="T45" fmla="*/ 0 h 519"/>
                <a:gd name="T46" fmla="*/ 0 w 217"/>
                <a:gd name="T47" fmla="*/ 0 h 519"/>
                <a:gd name="T48" fmla="*/ 0 w 217"/>
                <a:gd name="T49" fmla="*/ 0 h 519"/>
                <a:gd name="T50" fmla="*/ 0 w 217"/>
                <a:gd name="T51" fmla="*/ 0 h 519"/>
                <a:gd name="T52" fmla="*/ 0 w 217"/>
                <a:gd name="T53" fmla="*/ 0 h 5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519"/>
                <a:gd name="T83" fmla="*/ 217 w 217"/>
                <a:gd name="T84" fmla="*/ 519 h 5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519">
                  <a:moveTo>
                    <a:pt x="217" y="0"/>
                  </a:moveTo>
                  <a:lnTo>
                    <a:pt x="164" y="55"/>
                  </a:lnTo>
                  <a:lnTo>
                    <a:pt x="122" y="109"/>
                  </a:lnTo>
                  <a:lnTo>
                    <a:pt x="96" y="164"/>
                  </a:lnTo>
                  <a:lnTo>
                    <a:pt x="68" y="192"/>
                  </a:lnTo>
                  <a:lnTo>
                    <a:pt x="54" y="219"/>
                  </a:lnTo>
                  <a:lnTo>
                    <a:pt x="41" y="273"/>
                  </a:lnTo>
                  <a:lnTo>
                    <a:pt x="27" y="313"/>
                  </a:lnTo>
                  <a:lnTo>
                    <a:pt x="27" y="328"/>
                  </a:lnTo>
                  <a:lnTo>
                    <a:pt x="41" y="368"/>
                  </a:lnTo>
                  <a:lnTo>
                    <a:pt x="54" y="409"/>
                  </a:lnTo>
                  <a:lnTo>
                    <a:pt x="68" y="451"/>
                  </a:lnTo>
                  <a:lnTo>
                    <a:pt x="96" y="464"/>
                  </a:lnTo>
                  <a:lnTo>
                    <a:pt x="149" y="505"/>
                  </a:lnTo>
                  <a:lnTo>
                    <a:pt x="149" y="519"/>
                  </a:lnTo>
                  <a:lnTo>
                    <a:pt x="68" y="477"/>
                  </a:lnTo>
                  <a:lnTo>
                    <a:pt x="54" y="464"/>
                  </a:lnTo>
                  <a:lnTo>
                    <a:pt x="27" y="409"/>
                  </a:lnTo>
                  <a:lnTo>
                    <a:pt x="0" y="368"/>
                  </a:lnTo>
                  <a:lnTo>
                    <a:pt x="0" y="313"/>
                  </a:lnTo>
                  <a:lnTo>
                    <a:pt x="0" y="273"/>
                  </a:lnTo>
                  <a:lnTo>
                    <a:pt x="27" y="219"/>
                  </a:lnTo>
                  <a:lnTo>
                    <a:pt x="41" y="177"/>
                  </a:lnTo>
                  <a:lnTo>
                    <a:pt x="68" y="137"/>
                  </a:lnTo>
                  <a:lnTo>
                    <a:pt x="109" y="82"/>
                  </a:lnTo>
                  <a:lnTo>
                    <a:pt x="164" y="0"/>
                  </a:lnTo>
                  <a:lnTo>
                    <a:pt x="217" y="0"/>
                  </a:lnTo>
                  <a:close/>
                </a:path>
              </a:pathLst>
            </a:custGeom>
            <a:solidFill>
              <a:srgbClr val="0E0D0D"/>
            </a:solidFill>
            <a:ln w="9525">
              <a:noFill/>
              <a:round/>
              <a:headEnd/>
              <a:tailEnd/>
            </a:ln>
          </p:spPr>
          <p:txBody>
            <a:bodyPr/>
            <a:lstStyle/>
            <a:p>
              <a:endParaRPr lang="en-US"/>
            </a:p>
          </p:txBody>
        </p:sp>
        <p:sp>
          <p:nvSpPr>
            <p:cNvPr id="15570" name="Freeform 217"/>
            <p:cNvSpPr>
              <a:spLocks/>
            </p:cNvSpPr>
            <p:nvPr/>
          </p:nvSpPr>
          <p:spPr bwMode="auto">
            <a:xfrm>
              <a:off x="1687" y="2592"/>
              <a:ext cx="73" cy="173"/>
            </a:xfrm>
            <a:custGeom>
              <a:avLst/>
              <a:gdLst>
                <a:gd name="T0" fmla="*/ 0 w 217"/>
                <a:gd name="T1" fmla="*/ 0 h 519"/>
                <a:gd name="T2" fmla="*/ 0 w 217"/>
                <a:gd name="T3" fmla="*/ 0 h 519"/>
                <a:gd name="T4" fmla="*/ 0 w 217"/>
                <a:gd name="T5" fmla="*/ 0 h 519"/>
                <a:gd name="T6" fmla="*/ 0 w 217"/>
                <a:gd name="T7" fmla="*/ 0 h 519"/>
                <a:gd name="T8" fmla="*/ 0 w 217"/>
                <a:gd name="T9" fmla="*/ 0 h 519"/>
                <a:gd name="T10" fmla="*/ 0 w 217"/>
                <a:gd name="T11" fmla="*/ 0 h 519"/>
                <a:gd name="T12" fmla="*/ 0 w 217"/>
                <a:gd name="T13" fmla="*/ 0 h 519"/>
                <a:gd name="T14" fmla="*/ 0 w 217"/>
                <a:gd name="T15" fmla="*/ 0 h 519"/>
                <a:gd name="T16" fmla="*/ 0 w 217"/>
                <a:gd name="T17" fmla="*/ 0 h 519"/>
                <a:gd name="T18" fmla="*/ 0 w 217"/>
                <a:gd name="T19" fmla="*/ 0 h 519"/>
                <a:gd name="T20" fmla="*/ 0 w 217"/>
                <a:gd name="T21" fmla="*/ 0 h 519"/>
                <a:gd name="T22" fmla="*/ 0 w 217"/>
                <a:gd name="T23" fmla="*/ 0 h 519"/>
                <a:gd name="T24" fmla="*/ 0 w 217"/>
                <a:gd name="T25" fmla="*/ 0 h 519"/>
                <a:gd name="T26" fmla="*/ 0 w 217"/>
                <a:gd name="T27" fmla="*/ 0 h 519"/>
                <a:gd name="T28" fmla="*/ 0 w 217"/>
                <a:gd name="T29" fmla="*/ 0 h 519"/>
                <a:gd name="T30" fmla="*/ 0 w 217"/>
                <a:gd name="T31" fmla="*/ 0 h 519"/>
                <a:gd name="T32" fmla="*/ 0 w 217"/>
                <a:gd name="T33" fmla="*/ 0 h 519"/>
                <a:gd name="T34" fmla="*/ 0 w 217"/>
                <a:gd name="T35" fmla="*/ 0 h 519"/>
                <a:gd name="T36" fmla="*/ 0 w 217"/>
                <a:gd name="T37" fmla="*/ 0 h 519"/>
                <a:gd name="T38" fmla="*/ 0 w 217"/>
                <a:gd name="T39" fmla="*/ 0 h 519"/>
                <a:gd name="T40" fmla="*/ 0 w 217"/>
                <a:gd name="T41" fmla="*/ 0 h 519"/>
                <a:gd name="T42" fmla="*/ 0 w 217"/>
                <a:gd name="T43" fmla="*/ 0 h 519"/>
                <a:gd name="T44" fmla="*/ 0 w 217"/>
                <a:gd name="T45" fmla="*/ 0 h 519"/>
                <a:gd name="T46" fmla="*/ 0 w 217"/>
                <a:gd name="T47" fmla="*/ 0 h 519"/>
                <a:gd name="T48" fmla="*/ 0 w 217"/>
                <a:gd name="T49" fmla="*/ 0 h 519"/>
                <a:gd name="T50" fmla="*/ 0 w 217"/>
                <a:gd name="T51" fmla="*/ 0 h 519"/>
                <a:gd name="T52" fmla="*/ 0 w 217"/>
                <a:gd name="T53" fmla="*/ 0 h 5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519"/>
                <a:gd name="T83" fmla="*/ 217 w 217"/>
                <a:gd name="T84" fmla="*/ 519 h 5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519">
                  <a:moveTo>
                    <a:pt x="217" y="0"/>
                  </a:moveTo>
                  <a:lnTo>
                    <a:pt x="164" y="55"/>
                  </a:lnTo>
                  <a:lnTo>
                    <a:pt x="122" y="109"/>
                  </a:lnTo>
                  <a:lnTo>
                    <a:pt x="96" y="164"/>
                  </a:lnTo>
                  <a:lnTo>
                    <a:pt x="68" y="192"/>
                  </a:lnTo>
                  <a:lnTo>
                    <a:pt x="54" y="219"/>
                  </a:lnTo>
                  <a:lnTo>
                    <a:pt x="41" y="273"/>
                  </a:lnTo>
                  <a:lnTo>
                    <a:pt x="27" y="313"/>
                  </a:lnTo>
                  <a:lnTo>
                    <a:pt x="27" y="328"/>
                  </a:lnTo>
                  <a:lnTo>
                    <a:pt x="41" y="368"/>
                  </a:lnTo>
                  <a:lnTo>
                    <a:pt x="54" y="409"/>
                  </a:lnTo>
                  <a:lnTo>
                    <a:pt x="68" y="451"/>
                  </a:lnTo>
                  <a:lnTo>
                    <a:pt x="96" y="464"/>
                  </a:lnTo>
                  <a:lnTo>
                    <a:pt x="149" y="505"/>
                  </a:lnTo>
                  <a:lnTo>
                    <a:pt x="149" y="519"/>
                  </a:lnTo>
                  <a:lnTo>
                    <a:pt x="68" y="477"/>
                  </a:lnTo>
                  <a:lnTo>
                    <a:pt x="54" y="464"/>
                  </a:lnTo>
                  <a:lnTo>
                    <a:pt x="27" y="409"/>
                  </a:lnTo>
                  <a:lnTo>
                    <a:pt x="0" y="368"/>
                  </a:lnTo>
                  <a:lnTo>
                    <a:pt x="0" y="313"/>
                  </a:lnTo>
                  <a:lnTo>
                    <a:pt x="0" y="273"/>
                  </a:lnTo>
                  <a:lnTo>
                    <a:pt x="27" y="219"/>
                  </a:lnTo>
                  <a:lnTo>
                    <a:pt x="41" y="177"/>
                  </a:lnTo>
                  <a:lnTo>
                    <a:pt x="68" y="137"/>
                  </a:lnTo>
                  <a:lnTo>
                    <a:pt x="109" y="82"/>
                  </a:lnTo>
                  <a:lnTo>
                    <a:pt x="164" y="0"/>
                  </a:lnTo>
                  <a:lnTo>
                    <a:pt x="217" y="0"/>
                  </a:lnTo>
                </a:path>
              </a:pathLst>
            </a:custGeom>
            <a:noFill/>
            <a:ln w="0">
              <a:solidFill>
                <a:srgbClr val="000000"/>
              </a:solidFill>
              <a:round/>
              <a:headEnd/>
              <a:tailEnd/>
            </a:ln>
          </p:spPr>
          <p:txBody>
            <a:bodyPr/>
            <a:lstStyle/>
            <a:p>
              <a:endParaRPr lang="en-US"/>
            </a:p>
          </p:txBody>
        </p:sp>
        <p:sp>
          <p:nvSpPr>
            <p:cNvPr id="15571" name="Freeform 218"/>
            <p:cNvSpPr>
              <a:spLocks/>
            </p:cNvSpPr>
            <p:nvPr/>
          </p:nvSpPr>
          <p:spPr bwMode="auto">
            <a:xfrm>
              <a:off x="1687" y="2592"/>
              <a:ext cx="73" cy="173"/>
            </a:xfrm>
            <a:custGeom>
              <a:avLst/>
              <a:gdLst>
                <a:gd name="T0" fmla="*/ 0 w 217"/>
                <a:gd name="T1" fmla="*/ 0 h 519"/>
                <a:gd name="T2" fmla="*/ 0 w 217"/>
                <a:gd name="T3" fmla="*/ 0 h 519"/>
                <a:gd name="T4" fmla="*/ 0 w 217"/>
                <a:gd name="T5" fmla="*/ 0 h 519"/>
                <a:gd name="T6" fmla="*/ 0 w 217"/>
                <a:gd name="T7" fmla="*/ 0 h 519"/>
                <a:gd name="T8" fmla="*/ 0 w 217"/>
                <a:gd name="T9" fmla="*/ 0 h 519"/>
                <a:gd name="T10" fmla="*/ 0 w 217"/>
                <a:gd name="T11" fmla="*/ 0 h 519"/>
                <a:gd name="T12" fmla="*/ 0 w 217"/>
                <a:gd name="T13" fmla="*/ 0 h 519"/>
                <a:gd name="T14" fmla="*/ 0 w 217"/>
                <a:gd name="T15" fmla="*/ 0 h 519"/>
                <a:gd name="T16" fmla="*/ 0 w 217"/>
                <a:gd name="T17" fmla="*/ 0 h 519"/>
                <a:gd name="T18" fmla="*/ 0 w 217"/>
                <a:gd name="T19" fmla="*/ 0 h 519"/>
                <a:gd name="T20" fmla="*/ 0 w 217"/>
                <a:gd name="T21" fmla="*/ 0 h 519"/>
                <a:gd name="T22" fmla="*/ 0 w 217"/>
                <a:gd name="T23" fmla="*/ 0 h 519"/>
                <a:gd name="T24" fmla="*/ 0 w 217"/>
                <a:gd name="T25" fmla="*/ 0 h 519"/>
                <a:gd name="T26" fmla="*/ 0 w 217"/>
                <a:gd name="T27" fmla="*/ 0 h 519"/>
                <a:gd name="T28" fmla="*/ 0 w 217"/>
                <a:gd name="T29" fmla="*/ 0 h 519"/>
                <a:gd name="T30" fmla="*/ 0 w 217"/>
                <a:gd name="T31" fmla="*/ 0 h 519"/>
                <a:gd name="T32" fmla="*/ 0 w 217"/>
                <a:gd name="T33" fmla="*/ 0 h 519"/>
                <a:gd name="T34" fmla="*/ 0 w 217"/>
                <a:gd name="T35" fmla="*/ 0 h 519"/>
                <a:gd name="T36" fmla="*/ 0 w 217"/>
                <a:gd name="T37" fmla="*/ 0 h 519"/>
                <a:gd name="T38" fmla="*/ 0 w 217"/>
                <a:gd name="T39" fmla="*/ 0 h 519"/>
                <a:gd name="T40" fmla="*/ 0 w 217"/>
                <a:gd name="T41" fmla="*/ 0 h 519"/>
                <a:gd name="T42" fmla="*/ 0 w 217"/>
                <a:gd name="T43" fmla="*/ 0 h 519"/>
                <a:gd name="T44" fmla="*/ 0 w 217"/>
                <a:gd name="T45" fmla="*/ 0 h 519"/>
                <a:gd name="T46" fmla="*/ 0 w 217"/>
                <a:gd name="T47" fmla="*/ 0 h 519"/>
                <a:gd name="T48" fmla="*/ 0 w 217"/>
                <a:gd name="T49" fmla="*/ 0 h 519"/>
                <a:gd name="T50" fmla="*/ 0 w 217"/>
                <a:gd name="T51" fmla="*/ 0 h 519"/>
                <a:gd name="T52" fmla="*/ 0 w 217"/>
                <a:gd name="T53" fmla="*/ 0 h 5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519"/>
                <a:gd name="T83" fmla="*/ 217 w 217"/>
                <a:gd name="T84" fmla="*/ 519 h 5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519">
                  <a:moveTo>
                    <a:pt x="217" y="0"/>
                  </a:moveTo>
                  <a:lnTo>
                    <a:pt x="164" y="55"/>
                  </a:lnTo>
                  <a:lnTo>
                    <a:pt x="122" y="109"/>
                  </a:lnTo>
                  <a:lnTo>
                    <a:pt x="96" y="164"/>
                  </a:lnTo>
                  <a:lnTo>
                    <a:pt x="68" y="192"/>
                  </a:lnTo>
                  <a:lnTo>
                    <a:pt x="54" y="219"/>
                  </a:lnTo>
                  <a:lnTo>
                    <a:pt x="41" y="273"/>
                  </a:lnTo>
                  <a:lnTo>
                    <a:pt x="27" y="313"/>
                  </a:lnTo>
                  <a:lnTo>
                    <a:pt x="27" y="328"/>
                  </a:lnTo>
                  <a:lnTo>
                    <a:pt x="41" y="368"/>
                  </a:lnTo>
                  <a:lnTo>
                    <a:pt x="54" y="409"/>
                  </a:lnTo>
                  <a:lnTo>
                    <a:pt x="68" y="451"/>
                  </a:lnTo>
                  <a:lnTo>
                    <a:pt x="96" y="464"/>
                  </a:lnTo>
                  <a:lnTo>
                    <a:pt x="149" y="505"/>
                  </a:lnTo>
                  <a:lnTo>
                    <a:pt x="149" y="519"/>
                  </a:lnTo>
                  <a:lnTo>
                    <a:pt x="68" y="477"/>
                  </a:lnTo>
                  <a:lnTo>
                    <a:pt x="54" y="464"/>
                  </a:lnTo>
                  <a:lnTo>
                    <a:pt x="27" y="409"/>
                  </a:lnTo>
                  <a:lnTo>
                    <a:pt x="0" y="368"/>
                  </a:lnTo>
                  <a:lnTo>
                    <a:pt x="0" y="313"/>
                  </a:lnTo>
                  <a:lnTo>
                    <a:pt x="0" y="273"/>
                  </a:lnTo>
                  <a:lnTo>
                    <a:pt x="27" y="219"/>
                  </a:lnTo>
                  <a:lnTo>
                    <a:pt x="41" y="177"/>
                  </a:lnTo>
                  <a:lnTo>
                    <a:pt x="68" y="137"/>
                  </a:lnTo>
                  <a:lnTo>
                    <a:pt x="109" y="82"/>
                  </a:lnTo>
                  <a:lnTo>
                    <a:pt x="164" y="0"/>
                  </a:lnTo>
                  <a:lnTo>
                    <a:pt x="217" y="0"/>
                  </a:lnTo>
                </a:path>
              </a:pathLst>
            </a:custGeom>
            <a:noFill/>
            <a:ln w="0">
              <a:solidFill>
                <a:srgbClr val="000000"/>
              </a:solidFill>
              <a:round/>
              <a:headEnd/>
              <a:tailEnd/>
            </a:ln>
          </p:spPr>
          <p:txBody>
            <a:bodyPr/>
            <a:lstStyle/>
            <a:p>
              <a:endParaRPr lang="en-US"/>
            </a:p>
          </p:txBody>
        </p:sp>
        <p:sp>
          <p:nvSpPr>
            <p:cNvPr id="15572" name="Freeform 219"/>
            <p:cNvSpPr>
              <a:spLocks/>
            </p:cNvSpPr>
            <p:nvPr/>
          </p:nvSpPr>
          <p:spPr bwMode="auto">
            <a:xfrm>
              <a:off x="1901" y="2606"/>
              <a:ext cx="59" cy="96"/>
            </a:xfrm>
            <a:custGeom>
              <a:avLst/>
              <a:gdLst>
                <a:gd name="T0" fmla="*/ 0 w 178"/>
                <a:gd name="T1" fmla="*/ 0 h 287"/>
                <a:gd name="T2" fmla="*/ 0 w 178"/>
                <a:gd name="T3" fmla="*/ 0 h 287"/>
                <a:gd name="T4" fmla="*/ 0 w 178"/>
                <a:gd name="T5" fmla="*/ 0 h 287"/>
                <a:gd name="T6" fmla="*/ 0 w 178"/>
                <a:gd name="T7" fmla="*/ 0 h 287"/>
                <a:gd name="T8" fmla="*/ 0 w 178"/>
                <a:gd name="T9" fmla="*/ 0 h 287"/>
                <a:gd name="T10" fmla="*/ 0 w 178"/>
                <a:gd name="T11" fmla="*/ 0 h 287"/>
                <a:gd name="T12" fmla="*/ 0 w 178"/>
                <a:gd name="T13" fmla="*/ 0 h 287"/>
                <a:gd name="T14" fmla="*/ 0 w 178"/>
                <a:gd name="T15" fmla="*/ 0 h 287"/>
                <a:gd name="T16" fmla="*/ 0 w 178"/>
                <a:gd name="T17" fmla="*/ 0 h 287"/>
                <a:gd name="T18" fmla="*/ 0 w 178"/>
                <a:gd name="T19" fmla="*/ 0 h 287"/>
                <a:gd name="T20" fmla="*/ 0 w 178"/>
                <a:gd name="T21" fmla="*/ 0 h 287"/>
                <a:gd name="T22" fmla="*/ 0 w 178"/>
                <a:gd name="T23" fmla="*/ 0 h 287"/>
                <a:gd name="T24" fmla="*/ 0 w 178"/>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287"/>
                <a:gd name="T41" fmla="*/ 178 w 178"/>
                <a:gd name="T42" fmla="*/ 287 h 2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287">
                  <a:moveTo>
                    <a:pt x="178" y="0"/>
                  </a:moveTo>
                  <a:lnTo>
                    <a:pt x="164" y="41"/>
                  </a:lnTo>
                  <a:lnTo>
                    <a:pt x="137" y="109"/>
                  </a:lnTo>
                  <a:lnTo>
                    <a:pt x="123" y="136"/>
                  </a:lnTo>
                  <a:lnTo>
                    <a:pt x="96" y="191"/>
                  </a:lnTo>
                  <a:lnTo>
                    <a:pt x="68" y="219"/>
                  </a:lnTo>
                  <a:lnTo>
                    <a:pt x="0" y="287"/>
                  </a:lnTo>
                  <a:lnTo>
                    <a:pt x="68" y="287"/>
                  </a:lnTo>
                  <a:lnTo>
                    <a:pt x="96" y="246"/>
                  </a:lnTo>
                  <a:lnTo>
                    <a:pt x="123" y="191"/>
                  </a:lnTo>
                  <a:lnTo>
                    <a:pt x="151" y="123"/>
                  </a:lnTo>
                  <a:lnTo>
                    <a:pt x="178" y="41"/>
                  </a:lnTo>
                  <a:lnTo>
                    <a:pt x="178" y="0"/>
                  </a:lnTo>
                  <a:close/>
                </a:path>
              </a:pathLst>
            </a:custGeom>
            <a:solidFill>
              <a:srgbClr val="0E0D0D"/>
            </a:solidFill>
            <a:ln w="9525">
              <a:noFill/>
              <a:round/>
              <a:headEnd/>
              <a:tailEnd/>
            </a:ln>
          </p:spPr>
          <p:txBody>
            <a:bodyPr/>
            <a:lstStyle/>
            <a:p>
              <a:endParaRPr lang="en-US"/>
            </a:p>
          </p:txBody>
        </p:sp>
        <p:sp>
          <p:nvSpPr>
            <p:cNvPr id="15573" name="Freeform 220"/>
            <p:cNvSpPr>
              <a:spLocks/>
            </p:cNvSpPr>
            <p:nvPr/>
          </p:nvSpPr>
          <p:spPr bwMode="auto">
            <a:xfrm>
              <a:off x="1901" y="2606"/>
              <a:ext cx="59" cy="96"/>
            </a:xfrm>
            <a:custGeom>
              <a:avLst/>
              <a:gdLst>
                <a:gd name="T0" fmla="*/ 0 w 178"/>
                <a:gd name="T1" fmla="*/ 0 h 287"/>
                <a:gd name="T2" fmla="*/ 0 w 178"/>
                <a:gd name="T3" fmla="*/ 0 h 287"/>
                <a:gd name="T4" fmla="*/ 0 w 178"/>
                <a:gd name="T5" fmla="*/ 0 h 287"/>
                <a:gd name="T6" fmla="*/ 0 w 178"/>
                <a:gd name="T7" fmla="*/ 0 h 287"/>
                <a:gd name="T8" fmla="*/ 0 w 178"/>
                <a:gd name="T9" fmla="*/ 0 h 287"/>
                <a:gd name="T10" fmla="*/ 0 w 178"/>
                <a:gd name="T11" fmla="*/ 0 h 287"/>
                <a:gd name="T12" fmla="*/ 0 w 178"/>
                <a:gd name="T13" fmla="*/ 0 h 287"/>
                <a:gd name="T14" fmla="*/ 0 w 178"/>
                <a:gd name="T15" fmla="*/ 0 h 287"/>
                <a:gd name="T16" fmla="*/ 0 w 178"/>
                <a:gd name="T17" fmla="*/ 0 h 287"/>
                <a:gd name="T18" fmla="*/ 0 w 178"/>
                <a:gd name="T19" fmla="*/ 0 h 287"/>
                <a:gd name="T20" fmla="*/ 0 w 178"/>
                <a:gd name="T21" fmla="*/ 0 h 287"/>
                <a:gd name="T22" fmla="*/ 0 w 178"/>
                <a:gd name="T23" fmla="*/ 0 h 287"/>
                <a:gd name="T24" fmla="*/ 0 w 178"/>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287"/>
                <a:gd name="T41" fmla="*/ 178 w 178"/>
                <a:gd name="T42" fmla="*/ 287 h 2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287">
                  <a:moveTo>
                    <a:pt x="178" y="0"/>
                  </a:moveTo>
                  <a:lnTo>
                    <a:pt x="164" y="41"/>
                  </a:lnTo>
                  <a:lnTo>
                    <a:pt x="137" y="109"/>
                  </a:lnTo>
                  <a:lnTo>
                    <a:pt x="123" y="136"/>
                  </a:lnTo>
                  <a:lnTo>
                    <a:pt x="96" y="191"/>
                  </a:lnTo>
                  <a:lnTo>
                    <a:pt x="68" y="219"/>
                  </a:lnTo>
                  <a:lnTo>
                    <a:pt x="0" y="287"/>
                  </a:lnTo>
                  <a:lnTo>
                    <a:pt x="68" y="287"/>
                  </a:lnTo>
                  <a:lnTo>
                    <a:pt x="96" y="246"/>
                  </a:lnTo>
                  <a:lnTo>
                    <a:pt x="123" y="191"/>
                  </a:lnTo>
                  <a:lnTo>
                    <a:pt x="151" y="123"/>
                  </a:lnTo>
                  <a:lnTo>
                    <a:pt x="178" y="41"/>
                  </a:lnTo>
                  <a:lnTo>
                    <a:pt x="178" y="0"/>
                  </a:lnTo>
                </a:path>
              </a:pathLst>
            </a:custGeom>
            <a:noFill/>
            <a:ln w="0">
              <a:solidFill>
                <a:srgbClr val="000000"/>
              </a:solidFill>
              <a:round/>
              <a:headEnd/>
              <a:tailEnd/>
            </a:ln>
          </p:spPr>
          <p:txBody>
            <a:bodyPr/>
            <a:lstStyle/>
            <a:p>
              <a:endParaRPr lang="en-US"/>
            </a:p>
          </p:txBody>
        </p:sp>
        <p:sp>
          <p:nvSpPr>
            <p:cNvPr id="15574" name="Freeform 221"/>
            <p:cNvSpPr>
              <a:spLocks/>
            </p:cNvSpPr>
            <p:nvPr/>
          </p:nvSpPr>
          <p:spPr bwMode="auto">
            <a:xfrm>
              <a:off x="1901" y="2606"/>
              <a:ext cx="59" cy="96"/>
            </a:xfrm>
            <a:custGeom>
              <a:avLst/>
              <a:gdLst>
                <a:gd name="T0" fmla="*/ 0 w 178"/>
                <a:gd name="T1" fmla="*/ 0 h 287"/>
                <a:gd name="T2" fmla="*/ 0 w 178"/>
                <a:gd name="T3" fmla="*/ 0 h 287"/>
                <a:gd name="T4" fmla="*/ 0 w 178"/>
                <a:gd name="T5" fmla="*/ 0 h 287"/>
                <a:gd name="T6" fmla="*/ 0 w 178"/>
                <a:gd name="T7" fmla="*/ 0 h 287"/>
                <a:gd name="T8" fmla="*/ 0 w 178"/>
                <a:gd name="T9" fmla="*/ 0 h 287"/>
                <a:gd name="T10" fmla="*/ 0 w 178"/>
                <a:gd name="T11" fmla="*/ 0 h 287"/>
                <a:gd name="T12" fmla="*/ 0 w 178"/>
                <a:gd name="T13" fmla="*/ 0 h 287"/>
                <a:gd name="T14" fmla="*/ 0 w 178"/>
                <a:gd name="T15" fmla="*/ 0 h 287"/>
                <a:gd name="T16" fmla="*/ 0 w 178"/>
                <a:gd name="T17" fmla="*/ 0 h 287"/>
                <a:gd name="T18" fmla="*/ 0 w 178"/>
                <a:gd name="T19" fmla="*/ 0 h 287"/>
                <a:gd name="T20" fmla="*/ 0 w 178"/>
                <a:gd name="T21" fmla="*/ 0 h 287"/>
                <a:gd name="T22" fmla="*/ 0 w 178"/>
                <a:gd name="T23" fmla="*/ 0 h 287"/>
                <a:gd name="T24" fmla="*/ 0 w 178"/>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287"/>
                <a:gd name="T41" fmla="*/ 178 w 178"/>
                <a:gd name="T42" fmla="*/ 287 h 2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287">
                  <a:moveTo>
                    <a:pt x="178" y="0"/>
                  </a:moveTo>
                  <a:lnTo>
                    <a:pt x="164" y="41"/>
                  </a:lnTo>
                  <a:lnTo>
                    <a:pt x="137" y="109"/>
                  </a:lnTo>
                  <a:lnTo>
                    <a:pt x="123" y="136"/>
                  </a:lnTo>
                  <a:lnTo>
                    <a:pt x="96" y="191"/>
                  </a:lnTo>
                  <a:lnTo>
                    <a:pt x="68" y="219"/>
                  </a:lnTo>
                  <a:lnTo>
                    <a:pt x="0" y="287"/>
                  </a:lnTo>
                  <a:lnTo>
                    <a:pt x="68" y="287"/>
                  </a:lnTo>
                  <a:lnTo>
                    <a:pt x="96" y="246"/>
                  </a:lnTo>
                  <a:lnTo>
                    <a:pt x="123" y="191"/>
                  </a:lnTo>
                  <a:lnTo>
                    <a:pt x="151" y="123"/>
                  </a:lnTo>
                  <a:lnTo>
                    <a:pt x="178" y="41"/>
                  </a:lnTo>
                  <a:lnTo>
                    <a:pt x="178" y="0"/>
                  </a:lnTo>
                </a:path>
              </a:pathLst>
            </a:custGeom>
            <a:noFill/>
            <a:ln w="0">
              <a:solidFill>
                <a:srgbClr val="000000"/>
              </a:solidFill>
              <a:round/>
              <a:headEnd/>
              <a:tailEnd/>
            </a:ln>
          </p:spPr>
          <p:txBody>
            <a:bodyPr/>
            <a:lstStyle/>
            <a:p>
              <a:endParaRPr lang="en-US"/>
            </a:p>
          </p:txBody>
        </p:sp>
        <p:sp>
          <p:nvSpPr>
            <p:cNvPr id="15575" name="Freeform 222"/>
            <p:cNvSpPr>
              <a:spLocks/>
            </p:cNvSpPr>
            <p:nvPr/>
          </p:nvSpPr>
          <p:spPr bwMode="auto">
            <a:xfrm>
              <a:off x="2264" y="2556"/>
              <a:ext cx="23" cy="109"/>
            </a:xfrm>
            <a:custGeom>
              <a:avLst/>
              <a:gdLst>
                <a:gd name="T0" fmla="*/ 0 w 68"/>
                <a:gd name="T1" fmla="*/ 0 h 327"/>
                <a:gd name="T2" fmla="*/ 0 w 68"/>
                <a:gd name="T3" fmla="*/ 0 h 327"/>
                <a:gd name="T4" fmla="*/ 0 w 68"/>
                <a:gd name="T5" fmla="*/ 0 h 327"/>
                <a:gd name="T6" fmla="*/ 0 w 68"/>
                <a:gd name="T7" fmla="*/ 0 h 327"/>
                <a:gd name="T8" fmla="*/ 0 w 68"/>
                <a:gd name="T9" fmla="*/ 0 h 327"/>
                <a:gd name="T10" fmla="*/ 0 w 68"/>
                <a:gd name="T11" fmla="*/ 0 h 327"/>
                <a:gd name="T12" fmla="*/ 0 w 68"/>
                <a:gd name="T13" fmla="*/ 0 h 327"/>
                <a:gd name="T14" fmla="*/ 0 w 68"/>
                <a:gd name="T15" fmla="*/ 0 h 327"/>
                <a:gd name="T16" fmla="*/ 0 w 68"/>
                <a:gd name="T17" fmla="*/ 0 h 327"/>
                <a:gd name="T18" fmla="*/ 0 w 68"/>
                <a:gd name="T19" fmla="*/ 0 h 327"/>
                <a:gd name="T20" fmla="*/ 0 w 68"/>
                <a:gd name="T21" fmla="*/ 0 h 327"/>
                <a:gd name="T22" fmla="*/ 0 w 68"/>
                <a:gd name="T23" fmla="*/ 0 h 327"/>
                <a:gd name="T24" fmla="*/ 0 w 68"/>
                <a:gd name="T25" fmla="*/ 0 h 327"/>
                <a:gd name="T26" fmla="*/ 0 w 68"/>
                <a:gd name="T27" fmla="*/ 0 h 3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327"/>
                <a:gd name="T44" fmla="*/ 68 w 68"/>
                <a:gd name="T45" fmla="*/ 327 h 3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327">
                  <a:moveTo>
                    <a:pt x="0" y="0"/>
                  </a:moveTo>
                  <a:lnTo>
                    <a:pt x="26" y="53"/>
                  </a:lnTo>
                  <a:lnTo>
                    <a:pt x="26" y="108"/>
                  </a:lnTo>
                  <a:lnTo>
                    <a:pt x="26" y="163"/>
                  </a:lnTo>
                  <a:lnTo>
                    <a:pt x="26" y="245"/>
                  </a:lnTo>
                  <a:lnTo>
                    <a:pt x="0" y="313"/>
                  </a:lnTo>
                  <a:lnTo>
                    <a:pt x="26" y="327"/>
                  </a:lnTo>
                  <a:lnTo>
                    <a:pt x="54" y="258"/>
                  </a:lnTo>
                  <a:lnTo>
                    <a:pt x="68" y="190"/>
                  </a:lnTo>
                  <a:lnTo>
                    <a:pt x="68" y="136"/>
                  </a:lnTo>
                  <a:lnTo>
                    <a:pt x="54" y="94"/>
                  </a:lnTo>
                  <a:lnTo>
                    <a:pt x="54" y="40"/>
                  </a:lnTo>
                  <a:lnTo>
                    <a:pt x="26" y="0"/>
                  </a:lnTo>
                  <a:lnTo>
                    <a:pt x="0" y="0"/>
                  </a:lnTo>
                  <a:close/>
                </a:path>
              </a:pathLst>
            </a:custGeom>
            <a:solidFill>
              <a:srgbClr val="0E0D0D"/>
            </a:solidFill>
            <a:ln w="9525">
              <a:noFill/>
              <a:round/>
              <a:headEnd/>
              <a:tailEnd/>
            </a:ln>
          </p:spPr>
          <p:txBody>
            <a:bodyPr/>
            <a:lstStyle/>
            <a:p>
              <a:endParaRPr lang="en-US"/>
            </a:p>
          </p:txBody>
        </p:sp>
        <p:sp>
          <p:nvSpPr>
            <p:cNvPr id="15576" name="Freeform 223"/>
            <p:cNvSpPr>
              <a:spLocks/>
            </p:cNvSpPr>
            <p:nvPr/>
          </p:nvSpPr>
          <p:spPr bwMode="auto">
            <a:xfrm>
              <a:off x="2264" y="2556"/>
              <a:ext cx="23" cy="109"/>
            </a:xfrm>
            <a:custGeom>
              <a:avLst/>
              <a:gdLst>
                <a:gd name="T0" fmla="*/ 0 w 68"/>
                <a:gd name="T1" fmla="*/ 0 h 327"/>
                <a:gd name="T2" fmla="*/ 0 w 68"/>
                <a:gd name="T3" fmla="*/ 0 h 327"/>
                <a:gd name="T4" fmla="*/ 0 w 68"/>
                <a:gd name="T5" fmla="*/ 0 h 327"/>
                <a:gd name="T6" fmla="*/ 0 w 68"/>
                <a:gd name="T7" fmla="*/ 0 h 327"/>
                <a:gd name="T8" fmla="*/ 0 w 68"/>
                <a:gd name="T9" fmla="*/ 0 h 327"/>
                <a:gd name="T10" fmla="*/ 0 w 68"/>
                <a:gd name="T11" fmla="*/ 0 h 327"/>
                <a:gd name="T12" fmla="*/ 0 w 68"/>
                <a:gd name="T13" fmla="*/ 0 h 327"/>
                <a:gd name="T14" fmla="*/ 0 w 68"/>
                <a:gd name="T15" fmla="*/ 0 h 327"/>
                <a:gd name="T16" fmla="*/ 0 w 68"/>
                <a:gd name="T17" fmla="*/ 0 h 327"/>
                <a:gd name="T18" fmla="*/ 0 w 68"/>
                <a:gd name="T19" fmla="*/ 0 h 327"/>
                <a:gd name="T20" fmla="*/ 0 w 68"/>
                <a:gd name="T21" fmla="*/ 0 h 327"/>
                <a:gd name="T22" fmla="*/ 0 w 68"/>
                <a:gd name="T23" fmla="*/ 0 h 327"/>
                <a:gd name="T24" fmla="*/ 0 w 68"/>
                <a:gd name="T25" fmla="*/ 0 h 327"/>
                <a:gd name="T26" fmla="*/ 0 w 68"/>
                <a:gd name="T27" fmla="*/ 0 h 3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327"/>
                <a:gd name="T44" fmla="*/ 68 w 68"/>
                <a:gd name="T45" fmla="*/ 327 h 3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327">
                  <a:moveTo>
                    <a:pt x="0" y="0"/>
                  </a:moveTo>
                  <a:lnTo>
                    <a:pt x="26" y="53"/>
                  </a:lnTo>
                  <a:lnTo>
                    <a:pt x="26" y="108"/>
                  </a:lnTo>
                  <a:lnTo>
                    <a:pt x="26" y="163"/>
                  </a:lnTo>
                  <a:lnTo>
                    <a:pt x="26" y="245"/>
                  </a:lnTo>
                  <a:lnTo>
                    <a:pt x="0" y="313"/>
                  </a:lnTo>
                  <a:lnTo>
                    <a:pt x="26" y="327"/>
                  </a:lnTo>
                  <a:lnTo>
                    <a:pt x="54" y="258"/>
                  </a:lnTo>
                  <a:lnTo>
                    <a:pt x="68" y="190"/>
                  </a:lnTo>
                  <a:lnTo>
                    <a:pt x="68" y="136"/>
                  </a:lnTo>
                  <a:lnTo>
                    <a:pt x="54" y="94"/>
                  </a:lnTo>
                  <a:lnTo>
                    <a:pt x="54" y="40"/>
                  </a:lnTo>
                  <a:lnTo>
                    <a:pt x="26" y="0"/>
                  </a:lnTo>
                  <a:lnTo>
                    <a:pt x="0" y="0"/>
                  </a:lnTo>
                </a:path>
              </a:pathLst>
            </a:custGeom>
            <a:noFill/>
            <a:ln w="0">
              <a:solidFill>
                <a:srgbClr val="000000"/>
              </a:solidFill>
              <a:round/>
              <a:headEnd/>
              <a:tailEnd/>
            </a:ln>
          </p:spPr>
          <p:txBody>
            <a:bodyPr/>
            <a:lstStyle/>
            <a:p>
              <a:endParaRPr lang="en-US"/>
            </a:p>
          </p:txBody>
        </p:sp>
        <p:sp>
          <p:nvSpPr>
            <p:cNvPr id="15577" name="Freeform 224"/>
            <p:cNvSpPr>
              <a:spLocks/>
            </p:cNvSpPr>
            <p:nvPr/>
          </p:nvSpPr>
          <p:spPr bwMode="auto">
            <a:xfrm>
              <a:off x="2264" y="2556"/>
              <a:ext cx="23" cy="109"/>
            </a:xfrm>
            <a:custGeom>
              <a:avLst/>
              <a:gdLst>
                <a:gd name="T0" fmla="*/ 0 w 68"/>
                <a:gd name="T1" fmla="*/ 0 h 327"/>
                <a:gd name="T2" fmla="*/ 0 w 68"/>
                <a:gd name="T3" fmla="*/ 0 h 327"/>
                <a:gd name="T4" fmla="*/ 0 w 68"/>
                <a:gd name="T5" fmla="*/ 0 h 327"/>
                <a:gd name="T6" fmla="*/ 0 w 68"/>
                <a:gd name="T7" fmla="*/ 0 h 327"/>
                <a:gd name="T8" fmla="*/ 0 w 68"/>
                <a:gd name="T9" fmla="*/ 0 h 327"/>
                <a:gd name="T10" fmla="*/ 0 w 68"/>
                <a:gd name="T11" fmla="*/ 0 h 327"/>
                <a:gd name="T12" fmla="*/ 0 w 68"/>
                <a:gd name="T13" fmla="*/ 0 h 327"/>
                <a:gd name="T14" fmla="*/ 0 w 68"/>
                <a:gd name="T15" fmla="*/ 0 h 327"/>
                <a:gd name="T16" fmla="*/ 0 w 68"/>
                <a:gd name="T17" fmla="*/ 0 h 327"/>
                <a:gd name="T18" fmla="*/ 0 w 68"/>
                <a:gd name="T19" fmla="*/ 0 h 327"/>
                <a:gd name="T20" fmla="*/ 0 w 68"/>
                <a:gd name="T21" fmla="*/ 0 h 327"/>
                <a:gd name="T22" fmla="*/ 0 w 68"/>
                <a:gd name="T23" fmla="*/ 0 h 327"/>
                <a:gd name="T24" fmla="*/ 0 w 68"/>
                <a:gd name="T25" fmla="*/ 0 h 327"/>
                <a:gd name="T26" fmla="*/ 0 w 68"/>
                <a:gd name="T27" fmla="*/ 0 h 3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327"/>
                <a:gd name="T44" fmla="*/ 68 w 68"/>
                <a:gd name="T45" fmla="*/ 327 h 3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327">
                  <a:moveTo>
                    <a:pt x="0" y="0"/>
                  </a:moveTo>
                  <a:lnTo>
                    <a:pt x="26" y="53"/>
                  </a:lnTo>
                  <a:lnTo>
                    <a:pt x="26" y="108"/>
                  </a:lnTo>
                  <a:lnTo>
                    <a:pt x="26" y="163"/>
                  </a:lnTo>
                  <a:lnTo>
                    <a:pt x="26" y="245"/>
                  </a:lnTo>
                  <a:lnTo>
                    <a:pt x="0" y="313"/>
                  </a:lnTo>
                  <a:lnTo>
                    <a:pt x="26" y="327"/>
                  </a:lnTo>
                  <a:lnTo>
                    <a:pt x="54" y="258"/>
                  </a:lnTo>
                  <a:lnTo>
                    <a:pt x="68" y="190"/>
                  </a:lnTo>
                  <a:lnTo>
                    <a:pt x="68" y="136"/>
                  </a:lnTo>
                  <a:lnTo>
                    <a:pt x="54" y="94"/>
                  </a:lnTo>
                  <a:lnTo>
                    <a:pt x="54" y="40"/>
                  </a:lnTo>
                  <a:lnTo>
                    <a:pt x="26" y="0"/>
                  </a:lnTo>
                  <a:lnTo>
                    <a:pt x="0" y="0"/>
                  </a:lnTo>
                </a:path>
              </a:pathLst>
            </a:custGeom>
            <a:noFill/>
            <a:ln w="0">
              <a:solidFill>
                <a:srgbClr val="000000"/>
              </a:solidFill>
              <a:round/>
              <a:headEnd/>
              <a:tailEnd/>
            </a:ln>
          </p:spPr>
          <p:txBody>
            <a:bodyPr/>
            <a:lstStyle/>
            <a:p>
              <a:endParaRPr lang="en-US"/>
            </a:p>
          </p:txBody>
        </p:sp>
      </p:grpSp>
      <p:sp>
        <p:nvSpPr>
          <p:cNvPr id="5122" name="Text Box 2"/>
          <p:cNvSpPr txBox="1">
            <a:spLocks noChangeArrowheads="1"/>
          </p:cNvSpPr>
          <p:nvPr/>
        </p:nvSpPr>
        <p:spPr bwMode="auto">
          <a:xfrm>
            <a:off x="304800" y="76200"/>
            <a:ext cx="5181600" cy="679450"/>
          </a:xfrm>
          <a:prstGeom prst="rect">
            <a:avLst/>
          </a:prstGeom>
          <a:noFill/>
          <a:ln w="9525">
            <a:noFill/>
            <a:miter lim="800000"/>
            <a:headEnd/>
            <a:tailEnd/>
          </a:ln>
        </p:spPr>
        <p:txBody>
          <a:bodyPr>
            <a:spAutoFit/>
          </a:bodyPr>
          <a:lstStyle/>
          <a:p>
            <a:pPr>
              <a:spcBef>
                <a:spcPct val="50000"/>
              </a:spcBef>
            </a:pPr>
            <a:r>
              <a:rPr lang="en-US" sz="2800" b="1" u="sng"/>
              <a:t>What Is A Derivative? </a:t>
            </a:r>
            <a:endParaRPr lang="en-US" b="1" u="sng"/>
          </a:p>
          <a:p>
            <a:pPr>
              <a:lnSpc>
                <a:spcPct val="80000"/>
              </a:lnSpc>
              <a:spcBef>
                <a:spcPct val="50000"/>
              </a:spcBef>
              <a:buFontTx/>
              <a:buChar char="•"/>
            </a:pPr>
            <a:endParaRPr lang="en-US" sz="800">
              <a:cs typeface="Times New Roman" pitchFamily="18" charset="0"/>
            </a:endParaRPr>
          </a:p>
        </p:txBody>
      </p:sp>
      <p:grpSp>
        <p:nvGrpSpPr>
          <p:cNvPr id="3" name="Group 38"/>
          <p:cNvGrpSpPr>
            <a:grpSpLocks/>
          </p:cNvGrpSpPr>
          <p:nvPr/>
        </p:nvGrpSpPr>
        <p:grpSpPr bwMode="auto">
          <a:xfrm>
            <a:off x="7100887" y="228600"/>
            <a:ext cx="747713" cy="6629400"/>
            <a:chOff x="4349" y="0"/>
            <a:chExt cx="471" cy="4176"/>
          </a:xfrm>
        </p:grpSpPr>
        <p:sp>
          <p:nvSpPr>
            <p:cNvPr id="15383" name="Rectangle 15"/>
            <p:cNvSpPr>
              <a:spLocks noChangeArrowheads="1"/>
            </p:cNvSpPr>
            <p:nvPr/>
          </p:nvSpPr>
          <p:spPr bwMode="auto">
            <a:xfrm>
              <a:off x="4349" y="0"/>
              <a:ext cx="210" cy="4176"/>
            </a:xfrm>
            <a:prstGeom prst="rect">
              <a:avLst/>
            </a:prstGeom>
            <a:solidFill>
              <a:srgbClr val="663300"/>
            </a:solidFill>
            <a:ln w="9525">
              <a:noFill/>
              <a:miter lim="800000"/>
              <a:headEnd/>
              <a:tailEnd/>
            </a:ln>
          </p:spPr>
          <p:txBody>
            <a:bodyPr/>
            <a:lstStyle/>
            <a:p>
              <a:endParaRPr lang="en-US"/>
            </a:p>
          </p:txBody>
        </p:sp>
        <p:grpSp>
          <p:nvGrpSpPr>
            <p:cNvPr id="4" name="Group 37"/>
            <p:cNvGrpSpPr>
              <a:grpSpLocks/>
            </p:cNvGrpSpPr>
            <p:nvPr/>
          </p:nvGrpSpPr>
          <p:grpSpPr bwMode="auto">
            <a:xfrm>
              <a:off x="4349" y="0"/>
              <a:ext cx="471" cy="4175"/>
              <a:chOff x="4349" y="0"/>
              <a:chExt cx="471" cy="4175"/>
            </a:xfrm>
          </p:grpSpPr>
          <p:sp>
            <p:nvSpPr>
              <p:cNvPr id="15385" name="Freeform 11"/>
              <p:cNvSpPr>
                <a:spLocks/>
              </p:cNvSpPr>
              <p:nvPr/>
            </p:nvSpPr>
            <p:spPr bwMode="auto">
              <a:xfrm>
                <a:off x="4349" y="0"/>
                <a:ext cx="471" cy="4175"/>
              </a:xfrm>
              <a:custGeom>
                <a:avLst/>
                <a:gdLst>
                  <a:gd name="T0" fmla="*/ 0 w 471"/>
                  <a:gd name="T1" fmla="*/ 108 h 4175"/>
                  <a:gd name="T2" fmla="*/ 209 w 471"/>
                  <a:gd name="T3" fmla="*/ 0 h 4175"/>
                  <a:gd name="T4" fmla="*/ 471 w 471"/>
                  <a:gd name="T5" fmla="*/ 108 h 4175"/>
                  <a:gd name="T6" fmla="*/ 471 w 471"/>
                  <a:gd name="T7" fmla="*/ 4121 h 4175"/>
                  <a:gd name="T8" fmla="*/ 209 w 471"/>
                  <a:gd name="T9" fmla="*/ 4175 h 4175"/>
                  <a:gd name="T10" fmla="*/ 0 w 471"/>
                  <a:gd name="T11" fmla="*/ 4066 h 4175"/>
                  <a:gd name="T12" fmla="*/ 0 w 471"/>
                  <a:gd name="T13" fmla="*/ 108 h 4175"/>
                  <a:gd name="T14" fmla="*/ 0 60000 65536"/>
                  <a:gd name="T15" fmla="*/ 0 60000 65536"/>
                  <a:gd name="T16" fmla="*/ 0 60000 65536"/>
                  <a:gd name="T17" fmla="*/ 0 60000 65536"/>
                  <a:gd name="T18" fmla="*/ 0 60000 65536"/>
                  <a:gd name="T19" fmla="*/ 0 60000 65536"/>
                  <a:gd name="T20" fmla="*/ 0 60000 65536"/>
                  <a:gd name="T21" fmla="*/ 0 w 471"/>
                  <a:gd name="T22" fmla="*/ 0 h 4175"/>
                  <a:gd name="T23" fmla="*/ 471 w 471"/>
                  <a:gd name="T24" fmla="*/ 4175 h 4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4175">
                    <a:moveTo>
                      <a:pt x="0" y="108"/>
                    </a:moveTo>
                    <a:lnTo>
                      <a:pt x="209" y="0"/>
                    </a:lnTo>
                    <a:lnTo>
                      <a:pt x="471" y="108"/>
                    </a:lnTo>
                    <a:lnTo>
                      <a:pt x="471" y="4121"/>
                    </a:lnTo>
                    <a:lnTo>
                      <a:pt x="209" y="4175"/>
                    </a:lnTo>
                    <a:lnTo>
                      <a:pt x="0" y="4066"/>
                    </a:lnTo>
                    <a:lnTo>
                      <a:pt x="0" y="108"/>
                    </a:lnTo>
                    <a:close/>
                  </a:path>
                </a:pathLst>
              </a:custGeom>
              <a:solidFill>
                <a:srgbClr val="996633"/>
              </a:solidFill>
              <a:ln w="14288">
                <a:solidFill>
                  <a:srgbClr val="000000"/>
                </a:solidFill>
                <a:round/>
                <a:headEnd/>
                <a:tailEnd/>
              </a:ln>
            </p:spPr>
            <p:txBody>
              <a:bodyPr/>
              <a:lstStyle/>
              <a:p>
                <a:endParaRPr lang="en-US"/>
              </a:p>
            </p:txBody>
          </p:sp>
          <p:sp>
            <p:nvSpPr>
              <p:cNvPr id="15386" name="Freeform 16"/>
              <p:cNvSpPr>
                <a:spLocks/>
              </p:cNvSpPr>
              <p:nvPr/>
            </p:nvSpPr>
            <p:spPr bwMode="auto">
              <a:xfrm>
                <a:off x="4349" y="0"/>
                <a:ext cx="209" cy="4175"/>
              </a:xfrm>
              <a:custGeom>
                <a:avLst/>
                <a:gdLst>
                  <a:gd name="T0" fmla="*/ 0 w 209"/>
                  <a:gd name="T1" fmla="*/ 108 h 4175"/>
                  <a:gd name="T2" fmla="*/ 209 w 209"/>
                  <a:gd name="T3" fmla="*/ 0 h 4175"/>
                  <a:gd name="T4" fmla="*/ 209 w 209"/>
                  <a:gd name="T5" fmla="*/ 4175 h 4175"/>
                  <a:gd name="T6" fmla="*/ 0 w 209"/>
                  <a:gd name="T7" fmla="*/ 4066 h 4175"/>
                  <a:gd name="T8" fmla="*/ 0 w 209"/>
                  <a:gd name="T9" fmla="*/ 108 h 4175"/>
                  <a:gd name="T10" fmla="*/ 0 60000 65536"/>
                  <a:gd name="T11" fmla="*/ 0 60000 65536"/>
                  <a:gd name="T12" fmla="*/ 0 60000 65536"/>
                  <a:gd name="T13" fmla="*/ 0 60000 65536"/>
                  <a:gd name="T14" fmla="*/ 0 60000 65536"/>
                  <a:gd name="T15" fmla="*/ 0 w 209"/>
                  <a:gd name="T16" fmla="*/ 0 h 4175"/>
                  <a:gd name="T17" fmla="*/ 209 w 209"/>
                  <a:gd name="T18" fmla="*/ 4175 h 4175"/>
                </a:gdLst>
                <a:ahLst/>
                <a:cxnLst>
                  <a:cxn ang="T10">
                    <a:pos x="T0" y="T1"/>
                  </a:cxn>
                  <a:cxn ang="T11">
                    <a:pos x="T2" y="T3"/>
                  </a:cxn>
                  <a:cxn ang="T12">
                    <a:pos x="T4" y="T5"/>
                  </a:cxn>
                  <a:cxn ang="T13">
                    <a:pos x="T6" y="T7"/>
                  </a:cxn>
                  <a:cxn ang="T14">
                    <a:pos x="T8" y="T9"/>
                  </a:cxn>
                </a:cxnLst>
                <a:rect l="T15" t="T16" r="T17" b="T18"/>
                <a:pathLst>
                  <a:path w="209" h="4175">
                    <a:moveTo>
                      <a:pt x="0" y="108"/>
                    </a:moveTo>
                    <a:lnTo>
                      <a:pt x="209" y="0"/>
                    </a:lnTo>
                    <a:lnTo>
                      <a:pt x="209" y="4175"/>
                    </a:lnTo>
                    <a:lnTo>
                      <a:pt x="0" y="4066"/>
                    </a:lnTo>
                    <a:lnTo>
                      <a:pt x="0" y="108"/>
                    </a:lnTo>
                    <a:close/>
                  </a:path>
                </a:pathLst>
              </a:custGeom>
              <a:noFill/>
              <a:ln w="14288">
                <a:solidFill>
                  <a:srgbClr val="000000"/>
                </a:solidFill>
                <a:round/>
                <a:headEnd/>
                <a:tailEnd/>
              </a:ln>
            </p:spPr>
            <p:txBody>
              <a:bodyPr/>
              <a:lstStyle/>
              <a:p>
                <a:endParaRPr lang="en-US"/>
              </a:p>
            </p:txBody>
          </p:sp>
        </p:grpSp>
      </p:grpSp>
      <p:grpSp>
        <p:nvGrpSpPr>
          <p:cNvPr id="5" name="Group 27"/>
          <p:cNvGrpSpPr>
            <a:grpSpLocks/>
          </p:cNvGrpSpPr>
          <p:nvPr/>
        </p:nvGrpSpPr>
        <p:grpSpPr bwMode="auto">
          <a:xfrm>
            <a:off x="5410200" y="223838"/>
            <a:ext cx="2957513" cy="954087"/>
            <a:chOff x="3408" y="141"/>
            <a:chExt cx="1863" cy="601"/>
          </a:xfrm>
        </p:grpSpPr>
        <p:grpSp>
          <p:nvGrpSpPr>
            <p:cNvPr id="6" name="Group 19"/>
            <p:cNvGrpSpPr>
              <a:grpSpLocks/>
            </p:cNvGrpSpPr>
            <p:nvPr/>
          </p:nvGrpSpPr>
          <p:grpSpPr bwMode="auto">
            <a:xfrm>
              <a:off x="3408" y="141"/>
              <a:ext cx="1803" cy="601"/>
              <a:chOff x="3558" y="141"/>
              <a:chExt cx="1653" cy="601"/>
            </a:xfrm>
          </p:grpSpPr>
          <p:sp>
            <p:nvSpPr>
              <p:cNvPr id="15381" name="Freeform 17"/>
              <p:cNvSpPr>
                <a:spLocks/>
              </p:cNvSpPr>
              <p:nvPr/>
            </p:nvSpPr>
            <p:spPr bwMode="auto">
              <a:xfrm>
                <a:off x="3558" y="166"/>
                <a:ext cx="1630" cy="576"/>
              </a:xfrm>
              <a:custGeom>
                <a:avLst/>
                <a:gdLst>
                  <a:gd name="T0" fmla="*/ 1594 w 1630"/>
                  <a:gd name="T1" fmla="*/ 576 h 576"/>
                  <a:gd name="T2" fmla="*/ 168 w 1630"/>
                  <a:gd name="T3" fmla="*/ 328 h 576"/>
                  <a:gd name="T4" fmla="*/ 0 w 1630"/>
                  <a:gd name="T5" fmla="*/ 120 h 576"/>
                  <a:gd name="T6" fmla="*/ 204 w 1630"/>
                  <a:gd name="T7" fmla="*/ 0 h 576"/>
                  <a:gd name="T8" fmla="*/ 1630 w 1630"/>
                  <a:gd name="T9" fmla="*/ 249 h 576"/>
                  <a:gd name="T10" fmla="*/ 1594 w 1630"/>
                  <a:gd name="T11" fmla="*/ 576 h 576"/>
                  <a:gd name="T12" fmla="*/ 0 60000 65536"/>
                  <a:gd name="T13" fmla="*/ 0 60000 65536"/>
                  <a:gd name="T14" fmla="*/ 0 60000 65536"/>
                  <a:gd name="T15" fmla="*/ 0 60000 65536"/>
                  <a:gd name="T16" fmla="*/ 0 60000 65536"/>
                  <a:gd name="T17" fmla="*/ 0 60000 65536"/>
                  <a:gd name="T18" fmla="*/ 0 w 1630"/>
                  <a:gd name="T19" fmla="*/ 0 h 576"/>
                  <a:gd name="T20" fmla="*/ 1630 w 163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630" h="576">
                    <a:moveTo>
                      <a:pt x="1594" y="576"/>
                    </a:moveTo>
                    <a:lnTo>
                      <a:pt x="168" y="328"/>
                    </a:lnTo>
                    <a:lnTo>
                      <a:pt x="0" y="120"/>
                    </a:lnTo>
                    <a:lnTo>
                      <a:pt x="204" y="0"/>
                    </a:lnTo>
                    <a:lnTo>
                      <a:pt x="1630" y="249"/>
                    </a:lnTo>
                    <a:lnTo>
                      <a:pt x="1594" y="576"/>
                    </a:lnTo>
                    <a:close/>
                  </a:path>
                </a:pathLst>
              </a:custGeom>
              <a:solidFill>
                <a:srgbClr val="B2B2B2"/>
              </a:solidFill>
              <a:ln w="14288">
                <a:solidFill>
                  <a:srgbClr val="000000"/>
                </a:solidFill>
                <a:round/>
                <a:headEnd/>
                <a:tailEnd/>
              </a:ln>
            </p:spPr>
            <p:txBody>
              <a:bodyPr/>
              <a:lstStyle/>
              <a:p>
                <a:endParaRPr lang="en-US"/>
              </a:p>
            </p:txBody>
          </p:sp>
          <p:sp>
            <p:nvSpPr>
              <p:cNvPr id="15382" name="Freeform 18"/>
              <p:cNvSpPr>
                <a:spLocks/>
              </p:cNvSpPr>
              <p:nvPr/>
            </p:nvSpPr>
            <p:spPr bwMode="auto">
              <a:xfrm>
                <a:off x="3581" y="141"/>
                <a:ext cx="1630" cy="576"/>
              </a:xfrm>
              <a:custGeom>
                <a:avLst/>
                <a:gdLst>
                  <a:gd name="T0" fmla="*/ 1594 w 1630"/>
                  <a:gd name="T1" fmla="*/ 576 h 576"/>
                  <a:gd name="T2" fmla="*/ 168 w 1630"/>
                  <a:gd name="T3" fmla="*/ 328 h 576"/>
                  <a:gd name="T4" fmla="*/ 0 w 1630"/>
                  <a:gd name="T5" fmla="*/ 120 h 576"/>
                  <a:gd name="T6" fmla="*/ 204 w 1630"/>
                  <a:gd name="T7" fmla="*/ 0 h 576"/>
                  <a:gd name="T8" fmla="*/ 1630 w 1630"/>
                  <a:gd name="T9" fmla="*/ 249 h 576"/>
                  <a:gd name="T10" fmla="*/ 1594 w 1630"/>
                  <a:gd name="T11" fmla="*/ 576 h 576"/>
                  <a:gd name="T12" fmla="*/ 0 60000 65536"/>
                  <a:gd name="T13" fmla="*/ 0 60000 65536"/>
                  <a:gd name="T14" fmla="*/ 0 60000 65536"/>
                  <a:gd name="T15" fmla="*/ 0 60000 65536"/>
                  <a:gd name="T16" fmla="*/ 0 60000 65536"/>
                  <a:gd name="T17" fmla="*/ 0 60000 65536"/>
                  <a:gd name="T18" fmla="*/ 0 w 1630"/>
                  <a:gd name="T19" fmla="*/ 0 h 576"/>
                  <a:gd name="T20" fmla="*/ 1630 w 163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630" h="576">
                    <a:moveTo>
                      <a:pt x="1594" y="576"/>
                    </a:moveTo>
                    <a:lnTo>
                      <a:pt x="168" y="328"/>
                    </a:lnTo>
                    <a:lnTo>
                      <a:pt x="0" y="120"/>
                    </a:lnTo>
                    <a:lnTo>
                      <a:pt x="204" y="0"/>
                    </a:lnTo>
                    <a:lnTo>
                      <a:pt x="1630" y="249"/>
                    </a:lnTo>
                    <a:lnTo>
                      <a:pt x="1594" y="576"/>
                    </a:lnTo>
                    <a:close/>
                  </a:path>
                </a:pathLst>
              </a:custGeom>
              <a:solidFill>
                <a:srgbClr val="FFFFFF"/>
              </a:solidFill>
              <a:ln w="14288">
                <a:solidFill>
                  <a:srgbClr val="000000"/>
                </a:solidFill>
                <a:round/>
                <a:headEnd/>
                <a:tailEnd/>
              </a:ln>
            </p:spPr>
            <p:txBody>
              <a:bodyPr/>
              <a:lstStyle/>
              <a:p>
                <a:endParaRPr lang="en-US"/>
              </a:p>
            </p:txBody>
          </p:sp>
        </p:grpSp>
        <p:sp>
          <p:nvSpPr>
            <p:cNvPr id="15380" name="Text Box 26"/>
            <p:cNvSpPr txBox="1">
              <a:spLocks noChangeArrowheads="1"/>
            </p:cNvSpPr>
            <p:nvPr/>
          </p:nvSpPr>
          <p:spPr bwMode="auto">
            <a:xfrm rot="481019">
              <a:off x="3543" y="288"/>
              <a:ext cx="1728" cy="288"/>
            </a:xfrm>
            <a:prstGeom prst="rect">
              <a:avLst/>
            </a:prstGeom>
            <a:noFill/>
            <a:ln w="9525">
              <a:noFill/>
              <a:miter lim="800000"/>
              <a:headEnd/>
              <a:tailEnd/>
            </a:ln>
          </p:spPr>
          <p:txBody>
            <a:bodyPr>
              <a:spAutoFit/>
            </a:bodyPr>
            <a:lstStyle/>
            <a:p>
              <a:pPr>
                <a:spcBef>
                  <a:spcPct val="50000"/>
                </a:spcBef>
              </a:pPr>
              <a:r>
                <a:rPr lang="en-US"/>
                <a:t>Forward Contracts</a:t>
              </a:r>
            </a:p>
          </p:txBody>
        </p:sp>
      </p:grpSp>
      <p:grpSp>
        <p:nvGrpSpPr>
          <p:cNvPr id="7" name="Group 29"/>
          <p:cNvGrpSpPr>
            <a:grpSpLocks/>
          </p:cNvGrpSpPr>
          <p:nvPr/>
        </p:nvGrpSpPr>
        <p:grpSpPr bwMode="auto">
          <a:xfrm>
            <a:off x="6505575" y="914400"/>
            <a:ext cx="2638425" cy="720725"/>
            <a:chOff x="4098" y="624"/>
            <a:chExt cx="1662" cy="454"/>
          </a:xfrm>
        </p:grpSpPr>
        <p:grpSp>
          <p:nvGrpSpPr>
            <p:cNvPr id="8" name="Group 22"/>
            <p:cNvGrpSpPr>
              <a:grpSpLocks/>
            </p:cNvGrpSpPr>
            <p:nvPr/>
          </p:nvGrpSpPr>
          <p:grpSpPr bwMode="auto">
            <a:xfrm>
              <a:off x="4098" y="624"/>
              <a:ext cx="1662" cy="454"/>
              <a:chOff x="4097" y="537"/>
              <a:chExt cx="1662" cy="454"/>
            </a:xfrm>
          </p:grpSpPr>
          <p:sp>
            <p:nvSpPr>
              <p:cNvPr id="15377" name="Freeform 20"/>
              <p:cNvSpPr>
                <a:spLocks/>
              </p:cNvSpPr>
              <p:nvPr/>
            </p:nvSpPr>
            <p:spPr bwMode="auto">
              <a:xfrm>
                <a:off x="4097" y="568"/>
                <a:ext cx="1635" cy="423"/>
              </a:xfrm>
              <a:custGeom>
                <a:avLst/>
                <a:gdLst>
                  <a:gd name="T0" fmla="*/ 4 w 1635"/>
                  <a:gd name="T1" fmla="*/ 423 h 423"/>
                  <a:gd name="T2" fmla="*/ 1446 w 1635"/>
                  <a:gd name="T3" fmla="*/ 330 h 423"/>
                  <a:gd name="T4" fmla="*/ 1635 w 1635"/>
                  <a:gd name="T5" fmla="*/ 142 h 423"/>
                  <a:gd name="T6" fmla="*/ 1445 w 1635"/>
                  <a:gd name="T7" fmla="*/ 0 h 423"/>
                  <a:gd name="T8" fmla="*/ 0 w 1635"/>
                  <a:gd name="T9" fmla="*/ 93 h 423"/>
                  <a:gd name="T10" fmla="*/ 4 w 1635"/>
                  <a:gd name="T11" fmla="*/ 423 h 423"/>
                  <a:gd name="T12" fmla="*/ 0 60000 65536"/>
                  <a:gd name="T13" fmla="*/ 0 60000 65536"/>
                  <a:gd name="T14" fmla="*/ 0 60000 65536"/>
                  <a:gd name="T15" fmla="*/ 0 60000 65536"/>
                  <a:gd name="T16" fmla="*/ 0 60000 65536"/>
                  <a:gd name="T17" fmla="*/ 0 60000 65536"/>
                  <a:gd name="T18" fmla="*/ 0 w 1635"/>
                  <a:gd name="T19" fmla="*/ 0 h 423"/>
                  <a:gd name="T20" fmla="*/ 1635 w 1635"/>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1635" h="423">
                    <a:moveTo>
                      <a:pt x="4" y="423"/>
                    </a:moveTo>
                    <a:lnTo>
                      <a:pt x="1446" y="330"/>
                    </a:lnTo>
                    <a:lnTo>
                      <a:pt x="1635" y="142"/>
                    </a:lnTo>
                    <a:lnTo>
                      <a:pt x="1445" y="0"/>
                    </a:lnTo>
                    <a:lnTo>
                      <a:pt x="0" y="93"/>
                    </a:lnTo>
                    <a:lnTo>
                      <a:pt x="4" y="423"/>
                    </a:lnTo>
                    <a:close/>
                  </a:path>
                </a:pathLst>
              </a:custGeom>
              <a:solidFill>
                <a:srgbClr val="B2B2B2"/>
              </a:solidFill>
              <a:ln w="14288">
                <a:solidFill>
                  <a:srgbClr val="000000"/>
                </a:solidFill>
                <a:round/>
                <a:headEnd/>
                <a:tailEnd/>
              </a:ln>
            </p:spPr>
            <p:txBody>
              <a:bodyPr/>
              <a:lstStyle/>
              <a:p>
                <a:endParaRPr lang="en-US"/>
              </a:p>
            </p:txBody>
          </p:sp>
          <p:sp>
            <p:nvSpPr>
              <p:cNvPr id="15378" name="Freeform 21"/>
              <p:cNvSpPr>
                <a:spLocks/>
              </p:cNvSpPr>
              <p:nvPr/>
            </p:nvSpPr>
            <p:spPr bwMode="auto">
              <a:xfrm>
                <a:off x="4126" y="537"/>
                <a:ext cx="1633" cy="422"/>
              </a:xfrm>
              <a:custGeom>
                <a:avLst/>
                <a:gdLst>
                  <a:gd name="T0" fmla="*/ 3 w 1633"/>
                  <a:gd name="T1" fmla="*/ 422 h 422"/>
                  <a:gd name="T2" fmla="*/ 1445 w 1633"/>
                  <a:gd name="T3" fmla="*/ 329 h 422"/>
                  <a:gd name="T4" fmla="*/ 1633 w 1633"/>
                  <a:gd name="T5" fmla="*/ 141 h 422"/>
                  <a:gd name="T6" fmla="*/ 1443 w 1633"/>
                  <a:gd name="T7" fmla="*/ 0 h 422"/>
                  <a:gd name="T8" fmla="*/ 0 w 1633"/>
                  <a:gd name="T9" fmla="*/ 92 h 422"/>
                  <a:gd name="T10" fmla="*/ 3 w 1633"/>
                  <a:gd name="T11" fmla="*/ 422 h 422"/>
                  <a:gd name="T12" fmla="*/ 0 60000 65536"/>
                  <a:gd name="T13" fmla="*/ 0 60000 65536"/>
                  <a:gd name="T14" fmla="*/ 0 60000 65536"/>
                  <a:gd name="T15" fmla="*/ 0 60000 65536"/>
                  <a:gd name="T16" fmla="*/ 0 60000 65536"/>
                  <a:gd name="T17" fmla="*/ 0 60000 65536"/>
                  <a:gd name="T18" fmla="*/ 0 w 1633"/>
                  <a:gd name="T19" fmla="*/ 0 h 422"/>
                  <a:gd name="T20" fmla="*/ 1633 w 1633"/>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1633" h="422">
                    <a:moveTo>
                      <a:pt x="3" y="422"/>
                    </a:moveTo>
                    <a:lnTo>
                      <a:pt x="1445" y="329"/>
                    </a:lnTo>
                    <a:lnTo>
                      <a:pt x="1633" y="141"/>
                    </a:lnTo>
                    <a:lnTo>
                      <a:pt x="1443" y="0"/>
                    </a:lnTo>
                    <a:lnTo>
                      <a:pt x="0" y="92"/>
                    </a:lnTo>
                    <a:lnTo>
                      <a:pt x="3" y="422"/>
                    </a:lnTo>
                    <a:close/>
                  </a:path>
                </a:pathLst>
              </a:custGeom>
              <a:solidFill>
                <a:srgbClr val="DDDDDD"/>
              </a:solidFill>
              <a:ln w="14288">
                <a:solidFill>
                  <a:srgbClr val="000000"/>
                </a:solidFill>
                <a:round/>
                <a:headEnd/>
                <a:tailEnd/>
              </a:ln>
            </p:spPr>
            <p:txBody>
              <a:bodyPr/>
              <a:lstStyle/>
              <a:p>
                <a:endParaRPr lang="en-US"/>
              </a:p>
            </p:txBody>
          </p:sp>
        </p:grpSp>
        <p:sp>
          <p:nvSpPr>
            <p:cNvPr id="15376" name="Text Box 28"/>
            <p:cNvSpPr txBox="1">
              <a:spLocks noChangeArrowheads="1"/>
            </p:cNvSpPr>
            <p:nvPr/>
          </p:nvSpPr>
          <p:spPr bwMode="auto">
            <a:xfrm rot="-250804">
              <a:off x="4176" y="648"/>
              <a:ext cx="1488" cy="288"/>
            </a:xfrm>
            <a:prstGeom prst="rect">
              <a:avLst/>
            </a:prstGeom>
            <a:noFill/>
            <a:ln w="9525">
              <a:noFill/>
              <a:miter lim="800000"/>
              <a:headEnd/>
              <a:tailEnd/>
            </a:ln>
          </p:spPr>
          <p:txBody>
            <a:bodyPr>
              <a:spAutoFit/>
            </a:bodyPr>
            <a:lstStyle/>
            <a:p>
              <a:pPr>
                <a:spcBef>
                  <a:spcPct val="50000"/>
                </a:spcBef>
              </a:pPr>
              <a:r>
                <a:rPr lang="en-US"/>
                <a:t>Financial Futures</a:t>
              </a:r>
            </a:p>
          </p:txBody>
        </p:sp>
      </p:grpSp>
      <p:graphicFrame>
        <p:nvGraphicFramePr>
          <p:cNvPr id="218" name="Table 217"/>
          <p:cNvGraphicFramePr>
            <a:graphicFrameLocks noGrp="1"/>
          </p:cNvGraphicFramePr>
          <p:nvPr/>
        </p:nvGraphicFramePr>
        <p:xfrm>
          <a:off x="304801" y="2514600"/>
          <a:ext cx="6553198" cy="4091994"/>
        </p:xfrm>
        <a:graphic>
          <a:graphicData uri="http://schemas.openxmlformats.org/drawingml/2006/table">
            <a:tbl>
              <a:tblPr/>
              <a:tblGrid>
                <a:gridCol w="453507"/>
                <a:gridCol w="2902455"/>
                <a:gridCol w="3197236"/>
              </a:tblGrid>
              <a:tr h="574720">
                <a:tc>
                  <a:txBody>
                    <a:bodyPr/>
                    <a:lstStyle/>
                    <a:p>
                      <a:pPr algn="l" fontAlgn="b"/>
                      <a:r>
                        <a:rPr lang="en-US" sz="2400" b="0" i="0" u="none" strike="noStrike" dirty="0">
                          <a:solidFill>
                            <a:srgbClr val="000000"/>
                          </a:solidFill>
                          <a:latin typeface="Calibri"/>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latin typeface="Calibri"/>
                        </a:rPr>
                        <a:t>Forwards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latin typeface="Calibri"/>
                        </a:rPr>
                        <a:t>Futures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7352">
                <a:tc>
                  <a:txBody>
                    <a:bodyPr/>
                    <a:lstStyle/>
                    <a:p>
                      <a:pPr algn="l" fontAlgn="b"/>
                      <a:r>
                        <a:rPr lang="en-US" sz="2400" b="0" i="0" u="none" strike="noStrike">
                          <a:solidFill>
                            <a:srgbClr val="000000"/>
                          </a:solidFill>
                          <a:latin typeface="Calibri"/>
                        </a:rPr>
                        <a:t>a</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Private Agreements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latin typeface="Calibri"/>
                        </a:rPr>
                        <a:t>Traded on Exchanges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352">
                <a:tc>
                  <a:txBody>
                    <a:bodyPr/>
                    <a:lstStyle/>
                    <a:p>
                      <a:pPr algn="l" fontAlgn="b"/>
                      <a:r>
                        <a:rPr lang="en-US" sz="2400" b="0" i="0" u="none" strike="noStrike">
                          <a:solidFill>
                            <a:srgbClr val="000000"/>
                          </a:solidFill>
                          <a:latin typeface="Calibri"/>
                        </a:rPr>
                        <a:t>b</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Chances of defaults exists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latin typeface="Calibri"/>
                        </a:rPr>
                        <a:t>Standardized/ Governing Body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4704">
                <a:tc>
                  <a:txBody>
                    <a:bodyPr/>
                    <a:lstStyle/>
                    <a:p>
                      <a:pPr algn="l" fontAlgn="b"/>
                      <a:r>
                        <a:rPr lang="en-US" sz="2400" b="0" i="0" u="none" strike="noStrike">
                          <a:solidFill>
                            <a:srgbClr val="000000"/>
                          </a:solidFill>
                          <a:latin typeface="Calibri"/>
                        </a:rPr>
                        <a:t>c</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latin typeface="Calibri"/>
                        </a:rPr>
                        <a:t>None to gurantee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Have Clearing Houses which </a:t>
                      </a:r>
                      <a:r>
                        <a:rPr lang="en-US" sz="2400" b="0" i="0" u="none" strike="noStrike" dirty="0" smtClean="0">
                          <a:solidFill>
                            <a:srgbClr val="000000"/>
                          </a:solidFill>
                          <a:latin typeface="Calibri"/>
                        </a:rPr>
                        <a:t>guarantee </a:t>
                      </a:r>
                      <a:r>
                        <a:rPr lang="en-US" sz="2400" b="0" i="0" u="none" strike="noStrike" dirty="0">
                          <a:solidFill>
                            <a:srgbClr val="000000"/>
                          </a:solidFill>
                          <a:latin typeface="Calibri"/>
                        </a:rPr>
                        <a:t>the transaction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22072">
                <a:tc>
                  <a:txBody>
                    <a:bodyPr/>
                    <a:lstStyle/>
                    <a:p>
                      <a:pPr algn="l" fontAlgn="b"/>
                      <a:r>
                        <a:rPr lang="en-US" sz="2400" b="0" i="0" u="none" strike="noStrike">
                          <a:solidFill>
                            <a:srgbClr val="000000"/>
                          </a:solidFill>
                          <a:latin typeface="Calibri"/>
                        </a:rPr>
                        <a:t>d</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400" b="0" i="0" u="none" strike="noStrike">
                          <a:solidFill>
                            <a:srgbClr val="000000"/>
                          </a:solidFill>
                          <a:latin typeface="Calibri"/>
                        </a:rPr>
                        <a:t>Settlement happens at the end (Normally).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400" b="0" i="0" u="none" strike="noStrike" dirty="0">
                          <a:solidFill>
                            <a:srgbClr val="000000"/>
                          </a:solidFill>
                          <a:latin typeface="Calibri"/>
                        </a:rPr>
                        <a:t>MTM (Mark to market) daily since they are traded</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78729018"/>
      </p:ext>
    </p:extLst>
  </p:cSld>
  <p:clrMapOvr>
    <a:masterClrMapping/>
  </p:clrMapOvr>
  <p:transition>
    <p:sndAc>
      <p:stSnd>
        <p:snd r:embed="rId2" name="laser.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hlink"/>
                                      </p:to>
                                    </p:animClr>
                                  </p:subTnLst>
                                </p:cTn>
                              </p:par>
                            </p:childTnLst>
                          </p:cTn>
                        </p:par>
                        <p:par>
                          <p:cTn id="10" fill="hold">
                            <p:stCondLst>
                              <p:cond delay="1000"/>
                            </p:stCondLst>
                            <p:childTnLst>
                              <p:par>
                                <p:cTn id="11" presetID="17"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ppt_h/2"/>
                                          </p:val>
                                        </p:tav>
                                        <p:tav tm="100000">
                                          <p:val>
                                            <p:strVal val="#ppt_y"/>
                                          </p:val>
                                        </p:tav>
                                      </p:tavLst>
                                    </p:anim>
                                    <p:anim calcmode="lin" valueType="num">
                                      <p:cBhvr>
                                        <p:cTn id="15" dur="500" fill="hold"/>
                                        <p:tgtEl>
                                          <p:spTgt spid="3"/>
                                        </p:tgtEl>
                                        <p:attrNameLst>
                                          <p:attrName>ppt_w</p:attrName>
                                        </p:attrNameLst>
                                      </p:cBhvr>
                                      <p:tavLst>
                                        <p:tav tm="0">
                                          <p:val>
                                            <p:strVal val="#ppt_w"/>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17" presetClass="entr" presetSubtype="2" fill="hold" nodeType="afterEffect">
                                  <p:stCondLst>
                                    <p:cond delay="100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ppt_x</p:attrName>
                                        </p:attrNameLst>
                                      </p:cBhvr>
                                      <p:tavLst>
                                        <p:tav tm="0">
                                          <p:val>
                                            <p:strVal val="#ppt_x+#ppt_w/2"/>
                                          </p:val>
                                        </p:tav>
                                        <p:tav tm="100000">
                                          <p:val>
                                            <p:strVal val="#ppt_x"/>
                                          </p:val>
                                        </p:tav>
                                      </p:tavLst>
                                    </p:anim>
                                    <p:anim calcmode="lin" valueType="num">
                                      <p:cBhvr>
                                        <p:cTn id="21" dur="500" fill="hold"/>
                                        <p:tgtEl>
                                          <p:spTgt spid="5"/>
                                        </p:tgtEl>
                                        <p:attrNameLst>
                                          <p:attrName>ppt_y</p:attrName>
                                        </p:attrNameLst>
                                      </p:cBhvr>
                                      <p:tavLst>
                                        <p:tav tm="0">
                                          <p:val>
                                            <p:strVal val="#ppt_y"/>
                                          </p:val>
                                        </p:tav>
                                        <p:tav tm="100000">
                                          <p:val>
                                            <p:strVal val="#ppt_y"/>
                                          </p:val>
                                        </p:tav>
                                      </p:tavLst>
                                    </p:anim>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17" presetClass="entr" presetSubtype="10" fill="hold" nodeType="afterEffect">
                                  <p:stCondLst>
                                    <p:cond delay="100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2" name="Rectangle 34"/>
          <p:cNvSpPr>
            <a:spLocks noChangeArrowheads="1"/>
          </p:cNvSpPr>
          <p:nvPr/>
        </p:nvSpPr>
        <p:spPr bwMode="auto">
          <a:xfrm>
            <a:off x="142875" y="5486400"/>
            <a:ext cx="5867400" cy="914400"/>
          </a:xfrm>
          <a:prstGeom prst="rect">
            <a:avLst/>
          </a:prstGeom>
          <a:solidFill>
            <a:srgbClr val="FFFF00"/>
          </a:solidFill>
          <a:ln w="9525">
            <a:solidFill>
              <a:schemeClr val="tx1"/>
            </a:solidFill>
            <a:miter lim="800000"/>
            <a:headEnd/>
            <a:tailEnd/>
          </a:ln>
        </p:spPr>
        <p:txBody>
          <a:bodyPr wrap="none" anchor="ctr"/>
          <a:lstStyle/>
          <a:p>
            <a:pPr>
              <a:spcBef>
                <a:spcPct val="50000"/>
              </a:spcBef>
            </a:pPr>
            <a:endParaRPr lang="en-US"/>
          </a:p>
        </p:txBody>
      </p:sp>
      <p:grpSp>
        <p:nvGrpSpPr>
          <p:cNvPr id="2" name="Group 2"/>
          <p:cNvGrpSpPr>
            <a:grpSpLocks/>
          </p:cNvGrpSpPr>
          <p:nvPr/>
        </p:nvGrpSpPr>
        <p:grpSpPr bwMode="auto">
          <a:xfrm>
            <a:off x="5562600" y="2895600"/>
            <a:ext cx="2644775" cy="1163638"/>
            <a:chOff x="3504" y="1824"/>
            <a:chExt cx="1666" cy="733"/>
          </a:xfrm>
        </p:grpSpPr>
        <p:grpSp>
          <p:nvGrpSpPr>
            <p:cNvPr id="3" name="Group 3"/>
            <p:cNvGrpSpPr>
              <a:grpSpLocks/>
            </p:cNvGrpSpPr>
            <p:nvPr/>
          </p:nvGrpSpPr>
          <p:grpSpPr bwMode="auto">
            <a:xfrm>
              <a:off x="3504" y="1824"/>
              <a:ext cx="1666" cy="733"/>
              <a:chOff x="3741" y="1795"/>
              <a:chExt cx="1666" cy="733"/>
            </a:xfrm>
          </p:grpSpPr>
          <p:sp>
            <p:nvSpPr>
              <p:cNvPr id="17441" name="Freeform 4"/>
              <p:cNvSpPr>
                <a:spLocks/>
              </p:cNvSpPr>
              <p:nvPr/>
            </p:nvSpPr>
            <p:spPr bwMode="auto">
              <a:xfrm>
                <a:off x="3777" y="1815"/>
                <a:ext cx="1630" cy="713"/>
              </a:xfrm>
              <a:custGeom>
                <a:avLst/>
                <a:gdLst>
                  <a:gd name="T0" fmla="*/ 1630 w 1630"/>
                  <a:gd name="T1" fmla="*/ 313 h 713"/>
                  <a:gd name="T2" fmla="*/ 237 w 1630"/>
                  <a:gd name="T3" fmla="*/ 713 h 713"/>
                  <a:gd name="T4" fmla="*/ 0 w 1630"/>
                  <a:gd name="T5" fmla="*/ 599 h 713"/>
                  <a:gd name="T6" fmla="*/ 135 w 1630"/>
                  <a:gd name="T7" fmla="*/ 400 h 713"/>
                  <a:gd name="T8" fmla="*/ 1530 w 1630"/>
                  <a:gd name="T9" fmla="*/ 0 h 713"/>
                  <a:gd name="T10" fmla="*/ 1630 w 1630"/>
                  <a:gd name="T11" fmla="*/ 313 h 713"/>
                  <a:gd name="T12" fmla="*/ 0 60000 65536"/>
                  <a:gd name="T13" fmla="*/ 0 60000 65536"/>
                  <a:gd name="T14" fmla="*/ 0 60000 65536"/>
                  <a:gd name="T15" fmla="*/ 0 60000 65536"/>
                  <a:gd name="T16" fmla="*/ 0 60000 65536"/>
                  <a:gd name="T17" fmla="*/ 0 60000 65536"/>
                  <a:gd name="T18" fmla="*/ 0 w 1630"/>
                  <a:gd name="T19" fmla="*/ 0 h 713"/>
                  <a:gd name="T20" fmla="*/ 1630 w 1630"/>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1630" h="713">
                    <a:moveTo>
                      <a:pt x="1630" y="313"/>
                    </a:moveTo>
                    <a:lnTo>
                      <a:pt x="237" y="713"/>
                    </a:lnTo>
                    <a:lnTo>
                      <a:pt x="0" y="599"/>
                    </a:lnTo>
                    <a:lnTo>
                      <a:pt x="135" y="400"/>
                    </a:lnTo>
                    <a:lnTo>
                      <a:pt x="1530" y="0"/>
                    </a:lnTo>
                    <a:lnTo>
                      <a:pt x="1630" y="313"/>
                    </a:lnTo>
                    <a:close/>
                  </a:path>
                </a:pathLst>
              </a:custGeom>
              <a:solidFill>
                <a:srgbClr val="B2B2B2"/>
              </a:solidFill>
              <a:ln w="14288">
                <a:solidFill>
                  <a:srgbClr val="000000"/>
                </a:solidFill>
                <a:round/>
                <a:headEnd/>
                <a:tailEnd/>
              </a:ln>
            </p:spPr>
            <p:txBody>
              <a:bodyPr/>
              <a:lstStyle/>
              <a:p>
                <a:endParaRPr lang="en-US"/>
              </a:p>
            </p:txBody>
          </p:sp>
          <p:sp>
            <p:nvSpPr>
              <p:cNvPr id="17442" name="Freeform 5"/>
              <p:cNvSpPr>
                <a:spLocks/>
              </p:cNvSpPr>
              <p:nvPr/>
            </p:nvSpPr>
            <p:spPr bwMode="auto">
              <a:xfrm>
                <a:off x="3741" y="1795"/>
                <a:ext cx="1629" cy="713"/>
              </a:xfrm>
              <a:custGeom>
                <a:avLst/>
                <a:gdLst>
                  <a:gd name="T0" fmla="*/ 1629 w 1629"/>
                  <a:gd name="T1" fmla="*/ 313 h 713"/>
                  <a:gd name="T2" fmla="*/ 236 w 1629"/>
                  <a:gd name="T3" fmla="*/ 713 h 713"/>
                  <a:gd name="T4" fmla="*/ 0 w 1629"/>
                  <a:gd name="T5" fmla="*/ 597 h 713"/>
                  <a:gd name="T6" fmla="*/ 134 w 1629"/>
                  <a:gd name="T7" fmla="*/ 400 h 713"/>
                  <a:gd name="T8" fmla="*/ 1529 w 1629"/>
                  <a:gd name="T9" fmla="*/ 0 h 713"/>
                  <a:gd name="T10" fmla="*/ 1629 w 1629"/>
                  <a:gd name="T11" fmla="*/ 313 h 713"/>
                  <a:gd name="T12" fmla="*/ 0 60000 65536"/>
                  <a:gd name="T13" fmla="*/ 0 60000 65536"/>
                  <a:gd name="T14" fmla="*/ 0 60000 65536"/>
                  <a:gd name="T15" fmla="*/ 0 60000 65536"/>
                  <a:gd name="T16" fmla="*/ 0 60000 65536"/>
                  <a:gd name="T17" fmla="*/ 0 60000 65536"/>
                  <a:gd name="T18" fmla="*/ 0 w 1629"/>
                  <a:gd name="T19" fmla="*/ 0 h 713"/>
                  <a:gd name="T20" fmla="*/ 1629 w 1629"/>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1629" h="713">
                    <a:moveTo>
                      <a:pt x="1629" y="313"/>
                    </a:moveTo>
                    <a:lnTo>
                      <a:pt x="236" y="713"/>
                    </a:lnTo>
                    <a:lnTo>
                      <a:pt x="0" y="597"/>
                    </a:lnTo>
                    <a:lnTo>
                      <a:pt x="134" y="400"/>
                    </a:lnTo>
                    <a:lnTo>
                      <a:pt x="1529" y="0"/>
                    </a:lnTo>
                    <a:lnTo>
                      <a:pt x="1629" y="313"/>
                    </a:lnTo>
                    <a:close/>
                  </a:path>
                </a:pathLst>
              </a:custGeom>
              <a:solidFill>
                <a:srgbClr val="DDDDDD"/>
              </a:solidFill>
              <a:ln w="14288">
                <a:solidFill>
                  <a:srgbClr val="000000"/>
                </a:solidFill>
                <a:round/>
                <a:headEnd/>
                <a:tailEnd/>
              </a:ln>
            </p:spPr>
            <p:txBody>
              <a:bodyPr/>
              <a:lstStyle/>
              <a:p>
                <a:endParaRPr lang="en-US"/>
              </a:p>
            </p:txBody>
          </p:sp>
        </p:grpSp>
        <p:sp>
          <p:nvSpPr>
            <p:cNvPr id="17440" name="Text Box 6"/>
            <p:cNvSpPr txBox="1">
              <a:spLocks noChangeArrowheads="1"/>
            </p:cNvSpPr>
            <p:nvPr/>
          </p:nvSpPr>
          <p:spPr bwMode="auto">
            <a:xfrm rot="-916273">
              <a:off x="3696" y="2064"/>
              <a:ext cx="1152" cy="288"/>
            </a:xfrm>
            <a:prstGeom prst="rect">
              <a:avLst/>
            </a:prstGeom>
            <a:noFill/>
            <a:ln w="9525">
              <a:noFill/>
              <a:miter lim="800000"/>
              <a:headEnd/>
              <a:tailEnd/>
            </a:ln>
          </p:spPr>
          <p:txBody>
            <a:bodyPr>
              <a:spAutoFit/>
            </a:bodyPr>
            <a:lstStyle/>
            <a:p>
              <a:pPr>
                <a:spcBef>
                  <a:spcPct val="50000"/>
                </a:spcBef>
              </a:pPr>
              <a:r>
                <a:rPr lang="en-US"/>
                <a:t>Options</a:t>
              </a:r>
            </a:p>
          </p:txBody>
        </p:sp>
      </p:grpSp>
      <p:grpSp>
        <p:nvGrpSpPr>
          <p:cNvPr id="4" name="Group 7"/>
          <p:cNvGrpSpPr>
            <a:grpSpLocks/>
          </p:cNvGrpSpPr>
          <p:nvPr/>
        </p:nvGrpSpPr>
        <p:grpSpPr bwMode="auto">
          <a:xfrm>
            <a:off x="5611813" y="1336675"/>
            <a:ext cx="2622550" cy="1103313"/>
            <a:chOff x="3535" y="842"/>
            <a:chExt cx="1652" cy="695"/>
          </a:xfrm>
        </p:grpSpPr>
        <p:grpSp>
          <p:nvGrpSpPr>
            <p:cNvPr id="5" name="Group 8"/>
            <p:cNvGrpSpPr>
              <a:grpSpLocks/>
            </p:cNvGrpSpPr>
            <p:nvPr/>
          </p:nvGrpSpPr>
          <p:grpSpPr bwMode="auto">
            <a:xfrm>
              <a:off x="3535" y="842"/>
              <a:ext cx="1652" cy="695"/>
              <a:chOff x="3535" y="842"/>
              <a:chExt cx="1652" cy="695"/>
            </a:xfrm>
          </p:grpSpPr>
          <p:sp>
            <p:nvSpPr>
              <p:cNvPr id="17437" name="Freeform 9"/>
              <p:cNvSpPr>
                <a:spLocks/>
              </p:cNvSpPr>
              <p:nvPr/>
            </p:nvSpPr>
            <p:spPr bwMode="auto">
              <a:xfrm>
                <a:off x="3548" y="871"/>
                <a:ext cx="1639" cy="666"/>
              </a:xfrm>
              <a:custGeom>
                <a:avLst/>
                <a:gdLst>
                  <a:gd name="T0" fmla="*/ 1639 w 1639"/>
                  <a:gd name="T1" fmla="*/ 349 h 666"/>
                  <a:gd name="T2" fmla="*/ 232 w 1639"/>
                  <a:gd name="T3" fmla="*/ 0 h 666"/>
                  <a:gd name="T4" fmla="*/ 0 w 1639"/>
                  <a:gd name="T5" fmla="*/ 124 h 666"/>
                  <a:gd name="T6" fmla="*/ 142 w 1639"/>
                  <a:gd name="T7" fmla="*/ 316 h 666"/>
                  <a:gd name="T8" fmla="*/ 1548 w 1639"/>
                  <a:gd name="T9" fmla="*/ 666 h 666"/>
                  <a:gd name="T10" fmla="*/ 1639 w 1639"/>
                  <a:gd name="T11" fmla="*/ 349 h 666"/>
                  <a:gd name="T12" fmla="*/ 0 60000 65536"/>
                  <a:gd name="T13" fmla="*/ 0 60000 65536"/>
                  <a:gd name="T14" fmla="*/ 0 60000 65536"/>
                  <a:gd name="T15" fmla="*/ 0 60000 65536"/>
                  <a:gd name="T16" fmla="*/ 0 60000 65536"/>
                  <a:gd name="T17" fmla="*/ 0 60000 65536"/>
                  <a:gd name="T18" fmla="*/ 0 w 1639"/>
                  <a:gd name="T19" fmla="*/ 0 h 666"/>
                  <a:gd name="T20" fmla="*/ 1639 w 1639"/>
                  <a:gd name="T21" fmla="*/ 666 h 666"/>
                </a:gdLst>
                <a:ahLst/>
                <a:cxnLst>
                  <a:cxn ang="T12">
                    <a:pos x="T0" y="T1"/>
                  </a:cxn>
                  <a:cxn ang="T13">
                    <a:pos x="T2" y="T3"/>
                  </a:cxn>
                  <a:cxn ang="T14">
                    <a:pos x="T4" y="T5"/>
                  </a:cxn>
                  <a:cxn ang="T15">
                    <a:pos x="T6" y="T7"/>
                  </a:cxn>
                  <a:cxn ang="T16">
                    <a:pos x="T8" y="T9"/>
                  </a:cxn>
                  <a:cxn ang="T17">
                    <a:pos x="T10" y="T11"/>
                  </a:cxn>
                </a:cxnLst>
                <a:rect l="T18" t="T19" r="T20" b="T21"/>
                <a:pathLst>
                  <a:path w="1639" h="666">
                    <a:moveTo>
                      <a:pt x="1639" y="349"/>
                    </a:moveTo>
                    <a:lnTo>
                      <a:pt x="232" y="0"/>
                    </a:lnTo>
                    <a:lnTo>
                      <a:pt x="0" y="124"/>
                    </a:lnTo>
                    <a:lnTo>
                      <a:pt x="142" y="316"/>
                    </a:lnTo>
                    <a:lnTo>
                      <a:pt x="1548" y="666"/>
                    </a:lnTo>
                    <a:lnTo>
                      <a:pt x="1639" y="349"/>
                    </a:lnTo>
                    <a:close/>
                  </a:path>
                </a:pathLst>
              </a:custGeom>
              <a:solidFill>
                <a:srgbClr val="B2B2B2"/>
              </a:solidFill>
              <a:ln w="14288">
                <a:solidFill>
                  <a:srgbClr val="000000"/>
                </a:solidFill>
                <a:round/>
                <a:headEnd/>
                <a:tailEnd/>
              </a:ln>
            </p:spPr>
            <p:txBody>
              <a:bodyPr/>
              <a:lstStyle/>
              <a:p>
                <a:endParaRPr lang="en-US"/>
              </a:p>
            </p:txBody>
          </p:sp>
          <p:sp>
            <p:nvSpPr>
              <p:cNvPr id="17438" name="Freeform 10"/>
              <p:cNvSpPr>
                <a:spLocks/>
              </p:cNvSpPr>
              <p:nvPr/>
            </p:nvSpPr>
            <p:spPr bwMode="auto">
              <a:xfrm>
                <a:off x="3535" y="842"/>
                <a:ext cx="1638" cy="665"/>
              </a:xfrm>
              <a:custGeom>
                <a:avLst/>
                <a:gdLst>
                  <a:gd name="T0" fmla="*/ 1638 w 1638"/>
                  <a:gd name="T1" fmla="*/ 347 h 665"/>
                  <a:gd name="T2" fmla="*/ 232 w 1638"/>
                  <a:gd name="T3" fmla="*/ 0 h 665"/>
                  <a:gd name="T4" fmla="*/ 0 w 1638"/>
                  <a:gd name="T5" fmla="*/ 123 h 665"/>
                  <a:gd name="T6" fmla="*/ 142 w 1638"/>
                  <a:gd name="T7" fmla="*/ 316 h 665"/>
                  <a:gd name="T8" fmla="*/ 1548 w 1638"/>
                  <a:gd name="T9" fmla="*/ 665 h 665"/>
                  <a:gd name="T10" fmla="*/ 1638 w 1638"/>
                  <a:gd name="T11" fmla="*/ 347 h 665"/>
                  <a:gd name="T12" fmla="*/ 0 60000 65536"/>
                  <a:gd name="T13" fmla="*/ 0 60000 65536"/>
                  <a:gd name="T14" fmla="*/ 0 60000 65536"/>
                  <a:gd name="T15" fmla="*/ 0 60000 65536"/>
                  <a:gd name="T16" fmla="*/ 0 60000 65536"/>
                  <a:gd name="T17" fmla="*/ 0 60000 65536"/>
                  <a:gd name="T18" fmla="*/ 0 w 1638"/>
                  <a:gd name="T19" fmla="*/ 0 h 665"/>
                  <a:gd name="T20" fmla="*/ 1638 w 1638"/>
                  <a:gd name="T21" fmla="*/ 665 h 665"/>
                </a:gdLst>
                <a:ahLst/>
                <a:cxnLst>
                  <a:cxn ang="T12">
                    <a:pos x="T0" y="T1"/>
                  </a:cxn>
                  <a:cxn ang="T13">
                    <a:pos x="T2" y="T3"/>
                  </a:cxn>
                  <a:cxn ang="T14">
                    <a:pos x="T4" y="T5"/>
                  </a:cxn>
                  <a:cxn ang="T15">
                    <a:pos x="T6" y="T7"/>
                  </a:cxn>
                  <a:cxn ang="T16">
                    <a:pos x="T8" y="T9"/>
                  </a:cxn>
                  <a:cxn ang="T17">
                    <a:pos x="T10" y="T11"/>
                  </a:cxn>
                </a:cxnLst>
                <a:rect l="T18" t="T19" r="T20" b="T21"/>
                <a:pathLst>
                  <a:path w="1638" h="665">
                    <a:moveTo>
                      <a:pt x="1638" y="347"/>
                    </a:moveTo>
                    <a:lnTo>
                      <a:pt x="232" y="0"/>
                    </a:lnTo>
                    <a:lnTo>
                      <a:pt x="0" y="123"/>
                    </a:lnTo>
                    <a:lnTo>
                      <a:pt x="142" y="316"/>
                    </a:lnTo>
                    <a:lnTo>
                      <a:pt x="1548" y="665"/>
                    </a:lnTo>
                    <a:lnTo>
                      <a:pt x="1638" y="347"/>
                    </a:lnTo>
                    <a:close/>
                  </a:path>
                </a:pathLst>
              </a:custGeom>
              <a:solidFill>
                <a:srgbClr val="EAEAEA"/>
              </a:solidFill>
              <a:ln w="14288">
                <a:solidFill>
                  <a:srgbClr val="000000"/>
                </a:solidFill>
                <a:round/>
                <a:headEnd/>
                <a:tailEnd/>
              </a:ln>
            </p:spPr>
            <p:txBody>
              <a:bodyPr/>
              <a:lstStyle/>
              <a:p>
                <a:endParaRPr lang="en-US"/>
              </a:p>
            </p:txBody>
          </p:sp>
        </p:grpSp>
        <p:sp>
          <p:nvSpPr>
            <p:cNvPr id="17436" name="Text Box 11"/>
            <p:cNvSpPr txBox="1">
              <a:spLocks noChangeArrowheads="1"/>
            </p:cNvSpPr>
            <p:nvPr/>
          </p:nvSpPr>
          <p:spPr bwMode="auto">
            <a:xfrm rot="743221">
              <a:off x="3744" y="960"/>
              <a:ext cx="816" cy="288"/>
            </a:xfrm>
            <a:prstGeom prst="rect">
              <a:avLst/>
            </a:prstGeom>
            <a:noFill/>
            <a:ln w="9525">
              <a:noFill/>
              <a:miter lim="800000"/>
              <a:headEnd/>
              <a:tailEnd/>
            </a:ln>
          </p:spPr>
          <p:txBody>
            <a:bodyPr>
              <a:spAutoFit/>
            </a:bodyPr>
            <a:lstStyle/>
            <a:p>
              <a:pPr>
                <a:spcBef>
                  <a:spcPct val="50000"/>
                </a:spcBef>
              </a:pPr>
              <a:r>
                <a:rPr lang="en-US"/>
                <a:t>Swaps</a:t>
              </a:r>
            </a:p>
          </p:txBody>
        </p:sp>
      </p:grpSp>
      <p:sp>
        <p:nvSpPr>
          <p:cNvPr id="17413" name="Text Box 12"/>
          <p:cNvSpPr txBox="1">
            <a:spLocks noChangeArrowheads="1"/>
          </p:cNvSpPr>
          <p:nvPr/>
        </p:nvSpPr>
        <p:spPr bwMode="auto">
          <a:xfrm>
            <a:off x="381000" y="0"/>
            <a:ext cx="5486400" cy="1685925"/>
          </a:xfrm>
          <a:prstGeom prst="rect">
            <a:avLst/>
          </a:prstGeom>
          <a:noFill/>
          <a:ln w="9525">
            <a:noFill/>
            <a:miter lim="800000"/>
            <a:headEnd/>
            <a:tailEnd/>
          </a:ln>
        </p:spPr>
        <p:txBody>
          <a:bodyPr>
            <a:spAutoFit/>
          </a:bodyPr>
          <a:lstStyle/>
          <a:p>
            <a:pPr>
              <a:lnSpc>
                <a:spcPct val="80000"/>
              </a:lnSpc>
              <a:spcBef>
                <a:spcPct val="50000"/>
              </a:spcBef>
            </a:pPr>
            <a:endParaRPr lang="en-US" sz="800" dirty="0">
              <a:cs typeface="Times New Roman" pitchFamily="18" charset="0"/>
            </a:endParaRPr>
          </a:p>
          <a:p>
            <a:pPr>
              <a:spcBef>
                <a:spcPct val="50000"/>
              </a:spcBef>
            </a:pPr>
            <a:r>
              <a:rPr lang="en-US" sz="2800" b="1" u="sng" dirty="0">
                <a:cs typeface="Times New Roman" pitchFamily="18" charset="0"/>
              </a:rPr>
              <a:t>The natures of derivative investments are diverse… ranging from traditional to exotic</a:t>
            </a:r>
          </a:p>
        </p:txBody>
      </p:sp>
      <p:grpSp>
        <p:nvGrpSpPr>
          <p:cNvPr id="6" name="Group 13"/>
          <p:cNvGrpSpPr>
            <a:grpSpLocks/>
          </p:cNvGrpSpPr>
          <p:nvPr/>
        </p:nvGrpSpPr>
        <p:grpSpPr bwMode="auto">
          <a:xfrm>
            <a:off x="6934200" y="228600"/>
            <a:ext cx="747713" cy="6629400"/>
            <a:chOff x="4349" y="0"/>
            <a:chExt cx="471" cy="4176"/>
          </a:xfrm>
        </p:grpSpPr>
        <p:sp>
          <p:nvSpPr>
            <p:cNvPr id="17431" name="Rectangle 14"/>
            <p:cNvSpPr>
              <a:spLocks noChangeArrowheads="1"/>
            </p:cNvSpPr>
            <p:nvPr/>
          </p:nvSpPr>
          <p:spPr bwMode="auto">
            <a:xfrm>
              <a:off x="4349" y="0"/>
              <a:ext cx="210" cy="4176"/>
            </a:xfrm>
            <a:prstGeom prst="rect">
              <a:avLst/>
            </a:prstGeom>
            <a:solidFill>
              <a:srgbClr val="663300"/>
            </a:solidFill>
            <a:ln w="9525">
              <a:noFill/>
              <a:miter lim="800000"/>
              <a:headEnd/>
              <a:tailEnd/>
            </a:ln>
          </p:spPr>
          <p:txBody>
            <a:bodyPr/>
            <a:lstStyle/>
            <a:p>
              <a:endParaRPr lang="en-US"/>
            </a:p>
          </p:txBody>
        </p:sp>
        <p:grpSp>
          <p:nvGrpSpPr>
            <p:cNvPr id="7" name="Group 15"/>
            <p:cNvGrpSpPr>
              <a:grpSpLocks/>
            </p:cNvGrpSpPr>
            <p:nvPr/>
          </p:nvGrpSpPr>
          <p:grpSpPr bwMode="auto">
            <a:xfrm>
              <a:off x="4349" y="0"/>
              <a:ext cx="471" cy="4175"/>
              <a:chOff x="4349" y="0"/>
              <a:chExt cx="471" cy="4175"/>
            </a:xfrm>
          </p:grpSpPr>
          <p:sp>
            <p:nvSpPr>
              <p:cNvPr id="17433" name="Freeform 16"/>
              <p:cNvSpPr>
                <a:spLocks/>
              </p:cNvSpPr>
              <p:nvPr/>
            </p:nvSpPr>
            <p:spPr bwMode="auto">
              <a:xfrm>
                <a:off x="4349" y="0"/>
                <a:ext cx="471" cy="4175"/>
              </a:xfrm>
              <a:custGeom>
                <a:avLst/>
                <a:gdLst>
                  <a:gd name="T0" fmla="*/ 0 w 471"/>
                  <a:gd name="T1" fmla="*/ 108 h 4175"/>
                  <a:gd name="T2" fmla="*/ 209 w 471"/>
                  <a:gd name="T3" fmla="*/ 0 h 4175"/>
                  <a:gd name="T4" fmla="*/ 471 w 471"/>
                  <a:gd name="T5" fmla="*/ 108 h 4175"/>
                  <a:gd name="T6" fmla="*/ 471 w 471"/>
                  <a:gd name="T7" fmla="*/ 4121 h 4175"/>
                  <a:gd name="T8" fmla="*/ 209 w 471"/>
                  <a:gd name="T9" fmla="*/ 4175 h 4175"/>
                  <a:gd name="T10" fmla="*/ 0 w 471"/>
                  <a:gd name="T11" fmla="*/ 4066 h 4175"/>
                  <a:gd name="T12" fmla="*/ 0 w 471"/>
                  <a:gd name="T13" fmla="*/ 108 h 4175"/>
                  <a:gd name="T14" fmla="*/ 0 60000 65536"/>
                  <a:gd name="T15" fmla="*/ 0 60000 65536"/>
                  <a:gd name="T16" fmla="*/ 0 60000 65536"/>
                  <a:gd name="T17" fmla="*/ 0 60000 65536"/>
                  <a:gd name="T18" fmla="*/ 0 60000 65536"/>
                  <a:gd name="T19" fmla="*/ 0 60000 65536"/>
                  <a:gd name="T20" fmla="*/ 0 60000 65536"/>
                  <a:gd name="T21" fmla="*/ 0 w 471"/>
                  <a:gd name="T22" fmla="*/ 0 h 4175"/>
                  <a:gd name="T23" fmla="*/ 471 w 471"/>
                  <a:gd name="T24" fmla="*/ 4175 h 4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4175">
                    <a:moveTo>
                      <a:pt x="0" y="108"/>
                    </a:moveTo>
                    <a:lnTo>
                      <a:pt x="209" y="0"/>
                    </a:lnTo>
                    <a:lnTo>
                      <a:pt x="471" y="108"/>
                    </a:lnTo>
                    <a:lnTo>
                      <a:pt x="471" y="4121"/>
                    </a:lnTo>
                    <a:lnTo>
                      <a:pt x="209" y="4175"/>
                    </a:lnTo>
                    <a:lnTo>
                      <a:pt x="0" y="4066"/>
                    </a:lnTo>
                    <a:lnTo>
                      <a:pt x="0" y="108"/>
                    </a:lnTo>
                    <a:close/>
                  </a:path>
                </a:pathLst>
              </a:custGeom>
              <a:solidFill>
                <a:srgbClr val="996633"/>
              </a:solidFill>
              <a:ln w="14288">
                <a:solidFill>
                  <a:srgbClr val="000000"/>
                </a:solidFill>
                <a:round/>
                <a:headEnd/>
                <a:tailEnd/>
              </a:ln>
            </p:spPr>
            <p:txBody>
              <a:bodyPr/>
              <a:lstStyle/>
              <a:p>
                <a:endParaRPr lang="en-US"/>
              </a:p>
            </p:txBody>
          </p:sp>
          <p:sp>
            <p:nvSpPr>
              <p:cNvPr id="17434" name="Freeform 17"/>
              <p:cNvSpPr>
                <a:spLocks/>
              </p:cNvSpPr>
              <p:nvPr/>
            </p:nvSpPr>
            <p:spPr bwMode="auto">
              <a:xfrm>
                <a:off x="4349" y="0"/>
                <a:ext cx="209" cy="4175"/>
              </a:xfrm>
              <a:custGeom>
                <a:avLst/>
                <a:gdLst>
                  <a:gd name="T0" fmla="*/ 0 w 209"/>
                  <a:gd name="T1" fmla="*/ 108 h 4175"/>
                  <a:gd name="T2" fmla="*/ 209 w 209"/>
                  <a:gd name="T3" fmla="*/ 0 h 4175"/>
                  <a:gd name="T4" fmla="*/ 209 w 209"/>
                  <a:gd name="T5" fmla="*/ 4175 h 4175"/>
                  <a:gd name="T6" fmla="*/ 0 w 209"/>
                  <a:gd name="T7" fmla="*/ 4066 h 4175"/>
                  <a:gd name="T8" fmla="*/ 0 w 209"/>
                  <a:gd name="T9" fmla="*/ 108 h 4175"/>
                  <a:gd name="T10" fmla="*/ 0 60000 65536"/>
                  <a:gd name="T11" fmla="*/ 0 60000 65536"/>
                  <a:gd name="T12" fmla="*/ 0 60000 65536"/>
                  <a:gd name="T13" fmla="*/ 0 60000 65536"/>
                  <a:gd name="T14" fmla="*/ 0 60000 65536"/>
                  <a:gd name="T15" fmla="*/ 0 w 209"/>
                  <a:gd name="T16" fmla="*/ 0 h 4175"/>
                  <a:gd name="T17" fmla="*/ 209 w 209"/>
                  <a:gd name="T18" fmla="*/ 4175 h 4175"/>
                </a:gdLst>
                <a:ahLst/>
                <a:cxnLst>
                  <a:cxn ang="T10">
                    <a:pos x="T0" y="T1"/>
                  </a:cxn>
                  <a:cxn ang="T11">
                    <a:pos x="T2" y="T3"/>
                  </a:cxn>
                  <a:cxn ang="T12">
                    <a:pos x="T4" y="T5"/>
                  </a:cxn>
                  <a:cxn ang="T13">
                    <a:pos x="T6" y="T7"/>
                  </a:cxn>
                  <a:cxn ang="T14">
                    <a:pos x="T8" y="T9"/>
                  </a:cxn>
                </a:cxnLst>
                <a:rect l="T15" t="T16" r="T17" b="T18"/>
                <a:pathLst>
                  <a:path w="209" h="4175">
                    <a:moveTo>
                      <a:pt x="0" y="108"/>
                    </a:moveTo>
                    <a:lnTo>
                      <a:pt x="209" y="0"/>
                    </a:lnTo>
                    <a:lnTo>
                      <a:pt x="209" y="4175"/>
                    </a:lnTo>
                    <a:lnTo>
                      <a:pt x="0" y="4066"/>
                    </a:lnTo>
                    <a:lnTo>
                      <a:pt x="0" y="108"/>
                    </a:lnTo>
                    <a:close/>
                  </a:path>
                </a:pathLst>
              </a:custGeom>
              <a:noFill/>
              <a:ln w="14288">
                <a:solidFill>
                  <a:srgbClr val="000000"/>
                </a:solidFill>
                <a:round/>
                <a:headEnd/>
                <a:tailEnd/>
              </a:ln>
            </p:spPr>
            <p:txBody>
              <a:bodyPr/>
              <a:lstStyle/>
              <a:p>
                <a:endParaRPr lang="en-US"/>
              </a:p>
            </p:txBody>
          </p:sp>
        </p:grpSp>
      </p:grpSp>
      <p:grpSp>
        <p:nvGrpSpPr>
          <p:cNvPr id="8" name="Group 18"/>
          <p:cNvGrpSpPr>
            <a:grpSpLocks/>
          </p:cNvGrpSpPr>
          <p:nvPr/>
        </p:nvGrpSpPr>
        <p:grpSpPr bwMode="auto">
          <a:xfrm>
            <a:off x="5410200" y="223838"/>
            <a:ext cx="2957513" cy="954087"/>
            <a:chOff x="3408" y="141"/>
            <a:chExt cx="1863" cy="601"/>
          </a:xfrm>
        </p:grpSpPr>
        <p:grpSp>
          <p:nvGrpSpPr>
            <p:cNvPr id="9" name="Group 19"/>
            <p:cNvGrpSpPr>
              <a:grpSpLocks/>
            </p:cNvGrpSpPr>
            <p:nvPr/>
          </p:nvGrpSpPr>
          <p:grpSpPr bwMode="auto">
            <a:xfrm>
              <a:off x="3408" y="141"/>
              <a:ext cx="1803" cy="601"/>
              <a:chOff x="3558" y="141"/>
              <a:chExt cx="1653" cy="601"/>
            </a:xfrm>
          </p:grpSpPr>
          <p:sp>
            <p:nvSpPr>
              <p:cNvPr id="17429" name="Freeform 20"/>
              <p:cNvSpPr>
                <a:spLocks/>
              </p:cNvSpPr>
              <p:nvPr/>
            </p:nvSpPr>
            <p:spPr bwMode="auto">
              <a:xfrm>
                <a:off x="3558" y="166"/>
                <a:ext cx="1630" cy="576"/>
              </a:xfrm>
              <a:custGeom>
                <a:avLst/>
                <a:gdLst>
                  <a:gd name="T0" fmla="*/ 1594 w 1630"/>
                  <a:gd name="T1" fmla="*/ 576 h 576"/>
                  <a:gd name="T2" fmla="*/ 168 w 1630"/>
                  <a:gd name="T3" fmla="*/ 328 h 576"/>
                  <a:gd name="T4" fmla="*/ 0 w 1630"/>
                  <a:gd name="T5" fmla="*/ 120 h 576"/>
                  <a:gd name="T6" fmla="*/ 204 w 1630"/>
                  <a:gd name="T7" fmla="*/ 0 h 576"/>
                  <a:gd name="T8" fmla="*/ 1630 w 1630"/>
                  <a:gd name="T9" fmla="*/ 249 h 576"/>
                  <a:gd name="T10" fmla="*/ 1594 w 1630"/>
                  <a:gd name="T11" fmla="*/ 576 h 576"/>
                  <a:gd name="T12" fmla="*/ 0 60000 65536"/>
                  <a:gd name="T13" fmla="*/ 0 60000 65536"/>
                  <a:gd name="T14" fmla="*/ 0 60000 65536"/>
                  <a:gd name="T15" fmla="*/ 0 60000 65536"/>
                  <a:gd name="T16" fmla="*/ 0 60000 65536"/>
                  <a:gd name="T17" fmla="*/ 0 60000 65536"/>
                  <a:gd name="T18" fmla="*/ 0 w 1630"/>
                  <a:gd name="T19" fmla="*/ 0 h 576"/>
                  <a:gd name="T20" fmla="*/ 1630 w 163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630" h="576">
                    <a:moveTo>
                      <a:pt x="1594" y="576"/>
                    </a:moveTo>
                    <a:lnTo>
                      <a:pt x="168" y="328"/>
                    </a:lnTo>
                    <a:lnTo>
                      <a:pt x="0" y="120"/>
                    </a:lnTo>
                    <a:lnTo>
                      <a:pt x="204" y="0"/>
                    </a:lnTo>
                    <a:lnTo>
                      <a:pt x="1630" y="249"/>
                    </a:lnTo>
                    <a:lnTo>
                      <a:pt x="1594" y="576"/>
                    </a:lnTo>
                    <a:close/>
                  </a:path>
                </a:pathLst>
              </a:custGeom>
              <a:solidFill>
                <a:srgbClr val="B2B2B2"/>
              </a:solidFill>
              <a:ln w="14288">
                <a:solidFill>
                  <a:srgbClr val="000000"/>
                </a:solidFill>
                <a:round/>
                <a:headEnd/>
                <a:tailEnd/>
              </a:ln>
            </p:spPr>
            <p:txBody>
              <a:bodyPr/>
              <a:lstStyle/>
              <a:p>
                <a:endParaRPr lang="en-US"/>
              </a:p>
            </p:txBody>
          </p:sp>
          <p:sp>
            <p:nvSpPr>
              <p:cNvPr id="17430" name="Freeform 21"/>
              <p:cNvSpPr>
                <a:spLocks/>
              </p:cNvSpPr>
              <p:nvPr/>
            </p:nvSpPr>
            <p:spPr bwMode="auto">
              <a:xfrm>
                <a:off x="3581" y="141"/>
                <a:ext cx="1630" cy="576"/>
              </a:xfrm>
              <a:custGeom>
                <a:avLst/>
                <a:gdLst>
                  <a:gd name="T0" fmla="*/ 1594 w 1630"/>
                  <a:gd name="T1" fmla="*/ 576 h 576"/>
                  <a:gd name="T2" fmla="*/ 168 w 1630"/>
                  <a:gd name="T3" fmla="*/ 328 h 576"/>
                  <a:gd name="T4" fmla="*/ 0 w 1630"/>
                  <a:gd name="T5" fmla="*/ 120 h 576"/>
                  <a:gd name="T6" fmla="*/ 204 w 1630"/>
                  <a:gd name="T7" fmla="*/ 0 h 576"/>
                  <a:gd name="T8" fmla="*/ 1630 w 1630"/>
                  <a:gd name="T9" fmla="*/ 249 h 576"/>
                  <a:gd name="T10" fmla="*/ 1594 w 1630"/>
                  <a:gd name="T11" fmla="*/ 576 h 576"/>
                  <a:gd name="T12" fmla="*/ 0 60000 65536"/>
                  <a:gd name="T13" fmla="*/ 0 60000 65536"/>
                  <a:gd name="T14" fmla="*/ 0 60000 65536"/>
                  <a:gd name="T15" fmla="*/ 0 60000 65536"/>
                  <a:gd name="T16" fmla="*/ 0 60000 65536"/>
                  <a:gd name="T17" fmla="*/ 0 60000 65536"/>
                  <a:gd name="T18" fmla="*/ 0 w 1630"/>
                  <a:gd name="T19" fmla="*/ 0 h 576"/>
                  <a:gd name="T20" fmla="*/ 1630 w 163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630" h="576">
                    <a:moveTo>
                      <a:pt x="1594" y="576"/>
                    </a:moveTo>
                    <a:lnTo>
                      <a:pt x="168" y="328"/>
                    </a:lnTo>
                    <a:lnTo>
                      <a:pt x="0" y="120"/>
                    </a:lnTo>
                    <a:lnTo>
                      <a:pt x="204" y="0"/>
                    </a:lnTo>
                    <a:lnTo>
                      <a:pt x="1630" y="249"/>
                    </a:lnTo>
                    <a:lnTo>
                      <a:pt x="1594" y="576"/>
                    </a:lnTo>
                    <a:close/>
                  </a:path>
                </a:pathLst>
              </a:custGeom>
              <a:solidFill>
                <a:srgbClr val="FFFFFF"/>
              </a:solidFill>
              <a:ln w="14288">
                <a:solidFill>
                  <a:srgbClr val="000000"/>
                </a:solidFill>
                <a:round/>
                <a:headEnd/>
                <a:tailEnd/>
              </a:ln>
            </p:spPr>
            <p:txBody>
              <a:bodyPr/>
              <a:lstStyle/>
              <a:p>
                <a:endParaRPr lang="en-US"/>
              </a:p>
            </p:txBody>
          </p:sp>
        </p:grpSp>
        <p:sp>
          <p:nvSpPr>
            <p:cNvPr id="17428" name="Text Box 22"/>
            <p:cNvSpPr txBox="1">
              <a:spLocks noChangeArrowheads="1"/>
            </p:cNvSpPr>
            <p:nvPr/>
          </p:nvSpPr>
          <p:spPr bwMode="auto">
            <a:xfrm rot="481019">
              <a:off x="3543" y="288"/>
              <a:ext cx="1728" cy="288"/>
            </a:xfrm>
            <a:prstGeom prst="rect">
              <a:avLst/>
            </a:prstGeom>
            <a:noFill/>
            <a:ln w="9525">
              <a:noFill/>
              <a:miter lim="800000"/>
              <a:headEnd/>
              <a:tailEnd/>
            </a:ln>
          </p:spPr>
          <p:txBody>
            <a:bodyPr>
              <a:spAutoFit/>
            </a:bodyPr>
            <a:lstStyle/>
            <a:p>
              <a:pPr>
                <a:spcBef>
                  <a:spcPct val="50000"/>
                </a:spcBef>
              </a:pPr>
              <a:r>
                <a:rPr lang="en-US"/>
                <a:t>Forward Contracts</a:t>
              </a:r>
            </a:p>
          </p:txBody>
        </p:sp>
      </p:grpSp>
      <p:grpSp>
        <p:nvGrpSpPr>
          <p:cNvPr id="10" name="Group 23"/>
          <p:cNvGrpSpPr>
            <a:grpSpLocks/>
          </p:cNvGrpSpPr>
          <p:nvPr/>
        </p:nvGrpSpPr>
        <p:grpSpPr bwMode="auto">
          <a:xfrm>
            <a:off x="6505575" y="914400"/>
            <a:ext cx="2638425" cy="720725"/>
            <a:chOff x="4098" y="624"/>
            <a:chExt cx="1662" cy="454"/>
          </a:xfrm>
        </p:grpSpPr>
        <p:grpSp>
          <p:nvGrpSpPr>
            <p:cNvPr id="11" name="Group 24"/>
            <p:cNvGrpSpPr>
              <a:grpSpLocks/>
            </p:cNvGrpSpPr>
            <p:nvPr/>
          </p:nvGrpSpPr>
          <p:grpSpPr bwMode="auto">
            <a:xfrm>
              <a:off x="4098" y="624"/>
              <a:ext cx="1662" cy="454"/>
              <a:chOff x="4097" y="537"/>
              <a:chExt cx="1662" cy="454"/>
            </a:xfrm>
          </p:grpSpPr>
          <p:sp>
            <p:nvSpPr>
              <p:cNvPr id="17425" name="Freeform 25"/>
              <p:cNvSpPr>
                <a:spLocks/>
              </p:cNvSpPr>
              <p:nvPr/>
            </p:nvSpPr>
            <p:spPr bwMode="auto">
              <a:xfrm>
                <a:off x="4097" y="568"/>
                <a:ext cx="1635" cy="423"/>
              </a:xfrm>
              <a:custGeom>
                <a:avLst/>
                <a:gdLst>
                  <a:gd name="T0" fmla="*/ 4 w 1635"/>
                  <a:gd name="T1" fmla="*/ 423 h 423"/>
                  <a:gd name="T2" fmla="*/ 1446 w 1635"/>
                  <a:gd name="T3" fmla="*/ 330 h 423"/>
                  <a:gd name="T4" fmla="*/ 1635 w 1635"/>
                  <a:gd name="T5" fmla="*/ 142 h 423"/>
                  <a:gd name="T6" fmla="*/ 1445 w 1635"/>
                  <a:gd name="T7" fmla="*/ 0 h 423"/>
                  <a:gd name="T8" fmla="*/ 0 w 1635"/>
                  <a:gd name="T9" fmla="*/ 93 h 423"/>
                  <a:gd name="T10" fmla="*/ 4 w 1635"/>
                  <a:gd name="T11" fmla="*/ 423 h 423"/>
                  <a:gd name="T12" fmla="*/ 0 60000 65536"/>
                  <a:gd name="T13" fmla="*/ 0 60000 65536"/>
                  <a:gd name="T14" fmla="*/ 0 60000 65536"/>
                  <a:gd name="T15" fmla="*/ 0 60000 65536"/>
                  <a:gd name="T16" fmla="*/ 0 60000 65536"/>
                  <a:gd name="T17" fmla="*/ 0 60000 65536"/>
                  <a:gd name="T18" fmla="*/ 0 w 1635"/>
                  <a:gd name="T19" fmla="*/ 0 h 423"/>
                  <a:gd name="T20" fmla="*/ 1635 w 1635"/>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1635" h="423">
                    <a:moveTo>
                      <a:pt x="4" y="423"/>
                    </a:moveTo>
                    <a:lnTo>
                      <a:pt x="1446" y="330"/>
                    </a:lnTo>
                    <a:lnTo>
                      <a:pt x="1635" y="142"/>
                    </a:lnTo>
                    <a:lnTo>
                      <a:pt x="1445" y="0"/>
                    </a:lnTo>
                    <a:lnTo>
                      <a:pt x="0" y="93"/>
                    </a:lnTo>
                    <a:lnTo>
                      <a:pt x="4" y="423"/>
                    </a:lnTo>
                    <a:close/>
                  </a:path>
                </a:pathLst>
              </a:custGeom>
              <a:solidFill>
                <a:srgbClr val="B2B2B2"/>
              </a:solidFill>
              <a:ln w="14288">
                <a:solidFill>
                  <a:srgbClr val="000000"/>
                </a:solidFill>
                <a:round/>
                <a:headEnd/>
                <a:tailEnd/>
              </a:ln>
            </p:spPr>
            <p:txBody>
              <a:bodyPr/>
              <a:lstStyle/>
              <a:p>
                <a:endParaRPr lang="en-US"/>
              </a:p>
            </p:txBody>
          </p:sp>
          <p:sp>
            <p:nvSpPr>
              <p:cNvPr id="17426" name="Freeform 26"/>
              <p:cNvSpPr>
                <a:spLocks/>
              </p:cNvSpPr>
              <p:nvPr/>
            </p:nvSpPr>
            <p:spPr bwMode="auto">
              <a:xfrm>
                <a:off x="4126" y="537"/>
                <a:ext cx="1633" cy="422"/>
              </a:xfrm>
              <a:custGeom>
                <a:avLst/>
                <a:gdLst>
                  <a:gd name="T0" fmla="*/ 3 w 1633"/>
                  <a:gd name="T1" fmla="*/ 422 h 422"/>
                  <a:gd name="T2" fmla="*/ 1445 w 1633"/>
                  <a:gd name="T3" fmla="*/ 329 h 422"/>
                  <a:gd name="T4" fmla="*/ 1633 w 1633"/>
                  <a:gd name="T5" fmla="*/ 141 h 422"/>
                  <a:gd name="T6" fmla="*/ 1443 w 1633"/>
                  <a:gd name="T7" fmla="*/ 0 h 422"/>
                  <a:gd name="T8" fmla="*/ 0 w 1633"/>
                  <a:gd name="T9" fmla="*/ 92 h 422"/>
                  <a:gd name="T10" fmla="*/ 3 w 1633"/>
                  <a:gd name="T11" fmla="*/ 422 h 422"/>
                  <a:gd name="T12" fmla="*/ 0 60000 65536"/>
                  <a:gd name="T13" fmla="*/ 0 60000 65536"/>
                  <a:gd name="T14" fmla="*/ 0 60000 65536"/>
                  <a:gd name="T15" fmla="*/ 0 60000 65536"/>
                  <a:gd name="T16" fmla="*/ 0 60000 65536"/>
                  <a:gd name="T17" fmla="*/ 0 60000 65536"/>
                  <a:gd name="T18" fmla="*/ 0 w 1633"/>
                  <a:gd name="T19" fmla="*/ 0 h 422"/>
                  <a:gd name="T20" fmla="*/ 1633 w 1633"/>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1633" h="422">
                    <a:moveTo>
                      <a:pt x="3" y="422"/>
                    </a:moveTo>
                    <a:lnTo>
                      <a:pt x="1445" y="329"/>
                    </a:lnTo>
                    <a:lnTo>
                      <a:pt x="1633" y="141"/>
                    </a:lnTo>
                    <a:lnTo>
                      <a:pt x="1443" y="0"/>
                    </a:lnTo>
                    <a:lnTo>
                      <a:pt x="0" y="92"/>
                    </a:lnTo>
                    <a:lnTo>
                      <a:pt x="3" y="422"/>
                    </a:lnTo>
                    <a:close/>
                  </a:path>
                </a:pathLst>
              </a:custGeom>
              <a:solidFill>
                <a:srgbClr val="DDDDDD"/>
              </a:solidFill>
              <a:ln w="14288">
                <a:solidFill>
                  <a:srgbClr val="000000"/>
                </a:solidFill>
                <a:round/>
                <a:headEnd/>
                <a:tailEnd/>
              </a:ln>
            </p:spPr>
            <p:txBody>
              <a:bodyPr/>
              <a:lstStyle/>
              <a:p>
                <a:endParaRPr lang="en-US"/>
              </a:p>
            </p:txBody>
          </p:sp>
        </p:grpSp>
        <p:sp>
          <p:nvSpPr>
            <p:cNvPr id="17424" name="Text Box 27"/>
            <p:cNvSpPr txBox="1">
              <a:spLocks noChangeArrowheads="1"/>
            </p:cNvSpPr>
            <p:nvPr/>
          </p:nvSpPr>
          <p:spPr bwMode="auto">
            <a:xfrm rot="-250804">
              <a:off x="4176" y="648"/>
              <a:ext cx="1488" cy="288"/>
            </a:xfrm>
            <a:prstGeom prst="rect">
              <a:avLst/>
            </a:prstGeom>
            <a:noFill/>
            <a:ln w="9525">
              <a:noFill/>
              <a:miter lim="800000"/>
              <a:headEnd/>
              <a:tailEnd/>
            </a:ln>
          </p:spPr>
          <p:txBody>
            <a:bodyPr>
              <a:spAutoFit/>
            </a:bodyPr>
            <a:lstStyle/>
            <a:p>
              <a:pPr>
                <a:spcBef>
                  <a:spcPct val="50000"/>
                </a:spcBef>
              </a:pPr>
              <a:r>
                <a:rPr lang="en-US"/>
                <a:t>Financial Futures</a:t>
              </a:r>
            </a:p>
          </p:txBody>
        </p:sp>
      </p:grpSp>
      <p:grpSp>
        <p:nvGrpSpPr>
          <p:cNvPr id="12" name="Group 28"/>
          <p:cNvGrpSpPr>
            <a:grpSpLocks/>
          </p:cNvGrpSpPr>
          <p:nvPr/>
        </p:nvGrpSpPr>
        <p:grpSpPr bwMode="auto">
          <a:xfrm>
            <a:off x="5562600" y="2312988"/>
            <a:ext cx="3419475" cy="830262"/>
            <a:chOff x="3504" y="1457"/>
            <a:chExt cx="2154" cy="523"/>
          </a:xfrm>
        </p:grpSpPr>
        <p:grpSp>
          <p:nvGrpSpPr>
            <p:cNvPr id="13" name="Group 29"/>
            <p:cNvGrpSpPr>
              <a:grpSpLocks/>
            </p:cNvGrpSpPr>
            <p:nvPr/>
          </p:nvGrpSpPr>
          <p:grpSpPr bwMode="auto">
            <a:xfrm>
              <a:off x="3504" y="1457"/>
              <a:ext cx="2154" cy="523"/>
              <a:chOff x="3993" y="1457"/>
              <a:chExt cx="1665" cy="523"/>
            </a:xfrm>
          </p:grpSpPr>
          <p:sp>
            <p:nvSpPr>
              <p:cNvPr id="17421" name="Freeform 30"/>
              <p:cNvSpPr>
                <a:spLocks/>
              </p:cNvSpPr>
              <p:nvPr/>
            </p:nvSpPr>
            <p:spPr bwMode="auto">
              <a:xfrm>
                <a:off x="3993" y="1481"/>
                <a:ext cx="1633" cy="499"/>
              </a:xfrm>
              <a:custGeom>
                <a:avLst/>
                <a:gdLst>
                  <a:gd name="T0" fmla="*/ 17 w 1633"/>
                  <a:gd name="T1" fmla="*/ 0 h 499"/>
                  <a:gd name="T2" fmla="*/ 1455 w 1633"/>
                  <a:gd name="T3" fmla="*/ 169 h 499"/>
                  <a:gd name="T4" fmla="*/ 1633 w 1633"/>
                  <a:gd name="T5" fmla="*/ 369 h 499"/>
                  <a:gd name="T6" fmla="*/ 1436 w 1633"/>
                  <a:gd name="T7" fmla="*/ 499 h 499"/>
                  <a:gd name="T8" fmla="*/ 0 w 1633"/>
                  <a:gd name="T9" fmla="*/ 327 h 499"/>
                  <a:gd name="T10" fmla="*/ 17 w 1633"/>
                  <a:gd name="T11" fmla="*/ 0 h 499"/>
                  <a:gd name="T12" fmla="*/ 0 60000 65536"/>
                  <a:gd name="T13" fmla="*/ 0 60000 65536"/>
                  <a:gd name="T14" fmla="*/ 0 60000 65536"/>
                  <a:gd name="T15" fmla="*/ 0 60000 65536"/>
                  <a:gd name="T16" fmla="*/ 0 60000 65536"/>
                  <a:gd name="T17" fmla="*/ 0 60000 65536"/>
                  <a:gd name="T18" fmla="*/ 0 w 1633"/>
                  <a:gd name="T19" fmla="*/ 0 h 499"/>
                  <a:gd name="T20" fmla="*/ 1633 w 1633"/>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1633" h="499">
                    <a:moveTo>
                      <a:pt x="17" y="0"/>
                    </a:moveTo>
                    <a:lnTo>
                      <a:pt x="1455" y="169"/>
                    </a:lnTo>
                    <a:lnTo>
                      <a:pt x="1633" y="369"/>
                    </a:lnTo>
                    <a:lnTo>
                      <a:pt x="1436" y="499"/>
                    </a:lnTo>
                    <a:lnTo>
                      <a:pt x="0" y="327"/>
                    </a:lnTo>
                    <a:lnTo>
                      <a:pt x="17" y="0"/>
                    </a:lnTo>
                    <a:close/>
                  </a:path>
                </a:pathLst>
              </a:custGeom>
              <a:solidFill>
                <a:srgbClr val="B2B2B2"/>
              </a:solidFill>
              <a:ln w="14288">
                <a:solidFill>
                  <a:srgbClr val="000000"/>
                </a:solidFill>
                <a:round/>
                <a:headEnd/>
                <a:tailEnd/>
              </a:ln>
            </p:spPr>
            <p:txBody>
              <a:bodyPr/>
              <a:lstStyle/>
              <a:p>
                <a:endParaRPr lang="en-US"/>
              </a:p>
            </p:txBody>
          </p:sp>
          <p:sp>
            <p:nvSpPr>
              <p:cNvPr id="17422" name="Freeform 31"/>
              <p:cNvSpPr>
                <a:spLocks/>
              </p:cNvSpPr>
              <p:nvPr/>
            </p:nvSpPr>
            <p:spPr bwMode="auto">
              <a:xfrm>
                <a:off x="4023" y="1457"/>
                <a:ext cx="1635" cy="501"/>
              </a:xfrm>
              <a:custGeom>
                <a:avLst/>
                <a:gdLst>
                  <a:gd name="T0" fmla="*/ 20 w 1635"/>
                  <a:gd name="T1" fmla="*/ 0 h 501"/>
                  <a:gd name="T2" fmla="*/ 1456 w 1635"/>
                  <a:gd name="T3" fmla="*/ 171 h 501"/>
                  <a:gd name="T4" fmla="*/ 1635 w 1635"/>
                  <a:gd name="T5" fmla="*/ 370 h 501"/>
                  <a:gd name="T6" fmla="*/ 1436 w 1635"/>
                  <a:gd name="T7" fmla="*/ 501 h 501"/>
                  <a:gd name="T8" fmla="*/ 0 w 1635"/>
                  <a:gd name="T9" fmla="*/ 330 h 501"/>
                  <a:gd name="T10" fmla="*/ 20 w 1635"/>
                  <a:gd name="T11" fmla="*/ 0 h 501"/>
                  <a:gd name="T12" fmla="*/ 0 60000 65536"/>
                  <a:gd name="T13" fmla="*/ 0 60000 65536"/>
                  <a:gd name="T14" fmla="*/ 0 60000 65536"/>
                  <a:gd name="T15" fmla="*/ 0 60000 65536"/>
                  <a:gd name="T16" fmla="*/ 0 60000 65536"/>
                  <a:gd name="T17" fmla="*/ 0 60000 65536"/>
                  <a:gd name="T18" fmla="*/ 0 w 1635"/>
                  <a:gd name="T19" fmla="*/ 0 h 501"/>
                  <a:gd name="T20" fmla="*/ 1635 w 1635"/>
                  <a:gd name="T21" fmla="*/ 501 h 501"/>
                </a:gdLst>
                <a:ahLst/>
                <a:cxnLst>
                  <a:cxn ang="T12">
                    <a:pos x="T0" y="T1"/>
                  </a:cxn>
                  <a:cxn ang="T13">
                    <a:pos x="T2" y="T3"/>
                  </a:cxn>
                  <a:cxn ang="T14">
                    <a:pos x="T4" y="T5"/>
                  </a:cxn>
                  <a:cxn ang="T15">
                    <a:pos x="T6" y="T7"/>
                  </a:cxn>
                  <a:cxn ang="T16">
                    <a:pos x="T8" y="T9"/>
                  </a:cxn>
                  <a:cxn ang="T17">
                    <a:pos x="T10" y="T11"/>
                  </a:cxn>
                </a:cxnLst>
                <a:rect l="T18" t="T19" r="T20" b="T21"/>
                <a:pathLst>
                  <a:path w="1635" h="501">
                    <a:moveTo>
                      <a:pt x="20" y="0"/>
                    </a:moveTo>
                    <a:lnTo>
                      <a:pt x="1456" y="171"/>
                    </a:lnTo>
                    <a:lnTo>
                      <a:pt x="1635" y="370"/>
                    </a:lnTo>
                    <a:lnTo>
                      <a:pt x="1436" y="501"/>
                    </a:lnTo>
                    <a:lnTo>
                      <a:pt x="0" y="330"/>
                    </a:lnTo>
                    <a:lnTo>
                      <a:pt x="20" y="0"/>
                    </a:lnTo>
                    <a:close/>
                  </a:path>
                </a:pathLst>
              </a:custGeom>
              <a:solidFill>
                <a:srgbClr val="F8F8F8"/>
              </a:solidFill>
              <a:ln w="14288">
                <a:solidFill>
                  <a:srgbClr val="000000"/>
                </a:solidFill>
                <a:round/>
                <a:headEnd/>
                <a:tailEnd/>
              </a:ln>
            </p:spPr>
            <p:txBody>
              <a:bodyPr/>
              <a:lstStyle/>
              <a:p>
                <a:endParaRPr lang="en-US"/>
              </a:p>
            </p:txBody>
          </p:sp>
        </p:grpSp>
        <p:sp>
          <p:nvSpPr>
            <p:cNvPr id="17420" name="Text Box 32"/>
            <p:cNvSpPr txBox="1">
              <a:spLocks noChangeArrowheads="1"/>
            </p:cNvSpPr>
            <p:nvPr/>
          </p:nvSpPr>
          <p:spPr bwMode="auto">
            <a:xfrm rot="300132">
              <a:off x="3607" y="1604"/>
              <a:ext cx="1964" cy="227"/>
            </a:xfrm>
            <a:prstGeom prst="rect">
              <a:avLst/>
            </a:prstGeom>
            <a:noFill/>
            <a:ln w="9525">
              <a:noFill/>
              <a:miter lim="800000"/>
              <a:headEnd/>
              <a:tailEnd/>
            </a:ln>
          </p:spPr>
          <p:txBody>
            <a:bodyPr>
              <a:spAutoFit/>
            </a:bodyPr>
            <a:lstStyle/>
            <a:p>
              <a:pPr>
                <a:lnSpc>
                  <a:spcPct val="80000"/>
                </a:lnSpc>
              </a:pPr>
              <a:r>
                <a:rPr lang="en-US" sz="2200"/>
                <a:t>Securitization Tranches</a:t>
              </a:r>
            </a:p>
          </p:txBody>
        </p:sp>
      </p:grpSp>
      <p:sp>
        <p:nvSpPr>
          <p:cNvPr id="12321" name="Text Box 33"/>
          <p:cNvSpPr txBox="1">
            <a:spLocks noChangeArrowheads="1"/>
          </p:cNvSpPr>
          <p:nvPr/>
        </p:nvSpPr>
        <p:spPr bwMode="auto">
          <a:xfrm>
            <a:off x="142875" y="2062163"/>
            <a:ext cx="5943600" cy="4295775"/>
          </a:xfrm>
          <a:prstGeom prst="rect">
            <a:avLst/>
          </a:prstGeom>
          <a:noFill/>
          <a:ln w="9525">
            <a:noFill/>
            <a:miter lim="800000"/>
            <a:headEnd/>
            <a:tailEnd/>
          </a:ln>
        </p:spPr>
        <p:txBody>
          <a:bodyPr>
            <a:spAutoFit/>
          </a:bodyPr>
          <a:lstStyle/>
          <a:p>
            <a:pPr>
              <a:lnSpc>
                <a:spcPct val="80000"/>
              </a:lnSpc>
              <a:spcBef>
                <a:spcPct val="50000"/>
              </a:spcBef>
            </a:pPr>
            <a:endParaRPr lang="en-US" sz="800" dirty="0">
              <a:cs typeface="Times New Roman" pitchFamily="18" charset="0"/>
            </a:endParaRPr>
          </a:p>
          <a:p>
            <a:pPr>
              <a:lnSpc>
                <a:spcPct val="80000"/>
              </a:lnSpc>
              <a:spcBef>
                <a:spcPct val="50000"/>
              </a:spcBef>
            </a:pPr>
            <a:endParaRPr lang="en-US" sz="800" dirty="0">
              <a:cs typeface="Times New Roman" pitchFamily="18" charset="0"/>
            </a:endParaRPr>
          </a:p>
          <a:p>
            <a:pPr>
              <a:lnSpc>
                <a:spcPct val="80000"/>
              </a:lnSpc>
              <a:spcBef>
                <a:spcPct val="50000"/>
              </a:spcBef>
            </a:pPr>
            <a:endParaRPr lang="en-US" sz="800" dirty="0">
              <a:cs typeface="Times New Roman" pitchFamily="18" charset="0"/>
            </a:endParaRPr>
          </a:p>
          <a:p>
            <a:pPr>
              <a:spcBef>
                <a:spcPct val="50000"/>
              </a:spcBef>
              <a:buFontTx/>
              <a:buChar char="•"/>
            </a:pPr>
            <a:r>
              <a:rPr lang="en-US" dirty="0">
                <a:cs typeface="Times New Roman" pitchFamily="18" charset="0"/>
              </a:rPr>
              <a:t>Some derivatives have multiple underlying values. </a:t>
            </a:r>
          </a:p>
          <a:p>
            <a:pPr>
              <a:spcBef>
                <a:spcPct val="50000"/>
              </a:spcBef>
              <a:buFontTx/>
              <a:buChar char="•"/>
            </a:pPr>
            <a:r>
              <a:rPr lang="en-US" dirty="0">
                <a:cs typeface="Times New Roman" pitchFamily="18" charset="0"/>
              </a:rPr>
              <a:t>Some derivatives are more standardized and are issued through clearing corporations</a:t>
            </a:r>
            <a:endParaRPr lang="en-US" sz="800" dirty="0">
              <a:cs typeface="Times New Roman" pitchFamily="18" charset="0"/>
            </a:endParaRPr>
          </a:p>
          <a:p>
            <a:pPr>
              <a:spcBef>
                <a:spcPct val="50000"/>
              </a:spcBef>
            </a:pPr>
            <a:r>
              <a:rPr lang="en-US" sz="800" dirty="0">
                <a:cs typeface="Times New Roman" pitchFamily="18" charset="0"/>
              </a:rPr>
              <a:t> </a:t>
            </a:r>
          </a:p>
          <a:p>
            <a:pPr>
              <a:spcBef>
                <a:spcPct val="50000"/>
              </a:spcBef>
              <a:buFontTx/>
              <a:buChar char="•"/>
            </a:pPr>
            <a:r>
              <a:rPr lang="en-US" dirty="0">
                <a:cs typeface="Times New Roman" pitchFamily="18" charset="0"/>
              </a:rPr>
              <a:t>Some derivatives may be traded on national securities exchanges or they may be private agreements held between corporations. </a:t>
            </a:r>
          </a:p>
          <a:p>
            <a:pPr>
              <a:spcBef>
                <a:spcPct val="50000"/>
              </a:spcBef>
              <a:buFontTx/>
              <a:buChar char="•"/>
            </a:pPr>
            <a:endParaRPr lang="en-US" dirty="0">
              <a:cs typeface="Times New Roman" pitchFamily="18" charset="0"/>
            </a:endParaRPr>
          </a:p>
          <a:p>
            <a:pPr>
              <a:spcBef>
                <a:spcPct val="50000"/>
              </a:spcBef>
              <a:buFontTx/>
              <a:buChar char="•"/>
            </a:pPr>
            <a:endParaRPr lang="en-US" dirty="0">
              <a:cs typeface="Times New Roman" pitchFamily="18" charset="0"/>
            </a:endParaRPr>
          </a:p>
          <a:p>
            <a:pPr>
              <a:spcBef>
                <a:spcPct val="50000"/>
              </a:spcBef>
              <a:buFontTx/>
              <a:buChar char="•"/>
            </a:pPr>
            <a:r>
              <a:rPr lang="en-US" dirty="0">
                <a:cs typeface="Times New Roman" pitchFamily="18" charset="0"/>
              </a:rPr>
              <a:t>Companies use derivatives either to manage risk or as a speculative investment to yield higher returns. </a:t>
            </a:r>
            <a:endParaRPr lang="en-US" dirty="0"/>
          </a:p>
        </p:txBody>
      </p:sp>
    </p:spTree>
    <p:extLst>
      <p:ext uri="{BB962C8B-B14F-4D97-AF65-F5344CB8AC3E}">
        <p14:creationId xmlns:p14="http://schemas.microsoft.com/office/powerpoint/2010/main" xmlns="" val="279888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32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3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32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32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321">
                                            <p:txEl>
                                              <p:pRg st="9" end="9"/>
                                            </p:txEl>
                                          </p:spTgt>
                                        </p:tgtEl>
                                        <p:attrNameLst>
                                          <p:attrName>style.visibility</p:attrName>
                                        </p:attrNameLst>
                                      </p:cBhvr>
                                      <p:to>
                                        <p:strVal val="visible"/>
                                      </p:to>
                                    </p:set>
                                  </p:childTnLst>
                                </p:cTn>
                              </p:par>
                            </p:childTnLst>
                          </p:cTn>
                        </p:par>
                        <p:par>
                          <p:cTn id="23" fill="hold">
                            <p:stCondLst>
                              <p:cond delay="500"/>
                            </p:stCondLst>
                            <p:childTnLst>
                              <p:par>
                                <p:cTn id="24" presetID="18" presetClass="entr" presetSubtype="3" fill="hold" grpId="0" nodeType="afterEffect">
                                  <p:stCondLst>
                                    <p:cond delay="0"/>
                                  </p:stCondLst>
                                  <p:childTnLst>
                                    <p:set>
                                      <p:cBhvr>
                                        <p:cTn id="25" dur="1" fill="hold">
                                          <p:stCondLst>
                                            <p:cond delay="0"/>
                                          </p:stCondLst>
                                        </p:cTn>
                                        <p:tgtEl>
                                          <p:spTgt spid="12322"/>
                                        </p:tgtEl>
                                        <p:attrNameLst>
                                          <p:attrName>style.visibility</p:attrName>
                                        </p:attrNameLst>
                                      </p:cBhvr>
                                      <p:to>
                                        <p:strVal val="visible"/>
                                      </p:to>
                                    </p:set>
                                    <p:animEffect transition="in" filter="strips(upRight)">
                                      <p:cBhvr>
                                        <p:cTn id="26" dur="500"/>
                                        <p:tgtEl>
                                          <p:spTgt spid="12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2" grpId="0" animBg="1"/>
      <p:bldP spid="12321" grpId="0" build="p" autoUpdateAnimBg="0"/>
    </p:bld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2"/>
          <p:cNvGrpSpPr>
            <a:grpSpLocks/>
          </p:cNvGrpSpPr>
          <p:nvPr/>
        </p:nvGrpSpPr>
        <p:grpSpPr bwMode="auto">
          <a:xfrm>
            <a:off x="5410200" y="217488"/>
            <a:ext cx="3733800" cy="6634162"/>
            <a:chOff x="3408" y="141"/>
            <a:chExt cx="2352" cy="4179"/>
          </a:xfrm>
        </p:grpSpPr>
        <p:grpSp>
          <p:nvGrpSpPr>
            <p:cNvPr id="3" name="Group 243"/>
            <p:cNvGrpSpPr>
              <a:grpSpLocks/>
            </p:cNvGrpSpPr>
            <p:nvPr/>
          </p:nvGrpSpPr>
          <p:grpSpPr bwMode="auto">
            <a:xfrm>
              <a:off x="3504" y="1824"/>
              <a:ext cx="1666" cy="733"/>
              <a:chOff x="3504" y="1824"/>
              <a:chExt cx="1666" cy="733"/>
            </a:xfrm>
          </p:grpSpPr>
          <p:grpSp>
            <p:nvGrpSpPr>
              <p:cNvPr id="4" name="Group 244"/>
              <p:cNvGrpSpPr>
                <a:grpSpLocks/>
              </p:cNvGrpSpPr>
              <p:nvPr/>
            </p:nvGrpSpPr>
            <p:grpSpPr bwMode="auto">
              <a:xfrm>
                <a:off x="3504" y="1824"/>
                <a:ext cx="1666" cy="733"/>
                <a:chOff x="3741" y="1795"/>
                <a:chExt cx="1666" cy="733"/>
              </a:xfrm>
            </p:grpSpPr>
            <p:sp>
              <p:nvSpPr>
                <p:cNvPr id="16462" name="Freeform 245"/>
                <p:cNvSpPr>
                  <a:spLocks/>
                </p:cNvSpPr>
                <p:nvPr/>
              </p:nvSpPr>
              <p:spPr bwMode="auto">
                <a:xfrm>
                  <a:off x="3777" y="1815"/>
                  <a:ext cx="1630" cy="713"/>
                </a:xfrm>
                <a:custGeom>
                  <a:avLst/>
                  <a:gdLst>
                    <a:gd name="T0" fmla="*/ 1630 w 1630"/>
                    <a:gd name="T1" fmla="*/ 313 h 713"/>
                    <a:gd name="T2" fmla="*/ 237 w 1630"/>
                    <a:gd name="T3" fmla="*/ 713 h 713"/>
                    <a:gd name="T4" fmla="*/ 0 w 1630"/>
                    <a:gd name="T5" fmla="*/ 599 h 713"/>
                    <a:gd name="T6" fmla="*/ 135 w 1630"/>
                    <a:gd name="T7" fmla="*/ 400 h 713"/>
                    <a:gd name="T8" fmla="*/ 1530 w 1630"/>
                    <a:gd name="T9" fmla="*/ 0 h 713"/>
                    <a:gd name="T10" fmla="*/ 1630 w 1630"/>
                    <a:gd name="T11" fmla="*/ 313 h 713"/>
                    <a:gd name="T12" fmla="*/ 0 60000 65536"/>
                    <a:gd name="T13" fmla="*/ 0 60000 65536"/>
                    <a:gd name="T14" fmla="*/ 0 60000 65536"/>
                    <a:gd name="T15" fmla="*/ 0 60000 65536"/>
                    <a:gd name="T16" fmla="*/ 0 60000 65536"/>
                    <a:gd name="T17" fmla="*/ 0 60000 65536"/>
                    <a:gd name="T18" fmla="*/ 0 w 1630"/>
                    <a:gd name="T19" fmla="*/ 0 h 713"/>
                    <a:gd name="T20" fmla="*/ 1630 w 1630"/>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1630" h="713">
                      <a:moveTo>
                        <a:pt x="1630" y="313"/>
                      </a:moveTo>
                      <a:lnTo>
                        <a:pt x="237" y="713"/>
                      </a:lnTo>
                      <a:lnTo>
                        <a:pt x="0" y="599"/>
                      </a:lnTo>
                      <a:lnTo>
                        <a:pt x="135" y="400"/>
                      </a:lnTo>
                      <a:lnTo>
                        <a:pt x="1530" y="0"/>
                      </a:lnTo>
                      <a:lnTo>
                        <a:pt x="1630" y="313"/>
                      </a:lnTo>
                      <a:close/>
                    </a:path>
                  </a:pathLst>
                </a:custGeom>
                <a:solidFill>
                  <a:srgbClr val="B2B2B2"/>
                </a:solidFill>
                <a:ln w="14288">
                  <a:solidFill>
                    <a:srgbClr val="000000"/>
                  </a:solidFill>
                  <a:round/>
                  <a:headEnd/>
                  <a:tailEnd/>
                </a:ln>
              </p:spPr>
              <p:txBody>
                <a:bodyPr/>
                <a:lstStyle/>
                <a:p>
                  <a:endParaRPr lang="en-US"/>
                </a:p>
              </p:txBody>
            </p:sp>
            <p:sp>
              <p:nvSpPr>
                <p:cNvPr id="16463" name="Freeform 246"/>
                <p:cNvSpPr>
                  <a:spLocks/>
                </p:cNvSpPr>
                <p:nvPr/>
              </p:nvSpPr>
              <p:spPr bwMode="auto">
                <a:xfrm>
                  <a:off x="3741" y="1795"/>
                  <a:ext cx="1629" cy="713"/>
                </a:xfrm>
                <a:custGeom>
                  <a:avLst/>
                  <a:gdLst>
                    <a:gd name="T0" fmla="*/ 1629 w 1629"/>
                    <a:gd name="T1" fmla="*/ 313 h 713"/>
                    <a:gd name="T2" fmla="*/ 236 w 1629"/>
                    <a:gd name="T3" fmla="*/ 713 h 713"/>
                    <a:gd name="T4" fmla="*/ 0 w 1629"/>
                    <a:gd name="T5" fmla="*/ 597 h 713"/>
                    <a:gd name="T6" fmla="*/ 134 w 1629"/>
                    <a:gd name="T7" fmla="*/ 400 h 713"/>
                    <a:gd name="T8" fmla="*/ 1529 w 1629"/>
                    <a:gd name="T9" fmla="*/ 0 h 713"/>
                    <a:gd name="T10" fmla="*/ 1629 w 1629"/>
                    <a:gd name="T11" fmla="*/ 313 h 713"/>
                    <a:gd name="T12" fmla="*/ 0 60000 65536"/>
                    <a:gd name="T13" fmla="*/ 0 60000 65536"/>
                    <a:gd name="T14" fmla="*/ 0 60000 65536"/>
                    <a:gd name="T15" fmla="*/ 0 60000 65536"/>
                    <a:gd name="T16" fmla="*/ 0 60000 65536"/>
                    <a:gd name="T17" fmla="*/ 0 60000 65536"/>
                    <a:gd name="T18" fmla="*/ 0 w 1629"/>
                    <a:gd name="T19" fmla="*/ 0 h 713"/>
                    <a:gd name="T20" fmla="*/ 1629 w 1629"/>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1629" h="713">
                      <a:moveTo>
                        <a:pt x="1629" y="313"/>
                      </a:moveTo>
                      <a:lnTo>
                        <a:pt x="236" y="713"/>
                      </a:lnTo>
                      <a:lnTo>
                        <a:pt x="0" y="597"/>
                      </a:lnTo>
                      <a:lnTo>
                        <a:pt x="134" y="400"/>
                      </a:lnTo>
                      <a:lnTo>
                        <a:pt x="1529" y="0"/>
                      </a:lnTo>
                      <a:lnTo>
                        <a:pt x="1629" y="313"/>
                      </a:lnTo>
                      <a:close/>
                    </a:path>
                  </a:pathLst>
                </a:custGeom>
                <a:solidFill>
                  <a:srgbClr val="DDDDDD"/>
                </a:solidFill>
                <a:ln w="14288">
                  <a:solidFill>
                    <a:srgbClr val="000000"/>
                  </a:solidFill>
                  <a:round/>
                  <a:headEnd/>
                  <a:tailEnd/>
                </a:ln>
              </p:spPr>
              <p:txBody>
                <a:bodyPr/>
                <a:lstStyle/>
                <a:p>
                  <a:endParaRPr lang="en-US"/>
                </a:p>
              </p:txBody>
            </p:sp>
          </p:grpSp>
          <p:sp>
            <p:nvSpPr>
              <p:cNvPr id="16461" name="Text Box 247"/>
              <p:cNvSpPr txBox="1">
                <a:spLocks noChangeArrowheads="1"/>
              </p:cNvSpPr>
              <p:nvPr/>
            </p:nvSpPr>
            <p:spPr bwMode="auto">
              <a:xfrm rot="-916273">
                <a:off x="3696" y="2064"/>
                <a:ext cx="1152" cy="288"/>
              </a:xfrm>
              <a:prstGeom prst="rect">
                <a:avLst/>
              </a:prstGeom>
              <a:noFill/>
              <a:ln w="9525">
                <a:noFill/>
                <a:miter lim="800000"/>
                <a:headEnd/>
                <a:tailEnd/>
              </a:ln>
            </p:spPr>
            <p:txBody>
              <a:bodyPr>
                <a:spAutoFit/>
              </a:bodyPr>
              <a:lstStyle/>
              <a:p>
                <a:pPr>
                  <a:spcBef>
                    <a:spcPct val="50000"/>
                  </a:spcBef>
                </a:pPr>
                <a:r>
                  <a:rPr lang="en-US"/>
                  <a:t>Options</a:t>
                </a:r>
              </a:p>
            </p:txBody>
          </p:sp>
        </p:grpSp>
        <p:grpSp>
          <p:nvGrpSpPr>
            <p:cNvPr id="5" name="Group 248"/>
            <p:cNvGrpSpPr>
              <a:grpSpLocks/>
            </p:cNvGrpSpPr>
            <p:nvPr/>
          </p:nvGrpSpPr>
          <p:grpSpPr bwMode="auto">
            <a:xfrm>
              <a:off x="3535" y="842"/>
              <a:ext cx="1652" cy="695"/>
              <a:chOff x="3535" y="842"/>
              <a:chExt cx="1652" cy="695"/>
            </a:xfrm>
          </p:grpSpPr>
          <p:grpSp>
            <p:nvGrpSpPr>
              <p:cNvPr id="6" name="Group 249"/>
              <p:cNvGrpSpPr>
                <a:grpSpLocks/>
              </p:cNvGrpSpPr>
              <p:nvPr/>
            </p:nvGrpSpPr>
            <p:grpSpPr bwMode="auto">
              <a:xfrm>
                <a:off x="3535" y="842"/>
                <a:ext cx="1652" cy="695"/>
                <a:chOff x="3535" y="842"/>
                <a:chExt cx="1652" cy="695"/>
              </a:xfrm>
            </p:grpSpPr>
            <p:sp>
              <p:nvSpPr>
                <p:cNvPr id="16458" name="Freeform 250"/>
                <p:cNvSpPr>
                  <a:spLocks/>
                </p:cNvSpPr>
                <p:nvPr/>
              </p:nvSpPr>
              <p:spPr bwMode="auto">
                <a:xfrm>
                  <a:off x="3548" y="871"/>
                  <a:ext cx="1639" cy="666"/>
                </a:xfrm>
                <a:custGeom>
                  <a:avLst/>
                  <a:gdLst>
                    <a:gd name="T0" fmla="*/ 1639 w 1639"/>
                    <a:gd name="T1" fmla="*/ 349 h 666"/>
                    <a:gd name="T2" fmla="*/ 232 w 1639"/>
                    <a:gd name="T3" fmla="*/ 0 h 666"/>
                    <a:gd name="T4" fmla="*/ 0 w 1639"/>
                    <a:gd name="T5" fmla="*/ 124 h 666"/>
                    <a:gd name="T6" fmla="*/ 142 w 1639"/>
                    <a:gd name="T7" fmla="*/ 316 h 666"/>
                    <a:gd name="T8" fmla="*/ 1548 w 1639"/>
                    <a:gd name="T9" fmla="*/ 666 h 666"/>
                    <a:gd name="T10" fmla="*/ 1639 w 1639"/>
                    <a:gd name="T11" fmla="*/ 349 h 666"/>
                    <a:gd name="T12" fmla="*/ 0 60000 65536"/>
                    <a:gd name="T13" fmla="*/ 0 60000 65536"/>
                    <a:gd name="T14" fmla="*/ 0 60000 65536"/>
                    <a:gd name="T15" fmla="*/ 0 60000 65536"/>
                    <a:gd name="T16" fmla="*/ 0 60000 65536"/>
                    <a:gd name="T17" fmla="*/ 0 60000 65536"/>
                    <a:gd name="T18" fmla="*/ 0 w 1639"/>
                    <a:gd name="T19" fmla="*/ 0 h 666"/>
                    <a:gd name="T20" fmla="*/ 1639 w 1639"/>
                    <a:gd name="T21" fmla="*/ 666 h 666"/>
                  </a:gdLst>
                  <a:ahLst/>
                  <a:cxnLst>
                    <a:cxn ang="T12">
                      <a:pos x="T0" y="T1"/>
                    </a:cxn>
                    <a:cxn ang="T13">
                      <a:pos x="T2" y="T3"/>
                    </a:cxn>
                    <a:cxn ang="T14">
                      <a:pos x="T4" y="T5"/>
                    </a:cxn>
                    <a:cxn ang="T15">
                      <a:pos x="T6" y="T7"/>
                    </a:cxn>
                    <a:cxn ang="T16">
                      <a:pos x="T8" y="T9"/>
                    </a:cxn>
                    <a:cxn ang="T17">
                      <a:pos x="T10" y="T11"/>
                    </a:cxn>
                  </a:cxnLst>
                  <a:rect l="T18" t="T19" r="T20" b="T21"/>
                  <a:pathLst>
                    <a:path w="1639" h="666">
                      <a:moveTo>
                        <a:pt x="1639" y="349"/>
                      </a:moveTo>
                      <a:lnTo>
                        <a:pt x="232" y="0"/>
                      </a:lnTo>
                      <a:lnTo>
                        <a:pt x="0" y="124"/>
                      </a:lnTo>
                      <a:lnTo>
                        <a:pt x="142" y="316"/>
                      </a:lnTo>
                      <a:lnTo>
                        <a:pt x="1548" y="666"/>
                      </a:lnTo>
                      <a:lnTo>
                        <a:pt x="1639" y="349"/>
                      </a:lnTo>
                      <a:close/>
                    </a:path>
                  </a:pathLst>
                </a:custGeom>
                <a:solidFill>
                  <a:srgbClr val="B2B2B2"/>
                </a:solidFill>
                <a:ln w="14288">
                  <a:solidFill>
                    <a:srgbClr val="000000"/>
                  </a:solidFill>
                  <a:round/>
                  <a:headEnd/>
                  <a:tailEnd/>
                </a:ln>
              </p:spPr>
              <p:txBody>
                <a:bodyPr/>
                <a:lstStyle/>
                <a:p>
                  <a:endParaRPr lang="en-US"/>
                </a:p>
              </p:txBody>
            </p:sp>
            <p:sp>
              <p:nvSpPr>
                <p:cNvPr id="16459" name="Freeform 251"/>
                <p:cNvSpPr>
                  <a:spLocks/>
                </p:cNvSpPr>
                <p:nvPr/>
              </p:nvSpPr>
              <p:spPr bwMode="auto">
                <a:xfrm>
                  <a:off x="3535" y="842"/>
                  <a:ext cx="1638" cy="665"/>
                </a:xfrm>
                <a:custGeom>
                  <a:avLst/>
                  <a:gdLst>
                    <a:gd name="T0" fmla="*/ 1638 w 1638"/>
                    <a:gd name="T1" fmla="*/ 347 h 665"/>
                    <a:gd name="T2" fmla="*/ 232 w 1638"/>
                    <a:gd name="T3" fmla="*/ 0 h 665"/>
                    <a:gd name="T4" fmla="*/ 0 w 1638"/>
                    <a:gd name="T5" fmla="*/ 123 h 665"/>
                    <a:gd name="T6" fmla="*/ 142 w 1638"/>
                    <a:gd name="T7" fmla="*/ 316 h 665"/>
                    <a:gd name="T8" fmla="*/ 1548 w 1638"/>
                    <a:gd name="T9" fmla="*/ 665 h 665"/>
                    <a:gd name="T10" fmla="*/ 1638 w 1638"/>
                    <a:gd name="T11" fmla="*/ 347 h 665"/>
                    <a:gd name="T12" fmla="*/ 0 60000 65536"/>
                    <a:gd name="T13" fmla="*/ 0 60000 65536"/>
                    <a:gd name="T14" fmla="*/ 0 60000 65536"/>
                    <a:gd name="T15" fmla="*/ 0 60000 65536"/>
                    <a:gd name="T16" fmla="*/ 0 60000 65536"/>
                    <a:gd name="T17" fmla="*/ 0 60000 65536"/>
                    <a:gd name="T18" fmla="*/ 0 w 1638"/>
                    <a:gd name="T19" fmla="*/ 0 h 665"/>
                    <a:gd name="T20" fmla="*/ 1638 w 1638"/>
                    <a:gd name="T21" fmla="*/ 665 h 665"/>
                  </a:gdLst>
                  <a:ahLst/>
                  <a:cxnLst>
                    <a:cxn ang="T12">
                      <a:pos x="T0" y="T1"/>
                    </a:cxn>
                    <a:cxn ang="T13">
                      <a:pos x="T2" y="T3"/>
                    </a:cxn>
                    <a:cxn ang="T14">
                      <a:pos x="T4" y="T5"/>
                    </a:cxn>
                    <a:cxn ang="T15">
                      <a:pos x="T6" y="T7"/>
                    </a:cxn>
                    <a:cxn ang="T16">
                      <a:pos x="T8" y="T9"/>
                    </a:cxn>
                    <a:cxn ang="T17">
                      <a:pos x="T10" y="T11"/>
                    </a:cxn>
                  </a:cxnLst>
                  <a:rect l="T18" t="T19" r="T20" b="T21"/>
                  <a:pathLst>
                    <a:path w="1638" h="665">
                      <a:moveTo>
                        <a:pt x="1638" y="347"/>
                      </a:moveTo>
                      <a:lnTo>
                        <a:pt x="232" y="0"/>
                      </a:lnTo>
                      <a:lnTo>
                        <a:pt x="0" y="123"/>
                      </a:lnTo>
                      <a:lnTo>
                        <a:pt x="142" y="316"/>
                      </a:lnTo>
                      <a:lnTo>
                        <a:pt x="1548" y="665"/>
                      </a:lnTo>
                      <a:lnTo>
                        <a:pt x="1638" y="347"/>
                      </a:lnTo>
                      <a:close/>
                    </a:path>
                  </a:pathLst>
                </a:custGeom>
                <a:solidFill>
                  <a:srgbClr val="EAEAEA"/>
                </a:solidFill>
                <a:ln w="14288">
                  <a:solidFill>
                    <a:srgbClr val="000000"/>
                  </a:solidFill>
                  <a:round/>
                  <a:headEnd/>
                  <a:tailEnd/>
                </a:ln>
              </p:spPr>
              <p:txBody>
                <a:bodyPr/>
                <a:lstStyle/>
                <a:p>
                  <a:endParaRPr lang="en-US"/>
                </a:p>
              </p:txBody>
            </p:sp>
          </p:grpSp>
          <p:sp>
            <p:nvSpPr>
              <p:cNvPr id="16457" name="Text Box 252"/>
              <p:cNvSpPr txBox="1">
                <a:spLocks noChangeArrowheads="1"/>
              </p:cNvSpPr>
              <p:nvPr/>
            </p:nvSpPr>
            <p:spPr bwMode="auto">
              <a:xfrm rot="743221">
                <a:off x="3744" y="960"/>
                <a:ext cx="816" cy="288"/>
              </a:xfrm>
              <a:prstGeom prst="rect">
                <a:avLst/>
              </a:prstGeom>
              <a:noFill/>
              <a:ln w="9525">
                <a:noFill/>
                <a:miter lim="800000"/>
                <a:headEnd/>
                <a:tailEnd/>
              </a:ln>
            </p:spPr>
            <p:txBody>
              <a:bodyPr>
                <a:spAutoFit/>
              </a:bodyPr>
              <a:lstStyle/>
              <a:p>
                <a:pPr>
                  <a:spcBef>
                    <a:spcPct val="50000"/>
                  </a:spcBef>
                </a:pPr>
                <a:r>
                  <a:rPr lang="en-US"/>
                  <a:t>Swaps</a:t>
                </a:r>
              </a:p>
            </p:txBody>
          </p:sp>
        </p:grpSp>
        <p:grpSp>
          <p:nvGrpSpPr>
            <p:cNvPr id="7" name="Group 253"/>
            <p:cNvGrpSpPr>
              <a:grpSpLocks/>
            </p:cNvGrpSpPr>
            <p:nvPr/>
          </p:nvGrpSpPr>
          <p:grpSpPr bwMode="auto">
            <a:xfrm>
              <a:off x="4368" y="144"/>
              <a:ext cx="471" cy="4176"/>
              <a:chOff x="4349" y="0"/>
              <a:chExt cx="471" cy="4176"/>
            </a:xfrm>
          </p:grpSpPr>
          <p:sp>
            <p:nvSpPr>
              <p:cNvPr id="16452" name="Rectangle 254"/>
              <p:cNvSpPr>
                <a:spLocks noChangeArrowheads="1"/>
              </p:cNvSpPr>
              <p:nvPr/>
            </p:nvSpPr>
            <p:spPr bwMode="auto">
              <a:xfrm>
                <a:off x="4349" y="0"/>
                <a:ext cx="210" cy="4176"/>
              </a:xfrm>
              <a:prstGeom prst="rect">
                <a:avLst/>
              </a:prstGeom>
              <a:solidFill>
                <a:srgbClr val="663300"/>
              </a:solidFill>
              <a:ln w="9525">
                <a:noFill/>
                <a:miter lim="800000"/>
                <a:headEnd/>
                <a:tailEnd/>
              </a:ln>
            </p:spPr>
            <p:txBody>
              <a:bodyPr/>
              <a:lstStyle/>
              <a:p>
                <a:endParaRPr lang="en-US"/>
              </a:p>
            </p:txBody>
          </p:sp>
          <p:grpSp>
            <p:nvGrpSpPr>
              <p:cNvPr id="8" name="Group 255"/>
              <p:cNvGrpSpPr>
                <a:grpSpLocks/>
              </p:cNvGrpSpPr>
              <p:nvPr/>
            </p:nvGrpSpPr>
            <p:grpSpPr bwMode="auto">
              <a:xfrm>
                <a:off x="4349" y="0"/>
                <a:ext cx="471" cy="4175"/>
                <a:chOff x="4349" y="0"/>
                <a:chExt cx="471" cy="4175"/>
              </a:xfrm>
            </p:grpSpPr>
            <p:sp>
              <p:nvSpPr>
                <p:cNvPr id="16454" name="Freeform 256"/>
                <p:cNvSpPr>
                  <a:spLocks/>
                </p:cNvSpPr>
                <p:nvPr/>
              </p:nvSpPr>
              <p:spPr bwMode="auto">
                <a:xfrm>
                  <a:off x="4349" y="0"/>
                  <a:ext cx="471" cy="4175"/>
                </a:xfrm>
                <a:custGeom>
                  <a:avLst/>
                  <a:gdLst>
                    <a:gd name="T0" fmla="*/ 0 w 471"/>
                    <a:gd name="T1" fmla="*/ 108 h 4175"/>
                    <a:gd name="T2" fmla="*/ 209 w 471"/>
                    <a:gd name="T3" fmla="*/ 0 h 4175"/>
                    <a:gd name="T4" fmla="*/ 471 w 471"/>
                    <a:gd name="T5" fmla="*/ 108 h 4175"/>
                    <a:gd name="T6" fmla="*/ 471 w 471"/>
                    <a:gd name="T7" fmla="*/ 4121 h 4175"/>
                    <a:gd name="T8" fmla="*/ 209 w 471"/>
                    <a:gd name="T9" fmla="*/ 4175 h 4175"/>
                    <a:gd name="T10" fmla="*/ 0 w 471"/>
                    <a:gd name="T11" fmla="*/ 4066 h 4175"/>
                    <a:gd name="T12" fmla="*/ 0 w 471"/>
                    <a:gd name="T13" fmla="*/ 108 h 4175"/>
                    <a:gd name="T14" fmla="*/ 0 60000 65536"/>
                    <a:gd name="T15" fmla="*/ 0 60000 65536"/>
                    <a:gd name="T16" fmla="*/ 0 60000 65536"/>
                    <a:gd name="T17" fmla="*/ 0 60000 65536"/>
                    <a:gd name="T18" fmla="*/ 0 60000 65536"/>
                    <a:gd name="T19" fmla="*/ 0 60000 65536"/>
                    <a:gd name="T20" fmla="*/ 0 60000 65536"/>
                    <a:gd name="T21" fmla="*/ 0 w 471"/>
                    <a:gd name="T22" fmla="*/ 0 h 4175"/>
                    <a:gd name="T23" fmla="*/ 471 w 471"/>
                    <a:gd name="T24" fmla="*/ 4175 h 4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4175">
                      <a:moveTo>
                        <a:pt x="0" y="108"/>
                      </a:moveTo>
                      <a:lnTo>
                        <a:pt x="209" y="0"/>
                      </a:lnTo>
                      <a:lnTo>
                        <a:pt x="471" y="108"/>
                      </a:lnTo>
                      <a:lnTo>
                        <a:pt x="471" y="4121"/>
                      </a:lnTo>
                      <a:lnTo>
                        <a:pt x="209" y="4175"/>
                      </a:lnTo>
                      <a:lnTo>
                        <a:pt x="0" y="4066"/>
                      </a:lnTo>
                      <a:lnTo>
                        <a:pt x="0" y="108"/>
                      </a:lnTo>
                      <a:close/>
                    </a:path>
                  </a:pathLst>
                </a:custGeom>
                <a:solidFill>
                  <a:srgbClr val="996633"/>
                </a:solidFill>
                <a:ln w="14288">
                  <a:solidFill>
                    <a:srgbClr val="000000"/>
                  </a:solidFill>
                  <a:round/>
                  <a:headEnd/>
                  <a:tailEnd/>
                </a:ln>
              </p:spPr>
              <p:txBody>
                <a:bodyPr/>
                <a:lstStyle/>
                <a:p>
                  <a:endParaRPr lang="en-US"/>
                </a:p>
              </p:txBody>
            </p:sp>
            <p:sp>
              <p:nvSpPr>
                <p:cNvPr id="16455" name="Freeform 257"/>
                <p:cNvSpPr>
                  <a:spLocks/>
                </p:cNvSpPr>
                <p:nvPr/>
              </p:nvSpPr>
              <p:spPr bwMode="auto">
                <a:xfrm>
                  <a:off x="4349" y="0"/>
                  <a:ext cx="209" cy="4175"/>
                </a:xfrm>
                <a:custGeom>
                  <a:avLst/>
                  <a:gdLst>
                    <a:gd name="T0" fmla="*/ 0 w 209"/>
                    <a:gd name="T1" fmla="*/ 108 h 4175"/>
                    <a:gd name="T2" fmla="*/ 209 w 209"/>
                    <a:gd name="T3" fmla="*/ 0 h 4175"/>
                    <a:gd name="T4" fmla="*/ 209 w 209"/>
                    <a:gd name="T5" fmla="*/ 4175 h 4175"/>
                    <a:gd name="T6" fmla="*/ 0 w 209"/>
                    <a:gd name="T7" fmla="*/ 4066 h 4175"/>
                    <a:gd name="T8" fmla="*/ 0 w 209"/>
                    <a:gd name="T9" fmla="*/ 108 h 4175"/>
                    <a:gd name="T10" fmla="*/ 0 60000 65536"/>
                    <a:gd name="T11" fmla="*/ 0 60000 65536"/>
                    <a:gd name="T12" fmla="*/ 0 60000 65536"/>
                    <a:gd name="T13" fmla="*/ 0 60000 65536"/>
                    <a:gd name="T14" fmla="*/ 0 60000 65536"/>
                    <a:gd name="T15" fmla="*/ 0 w 209"/>
                    <a:gd name="T16" fmla="*/ 0 h 4175"/>
                    <a:gd name="T17" fmla="*/ 209 w 209"/>
                    <a:gd name="T18" fmla="*/ 4175 h 4175"/>
                  </a:gdLst>
                  <a:ahLst/>
                  <a:cxnLst>
                    <a:cxn ang="T10">
                      <a:pos x="T0" y="T1"/>
                    </a:cxn>
                    <a:cxn ang="T11">
                      <a:pos x="T2" y="T3"/>
                    </a:cxn>
                    <a:cxn ang="T12">
                      <a:pos x="T4" y="T5"/>
                    </a:cxn>
                    <a:cxn ang="T13">
                      <a:pos x="T6" y="T7"/>
                    </a:cxn>
                    <a:cxn ang="T14">
                      <a:pos x="T8" y="T9"/>
                    </a:cxn>
                  </a:cxnLst>
                  <a:rect l="T15" t="T16" r="T17" b="T18"/>
                  <a:pathLst>
                    <a:path w="209" h="4175">
                      <a:moveTo>
                        <a:pt x="0" y="108"/>
                      </a:moveTo>
                      <a:lnTo>
                        <a:pt x="209" y="0"/>
                      </a:lnTo>
                      <a:lnTo>
                        <a:pt x="209" y="4175"/>
                      </a:lnTo>
                      <a:lnTo>
                        <a:pt x="0" y="4066"/>
                      </a:lnTo>
                      <a:lnTo>
                        <a:pt x="0" y="108"/>
                      </a:lnTo>
                      <a:close/>
                    </a:path>
                  </a:pathLst>
                </a:custGeom>
                <a:noFill/>
                <a:ln w="14288">
                  <a:solidFill>
                    <a:srgbClr val="000000"/>
                  </a:solidFill>
                  <a:round/>
                  <a:headEnd/>
                  <a:tailEnd/>
                </a:ln>
              </p:spPr>
              <p:txBody>
                <a:bodyPr/>
                <a:lstStyle/>
                <a:p>
                  <a:endParaRPr lang="en-US"/>
                </a:p>
              </p:txBody>
            </p:sp>
          </p:grpSp>
        </p:grpSp>
        <p:grpSp>
          <p:nvGrpSpPr>
            <p:cNvPr id="9" name="Group 258"/>
            <p:cNvGrpSpPr>
              <a:grpSpLocks/>
            </p:cNvGrpSpPr>
            <p:nvPr/>
          </p:nvGrpSpPr>
          <p:grpSpPr bwMode="auto">
            <a:xfrm>
              <a:off x="3408" y="141"/>
              <a:ext cx="1863" cy="601"/>
              <a:chOff x="3408" y="141"/>
              <a:chExt cx="1863" cy="601"/>
            </a:xfrm>
          </p:grpSpPr>
          <p:grpSp>
            <p:nvGrpSpPr>
              <p:cNvPr id="10" name="Group 259"/>
              <p:cNvGrpSpPr>
                <a:grpSpLocks/>
              </p:cNvGrpSpPr>
              <p:nvPr/>
            </p:nvGrpSpPr>
            <p:grpSpPr bwMode="auto">
              <a:xfrm>
                <a:off x="3408" y="141"/>
                <a:ext cx="1803" cy="601"/>
                <a:chOff x="3558" y="141"/>
                <a:chExt cx="1653" cy="601"/>
              </a:xfrm>
            </p:grpSpPr>
            <p:sp>
              <p:nvSpPr>
                <p:cNvPr id="16450" name="Freeform 260"/>
                <p:cNvSpPr>
                  <a:spLocks/>
                </p:cNvSpPr>
                <p:nvPr/>
              </p:nvSpPr>
              <p:spPr bwMode="auto">
                <a:xfrm>
                  <a:off x="3558" y="166"/>
                  <a:ext cx="1630" cy="576"/>
                </a:xfrm>
                <a:custGeom>
                  <a:avLst/>
                  <a:gdLst>
                    <a:gd name="T0" fmla="*/ 1594 w 1630"/>
                    <a:gd name="T1" fmla="*/ 576 h 576"/>
                    <a:gd name="T2" fmla="*/ 168 w 1630"/>
                    <a:gd name="T3" fmla="*/ 328 h 576"/>
                    <a:gd name="T4" fmla="*/ 0 w 1630"/>
                    <a:gd name="T5" fmla="*/ 120 h 576"/>
                    <a:gd name="T6" fmla="*/ 204 w 1630"/>
                    <a:gd name="T7" fmla="*/ 0 h 576"/>
                    <a:gd name="T8" fmla="*/ 1630 w 1630"/>
                    <a:gd name="T9" fmla="*/ 249 h 576"/>
                    <a:gd name="T10" fmla="*/ 1594 w 1630"/>
                    <a:gd name="T11" fmla="*/ 576 h 576"/>
                    <a:gd name="T12" fmla="*/ 0 60000 65536"/>
                    <a:gd name="T13" fmla="*/ 0 60000 65536"/>
                    <a:gd name="T14" fmla="*/ 0 60000 65536"/>
                    <a:gd name="T15" fmla="*/ 0 60000 65536"/>
                    <a:gd name="T16" fmla="*/ 0 60000 65536"/>
                    <a:gd name="T17" fmla="*/ 0 60000 65536"/>
                    <a:gd name="T18" fmla="*/ 0 w 1630"/>
                    <a:gd name="T19" fmla="*/ 0 h 576"/>
                    <a:gd name="T20" fmla="*/ 1630 w 163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630" h="576">
                      <a:moveTo>
                        <a:pt x="1594" y="576"/>
                      </a:moveTo>
                      <a:lnTo>
                        <a:pt x="168" y="328"/>
                      </a:lnTo>
                      <a:lnTo>
                        <a:pt x="0" y="120"/>
                      </a:lnTo>
                      <a:lnTo>
                        <a:pt x="204" y="0"/>
                      </a:lnTo>
                      <a:lnTo>
                        <a:pt x="1630" y="249"/>
                      </a:lnTo>
                      <a:lnTo>
                        <a:pt x="1594" y="576"/>
                      </a:lnTo>
                      <a:close/>
                    </a:path>
                  </a:pathLst>
                </a:custGeom>
                <a:solidFill>
                  <a:srgbClr val="B2B2B2"/>
                </a:solidFill>
                <a:ln w="14288">
                  <a:solidFill>
                    <a:srgbClr val="000000"/>
                  </a:solidFill>
                  <a:round/>
                  <a:headEnd/>
                  <a:tailEnd/>
                </a:ln>
              </p:spPr>
              <p:txBody>
                <a:bodyPr/>
                <a:lstStyle/>
                <a:p>
                  <a:endParaRPr lang="en-US"/>
                </a:p>
              </p:txBody>
            </p:sp>
            <p:sp>
              <p:nvSpPr>
                <p:cNvPr id="16451" name="Freeform 261"/>
                <p:cNvSpPr>
                  <a:spLocks/>
                </p:cNvSpPr>
                <p:nvPr/>
              </p:nvSpPr>
              <p:spPr bwMode="auto">
                <a:xfrm>
                  <a:off x="3581" y="141"/>
                  <a:ext cx="1630" cy="576"/>
                </a:xfrm>
                <a:custGeom>
                  <a:avLst/>
                  <a:gdLst>
                    <a:gd name="T0" fmla="*/ 1594 w 1630"/>
                    <a:gd name="T1" fmla="*/ 576 h 576"/>
                    <a:gd name="T2" fmla="*/ 168 w 1630"/>
                    <a:gd name="T3" fmla="*/ 328 h 576"/>
                    <a:gd name="T4" fmla="*/ 0 w 1630"/>
                    <a:gd name="T5" fmla="*/ 120 h 576"/>
                    <a:gd name="T6" fmla="*/ 204 w 1630"/>
                    <a:gd name="T7" fmla="*/ 0 h 576"/>
                    <a:gd name="T8" fmla="*/ 1630 w 1630"/>
                    <a:gd name="T9" fmla="*/ 249 h 576"/>
                    <a:gd name="T10" fmla="*/ 1594 w 1630"/>
                    <a:gd name="T11" fmla="*/ 576 h 576"/>
                    <a:gd name="T12" fmla="*/ 0 60000 65536"/>
                    <a:gd name="T13" fmla="*/ 0 60000 65536"/>
                    <a:gd name="T14" fmla="*/ 0 60000 65536"/>
                    <a:gd name="T15" fmla="*/ 0 60000 65536"/>
                    <a:gd name="T16" fmla="*/ 0 60000 65536"/>
                    <a:gd name="T17" fmla="*/ 0 60000 65536"/>
                    <a:gd name="T18" fmla="*/ 0 w 1630"/>
                    <a:gd name="T19" fmla="*/ 0 h 576"/>
                    <a:gd name="T20" fmla="*/ 1630 w 163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630" h="576">
                      <a:moveTo>
                        <a:pt x="1594" y="576"/>
                      </a:moveTo>
                      <a:lnTo>
                        <a:pt x="168" y="328"/>
                      </a:lnTo>
                      <a:lnTo>
                        <a:pt x="0" y="120"/>
                      </a:lnTo>
                      <a:lnTo>
                        <a:pt x="204" y="0"/>
                      </a:lnTo>
                      <a:lnTo>
                        <a:pt x="1630" y="249"/>
                      </a:lnTo>
                      <a:lnTo>
                        <a:pt x="1594" y="576"/>
                      </a:lnTo>
                      <a:close/>
                    </a:path>
                  </a:pathLst>
                </a:custGeom>
                <a:solidFill>
                  <a:srgbClr val="FFFFFF"/>
                </a:solidFill>
                <a:ln w="14288">
                  <a:solidFill>
                    <a:srgbClr val="000000"/>
                  </a:solidFill>
                  <a:round/>
                  <a:headEnd/>
                  <a:tailEnd/>
                </a:ln>
              </p:spPr>
              <p:txBody>
                <a:bodyPr/>
                <a:lstStyle/>
                <a:p>
                  <a:endParaRPr lang="en-US"/>
                </a:p>
              </p:txBody>
            </p:sp>
          </p:grpSp>
          <p:sp>
            <p:nvSpPr>
              <p:cNvPr id="16449" name="Text Box 262"/>
              <p:cNvSpPr txBox="1">
                <a:spLocks noChangeArrowheads="1"/>
              </p:cNvSpPr>
              <p:nvPr/>
            </p:nvSpPr>
            <p:spPr bwMode="auto">
              <a:xfrm rot="481019">
                <a:off x="3543" y="288"/>
                <a:ext cx="1728" cy="288"/>
              </a:xfrm>
              <a:prstGeom prst="rect">
                <a:avLst/>
              </a:prstGeom>
              <a:noFill/>
              <a:ln w="9525">
                <a:noFill/>
                <a:miter lim="800000"/>
                <a:headEnd/>
                <a:tailEnd/>
              </a:ln>
            </p:spPr>
            <p:txBody>
              <a:bodyPr>
                <a:spAutoFit/>
              </a:bodyPr>
              <a:lstStyle/>
              <a:p>
                <a:pPr>
                  <a:spcBef>
                    <a:spcPct val="50000"/>
                  </a:spcBef>
                </a:pPr>
                <a:r>
                  <a:rPr lang="en-US"/>
                  <a:t>Forward Contracts</a:t>
                </a:r>
              </a:p>
            </p:txBody>
          </p:sp>
        </p:grpSp>
        <p:grpSp>
          <p:nvGrpSpPr>
            <p:cNvPr id="11" name="Group 263"/>
            <p:cNvGrpSpPr>
              <a:grpSpLocks/>
            </p:cNvGrpSpPr>
            <p:nvPr/>
          </p:nvGrpSpPr>
          <p:grpSpPr bwMode="auto">
            <a:xfrm>
              <a:off x="4098" y="576"/>
              <a:ext cx="1662" cy="454"/>
              <a:chOff x="4098" y="624"/>
              <a:chExt cx="1662" cy="454"/>
            </a:xfrm>
          </p:grpSpPr>
          <p:grpSp>
            <p:nvGrpSpPr>
              <p:cNvPr id="12" name="Group 264"/>
              <p:cNvGrpSpPr>
                <a:grpSpLocks/>
              </p:cNvGrpSpPr>
              <p:nvPr/>
            </p:nvGrpSpPr>
            <p:grpSpPr bwMode="auto">
              <a:xfrm>
                <a:off x="4098" y="624"/>
                <a:ext cx="1662" cy="454"/>
                <a:chOff x="4097" y="537"/>
                <a:chExt cx="1662" cy="454"/>
              </a:xfrm>
            </p:grpSpPr>
            <p:sp>
              <p:nvSpPr>
                <p:cNvPr id="16446" name="Freeform 265"/>
                <p:cNvSpPr>
                  <a:spLocks/>
                </p:cNvSpPr>
                <p:nvPr/>
              </p:nvSpPr>
              <p:spPr bwMode="auto">
                <a:xfrm>
                  <a:off x="4097" y="568"/>
                  <a:ext cx="1635" cy="423"/>
                </a:xfrm>
                <a:custGeom>
                  <a:avLst/>
                  <a:gdLst>
                    <a:gd name="T0" fmla="*/ 4 w 1635"/>
                    <a:gd name="T1" fmla="*/ 423 h 423"/>
                    <a:gd name="T2" fmla="*/ 1446 w 1635"/>
                    <a:gd name="T3" fmla="*/ 330 h 423"/>
                    <a:gd name="T4" fmla="*/ 1635 w 1635"/>
                    <a:gd name="T5" fmla="*/ 142 h 423"/>
                    <a:gd name="T6" fmla="*/ 1445 w 1635"/>
                    <a:gd name="T7" fmla="*/ 0 h 423"/>
                    <a:gd name="T8" fmla="*/ 0 w 1635"/>
                    <a:gd name="T9" fmla="*/ 93 h 423"/>
                    <a:gd name="T10" fmla="*/ 4 w 1635"/>
                    <a:gd name="T11" fmla="*/ 423 h 423"/>
                    <a:gd name="T12" fmla="*/ 0 60000 65536"/>
                    <a:gd name="T13" fmla="*/ 0 60000 65536"/>
                    <a:gd name="T14" fmla="*/ 0 60000 65536"/>
                    <a:gd name="T15" fmla="*/ 0 60000 65536"/>
                    <a:gd name="T16" fmla="*/ 0 60000 65536"/>
                    <a:gd name="T17" fmla="*/ 0 60000 65536"/>
                    <a:gd name="T18" fmla="*/ 0 w 1635"/>
                    <a:gd name="T19" fmla="*/ 0 h 423"/>
                    <a:gd name="T20" fmla="*/ 1635 w 1635"/>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1635" h="423">
                      <a:moveTo>
                        <a:pt x="4" y="423"/>
                      </a:moveTo>
                      <a:lnTo>
                        <a:pt x="1446" y="330"/>
                      </a:lnTo>
                      <a:lnTo>
                        <a:pt x="1635" y="142"/>
                      </a:lnTo>
                      <a:lnTo>
                        <a:pt x="1445" y="0"/>
                      </a:lnTo>
                      <a:lnTo>
                        <a:pt x="0" y="93"/>
                      </a:lnTo>
                      <a:lnTo>
                        <a:pt x="4" y="423"/>
                      </a:lnTo>
                      <a:close/>
                    </a:path>
                  </a:pathLst>
                </a:custGeom>
                <a:solidFill>
                  <a:srgbClr val="B2B2B2"/>
                </a:solidFill>
                <a:ln w="14288">
                  <a:solidFill>
                    <a:srgbClr val="000000"/>
                  </a:solidFill>
                  <a:round/>
                  <a:headEnd/>
                  <a:tailEnd/>
                </a:ln>
              </p:spPr>
              <p:txBody>
                <a:bodyPr/>
                <a:lstStyle/>
                <a:p>
                  <a:endParaRPr lang="en-US"/>
                </a:p>
              </p:txBody>
            </p:sp>
            <p:sp>
              <p:nvSpPr>
                <p:cNvPr id="16447" name="Freeform 266"/>
                <p:cNvSpPr>
                  <a:spLocks/>
                </p:cNvSpPr>
                <p:nvPr/>
              </p:nvSpPr>
              <p:spPr bwMode="auto">
                <a:xfrm>
                  <a:off x="4126" y="537"/>
                  <a:ext cx="1633" cy="422"/>
                </a:xfrm>
                <a:custGeom>
                  <a:avLst/>
                  <a:gdLst>
                    <a:gd name="T0" fmla="*/ 3 w 1633"/>
                    <a:gd name="T1" fmla="*/ 422 h 422"/>
                    <a:gd name="T2" fmla="*/ 1445 w 1633"/>
                    <a:gd name="T3" fmla="*/ 329 h 422"/>
                    <a:gd name="T4" fmla="*/ 1633 w 1633"/>
                    <a:gd name="T5" fmla="*/ 141 h 422"/>
                    <a:gd name="T6" fmla="*/ 1443 w 1633"/>
                    <a:gd name="T7" fmla="*/ 0 h 422"/>
                    <a:gd name="T8" fmla="*/ 0 w 1633"/>
                    <a:gd name="T9" fmla="*/ 92 h 422"/>
                    <a:gd name="T10" fmla="*/ 3 w 1633"/>
                    <a:gd name="T11" fmla="*/ 422 h 422"/>
                    <a:gd name="T12" fmla="*/ 0 60000 65536"/>
                    <a:gd name="T13" fmla="*/ 0 60000 65536"/>
                    <a:gd name="T14" fmla="*/ 0 60000 65536"/>
                    <a:gd name="T15" fmla="*/ 0 60000 65536"/>
                    <a:gd name="T16" fmla="*/ 0 60000 65536"/>
                    <a:gd name="T17" fmla="*/ 0 60000 65536"/>
                    <a:gd name="T18" fmla="*/ 0 w 1633"/>
                    <a:gd name="T19" fmla="*/ 0 h 422"/>
                    <a:gd name="T20" fmla="*/ 1633 w 1633"/>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1633" h="422">
                      <a:moveTo>
                        <a:pt x="3" y="422"/>
                      </a:moveTo>
                      <a:lnTo>
                        <a:pt x="1445" y="329"/>
                      </a:lnTo>
                      <a:lnTo>
                        <a:pt x="1633" y="141"/>
                      </a:lnTo>
                      <a:lnTo>
                        <a:pt x="1443" y="0"/>
                      </a:lnTo>
                      <a:lnTo>
                        <a:pt x="0" y="92"/>
                      </a:lnTo>
                      <a:lnTo>
                        <a:pt x="3" y="422"/>
                      </a:lnTo>
                      <a:close/>
                    </a:path>
                  </a:pathLst>
                </a:custGeom>
                <a:solidFill>
                  <a:srgbClr val="DDDDDD"/>
                </a:solidFill>
                <a:ln w="14288">
                  <a:solidFill>
                    <a:srgbClr val="000000"/>
                  </a:solidFill>
                  <a:round/>
                  <a:headEnd/>
                  <a:tailEnd/>
                </a:ln>
              </p:spPr>
              <p:txBody>
                <a:bodyPr/>
                <a:lstStyle/>
                <a:p>
                  <a:endParaRPr lang="en-US"/>
                </a:p>
              </p:txBody>
            </p:sp>
          </p:grpSp>
          <p:sp>
            <p:nvSpPr>
              <p:cNvPr id="16445" name="Text Box 267"/>
              <p:cNvSpPr txBox="1">
                <a:spLocks noChangeArrowheads="1"/>
              </p:cNvSpPr>
              <p:nvPr/>
            </p:nvSpPr>
            <p:spPr bwMode="auto">
              <a:xfrm rot="-250804">
                <a:off x="4176" y="648"/>
                <a:ext cx="1488" cy="288"/>
              </a:xfrm>
              <a:prstGeom prst="rect">
                <a:avLst/>
              </a:prstGeom>
              <a:noFill/>
              <a:ln w="9525">
                <a:noFill/>
                <a:miter lim="800000"/>
                <a:headEnd/>
                <a:tailEnd/>
              </a:ln>
            </p:spPr>
            <p:txBody>
              <a:bodyPr>
                <a:spAutoFit/>
              </a:bodyPr>
              <a:lstStyle/>
              <a:p>
                <a:pPr>
                  <a:spcBef>
                    <a:spcPct val="50000"/>
                  </a:spcBef>
                </a:pPr>
                <a:r>
                  <a:rPr lang="en-US"/>
                  <a:t>Financial Futures</a:t>
                </a:r>
              </a:p>
            </p:txBody>
          </p:sp>
        </p:grpSp>
        <p:grpSp>
          <p:nvGrpSpPr>
            <p:cNvPr id="13" name="Group 268"/>
            <p:cNvGrpSpPr>
              <a:grpSpLocks/>
            </p:cNvGrpSpPr>
            <p:nvPr/>
          </p:nvGrpSpPr>
          <p:grpSpPr bwMode="auto">
            <a:xfrm>
              <a:off x="3504" y="1457"/>
              <a:ext cx="2154" cy="523"/>
              <a:chOff x="3504" y="1457"/>
              <a:chExt cx="2154" cy="523"/>
            </a:xfrm>
          </p:grpSpPr>
          <p:grpSp>
            <p:nvGrpSpPr>
              <p:cNvPr id="14" name="Group 269"/>
              <p:cNvGrpSpPr>
                <a:grpSpLocks/>
              </p:cNvGrpSpPr>
              <p:nvPr/>
            </p:nvGrpSpPr>
            <p:grpSpPr bwMode="auto">
              <a:xfrm>
                <a:off x="3504" y="1457"/>
                <a:ext cx="2154" cy="523"/>
                <a:chOff x="3993" y="1457"/>
                <a:chExt cx="1665" cy="523"/>
              </a:xfrm>
            </p:grpSpPr>
            <p:sp>
              <p:nvSpPr>
                <p:cNvPr id="16442" name="Freeform 270"/>
                <p:cNvSpPr>
                  <a:spLocks/>
                </p:cNvSpPr>
                <p:nvPr/>
              </p:nvSpPr>
              <p:spPr bwMode="auto">
                <a:xfrm>
                  <a:off x="3993" y="1481"/>
                  <a:ext cx="1633" cy="499"/>
                </a:xfrm>
                <a:custGeom>
                  <a:avLst/>
                  <a:gdLst>
                    <a:gd name="T0" fmla="*/ 17 w 1633"/>
                    <a:gd name="T1" fmla="*/ 0 h 499"/>
                    <a:gd name="T2" fmla="*/ 1455 w 1633"/>
                    <a:gd name="T3" fmla="*/ 169 h 499"/>
                    <a:gd name="T4" fmla="*/ 1633 w 1633"/>
                    <a:gd name="T5" fmla="*/ 369 h 499"/>
                    <a:gd name="T6" fmla="*/ 1436 w 1633"/>
                    <a:gd name="T7" fmla="*/ 499 h 499"/>
                    <a:gd name="T8" fmla="*/ 0 w 1633"/>
                    <a:gd name="T9" fmla="*/ 327 h 499"/>
                    <a:gd name="T10" fmla="*/ 17 w 1633"/>
                    <a:gd name="T11" fmla="*/ 0 h 499"/>
                    <a:gd name="T12" fmla="*/ 0 60000 65536"/>
                    <a:gd name="T13" fmla="*/ 0 60000 65536"/>
                    <a:gd name="T14" fmla="*/ 0 60000 65536"/>
                    <a:gd name="T15" fmla="*/ 0 60000 65536"/>
                    <a:gd name="T16" fmla="*/ 0 60000 65536"/>
                    <a:gd name="T17" fmla="*/ 0 60000 65536"/>
                    <a:gd name="T18" fmla="*/ 0 w 1633"/>
                    <a:gd name="T19" fmla="*/ 0 h 499"/>
                    <a:gd name="T20" fmla="*/ 1633 w 1633"/>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1633" h="499">
                      <a:moveTo>
                        <a:pt x="17" y="0"/>
                      </a:moveTo>
                      <a:lnTo>
                        <a:pt x="1455" y="169"/>
                      </a:lnTo>
                      <a:lnTo>
                        <a:pt x="1633" y="369"/>
                      </a:lnTo>
                      <a:lnTo>
                        <a:pt x="1436" y="499"/>
                      </a:lnTo>
                      <a:lnTo>
                        <a:pt x="0" y="327"/>
                      </a:lnTo>
                      <a:lnTo>
                        <a:pt x="17" y="0"/>
                      </a:lnTo>
                      <a:close/>
                    </a:path>
                  </a:pathLst>
                </a:custGeom>
                <a:solidFill>
                  <a:srgbClr val="B2B2B2"/>
                </a:solidFill>
                <a:ln w="14288">
                  <a:solidFill>
                    <a:srgbClr val="000000"/>
                  </a:solidFill>
                  <a:round/>
                  <a:headEnd/>
                  <a:tailEnd/>
                </a:ln>
              </p:spPr>
              <p:txBody>
                <a:bodyPr/>
                <a:lstStyle/>
                <a:p>
                  <a:endParaRPr lang="en-US"/>
                </a:p>
              </p:txBody>
            </p:sp>
            <p:sp>
              <p:nvSpPr>
                <p:cNvPr id="16443" name="Freeform 271"/>
                <p:cNvSpPr>
                  <a:spLocks/>
                </p:cNvSpPr>
                <p:nvPr/>
              </p:nvSpPr>
              <p:spPr bwMode="auto">
                <a:xfrm>
                  <a:off x="4023" y="1457"/>
                  <a:ext cx="1635" cy="501"/>
                </a:xfrm>
                <a:custGeom>
                  <a:avLst/>
                  <a:gdLst>
                    <a:gd name="T0" fmla="*/ 20 w 1635"/>
                    <a:gd name="T1" fmla="*/ 0 h 501"/>
                    <a:gd name="T2" fmla="*/ 1456 w 1635"/>
                    <a:gd name="T3" fmla="*/ 171 h 501"/>
                    <a:gd name="T4" fmla="*/ 1635 w 1635"/>
                    <a:gd name="T5" fmla="*/ 370 h 501"/>
                    <a:gd name="T6" fmla="*/ 1436 w 1635"/>
                    <a:gd name="T7" fmla="*/ 501 h 501"/>
                    <a:gd name="T8" fmla="*/ 0 w 1635"/>
                    <a:gd name="T9" fmla="*/ 330 h 501"/>
                    <a:gd name="T10" fmla="*/ 20 w 1635"/>
                    <a:gd name="T11" fmla="*/ 0 h 501"/>
                    <a:gd name="T12" fmla="*/ 0 60000 65536"/>
                    <a:gd name="T13" fmla="*/ 0 60000 65536"/>
                    <a:gd name="T14" fmla="*/ 0 60000 65536"/>
                    <a:gd name="T15" fmla="*/ 0 60000 65536"/>
                    <a:gd name="T16" fmla="*/ 0 60000 65536"/>
                    <a:gd name="T17" fmla="*/ 0 60000 65536"/>
                    <a:gd name="T18" fmla="*/ 0 w 1635"/>
                    <a:gd name="T19" fmla="*/ 0 h 501"/>
                    <a:gd name="T20" fmla="*/ 1635 w 1635"/>
                    <a:gd name="T21" fmla="*/ 501 h 501"/>
                  </a:gdLst>
                  <a:ahLst/>
                  <a:cxnLst>
                    <a:cxn ang="T12">
                      <a:pos x="T0" y="T1"/>
                    </a:cxn>
                    <a:cxn ang="T13">
                      <a:pos x="T2" y="T3"/>
                    </a:cxn>
                    <a:cxn ang="T14">
                      <a:pos x="T4" y="T5"/>
                    </a:cxn>
                    <a:cxn ang="T15">
                      <a:pos x="T6" y="T7"/>
                    </a:cxn>
                    <a:cxn ang="T16">
                      <a:pos x="T8" y="T9"/>
                    </a:cxn>
                    <a:cxn ang="T17">
                      <a:pos x="T10" y="T11"/>
                    </a:cxn>
                  </a:cxnLst>
                  <a:rect l="T18" t="T19" r="T20" b="T21"/>
                  <a:pathLst>
                    <a:path w="1635" h="501">
                      <a:moveTo>
                        <a:pt x="20" y="0"/>
                      </a:moveTo>
                      <a:lnTo>
                        <a:pt x="1456" y="171"/>
                      </a:lnTo>
                      <a:lnTo>
                        <a:pt x="1635" y="370"/>
                      </a:lnTo>
                      <a:lnTo>
                        <a:pt x="1436" y="501"/>
                      </a:lnTo>
                      <a:lnTo>
                        <a:pt x="0" y="330"/>
                      </a:lnTo>
                      <a:lnTo>
                        <a:pt x="20" y="0"/>
                      </a:lnTo>
                      <a:close/>
                    </a:path>
                  </a:pathLst>
                </a:custGeom>
                <a:solidFill>
                  <a:srgbClr val="F8F8F8"/>
                </a:solidFill>
                <a:ln w="14288">
                  <a:solidFill>
                    <a:srgbClr val="000000"/>
                  </a:solidFill>
                  <a:round/>
                  <a:headEnd/>
                  <a:tailEnd/>
                </a:ln>
              </p:spPr>
              <p:txBody>
                <a:bodyPr/>
                <a:lstStyle/>
                <a:p>
                  <a:endParaRPr lang="en-US"/>
                </a:p>
              </p:txBody>
            </p:sp>
          </p:grpSp>
          <p:sp>
            <p:nvSpPr>
              <p:cNvPr id="16441" name="Text Box 272"/>
              <p:cNvSpPr txBox="1">
                <a:spLocks noChangeArrowheads="1"/>
              </p:cNvSpPr>
              <p:nvPr/>
            </p:nvSpPr>
            <p:spPr bwMode="auto">
              <a:xfrm rot="300132">
                <a:off x="3607" y="1604"/>
                <a:ext cx="1964" cy="227"/>
              </a:xfrm>
              <a:prstGeom prst="rect">
                <a:avLst/>
              </a:prstGeom>
              <a:noFill/>
              <a:ln w="9525">
                <a:noFill/>
                <a:miter lim="800000"/>
                <a:headEnd/>
                <a:tailEnd/>
              </a:ln>
            </p:spPr>
            <p:txBody>
              <a:bodyPr>
                <a:spAutoFit/>
              </a:bodyPr>
              <a:lstStyle/>
              <a:p>
                <a:pPr>
                  <a:lnSpc>
                    <a:spcPct val="80000"/>
                  </a:lnSpc>
                </a:pPr>
                <a:r>
                  <a:rPr lang="en-US" sz="2200"/>
                  <a:t>Securitization Tranches</a:t>
                </a:r>
              </a:p>
            </p:txBody>
          </p:sp>
        </p:grpSp>
      </p:grpSp>
      <p:grpSp>
        <p:nvGrpSpPr>
          <p:cNvPr id="15" name="Group 2"/>
          <p:cNvGrpSpPr>
            <a:grpSpLocks/>
          </p:cNvGrpSpPr>
          <p:nvPr/>
        </p:nvGrpSpPr>
        <p:grpSpPr bwMode="auto">
          <a:xfrm>
            <a:off x="5410200" y="223838"/>
            <a:ext cx="3733800" cy="6634162"/>
            <a:chOff x="3408" y="141"/>
            <a:chExt cx="2352" cy="4179"/>
          </a:xfrm>
        </p:grpSpPr>
        <p:grpSp>
          <p:nvGrpSpPr>
            <p:cNvPr id="16" name="Group 3"/>
            <p:cNvGrpSpPr>
              <a:grpSpLocks/>
            </p:cNvGrpSpPr>
            <p:nvPr/>
          </p:nvGrpSpPr>
          <p:grpSpPr bwMode="auto">
            <a:xfrm>
              <a:off x="3504" y="1824"/>
              <a:ext cx="1666" cy="733"/>
              <a:chOff x="3504" y="1824"/>
              <a:chExt cx="1666" cy="733"/>
            </a:xfrm>
          </p:grpSpPr>
          <p:grpSp>
            <p:nvGrpSpPr>
              <p:cNvPr id="17" name="Group 4"/>
              <p:cNvGrpSpPr>
                <a:grpSpLocks/>
              </p:cNvGrpSpPr>
              <p:nvPr/>
            </p:nvGrpSpPr>
            <p:grpSpPr bwMode="auto">
              <a:xfrm>
                <a:off x="3504" y="1824"/>
                <a:ext cx="1666" cy="733"/>
                <a:chOff x="3741" y="1795"/>
                <a:chExt cx="1666" cy="733"/>
              </a:xfrm>
            </p:grpSpPr>
            <p:sp>
              <p:nvSpPr>
                <p:cNvPr id="16432" name="Freeform 5"/>
                <p:cNvSpPr>
                  <a:spLocks/>
                </p:cNvSpPr>
                <p:nvPr/>
              </p:nvSpPr>
              <p:spPr bwMode="auto">
                <a:xfrm>
                  <a:off x="3777" y="1815"/>
                  <a:ext cx="1630" cy="713"/>
                </a:xfrm>
                <a:custGeom>
                  <a:avLst/>
                  <a:gdLst>
                    <a:gd name="T0" fmla="*/ 1630 w 1630"/>
                    <a:gd name="T1" fmla="*/ 313 h 713"/>
                    <a:gd name="T2" fmla="*/ 237 w 1630"/>
                    <a:gd name="T3" fmla="*/ 713 h 713"/>
                    <a:gd name="T4" fmla="*/ 0 w 1630"/>
                    <a:gd name="T5" fmla="*/ 599 h 713"/>
                    <a:gd name="T6" fmla="*/ 135 w 1630"/>
                    <a:gd name="T7" fmla="*/ 400 h 713"/>
                    <a:gd name="T8" fmla="*/ 1530 w 1630"/>
                    <a:gd name="T9" fmla="*/ 0 h 713"/>
                    <a:gd name="T10" fmla="*/ 1630 w 1630"/>
                    <a:gd name="T11" fmla="*/ 313 h 713"/>
                    <a:gd name="T12" fmla="*/ 0 60000 65536"/>
                    <a:gd name="T13" fmla="*/ 0 60000 65536"/>
                    <a:gd name="T14" fmla="*/ 0 60000 65536"/>
                    <a:gd name="T15" fmla="*/ 0 60000 65536"/>
                    <a:gd name="T16" fmla="*/ 0 60000 65536"/>
                    <a:gd name="T17" fmla="*/ 0 60000 65536"/>
                    <a:gd name="T18" fmla="*/ 0 w 1630"/>
                    <a:gd name="T19" fmla="*/ 0 h 713"/>
                    <a:gd name="T20" fmla="*/ 1630 w 1630"/>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1630" h="713">
                      <a:moveTo>
                        <a:pt x="1630" y="313"/>
                      </a:moveTo>
                      <a:lnTo>
                        <a:pt x="237" y="713"/>
                      </a:lnTo>
                      <a:lnTo>
                        <a:pt x="0" y="599"/>
                      </a:lnTo>
                      <a:lnTo>
                        <a:pt x="135" y="400"/>
                      </a:lnTo>
                      <a:lnTo>
                        <a:pt x="1530" y="0"/>
                      </a:lnTo>
                      <a:lnTo>
                        <a:pt x="1630" y="313"/>
                      </a:lnTo>
                      <a:close/>
                    </a:path>
                  </a:pathLst>
                </a:custGeom>
                <a:solidFill>
                  <a:srgbClr val="B2B2B2"/>
                </a:solidFill>
                <a:ln w="14288">
                  <a:solidFill>
                    <a:srgbClr val="000000"/>
                  </a:solidFill>
                  <a:round/>
                  <a:headEnd/>
                  <a:tailEnd/>
                </a:ln>
              </p:spPr>
              <p:txBody>
                <a:bodyPr/>
                <a:lstStyle/>
                <a:p>
                  <a:endParaRPr lang="en-US"/>
                </a:p>
              </p:txBody>
            </p:sp>
            <p:sp>
              <p:nvSpPr>
                <p:cNvPr id="16433" name="Freeform 6"/>
                <p:cNvSpPr>
                  <a:spLocks/>
                </p:cNvSpPr>
                <p:nvPr/>
              </p:nvSpPr>
              <p:spPr bwMode="auto">
                <a:xfrm>
                  <a:off x="3741" y="1795"/>
                  <a:ext cx="1629" cy="713"/>
                </a:xfrm>
                <a:custGeom>
                  <a:avLst/>
                  <a:gdLst>
                    <a:gd name="T0" fmla="*/ 1629 w 1629"/>
                    <a:gd name="T1" fmla="*/ 313 h 713"/>
                    <a:gd name="T2" fmla="*/ 236 w 1629"/>
                    <a:gd name="T3" fmla="*/ 713 h 713"/>
                    <a:gd name="T4" fmla="*/ 0 w 1629"/>
                    <a:gd name="T5" fmla="*/ 597 h 713"/>
                    <a:gd name="T6" fmla="*/ 134 w 1629"/>
                    <a:gd name="T7" fmla="*/ 400 h 713"/>
                    <a:gd name="T8" fmla="*/ 1529 w 1629"/>
                    <a:gd name="T9" fmla="*/ 0 h 713"/>
                    <a:gd name="T10" fmla="*/ 1629 w 1629"/>
                    <a:gd name="T11" fmla="*/ 313 h 713"/>
                    <a:gd name="T12" fmla="*/ 0 60000 65536"/>
                    <a:gd name="T13" fmla="*/ 0 60000 65536"/>
                    <a:gd name="T14" fmla="*/ 0 60000 65536"/>
                    <a:gd name="T15" fmla="*/ 0 60000 65536"/>
                    <a:gd name="T16" fmla="*/ 0 60000 65536"/>
                    <a:gd name="T17" fmla="*/ 0 60000 65536"/>
                    <a:gd name="T18" fmla="*/ 0 w 1629"/>
                    <a:gd name="T19" fmla="*/ 0 h 713"/>
                    <a:gd name="T20" fmla="*/ 1629 w 1629"/>
                    <a:gd name="T21" fmla="*/ 713 h 713"/>
                  </a:gdLst>
                  <a:ahLst/>
                  <a:cxnLst>
                    <a:cxn ang="T12">
                      <a:pos x="T0" y="T1"/>
                    </a:cxn>
                    <a:cxn ang="T13">
                      <a:pos x="T2" y="T3"/>
                    </a:cxn>
                    <a:cxn ang="T14">
                      <a:pos x="T4" y="T5"/>
                    </a:cxn>
                    <a:cxn ang="T15">
                      <a:pos x="T6" y="T7"/>
                    </a:cxn>
                    <a:cxn ang="T16">
                      <a:pos x="T8" y="T9"/>
                    </a:cxn>
                    <a:cxn ang="T17">
                      <a:pos x="T10" y="T11"/>
                    </a:cxn>
                  </a:cxnLst>
                  <a:rect l="T18" t="T19" r="T20" b="T21"/>
                  <a:pathLst>
                    <a:path w="1629" h="713">
                      <a:moveTo>
                        <a:pt x="1629" y="313"/>
                      </a:moveTo>
                      <a:lnTo>
                        <a:pt x="236" y="713"/>
                      </a:lnTo>
                      <a:lnTo>
                        <a:pt x="0" y="597"/>
                      </a:lnTo>
                      <a:lnTo>
                        <a:pt x="134" y="400"/>
                      </a:lnTo>
                      <a:lnTo>
                        <a:pt x="1529" y="0"/>
                      </a:lnTo>
                      <a:lnTo>
                        <a:pt x="1629" y="313"/>
                      </a:lnTo>
                      <a:close/>
                    </a:path>
                  </a:pathLst>
                </a:custGeom>
                <a:solidFill>
                  <a:srgbClr val="DDDDDD"/>
                </a:solidFill>
                <a:ln w="14288">
                  <a:solidFill>
                    <a:srgbClr val="000000"/>
                  </a:solidFill>
                  <a:round/>
                  <a:headEnd/>
                  <a:tailEnd/>
                </a:ln>
              </p:spPr>
              <p:txBody>
                <a:bodyPr/>
                <a:lstStyle/>
                <a:p>
                  <a:endParaRPr lang="en-US"/>
                </a:p>
              </p:txBody>
            </p:sp>
          </p:grpSp>
          <p:sp>
            <p:nvSpPr>
              <p:cNvPr id="16431" name="Text Box 7"/>
              <p:cNvSpPr txBox="1">
                <a:spLocks noChangeArrowheads="1"/>
              </p:cNvSpPr>
              <p:nvPr/>
            </p:nvSpPr>
            <p:spPr bwMode="auto">
              <a:xfrm rot="-916273">
                <a:off x="3696" y="2064"/>
                <a:ext cx="1152" cy="288"/>
              </a:xfrm>
              <a:prstGeom prst="rect">
                <a:avLst/>
              </a:prstGeom>
              <a:noFill/>
              <a:ln w="9525">
                <a:noFill/>
                <a:miter lim="800000"/>
                <a:headEnd/>
                <a:tailEnd/>
              </a:ln>
            </p:spPr>
            <p:txBody>
              <a:bodyPr>
                <a:spAutoFit/>
              </a:bodyPr>
              <a:lstStyle/>
              <a:p>
                <a:pPr>
                  <a:spcBef>
                    <a:spcPct val="50000"/>
                  </a:spcBef>
                </a:pPr>
                <a:r>
                  <a:rPr lang="en-US"/>
                  <a:t>Options</a:t>
                </a:r>
              </a:p>
            </p:txBody>
          </p:sp>
        </p:grpSp>
        <p:grpSp>
          <p:nvGrpSpPr>
            <p:cNvPr id="18" name="Group 8"/>
            <p:cNvGrpSpPr>
              <a:grpSpLocks/>
            </p:cNvGrpSpPr>
            <p:nvPr/>
          </p:nvGrpSpPr>
          <p:grpSpPr bwMode="auto">
            <a:xfrm>
              <a:off x="3535" y="842"/>
              <a:ext cx="1652" cy="695"/>
              <a:chOff x="3535" y="842"/>
              <a:chExt cx="1652" cy="695"/>
            </a:xfrm>
          </p:grpSpPr>
          <p:grpSp>
            <p:nvGrpSpPr>
              <p:cNvPr id="19" name="Group 9"/>
              <p:cNvGrpSpPr>
                <a:grpSpLocks/>
              </p:cNvGrpSpPr>
              <p:nvPr/>
            </p:nvGrpSpPr>
            <p:grpSpPr bwMode="auto">
              <a:xfrm>
                <a:off x="3535" y="842"/>
                <a:ext cx="1652" cy="695"/>
                <a:chOff x="3535" y="842"/>
                <a:chExt cx="1652" cy="695"/>
              </a:xfrm>
            </p:grpSpPr>
            <p:sp>
              <p:nvSpPr>
                <p:cNvPr id="16428" name="Freeform 10"/>
                <p:cNvSpPr>
                  <a:spLocks/>
                </p:cNvSpPr>
                <p:nvPr/>
              </p:nvSpPr>
              <p:spPr bwMode="auto">
                <a:xfrm>
                  <a:off x="3548" y="871"/>
                  <a:ext cx="1639" cy="666"/>
                </a:xfrm>
                <a:custGeom>
                  <a:avLst/>
                  <a:gdLst>
                    <a:gd name="T0" fmla="*/ 1639 w 1639"/>
                    <a:gd name="T1" fmla="*/ 349 h 666"/>
                    <a:gd name="T2" fmla="*/ 232 w 1639"/>
                    <a:gd name="T3" fmla="*/ 0 h 666"/>
                    <a:gd name="T4" fmla="*/ 0 w 1639"/>
                    <a:gd name="T5" fmla="*/ 124 h 666"/>
                    <a:gd name="T6" fmla="*/ 142 w 1639"/>
                    <a:gd name="T7" fmla="*/ 316 h 666"/>
                    <a:gd name="T8" fmla="*/ 1548 w 1639"/>
                    <a:gd name="T9" fmla="*/ 666 h 666"/>
                    <a:gd name="T10" fmla="*/ 1639 w 1639"/>
                    <a:gd name="T11" fmla="*/ 349 h 666"/>
                    <a:gd name="T12" fmla="*/ 0 60000 65536"/>
                    <a:gd name="T13" fmla="*/ 0 60000 65536"/>
                    <a:gd name="T14" fmla="*/ 0 60000 65536"/>
                    <a:gd name="T15" fmla="*/ 0 60000 65536"/>
                    <a:gd name="T16" fmla="*/ 0 60000 65536"/>
                    <a:gd name="T17" fmla="*/ 0 60000 65536"/>
                    <a:gd name="T18" fmla="*/ 0 w 1639"/>
                    <a:gd name="T19" fmla="*/ 0 h 666"/>
                    <a:gd name="T20" fmla="*/ 1639 w 1639"/>
                    <a:gd name="T21" fmla="*/ 666 h 666"/>
                  </a:gdLst>
                  <a:ahLst/>
                  <a:cxnLst>
                    <a:cxn ang="T12">
                      <a:pos x="T0" y="T1"/>
                    </a:cxn>
                    <a:cxn ang="T13">
                      <a:pos x="T2" y="T3"/>
                    </a:cxn>
                    <a:cxn ang="T14">
                      <a:pos x="T4" y="T5"/>
                    </a:cxn>
                    <a:cxn ang="T15">
                      <a:pos x="T6" y="T7"/>
                    </a:cxn>
                    <a:cxn ang="T16">
                      <a:pos x="T8" y="T9"/>
                    </a:cxn>
                    <a:cxn ang="T17">
                      <a:pos x="T10" y="T11"/>
                    </a:cxn>
                  </a:cxnLst>
                  <a:rect l="T18" t="T19" r="T20" b="T21"/>
                  <a:pathLst>
                    <a:path w="1639" h="666">
                      <a:moveTo>
                        <a:pt x="1639" y="349"/>
                      </a:moveTo>
                      <a:lnTo>
                        <a:pt x="232" y="0"/>
                      </a:lnTo>
                      <a:lnTo>
                        <a:pt x="0" y="124"/>
                      </a:lnTo>
                      <a:lnTo>
                        <a:pt x="142" y="316"/>
                      </a:lnTo>
                      <a:lnTo>
                        <a:pt x="1548" y="666"/>
                      </a:lnTo>
                      <a:lnTo>
                        <a:pt x="1639" y="349"/>
                      </a:lnTo>
                      <a:close/>
                    </a:path>
                  </a:pathLst>
                </a:custGeom>
                <a:solidFill>
                  <a:srgbClr val="B2B2B2"/>
                </a:solidFill>
                <a:ln w="14288">
                  <a:solidFill>
                    <a:srgbClr val="000000"/>
                  </a:solidFill>
                  <a:round/>
                  <a:headEnd/>
                  <a:tailEnd/>
                </a:ln>
              </p:spPr>
              <p:txBody>
                <a:bodyPr/>
                <a:lstStyle/>
                <a:p>
                  <a:endParaRPr lang="en-US"/>
                </a:p>
              </p:txBody>
            </p:sp>
            <p:sp>
              <p:nvSpPr>
                <p:cNvPr id="16429" name="Freeform 11"/>
                <p:cNvSpPr>
                  <a:spLocks/>
                </p:cNvSpPr>
                <p:nvPr/>
              </p:nvSpPr>
              <p:spPr bwMode="auto">
                <a:xfrm>
                  <a:off x="3535" y="842"/>
                  <a:ext cx="1638" cy="665"/>
                </a:xfrm>
                <a:custGeom>
                  <a:avLst/>
                  <a:gdLst>
                    <a:gd name="T0" fmla="*/ 1638 w 1638"/>
                    <a:gd name="T1" fmla="*/ 347 h 665"/>
                    <a:gd name="T2" fmla="*/ 232 w 1638"/>
                    <a:gd name="T3" fmla="*/ 0 h 665"/>
                    <a:gd name="T4" fmla="*/ 0 w 1638"/>
                    <a:gd name="T5" fmla="*/ 123 h 665"/>
                    <a:gd name="T6" fmla="*/ 142 w 1638"/>
                    <a:gd name="T7" fmla="*/ 316 h 665"/>
                    <a:gd name="T8" fmla="*/ 1548 w 1638"/>
                    <a:gd name="T9" fmla="*/ 665 h 665"/>
                    <a:gd name="T10" fmla="*/ 1638 w 1638"/>
                    <a:gd name="T11" fmla="*/ 347 h 665"/>
                    <a:gd name="T12" fmla="*/ 0 60000 65536"/>
                    <a:gd name="T13" fmla="*/ 0 60000 65536"/>
                    <a:gd name="T14" fmla="*/ 0 60000 65536"/>
                    <a:gd name="T15" fmla="*/ 0 60000 65536"/>
                    <a:gd name="T16" fmla="*/ 0 60000 65536"/>
                    <a:gd name="T17" fmla="*/ 0 60000 65536"/>
                    <a:gd name="T18" fmla="*/ 0 w 1638"/>
                    <a:gd name="T19" fmla="*/ 0 h 665"/>
                    <a:gd name="T20" fmla="*/ 1638 w 1638"/>
                    <a:gd name="T21" fmla="*/ 665 h 665"/>
                  </a:gdLst>
                  <a:ahLst/>
                  <a:cxnLst>
                    <a:cxn ang="T12">
                      <a:pos x="T0" y="T1"/>
                    </a:cxn>
                    <a:cxn ang="T13">
                      <a:pos x="T2" y="T3"/>
                    </a:cxn>
                    <a:cxn ang="T14">
                      <a:pos x="T4" y="T5"/>
                    </a:cxn>
                    <a:cxn ang="T15">
                      <a:pos x="T6" y="T7"/>
                    </a:cxn>
                    <a:cxn ang="T16">
                      <a:pos x="T8" y="T9"/>
                    </a:cxn>
                    <a:cxn ang="T17">
                      <a:pos x="T10" y="T11"/>
                    </a:cxn>
                  </a:cxnLst>
                  <a:rect l="T18" t="T19" r="T20" b="T21"/>
                  <a:pathLst>
                    <a:path w="1638" h="665">
                      <a:moveTo>
                        <a:pt x="1638" y="347"/>
                      </a:moveTo>
                      <a:lnTo>
                        <a:pt x="232" y="0"/>
                      </a:lnTo>
                      <a:lnTo>
                        <a:pt x="0" y="123"/>
                      </a:lnTo>
                      <a:lnTo>
                        <a:pt x="142" y="316"/>
                      </a:lnTo>
                      <a:lnTo>
                        <a:pt x="1548" y="665"/>
                      </a:lnTo>
                      <a:lnTo>
                        <a:pt x="1638" y="347"/>
                      </a:lnTo>
                      <a:close/>
                    </a:path>
                  </a:pathLst>
                </a:custGeom>
                <a:solidFill>
                  <a:srgbClr val="EAEAEA"/>
                </a:solidFill>
                <a:ln w="14288">
                  <a:solidFill>
                    <a:srgbClr val="000000"/>
                  </a:solidFill>
                  <a:round/>
                  <a:headEnd/>
                  <a:tailEnd/>
                </a:ln>
              </p:spPr>
              <p:txBody>
                <a:bodyPr/>
                <a:lstStyle/>
                <a:p>
                  <a:endParaRPr lang="en-US"/>
                </a:p>
              </p:txBody>
            </p:sp>
          </p:grpSp>
          <p:sp>
            <p:nvSpPr>
              <p:cNvPr id="16427" name="Text Box 12"/>
              <p:cNvSpPr txBox="1">
                <a:spLocks noChangeArrowheads="1"/>
              </p:cNvSpPr>
              <p:nvPr/>
            </p:nvSpPr>
            <p:spPr bwMode="auto">
              <a:xfrm rot="743221">
                <a:off x="3744" y="960"/>
                <a:ext cx="816" cy="288"/>
              </a:xfrm>
              <a:prstGeom prst="rect">
                <a:avLst/>
              </a:prstGeom>
              <a:noFill/>
              <a:ln w="9525">
                <a:noFill/>
                <a:miter lim="800000"/>
                <a:headEnd/>
                <a:tailEnd/>
              </a:ln>
            </p:spPr>
            <p:txBody>
              <a:bodyPr>
                <a:spAutoFit/>
              </a:bodyPr>
              <a:lstStyle/>
              <a:p>
                <a:pPr>
                  <a:spcBef>
                    <a:spcPct val="50000"/>
                  </a:spcBef>
                </a:pPr>
                <a:r>
                  <a:rPr lang="en-US"/>
                  <a:t>Swaps</a:t>
                </a:r>
              </a:p>
            </p:txBody>
          </p:sp>
        </p:grpSp>
        <p:grpSp>
          <p:nvGrpSpPr>
            <p:cNvPr id="20" name="Group 13"/>
            <p:cNvGrpSpPr>
              <a:grpSpLocks/>
            </p:cNvGrpSpPr>
            <p:nvPr/>
          </p:nvGrpSpPr>
          <p:grpSpPr bwMode="auto">
            <a:xfrm>
              <a:off x="4368" y="144"/>
              <a:ext cx="471" cy="4176"/>
              <a:chOff x="4349" y="0"/>
              <a:chExt cx="471" cy="4176"/>
            </a:xfrm>
          </p:grpSpPr>
          <p:sp>
            <p:nvSpPr>
              <p:cNvPr id="16422" name="Rectangle 14"/>
              <p:cNvSpPr>
                <a:spLocks noChangeArrowheads="1"/>
              </p:cNvSpPr>
              <p:nvPr/>
            </p:nvSpPr>
            <p:spPr bwMode="auto">
              <a:xfrm>
                <a:off x="4349" y="0"/>
                <a:ext cx="210" cy="4176"/>
              </a:xfrm>
              <a:prstGeom prst="rect">
                <a:avLst/>
              </a:prstGeom>
              <a:solidFill>
                <a:srgbClr val="663300"/>
              </a:solidFill>
              <a:ln w="9525">
                <a:noFill/>
                <a:miter lim="800000"/>
                <a:headEnd/>
                <a:tailEnd/>
              </a:ln>
            </p:spPr>
            <p:txBody>
              <a:bodyPr/>
              <a:lstStyle/>
              <a:p>
                <a:endParaRPr lang="en-US"/>
              </a:p>
            </p:txBody>
          </p:sp>
          <p:grpSp>
            <p:nvGrpSpPr>
              <p:cNvPr id="21" name="Group 15"/>
              <p:cNvGrpSpPr>
                <a:grpSpLocks/>
              </p:cNvGrpSpPr>
              <p:nvPr/>
            </p:nvGrpSpPr>
            <p:grpSpPr bwMode="auto">
              <a:xfrm>
                <a:off x="4349" y="0"/>
                <a:ext cx="471" cy="4175"/>
                <a:chOff x="4349" y="0"/>
                <a:chExt cx="471" cy="4175"/>
              </a:xfrm>
            </p:grpSpPr>
            <p:sp>
              <p:nvSpPr>
                <p:cNvPr id="16424" name="Freeform 16"/>
                <p:cNvSpPr>
                  <a:spLocks/>
                </p:cNvSpPr>
                <p:nvPr/>
              </p:nvSpPr>
              <p:spPr bwMode="auto">
                <a:xfrm>
                  <a:off x="4349" y="0"/>
                  <a:ext cx="471" cy="4175"/>
                </a:xfrm>
                <a:custGeom>
                  <a:avLst/>
                  <a:gdLst>
                    <a:gd name="T0" fmla="*/ 0 w 471"/>
                    <a:gd name="T1" fmla="*/ 108 h 4175"/>
                    <a:gd name="T2" fmla="*/ 209 w 471"/>
                    <a:gd name="T3" fmla="*/ 0 h 4175"/>
                    <a:gd name="T4" fmla="*/ 471 w 471"/>
                    <a:gd name="T5" fmla="*/ 108 h 4175"/>
                    <a:gd name="T6" fmla="*/ 471 w 471"/>
                    <a:gd name="T7" fmla="*/ 4121 h 4175"/>
                    <a:gd name="T8" fmla="*/ 209 w 471"/>
                    <a:gd name="T9" fmla="*/ 4175 h 4175"/>
                    <a:gd name="T10" fmla="*/ 0 w 471"/>
                    <a:gd name="T11" fmla="*/ 4066 h 4175"/>
                    <a:gd name="T12" fmla="*/ 0 w 471"/>
                    <a:gd name="T13" fmla="*/ 108 h 4175"/>
                    <a:gd name="T14" fmla="*/ 0 60000 65536"/>
                    <a:gd name="T15" fmla="*/ 0 60000 65536"/>
                    <a:gd name="T16" fmla="*/ 0 60000 65536"/>
                    <a:gd name="T17" fmla="*/ 0 60000 65536"/>
                    <a:gd name="T18" fmla="*/ 0 60000 65536"/>
                    <a:gd name="T19" fmla="*/ 0 60000 65536"/>
                    <a:gd name="T20" fmla="*/ 0 60000 65536"/>
                    <a:gd name="T21" fmla="*/ 0 w 471"/>
                    <a:gd name="T22" fmla="*/ 0 h 4175"/>
                    <a:gd name="T23" fmla="*/ 471 w 471"/>
                    <a:gd name="T24" fmla="*/ 4175 h 41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1" h="4175">
                      <a:moveTo>
                        <a:pt x="0" y="108"/>
                      </a:moveTo>
                      <a:lnTo>
                        <a:pt x="209" y="0"/>
                      </a:lnTo>
                      <a:lnTo>
                        <a:pt x="471" y="108"/>
                      </a:lnTo>
                      <a:lnTo>
                        <a:pt x="471" y="4121"/>
                      </a:lnTo>
                      <a:lnTo>
                        <a:pt x="209" y="4175"/>
                      </a:lnTo>
                      <a:lnTo>
                        <a:pt x="0" y="4066"/>
                      </a:lnTo>
                      <a:lnTo>
                        <a:pt x="0" y="108"/>
                      </a:lnTo>
                      <a:close/>
                    </a:path>
                  </a:pathLst>
                </a:custGeom>
                <a:solidFill>
                  <a:srgbClr val="996633"/>
                </a:solidFill>
                <a:ln w="14288">
                  <a:solidFill>
                    <a:srgbClr val="000000"/>
                  </a:solidFill>
                  <a:round/>
                  <a:headEnd/>
                  <a:tailEnd/>
                </a:ln>
              </p:spPr>
              <p:txBody>
                <a:bodyPr/>
                <a:lstStyle/>
                <a:p>
                  <a:endParaRPr lang="en-US"/>
                </a:p>
              </p:txBody>
            </p:sp>
            <p:sp>
              <p:nvSpPr>
                <p:cNvPr id="16425" name="Freeform 17"/>
                <p:cNvSpPr>
                  <a:spLocks/>
                </p:cNvSpPr>
                <p:nvPr/>
              </p:nvSpPr>
              <p:spPr bwMode="auto">
                <a:xfrm>
                  <a:off x="4349" y="0"/>
                  <a:ext cx="209" cy="4175"/>
                </a:xfrm>
                <a:custGeom>
                  <a:avLst/>
                  <a:gdLst>
                    <a:gd name="T0" fmla="*/ 0 w 209"/>
                    <a:gd name="T1" fmla="*/ 108 h 4175"/>
                    <a:gd name="T2" fmla="*/ 209 w 209"/>
                    <a:gd name="T3" fmla="*/ 0 h 4175"/>
                    <a:gd name="T4" fmla="*/ 209 w 209"/>
                    <a:gd name="T5" fmla="*/ 4175 h 4175"/>
                    <a:gd name="T6" fmla="*/ 0 w 209"/>
                    <a:gd name="T7" fmla="*/ 4066 h 4175"/>
                    <a:gd name="T8" fmla="*/ 0 w 209"/>
                    <a:gd name="T9" fmla="*/ 108 h 4175"/>
                    <a:gd name="T10" fmla="*/ 0 60000 65536"/>
                    <a:gd name="T11" fmla="*/ 0 60000 65536"/>
                    <a:gd name="T12" fmla="*/ 0 60000 65536"/>
                    <a:gd name="T13" fmla="*/ 0 60000 65536"/>
                    <a:gd name="T14" fmla="*/ 0 60000 65536"/>
                    <a:gd name="T15" fmla="*/ 0 w 209"/>
                    <a:gd name="T16" fmla="*/ 0 h 4175"/>
                    <a:gd name="T17" fmla="*/ 209 w 209"/>
                    <a:gd name="T18" fmla="*/ 4175 h 4175"/>
                  </a:gdLst>
                  <a:ahLst/>
                  <a:cxnLst>
                    <a:cxn ang="T10">
                      <a:pos x="T0" y="T1"/>
                    </a:cxn>
                    <a:cxn ang="T11">
                      <a:pos x="T2" y="T3"/>
                    </a:cxn>
                    <a:cxn ang="T12">
                      <a:pos x="T4" y="T5"/>
                    </a:cxn>
                    <a:cxn ang="T13">
                      <a:pos x="T6" y="T7"/>
                    </a:cxn>
                    <a:cxn ang="T14">
                      <a:pos x="T8" y="T9"/>
                    </a:cxn>
                  </a:cxnLst>
                  <a:rect l="T15" t="T16" r="T17" b="T18"/>
                  <a:pathLst>
                    <a:path w="209" h="4175">
                      <a:moveTo>
                        <a:pt x="0" y="108"/>
                      </a:moveTo>
                      <a:lnTo>
                        <a:pt x="209" y="0"/>
                      </a:lnTo>
                      <a:lnTo>
                        <a:pt x="209" y="4175"/>
                      </a:lnTo>
                      <a:lnTo>
                        <a:pt x="0" y="4066"/>
                      </a:lnTo>
                      <a:lnTo>
                        <a:pt x="0" y="108"/>
                      </a:lnTo>
                      <a:close/>
                    </a:path>
                  </a:pathLst>
                </a:custGeom>
                <a:noFill/>
                <a:ln w="14288">
                  <a:solidFill>
                    <a:srgbClr val="000000"/>
                  </a:solidFill>
                  <a:round/>
                  <a:headEnd/>
                  <a:tailEnd/>
                </a:ln>
              </p:spPr>
              <p:txBody>
                <a:bodyPr/>
                <a:lstStyle/>
                <a:p>
                  <a:endParaRPr lang="en-US"/>
                </a:p>
              </p:txBody>
            </p:sp>
          </p:grpSp>
        </p:grpSp>
        <p:grpSp>
          <p:nvGrpSpPr>
            <p:cNvPr id="22" name="Group 18"/>
            <p:cNvGrpSpPr>
              <a:grpSpLocks/>
            </p:cNvGrpSpPr>
            <p:nvPr/>
          </p:nvGrpSpPr>
          <p:grpSpPr bwMode="auto">
            <a:xfrm>
              <a:off x="3408" y="141"/>
              <a:ext cx="1863" cy="601"/>
              <a:chOff x="3408" y="141"/>
              <a:chExt cx="1863" cy="601"/>
            </a:xfrm>
          </p:grpSpPr>
          <p:grpSp>
            <p:nvGrpSpPr>
              <p:cNvPr id="23" name="Group 19"/>
              <p:cNvGrpSpPr>
                <a:grpSpLocks/>
              </p:cNvGrpSpPr>
              <p:nvPr/>
            </p:nvGrpSpPr>
            <p:grpSpPr bwMode="auto">
              <a:xfrm>
                <a:off x="3408" y="141"/>
                <a:ext cx="1803" cy="601"/>
                <a:chOff x="3558" y="141"/>
                <a:chExt cx="1653" cy="601"/>
              </a:xfrm>
            </p:grpSpPr>
            <p:sp>
              <p:nvSpPr>
                <p:cNvPr id="16420" name="Freeform 20"/>
                <p:cNvSpPr>
                  <a:spLocks/>
                </p:cNvSpPr>
                <p:nvPr/>
              </p:nvSpPr>
              <p:spPr bwMode="auto">
                <a:xfrm>
                  <a:off x="3558" y="166"/>
                  <a:ext cx="1630" cy="576"/>
                </a:xfrm>
                <a:custGeom>
                  <a:avLst/>
                  <a:gdLst>
                    <a:gd name="T0" fmla="*/ 1594 w 1630"/>
                    <a:gd name="T1" fmla="*/ 576 h 576"/>
                    <a:gd name="T2" fmla="*/ 168 w 1630"/>
                    <a:gd name="T3" fmla="*/ 328 h 576"/>
                    <a:gd name="T4" fmla="*/ 0 w 1630"/>
                    <a:gd name="T5" fmla="*/ 120 h 576"/>
                    <a:gd name="T6" fmla="*/ 204 w 1630"/>
                    <a:gd name="T7" fmla="*/ 0 h 576"/>
                    <a:gd name="T8" fmla="*/ 1630 w 1630"/>
                    <a:gd name="T9" fmla="*/ 249 h 576"/>
                    <a:gd name="T10" fmla="*/ 1594 w 1630"/>
                    <a:gd name="T11" fmla="*/ 576 h 576"/>
                    <a:gd name="T12" fmla="*/ 0 60000 65536"/>
                    <a:gd name="T13" fmla="*/ 0 60000 65536"/>
                    <a:gd name="T14" fmla="*/ 0 60000 65536"/>
                    <a:gd name="T15" fmla="*/ 0 60000 65536"/>
                    <a:gd name="T16" fmla="*/ 0 60000 65536"/>
                    <a:gd name="T17" fmla="*/ 0 60000 65536"/>
                    <a:gd name="T18" fmla="*/ 0 w 1630"/>
                    <a:gd name="T19" fmla="*/ 0 h 576"/>
                    <a:gd name="T20" fmla="*/ 1630 w 163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630" h="576">
                      <a:moveTo>
                        <a:pt x="1594" y="576"/>
                      </a:moveTo>
                      <a:lnTo>
                        <a:pt x="168" y="328"/>
                      </a:lnTo>
                      <a:lnTo>
                        <a:pt x="0" y="120"/>
                      </a:lnTo>
                      <a:lnTo>
                        <a:pt x="204" y="0"/>
                      </a:lnTo>
                      <a:lnTo>
                        <a:pt x="1630" y="249"/>
                      </a:lnTo>
                      <a:lnTo>
                        <a:pt x="1594" y="576"/>
                      </a:lnTo>
                      <a:close/>
                    </a:path>
                  </a:pathLst>
                </a:custGeom>
                <a:solidFill>
                  <a:srgbClr val="B2B2B2"/>
                </a:solidFill>
                <a:ln w="14288">
                  <a:solidFill>
                    <a:srgbClr val="000000"/>
                  </a:solidFill>
                  <a:round/>
                  <a:headEnd/>
                  <a:tailEnd/>
                </a:ln>
              </p:spPr>
              <p:txBody>
                <a:bodyPr/>
                <a:lstStyle/>
                <a:p>
                  <a:endParaRPr lang="en-US"/>
                </a:p>
              </p:txBody>
            </p:sp>
            <p:sp>
              <p:nvSpPr>
                <p:cNvPr id="16421" name="Freeform 21"/>
                <p:cNvSpPr>
                  <a:spLocks/>
                </p:cNvSpPr>
                <p:nvPr/>
              </p:nvSpPr>
              <p:spPr bwMode="auto">
                <a:xfrm>
                  <a:off x="3581" y="141"/>
                  <a:ext cx="1630" cy="576"/>
                </a:xfrm>
                <a:custGeom>
                  <a:avLst/>
                  <a:gdLst>
                    <a:gd name="T0" fmla="*/ 1594 w 1630"/>
                    <a:gd name="T1" fmla="*/ 576 h 576"/>
                    <a:gd name="T2" fmla="*/ 168 w 1630"/>
                    <a:gd name="T3" fmla="*/ 328 h 576"/>
                    <a:gd name="T4" fmla="*/ 0 w 1630"/>
                    <a:gd name="T5" fmla="*/ 120 h 576"/>
                    <a:gd name="T6" fmla="*/ 204 w 1630"/>
                    <a:gd name="T7" fmla="*/ 0 h 576"/>
                    <a:gd name="T8" fmla="*/ 1630 w 1630"/>
                    <a:gd name="T9" fmla="*/ 249 h 576"/>
                    <a:gd name="T10" fmla="*/ 1594 w 1630"/>
                    <a:gd name="T11" fmla="*/ 576 h 576"/>
                    <a:gd name="T12" fmla="*/ 0 60000 65536"/>
                    <a:gd name="T13" fmla="*/ 0 60000 65536"/>
                    <a:gd name="T14" fmla="*/ 0 60000 65536"/>
                    <a:gd name="T15" fmla="*/ 0 60000 65536"/>
                    <a:gd name="T16" fmla="*/ 0 60000 65536"/>
                    <a:gd name="T17" fmla="*/ 0 60000 65536"/>
                    <a:gd name="T18" fmla="*/ 0 w 1630"/>
                    <a:gd name="T19" fmla="*/ 0 h 576"/>
                    <a:gd name="T20" fmla="*/ 1630 w 1630"/>
                    <a:gd name="T21" fmla="*/ 576 h 576"/>
                  </a:gdLst>
                  <a:ahLst/>
                  <a:cxnLst>
                    <a:cxn ang="T12">
                      <a:pos x="T0" y="T1"/>
                    </a:cxn>
                    <a:cxn ang="T13">
                      <a:pos x="T2" y="T3"/>
                    </a:cxn>
                    <a:cxn ang="T14">
                      <a:pos x="T4" y="T5"/>
                    </a:cxn>
                    <a:cxn ang="T15">
                      <a:pos x="T6" y="T7"/>
                    </a:cxn>
                    <a:cxn ang="T16">
                      <a:pos x="T8" y="T9"/>
                    </a:cxn>
                    <a:cxn ang="T17">
                      <a:pos x="T10" y="T11"/>
                    </a:cxn>
                  </a:cxnLst>
                  <a:rect l="T18" t="T19" r="T20" b="T21"/>
                  <a:pathLst>
                    <a:path w="1630" h="576">
                      <a:moveTo>
                        <a:pt x="1594" y="576"/>
                      </a:moveTo>
                      <a:lnTo>
                        <a:pt x="168" y="328"/>
                      </a:lnTo>
                      <a:lnTo>
                        <a:pt x="0" y="120"/>
                      </a:lnTo>
                      <a:lnTo>
                        <a:pt x="204" y="0"/>
                      </a:lnTo>
                      <a:lnTo>
                        <a:pt x="1630" y="249"/>
                      </a:lnTo>
                      <a:lnTo>
                        <a:pt x="1594" y="576"/>
                      </a:lnTo>
                      <a:close/>
                    </a:path>
                  </a:pathLst>
                </a:custGeom>
                <a:solidFill>
                  <a:srgbClr val="FFFFFF"/>
                </a:solidFill>
                <a:ln w="14288">
                  <a:solidFill>
                    <a:srgbClr val="000000"/>
                  </a:solidFill>
                  <a:round/>
                  <a:headEnd/>
                  <a:tailEnd/>
                </a:ln>
              </p:spPr>
              <p:txBody>
                <a:bodyPr/>
                <a:lstStyle/>
                <a:p>
                  <a:endParaRPr lang="en-US"/>
                </a:p>
              </p:txBody>
            </p:sp>
          </p:grpSp>
          <p:sp>
            <p:nvSpPr>
              <p:cNvPr id="16419" name="Text Box 22"/>
              <p:cNvSpPr txBox="1">
                <a:spLocks noChangeArrowheads="1"/>
              </p:cNvSpPr>
              <p:nvPr/>
            </p:nvSpPr>
            <p:spPr bwMode="auto">
              <a:xfrm rot="481019">
                <a:off x="3543" y="288"/>
                <a:ext cx="1728" cy="288"/>
              </a:xfrm>
              <a:prstGeom prst="rect">
                <a:avLst/>
              </a:prstGeom>
              <a:noFill/>
              <a:ln w="9525">
                <a:noFill/>
                <a:miter lim="800000"/>
                <a:headEnd/>
                <a:tailEnd/>
              </a:ln>
            </p:spPr>
            <p:txBody>
              <a:bodyPr>
                <a:spAutoFit/>
              </a:bodyPr>
              <a:lstStyle/>
              <a:p>
                <a:pPr>
                  <a:spcBef>
                    <a:spcPct val="50000"/>
                  </a:spcBef>
                </a:pPr>
                <a:r>
                  <a:rPr lang="en-US"/>
                  <a:t>Forward Contracts</a:t>
                </a:r>
              </a:p>
            </p:txBody>
          </p:sp>
        </p:grpSp>
        <p:grpSp>
          <p:nvGrpSpPr>
            <p:cNvPr id="24" name="Group 23"/>
            <p:cNvGrpSpPr>
              <a:grpSpLocks/>
            </p:cNvGrpSpPr>
            <p:nvPr/>
          </p:nvGrpSpPr>
          <p:grpSpPr bwMode="auto">
            <a:xfrm>
              <a:off x="4098" y="576"/>
              <a:ext cx="1662" cy="454"/>
              <a:chOff x="4098" y="624"/>
              <a:chExt cx="1662" cy="454"/>
            </a:xfrm>
          </p:grpSpPr>
          <p:grpSp>
            <p:nvGrpSpPr>
              <p:cNvPr id="25" name="Group 24"/>
              <p:cNvGrpSpPr>
                <a:grpSpLocks/>
              </p:cNvGrpSpPr>
              <p:nvPr/>
            </p:nvGrpSpPr>
            <p:grpSpPr bwMode="auto">
              <a:xfrm>
                <a:off x="4098" y="624"/>
                <a:ext cx="1662" cy="454"/>
                <a:chOff x="4097" y="537"/>
                <a:chExt cx="1662" cy="454"/>
              </a:xfrm>
            </p:grpSpPr>
            <p:sp>
              <p:nvSpPr>
                <p:cNvPr id="16416" name="Freeform 25"/>
                <p:cNvSpPr>
                  <a:spLocks/>
                </p:cNvSpPr>
                <p:nvPr/>
              </p:nvSpPr>
              <p:spPr bwMode="auto">
                <a:xfrm>
                  <a:off x="4097" y="568"/>
                  <a:ext cx="1635" cy="423"/>
                </a:xfrm>
                <a:custGeom>
                  <a:avLst/>
                  <a:gdLst>
                    <a:gd name="T0" fmla="*/ 4 w 1635"/>
                    <a:gd name="T1" fmla="*/ 423 h 423"/>
                    <a:gd name="T2" fmla="*/ 1446 w 1635"/>
                    <a:gd name="T3" fmla="*/ 330 h 423"/>
                    <a:gd name="T4" fmla="*/ 1635 w 1635"/>
                    <a:gd name="T5" fmla="*/ 142 h 423"/>
                    <a:gd name="T6" fmla="*/ 1445 w 1635"/>
                    <a:gd name="T7" fmla="*/ 0 h 423"/>
                    <a:gd name="T8" fmla="*/ 0 w 1635"/>
                    <a:gd name="T9" fmla="*/ 93 h 423"/>
                    <a:gd name="T10" fmla="*/ 4 w 1635"/>
                    <a:gd name="T11" fmla="*/ 423 h 423"/>
                    <a:gd name="T12" fmla="*/ 0 60000 65536"/>
                    <a:gd name="T13" fmla="*/ 0 60000 65536"/>
                    <a:gd name="T14" fmla="*/ 0 60000 65536"/>
                    <a:gd name="T15" fmla="*/ 0 60000 65536"/>
                    <a:gd name="T16" fmla="*/ 0 60000 65536"/>
                    <a:gd name="T17" fmla="*/ 0 60000 65536"/>
                    <a:gd name="T18" fmla="*/ 0 w 1635"/>
                    <a:gd name="T19" fmla="*/ 0 h 423"/>
                    <a:gd name="T20" fmla="*/ 1635 w 1635"/>
                    <a:gd name="T21" fmla="*/ 423 h 423"/>
                  </a:gdLst>
                  <a:ahLst/>
                  <a:cxnLst>
                    <a:cxn ang="T12">
                      <a:pos x="T0" y="T1"/>
                    </a:cxn>
                    <a:cxn ang="T13">
                      <a:pos x="T2" y="T3"/>
                    </a:cxn>
                    <a:cxn ang="T14">
                      <a:pos x="T4" y="T5"/>
                    </a:cxn>
                    <a:cxn ang="T15">
                      <a:pos x="T6" y="T7"/>
                    </a:cxn>
                    <a:cxn ang="T16">
                      <a:pos x="T8" y="T9"/>
                    </a:cxn>
                    <a:cxn ang="T17">
                      <a:pos x="T10" y="T11"/>
                    </a:cxn>
                  </a:cxnLst>
                  <a:rect l="T18" t="T19" r="T20" b="T21"/>
                  <a:pathLst>
                    <a:path w="1635" h="423">
                      <a:moveTo>
                        <a:pt x="4" y="423"/>
                      </a:moveTo>
                      <a:lnTo>
                        <a:pt x="1446" y="330"/>
                      </a:lnTo>
                      <a:lnTo>
                        <a:pt x="1635" y="142"/>
                      </a:lnTo>
                      <a:lnTo>
                        <a:pt x="1445" y="0"/>
                      </a:lnTo>
                      <a:lnTo>
                        <a:pt x="0" y="93"/>
                      </a:lnTo>
                      <a:lnTo>
                        <a:pt x="4" y="423"/>
                      </a:lnTo>
                      <a:close/>
                    </a:path>
                  </a:pathLst>
                </a:custGeom>
                <a:solidFill>
                  <a:srgbClr val="B2B2B2"/>
                </a:solidFill>
                <a:ln w="14288">
                  <a:solidFill>
                    <a:srgbClr val="000000"/>
                  </a:solidFill>
                  <a:round/>
                  <a:headEnd/>
                  <a:tailEnd/>
                </a:ln>
              </p:spPr>
              <p:txBody>
                <a:bodyPr/>
                <a:lstStyle/>
                <a:p>
                  <a:endParaRPr lang="en-US"/>
                </a:p>
              </p:txBody>
            </p:sp>
            <p:sp>
              <p:nvSpPr>
                <p:cNvPr id="16417" name="Freeform 26"/>
                <p:cNvSpPr>
                  <a:spLocks/>
                </p:cNvSpPr>
                <p:nvPr/>
              </p:nvSpPr>
              <p:spPr bwMode="auto">
                <a:xfrm>
                  <a:off x="4126" y="537"/>
                  <a:ext cx="1633" cy="422"/>
                </a:xfrm>
                <a:custGeom>
                  <a:avLst/>
                  <a:gdLst>
                    <a:gd name="T0" fmla="*/ 3 w 1633"/>
                    <a:gd name="T1" fmla="*/ 422 h 422"/>
                    <a:gd name="T2" fmla="*/ 1445 w 1633"/>
                    <a:gd name="T3" fmla="*/ 329 h 422"/>
                    <a:gd name="T4" fmla="*/ 1633 w 1633"/>
                    <a:gd name="T5" fmla="*/ 141 h 422"/>
                    <a:gd name="T6" fmla="*/ 1443 w 1633"/>
                    <a:gd name="T7" fmla="*/ 0 h 422"/>
                    <a:gd name="T8" fmla="*/ 0 w 1633"/>
                    <a:gd name="T9" fmla="*/ 92 h 422"/>
                    <a:gd name="T10" fmla="*/ 3 w 1633"/>
                    <a:gd name="T11" fmla="*/ 422 h 422"/>
                    <a:gd name="T12" fmla="*/ 0 60000 65536"/>
                    <a:gd name="T13" fmla="*/ 0 60000 65536"/>
                    <a:gd name="T14" fmla="*/ 0 60000 65536"/>
                    <a:gd name="T15" fmla="*/ 0 60000 65536"/>
                    <a:gd name="T16" fmla="*/ 0 60000 65536"/>
                    <a:gd name="T17" fmla="*/ 0 60000 65536"/>
                    <a:gd name="T18" fmla="*/ 0 w 1633"/>
                    <a:gd name="T19" fmla="*/ 0 h 422"/>
                    <a:gd name="T20" fmla="*/ 1633 w 1633"/>
                    <a:gd name="T21" fmla="*/ 422 h 422"/>
                  </a:gdLst>
                  <a:ahLst/>
                  <a:cxnLst>
                    <a:cxn ang="T12">
                      <a:pos x="T0" y="T1"/>
                    </a:cxn>
                    <a:cxn ang="T13">
                      <a:pos x="T2" y="T3"/>
                    </a:cxn>
                    <a:cxn ang="T14">
                      <a:pos x="T4" y="T5"/>
                    </a:cxn>
                    <a:cxn ang="T15">
                      <a:pos x="T6" y="T7"/>
                    </a:cxn>
                    <a:cxn ang="T16">
                      <a:pos x="T8" y="T9"/>
                    </a:cxn>
                    <a:cxn ang="T17">
                      <a:pos x="T10" y="T11"/>
                    </a:cxn>
                  </a:cxnLst>
                  <a:rect l="T18" t="T19" r="T20" b="T21"/>
                  <a:pathLst>
                    <a:path w="1633" h="422">
                      <a:moveTo>
                        <a:pt x="3" y="422"/>
                      </a:moveTo>
                      <a:lnTo>
                        <a:pt x="1445" y="329"/>
                      </a:lnTo>
                      <a:lnTo>
                        <a:pt x="1633" y="141"/>
                      </a:lnTo>
                      <a:lnTo>
                        <a:pt x="1443" y="0"/>
                      </a:lnTo>
                      <a:lnTo>
                        <a:pt x="0" y="92"/>
                      </a:lnTo>
                      <a:lnTo>
                        <a:pt x="3" y="422"/>
                      </a:lnTo>
                      <a:close/>
                    </a:path>
                  </a:pathLst>
                </a:custGeom>
                <a:solidFill>
                  <a:srgbClr val="DDDDDD"/>
                </a:solidFill>
                <a:ln w="14288">
                  <a:solidFill>
                    <a:srgbClr val="000000"/>
                  </a:solidFill>
                  <a:round/>
                  <a:headEnd/>
                  <a:tailEnd/>
                </a:ln>
              </p:spPr>
              <p:txBody>
                <a:bodyPr/>
                <a:lstStyle/>
                <a:p>
                  <a:endParaRPr lang="en-US"/>
                </a:p>
              </p:txBody>
            </p:sp>
          </p:grpSp>
          <p:sp>
            <p:nvSpPr>
              <p:cNvPr id="16415" name="Text Box 27"/>
              <p:cNvSpPr txBox="1">
                <a:spLocks noChangeArrowheads="1"/>
              </p:cNvSpPr>
              <p:nvPr/>
            </p:nvSpPr>
            <p:spPr bwMode="auto">
              <a:xfrm rot="-250804">
                <a:off x="4176" y="648"/>
                <a:ext cx="1488" cy="288"/>
              </a:xfrm>
              <a:prstGeom prst="rect">
                <a:avLst/>
              </a:prstGeom>
              <a:noFill/>
              <a:ln w="9525">
                <a:noFill/>
                <a:miter lim="800000"/>
                <a:headEnd/>
                <a:tailEnd/>
              </a:ln>
            </p:spPr>
            <p:txBody>
              <a:bodyPr>
                <a:spAutoFit/>
              </a:bodyPr>
              <a:lstStyle/>
              <a:p>
                <a:pPr>
                  <a:spcBef>
                    <a:spcPct val="50000"/>
                  </a:spcBef>
                </a:pPr>
                <a:r>
                  <a:rPr lang="en-US"/>
                  <a:t>Financial Futures</a:t>
                </a:r>
              </a:p>
            </p:txBody>
          </p:sp>
        </p:grpSp>
        <p:grpSp>
          <p:nvGrpSpPr>
            <p:cNvPr id="26" name="Group 28"/>
            <p:cNvGrpSpPr>
              <a:grpSpLocks/>
            </p:cNvGrpSpPr>
            <p:nvPr/>
          </p:nvGrpSpPr>
          <p:grpSpPr bwMode="auto">
            <a:xfrm>
              <a:off x="3504" y="1457"/>
              <a:ext cx="2154" cy="523"/>
              <a:chOff x="3504" y="1457"/>
              <a:chExt cx="2154" cy="523"/>
            </a:xfrm>
          </p:grpSpPr>
          <p:grpSp>
            <p:nvGrpSpPr>
              <p:cNvPr id="27" name="Group 29"/>
              <p:cNvGrpSpPr>
                <a:grpSpLocks/>
              </p:cNvGrpSpPr>
              <p:nvPr/>
            </p:nvGrpSpPr>
            <p:grpSpPr bwMode="auto">
              <a:xfrm>
                <a:off x="3504" y="1457"/>
                <a:ext cx="2154" cy="523"/>
                <a:chOff x="3993" y="1457"/>
                <a:chExt cx="1665" cy="523"/>
              </a:xfrm>
            </p:grpSpPr>
            <p:sp>
              <p:nvSpPr>
                <p:cNvPr id="16412" name="Freeform 30"/>
                <p:cNvSpPr>
                  <a:spLocks/>
                </p:cNvSpPr>
                <p:nvPr/>
              </p:nvSpPr>
              <p:spPr bwMode="auto">
                <a:xfrm>
                  <a:off x="3993" y="1481"/>
                  <a:ext cx="1633" cy="499"/>
                </a:xfrm>
                <a:custGeom>
                  <a:avLst/>
                  <a:gdLst>
                    <a:gd name="T0" fmla="*/ 17 w 1633"/>
                    <a:gd name="T1" fmla="*/ 0 h 499"/>
                    <a:gd name="T2" fmla="*/ 1455 w 1633"/>
                    <a:gd name="T3" fmla="*/ 169 h 499"/>
                    <a:gd name="T4" fmla="*/ 1633 w 1633"/>
                    <a:gd name="T5" fmla="*/ 369 h 499"/>
                    <a:gd name="T6" fmla="*/ 1436 w 1633"/>
                    <a:gd name="T7" fmla="*/ 499 h 499"/>
                    <a:gd name="T8" fmla="*/ 0 w 1633"/>
                    <a:gd name="T9" fmla="*/ 327 h 499"/>
                    <a:gd name="T10" fmla="*/ 17 w 1633"/>
                    <a:gd name="T11" fmla="*/ 0 h 499"/>
                    <a:gd name="T12" fmla="*/ 0 60000 65536"/>
                    <a:gd name="T13" fmla="*/ 0 60000 65536"/>
                    <a:gd name="T14" fmla="*/ 0 60000 65536"/>
                    <a:gd name="T15" fmla="*/ 0 60000 65536"/>
                    <a:gd name="T16" fmla="*/ 0 60000 65536"/>
                    <a:gd name="T17" fmla="*/ 0 60000 65536"/>
                    <a:gd name="T18" fmla="*/ 0 w 1633"/>
                    <a:gd name="T19" fmla="*/ 0 h 499"/>
                    <a:gd name="T20" fmla="*/ 1633 w 1633"/>
                    <a:gd name="T21" fmla="*/ 499 h 499"/>
                  </a:gdLst>
                  <a:ahLst/>
                  <a:cxnLst>
                    <a:cxn ang="T12">
                      <a:pos x="T0" y="T1"/>
                    </a:cxn>
                    <a:cxn ang="T13">
                      <a:pos x="T2" y="T3"/>
                    </a:cxn>
                    <a:cxn ang="T14">
                      <a:pos x="T4" y="T5"/>
                    </a:cxn>
                    <a:cxn ang="T15">
                      <a:pos x="T6" y="T7"/>
                    </a:cxn>
                    <a:cxn ang="T16">
                      <a:pos x="T8" y="T9"/>
                    </a:cxn>
                    <a:cxn ang="T17">
                      <a:pos x="T10" y="T11"/>
                    </a:cxn>
                  </a:cxnLst>
                  <a:rect l="T18" t="T19" r="T20" b="T21"/>
                  <a:pathLst>
                    <a:path w="1633" h="499">
                      <a:moveTo>
                        <a:pt x="17" y="0"/>
                      </a:moveTo>
                      <a:lnTo>
                        <a:pt x="1455" y="169"/>
                      </a:lnTo>
                      <a:lnTo>
                        <a:pt x="1633" y="369"/>
                      </a:lnTo>
                      <a:lnTo>
                        <a:pt x="1436" y="499"/>
                      </a:lnTo>
                      <a:lnTo>
                        <a:pt x="0" y="327"/>
                      </a:lnTo>
                      <a:lnTo>
                        <a:pt x="17" y="0"/>
                      </a:lnTo>
                      <a:close/>
                    </a:path>
                  </a:pathLst>
                </a:custGeom>
                <a:solidFill>
                  <a:srgbClr val="B2B2B2"/>
                </a:solidFill>
                <a:ln w="14288">
                  <a:solidFill>
                    <a:srgbClr val="000000"/>
                  </a:solidFill>
                  <a:round/>
                  <a:headEnd/>
                  <a:tailEnd/>
                </a:ln>
              </p:spPr>
              <p:txBody>
                <a:bodyPr/>
                <a:lstStyle/>
                <a:p>
                  <a:endParaRPr lang="en-US"/>
                </a:p>
              </p:txBody>
            </p:sp>
            <p:sp>
              <p:nvSpPr>
                <p:cNvPr id="16413" name="Freeform 31"/>
                <p:cNvSpPr>
                  <a:spLocks/>
                </p:cNvSpPr>
                <p:nvPr/>
              </p:nvSpPr>
              <p:spPr bwMode="auto">
                <a:xfrm>
                  <a:off x="4023" y="1457"/>
                  <a:ext cx="1635" cy="501"/>
                </a:xfrm>
                <a:custGeom>
                  <a:avLst/>
                  <a:gdLst>
                    <a:gd name="T0" fmla="*/ 20 w 1635"/>
                    <a:gd name="T1" fmla="*/ 0 h 501"/>
                    <a:gd name="T2" fmla="*/ 1456 w 1635"/>
                    <a:gd name="T3" fmla="*/ 171 h 501"/>
                    <a:gd name="T4" fmla="*/ 1635 w 1635"/>
                    <a:gd name="T5" fmla="*/ 370 h 501"/>
                    <a:gd name="T6" fmla="*/ 1436 w 1635"/>
                    <a:gd name="T7" fmla="*/ 501 h 501"/>
                    <a:gd name="T8" fmla="*/ 0 w 1635"/>
                    <a:gd name="T9" fmla="*/ 330 h 501"/>
                    <a:gd name="T10" fmla="*/ 20 w 1635"/>
                    <a:gd name="T11" fmla="*/ 0 h 501"/>
                    <a:gd name="T12" fmla="*/ 0 60000 65536"/>
                    <a:gd name="T13" fmla="*/ 0 60000 65536"/>
                    <a:gd name="T14" fmla="*/ 0 60000 65536"/>
                    <a:gd name="T15" fmla="*/ 0 60000 65536"/>
                    <a:gd name="T16" fmla="*/ 0 60000 65536"/>
                    <a:gd name="T17" fmla="*/ 0 60000 65536"/>
                    <a:gd name="T18" fmla="*/ 0 w 1635"/>
                    <a:gd name="T19" fmla="*/ 0 h 501"/>
                    <a:gd name="T20" fmla="*/ 1635 w 1635"/>
                    <a:gd name="T21" fmla="*/ 501 h 501"/>
                  </a:gdLst>
                  <a:ahLst/>
                  <a:cxnLst>
                    <a:cxn ang="T12">
                      <a:pos x="T0" y="T1"/>
                    </a:cxn>
                    <a:cxn ang="T13">
                      <a:pos x="T2" y="T3"/>
                    </a:cxn>
                    <a:cxn ang="T14">
                      <a:pos x="T4" y="T5"/>
                    </a:cxn>
                    <a:cxn ang="T15">
                      <a:pos x="T6" y="T7"/>
                    </a:cxn>
                    <a:cxn ang="T16">
                      <a:pos x="T8" y="T9"/>
                    </a:cxn>
                    <a:cxn ang="T17">
                      <a:pos x="T10" y="T11"/>
                    </a:cxn>
                  </a:cxnLst>
                  <a:rect l="T18" t="T19" r="T20" b="T21"/>
                  <a:pathLst>
                    <a:path w="1635" h="501">
                      <a:moveTo>
                        <a:pt x="20" y="0"/>
                      </a:moveTo>
                      <a:lnTo>
                        <a:pt x="1456" y="171"/>
                      </a:lnTo>
                      <a:lnTo>
                        <a:pt x="1635" y="370"/>
                      </a:lnTo>
                      <a:lnTo>
                        <a:pt x="1436" y="501"/>
                      </a:lnTo>
                      <a:lnTo>
                        <a:pt x="0" y="330"/>
                      </a:lnTo>
                      <a:lnTo>
                        <a:pt x="20" y="0"/>
                      </a:lnTo>
                      <a:close/>
                    </a:path>
                  </a:pathLst>
                </a:custGeom>
                <a:solidFill>
                  <a:srgbClr val="F8F8F8"/>
                </a:solidFill>
                <a:ln w="14288">
                  <a:solidFill>
                    <a:srgbClr val="000000"/>
                  </a:solidFill>
                  <a:round/>
                  <a:headEnd/>
                  <a:tailEnd/>
                </a:ln>
              </p:spPr>
              <p:txBody>
                <a:bodyPr/>
                <a:lstStyle/>
                <a:p>
                  <a:endParaRPr lang="en-US"/>
                </a:p>
              </p:txBody>
            </p:sp>
          </p:grpSp>
          <p:sp>
            <p:nvSpPr>
              <p:cNvPr id="16411" name="Text Box 32"/>
              <p:cNvSpPr txBox="1">
                <a:spLocks noChangeArrowheads="1"/>
              </p:cNvSpPr>
              <p:nvPr/>
            </p:nvSpPr>
            <p:spPr bwMode="auto">
              <a:xfrm rot="300132">
                <a:off x="3607" y="1604"/>
                <a:ext cx="1964" cy="227"/>
              </a:xfrm>
              <a:prstGeom prst="rect">
                <a:avLst/>
              </a:prstGeom>
              <a:noFill/>
              <a:ln w="9525">
                <a:noFill/>
                <a:miter lim="800000"/>
                <a:headEnd/>
                <a:tailEnd/>
              </a:ln>
            </p:spPr>
            <p:txBody>
              <a:bodyPr>
                <a:spAutoFit/>
              </a:bodyPr>
              <a:lstStyle/>
              <a:p>
                <a:pPr>
                  <a:lnSpc>
                    <a:spcPct val="80000"/>
                  </a:lnSpc>
                </a:pPr>
                <a:r>
                  <a:rPr lang="en-US" sz="2200"/>
                  <a:t>Securitization Tranches</a:t>
                </a:r>
              </a:p>
            </p:txBody>
          </p:sp>
        </p:grpSp>
      </p:grpSp>
      <p:sp>
        <p:nvSpPr>
          <p:cNvPr id="16388" name="Text Box 153"/>
          <p:cNvSpPr txBox="1">
            <a:spLocks noChangeArrowheads="1"/>
          </p:cNvSpPr>
          <p:nvPr/>
        </p:nvSpPr>
        <p:spPr bwMode="auto">
          <a:xfrm>
            <a:off x="381000" y="152400"/>
            <a:ext cx="4191000" cy="2233613"/>
          </a:xfrm>
          <a:prstGeom prst="rect">
            <a:avLst/>
          </a:prstGeom>
          <a:noFill/>
          <a:ln w="9525">
            <a:noFill/>
            <a:miter lim="800000"/>
            <a:headEnd/>
            <a:tailEnd/>
          </a:ln>
        </p:spPr>
        <p:txBody>
          <a:bodyPr>
            <a:spAutoFit/>
          </a:bodyPr>
          <a:lstStyle/>
          <a:p>
            <a:pPr>
              <a:lnSpc>
                <a:spcPct val="80000"/>
              </a:lnSpc>
              <a:spcBef>
                <a:spcPct val="50000"/>
              </a:spcBef>
            </a:pPr>
            <a:endParaRPr lang="en-US" sz="800" dirty="0">
              <a:cs typeface="Times New Roman" pitchFamily="18" charset="0"/>
            </a:endParaRPr>
          </a:p>
          <a:p>
            <a:pPr>
              <a:spcBef>
                <a:spcPct val="50000"/>
              </a:spcBef>
            </a:pPr>
            <a:r>
              <a:rPr lang="en-US" sz="2800" b="1" u="sng" dirty="0">
                <a:cs typeface="Times New Roman" pitchFamily="18" charset="0"/>
              </a:rPr>
              <a:t>When the value of the underlying asset, liability or index changes…</a:t>
            </a:r>
            <a:endParaRPr lang="en-US" sz="2000" b="1" u="sng" dirty="0">
              <a:cs typeface="Times New Roman" pitchFamily="18" charset="0"/>
            </a:endParaRPr>
          </a:p>
          <a:p>
            <a:pPr>
              <a:spcBef>
                <a:spcPct val="50000"/>
              </a:spcBef>
            </a:pPr>
            <a:endParaRPr lang="en-US" dirty="0">
              <a:cs typeface="Times New Roman" pitchFamily="18" charset="0"/>
            </a:endParaRPr>
          </a:p>
        </p:txBody>
      </p:sp>
      <p:sp>
        <p:nvSpPr>
          <p:cNvPr id="16389" name="Freeform 236"/>
          <p:cNvSpPr>
            <a:spLocks/>
          </p:cNvSpPr>
          <p:nvPr/>
        </p:nvSpPr>
        <p:spPr bwMode="auto">
          <a:xfrm>
            <a:off x="1828800" y="2667000"/>
            <a:ext cx="5867400" cy="2247900"/>
          </a:xfrm>
          <a:custGeom>
            <a:avLst/>
            <a:gdLst>
              <a:gd name="T0" fmla="*/ 0 w 2197"/>
              <a:gd name="T1" fmla="*/ 2147483647 h 644"/>
              <a:gd name="T2" fmla="*/ 2147483647 w 2197"/>
              <a:gd name="T3" fmla="*/ 2147483647 h 644"/>
              <a:gd name="T4" fmla="*/ 2147483647 w 2197"/>
              <a:gd name="T5" fmla="*/ 0 h 644"/>
              <a:gd name="T6" fmla="*/ 0 w 2197"/>
              <a:gd name="T7" fmla="*/ 2147483647 h 644"/>
              <a:gd name="T8" fmla="*/ 0 w 2197"/>
              <a:gd name="T9" fmla="*/ 2147483647 h 644"/>
              <a:gd name="T10" fmla="*/ 0 60000 65536"/>
              <a:gd name="T11" fmla="*/ 0 60000 65536"/>
              <a:gd name="T12" fmla="*/ 0 60000 65536"/>
              <a:gd name="T13" fmla="*/ 0 60000 65536"/>
              <a:gd name="T14" fmla="*/ 0 60000 65536"/>
              <a:gd name="T15" fmla="*/ 0 w 2197"/>
              <a:gd name="T16" fmla="*/ 0 h 644"/>
              <a:gd name="T17" fmla="*/ 2197 w 2197"/>
              <a:gd name="T18" fmla="*/ 644 h 644"/>
            </a:gdLst>
            <a:ahLst/>
            <a:cxnLst>
              <a:cxn ang="T10">
                <a:pos x="T0" y="T1"/>
              </a:cxn>
              <a:cxn ang="T11">
                <a:pos x="T2" y="T3"/>
              </a:cxn>
              <a:cxn ang="T12">
                <a:pos x="T4" y="T5"/>
              </a:cxn>
              <a:cxn ang="T13">
                <a:pos x="T6" y="T7"/>
              </a:cxn>
              <a:cxn ang="T14">
                <a:pos x="T8" y="T9"/>
              </a:cxn>
            </a:cxnLst>
            <a:rect l="T15" t="T16" r="T17" b="T18"/>
            <a:pathLst>
              <a:path w="2197" h="644">
                <a:moveTo>
                  <a:pt x="0" y="644"/>
                </a:moveTo>
                <a:lnTo>
                  <a:pt x="2197" y="644"/>
                </a:lnTo>
                <a:lnTo>
                  <a:pt x="2192" y="0"/>
                </a:lnTo>
                <a:lnTo>
                  <a:pt x="0" y="5"/>
                </a:lnTo>
                <a:lnTo>
                  <a:pt x="0" y="644"/>
                </a:lnTo>
                <a:close/>
              </a:path>
            </a:pathLst>
          </a:custGeom>
          <a:noFill/>
          <a:ln w="9525">
            <a:noFill/>
            <a:round/>
            <a:headEnd/>
            <a:tailEnd/>
          </a:ln>
        </p:spPr>
        <p:txBody>
          <a:bodyPr/>
          <a:lstStyle/>
          <a:p>
            <a:endParaRPr lang="en-US"/>
          </a:p>
        </p:txBody>
      </p:sp>
      <p:sp>
        <p:nvSpPr>
          <p:cNvPr id="16390" name="Text Box 240"/>
          <p:cNvSpPr txBox="1">
            <a:spLocks noChangeArrowheads="1"/>
          </p:cNvSpPr>
          <p:nvPr/>
        </p:nvSpPr>
        <p:spPr bwMode="auto">
          <a:xfrm>
            <a:off x="3124200" y="4191000"/>
            <a:ext cx="3962400" cy="457200"/>
          </a:xfrm>
          <a:prstGeom prst="rect">
            <a:avLst/>
          </a:prstGeom>
          <a:noFill/>
          <a:ln w="9525">
            <a:noFill/>
            <a:miter lim="800000"/>
            <a:headEnd/>
            <a:tailEnd/>
          </a:ln>
        </p:spPr>
        <p:txBody>
          <a:bodyPr>
            <a:spAutoFit/>
          </a:bodyPr>
          <a:lstStyle/>
          <a:p>
            <a:pPr algn="ctr">
              <a:spcBef>
                <a:spcPct val="50000"/>
              </a:spcBef>
            </a:pPr>
            <a:endParaRPr lang="en-US"/>
          </a:p>
        </p:txBody>
      </p:sp>
      <p:grpSp>
        <p:nvGrpSpPr>
          <p:cNvPr id="28" name="Group 226"/>
          <p:cNvGrpSpPr>
            <a:grpSpLocks/>
          </p:cNvGrpSpPr>
          <p:nvPr/>
        </p:nvGrpSpPr>
        <p:grpSpPr bwMode="auto">
          <a:xfrm>
            <a:off x="3500438" y="4572000"/>
            <a:ext cx="5867400" cy="2286000"/>
            <a:chOff x="0" y="2016"/>
            <a:chExt cx="3696" cy="1440"/>
          </a:xfrm>
        </p:grpSpPr>
        <p:grpSp>
          <p:nvGrpSpPr>
            <p:cNvPr id="29" name="Group 227"/>
            <p:cNvGrpSpPr>
              <a:grpSpLocks/>
            </p:cNvGrpSpPr>
            <p:nvPr/>
          </p:nvGrpSpPr>
          <p:grpSpPr bwMode="auto">
            <a:xfrm>
              <a:off x="0" y="2016"/>
              <a:ext cx="3696" cy="1440"/>
              <a:chOff x="2400" y="3168"/>
              <a:chExt cx="3024" cy="1152"/>
            </a:xfrm>
          </p:grpSpPr>
          <p:sp>
            <p:nvSpPr>
              <p:cNvPr id="16399" name="Freeform 228"/>
              <p:cNvSpPr>
                <a:spLocks/>
              </p:cNvSpPr>
              <p:nvPr/>
            </p:nvSpPr>
            <p:spPr bwMode="auto">
              <a:xfrm>
                <a:off x="2400" y="3168"/>
                <a:ext cx="3024" cy="1133"/>
              </a:xfrm>
              <a:custGeom>
                <a:avLst/>
                <a:gdLst>
                  <a:gd name="T0" fmla="*/ 0 w 2197"/>
                  <a:gd name="T1" fmla="*/ 1752088 h 644"/>
                  <a:gd name="T2" fmla="*/ 192476 w 2197"/>
                  <a:gd name="T3" fmla="*/ 1752088 h 644"/>
                  <a:gd name="T4" fmla="*/ 192040 w 2197"/>
                  <a:gd name="T5" fmla="*/ 0 h 644"/>
                  <a:gd name="T6" fmla="*/ 0 w 2197"/>
                  <a:gd name="T7" fmla="*/ 13869 h 644"/>
                  <a:gd name="T8" fmla="*/ 0 w 2197"/>
                  <a:gd name="T9" fmla="*/ 1752088 h 644"/>
                  <a:gd name="T10" fmla="*/ 0 60000 65536"/>
                  <a:gd name="T11" fmla="*/ 0 60000 65536"/>
                  <a:gd name="T12" fmla="*/ 0 60000 65536"/>
                  <a:gd name="T13" fmla="*/ 0 60000 65536"/>
                  <a:gd name="T14" fmla="*/ 0 60000 65536"/>
                  <a:gd name="T15" fmla="*/ 0 w 2197"/>
                  <a:gd name="T16" fmla="*/ 0 h 644"/>
                  <a:gd name="T17" fmla="*/ 2197 w 2197"/>
                  <a:gd name="T18" fmla="*/ 644 h 644"/>
                </a:gdLst>
                <a:ahLst/>
                <a:cxnLst>
                  <a:cxn ang="T10">
                    <a:pos x="T0" y="T1"/>
                  </a:cxn>
                  <a:cxn ang="T11">
                    <a:pos x="T2" y="T3"/>
                  </a:cxn>
                  <a:cxn ang="T12">
                    <a:pos x="T4" y="T5"/>
                  </a:cxn>
                  <a:cxn ang="T13">
                    <a:pos x="T6" y="T7"/>
                  </a:cxn>
                  <a:cxn ang="T14">
                    <a:pos x="T8" y="T9"/>
                  </a:cxn>
                </a:cxnLst>
                <a:rect l="T15" t="T16" r="T17" b="T18"/>
                <a:pathLst>
                  <a:path w="2197" h="644">
                    <a:moveTo>
                      <a:pt x="0" y="644"/>
                    </a:moveTo>
                    <a:lnTo>
                      <a:pt x="2197" y="644"/>
                    </a:lnTo>
                    <a:lnTo>
                      <a:pt x="2192" y="0"/>
                    </a:lnTo>
                    <a:lnTo>
                      <a:pt x="0" y="5"/>
                    </a:lnTo>
                    <a:lnTo>
                      <a:pt x="0" y="644"/>
                    </a:lnTo>
                    <a:close/>
                  </a:path>
                </a:pathLst>
              </a:custGeom>
              <a:noFill/>
              <a:ln w="9525">
                <a:noFill/>
                <a:round/>
                <a:headEnd/>
                <a:tailEnd/>
              </a:ln>
            </p:spPr>
            <p:txBody>
              <a:bodyPr/>
              <a:lstStyle/>
              <a:p>
                <a:endParaRPr lang="en-US"/>
              </a:p>
            </p:txBody>
          </p:sp>
          <p:sp>
            <p:nvSpPr>
              <p:cNvPr id="16400" name="Freeform 229"/>
              <p:cNvSpPr>
                <a:spLocks/>
              </p:cNvSpPr>
              <p:nvPr/>
            </p:nvSpPr>
            <p:spPr bwMode="auto">
              <a:xfrm>
                <a:off x="2623" y="3667"/>
                <a:ext cx="2705" cy="653"/>
              </a:xfrm>
              <a:custGeom>
                <a:avLst/>
                <a:gdLst>
                  <a:gd name="T0" fmla="*/ 174652 w 1963"/>
                  <a:gd name="T1" fmla="*/ 988475 h 371"/>
                  <a:gd name="T2" fmla="*/ 173791 w 1963"/>
                  <a:gd name="T3" fmla="*/ 860406 h 371"/>
                  <a:gd name="T4" fmla="*/ 171103 w 1963"/>
                  <a:gd name="T5" fmla="*/ 706250 h 371"/>
                  <a:gd name="T6" fmla="*/ 166929 w 1963"/>
                  <a:gd name="T7" fmla="*/ 651384 h 371"/>
                  <a:gd name="T8" fmla="*/ 163357 w 1963"/>
                  <a:gd name="T9" fmla="*/ 656957 h 371"/>
                  <a:gd name="T10" fmla="*/ 161965 w 1963"/>
                  <a:gd name="T11" fmla="*/ 667447 h 371"/>
                  <a:gd name="T12" fmla="*/ 160484 w 1963"/>
                  <a:gd name="T13" fmla="*/ 605919 h 371"/>
                  <a:gd name="T14" fmla="*/ 157746 w 1963"/>
                  <a:gd name="T15" fmla="*/ 558556 h 371"/>
                  <a:gd name="T16" fmla="*/ 155631 w 1963"/>
                  <a:gd name="T17" fmla="*/ 565044 h 371"/>
                  <a:gd name="T18" fmla="*/ 154507 w 1963"/>
                  <a:gd name="T19" fmla="*/ 575515 h 371"/>
                  <a:gd name="T20" fmla="*/ 154178 w 1963"/>
                  <a:gd name="T21" fmla="*/ 543014 h 371"/>
                  <a:gd name="T22" fmla="*/ 152299 w 1963"/>
                  <a:gd name="T23" fmla="*/ 479059 h 371"/>
                  <a:gd name="T24" fmla="*/ 148581 w 1963"/>
                  <a:gd name="T25" fmla="*/ 432367 h 371"/>
                  <a:gd name="T26" fmla="*/ 145068 w 1963"/>
                  <a:gd name="T27" fmla="*/ 429498 h 371"/>
                  <a:gd name="T28" fmla="*/ 142949 w 1963"/>
                  <a:gd name="T29" fmla="*/ 444058 h 371"/>
                  <a:gd name="T30" fmla="*/ 142042 w 1963"/>
                  <a:gd name="T31" fmla="*/ 393124 h 371"/>
                  <a:gd name="T32" fmla="*/ 137784 w 1963"/>
                  <a:gd name="T33" fmla="*/ 204943 h 371"/>
                  <a:gd name="T34" fmla="*/ 129146 w 1963"/>
                  <a:gd name="T35" fmla="*/ 57424 h 371"/>
                  <a:gd name="T36" fmla="*/ 123899 w 1963"/>
                  <a:gd name="T37" fmla="*/ 57424 h 371"/>
                  <a:gd name="T38" fmla="*/ 119403 w 1963"/>
                  <a:gd name="T39" fmla="*/ 101072 h 371"/>
                  <a:gd name="T40" fmla="*/ 115848 w 1963"/>
                  <a:gd name="T41" fmla="*/ 166365 h 371"/>
                  <a:gd name="T42" fmla="*/ 113321 w 1963"/>
                  <a:gd name="T43" fmla="*/ 233526 h 371"/>
                  <a:gd name="T44" fmla="*/ 112125 w 1963"/>
                  <a:gd name="T45" fmla="*/ 270713 h 371"/>
                  <a:gd name="T46" fmla="*/ 111886 w 1963"/>
                  <a:gd name="T47" fmla="*/ 274107 h 371"/>
                  <a:gd name="T48" fmla="*/ 110442 w 1963"/>
                  <a:gd name="T49" fmla="*/ 274107 h 371"/>
                  <a:gd name="T50" fmla="*/ 107448 w 1963"/>
                  <a:gd name="T51" fmla="*/ 274107 h 371"/>
                  <a:gd name="T52" fmla="*/ 103934 w 1963"/>
                  <a:gd name="T53" fmla="*/ 301359 h 371"/>
                  <a:gd name="T54" fmla="*/ 101809 w 1963"/>
                  <a:gd name="T55" fmla="*/ 339644 h 371"/>
                  <a:gd name="T56" fmla="*/ 101219 w 1963"/>
                  <a:gd name="T57" fmla="*/ 342112 h 371"/>
                  <a:gd name="T58" fmla="*/ 99608 w 1963"/>
                  <a:gd name="T59" fmla="*/ 259774 h 371"/>
                  <a:gd name="T60" fmla="*/ 95598 w 1963"/>
                  <a:gd name="T61" fmla="*/ 165258 h 371"/>
                  <a:gd name="T62" fmla="*/ 89802 w 1963"/>
                  <a:gd name="T63" fmla="*/ 130725 h 371"/>
                  <a:gd name="T64" fmla="*/ 85787 w 1963"/>
                  <a:gd name="T65" fmla="*/ 137339 h 371"/>
                  <a:gd name="T66" fmla="*/ 84365 w 1963"/>
                  <a:gd name="T67" fmla="*/ 153805 h 371"/>
                  <a:gd name="T68" fmla="*/ 82888 w 1963"/>
                  <a:gd name="T69" fmla="*/ 104448 h 371"/>
                  <a:gd name="T70" fmla="*/ 78382 w 1963"/>
                  <a:gd name="T71" fmla="*/ 28207 h 371"/>
                  <a:gd name="T72" fmla="*/ 71465 w 1963"/>
                  <a:gd name="T73" fmla="*/ 7906 h 371"/>
                  <a:gd name="T74" fmla="*/ 65627 w 1963"/>
                  <a:gd name="T75" fmla="*/ 65318 h 371"/>
                  <a:gd name="T76" fmla="*/ 62488 w 1963"/>
                  <a:gd name="T77" fmla="*/ 126629 h 371"/>
                  <a:gd name="T78" fmla="*/ 60785 w 1963"/>
                  <a:gd name="T79" fmla="*/ 112348 h 371"/>
                  <a:gd name="T80" fmla="*/ 54713 w 1963"/>
                  <a:gd name="T81" fmla="*/ 54801 h 371"/>
                  <a:gd name="T82" fmla="*/ 46637 w 1963"/>
                  <a:gd name="T83" fmla="*/ 57424 h 371"/>
                  <a:gd name="T84" fmla="*/ 40142 w 1963"/>
                  <a:gd name="T85" fmla="*/ 147590 h 371"/>
                  <a:gd name="T86" fmla="*/ 36068 w 1963"/>
                  <a:gd name="T87" fmla="*/ 259774 h 371"/>
                  <a:gd name="T88" fmla="*/ 32663 w 1963"/>
                  <a:gd name="T89" fmla="*/ 396721 h 371"/>
                  <a:gd name="T90" fmla="*/ 31136 w 1963"/>
                  <a:gd name="T91" fmla="*/ 489664 h 371"/>
                  <a:gd name="T92" fmla="*/ 29131 w 1963"/>
                  <a:gd name="T93" fmla="*/ 465209 h 371"/>
                  <a:gd name="T94" fmla="*/ 24465 w 1963"/>
                  <a:gd name="T95" fmla="*/ 446677 h 371"/>
                  <a:gd name="T96" fmla="*/ 19088 w 1963"/>
                  <a:gd name="T97" fmla="*/ 501439 h 371"/>
                  <a:gd name="T98" fmla="*/ 15027 w 1963"/>
                  <a:gd name="T99" fmla="*/ 611866 h 371"/>
                  <a:gd name="T100" fmla="*/ 13132 w 1963"/>
                  <a:gd name="T101" fmla="*/ 690481 h 371"/>
                  <a:gd name="T102" fmla="*/ 12483 w 1963"/>
                  <a:gd name="T103" fmla="*/ 691941 h 371"/>
                  <a:gd name="T104" fmla="*/ 10529 w 1963"/>
                  <a:gd name="T105" fmla="*/ 691941 h 371"/>
                  <a:gd name="T106" fmla="*/ 8021 w 1963"/>
                  <a:gd name="T107" fmla="*/ 706250 h 371"/>
                  <a:gd name="T108" fmla="*/ 4964 w 1963"/>
                  <a:gd name="T109" fmla="*/ 761013 h 371"/>
                  <a:gd name="T110" fmla="*/ 2224 w 1963"/>
                  <a:gd name="T111" fmla="*/ 818818 h 371"/>
                  <a:gd name="T112" fmla="*/ 0 w 1963"/>
                  <a:gd name="T113" fmla="*/ 1015521 h 3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63"/>
                  <a:gd name="T172" fmla="*/ 0 h 371"/>
                  <a:gd name="T173" fmla="*/ 1963 w 1963"/>
                  <a:gd name="T174" fmla="*/ 371 h 3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63" h="371">
                    <a:moveTo>
                      <a:pt x="0" y="371"/>
                    </a:moveTo>
                    <a:lnTo>
                      <a:pt x="1963" y="365"/>
                    </a:lnTo>
                    <a:lnTo>
                      <a:pt x="1962" y="361"/>
                    </a:lnTo>
                    <a:lnTo>
                      <a:pt x="1961" y="349"/>
                    </a:lnTo>
                    <a:lnTo>
                      <a:pt x="1958" y="333"/>
                    </a:lnTo>
                    <a:lnTo>
                      <a:pt x="1952" y="314"/>
                    </a:lnTo>
                    <a:lnTo>
                      <a:pt x="1945" y="294"/>
                    </a:lnTo>
                    <a:lnTo>
                      <a:pt x="1935" y="275"/>
                    </a:lnTo>
                    <a:lnTo>
                      <a:pt x="1922" y="258"/>
                    </a:lnTo>
                    <a:lnTo>
                      <a:pt x="1907" y="248"/>
                    </a:lnTo>
                    <a:lnTo>
                      <a:pt x="1891" y="241"/>
                    </a:lnTo>
                    <a:lnTo>
                      <a:pt x="1875" y="238"/>
                    </a:lnTo>
                    <a:lnTo>
                      <a:pt x="1860" y="237"/>
                    </a:lnTo>
                    <a:lnTo>
                      <a:pt x="1846" y="237"/>
                    </a:lnTo>
                    <a:lnTo>
                      <a:pt x="1835" y="240"/>
                    </a:lnTo>
                    <a:lnTo>
                      <a:pt x="1826" y="241"/>
                    </a:lnTo>
                    <a:lnTo>
                      <a:pt x="1822" y="242"/>
                    </a:lnTo>
                    <a:lnTo>
                      <a:pt x="1819" y="244"/>
                    </a:lnTo>
                    <a:lnTo>
                      <a:pt x="1818" y="240"/>
                    </a:lnTo>
                    <a:lnTo>
                      <a:pt x="1812" y="232"/>
                    </a:lnTo>
                    <a:lnTo>
                      <a:pt x="1803" y="221"/>
                    </a:lnTo>
                    <a:lnTo>
                      <a:pt x="1789" y="210"/>
                    </a:lnTo>
                    <a:lnTo>
                      <a:pt x="1781" y="206"/>
                    </a:lnTo>
                    <a:lnTo>
                      <a:pt x="1772" y="204"/>
                    </a:lnTo>
                    <a:lnTo>
                      <a:pt x="1764" y="204"/>
                    </a:lnTo>
                    <a:lnTo>
                      <a:pt x="1755" y="204"/>
                    </a:lnTo>
                    <a:lnTo>
                      <a:pt x="1748" y="206"/>
                    </a:lnTo>
                    <a:lnTo>
                      <a:pt x="1742" y="208"/>
                    </a:lnTo>
                    <a:lnTo>
                      <a:pt x="1737" y="210"/>
                    </a:lnTo>
                    <a:lnTo>
                      <a:pt x="1736" y="210"/>
                    </a:lnTo>
                    <a:lnTo>
                      <a:pt x="1736" y="208"/>
                    </a:lnTo>
                    <a:lnTo>
                      <a:pt x="1734" y="204"/>
                    </a:lnTo>
                    <a:lnTo>
                      <a:pt x="1732" y="198"/>
                    </a:lnTo>
                    <a:lnTo>
                      <a:pt x="1726" y="191"/>
                    </a:lnTo>
                    <a:lnTo>
                      <a:pt x="1719" y="183"/>
                    </a:lnTo>
                    <a:lnTo>
                      <a:pt x="1711" y="175"/>
                    </a:lnTo>
                    <a:lnTo>
                      <a:pt x="1699" y="167"/>
                    </a:lnTo>
                    <a:lnTo>
                      <a:pt x="1684" y="162"/>
                    </a:lnTo>
                    <a:lnTo>
                      <a:pt x="1669" y="158"/>
                    </a:lnTo>
                    <a:lnTo>
                      <a:pt x="1655" y="156"/>
                    </a:lnTo>
                    <a:lnTo>
                      <a:pt x="1641" y="156"/>
                    </a:lnTo>
                    <a:lnTo>
                      <a:pt x="1629" y="157"/>
                    </a:lnTo>
                    <a:lnTo>
                      <a:pt x="1619" y="158"/>
                    </a:lnTo>
                    <a:lnTo>
                      <a:pt x="1611" y="160"/>
                    </a:lnTo>
                    <a:lnTo>
                      <a:pt x="1606" y="162"/>
                    </a:lnTo>
                    <a:lnTo>
                      <a:pt x="1604" y="162"/>
                    </a:lnTo>
                    <a:lnTo>
                      <a:pt x="1602" y="157"/>
                    </a:lnTo>
                    <a:lnTo>
                      <a:pt x="1596" y="144"/>
                    </a:lnTo>
                    <a:lnTo>
                      <a:pt x="1584" y="123"/>
                    </a:lnTo>
                    <a:lnTo>
                      <a:pt x="1569" y="99"/>
                    </a:lnTo>
                    <a:lnTo>
                      <a:pt x="1548" y="75"/>
                    </a:lnTo>
                    <a:lnTo>
                      <a:pt x="1522" y="52"/>
                    </a:lnTo>
                    <a:lnTo>
                      <a:pt x="1490" y="33"/>
                    </a:lnTo>
                    <a:lnTo>
                      <a:pt x="1451" y="21"/>
                    </a:lnTo>
                    <a:lnTo>
                      <a:pt x="1430" y="19"/>
                    </a:lnTo>
                    <a:lnTo>
                      <a:pt x="1410" y="19"/>
                    </a:lnTo>
                    <a:lnTo>
                      <a:pt x="1392" y="21"/>
                    </a:lnTo>
                    <a:lnTo>
                      <a:pt x="1374" y="25"/>
                    </a:lnTo>
                    <a:lnTo>
                      <a:pt x="1357" y="31"/>
                    </a:lnTo>
                    <a:lnTo>
                      <a:pt x="1341" y="37"/>
                    </a:lnTo>
                    <a:lnTo>
                      <a:pt x="1327" y="45"/>
                    </a:lnTo>
                    <a:lnTo>
                      <a:pt x="1313" y="53"/>
                    </a:lnTo>
                    <a:lnTo>
                      <a:pt x="1302" y="61"/>
                    </a:lnTo>
                    <a:lnTo>
                      <a:pt x="1290" y="70"/>
                    </a:lnTo>
                    <a:lnTo>
                      <a:pt x="1281" y="78"/>
                    </a:lnTo>
                    <a:lnTo>
                      <a:pt x="1273" y="85"/>
                    </a:lnTo>
                    <a:lnTo>
                      <a:pt x="1267" y="91"/>
                    </a:lnTo>
                    <a:lnTo>
                      <a:pt x="1263" y="96"/>
                    </a:lnTo>
                    <a:lnTo>
                      <a:pt x="1260" y="99"/>
                    </a:lnTo>
                    <a:lnTo>
                      <a:pt x="1259" y="100"/>
                    </a:lnTo>
                    <a:lnTo>
                      <a:pt x="1258" y="100"/>
                    </a:lnTo>
                    <a:lnTo>
                      <a:pt x="1257" y="100"/>
                    </a:lnTo>
                    <a:lnTo>
                      <a:pt x="1254" y="100"/>
                    </a:lnTo>
                    <a:lnTo>
                      <a:pt x="1248" y="100"/>
                    </a:lnTo>
                    <a:lnTo>
                      <a:pt x="1241" y="100"/>
                    </a:lnTo>
                    <a:lnTo>
                      <a:pt x="1232" y="100"/>
                    </a:lnTo>
                    <a:lnTo>
                      <a:pt x="1221" y="100"/>
                    </a:lnTo>
                    <a:lnTo>
                      <a:pt x="1207" y="100"/>
                    </a:lnTo>
                    <a:lnTo>
                      <a:pt x="1194" y="102"/>
                    </a:lnTo>
                    <a:lnTo>
                      <a:pt x="1180" y="104"/>
                    </a:lnTo>
                    <a:lnTo>
                      <a:pt x="1168" y="110"/>
                    </a:lnTo>
                    <a:lnTo>
                      <a:pt x="1158" y="113"/>
                    </a:lnTo>
                    <a:lnTo>
                      <a:pt x="1150" y="119"/>
                    </a:lnTo>
                    <a:lnTo>
                      <a:pt x="1144" y="124"/>
                    </a:lnTo>
                    <a:lnTo>
                      <a:pt x="1139" y="127"/>
                    </a:lnTo>
                    <a:lnTo>
                      <a:pt x="1138" y="128"/>
                    </a:lnTo>
                    <a:lnTo>
                      <a:pt x="1137" y="125"/>
                    </a:lnTo>
                    <a:lnTo>
                      <a:pt x="1134" y="117"/>
                    </a:lnTo>
                    <a:lnTo>
                      <a:pt x="1128" y="108"/>
                    </a:lnTo>
                    <a:lnTo>
                      <a:pt x="1119" y="95"/>
                    </a:lnTo>
                    <a:lnTo>
                      <a:pt x="1107" y="82"/>
                    </a:lnTo>
                    <a:lnTo>
                      <a:pt x="1092" y="70"/>
                    </a:lnTo>
                    <a:lnTo>
                      <a:pt x="1074" y="60"/>
                    </a:lnTo>
                    <a:lnTo>
                      <a:pt x="1052" y="53"/>
                    </a:lnTo>
                    <a:lnTo>
                      <a:pt x="1029" y="49"/>
                    </a:lnTo>
                    <a:lnTo>
                      <a:pt x="1009" y="48"/>
                    </a:lnTo>
                    <a:lnTo>
                      <a:pt x="991" y="48"/>
                    </a:lnTo>
                    <a:lnTo>
                      <a:pt x="976" y="49"/>
                    </a:lnTo>
                    <a:lnTo>
                      <a:pt x="964" y="50"/>
                    </a:lnTo>
                    <a:lnTo>
                      <a:pt x="955" y="53"/>
                    </a:lnTo>
                    <a:lnTo>
                      <a:pt x="950" y="54"/>
                    </a:lnTo>
                    <a:lnTo>
                      <a:pt x="948" y="56"/>
                    </a:lnTo>
                    <a:lnTo>
                      <a:pt x="946" y="53"/>
                    </a:lnTo>
                    <a:lnTo>
                      <a:pt x="940" y="46"/>
                    </a:lnTo>
                    <a:lnTo>
                      <a:pt x="931" y="38"/>
                    </a:lnTo>
                    <a:lnTo>
                      <a:pt x="917" y="28"/>
                    </a:lnTo>
                    <a:lnTo>
                      <a:pt x="901" y="17"/>
                    </a:lnTo>
                    <a:lnTo>
                      <a:pt x="880" y="10"/>
                    </a:lnTo>
                    <a:lnTo>
                      <a:pt x="857" y="3"/>
                    </a:lnTo>
                    <a:lnTo>
                      <a:pt x="831" y="0"/>
                    </a:lnTo>
                    <a:lnTo>
                      <a:pt x="803" y="3"/>
                    </a:lnTo>
                    <a:lnTo>
                      <a:pt x="779" y="8"/>
                    </a:lnTo>
                    <a:lnTo>
                      <a:pt x="756" y="16"/>
                    </a:lnTo>
                    <a:lnTo>
                      <a:pt x="737" y="24"/>
                    </a:lnTo>
                    <a:lnTo>
                      <a:pt x="721" y="33"/>
                    </a:lnTo>
                    <a:lnTo>
                      <a:pt x="710" y="41"/>
                    </a:lnTo>
                    <a:lnTo>
                      <a:pt x="702" y="46"/>
                    </a:lnTo>
                    <a:lnTo>
                      <a:pt x="699" y="49"/>
                    </a:lnTo>
                    <a:lnTo>
                      <a:pt x="695" y="46"/>
                    </a:lnTo>
                    <a:lnTo>
                      <a:pt x="683" y="41"/>
                    </a:lnTo>
                    <a:lnTo>
                      <a:pt x="666" y="35"/>
                    </a:lnTo>
                    <a:lnTo>
                      <a:pt x="643" y="27"/>
                    </a:lnTo>
                    <a:lnTo>
                      <a:pt x="615" y="20"/>
                    </a:lnTo>
                    <a:lnTo>
                      <a:pt x="586" y="16"/>
                    </a:lnTo>
                    <a:lnTo>
                      <a:pt x="555" y="16"/>
                    </a:lnTo>
                    <a:lnTo>
                      <a:pt x="524" y="21"/>
                    </a:lnTo>
                    <a:lnTo>
                      <a:pt x="496" y="31"/>
                    </a:lnTo>
                    <a:lnTo>
                      <a:pt x="472" y="42"/>
                    </a:lnTo>
                    <a:lnTo>
                      <a:pt x="451" y="54"/>
                    </a:lnTo>
                    <a:lnTo>
                      <a:pt x="434" y="67"/>
                    </a:lnTo>
                    <a:lnTo>
                      <a:pt x="419" y="81"/>
                    </a:lnTo>
                    <a:lnTo>
                      <a:pt x="405" y="95"/>
                    </a:lnTo>
                    <a:lnTo>
                      <a:pt x="394" y="108"/>
                    </a:lnTo>
                    <a:lnTo>
                      <a:pt x="383" y="121"/>
                    </a:lnTo>
                    <a:lnTo>
                      <a:pt x="367" y="145"/>
                    </a:lnTo>
                    <a:lnTo>
                      <a:pt x="357" y="163"/>
                    </a:lnTo>
                    <a:lnTo>
                      <a:pt x="351" y="175"/>
                    </a:lnTo>
                    <a:lnTo>
                      <a:pt x="350" y="179"/>
                    </a:lnTo>
                    <a:lnTo>
                      <a:pt x="348" y="178"/>
                    </a:lnTo>
                    <a:lnTo>
                      <a:pt x="340" y="175"/>
                    </a:lnTo>
                    <a:lnTo>
                      <a:pt x="327" y="170"/>
                    </a:lnTo>
                    <a:lnTo>
                      <a:pt x="312" y="166"/>
                    </a:lnTo>
                    <a:lnTo>
                      <a:pt x="295" y="163"/>
                    </a:lnTo>
                    <a:lnTo>
                      <a:pt x="275" y="163"/>
                    </a:lnTo>
                    <a:lnTo>
                      <a:pt x="254" y="166"/>
                    </a:lnTo>
                    <a:lnTo>
                      <a:pt x="234" y="173"/>
                    </a:lnTo>
                    <a:lnTo>
                      <a:pt x="214" y="183"/>
                    </a:lnTo>
                    <a:lnTo>
                      <a:pt x="197" y="195"/>
                    </a:lnTo>
                    <a:lnTo>
                      <a:pt x="182" y="210"/>
                    </a:lnTo>
                    <a:lnTo>
                      <a:pt x="169" y="223"/>
                    </a:lnTo>
                    <a:lnTo>
                      <a:pt x="160" y="235"/>
                    </a:lnTo>
                    <a:lnTo>
                      <a:pt x="152" y="245"/>
                    </a:lnTo>
                    <a:lnTo>
                      <a:pt x="147" y="252"/>
                    </a:lnTo>
                    <a:lnTo>
                      <a:pt x="146" y="254"/>
                    </a:lnTo>
                    <a:lnTo>
                      <a:pt x="145" y="254"/>
                    </a:lnTo>
                    <a:lnTo>
                      <a:pt x="140" y="253"/>
                    </a:lnTo>
                    <a:lnTo>
                      <a:pt x="135" y="253"/>
                    </a:lnTo>
                    <a:lnTo>
                      <a:pt x="127" y="252"/>
                    </a:lnTo>
                    <a:lnTo>
                      <a:pt x="118" y="253"/>
                    </a:lnTo>
                    <a:lnTo>
                      <a:pt x="109" y="253"/>
                    </a:lnTo>
                    <a:lnTo>
                      <a:pt x="99" y="256"/>
                    </a:lnTo>
                    <a:lnTo>
                      <a:pt x="90" y="258"/>
                    </a:lnTo>
                    <a:lnTo>
                      <a:pt x="79" y="263"/>
                    </a:lnTo>
                    <a:lnTo>
                      <a:pt x="68" y="270"/>
                    </a:lnTo>
                    <a:lnTo>
                      <a:pt x="56" y="278"/>
                    </a:lnTo>
                    <a:lnTo>
                      <a:pt x="45" y="286"/>
                    </a:lnTo>
                    <a:lnTo>
                      <a:pt x="33" y="294"/>
                    </a:lnTo>
                    <a:lnTo>
                      <a:pt x="25" y="299"/>
                    </a:lnTo>
                    <a:lnTo>
                      <a:pt x="19" y="304"/>
                    </a:lnTo>
                    <a:lnTo>
                      <a:pt x="17" y="306"/>
                    </a:lnTo>
                    <a:lnTo>
                      <a:pt x="0" y="371"/>
                    </a:lnTo>
                    <a:close/>
                  </a:path>
                </a:pathLst>
              </a:custGeom>
              <a:solidFill>
                <a:srgbClr val="009900"/>
              </a:solidFill>
              <a:ln w="9525">
                <a:noFill/>
                <a:round/>
                <a:headEnd/>
                <a:tailEnd/>
              </a:ln>
            </p:spPr>
            <p:txBody>
              <a:bodyPr/>
              <a:lstStyle/>
              <a:p>
                <a:endParaRPr lang="en-US"/>
              </a:p>
            </p:txBody>
          </p:sp>
          <p:sp>
            <p:nvSpPr>
              <p:cNvPr id="16401" name="Freeform 230"/>
              <p:cNvSpPr>
                <a:spLocks/>
              </p:cNvSpPr>
              <p:nvPr/>
            </p:nvSpPr>
            <p:spPr bwMode="auto">
              <a:xfrm>
                <a:off x="3086" y="3469"/>
                <a:ext cx="914" cy="367"/>
              </a:xfrm>
              <a:custGeom>
                <a:avLst/>
                <a:gdLst>
                  <a:gd name="T0" fmla="*/ 2319 w 664"/>
                  <a:gd name="T1" fmla="*/ 553505 h 209"/>
                  <a:gd name="T2" fmla="*/ 2491 w 664"/>
                  <a:gd name="T3" fmla="*/ 543218 h 209"/>
                  <a:gd name="T4" fmla="*/ 3054 w 664"/>
                  <a:gd name="T5" fmla="*/ 519231 h 209"/>
                  <a:gd name="T6" fmla="*/ 4136 w 664"/>
                  <a:gd name="T7" fmla="*/ 483007 h 209"/>
                  <a:gd name="T8" fmla="*/ 5425 w 664"/>
                  <a:gd name="T9" fmla="*/ 435114 h 209"/>
                  <a:gd name="T10" fmla="*/ 6989 w 664"/>
                  <a:gd name="T11" fmla="*/ 389087 h 209"/>
                  <a:gd name="T12" fmla="*/ 8832 w 664"/>
                  <a:gd name="T13" fmla="*/ 343156 h 209"/>
                  <a:gd name="T14" fmla="*/ 11022 w 664"/>
                  <a:gd name="T15" fmla="*/ 301588 h 209"/>
                  <a:gd name="T16" fmla="*/ 13425 w 664"/>
                  <a:gd name="T17" fmla="*/ 273204 h 209"/>
                  <a:gd name="T18" fmla="*/ 15698 w 664"/>
                  <a:gd name="T19" fmla="*/ 251953 h 209"/>
                  <a:gd name="T20" fmla="*/ 17955 w 664"/>
                  <a:gd name="T21" fmla="*/ 235553 h 209"/>
                  <a:gd name="T22" fmla="*/ 19874 w 664"/>
                  <a:gd name="T23" fmla="*/ 231135 h 209"/>
                  <a:gd name="T24" fmla="*/ 21641 w 664"/>
                  <a:gd name="T25" fmla="*/ 225266 h 209"/>
                  <a:gd name="T26" fmla="*/ 23325 w 664"/>
                  <a:gd name="T27" fmla="*/ 231135 h 209"/>
                  <a:gd name="T28" fmla="*/ 24715 w 664"/>
                  <a:gd name="T29" fmla="*/ 233853 h 209"/>
                  <a:gd name="T30" fmla="*/ 25909 w 664"/>
                  <a:gd name="T31" fmla="*/ 235553 h 209"/>
                  <a:gd name="T32" fmla="*/ 27041 w 664"/>
                  <a:gd name="T33" fmla="*/ 244188 h 209"/>
                  <a:gd name="T34" fmla="*/ 28035 w 664"/>
                  <a:gd name="T35" fmla="*/ 251953 h 209"/>
                  <a:gd name="T36" fmla="*/ 28927 w 664"/>
                  <a:gd name="T37" fmla="*/ 262853 h 209"/>
                  <a:gd name="T38" fmla="*/ 29887 w 664"/>
                  <a:gd name="T39" fmla="*/ 273204 h 209"/>
                  <a:gd name="T40" fmla="*/ 30686 w 664"/>
                  <a:gd name="T41" fmla="*/ 283494 h 209"/>
                  <a:gd name="T42" fmla="*/ 31317 w 664"/>
                  <a:gd name="T43" fmla="*/ 291268 h 209"/>
                  <a:gd name="T44" fmla="*/ 31936 w 664"/>
                  <a:gd name="T45" fmla="*/ 299030 h 209"/>
                  <a:gd name="T46" fmla="*/ 32174 w 664"/>
                  <a:gd name="T47" fmla="*/ 301588 h 209"/>
                  <a:gd name="T48" fmla="*/ 32313 w 664"/>
                  <a:gd name="T49" fmla="*/ 307992 h 209"/>
                  <a:gd name="T50" fmla="*/ 32552 w 664"/>
                  <a:gd name="T51" fmla="*/ 301588 h 209"/>
                  <a:gd name="T52" fmla="*/ 33134 w 664"/>
                  <a:gd name="T53" fmla="*/ 291268 h 209"/>
                  <a:gd name="T54" fmla="*/ 34020 w 664"/>
                  <a:gd name="T55" fmla="*/ 277629 h 209"/>
                  <a:gd name="T56" fmla="*/ 35358 w 664"/>
                  <a:gd name="T57" fmla="*/ 265569 h 209"/>
                  <a:gd name="T58" fmla="*/ 36853 w 664"/>
                  <a:gd name="T59" fmla="*/ 245872 h 209"/>
                  <a:gd name="T60" fmla="*/ 38724 w 664"/>
                  <a:gd name="T61" fmla="*/ 231135 h 209"/>
                  <a:gd name="T62" fmla="*/ 40943 w 664"/>
                  <a:gd name="T63" fmla="*/ 220230 h 209"/>
                  <a:gd name="T64" fmla="*/ 43379 w 664"/>
                  <a:gd name="T65" fmla="*/ 209531 h 209"/>
                  <a:gd name="T66" fmla="*/ 45860 w 664"/>
                  <a:gd name="T67" fmla="*/ 207202 h 209"/>
                  <a:gd name="T68" fmla="*/ 47956 w 664"/>
                  <a:gd name="T69" fmla="*/ 217512 h 209"/>
                  <a:gd name="T70" fmla="*/ 49670 w 664"/>
                  <a:gd name="T71" fmla="*/ 231135 h 209"/>
                  <a:gd name="T72" fmla="*/ 51236 w 664"/>
                  <a:gd name="T73" fmla="*/ 251953 h 209"/>
                  <a:gd name="T74" fmla="*/ 52434 w 664"/>
                  <a:gd name="T75" fmla="*/ 273204 h 209"/>
                  <a:gd name="T76" fmla="*/ 53243 w 664"/>
                  <a:gd name="T77" fmla="*/ 287916 h 209"/>
                  <a:gd name="T78" fmla="*/ 53772 w 664"/>
                  <a:gd name="T79" fmla="*/ 301588 h 209"/>
                  <a:gd name="T80" fmla="*/ 53949 w 664"/>
                  <a:gd name="T81" fmla="*/ 307992 h 209"/>
                  <a:gd name="T82" fmla="*/ 58230 w 664"/>
                  <a:gd name="T83" fmla="*/ 199444 h 209"/>
                  <a:gd name="T84" fmla="*/ 51835 w 664"/>
                  <a:gd name="T85" fmla="*/ 217512 h 209"/>
                  <a:gd name="T86" fmla="*/ 50783 w 664"/>
                  <a:gd name="T87" fmla="*/ 52358 h 209"/>
                  <a:gd name="T88" fmla="*/ 46829 w 664"/>
                  <a:gd name="T89" fmla="*/ 163963 h 209"/>
                  <a:gd name="T90" fmla="*/ 42797 w 664"/>
                  <a:gd name="T91" fmla="*/ 0 h 209"/>
                  <a:gd name="T92" fmla="*/ 38864 w 664"/>
                  <a:gd name="T93" fmla="*/ 179507 h 209"/>
                  <a:gd name="T94" fmla="*/ 34911 w 664"/>
                  <a:gd name="T95" fmla="*/ 0 h 209"/>
                  <a:gd name="T96" fmla="*/ 30481 w 664"/>
                  <a:gd name="T97" fmla="*/ 188361 h 209"/>
                  <a:gd name="T98" fmla="*/ 26214 w 664"/>
                  <a:gd name="T99" fmla="*/ 7770 h 209"/>
                  <a:gd name="T100" fmla="*/ 22626 w 664"/>
                  <a:gd name="T101" fmla="*/ 163963 h 209"/>
                  <a:gd name="T102" fmla="*/ 17907 w 664"/>
                  <a:gd name="T103" fmla="*/ 45410 h 209"/>
                  <a:gd name="T104" fmla="*/ 14901 w 664"/>
                  <a:gd name="T105" fmla="*/ 199444 h 209"/>
                  <a:gd name="T106" fmla="*/ 9104 w 664"/>
                  <a:gd name="T107" fmla="*/ 135379 h 209"/>
                  <a:gd name="T108" fmla="*/ 7620 w 664"/>
                  <a:gd name="T109" fmla="*/ 307992 h 209"/>
                  <a:gd name="T110" fmla="*/ 3054 w 664"/>
                  <a:gd name="T111" fmla="*/ 262853 h 209"/>
                  <a:gd name="T112" fmla="*/ 3429 w 664"/>
                  <a:gd name="T113" fmla="*/ 389087 h 209"/>
                  <a:gd name="T114" fmla="*/ 0 w 664"/>
                  <a:gd name="T115" fmla="*/ 442425 h 209"/>
                  <a:gd name="T116" fmla="*/ 2319 w 664"/>
                  <a:gd name="T117" fmla="*/ 553505 h 2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4"/>
                  <a:gd name="T178" fmla="*/ 0 h 209"/>
                  <a:gd name="T179" fmla="*/ 664 w 664"/>
                  <a:gd name="T180" fmla="*/ 209 h 2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4" h="209">
                    <a:moveTo>
                      <a:pt x="26" y="209"/>
                    </a:moveTo>
                    <a:lnTo>
                      <a:pt x="28" y="205"/>
                    </a:lnTo>
                    <a:lnTo>
                      <a:pt x="35" y="196"/>
                    </a:lnTo>
                    <a:lnTo>
                      <a:pt x="47" y="182"/>
                    </a:lnTo>
                    <a:lnTo>
                      <a:pt x="62" y="164"/>
                    </a:lnTo>
                    <a:lnTo>
                      <a:pt x="80" y="147"/>
                    </a:lnTo>
                    <a:lnTo>
                      <a:pt x="101" y="129"/>
                    </a:lnTo>
                    <a:lnTo>
                      <a:pt x="126" y="114"/>
                    </a:lnTo>
                    <a:lnTo>
                      <a:pt x="153" y="103"/>
                    </a:lnTo>
                    <a:lnTo>
                      <a:pt x="179" y="95"/>
                    </a:lnTo>
                    <a:lnTo>
                      <a:pt x="205" y="89"/>
                    </a:lnTo>
                    <a:lnTo>
                      <a:pt x="227" y="87"/>
                    </a:lnTo>
                    <a:lnTo>
                      <a:pt x="247" y="85"/>
                    </a:lnTo>
                    <a:lnTo>
                      <a:pt x="266" y="87"/>
                    </a:lnTo>
                    <a:lnTo>
                      <a:pt x="282" y="88"/>
                    </a:lnTo>
                    <a:lnTo>
                      <a:pt x="296" y="89"/>
                    </a:lnTo>
                    <a:lnTo>
                      <a:pt x="308" y="92"/>
                    </a:lnTo>
                    <a:lnTo>
                      <a:pt x="320" y="95"/>
                    </a:lnTo>
                    <a:lnTo>
                      <a:pt x="330" y="99"/>
                    </a:lnTo>
                    <a:lnTo>
                      <a:pt x="341" y="103"/>
                    </a:lnTo>
                    <a:lnTo>
                      <a:pt x="350" y="107"/>
                    </a:lnTo>
                    <a:lnTo>
                      <a:pt x="357" y="110"/>
                    </a:lnTo>
                    <a:lnTo>
                      <a:pt x="364" y="113"/>
                    </a:lnTo>
                    <a:lnTo>
                      <a:pt x="367" y="114"/>
                    </a:lnTo>
                    <a:lnTo>
                      <a:pt x="368" y="116"/>
                    </a:lnTo>
                    <a:lnTo>
                      <a:pt x="371" y="114"/>
                    </a:lnTo>
                    <a:lnTo>
                      <a:pt x="378" y="110"/>
                    </a:lnTo>
                    <a:lnTo>
                      <a:pt x="388" y="105"/>
                    </a:lnTo>
                    <a:lnTo>
                      <a:pt x="403" y="100"/>
                    </a:lnTo>
                    <a:lnTo>
                      <a:pt x="420" y="93"/>
                    </a:lnTo>
                    <a:lnTo>
                      <a:pt x="442" y="87"/>
                    </a:lnTo>
                    <a:lnTo>
                      <a:pt x="467" y="83"/>
                    </a:lnTo>
                    <a:lnTo>
                      <a:pt x="495" y="79"/>
                    </a:lnTo>
                    <a:lnTo>
                      <a:pt x="523" y="78"/>
                    </a:lnTo>
                    <a:lnTo>
                      <a:pt x="547" y="82"/>
                    </a:lnTo>
                    <a:lnTo>
                      <a:pt x="567" y="87"/>
                    </a:lnTo>
                    <a:lnTo>
                      <a:pt x="584" y="95"/>
                    </a:lnTo>
                    <a:lnTo>
                      <a:pt x="598" y="103"/>
                    </a:lnTo>
                    <a:lnTo>
                      <a:pt x="607" y="109"/>
                    </a:lnTo>
                    <a:lnTo>
                      <a:pt x="613" y="114"/>
                    </a:lnTo>
                    <a:lnTo>
                      <a:pt x="615" y="116"/>
                    </a:lnTo>
                    <a:lnTo>
                      <a:pt x="664" y="75"/>
                    </a:lnTo>
                    <a:lnTo>
                      <a:pt x="591" y="82"/>
                    </a:lnTo>
                    <a:lnTo>
                      <a:pt x="579" y="20"/>
                    </a:lnTo>
                    <a:lnTo>
                      <a:pt x="534" y="62"/>
                    </a:lnTo>
                    <a:lnTo>
                      <a:pt x="488" y="0"/>
                    </a:lnTo>
                    <a:lnTo>
                      <a:pt x="443" y="68"/>
                    </a:lnTo>
                    <a:lnTo>
                      <a:pt x="398" y="0"/>
                    </a:lnTo>
                    <a:lnTo>
                      <a:pt x="348" y="71"/>
                    </a:lnTo>
                    <a:lnTo>
                      <a:pt x="299" y="3"/>
                    </a:lnTo>
                    <a:lnTo>
                      <a:pt x="258" y="62"/>
                    </a:lnTo>
                    <a:lnTo>
                      <a:pt x="204" y="17"/>
                    </a:lnTo>
                    <a:lnTo>
                      <a:pt x="170" y="75"/>
                    </a:lnTo>
                    <a:lnTo>
                      <a:pt x="104" y="51"/>
                    </a:lnTo>
                    <a:lnTo>
                      <a:pt x="87" y="116"/>
                    </a:lnTo>
                    <a:lnTo>
                      <a:pt x="35" y="99"/>
                    </a:lnTo>
                    <a:lnTo>
                      <a:pt x="39" y="147"/>
                    </a:lnTo>
                    <a:lnTo>
                      <a:pt x="0" y="167"/>
                    </a:lnTo>
                    <a:lnTo>
                      <a:pt x="26" y="209"/>
                    </a:lnTo>
                    <a:close/>
                  </a:path>
                </a:pathLst>
              </a:custGeom>
              <a:solidFill>
                <a:srgbClr val="FFBA35"/>
              </a:solidFill>
              <a:ln w="9525">
                <a:noFill/>
                <a:round/>
                <a:headEnd/>
                <a:tailEnd/>
              </a:ln>
            </p:spPr>
            <p:txBody>
              <a:bodyPr/>
              <a:lstStyle/>
              <a:p>
                <a:endParaRPr lang="en-US"/>
              </a:p>
            </p:txBody>
          </p:sp>
          <p:sp>
            <p:nvSpPr>
              <p:cNvPr id="16402" name="Freeform 231"/>
              <p:cNvSpPr>
                <a:spLocks/>
              </p:cNvSpPr>
              <p:nvPr/>
            </p:nvSpPr>
            <p:spPr bwMode="auto">
              <a:xfrm>
                <a:off x="4190" y="3534"/>
                <a:ext cx="493" cy="265"/>
              </a:xfrm>
              <a:custGeom>
                <a:avLst/>
                <a:gdLst>
                  <a:gd name="T0" fmla="*/ 3063 w 357"/>
                  <a:gd name="T1" fmla="*/ 396803 h 151"/>
                  <a:gd name="T2" fmla="*/ 3120 w 357"/>
                  <a:gd name="T3" fmla="*/ 394290 h 151"/>
                  <a:gd name="T4" fmla="*/ 3639 w 357"/>
                  <a:gd name="T5" fmla="*/ 389064 h 151"/>
                  <a:gd name="T6" fmla="*/ 4230 w 357"/>
                  <a:gd name="T7" fmla="*/ 383218 h 151"/>
                  <a:gd name="T8" fmla="*/ 5038 w 357"/>
                  <a:gd name="T9" fmla="*/ 372964 h 151"/>
                  <a:gd name="T10" fmla="*/ 5841 w 357"/>
                  <a:gd name="T11" fmla="*/ 365224 h 151"/>
                  <a:gd name="T12" fmla="*/ 6939 w 357"/>
                  <a:gd name="T13" fmla="*/ 359382 h 151"/>
                  <a:gd name="T14" fmla="*/ 7685 w 357"/>
                  <a:gd name="T15" fmla="*/ 354972 h 151"/>
                  <a:gd name="T16" fmla="*/ 8498 w 357"/>
                  <a:gd name="T17" fmla="*/ 351643 h 151"/>
                  <a:gd name="T18" fmla="*/ 9812 w 357"/>
                  <a:gd name="T19" fmla="*/ 351643 h 151"/>
                  <a:gd name="T20" fmla="*/ 10613 w 357"/>
                  <a:gd name="T21" fmla="*/ 351643 h 151"/>
                  <a:gd name="T22" fmla="*/ 11118 w 357"/>
                  <a:gd name="T23" fmla="*/ 351643 h 151"/>
                  <a:gd name="T24" fmla="*/ 11322 w 357"/>
                  <a:gd name="T25" fmla="*/ 351643 h 151"/>
                  <a:gd name="T26" fmla="*/ 11505 w 357"/>
                  <a:gd name="T27" fmla="*/ 344712 h 151"/>
                  <a:gd name="T28" fmla="*/ 11983 w 357"/>
                  <a:gd name="T29" fmla="*/ 331131 h 151"/>
                  <a:gd name="T30" fmla="*/ 12739 w 357"/>
                  <a:gd name="T31" fmla="*/ 307291 h 151"/>
                  <a:gd name="T32" fmla="*/ 13921 w 357"/>
                  <a:gd name="T33" fmla="*/ 278192 h 151"/>
                  <a:gd name="T34" fmla="*/ 15353 w 357"/>
                  <a:gd name="T35" fmla="*/ 249944 h 151"/>
                  <a:gd name="T36" fmla="*/ 16936 w 357"/>
                  <a:gd name="T37" fmla="*/ 218362 h 151"/>
                  <a:gd name="T38" fmla="*/ 18809 w 357"/>
                  <a:gd name="T39" fmla="*/ 188682 h 151"/>
                  <a:gd name="T40" fmla="*/ 20937 w 357"/>
                  <a:gd name="T41" fmla="*/ 162928 h 151"/>
                  <a:gd name="T42" fmla="*/ 23123 w 357"/>
                  <a:gd name="T43" fmla="*/ 144934 h 151"/>
                  <a:gd name="T44" fmla="*/ 25234 w 357"/>
                  <a:gd name="T45" fmla="*/ 136575 h 151"/>
                  <a:gd name="T46" fmla="*/ 27232 w 357"/>
                  <a:gd name="T47" fmla="*/ 142421 h 151"/>
                  <a:gd name="T48" fmla="*/ 29069 w 357"/>
                  <a:gd name="T49" fmla="*/ 146831 h 151"/>
                  <a:gd name="T50" fmla="*/ 30547 w 357"/>
                  <a:gd name="T51" fmla="*/ 157085 h 151"/>
                  <a:gd name="T52" fmla="*/ 31599 w 357"/>
                  <a:gd name="T53" fmla="*/ 168175 h 151"/>
                  <a:gd name="T54" fmla="*/ 32458 w 357"/>
                  <a:gd name="T55" fmla="*/ 176530 h 151"/>
                  <a:gd name="T56" fmla="*/ 32734 w 357"/>
                  <a:gd name="T57" fmla="*/ 178427 h 151"/>
                  <a:gd name="T58" fmla="*/ 32208 w 357"/>
                  <a:gd name="T59" fmla="*/ 65673 h 151"/>
                  <a:gd name="T60" fmla="*/ 29679 w 357"/>
                  <a:gd name="T61" fmla="*/ 89509 h 151"/>
                  <a:gd name="T62" fmla="*/ 25300 w 357"/>
                  <a:gd name="T63" fmla="*/ 0 h 151"/>
                  <a:gd name="T64" fmla="*/ 23649 w 357"/>
                  <a:gd name="T65" fmla="*/ 70083 h 151"/>
                  <a:gd name="T66" fmla="*/ 18988 w 357"/>
                  <a:gd name="T67" fmla="*/ 10253 h 151"/>
                  <a:gd name="T68" fmla="*/ 16936 w 357"/>
                  <a:gd name="T69" fmla="*/ 134681 h 151"/>
                  <a:gd name="T70" fmla="*/ 14236 w 357"/>
                  <a:gd name="T71" fmla="*/ 100589 h 151"/>
                  <a:gd name="T72" fmla="*/ 13471 w 357"/>
                  <a:gd name="T73" fmla="*/ 198938 h 151"/>
                  <a:gd name="T74" fmla="*/ 9607 w 357"/>
                  <a:gd name="T75" fmla="*/ 174017 h 151"/>
                  <a:gd name="T76" fmla="*/ 9070 w 357"/>
                  <a:gd name="T77" fmla="*/ 251841 h 151"/>
                  <a:gd name="T78" fmla="*/ 5025 w 357"/>
                  <a:gd name="T79" fmla="*/ 218362 h 151"/>
                  <a:gd name="T80" fmla="*/ 4375 w 357"/>
                  <a:gd name="T81" fmla="*/ 317547 h 151"/>
                  <a:gd name="T82" fmla="*/ 0 w 357"/>
                  <a:gd name="T83" fmla="*/ 333644 h 151"/>
                  <a:gd name="T84" fmla="*/ 3063 w 357"/>
                  <a:gd name="T85" fmla="*/ 396803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7"/>
                  <a:gd name="T130" fmla="*/ 0 h 151"/>
                  <a:gd name="T131" fmla="*/ 357 w 357"/>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7" h="151">
                    <a:moveTo>
                      <a:pt x="33" y="151"/>
                    </a:moveTo>
                    <a:lnTo>
                      <a:pt x="34" y="150"/>
                    </a:lnTo>
                    <a:lnTo>
                      <a:pt x="39" y="148"/>
                    </a:lnTo>
                    <a:lnTo>
                      <a:pt x="46" y="146"/>
                    </a:lnTo>
                    <a:lnTo>
                      <a:pt x="55" y="142"/>
                    </a:lnTo>
                    <a:lnTo>
                      <a:pt x="64" y="139"/>
                    </a:lnTo>
                    <a:lnTo>
                      <a:pt x="75" y="137"/>
                    </a:lnTo>
                    <a:lnTo>
                      <a:pt x="84" y="135"/>
                    </a:lnTo>
                    <a:lnTo>
                      <a:pt x="93" y="134"/>
                    </a:lnTo>
                    <a:lnTo>
                      <a:pt x="107" y="134"/>
                    </a:lnTo>
                    <a:lnTo>
                      <a:pt x="116" y="134"/>
                    </a:lnTo>
                    <a:lnTo>
                      <a:pt x="121" y="134"/>
                    </a:lnTo>
                    <a:lnTo>
                      <a:pt x="123" y="134"/>
                    </a:lnTo>
                    <a:lnTo>
                      <a:pt x="125" y="131"/>
                    </a:lnTo>
                    <a:lnTo>
                      <a:pt x="130" y="126"/>
                    </a:lnTo>
                    <a:lnTo>
                      <a:pt x="139" y="117"/>
                    </a:lnTo>
                    <a:lnTo>
                      <a:pt x="152" y="106"/>
                    </a:lnTo>
                    <a:lnTo>
                      <a:pt x="167" y="95"/>
                    </a:lnTo>
                    <a:lnTo>
                      <a:pt x="185" y="83"/>
                    </a:lnTo>
                    <a:lnTo>
                      <a:pt x="205" y="72"/>
                    </a:lnTo>
                    <a:lnTo>
                      <a:pt x="228" y="62"/>
                    </a:lnTo>
                    <a:lnTo>
                      <a:pt x="252" y="55"/>
                    </a:lnTo>
                    <a:lnTo>
                      <a:pt x="275" y="52"/>
                    </a:lnTo>
                    <a:lnTo>
                      <a:pt x="297" y="54"/>
                    </a:lnTo>
                    <a:lnTo>
                      <a:pt x="317" y="56"/>
                    </a:lnTo>
                    <a:lnTo>
                      <a:pt x="333" y="60"/>
                    </a:lnTo>
                    <a:lnTo>
                      <a:pt x="345" y="64"/>
                    </a:lnTo>
                    <a:lnTo>
                      <a:pt x="354" y="67"/>
                    </a:lnTo>
                    <a:lnTo>
                      <a:pt x="357" y="68"/>
                    </a:lnTo>
                    <a:lnTo>
                      <a:pt x="351" y="25"/>
                    </a:lnTo>
                    <a:lnTo>
                      <a:pt x="324" y="34"/>
                    </a:lnTo>
                    <a:lnTo>
                      <a:pt x="276" y="0"/>
                    </a:lnTo>
                    <a:lnTo>
                      <a:pt x="258" y="27"/>
                    </a:lnTo>
                    <a:lnTo>
                      <a:pt x="207" y="4"/>
                    </a:lnTo>
                    <a:lnTo>
                      <a:pt x="185" y="51"/>
                    </a:lnTo>
                    <a:lnTo>
                      <a:pt x="155" y="38"/>
                    </a:lnTo>
                    <a:lnTo>
                      <a:pt x="147" y="76"/>
                    </a:lnTo>
                    <a:lnTo>
                      <a:pt x="105" y="66"/>
                    </a:lnTo>
                    <a:lnTo>
                      <a:pt x="99" y="96"/>
                    </a:lnTo>
                    <a:lnTo>
                      <a:pt x="54" y="83"/>
                    </a:lnTo>
                    <a:lnTo>
                      <a:pt x="48" y="121"/>
                    </a:lnTo>
                    <a:lnTo>
                      <a:pt x="0" y="127"/>
                    </a:lnTo>
                    <a:lnTo>
                      <a:pt x="33" y="151"/>
                    </a:lnTo>
                    <a:close/>
                  </a:path>
                </a:pathLst>
              </a:custGeom>
              <a:solidFill>
                <a:srgbClr val="FFBA35"/>
              </a:solidFill>
              <a:ln w="9525">
                <a:noFill/>
                <a:round/>
                <a:headEnd/>
                <a:tailEnd/>
              </a:ln>
            </p:spPr>
            <p:txBody>
              <a:bodyPr/>
              <a:lstStyle/>
              <a:p>
                <a:endParaRPr lang="en-US"/>
              </a:p>
            </p:txBody>
          </p:sp>
          <p:sp>
            <p:nvSpPr>
              <p:cNvPr id="16403" name="Freeform 232"/>
              <p:cNvSpPr>
                <a:spLocks/>
              </p:cNvSpPr>
              <p:nvPr/>
            </p:nvSpPr>
            <p:spPr bwMode="auto">
              <a:xfrm>
                <a:off x="4815" y="3667"/>
                <a:ext cx="135" cy="205"/>
              </a:xfrm>
              <a:custGeom>
                <a:avLst/>
                <a:gdLst>
                  <a:gd name="T0" fmla="*/ 0 w 99"/>
                  <a:gd name="T1" fmla="*/ 130818 h 116"/>
                  <a:gd name="T2" fmla="*/ 2693 w 99"/>
                  <a:gd name="T3" fmla="*/ 336172 h 116"/>
                  <a:gd name="T4" fmla="*/ 7589 w 99"/>
                  <a:gd name="T5" fmla="*/ 298938 h 116"/>
                  <a:gd name="T6" fmla="*/ 3230 w 99"/>
                  <a:gd name="T7" fmla="*/ 256103 h 116"/>
                  <a:gd name="T8" fmla="*/ 5564 w 99"/>
                  <a:gd name="T9" fmla="*/ 97958 h 116"/>
                  <a:gd name="T10" fmla="*/ 2992 w 99"/>
                  <a:gd name="T11" fmla="*/ 136313 h 116"/>
                  <a:gd name="T12" fmla="*/ 2321 w 99"/>
                  <a:gd name="T13" fmla="*/ 0 h 116"/>
                  <a:gd name="T14" fmla="*/ 0 w 99"/>
                  <a:gd name="T15" fmla="*/ 130818 h 116"/>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116"/>
                  <a:gd name="T26" fmla="*/ 99 w 99"/>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116">
                    <a:moveTo>
                      <a:pt x="0" y="45"/>
                    </a:moveTo>
                    <a:lnTo>
                      <a:pt x="35" y="116"/>
                    </a:lnTo>
                    <a:lnTo>
                      <a:pt x="99" y="103"/>
                    </a:lnTo>
                    <a:lnTo>
                      <a:pt x="42" y="88"/>
                    </a:lnTo>
                    <a:lnTo>
                      <a:pt x="72" y="34"/>
                    </a:lnTo>
                    <a:lnTo>
                      <a:pt x="39" y="47"/>
                    </a:lnTo>
                    <a:lnTo>
                      <a:pt x="30" y="0"/>
                    </a:lnTo>
                    <a:lnTo>
                      <a:pt x="0" y="45"/>
                    </a:lnTo>
                    <a:close/>
                  </a:path>
                </a:pathLst>
              </a:custGeom>
              <a:solidFill>
                <a:srgbClr val="FFBA35"/>
              </a:solidFill>
              <a:ln w="9525">
                <a:noFill/>
                <a:round/>
                <a:headEnd/>
                <a:tailEnd/>
              </a:ln>
            </p:spPr>
            <p:txBody>
              <a:bodyPr/>
              <a:lstStyle/>
              <a:p>
                <a:endParaRPr lang="en-US"/>
              </a:p>
            </p:txBody>
          </p:sp>
        </p:grpSp>
        <p:sp>
          <p:nvSpPr>
            <p:cNvPr id="16398" name="Text Box 233"/>
            <p:cNvSpPr txBox="1">
              <a:spLocks noChangeArrowheads="1"/>
            </p:cNvSpPr>
            <p:nvPr/>
          </p:nvSpPr>
          <p:spPr bwMode="auto">
            <a:xfrm>
              <a:off x="768" y="3072"/>
              <a:ext cx="2496" cy="288"/>
            </a:xfrm>
            <a:prstGeom prst="rect">
              <a:avLst/>
            </a:prstGeom>
            <a:noFill/>
            <a:ln w="9525">
              <a:noFill/>
              <a:miter lim="800000"/>
              <a:headEnd/>
              <a:tailEnd/>
            </a:ln>
          </p:spPr>
          <p:txBody>
            <a:bodyPr>
              <a:spAutoFit/>
            </a:bodyPr>
            <a:lstStyle/>
            <a:p>
              <a:pPr algn="ctr">
                <a:spcBef>
                  <a:spcPct val="50000"/>
                </a:spcBef>
              </a:pPr>
              <a:r>
                <a:rPr lang="en-US"/>
                <a:t>Changes in Underlying</a:t>
              </a:r>
            </a:p>
          </p:txBody>
        </p:sp>
      </p:grpSp>
      <p:grpSp>
        <p:nvGrpSpPr>
          <p:cNvPr id="30" name="Group 241"/>
          <p:cNvGrpSpPr>
            <a:grpSpLocks/>
          </p:cNvGrpSpPr>
          <p:nvPr/>
        </p:nvGrpSpPr>
        <p:grpSpPr bwMode="auto">
          <a:xfrm>
            <a:off x="4811713" y="5286375"/>
            <a:ext cx="3617912" cy="800100"/>
            <a:chOff x="1990" y="2056"/>
            <a:chExt cx="2279" cy="504"/>
          </a:xfrm>
        </p:grpSpPr>
        <p:sp>
          <p:nvSpPr>
            <p:cNvPr id="16394" name="Freeform 237"/>
            <p:cNvSpPr>
              <a:spLocks/>
            </p:cNvSpPr>
            <p:nvPr/>
          </p:nvSpPr>
          <p:spPr bwMode="auto">
            <a:xfrm>
              <a:off x="1990" y="2056"/>
              <a:ext cx="1118" cy="459"/>
            </a:xfrm>
            <a:custGeom>
              <a:avLst/>
              <a:gdLst>
                <a:gd name="T0" fmla="*/ 38510 w 664"/>
                <a:gd name="T1" fmla="*/ 12690758 h 209"/>
                <a:gd name="T2" fmla="*/ 41014 w 664"/>
                <a:gd name="T3" fmla="*/ 12439630 h 209"/>
                <a:gd name="T4" fmla="*/ 51415 w 664"/>
                <a:gd name="T5" fmla="*/ 11884042 h 209"/>
                <a:gd name="T6" fmla="*/ 69057 w 664"/>
                <a:gd name="T7" fmla="*/ 11051632 h 209"/>
                <a:gd name="T8" fmla="*/ 91002 w 664"/>
                <a:gd name="T9" fmla="*/ 9957561 h 209"/>
                <a:gd name="T10" fmla="*/ 117725 w 664"/>
                <a:gd name="T11" fmla="*/ 8924387 h 209"/>
                <a:gd name="T12" fmla="*/ 148694 w 664"/>
                <a:gd name="T13" fmla="*/ 7831304 h 209"/>
                <a:gd name="T14" fmla="*/ 185324 w 664"/>
                <a:gd name="T15" fmla="*/ 6914411 h 209"/>
                <a:gd name="T16" fmla="*/ 225430 w 664"/>
                <a:gd name="T17" fmla="*/ 6242884 h 209"/>
                <a:gd name="T18" fmla="*/ 263282 w 664"/>
                <a:gd name="T19" fmla="*/ 5778582 h 209"/>
                <a:gd name="T20" fmla="*/ 301577 w 664"/>
                <a:gd name="T21" fmla="*/ 5387334 h 209"/>
                <a:gd name="T22" fmla="*/ 333747 w 664"/>
                <a:gd name="T23" fmla="*/ 5272022 h 209"/>
                <a:gd name="T24" fmla="*/ 363459 w 664"/>
                <a:gd name="T25" fmla="*/ 5175623 h 209"/>
                <a:gd name="T26" fmla="*/ 391514 w 664"/>
                <a:gd name="T27" fmla="*/ 5272022 h 209"/>
                <a:gd name="T28" fmla="*/ 415322 w 664"/>
                <a:gd name="T29" fmla="*/ 5337525 h 209"/>
                <a:gd name="T30" fmla="*/ 435175 w 664"/>
                <a:gd name="T31" fmla="*/ 5387334 h 209"/>
                <a:gd name="T32" fmla="*/ 453762 w 664"/>
                <a:gd name="T33" fmla="*/ 5588165 h 209"/>
                <a:gd name="T34" fmla="*/ 471325 w 664"/>
                <a:gd name="T35" fmla="*/ 5778582 h 209"/>
                <a:gd name="T36" fmla="*/ 486062 w 664"/>
                <a:gd name="T37" fmla="*/ 6009040 h 209"/>
                <a:gd name="T38" fmla="*/ 501381 w 664"/>
                <a:gd name="T39" fmla="*/ 6242884 h 209"/>
                <a:gd name="T40" fmla="*/ 514957 w 664"/>
                <a:gd name="T41" fmla="*/ 6493985 h 209"/>
                <a:gd name="T42" fmla="*/ 525386 w 664"/>
                <a:gd name="T43" fmla="*/ 6683941 h 209"/>
                <a:gd name="T44" fmla="*/ 535854 w 664"/>
                <a:gd name="T45" fmla="*/ 6862564 h 209"/>
                <a:gd name="T46" fmla="*/ 540509 w 664"/>
                <a:gd name="T47" fmla="*/ 6914411 h 209"/>
                <a:gd name="T48" fmla="*/ 542073 w 664"/>
                <a:gd name="T49" fmla="*/ 7050411 h 209"/>
                <a:gd name="T50" fmla="*/ 546050 w 664"/>
                <a:gd name="T51" fmla="*/ 6914411 h 209"/>
                <a:gd name="T52" fmla="*/ 555968 w 664"/>
                <a:gd name="T53" fmla="*/ 6683941 h 209"/>
                <a:gd name="T54" fmla="*/ 570412 w 664"/>
                <a:gd name="T55" fmla="*/ 6378625 h 209"/>
                <a:gd name="T56" fmla="*/ 593468 w 664"/>
                <a:gd name="T57" fmla="*/ 6081759 h 209"/>
                <a:gd name="T58" fmla="*/ 617855 w 664"/>
                <a:gd name="T59" fmla="*/ 5640698 h 209"/>
                <a:gd name="T60" fmla="*/ 650590 w 664"/>
                <a:gd name="T61" fmla="*/ 5272022 h 209"/>
                <a:gd name="T62" fmla="*/ 686891 w 664"/>
                <a:gd name="T63" fmla="*/ 5032226 h 209"/>
                <a:gd name="T64" fmla="*/ 728229 w 664"/>
                <a:gd name="T65" fmla="*/ 4787085 h 209"/>
                <a:gd name="T66" fmla="*/ 769751 w 664"/>
                <a:gd name="T67" fmla="*/ 4735343 h 209"/>
                <a:gd name="T68" fmla="*/ 805002 w 664"/>
                <a:gd name="T69" fmla="*/ 4970189 h 209"/>
                <a:gd name="T70" fmla="*/ 834624 w 664"/>
                <a:gd name="T71" fmla="*/ 5272022 h 209"/>
                <a:gd name="T72" fmla="*/ 859414 w 664"/>
                <a:gd name="T73" fmla="*/ 5778582 h 209"/>
                <a:gd name="T74" fmla="*/ 880581 w 664"/>
                <a:gd name="T75" fmla="*/ 6242884 h 209"/>
                <a:gd name="T76" fmla="*/ 893454 w 664"/>
                <a:gd name="T77" fmla="*/ 6609337 h 209"/>
                <a:gd name="T78" fmla="*/ 902236 w 664"/>
                <a:gd name="T79" fmla="*/ 6914411 h 209"/>
                <a:gd name="T80" fmla="*/ 904972 w 664"/>
                <a:gd name="T81" fmla="*/ 7050411 h 209"/>
                <a:gd name="T82" fmla="*/ 977115 w 664"/>
                <a:gd name="T83" fmla="*/ 4557641 h 209"/>
                <a:gd name="T84" fmla="*/ 869418 w 664"/>
                <a:gd name="T85" fmla="*/ 4970189 h 209"/>
                <a:gd name="T86" fmla="*/ 852584 w 664"/>
                <a:gd name="T87" fmla="*/ 1222003 h 209"/>
                <a:gd name="T88" fmla="*/ 785979 w 664"/>
                <a:gd name="T89" fmla="*/ 3766372 h 209"/>
                <a:gd name="T90" fmla="*/ 718357 w 664"/>
                <a:gd name="T91" fmla="*/ 0 h 209"/>
                <a:gd name="T92" fmla="*/ 652146 w 664"/>
                <a:gd name="T93" fmla="*/ 4115574 h 209"/>
                <a:gd name="T94" fmla="*/ 585457 w 664"/>
                <a:gd name="T95" fmla="*/ 0 h 209"/>
                <a:gd name="T96" fmla="*/ 512327 w 664"/>
                <a:gd name="T97" fmla="*/ 4316396 h 209"/>
                <a:gd name="T98" fmla="*/ 439672 w 664"/>
                <a:gd name="T99" fmla="*/ 187709 h 209"/>
                <a:gd name="T100" fmla="*/ 379564 w 664"/>
                <a:gd name="T101" fmla="*/ 3766372 h 209"/>
                <a:gd name="T102" fmla="*/ 299956 w 664"/>
                <a:gd name="T103" fmla="*/ 1021128 h 209"/>
                <a:gd name="T104" fmla="*/ 250361 w 664"/>
                <a:gd name="T105" fmla="*/ 4557641 h 209"/>
                <a:gd name="T106" fmla="*/ 153223 w 664"/>
                <a:gd name="T107" fmla="*/ 3095982 h 209"/>
                <a:gd name="T108" fmla="*/ 127701 w 664"/>
                <a:gd name="T109" fmla="*/ 7050411 h 209"/>
                <a:gd name="T110" fmla="*/ 51415 w 664"/>
                <a:gd name="T111" fmla="*/ 6009040 h 209"/>
                <a:gd name="T112" fmla="*/ 57617 w 664"/>
                <a:gd name="T113" fmla="*/ 8924387 h 209"/>
                <a:gd name="T114" fmla="*/ 0 w 664"/>
                <a:gd name="T115" fmla="*/ 10146379 h 209"/>
                <a:gd name="T116" fmla="*/ 38510 w 664"/>
                <a:gd name="T117" fmla="*/ 12690758 h 20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64"/>
                <a:gd name="T178" fmla="*/ 0 h 209"/>
                <a:gd name="T179" fmla="*/ 664 w 664"/>
                <a:gd name="T180" fmla="*/ 209 h 20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64" h="209">
                  <a:moveTo>
                    <a:pt x="26" y="209"/>
                  </a:moveTo>
                  <a:lnTo>
                    <a:pt x="28" y="205"/>
                  </a:lnTo>
                  <a:lnTo>
                    <a:pt x="35" y="196"/>
                  </a:lnTo>
                  <a:lnTo>
                    <a:pt x="47" y="182"/>
                  </a:lnTo>
                  <a:lnTo>
                    <a:pt x="62" y="164"/>
                  </a:lnTo>
                  <a:lnTo>
                    <a:pt x="80" y="147"/>
                  </a:lnTo>
                  <a:lnTo>
                    <a:pt x="101" y="129"/>
                  </a:lnTo>
                  <a:lnTo>
                    <a:pt x="126" y="114"/>
                  </a:lnTo>
                  <a:lnTo>
                    <a:pt x="153" y="103"/>
                  </a:lnTo>
                  <a:lnTo>
                    <a:pt x="179" y="95"/>
                  </a:lnTo>
                  <a:lnTo>
                    <a:pt x="205" y="89"/>
                  </a:lnTo>
                  <a:lnTo>
                    <a:pt x="227" y="87"/>
                  </a:lnTo>
                  <a:lnTo>
                    <a:pt x="247" y="85"/>
                  </a:lnTo>
                  <a:lnTo>
                    <a:pt x="266" y="87"/>
                  </a:lnTo>
                  <a:lnTo>
                    <a:pt x="282" y="88"/>
                  </a:lnTo>
                  <a:lnTo>
                    <a:pt x="296" y="89"/>
                  </a:lnTo>
                  <a:lnTo>
                    <a:pt x="308" y="92"/>
                  </a:lnTo>
                  <a:lnTo>
                    <a:pt x="320" y="95"/>
                  </a:lnTo>
                  <a:lnTo>
                    <a:pt x="330" y="99"/>
                  </a:lnTo>
                  <a:lnTo>
                    <a:pt x="341" y="103"/>
                  </a:lnTo>
                  <a:lnTo>
                    <a:pt x="350" y="107"/>
                  </a:lnTo>
                  <a:lnTo>
                    <a:pt x="357" y="110"/>
                  </a:lnTo>
                  <a:lnTo>
                    <a:pt x="364" y="113"/>
                  </a:lnTo>
                  <a:lnTo>
                    <a:pt x="367" y="114"/>
                  </a:lnTo>
                  <a:lnTo>
                    <a:pt x="368" y="116"/>
                  </a:lnTo>
                  <a:lnTo>
                    <a:pt x="371" y="114"/>
                  </a:lnTo>
                  <a:lnTo>
                    <a:pt x="378" y="110"/>
                  </a:lnTo>
                  <a:lnTo>
                    <a:pt x="388" y="105"/>
                  </a:lnTo>
                  <a:lnTo>
                    <a:pt x="403" y="100"/>
                  </a:lnTo>
                  <a:lnTo>
                    <a:pt x="420" y="93"/>
                  </a:lnTo>
                  <a:lnTo>
                    <a:pt x="442" y="87"/>
                  </a:lnTo>
                  <a:lnTo>
                    <a:pt x="467" y="83"/>
                  </a:lnTo>
                  <a:lnTo>
                    <a:pt x="495" y="79"/>
                  </a:lnTo>
                  <a:lnTo>
                    <a:pt x="523" y="78"/>
                  </a:lnTo>
                  <a:lnTo>
                    <a:pt x="547" y="82"/>
                  </a:lnTo>
                  <a:lnTo>
                    <a:pt x="567" y="87"/>
                  </a:lnTo>
                  <a:lnTo>
                    <a:pt x="584" y="95"/>
                  </a:lnTo>
                  <a:lnTo>
                    <a:pt x="598" y="103"/>
                  </a:lnTo>
                  <a:lnTo>
                    <a:pt x="607" y="109"/>
                  </a:lnTo>
                  <a:lnTo>
                    <a:pt x="613" y="114"/>
                  </a:lnTo>
                  <a:lnTo>
                    <a:pt x="615" y="116"/>
                  </a:lnTo>
                  <a:lnTo>
                    <a:pt x="664" y="75"/>
                  </a:lnTo>
                  <a:lnTo>
                    <a:pt x="591" y="82"/>
                  </a:lnTo>
                  <a:lnTo>
                    <a:pt x="579" y="20"/>
                  </a:lnTo>
                  <a:lnTo>
                    <a:pt x="534" y="62"/>
                  </a:lnTo>
                  <a:lnTo>
                    <a:pt x="488" y="0"/>
                  </a:lnTo>
                  <a:lnTo>
                    <a:pt x="443" y="68"/>
                  </a:lnTo>
                  <a:lnTo>
                    <a:pt x="398" y="0"/>
                  </a:lnTo>
                  <a:lnTo>
                    <a:pt x="348" y="71"/>
                  </a:lnTo>
                  <a:lnTo>
                    <a:pt x="299" y="3"/>
                  </a:lnTo>
                  <a:lnTo>
                    <a:pt x="258" y="62"/>
                  </a:lnTo>
                  <a:lnTo>
                    <a:pt x="204" y="17"/>
                  </a:lnTo>
                  <a:lnTo>
                    <a:pt x="170" y="75"/>
                  </a:lnTo>
                  <a:lnTo>
                    <a:pt x="104" y="51"/>
                  </a:lnTo>
                  <a:lnTo>
                    <a:pt x="87" y="116"/>
                  </a:lnTo>
                  <a:lnTo>
                    <a:pt x="35" y="99"/>
                  </a:lnTo>
                  <a:lnTo>
                    <a:pt x="39" y="147"/>
                  </a:lnTo>
                  <a:lnTo>
                    <a:pt x="0" y="167"/>
                  </a:lnTo>
                  <a:lnTo>
                    <a:pt x="26" y="209"/>
                  </a:lnTo>
                  <a:close/>
                </a:path>
              </a:pathLst>
            </a:custGeom>
            <a:solidFill>
              <a:srgbClr val="FF0000"/>
            </a:solidFill>
            <a:ln w="9525">
              <a:noFill/>
              <a:round/>
              <a:headEnd/>
              <a:tailEnd/>
            </a:ln>
          </p:spPr>
          <p:txBody>
            <a:bodyPr/>
            <a:lstStyle/>
            <a:p>
              <a:endParaRPr lang="en-US"/>
            </a:p>
          </p:txBody>
        </p:sp>
        <p:sp>
          <p:nvSpPr>
            <p:cNvPr id="16395" name="Freeform 238"/>
            <p:cNvSpPr>
              <a:spLocks/>
            </p:cNvSpPr>
            <p:nvPr/>
          </p:nvSpPr>
          <p:spPr bwMode="auto">
            <a:xfrm>
              <a:off x="3340" y="2138"/>
              <a:ext cx="602" cy="331"/>
            </a:xfrm>
            <a:custGeom>
              <a:avLst/>
              <a:gdLst>
                <a:gd name="T0" fmla="*/ 49824 w 357"/>
                <a:gd name="T1" fmla="*/ 8934815 h 151"/>
                <a:gd name="T2" fmla="*/ 50745 w 357"/>
                <a:gd name="T3" fmla="*/ 8870794 h 151"/>
                <a:gd name="T4" fmla="*/ 58517 w 357"/>
                <a:gd name="T5" fmla="*/ 8737522 h 151"/>
                <a:gd name="T6" fmla="*/ 69891 w 357"/>
                <a:gd name="T7" fmla="*/ 8629839 h 151"/>
                <a:gd name="T8" fmla="*/ 83088 w 357"/>
                <a:gd name="T9" fmla="*/ 8394198 h 151"/>
                <a:gd name="T10" fmla="*/ 96219 w 357"/>
                <a:gd name="T11" fmla="*/ 8232640 h 151"/>
                <a:gd name="T12" fmla="*/ 111930 w 357"/>
                <a:gd name="T13" fmla="*/ 8097193 h 151"/>
                <a:gd name="T14" fmla="*/ 126435 w 357"/>
                <a:gd name="T15" fmla="*/ 7989445 h 151"/>
                <a:gd name="T16" fmla="*/ 140109 w 357"/>
                <a:gd name="T17" fmla="*/ 7927795 h 151"/>
                <a:gd name="T18" fmla="*/ 160823 w 357"/>
                <a:gd name="T19" fmla="*/ 7927795 h 151"/>
                <a:gd name="T20" fmla="*/ 174916 w 357"/>
                <a:gd name="T21" fmla="*/ 7927795 h 151"/>
                <a:gd name="T22" fmla="*/ 181843 w 357"/>
                <a:gd name="T23" fmla="*/ 7927795 h 151"/>
                <a:gd name="T24" fmla="*/ 184553 w 357"/>
                <a:gd name="T25" fmla="*/ 7927795 h 151"/>
                <a:gd name="T26" fmla="*/ 188144 w 357"/>
                <a:gd name="T27" fmla="*/ 7744369 h 151"/>
                <a:gd name="T28" fmla="*/ 195014 w 357"/>
                <a:gd name="T29" fmla="*/ 7446372 h 151"/>
                <a:gd name="T30" fmla="*/ 208811 w 357"/>
                <a:gd name="T31" fmla="*/ 6906290 h 151"/>
                <a:gd name="T32" fmla="*/ 228283 w 357"/>
                <a:gd name="T33" fmla="*/ 6265948 h 151"/>
                <a:gd name="T34" fmla="*/ 251697 w 357"/>
                <a:gd name="T35" fmla="*/ 5615115 h 151"/>
                <a:gd name="T36" fmla="*/ 278102 w 357"/>
                <a:gd name="T37" fmla="*/ 4912518 h 151"/>
                <a:gd name="T38" fmla="*/ 308283 w 357"/>
                <a:gd name="T39" fmla="*/ 4257396 h 151"/>
                <a:gd name="T40" fmla="*/ 342653 w 357"/>
                <a:gd name="T41" fmla="*/ 3665735 h 151"/>
                <a:gd name="T42" fmla="*/ 378973 w 357"/>
                <a:gd name="T43" fmla="*/ 3263669 h 151"/>
                <a:gd name="T44" fmla="*/ 413439 w 357"/>
                <a:gd name="T45" fmla="*/ 3077184 h 151"/>
                <a:gd name="T46" fmla="*/ 446709 w 357"/>
                <a:gd name="T47" fmla="*/ 3188979 h 151"/>
                <a:gd name="T48" fmla="*/ 476803 w 357"/>
                <a:gd name="T49" fmla="*/ 3324463 h 151"/>
                <a:gd name="T50" fmla="*/ 501166 w 357"/>
                <a:gd name="T51" fmla="*/ 3560657 h 151"/>
                <a:gd name="T52" fmla="*/ 518508 w 357"/>
                <a:gd name="T53" fmla="*/ 3778088 h 151"/>
                <a:gd name="T54" fmla="*/ 532235 w 357"/>
                <a:gd name="T55" fmla="*/ 3965064 h 151"/>
                <a:gd name="T56" fmla="*/ 536701 w 357"/>
                <a:gd name="T57" fmla="*/ 4027059 h 151"/>
                <a:gd name="T58" fmla="*/ 527661 w 357"/>
                <a:gd name="T59" fmla="*/ 1488864 h 151"/>
                <a:gd name="T60" fmla="*/ 486876 w 357"/>
                <a:gd name="T61" fmla="*/ 2015641 h 151"/>
                <a:gd name="T62" fmla="*/ 414417 w 357"/>
                <a:gd name="T63" fmla="*/ 0 h 151"/>
                <a:gd name="T64" fmla="*/ 388118 w 357"/>
                <a:gd name="T65" fmla="*/ 1588055 h 151"/>
                <a:gd name="T66" fmla="*/ 311207 w 357"/>
                <a:gd name="T67" fmla="*/ 245157 h 151"/>
                <a:gd name="T68" fmla="*/ 278102 w 357"/>
                <a:gd name="T69" fmla="*/ 3028023 h 151"/>
                <a:gd name="T70" fmla="*/ 232632 w 357"/>
                <a:gd name="T71" fmla="*/ 2241058 h 151"/>
                <a:gd name="T72" fmla="*/ 221018 w 357"/>
                <a:gd name="T73" fmla="*/ 4503480 h 151"/>
                <a:gd name="T74" fmla="*/ 157631 w 357"/>
                <a:gd name="T75" fmla="*/ 3913577 h 151"/>
                <a:gd name="T76" fmla="*/ 149262 w 357"/>
                <a:gd name="T77" fmla="*/ 5660416 h 151"/>
                <a:gd name="T78" fmla="*/ 80943 w 357"/>
                <a:gd name="T79" fmla="*/ 4912518 h 151"/>
                <a:gd name="T80" fmla="*/ 72592 w 357"/>
                <a:gd name="T81" fmla="*/ 7154132 h 151"/>
                <a:gd name="T82" fmla="*/ 0 w 357"/>
                <a:gd name="T83" fmla="*/ 7495317 h 151"/>
                <a:gd name="T84" fmla="*/ 49824 w 357"/>
                <a:gd name="T85" fmla="*/ 8934815 h 1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7"/>
                <a:gd name="T130" fmla="*/ 0 h 151"/>
                <a:gd name="T131" fmla="*/ 357 w 357"/>
                <a:gd name="T132" fmla="*/ 151 h 1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7" h="151">
                  <a:moveTo>
                    <a:pt x="33" y="151"/>
                  </a:moveTo>
                  <a:lnTo>
                    <a:pt x="34" y="150"/>
                  </a:lnTo>
                  <a:lnTo>
                    <a:pt x="39" y="148"/>
                  </a:lnTo>
                  <a:lnTo>
                    <a:pt x="46" y="146"/>
                  </a:lnTo>
                  <a:lnTo>
                    <a:pt x="55" y="142"/>
                  </a:lnTo>
                  <a:lnTo>
                    <a:pt x="64" y="139"/>
                  </a:lnTo>
                  <a:lnTo>
                    <a:pt x="75" y="137"/>
                  </a:lnTo>
                  <a:lnTo>
                    <a:pt x="84" y="135"/>
                  </a:lnTo>
                  <a:lnTo>
                    <a:pt x="93" y="134"/>
                  </a:lnTo>
                  <a:lnTo>
                    <a:pt x="107" y="134"/>
                  </a:lnTo>
                  <a:lnTo>
                    <a:pt x="116" y="134"/>
                  </a:lnTo>
                  <a:lnTo>
                    <a:pt x="121" y="134"/>
                  </a:lnTo>
                  <a:lnTo>
                    <a:pt x="123" y="134"/>
                  </a:lnTo>
                  <a:lnTo>
                    <a:pt x="125" y="131"/>
                  </a:lnTo>
                  <a:lnTo>
                    <a:pt x="130" y="126"/>
                  </a:lnTo>
                  <a:lnTo>
                    <a:pt x="139" y="117"/>
                  </a:lnTo>
                  <a:lnTo>
                    <a:pt x="152" y="106"/>
                  </a:lnTo>
                  <a:lnTo>
                    <a:pt x="167" y="95"/>
                  </a:lnTo>
                  <a:lnTo>
                    <a:pt x="185" y="83"/>
                  </a:lnTo>
                  <a:lnTo>
                    <a:pt x="205" y="72"/>
                  </a:lnTo>
                  <a:lnTo>
                    <a:pt x="228" y="62"/>
                  </a:lnTo>
                  <a:lnTo>
                    <a:pt x="252" y="55"/>
                  </a:lnTo>
                  <a:lnTo>
                    <a:pt x="275" y="52"/>
                  </a:lnTo>
                  <a:lnTo>
                    <a:pt x="297" y="54"/>
                  </a:lnTo>
                  <a:lnTo>
                    <a:pt x="317" y="56"/>
                  </a:lnTo>
                  <a:lnTo>
                    <a:pt x="333" y="60"/>
                  </a:lnTo>
                  <a:lnTo>
                    <a:pt x="345" y="64"/>
                  </a:lnTo>
                  <a:lnTo>
                    <a:pt x="354" y="67"/>
                  </a:lnTo>
                  <a:lnTo>
                    <a:pt x="357" y="68"/>
                  </a:lnTo>
                  <a:lnTo>
                    <a:pt x="351" y="25"/>
                  </a:lnTo>
                  <a:lnTo>
                    <a:pt x="324" y="34"/>
                  </a:lnTo>
                  <a:lnTo>
                    <a:pt x="276" y="0"/>
                  </a:lnTo>
                  <a:lnTo>
                    <a:pt x="258" y="27"/>
                  </a:lnTo>
                  <a:lnTo>
                    <a:pt x="207" y="4"/>
                  </a:lnTo>
                  <a:lnTo>
                    <a:pt x="185" y="51"/>
                  </a:lnTo>
                  <a:lnTo>
                    <a:pt x="155" y="38"/>
                  </a:lnTo>
                  <a:lnTo>
                    <a:pt x="147" y="76"/>
                  </a:lnTo>
                  <a:lnTo>
                    <a:pt x="105" y="66"/>
                  </a:lnTo>
                  <a:lnTo>
                    <a:pt x="99" y="96"/>
                  </a:lnTo>
                  <a:lnTo>
                    <a:pt x="54" y="83"/>
                  </a:lnTo>
                  <a:lnTo>
                    <a:pt x="48" y="121"/>
                  </a:lnTo>
                  <a:lnTo>
                    <a:pt x="0" y="127"/>
                  </a:lnTo>
                  <a:lnTo>
                    <a:pt x="33" y="151"/>
                  </a:lnTo>
                  <a:close/>
                </a:path>
              </a:pathLst>
            </a:custGeom>
            <a:solidFill>
              <a:srgbClr val="FF0000"/>
            </a:solidFill>
            <a:ln w="9525">
              <a:noFill/>
              <a:round/>
              <a:headEnd/>
              <a:tailEnd/>
            </a:ln>
          </p:spPr>
          <p:txBody>
            <a:bodyPr/>
            <a:lstStyle/>
            <a:p>
              <a:endParaRPr lang="en-US"/>
            </a:p>
          </p:txBody>
        </p:sp>
        <p:sp>
          <p:nvSpPr>
            <p:cNvPr id="16396" name="Freeform 239"/>
            <p:cNvSpPr>
              <a:spLocks/>
            </p:cNvSpPr>
            <p:nvPr/>
          </p:nvSpPr>
          <p:spPr bwMode="auto">
            <a:xfrm>
              <a:off x="4104" y="2304"/>
              <a:ext cx="165" cy="256"/>
            </a:xfrm>
            <a:custGeom>
              <a:avLst/>
              <a:gdLst>
                <a:gd name="T0" fmla="*/ 0 w 99"/>
                <a:gd name="T1" fmla="*/ 2910670 h 116"/>
                <a:gd name="T2" fmla="*/ 44653 w 99"/>
                <a:gd name="T3" fmla="*/ 7540966 h 116"/>
                <a:gd name="T4" fmla="*/ 126195 w 99"/>
                <a:gd name="T5" fmla="*/ 6689700 h 116"/>
                <a:gd name="T6" fmla="*/ 53758 w 99"/>
                <a:gd name="T7" fmla="*/ 5717222 h 116"/>
                <a:gd name="T8" fmla="*/ 91797 w 99"/>
                <a:gd name="T9" fmla="*/ 2214115 h 116"/>
                <a:gd name="T10" fmla="*/ 49575 w 99"/>
                <a:gd name="T11" fmla="*/ 3072263 h 116"/>
                <a:gd name="T12" fmla="*/ 37978 w 99"/>
                <a:gd name="T13" fmla="*/ 0 h 116"/>
                <a:gd name="T14" fmla="*/ 0 w 99"/>
                <a:gd name="T15" fmla="*/ 2910670 h 116"/>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116"/>
                <a:gd name="T26" fmla="*/ 99 w 99"/>
                <a:gd name="T27" fmla="*/ 116 h 1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116">
                  <a:moveTo>
                    <a:pt x="0" y="45"/>
                  </a:moveTo>
                  <a:lnTo>
                    <a:pt x="35" y="116"/>
                  </a:lnTo>
                  <a:lnTo>
                    <a:pt x="99" y="103"/>
                  </a:lnTo>
                  <a:lnTo>
                    <a:pt x="42" y="88"/>
                  </a:lnTo>
                  <a:lnTo>
                    <a:pt x="72" y="34"/>
                  </a:lnTo>
                  <a:lnTo>
                    <a:pt x="39" y="47"/>
                  </a:lnTo>
                  <a:lnTo>
                    <a:pt x="30" y="0"/>
                  </a:lnTo>
                  <a:lnTo>
                    <a:pt x="0" y="45"/>
                  </a:lnTo>
                  <a:close/>
                </a:path>
              </a:pathLst>
            </a:custGeom>
            <a:solidFill>
              <a:srgbClr val="FF0000"/>
            </a:solidFill>
            <a:ln w="9525">
              <a:noFill/>
              <a:round/>
              <a:headEnd/>
              <a:tailEnd/>
            </a:ln>
          </p:spPr>
          <p:txBody>
            <a:bodyPr/>
            <a:lstStyle/>
            <a:p>
              <a:endParaRPr lang="en-US"/>
            </a:p>
          </p:txBody>
        </p:sp>
      </p:grpSp>
      <p:sp>
        <p:nvSpPr>
          <p:cNvPr id="18736" name="Text Box 304"/>
          <p:cNvSpPr txBox="1">
            <a:spLocks noChangeArrowheads="1"/>
          </p:cNvSpPr>
          <p:nvPr/>
        </p:nvSpPr>
        <p:spPr bwMode="auto">
          <a:xfrm>
            <a:off x="357188" y="2262188"/>
            <a:ext cx="4191000" cy="2381250"/>
          </a:xfrm>
          <a:prstGeom prst="rect">
            <a:avLst/>
          </a:prstGeom>
          <a:noFill/>
          <a:ln w="9525">
            <a:noFill/>
            <a:miter lim="800000"/>
            <a:headEnd/>
            <a:tailEnd/>
          </a:ln>
        </p:spPr>
        <p:txBody>
          <a:bodyPr>
            <a:spAutoFit/>
          </a:bodyPr>
          <a:lstStyle/>
          <a:p>
            <a:pPr>
              <a:lnSpc>
                <a:spcPct val="80000"/>
              </a:lnSpc>
              <a:spcBef>
                <a:spcPct val="50000"/>
              </a:spcBef>
            </a:pPr>
            <a:endParaRPr lang="en-US" sz="800">
              <a:cs typeface="Times New Roman" pitchFamily="18" charset="0"/>
            </a:endParaRPr>
          </a:p>
          <a:p>
            <a:pPr>
              <a:spcBef>
                <a:spcPct val="50000"/>
              </a:spcBef>
            </a:pPr>
            <a:r>
              <a:rPr lang="en-US">
                <a:cs typeface="Times New Roman" pitchFamily="18" charset="0"/>
              </a:rPr>
              <a:t>the fair value of the derivative and the amount of cash expected to be exchanged between the parties changes.  </a:t>
            </a:r>
          </a:p>
          <a:p>
            <a:pPr>
              <a:spcBef>
                <a:spcPct val="50000"/>
              </a:spcBef>
            </a:pPr>
            <a:endParaRPr lang="en-US">
              <a:cs typeface="Times New Roman" pitchFamily="18" charset="0"/>
            </a:endParaRPr>
          </a:p>
        </p:txBody>
      </p:sp>
    </p:spTree>
    <p:extLst>
      <p:ext uri="{BB962C8B-B14F-4D97-AF65-F5344CB8AC3E}">
        <p14:creationId xmlns:p14="http://schemas.microsoft.com/office/powerpoint/2010/main" xmlns="" val="271603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par>
                          <p:cTn id="7" fill="hold">
                            <p:stCondLst>
                              <p:cond delay="500"/>
                            </p:stCondLst>
                            <p:childTnLst>
                              <p:par>
                                <p:cTn id="8" presetID="19" presetClass="entr" presetSubtype="10" fill="hold" nodeType="afterEffect">
                                  <p:stCondLst>
                                    <p:cond delay="200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0" fill="hold"/>
                                        <p:tgtEl>
                                          <p:spTgt spid="15"/>
                                        </p:tgtEl>
                                        <p:attrNameLst>
                                          <p:attrName>ppt_w</p:attrName>
                                        </p:attrNameLst>
                                      </p:cBhvr>
                                      <p:tavLst>
                                        <p:tav tm="0" fmla="#ppt_w*sin(2.5*pi*$)">
                                          <p:val>
                                            <p:fltVal val="0"/>
                                          </p:val>
                                        </p:tav>
                                        <p:tav tm="100000">
                                          <p:val>
                                            <p:fltVal val="1"/>
                                          </p:val>
                                        </p:tav>
                                      </p:tavLst>
                                    </p:anim>
                                    <p:anim calcmode="lin" valueType="num">
                                      <p:cBhvr>
                                        <p:cTn id="11" dur="5000" fill="hold"/>
                                        <p:tgtEl>
                                          <p:spTgt spid="15"/>
                                        </p:tgtEl>
                                        <p:attrNameLst>
                                          <p:attrName>ppt_h</p:attrName>
                                        </p:attrNameLst>
                                      </p:cBhvr>
                                      <p:tavLst>
                                        <p:tav tm="0">
                                          <p:val>
                                            <p:strVal val="#ppt_h"/>
                                          </p:val>
                                        </p:tav>
                                        <p:tav tm="100000">
                                          <p:val>
                                            <p:strVal val="#ppt_h"/>
                                          </p:val>
                                        </p:tav>
                                      </p:tavLst>
                                    </p:anim>
                                  </p:childTnLst>
                                </p:cTn>
                              </p:par>
                            </p:childTnLst>
                          </p:cTn>
                        </p:par>
                        <p:par>
                          <p:cTn id="12" fill="hold">
                            <p:stCondLst>
                              <p:cond delay="7500"/>
                            </p:stCondLst>
                            <p:childTnLst>
                              <p:par>
                                <p:cTn id="13" presetID="1" presetClass="entr" presetSubtype="0" fill="hold" nodeType="afterEffect">
                                  <p:stCondLst>
                                    <p:cond delay="0"/>
                                  </p:stCondLst>
                                  <p:childTnLst>
                                    <p:set>
                                      <p:cBhvr>
                                        <p:cTn id="14" dur="1" fill="hold">
                                          <p:stCondLst>
                                            <p:cond delay="499"/>
                                          </p:stCondLst>
                                        </p:cTn>
                                        <p:tgtEl>
                                          <p:spTgt spid="30"/>
                                        </p:tgtEl>
                                        <p:attrNameLst>
                                          <p:attrName>style.visibility</p:attrName>
                                        </p:attrNameLst>
                                      </p:cBhvr>
                                      <p:to>
                                        <p:strVal val="visible"/>
                                      </p:to>
                                    </p:set>
                                  </p:childTnLst>
                                </p:cTn>
                              </p:par>
                            </p:childTnLst>
                          </p:cTn>
                        </p:par>
                        <p:par>
                          <p:cTn id="15" fill="hold">
                            <p:stCondLst>
                              <p:cond delay="8000"/>
                            </p:stCondLst>
                            <p:childTnLst>
                              <p:par>
                                <p:cTn id="16" presetID="9" presetClass="entr" presetSubtype="0" fill="hold" grpId="0" nodeType="afterEffect">
                                  <p:stCondLst>
                                    <p:cond delay="0"/>
                                  </p:stCondLst>
                                  <p:childTnLst>
                                    <p:set>
                                      <p:cBhvr>
                                        <p:cTn id="17" dur="1" fill="hold">
                                          <p:stCondLst>
                                            <p:cond delay="0"/>
                                          </p:stCondLst>
                                        </p:cTn>
                                        <p:tgtEl>
                                          <p:spTgt spid="18736"/>
                                        </p:tgtEl>
                                        <p:attrNameLst>
                                          <p:attrName>style.visibility</p:attrName>
                                        </p:attrNameLst>
                                      </p:cBhvr>
                                      <p:to>
                                        <p:strVal val="visible"/>
                                      </p:to>
                                    </p:set>
                                    <p:animEffect transition="in" filter="dissolve">
                                      <p:cBhvr>
                                        <p:cTn id="18" dur="500"/>
                                        <p:tgtEl>
                                          <p:spTgt spid="187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6" grpId="0" autoUpdateAnimBg="0"/>
    </p:bld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1066800" y="304800"/>
            <a:ext cx="7239000" cy="822325"/>
          </a:xfrm>
          <a:prstGeom prst="rect">
            <a:avLst/>
          </a:prstGeom>
          <a:solidFill>
            <a:srgbClr val="FFFF00"/>
          </a:solidFill>
          <a:ln w="9525">
            <a:noFill/>
            <a:miter lim="800000"/>
            <a:headEnd/>
            <a:tailEnd/>
          </a:ln>
        </p:spPr>
        <p:txBody>
          <a:bodyPr>
            <a:spAutoFit/>
          </a:bodyPr>
          <a:lstStyle/>
          <a:p>
            <a:pPr algn="ctr">
              <a:spcBef>
                <a:spcPct val="50000"/>
              </a:spcBef>
            </a:pPr>
            <a:r>
              <a:rPr lang="en-US" dirty="0">
                <a:cs typeface="Times New Roman" pitchFamily="18" charset="0"/>
              </a:rPr>
              <a:t>Companies use derivatives either to manage risk or as a speculative investment to yield higher returns</a:t>
            </a:r>
            <a:endParaRPr lang="en-US" dirty="0"/>
          </a:p>
        </p:txBody>
      </p:sp>
      <p:sp>
        <p:nvSpPr>
          <p:cNvPr id="43011" name="Text Box 3"/>
          <p:cNvSpPr txBox="1">
            <a:spLocks noChangeArrowheads="1"/>
          </p:cNvSpPr>
          <p:nvPr/>
        </p:nvSpPr>
        <p:spPr bwMode="auto">
          <a:xfrm>
            <a:off x="1071563" y="1320800"/>
            <a:ext cx="7215187" cy="1108075"/>
          </a:xfrm>
          <a:prstGeom prst="rect">
            <a:avLst/>
          </a:prstGeom>
          <a:noFill/>
          <a:ln w="9525">
            <a:noFill/>
            <a:miter lim="800000"/>
            <a:headEnd/>
            <a:tailEnd/>
          </a:ln>
        </p:spPr>
        <p:txBody>
          <a:bodyPr>
            <a:spAutoFit/>
          </a:bodyPr>
          <a:lstStyle/>
          <a:p>
            <a:pPr>
              <a:spcBef>
                <a:spcPct val="50000"/>
              </a:spcBef>
            </a:pPr>
            <a:r>
              <a:rPr lang="en-US" u="sng" dirty="0"/>
              <a:t>Assets		</a:t>
            </a:r>
            <a:r>
              <a:rPr lang="en-US" dirty="0"/>
              <a:t>			</a:t>
            </a:r>
            <a:r>
              <a:rPr lang="en-US" u="sng" dirty="0"/>
              <a:t>Liabilities</a:t>
            </a:r>
            <a:endParaRPr lang="en-US" sz="1600" u="sng" dirty="0"/>
          </a:p>
          <a:p>
            <a:pPr>
              <a:spcBef>
                <a:spcPct val="50000"/>
              </a:spcBef>
            </a:pPr>
            <a:r>
              <a:rPr lang="en-US" sz="1600" dirty="0"/>
              <a:t>Loans: 					Long-term debt:</a:t>
            </a:r>
          </a:p>
          <a:p>
            <a:pPr>
              <a:spcBef>
                <a:spcPct val="50000"/>
              </a:spcBef>
            </a:pPr>
            <a:r>
              <a:rPr lang="en-US" sz="1600" dirty="0"/>
              <a:t>Var. Int. Rate Mortgages  $250,000         	10 year 8% note $ 245,000</a:t>
            </a:r>
            <a:endParaRPr lang="en-US" dirty="0"/>
          </a:p>
        </p:txBody>
      </p:sp>
      <p:sp>
        <p:nvSpPr>
          <p:cNvPr id="43012" name="AutoShape 4"/>
          <p:cNvSpPr>
            <a:spLocks noChangeArrowheads="1"/>
          </p:cNvSpPr>
          <p:nvPr/>
        </p:nvSpPr>
        <p:spPr bwMode="auto">
          <a:xfrm rot="1761834">
            <a:off x="2803525" y="2551113"/>
            <a:ext cx="1143000" cy="228600"/>
          </a:xfrm>
          <a:prstGeom prst="rightArrow">
            <a:avLst>
              <a:gd name="adj1" fmla="val 50000"/>
              <a:gd name="adj2" fmla="val 107639"/>
            </a:avLst>
          </a:prstGeom>
          <a:solidFill>
            <a:schemeClr val="accent1"/>
          </a:solidFill>
          <a:ln w="9525">
            <a:solidFill>
              <a:schemeClr val="tx1"/>
            </a:solidFill>
            <a:miter lim="800000"/>
            <a:headEnd/>
            <a:tailEnd/>
          </a:ln>
        </p:spPr>
        <p:txBody>
          <a:bodyPr wrap="none" anchor="ctr"/>
          <a:lstStyle/>
          <a:p>
            <a:endParaRPr lang="en-US"/>
          </a:p>
        </p:txBody>
      </p:sp>
      <p:sp>
        <p:nvSpPr>
          <p:cNvPr id="43013" name="AutoShape 5"/>
          <p:cNvSpPr>
            <a:spLocks noChangeArrowheads="1"/>
          </p:cNvSpPr>
          <p:nvPr/>
        </p:nvSpPr>
        <p:spPr bwMode="auto">
          <a:xfrm rot="8469111">
            <a:off x="5768975" y="2690813"/>
            <a:ext cx="1143000" cy="228600"/>
          </a:xfrm>
          <a:prstGeom prst="rightArrow">
            <a:avLst>
              <a:gd name="adj1" fmla="val 50000"/>
              <a:gd name="adj2" fmla="val 107639"/>
            </a:avLst>
          </a:prstGeom>
          <a:solidFill>
            <a:schemeClr val="accent1"/>
          </a:solidFill>
          <a:ln w="9525">
            <a:solidFill>
              <a:schemeClr val="tx1"/>
            </a:solidFill>
            <a:miter lim="800000"/>
            <a:headEnd/>
            <a:tailEnd/>
          </a:ln>
        </p:spPr>
        <p:txBody>
          <a:bodyPr wrap="none" anchor="ctr"/>
          <a:lstStyle/>
          <a:p>
            <a:endParaRPr lang="en-US"/>
          </a:p>
        </p:txBody>
      </p:sp>
      <p:sp>
        <p:nvSpPr>
          <p:cNvPr id="43014" name="Text Box 6"/>
          <p:cNvSpPr txBox="1">
            <a:spLocks noChangeArrowheads="1"/>
          </p:cNvSpPr>
          <p:nvPr/>
        </p:nvSpPr>
        <p:spPr bwMode="auto">
          <a:xfrm>
            <a:off x="4038600" y="2786063"/>
            <a:ext cx="1828800" cy="825500"/>
          </a:xfrm>
          <a:prstGeom prst="rect">
            <a:avLst/>
          </a:prstGeom>
          <a:noFill/>
          <a:ln w="9525">
            <a:noFill/>
            <a:miter lim="800000"/>
            <a:headEnd/>
            <a:tailEnd/>
          </a:ln>
        </p:spPr>
        <p:txBody>
          <a:bodyPr>
            <a:spAutoFit/>
          </a:bodyPr>
          <a:lstStyle/>
          <a:p>
            <a:r>
              <a:rPr lang="en-US" sz="1600"/>
              <a:t>Interest Income</a:t>
            </a:r>
          </a:p>
          <a:p>
            <a:r>
              <a:rPr lang="en-US" sz="1600" u="sng"/>
              <a:t>Interest Expense</a:t>
            </a:r>
          </a:p>
          <a:p>
            <a:r>
              <a:rPr lang="en-US" sz="1600"/>
              <a:t>Net Interest Income</a:t>
            </a:r>
          </a:p>
        </p:txBody>
      </p:sp>
      <p:graphicFrame>
        <p:nvGraphicFramePr>
          <p:cNvPr id="43015" name="Object 7"/>
          <p:cNvGraphicFramePr>
            <a:graphicFrameLocks noChangeAspect="1"/>
          </p:cNvGraphicFramePr>
          <p:nvPr/>
        </p:nvGraphicFramePr>
        <p:xfrm>
          <a:off x="6210300" y="4981575"/>
          <a:ext cx="2933700" cy="1870075"/>
        </p:xfrm>
        <a:graphic>
          <a:graphicData uri="http://schemas.openxmlformats.org/presentationml/2006/ole">
            <p:oleObj spid="_x0000_s792722" name="Clip" r:id="rId3" imgW="952129" imgH="714286" progId="">
              <p:embed/>
            </p:oleObj>
          </a:graphicData>
        </a:graphic>
      </p:graphicFrame>
      <p:sp>
        <p:nvSpPr>
          <p:cNvPr id="43016" name="AutoShape 8"/>
          <p:cNvSpPr>
            <a:spLocks noChangeArrowheads="1"/>
          </p:cNvSpPr>
          <p:nvPr/>
        </p:nvSpPr>
        <p:spPr bwMode="auto">
          <a:xfrm flipH="1">
            <a:off x="6143625" y="3362325"/>
            <a:ext cx="2000250" cy="1066800"/>
          </a:xfrm>
          <a:prstGeom prst="wedgeRoundRectCallout">
            <a:avLst>
              <a:gd name="adj1" fmla="val -50454"/>
              <a:gd name="adj2" fmla="val 167704"/>
              <a:gd name="adj3" fmla="val 16667"/>
            </a:avLst>
          </a:prstGeom>
          <a:solidFill>
            <a:schemeClr val="bg1"/>
          </a:solidFill>
          <a:ln w="9525">
            <a:solidFill>
              <a:schemeClr val="tx1"/>
            </a:solidFill>
            <a:miter lim="800000"/>
            <a:headEnd/>
            <a:tailEnd/>
          </a:ln>
        </p:spPr>
        <p:txBody>
          <a:bodyPr anchor="ctr"/>
          <a:lstStyle/>
          <a:p>
            <a:pPr algn="ctr" eaLnBrk="0" hangingPunct="0"/>
            <a:r>
              <a:rPr lang="en-US" sz="1200" b="1"/>
              <a:t>What happens to Net Interest Income when interest rates are 10%?</a:t>
            </a:r>
          </a:p>
        </p:txBody>
      </p:sp>
      <p:sp>
        <p:nvSpPr>
          <p:cNvPr id="43017" name="AutoShape 9"/>
          <p:cNvSpPr>
            <a:spLocks noChangeArrowheads="1"/>
          </p:cNvSpPr>
          <p:nvPr/>
        </p:nvSpPr>
        <p:spPr bwMode="auto">
          <a:xfrm flipH="1">
            <a:off x="4038600" y="4286250"/>
            <a:ext cx="2114550" cy="1066800"/>
          </a:xfrm>
          <a:prstGeom prst="wedgeRoundRectCallout">
            <a:avLst>
              <a:gd name="adj1" fmla="val -66968"/>
              <a:gd name="adj2" fmla="val 104315"/>
              <a:gd name="adj3" fmla="val 16667"/>
            </a:avLst>
          </a:prstGeom>
          <a:solidFill>
            <a:schemeClr val="bg1"/>
          </a:solidFill>
          <a:ln w="9525">
            <a:solidFill>
              <a:schemeClr val="tx1"/>
            </a:solidFill>
            <a:miter lim="800000"/>
            <a:headEnd/>
            <a:tailEnd/>
          </a:ln>
        </p:spPr>
        <p:txBody>
          <a:bodyPr anchor="ctr"/>
          <a:lstStyle/>
          <a:p>
            <a:pPr algn="ctr" eaLnBrk="0" hangingPunct="0"/>
            <a:r>
              <a:rPr lang="en-US" sz="1200" b="1"/>
              <a:t>What happens to Net Interest Income when interest rates are 6%?</a:t>
            </a:r>
          </a:p>
        </p:txBody>
      </p:sp>
      <p:sp>
        <p:nvSpPr>
          <p:cNvPr id="43018" name="Text Box 10"/>
          <p:cNvSpPr txBox="1">
            <a:spLocks noChangeArrowheads="1"/>
          </p:cNvSpPr>
          <p:nvPr/>
        </p:nvSpPr>
        <p:spPr bwMode="auto">
          <a:xfrm>
            <a:off x="381000" y="5638800"/>
            <a:ext cx="5486400" cy="1004888"/>
          </a:xfrm>
          <a:prstGeom prst="rect">
            <a:avLst/>
          </a:prstGeom>
          <a:solidFill>
            <a:srgbClr val="FFFF00"/>
          </a:solidFill>
          <a:ln w="9525">
            <a:noFill/>
            <a:miter lim="800000"/>
            <a:headEnd/>
            <a:tailEnd/>
          </a:ln>
        </p:spPr>
        <p:txBody>
          <a:bodyPr>
            <a:spAutoFit/>
          </a:bodyPr>
          <a:lstStyle/>
          <a:p>
            <a:pPr>
              <a:spcBef>
                <a:spcPct val="50000"/>
              </a:spcBef>
            </a:pPr>
            <a:r>
              <a:rPr lang="en-US"/>
              <a:t>Interest Rate Management Strategy:</a:t>
            </a:r>
          </a:p>
          <a:p>
            <a:pPr>
              <a:spcBef>
                <a:spcPct val="50000"/>
              </a:spcBef>
            </a:pPr>
            <a:r>
              <a:rPr lang="en-US"/>
              <a:t>To protect stability in Net Interest Income</a:t>
            </a:r>
          </a:p>
        </p:txBody>
      </p:sp>
    </p:spTree>
    <p:extLst>
      <p:ext uri="{BB962C8B-B14F-4D97-AF65-F5344CB8AC3E}">
        <p14:creationId xmlns:p14="http://schemas.microsoft.com/office/powerpoint/2010/main" xmlns="" val="48753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gtEl>
                                        <p:attrNameLst>
                                          <p:attrName>style.visibility</p:attrName>
                                        </p:attrNameLst>
                                      </p:cBhvr>
                                      <p:to>
                                        <p:strVal val="visible"/>
                                      </p:to>
                                    </p:set>
                                  </p:childTnLst>
                                </p:cTn>
                              </p:par>
                            </p:childTnLst>
                          </p:cTn>
                        </p:par>
                        <p:par>
                          <p:cTn id="7" fill="hold">
                            <p:stCondLst>
                              <p:cond delay="500"/>
                            </p:stCondLst>
                            <p:childTnLst>
                              <p:par>
                                <p:cTn id="8" presetID="22" presetClass="entr" presetSubtype="1" fill="hold" grpId="0" nodeType="afterEffect">
                                  <p:stCondLst>
                                    <p:cond delay="0"/>
                                  </p:stCondLst>
                                  <p:childTnLst>
                                    <p:set>
                                      <p:cBhvr>
                                        <p:cTn id="9" dur="1" fill="hold">
                                          <p:stCondLst>
                                            <p:cond delay="0"/>
                                          </p:stCondLst>
                                        </p:cTn>
                                        <p:tgtEl>
                                          <p:spTgt spid="43012"/>
                                        </p:tgtEl>
                                        <p:attrNameLst>
                                          <p:attrName>style.visibility</p:attrName>
                                        </p:attrNameLst>
                                      </p:cBhvr>
                                      <p:to>
                                        <p:strVal val="visible"/>
                                      </p:to>
                                    </p:set>
                                    <p:animEffect transition="in" filter="wipe(up)">
                                      <p:cBhvr>
                                        <p:cTn id="10" dur="500"/>
                                        <p:tgtEl>
                                          <p:spTgt spid="43012"/>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43013"/>
                                        </p:tgtEl>
                                        <p:attrNameLst>
                                          <p:attrName>style.visibility</p:attrName>
                                        </p:attrNameLst>
                                      </p:cBhvr>
                                      <p:to>
                                        <p:strVal val="visible"/>
                                      </p:to>
                                    </p:set>
                                    <p:animEffect transition="in" filter="wipe(up)">
                                      <p:cBhvr>
                                        <p:cTn id="14" dur="500"/>
                                        <p:tgtEl>
                                          <p:spTgt spid="43013"/>
                                        </p:tgtEl>
                                      </p:cBhvr>
                                    </p:animEffect>
                                  </p:childTnLst>
                                </p:cTn>
                              </p:par>
                            </p:childTnLst>
                          </p:cTn>
                        </p:par>
                        <p:par>
                          <p:cTn id="15" fill="hold">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430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4301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430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499"/>
                                          </p:stCondLst>
                                        </p:cTn>
                                        <p:tgtEl>
                                          <p:spTgt spid="430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430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autoUpdateAnimBg="0"/>
      <p:bldP spid="43012" grpId="0" animBg="1"/>
      <p:bldP spid="43013" grpId="0" animBg="1"/>
      <p:bldP spid="43014" grpId="0" autoUpdateAnimBg="0"/>
      <p:bldP spid="43016" grpId="0" animBg="1" autoUpdateAnimBg="0"/>
      <p:bldP spid="43017" grpId="0" animBg="1" autoUpdateAnimBg="0"/>
      <p:bldP spid="43018" grpId="0" animBg="1" autoUpdateAnimBg="0"/>
    </p:bld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28600" y="228600"/>
            <a:ext cx="8382000" cy="3097213"/>
          </a:xfrm>
          <a:prstGeom prst="rect">
            <a:avLst/>
          </a:prstGeom>
          <a:noFill/>
          <a:ln w="9525">
            <a:noFill/>
            <a:miter lim="800000"/>
            <a:headEnd/>
            <a:tailEnd/>
          </a:ln>
        </p:spPr>
        <p:txBody>
          <a:bodyPr>
            <a:spAutoFit/>
          </a:bodyPr>
          <a:lstStyle/>
          <a:p>
            <a:pPr algn="ctr">
              <a:spcBef>
                <a:spcPct val="50000"/>
              </a:spcBef>
            </a:pPr>
            <a:r>
              <a:rPr lang="en-US" sz="3200" b="1" u="sng" dirty="0"/>
              <a:t>Examples of Derivatives</a:t>
            </a:r>
          </a:p>
          <a:p>
            <a:pPr>
              <a:spcBef>
                <a:spcPct val="50000"/>
              </a:spcBef>
            </a:pPr>
            <a:endParaRPr lang="en-US" sz="1400" dirty="0"/>
          </a:p>
          <a:p>
            <a:pPr>
              <a:spcBef>
                <a:spcPct val="50000"/>
              </a:spcBef>
            </a:pPr>
            <a:r>
              <a:rPr lang="en-US" dirty="0"/>
              <a:t>Forward Contracts and Financial Futures</a:t>
            </a:r>
          </a:p>
          <a:p>
            <a:pPr>
              <a:spcBef>
                <a:spcPct val="50000"/>
              </a:spcBef>
              <a:buFontTx/>
              <a:buChar char="•"/>
            </a:pPr>
            <a:r>
              <a:rPr lang="en-US" dirty="0">
                <a:cs typeface="Times New Roman" pitchFamily="18" charset="0"/>
              </a:rPr>
              <a:t> delivery of specific assets</a:t>
            </a:r>
          </a:p>
          <a:p>
            <a:pPr>
              <a:spcBef>
                <a:spcPct val="50000"/>
              </a:spcBef>
              <a:buFontTx/>
              <a:buChar char="•"/>
            </a:pPr>
            <a:r>
              <a:rPr lang="en-US" dirty="0">
                <a:cs typeface="Times New Roman" pitchFamily="18" charset="0"/>
              </a:rPr>
              <a:t> at a set price (determined at the time of contract) </a:t>
            </a:r>
          </a:p>
          <a:p>
            <a:pPr>
              <a:spcBef>
                <a:spcPct val="50000"/>
              </a:spcBef>
              <a:buFontTx/>
              <a:buChar char="•"/>
            </a:pPr>
            <a:r>
              <a:rPr lang="en-US" dirty="0">
                <a:cs typeface="Times New Roman" pitchFamily="18" charset="0"/>
              </a:rPr>
              <a:t> on a specific future date.  </a:t>
            </a:r>
          </a:p>
          <a:p>
            <a:pPr>
              <a:spcBef>
                <a:spcPct val="50000"/>
              </a:spcBef>
            </a:pPr>
            <a:endParaRPr lang="en-US" dirty="0">
              <a:cs typeface="Times New Roman" pitchFamily="18" charset="0"/>
            </a:endParaRPr>
          </a:p>
        </p:txBody>
      </p:sp>
      <p:sp>
        <p:nvSpPr>
          <p:cNvPr id="6149" name="Text Box 5"/>
          <p:cNvSpPr txBox="1">
            <a:spLocks noChangeArrowheads="1"/>
          </p:cNvSpPr>
          <p:nvPr/>
        </p:nvSpPr>
        <p:spPr bwMode="auto">
          <a:xfrm>
            <a:off x="457200" y="3505200"/>
            <a:ext cx="8153400" cy="2016125"/>
          </a:xfrm>
          <a:prstGeom prst="rect">
            <a:avLst/>
          </a:prstGeom>
          <a:noFill/>
          <a:ln w="9525">
            <a:noFill/>
            <a:miter lim="800000"/>
            <a:headEnd/>
            <a:tailEnd/>
          </a:ln>
        </p:spPr>
        <p:txBody>
          <a:bodyPr>
            <a:spAutoFit/>
          </a:bodyPr>
          <a:lstStyle/>
          <a:p>
            <a:pPr>
              <a:spcBef>
                <a:spcPct val="50000"/>
              </a:spcBef>
            </a:pPr>
            <a:r>
              <a:rPr lang="en-US" b="1" u="sng">
                <a:cs typeface="Times New Roman" pitchFamily="18" charset="0"/>
              </a:rPr>
              <a:t>Example: Foreign Currency Future Contract</a:t>
            </a:r>
            <a:r>
              <a:rPr lang="en-US">
                <a:cs typeface="Times New Roman" pitchFamily="18" charset="0"/>
              </a:rPr>
              <a:t> </a:t>
            </a:r>
          </a:p>
          <a:p>
            <a:pPr>
              <a:spcBef>
                <a:spcPct val="50000"/>
              </a:spcBef>
              <a:buFontTx/>
              <a:buChar char="•"/>
            </a:pPr>
            <a:r>
              <a:rPr lang="en-US">
                <a:cs typeface="Times New Roman" pitchFamily="18" charset="0"/>
              </a:rPr>
              <a:t> Used when a financial services company’s customer anticipates the future need for foreign currency, or expects to receive foreign currency.  </a:t>
            </a:r>
          </a:p>
          <a:p>
            <a:pPr>
              <a:spcBef>
                <a:spcPct val="50000"/>
              </a:spcBef>
              <a:buFontTx/>
              <a:buChar char="•"/>
            </a:pPr>
            <a:r>
              <a:rPr lang="en-US">
                <a:cs typeface="Times New Roman" pitchFamily="18" charset="0"/>
              </a:rPr>
              <a:t> The financial institution negotiates a contract with another party on behalf of its customer, fixing the price at which the currency will be exchanged and the date on which the currency will be delivered.  </a:t>
            </a:r>
            <a:endParaRPr lang="en-US"/>
          </a:p>
        </p:txBody>
      </p:sp>
    </p:spTree>
    <p:extLst>
      <p:ext uri="{BB962C8B-B14F-4D97-AF65-F5344CB8AC3E}">
        <p14:creationId xmlns:p14="http://schemas.microsoft.com/office/powerpoint/2010/main" xmlns="" val="348660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14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149">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14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9" grpId="0" build="p" autoUpdateAnimBg="0"/>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819400" y="304800"/>
            <a:ext cx="2860675" cy="519113"/>
          </a:xfrm>
          <a:prstGeom prst="rect">
            <a:avLst/>
          </a:prstGeom>
          <a:noFill/>
          <a:ln w="9525">
            <a:noFill/>
            <a:miter lim="800000"/>
            <a:headEnd/>
            <a:tailEnd/>
          </a:ln>
        </p:spPr>
        <p:txBody>
          <a:bodyPr wrap="none">
            <a:spAutoFit/>
          </a:bodyPr>
          <a:lstStyle/>
          <a:p>
            <a:pPr>
              <a:spcBef>
                <a:spcPct val="50000"/>
              </a:spcBef>
            </a:pPr>
            <a:r>
              <a:rPr lang="en-US" sz="2800" b="1" u="sng"/>
              <a:t>What is a Hedge?</a:t>
            </a:r>
          </a:p>
        </p:txBody>
      </p:sp>
      <p:grpSp>
        <p:nvGrpSpPr>
          <p:cNvPr id="2" name="Group 4"/>
          <p:cNvGrpSpPr>
            <a:grpSpLocks/>
          </p:cNvGrpSpPr>
          <p:nvPr/>
        </p:nvGrpSpPr>
        <p:grpSpPr bwMode="auto">
          <a:xfrm>
            <a:off x="6400800" y="0"/>
            <a:ext cx="2590800" cy="1752600"/>
            <a:chOff x="864" y="2256"/>
            <a:chExt cx="2105" cy="1809"/>
          </a:xfrm>
        </p:grpSpPr>
        <p:sp>
          <p:nvSpPr>
            <p:cNvPr id="23558" name="Freeform 5"/>
            <p:cNvSpPr>
              <a:spLocks/>
            </p:cNvSpPr>
            <p:nvPr/>
          </p:nvSpPr>
          <p:spPr bwMode="auto">
            <a:xfrm>
              <a:off x="928" y="3497"/>
              <a:ext cx="591" cy="173"/>
            </a:xfrm>
            <a:custGeom>
              <a:avLst/>
              <a:gdLst>
                <a:gd name="T0" fmla="*/ 0 w 1773"/>
                <a:gd name="T1" fmla="*/ 0 h 519"/>
                <a:gd name="T2" fmla="*/ 0 w 1773"/>
                <a:gd name="T3" fmla="*/ 0 h 519"/>
                <a:gd name="T4" fmla="*/ 0 w 1773"/>
                <a:gd name="T5" fmla="*/ 0 h 519"/>
                <a:gd name="T6" fmla="*/ 0 w 1773"/>
                <a:gd name="T7" fmla="*/ 0 h 519"/>
                <a:gd name="T8" fmla="*/ 0 w 1773"/>
                <a:gd name="T9" fmla="*/ 0 h 519"/>
                <a:gd name="T10" fmla="*/ 0 w 1773"/>
                <a:gd name="T11" fmla="*/ 0 h 519"/>
                <a:gd name="T12" fmla="*/ 0 w 1773"/>
                <a:gd name="T13" fmla="*/ 0 h 519"/>
                <a:gd name="T14" fmla="*/ 0 w 1773"/>
                <a:gd name="T15" fmla="*/ 0 h 519"/>
                <a:gd name="T16" fmla="*/ 0 w 1773"/>
                <a:gd name="T17" fmla="*/ 0 h 519"/>
                <a:gd name="T18" fmla="*/ 0 w 1773"/>
                <a:gd name="T19" fmla="*/ 0 h 519"/>
                <a:gd name="T20" fmla="*/ 0 w 1773"/>
                <a:gd name="T21" fmla="*/ 0 h 519"/>
                <a:gd name="T22" fmla="*/ 0 w 1773"/>
                <a:gd name="T23" fmla="*/ 0 h 519"/>
                <a:gd name="T24" fmla="*/ 0 w 1773"/>
                <a:gd name="T25" fmla="*/ 0 h 519"/>
                <a:gd name="T26" fmla="*/ 0 w 1773"/>
                <a:gd name="T27" fmla="*/ 0 h 519"/>
                <a:gd name="T28" fmla="*/ 0 w 1773"/>
                <a:gd name="T29" fmla="*/ 0 h 519"/>
                <a:gd name="T30" fmla="*/ 0 w 1773"/>
                <a:gd name="T31" fmla="*/ 0 h 519"/>
                <a:gd name="T32" fmla="*/ 0 w 1773"/>
                <a:gd name="T33" fmla="*/ 0 h 519"/>
                <a:gd name="T34" fmla="*/ 0 w 1773"/>
                <a:gd name="T35" fmla="*/ 0 h 519"/>
                <a:gd name="T36" fmla="*/ 0 w 1773"/>
                <a:gd name="T37" fmla="*/ 0 h 519"/>
                <a:gd name="T38" fmla="*/ 0 w 1773"/>
                <a:gd name="T39" fmla="*/ 0 h 519"/>
                <a:gd name="T40" fmla="*/ 0 w 1773"/>
                <a:gd name="T41" fmla="*/ 0 h 519"/>
                <a:gd name="T42" fmla="*/ 0 w 1773"/>
                <a:gd name="T43" fmla="*/ 0 h 5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3"/>
                <a:gd name="T67" fmla="*/ 0 h 519"/>
                <a:gd name="T68" fmla="*/ 1773 w 1773"/>
                <a:gd name="T69" fmla="*/ 519 h 5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3" h="519">
                  <a:moveTo>
                    <a:pt x="246" y="0"/>
                  </a:moveTo>
                  <a:lnTo>
                    <a:pt x="246" y="54"/>
                  </a:lnTo>
                  <a:lnTo>
                    <a:pt x="232" y="109"/>
                  </a:lnTo>
                  <a:lnTo>
                    <a:pt x="178" y="191"/>
                  </a:lnTo>
                  <a:lnTo>
                    <a:pt x="136" y="218"/>
                  </a:lnTo>
                  <a:lnTo>
                    <a:pt x="109" y="273"/>
                  </a:lnTo>
                  <a:lnTo>
                    <a:pt x="68" y="328"/>
                  </a:lnTo>
                  <a:lnTo>
                    <a:pt x="0" y="464"/>
                  </a:lnTo>
                  <a:lnTo>
                    <a:pt x="559" y="504"/>
                  </a:lnTo>
                  <a:lnTo>
                    <a:pt x="806" y="519"/>
                  </a:lnTo>
                  <a:lnTo>
                    <a:pt x="1037" y="504"/>
                  </a:lnTo>
                  <a:lnTo>
                    <a:pt x="1229" y="504"/>
                  </a:lnTo>
                  <a:lnTo>
                    <a:pt x="1350" y="519"/>
                  </a:lnTo>
                  <a:lnTo>
                    <a:pt x="1433" y="519"/>
                  </a:lnTo>
                  <a:lnTo>
                    <a:pt x="1542" y="519"/>
                  </a:lnTo>
                  <a:lnTo>
                    <a:pt x="1637" y="504"/>
                  </a:lnTo>
                  <a:lnTo>
                    <a:pt x="1705" y="477"/>
                  </a:lnTo>
                  <a:lnTo>
                    <a:pt x="1746" y="477"/>
                  </a:lnTo>
                  <a:lnTo>
                    <a:pt x="1773" y="368"/>
                  </a:lnTo>
                  <a:lnTo>
                    <a:pt x="1692" y="218"/>
                  </a:lnTo>
                  <a:lnTo>
                    <a:pt x="1610" y="96"/>
                  </a:lnTo>
                  <a:lnTo>
                    <a:pt x="246" y="0"/>
                  </a:lnTo>
                  <a:close/>
                </a:path>
              </a:pathLst>
            </a:custGeom>
            <a:solidFill>
              <a:srgbClr val="0000FF"/>
            </a:solidFill>
            <a:ln w="9525">
              <a:noFill/>
              <a:round/>
              <a:headEnd/>
              <a:tailEnd/>
            </a:ln>
          </p:spPr>
          <p:txBody>
            <a:bodyPr/>
            <a:lstStyle/>
            <a:p>
              <a:endParaRPr lang="en-US"/>
            </a:p>
          </p:txBody>
        </p:sp>
        <p:sp>
          <p:nvSpPr>
            <p:cNvPr id="23559" name="Freeform 6"/>
            <p:cNvSpPr>
              <a:spLocks/>
            </p:cNvSpPr>
            <p:nvPr/>
          </p:nvSpPr>
          <p:spPr bwMode="auto">
            <a:xfrm>
              <a:off x="928" y="3497"/>
              <a:ext cx="591" cy="173"/>
            </a:xfrm>
            <a:custGeom>
              <a:avLst/>
              <a:gdLst>
                <a:gd name="T0" fmla="*/ 0 w 1773"/>
                <a:gd name="T1" fmla="*/ 0 h 519"/>
                <a:gd name="T2" fmla="*/ 0 w 1773"/>
                <a:gd name="T3" fmla="*/ 0 h 519"/>
                <a:gd name="T4" fmla="*/ 0 w 1773"/>
                <a:gd name="T5" fmla="*/ 0 h 519"/>
                <a:gd name="T6" fmla="*/ 0 w 1773"/>
                <a:gd name="T7" fmla="*/ 0 h 519"/>
                <a:gd name="T8" fmla="*/ 0 w 1773"/>
                <a:gd name="T9" fmla="*/ 0 h 519"/>
                <a:gd name="T10" fmla="*/ 0 w 1773"/>
                <a:gd name="T11" fmla="*/ 0 h 519"/>
                <a:gd name="T12" fmla="*/ 0 w 1773"/>
                <a:gd name="T13" fmla="*/ 0 h 519"/>
                <a:gd name="T14" fmla="*/ 0 w 1773"/>
                <a:gd name="T15" fmla="*/ 0 h 519"/>
                <a:gd name="T16" fmla="*/ 0 w 1773"/>
                <a:gd name="T17" fmla="*/ 0 h 519"/>
                <a:gd name="T18" fmla="*/ 0 w 1773"/>
                <a:gd name="T19" fmla="*/ 0 h 519"/>
                <a:gd name="T20" fmla="*/ 0 w 1773"/>
                <a:gd name="T21" fmla="*/ 0 h 519"/>
                <a:gd name="T22" fmla="*/ 0 w 1773"/>
                <a:gd name="T23" fmla="*/ 0 h 519"/>
                <a:gd name="T24" fmla="*/ 0 w 1773"/>
                <a:gd name="T25" fmla="*/ 0 h 519"/>
                <a:gd name="T26" fmla="*/ 0 w 1773"/>
                <a:gd name="T27" fmla="*/ 0 h 519"/>
                <a:gd name="T28" fmla="*/ 0 w 1773"/>
                <a:gd name="T29" fmla="*/ 0 h 519"/>
                <a:gd name="T30" fmla="*/ 0 w 1773"/>
                <a:gd name="T31" fmla="*/ 0 h 519"/>
                <a:gd name="T32" fmla="*/ 0 w 1773"/>
                <a:gd name="T33" fmla="*/ 0 h 519"/>
                <a:gd name="T34" fmla="*/ 0 w 1773"/>
                <a:gd name="T35" fmla="*/ 0 h 519"/>
                <a:gd name="T36" fmla="*/ 0 w 1773"/>
                <a:gd name="T37" fmla="*/ 0 h 519"/>
                <a:gd name="T38" fmla="*/ 0 w 1773"/>
                <a:gd name="T39" fmla="*/ 0 h 519"/>
                <a:gd name="T40" fmla="*/ 0 w 1773"/>
                <a:gd name="T41" fmla="*/ 0 h 519"/>
                <a:gd name="T42" fmla="*/ 0 w 1773"/>
                <a:gd name="T43" fmla="*/ 0 h 5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3"/>
                <a:gd name="T67" fmla="*/ 0 h 519"/>
                <a:gd name="T68" fmla="*/ 1773 w 1773"/>
                <a:gd name="T69" fmla="*/ 519 h 5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3" h="519">
                  <a:moveTo>
                    <a:pt x="246" y="0"/>
                  </a:moveTo>
                  <a:lnTo>
                    <a:pt x="246" y="54"/>
                  </a:lnTo>
                  <a:lnTo>
                    <a:pt x="232" y="109"/>
                  </a:lnTo>
                  <a:lnTo>
                    <a:pt x="178" y="191"/>
                  </a:lnTo>
                  <a:lnTo>
                    <a:pt x="136" y="218"/>
                  </a:lnTo>
                  <a:lnTo>
                    <a:pt x="109" y="273"/>
                  </a:lnTo>
                  <a:lnTo>
                    <a:pt x="68" y="328"/>
                  </a:lnTo>
                  <a:lnTo>
                    <a:pt x="0" y="464"/>
                  </a:lnTo>
                  <a:lnTo>
                    <a:pt x="559" y="504"/>
                  </a:lnTo>
                  <a:lnTo>
                    <a:pt x="806" y="519"/>
                  </a:lnTo>
                  <a:lnTo>
                    <a:pt x="1037" y="504"/>
                  </a:lnTo>
                  <a:lnTo>
                    <a:pt x="1229" y="504"/>
                  </a:lnTo>
                  <a:lnTo>
                    <a:pt x="1350" y="519"/>
                  </a:lnTo>
                  <a:lnTo>
                    <a:pt x="1433" y="519"/>
                  </a:lnTo>
                  <a:lnTo>
                    <a:pt x="1542" y="519"/>
                  </a:lnTo>
                  <a:lnTo>
                    <a:pt x="1637" y="504"/>
                  </a:lnTo>
                  <a:lnTo>
                    <a:pt x="1705" y="477"/>
                  </a:lnTo>
                  <a:lnTo>
                    <a:pt x="1746" y="477"/>
                  </a:lnTo>
                  <a:lnTo>
                    <a:pt x="1773" y="368"/>
                  </a:lnTo>
                  <a:lnTo>
                    <a:pt x="1692" y="218"/>
                  </a:lnTo>
                  <a:lnTo>
                    <a:pt x="1610" y="96"/>
                  </a:lnTo>
                  <a:lnTo>
                    <a:pt x="246" y="0"/>
                  </a:lnTo>
                </a:path>
              </a:pathLst>
            </a:custGeom>
            <a:noFill/>
            <a:ln w="0">
              <a:solidFill>
                <a:srgbClr val="000000"/>
              </a:solidFill>
              <a:round/>
              <a:headEnd/>
              <a:tailEnd/>
            </a:ln>
          </p:spPr>
          <p:txBody>
            <a:bodyPr/>
            <a:lstStyle/>
            <a:p>
              <a:endParaRPr lang="en-US"/>
            </a:p>
          </p:txBody>
        </p:sp>
        <p:sp>
          <p:nvSpPr>
            <p:cNvPr id="23560" name="Freeform 7"/>
            <p:cNvSpPr>
              <a:spLocks/>
            </p:cNvSpPr>
            <p:nvPr/>
          </p:nvSpPr>
          <p:spPr bwMode="auto">
            <a:xfrm>
              <a:off x="928" y="3497"/>
              <a:ext cx="591" cy="173"/>
            </a:xfrm>
            <a:custGeom>
              <a:avLst/>
              <a:gdLst>
                <a:gd name="T0" fmla="*/ 0 w 1773"/>
                <a:gd name="T1" fmla="*/ 0 h 519"/>
                <a:gd name="T2" fmla="*/ 0 w 1773"/>
                <a:gd name="T3" fmla="*/ 0 h 519"/>
                <a:gd name="T4" fmla="*/ 0 w 1773"/>
                <a:gd name="T5" fmla="*/ 0 h 519"/>
                <a:gd name="T6" fmla="*/ 0 w 1773"/>
                <a:gd name="T7" fmla="*/ 0 h 519"/>
                <a:gd name="T8" fmla="*/ 0 w 1773"/>
                <a:gd name="T9" fmla="*/ 0 h 519"/>
                <a:gd name="T10" fmla="*/ 0 w 1773"/>
                <a:gd name="T11" fmla="*/ 0 h 519"/>
                <a:gd name="T12" fmla="*/ 0 w 1773"/>
                <a:gd name="T13" fmla="*/ 0 h 519"/>
                <a:gd name="T14" fmla="*/ 0 w 1773"/>
                <a:gd name="T15" fmla="*/ 0 h 519"/>
                <a:gd name="T16" fmla="*/ 0 w 1773"/>
                <a:gd name="T17" fmla="*/ 0 h 519"/>
                <a:gd name="T18" fmla="*/ 0 w 1773"/>
                <a:gd name="T19" fmla="*/ 0 h 519"/>
                <a:gd name="T20" fmla="*/ 0 w 1773"/>
                <a:gd name="T21" fmla="*/ 0 h 519"/>
                <a:gd name="T22" fmla="*/ 0 w 1773"/>
                <a:gd name="T23" fmla="*/ 0 h 519"/>
                <a:gd name="T24" fmla="*/ 0 w 1773"/>
                <a:gd name="T25" fmla="*/ 0 h 519"/>
                <a:gd name="T26" fmla="*/ 0 w 1773"/>
                <a:gd name="T27" fmla="*/ 0 h 519"/>
                <a:gd name="T28" fmla="*/ 0 w 1773"/>
                <a:gd name="T29" fmla="*/ 0 h 519"/>
                <a:gd name="T30" fmla="*/ 0 w 1773"/>
                <a:gd name="T31" fmla="*/ 0 h 519"/>
                <a:gd name="T32" fmla="*/ 0 w 1773"/>
                <a:gd name="T33" fmla="*/ 0 h 519"/>
                <a:gd name="T34" fmla="*/ 0 w 1773"/>
                <a:gd name="T35" fmla="*/ 0 h 519"/>
                <a:gd name="T36" fmla="*/ 0 w 1773"/>
                <a:gd name="T37" fmla="*/ 0 h 519"/>
                <a:gd name="T38" fmla="*/ 0 w 1773"/>
                <a:gd name="T39" fmla="*/ 0 h 519"/>
                <a:gd name="T40" fmla="*/ 0 w 1773"/>
                <a:gd name="T41" fmla="*/ 0 h 519"/>
                <a:gd name="T42" fmla="*/ 0 w 1773"/>
                <a:gd name="T43" fmla="*/ 0 h 5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3"/>
                <a:gd name="T67" fmla="*/ 0 h 519"/>
                <a:gd name="T68" fmla="*/ 1773 w 1773"/>
                <a:gd name="T69" fmla="*/ 519 h 5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3" h="519">
                  <a:moveTo>
                    <a:pt x="246" y="0"/>
                  </a:moveTo>
                  <a:lnTo>
                    <a:pt x="246" y="54"/>
                  </a:lnTo>
                  <a:lnTo>
                    <a:pt x="232" y="109"/>
                  </a:lnTo>
                  <a:lnTo>
                    <a:pt x="178" y="191"/>
                  </a:lnTo>
                  <a:lnTo>
                    <a:pt x="136" y="218"/>
                  </a:lnTo>
                  <a:lnTo>
                    <a:pt x="109" y="273"/>
                  </a:lnTo>
                  <a:lnTo>
                    <a:pt x="68" y="328"/>
                  </a:lnTo>
                  <a:lnTo>
                    <a:pt x="0" y="464"/>
                  </a:lnTo>
                  <a:lnTo>
                    <a:pt x="559" y="504"/>
                  </a:lnTo>
                  <a:lnTo>
                    <a:pt x="806" y="519"/>
                  </a:lnTo>
                  <a:lnTo>
                    <a:pt x="1037" y="504"/>
                  </a:lnTo>
                  <a:lnTo>
                    <a:pt x="1229" y="504"/>
                  </a:lnTo>
                  <a:lnTo>
                    <a:pt x="1350" y="519"/>
                  </a:lnTo>
                  <a:lnTo>
                    <a:pt x="1433" y="519"/>
                  </a:lnTo>
                  <a:lnTo>
                    <a:pt x="1542" y="519"/>
                  </a:lnTo>
                  <a:lnTo>
                    <a:pt x="1637" y="504"/>
                  </a:lnTo>
                  <a:lnTo>
                    <a:pt x="1705" y="477"/>
                  </a:lnTo>
                  <a:lnTo>
                    <a:pt x="1746" y="477"/>
                  </a:lnTo>
                  <a:lnTo>
                    <a:pt x="1773" y="368"/>
                  </a:lnTo>
                  <a:lnTo>
                    <a:pt x="1692" y="218"/>
                  </a:lnTo>
                  <a:lnTo>
                    <a:pt x="1610" y="96"/>
                  </a:lnTo>
                  <a:lnTo>
                    <a:pt x="246" y="0"/>
                  </a:lnTo>
                </a:path>
              </a:pathLst>
            </a:custGeom>
            <a:noFill/>
            <a:ln w="0">
              <a:solidFill>
                <a:srgbClr val="000000"/>
              </a:solidFill>
              <a:round/>
              <a:headEnd/>
              <a:tailEnd/>
            </a:ln>
          </p:spPr>
          <p:txBody>
            <a:bodyPr/>
            <a:lstStyle/>
            <a:p>
              <a:endParaRPr lang="en-US"/>
            </a:p>
          </p:txBody>
        </p:sp>
        <p:sp>
          <p:nvSpPr>
            <p:cNvPr id="23561" name="Freeform 8"/>
            <p:cNvSpPr>
              <a:spLocks/>
            </p:cNvSpPr>
            <p:nvPr/>
          </p:nvSpPr>
          <p:spPr bwMode="auto">
            <a:xfrm>
              <a:off x="896" y="3070"/>
              <a:ext cx="1950" cy="572"/>
            </a:xfrm>
            <a:custGeom>
              <a:avLst/>
              <a:gdLst>
                <a:gd name="T0" fmla="*/ 0 w 5851"/>
                <a:gd name="T1" fmla="*/ 0 h 1716"/>
                <a:gd name="T2" fmla="*/ 0 w 5851"/>
                <a:gd name="T3" fmla="*/ 0 h 1716"/>
                <a:gd name="T4" fmla="*/ 0 w 5851"/>
                <a:gd name="T5" fmla="*/ 0 h 1716"/>
                <a:gd name="T6" fmla="*/ 0 w 5851"/>
                <a:gd name="T7" fmla="*/ 0 h 1716"/>
                <a:gd name="T8" fmla="*/ 0 w 5851"/>
                <a:gd name="T9" fmla="*/ 0 h 1716"/>
                <a:gd name="T10" fmla="*/ 0 w 5851"/>
                <a:gd name="T11" fmla="*/ 0 h 1716"/>
                <a:gd name="T12" fmla="*/ 0 w 5851"/>
                <a:gd name="T13" fmla="*/ 0 h 1716"/>
                <a:gd name="T14" fmla="*/ 0 w 5851"/>
                <a:gd name="T15" fmla="*/ 0 h 1716"/>
                <a:gd name="T16" fmla="*/ 0 w 5851"/>
                <a:gd name="T17" fmla="*/ 0 h 1716"/>
                <a:gd name="T18" fmla="*/ 0 w 5851"/>
                <a:gd name="T19" fmla="*/ 0 h 1716"/>
                <a:gd name="T20" fmla="*/ 0 w 5851"/>
                <a:gd name="T21" fmla="*/ 0 h 1716"/>
                <a:gd name="T22" fmla="*/ 0 w 5851"/>
                <a:gd name="T23" fmla="*/ 0 h 1716"/>
                <a:gd name="T24" fmla="*/ 0 w 5851"/>
                <a:gd name="T25" fmla="*/ 0 h 1716"/>
                <a:gd name="T26" fmla="*/ 0 w 5851"/>
                <a:gd name="T27" fmla="*/ 0 h 1716"/>
                <a:gd name="T28" fmla="*/ 0 w 5851"/>
                <a:gd name="T29" fmla="*/ 0 h 1716"/>
                <a:gd name="T30" fmla="*/ 0 w 5851"/>
                <a:gd name="T31" fmla="*/ 0 h 1716"/>
                <a:gd name="T32" fmla="*/ 0 w 5851"/>
                <a:gd name="T33" fmla="*/ 0 h 1716"/>
                <a:gd name="T34" fmla="*/ 0 w 5851"/>
                <a:gd name="T35" fmla="*/ 0 h 1716"/>
                <a:gd name="T36" fmla="*/ 0 w 5851"/>
                <a:gd name="T37" fmla="*/ 0 h 1716"/>
                <a:gd name="T38" fmla="*/ 0 w 5851"/>
                <a:gd name="T39" fmla="*/ 0 h 1716"/>
                <a:gd name="T40" fmla="*/ 0 w 5851"/>
                <a:gd name="T41" fmla="*/ 0 h 1716"/>
                <a:gd name="T42" fmla="*/ 0 w 5851"/>
                <a:gd name="T43" fmla="*/ 0 h 1716"/>
                <a:gd name="T44" fmla="*/ 0 w 5851"/>
                <a:gd name="T45" fmla="*/ 0 h 1716"/>
                <a:gd name="T46" fmla="*/ 0 w 5851"/>
                <a:gd name="T47" fmla="*/ 0 h 1716"/>
                <a:gd name="T48" fmla="*/ 0 w 5851"/>
                <a:gd name="T49" fmla="*/ 0 h 1716"/>
                <a:gd name="T50" fmla="*/ 0 w 5851"/>
                <a:gd name="T51" fmla="*/ 0 h 1716"/>
                <a:gd name="T52" fmla="*/ 0 w 5851"/>
                <a:gd name="T53" fmla="*/ 0 h 1716"/>
                <a:gd name="T54" fmla="*/ 0 w 5851"/>
                <a:gd name="T55" fmla="*/ 0 h 1716"/>
                <a:gd name="T56" fmla="*/ 0 w 5851"/>
                <a:gd name="T57" fmla="*/ 0 h 1716"/>
                <a:gd name="T58" fmla="*/ 0 w 5851"/>
                <a:gd name="T59" fmla="*/ 0 h 1716"/>
                <a:gd name="T60" fmla="*/ 0 w 5851"/>
                <a:gd name="T61" fmla="*/ 0 h 1716"/>
                <a:gd name="T62" fmla="*/ 0 w 5851"/>
                <a:gd name="T63" fmla="*/ 0 h 17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51"/>
                <a:gd name="T97" fmla="*/ 0 h 1716"/>
                <a:gd name="T98" fmla="*/ 5851 w 5851"/>
                <a:gd name="T99" fmla="*/ 1716 h 17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51" h="1716">
                  <a:moveTo>
                    <a:pt x="1228" y="108"/>
                  </a:moveTo>
                  <a:lnTo>
                    <a:pt x="1050" y="149"/>
                  </a:lnTo>
                  <a:lnTo>
                    <a:pt x="901" y="163"/>
                  </a:lnTo>
                  <a:lnTo>
                    <a:pt x="709" y="217"/>
                  </a:lnTo>
                  <a:lnTo>
                    <a:pt x="573" y="313"/>
                  </a:lnTo>
                  <a:lnTo>
                    <a:pt x="423" y="381"/>
                  </a:lnTo>
                  <a:lnTo>
                    <a:pt x="314" y="463"/>
                  </a:lnTo>
                  <a:lnTo>
                    <a:pt x="231" y="491"/>
                  </a:lnTo>
                  <a:lnTo>
                    <a:pt x="204" y="544"/>
                  </a:lnTo>
                  <a:lnTo>
                    <a:pt x="123" y="626"/>
                  </a:lnTo>
                  <a:lnTo>
                    <a:pt x="55" y="734"/>
                  </a:lnTo>
                  <a:lnTo>
                    <a:pt x="14" y="789"/>
                  </a:lnTo>
                  <a:lnTo>
                    <a:pt x="0" y="843"/>
                  </a:lnTo>
                  <a:lnTo>
                    <a:pt x="0" y="898"/>
                  </a:lnTo>
                  <a:lnTo>
                    <a:pt x="0" y="994"/>
                  </a:lnTo>
                  <a:lnTo>
                    <a:pt x="14" y="1021"/>
                  </a:lnTo>
                  <a:lnTo>
                    <a:pt x="27" y="1102"/>
                  </a:lnTo>
                  <a:lnTo>
                    <a:pt x="68" y="1157"/>
                  </a:lnTo>
                  <a:lnTo>
                    <a:pt x="110" y="1212"/>
                  </a:lnTo>
                  <a:lnTo>
                    <a:pt x="150" y="1253"/>
                  </a:lnTo>
                  <a:lnTo>
                    <a:pt x="218" y="1280"/>
                  </a:lnTo>
                  <a:lnTo>
                    <a:pt x="368" y="1334"/>
                  </a:lnTo>
                  <a:lnTo>
                    <a:pt x="654" y="1389"/>
                  </a:lnTo>
                  <a:lnTo>
                    <a:pt x="1022" y="1471"/>
                  </a:lnTo>
                  <a:lnTo>
                    <a:pt x="1309" y="1485"/>
                  </a:lnTo>
                  <a:lnTo>
                    <a:pt x="1392" y="1485"/>
                  </a:lnTo>
                  <a:lnTo>
                    <a:pt x="1445" y="1471"/>
                  </a:lnTo>
                  <a:lnTo>
                    <a:pt x="1747" y="1117"/>
                  </a:lnTo>
                  <a:lnTo>
                    <a:pt x="2264" y="1185"/>
                  </a:lnTo>
                  <a:lnTo>
                    <a:pt x="3110" y="1471"/>
                  </a:lnTo>
                  <a:lnTo>
                    <a:pt x="3423" y="1703"/>
                  </a:lnTo>
                  <a:lnTo>
                    <a:pt x="3695" y="1716"/>
                  </a:lnTo>
                  <a:lnTo>
                    <a:pt x="3846" y="1703"/>
                  </a:lnTo>
                  <a:lnTo>
                    <a:pt x="3955" y="1716"/>
                  </a:lnTo>
                  <a:lnTo>
                    <a:pt x="4418" y="1689"/>
                  </a:lnTo>
                  <a:lnTo>
                    <a:pt x="4596" y="1689"/>
                  </a:lnTo>
                  <a:lnTo>
                    <a:pt x="4733" y="1689"/>
                  </a:lnTo>
                  <a:lnTo>
                    <a:pt x="4801" y="1689"/>
                  </a:lnTo>
                  <a:lnTo>
                    <a:pt x="4909" y="1703"/>
                  </a:lnTo>
                  <a:lnTo>
                    <a:pt x="4950" y="1703"/>
                  </a:lnTo>
                  <a:lnTo>
                    <a:pt x="5019" y="1689"/>
                  </a:lnTo>
                  <a:lnTo>
                    <a:pt x="5183" y="1689"/>
                  </a:lnTo>
                  <a:lnTo>
                    <a:pt x="5319" y="1689"/>
                  </a:lnTo>
                  <a:lnTo>
                    <a:pt x="5428" y="1689"/>
                  </a:lnTo>
                  <a:lnTo>
                    <a:pt x="5592" y="1703"/>
                  </a:lnTo>
                  <a:lnTo>
                    <a:pt x="5687" y="1689"/>
                  </a:lnTo>
                  <a:lnTo>
                    <a:pt x="5851" y="1689"/>
                  </a:lnTo>
                  <a:lnTo>
                    <a:pt x="5851" y="1444"/>
                  </a:lnTo>
                  <a:lnTo>
                    <a:pt x="5838" y="1280"/>
                  </a:lnTo>
                  <a:lnTo>
                    <a:pt x="5838" y="1117"/>
                  </a:lnTo>
                  <a:lnTo>
                    <a:pt x="5796" y="994"/>
                  </a:lnTo>
                  <a:lnTo>
                    <a:pt x="5783" y="830"/>
                  </a:lnTo>
                  <a:lnTo>
                    <a:pt x="5728" y="694"/>
                  </a:lnTo>
                  <a:lnTo>
                    <a:pt x="5700" y="585"/>
                  </a:lnTo>
                  <a:lnTo>
                    <a:pt x="5647" y="476"/>
                  </a:lnTo>
                  <a:lnTo>
                    <a:pt x="5592" y="381"/>
                  </a:lnTo>
                  <a:lnTo>
                    <a:pt x="5524" y="300"/>
                  </a:lnTo>
                  <a:lnTo>
                    <a:pt x="5469" y="245"/>
                  </a:lnTo>
                  <a:lnTo>
                    <a:pt x="5387" y="190"/>
                  </a:lnTo>
                  <a:lnTo>
                    <a:pt x="5292" y="136"/>
                  </a:lnTo>
                  <a:lnTo>
                    <a:pt x="5237" y="95"/>
                  </a:lnTo>
                  <a:lnTo>
                    <a:pt x="5169" y="54"/>
                  </a:lnTo>
                  <a:lnTo>
                    <a:pt x="5101" y="40"/>
                  </a:lnTo>
                  <a:lnTo>
                    <a:pt x="5019" y="0"/>
                  </a:lnTo>
                  <a:lnTo>
                    <a:pt x="1228" y="108"/>
                  </a:lnTo>
                  <a:close/>
                </a:path>
              </a:pathLst>
            </a:custGeom>
            <a:solidFill>
              <a:srgbClr val="0000FF"/>
            </a:solidFill>
            <a:ln w="9525">
              <a:noFill/>
              <a:round/>
              <a:headEnd/>
              <a:tailEnd/>
            </a:ln>
          </p:spPr>
          <p:txBody>
            <a:bodyPr/>
            <a:lstStyle/>
            <a:p>
              <a:endParaRPr lang="en-US"/>
            </a:p>
          </p:txBody>
        </p:sp>
        <p:sp>
          <p:nvSpPr>
            <p:cNvPr id="23562" name="Freeform 9"/>
            <p:cNvSpPr>
              <a:spLocks/>
            </p:cNvSpPr>
            <p:nvPr/>
          </p:nvSpPr>
          <p:spPr bwMode="auto">
            <a:xfrm>
              <a:off x="896" y="3070"/>
              <a:ext cx="1950" cy="572"/>
            </a:xfrm>
            <a:custGeom>
              <a:avLst/>
              <a:gdLst>
                <a:gd name="T0" fmla="*/ 0 w 5851"/>
                <a:gd name="T1" fmla="*/ 0 h 1716"/>
                <a:gd name="T2" fmla="*/ 0 w 5851"/>
                <a:gd name="T3" fmla="*/ 0 h 1716"/>
                <a:gd name="T4" fmla="*/ 0 w 5851"/>
                <a:gd name="T5" fmla="*/ 0 h 1716"/>
                <a:gd name="T6" fmla="*/ 0 w 5851"/>
                <a:gd name="T7" fmla="*/ 0 h 1716"/>
                <a:gd name="T8" fmla="*/ 0 w 5851"/>
                <a:gd name="T9" fmla="*/ 0 h 1716"/>
                <a:gd name="T10" fmla="*/ 0 w 5851"/>
                <a:gd name="T11" fmla="*/ 0 h 1716"/>
                <a:gd name="T12" fmla="*/ 0 w 5851"/>
                <a:gd name="T13" fmla="*/ 0 h 1716"/>
                <a:gd name="T14" fmla="*/ 0 w 5851"/>
                <a:gd name="T15" fmla="*/ 0 h 1716"/>
                <a:gd name="T16" fmla="*/ 0 w 5851"/>
                <a:gd name="T17" fmla="*/ 0 h 1716"/>
                <a:gd name="T18" fmla="*/ 0 w 5851"/>
                <a:gd name="T19" fmla="*/ 0 h 1716"/>
                <a:gd name="T20" fmla="*/ 0 w 5851"/>
                <a:gd name="T21" fmla="*/ 0 h 1716"/>
                <a:gd name="T22" fmla="*/ 0 w 5851"/>
                <a:gd name="T23" fmla="*/ 0 h 1716"/>
                <a:gd name="T24" fmla="*/ 0 w 5851"/>
                <a:gd name="T25" fmla="*/ 0 h 1716"/>
                <a:gd name="T26" fmla="*/ 0 w 5851"/>
                <a:gd name="T27" fmla="*/ 0 h 1716"/>
                <a:gd name="T28" fmla="*/ 0 w 5851"/>
                <a:gd name="T29" fmla="*/ 0 h 1716"/>
                <a:gd name="T30" fmla="*/ 0 w 5851"/>
                <a:gd name="T31" fmla="*/ 0 h 1716"/>
                <a:gd name="T32" fmla="*/ 0 w 5851"/>
                <a:gd name="T33" fmla="*/ 0 h 1716"/>
                <a:gd name="T34" fmla="*/ 0 w 5851"/>
                <a:gd name="T35" fmla="*/ 0 h 1716"/>
                <a:gd name="T36" fmla="*/ 0 w 5851"/>
                <a:gd name="T37" fmla="*/ 0 h 1716"/>
                <a:gd name="T38" fmla="*/ 0 w 5851"/>
                <a:gd name="T39" fmla="*/ 0 h 1716"/>
                <a:gd name="T40" fmla="*/ 0 w 5851"/>
                <a:gd name="T41" fmla="*/ 0 h 1716"/>
                <a:gd name="T42" fmla="*/ 0 w 5851"/>
                <a:gd name="T43" fmla="*/ 0 h 1716"/>
                <a:gd name="T44" fmla="*/ 0 w 5851"/>
                <a:gd name="T45" fmla="*/ 0 h 1716"/>
                <a:gd name="T46" fmla="*/ 0 w 5851"/>
                <a:gd name="T47" fmla="*/ 0 h 1716"/>
                <a:gd name="T48" fmla="*/ 0 w 5851"/>
                <a:gd name="T49" fmla="*/ 0 h 1716"/>
                <a:gd name="T50" fmla="*/ 0 w 5851"/>
                <a:gd name="T51" fmla="*/ 0 h 1716"/>
                <a:gd name="T52" fmla="*/ 0 w 5851"/>
                <a:gd name="T53" fmla="*/ 0 h 1716"/>
                <a:gd name="T54" fmla="*/ 0 w 5851"/>
                <a:gd name="T55" fmla="*/ 0 h 1716"/>
                <a:gd name="T56" fmla="*/ 0 w 5851"/>
                <a:gd name="T57" fmla="*/ 0 h 1716"/>
                <a:gd name="T58" fmla="*/ 0 w 5851"/>
                <a:gd name="T59" fmla="*/ 0 h 1716"/>
                <a:gd name="T60" fmla="*/ 0 w 5851"/>
                <a:gd name="T61" fmla="*/ 0 h 1716"/>
                <a:gd name="T62" fmla="*/ 0 w 5851"/>
                <a:gd name="T63" fmla="*/ 0 h 17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51"/>
                <a:gd name="T97" fmla="*/ 0 h 1716"/>
                <a:gd name="T98" fmla="*/ 5851 w 5851"/>
                <a:gd name="T99" fmla="*/ 1716 h 17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51" h="1716">
                  <a:moveTo>
                    <a:pt x="1228" y="108"/>
                  </a:moveTo>
                  <a:lnTo>
                    <a:pt x="1050" y="149"/>
                  </a:lnTo>
                  <a:lnTo>
                    <a:pt x="901" y="163"/>
                  </a:lnTo>
                  <a:lnTo>
                    <a:pt x="709" y="217"/>
                  </a:lnTo>
                  <a:lnTo>
                    <a:pt x="573" y="313"/>
                  </a:lnTo>
                  <a:lnTo>
                    <a:pt x="423" y="381"/>
                  </a:lnTo>
                  <a:lnTo>
                    <a:pt x="314" y="463"/>
                  </a:lnTo>
                  <a:lnTo>
                    <a:pt x="231" y="491"/>
                  </a:lnTo>
                  <a:lnTo>
                    <a:pt x="204" y="544"/>
                  </a:lnTo>
                  <a:lnTo>
                    <a:pt x="123" y="626"/>
                  </a:lnTo>
                  <a:lnTo>
                    <a:pt x="55" y="734"/>
                  </a:lnTo>
                  <a:lnTo>
                    <a:pt x="14" y="789"/>
                  </a:lnTo>
                  <a:lnTo>
                    <a:pt x="0" y="843"/>
                  </a:lnTo>
                  <a:lnTo>
                    <a:pt x="0" y="898"/>
                  </a:lnTo>
                  <a:lnTo>
                    <a:pt x="0" y="994"/>
                  </a:lnTo>
                  <a:lnTo>
                    <a:pt x="14" y="1021"/>
                  </a:lnTo>
                  <a:lnTo>
                    <a:pt x="27" y="1102"/>
                  </a:lnTo>
                  <a:lnTo>
                    <a:pt x="68" y="1157"/>
                  </a:lnTo>
                  <a:lnTo>
                    <a:pt x="110" y="1212"/>
                  </a:lnTo>
                  <a:lnTo>
                    <a:pt x="150" y="1253"/>
                  </a:lnTo>
                  <a:lnTo>
                    <a:pt x="218" y="1280"/>
                  </a:lnTo>
                  <a:lnTo>
                    <a:pt x="368" y="1334"/>
                  </a:lnTo>
                  <a:lnTo>
                    <a:pt x="654" y="1389"/>
                  </a:lnTo>
                  <a:lnTo>
                    <a:pt x="1022" y="1471"/>
                  </a:lnTo>
                  <a:lnTo>
                    <a:pt x="1309" y="1485"/>
                  </a:lnTo>
                  <a:lnTo>
                    <a:pt x="1392" y="1485"/>
                  </a:lnTo>
                  <a:lnTo>
                    <a:pt x="1445" y="1471"/>
                  </a:lnTo>
                  <a:lnTo>
                    <a:pt x="1747" y="1117"/>
                  </a:lnTo>
                  <a:lnTo>
                    <a:pt x="2264" y="1185"/>
                  </a:lnTo>
                  <a:lnTo>
                    <a:pt x="3110" y="1471"/>
                  </a:lnTo>
                  <a:lnTo>
                    <a:pt x="3423" y="1703"/>
                  </a:lnTo>
                  <a:lnTo>
                    <a:pt x="3695" y="1716"/>
                  </a:lnTo>
                  <a:lnTo>
                    <a:pt x="3846" y="1703"/>
                  </a:lnTo>
                  <a:lnTo>
                    <a:pt x="3955" y="1716"/>
                  </a:lnTo>
                  <a:lnTo>
                    <a:pt x="4418" y="1689"/>
                  </a:lnTo>
                  <a:lnTo>
                    <a:pt x="4596" y="1689"/>
                  </a:lnTo>
                  <a:lnTo>
                    <a:pt x="4733" y="1689"/>
                  </a:lnTo>
                  <a:lnTo>
                    <a:pt x="4801" y="1689"/>
                  </a:lnTo>
                  <a:lnTo>
                    <a:pt x="4909" y="1703"/>
                  </a:lnTo>
                  <a:lnTo>
                    <a:pt x="4950" y="1703"/>
                  </a:lnTo>
                  <a:lnTo>
                    <a:pt x="5019" y="1689"/>
                  </a:lnTo>
                  <a:lnTo>
                    <a:pt x="5183" y="1689"/>
                  </a:lnTo>
                  <a:lnTo>
                    <a:pt x="5319" y="1689"/>
                  </a:lnTo>
                  <a:lnTo>
                    <a:pt x="5428" y="1689"/>
                  </a:lnTo>
                  <a:lnTo>
                    <a:pt x="5592" y="1703"/>
                  </a:lnTo>
                  <a:lnTo>
                    <a:pt x="5687" y="1689"/>
                  </a:lnTo>
                  <a:lnTo>
                    <a:pt x="5851" y="1689"/>
                  </a:lnTo>
                  <a:lnTo>
                    <a:pt x="5851" y="1444"/>
                  </a:lnTo>
                  <a:lnTo>
                    <a:pt x="5838" y="1280"/>
                  </a:lnTo>
                  <a:lnTo>
                    <a:pt x="5838" y="1117"/>
                  </a:lnTo>
                  <a:lnTo>
                    <a:pt x="5796" y="994"/>
                  </a:lnTo>
                  <a:lnTo>
                    <a:pt x="5783" y="830"/>
                  </a:lnTo>
                  <a:lnTo>
                    <a:pt x="5728" y="694"/>
                  </a:lnTo>
                  <a:lnTo>
                    <a:pt x="5700" y="585"/>
                  </a:lnTo>
                  <a:lnTo>
                    <a:pt x="5647" y="476"/>
                  </a:lnTo>
                  <a:lnTo>
                    <a:pt x="5592" y="381"/>
                  </a:lnTo>
                  <a:lnTo>
                    <a:pt x="5524" y="300"/>
                  </a:lnTo>
                  <a:lnTo>
                    <a:pt x="5469" y="245"/>
                  </a:lnTo>
                  <a:lnTo>
                    <a:pt x="5387" y="190"/>
                  </a:lnTo>
                  <a:lnTo>
                    <a:pt x="5292" y="136"/>
                  </a:lnTo>
                  <a:lnTo>
                    <a:pt x="5237" y="95"/>
                  </a:lnTo>
                  <a:lnTo>
                    <a:pt x="5169" y="54"/>
                  </a:lnTo>
                  <a:lnTo>
                    <a:pt x="5101" y="40"/>
                  </a:lnTo>
                  <a:lnTo>
                    <a:pt x="5019" y="0"/>
                  </a:lnTo>
                  <a:lnTo>
                    <a:pt x="1228" y="108"/>
                  </a:lnTo>
                </a:path>
              </a:pathLst>
            </a:custGeom>
            <a:noFill/>
            <a:ln w="0">
              <a:solidFill>
                <a:srgbClr val="000000"/>
              </a:solidFill>
              <a:round/>
              <a:headEnd/>
              <a:tailEnd/>
            </a:ln>
          </p:spPr>
          <p:txBody>
            <a:bodyPr/>
            <a:lstStyle/>
            <a:p>
              <a:endParaRPr lang="en-US"/>
            </a:p>
          </p:txBody>
        </p:sp>
        <p:sp>
          <p:nvSpPr>
            <p:cNvPr id="23563" name="Freeform 10"/>
            <p:cNvSpPr>
              <a:spLocks/>
            </p:cNvSpPr>
            <p:nvPr/>
          </p:nvSpPr>
          <p:spPr bwMode="auto">
            <a:xfrm>
              <a:off x="896" y="3070"/>
              <a:ext cx="1950" cy="572"/>
            </a:xfrm>
            <a:custGeom>
              <a:avLst/>
              <a:gdLst>
                <a:gd name="T0" fmla="*/ 0 w 5851"/>
                <a:gd name="T1" fmla="*/ 0 h 1716"/>
                <a:gd name="T2" fmla="*/ 0 w 5851"/>
                <a:gd name="T3" fmla="*/ 0 h 1716"/>
                <a:gd name="T4" fmla="*/ 0 w 5851"/>
                <a:gd name="T5" fmla="*/ 0 h 1716"/>
                <a:gd name="T6" fmla="*/ 0 w 5851"/>
                <a:gd name="T7" fmla="*/ 0 h 1716"/>
                <a:gd name="T8" fmla="*/ 0 w 5851"/>
                <a:gd name="T9" fmla="*/ 0 h 1716"/>
                <a:gd name="T10" fmla="*/ 0 w 5851"/>
                <a:gd name="T11" fmla="*/ 0 h 1716"/>
                <a:gd name="T12" fmla="*/ 0 w 5851"/>
                <a:gd name="T13" fmla="*/ 0 h 1716"/>
                <a:gd name="T14" fmla="*/ 0 w 5851"/>
                <a:gd name="T15" fmla="*/ 0 h 1716"/>
                <a:gd name="T16" fmla="*/ 0 w 5851"/>
                <a:gd name="T17" fmla="*/ 0 h 1716"/>
                <a:gd name="T18" fmla="*/ 0 w 5851"/>
                <a:gd name="T19" fmla="*/ 0 h 1716"/>
                <a:gd name="T20" fmla="*/ 0 w 5851"/>
                <a:gd name="T21" fmla="*/ 0 h 1716"/>
                <a:gd name="T22" fmla="*/ 0 w 5851"/>
                <a:gd name="T23" fmla="*/ 0 h 1716"/>
                <a:gd name="T24" fmla="*/ 0 w 5851"/>
                <a:gd name="T25" fmla="*/ 0 h 1716"/>
                <a:gd name="T26" fmla="*/ 0 w 5851"/>
                <a:gd name="T27" fmla="*/ 0 h 1716"/>
                <a:gd name="T28" fmla="*/ 0 w 5851"/>
                <a:gd name="T29" fmla="*/ 0 h 1716"/>
                <a:gd name="T30" fmla="*/ 0 w 5851"/>
                <a:gd name="T31" fmla="*/ 0 h 1716"/>
                <a:gd name="T32" fmla="*/ 0 w 5851"/>
                <a:gd name="T33" fmla="*/ 0 h 1716"/>
                <a:gd name="T34" fmla="*/ 0 w 5851"/>
                <a:gd name="T35" fmla="*/ 0 h 1716"/>
                <a:gd name="T36" fmla="*/ 0 w 5851"/>
                <a:gd name="T37" fmla="*/ 0 h 1716"/>
                <a:gd name="T38" fmla="*/ 0 w 5851"/>
                <a:gd name="T39" fmla="*/ 0 h 1716"/>
                <a:gd name="T40" fmla="*/ 0 w 5851"/>
                <a:gd name="T41" fmla="*/ 0 h 1716"/>
                <a:gd name="T42" fmla="*/ 0 w 5851"/>
                <a:gd name="T43" fmla="*/ 0 h 1716"/>
                <a:gd name="T44" fmla="*/ 0 w 5851"/>
                <a:gd name="T45" fmla="*/ 0 h 1716"/>
                <a:gd name="T46" fmla="*/ 0 w 5851"/>
                <a:gd name="T47" fmla="*/ 0 h 1716"/>
                <a:gd name="T48" fmla="*/ 0 w 5851"/>
                <a:gd name="T49" fmla="*/ 0 h 1716"/>
                <a:gd name="T50" fmla="*/ 0 w 5851"/>
                <a:gd name="T51" fmla="*/ 0 h 1716"/>
                <a:gd name="T52" fmla="*/ 0 w 5851"/>
                <a:gd name="T53" fmla="*/ 0 h 1716"/>
                <a:gd name="T54" fmla="*/ 0 w 5851"/>
                <a:gd name="T55" fmla="*/ 0 h 1716"/>
                <a:gd name="T56" fmla="*/ 0 w 5851"/>
                <a:gd name="T57" fmla="*/ 0 h 1716"/>
                <a:gd name="T58" fmla="*/ 0 w 5851"/>
                <a:gd name="T59" fmla="*/ 0 h 1716"/>
                <a:gd name="T60" fmla="*/ 0 w 5851"/>
                <a:gd name="T61" fmla="*/ 0 h 1716"/>
                <a:gd name="T62" fmla="*/ 0 w 5851"/>
                <a:gd name="T63" fmla="*/ 0 h 17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51"/>
                <a:gd name="T97" fmla="*/ 0 h 1716"/>
                <a:gd name="T98" fmla="*/ 5851 w 5851"/>
                <a:gd name="T99" fmla="*/ 1716 h 17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51" h="1716">
                  <a:moveTo>
                    <a:pt x="1228" y="108"/>
                  </a:moveTo>
                  <a:lnTo>
                    <a:pt x="1050" y="149"/>
                  </a:lnTo>
                  <a:lnTo>
                    <a:pt x="901" y="163"/>
                  </a:lnTo>
                  <a:lnTo>
                    <a:pt x="709" y="217"/>
                  </a:lnTo>
                  <a:lnTo>
                    <a:pt x="573" y="313"/>
                  </a:lnTo>
                  <a:lnTo>
                    <a:pt x="423" y="381"/>
                  </a:lnTo>
                  <a:lnTo>
                    <a:pt x="314" y="463"/>
                  </a:lnTo>
                  <a:lnTo>
                    <a:pt x="231" y="491"/>
                  </a:lnTo>
                  <a:lnTo>
                    <a:pt x="204" y="544"/>
                  </a:lnTo>
                  <a:lnTo>
                    <a:pt x="123" y="626"/>
                  </a:lnTo>
                  <a:lnTo>
                    <a:pt x="55" y="734"/>
                  </a:lnTo>
                  <a:lnTo>
                    <a:pt x="14" y="789"/>
                  </a:lnTo>
                  <a:lnTo>
                    <a:pt x="0" y="843"/>
                  </a:lnTo>
                  <a:lnTo>
                    <a:pt x="0" y="898"/>
                  </a:lnTo>
                  <a:lnTo>
                    <a:pt x="0" y="994"/>
                  </a:lnTo>
                  <a:lnTo>
                    <a:pt x="14" y="1021"/>
                  </a:lnTo>
                  <a:lnTo>
                    <a:pt x="27" y="1102"/>
                  </a:lnTo>
                  <a:lnTo>
                    <a:pt x="68" y="1157"/>
                  </a:lnTo>
                  <a:lnTo>
                    <a:pt x="110" y="1212"/>
                  </a:lnTo>
                  <a:lnTo>
                    <a:pt x="150" y="1253"/>
                  </a:lnTo>
                  <a:lnTo>
                    <a:pt x="218" y="1280"/>
                  </a:lnTo>
                  <a:lnTo>
                    <a:pt x="368" y="1334"/>
                  </a:lnTo>
                  <a:lnTo>
                    <a:pt x="654" y="1389"/>
                  </a:lnTo>
                  <a:lnTo>
                    <a:pt x="1022" y="1471"/>
                  </a:lnTo>
                  <a:lnTo>
                    <a:pt x="1309" y="1485"/>
                  </a:lnTo>
                  <a:lnTo>
                    <a:pt x="1392" y="1485"/>
                  </a:lnTo>
                  <a:lnTo>
                    <a:pt x="1445" y="1471"/>
                  </a:lnTo>
                  <a:lnTo>
                    <a:pt x="1747" y="1117"/>
                  </a:lnTo>
                  <a:lnTo>
                    <a:pt x="2264" y="1185"/>
                  </a:lnTo>
                  <a:lnTo>
                    <a:pt x="3110" y="1471"/>
                  </a:lnTo>
                  <a:lnTo>
                    <a:pt x="3423" y="1703"/>
                  </a:lnTo>
                  <a:lnTo>
                    <a:pt x="3695" y="1716"/>
                  </a:lnTo>
                  <a:lnTo>
                    <a:pt x="3846" y="1703"/>
                  </a:lnTo>
                  <a:lnTo>
                    <a:pt x="3955" y="1716"/>
                  </a:lnTo>
                  <a:lnTo>
                    <a:pt x="4418" y="1689"/>
                  </a:lnTo>
                  <a:lnTo>
                    <a:pt x="4596" y="1689"/>
                  </a:lnTo>
                  <a:lnTo>
                    <a:pt x="4733" y="1689"/>
                  </a:lnTo>
                  <a:lnTo>
                    <a:pt x="4801" y="1689"/>
                  </a:lnTo>
                  <a:lnTo>
                    <a:pt x="4909" y="1703"/>
                  </a:lnTo>
                  <a:lnTo>
                    <a:pt x="4950" y="1703"/>
                  </a:lnTo>
                  <a:lnTo>
                    <a:pt x="5019" y="1689"/>
                  </a:lnTo>
                  <a:lnTo>
                    <a:pt x="5183" y="1689"/>
                  </a:lnTo>
                  <a:lnTo>
                    <a:pt x="5319" y="1689"/>
                  </a:lnTo>
                  <a:lnTo>
                    <a:pt x="5428" y="1689"/>
                  </a:lnTo>
                  <a:lnTo>
                    <a:pt x="5592" y="1703"/>
                  </a:lnTo>
                  <a:lnTo>
                    <a:pt x="5687" y="1689"/>
                  </a:lnTo>
                  <a:lnTo>
                    <a:pt x="5851" y="1689"/>
                  </a:lnTo>
                  <a:lnTo>
                    <a:pt x="5851" y="1444"/>
                  </a:lnTo>
                  <a:lnTo>
                    <a:pt x="5838" y="1280"/>
                  </a:lnTo>
                  <a:lnTo>
                    <a:pt x="5838" y="1117"/>
                  </a:lnTo>
                  <a:lnTo>
                    <a:pt x="5796" y="994"/>
                  </a:lnTo>
                  <a:lnTo>
                    <a:pt x="5783" y="830"/>
                  </a:lnTo>
                  <a:lnTo>
                    <a:pt x="5728" y="694"/>
                  </a:lnTo>
                  <a:lnTo>
                    <a:pt x="5700" y="585"/>
                  </a:lnTo>
                  <a:lnTo>
                    <a:pt x="5647" y="476"/>
                  </a:lnTo>
                  <a:lnTo>
                    <a:pt x="5592" y="381"/>
                  </a:lnTo>
                  <a:lnTo>
                    <a:pt x="5524" y="300"/>
                  </a:lnTo>
                  <a:lnTo>
                    <a:pt x="5469" y="245"/>
                  </a:lnTo>
                  <a:lnTo>
                    <a:pt x="5387" y="190"/>
                  </a:lnTo>
                  <a:lnTo>
                    <a:pt x="5292" y="136"/>
                  </a:lnTo>
                  <a:lnTo>
                    <a:pt x="5237" y="95"/>
                  </a:lnTo>
                  <a:lnTo>
                    <a:pt x="5169" y="54"/>
                  </a:lnTo>
                  <a:lnTo>
                    <a:pt x="5101" y="40"/>
                  </a:lnTo>
                  <a:lnTo>
                    <a:pt x="5019" y="0"/>
                  </a:lnTo>
                  <a:lnTo>
                    <a:pt x="1228" y="108"/>
                  </a:lnTo>
                </a:path>
              </a:pathLst>
            </a:custGeom>
            <a:noFill/>
            <a:ln w="0">
              <a:solidFill>
                <a:srgbClr val="000000"/>
              </a:solidFill>
              <a:round/>
              <a:headEnd/>
              <a:tailEnd/>
            </a:ln>
          </p:spPr>
          <p:txBody>
            <a:bodyPr/>
            <a:lstStyle/>
            <a:p>
              <a:endParaRPr lang="en-US"/>
            </a:p>
          </p:txBody>
        </p:sp>
        <p:sp>
          <p:nvSpPr>
            <p:cNvPr id="23564" name="Freeform 11"/>
            <p:cNvSpPr>
              <a:spLocks/>
            </p:cNvSpPr>
            <p:nvPr/>
          </p:nvSpPr>
          <p:spPr bwMode="auto">
            <a:xfrm>
              <a:off x="1246" y="2292"/>
              <a:ext cx="1437" cy="1091"/>
            </a:xfrm>
            <a:custGeom>
              <a:avLst/>
              <a:gdLst>
                <a:gd name="T0" fmla="*/ 0 w 4310"/>
                <a:gd name="T1" fmla="*/ 0 h 3272"/>
                <a:gd name="T2" fmla="*/ 0 w 4310"/>
                <a:gd name="T3" fmla="*/ 0 h 3272"/>
                <a:gd name="T4" fmla="*/ 0 w 4310"/>
                <a:gd name="T5" fmla="*/ 0 h 3272"/>
                <a:gd name="T6" fmla="*/ 0 w 4310"/>
                <a:gd name="T7" fmla="*/ 0 h 3272"/>
                <a:gd name="T8" fmla="*/ 0 w 4310"/>
                <a:gd name="T9" fmla="*/ 0 h 3272"/>
                <a:gd name="T10" fmla="*/ 0 w 4310"/>
                <a:gd name="T11" fmla="*/ 0 h 3272"/>
                <a:gd name="T12" fmla="*/ 0 w 4310"/>
                <a:gd name="T13" fmla="*/ 0 h 3272"/>
                <a:gd name="T14" fmla="*/ 0 w 4310"/>
                <a:gd name="T15" fmla="*/ 0 h 3272"/>
                <a:gd name="T16" fmla="*/ 0 w 4310"/>
                <a:gd name="T17" fmla="*/ 0 h 3272"/>
                <a:gd name="T18" fmla="*/ 0 w 4310"/>
                <a:gd name="T19" fmla="*/ 0 h 3272"/>
                <a:gd name="T20" fmla="*/ 0 w 4310"/>
                <a:gd name="T21" fmla="*/ 0 h 3272"/>
                <a:gd name="T22" fmla="*/ 0 w 4310"/>
                <a:gd name="T23" fmla="*/ 0 h 3272"/>
                <a:gd name="T24" fmla="*/ 0 w 4310"/>
                <a:gd name="T25" fmla="*/ 0 h 3272"/>
                <a:gd name="T26" fmla="*/ 0 w 4310"/>
                <a:gd name="T27" fmla="*/ 0 h 3272"/>
                <a:gd name="T28" fmla="*/ 0 w 4310"/>
                <a:gd name="T29" fmla="*/ 0 h 3272"/>
                <a:gd name="T30" fmla="*/ 0 w 4310"/>
                <a:gd name="T31" fmla="*/ 0 h 3272"/>
                <a:gd name="T32" fmla="*/ 0 w 4310"/>
                <a:gd name="T33" fmla="*/ 0 h 3272"/>
                <a:gd name="T34" fmla="*/ 0 w 4310"/>
                <a:gd name="T35" fmla="*/ 0 h 3272"/>
                <a:gd name="T36" fmla="*/ 0 w 4310"/>
                <a:gd name="T37" fmla="*/ 0 h 3272"/>
                <a:gd name="T38" fmla="*/ 0 w 4310"/>
                <a:gd name="T39" fmla="*/ 0 h 3272"/>
                <a:gd name="T40" fmla="*/ 0 w 4310"/>
                <a:gd name="T41" fmla="*/ 0 h 3272"/>
                <a:gd name="T42" fmla="*/ 0 w 4310"/>
                <a:gd name="T43" fmla="*/ 0 h 3272"/>
                <a:gd name="T44" fmla="*/ 0 w 4310"/>
                <a:gd name="T45" fmla="*/ 0 h 3272"/>
                <a:gd name="T46" fmla="*/ 0 w 4310"/>
                <a:gd name="T47" fmla="*/ 0 h 3272"/>
                <a:gd name="T48" fmla="*/ 0 w 4310"/>
                <a:gd name="T49" fmla="*/ 0 h 3272"/>
                <a:gd name="T50" fmla="*/ 0 w 4310"/>
                <a:gd name="T51" fmla="*/ 0 h 3272"/>
                <a:gd name="T52" fmla="*/ 0 w 4310"/>
                <a:gd name="T53" fmla="*/ 0 h 3272"/>
                <a:gd name="T54" fmla="*/ 0 w 4310"/>
                <a:gd name="T55" fmla="*/ 0 h 3272"/>
                <a:gd name="T56" fmla="*/ 0 w 4310"/>
                <a:gd name="T57" fmla="*/ 0 h 3272"/>
                <a:gd name="T58" fmla="*/ 0 w 4310"/>
                <a:gd name="T59" fmla="*/ 0 h 3272"/>
                <a:gd name="T60" fmla="*/ 0 w 4310"/>
                <a:gd name="T61" fmla="*/ 0 h 3272"/>
                <a:gd name="T62" fmla="*/ 0 w 4310"/>
                <a:gd name="T63" fmla="*/ 0 h 3272"/>
                <a:gd name="T64" fmla="*/ 0 w 4310"/>
                <a:gd name="T65" fmla="*/ 0 h 3272"/>
                <a:gd name="T66" fmla="*/ 0 w 4310"/>
                <a:gd name="T67" fmla="*/ 0 h 3272"/>
                <a:gd name="T68" fmla="*/ 0 w 4310"/>
                <a:gd name="T69" fmla="*/ 0 h 3272"/>
                <a:gd name="T70" fmla="*/ 0 w 4310"/>
                <a:gd name="T71" fmla="*/ 0 h 3272"/>
                <a:gd name="T72" fmla="*/ 0 w 4310"/>
                <a:gd name="T73" fmla="*/ 0 h 3272"/>
                <a:gd name="T74" fmla="*/ 0 w 4310"/>
                <a:gd name="T75" fmla="*/ 0 h 3272"/>
                <a:gd name="T76" fmla="*/ 0 w 4310"/>
                <a:gd name="T77" fmla="*/ 0 h 3272"/>
                <a:gd name="T78" fmla="*/ 0 w 4310"/>
                <a:gd name="T79" fmla="*/ 0 h 3272"/>
                <a:gd name="T80" fmla="*/ 0 w 4310"/>
                <a:gd name="T81" fmla="*/ 0 h 3272"/>
                <a:gd name="T82" fmla="*/ 0 w 4310"/>
                <a:gd name="T83" fmla="*/ 0 h 3272"/>
                <a:gd name="T84" fmla="*/ 0 w 4310"/>
                <a:gd name="T85" fmla="*/ 0 h 3272"/>
                <a:gd name="T86" fmla="*/ 0 w 4310"/>
                <a:gd name="T87" fmla="*/ 0 h 3272"/>
                <a:gd name="T88" fmla="*/ 0 w 4310"/>
                <a:gd name="T89" fmla="*/ 0 h 3272"/>
                <a:gd name="T90" fmla="*/ 0 w 4310"/>
                <a:gd name="T91" fmla="*/ 0 h 3272"/>
                <a:gd name="T92" fmla="*/ 0 w 4310"/>
                <a:gd name="T93" fmla="*/ 0 h 3272"/>
                <a:gd name="T94" fmla="*/ 0 w 4310"/>
                <a:gd name="T95" fmla="*/ 0 h 3272"/>
                <a:gd name="T96" fmla="*/ 0 w 4310"/>
                <a:gd name="T97" fmla="*/ 0 h 3272"/>
                <a:gd name="T98" fmla="*/ 0 w 4310"/>
                <a:gd name="T99" fmla="*/ 0 h 3272"/>
                <a:gd name="T100" fmla="*/ 0 w 4310"/>
                <a:gd name="T101" fmla="*/ 0 h 3272"/>
                <a:gd name="T102" fmla="*/ 0 w 4310"/>
                <a:gd name="T103" fmla="*/ 0 h 3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10"/>
                <a:gd name="T157" fmla="*/ 0 h 3272"/>
                <a:gd name="T158" fmla="*/ 4310 w 4310"/>
                <a:gd name="T159" fmla="*/ 3272 h 3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10" h="3272">
                  <a:moveTo>
                    <a:pt x="846" y="641"/>
                  </a:moveTo>
                  <a:lnTo>
                    <a:pt x="765" y="641"/>
                  </a:lnTo>
                  <a:lnTo>
                    <a:pt x="750" y="669"/>
                  </a:lnTo>
                  <a:lnTo>
                    <a:pt x="710" y="669"/>
                  </a:lnTo>
                  <a:lnTo>
                    <a:pt x="682" y="709"/>
                  </a:lnTo>
                  <a:lnTo>
                    <a:pt x="655" y="737"/>
                  </a:lnTo>
                  <a:lnTo>
                    <a:pt x="642" y="792"/>
                  </a:lnTo>
                  <a:lnTo>
                    <a:pt x="642" y="873"/>
                  </a:lnTo>
                  <a:lnTo>
                    <a:pt x="655" y="886"/>
                  </a:lnTo>
                  <a:lnTo>
                    <a:pt x="682" y="928"/>
                  </a:lnTo>
                  <a:lnTo>
                    <a:pt x="697" y="928"/>
                  </a:lnTo>
                  <a:lnTo>
                    <a:pt x="737" y="955"/>
                  </a:lnTo>
                  <a:lnTo>
                    <a:pt x="601" y="1064"/>
                  </a:lnTo>
                  <a:lnTo>
                    <a:pt x="478" y="1145"/>
                  </a:lnTo>
                  <a:lnTo>
                    <a:pt x="382" y="1213"/>
                  </a:lnTo>
                  <a:lnTo>
                    <a:pt x="342" y="1268"/>
                  </a:lnTo>
                  <a:lnTo>
                    <a:pt x="259" y="1351"/>
                  </a:lnTo>
                  <a:lnTo>
                    <a:pt x="151" y="1541"/>
                  </a:lnTo>
                  <a:lnTo>
                    <a:pt x="27" y="1774"/>
                  </a:lnTo>
                  <a:lnTo>
                    <a:pt x="0" y="1910"/>
                  </a:lnTo>
                  <a:lnTo>
                    <a:pt x="0" y="2019"/>
                  </a:lnTo>
                  <a:lnTo>
                    <a:pt x="0" y="2127"/>
                  </a:lnTo>
                  <a:lnTo>
                    <a:pt x="14" y="2237"/>
                  </a:lnTo>
                  <a:lnTo>
                    <a:pt x="27" y="2305"/>
                  </a:lnTo>
                  <a:lnTo>
                    <a:pt x="68" y="2373"/>
                  </a:lnTo>
                  <a:lnTo>
                    <a:pt x="123" y="2482"/>
                  </a:lnTo>
                  <a:lnTo>
                    <a:pt x="164" y="2537"/>
                  </a:lnTo>
                  <a:lnTo>
                    <a:pt x="206" y="2592"/>
                  </a:lnTo>
                  <a:lnTo>
                    <a:pt x="259" y="2646"/>
                  </a:lnTo>
                  <a:lnTo>
                    <a:pt x="369" y="2741"/>
                  </a:lnTo>
                  <a:lnTo>
                    <a:pt x="423" y="2769"/>
                  </a:lnTo>
                  <a:lnTo>
                    <a:pt x="546" y="2877"/>
                  </a:lnTo>
                  <a:lnTo>
                    <a:pt x="601" y="2905"/>
                  </a:lnTo>
                  <a:lnTo>
                    <a:pt x="750" y="2972"/>
                  </a:lnTo>
                  <a:lnTo>
                    <a:pt x="860" y="2999"/>
                  </a:lnTo>
                  <a:lnTo>
                    <a:pt x="969" y="3012"/>
                  </a:lnTo>
                  <a:lnTo>
                    <a:pt x="1065" y="3012"/>
                  </a:lnTo>
                  <a:lnTo>
                    <a:pt x="1118" y="3012"/>
                  </a:lnTo>
                  <a:lnTo>
                    <a:pt x="1160" y="3012"/>
                  </a:lnTo>
                  <a:lnTo>
                    <a:pt x="1228" y="3082"/>
                  </a:lnTo>
                  <a:lnTo>
                    <a:pt x="1365" y="3122"/>
                  </a:lnTo>
                  <a:lnTo>
                    <a:pt x="1488" y="3176"/>
                  </a:lnTo>
                  <a:lnTo>
                    <a:pt x="1637" y="3218"/>
                  </a:lnTo>
                  <a:lnTo>
                    <a:pt x="2115" y="3272"/>
                  </a:lnTo>
                  <a:lnTo>
                    <a:pt x="2482" y="3272"/>
                  </a:lnTo>
                  <a:lnTo>
                    <a:pt x="2605" y="3272"/>
                  </a:lnTo>
                  <a:lnTo>
                    <a:pt x="2713" y="3272"/>
                  </a:lnTo>
                  <a:lnTo>
                    <a:pt x="2768" y="3231"/>
                  </a:lnTo>
                  <a:lnTo>
                    <a:pt x="2864" y="3190"/>
                  </a:lnTo>
                  <a:lnTo>
                    <a:pt x="2918" y="3176"/>
                  </a:lnTo>
                  <a:lnTo>
                    <a:pt x="3000" y="3135"/>
                  </a:lnTo>
                  <a:lnTo>
                    <a:pt x="3028" y="3108"/>
                  </a:lnTo>
                  <a:lnTo>
                    <a:pt x="3055" y="3067"/>
                  </a:lnTo>
                  <a:lnTo>
                    <a:pt x="3205" y="3027"/>
                  </a:lnTo>
                  <a:lnTo>
                    <a:pt x="3328" y="2999"/>
                  </a:lnTo>
                  <a:lnTo>
                    <a:pt x="3478" y="2918"/>
                  </a:lnTo>
                  <a:lnTo>
                    <a:pt x="3600" y="2864"/>
                  </a:lnTo>
                  <a:lnTo>
                    <a:pt x="3751" y="2756"/>
                  </a:lnTo>
                  <a:lnTo>
                    <a:pt x="3874" y="2605"/>
                  </a:lnTo>
                  <a:lnTo>
                    <a:pt x="4010" y="2482"/>
                  </a:lnTo>
                  <a:lnTo>
                    <a:pt x="4106" y="2305"/>
                  </a:lnTo>
                  <a:lnTo>
                    <a:pt x="4187" y="2114"/>
                  </a:lnTo>
                  <a:lnTo>
                    <a:pt x="4242" y="1991"/>
                  </a:lnTo>
                  <a:lnTo>
                    <a:pt x="4269" y="1896"/>
                  </a:lnTo>
                  <a:lnTo>
                    <a:pt x="4282" y="1732"/>
                  </a:lnTo>
                  <a:lnTo>
                    <a:pt x="4310" y="1583"/>
                  </a:lnTo>
                  <a:lnTo>
                    <a:pt x="4269" y="1432"/>
                  </a:lnTo>
                  <a:lnTo>
                    <a:pt x="4227" y="1351"/>
                  </a:lnTo>
                  <a:lnTo>
                    <a:pt x="4174" y="1255"/>
                  </a:lnTo>
                  <a:lnTo>
                    <a:pt x="4078" y="1160"/>
                  </a:lnTo>
                  <a:lnTo>
                    <a:pt x="4023" y="1119"/>
                  </a:lnTo>
                  <a:lnTo>
                    <a:pt x="3969" y="1050"/>
                  </a:lnTo>
                  <a:lnTo>
                    <a:pt x="3874" y="982"/>
                  </a:lnTo>
                  <a:lnTo>
                    <a:pt x="3969" y="941"/>
                  </a:lnTo>
                  <a:lnTo>
                    <a:pt x="3996" y="900"/>
                  </a:lnTo>
                  <a:lnTo>
                    <a:pt x="4010" y="845"/>
                  </a:lnTo>
                  <a:lnTo>
                    <a:pt x="4010" y="818"/>
                  </a:lnTo>
                  <a:lnTo>
                    <a:pt x="3996" y="777"/>
                  </a:lnTo>
                  <a:lnTo>
                    <a:pt x="3914" y="722"/>
                  </a:lnTo>
                  <a:lnTo>
                    <a:pt x="3846" y="682"/>
                  </a:lnTo>
                  <a:lnTo>
                    <a:pt x="3764" y="682"/>
                  </a:lnTo>
                  <a:lnTo>
                    <a:pt x="3655" y="682"/>
                  </a:lnTo>
                  <a:lnTo>
                    <a:pt x="3587" y="709"/>
                  </a:lnTo>
                  <a:lnTo>
                    <a:pt x="3532" y="709"/>
                  </a:lnTo>
                  <a:lnTo>
                    <a:pt x="3546" y="586"/>
                  </a:lnTo>
                  <a:lnTo>
                    <a:pt x="3478" y="464"/>
                  </a:lnTo>
                  <a:lnTo>
                    <a:pt x="3396" y="369"/>
                  </a:lnTo>
                  <a:lnTo>
                    <a:pt x="3341" y="341"/>
                  </a:lnTo>
                  <a:lnTo>
                    <a:pt x="3273" y="286"/>
                  </a:lnTo>
                  <a:lnTo>
                    <a:pt x="3081" y="191"/>
                  </a:lnTo>
                  <a:lnTo>
                    <a:pt x="2864" y="150"/>
                  </a:lnTo>
                  <a:lnTo>
                    <a:pt x="2632" y="55"/>
                  </a:lnTo>
                  <a:lnTo>
                    <a:pt x="2482" y="0"/>
                  </a:lnTo>
                  <a:lnTo>
                    <a:pt x="2222" y="42"/>
                  </a:lnTo>
                  <a:lnTo>
                    <a:pt x="1924" y="95"/>
                  </a:lnTo>
                  <a:lnTo>
                    <a:pt x="1719" y="178"/>
                  </a:lnTo>
                  <a:lnTo>
                    <a:pt x="1596" y="259"/>
                  </a:lnTo>
                  <a:lnTo>
                    <a:pt x="1433" y="341"/>
                  </a:lnTo>
                  <a:lnTo>
                    <a:pt x="1256" y="395"/>
                  </a:lnTo>
                  <a:lnTo>
                    <a:pt x="1133" y="423"/>
                  </a:lnTo>
                  <a:lnTo>
                    <a:pt x="1065" y="478"/>
                  </a:lnTo>
                  <a:lnTo>
                    <a:pt x="1010" y="518"/>
                  </a:lnTo>
                  <a:lnTo>
                    <a:pt x="955" y="559"/>
                  </a:lnTo>
                  <a:lnTo>
                    <a:pt x="887" y="614"/>
                  </a:lnTo>
                  <a:lnTo>
                    <a:pt x="846" y="641"/>
                  </a:lnTo>
                  <a:close/>
                </a:path>
              </a:pathLst>
            </a:custGeom>
            <a:solidFill>
              <a:srgbClr val="FF9A73"/>
            </a:solidFill>
            <a:ln w="9525">
              <a:noFill/>
              <a:round/>
              <a:headEnd/>
              <a:tailEnd/>
            </a:ln>
          </p:spPr>
          <p:txBody>
            <a:bodyPr/>
            <a:lstStyle/>
            <a:p>
              <a:endParaRPr lang="en-US"/>
            </a:p>
          </p:txBody>
        </p:sp>
        <p:sp>
          <p:nvSpPr>
            <p:cNvPr id="23565" name="Freeform 12"/>
            <p:cNvSpPr>
              <a:spLocks/>
            </p:cNvSpPr>
            <p:nvPr/>
          </p:nvSpPr>
          <p:spPr bwMode="auto">
            <a:xfrm>
              <a:off x="1246" y="2292"/>
              <a:ext cx="1437" cy="1091"/>
            </a:xfrm>
            <a:custGeom>
              <a:avLst/>
              <a:gdLst>
                <a:gd name="T0" fmla="*/ 0 w 4310"/>
                <a:gd name="T1" fmla="*/ 0 h 3272"/>
                <a:gd name="T2" fmla="*/ 0 w 4310"/>
                <a:gd name="T3" fmla="*/ 0 h 3272"/>
                <a:gd name="T4" fmla="*/ 0 w 4310"/>
                <a:gd name="T5" fmla="*/ 0 h 3272"/>
                <a:gd name="T6" fmla="*/ 0 w 4310"/>
                <a:gd name="T7" fmla="*/ 0 h 3272"/>
                <a:gd name="T8" fmla="*/ 0 w 4310"/>
                <a:gd name="T9" fmla="*/ 0 h 3272"/>
                <a:gd name="T10" fmla="*/ 0 w 4310"/>
                <a:gd name="T11" fmla="*/ 0 h 3272"/>
                <a:gd name="T12" fmla="*/ 0 w 4310"/>
                <a:gd name="T13" fmla="*/ 0 h 3272"/>
                <a:gd name="T14" fmla="*/ 0 w 4310"/>
                <a:gd name="T15" fmla="*/ 0 h 3272"/>
                <a:gd name="T16" fmla="*/ 0 w 4310"/>
                <a:gd name="T17" fmla="*/ 0 h 3272"/>
                <a:gd name="T18" fmla="*/ 0 w 4310"/>
                <a:gd name="T19" fmla="*/ 0 h 3272"/>
                <a:gd name="T20" fmla="*/ 0 w 4310"/>
                <a:gd name="T21" fmla="*/ 0 h 3272"/>
                <a:gd name="T22" fmla="*/ 0 w 4310"/>
                <a:gd name="T23" fmla="*/ 0 h 3272"/>
                <a:gd name="T24" fmla="*/ 0 w 4310"/>
                <a:gd name="T25" fmla="*/ 0 h 3272"/>
                <a:gd name="T26" fmla="*/ 0 w 4310"/>
                <a:gd name="T27" fmla="*/ 0 h 3272"/>
                <a:gd name="T28" fmla="*/ 0 w 4310"/>
                <a:gd name="T29" fmla="*/ 0 h 3272"/>
                <a:gd name="T30" fmla="*/ 0 w 4310"/>
                <a:gd name="T31" fmla="*/ 0 h 3272"/>
                <a:gd name="T32" fmla="*/ 0 w 4310"/>
                <a:gd name="T33" fmla="*/ 0 h 3272"/>
                <a:gd name="T34" fmla="*/ 0 w 4310"/>
                <a:gd name="T35" fmla="*/ 0 h 3272"/>
                <a:gd name="T36" fmla="*/ 0 w 4310"/>
                <a:gd name="T37" fmla="*/ 0 h 3272"/>
                <a:gd name="T38" fmla="*/ 0 w 4310"/>
                <a:gd name="T39" fmla="*/ 0 h 3272"/>
                <a:gd name="T40" fmla="*/ 0 w 4310"/>
                <a:gd name="T41" fmla="*/ 0 h 3272"/>
                <a:gd name="T42" fmla="*/ 0 w 4310"/>
                <a:gd name="T43" fmla="*/ 0 h 3272"/>
                <a:gd name="T44" fmla="*/ 0 w 4310"/>
                <a:gd name="T45" fmla="*/ 0 h 3272"/>
                <a:gd name="T46" fmla="*/ 0 w 4310"/>
                <a:gd name="T47" fmla="*/ 0 h 3272"/>
                <a:gd name="T48" fmla="*/ 0 w 4310"/>
                <a:gd name="T49" fmla="*/ 0 h 3272"/>
                <a:gd name="T50" fmla="*/ 0 w 4310"/>
                <a:gd name="T51" fmla="*/ 0 h 3272"/>
                <a:gd name="T52" fmla="*/ 0 w 4310"/>
                <a:gd name="T53" fmla="*/ 0 h 3272"/>
                <a:gd name="T54" fmla="*/ 0 w 4310"/>
                <a:gd name="T55" fmla="*/ 0 h 3272"/>
                <a:gd name="T56" fmla="*/ 0 w 4310"/>
                <a:gd name="T57" fmla="*/ 0 h 3272"/>
                <a:gd name="T58" fmla="*/ 0 w 4310"/>
                <a:gd name="T59" fmla="*/ 0 h 3272"/>
                <a:gd name="T60" fmla="*/ 0 w 4310"/>
                <a:gd name="T61" fmla="*/ 0 h 3272"/>
                <a:gd name="T62" fmla="*/ 0 w 4310"/>
                <a:gd name="T63" fmla="*/ 0 h 3272"/>
                <a:gd name="T64" fmla="*/ 0 w 4310"/>
                <a:gd name="T65" fmla="*/ 0 h 3272"/>
                <a:gd name="T66" fmla="*/ 0 w 4310"/>
                <a:gd name="T67" fmla="*/ 0 h 3272"/>
                <a:gd name="T68" fmla="*/ 0 w 4310"/>
                <a:gd name="T69" fmla="*/ 0 h 3272"/>
                <a:gd name="T70" fmla="*/ 0 w 4310"/>
                <a:gd name="T71" fmla="*/ 0 h 3272"/>
                <a:gd name="T72" fmla="*/ 0 w 4310"/>
                <a:gd name="T73" fmla="*/ 0 h 3272"/>
                <a:gd name="T74" fmla="*/ 0 w 4310"/>
                <a:gd name="T75" fmla="*/ 0 h 3272"/>
                <a:gd name="T76" fmla="*/ 0 w 4310"/>
                <a:gd name="T77" fmla="*/ 0 h 3272"/>
                <a:gd name="T78" fmla="*/ 0 w 4310"/>
                <a:gd name="T79" fmla="*/ 0 h 3272"/>
                <a:gd name="T80" fmla="*/ 0 w 4310"/>
                <a:gd name="T81" fmla="*/ 0 h 3272"/>
                <a:gd name="T82" fmla="*/ 0 w 4310"/>
                <a:gd name="T83" fmla="*/ 0 h 3272"/>
                <a:gd name="T84" fmla="*/ 0 w 4310"/>
                <a:gd name="T85" fmla="*/ 0 h 3272"/>
                <a:gd name="T86" fmla="*/ 0 w 4310"/>
                <a:gd name="T87" fmla="*/ 0 h 3272"/>
                <a:gd name="T88" fmla="*/ 0 w 4310"/>
                <a:gd name="T89" fmla="*/ 0 h 3272"/>
                <a:gd name="T90" fmla="*/ 0 w 4310"/>
                <a:gd name="T91" fmla="*/ 0 h 3272"/>
                <a:gd name="T92" fmla="*/ 0 w 4310"/>
                <a:gd name="T93" fmla="*/ 0 h 3272"/>
                <a:gd name="T94" fmla="*/ 0 w 4310"/>
                <a:gd name="T95" fmla="*/ 0 h 3272"/>
                <a:gd name="T96" fmla="*/ 0 w 4310"/>
                <a:gd name="T97" fmla="*/ 0 h 3272"/>
                <a:gd name="T98" fmla="*/ 0 w 4310"/>
                <a:gd name="T99" fmla="*/ 0 h 3272"/>
                <a:gd name="T100" fmla="*/ 0 w 4310"/>
                <a:gd name="T101" fmla="*/ 0 h 3272"/>
                <a:gd name="T102" fmla="*/ 0 w 4310"/>
                <a:gd name="T103" fmla="*/ 0 h 3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10"/>
                <a:gd name="T157" fmla="*/ 0 h 3272"/>
                <a:gd name="T158" fmla="*/ 4310 w 4310"/>
                <a:gd name="T159" fmla="*/ 3272 h 3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10" h="3272">
                  <a:moveTo>
                    <a:pt x="846" y="641"/>
                  </a:moveTo>
                  <a:lnTo>
                    <a:pt x="765" y="641"/>
                  </a:lnTo>
                  <a:lnTo>
                    <a:pt x="750" y="669"/>
                  </a:lnTo>
                  <a:lnTo>
                    <a:pt x="710" y="669"/>
                  </a:lnTo>
                  <a:lnTo>
                    <a:pt x="682" y="709"/>
                  </a:lnTo>
                  <a:lnTo>
                    <a:pt x="655" y="737"/>
                  </a:lnTo>
                  <a:lnTo>
                    <a:pt x="642" y="792"/>
                  </a:lnTo>
                  <a:lnTo>
                    <a:pt x="642" y="873"/>
                  </a:lnTo>
                  <a:lnTo>
                    <a:pt x="655" y="886"/>
                  </a:lnTo>
                  <a:lnTo>
                    <a:pt x="682" y="928"/>
                  </a:lnTo>
                  <a:lnTo>
                    <a:pt x="697" y="928"/>
                  </a:lnTo>
                  <a:lnTo>
                    <a:pt x="737" y="955"/>
                  </a:lnTo>
                  <a:lnTo>
                    <a:pt x="601" y="1064"/>
                  </a:lnTo>
                  <a:lnTo>
                    <a:pt x="478" y="1145"/>
                  </a:lnTo>
                  <a:lnTo>
                    <a:pt x="382" y="1213"/>
                  </a:lnTo>
                  <a:lnTo>
                    <a:pt x="342" y="1268"/>
                  </a:lnTo>
                  <a:lnTo>
                    <a:pt x="259" y="1351"/>
                  </a:lnTo>
                  <a:lnTo>
                    <a:pt x="151" y="1541"/>
                  </a:lnTo>
                  <a:lnTo>
                    <a:pt x="27" y="1774"/>
                  </a:lnTo>
                  <a:lnTo>
                    <a:pt x="0" y="1910"/>
                  </a:lnTo>
                  <a:lnTo>
                    <a:pt x="0" y="2019"/>
                  </a:lnTo>
                  <a:lnTo>
                    <a:pt x="0" y="2127"/>
                  </a:lnTo>
                  <a:lnTo>
                    <a:pt x="14" y="2237"/>
                  </a:lnTo>
                  <a:lnTo>
                    <a:pt x="27" y="2305"/>
                  </a:lnTo>
                  <a:lnTo>
                    <a:pt x="68" y="2373"/>
                  </a:lnTo>
                  <a:lnTo>
                    <a:pt x="123" y="2482"/>
                  </a:lnTo>
                  <a:lnTo>
                    <a:pt x="164" y="2537"/>
                  </a:lnTo>
                  <a:lnTo>
                    <a:pt x="206" y="2592"/>
                  </a:lnTo>
                  <a:lnTo>
                    <a:pt x="259" y="2646"/>
                  </a:lnTo>
                  <a:lnTo>
                    <a:pt x="369" y="2741"/>
                  </a:lnTo>
                  <a:lnTo>
                    <a:pt x="423" y="2769"/>
                  </a:lnTo>
                  <a:lnTo>
                    <a:pt x="546" y="2877"/>
                  </a:lnTo>
                  <a:lnTo>
                    <a:pt x="601" y="2905"/>
                  </a:lnTo>
                  <a:lnTo>
                    <a:pt x="750" y="2972"/>
                  </a:lnTo>
                  <a:lnTo>
                    <a:pt x="860" y="2999"/>
                  </a:lnTo>
                  <a:lnTo>
                    <a:pt x="969" y="3012"/>
                  </a:lnTo>
                  <a:lnTo>
                    <a:pt x="1065" y="3012"/>
                  </a:lnTo>
                  <a:lnTo>
                    <a:pt x="1118" y="3012"/>
                  </a:lnTo>
                  <a:lnTo>
                    <a:pt x="1160" y="3012"/>
                  </a:lnTo>
                  <a:lnTo>
                    <a:pt x="1228" y="3082"/>
                  </a:lnTo>
                  <a:lnTo>
                    <a:pt x="1365" y="3122"/>
                  </a:lnTo>
                  <a:lnTo>
                    <a:pt x="1488" y="3176"/>
                  </a:lnTo>
                  <a:lnTo>
                    <a:pt x="1637" y="3218"/>
                  </a:lnTo>
                  <a:lnTo>
                    <a:pt x="2115" y="3272"/>
                  </a:lnTo>
                  <a:lnTo>
                    <a:pt x="2482" y="3272"/>
                  </a:lnTo>
                  <a:lnTo>
                    <a:pt x="2605" y="3272"/>
                  </a:lnTo>
                  <a:lnTo>
                    <a:pt x="2713" y="3272"/>
                  </a:lnTo>
                  <a:lnTo>
                    <a:pt x="2768" y="3231"/>
                  </a:lnTo>
                  <a:lnTo>
                    <a:pt x="2864" y="3190"/>
                  </a:lnTo>
                  <a:lnTo>
                    <a:pt x="2918" y="3176"/>
                  </a:lnTo>
                  <a:lnTo>
                    <a:pt x="3000" y="3135"/>
                  </a:lnTo>
                  <a:lnTo>
                    <a:pt x="3028" y="3108"/>
                  </a:lnTo>
                  <a:lnTo>
                    <a:pt x="3055" y="3067"/>
                  </a:lnTo>
                  <a:lnTo>
                    <a:pt x="3205" y="3027"/>
                  </a:lnTo>
                  <a:lnTo>
                    <a:pt x="3328" y="2999"/>
                  </a:lnTo>
                  <a:lnTo>
                    <a:pt x="3478" y="2918"/>
                  </a:lnTo>
                  <a:lnTo>
                    <a:pt x="3600" y="2864"/>
                  </a:lnTo>
                  <a:lnTo>
                    <a:pt x="3751" y="2756"/>
                  </a:lnTo>
                  <a:lnTo>
                    <a:pt x="3874" y="2605"/>
                  </a:lnTo>
                  <a:lnTo>
                    <a:pt x="4010" y="2482"/>
                  </a:lnTo>
                  <a:lnTo>
                    <a:pt x="4106" y="2305"/>
                  </a:lnTo>
                  <a:lnTo>
                    <a:pt x="4187" y="2114"/>
                  </a:lnTo>
                  <a:lnTo>
                    <a:pt x="4242" y="1991"/>
                  </a:lnTo>
                  <a:lnTo>
                    <a:pt x="4269" y="1896"/>
                  </a:lnTo>
                  <a:lnTo>
                    <a:pt x="4282" y="1732"/>
                  </a:lnTo>
                  <a:lnTo>
                    <a:pt x="4310" y="1583"/>
                  </a:lnTo>
                  <a:lnTo>
                    <a:pt x="4269" y="1432"/>
                  </a:lnTo>
                  <a:lnTo>
                    <a:pt x="4227" y="1351"/>
                  </a:lnTo>
                  <a:lnTo>
                    <a:pt x="4174" y="1255"/>
                  </a:lnTo>
                  <a:lnTo>
                    <a:pt x="4078" y="1160"/>
                  </a:lnTo>
                  <a:lnTo>
                    <a:pt x="4023" y="1119"/>
                  </a:lnTo>
                  <a:lnTo>
                    <a:pt x="3969" y="1050"/>
                  </a:lnTo>
                  <a:lnTo>
                    <a:pt x="3874" y="982"/>
                  </a:lnTo>
                  <a:lnTo>
                    <a:pt x="3969" y="941"/>
                  </a:lnTo>
                  <a:lnTo>
                    <a:pt x="3996" y="900"/>
                  </a:lnTo>
                  <a:lnTo>
                    <a:pt x="4010" y="845"/>
                  </a:lnTo>
                  <a:lnTo>
                    <a:pt x="4010" y="818"/>
                  </a:lnTo>
                  <a:lnTo>
                    <a:pt x="3996" y="777"/>
                  </a:lnTo>
                  <a:lnTo>
                    <a:pt x="3914" y="722"/>
                  </a:lnTo>
                  <a:lnTo>
                    <a:pt x="3846" y="682"/>
                  </a:lnTo>
                  <a:lnTo>
                    <a:pt x="3764" y="682"/>
                  </a:lnTo>
                  <a:lnTo>
                    <a:pt x="3655" y="682"/>
                  </a:lnTo>
                  <a:lnTo>
                    <a:pt x="3587" y="709"/>
                  </a:lnTo>
                  <a:lnTo>
                    <a:pt x="3532" y="709"/>
                  </a:lnTo>
                  <a:lnTo>
                    <a:pt x="3546" y="586"/>
                  </a:lnTo>
                  <a:lnTo>
                    <a:pt x="3478" y="464"/>
                  </a:lnTo>
                  <a:lnTo>
                    <a:pt x="3396" y="369"/>
                  </a:lnTo>
                  <a:lnTo>
                    <a:pt x="3341" y="341"/>
                  </a:lnTo>
                  <a:lnTo>
                    <a:pt x="3273" y="286"/>
                  </a:lnTo>
                  <a:lnTo>
                    <a:pt x="3081" y="191"/>
                  </a:lnTo>
                  <a:lnTo>
                    <a:pt x="2864" y="150"/>
                  </a:lnTo>
                  <a:lnTo>
                    <a:pt x="2632" y="55"/>
                  </a:lnTo>
                  <a:lnTo>
                    <a:pt x="2482" y="0"/>
                  </a:lnTo>
                  <a:lnTo>
                    <a:pt x="2222" y="42"/>
                  </a:lnTo>
                  <a:lnTo>
                    <a:pt x="1924" y="95"/>
                  </a:lnTo>
                  <a:lnTo>
                    <a:pt x="1719" y="178"/>
                  </a:lnTo>
                  <a:lnTo>
                    <a:pt x="1596" y="259"/>
                  </a:lnTo>
                  <a:lnTo>
                    <a:pt x="1433" y="341"/>
                  </a:lnTo>
                  <a:lnTo>
                    <a:pt x="1256" y="395"/>
                  </a:lnTo>
                  <a:lnTo>
                    <a:pt x="1133" y="423"/>
                  </a:lnTo>
                  <a:lnTo>
                    <a:pt x="1065" y="478"/>
                  </a:lnTo>
                  <a:lnTo>
                    <a:pt x="1010" y="518"/>
                  </a:lnTo>
                  <a:lnTo>
                    <a:pt x="955" y="559"/>
                  </a:lnTo>
                  <a:lnTo>
                    <a:pt x="887" y="614"/>
                  </a:lnTo>
                  <a:lnTo>
                    <a:pt x="846" y="641"/>
                  </a:lnTo>
                </a:path>
              </a:pathLst>
            </a:custGeom>
            <a:noFill/>
            <a:ln w="0">
              <a:solidFill>
                <a:srgbClr val="000000"/>
              </a:solidFill>
              <a:round/>
              <a:headEnd/>
              <a:tailEnd/>
            </a:ln>
          </p:spPr>
          <p:txBody>
            <a:bodyPr/>
            <a:lstStyle/>
            <a:p>
              <a:endParaRPr lang="en-US"/>
            </a:p>
          </p:txBody>
        </p:sp>
        <p:sp>
          <p:nvSpPr>
            <p:cNvPr id="23566" name="Freeform 13"/>
            <p:cNvSpPr>
              <a:spLocks/>
            </p:cNvSpPr>
            <p:nvPr/>
          </p:nvSpPr>
          <p:spPr bwMode="auto">
            <a:xfrm>
              <a:off x="1246" y="2292"/>
              <a:ext cx="1437" cy="1091"/>
            </a:xfrm>
            <a:custGeom>
              <a:avLst/>
              <a:gdLst>
                <a:gd name="T0" fmla="*/ 0 w 4310"/>
                <a:gd name="T1" fmla="*/ 0 h 3272"/>
                <a:gd name="T2" fmla="*/ 0 w 4310"/>
                <a:gd name="T3" fmla="*/ 0 h 3272"/>
                <a:gd name="T4" fmla="*/ 0 w 4310"/>
                <a:gd name="T5" fmla="*/ 0 h 3272"/>
                <a:gd name="T6" fmla="*/ 0 w 4310"/>
                <a:gd name="T7" fmla="*/ 0 h 3272"/>
                <a:gd name="T8" fmla="*/ 0 w 4310"/>
                <a:gd name="T9" fmla="*/ 0 h 3272"/>
                <a:gd name="T10" fmla="*/ 0 w 4310"/>
                <a:gd name="T11" fmla="*/ 0 h 3272"/>
                <a:gd name="T12" fmla="*/ 0 w 4310"/>
                <a:gd name="T13" fmla="*/ 0 h 3272"/>
                <a:gd name="T14" fmla="*/ 0 w 4310"/>
                <a:gd name="T15" fmla="*/ 0 h 3272"/>
                <a:gd name="T16" fmla="*/ 0 w 4310"/>
                <a:gd name="T17" fmla="*/ 0 h 3272"/>
                <a:gd name="T18" fmla="*/ 0 w 4310"/>
                <a:gd name="T19" fmla="*/ 0 h 3272"/>
                <a:gd name="T20" fmla="*/ 0 w 4310"/>
                <a:gd name="T21" fmla="*/ 0 h 3272"/>
                <a:gd name="T22" fmla="*/ 0 w 4310"/>
                <a:gd name="T23" fmla="*/ 0 h 3272"/>
                <a:gd name="T24" fmla="*/ 0 w 4310"/>
                <a:gd name="T25" fmla="*/ 0 h 3272"/>
                <a:gd name="T26" fmla="*/ 0 w 4310"/>
                <a:gd name="T27" fmla="*/ 0 h 3272"/>
                <a:gd name="T28" fmla="*/ 0 w 4310"/>
                <a:gd name="T29" fmla="*/ 0 h 3272"/>
                <a:gd name="T30" fmla="*/ 0 w 4310"/>
                <a:gd name="T31" fmla="*/ 0 h 3272"/>
                <a:gd name="T32" fmla="*/ 0 w 4310"/>
                <a:gd name="T33" fmla="*/ 0 h 3272"/>
                <a:gd name="T34" fmla="*/ 0 w 4310"/>
                <a:gd name="T35" fmla="*/ 0 h 3272"/>
                <a:gd name="T36" fmla="*/ 0 w 4310"/>
                <a:gd name="T37" fmla="*/ 0 h 3272"/>
                <a:gd name="T38" fmla="*/ 0 w 4310"/>
                <a:gd name="T39" fmla="*/ 0 h 3272"/>
                <a:gd name="T40" fmla="*/ 0 w 4310"/>
                <a:gd name="T41" fmla="*/ 0 h 3272"/>
                <a:gd name="T42" fmla="*/ 0 w 4310"/>
                <a:gd name="T43" fmla="*/ 0 h 3272"/>
                <a:gd name="T44" fmla="*/ 0 w 4310"/>
                <a:gd name="T45" fmla="*/ 0 h 3272"/>
                <a:gd name="T46" fmla="*/ 0 w 4310"/>
                <a:gd name="T47" fmla="*/ 0 h 3272"/>
                <a:gd name="T48" fmla="*/ 0 w 4310"/>
                <a:gd name="T49" fmla="*/ 0 h 3272"/>
                <a:gd name="T50" fmla="*/ 0 w 4310"/>
                <a:gd name="T51" fmla="*/ 0 h 3272"/>
                <a:gd name="T52" fmla="*/ 0 w 4310"/>
                <a:gd name="T53" fmla="*/ 0 h 3272"/>
                <a:gd name="T54" fmla="*/ 0 w 4310"/>
                <a:gd name="T55" fmla="*/ 0 h 3272"/>
                <a:gd name="T56" fmla="*/ 0 w 4310"/>
                <a:gd name="T57" fmla="*/ 0 h 3272"/>
                <a:gd name="T58" fmla="*/ 0 w 4310"/>
                <a:gd name="T59" fmla="*/ 0 h 3272"/>
                <a:gd name="T60" fmla="*/ 0 w 4310"/>
                <a:gd name="T61" fmla="*/ 0 h 3272"/>
                <a:gd name="T62" fmla="*/ 0 w 4310"/>
                <a:gd name="T63" fmla="*/ 0 h 3272"/>
                <a:gd name="T64" fmla="*/ 0 w 4310"/>
                <a:gd name="T65" fmla="*/ 0 h 3272"/>
                <a:gd name="T66" fmla="*/ 0 w 4310"/>
                <a:gd name="T67" fmla="*/ 0 h 3272"/>
                <a:gd name="T68" fmla="*/ 0 w 4310"/>
                <a:gd name="T69" fmla="*/ 0 h 3272"/>
                <a:gd name="T70" fmla="*/ 0 w 4310"/>
                <a:gd name="T71" fmla="*/ 0 h 3272"/>
                <a:gd name="T72" fmla="*/ 0 w 4310"/>
                <a:gd name="T73" fmla="*/ 0 h 3272"/>
                <a:gd name="T74" fmla="*/ 0 w 4310"/>
                <a:gd name="T75" fmla="*/ 0 h 3272"/>
                <a:gd name="T76" fmla="*/ 0 w 4310"/>
                <a:gd name="T77" fmla="*/ 0 h 3272"/>
                <a:gd name="T78" fmla="*/ 0 w 4310"/>
                <a:gd name="T79" fmla="*/ 0 h 3272"/>
                <a:gd name="T80" fmla="*/ 0 w 4310"/>
                <a:gd name="T81" fmla="*/ 0 h 3272"/>
                <a:gd name="T82" fmla="*/ 0 w 4310"/>
                <a:gd name="T83" fmla="*/ 0 h 3272"/>
                <a:gd name="T84" fmla="*/ 0 w 4310"/>
                <a:gd name="T85" fmla="*/ 0 h 3272"/>
                <a:gd name="T86" fmla="*/ 0 w 4310"/>
                <a:gd name="T87" fmla="*/ 0 h 3272"/>
                <a:gd name="T88" fmla="*/ 0 w 4310"/>
                <a:gd name="T89" fmla="*/ 0 h 3272"/>
                <a:gd name="T90" fmla="*/ 0 w 4310"/>
                <a:gd name="T91" fmla="*/ 0 h 3272"/>
                <a:gd name="T92" fmla="*/ 0 w 4310"/>
                <a:gd name="T93" fmla="*/ 0 h 3272"/>
                <a:gd name="T94" fmla="*/ 0 w 4310"/>
                <a:gd name="T95" fmla="*/ 0 h 3272"/>
                <a:gd name="T96" fmla="*/ 0 w 4310"/>
                <a:gd name="T97" fmla="*/ 0 h 3272"/>
                <a:gd name="T98" fmla="*/ 0 w 4310"/>
                <a:gd name="T99" fmla="*/ 0 h 3272"/>
                <a:gd name="T100" fmla="*/ 0 w 4310"/>
                <a:gd name="T101" fmla="*/ 0 h 3272"/>
                <a:gd name="T102" fmla="*/ 0 w 4310"/>
                <a:gd name="T103" fmla="*/ 0 h 32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310"/>
                <a:gd name="T157" fmla="*/ 0 h 3272"/>
                <a:gd name="T158" fmla="*/ 4310 w 4310"/>
                <a:gd name="T159" fmla="*/ 3272 h 327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310" h="3272">
                  <a:moveTo>
                    <a:pt x="846" y="641"/>
                  </a:moveTo>
                  <a:lnTo>
                    <a:pt x="765" y="641"/>
                  </a:lnTo>
                  <a:lnTo>
                    <a:pt x="750" y="669"/>
                  </a:lnTo>
                  <a:lnTo>
                    <a:pt x="710" y="669"/>
                  </a:lnTo>
                  <a:lnTo>
                    <a:pt x="682" y="709"/>
                  </a:lnTo>
                  <a:lnTo>
                    <a:pt x="655" y="737"/>
                  </a:lnTo>
                  <a:lnTo>
                    <a:pt x="642" y="792"/>
                  </a:lnTo>
                  <a:lnTo>
                    <a:pt x="642" y="873"/>
                  </a:lnTo>
                  <a:lnTo>
                    <a:pt x="655" y="886"/>
                  </a:lnTo>
                  <a:lnTo>
                    <a:pt x="682" y="928"/>
                  </a:lnTo>
                  <a:lnTo>
                    <a:pt x="697" y="928"/>
                  </a:lnTo>
                  <a:lnTo>
                    <a:pt x="737" y="955"/>
                  </a:lnTo>
                  <a:lnTo>
                    <a:pt x="601" y="1064"/>
                  </a:lnTo>
                  <a:lnTo>
                    <a:pt x="478" y="1145"/>
                  </a:lnTo>
                  <a:lnTo>
                    <a:pt x="382" y="1213"/>
                  </a:lnTo>
                  <a:lnTo>
                    <a:pt x="342" y="1268"/>
                  </a:lnTo>
                  <a:lnTo>
                    <a:pt x="259" y="1351"/>
                  </a:lnTo>
                  <a:lnTo>
                    <a:pt x="151" y="1541"/>
                  </a:lnTo>
                  <a:lnTo>
                    <a:pt x="27" y="1774"/>
                  </a:lnTo>
                  <a:lnTo>
                    <a:pt x="0" y="1910"/>
                  </a:lnTo>
                  <a:lnTo>
                    <a:pt x="0" y="2019"/>
                  </a:lnTo>
                  <a:lnTo>
                    <a:pt x="0" y="2127"/>
                  </a:lnTo>
                  <a:lnTo>
                    <a:pt x="14" y="2237"/>
                  </a:lnTo>
                  <a:lnTo>
                    <a:pt x="27" y="2305"/>
                  </a:lnTo>
                  <a:lnTo>
                    <a:pt x="68" y="2373"/>
                  </a:lnTo>
                  <a:lnTo>
                    <a:pt x="123" y="2482"/>
                  </a:lnTo>
                  <a:lnTo>
                    <a:pt x="164" y="2537"/>
                  </a:lnTo>
                  <a:lnTo>
                    <a:pt x="206" y="2592"/>
                  </a:lnTo>
                  <a:lnTo>
                    <a:pt x="259" y="2646"/>
                  </a:lnTo>
                  <a:lnTo>
                    <a:pt x="369" y="2741"/>
                  </a:lnTo>
                  <a:lnTo>
                    <a:pt x="423" y="2769"/>
                  </a:lnTo>
                  <a:lnTo>
                    <a:pt x="546" y="2877"/>
                  </a:lnTo>
                  <a:lnTo>
                    <a:pt x="601" y="2905"/>
                  </a:lnTo>
                  <a:lnTo>
                    <a:pt x="750" y="2972"/>
                  </a:lnTo>
                  <a:lnTo>
                    <a:pt x="860" y="2999"/>
                  </a:lnTo>
                  <a:lnTo>
                    <a:pt x="969" y="3012"/>
                  </a:lnTo>
                  <a:lnTo>
                    <a:pt x="1065" y="3012"/>
                  </a:lnTo>
                  <a:lnTo>
                    <a:pt x="1118" y="3012"/>
                  </a:lnTo>
                  <a:lnTo>
                    <a:pt x="1160" y="3012"/>
                  </a:lnTo>
                  <a:lnTo>
                    <a:pt x="1228" y="3082"/>
                  </a:lnTo>
                  <a:lnTo>
                    <a:pt x="1365" y="3122"/>
                  </a:lnTo>
                  <a:lnTo>
                    <a:pt x="1488" y="3176"/>
                  </a:lnTo>
                  <a:lnTo>
                    <a:pt x="1637" y="3218"/>
                  </a:lnTo>
                  <a:lnTo>
                    <a:pt x="2115" y="3272"/>
                  </a:lnTo>
                  <a:lnTo>
                    <a:pt x="2482" y="3272"/>
                  </a:lnTo>
                  <a:lnTo>
                    <a:pt x="2605" y="3272"/>
                  </a:lnTo>
                  <a:lnTo>
                    <a:pt x="2713" y="3272"/>
                  </a:lnTo>
                  <a:lnTo>
                    <a:pt x="2768" y="3231"/>
                  </a:lnTo>
                  <a:lnTo>
                    <a:pt x="2864" y="3190"/>
                  </a:lnTo>
                  <a:lnTo>
                    <a:pt x="2918" y="3176"/>
                  </a:lnTo>
                  <a:lnTo>
                    <a:pt x="3000" y="3135"/>
                  </a:lnTo>
                  <a:lnTo>
                    <a:pt x="3028" y="3108"/>
                  </a:lnTo>
                  <a:lnTo>
                    <a:pt x="3055" y="3067"/>
                  </a:lnTo>
                  <a:lnTo>
                    <a:pt x="3205" y="3027"/>
                  </a:lnTo>
                  <a:lnTo>
                    <a:pt x="3328" y="2999"/>
                  </a:lnTo>
                  <a:lnTo>
                    <a:pt x="3478" y="2918"/>
                  </a:lnTo>
                  <a:lnTo>
                    <a:pt x="3600" y="2864"/>
                  </a:lnTo>
                  <a:lnTo>
                    <a:pt x="3751" y="2756"/>
                  </a:lnTo>
                  <a:lnTo>
                    <a:pt x="3874" y="2605"/>
                  </a:lnTo>
                  <a:lnTo>
                    <a:pt x="4010" y="2482"/>
                  </a:lnTo>
                  <a:lnTo>
                    <a:pt x="4106" y="2305"/>
                  </a:lnTo>
                  <a:lnTo>
                    <a:pt x="4187" y="2114"/>
                  </a:lnTo>
                  <a:lnTo>
                    <a:pt x="4242" y="1991"/>
                  </a:lnTo>
                  <a:lnTo>
                    <a:pt x="4269" y="1896"/>
                  </a:lnTo>
                  <a:lnTo>
                    <a:pt x="4282" y="1732"/>
                  </a:lnTo>
                  <a:lnTo>
                    <a:pt x="4310" y="1583"/>
                  </a:lnTo>
                  <a:lnTo>
                    <a:pt x="4269" y="1432"/>
                  </a:lnTo>
                  <a:lnTo>
                    <a:pt x="4227" y="1351"/>
                  </a:lnTo>
                  <a:lnTo>
                    <a:pt x="4174" y="1255"/>
                  </a:lnTo>
                  <a:lnTo>
                    <a:pt x="4078" y="1160"/>
                  </a:lnTo>
                  <a:lnTo>
                    <a:pt x="4023" y="1119"/>
                  </a:lnTo>
                  <a:lnTo>
                    <a:pt x="3969" y="1050"/>
                  </a:lnTo>
                  <a:lnTo>
                    <a:pt x="3874" y="982"/>
                  </a:lnTo>
                  <a:lnTo>
                    <a:pt x="3969" y="941"/>
                  </a:lnTo>
                  <a:lnTo>
                    <a:pt x="3996" y="900"/>
                  </a:lnTo>
                  <a:lnTo>
                    <a:pt x="4010" y="845"/>
                  </a:lnTo>
                  <a:lnTo>
                    <a:pt x="4010" y="818"/>
                  </a:lnTo>
                  <a:lnTo>
                    <a:pt x="3996" y="777"/>
                  </a:lnTo>
                  <a:lnTo>
                    <a:pt x="3914" y="722"/>
                  </a:lnTo>
                  <a:lnTo>
                    <a:pt x="3846" y="682"/>
                  </a:lnTo>
                  <a:lnTo>
                    <a:pt x="3764" y="682"/>
                  </a:lnTo>
                  <a:lnTo>
                    <a:pt x="3655" y="682"/>
                  </a:lnTo>
                  <a:lnTo>
                    <a:pt x="3587" y="709"/>
                  </a:lnTo>
                  <a:lnTo>
                    <a:pt x="3532" y="709"/>
                  </a:lnTo>
                  <a:lnTo>
                    <a:pt x="3546" y="586"/>
                  </a:lnTo>
                  <a:lnTo>
                    <a:pt x="3478" y="464"/>
                  </a:lnTo>
                  <a:lnTo>
                    <a:pt x="3396" y="369"/>
                  </a:lnTo>
                  <a:lnTo>
                    <a:pt x="3341" y="341"/>
                  </a:lnTo>
                  <a:lnTo>
                    <a:pt x="3273" y="286"/>
                  </a:lnTo>
                  <a:lnTo>
                    <a:pt x="3081" y="191"/>
                  </a:lnTo>
                  <a:lnTo>
                    <a:pt x="2864" y="150"/>
                  </a:lnTo>
                  <a:lnTo>
                    <a:pt x="2632" y="55"/>
                  </a:lnTo>
                  <a:lnTo>
                    <a:pt x="2482" y="0"/>
                  </a:lnTo>
                  <a:lnTo>
                    <a:pt x="2222" y="42"/>
                  </a:lnTo>
                  <a:lnTo>
                    <a:pt x="1924" y="95"/>
                  </a:lnTo>
                  <a:lnTo>
                    <a:pt x="1719" y="178"/>
                  </a:lnTo>
                  <a:lnTo>
                    <a:pt x="1596" y="259"/>
                  </a:lnTo>
                  <a:lnTo>
                    <a:pt x="1433" y="341"/>
                  </a:lnTo>
                  <a:lnTo>
                    <a:pt x="1256" y="395"/>
                  </a:lnTo>
                  <a:lnTo>
                    <a:pt x="1133" y="423"/>
                  </a:lnTo>
                  <a:lnTo>
                    <a:pt x="1065" y="478"/>
                  </a:lnTo>
                  <a:lnTo>
                    <a:pt x="1010" y="518"/>
                  </a:lnTo>
                  <a:lnTo>
                    <a:pt x="955" y="559"/>
                  </a:lnTo>
                  <a:lnTo>
                    <a:pt x="887" y="614"/>
                  </a:lnTo>
                  <a:lnTo>
                    <a:pt x="846" y="641"/>
                  </a:lnTo>
                </a:path>
              </a:pathLst>
            </a:custGeom>
            <a:noFill/>
            <a:ln w="0">
              <a:solidFill>
                <a:srgbClr val="000000"/>
              </a:solidFill>
              <a:round/>
              <a:headEnd/>
              <a:tailEnd/>
            </a:ln>
          </p:spPr>
          <p:txBody>
            <a:bodyPr/>
            <a:lstStyle/>
            <a:p>
              <a:endParaRPr lang="en-US"/>
            </a:p>
          </p:txBody>
        </p:sp>
        <p:sp>
          <p:nvSpPr>
            <p:cNvPr id="23567" name="Freeform 14"/>
            <p:cNvSpPr>
              <a:spLocks/>
            </p:cNvSpPr>
            <p:nvPr/>
          </p:nvSpPr>
          <p:spPr bwMode="auto">
            <a:xfrm>
              <a:off x="1578" y="2979"/>
              <a:ext cx="718" cy="204"/>
            </a:xfrm>
            <a:custGeom>
              <a:avLst/>
              <a:gdLst>
                <a:gd name="T0" fmla="*/ 0 w 2154"/>
                <a:gd name="T1" fmla="*/ 0 h 614"/>
                <a:gd name="T2" fmla="*/ 0 w 2154"/>
                <a:gd name="T3" fmla="*/ 0 h 614"/>
                <a:gd name="T4" fmla="*/ 0 w 2154"/>
                <a:gd name="T5" fmla="*/ 0 h 614"/>
                <a:gd name="T6" fmla="*/ 0 w 2154"/>
                <a:gd name="T7" fmla="*/ 0 h 614"/>
                <a:gd name="T8" fmla="*/ 0 w 2154"/>
                <a:gd name="T9" fmla="*/ 0 h 614"/>
                <a:gd name="T10" fmla="*/ 0 w 2154"/>
                <a:gd name="T11" fmla="*/ 0 h 614"/>
                <a:gd name="T12" fmla="*/ 0 w 2154"/>
                <a:gd name="T13" fmla="*/ 0 h 614"/>
                <a:gd name="T14" fmla="*/ 0 w 2154"/>
                <a:gd name="T15" fmla="*/ 0 h 614"/>
                <a:gd name="T16" fmla="*/ 0 w 2154"/>
                <a:gd name="T17" fmla="*/ 0 h 614"/>
                <a:gd name="T18" fmla="*/ 0 w 2154"/>
                <a:gd name="T19" fmla="*/ 0 h 614"/>
                <a:gd name="T20" fmla="*/ 0 w 2154"/>
                <a:gd name="T21" fmla="*/ 0 h 614"/>
                <a:gd name="T22" fmla="*/ 0 w 2154"/>
                <a:gd name="T23" fmla="*/ 0 h 614"/>
                <a:gd name="T24" fmla="*/ 0 w 2154"/>
                <a:gd name="T25" fmla="*/ 0 h 614"/>
                <a:gd name="T26" fmla="*/ 0 w 2154"/>
                <a:gd name="T27" fmla="*/ 0 h 614"/>
                <a:gd name="T28" fmla="*/ 0 w 2154"/>
                <a:gd name="T29" fmla="*/ 0 h 614"/>
                <a:gd name="T30" fmla="*/ 0 w 2154"/>
                <a:gd name="T31" fmla="*/ 0 h 614"/>
                <a:gd name="T32" fmla="*/ 0 w 2154"/>
                <a:gd name="T33" fmla="*/ 0 h 614"/>
                <a:gd name="T34" fmla="*/ 0 w 2154"/>
                <a:gd name="T35" fmla="*/ 0 h 614"/>
                <a:gd name="T36" fmla="*/ 0 w 2154"/>
                <a:gd name="T37" fmla="*/ 0 h 614"/>
                <a:gd name="T38" fmla="*/ 0 w 2154"/>
                <a:gd name="T39" fmla="*/ 0 h 614"/>
                <a:gd name="T40" fmla="*/ 0 w 2154"/>
                <a:gd name="T41" fmla="*/ 0 h 614"/>
                <a:gd name="T42" fmla="*/ 0 w 2154"/>
                <a:gd name="T43" fmla="*/ 0 h 614"/>
                <a:gd name="T44" fmla="*/ 0 w 2154"/>
                <a:gd name="T45" fmla="*/ 0 h 614"/>
                <a:gd name="T46" fmla="*/ 0 w 2154"/>
                <a:gd name="T47" fmla="*/ 0 h 614"/>
                <a:gd name="T48" fmla="*/ 0 w 2154"/>
                <a:gd name="T49" fmla="*/ 0 h 614"/>
                <a:gd name="T50" fmla="*/ 0 w 2154"/>
                <a:gd name="T51" fmla="*/ 0 h 614"/>
                <a:gd name="T52" fmla="*/ 0 w 2154"/>
                <a:gd name="T53" fmla="*/ 0 h 614"/>
                <a:gd name="T54" fmla="*/ 0 w 2154"/>
                <a:gd name="T55" fmla="*/ 0 h 614"/>
                <a:gd name="T56" fmla="*/ 0 w 2154"/>
                <a:gd name="T57" fmla="*/ 0 h 614"/>
                <a:gd name="T58" fmla="*/ 0 w 2154"/>
                <a:gd name="T59" fmla="*/ 0 h 614"/>
                <a:gd name="T60" fmla="*/ 0 w 2154"/>
                <a:gd name="T61" fmla="*/ 0 h 614"/>
                <a:gd name="T62" fmla="*/ 0 w 2154"/>
                <a:gd name="T63" fmla="*/ 0 h 614"/>
                <a:gd name="T64" fmla="*/ 0 w 2154"/>
                <a:gd name="T65" fmla="*/ 0 h 614"/>
                <a:gd name="T66" fmla="*/ 0 w 2154"/>
                <a:gd name="T67" fmla="*/ 0 h 614"/>
                <a:gd name="T68" fmla="*/ 0 w 2154"/>
                <a:gd name="T69" fmla="*/ 0 h 614"/>
                <a:gd name="T70" fmla="*/ 0 w 2154"/>
                <a:gd name="T71" fmla="*/ 0 h 614"/>
                <a:gd name="T72" fmla="*/ 0 w 2154"/>
                <a:gd name="T73" fmla="*/ 0 h 614"/>
                <a:gd name="T74" fmla="*/ 0 w 2154"/>
                <a:gd name="T75" fmla="*/ 0 h 6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4"/>
                <a:gd name="T115" fmla="*/ 0 h 614"/>
                <a:gd name="T116" fmla="*/ 2154 w 2154"/>
                <a:gd name="T117" fmla="*/ 614 h 6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4" h="614">
                  <a:moveTo>
                    <a:pt x="463" y="355"/>
                  </a:moveTo>
                  <a:lnTo>
                    <a:pt x="476" y="369"/>
                  </a:lnTo>
                  <a:lnTo>
                    <a:pt x="531" y="423"/>
                  </a:lnTo>
                  <a:lnTo>
                    <a:pt x="599" y="491"/>
                  </a:lnTo>
                  <a:lnTo>
                    <a:pt x="654" y="533"/>
                  </a:lnTo>
                  <a:lnTo>
                    <a:pt x="708" y="546"/>
                  </a:lnTo>
                  <a:lnTo>
                    <a:pt x="791" y="574"/>
                  </a:lnTo>
                  <a:lnTo>
                    <a:pt x="859" y="601"/>
                  </a:lnTo>
                  <a:lnTo>
                    <a:pt x="927" y="601"/>
                  </a:lnTo>
                  <a:lnTo>
                    <a:pt x="982" y="614"/>
                  </a:lnTo>
                  <a:lnTo>
                    <a:pt x="1022" y="614"/>
                  </a:lnTo>
                  <a:lnTo>
                    <a:pt x="1104" y="601"/>
                  </a:lnTo>
                  <a:lnTo>
                    <a:pt x="1173" y="587"/>
                  </a:lnTo>
                  <a:lnTo>
                    <a:pt x="1240" y="574"/>
                  </a:lnTo>
                  <a:lnTo>
                    <a:pt x="1293" y="574"/>
                  </a:lnTo>
                  <a:lnTo>
                    <a:pt x="1376" y="559"/>
                  </a:lnTo>
                  <a:lnTo>
                    <a:pt x="1417" y="546"/>
                  </a:lnTo>
                  <a:lnTo>
                    <a:pt x="1472" y="533"/>
                  </a:lnTo>
                  <a:lnTo>
                    <a:pt x="1525" y="519"/>
                  </a:lnTo>
                  <a:lnTo>
                    <a:pt x="1553" y="491"/>
                  </a:lnTo>
                  <a:lnTo>
                    <a:pt x="1608" y="464"/>
                  </a:lnTo>
                  <a:lnTo>
                    <a:pt x="1648" y="437"/>
                  </a:lnTo>
                  <a:lnTo>
                    <a:pt x="1689" y="410"/>
                  </a:lnTo>
                  <a:lnTo>
                    <a:pt x="1744" y="369"/>
                  </a:lnTo>
                  <a:lnTo>
                    <a:pt x="1771" y="328"/>
                  </a:lnTo>
                  <a:lnTo>
                    <a:pt x="1880" y="259"/>
                  </a:lnTo>
                  <a:lnTo>
                    <a:pt x="1908" y="219"/>
                  </a:lnTo>
                  <a:lnTo>
                    <a:pt x="1963" y="178"/>
                  </a:lnTo>
                  <a:lnTo>
                    <a:pt x="1990" y="151"/>
                  </a:lnTo>
                  <a:lnTo>
                    <a:pt x="2003" y="123"/>
                  </a:lnTo>
                  <a:lnTo>
                    <a:pt x="2058" y="123"/>
                  </a:lnTo>
                  <a:lnTo>
                    <a:pt x="2112" y="110"/>
                  </a:lnTo>
                  <a:lnTo>
                    <a:pt x="2139" y="96"/>
                  </a:lnTo>
                  <a:lnTo>
                    <a:pt x="2154" y="68"/>
                  </a:lnTo>
                  <a:lnTo>
                    <a:pt x="2139" y="55"/>
                  </a:lnTo>
                  <a:lnTo>
                    <a:pt x="2126" y="68"/>
                  </a:lnTo>
                  <a:lnTo>
                    <a:pt x="2099" y="96"/>
                  </a:lnTo>
                  <a:lnTo>
                    <a:pt x="2058" y="96"/>
                  </a:lnTo>
                  <a:lnTo>
                    <a:pt x="2016" y="96"/>
                  </a:lnTo>
                  <a:lnTo>
                    <a:pt x="1976" y="68"/>
                  </a:lnTo>
                  <a:lnTo>
                    <a:pt x="1963" y="55"/>
                  </a:lnTo>
                  <a:lnTo>
                    <a:pt x="1935" y="15"/>
                  </a:lnTo>
                  <a:lnTo>
                    <a:pt x="1921" y="0"/>
                  </a:lnTo>
                  <a:lnTo>
                    <a:pt x="1908" y="0"/>
                  </a:lnTo>
                  <a:lnTo>
                    <a:pt x="1921" y="42"/>
                  </a:lnTo>
                  <a:lnTo>
                    <a:pt x="1935" y="68"/>
                  </a:lnTo>
                  <a:lnTo>
                    <a:pt x="1963" y="96"/>
                  </a:lnTo>
                  <a:lnTo>
                    <a:pt x="1990" y="110"/>
                  </a:lnTo>
                  <a:lnTo>
                    <a:pt x="1963" y="151"/>
                  </a:lnTo>
                  <a:lnTo>
                    <a:pt x="1895" y="206"/>
                  </a:lnTo>
                  <a:lnTo>
                    <a:pt x="1812" y="259"/>
                  </a:lnTo>
                  <a:lnTo>
                    <a:pt x="1799" y="274"/>
                  </a:lnTo>
                  <a:lnTo>
                    <a:pt x="1716" y="274"/>
                  </a:lnTo>
                  <a:lnTo>
                    <a:pt x="1608" y="287"/>
                  </a:lnTo>
                  <a:lnTo>
                    <a:pt x="1593" y="274"/>
                  </a:lnTo>
                  <a:lnTo>
                    <a:pt x="1131" y="328"/>
                  </a:lnTo>
                  <a:lnTo>
                    <a:pt x="722" y="314"/>
                  </a:lnTo>
                  <a:lnTo>
                    <a:pt x="640" y="274"/>
                  </a:lnTo>
                  <a:lnTo>
                    <a:pt x="599" y="287"/>
                  </a:lnTo>
                  <a:lnTo>
                    <a:pt x="559" y="287"/>
                  </a:lnTo>
                  <a:lnTo>
                    <a:pt x="491" y="287"/>
                  </a:lnTo>
                  <a:lnTo>
                    <a:pt x="436" y="274"/>
                  </a:lnTo>
                  <a:lnTo>
                    <a:pt x="285" y="206"/>
                  </a:lnTo>
                  <a:lnTo>
                    <a:pt x="163" y="151"/>
                  </a:lnTo>
                  <a:lnTo>
                    <a:pt x="81" y="96"/>
                  </a:lnTo>
                  <a:lnTo>
                    <a:pt x="0" y="28"/>
                  </a:lnTo>
                  <a:lnTo>
                    <a:pt x="0" y="42"/>
                  </a:lnTo>
                  <a:lnTo>
                    <a:pt x="68" y="110"/>
                  </a:lnTo>
                  <a:lnTo>
                    <a:pt x="163" y="164"/>
                  </a:lnTo>
                  <a:lnTo>
                    <a:pt x="217" y="191"/>
                  </a:lnTo>
                  <a:lnTo>
                    <a:pt x="272" y="219"/>
                  </a:lnTo>
                  <a:lnTo>
                    <a:pt x="313" y="246"/>
                  </a:lnTo>
                  <a:lnTo>
                    <a:pt x="354" y="274"/>
                  </a:lnTo>
                  <a:lnTo>
                    <a:pt x="395" y="287"/>
                  </a:lnTo>
                  <a:lnTo>
                    <a:pt x="436" y="314"/>
                  </a:lnTo>
                  <a:lnTo>
                    <a:pt x="449" y="328"/>
                  </a:lnTo>
                  <a:lnTo>
                    <a:pt x="463" y="355"/>
                  </a:lnTo>
                  <a:close/>
                </a:path>
              </a:pathLst>
            </a:custGeom>
            <a:solidFill>
              <a:srgbClr val="0E0D0D"/>
            </a:solidFill>
            <a:ln w="9525">
              <a:noFill/>
              <a:round/>
              <a:headEnd/>
              <a:tailEnd/>
            </a:ln>
          </p:spPr>
          <p:txBody>
            <a:bodyPr/>
            <a:lstStyle/>
            <a:p>
              <a:endParaRPr lang="en-US"/>
            </a:p>
          </p:txBody>
        </p:sp>
        <p:sp>
          <p:nvSpPr>
            <p:cNvPr id="23568" name="Freeform 15"/>
            <p:cNvSpPr>
              <a:spLocks/>
            </p:cNvSpPr>
            <p:nvPr/>
          </p:nvSpPr>
          <p:spPr bwMode="auto">
            <a:xfrm>
              <a:off x="1578" y="2979"/>
              <a:ext cx="718" cy="204"/>
            </a:xfrm>
            <a:custGeom>
              <a:avLst/>
              <a:gdLst>
                <a:gd name="T0" fmla="*/ 0 w 2154"/>
                <a:gd name="T1" fmla="*/ 0 h 614"/>
                <a:gd name="T2" fmla="*/ 0 w 2154"/>
                <a:gd name="T3" fmla="*/ 0 h 614"/>
                <a:gd name="T4" fmla="*/ 0 w 2154"/>
                <a:gd name="T5" fmla="*/ 0 h 614"/>
                <a:gd name="T6" fmla="*/ 0 w 2154"/>
                <a:gd name="T7" fmla="*/ 0 h 614"/>
                <a:gd name="T8" fmla="*/ 0 w 2154"/>
                <a:gd name="T9" fmla="*/ 0 h 614"/>
                <a:gd name="T10" fmla="*/ 0 w 2154"/>
                <a:gd name="T11" fmla="*/ 0 h 614"/>
                <a:gd name="T12" fmla="*/ 0 w 2154"/>
                <a:gd name="T13" fmla="*/ 0 h 614"/>
                <a:gd name="T14" fmla="*/ 0 w 2154"/>
                <a:gd name="T15" fmla="*/ 0 h 614"/>
                <a:gd name="T16" fmla="*/ 0 w 2154"/>
                <a:gd name="T17" fmla="*/ 0 h 614"/>
                <a:gd name="T18" fmla="*/ 0 w 2154"/>
                <a:gd name="T19" fmla="*/ 0 h 614"/>
                <a:gd name="T20" fmla="*/ 0 w 2154"/>
                <a:gd name="T21" fmla="*/ 0 h 614"/>
                <a:gd name="T22" fmla="*/ 0 w 2154"/>
                <a:gd name="T23" fmla="*/ 0 h 614"/>
                <a:gd name="T24" fmla="*/ 0 w 2154"/>
                <a:gd name="T25" fmla="*/ 0 h 614"/>
                <a:gd name="T26" fmla="*/ 0 w 2154"/>
                <a:gd name="T27" fmla="*/ 0 h 614"/>
                <a:gd name="T28" fmla="*/ 0 w 2154"/>
                <a:gd name="T29" fmla="*/ 0 h 614"/>
                <a:gd name="T30" fmla="*/ 0 w 2154"/>
                <a:gd name="T31" fmla="*/ 0 h 614"/>
                <a:gd name="T32" fmla="*/ 0 w 2154"/>
                <a:gd name="T33" fmla="*/ 0 h 614"/>
                <a:gd name="T34" fmla="*/ 0 w 2154"/>
                <a:gd name="T35" fmla="*/ 0 h 614"/>
                <a:gd name="T36" fmla="*/ 0 w 2154"/>
                <a:gd name="T37" fmla="*/ 0 h 614"/>
                <a:gd name="T38" fmla="*/ 0 w 2154"/>
                <a:gd name="T39" fmla="*/ 0 h 614"/>
                <a:gd name="T40" fmla="*/ 0 w 2154"/>
                <a:gd name="T41" fmla="*/ 0 h 614"/>
                <a:gd name="T42" fmla="*/ 0 w 2154"/>
                <a:gd name="T43" fmla="*/ 0 h 614"/>
                <a:gd name="T44" fmla="*/ 0 w 2154"/>
                <a:gd name="T45" fmla="*/ 0 h 614"/>
                <a:gd name="T46" fmla="*/ 0 w 2154"/>
                <a:gd name="T47" fmla="*/ 0 h 614"/>
                <a:gd name="T48" fmla="*/ 0 w 2154"/>
                <a:gd name="T49" fmla="*/ 0 h 614"/>
                <a:gd name="T50" fmla="*/ 0 w 2154"/>
                <a:gd name="T51" fmla="*/ 0 h 614"/>
                <a:gd name="T52" fmla="*/ 0 w 2154"/>
                <a:gd name="T53" fmla="*/ 0 h 614"/>
                <a:gd name="T54" fmla="*/ 0 w 2154"/>
                <a:gd name="T55" fmla="*/ 0 h 614"/>
                <a:gd name="T56" fmla="*/ 0 w 2154"/>
                <a:gd name="T57" fmla="*/ 0 h 614"/>
                <a:gd name="T58" fmla="*/ 0 w 2154"/>
                <a:gd name="T59" fmla="*/ 0 h 614"/>
                <a:gd name="T60" fmla="*/ 0 w 2154"/>
                <a:gd name="T61" fmla="*/ 0 h 614"/>
                <a:gd name="T62" fmla="*/ 0 w 2154"/>
                <a:gd name="T63" fmla="*/ 0 h 614"/>
                <a:gd name="T64" fmla="*/ 0 w 2154"/>
                <a:gd name="T65" fmla="*/ 0 h 614"/>
                <a:gd name="T66" fmla="*/ 0 w 2154"/>
                <a:gd name="T67" fmla="*/ 0 h 614"/>
                <a:gd name="T68" fmla="*/ 0 w 2154"/>
                <a:gd name="T69" fmla="*/ 0 h 614"/>
                <a:gd name="T70" fmla="*/ 0 w 2154"/>
                <a:gd name="T71" fmla="*/ 0 h 614"/>
                <a:gd name="T72" fmla="*/ 0 w 2154"/>
                <a:gd name="T73" fmla="*/ 0 h 614"/>
                <a:gd name="T74" fmla="*/ 0 w 2154"/>
                <a:gd name="T75" fmla="*/ 0 h 6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4"/>
                <a:gd name="T115" fmla="*/ 0 h 614"/>
                <a:gd name="T116" fmla="*/ 2154 w 2154"/>
                <a:gd name="T117" fmla="*/ 614 h 6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4" h="614">
                  <a:moveTo>
                    <a:pt x="463" y="355"/>
                  </a:moveTo>
                  <a:lnTo>
                    <a:pt x="476" y="369"/>
                  </a:lnTo>
                  <a:lnTo>
                    <a:pt x="531" y="423"/>
                  </a:lnTo>
                  <a:lnTo>
                    <a:pt x="599" y="491"/>
                  </a:lnTo>
                  <a:lnTo>
                    <a:pt x="654" y="533"/>
                  </a:lnTo>
                  <a:lnTo>
                    <a:pt x="708" y="546"/>
                  </a:lnTo>
                  <a:lnTo>
                    <a:pt x="791" y="574"/>
                  </a:lnTo>
                  <a:lnTo>
                    <a:pt x="859" y="601"/>
                  </a:lnTo>
                  <a:lnTo>
                    <a:pt x="927" y="601"/>
                  </a:lnTo>
                  <a:lnTo>
                    <a:pt x="982" y="614"/>
                  </a:lnTo>
                  <a:lnTo>
                    <a:pt x="1022" y="614"/>
                  </a:lnTo>
                  <a:lnTo>
                    <a:pt x="1104" y="601"/>
                  </a:lnTo>
                  <a:lnTo>
                    <a:pt x="1173" y="587"/>
                  </a:lnTo>
                  <a:lnTo>
                    <a:pt x="1240" y="574"/>
                  </a:lnTo>
                  <a:lnTo>
                    <a:pt x="1293" y="574"/>
                  </a:lnTo>
                  <a:lnTo>
                    <a:pt x="1376" y="559"/>
                  </a:lnTo>
                  <a:lnTo>
                    <a:pt x="1417" y="546"/>
                  </a:lnTo>
                  <a:lnTo>
                    <a:pt x="1472" y="533"/>
                  </a:lnTo>
                  <a:lnTo>
                    <a:pt x="1525" y="519"/>
                  </a:lnTo>
                  <a:lnTo>
                    <a:pt x="1553" y="491"/>
                  </a:lnTo>
                  <a:lnTo>
                    <a:pt x="1608" y="464"/>
                  </a:lnTo>
                  <a:lnTo>
                    <a:pt x="1648" y="437"/>
                  </a:lnTo>
                  <a:lnTo>
                    <a:pt x="1689" y="410"/>
                  </a:lnTo>
                  <a:lnTo>
                    <a:pt x="1744" y="369"/>
                  </a:lnTo>
                  <a:lnTo>
                    <a:pt x="1771" y="328"/>
                  </a:lnTo>
                  <a:lnTo>
                    <a:pt x="1880" y="259"/>
                  </a:lnTo>
                  <a:lnTo>
                    <a:pt x="1908" y="219"/>
                  </a:lnTo>
                  <a:lnTo>
                    <a:pt x="1963" y="178"/>
                  </a:lnTo>
                  <a:lnTo>
                    <a:pt x="1990" y="151"/>
                  </a:lnTo>
                  <a:lnTo>
                    <a:pt x="2003" y="123"/>
                  </a:lnTo>
                  <a:lnTo>
                    <a:pt x="2058" y="123"/>
                  </a:lnTo>
                  <a:lnTo>
                    <a:pt x="2112" y="110"/>
                  </a:lnTo>
                  <a:lnTo>
                    <a:pt x="2139" y="96"/>
                  </a:lnTo>
                  <a:lnTo>
                    <a:pt x="2154" y="68"/>
                  </a:lnTo>
                  <a:lnTo>
                    <a:pt x="2139" y="55"/>
                  </a:lnTo>
                  <a:lnTo>
                    <a:pt x="2126" y="68"/>
                  </a:lnTo>
                  <a:lnTo>
                    <a:pt x="2099" y="96"/>
                  </a:lnTo>
                  <a:lnTo>
                    <a:pt x="2058" y="96"/>
                  </a:lnTo>
                  <a:lnTo>
                    <a:pt x="2016" y="96"/>
                  </a:lnTo>
                  <a:lnTo>
                    <a:pt x="1976" y="68"/>
                  </a:lnTo>
                  <a:lnTo>
                    <a:pt x="1963" y="55"/>
                  </a:lnTo>
                  <a:lnTo>
                    <a:pt x="1935" y="15"/>
                  </a:lnTo>
                  <a:lnTo>
                    <a:pt x="1921" y="0"/>
                  </a:lnTo>
                  <a:lnTo>
                    <a:pt x="1908" y="0"/>
                  </a:lnTo>
                  <a:lnTo>
                    <a:pt x="1921" y="42"/>
                  </a:lnTo>
                  <a:lnTo>
                    <a:pt x="1935" y="68"/>
                  </a:lnTo>
                  <a:lnTo>
                    <a:pt x="1963" y="96"/>
                  </a:lnTo>
                  <a:lnTo>
                    <a:pt x="1990" y="110"/>
                  </a:lnTo>
                  <a:lnTo>
                    <a:pt x="1963" y="151"/>
                  </a:lnTo>
                  <a:lnTo>
                    <a:pt x="1895" y="206"/>
                  </a:lnTo>
                  <a:lnTo>
                    <a:pt x="1812" y="259"/>
                  </a:lnTo>
                  <a:lnTo>
                    <a:pt x="1799" y="274"/>
                  </a:lnTo>
                  <a:lnTo>
                    <a:pt x="1716" y="274"/>
                  </a:lnTo>
                  <a:lnTo>
                    <a:pt x="1608" y="287"/>
                  </a:lnTo>
                  <a:lnTo>
                    <a:pt x="1593" y="274"/>
                  </a:lnTo>
                  <a:lnTo>
                    <a:pt x="1131" y="328"/>
                  </a:lnTo>
                  <a:lnTo>
                    <a:pt x="722" y="314"/>
                  </a:lnTo>
                  <a:lnTo>
                    <a:pt x="640" y="274"/>
                  </a:lnTo>
                  <a:lnTo>
                    <a:pt x="599" y="287"/>
                  </a:lnTo>
                  <a:lnTo>
                    <a:pt x="559" y="287"/>
                  </a:lnTo>
                  <a:lnTo>
                    <a:pt x="491" y="287"/>
                  </a:lnTo>
                  <a:lnTo>
                    <a:pt x="436" y="274"/>
                  </a:lnTo>
                  <a:lnTo>
                    <a:pt x="285" y="206"/>
                  </a:lnTo>
                  <a:lnTo>
                    <a:pt x="163" y="151"/>
                  </a:lnTo>
                  <a:lnTo>
                    <a:pt x="81" y="96"/>
                  </a:lnTo>
                  <a:lnTo>
                    <a:pt x="0" y="28"/>
                  </a:lnTo>
                  <a:lnTo>
                    <a:pt x="0" y="42"/>
                  </a:lnTo>
                  <a:lnTo>
                    <a:pt x="68" y="110"/>
                  </a:lnTo>
                  <a:lnTo>
                    <a:pt x="163" y="164"/>
                  </a:lnTo>
                  <a:lnTo>
                    <a:pt x="217" y="191"/>
                  </a:lnTo>
                  <a:lnTo>
                    <a:pt x="272" y="219"/>
                  </a:lnTo>
                  <a:lnTo>
                    <a:pt x="313" y="246"/>
                  </a:lnTo>
                  <a:lnTo>
                    <a:pt x="354" y="274"/>
                  </a:lnTo>
                  <a:lnTo>
                    <a:pt x="395" y="287"/>
                  </a:lnTo>
                  <a:lnTo>
                    <a:pt x="436" y="314"/>
                  </a:lnTo>
                  <a:lnTo>
                    <a:pt x="449" y="328"/>
                  </a:lnTo>
                  <a:lnTo>
                    <a:pt x="463" y="355"/>
                  </a:lnTo>
                </a:path>
              </a:pathLst>
            </a:custGeom>
            <a:noFill/>
            <a:ln w="0">
              <a:solidFill>
                <a:srgbClr val="000000"/>
              </a:solidFill>
              <a:round/>
              <a:headEnd/>
              <a:tailEnd/>
            </a:ln>
          </p:spPr>
          <p:txBody>
            <a:bodyPr/>
            <a:lstStyle/>
            <a:p>
              <a:endParaRPr lang="en-US"/>
            </a:p>
          </p:txBody>
        </p:sp>
        <p:sp>
          <p:nvSpPr>
            <p:cNvPr id="23569" name="Freeform 16"/>
            <p:cNvSpPr>
              <a:spLocks/>
            </p:cNvSpPr>
            <p:nvPr/>
          </p:nvSpPr>
          <p:spPr bwMode="auto">
            <a:xfrm>
              <a:off x="1578" y="2979"/>
              <a:ext cx="718" cy="204"/>
            </a:xfrm>
            <a:custGeom>
              <a:avLst/>
              <a:gdLst>
                <a:gd name="T0" fmla="*/ 0 w 2154"/>
                <a:gd name="T1" fmla="*/ 0 h 614"/>
                <a:gd name="T2" fmla="*/ 0 w 2154"/>
                <a:gd name="T3" fmla="*/ 0 h 614"/>
                <a:gd name="T4" fmla="*/ 0 w 2154"/>
                <a:gd name="T5" fmla="*/ 0 h 614"/>
                <a:gd name="T6" fmla="*/ 0 w 2154"/>
                <a:gd name="T7" fmla="*/ 0 h 614"/>
                <a:gd name="T8" fmla="*/ 0 w 2154"/>
                <a:gd name="T9" fmla="*/ 0 h 614"/>
                <a:gd name="T10" fmla="*/ 0 w 2154"/>
                <a:gd name="T11" fmla="*/ 0 h 614"/>
                <a:gd name="T12" fmla="*/ 0 w 2154"/>
                <a:gd name="T13" fmla="*/ 0 h 614"/>
                <a:gd name="T14" fmla="*/ 0 w 2154"/>
                <a:gd name="T15" fmla="*/ 0 h 614"/>
                <a:gd name="T16" fmla="*/ 0 w 2154"/>
                <a:gd name="T17" fmla="*/ 0 h 614"/>
                <a:gd name="T18" fmla="*/ 0 w 2154"/>
                <a:gd name="T19" fmla="*/ 0 h 614"/>
                <a:gd name="T20" fmla="*/ 0 w 2154"/>
                <a:gd name="T21" fmla="*/ 0 h 614"/>
                <a:gd name="T22" fmla="*/ 0 w 2154"/>
                <a:gd name="T23" fmla="*/ 0 h 614"/>
                <a:gd name="T24" fmla="*/ 0 w 2154"/>
                <a:gd name="T25" fmla="*/ 0 h 614"/>
                <a:gd name="T26" fmla="*/ 0 w 2154"/>
                <a:gd name="T27" fmla="*/ 0 h 614"/>
                <a:gd name="T28" fmla="*/ 0 w 2154"/>
                <a:gd name="T29" fmla="*/ 0 h 614"/>
                <a:gd name="T30" fmla="*/ 0 w 2154"/>
                <a:gd name="T31" fmla="*/ 0 h 614"/>
                <a:gd name="T32" fmla="*/ 0 w 2154"/>
                <a:gd name="T33" fmla="*/ 0 h 614"/>
                <a:gd name="T34" fmla="*/ 0 w 2154"/>
                <a:gd name="T35" fmla="*/ 0 h 614"/>
                <a:gd name="T36" fmla="*/ 0 w 2154"/>
                <a:gd name="T37" fmla="*/ 0 h 614"/>
                <a:gd name="T38" fmla="*/ 0 w 2154"/>
                <a:gd name="T39" fmla="*/ 0 h 614"/>
                <a:gd name="T40" fmla="*/ 0 w 2154"/>
                <a:gd name="T41" fmla="*/ 0 h 614"/>
                <a:gd name="T42" fmla="*/ 0 w 2154"/>
                <a:gd name="T43" fmla="*/ 0 h 614"/>
                <a:gd name="T44" fmla="*/ 0 w 2154"/>
                <a:gd name="T45" fmla="*/ 0 h 614"/>
                <a:gd name="T46" fmla="*/ 0 w 2154"/>
                <a:gd name="T47" fmla="*/ 0 h 614"/>
                <a:gd name="T48" fmla="*/ 0 w 2154"/>
                <a:gd name="T49" fmla="*/ 0 h 614"/>
                <a:gd name="T50" fmla="*/ 0 w 2154"/>
                <a:gd name="T51" fmla="*/ 0 h 614"/>
                <a:gd name="T52" fmla="*/ 0 w 2154"/>
                <a:gd name="T53" fmla="*/ 0 h 614"/>
                <a:gd name="T54" fmla="*/ 0 w 2154"/>
                <a:gd name="T55" fmla="*/ 0 h 614"/>
                <a:gd name="T56" fmla="*/ 0 w 2154"/>
                <a:gd name="T57" fmla="*/ 0 h 614"/>
                <a:gd name="T58" fmla="*/ 0 w 2154"/>
                <a:gd name="T59" fmla="*/ 0 h 614"/>
                <a:gd name="T60" fmla="*/ 0 w 2154"/>
                <a:gd name="T61" fmla="*/ 0 h 614"/>
                <a:gd name="T62" fmla="*/ 0 w 2154"/>
                <a:gd name="T63" fmla="*/ 0 h 614"/>
                <a:gd name="T64" fmla="*/ 0 w 2154"/>
                <a:gd name="T65" fmla="*/ 0 h 614"/>
                <a:gd name="T66" fmla="*/ 0 w 2154"/>
                <a:gd name="T67" fmla="*/ 0 h 614"/>
                <a:gd name="T68" fmla="*/ 0 w 2154"/>
                <a:gd name="T69" fmla="*/ 0 h 614"/>
                <a:gd name="T70" fmla="*/ 0 w 2154"/>
                <a:gd name="T71" fmla="*/ 0 h 614"/>
                <a:gd name="T72" fmla="*/ 0 w 2154"/>
                <a:gd name="T73" fmla="*/ 0 h 614"/>
                <a:gd name="T74" fmla="*/ 0 w 2154"/>
                <a:gd name="T75" fmla="*/ 0 h 6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4"/>
                <a:gd name="T115" fmla="*/ 0 h 614"/>
                <a:gd name="T116" fmla="*/ 2154 w 2154"/>
                <a:gd name="T117" fmla="*/ 614 h 6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4" h="614">
                  <a:moveTo>
                    <a:pt x="463" y="355"/>
                  </a:moveTo>
                  <a:lnTo>
                    <a:pt x="476" y="369"/>
                  </a:lnTo>
                  <a:lnTo>
                    <a:pt x="531" y="423"/>
                  </a:lnTo>
                  <a:lnTo>
                    <a:pt x="599" y="491"/>
                  </a:lnTo>
                  <a:lnTo>
                    <a:pt x="654" y="533"/>
                  </a:lnTo>
                  <a:lnTo>
                    <a:pt x="708" y="546"/>
                  </a:lnTo>
                  <a:lnTo>
                    <a:pt x="791" y="574"/>
                  </a:lnTo>
                  <a:lnTo>
                    <a:pt x="859" y="601"/>
                  </a:lnTo>
                  <a:lnTo>
                    <a:pt x="927" y="601"/>
                  </a:lnTo>
                  <a:lnTo>
                    <a:pt x="982" y="614"/>
                  </a:lnTo>
                  <a:lnTo>
                    <a:pt x="1022" y="614"/>
                  </a:lnTo>
                  <a:lnTo>
                    <a:pt x="1104" y="601"/>
                  </a:lnTo>
                  <a:lnTo>
                    <a:pt x="1173" y="587"/>
                  </a:lnTo>
                  <a:lnTo>
                    <a:pt x="1240" y="574"/>
                  </a:lnTo>
                  <a:lnTo>
                    <a:pt x="1293" y="574"/>
                  </a:lnTo>
                  <a:lnTo>
                    <a:pt x="1376" y="559"/>
                  </a:lnTo>
                  <a:lnTo>
                    <a:pt x="1417" y="546"/>
                  </a:lnTo>
                  <a:lnTo>
                    <a:pt x="1472" y="533"/>
                  </a:lnTo>
                  <a:lnTo>
                    <a:pt x="1525" y="519"/>
                  </a:lnTo>
                  <a:lnTo>
                    <a:pt x="1553" y="491"/>
                  </a:lnTo>
                  <a:lnTo>
                    <a:pt x="1608" y="464"/>
                  </a:lnTo>
                  <a:lnTo>
                    <a:pt x="1648" y="437"/>
                  </a:lnTo>
                  <a:lnTo>
                    <a:pt x="1689" y="410"/>
                  </a:lnTo>
                  <a:lnTo>
                    <a:pt x="1744" y="369"/>
                  </a:lnTo>
                  <a:lnTo>
                    <a:pt x="1771" y="328"/>
                  </a:lnTo>
                  <a:lnTo>
                    <a:pt x="1880" y="259"/>
                  </a:lnTo>
                  <a:lnTo>
                    <a:pt x="1908" y="219"/>
                  </a:lnTo>
                  <a:lnTo>
                    <a:pt x="1963" y="178"/>
                  </a:lnTo>
                  <a:lnTo>
                    <a:pt x="1990" y="151"/>
                  </a:lnTo>
                  <a:lnTo>
                    <a:pt x="2003" y="123"/>
                  </a:lnTo>
                  <a:lnTo>
                    <a:pt x="2058" y="123"/>
                  </a:lnTo>
                  <a:lnTo>
                    <a:pt x="2112" y="110"/>
                  </a:lnTo>
                  <a:lnTo>
                    <a:pt x="2139" y="96"/>
                  </a:lnTo>
                  <a:lnTo>
                    <a:pt x="2154" y="68"/>
                  </a:lnTo>
                  <a:lnTo>
                    <a:pt x="2139" y="55"/>
                  </a:lnTo>
                  <a:lnTo>
                    <a:pt x="2126" y="68"/>
                  </a:lnTo>
                  <a:lnTo>
                    <a:pt x="2099" y="96"/>
                  </a:lnTo>
                  <a:lnTo>
                    <a:pt x="2058" y="96"/>
                  </a:lnTo>
                  <a:lnTo>
                    <a:pt x="2016" y="96"/>
                  </a:lnTo>
                  <a:lnTo>
                    <a:pt x="1976" y="68"/>
                  </a:lnTo>
                  <a:lnTo>
                    <a:pt x="1963" y="55"/>
                  </a:lnTo>
                  <a:lnTo>
                    <a:pt x="1935" y="15"/>
                  </a:lnTo>
                  <a:lnTo>
                    <a:pt x="1921" y="0"/>
                  </a:lnTo>
                  <a:lnTo>
                    <a:pt x="1908" y="0"/>
                  </a:lnTo>
                  <a:lnTo>
                    <a:pt x="1921" y="42"/>
                  </a:lnTo>
                  <a:lnTo>
                    <a:pt x="1935" y="68"/>
                  </a:lnTo>
                  <a:lnTo>
                    <a:pt x="1963" y="96"/>
                  </a:lnTo>
                  <a:lnTo>
                    <a:pt x="1990" y="110"/>
                  </a:lnTo>
                  <a:lnTo>
                    <a:pt x="1963" y="151"/>
                  </a:lnTo>
                  <a:lnTo>
                    <a:pt x="1895" y="206"/>
                  </a:lnTo>
                  <a:lnTo>
                    <a:pt x="1812" y="259"/>
                  </a:lnTo>
                  <a:lnTo>
                    <a:pt x="1799" y="274"/>
                  </a:lnTo>
                  <a:lnTo>
                    <a:pt x="1716" y="274"/>
                  </a:lnTo>
                  <a:lnTo>
                    <a:pt x="1608" y="287"/>
                  </a:lnTo>
                  <a:lnTo>
                    <a:pt x="1593" y="274"/>
                  </a:lnTo>
                  <a:lnTo>
                    <a:pt x="1131" y="328"/>
                  </a:lnTo>
                  <a:lnTo>
                    <a:pt x="722" y="314"/>
                  </a:lnTo>
                  <a:lnTo>
                    <a:pt x="640" y="274"/>
                  </a:lnTo>
                  <a:lnTo>
                    <a:pt x="599" y="287"/>
                  </a:lnTo>
                  <a:lnTo>
                    <a:pt x="559" y="287"/>
                  </a:lnTo>
                  <a:lnTo>
                    <a:pt x="491" y="287"/>
                  </a:lnTo>
                  <a:lnTo>
                    <a:pt x="436" y="274"/>
                  </a:lnTo>
                  <a:lnTo>
                    <a:pt x="285" y="206"/>
                  </a:lnTo>
                  <a:lnTo>
                    <a:pt x="163" y="151"/>
                  </a:lnTo>
                  <a:lnTo>
                    <a:pt x="81" y="96"/>
                  </a:lnTo>
                  <a:lnTo>
                    <a:pt x="0" y="28"/>
                  </a:lnTo>
                  <a:lnTo>
                    <a:pt x="0" y="42"/>
                  </a:lnTo>
                  <a:lnTo>
                    <a:pt x="68" y="110"/>
                  </a:lnTo>
                  <a:lnTo>
                    <a:pt x="163" y="164"/>
                  </a:lnTo>
                  <a:lnTo>
                    <a:pt x="217" y="191"/>
                  </a:lnTo>
                  <a:lnTo>
                    <a:pt x="272" y="219"/>
                  </a:lnTo>
                  <a:lnTo>
                    <a:pt x="313" y="246"/>
                  </a:lnTo>
                  <a:lnTo>
                    <a:pt x="354" y="274"/>
                  </a:lnTo>
                  <a:lnTo>
                    <a:pt x="395" y="287"/>
                  </a:lnTo>
                  <a:lnTo>
                    <a:pt x="436" y="314"/>
                  </a:lnTo>
                  <a:lnTo>
                    <a:pt x="449" y="328"/>
                  </a:lnTo>
                  <a:lnTo>
                    <a:pt x="463" y="355"/>
                  </a:lnTo>
                </a:path>
              </a:pathLst>
            </a:custGeom>
            <a:noFill/>
            <a:ln w="0">
              <a:solidFill>
                <a:srgbClr val="000000"/>
              </a:solidFill>
              <a:round/>
              <a:headEnd/>
              <a:tailEnd/>
            </a:ln>
          </p:spPr>
          <p:txBody>
            <a:bodyPr/>
            <a:lstStyle/>
            <a:p>
              <a:endParaRPr lang="en-US"/>
            </a:p>
          </p:txBody>
        </p:sp>
        <p:sp>
          <p:nvSpPr>
            <p:cNvPr id="23570" name="Freeform 17"/>
            <p:cNvSpPr>
              <a:spLocks/>
            </p:cNvSpPr>
            <p:nvPr/>
          </p:nvSpPr>
          <p:spPr bwMode="auto">
            <a:xfrm>
              <a:off x="1946" y="3310"/>
              <a:ext cx="132" cy="141"/>
            </a:xfrm>
            <a:custGeom>
              <a:avLst/>
              <a:gdLst>
                <a:gd name="T0" fmla="*/ 0 w 395"/>
                <a:gd name="T1" fmla="*/ 0 h 423"/>
                <a:gd name="T2" fmla="*/ 0 w 395"/>
                <a:gd name="T3" fmla="*/ 0 h 423"/>
                <a:gd name="T4" fmla="*/ 0 w 395"/>
                <a:gd name="T5" fmla="*/ 0 h 423"/>
                <a:gd name="T6" fmla="*/ 0 w 395"/>
                <a:gd name="T7" fmla="*/ 0 h 423"/>
                <a:gd name="T8" fmla="*/ 0 w 395"/>
                <a:gd name="T9" fmla="*/ 0 h 423"/>
                <a:gd name="T10" fmla="*/ 0 w 395"/>
                <a:gd name="T11" fmla="*/ 0 h 423"/>
                <a:gd name="T12" fmla="*/ 0 w 395"/>
                <a:gd name="T13" fmla="*/ 0 h 423"/>
                <a:gd name="T14" fmla="*/ 0 w 395"/>
                <a:gd name="T15" fmla="*/ 0 h 423"/>
                <a:gd name="T16" fmla="*/ 0 w 395"/>
                <a:gd name="T17" fmla="*/ 0 h 423"/>
                <a:gd name="T18" fmla="*/ 0 w 395"/>
                <a:gd name="T19" fmla="*/ 0 h 423"/>
                <a:gd name="T20" fmla="*/ 0 w 395"/>
                <a:gd name="T21" fmla="*/ 0 h 423"/>
                <a:gd name="T22" fmla="*/ 0 w 395"/>
                <a:gd name="T23" fmla="*/ 0 h 423"/>
                <a:gd name="T24" fmla="*/ 0 w 395"/>
                <a:gd name="T25" fmla="*/ 0 h 423"/>
                <a:gd name="T26" fmla="*/ 0 w 395"/>
                <a:gd name="T27" fmla="*/ 0 h 423"/>
                <a:gd name="T28" fmla="*/ 0 w 395"/>
                <a:gd name="T29" fmla="*/ 0 h 423"/>
                <a:gd name="T30" fmla="*/ 0 w 395"/>
                <a:gd name="T31" fmla="*/ 0 h 423"/>
                <a:gd name="T32" fmla="*/ 0 w 395"/>
                <a:gd name="T33" fmla="*/ 0 h 423"/>
                <a:gd name="T34" fmla="*/ 0 w 395"/>
                <a:gd name="T35" fmla="*/ 0 h 423"/>
                <a:gd name="T36" fmla="*/ 0 w 395"/>
                <a:gd name="T37" fmla="*/ 0 h 423"/>
                <a:gd name="T38" fmla="*/ 0 w 395"/>
                <a:gd name="T39" fmla="*/ 0 h 423"/>
                <a:gd name="T40" fmla="*/ 0 w 395"/>
                <a:gd name="T41" fmla="*/ 0 h 4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5"/>
                <a:gd name="T64" fmla="*/ 0 h 423"/>
                <a:gd name="T65" fmla="*/ 395 w 395"/>
                <a:gd name="T66" fmla="*/ 423 h 4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5" h="423">
                  <a:moveTo>
                    <a:pt x="136" y="0"/>
                  </a:moveTo>
                  <a:lnTo>
                    <a:pt x="231" y="13"/>
                  </a:lnTo>
                  <a:lnTo>
                    <a:pt x="285" y="28"/>
                  </a:lnTo>
                  <a:lnTo>
                    <a:pt x="340" y="68"/>
                  </a:lnTo>
                  <a:lnTo>
                    <a:pt x="368" y="81"/>
                  </a:lnTo>
                  <a:lnTo>
                    <a:pt x="381" y="109"/>
                  </a:lnTo>
                  <a:lnTo>
                    <a:pt x="381" y="136"/>
                  </a:lnTo>
                  <a:lnTo>
                    <a:pt x="395" y="164"/>
                  </a:lnTo>
                  <a:lnTo>
                    <a:pt x="395" y="191"/>
                  </a:lnTo>
                  <a:lnTo>
                    <a:pt x="395" y="232"/>
                  </a:lnTo>
                  <a:lnTo>
                    <a:pt x="381" y="273"/>
                  </a:lnTo>
                  <a:lnTo>
                    <a:pt x="381" y="286"/>
                  </a:lnTo>
                  <a:lnTo>
                    <a:pt x="368" y="328"/>
                  </a:lnTo>
                  <a:lnTo>
                    <a:pt x="326" y="355"/>
                  </a:lnTo>
                  <a:lnTo>
                    <a:pt x="244" y="396"/>
                  </a:lnTo>
                  <a:lnTo>
                    <a:pt x="162" y="423"/>
                  </a:lnTo>
                  <a:lnTo>
                    <a:pt x="55" y="381"/>
                  </a:lnTo>
                  <a:lnTo>
                    <a:pt x="0" y="328"/>
                  </a:lnTo>
                  <a:lnTo>
                    <a:pt x="14" y="191"/>
                  </a:lnTo>
                  <a:lnTo>
                    <a:pt x="27" y="109"/>
                  </a:lnTo>
                  <a:lnTo>
                    <a:pt x="136" y="0"/>
                  </a:lnTo>
                  <a:close/>
                </a:path>
              </a:pathLst>
            </a:custGeom>
            <a:solidFill>
              <a:srgbClr val="FF7E5E"/>
            </a:solidFill>
            <a:ln w="9525">
              <a:noFill/>
              <a:round/>
              <a:headEnd/>
              <a:tailEnd/>
            </a:ln>
          </p:spPr>
          <p:txBody>
            <a:bodyPr/>
            <a:lstStyle/>
            <a:p>
              <a:endParaRPr lang="en-US"/>
            </a:p>
          </p:txBody>
        </p:sp>
        <p:sp>
          <p:nvSpPr>
            <p:cNvPr id="23571" name="Freeform 18"/>
            <p:cNvSpPr>
              <a:spLocks/>
            </p:cNvSpPr>
            <p:nvPr/>
          </p:nvSpPr>
          <p:spPr bwMode="auto">
            <a:xfrm>
              <a:off x="1946" y="3310"/>
              <a:ext cx="132" cy="141"/>
            </a:xfrm>
            <a:custGeom>
              <a:avLst/>
              <a:gdLst>
                <a:gd name="T0" fmla="*/ 0 w 395"/>
                <a:gd name="T1" fmla="*/ 0 h 423"/>
                <a:gd name="T2" fmla="*/ 0 w 395"/>
                <a:gd name="T3" fmla="*/ 0 h 423"/>
                <a:gd name="T4" fmla="*/ 0 w 395"/>
                <a:gd name="T5" fmla="*/ 0 h 423"/>
                <a:gd name="T6" fmla="*/ 0 w 395"/>
                <a:gd name="T7" fmla="*/ 0 h 423"/>
                <a:gd name="T8" fmla="*/ 0 w 395"/>
                <a:gd name="T9" fmla="*/ 0 h 423"/>
                <a:gd name="T10" fmla="*/ 0 w 395"/>
                <a:gd name="T11" fmla="*/ 0 h 423"/>
                <a:gd name="T12" fmla="*/ 0 w 395"/>
                <a:gd name="T13" fmla="*/ 0 h 423"/>
                <a:gd name="T14" fmla="*/ 0 w 395"/>
                <a:gd name="T15" fmla="*/ 0 h 423"/>
                <a:gd name="T16" fmla="*/ 0 w 395"/>
                <a:gd name="T17" fmla="*/ 0 h 423"/>
                <a:gd name="T18" fmla="*/ 0 w 395"/>
                <a:gd name="T19" fmla="*/ 0 h 423"/>
                <a:gd name="T20" fmla="*/ 0 w 395"/>
                <a:gd name="T21" fmla="*/ 0 h 423"/>
                <a:gd name="T22" fmla="*/ 0 w 395"/>
                <a:gd name="T23" fmla="*/ 0 h 423"/>
                <a:gd name="T24" fmla="*/ 0 w 395"/>
                <a:gd name="T25" fmla="*/ 0 h 423"/>
                <a:gd name="T26" fmla="*/ 0 w 395"/>
                <a:gd name="T27" fmla="*/ 0 h 423"/>
                <a:gd name="T28" fmla="*/ 0 w 395"/>
                <a:gd name="T29" fmla="*/ 0 h 423"/>
                <a:gd name="T30" fmla="*/ 0 w 395"/>
                <a:gd name="T31" fmla="*/ 0 h 423"/>
                <a:gd name="T32" fmla="*/ 0 w 395"/>
                <a:gd name="T33" fmla="*/ 0 h 423"/>
                <a:gd name="T34" fmla="*/ 0 w 395"/>
                <a:gd name="T35" fmla="*/ 0 h 423"/>
                <a:gd name="T36" fmla="*/ 0 w 395"/>
                <a:gd name="T37" fmla="*/ 0 h 423"/>
                <a:gd name="T38" fmla="*/ 0 w 395"/>
                <a:gd name="T39" fmla="*/ 0 h 423"/>
                <a:gd name="T40" fmla="*/ 0 w 395"/>
                <a:gd name="T41" fmla="*/ 0 h 4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5"/>
                <a:gd name="T64" fmla="*/ 0 h 423"/>
                <a:gd name="T65" fmla="*/ 395 w 395"/>
                <a:gd name="T66" fmla="*/ 423 h 4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5" h="423">
                  <a:moveTo>
                    <a:pt x="136" y="0"/>
                  </a:moveTo>
                  <a:lnTo>
                    <a:pt x="231" y="13"/>
                  </a:lnTo>
                  <a:lnTo>
                    <a:pt x="285" y="28"/>
                  </a:lnTo>
                  <a:lnTo>
                    <a:pt x="340" y="68"/>
                  </a:lnTo>
                  <a:lnTo>
                    <a:pt x="368" y="81"/>
                  </a:lnTo>
                  <a:lnTo>
                    <a:pt x="381" y="109"/>
                  </a:lnTo>
                  <a:lnTo>
                    <a:pt x="381" y="136"/>
                  </a:lnTo>
                  <a:lnTo>
                    <a:pt x="395" y="164"/>
                  </a:lnTo>
                  <a:lnTo>
                    <a:pt x="395" y="191"/>
                  </a:lnTo>
                  <a:lnTo>
                    <a:pt x="395" y="232"/>
                  </a:lnTo>
                  <a:lnTo>
                    <a:pt x="381" y="273"/>
                  </a:lnTo>
                  <a:lnTo>
                    <a:pt x="381" y="286"/>
                  </a:lnTo>
                  <a:lnTo>
                    <a:pt x="368" y="328"/>
                  </a:lnTo>
                  <a:lnTo>
                    <a:pt x="326" y="355"/>
                  </a:lnTo>
                  <a:lnTo>
                    <a:pt x="244" y="396"/>
                  </a:lnTo>
                  <a:lnTo>
                    <a:pt x="162" y="423"/>
                  </a:lnTo>
                  <a:lnTo>
                    <a:pt x="55" y="381"/>
                  </a:lnTo>
                  <a:lnTo>
                    <a:pt x="0" y="328"/>
                  </a:lnTo>
                  <a:lnTo>
                    <a:pt x="14" y="191"/>
                  </a:lnTo>
                  <a:lnTo>
                    <a:pt x="27" y="109"/>
                  </a:lnTo>
                  <a:lnTo>
                    <a:pt x="136" y="0"/>
                  </a:lnTo>
                </a:path>
              </a:pathLst>
            </a:custGeom>
            <a:noFill/>
            <a:ln w="0">
              <a:solidFill>
                <a:srgbClr val="000000"/>
              </a:solidFill>
              <a:round/>
              <a:headEnd/>
              <a:tailEnd/>
            </a:ln>
          </p:spPr>
          <p:txBody>
            <a:bodyPr/>
            <a:lstStyle/>
            <a:p>
              <a:endParaRPr lang="en-US"/>
            </a:p>
          </p:txBody>
        </p:sp>
        <p:sp>
          <p:nvSpPr>
            <p:cNvPr id="23572" name="Freeform 19"/>
            <p:cNvSpPr>
              <a:spLocks/>
            </p:cNvSpPr>
            <p:nvPr/>
          </p:nvSpPr>
          <p:spPr bwMode="auto">
            <a:xfrm>
              <a:off x="1946" y="3310"/>
              <a:ext cx="132" cy="141"/>
            </a:xfrm>
            <a:custGeom>
              <a:avLst/>
              <a:gdLst>
                <a:gd name="T0" fmla="*/ 0 w 395"/>
                <a:gd name="T1" fmla="*/ 0 h 423"/>
                <a:gd name="T2" fmla="*/ 0 w 395"/>
                <a:gd name="T3" fmla="*/ 0 h 423"/>
                <a:gd name="T4" fmla="*/ 0 w 395"/>
                <a:gd name="T5" fmla="*/ 0 h 423"/>
                <a:gd name="T6" fmla="*/ 0 w 395"/>
                <a:gd name="T7" fmla="*/ 0 h 423"/>
                <a:gd name="T8" fmla="*/ 0 w 395"/>
                <a:gd name="T9" fmla="*/ 0 h 423"/>
                <a:gd name="T10" fmla="*/ 0 w 395"/>
                <a:gd name="T11" fmla="*/ 0 h 423"/>
                <a:gd name="T12" fmla="*/ 0 w 395"/>
                <a:gd name="T13" fmla="*/ 0 h 423"/>
                <a:gd name="T14" fmla="*/ 0 w 395"/>
                <a:gd name="T15" fmla="*/ 0 h 423"/>
                <a:gd name="T16" fmla="*/ 0 w 395"/>
                <a:gd name="T17" fmla="*/ 0 h 423"/>
                <a:gd name="T18" fmla="*/ 0 w 395"/>
                <a:gd name="T19" fmla="*/ 0 h 423"/>
                <a:gd name="T20" fmla="*/ 0 w 395"/>
                <a:gd name="T21" fmla="*/ 0 h 423"/>
                <a:gd name="T22" fmla="*/ 0 w 395"/>
                <a:gd name="T23" fmla="*/ 0 h 423"/>
                <a:gd name="T24" fmla="*/ 0 w 395"/>
                <a:gd name="T25" fmla="*/ 0 h 423"/>
                <a:gd name="T26" fmla="*/ 0 w 395"/>
                <a:gd name="T27" fmla="*/ 0 h 423"/>
                <a:gd name="T28" fmla="*/ 0 w 395"/>
                <a:gd name="T29" fmla="*/ 0 h 423"/>
                <a:gd name="T30" fmla="*/ 0 w 395"/>
                <a:gd name="T31" fmla="*/ 0 h 423"/>
                <a:gd name="T32" fmla="*/ 0 w 395"/>
                <a:gd name="T33" fmla="*/ 0 h 423"/>
                <a:gd name="T34" fmla="*/ 0 w 395"/>
                <a:gd name="T35" fmla="*/ 0 h 423"/>
                <a:gd name="T36" fmla="*/ 0 w 395"/>
                <a:gd name="T37" fmla="*/ 0 h 423"/>
                <a:gd name="T38" fmla="*/ 0 w 395"/>
                <a:gd name="T39" fmla="*/ 0 h 423"/>
                <a:gd name="T40" fmla="*/ 0 w 395"/>
                <a:gd name="T41" fmla="*/ 0 h 4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5"/>
                <a:gd name="T64" fmla="*/ 0 h 423"/>
                <a:gd name="T65" fmla="*/ 395 w 395"/>
                <a:gd name="T66" fmla="*/ 423 h 4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5" h="423">
                  <a:moveTo>
                    <a:pt x="136" y="0"/>
                  </a:moveTo>
                  <a:lnTo>
                    <a:pt x="231" y="13"/>
                  </a:lnTo>
                  <a:lnTo>
                    <a:pt x="285" y="28"/>
                  </a:lnTo>
                  <a:lnTo>
                    <a:pt x="340" y="68"/>
                  </a:lnTo>
                  <a:lnTo>
                    <a:pt x="368" y="81"/>
                  </a:lnTo>
                  <a:lnTo>
                    <a:pt x="381" y="109"/>
                  </a:lnTo>
                  <a:lnTo>
                    <a:pt x="381" y="136"/>
                  </a:lnTo>
                  <a:lnTo>
                    <a:pt x="395" y="164"/>
                  </a:lnTo>
                  <a:lnTo>
                    <a:pt x="395" y="191"/>
                  </a:lnTo>
                  <a:lnTo>
                    <a:pt x="395" y="232"/>
                  </a:lnTo>
                  <a:lnTo>
                    <a:pt x="381" y="273"/>
                  </a:lnTo>
                  <a:lnTo>
                    <a:pt x="381" y="286"/>
                  </a:lnTo>
                  <a:lnTo>
                    <a:pt x="368" y="328"/>
                  </a:lnTo>
                  <a:lnTo>
                    <a:pt x="326" y="355"/>
                  </a:lnTo>
                  <a:lnTo>
                    <a:pt x="244" y="396"/>
                  </a:lnTo>
                  <a:lnTo>
                    <a:pt x="162" y="423"/>
                  </a:lnTo>
                  <a:lnTo>
                    <a:pt x="55" y="381"/>
                  </a:lnTo>
                  <a:lnTo>
                    <a:pt x="0" y="328"/>
                  </a:lnTo>
                  <a:lnTo>
                    <a:pt x="14" y="191"/>
                  </a:lnTo>
                  <a:lnTo>
                    <a:pt x="27" y="109"/>
                  </a:lnTo>
                  <a:lnTo>
                    <a:pt x="136" y="0"/>
                  </a:lnTo>
                </a:path>
              </a:pathLst>
            </a:custGeom>
            <a:noFill/>
            <a:ln w="0">
              <a:solidFill>
                <a:srgbClr val="000000"/>
              </a:solidFill>
              <a:round/>
              <a:headEnd/>
              <a:tailEnd/>
            </a:ln>
          </p:spPr>
          <p:txBody>
            <a:bodyPr/>
            <a:lstStyle/>
            <a:p>
              <a:endParaRPr lang="en-US"/>
            </a:p>
          </p:txBody>
        </p:sp>
        <p:sp>
          <p:nvSpPr>
            <p:cNvPr id="23573" name="Freeform 20"/>
            <p:cNvSpPr>
              <a:spLocks/>
            </p:cNvSpPr>
            <p:nvPr/>
          </p:nvSpPr>
          <p:spPr bwMode="auto">
            <a:xfrm>
              <a:off x="1915" y="3083"/>
              <a:ext cx="136" cy="286"/>
            </a:xfrm>
            <a:custGeom>
              <a:avLst/>
              <a:gdLst>
                <a:gd name="T0" fmla="*/ 0 w 408"/>
                <a:gd name="T1" fmla="*/ 0 h 858"/>
                <a:gd name="T2" fmla="*/ 0 w 408"/>
                <a:gd name="T3" fmla="*/ 0 h 858"/>
                <a:gd name="T4" fmla="*/ 0 w 408"/>
                <a:gd name="T5" fmla="*/ 0 h 858"/>
                <a:gd name="T6" fmla="*/ 0 w 408"/>
                <a:gd name="T7" fmla="*/ 0 h 858"/>
                <a:gd name="T8" fmla="*/ 0 w 408"/>
                <a:gd name="T9" fmla="*/ 0 h 858"/>
                <a:gd name="T10" fmla="*/ 0 w 408"/>
                <a:gd name="T11" fmla="*/ 0 h 858"/>
                <a:gd name="T12" fmla="*/ 0 w 408"/>
                <a:gd name="T13" fmla="*/ 0 h 858"/>
                <a:gd name="T14" fmla="*/ 0 w 408"/>
                <a:gd name="T15" fmla="*/ 0 h 8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858"/>
                <a:gd name="T26" fmla="*/ 408 w 408"/>
                <a:gd name="T27" fmla="*/ 858 h 8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858">
                  <a:moveTo>
                    <a:pt x="0" y="749"/>
                  </a:moveTo>
                  <a:lnTo>
                    <a:pt x="68" y="14"/>
                  </a:lnTo>
                  <a:lnTo>
                    <a:pt x="312" y="0"/>
                  </a:lnTo>
                  <a:lnTo>
                    <a:pt x="408" y="14"/>
                  </a:lnTo>
                  <a:lnTo>
                    <a:pt x="339" y="423"/>
                  </a:lnTo>
                  <a:lnTo>
                    <a:pt x="312" y="681"/>
                  </a:lnTo>
                  <a:lnTo>
                    <a:pt x="284" y="858"/>
                  </a:lnTo>
                  <a:lnTo>
                    <a:pt x="0" y="749"/>
                  </a:lnTo>
                  <a:close/>
                </a:path>
              </a:pathLst>
            </a:custGeom>
            <a:solidFill>
              <a:srgbClr val="FF0000"/>
            </a:solidFill>
            <a:ln w="9525">
              <a:noFill/>
              <a:round/>
              <a:headEnd/>
              <a:tailEnd/>
            </a:ln>
          </p:spPr>
          <p:txBody>
            <a:bodyPr/>
            <a:lstStyle/>
            <a:p>
              <a:endParaRPr lang="en-US"/>
            </a:p>
          </p:txBody>
        </p:sp>
        <p:sp>
          <p:nvSpPr>
            <p:cNvPr id="23574" name="Freeform 21"/>
            <p:cNvSpPr>
              <a:spLocks/>
            </p:cNvSpPr>
            <p:nvPr/>
          </p:nvSpPr>
          <p:spPr bwMode="auto">
            <a:xfrm>
              <a:off x="1915" y="3083"/>
              <a:ext cx="136" cy="286"/>
            </a:xfrm>
            <a:custGeom>
              <a:avLst/>
              <a:gdLst>
                <a:gd name="T0" fmla="*/ 0 w 408"/>
                <a:gd name="T1" fmla="*/ 0 h 858"/>
                <a:gd name="T2" fmla="*/ 0 w 408"/>
                <a:gd name="T3" fmla="*/ 0 h 858"/>
                <a:gd name="T4" fmla="*/ 0 w 408"/>
                <a:gd name="T5" fmla="*/ 0 h 858"/>
                <a:gd name="T6" fmla="*/ 0 w 408"/>
                <a:gd name="T7" fmla="*/ 0 h 858"/>
                <a:gd name="T8" fmla="*/ 0 w 408"/>
                <a:gd name="T9" fmla="*/ 0 h 858"/>
                <a:gd name="T10" fmla="*/ 0 w 408"/>
                <a:gd name="T11" fmla="*/ 0 h 858"/>
                <a:gd name="T12" fmla="*/ 0 w 408"/>
                <a:gd name="T13" fmla="*/ 0 h 858"/>
                <a:gd name="T14" fmla="*/ 0 w 408"/>
                <a:gd name="T15" fmla="*/ 0 h 8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858"/>
                <a:gd name="T26" fmla="*/ 408 w 408"/>
                <a:gd name="T27" fmla="*/ 858 h 8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858">
                  <a:moveTo>
                    <a:pt x="0" y="749"/>
                  </a:moveTo>
                  <a:lnTo>
                    <a:pt x="68" y="14"/>
                  </a:lnTo>
                  <a:lnTo>
                    <a:pt x="312" y="0"/>
                  </a:lnTo>
                  <a:lnTo>
                    <a:pt x="408" y="14"/>
                  </a:lnTo>
                  <a:lnTo>
                    <a:pt x="339" y="423"/>
                  </a:lnTo>
                  <a:lnTo>
                    <a:pt x="312" y="681"/>
                  </a:lnTo>
                  <a:lnTo>
                    <a:pt x="284" y="858"/>
                  </a:lnTo>
                  <a:lnTo>
                    <a:pt x="0" y="749"/>
                  </a:lnTo>
                </a:path>
              </a:pathLst>
            </a:custGeom>
            <a:noFill/>
            <a:ln w="0">
              <a:solidFill>
                <a:srgbClr val="000000"/>
              </a:solidFill>
              <a:round/>
              <a:headEnd/>
              <a:tailEnd/>
            </a:ln>
          </p:spPr>
          <p:txBody>
            <a:bodyPr/>
            <a:lstStyle/>
            <a:p>
              <a:endParaRPr lang="en-US"/>
            </a:p>
          </p:txBody>
        </p:sp>
        <p:sp>
          <p:nvSpPr>
            <p:cNvPr id="23575" name="Freeform 22"/>
            <p:cNvSpPr>
              <a:spLocks/>
            </p:cNvSpPr>
            <p:nvPr/>
          </p:nvSpPr>
          <p:spPr bwMode="auto">
            <a:xfrm>
              <a:off x="1915" y="3083"/>
              <a:ext cx="136" cy="286"/>
            </a:xfrm>
            <a:custGeom>
              <a:avLst/>
              <a:gdLst>
                <a:gd name="T0" fmla="*/ 0 w 408"/>
                <a:gd name="T1" fmla="*/ 0 h 858"/>
                <a:gd name="T2" fmla="*/ 0 w 408"/>
                <a:gd name="T3" fmla="*/ 0 h 858"/>
                <a:gd name="T4" fmla="*/ 0 w 408"/>
                <a:gd name="T5" fmla="*/ 0 h 858"/>
                <a:gd name="T6" fmla="*/ 0 w 408"/>
                <a:gd name="T7" fmla="*/ 0 h 858"/>
                <a:gd name="T8" fmla="*/ 0 w 408"/>
                <a:gd name="T9" fmla="*/ 0 h 858"/>
                <a:gd name="T10" fmla="*/ 0 w 408"/>
                <a:gd name="T11" fmla="*/ 0 h 858"/>
                <a:gd name="T12" fmla="*/ 0 w 408"/>
                <a:gd name="T13" fmla="*/ 0 h 858"/>
                <a:gd name="T14" fmla="*/ 0 w 408"/>
                <a:gd name="T15" fmla="*/ 0 h 858"/>
                <a:gd name="T16" fmla="*/ 0 60000 65536"/>
                <a:gd name="T17" fmla="*/ 0 60000 65536"/>
                <a:gd name="T18" fmla="*/ 0 60000 65536"/>
                <a:gd name="T19" fmla="*/ 0 60000 65536"/>
                <a:gd name="T20" fmla="*/ 0 60000 65536"/>
                <a:gd name="T21" fmla="*/ 0 60000 65536"/>
                <a:gd name="T22" fmla="*/ 0 60000 65536"/>
                <a:gd name="T23" fmla="*/ 0 60000 65536"/>
                <a:gd name="T24" fmla="*/ 0 w 408"/>
                <a:gd name="T25" fmla="*/ 0 h 858"/>
                <a:gd name="T26" fmla="*/ 408 w 408"/>
                <a:gd name="T27" fmla="*/ 858 h 8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8" h="858">
                  <a:moveTo>
                    <a:pt x="0" y="749"/>
                  </a:moveTo>
                  <a:lnTo>
                    <a:pt x="68" y="14"/>
                  </a:lnTo>
                  <a:lnTo>
                    <a:pt x="312" y="0"/>
                  </a:lnTo>
                  <a:lnTo>
                    <a:pt x="408" y="14"/>
                  </a:lnTo>
                  <a:lnTo>
                    <a:pt x="339" y="423"/>
                  </a:lnTo>
                  <a:lnTo>
                    <a:pt x="312" y="681"/>
                  </a:lnTo>
                  <a:lnTo>
                    <a:pt x="284" y="858"/>
                  </a:lnTo>
                  <a:lnTo>
                    <a:pt x="0" y="749"/>
                  </a:lnTo>
                </a:path>
              </a:pathLst>
            </a:custGeom>
            <a:noFill/>
            <a:ln w="0">
              <a:solidFill>
                <a:srgbClr val="000000"/>
              </a:solidFill>
              <a:round/>
              <a:headEnd/>
              <a:tailEnd/>
            </a:ln>
          </p:spPr>
          <p:txBody>
            <a:bodyPr/>
            <a:lstStyle/>
            <a:p>
              <a:endParaRPr lang="en-US"/>
            </a:p>
          </p:txBody>
        </p:sp>
        <p:sp>
          <p:nvSpPr>
            <p:cNvPr id="23576" name="Freeform 23"/>
            <p:cNvSpPr>
              <a:spLocks/>
            </p:cNvSpPr>
            <p:nvPr/>
          </p:nvSpPr>
          <p:spPr bwMode="auto">
            <a:xfrm>
              <a:off x="1464" y="3265"/>
              <a:ext cx="659" cy="527"/>
            </a:xfrm>
            <a:custGeom>
              <a:avLst/>
              <a:gdLst>
                <a:gd name="T0" fmla="*/ 0 w 1977"/>
                <a:gd name="T1" fmla="*/ 0 h 1582"/>
                <a:gd name="T2" fmla="*/ 0 w 1977"/>
                <a:gd name="T3" fmla="*/ 0 h 1582"/>
                <a:gd name="T4" fmla="*/ 0 w 1977"/>
                <a:gd name="T5" fmla="*/ 0 h 1582"/>
                <a:gd name="T6" fmla="*/ 0 w 1977"/>
                <a:gd name="T7" fmla="*/ 0 h 1582"/>
                <a:gd name="T8" fmla="*/ 0 w 1977"/>
                <a:gd name="T9" fmla="*/ 0 h 1582"/>
                <a:gd name="T10" fmla="*/ 0 w 1977"/>
                <a:gd name="T11" fmla="*/ 0 h 1582"/>
                <a:gd name="T12" fmla="*/ 0 w 1977"/>
                <a:gd name="T13" fmla="*/ 0 h 1582"/>
                <a:gd name="T14" fmla="*/ 0 w 1977"/>
                <a:gd name="T15" fmla="*/ 0 h 1582"/>
                <a:gd name="T16" fmla="*/ 0 w 1977"/>
                <a:gd name="T17" fmla="*/ 0 h 1582"/>
                <a:gd name="T18" fmla="*/ 0 w 1977"/>
                <a:gd name="T19" fmla="*/ 0 h 1582"/>
                <a:gd name="T20" fmla="*/ 0 w 1977"/>
                <a:gd name="T21" fmla="*/ 0 h 1582"/>
                <a:gd name="T22" fmla="*/ 0 w 1977"/>
                <a:gd name="T23" fmla="*/ 0 h 1582"/>
                <a:gd name="T24" fmla="*/ 0 w 1977"/>
                <a:gd name="T25" fmla="*/ 0 h 1582"/>
                <a:gd name="T26" fmla="*/ 0 w 1977"/>
                <a:gd name="T27" fmla="*/ 0 h 1582"/>
                <a:gd name="T28" fmla="*/ 0 w 1977"/>
                <a:gd name="T29" fmla="*/ 0 h 1582"/>
                <a:gd name="T30" fmla="*/ 0 w 1977"/>
                <a:gd name="T31" fmla="*/ 0 h 1582"/>
                <a:gd name="T32" fmla="*/ 0 w 1977"/>
                <a:gd name="T33" fmla="*/ 0 h 1582"/>
                <a:gd name="T34" fmla="*/ 0 w 1977"/>
                <a:gd name="T35" fmla="*/ 0 h 1582"/>
                <a:gd name="T36" fmla="*/ 0 w 1977"/>
                <a:gd name="T37" fmla="*/ 0 h 1582"/>
                <a:gd name="T38" fmla="*/ 0 w 1977"/>
                <a:gd name="T39" fmla="*/ 0 h 1582"/>
                <a:gd name="T40" fmla="*/ 0 w 1977"/>
                <a:gd name="T41" fmla="*/ 0 h 1582"/>
                <a:gd name="T42" fmla="*/ 0 w 1977"/>
                <a:gd name="T43" fmla="*/ 0 h 1582"/>
                <a:gd name="T44" fmla="*/ 0 w 1977"/>
                <a:gd name="T45" fmla="*/ 0 h 1582"/>
                <a:gd name="T46" fmla="*/ 0 w 1977"/>
                <a:gd name="T47" fmla="*/ 0 h 1582"/>
                <a:gd name="T48" fmla="*/ 0 w 1977"/>
                <a:gd name="T49" fmla="*/ 0 h 1582"/>
                <a:gd name="T50" fmla="*/ 0 w 1977"/>
                <a:gd name="T51" fmla="*/ 0 h 1582"/>
                <a:gd name="T52" fmla="*/ 0 w 1977"/>
                <a:gd name="T53" fmla="*/ 0 h 1582"/>
                <a:gd name="T54" fmla="*/ 0 w 1977"/>
                <a:gd name="T55" fmla="*/ 0 h 1582"/>
                <a:gd name="T56" fmla="*/ 0 w 1977"/>
                <a:gd name="T57" fmla="*/ 0 h 1582"/>
                <a:gd name="T58" fmla="*/ 0 w 1977"/>
                <a:gd name="T59" fmla="*/ 0 h 1582"/>
                <a:gd name="T60" fmla="*/ 0 w 1977"/>
                <a:gd name="T61" fmla="*/ 0 h 1582"/>
                <a:gd name="T62" fmla="*/ 0 w 1977"/>
                <a:gd name="T63" fmla="*/ 0 h 1582"/>
                <a:gd name="T64" fmla="*/ 0 w 1977"/>
                <a:gd name="T65" fmla="*/ 0 h 1582"/>
                <a:gd name="T66" fmla="*/ 0 w 1977"/>
                <a:gd name="T67" fmla="*/ 0 h 1582"/>
                <a:gd name="T68" fmla="*/ 0 w 1977"/>
                <a:gd name="T69" fmla="*/ 0 h 1582"/>
                <a:gd name="T70" fmla="*/ 0 w 1977"/>
                <a:gd name="T71" fmla="*/ 0 h 1582"/>
                <a:gd name="T72" fmla="*/ 0 w 1977"/>
                <a:gd name="T73" fmla="*/ 0 h 1582"/>
                <a:gd name="T74" fmla="*/ 0 w 1977"/>
                <a:gd name="T75" fmla="*/ 0 h 15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7"/>
                <a:gd name="T115" fmla="*/ 0 h 1582"/>
                <a:gd name="T116" fmla="*/ 1977 w 1977"/>
                <a:gd name="T117" fmla="*/ 1582 h 15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7" h="1582">
                  <a:moveTo>
                    <a:pt x="1351" y="81"/>
                  </a:moveTo>
                  <a:lnTo>
                    <a:pt x="1351" y="164"/>
                  </a:lnTo>
                  <a:lnTo>
                    <a:pt x="1460" y="190"/>
                  </a:lnTo>
                  <a:lnTo>
                    <a:pt x="1567" y="204"/>
                  </a:lnTo>
                  <a:lnTo>
                    <a:pt x="1622" y="245"/>
                  </a:lnTo>
                  <a:lnTo>
                    <a:pt x="1690" y="368"/>
                  </a:lnTo>
                  <a:lnTo>
                    <a:pt x="1759" y="464"/>
                  </a:lnTo>
                  <a:lnTo>
                    <a:pt x="1786" y="532"/>
                  </a:lnTo>
                  <a:lnTo>
                    <a:pt x="1814" y="585"/>
                  </a:lnTo>
                  <a:lnTo>
                    <a:pt x="1827" y="627"/>
                  </a:lnTo>
                  <a:lnTo>
                    <a:pt x="1867" y="640"/>
                  </a:lnTo>
                  <a:lnTo>
                    <a:pt x="1895" y="668"/>
                  </a:lnTo>
                  <a:lnTo>
                    <a:pt x="1935" y="681"/>
                  </a:lnTo>
                  <a:lnTo>
                    <a:pt x="1950" y="695"/>
                  </a:lnTo>
                  <a:lnTo>
                    <a:pt x="1977" y="723"/>
                  </a:lnTo>
                  <a:lnTo>
                    <a:pt x="1977" y="736"/>
                  </a:lnTo>
                  <a:lnTo>
                    <a:pt x="1977" y="776"/>
                  </a:lnTo>
                  <a:lnTo>
                    <a:pt x="1950" y="831"/>
                  </a:lnTo>
                  <a:lnTo>
                    <a:pt x="1935" y="845"/>
                  </a:lnTo>
                  <a:lnTo>
                    <a:pt x="1882" y="886"/>
                  </a:lnTo>
                  <a:lnTo>
                    <a:pt x="1814" y="913"/>
                  </a:lnTo>
                  <a:lnTo>
                    <a:pt x="1814" y="940"/>
                  </a:lnTo>
                  <a:lnTo>
                    <a:pt x="1867" y="995"/>
                  </a:lnTo>
                  <a:lnTo>
                    <a:pt x="1867" y="1050"/>
                  </a:lnTo>
                  <a:lnTo>
                    <a:pt x="1867" y="1063"/>
                  </a:lnTo>
                  <a:lnTo>
                    <a:pt x="1867" y="1104"/>
                  </a:lnTo>
                  <a:lnTo>
                    <a:pt x="1841" y="1131"/>
                  </a:lnTo>
                  <a:lnTo>
                    <a:pt x="1814" y="1172"/>
                  </a:lnTo>
                  <a:lnTo>
                    <a:pt x="1814" y="1199"/>
                  </a:lnTo>
                  <a:lnTo>
                    <a:pt x="1772" y="1214"/>
                  </a:lnTo>
                  <a:lnTo>
                    <a:pt x="1759" y="1214"/>
                  </a:lnTo>
                  <a:lnTo>
                    <a:pt x="1677" y="1227"/>
                  </a:lnTo>
                  <a:lnTo>
                    <a:pt x="1608" y="1267"/>
                  </a:lnTo>
                  <a:lnTo>
                    <a:pt x="1677" y="1322"/>
                  </a:lnTo>
                  <a:lnTo>
                    <a:pt x="1718" y="1363"/>
                  </a:lnTo>
                  <a:lnTo>
                    <a:pt x="1731" y="1391"/>
                  </a:lnTo>
                  <a:lnTo>
                    <a:pt x="1718" y="1431"/>
                  </a:lnTo>
                  <a:lnTo>
                    <a:pt x="1690" y="1446"/>
                  </a:lnTo>
                  <a:lnTo>
                    <a:pt x="1663" y="1486"/>
                  </a:lnTo>
                  <a:lnTo>
                    <a:pt x="1582" y="1541"/>
                  </a:lnTo>
                  <a:lnTo>
                    <a:pt x="1460" y="1582"/>
                  </a:lnTo>
                  <a:lnTo>
                    <a:pt x="1309" y="1582"/>
                  </a:lnTo>
                  <a:lnTo>
                    <a:pt x="1201" y="1541"/>
                  </a:lnTo>
                  <a:lnTo>
                    <a:pt x="1105" y="1499"/>
                  </a:lnTo>
                  <a:lnTo>
                    <a:pt x="1024" y="1446"/>
                  </a:lnTo>
                  <a:lnTo>
                    <a:pt x="941" y="1418"/>
                  </a:lnTo>
                  <a:lnTo>
                    <a:pt x="886" y="1377"/>
                  </a:lnTo>
                  <a:lnTo>
                    <a:pt x="846" y="1336"/>
                  </a:lnTo>
                  <a:lnTo>
                    <a:pt x="833" y="1282"/>
                  </a:lnTo>
                  <a:lnTo>
                    <a:pt x="833" y="1254"/>
                  </a:lnTo>
                  <a:lnTo>
                    <a:pt x="710" y="1282"/>
                  </a:lnTo>
                  <a:lnTo>
                    <a:pt x="614" y="1309"/>
                  </a:lnTo>
                  <a:lnTo>
                    <a:pt x="533" y="1309"/>
                  </a:lnTo>
                  <a:lnTo>
                    <a:pt x="410" y="1282"/>
                  </a:lnTo>
                  <a:lnTo>
                    <a:pt x="287" y="1267"/>
                  </a:lnTo>
                  <a:lnTo>
                    <a:pt x="191" y="1227"/>
                  </a:lnTo>
                  <a:lnTo>
                    <a:pt x="136" y="1199"/>
                  </a:lnTo>
                  <a:lnTo>
                    <a:pt x="95" y="1172"/>
                  </a:lnTo>
                  <a:lnTo>
                    <a:pt x="0" y="1091"/>
                  </a:lnTo>
                  <a:lnTo>
                    <a:pt x="0" y="968"/>
                  </a:lnTo>
                  <a:lnTo>
                    <a:pt x="55" y="804"/>
                  </a:lnTo>
                  <a:lnTo>
                    <a:pt x="191" y="585"/>
                  </a:lnTo>
                  <a:lnTo>
                    <a:pt x="287" y="491"/>
                  </a:lnTo>
                  <a:lnTo>
                    <a:pt x="410" y="409"/>
                  </a:lnTo>
                  <a:lnTo>
                    <a:pt x="518" y="354"/>
                  </a:lnTo>
                  <a:lnTo>
                    <a:pt x="614" y="313"/>
                  </a:lnTo>
                  <a:lnTo>
                    <a:pt x="655" y="313"/>
                  </a:lnTo>
                  <a:lnTo>
                    <a:pt x="818" y="109"/>
                  </a:lnTo>
                  <a:lnTo>
                    <a:pt x="901" y="54"/>
                  </a:lnTo>
                  <a:lnTo>
                    <a:pt x="982" y="26"/>
                  </a:lnTo>
                  <a:lnTo>
                    <a:pt x="1024" y="0"/>
                  </a:lnTo>
                  <a:lnTo>
                    <a:pt x="1064" y="0"/>
                  </a:lnTo>
                  <a:lnTo>
                    <a:pt x="1146" y="0"/>
                  </a:lnTo>
                  <a:lnTo>
                    <a:pt x="1201" y="0"/>
                  </a:lnTo>
                  <a:lnTo>
                    <a:pt x="1214" y="26"/>
                  </a:lnTo>
                  <a:lnTo>
                    <a:pt x="1256" y="41"/>
                  </a:lnTo>
                  <a:lnTo>
                    <a:pt x="1351" y="81"/>
                  </a:lnTo>
                  <a:close/>
                </a:path>
              </a:pathLst>
            </a:custGeom>
            <a:solidFill>
              <a:srgbClr val="FF9A73"/>
            </a:solidFill>
            <a:ln w="9525">
              <a:noFill/>
              <a:round/>
              <a:headEnd/>
              <a:tailEnd/>
            </a:ln>
          </p:spPr>
          <p:txBody>
            <a:bodyPr/>
            <a:lstStyle/>
            <a:p>
              <a:endParaRPr lang="en-US"/>
            </a:p>
          </p:txBody>
        </p:sp>
        <p:sp>
          <p:nvSpPr>
            <p:cNvPr id="23577" name="Freeform 24"/>
            <p:cNvSpPr>
              <a:spLocks/>
            </p:cNvSpPr>
            <p:nvPr/>
          </p:nvSpPr>
          <p:spPr bwMode="auto">
            <a:xfrm>
              <a:off x="1464" y="3265"/>
              <a:ext cx="659" cy="527"/>
            </a:xfrm>
            <a:custGeom>
              <a:avLst/>
              <a:gdLst>
                <a:gd name="T0" fmla="*/ 0 w 1977"/>
                <a:gd name="T1" fmla="*/ 0 h 1582"/>
                <a:gd name="T2" fmla="*/ 0 w 1977"/>
                <a:gd name="T3" fmla="*/ 0 h 1582"/>
                <a:gd name="T4" fmla="*/ 0 w 1977"/>
                <a:gd name="T5" fmla="*/ 0 h 1582"/>
                <a:gd name="T6" fmla="*/ 0 w 1977"/>
                <a:gd name="T7" fmla="*/ 0 h 1582"/>
                <a:gd name="T8" fmla="*/ 0 w 1977"/>
                <a:gd name="T9" fmla="*/ 0 h 1582"/>
                <a:gd name="T10" fmla="*/ 0 w 1977"/>
                <a:gd name="T11" fmla="*/ 0 h 1582"/>
                <a:gd name="T12" fmla="*/ 0 w 1977"/>
                <a:gd name="T13" fmla="*/ 0 h 1582"/>
                <a:gd name="T14" fmla="*/ 0 w 1977"/>
                <a:gd name="T15" fmla="*/ 0 h 1582"/>
                <a:gd name="T16" fmla="*/ 0 w 1977"/>
                <a:gd name="T17" fmla="*/ 0 h 1582"/>
                <a:gd name="T18" fmla="*/ 0 w 1977"/>
                <a:gd name="T19" fmla="*/ 0 h 1582"/>
                <a:gd name="T20" fmla="*/ 0 w 1977"/>
                <a:gd name="T21" fmla="*/ 0 h 1582"/>
                <a:gd name="T22" fmla="*/ 0 w 1977"/>
                <a:gd name="T23" fmla="*/ 0 h 1582"/>
                <a:gd name="T24" fmla="*/ 0 w 1977"/>
                <a:gd name="T25" fmla="*/ 0 h 1582"/>
                <a:gd name="T26" fmla="*/ 0 w 1977"/>
                <a:gd name="T27" fmla="*/ 0 h 1582"/>
                <a:gd name="T28" fmla="*/ 0 w 1977"/>
                <a:gd name="T29" fmla="*/ 0 h 1582"/>
                <a:gd name="T30" fmla="*/ 0 w 1977"/>
                <a:gd name="T31" fmla="*/ 0 h 1582"/>
                <a:gd name="T32" fmla="*/ 0 w 1977"/>
                <a:gd name="T33" fmla="*/ 0 h 1582"/>
                <a:gd name="T34" fmla="*/ 0 w 1977"/>
                <a:gd name="T35" fmla="*/ 0 h 1582"/>
                <a:gd name="T36" fmla="*/ 0 w 1977"/>
                <a:gd name="T37" fmla="*/ 0 h 1582"/>
                <a:gd name="T38" fmla="*/ 0 w 1977"/>
                <a:gd name="T39" fmla="*/ 0 h 1582"/>
                <a:gd name="T40" fmla="*/ 0 w 1977"/>
                <a:gd name="T41" fmla="*/ 0 h 1582"/>
                <a:gd name="T42" fmla="*/ 0 w 1977"/>
                <a:gd name="T43" fmla="*/ 0 h 1582"/>
                <a:gd name="T44" fmla="*/ 0 w 1977"/>
                <a:gd name="T45" fmla="*/ 0 h 1582"/>
                <a:gd name="T46" fmla="*/ 0 w 1977"/>
                <a:gd name="T47" fmla="*/ 0 h 1582"/>
                <a:gd name="T48" fmla="*/ 0 w 1977"/>
                <a:gd name="T49" fmla="*/ 0 h 1582"/>
                <a:gd name="T50" fmla="*/ 0 w 1977"/>
                <a:gd name="T51" fmla="*/ 0 h 1582"/>
                <a:gd name="T52" fmla="*/ 0 w 1977"/>
                <a:gd name="T53" fmla="*/ 0 h 1582"/>
                <a:gd name="T54" fmla="*/ 0 w 1977"/>
                <a:gd name="T55" fmla="*/ 0 h 1582"/>
                <a:gd name="T56" fmla="*/ 0 w 1977"/>
                <a:gd name="T57" fmla="*/ 0 h 1582"/>
                <a:gd name="T58" fmla="*/ 0 w 1977"/>
                <a:gd name="T59" fmla="*/ 0 h 1582"/>
                <a:gd name="T60" fmla="*/ 0 w 1977"/>
                <a:gd name="T61" fmla="*/ 0 h 1582"/>
                <a:gd name="T62" fmla="*/ 0 w 1977"/>
                <a:gd name="T63" fmla="*/ 0 h 1582"/>
                <a:gd name="T64" fmla="*/ 0 w 1977"/>
                <a:gd name="T65" fmla="*/ 0 h 1582"/>
                <a:gd name="T66" fmla="*/ 0 w 1977"/>
                <a:gd name="T67" fmla="*/ 0 h 1582"/>
                <a:gd name="T68" fmla="*/ 0 w 1977"/>
                <a:gd name="T69" fmla="*/ 0 h 1582"/>
                <a:gd name="T70" fmla="*/ 0 w 1977"/>
                <a:gd name="T71" fmla="*/ 0 h 1582"/>
                <a:gd name="T72" fmla="*/ 0 w 1977"/>
                <a:gd name="T73" fmla="*/ 0 h 1582"/>
                <a:gd name="T74" fmla="*/ 0 w 1977"/>
                <a:gd name="T75" fmla="*/ 0 h 15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7"/>
                <a:gd name="T115" fmla="*/ 0 h 1582"/>
                <a:gd name="T116" fmla="*/ 1977 w 1977"/>
                <a:gd name="T117" fmla="*/ 1582 h 15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7" h="1582">
                  <a:moveTo>
                    <a:pt x="1351" y="81"/>
                  </a:moveTo>
                  <a:lnTo>
                    <a:pt x="1351" y="164"/>
                  </a:lnTo>
                  <a:lnTo>
                    <a:pt x="1460" y="190"/>
                  </a:lnTo>
                  <a:lnTo>
                    <a:pt x="1567" y="204"/>
                  </a:lnTo>
                  <a:lnTo>
                    <a:pt x="1622" y="245"/>
                  </a:lnTo>
                  <a:lnTo>
                    <a:pt x="1690" y="368"/>
                  </a:lnTo>
                  <a:lnTo>
                    <a:pt x="1759" y="464"/>
                  </a:lnTo>
                  <a:lnTo>
                    <a:pt x="1786" y="532"/>
                  </a:lnTo>
                  <a:lnTo>
                    <a:pt x="1814" y="585"/>
                  </a:lnTo>
                  <a:lnTo>
                    <a:pt x="1827" y="627"/>
                  </a:lnTo>
                  <a:lnTo>
                    <a:pt x="1867" y="640"/>
                  </a:lnTo>
                  <a:lnTo>
                    <a:pt x="1895" y="668"/>
                  </a:lnTo>
                  <a:lnTo>
                    <a:pt x="1935" y="681"/>
                  </a:lnTo>
                  <a:lnTo>
                    <a:pt x="1950" y="695"/>
                  </a:lnTo>
                  <a:lnTo>
                    <a:pt x="1977" y="723"/>
                  </a:lnTo>
                  <a:lnTo>
                    <a:pt x="1977" y="736"/>
                  </a:lnTo>
                  <a:lnTo>
                    <a:pt x="1977" y="776"/>
                  </a:lnTo>
                  <a:lnTo>
                    <a:pt x="1950" y="831"/>
                  </a:lnTo>
                  <a:lnTo>
                    <a:pt x="1935" y="845"/>
                  </a:lnTo>
                  <a:lnTo>
                    <a:pt x="1882" y="886"/>
                  </a:lnTo>
                  <a:lnTo>
                    <a:pt x="1814" y="913"/>
                  </a:lnTo>
                  <a:lnTo>
                    <a:pt x="1814" y="940"/>
                  </a:lnTo>
                  <a:lnTo>
                    <a:pt x="1867" y="995"/>
                  </a:lnTo>
                  <a:lnTo>
                    <a:pt x="1867" y="1050"/>
                  </a:lnTo>
                  <a:lnTo>
                    <a:pt x="1867" y="1063"/>
                  </a:lnTo>
                  <a:lnTo>
                    <a:pt x="1867" y="1104"/>
                  </a:lnTo>
                  <a:lnTo>
                    <a:pt x="1841" y="1131"/>
                  </a:lnTo>
                  <a:lnTo>
                    <a:pt x="1814" y="1172"/>
                  </a:lnTo>
                  <a:lnTo>
                    <a:pt x="1814" y="1199"/>
                  </a:lnTo>
                  <a:lnTo>
                    <a:pt x="1772" y="1214"/>
                  </a:lnTo>
                  <a:lnTo>
                    <a:pt x="1759" y="1214"/>
                  </a:lnTo>
                  <a:lnTo>
                    <a:pt x="1677" y="1227"/>
                  </a:lnTo>
                  <a:lnTo>
                    <a:pt x="1608" y="1267"/>
                  </a:lnTo>
                  <a:lnTo>
                    <a:pt x="1677" y="1322"/>
                  </a:lnTo>
                  <a:lnTo>
                    <a:pt x="1718" y="1363"/>
                  </a:lnTo>
                  <a:lnTo>
                    <a:pt x="1731" y="1391"/>
                  </a:lnTo>
                  <a:lnTo>
                    <a:pt x="1718" y="1431"/>
                  </a:lnTo>
                  <a:lnTo>
                    <a:pt x="1690" y="1446"/>
                  </a:lnTo>
                  <a:lnTo>
                    <a:pt x="1663" y="1486"/>
                  </a:lnTo>
                  <a:lnTo>
                    <a:pt x="1582" y="1541"/>
                  </a:lnTo>
                  <a:lnTo>
                    <a:pt x="1460" y="1582"/>
                  </a:lnTo>
                  <a:lnTo>
                    <a:pt x="1309" y="1582"/>
                  </a:lnTo>
                  <a:lnTo>
                    <a:pt x="1201" y="1541"/>
                  </a:lnTo>
                  <a:lnTo>
                    <a:pt x="1105" y="1499"/>
                  </a:lnTo>
                  <a:lnTo>
                    <a:pt x="1024" y="1446"/>
                  </a:lnTo>
                  <a:lnTo>
                    <a:pt x="941" y="1418"/>
                  </a:lnTo>
                  <a:lnTo>
                    <a:pt x="886" y="1377"/>
                  </a:lnTo>
                  <a:lnTo>
                    <a:pt x="846" y="1336"/>
                  </a:lnTo>
                  <a:lnTo>
                    <a:pt x="833" y="1282"/>
                  </a:lnTo>
                  <a:lnTo>
                    <a:pt x="833" y="1254"/>
                  </a:lnTo>
                  <a:lnTo>
                    <a:pt x="710" y="1282"/>
                  </a:lnTo>
                  <a:lnTo>
                    <a:pt x="614" y="1309"/>
                  </a:lnTo>
                  <a:lnTo>
                    <a:pt x="533" y="1309"/>
                  </a:lnTo>
                  <a:lnTo>
                    <a:pt x="410" y="1282"/>
                  </a:lnTo>
                  <a:lnTo>
                    <a:pt x="287" y="1267"/>
                  </a:lnTo>
                  <a:lnTo>
                    <a:pt x="191" y="1227"/>
                  </a:lnTo>
                  <a:lnTo>
                    <a:pt x="136" y="1199"/>
                  </a:lnTo>
                  <a:lnTo>
                    <a:pt x="95" y="1172"/>
                  </a:lnTo>
                  <a:lnTo>
                    <a:pt x="0" y="1091"/>
                  </a:lnTo>
                  <a:lnTo>
                    <a:pt x="0" y="968"/>
                  </a:lnTo>
                  <a:lnTo>
                    <a:pt x="55" y="804"/>
                  </a:lnTo>
                  <a:lnTo>
                    <a:pt x="191" y="585"/>
                  </a:lnTo>
                  <a:lnTo>
                    <a:pt x="287" y="491"/>
                  </a:lnTo>
                  <a:lnTo>
                    <a:pt x="410" y="409"/>
                  </a:lnTo>
                  <a:lnTo>
                    <a:pt x="518" y="354"/>
                  </a:lnTo>
                  <a:lnTo>
                    <a:pt x="614" y="313"/>
                  </a:lnTo>
                  <a:lnTo>
                    <a:pt x="655" y="313"/>
                  </a:lnTo>
                  <a:lnTo>
                    <a:pt x="818" y="109"/>
                  </a:lnTo>
                  <a:lnTo>
                    <a:pt x="901" y="54"/>
                  </a:lnTo>
                  <a:lnTo>
                    <a:pt x="982" y="26"/>
                  </a:lnTo>
                  <a:lnTo>
                    <a:pt x="1024" y="0"/>
                  </a:lnTo>
                  <a:lnTo>
                    <a:pt x="1064" y="0"/>
                  </a:lnTo>
                  <a:lnTo>
                    <a:pt x="1146" y="0"/>
                  </a:lnTo>
                  <a:lnTo>
                    <a:pt x="1201" y="0"/>
                  </a:lnTo>
                  <a:lnTo>
                    <a:pt x="1214" y="26"/>
                  </a:lnTo>
                  <a:lnTo>
                    <a:pt x="1256" y="41"/>
                  </a:lnTo>
                  <a:lnTo>
                    <a:pt x="1351" y="81"/>
                  </a:lnTo>
                </a:path>
              </a:pathLst>
            </a:custGeom>
            <a:noFill/>
            <a:ln w="0">
              <a:solidFill>
                <a:srgbClr val="000000"/>
              </a:solidFill>
              <a:round/>
              <a:headEnd/>
              <a:tailEnd/>
            </a:ln>
          </p:spPr>
          <p:txBody>
            <a:bodyPr/>
            <a:lstStyle/>
            <a:p>
              <a:endParaRPr lang="en-US"/>
            </a:p>
          </p:txBody>
        </p:sp>
        <p:sp>
          <p:nvSpPr>
            <p:cNvPr id="23578" name="Freeform 25"/>
            <p:cNvSpPr>
              <a:spLocks/>
            </p:cNvSpPr>
            <p:nvPr/>
          </p:nvSpPr>
          <p:spPr bwMode="auto">
            <a:xfrm>
              <a:off x="1464" y="3265"/>
              <a:ext cx="659" cy="527"/>
            </a:xfrm>
            <a:custGeom>
              <a:avLst/>
              <a:gdLst>
                <a:gd name="T0" fmla="*/ 0 w 1977"/>
                <a:gd name="T1" fmla="*/ 0 h 1582"/>
                <a:gd name="T2" fmla="*/ 0 w 1977"/>
                <a:gd name="T3" fmla="*/ 0 h 1582"/>
                <a:gd name="T4" fmla="*/ 0 w 1977"/>
                <a:gd name="T5" fmla="*/ 0 h 1582"/>
                <a:gd name="T6" fmla="*/ 0 w 1977"/>
                <a:gd name="T7" fmla="*/ 0 h 1582"/>
                <a:gd name="T8" fmla="*/ 0 w 1977"/>
                <a:gd name="T9" fmla="*/ 0 h 1582"/>
                <a:gd name="T10" fmla="*/ 0 w 1977"/>
                <a:gd name="T11" fmla="*/ 0 h 1582"/>
                <a:gd name="T12" fmla="*/ 0 w 1977"/>
                <a:gd name="T13" fmla="*/ 0 h 1582"/>
                <a:gd name="T14" fmla="*/ 0 w 1977"/>
                <a:gd name="T15" fmla="*/ 0 h 1582"/>
                <a:gd name="T16" fmla="*/ 0 w 1977"/>
                <a:gd name="T17" fmla="*/ 0 h 1582"/>
                <a:gd name="T18" fmla="*/ 0 w 1977"/>
                <a:gd name="T19" fmla="*/ 0 h 1582"/>
                <a:gd name="T20" fmla="*/ 0 w 1977"/>
                <a:gd name="T21" fmla="*/ 0 h 1582"/>
                <a:gd name="T22" fmla="*/ 0 w 1977"/>
                <a:gd name="T23" fmla="*/ 0 h 1582"/>
                <a:gd name="T24" fmla="*/ 0 w 1977"/>
                <a:gd name="T25" fmla="*/ 0 h 1582"/>
                <a:gd name="T26" fmla="*/ 0 w 1977"/>
                <a:gd name="T27" fmla="*/ 0 h 1582"/>
                <a:gd name="T28" fmla="*/ 0 w 1977"/>
                <a:gd name="T29" fmla="*/ 0 h 1582"/>
                <a:gd name="T30" fmla="*/ 0 w 1977"/>
                <a:gd name="T31" fmla="*/ 0 h 1582"/>
                <a:gd name="T32" fmla="*/ 0 w 1977"/>
                <a:gd name="T33" fmla="*/ 0 h 1582"/>
                <a:gd name="T34" fmla="*/ 0 w 1977"/>
                <a:gd name="T35" fmla="*/ 0 h 1582"/>
                <a:gd name="T36" fmla="*/ 0 w 1977"/>
                <a:gd name="T37" fmla="*/ 0 h 1582"/>
                <a:gd name="T38" fmla="*/ 0 w 1977"/>
                <a:gd name="T39" fmla="*/ 0 h 1582"/>
                <a:gd name="T40" fmla="*/ 0 w 1977"/>
                <a:gd name="T41" fmla="*/ 0 h 1582"/>
                <a:gd name="T42" fmla="*/ 0 w 1977"/>
                <a:gd name="T43" fmla="*/ 0 h 1582"/>
                <a:gd name="T44" fmla="*/ 0 w 1977"/>
                <a:gd name="T45" fmla="*/ 0 h 1582"/>
                <a:gd name="T46" fmla="*/ 0 w 1977"/>
                <a:gd name="T47" fmla="*/ 0 h 1582"/>
                <a:gd name="T48" fmla="*/ 0 w 1977"/>
                <a:gd name="T49" fmla="*/ 0 h 1582"/>
                <a:gd name="T50" fmla="*/ 0 w 1977"/>
                <a:gd name="T51" fmla="*/ 0 h 1582"/>
                <a:gd name="T52" fmla="*/ 0 w 1977"/>
                <a:gd name="T53" fmla="*/ 0 h 1582"/>
                <a:gd name="T54" fmla="*/ 0 w 1977"/>
                <a:gd name="T55" fmla="*/ 0 h 1582"/>
                <a:gd name="T56" fmla="*/ 0 w 1977"/>
                <a:gd name="T57" fmla="*/ 0 h 1582"/>
                <a:gd name="T58" fmla="*/ 0 w 1977"/>
                <a:gd name="T59" fmla="*/ 0 h 1582"/>
                <a:gd name="T60" fmla="*/ 0 w 1977"/>
                <a:gd name="T61" fmla="*/ 0 h 1582"/>
                <a:gd name="T62" fmla="*/ 0 w 1977"/>
                <a:gd name="T63" fmla="*/ 0 h 1582"/>
                <a:gd name="T64" fmla="*/ 0 w 1977"/>
                <a:gd name="T65" fmla="*/ 0 h 1582"/>
                <a:gd name="T66" fmla="*/ 0 w 1977"/>
                <a:gd name="T67" fmla="*/ 0 h 1582"/>
                <a:gd name="T68" fmla="*/ 0 w 1977"/>
                <a:gd name="T69" fmla="*/ 0 h 1582"/>
                <a:gd name="T70" fmla="*/ 0 w 1977"/>
                <a:gd name="T71" fmla="*/ 0 h 1582"/>
                <a:gd name="T72" fmla="*/ 0 w 1977"/>
                <a:gd name="T73" fmla="*/ 0 h 1582"/>
                <a:gd name="T74" fmla="*/ 0 w 1977"/>
                <a:gd name="T75" fmla="*/ 0 h 15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977"/>
                <a:gd name="T115" fmla="*/ 0 h 1582"/>
                <a:gd name="T116" fmla="*/ 1977 w 1977"/>
                <a:gd name="T117" fmla="*/ 1582 h 15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977" h="1582">
                  <a:moveTo>
                    <a:pt x="1351" y="81"/>
                  </a:moveTo>
                  <a:lnTo>
                    <a:pt x="1351" y="164"/>
                  </a:lnTo>
                  <a:lnTo>
                    <a:pt x="1460" y="190"/>
                  </a:lnTo>
                  <a:lnTo>
                    <a:pt x="1567" y="204"/>
                  </a:lnTo>
                  <a:lnTo>
                    <a:pt x="1622" y="245"/>
                  </a:lnTo>
                  <a:lnTo>
                    <a:pt x="1690" y="368"/>
                  </a:lnTo>
                  <a:lnTo>
                    <a:pt x="1759" y="464"/>
                  </a:lnTo>
                  <a:lnTo>
                    <a:pt x="1786" y="532"/>
                  </a:lnTo>
                  <a:lnTo>
                    <a:pt x="1814" y="585"/>
                  </a:lnTo>
                  <a:lnTo>
                    <a:pt x="1827" y="627"/>
                  </a:lnTo>
                  <a:lnTo>
                    <a:pt x="1867" y="640"/>
                  </a:lnTo>
                  <a:lnTo>
                    <a:pt x="1895" y="668"/>
                  </a:lnTo>
                  <a:lnTo>
                    <a:pt x="1935" y="681"/>
                  </a:lnTo>
                  <a:lnTo>
                    <a:pt x="1950" y="695"/>
                  </a:lnTo>
                  <a:lnTo>
                    <a:pt x="1977" y="723"/>
                  </a:lnTo>
                  <a:lnTo>
                    <a:pt x="1977" y="736"/>
                  </a:lnTo>
                  <a:lnTo>
                    <a:pt x="1977" y="776"/>
                  </a:lnTo>
                  <a:lnTo>
                    <a:pt x="1950" y="831"/>
                  </a:lnTo>
                  <a:lnTo>
                    <a:pt x="1935" y="845"/>
                  </a:lnTo>
                  <a:lnTo>
                    <a:pt x="1882" y="886"/>
                  </a:lnTo>
                  <a:lnTo>
                    <a:pt x="1814" y="913"/>
                  </a:lnTo>
                  <a:lnTo>
                    <a:pt x="1814" y="940"/>
                  </a:lnTo>
                  <a:lnTo>
                    <a:pt x="1867" y="995"/>
                  </a:lnTo>
                  <a:lnTo>
                    <a:pt x="1867" y="1050"/>
                  </a:lnTo>
                  <a:lnTo>
                    <a:pt x="1867" y="1063"/>
                  </a:lnTo>
                  <a:lnTo>
                    <a:pt x="1867" y="1104"/>
                  </a:lnTo>
                  <a:lnTo>
                    <a:pt x="1841" y="1131"/>
                  </a:lnTo>
                  <a:lnTo>
                    <a:pt x="1814" y="1172"/>
                  </a:lnTo>
                  <a:lnTo>
                    <a:pt x="1814" y="1199"/>
                  </a:lnTo>
                  <a:lnTo>
                    <a:pt x="1772" y="1214"/>
                  </a:lnTo>
                  <a:lnTo>
                    <a:pt x="1759" y="1214"/>
                  </a:lnTo>
                  <a:lnTo>
                    <a:pt x="1677" y="1227"/>
                  </a:lnTo>
                  <a:lnTo>
                    <a:pt x="1608" y="1267"/>
                  </a:lnTo>
                  <a:lnTo>
                    <a:pt x="1677" y="1322"/>
                  </a:lnTo>
                  <a:lnTo>
                    <a:pt x="1718" y="1363"/>
                  </a:lnTo>
                  <a:lnTo>
                    <a:pt x="1731" y="1391"/>
                  </a:lnTo>
                  <a:lnTo>
                    <a:pt x="1718" y="1431"/>
                  </a:lnTo>
                  <a:lnTo>
                    <a:pt x="1690" y="1446"/>
                  </a:lnTo>
                  <a:lnTo>
                    <a:pt x="1663" y="1486"/>
                  </a:lnTo>
                  <a:lnTo>
                    <a:pt x="1582" y="1541"/>
                  </a:lnTo>
                  <a:lnTo>
                    <a:pt x="1460" y="1582"/>
                  </a:lnTo>
                  <a:lnTo>
                    <a:pt x="1309" y="1582"/>
                  </a:lnTo>
                  <a:lnTo>
                    <a:pt x="1201" y="1541"/>
                  </a:lnTo>
                  <a:lnTo>
                    <a:pt x="1105" y="1499"/>
                  </a:lnTo>
                  <a:lnTo>
                    <a:pt x="1024" y="1446"/>
                  </a:lnTo>
                  <a:lnTo>
                    <a:pt x="941" y="1418"/>
                  </a:lnTo>
                  <a:lnTo>
                    <a:pt x="886" y="1377"/>
                  </a:lnTo>
                  <a:lnTo>
                    <a:pt x="846" y="1336"/>
                  </a:lnTo>
                  <a:lnTo>
                    <a:pt x="833" y="1282"/>
                  </a:lnTo>
                  <a:lnTo>
                    <a:pt x="833" y="1254"/>
                  </a:lnTo>
                  <a:lnTo>
                    <a:pt x="710" y="1282"/>
                  </a:lnTo>
                  <a:lnTo>
                    <a:pt x="614" y="1309"/>
                  </a:lnTo>
                  <a:lnTo>
                    <a:pt x="533" y="1309"/>
                  </a:lnTo>
                  <a:lnTo>
                    <a:pt x="410" y="1282"/>
                  </a:lnTo>
                  <a:lnTo>
                    <a:pt x="287" y="1267"/>
                  </a:lnTo>
                  <a:lnTo>
                    <a:pt x="191" y="1227"/>
                  </a:lnTo>
                  <a:lnTo>
                    <a:pt x="136" y="1199"/>
                  </a:lnTo>
                  <a:lnTo>
                    <a:pt x="95" y="1172"/>
                  </a:lnTo>
                  <a:lnTo>
                    <a:pt x="0" y="1091"/>
                  </a:lnTo>
                  <a:lnTo>
                    <a:pt x="0" y="968"/>
                  </a:lnTo>
                  <a:lnTo>
                    <a:pt x="55" y="804"/>
                  </a:lnTo>
                  <a:lnTo>
                    <a:pt x="191" y="585"/>
                  </a:lnTo>
                  <a:lnTo>
                    <a:pt x="287" y="491"/>
                  </a:lnTo>
                  <a:lnTo>
                    <a:pt x="410" y="409"/>
                  </a:lnTo>
                  <a:lnTo>
                    <a:pt x="518" y="354"/>
                  </a:lnTo>
                  <a:lnTo>
                    <a:pt x="614" y="313"/>
                  </a:lnTo>
                  <a:lnTo>
                    <a:pt x="655" y="313"/>
                  </a:lnTo>
                  <a:lnTo>
                    <a:pt x="818" y="109"/>
                  </a:lnTo>
                  <a:lnTo>
                    <a:pt x="901" y="54"/>
                  </a:lnTo>
                  <a:lnTo>
                    <a:pt x="982" y="26"/>
                  </a:lnTo>
                  <a:lnTo>
                    <a:pt x="1024" y="0"/>
                  </a:lnTo>
                  <a:lnTo>
                    <a:pt x="1064" y="0"/>
                  </a:lnTo>
                  <a:lnTo>
                    <a:pt x="1146" y="0"/>
                  </a:lnTo>
                  <a:lnTo>
                    <a:pt x="1201" y="0"/>
                  </a:lnTo>
                  <a:lnTo>
                    <a:pt x="1214" y="26"/>
                  </a:lnTo>
                  <a:lnTo>
                    <a:pt x="1256" y="41"/>
                  </a:lnTo>
                  <a:lnTo>
                    <a:pt x="1351" y="81"/>
                  </a:lnTo>
                </a:path>
              </a:pathLst>
            </a:custGeom>
            <a:noFill/>
            <a:ln w="0">
              <a:solidFill>
                <a:srgbClr val="000000"/>
              </a:solidFill>
              <a:round/>
              <a:headEnd/>
              <a:tailEnd/>
            </a:ln>
          </p:spPr>
          <p:txBody>
            <a:bodyPr/>
            <a:lstStyle/>
            <a:p>
              <a:endParaRPr lang="en-US"/>
            </a:p>
          </p:txBody>
        </p:sp>
        <p:sp>
          <p:nvSpPr>
            <p:cNvPr id="23579" name="Freeform 26"/>
            <p:cNvSpPr>
              <a:spLocks/>
            </p:cNvSpPr>
            <p:nvPr/>
          </p:nvSpPr>
          <p:spPr bwMode="auto">
            <a:xfrm>
              <a:off x="1906" y="3070"/>
              <a:ext cx="149" cy="295"/>
            </a:xfrm>
            <a:custGeom>
              <a:avLst/>
              <a:gdLst>
                <a:gd name="T0" fmla="*/ 0 w 448"/>
                <a:gd name="T1" fmla="*/ 0 h 885"/>
                <a:gd name="T2" fmla="*/ 0 w 448"/>
                <a:gd name="T3" fmla="*/ 0 h 885"/>
                <a:gd name="T4" fmla="*/ 0 w 448"/>
                <a:gd name="T5" fmla="*/ 0 h 885"/>
                <a:gd name="T6" fmla="*/ 0 w 448"/>
                <a:gd name="T7" fmla="*/ 0 h 885"/>
                <a:gd name="T8" fmla="*/ 0 w 448"/>
                <a:gd name="T9" fmla="*/ 0 h 885"/>
                <a:gd name="T10" fmla="*/ 0 w 448"/>
                <a:gd name="T11" fmla="*/ 0 h 885"/>
                <a:gd name="T12" fmla="*/ 0 w 448"/>
                <a:gd name="T13" fmla="*/ 0 h 885"/>
                <a:gd name="T14" fmla="*/ 0 w 448"/>
                <a:gd name="T15" fmla="*/ 0 h 885"/>
                <a:gd name="T16" fmla="*/ 0 w 448"/>
                <a:gd name="T17" fmla="*/ 0 h 885"/>
                <a:gd name="T18" fmla="*/ 0 w 448"/>
                <a:gd name="T19" fmla="*/ 0 h 885"/>
                <a:gd name="T20" fmla="*/ 0 w 448"/>
                <a:gd name="T21" fmla="*/ 0 h 885"/>
                <a:gd name="T22" fmla="*/ 0 w 448"/>
                <a:gd name="T23" fmla="*/ 0 h 885"/>
                <a:gd name="T24" fmla="*/ 0 w 448"/>
                <a:gd name="T25" fmla="*/ 0 h 885"/>
                <a:gd name="T26" fmla="*/ 0 w 448"/>
                <a:gd name="T27" fmla="*/ 0 h 885"/>
                <a:gd name="T28" fmla="*/ 0 w 448"/>
                <a:gd name="T29" fmla="*/ 0 h 885"/>
                <a:gd name="T30" fmla="*/ 0 w 448"/>
                <a:gd name="T31" fmla="*/ 0 h 885"/>
                <a:gd name="T32" fmla="*/ 0 w 448"/>
                <a:gd name="T33" fmla="*/ 0 h 8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8"/>
                <a:gd name="T52" fmla="*/ 0 h 885"/>
                <a:gd name="T53" fmla="*/ 448 w 448"/>
                <a:gd name="T54" fmla="*/ 885 h 8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8" h="885">
                  <a:moveTo>
                    <a:pt x="0" y="749"/>
                  </a:moveTo>
                  <a:lnTo>
                    <a:pt x="81" y="54"/>
                  </a:lnTo>
                  <a:lnTo>
                    <a:pt x="448" y="0"/>
                  </a:lnTo>
                  <a:lnTo>
                    <a:pt x="339" y="885"/>
                  </a:lnTo>
                  <a:lnTo>
                    <a:pt x="298" y="885"/>
                  </a:lnTo>
                  <a:lnTo>
                    <a:pt x="407" y="54"/>
                  </a:lnTo>
                  <a:lnTo>
                    <a:pt x="366" y="54"/>
                  </a:lnTo>
                  <a:lnTo>
                    <a:pt x="258" y="830"/>
                  </a:lnTo>
                  <a:lnTo>
                    <a:pt x="230" y="802"/>
                  </a:lnTo>
                  <a:lnTo>
                    <a:pt x="339" y="54"/>
                  </a:lnTo>
                  <a:lnTo>
                    <a:pt x="243" y="54"/>
                  </a:lnTo>
                  <a:lnTo>
                    <a:pt x="177" y="775"/>
                  </a:lnTo>
                  <a:lnTo>
                    <a:pt x="122" y="775"/>
                  </a:lnTo>
                  <a:lnTo>
                    <a:pt x="230" y="81"/>
                  </a:lnTo>
                  <a:lnTo>
                    <a:pt x="122" y="95"/>
                  </a:lnTo>
                  <a:lnTo>
                    <a:pt x="68" y="749"/>
                  </a:lnTo>
                  <a:lnTo>
                    <a:pt x="0" y="749"/>
                  </a:lnTo>
                  <a:close/>
                </a:path>
              </a:pathLst>
            </a:custGeom>
            <a:solidFill>
              <a:srgbClr val="0E0D0D"/>
            </a:solidFill>
            <a:ln w="9525">
              <a:noFill/>
              <a:round/>
              <a:headEnd/>
              <a:tailEnd/>
            </a:ln>
          </p:spPr>
          <p:txBody>
            <a:bodyPr/>
            <a:lstStyle/>
            <a:p>
              <a:endParaRPr lang="en-US"/>
            </a:p>
          </p:txBody>
        </p:sp>
        <p:sp>
          <p:nvSpPr>
            <p:cNvPr id="23580" name="Freeform 27"/>
            <p:cNvSpPr>
              <a:spLocks/>
            </p:cNvSpPr>
            <p:nvPr/>
          </p:nvSpPr>
          <p:spPr bwMode="auto">
            <a:xfrm>
              <a:off x="1906" y="3070"/>
              <a:ext cx="149" cy="295"/>
            </a:xfrm>
            <a:custGeom>
              <a:avLst/>
              <a:gdLst>
                <a:gd name="T0" fmla="*/ 0 w 448"/>
                <a:gd name="T1" fmla="*/ 0 h 885"/>
                <a:gd name="T2" fmla="*/ 0 w 448"/>
                <a:gd name="T3" fmla="*/ 0 h 885"/>
                <a:gd name="T4" fmla="*/ 0 w 448"/>
                <a:gd name="T5" fmla="*/ 0 h 885"/>
                <a:gd name="T6" fmla="*/ 0 w 448"/>
                <a:gd name="T7" fmla="*/ 0 h 885"/>
                <a:gd name="T8" fmla="*/ 0 w 448"/>
                <a:gd name="T9" fmla="*/ 0 h 885"/>
                <a:gd name="T10" fmla="*/ 0 w 448"/>
                <a:gd name="T11" fmla="*/ 0 h 885"/>
                <a:gd name="T12" fmla="*/ 0 w 448"/>
                <a:gd name="T13" fmla="*/ 0 h 885"/>
                <a:gd name="T14" fmla="*/ 0 w 448"/>
                <a:gd name="T15" fmla="*/ 0 h 885"/>
                <a:gd name="T16" fmla="*/ 0 w 448"/>
                <a:gd name="T17" fmla="*/ 0 h 885"/>
                <a:gd name="T18" fmla="*/ 0 w 448"/>
                <a:gd name="T19" fmla="*/ 0 h 885"/>
                <a:gd name="T20" fmla="*/ 0 w 448"/>
                <a:gd name="T21" fmla="*/ 0 h 885"/>
                <a:gd name="T22" fmla="*/ 0 w 448"/>
                <a:gd name="T23" fmla="*/ 0 h 885"/>
                <a:gd name="T24" fmla="*/ 0 w 448"/>
                <a:gd name="T25" fmla="*/ 0 h 885"/>
                <a:gd name="T26" fmla="*/ 0 w 448"/>
                <a:gd name="T27" fmla="*/ 0 h 885"/>
                <a:gd name="T28" fmla="*/ 0 w 448"/>
                <a:gd name="T29" fmla="*/ 0 h 885"/>
                <a:gd name="T30" fmla="*/ 0 w 448"/>
                <a:gd name="T31" fmla="*/ 0 h 885"/>
                <a:gd name="T32" fmla="*/ 0 w 448"/>
                <a:gd name="T33" fmla="*/ 0 h 8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8"/>
                <a:gd name="T52" fmla="*/ 0 h 885"/>
                <a:gd name="T53" fmla="*/ 448 w 448"/>
                <a:gd name="T54" fmla="*/ 885 h 8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8" h="885">
                  <a:moveTo>
                    <a:pt x="0" y="749"/>
                  </a:moveTo>
                  <a:lnTo>
                    <a:pt x="81" y="54"/>
                  </a:lnTo>
                  <a:lnTo>
                    <a:pt x="448" y="0"/>
                  </a:lnTo>
                  <a:lnTo>
                    <a:pt x="339" y="885"/>
                  </a:lnTo>
                  <a:lnTo>
                    <a:pt x="298" y="885"/>
                  </a:lnTo>
                  <a:lnTo>
                    <a:pt x="407" y="54"/>
                  </a:lnTo>
                  <a:lnTo>
                    <a:pt x="366" y="54"/>
                  </a:lnTo>
                  <a:lnTo>
                    <a:pt x="258" y="830"/>
                  </a:lnTo>
                  <a:lnTo>
                    <a:pt x="230" y="802"/>
                  </a:lnTo>
                  <a:lnTo>
                    <a:pt x="339" y="54"/>
                  </a:lnTo>
                  <a:lnTo>
                    <a:pt x="243" y="54"/>
                  </a:lnTo>
                  <a:lnTo>
                    <a:pt x="177" y="775"/>
                  </a:lnTo>
                  <a:lnTo>
                    <a:pt x="122" y="775"/>
                  </a:lnTo>
                  <a:lnTo>
                    <a:pt x="230" y="81"/>
                  </a:lnTo>
                  <a:lnTo>
                    <a:pt x="122" y="95"/>
                  </a:lnTo>
                  <a:lnTo>
                    <a:pt x="68" y="749"/>
                  </a:lnTo>
                  <a:lnTo>
                    <a:pt x="0" y="749"/>
                  </a:lnTo>
                </a:path>
              </a:pathLst>
            </a:custGeom>
            <a:noFill/>
            <a:ln w="0">
              <a:solidFill>
                <a:srgbClr val="000000"/>
              </a:solidFill>
              <a:round/>
              <a:headEnd/>
              <a:tailEnd/>
            </a:ln>
          </p:spPr>
          <p:txBody>
            <a:bodyPr/>
            <a:lstStyle/>
            <a:p>
              <a:endParaRPr lang="en-US"/>
            </a:p>
          </p:txBody>
        </p:sp>
        <p:sp>
          <p:nvSpPr>
            <p:cNvPr id="23581" name="Freeform 28"/>
            <p:cNvSpPr>
              <a:spLocks/>
            </p:cNvSpPr>
            <p:nvPr/>
          </p:nvSpPr>
          <p:spPr bwMode="auto">
            <a:xfrm>
              <a:off x="1906" y="3070"/>
              <a:ext cx="149" cy="295"/>
            </a:xfrm>
            <a:custGeom>
              <a:avLst/>
              <a:gdLst>
                <a:gd name="T0" fmla="*/ 0 w 448"/>
                <a:gd name="T1" fmla="*/ 0 h 885"/>
                <a:gd name="T2" fmla="*/ 0 w 448"/>
                <a:gd name="T3" fmla="*/ 0 h 885"/>
                <a:gd name="T4" fmla="*/ 0 w 448"/>
                <a:gd name="T5" fmla="*/ 0 h 885"/>
                <a:gd name="T6" fmla="*/ 0 w 448"/>
                <a:gd name="T7" fmla="*/ 0 h 885"/>
                <a:gd name="T8" fmla="*/ 0 w 448"/>
                <a:gd name="T9" fmla="*/ 0 h 885"/>
                <a:gd name="T10" fmla="*/ 0 w 448"/>
                <a:gd name="T11" fmla="*/ 0 h 885"/>
                <a:gd name="T12" fmla="*/ 0 w 448"/>
                <a:gd name="T13" fmla="*/ 0 h 885"/>
                <a:gd name="T14" fmla="*/ 0 w 448"/>
                <a:gd name="T15" fmla="*/ 0 h 885"/>
                <a:gd name="T16" fmla="*/ 0 w 448"/>
                <a:gd name="T17" fmla="*/ 0 h 885"/>
                <a:gd name="T18" fmla="*/ 0 w 448"/>
                <a:gd name="T19" fmla="*/ 0 h 885"/>
                <a:gd name="T20" fmla="*/ 0 w 448"/>
                <a:gd name="T21" fmla="*/ 0 h 885"/>
                <a:gd name="T22" fmla="*/ 0 w 448"/>
                <a:gd name="T23" fmla="*/ 0 h 885"/>
                <a:gd name="T24" fmla="*/ 0 w 448"/>
                <a:gd name="T25" fmla="*/ 0 h 885"/>
                <a:gd name="T26" fmla="*/ 0 w 448"/>
                <a:gd name="T27" fmla="*/ 0 h 885"/>
                <a:gd name="T28" fmla="*/ 0 w 448"/>
                <a:gd name="T29" fmla="*/ 0 h 885"/>
                <a:gd name="T30" fmla="*/ 0 w 448"/>
                <a:gd name="T31" fmla="*/ 0 h 885"/>
                <a:gd name="T32" fmla="*/ 0 w 448"/>
                <a:gd name="T33" fmla="*/ 0 h 88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8"/>
                <a:gd name="T52" fmla="*/ 0 h 885"/>
                <a:gd name="T53" fmla="*/ 448 w 448"/>
                <a:gd name="T54" fmla="*/ 885 h 88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8" h="885">
                  <a:moveTo>
                    <a:pt x="0" y="749"/>
                  </a:moveTo>
                  <a:lnTo>
                    <a:pt x="81" y="54"/>
                  </a:lnTo>
                  <a:lnTo>
                    <a:pt x="448" y="0"/>
                  </a:lnTo>
                  <a:lnTo>
                    <a:pt x="339" y="885"/>
                  </a:lnTo>
                  <a:lnTo>
                    <a:pt x="298" y="885"/>
                  </a:lnTo>
                  <a:lnTo>
                    <a:pt x="407" y="54"/>
                  </a:lnTo>
                  <a:lnTo>
                    <a:pt x="366" y="54"/>
                  </a:lnTo>
                  <a:lnTo>
                    <a:pt x="258" y="830"/>
                  </a:lnTo>
                  <a:lnTo>
                    <a:pt x="230" y="802"/>
                  </a:lnTo>
                  <a:lnTo>
                    <a:pt x="339" y="54"/>
                  </a:lnTo>
                  <a:lnTo>
                    <a:pt x="243" y="54"/>
                  </a:lnTo>
                  <a:lnTo>
                    <a:pt x="177" y="775"/>
                  </a:lnTo>
                  <a:lnTo>
                    <a:pt x="122" y="775"/>
                  </a:lnTo>
                  <a:lnTo>
                    <a:pt x="230" y="81"/>
                  </a:lnTo>
                  <a:lnTo>
                    <a:pt x="122" y="95"/>
                  </a:lnTo>
                  <a:lnTo>
                    <a:pt x="68" y="749"/>
                  </a:lnTo>
                  <a:lnTo>
                    <a:pt x="0" y="749"/>
                  </a:lnTo>
                </a:path>
              </a:pathLst>
            </a:custGeom>
            <a:noFill/>
            <a:ln w="0">
              <a:solidFill>
                <a:srgbClr val="000000"/>
              </a:solidFill>
              <a:round/>
              <a:headEnd/>
              <a:tailEnd/>
            </a:ln>
          </p:spPr>
          <p:txBody>
            <a:bodyPr/>
            <a:lstStyle/>
            <a:p>
              <a:endParaRPr lang="en-US"/>
            </a:p>
          </p:txBody>
        </p:sp>
        <p:sp>
          <p:nvSpPr>
            <p:cNvPr id="23582" name="Freeform 29"/>
            <p:cNvSpPr>
              <a:spLocks/>
            </p:cNvSpPr>
            <p:nvPr/>
          </p:nvSpPr>
          <p:spPr bwMode="auto">
            <a:xfrm>
              <a:off x="1778" y="3015"/>
              <a:ext cx="432" cy="91"/>
            </a:xfrm>
            <a:custGeom>
              <a:avLst/>
              <a:gdLst>
                <a:gd name="T0" fmla="*/ 0 w 1296"/>
                <a:gd name="T1" fmla="*/ 0 h 272"/>
                <a:gd name="T2" fmla="*/ 0 w 1296"/>
                <a:gd name="T3" fmla="*/ 0 h 272"/>
                <a:gd name="T4" fmla="*/ 0 w 1296"/>
                <a:gd name="T5" fmla="*/ 0 h 272"/>
                <a:gd name="T6" fmla="*/ 0 w 1296"/>
                <a:gd name="T7" fmla="*/ 0 h 272"/>
                <a:gd name="T8" fmla="*/ 0 w 1296"/>
                <a:gd name="T9" fmla="*/ 0 h 272"/>
                <a:gd name="T10" fmla="*/ 0 w 1296"/>
                <a:gd name="T11" fmla="*/ 0 h 272"/>
                <a:gd name="T12" fmla="*/ 0 w 1296"/>
                <a:gd name="T13" fmla="*/ 0 h 272"/>
                <a:gd name="T14" fmla="*/ 0 w 1296"/>
                <a:gd name="T15" fmla="*/ 0 h 272"/>
                <a:gd name="T16" fmla="*/ 0 w 1296"/>
                <a:gd name="T17" fmla="*/ 0 h 272"/>
                <a:gd name="T18" fmla="*/ 0 w 1296"/>
                <a:gd name="T19" fmla="*/ 0 h 272"/>
                <a:gd name="T20" fmla="*/ 0 w 1296"/>
                <a:gd name="T21" fmla="*/ 0 h 272"/>
                <a:gd name="T22" fmla="*/ 0 w 1296"/>
                <a:gd name="T23" fmla="*/ 0 h 272"/>
                <a:gd name="T24" fmla="*/ 0 w 1296"/>
                <a:gd name="T25" fmla="*/ 0 h 272"/>
                <a:gd name="T26" fmla="*/ 0 w 1296"/>
                <a:gd name="T27" fmla="*/ 0 h 272"/>
                <a:gd name="T28" fmla="*/ 0 w 1296"/>
                <a:gd name="T29" fmla="*/ 0 h 272"/>
                <a:gd name="T30" fmla="*/ 0 w 1296"/>
                <a:gd name="T31" fmla="*/ 0 h 272"/>
                <a:gd name="T32" fmla="*/ 0 w 1296"/>
                <a:gd name="T33" fmla="*/ 0 h 272"/>
                <a:gd name="T34" fmla="*/ 0 w 1296"/>
                <a:gd name="T35" fmla="*/ 0 h 272"/>
                <a:gd name="T36" fmla="*/ 0 w 1296"/>
                <a:gd name="T37" fmla="*/ 0 h 272"/>
                <a:gd name="T38" fmla="*/ 0 w 1296"/>
                <a:gd name="T39" fmla="*/ 0 h 272"/>
                <a:gd name="T40" fmla="*/ 0 w 1296"/>
                <a:gd name="T41" fmla="*/ 0 h 272"/>
                <a:gd name="T42" fmla="*/ 0 w 1296"/>
                <a:gd name="T43" fmla="*/ 0 h 272"/>
                <a:gd name="T44" fmla="*/ 0 w 1296"/>
                <a:gd name="T45" fmla="*/ 0 h 272"/>
                <a:gd name="T46" fmla="*/ 0 w 1296"/>
                <a:gd name="T47" fmla="*/ 0 h 272"/>
                <a:gd name="T48" fmla="*/ 0 w 1296"/>
                <a:gd name="T49" fmla="*/ 0 h 272"/>
                <a:gd name="T50" fmla="*/ 0 w 1296"/>
                <a:gd name="T51" fmla="*/ 0 h 272"/>
                <a:gd name="T52" fmla="*/ 0 w 1296"/>
                <a:gd name="T53" fmla="*/ 0 h 272"/>
                <a:gd name="T54" fmla="*/ 0 w 1296"/>
                <a:gd name="T55" fmla="*/ 0 h 272"/>
                <a:gd name="T56" fmla="*/ 0 w 1296"/>
                <a:gd name="T57" fmla="*/ 0 h 272"/>
                <a:gd name="T58" fmla="*/ 0 w 1296"/>
                <a:gd name="T59" fmla="*/ 0 h 272"/>
                <a:gd name="T60" fmla="*/ 0 w 1296"/>
                <a:gd name="T61" fmla="*/ 0 h 272"/>
                <a:gd name="T62" fmla="*/ 0 w 1296"/>
                <a:gd name="T63" fmla="*/ 0 h 272"/>
                <a:gd name="T64" fmla="*/ 0 w 1296"/>
                <a:gd name="T65" fmla="*/ 0 h 272"/>
                <a:gd name="T66" fmla="*/ 0 w 1296"/>
                <a:gd name="T67" fmla="*/ 0 h 272"/>
                <a:gd name="T68" fmla="*/ 0 w 1296"/>
                <a:gd name="T69" fmla="*/ 0 h 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6"/>
                <a:gd name="T106" fmla="*/ 0 h 272"/>
                <a:gd name="T107" fmla="*/ 1296 w 1296"/>
                <a:gd name="T108" fmla="*/ 272 h 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6" h="272">
                  <a:moveTo>
                    <a:pt x="13" y="177"/>
                  </a:moveTo>
                  <a:lnTo>
                    <a:pt x="55" y="259"/>
                  </a:lnTo>
                  <a:lnTo>
                    <a:pt x="83" y="272"/>
                  </a:lnTo>
                  <a:lnTo>
                    <a:pt x="151" y="272"/>
                  </a:lnTo>
                  <a:lnTo>
                    <a:pt x="205" y="272"/>
                  </a:lnTo>
                  <a:lnTo>
                    <a:pt x="260" y="259"/>
                  </a:lnTo>
                  <a:lnTo>
                    <a:pt x="383" y="259"/>
                  </a:lnTo>
                  <a:lnTo>
                    <a:pt x="505" y="259"/>
                  </a:lnTo>
                  <a:lnTo>
                    <a:pt x="626" y="245"/>
                  </a:lnTo>
                  <a:lnTo>
                    <a:pt x="777" y="245"/>
                  </a:lnTo>
                  <a:lnTo>
                    <a:pt x="886" y="245"/>
                  </a:lnTo>
                  <a:lnTo>
                    <a:pt x="981" y="245"/>
                  </a:lnTo>
                  <a:lnTo>
                    <a:pt x="1036" y="245"/>
                  </a:lnTo>
                  <a:lnTo>
                    <a:pt x="1104" y="245"/>
                  </a:lnTo>
                  <a:lnTo>
                    <a:pt x="1213" y="164"/>
                  </a:lnTo>
                  <a:lnTo>
                    <a:pt x="1296" y="109"/>
                  </a:lnTo>
                  <a:lnTo>
                    <a:pt x="1200" y="109"/>
                  </a:lnTo>
                  <a:lnTo>
                    <a:pt x="1104" y="109"/>
                  </a:lnTo>
                  <a:lnTo>
                    <a:pt x="1036" y="68"/>
                  </a:lnTo>
                  <a:lnTo>
                    <a:pt x="926" y="41"/>
                  </a:lnTo>
                  <a:lnTo>
                    <a:pt x="845" y="13"/>
                  </a:lnTo>
                  <a:lnTo>
                    <a:pt x="777" y="0"/>
                  </a:lnTo>
                  <a:lnTo>
                    <a:pt x="694" y="13"/>
                  </a:lnTo>
                  <a:lnTo>
                    <a:pt x="641" y="54"/>
                  </a:lnTo>
                  <a:lnTo>
                    <a:pt x="587" y="96"/>
                  </a:lnTo>
                  <a:lnTo>
                    <a:pt x="505" y="109"/>
                  </a:lnTo>
                  <a:lnTo>
                    <a:pt x="464" y="109"/>
                  </a:lnTo>
                  <a:lnTo>
                    <a:pt x="410" y="96"/>
                  </a:lnTo>
                  <a:lnTo>
                    <a:pt x="355" y="96"/>
                  </a:lnTo>
                  <a:lnTo>
                    <a:pt x="273" y="96"/>
                  </a:lnTo>
                  <a:lnTo>
                    <a:pt x="219" y="96"/>
                  </a:lnTo>
                  <a:lnTo>
                    <a:pt x="151" y="109"/>
                  </a:lnTo>
                  <a:lnTo>
                    <a:pt x="83" y="149"/>
                  </a:lnTo>
                  <a:lnTo>
                    <a:pt x="0" y="177"/>
                  </a:lnTo>
                  <a:lnTo>
                    <a:pt x="13" y="177"/>
                  </a:lnTo>
                  <a:close/>
                </a:path>
              </a:pathLst>
            </a:custGeom>
            <a:solidFill>
              <a:srgbClr val="FFFFFF"/>
            </a:solidFill>
            <a:ln w="9525">
              <a:noFill/>
              <a:round/>
              <a:headEnd/>
              <a:tailEnd/>
            </a:ln>
          </p:spPr>
          <p:txBody>
            <a:bodyPr/>
            <a:lstStyle/>
            <a:p>
              <a:endParaRPr lang="en-US"/>
            </a:p>
          </p:txBody>
        </p:sp>
        <p:sp>
          <p:nvSpPr>
            <p:cNvPr id="23583" name="Freeform 30"/>
            <p:cNvSpPr>
              <a:spLocks/>
            </p:cNvSpPr>
            <p:nvPr/>
          </p:nvSpPr>
          <p:spPr bwMode="auto">
            <a:xfrm>
              <a:off x="1778" y="3015"/>
              <a:ext cx="432" cy="91"/>
            </a:xfrm>
            <a:custGeom>
              <a:avLst/>
              <a:gdLst>
                <a:gd name="T0" fmla="*/ 0 w 1296"/>
                <a:gd name="T1" fmla="*/ 0 h 272"/>
                <a:gd name="T2" fmla="*/ 0 w 1296"/>
                <a:gd name="T3" fmla="*/ 0 h 272"/>
                <a:gd name="T4" fmla="*/ 0 w 1296"/>
                <a:gd name="T5" fmla="*/ 0 h 272"/>
                <a:gd name="T6" fmla="*/ 0 w 1296"/>
                <a:gd name="T7" fmla="*/ 0 h 272"/>
                <a:gd name="T8" fmla="*/ 0 w 1296"/>
                <a:gd name="T9" fmla="*/ 0 h 272"/>
                <a:gd name="T10" fmla="*/ 0 w 1296"/>
                <a:gd name="T11" fmla="*/ 0 h 272"/>
                <a:gd name="T12" fmla="*/ 0 w 1296"/>
                <a:gd name="T13" fmla="*/ 0 h 272"/>
                <a:gd name="T14" fmla="*/ 0 w 1296"/>
                <a:gd name="T15" fmla="*/ 0 h 272"/>
                <a:gd name="T16" fmla="*/ 0 w 1296"/>
                <a:gd name="T17" fmla="*/ 0 h 272"/>
                <a:gd name="T18" fmla="*/ 0 w 1296"/>
                <a:gd name="T19" fmla="*/ 0 h 272"/>
                <a:gd name="T20" fmla="*/ 0 w 1296"/>
                <a:gd name="T21" fmla="*/ 0 h 272"/>
                <a:gd name="T22" fmla="*/ 0 w 1296"/>
                <a:gd name="T23" fmla="*/ 0 h 272"/>
                <a:gd name="T24" fmla="*/ 0 w 1296"/>
                <a:gd name="T25" fmla="*/ 0 h 272"/>
                <a:gd name="T26" fmla="*/ 0 w 1296"/>
                <a:gd name="T27" fmla="*/ 0 h 272"/>
                <a:gd name="T28" fmla="*/ 0 w 1296"/>
                <a:gd name="T29" fmla="*/ 0 h 272"/>
                <a:gd name="T30" fmla="*/ 0 w 1296"/>
                <a:gd name="T31" fmla="*/ 0 h 272"/>
                <a:gd name="T32" fmla="*/ 0 w 1296"/>
                <a:gd name="T33" fmla="*/ 0 h 272"/>
                <a:gd name="T34" fmla="*/ 0 w 1296"/>
                <a:gd name="T35" fmla="*/ 0 h 272"/>
                <a:gd name="T36" fmla="*/ 0 w 1296"/>
                <a:gd name="T37" fmla="*/ 0 h 272"/>
                <a:gd name="T38" fmla="*/ 0 w 1296"/>
                <a:gd name="T39" fmla="*/ 0 h 272"/>
                <a:gd name="T40" fmla="*/ 0 w 1296"/>
                <a:gd name="T41" fmla="*/ 0 h 272"/>
                <a:gd name="T42" fmla="*/ 0 w 1296"/>
                <a:gd name="T43" fmla="*/ 0 h 272"/>
                <a:gd name="T44" fmla="*/ 0 w 1296"/>
                <a:gd name="T45" fmla="*/ 0 h 272"/>
                <a:gd name="T46" fmla="*/ 0 w 1296"/>
                <a:gd name="T47" fmla="*/ 0 h 272"/>
                <a:gd name="T48" fmla="*/ 0 w 1296"/>
                <a:gd name="T49" fmla="*/ 0 h 272"/>
                <a:gd name="T50" fmla="*/ 0 w 1296"/>
                <a:gd name="T51" fmla="*/ 0 h 272"/>
                <a:gd name="T52" fmla="*/ 0 w 1296"/>
                <a:gd name="T53" fmla="*/ 0 h 272"/>
                <a:gd name="T54" fmla="*/ 0 w 1296"/>
                <a:gd name="T55" fmla="*/ 0 h 272"/>
                <a:gd name="T56" fmla="*/ 0 w 1296"/>
                <a:gd name="T57" fmla="*/ 0 h 272"/>
                <a:gd name="T58" fmla="*/ 0 w 1296"/>
                <a:gd name="T59" fmla="*/ 0 h 272"/>
                <a:gd name="T60" fmla="*/ 0 w 1296"/>
                <a:gd name="T61" fmla="*/ 0 h 272"/>
                <a:gd name="T62" fmla="*/ 0 w 1296"/>
                <a:gd name="T63" fmla="*/ 0 h 272"/>
                <a:gd name="T64" fmla="*/ 0 w 1296"/>
                <a:gd name="T65" fmla="*/ 0 h 272"/>
                <a:gd name="T66" fmla="*/ 0 w 1296"/>
                <a:gd name="T67" fmla="*/ 0 h 272"/>
                <a:gd name="T68" fmla="*/ 0 w 1296"/>
                <a:gd name="T69" fmla="*/ 0 h 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6"/>
                <a:gd name="T106" fmla="*/ 0 h 272"/>
                <a:gd name="T107" fmla="*/ 1296 w 1296"/>
                <a:gd name="T108" fmla="*/ 272 h 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6" h="272">
                  <a:moveTo>
                    <a:pt x="13" y="177"/>
                  </a:moveTo>
                  <a:lnTo>
                    <a:pt x="55" y="259"/>
                  </a:lnTo>
                  <a:lnTo>
                    <a:pt x="83" y="272"/>
                  </a:lnTo>
                  <a:lnTo>
                    <a:pt x="151" y="272"/>
                  </a:lnTo>
                  <a:lnTo>
                    <a:pt x="205" y="272"/>
                  </a:lnTo>
                  <a:lnTo>
                    <a:pt x="260" y="259"/>
                  </a:lnTo>
                  <a:lnTo>
                    <a:pt x="383" y="259"/>
                  </a:lnTo>
                  <a:lnTo>
                    <a:pt x="505" y="259"/>
                  </a:lnTo>
                  <a:lnTo>
                    <a:pt x="626" y="245"/>
                  </a:lnTo>
                  <a:lnTo>
                    <a:pt x="777" y="245"/>
                  </a:lnTo>
                  <a:lnTo>
                    <a:pt x="886" y="245"/>
                  </a:lnTo>
                  <a:lnTo>
                    <a:pt x="981" y="245"/>
                  </a:lnTo>
                  <a:lnTo>
                    <a:pt x="1036" y="245"/>
                  </a:lnTo>
                  <a:lnTo>
                    <a:pt x="1104" y="245"/>
                  </a:lnTo>
                  <a:lnTo>
                    <a:pt x="1213" y="164"/>
                  </a:lnTo>
                  <a:lnTo>
                    <a:pt x="1296" y="109"/>
                  </a:lnTo>
                  <a:lnTo>
                    <a:pt x="1200" y="109"/>
                  </a:lnTo>
                  <a:lnTo>
                    <a:pt x="1104" y="109"/>
                  </a:lnTo>
                  <a:lnTo>
                    <a:pt x="1036" y="68"/>
                  </a:lnTo>
                  <a:lnTo>
                    <a:pt x="926" y="41"/>
                  </a:lnTo>
                  <a:lnTo>
                    <a:pt x="845" y="13"/>
                  </a:lnTo>
                  <a:lnTo>
                    <a:pt x="777" y="0"/>
                  </a:lnTo>
                  <a:lnTo>
                    <a:pt x="694" y="13"/>
                  </a:lnTo>
                  <a:lnTo>
                    <a:pt x="641" y="54"/>
                  </a:lnTo>
                  <a:lnTo>
                    <a:pt x="587" y="96"/>
                  </a:lnTo>
                  <a:lnTo>
                    <a:pt x="505" y="109"/>
                  </a:lnTo>
                  <a:lnTo>
                    <a:pt x="464" y="109"/>
                  </a:lnTo>
                  <a:lnTo>
                    <a:pt x="410" y="96"/>
                  </a:lnTo>
                  <a:lnTo>
                    <a:pt x="355" y="96"/>
                  </a:lnTo>
                  <a:lnTo>
                    <a:pt x="273" y="96"/>
                  </a:lnTo>
                  <a:lnTo>
                    <a:pt x="219" y="96"/>
                  </a:lnTo>
                  <a:lnTo>
                    <a:pt x="151" y="109"/>
                  </a:lnTo>
                  <a:lnTo>
                    <a:pt x="83" y="149"/>
                  </a:lnTo>
                  <a:lnTo>
                    <a:pt x="0" y="177"/>
                  </a:lnTo>
                  <a:lnTo>
                    <a:pt x="13" y="177"/>
                  </a:lnTo>
                </a:path>
              </a:pathLst>
            </a:custGeom>
            <a:noFill/>
            <a:ln w="0">
              <a:solidFill>
                <a:srgbClr val="000000"/>
              </a:solidFill>
              <a:round/>
              <a:headEnd/>
              <a:tailEnd/>
            </a:ln>
          </p:spPr>
          <p:txBody>
            <a:bodyPr/>
            <a:lstStyle/>
            <a:p>
              <a:endParaRPr lang="en-US"/>
            </a:p>
          </p:txBody>
        </p:sp>
        <p:sp>
          <p:nvSpPr>
            <p:cNvPr id="23584" name="Freeform 31"/>
            <p:cNvSpPr>
              <a:spLocks/>
            </p:cNvSpPr>
            <p:nvPr/>
          </p:nvSpPr>
          <p:spPr bwMode="auto">
            <a:xfrm>
              <a:off x="1778" y="3015"/>
              <a:ext cx="432" cy="91"/>
            </a:xfrm>
            <a:custGeom>
              <a:avLst/>
              <a:gdLst>
                <a:gd name="T0" fmla="*/ 0 w 1296"/>
                <a:gd name="T1" fmla="*/ 0 h 272"/>
                <a:gd name="T2" fmla="*/ 0 w 1296"/>
                <a:gd name="T3" fmla="*/ 0 h 272"/>
                <a:gd name="T4" fmla="*/ 0 w 1296"/>
                <a:gd name="T5" fmla="*/ 0 h 272"/>
                <a:gd name="T6" fmla="*/ 0 w 1296"/>
                <a:gd name="T7" fmla="*/ 0 h 272"/>
                <a:gd name="T8" fmla="*/ 0 w 1296"/>
                <a:gd name="T9" fmla="*/ 0 h 272"/>
                <a:gd name="T10" fmla="*/ 0 w 1296"/>
                <a:gd name="T11" fmla="*/ 0 h 272"/>
                <a:gd name="T12" fmla="*/ 0 w 1296"/>
                <a:gd name="T13" fmla="*/ 0 h 272"/>
                <a:gd name="T14" fmla="*/ 0 w 1296"/>
                <a:gd name="T15" fmla="*/ 0 h 272"/>
                <a:gd name="T16" fmla="*/ 0 w 1296"/>
                <a:gd name="T17" fmla="*/ 0 h 272"/>
                <a:gd name="T18" fmla="*/ 0 w 1296"/>
                <a:gd name="T19" fmla="*/ 0 h 272"/>
                <a:gd name="T20" fmla="*/ 0 w 1296"/>
                <a:gd name="T21" fmla="*/ 0 h 272"/>
                <a:gd name="T22" fmla="*/ 0 w 1296"/>
                <a:gd name="T23" fmla="*/ 0 h 272"/>
                <a:gd name="T24" fmla="*/ 0 w 1296"/>
                <a:gd name="T25" fmla="*/ 0 h 272"/>
                <a:gd name="T26" fmla="*/ 0 w 1296"/>
                <a:gd name="T27" fmla="*/ 0 h 272"/>
                <a:gd name="T28" fmla="*/ 0 w 1296"/>
                <a:gd name="T29" fmla="*/ 0 h 272"/>
                <a:gd name="T30" fmla="*/ 0 w 1296"/>
                <a:gd name="T31" fmla="*/ 0 h 272"/>
                <a:gd name="T32" fmla="*/ 0 w 1296"/>
                <a:gd name="T33" fmla="*/ 0 h 272"/>
                <a:gd name="T34" fmla="*/ 0 w 1296"/>
                <a:gd name="T35" fmla="*/ 0 h 272"/>
                <a:gd name="T36" fmla="*/ 0 w 1296"/>
                <a:gd name="T37" fmla="*/ 0 h 272"/>
                <a:gd name="T38" fmla="*/ 0 w 1296"/>
                <a:gd name="T39" fmla="*/ 0 h 272"/>
                <a:gd name="T40" fmla="*/ 0 w 1296"/>
                <a:gd name="T41" fmla="*/ 0 h 272"/>
                <a:gd name="T42" fmla="*/ 0 w 1296"/>
                <a:gd name="T43" fmla="*/ 0 h 272"/>
                <a:gd name="T44" fmla="*/ 0 w 1296"/>
                <a:gd name="T45" fmla="*/ 0 h 272"/>
                <a:gd name="T46" fmla="*/ 0 w 1296"/>
                <a:gd name="T47" fmla="*/ 0 h 272"/>
                <a:gd name="T48" fmla="*/ 0 w 1296"/>
                <a:gd name="T49" fmla="*/ 0 h 272"/>
                <a:gd name="T50" fmla="*/ 0 w 1296"/>
                <a:gd name="T51" fmla="*/ 0 h 272"/>
                <a:gd name="T52" fmla="*/ 0 w 1296"/>
                <a:gd name="T53" fmla="*/ 0 h 272"/>
                <a:gd name="T54" fmla="*/ 0 w 1296"/>
                <a:gd name="T55" fmla="*/ 0 h 272"/>
                <a:gd name="T56" fmla="*/ 0 w 1296"/>
                <a:gd name="T57" fmla="*/ 0 h 272"/>
                <a:gd name="T58" fmla="*/ 0 w 1296"/>
                <a:gd name="T59" fmla="*/ 0 h 272"/>
                <a:gd name="T60" fmla="*/ 0 w 1296"/>
                <a:gd name="T61" fmla="*/ 0 h 272"/>
                <a:gd name="T62" fmla="*/ 0 w 1296"/>
                <a:gd name="T63" fmla="*/ 0 h 272"/>
                <a:gd name="T64" fmla="*/ 0 w 1296"/>
                <a:gd name="T65" fmla="*/ 0 h 272"/>
                <a:gd name="T66" fmla="*/ 0 w 1296"/>
                <a:gd name="T67" fmla="*/ 0 h 272"/>
                <a:gd name="T68" fmla="*/ 0 w 1296"/>
                <a:gd name="T69" fmla="*/ 0 h 2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96"/>
                <a:gd name="T106" fmla="*/ 0 h 272"/>
                <a:gd name="T107" fmla="*/ 1296 w 1296"/>
                <a:gd name="T108" fmla="*/ 272 h 2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96" h="272">
                  <a:moveTo>
                    <a:pt x="13" y="177"/>
                  </a:moveTo>
                  <a:lnTo>
                    <a:pt x="55" y="259"/>
                  </a:lnTo>
                  <a:lnTo>
                    <a:pt x="83" y="272"/>
                  </a:lnTo>
                  <a:lnTo>
                    <a:pt x="151" y="272"/>
                  </a:lnTo>
                  <a:lnTo>
                    <a:pt x="205" y="272"/>
                  </a:lnTo>
                  <a:lnTo>
                    <a:pt x="260" y="259"/>
                  </a:lnTo>
                  <a:lnTo>
                    <a:pt x="383" y="259"/>
                  </a:lnTo>
                  <a:lnTo>
                    <a:pt x="505" y="259"/>
                  </a:lnTo>
                  <a:lnTo>
                    <a:pt x="626" y="245"/>
                  </a:lnTo>
                  <a:lnTo>
                    <a:pt x="777" y="245"/>
                  </a:lnTo>
                  <a:lnTo>
                    <a:pt x="886" y="245"/>
                  </a:lnTo>
                  <a:lnTo>
                    <a:pt x="981" y="245"/>
                  </a:lnTo>
                  <a:lnTo>
                    <a:pt x="1036" y="245"/>
                  </a:lnTo>
                  <a:lnTo>
                    <a:pt x="1104" y="245"/>
                  </a:lnTo>
                  <a:lnTo>
                    <a:pt x="1213" y="164"/>
                  </a:lnTo>
                  <a:lnTo>
                    <a:pt x="1296" y="109"/>
                  </a:lnTo>
                  <a:lnTo>
                    <a:pt x="1200" y="109"/>
                  </a:lnTo>
                  <a:lnTo>
                    <a:pt x="1104" y="109"/>
                  </a:lnTo>
                  <a:lnTo>
                    <a:pt x="1036" y="68"/>
                  </a:lnTo>
                  <a:lnTo>
                    <a:pt x="926" y="41"/>
                  </a:lnTo>
                  <a:lnTo>
                    <a:pt x="845" y="13"/>
                  </a:lnTo>
                  <a:lnTo>
                    <a:pt x="777" y="0"/>
                  </a:lnTo>
                  <a:lnTo>
                    <a:pt x="694" y="13"/>
                  </a:lnTo>
                  <a:lnTo>
                    <a:pt x="641" y="54"/>
                  </a:lnTo>
                  <a:lnTo>
                    <a:pt x="587" y="96"/>
                  </a:lnTo>
                  <a:lnTo>
                    <a:pt x="505" y="109"/>
                  </a:lnTo>
                  <a:lnTo>
                    <a:pt x="464" y="109"/>
                  </a:lnTo>
                  <a:lnTo>
                    <a:pt x="410" y="96"/>
                  </a:lnTo>
                  <a:lnTo>
                    <a:pt x="355" y="96"/>
                  </a:lnTo>
                  <a:lnTo>
                    <a:pt x="273" y="96"/>
                  </a:lnTo>
                  <a:lnTo>
                    <a:pt x="219" y="96"/>
                  </a:lnTo>
                  <a:lnTo>
                    <a:pt x="151" y="109"/>
                  </a:lnTo>
                  <a:lnTo>
                    <a:pt x="83" y="149"/>
                  </a:lnTo>
                  <a:lnTo>
                    <a:pt x="0" y="177"/>
                  </a:lnTo>
                  <a:lnTo>
                    <a:pt x="13" y="177"/>
                  </a:lnTo>
                </a:path>
              </a:pathLst>
            </a:custGeom>
            <a:noFill/>
            <a:ln w="0">
              <a:solidFill>
                <a:srgbClr val="000000"/>
              </a:solidFill>
              <a:round/>
              <a:headEnd/>
              <a:tailEnd/>
            </a:ln>
          </p:spPr>
          <p:txBody>
            <a:bodyPr/>
            <a:lstStyle/>
            <a:p>
              <a:endParaRPr lang="en-US"/>
            </a:p>
          </p:txBody>
        </p:sp>
        <p:sp>
          <p:nvSpPr>
            <p:cNvPr id="23585" name="Freeform 32"/>
            <p:cNvSpPr>
              <a:spLocks/>
            </p:cNvSpPr>
            <p:nvPr/>
          </p:nvSpPr>
          <p:spPr bwMode="auto">
            <a:xfrm>
              <a:off x="1355" y="3315"/>
              <a:ext cx="364" cy="327"/>
            </a:xfrm>
            <a:custGeom>
              <a:avLst/>
              <a:gdLst>
                <a:gd name="T0" fmla="*/ 0 w 1093"/>
                <a:gd name="T1" fmla="*/ 0 h 982"/>
                <a:gd name="T2" fmla="*/ 0 w 1093"/>
                <a:gd name="T3" fmla="*/ 0 h 982"/>
                <a:gd name="T4" fmla="*/ 0 w 1093"/>
                <a:gd name="T5" fmla="*/ 0 h 982"/>
                <a:gd name="T6" fmla="*/ 0 w 1093"/>
                <a:gd name="T7" fmla="*/ 0 h 982"/>
                <a:gd name="T8" fmla="*/ 0 w 1093"/>
                <a:gd name="T9" fmla="*/ 0 h 982"/>
                <a:gd name="T10" fmla="*/ 0 w 1093"/>
                <a:gd name="T11" fmla="*/ 0 h 982"/>
                <a:gd name="T12" fmla="*/ 0 w 1093"/>
                <a:gd name="T13" fmla="*/ 0 h 982"/>
                <a:gd name="T14" fmla="*/ 0 w 1093"/>
                <a:gd name="T15" fmla="*/ 0 h 982"/>
                <a:gd name="T16" fmla="*/ 0 w 1093"/>
                <a:gd name="T17" fmla="*/ 0 h 982"/>
                <a:gd name="T18" fmla="*/ 0 w 1093"/>
                <a:gd name="T19" fmla="*/ 0 h 982"/>
                <a:gd name="T20" fmla="*/ 0 w 1093"/>
                <a:gd name="T21" fmla="*/ 0 h 982"/>
                <a:gd name="T22" fmla="*/ 0 w 1093"/>
                <a:gd name="T23" fmla="*/ 0 h 982"/>
                <a:gd name="T24" fmla="*/ 0 w 1093"/>
                <a:gd name="T25" fmla="*/ 0 h 982"/>
                <a:gd name="T26" fmla="*/ 0 w 1093"/>
                <a:gd name="T27" fmla="*/ 0 h 982"/>
                <a:gd name="T28" fmla="*/ 0 w 1093"/>
                <a:gd name="T29" fmla="*/ 0 h 982"/>
                <a:gd name="T30" fmla="*/ 0 w 1093"/>
                <a:gd name="T31" fmla="*/ 0 h 982"/>
                <a:gd name="T32" fmla="*/ 0 w 1093"/>
                <a:gd name="T33" fmla="*/ 0 h 982"/>
                <a:gd name="T34" fmla="*/ 0 w 1093"/>
                <a:gd name="T35" fmla="*/ 0 h 982"/>
                <a:gd name="T36" fmla="*/ 0 w 1093"/>
                <a:gd name="T37" fmla="*/ 0 h 982"/>
                <a:gd name="T38" fmla="*/ 0 w 1093"/>
                <a:gd name="T39" fmla="*/ 0 h 982"/>
                <a:gd name="T40" fmla="*/ 0 w 1093"/>
                <a:gd name="T41" fmla="*/ 0 h 982"/>
                <a:gd name="T42" fmla="*/ 0 w 1093"/>
                <a:gd name="T43" fmla="*/ 0 h 982"/>
                <a:gd name="T44" fmla="*/ 0 w 1093"/>
                <a:gd name="T45" fmla="*/ 0 h 982"/>
                <a:gd name="T46" fmla="*/ 0 w 1093"/>
                <a:gd name="T47" fmla="*/ 0 h 982"/>
                <a:gd name="T48" fmla="*/ 0 w 1093"/>
                <a:gd name="T49" fmla="*/ 0 h 982"/>
                <a:gd name="T50" fmla="*/ 0 w 1093"/>
                <a:gd name="T51" fmla="*/ 0 h 982"/>
                <a:gd name="T52" fmla="*/ 0 w 1093"/>
                <a:gd name="T53" fmla="*/ 0 h 982"/>
                <a:gd name="T54" fmla="*/ 0 w 1093"/>
                <a:gd name="T55" fmla="*/ 0 h 982"/>
                <a:gd name="T56" fmla="*/ 0 w 1093"/>
                <a:gd name="T57" fmla="*/ 0 h 982"/>
                <a:gd name="T58" fmla="*/ 0 w 1093"/>
                <a:gd name="T59" fmla="*/ 0 h 982"/>
                <a:gd name="T60" fmla="*/ 0 w 1093"/>
                <a:gd name="T61" fmla="*/ 0 h 982"/>
                <a:gd name="T62" fmla="*/ 0 w 1093"/>
                <a:gd name="T63" fmla="*/ 0 h 982"/>
                <a:gd name="T64" fmla="*/ 0 w 1093"/>
                <a:gd name="T65" fmla="*/ 0 h 982"/>
                <a:gd name="T66" fmla="*/ 0 w 1093"/>
                <a:gd name="T67" fmla="*/ 0 h 982"/>
                <a:gd name="T68" fmla="*/ 0 w 1093"/>
                <a:gd name="T69" fmla="*/ 0 h 982"/>
                <a:gd name="T70" fmla="*/ 0 w 1093"/>
                <a:gd name="T71" fmla="*/ 0 h 9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3"/>
                <a:gd name="T109" fmla="*/ 0 h 982"/>
                <a:gd name="T110" fmla="*/ 1093 w 1093"/>
                <a:gd name="T111" fmla="*/ 982 h 9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3" h="982">
                  <a:moveTo>
                    <a:pt x="0" y="764"/>
                  </a:moveTo>
                  <a:lnTo>
                    <a:pt x="15" y="655"/>
                  </a:lnTo>
                  <a:lnTo>
                    <a:pt x="55" y="587"/>
                  </a:lnTo>
                  <a:lnTo>
                    <a:pt x="68" y="519"/>
                  </a:lnTo>
                  <a:lnTo>
                    <a:pt x="96" y="451"/>
                  </a:lnTo>
                  <a:lnTo>
                    <a:pt x="110" y="436"/>
                  </a:lnTo>
                  <a:lnTo>
                    <a:pt x="164" y="368"/>
                  </a:lnTo>
                  <a:lnTo>
                    <a:pt x="206" y="328"/>
                  </a:lnTo>
                  <a:lnTo>
                    <a:pt x="300" y="260"/>
                  </a:lnTo>
                  <a:lnTo>
                    <a:pt x="423" y="178"/>
                  </a:lnTo>
                  <a:lnTo>
                    <a:pt x="478" y="123"/>
                  </a:lnTo>
                  <a:lnTo>
                    <a:pt x="723" y="41"/>
                  </a:lnTo>
                  <a:lnTo>
                    <a:pt x="846" y="15"/>
                  </a:lnTo>
                  <a:lnTo>
                    <a:pt x="929" y="0"/>
                  </a:lnTo>
                  <a:lnTo>
                    <a:pt x="1051" y="15"/>
                  </a:lnTo>
                  <a:lnTo>
                    <a:pt x="1093" y="41"/>
                  </a:lnTo>
                  <a:lnTo>
                    <a:pt x="1010" y="123"/>
                  </a:lnTo>
                  <a:lnTo>
                    <a:pt x="983" y="164"/>
                  </a:lnTo>
                  <a:lnTo>
                    <a:pt x="955" y="178"/>
                  </a:lnTo>
                  <a:lnTo>
                    <a:pt x="861" y="219"/>
                  </a:lnTo>
                  <a:lnTo>
                    <a:pt x="778" y="260"/>
                  </a:lnTo>
                  <a:lnTo>
                    <a:pt x="683" y="315"/>
                  </a:lnTo>
                  <a:lnTo>
                    <a:pt x="574" y="383"/>
                  </a:lnTo>
                  <a:lnTo>
                    <a:pt x="519" y="436"/>
                  </a:lnTo>
                  <a:lnTo>
                    <a:pt x="478" y="491"/>
                  </a:lnTo>
                  <a:lnTo>
                    <a:pt x="438" y="574"/>
                  </a:lnTo>
                  <a:lnTo>
                    <a:pt x="410" y="642"/>
                  </a:lnTo>
                  <a:lnTo>
                    <a:pt x="370" y="696"/>
                  </a:lnTo>
                  <a:lnTo>
                    <a:pt x="328" y="751"/>
                  </a:lnTo>
                  <a:lnTo>
                    <a:pt x="315" y="846"/>
                  </a:lnTo>
                  <a:lnTo>
                    <a:pt x="315" y="901"/>
                  </a:lnTo>
                  <a:lnTo>
                    <a:pt x="300" y="982"/>
                  </a:lnTo>
                  <a:lnTo>
                    <a:pt x="192" y="942"/>
                  </a:lnTo>
                  <a:lnTo>
                    <a:pt x="68" y="874"/>
                  </a:lnTo>
                  <a:lnTo>
                    <a:pt x="42" y="859"/>
                  </a:lnTo>
                  <a:lnTo>
                    <a:pt x="0" y="764"/>
                  </a:lnTo>
                  <a:close/>
                </a:path>
              </a:pathLst>
            </a:custGeom>
            <a:solidFill>
              <a:srgbClr val="FFFFFF"/>
            </a:solidFill>
            <a:ln w="9525">
              <a:noFill/>
              <a:round/>
              <a:headEnd/>
              <a:tailEnd/>
            </a:ln>
          </p:spPr>
          <p:txBody>
            <a:bodyPr/>
            <a:lstStyle/>
            <a:p>
              <a:endParaRPr lang="en-US"/>
            </a:p>
          </p:txBody>
        </p:sp>
        <p:sp>
          <p:nvSpPr>
            <p:cNvPr id="23586" name="Freeform 33"/>
            <p:cNvSpPr>
              <a:spLocks/>
            </p:cNvSpPr>
            <p:nvPr/>
          </p:nvSpPr>
          <p:spPr bwMode="auto">
            <a:xfrm>
              <a:off x="1355" y="3315"/>
              <a:ext cx="364" cy="327"/>
            </a:xfrm>
            <a:custGeom>
              <a:avLst/>
              <a:gdLst>
                <a:gd name="T0" fmla="*/ 0 w 1093"/>
                <a:gd name="T1" fmla="*/ 0 h 982"/>
                <a:gd name="T2" fmla="*/ 0 w 1093"/>
                <a:gd name="T3" fmla="*/ 0 h 982"/>
                <a:gd name="T4" fmla="*/ 0 w 1093"/>
                <a:gd name="T5" fmla="*/ 0 h 982"/>
                <a:gd name="T6" fmla="*/ 0 w 1093"/>
                <a:gd name="T7" fmla="*/ 0 h 982"/>
                <a:gd name="T8" fmla="*/ 0 w 1093"/>
                <a:gd name="T9" fmla="*/ 0 h 982"/>
                <a:gd name="T10" fmla="*/ 0 w 1093"/>
                <a:gd name="T11" fmla="*/ 0 h 982"/>
                <a:gd name="T12" fmla="*/ 0 w 1093"/>
                <a:gd name="T13" fmla="*/ 0 h 982"/>
                <a:gd name="T14" fmla="*/ 0 w 1093"/>
                <a:gd name="T15" fmla="*/ 0 h 982"/>
                <a:gd name="T16" fmla="*/ 0 w 1093"/>
                <a:gd name="T17" fmla="*/ 0 h 982"/>
                <a:gd name="T18" fmla="*/ 0 w 1093"/>
                <a:gd name="T19" fmla="*/ 0 h 982"/>
                <a:gd name="T20" fmla="*/ 0 w 1093"/>
                <a:gd name="T21" fmla="*/ 0 h 982"/>
                <a:gd name="T22" fmla="*/ 0 w 1093"/>
                <a:gd name="T23" fmla="*/ 0 h 982"/>
                <a:gd name="T24" fmla="*/ 0 w 1093"/>
                <a:gd name="T25" fmla="*/ 0 h 982"/>
                <a:gd name="T26" fmla="*/ 0 w 1093"/>
                <a:gd name="T27" fmla="*/ 0 h 982"/>
                <a:gd name="T28" fmla="*/ 0 w 1093"/>
                <a:gd name="T29" fmla="*/ 0 h 982"/>
                <a:gd name="T30" fmla="*/ 0 w 1093"/>
                <a:gd name="T31" fmla="*/ 0 h 982"/>
                <a:gd name="T32" fmla="*/ 0 w 1093"/>
                <a:gd name="T33" fmla="*/ 0 h 982"/>
                <a:gd name="T34" fmla="*/ 0 w 1093"/>
                <a:gd name="T35" fmla="*/ 0 h 982"/>
                <a:gd name="T36" fmla="*/ 0 w 1093"/>
                <a:gd name="T37" fmla="*/ 0 h 982"/>
                <a:gd name="T38" fmla="*/ 0 w 1093"/>
                <a:gd name="T39" fmla="*/ 0 h 982"/>
                <a:gd name="T40" fmla="*/ 0 w 1093"/>
                <a:gd name="T41" fmla="*/ 0 h 982"/>
                <a:gd name="T42" fmla="*/ 0 w 1093"/>
                <a:gd name="T43" fmla="*/ 0 h 982"/>
                <a:gd name="T44" fmla="*/ 0 w 1093"/>
                <a:gd name="T45" fmla="*/ 0 h 982"/>
                <a:gd name="T46" fmla="*/ 0 w 1093"/>
                <a:gd name="T47" fmla="*/ 0 h 982"/>
                <a:gd name="T48" fmla="*/ 0 w 1093"/>
                <a:gd name="T49" fmla="*/ 0 h 982"/>
                <a:gd name="T50" fmla="*/ 0 w 1093"/>
                <a:gd name="T51" fmla="*/ 0 h 982"/>
                <a:gd name="T52" fmla="*/ 0 w 1093"/>
                <a:gd name="T53" fmla="*/ 0 h 982"/>
                <a:gd name="T54" fmla="*/ 0 w 1093"/>
                <a:gd name="T55" fmla="*/ 0 h 982"/>
                <a:gd name="T56" fmla="*/ 0 w 1093"/>
                <a:gd name="T57" fmla="*/ 0 h 982"/>
                <a:gd name="T58" fmla="*/ 0 w 1093"/>
                <a:gd name="T59" fmla="*/ 0 h 982"/>
                <a:gd name="T60" fmla="*/ 0 w 1093"/>
                <a:gd name="T61" fmla="*/ 0 h 982"/>
                <a:gd name="T62" fmla="*/ 0 w 1093"/>
                <a:gd name="T63" fmla="*/ 0 h 982"/>
                <a:gd name="T64" fmla="*/ 0 w 1093"/>
                <a:gd name="T65" fmla="*/ 0 h 982"/>
                <a:gd name="T66" fmla="*/ 0 w 1093"/>
                <a:gd name="T67" fmla="*/ 0 h 982"/>
                <a:gd name="T68" fmla="*/ 0 w 1093"/>
                <a:gd name="T69" fmla="*/ 0 h 982"/>
                <a:gd name="T70" fmla="*/ 0 w 1093"/>
                <a:gd name="T71" fmla="*/ 0 h 9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3"/>
                <a:gd name="T109" fmla="*/ 0 h 982"/>
                <a:gd name="T110" fmla="*/ 1093 w 1093"/>
                <a:gd name="T111" fmla="*/ 982 h 9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3" h="982">
                  <a:moveTo>
                    <a:pt x="0" y="764"/>
                  </a:moveTo>
                  <a:lnTo>
                    <a:pt x="15" y="655"/>
                  </a:lnTo>
                  <a:lnTo>
                    <a:pt x="55" y="587"/>
                  </a:lnTo>
                  <a:lnTo>
                    <a:pt x="68" y="519"/>
                  </a:lnTo>
                  <a:lnTo>
                    <a:pt x="96" y="451"/>
                  </a:lnTo>
                  <a:lnTo>
                    <a:pt x="110" y="436"/>
                  </a:lnTo>
                  <a:lnTo>
                    <a:pt x="164" y="368"/>
                  </a:lnTo>
                  <a:lnTo>
                    <a:pt x="206" y="328"/>
                  </a:lnTo>
                  <a:lnTo>
                    <a:pt x="300" y="260"/>
                  </a:lnTo>
                  <a:lnTo>
                    <a:pt x="423" y="178"/>
                  </a:lnTo>
                  <a:lnTo>
                    <a:pt x="478" y="123"/>
                  </a:lnTo>
                  <a:lnTo>
                    <a:pt x="723" y="41"/>
                  </a:lnTo>
                  <a:lnTo>
                    <a:pt x="846" y="15"/>
                  </a:lnTo>
                  <a:lnTo>
                    <a:pt x="929" y="0"/>
                  </a:lnTo>
                  <a:lnTo>
                    <a:pt x="1051" y="15"/>
                  </a:lnTo>
                  <a:lnTo>
                    <a:pt x="1093" y="41"/>
                  </a:lnTo>
                  <a:lnTo>
                    <a:pt x="1010" y="123"/>
                  </a:lnTo>
                  <a:lnTo>
                    <a:pt x="983" y="164"/>
                  </a:lnTo>
                  <a:lnTo>
                    <a:pt x="955" y="178"/>
                  </a:lnTo>
                  <a:lnTo>
                    <a:pt x="861" y="219"/>
                  </a:lnTo>
                  <a:lnTo>
                    <a:pt x="778" y="260"/>
                  </a:lnTo>
                  <a:lnTo>
                    <a:pt x="683" y="315"/>
                  </a:lnTo>
                  <a:lnTo>
                    <a:pt x="574" y="383"/>
                  </a:lnTo>
                  <a:lnTo>
                    <a:pt x="519" y="436"/>
                  </a:lnTo>
                  <a:lnTo>
                    <a:pt x="478" y="491"/>
                  </a:lnTo>
                  <a:lnTo>
                    <a:pt x="438" y="574"/>
                  </a:lnTo>
                  <a:lnTo>
                    <a:pt x="410" y="642"/>
                  </a:lnTo>
                  <a:lnTo>
                    <a:pt x="370" y="696"/>
                  </a:lnTo>
                  <a:lnTo>
                    <a:pt x="328" y="751"/>
                  </a:lnTo>
                  <a:lnTo>
                    <a:pt x="315" y="846"/>
                  </a:lnTo>
                  <a:lnTo>
                    <a:pt x="315" y="901"/>
                  </a:lnTo>
                  <a:lnTo>
                    <a:pt x="300" y="982"/>
                  </a:lnTo>
                  <a:lnTo>
                    <a:pt x="192" y="942"/>
                  </a:lnTo>
                  <a:lnTo>
                    <a:pt x="68" y="874"/>
                  </a:lnTo>
                  <a:lnTo>
                    <a:pt x="42" y="859"/>
                  </a:lnTo>
                  <a:lnTo>
                    <a:pt x="0" y="764"/>
                  </a:lnTo>
                </a:path>
              </a:pathLst>
            </a:custGeom>
            <a:noFill/>
            <a:ln w="0">
              <a:solidFill>
                <a:srgbClr val="000000"/>
              </a:solidFill>
              <a:round/>
              <a:headEnd/>
              <a:tailEnd/>
            </a:ln>
          </p:spPr>
          <p:txBody>
            <a:bodyPr/>
            <a:lstStyle/>
            <a:p>
              <a:endParaRPr lang="en-US"/>
            </a:p>
          </p:txBody>
        </p:sp>
        <p:sp>
          <p:nvSpPr>
            <p:cNvPr id="23587" name="Freeform 34"/>
            <p:cNvSpPr>
              <a:spLocks/>
            </p:cNvSpPr>
            <p:nvPr/>
          </p:nvSpPr>
          <p:spPr bwMode="auto">
            <a:xfrm>
              <a:off x="1355" y="3315"/>
              <a:ext cx="364" cy="327"/>
            </a:xfrm>
            <a:custGeom>
              <a:avLst/>
              <a:gdLst>
                <a:gd name="T0" fmla="*/ 0 w 1093"/>
                <a:gd name="T1" fmla="*/ 0 h 982"/>
                <a:gd name="T2" fmla="*/ 0 w 1093"/>
                <a:gd name="T3" fmla="*/ 0 h 982"/>
                <a:gd name="T4" fmla="*/ 0 w 1093"/>
                <a:gd name="T5" fmla="*/ 0 h 982"/>
                <a:gd name="T6" fmla="*/ 0 w 1093"/>
                <a:gd name="T7" fmla="*/ 0 h 982"/>
                <a:gd name="T8" fmla="*/ 0 w 1093"/>
                <a:gd name="T9" fmla="*/ 0 h 982"/>
                <a:gd name="T10" fmla="*/ 0 w 1093"/>
                <a:gd name="T11" fmla="*/ 0 h 982"/>
                <a:gd name="T12" fmla="*/ 0 w 1093"/>
                <a:gd name="T13" fmla="*/ 0 h 982"/>
                <a:gd name="T14" fmla="*/ 0 w 1093"/>
                <a:gd name="T15" fmla="*/ 0 h 982"/>
                <a:gd name="T16" fmla="*/ 0 w 1093"/>
                <a:gd name="T17" fmla="*/ 0 h 982"/>
                <a:gd name="T18" fmla="*/ 0 w 1093"/>
                <a:gd name="T19" fmla="*/ 0 h 982"/>
                <a:gd name="T20" fmla="*/ 0 w 1093"/>
                <a:gd name="T21" fmla="*/ 0 h 982"/>
                <a:gd name="T22" fmla="*/ 0 w 1093"/>
                <a:gd name="T23" fmla="*/ 0 h 982"/>
                <a:gd name="T24" fmla="*/ 0 w 1093"/>
                <a:gd name="T25" fmla="*/ 0 h 982"/>
                <a:gd name="T26" fmla="*/ 0 w 1093"/>
                <a:gd name="T27" fmla="*/ 0 h 982"/>
                <a:gd name="T28" fmla="*/ 0 w 1093"/>
                <a:gd name="T29" fmla="*/ 0 h 982"/>
                <a:gd name="T30" fmla="*/ 0 w 1093"/>
                <a:gd name="T31" fmla="*/ 0 h 982"/>
                <a:gd name="T32" fmla="*/ 0 w 1093"/>
                <a:gd name="T33" fmla="*/ 0 h 982"/>
                <a:gd name="T34" fmla="*/ 0 w 1093"/>
                <a:gd name="T35" fmla="*/ 0 h 982"/>
                <a:gd name="T36" fmla="*/ 0 w 1093"/>
                <a:gd name="T37" fmla="*/ 0 h 982"/>
                <a:gd name="T38" fmla="*/ 0 w 1093"/>
                <a:gd name="T39" fmla="*/ 0 h 982"/>
                <a:gd name="T40" fmla="*/ 0 w 1093"/>
                <a:gd name="T41" fmla="*/ 0 h 982"/>
                <a:gd name="T42" fmla="*/ 0 w 1093"/>
                <a:gd name="T43" fmla="*/ 0 h 982"/>
                <a:gd name="T44" fmla="*/ 0 w 1093"/>
                <a:gd name="T45" fmla="*/ 0 h 982"/>
                <a:gd name="T46" fmla="*/ 0 w 1093"/>
                <a:gd name="T47" fmla="*/ 0 h 982"/>
                <a:gd name="T48" fmla="*/ 0 w 1093"/>
                <a:gd name="T49" fmla="*/ 0 h 982"/>
                <a:gd name="T50" fmla="*/ 0 w 1093"/>
                <a:gd name="T51" fmla="*/ 0 h 982"/>
                <a:gd name="T52" fmla="*/ 0 w 1093"/>
                <a:gd name="T53" fmla="*/ 0 h 982"/>
                <a:gd name="T54" fmla="*/ 0 w 1093"/>
                <a:gd name="T55" fmla="*/ 0 h 982"/>
                <a:gd name="T56" fmla="*/ 0 w 1093"/>
                <a:gd name="T57" fmla="*/ 0 h 982"/>
                <a:gd name="T58" fmla="*/ 0 w 1093"/>
                <a:gd name="T59" fmla="*/ 0 h 982"/>
                <a:gd name="T60" fmla="*/ 0 w 1093"/>
                <a:gd name="T61" fmla="*/ 0 h 982"/>
                <a:gd name="T62" fmla="*/ 0 w 1093"/>
                <a:gd name="T63" fmla="*/ 0 h 982"/>
                <a:gd name="T64" fmla="*/ 0 w 1093"/>
                <a:gd name="T65" fmla="*/ 0 h 982"/>
                <a:gd name="T66" fmla="*/ 0 w 1093"/>
                <a:gd name="T67" fmla="*/ 0 h 982"/>
                <a:gd name="T68" fmla="*/ 0 w 1093"/>
                <a:gd name="T69" fmla="*/ 0 h 982"/>
                <a:gd name="T70" fmla="*/ 0 w 1093"/>
                <a:gd name="T71" fmla="*/ 0 h 9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93"/>
                <a:gd name="T109" fmla="*/ 0 h 982"/>
                <a:gd name="T110" fmla="*/ 1093 w 1093"/>
                <a:gd name="T111" fmla="*/ 982 h 9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93" h="982">
                  <a:moveTo>
                    <a:pt x="0" y="764"/>
                  </a:moveTo>
                  <a:lnTo>
                    <a:pt x="15" y="655"/>
                  </a:lnTo>
                  <a:lnTo>
                    <a:pt x="55" y="587"/>
                  </a:lnTo>
                  <a:lnTo>
                    <a:pt x="68" y="519"/>
                  </a:lnTo>
                  <a:lnTo>
                    <a:pt x="96" y="451"/>
                  </a:lnTo>
                  <a:lnTo>
                    <a:pt x="110" y="436"/>
                  </a:lnTo>
                  <a:lnTo>
                    <a:pt x="164" y="368"/>
                  </a:lnTo>
                  <a:lnTo>
                    <a:pt x="206" y="328"/>
                  </a:lnTo>
                  <a:lnTo>
                    <a:pt x="300" y="260"/>
                  </a:lnTo>
                  <a:lnTo>
                    <a:pt x="423" y="178"/>
                  </a:lnTo>
                  <a:lnTo>
                    <a:pt x="478" y="123"/>
                  </a:lnTo>
                  <a:lnTo>
                    <a:pt x="723" y="41"/>
                  </a:lnTo>
                  <a:lnTo>
                    <a:pt x="846" y="15"/>
                  </a:lnTo>
                  <a:lnTo>
                    <a:pt x="929" y="0"/>
                  </a:lnTo>
                  <a:lnTo>
                    <a:pt x="1051" y="15"/>
                  </a:lnTo>
                  <a:lnTo>
                    <a:pt x="1093" y="41"/>
                  </a:lnTo>
                  <a:lnTo>
                    <a:pt x="1010" y="123"/>
                  </a:lnTo>
                  <a:lnTo>
                    <a:pt x="983" y="164"/>
                  </a:lnTo>
                  <a:lnTo>
                    <a:pt x="955" y="178"/>
                  </a:lnTo>
                  <a:lnTo>
                    <a:pt x="861" y="219"/>
                  </a:lnTo>
                  <a:lnTo>
                    <a:pt x="778" y="260"/>
                  </a:lnTo>
                  <a:lnTo>
                    <a:pt x="683" y="315"/>
                  </a:lnTo>
                  <a:lnTo>
                    <a:pt x="574" y="383"/>
                  </a:lnTo>
                  <a:lnTo>
                    <a:pt x="519" y="436"/>
                  </a:lnTo>
                  <a:lnTo>
                    <a:pt x="478" y="491"/>
                  </a:lnTo>
                  <a:lnTo>
                    <a:pt x="438" y="574"/>
                  </a:lnTo>
                  <a:lnTo>
                    <a:pt x="410" y="642"/>
                  </a:lnTo>
                  <a:lnTo>
                    <a:pt x="370" y="696"/>
                  </a:lnTo>
                  <a:lnTo>
                    <a:pt x="328" y="751"/>
                  </a:lnTo>
                  <a:lnTo>
                    <a:pt x="315" y="846"/>
                  </a:lnTo>
                  <a:lnTo>
                    <a:pt x="315" y="901"/>
                  </a:lnTo>
                  <a:lnTo>
                    <a:pt x="300" y="982"/>
                  </a:lnTo>
                  <a:lnTo>
                    <a:pt x="192" y="942"/>
                  </a:lnTo>
                  <a:lnTo>
                    <a:pt x="68" y="874"/>
                  </a:lnTo>
                  <a:lnTo>
                    <a:pt x="42" y="859"/>
                  </a:lnTo>
                  <a:lnTo>
                    <a:pt x="0" y="764"/>
                  </a:lnTo>
                </a:path>
              </a:pathLst>
            </a:custGeom>
            <a:noFill/>
            <a:ln w="0">
              <a:solidFill>
                <a:srgbClr val="000000"/>
              </a:solidFill>
              <a:round/>
              <a:headEnd/>
              <a:tailEnd/>
            </a:ln>
          </p:spPr>
          <p:txBody>
            <a:bodyPr/>
            <a:lstStyle/>
            <a:p>
              <a:endParaRPr lang="en-US"/>
            </a:p>
          </p:txBody>
        </p:sp>
        <p:sp>
          <p:nvSpPr>
            <p:cNvPr id="23588" name="Freeform 35"/>
            <p:cNvSpPr>
              <a:spLocks/>
            </p:cNvSpPr>
            <p:nvPr/>
          </p:nvSpPr>
          <p:spPr bwMode="auto">
            <a:xfrm>
              <a:off x="1842" y="3765"/>
              <a:ext cx="140" cy="118"/>
            </a:xfrm>
            <a:custGeom>
              <a:avLst/>
              <a:gdLst>
                <a:gd name="T0" fmla="*/ 0 w 421"/>
                <a:gd name="T1" fmla="*/ 0 h 355"/>
                <a:gd name="T2" fmla="*/ 0 w 421"/>
                <a:gd name="T3" fmla="*/ 0 h 355"/>
                <a:gd name="T4" fmla="*/ 0 w 421"/>
                <a:gd name="T5" fmla="*/ 0 h 355"/>
                <a:gd name="T6" fmla="*/ 0 w 421"/>
                <a:gd name="T7" fmla="*/ 0 h 355"/>
                <a:gd name="T8" fmla="*/ 0 w 421"/>
                <a:gd name="T9" fmla="*/ 0 h 355"/>
                <a:gd name="T10" fmla="*/ 0 w 421"/>
                <a:gd name="T11" fmla="*/ 0 h 355"/>
                <a:gd name="T12" fmla="*/ 0 w 421"/>
                <a:gd name="T13" fmla="*/ 0 h 355"/>
                <a:gd name="T14" fmla="*/ 0 w 421"/>
                <a:gd name="T15" fmla="*/ 0 h 355"/>
                <a:gd name="T16" fmla="*/ 0 w 421"/>
                <a:gd name="T17" fmla="*/ 0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
                <a:gd name="T28" fmla="*/ 0 h 355"/>
                <a:gd name="T29" fmla="*/ 421 w 421"/>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 h="355">
                  <a:moveTo>
                    <a:pt x="13" y="0"/>
                  </a:moveTo>
                  <a:lnTo>
                    <a:pt x="0" y="287"/>
                  </a:lnTo>
                  <a:lnTo>
                    <a:pt x="382" y="355"/>
                  </a:lnTo>
                  <a:lnTo>
                    <a:pt x="421" y="42"/>
                  </a:lnTo>
                  <a:lnTo>
                    <a:pt x="327" y="55"/>
                  </a:lnTo>
                  <a:lnTo>
                    <a:pt x="218" y="55"/>
                  </a:lnTo>
                  <a:lnTo>
                    <a:pt x="136" y="42"/>
                  </a:lnTo>
                  <a:lnTo>
                    <a:pt x="55" y="28"/>
                  </a:lnTo>
                  <a:lnTo>
                    <a:pt x="13" y="0"/>
                  </a:lnTo>
                  <a:close/>
                </a:path>
              </a:pathLst>
            </a:custGeom>
            <a:solidFill>
              <a:srgbClr val="FF0000"/>
            </a:solidFill>
            <a:ln w="9525">
              <a:noFill/>
              <a:round/>
              <a:headEnd/>
              <a:tailEnd/>
            </a:ln>
          </p:spPr>
          <p:txBody>
            <a:bodyPr/>
            <a:lstStyle/>
            <a:p>
              <a:endParaRPr lang="en-US"/>
            </a:p>
          </p:txBody>
        </p:sp>
        <p:sp>
          <p:nvSpPr>
            <p:cNvPr id="23589" name="Freeform 36"/>
            <p:cNvSpPr>
              <a:spLocks/>
            </p:cNvSpPr>
            <p:nvPr/>
          </p:nvSpPr>
          <p:spPr bwMode="auto">
            <a:xfrm>
              <a:off x="1842" y="3765"/>
              <a:ext cx="140" cy="118"/>
            </a:xfrm>
            <a:custGeom>
              <a:avLst/>
              <a:gdLst>
                <a:gd name="T0" fmla="*/ 0 w 421"/>
                <a:gd name="T1" fmla="*/ 0 h 355"/>
                <a:gd name="T2" fmla="*/ 0 w 421"/>
                <a:gd name="T3" fmla="*/ 0 h 355"/>
                <a:gd name="T4" fmla="*/ 0 w 421"/>
                <a:gd name="T5" fmla="*/ 0 h 355"/>
                <a:gd name="T6" fmla="*/ 0 w 421"/>
                <a:gd name="T7" fmla="*/ 0 h 355"/>
                <a:gd name="T8" fmla="*/ 0 w 421"/>
                <a:gd name="T9" fmla="*/ 0 h 355"/>
                <a:gd name="T10" fmla="*/ 0 w 421"/>
                <a:gd name="T11" fmla="*/ 0 h 355"/>
                <a:gd name="T12" fmla="*/ 0 w 421"/>
                <a:gd name="T13" fmla="*/ 0 h 355"/>
                <a:gd name="T14" fmla="*/ 0 w 421"/>
                <a:gd name="T15" fmla="*/ 0 h 355"/>
                <a:gd name="T16" fmla="*/ 0 w 421"/>
                <a:gd name="T17" fmla="*/ 0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
                <a:gd name="T28" fmla="*/ 0 h 355"/>
                <a:gd name="T29" fmla="*/ 421 w 421"/>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 h="355">
                  <a:moveTo>
                    <a:pt x="13" y="0"/>
                  </a:moveTo>
                  <a:lnTo>
                    <a:pt x="0" y="287"/>
                  </a:lnTo>
                  <a:lnTo>
                    <a:pt x="382" y="355"/>
                  </a:lnTo>
                  <a:lnTo>
                    <a:pt x="421" y="42"/>
                  </a:lnTo>
                  <a:lnTo>
                    <a:pt x="327" y="55"/>
                  </a:lnTo>
                  <a:lnTo>
                    <a:pt x="218" y="55"/>
                  </a:lnTo>
                  <a:lnTo>
                    <a:pt x="136" y="42"/>
                  </a:lnTo>
                  <a:lnTo>
                    <a:pt x="55" y="28"/>
                  </a:lnTo>
                  <a:lnTo>
                    <a:pt x="13" y="0"/>
                  </a:lnTo>
                </a:path>
              </a:pathLst>
            </a:custGeom>
            <a:noFill/>
            <a:ln w="0">
              <a:solidFill>
                <a:srgbClr val="000000"/>
              </a:solidFill>
              <a:round/>
              <a:headEnd/>
              <a:tailEnd/>
            </a:ln>
          </p:spPr>
          <p:txBody>
            <a:bodyPr/>
            <a:lstStyle/>
            <a:p>
              <a:endParaRPr lang="en-US"/>
            </a:p>
          </p:txBody>
        </p:sp>
        <p:sp>
          <p:nvSpPr>
            <p:cNvPr id="23590" name="Freeform 37"/>
            <p:cNvSpPr>
              <a:spLocks/>
            </p:cNvSpPr>
            <p:nvPr/>
          </p:nvSpPr>
          <p:spPr bwMode="auto">
            <a:xfrm>
              <a:off x="1842" y="3765"/>
              <a:ext cx="140" cy="118"/>
            </a:xfrm>
            <a:custGeom>
              <a:avLst/>
              <a:gdLst>
                <a:gd name="T0" fmla="*/ 0 w 421"/>
                <a:gd name="T1" fmla="*/ 0 h 355"/>
                <a:gd name="T2" fmla="*/ 0 w 421"/>
                <a:gd name="T3" fmla="*/ 0 h 355"/>
                <a:gd name="T4" fmla="*/ 0 w 421"/>
                <a:gd name="T5" fmla="*/ 0 h 355"/>
                <a:gd name="T6" fmla="*/ 0 w 421"/>
                <a:gd name="T7" fmla="*/ 0 h 355"/>
                <a:gd name="T8" fmla="*/ 0 w 421"/>
                <a:gd name="T9" fmla="*/ 0 h 355"/>
                <a:gd name="T10" fmla="*/ 0 w 421"/>
                <a:gd name="T11" fmla="*/ 0 h 355"/>
                <a:gd name="T12" fmla="*/ 0 w 421"/>
                <a:gd name="T13" fmla="*/ 0 h 355"/>
                <a:gd name="T14" fmla="*/ 0 w 421"/>
                <a:gd name="T15" fmla="*/ 0 h 355"/>
                <a:gd name="T16" fmla="*/ 0 w 421"/>
                <a:gd name="T17" fmla="*/ 0 h 3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1"/>
                <a:gd name="T28" fmla="*/ 0 h 355"/>
                <a:gd name="T29" fmla="*/ 421 w 421"/>
                <a:gd name="T30" fmla="*/ 355 h 3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1" h="355">
                  <a:moveTo>
                    <a:pt x="13" y="0"/>
                  </a:moveTo>
                  <a:lnTo>
                    <a:pt x="0" y="287"/>
                  </a:lnTo>
                  <a:lnTo>
                    <a:pt x="382" y="355"/>
                  </a:lnTo>
                  <a:lnTo>
                    <a:pt x="421" y="42"/>
                  </a:lnTo>
                  <a:lnTo>
                    <a:pt x="327" y="55"/>
                  </a:lnTo>
                  <a:lnTo>
                    <a:pt x="218" y="55"/>
                  </a:lnTo>
                  <a:lnTo>
                    <a:pt x="136" y="42"/>
                  </a:lnTo>
                  <a:lnTo>
                    <a:pt x="55" y="28"/>
                  </a:lnTo>
                  <a:lnTo>
                    <a:pt x="13" y="0"/>
                  </a:lnTo>
                </a:path>
              </a:pathLst>
            </a:custGeom>
            <a:noFill/>
            <a:ln w="0">
              <a:solidFill>
                <a:srgbClr val="000000"/>
              </a:solidFill>
              <a:round/>
              <a:headEnd/>
              <a:tailEnd/>
            </a:ln>
          </p:spPr>
          <p:txBody>
            <a:bodyPr/>
            <a:lstStyle/>
            <a:p>
              <a:endParaRPr lang="en-US"/>
            </a:p>
          </p:txBody>
        </p:sp>
        <p:sp>
          <p:nvSpPr>
            <p:cNvPr id="23591" name="Freeform 38"/>
            <p:cNvSpPr>
              <a:spLocks/>
            </p:cNvSpPr>
            <p:nvPr/>
          </p:nvSpPr>
          <p:spPr bwMode="auto">
            <a:xfrm>
              <a:off x="1833" y="3819"/>
              <a:ext cx="136" cy="178"/>
            </a:xfrm>
            <a:custGeom>
              <a:avLst/>
              <a:gdLst>
                <a:gd name="T0" fmla="*/ 0 w 410"/>
                <a:gd name="T1" fmla="*/ 0 h 533"/>
                <a:gd name="T2" fmla="*/ 0 w 410"/>
                <a:gd name="T3" fmla="*/ 0 h 533"/>
                <a:gd name="T4" fmla="*/ 0 w 410"/>
                <a:gd name="T5" fmla="*/ 0 h 533"/>
                <a:gd name="T6" fmla="*/ 0 w 410"/>
                <a:gd name="T7" fmla="*/ 0 h 533"/>
                <a:gd name="T8" fmla="*/ 0 w 410"/>
                <a:gd name="T9" fmla="*/ 0 h 533"/>
                <a:gd name="T10" fmla="*/ 0 w 410"/>
                <a:gd name="T11" fmla="*/ 0 h 533"/>
                <a:gd name="T12" fmla="*/ 0 w 410"/>
                <a:gd name="T13" fmla="*/ 0 h 533"/>
                <a:gd name="T14" fmla="*/ 0 w 410"/>
                <a:gd name="T15" fmla="*/ 0 h 533"/>
                <a:gd name="T16" fmla="*/ 0 w 410"/>
                <a:gd name="T17" fmla="*/ 0 h 533"/>
                <a:gd name="T18" fmla="*/ 0 w 410"/>
                <a:gd name="T19" fmla="*/ 0 h 533"/>
                <a:gd name="T20" fmla="*/ 0 w 410"/>
                <a:gd name="T21" fmla="*/ 0 h 533"/>
                <a:gd name="T22" fmla="*/ 0 w 410"/>
                <a:gd name="T23" fmla="*/ 0 h 533"/>
                <a:gd name="T24" fmla="*/ 0 w 410"/>
                <a:gd name="T25" fmla="*/ 0 h 5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0"/>
                <a:gd name="T40" fmla="*/ 0 h 533"/>
                <a:gd name="T41" fmla="*/ 410 w 410"/>
                <a:gd name="T42" fmla="*/ 533 h 5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0" h="533">
                  <a:moveTo>
                    <a:pt x="136" y="533"/>
                  </a:moveTo>
                  <a:lnTo>
                    <a:pt x="0" y="123"/>
                  </a:lnTo>
                  <a:lnTo>
                    <a:pt x="28" y="82"/>
                  </a:lnTo>
                  <a:lnTo>
                    <a:pt x="83" y="27"/>
                  </a:lnTo>
                  <a:lnTo>
                    <a:pt x="151" y="0"/>
                  </a:lnTo>
                  <a:lnTo>
                    <a:pt x="219" y="123"/>
                  </a:lnTo>
                  <a:lnTo>
                    <a:pt x="300" y="68"/>
                  </a:lnTo>
                  <a:lnTo>
                    <a:pt x="314" y="82"/>
                  </a:lnTo>
                  <a:lnTo>
                    <a:pt x="341" y="123"/>
                  </a:lnTo>
                  <a:lnTo>
                    <a:pt x="355" y="150"/>
                  </a:lnTo>
                  <a:lnTo>
                    <a:pt x="410" y="178"/>
                  </a:lnTo>
                  <a:lnTo>
                    <a:pt x="246" y="505"/>
                  </a:lnTo>
                  <a:lnTo>
                    <a:pt x="136" y="533"/>
                  </a:lnTo>
                  <a:close/>
                </a:path>
              </a:pathLst>
            </a:custGeom>
            <a:solidFill>
              <a:srgbClr val="FFC001"/>
            </a:solidFill>
            <a:ln w="9525">
              <a:noFill/>
              <a:round/>
              <a:headEnd/>
              <a:tailEnd/>
            </a:ln>
          </p:spPr>
          <p:txBody>
            <a:bodyPr/>
            <a:lstStyle/>
            <a:p>
              <a:endParaRPr lang="en-US"/>
            </a:p>
          </p:txBody>
        </p:sp>
        <p:sp>
          <p:nvSpPr>
            <p:cNvPr id="23592" name="Freeform 39"/>
            <p:cNvSpPr>
              <a:spLocks/>
            </p:cNvSpPr>
            <p:nvPr/>
          </p:nvSpPr>
          <p:spPr bwMode="auto">
            <a:xfrm>
              <a:off x="1833" y="3819"/>
              <a:ext cx="136" cy="178"/>
            </a:xfrm>
            <a:custGeom>
              <a:avLst/>
              <a:gdLst>
                <a:gd name="T0" fmla="*/ 0 w 410"/>
                <a:gd name="T1" fmla="*/ 0 h 533"/>
                <a:gd name="T2" fmla="*/ 0 w 410"/>
                <a:gd name="T3" fmla="*/ 0 h 533"/>
                <a:gd name="T4" fmla="*/ 0 w 410"/>
                <a:gd name="T5" fmla="*/ 0 h 533"/>
                <a:gd name="T6" fmla="*/ 0 w 410"/>
                <a:gd name="T7" fmla="*/ 0 h 533"/>
                <a:gd name="T8" fmla="*/ 0 w 410"/>
                <a:gd name="T9" fmla="*/ 0 h 533"/>
                <a:gd name="T10" fmla="*/ 0 w 410"/>
                <a:gd name="T11" fmla="*/ 0 h 533"/>
                <a:gd name="T12" fmla="*/ 0 w 410"/>
                <a:gd name="T13" fmla="*/ 0 h 533"/>
                <a:gd name="T14" fmla="*/ 0 w 410"/>
                <a:gd name="T15" fmla="*/ 0 h 533"/>
                <a:gd name="T16" fmla="*/ 0 w 410"/>
                <a:gd name="T17" fmla="*/ 0 h 533"/>
                <a:gd name="T18" fmla="*/ 0 w 410"/>
                <a:gd name="T19" fmla="*/ 0 h 533"/>
                <a:gd name="T20" fmla="*/ 0 w 410"/>
                <a:gd name="T21" fmla="*/ 0 h 533"/>
                <a:gd name="T22" fmla="*/ 0 w 410"/>
                <a:gd name="T23" fmla="*/ 0 h 533"/>
                <a:gd name="T24" fmla="*/ 0 w 410"/>
                <a:gd name="T25" fmla="*/ 0 h 5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0"/>
                <a:gd name="T40" fmla="*/ 0 h 533"/>
                <a:gd name="T41" fmla="*/ 410 w 410"/>
                <a:gd name="T42" fmla="*/ 533 h 5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0" h="533">
                  <a:moveTo>
                    <a:pt x="136" y="533"/>
                  </a:moveTo>
                  <a:lnTo>
                    <a:pt x="0" y="123"/>
                  </a:lnTo>
                  <a:lnTo>
                    <a:pt x="28" y="82"/>
                  </a:lnTo>
                  <a:lnTo>
                    <a:pt x="83" y="27"/>
                  </a:lnTo>
                  <a:lnTo>
                    <a:pt x="151" y="0"/>
                  </a:lnTo>
                  <a:lnTo>
                    <a:pt x="219" y="123"/>
                  </a:lnTo>
                  <a:lnTo>
                    <a:pt x="300" y="68"/>
                  </a:lnTo>
                  <a:lnTo>
                    <a:pt x="314" y="82"/>
                  </a:lnTo>
                  <a:lnTo>
                    <a:pt x="341" y="123"/>
                  </a:lnTo>
                  <a:lnTo>
                    <a:pt x="355" y="150"/>
                  </a:lnTo>
                  <a:lnTo>
                    <a:pt x="410" y="178"/>
                  </a:lnTo>
                  <a:lnTo>
                    <a:pt x="246" y="505"/>
                  </a:lnTo>
                  <a:lnTo>
                    <a:pt x="136" y="533"/>
                  </a:lnTo>
                </a:path>
              </a:pathLst>
            </a:custGeom>
            <a:noFill/>
            <a:ln w="0">
              <a:solidFill>
                <a:srgbClr val="000000"/>
              </a:solidFill>
              <a:round/>
              <a:headEnd/>
              <a:tailEnd/>
            </a:ln>
          </p:spPr>
          <p:txBody>
            <a:bodyPr/>
            <a:lstStyle/>
            <a:p>
              <a:endParaRPr lang="en-US"/>
            </a:p>
          </p:txBody>
        </p:sp>
        <p:sp>
          <p:nvSpPr>
            <p:cNvPr id="23593" name="Freeform 40"/>
            <p:cNvSpPr>
              <a:spLocks/>
            </p:cNvSpPr>
            <p:nvPr/>
          </p:nvSpPr>
          <p:spPr bwMode="auto">
            <a:xfrm>
              <a:off x="1833" y="3819"/>
              <a:ext cx="136" cy="178"/>
            </a:xfrm>
            <a:custGeom>
              <a:avLst/>
              <a:gdLst>
                <a:gd name="T0" fmla="*/ 0 w 410"/>
                <a:gd name="T1" fmla="*/ 0 h 533"/>
                <a:gd name="T2" fmla="*/ 0 w 410"/>
                <a:gd name="T3" fmla="*/ 0 h 533"/>
                <a:gd name="T4" fmla="*/ 0 w 410"/>
                <a:gd name="T5" fmla="*/ 0 h 533"/>
                <a:gd name="T6" fmla="*/ 0 w 410"/>
                <a:gd name="T7" fmla="*/ 0 h 533"/>
                <a:gd name="T8" fmla="*/ 0 w 410"/>
                <a:gd name="T9" fmla="*/ 0 h 533"/>
                <a:gd name="T10" fmla="*/ 0 w 410"/>
                <a:gd name="T11" fmla="*/ 0 h 533"/>
                <a:gd name="T12" fmla="*/ 0 w 410"/>
                <a:gd name="T13" fmla="*/ 0 h 533"/>
                <a:gd name="T14" fmla="*/ 0 w 410"/>
                <a:gd name="T15" fmla="*/ 0 h 533"/>
                <a:gd name="T16" fmla="*/ 0 w 410"/>
                <a:gd name="T17" fmla="*/ 0 h 533"/>
                <a:gd name="T18" fmla="*/ 0 w 410"/>
                <a:gd name="T19" fmla="*/ 0 h 533"/>
                <a:gd name="T20" fmla="*/ 0 w 410"/>
                <a:gd name="T21" fmla="*/ 0 h 533"/>
                <a:gd name="T22" fmla="*/ 0 w 410"/>
                <a:gd name="T23" fmla="*/ 0 h 533"/>
                <a:gd name="T24" fmla="*/ 0 w 410"/>
                <a:gd name="T25" fmla="*/ 0 h 5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10"/>
                <a:gd name="T40" fmla="*/ 0 h 533"/>
                <a:gd name="T41" fmla="*/ 410 w 410"/>
                <a:gd name="T42" fmla="*/ 533 h 5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10" h="533">
                  <a:moveTo>
                    <a:pt x="136" y="533"/>
                  </a:moveTo>
                  <a:lnTo>
                    <a:pt x="0" y="123"/>
                  </a:lnTo>
                  <a:lnTo>
                    <a:pt x="28" y="82"/>
                  </a:lnTo>
                  <a:lnTo>
                    <a:pt x="83" y="27"/>
                  </a:lnTo>
                  <a:lnTo>
                    <a:pt x="151" y="0"/>
                  </a:lnTo>
                  <a:lnTo>
                    <a:pt x="219" y="123"/>
                  </a:lnTo>
                  <a:lnTo>
                    <a:pt x="300" y="68"/>
                  </a:lnTo>
                  <a:lnTo>
                    <a:pt x="314" y="82"/>
                  </a:lnTo>
                  <a:lnTo>
                    <a:pt x="341" y="123"/>
                  </a:lnTo>
                  <a:lnTo>
                    <a:pt x="355" y="150"/>
                  </a:lnTo>
                  <a:lnTo>
                    <a:pt x="410" y="178"/>
                  </a:lnTo>
                  <a:lnTo>
                    <a:pt x="246" y="505"/>
                  </a:lnTo>
                  <a:lnTo>
                    <a:pt x="136" y="533"/>
                  </a:lnTo>
                </a:path>
              </a:pathLst>
            </a:custGeom>
            <a:noFill/>
            <a:ln w="0">
              <a:solidFill>
                <a:srgbClr val="000000"/>
              </a:solidFill>
              <a:round/>
              <a:headEnd/>
              <a:tailEnd/>
            </a:ln>
          </p:spPr>
          <p:txBody>
            <a:bodyPr/>
            <a:lstStyle/>
            <a:p>
              <a:endParaRPr lang="en-US"/>
            </a:p>
          </p:txBody>
        </p:sp>
        <p:sp>
          <p:nvSpPr>
            <p:cNvPr id="23594" name="Freeform 41"/>
            <p:cNvSpPr>
              <a:spLocks/>
            </p:cNvSpPr>
            <p:nvPr/>
          </p:nvSpPr>
          <p:spPr bwMode="auto">
            <a:xfrm>
              <a:off x="1833" y="3765"/>
              <a:ext cx="154" cy="118"/>
            </a:xfrm>
            <a:custGeom>
              <a:avLst/>
              <a:gdLst>
                <a:gd name="T0" fmla="*/ 0 w 462"/>
                <a:gd name="T1" fmla="*/ 0 h 355"/>
                <a:gd name="T2" fmla="*/ 0 w 462"/>
                <a:gd name="T3" fmla="*/ 0 h 355"/>
                <a:gd name="T4" fmla="*/ 0 w 462"/>
                <a:gd name="T5" fmla="*/ 0 h 355"/>
                <a:gd name="T6" fmla="*/ 0 w 462"/>
                <a:gd name="T7" fmla="*/ 0 h 355"/>
                <a:gd name="T8" fmla="*/ 0 w 462"/>
                <a:gd name="T9" fmla="*/ 0 h 355"/>
                <a:gd name="T10" fmla="*/ 0 w 462"/>
                <a:gd name="T11" fmla="*/ 0 h 355"/>
                <a:gd name="T12" fmla="*/ 0 w 462"/>
                <a:gd name="T13" fmla="*/ 0 h 355"/>
                <a:gd name="T14" fmla="*/ 0 w 462"/>
                <a:gd name="T15" fmla="*/ 0 h 355"/>
                <a:gd name="T16" fmla="*/ 0 w 462"/>
                <a:gd name="T17" fmla="*/ 0 h 355"/>
                <a:gd name="T18" fmla="*/ 0 w 462"/>
                <a:gd name="T19" fmla="*/ 0 h 355"/>
                <a:gd name="T20" fmla="*/ 0 w 462"/>
                <a:gd name="T21" fmla="*/ 0 h 355"/>
                <a:gd name="T22" fmla="*/ 0 w 462"/>
                <a:gd name="T23" fmla="*/ 0 h 355"/>
                <a:gd name="T24" fmla="*/ 0 w 462"/>
                <a:gd name="T25" fmla="*/ 0 h 355"/>
                <a:gd name="T26" fmla="*/ 0 w 462"/>
                <a:gd name="T27" fmla="*/ 0 h 355"/>
                <a:gd name="T28" fmla="*/ 0 w 462"/>
                <a:gd name="T29" fmla="*/ 0 h 355"/>
                <a:gd name="T30" fmla="*/ 0 w 462"/>
                <a:gd name="T31" fmla="*/ 0 h 355"/>
                <a:gd name="T32" fmla="*/ 0 w 462"/>
                <a:gd name="T33" fmla="*/ 0 h 355"/>
                <a:gd name="T34" fmla="*/ 0 w 462"/>
                <a:gd name="T35" fmla="*/ 0 h 355"/>
                <a:gd name="T36" fmla="*/ 0 w 462"/>
                <a:gd name="T37" fmla="*/ 0 h 355"/>
                <a:gd name="T38" fmla="*/ 0 w 462"/>
                <a:gd name="T39" fmla="*/ 0 h 355"/>
                <a:gd name="T40" fmla="*/ 0 w 462"/>
                <a:gd name="T41" fmla="*/ 0 h 355"/>
                <a:gd name="T42" fmla="*/ 0 w 462"/>
                <a:gd name="T43" fmla="*/ 0 h 355"/>
                <a:gd name="T44" fmla="*/ 0 w 462"/>
                <a:gd name="T45" fmla="*/ 0 h 355"/>
                <a:gd name="T46" fmla="*/ 0 w 462"/>
                <a:gd name="T47" fmla="*/ 0 h 355"/>
                <a:gd name="T48" fmla="*/ 0 w 462"/>
                <a:gd name="T49" fmla="*/ 0 h 355"/>
                <a:gd name="T50" fmla="*/ 0 w 462"/>
                <a:gd name="T51" fmla="*/ 0 h 3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355"/>
                <a:gd name="T80" fmla="*/ 462 w 462"/>
                <a:gd name="T81" fmla="*/ 355 h 3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355">
                  <a:moveTo>
                    <a:pt x="28" y="0"/>
                  </a:moveTo>
                  <a:lnTo>
                    <a:pt x="0" y="301"/>
                  </a:lnTo>
                  <a:lnTo>
                    <a:pt x="151" y="206"/>
                  </a:lnTo>
                  <a:lnTo>
                    <a:pt x="204" y="342"/>
                  </a:lnTo>
                  <a:lnTo>
                    <a:pt x="300" y="246"/>
                  </a:lnTo>
                  <a:lnTo>
                    <a:pt x="355" y="342"/>
                  </a:lnTo>
                  <a:lnTo>
                    <a:pt x="396" y="355"/>
                  </a:lnTo>
                  <a:lnTo>
                    <a:pt x="410" y="342"/>
                  </a:lnTo>
                  <a:lnTo>
                    <a:pt x="462" y="55"/>
                  </a:lnTo>
                  <a:lnTo>
                    <a:pt x="410" y="55"/>
                  </a:lnTo>
                  <a:lnTo>
                    <a:pt x="410" y="246"/>
                  </a:lnTo>
                  <a:lnTo>
                    <a:pt x="396" y="314"/>
                  </a:lnTo>
                  <a:lnTo>
                    <a:pt x="368" y="301"/>
                  </a:lnTo>
                  <a:lnTo>
                    <a:pt x="314" y="232"/>
                  </a:lnTo>
                  <a:lnTo>
                    <a:pt x="355" y="42"/>
                  </a:lnTo>
                  <a:lnTo>
                    <a:pt x="300" y="55"/>
                  </a:lnTo>
                  <a:lnTo>
                    <a:pt x="300" y="164"/>
                  </a:lnTo>
                  <a:lnTo>
                    <a:pt x="219" y="259"/>
                  </a:lnTo>
                  <a:lnTo>
                    <a:pt x="191" y="206"/>
                  </a:lnTo>
                  <a:lnTo>
                    <a:pt x="204" y="55"/>
                  </a:lnTo>
                  <a:lnTo>
                    <a:pt x="191" y="42"/>
                  </a:lnTo>
                  <a:lnTo>
                    <a:pt x="151" y="164"/>
                  </a:lnTo>
                  <a:lnTo>
                    <a:pt x="136" y="151"/>
                  </a:lnTo>
                  <a:lnTo>
                    <a:pt x="41" y="191"/>
                  </a:lnTo>
                  <a:lnTo>
                    <a:pt x="55" y="0"/>
                  </a:lnTo>
                  <a:lnTo>
                    <a:pt x="28" y="0"/>
                  </a:lnTo>
                  <a:close/>
                </a:path>
              </a:pathLst>
            </a:custGeom>
            <a:solidFill>
              <a:srgbClr val="0E0D0D"/>
            </a:solidFill>
            <a:ln w="9525">
              <a:noFill/>
              <a:round/>
              <a:headEnd/>
              <a:tailEnd/>
            </a:ln>
          </p:spPr>
          <p:txBody>
            <a:bodyPr/>
            <a:lstStyle/>
            <a:p>
              <a:endParaRPr lang="en-US"/>
            </a:p>
          </p:txBody>
        </p:sp>
        <p:sp>
          <p:nvSpPr>
            <p:cNvPr id="23595" name="Freeform 42"/>
            <p:cNvSpPr>
              <a:spLocks/>
            </p:cNvSpPr>
            <p:nvPr/>
          </p:nvSpPr>
          <p:spPr bwMode="auto">
            <a:xfrm>
              <a:off x="1833" y="3765"/>
              <a:ext cx="154" cy="118"/>
            </a:xfrm>
            <a:custGeom>
              <a:avLst/>
              <a:gdLst>
                <a:gd name="T0" fmla="*/ 0 w 462"/>
                <a:gd name="T1" fmla="*/ 0 h 355"/>
                <a:gd name="T2" fmla="*/ 0 w 462"/>
                <a:gd name="T3" fmla="*/ 0 h 355"/>
                <a:gd name="T4" fmla="*/ 0 w 462"/>
                <a:gd name="T5" fmla="*/ 0 h 355"/>
                <a:gd name="T6" fmla="*/ 0 w 462"/>
                <a:gd name="T7" fmla="*/ 0 h 355"/>
                <a:gd name="T8" fmla="*/ 0 w 462"/>
                <a:gd name="T9" fmla="*/ 0 h 355"/>
                <a:gd name="T10" fmla="*/ 0 w 462"/>
                <a:gd name="T11" fmla="*/ 0 h 355"/>
                <a:gd name="T12" fmla="*/ 0 w 462"/>
                <a:gd name="T13" fmla="*/ 0 h 355"/>
                <a:gd name="T14" fmla="*/ 0 w 462"/>
                <a:gd name="T15" fmla="*/ 0 h 355"/>
                <a:gd name="T16" fmla="*/ 0 w 462"/>
                <a:gd name="T17" fmla="*/ 0 h 355"/>
                <a:gd name="T18" fmla="*/ 0 w 462"/>
                <a:gd name="T19" fmla="*/ 0 h 355"/>
                <a:gd name="T20" fmla="*/ 0 w 462"/>
                <a:gd name="T21" fmla="*/ 0 h 355"/>
                <a:gd name="T22" fmla="*/ 0 w 462"/>
                <a:gd name="T23" fmla="*/ 0 h 355"/>
                <a:gd name="T24" fmla="*/ 0 w 462"/>
                <a:gd name="T25" fmla="*/ 0 h 355"/>
                <a:gd name="T26" fmla="*/ 0 w 462"/>
                <a:gd name="T27" fmla="*/ 0 h 355"/>
                <a:gd name="T28" fmla="*/ 0 w 462"/>
                <a:gd name="T29" fmla="*/ 0 h 355"/>
                <a:gd name="T30" fmla="*/ 0 w 462"/>
                <a:gd name="T31" fmla="*/ 0 h 355"/>
                <a:gd name="T32" fmla="*/ 0 w 462"/>
                <a:gd name="T33" fmla="*/ 0 h 355"/>
                <a:gd name="T34" fmla="*/ 0 w 462"/>
                <a:gd name="T35" fmla="*/ 0 h 355"/>
                <a:gd name="T36" fmla="*/ 0 w 462"/>
                <a:gd name="T37" fmla="*/ 0 h 355"/>
                <a:gd name="T38" fmla="*/ 0 w 462"/>
                <a:gd name="T39" fmla="*/ 0 h 355"/>
                <a:gd name="T40" fmla="*/ 0 w 462"/>
                <a:gd name="T41" fmla="*/ 0 h 355"/>
                <a:gd name="T42" fmla="*/ 0 w 462"/>
                <a:gd name="T43" fmla="*/ 0 h 355"/>
                <a:gd name="T44" fmla="*/ 0 w 462"/>
                <a:gd name="T45" fmla="*/ 0 h 355"/>
                <a:gd name="T46" fmla="*/ 0 w 462"/>
                <a:gd name="T47" fmla="*/ 0 h 355"/>
                <a:gd name="T48" fmla="*/ 0 w 462"/>
                <a:gd name="T49" fmla="*/ 0 h 355"/>
                <a:gd name="T50" fmla="*/ 0 w 462"/>
                <a:gd name="T51" fmla="*/ 0 h 3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355"/>
                <a:gd name="T80" fmla="*/ 462 w 462"/>
                <a:gd name="T81" fmla="*/ 355 h 3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355">
                  <a:moveTo>
                    <a:pt x="28" y="0"/>
                  </a:moveTo>
                  <a:lnTo>
                    <a:pt x="0" y="301"/>
                  </a:lnTo>
                  <a:lnTo>
                    <a:pt x="151" y="206"/>
                  </a:lnTo>
                  <a:lnTo>
                    <a:pt x="204" y="342"/>
                  </a:lnTo>
                  <a:lnTo>
                    <a:pt x="300" y="246"/>
                  </a:lnTo>
                  <a:lnTo>
                    <a:pt x="355" y="342"/>
                  </a:lnTo>
                  <a:lnTo>
                    <a:pt x="396" y="355"/>
                  </a:lnTo>
                  <a:lnTo>
                    <a:pt x="410" y="342"/>
                  </a:lnTo>
                  <a:lnTo>
                    <a:pt x="462" y="55"/>
                  </a:lnTo>
                  <a:lnTo>
                    <a:pt x="410" y="55"/>
                  </a:lnTo>
                  <a:lnTo>
                    <a:pt x="410" y="246"/>
                  </a:lnTo>
                  <a:lnTo>
                    <a:pt x="396" y="314"/>
                  </a:lnTo>
                  <a:lnTo>
                    <a:pt x="368" y="301"/>
                  </a:lnTo>
                  <a:lnTo>
                    <a:pt x="314" y="232"/>
                  </a:lnTo>
                  <a:lnTo>
                    <a:pt x="355" y="42"/>
                  </a:lnTo>
                  <a:lnTo>
                    <a:pt x="300" y="55"/>
                  </a:lnTo>
                  <a:lnTo>
                    <a:pt x="300" y="164"/>
                  </a:lnTo>
                  <a:lnTo>
                    <a:pt x="219" y="259"/>
                  </a:lnTo>
                  <a:lnTo>
                    <a:pt x="191" y="206"/>
                  </a:lnTo>
                  <a:lnTo>
                    <a:pt x="204" y="55"/>
                  </a:lnTo>
                  <a:lnTo>
                    <a:pt x="191" y="42"/>
                  </a:lnTo>
                  <a:lnTo>
                    <a:pt x="151" y="164"/>
                  </a:lnTo>
                  <a:lnTo>
                    <a:pt x="136" y="151"/>
                  </a:lnTo>
                  <a:lnTo>
                    <a:pt x="41" y="191"/>
                  </a:lnTo>
                  <a:lnTo>
                    <a:pt x="55" y="0"/>
                  </a:lnTo>
                  <a:lnTo>
                    <a:pt x="28" y="0"/>
                  </a:lnTo>
                </a:path>
              </a:pathLst>
            </a:custGeom>
            <a:noFill/>
            <a:ln w="0">
              <a:solidFill>
                <a:srgbClr val="000000"/>
              </a:solidFill>
              <a:round/>
              <a:headEnd/>
              <a:tailEnd/>
            </a:ln>
          </p:spPr>
          <p:txBody>
            <a:bodyPr/>
            <a:lstStyle/>
            <a:p>
              <a:endParaRPr lang="en-US"/>
            </a:p>
          </p:txBody>
        </p:sp>
        <p:sp>
          <p:nvSpPr>
            <p:cNvPr id="23596" name="Freeform 43"/>
            <p:cNvSpPr>
              <a:spLocks/>
            </p:cNvSpPr>
            <p:nvPr/>
          </p:nvSpPr>
          <p:spPr bwMode="auto">
            <a:xfrm>
              <a:off x="1833" y="3765"/>
              <a:ext cx="154" cy="118"/>
            </a:xfrm>
            <a:custGeom>
              <a:avLst/>
              <a:gdLst>
                <a:gd name="T0" fmla="*/ 0 w 462"/>
                <a:gd name="T1" fmla="*/ 0 h 355"/>
                <a:gd name="T2" fmla="*/ 0 w 462"/>
                <a:gd name="T3" fmla="*/ 0 h 355"/>
                <a:gd name="T4" fmla="*/ 0 w 462"/>
                <a:gd name="T5" fmla="*/ 0 h 355"/>
                <a:gd name="T6" fmla="*/ 0 w 462"/>
                <a:gd name="T7" fmla="*/ 0 h 355"/>
                <a:gd name="T8" fmla="*/ 0 w 462"/>
                <a:gd name="T9" fmla="*/ 0 h 355"/>
                <a:gd name="T10" fmla="*/ 0 w 462"/>
                <a:gd name="T11" fmla="*/ 0 h 355"/>
                <a:gd name="T12" fmla="*/ 0 w 462"/>
                <a:gd name="T13" fmla="*/ 0 h 355"/>
                <a:gd name="T14" fmla="*/ 0 w 462"/>
                <a:gd name="T15" fmla="*/ 0 h 355"/>
                <a:gd name="T16" fmla="*/ 0 w 462"/>
                <a:gd name="T17" fmla="*/ 0 h 355"/>
                <a:gd name="T18" fmla="*/ 0 w 462"/>
                <a:gd name="T19" fmla="*/ 0 h 355"/>
                <a:gd name="T20" fmla="*/ 0 w 462"/>
                <a:gd name="T21" fmla="*/ 0 h 355"/>
                <a:gd name="T22" fmla="*/ 0 w 462"/>
                <a:gd name="T23" fmla="*/ 0 h 355"/>
                <a:gd name="T24" fmla="*/ 0 w 462"/>
                <a:gd name="T25" fmla="*/ 0 h 355"/>
                <a:gd name="T26" fmla="*/ 0 w 462"/>
                <a:gd name="T27" fmla="*/ 0 h 355"/>
                <a:gd name="T28" fmla="*/ 0 w 462"/>
                <a:gd name="T29" fmla="*/ 0 h 355"/>
                <a:gd name="T30" fmla="*/ 0 w 462"/>
                <a:gd name="T31" fmla="*/ 0 h 355"/>
                <a:gd name="T32" fmla="*/ 0 w 462"/>
                <a:gd name="T33" fmla="*/ 0 h 355"/>
                <a:gd name="T34" fmla="*/ 0 w 462"/>
                <a:gd name="T35" fmla="*/ 0 h 355"/>
                <a:gd name="T36" fmla="*/ 0 w 462"/>
                <a:gd name="T37" fmla="*/ 0 h 355"/>
                <a:gd name="T38" fmla="*/ 0 w 462"/>
                <a:gd name="T39" fmla="*/ 0 h 355"/>
                <a:gd name="T40" fmla="*/ 0 w 462"/>
                <a:gd name="T41" fmla="*/ 0 h 355"/>
                <a:gd name="T42" fmla="*/ 0 w 462"/>
                <a:gd name="T43" fmla="*/ 0 h 355"/>
                <a:gd name="T44" fmla="*/ 0 w 462"/>
                <a:gd name="T45" fmla="*/ 0 h 355"/>
                <a:gd name="T46" fmla="*/ 0 w 462"/>
                <a:gd name="T47" fmla="*/ 0 h 355"/>
                <a:gd name="T48" fmla="*/ 0 w 462"/>
                <a:gd name="T49" fmla="*/ 0 h 355"/>
                <a:gd name="T50" fmla="*/ 0 w 462"/>
                <a:gd name="T51" fmla="*/ 0 h 3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62"/>
                <a:gd name="T79" fmla="*/ 0 h 355"/>
                <a:gd name="T80" fmla="*/ 462 w 462"/>
                <a:gd name="T81" fmla="*/ 355 h 3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62" h="355">
                  <a:moveTo>
                    <a:pt x="28" y="0"/>
                  </a:moveTo>
                  <a:lnTo>
                    <a:pt x="0" y="301"/>
                  </a:lnTo>
                  <a:lnTo>
                    <a:pt x="151" y="206"/>
                  </a:lnTo>
                  <a:lnTo>
                    <a:pt x="204" y="342"/>
                  </a:lnTo>
                  <a:lnTo>
                    <a:pt x="300" y="246"/>
                  </a:lnTo>
                  <a:lnTo>
                    <a:pt x="355" y="342"/>
                  </a:lnTo>
                  <a:lnTo>
                    <a:pt x="396" y="355"/>
                  </a:lnTo>
                  <a:lnTo>
                    <a:pt x="410" y="342"/>
                  </a:lnTo>
                  <a:lnTo>
                    <a:pt x="462" y="55"/>
                  </a:lnTo>
                  <a:lnTo>
                    <a:pt x="410" y="55"/>
                  </a:lnTo>
                  <a:lnTo>
                    <a:pt x="410" y="246"/>
                  </a:lnTo>
                  <a:lnTo>
                    <a:pt x="396" y="314"/>
                  </a:lnTo>
                  <a:lnTo>
                    <a:pt x="368" y="301"/>
                  </a:lnTo>
                  <a:lnTo>
                    <a:pt x="314" y="232"/>
                  </a:lnTo>
                  <a:lnTo>
                    <a:pt x="355" y="42"/>
                  </a:lnTo>
                  <a:lnTo>
                    <a:pt x="300" y="55"/>
                  </a:lnTo>
                  <a:lnTo>
                    <a:pt x="300" y="164"/>
                  </a:lnTo>
                  <a:lnTo>
                    <a:pt x="219" y="259"/>
                  </a:lnTo>
                  <a:lnTo>
                    <a:pt x="191" y="206"/>
                  </a:lnTo>
                  <a:lnTo>
                    <a:pt x="204" y="55"/>
                  </a:lnTo>
                  <a:lnTo>
                    <a:pt x="191" y="42"/>
                  </a:lnTo>
                  <a:lnTo>
                    <a:pt x="151" y="164"/>
                  </a:lnTo>
                  <a:lnTo>
                    <a:pt x="136" y="151"/>
                  </a:lnTo>
                  <a:lnTo>
                    <a:pt x="41" y="191"/>
                  </a:lnTo>
                  <a:lnTo>
                    <a:pt x="55" y="0"/>
                  </a:lnTo>
                  <a:lnTo>
                    <a:pt x="28" y="0"/>
                  </a:lnTo>
                </a:path>
              </a:pathLst>
            </a:custGeom>
            <a:noFill/>
            <a:ln w="0">
              <a:solidFill>
                <a:srgbClr val="000000"/>
              </a:solidFill>
              <a:round/>
              <a:headEnd/>
              <a:tailEnd/>
            </a:ln>
          </p:spPr>
          <p:txBody>
            <a:bodyPr/>
            <a:lstStyle/>
            <a:p>
              <a:endParaRPr lang="en-US"/>
            </a:p>
          </p:txBody>
        </p:sp>
        <p:sp>
          <p:nvSpPr>
            <p:cNvPr id="23597" name="Freeform 44"/>
            <p:cNvSpPr>
              <a:spLocks/>
            </p:cNvSpPr>
            <p:nvPr/>
          </p:nvSpPr>
          <p:spPr bwMode="auto">
            <a:xfrm>
              <a:off x="1833" y="3869"/>
              <a:ext cx="54" cy="137"/>
            </a:xfrm>
            <a:custGeom>
              <a:avLst/>
              <a:gdLst>
                <a:gd name="T0" fmla="*/ 0 w 164"/>
                <a:gd name="T1" fmla="*/ 0 h 409"/>
                <a:gd name="T2" fmla="*/ 0 w 164"/>
                <a:gd name="T3" fmla="*/ 0 h 409"/>
                <a:gd name="T4" fmla="*/ 0 w 164"/>
                <a:gd name="T5" fmla="*/ 0 h 409"/>
                <a:gd name="T6" fmla="*/ 0 w 164"/>
                <a:gd name="T7" fmla="*/ 0 h 409"/>
                <a:gd name="T8" fmla="*/ 0 w 164"/>
                <a:gd name="T9" fmla="*/ 0 h 409"/>
                <a:gd name="T10" fmla="*/ 0 60000 65536"/>
                <a:gd name="T11" fmla="*/ 0 60000 65536"/>
                <a:gd name="T12" fmla="*/ 0 60000 65536"/>
                <a:gd name="T13" fmla="*/ 0 60000 65536"/>
                <a:gd name="T14" fmla="*/ 0 60000 65536"/>
                <a:gd name="T15" fmla="*/ 0 w 164"/>
                <a:gd name="T16" fmla="*/ 0 h 409"/>
                <a:gd name="T17" fmla="*/ 164 w 164"/>
                <a:gd name="T18" fmla="*/ 409 h 409"/>
              </a:gdLst>
              <a:ahLst/>
              <a:cxnLst>
                <a:cxn ang="T10">
                  <a:pos x="T0" y="T1"/>
                </a:cxn>
                <a:cxn ang="T11">
                  <a:pos x="T2" y="T3"/>
                </a:cxn>
                <a:cxn ang="T12">
                  <a:pos x="T4" y="T5"/>
                </a:cxn>
                <a:cxn ang="T13">
                  <a:pos x="T6" y="T7"/>
                </a:cxn>
                <a:cxn ang="T14">
                  <a:pos x="T8" y="T9"/>
                </a:cxn>
              </a:cxnLst>
              <a:rect l="T15" t="T16" r="T17" b="T18"/>
              <a:pathLst>
                <a:path w="164" h="409">
                  <a:moveTo>
                    <a:pt x="0" y="28"/>
                  </a:moveTo>
                  <a:lnTo>
                    <a:pt x="136" y="409"/>
                  </a:lnTo>
                  <a:lnTo>
                    <a:pt x="164" y="368"/>
                  </a:lnTo>
                  <a:lnTo>
                    <a:pt x="28" y="0"/>
                  </a:lnTo>
                  <a:lnTo>
                    <a:pt x="0" y="28"/>
                  </a:lnTo>
                  <a:close/>
                </a:path>
              </a:pathLst>
            </a:custGeom>
            <a:solidFill>
              <a:srgbClr val="0E0D0D"/>
            </a:solidFill>
            <a:ln w="9525">
              <a:noFill/>
              <a:round/>
              <a:headEnd/>
              <a:tailEnd/>
            </a:ln>
          </p:spPr>
          <p:txBody>
            <a:bodyPr/>
            <a:lstStyle/>
            <a:p>
              <a:endParaRPr lang="en-US"/>
            </a:p>
          </p:txBody>
        </p:sp>
        <p:sp>
          <p:nvSpPr>
            <p:cNvPr id="23598" name="Freeform 45"/>
            <p:cNvSpPr>
              <a:spLocks/>
            </p:cNvSpPr>
            <p:nvPr/>
          </p:nvSpPr>
          <p:spPr bwMode="auto">
            <a:xfrm>
              <a:off x="1833" y="3869"/>
              <a:ext cx="54" cy="137"/>
            </a:xfrm>
            <a:custGeom>
              <a:avLst/>
              <a:gdLst>
                <a:gd name="T0" fmla="*/ 0 w 164"/>
                <a:gd name="T1" fmla="*/ 0 h 409"/>
                <a:gd name="T2" fmla="*/ 0 w 164"/>
                <a:gd name="T3" fmla="*/ 0 h 409"/>
                <a:gd name="T4" fmla="*/ 0 w 164"/>
                <a:gd name="T5" fmla="*/ 0 h 409"/>
                <a:gd name="T6" fmla="*/ 0 w 164"/>
                <a:gd name="T7" fmla="*/ 0 h 409"/>
                <a:gd name="T8" fmla="*/ 0 w 164"/>
                <a:gd name="T9" fmla="*/ 0 h 409"/>
                <a:gd name="T10" fmla="*/ 0 60000 65536"/>
                <a:gd name="T11" fmla="*/ 0 60000 65536"/>
                <a:gd name="T12" fmla="*/ 0 60000 65536"/>
                <a:gd name="T13" fmla="*/ 0 60000 65536"/>
                <a:gd name="T14" fmla="*/ 0 60000 65536"/>
                <a:gd name="T15" fmla="*/ 0 w 164"/>
                <a:gd name="T16" fmla="*/ 0 h 409"/>
                <a:gd name="T17" fmla="*/ 164 w 164"/>
                <a:gd name="T18" fmla="*/ 409 h 409"/>
              </a:gdLst>
              <a:ahLst/>
              <a:cxnLst>
                <a:cxn ang="T10">
                  <a:pos x="T0" y="T1"/>
                </a:cxn>
                <a:cxn ang="T11">
                  <a:pos x="T2" y="T3"/>
                </a:cxn>
                <a:cxn ang="T12">
                  <a:pos x="T4" y="T5"/>
                </a:cxn>
                <a:cxn ang="T13">
                  <a:pos x="T6" y="T7"/>
                </a:cxn>
                <a:cxn ang="T14">
                  <a:pos x="T8" y="T9"/>
                </a:cxn>
              </a:cxnLst>
              <a:rect l="T15" t="T16" r="T17" b="T18"/>
              <a:pathLst>
                <a:path w="164" h="409">
                  <a:moveTo>
                    <a:pt x="0" y="28"/>
                  </a:moveTo>
                  <a:lnTo>
                    <a:pt x="136" y="409"/>
                  </a:lnTo>
                  <a:lnTo>
                    <a:pt x="164" y="368"/>
                  </a:lnTo>
                  <a:lnTo>
                    <a:pt x="28" y="0"/>
                  </a:lnTo>
                  <a:lnTo>
                    <a:pt x="0" y="28"/>
                  </a:lnTo>
                </a:path>
              </a:pathLst>
            </a:custGeom>
            <a:noFill/>
            <a:ln w="0">
              <a:solidFill>
                <a:srgbClr val="000000"/>
              </a:solidFill>
              <a:round/>
              <a:headEnd/>
              <a:tailEnd/>
            </a:ln>
          </p:spPr>
          <p:txBody>
            <a:bodyPr/>
            <a:lstStyle/>
            <a:p>
              <a:endParaRPr lang="en-US"/>
            </a:p>
          </p:txBody>
        </p:sp>
        <p:sp>
          <p:nvSpPr>
            <p:cNvPr id="23599" name="Freeform 46"/>
            <p:cNvSpPr>
              <a:spLocks/>
            </p:cNvSpPr>
            <p:nvPr/>
          </p:nvSpPr>
          <p:spPr bwMode="auto">
            <a:xfrm>
              <a:off x="1833" y="3869"/>
              <a:ext cx="54" cy="137"/>
            </a:xfrm>
            <a:custGeom>
              <a:avLst/>
              <a:gdLst>
                <a:gd name="T0" fmla="*/ 0 w 164"/>
                <a:gd name="T1" fmla="*/ 0 h 409"/>
                <a:gd name="T2" fmla="*/ 0 w 164"/>
                <a:gd name="T3" fmla="*/ 0 h 409"/>
                <a:gd name="T4" fmla="*/ 0 w 164"/>
                <a:gd name="T5" fmla="*/ 0 h 409"/>
                <a:gd name="T6" fmla="*/ 0 w 164"/>
                <a:gd name="T7" fmla="*/ 0 h 409"/>
                <a:gd name="T8" fmla="*/ 0 w 164"/>
                <a:gd name="T9" fmla="*/ 0 h 409"/>
                <a:gd name="T10" fmla="*/ 0 60000 65536"/>
                <a:gd name="T11" fmla="*/ 0 60000 65536"/>
                <a:gd name="T12" fmla="*/ 0 60000 65536"/>
                <a:gd name="T13" fmla="*/ 0 60000 65536"/>
                <a:gd name="T14" fmla="*/ 0 60000 65536"/>
                <a:gd name="T15" fmla="*/ 0 w 164"/>
                <a:gd name="T16" fmla="*/ 0 h 409"/>
                <a:gd name="T17" fmla="*/ 164 w 164"/>
                <a:gd name="T18" fmla="*/ 409 h 409"/>
              </a:gdLst>
              <a:ahLst/>
              <a:cxnLst>
                <a:cxn ang="T10">
                  <a:pos x="T0" y="T1"/>
                </a:cxn>
                <a:cxn ang="T11">
                  <a:pos x="T2" y="T3"/>
                </a:cxn>
                <a:cxn ang="T12">
                  <a:pos x="T4" y="T5"/>
                </a:cxn>
                <a:cxn ang="T13">
                  <a:pos x="T6" y="T7"/>
                </a:cxn>
                <a:cxn ang="T14">
                  <a:pos x="T8" y="T9"/>
                </a:cxn>
              </a:cxnLst>
              <a:rect l="T15" t="T16" r="T17" b="T18"/>
              <a:pathLst>
                <a:path w="164" h="409">
                  <a:moveTo>
                    <a:pt x="0" y="28"/>
                  </a:moveTo>
                  <a:lnTo>
                    <a:pt x="136" y="409"/>
                  </a:lnTo>
                  <a:lnTo>
                    <a:pt x="164" y="368"/>
                  </a:lnTo>
                  <a:lnTo>
                    <a:pt x="28" y="0"/>
                  </a:lnTo>
                  <a:lnTo>
                    <a:pt x="0" y="28"/>
                  </a:lnTo>
                </a:path>
              </a:pathLst>
            </a:custGeom>
            <a:noFill/>
            <a:ln w="0">
              <a:solidFill>
                <a:srgbClr val="000000"/>
              </a:solidFill>
              <a:round/>
              <a:headEnd/>
              <a:tailEnd/>
            </a:ln>
          </p:spPr>
          <p:txBody>
            <a:bodyPr/>
            <a:lstStyle/>
            <a:p>
              <a:endParaRPr lang="en-US"/>
            </a:p>
          </p:txBody>
        </p:sp>
        <p:sp>
          <p:nvSpPr>
            <p:cNvPr id="23600" name="Freeform 47"/>
            <p:cNvSpPr>
              <a:spLocks/>
            </p:cNvSpPr>
            <p:nvPr/>
          </p:nvSpPr>
          <p:spPr bwMode="auto">
            <a:xfrm>
              <a:off x="1860" y="3869"/>
              <a:ext cx="109" cy="196"/>
            </a:xfrm>
            <a:custGeom>
              <a:avLst/>
              <a:gdLst>
                <a:gd name="T0" fmla="*/ 0 w 327"/>
                <a:gd name="T1" fmla="*/ 0 h 587"/>
                <a:gd name="T2" fmla="*/ 0 w 327"/>
                <a:gd name="T3" fmla="*/ 0 h 587"/>
                <a:gd name="T4" fmla="*/ 0 w 327"/>
                <a:gd name="T5" fmla="*/ 0 h 587"/>
                <a:gd name="T6" fmla="*/ 0 w 327"/>
                <a:gd name="T7" fmla="*/ 0 h 587"/>
                <a:gd name="T8" fmla="*/ 0 w 327"/>
                <a:gd name="T9" fmla="*/ 0 h 587"/>
                <a:gd name="T10" fmla="*/ 0 w 327"/>
                <a:gd name="T11" fmla="*/ 0 h 587"/>
                <a:gd name="T12" fmla="*/ 0 w 327"/>
                <a:gd name="T13" fmla="*/ 0 h 587"/>
                <a:gd name="T14" fmla="*/ 0 w 327"/>
                <a:gd name="T15" fmla="*/ 0 h 587"/>
                <a:gd name="T16" fmla="*/ 0 w 327"/>
                <a:gd name="T17" fmla="*/ 0 h 587"/>
                <a:gd name="T18" fmla="*/ 0 w 327"/>
                <a:gd name="T19" fmla="*/ 0 h 587"/>
                <a:gd name="T20" fmla="*/ 0 w 327"/>
                <a:gd name="T21" fmla="*/ 0 h 587"/>
                <a:gd name="T22" fmla="*/ 0 w 327"/>
                <a:gd name="T23" fmla="*/ 0 h 587"/>
                <a:gd name="T24" fmla="*/ 0 w 327"/>
                <a:gd name="T25" fmla="*/ 0 h 587"/>
                <a:gd name="T26" fmla="*/ 0 w 327"/>
                <a:gd name="T27" fmla="*/ 0 h 587"/>
                <a:gd name="T28" fmla="*/ 0 w 327"/>
                <a:gd name="T29" fmla="*/ 0 h 587"/>
                <a:gd name="T30" fmla="*/ 0 w 327"/>
                <a:gd name="T31" fmla="*/ 0 h 587"/>
                <a:gd name="T32" fmla="*/ 0 w 327"/>
                <a:gd name="T33" fmla="*/ 0 h 587"/>
                <a:gd name="T34" fmla="*/ 0 w 327"/>
                <a:gd name="T35" fmla="*/ 0 h 587"/>
                <a:gd name="T36" fmla="*/ 0 w 327"/>
                <a:gd name="T37" fmla="*/ 0 h 587"/>
                <a:gd name="T38" fmla="*/ 0 w 327"/>
                <a:gd name="T39" fmla="*/ 0 h 587"/>
                <a:gd name="T40" fmla="*/ 0 w 327"/>
                <a:gd name="T41" fmla="*/ 0 h 587"/>
                <a:gd name="T42" fmla="*/ 0 w 327"/>
                <a:gd name="T43" fmla="*/ 0 h 587"/>
                <a:gd name="T44" fmla="*/ 0 w 327"/>
                <a:gd name="T45" fmla="*/ 0 h 587"/>
                <a:gd name="T46" fmla="*/ 0 w 327"/>
                <a:gd name="T47" fmla="*/ 0 h 587"/>
                <a:gd name="T48" fmla="*/ 0 w 327"/>
                <a:gd name="T49" fmla="*/ 0 h 587"/>
                <a:gd name="T50" fmla="*/ 0 w 327"/>
                <a:gd name="T51" fmla="*/ 0 h 587"/>
                <a:gd name="T52" fmla="*/ 0 w 327"/>
                <a:gd name="T53" fmla="*/ 0 h 587"/>
                <a:gd name="T54" fmla="*/ 0 w 327"/>
                <a:gd name="T55" fmla="*/ 0 h 587"/>
                <a:gd name="T56" fmla="*/ 0 w 327"/>
                <a:gd name="T57" fmla="*/ 0 h 587"/>
                <a:gd name="T58" fmla="*/ 0 w 327"/>
                <a:gd name="T59" fmla="*/ 0 h 587"/>
                <a:gd name="T60" fmla="*/ 0 w 327"/>
                <a:gd name="T61" fmla="*/ 0 h 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7"/>
                <a:gd name="T94" fmla="*/ 0 h 587"/>
                <a:gd name="T95" fmla="*/ 327 w 327"/>
                <a:gd name="T96" fmla="*/ 587 h 5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7" h="587">
                  <a:moveTo>
                    <a:pt x="163" y="315"/>
                  </a:moveTo>
                  <a:lnTo>
                    <a:pt x="327" y="0"/>
                  </a:lnTo>
                  <a:lnTo>
                    <a:pt x="327" y="41"/>
                  </a:lnTo>
                  <a:lnTo>
                    <a:pt x="204" y="341"/>
                  </a:lnTo>
                  <a:lnTo>
                    <a:pt x="217" y="368"/>
                  </a:lnTo>
                  <a:lnTo>
                    <a:pt x="189" y="383"/>
                  </a:lnTo>
                  <a:lnTo>
                    <a:pt x="163" y="368"/>
                  </a:lnTo>
                  <a:lnTo>
                    <a:pt x="149" y="368"/>
                  </a:lnTo>
                  <a:lnTo>
                    <a:pt x="81" y="396"/>
                  </a:lnTo>
                  <a:lnTo>
                    <a:pt x="53" y="423"/>
                  </a:lnTo>
                  <a:lnTo>
                    <a:pt x="40" y="464"/>
                  </a:lnTo>
                  <a:lnTo>
                    <a:pt x="40" y="478"/>
                  </a:lnTo>
                  <a:lnTo>
                    <a:pt x="53" y="505"/>
                  </a:lnTo>
                  <a:lnTo>
                    <a:pt x="81" y="505"/>
                  </a:lnTo>
                  <a:lnTo>
                    <a:pt x="108" y="478"/>
                  </a:lnTo>
                  <a:lnTo>
                    <a:pt x="149" y="451"/>
                  </a:lnTo>
                  <a:lnTo>
                    <a:pt x="163" y="423"/>
                  </a:lnTo>
                  <a:lnTo>
                    <a:pt x="176" y="409"/>
                  </a:lnTo>
                  <a:lnTo>
                    <a:pt x="176" y="451"/>
                  </a:lnTo>
                  <a:lnTo>
                    <a:pt x="149" y="519"/>
                  </a:lnTo>
                  <a:lnTo>
                    <a:pt x="136" y="546"/>
                  </a:lnTo>
                  <a:lnTo>
                    <a:pt x="121" y="573"/>
                  </a:lnTo>
                  <a:lnTo>
                    <a:pt x="94" y="587"/>
                  </a:lnTo>
                  <a:lnTo>
                    <a:pt x="53" y="587"/>
                  </a:lnTo>
                  <a:lnTo>
                    <a:pt x="13" y="573"/>
                  </a:lnTo>
                  <a:lnTo>
                    <a:pt x="0" y="532"/>
                  </a:lnTo>
                  <a:lnTo>
                    <a:pt x="0" y="478"/>
                  </a:lnTo>
                  <a:lnTo>
                    <a:pt x="0" y="423"/>
                  </a:lnTo>
                  <a:lnTo>
                    <a:pt x="26" y="383"/>
                  </a:lnTo>
                  <a:lnTo>
                    <a:pt x="53" y="368"/>
                  </a:lnTo>
                  <a:lnTo>
                    <a:pt x="163" y="315"/>
                  </a:lnTo>
                  <a:close/>
                </a:path>
              </a:pathLst>
            </a:custGeom>
            <a:solidFill>
              <a:srgbClr val="0E0D0D"/>
            </a:solidFill>
            <a:ln w="9525">
              <a:noFill/>
              <a:round/>
              <a:headEnd/>
              <a:tailEnd/>
            </a:ln>
          </p:spPr>
          <p:txBody>
            <a:bodyPr/>
            <a:lstStyle/>
            <a:p>
              <a:endParaRPr lang="en-US"/>
            </a:p>
          </p:txBody>
        </p:sp>
        <p:sp>
          <p:nvSpPr>
            <p:cNvPr id="23601" name="Freeform 48"/>
            <p:cNvSpPr>
              <a:spLocks/>
            </p:cNvSpPr>
            <p:nvPr/>
          </p:nvSpPr>
          <p:spPr bwMode="auto">
            <a:xfrm>
              <a:off x="1860" y="3869"/>
              <a:ext cx="109" cy="196"/>
            </a:xfrm>
            <a:custGeom>
              <a:avLst/>
              <a:gdLst>
                <a:gd name="T0" fmla="*/ 0 w 327"/>
                <a:gd name="T1" fmla="*/ 0 h 587"/>
                <a:gd name="T2" fmla="*/ 0 w 327"/>
                <a:gd name="T3" fmla="*/ 0 h 587"/>
                <a:gd name="T4" fmla="*/ 0 w 327"/>
                <a:gd name="T5" fmla="*/ 0 h 587"/>
                <a:gd name="T6" fmla="*/ 0 w 327"/>
                <a:gd name="T7" fmla="*/ 0 h 587"/>
                <a:gd name="T8" fmla="*/ 0 w 327"/>
                <a:gd name="T9" fmla="*/ 0 h 587"/>
                <a:gd name="T10" fmla="*/ 0 w 327"/>
                <a:gd name="T11" fmla="*/ 0 h 587"/>
                <a:gd name="T12" fmla="*/ 0 w 327"/>
                <a:gd name="T13" fmla="*/ 0 h 587"/>
                <a:gd name="T14" fmla="*/ 0 w 327"/>
                <a:gd name="T15" fmla="*/ 0 h 587"/>
                <a:gd name="T16" fmla="*/ 0 w 327"/>
                <a:gd name="T17" fmla="*/ 0 h 587"/>
                <a:gd name="T18" fmla="*/ 0 w 327"/>
                <a:gd name="T19" fmla="*/ 0 h 587"/>
                <a:gd name="T20" fmla="*/ 0 w 327"/>
                <a:gd name="T21" fmla="*/ 0 h 587"/>
                <a:gd name="T22" fmla="*/ 0 w 327"/>
                <a:gd name="T23" fmla="*/ 0 h 587"/>
                <a:gd name="T24" fmla="*/ 0 w 327"/>
                <a:gd name="T25" fmla="*/ 0 h 587"/>
                <a:gd name="T26" fmla="*/ 0 w 327"/>
                <a:gd name="T27" fmla="*/ 0 h 587"/>
                <a:gd name="T28" fmla="*/ 0 w 327"/>
                <a:gd name="T29" fmla="*/ 0 h 587"/>
                <a:gd name="T30" fmla="*/ 0 w 327"/>
                <a:gd name="T31" fmla="*/ 0 h 587"/>
                <a:gd name="T32" fmla="*/ 0 w 327"/>
                <a:gd name="T33" fmla="*/ 0 h 587"/>
                <a:gd name="T34" fmla="*/ 0 w 327"/>
                <a:gd name="T35" fmla="*/ 0 h 587"/>
                <a:gd name="T36" fmla="*/ 0 w 327"/>
                <a:gd name="T37" fmla="*/ 0 h 587"/>
                <a:gd name="T38" fmla="*/ 0 w 327"/>
                <a:gd name="T39" fmla="*/ 0 h 587"/>
                <a:gd name="T40" fmla="*/ 0 w 327"/>
                <a:gd name="T41" fmla="*/ 0 h 587"/>
                <a:gd name="T42" fmla="*/ 0 w 327"/>
                <a:gd name="T43" fmla="*/ 0 h 587"/>
                <a:gd name="T44" fmla="*/ 0 w 327"/>
                <a:gd name="T45" fmla="*/ 0 h 587"/>
                <a:gd name="T46" fmla="*/ 0 w 327"/>
                <a:gd name="T47" fmla="*/ 0 h 587"/>
                <a:gd name="T48" fmla="*/ 0 w 327"/>
                <a:gd name="T49" fmla="*/ 0 h 587"/>
                <a:gd name="T50" fmla="*/ 0 w 327"/>
                <a:gd name="T51" fmla="*/ 0 h 587"/>
                <a:gd name="T52" fmla="*/ 0 w 327"/>
                <a:gd name="T53" fmla="*/ 0 h 587"/>
                <a:gd name="T54" fmla="*/ 0 w 327"/>
                <a:gd name="T55" fmla="*/ 0 h 587"/>
                <a:gd name="T56" fmla="*/ 0 w 327"/>
                <a:gd name="T57" fmla="*/ 0 h 587"/>
                <a:gd name="T58" fmla="*/ 0 w 327"/>
                <a:gd name="T59" fmla="*/ 0 h 587"/>
                <a:gd name="T60" fmla="*/ 0 w 327"/>
                <a:gd name="T61" fmla="*/ 0 h 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7"/>
                <a:gd name="T94" fmla="*/ 0 h 587"/>
                <a:gd name="T95" fmla="*/ 327 w 327"/>
                <a:gd name="T96" fmla="*/ 587 h 5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7" h="587">
                  <a:moveTo>
                    <a:pt x="163" y="315"/>
                  </a:moveTo>
                  <a:lnTo>
                    <a:pt x="327" y="0"/>
                  </a:lnTo>
                  <a:lnTo>
                    <a:pt x="327" y="41"/>
                  </a:lnTo>
                  <a:lnTo>
                    <a:pt x="204" y="341"/>
                  </a:lnTo>
                  <a:lnTo>
                    <a:pt x="217" y="368"/>
                  </a:lnTo>
                  <a:lnTo>
                    <a:pt x="189" y="383"/>
                  </a:lnTo>
                  <a:lnTo>
                    <a:pt x="163" y="368"/>
                  </a:lnTo>
                  <a:lnTo>
                    <a:pt x="149" y="368"/>
                  </a:lnTo>
                  <a:lnTo>
                    <a:pt x="81" y="396"/>
                  </a:lnTo>
                  <a:lnTo>
                    <a:pt x="53" y="423"/>
                  </a:lnTo>
                  <a:lnTo>
                    <a:pt x="40" y="464"/>
                  </a:lnTo>
                  <a:lnTo>
                    <a:pt x="40" y="478"/>
                  </a:lnTo>
                  <a:lnTo>
                    <a:pt x="53" y="505"/>
                  </a:lnTo>
                  <a:lnTo>
                    <a:pt x="81" y="505"/>
                  </a:lnTo>
                  <a:lnTo>
                    <a:pt x="108" y="478"/>
                  </a:lnTo>
                  <a:lnTo>
                    <a:pt x="149" y="451"/>
                  </a:lnTo>
                  <a:lnTo>
                    <a:pt x="163" y="423"/>
                  </a:lnTo>
                  <a:lnTo>
                    <a:pt x="176" y="409"/>
                  </a:lnTo>
                  <a:lnTo>
                    <a:pt x="176" y="451"/>
                  </a:lnTo>
                  <a:lnTo>
                    <a:pt x="149" y="519"/>
                  </a:lnTo>
                  <a:lnTo>
                    <a:pt x="136" y="546"/>
                  </a:lnTo>
                  <a:lnTo>
                    <a:pt x="121" y="573"/>
                  </a:lnTo>
                  <a:lnTo>
                    <a:pt x="94" y="587"/>
                  </a:lnTo>
                  <a:lnTo>
                    <a:pt x="53" y="587"/>
                  </a:lnTo>
                  <a:lnTo>
                    <a:pt x="13" y="573"/>
                  </a:lnTo>
                  <a:lnTo>
                    <a:pt x="0" y="532"/>
                  </a:lnTo>
                  <a:lnTo>
                    <a:pt x="0" y="478"/>
                  </a:lnTo>
                  <a:lnTo>
                    <a:pt x="0" y="423"/>
                  </a:lnTo>
                  <a:lnTo>
                    <a:pt x="26" y="383"/>
                  </a:lnTo>
                  <a:lnTo>
                    <a:pt x="53" y="368"/>
                  </a:lnTo>
                  <a:lnTo>
                    <a:pt x="163" y="315"/>
                  </a:lnTo>
                </a:path>
              </a:pathLst>
            </a:custGeom>
            <a:noFill/>
            <a:ln w="0">
              <a:solidFill>
                <a:srgbClr val="000000"/>
              </a:solidFill>
              <a:round/>
              <a:headEnd/>
              <a:tailEnd/>
            </a:ln>
          </p:spPr>
          <p:txBody>
            <a:bodyPr/>
            <a:lstStyle/>
            <a:p>
              <a:endParaRPr lang="en-US"/>
            </a:p>
          </p:txBody>
        </p:sp>
        <p:sp>
          <p:nvSpPr>
            <p:cNvPr id="23602" name="Freeform 49"/>
            <p:cNvSpPr>
              <a:spLocks/>
            </p:cNvSpPr>
            <p:nvPr/>
          </p:nvSpPr>
          <p:spPr bwMode="auto">
            <a:xfrm>
              <a:off x="1860" y="3869"/>
              <a:ext cx="109" cy="196"/>
            </a:xfrm>
            <a:custGeom>
              <a:avLst/>
              <a:gdLst>
                <a:gd name="T0" fmla="*/ 0 w 327"/>
                <a:gd name="T1" fmla="*/ 0 h 587"/>
                <a:gd name="T2" fmla="*/ 0 w 327"/>
                <a:gd name="T3" fmla="*/ 0 h 587"/>
                <a:gd name="T4" fmla="*/ 0 w 327"/>
                <a:gd name="T5" fmla="*/ 0 h 587"/>
                <a:gd name="T6" fmla="*/ 0 w 327"/>
                <a:gd name="T7" fmla="*/ 0 h 587"/>
                <a:gd name="T8" fmla="*/ 0 w 327"/>
                <a:gd name="T9" fmla="*/ 0 h 587"/>
                <a:gd name="T10" fmla="*/ 0 w 327"/>
                <a:gd name="T11" fmla="*/ 0 h 587"/>
                <a:gd name="T12" fmla="*/ 0 w 327"/>
                <a:gd name="T13" fmla="*/ 0 h 587"/>
                <a:gd name="T14" fmla="*/ 0 w 327"/>
                <a:gd name="T15" fmla="*/ 0 h 587"/>
                <a:gd name="T16" fmla="*/ 0 w 327"/>
                <a:gd name="T17" fmla="*/ 0 h 587"/>
                <a:gd name="T18" fmla="*/ 0 w 327"/>
                <a:gd name="T19" fmla="*/ 0 h 587"/>
                <a:gd name="T20" fmla="*/ 0 w 327"/>
                <a:gd name="T21" fmla="*/ 0 h 587"/>
                <a:gd name="T22" fmla="*/ 0 w 327"/>
                <a:gd name="T23" fmla="*/ 0 h 587"/>
                <a:gd name="T24" fmla="*/ 0 w 327"/>
                <a:gd name="T25" fmla="*/ 0 h 587"/>
                <a:gd name="T26" fmla="*/ 0 w 327"/>
                <a:gd name="T27" fmla="*/ 0 h 587"/>
                <a:gd name="T28" fmla="*/ 0 w 327"/>
                <a:gd name="T29" fmla="*/ 0 h 587"/>
                <a:gd name="T30" fmla="*/ 0 w 327"/>
                <a:gd name="T31" fmla="*/ 0 h 587"/>
                <a:gd name="T32" fmla="*/ 0 w 327"/>
                <a:gd name="T33" fmla="*/ 0 h 587"/>
                <a:gd name="T34" fmla="*/ 0 w 327"/>
                <a:gd name="T35" fmla="*/ 0 h 587"/>
                <a:gd name="T36" fmla="*/ 0 w 327"/>
                <a:gd name="T37" fmla="*/ 0 h 587"/>
                <a:gd name="T38" fmla="*/ 0 w 327"/>
                <a:gd name="T39" fmla="*/ 0 h 587"/>
                <a:gd name="T40" fmla="*/ 0 w 327"/>
                <a:gd name="T41" fmla="*/ 0 h 587"/>
                <a:gd name="T42" fmla="*/ 0 w 327"/>
                <a:gd name="T43" fmla="*/ 0 h 587"/>
                <a:gd name="T44" fmla="*/ 0 w 327"/>
                <a:gd name="T45" fmla="*/ 0 h 587"/>
                <a:gd name="T46" fmla="*/ 0 w 327"/>
                <a:gd name="T47" fmla="*/ 0 h 587"/>
                <a:gd name="T48" fmla="*/ 0 w 327"/>
                <a:gd name="T49" fmla="*/ 0 h 587"/>
                <a:gd name="T50" fmla="*/ 0 w 327"/>
                <a:gd name="T51" fmla="*/ 0 h 587"/>
                <a:gd name="T52" fmla="*/ 0 w 327"/>
                <a:gd name="T53" fmla="*/ 0 h 587"/>
                <a:gd name="T54" fmla="*/ 0 w 327"/>
                <a:gd name="T55" fmla="*/ 0 h 587"/>
                <a:gd name="T56" fmla="*/ 0 w 327"/>
                <a:gd name="T57" fmla="*/ 0 h 587"/>
                <a:gd name="T58" fmla="*/ 0 w 327"/>
                <a:gd name="T59" fmla="*/ 0 h 587"/>
                <a:gd name="T60" fmla="*/ 0 w 327"/>
                <a:gd name="T61" fmla="*/ 0 h 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27"/>
                <a:gd name="T94" fmla="*/ 0 h 587"/>
                <a:gd name="T95" fmla="*/ 327 w 327"/>
                <a:gd name="T96" fmla="*/ 587 h 58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27" h="587">
                  <a:moveTo>
                    <a:pt x="163" y="315"/>
                  </a:moveTo>
                  <a:lnTo>
                    <a:pt x="327" y="0"/>
                  </a:lnTo>
                  <a:lnTo>
                    <a:pt x="327" y="41"/>
                  </a:lnTo>
                  <a:lnTo>
                    <a:pt x="204" y="341"/>
                  </a:lnTo>
                  <a:lnTo>
                    <a:pt x="217" y="368"/>
                  </a:lnTo>
                  <a:lnTo>
                    <a:pt x="189" y="383"/>
                  </a:lnTo>
                  <a:lnTo>
                    <a:pt x="163" y="368"/>
                  </a:lnTo>
                  <a:lnTo>
                    <a:pt x="149" y="368"/>
                  </a:lnTo>
                  <a:lnTo>
                    <a:pt x="81" y="396"/>
                  </a:lnTo>
                  <a:lnTo>
                    <a:pt x="53" y="423"/>
                  </a:lnTo>
                  <a:lnTo>
                    <a:pt x="40" y="464"/>
                  </a:lnTo>
                  <a:lnTo>
                    <a:pt x="40" y="478"/>
                  </a:lnTo>
                  <a:lnTo>
                    <a:pt x="53" y="505"/>
                  </a:lnTo>
                  <a:lnTo>
                    <a:pt x="81" y="505"/>
                  </a:lnTo>
                  <a:lnTo>
                    <a:pt x="108" y="478"/>
                  </a:lnTo>
                  <a:lnTo>
                    <a:pt x="149" y="451"/>
                  </a:lnTo>
                  <a:lnTo>
                    <a:pt x="163" y="423"/>
                  </a:lnTo>
                  <a:lnTo>
                    <a:pt x="176" y="409"/>
                  </a:lnTo>
                  <a:lnTo>
                    <a:pt x="176" y="451"/>
                  </a:lnTo>
                  <a:lnTo>
                    <a:pt x="149" y="519"/>
                  </a:lnTo>
                  <a:lnTo>
                    <a:pt x="136" y="546"/>
                  </a:lnTo>
                  <a:lnTo>
                    <a:pt x="121" y="573"/>
                  </a:lnTo>
                  <a:lnTo>
                    <a:pt x="94" y="587"/>
                  </a:lnTo>
                  <a:lnTo>
                    <a:pt x="53" y="587"/>
                  </a:lnTo>
                  <a:lnTo>
                    <a:pt x="13" y="573"/>
                  </a:lnTo>
                  <a:lnTo>
                    <a:pt x="0" y="532"/>
                  </a:lnTo>
                  <a:lnTo>
                    <a:pt x="0" y="478"/>
                  </a:lnTo>
                  <a:lnTo>
                    <a:pt x="0" y="423"/>
                  </a:lnTo>
                  <a:lnTo>
                    <a:pt x="26" y="383"/>
                  </a:lnTo>
                  <a:lnTo>
                    <a:pt x="53" y="368"/>
                  </a:lnTo>
                  <a:lnTo>
                    <a:pt x="163" y="315"/>
                  </a:lnTo>
                </a:path>
              </a:pathLst>
            </a:custGeom>
            <a:noFill/>
            <a:ln w="0">
              <a:solidFill>
                <a:srgbClr val="000000"/>
              </a:solidFill>
              <a:round/>
              <a:headEnd/>
              <a:tailEnd/>
            </a:ln>
          </p:spPr>
          <p:txBody>
            <a:bodyPr/>
            <a:lstStyle/>
            <a:p>
              <a:endParaRPr lang="en-US"/>
            </a:p>
          </p:txBody>
        </p:sp>
        <p:sp>
          <p:nvSpPr>
            <p:cNvPr id="23603" name="Freeform 50"/>
            <p:cNvSpPr>
              <a:spLocks/>
            </p:cNvSpPr>
            <p:nvPr/>
          </p:nvSpPr>
          <p:spPr bwMode="auto">
            <a:xfrm>
              <a:off x="1614" y="2570"/>
              <a:ext cx="391" cy="290"/>
            </a:xfrm>
            <a:custGeom>
              <a:avLst/>
              <a:gdLst>
                <a:gd name="T0" fmla="*/ 0 w 1172"/>
                <a:gd name="T1" fmla="*/ 0 h 872"/>
                <a:gd name="T2" fmla="*/ 0 w 1172"/>
                <a:gd name="T3" fmla="*/ 0 h 872"/>
                <a:gd name="T4" fmla="*/ 0 w 1172"/>
                <a:gd name="T5" fmla="*/ 0 h 872"/>
                <a:gd name="T6" fmla="*/ 0 w 1172"/>
                <a:gd name="T7" fmla="*/ 0 h 872"/>
                <a:gd name="T8" fmla="*/ 0 w 1172"/>
                <a:gd name="T9" fmla="*/ 0 h 872"/>
                <a:gd name="T10" fmla="*/ 0 w 1172"/>
                <a:gd name="T11" fmla="*/ 0 h 872"/>
                <a:gd name="T12" fmla="*/ 0 w 1172"/>
                <a:gd name="T13" fmla="*/ 0 h 872"/>
                <a:gd name="T14" fmla="*/ 0 w 1172"/>
                <a:gd name="T15" fmla="*/ 0 h 872"/>
                <a:gd name="T16" fmla="*/ 0 w 1172"/>
                <a:gd name="T17" fmla="*/ 0 h 872"/>
                <a:gd name="T18" fmla="*/ 0 w 1172"/>
                <a:gd name="T19" fmla="*/ 0 h 872"/>
                <a:gd name="T20" fmla="*/ 0 w 1172"/>
                <a:gd name="T21" fmla="*/ 0 h 872"/>
                <a:gd name="T22" fmla="*/ 0 w 1172"/>
                <a:gd name="T23" fmla="*/ 0 h 872"/>
                <a:gd name="T24" fmla="*/ 0 w 1172"/>
                <a:gd name="T25" fmla="*/ 0 h 872"/>
                <a:gd name="T26" fmla="*/ 0 w 1172"/>
                <a:gd name="T27" fmla="*/ 0 h 872"/>
                <a:gd name="T28" fmla="*/ 0 w 1172"/>
                <a:gd name="T29" fmla="*/ 0 h 872"/>
                <a:gd name="T30" fmla="*/ 0 w 1172"/>
                <a:gd name="T31" fmla="*/ 0 h 872"/>
                <a:gd name="T32" fmla="*/ 0 w 1172"/>
                <a:gd name="T33" fmla="*/ 0 h 872"/>
                <a:gd name="T34" fmla="*/ 0 w 1172"/>
                <a:gd name="T35" fmla="*/ 0 h 872"/>
                <a:gd name="T36" fmla="*/ 0 w 1172"/>
                <a:gd name="T37" fmla="*/ 0 h 872"/>
                <a:gd name="T38" fmla="*/ 0 w 1172"/>
                <a:gd name="T39" fmla="*/ 0 h 872"/>
                <a:gd name="T40" fmla="*/ 0 w 1172"/>
                <a:gd name="T41" fmla="*/ 0 h 872"/>
                <a:gd name="T42" fmla="*/ 0 w 1172"/>
                <a:gd name="T43" fmla="*/ 0 h 872"/>
                <a:gd name="T44" fmla="*/ 0 w 1172"/>
                <a:gd name="T45" fmla="*/ 0 h 872"/>
                <a:gd name="T46" fmla="*/ 0 w 1172"/>
                <a:gd name="T47" fmla="*/ 0 h 872"/>
                <a:gd name="T48" fmla="*/ 0 w 1172"/>
                <a:gd name="T49" fmla="*/ 0 h 872"/>
                <a:gd name="T50" fmla="*/ 0 w 1172"/>
                <a:gd name="T51" fmla="*/ 0 h 872"/>
                <a:gd name="T52" fmla="*/ 0 w 1172"/>
                <a:gd name="T53" fmla="*/ 0 h 872"/>
                <a:gd name="T54" fmla="*/ 0 w 1172"/>
                <a:gd name="T55" fmla="*/ 0 h 8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2"/>
                <a:gd name="T85" fmla="*/ 0 h 872"/>
                <a:gd name="T86" fmla="*/ 1172 w 1172"/>
                <a:gd name="T87" fmla="*/ 872 h 8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2" h="872">
                  <a:moveTo>
                    <a:pt x="504" y="13"/>
                  </a:moveTo>
                  <a:lnTo>
                    <a:pt x="423" y="13"/>
                  </a:lnTo>
                  <a:lnTo>
                    <a:pt x="341" y="0"/>
                  </a:lnTo>
                  <a:lnTo>
                    <a:pt x="232" y="0"/>
                  </a:lnTo>
                  <a:lnTo>
                    <a:pt x="151" y="41"/>
                  </a:lnTo>
                  <a:lnTo>
                    <a:pt x="83" y="68"/>
                  </a:lnTo>
                  <a:lnTo>
                    <a:pt x="55" y="109"/>
                  </a:lnTo>
                  <a:lnTo>
                    <a:pt x="28" y="177"/>
                  </a:lnTo>
                  <a:lnTo>
                    <a:pt x="0" y="313"/>
                  </a:lnTo>
                  <a:lnTo>
                    <a:pt x="0" y="436"/>
                  </a:lnTo>
                  <a:lnTo>
                    <a:pt x="0" y="545"/>
                  </a:lnTo>
                  <a:lnTo>
                    <a:pt x="0" y="683"/>
                  </a:lnTo>
                  <a:lnTo>
                    <a:pt x="0" y="764"/>
                  </a:lnTo>
                  <a:lnTo>
                    <a:pt x="13" y="846"/>
                  </a:lnTo>
                  <a:lnTo>
                    <a:pt x="28" y="859"/>
                  </a:lnTo>
                  <a:lnTo>
                    <a:pt x="109" y="872"/>
                  </a:lnTo>
                  <a:lnTo>
                    <a:pt x="177" y="872"/>
                  </a:lnTo>
                  <a:lnTo>
                    <a:pt x="315" y="872"/>
                  </a:lnTo>
                  <a:lnTo>
                    <a:pt x="436" y="846"/>
                  </a:lnTo>
                  <a:lnTo>
                    <a:pt x="491" y="819"/>
                  </a:lnTo>
                  <a:lnTo>
                    <a:pt x="587" y="791"/>
                  </a:lnTo>
                  <a:lnTo>
                    <a:pt x="655" y="683"/>
                  </a:lnTo>
                  <a:lnTo>
                    <a:pt x="764" y="491"/>
                  </a:lnTo>
                  <a:lnTo>
                    <a:pt x="1172" y="409"/>
                  </a:lnTo>
                  <a:lnTo>
                    <a:pt x="1132" y="260"/>
                  </a:lnTo>
                  <a:lnTo>
                    <a:pt x="1117" y="123"/>
                  </a:lnTo>
                  <a:lnTo>
                    <a:pt x="1065" y="13"/>
                  </a:lnTo>
                  <a:lnTo>
                    <a:pt x="504" y="13"/>
                  </a:lnTo>
                  <a:close/>
                </a:path>
              </a:pathLst>
            </a:custGeom>
            <a:solidFill>
              <a:srgbClr val="FF7E5E"/>
            </a:solidFill>
            <a:ln w="9525">
              <a:noFill/>
              <a:round/>
              <a:headEnd/>
              <a:tailEnd/>
            </a:ln>
          </p:spPr>
          <p:txBody>
            <a:bodyPr/>
            <a:lstStyle/>
            <a:p>
              <a:endParaRPr lang="en-US"/>
            </a:p>
          </p:txBody>
        </p:sp>
        <p:sp>
          <p:nvSpPr>
            <p:cNvPr id="23604" name="Freeform 51"/>
            <p:cNvSpPr>
              <a:spLocks/>
            </p:cNvSpPr>
            <p:nvPr/>
          </p:nvSpPr>
          <p:spPr bwMode="auto">
            <a:xfrm>
              <a:off x="1614" y="2570"/>
              <a:ext cx="391" cy="290"/>
            </a:xfrm>
            <a:custGeom>
              <a:avLst/>
              <a:gdLst>
                <a:gd name="T0" fmla="*/ 0 w 1172"/>
                <a:gd name="T1" fmla="*/ 0 h 872"/>
                <a:gd name="T2" fmla="*/ 0 w 1172"/>
                <a:gd name="T3" fmla="*/ 0 h 872"/>
                <a:gd name="T4" fmla="*/ 0 w 1172"/>
                <a:gd name="T5" fmla="*/ 0 h 872"/>
                <a:gd name="T6" fmla="*/ 0 w 1172"/>
                <a:gd name="T7" fmla="*/ 0 h 872"/>
                <a:gd name="T8" fmla="*/ 0 w 1172"/>
                <a:gd name="T9" fmla="*/ 0 h 872"/>
                <a:gd name="T10" fmla="*/ 0 w 1172"/>
                <a:gd name="T11" fmla="*/ 0 h 872"/>
                <a:gd name="T12" fmla="*/ 0 w 1172"/>
                <a:gd name="T13" fmla="*/ 0 h 872"/>
                <a:gd name="T14" fmla="*/ 0 w 1172"/>
                <a:gd name="T15" fmla="*/ 0 h 872"/>
                <a:gd name="T16" fmla="*/ 0 w 1172"/>
                <a:gd name="T17" fmla="*/ 0 h 872"/>
                <a:gd name="T18" fmla="*/ 0 w 1172"/>
                <a:gd name="T19" fmla="*/ 0 h 872"/>
                <a:gd name="T20" fmla="*/ 0 w 1172"/>
                <a:gd name="T21" fmla="*/ 0 h 872"/>
                <a:gd name="T22" fmla="*/ 0 w 1172"/>
                <a:gd name="T23" fmla="*/ 0 h 872"/>
                <a:gd name="T24" fmla="*/ 0 w 1172"/>
                <a:gd name="T25" fmla="*/ 0 h 872"/>
                <a:gd name="T26" fmla="*/ 0 w 1172"/>
                <a:gd name="T27" fmla="*/ 0 h 872"/>
                <a:gd name="T28" fmla="*/ 0 w 1172"/>
                <a:gd name="T29" fmla="*/ 0 h 872"/>
                <a:gd name="T30" fmla="*/ 0 w 1172"/>
                <a:gd name="T31" fmla="*/ 0 h 872"/>
                <a:gd name="T32" fmla="*/ 0 w 1172"/>
                <a:gd name="T33" fmla="*/ 0 h 872"/>
                <a:gd name="T34" fmla="*/ 0 w 1172"/>
                <a:gd name="T35" fmla="*/ 0 h 872"/>
                <a:gd name="T36" fmla="*/ 0 w 1172"/>
                <a:gd name="T37" fmla="*/ 0 h 872"/>
                <a:gd name="T38" fmla="*/ 0 w 1172"/>
                <a:gd name="T39" fmla="*/ 0 h 872"/>
                <a:gd name="T40" fmla="*/ 0 w 1172"/>
                <a:gd name="T41" fmla="*/ 0 h 872"/>
                <a:gd name="T42" fmla="*/ 0 w 1172"/>
                <a:gd name="T43" fmla="*/ 0 h 872"/>
                <a:gd name="T44" fmla="*/ 0 w 1172"/>
                <a:gd name="T45" fmla="*/ 0 h 872"/>
                <a:gd name="T46" fmla="*/ 0 w 1172"/>
                <a:gd name="T47" fmla="*/ 0 h 872"/>
                <a:gd name="T48" fmla="*/ 0 w 1172"/>
                <a:gd name="T49" fmla="*/ 0 h 872"/>
                <a:gd name="T50" fmla="*/ 0 w 1172"/>
                <a:gd name="T51" fmla="*/ 0 h 872"/>
                <a:gd name="T52" fmla="*/ 0 w 1172"/>
                <a:gd name="T53" fmla="*/ 0 h 872"/>
                <a:gd name="T54" fmla="*/ 0 w 1172"/>
                <a:gd name="T55" fmla="*/ 0 h 8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2"/>
                <a:gd name="T85" fmla="*/ 0 h 872"/>
                <a:gd name="T86" fmla="*/ 1172 w 1172"/>
                <a:gd name="T87" fmla="*/ 872 h 8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2" h="872">
                  <a:moveTo>
                    <a:pt x="504" y="13"/>
                  </a:moveTo>
                  <a:lnTo>
                    <a:pt x="423" y="13"/>
                  </a:lnTo>
                  <a:lnTo>
                    <a:pt x="341" y="0"/>
                  </a:lnTo>
                  <a:lnTo>
                    <a:pt x="232" y="0"/>
                  </a:lnTo>
                  <a:lnTo>
                    <a:pt x="151" y="41"/>
                  </a:lnTo>
                  <a:lnTo>
                    <a:pt x="83" y="68"/>
                  </a:lnTo>
                  <a:lnTo>
                    <a:pt x="55" y="109"/>
                  </a:lnTo>
                  <a:lnTo>
                    <a:pt x="28" y="177"/>
                  </a:lnTo>
                  <a:lnTo>
                    <a:pt x="0" y="313"/>
                  </a:lnTo>
                  <a:lnTo>
                    <a:pt x="0" y="436"/>
                  </a:lnTo>
                  <a:lnTo>
                    <a:pt x="0" y="545"/>
                  </a:lnTo>
                  <a:lnTo>
                    <a:pt x="0" y="683"/>
                  </a:lnTo>
                  <a:lnTo>
                    <a:pt x="0" y="764"/>
                  </a:lnTo>
                  <a:lnTo>
                    <a:pt x="13" y="846"/>
                  </a:lnTo>
                  <a:lnTo>
                    <a:pt x="28" y="859"/>
                  </a:lnTo>
                  <a:lnTo>
                    <a:pt x="109" y="872"/>
                  </a:lnTo>
                  <a:lnTo>
                    <a:pt x="177" y="872"/>
                  </a:lnTo>
                  <a:lnTo>
                    <a:pt x="315" y="872"/>
                  </a:lnTo>
                  <a:lnTo>
                    <a:pt x="436" y="846"/>
                  </a:lnTo>
                  <a:lnTo>
                    <a:pt x="491" y="819"/>
                  </a:lnTo>
                  <a:lnTo>
                    <a:pt x="587" y="791"/>
                  </a:lnTo>
                  <a:lnTo>
                    <a:pt x="655" y="683"/>
                  </a:lnTo>
                  <a:lnTo>
                    <a:pt x="764" y="491"/>
                  </a:lnTo>
                  <a:lnTo>
                    <a:pt x="1172" y="409"/>
                  </a:lnTo>
                  <a:lnTo>
                    <a:pt x="1132" y="260"/>
                  </a:lnTo>
                  <a:lnTo>
                    <a:pt x="1117" y="123"/>
                  </a:lnTo>
                  <a:lnTo>
                    <a:pt x="1065" y="13"/>
                  </a:lnTo>
                  <a:lnTo>
                    <a:pt x="504" y="13"/>
                  </a:lnTo>
                </a:path>
              </a:pathLst>
            </a:custGeom>
            <a:noFill/>
            <a:ln w="0">
              <a:solidFill>
                <a:srgbClr val="000000"/>
              </a:solidFill>
              <a:round/>
              <a:headEnd/>
              <a:tailEnd/>
            </a:ln>
          </p:spPr>
          <p:txBody>
            <a:bodyPr/>
            <a:lstStyle/>
            <a:p>
              <a:endParaRPr lang="en-US"/>
            </a:p>
          </p:txBody>
        </p:sp>
        <p:sp>
          <p:nvSpPr>
            <p:cNvPr id="23605" name="Freeform 52"/>
            <p:cNvSpPr>
              <a:spLocks/>
            </p:cNvSpPr>
            <p:nvPr/>
          </p:nvSpPr>
          <p:spPr bwMode="auto">
            <a:xfrm>
              <a:off x="1614" y="2570"/>
              <a:ext cx="391" cy="290"/>
            </a:xfrm>
            <a:custGeom>
              <a:avLst/>
              <a:gdLst>
                <a:gd name="T0" fmla="*/ 0 w 1172"/>
                <a:gd name="T1" fmla="*/ 0 h 872"/>
                <a:gd name="T2" fmla="*/ 0 w 1172"/>
                <a:gd name="T3" fmla="*/ 0 h 872"/>
                <a:gd name="T4" fmla="*/ 0 w 1172"/>
                <a:gd name="T5" fmla="*/ 0 h 872"/>
                <a:gd name="T6" fmla="*/ 0 w 1172"/>
                <a:gd name="T7" fmla="*/ 0 h 872"/>
                <a:gd name="T8" fmla="*/ 0 w 1172"/>
                <a:gd name="T9" fmla="*/ 0 h 872"/>
                <a:gd name="T10" fmla="*/ 0 w 1172"/>
                <a:gd name="T11" fmla="*/ 0 h 872"/>
                <a:gd name="T12" fmla="*/ 0 w 1172"/>
                <a:gd name="T13" fmla="*/ 0 h 872"/>
                <a:gd name="T14" fmla="*/ 0 w 1172"/>
                <a:gd name="T15" fmla="*/ 0 h 872"/>
                <a:gd name="T16" fmla="*/ 0 w 1172"/>
                <a:gd name="T17" fmla="*/ 0 h 872"/>
                <a:gd name="T18" fmla="*/ 0 w 1172"/>
                <a:gd name="T19" fmla="*/ 0 h 872"/>
                <a:gd name="T20" fmla="*/ 0 w 1172"/>
                <a:gd name="T21" fmla="*/ 0 h 872"/>
                <a:gd name="T22" fmla="*/ 0 w 1172"/>
                <a:gd name="T23" fmla="*/ 0 h 872"/>
                <a:gd name="T24" fmla="*/ 0 w 1172"/>
                <a:gd name="T25" fmla="*/ 0 h 872"/>
                <a:gd name="T26" fmla="*/ 0 w 1172"/>
                <a:gd name="T27" fmla="*/ 0 h 872"/>
                <a:gd name="T28" fmla="*/ 0 w 1172"/>
                <a:gd name="T29" fmla="*/ 0 h 872"/>
                <a:gd name="T30" fmla="*/ 0 w 1172"/>
                <a:gd name="T31" fmla="*/ 0 h 872"/>
                <a:gd name="T32" fmla="*/ 0 w 1172"/>
                <a:gd name="T33" fmla="*/ 0 h 872"/>
                <a:gd name="T34" fmla="*/ 0 w 1172"/>
                <a:gd name="T35" fmla="*/ 0 h 872"/>
                <a:gd name="T36" fmla="*/ 0 w 1172"/>
                <a:gd name="T37" fmla="*/ 0 h 872"/>
                <a:gd name="T38" fmla="*/ 0 w 1172"/>
                <a:gd name="T39" fmla="*/ 0 h 872"/>
                <a:gd name="T40" fmla="*/ 0 w 1172"/>
                <a:gd name="T41" fmla="*/ 0 h 872"/>
                <a:gd name="T42" fmla="*/ 0 w 1172"/>
                <a:gd name="T43" fmla="*/ 0 h 872"/>
                <a:gd name="T44" fmla="*/ 0 w 1172"/>
                <a:gd name="T45" fmla="*/ 0 h 872"/>
                <a:gd name="T46" fmla="*/ 0 w 1172"/>
                <a:gd name="T47" fmla="*/ 0 h 872"/>
                <a:gd name="T48" fmla="*/ 0 w 1172"/>
                <a:gd name="T49" fmla="*/ 0 h 872"/>
                <a:gd name="T50" fmla="*/ 0 w 1172"/>
                <a:gd name="T51" fmla="*/ 0 h 872"/>
                <a:gd name="T52" fmla="*/ 0 w 1172"/>
                <a:gd name="T53" fmla="*/ 0 h 872"/>
                <a:gd name="T54" fmla="*/ 0 w 1172"/>
                <a:gd name="T55" fmla="*/ 0 h 8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72"/>
                <a:gd name="T85" fmla="*/ 0 h 872"/>
                <a:gd name="T86" fmla="*/ 1172 w 1172"/>
                <a:gd name="T87" fmla="*/ 872 h 8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72" h="872">
                  <a:moveTo>
                    <a:pt x="504" y="13"/>
                  </a:moveTo>
                  <a:lnTo>
                    <a:pt x="423" y="13"/>
                  </a:lnTo>
                  <a:lnTo>
                    <a:pt x="341" y="0"/>
                  </a:lnTo>
                  <a:lnTo>
                    <a:pt x="232" y="0"/>
                  </a:lnTo>
                  <a:lnTo>
                    <a:pt x="151" y="41"/>
                  </a:lnTo>
                  <a:lnTo>
                    <a:pt x="83" y="68"/>
                  </a:lnTo>
                  <a:lnTo>
                    <a:pt x="55" y="109"/>
                  </a:lnTo>
                  <a:lnTo>
                    <a:pt x="28" y="177"/>
                  </a:lnTo>
                  <a:lnTo>
                    <a:pt x="0" y="313"/>
                  </a:lnTo>
                  <a:lnTo>
                    <a:pt x="0" y="436"/>
                  </a:lnTo>
                  <a:lnTo>
                    <a:pt x="0" y="545"/>
                  </a:lnTo>
                  <a:lnTo>
                    <a:pt x="0" y="683"/>
                  </a:lnTo>
                  <a:lnTo>
                    <a:pt x="0" y="764"/>
                  </a:lnTo>
                  <a:lnTo>
                    <a:pt x="13" y="846"/>
                  </a:lnTo>
                  <a:lnTo>
                    <a:pt x="28" y="859"/>
                  </a:lnTo>
                  <a:lnTo>
                    <a:pt x="109" y="872"/>
                  </a:lnTo>
                  <a:lnTo>
                    <a:pt x="177" y="872"/>
                  </a:lnTo>
                  <a:lnTo>
                    <a:pt x="315" y="872"/>
                  </a:lnTo>
                  <a:lnTo>
                    <a:pt x="436" y="846"/>
                  </a:lnTo>
                  <a:lnTo>
                    <a:pt x="491" y="819"/>
                  </a:lnTo>
                  <a:lnTo>
                    <a:pt x="587" y="791"/>
                  </a:lnTo>
                  <a:lnTo>
                    <a:pt x="655" y="683"/>
                  </a:lnTo>
                  <a:lnTo>
                    <a:pt x="764" y="491"/>
                  </a:lnTo>
                  <a:lnTo>
                    <a:pt x="1172" y="409"/>
                  </a:lnTo>
                  <a:lnTo>
                    <a:pt x="1132" y="260"/>
                  </a:lnTo>
                  <a:lnTo>
                    <a:pt x="1117" y="123"/>
                  </a:lnTo>
                  <a:lnTo>
                    <a:pt x="1065" y="13"/>
                  </a:lnTo>
                  <a:lnTo>
                    <a:pt x="504" y="13"/>
                  </a:lnTo>
                </a:path>
              </a:pathLst>
            </a:custGeom>
            <a:noFill/>
            <a:ln w="0">
              <a:solidFill>
                <a:srgbClr val="000000"/>
              </a:solidFill>
              <a:round/>
              <a:headEnd/>
              <a:tailEnd/>
            </a:ln>
          </p:spPr>
          <p:txBody>
            <a:bodyPr/>
            <a:lstStyle/>
            <a:p>
              <a:endParaRPr lang="en-US"/>
            </a:p>
          </p:txBody>
        </p:sp>
        <p:sp>
          <p:nvSpPr>
            <p:cNvPr id="23606" name="Freeform 53"/>
            <p:cNvSpPr>
              <a:spLocks/>
            </p:cNvSpPr>
            <p:nvPr/>
          </p:nvSpPr>
          <p:spPr bwMode="auto">
            <a:xfrm>
              <a:off x="2196" y="2538"/>
              <a:ext cx="214" cy="300"/>
            </a:xfrm>
            <a:custGeom>
              <a:avLst/>
              <a:gdLst>
                <a:gd name="T0" fmla="*/ 0 w 641"/>
                <a:gd name="T1" fmla="*/ 0 h 899"/>
                <a:gd name="T2" fmla="*/ 0 w 641"/>
                <a:gd name="T3" fmla="*/ 0 h 899"/>
                <a:gd name="T4" fmla="*/ 0 w 641"/>
                <a:gd name="T5" fmla="*/ 0 h 899"/>
                <a:gd name="T6" fmla="*/ 0 w 641"/>
                <a:gd name="T7" fmla="*/ 0 h 899"/>
                <a:gd name="T8" fmla="*/ 0 w 641"/>
                <a:gd name="T9" fmla="*/ 0 h 899"/>
                <a:gd name="T10" fmla="*/ 0 w 641"/>
                <a:gd name="T11" fmla="*/ 0 h 899"/>
                <a:gd name="T12" fmla="*/ 0 w 641"/>
                <a:gd name="T13" fmla="*/ 0 h 899"/>
                <a:gd name="T14" fmla="*/ 0 w 641"/>
                <a:gd name="T15" fmla="*/ 0 h 899"/>
                <a:gd name="T16" fmla="*/ 0 w 641"/>
                <a:gd name="T17" fmla="*/ 0 h 899"/>
                <a:gd name="T18" fmla="*/ 0 w 641"/>
                <a:gd name="T19" fmla="*/ 0 h 899"/>
                <a:gd name="T20" fmla="*/ 0 w 641"/>
                <a:gd name="T21" fmla="*/ 0 h 899"/>
                <a:gd name="T22" fmla="*/ 0 w 641"/>
                <a:gd name="T23" fmla="*/ 0 h 899"/>
                <a:gd name="T24" fmla="*/ 0 w 641"/>
                <a:gd name="T25" fmla="*/ 0 h 899"/>
                <a:gd name="T26" fmla="*/ 0 w 641"/>
                <a:gd name="T27" fmla="*/ 0 h 899"/>
                <a:gd name="T28" fmla="*/ 0 w 641"/>
                <a:gd name="T29" fmla="*/ 0 h 899"/>
                <a:gd name="T30" fmla="*/ 0 w 641"/>
                <a:gd name="T31" fmla="*/ 0 h 899"/>
                <a:gd name="T32" fmla="*/ 0 w 641"/>
                <a:gd name="T33" fmla="*/ 0 h 899"/>
                <a:gd name="T34" fmla="*/ 0 w 641"/>
                <a:gd name="T35" fmla="*/ 0 h 899"/>
                <a:gd name="T36" fmla="*/ 0 w 641"/>
                <a:gd name="T37" fmla="*/ 0 h 899"/>
                <a:gd name="T38" fmla="*/ 0 w 641"/>
                <a:gd name="T39" fmla="*/ 0 h 899"/>
                <a:gd name="T40" fmla="*/ 0 w 641"/>
                <a:gd name="T41" fmla="*/ 0 h 899"/>
                <a:gd name="T42" fmla="*/ 0 w 641"/>
                <a:gd name="T43" fmla="*/ 0 h 899"/>
                <a:gd name="T44" fmla="*/ 0 w 641"/>
                <a:gd name="T45" fmla="*/ 0 h 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1"/>
                <a:gd name="T70" fmla="*/ 0 h 899"/>
                <a:gd name="T71" fmla="*/ 641 w 641"/>
                <a:gd name="T72" fmla="*/ 899 h 8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1" h="899">
                  <a:moveTo>
                    <a:pt x="68" y="27"/>
                  </a:moveTo>
                  <a:lnTo>
                    <a:pt x="286" y="0"/>
                  </a:lnTo>
                  <a:lnTo>
                    <a:pt x="369" y="0"/>
                  </a:lnTo>
                  <a:lnTo>
                    <a:pt x="437" y="0"/>
                  </a:lnTo>
                  <a:lnTo>
                    <a:pt x="478" y="27"/>
                  </a:lnTo>
                  <a:lnTo>
                    <a:pt x="533" y="55"/>
                  </a:lnTo>
                  <a:lnTo>
                    <a:pt x="573" y="136"/>
                  </a:lnTo>
                  <a:lnTo>
                    <a:pt x="601" y="218"/>
                  </a:lnTo>
                  <a:lnTo>
                    <a:pt x="601" y="368"/>
                  </a:lnTo>
                  <a:lnTo>
                    <a:pt x="601" y="463"/>
                  </a:lnTo>
                  <a:lnTo>
                    <a:pt x="628" y="559"/>
                  </a:lnTo>
                  <a:lnTo>
                    <a:pt x="641" y="640"/>
                  </a:lnTo>
                  <a:lnTo>
                    <a:pt x="641" y="695"/>
                  </a:lnTo>
                  <a:lnTo>
                    <a:pt x="641" y="778"/>
                  </a:lnTo>
                  <a:lnTo>
                    <a:pt x="628" y="804"/>
                  </a:lnTo>
                  <a:lnTo>
                    <a:pt x="586" y="859"/>
                  </a:lnTo>
                  <a:lnTo>
                    <a:pt x="491" y="899"/>
                  </a:lnTo>
                  <a:lnTo>
                    <a:pt x="382" y="899"/>
                  </a:lnTo>
                  <a:lnTo>
                    <a:pt x="218" y="899"/>
                  </a:lnTo>
                  <a:lnTo>
                    <a:pt x="110" y="886"/>
                  </a:lnTo>
                  <a:lnTo>
                    <a:pt x="42" y="804"/>
                  </a:lnTo>
                  <a:lnTo>
                    <a:pt x="0" y="682"/>
                  </a:lnTo>
                  <a:lnTo>
                    <a:pt x="68" y="27"/>
                  </a:lnTo>
                  <a:close/>
                </a:path>
              </a:pathLst>
            </a:custGeom>
            <a:solidFill>
              <a:srgbClr val="FF7E5E"/>
            </a:solidFill>
            <a:ln w="9525">
              <a:noFill/>
              <a:round/>
              <a:headEnd/>
              <a:tailEnd/>
            </a:ln>
          </p:spPr>
          <p:txBody>
            <a:bodyPr/>
            <a:lstStyle/>
            <a:p>
              <a:endParaRPr lang="en-US"/>
            </a:p>
          </p:txBody>
        </p:sp>
        <p:sp>
          <p:nvSpPr>
            <p:cNvPr id="23607" name="Freeform 54"/>
            <p:cNvSpPr>
              <a:spLocks/>
            </p:cNvSpPr>
            <p:nvPr/>
          </p:nvSpPr>
          <p:spPr bwMode="auto">
            <a:xfrm>
              <a:off x="2196" y="2538"/>
              <a:ext cx="214" cy="300"/>
            </a:xfrm>
            <a:custGeom>
              <a:avLst/>
              <a:gdLst>
                <a:gd name="T0" fmla="*/ 0 w 641"/>
                <a:gd name="T1" fmla="*/ 0 h 899"/>
                <a:gd name="T2" fmla="*/ 0 w 641"/>
                <a:gd name="T3" fmla="*/ 0 h 899"/>
                <a:gd name="T4" fmla="*/ 0 w 641"/>
                <a:gd name="T5" fmla="*/ 0 h 899"/>
                <a:gd name="T6" fmla="*/ 0 w 641"/>
                <a:gd name="T7" fmla="*/ 0 h 899"/>
                <a:gd name="T8" fmla="*/ 0 w 641"/>
                <a:gd name="T9" fmla="*/ 0 h 899"/>
                <a:gd name="T10" fmla="*/ 0 w 641"/>
                <a:gd name="T11" fmla="*/ 0 h 899"/>
                <a:gd name="T12" fmla="*/ 0 w 641"/>
                <a:gd name="T13" fmla="*/ 0 h 899"/>
                <a:gd name="T14" fmla="*/ 0 w 641"/>
                <a:gd name="T15" fmla="*/ 0 h 899"/>
                <a:gd name="T16" fmla="*/ 0 w 641"/>
                <a:gd name="T17" fmla="*/ 0 h 899"/>
                <a:gd name="T18" fmla="*/ 0 w 641"/>
                <a:gd name="T19" fmla="*/ 0 h 899"/>
                <a:gd name="T20" fmla="*/ 0 w 641"/>
                <a:gd name="T21" fmla="*/ 0 h 899"/>
                <a:gd name="T22" fmla="*/ 0 w 641"/>
                <a:gd name="T23" fmla="*/ 0 h 899"/>
                <a:gd name="T24" fmla="*/ 0 w 641"/>
                <a:gd name="T25" fmla="*/ 0 h 899"/>
                <a:gd name="T26" fmla="*/ 0 w 641"/>
                <a:gd name="T27" fmla="*/ 0 h 899"/>
                <a:gd name="T28" fmla="*/ 0 w 641"/>
                <a:gd name="T29" fmla="*/ 0 h 899"/>
                <a:gd name="T30" fmla="*/ 0 w 641"/>
                <a:gd name="T31" fmla="*/ 0 h 899"/>
                <a:gd name="T32" fmla="*/ 0 w 641"/>
                <a:gd name="T33" fmla="*/ 0 h 899"/>
                <a:gd name="T34" fmla="*/ 0 w 641"/>
                <a:gd name="T35" fmla="*/ 0 h 899"/>
                <a:gd name="T36" fmla="*/ 0 w 641"/>
                <a:gd name="T37" fmla="*/ 0 h 899"/>
                <a:gd name="T38" fmla="*/ 0 w 641"/>
                <a:gd name="T39" fmla="*/ 0 h 899"/>
                <a:gd name="T40" fmla="*/ 0 w 641"/>
                <a:gd name="T41" fmla="*/ 0 h 899"/>
                <a:gd name="T42" fmla="*/ 0 w 641"/>
                <a:gd name="T43" fmla="*/ 0 h 899"/>
                <a:gd name="T44" fmla="*/ 0 w 641"/>
                <a:gd name="T45" fmla="*/ 0 h 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1"/>
                <a:gd name="T70" fmla="*/ 0 h 899"/>
                <a:gd name="T71" fmla="*/ 641 w 641"/>
                <a:gd name="T72" fmla="*/ 899 h 8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1" h="899">
                  <a:moveTo>
                    <a:pt x="68" y="27"/>
                  </a:moveTo>
                  <a:lnTo>
                    <a:pt x="286" y="0"/>
                  </a:lnTo>
                  <a:lnTo>
                    <a:pt x="369" y="0"/>
                  </a:lnTo>
                  <a:lnTo>
                    <a:pt x="437" y="0"/>
                  </a:lnTo>
                  <a:lnTo>
                    <a:pt x="478" y="27"/>
                  </a:lnTo>
                  <a:lnTo>
                    <a:pt x="533" y="55"/>
                  </a:lnTo>
                  <a:lnTo>
                    <a:pt x="573" y="136"/>
                  </a:lnTo>
                  <a:lnTo>
                    <a:pt x="601" y="218"/>
                  </a:lnTo>
                  <a:lnTo>
                    <a:pt x="601" y="368"/>
                  </a:lnTo>
                  <a:lnTo>
                    <a:pt x="601" y="463"/>
                  </a:lnTo>
                  <a:lnTo>
                    <a:pt x="628" y="559"/>
                  </a:lnTo>
                  <a:lnTo>
                    <a:pt x="641" y="640"/>
                  </a:lnTo>
                  <a:lnTo>
                    <a:pt x="641" y="695"/>
                  </a:lnTo>
                  <a:lnTo>
                    <a:pt x="641" y="778"/>
                  </a:lnTo>
                  <a:lnTo>
                    <a:pt x="628" y="804"/>
                  </a:lnTo>
                  <a:lnTo>
                    <a:pt x="586" y="859"/>
                  </a:lnTo>
                  <a:lnTo>
                    <a:pt x="491" y="899"/>
                  </a:lnTo>
                  <a:lnTo>
                    <a:pt x="382" y="899"/>
                  </a:lnTo>
                  <a:lnTo>
                    <a:pt x="218" y="899"/>
                  </a:lnTo>
                  <a:lnTo>
                    <a:pt x="110" y="886"/>
                  </a:lnTo>
                  <a:lnTo>
                    <a:pt x="42" y="804"/>
                  </a:lnTo>
                  <a:lnTo>
                    <a:pt x="0" y="682"/>
                  </a:lnTo>
                  <a:lnTo>
                    <a:pt x="68" y="27"/>
                  </a:lnTo>
                </a:path>
              </a:pathLst>
            </a:custGeom>
            <a:noFill/>
            <a:ln w="0">
              <a:solidFill>
                <a:srgbClr val="000000"/>
              </a:solidFill>
              <a:round/>
              <a:headEnd/>
              <a:tailEnd/>
            </a:ln>
          </p:spPr>
          <p:txBody>
            <a:bodyPr/>
            <a:lstStyle/>
            <a:p>
              <a:endParaRPr lang="en-US"/>
            </a:p>
          </p:txBody>
        </p:sp>
        <p:sp>
          <p:nvSpPr>
            <p:cNvPr id="23608" name="Freeform 55"/>
            <p:cNvSpPr>
              <a:spLocks/>
            </p:cNvSpPr>
            <p:nvPr/>
          </p:nvSpPr>
          <p:spPr bwMode="auto">
            <a:xfrm>
              <a:off x="2196" y="2538"/>
              <a:ext cx="214" cy="300"/>
            </a:xfrm>
            <a:custGeom>
              <a:avLst/>
              <a:gdLst>
                <a:gd name="T0" fmla="*/ 0 w 641"/>
                <a:gd name="T1" fmla="*/ 0 h 899"/>
                <a:gd name="T2" fmla="*/ 0 w 641"/>
                <a:gd name="T3" fmla="*/ 0 h 899"/>
                <a:gd name="T4" fmla="*/ 0 w 641"/>
                <a:gd name="T5" fmla="*/ 0 h 899"/>
                <a:gd name="T6" fmla="*/ 0 w 641"/>
                <a:gd name="T7" fmla="*/ 0 h 899"/>
                <a:gd name="T8" fmla="*/ 0 w 641"/>
                <a:gd name="T9" fmla="*/ 0 h 899"/>
                <a:gd name="T10" fmla="*/ 0 w 641"/>
                <a:gd name="T11" fmla="*/ 0 h 899"/>
                <a:gd name="T12" fmla="*/ 0 w 641"/>
                <a:gd name="T13" fmla="*/ 0 h 899"/>
                <a:gd name="T14" fmla="*/ 0 w 641"/>
                <a:gd name="T15" fmla="*/ 0 h 899"/>
                <a:gd name="T16" fmla="*/ 0 w 641"/>
                <a:gd name="T17" fmla="*/ 0 h 899"/>
                <a:gd name="T18" fmla="*/ 0 w 641"/>
                <a:gd name="T19" fmla="*/ 0 h 899"/>
                <a:gd name="T20" fmla="*/ 0 w 641"/>
                <a:gd name="T21" fmla="*/ 0 h 899"/>
                <a:gd name="T22" fmla="*/ 0 w 641"/>
                <a:gd name="T23" fmla="*/ 0 h 899"/>
                <a:gd name="T24" fmla="*/ 0 w 641"/>
                <a:gd name="T25" fmla="*/ 0 h 899"/>
                <a:gd name="T26" fmla="*/ 0 w 641"/>
                <a:gd name="T27" fmla="*/ 0 h 899"/>
                <a:gd name="T28" fmla="*/ 0 w 641"/>
                <a:gd name="T29" fmla="*/ 0 h 899"/>
                <a:gd name="T30" fmla="*/ 0 w 641"/>
                <a:gd name="T31" fmla="*/ 0 h 899"/>
                <a:gd name="T32" fmla="*/ 0 w 641"/>
                <a:gd name="T33" fmla="*/ 0 h 899"/>
                <a:gd name="T34" fmla="*/ 0 w 641"/>
                <a:gd name="T35" fmla="*/ 0 h 899"/>
                <a:gd name="T36" fmla="*/ 0 w 641"/>
                <a:gd name="T37" fmla="*/ 0 h 899"/>
                <a:gd name="T38" fmla="*/ 0 w 641"/>
                <a:gd name="T39" fmla="*/ 0 h 899"/>
                <a:gd name="T40" fmla="*/ 0 w 641"/>
                <a:gd name="T41" fmla="*/ 0 h 899"/>
                <a:gd name="T42" fmla="*/ 0 w 641"/>
                <a:gd name="T43" fmla="*/ 0 h 899"/>
                <a:gd name="T44" fmla="*/ 0 w 641"/>
                <a:gd name="T45" fmla="*/ 0 h 8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1"/>
                <a:gd name="T70" fmla="*/ 0 h 899"/>
                <a:gd name="T71" fmla="*/ 641 w 641"/>
                <a:gd name="T72" fmla="*/ 899 h 89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1" h="899">
                  <a:moveTo>
                    <a:pt x="68" y="27"/>
                  </a:moveTo>
                  <a:lnTo>
                    <a:pt x="286" y="0"/>
                  </a:lnTo>
                  <a:lnTo>
                    <a:pt x="369" y="0"/>
                  </a:lnTo>
                  <a:lnTo>
                    <a:pt x="437" y="0"/>
                  </a:lnTo>
                  <a:lnTo>
                    <a:pt x="478" y="27"/>
                  </a:lnTo>
                  <a:lnTo>
                    <a:pt x="533" y="55"/>
                  </a:lnTo>
                  <a:lnTo>
                    <a:pt x="573" y="136"/>
                  </a:lnTo>
                  <a:lnTo>
                    <a:pt x="601" y="218"/>
                  </a:lnTo>
                  <a:lnTo>
                    <a:pt x="601" y="368"/>
                  </a:lnTo>
                  <a:lnTo>
                    <a:pt x="601" y="463"/>
                  </a:lnTo>
                  <a:lnTo>
                    <a:pt x="628" y="559"/>
                  </a:lnTo>
                  <a:lnTo>
                    <a:pt x="641" y="640"/>
                  </a:lnTo>
                  <a:lnTo>
                    <a:pt x="641" y="695"/>
                  </a:lnTo>
                  <a:lnTo>
                    <a:pt x="641" y="778"/>
                  </a:lnTo>
                  <a:lnTo>
                    <a:pt x="628" y="804"/>
                  </a:lnTo>
                  <a:lnTo>
                    <a:pt x="586" y="859"/>
                  </a:lnTo>
                  <a:lnTo>
                    <a:pt x="491" y="899"/>
                  </a:lnTo>
                  <a:lnTo>
                    <a:pt x="382" y="899"/>
                  </a:lnTo>
                  <a:lnTo>
                    <a:pt x="218" y="899"/>
                  </a:lnTo>
                  <a:lnTo>
                    <a:pt x="110" y="886"/>
                  </a:lnTo>
                  <a:lnTo>
                    <a:pt x="42" y="804"/>
                  </a:lnTo>
                  <a:lnTo>
                    <a:pt x="0" y="682"/>
                  </a:lnTo>
                  <a:lnTo>
                    <a:pt x="68" y="27"/>
                  </a:lnTo>
                </a:path>
              </a:pathLst>
            </a:custGeom>
            <a:noFill/>
            <a:ln w="0">
              <a:solidFill>
                <a:srgbClr val="000000"/>
              </a:solidFill>
              <a:round/>
              <a:headEnd/>
              <a:tailEnd/>
            </a:ln>
          </p:spPr>
          <p:txBody>
            <a:bodyPr/>
            <a:lstStyle/>
            <a:p>
              <a:endParaRPr lang="en-US"/>
            </a:p>
          </p:txBody>
        </p:sp>
        <p:sp>
          <p:nvSpPr>
            <p:cNvPr id="23609" name="Freeform 56"/>
            <p:cNvSpPr>
              <a:spLocks/>
            </p:cNvSpPr>
            <p:nvPr/>
          </p:nvSpPr>
          <p:spPr bwMode="auto">
            <a:xfrm>
              <a:off x="1692" y="2433"/>
              <a:ext cx="290" cy="337"/>
            </a:xfrm>
            <a:custGeom>
              <a:avLst/>
              <a:gdLst>
                <a:gd name="T0" fmla="*/ 0 w 872"/>
                <a:gd name="T1" fmla="*/ 0 h 1009"/>
                <a:gd name="T2" fmla="*/ 0 w 872"/>
                <a:gd name="T3" fmla="*/ 0 h 1009"/>
                <a:gd name="T4" fmla="*/ 0 w 872"/>
                <a:gd name="T5" fmla="*/ 0 h 1009"/>
                <a:gd name="T6" fmla="*/ 0 w 872"/>
                <a:gd name="T7" fmla="*/ 0 h 1009"/>
                <a:gd name="T8" fmla="*/ 0 w 872"/>
                <a:gd name="T9" fmla="*/ 0 h 1009"/>
                <a:gd name="T10" fmla="*/ 0 w 872"/>
                <a:gd name="T11" fmla="*/ 0 h 1009"/>
                <a:gd name="T12" fmla="*/ 0 w 872"/>
                <a:gd name="T13" fmla="*/ 0 h 1009"/>
                <a:gd name="T14" fmla="*/ 0 w 872"/>
                <a:gd name="T15" fmla="*/ 0 h 1009"/>
                <a:gd name="T16" fmla="*/ 0 w 872"/>
                <a:gd name="T17" fmla="*/ 0 h 1009"/>
                <a:gd name="T18" fmla="*/ 0 w 872"/>
                <a:gd name="T19" fmla="*/ 0 h 1009"/>
                <a:gd name="T20" fmla="*/ 0 w 872"/>
                <a:gd name="T21" fmla="*/ 0 h 1009"/>
                <a:gd name="T22" fmla="*/ 0 w 872"/>
                <a:gd name="T23" fmla="*/ 0 h 1009"/>
                <a:gd name="T24" fmla="*/ 0 w 872"/>
                <a:gd name="T25" fmla="*/ 0 h 1009"/>
                <a:gd name="T26" fmla="*/ 0 w 872"/>
                <a:gd name="T27" fmla="*/ 0 h 1009"/>
                <a:gd name="T28" fmla="*/ 0 w 872"/>
                <a:gd name="T29" fmla="*/ 0 h 1009"/>
                <a:gd name="T30" fmla="*/ 0 w 872"/>
                <a:gd name="T31" fmla="*/ 0 h 1009"/>
                <a:gd name="T32" fmla="*/ 0 w 872"/>
                <a:gd name="T33" fmla="*/ 0 h 1009"/>
                <a:gd name="T34" fmla="*/ 0 w 872"/>
                <a:gd name="T35" fmla="*/ 0 h 1009"/>
                <a:gd name="T36" fmla="*/ 0 w 872"/>
                <a:gd name="T37" fmla="*/ 0 h 1009"/>
                <a:gd name="T38" fmla="*/ 0 w 872"/>
                <a:gd name="T39" fmla="*/ 0 h 1009"/>
                <a:gd name="T40" fmla="*/ 0 w 872"/>
                <a:gd name="T41" fmla="*/ 0 h 1009"/>
                <a:gd name="T42" fmla="*/ 0 w 872"/>
                <a:gd name="T43" fmla="*/ 0 h 1009"/>
                <a:gd name="T44" fmla="*/ 0 w 872"/>
                <a:gd name="T45" fmla="*/ 0 h 1009"/>
                <a:gd name="T46" fmla="*/ 0 w 872"/>
                <a:gd name="T47" fmla="*/ 0 h 1009"/>
                <a:gd name="T48" fmla="*/ 0 w 872"/>
                <a:gd name="T49" fmla="*/ 0 h 1009"/>
                <a:gd name="T50" fmla="*/ 0 w 872"/>
                <a:gd name="T51" fmla="*/ 0 h 1009"/>
                <a:gd name="T52" fmla="*/ 0 w 872"/>
                <a:gd name="T53" fmla="*/ 0 h 1009"/>
                <a:gd name="T54" fmla="*/ 0 w 872"/>
                <a:gd name="T55" fmla="*/ 0 h 1009"/>
                <a:gd name="T56" fmla="*/ 0 w 872"/>
                <a:gd name="T57" fmla="*/ 0 h 1009"/>
                <a:gd name="T58" fmla="*/ 0 w 872"/>
                <a:gd name="T59" fmla="*/ 0 h 1009"/>
                <a:gd name="T60" fmla="*/ 0 w 872"/>
                <a:gd name="T61" fmla="*/ 0 h 1009"/>
                <a:gd name="T62" fmla="*/ 0 w 872"/>
                <a:gd name="T63" fmla="*/ 0 h 1009"/>
                <a:gd name="T64" fmla="*/ 0 w 872"/>
                <a:gd name="T65" fmla="*/ 0 h 1009"/>
                <a:gd name="T66" fmla="*/ 0 w 872"/>
                <a:gd name="T67" fmla="*/ 0 h 1009"/>
                <a:gd name="T68" fmla="*/ 0 w 872"/>
                <a:gd name="T69" fmla="*/ 0 h 1009"/>
                <a:gd name="T70" fmla="*/ 0 w 872"/>
                <a:gd name="T71" fmla="*/ 0 h 1009"/>
                <a:gd name="T72" fmla="*/ 0 w 872"/>
                <a:gd name="T73" fmla="*/ 0 h 1009"/>
                <a:gd name="T74" fmla="*/ 0 w 872"/>
                <a:gd name="T75" fmla="*/ 0 h 1009"/>
                <a:gd name="T76" fmla="*/ 0 w 872"/>
                <a:gd name="T77" fmla="*/ 0 h 1009"/>
                <a:gd name="T78" fmla="*/ 0 w 872"/>
                <a:gd name="T79" fmla="*/ 0 h 1009"/>
                <a:gd name="T80" fmla="*/ 0 w 872"/>
                <a:gd name="T81" fmla="*/ 0 h 1009"/>
                <a:gd name="T82" fmla="*/ 0 w 872"/>
                <a:gd name="T83" fmla="*/ 0 h 1009"/>
                <a:gd name="T84" fmla="*/ 0 w 872"/>
                <a:gd name="T85" fmla="*/ 0 h 1009"/>
                <a:gd name="T86" fmla="*/ 0 w 872"/>
                <a:gd name="T87" fmla="*/ 0 h 1009"/>
                <a:gd name="T88" fmla="*/ 0 w 872"/>
                <a:gd name="T89" fmla="*/ 0 h 1009"/>
                <a:gd name="T90" fmla="*/ 0 w 872"/>
                <a:gd name="T91" fmla="*/ 0 h 1009"/>
                <a:gd name="T92" fmla="*/ 0 w 872"/>
                <a:gd name="T93" fmla="*/ 0 h 1009"/>
                <a:gd name="T94" fmla="*/ 0 w 872"/>
                <a:gd name="T95" fmla="*/ 0 h 10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2"/>
                <a:gd name="T145" fmla="*/ 0 h 1009"/>
                <a:gd name="T146" fmla="*/ 872 w 872"/>
                <a:gd name="T147" fmla="*/ 1009 h 10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2" h="1009">
                  <a:moveTo>
                    <a:pt x="546" y="95"/>
                  </a:moveTo>
                  <a:lnTo>
                    <a:pt x="506" y="136"/>
                  </a:lnTo>
                  <a:lnTo>
                    <a:pt x="451" y="150"/>
                  </a:lnTo>
                  <a:lnTo>
                    <a:pt x="410" y="191"/>
                  </a:lnTo>
                  <a:lnTo>
                    <a:pt x="368" y="218"/>
                  </a:lnTo>
                  <a:lnTo>
                    <a:pt x="342" y="286"/>
                  </a:lnTo>
                  <a:lnTo>
                    <a:pt x="300" y="341"/>
                  </a:lnTo>
                  <a:lnTo>
                    <a:pt x="219" y="422"/>
                  </a:lnTo>
                  <a:lnTo>
                    <a:pt x="164" y="477"/>
                  </a:lnTo>
                  <a:lnTo>
                    <a:pt x="136" y="518"/>
                  </a:lnTo>
                  <a:lnTo>
                    <a:pt x="96" y="586"/>
                  </a:lnTo>
                  <a:lnTo>
                    <a:pt x="41" y="641"/>
                  </a:lnTo>
                  <a:lnTo>
                    <a:pt x="28" y="696"/>
                  </a:lnTo>
                  <a:lnTo>
                    <a:pt x="0" y="737"/>
                  </a:lnTo>
                  <a:lnTo>
                    <a:pt x="0" y="818"/>
                  </a:lnTo>
                  <a:lnTo>
                    <a:pt x="0" y="873"/>
                  </a:lnTo>
                  <a:lnTo>
                    <a:pt x="28" y="900"/>
                  </a:lnTo>
                  <a:lnTo>
                    <a:pt x="55" y="941"/>
                  </a:lnTo>
                  <a:lnTo>
                    <a:pt x="96" y="982"/>
                  </a:lnTo>
                  <a:lnTo>
                    <a:pt x="191" y="996"/>
                  </a:lnTo>
                  <a:lnTo>
                    <a:pt x="314" y="1009"/>
                  </a:lnTo>
                  <a:lnTo>
                    <a:pt x="342" y="1009"/>
                  </a:lnTo>
                  <a:lnTo>
                    <a:pt x="519" y="873"/>
                  </a:lnTo>
                  <a:lnTo>
                    <a:pt x="627" y="845"/>
                  </a:lnTo>
                  <a:lnTo>
                    <a:pt x="669" y="832"/>
                  </a:lnTo>
                  <a:lnTo>
                    <a:pt x="723" y="750"/>
                  </a:lnTo>
                  <a:lnTo>
                    <a:pt x="723" y="696"/>
                  </a:lnTo>
                  <a:lnTo>
                    <a:pt x="764" y="641"/>
                  </a:lnTo>
                  <a:lnTo>
                    <a:pt x="778" y="586"/>
                  </a:lnTo>
                  <a:lnTo>
                    <a:pt x="819" y="518"/>
                  </a:lnTo>
                  <a:lnTo>
                    <a:pt x="819" y="463"/>
                  </a:lnTo>
                  <a:lnTo>
                    <a:pt x="846" y="369"/>
                  </a:lnTo>
                  <a:lnTo>
                    <a:pt x="872" y="314"/>
                  </a:lnTo>
                  <a:lnTo>
                    <a:pt x="872" y="246"/>
                  </a:lnTo>
                  <a:lnTo>
                    <a:pt x="846" y="205"/>
                  </a:lnTo>
                  <a:lnTo>
                    <a:pt x="833" y="150"/>
                  </a:lnTo>
                  <a:lnTo>
                    <a:pt x="819" y="136"/>
                  </a:lnTo>
                  <a:lnTo>
                    <a:pt x="778" y="110"/>
                  </a:lnTo>
                  <a:lnTo>
                    <a:pt x="737" y="95"/>
                  </a:lnTo>
                  <a:lnTo>
                    <a:pt x="710" y="95"/>
                  </a:lnTo>
                  <a:lnTo>
                    <a:pt x="695" y="55"/>
                  </a:lnTo>
                  <a:lnTo>
                    <a:pt x="682" y="14"/>
                  </a:lnTo>
                  <a:lnTo>
                    <a:pt x="669" y="0"/>
                  </a:lnTo>
                  <a:lnTo>
                    <a:pt x="627" y="0"/>
                  </a:lnTo>
                  <a:lnTo>
                    <a:pt x="614" y="0"/>
                  </a:lnTo>
                  <a:lnTo>
                    <a:pt x="559" y="14"/>
                  </a:lnTo>
                  <a:lnTo>
                    <a:pt x="532" y="82"/>
                  </a:lnTo>
                  <a:lnTo>
                    <a:pt x="546" y="95"/>
                  </a:lnTo>
                  <a:close/>
                </a:path>
              </a:pathLst>
            </a:custGeom>
            <a:solidFill>
              <a:srgbClr val="FFFFFF"/>
            </a:solidFill>
            <a:ln w="9525">
              <a:noFill/>
              <a:round/>
              <a:headEnd/>
              <a:tailEnd/>
            </a:ln>
          </p:spPr>
          <p:txBody>
            <a:bodyPr/>
            <a:lstStyle/>
            <a:p>
              <a:endParaRPr lang="en-US"/>
            </a:p>
          </p:txBody>
        </p:sp>
        <p:sp>
          <p:nvSpPr>
            <p:cNvPr id="23610" name="Freeform 57"/>
            <p:cNvSpPr>
              <a:spLocks/>
            </p:cNvSpPr>
            <p:nvPr/>
          </p:nvSpPr>
          <p:spPr bwMode="auto">
            <a:xfrm>
              <a:off x="1692" y="2433"/>
              <a:ext cx="290" cy="337"/>
            </a:xfrm>
            <a:custGeom>
              <a:avLst/>
              <a:gdLst>
                <a:gd name="T0" fmla="*/ 0 w 872"/>
                <a:gd name="T1" fmla="*/ 0 h 1009"/>
                <a:gd name="T2" fmla="*/ 0 w 872"/>
                <a:gd name="T3" fmla="*/ 0 h 1009"/>
                <a:gd name="T4" fmla="*/ 0 w 872"/>
                <a:gd name="T5" fmla="*/ 0 h 1009"/>
                <a:gd name="T6" fmla="*/ 0 w 872"/>
                <a:gd name="T7" fmla="*/ 0 h 1009"/>
                <a:gd name="T8" fmla="*/ 0 w 872"/>
                <a:gd name="T9" fmla="*/ 0 h 1009"/>
                <a:gd name="T10" fmla="*/ 0 w 872"/>
                <a:gd name="T11" fmla="*/ 0 h 1009"/>
                <a:gd name="T12" fmla="*/ 0 w 872"/>
                <a:gd name="T13" fmla="*/ 0 h 1009"/>
                <a:gd name="T14" fmla="*/ 0 w 872"/>
                <a:gd name="T15" fmla="*/ 0 h 1009"/>
                <a:gd name="T16" fmla="*/ 0 w 872"/>
                <a:gd name="T17" fmla="*/ 0 h 1009"/>
                <a:gd name="T18" fmla="*/ 0 w 872"/>
                <a:gd name="T19" fmla="*/ 0 h 1009"/>
                <a:gd name="T20" fmla="*/ 0 w 872"/>
                <a:gd name="T21" fmla="*/ 0 h 1009"/>
                <a:gd name="T22" fmla="*/ 0 w 872"/>
                <a:gd name="T23" fmla="*/ 0 h 1009"/>
                <a:gd name="T24" fmla="*/ 0 w 872"/>
                <a:gd name="T25" fmla="*/ 0 h 1009"/>
                <a:gd name="T26" fmla="*/ 0 w 872"/>
                <a:gd name="T27" fmla="*/ 0 h 1009"/>
                <a:gd name="T28" fmla="*/ 0 w 872"/>
                <a:gd name="T29" fmla="*/ 0 h 1009"/>
                <a:gd name="T30" fmla="*/ 0 w 872"/>
                <a:gd name="T31" fmla="*/ 0 h 1009"/>
                <a:gd name="T32" fmla="*/ 0 w 872"/>
                <a:gd name="T33" fmla="*/ 0 h 1009"/>
                <a:gd name="T34" fmla="*/ 0 w 872"/>
                <a:gd name="T35" fmla="*/ 0 h 1009"/>
                <a:gd name="T36" fmla="*/ 0 w 872"/>
                <a:gd name="T37" fmla="*/ 0 h 1009"/>
                <a:gd name="T38" fmla="*/ 0 w 872"/>
                <a:gd name="T39" fmla="*/ 0 h 1009"/>
                <a:gd name="T40" fmla="*/ 0 w 872"/>
                <a:gd name="T41" fmla="*/ 0 h 1009"/>
                <a:gd name="T42" fmla="*/ 0 w 872"/>
                <a:gd name="T43" fmla="*/ 0 h 1009"/>
                <a:gd name="T44" fmla="*/ 0 w 872"/>
                <a:gd name="T45" fmla="*/ 0 h 1009"/>
                <a:gd name="T46" fmla="*/ 0 w 872"/>
                <a:gd name="T47" fmla="*/ 0 h 1009"/>
                <a:gd name="T48" fmla="*/ 0 w 872"/>
                <a:gd name="T49" fmla="*/ 0 h 1009"/>
                <a:gd name="T50" fmla="*/ 0 w 872"/>
                <a:gd name="T51" fmla="*/ 0 h 1009"/>
                <a:gd name="T52" fmla="*/ 0 w 872"/>
                <a:gd name="T53" fmla="*/ 0 h 1009"/>
                <a:gd name="T54" fmla="*/ 0 w 872"/>
                <a:gd name="T55" fmla="*/ 0 h 1009"/>
                <a:gd name="T56" fmla="*/ 0 w 872"/>
                <a:gd name="T57" fmla="*/ 0 h 1009"/>
                <a:gd name="T58" fmla="*/ 0 w 872"/>
                <a:gd name="T59" fmla="*/ 0 h 1009"/>
                <a:gd name="T60" fmla="*/ 0 w 872"/>
                <a:gd name="T61" fmla="*/ 0 h 1009"/>
                <a:gd name="T62" fmla="*/ 0 w 872"/>
                <a:gd name="T63" fmla="*/ 0 h 1009"/>
                <a:gd name="T64" fmla="*/ 0 w 872"/>
                <a:gd name="T65" fmla="*/ 0 h 1009"/>
                <a:gd name="T66" fmla="*/ 0 w 872"/>
                <a:gd name="T67" fmla="*/ 0 h 1009"/>
                <a:gd name="T68" fmla="*/ 0 w 872"/>
                <a:gd name="T69" fmla="*/ 0 h 1009"/>
                <a:gd name="T70" fmla="*/ 0 w 872"/>
                <a:gd name="T71" fmla="*/ 0 h 1009"/>
                <a:gd name="T72" fmla="*/ 0 w 872"/>
                <a:gd name="T73" fmla="*/ 0 h 1009"/>
                <a:gd name="T74" fmla="*/ 0 w 872"/>
                <a:gd name="T75" fmla="*/ 0 h 1009"/>
                <a:gd name="T76" fmla="*/ 0 w 872"/>
                <a:gd name="T77" fmla="*/ 0 h 1009"/>
                <a:gd name="T78" fmla="*/ 0 w 872"/>
                <a:gd name="T79" fmla="*/ 0 h 1009"/>
                <a:gd name="T80" fmla="*/ 0 w 872"/>
                <a:gd name="T81" fmla="*/ 0 h 1009"/>
                <a:gd name="T82" fmla="*/ 0 w 872"/>
                <a:gd name="T83" fmla="*/ 0 h 1009"/>
                <a:gd name="T84" fmla="*/ 0 w 872"/>
                <a:gd name="T85" fmla="*/ 0 h 1009"/>
                <a:gd name="T86" fmla="*/ 0 w 872"/>
                <a:gd name="T87" fmla="*/ 0 h 1009"/>
                <a:gd name="T88" fmla="*/ 0 w 872"/>
                <a:gd name="T89" fmla="*/ 0 h 1009"/>
                <a:gd name="T90" fmla="*/ 0 w 872"/>
                <a:gd name="T91" fmla="*/ 0 h 1009"/>
                <a:gd name="T92" fmla="*/ 0 w 872"/>
                <a:gd name="T93" fmla="*/ 0 h 1009"/>
                <a:gd name="T94" fmla="*/ 0 w 872"/>
                <a:gd name="T95" fmla="*/ 0 h 10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2"/>
                <a:gd name="T145" fmla="*/ 0 h 1009"/>
                <a:gd name="T146" fmla="*/ 872 w 872"/>
                <a:gd name="T147" fmla="*/ 1009 h 10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2" h="1009">
                  <a:moveTo>
                    <a:pt x="546" y="95"/>
                  </a:moveTo>
                  <a:lnTo>
                    <a:pt x="506" y="136"/>
                  </a:lnTo>
                  <a:lnTo>
                    <a:pt x="451" y="150"/>
                  </a:lnTo>
                  <a:lnTo>
                    <a:pt x="410" y="191"/>
                  </a:lnTo>
                  <a:lnTo>
                    <a:pt x="368" y="218"/>
                  </a:lnTo>
                  <a:lnTo>
                    <a:pt x="342" y="286"/>
                  </a:lnTo>
                  <a:lnTo>
                    <a:pt x="300" y="341"/>
                  </a:lnTo>
                  <a:lnTo>
                    <a:pt x="219" y="422"/>
                  </a:lnTo>
                  <a:lnTo>
                    <a:pt x="164" y="477"/>
                  </a:lnTo>
                  <a:lnTo>
                    <a:pt x="136" y="518"/>
                  </a:lnTo>
                  <a:lnTo>
                    <a:pt x="96" y="586"/>
                  </a:lnTo>
                  <a:lnTo>
                    <a:pt x="41" y="641"/>
                  </a:lnTo>
                  <a:lnTo>
                    <a:pt x="28" y="696"/>
                  </a:lnTo>
                  <a:lnTo>
                    <a:pt x="0" y="737"/>
                  </a:lnTo>
                  <a:lnTo>
                    <a:pt x="0" y="818"/>
                  </a:lnTo>
                  <a:lnTo>
                    <a:pt x="0" y="873"/>
                  </a:lnTo>
                  <a:lnTo>
                    <a:pt x="28" y="900"/>
                  </a:lnTo>
                  <a:lnTo>
                    <a:pt x="55" y="941"/>
                  </a:lnTo>
                  <a:lnTo>
                    <a:pt x="96" y="982"/>
                  </a:lnTo>
                  <a:lnTo>
                    <a:pt x="191" y="996"/>
                  </a:lnTo>
                  <a:lnTo>
                    <a:pt x="314" y="1009"/>
                  </a:lnTo>
                  <a:lnTo>
                    <a:pt x="342" y="1009"/>
                  </a:lnTo>
                  <a:lnTo>
                    <a:pt x="519" y="873"/>
                  </a:lnTo>
                  <a:lnTo>
                    <a:pt x="627" y="845"/>
                  </a:lnTo>
                  <a:lnTo>
                    <a:pt x="669" y="832"/>
                  </a:lnTo>
                  <a:lnTo>
                    <a:pt x="723" y="750"/>
                  </a:lnTo>
                  <a:lnTo>
                    <a:pt x="723" y="696"/>
                  </a:lnTo>
                  <a:lnTo>
                    <a:pt x="764" y="641"/>
                  </a:lnTo>
                  <a:lnTo>
                    <a:pt x="778" y="586"/>
                  </a:lnTo>
                  <a:lnTo>
                    <a:pt x="819" y="518"/>
                  </a:lnTo>
                  <a:lnTo>
                    <a:pt x="819" y="463"/>
                  </a:lnTo>
                  <a:lnTo>
                    <a:pt x="846" y="369"/>
                  </a:lnTo>
                  <a:lnTo>
                    <a:pt x="872" y="314"/>
                  </a:lnTo>
                  <a:lnTo>
                    <a:pt x="872" y="246"/>
                  </a:lnTo>
                  <a:lnTo>
                    <a:pt x="846" y="205"/>
                  </a:lnTo>
                  <a:lnTo>
                    <a:pt x="833" y="150"/>
                  </a:lnTo>
                  <a:lnTo>
                    <a:pt x="819" y="136"/>
                  </a:lnTo>
                  <a:lnTo>
                    <a:pt x="778" y="110"/>
                  </a:lnTo>
                  <a:lnTo>
                    <a:pt x="737" y="95"/>
                  </a:lnTo>
                  <a:lnTo>
                    <a:pt x="710" y="95"/>
                  </a:lnTo>
                  <a:lnTo>
                    <a:pt x="695" y="55"/>
                  </a:lnTo>
                  <a:lnTo>
                    <a:pt x="682" y="14"/>
                  </a:lnTo>
                  <a:lnTo>
                    <a:pt x="669" y="0"/>
                  </a:lnTo>
                  <a:lnTo>
                    <a:pt x="627" y="0"/>
                  </a:lnTo>
                  <a:lnTo>
                    <a:pt x="614" y="0"/>
                  </a:lnTo>
                  <a:lnTo>
                    <a:pt x="559" y="14"/>
                  </a:lnTo>
                  <a:lnTo>
                    <a:pt x="532" y="82"/>
                  </a:lnTo>
                  <a:lnTo>
                    <a:pt x="546" y="95"/>
                  </a:lnTo>
                </a:path>
              </a:pathLst>
            </a:custGeom>
            <a:noFill/>
            <a:ln w="0">
              <a:solidFill>
                <a:srgbClr val="000000"/>
              </a:solidFill>
              <a:round/>
              <a:headEnd/>
              <a:tailEnd/>
            </a:ln>
          </p:spPr>
          <p:txBody>
            <a:bodyPr/>
            <a:lstStyle/>
            <a:p>
              <a:endParaRPr lang="en-US"/>
            </a:p>
          </p:txBody>
        </p:sp>
        <p:sp>
          <p:nvSpPr>
            <p:cNvPr id="23611" name="Freeform 58"/>
            <p:cNvSpPr>
              <a:spLocks/>
            </p:cNvSpPr>
            <p:nvPr/>
          </p:nvSpPr>
          <p:spPr bwMode="auto">
            <a:xfrm>
              <a:off x="1692" y="2433"/>
              <a:ext cx="290" cy="337"/>
            </a:xfrm>
            <a:custGeom>
              <a:avLst/>
              <a:gdLst>
                <a:gd name="T0" fmla="*/ 0 w 872"/>
                <a:gd name="T1" fmla="*/ 0 h 1009"/>
                <a:gd name="T2" fmla="*/ 0 w 872"/>
                <a:gd name="T3" fmla="*/ 0 h 1009"/>
                <a:gd name="T4" fmla="*/ 0 w 872"/>
                <a:gd name="T5" fmla="*/ 0 h 1009"/>
                <a:gd name="T6" fmla="*/ 0 w 872"/>
                <a:gd name="T7" fmla="*/ 0 h 1009"/>
                <a:gd name="T8" fmla="*/ 0 w 872"/>
                <a:gd name="T9" fmla="*/ 0 h 1009"/>
                <a:gd name="T10" fmla="*/ 0 w 872"/>
                <a:gd name="T11" fmla="*/ 0 h 1009"/>
                <a:gd name="T12" fmla="*/ 0 w 872"/>
                <a:gd name="T13" fmla="*/ 0 h 1009"/>
                <a:gd name="T14" fmla="*/ 0 w 872"/>
                <a:gd name="T15" fmla="*/ 0 h 1009"/>
                <a:gd name="T16" fmla="*/ 0 w 872"/>
                <a:gd name="T17" fmla="*/ 0 h 1009"/>
                <a:gd name="T18" fmla="*/ 0 w 872"/>
                <a:gd name="T19" fmla="*/ 0 h 1009"/>
                <a:gd name="T20" fmla="*/ 0 w 872"/>
                <a:gd name="T21" fmla="*/ 0 h 1009"/>
                <a:gd name="T22" fmla="*/ 0 w 872"/>
                <a:gd name="T23" fmla="*/ 0 h 1009"/>
                <a:gd name="T24" fmla="*/ 0 w 872"/>
                <a:gd name="T25" fmla="*/ 0 h 1009"/>
                <a:gd name="T26" fmla="*/ 0 w 872"/>
                <a:gd name="T27" fmla="*/ 0 h 1009"/>
                <a:gd name="T28" fmla="*/ 0 w 872"/>
                <a:gd name="T29" fmla="*/ 0 h 1009"/>
                <a:gd name="T30" fmla="*/ 0 w 872"/>
                <a:gd name="T31" fmla="*/ 0 h 1009"/>
                <a:gd name="T32" fmla="*/ 0 w 872"/>
                <a:gd name="T33" fmla="*/ 0 h 1009"/>
                <a:gd name="T34" fmla="*/ 0 w 872"/>
                <a:gd name="T35" fmla="*/ 0 h 1009"/>
                <a:gd name="T36" fmla="*/ 0 w 872"/>
                <a:gd name="T37" fmla="*/ 0 h 1009"/>
                <a:gd name="T38" fmla="*/ 0 w 872"/>
                <a:gd name="T39" fmla="*/ 0 h 1009"/>
                <a:gd name="T40" fmla="*/ 0 w 872"/>
                <a:gd name="T41" fmla="*/ 0 h 1009"/>
                <a:gd name="T42" fmla="*/ 0 w 872"/>
                <a:gd name="T43" fmla="*/ 0 h 1009"/>
                <a:gd name="T44" fmla="*/ 0 w 872"/>
                <a:gd name="T45" fmla="*/ 0 h 1009"/>
                <a:gd name="T46" fmla="*/ 0 w 872"/>
                <a:gd name="T47" fmla="*/ 0 h 1009"/>
                <a:gd name="T48" fmla="*/ 0 w 872"/>
                <a:gd name="T49" fmla="*/ 0 h 1009"/>
                <a:gd name="T50" fmla="*/ 0 w 872"/>
                <a:gd name="T51" fmla="*/ 0 h 1009"/>
                <a:gd name="T52" fmla="*/ 0 w 872"/>
                <a:gd name="T53" fmla="*/ 0 h 1009"/>
                <a:gd name="T54" fmla="*/ 0 w 872"/>
                <a:gd name="T55" fmla="*/ 0 h 1009"/>
                <a:gd name="T56" fmla="*/ 0 w 872"/>
                <a:gd name="T57" fmla="*/ 0 h 1009"/>
                <a:gd name="T58" fmla="*/ 0 w 872"/>
                <a:gd name="T59" fmla="*/ 0 h 1009"/>
                <a:gd name="T60" fmla="*/ 0 w 872"/>
                <a:gd name="T61" fmla="*/ 0 h 1009"/>
                <a:gd name="T62" fmla="*/ 0 w 872"/>
                <a:gd name="T63" fmla="*/ 0 h 1009"/>
                <a:gd name="T64" fmla="*/ 0 w 872"/>
                <a:gd name="T65" fmla="*/ 0 h 1009"/>
                <a:gd name="T66" fmla="*/ 0 w 872"/>
                <a:gd name="T67" fmla="*/ 0 h 1009"/>
                <a:gd name="T68" fmla="*/ 0 w 872"/>
                <a:gd name="T69" fmla="*/ 0 h 1009"/>
                <a:gd name="T70" fmla="*/ 0 w 872"/>
                <a:gd name="T71" fmla="*/ 0 h 1009"/>
                <a:gd name="T72" fmla="*/ 0 w 872"/>
                <a:gd name="T73" fmla="*/ 0 h 1009"/>
                <a:gd name="T74" fmla="*/ 0 w 872"/>
                <a:gd name="T75" fmla="*/ 0 h 1009"/>
                <a:gd name="T76" fmla="*/ 0 w 872"/>
                <a:gd name="T77" fmla="*/ 0 h 1009"/>
                <a:gd name="T78" fmla="*/ 0 w 872"/>
                <a:gd name="T79" fmla="*/ 0 h 1009"/>
                <a:gd name="T80" fmla="*/ 0 w 872"/>
                <a:gd name="T81" fmla="*/ 0 h 1009"/>
                <a:gd name="T82" fmla="*/ 0 w 872"/>
                <a:gd name="T83" fmla="*/ 0 h 1009"/>
                <a:gd name="T84" fmla="*/ 0 w 872"/>
                <a:gd name="T85" fmla="*/ 0 h 1009"/>
                <a:gd name="T86" fmla="*/ 0 w 872"/>
                <a:gd name="T87" fmla="*/ 0 h 1009"/>
                <a:gd name="T88" fmla="*/ 0 w 872"/>
                <a:gd name="T89" fmla="*/ 0 h 1009"/>
                <a:gd name="T90" fmla="*/ 0 w 872"/>
                <a:gd name="T91" fmla="*/ 0 h 1009"/>
                <a:gd name="T92" fmla="*/ 0 w 872"/>
                <a:gd name="T93" fmla="*/ 0 h 1009"/>
                <a:gd name="T94" fmla="*/ 0 w 872"/>
                <a:gd name="T95" fmla="*/ 0 h 10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72"/>
                <a:gd name="T145" fmla="*/ 0 h 1009"/>
                <a:gd name="T146" fmla="*/ 872 w 872"/>
                <a:gd name="T147" fmla="*/ 1009 h 10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72" h="1009">
                  <a:moveTo>
                    <a:pt x="546" y="95"/>
                  </a:moveTo>
                  <a:lnTo>
                    <a:pt x="506" y="136"/>
                  </a:lnTo>
                  <a:lnTo>
                    <a:pt x="451" y="150"/>
                  </a:lnTo>
                  <a:lnTo>
                    <a:pt x="410" y="191"/>
                  </a:lnTo>
                  <a:lnTo>
                    <a:pt x="368" y="218"/>
                  </a:lnTo>
                  <a:lnTo>
                    <a:pt x="342" y="286"/>
                  </a:lnTo>
                  <a:lnTo>
                    <a:pt x="300" y="341"/>
                  </a:lnTo>
                  <a:lnTo>
                    <a:pt x="219" y="422"/>
                  </a:lnTo>
                  <a:lnTo>
                    <a:pt x="164" y="477"/>
                  </a:lnTo>
                  <a:lnTo>
                    <a:pt x="136" y="518"/>
                  </a:lnTo>
                  <a:lnTo>
                    <a:pt x="96" y="586"/>
                  </a:lnTo>
                  <a:lnTo>
                    <a:pt x="41" y="641"/>
                  </a:lnTo>
                  <a:lnTo>
                    <a:pt x="28" y="696"/>
                  </a:lnTo>
                  <a:lnTo>
                    <a:pt x="0" y="737"/>
                  </a:lnTo>
                  <a:lnTo>
                    <a:pt x="0" y="818"/>
                  </a:lnTo>
                  <a:lnTo>
                    <a:pt x="0" y="873"/>
                  </a:lnTo>
                  <a:lnTo>
                    <a:pt x="28" y="900"/>
                  </a:lnTo>
                  <a:lnTo>
                    <a:pt x="55" y="941"/>
                  </a:lnTo>
                  <a:lnTo>
                    <a:pt x="96" y="982"/>
                  </a:lnTo>
                  <a:lnTo>
                    <a:pt x="191" y="996"/>
                  </a:lnTo>
                  <a:lnTo>
                    <a:pt x="314" y="1009"/>
                  </a:lnTo>
                  <a:lnTo>
                    <a:pt x="342" y="1009"/>
                  </a:lnTo>
                  <a:lnTo>
                    <a:pt x="519" y="873"/>
                  </a:lnTo>
                  <a:lnTo>
                    <a:pt x="627" y="845"/>
                  </a:lnTo>
                  <a:lnTo>
                    <a:pt x="669" y="832"/>
                  </a:lnTo>
                  <a:lnTo>
                    <a:pt x="723" y="750"/>
                  </a:lnTo>
                  <a:lnTo>
                    <a:pt x="723" y="696"/>
                  </a:lnTo>
                  <a:lnTo>
                    <a:pt x="764" y="641"/>
                  </a:lnTo>
                  <a:lnTo>
                    <a:pt x="778" y="586"/>
                  </a:lnTo>
                  <a:lnTo>
                    <a:pt x="819" y="518"/>
                  </a:lnTo>
                  <a:lnTo>
                    <a:pt x="819" y="463"/>
                  </a:lnTo>
                  <a:lnTo>
                    <a:pt x="846" y="369"/>
                  </a:lnTo>
                  <a:lnTo>
                    <a:pt x="872" y="314"/>
                  </a:lnTo>
                  <a:lnTo>
                    <a:pt x="872" y="246"/>
                  </a:lnTo>
                  <a:lnTo>
                    <a:pt x="846" y="205"/>
                  </a:lnTo>
                  <a:lnTo>
                    <a:pt x="833" y="150"/>
                  </a:lnTo>
                  <a:lnTo>
                    <a:pt x="819" y="136"/>
                  </a:lnTo>
                  <a:lnTo>
                    <a:pt x="778" y="110"/>
                  </a:lnTo>
                  <a:lnTo>
                    <a:pt x="737" y="95"/>
                  </a:lnTo>
                  <a:lnTo>
                    <a:pt x="710" y="95"/>
                  </a:lnTo>
                  <a:lnTo>
                    <a:pt x="695" y="55"/>
                  </a:lnTo>
                  <a:lnTo>
                    <a:pt x="682" y="14"/>
                  </a:lnTo>
                  <a:lnTo>
                    <a:pt x="669" y="0"/>
                  </a:lnTo>
                  <a:lnTo>
                    <a:pt x="627" y="0"/>
                  </a:lnTo>
                  <a:lnTo>
                    <a:pt x="614" y="0"/>
                  </a:lnTo>
                  <a:lnTo>
                    <a:pt x="559" y="14"/>
                  </a:lnTo>
                  <a:lnTo>
                    <a:pt x="532" y="82"/>
                  </a:lnTo>
                  <a:lnTo>
                    <a:pt x="546" y="95"/>
                  </a:lnTo>
                </a:path>
              </a:pathLst>
            </a:custGeom>
            <a:noFill/>
            <a:ln w="0">
              <a:solidFill>
                <a:srgbClr val="000000"/>
              </a:solidFill>
              <a:round/>
              <a:headEnd/>
              <a:tailEnd/>
            </a:ln>
          </p:spPr>
          <p:txBody>
            <a:bodyPr/>
            <a:lstStyle/>
            <a:p>
              <a:endParaRPr lang="en-US"/>
            </a:p>
          </p:txBody>
        </p:sp>
        <p:sp>
          <p:nvSpPr>
            <p:cNvPr id="23612" name="Freeform 59"/>
            <p:cNvSpPr>
              <a:spLocks/>
            </p:cNvSpPr>
            <p:nvPr/>
          </p:nvSpPr>
          <p:spPr bwMode="auto">
            <a:xfrm>
              <a:off x="2092" y="2424"/>
              <a:ext cx="181" cy="287"/>
            </a:xfrm>
            <a:custGeom>
              <a:avLst/>
              <a:gdLst>
                <a:gd name="T0" fmla="*/ 0 w 544"/>
                <a:gd name="T1" fmla="*/ 0 h 860"/>
                <a:gd name="T2" fmla="*/ 0 w 544"/>
                <a:gd name="T3" fmla="*/ 0 h 860"/>
                <a:gd name="T4" fmla="*/ 0 w 544"/>
                <a:gd name="T5" fmla="*/ 0 h 860"/>
                <a:gd name="T6" fmla="*/ 0 w 544"/>
                <a:gd name="T7" fmla="*/ 0 h 860"/>
                <a:gd name="T8" fmla="*/ 0 w 544"/>
                <a:gd name="T9" fmla="*/ 0 h 860"/>
                <a:gd name="T10" fmla="*/ 0 w 544"/>
                <a:gd name="T11" fmla="*/ 0 h 860"/>
                <a:gd name="T12" fmla="*/ 0 w 544"/>
                <a:gd name="T13" fmla="*/ 0 h 860"/>
                <a:gd name="T14" fmla="*/ 0 w 544"/>
                <a:gd name="T15" fmla="*/ 0 h 860"/>
                <a:gd name="T16" fmla="*/ 0 w 544"/>
                <a:gd name="T17" fmla="*/ 0 h 860"/>
                <a:gd name="T18" fmla="*/ 0 w 544"/>
                <a:gd name="T19" fmla="*/ 0 h 860"/>
                <a:gd name="T20" fmla="*/ 0 w 544"/>
                <a:gd name="T21" fmla="*/ 0 h 860"/>
                <a:gd name="T22" fmla="*/ 0 w 544"/>
                <a:gd name="T23" fmla="*/ 0 h 860"/>
                <a:gd name="T24" fmla="*/ 0 w 544"/>
                <a:gd name="T25" fmla="*/ 0 h 860"/>
                <a:gd name="T26" fmla="*/ 0 w 544"/>
                <a:gd name="T27" fmla="*/ 0 h 860"/>
                <a:gd name="T28" fmla="*/ 0 w 544"/>
                <a:gd name="T29" fmla="*/ 0 h 860"/>
                <a:gd name="T30" fmla="*/ 0 w 544"/>
                <a:gd name="T31" fmla="*/ 0 h 860"/>
                <a:gd name="T32" fmla="*/ 0 w 544"/>
                <a:gd name="T33" fmla="*/ 0 h 860"/>
                <a:gd name="T34" fmla="*/ 0 w 544"/>
                <a:gd name="T35" fmla="*/ 0 h 860"/>
                <a:gd name="T36" fmla="*/ 0 w 544"/>
                <a:gd name="T37" fmla="*/ 0 h 860"/>
                <a:gd name="T38" fmla="*/ 0 w 544"/>
                <a:gd name="T39" fmla="*/ 0 h 860"/>
                <a:gd name="T40" fmla="*/ 0 w 544"/>
                <a:gd name="T41" fmla="*/ 0 h 860"/>
                <a:gd name="T42" fmla="*/ 0 w 544"/>
                <a:gd name="T43" fmla="*/ 0 h 860"/>
                <a:gd name="T44" fmla="*/ 0 w 544"/>
                <a:gd name="T45" fmla="*/ 0 h 860"/>
                <a:gd name="T46" fmla="*/ 0 w 544"/>
                <a:gd name="T47" fmla="*/ 0 h 860"/>
                <a:gd name="T48" fmla="*/ 0 w 544"/>
                <a:gd name="T49" fmla="*/ 0 h 860"/>
                <a:gd name="T50" fmla="*/ 0 w 544"/>
                <a:gd name="T51" fmla="*/ 0 h 860"/>
                <a:gd name="T52" fmla="*/ 0 w 544"/>
                <a:gd name="T53" fmla="*/ 0 h 860"/>
                <a:gd name="T54" fmla="*/ 0 w 544"/>
                <a:gd name="T55" fmla="*/ 0 h 860"/>
                <a:gd name="T56" fmla="*/ 0 w 544"/>
                <a:gd name="T57" fmla="*/ 0 h 860"/>
                <a:gd name="T58" fmla="*/ 0 w 544"/>
                <a:gd name="T59" fmla="*/ 0 h 860"/>
                <a:gd name="T60" fmla="*/ 0 w 544"/>
                <a:gd name="T61" fmla="*/ 0 h 860"/>
                <a:gd name="T62" fmla="*/ 0 w 544"/>
                <a:gd name="T63" fmla="*/ 0 h 860"/>
                <a:gd name="T64" fmla="*/ 0 w 544"/>
                <a:gd name="T65" fmla="*/ 0 h 860"/>
                <a:gd name="T66" fmla="*/ 0 w 544"/>
                <a:gd name="T67" fmla="*/ 0 h 860"/>
                <a:gd name="T68" fmla="*/ 0 w 544"/>
                <a:gd name="T69" fmla="*/ 0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4"/>
                <a:gd name="T106" fmla="*/ 0 h 860"/>
                <a:gd name="T107" fmla="*/ 544 w 544"/>
                <a:gd name="T108" fmla="*/ 860 h 8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4" h="860">
                  <a:moveTo>
                    <a:pt x="163" y="14"/>
                  </a:moveTo>
                  <a:lnTo>
                    <a:pt x="149" y="83"/>
                  </a:lnTo>
                  <a:lnTo>
                    <a:pt x="95" y="123"/>
                  </a:lnTo>
                  <a:lnTo>
                    <a:pt x="68" y="164"/>
                  </a:lnTo>
                  <a:lnTo>
                    <a:pt x="53" y="219"/>
                  </a:lnTo>
                  <a:lnTo>
                    <a:pt x="40" y="274"/>
                  </a:lnTo>
                  <a:lnTo>
                    <a:pt x="40" y="314"/>
                  </a:lnTo>
                  <a:lnTo>
                    <a:pt x="40" y="369"/>
                  </a:lnTo>
                  <a:lnTo>
                    <a:pt x="40" y="423"/>
                  </a:lnTo>
                  <a:lnTo>
                    <a:pt x="40" y="450"/>
                  </a:lnTo>
                  <a:lnTo>
                    <a:pt x="13" y="491"/>
                  </a:lnTo>
                  <a:lnTo>
                    <a:pt x="13" y="614"/>
                  </a:lnTo>
                  <a:lnTo>
                    <a:pt x="0" y="724"/>
                  </a:lnTo>
                  <a:lnTo>
                    <a:pt x="13" y="765"/>
                  </a:lnTo>
                  <a:lnTo>
                    <a:pt x="40" y="818"/>
                  </a:lnTo>
                  <a:lnTo>
                    <a:pt x="95" y="860"/>
                  </a:lnTo>
                  <a:lnTo>
                    <a:pt x="272" y="818"/>
                  </a:lnTo>
                  <a:lnTo>
                    <a:pt x="491" y="805"/>
                  </a:lnTo>
                  <a:lnTo>
                    <a:pt x="531" y="805"/>
                  </a:lnTo>
                  <a:lnTo>
                    <a:pt x="544" y="710"/>
                  </a:lnTo>
                  <a:lnTo>
                    <a:pt x="544" y="614"/>
                  </a:lnTo>
                  <a:lnTo>
                    <a:pt x="544" y="546"/>
                  </a:lnTo>
                  <a:lnTo>
                    <a:pt x="544" y="423"/>
                  </a:lnTo>
                  <a:lnTo>
                    <a:pt x="531" y="342"/>
                  </a:lnTo>
                  <a:lnTo>
                    <a:pt x="518" y="274"/>
                  </a:lnTo>
                  <a:lnTo>
                    <a:pt x="476" y="219"/>
                  </a:lnTo>
                  <a:lnTo>
                    <a:pt x="436" y="164"/>
                  </a:lnTo>
                  <a:lnTo>
                    <a:pt x="395" y="123"/>
                  </a:lnTo>
                  <a:lnTo>
                    <a:pt x="355" y="83"/>
                  </a:lnTo>
                  <a:lnTo>
                    <a:pt x="300" y="69"/>
                  </a:lnTo>
                  <a:lnTo>
                    <a:pt x="300" y="55"/>
                  </a:lnTo>
                  <a:lnTo>
                    <a:pt x="272" y="14"/>
                  </a:lnTo>
                  <a:lnTo>
                    <a:pt x="231" y="0"/>
                  </a:lnTo>
                  <a:lnTo>
                    <a:pt x="204" y="0"/>
                  </a:lnTo>
                  <a:lnTo>
                    <a:pt x="163" y="14"/>
                  </a:lnTo>
                  <a:close/>
                </a:path>
              </a:pathLst>
            </a:custGeom>
            <a:solidFill>
              <a:srgbClr val="FFFFFF"/>
            </a:solidFill>
            <a:ln w="9525">
              <a:noFill/>
              <a:round/>
              <a:headEnd/>
              <a:tailEnd/>
            </a:ln>
          </p:spPr>
          <p:txBody>
            <a:bodyPr/>
            <a:lstStyle/>
            <a:p>
              <a:endParaRPr lang="en-US"/>
            </a:p>
          </p:txBody>
        </p:sp>
        <p:sp>
          <p:nvSpPr>
            <p:cNvPr id="23613" name="Freeform 60"/>
            <p:cNvSpPr>
              <a:spLocks/>
            </p:cNvSpPr>
            <p:nvPr/>
          </p:nvSpPr>
          <p:spPr bwMode="auto">
            <a:xfrm>
              <a:off x="2092" y="2424"/>
              <a:ext cx="181" cy="287"/>
            </a:xfrm>
            <a:custGeom>
              <a:avLst/>
              <a:gdLst>
                <a:gd name="T0" fmla="*/ 0 w 544"/>
                <a:gd name="T1" fmla="*/ 0 h 860"/>
                <a:gd name="T2" fmla="*/ 0 w 544"/>
                <a:gd name="T3" fmla="*/ 0 h 860"/>
                <a:gd name="T4" fmla="*/ 0 w 544"/>
                <a:gd name="T5" fmla="*/ 0 h 860"/>
                <a:gd name="T6" fmla="*/ 0 w 544"/>
                <a:gd name="T7" fmla="*/ 0 h 860"/>
                <a:gd name="T8" fmla="*/ 0 w 544"/>
                <a:gd name="T9" fmla="*/ 0 h 860"/>
                <a:gd name="T10" fmla="*/ 0 w 544"/>
                <a:gd name="T11" fmla="*/ 0 h 860"/>
                <a:gd name="T12" fmla="*/ 0 w 544"/>
                <a:gd name="T13" fmla="*/ 0 h 860"/>
                <a:gd name="T14" fmla="*/ 0 w 544"/>
                <a:gd name="T15" fmla="*/ 0 h 860"/>
                <a:gd name="T16" fmla="*/ 0 w 544"/>
                <a:gd name="T17" fmla="*/ 0 h 860"/>
                <a:gd name="T18" fmla="*/ 0 w 544"/>
                <a:gd name="T19" fmla="*/ 0 h 860"/>
                <a:gd name="T20" fmla="*/ 0 w 544"/>
                <a:gd name="T21" fmla="*/ 0 h 860"/>
                <a:gd name="T22" fmla="*/ 0 w 544"/>
                <a:gd name="T23" fmla="*/ 0 h 860"/>
                <a:gd name="T24" fmla="*/ 0 w 544"/>
                <a:gd name="T25" fmla="*/ 0 h 860"/>
                <a:gd name="T26" fmla="*/ 0 w 544"/>
                <a:gd name="T27" fmla="*/ 0 h 860"/>
                <a:gd name="T28" fmla="*/ 0 w 544"/>
                <a:gd name="T29" fmla="*/ 0 h 860"/>
                <a:gd name="T30" fmla="*/ 0 w 544"/>
                <a:gd name="T31" fmla="*/ 0 h 860"/>
                <a:gd name="T32" fmla="*/ 0 w 544"/>
                <a:gd name="T33" fmla="*/ 0 h 860"/>
                <a:gd name="T34" fmla="*/ 0 w 544"/>
                <a:gd name="T35" fmla="*/ 0 h 860"/>
                <a:gd name="T36" fmla="*/ 0 w 544"/>
                <a:gd name="T37" fmla="*/ 0 h 860"/>
                <a:gd name="T38" fmla="*/ 0 w 544"/>
                <a:gd name="T39" fmla="*/ 0 h 860"/>
                <a:gd name="T40" fmla="*/ 0 w 544"/>
                <a:gd name="T41" fmla="*/ 0 h 860"/>
                <a:gd name="T42" fmla="*/ 0 w 544"/>
                <a:gd name="T43" fmla="*/ 0 h 860"/>
                <a:gd name="T44" fmla="*/ 0 w 544"/>
                <a:gd name="T45" fmla="*/ 0 h 860"/>
                <a:gd name="T46" fmla="*/ 0 w 544"/>
                <a:gd name="T47" fmla="*/ 0 h 860"/>
                <a:gd name="T48" fmla="*/ 0 w 544"/>
                <a:gd name="T49" fmla="*/ 0 h 860"/>
                <a:gd name="T50" fmla="*/ 0 w 544"/>
                <a:gd name="T51" fmla="*/ 0 h 860"/>
                <a:gd name="T52" fmla="*/ 0 w 544"/>
                <a:gd name="T53" fmla="*/ 0 h 860"/>
                <a:gd name="T54" fmla="*/ 0 w 544"/>
                <a:gd name="T55" fmla="*/ 0 h 860"/>
                <a:gd name="T56" fmla="*/ 0 w 544"/>
                <a:gd name="T57" fmla="*/ 0 h 860"/>
                <a:gd name="T58" fmla="*/ 0 w 544"/>
                <a:gd name="T59" fmla="*/ 0 h 860"/>
                <a:gd name="T60" fmla="*/ 0 w 544"/>
                <a:gd name="T61" fmla="*/ 0 h 860"/>
                <a:gd name="T62" fmla="*/ 0 w 544"/>
                <a:gd name="T63" fmla="*/ 0 h 860"/>
                <a:gd name="T64" fmla="*/ 0 w 544"/>
                <a:gd name="T65" fmla="*/ 0 h 860"/>
                <a:gd name="T66" fmla="*/ 0 w 544"/>
                <a:gd name="T67" fmla="*/ 0 h 860"/>
                <a:gd name="T68" fmla="*/ 0 w 544"/>
                <a:gd name="T69" fmla="*/ 0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4"/>
                <a:gd name="T106" fmla="*/ 0 h 860"/>
                <a:gd name="T107" fmla="*/ 544 w 544"/>
                <a:gd name="T108" fmla="*/ 860 h 8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4" h="860">
                  <a:moveTo>
                    <a:pt x="163" y="14"/>
                  </a:moveTo>
                  <a:lnTo>
                    <a:pt x="149" y="83"/>
                  </a:lnTo>
                  <a:lnTo>
                    <a:pt x="95" y="123"/>
                  </a:lnTo>
                  <a:lnTo>
                    <a:pt x="68" y="164"/>
                  </a:lnTo>
                  <a:lnTo>
                    <a:pt x="53" y="219"/>
                  </a:lnTo>
                  <a:lnTo>
                    <a:pt x="40" y="274"/>
                  </a:lnTo>
                  <a:lnTo>
                    <a:pt x="40" y="314"/>
                  </a:lnTo>
                  <a:lnTo>
                    <a:pt x="40" y="369"/>
                  </a:lnTo>
                  <a:lnTo>
                    <a:pt x="40" y="423"/>
                  </a:lnTo>
                  <a:lnTo>
                    <a:pt x="40" y="450"/>
                  </a:lnTo>
                  <a:lnTo>
                    <a:pt x="13" y="491"/>
                  </a:lnTo>
                  <a:lnTo>
                    <a:pt x="13" y="614"/>
                  </a:lnTo>
                  <a:lnTo>
                    <a:pt x="0" y="724"/>
                  </a:lnTo>
                  <a:lnTo>
                    <a:pt x="13" y="765"/>
                  </a:lnTo>
                  <a:lnTo>
                    <a:pt x="40" y="818"/>
                  </a:lnTo>
                  <a:lnTo>
                    <a:pt x="95" y="860"/>
                  </a:lnTo>
                  <a:lnTo>
                    <a:pt x="272" y="818"/>
                  </a:lnTo>
                  <a:lnTo>
                    <a:pt x="491" y="805"/>
                  </a:lnTo>
                  <a:lnTo>
                    <a:pt x="531" y="805"/>
                  </a:lnTo>
                  <a:lnTo>
                    <a:pt x="544" y="710"/>
                  </a:lnTo>
                  <a:lnTo>
                    <a:pt x="544" y="614"/>
                  </a:lnTo>
                  <a:lnTo>
                    <a:pt x="544" y="546"/>
                  </a:lnTo>
                  <a:lnTo>
                    <a:pt x="544" y="423"/>
                  </a:lnTo>
                  <a:lnTo>
                    <a:pt x="531" y="342"/>
                  </a:lnTo>
                  <a:lnTo>
                    <a:pt x="518" y="274"/>
                  </a:lnTo>
                  <a:lnTo>
                    <a:pt x="476" y="219"/>
                  </a:lnTo>
                  <a:lnTo>
                    <a:pt x="436" y="164"/>
                  </a:lnTo>
                  <a:lnTo>
                    <a:pt x="395" y="123"/>
                  </a:lnTo>
                  <a:lnTo>
                    <a:pt x="355" y="83"/>
                  </a:lnTo>
                  <a:lnTo>
                    <a:pt x="300" y="69"/>
                  </a:lnTo>
                  <a:lnTo>
                    <a:pt x="300" y="55"/>
                  </a:lnTo>
                  <a:lnTo>
                    <a:pt x="272" y="14"/>
                  </a:lnTo>
                  <a:lnTo>
                    <a:pt x="231" y="0"/>
                  </a:lnTo>
                  <a:lnTo>
                    <a:pt x="204" y="0"/>
                  </a:lnTo>
                  <a:lnTo>
                    <a:pt x="163" y="14"/>
                  </a:lnTo>
                </a:path>
              </a:pathLst>
            </a:custGeom>
            <a:noFill/>
            <a:ln w="0">
              <a:solidFill>
                <a:srgbClr val="000000"/>
              </a:solidFill>
              <a:round/>
              <a:headEnd/>
              <a:tailEnd/>
            </a:ln>
          </p:spPr>
          <p:txBody>
            <a:bodyPr/>
            <a:lstStyle/>
            <a:p>
              <a:endParaRPr lang="en-US"/>
            </a:p>
          </p:txBody>
        </p:sp>
        <p:sp>
          <p:nvSpPr>
            <p:cNvPr id="23614" name="Freeform 61"/>
            <p:cNvSpPr>
              <a:spLocks/>
            </p:cNvSpPr>
            <p:nvPr/>
          </p:nvSpPr>
          <p:spPr bwMode="auto">
            <a:xfrm>
              <a:off x="2092" y="2424"/>
              <a:ext cx="181" cy="287"/>
            </a:xfrm>
            <a:custGeom>
              <a:avLst/>
              <a:gdLst>
                <a:gd name="T0" fmla="*/ 0 w 544"/>
                <a:gd name="T1" fmla="*/ 0 h 860"/>
                <a:gd name="T2" fmla="*/ 0 w 544"/>
                <a:gd name="T3" fmla="*/ 0 h 860"/>
                <a:gd name="T4" fmla="*/ 0 w 544"/>
                <a:gd name="T5" fmla="*/ 0 h 860"/>
                <a:gd name="T6" fmla="*/ 0 w 544"/>
                <a:gd name="T7" fmla="*/ 0 h 860"/>
                <a:gd name="T8" fmla="*/ 0 w 544"/>
                <a:gd name="T9" fmla="*/ 0 h 860"/>
                <a:gd name="T10" fmla="*/ 0 w 544"/>
                <a:gd name="T11" fmla="*/ 0 h 860"/>
                <a:gd name="T12" fmla="*/ 0 w 544"/>
                <a:gd name="T13" fmla="*/ 0 h 860"/>
                <a:gd name="T14" fmla="*/ 0 w 544"/>
                <a:gd name="T15" fmla="*/ 0 h 860"/>
                <a:gd name="T16" fmla="*/ 0 w 544"/>
                <a:gd name="T17" fmla="*/ 0 h 860"/>
                <a:gd name="T18" fmla="*/ 0 w 544"/>
                <a:gd name="T19" fmla="*/ 0 h 860"/>
                <a:gd name="T20" fmla="*/ 0 w 544"/>
                <a:gd name="T21" fmla="*/ 0 h 860"/>
                <a:gd name="T22" fmla="*/ 0 w 544"/>
                <a:gd name="T23" fmla="*/ 0 h 860"/>
                <a:gd name="T24" fmla="*/ 0 w 544"/>
                <a:gd name="T25" fmla="*/ 0 h 860"/>
                <a:gd name="T26" fmla="*/ 0 w 544"/>
                <a:gd name="T27" fmla="*/ 0 h 860"/>
                <a:gd name="T28" fmla="*/ 0 w 544"/>
                <a:gd name="T29" fmla="*/ 0 h 860"/>
                <a:gd name="T30" fmla="*/ 0 w 544"/>
                <a:gd name="T31" fmla="*/ 0 h 860"/>
                <a:gd name="T32" fmla="*/ 0 w 544"/>
                <a:gd name="T33" fmla="*/ 0 h 860"/>
                <a:gd name="T34" fmla="*/ 0 w 544"/>
                <a:gd name="T35" fmla="*/ 0 h 860"/>
                <a:gd name="T36" fmla="*/ 0 w 544"/>
                <a:gd name="T37" fmla="*/ 0 h 860"/>
                <a:gd name="T38" fmla="*/ 0 w 544"/>
                <a:gd name="T39" fmla="*/ 0 h 860"/>
                <a:gd name="T40" fmla="*/ 0 w 544"/>
                <a:gd name="T41" fmla="*/ 0 h 860"/>
                <a:gd name="T42" fmla="*/ 0 w 544"/>
                <a:gd name="T43" fmla="*/ 0 h 860"/>
                <a:gd name="T44" fmla="*/ 0 w 544"/>
                <a:gd name="T45" fmla="*/ 0 h 860"/>
                <a:gd name="T46" fmla="*/ 0 w 544"/>
                <a:gd name="T47" fmla="*/ 0 h 860"/>
                <a:gd name="T48" fmla="*/ 0 w 544"/>
                <a:gd name="T49" fmla="*/ 0 h 860"/>
                <a:gd name="T50" fmla="*/ 0 w 544"/>
                <a:gd name="T51" fmla="*/ 0 h 860"/>
                <a:gd name="T52" fmla="*/ 0 w 544"/>
                <a:gd name="T53" fmla="*/ 0 h 860"/>
                <a:gd name="T54" fmla="*/ 0 w 544"/>
                <a:gd name="T55" fmla="*/ 0 h 860"/>
                <a:gd name="T56" fmla="*/ 0 w 544"/>
                <a:gd name="T57" fmla="*/ 0 h 860"/>
                <a:gd name="T58" fmla="*/ 0 w 544"/>
                <a:gd name="T59" fmla="*/ 0 h 860"/>
                <a:gd name="T60" fmla="*/ 0 w 544"/>
                <a:gd name="T61" fmla="*/ 0 h 860"/>
                <a:gd name="T62" fmla="*/ 0 w 544"/>
                <a:gd name="T63" fmla="*/ 0 h 860"/>
                <a:gd name="T64" fmla="*/ 0 w 544"/>
                <a:gd name="T65" fmla="*/ 0 h 860"/>
                <a:gd name="T66" fmla="*/ 0 w 544"/>
                <a:gd name="T67" fmla="*/ 0 h 860"/>
                <a:gd name="T68" fmla="*/ 0 w 544"/>
                <a:gd name="T69" fmla="*/ 0 h 8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44"/>
                <a:gd name="T106" fmla="*/ 0 h 860"/>
                <a:gd name="T107" fmla="*/ 544 w 544"/>
                <a:gd name="T108" fmla="*/ 860 h 8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44" h="860">
                  <a:moveTo>
                    <a:pt x="163" y="14"/>
                  </a:moveTo>
                  <a:lnTo>
                    <a:pt x="149" y="83"/>
                  </a:lnTo>
                  <a:lnTo>
                    <a:pt x="95" y="123"/>
                  </a:lnTo>
                  <a:lnTo>
                    <a:pt x="68" y="164"/>
                  </a:lnTo>
                  <a:lnTo>
                    <a:pt x="53" y="219"/>
                  </a:lnTo>
                  <a:lnTo>
                    <a:pt x="40" y="274"/>
                  </a:lnTo>
                  <a:lnTo>
                    <a:pt x="40" y="314"/>
                  </a:lnTo>
                  <a:lnTo>
                    <a:pt x="40" y="369"/>
                  </a:lnTo>
                  <a:lnTo>
                    <a:pt x="40" y="423"/>
                  </a:lnTo>
                  <a:lnTo>
                    <a:pt x="40" y="450"/>
                  </a:lnTo>
                  <a:lnTo>
                    <a:pt x="13" y="491"/>
                  </a:lnTo>
                  <a:lnTo>
                    <a:pt x="13" y="614"/>
                  </a:lnTo>
                  <a:lnTo>
                    <a:pt x="0" y="724"/>
                  </a:lnTo>
                  <a:lnTo>
                    <a:pt x="13" y="765"/>
                  </a:lnTo>
                  <a:lnTo>
                    <a:pt x="40" y="818"/>
                  </a:lnTo>
                  <a:lnTo>
                    <a:pt x="95" y="860"/>
                  </a:lnTo>
                  <a:lnTo>
                    <a:pt x="272" y="818"/>
                  </a:lnTo>
                  <a:lnTo>
                    <a:pt x="491" y="805"/>
                  </a:lnTo>
                  <a:lnTo>
                    <a:pt x="531" y="805"/>
                  </a:lnTo>
                  <a:lnTo>
                    <a:pt x="544" y="710"/>
                  </a:lnTo>
                  <a:lnTo>
                    <a:pt x="544" y="614"/>
                  </a:lnTo>
                  <a:lnTo>
                    <a:pt x="544" y="546"/>
                  </a:lnTo>
                  <a:lnTo>
                    <a:pt x="544" y="423"/>
                  </a:lnTo>
                  <a:lnTo>
                    <a:pt x="531" y="342"/>
                  </a:lnTo>
                  <a:lnTo>
                    <a:pt x="518" y="274"/>
                  </a:lnTo>
                  <a:lnTo>
                    <a:pt x="476" y="219"/>
                  </a:lnTo>
                  <a:lnTo>
                    <a:pt x="436" y="164"/>
                  </a:lnTo>
                  <a:lnTo>
                    <a:pt x="395" y="123"/>
                  </a:lnTo>
                  <a:lnTo>
                    <a:pt x="355" y="83"/>
                  </a:lnTo>
                  <a:lnTo>
                    <a:pt x="300" y="69"/>
                  </a:lnTo>
                  <a:lnTo>
                    <a:pt x="300" y="55"/>
                  </a:lnTo>
                  <a:lnTo>
                    <a:pt x="272" y="14"/>
                  </a:lnTo>
                  <a:lnTo>
                    <a:pt x="231" y="0"/>
                  </a:lnTo>
                  <a:lnTo>
                    <a:pt x="204" y="0"/>
                  </a:lnTo>
                  <a:lnTo>
                    <a:pt x="163" y="14"/>
                  </a:lnTo>
                </a:path>
              </a:pathLst>
            </a:custGeom>
            <a:noFill/>
            <a:ln w="0">
              <a:solidFill>
                <a:srgbClr val="000000"/>
              </a:solidFill>
              <a:round/>
              <a:headEnd/>
              <a:tailEnd/>
            </a:ln>
          </p:spPr>
          <p:txBody>
            <a:bodyPr/>
            <a:lstStyle/>
            <a:p>
              <a:endParaRPr lang="en-US"/>
            </a:p>
          </p:txBody>
        </p:sp>
        <p:sp>
          <p:nvSpPr>
            <p:cNvPr id="23615" name="Freeform 62"/>
            <p:cNvSpPr>
              <a:spLocks/>
            </p:cNvSpPr>
            <p:nvPr/>
          </p:nvSpPr>
          <p:spPr bwMode="auto">
            <a:xfrm>
              <a:off x="1855" y="2429"/>
              <a:ext cx="68" cy="81"/>
            </a:xfrm>
            <a:custGeom>
              <a:avLst/>
              <a:gdLst>
                <a:gd name="T0" fmla="*/ 0 w 204"/>
                <a:gd name="T1" fmla="*/ 0 h 245"/>
                <a:gd name="T2" fmla="*/ 0 w 204"/>
                <a:gd name="T3" fmla="*/ 0 h 245"/>
                <a:gd name="T4" fmla="*/ 0 w 204"/>
                <a:gd name="T5" fmla="*/ 0 h 245"/>
                <a:gd name="T6" fmla="*/ 0 w 204"/>
                <a:gd name="T7" fmla="*/ 0 h 245"/>
                <a:gd name="T8" fmla="*/ 0 w 204"/>
                <a:gd name="T9" fmla="*/ 0 h 245"/>
                <a:gd name="T10" fmla="*/ 0 w 204"/>
                <a:gd name="T11" fmla="*/ 0 h 245"/>
                <a:gd name="T12" fmla="*/ 0 w 204"/>
                <a:gd name="T13" fmla="*/ 0 h 245"/>
                <a:gd name="T14" fmla="*/ 0 w 204"/>
                <a:gd name="T15" fmla="*/ 0 h 245"/>
                <a:gd name="T16" fmla="*/ 0 w 204"/>
                <a:gd name="T17" fmla="*/ 0 h 245"/>
                <a:gd name="T18" fmla="*/ 0 w 204"/>
                <a:gd name="T19" fmla="*/ 0 h 245"/>
                <a:gd name="T20" fmla="*/ 0 w 204"/>
                <a:gd name="T21" fmla="*/ 0 h 245"/>
                <a:gd name="T22" fmla="*/ 0 w 204"/>
                <a:gd name="T23" fmla="*/ 0 h 245"/>
                <a:gd name="T24" fmla="*/ 0 w 204"/>
                <a:gd name="T25" fmla="*/ 0 h 245"/>
                <a:gd name="T26" fmla="*/ 0 w 204"/>
                <a:gd name="T27" fmla="*/ 0 h 245"/>
                <a:gd name="T28" fmla="*/ 0 w 204"/>
                <a:gd name="T29" fmla="*/ 0 h 245"/>
                <a:gd name="T30" fmla="*/ 0 w 204"/>
                <a:gd name="T31" fmla="*/ 0 h 245"/>
                <a:gd name="T32" fmla="*/ 0 w 204"/>
                <a:gd name="T33" fmla="*/ 0 h 245"/>
                <a:gd name="T34" fmla="*/ 0 w 204"/>
                <a:gd name="T35" fmla="*/ 0 h 245"/>
                <a:gd name="T36" fmla="*/ 0 w 204"/>
                <a:gd name="T37" fmla="*/ 0 h 245"/>
                <a:gd name="T38" fmla="*/ 0 w 204"/>
                <a:gd name="T39" fmla="*/ 0 h 245"/>
                <a:gd name="T40" fmla="*/ 0 w 204"/>
                <a:gd name="T41" fmla="*/ 0 h 245"/>
                <a:gd name="T42" fmla="*/ 0 w 204"/>
                <a:gd name="T43" fmla="*/ 0 h 245"/>
                <a:gd name="T44" fmla="*/ 0 w 204"/>
                <a:gd name="T45" fmla="*/ 0 h 245"/>
                <a:gd name="T46" fmla="*/ 0 w 204"/>
                <a:gd name="T47" fmla="*/ 0 h 245"/>
                <a:gd name="T48" fmla="*/ 0 w 204"/>
                <a:gd name="T49" fmla="*/ 0 h 245"/>
                <a:gd name="T50" fmla="*/ 0 w 204"/>
                <a:gd name="T51" fmla="*/ 0 h 2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245"/>
                <a:gd name="T80" fmla="*/ 204 w 204"/>
                <a:gd name="T81" fmla="*/ 245 h 2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245">
                  <a:moveTo>
                    <a:pt x="204" y="96"/>
                  </a:moveTo>
                  <a:lnTo>
                    <a:pt x="191" y="96"/>
                  </a:lnTo>
                  <a:lnTo>
                    <a:pt x="151" y="109"/>
                  </a:lnTo>
                  <a:lnTo>
                    <a:pt x="136" y="96"/>
                  </a:lnTo>
                  <a:lnTo>
                    <a:pt x="136" y="55"/>
                  </a:lnTo>
                  <a:lnTo>
                    <a:pt x="151" y="41"/>
                  </a:lnTo>
                  <a:lnTo>
                    <a:pt x="151" y="14"/>
                  </a:lnTo>
                  <a:lnTo>
                    <a:pt x="164" y="14"/>
                  </a:lnTo>
                  <a:lnTo>
                    <a:pt x="151" y="0"/>
                  </a:lnTo>
                  <a:lnTo>
                    <a:pt x="109" y="0"/>
                  </a:lnTo>
                  <a:lnTo>
                    <a:pt x="68" y="28"/>
                  </a:lnTo>
                  <a:lnTo>
                    <a:pt x="55" y="41"/>
                  </a:lnTo>
                  <a:lnTo>
                    <a:pt x="28" y="82"/>
                  </a:lnTo>
                  <a:lnTo>
                    <a:pt x="15" y="109"/>
                  </a:lnTo>
                  <a:lnTo>
                    <a:pt x="15" y="124"/>
                  </a:lnTo>
                  <a:lnTo>
                    <a:pt x="0" y="164"/>
                  </a:lnTo>
                  <a:lnTo>
                    <a:pt x="15" y="219"/>
                  </a:lnTo>
                  <a:lnTo>
                    <a:pt x="28" y="232"/>
                  </a:lnTo>
                  <a:lnTo>
                    <a:pt x="55" y="245"/>
                  </a:lnTo>
                  <a:lnTo>
                    <a:pt x="83" y="245"/>
                  </a:lnTo>
                  <a:lnTo>
                    <a:pt x="123" y="232"/>
                  </a:lnTo>
                  <a:lnTo>
                    <a:pt x="136" y="219"/>
                  </a:lnTo>
                  <a:lnTo>
                    <a:pt x="164" y="205"/>
                  </a:lnTo>
                  <a:lnTo>
                    <a:pt x="178" y="177"/>
                  </a:lnTo>
                  <a:lnTo>
                    <a:pt x="191" y="150"/>
                  </a:lnTo>
                  <a:lnTo>
                    <a:pt x="204" y="96"/>
                  </a:lnTo>
                  <a:close/>
                </a:path>
              </a:pathLst>
            </a:custGeom>
            <a:solidFill>
              <a:srgbClr val="0E0D0D"/>
            </a:solidFill>
            <a:ln w="9525">
              <a:noFill/>
              <a:round/>
              <a:headEnd/>
              <a:tailEnd/>
            </a:ln>
          </p:spPr>
          <p:txBody>
            <a:bodyPr/>
            <a:lstStyle/>
            <a:p>
              <a:endParaRPr lang="en-US"/>
            </a:p>
          </p:txBody>
        </p:sp>
        <p:sp>
          <p:nvSpPr>
            <p:cNvPr id="23616" name="Freeform 63"/>
            <p:cNvSpPr>
              <a:spLocks/>
            </p:cNvSpPr>
            <p:nvPr/>
          </p:nvSpPr>
          <p:spPr bwMode="auto">
            <a:xfrm>
              <a:off x="1855" y="2429"/>
              <a:ext cx="68" cy="81"/>
            </a:xfrm>
            <a:custGeom>
              <a:avLst/>
              <a:gdLst>
                <a:gd name="T0" fmla="*/ 0 w 204"/>
                <a:gd name="T1" fmla="*/ 0 h 245"/>
                <a:gd name="T2" fmla="*/ 0 w 204"/>
                <a:gd name="T3" fmla="*/ 0 h 245"/>
                <a:gd name="T4" fmla="*/ 0 w 204"/>
                <a:gd name="T5" fmla="*/ 0 h 245"/>
                <a:gd name="T6" fmla="*/ 0 w 204"/>
                <a:gd name="T7" fmla="*/ 0 h 245"/>
                <a:gd name="T8" fmla="*/ 0 w 204"/>
                <a:gd name="T9" fmla="*/ 0 h 245"/>
                <a:gd name="T10" fmla="*/ 0 w 204"/>
                <a:gd name="T11" fmla="*/ 0 h 245"/>
                <a:gd name="T12" fmla="*/ 0 w 204"/>
                <a:gd name="T13" fmla="*/ 0 h 245"/>
                <a:gd name="T14" fmla="*/ 0 w 204"/>
                <a:gd name="T15" fmla="*/ 0 h 245"/>
                <a:gd name="T16" fmla="*/ 0 w 204"/>
                <a:gd name="T17" fmla="*/ 0 h 245"/>
                <a:gd name="T18" fmla="*/ 0 w 204"/>
                <a:gd name="T19" fmla="*/ 0 h 245"/>
                <a:gd name="T20" fmla="*/ 0 w 204"/>
                <a:gd name="T21" fmla="*/ 0 h 245"/>
                <a:gd name="T22" fmla="*/ 0 w 204"/>
                <a:gd name="T23" fmla="*/ 0 h 245"/>
                <a:gd name="T24" fmla="*/ 0 w 204"/>
                <a:gd name="T25" fmla="*/ 0 h 245"/>
                <a:gd name="T26" fmla="*/ 0 w 204"/>
                <a:gd name="T27" fmla="*/ 0 h 245"/>
                <a:gd name="T28" fmla="*/ 0 w 204"/>
                <a:gd name="T29" fmla="*/ 0 h 245"/>
                <a:gd name="T30" fmla="*/ 0 w 204"/>
                <a:gd name="T31" fmla="*/ 0 h 245"/>
                <a:gd name="T32" fmla="*/ 0 w 204"/>
                <a:gd name="T33" fmla="*/ 0 h 245"/>
                <a:gd name="T34" fmla="*/ 0 w 204"/>
                <a:gd name="T35" fmla="*/ 0 h 245"/>
                <a:gd name="T36" fmla="*/ 0 w 204"/>
                <a:gd name="T37" fmla="*/ 0 h 245"/>
                <a:gd name="T38" fmla="*/ 0 w 204"/>
                <a:gd name="T39" fmla="*/ 0 h 245"/>
                <a:gd name="T40" fmla="*/ 0 w 204"/>
                <a:gd name="T41" fmla="*/ 0 h 245"/>
                <a:gd name="T42" fmla="*/ 0 w 204"/>
                <a:gd name="T43" fmla="*/ 0 h 245"/>
                <a:gd name="T44" fmla="*/ 0 w 204"/>
                <a:gd name="T45" fmla="*/ 0 h 245"/>
                <a:gd name="T46" fmla="*/ 0 w 204"/>
                <a:gd name="T47" fmla="*/ 0 h 245"/>
                <a:gd name="T48" fmla="*/ 0 w 204"/>
                <a:gd name="T49" fmla="*/ 0 h 245"/>
                <a:gd name="T50" fmla="*/ 0 w 204"/>
                <a:gd name="T51" fmla="*/ 0 h 2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245"/>
                <a:gd name="T80" fmla="*/ 204 w 204"/>
                <a:gd name="T81" fmla="*/ 245 h 2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245">
                  <a:moveTo>
                    <a:pt x="204" y="96"/>
                  </a:moveTo>
                  <a:lnTo>
                    <a:pt x="191" y="96"/>
                  </a:lnTo>
                  <a:lnTo>
                    <a:pt x="151" y="109"/>
                  </a:lnTo>
                  <a:lnTo>
                    <a:pt x="136" y="96"/>
                  </a:lnTo>
                  <a:lnTo>
                    <a:pt x="136" y="55"/>
                  </a:lnTo>
                  <a:lnTo>
                    <a:pt x="151" y="41"/>
                  </a:lnTo>
                  <a:lnTo>
                    <a:pt x="151" y="14"/>
                  </a:lnTo>
                  <a:lnTo>
                    <a:pt x="164" y="14"/>
                  </a:lnTo>
                  <a:lnTo>
                    <a:pt x="151" y="0"/>
                  </a:lnTo>
                  <a:lnTo>
                    <a:pt x="109" y="0"/>
                  </a:lnTo>
                  <a:lnTo>
                    <a:pt x="68" y="28"/>
                  </a:lnTo>
                  <a:lnTo>
                    <a:pt x="55" y="41"/>
                  </a:lnTo>
                  <a:lnTo>
                    <a:pt x="28" y="82"/>
                  </a:lnTo>
                  <a:lnTo>
                    <a:pt x="15" y="109"/>
                  </a:lnTo>
                  <a:lnTo>
                    <a:pt x="15" y="124"/>
                  </a:lnTo>
                  <a:lnTo>
                    <a:pt x="0" y="164"/>
                  </a:lnTo>
                  <a:lnTo>
                    <a:pt x="15" y="219"/>
                  </a:lnTo>
                  <a:lnTo>
                    <a:pt x="28" y="232"/>
                  </a:lnTo>
                  <a:lnTo>
                    <a:pt x="55" y="245"/>
                  </a:lnTo>
                  <a:lnTo>
                    <a:pt x="83" y="245"/>
                  </a:lnTo>
                  <a:lnTo>
                    <a:pt x="123" y="232"/>
                  </a:lnTo>
                  <a:lnTo>
                    <a:pt x="136" y="219"/>
                  </a:lnTo>
                  <a:lnTo>
                    <a:pt x="164" y="205"/>
                  </a:lnTo>
                  <a:lnTo>
                    <a:pt x="178" y="177"/>
                  </a:lnTo>
                  <a:lnTo>
                    <a:pt x="191" y="150"/>
                  </a:lnTo>
                  <a:lnTo>
                    <a:pt x="204" y="96"/>
                  </a:lnTo>
                </a:path>
              </a:pathLst>
            </a:custGeom>
            <a:noFill/>
            <a:ln w="0">
              <a:solidFill>
                <a:srgbClr val="000000"/>
              </a:solidFill>
              <a:round/>
              <a:headEnd/>
              <a:tailEnd/>
            </a:ln>
          </p:spPr>
          <p:txBody>
            <a:bodyPr/>
            <a:lstStyle/>
            <a:p>
              <a:endParaRPr lang="en-US"/>
            </a:p>
          </p:txBody>
        </p:sp>
        <p:sp>
          <p:nvSpPr>
            <p:cNvPr id="23617" name="Freeform 64"/>
            <p:cNvSpPr>
              <a:spLocks/>
            </p:cNvSpPr>
            <p:nvPr/>
          </p:nvSpPr>
          <p:spPr bwMode="auto">
            <a:xfrm>
              <a:off x="1855" y="2429"/>
              <a:ext cx="68" cy="81"/>
            </a:xfrm>
            <a:custGeom>
              <a:avLst/>
              <a:gdLst>
                <a:gd name="T0" fmla="*/ 0 w 204"/>
                <a:gd name="T1" fmla="*/ 0 h 245"/>
                <a:gd name="T2" fmla="*/ 0 w 204"/>
                <a:gd name="T3" fmla="*/ 0 h 245"/>
                <a:gd name="T4" fmla="*/ 0 w 204"/>
                <a:gd name="T5" fmla="*/ 0 h 245"/>
                <a:gd name="T6" fmla="*/ 0 w 204"/>
                <a:gd name="T7" fmla="*/ 0 h 245"/>
                <a:gd name="T8" fmla="*/ 0 w 204"/>
                <a:gd name="T9" fmla="*/ 0 h 245"/>
                <a:gd name="T10" fmla="*/ 0 w 204"/>
                <a:gd name="T11" fmla="*/ 0 h 245"/>
                <a:gd name="T12" fmla="*/ 0 w 204"/>
                <a:gd name="T13" fmla="*/ 0 h 245"/>
                <a:gd name="T14" fmla="*/ 0 w 204"/>
                <a:gd name="T15" fmla="*/ 0 h 245"/>
                <a:gd name="T16" fmla="*/ 0 w 204"/>
                <a:gd name="T17" fmla="*/ 0 h 245"/>
                <a:gd name="T18" fmla="*/ 0 w 204"/>
                <a:gd name="T19" fmla="*/ 0 h 245"/>
                <a:gd name="T20" fmla="*/ 0 w 204"/>
                <a:gd name="T21" fmla="*/ 0 h 245"/>
                <a:gd name="T22" fmla="*/ 0 w 204"/>
                <a:gd name="T23" fmla="*/ 0 h 245"/>
                <a:gd name="T24" fmla="*/ 0 w 204"/>
                <a:gd name="T25" fmla="*/ 0 h 245"/>
                <a:gd name="T26" fmla="*/ 0 w 204"/>
                <a:gd name="T27" fmla="*/ 0 h 245"/>
                <a:gd name="T28" fmla="*/ 0 w 204"/>
                <a:gd name="T29" fmla="*/ 0 h 245"/>
                <a:gd name="T30" fmla="*/ 0 w 204"/>
                <a:gd name="T31" fmla="*/ 0 h 245"/>
                <a:gd name="T32" fmla="*/ 0 w 204"/>
                <a:gd name="T33" fmla="*/ 0 h 245"/>
                <a:gd name="T34" fmla="*/ 0 w 204"/>
                <a:gd name="T35" fmla="*/ 0 h 245"/>
                <a:gd name="T36" fmla="*/ 0 w 204"/>
                <a:gd name="T37" fmla="*/ 0 h 245"/>
                <a:gd name="T38" fmla="*/ 0 w 204"/>
                <a:gd name="T39" fmla="*/ 0 h 245"/>
                <a:gd name="T40" fmla="*/ 0 w 204"/>
                <a:gd name="T41" fmla="*/ 0 h 245"/>
                <a:gd name="T42" fmla="*/ 0 w 204"/>
                <a:gd name="T43" fmla="*/ 0 h 245"/>
                <a:gd name="T44" fmla="*/ 0 w 204"/>
                <a:gd name="T45" fmla="*/ 0 h 245"/>
                <a:gd name="T46" fmla="*/ 0 w 204"/>
                <a:gd name="T47" fmla="*/ 0 h 245"/>
                <a:gd name="T48" fmla="*/ 0 w 204"/>
                <a:gd name="T49" fmla="*/ 0 h 245"/>
                <a:gd name="T50" fmla="*/ 0 w 204"/>
                <a:gd name="T51" fmla="*/ 0 h 2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4"/>
                <a:gd name="T79" fmla="*/ 0 h 245"/>
                <a:gd name="T80" fmla="*/ 204 w 204"/>
                <a:gd name="T81" fmla="*/ 245 h 24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4" h="245">
                  <a:moveTo>
                    <a:pt x="204" y="96"/>
                  </a:moveTo>
                  <a:lnTo>
                    <a:pt x="191" y="96"/>
                  </a:lnTo>
                  <a:lnTo>
                    <a:pt x="151" y="109"/>
                  </a:lnTo>
                  <a:lnTo>
                    <a:pt x="136" y="96"/>
                  </a:lnTo>
                  <a:lnTo>
                    <a:pt x="136" y="55"/>
                  </a:lnTo>
                  <a:lnTo>
                    <a:pt x="151" y="41"/>
                  </a:lnTo>
                  <a:lnTo>
                    <a:pt x="151" y="14"/>
                  </a:lnTo>
                  <a:lnTo>
                    <a:pt x="164" y="14"/>
                  </a:lnTo>
                  <a:lnTo>
                    <a:pt x="151" y="0"/>
                  </a:lnTo>
                  <a:lnTo>
                    <a:pt x="109" y="0"/>
                  </a:lnTo>
                  <a:lnTo>
                    <a:pt x="68" y="28"/>
                  </a:lnTo>
                  <a:lnTo>
                    <a:pt x="55" y="41"/>
                  </a:lnTo>
                  <a:lnTo>
                    <a:pt x="28" y="82"/>
                  </a:lnTo>
                  <a:lnTo>
                    <a:pt x="15" y="109"/>
                  </a:lnTo>
                  <a:lnTo>
                    <a:pt x="15" y="124"/>
                  </a:lnTo>
                  <a:lnTo>
                    <a:pt x="0" y="164"/>
                  </a:lnTo>
                  <a:lnTo>
                    <a:pt x="15" y="219"/>
                  </a:lnTo>
                  <a:lnTo>
                    <a:pt x="28" y="232"/>
                  </a:lnTo>
                  <a:lnTo>
                    <a:pt x="55" y="245"/>
                  </a:lnTo>
                  <a:lnTo>
                    <a:pt x="83" y="245"/>
                  </a:lnTo>
                  <a:lnTo>
                    <a:pt x="123" y="232"/>
                  </a:lnTo>
                  <a:lnTo>
                    <a:pt x="136" y="219"/>
                  </a:lnTo>
                  <a:lnTo>
                    <a:pt x="164" y="205"/>
                  </a:lnTo>
                  <a:lnTo>
                    <a:pt x="178" y="177"/>
                  </a:lnTo>
                  <a:lnTo>
                    <a:pt x="191" y="150"/>
                  </a:lnTo>
                  <a:lnTo>
                    <a:pt x="204" y="96"/>
                  </a:lnTo>
                </a:path>
              </a:pathLst>
            </a:custGeom>
            <a:noFill/>
            <a:ln w="0">
              <a:solidFill>
                <a:srgbClr val="000000"/>
              </a:solidFill>
              <a:round/>
              <a:headEnd/>
              <a:tailEnd/>
            </a:ln>
          </p:spPr>
          <p:txBody>
            <a:bodyPr/>
            <a:lstStyle/>
            <a:p>
              <a:endParaRPr lang="en-US"/>
            </a:p>
          </p:txBody>
        </p:sp>
        <p:sp>
          <p:nvSpPr>
            <p:cNvPr id="23618" name="Freeform 65"/>
            <p:cNvSpPr>
              <a:spLocks/>
            </p:cNvSpPr>
            <p:nvPr/>
          </p:nvSpPr>
          <p:spPr bwMode="auto">
            <a:xfrm>
              <a:off x="2137" y="2420"/>
              <a:ext cx="59" cy="82"/>
            </a:xfrm>
            <a:custGeom>
              <a:avLst/>
              <a:gdLst>
                <a:gd name="T0" fmla="*/ 0 w 177"/>
                <a:gd name="T1" fmla="*/ 0 h 246"/>
                <a:gd name="T2" fmla="*/ 0 w 177"/>
                <a:gd name="T3" fmla="*/ 0 h 246"/>
                <a:gd name="T4" fmla="*/ 0 w 177"/>
                <a:gd name="T5" fmla="*/ 0 h 246"/>
                <a:gd name="T6" fmla="*/ 0 w 177"/>
                <a:gd name="T7" fmla="*/ 0 h 246"/>
                <a:gd name="T8" fmla="*/ 0 w 177"/>
                <a:gd name="T9" fmla="*/ 0 h 246"/>
                <a:gd name="T10" fmla="*/ 0 w 177"/>
                <a:gd name="T11" fmla="*/ 0 h 246"/>
                <a:gd name="T12" fmla="*/ 0 w 177"/>
                <a:gd name="T13" fmla="*/ 0 h 246"/>
                <a:gd name="T14" fmla="*/ 0 w 177"/>
                <a:gd name="T15" fmla="*/ 0 h 246"/>
                <a:gd name="T16" fmla="*/ 0 w 177"/>
                <a:gd name="T17" fmla="*/ 0 h 246"/>
                <a:gd name="T18" fmla="*/ 0 w 177"/>
                <a:gd name="T19" fmla="*/ 0 h 246"/>
                <a:gd name="T20" fmla="*/ 0 w 177"/>
                <a:gd name="T21" fmla="*/ 0 h 246"/>
                <a:gd name="T22" fmla="*/ 0 w 177"/>
                <a:gd name="T23" fmla="*/ 0 h 246"/>
                <a:gd name="T24" fmla="*/ 0 w 177"/>
                <a:gd name="T25" fmla="*/ 0 h 246"/>
                <a:gd name="T26" fmla="*/ 0 w 177"/>
                <a:gd name="T27" fmla="*/ 0 h 246"/>
                <a:gd name="T28" fmla="*/ 0 w 177"/>
                <a:gd name="T29" fmla="*/ 0 h 246"/>
                <a:gd name="T30" fmla="*/ 0 w 177"/>
                <a:gd name="T31" fmla="*/ 0 h 246"/>
                <a:gd name="T32" fmla="*/ 0 w 177"/>
                <a:gd name="T33" fmla="*/ 0 h 246"/>
                <a:gd name="T34" fmla="*/ 0 w 177"/>
                <a:gd name="T35" fmla="*/ 0 h 246"/>
                <a:gd name="T36" fmla="*/ 0 w 177"/>
                <a:gd name="T37" fmla="*/ 0 h 246"/>
                <a:gd name="T38" fmla="*/ 0 w 177"/>
                <a:gd name="T39" fmla="*/ 0 h 246"/>
                <a:gd name="T40" fmla="*/ 0 w 177"/>
                <a:gd name="T41" fmla="*/ 0 h 246"/>
                <a:gd name="T42" fmla="*/ 0 w 177"/>
                <a:gd name="T43" fmla="*/ 0 h 246"/>
                <a:gd name="T44" fmla="*/ 0 w 177"/>
                <a:gd name="T45" fmla="*/ 0 h 246"/>
                <a:gd name="T46" fmla="*/ 0 w 177"/>
                <a:gd name="T47" fmla="*/ 0 h 246"/>
                <a:gd name="T48" fmla="*/ 0 w 177"/>
                <a:gd name="T49" fmla="*/ 0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246"/>
                <a:gd name="T77" fmla="*/ 177 w 177"/>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246">
                  <a:moveTo>
                    <a:pt x="136" y="109"/>
                  </a:moveTo>
                  <a:lnTo>
                    <a:pt x="164" y="68"/>
                  </a:lnTo>
                  <a:lnTo>
                    <a:pt x="177" y="96"/>
                  </a:lnTo>
                  <a:lnTo>
                    <a:pt x="177" y="136"/>
                  </a:lnTo>
                  <a:lnTo>
                    <a:pt x="177" y="177"/>
                  </a:lnTo>
                  <a:lnTo>
                    <a:pt x="164" y="204"/>
                  </a:lnTo>
                  <a:lnTo>
                    <a:pt x="150" y="246"/>
                  </a:lnTo>
                  <a:lnTo>
                    <a:pt x="123" y="246"/>
                  </a:lnTo>
                  <a:lnTo>
                    <a:pt x="81" y="246"/>
                  </a:lnTo>
                  <a:lnTo>
                    <a:pt x="55" y="246"/>
                  </a:lnTo>
                  <a:lnTo>
                    <a:pt x="40" y="232"/>
                  </a:lnTo>
                  <a:lnTo>
                    <a:pt x="27" y="219"/>
                  </a:lnTo>
                  <a:lnTo>
                    <a:pt x="0" y="191"/>
                  </a:lnTo>
                  <a:lnTo>
                    <a:pt x="0" y="136"/>
                  </a:lnTo>
                  <a:lnTo>
                    <a:pt x="0" y="82"/>
                  </a:lnTo>
                  <a:lnTo>
                    <a:pt x="0" y="41"/>
                  </a:lnTo>
                  <a:lnTo>
                    <a:pt x="27" y="13"/>
                  </a:lnTo>
                  <a:lnTo>
                    <a:pt x="68" y="0"/>
                  </a:lnTo>
                  <a:lnTo>
                    <a:pt x="81" y="13"/>
                  </a:lnTo>
                  <a:lnTo>
                    <a:pt x="81" y="41"/>
                  </a:lnTo>
                  <a:lnTo>
                    <a:pt x="68" y="82"/>
                  </a:lnTo>
                  <a:lnTo>
                    <a:pt x="68" y="109"/>
                  </a:lnTo>
                  <a:lnTo>
                    <a:pt x="81" y="123"/>
                  </a:lnTo>
                  <a:lnTo>
                    <a:pt x="109" y="123"/>
                  </a:lnTo>
                  <a:lnTo>
                    <a:pt x="136" y="109"/>
                  </a:lnTo>
                  <a:close/>
                </a:path>
              </a:pathLst>
            </a:custGeom>
            <a:solidFill>
              <a:srgbClr val="0E0D0D"/>
            </a:solidFill>
            <a:ln w="9525">
              <a:noFill/>
              <a:round/>
              <a:headEnd/>
              <a:tailEnd/>
            </a:ln>
          </p:spPr>
          <p:txBody>
            <a:bodyPr/>
            <a:lstStyle/>
            <a:p>
              <a:endParaRPr lang="en-US"/>
            </a:p>
          </p:txBody>
        </p:sp>
        <p:sp>
          <p:nvSpPr>
            <p:cNvPr id="23619" name="Freeform 66"/>
            <p:cNvSpPr>
              <a:spLocks/>
            </p:cNvSpPr>
            <p:nvPr/>
          </p:nvSpPr>
          <p:spPr bwMode="auto">
            <a:xfrm>
              <a:off x="2137" y="2420"/>
              <a:ext cx="59" cy="82"/>
            </a:xfrm>
            <a:custGeom>
              <a:avLst/>
              <a:gdLst>
                <a:gd name="T0" fmla="*/ 0 w 177"/>
                <a:gd name="T1" fmla="*/ 0 h 246"/>
                <a:gd name="T2" fmla="*/ 0 w 177"/>
                <a:gd name="T3" fmla="*/ 0 h 246"/>
                <a:gd name="T4" fmla="*/ 0 w 177"/>
                <a:gd name="T5" fmla="*/ 0 h 246"/>
                <a:gd name="T6" fmla="*/ 0 w 177"/>
                <a:gd name="T7" fmla="*/ 0 h 246"/>
                <a:gd name="T8" fmla="*/ 0 w 177"/>
                <a:gd name="T9" fmla="*/ 0 h 246"/>
                <a:gd name="T10" fmla="*/ 0 w 177"/>
                <a:gd name="T11" fmla="*/ 0 h 246"/>
                <a:gd name="T12" fmla="*/ 0 w 177"/>
                <a:gd name="T13" fmla="*/ 0 h 246"/>
                <a:gd name="T14" fmla="*/ 0 w 177"/>
                <a:gd name="T15" fmla="*/ 0 h 246"/>
                <a:gd name="T16" fmla="*/ 0 w 177"/>
                <a:gd name="T17" fmla="*/ 0 h 246"/>
                <a:gd name="T18" fmla="*/ 0 w 177"/>
                <a:gd name="T19" fmla="*/ 0 h 246"/>
                <a:gd name="T20" fmla="*/ 0 w 177"/>
                <a:gd name="T21" fmla="*/ 0 h 246"/>
                <a:gd name="T22" fmla="*/ 0 w 177"/>
                <a:gd name="T23" fmla="*/ 0 h 246"/>
                <a:gd name="T24" fmla="*/ 0 w 177"/>
                <a:gd name="T25" fmla="*/ 0 h 246"/>
                <a:gd name="T26" fmla="*/ 0 w 177"/>
                <a:gd name="T27" fmla="*/ 0 h 246"/>
                <a:gd name="T28" fmla="*/ 0 w 177"/>
                <a:gd name="T29" fmla="*/ 0 h 246"/>
                <a:gd name="T30" fmla="*/ 0 w 177"/>
                <a:gd name="T31" fmla="*/ 0 h 246"/>
                <a:gd name="T32" fmla="*/ 0 w 177"/>
                <a:gd name="T33" fmla="*/ 0 h 246"/>
                <a:gd name="T34" fmla="*/ 0 w 177"/>
                <a:gd name="T35" fmla="*/ 0 h 246"/>
                <a:gd name="T36" fmla="*/ 0 w 177"/>
                <a:gd name="T37" fmla="*/ 0 h 246"/>
                <a:gd name="T38" fmla="*/ 0 w 177"/>
                <a:gd name="T39" fmla="*/ 0 h 246"/>
                <a:gd name="T40" fmla="*/ 0 w 177"/>
                <a:gd name="T41" fmla="*/ 0 h 246"/>
                <a:gd name="T42" fmla="*/ 0 w 177"/>
                <a:gd name="T43" fmla="*/ 0 h 246"/>
                <a:gd name="T44" fmla="*/ 0 w 177"/>
                <a:gd name="T45" fmla="*/ 0 h 246"/>
                <a:gd name="T46" fmla="*/ 0 w 177"/>
                <a:gd name="T47" fmla="*/ 0 h 246"/>
                <a:gd name="T48" fmla="*/ 0 w 177"/>
                <a:gd name="T49" fmla="*/ 0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246"/>
                <a:gd name="T77" fmla="*/ 177 w 177"/>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246">
                  <a:moveTo>
                    <a:pt x="136" y="109"/>
                  </a:moveTo>
                  <a:lnTo>
                    <a:pt x="164" y="68"/>
                  </a:lnTo>
                  <a:lnTo>
                    <a:pt x="177" y="96"/>
                  </a:lnTo>
                  <a:lnTo>
                    <a:pt x="177" y="136"/>
                  </a:lnTo>
                  <a:lnTo>
                    <a:pt x="177" y="177"/>
                  </a:lnTo>
                  <a:lnTo>
                    <a:pt x="164" y="204"/>
                  </a:lnTo>
                  <a:lnTo>
                    <a:pt x="150" y="246"/>
                  </a:lnTo>
                  <a:lnTo>
                    <a:pt x="123" y="246"/>
                  </a:lnTo>
                  <a:lnTo>
                    <a:pt x="81" y="246"/>
                  </a:lnTo>
                  <a:lnTo>
                    <a:pt x="55" y="246"/>
                  </a:lnTo>
                  <a:lnTo>
                    <a:pt x="40" y="232"/>
                  </a:lnTo>
                  <a:lnTo>
                    <a:pt x="27" y="219"/>
                  </a:lnTo>
                  <a:lnTo>
                    <a:pt x="0" y="191"/>
                  </a:lnTo>
                  <a:lnTo>
                    <a:pt x="0" y="136"/>
                  </a:lnTo>
                  <a:lnTo>
                    <a:pt x="0" y="82"/>
                  </a:lnTo>
                  <a:lnTo>
                    <a:pt x="0" y="41"/>
                  </a:lnTo>
                  <a:lnTo>
                    <a:pt x="27" y="13"/>
                  </a:lnTo>
                  <a:lnTo>
                    <a:pt x="68" y="0"/>
                  </a:lnTo>
                  <a:lnTo>
                    <a:pt x="81" y="13"/>
                  </a:lnTo>
                  <a:lnTo>
                    <a:pt x="81" y="41"/>
                  </a:lnTo>
                  <a:lnTo>
                    <a:pt x="68" y="82"/>
                  </a:lnTo>
                  <a:lnTo>
                    <a:pt x="68" y="109"/>
                  </a:lnTo>
                  <a:lnTo>
                    <a:pt x="81" y="123"/>
                  </a:lnTo>
                  <a:lnTo>
                    <a:pt x="109" y="123"/>
                  </a:lnTo>
                  <a:lnTo>
                    <a:pt x="136" y="109"/>
                  </a:lnTo>
                </a:path>
              </a:pathLst>
            </a:custGeom>
            <a:noFill/>
            <a:ln w="0">
              <a:solidFill>
                <a:srgbClr val="000000"/>
              </a:solidFill>
              <a:round/>
              <a:headEnd/>
              <a:tailEnd/>
            </a:ln>
          </p:spPr>
          <p:txBody>
            <a:bodyPr/>
            <a:lstStyle/>
            <a:p>
              <a:endParaRPr lang="en-US"/>
            </a:p>
          </p:txBody>
        </p:sp>
        <p:sp>
          <p:nvSpPr>
            <p:cNvPr id="23620" name="Freeform 67"/>
            <p:cNvSpPr>
              <a:spLocks/>
            </p:cNvSpPr>
            <p:nvPr/>
          </p:nvSpPr>
          <p:spPr bwMode="auto">
            <a:xfrm>
              <a:off x="2137" y="2420"/>
              <a:ext cx="59" cy="82"/>
            </a:xfrm>
            <a:custGeom>
              <a:avLst/>
              <a:gdLst>
                <a:gd name="T0" fmla="*/ 0 w 177"/>
                <a:gd name="T1" fmla="*/ 0 h 246"/>
                <a:gd name="T2" fmla="*/ 0 w 177"/>
                <a:gd name="T3" fmla="*/ 0 h 246"/>
                <a:gd name="T4" fmla="*/ 0 w 177"/>
                <a:gd name="T5" fmla="*/ 0 h 246"/>
                <a:gd name="T6" fmla="*/ 0 w 177"/>
                <a:gd name="T7" fmla="*/ 0 h 246"/>
                <a:gd name="T8" fmla="*/ 0 w 177"/>
                <a:gd name="T9" fmla="*/ 0 h 246"/>
                <a:gd name="T10" fmla="*/ 0 w 177"/>
                <a:gd name="T11" fmla="*/ 0 h 246"/>
                <a:gd name="T12" fmla="*/ 0 w 177"/>
                <a:gd name="T13" fmla="*/ 0 h 246"/>
                <a:gd name="T14" fmla="*/ 0 w 177"/>
                <a:gd name="T15" fmla="*/ 0 h 246"/>
                <a:gd name="T16" fmla="*/ 0 w 177"/>
                <a:gd name="T17" fmla="*/ 0 h 246"/>
                <a:gd name="T18" fmla="*/ 0 w 177"/>
                <a:gd name="T19" fmla="*/ 0 h 246"/>
                <a:gd name="T20" fmla="*/ 0 w 177"/>
                <a:gd name="T21" fmla="*/ 0 h 246"/>
                <a:gd name="T22" fmla="*/ 0 w 177"/>
                <a:gd name="T23" fmla="*/ 0 h 246"/>
                <a:gd name="T24" fmla="*/ 0 w 177"/>
                <a:gd name="T25" fmla="*/ 0 h 246"/>
                <a:gd name="T26" fmla="*/ 0 w 177"/>
                <a:gd name="T27" fmla="*/ 0 h 246"/>
                <a:gd name="T28" fmla="*/ 0 w 177"/>
                <a:gd name="T29" fmla="*/ 0 h 246"/>
                <a:gd name="T30" fmla="*/ 0 w 177"/>
                <a:gd name="T31" fmla="*/ 0 h 246"/>
                <a:gd name="T32" fmla="*/ 0 w 177"/>
                <a:gd name="T33" fmla="*/ 0 h 246"/>
                <a:gd name="T34" fmla="*/ 0 w 177"/>
                <a:gd name="T35" fmla="*/ 0 h 246"/>
                <a:gd name="T36" fmla="*/ 0 w 177"/>
                <a:gd name="T37" fmla="*/ 0 h 246"/>
                <a:gd name="T38" fmla="*/ 0 w 177"/>
                <a:gd name="T39" fmla="*/ 0 h 246"/>
                <a:gd name="T40" fmla="*/ 0 w 177"/>
                <a:gd name="T41" fmla="*/ 0 h 246"/>
                <a:gd name="T42" fmla="*/ 0 w 177"/>
                <a:gd name="T43" fmla="*/ 0 h 246"/>
                <a:gd name="T44" fmla="*/ 0 w 177"/>
                <a:gd name="T45" fmla="*/ 0 h 246"/>
                <a:gd name="T46" fmla="*/ 0 w 177"/>
                <a:gd name="T47" fmla="*/ 0 h 246"/>
                <a:gd name="T48" fmla="*/ 0 w 177"/>
                <a:gd name="T49" fmla="*/ 0 h 24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7"/>
                <a:gd name="T76" fmla="*/ 0 h 246"/>
                <a:gd name="T77" fmla="*/ 177 w 177"/>
                <a:gd name="T78" fmla="*/ 246 h 24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7" h="246">
                  <a:moveTo>
                    <a:pt x="136" y="109"/>
                  </a:moveTo>
                  <a:lnTo>
                    <a:pt x="164" y="68"/>
                  </a:lnTo>
                  <a:lnTo>
                    <a:pt x="177" y="96"/>
                  </a:lnTo>
                  <a:lnTo>
                    <a:pt x="177" y="136"/>
                  </a:lnTo>
                  <a:lnTo>
                    <a:pt x="177" y="177"/>
                  </a:lnTo>
                  <a:lnTo>
                    <a:pt x="164" y="204"/>
                  </a:lnTo>
                  <a:lnTo>
                    <a:pt x="150" y="246"/>
                  </a:lnTo>
                  <a:lnTo>
                    <a:pt x="123" y="246"/>
                  </a:lnTo>
                  <a:lnTo>
                    <a:pt x="81" y="246"/>
                  </a:lnTo>
                  <a:lnTo>
                    <a:pt x="55" y="246"/>
                  </a:lnTo>
                  <a:lnTo>
                    <a:pt x="40" y="232"/>
                  </a:lnTo>
                  <a:lnTo>
                    <a:pt x="27" y="219"/>
                  </a:lnTo>
                  <a:lnTo>
                    <a:pt x="0" y="191"/>
                  </a:lnTo>
                  <a:lnTo>
                    <a:pt x="0" y="136"/>
                  </a:lnTo>
                  <a:lnTo>
                    <a:pt x="0" y="82"/>
                  </a:lnTo>
                  <a:lnTo>
                    <a:pt x="0" y="41"/>
                  </a:lnTo>
                  <a:lnTo>
                    <a:pt x="27" y="13"/>
                  </a:lnTo>
                  <a:lnTo>
                    <a:pt x="68" y="0"/>
                  </a:lnTo>
                  <a:lnTo>
                    <a:pt x="81" y="13"/>
                  </a:lnTo>
                  <a:lnTo>
                    <a:pt x="81" y="41"/>
                  </a:lnTo>
                  <a:lnTo>
                    <a:pt x="68" y="82"/>
                  </a:lnTo>
                  <a:lnTo>
                    <a:pt x="68" y="109"/>
                  </a:lnTo>
                  <a:lnTo>
                    <a:pt x="81" y="123"/>
                  </a:lnTo>
                  <a:lnTo>
                    <a:pt x="109" y="123"/>
                  </a:lnTo>
                  <a:lnTo>
                    <a:pt x="136" y="109"/>
                  </a:lnTo>
                </a:path>
              </a:pathLst>
            </a:custGeom>
            <a:noFill/>
            <a:ln w="0">
              <a:solidFill>
                <a:srgbClr val="000000"/>
              </a:solidFill>
              <a:round/>
              <a:headEnd/>
              <a:tailEnd/>
            </a:ln>
          </p:spPr>
          <p:txBody>
            <a:bodyPr/>
            <a:lstStyle/>
            <a:p>
              <a:endParaRPr lang="en-US"/>
            </a:p>
          </p:txBody>
        </p:sp>
        <p:sp>
          <p:nvSpPr>
            <p:cNvPr id="23621" name="Freeform 68"/>
            <p:cNvSpPr>
              <a:spLocks/>
            </p:cNvSpPr>
            <p:nvPr/>
          </p:nvSpPr>
          <p:spPr bwMode="auto">
            <a:xfrm>
              <a:off x="1510" y="2465"/>
              <a:ext cx="1054" cy="423"/>
            </a:xfrm>
            <a:custGeom>
              <a:avLst/>
              <a:gdLst>
                <a:gd name="T0" fmla="*/ 0 w 3164"/>
                <a:gd name="T1" fmla="*/ 0 h 1269"/>
                <a:gd name="T2" fmla="*/ 0 w 3164"/>
                <a:gd name="T3" fmla="*/ 0 h 1269"/>
                <a:gd name="T4" fmla="*/ 0 w 3164"/>
                <a:gd name="T5" fmla="*/ 0 h 1269"/>
                <a:gd name="T6" fmla="*/ 0 w 3164"/>
                <a:gd name="T7" fmla="*/ 0 h 1269"/>
                <a:gd name="T8" fmla="*/ 0 w 3164"/>
                <a:gd name="T9" fmla="*/ 0 h 1269"/>
                <a:gd name="T10" fmla="*/ 0 w 3164"/>
                <a:gd name="T11" fmla="*/ 0 h 1269"/>
                <a:gd name="T12" fmla="*/ 0 w 3164"/>
                <a:gd name="T13" fmla="*/ 0 h 1269"/>
                <a:gd name="T14" fmla="*/ 0 w 3164"/>
                <a:gd name="T15" fmla="*/ 0 h 1269"/>
                <a:gd name="T16" fmla="*/ 0 w 3164"/>
                <a:gd name="T17" fmla="*/ 0 h 1269"/>
                <a:gd name="T18" fmla="*/ 0 w 3164"/>
                <a:gd name="T19" fmla="*/ 0 h 1269"/>
                <a:gd name="T20" fmla="*/ 0 w 3164"/>
                <a:gd name="T21" fmla="*/ 0 h 1269"/>
                <a:gd name="T22" fmla="*/ 0 w 3164"/>
                <a:gd name="T23" fmla="*/ 0 h 1269"/>
                <a:gd name="T24" fmla="*/ 0 w 3164"/>
                <a:gd name="T25" fmla="*/ 0 h 1269"/>
                <a:gd name="T26" fmla="*/ 0 w 3164"/>
                <a:gd name="T27" fmla="*/ 0 h 1269"/>
                <a:gd name="T28" fmla="*/ 0 w 3164"/>
                <a:gd name="T29" fmla="*/ 0 h 1269"/>
                <a:gd name="T30" fmla="*/ 0 w 3164"/>
                <a:gd name="T31" fmla="*/ 0 h 1269"/>
                <a:gd name="T32" fmla="*/ 0 w 3164"/>
                <a:gd name="T33" fmla="*/ 0 h 1269"/>
                <a:gd name="T34" fmla="*/ 0 w 3164"/>
                <a:gd name="T35" fmla="*/ 0 h 1269"/>
                <a:gd name="T36" fmla="*/ 0 w 3164"/>
                <a:gd name="T37" fmla="*/ 0 h 1269"/>
                <a:gd name="T38" fmla="*/ 0 w 3164"/>
                <a:gd name="T39" fmla="*/ 0 h 1269"/>
                <a:gd name="T40" fmla="*/ 0 w 3164"/>
                <a:gd name="T41" fmla="*/ 0 h 1269"/>
                <a:gd name="T42" fmla="*/ 0 w 3164"/>
                <a:gd name="T43" fmla="*/ 0 h 1269"/>
                <a:gd name="T44" fmla="*/ 0 w 3164"/>
                <a:gd name="T45" fmla="*/ 0 h 1269"/>
                <a:gd name="T46" fmla="*/ 0 w 3164"/>
                <a:gd name="T47" fmla="*/ 0 h 1269"/>
                <a:gd name="T48" fmla="*/ 0 w 3164"/>
                <a:gd name="T49" fmla="*/ 0 h 1269"/>
                <a:gd name="T50" fmla="*/ 0 w 3164"/>
                <a:gd name="T51" fmla="*/ 0 h 1269"/>
                <a:gd name="T52" fmla="*/ 0 w 3164"/>
                <a:gd name="T53" fmla="*/ 0 h 1269"/>
                <a:gd name="T54" fmla="*/ 0 w 3164"/>
                <a:gd name="T55" fmla="*/ 0 h 1269"/>
                <a:gd name="T56" fmla="*/ 0 w 3164"/>
                <a:gd name="T57" fmla="*/ 0 h 1269"/>
                <a:gd name="T58" fmla="*/ 0 w 3164"/>
                <a:gd name="T59" fmla="*/ 0 h 1269"/>
                <a:gd name="T60" fmla="*/ 0 w 3164"/>
                <a:gd name="T61" fmla="*/ 0 h 1269"/>
                <a:gd name="T62" fmla="*/ 0 w 3164"/>
                <a:gd name="T63" fmla="*/ 0 h 1269"/>
                <a:gd name="T64" fmla="*/ 0 w 3164"/>
                <a:gd name="T65" fmla="*/ 0 h 1269"/>
                <a:gd name="T66" fmla="*/ 0 w 3164"/>
                <a:gd name="T67" fmla="*/ 0 h 1269"/>
                <a:gd name="T68" fmla="*/ 0 w 3164"/>
                <a:gd name="T69" fmla="*/ 0 h 1269"/>
                <a:gd name="T70" fmla="*/ 0 w 3164"/>
                <a:gd name="T71" fmla="*/ 0 h 1269"/>
                <a:gd name="T72" fmla="*/ 0 w 3164"/>
                <a:gd name="T73" fmla="*/ 0 h 1269"/>
                <a:gd name="T74" fmla="*/ 0 w 3164"/>
                <a:gd name="T75" fmla="*/ 0 h 1269"/>
                <a:gd name="T76" fmla="*/ 0 w 3164"/>
                <a:gd name="T77" fmla="*/ 0 h 1269"/>
                <a:gd name="T78" fmla="*/ 0 w 3164"/>
                <a:gd name="T79" fmla="*/ 0 h 1269"/>
                <a:gd name="T80" fmla="*/ 0 w 3164"/>
                <a:gd name="T81" fmla="*/ 0 h 1269"/>
                <a:gd name="T82" fmla="*/ 0 w 3164"/>
                <a:gd name="T83" fmla="*/ 0 h 1269"/>
                <a:gd name="T84" fmla="*/ 0 w 3164"/>
                <a:gd name="T85" fmla="*/ 0 h 1269"/>
                <a:gd name="T86" fmla="*/ 0 w 3164"/>
                <a:gd name="T87" fmla="*/ 0 h 1269"/>
                <a:gd name="T88" fmla="*/ 0 w 3164"/>
                <a:gd name="T89" fmla="*/ 0 h 1269"/>
                <a:gd name="T90" fmla="*/ 0 w 3164"/>
                <a:gd name="T91" fmla="*/ 0 h 1269"/>
                <a:gd name="T92" fmla="*/ 0 w 3164"/>
                <a:gd name="T93" fmla="*/ 0 h 1269"/>
                <a:gd name="T94" fmla="*/ 0 w 3164"/>
                <a:gd name="T95" fmla="*/ 0 h 1269"/>
                <a:gd name="T96" fmla="*/ 0 w 3164"/>
                <a:gd name="T97" fmla="*/ 0 h 1269"/>
                <a:gd name="T98" fmla="*/ 0 w 3164"/>
                <a:gd name="T99" fmla="*/ 0 h 1269"/>
                <a:gd name="T100" fmla="*/ 0 w 3164"/>
                <a:gd name="T101" fmla="*/ 0 h 1269"/>
                <a:gd name="T102" fmla="*/ 0 w 3164"/>
                <a:gd name="T103" fmla="*/ 0 h 1269"/>
                <a:gd name="T104" fmla="*/ 0 w 3164"/>
                <a:gd name="T105" fmla="*/ 0 h 12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4"/>
                <a:gd name="T160" fmla="*/ 0 h 1269"/>
                <a:gd name="T161" fmla="*/ 3164 w 3164"/>
                <a:gd name="T162" fmla="*/ 1269 h 12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4" h="1269">
                  <a:moveTo>
                    <a:pt x="0" y="123"/>
                  </a:moveTo>
                  <a:lnTo>
                    <a:pt x="219" y="355"/>
                  </a:lnTo>
                  <a:lnTo>
                    <a:pt x="233" y="382"/>
                  </a:lnTo>
                  <a:lnTo>
                    <a:pt x="259" y="423"/>
                  </a:lnTo>
                  <a:lnTo>
                    <a:pt x="233" y="1078"/>
                  </a:lnTo>
                  <a:lnTo>
                    <a:pt x="233" y="1160"/>
                  </a:lnTo>
                  <a:lnTo>
                    <a:pt x="259" y="1186"/>
                  </a:lnTo>
                  <a:lnTo>
                    <a:pt x="274" y="1228"/>
                  </a:lnTo>
                  <a:lnTo>
                    <a:pt x="314" y="1256"/>
                  </a:lnTo>
                  <a:lnTo>
                    <a:pt x="342" y="1269"/>
                  </a:lnTo>
                  <a:lnTo>
                    <a:pt x="369" y="1269"/>
                  </a:lnTo>
                  <a:lnTo>
                    <a:pt x="437" y="1256"/>
                  </a:lnTo>
                  <a:lnTo>
                    <a:pt x="682" y="1214"/>
                  </a:lnTo>
                  <a:lnTo>
                    <a:pt x="750" y="1105"/>
                  </a:lnTo>
                  <a:lnTo>
                    <a:pt x="491" y="1118"/>
                  </a:lnTo>
                  <a:lnTo>
                    <a:pt x="437" y="1118"/>
                  </a:lnTo>
                  <a:lnTo>
                    <a:pt x="397" y="1118"/>
                  </a:lnTo>
                  <a:lnTo>
                    <a:pt x="382" y="1105"/>
                  </a:lnTo>
                  <a:lnTo>
                    <a:pt x="382" y="1065"/>
                  </a:lnTo>
                  <a:lnTo>
                    <a:pt x="397" y="519"/>
                  </a:lnTo>
                  <a:lnTo>
                    <a:pt x="423" y="437"/>
                  </a:lnTo>
                  <a:lnTo>
                    <a:pt x="478" y="410"/>
                  </a:lnTo>
                  <a:lnTo>
                    <a:pt x="533" y="410"/>
                  </a:lnTo>
                  <a:lnTo>
                    <a:pt x="765" y="382"/>
                  </a:lnTo>
                  <a:lnTo>
                    <a:pt x="1052" y="382"/>
                  </a:lnTo>
                  <a:lnTo>
                    <a:pt x="1310" y="382"/>
                  </a:lnTo>
                  <a:lnTo>
                    <a:pt x="1337" y="382"/>
                  </a:lnTo>
                  <a:lnTo>
                    <a:pt x="1379" y="382"/>
                  </a:lnTo>
                  <a:lnTo>
                    <a:pt x="1392" y="410"/>
                  </a:lnTo>
                  <a:lnTo>
                    <a:pt x="1392" y="437"/>
                  </a:lnTo>
                  <a:lnTo>
                    <a:pt x="1418" y="682"/>
                  </a:lnTo>
                  <a:lnTo>
                    <a:pt x="1554" y="682"/>
                  </a:lnTo>
                  <a:lnTo>
                    <a:pt x="1527" y="478"/>
                  </a:lnTo>
                  <a:lnTo>
                    <a:pt x="1650" y="478"/>
                  </a:lnTo>
                  <a:lnTo>
                    <a:pt x="1691" y="642"/>
                  </a:lnTo>
                  <a:lnTo>
                    <a:pt x="1841" y="655"/>
                  </a:lnTo>
                  <a:lnTo>
                    <a:pt x="1799" y="423"/>
                  </a:lnTo>
                  <a:lnTo>
                    <a:pt x="1799" y="368"/>
                  </a:lnTo>
                  <a:lnTo>
                    <a:pt x="1799" y="355"/>
                  </a:lnTo>
                  <a:lnTo>
                    <a:pt x="1841" y="327"/>
                  </a:lnTo>
                  <a:lnTo>
                    <a:pt x="2127" y="300"/>
                  </a:lnTo>
                  <a:lnTo>
                    <a:pt x="2277" y="259"/>
                  </a:lnTo>
                  <a:lnTo>
                    <a:pt x="2345" y="259"/>
                  </a:lnTo>
                  <a:lnTo>
                    <a:pt x="2428" y="259"/>
                  </a:lnTo>
                  <a:lnTo>
                    <a:pt x="2469" y="246"/>
                  </a:lnTo>
                  <a:lnTo>
                    <a:pt x="2524" y="274"/>
                  </a:lnTo>
                  <a:lnTo>
                    <a:pt x="2550" y="314"/>
                  </a:lnTo>
                  <a:lnTo>
                    <a:pt x="2550" y="355"/>
                  </a:lnTo>
                  <a:lnTo>
                    <a:pt x="2605" y="737"/>
                  </a:lnTo>
                  <a:lnTo>
                    <a:pt x="2645" y="805"/>
                  </a:lnTo>
                  <a:lnTo>
                    <a:pt x="2645" y="901"/>
                  </a:lnTo>
                  <a:lnTo>
                    <a:pt x="2645" y="942"/>
                  </a:lnTo>
                  <a:lnTo>
                    <a:pt x="2645" y="997"/>
                  </a:lnTo>
                  <a:lnTo>
                    <a:pt x="2632" y="1023"/>
                  </a:lnTo>
                  <a:lnTo>
                    <a:pt x="2592" y="1050"/>
                  </a:lnTo>
                  <a:lnTo>
                    <a:pt x="2550" y="1065"/>
                  </a:lnTo>
                  <a:lnTo>
                    <a:pt x="2441" y="1065"/>
                  </a:lnTo>
                  <a:lnTo>
                    <a:pt x="2318" y="1228"/>
                  </a:lnTo>
                  <a:lnTo>
                    <a:pt x="2592" y="1228"/>
                  </a:lnTo>
                  <a:lnTo>
                    <a:pt x="2741" y="1173"/>
                  </a:lnTo>
                  <a:lnTo>
                    <a:pt x="2782" y="1173"/>
                  </a:lnTo>
                  <a:lnTo>
                    <a:pt x="2809" y="1118"/>
                  </a:lnTo>
                  <a:lnTo>
                    <a:pt x="2837" y="1078"/>
                  </a:lnTo>
                  <a:lnTo>
                    <a:pt x="2809" y="997"/>
                  </a:lnTo>
                  <a:lnTo>
                    <a:pt x="2755" y="587"/>
                  </a:lnTo>
                  <a:lnTo>
                    <a:pt x="2728" y="410"/>
                  </a:lnTo>
                  <a:lnTo>
                    <a:pt x="3109" y="123"/>
                  </a:lnTo>
                  <a:lnTo>
                    <a:pt x="3123" y="110"/>
                  </a:lnTo>
                  <a:lnTo>
                    <a:pt x="3164" y="55"/>
                  </a:lnTo>
                  <a:lnTo>
                    <a:pt x="3123" y="15"/>
                  </a:lnTo>
                  <a:lnTo>
                    <a:pt x="3109" y="0"/>
                  </a:lnTo>
                  <a:lnTo>
                    <a:pt x="3055" y="0"/>
                  </a:lnTo>
                  <a:lnTo>
                    <a:pt x="3015" y="15"/>
                  </a:lnTo>
                  <a:lnTo>
                    <a:pt x="2945" y="68"/>
                  </a:lnTo>
                  <a:lnTo>
                    <a:pt x="2632" y="274"/>
                  </a:lnTo>
                  <a:lnTo>
                    <a:pt x="2605" y="204"/>
                  </a:lnTo>
                  <a:lnTo>
                    <a:pt x="2592" y="164"/>
                  </a:lnTo>
                  <a:lnTo>
                    <a:pt x="2577" y="164"/>
                  </a:lnTo>
                  <a:lnTo>
                    <a:pt x="2537" y="151"/>
                  </a:lnTo>
                  <a:lnTo>
                    <a:pt x="2496" y="151"/>
                  </a:lnTo>
                  <a:lnTo>
                    <a:pt x="2182" y="164"/>
                  </a:lnTo>
                  <a:lnTo>
                    <a:pt x="1977" y="204"/>
                  </a:lnTo>
                  <a:lnTo>
                    <a:pt x="1869" y="219"/>
                  </a:lnTo>
                  <a:lnTo>
                    <a:pt x="1678" y="259"/>
                  </a:lnTo>
                  <a:lnTo>
                    <a:pt x="1650" y="274"/>
                  </a:lnTo>
                  <a:lnTo>
                    <a:pt x="1650" y="314"/>
                  </a:lnTo>
                  <a:lnTo>
                    <a:pt x="1650" y="355"/>
                  </a:lnTo>
                  <a:lnTo>
                    <a:pt x="1554" y="355"/>
                  </a:lnTo>
                  <a:lnTo>
                    <a:pt x="1431" y="355"/>
                  </a:lnTo>
                  <a:lnTo>
                    <a:pt x="1418" y="300"/>
                  </a:lnTo>
                  <a:lnTo>
                    <a:pt x="1392" y="259"/>
                  </a:lnTo>
                  <a:lnTo>
                    <a:pt x="1379" y="246"/>
                  </a:lnTo>
                  <a:lnTo>
                    <a:pt x="1337" y="246"/>
                  </a:lnTo>
                  <a:lnTo>
                    <a:pt x="1310" y="246"/>
                  </a:lnTo>
                  <a:lnTo>
                    <a:pt x="1269" y="246"/>
                  </a:lnTo>
                  <a:lnTo>
                    <a:pt x="805" y="259"/>
                  </a:lnTo>
                  <a:lnTo>
                    <a:pt x="533" y="274"/>
                  </a:lnTo>
                  <a:lnTo>
                    <a:pt x="369" y="314"/>
                  </a:lnTo>
                  <a:lnTo>
                    <a:pt x="369" y="300"/>
                  </a:lnTo>
                  <a:lnTo>
                    <a:pt x="151" y="55"/>
                  </a:lnTo>
                  <a:lnTo>
                    <a:pt x="96" y="41"/>
                  </a:lnTo>
                  <a:lnTo>
                    <a:pt x="69" y="15"/>
                  </a:lnTo>
                  <a:lnTo>
                    <a:pt x="27" y="15"/>
                  </a:lnTo>
                  <a:lnTo>
                    <a:pt x="14" y="41"/>
                  </a:lnTo>
                  <a:lnTo>
                    <a:pt x="14" y="55"/>
                  </a:lnTo>
                  <a:lnTo>
                    <a:pt x="0" y="123"/>
                  </a:lnTo>
                  <a:close/>
                </a:path>
              </a:pathLst>
            </a:custGeom>
            <a:solidFill>
              <a:srgbClr val="8375BC"/>
            </a:solidFill>
            <a:ln w="9525">
              <a:noFill/>
              <a:round/>
              <a:headEnd/>
              <a:tailEnd/>
            </a:ln>
          </p:spPr>
          <p:txBody>
            <a:bodyPr/>
            <a:lstStyle/>
            <a:p>
              <a:endParaRPr lang="en-US"/>
            </a:p>
          </p:txBody>
        </p:sp>
        <p:sp>
          <p:nvSpPr>
            <p:cNvPr id="23622" name="Freeform 69"/>
            <p:cNvSpPr>
              <a:spLocks/>
            </p:cNvSpPr>
            <p:nvPr/>
          </p:nvSpPr>
          <p:spPr bwMode="auto">
            <a:xfrm>
              <a:off x="1510" y="2465"/>
              <a:ext cx="1054" cy="423"/>
            </a:xfrm>
            <a:custGeom>
              <a:avLst/>
              <a:gdLst>
                <a:gd name="T0" fmla="*/ 0 w 3164"/>
                <a:gd name="T1" fmla="*/ 0 h 1269"/>
                <a:gd name="T2" fmla="*/ 0 w 3164"/>
                <a:gd name="T3" fmla="*/ 0 h 1269"/>
                <a:gd name="T4" fmla="*/ 0 w 3164"/>
                <a:gd name="T5" fmla="*/ 0 h 1269"/>
                <a:gd name="T6" fmla="*/ 0 w 3164"/>
                <a:gd name="T7" fmla="*/ 0 h 1269"/>
                <a:gd name="T8" fmla="*/ 0 w 3164"/>
                <a:gd name="T9" fmla="*/ 0 h 1269"/>
                <a:gd name="T10" fmla="*/ 0 w 3164"/>
                <a:gd name="T11" fmla="*/ 0 h 1269"/>
                <a:gd name="T12" fmla="*/ 0 w 3164"/>
                <a:gd name="T13" fmla="*/ 0 h 1269"/>
                <a:gd name="T14" fmla="*/ 0 w 3164"/>
                <a:gd name="T15" fmla="*/ 0 h 1269"/>
                <a:gd name="T16" fmla="*/ 0 w 3164"/>
                <a:gd name="T17" fmla="*/ 0 h 1269"/>
                <a:gd name="T18" fmla="*/ 0 w 3164"/>
                <a:gd name="T19" fmla="*/ 0 h 1269"/>
                <a:gd name="T20" fmla="*/ 0 w 3164"/>
                <a:gd name="T21" fmla="*/ 0 h 1269"/>
                <a:gd name="T22" fmla="*/ 0 w 3164"/>
                <a:gd name="T23" fmla="*/ 0 h 1269"/>
                <a:gd name="T24" fmla="*/ 0 w 3164"/>
                <a:gd name="T25" fmla="*/ 0 h 1269"/>
                <a:gd name="T26" fmla="*/ 0 w 3164"/>
                <a:gd name="T27" fmla="*/ 0 h 1269"/>
                <a:gd name="T28" fmla="*/ 0 w 3164"/>
                <a:gd name="T29" fmla="*/ 0 h 1269"/>
                <a:gd name="T30" fmla="*/ 0 w 3164"/>
                <a:gd name="T31" fmla="*/ 0 h 1269"/>
                <a:gd name="T32" fmla="*/ 0 w 3164"/>
                <a:gd name="T33" fmla="*/ 0 h 1269"/>
                <a:gd name="T34" fmla="*/ 0 w 3164"/>
                <a:gd name="T35" fmla="*/ 0 h 1269"/>
                <a:gd name="T36" fmla="*/ 0 w 3164"/>
                <a:gd name="T37" fmla="*/ 0 h 1269"/>
                <a:gd name="T38" fmla="*/ 0 w 3164"/>
                <a:gd name="T39" fmla="*/ 0 h 1269"/>
                <a:gd name="T40" fmla="*/ 0 w 3164"/>
                <a:gd name="T41" fmla="*/ 0 h 1269"/>
                <a:gd name="T42" fmla="*/ 0 w 3164"/>
                <a:gd name="T43" fmla="*/ 0 h 1269"/>
                <a:gd name="T44" fmla="*/ 0 w 3164"/>
                <a:gd name="T45" fmla="*/ 0 h 1269"/>
                <a:gd name="T46" fmla="*/ 0 w 3164"/>
                <a:gd name="T47" fmla="*/ 0 h 1269"/>
                <a:gd name="T48" fmla="*/ 0 w 3164"/>
                <a:gd name="T49" fmla="*/ 0 h 1269"/>
                <a:gd name="T50" fmla="*/ 0 w 3164"/>
                <a:gd name="T51" fmla="*/ 0 h 1269"/>
                <a:gd name="T52" fmla="*/ 0 w 3164"/>
                <a:gd name="T53" fmla="*/ 0 h 1269"/>
                <a:gd name="T54" fmla="*/ 0 w 3164"/>
                <a:gd name="T55" fmla="*/ 0 h 1269"/>
                <a:gd name="T56" fmla="*/ 0 w 3164"/>
                <a:gd name="T57" fmla="*/ 0 h 1269"/>
                <a:gd name="T58" fmla="*/ 0 w 3164"/>
                <a:gd name="T59" fmla="*/ 0 h 1269"/>
                <a:gd name="T60" fmla="*/ 0 w 3164"/>
                <a:gd name="T61" fmla="*/ 0 h 1269"/>
                <a:gd name="T62" fmla="*/ 0 w 3164"/>
                <a:gd name="T63" fmla="*/ 0 h 1269"/>
                <a:gd name="T64" fmla="*/ 0 w 3164"/>
                <a:gd name="T65" fmla="*/ 0 h 1269"/>
                <a:gd name="T66" fmla="*/ 0 w 3164"/>
                <a:gd name="T67" fmla="*/ 0 h 1269"/>
                <a:gd name="T68" fmla="*/ 0 w 3164"/>
                <a:gd name="T69" fmla="*/ 0 h 1269"/>
                <a:gd name="T70" fmla="*/ 0 w 3164"/>
                <a:gd name="T71" fmla="*/ 0 h 1269"/>
                <a:gd name="T72" fmla="*/ 0 w 3164"/>
                <a:gd name="T73" fmla="*/ 0 h 1269"/>
                <a:gd name="T74" fmla="*/ 0 w 3164"/>
                <a:gd name="T75" fmla="*/ 0 h 1269"/>
                <a:gd name="T76" fmla="*/ 0 w 3164"/>
                <a:gd name="T77" fmla="*/ 0 h 1269"/>
                <a:gd name="T78" fmla="*/ 0 w 3164"/>
                <a:gd name="T79" fmla="*/ 0 h 1269"/>
                <a:gd name="T80" fmla="*/ 0 w 3164"/>
                <a:gd name="T81" fmla="*/ 0 h 1269"/>
                <a:gd name="T82" fmla="*/ 0 w 3164"/>
                <a:gd name="T83" fmla="*/ 0 h 1269"/>
                <a:gd name="T84" fmla="*/ 0 w 3164"/>
                <a:gd name="T85" fmla="*/ 0 h 1269"/>
                <a:gd name="T86" fmla="*/ 0 w 3164"/>
                <a:gd name="T87" fmla="*/ 0 h 1269"/>
                <a:gd name="T88" fmla="*/ 0 w 3164"/>
                <a:gd name="T89" fmla="*/ 0 h 1269"/>
                <a:gd name="T90" fmla="*/ 0 w 3164"/>
                <a:gd name="T91" fmla="*/ 0 h 1269"/>
                <a:gd name="T92" fmla="*/ 0 w 3164"/>
                <a:gd name="T93" fmla="*/ 0 h 1269"/>
                <a:gd name="T94" fmla="*/ 0 w 3164"/>
                <a:gd name="T95" fmla="*/ 0 h 1269"/>
                <a:gd name="T96" fmla="*/ 0 w 3164"/>
                <a:gd name="T97" fmla="*/ 0 h 1269"/>
                <a:gd name="T98" fmla="*/ 0 w 3164"/>
                <a:gd name="T99" fmla="*/ 0 h 1269"/>
                <a:gd name="T100" fmla="*/ 0 w 3164"/>
                <a:gd name="T101" fmla="*/ 0 h 1269"/>
                <a:gd name="T102" fmla="*/ 0 w 3164"/>
                <a:gd name="T103" fmla="*/ 0 h 1269"/>
                <a:gd name="T104" fmla="*/ 0 w 3164"/>
                <a:gd name="T105" fmla="*/ 0 h 12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4"/>
                <a:gd name="T160" fmla="*/ 0 h 1269"/>
                <a:gd name="T161" fmla="*/ 3164 w 3164"/>
                <a:gd name="T162" fmla="*/ 1269 h 12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4" h="1269">
                  <a:moveTo>
                    <a:pt x="0" y="123"/>
                  </a:moveTo>
                  <a:lnTo>
                    <a:pt x="219" y="355"/>
                  </a:lnTo>
                  <a:lnTo>
                    <a:pt x="233" y="382"/>
                  </a:lnTo>
                  <a:lnTo>
                    <a:pt x="259" y="423"/>
                  </a:lnTo>
                  <a:lnTo>
                    <a:pt x="233" y="1078"/>
                  </a:lnTo>
                  <a:lnTo>
                    <a:pt x="233" y="1160"/>
                  </a:lnTo>
                  <a:lnTo>
                    <a:pt x="259" y="1186"/>
                  </a:lnTo>
                  <a:lnTo>
                    <a:pt x="274" y="1228"/>
                  </a:lnTo>
                  <a:lnTo>
                    <a:pt x="314" y="1256"/>
                  </a:lnTo>
                  <a:lnTo>
                    <a:pt x="342" y="1269"/>
                  </a:lnTo>
                  <a:lnTo>
                    <a:pt x="369" y="1269"/>
                  </a:lnTo>
                  <a:lnTo>
                    <a:pt x="437" y="1256"/>
                  </a:lnTo>
                  <a:lnTo>
                    <a:pt x="682" y="1214"/>
                  </a:lnTo>
                  <a:lnTo>
                    <a:pt x="750" y="1105"/>
                  </a:lnTo>
                  <a:lnTo>
                    <a:pt x="491" y="1118"/>
                  </a:lnTo>
                  <a:lnTo>
                    <a:pt x="437" y="1118"/>
                  </a:lnTo>
                  <a:lnTo>
                    <a:pt x="397" y="1118"/>
                  </a:lnTo>
                  <a:lnTo>
                    <a:pt x="382" y="1105"/>
                  </a:lnTo>
                  <a:lnTo>
                    <a:pt x="382" y="1065"/>
                  </a:lnTo>
                  <a:lnTo>
                    <a:pt x="397" y="519"/>
                  </a:lnTo>
                  <a:lnTo>
                    <a:pt x="423" y="437"/>
                  </a:lnTo>
                  <a:lnTo>
                    <a:pt x="478" y="410"/>
                  </a:lnTo>
                  <a:lnTo>
                    <a:pt x="533" y="410"/>
                  </a:lnTo>
                  <a:lnTo>
                    <a:pt x="765" y="382"/>
                  </a:lnTo>
                  <a:lnTo>
                    <a:pt x="1052" y="382"/>
                  </a:lnTo>
                  <a:lnTo>
                    <a:pt x="1310" y="382"/>
                  </a:lnTo>
                  <a:lnTo>
                    <a:pt x="1337" y="382"/>
                  </a:lnTo>
                  <a:lnTo>
                    <a:pt x="1379" y="382"/>
                  </a:lnTo>
                  <a:lnTo>
                    <a:pt x="1392" y="410"/>
                  </a:lnTo>
                  <a:lnTo>
                    <a:pt x="1392" y="437"/>
                  </a:lnTo>
                  <a:lnTo>
                    <a:pt x="1418" y="682"/>
                  </a:lnTo>
                  <a:lnTo>
                    <a:pt x="1554" y="682"/>
                  </a:lnTo>
                  <a:lnTo>
                    <a:pt x="1527" y="478"/>
                  </a:lnTo>
                  <a:lnTo>
                    <a:pt x="1650" y="478"/>
                  </a:lnTo>
                  <a:lnTo>
                    <a:pt x="1691" y="642"/>
                  </a:lnTo>
                  <a:lnTo>
                    <a:pt x="1841" y="655"/>
                  </a:lnTo>
                  <a:lnTo>
                    <a:pt x="1799" y="423"/>
                  </a:lnTo>
                  <a:lnTo>
                    <a:pt x="1799" y="368"/>
                  </a:lnTo>
                  <a:lnTo>
                    <a:pt x="1799" y="355"/>
                  </a:lnTo>
                  <a:lnTo>
                    <a:pt x="1841" y="327"/>
                  </a:lnTo>
                  <a:lnTo>
                    <a:pt x="2127" y="300"/>
                  </a:lnTo>
                  <a:lnTo>
                    <a:pt x="2277" y="259"/>
                  </a:lnTo>
                  <a:lnTo>
                    <a:pt x="2345" y="259"/>
                  </a:lnTo>
                  <a:lnTo>
                    <a:pt x="2428" y="259"/>
                  </a:lnTo>
                  <a:lnTo>
                    <a:pt x="2469" y="246"/>
                  </a:lnTo>
                  <a:lnTo>
                    <a:pt x="2524" y="274"/>
                  </a:lnTo>
                  <a:lnTo>
                    <a:pt x="2550" y="314"/>
                  </a:lnTo>
                  <a:lnTo>
                    <a:pt x="2550" y="355"/>
                  </a:lnTo>
                  <a:lnTo>
                    <a:pt x="2605" y="737"/>
                  </a:lnTo>
                  <a:lnTo>
                    <a:pt x="2645" y="805"/>
                  </a:lnTo>
                  <a:lnTo>
                    <a:pt x="2645" y="901"/>
                  </a:lnTo>
                  <a:lnTo>
                    <a:pt x="2645" y="942"/>
                  </a:lnTo>
                  <a:lnTo>
                    <a:pt x="2645" y="997"/>
                  </a:lnTo>
                  <a:lnTo>
                    <a:pt x="2632" y="1023"/>
                  </a:lnTo>
                  <a:lnTo>
                    <a:pt x="2592" y="1050"/>
                  </a:lnTo>
                  <a:lnTo>
                    <a:pt x="2550" y="1065"/>
                  </a:lnTo>
                  <a:lnTo>
                    <a:pt x="2441" y="1065"/>
                  </a:lnTo>
                  <a:lnTo>
                    <a:pt x="2318" y="1228"/>
                  </a:lnTo>
                  <a:lnTo>
                    <a:pt x="2592" y="1228"/>
                  </a:lnTo>
                  <a:lnTo>
                    <a:pt x="2741" y="1173"/>
                  </a:lnTo>
                  <a:lnTo>
                    <a:pt x="2782" y="1173"/>
                  </a:lnTo>
                  <a:lnTo>
                    <a:pt x="2809" y="1118"/>
                  </a:lnTo>
                  <a:lnTo>
                    <a:pt x="2837" y="1078"/>
                  </a:lnTo>
                  <a:lnTo>
                    <a:pt x="2809" y="997"/>
                  </a:lnTo>
                  <a:lnTo>
                    <a:pt x="2755" y="587"/>
                  </a:lnTo>
                  <a:lnTo>
                    <a:pt x="2728" y="410"/>
                  </a:lnTo>
                  <a:lnTo>
                    <a:pt x="3109" y="123"/>
                  </a:lnTo>
                  <a:lnTo>
                    <a:pt x="3123" y="110"/>
                  </a:lnTo>
                  <a:lnTo>
                    <a:pt x="3164" y="55"/>
                  </a:lnTo>
                  <a:lnTo>
                    <a:pt x="3123" y="15"/>
                  </a:lnTo>
                  <a:lnTo>
                    <a:pt x="3109" y="0"/>
                  </a:lnTo>
                  <a:lnTo>
                    <a:pt x="3055" y="0"/>
                  </a:lnTo>
                  <a:lnTo>
                    <a:pt x="3015" y="15"/>
                  </a:lnTo>
                  <a:lnTo>
                    <a:pt x="2945" y="68"/>
                  </a:lnTo>
                  <a:lnTo>
                    <a:pt x="2632" y="274"/>
                  </a:lnTo>
                  <a:lnTo>
                    <a:pt x="2605" y="204"/>
                  </a:lnTo>
                  <a:lnTo>
                    <a:pt x="2592" y="164"/>
                  </a:lnTo>
                  <a:lnTo>
                    <a:pt x="2577" y="164"/>
                  </a:lnTo>
                  <a:lnTo>
                    <a:pt x="2537" y="151"/>
                  </a:lnTo>
                  <a:lnTo>
                    <a:pt x="2496" y="151"/>
                  </a:lnTo>
                  <a:lnTo>
                    <a:pt x="2182" y="164"/>
                  </a:lnTo>
                  <a:lnTo>
                    <a:pt x="1977" y="204"/>
                  </a:lnTo>
                  <a:lnTo>
                    <a:pt x="1869" y="219"/>
                  </a:lnTo>
                  <a:lnTo>
                    <a:pt x="1678" y="259"/>
                  </a:lnTo>
                  <a:lnTo>
                    <a:pt x="1650" y="274"/>
                  </a:lnTo>
                  <a:lnTo>
                    <a:pt x="1650" y="314"/>
                  </a:lnTo>
                  <a:lnTo>
                    <a:pt x="1650" y="355"/>
                  </a:lnTo>
                  <a:lnTo>
                    <a:pt x="1554" y="355"/>
                  </a:lnTo>
                  <a:lnTo>
                    <a:pt x="1431" y="355"/>
                  </a:lnTo>
                  <a:lnTo>
                    <a:pt x="1418" y="300"/>
                  </a:lnTo>
                  <a:lnTo>
                    <a:pt x="1392" y="259"/>
                  </a:lnTo>
                  <a:lnTo>
                    <a:pt x="1379" y="246"/>
                  </a:lnTo>
                  <a:lnTo>
                    <a:pt x="1337" y="246"/>
                  </a:lnTo>
                  <a:lnTo>
                    <a:pt x="1310" y="246"/>
                  </a:lnTo>
                  <a:lnTo>
                    <a:pt x="1269" y="246"/>
                  </a:lnTo>
                  <a:lnTo>
                    <a:pt x="805" y="259"/>
                  </a:lnTo>
                  <a:lnTo>
                    <a:pt x="533" y="274"/>
                  </a:lnTo>
                  <a:lnTo>
                    <a:pt x="369" y="314"/>
                  </a:lnTo>
                  <a:lnTo>
                    <a:pt x="369" y="300"/>
                  </a:lnTo>
                  <a:lnTo>
                    <a:pt x="151" y="55"/>
                  </a:lnTo>
                  <a:lnTo>
                    <a:pt x="96" y="41"/>
                  </a:lnTo>
                  <a:lnTo>
                    <a:pt x="69" y="15"/>
                  </a:lnTo>
                  <a:lnTo>
                    <a:pt x="27" y="15"/>
                  </a:lnTo>
                  <a:lnTo>
                    <a:pt x="14" y="41"/>
                  </a:lnTo>
                  <a:lnTo>
                    <a:pt x="14" y="55"/>
                  </a:lnTo>
                  <a:lnTo>
                    <a:pt x="0" y="123"/>
                  </a:lnTo>
                </a:path>
              </a:pathLst>
            </a:custGeom>
            <a:noFill/>
            <a:ln w="0">
              <a:solidFill>
                <a:srgbClr val="000000"/>
              </a:solidFill>
              <a:round/>
              <a:headEnd/>
              <a:tailEnd/>
            </a:ln>
          </p:spPr>
          <p:txBody>
            <a:bodyPr/>
            <a:lstStyle/>
            <a:p>
              <a:endParaRPr lang="en-US"/>
            </a:p>
          </p:txBody>
        </p:sp>
        <p:sp>
          <p:nvSpPr>
            <p:cNvPr id="23623" name="Freeform 70"/>
            <p:cNvSpPr>
              <a:spLocks/>
            </p:cNvSpPr>
            <p:nvPr/>
          </p:nvSpPr>
          <p:spPr bwMode="auto">
            <a:xfrm>
              <a:off x="1510" y="2465"/>
              <a:ext cx="1054" cy="423"/>
            </a:xfrm>
            <a:custGeom>
              <a:avLst/>
              <a:gdLst>
                <a:gd name="T0" fmla="*/ 0 w 3164"/>
                <a:gd name="T1" fmla="*/ 0 h 1269"/>
                <a:gd name="T2" fmla="*/ 0 w 3164"/>
                <a:gd name="T3" fmla="*/ 0 h 1269"/>
                <a:gd name="T4" fmla="*/ 0 w 3164"/>
                <a:gd name="T5" fmla="*/ 0 h 1269"/>
                <a:gd name="T6" fmla="*/ 0 w 3164"/>
                <a:gd name="T7" fmla="*/ 0 h 1269"/>
                <a:gd name="T8" fmla="*/ 0 w 3164"/>
                <a:gd name="T9" fmla="*/ 0 h 1269"/>
                <a:gd name="T10" fmla="*/ 0 w 3164"/>
                <a:gd name="T11" fmla="*/ 0 h 1269"/>
                <a:gd name="T12" fmla="*/ 0 w 3164"/>
                <a:gd name="T13" fmla="*/ 0 h 1269"/>
                <a:gd name="T14" fmla="*/ 0 w 3164"/>
                <a:gd name="T15" fmla="*/ 0 h 1269"/>
                <a:gd name="T16" fmla="*/ 0 w 3164"/>
                <a:gd name="T17" fmla="*/ 0 h 1269"/>
                <a:gd name="T18" fmla="*/ 0 w 3164"/>
                <a:gd name="T19" fmla="*/ 0 h 1269"/>
                <a:gd name="T20" fmla="*/ 0 w 3164"/>
                <a:gd name="T21" fmla="*/ 0 h 1269"/>
                <a:gd name="T22" fmla="*/ 0 w 3164"/>
                <a:gd name="T23" fmla="*/ 0 h 1269"/>
                <a:gd name="T24" fmla="*/ 0 w 3164"/>
                <a:gd name="T25" fmla="*/ 0 h 1269"/>
                <a:gd name="T26" fmla="*/ 0 w 3164"/>
                <a:gd name="T27" fmla="*/ 0 h 1269"/>
                <a:gd name="T28" fmla="*/ 0 w 3164"/>
                <a:gd name="T29" fmla="*/ 0 h 1269"/>
                <a:gd name="T30" fmla="*/ 0 w 3164"/>
                <a:gd name="T31" fmla="*/ 0 h 1269"/>
                <a:gd name="T32" fmla="*/ 0 w 3164"/>
                <a:gd name="T33" fmla="*/ 0 h 1269"/>
                <a:gd name="T34" fmla="*/ 0 w 3164"/>
                <a:gd name="T35" fmla="*/ 0 h 1269"/>
                <a:gd name="T36" fmla="*/ 0 w 3164"/>
                <a:gd name="T37" fmla="*/ 0 h 1269"/>
                <a:gd name="T38" fmla="*/ 0 w 3164"/>
                <a:gd name="T39" fmla="*/ 0 h 1269"/>
                <a:gd name="T40" fmla="*/ 0 w 3164"/>
                <a:gd name="T41" fmla="*/ 0 h 1269"/>
                <a:gd name="T42" fmla="*/ 0 w 3164"/>
                <a:gd name="T43" fmla="*/ 0 h 1269"/>
                <a:gd name="T44" fmla="*/ 0 w 3164"/>
                <a:gd name="T45" fmla="*/ 0 h 1269"/>
                <a:gd name="T46" fmla="*/ 0 w 3164"/>
                <a:gd name="T47" fmla="*/ 0 h 1269"/>
                <a:gd name="T48" fmla="*/ 0 w 3164"/>
                <a:gd name="T49" fmla="*/ 0 h 1269"/>
                <a:gd name="T50" fmla="*/ 0 w 3164"/>
                <a:gd name="T51" fmla="*/ 0 h 1269"/>
                <a:gd name="T52" fmla="*/ 0 w 3164"/>
                <a:gd name="T53" fmla="*/ 0 h 1269"/>
                <a:gd name="T54" fmla="*/ 0 w 3164"/>
                <a:gd name="T55" fmla="*/ 0 h 1269"/>
                <a:gd name="T56" fmla="*/ 0 w 3164"/>
                <a:gd name="T57" fmla="*/ 0 h 1269"/>
                <a:gd name="T58" fmla="*/ 0 w 3164"/>
                <a:gd name="T59" fmla="*/ 0 h 1269"/>
                <a:gd name="T60" fmla="*/ 0 w 3164"/>
                <a:gd name="T61" fmla="*/ 0 h 1269"/>
                <a:gd name="T62" fmla="*/ 0 w 3164"/>
                <a:gd name="T63" fmla="*/ 0 h 1269"/>
                <a:gd name="T64" fmla="*/ 0 w 3164"/>
                <a:gd name="T65" fmla="*/ 0 h 1269"/>
                <a:gd name="T66" fmla="*/ 0 w 3164"/>
                <a:gd name="T67" fmla="*/ 0 h 1269"/>
                <a:gd name="T68" fmla="*/ 0 w 3164"/>
                <a:gd name="T69" fmla="*/ 0 h 1269"/>
                <a:gd name="T70" fmla="*/ 0 w 3164"/>
                <a:gd name="T71" fmla="*/ 0 h 1269"/>
                <a:gd name="T72" fmla="*/ 0 w 3164"/>
                <a:gd name="T73" fmla="*/ 0 h 1269"/>
                <a:gd name="T74" fmla="*/ 0 w 3164"/>
                <a:gd name="T75" fmla="*/ 0 h 1269"/>
                <a:gd name="T76" fmla="*/ 0 w 3164"/>
                <a:gd name="T77" fmla="*/ 0 h 1269"/>
                <a:gd name="T78" fmla="*/ 0 w 3164"/>
                <a:gd name="T79" fmla="*/ 0 h 1269"/>
                <a:gd name="T80" fmla="*/ 0 w 3164"/>
                <a:gd name="T81" fmla="*/ 0 h 1269"/>
                <a:gd name="T82" fmla="*/ 0 w 3164"/>
                <a:gd name="T83" fmla="*/ 0 h 1269"/>
                <a:gd name="T84" fmla="*/ 0 w 3164"/>
                <a:gd name="T85" fmla="*/ 0 h 1269"/>
                <a:gd name="T86" fmla="*/ 0 w 3164"/>
                <a:gd name="T87" fmla="*/ 0 h 1269"/>
                <a:gd name="T88" fmla="*/ 0 w 3164"/>
                <a:gd name="T89" fmla="*/ 0 h 1269"/>
                <a:gd name="T90" fmla="*/ 0 w 3164"/>
                <a:gd name="T91" fmla="*/ 0 h 1269"/>
                <a:gd name="T92" fmla="*/ 0 w 3164"/>
                <a:gd name="T93" fmla="*/ 0 h 1269"/>
                <a:gd name="T94" fmla="*/ 0 w 3164"/>
                <a:gd name="T95" fmla="*/ 0 h 1269"/>
                <a:gd name="T96" fmla="*/ 0 w 3164"/>
                <a:gd name="T97" fmla="*/ 0 h 1269"/>
                <a:gd name="T98" fmla="*/ 0 w 3164"/>
                <a:gd name="T99" fmla="*/ 0 h 1269"/>
                <a:gd name="T100" fmla="*/ 0 w 3164"/>
                <a:gd name="T101" fmla="*/ 0 h 1269"/>
                <a:gd name="T102" fmla="*/ 0 w 3164"/>
                <a:gd name="T103" fmla="*/ 0 h 1269"/>
                <a:gd name="T104" fmla="*/ 0 w 3164"/>
                <a:gd name="T105" fmla="*/ 0 h 126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64"/>
                <a:gd name="T160" fmla="*/ 0 h 1269"/>
                <a:gd name="T161" fmla="*/ 3164 w 3164"/>
                <a:gd name="T162" fmla="*/ 1269 h 126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64" h="1269">
                  <a:moveTo>
                    <a:pt x="0" y="123"/>
                  </a:moveTo>
                  <a:lnTo>
                    <a:pt x="219" y="355"/>
                  </a:lnTo>
                  <a:lnTo>
                    <a:pt x="233" y="382"/>
                  </a:lnTo>
                  <a:lnTo>
                    <a:pt x="259" y="423"/>
                  </a:lnTo>
                  <a:lnTo>
                    <a:pt x="233" y="1078"/>
                  </a:lnTo>
                  <a:lnTo>
                    <a:pt x="233" y="1160"/>
                  </a:lnTo>
                  <a:lnTo>
                    <a:pt x="259" y="1186"/>
                  </a:lnTo>
                  <a:lnTo>
                    <a:pt x="274" y="1228"/>
                  </a:lnTo>
                  <a:lnTo>
                    <a:pt x="314" y="1256"/>
                  </a:lnTo>
                  <a:lnTo>
                    <a:pt x="342" y="1269"/>
                  </a:lnTo>
                  <a:lnTo>
                    <a:pt x="369" y="1269"/>
                  </a:lnTo>
                  <a:lnTo>
                    <a:pt x="437" y="1256"/>
                  </a:lnTo>
                  <a:lnTo>
                    <a:pt x="682" y="1214"/>
                  </a:lnTo>
                  <a:lnTo>
                    <a:pt x="750" y="1105"/>
                  </a:lnTo>
                  <a:lnTo>
                    <a:pt x="491" y="1118"/>
                  </a:lnTo>
                  <a:lnTo>
                    <a:pt x="437" y="1118"/>
                  </a:lnTo>
                  <a:lnTo>
                    <a:pt x="397" y="1118"/>
                  </a:lnTo>
                  <a:lnTo>
                    <a:pt x="382" y="1105"/>
                  </a:lnTo>
                  <a:lnTo>
                    <a:pt x="382" y="1065"/>
                  </a:lnTo>
                  <a:lnTo>
                    <a:pt x="397" y="519"/>
                  </a:lnTo>
                  <a:lnTo>
                    <a:pt x="423" y="437"/>
                  </a:lnTo>
                  <a:lnTo>
                    <a:pt x="478" y="410"/>
                  </a:lnTo>
                  <a:lnTo>
                    <a:pt x="533" y="410"/>
                  </a:lnTo>
                  <a:lnTo>
                    <a:pt x="765" y="382"/>
                  </a:lnTo>
                  <a:lnTo>
                    <a:pt x="1052" y="382"/>
                  </a:lnTo>
                  <a:lnTo>
                    <a:pt x="1310" y="382"/>
                  </a:lnTo>
                  <a:lnTo>
                    <a:pt x="1337" y="382"/>
                  </a:lnTo>
                  <a:lnTo>
                    <a:pt x="1379" y="382"/>
                  </a:lnTo>
                  <a:lnTo>
                    <a:pt x="1392" y="410"/>
                  </a:lnTo>
                  <a:lnTo>
                    <a:pt x="1392" y="437"/>
                  </a:lnTo>
                  <a:lnTo>
                    <a:pt x="1418" y="682"/>
                  </a:lnTo>
                  <a:lnTo>
                    <a:pt x="1554" y="682"/>
                  </a:lnTo>
                  <a:lnTo>
                    <a:pt x="1527" y="478"/>
                  </a:lnTo>
                  <a:lnTo>
                    <a:pt x="1650" y="478"/>
                  </a:lnTo>
                  <a:lnTo>
                    <a:pt x="1691" y="642"/>
                  </a:lnTo>
                  <a:lnTo>
                    <a:pt x="1841" y="655"/>
                  </a:lnTo>
                  <a:lnTo>
                    <a:pt x="1799" y="423"/>
                  </a:lnTo>
                  <a:lnTo>
                    <a:pt x="1799" y="368"/>
                  </a:lnTo>
                  <a:lnTo>
                    <a:pt x="1799" y="355"/>
                  </a:lnTo>
                  <a:lnTo>
                    <a:pt x="1841" y="327"/>
                  </a:lnTo>
                  <a:lnTo>
                    <a:pt x="2127" y="300"/>
                  </a:lnTo>
                  <a:lnTo>
                    <a:pt x="2277" y="259"/>
                  </a:lnTo>
                  <a:lnTo>
                    <a:pt x="2345" y="259"/>
                  </a:lnTo>
                  <a:lnTo>
                    <a:pt x="2428" y="259"/>
                  </a:lnTo>
                  <a:lnTo>
                    <a:pt x="2469" y="246"/>
                  </a:lnTo>
                  <a:lnTo>
                    <a:pt x="2524" y="274"/>
                  </a:lnTo>
                  <a:lnTo>
                    <a:pt x="2550" y="314"/>
                  </a:lnTo>
                  <a:lnTo>
                    <a:pt x="2550" y="355"/>
                  </a:lnTo>
                  <a:lnTo>
                    <a:pt x="2605" y="737"/>
                  </a:lnTo>
                  <a:lnTo>
                    <a:pt x="2645" y="805"/>
                  </a:lnTo>
                  <a:lnTo>
                    <a:pt x="2645" y="901"/>
                  </a:lnTo>
                  <a:lnTo>
                    <a:pt x="2645" y="942"/>
                  </a:lnTo>
                  <a:lnTo>
                    <a:pt x="2645" y="997"/>
                  </a:lnTo>
                  <a:lnTo>
                    <a:pt x="2632" y="1023"/>
                  </a:lnTo>
                  <a:lnTo>
                    <a:pt x="2592" y="1050"/>
                  </a:lnTo>
                  <a:lnTo>
                    <a:pt x="2550" y="1065"/>
                  </a:lnTo>
                  <a:lnTo>
                    <a:pt x="2441" y="1065"/>
                  </a:lnTo>
                  <a:lnTo>
                    <a:pt x="2318" y="1228"/>
                  </a:lnTo>
                  <a:lnTo>
                    <a:pt x="2592" y="1228"/>
                  </a:lnTo>
                  <a:lnTo>
                    <a:pt x="2741" y="1173"/>
                  </a:lnTo>
                  <a:lnTo>
                    <a:pt x="2782" y="1173"/>
                  </a:lnTo>
                  <a:lnTo>
                    <a:pt x="2809" y="1118"/>
                  </a:lnTo>
                  <a:lnTo>
                    <a:pt x="2837" y="1078"/>
                  </a:lnTo>
                  <a:lnTo>
                    <a:pt x="2809" y="997"/>
                  </a:lnTo>
                  <a:lnTo>
                    <a:pt x="2755" y="587"/>
                  </a:lnTo>
                  <a:lnTo>
                    <a:pt x="2728" y="410"/>
                  </a:lnTo>
                  <a:lnTo>
                    <a:pt x="3109" y="123"/>
                  </a:lnTo>
                  <a:lnTo>
                    <a:pt x="3123" y="110"/>
                  </a:lnTo>
                  <a:lnTo>
                    <a:pt x="3164" y="55"/>
                  </a:lnTo>
                  <a:lnTo>
                    <a:pt x="3123" y="15"/>
                  </a:lnTo>
                  <a:lnTo>
                    <a:pt x="3109" y="0"/>
                  </a:lnTo>
                  <a:lnTo>
                    <a:pt x="3055" y="0"/>
                  </a:lnTo>
                  <a:lnTo>
                    <a:pt x="3015" y="15"/>
                  </a:lnTo>
                  <a:lnTo>
                    <a:pt x="2945" y="68"/>
                  </a:lnTo>
                  <a:lnTo>
                    <a:pt x="2632" y="274"/>
                  </a:lnTo>
                  <a:lnTo>
                    <a:pt x="2605" y="204"/>
                  </a:lnTo>
                  <a:lnTo>
                    <a:pt x="2592" y="164"/>
                  </a:lnTo>
                  <a:lnTo>
                    <a:pt x="2577" y="164"/>
                  </a:lnTo>
                  <a:lnTo>
                    <a:pt x="2537" y="151"/>
                  </a:lnTo>
                  <a:lnTo>
                    <a:pt x="2496" y="151"/>
                  </a:lnTo>
                  <a:lnTo>
                    <a:pt x="2182" y="164"/>
                  </a:lnTo>
                  <a:lnTo>
                    <a:pt x="1977" y="204"/>
                  </a:lnTo>
                  <a:lnTo>
                    <a:pt x="1869" y="219"/>
                  </a:lnTo>
                  <a:lnTo>
                    <a:pt x="1678" y="259"/>
                  </a:lnTo>
                  <a:lnTo>
                    <a:pt x="1650" y="274"/>
                  </a:lnTo>
                  <a:lnTo>
                    <a:pt x="1650" y="314"/>
                  </a:lnTo>
                  <a:lnTo>
                    <a:pt x="1650" y="355"/>
                  </a:lnTo>
                  <a:lnTo>
                    <a:pt x="1554" y="355"/>
                  </a:lnTo>
                  <a:lnTo>
                    <a:pt x="1431" y="355"/>
                  </a:lnTo>
                  <a:lnTo>
                    <a:pt x="1418" y="300"/>
                  </a:lnTo>
                  <a:lnTo>
                    <a:pt x="1392" y="259"/>
                  </a:lnTo>
                  <a:lnTo>
                    <a:pt x="1379" y="246"/>
                  </a:lnTo>
                  <a:lnTo>
                    <a:pt x="1337" y="246"/>
                  </a:lnTo>
                  <a:lnTo>
                    <a:pt x="1310" y="246"/>
                  </a:lnTo>
                  <a:lnTo>
                    <a:pt x="1269" y="246"/>
                  </a:lnTo>
                  <a:lnTo>
                    <a:pt x="805" y="259"/>
                  </a:lnTo>
                  <a:lnTo>
                    <a:pt x="533" y="274"/>
                  </a:lnTo>
                  <a:lnTo>
                    <a:pt x="369" y="314"/>
                  </a:lnTo>
                  <a:lnTo>
                    <a:pt x="369" y="300"/>
                  </a:lnTo>
                  <a:lnTo>
                    <a:pt x="151" y="55"/>
                  </a:lnTo>
                  <a:lnTo>
                    <a:pt x="96" y="41"/>
                  </a:lnTo>
                  <a:lnTo>
                    <a:pt x="69" y="15"/>
                  </a:lnTo>
                  <a:lnTo>
                    <a:pt x="27" y="15"/>
                  </a:lnTo>
                  <a:lnTo>
                    <a:pt x="14" y="41"/>
                  </a:lnTo>
                  <a:lnTo>
                    <a:pt x="14" y="55"/>
                  </a:lnTo>
                  <a:lnTo>
                    <a:pt x="0" y="123"/>
                  </a:lnTo>
                </a:path>
              </a:pathLst>
            </a:custGeom>
            <a:noFill/>
            <a:ln w="0">
              <a:solidFill>
                <a:srgbClr val="000000"/>
              </a:solidFill>
              <a:round/>
              <a:headEnd/>
              <a:tailEnd/>
            </a:ln>
          </p:spPr>
          <p:txBody>
            <a:bodyPr/>
            <a:lstStyle/>
            <a:p>
              <a:endParaRPr lang="en-US"/>
            </a:p>
          </p:txBody>
        </p:sp>
        <p:sp>
          <p:nvSpPr>
            <p:cNvPr id="23624" name="Freeform 71"/>
            <p:cNvSpPr>
              <a:spLocks/>
            </p:cNvSpPr>
            <p:nvPr/>
          </p:nvSpPr>
          <p:spPr bwMode="auto">
            <a:xfrm>
              <a:off x="1624" y="2265"/>
              <a:ext cx="745" cy="168"/>
            </a:xfrm>
            <a:custGeom>
              <a:avLst/>
              <a:gdLst>
                <a:gd name="T0" fmla="*/ 0 w 2235"/>
                <a:gd name="T1" fmla="*/ 0 h 505"/>
                <a:gd name="T2" fmla="*/ 0 w 2235"/>
                <a:gd name="T3" fmla="*/ 0 h 505"/>
                <a:gd name="T4" fmla="*/ 0 w 2235"/>
                <a:gd name="T5" fmla="*/ 0 h 505"/>
                <a:gd name="T6" fmla="*/ 0 w 2235"/>
                <a:gd name="T7" fmla="*/ 0 h 505"/>
                <a:gd name="T8" fmla="*/ 0 w 2235"/>
                <a:gd name="T9" fmla="*/ 0 h 505"/>
                <a:gd name="T10" fmla="*/ 0 w 2235"/>
                <a:gd name="T11" fmla="*/ 0 h 505"/>
                <a:gd name="T12" fmla="*/ 0 w 2235"/>
                <a:gd name="T13" fmla="*/ 0 h 505"/>
                <a:gd name="T14" fmla="*/ 0 w 2235"/>
                <a:gd name="T15" fmla="*/ 0 h 505"/>
                <a:gd name="T16" fmla="*/ 0 w 2235"/>
                <a:gd name="T17" fmla="*/ 0 h 505"/>
                <a:gd name="T18" fmla="*/ 0 w 2235"/>
                <a:gd name="T19" fmla="*/ 0 h 505"/>
                <a:gd name="T20" fmla="*/ 0 w 2235"/>
                <a:gd name="T21" fmla="*/ 0 h 505"/>
                <a:gd name="T22" fmla="*/ 0 w 2235"/>
                <a:gd name="T23" fmla="*/ 0 h 505"/>
                <a:gd name="T24" fmla="*/ 0 w 2235"/>
                <a:gd name="T25" fmla="*/ 0 h 505"/>
                <a:gd name="T26" fmla="*/ 0 w 2235"/>
                <a:gd name="T27" fmla="*/ 0 h 505"/>
                <a:gd name="T28" fmla="*/ 0 w 2235"/>
                <a:gd name="T29" fmla="*/ 0 h 505"/>
                <a:gd name="T30" fmla="*/ 0 w 2235"/>
                <a:gd name="T31" fmla="*/ 0 h 505"/>
                <a:gd name="T32" fmla="*/ 0 w 2235"/>
                <a:gd name="T33" fmla="*/ 0 h 505"/>
                <a:gd name="T34" fmla="*/ 0 w 2235"/>
                <a:gd name="T35" fmla="*/ 0 h 505"/>
                <a:gd name="T36" fmla="*/ 0 w 2235"/>
                <a:gd name="T37" fmla="*/ 0 h 505"/>
                <a:gd name="T38" fmla="*/ 0 w 2235"/>
                <a:gd name="T39" fmla="*/ 0 h 505"/>
                <a:gd name="T40" fmla="*/ 0 w 2235"/>
                <a:gd name="T41" fmla="*/ 0 h 505"/>
                <a:gd name="T42" fmla="*/ 0 w 2235"/>
                <a:gd name="T43" fmla="*/ 0 h 505"/>
                <a:gd name="T44" fmla="*/ 0 w 2235"/>
                <a:gd name="T45" fmla="*/ 0 h 505"/>
                <a:gd name="T46" fmla="*/ 0 w 2235"/>
                <a:gd name="T47" fmla="*/ 0 h 505"/>
                <a:gd name="T48" fmla="*/ 0 w 2235"/>
                <a:gd name="T49" fmla="*/ 0 h 505"/>
                <a:gd name="T50" fmla="*/ 0 w 2235"/>
                <a:gd name="T51" fmla="*/ 0 h 505"/>
                <a:gd name="T52" fmla="*/ 0 w 2235"/>
                <a:gd name="T53" fmla="*/ 0 h 505"/>
                <a:gd name="T54" fmla="*/ 0 w 2235"/>
                <a:gd name="T55" fmla="*/ 0 h 505"/>
                <a:gd name="T56" fmla="*/ 0 w 2235"/>
                <a:gd name="T57" fmla="*/ 0 h 505"/>
                <a:gd name="T58" fmla="*/ 0 w 2235"/>
                <a:gd name="T59" fmla="*/ 0 h 505"/>
                <a:gd name="T60" fmla="*/ 0 w 2235"/>
                <a:gd name="T61" fmla="*/ 0 h 505"/>
                <a:gd name="T62" fmla="*/ 0 w 2235"/>
                <a:gd name="T63" fmla="*/ 0 h 505"/>
                <a:gd name="T64" fmla="*/ 0 w 2235"/>
                <a:gd name="T65" fmla="*/ 0 h 505"/>
                <a:gd name="T66" fmla="*/ 0 w 2235"/>
                <a:gd name="T67" fmla="*/ 0 h 505"/>
                <a:gd name="T68" fmla="*/ 0 w 2235"/>
                <a:gd name="T69" fmla="*/ 0 h 505"/>
                <a:gd name="T70" fmla="*/ 0 w 2235"/>
                <a:gd name="T71" fmla="*/ 0 h 505"/>
                <a:gd name="T72" fmla="*/ 0 w 2235"/>
                <a:gd name="T73" fmla="*/ 0 h 505"/>
                <a:gd name="T74" fmla="*/ 0 w 2235"/>
                <a:gd name="T75" fmla="*/ 0 h 505"/>
                <a:gd name="T76" fmla="*/ 0 w 2235"/>
                <a:gd name="T77" fmla="*/ 0 h 505"/>
                <a:gd name="T78" fmla="*/ 0 w 2235"/>
                <a:gd name="T79" fmla="*/ 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35"/>
                <a:gd name="T121" fmla="*/ 0 h 505"/>
                <a:gd name="T122" fmla="*/ 2235 w 223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35" h="505">
                  <a:moveTo>
                    <a:pt x="0" y="451"/>
                  </a:moveTo>
                  <a:lnTo>
                    <a:pt x="0" y="491"/>
                  </a:lnTo>
                  <a:lnTo>
                    <a:pt x="27" y="505"/>
                  </a:lnTo>
                  <a:lnTo>
                    <a:pt x="55" y="505"/>
                  </a:lnTo>
                  <a:lnTo>
                    <a:pt x="191" y="477"/>
                  </a:lnTo>
                  <a:lnTo>
                    <a:pt x="300" y="451"/>
                  </a:lnTo>
                  <a:lnTo>
                    <a:pt x="463" y="423"/>
                  </a:lnTo>
                  <a:lnTo>
                    <a:pt x="546" y="383"/>
                  </a:lnTo>
                  <a:lnTo>
                    <a:pt x="668" y="341"/>
                  </a:lnTo>
                  <a:lnTo>
                    <a:pt x="736" y="313"/>
                  </a:lnTo>
                  <a:lnTo>
                    <a:pt x="831" y="273"/>
                  </a:lnTo>
                  <a:lnTo>
                    <a:pt x="914" y="232"/>
                  </a:lnTo>
                  <a:lnTo>
                    <a:pt x="886" y="260"/>
                  </a:lnTo>
                  <a:lnTo>
                    <a:pt x="873" y="287"/>
                  </a:lnTo>
                  <a:lnTo>
                    <a:pt x="873" y="328"/>
                  </a:lnTo>
                  <a:lnTo>
                    <a:pt x="914" y="341"/>
                  </a:lnTo>
                  <a:lnTo>
                    <a:pt x="982" y="328"/>
                  </a:lnTo>
                  <a:lnTo>
                    <a:pt x="995" y="313"/>
                  </a:lnTo>
                  <a:lnTo>
                    <a:pt x="1037" y="313"/>
                  </a:lnTo>
                  <a:lnTo>
                    <a:pt x="1050" y="328"/>
                  </a:lnTo>
                  <a:lnTo>
                    <a:pt x="1089" y="368"/>
                  </a:lnTo>
                  <a:lnTo>
                    <a:pt x="1144" y="368"/>
                  </a:lnTo>
                  <a:lnTo>
                    <a:pt x="1253" y="313"/>
                  </a:lnTo>
                  <a:lnTo>
                    <a:pt x="1308" y="273"/>
                  </a:lnTo>
                  <a:lnTo>
                    <a:pt x="1336" y="232"/>
                  </a:lnTo>
                  <a:lnTo>
                    <a:pt x="1212" y="232"/>
                  </a:lnTo>
                  <a:lnTo>
                    <a:pt x="1308" y="192"/>
                  </a:lnTo>
                  <a:lnTo>
                    <a:pt x="1349" y="164"/>
                  </a:lnTo>
                  <a:lnTo>
                    <a:pt x="1336" y="137"/>
                  </a:lnTo>
                  <a:lnTo>
                    <a:pt x="1444" y="192"/>
                  </a:lnTo>
                  <a:lnTo>
                    <a:pt x="1512" y="232"/>
                  </a:lnTo>
                  <a:lnTo>
                    <a:pt x="1704" y="287"/>
                  </a:lnTo>
                  <a:lnTo>
                    <a:pt x="1895" y="328"/>
                  </a:lnTo>
                  <a:lnTo>
                    <a:pt x="2031" y="328"/>
                  </a:lnTo>
                  <a:lnTo>
                    <a:pt x="2099" y="341"/>
                  </a:lnTo>
                  <a:lnTo>
                    <a:pt x="2140" y="341"/>
                  </a:lnTo>
                  <a:lnTo>
                    <a:pt x="2195" y="341"/>
                  </a:lnTo>
                  <a:lnTo>
                    <a:pt x="2235" y="328"/>
                  </a:lnTo>
                  <a:lnTo>
                    <a:pt x="2208" y="287"/>
                  </a:lnTo>
                  <a:lnTo>
                    <a:pt x="2127" y="260"/>
                  </a:lnTo>
                  <a:lnTo>
                    <a:pt x="2003" y="232"/>
                  </a:lnTo>
                  <a:lnTo>
                    <a:pt x="1840" y="192"/>
                  </a:lnTo>
                  <a:lnTo>
                    <a:pt x="1717" y="164"/>
                  </a:lnTo>
                  <a:lnTo>
                    <a:pt x="1663" y="124"/>
                  </a:lnTo>
                  <a:lnTo>
                    <a:pt x="1635" y="124"/>
                  </a:lnTo>
                  <a:lnTo>
                    <a:pt x="1663" y="109"/>
                  </a:lnTo>
                  <a:lnTo>
                    <a:pt x="1731" y="109"/>
                  </a:lnTo>
                  <a:lnTo>
                    <a:pt x="1812" y="109"/>
                  </a:lnTo>
                  <a:lnTo>
                    <a:pt x="1867" y="124"/>
                  </a:lnTo>
                  <a:lnTo>
                    <a:pt x="1922" y="137"/>
                  </a:lnTo>
                  <a:lnTo>
                    <a:pt x="1922" y="109"/>
                  </a:lnTo>
                  <a:lnTo>
                    <a:pt x="1867" y="82"/>
                  </a:lnTo>
                  <a:lnTo>
                    <a:pt x="1580" y="14"/>
                  </a:lnTo>
                  <a:lnTo>
                    <a:pt x="1457" y="0"/>
                  </a:lnTo>
                  <a:lnTo>
                    <a:pt x="1336" y="0"/>
                  </a:lnTo>
                  <a:lnTo>
                    <a:pt x="1240" y="0"/>
                  </a:lnTo>
                  <a:lnTo>
                    <a:pt x="1076" y="28"/>
                  </a:lnTo>
                  <a:lnTo>
                    <a:pt x="982" y="28"/>
                  </a:lnTo>
                  <a:lnTo>
                    <a:pt x="914" y="55"/>
                  </a:lnTo>
                  <a:lnTo>
                    <a:pt x="791" y="69"/>
                  </a:lnTo>
                  <a:lnTo>
                    <a:pt x="627" y="82"/>
                  </a:lnTo>
                  <a:lnTo>
                    <a:pt x="572" y="109"/>
                  </a:lnTo>
                  <a:lnTo>
                    <a:pt x="463" y="137"/>
                  </a:lnTo>
                  <a:lnTo>
                    <a:pt x="355" y="164"/>
                  </a:lnTo>
                  <a:lnTo>
                    <a:pt x="313" y="177"/>
                  </a:lnTo>
                  <a:lnTo>
                    <a:pt x="259" y="177"/>
                  </a:lnTo>
                  <a:lnTo>
                    <a:pt x="232" y="177"/>
                  </a:lnTo>
                  <a:lnTo>
                    <a:pt x="136" y="219"/>
                  </a:lnTo>
                  <a:lnTo>
                    <a:pt x="95" y="219"/>
                  </a:lnTo>
                  <a:lnTo>
                    <a:pt x="55" y="260"/>
                  </a:lnTo>
                  <a:lnTo>
                    <a:pt x="40" y="273"/>
                  </a:lnTo>
                  <a:lnTo>
                    <a:pt x="40" y="287"/>
                  </a:lnTo>
                  <a:lnTo>
                    <a:pt x="55" y="313"/>
                  </a:lnTo>
                  <a:lnTo>
                    <a:pt x="123" y="328"/>
                  </a:lnTo>
                  <a:lnTo>
                    <a:pt x="149" y="328"/>
                  </a:lnTo>
                  <a:lnTo>
                    <a:pt x="232" y="313"/>
                  </a:lnTo>
                  <a:lnTo>
                    <a:pt x="204" y="368"/>
                  </a:lnTo>
                  <a:lnTo>
                    <a:pt x="95" y="396"/>
                  </a:lnTo>
                  <a:lnTo>
                    <a:pt x="55" y="423"/>
                  </a:lnTo>
                  <a:lnTo>
                    <a:pt x="0" y="451"/>
                  </a:lnTo>
                  <a:close/>
                </a:path>
              </a:pathLst>
            </a:custGeom>
            <a:solidFill>
              <a:srgbClr val="CC9900"/>
            </a:solidFill>
            <a:ln w="9525">
              <a:noFill/>
              <a:round/>
              <a:headEnd/>
              <a:tailEnd/>
            </a:ln>
          </p:spPr>
          <p:txBody>
            <a:bodyPr/>
            <a:lstStyle/>
            <a:p>
              <a:endParaRPr lang="en-US"/>
            </a:p>
          </p:txBody>
        </p:sp>
        <p:sp>
          <p:nvSpPr>
            <p:cNvPr id="23625" name="Freeform 72"/>
            <p:cNvSpPr>
              <a:spLocks/>
            </p:cNvSpPr>
            <p:nvPr/>
          </p:nvSpPr>
          <p:spPr bwMode="auto">
            <a:xfrm>
              <a:off x="1624" y="2265"/>
              <a:ext cx="745" cy="168"/>
            </a:xfrm>
            <a:custGeom>
              <a:avLst/>
              <a:gdLst>
                <a:gd name="T0" fmla="*/ 0 w 2235"/>
                <a:gd name="T1" fmla="*/ 0 h 505"/>
                <a:gd name="T2" fmla="*/ 0 w 2235"/>
                <a:gd name="T3" fmla="*/ 0 h 505"/>
                <a:gd name="T4" fmla="*/ 0 w 2235"/>
                <a:gd name="T5" fmla="*/ 0 h 505"/>
                <a:gd name="T6" fmla="*/ 0 w 2235"/>
                <a:gd name="T7" fmla="*/ 0 h 505"/>
                <a:gd name="T8" fmla="*/ 0 w 2235"/>
                <a:gd name="T9" fmla="*/ 0 h 505"/>
                <a:gd name="T10" fmla="*/ 0 w 2235"/>
                <a:gd name="T11" fmla="*/ 0 h 505"/>
                <a:gd name="T12" fmla="*/ 0 w 2235"/>
                <a:gd name="T13" fmla="*/ 0 h 505"/>
                <a:gd name="T14" fmla="*/ 0 w 2235"/>
                <a:gd name="T15" fmla="*/ 0 h 505"/>
                <a:gd name="T16" fmla="*/ 0 w 2235"/>
                <a:gd name="T17" fmla="*/ 0 h 505"/>
                <a:gd name="T18" fmla="*/ 0 w 2235"/>
                <a:gd name="T19" fmla="*/ 0 h 505"/>
                <a:gd name="T20" fmla="*/ 0 w 2235"/>
                <a:gd name="T21" fmla="*/ 0 h 505"/>
                <a:gd name="T22" fmla="*/ 0 w 2235"/>
                <a:gd name="T23" fmla="*/ 0 h 505"/>
                <a:gd name="T24" fmla="*/ 0 w 2235"/>
                <a:gd name="T25" fmla="*/ 0 h 505"/>
                <a:gd name="T26" fmla="*/ 0 w 2235"/>
                <a:gd name="T27" fmla="*/ 0 h 505"/>
                <a:gd name="T28" fmla="*/ 0 w 2235"/>
                <a:gd name="T29" fmla="*/ 0 h 505"/>
                <a:gd name="T30" fmla="*/ 0 w 2235"/>
                <a:gd name="T31" fmla="*/ 0 h 505"/>
                <a:gd name="T32" fmla="*/ 0 w 2235"/>
                <a:gd name="T33" fmla="*/ 0 h 505"/>
                <a:gd name="T34" fmla="*/ 0 w 2235"/>
                <a:gd name="T35" fmla="*/ 0 h 505"/>
                <a:gd name="T36" fmla="*/ 0 w 2235"/>
                <a:gd name="T37" fmla="*/ 0 h 505"/>
                <a:gd name="T38" fmla="*/ 0 w 2235"/>
                <a:gd name="T39" fmla="*/ 0 h 505"/>
                <a:gd name="T40" fmla="*/ 0 w 2235"/>
                <a:gd name="T41" fmla="*/ 0 h 505"/>
                <a:gd name="T42" fmla="*/ 0 w 2235"/>
                <a:gd name="T43" fmla="*/ 0 h 505"/>
                <a:gd name="T44" fmla="*/ 0 w 2235"/>
                <a:gd name="T45" fmla="*/ 0 h 505"/>
                <a:gd name="T46" fmla="*/ 0 w 2235"/>
                <a:gd name="T47" fmla="*/ 0 h 505"/>
                <a:gd name="T48" fmla="*/ 0 w 2235"/>
                <a:gd name="T49" fmla="*/ 0 h 505"/>
                <a:gd name="T50" fmla="*/ 0 w 2235"/>
                <a:gd name="T51" fmla="*/ 0 h 505"/>
                <a:gd name="T52" fmla="*/ 0 w 2235"/>
                <a:gd name="T53" fmla="*/ 0 h 505"/>
                <a:gd name="T54" fmla="*/ 0 w 2235"/>
                <a:gd name="T55" fmla="*/ 0 h 505"/>
                <a:gd name="T56" fmla="*/ 0 w 2235"/>
                <a:gd name="T57" fmla="*/ 0 h 505"/>
                <a:gd name="T58" fmla="*/ 0 w 2235"/>
                <a:gd name="T59" fmla="*/ 0 h 505"/>
                <a:gd name="T60" fmla="*/ 0 w 2235"/>
                <a:gd name="T61" fmla="*/ 0 h 505"/>
                <a:gd name="T62" fmla="*/ 0 w 2235"/>
                <a:gd name="T63" fmla="*/ 0 h 505"/>
                <a:gd name="T64" fmla="*/ 0 w 2235"/>
                <a:gd name="T65" fmla="*/ 0 h 505"/>
                <a:gd name="T66" fmla="*/ 0 w 2235"/>
                <a:gd name="T67" fmla="*/ 0 h 505"/>
                <a:gd name="T68" fmla="*/ 0 w 2235"/>
                <a:gd name="T69" fmla="*/ 0 h 505"/>
                <a:gd name="T70" fmla="*/ 0 w 2235"/>
                <a:gd name="T71" fmla="*/ 0 h 505"/>
                <a:gd name="T72" fmla="*/ 0 w 2235"/>
                <a:gd name="T73" fmla="*/ 0 h 505"/>
                <a:gd name="T74" fmla="*/ 0 w 2235"/>
                <a:gd name="T75" fmla="*/ 0 h 505"/>
                <a:gd name="T76" fmla="*/ 0 w 2235"/>
                <a:gd name="T77" fmla="*/ 0 h 505"/>
                <a:gd name="T78" fmla="*/ 0 w 2235"/>
                <a:gd name="T79" fmla="*/ 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35"/>
                <a:gd name="T121" fmla="*/ 0 h 505"/>
                <a:gd name="T122" fmla="*/ 2235 w 223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35" h="505">
                  <a:moveTo>
                    <a:pt x="0" y="451"/>
                  </a:moveTo>
                  <a:lnTo>
                    <a:pt x="0" y="491"/>
                  </a:lnTo>
                  <a:lnTo>
                    <a:pt x="27" y="505"/>
                  </a:lnTo>
                  <a:lnTo>
                    <a:pt x="55" y="505"/>
                  </a:lnTo>
                  <a:lnTo>
                    <a:pt x="191" y="477"/>
                  </a:lnTo>
                  <a:lnTo>
                    <a:pt x="300" y="451"/>
                  </a:lnTo>
                  <a:lnTo>
                    <a:pt x="463" y="423"/>
                  </a:lnTo>
                  <a:lnTo>
                    <a:pt x="546" y="383"/>
                  </a:lnTo>
                  <a:lnTo>
                    <a:pt x="668" y="341"/>
                  </a:lnTo>
                  <a:lnTo>
                    <a:pt x="736" y="313"/>
                  </a:lnTo>
                  <a:lnTo>
                    <a:pt x="831" y="273"/>
                  </a:lnTo>
                  <a:lnTo>
                    <a:pt x="914" y="232"/>
                  </a:lnTo>
                  <a:lnTo>
                    <a:pt x="886" y="260"/>
                  </a:lnTo>
                  <a:lnTo>
                    <a:pt x="873" y="287"/>
                  </a:lnTo>
                  <a:lnTo>
                    <a:pt x="873" y="328"/>
                  </a:lnTo>
                  <a:lnTo>
                    <a:pt x="914" y="341"/>
                  </a:lnTo>
                  <a:lnTo>
                    <a:pt x="982" y="328"/>
                  </a:lnTo>
                  <a:lnTo>
                    <a:pt x="995" y="313"/>
                  </a:lnTo>
                  <a:lnTo>
                    <a:pt x="1037" y="313"/>
                  </a:lnTo>
                  <a:lnTo>
                    <a:pt x="1050" y="328"/>
                  </a:lnTo>
                  <a:lnTo>
                    <a:pt x="1089" y="368"/>
                  </a:lnTo>
                  <a:lnTo>
                    <a:pt x="1144" y="368"/>
                  </a:lnTo>
                  <a:lnTo>
                    <a:pt x="1253" y="313"/>
                  </a:lnTo>
                  <a:lnTo>
                    <a:pt x="1308" y="273"/>
                  </a:lnTo>
                  <a:lnTo>
                    <a:pt x="1336" y="232"/>
                  </a:lnTo>
                  <a:lnTo>
                    <a:pt x="1212" y="232"/>
                  </a:lnTo>
                  <a:lnTo>
                    <a:pt x="1308" y="192"/>
                  </a:lnTo>
                  <a:lnTo>
                    <a:pt x="1349" y="164"/>
                  </a:lnTo>
                  <a:lnTo>
                    <a:pt x="1336" y="137"/>
                  </a:lnTo>
                  <a:lnTo>
                    <a:pt x="1444" y="192"/>
                  </a:lnTo>
                  <a:lnTo>
                    <a:pt x="1512" y="232"/>
                  </a:lnTo>
                  <a:lnTo>
                    <a:pt x="1704" y="287"/>
                  </a:lnTo>
                  <a:lnTo>
                    <a:pt x="1895" y="328"/>
                  </a:lnTo>
                  <a:lnTo>
                    <a:pt x="2031" y="328"/>
                  </a:lnTo>
                  <a:lnTo>
                    <a:pt x="2099" y="341"/>
                  </a:lnTo>
                  <a:lnTo>
                    <a:pt x="2140" y="341"/>
                  </a:lnTo>
                  <a:lnTo>
                    <a:pt x="2195" y="341"/>
                  </a:lnTo>
                  <a:lnTo>
                    <a:pt x="2235" y="328"/>
                  </a:lnTo>
                  <a:lnTo>
                    <a:pt x="2208" y="287"/>
                  </a:lnTo>
                  <a:lnTo>
                    <a:pt x="2127" y="260"/>
                  </a:lnTo>
                  <a:lnTo>
                    <a:pt x="2003" y="232"/>
                  </a:lnTo>
                  <a:lnTo>
                    <a:pt x="1840" y="192"/>
                  </a:lnTo>
                  <a:lnTo>
                    <a:pt x="1717" y="164"/>
                  </a:lnTo>
                  <a:lnTo>
                    <a:pt x="1663" y="124"/>
                  </a:lnTo>
                  <a:lnTo>
                    <a:pt x="1635" y="124"/>
                  </a:lnTo>
                  <a:lnTo>
                    <a:pt x="1663" y="109"/>
                  </a:lnTo>
                  <a:lnTo>
                    <a:pt x="1731" y="109"/>
                  </a:lnTo>
                  <a:lnTo>
                    <a:pt x="1812" y="109"/>
                  </a:lnTo>
                  <a:lnTo>
                    <a:pt x="1867" y="124"/>
                  </a:lnTo>
                  <a:lnTo>
                    <a:pt x="1922" y="137"/>
                  </a:lnTo>
                  <a:lnTo>
                    <a:pt x="1922" y="109"/>
                  </a:lnTo>
                  <a:lnTo>
                    <a:pt x="1867" y="82"/>
                  </a:lnTo>
                  <a:lnTo>
                    <a:pt x="1580" y="14"/>
                  </a:lnTo>
                  <a:lnTo>
                    <a:pt x="1457" y="0"/>
                  </a:lnTo>
                  <a:lnTo>
                    <a:pt x="1336" y="0"/>
                  </a:lnTo>
                  <a:lnTo>
                    <a:pt x="1240" y="0"/>
                  </a:lnTo>
                  <a:lnTo>
                    <a:pt x="1076" y="28"/>
                  </a:lnTo>
                  <a:lnTo>
                    <a:pt x="982" y="28"/>
                  </a:lnTo>
                  <a:lnTo>
                    <a:pt x="914" y="55"/>
                  </a:lnTo>
                  <a:lnTo>
                    <a:pt x="791" y="69"/>
                  </a:lnTo>
                  <a:lnTo>
                    <a:pt x="627" y="82"/>
                  </a:lnTo>
                  <a:lnTo>
                    <a:pt x="572" y="109"/>
                  </a:lnTo>
                  <a:lnTo>
                    <a:pt x="463" y="137"/>
                  </a:lnTo>
                  <a:lnTo>
                    <a:pt x="355" y="164"/>
                  </a:lnTo>
                  <a:lnTo>
                    <a:pt x="313" y="177"/>
                  </a:lnTo>
                  <a:lnTo>
                    <a:pt x="259" y="177"/>
                  </a:lnTo>
                  <a:lnTo>
                    <a:pt x="232" y="177"/>
                  </a:lnTo>
                  <a:lnTo>
                    <a:pt x="136" y="219"/>
                  </a:lnTo>
                  <a:lnTo>
                    <a:pt x="95" y="219"/>
                  </a:lnTo>
                  <a:lnTo>
                    <a:pt x="55" y="260"/>
                  </a:lnTo>
                  <a:lnTo>
                    <a:pt x="40" y="273"/>
                  </a:lnTo>
                  <a:lnTo>
                    <a:pt x="40" y="287"/>
                  </a:lnTo>
                  <a:lnTo>
                    <a:pt x="55" y="313"/>
                  </a:lnTo>
                  <a:lnTo>
                    <a:pt x="123" y="328"/>
                  </a:lnTo>
                  <a:lnTo>
                    <a:pt x="149" y="328"/>
                  </a:lnTo>
                  <a:lnTo>
                    <a:pt x="232" y="313"/>
                  </a:lnTo>
                  <a:lnTo>
                    <a:pt x="204" y="368"/>
                  </a:lnTo>
                  <a:lnTo>
                    <a:pt x="95" y="396"/>
                  </a:lnTo>
                  <a:lnTo>
                    <a:pt x="55" y="423"/>
                  </a:lnTo>
                  <a:lnTo>
                    <a:pt x="0" y="451"/>
                  </a:lnTo>
                </a:path>
              </a:pathLst>
            </a:custGeom>
            <a:noFill/>
            <a:ln w="0">
              <a:solidFill>
                <a:srgbClr val="000000"/>
              </a:solidFill>
              <a:round/>
              <a:headEnd/>
              <a:tailEnd/>
            </a:ln>
          </p:spPr>
          <p:txBody>
            <a:bodyPr/>
            <a:lstStyle/>
            <a:p>
              <a:endParaRPr lang="en-US"/>
            </a:p>
          </p:txBody>
        </p:sp>
        <p:sp>
          <p:nvSpPr>
            <p:cNvPr id="23626" name="Freeform 73"/>
            <p:cNvSpPr>
              <a:spLocks/>
            </p:cNvSpPr>
            <p:nvPr/>
          </p:nvSpPr>
          <p:spPr bwMode="auto">
            <a:xfrm>
              <a:off x="1624" y="2265"/>
              <a:ext cx="745" cy="168"/>
            </a:xfrm>
            <a:custGeom>
              <a:avLst/>
              <a:gdLst>
                <a:gd name="T0" fmla="*/ 0 w 2235"/>
                <a:gd name="T1" fmla="*/ 0 h 505"/>
                <a:gd name="T2" fmla="*/ 0 w 2235"/>
                <a:gd name="T3" fmla="*/ 0 h 505"/>
                <a:gd name="T4" fmla="*/ 0 w 2235"/>
                <a:gd name="T5" fmla="*/ 0 h 505"/>
                <a:gd name="T6" fmla="*/ 0 w 2235"/>
                <a:gd name="T7" fmla="*/ 0 h 505"/>
                <a:gd name="T8" fmla="*/ 0 w 2235"/>
                <a:gd name="T9" fmla="*/ 0 h 505"/>
                <a:gd name="T10" fmla="*/ 0 w 2235"/>
                <a:gd name="T11" fmla="*/ 0 h 505"/>
                <a:gd name="T12" fmla="*/ 0 w 2235"/>
                <a:gd name="T13" fmla="*/ 0 h 505"/>
                <a:gd name="T14" fmla="*/ 0 w 2235"/>
                <a:gd name="T15" fmla="*/ 0 h 505"/>
                <a:gd name="T16" fmla="*/ 0 w 2235"/>
                <a:gd name="T17" fmla="*/ 0 h 505"/>
                <a:gd name="T18" fmla="*/ 0 w 2235"/>
                <a:gd name="T19" fmla="*/ 0 h 505"/>
                <a:gd name="T20" fmla="*/ 0 w 2235"/>
                <a:gd name="T21" fmla="*/ 0 h 505"/>
                <a:gd name="T22" fmla="*/ 0 w 2235"/>
                <a:gd name="T23" fmla="*/ 0 h 505"/>
                <a:gd name="T24" fmla="*/ 0 w 2235"/>
                <a:gd name="T25" fmla="*/ 0 h 505"/>
                <a:gd name="T26" fmla="*/ 0 w 2235"/>
                <a:gd name="T27" fmla="*/ 0 h 505"/>
                <a:gd name="T28" fmla="*/ 0 w 2235"/>
                <a:gd name="T29" fmla="*/ 0 h 505"/>
                <a:gd name="T30" fmla="*/ 0 w 2235"/>
                <a:gd name="T31" fmla="*/ 0 h 505"/>
                <a:gd name="T32" fmla="*/ 0 w 2235"/>
                <a:gd name="T33" fmla="*/ 0 h 505"/>
                <a:gd name="T34" fmla="*/ 0 w 2235"/>
                <a:gd name="T35" fmla="*/ 0 h 505"/>
                <a:gd name="T36" fmla="*/ 0 w 2235"/>
                <a:gd name="T37" fmla="*/ 0 h 505"/>
                <a:gd name="T38" fmla="*/ 0 w 2235"/>
                <a:gd name="T39" fmla="*/ 0 h 505"/>
                <a:gd name="T40" fmla="*/ 0 w 2235"/>
                <a:gd name="T41" fmla="*/ 0 h 505"/>
                <a:gd name="T42" fmla="*/ 0 w 2235"/>
                <a:gd name="T43" fmla="*/ 0 h 505"/>
                <a:gd name="T44" fmla="*/ 0 w 2235"/>
                <a:gd name="T45" fmla="*/ 0 h 505"/>
                <a:gd name="T46" fmla="*/ 0 w 2235"/>
                <a:gd name="T47" fmla="*/ 0 h 505"/>
                <a:gd name="T48" fmla="*/ 0 w 2235"/>
                <a:gd name="T49" fmla="*/ 0 h 505"/>
                <a:gd name="T50" fmla="*/ 0 w 2235"/>
                <a:gd name="T51" fmla="*/ 0 h 505"/>
                <a:gd name="T52" fmla="*/ 0 w 2235"/>
                <a:gd name="T53" fmla="*/ 0 h 505"/>
                <a:gd name="T54" fmla="*/ 0 w 2235"/>
                <a:gd name="T55" fmla="*/ 0 h 505"/>
                <a:gd name="T56" fmla="*/ 0 w 2235"/>
                <a:gd name="T57" fmla="*/ 0 h 505"/>
                <a:gd name="T58" fmla="*/ 0 w 2235"/>
                <a:gd name="T59" fmla="*/ 0 h 505"/>
                <a:gd name="T60" fmla="*/ 0 w 2235"/>
                <a:gd name="T61" fmla="*/ 0 h 505"/>
                <a:gd name="T62" fmla="*/ 0 w 2235"/>
                <a:gd name="T63" fmla="*/ 0 h 505"/>
                <a:gd name="T64" fmla="*/ 0 w 2235"/>
                <a:gd name="T65" fmla="*/ 0 h 505"/>
                <a:gd name="T66" fmla="*/ 0 w 2235"/>
                <a:gd name="T67" fmla="*/ 0 h 505"/>
                <a:gd name="T68" fmla="*/ 0 w 2235"/>
                <a:gd name="T69" fmla="*/ 0 h 505"/>
                <a:gd name="T70" fmla="*/ 0 w 2235"/>
                <a:gd name="T71" fmla="*/ 0 h 505"/>
                <a:gd name="T72" fmla="*/ 0 w 2235"/>
                <a:gd name="T73" fmla="*/ 0 h 505"/>
                <a:gd name="T74" fmla="*/ 0 w 2235"/>
                <a:gd name="T75" fmla="*/ 0 h 505"/>
                <a:gd name="T76" fmla="*/ 0 w 2235"/>
                <a:gd name="T77" fmla="*/ 0 h 505"/>
                <a:gd name="T78" fmla="*/ 0 w 2235"/>
                <a:gd name="T79" fmla="*/ 0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235"/>
                <a:gd name="T121" fmla="*/ 0 h 505"/>
                <a:gd name="T122" fmla="*/ 2235 w 223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235" h="505">
                  <a:moveTo>
                    <a:pt x="0" y="451"/>
                  </a:moveTo>
                  <a:lnTo>
                    <a:pt x="0" y="491"/>
                  </a:lnTo>
                  <a:lnTo>
                    <a:pt x="27" y="505"/>
                  </a:lnTo>
                  <a:lnTo>
                    <a:pt x="55" y="505"/>
                  </a:lnTo>
                  <a:lnTo>
                    <a:pt x="191" y="477"/>
                  </a:lnTo>
                  <a:lnTo>
                    <a:pt x="300" y="451"/>
                  </a:lnTo>
                  <a:lnTo>
                    <a:pt x="463" y="423"/>
                  </a:lnTo>
                  <a:lnTo>
                    <a:pt x="546" y="383"/>
                  </a:lnTo>
                  <a:lnTo>
                    <a:pt x="668" y="341"/>
                  </a:lnTo>
                  <a:lnTo>
                    <a:pt x="736" y="313"/>
                  </a:lnTo>
                  <a:lnTo>
                    <a:pt x="831" y="273"/>
                  </a:lnTo>
                  <a:lnTo>
                    <a:pt x="914" y="232"/>
                  </a:lnTo>
                  <a:lnTo>
                    <a:pt x="886" y="260"/>
                  </a:lnTo>
                  <a:lnTo>
                    <a:pt x="873" y="287"/>
                  </a:lnTo>
                  <a:lnTo>
                    <a:pt x="873" y="328"/>
                  </a:lnTo>
                  <a:lnTo>
                    <a:pt x="914" y="341"/>
                  </a:lnTo>
                  <a:lnTo>
                    <a:pt x="982" y="328"/>
                  </a:lnTo>
                  <a:lnTo>
                    <a:pt x="995" y="313"/>
                  </a:lnTo>
                  <a:lnTo>
                    <a:pt x="1037" y="313"/>
                  </a:lnTo>
                  <a:lnTo>
                    <a:pt x="1050" y="328"/>
                  </a:lnTo>
                  <a:lnTo>
                    <a:pt x="1089" y="368"/>
                  </a:lnTo>
                  <a:lnTo>
                    <a:pt x="1144" y="368"/>
                  </a:lnTo>
                  <a:lnTo>
                    <a:pt x="1253" y="313"/>
                  </a:lnTo>
                  <a:lnTo>
                    <a:pt x="1308" y="273"/>
                  </a:lnTo>
                  <a:lnTo>
                    <a:pt x="1336" y="232"/>
                  </a:lnTo>
                  <a:lnTo>
                    <a:pt x="1212" y="232"/>
                  </a:lnTo>
                  <a:lnTo>
                    <a:pt x="1308" y="192"/>
                  </a:lnTo>
                  <a:lnTo>
                    <a:pt x="1349" y="164"/>
                  </a:lnTo>
                  <a:lnTo>
                    <a:pt x="1336" y="137"/>
                  </a:lnTo>
                  <a:lnTo>
                    <a:pt x="1444" y="192"/>
                  </a:lnTo>
                  <a:lnTo>
                    <a:pt x="1512" y="232"/>
                  </a:lnTo>
                  <a:lnTo>
                    <a:pt x="1704" y="287"/>
                  </a:lnTo>
                  <a:lnTo>
                    <a:pt x="1895" y="328"/>
                  </a:lnTo>
                  <a:lnTo>
                    <a:pt x="2031" y="328"/>
                  </a:lnTo>
                  <a:lnTo>
                    <a:pt x="2099" y="341"/>
                  </a:lnTo>
                  <a:lnTo>
                    <a:pt x="2140" y="341"/>
                  </a:lnTo>
                  <a:lnTo>
                    <a:pt x="2195" y="341"/>
                  </a:lnTo>
                  <a:lnTo>
                    <a:pt x="2235" y="328"/>
                  </a:lnTo>
                  <a:lnTo>
                    <a:pt x="2208" y="287"/>
                  </a:lnTo>
                  <a:lnTo>
                    <a:pt x="2127" y="260"/>
                  </a:lnTo>
                  <a:lnTo>
                    <a:pt x="2003" y="232"/>
                  </a:lnTo>
                  <a:lnTo>
                    <a:pt x="1840" y="192"/>
                  </a:lnTo>
                  <a:lnTo>
                    <a:pt x="1717" y="164"/>
                  </a:lnTo>
                  <a:lnTo>
                    <a:pt x="1663" y="124"/>
                  </a:lnTo>
                  <a:lnTo>
                    <a:pt x="1635" y="124"/>
                  </a:lnTo>
                  <a:lnTo>
                    <a:pt x="1663" y="109"/>
                  </a:lnTo>
                  <a:lnTo>
                    <a:pt x="1731" y="109"/>
                  </a:lnTo>
                  <a:lnTo>
                    <a:pt x="1812" y="109"/>
                  </a:lnTo>
                  <a:lnTo>
                    <a:pt x="1867" y="124"/>
                  </a:lnTo>
                  <a:lnTo>
                    <a:pt x="1922" y="137"/>
                  </a:lnTo>
                  <a:lnTo>
                    <a:pt x="1922" y="109"/>
                  </a:lnTo>
                  <a:lnTo>
                    <a:pt x="1867" y="82"/>
                  </a:lnTo>
                  <a:lnTo>
                    <a:pt x="1580" y="14"/>
                  </a:lnTo>
                  <a:lnTo>
                    <a:pt x="1457" y="0"/>
                  </a:lnTo>
                  <a:lnTo>
                    <a:pt x="1336" y="0"/>
                  </a:lnTo>
                  <a:lnTo>
                    <a:pt x="1240" y="0"/>
                  </a:lnTo>
                  <a:lnTo>
                    <a:pt x="1076" y="28"/>
                  </a:lnTo>
                  <a:lnTo>
                    <a:pt x="982" y="28"/>
                  </a:lnTo>
                  <a:lnTo>
                    <a:pt x="914" y="55"/>
                  </a:lnTo>
                  <a:lnTo>
                    <a:pt x="791" y="69"/>
                  </a:lnTo>
                  <a:lnTo>
                    <a:pt x="627" y="82"/>
                  </a:lnTo>
                  <a:lnTo>
                    <a:pt x="572" y="109"/>
                  </a:lnTo>
                  <a:lnTo>
                    <a:pt x="463" y="137"/>
                  </a:lnTo>
                  <a:lnTo>
                    <a:pt x="355" y="164"/>
                  </a:lnTo>
                  <a:lnTo>
                    <a:pt x="313" y="177"/>
                  </a:lnTo>
                  <a:lnTo>
                    <a:pt x="259" y="177"/>
                  </a:lnTo>
                  <a:lnTo>
                    <a:pt x="232" y="177"/>
                  </a:lnTo>
                  <a:lnTo>
                    <a:pt x="136" y="219"/>
                  </a:lnTo>
                  <a:lnTo>
                    <a:pt x="95" y="219"/>
                  </a:lnTo>
                  <a:lnTo>
                    <a:pt x="55" y="260"/>
                  </a:lnTo>
                  <a:lnTo>
                    <a:pt x="40" y="273"/>
                  </a:lnTo>
                  <a:lnTo>
                    <a:pt x="40" y="287"/>
                  </a:lnTo>
                  <a:lnTo>
                    <a:pt x="55" y="313"/>
                  </a:lnTo>
                  <a:lnTo>
                    <a:pt x="123" y="328"/>
                  </a:lnTo>
                  <a:lnTo>
                    <a:pt x="149" y="328"/>
                  </a:lnTo>
                  <a:lnTo>
                    <a:pt x="232" y="313"/>
                  </a:lnTo>
                  <a:lnTo>
                    <a:pt x="204" y="368"/>
                  </a:lnTo>
                  <a:lnTo>
                    <a:pt x="95" y="396"/>
                  </a:lnTo>
                  <a:lnTo>
                    <a:pt x="55" y="423"/>
                  </a:lnTo>
                  <a:lnTo>
                    <a:pt x="0" y="451"/>
                  </a:lnTo>
                </a:path>
              </a:pathLst>
            </a:custGeom>
            <a:noFill/>
            <a:ln w="0">
              <a:solidFill>
                <a:srgbClr val="000000"/>
              </a:solidFill>
              <a:round/>
              <a:headEnd/>
              <a:tailEnd/>
            </a:ln>
          </p:spPr>
          <p:txBody>
            <a:bodyPr/>
            <a:lstStyle/>
            <a:p>
              <a:endParaRPr lang="en-US"/>
            </a:p>
          </p:txBody>
        </p:sp>
        <p:sp>
          <p:nvSpPr>
            <p:cNvPr id="23627" name="Freeform 74"/>
            <p:cNvSpPr>
              <a:spLocks/>
            </p:cNvSpPr>
            <p:nvPr/>
          </p:nvSpPr>
          <p:spPr bwMode="auto">
            <a:xfrm>
              <a:off x="1719" y="2661"/>
              <a:ext cx="623" cy="350"/>
            </a:xfrm>
            <a:custGeom>
              <a:avLst/>
              <a:gdLst>
                <a:gd name="T0" fmla="*/ 0 w 1867"/>
                <a:gd name="T1" fmla="*/ 0 h 1050"/>
                <a:gd name="T2" fmla="*/ 0 w 1867"/>
                <a:gd name="T3" fmla="*/ 0 h 1050"/>
                <a:gd name="T4" fmla="*/ 0 w 1867"/>
                <a:gd name="T5" fmla="*/ 0 h 1050"/>
                <a:gd name="T6" fmla="*/ 0 w 1867"/>
                <a:gd name="T7" fmla="*/ 0 h 1050"/>
                <a:gd name="T8" fmla="*/ 0 w 1867"/>
                <a:gd name="T9" fmla="*/ 0 h 1050"/>
                <a:gd name="T10" fmla="*/ 0 w 1867"/>
                <a:gd name="T11" fmla="*/ 0 h 1050"/>
                <a:gd name="T12" fmla="*/ 0 w 1867"/>
                <a:gd name="T13" fmla="*/ 0 h 1050"/>
                <a:gd name="T14" fmla="*/ 0 w 1867"/>
                <a:gd name="T15" fmla="*/ 0 h 1050"/>
                <a:gd name="T16" fmla="*/ 0 w 1867"/>
                <a:gd name="T17" fmla="*/ 0 h 1050"/>
                <a:gd name="T18" fmla="*/ 0 w 1867"/>
                <a:gd name="T19" fmla="*/ 0 h 1050"/>
                <a:gd name="T20" fmla="*/ 0 w 1867"/>
                <a:gd name="T21" fmla="*/ 0 h 1050"/>
                <a:gd name="T22" fmla="*/ 0 w 1867"/>
                <a:gd name="T23" fmla="*/ 0 h 1050"/>
                <a:gd name="T24" fmla="*/ 0 w 1867"/>
                <a:gd name="T25" fmla="*/ 0 h 1050"/>
                <a:gd name="T26" fmla="*/ 0 w 1867"/>
                <a:gd name="T27" fmla="*/ 0 h 1050"/>
                <a:gd name="T28" fmla="*/ 0 w 1867"/>
                <a:gd name="T29" fmla="*/ 0 h 1050"/>
                <a:gd name="T30" fmla="*/ 0 w 1867"/>
                <a:gd name="T31" fmla="*/ 0 h 1050"/>
                <a:gd name="T32" fmla="*/ 0 w 1867"/>
                <a:gd name="T33" fmla="*/ 0 h 1050"/>
                <a:gd name="T34" fmla="*/ 0 w 1867"/>
                <a:gd name="T35" fmla="*/ 0 h 1050"/>
                <a:gd name="T36" fmla="*/ 0 w 1867"/>
                <a:gd name="T37" fmla="*/ 0 h 1050"/>
                <a:gd name="T38" fmla="*/ 0 w 1867"/>
                <a:gd name="T39" fmla="*/ 0 h 1050"/>
                <a:gd name="T40" fmla="*/ 0 w 1867"/>
                <a:gd name="T41" fmla="*/ 0 h 1050"/>
                <a:gd name="T42" fmla="*/ 0 w 1867"/>
                <a:gd name="T43" fmla="*/ 0 h 1050"/>
                <a:gd name="T44" fmla="*/ 0 w 1867"/>
                <a:gd name="T45" fmla="*/ 0 h 1050"/>
                <a:gd name="T46" fmla="*/ 0 w 1867"/>
                <a:gd name="T47" fmla="*/ 0 h 1050"/>
                <a:gd name="T48" fmla="*/ 0 w 1867"/>
                <a:gd name="T49" fmla="*/ 0 h 1050"/>
                <a:gd name="T50" fmla="*/ 0 w 1867"/>
                <a:gd name="T51" fmla="*/ 0 h 1050"/>
                <a:gd name="T52" fmla="*/ 0 w 1867"/>
                <a:gd name="T53" fmla="*/ 0 h 1050"/>
                <a:gd name="T54" fmla="*/ 0 w 1867"/>
                <a:gd name="T55" fmla="*/ 0 h 1050"/>
                <a:gd name="T56" fmla="*/ 0 w 1867"/>
                <a:gd name="T57" fmla="*/ 0 h 1050"/>
                <a:gd name="T58" fmla="*/ 0 w 1867"/>
                <a:gd name="T59" fmla="*/ 0 h 1050"/>
                <a:gd name="T60" fmla="*/ 0 w 1867"/>
                <a:gd name="T61" fmla="*/ 0 h 1050"/>
                <a:gd name="T62" fmla="*/ 0 w 1867"/>
                <a:gd name="T63" fmla="*/ 0 h 1050"/>
                <a:gd name="T64" fmla="*/ 0 w 1867"/>
                <a:gd name="T65" fmla="*/ 0 h 1050"/>
                <a:gd name="T66" fmla="*/ 0 w 1867"/>
                <a:gd name="T67" fmla="*/ 0 h 1050"/>
                <a:gd name="T68" fmla="*/ 0 w 1867"/>
                <a:gd name="T69" fmla="*/ 0 h 1050"/>
                <a:gd name="T70" fmla="*/ 0 w 1867"/>
                <a:gd name="T71" fmla="*/ 0 h 1050"/>
                <a:gd name="T72" fmla="*/ 0 w 1867"/>
                <a:gd name="T73" fmla="*/ 0 h 1050"/>
                <a:gd name="T74" fmla="*/ 0 w 1867"/>
                <a:gd name="T75" fmla="*/ 0 h 1050"/>
                <a:gd name="T76" fmla="*/ 0 w 1867"/>
                <a:gd name="T77" fmla="*/ 0 h 1050"/>
                <a:gd name="T78" fmla="*/ 0 w 1867"/>
                <a:gd name="T79" fmla="*/ 0 h 1050"/>
                <a:gd name="T80" fmla="*/ 0 w 1867"/>
                <a:gd name="T81" fmla="*/ 0 h 1050"/>
                <a:gd name="T82" fmla="*/ 0 w 1867"/>
                <a:gd name="T83" fmla="*/ 0 h 1050"/>
                <a:gd name="T84" fmla="*/ 0 w 1867"/>
                <a:gd name="T85" fmla="*/ 0 h 1050"/>
                <a:gd name="T86" fmla="*/ 0 w 1867"/>
                <a:gd name="T87" fmla="*/ 0 h 1050"/>
                <a:gd name="T88" fmla="*/ 0 w 1867"/>
                <a:gd name="T89" fmla="*/ 0 h 10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7"/>
                <a:gd name="T136" fmla="*/ 0 h 1050"/>
                <a:gd name="T137" fmla="*/ 1867 w 1867"/>
                <a:gd name="T138" fmla="*/ 1050 h 10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7" h="1050">
                  <a:moveTo>
                    <a:pt x="1212" y="55"/>
                  </a:moveTo>
                  <a:lnTo>
                    <a:pt x="1021" y="68"/>
                  </a:lnTo>
                  <a:lnTo>
                    <a:pt x="857" y="95"/>
                  </a:lnTo>
                  <a:lnTo>
                    <a:pt x="763" y="108"/>
                  </a:lnTo>
                  <a:lnTo>
                    <a:pt x="640" y="136"/>
                  </a:lnTo>
                  <a:lnTo>
                    <a:pt x="531" y="163"/>
                  </a:lnTo>
                  <a:lnTo>
                    <a:pt x="423" y="218"/>
                  </a:lnTo>
                  <a:lnTo>
                    <a:pt x="327" y="272"/>
                  </a:lnTo>
                  <a:lnTo>
                    <a:pt x="231" y="368"/>
                  </a:lnTo>
                  <a:lnTo>
                    <a:pt x="136" y="436"/>
                  </a:lnTo>
                  <a:lnTo>
                    <a:pt x="68" y="491"/>
                  </a:lnTo>
                  <a:lnTo>
                    <a:pt x="26" y="573"/>
                  </a:lnTo>
                  <a:lnTo>
                    <a:pt x="13" y="627"/>
                  </a:lnTo>
                  <a:lnTo>
                    <a:pt x="0" y="695"/>
                  </a:lnTo>
                  <a:lnTo>
                    <a:pt x="0" y="750"/>
                  </a:lnTo>
                  <a:lnTo>
                    <a:pt x="13" y="859"/>
                  </a:lnTo>
                  <a:lnTo>
                    <a:pt x="26" y="901"/>
                  </a:lnTo>
                  <a:lnTo>
                    <a:pt x="176" y="969"/>
                  </a:lnTo>
                  <a:lnTo>
                    <a:pt x="299" y="1009"/>
                  </a:lnTo>
                  <a:lnTo>
                    <a:pt x="476" y="1050"/>
                  </a:lnTo>
                  <a:lnTo>
                    <a:pt x="599" y="1050"/>
                  </a:lnTo>
                  <a:lnTo>
                    <a:pt x="708" y="1009"/>
                  </a:lnTo>
                  <a:lnTo>
                    <a:pt x="817" y="996"/>
                  </a:lnTo>
                  <a:lnTo>
                    <a:pt x="912" y="954"/>
                  </a:lnTo>
                  <a:lnTo>
                    <a:pt x="966" y="941"/>
                  </a:lnTo>
                  <a:lnTo>
                    <a:pt x="1117" y="941"/>
                  </a:lnTo>
                  <a:lnTo>
                    <a:pt x="1280" y="941"/>
                  </a:lnTo>
                  <a:lnTo>
                    <a:pt x="1348" y="914"/>
                  </a:lnTo>
                  <a:lnTo>
                    <a:pt x="1472" y="859"/>
                  </a:lnTo>
                  <a:lnTo>
                    <a:pt x="1580" y="791"/>
                  </a:lnTo>
                  <a:lnTo>
                    <a:pt x="1689" y="695"/>
                  </a:lnTo>
                  <a:lnTo>
                    <a:pt x="1744" y="641"/>
                  </a:lnTo>
                  <a:lnTo>
                    <a:pt x="1840" y="531"/>
                  </a:lnTo>
                  <a:lnTo>
                    <a:pt x="1867" y="436"/>
                  </a:lnTo>
                  <a:lnTo>
                    <a:pt x="1853" y="272"/>
                  </a:lnTo>
                  <a:lnTo>
                    <a:pt x="1853" y="204"/>
                  </a:lnTo>
                  <a:lnTo>
                    <a:pt x="1799" y="150"/>
                  </a:lnTo>
                  <a:lnTo>
                    <a:pt x="1703" y="55"/>
                  </a:lnTo>
                  <a:lnTo>
                    <a:pt x="1648" y="40"/>
                  </a:lnTo>
                  <a:lnTo>
                    <a:pt x="1553" y="0"/>
                  </a:lnTo>
                  <a:lnTo>
                    <a:pt x="1498" y="0"/>
                  </a:lnTo>
                  <a:lnTo>
                    <a:pt x="1444" y="14"/>
                  </a:lnTo>
                  <a:lnTo>
                    <a:pt x="1430" y="40"/>
                  </a:lnTo>
                  <a:lnTo>
                    <a:pt x="1240" y="40"/>
                  </a:lnTo>
                  <a:lnTo>
                    <a:pt x="1212" y="55"/>
                  </a:lnTo>
                  <a:close/>
                </a:path>
              </a:pathLst>
            </a:custGeom>
            <a:solidFill>
              <a:srgbClr val="FF9A73"/>
            </a:solidFill>
            <a:ln w="9525">
              <a:noFill/>
              <a:round/>
              <a:headEnd/>
              <a:tailEnd/>
            </a:ln>
          </p:spPr>
          <p:txBody>
            <a:bodyPr/>
            <a:lstStyle/>
            <a:p>
              <a:endParaRPr lang="en-US"/>
            </a:p>
          </p:txBody>
        </p:sp>
        <p:sp>
          <p:nvSpPr>
            <p:cNvPr id="23628" name="Freeform 75"/>
            <p:cNvSpPr>
              <a:spLocks/>
            </p:cNvSpPr>
            <p:nvPr/>
          </p:nvSpPr>
          <p:spPr bwMode="auto">
            <a:xfrm>
              <a:off x="1719" y="2661"/>
              <a:ext cx="623" cy="350"/>
            </a:xfrm>
            <a:custGeom>
              <a:avLst/>
              <a:gdLst>
                <a:gd name="T0" fmla="*/ 0 w 1867"/>
                <a:gd name="T1" fmla="*/ 0 h 1050"/>
                <a:gd name="T2" fmla="*/ 0 w 1867"/>
                <a:gd name="T3" fmla="*/ 0 h 1050"/>
                <a:gd name="T4" fmla="*/ 0 w 1867"/>
                <a:gd name="T5" fmla="*/ 0 h 1050"/>
                <a:gd name="T6" fmla="*/ 0 w 1867"/>
                <a:gd name="T7" fmla="*/ 0 h 1050"/>
                <a:gd name="T8" fmla="*/ 0 w 1867"/>
                <a:gd name="T9" fmla="*/ 0 h 1050"/>
                <a:gd name="T10" fmla="*/ 0 w 1867"/>
                <a:gd name="T11" fmla="*/ 0 h 1050"/>
                <a:gd name="T12" fmla="*/ 0 w 1867"/>
                <a:gd name="T13" fmla="*/ 0 h 1050"/>
                <a:gd name="T14" fmla="*/ 0 w 1867"/>
                <a:gd name="T15" fmla="*/ 0 h 1050"/>
                <a:gd name="T16" fmla="*/ 0 w 1867"/>
                <a:gd name="T17" fmla="*/ 0 h 1050"/>
                <a:gd name="T18" fmla="*/ 0 w 1867"/>
                <a:gd name="T19" fmla="*/ 0 h 1050"/>
                <a:gd name="T20" fmla="*/ 0 w 1867"/>
                <a:gd name="T21" fmla="*/ 0 h 1050"/>
                <a:gd name="T22" fmla="*/ 0 w 1867"/>
                <a:gd name="T23" fmla="*/ 0 h 1050"/>
                <a:gd name="T24" fmla="*/ 0 w 1867"/>
                <a:gd name="T25" fmla="*/ 0 h 1050"/>
                <a:gd name="T26" fmla="*/ 0 w 1867"/>
                <a:gd name="T27" fmla="*/ 0 h 1050"/>
                <a:gd name="T28" fmla="*/ 0 w 1867"/>
                <a:gd name="T29" fmla="*/ 0 h 1050"/>
                <a:gd name="T30" fmla="*/ 0 w 1867"/>
                <a:gd name="T31" fmla="*/ 0 h 1050"/>
                <a:gd name="T32" fmla="*/ 0 w 1867"/>
                <a:gd name="T33" fmla="*/ 0 h 1050"/>
                <a:gd name="T34" fmla="*/ 0 w 1867"/>
                <a:gd name="T35" fmla="*/ 0 h 1050"/>
                <a:gd name="T36" fmla="*/ 0 w 1867"/>
                <a:gd name="T37" fmla="*/ 0 h 1050"/>
                <a:gd name="T38" fmla="*/ 0 w 1867"/>
                <a:gd name="T39" fmla="*/ 0 h 1050"/>
                <a:gd name="T40" fmla="*/ 0 w 1867"/>
                <a:gd name="T41" fmla="*/ 0 h 1050"/>
                <a:gd name="T42" fmla="*/ 0 w 1867"/>
                <a:gd name="T43" fmla="*/ 0 h 1050"/>
                <a:gd name="T44" fmla="*/ 0 w 1867"/>
                <a:gd name="T45" fmla="*/ 0 h 1050"/>
                <a:gd name="T46" fmla="*/ 0 w 1867"/>
                <a:gd name="T47" fmla="*/ 0 h 1050"/>
                <a:gd name="T48" fmla="*/ 0 w 1867"/>
                <a:gd name="T49" fmla="*/ 0 h 1050"/>
                <a:gd name="T50" fmla="*/ 0 w 1867"/>
                <a:gd name="T51" fmla="*/ 0 h 1050"/>
                <a:gd name="T52" fmla="*/ 0 w 1867"/>
                <a:gd name="T53" fmla="*/ 0 h 1050"/>
                <a:gd name="T54" fmla="*/ 0 w 1867"/>
                <a:gd name="T55" fmla="*/ 0 h 1050"/>
                <a:gd name="T56" fmla="*/ 0 w 1867"/>
                <a:gd name="T57" fmla="*/ 0 h 1050"/>
                <a:gd name="T58" fmla="*/ 0 w 1867"/>
                <a:gd name="T59" fmla="*/ 0 h 1050"/>
                <a:gd name="T60" fmla="*/ 0 w 1867"/>
                <a:gd name="T61" fmla="*/ 0 h 1050"/>
                <a:gd name="T62" fmla="*/ 0 w 1867"/>
                <a:gd name="T63" fmla="*/ 0 h 1050"/>
                <a:gd name="T64" fmla="*/ 0 w 1867"/>
                <a:gd name="T65" fmla="*/ 0 h 1050"/>
                <a:gd name="T66" fmla="*/ 0 w 1867"/>
                <a:gd name="T67" fmla="*/ 0 h 1050"/>
                <a:gd name="T68" fmla="*/ 0 w 1867"/>
                <a:gd name="T69" fmla="*/ 0 h 1050"/>
                <a:gd name="T70" fmla="*/ 0 w 1867"/>
                <a:gd name="T71" fmla="*/ 0 h 1050"/>
                <a:gd name="T72" fmla="*/ 0 w 1867"/>
                <a:gd name="T73" fmla="*/ 0 h 1050"/>
                <a:gd name="T74" fmla="*/ 0 w 1867"/>
                <a:gd name="T75" fmla="*/ 0 h 1050"/>
                <a:gd name="T76" fmla="*/ 0 w 1867"/>
                <a:gd name="T77" fmla="*/ 0 h 1050"/>
                <a:gd name="T78" fmla="*/ 0 w 1867"/>
                <a:gd name="T79" fmla="*/ 0 h 1050"/>
                <a:gd name="T80" fmla="*/ 0 w 1867"/>
                <a:gd name="T81" fmla="*/ 0 h 1050"/>
                <a:gd name="T82" fmla="*/ 0 w 1867"/>
                <a:gd name="T83" fmla="*/ 0 h 1050"/>
                <a:gd name="T84" fmla="*/ 0 w 1867"/>
                <a:gd name="T85" fmla="*/ 0 h 1050"/>
                <a:gd name="T86" fmla="*/ 0 w 1867"/>
                <a:gd name="T87" fmla="*/ 0 h 1050"/>
                <a:gd name="T88" fmla="*/ 0 w 1867"/>
                <a:gd name="T89" fmla="*/ 0 h 10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7"/>
                <a:gd name="T136" fmla="*/ 0 h 1050"/>
                <a:gd name="T137" fmla="*/ 1867 w 1867"/>
                <a:gd name="T138" fmla="*/ 1050 h 10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7" h="1050">
                  <a:moveTo>
                    <a:pt x="1212" y="55"/>
                  </a:moveTo>
                  <a:lnTo>
                    <a:pt x="1021" y="68"/>
                  </a:lnTo>
                  <a:lnTo>
                    <a:pt x="857" y="95"/>
                  </a:lnTo>
                  <a:lnTo>
                    <a:pt x="763" y="108"/>
                  </a:lnTo>
                  <a:lnTo>
                    <a:pt x="640" y="136"/>
                  </a:lnTo>
                  <a:lnTo>
                    <a:pt x="531" y="163"/>
                  </a:lnTo>
                  <a:lnTo>
                    <a:pt x="423" y="218"/>
                  </a:lnTo>
                  <a:lnTo>
                    <a:pt x="327" y="272"/>
                  </a:lnTo>
                  <a:lnTo>
                    <a:pt x="231" y="368"/>
                  </a:lnTo>
                  <a:lnTo>
                    <a:pt x="136" y="436"/>
                  </a:lnTo>
                  <a:lnTo>
                    <a:pt x="68" y="491"/>
                  </a:lnTo>
                  <a:lnTo>
                    <a:pt x="26" y="573"/>
                  </a:lnTo>
                  <a:lnTo>
                    <a:pt x="13" y="627"/>
                  </a:lnTo>
                  <a:lnTo>
                    <a:pt x="0" y="695"/>
                  </a:lnTo>
                  <a:lnTo>
                    <a:pt x="0" y="750"/>
                  </a:lnTo>
                  <a:lnTo>
                    <a:pt x="13" y="859"/>
                  </a:lnTo>
                  <a:lnTo>
                    <a:pt x="26" y="901"/>
                  </a:lnTo>
                  <a:lnTo>
                    <a:pt x="176" y="969"/>
                  </a:lnTo>
                  <a:lnTo>
                    <a:pt x="299" y="1009"/>
                  </a:lnTo>
                  <a:lnTo>
                    <a:pt x="476" y="1050"/>
                  </a:lnTo>
                  <a:lnTo>
                    <a:pt x="599" y="1050"/>
                  </a:lnTo>
                  <a:lnTo>
                    <a:pt x="708" y="1009"/>
                  </a:lnTo>
                  <a:lnTo>
                    <a:pt x="817" y="996"/>
                  </a:lnTo>
                  <a:lnTo>
                    <a:pt x="912" y="954"/>
                  </a:lnTo>
                  <a:lnTo>
                    <a:pt x="966" y="941"/>
                  </a:lnTo>
                  <a:lnTo>
                    <a:pt x="1117" y="941"/>
                  </a:lnTo>
                  <a:lnTo>
                    <a:pt x="1280" y="941"/>
                  </a:lnTo>
                  <a:lnTo>
                    <a:pt x="1348" y="914"/>
                  </a:lnTo>
                  <a:lnTo>
                    <a:pt x="1472" y="859"/>
                  </a:lnTo>
                  <a:lnTo>
                    <a:pt x="1580" y="791"/>
                  </a:lnTo>
                  <a:lnTo>
                    <a:pt x="1689" y="695"/>
                  </a:lnTo>
                  <a:lnTo>
                    <a:pt x="1744" y="641"/>
                  </a:lnTo>
                  <a:lnTo>
                    <a:pt x="1840" y="531"/>
                  </a:lnTo>
                  <a:lnTo>
                    <a:pt x="1867" y="436"/>
                  </a:lnTo>
                  <a:lnTo>
                    <a:pt x="1853" y="272"/>
                  </a:lnTo>
                  <a:lnTo>
                    <a:pt x="1853" y="204"/>
                  </a:lnTo>
                  <a:lnTo>
                    <a:pt x="1799" y="150"/>
                  </a:lnTo>
                  <a:lnTo>
                    <a:pt x="1703" y="55"/>
                  </a:lnTo>
                  <a:lnTo>
                    <a:pt x="1648" y="40"/>
                  </a:lnTo>
                  <a:lnTo>
                    <a:pt x="1553" y="0"/>
                  </a:lnTo>
                  <a:lnTo>
                    <a:pt x="1498" y="0"/>
                  </a:lnTo>
                  <a:lnTo>
                    <a:pt x="1444" y="14"/>
                  </a:lnTo>
                  <a:lnTo>
                    <a:pt x="1430" y="40"/>
                  </a:lnTo>
                  <a:lnTo>
                    <a:pt x="1240" y="40"/>
                  </a:lnTo>
                  <a:lnTo>
                    <a:pt x="1212" y="55"/>
                  </a:lnTo>
                </a:path>
              </a:pathLst>
            </a:custGeom>
            <a:noFill/>
            <a:ln w="0">
              <a:solidFill>
                <a:srgbClr val="000000"/>
              </a:solidFill>
              <a:round/>
              <a:headEnd/>
              <a:tailEnd/>
            </a:ln>
          </p:spPr>
          <p:txBody>
            <a:bodyPr/>
            <a:lstStyle/>
            <a:p>
              <a:endParaRPr lang="en-US"/>
            </a:p>
          </p:txBody>
        </p:sp>
        <p:sp>
          <p:nvSpPr>
            <p:cNvPr id="23629" name="Freeform 76"/>
            <p:cNvSpPr>
              <a:spLocks/>
            </p:cNvSpPr>
            <p:nvPr/>
          </p:nvSpPr>
          <p:spPr bwMode="auto">
            <a:xfrm>
              <a:off x="1719" y="2661"/>
              <a:ext cx="623" cy="350"/>
            </a:xfrm>
            <a:custGeom>
              <a:avLst/>
              <a:gdLst>
                <a:gd name="T0" fmla="*/ 0 w 1867"/>
                <a:gd name="T1" fmla="*/ 0 h 1050"/>
                <a:gd name="T2" fmla="*/ 0 w 1867"/>
                <a:gd name="T3" fmla="*/ 0 h 1050"/>
                <a:gd name="T4" fmla="*/ 0 w 1867"/>
                <a:gd name="T5" fmla="*/ 0 h 1050"/>
                <a:gd name="T6" fmla="*/ 0 w 1867"/>
                <a:gd name="T7" fmla="*/ 0 h 1050"/>
                <a:gd name="T8" fmla="*/ 0 w 1867"/>
                <a:gd name="T9" fmla="*/ 0 h 1050"/>
                <a:gd name="T10" fmla="*/ 0 w 1867"/>
                <a:gd name="T11" fmla="*/ 0 h 1050"/>
                <a:gd name="T12" fmla="*/ 0 w 1867"/>
                <a:gd name="T13" fmla="*/ 0 h 1050"/>
                <a:gd name="T14" fmla="*/ 0 w 1867"/>
                <a:gd name="T15" fmla="*/ 0 h 1050"/>
                <a:gd name="T16" fmla="*/ 0 w 1867"/>
                <a:gd name="T17" fmla="*/ 0 h 1050"/>
                <a:gd name="T18" fmla="*/ 0 w 1867"/>
                <a:gd name="T19" fmla="*/ 0 h 1050"/>
                <a:gd name="T20" fmla="*/ 0 w 1867"/>
                <a:gd name="T21" fmla="*/ 0 h 1050"/>
                <a:gd name="T22" fmla="*/ 0 w 1867"/>
                <a:gd name="T23" fmla="*/ 0 h 1050"/>
                <a:gd name="T24" fmla="*/ 0 w 1867"/>
                <a:gd name="T25" fmla="*/ 0 h 1050"/>
                <a:gd name="T26" fmla="*/ 0 w 1867"/>
                <a:gd name="T27" fmla="*/ 0 h 1050"/>
                <a:gd name="T28" fmla="*/ 0 w 1867"/>
                <a:gd name="T29" fmla="*/ 0 h 1050"/>
                <a:gd name="T30" fmla="*/ 0 w 1867"/>
                <a:gd name="T31" fmla="*/ 0 h 1050"/>
                <a:gd name="T32" fmla="*/ 0 w 1867"/>
                <a:gd name="T33" fmla="*/ 0 h 1050"/>
                <a:gd name="T34" fmla="*/ 0 w 1867"/>
                <a:gd name="T35" fmla="*/ 0 h 1050"/>
                <a:gd name="T36" fmla="*/ 0 w 1867"/>
                <a:gd name="T37" fmla="*/ 0 h 1050"/>
                <a:gd name="T38" fmla="*/ 0 w 1867"/>
                <a:gd name="T39" fmla="*/ 0 h 1050"/>
                <a:gd name="T40" fmla="*/ 0 w 1867"/>
                <a:gd name="T41" fmla="*/ 0 h 1050"/>
                <a:gd name="T42" fmla="*/ 0 w 1867"/>
                <a:gd name="T43" fmla="*/ 0 h 1050"/>
                <a:gd name="T44" fmla="*/ 0 w 1867"/>
                <a:gd name="T45" fmla="*/ 0 h 1050"/>
                <a:gd name="T46" fmla="*/ 0 w 1867"/>
                <a:gd name="T47" fmla="*/ 0 h 1050"/>
                <a:gd name="T48" fmla="*/ 0 w 1867"/>
                <a:gd name="T49" fmla="*/ 0 h 1050"/>
                <a:gd name="T50" fmla="*/ 0 w 1867"/>
                <a:gd name="T51" fmla="*/ 0 h 1050"/>
                <a:gd name="T52" fmla="*/ 0 w 1867"/>
                <a:gd name="T53" fmla="*/ 0 h 1050"/>
                <a:gd name="T54" fmla="*/ 0 w 1867"/>
                <a:gd name="T55" fmla="*/ 0 h 1050"/>
                <a:gd name="T56" fmla="*/ 0 w 1867"/>
                <a:gd name="T57" fmla="*/ 0 h 1050"/>
                <a:gd name="T58" fmla="*/ 0 w 1867"/>
                <a:gd name="T59" fmla="*/ 0 h 1050"/>
                <a:gd name="T60" fmla="*/ 0 w 1867"/>
                <a:gd name="T61" fmla="*/ 0 h 1050"/>
                <a:gd name="T62" fmla="*/ 0 w 1867"/>
                <a:gd name="T63" fmla="*/ 0 h 1050"/>
                <a:gd name="T64" fmla="*/ 0 w 1867"/>
                <a:gd name="T65" fmla="*/ 0 h 1050"/>
                <a:gd name="T66" fmla="*/ 0 w 1867"/>
                <a:gd name="T67" fmla="*/ 0 h 1050"/>
                <a:gd name="T68" fmla="*/ 0 w 1867"/>
                <a:gd name="T69" fmla="*/ 0 h 1050"/>
                <a:gd name="T70" fmla="*/ 0 w 1867"/>
                <a:gd name="T71" fmla="*/ 0 h 1050"/>
                <a:gd name="T72" fmla="*/ 0 w 1867"/>
                <a:gd name="T73" fmla="*/ 0 h 1050"/>
                <a:gd name="T74" fmla="*/ 0 w 1867"/>
                <a:gd name="T75" fmla="*/ 0 h 1050"/>
                <a:gd name="T76" fmla="*/ 0 w 1867"/>
                <a:gd name="T77" fmla="*/ 0 h 1050"/>
                <a:gd name="T78" fmla="*/ 0 w 1867"/>
                <a:gd name="T79" fmla="*/ 0 h 1050"/>
                <a:gd name="T80" fmla="*/ 0 w 1867"/>
                <a:gd name="T81" fmla="*/ 0 h 1050"/>
                <a:gd name="T82" fmla="*/ 0 w 1867"/>
                <a:gd name="T83" fmla="*/ 0 h 1050"/>
                <a:gd name="T84" fmla="*/ 0 w 1867"/>
                <a:gd name="T85" fmla="*/ 0 h 1050"/>
                <a:gd name="T86" fmla="*/ 0 w 1867"/>
                <a:gd name="T87" fmla="*/ 0 h 1050"/>
                <a:gd name="T88" fmla="*/ 0 w 1867"/>
                <a:gd name="T89" fmla="*/ 0 h 10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867"/>
                <a:gd name="T136" fmla="*/ 0 h 1050"/>
                <a:gd name="T137" fmla="*/ 1867 w 1867"/>
                <a:gd name="T138" fmla="*/ 1050 h 10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867" h="1050">
                  <a:moveTo>
                    <a:pt x="1212" y="55"/>
                  </a:moveTo>
                  <a:lnTo>
                    <a:pt x="1021" y="68"/>
                  </a:lnTo>
                  <a:lnTo>
                    <a:pt x="857" y="95"/>
                  </a:lnTo>
                  <a:lnTo>
                    <a:pt x="763" y="108"/>
                  </a:lnTo>
                  <a:lnTo>
                    <a:pt x="640" y="136"/>
                  </a:lnTo>
                  <a:lnTo>
                    <a:pt x="531" y="163"/>
                  </a:lnTo>
                  <a:lnTo>
                    <a:pt x="423" y="218"/>
                  </a:lnTo>
                  <a:lnTo>
                    <a:pt x="327" y="272"/>
                  </a:lnTo>
                  <a:lnTo>
                    <a:pt x="231" y="368"/>
                  </a:lnTo>
                  <a:lnTo>
                    <a:pt x="136" y="436"/>
                  </a:lnTo>
                  <a:lnTo>
                    <a:pt x="68" y="491"/>
                  </a:lnTo>
                  <a:lnTo>
                    <a:pt x="26" y="573"/>
                  </a:lnTo>
                  <a:lnTo>
                    <a:pt x="13" y="627"/>
                  </a:lnTo>
                  <a:lnTo>
                    <a:pt x="0" y="695"/>
                  </a:lnTo>
                  <a:lnTo>
                    <a:pt x="0" y="750"/>
                  </a:lnTo>
                  <a:lnTo>
                    <a:pt x="13" y="859"/>
                  </a:lnTo>
                  <a:lnTo>
                    <a:pt x="26" y="901"/>
                  </a:lnTo>
                  <a:lnTo>
                    <a:pt x="176" y="969"/>
                  </a:lnTo>
                  <a:lnTo>
                    <a:pt x="299" y="1009"/>
                  </a:lnTo>
                  <a:lnTo>
                    <a:pt x="476" y="1050"/>
                  </a:lnTo>
                  <a:lnTo>
                    <a:pt x="599" y="1050"/>
                  </a:lnTo>
                  <a:lnTo>
                    <a:pt x="708" y="1009"/>
                  </a:lnTo>
                  <a:lnTo>
                    <a:pt x="817" y="996"/>
                  </a:lnTo>
                  <a:lnTo>
                    <a:pt x="912" y="954"/>
                  </a:lnTo>
                  <a:lnTo>
                    <a:pt x="966" y="941"/>
                  </a:lnTo>
                  <a:lnTo>
                    <a:pt x="1117" y="941"/>
                  </a:lnTo>
                  <a:lnTo>
                    <a:pt x="1280" y="941"/>
                  </a:lnTo>
                  <a:lnTo>
                    <a:pt x="1348" y="914"/>
                  </a:lnTo>
                  <a:lnTo>
                    <a:pt x="1472" y="859"/>
                  </a:lnTo>
                  <a:lnTo>
                    <a:pt x="1580" y="791"/>
                  </a:lnTo>
                  <a:lnTo>
                    <a:pt x="1689" y="695"/>
                  </a:lnTo>
                  <a:lnTo>
                    <a:pt x="1744" y="641"/>
                  </a:lnTo>
                  <a:lnTo>
                    <a:pt x="1840" y="531"/>
                  </a:lnTo>
                  <a:lnTo>
                    <a:pt x="1867" y="436"/>
                  </a:lnTo>
                  <a:lnTo>
                    <a:pt x="1853" y="272"/>
                  </a:lnTo>
                  <a:lnTo>
                    <a:pt x="1853" y="204"/>
                  </a:lnTo>
                  <a:lnTo>
                    <a:pt x="1799" y="150"/>
                  </a:lnTo>
                  <a:lnTo>
                    <a:pt x="1703" y="55"/>
                  </a:lnTo>
                  <a:lnTo>
                    <a:pt x="1648" y="40"/>
                  </a:lnTo>
                  <a:lnTo>
                    <a:pt x="1553" y="0"/>
                  </a:lnTo>
                  <a:lnTo>
                    <a:pt x="1498" y="0"/>
                  </a:lnTo>
                  <a:lnTo>
                    <a:pt x="1444" y="14"/>
                  </a:lnTo>
                  <a:lnTo>
                    <a:pt x="1430" y="40"/>
                  </a:lnTo>
                  <a:lnTo>
                    <a:pt x="1240" y="40"/>
                  </a:lnTo>
                  <a:lnTo>
                    <a:pt x="1212" y="55"/>
                  </a:lnTo>
                </a:path>
              </a:pathLst>
            </a:custGeom>
            <a:noFill/>
            <a:ln w="0">
              <a:solidFill>
                <a:srgbClr val="000000"/>
              </a:solidFill>
              <a:round/>
              <a:headEnd/>
              <a:tailEnd/>
            </a:ln>
          </p:spPr>
          <p:txBody>
            <a:bodyPr/>
            <a:lstStyle/>
            <a:p>
              <a:endParaRPr lang="en-US"/>
            </a:p>
          </p:txBody>
        </p:sp>
        <p:sp>
          <p:nvSpPr>
            <p:cNvPr id="23630" name="Freeform 77"/>
            <p:cNvSpPr>
              <a:spLocks/>
            </p:cNvSpPr>
            <p:nvPr/>
          </p:nvSpPr>
          <p:spPr bwMode="auto">
            <a:xfrm>
              <a:off x="1701" y="2656"/>
              <a:ext cx="650" cy="364"/>
            </a:xfrm>
            <a:custGeom>
              <a:avLst/>
              <a:gdLst>
                <a:gd name="T0" fmla="*/ 0 w 1950"/>
                <a:gd name="T1" fmla="*/ 0 h 1090"/>
                <a:gd name="T2" fmla="*/ 0 w 1950"/>
                <a:gd name="T3" fmla="*/ 0 h 1090"/>
                <a:gd name="T4" fmla="*/ 0 w 1950"/>
                <a:gd name="T5" fmla="*/ 0 h 1090"/>
                <a:gd name="T6" fmla="*/ 0 w 1950"/>
                <a:gd name="T7" fmla="*/ 0 h 1090"/>
                <a:gd name="T8" fmla="*/ 0 w 1950"/>
                <a:gd name="T9" fmla="*/ 0 h 1090"/>
                <a:gd name="T10" fmla="*/ 0 w 1950"/>
                <a:gd name="T11" fmla="*/ 0 h 1090"/>
                <a:gd name="T12" fmla="*/ 0 w 1950"/>
                <a:gd name="T13" fmla="*/ 0 h 1090"/>
                <a:gd name="T14" fmla="*/ 0 w 1950"/>
                <a:gd name="T15" fmla="*/ 0 h 1090"/>
                <a:gd name="T16" fmla="*/ 0 w 1950"/>
                <a:gd name="T17" fmla="*/ 0 h 1090"/>
                <a:gd name="T18" fmla="*/ 0 w 1950"/>
                <a:gd name="T19" fmla="*/ 0 h 1090"/>
                <a:gd name="T20" fmla="*/ 0 w 1950"/>
                <a:gd name="T21" fmla="*/ 0 h 1090"/>
                <a:gd name="T22" fmla="*/ 0 w 1950"/>
                <a:gd name="T23" fmla="*/ 0 h 1090"/>
                <a:gd name="T24" fmla="*/ 0 w 1950"/>
                <a:gd name="T25" fmla="*/ 0 h 1090"/>
                <a:gd name="T26" fmla="*/ 0 w 1950"/>
                <a:gd name="T27" fmla="*/ 0 h 1090"/>
                <a:gd name="T28" fmla="*/ 0 w 1950"/>
                <a:gd name="T29" fmla="*/ 0 h 1090"/>
                <a:gd name="T30" fmla="*/ 0 w 1950"/>
                <a:gd name="T31" fmla="*/ 0 h 1090"/>
                <a:gd name="T32" fmla="*/ 0 w 1950"/>
                <a:gd name="T33" fmla="*/ 0 h 1090"/>
                <a:gd name="T34" fmla="*/ 0 w 1950"/>
                <a:gd name="T35" fmla="*/ 0 h 1090"/>
                <a:gd name="T36" fmla="*/ 0 w 1950"/>
                <a:gd name="T37" fmla="*/ 0 h 1090"/>
                <a:gd name="T38" fmla="*/ 0 w 1950"/>
                <a:gd name="T39" fmla="*/ 0 h 1090"/>
                <a:gd name="T40" fmla="*/ 0 w 1950"/>
                <a:gd name="T41" fmla="*/ 0 h 1090"/>
                <a:gd name="T42" fmla="*/ 0 w 1950"/>
                <a:gd name="T43" fmla="*/ 0 h 1090"/>
                <a:gd name="T44" fmla="*/ 0 w 1950"/>
                <a:gd name="T45" fmla="*/ 0 h 1090"/>
                <a:gd name="T46" fmla="*/ 0 w 1950"/>
                <a:gd name="T47" fmla="*/ 0 h 1090"/>
                <a:gd name="T48" fmla="*/ 0 w 1950"/>
                <a:gd name="T49" fmla="*/ 0 h 1090"/>
                <a:gd name="T50" fmla="*/ 0 w 1950"/>
                <a:gd name="T51" fmla="*/ 0 h 1090"/>
                <a:gd name="T52" fmla="*/ 0 w 1950"/>
                <a:gd name="T53" fmla="*/ 0 h 1090"/>
                <a:gd name="T54" fmla="*/ 0 w 1950"/>
                <a:gd name="T55" fmla="*/ 0 h 1090"/>
                <a:gd name="T56" fmla="*/ 0 w 1950"/>
                <a:gd name="T57" fmla="*/ 0 h 1090"/>
                <a:gd name="T58" fmla="*/ 0 w 1950"/>
                <a:gd name="T59" fmla="*/ 0 h 1090"/>
                <a:gd name="T60" fmla="*/ 0 w 1950"/>
                <a:gd name="T61" fmla="*/ 0 h 1090"/>
                <a:gd name="T62" fmla="*/ 0 w 1950"/>
                <a:gd name="T63" fmla="*/ 0 h 1090"/>
                <a:gd name="T64" fmla="*/ 0 w 1950"/>
                <a:gd name="T65" fmla="*/ 0 h 1090"/>
                <a:gd name="T66" fmla="*/ 0 w 1950"/>
                <a:gd name="T67" fmla="*/ 0 h 1090"/>
                <a:gd name="T68" fmla="*/ 0 w 1950"/>
                <a:gd name="T69" fmla="*/ 0 h 1090"/>
                <a:gd name="T70" fmla="*/ 0 w 1950"/>
                <a:gd name="T71" fmla="*/ 0 h 1090"/>
                <a:gd name="T72" fmla="*/ 0 w 1950"/>
                <a:gd name="T73" fmla="*/ 0 h 1090"/>
                <a:gd name="T74" fmla="*/ 0 w 1950"/>
                <a:gd name="T75" fmla="*/ 0 h 1090"/>
                <a:gd name="T76" fmla="*/ 0 w 1950"/>
                <a:gd name="T77" fmla="*/ 0 h 1090"/>
                <a:gd name="T78" fmla="*/ 0 w 1950"/>
                <a:gd name="T79" fmla="*/ 0 h 1090"/>
                <a:gd name="T80" fmla="*/ 0 w 1950"/>
                <a:gd name="T81" fmla="*/ 0 h 1090"/>
                <a:gd name="T82" fmla="*/ 0 w 1950"/>
                <a:gd name="T83" fmla="*/ 0 h 1090"/>
                <a:gd name="T84" fmla="*/ 0 w 1950"/>
                <a:gd name="T85" fmla="*/ 0 h 1090"/>
                <a:gd name="T86" fmla="*/ 0 w 1950"/>
                <a:gd name="T87" fmla="*/ 0 h 1090"/>
                <a:gd name="T88" fmla="*/ 0 w 1950"/>
                <a:gd name="T89" fmla="*/ 0 h 1090"/>
                <a:gd name="T90" fmla="*/ 0 w 1950"/>
                <a:gd name="T91" fmla="*/ 0 h 1090"/>
                <a:gd name="T92" fmla="*/ 0 w 1950"/>
                <a:gd name="T93" fmla="*/ 0 h 1090"/>
                <a:gd name="T94" fmla="*/ 0 w 1950"/>
                <a:gd name="T95" fmla="*/ 0 h 1090"/>
                <a:gd name="T96" fmla="*/ 0 w 1950"/>
                <a:gd name="T97" fmla="*/ 0 h 1090"/>
                <a:gd name="T98" fmla="*/ 0 w 1950"/>
                <a:gd name="T99" fmla="*/ 0 h 1090"/>
                <a:gd name="T100" fmla="*/ 0 w 1950"/>
                <a:gd name="T101" fmla="*/ 0 h 1090"/>
                <a:gd name="T102" fmla="*/ 0 w 1950"/>
                <a:gd name="T103" fmla="*/ 0 h 1090"/>
                <a:gd name="T104" fmla="*/ 0 w 1950"/>
                <a:gd name="T105" fmla="*/ 0 h 1090"/>
                <a:gd name="T106" fmla="*/ 0 w 1950"/>
                <a:gd name="T107" fmla="*/ 0 h 10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0"/>
                <a:gd name="T163" fmla="*/ 0 h 1090"/>
                <a:gd name="T164" fmla="*/ 1950 w 1950"/>
                <a:gd name="T165" fmla="*/ 1090 h 10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0" h="1090">
                  <a:moveTo>
                    <a:pt x="1308" y="53"/>
                  </a:moveTo>
                  <a:lnTo>
                    <a:pt x="1240" y="108"/>
                  </a:lnTo>
                  <a:lnTo>
                    <a:pt x="1117" y="121"/>
                  </a:lnTo>
                  <a:lnTo>
                    <a:pt x="980" y="149"/>
                  </a:lnTo>
                  <a:lnTo>
                    <a:pt x="912" y="149"/>
                  </a:lnTo>
                  <a:lnTo>
                    <a:pt x="791" y="163"/>
                  </a:lnTo>
                  <a:lnTo>
                    <a:pt x="722" y="176"/>
                  </a:lnTo>
                  <a:lnTo>
                    <a:pt x="641" y="204"/>
                  </a:lnTo>
                  <a:lnTo>
                    <a:pt x="546" y="231"/>
                  </a:lnTo>
                  <a:lnTo>
                    <a:pt x="478" y="272"/>
                  </a:lnTo>
                  <a:lnTo>
                    <a:pt x="423" y="299"/>
                  </a:lnTo>
                  <a:lnTo>
                    <a:pt x="327" y="368"/>
                  </a:lnTo>
                  <a:lnTo>
                    <a:pt x="314" y="381"/>
                  </a:lnTo>
                  <a:lnTo>
                    <a:pt x="259" y="408"/>
                  </a:lnTo>
                  <a:lnTo>
                    <a:pt x="218" y="449"/>
                  </a:lnTo>
                  <a:lnTo>
                    <a:pt x="150" y="531"/>
                  </a:lnTo>
                  <a:lnTo>
                    <a:pt x="95" y="586"/>
                  </a:lnTo>
                  <a:lnTo>
                    <a:pt x="81" y="640"/>
                  </a:lnTo>
                  <a:lnTo>
                    <a:pt x="68" y="695"/>
                  </a:lnTo>
                  <a:lnTo>
                    <a:pt x="55" y="776"/>
                  </a:lnTo>
                  <a:lnTo>
                    <a:pt x="68" y="845"/>
                  </a:lnTo>
                  <a:lnTo>
                    <a:pt x="95" y="886"/>
                  </a:lnTo>
                  <a:lnTo>
                    <a:pt x="123" y="927"/>
                  </a:lnTo>
                  <a:lnTo>
                    <a:pt x="191" y="967"/>
                  </a:lnTo>
                  <a:lnTo>
                    <a:pt x="327" y="1009"/>
                  </a:lnTo>
                  <a:lnTo>
                    <a:pt x="436" y="1009"/>
                  </a:lnTo>
                  <a:lnTo>
                    <a:pt x="559" y="1022"/>
                  </a:lnTo>
                  <a:lnTo>
                    <a:pt x="695" y="1009"/>
                  </a:lnTo>
                  <a:lnTo>
                    <a:pt x="818" y="982"/>
                  </a:lnTo>
                  <a:lnTo>
                    <a:pt x="953" y="954"/>
                  </a:lnTo>
                  <a:lnTo>
                    <a:pt x="1008" y="927"/>
                  </a:lnTo>
                  <a:lnTo>
                    <a:pt x="1076" y="914"/>
                  </a:lnTo>
                  <a:lnTo>
                    <a:pt x="1131" y="914"/>
                  </a:lnTo>
                  <a:lnTo>
                    <a:pt x="1212" y="914"/>
                  </a:lnTo>
                  <a:lnTo>
                    <a:pt x="1335" y="886"/>
                  </a:lnTo>
                  <a:lnTo>
                    <a:pt x="1431" y="859"/>
                  </a:lnTo>
                  <a:lnTo>
                    <a:pt x="1553" y="804"/>
                  </a:lnTo>
                  <a:lnTo>
                    <a:pt x="1648" y="750"/>
                  </a:lnTo>
                  <a:lnTo>
                    <a:pt x="1716" y="695"/>
                  </a:lnTo>
                  <a:lnTo>
                    <a:pt x="1799" y="599"/>
                  </a:lnTo>
                  <a:lnTo>
                    <a:pt x="1826" y="559"/>
                  </a:lnTo>
                  <a:lnTo>
                    <a:pt x="1880" y="463"/>
                  </a:lnTo>
                  <a:lnTo>
                    <a:pt x="1895" y="340"/>
                  </a:lnTo>
                  <a:lnTo>
                    <a:pt x="1880" y="272"/>
                  </a:lnTo>
                  <a:lnTo>
                    <a:pt x="1867" y="217"/>
                  </a:lnTo>
                  <a:lnTo>
                    <a:pt x="1840" y="163"/>
                  </a:lnTo>
                  <a:lnTo>
                    <a:pt x="1799" y="121"/>
                  </a:lnTo>
                  <a:lnTo>
                    <a:pt x="1744" y="81"/>
                  </a:lnTo>
                  <a:lnTo>
                    <a:pt x="1663" y="53"/>
                  </a:lnTo>
                  <a:lnTo>
                    <a:pt x="1567" y="27"/>
                  </a:lnTo>
                  <a:lnTo>
                    <a:pt x="1540" y="27"/>
                  </a:lnTo>
                  <a:lnTo>
                    <a:pt x="1472" y="68"/>
                  </a:lnTo>
                  <a:lnTo>
                    <a:pt x="1485" y="27"/>
                  </a:lnTo>
                  <a:lnTo>
                    <a:pt x="1553" y="0"/>
                  </a:lnTo>
                  <a:lnTo>
                    <a:pt x="1635" y="0"/>
                  </a:lnTo>
                  <a:lnTo>
                    <a:pt x="1716" y="13"/>
                  </a:lnTo>
                  <a:lnTo>
                    <a:pt x="1758" y="53"/>
                  </a:lnTo>
                  <a:lnTo>
                    <a:pt x="1840" y="108"/>
                  </a:lnTo>
                  <a:lnTo>
                    <a:pt x="1880" y="163"/>
                  </a:lnTo>
                  <a:lnTo>
                    <a:pt x="1922" y="217"/>
                  </a:lnTo>
                  <a:lnTo>
                    <a:pt x="1935" y="244"/>
                  </a:lnTo>
                  <a:lnTo>
                    <a:pt x="1950" y="340"/>
                  </a:lnTo>
                  <a:lnTo>
                    <a:pt x="1950" y="423"/>
                  </a:lnTo>
                  <a:lnTo>
                    <a:pt x="1935" y="491"/>
                  </a:lnTo>
                  <a:lnTo>
                    <a:pt x="1880" y="599"/>
                  </a:lnTo>
                  <a:lnTo>
                    <a:pt x="1840" y="682"/>
                  </a:lnTo>
                  <a:lnTo>
                    <a:pt x="1786" y="750"/>
                  </a:lnTo>
                  <a:lnTo>
                    <a:pt x="1744" y="790"/>
                  </a:lnTo>
                  <a:lnTo>
                    <a:pt x="1703" y="818"/>
                  </a:lnTo>
                  <a:lnTo>
                    <a:pt x="1635" y="872"/>
                  </a:lnTo>
                  <a:lnTo>
                    <a:pt x="1553" y="914"/>
                  </a:lnTo>
                  <a:lnTo>
                    <a:pt x="1499" y="954"/>
                  </a:lnTo>
                  <a:lnTo>
                    <a:pt x="1444" y="982"/>
                  </a:lnTo>
                  <a:lnTo>
                    <a:pt x="1348" y="1009"/>
                  </a:lnTo>
                  <a:lnTo>
                    <a:pt x="1253" y="1009"/>
                  </a:lnTo>
                  <a:lnTo>
                    <a:pt x="1131" y="1009"/>
                  </a:lnTo>
                  <a:lnTo>
                    <a:pt x="1104" y="1009"/>
                  </a:lnTo>
                  <a:lnTo>
                    <a:pt x="1035" y="1009"/>
                  </a:lnTo>
                  <a:lnTo>
                    <a:pt x="967" y="1009"/>
                  </a:lnTo>
                  <a:lnTo>
                    <a:pt x="953" y="1022"/>
                  </a:lnTo>
                  <a:lnTo>
                    <a:pt x="872" y="1063"/>
                  </a:lnTo>
                  <a:lnTo>
                    <a:pt x="791" y="1077"/>
                  </a:lnTo>
                  <a:lnTo>
                    <a:pt x="682" y="1090"/>
                  </a:lnTo>
                  <a:lnTo>
                    <a:pt x="586" y="1090"/>
                  </a:lnTo>
                  <a:lnTo>
                    <a:pt x="450" y="1090"/>
                  </a:lnTo>
                  <a:lnTo>
                    <a:pt x="286" y="1077"/>
                  </a:lnTo>
                  <a:lnTo>
                    <a:pt x="150" y="1022"/>
                  </a:lnTo>
                  <a:lnTo>
                    <a:pt x="95" y="967"/>
                  </a:lnTo>
                  <a:lnTo>
                    <a:pt x="40" y="914"/>
                  </a:lnTo>
                  <a:lnTo>
                    <a:pt x="0" y="818"/>
                  </a:lnTo>
                  <a:lnTo>
                    <a:pt x="0" y="790"/>
                  </a:lnTo>
                  <a:lnTo>
                    <a:pt x="0" y="722"/>
                  </a:lnTo>
                  <a:lnTo>
                    <a:pt x="27" y="654"/>
                  </a:lnTo>
                  <a:lnTo>
                    <a:pt x="68" y="544"/>
                  </a:lnTo>
                  <a:lnTo>
                    <a:pt x="150" y="436"/>
                  </a:lnTo>
                  <a:lnTo>
                    <a:pt x="218" y="381"/>
                  </a:lnTo>
                  <a:lnTo>
                    <a:pt x="314" y="299"/>
                  </a:lnTo>
                  <a:lnTo>
                    <a:pt x="423" y="217"/>
                  </a:lnTo>
                  <a:lnTo>
                    <a:pt x="478" y="191"/>
                  </a:lnTo>
                  <a:lnTo>
                    <a:pt x="586" y="149"/>
                  </a:lnTo>
                  <a:lnTo>
                    <a:pt x="682" y="121"/>
                  </a:lnTo>
                  <a:lnTo>
                    <a:pt x="750" y="95"/>
                  </a:lnTo>
                  <a:lnTo>
                    <a:pt x="818" y="81"/>
                  </a:lnTo>
                  <a:lnTo>
                    <a:pt x="872" y="68"/>
                  </a:lnTo>
                  <a:lnTo>
                    <a:pt x="1008" y="53"/>
                  </a:lnTo>
                  <a:lnTo>
                    <a:pt x="1104" y="53"/>
                  </a:lnTo>
                  <a:lnTo>
                    <a:pt x="1185" y="40"/>
                  </a:lnTo>
                  <a:lnTo>
                    <a:pt x="1267" y="40"/>
                  </a:lnTo>
                  <a:lnTo>
                    <a:pt x="1308" y="53"/>
                  </a:lnTo>
                  <a:close/>
                </a:path>
              </a:pathLst>
            </a:custGeom>
            <a:solidFill>
              <a:srgbClr val="0E0D0D"/>
            </a:solidFill>
            <a:ln w="9525">
              <a:noFill/>
              <a:round/>
              <a:headEnd/>
              <a:tailEnd/>
            </a:ln>
          </p:spPr>
          <p:txBody>
            <a:bodyPr/>
            <a:lstStyle/>
            <a:p>
              <a:endParaRPr lang="en-US"/>
            </a:p>
          </p:txBody>
        </p:sp>
        <p:sp>
          <p:nvSpPr>
            <p:cNvPr id="23631" name="Freeform 78"/>
            <p:cNvSpPr>
              <a:spLocks/>
            </p:cNvSpPr>
            <p:nvPr/>
          </p:nvSpPr>
          <p:spPr bwMode="auto">
            <a:xfrm>
              <a:off x="1701" y="2656"/>
              <a:ext cx="650" cy="364"/>
            </a:xfrm>
            <a:custGeom>
              <a:avLst/>
              <a:gdLst>
                <a:gd name="T0" fmla="*/ 0 w 1950"/>
                <a:gd name="T1" fmla="*/ 0 h 1090"/>
                <a:gd name="T2" fmla="*/ 0 w 1950"/>
                <a:gd name="T3" fmla="*/ 0 h 1090"/>
                <a:gd name="T4" fmla="*/ 0 w 1950"/>
                <a:gd name="T5" fmla="*/ 0 h 1090"/>
                <a:gd name="T6" fmla="*/ 0 w 1950"/>
                <a:gd name="T7" fmla="*/ 0 h 1090"/>
                <a:gd name="T8" fmla="*/ 0 w 1950"/>
                <a:gd name="T9" fmla="*/ 0 h 1090"/>
                <a:gd name="T10" fmla="*/ 0 w 1950"/>
                <a:gd name="T11" fmla="*/ 0 h 1090"/>
                <a:gd name="T12" fmla="*/ 0 w 1950"/>
                <a:gd name="T13" fmla="*/ 0 h 1090"/>
                <a:gd name="T14" fmla="*/ 0 w 1950"/>
                <a:gd name="T15" fmla="*/ 0 h 1090"/>
                <a:gd name="T16" fmla="*/ 0 w 1950"/>
                <a:gd name="T17" fmla="*/ 0 h 1090"/>
                <a:gd name="T18" fmla="*/ 0 w 1950"/>
                <a:gd name="T19" fmla="*/ 0 h 1090"/>
                <a:gd name="T20" fmla="*/ 0 w 1950"/>
                <a:gd name="T21" fmla="*/ 0 h 1090"/>
                <a:gd name="T22" fmla="*/ 0 w 1950"/>
                <a:gd name="T23" fmla="*/ 0 h 1090"/>
                <a:gd name="T24" fmla="*/ 0 w 1950"/>
                <a:gd name="T25" fmla="*/ 0 h 1090"/>
                <a:gd name="T26" fmla="*/ 0 w 1950"/>
                <a:gd name="T27" fmla="*/ 0 h 1090"/>
                <a:gd name="T28" fmla="*/ 0 w 1950"/>
                <a:gd name="T29" fmla="*/ 0 h 1090"/>
                <a:gd name="T30" fmla="*/ 0 w 1950"/>
                <a:gd name="T31" fmla="*/ 0 h 1090"/>
                <a:gd name="T32" fmla="*/ 0 w 1950"/>
                <a:gd name="T33" fmla="*/ 0 h 1090"/>
                <a:gd name="T34" fmla="*/ 0 w 1950"/>
                <a:gd name="T35" fmla="*/ 0 h 1090"/>
                <a:gd name="T36" fmla="*/ 0 w 1950"/>
                <a:gd name="T37" fmla="*/ 0 h 1090"/>
                <a:gd name="T38" fmla="*/ 0 w 1950"/>
                <a:gd name="T39" fmla="*/ 0 h 1090"/>
                <a:gd name="T40" fmla="*/ 0 w 1950"/>
                <a:gd name="T41" fmla="*/ 0 h 1090"/>
                <a:gd name="T42" fmla="*/ 0 w 1950"/>
                <a:gd name="T43" fmla="*/ 0 h 1090"/>
                <a:gd name="T44" fmla="*/ 0 w 1950"/>
                <a:gd name="T45" fmla="*/ 0 h 1090"/>
                <a:gd name="T46" fmla="*/ 0 w 1950"/>
                <a:gd name="T47" fmla="*/ 0 h 1090"/>
                <a:gd name="T48" fmla="*/ 0 w 1950"/>
                <a:gd name="T49" fmla="*/ 0 h 1090"/>
                <a:gd name="T50" fmla="*/ 0 w 1950"/>
                <a:gd name="T51" fmla="*/ 0 h 1090"/>
                <a:gd name="T52" fmla="*/ 0 w 1950"/>
                <a:gd name="T53" fmla="*/ 0 h 1090"/>
                <a:gd name="T54" fmla="*/ 0 w 1950"/>
                <a:gd name="T55" fmla="*/ 0 h 1090"/>
                <a:gd name="T56" fmla="*/ 0 w 1950"/>
                <a:gd name="T57" fmla="*/ 0 h 1090"/>
                <a:gd name="T58" fmla="*/ 0 w 1950"/>
                <a:gd name="T59" fmla="*/ 0 h 1090"/>
                <a:gd name="T60" fmla="*/ 0 w 1950"/>
                <a:gd name="T61" fmla="*/ 0 h 1090"/>
                <a:gd name="T62" fmla="*/ 0 w 1950"/>
                <a:gd name="T63" fmla="*/ 0 h 1090"/>
                <a:gd name="T64" fmla="*/ 0 w 1950"/>
                <a:gd name="T65" fmla="*/ 0 h 1090"/>
                <a:gd name="T66" fmla="*/ 0 w 1950"/>
                <a:gd name="T67" fmla="*/ 0 h 1090"/>
                <a:gd name="T68" fmla="*/ 0 w 1950"/>
                <a:gd name="T69" fmla="*/ 0 h 1090"/>
                <a:gd name="T70" fmla="*/ 0 w 1950"/>
                <a:gd name="T71" fmla="*/ 0 h 1090"/>
                <a:gd name="T72" fmla="*/ 0 w 1950"/>
                <a:gd name="T73" fmla="*/ 0 h 1090"/>
                <a:gd name="T74" fmla="*/ 0 w 1950"/>
                <a:gd name="T75" fmla="*/ 0 h 1090"/>
                <a:gd name="T76" fmla="*/ 0 w 1950"/>
                <a:gd name="T77" fmla="*/ 0 h 1090"/>
                <a:gd name="T78" fmla="*/ 0 w 1950"/>
                <a:gd name="T79" fmla="*/ 0 h 1090"/>
                <a:gd name="T80" fmla="*/ 0 w 1950"/>
                <a:gd name="T81" fmla="*/ 0 h 1090"/>
                <a:gd name="T82" fmla="*/ 0 w 1950"/>
                <a:gd name="T83" fmla="*/ 0 h 1090"/>
                <a:gd name="T84" fmla="*/ 0 w 1950"/>
                <a:gd name="T85" fmla="*/ 0 h 1090"/>
                <a:gd name="T86" fmla="*/ 0 w 1950"/>
                <a:gd name="T87" fmla="*/ 0 h 1090"/>
                <a:gd name="T88" fmla="*/ 0 w 1950"/>
                <a:gd name="T89" fmla="*/ 0 h 1090"/>
                <a:gd name="T90" fmla="*/ 0 w 1950"/>
                <a:gd name="T91" fmla="*/ 0 h 1090"/>
                <a:gd name="T92" fmla="*/ 0 w 1950"/>
                <a:gd name="T93" fmla="*/ 0 h 1090"/>
                <a:gd name="T94" fmla="*/ 0 w 1950"/>
                <a:gd name="T95" fmla="*/ 0 h 1090"/>
                <a:gd name="T96" fmla="*/ 0 w 1950"/>
                <a:gd name="T97" fmla="*/ 0 h 1090"/>
                <a:gd name="T98" fmla="*/ 0 w 1950"/>
                <a:gd name="T99" fmla="*/ 0 h 1090"/>
                <a:gd name="T100" fmla="*/ 0 w 1950"/>
                <a:gd name="T101" fmla="*/ 0 h 1090"/>
                <a:gd name="T102" fmla="*/ 0 w 1950"/>
                <a:gd name="T103" fmla="*/ 0 h 1090"/>
                <a:gd name="T104" fmla="*/ 0 w 1950"/>
                <a:gd name="T105" fmla="*/ 0 h 1090"/>
                <a:gd name="T106" fmla="*/ 0 w 1950"/>
                <a:gd name="T107" fmla="*/ 0 h 10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0"/>
                <a:gd name="T163" fmla="*/ 0 h 1090"/>
                <a:gd name="T164" fmla="*/ 1950 w 1950"/>
                <a:gd name="T165" fmla="*/ 1090 h 10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0" h="1090">
                  <a:moveTo>
                    <a:pt x="1308" y="53"/>
                  </a:moveTo>
                  <a:lnTo>
                    <a:pt x="1240" y="108"/>
                  </a:lnTo>
                  <a:lnTo>
                    <a:pt x="1117" y="121"/>
                  </a:lnTo>
                  <a:lnTo>
                    <a:pt x="980" y="149"/>
                  </a:lnTo>
                  <a:lnTo>
                    <a:pt x="912" y="149"/>
                  </a:lnTo>
                  <a:lnTo>
                    <a:pt x="791" y="163"/>
                  </a:lnTo>
                  <a:lnTo>
                    <a:pt x="722" y="176"/>
                  </a:lnTo>
                  <a:lnTo>
                    <a:pt x="641" y="204"/>
                  </a:lnTo>
                  <a:lnTo>
                    <a:pt x="546" y="231"/>
                  </a:lnTo>
                  <a:lnTo>
                    <a:pt x="478" y="272"/>
                  </a:lnTo>
                  <a:lnTo>
                    <a:pt x="423" y="299"/>
                  </a:lnTo>
                  <a:lnTo>
                    <a:pt x="327" y="368"/>
                  </a:lnTo>
                  <a:lnTo>
                    <a:pt x="314" y="381"/>
                  </a:lnTo>
                  <a:lnTo>
                    <a:pt x="259" y="408"/>
                  </a:lnTo>
                  <a:lnTo>
                    <a:pt x="218" y="449"/>
                  </a:lnTo>
                  <a:lnTo>
                    <a:pt x="150" y="531"/>
                  </a:lnTo>
                  <a:lnTo>
                    <a:pt x="95" y="586"/>
                  </a:lnTo>
                  <a:lnTo>
                    <a:pt x="81" y="640"/>
                  </a:lnTo>
                  <a:lnTo>
                    <a:pt x="68" y="695"/>
                  </a:lnTo>
                  <a:lnTo>
                    <a:pt x="55" y="776"/>
                  </a:lnTo>
                  <a:lnTo>
                    <a:pt x="68" y="845"/>
                  </a:lnTo>
                  <a:lnTo>
                    <a:pt x="95" y="886"/>
                  </a:lnTo>
                  <a:lnTo>
                    <a:pt x="123" y="927"/>
                  </a:lnTo>
                  <a:lnTo>
                    <a:pt x="191" y="967"/>
                  </a:lnTo>
                  <a:lnTo>
                    <a:pt x="327" y="1009"/>
                  </a:lnTo>
                  <a:lnTo>
                    <a:pt x="436" y="1009"/>
                  </a:lnTo>
                  <a:lnTo>
                    <a:pt x="559" y="1022"/>
                  </a:lnTo>
                  <a:lnTo>
                    <a:pt x="695" y="1009"/>
                  </a:lnTo>
                  <a:lnTo>
                    <a:pt x="818" y="982"/>
                  </a:lnTo>
                  <a:lnTo>
                    <a:pt x="953" y="954"/>
                  </a:lnTo>
                  <a:lnTo>
                    <a:pt x="1008" y="927"/>
                  </a:lnTo>
                  <a:lnTo>
                    <a:pt x="1076" y="914"/>
                  </a:lnTo>
                  <a:lnTo>
                    <a:pt x="1131" y="914"/>
                  </a:lnTo>
                  <a:lnTo>
                    <a:pt x="1212" y="914"/>
                  </a:lnTo>
                  <a:lnTo>
                    <a:pt x="1335" y="886"/>
                  </a:lnTo>
                  <a:lnTo>
                    <a:pt x="1431" y="859"/>
                  </a:lnTo>
                  <a:lnTo>
                    <a:pt x="1553" y="804"/>
                  </a:lnTo>
                  <a:lnTo>
                    <a:pt x="1648" y="750"/>
                  </a:lnTo>
                  <a:lnTo>
                    <a:pt x="1716" y="695"/>
                  </a:lnTo>
                  <a:lnTo>
                    <a:pt x="1799" y="599"/>
                  </a:lnTo>
                  <a:lnTo>
                    <a:pt x="1826" y="559"/>
                  </a:lnTo>
                  <a:lnTo>
                    <a:pt x="1880" y="463"/>
                  </a:lnTo>
                  <a:lnTo>
                    <a:pt x="1895" y="340"/>
                  </a:lnTo>
                  <a:lnTo>
                    <a:pt x="1880" y="272"/>
                  </a:lnTo>
                  <a:lnTo>
                    <a:pt x="1867" y="217"/>
                  </a:lnTo>
                  <a:lnTo>
                    <a:pt x="1840" y="163"/>
                  </a:lnTo>
                  <a:lnTo>
                    <a:pt x="1799" y="121"/>
                  </a:lnTo>
                  <a:lnTo>
                    <a:pt x="1744" y="81"/>
                  </a:lnTo>
                  <a:lnTo>
                    <a:pt x="1663" y="53"/>
                  </a:lnTo>
                  <a:lnTo>
                    <a:pt x="1567" y="27"/>
                  </a:lnTo>
                  <a:lnTo>
                    <a:pt x="1540" y="27"/>
                  </a:lnTo>
                  <a:lnTo>
                    <a:pt x="1472" y="68"/>
                  </a:lnTo>
                  <a:lnTo>
                    <a:pt x="1485" y="27"/>
                  </a:lnTo>
                  <a:lnTo>
                    <a:pt x="1553" y="0"/>
                  </a:lnTo>
                  <a:lnTo>
                    <a:pt x="1635" y="0"/>
                  </a:lnTo>
                  <a:lnTo>
                    <a:pt x="1716" y="13"/>
                  </a:lnTo>
                  <a:lnTo>
                    <a:pt x="1758" y="53"/>
                  </a:lnTo>
                  <a:lnTo>
                    <a:pt x="1840" y="108"/>
                  </a:lnTo>
                  <a:lnTo>
                    <a:pt x="1880" y="163"/>
                  </a:lnTo>
                  <a:lnTo>
                    <a:pt x="1922" y="217"/>
                  </a:lnTo>
                  <a:lnTo>
                    <a:pt x="1935" y="244"/>
                  </a:lnTo>
                  <a:lnTo>
                    <a:pt x="1950" y="340"/>
                  </a:lnTo>
                  <a:lnTo>
                    <a:pt x="1950" y="423"/>
                  </a:lnTo>
                  <a:lnTo>
                    <a:pt x="1935" y="491"/>
                  </a:lnTo>
                  <a:lnTo>
                    <a:pt x="1880" y="599"/>
                  </a:lnTo>
                  <a:lnTo>
                    <a:pt x="1840" y="682"/>
                  </a:lnTo>
                  <a:lnTo>
                    <a:pt x="1786" y="750"/>
                  </a:lnTo>
                  <a:lnTo>
                    <a:pt x="1744" y="790"/>
                  </a:lnTo>
                  <a:lnTo>
                    <a:pt x="1703" y="818"/>
                  </a:lnTo>
                  <a:lnTo>
                    <a:pt x="1635" y="872"/>
                  </a:lnTo>
                  <a:lnTo>
                    <a:pt x="1553" y="914"/>
                  </a:lnTo>
                  <a:lnTo>
                    <a:pt x="1499" y="954"/>
                  </a:lnTo>
                  <a:lnTo>
                    <a:pt x="1444" y="982"/>
                  </a:lnTo>
                  <a:lnTo>
                    <a:pt x="1348" y="1009"/>
                  </a:lnTo>
                  <a:lnTo>
                    <a:pt x="1253" y="1009"/>
                  </a:lnTo>
                  <a:lnTo>
                    <a:pt x="1131" y="1009"/>
                  </a:lnTo>
                  <a:lnTo>
                    <a:pt x="1104" y="1009"/>
                  </a:lnTo>
                  <a:lnTo>
                    <a:pt x="1035" y="1009"/>
                  </a:lnTo>
                  <a:lnTo>
                    <a:pt x="967" y="1009"/>
                  </a:lnTo>
                  <a:lnTo>
                    <a:pt x="953" y="1022"/>
                  </a:lnTo>
                  <a:lnTo>
                    <a:pt x="872" y="1063"/>
                  </a:lnTo>
                  <a:lnTo>
                    <a:pt x="791" y="1077"/>
                  </a:lnTo>
                  <a:lnTo>
                    <a:pt x="682" y="1090"/>
                  </a:lnTo>
                  <a:lnTo>
                    <a:pt x="586" y="1090"/>
                  </a:lnTo>
                  <a:lnTo>
                    <a:pt x="450" y="1090"/>
                  </a:lnTo>
                  <a:lnTo>
                    <a:pt x="286" y="1077"/>
                  </a:lnTo>
                  <a:lnTo>
                    <a:pt x="150" y="1022"/>
                  </a:lnTo>
                  <a:lnTo>
                    <a:pt x="95" y="967"/>
                  </a:lnTo>
                  <a:lnTo>
                    <a:pt x="40" y="914"/>
                  </a:lnTo>
                  <a:lnTo>
                    <a:pt x="0" y="818"/>
                  </a:lnTo>
                  <a:lnTo>
                    <a:pt x="0" y="790"/>
                  </a:lnTo>
                  <a:lnTo>
                    <a:pt x="0" y="722"/>
                  </a:lnTo>
                  <a:lnTo>
                    <a:pt x="27" y="654"/>
                  </a:lnTo>
                  <a:lnTo>
                    <a:pt x="68" y="544"/>
                  </a:lnTo>
                  <a:lnTo>
                    <a:pt x="150" y="436"/>
                  </a:lnTo>
                  <a:lnTo>
                    <a:pt x="218" y="381"/>
                  </a:lnTo>
                  <a:lnTo>
                    <a:pt x="314" y="299"/>
                  </a:lnTo>
                  <a:lnTo>
                    <a:pt x="423" y="217"/>
                  </a:lnTo>
                  <a:lnTo>
                    <a:pt x="478" y="191"/>
                  </a:lnTo>
                  <a:lnTo>
                    <a:pt x="586" y="149"/>
                  </a:lnTo>
                  <a:lnTo>
                    <a:pt x="682" y="121"/>
                  </a:lnTo>
                  <a:lnTo>
                    <a:pt x="750" y="95"/>
                  </a:lnTo>
                  <a:lnTo>
                    <a:pt x="818" y="81"/>
                  </a:lnTo>
                  <a:lnTo>
                    <a:pt x="872" y="68"/>
                  </a:lnTo>
                  <a:lnTo>
                    <a:pt x="1008" y="53"/>
                  </a:lnTo>
                  <a:lnTo>
                    <a:pt x="1104" y="53"/>
                  </a:lnTo>
                  <a:lnTo>
                    <a:pt x="1185" y="40"/>
                  </a:lnTo>
                  <a:lnTo>
                    <a:pt x="1267" y="40"/>
                  </a:lnTo>
                  <a:lnTo>
                    <a:pt x="1308" y="53"/>
                  </a:lnTo>
                </a:path>
              </a:pathLst>
            </a:custGeom>
            <a:noFill/>
            <a:ln w="0">
              <a:solidFill>
                <a:srgbClr val="000000"/>
              </a:solidFill>
              <a:round/>
              <a:headEnd/>
              <a:tailEnd/>
            </a:ln>
          </p:spPr>
          <p:txBody>
            <a:bodyPr/>
            <a:lstStyle/>
            <a:p>
              <a:endParaRPr lang="en-US"/>
            </a:p>
          </p:txBody>
        </p:sp>
        <p:sp>
          <p:nvSpPr>
            <p:cNvPr id="23632" name="Freeform 79"/>
            <p:cNvSpPr>
              <a:spLocks/>
            </p:cNvSpPr>
            <p:nvPr/>
          </p:nvSpPr>
          <p:spPr bwMode="auto">
            <a:xfrm>
              <a:off x="1701" y="2656"/>
              <a:ext cx="650" cy="364"/>
            </a:xfrm>
            <a:custGeom>
              <a:avLst/>
              <a:gdLst>
                <a:gd name="T0" fmla="*/ 0 w 1950"/>
                <a:gd name="T1" fmla="*/ 0 h 1090"/>
                <a:gd name="T2" fmla="*/ 0 w 1950"/>
                <a:gd name="T3" fmla="*/ 0 h 1090"/>
                <a:gd name="T4" fmla="*/ 0 w 1950"/>
                <a:gd name="T5" fmla="*/ 0 h 1090"/>
                <a:gd name="T6" fmla="*/ 0 w 1950"/>
                <a:gd name="T7" fmla="*/ 0 h 1090"/>
                <a:gd name="T8" fmla="*/ 0 w 1950"/>
                <a:gd name="T9" fmla="*/ 0 h 1090"/>
                <a:gd name="T10" fmla="*/ 0 w 1950"/>
                <a:gd name="T11" fmla="*/ 0 h 1090"/>
                <a:gd name="T12" fmla="*/ 0 w 1950"/>
                <a:gd name="T13" fmla="*/ 0 h 1090"/>
                <a:gd name="T14" fmla="*/ 0 w 1950"/>
                <a:gd name="T15" fmla="*/ 0 h 1090"/>
                <a:gd name="T16" fmla="*/ 0 w 1950"/>
                <a:gd name="T17" fmla="*/ 0 h 1090"/>
                <a:gd name="T18" fmla="*/ 0 w 1950"/>
                <a:gd name="T19" fmla="*/ 0 h 1090"/>
                <a:gd name="T20" fmla="*/ 0 w 1950"/>
                <a:gd name="T21" fmla="*/ 0 h 1090"/>
                <a:gd name="T22" fmla="*/ 0 w 1950"/>
                <a:gd name="T23" fmla="*/ 0 h 1090"/>
                <a:gd name="T24" fmla="*/ 0 w 1950"/>
                <a:gd name="T25" fmla="*/ 0 h 1090"/>
                <a:gd name="T26" fmla="*/ 0 w 1950"/>
                <a:gd name="T27" fmla="*/ 0 h 1090"/>
                <a:gd name="T28" fmla="*/ 0 w 1950"/>
                <a:gd name="T29" fmla="*/ 0 h 1090"/>
                <a:gd name="T30" fmla="*/ 0 w 1950"/>
                <a:gd name="T31" fmla="*/ 0 h 1090"/>
                <a:gd name="T32" fmla="*/ 0 w 1950"/>
                <a:gd name="T33" fmla="*/ 0 h 1090"/>
                <a:gd name="T34" fmla="*/ 0 w 1950"/>
                <a:gd name="T35" fmla="*/ 0 h 1090"/>
                <a:gd name="T36" fmla="*/ 0 w 1950"/>
                <a:gd name="T37" fmla="*/ 0 h 1090"/>
                <a:gd name="T38" fmla="*/ 0 w 1950"/>
                <a:gd name="T39" fmla="*/ 0 h 1090"/>
                <a:gd name="T40" fmla="*/ 0 w 1950"/>
                <a:gd name="T41" fmla="*/ 0 h 1090"/>
                <a:gd name="T42" fmla="*/ 0 w 1950"/>
                <a:gd name="T43" fmla="*/ 0 h 1090"/>
                <a:gd name="T44" fmla="*/ 0 w 1950"/>
                <a:gd name="T45" fmla="*/ 0 h 1090"/>
                <a:gd name="T46" fmla="*/ 0 w 1950"/>
                <a:gd name="T47" fmla="*/ 0 h 1090"/>
                <a:gd name="T48" fmla="*/ 0 w 1950"/>
                <a:gd name="T49" fmla="*/ 0 h 1090"/>
                <a:gd name="T50" fmla="*/ 0 w 1950"/>
                <a:gd name="T51" fmla="*/ 0 h 1090"/>
                <a:gd name="T52" fmla="*/ 0 w 1950"/>
                <a:gd name="T53" fmla="*/ 0 h 1090"/>
                <a:gd name="T54" fmla="*/ 0 w 1950"/>
                <a:gd name="T55" fmla="*/ 0 h 1090"/>
                <a:gd name="T56" fmla="*/ 0 w 1950"/>
                <a:gd name="T57" fmla="*/ 0 h 1090"/>
                <a:gd name="T58" fmla="*/ 0 w 1950"/>
                <a:gd name="T59" fmla="*/ 0 h 1090"/>
                <a:gd name="T60" fmla="*/ 0 w 1950"/>
                <a:gd name="T61" fmla="*/ 0 h 1090"/>
                <a:gd name="T62" fmla="*/ 0 w 1950"/>
                <a:gd name="T63" fmla="*/ 0 h 1090"/>
                <a:gd name="T64" fmla="*/ 0 w 1950"/>
                <a:gd name="T65" fmla="*/ 0 h 1090"/>
                <a:gd name="T66" fmla="*/ 0 w 1950"/>
                <a:gd name="T67" fmla="*/ 0 h 1090"/>
                <a:gd name="T68" fmla="*/ 0 w 1950"/>
                <a:gd name="T69" fmla="*/ 0 h 1090"/>
                <a:gd name="T70" fmla="*/ 0 w 1950"/>
                <a:gd name="T71" fmla="*/ 0 h 1090"/>
                <a:gd name="T72" fmla="*/ 0 w 1950"/>
                <a:gd name="T73" fmla="*/ 0 h 1090"/>
                <a:gd name="T74" fmla="*/ 0 w 1950"/>
                <a:gd name="T75" fmla="*/ 0 h 1090"/>
                <a:gd name="T76" fmla="*/ 0 w 1950"/>
                <a:gd name="T77" fmla="*/ 0 h 1090"/>
                <a:gd name="T78" fmla="*/ 0 w 1950"/>
                <a:gd name="T79" fmla="*/ 0 h 1090"/>
                <a:gd name="T80" fmla="*/ 0 w 1950"/>
                <a:gd name="T81" fmla="*/ 0 h 1090"/>
                <a:gd name="T82" fmla="*/ 0 w 1950"/>
                <a:gd name="T83" fmla="*/ 0 h 1090"/>
                <a:gd name="T84" fmla="*/ 0 w 1950"/>
                <a:gd name="T85" fmla="*/ 0 h 1090"/>
                <a:gd name="T86" fmla="*/ 0 w 1950"/>
                <a:gd name="T87" fmla="*/ 0 h 1090"/>
                <a:gd name="T88" fmla="*/ 0 w 1950"/>
                <a:gd name="T89" fmla="*/ 0 h 1090"/>
                <a:gd name="T90" fmla="*/ 0 w 1950"/>
                <a:gd name="T91" fmla="*/ 0 h 1090"/>
                <a:gd name="T92" fmla="*/ 0 w 1950"/>
                <a:gd name="T93" fmla="*/ 0 h 1090"/>
                <a:gd name="T94" fmla="*/ 0 w 1950"/>
                <a:gd name="T95" fmla="*/ 0 h 1090"/>
                <a:gd name="T96" fmla="*/ 0 w 1950"/>
                <a:gd name="T97" fmla="*/ 0 h 1090"/>
                <a:gd name="T98" fmla="*/ 0 w 1950"/>
                <a:gd name="T99" fmla="*/ 0 h 1090"/>
                <a:gd name="T100" fmla="*/ 0 w 1950"/>
                <a:gd name="T101" fmla="*/ 0 h 1090"/>
                <a:gd name="T102" fmla="*/ 0 w 1950"/>
                <a:gd name="T103" fmla="*/ 0 h 1090"/>
                <a:gd name="T104" fmla="*/ 0 w 1950"/>
                <a:gd name="T105" fmla="*/ 0 h 1090"/>
                <a:gd name="T106" fmla="*/ 0 w 1950"/>
                <a:gd name="T107" fmla="*/ 0 h 10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0"/>
                <a:gd name="T163" fmla="*/ 0 h 1090"/>
                <a:gd name="T164" fmla="*/ 1950 w 1950"/>
                <a:gd name="T165" fmla="*/ 1090 h 10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0" h="1090">
                  <a:moveTo>
                    <a:pt x="1308" y="53"/>
                  </a:moveTo>
                  <a:lnTo>
                    <a:pt x="1240" y="108"/>
                  </a:lnTo>
                  <a:lnTo>
                    <a:pt x="1117" y="121"/>
                  </a:lnTo>
                  <a:lnTo>
                    <a:pt x="980" y="149"/>
                  </a:lnTo>
                  <a:lnTo>
                    <a:pt x="912" y="149"/>
                  </a:lnTo>
                  <a:lnTo>
                    <a:pt x="791" y="163"/>
                  </a:lnTo>
                  <a:lnTo>
                    <a:pt x="722" y="176"/>
                  </a:lnTo>
                  <a:lnTo>
                    <a:pt x="641" y="204"/>
                  </a:lnTo>
                  <a:lnTo>
                    <a:pt x="546" y="231"/>
                  </a:lnTo>
                  <a:lnTo>
                    <a:pt x="478" y="272"/>
                  </a:lnTo>
                  <a:lnTo>
                    <a:pt x="423" y="299"/>
                  </a:lnTo>
                  <a:lnTo>
                    <a:pt x="327" y="368"/>
                  </a:lnTo>
                  <a:lnTo>
                    <a:pt x="314" y="381"/>
                  </a:lnTo>
                  <a:lnTo>
                    <a:pt x="259" y="408"/>
                  </a:lnTo>
                  <a:lnTo>
                    <a:pt x="218" y="449"/>
                  </a:lnTo>
                  <a:lnTo>
                    <a:pt x="150" y="531"/>
                  </a:lnTo>
                  <a:lnTo>
                    <a:pt x="95" y="586"/>
                  </a:lnTo>
                  <a:lnTo>
                    <a:pt x="81" y="640"/>
                  </a:lnTo>
                  <a:lnTo>
                    <a:pt x="68" y="695"/>
                  </a:lnTo>
                  <a:lnTo>
                    <a:pt x="55" y="776"/>
                  </a:lnTo>
                  <a:lnTo>
                    <a:pt x="68" y="845"/>
                  </a:lnTo>
                  <a:lnTo>
                    <a:pt x="95" y="886"/>
                  </a:lnTo>
                  <a:lnTo>
                    <a:pt x="123" y="927"/>
                  </a:lnTo>
                  <a:lnTo>
                    <a:pt x="191" y="967"/>
                  </a:lnTo>
                  <a:lnTo>
                    <a:pt x="327" y="1009"/>
                  </a:lnTo>
                  <a:lnTo>
                    <a:pt x="436" y="1009"/>
                  </a:lnTo>
                  <a:lnTo>
                    <a:pt x="559" y="1022"/>
                  </a:lnTo>
                  <a:lnTo>
                    <a:pt x="695" y="1009"/>
                  </a:lnTo>
                  <a:lnTo>
                    <a:pt x="818" y="982"/>
                  </a:lnTo>
                  <a:lnTo>
                    <a:pt x="953" y="954"/>
                  </a:lnTo>
                  <a:lnTo>
                    <a:pt x="1008" y="927"/>
                  </a:lnTo>
                  <a:lnTo>
                    <a:pt x="1076" y="914"/>
                  </a:lnTo>
                  <a:lnTo>
                    <a:pt x="1131" y="914"/>
                  </a:lnTo>
                  <a:lnTo>
                    <a:pt x="1212" y="914"/>
                  </a:lnTo>
                  <a:lnTo>
                    <a:pt x="1335" y="886"/>
                  </a:lnTo>
                  <a:lnTo>
                    <a:pt x="1431" y="859"/>
                  </a:lnTo>
                  <a:lnTo>
                    <a:pt x="1553" y="804"/>
                  </a:lnTo>
                  <a:lnTo>
                    <a:pt x="1648" y="750"/>
                  </a:lnTo>
                  <a:lnTo>
                    <a:pt x="1716" y="695"/>
                  </a:lnTo>
                  <a:lnTo>
                    <a:pt x="1799" y="599"/>
                  </a:lnTo>
                  <a:lnTo>
                    <a:pt x="1826" y="559"/>
                  </a:lnTo>
                  <a:lnTo>
                    <a:pt x="1880" y="463"/>
                  </a:lnTo>
                  <a:lnTo>
                    <a:pt x="1895" y="340"/>
                  </a:lnTo>
                  <a:lnTo>
                    <a:pt x="1880" y="272"/>
                  </a:lnTo>
                  <a:lnTo>
                    <a:pt x="1867" y="217"/>
                  </a:lnTo>
                  <a:lnTo>
                    <a:pt x="1840" y="163"/>
                  </a:lnTo>
                  <a:lnTo>
                    <a:pt x="1799" y="121"/>
                  </a:lnTo>
                  <a:lnTo>
                    <a:pt x="1744" y="81"/>
                  </a:lnTo>
                  <a:lnTo>
                    <a:pt x="1663" y="53"/>
                  </a:lnTo>
                  <a:lnTo>
                    <a:pt x="1567" y="27"/>
                  </a:lnTo>
                  <a:lnTo>
                    <a:pt x="1540" y="27"/>
                  </a:lnTo>
                  <a:lnTo>
                    <a:pt x="1472" y="68"/>
                  </a:lnTo>
                  <a:lnTo>
                    <a:pt x="1485" y="27"/>
                  </a:lnTo>
                  <a:lnTo>
                    <a:pt x="1553" y="0"/>
                  </a:lnTo>
                  <a:lnTo>
                    <a:pt x="1635" y="0"/>
                  </a:lnTo>
                  <a:lnTo>
                    <a:pt x="1716" y="13"/>
                  </a:lnTo>
                  <a:lnTo>
                    <a:pt x="1758" y="53"/>
                  </a:lnTo>
                  <a:lnTo>
                    <a:pt x="1840" y="108"/>
                  </a:lnTo>
                  <a:lnTo>
                    <a:pt x="1880" y="163"/>
                  </a:lnTo>
                  <a:lnTo>
                    <a:pt x="1922" y="217"/>
                  </a:lnTo>
                  <a:lnTo>
                    <a:pt x="1935" y="244"/>
                  </a:lnTo>
                  <a:lnTo>
                    <a:pt x="1950" y="340"/>
                  </a:lnTo>
                  <a:lnTo>
                    <a:pt x="1950" y="423"/>
                  </a:lnTo>
                  <a:lnTo>
                    <a:pt x="1935" y="491"/>
                  </a:lnTo>
                  <a:lnTo>
                    <a:pt x="1880" y="599"/>
                  </a:lnTo>
                  <a:lnTo>
                    <a:pt x="1840" y="682"/>
                  </a:lnTo>
                  <a:lnTo>
                    <a:pt x="1786" y="750"/>
                  </a:lnTo>
                  <a:lnTo>
                    <a:pt x="1744" y="790"/>
                  </a:lnTo>
                  <a:lnTo>
                    <a:pt x="1703" y="818"/>
                  </a:lnTo>
                  <a:lnTo>
                    <a:pt x="1635" y="872"/>
                  </a:lnTo>
                  <a:lnTo>
                    <a:pt x="1553" y="914"/>
                  </a:lnTo>
                  <a:lnTo>
                    <a:pt x="1499" y="954"/>
                  </a:lnTo>
                  <a:lnTo>
                    <a:pt x="1444" y="982"/>
                  </a:lnTo>
                  <a:lnTo>
                    <a:pt x="1348" y="1009"/>
                  </a:lnTo>
                  <a:lnTo>
                    <a:pt x="1253" y="1009"/>
                  </a:lnTo>
                  <a:lnTo>
                    <a:pt x="1131" y="1009"/>
                  </a:lnTo>
                  <a:lnTo>
                    <a:pt x="1104" y="1009"/>
                  </a:lnTo>
                  <a:lnTo>
                    <a:pt x="1035" y="1009"/>
                  </a:lnTo>
                  <a:lnTo>
                    <a:pt x="967" y="1009"/>
                  </a:lnTo>
                  <a:lnTo>
                    <a:pt x="953" y="1022"/>
                  </a:lnTo>
                  <a:lnTo>
                    <a:pt x="872" y="1063"/>
                  </a:lnTo>
                  <a:lnTo>
                    <a:pt x="791" y="1077"/>
                  </a:lnTo>
                  <a:lnTo>
                    <a:pt x="682" y="1090"/>
                  </a:lnTo>
                  <a:lnTo>
                    <a:pt x="586" y="1090"/>
                  </a:lnTo>
                  <a:lnTo>
                    <a:pt x="450" y="1090"/>
                  </a:lnTo>
                  <a:lnTo>
                    <a:pt x="286" y="1077"/>
                  </a:lnTo>
                  <a:lnTo>
                    <a:pt x="150" y="1022"/>
                  </a:lnTo>
                  <a:lnTo>
                    <a:pt x="95" y="967"/>
                  </a:lnTo>
                  <a:lnTo>
                    <a:pt x="40" y="914"/>
                  </a:lnTo>
                  <a:lnTo>
                    <a:pt x="0" y="818"/>
                  </a:lnTo>
                  <a:lnTo>
                    <a:pt x="0" y="790"/>
                  </a:lnTo>
                  <a:lnTo>
                    <a:pt x="0" y="722"/>
                  </a:lnTo>
                  <a:lnTo>
                    <a:pt x="27" y="654"/>
                  </a:lnTo>
                  <a:lnTo>
                    <a:pt x="68" y="544"/>
                  </a:lnTo>
                  <a:lnTo>
                    <a:pt x="150" y="436"/>
                  </a:lnTo>
                  <a:lnTo>
                    <a:pt x="218" y="381"/>
                  </a:lnTo>
                  <a:lnTo>
                    <a:pt x="314" y="299"/>
                  </a:lnTo>
                  <a:lnTo>
                    <a:pt x="423" y="217"/>
                  </a:lnTo>
                  <a:lnTo>
                    <a:pt x="478" y="191"/>
                  </a:lnTo>
                  <a:lnTo>
                    <a:pt x="586" y="149"/>
                  </a:lnTo>
                  <a:lnTo>
                    <a:pt x="682" y="121"/>
                  </a:lnTo>
                  <a:lnTo>
                    <a:pt x="750" y="95"/>
                  </a:lnTo>
                  <a:lnTo>
                    <a:pt x="818" y="81"/>
                  </a:lnTo>
                  <a:lnTo>
                    <a:pt x="872" y="68"/>
                  </a:lnTo>
                  <a:lnTo>
                    <a:pt x="1008" y="53"/>
                  </a:lnTo>
                  <a:lnTo>
                    <a:pt x="1104" y="53"/>
                  </a:lnTo>
                  <a:lnTo>
                    <a:pt x="1185" y="40"/>
                  </a:lnTo>
                  <a:lnTo>
                    <a:pt x="1267" y="40"/>
                  </a:lnTo>
                  <a:lnTo>
                    <a:pt x="1308" y="53"/>
                  </a:lnTo>
                </a:path>
              </a:pathLst>
            </a:custGeom>
            <a:noFill/>
            <a:ln w="0">
              <a:solidFill>
                <a:srgbClr val="000000"/>
              </a:solidFill>
              <a:round/>
              <a:headEnd/>
              <a:tailEnd/>
            </a:ln>
          </p:spPr>
          <p:txBody>
            <a:bodyPr/>
            <a:lstStyle/>
            <a:p>
              <a:endParaRPr lang="en-US"/>
            </a:p>
          </p:txBody>
        </p:sp>
        <p:sp>
          <p:nvSpPr>
            <p:cNvPr id="23633" name="Freeform 80"/>
            <p:cNvSpPr>
              <a:spLocks/>
            </p:cNvSpPr>
            <p:nvPr/>
          </p:nvSpPr>
          <p:spPr bwMode="auto">
            <a:xfrm>
              <a:off x="1769" y="3015"/>
              <a:ext cx="450" cy="73"/>
            </a:xfrm>
            <a:custGeom>
              <a:avLst/>
              <a:gdLst>
                <a:gd name="T0" fmla="*/ 0 w 1349"/>
                <a:gd name="T1" fmla="*/ 0 h 218"/>
                <a:gd name="T2" fmla="*/ 0 w 1349"/>
                <a:gd name="T3" fmla="*/ 0 h 218"/>
                <a:gd name="T4" fmla="*/ 0 w 1349"/>
                <a:gd name="T5" fmla="*/ 0 h 218"/>
                <a:gd name="T6" fmla="*/ 0 w 1349"/>
                <a:gd name="T7" fmla="*/ 0 h 218"/>
                <a:gd name="T8" fmla="*/ 0 w 1349"/>
                <a:gd name="T9" fmla="*/ 0 h 218"/>
                <a:gd name="T10" fmla="*/ 0 w 1349"/>
                <a:gd name="T11" fmla="*/ 0 h 218"/>
                <a:gd name="T12" fmla="*/ 0 w 1349"/>
                <a:gd name="T13" fmla="*/ 0 h 218"/>
                <a:gd name="T14" fmla="*/ 0 w 1349"/>
                <a:gd name="T15" fmla="*/ 0 h 218"/>
                <a:gd name="T16" fmla="*/ 0 w 1349"/>
                <a:gd name="T17" fmla="*/ 0 h 218"/>
                <a:gd name="T18" fmla="*/ 0 w 1349"/>
                <a:gd name="T19" fmla="*/ 0 h 218"/>
                <a:gd name="T20" fmla="*/ 0 w 1349"/>
                <a:gd name="T21" fmla="*/ 0 h 218"/>
                <a:gd name="T22" fmla="*/ 0 w 1349"/>
                <a:gd name="T23" fmla="*/ 0 h 218"/>
                <a:gd name="T24" fmla="*/ 0 w 1349"/>
                <a:gd name="T25" fmla="*/ 0 h 218"/>
                <a:gd name="T26" fmla="*/ 0 w 1349"/>
                <a:gd name="T27" fmla="*/ 0 h 218"/>
                <a:gd name="T28" fmla="*/ 0 w 1349"/>
                <a:gd name="T29" fmla="*/ 0 h 218"/>
                <a:gd name="T30" fmla="*/ 0 w 1349"/>
                <a:gd name="T31" fmla="*/ 0 h 218"/>
                <a:gd name="T32" fmla="*/ 0 w 1349"/>
                <a:gd name="T33" fmla="*/ 0 h 218"/>
                <a:gd name="T34" fmla="*/ 0 w 1349"/>
                <a:gd name="T35" fmla="*/ 0 h 218"/>
                <a:gd name="T36" fmla="*/ 0 w 1349"/>
                <a:gd name="T37" fmla="*/ 0 h 218"/>
                <a:gd name="T38" fmla="*/ 0 w 1349"/>
                <a:gd name="T39" fmla="*/ 0 h 218"/>
                <a:gd name="T40" fmla="*/ 0 w 1349"/>
                <a:gd name="T41" fmla="*/ 0 h 218"/>
                <a:gd name="T42" fmla="*/ 0 w 1349"/>
                <a:gd name="T43" fmla="*/ 0 h 218"/>
                <a:gd name="T44" fmla="*/ 0 w 1349"/>
                <a:gd name="T45" fmla="*/ 0 h 218"/>
                <a:gd name="T46" fmla="*/ 0 w 1349"/>
                <a:gd name="T47" fmla="*/ 0 h 218"/>
                <a:gd name="T48" fmla="*/ 0 w 1349"/>
                <a:gd name="T49" fmla="*/ 0 h 218"/>
                <a:gd name="T50" fmla="*/ 0 w 1349"/>
                <a:gd name="T51" fmla="*/ 0 h 218"/>
                <a:gd name="T52" fmla="*/ 0 w 1349"/>
                <a:gd name="T53" fmla="*/ 0 h 218"/>
                <a:gd name="T54" fmla="*/ 0 w 1349"/>
                <a:gd name="T55" fmla="*/ 0 h 218"/>
                <a:gd name="T56" fmla="*/ 0 w 1349"/>
                <a:gd name="T57" fmla="*/ 0 h 218"/>
                <a:gd name="T58" fmla="*/ 0 w 1349"/>
                <a:gd name="T59" fmla="*/ 0 h 218"/>
                <a:gd name="T60" fmla="*/ 0 w 1349"/>
                <a:gd name="T61" fmla="*/ 0 h 218"/>
                <a:gd name="T62" fmla="*/ 0 w 1349"/>
                <a:gd name="T63" fmla="*/ 0 h 218"/>
                <a:gd name="T64" fmla="*/ 0 w 1349"/>
                <a:gd name="T65" fmla="*/ 0 h 218"/>
                <a:gd name="T66" fmla="*/ 0 w 1349"/>
                <a:gd name="T67" fmla="*/ 0 h 218"/>
                <a:gd name="T68" fmla="*/ 0 w 1349"/>
                <a:gd name="T69" fmla="*/ 0 h 218"/>
                <a:gd name="T70" fmla="*/ 0 w 1349"/>
                <a:gd name="T71" fmla="*/ 0 h 218"/>
                <a:gd name="T72" fmla="*/ 0 w 1349"/>
                <a:gd name="T73" fmla="*/ 0 h 218"/>
                <a:gd name="T74" fmla="*/ 0 w 1349"/>
                <a:gd name="T75" fmla="*/ 0 h 218"/>
                <a:gd name="T76" fmla="*/ 0 w 1349"/>
                <a:gd name="T77" fmla="*/ 0 h 218"/>
                <a:gd name="T78" fmla="*/ 0 w 1349"/>
                <a:gd name="T79" fmla="*/ 0 h 218"/>
                <a:gd name="T80" fmla="*/ 0 w 1349"/>
                <a:gd name="T81" fmla="*/ 0 h 218"/>
                <a:gd name="T82" fmla="*/ 0 w 1349"/>
                <a:gd name="T83" fmla="*/ 0 h 218"/>
                <a:gd name="T84" fmla="*/ 0 w 1349"/>
                <a:gd name="T85" fmla="*/ 0 h 218"/>
                <a:gd name="T86" fmla="*/ 0 w 1349"/>
                <a:gd name="T87" fmla="*/ 0 h 218"/>
                <a:gd name="T88" fmla="*/ 0 w 1349"/>
                <a:gd name="T89" fmla="*/ 0 h 218"/>
                <a:gd name="T90" fmla="*/ 0 w 1349"/>
                <a:gd name="T91" fmla="*/ 0 h 218"/>
                <a:gd name="T92" fmla="*/ 0 w 1349"/>
                <a:gd name="T93" fmla="*/ 0 h 218"/>
                <a:gd name="T94" fmla="*/ 0 w 1349"/>
                <a:gd name="T95" fmla="*/ 0 h 218"/>
                <a:gd name="T96" fmla="*/ 0 w 1349"/>
                <a:gd name="T97" fmla="*/ 0 h 218"/>
                <a:gd name="T98" fmla="*/ 0 w 1349"/>
                <a:gd name="T99" fmla="*/ 0 h 218"/>
                <a:gd name="T100" fmla="*/ 0 w 1349"/>
                <a:gd name="T101" fmla="*/ 0 h 218"/>
                <a:gd name="T102" fmla="*/ 0 w 1349"/>
                <a:gd name="T103" fmla="*/ 0 h 218"/>
                <a:gd name="T104" fmla="*/ 0 w 1349"/>
                <a:gd name="T105" fmla="*/ 0 h 218"/>
                <a:gd name="T106" fmla="*/ 0 w 1349"/>
                <a:gd name="T107" fmla="*/ 0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9"/>
                <a:gd name="T163" fmla="*/ 0 h 218"/>
                <a:gd name="T164" fmla="*/ 1349 w 1349"/>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9" h="218">
                  <a:moveTo>
                    <a:pt x="14" y="218"/>
                  </a:moveTo>
                  <a:lnTo>
                    <a:pt x="68" y="190"/>
                  </a:lnTo>
                  <a:lnTo>
                    <a:pt x="136" y="164"/>
                  </a:lnTo>
                  <a:lnTo>
                    <a:pt x="219" y="136"/>
                  </a:lnTo>
                  <a:lnTo>
                    <a:pt x="274" y="122"/>
                  </a:lnTo>
                  <a:lnTo>
                    <a:pt x="327" y="109"/>
                  </a:lnTo>
                  <a:lnTo>
                    <a:pt x="382" y="109"/>
                  </a:lnTo>
                  <a:lnTo>
                    <a:pt x="437" y="109"/>
                  </a:lnTo>
                  <a:lnTo>
                    <a:pt x="478" y="136"/>
                  </a:lnTo>
                  <a:lnTo>
                    <a:pt x="505" y="136"/>
                  </a:lnTo>
                  <a:lnTo>
                    <a:pt x="559" y="136"/>
                  </a:lnTo>
                  <a:lnTo>
                    <a:pt x="587" y="122"/>
                  </a:lnTo>
                  <a:lnTo>
                    <a:pt x="614" y="109"/>
                  </a:lnTo>
                  <a:lnTo>
                    <a:pt x="668" y="96"/>
                  </a:lnTo>
                  <a:lnTo>
                    <a:pt x="708" y="68"/>
                  </a:lnTo>
                  <a:lnTo>
                    <a:pt x="804" y="41"/>
                  </a:lnTo>
                  <a:lnTo>
                    <a:pt x="858" y="26"/>
                  </a:lnTo>
                  <a:lnTo>
                    <a:pt x="927" y="41"/>
                  </a:lnTo>
                  <a:lnTo>
                    <a:pt x="1021" y="81"/>
                  </a:lnTo>
                  <a:lnTo>
                    <a:pt x="1063" y="96"/>
                  </a:lnTo>
                  <a:lnTo>
                    <a:pt x="1172" y="136"/>
                  </a:lnTo>
                  <a:lnTo>
                    <a:pt x="1240" y="136"/>
                  </a:lnTo>
                  <a:lnTo>
                    <a:pt x="1281" y="136"/>
                  </a:lnTo>
                  <a:lnTo>
                    <a:pt x="1323" y="109"/>
                  </a:lnTo>
                  <a:lnTo>
                    <a:pt x="1349" y="81"/>
                  </a:lnTo>
                  <a:lnTo>
                    <a:pt x="1295" y="96"/>
                  </a:lnTo>
                  <a:lnTo>
                    <a:pt x="1227" y="96"/>
                  </a:lnTo>
                  <a:lnTo>
                    <a:pt x="1185" y="96"/>
                  </a:lnTo>
                  <a:lnTo>
                    <a:pt x="1131" y="81"/>
                  </a:lnTo>
                  <a:lnTo>
                    <a:pt x="1076" y="68"/>
                  </a:lnTo>
                  <a:lnTo>
                    <a:pt x="1021" y="41"/>
                  </a:lnTo>
                  <a:lnTo>
                    <a:pt x="968" y="13"/>
                  </a:lnTo>
                  <a:lnTo>
                    <a:pt x="913" y="0"/>
                  </a:lnTo>
                  <a:lnTo>
                    <a:pt x="858" y="0"/>
                  </a:lnTo>
                  <a:lnTo>
                    <a:pt x="776" y="0"/>
                  </a:lnTo>
                  <a:lnTo>
                    <a:pt x="736" y="13"/>
                  </a:lnTo>
                  <a:lnTo>
                    <a:pt x="694" y="41"/>
                  </a:lnTo>
                  <a:lnTo>
                    <a:pt x="653" y="54"/>
                  </a:lnTo>
                  <a:lnTo>
                    <a:pt x="614" y="68"/>
                  </a:lnTo>
                  <a:lnTo>
                    <a:pt x="587" y="96"/>
                  </a:lnTo>
                  <a:lnTo>
                    <a:pt x="546" y="96"/>
                  </a:lnTo>
                  <a:lnTo>
                    <a:pt x="491" y="96"/>
                  </a:lnTo>
                  <a:lnTo>
                    <a:pt x="437" y="81"/>
                  </a:lnTo>
                  <a:lnTo>
                    <a:pt x="410" y="68"/>
                  </a:lnTo>
                  <a:lnTo>
                    <a:pt x="382" y="68"/>
                  </a:lnTo>
                  <a:lnTo>
                    <a:pt x="300" y="68"/>
                  </a:lnTo>
                  <a:lnTo>
                    <a:pt x="246" y="81"/>
                  </a:lnTo>
                  <a:lnTo>
                    <a:pt x="204" y="96"/>
                  </a:lnTo>
                  <a:lnTo>
                    <a:pt x="164" y="109"/>
                  </a:lnTo>
                  <a:lnTo>
                    <a:pt x="82" y="136"/>
                  </a:lnTo>
                  <a:lnTo>
                    <a:pt x="27" y="164"/>
                  </a:lnTo>
                  <a:lnTo>
                    <a:pt x="14" y="177"/>
                  </a:lnTo>
                  <a:lnTo>
                    <a:pt x="0" y="204"/>
                  </a:lnTo>
                  <a:lnTo>
                    <a:pt x="14" y="218"/>
                  </a:lnTo>
                  <a:close/>
                </a:path>
              </a:pathLst>
            </a:custGeom>
            <a:solidFill>
              <a:srgbClr val="0E0D0D"/>
            </a:solidFill>
            <a:ln w="9525">
              <a:noFill/>
              <a:round/>
              <a:headEnd/>
              <a:tailEnd/>
            </a:ln>
          </p:spPr>
          <p:txBody>
            <a:bodyPr/>
            <a:lstStyle/>
            <a:p>
              <a:endParaRPr lang="en-US"/>
            </a:p>
          </p:txBody>
        </p:sp>
        <p:sp>
          <p:nvSpPr>
            <p:cNvPr id="23634" name="Freeform 81"/>
            <p:cNvSpPr>
              <a:spLocks/>
            </p:cNvSpPr>
            <p:nvPr/>
          </p:nvSpPr>
          <p:spPr bwMode="auto">
            <a:xfrm>
              <a:off x="1769" y="3015"/>
              <a:ext cx="450" cy="73"/>
            </a:xfrm>
            <a:custGeom>
              <a:avLst/>
              <a:gdLst>
                <a:gd name="T0" fmla="*/ 0 w 1349"/>
                <a:gd name="T1" fmla="*/ 0 h 218"/>
                <a:gd name="T2" fmla="*/ 0 w 1349"/>
                <a:gd name="T3" fmla="*/ 0 h 218"/>
                <a:gd name="T4" fmla="*/ 0 w 1349"/>
                <a:gd name="T5" fmla="*/ 0 h 218"/>
                <a:gd name="T6" fmla="*/ 0 w 1349"/>
                <a:gd name="T7" fmla="*/ 0 h 218"/>
                <a:gd name="T8" fmla="*/ 0 w 1349"/>
                <a:gd name="T9" fmla="*/ 0 h 218"/>
                <a:gd name="T10" fmla="*/ 0 w 1349"/>
                <a:gd name="T11" fmla="*/ 0 h 218"/>
                <a:gd name="T12" fmla="*/ 0 w 1349"/>
                <a:gd name="T13" fmla="*/ 0 h 218"/>
                <a:gd name="T14" fmla="*/ 0 w 1349"/>
                <a:gd name="T15" fmla="*/ 0 h 218"/>
                <a:gd name="T16" fmla="*/ 0 w 1349"/>
                <a:gd name="T17" fmla="*/ 0 h 218"/>
                <a:gd name="T18" fmla="*/ 0 w 1349"/>
                <a:gd name="T19" fmla="*/ 0 h 218"/>
                <a:gd name="T20" fmla="*/ 0 w 1349"/>
                <a:gd name="T21" fmla="*/ 0 h 218"/>
                <a:gd name="T22" fmla="*/ 0 w 1349"/>
                <a:gd name="T23" fmla="*/ 0 h 218"/>
                <a:gd name="T24" fmla="*/ 0 w 1349"/>
                <a:gd name="T25" fmla="*/ 0 h 218"/>
                <a:gd name="T26" fmla="*/ 0 w 1349"/>
                <a:gd name="T27" fmla="*/ 0 h 218"/>
                <a:gd name="T28" fmla="*/ 0 w 1349"/>
                <a:gd name="T29" fmla="*/ 0 h 218"/>
                <a:gd name="T30" fmla="*/ 0 w 1349"/>
                <a:gd name="T31" fmla="*/ 0 h 218"/>
                <a:gd name="T32" fmla="*/ 0 w 1349"/>
                <a:gd name="T33" fmla="*/ 0 h 218"/>
                <a:gd name="T34" fmla="*/ 0 w 1349"/>
                <a:gd name="T35" fmla="*/ 0 h 218"/>
                <a:gd name="T36" fmla="*/ 0 w 1349"/>
                <a:gd name="T37" fmla="*/ 0 h 218"/>
                <a:gd name="T38" fmla="*/ 0 w 1349"/>
                <a:gd name="T39" fmla="*/ 0 h 218"/>
                <a:gd name="T40" fmla="*/ 0 w 1349"/>
                <a:gd name="T41" fmla="*/ 0 h 218"/>
                <a:gd name="T42" fmla="*/ 0 w 1349"/>
                <a:gd name="T43" fmla="*/ 0 h 218"/>
                <a:gd name="T44" fmla="*/ 0 w 1349"/>
                <a:gd name="T45" fmla="*/ 0 h 218"/>
                <a:gd name="T46" fmla="*/ 0 w 1349"/>
                <a:gd name="T47" fmla="*/ 0 h 218"/>
                <a:gd name="T48" fmla="*/ 0 w 1349"/>
                <a:gd name="T49" fmla="*/ 0 h 218"/>
                <a:gd name="T50" fmla="*/ 0 w 1349"/>
                <a:gd name="T51" fmla="*/ 0 h 218"/>
                <a:gd name="T52" fmla="*/ 0 w 1349"/>
                <a:gd name="T53" fmla="*/ 0 h 218"/>
                <a:gd name="T54" fmla="*/ 0 w 1349"/>
                <a:gd name="T55" fmla="*/ 0 h 218"/>
                <a:gd name="T56" fmla="*/ 0 w 1349"/>
                <a:gd name="T57" fmla="*/ 0 h 218"/>
                <a:gd name="T58" fmla="*/ 0 w 1349"/>
                <a:gd name="T59" fmla="*/ 0 h 218"/>
                <a:gd name="T60" fmla="*/ 0 w 1349"/>
                <a:gd name="T61" fmla="*/ 0 h 218"/>
                <a:gd name="T62" fmla="*/ 0 w 1349"/>
                <a:gd name="T63" fmla="*/ 0 h 218"/>
                <a:gd name="T64" fmla="*/ 0 w 1349"/>
                <a:gd name="T65" fmla="*/ 0 h 218"/>
                <a:gd name="T66" fmla="*/ 0 w 1349"/>
                <a:gd name="T67" fmla="*/ 0 h 218"/>
                <a:gd name="T68" fmla="*/ 0 w 1349"/>
                <a:gd name="T69" fmla="*/ 0 h 218"/>
                <a:gd name="T70" fmla="*/ 0 w 1349"/>
                <a:gd name="T71" fmla="*/ 0 h 218"/>
                <a:gd name="T72" fmla="*/ 0 w 1349"/>
                <a:gd name="T73" fmla="*/ 0 h 218"/>
                <a:gd name="T74" fmla="*/ 0 w 1349"/>
                <a:gd name="T75" fmla="*/ 0 h 218"/>
                <a:gd name="T76" fmla="*/ 0 w 1349"/>
                <a:gd name="T77" fmla="*/ 0 h 218"/>
                <a:gd name="T78" fmla="*/ 0 w 1349"/>
                <a:gd name="T79" fmla="*/ 0 h 218"/>
                <a:gd name="T80" fmla="*/ 0 w 1349"/>
                <a:gd name="T81" fmla="*/ 0 h 218"/>
                <a:gd name="T82" fmla="*/ 0 w 1349"/>
                <a:gd name="T83" fmla="*/ 0 h 218"/>
                <a:gd name="T84" fmla="*/ 0 w 1349"/>
                <a:gd name="T85" fmla="*/ 0 h 218"/>
                <a:gd name="T86" fmla="*/ 0 w 1349"/>
                <a:gd name="T87" fmla="*/ 0 h 218"/>
                <a:gd name="T88" fmla="*/ 0 w 1349"/>
                <a:gd name="T89" fmla="*/ 0 h 218"/>
                <a:gd name="T90" fmla="*/ 0 w 1349"/>
                <a:gd name="T91" fmla="*/ 0 h 218"/>
                <a:gd name="T92" fmla="*/ 0 w 1349"/>
                <a:gd name="T93" fmla="*/ 0 h 218"/>
                <a:gd name="T94" fmla="*/ 0 w 1349"/>
                <a:gd name="T95" fmla="*/ 0 h 218"/>
                <a:gd name="T96" fmla="*/ 0 w 1349"/>
                <a:gd name="T97" fmla="*/ 0 h 218"/>
                <a:gd name="T98" fmla="*/ 0 w 1349"/>
                <a:gd name="T99" fmla="*/ 0 h 218"/>
                <a:gd name="T100" fmla="*/ 0 w 1349"/>
                <a:gd name="T101" fmla="*/ 0 h 218"/>
                <a:gd name="T102" fmla="*/ 0 w 1349"/>
                <a:gd name="T103" fmla="*/ 0 h 218"/>
                <a:gd name="T104" fmla="*/ 0 w 1349"/>
                <a:gd name="T105" fmla="*/ 0 h 218"/>
                <a:gd name="T106" fmla="*/ 0 w 1349"/>
                <a:gd name="T107" fmla="*/ 0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9"/>
                <a:gd name="T163" fmla="*/ 0 h 218"/>
                <a:gd name="T164" fmla="*/ 1349 w 1349"/>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9" h="218">
                  <a:moveTo>
                    <a:pt x="14" y="218"/>
                  </a:moveTo>
                  <a:lnTo>
                    <a:pt x="68" y="190"/>
                  </a:lnTo>
                  <a:lnTo>
                    <a:pt x="136" y="164"/>
                  </a:lnTo>
                  <a:lnTo>
                    <a:pt x="219" y="136"/>
                  </a:lnTo>
                  <a:lnTo>
                    <a:pt x="274" y="122"/>
                  </a:lnTo>
                  <a:lnTo>
                    <a:pt x="327" y="109"/>
                  </a:lnTo>
                  <a:lnTo>
                    <a:pt x="382" y="109"/>
                  </a:lnTo>
                  <a:lnTo>
                    <a:pt x="437" y="109"/>
                  </a:lnTo>
                  <a:lnTo>
                    <a:pt x="478" y="136"/>
                  </a:lnTo>
                  <a:lnTo>
                    <a:pt x="505" y="136"/>
                  </a:lnTo>
                  <a:lnTo>
                    <a:pt x="559" y="136"/>
                  </a:lnTo>
                  <a:lnTo>
                    <a:pt x="587" y="122"/>
                  </a:lnTo>
                  <a:lnTo>
                    <a:pt x="614" y="109"/>
                  </a:lnTo>
                  <a:lnTo>
                    <a:pt x="668" y="96"/>
                  </a:lnTo>
                  <a:lnTo>
                    <a:pt x="708" y="68"/>
                  </a:lnTo>
                  <a:lnTo>
                    <a:pt x="804" y="41"/>
                  </a:lnTo>
                  <a:lnTo>
                    <a:pt x="858" y="26"/>
                  </a:lnTo>
                  <a:lnTo>
                    <a:pt x="927" y="41"/>
                  </a:lnTo>
                  <a:lnTo>
                    <a:pt x="1021" y="81"/>
                  </a:lnTo>
                  <a:lnTo>
                    <a:pt x="1063" y="96"/>
                  </a:lnTo>
                  <a:lnTo>
                    <a:pt x="1172" y="136"/>
                  </a:lnTo>
                  <a:lnTo>
                    <a:pt x="1240" y="136"/>
                  </a:lnTo>
                  <a:lnTo>
                    <a:pt x="1281" y="136"/>
                  </a:lnTo>
                  <a:lnTo>
                    <a:pt x="1323" y="109"/>
                  </a:lnTo>
                  <a:lnTo>
                    <a:pt x="1349" y="81"/>
                  </a:lnTo>
                  <a:lnTo>
                    <a:pt x="1295" y="96"/>
                  </a:lnTo>
                  <a:lnTo>
                    <a:pt x="1227" y="96"/>
                  </a:lnTo>
                  <a:lnTo>
                    <a:pt x="1185" y="96"/>
                  </a:lnTo>
                  <a:lnTo>
                    <a:pt x="1131" y="81"/>
                  </a:lnTo>
                  <a:lnTo>
                    <a:pt x="1076" y="68"/>
                  </a:lnTo>
                  <a:lnTo>
                    <a:pt x="1021" y="41"/>
                  </a:lnTo>
                  <a:lnTo>
                    <a:pt x="968" y="13"/>
                  </a:lnTo>
                  <a:lnTo>
                    <a:pt x="913" y="0"/>
                  </a:lnTo>
                  <a:lnTo>
                    <a:pt x="858" y="0"/>
                  </a:lnTo>
                  <a:lnTo>
                    <a:pt x="776" y="0"/>
                  </a:lnTo>
                  <a:lnTo>
                    <a:pt x="736" y="13"/>
                  </a:lnTo>
                  <a:lnTo>
                    <a:pt x="694" y="41"/>
                  </a:lnTo>
                  <a:lnTo>
                    <a:pt x="653" y="54"/>
                  </a:lnTo>
                  <a:lnTo>
                    <a:pt x="614" y="68"/>
                  </a:lnTo>
                  <a:lnTo>
                    <a:pt x="587" y="96"/>
                  </a:lnTo>
                  <a:lnTo>
                    <a:pt x="546" y="96"/>
                  </a:lnTo>
                  <a:lnTo>
                    <a:pt x="491" y="96"/>
                  </a:lnTo>
                  <a:lnTo>
                    <a:pt x="437" y="81"/>
                  </a:lnTo>
                  <a:lnTo>
                    <a:pt x="410" y="68"/>
                  </a:lnTo>
                  <a:lnTo>
                    <a:pt x="382" y="68"/>
                  </a:lnTo>
                  <a:lnTo>
                    <a:pt x="300" y="68"/>
                  </a:lnTo>
                  <a:lnTo>
                    <a:pt x="246" y="81"/>
                  </a:lnTo>
                  <a:lnTo>
                    <a:pt x="204" y="96"/>
                  </a:lnTo>
                  <a:lnTo>
                    <a:pt x="164" y="109"/>
                  </a:lnTo>
                  <a:lnTo>
                    <a:pt x="82" y="136"/>
                  </a:lnTo>
                  <a:lnTo>
                    <a:pt x="27" y="164"/>
                  </a:lnTo>
                  <a:lnTo>
                    <a:pt x="14" y="177"/>
                  </a:lnTo>
                  <a:lnTo>
                    <a:pt x="0" y="204"/>
                  </a:lnTo>
                  <a:lnTo>
                    <a:pt x="14" y="218"/>
                  </a:lnTo>
                </a:path>
              </a:pathLst>
            </a:custGeom>
            <a:noFill/>
            <a:ln w="0">
              <a:solidFill>
                <a:srgbClr val="000000"/>
              </a:solidFill>
              <a:round/>
              <a:headEnd/>
              <a:tailEnd/>
            </a:ln>
          </p:spPr>
          <p:txBody>
            <a:bodyPr/>
            <a:lstStyle/>
            <a:p>
              <a:endParaRPr lang="en-US"/>
            </a:p>
          </p:txBody>
        </p:sp>
        <p:sp>
          <p:nvSpPr>
            <p:cNvPr id="23635" name="Freeform 82"/>
            <p:cNvSpPr>
              <a:spLocks/>
            </p:cNvSpPr>
            <p:nvPr/>
          </p:nvSpPr>
          <p:spPr bwMode="auto">
            <a:xfrm>
              <a:off x="1769" y="3015"/>
              <a:ext cx="450" cy="73"/>
            </a:xfrm>
            <a:custGeom>
              <a:avLst/>
              <a:gdLst>
                <a:gd name="T0" fmla="*/ 0 w 1349"/>
                <a:gd name="T1" fmla="*/ 0 h 218"/>
                <a:gd name="T2" fmla="*/ 0 w 1349"/>
                <a:gd name="T3" fmla="*/ 0 h 218"/>
                <a:gd name="T4" fmla="*/ 0 w 1349"/>
                <a:gd name="T5" fmla="*/ 0 h 218"/>
                <a:gd name="T6" fmla="*/ 0 w 1349"/>
                <a:gd name="T7" fmla="*/ 0 h 218"/>
                <a:gd name="T8" fmla="*/ 0 w 1349"/>
                <a:gd name="T9" fmla="*/ 0 h 218"/>
                <a:gd name="T10" fmla="*/ 0 w 1349"/>
                <a:gd name="T11" fmla="*/ 0 h 218"/>
                <a:gd name="T12" fmla="*/ 0 w 1349"/>
                <a:gd name="T13" fmla="*/ 0 h 218"/>
                <a:gd name="T14" fmla="*/ 0 w 1349"/>
                <a:gd name="T15" fmla="*/ 0 h 218"/>
                <a:gd name="T16" fmla="*/ 0 w 1349"/>
                <a:gd name="T17" fmla="*/ 0 h 218"/>
                <a:gd name="T18" fmla="*/ 0 w 1349"/>
                <a:gd name="T19" fmla="*/ 0 h 218"/>
                <a:gd name="T20" fmla="*/ 0 w 1349"/>
                <a:gd name="T21" fmla="*/ 0 h 218"/>
                <a:gd name="T22" fmla="*/ 0 w 1349"/>
                <a:gd name="T23" fmla="*/ 0 h 218"/>
                <a:gd name="T24" fmla="*/ 0 w 1349"/>
                <a:gd name="T25" fmla="*/ 0 h 218"/>
                <a:gd name="T26" fmla="*/ 0 w 1349"/>
                <a:gd name="T27" fmla="*/ 0 h 218"/>
                <a:gd name="T28" fmla="*/ 0 w 1349"/>
                <a:gd name="T29" fmla="*/ 0 h 218"/>
                <a:gd name="T30" fmla="*/ 0 w 1349"/>
                <a:gd name="T31" fmla="*/ 0 h 218"/>
                <a:gd name="T32" fmla="*/ 0 w 1349"/>
                <a:gd name="T33" fmla="*/ 0 h 218"/>
                <a:gd name="T34" fmla="*/ 0 w 1349"/>
                <a:gd name="T35" fmla="*/ 0 h 218"/>
                <a:gd name="T36" fmla="*/ 0 w 1349"/>
                <a:gd name="T37" fmla="*/ 0 h 218"/>
                <a:gd name="T38" fmla="*/ 0 w 1349"/>
                <a:gd name="T39" fmla="*/ 0 h 218"/>
                <a:gd name="T40" fmla="*/ 0 w 1349"/>
                <a:gd name="T41" fmla="*/ 0 h 218"/>
                <a:gd name="T42" fmla="*/ 0 w 1349"/>
                <a:gd name="T43" fmla="*/ 0 h 218"/>
                <a:gd name="T44" fmla="*/ 0 w 1349"/>
                <a:gd name="T45" fmla="*/ 0 h 218"/>
                <a:gd name="T46" fmla="*/ 0 w 1349"/>
                <a:gd name="T47" fmla="*/ 0 h 218"/>
                <a:gd name="T48" fmla="*/ 0 w 1349"/>
                <a:gd name="T49" fmla="*/ 0 h 218"/>
                <a:gd name="T50" fmla="*/ 0 w 1349"/>
                <a:gd name="T51" fmla="*/ 0 h 218"/>
                <a:gd name="T52" fmla="*/ 0 w 1349"/>
                <a:gd name="T53" fmla="*/ 0 h 218"/>
                <a:gd name="T54" fmla="*/ 0 w 1349"/>
                <a:gd name="T55" fmla="*/ 0 h 218"/>
                <a:gd name="T56" fmla="*/ 0 w 1349"/>
                <a:gd name="T57" fmla="*/ 0 h 218"/>
                <a:gd name="T58" fmla="*/ 0 w 1349"/>
                <a:gd name="T59" fmla="*/ 0 h 218"/>
                <a:gd name="T60" fmla="*/ 0 w 1349"/>
                <a:gd name="T61" fmla="*/ 0 h 218"/>
                <a:gd name="T62" fmla="*/ 0 w 1349"/>
                <a:gd name="T63" fmla="*/ 0 h 218"/>
                <a:gd name="T64" fmla="*/ 0 w 1349"/>
                <a:gd name="T65" fmla="*/ 0 h 218"/>
                <a:gd name="T66" fmla="*/ 0 w 1349"/>
                <a:gd name="T67" fmla="*/ 0 h 218"/>
                <a:gd name="T68" fmla="*/ 0 w 1349"/>
                <a:gd name="T69" fmla="*/ 0 h 218"/>
                <a:gd name="T70" fmla="*/ 0 w 1349"/>
                <a:gd name="T71" fmla="*/ 0 h 218"/>
                <a:gd name="T72" fmla="*/ 0 w 1349"/>
                <a:gd name="T73" fmla="*/ 0 h 218"/>
                <a:gd name="T74" fmla="*/ 0 w 1349"/>
                <a:gd name="T75" fmla="*/ 0 h 218"/>
                <a:gd name="T76" fmla="*/ 0 w 1349"/>
                <a:gd name="T77" fmla="*/ 0 h 218"/>
                <a:gd name="T78" fmla="*/ 0 w 1349"/>
                <a:gd name="T79" fmla="*/ 0 h 218"/>
                <a:gd name="T80" fmla="*/ 0 w 1349"/>
                <a:gd name="T81" fmla="*/ 0 h 218"/>
                <a:gd name="T82" fmla="*/ 0 w 1349"/>
                <a:gd name="T83" fmla="*/ 0 h 218"/>
                <a:gd name="T84" fmla="*/ 0 w 1349"/>
                <a:gd name="T85" fmla="*/ 0 h 218"/>
                <a:gd name="T86" fmla="*/ 0 w 1349"/>
                <a:gd name="T87" fmla="*/ 0 h 218"/>
                <a:gd name="T88" fmla="*/ 0 w 1349"/>
                <a:gd name="T89" fmla="*/ 0 h 218"/>
                <a:gd name="T90" fmla="*/ 0 w 1349"/>
                <a:gd name="T91" fmla="*/ 0 h 218"/>
                <a:gd name="T92" fmla="*/ 0 w 1349"/>
                <a:gd name="T93" fmla="*/ 0 h 218"/>
                <a:gd name="T94" fmla="*/ 0 w 1349"/>
                <a:gd name="T95" fmla="*/ 0 h 218"/>
                <a:gd name="T96" fmla="*/ 0 w 1349"/>
                <a:gd name="T97" fmla="*/ 0 h 218"/>
                <a:gd name="T98" fmla="*/ 0 w 1349"/>
                <a:gd name="T99" fmla="*/ 0 h 218"/>
                <a:gd name="T100" fmla="*/ 0 w 1349"/>
                <a:gd name="T101" fmla="*/ 0 h 218"/>
                <a:gd name="T102" fmla="*/ 0 w 1349"/>
                <a:gd name="T103" fmla="*/ 0 h 218"/>
                <a:gd name="T104" fmla="*/ 0 w 1349"/>
                <a:gd name="T105" fmla="*/ 0 h 218"/>
                <a:gd name="T106" fmla="*/ 0 w 1349"/>
                <a:gd name="T107" fmla="*/ 0 h 21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49"/>
                <a:gd name="T163" fmla="*/ 0 h 218"/>
                <a:gd name="T164" fmla="*/ 1349 w 1349"/>
                <a:gd name="T165" fmla="*/ 218 h 21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49" h="218">
                  <a:moveTo>
                    <a:pt x="14" y="218"/>
                  </a:moveTo>
                  <a:lnTo>
                    <a:pt x="68" y="190"/>
                  </a:lnTo>
                  <a:lnTo>
                    <a:pt x="136" y="164"/>
                  </a:lnTo>
                  <a:lnTo>
                    <a:pt x="219" y="136"/>
                  </a:lnTo>
                  <a:lnTo>
                    <a:pt x="274" y="122"/>
                  </a:lnTo>
                  <a:lnTo>
                    <a:pt x="327" y="109"/>
                  </a:lnTo>
                  <a:lnTo>
                    <a:pt x="382" y="109"/>
                  </a:lnTo>
                  <a:lnTo>
                    <a:pt x="437" y="109"/>
                  </a:lnTo>
                  <a:lnTo>
                    <a:pt x="478" y="136"/>
                  </a:lnTo>
                  <a:lnTo>
                    <a:pt x="505" y="136"/>
                  </a:lnTo>
                  <a:lnTo>
                    <a:pt x="559" y="136"/>
                  </a:lnTo>
                  <a:lnTo>
                    <a:pt x="587" y="122"/>
                  </a:lnTo>
                  <a:lnTo>
                    <a:pt x="614" y="109"/>
                  </a:lnTo>
                  <a:lnTo>
                    <a:pt x="668" y="96"/>
                  </a:lnTo>
                  <a:lnTo>
                    <a:pt x="708" y="68"/>
                  </a:lnTo>
                  <a:lnTo>
                    <a:pt x="804" y="41"/>
                  </a:lnTo>
                  <a:lnTo>
                    <a:pt x="858" y="26"/>
                  </a:lnTo>
                  <a:lnTo>
                    <a:pt x="927" y="41"/>
                  </a:lnTo>
                  <a:lnTo>
                    <a:pt x="1021" y="81"/>
                  </a:lnTo>
                  <a:lnTo>
                    <a:pt x="1063" y="96"/>
                  </a:lnTo>
                  <a:lnTo>
                    <a:pt x="1172" y="136"/>
                  </a:lnTo>
                  <a:lnTo>
                    <a:pt x="1240" y="136"/>
                  </a:lnTo>
                  <a:lnTo>
                    <a:pt x="1281" y="136"/>
                  </a:lnTo>
                  <a:lnTo>
                    <a:pt x="1323" y="109"/>
                  </a:lnTo>
                  <a:lnTo>
                    <a:pt x="1349" y="81"/>
                  </a:lnTo>
                  <a:lnTo>
                    <a:pt x="1295" y="96"/>
                  </a:lnTo>
                  <a:lnTo>
                    <a:pt x="1227" y="96"/>
                  </a:lnTo>
                  <a:lnTo>
                    <a:pt x="1185" y="96"/>
                  </a:lnTo>
                  <a:lnTo>
                    <a:pt x="1131" y="81"/>
                  </a:lnTo>
                  <a:lnTo>
                    <a:pt x="1076" y="68"/>
                  </a:lnTo>
                  <a:lnTo>
                    <a:pt x="1021" y="41"/>
                  </a:lnTo>
                  <a:lnTo>
                    <a:pt x="968" y="13"/>
                  </a:lnTo>
                  <a:lnTo>
                    <a:pt x="913" y="0"/>
                  </a:lnTo>
                  <a:lnTo>
                    <a:pt x="858" y="0"/>
                  </a:lnTo>
                  <a:lnTo>
                    <a:pt x="776" y="0"/>
                  </a:lnTo>
                  <a:lnTo>
                    <a:pt x="736" y="13"/>
                  </a:lnTo>
                  <a:lnTo>
                    <a:pt x="694" y="41"/>
                  </a:lnTo>
                  <a:lnTo>
                    <a:pt x="653" y="54"/>
                  </a:lnTo>
                  <a:lnTo>
                    <a:pt x="614" y="68"/>
                  </a:lnTo>
                  <a:lnTo>
                    <a:pt x="587" y="96"/>
                  </a:lnTo>
                  <a:lnTo>
                    <a:pt x="546" y="96"/>
                  </a:lnTo>
                  <a:lnTo>
                    <a:pt x="491" y="96"/>
                  </a:lnTo>
                  <a:lnTo>
                    <a:pt x="437" y="81"/>
                  </a:lnTo>
                  <a:lnTo>
                    <a:pt x="410" y="68"/>
                  </a:lnTo>
                  <a:lnTo>
                    <a:pt x="382" y="68"/>
                  </a:lnTo>
                  <a:lnTo>
                    <a:pt x="300" y="68"/>
                  </a:lnTo>
                  <a:lnTo>
                    <a:pt x="246" y="81"/>
                  </a:lnTo>
                  <a:lnTo>
                    <a:pt x="204" y="96"/>
                  </a:lnTo>
                  <a:lnTo>
                    <a:pt x="164" y="109"/>
                  </a:lnTo>
                  <a:lnTo>
                    <a:pt x="82" y="136"/>
                  </a:lnTo>
                  <a:lnTo>
                    <a:pt x="27" y="164"/>
                  </a:lnTo>
                  <a:lnTo>
                    <a:pt x="14" y="177"/>
                  </a:lnTo>
                  <a:lnTo>
                    <a:pt x="0" y="204"/>
                  </a:lnTo>
                  <a:lnTo>
                    <a:pt x="14" y="218"/>
                  </a:lnTo>
                </a:path>
              </a:pathLst>
            </a:custGeom>
            <a:noFill/>
            <a:ln w="0">
              <a:solidFill>
                <a:srgbClr val="000000"/>
              </a:solidFill>
              <a:round/>
              <a:headEnd/>
              <a:tailEnd/>
            </a:ln>
          </p:spPr>
          <p:txBody>
            <a:bodyPr/>
            <a:lstStyle/>
            <a:p>
              <a:endParaRPr lang="en-US"/>
            </a:p>
          </p:txBody>
        </p:sp>
        <p:sp>
          <p:nvSpPr>
            <p:cNvPr id="23636" name="Freeform 83"/>
            <p:cNvSpPr>
              <a:spLocks/>
            </p:cNvSpPr>
            <p:nvPr/>
          </p:nvSpPr>
          <p:spPr bwMode="auto">
            <a:xfrm>
              <a:off x="1778" y="3029"/>
              <a:ext cx="386" cy="86"/>
            </a:xfrm>
            <a:custGeom>
              <a:avLst/>
              <a:gdLst>
                <a:gd name="T0" fmla="*/ 0 w 1158"/>
                <a:gd name="T1" fmla="*/ 0 h 259"/>
                <a:gd name="T2" fmla="*/ 0 w 1158"/>
                <a:gd name="T3" fmla="*/ 0 h 259"/>
                <a:gd name="T4" fmla="*/ 0 w 1158"/>
                <a:gd name="T5" fmla="*/ 0 h 259"/>
                <a:gd name="T6" fmla="*/ 0 w 1158"/>
                <a:gd name="T7" fmla="*/ 0 h 259"/>
                <a:gd name="T8" fmla="*/ 0 w 1158"/>
                <a:gd name="T9" fmla="*/ 0 h 259"/>
                <a:gd name="T10" fmla="*/ 0 w 1158"/>
                <a:gd name="T11" fmla="*/ 0 h 259"/>
                <a:gd name="T12" fmla="*/ 0 w 1158"/>
                <a:gd name="T13" fmla="*/ 0 h 259"/>
                <a:gd name="T14" fmla="*/ 0 w 1158"/>
                <a:gd name="T15" fmla="*/ 0 h 259"/>
                <a:gd name="T16" fmla="*/ 0 w 1158"/>
                <a:gd name="T17" fmla="*/ 0 h 259"/>
                <a:gd name="T18" fmla="*/ 0 w 1158"/>
                <a:gd name="T19" fmla="*/ 0 h 259"/>
                <a:gd name="T20" fmla="*/ 0 w 1158"/>
                <a:gd name="T21" fmla="*/ 0 h 259"/>
                <a:gd name="T22" fmla="*/ 0 w 1158"/>
                <a:gd name="T23" fmla="*/ 0 h 259"/>
                <a:gd name="T24" fmla="*/ 0 w 1158"/>
                <a:gd name="T25" fmla="*/ 0 h 259"/>
                <a:gd name="T26" fmla="*/ 0 w 1158"/>
                <a:gd name="T27" fmla="*/ 0 h 259"/>
                <a:gd name="T28" fmla="*/ 0 w 1158"/>
                <a:gd name="T29" fmla="*/ 0 h 259"/>
                <a:gd name="T30" fmla="*/ 0 w 1158"/>
                <a:gd name="T31" fmla="*/ 0 h 259"/>
                <a:gd name="T32" fmla="*/ 0 w 1158"/>
                <a:gd name="T33" fmla="*/ 0 h 259"/>
                <a:gd name="T34" fmla="*/ 0 w 1158"/>
                <a:gd name="T35" fmla="*/ 0 h 259"/>
                <a:gd name="T36" fmla="*/ 0 w 1158"/>
                <a:gd name="T37" fmla="*/ 0 h 259"/>
                <a:gd name="T38" fmla="*/ 0 w 1158"/>
                <a:gd name="T39" fmla="*/ 0 h 259"/>
                <a:gd name="T40" fmla="*/ 0 w 1158"/>
                <a:gd name="T41" fmla="*/ 0 h 259"/>
                <a:gd name="T42" fmla="*/ 0 w 1158"/>
                <a:gd name="T43" fmla="*/ 0 h 259"/>
                <a:gd name="T44" fmla="*/ 0 w 1158"/>
                <a:gd name="T45" fmla="*/ 0 h 259"/>
                <a:gd name="T46" fmla="*/ 0 w 1158"/>
                <a:gd name="T47" fmla="*/ 0 h 259"/>
                <a:gd name="T48" fmla="*/ 0 w 1158"/>
                <a:gd name="T49" fmla="*/ 0 h 259"/>
                <a:gd name="T50" fmla="*/ 0 w 1158"/>
                <a:gd name="T51" fmla="*/ 0 h 259"/>
                <a:gd name="T52" fmla="*/ 0 w 1158"/>
                <a:gd name="T53" fmla="*/ 0 h 259"/>
                <a:gd name="T54" fmla="*/ 0 w 1158"/>
                <a:gd name="T55" fmla="*/ 0 h 259"/>
                <a:gd name="T56" fmla="*/ 0 w 1158"/>
                <a:gd name="T57" fmla="*/ 0 h 259"/>
                <a:gd name="T58" fmla="*/ 0 w 1158"/>
                <a:gd name="T59" fmla="*/ 0 h 259"/>
                <a:gd name="T60" fmla="*/ 0 w 1158"/>
                <a:gd name="T61" fmla="*/ 0 h 259"/>
                <a:gd name="T62" fmla="*/ 0 w 1158"/>
                <a:gd name="T63" fmla="*/ 0 h 259"/>
                <a:gd name="T64" fmla="*/ 0 w 1158"/>
                <a:gd name="T65" fmla="*/ 0 h 259"/>
                <a:gd name="T66" fmla="*/ 0 w 1158"/>
                <a:gd name="T67" fmla="*/ 0 h 259"/>
                <a:gd name="T68" fmla="*/ 0 w 1158"/>
                <a:gd name="T69" fmla="*/ 0 h 259"/>
                <a:gd name="T70" fmla="*/ 0 w 1158"/>
                <a:gd name="T71" fmla="*/ 0 h 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8"/>
                <a:gd name="T109" fmla="*/ 0 h 259"/>
                <a:gd name="T110" fmla="*/ 1158 w 1158"/>
                <a:gd name="T111" fmla="*/ 259 h 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8" h="259">
                  <a:moveTo>
                    <a:pt x="13" y="136"/>
                  </a:moveTo>
                  <a:lnTo>
                    <a:pt x="55" y="191"/>
                  </a:lnTo>
                  <a:lnTo>
                    <a:pt x="96" y="218"/>
                  </a:lnTo>
                  <a:lnTo>
                    <a:pt x="151" y="218"/>
                  </a:lnTo>
                  <a:lnTo>
                    <a:pt x="192" y="204"/>
                  </a:lnTo>
                  <a:lnTo>
                    <a:pt x="164" y="68"/>
                  </a:lnTo>
                  <a:lnTo>
                    <a:pt x="205" y="68"/>
                  </a:lnTo>
                  <a:lnTo>
                    <a:pt x="219" y="191"/>
                  </a:lnTo>
                  <a:lnTo>
                    <a:pt x="260" y="204"/>
                  </a:lnTo>
                  <a:lnTo>
                    <a:pt x="328" y="218"/>
                  </a:lnTo>
                  <a:lnTo>
                    <a:pt x="423" y="218"/>
                  </a:lnTo>
                  <a:lnTo>
                    <a:pt x="451" y="204"/>
                  </a:lnTo>
                  <a:lnTo>
                    <a:pt x="451" y="177"/>
                  </a:lnTo>
                  <a:lnTo>
                    <a:pt x="436" y="108"/>
                  </a:lnTo>
                  <a:lnTo>
                    <a:pt x="423" y="68"/>
                  </a:lnTo>
                  <a:lnTo>
                    <a:pt x="464" y="68"/>
                  </a:lnTo>
                  <a:lnTo>
                    <a:pt x="451" y="95"/>
                  </a:lnTo>
                  <a:lnTo>
                    <a:pt x="464" y="136"/>
                  </a:lnTo>
                  <a:lnTo>
                    <a:pt x="478" y="177"/>
                  </a:lnTo>
                  <a:lnTo>
                    <a:pt x="491" y="191"/>
                  </a:lnTo>
                  <a:lnTo>
                    <a:pt x="546" y="204"/>
                  </a:lnTo>
                  <a:lnTo>
                    <a:pt x="694" y="191"/>
                  </a:lnTo>
                  <a:lnTo>
                    <a:pt x="709" y="177"/>
                  </a:lnTo>
                  <a:lnTo>
                    <a:pt x="709" y="108"/>
                  </a:lnTo>
                  <a:lnTo>
                    <a:pt x="694" y="13"/>
                  </a:lnTo>
                  <a:lnTo>
                    <a:pt x="709" y="0"/>
                  </a:lnTo>
                  <a:lnTo>
                    <a:pt x="736" y="81"/>
                  </a:lnTo>
                  <a:lnTo>
                    <a:pt x="749" y="123"/>
                  </a:lnTo>
                  <a:lnTo>
                    <a:pt x="749" y="177"/>
                  </a:lnTo>
                  <a:lnTo>
                    <a:pt x="790" y="177"/>
                  </a:lnTo>
                  <a:lnTo>
                    <a:pt x="818" y="177"/>
                  </a:lnTo>
                  <a:lnTo>
                    <a:pt x="886" y="177"/>
                  </a:lnTo>
                  <a:lnTo>
                    <a:pt x="941" y="177"/>
                  </a:lnTo>
                  <a:lnTo>
                    <a:pt x="954" y="149"/>
                  </a:lnTo>
                  <a:lnTo>
                    <a:pt x="968" y="95"/>
                  </a:lnTo>
                  <a:lnTo>
                    <a:pt x="954" y="13"/>
                  </a:lnTo>
                  <a:lnTo>
                    <a:pt x="994" y="13"/>
                  </a:lnTo>
                  <a:lnTo>
                    <a:pt x="994" y="40"/>
                  </a:lnTo>
                  <a:lnTo>
                    <a:pt x="994" y="68"/>
                  </a:lnTo>
                  <a:lnTo>
                    <a:pt x="994" y="108"/>
                  </a:lnTo>
                  <a:lnTo>
                    <a:pt x="981" y="163"/>
                  </a:lnTo>
                  <a:lnTo>
                    <a:pt x="994" y="177"/>
                  </a:lnTo>
                  <a:lnTo>
                    <a:pt x="1022" y="191"/>
                  </a:lnTo>
                  <a:lnTo>
                    <a:pt x="1049" y="191"/>
                  </a:lnTo>
                  <a:lnTo>
                    <a:pt x="1090" y="191"/>
                  </a:lnTo>
                  <a:lnTo>
                    <a:pt x="1158" y="177"/>
                  </a:lnTo>
                  <a:lnTo>
                    <a:pt x="1077" y="231"/>
                  </a:lnTo>
                  <a:lnTo>
                    <a:pt x="1009" y="218"/>
                  </a:lnTo>
                  <a:lnTo>
                    <a:pt x="968" y="204"/>
                  </a:lnTo>
                  <a:lnTo>
                    <a:pt x="926" y="218"/>
                  </a:lnTo>
                  <a:lnTo>
                    <a:pt x="845" y="218"/>
                  </a:lnTo>
                  <a:lnTo>
                    <a:pt x="777" y="218"/>
                  </a:lnTo>
                  <a:lnTo>
                    <a:pt x="722" y="218"/>
                  </a:lnTo>
                  <a:lnTo>
                    <a:pt x="667" y="231"/>
                  </a:lnTo>
                  <a:lnTo>
                    <a:pt x="626" y="231"/>
                  </a:lnTo>
                  <a:lnTo>
                    <a:pt x="613" y="231"/>
                  </a:lnTo>
                  <a:lnTo>
                    <a:pt x="574" y="231"/>
                  </a:lnTo>
                  <a:lnTo>
                    <a:pt x="532" y="231"/>
                  </a:lnTo>
                  <a:lnTo>
                    <a:pt x="505" y="231"/>
                  </a:lnTo>
                  <a:lnTo>
                    <a:pt x="478" y="245"/>
                  </a:lnTo>
                  <a:lnTo>
                    <a:pt x="451" y="245"/>
                  </a:lnTo>
                  <a:lnTo>
                    <a:pt x="410" y="259"/>
                  </a:lnTo>
                  <a:lnTo>
                    <a:pt x="273" y="259"/>
                  </a:lnTo>
                  <a:lnTo>
                    <a:pt x="260" y="245"/>
                  </a:lnTo>
                  <a:lnTo>
                    <a:pt x="192" y="245"/>
                  </a:lnTo>
                  <a:lnTo>
                    <a:pt x="137" y="259"/>
                  </a:lnTo>
                  <a:lnTo>
                    <a:pt x="83" y="259"/>
                  </a:lnTo>
                  <a:lnTo>
                    <a:pt x="41" y="218"/>
                  </a:lnTo>
                  <a:lnTo>
                    <a:pt x="28" y="204"/>
                  </a:lnTo>
                  <a:lnTo>
                    <a:pt x="13" y="177"/>
                  </a:lnTo>
                  <a:lnTo>
                    <a:pt x="0" y="163"/>
                  </a:lnTo>
                  <a:lnTo>
                    <a:pt x="13" y="136"/>
                  </a:lnTo>
                  <a:close/>
                </a:path>
              </a:pathLst>
            </a:custGeom>
            <a:solidFill>
              <a:srgbClr val="0E0D0D"/>
            </a:solidFill>
            <a:ln w="9525">
              <a:noFill/>
              <a:round/>
              <a:headEnd/>
              <a:tailEnd/>
            </a:ln>
          </p:spPr>
          <p:txBody>
            <a:bodyPr/>
            <a:lstStyle/>
            <a:p>
              <a:endParaRPr lang="en-US"/>
            </a:p>
          </p:txBody>
        </p:sp>
        <p:sp>
          <p:nvSpPr>
            <p:cNvPr id="23637" name="Freeform 84"/>
            <p:cNvSpPr>
              <a:spLocks/>
            </p:cNvSpPr>
            <p:nvPr/>
          </p:nvSpPr>
          <p:spPr bwMode="auto">
            <a:xfrm>
              <a:off x="1778" y="3029"/>
              <a:ext cx="386" cy="86"/>
            </a:xfrm>
            <a:custGeom>
              <a:avLst/>
              <a:gdLst>
                <a:gd name="T0" fmla="*/ 0 w 1158"/>
                <a:gd name="T1" fmla="*/ 0 h 259"/>
                <a:gd name="T2" fmla="*/ 0 w 1158"/>
                <a:gd name="T3" fmla="*/ 0 h 259"/>
                <a:gd name="T4" fmla="*/ 0 w 1158"/>
                <a:gd name="T5" fmla="*/ 0 h 259"/>
                <a:gd name="T6" fmla="*/ 0 w 1158"/>
                <a:gd name="T7" fmla="*/ 0 h 259"/>
                <a:gd name="T8" fmla="*/ 0 w 1158"/>
                <a:gd name="T9" fmla="*/ 0 h 259"/>
                <a:gd name="T10" fmla="*/ 0 w 1158"/>
                <a:gd name="T11" fmla="*/ 0 h 259"/>
                <a:gd name="T12" fmla="*/ 0 w 1158"/>
                <a:gd name="T13" fmla="*/ 0 h 259"/>
                <a:gd name="T14" fmla="*/ 0 w 1158"/>
                <a:gd name="T15" fmla="*/ 0 h 259"/>
                <a:gd name="T16" fmla="*/ 0 w 1158"/>
                <a:gd name="T17" fmla="*/ 0 h 259"/>
                <a:gd name="T18" fmla="*/ 0 w 1158"/>
                <a:gd name="T19" fmla="*/ 0 h 259"/>
                <a:gd name="T20" fmla="*/ 0 w 1158"/>
                <a:gd name="T21" fmla="*/ 0 h 259"/>
                <a:gd name="T22" fmla="*/ 0 w 1158"/>
                <a:gd name="T23" fmla="*/ 0 h 259"/>
                <a:gd name="T24" fmla="*/ 0 w 1158"/>
                <a:gd name="T25" fmla="*/ 0 h 259"/>
                <a:gd name="T26" fmla="*/ 0 w 1158"/>
                <a:gd name="T27" fmla="*/ 0 h 259"/>
                <a:gd name="T28" fmla="*/ 0 w 1158"/>
                <a:gd name="T29" fmla="*/ 0 h 259"/>
                <a:gd name="T30" fmla="*/ 0 w 1158"/>
                <a:gd name="T31" fmla="*/ 0 h 259"/>
                <a:gd name="T32" fmla="*/ 0 w 1158"/>
                <a:gd name="T33" fmla="*/ 0 h 259"/>
                <a:gd name="T34" fmla="*/ 0 w 1158"/>
                <a:gd name="T35" fmla="*/ 0 h 259"/>
                <a:gd name="T36" fmla="*/ 0 w 1158"/>
                <a:gd name="T37" fmla="*/ 0 h 259"/>
                <a:gd name="T38" fmla="*/ 0 w 1158"/>
                <a:gd name="T39" fmla="*/ 0 h 259"/>
                <a:gd name="T40" fmla="*/ 0 w 1158"/>
                <a:gd name="T41" fmla="*/ 0 h 259"/>
                <a:gd name="T42" fmla="*/ 0 w 1158"/>
                <a:gd name="T43" fmla="*/ 0 h 259"/>
                <a:gd name="T44" fmla="*/ 0 w 1158"/>
                <a:gd name="T45" fmla="*/ 0 h 259"/>
                <a:gd name="T46" fmla="*/ 0 w 1158"/>
                <a:gd name="T47" fmla="*/ 0 h 259"/>
                <a:gd name="T48" fmla="*/ 0 w 1158"/>
                <a:gd name="T49" fmla="*/ 0 h 259"/>
                <a:gd name="T50" fmla="*/ 0 w 1158"/>
                <a:gd name="T51" fmla="*/ 0 h 259"/>
                <a:gd name="T52" fmla="*/ 0 w 1158"/>
                <a:gd name="T53" fmla="*/ 0 h 259"/>
                <a:gd name="T54" fmla="*/ 0 w 1158"/>
                <a:gd name="T55" fmla="*/ 0 h 259"/>
                <a:gd name="T56" fmla="*/ 0 w 1158"/>
                <a:gd name="T57" fmla="*/ 0 h 259"/>
                <a:gd name="T58" fmla="*/ 0 w 1158"/>
                <a:gd name="T59" fmla="*/ 0 h 259"/>
                <a:gd name="T60" fmla="*/ 0 w 1158"/>
                <a:gd name="T61" fmla="*/ 0 h 259"/>
                <a:gd name="T62" fmla="*/ 0 w 1158"/>
                <a:gd name="T63" fmla="*/ 0 h 259"/>
                <a:gd name="T64" fmla="*/ 0 w 1158"/>
                <a:gd name="T65" fmla="*/ 0 h 259"/>
                <a:gd name="T66" fmla="*/ 0 w 1158"/>
                <a:gd name="T67" fmla="*/ 0 h 259"/>
                <a:gd name="T68" fmla="*/ 0 w 1158"/>
                <a:gd name="T69" fmla="*/ 0 h 259"/>
                <a:gd name="T70" fmla="*/ 0 w 1158"/>
                <a:gd name="T71" fmla="*/ 0 h 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8"/>
                <a:gd name="T109" fmla="*/ 0 h 259"/>
                <a:gd name="T110" fmla="*/ 1158 w 1158"/>
                <a:gd name="T111" fmla="*/ 259 h 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8" h="259">
                  <a:moveTo>
                    <a:pt x="13" y="136"/>
                  </a:moveTo>
                  <a:lnTo>
                    <a:pt x="55" y="191"/>
                  </a:lnTo>
                  <a:lnTo>
                    <a:pt x="96" y="218"/>
                  </a:lnTo>
                  <a:lnTo>
                    <a:pt x="151" y="218"/>
                  </a:lnTo>
                  <a:lnTo>
                    <a:pt x="192" y="204"/>
                  </a:lnTo>
                  <a:lnTo>
                    <a:pt x="164" y="68"/>
                  </a:lnTo>
                  <a:lnTo>
                    <a:pt x="205" y="68"/>
                  </a:lnTo>
                  <a:lnTo>
                    <a:pt x="219" y="191"/>
                  </a:lnTo>
                  <a:lnTo>
                    <a:pt x="260" y="204"/>
                  </a:lnTo>
                  <a:lnTo>
                    <a:pt x="328" y="218"/>
                  </a:lnTo>
                  <a:lnTo>
                    <a:pt x="423" y="218"/>
                  </a:lnTo>
                  <a:lnTo>
                    <a:pt x="451" y="204"/>
                  </a:lnTo>
                  <a:lnTo>
                    <a:pt x="451" y="177"/>
                  </a:lnTo>
                  <a:lnTo>
                    <a:pt x="436" y="108"/>
                  </a:lnTo>
                  <a:lnTo>
                    <a:pt x="423" y="68"/>
                  </a:lnTo>
                  <a:lnTo>
                    <a:pt x="464" y="68"/>
                  </a:lnTo>
                  <a:lnTo>
                    <a:pt x="451" y="95"/>
                  </a:lnTo>
                  <a:lnTo>
                    <a:pt x="464" y="136"/>
                  </a:lnTo>
                  <a:lnTo>
                    <a:pt x="478" y="177"/>
                  </a:lnTo>
                  <a:lnTo>
                    <a:pt x="491" y="191"/>
                  </a:lnTo>
                  <a:lnTo>
                    <a:pt x="546" y="204"/>
                  </a:lnTo>
                  <a:lnTo>
                    <a:pt x="694" y="191"/>
                  </a:lnTo>
                  <a:lnTo>
                    <a:pt x="709" y="177"/>
                  </a:lnTo>
                  <a:lnTo>
                    <a:pt x="709" y="108"/>
                  </a:lnTo>
                  <a:lnTo>
                    <a:pt x="694" y="13"/>
                  </a:lnTo>
                  <a:lnTo>
                    <a:pt x="709" y="0"/>
                  </a:lnTo>
                  <a:lnTo>
                    <a:pt x="736" y="81"/>
                  </a:lnTo>
                  <a:lnTo>
                    <a:pt x="749" y="123"/>
                  </a:lnTo>
                  <a:lnTo>
                    <a:pt x="749" y="177"/>
                  </a:lnTo>
                  <a:lnTo>
                    <a:pt x="790" y="177"/>
                  </a:lnTo>
                  <a:lnTo>
                    <a:pt x="818" y="177"/>
                  </a:lnTo>
                  <a:lnTo>
                    <a:pt x="886" y="177"/>
                  </a:lnTo>
                  <a:lnTo>
                    <a:pt x="941" y="177"/>
                  </a:lnTo>
                  <a:lnTo>
                    <a:pt x="954" y="149"/>
                  </a:lnTo>
                  <a:lnTo>
                    <a:pt x="968" y="95"/>
                  </a:lnTo>
                  <a:lnTo>
                    <a:pt x="954" y="13"/>
                  </a:lnTo>
                  <a:lnTo>
                    <a:pt x="994" y="13"/>
                  </a:lnTo>
                  <a:lnTo>
                    <a:pt x="994" y="40"/>
                  </a:lnTo>
                  <a:lnTo>
                    <a:pt x="994" y="68"/>
                  </a:lnTo>
                  <a:lnTo>
                    <a:pt x="994" y="108"/>
                  </a:lnTo>
                  <a:lnTo>
                    <a:pt x="981" y="163"/>
                  </a:lnTo>
                  <a:lnTo>
                    <a:pt x="994" y="177"/>
                  </a:lnTo>
                  <a:lnTo>
                    <a:pt x="1022" y="191"/>
                  </a:lnTo>
                  <a:lnTo>
                    <a:pt x="1049" y="191"/>
                  </a:lnTo>
                  <a:lnTo>
                    <a:pt x="1090" y="191"/>
                  </a:lnTo>
                  <a:lnTo>
                    <a:pt x="1158" y="177"/>
                  </a:lnTo>
                  <a:lnTo>
                    <a:pt x="1077" y="231"/>
                  </a:lnTo>
                  <a:lnTo>
                    <a:pt x="1009" y="218"/>
                  </a:lnTo>
                  <a:lnTo>
                    <a:pt x="968" y="204"/>
                  </a:lnTo>
                  <a:lnTo>
                    <a:pt x="926" y="218"/>
                  </a:lnTo>
                  <a:lnTo>
                    <a:pt x="845" y="218"/>
                  </a:lnTo>
                  <a:lnTo>
                    <a:pt x="777" y="218"/>
                  </a:lnTo>
                  <a:lnTo>
                    <a:pt x="722" y="218"/>
                  </a:lnTo>
                  <a:lnTo>
                    <a:pt x="667" y="231"/>
                  </a:lnTo>
                  <a:lnTo>
                    <a:pt x="626" y="231"/>
                  </a:lnTo>
                  <a:lnTo>
                    <a:pt x="613" y="231"/>
                  </a:lnTo>
                  <a:lnTo>
                    <a:pt x="574" y="231"/>
                  </a:lnTo>
                  <a:lnTo>
                    <a:pt x="532" y="231"/>
                  </a:lnTo>
                  <a:lnTo>
                    <a:pt x="505" y="231"/>
                  </a:lnTo>
                  <a:lnTo>
                    <a:pt x="478" y="245"/>
                  </a:lnTo>
                  <a:lnTo>
                    <a:pt x="451" y="245"/>
                  </a:lnTo>
                  <a:lnTo>
                    <a:pt x="410" y="259"/>
                  </a:lnTo>
                  <a:lnTo>
                    <a:pt x="273" y="259"/>
                  </a:lnTo>
                  <a:lnTo>
                    <a:pt x="260" y="245"/>
                  </a:lnTo>
                  <a:lnTo>
                    <a:pt x="192" y="245"/>
                  </a:lnTo>
                  <a:lnTo>
                    <a:pt x="137" y="259"/>
                  </a:lnTo>
                  <a:lnTo>
                    <a:pt x="83" y="259"/>
                  </a:lnTo>
                  <a:lnTo>
                    <a:pt x="41" y="218"/>
                  </a:lnTo>
                  <a:lnTo>
                    <a:pt x="28" y="204"/>
                  </a:lnTo>
                  <a:lnTo>
                    <a:pt x="13" y="177"/>
                  </a:lnTo>
                  <a:lnTo>
                    <a:pt x="0" y="163"/>
                  </a:lnTo>
                  <a:lnTo>
                    <a:pt x="13" y="136"/>
                  </a:lnTo>
                </a:path>
              </a:pathLst>
            </a:custGeom>
            <a:noFill/>
            <a:ln w="0">
              <a:solidFill>
                <a:srgbClr val="000000"/>
              </a:solidFill>
              <a:round/>
              <a:headEnd/>
              <a:tailEnd/>
            </a:ln>
          </p:spPr>
          <p:txBody>
            <a:bodyPr/>
            <a:lstStyle/>
            <a:p>
              <a:endParaRPr lang="en-US"/>
            </a:p>
          </p:txBody>
        </p:sp>
        <p:sp>
          <p:nvSpPr>
            <p:cNvPr id="23638" name="Freeform 85"/>
            <p:cNvSpPr>
              <a:spLocks/>
            </p:cNvSpPr>
            <p:nvPr/>
          </p:nvSpPr>
          <p:spPr bwMode="auto">
            <a:xfrm>
              <a:off x="1778" y="3029"/>
              <a:ext cx="386" cy="86"/>
            </a:xfrm>
            <a:custGeom>
              <a:avLst/>
              <a:gdLst>
                <a:gd name="T0" fmla="*/ 0 w 1158"/>
                <a:gd name="T1" fmla="*/ 0 h 259"/>
                <a:gd name="T2" fmla="*/ 0 w 1158"/>
                <a:gd name="T3" fmla="*/ 0 h 259"/>
                <a:gd name="T4" fmla="*/ 0 w 1158"/>
                <a:gd name="T5" fmla="*/ 0 h 259"/>
                <a:gd name="T6" fmla="*/ 0 w 1158"/>
                <a:gd name="T7" fmla="*/ 0 h 259"/>
                <a:gd name="T8" fmla="*/ 0 w 1158"/>
                <a:gd name="T9" fmla="*/ 0 h 259"/>
                <a:gd name="T10" fmla="*/ 0 w 1158"/>
                <a:gd name="T11" fmla="*/ 0 h 259"/>
                <a:gd name="T12" fmla="*/ 0 w 1158"/>
                <a:gd name="T13" fmla="*/ 0 h 259"/>
                <a:gd name="T14" fmla="*/ 0 w 1158"/>
                <a:gd name="T15" fmla="*/ 0 h 259"/>
                <a:gd name="T16" fmla="*/ 0 w 1158"/>
                <a:gd name="T17" fmla="*/ 0 h 259"/>
                <a:gd name="T18" fmla="*/ 0 w 1158"/>
                <a:gd name="T19" fmla="*/ 0 h 259"/>
                <a:gd name="T20" fmla="*/ 0 w 1158"/>
                <a:gd name="T21" fmla="*/ 0 h 259"/>
                <a:gd name="T22" fmla="*/ 0 w 1158"/>
                <a:gd name="T23" fmla="*/ 0 h 259"/>
                <a:gd name="T24" fmla="*/ 0 w 1158"/>
                <a:gd name="T25" fmla="*/ 0 h 259"/>
                <a:gd name="T26" fmla="*/ 0 w 1158"/>
                <a:gd name="T27" fmla="*/ 0 h 259"/>
                <a:gd name="T28" fmla="*/ 0 w 1158"/>
                <a:gd name="T29" fmla="*/ 0 h 259"/>
                <a:gd name="T30" fmla="*/ 0 w 1158"/>
                <a:gd name="T31" fmla="*/ 0 h 259"/>
                <a:gd name="T32" fmla="*/ 0 w 1158"/>
                <a:gd name="T33" fmla="*/ 0 h 259"/>
                <a:gd name="T34" fmla="*/ 0 w 1158"/>
                <a:gd name="T35" fmla="*/ 0 h 259"/>
                <a:gd name="T36" fmla="*/ 0 w 1158"/>
                <a:gd name="T37" fmla="*/ 0 h 259"/>
                <a:gd name="T38" fmla="*/ 0 w 1158"/>
                <a:gd name="T39" fmla="*/ 0 h 259"/>
                <a:gd name="T40" fmla="*/ 0 w 1158"/>
                <a:gd name="T41" fmla="*/ 0 h 259"/>
                <a:gd name="T42" fmla="*/ 0 w 1158"/>
                <a:gd name="T43" fmla="*/ 0 h 259"/>
                <a:gd name="T44" fmla="*/ 0 w 1158"/>
                <a:gd name="T45" fmla="*/ 0 h 259"/>
                <a:gd name="T46" fmla="*/ 0 w 1158"/>
                <a:gd name="T47" fmla="*/ 0 h 259"/>
                <a:gd name="T48" fmla="*/ 0 w 1158"/>
                <a:gd name="T49" fmla="*/ 0 h 259"/>
                <a:gd name="T50" fmla="*/ 0 w 1158"/>
                <a:gd name="T51" fmla="*/ 0 h 259"/>
                <a:gd name="T52" fmla="*/ 0 w 1158"/>
                <a:gd name="T53" fmla="*/ 0 h 259"/>
                <a:gd name="T54" fmla="*/ 0 w 1158"/>
                <a:gd name="T55" fmla="*/ 0 h 259"/>
                <a:gd name="T56" fmla="*/ 0 w 1158"/>
                <a:gd name="T57" fmla="*/ 0 h 259"/>
                <a:gd name="T58" fmla="*/ 0 w 1158"/>
                <a:gd name="T59" fmla="*/ 0 h 259"/>
                <a:gd name="T60" fmla="*/ 0 w 1158"/>
                <a:gd name="T61" fmla="*/ 0 h 259"/>
                <a:gd name="T62" fmla="*/ 0 w 1158"/>
                <a:gd name="T63" fmla="*/ 0 h 259"/>
                <a:gd name="T64" fmla="*/ 0 w 1158"/>
                <a:gd name="T65" fmla="*/ 0 h 259"/>
                <a:gd name="T66" fmla="*/ 0 w 1158"/>
                <a:gd name="T67" fmla="*/ 0 h 259"/>
                <a:gd name="T68" fmla="*/ 0 w 1158"/>
                <a:gd name="T69" fmla="*/ 0 h 259"/>
                <a:gd name="T70" fmla="*/ 0 w 1158"/>
                <a:gd name="T71" fmla="*/ 0 h 2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58"/>
                <a:gd name="T109" fmla="*/ 0 h 259"/>
                <a:gd name="T110" fmla="*/ 1158 w 1158"/>
                <a:gd name="T111" fmla="*/ 259 h 2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58" h="259">
                  <a:moveTo>
                    <a:pt x="13" y="136"/>
                  </a:moveTo>
                  <a:lnTo>
                    <a:pt x="55" y="191"/>
                  </a:lnTo>
                  <a:lnTo>
                    <a:pt x="96" y="218"/>
                  </a:lnTo>
                  <a:lnTo>
                    <a:pt x="151" y="218"/>
                  </a:lnTo>
                  <a:lnTo>
                    <a:pt x="192" y="204"/>
                  </a:lnTo>
                  <a:lnTo>
                    <a:pt x="164" y="68"/>
                  </a:lnTo>
                  <a:lnTo>
                    <a:pt x="205" y="68"/>
                  </a:lnTo>
                  <a:lnTo>
                    <a:pt x="219" y="191"/>
                  </a:lnTo>
                  <a:lnTo>
                    <a:pt x="260" y="204"/>
                  </a:lnTo>
                  <a:lnTo>
                    <a:pt x="328" y="218"/>
                  </a:lnTo>
                  <a:lnTo>
                    <a:pt x="423" y="218"/>
                  </a:lnTo>
                  <a:lnTo>
                    <a:pt x="451" y="204"/>
                  </a:lnTo>
                  <a:lnTo>
                    <a:pt x="451" y="177"/>
                  </a:lnTo>
                  <a:lnTo>
                    <a:pt x="436" y="108"/>
                  </a:lnTo>
                  <a:lnTo>
                    <a:pt x="423" y="68"/>
                  </a:lnTo>
                  <a:lnTo>
                    <a:pt x="464" y="68"/>
                  </a:lnTo>
                  <a:lnTo>
                    <a:pt x="451" y="95"/>
                  </a:lnTo>
                  <a:lnTo>
                    <a:pt x="464" y="136"/>
                  </a:lnTo>
                  <a:lnTo>
                    <a:pt x="478" y="177"/>
                  </a:lnTo>
                  <a:lnTo>
                    <a:pt x="491" y="191"/>
                  </a:lnTo>
                  <a:lnTo>
                    <a:pt x="546" y="204"/>
                  </a:lnTo>
                  <a:lnTo>
                    <a:pt x="694" y="191"/>
                  </a:lnTo>
                  <a:lnTo>
                    <a:pt x="709" y="177"/>
                  </a:lnTo>
                  <a:lnTo>
                    <a:pt x="709" y="108"/>
                  </a:lnTo>
                  <a:lnTo>
                    <a:pt x="694" y="13"/>
                  </a:lnTo>
                  <a:lnTo>
                    <a:pt x="709" y="0"/>
                  </a:lnTo>
                  <a:lnTo>
                    <a:pt x="736" y="81"/>
                  </a:lnTo>
                  <a:lnTo>
                    <a:pt x="749" y="123"/>
                  </a:lnTo>
                  <a:lnTo>
                    <a:pt x="749" y="177"/>
                  </a:lnTo>
                  <a:lnTo>
                    <a:pt x="790" y="177"/>
                  </a:lnTo>
                  <a:lnTo>
                    <a:pt x="818" y="177"/>
                  </a:lnTo>
                  <a:lnTo>
                    <a:pt x="886" y="177"/>
                  </a:lnTo>
                  <a:lnTo>
                    <a:pt x="941" y="177"/>
                  </a:lnTo>
                  <a:lnTo>
                    <a:pt x="954" y="149"/>
                  </a:lnTo>
                  <a:lnTo>
                    <a:pt x="968" y="95"/>
                  </a:lnTo>
                  <a:lnTo>
                    <a:pt x="954" y="13"/>
                  </a:lnTo>
                  <a:lnTo>
                    <a:pt x="994" y="13"/>
                  </a:lnTo>
                  <a:lnTo>
                    <a:pt x="994" y="40"/>
                  </a:lnTo>
                  <a:lnTo>
                    <a:pt x="994" y="68"/>
                  </a:lnTo>
                  <a:lnTo>
                    <a:pt x="994" y="108"/>
                  </a:lnTo>
                  <a:lnTo>
                    <a:pt x="981" y="163"/>
                  </a:lnTo>
                  <a:lnTo>
                    <a:pt x="994" y="177"/>
                  </a:lnTo>
                  <a:lnTo>
                    <a:pt x="1022" y="191"/>
                  </a:lnTo>
                  <a:lnTo>
                    <a:pt x="1049" y="191"/>
                  </a:lnTo>
                  <a:lnTo>
                    <a:pt x="1090" y="191"/>
                  </a:lnTo>
                  <a:lnTo>
                    <a:pt x="1158" y="177"/>
                  </a:lnTo>
                  <a:lnTo>
                    <a:pt x="1077" y="231"/>
                  </a:lnTo>
                  <a:lnTo>
                    <a:pt x="1009" y="218"/>
                  </a:lnTo>
                  <a:lnTo>
                    <a:pt x="968" y="204"/>
                  </a:lnTo>
                  <a:lnTo>
                    <a:pt x="926" y="218"/>
                  </a:lnTo>
                  <a:lnTo>
                    <a:pt x="845" y="218"/>
                  </a:lnTo>
                  <a:lnTo>
                    <a:pt x="777" y="218"/>
                  </a:lnTo>
                  <a:lnTo>
                    <a:pt x="722" y="218"/>
                  </a:lnTo>
                  <a:lnTo>
                    <a:pt x="667" y="231"/>
                  </a:lnTo>
                  <a:lnTo>
                    <a:pt x="626" y="231"/>
                  </a:lnTo>
                  <a:lnTo>
                    <a:pt x="613" y="231"/>
                  </a:lnTo>
                  <a:lnTo>
                    <a:pt x="574" y="231"/>
                  </a:lnTo>
                  <a:lnTo>
                    <a:pt x="532" y="231"/>
                  </a:lnTo>
                  <a:lnTo>
                    <a:pt x="505" y="231"/>
                  </a:lnTo>
                  <a:lnTo>
                    <a:pt x="478" y="245"/>
                  </a:lnTo>
                  <a:lnTo>
                    <a:pt x="451" y="245"/>
                  </a:lnTo>
                  <a:lnTo>
                    <a:pt x="410" y="259"/>
                  </a:lnTo>
                  <a:lnTo>
                    <a:pt x="273" y="259"/>
                  </a:lnTo>
                  <a:lnTo>
                    <a:pt x="260" y="245"/>
                  </a:lnTo>
                  <a:lnTo>
                    <a:pt x="192" y="245"/>
                  </a:lnTo>
                  <a:lnTo>
                    <a:pt x="137" y="259"/>
                  </a:lnTo>
                  <a:lnTo>
                    <a:pt x="83" y="259"/>
                  </a:lnTo>
                  <a:lnTo>
                    <a:pt x="41" y="218"/>
                  </a:lnTo>
                  <a:lnTo>
                    <a:pt x="28" y="204"/>
                  </a:lnTo>
                  <a:lnTo>
                    <a:pt x="13" y="177"/>
                  </a:lnTo>
                  <a:lnTo>
                    <a:pt x="0" y="163"/>
                  </a:lnTo>
                  <a:lnTo>
                    <a:pt x="13" y="136"/>
                  </a:lnTo>
                </a:path>
              </a:pathLst>
            </a:custGeom>
            <a:noFill/>
            <a:ln w="0">
              <a:solidFill>
                <a:srgbClr val="000000"/>
              </a:solidFill>
              <a:round/>
              <a:headEnd/>
              <a:tailEnd/>
            </a:ln>
          </p:spPr>
          <p:txBody>
            <a:bodyPr/>
            <a:lstStyle/>
            <a:p>
              <a:endParaRPr lang="en-US"/>
            </a:p>
          </p:txBody>
        </p:sp>
        <p:sp>
          <p:nvSpPr>
            <p:cNvPr id="23639" name="Freeform 86"/>
            <p:cNvSpPr>
              <a:spLocks/>
            </p:cNvSpPr>
            <p:nvPr/>
          </p:nvSpPr>
          <p:spPr bwMode="auto">
            <a:xfrm>
              <a:off x="1542" y="2970"/>
              <a:ext cx="109" cy="86"/>
            </a:xfrm>
            <a:custGeom>
              <a:avLst/>
              <a:gdLst>
                <a:gd name="T0" fmla="*/ 0 w 327"/>
                <a:gd name="T1" fmla="*/ 0 h 259"/>
                <a:gd name="T2" fmla="*/ 0 w 327"/>
                <a:gd name="T3" fmla="*/ 0 h 259"/>
                <a:gd name="T4" fmla="*/ 0 w 327"/>
                <a:gd name="T5" fmla="*/ 0 h 259"/>
                <a:gd name="T6" fmla="*/ 0 w 327"/>
                <a:gd name="T7" fmla="*/ 0 h 259"/>
                <a:gd name="T8" fmla="*/ 0 w 327"/>
                <a:gd name="T9" fmla="*/ 0 h 259"/>
                <a:gd name="T10" fmla="*/ 0 w 327"/>
                <a:gd name="T11" fmla="*/ 0 h 259"/>
                <a:gd name="T12" fmla="*/ 0 w 327"/>
                <a:gd name="T13" fmla="*/ 0 h 259"/>
                <a:gd name="T14" fmla="*/ 0 w 327"/>
                <a:gd name="T15" fmla="*/ 0 h 259"/>
                <a:gd name="T16" fmla="*/ 0 w 327"/>
                <a:gd name="T17" fmla="*/ 0 h 259"/>
                <a:gd name="T18" fmla="*/ 0 w 327"/>
                <a:gd name="T19" fmla="*/ 0 h 259"/>
                <a:gd name="T20" fmla="*/ 0 w 327"/>
                <a:gd name="T21" fmla="*/ 0 h 259"/>
                <a:gd name="T22" fmla="*/ 0 w 327"/>
                <a:gd name="T23" fmla="*/ 0 h 259"/>
                <a:gd name="T24" fmla="*/ 0 w 327"/>
                <a:gd name="T25" fmla="*/ 0 h 259"/>
                <a:gd name="T26" fmla="*/ 0 w 327"/>
                <a:gd name="T27" fmla="*/ 0 h 259"/>
                <a:gd name="T28" fmla="*/ 0 w 327"/>
                <a:gd name="T29" fmla="*/ 0 h 259"/>
                <a:gd name="T30" fmla="*/ 0 w 327"/>
                <a:gd name="T31" fmla="*/ 0 h 259"/>
                <a:gd name="T32" fmla="*/ 0 w 327"/>
                <a:gd name="T33" fmla="*/ 0 h 259"/>
                <a:gd name="T34" fmla="*/ 0 w 327"/>
                <a:gd name="T35" fmla="*/ 0 h 259"/>
                <a:gd name="T36" fmla="*/ 0 w 327"/>
                <a:gd name="T37" fmla="*/ 0 h 259"/>
                <a:gd name="T38" fmla="*/ 0 w 327"/>
                <a:gd name="T39" fmla="*/ 0 h 259"/>
                <a:gd name="T40" fmla="*/ 0 w 327"/>
                <a:gd name="T41" fmla="*/ 0 h 259"/>
                <a:gd name="T42" fmla="*/ 0 w 327"/>
                <a:gd name="T43" fmla="*/ 0 h 2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
                <a:gd name="T67" fmla="*/ 0 h 259"/>
                <a:gd name="T68" fmla="*/ 327 w 327"/>
                <a:gd name="T69" fmla="*/ 259 h 2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 h="259">
                  <a:moveTo>
                    <a:pt x="14" y="246"/>
                  </a:moveTo>
                  <a:lnTo>
                    <a:pt x="14" y="233"/>
                  </a:lnTo>
                  <a:lnTo>
                    <a:pt x="27" y="163"/>
                  </a:lnTo>
                  <a:lnTo>
                    <a:pt x="55" y="123"/>
                  </a:lnTo>
                  <a:lnTo>
                    <a:pt x="82" y="82"/>
                  </a:lnTo>
                  <a:lnTo>
                    <a:pt x="137" y="42"/>
                  </a:lnTo>
                  <a:lnTo>
                    <a:pt x="191" y="27"/>
                  </a:lnTo>
                  <a:lnTo>
                    <a:pt x="273" y="27"/>
                  </a:lnTo>
                  <a:lnTo>
                    <a:pt x="327" y="27"/>
                  </a:lnTo>
                  <a:lnTo>
                    <a:pt x="327" y="14"/>
                  </a:lnTo>
                  <a:lnTo>
                    <a:pt x="314" y="0"/>
                  </a:lnTo>
                  <a:lnTo>
                    <a:pt x="246" y="0"/>
                  </a:lnTo>
                  <a:lnTo>
                    <a:pt x="163" y="14"/>
                  </a:lnTo>
                  <a:lnTo>
                    <a:pt x="110" y="27"/>
                  </a:lnTo>
                  <a:lnTo>
                    <a:pt x="68" y="55"/>
                  </a:lnTo>
                  <a:lnTo>
                    <a:pt x="41" y="82"/>
                  </a:lnTo>
                  <a:lnTo>
                    <a:pt x="14" y="123"/>
                  </a:lnTo>
                  <a:lnTo>
                    <a:pt x="0" y="150"/>
                  </a:lnTo>
                  <a:lnTo>
                    <a:pt x="0" y="191"/>
                  </a:lnTo>
                  <a:lnTo>
                    <a:pt x="0" y="233"/>
                  </a:lnTo>
                  <a:lnTo>
                    <a:pt x="0" y="259"/>
                  </a:lnTo>
                  <a:lnTo>
                    <a:pt x="14" y="246"/>
                  </a:lnTo>
                  <a:close/>
                </a:path>
              </a:pathLst>
            </a:custGeom>
            <a:solidFill>
              <a:srgbClr val="0E0D0D"/>
            </a:solidFill>
            <a:ln w="9525">
              <a:noFill/>
              <a:round/>
              <a:headEnd/>
              <a:tailEnd/>
            </a:ln>
          </p:spPr>
          <p:txBody>
            <a:bodyPr/>
            <a:lstStyle/>
            <a:p>
              <a:endParaRPr lang="en-US"/>
            </a:p>
          </p:txBody>
        </p:sp>
        <p:sp>
          <p:nvSpPr>
            <p:cNvPr id="23640" name="Freeform 87"/>
            <p:cNvSpPr>
              <a:spLocks/>
            </p:cNvSpPr>
            <p:nvPr/>
          </p:nvSpPr>
          <p:spPr bwMode="auto">
            <a:xfrm>
              <a:off x="1542" y="2970"/>
              <a:ext cx="109" cy="86"/>
            </a:xfrm>
            <a:custGeom>
              <a:avLst/>
              <a:gdLst>
                <a:gd name="T0" fmla="*/ 0 w 327"/>
                <a:gd name="T1" fmla="*/ 0 h 259"/>
                <a:gd name="T2" fmla="*/ 0 w 327"/>
                <a:gd name="T3" fmla="*/ 0 h 259"/>
                <a:gd name="T4" fmla="*/ 0 w 327"/>
                <a:gd name="T5" fmla="*/ 0 h 259"/>
                <a:gd name="T6" fmla="*/ 0 w 327"/>
                <a:gd name="T7" fmla="*/ 0 h 259"/>
                <a:gd name="T8" fmla="*/ 0 w 327"/>
                <a:gd name="T9" fmla="*/ 0 h 259"/>
                <a:gd name="T10" fmla="*/ 0 w 327"/>
                <a:gd name="T11" fmla="*/ 0 h 259"/>
                <a:gd name="T12" fmla="*/ 0 w 327"/>
                <a:gd name="T13" fmla="*/ 0 h 259"/>
                <a:gd name="T14" fmla="*/ 0 w 327"/>
                <a:gd name="T15" fmla="*/ 0 h 259"/>
                <a:gd name="T16" fmla="*/ 0 w 327"/>
                <a:gd name="T17" fmla="*/ 0 h 259"/>
                <a:gd name="T18" fmla="*/ 0 w 327"/>
                <a:gd name="T19" fmla="*/ 0 h 259"/>
                <a:gd name="T20" fmla="*/ 0 w 327"/>
                <a:gd name="T21" fmla="*/ 0 h 259"/>
                <a:gd name="T22" fmla="*/ 0 w 327"/>
                <a:gd name="T23" fmla="*/ 0 h 259"/>
                <a:gd name="T24" fmla="*/ 0 w 327"/>
                <a:gd name="T25" fmla="*/ 0 h 259"/>
                <a:gd name="T26" fmla="*/ 0 w 327"/>
                <a:gd name="T27" fmla="*/ 0 h 259"/>
                <a:gd name="T28" fmla="*/ 0 w 327"/>
                <a:gd name="T29" fmla="*/ 0 h 259"/>
                <a:gd name="T30" fmla="*/ 0 w 327"/>
                <a:gd name="T31" fmla="*/ 0 h 259"/>
                <a:gd name="T32" fmla="*/ 0 w 327"/>
                <a:gd name="T33" fmla="*/ 0 h 259"/>
                <a:gd name="T34" fmla="*/ 0 w 327"/>
                <a:gd name="T35" fmla="*/ 0 h 259"/>
                <a:gd name="T36" fmla="*/ 0 w 327"/>
                <a:gd name="T37" fmla="*/ 0 h 259"/>
                <a:gd name="T38" fmla="*/ 0 w 327"/>
                <a:gd name="T39" fmla="*/ 0 h 259"/>
                <a:gd name="T40" fmla="*/ 0 w 327"/>
                <a:gd name="T41" fmla="*/ 0 h 259"/>
                <a:gd name="T42" fmla="*/ 0 w 327"/>
                <a:gd name="T43" fmla="*/ 0 h 2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
                <a:gd name="T67" fmla="*/ 0 h 259"/>
                <a:gd name="T68" fmla="*/ 327 w 327"/>
                <a:gd name="T69" fmla="*/ 259 h 2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 h="259">
                  <a:moveTo>
                    <a:pt x="14" y="246"/>
                  </a:moveTo>
                  <a:lnTo>
                    <a:pt x="14" y="233"/>
                  </a:lnTo>
                  <a:lnTo>
                    <a:pt x="27" y="163"/>
                  </a:lnTo>
                  <a:lnTo>
                    <a:pt x="55" y="123"/>
                  </a:lnTo>
                  <a:lnTo>
                    <a:pt x="82" y="82"/>
                  </a:lnTo>
                  <a:lnTo>
                    <a:pt x="137" y="42"/>
                  </a:lnTo>
                  <a:lnTo>
                    <a:pt x="191" y="27"/>
                  </a:lnTo>
                  <a:lnTo>
                    <a:pt x="273" y="27"/>
                  </a:lnTo>
                  <a:lnTo>
                    <a:pt x="327" y="27"/>
                  </a:lnTo>
                  <a:lnTo>
                    <a:pt x="327" y="14"/>
                  </a:lnTo>
                  <a:lnTo>
                    <a:pt x="314" y="0"/>
                  </a:lnTo>
                  <a:lnTo>
                    <a:pt x="246" y="0"/>
                  </a:lnTo>
                  <a:lnTo>
                    <a:pt x="163" y="14"/>
                  </a:lnTo>
                  <a:lnTo>
                    <a:pt x="110" y="27"/>
                  </a:lnTo>
                  <a:lnTo>
                    <a:pt x="68" y="55"/>
                  </a:lnTo>
                  <a:lnTo>
                    <a:pt x="41" y="82"/>
                  </a:lnTo>
                  <a:lnTo>
                    <a:pt x="14" y="123"/>
                  </a:lnTo>
                  <a:lnTo>
                    <a:pt x="0" y="150"/>
                  </a:lnTo>
                  <a:lnTo>
                    <a:pt x="0" y="191"/>
                  </a:lnTo>
                  <a:lnTo>
                    <a:pt x="0" y="233"/>
                  </a:lnTo>
                  <a:lnTo>
                    <a:pt x="0" y="259"/>
                  </a:lnTo>
                  <a:lnTo>
                    <a:pt x="14" y="246"/>
                  </a:lnTo>
                </a:path>
              </a:pathLst>
            </a:custGeom>
            <a:noFill/>
            <a:ln w="0">
              <a:solidFill>
                <a:srgbClr val="000000"/>
              </a:solidFill>
              <a:round/>
              <a:headEnd/>
              <a:tailEnd/>
            </a:ln>
          </p:spPr>
          <p:txBody>
            <a:bodyPr/>
            <a:lstStyle/>
            <a:p>
              <a:endParaRPr lang="en-US"/>
            </a:p>
          </p:txBody>
        </p:sp>
        <p:sp>
          <p:nvSpPr>
            <p:cNvPr id="23641" name="Freeform 88"/>
            <p:cNvSpPr>
              <a:spLocks/>
            </p:cNvSpPr>
            <p:nvPr/>
          </p:nvSpPr>
          <p:spPr bwMode="auto">
            <a:xfrm>
              <a:off x="1542" y="2970"/>
              <a:ext cx="109" cy="86"/>
            </a:xfrm>
            <a:custGeom>
              <a:avLst/>
              <a:gdLst>
                <a:gd name="T0" fmla="*/ 0 w 327"/>
                <a:gd name="T1" fmla="*/ 0 h 259"/>
                <a:gd name="T2" fmla="*/ 0 w 327"/>
                <a:gd name="T3" fmla="*/ 0 h 259"/>
                <a:gd name="T4" fmla="*/ 0 w 327"/>
                <a:gd name="T5" fmla="*/ 0 h 259"/>
                <a:gd name="T6" fmla="*/ 0 w 327"/>
                <a:gd name="T7" fmla="*/ 0 h 259"/>
                <a:gd name="T8" fmla="*/ 0 w 327"/>
                <a:gd name="T9" fmla="*/ 0 h 259"/>
                <a:gd name="T10" fmla="*/ 0 w 327"/>
                <a:gd name="T11" fmla="*/ 0 h 259"/>
                <a:gd name="T12" fmla="*/ 0 w 327"/>
                <a:gd name="T13" fmla="*/ 0 h 259"/>
                <a:gd name="T14" fmla="*/ 0 w 327"/>
                <a:gd name="T15" fmla="*/ 0 h 259"/>
                <a:gd name="T16" fmla="*/ 0 w 327"/>
                <a:gd name="T17" fmla="*/ 0 h 259"/>
                <a:gd name="T18" fmla="*/ 0 w 327"/>
                <a:gd name="T19" fmla="*/ 0 h 259"/>
                <a:gd name="T20" fmla="*/ 0 w 327"/>
                <a:gd name="T21" fmla="*/ 0 h 259"/>
                <a:gd name="T22" fmla="*/ 0 w 327"/>
                <a:gd name="T23" fmla="*/ 0 h 259"/>
                <a:gd name="T24" fmla="*/ 0 w 327"/>
                <a:gd name="T25" fmla="*/ 0 h 259"/>
                <a:gd name="T26" fmla="*/ 0 w 327"/>
                <a:gd name="T27" fmla="*/ 0 h 259"/>
                <a:gd name="T28" fmla="*/ 0 w 327"/>
                <a:gd name="T29" fmla="*/ 0 h 259"/>
                <a:gd name="T30" fmla="*/ 0 w 327"/>
                <a:gd name="T31" fmla="*/ 0 h 259"/>
                <a:gd name="T32" fmla="*/ 0 w 327"/>
                <a:gd name="T33" fmla="*/ 0 h 259"/>
                <a:gd name="T34" fmla="*/ 0 w 327"/>
                <a:gd name="T35" fmla="*/ 0 h 259"/>
                <a:gd name="T36" fmla="*/ 0 w 327"/>
                <a:gd name="T37" fmla="*/ 0 h 259"/>
                <a:gd name="T38" fmla="*/ 0 w 327"/>
                <a:gd name="T39" fmla="*/ 0 h 259"/>
                <a:gd name="T40" fmla="*/ 0 w 327"/>
                <a:gd name="T41" fmla="*/ 0 h 259"/>
                <a:gd name="T42" fmla="*/ 0 w 327"/>
                <a:gd name="T43" fmla="*/ 0 h 2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7"/>
                <a:gd name="T67" fmla="*/ 0 h 259"/>
                <a:gd name="T68" fmla="*/ 327 w 327"/>
                <a:gd name="T69" fmla="*/ 259 h 2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7" h="259">
                  <a:moveTo>
                    <a:pt x="14" y="246"/>
                  </a:moveTo>
                  <a:lnTo>
                    <a:pt x="14" y="233"/>
                  </a:lnTo>
                  <a:lnTo>
                    <a:pt x="27" y="163"/>
                  </a:lnTo>
                  <a:lnTo>
                    <a:pt x="55" y="123"/>
                  </a:lnTo>
                  <a:lnTo>
                    <a:pt x="82" y="82"/>
                  </a:lnTo>
                  <a:lnTo>
                    <a:pt x="137" y="42"/>
                  </a:lnTo>
                  <a:lnTo>
                    <a:pt x="191" y="27"/>
                  </a:lnTo>
                  <a:lnTo>
                    <a:pt x="273" y="27"/>
                  </a:lnTo>
                  <a:lnTo>
                    <a:pt x="327" y="27"/>
                  </a:lnTo>
                  <a:lnTo>
                    <a:pt x="327" y="14"/>
                  </a:lnTo>
                  <a:lnTo>
                    <a:pt x="314" y="0"/>
                  </a:lnTo>
                  <a:lnTo>
                    <a:pt x="246" y="0"/>
                  </a:lnTo>
                  <a:lnTo>
                    <a:pt x="163" y="14"/>
                  </a:lnTo>
                  <a:lnTo>
                    <a:pt x="110" y="27"/>
                  </a:lnTo>
                  <a:lnTo>
                    <a:pt x="68" y="55"/>
                  </a:lnTo>
                  <a:lnTo>
                    <a:pt x="41" y="82"/>
                  </a:lnTo>
                  <a:lnTo>
                    <a:pt x="14" y="123"/>
                  </a:lnTo>
                  <a:lnTo>
                    <a:pt x="0" y="150"/>
                  </a:lnTo>
                  <a:lnTo>
                    <a:pt x="0" y="191"/>
                  </a:lnTo>
                  <a:lnTo>
                    <a:pt x="0" y="233"/>
                  </a:lnTo>
                  <a:lnTo>
                    <a:pt x="0" y="259"/>
                  </a:lnTo>
                  <a:lnTo>
                    <a:pt x="14" y="246"/>
                  </a:lnTo>
                </a:path>
              </a:pathLst>
            </a:custGeom>
            <a:noFill/>
            <a:ln w="0">
              <a:solidFill>
                <a:srgbClr val="000000"/>
              </a:solidFill>
              <a:round/>
              <a:headEnd/>
              <a:tailEnd/>
            </a:ln>
          </p:spPr>
          <p:txBody>
            <a:bodyPr/>
            <a:lstStyle/>
            <a:p>
              <a:endParaRPr lang="en-US"/>
            </a:p>
          </p:txBody>
        </p:sp>
        <p:sp>
          <p:nvSpPr>
            <p:cNvPr id="23642" name="Freeform 89"/>
            <p:cNvSpPr>
              <a:spLocks/>
            </p:cNvSpPr>
            <p:nvPr/>
          </p:nvSpPr>
          <p:spPr bwMode="auto">
            <a:xfrm>
              <a:off x="1869" y="3315"/>
              <a:ext cx="264" cy="263"/>
            </a:xfrm>
            <a:custGeom>
              <a:avLst/>
              <a:gdLst>
                <a:gd name="T0" fmla="*/ 0 w 791"/>
                <a:gd name="T1" fmla="*/ 0 h 791"/>
                <a:gd name="T2" fmla="*/ 0 w 791"/>
                <a:gd name="T3" fmla="*/ 0 h 791"/>
                <a:gd name="T4" fmla="*/ 0 w 791"/>
                <a:gd name="T5" fmla="*/ 0 h 791"/>
                <a:gd name="T6" fmla="*/ 0 w 791"/>
                <a:gd name="T7" fmla="*/ 0 h 791"/>
                <a:gd name="T8" fmla="*/ 0 w 791"/>
                <a:gd name="T9" fmla="*/ 0 h 791"/>
                <a:gd name="T10" fmla="*/ 0 w 791"/>
                <a:gd name="T11" fmla="*/ 0 h 791"/>
                <a:gd name="T12" fmla="*/ 0 w 791"/>
                <a:gd name="T13" fmla="*/ 0 h 791"/>
                <a:gd name="T14" fmla="*/ 0 w 791"/>
                <a:gd name="T15" fmla="*/ 0 h 791"/>
                <a:gd name="T16" fmla="*/ 0 w 791"/>
                <a:gd name="T17" fmla="*/ 0 h 791"/>
                <a:gd name="T18" fmla="*/ 0 w 791"/>
                <a:gd name="T19" fmla="*/ 0 h 791"/>
                <a:gd name="T20" fmla="*/ 0 w 791"/>
                <a:gd name="T21" fmla="*/ 0 h 791"/>
                <a:gd name="T22" fmla="*/ 0 w 791"/>
                <a:gd name="T23" fmla="*/ 0 h 791"/>
                <a:gd name="T24" fmla="*/ 0 w 791"/>
                <a:gd name="T25" fmla="*/ 0 h 791"/>
                <a:gd name="T26" fmla="*/ 0 w 791"/>
                <a:gd name="T27" fmla="*/ 0 h 791"/>
                <a:gd name="T28" fmla="*/ 0 w 791"/>
                <a:gd name="T29" fmla="*/ 0 h 791"/>
                <a:gd name="T30" fmla="*/ 0 w 791"/>
                <a:gd name="T31" fmla="*/ 0 h 791"/>
                <a:gd name="T32" fmla="*/ 0 w 791"/>
                <a:gd name="T33" fmla="*/ 0 h 791"/>
                <a:gd name="T34" fmla="*/ 0 w 791"/>
                <a:gd name="T35" fmla="*/ 0 h 791"/>
                <a:gd name="T36" fmla="*/ 0 w 791"/>
                <a:gd name="T37" fmla="*/ 0 h 791"/>
                <a:gd name="T38" fmla="*/ 0 w 791"/>
                <a:gd name="T39" fmla="*/ 0 h 791"/>
                <a:gd name="T40" fmla="*/ 0 w 791"/>
                <a:gd name="T41" fmla="*/ 0 h 791"/>
                <a:gd name="T42" fmla="*/ 0 w 791"/>
                <a:gd name="T43" fmla="*/ 0 h 791"/>
                <a:gd name="T44" fmla="*/ 0 w 791"/>
                <a:gd name="T45" fmla="*/ 0 h 791"/>
                <a:gd name="T46" fmla="*/ 0 w 791"/>
                <a:gd name="T47" fmla="*/ 0 h 791"/>
                <a:gd name="T48" fmla="*/ 0 w 791"/>
                <a:gd name="T49" fmla="*/ 0 h 791"/>
                <a:gd name="T50" fmla="*/ 0 w 791"/>
                <a:gd name="T51" fmla="*/ 0 h 791"/>
                <a:gd name="T52" fmla="*/ 0 w 791"/>
                <a:gd name="T53" fmla="*/ 0 h 791"/>
                <a:gd name="T54" fmla="*/ 0 w 791"/>
                <a:gd name="T55" fmla="*/ 0 h 791"/>
                <a:gd name="T56" fmla="*/ 0 w 791"/>
                <a:gd name="T57" fmla="*/ 0 h 791"/>
                <a:gd name="T58" fmla="*/ 0 w 791"/>
                <a:gd name="T59" fmla="*/ 0 h 791"/>
                <a:gd name="T60" fmla="*/ 0 w 791"/>
                <a:gd name="T61" fmla="*/ 0 h 791"/>
                <a:gd name="T62" fmla="*/ 0 w 791"/>
                <a:gd name="T63" fmla="*/ 0 h 791"/>
                <a:gd name="T64" fmla="*/ 0 w 791"/>
                <a:gd name="T65" fmla="*/ 0 h 791"/>
                <a:gd name="T66" fmla="*/ 0 w 791"/>
                <a:gd name="T67" fmla="*/ 0 h 791"/>
                <a:gd name="T68" fmla="*/ 0 w 791"/>
                <a:gd name="T69" fmla="*/ 0 h 791"/>
                <a:gd name="T70" fmla="*/ 0 w 791"/>
                <a:gd name="T71" fmla="*/ 0 h 791"/>
                <a:gd name="T72" fmla="*/ 0 w 791"/>
                <a:gd name="T73" fmla="*/ 0 h 791"/>
                <a:gd name="T74" fmla="*/ 0 w 791"/>
                <a:gd name="T75" fmla="*/ 0 h 791"/>
                <a:gd name="T76" fmla="*/ 0 w 791"/>
                <a:gd name="T77" fmla="*/ 0 h 791"/>
                <a:gd name="T78" fmla="*/ 0 w 791"/>
                <a:gd name="T79" fmla="*/ 0 h 791"/>
                <a:gd name="T80" fmla="*/ 0 w 791"/>
                <a:gd name="T81" fmla="*/ 0 h 791"/>
                <a:gd name="T82" fmla="*/ 0 w 791"/>
                <a:gd name="T83" fmla="*/ 0 h 791"/>
                <a:gd name="T84" fmla="*/ 0 w 791"/>
                <a:gd name="T85" fmla="*/ 0 h 791"/>
                <a:gd name="T86" fmla="*/ 0 w 791"/>
                <a:gd name="T87" fmla="*/ 0 h 791"/>
                <a:gd name="T88" fmla="*/ 0 w 791"/>
                <a:gd name="T89" fmla="*/ 0 h 791"/>
                <a:gd name="T90" fmla="*/ 0 w 791"/>
                <a:gd name="T91" fmla="*/ 0 h 791"/>
                <a:gd name="T92" fmla="*/ 0 w 791"/>
                <a:gd name="T93" fmla="*/ 0 h 791"/>
                <a:gd name="T94" fmla="*/ 0 w 791"/>
                <a:gd name="T95" fmla="*/ 0 h 791"/>
                <a:gd name="T96" fmla="*/ 0 w 791"/>
                <a:gd name="T97" fmla="*/ 0 h 791"/>
                <a:gd name="T98" fmla="*/ 0 w 791"/>
                <a:gd name="T99" fmla="*/ 0 h 7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1"/>
                <a:gd name="T151" fmla="*/ 0 h 791"/>
                <a:gd name="T152" fmla="*/ 791 w 791"/>
                <a:gd name="T153" fmla="*/ 791 h 7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1" h="791">
                  <a:moveTo>
                    <a:pt x="0" y="28"/>
                  </a:moveTo>
                  <a:lnTo>
                    <a:pt x="55" y="55"/>
                  </a:lnTo>
                  <a:lnTo>
                    <a:pt x="123" y="55"/>
                  </a:lnTo>
                  <a:lnTo>
                    <a:pt x="178" y="55"/>
                  </a:lnTo>
                  <a:lnTo>
                    <a:pt x="246" y="68"/>
                  </a:lnTo>
                  <a:lnTo>
                    <a:pt x="301" y="83"/>
                  </a:lnTo>
                  <a:lnTo>
                    <a:pt x="353" y="109"/>
                  </a:lnTo>
                  <a:lnTo>
                    <a:pt x="394" y="136"/>
                  </a:lnTo>
                  <a:lnTo>
                    <a:pt x="449" y="191"/>
                  </a:lnTo>
                  <a:lnTo>
                    <a:pt x="504" y="273"/>
                  </a:lnTo>
                  <a:lnTo>
                    <a:pt x="545" y="342"/>
                  </a:lnTo>
                  <a:lnTo>
                    <a:pt x="558" y="383"/>
                  </a:lnTo>
                  <a:lnTo>
                    <a:pt x="572" y="436"/>
                  </a:lnTo>
                  <a:lnTo>
                    <a:pt x="600" y="491"/>
                  </a:lnTo>
                  <a:lnTo>
                    <a:pt x="627" y="532"/>
                  </a:lnTo>
                  <a:lnTo>
                    <a:pt x="668" y="546"/>
                  </a:lnTo>
                  <a:lnTo>
                    <a:pt x="721" y="559"/>
                  </a:lnTo>
                  <a:lnTo>
                    <a:pt x="736" y="600"/>
                  </a:lnTo>
                  <a:lnTo>
                    <a:pt x="721" y="642"/>
                  </a:lnTo>
                  <a:lnTo>
                    <a:pt x="708" y="682"/>
                  </a:lnTo>
                  <a:lnTo>
                    <a:pt x="681" y="723"/>
                  </a:lnTo>
                  <a:lnTo>
                    <a:pt x="653" y="723"/>
                  </a:lnTo>
                  <a:lnTo>
                    <a:pt x="558" y="751"/>
                  </a:lnTo>
                  <a:lnTo>
                    <a:pt x="627" y="791"/>
                  </a:lnTo>
                  <a:lnTo>
                    <a:pt x="681" y="778"/>
                  </a:lnTo>
                  <a:lnTo>
                    <a:pt x="721" y="737"/>
                  </a:lnTo>
                  <a:lnTo>
                    <a:pt x="749" y="723"/>
                  </a:lnTo>
                  <a:lnTo>
                    <a:pt x="776" y="682"/>
                  </a:lnTo>
                  <a:lnTo>
                    <a:pt x="776" y="642"/>
                  </a:lnTo>
                  <a:lnTo>
                    <a:pt x="791" y="600"/>
                  </a:lnTo>
                  <a:lnTo>
                    <a:pt x="791" y="559"/>
                  </a:lnTo>
                  <a:lnTo>
                    <a:pt x="776" y="532"/>
                  </a:lnTo>
                  <a:lnTo>
                    <a:pt x="749" y="491"/>
                  </a:lnTo>
                  <a:lnTo>
                    <a:pt x="708" y="491"/>
                  </a:lnTo>
                  <a:lnTo>
                    <a:pt x="653" y="464"/>
                  </a:lnTo>
                  <a:lnTo>
                    <a:pt x="600" y="368"/>
                  </a:lnTo>
                  <a:lnTo>
                    <a:pt x="572" y="260"/>
                  </a:lnTo>
                  <a:lnTo>
                    <a:pt x="545" y="219"/>
                  </a:lnTo>
                  <a:lnTo>
                    <a:pt x="504" y="151"/>
                  </a:lnTo>
                  <a:lnTo>
                    <a:pt x="490" y="123"/>
                  </a:lnTo>
                  <a:lnTo>
                    <a:pt x="421" y="68"/>
                  </a:lnTo>
                  <a:lnTo>
                    <a:pt x="394" y="55"/>
                  </a:lnTo>
                  <a:lnTo>
                    <a:pt x="353" y="41"/>
                  </a:lnTo>
                  <a:lnTo>
                    <a:pt x="301" y="15"/>
                  </a:lnTo>
                  <a:lnTo>
                    <a:pt x="232" y="0"/>
                  </a:lnTo>
                  <a:lnTo>
                    <a:pt x="191" y="0"/>
                  </a:lnTo>
                  <a:lnTo>
                    <a:pt x="150" y="0"/>
                  </a:lnTo>
                  <a:lnTo>
                    <a:pt x="95" y="0"/>
                  </a:lnTo>
                  <a:lnTo>
                    <a:pt x="42" y="15"/>
                  </a:lnTo>
                  <a:lnTo>
                    <a:pt x="0" y="28"/>
                  </a:lnTo>
                  <a:close/>
                </a:path>
              </a:pathLst>
            </a:custGeom>
            <a:solidFill>
              <a:srgbClr val="0E0D0D"/>
            </a:solidFill>
            <a:ln w="9525">
              <a:noFill/>
              <a:round/>
              <a:headEnd/>
              <a:tailEnd/>
            </a:ln>
          </p:spPr>
          <p:txBody>
            <a:bodyPr/>
            <a:lstStyle/>
            <a:p>
              <a:endParaRPr lang="en-US"/>
            </a:p>
          </p:txBody>
        </p:sp>
        <p:sp>
          <p:nvSpPr>
            <p:cNvPr id="23643" name="Freeform 90"/>
            <p:cNvSpPr>
              <a:spLocks/>
            </p:cNvSpPr>
            <p:nvPr/>
          </p:nvSpPr>
          <p:spPr bwMode="auto">
            <a:xfrm>
              <a:off x="1869" y="3315"/>
              <a:ext cx="264" cy="263"/>
            </a:xfrm>
            <a:custGeom>
              <a:avLst/>
              <a:gdLst>
                <a:gd name="T0" fmla="*/ 0 w 791"/>
                <a:gd name="T1" fmla="*/ 0 h 791"/>
                <a:gd name="T2" fmla="*/ 0 w 791"/>
                <a:gd name="T3" fmla="*/ 0 h 791"/>
                <a:gd name="T4" fmla="*/ 0 w 791"/>
                <a:gd name="T5" fmla="*/ 0 h 791"/>
                <a:gd name="T6" fmla="*/ 0 w 791"/>
                <a:gd name="T7" fmla="*/ 0 h 791"/>
                <a:gd name="T8" fmla="*/ 0 w 791"/>
                <a:gd name="T9" fmla="*/ 0 h 791"/>
                <a:gd name="T10" fmla="*/ 0 w 791"/>
                <a:gd name="T11" fmla="*/ 0 h 791"/>
                <a:gd name="T12" fmla="*/ 0 w 791"/>
                <a:gd name="T13" fmla="*/ 0 h 791"/>
                <a:gd name="T14" fmla="*/ 0 w 791"/>
                <a:gd name="T15" fmla="*/ 0 h 791"/>
                <a:gd name="T16" fmla="*/ 0 w 791"/>
                <a:gd name="T17" fmla="*/ 0 h 791"/>
                <a:gd name="T18" fmla="*/ 0 w 791"/>
                <a:gd name="T19" fmla="*/ 0 h 791"/>
                <a:gd name="T20" fmla="*/ 0 w 791"/>
                <a:gd name="T21" fmla="*/ 0 h 791"/>
                <a:gd name="T22" fmla="*/ 0 w 791"/>
                <a:gd name="T23" fmla="*/ 0 h 791"/>
                <a:gd name="T24" fmla="*/ 0 w 791"/>
                <a:gd name="T25" fmla="*/ 0 h 791"/>
                <a:gd name="T26" fmla="*/ 0 w 791"/>
                <a:gd name="T27" fmla="*/ 0 h 791"/>
                <a:gd name="T28" fmla="*/ 0 w 791"/>
                <a:gd name="T29" fmla="*/ 0 h 791"/>
                <a:gd name="T30" fmla="*/ 0 w 791"/>
                <a:gd name="T31" fmla="*/ 0 h 791"/>
                <a:gd name="T32" fmla="*/ 0 w 791"/>
                <a:gd name="T33" fmla="*/ 0 h 791"/>
                <a:gd name="T34" fmla="*/ 0 w 791"/>
                <a:gd name="T35" fmla="*/ 0 h 791"/>
                <a:gd name="T36" fmla="*/ 0 w 791"/>
                <a:gd name="T37" fmla="*/ 0 h 791"/>
                <a:gd name="T38" fmla="*/ 0 w 791"/>
                <a:gd name="T39" fmla="*/ 0 h 791"/>
                <a:gd name="T40" fmla="*/ 0 w 791"/>
                <a:gd name="T41" fmla="*/ 0 h 791"/>
                <a:gd name="T42" fmla="*/ 0 w 791"/>
                <a:gd name="T43" fmla="*/ 0 h 791"/>
                <a:gd name="T44" fmla="*/ 0 w 791"/>
                <a:gd name="T45" fmla="*/ 0 h 791"/>
                <a:gd name="T46" fmla="*/ 0 w 791"/>
                <a:gd name="T47" fmla="*/ 0 h 791"/>
                <a:gd name="T48" fmla="*/ 0 w 791"/>
                <a:gd name="T49" fmla="*/ 0 h 791"/>
                <a:gd name="T50" fmla="*/ 0 w 791"/>
                <a:gd name="T51" fmla="*/ 0 h 791"/>
                <a:gd name="T52" fmla="*/ 0 w 791"/>
                <a:gd name="T53" fmla="*/ 0 h 791"/>
                <a:gd name="T54" fmla="*/ 0 w 791"/>
                <a:gd name="T55" fmla="*/ 0 h 791"/>
                <a:gd name="T56" fmla="*/ 0 w 791"/>
                <a:gd name="T57" fmla="*/ 0 h 791"/>
                <a:gd name="T58" fmla="*/ 0 w 791"/>
                <a:gd name="T59" fmla="*/ 0 h 791"/>
                <a:gd name="T60" fmla="*/ 0 w 791"/>
                <a:gd name="T61" fmla="*/ 0 h 791"/>
                <a:gd name="T62" fmla="*/ 0 w 791"/>
                <a:gd name="T63" fmla="*/ 0 h 791"/>
                <a:gd name="T64" fmla="*/ 0 w 791"/>
                <a:gd name="T65" fmla="*/ 0 h 791"/>
                <a:gd name="T66" fmla="*/ 0 w 791"/>
                <a:gd name="T67" fmla="*/ 0 h 791"/>
                <a:gd name="T68" fmla="*/ 0 w 791"/>
                <a:gd name="T69" fmla="*/ 0 h 791"/>
                <a:gd name="T70" fmla="*/ 0 w 791"/>
                <a:gd name="T71" fmla="*/ 0 h 791"/>
                <a:gd name="T72" fmla="*/ 0 w 791"/>
                <a:gd name="T73" fmla="*/ 0 h 791"/>
                <a:gd name="T74" fmla="*/ 0 w 791"/>
                <a:gd name="T75" fmla="*/ 0 h 791"/>
                <a:gd name="T76" fmla="*/ 0 w 791"/>
                <a:gd name="T77" fmla="*/ 0 h 791"/>
                <a:gd name="T78" fmla="*/ 0 w 791"/>
                <a:gd name="T79" fmla="*/ 0 h 791"/>
                <a:gd name="T80" fmla="*/ 0 w 791"/>
                <a:gd name="T81" fmla="*/ 0 h 791"/>
                <a:gd name="T82" fmla="*/ 0 w 791"/>
                <a:gd name="T83" fmla="*/ 0 h 791"/>
                <a:gd name="T84" fmla="*/ 0 w 791"/>
                <a:gd name="T85" fmla="*/ 0 h 791"/>
                <a:gd name="T86" fmla="*/ 0 w 791"/>
                <a:gd name="T87" fmla="*/ 0 h 791"/>
                <a:gd name="T88" fmla="*/ 0 w 791"/>
                <a:gd name="T89" fmla="*/ 0 h 791"/>
                <a:gd name="T90" fmla="*/ 0 w 791"/>
                <a:gd name="T91" fmla="*/ 0 h 791"/>
                <a:gd name="T92" fmla="*/ 0 w 791"/>
                <a:gd name="T93" fmla="*/ 0 h 791"/>
                <a:gd name="T94" fmla="*/ 0 w 791"/>
                <a:gd name="T95" fmla="*/ 0 h 791"/>
                <a:gd name="T96" fmla="*/ 0 w 791"/>
                <a:gd name="T97" fmla="*/ 0 h 791"/>
                <a:gd name="T98" fmla="*/ 0 w 791"/>
                <a:gd name="T99" fmla="*/ 0 h 7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1"/>
                <a:gd name="T151" fmla="*/ 0 h 791"/>
                <a:gd name="T152" fmla="*/ 791 w 791"/>
                <a:gd name="T153" fmla="*/ 791 h 7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1" h="791">
                  <a:moveTo>
                    <a:pt x="0" y="28"/>
                  </a:moveTo>
                  <a:lnTo>
                    <a:pt x="55" y="55"/>
                  </a:lnTo>
                  <a:lnTo>
                    <a:pt x="123" y="55"/>
                  </a:lnTo>
                  <a:lnTo>
                    <a:pt x="178" y="55"/>
                  </a:lnTo>
                  <a:lnTo>
                    <a:pt x="246" y="68"/>
                  </a:lnTo>
                  <a:lnTo>
                    <a:pt x="301" y="83"/>
                  </a:lnTo>
                  <a:lnTo>
                    <a:pt x="353" y="109"/>
                  </a:lnTo>
                  <a:lnTo>
                    <a:pt x="394" y="136"/>
                  </a:lnTo>
                  <a:lnTo>
                    <a:pt x="449" y="191"/>
                  </a:lnTo>
                  <a:lnTo>
                    <a:pt x="504" y="273"/>
                  </a:lnTo>
                  <a:lnTo>
                    <a:pt x="545" y="342"/>
                  </a:lnTo>
                  <a:lnTo>
                    <a:pt x="558" y="383"/>
                  </a:lnTo>
                  <a:lnTo>
                    <a:pt x="572" y="436"/>
                  </a:lnTo>
                  <a:lnTo>
                    <a:pt x="600" y="491"/>
                  </a:lnTo>
                  <a:lnTo>
                    <a:pt x="627" y="532"/>
                  </a:lnTo>
                  <a:lnTo>
                    <a:pt x="668" y="546"/>
                  </a:lnTo>
                  <a:lnTo>
                    <a:pt x="721" y="559"/>
                  </a:lnTo>
                  <a:lnTo>
                    <a:pt x="736" y="600"/>
                  </a:lnTo>
                  <a:lnTo>
                    <a:pt x="721" y="642"/>
                  </a:lnTo>
                  <a:lnTo>
                    <a:pt x="708" y="682"/>
                  </a:lnTo>
                  <a:lnTo>
                    <a:pt x="681" y="723"/>
                  </a:lnTo>
                  <a:lnTo>
                    <a:pt x="653" y="723"/>
                  </a:lnTo>
                  <a:lnTo>
                    <a:pt x="558" y="751"/>
                  </a:lnTo>
                  <a:lnTo>
                    <a:pt x="627" y="791"/>
                  </a:lnTo>
                  <a:lnTo>
                    <a:pt x="681" y="778"/>
                  </a:lnTo>
                  <a:lnTo>
                    <a:pt x="721" y="737"/>
                  </a:lnTo>
                  <a:lnTo>
                    <a:pt x="749" y="723"/>
                  </a:lnTo>
                  <a:lnTo>
                    <a:pt x="776" y="682"/>
                  </a:lnTo>
                  <a:lnTo>
                    <a:pt x="776" y="642"/>
                  </a:lnTo>
                  <a:lnTo>
                    <a:pt x="791" y="600"/>
                  </a:lnTo>
                  <a:lnTo>
                    <a:pt x="791" y="559"/>
                  </a:lnTo>
                  <a:lnTo>
                    <a:pt x="776" y="532"/>
                  </a:lnTo>
                  <a:lnTo>
                    <a:pt x="749" y="491"/>
                  </a:lnTo>
                  <a:lnTo>
                    <a:pt x="708" y="491"/>
                  </a:lnTo>
                  <a:lnTo>
                    <a:pt x="653" y="464"/>
                  </a:lnTo>
                  <a:lnTo>
                    <a:pt x="600" y="368"/>
                  </a:lnTo>
                  <a:lnTo>
                    <a:pt x="572" y="260"/>
                  </a:lnTo>
                  <a:lnTo>
                    <a:pt x="545" y="219"/>
                  </a:lnTo>
                  <a:lnTo>
                    <a:pt x="504" y="151"/>
                  </a:lnTo>
                  <a:lnTo>
                    <a:pt x="490" y="123"/>
                  </a:lnTo>
                  <a:lnTo>
                    <a:pt x="421" y="68"/>
                  </a:lnTo>
                  <a:lnTo>
                    <a:pt x="394" y="55"/>
                  </a:lnTo>
                  <a:lnTo>
                    <a:pt x="353" y="41"/>
                  </a:lnTo>
                  <a:lnTo>
                    <a:pt x="301" y="15"/>
                  </a:lnTo>
                  <a:lnTo>
                    <a:pt x="232" y="0"/>
                  </a:lnTo>
                  <a:lnTo>
                    <a:pt x="191" y="0"/>
                  </a:lnTo>
                  <a:lnTo>
                    <a:pt x="150" y="0"/>
                  </a:lnTo>
                  <a:lnTo>
                    <a:pt x="95" y="0"/>
                  </a:lnTo>
                  <a:lnTo>
                    <a:pt x="42" y="15"/>
                  </a:lnTo>
                  <a:lnTo>
                    <a:pt x="0" y="28"/>
                  </a:lnTo>
                </a:path>
              </a:pathLst>
            </a:custGeom>
            <a:noFill/>
            <a:ln w="0">
              <a:solidFill>
                <a:srgbClr val="000000"/>
              </a:solidFill>
              <a:round/>
              <a:headEnd/>
              <a:tailEnd/>
            </a:ln>
          </p:spPr>
          <p:txBody>
            <a:bodyPr/>
            <a:lstStyle/>
            <a:p>
              <a:endParaRPr lang="en-US"/>
            </a:p>
          </p:txBody>
        </p:sp>
        <p:sp>
          <p:nvSpPr>
            <p:cNvPr id="23644" name="Freeform 91"/>
            <p:cNvSpPr>
              <a:spLocks/>
            </p:cNvSpPr>
            <p:nvPr/>
          </p:nvSpPr>
          <p:spPr bwMode="auto">
            <a:xfrm>
              <a:off x="1869" y="3315"/>
              <a:ext cx="264" cy="263"/>
            </a:xfrm>
            <a:custGeom>
              <a:avLst/>
              <a:gdLst>
                <a:gd name="T0" fmla="*/ 0 w 791"/>
                <a:gd name="T1" fmla="*/ 0 h 791"/>
                <a:gd name="T2" fmla="*/ 0 w 791"/>
                <a:gd name="T3" fmla="*/ 0 h 791"/>
                <a:gd name="T4" fmla="*/ 0 w 791"/>
                <a:gd name="T5" fmla="*/ 0 h 791"/>
                <a:gd name="T6" fmla="*/ 0 w 791"/>
                <a:gd name="T7" fmla="*/ 0 h 791"/>
                <a:gd name="T8" fmla="*/ 0 w 791"/>
                <a:gd name="T9" fmla="*/ 0 h 791"/>
                <a:gd name="T10" fmla="*/ 0 w 791"/>
                <a:gd name="T11" fmla="*/ 0 h 791"/>
                <a:gd name="T12" fmla="*/ 0 w 791"/>
                <a:gd name="T13" fmla="*/ 0 h 791"/>
                <a:gd name="T14" fmla="*/ 0 w 791"/>
                <a:gd name="T15" fmla="*/ 0 h 791"/>
                <a:gd name="T16" fmla="*/ 0 w 791"/>
                <a:gd name="T17" fmla="*/ 0 h 791"/>
                <a:gd name="T18" fmla="*/ 0 w 791"/>
                <a:gd name="T19" fmla="*/ 0 h 791"/>
                <a:gd name="T20" fmla="*/ 0 w 791"/>
                <a:gd name="T21" fmla="*/ 0 h 791"/>
                <a:gd name="T22" fmla="*/ 0 w 791"/>
                <a:gd name="T23" fmla="*/ 0 h 791"/>
                <a:gd name="T24" fmla="*/ 0 w 791"/>
                <a:gd name="T25" fmla="*/ 0 h 791"/>
                <a:gd name="T26" fmla="*/ 0 w 791"/>
                <a:gd name="T27" fmla="*/ 0 h 791"/>
                <a:gd name="T28" fmla="*/ 0 w 791"/>
                <a:gd name="T29" fmla="*/ 0 h 791"/>
                <a:gd name="T30" fmla="*/ 0 w 791"/>
                <a:gd name="T31" fmla="*/ 0 h 791"/>
                <a:gd name="T32" fmla="*/ 0 w 791"/>
                <a:gd name="T33" fmla="*/ 0 h 791"/>
                <a:gd name="T34" fmla="*/ 0 w 791"/>
                <a:gd name="T35" fmla="*/ 0 h 791"/>
                <a:gd name="T36" fmla="*/ 0 w 791"/>
                <a:gd name="T37" fmla="*/ 0 h 791"/>
                <a:gd name="T38" fmla="*/ 0 w 791"/>
                <a:gd name="T39" fmla="*/ 0 h 791"/>
                <a:gd name="T40" fmla="*/ 0 w 791"/>
                <a:gd name="T41" fmla="*/ 0 h 791"/>
                <a:gd name="T42" fmla="*/ 0 w 791"/>
                <a:gd name="T43" fmla="*/ 0 h 791"/>
                <a:gd name="T44" fmla="*/ 0 w 791"/>
                <a:gd name="T45" fmla="*/ 0 h 791"/>
                <a:gd name="T46" fmla="*/ 0 w 791"/>
                <a:gd name="T47" fmla="*/ 0 h 791"/>
                <a:gd name="T48" fmla="*/ 0 w 791"/>
                <a:gd name="T49" fmla="*/ 0 h 791"/>
                <a:gd name="T50" fmla="*/ 0 w 791"/>
                <a:gd name="T51" fmla="*/ 0 h 791"/>
                <a:gd name="T52" fmla="*/ 0 w 791"/>
                <a:gd name="T53" fmla="*/ 0 h 791"/>
                <a:gd name="T54" fmla="*/ 0 w 791"/>
                <a:gd name="T55" fmla="*/ 0 h 791"/>
                <a:gd name="T56" fmla="*/ 0 w 791"/>
                <a:gd name="T57" fmla="*/ 0 h 791"/>
                <a:gd name="T58" fmla="*/ 0 w 791"/>
                <a:gd name="T59" fmla="*/ 0 h 791"/>
                <a:gd name="T60" fmla="*/ 0 w 791"/>
                <a:gd name="T61" fmla="*/ 0 h 791"/>
                <a:gd name="T62" fmla="*/ 0 w 791"/>
                <a:gd name="T63" fmla="*/ 0 h 791"/>
                <a:gd name="T64" fmla="*/ 0 w 791"/>
                <a:gd name="T65" fmla="*/ 0 h 791"/>
                <a:gd name="T66" fmla="*/ 0 w 791"/>
                <a:gd name="T67" fmla="*/ 0 h 791"/>
                <a:gd name="T68" fmla="*/ 0 w 791"/>
                <a:gd name="T69" fmla="*/ 0 h 791"/>
                <a:gd name="T70" fmla="*/ 0 w 791"/>
                <a:gd name="T71" fmla="*/ 0 h 791"/>
                <a:gd name="T72" fmla="*/ 0 w 791"/>
                <a:gd name="T73" fmla="*/ 0 h 791"/>
                <a:gd name="T74" fmla="*/ 0 w 791"/>
                <a:gd name="T75" fmla="*/ 0 h 791"/>
                <a:gd name="T76" fmla="*/ 0 w 791"/>
                <a:gd name="T77" fmla="*/ 0 h 791"/>
                <a:gd name="T78" fmla="*/ 0 w 791"/>
                <a:gd name="T79" fmla="*/ 0 h 791"/>
                <a:gd name="T80" fmla="*/ 0 w 791"/>
                <a:gd name="T81" fmla="*/ 0 h 791"/>
                <a:gd name="T82" fmla="*/ 0 w 791"/>
                <a:gd name="T83" fmla="*/ 0 h 791"/>
                <a:gd name="T84" fmla="*/ 0 w 791"/>
                <a:gd name="T85" fmla="*/ 0 h 791"/>
                <a:gd name="T86" fmla="*/ 0 w 791"/>
                <a:gd name="T87" fmla="*/ 0 h 791"/>
                <a:gd name="T88" fmla="*/ 0 w 791"/>
                <a:gd name="T89" fmla="*/ 0 h 791"/>
                <a:gd name="T90" fmla="*/ 0 w 791"/>
                <a:gd name="T91" fmla="*/ 0 h 791"/>
                <a:gd name="T92" fmla="*/ 0 w 791"/>
                <a:gd name="T93" fmla="*/ 0 h 791"/>
                <a:gd name="T94" fmla="*/ 0 w 791"/>
                <a:gd name="T95" fmla="*/ 0 h 791"/>
                <a:gd name="T96" fmla="*/ 0 w 791"/>
                <a:gd name="T97" fmla="*/ 0 h 791"/>
                <a:gd name="T98" fmla="*/ 0 w 791"/>
                <a:gd name="T99" fmla="*/ 0 h 7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91"/>
                <a:gd name="T151" fmla="*/ 0 h 791"/>
                <a:gd name="T152" fmla="*/ 791 w 791"/>
                <a:gd name="T153" fmla="*/ 791 h 7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91" h="791">
                  <a:moveTo>
                    <a:pt x="0" y="28"/>
                  </a:moveTo>
                  <a:lnTo>
                    <a:pt x="55" y="55"/>
                  </a:lnTo>
                  <a:lnTo>
                    <a:pt x="123" y="55"/>
                  </a:lnTo>
                  <a:lnTo>
                    <a:pt x="178" y="55"/>
                  </a:lnTo>
                  <a:lnTo>
                    <a:pt x="246" y="68"/>
                  </a:lnTo>
                  <a:lnTo>
                    <a:pt x="301" y="83"/>
                  </a:lnTo>
                  <a:lnTo>
                    <a:pt x="353" y="109"/>
                  </a:lnTo>
                  <a:lnTo>
                    <a:pt x="394" y="136"/>
                  </a:lnTo>
                  <a:lnTo>
                    <a:pt x="449" y="191"/>
                  </a:lnTo>
                  <a:lnTo>
                    <a:pt x="504" y="273"/>
                  </a:lnTo>
                  <a:lnTo>
                    <a:pt x="545" y="342"/>
                  </a:lnTo>
                  <a:lnTo>
                    <a:pt x="558" y="383"/>
                  </a:lnTo>
                  <a:lnTo>
                    <a:pt x="572" y="436"/>
                  </a:lnTo>
                  <a:lnTo>
                    <a:pt x="600" y="491"/>
                  </a:lnTo>
                  <a:lnTo>
                    <a:pt x="627" y="532"/>
                  </a:lnTo>
                  <a:lnTo>
                    <a:pt x="668" y="546"/>
                  </a:lnTo>
                  <a:lnTo>
                    <a:pt x="721" y="559"/>
                  </a:lnTo>
                  <a:lnTo>
                    <a:pt x="736" y="600"/>
                  </a:lnTo>
                  <a:lnTo>
                    <a:pt x="721" y="642"/>
                  </a:lnTo>
                  <a:lnTo>
                    <a:pt x="708" y="682"/>
                  </a:lnTo>
                  <a:lnTo>
                    <a:pt x="681" y="723"/>
                  </a:lnTo>
                  <a:lnTo>
                    <a:pt x="653" y="723"/>
                  </a:lnTo>
                  <a:lnTo>
                    <a:pt x="558" y="751"/>
                  </a:lnTo>
                  <a:lnTo>
                    <a:pt x="627" y="791"/>
                  </a:lnTo>
                  <a:lnTo>
                    <a:pt x="681" y="778"/>
                  </a:lnTo>
                  <a:lnTo>
                    <a:pt x="721" y="737"/>
                  </a:lnTo>
                  <a:lnTo>
                    <a:pt x="749" y="723"/>
                  </a:lnTo>
                  <a:lnTo>
                    <a:pt x="776" y="682"/>
                  </a:lnTo>
                  <a:lnTo>
                    <a:pt x="776" y="642"/>
                  </a:lnTo>
                  <a:lnTo>
                    <a:pt x="791" y="600"/>
                  </a:lnTo>
                  <a:lnTo>
                    <a:pt x="791" y="559"/>
                  </a:lnTo>
                  <a:lnTo>
                    <a:pt x="776" y="532"/>
                  </a:lnTo>
                  <a:lnTo>
                    <a:pt x="749" y="491"/>
                  </a:lnTo>
                  <a:lnTo>
                    <a:pt x="708" y="491"/>
                  </a:lnTo>
                  <a:lnTo>
                    <a:pt x="653" y="464"/>
                  </a:lnTo>
                  <a:lnTo>
                    <a:pt x="600" y="368"/>
                  </a:lnTo>
                  <a:lnTo>
                    <a:pt x="572" y="260"/>
                  </a:lnTo>
                  <a:lnTo>
                    <a:pt x="545" y="219"/>
                  </a:lnTo>
                  <a:lnTo>
                    <a:pt x="504" y="151"/>
                  </a:lnTo>
                  <a:lnTo>
                    <a:pt x="490" y="123"/>
                  </a:lnTo>
                  <a:lnTo>
                    <a:pt x="421" y="68"/>
                  </a:lnTo>
                  <a:lnTo>
                    <a:pt x="394" y="55"/>
                  </a:lnTo>
                  <a:lnTo>
                    <a:pt x="353" y="41"/>
                  </a:lnTo>
                  <a:lnTo>
                    <a:pt x="301" y="15"/>
                  </a:lnTo>
                  <a:lnTo>
                    <a:pt x="232" y="0"/>
                  </a:lnTo>
                  <a:lnTo>
                    <a:pt x="191" y="0"/>
                  </a:lnTo>
                  <a:lnTo>
                    <a:pt x="150" y="0"/>
                  </a:lnTo>
                  <a:lnTo>
                    <a:pt x="95" y="0"/>
                  </a:lnTo>
                  <a:lnTo>
                    <a:pt x="42" y="15"/>
                  </a:lnTo>
                  <a:lnTo>
                    <a:pt x="0" y="28"/>
                  </a:lnTo>
                </a:path>
              </a:pathLst>
            </a:custGeom>
            <a:noFill/>
            <a:ln w="0">
              <a:solidFill>
                <a:srgbClr val="000000"/>
              </a:solidFill>
              <a:round/>
              <a:headEnd/>
              <a:tailEnd/>
            </a:ln>
          </p:spPr>
          <p:txBody>
            <a:bodyPr/>
            <a:lstStyle/>
            <a:p>
              <a:endParaRPr lang="en-US"/>
            </a:p>
          </p:txBody>
        </p:sp>
        <p:sp>
          <p:nvSpPr>
            <p:cNvPr id="23645" name="Freeform 92"/>
            <p:cNvSpPr>
              <a:spLocks/>
            </p:cNvSpPr>
            <p:nvPr/>
          </p:nvSpPr>
          <p:spPr bwMode="auto">
            <a:xfrm>
              <a:off x="2009" y="3310"/>
              <a:ext cx="78" cy="119"/>
            </a:xfrm>
            <a:custGeom>
              <a:avLst/>
              <a:gdLst>
                <a:gd name="T0" fmla="*/ 0 w 232"/>
                <a:gd name="T1" fmla="*/ 0 h 355"/>
                <a:gd name="T2" fmla="*/ 0 w 232"/>
                <a:gd name="T3" fmla="*/ 0 h 355"/>
                <a:gd name="T4" fmla="*/ 0 w 232"/>
                <a:gd name="T5" fmla="*/ 0 h 355"/>
                <a:gd name="T6" fmla="*/ 0 w 232"/>
                <a:gd name="T7" fmla="*/ 0 h 355"/>
                <a:gd name="T8" fmla="*/ 0 w 232"/>
                <a:gd name="T9" fmla="*/ 0 h 355"/>
                <a:gd name="T10" fmla="*/ 0 w 232"/>
                <a:gd name="T11" fmla="*/ 0 h 355"/>
                <a:gd name="T12" fmla="*/ 0 w 232"/>
                <a:gd name="T13" fmla="*/ 0 h 355"/>
                <a:gd name="T14" fmla="*/ 0 w 232"/>
                <a:gd name="T15" fmla="*/ 0 h 355"/>
                <a:gd name="T16" fmla="*/ 0 w 232"/>
                <a:gd name="T17" fmla="*/ 0 h 355"/>
                <a:gd name="T18" fmla="*/ 0 w 232"/>
                <a:gd name="T19" fmla="*/ 0 h 355"/>
                <a:gd name="T20" fmla="*/ 0 w 232"/>
                <a:gd name="T21" fmla="*/ 0 h 355"/>
                <a:gd name="T22" fmla="*/ 0 w 232"/>
                <a:gd name="T23" fmla="*/ 0 h 355"/>
                <a:gd name="T24" fmla="*/ 0 w 232"/>
                <a:gd name="T25" fmla="*/ 0 h 355"/>
                <a:gd name="T26" fmla="*/ 0 w 232"/>
                <a:gd name="T27" fmla="*/ 0 h 355"/>
                <a:gd name="T28" fmla="*/ 0 w 232"/>
                <a:gd name="T29" fmla="*/ 0 h 355"/>
                <a:gd name="T30" fmla="*/ 0 w 232"/>
                <a:gd name="T31" fmla="*/ 0 h 355"/>
                <a:gd name="T32" fmla="*/ 0 w 232"/>
                <a:gd name="T33" fmla="*/ 0 h 355"/>
                <a:gd name="T34" fmla="*/ 0 w 232"/>
                <a:gd name="T35" fmla="*/ 0 h 355"/>
                <a:gd name="T36" fmla="*/ 0 w 232"/>
                <a:gd name="T37" fmla="*/ 0 h 355"/>
                <a:gd name="T38" fmla="*/ 0 w 232"/>
                <a:gd name="T39" fmla="*/ 0 h 355"/>
                <a:gd name="T40" fmla="*/ 0 w 232"/>
                <a:gd name="T41" fmla="*/ 0 h 355"/>
                <a:gd name="T42" fmla="*/ 0 w 232"/>
                <a:gd name="T43" fmla="*/ 0 h 355"/>
                <a:gd name="T44" fmla="*/ 0 w 232"/>
                <a:gd name="T45" fmla="*/ 0 h 355"/>
                <a:gd name="T46" fmla="*/ 0 w 232"/>
                <a:gd name="T47" fmla="*/ 0 h 355"/>
                <a:gd name="T48" fmla="*/ 0 w 232"/>
                <a:gd name="T49" fmla="*/ 0 h 355"/>
                <a:gd name="T50" fmla="*/ 0 w 232"/>
                <a:gd name="T51" fmla="*/ 0 h 355"/>
                <a:gd name="T52" fmla="*/ 0 w 232"/>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
                <a:gd name="T82" fmla="*/ 0 h 355"/>
                <a:gd name="T83" fmla="*/ 232 w 232"/>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 h="355">
                  <a:moveTo>
                    <a:pt x="0" y="13"/>
                  </a:moveTo>
                  <a:lnTo>
                    <a:pt x="55" y="28"/>
                  </a:lnTo>
                  <a:lnTo>
                    <a:pt x="110" y="54"/>
                  </a:lnTo>
                  <a:lnTo>
                    <a:pt x="151" y="81"/>
                  </a:lnTo>
                  <a:lnTo>
                    <a:pt x="179" y="122"/>
                  </a:lnTo>
                  <a:lnTo>
                    <a:pt x="192" y="164"/>
                  </a:lnTo>
                  <a:lnTo>
                    <a:pt x="192" y="177"/>
                  </a:lnTo>
                  <a:lnTo>
                    <a:pt x="206" y="232"/>
                  </a:lnTo>
                  <a:lnTo>
                    <a:pt x="192" y="273"/>
                  </a:lnTo>
                  <a:lnTo>
                    <a:pt x="179" y="300"/>
                  </a:lnTo>
                  <a:lnTo>
                    <a:pt x="151" y="328"/>
                  </a:lnTo>
                  <a:lnTo>
                    <a:pt x="137" y="341"/>
                  </a:lnTo>
                  <a:lnTo>
                    <a:pt x="151" y="355"/>
                  </a:lnTo>
                  <a:lnTo>
                    <a:pt x="192" y="328"/>
                  </a:lnTo>
                  <a:lnTo>
                    <a:pt x="219" y="300"/>
                  </a:lnTo>
                  <a:lnTo>
                    <a:pt x="219" y="286"/>
                  </a:lnTo>
                  <a:lnTo>
                    <a:pt x="232" y="245"/>
                  </a:lnTo>
                  <a:lnTo>
                    <a:pt x="232" y="218"/>
                  </a:lnTo>
                  <a:lnTo>
                    <a:pt x="232" y="177"/>
                  </a:lnTo>
                  <a:lnTo>
                    <a:pt x="206" y="122"/>
                  </a:lnTo>
                  <a:lnTo>
                    <a:pt x="192" y="81"/>
                  </a:lnTo>
                  <a:lnTo>
                    <a:pt x="179" y="68"/>
                  </a:lnTo>
                  <a:lnTo>
                    <a:pt x="151" y="41"/>
                  </a:lnTo>
                  <a:lnTo>
                    <a:pt x="96" y="13"/>
                  </a:lnTo>
                  <a:lnTo>
                    <a:pt x="83" y="0"/>
                  </a:lnTo>
                  <a:lnTo>
                    <a:pt x="28" y="0"/>
                  </a:lnTo>
                  <a:lnTo>
                    <a:pt x="0" y="13"/>
                  </a:lnTo>
                  <a:close/>
                </a:path>
              </a:pathLst>
            </a:custGeom>
            <a:solidFill>
              <a:srgbClr val="0E0D0D"/>
            </a:solidFill>
            <a:ln w="9525">
              <a:noFill/>
              <a:round/>
              <a:headEnd/>
              <a:tailEnd/>
            </a:ln>
          </p:spPr>
          <p:txBody>
            <a:bodyPr/>
            <a:lstStyle/>
            <a:p>
              <a:endParaRPr lang="en-US"/>
            </a:p>
          </p:txBody>
        </p:sp>
        <p:sp>
          <p:nvSpPr>
            <p:cNvPr id="23646" name="Freeform 93"/>
            <p:cNvSpPr>
              <a:spLocks/>
            </p:cNvSpPr>
            <p:nvPr/>
          </p:nvSpPr>
          <p:spPr bwMode="auto">
            <a:xfrm>
              <a:off x="2009" y="3310"/>
              <a:ext cx="78" cy="119"/>
            </a:xfrm>
            <a:custGeom>
              <a:avLst/>
              <a:gdLst>
                <a:gd name="T0" fmla="*/ 0 w 232"/>
                <a:gd name="T1" fmla="*/ 0 h 355"/>
                <a:gd name="T2" fmla="*/ 0 w 232"/>
                <a:gd name="T3" fmla="*/ 0 h 355"/>
                <a:gd name="T4" fmla="*/ 0 w 232"/>
                <a:gd name="T5" fmla="*/ 0 h 355"/>
                <a:gd name="T6" fmla="*/ 0 w 232"/>
                <a:gd name="T7" fmla="*/ 0 h 355"/>
                <a:gd name="T8" fmla="*/ 0 w 232"/>
                <a:gd name="T9" fmla="*/ 0 h 355"/>
                <a:gd name="T10" fmla="*/ 0 w 232"/>
                <a:gd name="T11" fmla="*/ 0 h 355"/>
                <a:gd name="T12" fmla="*/ 0 w 232"/>
                <a:gd name="T13" fmla="*/ 0 h 355"/>
                <a:gd name="T14" fmla="*/ 0 w 232"/>
                <a:gd name="T15" fmla="*/ 0 h 355"/>
                <a:gd name="T16" fmla="*/ 0 w 232"/>
                <a:gd name="T17" fmla="*/ 0 h 355"/>
                <a:gd name="T18" fmla="*/ 0 w 232"/>
                <a:gd name="T19" fmla="*/ 0 h 355"/>
                <a:gd name="T20" fmla="*/ 0 w 232"/>
                <a:gd name="T21" fmla="*/ 0 h 355"/>
                <a:gd name="T22" fmla="*/ 0 w 232"/>
                <a:gd name="T23" fmla="*/ 0 h 355"/>
                <a:gd name="T24" fmla="*/ 0 w 232"/>
                <a:gd name="T25" fmla="*/ 0 h 355"/>
                <a:gd name="T26" fmla="*/ 0 w 232"/>
                <a:gd name="T27" fmla="*/ 0 h 355"/>
                <a:gd name="T28" fmla="*/ 0 w 232"/>
                <a:gd name="T29" fmla="*/ 0 h 355"/>
                <a:gd name="T30" fmla="*/ 0 w 232"/>
                <a:gd name="T31" fmla="*/ 0 h 355"/>
                <a:gd name="T32" fmla="*/ 0 w 232"/>
                <a:gd name="T33" fmla="*/ 0 h 355"/>
                <a:gd name="T34" fmla="*/ 0 w 232"/>
                <a:gd name="T35" fmla="*/ 0 h 355"/>
                <a:gd name="T36" fmla="*/ 0 w 232"/>
                <a:gd name="T37" fmla="*/ 0 h 355"/>
                <a:gd name="T38" fmla="*/ 0 w 232"/>
                <a:gd name="T39" fmla="*/ 0 h 355"/>
                <a:gd name="T40" fmla="*/ 0 w 232"/>
                <a:gd name="T41" fmla="*/ 0 h 355"/>
                <a:gd name="T42" fmla="*/ 0 w 232"/>
                <a:gd name="T43" fmla="*/ 0 h 355"/>
                <a:gd name="T44" fmla="*/ 0 w 232"/>
                <a:gd name="T45" fmla="*/ 0 h 355"/>
                <a:gd name="T46" fmla="*/ 0 w 232"/>
                <a:gd name="T47" fmla="*/ 0 h 355"/>
                <a:gd name="T48" fmla="*/ 0 w 232"/>
                <a:gd name="T49" fmla="*/ 0 h 355"/>
                <a:gd name="T50" fmla="*/ 0 w 232"/>
                <a:gd name="T51" fmla="*/ 0 h 355"/>
                <a:gd name="T52" fmla="*/ 0 w 232"/>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
                <a:gd name="T82" fmla="*/ 0 h 355"/>
                <a:gd name="T83" fmla="*/ 232 w 232"/>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 h="355">
                  <a:moveTo>
                    <a:pt x="0" y="13"/>
                  </a:moveTo>
                  <a:lnTo>
                    <a:pt x="55" y="28"/>
                  </a:lnTo>
                  <a:lnTo>
                    <a:pt x="110" y="54"/>
                  </a:lnTo>
                  <a:lnTo>
                    <a:pt x="151" y="81"/>
                  </a:lnTo>
                  <a:lnTo>
                    <a:pt x="179" y="122"/>
                  </a:lnTo>
                  <a:lnTo>
                    <a:pt x="192" y="164"/>
                  </a:lnTo>
                  <a:lnTo>
                    <a:pt x="192" y="177"/>
                  </a:lnTo>
                  <a:lnTo>
                    <a:pt x="206" y="232"/>
                  </a:lnTo>
                  <a:lnTo>
                    <a:pt x="192" y="273"/>
                  </a:lnTo>
                  <a:lnTo>
                    <a:pt x="179" y="300"/>
                  </a:lnTo>
                  <a:lnTo>
                    <a:pt x="151" y="328"/>
                  </a:lnTo>
                  <a:lnTo>
                    <a:pt x="137" y="341"/>
                  </a:lnTo>
                  <a:lnTo>
                    <a:pt x="151" y="355"/>
                  </a:lnTo>
                  <a:lnTo>
                    <a:pt x="192" y="328"/>
                  </a:lnTo>
                  <a:lnTo>
                    <a:pt x="219" y="300"/>
                  </a:lnTo>
                  <a:lnTo>
                    <a:pt x="219" y="286"/>
                  </a:lnTo>
                  <a:lnTo>
                    <a:pt x="232" y="245"/>
                  </a:lnTo>
                  <a:lnTo>
                    <a:pt x="232" y="218"/>
                  </a:lnTo>
                  <a:lnTo>
                    <a:pt x="232" y="177"/>
                  </a:lnTo>
                  <a:lnTo>
                    <a:pt x="206" y="122"/>
                  </a:lnTo>
                  <a:lnTo>
                    <a:pt x="192" y="81"/>
                  </a:lnTo>
                  <a:lnTo>
                    <a:pt x="179" y="68"/>
                  </a:lnTo>
                  <a:lnTo>
                    <a:pt x="151" y="41"/>
                  </a:lnTo>
                  <a:lnTo>
                    <a:pt x="96" y="13"/>
                  </a:lnTo>
                  <a:lnTo>
                    <a:pt x="83" y="0"/>
                  </a:lnTo>
                  <a:lnTo>
                    <a:pt x="28" y="0"/>
                  </a:lnTo>
                  <a:lnTo>
                    <a:pt x="0" y="13"/>
                  </a:lnTo>
                </a:path>
              </a:pathLst>
            </a:custGeom>
            <a:noFill/>
            <a:ln w="0">
              <a:solidFill>
                <a:srgbClr val="000000"/>
              </a:solidFill>
              <a:round/>
              <a:headEnd/>
              <a:tailEnd/>
            </a:ln>
          </p:spPr>
          <p:txBody>
            <a:bodyPr/>
            <a:lstStyle/>
            <a:p>
              <a:endParaRPr lang="en-US"/>
            </a:p>
          </p:txBody>
        </p:sp>
        <p:sp>
          <p:nvSpPr>
            <p:cNvPr id="23647" name="Freeform 94"/>
            <p:cNvSpPr>
              <a:spLocks/>
            </p:cNvSpPr>
            <p:nvPr/>
          </p:nvSpPr>
          <p:spPr bwMode="auto">
            <a:xfrm>
              <a:off x="2009" y="3310"/>
              <a:ext cx="78" cy="119"/>
            </a:xfrm>
            <a:custGeom>
              <a:avLst/>
              <a:gdLst>
                <a:gd name="T0" fmla="*/ 0 w 232"/>
                <a:gd name="T1" fmla="*/ 0 h 355"/>
                <a:gd name="T2" fmla="*/ 0 w 232"/>
                <a:gd name="T3" fmla="*/ 0 h 355"/>
                <a:gd name="T4" fmla="*/ 0 w 232"/>
                <a:gd name="T5" fmla="*/ 0 h 355"/>
                <a:gd name="T6" fmla="*/ 0 w 232"/>
                <a:gd name="T7" fmla="*/ 0 h 355"/>
                <a:gd name="T8" fmla="*/ 0 w 232"/>
                <a:gd name="T9" fmla="*/ 0 h 355"/>
                <a:gd name="T10" fmla="*/ 0 w 232"/>
                <a:gd name="T11" fmla="*/ 0 h 355"/>
                <a:gd name="T12" fmla="*/ 0 w 232"/>
                <a:gd name="T13" fmla="*/ 0 h 355"/>
                <a:gd name="T14" fmla="*/ 0 w 232"/>
                <a:gd name="T15" fmla="*/ 0 h 355"/>
                <a:gd name="T16" fmla="*/ 0 w 232"/>
                <a:gd name="T17" fmla="*/ 0 h 355"/>
                <a:gd name="T18" fmla="*/ 0 w 232"/>
                <a:gd name="T19" fmla="*/ 0 h 355"/>
                <a:gd name="T20" fmla="*/ 0 w 232"/>
                <a:gd name="T21" fmla="*/ 0 h 355"/>
                <a:gd name="T22" fmla="*/ 0 w 232"/>
                <a:gd name="T23" fmla="*/ 0 h 355"/>
                <a:gd name="T24" fmla="*/ 0 w 232"/>
                <a:gd name="T25" fmla="*/ 0 h 355"/>
                <a:gd name="T26" fmla="*/ 0 w 232"/>
                <a:gd name="T27" fmla="*/ 0 h 355"/>
                <a:gd name="T28" fmla="*/ 0 w 232"/>
                <a:gd name="T29" fmla="*/ 0 h 355"/>
                <a:gd name="T30" fmla="*/ 0 w 232"/>
                <a:gd name="T31" fmla="*/ 0 h 355"/>
                <a:gd name="T32" fmla="*/ 0 w 232"/>
                <a:gd name="T33" fmla="*/ 0 h 355"/>
                <a:gd name="T34" fmla="*/ 0 w 232"/>
                <a:gd name="T35" fmla="*/ 0 h 355"/>
                <a:gd name="T36" fmla="*/ 0 w 232"/>
                <a:gd name="T37" fmla="*/ 0 h 355"/>
                <a:gd name="T38" fmla="*/ 0 w 232"/>
                <a:gd name="T39" fmla="*/ 0 h 355"/>
                <a:gd name="T40" fmla="*/ 0 w 232"/>
                <a:gd name="T41" fmla="*/ 0 h 355"/>
                <a:gd name="T42" fmla="*/ 0 w 232"/>
                <a:gd name="T43" fmla="*/ 0 h 355"/>
                <a:gd name="T44" fmla="*/ 0 w 232"/>
                <a:gd name="T45" fmla="*/ 0 h 355"/>
                <a:gd name="T46" fmla="*/ 0 w 232"/>
                <a:gd name="T47" fmla="*/ 0 h 355"/>
                <a:gd name="T48" fmla="*/ 0 w 232"/>
                <a:gd name="T49" fmla="*/ 0 h 355"/>
                <a:gd name="T50" fmla="*/ 0 w 232"/>
                <a:gd name="T51" fmla="*/ 0 h 355"/>
                <a:gd name="T52" fmla="*/ 0 w 232"/>
                <a:gd name="T53" fmla="*/ 0 h 3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32"/>
                <a:gd name="T82" fmla="*/ 0 h 355"/>
                <a:gd name="T83" fmla="*/ 232 w 232"/>
                <a:gd name="T84" fmla="*/ 355 h 3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32" h="355">
                  <a:moveTo>
                    <a:pt x="0" y="13"/>
                  </a:moveTo>
                  <a:lnTo>
                    <a:pt x="55" y="28"/>
                  </a:lnTo>
                  <a:lnTo>
                    <a:pt x="110" y="54"/>
                  </a:lnTo>
                  <a:lnTo>
                    <a:pt x="151" y="81"/>
                  </a:lnTo>
                  <a:lnTo>
                    <a:pt x="179" y="122"/>
                  </a:lnTo>
                  <a:lnTo>
                    <a:pt x="192" y="164"/>
                  </a:lnTo>
                  <a:lnTo>
                    <a:pt x="192" y="177"/>
                  </a:lnTo>
                  <a:lnTo>
                    <a:pt x="206" y="232"/>
                  </a:lnTo>
                  <a:lnTo>
                    <a:pt x="192" y="273"/>
                  </a:lnTo>
                  <a:lnTo>
                    <a:pt x="179" y="300"/>
                  </a:lnTo>
                  <a:lnTo>
                    <a:pt x="151" y="328"/>
                  </a:lnTo>
                  <a:lnTo>
                    <a:pt x="137" y="341"/>
                  </a:lnTo>
                  <a:lnTo>
                    <a:pt x="151" y="355"/>
                  </a:lnTo>
                  <a:lnTo>
                    <a:pt x="192" y="328"/>
                  </a:lnTo>
                  <a:lnTo>
                    <a:pt x="219" y="300"/>
                  </a:lnTo>
                  <a:lnTo>
                    <a:pt x="219" y="286"/>
                  </a:lnTo>
                  <a:lnTo>
                    <a:pt x="232" y="245"/>
                  </a:lnTo>
                  <a:lnTo>
                    <a:pt x="232" y="218"/>
                  </a:lnTo>
                  <a:lnTo>
                    <a:pt x="232" y="177"/>
                  </a:lnTo>
                  <a:lnTo>
                    <a:pt x="206" y="122"/>
                  </a:lnTo>
                  <a:lnTo>
                    <a:pt x="192" y="81"/>
                  </a:lnTo>
                  <a:lnTo>
                    <a:pt x="179" y="68"/>
                  </a:lnTo>
                  <a:lnTo>
                    <a:pt x="151" y="41"/>
                  </a:lnTo>
                  <a:lnTo>
                    <a:pt x="96" y="13"/>
                  </a:lnTo>
                  <a:lnTo>
                    <a:pt x="83" y="0"/>
                  </a:lnTo>
                  <a:lnTo>
                    <a:pt x="28" y="0"/>
                  </a:lnTo>
                  <a:lnTo>
                    <a:pt x="0" y="13"/>
                  </a:lnTo>
                </a:path>
              </a:pathLst>
            </a:custGeom>
            <a:noFill/>
            <a:ln w="0">
              <a:solidFill>
                <a:srgbClr val="000000"/>
              </a:solidFill>
              <a:round/>
              <a:headEnd/>
              <a:tailEnd/>
            </a:ln>
          </p:spPr>
          <p:txBody>
            <a:bodyPr/>
            <a:lstStyle/>
            <a:p>
              <a:endParaRPr lang="en-US"/>
            </a:p>
          </p:txBody>
        </p:sp>
        <p:sp>
          <p:nvSpPr>
            <p:cNvPr id="23648" name="Freeform 95"/>
            <p:cNvSpPr>
              <a:spLocks/>
            </p:cNvSpPr>
            <p:nvPr/>
          </p:nvSpPr>
          <p:spPr bwMode="auto">
            <a:xfrm>
              <a:off x="1687" y="3242"/>
              <a:ext cx="223" cy="105"/>
            </a:xfrm>
            <a:custGeom>
              <a:avLst/>
              <a:gdLst>
                <a:gd name="T0" fmla="*/ 0 w 668"/>
                <a:gd name="T1" fmla="*/ 0 h 313"/>
                <a:gd name="T2" fmla="*/ 0 w 668"/>
                <a:gd name="T3" fmla="*/ 0 h 313"/>
                <a:gd name="T4" fmla="*/ 0 w 668"/>
                <a:gd name="T5" fmla="*/ 0 h 313"/>
                <a:gd name="T6" fmla="*/ 0 w 668"/>
                <a:gd name="T7" fmla="*/ 0 h 313"/>
                <a:gd name="T8" fmla="*/ 0 w 668"/>
                <a:gd name="T9" fmla="*/ 0 h 313"/>
                <a:gd name="T10" fmla="*/ 0 w 668"/>
                <a:gd name="T11" fmla="*/ 0 h 313"/>
                <a:gd name="T12" fmla="*/ 0 w 668"/>
                <a:gd name="T13" fmla="*/ 0 h 313"/>
                <a:gd name="T14" fmla="*/ 0 w 668"/>
                <a:gd name="T15" fmla="*/ 0 h 313"/>
                <a:gd name="T16" fmla="*/ 0 w 668"/>
                <a:gd name="T17" fmla="*/ 0 h 313"/>
                <a:gd name="T18" fmla="*/ 0 w 668"/>
                <a:gd name="T19" fmla="*/ 0 h 313"/>
                <a:gd name="T20" fmla="*/ 0 w 668"/>
                <a:gd name="T21" fmla="*/ 0 h 313"/>
                <a:gd name="T22" fmla="*/ 0 w 668"/>
                <a:gd name="T23" fmla="*/ 0 h 313"/>
                <a:gd name="T24" fmla="*/ 0 w 668"/>
                <a:gd name="T25" fmla="*/ 0 h 313"/>
                <a:gd name="T26" fmla="*/ 0 w 668"/>
                <a:gd name="T27" fmla="*/ 0 h 313"/>
                <a:gd name="T28" fmla="*/ 0 w 668"/>
                <a:gd name="T29" fmla="*/ 0 h 313"/>
                <a:gd name="T30" fmla="*/ 0 w 668"/>
                <a:gd name="T31" fmla="*/ 0 h 313"/>
                <a:gd name="T32" fmla="*/ 0 w 668"/>
                <a:gd name="T33" fmla="*/ 0 h 313"/>
                <a:gd name="T34" fmla="*/ 0 w 668"/>
                <a:gd name="T35" fmla="*/ 0 h 313"/>
                <a:gd name="T36" fmla="*/ 0 w 668"/>
                <a:gd name="T37" fmla="*/ 0 h 313"/>
                <a:gd name="T38" fmla="*/ 0 w 668"/>
                <a:gd name="T39" fmla="*/ 0 h 313"/>
                <a:gd name="T40" fmla="*/ 0 w 668"/>
                <a:gd name="T41" fmla="*/ 0 h 313"/>
                <a:gd name="T42" fmla="*/ 0 w 668"/>
                <a:gd name="T43" fmla="*/ 0 h 313"/>
                <a:gd name="T44" fmla="*/ 0 w 668"/>
                <a:gd name="T45" fmla="*/ 0 h 313"/>
                <a:gd name="T46" fmla="*/ 0 w 668"/>
                <a:gd name="T47" fmla="*/ 0 h 313"/>
                <a:gd name="T48" fmla="*/ 0 w 668"/>
                <a:gd name="T49" fmla="*/ 0 h 313"/>
                <a:gd name="T50" fmla="*/ 0 w 668"/>
                <a:gd name="T51" fmla="*/ 0 h 313"/>
                <a:gd name="T52" fmla="*/ 0 w 668"/>
                <a:gd name="T53" fmla="*/ 0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8"/>
                <a:gd name="T82" fmla="*/ 0 h 313"/>
                <a:gd name="T83" fmla="*/ 668 w 668"/>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8" h="313">
                  <a:moveTo>
                    <a:pt x="668" y="162"/>
                  </a:moveTo>
                  <a:lnTo>
                    <a:pt x="600" y="136"/>
                  </a:lnTo>
                  <a:lnTo>
                    <a:pt x="491" y="122"/>
                  </a:lnTo>
                  <a:lnTo>
                    <a:pt x="395" y="109"/>
                  </a:lnTo>
                  <a:lnTo>
                    <a:pt x="355" y="109"/>
                  </a:lnTo>
                  <a:lnTo>
                    <a:pt x="300" y="136"/>
                  </a:lnTo>
                  <a:lnTo>
                    <a:pt x="272" y="136"/>
                  </a:lnTo>
                  <a:lnTo>
                    <a:pt x="191" y="204"/>
                  </a:lnTo>
                  <a:lnTo>
                    <a:pt x="149" y="232"/>
                  </a:lnTo>
                  <a:lnTo>
                    <a:pt x="96" y="285"/>
                  </a:lnTo>
                  <a:lnTo>
                    <a:pt x="68" y="313"/>
                  </a:lnTo>
                  <a:lnTo>
                    <a:pt x="0" y="272"/>
                  </a:lnTo>
                  <a:lnTo>
                    <a:pt x="41" y="217"/>
                  </a:lnTo>
                  <a:lnTo>
                    <a:pt x="109" y="149"/>
                  </a:lnTo>
                  <a:lnTo>
                    <a:pt x="164" y="94"/>
                  </a:lnTo>
                  <a:lnTo>
                    <a:pt x="232" y="55"/>
                  </a:lnTo>
                  <a:lnTo>
                    <a:pt x="272" y="27"/>
                  </a:lnTo>
                  <a:lnTo>
                    <a:pt x="355" y="0"/>
                  </a:lnTo>
                  <a:lnTo>
                    <a:pt x="381" y="0"/>
                  </a:lnTo>
                  <a:lnTo>
                    <a:pt x="423" y="14"/>
                  </a:lnTo>
                  <a:lnTo>
                    <a:pt x="504" y="42"/>
                  </a:lnTo>
                  <a:lnTo>
                    <a:pt x="532" y="55"/>
                  </a:lnTo>
                  <a:lnTo>
                    <a:pt x="572" y="68"/>
                  </a:lnTo>
                  <a:lnTo>
                    <a:pt x="613" y="109"/>
                  </a:lnTo>
                  <a:lnTo>
                    <a:pt x="640" y="122"/>
                  </a:lnTo>
                  <a:lnTo>
                    <a:pt x="655" y="122"/>
                  </a:lnTo>
                  <a:lnTo>
                    <a:pt x="668" y="162"/>
                  </a:lnTo>
                  <a:close/>
                </a:path>
              </a:pathLst>
            </a:custGeom>
            <a:solidFill>
              <a:srgbClr val="0E0D0D"/>
            </a:solidFill>
            <a:ln w="9525">
              <a:noFill/>
              <a:round/>
              <a:headEnd/>
              <a:tailEnd/>
            </a:ln>
          </p:spPr>
          <p:txBody>
            <a:bodyPr/>
            <a:lstStyle/>
            <a:p>
              <a:endParaRPr lang="en-US"/>
            </a:p>
          </p:txBody>
        </p:sp>
        <p:sp>
          <p:nvSpPr>
            <p:cNvPr id="23649" name="Freeform 96"/>
            <p:cNvSpPr>
              <a:spLocks/>
            </p:cNvSpPr>
            <p:nvPr/>
          </p:nvSpPr>
          <p:spPr bwMode="auto">
            <a:xfrm>
              <a:off x="1687" y="3242"/>
              <a:ext cx="223" cy="105"/>
            </a:xfrm>
            <a:custGeom>
              <a:avLst/>
              <a:gdLst>
                <a:gd name="T0" fmla="*/ 0 w 668"/>
                <a:gd name="T1" fmla="*/ 0 h 313"/>
                <a:gd name="T2" fmla="*/ 0 w 668"/>
                <a:gd name="T3" fmla="*/ 0 h 313"/>
                <a:gd name="T4" fmla="*/ 0 w 668"/>
                <a:gd name="T5" fmla="*/ 0 h 313"/>
                <a:gd name="T6" fmla="*/ 0 w 668"/>
                <a:gd name="T7" fmla="*/ 0 h 313"/>
                <a:gd name="T8" fmla="*/ 0 w 668"/>
                <a:gd name="T9" fmla="*/ 0 h 313"/>
                <a:gd name="T10" fmla="*/ 0 w 668"/>
                <a:gd name="T11" fmla="*/ 0 h 313"/>
                <a:gd name="T12" fmla="*/ 0 w 668"/>
                <a:gd name="T13" fmla="*/ 0 h 313"/>
                <a:gd name="T14" fmla="*/ 0 w 668"/>
                <a:gd name="T15" fmla="*/ 0 h 313"/>
                <a:gd name="T16" fmla="*/ 0 w 668"/>
                <a:gd name="T17" fmla="*/ 0 h 313"/>
                <a:gd name="T18" fmla="*/ 0 w 668"/>
                <a:gd name="T19" fmla="*/ 0 h 313"/>
                <a:gd name="T20" fmla="*/ 0 w 668"/>
                <a:gd name="T21" fmla="*/ 0 h 313"/>
                <a:gd name="T22" fmla="*/ 0 w 668"/>
                <a:gd name="T23" fmla="*/ 0 h 313"/>
                <a:gd name="T24" fmla="*/ 0 w 668"/>
                <a:gd name="T25" fmla="*/ 0 h 313"/>
                <a:gd name="T26" fmla="*/ 0 w 668"/>
                <a:gd name="T27" fmla="*/ 0 h 313"/>
                <a:gd name="T28" fmla="*/ 0 w 668"/>
                <a:gd name="T29" fmla="*/ 0 h 313"/>
                <a:gd name="T30" fmla="*/ 0 w 668"/>
                <a:gd name="T31" fmla="*/ 0 h 313"/>
                <a:gd name="T32" fmla="*/ 0 w 668"/>
                <a:gd name="T33" fmla="*/ 0 h 313"/>
                <a:gd name="T34" fmla="*/ 0 w 668"/>
                <a:gd name="T35" fmla="*/ 0 h 313"/>
                <a:gd name="T36" fmla="*/ 0 w 668"/>
                <a:gd name="T37" fmla="*/ 0 h 313"/>
                <a:gd name="T38" fmla="*/ 0 w 668"/>
                <a:gd name="T39" fmla="*/ 0 h 313"/>
                <a:gd name="T40" fmla="*/ 0 w 668"/>
                <a:gd name="T41" fmla="*/ 0 h 313"/>
                <a:gd name="T42" fmla="*/ 0 w 668"/>
                <a:gd name="T43" fmla="*/ 0 h 313"/>
                <a:gd name="T44" fmla="*/ 0 w 668"/>
                <a:gd name="T45" fmla="*/ 0 h 313"/>
                <a:gd name="T46" fmla="*/ 0 w 668"/>
                <a:gd name="T47" fmla="*/ 0 h 313"/>
                <a:gd name="T48" fmla="*/ 0 w 668"/>
                <a:gd name="T49" fmla="*/ 0 h 313"/>
                <a:gd name="T50" fmla="*/ 0 w 668"/>
                <a:gd name="T51" fmla="*/ 0 h 313"/>
                <a:gd name="T52" fmla="*/ 0 w 668"/>
                <a:gd name="T53" fmla="*/ 0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8"/>
                <a:gd name="T82" fmla="*/ 0 h 313"/>
                <a:gd name="T83" fmla="*/ 668 w 668"/>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8" h="313">
                  <a:moveTo>
                    <a:pt x="668" y="162"/>
                  </a:moveTo>
                  <a:lnTo>
                    <a:pt x="600" y="136"/>
                  </a:lnTo>
                  <a:lnTo>
                    <a:pt x="491" y="122"/>
                  </a:lnTo>
                  <a:lnTo>
                    <a:pt x="395" y="109"/>
                  </a:lnTo>
                  <a:lnTo>
                    <a:pt x="355" y="109"/>
                  </a:lnTo>
                  <a:lnTo>
                    <a:pt x="300" y="136"/>
                  </a:lnTo>
                  <a:lnTo>
                    <a:pt x="272" y="136"/>
                  </a:lnTo>
                  <a:lnTo>
                    <a:pt x="191" y="204"/>
                  </a:lnTo>
                  <a:lnTo>
                    <a:pt x="149" y="232"/>
                  </a:lnTo>
                  <a:lnTo>
                    <a:pt x="96" y="285"/>
                  </a:lnTo>
                  <a:lnTo>
                    <a:pt x="68" y="313"/>
                  </a:lnTo>
                  <a:lnTo>
                    <a:pt x="0" y="272"/>
                  </a:lnTo>
                  <a:lnTo>
                    <a:pt x="41" y="217"/>
                  </a:lnTo>
                  <a:lnTo>
                    <a:pt x="109" y="149"/>
                  </a:lnTo>
                  <a:lnTo>
                    <a:pt x="164" y="94"/>
                  </a:lnTo>
                  <a:lnTo>
                    <a:pt x="232" y="55"/>
                  </a:lnTo>
                  <a:lnTo>
                    <a:pt x="272" y="27"/>
                  </a:lnTo>
                  <a:lnTo>
                    <a:pt x="355" y="0"/>
                  </a:lnTo>
                  <a:lnTo>
                    <a:pt x="381" y="0"/>
                  </a:lnTo>
                  <a:lnTo>
                    <a:pt x="423" y="14"/>
                  </a:lnTo>
                  <a:lnTo>
                    <a:pt x="504" y="42"/>
                  </a:lnTo>
                  <a:lnTo>
                    <a:pt x="532" y="55"/>
                  </a:lnTo>
                  <a:lnTo>
                    <a:pt x="572" y="68"/>
                  </a:lnTo>
                  <a:lnTo>
                    <a:pt x="613" y="109"/>
                  </a:lnTo>
                  <a:lnTo>
                    <a:pt x="640" y="122"/>
                  </a:lnTo>
                  <a:lnTo>
                    <a:pt x="655" y="122"/>
                  </a:lnTo>
                  <a:lnTo>
                    <a:pt x="668" y="162"/>
                  </a:lnTo>
                </a:path>
              </a:pathLst>
            </a:custGeom>
            <a:noFill/>
            <a:ln w="0">
              <a:solidFill>
                <a:srgbClr val="000000"/>
              </a:solidFill>
              <a:round/>
              <a:headEnd/>
              <a:tailEnd/>
            </a:ln>
          </p:spPr>
          <p:txBody>
            <a:bodyPr/>
            <a:lstStyle/>
            <a:p>
              <a:endParaRPr lang="en-US"/>
            </a:p>
          </p:txBody>
        </p:sp>
        <p:sp>
          <p:nvSpPr>
            <p:cNvPr id="23650" name="Freeform 97"/>
            <p:cNvSpPr>
              <a:spLocks/>
            </p:cNvSpPr>
            <p:nvPr/>
          </p:nvSpPr>
          <p:spPr bwMode="auto">
            <a:xfrm>
              <a:off x="1687" y="3242"/>
              <a:ext cx="223" cy="105"/>
            </a:xfrm>
            <a:custGeom>
              <a:avLst/>
              <a:gdLst>
                <a:gd name="T0" fmla="*/ 0 w 668"/>
                <a:gd name="T1" fmla="*/ 0 h 313"/>
                <a:gd name="T2" fmla="*/ 0 w 668"/>
                <a:gd name="T3" fmla="*/ 0 h 313"/>
                <a:gd name="T4" fmla="*/ 0 w 668"/>
                <a:gd name="T5" fmla="*/ 0 h 313"/>
                <a:gd name="T6" fmla="*/ 0 w 668"/>
                <a:gd name="T7" fmla="*/ 0 h 313"/>
                <a:gd name="T8" fmla="*/ 0 w 668"/>
                <a:gd name="T9" fmla="*/ 0 h 313"/>
                <a:gd name="T10" fmla="*/ 0 w 668"/>
                <a:gd name="T11" fmla="*/ 0 h 313"/>
                <a:gd name="T12" fmla="*/ 0 w 668"/>
                <a:gd name="T13" fmla="*/ 0 h 313"/>
                <a:gd name="T14" fmla="*/ 0 w 668"/>
                <a:gd name="T15" fmla="*/ 0 h 313"/>
                <a:gd name="T16" fmla="*/ 0 w 668"/>
                <a:gd name="T17" fmla="*/ 0 h 313"/>
                <a:gd name="T18" fmla="*/ 0 w 668"/>
                <a:gd name="T19" fmla="*/ 0 h 313"/>
                <a:gd name="T20" fmla="*/ 0 w 668"/>
                <a:gd name="T21" fmla="*/ 0 h 313"/>
                <a:gd name="T22" fmla="*/ 0 w 668"/>
                <a:gd name="T23" fmla="*/ 0 h 313"/>
                <a:gd name="T24" fmla="*/ 0 w 668"/>
                <a:gd name="T25" fmla="*/ 0 h 313"/>
                <a:gd name="T26" fmla="*/ 0 w 668"/>
                <a:gd name="T27" fmla="*/ 0 h 313"/>
                <a:gd name="T28" fmla="*/ 0 w 668"/>
                <a:gd name="T29" fmla="*/ 0 h 313"/>
                <a:gd name="T30" fmla="*/ 0 w 668"/>
                <a:gd name="T31" fmla="*/ 0 h 313"/>
                <a:gd name="T32" fmla="*/ 0 w 668"/>
                <a:gd name="T33" fmla="*/ 0 h 313"/>
                <a:gd name="T34" fmla="*/ 0 w 668"/>
                <a:gd name="T35" fmla="*/ 0 h 313"/>
                <a:gd name="T36" fmla="*/ 0 w 668"/>
                <a:gd name="T37" fmla="*/ 0 h 313"/>
                <a:gd name="T38" fmla="*/ 0 w 668"/>
                <a:gd name="T39" fmla="*/ 0 h 313"/>
                <a:gd name="T40" fmla="*/ 0 w 668"/>
                <a:gd name="T41" fmla="*/ 0 h 313"/>
                <a:gd name="T42" fmla="*/ 0 w 668"/>
                <a:gd name="T43" fmla="*/ 0 h 313"/>
                <a:gd name="T44" fmla="*/ 0 w 668"/>
                <a:gd name="T45" fmla="*/ 0 h 313"/>
                <a:gd name="T46" fmla="*/ 0 w 668"/>
                <a:gd name="T47" fmla="*/ 0 h 313"/>
                <a:gd name="T48" fmla="*/ 0 w 668"/>
                <a:gd name="T49" fmla="*/ 0 h 313"/>
                <a:gd name="T50" fmla="*/ 0 w 668"/>
                <a:gd name="T51" fmla="*/ 0 h 313"/>
                <a:gd name="T52" fmla="*/ 0 w 668"/>
                <a:gd name="T53" fmla="*/ 0 h 3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8"/>
                <a:gd name="T82" fmla="*/ 0 h 313"/>
                <a:gd name="T83" fmla="*/ 668 w 668"/>
                <a:gd name="T84" fmla="*/ 313 h 3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8" h="313">
                  <a:moveTo>
                    <a:pt x="668" y="162"/>
                  </a:moveTo>
                  <a:lnTo>
                    <a:pt x="600" y="136"/>
                  </a:lnTo>
                  <a:lnTo>
                    <a:pt x="491" y="122"/>
                  </a:lnTo>
                  <a:lnTo>
                    <a:pt x="395" y="109"/>
                  </a:lnTo>
                  <a:lnTo>
                    <a:pt x="355" y="109"/>
                  </a:lnTo>
                  <a:lnTo>
                    <a:pt x="300" y="136"/>
                  </a:lnTo>
                  <a:lnTo>
                    <a:pt x="272" y="136"/>
                  </a:lnTo>
                  <a:lnTo>
                    <a:pt x="191" y="204"/>
                  </a:lnTo>
                  <a:lnTo>
                    <a:pt x="149" y="232"/>
                  </a:lnTo>
                  <a:lnTo>
                    <a:pt x="96" y="285"/>
                  </a:lnTo>
                  <a:lnTo>
                    <a:pt x="68" y="313"/>
                  </a:lnTo>
                  <a:lnTo>
                    <a:pt x="0" y="272"/>
                  </a:lnTo>
                  <a:lnTo>
                    <a:pt x="41" y="217"/>
                  </a:lnTo>
                  <a:lnTo>
                    <a:pt x="109" y="149"/>
                  </a:lnTo>
                  <a:lnTo>
                    <a:pt x="164" y="94"/>
                  </a:lnTo>
                  <a:lnTo>
                    <a:pt x="232" y="55"/>
                  </a:lnTo>
                  <a:lnTo>
                    <a:pt x="272" y="27"/>
                  </a:lnTo>
                  <a:lnTo>
                    <a:pt x="355" y="0"/>
                  </a:lnTo>
                  <a:lnTo>
                    <a:pt x="381" y="0"/>
                  </a:lnTo>
                  <a:lnTo>
                    <a:pt x="423" y="14"/>
                  </a:lnTo>
                  <a:lnTo>
                    <a:pt x="504" y="42"/>
                  </a:lnTo>
                  <a:lnTo>
                    <a:pt x="532" y="55"/>
                  </a:lnTo>
                  <a:lnTo>
                    <a:pt x="572" y="68"/>
                  </a:lnTo>
                  <a:lnTo>
                    <a:pt x="613" y="109"/>
                  </a:lnTo>
                  <a:lnTo>
                    <a:pt x="640" y="122"/>
                  </a:lnTo>
                  <a:lnTo>
                    <a:pt x="655" y="122"/>
                  </a:lnTo>
                  <a:lnTo>
                    <a:pt x="668" y="162"/>
                  </a:lnTo>
                </a:path>
              </a:pathLst>
            </a:custGeom>
            <a:noFill/>
            <a:ln w="0">
              <a:solidFill>
                <a:srgbClr val="000000"/>
              </a:solidFill>
              <a:round/>
              <a:headEnd/>
              <a:tailEnd/>
            </a:ln>
          </p:spPr>
          <p:txBody>
            <a:bodyPr/>
            <a:lstStyle/>
            <a:p>
              <a:endParaRPr lang="en-US"/>
            </a:p>
          </p:txBody>
        </p:sp>
        <p:sp>
          <p:nvSpPr>
            <p:cNvPr id="23651" name="Freeform 98"/>
            <p:cNvSpPr>
              <a:spLocks/>
            </p:cNvSpPr>
            <p:nvPr/>
          </p:nvSpPr>
          <p:spPr bwMode="auto">
            <a:xfrm>
              <a:off x="1446" y="3365"/>
              <a:ext cx="237" cy="291"/>
            </a:xfrm>
            <a:custGeom>
              <a:avLst/>
              <a:gdLst>
                <a:gd name="T0" fmla="*/ 0 w 709"/>
                <a:gd name="T1" fmla="*/ 0 h 872"/>
                <a:gd name="T2" fmla="*/ 0 w 709"/>
                <a:gd name="T3" fmla="*/ 0 h 872"/>
                <a:gd name="T4" fmla="*/ 0 w 709"/>
                <a:gd name="T5" fmla="*/ 0 h 872"/>
                <a:gd name="T6" fmla="*/ 0 w 709"/>
                <a:gd name="T7" fmla="*/ 0 h 872"/>
                <a:gd name="T8" fmla="*/ 0 w 709"/>
                <a:gd name="T9" fmla="*/ 0 h 872"/>
                <a:gd name="T10" fmla="*/ 0 w 709"/>
                <a:gd name="T11" fmla="*/ 0 h 872"/>
                <a:gd name="T12" fmla="*/ 0 w 709"/>
                <a:gd name="T13" fmla="*/ 0 h 872"/>
                <a:gd name="T14" fmla="*/ 0 w 709"/>
                <a:gd name="T15" fmla="*/ 0 h 872"/>
                <a:gd name="T16" fmla="*/ 0 w 709"/>
                <a:gd name="T17" fmla="*/ 0 h 872"/>
                <a:gd name="T18" fmla="*/ 0 w 709"/>
                <a:gd name="T19" fmla="*/ 0 h 872"/>
                <a:gd name="T20" fmla="*/ 0 w 709"/>
                <a:gd name="T21" fmla="*/ 0 h 872"/>
                <a:gd name="T22" fmla="*/ 0 w 709"/>
                <a:gd name="T23" fmla="*/ 0 h 872"/>
                <a:gd name="T24" fmla="*/ 0 w 709"/>
                <a:gd name="T25" fmla="*/ 0 h 872"/>
                <a:gd name="T26" fmla="*/ 0 w 709"/>
                <a:gd name="T27" fmla="*/ 0 h 872"/>
                <a:gd name="T28" fmla="*/ 0 w 709"/>
                <a:gd name="T29" fmla="*/ 0 h 872"/>
                <a:gd name="T30" fmla="*/ 0 w 709"/>
                <a:gd name="T31" fmla="*/ 0 h 872"/>
                <a:gd name="T32" fmla="*/ 0 w 709"/>
                <a:gd name="T33" fmla="*/ 0 h 872"/>
                <a:gd name="T34" fmla="*/ 0 w 709"/>
                <a:gd name="T35" fmla="*/ 0 h 872"/>
                <a:gd name="T36" fmla="*/ 0 w 709"/>
                <a:gd name="T37" fmla="*/ 0 h 872"/>
                <a:gd name="T38" fmla="*/ 0 w 709"/>
                <a:gd name="T39" fmla="*/ 0 h 872"/>
                <a:gd name="T40" fmla="*/ 0 w 709"/>
                <a:gd name="T41" fmla="*/ 0 h 872"/>
                <a:gd name="T42" fmla="*/ 0 w 709"/>
                <a:gd name="T43" fmla="*/ 0 h 872"/>
                <a:gd name="T44" fmla="*/ 0 w 709"/>
                <a:gd name="T45" fmla="*/ 0 h 872"/>
                <a:gd name="T46" fmla="*/ 0 w 709"/>
                <a:gd name="T47" fmla="*/ 0 h 872"/>
                <a:gd name="T48" fmla="*/ 0 w 709"/>
                <a:gd name="T49" fmla="*/ 0 h 872"/>
                <a:gd name="T50" fmla="*/ 0 w 709"/>
                <a:gd name="T51" fmla="*/ 0 h 872"/>
                <a:gd name="T52" fmla="*/ 0 w 709"/>
                <a:gd name="T53" fmla="*/ 0 h 872"/>
                <a:gd name="T54" fmla="*/ 0 w 709"/>
                <a:gd name="T55" fmla="*/ 0 h 872"/>
                <a:gd name="T56" fmla="*/ 0 w 709"/>
                <a:gd name="T57" fmla="*/ 0 h 872"/>
                <a:gd name="T58" fmla="*/ 0 w 709"/>
                <a:gd name="T59" fmla="*/ 0 h 872"/>
                <a:gd name="T60" fmla="*/ 0 w 709"/>
                <a:gd name="T61" fmla="*/ 0 h 872"/>
                <a:gd name="T62" fmla="*/ 0 w 709"/>
                <a:gd name="T63" fmla="*/ 0 h 872"/>
                <a:gd name="T64" fmla="*/ 0 w 709"/>
                <a:gd name="T65" fmla="*/ 0 h 872"/>
                <a:gd name="T66" fmla="*/ 0 w 709"/>
                <a:gd name="T67" fmla="*/ 0 h 872"/>
                <a:gd name="T68" fmla="*/ 0 w 709"/>
                <a:gd name="T69" fmla="*/ 0 h 872"/>
                <a:gd name="T70" fmla="*/ 0 w 709"/>
                <a:gd name="T71" fmla="*/ 0 h 872"/>
                <a:gd name="T72" fmla="*/ 0 w 709"/>
                <a:gd name="T73" fmla="*/ 0 h 872"/>
                <a:gd name="T74" fmla="*/ 0 w 709"/>
                <a:gd name="T75" fmla="*/ 0 h 872"/>
                <a:gd name="T76" fmla="*/ 0 w 709"/>
                <a:gd name="T77" fmla="*/ 0 h 872"/>
                <a:gd name="T78" fmla="*/ 0 w 709"/>
                <a:gd name="T79" fmla="*/ 0 h 872"/>
                <a:gd name="T80" fmla="*/ 0 w 709"/>
                <a:gd name="T81" fmla="*/ 0 h 872"/>
                <a:gd name="T82" fmla="*/ 0 w 709"/>
                <a:gd name="T83" fmla="*/ 0 h 872"/>
                <a:gd name="T84" fmla="*/ 0 w 709"/>
                <a:gd name="T85" fmla="*/ 0 h 872"/>
                <a:gd name="T86" fmla="*/ 0 w 709"/>
                <a:gd name="T87" fmla="*/ 0 h 8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872"/>
                <a:gd name="T134" fmla="*/ 709 w 709"/>
                <a:gd name="T135" fmla="*/ 872 h 8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872">
                  <a:moveTo>
                    <a:pt x="668" y="95"/>
                  </a:moveTo>
                  <a:lnTo>
                    <a:pt x="709" y="27"/>
                  </a:lnTo>
                  <a:lnTo>
                    <a:pt x="695" y="13"/>
                  </a:lnTo>
                  <a:lnTo>
                    <a:pt x="668" y="0"/>
                  </a:lnTo>
                  <a:lnTo>
                    <a:pt x="613" y="0"/>
                  </a:lnTo>
                  <a:lnTo>
                    <a:pt x="545" y="13"/>
                  </a:lnTo>
                  <a:lnTo>
                    <a:pt x="477" y="54"/>
                  </a:lnTo>
                  <a:lnTo>
                    <a:pt x="423" y="95"/>
                  </a:lnTo>
                  <a:lnTo>
                    <a:pt x="396" y="95"/>
                  </a:lnTo>
                  <a:lnTo>
                    <a:pt x="341" y="136"/>
                  </a:lnTo>
                  <a:lnTo>
                    <a:pt x="286" y="177"/>
                  </a:lnTo>
                  <a:lnTo>
                    <a:pt x="259" y="191"/>
                  </a:lnTo>
                  <a:lnTo>
                    <a:pt x="204" y="259"/>
                  </a:lnTo>
                  <a:lnTo>
                    <a:pt x="190" y="300"/>
                  </a:lnTo>
                  <a:lnTo>
                    <a:pt x="177" y="340"/>
                  </a:lnTo>
                  <a:lnTo>
                    <a:pt x="136" y="395"/>
                  </a:lnTo>
                  <a:lnTo>
                    <a:pt x="122" y="436"/>
                  </a:lnTo>
                  <a:lnTo>
                    <a:pt x="68" y="531"/>
                  </a:lnTo>
                  <a:lnTo>
                    <a:pt x="41" y="600"/>
                  </a:lnTo>
                  <a:lnTo>
                    <a:pt x="26" y="655"/>
                  </a:lnTo>
                  <a:lnTo>
                    <a:pt x="13" y="708"/>
                  </a:lnTo>
                  <a:lnTo>
                    <a:pt x="13" y="750"/>
                  </a:lnTo>
                  <a:lnTo>
                    <a:pt x="13" y="804"/>
                  </a:lnTo>
                  <a:lnTo>
                    <a:pt x="0" y="872"/>
                  </a:lnTo>
                  <a:lnTo>
                    <a:pt x="26" y="872"/>
                  </a:lnTo>
                  <a:lnTo>
                    <a:pt x="54" y="818"/>
                  </a:lnTo>
                  <a:lnTo>
                    <a:pt x="81" y="763"/>
                  </a:lnTo>
                  <a:lnTo>
                    <a:pt x="81" y="708"/>
                  </a:lnTo>
                  <a:lnTo>
                    <a:pt x="81" y="655"/>
                  </a:lnTo>
                  <a:lnTo>
                    <a:pt x="96" y="600"/>
                  </a:lnTo>
                  <a:lnTo>
                    <a:pt x="149" y="504"/>
                  </a:lnTo>
                  <a:lnTo>
                    <a:pt x="164" y="449"/>
                  </a:lnTo>
                  <a:lnTo>
                    <a:pt x="204" y="395"/>
                  </a:lnTo>
                  <a:lnTo>
                    <a:pt x="245" y="340"/>
                  </a:lnTo>
                  <a:lnTo>
                    <a:pt x="300" y="259"/>
                  </a:lnTo>
                  <a:lnTo>
                    <a:pt x="354" y="217"/>
                  </a:lnTo>
                  <a:lnTo>
                    <a:pt x="396" y="191"/>
                  </a:lnTo>
                  <a:lnTo>
                    <a:pt x="449" y="149"/>
                  </a:lnTo>
                  <a:lnTo>
                    <a:pt x="504" y="122"/>
                  </a:lnTo>
                  <a:lnTo>
                    <a:pt x="532" y="109"/>
                  </a:lnTo>
                  <a:lnTo>
                    <a:pt x="572" y="95"/>
                  </a:lnTo>
                  <a:lnTo>
                    <a:pt x="627" y="68"/>
                  </a:lnTo>
                  <a:lnTo>
                    <a:pt x="640" y="68"/>
                  </a:lnTo>
                  <a:lnTo>
                    <a:pt x="668" y="95"/>
                  </a:lnTo>
                  <a:close/>
                </a:path>
              </a:pathLst>
            </a:custGeom>
            <a:solidFill>
              <a:srgbClr val="0E0D0D"/>
            </a:solidFill>
            <a:ln w="9525">
              <a:noFill/>
              <a:round/>
              <a:headEnd/>
              <a:tailEnd/>
            </a:ln>
          </p:spPr>
          <p:txBody>
            <a:bodyPr/>
            <a:lstStyle/>
            <a:p>
              <a:endParaRPr lang="en-US"/>
            </a:p>
          </p:txBody>
        </p:sp>
        <p:sp>
          <p:nvSpPr>
            <p:cNvPr id="23652" name="Freeform 99"/>
            <p:cNvSpPr>
              <a:spLocks/>
            </p:cNvSpPr>
            <p:nvPr/>
          </p:nvSpPr>
          <p:spPr bwMode="auto">
            <a:xfrm>
              <a:off x="1446" y="3365"/>
              <a:ext cx="237" cy="291"/>
            </a:xfrm>
            <a:custGeom>
              <a:avLst/>
              <a:gdLst>
                <a:gd name="T0" fmla="*/ 0 w 709"/>
                <a:gd name="T1" fmla="*/ 0 h 872"/>
                <a:gd name="T2" fmla="*/ 0 w 709"/>
                <a:gd name="T3" fmla="*/ 0 h 872"/>
                <a:gd name="T4" fmla="*/ 0 w 709"/>
                <a:gd name="T5" fmla="*/ 0 h 872"/>
                <a:gd name="T6" fmla="*/ 0 w 709"/>
                <a:gd name="T7" fmla="*/ 0 h 872"/>
                <a:gd name="T8" fmla="*/ 0 w 709"/>
                <a:gd name="T9" fmla="*/ 0 h 872"/>
                <a:gd name="T10" fmla="*/ 0 w 709"/>
                <a:gd name="T11" fmla="*/ 0 h 872"/>
                <a:gd name="T12" fmla="*/ 0 w 709"/>
                <a:gd name="T13" fmla="*/ 0 h 872"/>
                <a:gd name="T14" fmla="*/ 0 w 709"/>
                <a:gd name="T15" fmla="*/ 0 h 872"/>
                <a:gd name="T16" fmla="*/ 0 w 709"/>
                <a:gd name="T17" fmla="*/ 0 h 872"/>
                <a:gd name="T18" fmla="*/ 0 w 709"/>
                <a:gd name="T19" fmla="*/ 0 h 872"/>
                <a:gd name="T20" fmla="*/ 0 w 709"/>
                <a:gd name="T21" fmla="*/ 0 h 872"/>
                <a:gd name="T22" fmla="*/ 0 w 709"/>
                <a:gd name="T23" fmla="*/ 0 h 872"/>
                <a:gd name="T24" fmla="*/ 0 w 709"/>
                <a:gd name="T25" fmla="*/ 0 h 872"/>
                <a:gd name="T26" fmla="*/ 0 w 709"/>
                <a:gd name="T27" fmla="*/ 0 h 872"/>
                <a:gd name="T28" fmla="*/ 0 w 709"/>
                <a:gd name="T29" fmla="*/ 0 h 872"/>
                <a:gd name="T30" fmla="*/ 0 w 709"/>
                <a:gd name="T31" fmla="*/ 0 h 872"/>
                <a:gd name="T32" fmla="*/ 0 w 709"/>
                <a:gd name="T33" fmla="*/ 0 h 872"/>
                <a:gd name="T34" fmla="*/ 0 w 709"/>
                <a:gd name="T35" fmla="*/ 0 h 872"/>
                <a:gd name="T36" fmla="*/ 0 w 709"/>
                <a:gd name="T37" fmla="*/ 0 h 872"/>
                <a:gd name="T38" fmla="*/ 0 w 709"/>
                <a:gd name="T39" fmla="*/ 0 h 872"/>
                <a:gd name="T40" fmla="*/ 0 w 709"/>
                <a:gd name="T41" fmla="*/ 0 h 872"/>
                <a:gd name="T42" fmla="*/ 0 w 709"/>
                <a:gd name="T43" fmla="*/ 0 h 872"/>
                <a:gd name="T44" fmla="*/ 0 w 709"/>
                <a:gd name="T45" fmla="*/ 0 h 872"/>
                <a:gd name="T46" fmla="*/ 0 w 709"/>
                <a:gd name="T47" fmla="*/ 0 h 872"/>
                <a:gd name="T48" fmla="*/ 0 w 709"/>
                <a:gd name="T49" fmla="*/ 0 h 872"/>
                <a:gd name="T50" fmla="*/ 0 w 709"/>
                <a:gd name="T51" fmla="*/ 0 h 872"/>
                <a:gd name="T52" fmla="*/ 0 w 709"/>
                <a:gd name="T53" fmla="*/ 0 h 872"/>
                <a:gd name="T54" fmla="*/ 0 w 709"/>
                <a:gd name="T55" fmla="*/ 0 h 872"/>
                <a:gd name="T56" fmla="*/ 0 w 709"/>
                <a:gd name="T57" fmla="*/ 0 h 872"/>
                <a:gd name="T58" fmla="*/ 0 w 709"/>
                <a:gd name="T59" fmla="*/ 0 h 872"/>
                <a:gd name="T60" fmla="*/ 0 w 709"/>
                <a:gd name="T61" fmla="*/ 0 h 872"/>
                <a:gd name="T62" fmla="*/ 0 w 709"/>
                <a:gd name="T63" fmla="*/ 0 h 872"/>
                <a:gd name="T64" fmla="*/ 0 w 709"/>
                <a:gd name="T65" fmla="*/ 0 h 872"/>
                <a:gd name="T66" fmla="*/ 0 w 709"/>
                <a:gd name="T67" fmla="*/ 0 h 872"/>
                <a:gd name="T68" fmla="*/ 0 w 709"/>
                <a:gd name="T69" fmla="*/ 0 h 872"/>
                <a:gd name="T70" fmla="*/ 0 w 709"/>
                <a:gd name="T71" fmla="*/ 0 h 872"/>
                <a:gd name="T72" fmla="*/ 0 w 709"/>
                <a:gd name="T73" fmla="*/ 0 h 872"/>
                <a:gd name="T74" fmla="*/ 0 w 709"/>
                <a:gd name="T75" fmla="*/ 0 h 872"/>
                <a:gd name="T76" fmla="*/ 0 w 709"/>
                <a:gd name="T77" fmla="*/ 0 h 872"/>
                <a:gd name="T78" fmla="*/ 0 w 709"/>
                <a:gd name="T79" fmla="*/ 0 h 872"/>
                <a:gd name="T80" fmla="*/ 0 w 709"/>
                <a:gd name="T81" fmla="*/ 0 h 872"/>
                <a:gd name="T82" fmla="*/ 0 w 709"/>
                <a:gd name="T83" fmla="*/ 0 h 872"/>
                <a:gd name="T84" fmla="*/ 0 w 709"/>
                <a:gd name="T85" fmla="*/ 0 h 872"/>
                <a:gd name="T86" fmla="*/ 0 w 709"/>
                <a:gd name="T87" fmla="*/ 0 h 8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872"/>
                <a:gd name="T134" fmla="*/ 709 w 709"/>
                <a:gd name="T135" fmla="*/ 872 h 8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872">
                  <a:moveTo>
                    <a:pt x="668" y="95"/>
                  </a:moveTo>
                  <a:lnTo>
                    <a:pt x="709" y="27"/>
                  </a:lnTo>
                  <a:lnTo>
                    <a:pt x="695" y="13"/>
                  </a:lnTo>
                  <a:lnTo>
                    <a:pt x="668" y="0"/>
                  </a:lnTo>
                  <a:lnTo>
                    <a:pt x="613" y="0"/>
                  </a:lnTo>
                  <a:lnTo>
                    <a:pt x="545" y="13"/>
                  </a:lnTo>
                  <a:lnTo>
                    <a:pt x="477" y="54"/>
                  </a:lnTo>
                  <a:lnTo>
                    <a:pt x="423" y="95"/>
                  </a:lnTo>
                  <a:lnTo>
                    <a:pt x="396" y="95"/>
                  </a:lnTo>
                  <a:lnTo>
                    <a:pt x="341" y="136"/>
                  </a:lnTo>
                  <a:lnTo>
                    <a:pt x="286" y="177"/>
                  </a:lnTo>
                  <a:lnTo>
                    <a:pt x="259" y="191"/>
                  </a:lnTo>
                  <a:lnTo>
                    <a:pt x="204" y="259"/>
                  </a:lnTo>
                  <a:lnTo>
                    <a:pt x="190" y="300"/>
                  </a:lnTo>
                  <a:lnTo>
                    <a:pt x="177" y="340"/>
                  </a:lnTo>
                  <a:lnTo>
                    <a:pt x="136" y="395"/>
                  </a:lnTo>
                  <a:lnTo>
                    <a:pt x="122" y="436"/>
                  </a:lnTo>
                  <a:lnTo>
                    <a:pt x="68" y="531"/>
                  </a:lnTo>
                  <a:lnTo>
                    <a:pt x="41" y="600"/>
                  </a:lnTo>
                  <a:lnTo>
                    <a:pt x="26" y="655"/>
                  </a:lnTo>
                  <a:lnTo>
                    <a:pt x="13" y="708"/>
                  </a:lnTo>
                  <a:lnTo>
                    <a:pt x="13" y="750"/>
                  </a:lnTo>
                  <a:lnTo>
                    <a:pt x="13" y="804"/>
                  </a:lnTo>
                  <a:lnTo>
                    <a:pt x="0" y="872"/>
                  </a:lnTo>
                  <a:lnTo>
                    <a:pt x="26" y="872"/>
                  </a:lnTo>
                  <a:lnTo>
                    <a:pt x="54" y="818"/>
                  </a:lnTo>
                  <a:lnTo>
                    <a:pt x="81" y="763"/>
                  </a:lnTo>
                  <a:lnTo>
                    <a:pt x="81" y="708"/>
                  </a:lnTo>
                  <a:lnTo>
                    <a:pt x="81" y="655"/>
                  </a:lnTo>
                  <a:lnTo>
                    <a:pt x="96" y="600"/>
                  </a:lnTo>
                  <a:lnTo>
                    <a:pt x="149" y="504"/>
                  </a:lnTo>
                  <a:lnTo>
                    <a:pt x="164" y="449"/>
                  </a:lnTo>
                  <a:lnTo>
                    <a:pt x="204" y="395"/>
                  </a:lnTo>
                  <a:lnTo>
                    <a:pt x="245" y="340"/>
                  </a:lnTo>
                  <a:lnTo>
                    <a:pt x="300" y="259"/>
                  </a:lnTo>
                  <a:lnTo>
                    <a:pt x="354" y="217"/>
                  </a:lnTo>
                  <a:lnTo>
                    <a:pt x="396" y="191"/>
                  </a:lnTo>
                  <a:lnTo>
                    <a:pt x="449" y="149"/>
                  </a:lnTo>
                  <a:lnTo>
                    <a:pt x="504" y="122"/>
                  </a:lnTo>
                  <a:lnTo>
                    <a:pt x="532" y="109"/>
                  </a:lnTo>
                  <a:lnTo>
                    <a:pt x="572" y="95"/>
                  </a:lnTo>
                  <a:lnTo>
                    <a:pt x="627" y="68"/>
                  </a:lnTo>
                  <a:lnTo>
                    <a:pt x="640" y="68"/>
                  </a:lnTo>
                  <a:lnTo>
                    <a:pt x="668" y="95"/>
                  </a:lnTo>
                </a:path>
              </a:pathLst>
            </a:custGeom>
            <a:noFill/>
            <a:ln w="0">
              <a:solidFill>
                <a:srgbClr val="000000"/>
              </a:solidFill>
              <a:round/>
              <a:headEnd/>
              <a:tailEnd/>
            </a:ln>
          </p:spPr>
          <p:txBody>
            <a:bodyPr/>
            <a:lstStyle/>
            <a:p>
              <a:endParaRPr lang="en-US"/>
            </a:p>
          </p:txBody>
        </p:sp>
        <p:sp>
          <p:nvSpPr>
            <p:cNvPr id="23653" name="Freeform 100"/>
            <p:cNvSpPr>
              <a:spLocks/>
            </p:cNvSpPr>
            <p:nvPr/>
          </p:nvSpPr>
          <p:spPr bwMode="auto">
            <a:xfrm>
              <a:off x="1446" y="3365"/>
              <a:ext cx="237" cy="291"/>
            </a:xfrm>
            <a:custGeom>
              <a:avLst/>
              <a:gdLst>
                <a:gd name="T0" fmla="*/ 0 w 709"/>
                <a:gd name="T1" fmla="*/ 0 h 872"/>
                <a:gd name="T2" fmla="*/ 0 w 709"/>
                <a:gd name="T3" fmla="*/ 0 h 872"/>
                <a:gd name="T4" fmla="*/ 0 w 709"/>
                <a:gd name="T5" fmla="*/ 0 h 872"/>
                <a:gd name="T6" fmla="*/ 0 w 709"/>
                <a:gd name="T7" fmla="*/ 0 h 872"/>
                <a:gd name="T8" fmla="*/ 0 w 709"/>
                <a:gd name="T9" fmla="*/ 0 h 872"/>
                <a:gd name="T10" fmla="*/ 0 w 709"/>
                <a:gd name="T11" fmla="*/ 0 h 872"/>
                <a:gd name="T12" fmla="*/ 0 w 709"/>
                <a:gd name="T13" fmla="*/ 0 h 872"/>
                <a:gd name="T14" fmla="*/ 0 w 709"/>
                <a:gd name="T15" fmla="*/ 0 h 872"/>
                <a:gd name="T16" fmla="*/ 0 w 709"/>
                <a:gd name="T17" fmla="*/ 0 h 872"/>
                <a:gd name="T18" fmla="*/ 0 w 709"/>
                <a:gd name="T19" fmla="*/ 0 h 872"/>
                <a:gd name="T20" fmla="*/ 0 w 709"/>
                <a:gd name="T21" fmla="*/ 0 h 872"/>
                <a:gd name="T22" fmla="*/ 0 w 709"/>
                <a:gd name="T23" fmla="*/ 0 h 872"/>
                <a:gd name="T24" fmla="*/ 0 w 709"/>
                <a:gd name="T25" fmla="*/ 0 h 872"/>
                <a:gd name="T26" fmla="*/ 0 w 709"/>
                <a:gd name="T27" fmla="*/ 0 h 872"/>
                <a:gd name="T28" fmla="*/ 0 w 709"/>
                <a:gd name="T29" fmla="*/ 0 h 872"/>
                <a:gd name="T30" fmla="*/ 0 w 709"/>
                <a:gd name="T31" fmla="*/ 0 h 872"/>
                <a:gd name="T32" fmla="*/ 0 w 709"/>
                <a:gd name="T33" fmla="*/ 0 h 872"/>
                <a:gd name="T34" fmla="*/ 0 w 709"/>
                <a:gd name="T35" fmla="*/ 0 h 872"/>
                <a:gd name="T36" fmla="*/ 0 w 709"/>
                <a:gd name="T37" fmla="*/ 0 h 872"/>
                <a:gd name="T38" fmla="*/ 0 w 709"/>
                <a:gd name="T39" fmla="*/ 0 h 872"/>
                <a:gd name="T40" fmla="*/ 0 w 709"/>
                <a:gd name="T41" fmla="*/ 0 h 872"/>
                <a:gd name="T42" fmla="*/ 0 w 709"/>
                <a:gd name="T43" fmla="*/ 0 h 872"/>
                <a:gd name="T44" fmla="*/ 0 w 709"/>
                <a:gd name="T45" fmla="*/ 0 h 872"/>
                <a:gd name="T46" fmla="*/ 0 w 709"/>
                <a:gd name="T47" fmla="*/ 0 h 872"/>
                <a:gd name="T48" fmla="*/ 0 w 709"/>
                <a:gd name="T49" fmla="*/ 0 h 872"/>
                <a:gd name="T50" fmla="*/ 0 w 709"/>
                <a:gd name="T51" fmla="*/ 0 h 872"/>
                <a:gd name="T52" fmla="*/ 0 w 709"/>
                <a:gd name="T53" fmla="*/ 0 h 872"/>
                <a:gd name="T54" fmla="*/ 0 w 709"/>
                <a:gd name="T55" fmla="*/ 0 h 872"/>
                <a:gd name="T56" fmla="*/ 0 w 709"/>
                <a:gd name="T57" fmla="*/ 0 h 872"/>
                <a:gd name="T58" fmla="*/ 0 w 709"/>
                <a:gd name="T59" fmla="*/ 0 h 872"/>
                <a:gd name="T60" fmla="*/ 0 w 709"/>
                <a:gd name="T61" fmla="*/ 0 h 872"/>
                <a:gd name="T62" fmla="*/ 0 w 709"/>
                <a:gd name="T63" fmla="*/ 0 h 872"/>
                <a:gd name="T64" fmla="*/ 0 w 709"/>
                <a:gd name="T65" fmla="*/ 0 h 872"/>
                <a:gd name="T66" fmla="*/ 0 w 709"/>
                <a:gd name="T67" fmla="*/ 0 h 872"/>
                <a:gd name="T68" fmla="*/ 0 w 709"/>
                <a:gd name="T69" fmla="*/ 0 h 872"/>
                <a:gd name="T70" fmla="*/ 0 w 709"/>
                <a:gd name="T71" fmla="*/ 0 h 872"/>
                <a:gd name="T72" fmla="*/ 0 w 709"/>
                <a:gd name="T73" fmla="*/ 0 h 872"/>
                <a:gd name="T74" fmla="*/ 0 w 709"/>
                <a:gd name="T75" fmla="*/ 0 h 872"/>
                <a:gd name="T76" fmla="*/ 0 w 709"/>
                <a:gd name="T77" fmla="*/ 0 h 872"/>
                <a:gd name="T78" fmla="*/ 0 w 709"/>
                <a:gd name="T79" fmla="*/ 0 h 872"/>
                <a:gd name="T80" fmla="*/ 0 w 709"/>
                <a:gd name="T81" fmla="*/ 0 h 872"/>
                <a:gd name="T82" fmla="*/ 0 w 709"/>
                <a:gd name="T83" fmla="*/ 0 h 872"/>
                <a:gd name="T84" fmla="*/ 0 w 709"/>
                <a:gd name="T85" fmla="*/ 0 h 872"/>
                <a:gd name="T86" fmla="*/ 0 w 709"/>
                <a:gd name="T87" fmla="*/ 0 h 8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9"/>
                <a:gd name="T133" fmla="*/ 0 h 872"/>
                <a:gd name="T134" fmla="*/ 709 w 709"/>
                <a:gd name="T135" fmla="*/ 872 h 8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9" h="872">
                  <a:moveTo>
                    <a:pt x="668" y="95"/>
                  </a:moveTo>
                  <a:lnTo>
                    <a:pt x="709" y="27"/>
                  </a:lnTo>
                  <a:lnTo>
                    <a:pt x="695" y="13"/>
                  </a:lnTo>
                  <a:lnTo>
                    <a:pt x="668" y="0"/>
                  </a:lnTo>
                  <a:lnTo>
                    <a:pt x="613" y="0"/>
                  </a:lnTo>
                  <a:lnTo>
                    <a:pt x="545" y="13"/>
                  </a:lnTo>
                  <a:lnTo>
                    <a:pt x="477" y="54"/>
                  </a:lnTo>
                  <a:lnTo>
                    <a:pt x="423" y="95"/>
                  </a:lnTo>
                  <a:lnTo>
                    <a:pt x="396" y="95"/>
                  </a:lnTo>
                  <a:lnTo>
                    <a:pt x="341" y="136"/>
                  </a:lnTo>
                  <a:lnTo>
                    <a:pt x="286" y="177"/>
                  </a:lnTo>
                  <a:lnTo>
                    <a:pt x="259" y="191"/>
                  </a:lnTo>
                  <a:lnTo>
                    <a:pt x="204" y="259"/>
                  </a:lnTo>
                  <a:lnTo>
                    <a:pt x="190" y="300"/>
                  </a:lnTo>
                  <a:lnTo>
                    <a:pt x="177" y="340"/>
                  </a:lnTo>
                  <a:lnTo>
                    <a:pt x="136" y="395"/>
                  </a:lnTo>
                  <a:lnTo>
                    <a:pt x="122" y="436"/>
                  </a:lnTo>
                  <a:lnTo>
                    <a:pt x="68" y="531"/>
                  </a:lnTo>
                  <a:lnTo>
                    <a:pt x="41" y="600"/>
                  </a:lnTo>
                  <a:lnTo>
                    <a:pt x="26" y="655"/>
                  </a:lnTo>
                  <a:lnTo>
                    <a:pt x="13" y="708"/>
                  </a:lnTo>
                  <a:lnTo>
                    <a:pt x="13" y="750"/>
                  </a:lnTo>
                  <a:lnTo>
                    <a:pt x="13" y="804"/>
                  </a:lnTo>
                  <a:lnTo>
                    <a:pt x="0" y="872"/>
                  </a:lnTo>
                  <a:lnTo>
                    <a:pt x="26" y="872"/>
                  </a:lnTo>
                  <a:lnTo>
                    <a:pt x="54" y="818"/>
                  </a:lnTo>
                  <a:lnTo>
                    <a:pt x="81" y="763"/>
                  </a:lnTo>
                  <a:lnTo>
                    <a:pt x="81" y="708"/>
                  </a:lnTo>
                  <a:lnTo>
                    <a:pt x="81" y="655"/>
                  </a:lnTo>
                  <a:lnTo>
                    <a:pt x="96" y="600"/>
                  </a:lnTo>
                  <a:lnTo>
                    <a:pt x="149" y="504"/>
                  </a:lnTo>
                  <a:lnTo>
                    <a:pt x="164" y="449"/>
                  </a:lnTo>
                  <a:lnTo>
                    <a:pt x="204" y="395"/>
                  </a:lnTo>
                  <a:lnTo>
                    <a:pt x="245" y="340"/>
                  </a:lnTo>
                  <a:lnTo>
                    <a:pt x="300" y="259"/>
                  </a:lnTo>
                  <a:lnTo>
                    <a:pt x="354" y="217"/>
                  </a:lnTo>
                  <a:lnTo>
                    <a:pt x="396" y="191"/>
                  </a:lnTo>
                  <a:lnTo>
                    <a:pt x="449" y="149"/>
                  </a:lnTo>
                  <a:lnTo>
                    <a:pt x="504" y="122"/>
                  </a:lnTo>
                  <a:lnTo>
                    <a:pt x="532" y="109"/>
                  </a:lnTo>
                  <a:lnTo>
                    <a:pt x="572" y="95"/>
                  </a:lnTo>
                  <a:lnTo>
                    <a:pt x="627" y="68"/>
                  </a:lnTo>
                  <a:lnTo>
                    <a:pt x="640" y="68"/>
                  </a:lnTo>
                  <a:lnTo>
                    <a:pt x="668" y="95"/>
                  </a:lnTo>
                </a:path>
              </a:pathLst>
            </a:custGeom>
            <a:noFill/>
            <a:ln w="0">
              <a:solidFill>
                <a:srgbClr val="000000"/>
              </a:solidFill>
              <a:round/>
              <a:headEnd/>
              <a:tailEnd/>
            </a:ln>
          </p:spPr>
          <p:txBody>
            <a:bodyPr/>
            <a:lstStyle/>
            <a:p>
              <a:endParaRPr lang="en-US"/>
            </a:p>
          </p:txBody>
        </p:sp>
        <p:sp>
          <p:nvSpPr>
            <p:cNvPr id="23654" name="Freeform 101"/>
            <p:cNvSpPr>
              <a:spLocks/>
            </p:cNvSpPr>
            <p:nvPr/>
          </p:nvSpPr>
          <p:spPr bwMode="auto">
            <a:xfrm>
              <a:off x="1351" y="3401"/>
              <a:ext cx="100" cy="177"/>
            </a:xfrm>
            <a:custGeom>
              <a:avLst/>
              <a:gdLst>
                <a:gd name="T0" fmla="*/ 0 w 300"/>
                <a:gd name="T1" fmla="*/ 0 h 531"/>
                <a:gd name="T2" fmla="*/ 0 w 300"/>
                <a:gd name="T3" fmla="*/ 0 h 531"/>
                <a:gd name="T4" fmla="*/ 0 w 300"/>
                <a:gd name="T5" fmla="*/ 0 h 531"/>
                <a:gd name="T6" fmla="*/ 0 w 300"/>
                <a:gd name="T7" fmla="*/ 0 h 531"/>
                <a:gd name="T8" fmla="*/ 0 w 300"/>
                <a:gd name="T9" fmla="*/ 0 h 531"/>
                <a:gd name="T10" fmla="*/ 0 w 300"/>
                <a:gd name="T11" fmla="*/ 0 h 531"/>
                <a:gd name="T12" fmla="*/ 0 w 300"/>
                <a:gd name="T13" fmla="*/ 0 h 531"/>
                <a:gd name="T14" fmla="*/ 0 w 300"/>
                <a:gd name="T15" fmla="*/ 0 h 531"/>
                <a:gd name="T16" fmla="*/ 0 w 300"/>
                <a:gd name="T17" fmla="*/ 0 h 531"/>
                <a:gd name="T18" fmla="*/ 0 w 300"/>
                <a:gd name="T19" fmla="*/ 0 h 531"/>
                <a:gd name="T20" fmla="*/ 0 w 300"/>
                <a:gd name="T21" fmla="*/ 0 h 531"/>
                <a:gd name="T22" fmla="*/ 0 w 300"/>
                <a:gd name="T23" fmla="*/ 0 h 531"/>
                <a:gd name="T24" fmla="*/ 0 w 300"/>
                <a:gd name="T25" fmla="*/ 0 h 531"/>
                <a:gd name="T26" fmla="*/ 0 w 300"/>
                <a:gd name="T27" fmla="*/ 0 h 531"/>
                <a:gd name="T28" fmla="*/ 0 w 300"/>
                <a:gd name="T29" fmla="*/ 0 h 531"/>
                <a:gd name="T30" fmla="*/ 0 w 300"/>
                <a:gd name="T31" fmla="*/ 0 h 531"/>
                <a:gd name="T32" fmla="*/ 0 w 300"/>
                <a:gd name="T33" fmla="*/ 0 h 531"/>
                <a:gd name="T34" fmla="*/ 0 w 300"/>
                <a:gd name="T35" fmla="*/ 0 h 531"/>
                <a:gd name="T36" fmla="*/ 0 w 300"/>
                <a:gd name="T37" fmla="*/ 0 h 531"/>
                <a:gd name="T38" fmla="*/ 0 w 300"/>
                <a:gd name="T39" fmla="*/ 0 h 531"/>
                <a:gd name="T40" fmla="*/ 0 w 300"/>
                <a:gd name="T41" fmla="*/ 0 h 531"/>
                <a:gd name="T42" fmla="*/ 0 w 300"/>
                <a:gd name="T43" fmla="*/ 0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0"/>
                <a:gd name="T67" fmla="*/ 0 h 531"/>
                <a:gd name="T68" fmla="*/ 300 w 300"/>
                <a:gd name="T69" fmla="*/ 531 h 5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0" h="531">
                  <a:moveTo>
                    <a:pt x="13" y="531"/>
                  </a:moveTo>
                  <a:lnTo>
                    <a:pt x="55" y="436"/>
                  </a:lnTo>
                  <a:lnTo>
                    <a:pt x="68" y="382"/>
                  </a:lnTo>
                  <a:lnTo>
                    <a:pt x="96" y="299"/>
                  </a:lnTo>
                  <a:lnTo>
                    <a:pt x="136" y="231"/>
                  </a:lnTo>
                  <a:lnTo>
                    <a:pt x="164" y="204"/>
                  </a:lnTo>
                  <a:lnTo>
                    <a:pt x="191" y="163"/>
                  </a:lnTo>
                  <a:lnTo>
                    <a:pt x="232" y="123"/>
                  </a:lnTo>
                  <a:lnTo>
                    <a:pt x="300" y="82"/>
                  </a:lnTo>
                  <a:lnTo>
                    <a:pt x="300" y="27"/>
                  </a:lnTo>
                  <a:lnTo>
                    <a:pt x="287" y="0"/>
                  </a:lnTo>
                  <a:lnTo>
                    <a:pt x="232" y="27"/>
                  </a:lnTo>
                  <a:lnTo>
                    <a:pt x="177" y="68"/>
                  </a:lnTo>
                  <a:lnTo>
                    <a:pt x="136" y="123"/>
                  </a:lnTo>
                  <a:lnTo>
                    <a:pt x="96" y="150"/>
                  </a:lnTo>
                  <a:lnTo>
                    <a:pt x="68" y="204"/>
                  </a:lnTo>
                  <a:lnTo>
                    <a:pt x="55" y="231"/>
                  </a:lnTo>
                  <a:lnTo>
                    <a:pt x="28" y="272"/>
                  </a:lnTo>
                  <a:lnTo>
                    <a:pt x="13" y="340"/>
                  </a:lnTo>
                  <a:lnTo>
                    <a:pt x="13" y="422"/>
                  </a:lnTo>
                  <a:lnTo>
                    <a:pt x="0" y="450"/>
                  </a:lnTo>
                  <a:lnTo>
                    <a:pt x="13" y="531"/>
                  </a:lnTo>
                  <a:close/>
                </a:path>
              </a:pathLst>
            </a:custGeom>
            <a:solidFill>
              <a:srgbClr val="0E0D0D"/>
            </a:solidFill>
            <a:ln w="9525">
              <a:noFill/>
              <a:round/>
              <a:headEnd/>
              <a:tailEnd/>
            </a:ln>
          </p:spPr>
          <p:txBody>
            <a:bodyPr/>
            <a:lstStyle/>
            <a:p>
              <a:endParaRPr lang="en-US"/>
            </a:p>
          </p:txBody>
        </p:sp>
        <p:sp>
          <p:nvSpPr>
            <p:cNvPr id="23655" name="Freeform 102"/>
            <p:cNvSpPr>
              <a:spLocks/>
            </p:cNvSpPr>
            <p:nvPr/>
          </p:nvSpPr>
          <p:spPr bwMode="auto">
            <a:xfrm>
              <a:off x="1351" y="3401"/>
              <a:ext cx="100" cy="177"/>
            </a:xfrm>
            <a:custGeom>
              <a:avLst/>
              <a:gdLst>
                <a:gd name="T0" fmla="*/ 0 w 300"/>
                <a:gd name="T1" fmla="*/ 0 h 531"/>
                <a:gd name="T2" fmla="*/ 0 w 300"/>
                <a:gd name="T3" fmla="*/ 0 h 531"/>
                <a:gd name="T4" fmla="*/ 0 w 300"/>
                <a:gd name="T5" fmla="*/ 0 h 531"/>
                <a:gd name="T6" fmla="*/ 0 w 300"/>
                <a:gd name="T7" fmla="*/ 0 h 531"/>
                <a:gd name="T8" fmla="*/ 0 w 300"/>
                <a:gd name="T9" fmla="*/ 0 h 531"/>
                <a:gd name="T10" fmla="*/ 0 w 300"/>
                <a:gd name="T11" fmla="*/ 0 h 531"/>
                <a:gd name="T12" fmla="*/ 0 w 300"/>
                <a:gd name="T13" fmla="*/ 0 h 531"/>
                <a:gd name="T14" fmla="*/ 0 w 300"/>
                <a:gd name="T15" fmla="*/ 0 h 531"/>
                <a:gd name="T16" fmla="*/ 0 w 300"/>
                <a:gd name="T17" fmla="*/ 0 h 531"/>
                <a:gd name="T18" fmla="*/ 0 w 300"/>
                <a:gd name="T19" fmla="*/ 0 h 531"/>
                <a:gd name="T20" fmla="*/ 0 w 300"/>
                <a:gd name="T21" fmla="*/ 0 h 531"/>
                <a:gd name="T22" fmla="*/ 0 w 300"/>
                <a:gd name="T23" fmla="*/ 0 h 531"/>
                <a:gd name="T24" fmla="*/ 0 w 300"/>
                <a:gd name="T25" fmla="*/ 0 h 531"/>
                <a:gd name="T26" fmla="*/ 0 w 300"/>
                <a:gd name="T27" fmla="*/ 0 h 531"/>
                <a:gd name="T28" fmla="*/ 0 w 300"/>
                <a:gd name="T29" fmla="*/ 0 h 531"/>
                <a:gd name="T30" fmla="*/ 0 w 300"/>
                <a:gd name="T31" fmla="*/ 0 h 531"/>
                <a:gd name="T32" fmla="*/ 0 w 300"/>
                <a:gd name="T33" fmla="*/ 0 h 531"/>
                <a:gd name="T34" fmla="*/ 0 w 300"/>
                <a:gd name="T35" fmla="*/ 0 h 531"/>
                <a:gd name="T36" fmla="*/ 0 w 300"/>
                <a:gd name="T37" fmla="*/ 0 h 531"/>
                <a:gd name="T38" fmla="*/ 0 w 300"/>
                <a:gd name="T39" fmla="*/ 0 h 531"/>
                <a:gd name="T40" fmla="*/ 0 w 300"/>
                <a:gd name="T41" fmla="*/ 0 h 531"/>
                <a:gd name="T42" fmla="*/ 0 w 300"/>
                <a:gd name="T43" fmla="*/ 0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0"/>
                <a:gd name="T67" fmla="*/ 0 h 531"/>
                <a:gd name="T68" fmla="*/ 300 w 300"/>
                <a:gd name="T69" fmla="*/ 531 h 5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0" h="531">
                  <a:moveTo>
                    <a:pt x="13" y="531"/>
                  </a:moveTo>
                  <a:lnTo>
                    <a:pt x="55" y="436"/>
                  </a:lnTo>
                  <a:lnTo>
                    <a:pt x="68" y="382"/>
                  </a:lnTo>
                  <a:lnTo>
                    <a:pt x="96" y="299"/>
                  </a:lnTo>
                  <a:lnTo>
                    <a:pt x="136" y="231"/>
                  </a:lnTo>
                  <a:lnTo>
                    <a:pt x="164" y="204"/>
                  </a:lnTo>
                  <a:lnTo>
                    <a:pt x="191" y="163"/>
                  </a:lnTo>
                  <a:lnTo>
                    <a:pt x="232" y="123"/>
                  </a:lnTo>
                  <a:lnTo>
                    <a:pt x="300" y="82"/>
                  </a:lnTo>
                  <a:lnTo>
                    <a:pt x="300" y="27"/>
                  </a:lnTo>
                  <a:lnTo>
                    <a:pt x="287" y="0"/>
                  </a:lnTo>
                  <a:lnTo>
                    <a:pt x="232" y="27"/>
                  </a:lnTo>
                  <a:lnTo>
                    <a:pt x="177" y="68"/>
                  </a:lnTo>
                  <a:lnTo>
                    <a:pt x="136" y="123"/>
                  </a:lnTo>
                  <a:lnTo>
                    <a:pt x="96" y="150"/>
                  </a:lnTo>
                  <a:lnTo>
                    <a:pt x="68" y="204"/>
                  </a:lnTo>
                  <a:lnTo>
                    <a:pt x="55" y="231"/>
                  </a:lnTo>
                  <a:lnTo>
                    <a:pt x="28" y="272"/>
                  </a:lnTo>
                  <a:lnTo>
                    <a:pt x="13" y="340"/>
                  </a:lnTo>
                  <a:lnTo>
                    <a:pt x="13" y="422"/>
                  </a:lnTo>
                  <a:lnTo>
                    <a:pt x="0" y="450"/>
                  </a:lnTo>
                  <a:lnTo>
                    <a:pt x="13" y="531"/>
                  </a:lnTo>
                </a:path>
              </a:pathLst>
            </a:custGeom>
            <a:noFill/>
            <a:ln w="0">
              <a:solidFill>
                <a:srgbClr val="000000"/>
              </a:solidFill>
              <a:round/>
              <a:headEnd/>
              <a:tailEnd/>
            </a:ln>
          </p:spPr>
          <p:txBody>
            <a:bodyPr/>
            <a:lstStyle/>
            <a:p>
              <a:endParaRPr lang="en-US"/>
            </a:p>
          </p:txBody>
        </p:sp>
        <p:sp>
          <p:nvSpPr>
            <p:cNvPr id="23656" name="Freeform 103"/>
            <p:cNvSpPr>
              <a:spLocks/>
            </p:cNvSpPr>
            <p:nvPr/>
          </p:nvSpPr>
          <p:spPr bwMode="auto">
            <a:xfrm>
              <a:off x="1351" y="3401"/>
              <a:ext cx="100" cy="177"/>
            </a:xfrm>
            <a:custGeom>
              <a:avLst/>
              <a:gdLst>
                <a:gd name="T0" fmla="*/ 0 w 300"/>
                <a:gd name="T1" fmla="*/ 0 h 531"/>
                <a:gd name="T2" fmla="*/ 0 w 300"/>
                <a:gd name="T3" fmla="*/ 0 h 531"/>
                <a:gd name="T4" fmla="*/ 0 w 300"/>
                <a:gd name="T5" fmla="*/ 0 h 531"/>
                <a:gd name="T6" fmla="*/ 0 w 300"/>
                <a:gd name="T7" fmla="*/ 0 h 531"/>
                <a:gd name="T8" fmla="*/ 0 w 300"/>
                <a:gd name="T9" fmla="*/ 0 h 531"/>
                <a:gd name="T10" fmla="*/ 0 w 300"/>
                <a:gd name="T11" fmla="*/ 0 h 531"/>
                <a:gd name="T12" fmla="*/ 0 w 300"/>
                <a:gd name="T13" fmla="*/ 0 h 531"/>
                <a:gd name="T14" fmla="*/ 0 w 300"/>
                <a:gd name="T15" fmla="*/ 0 h 531"/>
                <a:gd name="T16" fmla="*/ 0 w 300"/>
                <a:gd name="T17" fmla="*/ 0 h 531"/>
                <a:gd name="T18" fmla="*/ 0 w 300"/>
                <a:gd name="T19" fmla="*/ 0 h 531"/>
                <a:gd name="T20" fmla="*/ 0 w 300"/>
                <a:gd name="T21" fmla="*/ 0 h 531"/>
                <a:gd name="T22" fmla="*/ 0 w 300"/>
                <a:gd name="T23" fmla="*/ 0 h 531"/>
                <a:gd name="T24" fmla="*/ 0 w 300"/>
                <a:gd name="T25" fmla="*/ 0 h 531"/>
                <a:gd name="T26" fmla="*/ 0 w 300"/>
                <a:gd name="T27" fmla="*/ 0 h 531"/>
                <a:gd name="T28" fmla="*/ 0 w 300"/>
                <a:gd name="T29" fmla="*/ 0 h 531"/>
                <a:gd name="T30" fmla="*/ 0 w 300"/>
                <a:gd name="T31" fmla="*/ 0 h 531"/>
                <a:gd name="T32" fmla="*/ 0 w 300"/>
                <a:gd name="T33" fmla="*/ 0 h 531"/>
                <a:gd name="T34" fmla="*/ 0 w 300"/>
                <a:gd name="T35" fmla="*/ 0 h 531"/>
                <a:gd name="T36" fmla="*/ 0 w 300"/>
                <a:gd name="T37" fmla="*/ 0 h 531"/>
                <a:gd name="T38" fmla="*/ 0 w 300"/>
                <a:gd name="T39" fmla="*/ 0 h 531"/>
                <a:gd name="T40" fmla="*/ 0 w 300"/>
                <a:gd name="T41" fmla="*/ 0 h 531"/>
                <a:gd name="T42" fmla="*/ 0 w 300"/>
                <a:gd name="T43" fmla="*/ 0 h 5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0"/>
                <a:gd name="T67" fmla="*/ 0 h 531"/>
                <a:gd name="T68" fmla="*/ 300 w 300"/>
                <a:gd name="T69" fmla="*/ 531 h 5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0" h="531">
                  <a:moveTo>
                    <a:pt x="13" y="531"/>
                  </a:moveTo>
                  <a:lnTo>
                    <a:pt x="55" y="436"/>
                  </a:lnTo>
                  <a:lnTo>
                    <a:pt x="68" y="382"/>
                  </a:lnTo>
                  <a:lnTo>
                    <a:pt x="96" y="299"/>
                  </a:lnTo>
                  <a:lnTo>
                    <a:pt x="136" y="231"/>
                  </a:lnTo>
                  <a:lnTo>
                    <a:pt x="164" y="204"/>
                  </a:lnTo>
                  <a:lnTo>
                    <a:pt x="191" y="163"/>
                  </a:lnTo>
                  <a:lnTo>
                    <a:pt x="232" y="123"/>
                  </a:lnTo>
                  <a:lnTo>
                    <a:pt x="300" y="82"/>
                  </a:lnTo>
                  <a:lnTo>
                    <a:pt x="300" y="27"/>
                  </a:lnTo>
                  <a:lnTo>
                    <a:pt x="287" y="0"/>
                  </a:lnTo>
                  <a:lnTo>
                    <a:pt x="232" y="27"/>
                  </a:lnTo>
                  <a:lnTo>
                    <a:pt x="177" y="68"/>
                  </a:lnTo>
                  <a:lnTo>
                    <a:pt x="136" y="123"/>
                  </a:lnTo>
                  <a:lnTo>
                    <a:pt x="96" y="150"/>
                  </a:lnTo>
                  <a:lnTo>
                    <a:pt x="68" y="204"/>
                  </a:lnTo>
                  <a:lnTo>
                    <a:pt x="55" y="231"/>
                  </a:lnTo>
                  <a:lnTo>
                    <a:pt x="28" y="272"/>
                  </a:lnTo>
                  <a:lnTo>
                    <a:pt x="13" y="340"/>
                  </a:lnTo>
                  <a:lnTo>
                    <a:pt x="13" y="422"/>
                  </a:lnTo>
                  <a:lnTo>
                    <a:pt x="0" y="450"/>
                  </a:lnTo>
                  <a:lnTo>
                    <a:pt x="13" y="531"/>
                  </a:lnTo>
                </a:path>
              </a:pathLst>
            </a:custGeom>
            <a:noFill/>
            <a:ln w="0">
              <a:solidFill>
                <a:srgbClr val="000000"/>
              </a:solidFill>
              <a:round/>
              <a:headEnd/>
              <a:tailEnd/>
            </a:ln>
          </p:spPr>
          <p:txBody>
            <a:bodyPr/>
            <a:lstStyle/>
            <a:p>
              <a:endParaRPr lang="en-US"/>
            </a:p>
          </p:txBody>
        </p:sp>
        <p:sp>
          <p:nvSpPr>
            <p:cNvPr id="23657" name="Freeform 104"/>
            <p:cNvSpPr>
              <a:spLocks/>
            </p:cNvSpPr>
            <p:nvPr/>
          </p:nvSpPr>
          <p:spPr bwMode="auto">
            <a:xfrm>
              <a:off x="1869" y="3433"/>
              <a:ext cx="232" cy="245"/>
            </a:xfrm>
            <a:custGeom>
              <a:avLst/>
              <a:gdLst>
                <a:gd name="T0" fmla="*/ 0 w 695"/>
                <a:gd name="T1" fmla="*/ 0 h 736"/>
                <a:gd name="T2" fmla="*/ 0 w 695"/>
                <a:gd name="T3" fmla="*/ 0 h 736"/>
                <a:gd name="T4" fmla="*/ 0 w 695"/>
                <a:gd name="T5" fmla="*/ 0 h 736"/>
                <a:gd name="T6" fmla="*/ 0 w 695"/>
                <a:gd name="T7" fmla="*/ 0 h 736"/>
                <a:gd name="T8" fmla="*/ 0 w 695"/>
                <a:gd name="T9" fmla="*/ 0 h 736"/>
                <a:gd name="T10" fmla="*/ 0 w 695"/>
                <a:gd name="T11" fmla="*/ 0 h 736"/>
                <a:gd name="T12" fmla="*/ 0 w 695"/>
                <a:gd name="T13" fmla="*/ 0 h 736"/>
                <a:gd name="T14" fmla="*/ 0 w 695"/>
                <a:gd name="T15" fmla="*/ 0 h 736"/>
                <a:gd name="T16" fmla="*/ 0 w 695"/>
                <a:gd name="T17" fmla="*/ 0 h 736"/>
                <a:gd name="T18" fmla="*/ 0 w 695"/>
                <a:gd name="T19" fmla="*/ 0 h 736"/>
                <a:gd name="T20" fmla="*/ 0 w 695"/>
                <a:gd name="T21" fmla="*/ 0 h 736"/>
                <a:gd name="T22" fmla="*/ 0 w 695"/>
                <a:gd name="T23" fmla="*/ 0 h 736"/>
                <a:gd name="T24" fmla="*/ 0 w 695"/>
                <a:gd name="T25" fmla="*/ 0 h 736"/>
                <a:gd name="T26" fmla="*/ 0 w 695"/>
                <a:gd name="T27" fmla="*/ 0 h 736"/>
                <a:gd name="T28" fmla="*/ 0 w 695"/>
                <a:gd name="T29" fmla="*/ 0 h 736"/>
                <a:gd name="T30" fmla="*/ 0 w 695"/>
                <a:gd name="T31" fmla="*/ 0 h 736"/>
                <a:gd name="T32" fmla="*/ 0 w 695"/>
                <a:gd name="T33" fmla="*/ 0 h 736"/>
                <a:gd name="T34" fmla="*/ 0 w 695"/>
                <a:gd name="T35" fmla="*/ 0 h 736"/>
                <a:gd name="T36" fmla="*/ 0 w 695"/>
                <a:gd name="T37" fmla="*/ 0 h 736"/>
                <a:gd name="T38" fmla="*/ 0 w 695"/>
                <a:gd name="T39" fmla="*/ 0 h 736"/>
                <a:gd name="T40" fmla="*/ 0 w 695"/>
                <a:gd name="T41" fmla="*/ 0 h 736"/>
                <a:gd name="T42" fmla="*/ 0 w 695"/>
                <a:gd name="T43" fmla="*/ 0 h 736"/>
                <a:gd name="T44" fmla="*/ 0 w 695"/>
                <a:gd name="T45" fmla="*/ 0 h 736"/>
                <a:gd name="T46" fmla="*/ 0 w 695"/>
                <a:gd name="T47" fmla="*/ 0 h 736"/>
                <a:gd name="T48" fmla="*/ 0 w 695"/>
                <a:gd name="T49" fmla="*/ 0 h 736"/>
                <a:gd name="T50" fmla="*/ 0 w 695"/>
                <a:gd name="T51" fmla="*/ 0 h 736"/>
                <a:gd name="T52" fmla="*/ 0 w 695"/>
                <a:gd name="T53" fmla="*/ 0 h 736"/>
                <a:gd name="T54" fmla="*/ 0 w 695"/>
                <a:gd name="T55" fmla="*/ 0 h 736"/>
                <a:gd name="T56" fmla="*/ 0 w 695"/>
                <a:gd name="T57" fmla="*/ 0 h 736"/>
                <a:gd name="T58" fmla="*/ 0 w 695"/>
                <a:gd name="T59" fmla="*/ 0 h 736"/>
                <a:gd name="T60" fmla="*/ 0 w 695"/>
                <a:gd name="T61" fmla="*/ 0 h 736"/>
                <a:gd name="T62" fmla="*/ 0 w 695"/>
                <a:gd name="T63" fmla="*/ 0 h 736"/>
                <a:gd name="T64" fmla="*/ 0 w 695"/>
                <a:gd name="T65" fmla="*/ 0 h 736"/>
                <a:gd name="T66" fmla="*/ 0 w 695"/>
                <a:gd name="T67" fmla="*/ 0 h 736"/>
                <a:gd name="T68" fmla="*/ 0 w 695"/>
                <a:gd name="T69" fmla="*/ 0 h 736"/>
                <a:gd name="T70" fmla="*/ 0 w 695"/>
                <a:gd name="T71" fmla="*/ 0 h 736"/>
                <a:gd name="T72" fmla="*/ 0 w 695"/>
                <a:gd name="T73" fmla="*/ 0 h 736"/>
                <a:gd name="T74" fmla="*/ 0 w 695"/>
                <a:gd name="T75" fmla="*/ 0 h 736"/>
                <a:gd name="T76" fmla="*/ 0 w 695"/>
                <a:gd name="T77" fmla="*/ 0 h 736"/>
                <a:gd name="T78" fmla="*/ 0 w 695"/>
                <a:gd name="T79" fmla="*/ 0 h 736"/>
                <a:gd name="T80" fmla="*/ 0 w 695"/>
                <a:gd name="T81" fmla="*/ 0 h 736"/>
                <a:gd name="T82" fmla="*/ 0 w 695"/>
                <a:gd name="T83" fmla="*/ 0 h 736"/>
                <a:gd name="T84" fmla="*/ 0 w 695"/>
                <a:gd name="T85" fmla="*/ 0 h 736"/>
                <a:gd name="T86" fmla="*/ 0 w 695"/>
                <a:gd name="T87" fmla="*/ 0 h 736"/>
                <a:gd name="T88" fmla="*/ 0 w 695"/>
                <a:gd name="T89" fmla="*/ 0 h 736"/>
                <a:gd name="T90" fmla="*/ 0 w 695"/>
                <a:gd name="T91" fmla="*/ 0 h 736"/>
                <a:gd name="T92" fmla="*/ 0 w 695"/>
                <a:gd name="T93" fmla="*/ 0 h 736"/>
                <a:gd name="T94" fmla="*/ 0 w 695"/>
                <a:gd name="T95" fmla="*/ 0 h 7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5"/>
                <a:gd name="T145" fmla="*/ 0 h 736"/>
                <a:gd name="T146" fmla="*/ 695 w 695"/>
                <a:gd name="T147" fmla="*/ 736 h 7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5" h="736">
                  <a:moveTo>
                    <a:pt x="0" y="13"/>
                  </a:moveTo>
                  <a:lnTo>
                    <a:pt x="27" y="28"/>
                  </a:lnTo>
                  <a:lnTo>
                    <a:pt x="95" y="55"/>
                  </a:lnTo>
                  <a:lnTo>
                    <a:pt x="150" y="55"/>
                  </a:lnTo>
                  <a:lnTo>
                    <a:pt x="205" y="68"/>
                  </a:lnTo>
                  <a:lnTo>
                    <a:pt x="246" y="81"/>
                  </a:lnTo>
                  <a:lnTo>
                    <a:pt x="273" y="109"/>
                  </a:lnTo>
                  <a:lnTo>
                    <a:pt x="314" y="136"/>
                  </a:lnTo>
                  <a:lnTo>
                    <a:pt x="340" y="191"/>
                  </a:lnTo>
                  <a:lnTo>
                    <a:pt x="368" y="245"/>
                  </a:lnTo>
                  <a:lnTo>
                    <a:pt x="368" y="287"/>
                  </a:lnTo>
                  <a:lnTo>
                    <a:pt x="408" y="341"/>
                  </a:lnTo>
                  <a:lnTo>
                    <a:pt x="436" y="382"/>
                  </a:lnTo>
                  <a:lnTo>
                    <a:pt x="490" y="436"/>
                  </a:lnTo>
                  <a:lnTo>
                    <a:pt x="558" y="451"/>
                  </a:lnTo>
                  <a:lnTo>
                    <a:pt x="600" y="464"/>
                  </a:lnTo>
                  <a:lnTo>
                    <a:pt x="627" y="491"/>
                  </a:lnTo>
                  <a:lnTo>
                    <a:pt x="627" y="519"/>
                  </a:lnTo>
                  <a:lnTo>
                    <a:pt x="627" y="546"/>
                  </a:lnTo>
                  <a:lnTo>
                    <a:pt x="613" y="600"/>
                  </a:lnTo>
                  <a:lnTo>
                    <a:pt x="572" y="655"/>
                  </a:lnTo>
                  <a:lnTo>
                    <a:pt x="558" y="668"/>
                  </a:lnTo>
                  <a:lnTo>
                    <a:pt x="517" y="695"/>
                  </a:lnTo>
                  <a:lnTo>
                    <a:pt x="449" y="710"/>
                  </a:lnTo>
                  <a:lnTo>
                    <a:pt x="463" y="736"/>
                  </a:lnTo>
                  <a:lnTo>
                    <a:pt x="504" y="736"/>
                  </a:lnTo>
                  <a:lnTo>
                    <a:pt x="545" y="736"/>
                  </a:lnTo>
                  <a:lnTo>
                    <a:pt x="613" y="710"/>
                  </a:lnTo>
                  <a:lnTo>
                    <a:pt x="653" y="668"/>
                  </a:lnTo>
                  <a:lnTo>
                    <a:pt x="681" y="600"/>
                  </a:lnTo>
                  <a:lnTo>
                    <a:pt x="695" y="559"/>
                  </a:lnTo>
                  <a:lnTo>
                    <a:pt x="695" y="519"/>
                  </a:lnTo>
                  <a:lnTo>
                    <a:pt x="681" y="491"/>
                  </a:lnTo>
                  <a:lnTo>
                    <a:pt x="681" y="451"/>
                  </a:lnTo>
                  <a:lnTo>
                    <a:pt x="627" y="396"/>
                  </a:lnTo>
                  <a:lnTo>
                    <a:pt x="558" y="396"/>
                  </a:lnTo>
                  <a:lnTo>
                    <a:pt x="504" y="355"/>
                  </a:lnTo>
                  <a:lnTo>
                    <a:pt x="463" y="314"/>
                  </a:lnTo>
                  <a:lnTo>
                    <a:pt x="436" y="245"/>
                  </a:lnTo>
                  <a:lnTo>
                    <a:pt x="408" y="204"/>
                  </a:lnTo>
                  <a:lnTo>
                    <a:pt x="394" y="151"/>
                  </a:lnTo>
                  <a:lnTo>
                    <a:pt x="340" y="81"/>
                  </a:lnTo>
                  <a:lnTo>
                    <a:pt x="314" y="41"/>
                  </a:lnTo>
                  <a:lnTo>
                    <a:pt x="273" y="13"/>
                  </a:lnTo>
                  <a:lnTo>
                    <a:pt x="205" y="0"/>
                  </a:lnTo>
                  <a:lnTo>
                    <a:pt x="137" y="0"/>
                  </a:lnTo>
                  <a:lnTo>
                    <a:pt x="42" y="13"/>
                  </a:lnTo>
                  <a:lnTo>
                    <a:pt x="0" y="13"/>
                  </a:lnTo>
                  <a:close/>
                </a:path>
              </a:pathLst>
            </a:custGeom>
            <a:solidFill>
              <a:srgbClr val="0E0D0D"/>
            </a:solidFill>
            <a:ln w="9525">
              <a:noFill/>
              <a:round/>
              <a:headEnd/>
              <a:tailEnd/>
            </a:ln>
          </p:spPr>
          <p:txBody>
            <a:bodyPr/>
            <a:lstStyle/>
            <a:p>
              <a:endParaRPr lang="en-US"/>
            </a:p>
          </p:txBody>
        </p:sp>
        <p:sp>
          <p:nvSpPr>
            <p:cNvPr id="23658" name="Freeform 105"/>
            <p:cNvSpPr>
              <a:spLocks/>
            </p:cNvSpPr>
            <p:nvPr/>
          </p:nvSpPr>
          <p:spPr bwMode="auto">
            <a:xfrm>
              <a:off x="1869" y="3433"/>
              <a:ext cx="232" cy="245"/>
            </a:xfrm>
            <a:custGeom>
              <a:avLst/>
              <a:gdLst>
                <a:gd name="T0" fmla="*/ 0 w 695"/>
                <a:gd name="T1" fmla="*/ 0 h 736"/>
                <a:gd name="T2" fmla="*/ 0 w 695"/>
                <a:gd name="T3" fmla="*/ 0 h 736"/>
                <a:gd name="T4" fmla="*/ 0 w 695"/>
                <a:gd name="T5" fmla="*/ 0 h 736"/>
                <a:gd name="T6" fmla="*/ 0 w 695"/>
                <a:gd name="T7" fmla="*/ 0 h 736"/>
                <a:gd name="T8" fmla="*/ 0 w 695"/>
                <a:gd name="T9" fmla="*/ 0 h 736"/>
                <a:gd name="T10" fmla="*/ 0 w 695"/>
                <a:gd name="T11" fmla="*/ 0 h 736"/>
                <a:gd name="T12" fmla="*/ 0 w 695"/>
                <a:gd name="T13" fmla="*/ 0 h 736"/>
                <a:gd name="T14" fmla="*/ 0 w 695"/>
                <a:gd name="T15" fmla="*/ 0 h 736"/>
                <a:gd name="T16" fmla="*/ 0 w 695"/>
                <a:gd name="T17" fmla="*/ 0 h 736"/>
                <a:gd name="T18" fmla="*/ 0 w 695"/>
                <a:gd name="T19" fmla="*/ 0 h 736"/>
                <a:gd name="T20" fmla="*/ 0 w 695"/>
                <a:gd name="T21" fmla="*/ 0 h 736"/>
                <a:gd name="T22" fmla="*/ 0 w 695"/>
                <a:gd name="T23" fmla="*/ 0 h 736"/>
                <a:gd name="T24" fmla="*/ 0 w 695"/>
                <a:gd name="T25" fmla="*/ 0 h 736"/>
                <a:gd name="T26" fmla="*/ 0 w 695"/>
                <a:gd name="T27" fmla="*/ 0 h 736"/>
                <a:gd name="T28" fmla="*/ 0 w 695"/>
                <a:gd name="T29" fmla="*/ 0 h 736"/>
                <a:gd name="T30" fmla="*/ 0 w 695"/>
                <a:gd name="T31" fmla="*/ 0 h 736"/>
                <a:gd name="T32" fmla="*/ 0 w 695"/>
                <a:gd name="T33" fmla="*/ 0 h 736"/>
                <a:gd name="T34" fmla="*/ 0 w 695"/>
                <a:gd name="T35" fmla="*/ 0 h 736"/>
                <a:gd name="T36" fmla="*/ 0 w 695"/>
                <a:gd name="T37" fmla="*/ 0 h 736"/>
                <a:gd name="T38" fmla="*/ 0 w 695"/>
                <a:gd name="T39" fmla="*/ 0 h 736"/>
                <a:gd name="T40" fmla="*/ 0 w 695"/>
                <a:gd name="T41" fmla="*/ 0 h 736"/>
                <a:gd name="T42" fmla="*/ 0 w 695"/>
                <a:gd name="T43" fmla="*/ 0 h 736"/>
                <a:gd name="T44" fmla="*/ 0 w 695"/>
                <a:gd name="T45" fmla="*/ 0 h 736"/>
                <a:gd name="T46" fmla="*/ 0 w 695"/>
                <a:gd name="T47" fmla="*/ 0 h 736"/>
                <a:gd name="T48" fmla="*/ 0 w 695"/>
                <a:gd name="T49" fmla="*/ 0 h 736"/>
                <a:gd name="T50" fmla="*/ 0 w 695"/>
                <a:gd name="T51" fmla="*/ 0 h 736"/>
                <a:gd name="T52" fmla="*/ 0 w 695"/>
                <a:gd name="T53" fmla="*/ 0 h 736"/>
                <a:gd name="T54" fmla="*/ 0 w 695"/>
                <a:gd name="T55" fmla="*/ 0 h 736"/>
                <a:gd name="T56" fmla="*/ 0 w 695"/>
                <a:gd name="T57" fmla="*/ 0 h 736"/>
                <a:gd name="T58" fmla="*/ 0 w 695"/>
                <a:gd name="T59" fmla="*/ 0 h 736"/>
                <a:gd name="T60" fmla="*/ 0 w 695"/>
                <a:gd name="T61" fmla="*/ 0 h 736"/>
                <a:gd name="T62" fmla="*/ 0 w 695"/>
                <a:gd name="T63" fmla="*/ 0 h 736"/>
                <a:gd name="T64" fmla="*/ 0 w 695"/>
                <a:gd name="T65" fmla="*/ 0 h 736"/>
                <a:gd name="T66" fmla="*/ 0 w 695"/>
                <a:gd name="T67" fmla="*/ 0 h 736"/>
                <a:gd name="T68" fmla="*/ 0 w 695"/>
                <a:gd name="T69" fmla="*/ 0 h 736"/>
                <a:gd name="T70" fmla="*/ 0 w 695"/>
                <a:gd name="T71" fmla="*/ 0 h 736"/>
                <a:gd name="T72" fmla="*/ 0 w 695"/>
                <a:gd name="T73" fmla="*/ 0 h 736"/>
                <a:gd name="T74" fmla="*/ 0 w 695"/>
                <a:gd name="T75" fmla="*/ 0 h 736"/>
                <a:gd name="T76" fmla="*/ 0 w 695"/>
                <a:gd name="T77" fmla="*/ 0 h 736"/>
                <a:gd name="T78" fmla="*/ 0 w 695"/>
                <a:gd name="T79" fmla="*/ 0 h 736"/>
                <a:gd name="T80" fmla="*/ 0 w 695"/>
                <a:gd name="T81" fmla="*/ 0 h 736"/>
                <a:gd name="T82" fmla="*/ 0 w 695"/>
                <a:gd name="T83" fmla="*/ 0 h 736"/>
                <a:gd name="T84" fmla="*/ 0 w 695"/>
                <a:gd name="T85" fmla="*/ 0 h 736"/>
                <a:gd name="T86" fmla="*/ 0 w 695"/>
                <a:gd name="T87" fmla="*/ 0 h 736"/>
                <a:gd name="T88" fmla="*/ 0 w 695"/>
                <a:gd name="T89" fmla="*/ 0 h 736"/>
                <a:gd name="T90" fmla="*/ 0 w 695"/>
                <a:gd name="T91" fmla="*/ 0 h 736"/>
                <a:gd name="T92" fmla="*/ 0 w 695"/>
                <a:gd name="T93" fmla="*/ 0 h 736"/>
                <a:gd name="T94" fmla="*/ 0 w 695"/>
                <a:gd name="T95" fmla="*/ 0 h 7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5"/>
                <a:gd name="T145" fmla="*/ 0 h 736"/>
                <a:gd name="T146" fmla="*/ 695 w 695"/>
                <a:gd name="T147" fmla="*/ 736 h 7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5" h="736">
                  <a:moveTo>
                    <a:pt x="0" y="13"/>
                  </a:moveTo>
                  <a:lnTo>
                    <a:pt x="27" y="28"/>
                  </a:lnTo>
                  <a:lnTo>
                    <a:pt x="95" y="55"/>
                  </a:lnTo>
                  <a:lnTo>
                    <a:pt x="150" y="55"/>
                  </a:lnTo>
                  <a:lnTo>
                    <a:pt x="205" y="68"/>
                  </a:lnTo>
                  <a:lnTo>
                    <a:pt x="246" y="81"/>
                  </a:lnTo>
                  <a:lnTo>
                    <a:pt x="273" y="109"/>
                  </a:lnTo>
                  <a:lnTo>
                    <a:pt x="314" y="136"/>
                  </a:lnTo>
                  <a:lnTo>
                    <a:pt x="340" y="191"/>
                  </a:lnTo>
                  <a:lnTo>
                    <a:pt x="368" y="245"/>
                  </a:lnTo>
                  <a:lnTo>
                    <a:pt x="368" y="287"/>
                  </a:lnTo>
                  <a:lnTo>
                    <a:pt x="408" y="341"/>
                  </a:lnTo>
                  <a:lnTo>
                    <a:pt x="436" y="382"/>
                  </a:lnTo>
                  <a:lnTo>
                    <a:pt x="490" y="436"/>
                  </a:lnTo>
                  <a:lnTo>
                    <a:pt x="558" y="451"/>
                  </a:lnTo>
                  <a:lnTo>
                    <a:pt x="600" y="464"/>
                  </a:lnTo>
                  <a:lnTo>
                    <a:pt x="627" y="491"/>
                  </a:lnTo>
                  <a:lnTo>
                    <a:pt x="627" y="519"/>
                  </a:lnTo>
                  <a:lnTo>
                    <a:pt x="627" y="546"/>
                  </a:lnTo>
                  <a:lnTo>
                    <a:pt x="613" y="600"/>
                  </a:lnTo>
                  <a:lnTo>
                    <a:pt x="572" y="655"/>
                  </a:lnTo>
                  <a:lnTo>
                    <a:pt x="558" y="668"/>
                  </a:lnTo>
                  <a:lnTo>
                    <a:pt x="517" y="695"/>
                  </a:lnTo>
                  <a:lnTo>
                    <a:pt x="449" y="710"/>
                  </a:lnTo>
                  <a:lnTo>
                    <a:pt x="463" y="736"/>
                  </a:lnTo>
                  <a:lnTo>
                    <a:pt x="504" y="736"/>
                  </a:lnTo>
                  <a:lnTo>
                    <a:pt x="545" y="736"/>
                  </a:lnTo>
                  <a:lnTo>
                    <a:pt x="613" y="710"/>
                  </a:lnTo>
                  <a:lnTo>
                    <a:pt x="653" y="668"/>
                  </a:lnTo>
                  <a:lnTo>
                    <a:pt x="681" y="600"/>
                  </a:lnTo>
                  <a:lnTo>
                    <a:pt x="695" y="559"/>
                  </a:lnTo>
                  <a:lnTo>
                    <a:pt x="695" y="519"/>
                  </a:lnTo>
                  <a:lnTo>
                    <a:pt x="681" y="491"/>
                  </a:lnTo>
                  <a:lnTo>
                    <a:pt x="681" y="451"/>
                  </a:lnTo>
                  <a:lnTo>
                    <a:pt x="627" y="396"/>
                  </a:lnTo>
                  <a:lnTo>
                    <a:pt x="558" y="396"/>
                  </a:lnTo>
                  <a:lnTo>
                    <a:pt x="504" y="355"/>
                  </a:lnTo>
                  <a:lnTo>
                    <a:pt x="463" y="314"/>
                  </a:lnTo>
                  <a:lnTo>
                    <a:pt x="436" y="245"/>
                  </a:lnTo>
                  <a:lnTo>
                    <a:pt x="408" y="204"/>
                  </a:lnTo>
                  <a:lnTo>
                    <a:pt x="394" y="151"/>
                  </a:lnTo>
                  <a:lnTo>
                    <a:pt x="340" y="81"/>
                  </a:lnTo>
                  <a:lnTo>
                    <a:pt x="314" y="41"/>
                  </a:lnTo>
                  <a:lnTo>
                    <a:pt x="273" y="13"/>
                  </a:lnTo>
                  <a:lnTo>
                    <a:pt x="205" y="0"/>
                  </a:lnTo>
                  <a:lnTo>
                    <a:pt x="137" y="0"/>
                  </a:lnTo>
                  <a:lnTo>
                    <a:pt x="42" y="13"/>
                  </a:lnTo>
                  <a:lnTo>
                    <a:pt x="0" y="13"/>
                  </a:lnTo>
                </a:path>
              </a:pathLst>
            </a:custGeom>
            <a:noFill/>
            <a:ln w="0">
              <a:solidFill>
                <a:srgbClr val="000000"/>
              </a:solidFill>
              <a:round/>
              <a:headEnd/>
              <a:tailEnd/>
            </a:ln>
          </p:spPr>
          <p:txBody>
            <a:bodyPr/>
            <a:lstStyle/>
            <a:p>
              <a:endParaRPr lang="en-US"/>
            </a:p>
          </p:txBody>
        </p:sp>
        <p:sp>
          <p:nvSpPr>
            <p:cNvPr id="23659" name="Freeform 106"/>
            <p:cNvSpPr>
              <a:spLocks/>
            </p:cNvSpPr>
            <p:nvPr/>
          </p:nvSpPr>
          <p:spPr bwMode="auto">
            <a:xfrm>
              <a:off x="1869" y="3433"/>
              <a:ext cx="232" cy="245"/>
            </a:xfrm>
            <a:custGeom>
              <a:avLst/>
              <a:gdLst>
                <a:gd name="T0" fmla="*/ 0 w 695"/>
                <a:gd name="T1" fmla="*/ 0 h 736"/>
                <a:gd name="T2" fmla="*/ 0 w 695"/>
                <a:gd name="T3" fmla="*/ 0 h 736"/>
                <a:gd name="T4" fmla="*/ 0 w 695"/>
                <a:gd name="T5" fmla="*/ 0 h 736"/>
                <a:gd name="T6" fmla="*/ 0 w 695"/>
                <a:gd name="T7" fmla="*/ 0 h 736"/>
                <a:gd name="T8" fmla="*/ 0 w 695"/>
                <a:gd name="T9" fmla="*/ 0 h 736"/>
                <a:gd name="T10" fmla="*/ 0 w 695"/>
                <a:gd name="T11" fmla="*/ 0 h 736"/>
                <a:gd name="T12" fmla="*/ 0 w 695"/>
                <a:gd name="T13" fmla="*/ 0 h 736"/>
                <a:gd name="T14" fmla="*/ 0 w 695"/>
                <a:gd name="T15" fmla="*/ 0 h 736"/>
                <a:gd name="T16" fmla="*/ 0 w 695"/>
                <a:gd name="T17" fmla="*/ 0 h 736"/>
                <a:gd name="T18" fmla="*/ 0 w 695"/>
                <a:gd name="T19" fmla="*/ 0 h 736"/>
                <a:gd name="T20" fmla="*/ 0 w 695"/>
                <a:gd name="T21" fmla="*/ 0 h 736"/>
                <a:gd name="T22" fmla="*/ 0 w 695"/>
                <a:gd name="T23" fmla="*/ 0 h 736"/>
                <a:gd name="T24" fmla="*/ 0 w 695"/>
                <a:gd name="T25" fmla="*/ 0 h 736"/>
                <a:gd name="T26" fmla="*/ 0 w 695"/>
                <a:gd name="T27" fmla="*/ 0 h 736"/>
                <a:gd name="T28" fmla="*/ 0 w 695"/>
                <a:gd name="T29" fmla="*/ 0 h 736"/>
                <a:gd name="T30" fmla="*/ 0 w 695"/>
                <a:gd name="T31" fmla="*/ 0 h 736"/>
                <a:gd name="T32" fmla="*/ 0 w 695"/>
                <a:gd name="T33" fmla="*/ 0 h 736"/>
                <a:gd name="T34" fmla="*/ 0 w 695"/>
                <a:gd name="T35" fmla="*/ 0 h 736"/>
                <a:gd name="T36" fmla="*/ 0 w 695"/>
                <a:gd name="T37" fmla="*/ 0 h 736"/>
                <a:gd name="T38" fmla="*/ 0 w 695"/>
                <a:gd name="T39" fmla="*/ 0 h 736"/>
                <a:gd name="T40" fmla="*/ 0 w 695"/>
                <a:gd name="T41" fmla="*/ 0 h 736"/>
                <a:gd name="T42" fmla="*/ 0 w 695"/>
                <a:gd name="T43" fmla="*/ 0 h 736"/>
                <a:gd name="T44" fmla="*/ 0 w 695"/>
                <a:gd name="T45" fmla="*/ 0 h 736"/>
                <a:gd name="T46" fmla="*/ 0 w 695"/>
                <a:gd name="T47" fmla="*/ 0 h 736"/>
                <a:gd name="T48" fmla="*/ 0 w 695"/>
                <a:gd name="T49" fmla="*/ 0 h 736"/>
                <a:gd name="T50" fmla="*/ 0 w 695"/>
                <a:gd name="T51" fmla="*/ 0 h 736"/>
                <a:gd name="T52" fmla="*/ 0 w 695"/>
                <a:gd name="T53" fmla="*/ 0 h 736"/>
                <a:gd name="T54" fmla="*/ 0 w 695"/>
                <a:gd name="T55" fmla="*/ 0 h 736"/>
                <a:gd name="T56" fmla="*/ 0 w 695"/>
                <a:gd name="T57" fmla="*/ 0 h 736"/>
                <a:gd name="T58" fmla="*/ 0 w 695"/>
                <a:gd name="T59" fmla="*/ 0 h 736"/>
                <a:gd name="T60" fmla="*/ 0 w 695"/>
                <a:gd name="T61" fmla="*/ 0 h 736"/>
                <a:gd name="T62" fmla="*/ 0 w 695"/>
                <a:gd name="T63" fmla="*/ 0 h 736"/>
                <a:gd name="T64" fmla="*/ 0 w 695"/>
                <a:gd name="T65" fmla="*/ 0 h 736"/>
                <a:gd name="T66" fmla="*/ 0 w 695"/>
                <a:gd name="T67" fmla="*/ 0 h 736"/>
                <a:gd name="T68" fmla="*/ 0 w 695"/>
                <a:gd name="T69" fmla="*/ 0 h 736"/>
                <a:gd name="T70" fmla="*/ 0 w 695"/>
                <a:gd name="T71" fmla="*/ 0 h 736"/>
                <a:gd name="T72" fmla="*/ 0 w 695"/>
                <a:gd name="T73" fmla="*/ 0 h 736"/>
                <a:gd name="T74" fmla="*/ 0 w 695"/>
                <a:gd name="T75" fmla="*/ 0 h 736"/>
                <a:gd name="T76" fmla="*/ 0 w 695"/>
                <a:gd name="T77" fmla="*/ 0 h 736"/>
                <a:gd name="T78" fmla="*/ 0 w 695"/>
                <a:gd name="T79" fmla="*/ 0 h 736"/>
                <a:gd name="T80" fmla="*/ 0 w 695"/>
                <a:gd name="T81" fmla="*/ 0 h 736"/>
                <a:gd name="T82" fmla="*/ 0 w 695"/>
                <a:gd name="T83" fmla="*/ 0 h 736"/>
                <a:gd name="T84" fmla="*/ 0 w 695"/>
                <a:gd name="T85" fmla="*/ 0 h 736"/>
                <a:gd name="T86" fmla="*/ 0 w 695"/>
                <a:gd name="T87" fmla="*/ 0 h 736"/>
                <a:gd name="T88" fmla="*/ 0 w 695"/>
                <a:gd name="T89" fmla="*/ 0 h 736"/>
                <a:gd name="T90" fmla="*/ 0 w 695"/>
                <a:gd name="T91" fmla="*/ 0 h 736"/>
                <a:gd name="T92" fmla="*/ 0 w 695"/>
                <a:gd name="T93" fmla="*/ 0 h 736"/>
                <a:gd name="T94" fmla="*/ 0 w 695"/>
                <a:gd name="T95" fmla="*/ 0 h 7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5"/>
                <a:gd name="T145" fmla="*/ 0 h 736"/>
                <a:gd name="T146" fmla="*/ 695 w 695"/>
                <a:gd name="T147" fmla="*/ 736 h 7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5" h="736">
                  <a:moveTo>
                    <a:pt x="0" y="13"/>
                  </a:moveTo>
                  <a:lnTo>
                    <a:pt x="27" y="28"/>
                  </a:lnTo>
                  <a:lnTo>
                    <a:pt x="95" y="55"/>
                  </a:lnTo>
                  <a:lnTo>
                    <a:pt x="150" y="55"/>
                  </a:lnTo>
                  <a:lnTo>
                    <a:pt x="205" y="68"/>
                  </a:lnTo>
                  <a:lnTo>
                    <a:pt x="246" y="81"/>
                  </a:lnTo>
                  <a:lnTo>
                    <a:pt x="273" y="109"/>
                  </a:lnTo>
                  <a:lnTo>
                    <a:pt x="314" y="136"/>
                  </a:lnTo>
                  <a:lnTo>
                    <a:pt x="340" y="191"/>
                  </a:lnTo>
                  <a:lnTo>
                    <a:pt x="368" y="245"/>
                  </a:lnTo>
                  <a:lnTo>
                    <a:pt x="368" y="287"/>
                  </a:lnTo>
                  <a:lnTo>
                    <a:pt x="408" y="341"/>
                  </a:lnTo>
                  <a:lnTo>
                    <a:pt x="436" y="382"/>
                  </a:lnTo>
                  <a:lnTo>
                    <a:pt x="490" y="436"/>
                  </a:lnTo>
                  <a:lnTo>
                    <a:pt x="558" y="451"/>
                  </a:lnTo>
                  <a:lnTo>
                    <a:pt x="600" y="464"/>
                  </a:lnTo>
                  <a:lnTo>
                    <a:pt x="627" y="491"/>
                  </a:lnTo>
                  <a:lnTo>
                    <a:pt x="627" y="519"/>
                  </a:lnTo>
                  <a:lnTo>
                    <a:pt x="627" y="546"/>
                  </a:lnTo>
                  <a:lnTo>
                    <a:pt x="613" y="600"/>
                  </a:lnTo>
                  <a:lnTo>
                    <a:pt x="572" y="655"/>
                  </a:lnTo>
                  <a:lnTo>
                    <a:pt x="558" y="668"/>
                  </a:lnTo>
                  <a:lnTo>
                    <a:pt x="517" y="695"/>
                  </a:lnTo>
                  <a:lnTo>
                    <a:pt x="449" y="710"/>
                  </a:lnTo>
                  <a:lnTo>
                    <a:pt x="463" y="736"/>
                  </a:lnTo>
                  <a:lnTo>
                    <a:pt x="504" y="736"/>
                  </a:lnTo>
                  <a:lnTo>
                    <a:pt x="545" y="736"/>
                  </a:lnTo>
                  <a:lnTo>
                    <a:pt x="613" y="710"/>
                  </a:lnTo>
                  <a:lnTo>
                    <a:pt x="653" y="668"/>
                  </a:lnTo>
                  <a:lnTo>
                    <a:pt x="681" y="600"/>
                  </a:lnTo>
                  <a:lnTo>
                    <a:pt x="695" y="559"/>
                  </a:lnTo>
                  <a:lnTo>
                    <a:pt x="695" y="519"/>
                  </a:lnTo>
                  <a:lnTo>
                    <a:pt x="681" y="491"/>
                  </a:lnTo>
                  <a:lnTo>
                    <a:pt x="681" y="451"/>
                  </a:lnTo>
                  <a:lnTo>
                    <a:pt x="627" y="396"/>
                  </a:lnTo>
                  <a:lnTo>
                    <a:pt x="558" y="396"/>
                  </a:lnTo>
                  <a:lnTo>
                    <a:pt x="504" y="355"/>
                  </a:lnTo>
                  <a:lnTo>
                    <a:pt x="463" y="314"/>
                  </a:lnTo>
                  <a:lnTo>
                    <a:pt x="436" y="245"/>
                  </a:lnTo>
                  <a:lnTo>
                    <a:pt x="408" y="204"/>
                  </a:lnTo>
                  <a:lnTo>
                    <a:pt x="394" y="151"/>
                  </a:lnTo>
                  <a:lnTo>
                    <a:pt x="340" y="81"/>
                  </a:lnTo>
                  <a:lnTo>
                    <a:pt x="314" y="41"/>
                  </a:lnTo>
                  <a:lnTo>
                    <a:pt x="273" y="13"/>
                  </a:lnTo>
                  <a:lnTo>
                    <a:pt x="205" y="0"/>
                  </a:lnTo>
                  <a:lnTo>
                    <a:pt x="137" y="0"/>
                  </a:lnTo>
                  <a:lnTo>
                    <a:pt x="42" y="13"/>
                  </a:lnTo>
                  <a:lnTo>
                    <a:pt x="0" y="13"/>
                  </a:lnTo>
                </a:path>
              </a:pathLst>
            </a:custGeom>
            <a:noFill/>
            <a:ln w="0">
              <a:solidFill>
                <a:srgbClr val="000000"/>
              </a:solidFill>
              <a:round/>
              <a:headEnd/>
              <a:tailEnd/>
            </a:ln>
          </p:spPr>
          <p:txBody>
            <a:bodyPr/>
            <a:lstStyle/>
            <a:p>
              <a:endParaRPr lang="en-US"/>
            </a:p>
          </p:txBody>
        </p:sp>
        <p:sp>
          <p:nvSpPr>
            <p:cNvPr id="23660" name="Freeform 107"/>
            <p:cNvSpPr>
              <a:spLocks/>
            </p:cNvSpPr>
            <p:nvPr/>
          </p:nvSpPr>
          <p:spPr bwMode="auto">
            <a:xfrm>
              <a:off x="1487" y="3524"/>
              <a:ext cx="568" cy="273"/>
            </a:xfrm>
            <a:custGeom>
              <a:avLst/>
              <a:gdLst>
                <a:gd name="T0" fmla="*/ 0 w 1704"/>
                <a:gd name="T1" fmla="*/ 0 h 819"/>
                <a:gd name="T2" fmla="*/ 0 w 1704"/>
                <a:gd name="T3" fmla="*/ 0 h 819"/>
                <a:gd name="T4" fmla="*/ 0 w 1704"/>
                <a:gd name="T5" fmla="*/ 0 h 819"/>
                <a:gd name="T6" fmla="*/ 0 w 1704"/>
                <a:gd name="T7" fmla="*/ 0 h 819"/>
                <a:gd name="T8" fmla="*/ 0 w 1704"/>
                <a:gd name="T9" fmla="*/ 0 h 819"/>
                <a:gd name="T10" fmla="*/ 0 w 1704"/>
                <a:gd name="T11" fmla="*/ 0 h 819"/>
                <a:gd name="T12" fmla="*/ 0 w 1704"/>
                <a:gd name="T13" fmla="*/ 0 h 819"/>
                <a:gd name="T14" fmla="*/ 0 w 1704"/>
                <a:gd name="T15" fmla="*/ 0 h 819"/>
                <a:gd name="T16" fmla="*/ 0 w 1704"/>
                <a:gd name="T17" fmla="*/ 0 h 819"/>
                <a:gd name="T18" fmla="*/ 0 w 1704"/>
                <a:gd name="T19" fmla="*/ 0 h 819"/>
                <a:gd name="T20" fmla="*/ 0 w 1704"/>
                <a:gd name="T21" fmla="*/ 0 h 819"/>
                <a:gd name="T22" fmla="*/ 0 w 1704"/>
                <a:gd name="T23" fmla="*/ 0 h 819"/>
                <a:gd name="T24" fmla="*/ 0 w 1704"/>
                <a:gd name="T25" fmla="*/ 0 h 819"/>
                <a:gd name="T26" fmla="*/ 0 w 1704"/>
                <a:gd name="T27" fmla="*/ 0 h 819"/>
                <a:gd name="T28" fmla="*/ 0 w 1704"/>
                <a:gd name="T29" fmla="*/ 0 h 819"/>
                <a:gd name="T30" fmla="*/ 0 w 1704"/>
                <a:gd name="T31" fmla="*/ 0 h 819"/>
                <a:gd name="T32" fmla="*/ 0 w 1704"/>
                <a:gd name="T33" fmla="*/ 0 h 819"/>
                <a:gd name="T34" fmla="*/ 0 w 1704"/>
                <a:gd name="T35" fmla="*/ 0 h 819"/>
                <a:gd name="T36" fmla="*/ 0 w 1704"/>
                <a:gd name="T37" fmla="*/ 0 h 819"/>
                <a:gd name="T38" fmla="*/ 0 w 1704"/>
                <a:gd name="T39" fmla="*/ 0 h 819"/>
                <a:gd name="T40" fmla="*/ 0 w 1704"/>
                <a:gd name="T41" fmla="*/ 0 h 819"/>
                <a:gd name="T42" fmla="*/ 0 w 1704"/>
                <a:gd name="T43" fmla="*/ 0 h 819"/>
                <a:gd name="T44" fmla="*/ 0 w 1704"/>
                <a:gd name="T45" fmla="*/ 0 h 819"/>
                <a:gd name="T46" fmla="*/ 0 w 1704"/>
                <a:gd name="T47" fmla="*/ 0 h 819"/>
                <a:gd name="T48" fmla="*/ 0 w 1704"/>
                <a:gd name="T49" fmla="*/ 0 h 819"/>
                <a:gd name="T50" fmla="*/ 0 w 1704"/>
                <a:gd name="T51" fmla="*/ 0 h 819"/>
                <a:gd name="T52" fmla="*/ 0 w 1704"/>
                <a:gd name="T53" fmla="*/ 0 h 819"/>
                <a:gd name="T54" fmla="*/ 0 w 1704"/>
                <a:gd name="T55" fmla="*/ 0 h 819"/>
                <a:gd name="T56" fmla="*/ 0 w 1704"/>
                <a:gd name="T57" fmla="*/ 0 h 819"/>
                <a:gd name="T58" fmla="*/ 0 w 1704"/>
                <a:gd name="T59" fmla="*/ 0 h 819"/>
                <a:gd name="T60" fmla="*/ 0 w 1704"/>
                <a:gd name="T61" fmla="*/ 0 h 819"/>
                <a:gd name="T62" fmla="*/ 0 w 1704"/>
                <a:gd name="T63" fmla="*/ 0 h 819"/>
                <a:gd name="T64" fmla="*/ 0 w 1704"/>
                <a:gd name="T65" fmla="*/ 0 h 819"/>
                <a:gd name="T66" fmla="*/ 0 w 1704"/>
                <a:gd name="T67" fmla="*/ 0 h 819"/>
                <a:gd name="T68" fmla="*/ 0 w 1704"/>
                <a:gd name="T69" fmla="*/ 0 h 819"/>
                <a:gd name="T70" fmla="*/ 0 w 1704"/>
                <a:gd name="T71" fmla="*/ 0 h 819"/>
                <a:gd name="T72" fmla="*/ 0 w 1704"/>
                <a:gd name="T73" fmla="*/ 0 h 819"/>
                <a:gd name="T74" fmla="*/ 0 w 1704"/>
                <a:gd name="T75" fmla="*/ 0 h 819"/>
                <a:gd name="T76" fmla="*/ 0 w 1704"/>
                <a:gd name="T77" fmla="*/ 0 h 819"/>
                <a:gd name="T78" fmla="*/ 0 w 1704"/>
                <a:gd name="T79" fmla="*/ 0 h 819"/>
                <a:gd name="T80" fmla="*/ 0 w 1704"/>
                <a:gd name="T81" fmla="*/ 0 h 819"/>
                <a:gd name="T82" fmla="*/ 0 w 1704"/>
                <a:gd name="T83" fmla="*/ 0 h 819"/>
                <a:gd name="T84" fmla="*/ 0 w 1704"/>
                <a:gd name="T85" fmla="*/ 0 h 819"/>
                <a:gd name="T86" fmla="*/ 0 w 1704"/>
                <a:gd name="T87" fmla="*/ 0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4"/>
                <a:gd name="T133" fmla="*/ 0 h 819"/>
                <a:gd name="T134" fmla="*/ 1704 w 1704"/>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4" h="819">
                  <a:moveTo>
                    <a:pt x="956" y="0"/>
                  </a:moveTo>
                  <a:lnTo>
                    <a:pt x="1024" y="28"/>
                  </a:lnTo>
                  <a:lnTo>
                    <a:pt x="1092" y="69"/>
                  </a:lnTo>
                  <a:lnTo>
                    <a:pt x="1146" y="110"/>
                  </a:lnTo>
                  <a:lnTo>
                    <a:pt x="1173" y="137"/>
                  </a:lnTo>
                  <a:lnTo>
                    <a:pt x="1201" y="192"/>
                  </a:lnTo>
                  <a:lnTo>
                    <a:pt x="1228" y="274"/>
                  </a:lnTo>
                  <a:lnTo>
                    <a:pt x="1241" y="328"/>
                  </a:lnTo>
                  <a:lnTo>
                    <a:pt x="1283" y="383"/>
                  </a:lnTo>
                  <a:lnTo>
                    <a:pt x="1324" y="423"/>
                  </a:lnTo>
                  <a:lnTo>
                    <a:pt x="1378" y="451"/>
                  </a:lnTo>
                  <a:lnTo>
                    <a:pt x="1433" y="491"/>
                  </a:lnTo>
                  <a:lnTo>
                    <a:pt x="1514" y="533"/>
                  </a:lnTo>
                  <a:lnTo>
                    <a:pt x="1595" y="560"/>
                  </a:lnTo>
                  <a:lnTo>
                    <a:pt x="1636" y="587"/>
                  </a:lnTo>
                  <a:lnTo>
                    <a:pt x="1650" y="601"/>
                  </a:lnTo>
                  <a:lnTo>
                    <a:pt x="1650" y="642"/>
                  </a:lnTo>
                  <a:lnTo>
                    <a:pt x="1636" y="655"/>
                  </a:lnTo>
                  <a:lnTo>
                    <a:pt x="1609" y="683"/>
                  </a:lnTo>
                  <a:lnTo>
                    <a:pt x="1554" y="723"/>
                  </a:lnTo>
                  <a:lnTo>
                    <a:pt x="1499" y="738"/>
                  </a:lnTo>
                  <a:lnTo>
                    <a:pt x="1447" y="751"/>
                  </a:lnTo>
                  <a:lnTo>
                    <a:pt x="1337" y="751"/>
                  </a:lnTo>
                  <a:lnTo>
                    <a:pt x="1269" y="738"/>
                  </a:lnTo>
                  <a:lnTo>
                    <a:pt x="1201" y="723"/>
                  </a:lnTo>
                  <a:lnTo>
                    <a:pt x="1133" y="710"/>
                  </a:lnTo>
                  <a:lnTo>
                    <a:pt x="1078" y="697"/>
                  </a:lnTo>
                  <a:lnTo>
                    <a:pt x="982" y="655"/>
                  </a:lnTo>
                  <a:lnTo>
                    <a:pt x="901" y="615"/>
                  </a:lnTo>
                  <a:lnTo>
                    <a:pt x="818" y="560"/>
                  </a:lnTo>
                  <a:lnTo>
                    <a:pt x="792" y="533"/>
                  </a:lnTo>
                  <a:lnTo>
                    <a:pt x="765" y="506"/>
                  </a:lnTo>
                  <a:lnTo>
                    <a:pt x="765" y="478"/>
                  </a:lnTo>
                  <a:lnTo>
                    <a:pt x="778" y="438"/>
                  </a:lnTo>
                  <a:lnTo>
                    <a:pt x="697" y="451"/>
                  </a:lnTo>
                  <a:lnTo>
                    <a:pt x="642" y="478"/>
                  </a:lnTo>
                  <a:lnTo>
                    <a:pt x="587" y="478"/>
                  </a:lnTo>
                  <a:lnTo>
                    <a:pt x="491" y="491"/>
                  </a:lnTo>
                  <a:lnTo>
                    <a:pt x="342" y="491"/>
                  </a:lnTo>
                  <a:lnTo>
                    <a:pt x="301" y="478"/>
                  </a:lnTo>
                  <a:lnTo>
                    <a:pt x="246" y="478"/>
                  </a:lnTo>
                  <a:lnTo>
                    <a:pt x="178" y="464"/>
                  </a:lnTo>
                  <a:lnTo>
                    <a:pt x="137" y="451"/>
                  </a:lnTo>
                  <a:lnTo>
                    <a:pt x="82" y="423"/>
                  </a:lnTo>
                  <a:lnTo>
                    <a:pt x="0" y="355"/>
                  </a:lnTo>
                  <a:lnTo>
                    <a:pt x="27" y="438"/>
                  </a:lnTo>
                  <a:lnTo>
                    <a:pt x="137" y="491"/>
                  </a:lnTo>
                  <a:lnTo>
                    <a:pt x="232" y="533"/>
                  </a:lnTo>
                  <a:lnTo>
                    <a:pt x="301" y="546"/>
                  </a:lnTo>
                  <a:lnTo>
                    <a:pt x="382" y="560"/>
                  </a:lnTo>
                  <a:lnTo>
                    <a:pt x="437" y="560"/>
                  </a:lnTo>
                  <a:lnTo>
                    <a:pt x="505" y="560"/>
                  </a:lnTo>
                  <a:lnTo>
                    <a:pt x="559" y="560"/>
                  </a:lnTo>
                  <a:lnTo>
                    <a:pt x="614" y="533"/>
                  </a:lnTo>
                  <a:lnTo>
                    <a:pt x="669" y="533"/>
                  </a:lnTo>
                  <a:lnTo>
                    <a:pt x="723" y="506"/>
                  </a:lnTo>
                  <a:lnTo>
                    <a:pt x="737" y="560"/>
                  </a:lnTo>
                  <a:lnTo>
                    <a:pt x="778" y="601"/>
                  </a:lnTo>
                  <a:lnTo>
                    <a:pt x="818" y="642"/>
                  </a:lnTo>
                  <a:lnTo>
                    <a:pt x="873" y="683"/>
                  </a:lnTo>
                  <a:lnTo>
                    <a:pt x="928" y="710"/>
                  </a:lnTo>
                  <a:lnTo>
                    <a:pt x="1120" y="765"/>
                  </a:lnTo>
                  <a:lnTo>
                    <a:pt x="1188" y="778"/>
                  </a:lnTo>
                  <a:lnTo>
                    <a:pt x="1269" y="806"/>
                  </a:lnTo>
                  <a:lnTo>
                    <a:pt x="1351" y="819"/>
                  </a:lnTo>
                  <a:lnTo>
                    <a:pt x="1486" y="819"/>
                  </a:lnTo>
                  <a:lnTo>
                    <a:pt x="1554" y="791"/>
                  </a:lnTo>
                  <a:lnTo>
                    <a:pt x="1622" y="765"/>
                  </a:lnTo>
                  <a:lnTo>
                    <a:pt x="1677" y="723"/>
                  </a:lnTo>
                  <a:lnTo>
                    <a:pt x="1704" y="683"/>
                  </a:lnTo>
                  <a:lnTo>
                    <a:pt x="1704" y="628"/>
                  </a:lnTo>
                  <a:lnTo>
                    <a:pt x="1704" y="587"/>
                  </a:lnTo>
                  <a:lnTo>
                    <a:pt x="1677" y="546"/>
                  </a:lnTo>
                  <a:lnTo>
                    <a:pt x="1622" y="506"/>
                  </a:lnTo>
                  <a:lnTo>
                    <a:pt x="1595" y="491"/>
                  </a:lnTo>
                  <a:lnTo>
                    <a:pt x="1554" y="478"/>
                  </a:lnTo>
                  <a:lnTo>
                    <a:pt x="1486" y="451"/>
                  </a:lnTo>
                  <a:lnTo>
                    <a:pt x="1419" y="410"/>
                  </a:lnTo>
                  <a:lnTo>
                    <a:pt x="1351" y="355"/>
                  </a:lnTo>
                  <a:lnTo>
                    <a:pt x="1324" y="315"/>
                  </a:lnTo>
                  <a:lnTo>
                    <a:pt x="1296" y="260"/>
                  </a:lnTo>
                  <a:lnTo>
                    <a:pt x="1269" y="206"/>
                  </a:lnTo>
                  <a:lnTo>
                    <a:pt x="1241" y="151"/>
                  </a:lnTo>
                  <a:lnTo>
                    <a:pt x="1214" y="96"/>
                  </a:lnTo>
                  <a:lnTo>
                    <a:pt x="1173" y="55"/>
                  </a:lnTo>
                  <a:lnTo>
                    <a:pt x="1133" y="28"/>
                  </a:lnTo>
                  <a:lnTo>
                    <a:pt x="1092" y="15"/>
                  </a:lnTo>
                  <a:lnTo>
                    <a:pt x="996" y="0"/>
                  </a:lnTo>
                  <a:lnTo>
                    <a:pt x="956" y="0"/>
                  </a:lnTo>
                  <a:close/>
                </a:path>
              </a:pathLst>
            </a:custGeom>
            <a:solidFill>
              <a:srgbClr val="0E0D0D"/>
            </a:solidFill>
            <a:ln w="9525">
              <a:noFill/>
              <a:round/>
              <a:headEnd/>
              <a:tailEnd/>
            </a:ln>
          </p:spPr>
          <p:txBody>
            <a:bodyPr/>
            <a:lstStyle/>
            <a:p>
              <a:endParaRPr lang="en-US"/>
            </a:p>
          </p:txBody>
        </p:sp>
        <p:sp>
          <p:nvSpPr>
            <p:cNvPr id="23661" name="Freeform 108"/>
            <p:cNvSpPr>
              <a:spLocks/>
            </p:cNvSpPr>
            <p:nvPr/>
          </p:nvSpPr>
          <p:spPr bwMode="auto">
            <a:xfrm>
              <a:off x="1487" y="3524"/>
              <a:ext cx="568" cy="273"/>
            </a:xfrm>
            <a:custGeom>
              <a:avLst/>
              <a:gdLst>
                <a:gd name="T0" fmla="*/ 0 w 1704"/>
                <a:gd name="T1" fmla="*/ 0 h 819"/>
                <a:gd name="T2" fmla="*/ 0 w 1704"/>
                <a:gd name="T3" fmla="*/ 0 h 819"/>
                <a:gd name="T4" fmla="*/ 0 w 1704"/>
                <a:gd name="T5" fmla="*/ 0 h 819"/>
                <a:gd name="T6" fmla="*/ 0 w 1704"/>
                <a:gd name="T7" fmla="*/ 0 h 819"/>
                <a:gd name="T8" fmla="*/ 0 w 1704"/>
                <a:gd name="T9" fmla="*/ 0 h 819"/>
                <a:gd name="T10" fmla="*/ 0 w 1704"/>
                <a:gd name="T11" fmla="*/ 0 h 819"/>
                <a:gd name="T12" fmla="*/ 0 w 1704"/>
                <a:gd name="T13" fmla="*/ 0 h 819"/>
                <a:gd name="T14" fmla="*/ 0 w 1704"/>
                <a:gd name="T15" fmla="*/ 0 h 819"/>
                <a:gd name="T16" fmla="*/ 0 w 1704"/>
                <a:gd name="T17" fmla="*/ 0 h 819"/>
                <a:gd name="T18" fmla="*/ 0 w 1704"/>
                <a:gd name="T19" fmla="*/ 0 h 819"/>
                <a:gd name="T20" fmla="*/ 0 w 1704"/>
                <a:gd name="T21" fmla="*/ 0 h 819"/>
                <a:gd name="T22" fmla="*/ 0 w 1704"/>
                <a:gd name="T23" fmla="*/ 0 h 819"/>
                <a:gd name="T24" fmla="*/ 0 w 1704"/>
                <a:gd name="T25" fmla="*/ 0 h 819"/>
                <a:gd name="T26" fmla="*/ 0 w 1704"/>
                <a:gd name="T27" fmla="*/ 0 h 819"/>
                <a:gd name="T28" fmla="*/ 0 w 1704"/>
                <a:gd name="T29" fmla="*/ 0 h 819"/>
                <a:gd name="T30" fmla="*/ 0 w 1704"/>
                <a:gd name="T31" fmla="*/ 0 h 819"/>
                <a:gd name="T32" fmla="*/ 0 w 1704"/>
                <a:gd name="T33" fmla="*/ 0 h 819"/>
                <a:gd name="T34" fmla="*/ 0 w 1704"/>
                <a:gd name="T35" fmla="*/ 0 h 819"/>
                <a:gd name="T36" fmla="*/ 0 w 1704"/>
                <a:gd name="T37" fmla="*/ 0 h 819"/>
                <a:gd name="T38" fmla="*/ 0 w 1704"/>
                <a:gd name="T39" fmla="*/ 0 h 819"/>
                <a:gd name="T40" fmla="*/ 0 w 1704"/>
                <a:gd name="T41" fmla="*/ 0 h 819"/>
                <a:gd name="T42" fmla="*/ 0 w 1704"/>
                <a:gd name="T43" fmla="*/ 0 h 819"/>
                <a:gd name="T44" fmla="*/ 0 w 1704"/>
                <a:gd name="T45" fmla="*/ 0 h 819"/>
                <a:gd name="T46" fmla="*/ 0 w 1704"/>
                <a:gd name="T47" fmla="*/ 0 h 819"/>
                <a:gd name="T48" fmla="*/ 0 w 1704"/>
                <a:gd name="T49" fmla="*/ 0 h 819"/>
                <a:gd name="T50" fmla="*/ 0 w 1704"/>
                <a:gd name="T51" fmla="*/ 0 h 819"/>
                <a:gd name="T52" fmla="*/ 0 w 1704"/>
                <a:gd name="T53" fmla="*/ 0 h 819"/>
                <a:gd name="T54" fmla="*/ 0 w 1704"/>
                <a:gd name="T55" fmla="*/ 0 h 819"/>
                <a:gd name="T56" fmla="*/ 0 w 1704"/>
                <a:gd name="T57" fmla="*/ 0 h 819"/>
                <a:gd name="T58" fmla="*/ 0 w 1704"/>
                <a:gd name="T59" fmla="*/ 0 h 819"/>
                <a:gd name="T60" fmla="*/ 0 w 1704"/>
                <a:gd name="T61" fmla="*/ 0 h 819"/>
                <a:gd name="T62" fmla="*/ 0 w 1704"/>
                <a:gd name="T63" fmla="*/ 0 h 819"/>
                <a:gd name="T64" fmla="*/ 0 w 1704"/>
                <a:gd name="T65" fmla="*/ 0 h 819"/>
                <a:gd name="T66" fmla="*/ 0 w 1704"/>
                <a:gd name="T67" fmla="*/ 0 h 819"/>
                <a:gd name="T68" fmla="*/ 0 w 1704"/>
                <a:gd name="T69" fmla="*/ 0 h 819"/>
                <a:gd name="T70" fmla="*/ 0 w 1704"/>
                <a:gd name="T71" fmla="*/ 0 h 819"/>
                <a:gd name="T72" fmla="*/ 0 w 1704"/>
                <a:gd name="T73" fmla="*/ 0 h 819"/>
                <a:gd name="T74" fmla="*/ 0 w 1704"/>
                <a:gd name="T75" fmla="*/ 0 h 819"/>
                <a:gd name="T76" fmla="*/ 0 w 1704"/>
                <a:gd name="T77" fmla="*/ 0 h 819"/>
                <a:gd name="T78" fmla="*/ 0 w 1704"/>
                <a:gd name="T79" fmla="*/ 0 h 819"/>
                <a:gd name="T80" fmla="*/ 0 w 1704"/>
                <a:gd name="T81" fmla="*/ 0 h 819"/>
                <a:gd name="T82" fmla="*/ 0 w 1704"/>
                <a:gd name="T83" fmla="*/ 0 h 819"/>
                <a:gd name="T84" fmla="*/ 0 w 1704"/>
                <a:gd name="T85" fmla="*/ 0 h 819"/>
                <a:gd name="T86" fmla="*/ 0 w 1704"/>
                <a:gd name="T87" fmla="*/ 0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4"/>
                <a:gd name="T133" fmla="*/ 0 h 819"/>
                <a:gd name="T134" fmla="*/ 1704 w 1704"/>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4" h="819">
                  <a:moveTo>
                    <a:pt x="956" y="0"/>
                  </a:moveTo>
                  <a:lnTo>
                    <a:pt x="1024" y="28"/>
                  </a:lnTo>
                  <a:lnTo>
                    <a:pt x="1092" y="69"/>
                  </a:lnTo>
                  <a:lnTo>
                    <a:pt x="1146" y="110"/>
                  </a:lnTo>
                  <a:lnTo>
                    <a:pt x="1173" y="137"/>
                  </a:lnTo>
                  <a:lnTo>
                    <a:pt x="1201" y="192"/>
                  </a:lnTo>
                  <a:lnTo>
                    <a:pt x="1228" y="274"/>
                  </a:lnTo>
                  <a:lnTo>
                    <a:pt x="1241" y="328"/>
                  </a:lnTo>
                  <a:lnTo>
                    <a:pt x="1283" y="383"/>
                  </a:lnTo>
                  <a:lnTo>
                    <a:pt x="1324" y="423"/>
                  </a:lnTo>
                  <a:lnTo>
                    <a:pt x="1378" y="451"/>
                  </a:lnTo>
                  <a:lnTo>
                    <a:pt x="1433" y="491"/>
                  </a:lnTo>
                  <a:lnTo>
                    <a:pt x="1514" y="533"/>
                  </a:lnTo>
                  <a:lnTo>
                    <a:pt x="1595" y="560"/>
                  </a:lnTo>
                  <a:lnTo>
                    <a:pt x="1636" y="587"/>
                  </a:lnTo>
                  <a:lnTo>
                    <a:pt x="1650" y="601"/>
                  </a:lnTo>
                  <a:lnTo>
                    <a:pt x="1650" y="642"/>
                  </a:lnTo>
                  <a:lnTo>
                    <a:pt x="1636" y="655"/>
                  </a:lnTo>
                  <a:lnTo>
                    <a:pt x="1609" y="683"/>
                  </a:lnTo>
                  <a:lnTo>
                    <a:pt x="1554" y="723"/>
                  </a:lnTo>
                  <a:lnTo>
                    <a:pt x="1499" y="738"/>
                  </a:lnTo>
                  <a:lnTo>
                    <a:pt x="1447" y="751"/>
                  </a:lnTo>
                  <a:lnTo>
                    <a:pt x="1337" y="751"/>
                  </a:lnTo>
                  <a:lnTo>
                    <a:pt x="1269" y="738"/>
                  </a:lnTo>
                  <a:lnTo>
                    <a:pt x="1201" y="723"/>
                  </a:lnTo>
                  <a:lnTo>
                    <a:pt x="1133" y="710"/>
                  </a:lnTo>
                  <a:lnTo>
                    <a:pt x="1078" y="697"/>
                  </a:lnTo>
                  <a:lnTo>
                    <a:pt x="982" y="655"/>
                  </a:lnTo>
                  <a:lnTo>
                    <a:pt x="901" y="615"/>
                  </a:lnTo>
                  <a:lnTo>
                    <a:pt x="818" y="560"/>
                  </a:lnTo>
                  <a:lnTo>
                    <a:pt x="792" y="533"/>
                  </a:lnTo>
                  <a:lnTo>
                    <a:pt x="765" y="506"/>
                  </a:lnTo>
                  <a:lnTo>
                    <a:pt x="765" y="478"/>
                  </a:lnTo>
                  <a:lnTo>
                    <a:pt x="778" y="438"/>
                  </a:lnTo>
                  <a:lnTo>
                    <a:pt x="697" y="451"/>
                  </a:lnTo>
                  <a:lnTo>
                    <a:pt x="642" y="478"/>
                  </a:lnTo>
                  <a:lnTo>
                    <a:pt x="587" y="478"/>
                  </a:lnTo>
                  <a:lnTo>
                    <a:pt x="491" y="491"/>
                  </a:lnTo>
                  <a:lnTo>
                    <a:pt x="342" y="491"/>
                  </a:lnTo>
                  <a:lnTo>
                    <a:pt x="301" y="478"/>
                  </a:lnTo>
                  <a:lnTo>
                    <a:pt x="246" y="478"/>
                  </a:lnTo>
                  <a:lnTo>
                    <a:pt x="178" y="464"/>
                  </a:lnTo>
                  <a:lnTo>
                    <a:pt x="137" y="451"/>
                  </a:lnTo>
                  <a:lnTo>
                    <a:pt x="82" y="423"/>
                  </a:lnTo>
                  <a:lnTo>
                    <a:pt x="0" y="355"/>
                  </a:lnTo>
                  <a:lnTo>
                    <a:pt x="27" y="438"/>
                  </a:lnTo>
                  <a:lnTo>
                    <a:pt x="137" y="491"/>
                  </a:lnTo>
                  <a:lnTo>
                    <a:pt x="232" y="533"/>
                  </a:lnTo>
                  <a:lnTo>
                    <a:pt x="301" y="546"/>
                  </a:lnTo>
                  <a:lnTo>
                    <a:pt x="382" y="560"/>
                  </a:lnTo>
                  <a:lnTo>
                    <a:pt x="437" y="560"/>
                  </a:lnTo>
                  <a:lnTo>
                    <a:pt x="505" y="560"/>
                  </a:lnTo>
                  <a:lnTo>
                    <a:pt x="559" y="560"/>
                  </a:lnTo>
                  <a:lnTo>
                    <a:pt x="614" y="533"/>
                  </a:lnTo>
                  <a:lnTo>
                    <a:pt x="669" y="533"/>
                  </a:lnTo>
                  <a:lnTo>
                    <a:pt x="723" y="506"/>
                  </a:lnTo>
                  <a:lnTo>
                    <a:pt x="737" y="560"/>
                  </a:lnTo>
                  <a:lnTo>
                    <a:pt x="778" y="601"/>
                  </a:lnTo>
                  <a:lnTo>
                    <a:pt x="818" y="642"/>
                  </a:lnTo>
                  <a:lnTo>
                    <a:pt x="873" y="683"/>
                  </a:lnTo>
                  <a:lnTo>
                    <a:pt x="928" y="710"/>
                  </a:lnTo>
                  <a:lnTo>
                    <a:pt x="1120" y="765"/>
                  </a:lnTo>
                  <a:lnTo>
                    <a:pt x="1188" y="778"/>
                  </a:lnTo>
                  <a:lnTo>
                    <a:pt x="1269" y="806"/>
                  </a:lnTo>
                  <a:lnTo>
                    <a:pt x="1351" y="819"/>
                  </a:lnTo>
                  <a:lnTo>
                    <a:pt x="1486" y="819"/>
                  </a:lnTo>
                  <a:lnTo>
                    <a:pt x="1554" y="791"/>
                  </a:lnTo>
                  <a:lnTo>
                    <a:pt x="1622" y="765"/>
                  </a:lnTo>
                  <a:lnTo>
                    <a:pt x="1677" y="723"/>
                  </a:lnTo>
                  <a:lnTo>
                    <a:pt x="1704" y="683"/>
                  </a:lnTo>
                  <a:lnTo>
                    <a:pt x="1704" y="628"/>
                  </a:lnTo>
                  <a:lnTo>
                    <a:pt x="1704" y="587"/>
                  </a:lnTo>
                  <a:lnTo>
                    <a:pt x="1677" y="546"/>
                  </a:lnTo>
                  <a:lnTo>
                    <a:pt x="1622" y="506"/>
                  </a:lnTo>
                  <a:lnTo>
                    <a:pt x="1595" y="491"/>
                  </a:lnTo>
                  <a:lnTo>
                    <a:pt x="1554" y="478"/>
                  </a:lnTo>
                  <a:lnTo>
                    <a:pt x="1486" y="451"/>
                  </a:lnTo>
                  <a:lnTo>
                    <a:pt x="1419" y="410"/>
                  </a:lnTo>
                  <a:lnTo>
                    <a:pt x="1351" y="355"/>
                  </a:lnTo>
                  <a:lnTo>
                    <a:pt x="1324" y="315"/>
                  </a:lnTo>
                  <a:lnTo>
                    <a:pt x="1296" y="260"/>
                  </a:lnTo>
                  <a:lnTo>
                    <a:pt x="1269" y="206"/>
                  </a:lnTo>
                  <a:lnTo>
                    <a:pt x="1241" y="151"/>
                  </a:lnTo>
                  <a:lnTo>
                    <a:pt x="1214" y="96"/>
                  </a:lnTo>
                  <a:lnTo>
                    <a:pt x="1173" y="55"/>
                  </a:lnTo>
                  <a:lnTo>
                    <a:pt x="1133" y="28"/>
                  </a:lnTo>
                  <a:lnTo>
                    <a:pt x="1092" y="15"/>
                  </a:lnTo>
                  <a:lnTo>
                    <a:pt x="996" y="0"/>
                  </a:lnTo>
                  <a:lnTo>
                    <a:pt x="956" y="0"/>
                  </a:lnTo>
                </a:path>
              </a:pathLst>
            </a:custGeom>
            <a:noFill/>
            <a:ln w="0">
              <a:solidFill>
                <a:srgbClr val="000000"/>
              </a:solidFill>
              <a:round/>
              <a:headEnd/>
              <a:tailEnd/>
            </a:ln>
          </p:spPr>
          <p:txBody>
            <a:bodyPr/>
            <a:lstStyle/>
            <a:p>
              <a:endParaRPr lang="en-US"/>
            </a:p>
          </p:txBody>
        </p:sp>
        <p:sp>
          <p:nvSpPr>
            <p:cNvPr id="23662" name="Freeform 109"/>
            <p:cNvSpPr>
              <a:spLocks/>
            </p:cNvSpPr>
            <p:nvPr/>
          </p:nvSpPr>
          <p:spPr bwMode="auto">
            <a:xfrm>
              <a:off x="1487" y="3524"/>
              <a:ext cx="568" cy="273"/>
            </a:xfrm>
            <a:custGeom>
              <a:avLst/>
              <a:gdLst>
                <a:gd name="T0" fmla="*/ 0 w 1704"/>
                <a:gd name="T1" fmla="*/ 0 h 819"/>
                <a:gd name="T2" fmla="*/ 0 w 1704"/>
                <a:gd name="T3" fmla="*/ 0 h 819"/>
                <a:gd name="T4" fmla="*/ 0 w 1704"/>
                <a:gd name="T5" fmla="*/ 0 h 819"/>
                <a:gd name="T6" fmla="*/ 0 w 1704"/>
                <a:gd name="T7" fmla="*/ 0 h 819"/>
                <a:gd name="T8" fmla="*/ 0 w 1704"/>
                <a:gd name="T9" fmla="*/ 0 h 819"/>
                <a:gd name="T10" fmla="*/ 0 w 1704"/>
                <a:gd name="T11" fmla="*/ 0 h 819"/>
                <a:gd name="T12" fmla="*/ 0 w 1704"/>
                <a:gd name="T13" fmla="*/ 0 h 819"/>
                <a:gd name="T14" fmla="*/ 0 w 1704"/>
                <a:gd name="T15" fmla="*/ 0 h 819"/>
                <a:gd name="T16" fmla="*/ 0 w 1704"/>
                <a:gd name="T17" fmla="*/ 0 h 819"/>
                <a:gd name="T18" fmla="*/ 0 w 1704"/>
                <a:gd name="T19" fmla="*/ 0 h 819"/>
                <a:gd name="T20" fmla="*/ 0 w 1704"/>
                <a:gd name="T21" fmla="*/ 0 h 819"/>
                <a:gd name="T22" fmla="*/ 0 w 1704"/>
                <a:gd name="T23" fmla="*/ 0 h 819"/>
                <a:gd name="T24" fmla="*/ 0 w 1704"/>
                <a:gd name="T25" fmla="*/ 0 h 819"/>
                <a:gd name="T26" fmla="*/ 0 w 1704"/>
                <a:gd name="T27" fmla="*/ 0 h 819"/>
                <a:gd name="T28" fmla="*/ 0 w 1704"/>
                <a:gd name="T29" fmla="*/ 0 h 819"/>
                <a:gd name="T30" fmla="*/ 0 w 1704"/>
                <a:gd name="T31" fmla="*/ 0 h 819"/>
                <a:gd name="T32" fmla="*/ 0 w 1704"/>
                <a:gd name="T33" fmla="*/ 0 h 819"/>
                <a:gd name="T34" fmla="*/ 0 w 1704"/>
                <a:gd name="T35" fmla="*/ 0 h 819"/>
                <a:gd name="T36" fmla="*/ 0 w 1704"/>
                <a:gd name="T37" fmla="*/ 0 h 819"/>
                <a:gd name="T38" fmla="*/ 0 w 1704"/>
                <a:gd name="T39" fmla="*/ 0 h 819"/>
                <a:gd name="T40" fmla="*/ 0 w 1704"/>
                <a:gd name="T41" fmla="*/ 0 h 819"/>
                <a:gd name="T42" fmla="*/ 0 w 1704"/>
                <a:gd name="T43" fmla="*/ 0 h 819"/>
                <a:gd name="T44" fmla="*/ 0 w 1704"/>
                <a:gd name="T45" fmla="*/ 0 h 819"/>
                <a:gd name="T46" fmla="*/ 0 w 1704"/>
                <a:gd name="T47" fmla="*/ 0 h 819"/>
                <a:gd name="T48" fmla="*/ 0 w 1704"/>
                <a:gd name="T49" fmla="*/ 0 h 819"/>
                <a:gd name="T50" fmla="*/ 0 w 1704"/>
                <a:gd name="T51" fmla="*/ 0 h 819"/>
                <a:gd name="T52" fmla="*/ 0 w 1704"/>
                <a:gd name="T53" fmla="*/ 0 h 819"/>
                <a:gd name="T54" fmla="*/ 0 w 1704"/>
                <a:gd name="T55" fmla="*/ 0 h 819"/>
                <a:gd name="T56" fmla="*/ 0 w 1704"/>
                <a:gd name="T57" fmla="*/ 0 h 819"/>
                <a:gd name="T58" fmla="*/ 0 w 1704"/>
                <a:gd name="T59" fmla="*/ 0 h 819"/>
                <a:gd name="T60" fmla="*/ 0 w 1704"/>
                <a:gd name="T61" fmla="*/ 0 h 819"/>
                <a:gd name="T62" fmla="*/ 0 w 1704"/>
                <a:gd name="T63" fmla="*/ 0 h 819"/>
                <a:gd name="T64" fmla="*/ 0 w 1704"/>
                <a:gd name="T65" fmla="*/ 0 h 819"/>
                <a:gd name="T66" fmla="*/ 0 w 1704"/>
                <a:gd name="T67" fmla="*/ 0 h 819"/>
                <a:gd name="T68" fmla="*/ 0 w 1704"/>
                <a:gd name="T69" fmla="*/ 0 h 819"/>
                <a:gd name="T70" fmla="*/ 0 w 1704"/>
                <a:gd name="T71" fmla="*/ 0 h 819"/>
                <a:gd name="T72" fmla="*/ 0 w 1704"/>
                <a:gd name="T73" fmla="*/ 0 h 819"/>
                <a:gd name="T74" fmla="*/ 0 w 1704"/>
                <a:gd name="T75" fmla="*/ 0 h 819"/>
                <a:gd name="T76" fmla="*/ 0 w 1704"/>
                <a:gd name="T77" fmla="*/ 0 h 819"/>
                <a:gd name="T78" fmla="*/ 0 w 1704"/>
                <a:gd name="T79" fmla="*/ 0 h 819"/>
                <a:gd name="T80" fmla="*/ 0 w 1704"/>
                <a:gd name="T81" fmla="*/ 0 h 819"/>
                <a:gd name="T82" fmla="*/ 0 w 1704"/>
                <a:gd name="T83" fmla="*/ 0 h 819"/>
                <a:gd name="T84" fmla="*/ 0 w 1704"/>
                <a:gd name="T85" fmla="*/ 0 h 819"/>
                <a:gd name="T86" fmla="*/ 0 w 1704"/>
                <a:gd name="T87" fmla="*/ 0 h 81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4"/>
                <a:gd name="T133" fmla="*/ 0 h 819"/>
                <a:gd name="T134" fmla="*/ 1704 w 1704"/>
                <a:gd name="T135" fmla="*/ 819 h 81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4" h="819">
                  <a:moveTo>
                    <a:pt x="956" y="0"/>
                  </a:moveTo>
                  <a:lnTo>
                    <a:pt x="1024" y="28"/>
                  </a:lnTo>
                  <a:lnTo>
                    <a:pt x="1092" y="69"/>
                  </a:lnTo>
                  <a:lnTo>
                    <a:pt x="1146" y="110"/>
                  </a:lnTo>
                  <a:lnTo>
                    <a:pt x="1173" y="137"/>
                  </a:lnTo>
                  <a:lnTo>
                    <a:pt x="1201" y="192"/>
                  </a:lnTo>
                  <a:lnTo>
                    <a:pt x="1228" y="274"/>
                  </a:lnTo>
                  <a:lnTo>
                    <a:pt x="1241" y="328"/>
                  </a:lnTo>
                  <a:lnTo>
                    <a:pt x="1283" y="383"/>
                  </a:lnTo>
                  <a:lnTo>
                    <a:pt x="1324" y="423"/>
                  </a:lnTo>
                  <a:lnTo>
                    <a:pt x="1378" y="451"/>
                  </a:lnTo>
                  <a:lnTo>
                    <a:pt x="1433" y="491"/>
                  </a:lnTo>
                  <a:lnTo>
                    <a:pt x="1514" y="533"/>
                  </a:lnTo>
                  <a:lnTo>
                    <a:pt x="1595" y="560"/>
                  </a:lnTo>
                  <a:lnTo>
                    <a:pt x="1636" y="587"/>
                  </a:lnTo>
                  <a:lnTo>
                    <a:pt x="1650" y="601"/>
                  </a:lnTo>
                  <a:lnTo>
                    <a:pt x="1650" y="642"/>
                  </a:lnTo>
                  <a:lnTo>
                    <a:pt x="1636" y="655"/>
                  </a:lnTo>
                  <a:lnTo>
                    <a:pt x="1609" y="683"/>
                  </a:lnTo>
                  <a:lnTo>
                    <a:pt x="1554" y="723"/>
                  </a:lnTo>
                  <a:lnTo>
                    <a:pt x="1499" y="738"/>
                  </a:lnTo>
                  <a:lnTo>
                    <a:pt x="1447" y="751"/>
                  </a:lnTo>
                  <a:lnTo>
                    <a:pt x="1337" y="751"/>
                  </a:lnTo>
                  <a:lnTo>
                    <a:pt x="1269" y="738"/>
                  </a:lnTo>
                  <a:lnTo>
                    <a:pt x="1201" y="723"/>
                  </a:lnTo>
                  <a:lnTo>
                    <a:pt x="1133" y="710"/>
                  </a:lnTo>
                  <a:lnTo>
                    <a:pt x="1078" y="697"/>
                  </a:lnTo>
                  <a:lnTo>
                    <a:pt x="982" y="655"/>
                  </a:lnTo>
                  <a:lnTo>
                    <a:pt x="901" y="615"/>
                  </a:lnTo>
                  <a:lnTo>
                    <a:pt x="818" y="560"/>
                  </a:lnTo>
                  <a:lnTo>
                    <a:pt x="792" y="533"/>
                  </a:lnTo>
                  <a:lnTo>
                    <a:pt x="765" y="506"/>
                  </a:lnTo>
                  <a:lnTo>
                    <a:pt x="765" y="478"/>
                  </a:lnTo>
                  <a:lnTo>
                    <a:pt x="778" y="438"/>
                  </a:lnTo>
                  <a:lnTo>
                    <a:pt x="697" y="451"/>
                  </a:lnTo>
                  <a:lnTo>
                    <a:pt x="642" y="478"/>
                  </a:lnTo>
                  <a:lnTo>
                    <a:pt x="587" y="478"/>
                  </a:lnTo>
                  <a:lnTo>
                    <a:pt x="491" y="491"/>
                  </a:lnTo>
                  <a:lnTo>
                    <a:pt x="342" y="491"/>
                  </a:lnTo>
                  <a:lnTo>
                    <a:pt x="301" y="478"/>
                  </a:lnTo>
                  <a:lnTo>
                    <a:pt x="246" y="478"/>
                  </a:lnTo>
                  <a:lnTo>
                    <a:pt x="178" y="464"/>
                  </a:lnTo>
                  <a:lnTo>
                    <a:pt x="137" y="451"/>
                  </a:lnTo>
                  <a:lnTo>
                    <a:pt x="82" y="423"/>
                  </a:lnTo>
                  <a:lnTo>
                    <a:pt x="0" y="355"/>
                  </a:lnTo>
                  <a:lnTo>
                    <a:pt x="27" y="438"/>
                  </a:lnTo>
                  <a:lnTo>
                    <a:pt x="137" y="491"/>
                  </a:lnTo>
                  <a:lnTo>
                    <a:pt x="232" y="533"/>
                  </a:lnTo>
                  <a:lnTo>
                    <a:pt x="301" y="546"/>
                  </a:lnTo>
                  <a:lnTo>
                    <a:pt x="382" y="560"/>
                  </a:lnTo>
                  <a:lnTo>
                    <a:pt x="437" y="560"/>
                  </a:lnTo>
                  <a:lnTo>
                    <a:pt x="505" y="560"/>
                  </a:lnTo>
                  <a:lnTo>
                    <a:pt x="559" y="560"/>
                  </a:lnTo>
                  <a:lnTo>
                    <a:pt x="614" y="533"/>
                  </a:lnTo>
                  <a:lnTo>
                    <a:pt x="669" y="533"/>
                  </a:lnTo>
                  <a:lnTo>
                    <a:pt x="723" y="506"/>
                  </a:lnTo>
                  <a:lnTo>
                    <a:pt x="737" y="560"/>
                  </a:lnTo>
                  <a:lnTo>
                    <a:pt x="778" y="601"/>
                  </a:lnTo>
                  <a:lnTo>
                    <a:pt x="818" y="642"/>
                  </a:lnTo>
                  <a:lnTo>
                    <a:pt x="873" y="683"/>
                  </a:lnTo>
                  <a:lnTo>
                    <a:pt x="928" y="710"/>
                  </a:lnTo>
                  <a:lnTo>
                    <a:pt x="1120" y="765"/>
                  </a:lnTo>
                  <a:lnTo>
                    <a:pt x="1188" y="778"/>
                  </a:lnTo>
                  <a:lnTo>
                    <a:pt x="1269" y="806"/>
                  </a:lnTo>
                  <a:lnTo>
                    <a:pt x="1351" y="819"/>
                  </a:lnTo>
                  <a:lnTo>
                    <a:pt x="1486" y="819"/>
                  </a:lnTo>
                  <a:lnTo>
                    <a:pt x="1554" y="791"/>
                  </a:lnTo>
                  <a:lnTo>
                    <a:pt x="1622" y="765"/>
                  </a:lnTo>
                  <a:lnTo>
                    <a:pt x="1677" y="723"/>
                  </a:lnTo>
                  <a:lnTo>
                    <a:pt x="1704" y="683"/>
                  </a:lnTo>
                  <a:lnTo>
                    <a:pt x="1704" y="628"/>
                  </a:lnTo>
                  <a:lnTo>
                    <a:pt x="1704" y="587"/>
                  </a:lnTo>
                  <a:lnTo>
                    <a:pt x="1677" y="546"/>
                  </a:lnTo>
                  <a:lnTo>
                    <a:pt x="1622" y="506"/>
                  </a:lnTo>
                  <a:lnTo>
                    <a:pt x="1595" y="491"/>
                  </a:lnTo>
                  <a:lnTo>
                    <a:pt x="1554" y="478"/>
                  </a:lnTo>
                  <a:lnTo>
                    <a:pt x="1486" y="451"/>
                  </a:lnTo>
                  <a:lnTo>
                    <a:pt x="1419" y="410"/>
                  </a:lnTo>
                  <a:lnTo>
                    <a:pt x="1351" y="355"/>
                  </a:lnTo>
                  <a:lnTo>
                    <a:pt x="1324" y="315"/>
                  </a:lnTo>
                  <a:lnTo>
                    <a:pt x="1296" y="260"/>
                  </a:lnTo>
                  <a:lnTo>
                    <a:pt x="1269" y="206"/>
                  </a:lnTo>
                  <a:lnTo>
                    <a:pt x="1241" y="151"/>
                  </a:lnTo>
                  <a:lnTo>
                    <a:pt x="1214" y="96"/>
                  </a:lnTo>
                  <a:lnTo>
                    <a:pt x="1173" y="55"/>
                  </a:lnTo>
                  <a:lnTo>
                    <a:pt x="1133" y="28"/>
                  </a:lnTo>
                  <a:lnTo>
                    <a:pt x="1092" y="15"/>
                  </a:lnTo>
                  <a:lnTo>
                    <a:pt x="996" y="0"/>
                  </a:lnTo>
                  <a:lnTo>
                    <a:pt x="956" y="0"/>
                  </a:lnTo>
                </a:path>
              </a:pathLst>
            </a:custGeom>
            <a:noFill/>
            <a:ln w="0">
              <a:solidFill>
                <a:srgbClr val="000000"/>
              </a:solidFill>
              <a:round/>
              <a:headEnd/>
              <a:tailEnd/>
            </a:ln>
          </p:spPr>
          <p:txBody>
            <a:bodyPr/>
            <a:lstStyle/>
            <a:p>
              <a:endParaRPr lang="en-US"/>
            </a:p>
          </p:txBody>
        </p:sp>
        <p:sp>
          <p:nvSpPr>
            <p:cNvPr id="23663" name="Freeform 110"/>
            <p:cNvSpPr>
              <a:spLocks/>
            </p:cNvSpPr>
            <p:nvPr/>
          </p:nvSpPr>
          <p:spPr bwMode="auto">
            <a:xfrm>
              <a:off x="2460" y="3442"/>
              <a:ext cx="23" cy="182"/>
            </a:xfrm>
            <a:custGeom>
              <a:avLst/>
              <a:gdLst>
                <a:gd name="T0" fmla="*/ 0 w 68"/>
                <a:gd name="T1" fmla="*/ 0 h 544"/>
                <a:gd name="T2" fmla="*/ 0 w 68"/>
                <a:gd name="T3" fmla="*/ 0 h 544"/>
                <a:gd name="T4" fmla="*/ 0 w 68"/>
                <a:gd name="T5" fmla="*/ 0 h 544"/>
                <a:gd name="T6" fmla="*/ 0 w 68"/>
                <a:gd name="T7" fmla="*/ 0 h 544"/>
                <a:gd name="T8" fmla="*/ 0 w 68"/>
                <a:gd name="T9" fmla="*/ 0 h 544"/>
                <a:gd name="T10" fmla="*/ 0 w 68"/>
                <a:gd name="T11" fmla="*/ 0 h 544"/>
                <a:gd name="T12" fmla="*/ 0 w 68"/>
                <a:gd name="T13" fmla="*/ 0 h 544"/>
                <a:gd name="T14" fmla="*/ 0 w 68"/>
                <a:gd name="T15" fmla="*/ 0 h 544"/>
                <a:gd name="T16" fmla="*/ 0 w 68"/>
                <a:gd name="T17" fmla="*/ 0 h 544"/>
                <a:gd name="T18" fmla="*/ 0 w 68"/>
                <a:gd name="T19" fmla="*/ 0 h 544"/>
                <a:gd name="T20" fmla="*/ 0 w 68"/>
                <a:gd name="T21" fmla="*/ 0 h 544"/>
                <a:gd name="T22" fmla="*/ 0 w 68"/>
                <a:gd name="T23" fmla="*/ 0 h 544"/>
                <a:gd name="T24" fmla="*/ 0 w 68"/>
                <a:gd name="T25" fmla="*/ 0 h 544"/>
                <a:gd name="T26" fmla="*/ 0 w 68"/>
                <a:gd name="T27" fmla="*/ 0 h 544"/>
                <a:gd name="T28" fmla="*/ 0 w 68"/>
                <a:gd name="T29" fmla="*/ 0 h 544"/>
                <a:gd name="T30" fmla="*/ 0 w 68"/>
                <a:gd name="T31" fmla="*/ 0 h 544"/>
                <a:gd name="T32" fmla="*/ 0 w 68"/>
                <a:gd name="T33" fmla="*/ 0 h 544"/>
                <a:gd name="T34" fmla="*/ 0 w 68"/>
                <a:gd name="T35" fmla="*/ 0 h 5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544"/>
                <a:gd name="T56" fmla="*/ 68 w 68"/>
                <a:gd name="T57" fmla="*/ 544 h 5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544">
                  <a:moveTo>
                    <a:pt x="0" y="0"/>
                  </a:moveTo>
                  <a:lnTo>
                    <a:pt x="0" y="176"/>
                  </a:lnTo>
                  <a:lnTo>
                    <a:pt x="0" y="259"/>
                  </a:lnTo>
                  <a:lnTo>
                    <a:pt x="13" y="299"/>
                  </a:lnTo>
                  <a:lnTo>
                    <a:pt x="0" y="368"/>
                  </a:lnTo>
                  <a:lnTo>
                    <a:pt x="0" y="423"/>
                  </a:lnTo>
                  <a:lnTo>
                    <a:pt x="0" y="463"/>
                  </a:lnTo>
                  <a:lnTo>
                    <a:pt x="0" y="531"/>
                  </a:lnTo>
                  <a:lnTo>
                    <a:pt x="41" y="544"/>
                  </a:lnTo>
                  <a:lnTo>
                    <a:pt x="41" y="491"/>
                  </a:lnTo>
                  <a:lnTo>
                    <a:pt x="54" y="436"/>
                  </a:lnTo>
                  <a:lnTo>
                    <a:pt x="68" y="327"/>
                  </a:lnTo>
                  <a:lnTo>
                    <a:pt x="68" y="259"/>
                  </a:lnTo>
                  <a:lnTo>
                    <a:pt x="68" y="176"/>
                  </a:lnTo>
                  <a:lnTo>
                    <a:pt x="68" y="123"/>
                  </a:lnTo>
                  <a:lnTo>
                    <a:pt x="68" y="81"/>
                  </a:lnTo>
                  <a:lnTo>
                    <a:pt x="41" y="27"/>
                  </a:lnTo>
                  <a:lnTo>
                    <a:pt x="0" y="0"/>
                  </a:lnTo>
                  <a:close/>
                </a:path>
              </a:pathLst>
            </a:custGeom>
            <a:solidFill>
              <a:srgbClr val="0E0D0D"/>
            </a:solidFill>
            <a:ln w="9525">
              <a:noFill/>
              <a:round/>
              <a:headEnd/>
              <a:tailEnd/>
            </a:ln>
          </p:spPr>
          <p:txBody>
            <a:bodyPr/>
            <a:lstStyle/>
            <a:p>
              <a:endParaRPr lang="en-US"/>
            </a:p>
          </p:txBody>
        </p:sp>
        <p:sp>
          <p:nvSpPr>
            <p:cNvPr id="23664" name="Freeform 111"/>
            <p:cNvSpPr>
              <a:spLocks/>
            </p:cNvSpPr>
            <p:nvPr/>
          </p:nvSpPr>
          <p:spPr bwMode="auto">
            <a:xfrm>
              <a:off x="2460" y="3442"/>
              <a:ext cx="23" cy="182"/>
            </a:xfrm>
            <a:custGeom>
              <a:avLst/>
              <a:gdLst>
                <a:gd name="T0" fmla="*/ 0 w 68"/>
                <a:gd name="T1" fmla="*/ 0 h 544"/>
                <a:gd name="T2" fmla="*/ 0 w 68"/>
                <a:gd name="T3" fmla="*/ 0 h 544"/>
                <a:gd name="T4" fmla="*/ 0 w 68"/>
                <a:gd name="T5" fmla="*/ 0 h 544"/>
                <a:gd name="T6" fmla="*/ 0 w 68"/>
                <a:gd name="T7" fmla="*/ 0 h 544"/>
                <a:gd name="T8" fmla="*/ 0 w 68"/>
                <a:gd name="T9" fmla="*/ 0 h 544"/>
                <a:gd name="T10" fmla="*/ 0 w 68"/>
                <a:gd name="T11" fmla="*/ 0 h 544"/>
                <a:gd name="T12" fmla="*/ 0 w 68"/>
                <a:gd name="T13" fmla="*/ 0 h 544"/>
                <a:gd name="T14" fmla="*/ 0 w 68"/>
                <a:gd name="T15" fmla="*/ 0 h 544"/>
                <a:gd name="T16" fmla="*/ 0 w 68"/>
                <a:gd name="T17" fmla="*/ 0 h 544"/>
                <a:gd name="T18" fmla="*/ 0 w 68"/>
                <a:gd name="T19" fmla="*/ 0 h 544"/>
                <a:gd name="T20" fmla="*/ 0 w 68"/>
                <a:gd name="T21" fmla="*/ 0 h 544"/>
                <a:gd name="T22" fmla="*/ 0 w 68"/>
                <a:gd name="T23" fmla="*/ 0 h 544"/>
                <a:gd name="T24" fmla="*/ 0 w 68"/>
                <a:gd name="T25" fmla="*/ 0 h 544"/>
                <a:gd name="T26" fmla="*/ 0 w 68"/>
                <a:gd name="T27" fmla="*/ 0 h 544"/>
                <a:gd name="T28" fmla="*/ 0 w 68"/>
                <a:gd name="T29" fmla="*/ 0 h 544"/>
                <a:gd name="T30" fmla="*/ 0 w 68"/>
                <a:gd name="T31" fmla="*/ 0 h 544"/>
                <a:gd name="T32" fmla="*/ 0 w 68"/>
                <a:gd name="T33" fmla="*/ 0 h 544"/>
                <a:gd name="T34" fmla="*/ 0 w 68"/>
                <a:gd name="T35" fmla="*/ 0 h 5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544"/>
                <a:gd name="T56" fmla="*/ 68 w 68"/>
                <a:gd name="T57" fmla="*/ 544 h 5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544">
                  <a:moveTo>
                    <a:pt x="0" y="0"/>
                  </a:moveTo>
                  <a:lnTo>
                    <a:pt x="0" y="176"/>
                  </a:lnTo>
                  <a:lnTo>
                    <a:pt x="0" y="259"/>
                  </a:lnTo>
                  <a:lnTo>
                    <a:pt x="13" y="299"/>
                  </a:lnTo>
                  <a:lnTo>
                    <a:pt x="0" y="368"/>
                  </a:lnTo>
                  <a:lnTo>
                    <a:pt x="0" y="423"/>
                  </a:lnTo>
                  <a:lnTo>
                    <a:pt x="0" y="463"/>
                  </a:lnTo>
                  <a:lnTo>
                    <a:pt x="0" y="531"/>
                  </a:lnTo>
                  <a:lnTo>
                    <a:pt x="41" y="544"/>
                  </a:lnTo>
                  <a:lnTo>
                    <a:pt x="41" y="491"/>
                  </a:lnTo>
                  <a:lnTo>
                    <a:pt x="54" y="436"/>
                  </a:lnTo>
                  <a:lnTo>
                    <a:pt x="68" y="327"/>
                  </a:lnTo>
                  <a:lnTo>
                    <a:pt x="68" y="259"/>
                  </a:lnTo>
                  <a:lnTo>
                    <a:pt x="68" y="176"/>
                  </a:lnTo>
                  <a:lnTo>
                    <a:pt x="68" y="123"/>
                  </a:lnTo>
                  <a:lnTo>
                    <a:pt x="68" y="81"/>
                  </a:lnTo>
                  <a:lnTo>
                    <a:pt x="41" y="27"/>
                  </a:lnTo>
                  <a:lnTo>
                    <a:pt x="0" y="0"/>
                  </a:lnTo>
                </a:path>
              </a:pathLst>
            </a:custGeom>
            <a:noFill/>
            <a:ln w="0">
              <a:solidFill>
                <a:srgbClr val="000000"/>
              </a:solidFill>
              <a:round/>
              <a:headEnd/>
              <a:tailEnd/>
            </a:ln>
          </p:spPr>
          <p:txBody>
            <a:bodyPr/>
            <a:lstStyle/>
            <a:p>
              <a:endParaRPr lang="en-US"/>
            </a:p>
          </p:txBody>
        </p:sp>
        <p:sp>
          <p:nvSpPr>
            <p:cNvPr id="23665" name="Freeform 112"/>
            <p:cNvSpPr>
              <a:spLocks/>
            </p:cNvSpPr>
            <p:nvPr/>
          </p:nvSpPr>
          <p:spPr bwMode="auto">
            <a:xfrm>
              <a:off x="2460" y="3442"/>
              <a:ext cx="23" cy="182"/>
            </a:xfrm>
            <a:custGeom>
              <a:avLst/>
              <a:gdLst>
                <a:gd name="T0" fmla="*/ 0 w 68"/>
                <a:gd name="T1" fmla="*/ 0 h 544"/>
                <a:gd name="T2" fmla="*/ 0 w 68"/>
                <a:gd name="T3" fmla="*/ 0 h 544"/>
                <a:gd name="T4" fmla="*/ 0 w 68"/>
                <a:gd name="T5" fmla="*/ 0 h 544"/>
                <a:gd name="T6" fmla="*/ 0 w 68"/>
                <a:gd name="T7" fmla="*/ 0 h 544"/>
                <a:gd name="T8" fmla="*/ 0 w 68"/>
                <a:gd name="T9" fmla="*/ 0 h 544"/>
                <a:gd name="T10" fmla="*/ 0 w 68"/>
                <a:gd name="T11" fmla="*/ 0 h 544"/>
                <a:gd name="T12" fmla="*/ 0 w 68"/>
                <a:gd name="T13" fmla="*/ 0 h 544"/>
                <a:gd name="T14" fmla="*/ 0 w 68"/>
                <a:gd name="T15" fmla="*/ 0 h 544"/>
                <a:gd name="T16" fmla="*/ 0 w 68"/>
                <a:gd name="T17" fmla="*/ 0 h 544"/>
                <a:gd name="T18" fmla="*/ 0 w 68"/>
                <a:gd name="T19" fmla="*/ 0 h 544"/>
                <a:gd name="T20" fmla="*/ 0 w 68"/>
                <a:gd name="T21" fmla="*/ 0 h 544"/>
                <a:gd name="T22" fmla="*/ 0 w 68"/>
                <a:gd name="T23" fmla="*/ 0 h 544"/>
                <a:gd name="T24" fmla="*/ 0 w 68"/>
                <a:gd name="T25" fmla="*/ 0 h 544"/>
                <a:gd name="T26" fmla="*/ 0 w 68"/>
                <a:gd name="T27" fmla="*/ 0 h 544"/>
                <a:gd name="T28" fmla="*/ 0 w 68"/>
                <a:gd name="T29" fmla="*/ 0 h 544"/>
                <a:gd name="T30" fmla="*/ 0 w 68"/>
                <a:gd name="T31" fmla="*/ 0 h 544"/>
                <a:gd name="T32" fmla="*/ 0 w 68"/>
                <a:gd name="T33" fmla="*/ 0 h 544"/>
                <a:gd name="T34" fmla="*/ 0 w 68"/>
                <a:gd name="T35" fmla="*/ 0 h 5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8"/>
                <a:gd name="T55" fmla="*/ 0 h 544"/>
                <a:gd name="T56" fmla="*/ 68 w 68"/>
                <a:gd name="T57" fmla="*/ 544 h 5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8" h="544">
                  <a:moveTo>
                    <a:pt x="0" y="0"/>
                  </a:moveTo>
                  <a:lnTo>
                    <a:pt x="0" y="176"/>
                  </a:lnTo>
                  <a:lnTo>
                    <a:pt x="0" y="259"/>
                  </a:lnTo>
                  <a:lnTo>
                    <a:pt x="13" y="299"/>
                  </a:lnTo>
                  <a:lnTo>
                    <a:pt x="0" y="368"/>
                  </a:lnTo>
                  <a:lnTo>
                    <a:pt x="0" y="423"/>
                  </a:lnTo>
                  <a:lnTo>
                    <a:pt x="0" y="463"/>
                  </a:lnTo>
                  <a:lnTo>
                    <a:pt x="0" y="531"/>
                  </a:lnTo>
                  <a:lnTo>
                    <a:pt x="41" y="544"/>
                  </a:lnTo>
                  <a:lnTo>
                    <a:pt x="41" y="491"/>
                  </a:lnTo>
                  <a:lnTo>
                    <a:pt x="54" y="436"/>
                  </a:lnTo>
                  <a:lnTo>
                    <a:pt x="68" y="327"/>
                  </a:lnTo>
                  <a:lnTo>
                    <a:pt x="68" y="259"/>
                  </a:lnTo>
                  <a:lnTo>
                    <a:pt x="68" y="176"/>
                  </a:lnTo>
                  <a:lnTo>
                    <a:pt x="68" y="123"/>
                  </a:lnTo>
                  <a:lnTo>
                    <a:pt x="68" y="81"/>
                  </a:lnTo>
                  <a:lnTo>
                    <a:pt x="41" y="27"/>
                  </a:lnTo>
                  <a:lnTo>
                    <a:pt x="0" y="0"/>
                  </a:lnTo>
                </a:path>
              </a:pathLst>
            </a:custGeom>
            <a:noFill/>
            <a:ln w="0">
              <a:solidFill>
                <a:srgbClr val="000000"/>
              </a:solidFill>
              <a:round/>
              <a:headEnd/>
              <a:tailEnd/>
            </a:ln>
          </p:spPr>
          <p:txBody>
            <a:bodyPr/>
            <a:lstStyle/>
            <a:p>
              <a:endParaRPr lang="en-US"/>
            </a:p>
          </p:txBody>
        </p:sp>
        <p:sp>
          <p:nvSpPr>
            <p:cNvPr id="23666" name="Freeform 113"/>
            <p:cNvSpPr>
              <a:spLocks/>
            </p:cNvSpPr>
            <p:nvPr/>
          </p:nvSpPr>
          <p:spPr bwMode="auto">
            <a:xfrm>
              <a:off x="2146" y="3615"/>
              <a:ext cx="823" cy="50"/>
            </a:xfrm>
            <a:custGeom>
              <a:avLst/>
              <a:gdLst>
                <a:gd name="T0" fmla="*/ 0 w 2469"/>
                <a:gd name="T1" fmla="*/ 0 h 149"/>
                <a:gd name="T2" fmla="*/ 0 w 2469"/>
                <a:gd name="T3" fmla="*/ 0 h 149"/>
                <a:gd name="T4" fmla="*/ 0 w 2469"/>
                <a:gd name="T5" fmla="*/ 0 h 149"/>
                <a:gd name="T6" fmla="*/ 0 w 2469"/>
                <a:gd name="T7" fmla="*/ 0 h 149"/>
                <a:gd name="T8" fmla="*/ 0 w 2469"/>
                <a:gd name="T9" fmla="*/ 0 h 149"/>
                <a:gd name="T10" fmla="*/ 0 w 2469"/>
                <a:gd name="T11" fmla="*/ 0 h 149"/>
                <a:gd name="T12" fmla="*/ 0 w 2469"/>
                <a:gd name="T13" fmla="*/ 0 h 149"/>
                <a:gd name="T14" fmla="*/ 0 w 2469"/>
                <a:gd name="T15" fmla="*/ 0 h 149"/>
                <a:gd name="T16" fmla="*/ 0 w 2469"/>
                <a:gd name="T17" fmla="*/ 0 h 149"/>
                <a:gd name="T18" fmla="*/ 0 w 2469"/>
                <a:gd name="T19" fmla="*/ 0 h 149"/>
                <a:gd name="T20" fmla="*/ 0 w 2469"/>
                <a:gd name="T21" fmla="*/ 0 h 149"/>
                <a:gd name="T22" fmla="*/ 0 w 2469"/>
                <a:gd name="T23" fmla="*/ 0 h 149"/>
                <a:gd name="T24" fmla="*/ 0 w 2469"/>
                <a:gd name="T25" fmla="*/ 0 h 149"/>
                <a:gd name="T26" fmla="*/ 0 w 2469"/>
                <a:gd name="T27" fmla="*/ 0 h 149"/>
                <a:gd name="T28" fmla="*/ 0 w 2469"/>
                <a:gd name="T29" fmla="*/ 0 h 149"/>
                <a:gd name="T30" fmla="*/ 0 w 2469"/>
                <a:gd name="T31" fmla="*/ 0 h 149"/>
                <a:gd name="T32" fmla="*/ 0 w 2469"/>
                <a:gd name="T33" fmla="*/ 0 h 149"/>
                <a:gd name="T34" fmla="*/ 0 w 2469"/>
                <a:gd name="T35" fmla="*/ 0 h 149"/>
                <a:gd name="T36" fmla="*/ 0 w 2469"/>
                <a:gd name="T37" fmla="*/ 0 h 149"/>
                <a:gd name="T38" fmla="*/ 0 w 2469"/>
                <a:gd name="T39" fmla="*/ 0 h 149"/>
                <a:gd name="T40" fmla="*/ 0 w 2469"/>
                <a:gd name="T41" fmla="*/ 0 h 149"/>
                <a:gd name="T42" fmla="*/ 0 w 2469"/>
                <a:gd name="T43" fmla="*/ 0 h 149"/>
                <a:gd name="T44" fmla="*/ 0 w 2469"/>
                <a:gd name="T45" fmla="*/ 0 h 149"/>
                <a:gd name="T46" fmla="*/ 0 w 2469"/>
                <a:gd name="T47" fmla="*/ 0 h 149"/>
                <a:gd name="T48" fmla="*/ 0 w 2469"/>
                <a:gd name="T49" fmla="*/ 0 h 149"/>
                <a:gd name="T50" fmla="*/ 0 w 2469"/>
                <a:gd name="T51" fmla="*/ 0 h 149"/>
                <a:gd name="T52" fmla="*/ 0 w 2469"/>
                <a:gd name="T53" fmla="*/ 0 h 149"/>
                <a:gd name="T54" fmla="*/ 0 w 2469"/>
                <a:gd name="T55" fmla="*/ 0 h 149"/>
                <a:gd name="T56" fmla="*/ 0 w 2469"/>
                <a:gd name="T57" fmla="*/ 0 h 149"/>
                <a:gd name="T58" fmla="*/ 0 w 2469"/>
                <a:gd name="T59" fmla="*/ 0 h 149"/>
                <a:gd name="T60" fmla="*/ 0 w 2469"/>
                <a:gd name="T61" fmla="*/ 0 h 149"/>
                <a:gd name="T62" fmla="*/ 0 w 2469"/>
                <a:gd name="T63" fmla="*/ 0 h 149"/>
                <a:gd name="T64" fmla="*/ 0 w 2469"/>
                <a:gd name="T65" fmla="*/ 0 h 149"/>
                <a:gd name="T66" fmla="*/ 0 w 2469"/>
                <a:gd name="T67" fmla="*/ 0 h 149"/>
                <a:gd name="T68" fmla="*/ 0 w 2469"/>
                <a:gd name="T69" fmla="*/ 0 h 149"/>
                <a:gd name="T70" fmla="*/ 0 w 2469"/>
                <a:gd name="T71" fmla="*/ 0 h 149"/>
                <a:gd name="T72" fmla="*/ 0 w 2469"/>
                <a:gd name="T73" fmla="*/ 0 h 149"/>
                <a:gd name="T74" fmla="*/ 0 w 2469"/>
                <a:gd name="T75" fmla="*/ 0 h 149"/>
                <a:gd name="T76" fmla="*/ 0 w 2469"/>
                <a:gd name="T77" fmla="*/ 0 h 149"/>
                <a:gd name="T78" fmla="*/ 0 w 2469"/>
                <a:gd name="T79" fmla="*/ 0 h 149"/>
                <a:gd name="T80" fmla="*/ 0 w 2469"/>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9"/>
                <a:gd name="T124" fmla="*/ 0 h 149"/>
                <a:gd name="T125" fmla="*/ 2469 w 2469"/>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9" h="149">
                  <a:moveTo>
                    <a:pt x="0" y="13"/>
                  </a:moveTo>
                  <a:lnTo>
                    <a:pt x="96" y="26"/>
                  </a:lnTo>
                  <a:lnTo>
                    <a:pt x="218" y="26"/>
                  </a:lnTo>
                  <a:lnTo>
                    <a:pt x="300" y="26"/>
                  </a:lnTo>
                  <a:lnTo>
                    <a:pt x="409" y="13"/>
                  </a:lnTo>
                  <a:lnTo>
                    <a:pt x="628" y="0"/>
                  </a:lnTo>
                  <a:lnTo>
                    <a:pt x="819" y="0"/>
                  </a:lnTo>
                  <a:lnTo>
                    <a:pt x="1023" y="0"/>
                  </a:lnTo>
                  <a:lnTo>
                    <a:pt x="1459" y="0"/>
                  </a:lnTo>
                  <a:lnTo>
                    <a:pt x="1555" y="0"/>
                  </a:lnTo>
                  <a:lnTo>
                    <a:pt x="1650" y="0"/>
                  </a:lnTo>
                  <a:lnTo>
                    <a:pt x="1746" y="0"/>
                  </a:lnTo>
                  <a:lnTo>
                    <a:pt x="1829" y="13"/>
                  </a:lnTo>
                  <a:lnTo>
                    <a:pt x="1950" y="13"/>
                  </a:lnTo>
                  <a:lnTo>
                    <a:pt x="2088" y="26"/>
                  </a:lnTo>
                  <a:lnTo>
                    <a:pt x="2169" y="41"/>
                  </a:lnTo>
                  <a:lnTo>
                    <a:pt x="2265" y="41"/>
                  </a:lnTo>
                  <a:lnTo>
                    <a:pt x="2360" y="41"/>
                  </a:lnTo>
                  <a:lnTo>
                    <a:pt x="2469" y="54"/>
                  </a:lnTo>
                  <a:lnTo>
                    <a:pt x="2456" y="68"/>
                  </a:lnTo>
                  <a:lnTo>
                    <a:pt x="2441" y="96"/>
                  </a:lnTo>
                  <a:lnTo>
                    <a:pt x="2320" y="96"/>
                  </a:lnTo>
                  <a:lnTo>
                    <a:pt x="2237" y="81"/>
                  </a:lnTo>
                  <a:lnTo>
                    <a:pt x="2114" y="81"/>
                  </a:lnTo>
                  <a:lnTo>
                    <a:pt x="2018" y="81"/>
                  </a:lnTo>
                  <a:lnTo>
                    <a:pt x="1897" y="81"/>
                  </a:lnTo>
                  <a:lnTo>
                    <a:pt x="1691" y="68"/>
                  </a:lnTo>
                  <a:lnTo>
                    <a:pt x="1323" y="81"/>
                  </a:lnTo>
                  <a:lnTo>
                    <a:pt x="1200" y="81"/>
                  </a:lnTo>
                  <a:lnTo>
                    <a:pt x="1078" y="81"/>
                  </a:lnTo>
                  <a:lnTo>
                    <a:pt x="723" y="81"/>
                  </a:lnTo>
                  <a:lnTo>
                    <a:pt x="600" y="81"/>
                  </a:lnTo>
                  <a:lnTo>
                    <a:pt x="519" y="109"/>
                  </a:lnTo>
                  <a:lnTo>
                    <a:pt x="451" y="109"/>
                  </a:lnTo>
                  <a:lnTo>
                    <a:pt x="381" y="122"/>
                  </a:lnTo>
                  <a:lnTo>
                    <a:pt x="355" y="109"/>
                  </a:lnTo>
                  <a:lnTo>
                    <a:pt x="300" y="109"/>
                  </a:lnTo>
                  <a:lnTo>
                    <a:pt x="218" y="109"/>
                  </a:lnTo>
                  <a:lnTo>
                    <a:pt x="150" y="122"/>
                  </a:lnTo>
                  <a:lnTo>
                    <a:pt x="68" y="149"/>
                  </a:lnTo>
                  <a:lnTo>
                    <a:pt x="0" y="13"/>
                  </a:lnTo>
                  <a:close/>
                </a:path>
              </a:pathLst>
            </a:custGeom>
            <a:solidFill>
              <a:srgbClr val="0E0D0D"/>
            </a:solidFill>
            <a:ln w="9525">
              <a:noFill/>
              <a:round/>
              <a:headEnd/>
              <a:tailEnd/>
            </a:ln>
          </p:spPr>
          <p:txBody>
            <a:bodyPr/>
            <a:lstStyle/>
            <a:p>
              <a:endParaRPr lang="en-US"/>
            </a:p>
          </p:txBody>
        </p:sp>
        <p:sp>
          <p:nvSpPr>
            <p:cNvPr id="23667" name="Freeform 114"/>
            <p:cNvSpPr>
              <a:spLocks/>
            </p:cNvSpPr>
            <p:nvPr/>
          </p:nvSpPr>
          <p:spPr bwMode="auto">
            <a:xfrm>
              <a:off x="2146" y="3615"/>
              <a:ext cx="823" cy="50"/>
            </a:xfrm>
            <a:custGeom>
              <a:avLst/>
              <a:gdLst>
                <a:gd name="T0" fmla="*/ 0 w 2469"/>
                <a:gd name="T1" fmla="*/ 0 h 149"/>
                <a:gd name="T2" fmla="*/ 0 w 2469"/>
                <a:gd name="T3" fmla="*/ 0 h 149"/>
                <a:gd name="T4" fmla="*/ 0 w 2469"/>
                <a:gd name="T5" fmla="*/ 0 h 149"/>
                <a:gd name="T6" fmla="*/ 0 w 2469"/>
                <a:gd name="T7" fmla="*/ 0 h 149"/>
                <a:gd name="T8" fmla="*/ 0 w 2469"/>
                <a:gd name="T9" fmla="*/ 0 h 149"/>
                <a:gd name="T10" fmla="*/ 0 w 2469"/>
                <a:gd name="T11" fmla="*/ 0 h 149"/>
                <a:gd name="T12" fmla="*/ 0 w 2469"/>
                <a:gd name="T13" fmla="*/ 0 h 149"/>
                <a:gd name="T14" fmla="*/ 0 w 2469"/>
                <a:gd name="T15" fmla="*/ 0 h 149"/>
                <a:gd name="T16" fmla="*/ 0 w 2469"/>
                <a:gd name="T17" fmla="*/ 0 h 149"/>
                <a:gd name="T18" fmla="*/ 0 w 2469"/>
                <a:gd name="T19" fmla="*/ 0 h 149"/>
                <a:gd name="T20" fmla="*/ 0 w 2469"/>
                <a:gd name="T21" fmla="*/ 0 h 149"/>
                <a:gd name="T22" fmla="*/ 0 w 2469"/>
                <a:gd name="T23" fmla="*/ 0 h 149"/>
                <a:gd name="T24" fmla="*/ 0 w 2469"/>
                <a:gd name="T25" fmla="*/ 0 h 149"/>
                <a:gd name="T26" fmla="*/ 0 w 2469"/>
                <a:gd name="T27" fmla="*/ 0 h 149"/>
                <a:gd name="T28" fmla="*/ 0 w 2469"/>
                <a:gd name="T29" fmla="*/ 0 h 149"/>
                <a:gd name="T30" fmla="*/ 0 w 2469"/>
                <a:gd name="T31" fmla="*/ 0 h 149"/>
                <a:gd name="T32" fmla="*/ 0 w 2469"/>
                <a:gd name="T33" fmla="*/ 0 h 149"/>
                <a:gd name="T34" fmla="*/ 0 w 2469"/>
                <a:gd name="T35" fmla="*/ 0 h 149"/>
                <a:gd name="T36" fmla="*/ 0 w 2469"/>
                <a:gd name="T37" fmla="*/ 0 h 149"/>
                <a:gd name="T38" fmla="*/ 0 w 2469"/>
                <a:gd name="T39" fmla="*/ 0 h 149"/>
                <a:gd name="T40" fmla="*/ 0 w 2469"/>
                <a:gd name="T41" fmla="*/ 0 h 149"/>
                <a:gd name="T42" fmla="*/ 0 w 2469"/>
                <a:gd name="T43" fmla="*/ 0 h 149"/>
                <a:gd name="T44" fmla="*/ 0 w 2469"/>
                <a:gd name="T45" fmla="*/ 0 h 149"/>
                <a:gd name="T46" fmla="*/ 0 w 2469"/>
                <a:gd name="T47" fmla="*/ 0 h 149"/>
                <a:gd name="T48" fmla="*/ 0 w 2469"/>
                <a:gd name="T49" fmla="*/ 0 h 149"/>
                <a:gd name="T50" fmla="*/ 0 w 2469"/>
                <a:gd name="T51" fmla="*/ 0 h 149"/>
                <a:gd name="T52" fmla="*/ 0 w 2469"/>
                <a:gd name="T53" fmla="*/ 0 h 149"/>
                <a:gd name="T54" fmla="*/ 0 w 2469"/>
                <a:gd name="T55" fmla="*/ 0 h 149"/>
                <a:gd name="T56" fmla="*/ 0 w 2469"/>
                <a:gd name="T57" fmla="*/ 0 h 149"/>
                <a:gd name="T58" fmla="*/ 0 w 2469"/>
                <a:gd name="T59" fmla="*/ 0 h 149"/>
                <a:gd name="T60" fmla="*/ 0 w 2469"/>
                <a:gd name="T61" fmla="*/ 0 h 149"/>
                <a:gd name="T62" fmla="*/ 0 w 2469"/>
                <a:gd name="T63" fmla="*/ 0 h 149"/>
                <a:gd name="T64" fmla="*/ 0 w 2469"/>
                <a:gd name="T65" fmla="*/ 0 h 149"/>
                <a:gd name="T66" fmla="*/ 0 w 2469"/>
                <a:gd name="T67" fmla="*/ 0 h 149"/>
                <a:gd name="T68" fmla="*/ 0 w 2469"/>
                <a:gd name="T69" fmla="*/ 0 h 149"/>
                <a:gd name="T70" fmla="*/ 0 w 2469"/>
                <a:gd name="T71" fmla="*/ 0 h 149"/>
                <a:gd name="T72" fmla="*/ 0 w 2469"/>
                <a:gd name="T73" fmla="*/ 0 h 149"/>
                <a:gd name="T74" fmla="*/ 0 w 2469"/>
                <a:gd name="T75" fmla="*/ 0 h 149"/>
                <a:gd name="T76" fmla="*/ 0 w 2469"/>
                <a:gd name="T77" fmla="*/ 0 h 149"/>
                <a:gd name="T78" fmla="*/ 0 w 2469"/>
                <a:gd name="T79" fmla="*/ 0 h 149"/>
                <a:gd name="T80" fmla="*/ 0 w 2469"/>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9"/>
                <a:gd name="T124" fmla="*/ 0 h 149"/>
                <a:gd name="T125" fmla="*/ 2469 w 2469"/>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9" h="149">
                  <a:moveTo>
                    <a:pt x="0" y="13"/>
                  </a:moveTo>
                  <a:lnTo>
                    <a:pt x="96" y="26"/>
                  </a:lnTo>
                  <a:lnTo>
                    <a:pt x="218" y="26"/>
                  </a:lnTo>
                  <a:lnTo>
                    <a:pt x="300" y="26"/>
                  </a:lnTo>
                  <a:lnTo>
                    <a:pt x="409" y="13"/>
                  </a:lnTo>
                  <a:lnTo>
                    <a:pt x="628" y="0"/>
                  </a:lnTo>
                  <a:lnTo>
                    <a:pt x="819" y="0"/>
                  </a:lnTo>
                  <a:lnTo>
                    <a:pt x="1023" y="0"/>
                  </a:lnTo>
                  <a:lnTo>
                    <a:pt x="1459" y="0"/>
                  </a:lnTo>
                  <a:lnTo>
                    <a:pt x="1555" y="0"/>
                  </a:lnTo>
                  <a:lnTo>
                    <a:pt x="1650" y="0"/>
                  </a:lnTo>
                  <a:lnTo>
                    <a:pt x="1746" y="0"/>
                  </a:lnTo>
                  <a:lnTo>
                    <a:pt x="1829" y="13"/>
                  </a:lnTo>
                  <a:lnTo>
                    <a:pt x="1950" y="13"/>
                  </a:lnTo>
                  <a:lnTo>
                    <a:pt x="2088" y="26"/>
                  </a:lnTo>
                  <a:lnTo>
                    <a:pt x="2169" y="41"/>
                  </a:lnTo>
                  <a:lnTo>
                    <a:pt x="2265" y="41"/>
                  </a:lnTo>
                  <a:lnTo>
                    <a:pt x="2360" y="41"/>
                  </a:lnTo>
                  <a:lnTo>
                    <a:pt x="2469" y="54"/>
                  </a:lnTo>
                  <a:lnTo>
                    <a:pt x="2456" y="68"/>
                  </a:lnTo>
                  <a:lnTo>
                    <a:pt x="2441" y="96"/>
                  </a:lnTo>
                  <a:lnTo>
                    <a:pt x="2320" y="96"/>
                  </a:lnTo>
                  <a:lnTo>
                    <a:pt x="2237" y="81"/>
                  </a:lnTo>
                  <a:lnTo>
                    <a:pt x="2114" y="81"/>
                  </a:lnTo>
                  <a:lnTo>
                    <a:pt x="2018" y="81"/>
                  </a:lnTo>
                  <a:lnTo>
                    <a:pt x="1897" y="81"/>
                  </a:lnTo>
                  <a:lnTo>
                    <a:pt x="1691" y="68"/>
                  </a:lnTo>
                  <a:lnTo>
                    <a:pt x="1323" y="81"/>
                  </a:lnTo>
                  <a:lnTo>
                    <a:pt x="1200" y="81"/>
                  </a:lnTo>
                  <a:lnTo>
                    <a:pt x="1078" y="81"/>
                  </a:lnTo>
                  <a:lnTo>
                    <a:pt x="723" y="81"/>
                  </a:lnTo>
                  <a:lnTo>
                    <a:pt x="600" y="81"/>
                  </a:lnTo>
                  <a:lnTo>
                    <a:pt x="519" y="109"/>
                  </a:lnTo>
                  <a:lnTo>
                    <a:pt x="451" y="109"/>
                  </a:lnTo>
                  <a:lnTo>
                    <a:pt x="381" y="122"/>
                  </a:lnTo>
                  <a:lnTo>
                    <a:pt x="355" y="109"/>
                  </a:lnTo>
                  <a:lnTo>
                    <a:pt x="300" y="109"/>
                  </a:lnTo>
                  <a:lnTo>
                    <a:pt x="218" y="109"/>
                  </a:lnTo>
                  <a:lnTo>
                    <a:pt x="150" y="122"/>
                  </a:lnTo>
                  <a:lnTo>
                    <a:pt x="68" y="149"/>
                  </a:lnTo>
                  <a:lnTo>
                    <a:pt x="0" y="13"/>
                  </a:lnTo>
                </a:path>
              </a:pathLst>
            </a:custGeom>
            <a:noFill/>
            <a:ln w="0">
              <a:solidFill>
                <a:srgbClr val="000000"/>
              </a:solidFill>
              <a:round/>
              <a:headEnd/>
              <a:tailEnd/>
            </a:ln>
          </p:spPr>
          <p:txBody>
            <a:bodyPr/>
            <a:lstStyle/>
            <a:p>
              <a:endParaRPr lang="en-US"/>
            </a:p>
          </p:txBody>
        </p:sp>
        <p:sp>
          <p:nvSpPr>
            <p:cNvPr id="23668" name="Freeform 115"/>
            <p:cNvSpPr>
              <a:spLocks/>
            </p:cNvSpPr>
            <p:nvPr/>
          </p:nvSpPr>
          <p:spPr bwMode="auto">
            <a:xfrm>
              <a:off x="2146" y="3615"/>
              <a:ext cx="823" cy="50"/>
            </a:xfrm>
            <a:custGeom>
              <a:avLst/>
              <a:gdLst>
                <a:gd name="T0" fmla="*/ 0 w 2469"/>
                <a:gd name="T1" fmla="*/ 0 h 149"/>
                <a:gd name="T2" fmla="*/ 0 w 2469"/>
                <a:gd name="T3" fmla="*/ 0 h 149"/>
                <a:gd name="T4" fmla="*/ 0 w 2469"/>
                <a:gd name="T5" fmla="*/ 0 h 149"/>
                <a:gd name="T6" fmla="*/ 0 w 2469"/>
                <a:gd name="T7" fmla="*/ 0 h 149"/>
                <a:gd name="T8" fmla="*/ 0 w 2469"/>
                <a:gd name="T9" fmla="*/ 0 h 149"/>
                <a:gd name="T10" fmla="*/ 0 w 2469"/>
                <a:gd name="T11" fmla="*/ 0 h 149"/>
                <a:gd name="T12" fmla="*/ 0 w 2469"/>
                <a:gd name="T13" fmla="*/ 0 h 149"/>
                <a:gd name="T14" fmla="*/ 0 w 2469"/>
                <a:gd name="T15" fmla="*/ 0 h 149"/>
                <a:gd name="T16" fmla="*/ 0 w 2469"/>
                <a:gd name="T17" fmla="*/ 0 h 149"/>
                <a:gd name="T18" fmla="*/ 0 w 2469"/>
                <a:gd name="T19" fmla="*/ 0 h 149"/>
                <a:gd name="T20" fmla="*/ 0 w 2469"/>
                <a:gd name="T21" fmla="*/ 0 h 149"/>
                <a:gd name="T22" fmla="*/ 0 w 2469"/>
                <a:gd name="T23" fmla="*/ 0 h 149"/>
                <a:gd name="T24" fmla="*/ 0 w 2469"/>
                <a:gd name="T25" fmla="*/ 0 h 149"/>
                <a:gd name="T26" fmla="*/ 0 w 2469"/>
                <a:gd name="T27" fmla="*/ 0 h 149"/>
                <a:gd name="T28" fmla="*/ 0 w 2469"/>
                <a:gd name="T29" fmla="*/ 0 h 149"/>
                <a:gd name="T30" fmla="*/ 0 w 2469"/>
                <a:gd name="T31" fmla="*/ 0 h 149"/>
                <a:gd name="T32" fmla="*/ 0 w 2469"/>
                <a:gd name="T33" fmla="*/ 0 h 149"/>
                <a:gd name="T34" fmla="*/ 0 w 2469"/>
                <a:gd name="T35" fmla="*/ 0 h 149"/>
                <a:gd name="T36" fmla="*/ 0 w 2469"/>
                <a:gd name="T37" fmla="*/ 0 h 149"/>
                <a:gd name="T38" fmla="*/ 0 w 2469"/>
                <a:gd name="T39" fmla="*/ 0 h 149"/>
                <a:gd name="T40" fmla="*/ 0 w 2469"/>
                <a:gd name="T41" fmla="*/ 0 h 149"/>
                <a:gd name="T42" fmla="*/ 0 w 2469"/>
                <a:gd name="T43" fmla="*/ 0 h 149"/>
                <a:gd name="T44" fmla="*/ 0 w 2469"/>
                <a:gd name="T45" fmla="*/ 0 h 149"/>
                <a:gd name="T46" fmla="*/ 0 w 2469"/>
                <a:gd name="T47" fmla="*/ 0 h 149"/>
                <a:gd name="T48" fmla="*/ 0 w 2469"/>
                <a:gd name="T49" fmla="*/ 0 h 149"/>
                <a:gd name="T50" fmla="*/ 0 w 2469"/>
                <a:gd name="T51" fmla="*/ 0 h 149"/>
                <a:gd name="T52" fmla="*/ 0 w 2469"/>
                <a:gd name="T53" fmla="*/ 0 h 149"/>
                <a:gd name="T54" fmla="*/ 0 w 2469"/>
                <a:gd name="T55" fmla="*/ 0 h 149"/>
                <a:gd name="T56" fmla="*/ 0 w 2469"/>
                <a:gd name="T57" fmla="*/ 0 h 149"/>
                <a:gd name="T58" fmla="*/ 0 w 2469"/>
                <a:gd name="T59" fmla="*/ 0 h 149"/>
                <a:gd name="T60" fmla="*/ 0 w 2469"/>
                <a:gd name="T61" fmla="*/ 0 h 149"/>
                <a:gd name="T62" fmla="*/ 0 w 2469"/>
                <a:gd name="T63" fmla="*/ 0 h 149"/>
                <a:gd name="T64" fmla="*/ 0 w 2469"/>
                <a:gd name="T65" fmla="*/ 0 h 149"/>
                <a:gd name="T66" fmla="*/ 0 w 2469"/>
                <a:gd name="T67" fmla="*/ 0 h 149"/>
                <a:gd name="T68" fmla="*/ 0 w 2469"/>
                <a:gd name="T69" fmla="*/ 0 h 149"/>
                <a:gd name="T70" fmla="*/ 0 w 2469"/>
                <a:gd name="T71" fmla="*/ 0 h 149"/>
                <a:gd name="T72" fmla="*/ 0 w 2469"/>
                <a:gd name="T73" fmla="*/ 0 h 149"/>
                <a:gd name="T74" fmla="*/ 0 w 2469"/>
                <a:gd name="T75" fmla="*/ 0 h 149"/>
                <a:gd name="T76" fmla="*/ 0 w 2469"/>
                <a:gd name="T77" fmla="*/ 0 h 149"/>
                <a:gd name="T78" fmla="*/ 0 w 2469"/>
                <a:gd name="T79" fmla="*/ 0 h 149"/>
                <a:gd name="T80" fmla="*/ 0 w 2469"/>
                <a:gd name="T81" fmla="*/ 0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69"/>
                <a:gd name="T124" fmla="*/ 0 h 149"/>
                <a:gd name="T125" fmla="*/ 2469 w 2469"/>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69" h="149">
                  <a:moveTo>
                    <a:pt x="0" y="13"/>
                  </a:moveTo>
                  <a:lnTo>
                    <a:pt x="96" y="26"/>
                  </a:lnTo>
                  <a:lnTo>
                    <a:pt x="218" y="26"/>
                  </a:lnTo>
                  <a:lnTo>
                    <a:pt x="300" y="26"/>
                  </a:lnTo>
                  <a:lnTo>
                    <a:pt x="409" y="13"/>
                  </a:lnTo>
                  <a:lnTo>
                    <a:pt x="628" y="0"/>
                  </a:lnTo>
                  <a:lnTo>
                    <a:pt x="819" y="0"/>
                  </a:lnTo>
                  <a:lnTo>
                    <a:pt x="1023" y="0"/>
                  </a:lnTo>
                  <a:lnTo>
                    <a:pt x="1459" y="0"/>
                  </a:lnTo>
                  <a:lnTo>
                    <a:pt x="1555" y="0"/>
                  </a:lnTo>
                  <a:lnTo>
                    <a:pt x="1650" y="0"/>
                  </a:lnTo>
                  <a:lnTo>
                    <a:pt x="1746" y="0"/>
                  </a:lnTo>
                  <a:lnTo>
                    <a:pt x="1829" y="13"/>
                  </a:lnTo>
                  <a:lnTo>
                    <a:pt x="1950" y="13"/>
                  </a:lnTo>
                  <a:lnTo>
                    <a:pt x="2088" y="26"/>
                  </a:lnTo>
                  <a:lnTo>
                    <a:pt x="2169" y="41"/>
                  </a:lnTo>
                  <a:lnTo>
                    <a:pt x="2265" y="41"/>
                  </a:lnTo>
                  <a:lnTo>
                    <a:pt x="2360" y="41"/>
                  </a:lnTo>
                  <a:lnTo>
                    <a:pt x="2469" y="54"/>
                  </a:lnTo>
                  <a:lnTo>
                    <a:pt x="2456" y="68"/>
                  </a:lnTo>
                  <a:lnTo>
                    <a:pt x="2441" y="96"/>
                  </a:lnTo>
                  <a:lnTo>
                    <a:pt x="2320" y="96"/>
                  </a:lnTo>
                  <a:lnTo>
                    <a:pt x="2237" y="81"/>
                  </a:lnTo>
                  <a:lnTo>
                    <a:pt x="2114" y="81"/>
                  </a:lnTo>
                  <a:lnTo>
                    <a:pt x="2018" y="81"/>
                  </a:lnTo>
                  <a:lnTo>
                    <a:pt x="1897" y="81"/>
                  </a:lnTo>
                  <a:lnTo>
                    <a:pt x="1691" y="68"/>
                  </a:lnTo>
                  <a:lnTo>
                    <a:pt x="1323" y="81"/>
                  </a:lnTo>
                  <a:lnTo>
                    <a:pt x="1200" y="81"/>
                  </a:lnTo>
                  <a:lnTo>
                    <a:pt x="1078" y="81"/>
                  </a:lnTo>
                  <a:lnTo>
                    <a:pt x="723" y="81"/>
                  </a:lnTo>
                  <a:lnTo>
                    <a:pt x="600" y="81"/>
                  </a:lnTo>
                  <a:lnTo>
                    <a:pt x="519" y="109"/>
                  </a:lnTo>
                  <a:lnTo>
                    <a:pt x="451" y="109"/>
                  </a:lnTo>
                  <a:lnTo>
                    <a:pt x="381" y="122"/>
                  </a:lnTo>
                  <a:lnTo>
                    <a:pt x="355" y="109"/>
                  </a:lnTo>
                  <a:lnTo>
                    <a:pt x="300" y="109"/>
                  </a:lnTo>
                  <a:lnTo>
                    <a:pt x="218" y="109"/>
                  </a:lnTo>
                  <a:lnTo>
                    <a:pt x="150" y="122"/>
                  </a:lnTo>
                  <a:lnTo>
                    <a:pt x="68" y="149"/>
                  </a:lnTo>
                  <a:lnTo>
                    <a:pt x="0" y="13"/>
                  </a:lnTo>
                </a:path>
              </a:pathLst>
            </a:custGeom>
            <a:noFill/>
            <a:ln w="0">
              <a:solidFill>
                <a:srgbClr val="000000"/>
              </a:solidFill>
              <a:round/>
              <a:headEnd/>
              <a:tailEnd/>
            </a:ln>
          </p:spPr>
          <p:txBody>
            <a:bodyPr/>
            <a:lstStyle/>
            <a:p>
              <a:endParaRPr lang="en-US"/>
            </a:p>
          </p:txBody>
        </p:sp>
        <p:sp>
          <p:nvSpPr>
            <p:cNvPr id="23669" name="Freeform 116"/>
            <p:cNvSpPr>
              <a:spLocks/>
            </p:cNvSpPr>
            <p:nvPr/>
          </p:nvSpPr>
          <p:spPr bwMode="auto">
            <a:xfrm>
              <a:off x="2119" y="3320"/>
              <a:ext cx="136" cy="68"/>
            </a:xfrm>
            <a:custGeom>
              <a:avLst/>
              <a:gdLst>
                <a:gd name="T0" fmla="*/ 0 w 410"/>
                <a:gd name="T1" fmla="*/ 0 h 204"/>
                <a:gd name="T2" fmla="*/ 0 w 410"/>
                <a:gd name="T3" fmla="*/ 0 h 204"/>
                <a:gd name="T4" fmla="*/ 0 w 410"/>
                <a:gd name="T5" fmla="*/ 0 h 204"/>
                <a:gd name="T6" fmla="*/ 0 w 410"/>
                <a:gd name="T7" fmla="*/ 0 h 204"/>
                <a:gd name="T8" fmla="*/ 0 w 410"/>
                <a:gd name="T9" fmla="*/ 0 h 204"/>
                <a:gd name="T10" fmla="*/ 0 w 410"/>
                <a:gd name="T11" fmla="*/ 0 h 204"/>
                <a:gd name="T12" fmla="*/ 0 w 410"/>
                <a:gd name="T13" fmla="*/ 0 h 204"/>
                <a:gd name="T14" fmla="*/ 0 w 410"/>
                <a:gd name="T15" fmla="*/ 0 h 204"/>
                <a:gd name="T16" fmla="*/ 0 w 410"/>
                <a:gd name="T17" fmla="*/ 0 h 204"/>
                <a:gd name="T18" fmla="*/ 0 w 410"/>
                <a:gd name="T19" fmla="*/ 0 h 204"/>
                <a:gd name="T20" fmla="*/ 0 w 410"/>
                <a:gd name="T21" fmla="*/ 0 h 204"/>
                <a:gd name="T22" fmla="*/ 0 w 410"/>
                <a:gd name="T23" fmla="*/ 0 h 204"/>
                <a:gd name="T24" fmla="*/ 0 w 410"/>
                <a:gd name="T25" fmla="*/ 0 h 204"/>
                <a:gd name="T26" fmla="*/ 0 w 410"/>
                <a:gd name="T27" fmla="*/ 0 h 204"/>
                <a:gd name="T28" fmla="*/ 0 w 410"/>
                <a:gd name="T29" fmla="*/ 0 h 204"/>
                <a:gd name="T30" fmla="*/ 0 w 410"/>
                <a:gd name="T31" fmla="*/ 0 h 204"/>
                <a:gd name="T32" fmla="*/ 0 w 410"/>
                <a:gd name="T33" fmla="*/ 0 h 204"/>
                <a:gd name="T34" fmla="*/ 0 w 410"/>
                <a:gd name="T35" fmla="*/ 0 h 204"/>
                <a:gd name="T36" fmla="*/ 0 w 410"/>
                <a:gd name="T37" fmla="*/ 0 h 204"/>
                <a:gd name="T38" fmla="*/ 0 w 410"/>
                <a:gd name="T39" fmla="*/ 0 h 204"/>
                <a:gd name="T40" fmla="*/ 0 w 410"/>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204"/>
                <a:gd name="T65" fmla="*/ 410 w 410"/>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204">
                  <a:moveTo>
                    <a:pt x="0" y="190"/>
                  </a:moveTo>
                  <a:lnTo>
                    <a:pt x="82" y="163"/>
                  </a:lnTo>
                  <a:lnTo>
                    <a:pt x="136" y="149"/>
                  </a:lnTo>
                  <a:lnTo>
                    <a:pt x="178" y="149"/>
                  </a:lnTo>
                  <a:lnTo>
                    <a:pt x="191" y="149"/>
                  </a:lnTo>
                  <a:lnTo>
                    <a:pt x="232" y="121"/>
                  </a:lnTo>
                  <a:lnTo>
                    <a:pt x="274" y="94"/>
                  </a:lnTo>
                  <a:lnTo>
                    <a:pt x="300" y="81"/>
                  </a:lnTo>
                  <a:lnTo>
                    <a:pt x="342" y="53"/>
                  </a:lnTo>
                  <a:lnTo>
                    <a:pt x="369" y="40"/>
                  </a:lnTo>
                  <a:lnTo>
                    <a:pt x="395" y="0"/>
                  </a:lnTo>
                  <a:lnTo>
                    <a:pt x="410" y="53"/>
                  </a:lnTo>
                  <a:lnTo>
                    <a:pt x="369" y="108"/>
                  </a:lnTo>
                  <a:lnTo>
                    <a:pt x="300" y="149"/>
                  </a:lnTo>
                  <a:lnTo>
                    <a:pt x="274" y="176"/>
                  </a:lnTo>
                  <a:lnTo>
                    <a:pt x="232" y="190"/>
                  </a:lnTo>
                  <a:lnTo>
                    <a:pt x="191" y="190"/>
                  </a:lnTo>
                  <a:lnTo>
                    <a:pt x="150" y="190"/>
                  </a:lnTo>
                  <a:lnTo>
                    <a:pt x="95" y="204"/>
                  </a:lnTo>
                  <a:lnTo>
                    <a:pt x="68" y="204"/>
                  </a:lnTo>
                  <a:lnTo>
                    <a:pt x="0" y="190"/>
                  </a:lnTo>
                  <a:close/>
                </a:path>
              </a:pathLst>
            </a:custGeom>
            <a:solidFill>
              <a:srgbClr val="0E0D0D"/>
            </a:solidFill>
            <a:ln w="9525">
              <a:noFill/>
              <a:round/>
              <a:headEnd/>
              <a:tailEnd/>
            </a:ln>
          </p:spPr>
          <p:txBody>
            <a:bodyPr/>
            <a:lstStyle/>
            <a:p>
              <a:endParaRPr lang="en-US"/>
            </a:p>
          </p:txBody>
        </p:sp>
        <p:sp>
          <p:nvSpPr>
            <p:cNvPr id="23670" name="Freeform 117"/>
            <p:cNvSpPr>
              <a:spLocks/>
            </p:cNvSpPr>
            <p:nvPr/>
          </p:nvSpPr>
          <p:spPr bwMode="auto">
            <a:xfrm>
              <a:off x="2119" y="3320"/>
              <a:ext cx="136" cy="68"/>
            </a:xfrm>
            <a:custGeom>
              <a:avLst/>
              <a:gdLst>
                <a:gd name="T0" fmla="*/ 0 w 410"/>
                <a:gd name="T1" fmla="*/ 0 h 204"/>
                <a:gd name="T2" fmla="*/ 0 w 410"/>
                <a:gd name="T3" fmla="*/ 0 h 204"/>
                <a:gd name="T4" fmla="*/ 0 w 410"/>
                <a:gd name="T5" fmla="*/ 0 h 204"/>
                <a:gd name="T6" fmla="*/ 0 w 410"/>
                <a:gd name="T7" fmla="*/ 0 h 204"/>
                <a:gd name="T8" fmla="*/ 0 w 410"/>
                <a:gd name="T9" fmla="*/ 0 h 204"/>
                <a:gd name="T10" fmla="*/ 0 w 410"/>
                <a:gd name="T11" fmla="*/ 0 h 204"/>
                <a:gd name="T12" fmla="*/ 0 w 410"/>
                <a:gd name="T13" fmla="*/ 0 h 204"/>
                <a:gd name="T14" fmla="*/ 0 w 410"/>
                <a:gd name="T15" fmla="*/ 0 h 204"/>
                <a:gd name="T16" fmla="*/ 0 w 410"/>
                <a:gd name="T17" fmla="*/ 0 h 204"/>
                <a:gd name="T18" fmla="*/ 0 w 410"/>
                <a:gd name="T19" fmla="*/ 0 h 204"/>
                <a:gd name="T20" fmla="*/ 0 w 410"/>
                <a:gd name="T21" fmla="*/ 0 h 204"/>
                <a:gd name="T22" fmla="*/ 0 w 410"/>
                <a:gd name="T23" fmla="*/ 0 h 204"/>
                <a:gd name="T24" fmla="*/ 0 w 410"/>
                <a:gd name="T25" fmla="*/ 0 h 204"/>
                <a:gd name="T26" fmla="*/ 0 w 410"/>
                <a:gd name="T27" fmla="*/ 0 h 204"/>
                <a:gd name="T28" fmla="*/ 0 w 410"/>
                <a:gd name="T29" fmla="*/ 0 h 204"/>
                <a:gd name="T30" fmla="*/ 0 w 410"/>
                <a:gd name="T31" fmla="*/ 0 h 204"/>
                <a:gd name="T32" fmla="*/ 0 w 410"/>
                <a:gd name="T33" fmla="*/ 0 h 204"/>
                <a:gd name="T34" fmla="*/ 0 w 410"/>
                <a:gd name="T35" fmla="*/ 0 h 204"/>
                <a:gd name="T36" fmla="*/ 0 w 410"/>
                <a:gd name="T37" fmla="*/ 0 h 204"/>
                <a:gd name="T38" fmla="*/ 0 w 410"/>
                <a:gd name="T39" fmla="*/ 0 h 204"/>
                <a:gd name="T40" fmla="*/ 0 w 410"/>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204"/>
                <a:gd name="T65" fmla="*/ 410 w 410"/>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204">
                  <a:moveTo>
                    <a:pt x="0" y="190"/>
                  </a:moveTo>
                  <a:lnTo>
                    <a:pt x="82" y="163"/>
                  </a:lnTo>
                  <a:lnTo>
                    <a:pt x="136" y="149"/>
                  </a:lnTo>
                  <a:lnTo>
                    <a:pt x="178" y="149"/>
                  </a:lnTo>
                  <a:lnTo>
                    <a:pt x="191" y="149"/>
                  </a:lnTo>
                  <a:lnTo>
                    <a:pt x="232" y="121"/>
                  </a:lnTo>
                  <a:lnTo>
                    <a:pt x="274" y="94"/>
                  </a:lnTo>
                  <a:lnTo>
                    <a:pt x="300" y="81"/>
                  </a:lnTo>
                  <a:lnTo>
                    <a:pt x="342" y="53"/>
                  </a:lnTo>
                  <a:lnTo>
                    <a:pt x="369" y="40"/>
                  </a:lnTo>
                  <a:lnTo>
                    <a:pt x="395" y="0"/>
                  </a:lnTo>
                  <a:lnTo>
                    <a:pt x="410" y="53"/>
                  </a:lnTo>
                  <a:lnTo>
                    <a:pt x="369" y="108"/>
                  </a:lnTo>
                  <a:lnTo>
                    <a:pt x="300" y="149"/>
                  </a:lnTo>
                  <a:lnTo>
                    <a:pt x="274" y="176"/>
                  </a:lnTo>
                  <a:lnTo>
                    <a:pt x="232" y="190"/>
                  </a:lnTo>
                  <a:lnTo>
                    <a:pt x="191" y="190"/>
                  </a:lnTo>
                  <a:lnTo>
                    <a:pt x="150" y="190"/>
                  </a:lnTo>
                  <a:lnTo>
                    <a:pt x="95" y="204"/>
                  </a:lnTo>
                  <a:lnTo>
                    <a:pt x="68" y="204"/>
                  </a:lnTo>
                  <a:lnTo>
                    <a:pt x="0" y="190"/>
                  </a:lnTo>
                </a:path>
              </a:pathLst>
            </a:custGeom>
            <a:noFill/>
            <a:ln w="0">
              <a:solidFill>
                <a:srgbClr val="000000"/>
              </a:solidFill>
              <a:round/>
              <a:headEnd/>
              <a:tailEnd/>
            </a:ln>
          </p:spPr>
          <p:txBody>
            <a:bodyPr/>
            <a:lstStyle/>
            <a:p>
              <a:endParaRPr lang="en-US"/>
            </a:p>
          </p:txBody>
        </p:sp>
        <p:sp>
          <p:nvSpPr>
            <p:cNvPr id="23671" name="Freeform 118"/>
            <p:cNvSpPr>
              <a:spLocks/>
            </p:cNvSpPr>
            <p:nvPr/>
          </p:nvSpPr>
          <p:spPr bwMode="auto">
            <a:xfrm>
              <a:off x="2119" y="3320"/>
              <a:ext cx="136" cy="68"/>
            </a:xfrm>
            <a:custGeom>
              <a:avLst/>
              <a:gdLst>
                <a:gd name="T0" fmla="*/ 0 w 410"/>
                <a:gd name="T1" fmla="*/ 0 h 204"/>
                <a:gd name="T2" fmla="*/ 0 w 410"/>
                <a:gd name="T3" fmla="*/ 0 h 204"/>
                <a:gd name="T4" fmla="*/ 0 w 410"/>
                <a:gd name="T5" fmla="*/ 0 h 204"/>
                <a:gd name="T6" fmla="*/ 0 w 410"/>
                <a:gd name="T7" fmla="*/ 0 h 204"/>
                <a:gd name="T8" fmla="*/ 0 w 410"/>
                <a:gd name="T9" fmla="*/ 0 h 204"/>
                <a:gd name="T10" fmla="*/ 0 w 410"/>
                <a:gd name="T11" fmla="*/ 0 h 204"/>
                <a:gd name="T12" fmla="*/ 0 w 410"/>
                <a:gd name="T13" fmla="*/ 0 h 204"/>
                <a:gd name="T14" fmla="*/ 0 w 410"/>
                <a:gd name="T15" fmla="*/ 0 h 204"/>
                <a:gd name="T16" fmla="*/ 0 w 410"/>
                <a:gd name="T17" fmla="*/ 0 h 204"/>
                <a:gd name="T18" fmla="*/ 0 w 410"/>
                <a:gd name="T19" fmla="*/ 0 h 204"/>
                <a:gd name="T20" fmla="*/ 0 w 410"/>
                <a:gd name="T21" fmla="*/ 0 h 204"/>
                <a:gd name="T22" fmla="*/ 0 w 410"/>
                <a:gd name="T23" fmla="*/ 0 h 204"/>
                <a:gd name="T24" fmla="*/ 0 w 410"/>
                <a:gd name="T25" fmla="*/ 0 h 204"/>
                <a:gd name="T26" fmla="*/ 0 w 410"/>
                <a:gd name="T27" fmla="*/ 0 h 204"/>
                <a:gd name="T28" fmla="*/ 0 w 410"/>
                <a:gd name="T29" fmla="*/ 0 h 204"/>
                <a:gd name="T30" fmla="*/ 0 w 410"/>
                <a:gd name="T31" fmla="*/ 0 h 204"/>
                <a:gd name="T32" fmla="*/ 0 w 410"/>
                <a:gd name="T33" fmla="*/ 0 h 204"/>
                <a:gd name="T34" fmla="*/ 0 w 410"/>
                <a:gd name="T35" fmla="*/ 0 h 204"/>
                <a:gd name="T36" fmla="*/ 0 w 410"/>
                <a:gd name="T37" fmla="*/ 0 h 204"/>
                <a:gd name="T38" fmla="*/ 0 w 410"/>
                <a:gd name="T39" fmla="*/ 0 h 204"/>
                <a:gd name="T40" fmla="*/ 0 w 410"/>
                <a:gd name="T41" fmla="*/ 0 h 2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0"/>
                <a:gd name="T64" fmla="*/ 0 h 204"/>
                <a:gd name="T65" fmla="*/ 410 w 410"/>
                <a:gd name="T66" fmla="*/ 204 h 2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0" h="204">
                  <a:moveTo>
                    <a:pt x="0" y="190"/>
                  </a:moveTo>
                  <a:lnTo>
                    <a:pt x="82" y="163"/>
                  </a:lnTo>
                  <a:lnTo>
                    <a:pt x="136" y="149"/>
                  </a:lnTo>
                  <a:lnTo>
                    <a:pt x="178" y="149"/>
                  </a:lnTo>
                  <a:lnTo>
                    <a:pt x="191" y="149"/>
                  </a:lnTo>
                  <a:lnTo>
                    <a:pt x="232" y="121"/>
                  </a:lnTo>
                  <a:lnTo>
                    <a:pt x="274" y="94"/>
                  </a:lnTo>
                  <a:lnTo>
                    <a:pt x="300" y="81"/>
                  </a:lnTo>
                  <a:lnTo>
                    <a:pt x="342" y="53"/>
                  </a:lnTo>
                  <a:lnTo>
                    <a:pt x="369" y="40"/>
                  </a:lnTo>
                  <a:lnTo>
                    <a:pt x="395" y="0"/>
                  </a:lnTo>
                  <a:lnTo>
                    <a:pt x="410" y="53"/>
                  </a:lnTo>
                  <a:lnTo>
                    <a:pt x="369" y="108"/>
                  </a:lnTo>
                  <a:lnTo>
                    <a:pt x="300" y="149"/>
                  </a:lnTo>
                  <a:lnTo>
                    <a:pt x="274" y="176"/>
                  </a:lnTo>
                  <a:lnTo>
                    <a:pt x="232" y="190"/>
                  </a:lnTo>
                  <a:lnTo>
                    <a:pt x="191" y="190"/>
                  </a:lnTo>
                  <a:lnTo>
                    <a:pt x="150" y="190"/>
                  </a:lnTo>
                  <a:lnTo>
                    <a:pt x="95" y="204"/>
                  </a:lnTo>
                  <a:lnTo>
                    <a:pt x="68" y="204"/>
                  </a:lnTo>
                  <a:lnTo>
                    <a:pt x="0" y="190"/>
                  </a:lnTo>
                </a:path>
              </a:pathLst>
            </a:custGeom>
            <a:noFill/>
            <a:ln w="0">
              <a:solidFill>
                <a:srgbClr val="000000"/>
              </a:solidFill>
              <a:round/>
              <a:headEnd/>
              <a:tailEnd/>
            </a:ln>
          </p:spPr>
          <p:txBody>
            <a:bodyPr/>
            <a:lstStyle/>
            <a:p>
              <a:endParaRPr lang="en-US"/>
            </a:p>
          </p:txBody>
        </p:sp>
        <p:sp>
          <p:nvSpPr>
            <p:cNvPr id="23672" name="Freeform 119"/>
            <p:cNvSpPr>
              <a:spLocks/>
            </p:cNvSpPr>
            <p:nvPr/>
          </p:nvSpPr>
          <p:spPr bwMode="auto">
            <a:xfrm>
              <a:off x="869" y="3106"/>
              <a:ext cx="409" cy="386"/>
            </a:xfrm>
            <a:custGeom>
              <a:avLst/>
              <a:gdLst>
                <a:gd name="T0" fmla="*/ 0 w 1228"/>
                <a:gd name="T1" fmla="*/ 0 h 1158"/>
                <a:gd name="T2" fmla="*/ 0 w 1228"/>
                <a:gd name="T3" fmla="*/ 0 h 1158"/>
                <a:gd name="T4" fmla="*/ 0 w 1228"/>
                <a:gd name="T5" fmla="*/ 0 h 1158"/>
                <a:gd name="T6" fmla="*/ 0 w 1228"/>
                <a:gd name="T7" fmla="*/ 0 h 1158"/>
                <a:gd name="T8" fmla="*/ 0 w 1228"/>
                <a:gd name="T9" fmla="*/ 0 h 1158"/>
                <a:gd name="T10" fmla="*/ 0 w 1228"/>
                <a:gd name="T11" fmla="*/ 0 h 1158"/>
                <a:gd name="T12" fmla="*/ 0 w 1228"/>
                <a:gd name="T13" fmla="*/ 0 h 1158"/>
                <a:gd name="T14" fmla="*/ 0 w 1228"/>
                <a:gd name="T15" fmla="*/ 0 h 1158"/>
                <a:gd name="T16" fmla="*/ 0 w 1228"/>
                <a:gd name="T17" fmla="*/ 0 h 1158"/>
                <a:gd name="T18" fmla="*/ 0 w 1228"/>
                <a:gd name="T19" fmla="*/ 0 h 1158"/>
                <a:gd name="T20" fmla="*/ 0 w 1228"/>
                <a:gd name="T21" fmla="*/ 0 h 1158"/>
                <a:gd name="T22" fmla="*/ 0 w 1228"/>
                <a:gd name="T23" fmla="*/ 0 h 1158"/>
                <a:gd name="T24" fmla="*/ 0 w 1228"/>
                <a:gd name="T25" fmla="*/ 0 h 1158"/>
                <a:gd name="T26" fmla="*/ 0 w 1228"/>
                <a:gd name="T27" fmla="*/ 0 h 1158"/>
                <a:gd name="T28" fmla="*/ 0 w 1228"/>
                <a:gd name="T29" fmla="*/ 0 h 1158"/>
                <a:gd name="T30" fmla="*/ 0 w 1228"/>
                <a:gd name="T31" fmla="*/ 0 h 1158"/>
                <a:gd name="T32" fmla="*/ 0 w 1228"/>
                <a:gd name="T33" fmla="*/ 0 h 1158"/>
                <a:gd name="T34" fmla="*/ 0 w 1228"/>
                <a:gd name="T35" fmla="*/ 0 h 1158"/>
                <a:gd name="T36" fmla="*/ 0 w 1228"/>
                <a:gd name="T37" fmla="*/ 0 h 1158"/>
                <a:gd name="T38" fmla="*/ 0 w 1228"/>
                <a:gd name="T39" fmla="*/ 0 h 1158"/>
                <a:gd name="T40" fmla="*/ 0 w 1228"/>
                <a:gd name="T41" fmla="*/ 0 h 1158"/>
                <a:gd name="T42" fmla="*/ 0 w 1228"/>
                <a:gd name="T43" fmla="*/ 0 h 1158"/>
                <a:gd name="T44" fmla="*/ 0 w 1228"/>
                <a:gd name="T45" fmla="*/ 0 h 1158"/>
                <a:gd name="T46" fmla="*/ 0 w 1228"/>
                <a:gd name="T47" fmla="*/ 0 h 1158"/>
                <a:gd name="T48" fmla="*/ 0 w 1228"/>
                <a:gd name="T49" fmla="*/ 0 h 1158"/>
                <a:gd name="T50" fmla="*/ 0 w 1228"/>
                <a:gd name="T51" fmla="*/ 0 h 1158"/>
                <a:gd name="T52" fmla="*/ 0 w 1228"/>
                <a:gd name="T53" fmla="*/ 0 h 1158"/>
                <a:gd name="T54" fmla="*/ 0 w 1228"/>
                <a:gd name="T55" fmla="*/ 0 h 1158"/>
                <a:gd name="T56" fmla="*/ 0 w 1228"/>
                <a:gd name="T57" fmla="*/ 0 h 1158"/>
                <a:gd name="T58" fmla="*/ 0 w 1228"/>
                <a:gd name="T59" fmla="*/ 0 h 1158"/>
                <a:gd name="T60" fmla="*/ 0 w 1228"/>
                <a:gd name="T61" fmla="*/ 0 h 1158"/>
                <a:gd name="T62" fmla="*/ 0 w 1228"/>
                <a:gd name="T63" fmla="*/ 0 h 1158"/>
                <a:gd name="T64" fmla="*/ 0 w 1228"/>
                <a:gd name="T65" fmla="*/ 0 h 1158"/>
                <a:gd name="T66" fmla="*/ 0 w 1228"/>
                <a:gd name="T67" fmla="*/ 0 h 1158"/>
                <a:gd name="T68" fmla="*/ 0 w 1228"/>
                <a:gd name="T69" fmla="*/ 0 h 1158"/>
                <a:gd name="T70" fmla="*/ 0 w 1228"/>
                <a:gd name="T71" fmla="*/ 0 h 1158"/>
                <a:gd name="T72" fmla="*/ 0 w 1228"/>
                <a:gd name="T73" fmla="*/ 0 h 1158"/>
                <a:gd name="T74" fmla="*/ 0 w 1228"/>
                <a:gd name="T75" fmla="*/ 0 h 1158"/>
                <a:gd name="T76" fmla="*/ 0 w 1228"/>
                <a:gd name="T77" fmla="*/ 0 h 1158"/>
                <a:gd name="T78" fmla="*/ 0 w 1228"/>
                <a:gd name="T79" fmla="*/ 0 h 1158"/>
                <a:gd name="T80" fmla="*/ 0 w 1228"/>
                <a:gd name="T81" fmla="*/ 0 h 1158"/>
                <a:gd name="T82" fmla="*/ 0 w 1228"/>
                <a:gd name="T83" fmla="*/ 0 h 1158"/>
                <a:gd name="T84" fmla="*/ 0 w 1228"/>
                <a:gd name="T85" fmla="*/ 0 h 1158"/>
                <a:gd name="T86" fmla="*/ 0 w 1228"/>
                <a:gd name="T87" fmla="*/ 0 h 1158"/>
                <a:gd name="T88" fmla="*/ 0 w 1228"/>
                <a:gd name="T89" fmla="*/ 0 h 1158"/>
                <a:gd name="T90" fmla="*/ 0 w 1228"/>
                <a:gd name="T91" fmla="*/ 0 h 11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8"/>
                <a:gd name="T139" fmla="*/ 0 h 1158"/>
                <a:gd name="T140" fmla="*/ 1228 w 1228"/>
                <a:gd name="T141" fmla="*/ 1158 h 11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8" h="1158">
                  <a:moveTo>
                    <a:pt x="1228" y="41"/>
                  </a:moveTo>
                  <a:lnTo>
                    <a:pt x="1132" y="55"/>
                  </a:lnTo>
                  <a:lnTo>
                    <a:pt x="928" y="109"/>
                  </a:lnTo>
                  <a:lnTo>
                    <a:pt x="805" y="151"/>
                  </a:lnTo>
                  <a:lnTo>
                    <a:pt x="709" y="192"/>
                  </a:lnTo>
                  <a:lnTo>
                    <a:pt x="655" y="219"/>
                  </a:lnTo>
                  <a:lnTo>
                    <a:pt x="573" y="260"/>
                  </a:lnTo>
                  <a:lnTo>
                    <a:pt x="423" y="355"/>
                  </a:lnTo>
                  <a:lnTo>
                    <a:pt x="368" y="396"/>
                  </a:lnTo>
                  <a:lnTo>
                    <a:pt x="273" y="477"/>
                  </a:lnTo>
                  <a:lnTo>
                    <a:pt x="218" y="531"/>
                  </a:lnTo>
                  <a:lnTo>
                    <a:pt x="150" y="626"/>
                  </a:lnTo>
                  <a:lnTo>
                    <a:pt x="122" y="681"/>
                  </a:lnTo>
                  <a:lnTo>
                    <a:pt x="109" y="749"/>
                  </a:lnTo>
                  <a:lnTo>
                    <a:pt x="96" y="804"/>
                  </a:lnTo>
                  <a:lnTo>
                    <a:pt x="96" y="872"/>
                  </a:lnTo>
                  <a:lnTo>
                    <a:pt x="109" y="899"/>
                  </a:lnTo>
                  <a:lnTo>
                    <a:pt x="122" y="968"/>
                  </a:lnTo>
                  <a:lnTo>
                    <a:pt x="137" y="1009"/>
                  </a:lnTo>
                  <a:lnTo>
                    <a:pt x="177" y="1062"/>
                  </a:lnTo>
                  <a:lnTo>
                    <a:pt x="218" y="1117"/>
                  </a:lnTo>
                  <a:lnTo>
                    <a:pt x="273" y="1132"/>
                  </a:lnTo>
                  <a:lnTo>
                    <a:pt x="273" y="1158"/>
                  </a:lnTo>
                  <a:lnTo>
                    <a:pt x="192" y="1132"/>
                  </a:lnTo>
                  <a:lnTo>
                    <a:pt x="137" y="1090"/>
                  </a:lnTo>
                  <a:lnTo>
                    <a:pt x="82" y="1049"/>
                  </a:lnTo>
                  <a:lnTo>
                    <a:pt x="54" y="1009"/>
                  </a:lnTo>
                  <a:lnTo>
                    <a:pt x="28" y="968"/>
                  </a:lnTo>
                  <a:lnTo>
                    <a:pt x="0" y="899"/>
                  </a:lnTo>
                  <a:lnTo>
                    <a:pt x="0" y="845"/>
                  </a:lnTo>
                  <a:lnTo>
                    <a:pt x="0" y="777"/>
                  </a:lnTo>
                  <a:lnTo>
                    <a:pt x="14" y="709"/>
                  </a:lnTo>
                  <a:lnTo>
                    <a:pt x="69" y="586"/>
                  </a:lnTo>
                  <a:lnTo>
                    <a:pt x="164" y="477"/>
                  </a:lnTo>
                  <a:lnTo>
                    <a:pt x="232" y="409"/>
                  </a:lnTo>
                  <a:lnTo>
                    <a:pt x="300" y="355"/>
                  </a:lnTo>
                  <a:lnTo>
                    <a:pt x="396" y="273"/>
                  </a:lnTo>
                  <a:lnTo>
                    <a:pt x="464" y="232"/>
                  </a:lnTo>
                  <a:lnTo>
                    <a:pt x="560" y="192"/>
                  </a:lnTo>
                  <a:lnTo>
                    <a:pt x="764" y="109"/>
                  </a:lnTo>
                  <a:lnTo>
                    <a:pt x="832" y="82"/>
                  </a:lnTo>
                  <a:lnTo>
                    <a:pt x="928" y="55"/>
                  </a:lnTo>
                  <a:lnTo>
                    <a:pt x="996" y="28"/>
                  </a:lnTo>
                  <a:lnTo>
                    <a:pt x="1078" y="14"/>
                  </a:lnTo>
                  <a:lnTo>
                    <a:pt x="1187" y="0"/>
                  </a:lnTo>
                  <a:lnTo>
                    <a:pt x="1228" y="41"/>
                  </a:lnTo>
                  <a:close/>
                </a:path>
              </a:pathLst>
            </a:custGeom>
            <a:solidFill>
              <a:srgbClr val="0E0D0D"/>
            </a:solidFill>
            <a:ln w="9525">
              <a:noFill/>
              <a:round/>
              <a:headEnd/>
              <a:tailEnd/>
            </a:ln>
          </p:spPr>
          <p:txBody>
            <a:bodyPr/>
            <a:lstStyle/>
            <a:p>
              <a:endParaRPr lang="en-US"/>
            </a:p>
          </p:txBody>
        </p:sp>
        <p:sp>
          <p:nvSpPr>
            <p:cNvPr id="23673" name="Freeform 120"/>
            <p:cNvSpPr>
              <a:spLocks/>
            </p:cNvSpPr>
            <p:nvPr/>
          </p:nvSpPr>
          <p:spPr bwMode="auto">
            <a:xfrm>
              <a:off x="869" y="3106"/>
              <a:ext cx="409" cy="386"/>
            </a:xfrm>
            <a:custGeom>
              <a:avLst/>
              <a:gdLst>
                <a:gd name="T0" fmla="*/ 0 w 1228"/>
                <a:gd name="T1" fmla="*/ 0 h 1158"/>
                <a:gd name="T2" fmla="*/ 0 w 1228"/>
                <a:gd name="T3" fmla="*/ 0 h 1158"/>
                <a:gd name="T4" fmla="*/ 0 w 1228"/>
                <a:gd name="T5" fmla="*/ 0 h 1158"/>
                <a:gd name="T6" fmla="*/ 0 w 1228"/>
                <a:gd name="T7" fmla="*/ 0 h 1158"/>
                <a:gd name="T8" fmla="*/ 0 w 1228"/>
                <a:gd name="T9" fmla="*/ 0 h 1158"/>
                <a:gd name="T10" fmla="*/ 0 w 1228"/>
                <a:gd name="T11" fmla="*/ 0 h 1158"/>
                <a:gd name="T12" fmla="*/ 0 w 1228"/>
                <a:gd name="T13" fmla="*/ 0 h 1158"/>
                <a:gd name="T14" fmla="*/ 0 w 1228"/>
                <a:gd name="T15" fmla="*/ 0 h 1158"/>
                <a:gd name="T16" fmla="*/ 0 w 1228"/>
                <a:gd name="T17" fmla="*/ 0 h 1158"/>
                <a:gd name="T18" fmla="*/ 0 w 1228"/>
                <a:gd name="T19" fmla="*/ 0 h 1158"/>
                <a:gd name="T20" fmla="*/ 0 w 1228"/>
                <a:gd name="T21" fmla="*/ 0 h 1158"/>
                <a:gd name="T22" fmla="*/ 0 w 1228"/>
                <a:gd name="T23" fmla="*/ 0 h 1158"/>
                <a:gd name="T24" fmla="*/ 0 w 1228"/>
                <a:gd name="T25" fmla="*/ 0 h 1158"/>
                <a:gd name="T26" fmla="*/ 0 w 1228"/>
                <a:gd name="T27" fmla="*/ 0 h 1158"/>
                <a:gd name="T28" fmla="*/ 0 w 1228"/>
                <a:gd name="T29" fmla="*/ 0 h 1158"/>
                <a:gd name="T30" fmla="*/ 0 w 1228"/>
                <a:gd name="T31" fmla="*/ 0 h 1158"/>
                <a:gd name="T32" fmla="*/ 0 w 1228"/>
                <a:gd name="T33" fmla="*/ 0 h 1158"/>
                <a:gd name="T34" fmla="*/ 0 w 1228"/>
                <a:gd name="T35" fmla="*/ 0 h 1158"/>
                <a:gd name="T36" fmla="*/ 0 w 1228"/>
                <a:gd name="T37" fmla="*/ 0 h 1158"/>
                <a:gd name="T38" fmla="*/ 0 w 1228"/>
                <a:gd name="T39" fmla="*/ 0 h 1158"/>
                <a:gd name="T40" fmla="*/ 0 w 1228"/>
                <a:gd name="T41" fmla="*/ 0 h 1158"/>
                <a:gd name="T42" fmla="*/ 0 w 1228"/>
                <a:gd name="T43" fmla="*/ 0 h 1158"/>
                <a:gd name="T44" fmla="*/ 0 w 1228"/>
                <a:gd name="T45" fmla="*/ 0 h 1158"/>
                <a:gd name="T46" fmla="*/ 0 w 1228"/>
                <a:gd name="T47" fmla="*/ 0 h 1158"/>
                <a:gd name="T48" fmla="*/ 0 w 1228"/>
                <a:gd name="T49" fmla="*/ 0 h 1158"/>
                <a:gd name="T50" fmla="*/ 0 w 1228"/>
                <a:gd name="T51" fmla="*/ 0 h 1158"/>
                <a:gd name="T52" fmla="*/ 0 w 1228"/>
                <a:gd name="T53" fmla="*/ 0 h 1158"/>
                <a:gd name="T54" fmla="*/ 0 w 1228"/>
                <a:gd name="T55" fmla="*/ 0 h 1158"/>
                <a:gd name="T56" fmla="*/ 0 w 1228"/>
                <a:gd name="T57" fmla="*/ 0 h 1158"/>
                <a:gd name="T58" fmla="*/ 0 w 1228"/>
                <a:gd name="T59" fmla="*/ 0 h 1158"/>
                <a:gd name="T60" fmla="*/ 0 w 1228"/>
                <a:gd name="T61" fmla="*/ 0 h 1158"/>
                <a:gd name="T62" fmla="*/ 0 w 1228"/>
                <a:gd name="T63" fmla="*/ 0 h 1158"/>
                <a:gd name="T64" fmla="*/ 0 w 1228"/>
                <a:gd name="T65" fmla="*/ 0 h 1158"/>
                <a:gd name="T66" fmla="*/ 0 w 1228"/>
                <a:gd name="T67" fmla="*/ 0 h 1158"/>
                <a:gd name="T68" fmla="*/ 0 w 1228"/>
                <a:gd name="T69" fmla="*/ 0 h 1158"/>
                <a:gd name="T70" fmla="*/ 0 w 1228"/>
                <a:gd name="T71" fmla="*/ 0 h 1158"/>
                <a:gd name="T72" fmla="*/ 0 w 1228"/>
                <a:gd name="T73" fmla="*/ 0 h 1158"/>
                <a:gd name="T74" fmla="*/ 0 w 1228"/>
                <a:gd name="T75" fmla="*/ 0 h 1158"/>
                <a:gd name="T76" fmla="*/ 0 w 1228"/>
                <a:gd name="T77" fmla="*/ 0 h 1158"/>
                <a:gd name="T78" fmla="*/ 0 w 1228"/>
                <a:gd name="T79" fmla="*/ 0 h 1158"/>
                <a:gd name="T80" fmla="*/ 0 w 1228"/>
                <a:gd name="T81" fmla="*/ 0 h 1158"/>
                <a:gd name="T82" fmla="*/ 0 w 1228"/>
                <a:gd name="T83" fmla="*/ 0 h 1158"/>
                <a:gd name="T84" fmla="*/ 0 w 1228"/>
                <a:gd name="T85" fmla="*/ 0 h 1158"/>
                <a:gd name="T86" fmla="*/ 0 w 1228"/>
                <a:gd name="T87" fmla="*/ 0 h 1158"/>
                <a:gd name="T88" fmla="*/ 0 w 1228"/>
                <a:gd name="T89" fmla="*/ 0 h 1158"/>
                <a:gd name="T90" fmla="*/ 0 w 1228"/>
                <a:gd name="T91" fmla="*/ 0 h 11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8"/>
                <a:gd name="T139" fmla="*/ 0 h 1158"/>
                <a:gd name="T140" fmla="*/ 1228 w 1228"/>
                <a:gd name="T141" fmla="*/ 1158 h 11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8" h="1158">
                  <a:moveTo>
                    <a:pt x="1228" y="41"/>
                  </a:moveTo>
                  <a:lnTo>
                    <a:pt x="1132" y="55"/>
                  </a:lnTo>
                  <a:lnTo>
                    <a:pt x="928" y="109"/>
                  </a:lnTo>
                  <a:lnTo>
                    <a:pt x="805" y="151"/>
                  </a:lnTo>
                  <a:lnTo>
                    <a:pt x="709" y="192"/>
                  </a:lnTo>
                  <a:lnTo>
                    <a:pt x="655" y="219"/>
                  </a:lnTo>
                  <a:lnTo>
                    <a:pt x="573" y="260"/>
                  </a:lnTo>
                  <a:lnTo>
                    <a:pt x="423" y="355"/>
                  </a:lnTo>
                  <a:lnTo>
                    <a:pt x="368" y="396"/>
                  </a:lnTo>
                  <a:lnTo>
                    <a:pt x="273" y="477"/>
                  </a:lnTo>
                  <a:lnTo>
                    <a:pt x="218" y="531"/>
                  </a:lnTo>
                  <a:lnTo>
                    <a:pt x="150" y="626"/>
                  </a:lnTo>
                  <a:lnTo>
                    <a:pt x="122" y="681"/>
                  </a:lnTo>
                  <a:lnTo>
                    <a:pt x="109" y="749"/>
                  </a:lnTo>
                  <a:lnTo>
                    <a:pt x="96" y="804"/>
                  </a:lnTo>
                  <a:lnTo>
                    <a:pt x="96" y="872"/>
                  </a:lnTo>
                  <a:lnTo>
                    <a:pt x="109" y="899"/>
                  </a:lnTo>
                  <a:lnTo>
                    <a:pt x="122" y="968"/>
                  </a:lnTo>
                  <a:lnTo>
                    <a:pt x="137" y="1009"/>
                  </a:lnTo>
                  <a:lnTo>
                    <a:pt x="177" y="1062"/>
                  </a:lnTo>
                  <a:lnTo>
                    <a:pt x="218" y="1117"/>
                  </a:lnTo>
                  <a:lnTo>
                    <a:pt x="273" y="1132"/>
                  </a:lnTo>
                  <a:lnTo>
                    <a:pt x="273" y="1158"/>
                  </a:lnTo>
                  <a:lnTo>
                    <a:pt x="192" y="1132"/>
                  </a:lnTo>
                  <a:lnTo>
                    <a:pt x="137" y="1090"/>
                  </a:lnTo>
                  <a:lnTo>
                    <a:pt x="82" y="1049"/>
                  </a:lnTo>
                  <a:lnTo>
                    <a:pt x="54" y="1009"/>
                  </a:lnTo>
                  <a:lnTo>
                    <a:pt x="28" y="968"/>
                  </a:lnTo>
                  <a:lnTo>
                    <a:pt x="0" y="899"/>
                  </a:lnTo>
                  <a:lnTo>
                    <a:pt x="0" y="845"/>
                  </a:lnTo>
                  <a:lnTo>
                    <a:pt x="0" y="777"/>
                  </a:lnTo>
                  <a:lnTo>
                    <a:pt x="14" y="709"/>
                  </a:lnTo>
                  <a:lnTo>
                    <a:pt x="69" y="586"/>
                  </a:lnTo>
                  <a:lnTo>
                    <a:pt x="164" y="477"/>
                  </a:lnTo>
                  <a:lnTo>
                    <a:pt x="232" y="409"/>
                  </a:lnTo>
                  <a:lnTo>
                    <a:pt x="300" y="355"/>
                  </a:lnTo>
                  <a:lnTo>
                    <a:pt x="396" y="273"/>
                  </a:lnTo>
                  <a:lnTo>
                    <a:pt x="464" y="232"/>
                  </a:lnTo>
                  <a:lnTo>
                    <a:pt x="560" y="192"/>
                  </a:lnTo>
                  <a:lnTo>
                    <a:pt x="764" y="109"/>
                  </a:lnTo>
                  <a:lnTo>
                    <a:pt x="832" y="82"/>
                  </a:lnTo>
                  <a:lnTo>
                    <a:pt x="928" y="55"/>
                  </a:lnTo>
                  <a:lnTo>
                    <a:pt x="996" y="28"/>
                  </a:lnTo>
                  <a:lnTo>
                    <a:pt x="1078" y="14"/>
                  </a:lnTo>
                  <a:lnTo>
                    <a:pt x="1187" y="0"/>
                  </a:lnTo>
                  <a:lnTo>
                    <a:pt x="1228" y="41"/>
                  </a:lnTo>
                </a:path>
              </a:pathLst>
            </a:custGeom>
            <a:noFill/>
            <a:ln w="0">
              <a:solidFill>
                <a:srgbClr val="000000"/>
              </a:solidFill>
              <a:round/>
              <a:headEnd/>
              <a:tailEnd/>
            </a:ln>
          </p:spPr>
          <p:txBody>
            <a:bodyPr/>
            <a:lstStyle/>
            <a:p>
              <a:endParaRPr lang="en-US"/>
            </a:p>
          </p:txBody>
        </p:sp>
        <p:sp>
          <p:nvSpPr>
            <p:cNvPr id="23674" name="Freeform 121"/>
            <p:cNvSpPr>
              <a:spLocks/>
            </p:cNvSpPr>
            <p:nvPr/>
          </p:nvSpPr>
          <p:spPr bwMode="auto">
            <a:xfrm>
              <a:off x="869" y="3106"/>
              <a:ext cx="409" cy="386"/>
            </a:xfrm>
            <a:custGeom>
              <a:avLst/>
              <a:gdLst>
                <a:gd name="T0" fmla="*/ 0 w 1228"/>
                <a:gd name="T1" fmla="*/ 0 h 1158"/>
                <a:gd name="T2" fmla="*/ 0 w 1228"/>
                <a:gd name="T3" fmla="*/ 0 h 1158"/>
                <a:gd name="T4" fmla="*/ 0 w 1228"/>
                <a:gd name="T5" fmla="*/ 0 h 1158"/>
                <a:gd name="T6" fmla="*/ 0 w 1228"/>
                <a:gd name="T7" fmla="*/ 0 h 1158"/>
                <a:gd name="T8" fmla="*/ 0 w 1228"/>
                <a:gd name="T9" fmla="*/ 0 h 1158"/>
                <a:gd name="T10" fmla="*/ 0 w 1228"/>
                <a:gd name="T11" fmla="*/ 0 h 1158"/>
                <a:gd name="T12" fmla="*/ 0 w 1228"/>
                <a:gd name="T13" fmla="*/ 0 h 1158"/>
                <a:gd name="T14" fmla="*/ 0 w 1228"/>
                <a:gd name="T15" fmla="*/ 0 h 1158"/>
                <a:gd name="T16" fmla="*/ 0 w 1228"/>
                <a:gd name="T17" fmla="*/ 0 h 1158"/>
                <a:gd name="T18" fmla="*/ 0 w 1228"/>
                <a:gd name="T19" fmla="*/ 0 h 1158"/>
                <a:gd name="T20" fmla="*/ 0 w 1228"/>
                <a:gd name="T21" fmla="*/ 0 h 1158"/>
                <a:gd name="T22" fmla="*/ 0 w 1228"/>
                <a:gd name="T23" fmla="*/ 0 h 1158"/>
                <a:gd name="T24" fmla="*/ 0 w 1228"/>
                <a:gd name="T25" fmla="*/ 0 h 1158"/>
                <a:gd name="T26" fmla="*/ 0 w 1228"/>
                <a:gd name="T27" fmla="*/ 0 h 1158"/>
                <a:gd name="T28" fmla="*/ 0 w 1228"/>
                <a:gd name="T29" fmla="*/ 0 h 1158"/>
                <a:gd name="T30" fmla="*/ 0 w 1228"/>
                <a:gd name="T31" fmla="*/ 0 h 1158"/>
                <a:gd name="T32" fmla="*/ 0 w 1228"/>
                <a:gd name="T33" fmla="*/ 0 h 1158"/>
                <a:gd name="T34" fmla="*/ 0 w 1228"/>
                <a:gd name="T35" fmla="*/ 0 h 1158"/>
                <a:gd name="T36" fmla="*/ 0 w 1228"/>
                <a:gd name="T37" fmla="*/ 0 h 1158"/>
                <a:gd name="T38" fmla="*/ 0 w 1228"/>
                <a:gd name="T39" fmla="*/ 0 h 1158"/>
                <a:gd name="T40" fmla="*/ 0 w 1228"/>
                <a:gd name="T41" fmla="*/ 0 h 1158"/>
                <a:gd name="T42" fmla="*/ 0 w 1228"/>
                <a:gd name="T43" fmla="*/ 0 h 1158"/>
                <a:gd name="T44" fmla="*/ 0 w 1228"/>
                <a:gd name="T45" fmla="*/ 0 h 1158"/>
                <a:gd name="T46" fmla="*/ 0 w 1228"/>
                <a:gd name="T47" fmla="*/ 0 h 1158"/>
                <a:gd name="T48" fmla="*/ 0 w 1228"/>
                <a:gd name="T49" fmla="*/ 0 h 1158"/>
                <a:gd name="T50" fmla="*/ 0 w 1228"/>
                <a:gd name="T51" fmla="*/ 0 h 1158"/>
                <a:gd name="T52" fmla="*/ 0 w 1228"/>
                <a:gd name="T53" fmla="*/ 0 h 1158"/>
                <a:gd name="T54" fmla="*/ 0 w 1228"/>
                <a:gd name="T55" fmla="*/ 0 h 1158"/>
                <a:gd name="T56" fmla="*/ 0 w 1228"/>
                <a:gd name="T57" fmla="*/ 0 h 1158"/>
                <a:gd name="T58" fmla="*/ 0 w 1228"/>
                <a:gd name="T59" fmla="*/ 0 h 1158"/>
                <a:gd name="T60" fmla="*/ 0 w 1228"/>
                <a:gd name="T61" fmla="*/ 0 h 1158"/>
                <a:gd name="T62" fmla="*/ 0 w 1228"/>
                <a:gd name="T63" fmla="*/ 0 h 1158"/>
                <a:gd name="T64" fmla="*/ 0 w 1228"/>
                <a:gd name="T65" fmla="*/ 0 h 1158"/>
                <a:gd name="T66" fmla="*/ 0 w 1228"/>
                <a:gd name="T67" fmla="*/ 0 h 1158"/>
                <a:gd name="T68" fmla="*/ 0 w 1228"/>
                <a:gd name="T69" fmla="*/ 0 h 1158"/>
                <a:gd name="T70" fmla="*/ 0 w 1228"/>
                <a:gd name="T71" fmla="*/ 0 h 1158"/>
                <a:gd name="T72" fmla="*/ 0 w 1228"/>
                <a:gd name="T73" fmla="*/ 0 h 1158"/>
                <a:gd name="T74" fmla="*/ 0 w 1228"/>
                <a:gd name="T75" fmla="*/ 0 h 1158"/>
                <a:gd name="T76" fmla="*/ 0 w 1228"/>
                <a:gd name="T77" fmla="*/ 0 h 1158"/>
                <a:gd name="T78" fmla="*/ 0 w 1228"/>
                <a:gd name="T79" fmla="*/ 0 h 1158"/>
                <a:gd name="T80" fmla="*/ 0 w 1228"/>
                <a:gd name="T81" fmla="*/ 0 h 1158"/>
                <a:gd name="T82" fmla="*/ 0 w 1228"/>
                <a:gd name="T83" fmla="*/ 0 h 1158"/>
                <a:gd name="T84" fmla="*/ 0 w 1228"/>
                <a:gd name="T85" fmla="*/ 0 h 1158"/>
                <a:gd name="T86" fmla="*/ 0 w 1228"/>
                <a:gd name="T87" fmla="*/ 0 h 1158"/>
                <a:gd name="T88" fmla="*/ 0 w 1228"/>
                <a:gd name="T89" fmla="*/ 0 h 1158"/>
                <a:gd name="T90" fmla="*/ 0 w 1228"/>
                <a:gd name="T91" fmla="*/ 0 h 11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228"/>
                <a:gd name="T139" fmla="*/ 0 h 1158"/>
                <a:gd name="T140" fmla="*/ 1228 w 1228"/>
                <a:gd name="T141" fmla="*/ 1158 h 11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228" h="1158">
                  <a:moveTo>
                    <a:pt x="1228" y="41"/>
                  </a:moveTo>
                  <a:lnTo>
                    <a:pt x="1132" y="55"/>
                  </a:lnTo>
                  <a:lnTo>
                    <a:pt x="928" y="109"/>
                  </a:lnTo>
                  <a:lnTo>
                    <a:pt x="805" y="151"/>
                  </a:lnTo>
                  <a:lnTo>
                    <a:pt x="709" y="192"/>
                  </a:lnTo>
                  <a:lnTo>
                    <a:pt x="655" y="219"/>
                  </a:lnTo>
                  <a:lnTo>
                    <a:pt x="573" y="260"/>
                  </a:lnTo>
                  <a:lnTo>
                    <a:pt x="423" y="355"/>
                  </a:lnTo>
                  <a:lnTo>
                    <a:pt x="368" y="396"/>
                  </a:lnTo>
                  <a:lnTo>
                    <a:pt x="273" y="477"/>
                  </a:lnTo>
                  <a:lnTo>
                    <a:pt x="218" y="531"/>
                  </a:lnTo>
                  <a:lnTo>
                    <a:pt x="150" y="626"/>
                  </a:lnTo>
                  <a:lnTo>
                    <a:pt x="122" y="681"/>
                  </a:lnTo>
                  <a:lnTo>
                    <a:pt x="109" y="749"/>
                  </a:lnTo>
                  <a:lnTo>
                    <a:pt x="96" y="804"/>
                  </a:lnTo>
                  <a:lnTo>
                    <a:pt x="96" y="872"/>
                  </a:lnTo>
                  <a:lnTo>
                    <a:pt x="109" y="899"/>
                  </a:lnTo>
                  <a:lnTo>
                    <a:pt x="122" y="968"/>
                  </a:lnTo>
                  <a:lnTo>
                    <a:pt x="137" y="1009"/>
                  </a:lnTo>
                  <a:lnTo>
                    <a:pt x="177" y="1062"/>
                  </a:lnTo>
                  <a:lnTo>
                    <a:pt x="218" y="1117"/>
                  </a:lnTo>
                  <a:lnTo>
                    <a:pt x="273" y="1132"/>
                  </a:lnTo>
                  <a:lnTo>
                    <a:pt x="273" y="1158"/>
                  </a:lnTo>
                  <a:lnTo>
                    <a:pt x="192" y="1132"/>
                  </a:lnTo>
                  <a:lnTo>
                    <a:pt x="137" y="1090"/>
                  </a:lnTo>
                  <a:lnTo>
                    <a:pt x="82" y="1049"/>
                  </a:lnTo>
                  <a:lnTo>
                    <a:pt x="54" y="1009"/>
                  </a:lnTo>
                  <a:lnTo>
                    <a:pt x="28" y="968"/>
                  </a:lnTo>
                  <a:lnTo>
                    <a:pt x="0" y="899"/>
                  </a:lnTo>
                  <a:lnTo>
                    <a:pt x="0" y="845"/>
                  </a:lnTo>
                  <a:lnTo>
                    <a:pt x="0" y="777"/>
                  </a:lnTo>
                  <a:lnTo>
                    <a:pt x="14" y="709"/>
                  </a:lnTo>
                  <a:lnTo>
                    <a:pt x="69" y="586"/>
                  </a:lnTo>
                  <a:lnTo>
                    <a:pt x="164" y="477"/>
                  </a:lnTo>
                  <a:lnTo>
                    <a:pt x="232" y="409"/>
                  </a:lnTo>
                  <a:lnTo>
                    <a:pt x="300" y="355"/>
                  </a:lnTo>
                  <a:lnTo>
                    <a:pt x="396" y="273"/>
                  </a:lnTo>
                  <a:lnTo>
                    <a:pt x="464" y="232"/>
                  </a:lnTo>
                  <a:lnTo>
                    <a:pt x="560" y="192"/>
                  </a:lnTo>
                  <a:lnTo>
                    <a:pt x="764" y="109"/>
                  </a:lnTo>
                  <a:lnTo>
                    <a:pt x="832" y="82"/>
                  </a:lnTo>
                  <a:lnTo>
                    <a:pt x="928" y="55"/>
                  </a:lnTo>
                  <a:lnTo>
                    <a:pt x="996" y="28"/>
                  </a:lnTo>
                  <a:lnTo>
                    <a:pt x="1078" y="14"/>
                  </a:lnTo>
                  <a:lnTo>
                    <a:pt x="1187" y="0"/>
                  </a:lnTo>
                  <a:lnTo>
                    <a:pt x="1228" y="41"/>
                  </a:lnTo>
                </a:path>
              </a:pathLst>
            </a:custGeom>
            <a:noFill/>
            <a:ln w="0">
              <a:solidFill>
                <a:srgbClr val="000000"/>
              </a:solidFill>
              <a:round/>
              <a:headEnd/>
              <a:tailEnd/>
            </a:ln>
          </p:spPr>
          <p:txBody>
            <a:bodyPr/>
            <a:lstStyle/>
            <a:p>
              <a:endParaRPr lang="en-US"/>
            </a:p>
          </p:txBody>
        </p:sp>
        <p:sp>
          <p:nvSpPr>
            <p:cNvPr id="23675" name="Freeform 122"/>
            <p:cNvSpPr>
              <a:spLocks/>
            </p:cNvSpPr>
            <p:nvPr/>
          </p:nvSpPr>
          <p:spPr bwMode="auto">
            <a:xfrm>
              <a:off x="864" y="3638"/>
              <a:ext cx="355" cy="45"/>
            </a:xfrm>
            <a:custGeom>
              <a:avLst/>
              <a:gdLst>
                <a:gd name="T0" fmla="*/ 0 w 1065"/>
                <a:gd name="T1" fmla="*/ 0 h 136"/>
                <a:gd name="T2" fmla="*/ 0 w 1065"/>
                <a:gd name="T3" fmla="*/ 0 h 136"/>
                <a:gd name="T4" fmla="*/ 0 w 1065"/>
                <a:gd name="T5" fmla="*/ 0 h 136"/>
                <a:gd name="T6" fmla="*/ 0 w 1065"/>
                <a:gd name="T7" fmla="*/ 0 h 136"/>
                <a:gd name="T8" fmla="*/ 0 w 1065"/>
                <a:gd name="T9" fmla="*/ 0 h 136"/>
                <a:gd name="T10" fmla="*/ 0 w 1065"/>
                <a:gd name="T11" fmla="*/ 0 h 136"/>
                <a:gd name="T12" fmla="*/ 0 w 1065"/>
                <a:gd name="T13" fmla="*/ 0 h 136"/>
                <a:gd name="T14" fmla="*/ 0 w 1065"/>
                <a:gd name="T15" fmla="*/ 0 h 136"/>
                <a:gd name="T16" fmla="*/ 0 w 1065"/>
                <a:gd name="T17" fmla="*/ 0 h 136"/>
                <a:gd name="T18" fmla="*/ 0 w 1065"/>
                <a:gd name="T19" fmla="*/ 0 h 136"/>
                <a:gd name="T20" fmla="*/ 0 w 1065"/>
                <a:gd name="T21" fmla="*/ 0 h 136"/>
                <a:gd name="T22" fmla="*/ 0 w 1065"/>
                <a:gd name="T23" fmla="*/ 0 h 136"/>
                <a:gd name="T24" fmla="*/ 0 w 1065"/>
                <a:gd name="T25" fmla="*/ 0 h 136"/>
                <a:gd name="T26" fmla="*/ 0 w 1065"/>
                <a:gd name="T27" fmla="*/ 0 h 136"/>
                <a:gd name="T28" fmla="*/ 0 w 1065"/>
                <a:gd name="T29" fmla="*/ 0 h 136"/>
                <a:gd name="T30" fmla="*/ 0 w 1065"/>
                <a:gd name="T31" fmla="*/ 0 h 136"/>
                <a:gd name="T32" fmla="*/ 0 w 1065"/>
                <a:gd name="T33" fmla="*/ 0 h 136"/>
                <a:gd name="T34" fmla="*/ 0 w 1065"/>
                <a:gd name="T35" fmla="*/ 0 h 136"/>
                <a:gd name="T36" fmla="*/ 0 w 1065"/>
                <a:gd name="T37" fmla="*/ 0 h 136"/>
                <a:gd name="T38" fmla="*/ 0 w 1065"/>
                <a:gd name="T39" fmla="*/ 0 h 136"/>
                <a:gd name="T40" fmla="*/ 0 w 1065"/>
                <a:gd name="T41" fmla="*/ 0 h 136"/>
                <a:gd name="T42" fmla="*/ 0 w 1065"/>
                <a:gd name="T43" fmla="*/ 0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5"/>
                <a:gd name="T67" fmla="*/ 0 h 136"/>
                <a:gd name="T68" fmla="*/ 1065 w 1065"/>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5" h="136">
                  <a:moveTo>
                    <a:pt x="914" y="13"/>
                  </a:moveTo>
                  <a:lnTo>
                    <a:pt x="791" y="0"/>
                  </a:lnTo>
                  <a:lnTo>
                    <a:pt x="723" y="0"/>
                  </a:lnTo>
                  <a:lnTo>
                    <a:pt x="587" y="13"/>
                  </a:lnTo>
                  <a:lnTo>
                    <a:pt x="506" y="13"/>
                  </a:lnTo>
                  <a:lnTo>
                    <a:pt x="0" y="13"/>
                  </a:lnTo>
                  <a:lnTo>
                    <a:pt x="68" y="109"/>
                  </a:lnTo>
                  <a:lnTo>
                    <a:pt x="96" y="109"/>
                  </a:lnTo>
                  <a:lnTo>
                    <a:pt x="164" y="96"/>
                  </a:lnTo>
                  <a:lnTo>
                    <a:pt x="259" y="96"/>
                  </a:lnTo>
                  <a:lnTo>
                    <a:pt x="327" y="96"/>
                  </a:lnTo>
                  <a:lnTo>
                    <a:pt x="451" y="96"/>
                  </a:lnTo>
                  <a:lnTo>
                    <a:pt x="559" y="109"/>
                  </a:lnTo>
                  <a:lnTo>
                    <a:pt x="601" y="96"/>
                  </a:lnTo>
                  <a:lnTo>
                    <a:pt x="723" y="96"/>
                  </a:lnTo>
                  <a:lnTo>
                    <a:pt x="805" y="122"/>
                  </a:lnTo>
                  <a:lnTo>
                    <a:pt x="901" y="136"/>
                  </a:lnTo>
                  <a:lnTo>
                    <a:pt x="982" y="122"/>
                  </a:lnTo>
                  <a:lnTo>
                    <a:pt x="1065" y="81"/>
                  </a:lnTo>
                  <a:lnTo>
                    <a:pt x="1024" y="54"/>
                  </a:lnTo>
                  <a:lnTo>
                    <a:pt x="982" y="41"/>
                  </a:lnTo>
                  <a:lnTo>
                    <a:pt x="914" y="13"/>
                  </a:lnTo>
                  <a:close/>
                </a:path>
              </a:pathLst>
            </a:custGeom>
            <a:solidFill>
              <a:srgbClr val="0E0D0D"/>
            </a:solidFill>
            <a:ln w="9525">
              <a:noFill/>
              <a:round/>
              <a:headEnd/>
              <a:tailEnd/>
            </a:ln>
          </p:spPr>
          <p:txBody>
            <a:bodyPr/>
            <a:lstStyle/>
            <a:p>
              <a:endParaRPr lang="en-US"/>
            </a:p>
          </p:txBody>
        </p:sp>
        <p:sp>
          <p:nvSpPr>
            <p:cNvPr id="23676" name="Freeform 123"/>
            <p:cNvSpPr>
              <a:spLocks/>
            </p:cNvSpPr>
            <p:nvPr/>
          </p:nvSpPr>
          <p:spPr bwMode="auto">
            <a:xfrm>
              <a:off x="864" y="3638"/>
              <a:ext cx="355" cy="45"/>
            </a:xfrm>
            <a:custGeom>
              <a:avLst/>
              <a:gdLst>
                <a:gd name="T0" fmla="*/ 0 w 1065"/>
                <a:gd name="T1" fmla="*/ 0 h 136"/>
                <a:gd name="T2" fmla="*/ 0 w 1065"/>
                <a:gd name="T3" fmla="*/ 0 h 136"/>
                <a:gd name="T4" fmla="*/ 0 w 1065"/>
                <a:gd name="T5" fmla="*/ 0 h 136"/>
                <a:gd name="T6" fmla="*/ 0 w 1065"/>
                <a:gd name="T7" fmla="*/ 0 h 136"/>
                <a:gd name="T8" fmla="*/ 0 w 1065"/>
                <a:gd name="T9" fmla="*/ 0 h 136"/>
                <a:gd name="T10" fmla="*/ 0 w 1065"/>
                <a:gd name="T11" fmla="*/ 0 h 136"/>
                <a:gd name="T12" fmla="*/ 0 w 1065"/>
                <a:gd name="T13" fmla="*/ 0 h 136"/>
                <a:gd name="T14" fmla="*/ 0 w 1065"/>
                <a:gd name="T15" fmla="*/ 0 h 136"/>
                <a:gd name="T16" fmla="*/ 0 w 1065"/>
                <a:gd name="T17" fmla="*/ 0 h 136"/>
                <a:gd name="T18" fmla="*/ 0 w 1065"/>
                <a:gd name="T19" fmla="*/ 0 h 136"/>
                <a:gd name="T20" fmla="*/ 0 w 1065"/>
                <a:gd name="T21" fmla="*/ 0 h 136"/>
                <a:gd name="T22" fmla="*/ 0 w 1065"/>
                <a:gd name="T23" fmla="*/ 0 h 136"/>
                <a:gd name="T24" fmla="*/ 0 w 1065"/>
                <a:gd name="T25" fmla="*/ 0 h 136"/>
                <a:gd name="T26" fmla="*/ 0 w 1065"/>
                <a:gd name="T27" fmla="*/ 0 h 136"/>
                <a:gd name="T28" fmla="*/ 0 w 1065"/>
                <a:gd name="T29" fmla="*/ 0 h 136"/>
                <a:gd name="T30" fmla="*/ 0 w 1065"/>
                <a:gd name="T31" fmla="*/ 0 h 136"/>
                <a:gd name="T32" fmla="*/ 0 w 1065"/>
                <a:gd name="T33" fmla="*/ 0 h 136"/>
                <a:gd name="T34" fmla="*/ 0 w 1065"/>
                <a:gd name="T35" fmla="*/ 0 h 136"/>
                <a:gd name="T36" fmla="*/ 0 w 1065"/>
                <a:gd name="T37" fmla="*/ 0 h 136"/>
                <a:gd name="T38" fmla="*/ 0 w 1065"/>
                <a:gd name="T39" fmla="*/ 0 h 136"/>
                <a:gd name="T40" fmla="*/ 0 w 1065"/>
                <a:gd name="T41" fmla="*/ 0 h 136"/>
                <a:gd name="T42" fmla="*/ 0 w 1065"/>
                <a:gd name="T43" fmla="*/ 0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5"/>
                <a:gd name="T67" fmla="*/ 0 h 136"/>
                <a:gd name="T68" fmla="*/ 1065 w 1065"/>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5" h="136">
                  <a:moveTo>
                    <a:pt x="914" y="13"/>
                  </a:moveTo>
                  <a:lnTo>
                    <a:pt x="791" y="0"/>
                  </a:lnTo>
                  <a:lnTo>
                    <a:pt x="723" y="0"/>
                  </a:lnTo>
                  <a:lnTo>
                    <a:pt x="587" y="13"/>
                  </a:lnTo>
                  <a:lnTo>
                    <a:pt x="506" y="13"/>
                  </a:lnTo>
                  <a:lnTo>
                    <a:pt x="0" y="13"/>
                  </a:lnTo>
                  <a:lnTo>
                    <a:pt x="68" y="109"/>
                  </a:lnTo>
                  <a:lnTo>
                    <a:pt x="96" y="109"/>
                  </a:lnTo>
                  <a:lnTo>
                    <a:pt x="164" y="96"/>
                  </a:lnTo>
                  <a:lnTo>
                    <a:pt x="259" y="96"/>
                  </a:lnTo>
                  <a:lnTo>
                    <a:pt x="327" y="96"/>
                  </a:lnTo>
                  <a:lnTo>
                    <a:pt x="451" y="96"/>
                  </a:lnTo>
                  <a:lnTo>
                    <a:pt x="559" y="109"/>
                  </a:lnTo>
                  <a:lnTo>
                    <a:pt x="601" y="96"/>
                  </a:lnTo>
                  <a:lnTo>
                    <a:pt x="723" y="96"/>
                  </a:lnTo>
                  <a:lnTo>
                    <a:pt x="805" y="122"/>
                  </a:lnTo>
                  <a:lnTo>
                    <a:pt x="901" y="136"/>
                  </a:lnTo>
                  <a:lnTo>
                    <a:pt x="982" y="122"/>
                  </a:lnTo>
                  <a:lnTo>
                    <a:pt x="1065" y="81"/>
                  </a:lnTo>
                  <a:lnTo>
                    <a:pt x="1024" y="54"/>
                  </a:lnTo>
                  <a:lnTo>
                    <a:pt x="982" y="41"/>
                  </a:lnTo>
                  <a:lnTo>
                    <a:pt x="914" y="13"/>
                  </a:lnTo>
                </a:path>
              </a:pathLst>
            </a:custGeom>
            <a:noFill/>
            <a:ln w="0">
              <a:solidFill>
                <a:srgbClr val="000000"/>
              </a:solidFill>
              <a:round/>
              <a:headEnd/>
              <a:tailEnd/>
            </a:ln>
          </p:spPr>
          <p:txBody>
            <a:bodyPr/>
            <a:lstStyle/>
            <a:p>
              <a:endParaRPr lang="en-US"/>
            </a:p>
          </p:txBody>
        </p:sp>
        <p:sp>
          <p:nvSpPr>
            <p:cNvPr id="23677" name="Freeform 124"/>
            <p:cNvSpPr>
              <a:spLocks/>
            </p:cNvSpPr>
            <p:nvPr/>
          </p:nvSpPr>
          <p:spPr bwMode="auto">
            <a:xfrm>
              <a:off x="864" y="3638"/>
              <a:ext cx="355" cy="45"/>
            </a:xfrm>
            <a:custGeom>
              <a:avLst/>
              <a:gdLst>
                <a:gd name="T0" fmla="*/ 0 w 1065"/>
                <a:gd name="T1" fmla="*/ 0 h 136"/>
                <a:gd name="T2" fmla="*/ 0 w 1065"/>
                <a:gd name="T3" fmla="*/ 0 h 136"/>
                <a:gd name="T4" fmla="*/ 0 w 1065"/>
                <a:gd name="T5" fmla="*/ 0 h 136"/>
                <a:gd name="T6" fmla="*/ 0 w 1065"/>
                <a:gd name="T7" fmla="*/ 0 h 136"/>
                <a:gd name="T8" fmla="*/ 0 w 1065"/>
                <a:gd name="T9" fmla="*/ 0 h 136"/>
                <a:gd name="T10" fmla="*/ 0 w 1065"/>
                <a:gd name="T11" fmla="*/ 0 h 136"/>
                <a:gd name="T12" fmla="*/ 0 w 1065"/>
                <a:gd name="T13" fmla="*/ 0 h 136"/>
                <a:gd name="T14" fmla="*/ 0 w 1065"/>
                <a:gd name="T15" fmla="*/ 0 h 136"/>
                <a:gd name="T16" fmla="*/ 0 w 1065"/>
                <a:gd name="T17" fmla="*/ 0 h 136"/>
                <a:gd name="T18" fmla="*/ 0 w 1065"/>
                <a:gd name="T19" fmla="*/ 0 h 136"/>
                <a:gd name="T20" fmla="*/ 0 w 1065"/>
                <a:gd name="T21" fmla="*/ 0 h 136"/>
                <a:gd name="T22" fmla="*/ 0 w 1065"/>
                <a:gd name="T23" fmla="*/ 0 h 136"/>
                <a:gd name="T24" fmla="*/ 0 w 1065"/>
                <a:gd name="T25" fmla="*/ 0 h 136"/>
                <a:gd name="T26" fmla="*/ 0 w 1065"/>
                <a:gd name="T27" fmla="*/ 0 h 136"/>
                <a:gd name="T28" fmla="*/ 0 w 1065"/>
                <a:gd name="T29" fmla="*/ 0 h 136"/>
                <a:gd name="T30" fmla="*/ 0 w 1065"/>
                <a:gd name="T31" fmla="*/ 0 h 136"/>
                <a:gd name="T32" fmla="*/ 0 w 1065"/>
                <a:gd name="T33" fmla="*/ 0 h 136"/>
                <a:gd name="T34" fmla="*/ 0 w 1065"/>
                <a:gd name="T35" fmla="*/ 0 h 136"/>
                <a:gd name="T36" fmla="*/ 0 w 1065"/>
                <a:gd name="T37" fmla="*/ 0 h 136"/>
                <a:gd name="T38" fmla="*/ 0 w 1065"/>
                <a:gd name="T39" fmla="*/ 0 h 136"/>
                <a:gd name="T40" fmla="*/ 0 w 1065"/>
                <a:gd name="T41" fmla="*/ 0 h 136"/>
                <a:gd name="T42" fmla="*/ 0 w 1065"/>
                <a:gd name="T43" fmla="*/ 0 h 1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65"/>
                <a:gd name="T67" fmla="*/ 0 h 136"/>
                <a:gd name="T68" fmla="*/ 1065 w 1065"/>
                <a:gd name="T69" fmla="*/ 136 h 1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65" h="136">
                  <a:moveTo>
                    <a:pt x="914" y="13"/>
                  </a:moveTo>
                  <a:lnTo>
                    <a:pt x="791" y="0"/>
                  </a:lnTo>
                  <a:lnTo>
                    <a:pt x="723" y="0"/>
                  </a:lnTo>
                  <a:lnTo>
                    <a:pt x="587" y="13"/>
                  </a:lnTo>
                  <a:lnTo>
                    <a:pt x="506" y="13"/>
                  </a:lnTo>
                  <a:lnTo>
                    <a:pt x="0" y="13"/>
                  </a:lnTo>
                  <a:lnTo>
                    <a:pt x="68" y="109"/>
                  </a:lnTo>
                  <a:lnTo>
                    <a:pt x="96" y="109"/>
                  </a:lnTo>
                  <a:lnTo>
                    <a:pt x="164" y="96"/>
                  </a:lnTo>
                  <a:lnTo>
                    <a:pt x="259" y="96"/>
                  </a:lnTo>
                  <a:lnTo>
                    <a:pt x="327" y="96"/>
                  </a:lnTo>
                  <a:lnTo>
                    <a:pt x="451" y="96"/>
                  </a:lnTo>
                  <a:lnTo>
                    <a:pt x="559" y="109"/>
                  </a:lnTo>
                  <a:lnTo>
                    <a:pt x="601" y="96"/>
                  </a:lnTo>
                  <a:lnTo>
                    <a:pt x="723" y="96"/>
                  </a:lnTo>
                  <a:lnTo>
                    <a:pt x="805" y="122"/>
                  </a:lnTo>
                  <a:lnTo>
                    <a:pt x="901" y="136"/>
                  </a:lnTo>
                  <a:lnTo>
                    <a:pt x="982" y="122"/>
                  </a:lnTo>
                  <a:lnTo>
                    <a:pt x="1065" y="81"/>
                  </a:lnTo>
                  <a:lnTo>
                    <a:pt x="1024" y="54"/>
                  </a:lnTo>
                  <a:lnTo>
                    <a:pt x="982" y="41"/>
                  </a:lnTo>
                  <a:lnTo>
                    <a:pt x="914" y="13"/>
                  </a:lnTo>
                </a:path>
              </a:pathLst>
            </a:custGeom>
            <a:noFill/>
            <a:ln w="0">
              <a:solidFill>
                <a:srgbClr val="000000"/>
              </a:solidFill>
              <a:round/>
              <a:headEnd/>
              <a:tailEnd/>
            </a:ln>
          </p:spPr>
          <p:txBody>
            <a:bodyPr/>
            <a:lstStyle/>
            <a:p>
              <a:endParaRPr lang="en-US"/>
            </a:p>
          </p:txBody>
        </p:sp>
        <p:sp>
          <p:nvSpPr>
            <p:cNvPr id="23678" name="Freeform 125"/>
            <p:cNvSpPr>
              <a:spLocks/>
            </p:cNvSpPr>
            <p:nvPr/>
          </p:nvSpPr>
          <p:spPr bwMode="auto">
            <a:xfrm>
              <a:off x="2596" y="3070"/>
              <a:ext cx="291" cy="568"/>
            </a:xfrm>
            <a:custGeom>
              <a:avLst/>
              <a:gdLst>
                <a:gd name="T0" fmla="*/ 0 w 873"/>
                <a:gd name="T1" fmla="*/ 0 h 1703"/>
                <a:gd name="T2" fmla="*/ 0 w 873"/>
                <a:gd name="T3" fmla="*/ 0 h 1703"/>
                <a:gd name="T4" fmla="*/ 0 w 873"/>
                <a:gd name="T5" fmla="*/ 0 h 1703"/>
                <a:gd name="T6" fmla="*/ 0 w 873"/>
                <a:gd name="T7" fmla="*/ 0 h 1703"/>
                <a:gd name="T8" fmla="*/ 0 w 873"/>
                <a:gd name="T9" fmla="*/ 0 h 1703"/>
                <a:gd name="T10" fmla="*/ 0 w 873"/>
                <a:gd name="T11" fmla="*/ 0 h 1703"/>
                <a:gd name="T12" fmla="*/ 0 w 873"/>
                <a:gd name="T13" fmla="*/ 0 h 1703"/>
                <a:gd name="T14" fmla="*/ 0 w 873"/>
                <a:gd name="T15" fmla="*/ 0 h 1703"/>
                <a:gd name="T16" fmla="*/ 0 w 873"/>
                <a:gd name="T17" fmla="*/ 0 h 1703"/>
                <a:gd name="T18" fmla="*/ 0 w 873"/>
                <a:gd name="T19" fmla="*/ 0 h 1703"/>
                <a:gd name="T20" fmla="*/ 0 w 873"/>
                <a:gd name="T21" fmla="*/ 0 h 1703"/>
                <a:gd name="T22" fmla="*/ 0 w 873"/>
                <a:gd name="T23" fmla="*/ 0 h 1703"/>
                <a:gd name="T24" fmla="*/ 0 w 873"/>
                <a:gd name="T25" fmla="*/ 0 h 1703"/>
                <a:gd name="T26" fmla="*/ 0 w 873"/>
                <a:gd name="T27" fmla="*/ 0 h 1703"/>
                <a:gd name="T28" fmla="*/ 0 w 873"/>
                <a:gd name="T29" fmla="*/ 0 h 1703"/>
                <a:gd name="T30" fmla="*/ 0 w 873"/>
                <a:gd name="T31" fmla="*/ 0 h 1703"/>
                <a:gd name="T32" fmla="*/ 0 w 873"/>
                <a:gd name="T33" fmla="*/ 0 h 1703"/>
                <a:gd name="T34" fmla="*/ 0 w 873"/>
                <a:gd name="T35" fmla="*/ 0 h 1703"/>
                <a:gd name="T36" fmla="*/ 0 w 873"/>
                <a:gd name="T37" fmla="*/ 0 h 1703"/>
                <a:gd name="T38" fmla="*/ 0 w 873"/>
                <a:gd name="T39" fmla="*/ 0 h 1703"/>
                <a:gd name="T40" fmla="*/ 0 w 873"/>
                <a:gd name="T41" fmla="*/ 0 h 1703"/>
                <a:gd name="T42" fmla="*/ 0 w 873"/>
                <a:gd name="T43" fmla="*/ 0 h 1703"/>
                <a:gd name="T44" fmla="*/ 0 w 873"/>
                <a:gd name="T45" fmla="*/ 0 h 1703"/>
                <a:gd name="T46" fmla="*/ 0 w 873"/>
                <a:gd name="T47" fmla="*/ 0 h 1703"/>
                <a:gd name="T48" fmla="*/ 0 w 873"/>
                <a:gd name="T49" fmla="*/ 0 h 1703"/>
                <a:gd name="T50" fmla="*/ 0 w 873"/>
                <a:gd name="T51" fmla="*/ 0 h 1703"/>
                <a:gd name="T52" fmla="*/ 0 w 873"/>
                <a:gd name="T53" fmla="*/ 0 h 1703"/>
                <a:gd name="T54" fmla="*/ 0 w 873"/>
                <a:gd name="T55" fmla="*/ 0 h 1703"/>
                <a:gd name="T56" fmla="*/ 0 w 873"/>
                <a:gd name="T57" fmla="*/ 0 h 1703"/>
                <a:gd name="T58" fmla="*/ 0 w 873"/>
                <a:gd name="T59" fmla="*/ 0 h 1703"/>
                <a:gd name="T60" fmla="*/ 0 w 873"/>
                <a:gd name="T61" fmla="*/ 0 h 1703"/>
                <a:gd name="T62" fmla="*/ 0 w 873"/>
                <a:gd name="T63" fmla="*/ 0 h 1703"/>
                <a:gd name="T64" fmla="*/ 0 w 873"/>
                <a:gd name="T65" fmla="*/ 0 h 1703"/>
                <a:gd name="T66" fmla="*/ 0 w 873"/>
                <a:gd name="T67" fmla="*/ 0 h 1703"/>
                <a:gd name="T68" fmla="*/ 0 w 873"/>
                <a:gd name="T69" fmla="*/ 0 h 1703"/>
                <a:gd name="T70" fmla="*/ 0 w 873"/>
                <a:gd name="T71" fmla="*/ 0 h 1703"/>
                <a:gd name="T72" fmla="*/ 0 w 873"/>
                <a:gd name="T73" fmla="*/ 0 h 1703"/>
                <a:gd name="T74" fmla="*/ 0 w 873"/>
                <a:gd name="T75" fmla="*/ 0 h 1703"/>
                <a:gd name="T76" fmla="*/ 0 w 873"/>
                <a:gd name="T77" fmla="*/ 0 h 1703"/>
                <a:gd name="T78" fmla="*/ 0 w 873"/>
                <a:gd name="T79" fmla="*/ 0 h 1703"/>
                <a:gd name="T80" fmla="*/ 0 w 873"/>
                <a:gd name="T81" fmla="*/ 0 h 1703"/>
                <a:gd name="T82" fmla="*/ 0 w 873"/>
                <a:gd name="T83" fmla="*/ 0 h 1703"/>
                <a:gd name="T84" fmla="*/ 0 w 873"/>
                <a:gd name="T85" fmla="*/ 0 h 1703"/>
                <a:gd name="T86" fmla="*/ 0 w 873"/>
                <a:gd name="T87" fmla="*/ 0 h 1703"/>
                <a:gd name="T88" fmla="*/ 0 w 873"/>
                <a:gd name="T89" fmla="*/ 0 h 1703"/>
                <a:gd name="T90" fmla="*/ 0 w 873"/>
                <a:gd name="T91" fmla="*/ 0 h 1703"/>
                <a:gd name="T92" fmla="*/ 0 w 873"/>
                <a:gd name="T93" fmla="*/ 0 h 1703"/>
                <a:gd name="T94" fmla="*/ 0 w 873"/>
                <a:gd name="T95" fmla="*/ 0 h 1703"/>
                <a:gd name="T96" fmla="*/ 0 w 873"/>
                <a:gd name="T97" fmla="*/ 0 h 1703"/>
                <a:gd name="T98" fmla="*/ 0 w 873"/>
                <a:gd name="T99" fmla="*/ 0 h 17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3"/>
                <a:gd name="T151" fmla="*/ 0 h 1703"/>
                <a:gd name="T152" fmla="*/ 873 w 873"/>
                <a:gd name="T153" fmla="*/ 1703 h 17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3" h="1703">
                  <a:moveTo>
                    <a:pt x="55" y="0"/>
                  </a:moveTo>
                  <a:lnTo>
                    <a:pt x="176" y="54"/>
                  </a:lnTo>
                  <a:lnTo>
                    <a:pt x="259" y="81"/>
                  </a:lnTo>
                  <a:lnTo>
                    <a:pt x="327" y="122"/>
                  </a:lnTo>
                  <a:lnTo>
                    <a:pt x="382" y="177"/>
                  </a:lnTo>
                  <a:lnTo>
                    <a:pt x="423" y="217"/>
                  </a:lnTo>
                  <a:lnTo>
                    <a:pt x="478" y="259"/>
                  </a:lnTo>
                  <a:lnTo>
                    <a:pt x="518" y="313"/>
                  </a:lnTo>
                  <a:lnTo>
                    <a:pt x="586" y="408"/>
                  </a:lnTo>
                  <a:lnTo>
                    <a:pt x="627" y="449"/>
                  </a:lnTo>
                  <a:lnTo>
                    <a:pt x="654" y="531"/>
                  </a:lnTo>
                  <a:lnTo>
                    <a:pt x="682" y="598"/>
                  </a:lnTo>
                  <a:lnTo>
                    <a:pt x="695" y="666"/>
                  </a:lnTo>
                  <a:lnTo>
                    <a:pt x="709" y="734"/>
                  </a:lnTo>
                  <a:lnTo>
                    <a:pt x="737" y="843"/>
                  </a:lnTo>
                  <a:lnTo>
                    <a:pt x="750" y="898"/>
                  </a:lnTo>
                  <a:lnTo>
                    <a:pt x="763" y="994"/>
                  </a:lnTo>
                  <a:lnTo>
                    <a:pt x="777" y="1062"/>
                  </a:lnTo>
                  <a:lnTo>
                    <a:pt x="791" y="1157"/>
                  </a:lnTo>
                  <a:lnTo>
                    <a:pt x="818" y="1240"/>
                  </a:lnTo>
                  <a:lnTo>
                    <a:pt x="818" y="1321"/>
                  </a:lnTo>
                  <a:lnTo>
                    <a:pt x="831" y="1389"/>
                  </a:lnTo>
                  <a:lnTo>
                    <a:pt x="846" y="1580"/>
                  </a:lnTo>
                  <a:lnTo>
                    <a:pt x="873" y="1703"/>
                  </a:lnTo>
                  <a:lnTo>
                    <a:pt x="737" y="1689"/>
                  </a:lnTo>
                  <a:lnTo>
                    <a:pt x="737" y="1608"/>
                  </a:lnTo>
                  <a:lnTo>
                    <a:pt x="737" y="1540"/>
                  </a:lnTo>
                  <a:lnTo>
                    <a:pt x="722" y="1430"/>
                  </a:lnTo>
                  <a:lnTo>
                    <a:pt x="709" y="1334"/>
                  </a:lnTo>
                  <a:lnTo>
                    <a:pt x="695" y="1240"/>
                  </a:lnTo>
                  <a:lnTo>
                    <a:pt x="695" y="1157"/>
                  </a:lnTo>
                  <a:lnTo>
                    <a:pt x="682" y="1076"/>
                  </a:lnTo>
                  <a:lnTo>
                    <a:pt x="667" y="980"/>
                  </a:lnTo>
                  <a:lnTo>
                    <a:pt x="654" y="885"/>
                  </a:lnTo>
                  <a:lnTo>
                    <a:pt x="641" y="830"/>
                  </a:lnTo>
                  <a:lnTo>
                    <a:pt x="614" y="694"/>
                  </a:lnTo>
                  <a:lnTo>
                    <a:pt x="599" y="626"/>
                  </a:lnTo>
                  <a:lnTo>
                    <a:pt x="573" y="572"/>
                  </a:lnTo>
                  <a:lnTo>
                    <a:pt x="546" y="504"/>
                  </a:lnTo>
                  <a:lnTo>
                    <a:pt x="518" y="449"/>
                  </a:lnTo>
                  <a:lnTo>
                    <a:pt x="450" y="353"/>
                  </a:lnTo>
                  <a:lnTo>
                    <a:pt x="382" y="272"/>
                  </a:lnTo>
                  <a:lnTo>
                    <a:pt x="314" y="217"/>
                  </a:lnTo>
                  <a:lnTo>
                    <a:pt x="246" y="163"/>
                  </a:lnTo>
                  <a:lnTo>
                    <a:pt x="163" y="122"/>
                  </a:lnTo>
                  <a:lnTo>
                    <a:pt x="82" y="95"/>
                  </a:lnTo>
                  <a:lnTo>
                    <a:pt x="40" y="68"/>
                  </a:lnTo>
                  <a:lnTo>
                    <a:pt x="13" y="81"/>
                  </a:lnTo>
                  <a:lnTo>
                    <a:pt x="0" y="81"/>
                  </a:lnTo>
                  <a:lnTo>
                    <a:pt x="55" y="0"/>
                  </a:lnTo>
                  <a:close/>
                </a:path>
              </a:pathLst>
            </a:custGeom>
            <a:solidFill>
              <a:srgbClr val="0E0D0D"/>
            </a:solidFill>
            <a:ln w="9525">
              <a:noFill/>
              <a:round/>
              <a:headEnd/>
              <a:tailEnd/>
            </a:ln>
          </p:spPr>
          <p:txBody>
            <a:bodyPr/>
            <a:lstStyle/>
            <a:p>
              <a:endParaRPr lang="en-US"/>
            </a:p>
          </p:txBody>
        </p:sp>
        <p:sp>
          <p:nvSpPr>
            <p:cNvPr id="23679" name="Freeform 126"/>
            <p:cNvSpPr>
              <a:spLocks/>
            </p:cNvSpPr>
            <p:nvPr/>
          </p:nvSpPr>
          <p:spPr bwMode="auto">
            <a:xfrm>
              <a:off x="2596" y="3070"/>
              <a:ext cx="291" cy="568"/>
            </a:xfrm>
            <a:custGeom>
              <a:avLst/>
              <a:gdLst>
                <a:gd name="T0" fmla="*/ 0 w 873"/>
                <a:gd name="T1" fmla="*/ 0 h 1703"/>
                <a:gd name="T2" fmla="*/ 0 w 873"/>
                <a:gd name="T3" fmla="*/ 0 h 1703"/>
                <a:gd name="T4" fmla="*/ 0 w 873"/>
                <a:gd name="T5" fmla="*/ 0 h 1703"/>
                <a:gd name="T6" fmla="*/ 0 w 873"/>
                <a:gd name="T7" fmla="*/ 0 h 1703"/>
                <a:gd name="T8" fmla="*/ 0 w 873"/>
                <a:gd name="T9" fmla="*/ 0 h 1703"/>
                <a:gd name="T10" fmla="*/ 0 w 873"/>
                <a:gd name="T11" fmla="*/ 0 h 1703"/>
                <a:gd name="T12" fmla="*/ 0 w 873"/>
                <a:gd name="T13" fmla="*/ 0 h 1703"/>
                <a:gd name="T14" fmla="*/ 0 w 873"/>
                <a:gd name="T15" fmla="*/ 0 h 1703"/>
                <a:gd name="T16" fmla="*/ 0 w 873"/>
                <a:gd name="T17" fmla="*/ 0 h 1703"/>
                <a:gd name="T18" fmla="*/ 0 w 873"/>
                <a:gd name="T19" fmla="*/ 0 h 1703"/>
                <a:gd name="T20" fmla="*/ 0 w 873"/>
                <a:gd name="T21" fmla="*/ 0 h 1703"/>
                <a:gd name="T22" fmla="*/ 0 w 873"/>
                <a:gd name="T23" fmla="*/ 0 h 1703"/>
                <a:gd name="T24" fmla="*/ 0 w 873"/>
                <a:gd name="T25" fmla="*/ 0 h 1703"/>
                <a:gd name="T26" fmla="*/ 0 w 873"/>
                <a:gd name="T27" fmla="*/ 0 h 1703"/>
                <a:gd name="T28" fmla="*/ 0 w 873"/>
                <a:gd name="T29" fmla="*/ 0 h 1703"/>
                <a:gd name="T30" fmla="*/ 0 w 873"/>
                <a:gd name="T31" fmla="*/ 0 h 1703"/>
                <a:gd name="T32" fmla="*/ 0 w 873"/>
                <a:gd name="T33" fmla="*/ 0 h 1703"/>
                <a:gd name="T34" fmla="*/ 0 w 873"/>
                <a:gd name="T35" fmla="*/ 0 h 1703"/>
                <a:gd name="T36" fmla="*/ 0 w 873"/>
                <a:gd name="T37" fmla="*/ 0 h 1703"/>
                <a:gd name="T38" fmla="*/ 0 w 873"/>
                <a:gd name="T39" fmla="*/ 0 h 1703"/>
                <a:gd name="T40" fmla="*/ 0 w 873"/>
                <a:gd name="T41" fmla="*/ 0 h 1703"/>
                <a:gd name="T42" fmla="*/ 0 w 873"/>
                <a:gd name="T43" fmla="*/ 0 h 1703"/>
                <a:gd name="T44" fmla="*/ 0 w 873"/>
                <a:gd name="T45" fmla="*/ 0 h 1703"/>
                <a:gd name="T46" fmla="*/ 0 w 873"/>
                <a:gd name="T47" fmla="*/ 0 h 1703"/>
                <a:gd name="T48" fmla="*/ 0 w 873"/>
                <a:gd name="T49" fmla="*/ 0 h 1703"/>
                <a:gd name="T50" fmla="*/ 0 w 873"/>
                <a:gd name="T51" fmla="*/ 0 h 1703"/>
                <a:gd name="T52" fmla="*/ 0 w 873"/>
                <a:gd name="T53" fmla="*/ 0 h 1703"/>
                <a:gd name="T54" fmla="*/ 0 w 873"/>
                <a:gd name="T55" fmla="*/ 0 h 1703"/>
                <a:gd name="T56" fmla="*/ 0 w 873"/>
                <a:gd name="T57" fmla="*/ 0 h 1703"/>
                <a:gd name="T58" fmla="*/ 0 w 873"/>
                <a:gd name="T59" fmla="*/ 0 h 1703"/>
                <a:gd name="T60" fmla="*/ 0 w 873"/>
                <a:gd name="T61" fmla="*/ 0 h 1703"/>
                <a:gd name="T62" fmla="*/ 0 w 873"/>
                <a:gd name="T63" fmla="*/ 0 h 1703"/>
                <a:gd name="T64" fmla="*/ 0 w 873"/>
                <a:gd name="T65" fmla="*/ 0 h 1703"/>
                <a:gd name="T66" fmla="*/ 0 w 873"/>
                <a:gd name="T67" fmla="*/ 0 h 1703"/>
                <a:gd name="T68" fmla="*/ 0 w 873"/>
                <a:gd name="T69" fmla="*/ 0 h 1703"/>
                <a:gd name="T70" fmla="*/ 0 w 873"/>
                <a:gd name="T71" fmla="*/ 0 h 1703"/>
                <a:gd name="T72" fmla="*/ 0 w 873"/>
                <a:gd name="T73" fmla="*/ 0 h 1703"/>
                <a:gd name="T74" fmla="*/ 0 w 873"/>
                <a:gd name="T75" fmla="*/ 0 h 1703"/>
                <a:gd name="T76" fmla="*/ 0 w 873"/>
                <a:gd name="T77" fmla="*/ 0 h 1703"/>
                <a:gd name="T78" fmla="*/ 0 w 873"/>
                <a:gd name="T79" fmla="*/ 0 h 1703"/>
                <a:gd name="T80" fmla="*/ 0 w 873"/>
                <a:gd name="T81" fmla="*/ 0 h 1703"/>
                <a:gd name="T82" fmla="*/ 0 w 873"/>
                <a:gd name="T83" fmla="*/ 0 h 1703"/>
                <a:gd name="T84" fmla="*/ 0 w 873"/>
                <a:gd name="T85" fmla="*/ 0 h 1703"/>
                <a:gd name="T86" fmla="*/ 0 w 873"/>
                <a:gd name="T87" fmla="*/ 0 h 1703"/>
                <a:gd name="T88" fmla="*/ 0 w 873"/>
                <a:gd name="T89" fmla="*/ 0 h 1703"/>
                <a:gd name="T90" fmla="*/ 0 w 873"/>
                <a:gd name="T91" fmla="*/ 0 h 1703"/>
                <a:gd name="T92" fmla="*/ 0 w 873"/>
                <a:gd name="T93" fmla="*/ 0 h 1703"/>
                <a:gd name="T94" fmla="*/ 0 w 873"/>
                <a:gd name="T95" fmla="*/ 0 h 1703"/>
                <a:gd name="T96" fmla="*/ 0 w 873"/>
                <a:gd name="T97" fmla="*/ 0 h 1703"/>
                <a:gd name="T98" fmla="*/ 0 w 873"/>
                <a:gd name="T99" fmla="*/ 0 h 17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3"/>
                <a:gd name="T151" fmla="*/ 0 h 1703"/>
                <a:gd name="T152" fmla="*/ 873 w 873"/>
                <a:gd name="T153" fmla="*/ 1703 h 17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3" h="1703">
                  <a:moveTo>
                    <a:pt x="55" y="0"/>
                  </a:moveTo>
                  <a:lnTo>
                    <a:pt x="176" y="54"/>
                  </a:lnTo>
                  <a:lnTo>
                    <a:pt x="259" y="81"/>
                  </a:lnTo>
                  <a:lnTo>
                    <a:pt x="327" y="122"/>
                  </a:lnTo>
                  <a:lnTo>
                    <a:pt x="382" y="177"/>
                  </a:lnTo>
                  <a:lnTo>
                    <a:pt x="423" y="217"/>
                  </a:lnTo>
                  <a:lnTo>
                    <a:pt x="478" y="259"/>
                  </a:lnTo>
                  <a:lnTo>
                    <a:pt x="518" y="313"/>
                  </a:lnTo>
                  <a:lnTo>
                    <a:pt x="586" y="408"/>
                  </a:lnTo>
                  <a:lnTo>
                    <a:pt x="627" y="449"/>
                  </a:lnTo>
                  <a:lnTo>
                    <a:pt x="654" y="531"/>
                  </a:lnTo>
                  <a:lnTo>
                    <a:pt x="682" y="598"/>
                  </a:lnTo>
                  <a:lnTo>
                    <a:pt x="695" y="666"/>
                  </a:lnTo>
                  <a:lnTo>
                    <a:pt x="709" y="734"/>
                  </a:lnTo>
                  <a:lnTo>
                    <a:pt x="737" y="843"/>
                  </a:lnTo>
                  <a:lnTo>
                    <a:pt x="750" y="898"/>
                  </a:lnTo>
                  <a:lnTo>
                    <a:pt x="763" y="994"/>
                  </a:lnTo>
                  <a:lnTo>
                    <a:pt x="777" y="1062"/>
                  </a:lnTo>
                  <a:lnTo>
                    <a:pt x="791" y="1157"/>
                  </a:lnTo>
                  <a:lnTo>
                    <a:pt x="818" y="1240"/>
                  </a:lnTo>
                  <a:lnTo>
                    <a:pt x="818" y="1321"/>
                  </a:lnTo>
                  <a:lnTo>
                    <a:pt x="831" y="1389"/>
                  </a:lnTo>
                  <a:lnTo>
                    <a:pt x="846" y="1580"/>
                  </a:lnTo>
                  <a:lnTo>
                    <a:pt x="873" y="1703"/>
                  </a:lnTo>
                  <a:lnTo>
                    <a:pt x="737" y="1689"/>
                  </a:lnTo>
                  <a:lnTo>
                    <a:pt x="737" y="1608"/>
                  </a:lnTo>
                  <a:lnTo>
                    <a:pt x="737" y="1540"/>
                  </a:lnTo>
                  <a:lnTo>
                    <a:pt x="722" y="1430"/>
                  </a:lnTo>
                  <a:lnTo>
                    <a:pt x="709" y="1334"/>
                  </a:lnTo>
                  <a:lnTo>
                    <a:pt x="695" y="1240"/>
                  </a:lnTo>
                  <a:lnTo>
                    <a:pt x="695" y="1157"/>
                  </a:lnTo>
                  <a:lnTo>
                    <a:pt x="682" y="1076"/>
                  </a:lnTo>
                  <a:lnTo>
                    <a:pt x="667" y="980"/>
                  </a:lnTo>
                  <a:lnTo>
                    <a:pt x="654" y="885"/>
                  </a:lnTo>
                  <a:lnTo>
                    <a:pt x="641" y="830"/>
                  </a:lnTo>
                  <a:lnTo>
                    <a:pt x="614" y="694"/>
                  </a:lnTo>
                  <a:lnTo>
                    <a:pt x="599" y="626"/>
                  </a:lnTo>
                  <a:lnTo>
                    <a:pt x="573" y="572"/>
                  </a:lnTo>
                  <a:lnTo>
                    <a:pt x="546" y="504"/>
                  </a:lnTo>
                  <a:lnTo>
                    <a:pt x="518" y="449"/>
                  </a:lnTo>
                  <a:lnTo>
                    <a:pt x="450" y="353"/>
                  </a:lnTo>
                  <a:lnTo>
                    <a:pt x="382" y="272"/>
                  </a:lnTo>
                  <a:lnTo>
                    <a:pt x="314" y="217"/>
                  </a:lnTo>
                  <a:lnTo>
                    <a:pt x="246" y="163"/>
                  </a:lnTo>
                  <a:lnTo>
                    <a:pt x="163" y="122"/>
                  </a:lnTo>
                  <a:lnTo>
                    <a:pt x="82" y="95"/>
                  </a:lnTo>
                  <a:lnTo>
                    <a:pt x="40" y="68"/>
                  </a:lnTo>
                  <a:lnTo>
                    <a:pt x="13" y="81"/>
                  </a:lnTo>
                  <a:lnTo>
                    <a:pt x="0" y="81"/>
                  </a:lnTo>
                  <a:lnTo>
                    <a:pt x="55" y="0"/>
                  </a:lnTo>
                </a:path>
              </a:pathLst>
            </a:custGeom>
            <a:noFill/>
            <a:ln w="0">
              <a:solidFill>
                <a:srgbClr val="000000"/>
              </a:solidFill>
              <a:round/>
              <a:headEnd/>
              <a:tailEnd/>
            </a:ln>
          </p:spPr>
          <p:txBody>
            <a:bodyPr/>
            <a:lstStyle/>
            <a:p>
              <a:endParaRPr lang="en-US"/>
            </a:p>
          </p:txBody>
        </p:sp>
        <p:sp>
          <p:nvSpPr>
            <p:cNvPr id="23680" name="Freeform 127"/>
            <p:cNvSpPr>
              <a:spLocks/>
            </p:cNvSpPr>
            <p:nvPr/>
          </p:nvSpPr>
          <p:spPr bwMode="auto">
            <a:xfrm>
              <a:off x="2596" y="3070"/>
              <a:ext cx="291" cy="568"/>
            </a:xfrm>
            <a:custGeom>
              <a:avLst/>
              <a:gdLst>
                <a:gd name="T0" fmla="*/ 0 w 873"/>
                <a:gd name="T1" fmla="*/ 0 h 1703"/>
                <a:gd name="T2" fmla="*/ 0 w 873"/>
                <a:gd name="T3" fmla="*/ 0 h 1703"/>
                <a:gd name="T4" fmla="*/ 0 w 873"/>
                <a:gd name="T5" fmla="*/ 0 h 1703"/>
                <a:gd name="T6" fmla="*/ 0 w 873"/>
                <a:gd name="T7" fmla="*/ 0 h 1703"/>
                <a:gd name="T8" fmla="*/ 0 w 873"/>
                <a:gd name="T9" fmla="*/ 0 h 1703"/>
                <a:gd name="T10" fmla="*/ 0 w 873"/>
                <a:gd name="T11" fmla="*/ 0 h 1703"/>
                <a:gd name="T12" fmla="*/ 0 w 873"/>
                <a:gd name="T13" fmla="*/ 0 h 1703"/>
                <a:gd name="T14" fmla="*/ 0 w 873"/>
                <a:gd name="T15" fmla="*/ 0 h 1703"/>
                <a:gd name="T16" fmla="*/ 0 w 873"/>
                <a:gd name="T17" fmla="*/ 0 h 1703"/>
                <a:gd name="T18" fmla="*/ 0 w 873"/>
                <a:gd name="T19" fmla="*/ 0 h 1703"/>
                <a:gd name="T20" fmla="*/ 0 w 873"/>
                <a:gd name="T21" fmla="*/ 0 h 1703"/>
                <a:gd name="T22" fmla="*/ 0 w 873"/>
                <a:gd name="T23" fmla="*/ 0 h 1703"/>
                <a:gd name="T24" fmla="*/ 0 w 873"/>
                <a:gd name="T25" fmla="*/ 0 h 1703"/>
                <a:gd name="T26" fmla="*/ 0 w 873"/>
                <a:gd name="T27" fmla="*/ 0 h 1703"/>
                <a:gd name="T28" fmla="*/ 0 w 873"/>
                <a:gd name="T29" fmla="*/ 0 h 1703"/>
                <a:gd name="T30" fmla="*/ 0 w 873"/>
                <a:gd name="T31" fmla="*/ 0 h 1703"/>
                <a:gd name="T32" fmla="*/ 0 w 873"/>
                <a:gd name="T33" fmla="*/ 0 h 1703"/>
                <a:gd name="T34" fmla="*/ 0 w 873"/>
                <a:gd name="T35" fmla="*/ 0 h 1703"/>
                <a:gd name="T36" fmla="*/ 0 w 873"/>
                <a:gd name="T37" fmla="*/ 0 h 1703"/>
                <a:gd name="T38" fmla="*/ 0 w 873"/>
                <a:gd name="T39" fmla="*/ 0 h 1703"/>
                <a:gd name="T40" fmla="*/ 0 w 873"/>
                <a:gd name="T41" fmla="*/ 0 h 1703"/>
                <a:gd name="T42" fmla="*/ 0 w 873"/>
                <a:gd name="T43" fmla="*/ 0 h 1703"/>
                <a:gd name="T44" fmla="*/ 0 w 873"/>
                <a:gd name="T45" fmla="*/ 0 h 1703"/>
                <a:gd name="T46" fmla="*/ 0 w 873"/>
                <a:gd name="T47" fmla="*/ 0 h 1703"/>
                <a:gd name="T48" fmla="*/ 0 w 873"/>
                <a:gd name="T49" fmla="*/ 0 h 1703"/>
                <a:gd name="T50" fmla="*/ 0 w 873"/>
                <a:gd name="T51" fmla="*/ 0 h 1703"/>
                <a:gd name="T52" fmla="*/ 0 w 873"/>
                <a:gd name="T53" fmla="*/ 0 h 1703"/>
                <a:gd name="T54" fmla="*/ 0 w 873"/>
                <a:gd name="T55" fmla="*/ 0 h 1703"/>
                <a:gd name="T56" fmla="*/ 0 w 873"/>
                <a:gd name="T57" fmla="*/ 0 h 1703"/>
                <a:gd name="T58" fmla="*/ 0 w 873"/>
                <a:gd name="T59" fmla="*/ 0 h 1703"/>
                <a:gd name="T60" fmla="*/ 0 w 873"/>
                <a:gd name="T61" fmla="*/ 0 h 1703"/>
                <a:gd name="T62" fmla="*/ 0 w 873"/>
                <a:gd name="T63" fmla="*/ 0 h 1703"/>
                <a:gd name="T64" fmla="*/ 0 w 873"/>
                <a:gd name="T65" fmla="*/ 0 h 1703"/>
                <a:gd name="T66" fmla="*/ 0 w 873"/>
                <a:gd name="T67" fmla="*/ 0 h 1703"/>
                <a:gd name="T68" fmla="*/ 0 w 873"/>
                <a:gd name="T69" fmla="*/ 0 h 1703"/>
                <a:gd name="T70" fmla="*/ 0 w 873"/>
                <a:gd name="T71" fmla="*/ 0 h 1703"/>
                <a:gd name="T72" fmla="*/ 0 w 873"/>
                <a:gd name="T73" fmla="*/ 0 h 1703"/>
                <a:gd name="T74" fmla="*/ 0 w 873"/>
                <a:gd name="T75" fmla="*/ 0 h 1703"/>
                <a:gd name="T76" fmla="*/ 0 w 873"/>
                <a:gd name="T77" fmla="*/ 0 h 1703"/>
                <a:gd name="T78" fmla="*/ 0 w 873"/>
                <a:gd name="T79" fmla="*/ 0 h 1703"/>
                <a:gd name="T80" fmla="*/ 0 w 873"/>
                <a:gd name="T81" fmla="*/ 0 h 1703"/>
                <a:gd name="T82" fmla="*/ 0 w 873"/>
                <a:gd name="T83" fmla="*/ 0 h 1703"/>
                <a:gd name="T84" fmla="*/ 0 w 873"/>
                <a:gd name="T85" fmla="*/ 0 h 1703"/>
                <a:gd name="T86" fmla="*/ 0 w 873"/>
                <a:gd name="T87" fmla="*/ 0 h 1703"/>
                <a:gd name="T88" fmla="*/ 0 w 873"/>
                <a:gd name="T89" fmla="*/ 0 h 1703"/>
                <a:gd name="T90" fmla="*/ 0 w 873"/>
                <a:gd name="T91" fmla="*/ 0 h 1703"/>
                <a:gd name="T92" fmla="*/ 0 w 873"/>
                <a:gd name="T93" fmla="*/ 0 h 1703"/>
                <a:gd name="T94" fmla="*/ 0 w 873"/>
                <a:gd name="T95" fmla="*/ 0 h 1703"/>
                <a:gd name="T96" fmla="*/ 0 w 873"/>
                <a:gd name="T97" fmla="*/ 0 h 1703"/>
                <a:gd name="T98" fmla="*/ 0 w 873"/>
                <a:gd name="T99" fmla="*/ 0 h 17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3"/>
                <a:gd name="T151" fmla="*/ 0 h 1703"/>
                <a:gd name="T152" fmla="*/ 873 w 873"/>
                <a:gd name="T153" fmla="*/ 1703 h 17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3" h="1703">
                  <a:moveTo>
                    <a:pt x="55" y="0"/>
                  </a:moveTo>
                  <a:lnTo>
                    <a:pt x="176" y="54"/>
                  </a:lnTo>
                  <a:lnTo>
                    <a:pt x="259" y="81"/>
                  </a:lnTo>
                  <a:lnTo>
                    <a:pt x="327" y="122"/>
                  </a:lnTo>
                  <a:lnTo>
                    <a:pt x="382" y="177"/>
                  </a:lnTo>
                  <a:lnTo>
                    <a:pt x="423" y="217"/>
                  </a:lnTo>
                  <a:lnTo>
                    <a:pt x="478" y="259"/>
                  </a:lnTo>
                  <a:lnTo>
                    <a:pt x="518" y="313"/>
                  </a:lnTo>
                  <a:lnTo>
                    <a:pt x="586" y="408"/>
                  </a:lnTo>
                  <a:lnTo>
                    <a:pt x="627" y="449"/>
                  </a:lnTo>
                  <a:lnTo>
                    <a:pt x="654" y="531"/>
                  </a:lnTo>
                  <a:lnTo>
                    <a:pt x="682" y="598"/>
                  </a:lnTo>
                  <a:lnTo>
                    <a:pt x="695" y="666"/>
                  </a:lnTo>
                  <a:lnTo>
                    <a:pt x="709" y="734"/>
                  </a:lnTo>
                  <a:lnTo>
                    <a:pt x="737" y="843"/>
                  </a:lnTo>
                  <a:lnTo>
                    <a:pt x="750" y="898"/>
                  </a:lnTo>
                  <a:lnTo>
                    <a:pt x="763" y="994"/>
                  </a:lnTo>
                  <a:lnTo>
                    <a:pt x="777" y="1062"/>
                  </a:lnTo>
                  <a:lnTo>
                    <a:pt x="791" y="1157"/>
                  </a:lnTo>
                  <a:lnTo>
                    <a:pt x="818" y="1240"/>
                  </a:lnTo>
                  <a:lnTo>
                    <a:pt x="818" y="1321"/>
                  </a:lnTo>
                  <a:lnTo>
                    <a:pt x="831" y="1389"/>
                  </a:lnTo>
                  <a:lnTo>
                    <a:pt x="846" y="1580"/>
                  </a:lnTo>
                  <a:lnTo>
                    <a:pt x="873" y="1703"/>
                  </a:lnTo>
                  <a:lnTo>
                    <a:pt x="737" y="1689"/>
                  </a:lnTo>
                  <a:lnTo>
                    <a:pt x="737" y="1608"/>
                  </a:lnTo>
                  <a:lnTo>
                    <a:pt x="737" y="1540"/>
                  </a:lnTo>
                  <a:lnTo>
                    <a:pt x="722" y="1430"/>
                  </a:lnTo>
                  <a:lnTo>
                    <a:pt x="709" y="1334"/>
                  </a:lnTo>
                  <a:lnTo>
                    <a:pt x="695" y="1240"/>
                  </a:lnTo>
                  <a:lnTo>
                    <a:pt x="695" y="1157"/>
                  </a:lnTo>
                  <a:lnTo>
                    <a:pt x="682" y="1076"/>
                  </a:lnTo>
                  <a:lnTo>
                    <a:pt x="667" y="980"/>
                  </a:lnTo>
                  <a:lnTo>
                    <a:pt x="654" y="885"/>
                  </a:lnTo>
                  <a:lnTo>
                    <a:pt x="641" y="830"/>
                  </a:lnTo>
                  <a:lnTo>
                    <a:pt x="614" y="694"/>
                  </a:lnTo>
                  <a:lnTo>
                    <a:pt x="599" y="626"/>
                  </a:lnTo>
                  <a:lnTo>
                    <a:pt x="573" y="572"/>
                  </a:lnTo>
                  <a:lnTo>
                    <a:pt x="546" y="504"/>
                  </a:lnTo>
                  <a:lnTo>
                    <a:pt x="518" y="449"/>
                  </a:lnTo>
                  <a:lnTo>
                    <a:pt x="450" y="353"/>
                  </a:lnTo>
                  <a:lnTo>
                    <a:pt x="382" y="272"/>
                  </a:lnTo>
                  <a:lnTo>
                    <a:pt x="314" y="217"/>
                  </a:lnTo>
                  <a:lnTo>
                    <a:pt x="246" y="163"/>
                  </a:lnTo>
                  <a:lnTo>
                    <a:pt x="163" y="122"/>
                  </a:lnTo>
                  <a:lnTo>
                    <a:pt x="82" y="95"/>
                  </a:lnTo>
                  <a:lnTo>
                    <a:pt x="40" y="68"/>
                  </a:lnTo>
                  <a:lnTo>
                    <a:pt x="13" y="81"/>
                  </a:lnTo>
                  <a:lnTo>
                    <a:pt x="0" y="81"/>
                  </a:lnTo>
                  <a:lnTo>
                    <a:pt x="55" y="0"/>
                  </a:lnTo>
                </a:path>
              </a:pathLst>
            </a:custGeom>
            <a:noFill/>
            <a:ln w="0">
              <a:solidFill>
                <a:srgbClr val="000000"/>
              </a:solidFill>
              <a:round/>
              <a:headEnd/>
              <a:tailEnd/>
            </a:ln>
          </p:spPr>
          <p:txBody>
            <a:bodyPr/>
            <a:lstStyle/>
            <a:p>
              <a:endParaRPr lang="en-US"/>
            </a:p>
          </p:txBody>
        </p:sp>
        <p:sp>
          <p:nvSpPr>
            <p:cNvPr id="23681" name="Freeform 128"/>
            <p:cNvSpPr>
              <a:spLocks/>
            </p:cNvSpPr>
            <p:nvPr/>
          </p:nvSpPr>
          <p:spPr bwMode="auto">
            <a:xfrm>
              <a:off x="1232" y="2620"/>
              <a:ext cx="392" cy="690"/>
            </a:xfrm>
            <a:custGeom>
              <a:avLst/>
              <a:gdLst>
                <a:gd name="T0" fmla="*/ 0 w 1174"/>
                <a:gd name="T1" fmla="*/ 0 h 2072"/>
                <a:gd name="T2" fmla="*/ 0 w 1174"/>
                <a:gd name="T3" fmla="*/ 0 h 2072"/>
                <a:gd name="T4" fmla="*/ 0 w 1174"/>
                <a:gd name="T5" fmla="*/ 0 h 2072"/>
                <a:gd name="T6" fmla="*/ 0 w 1174"/>
                <a:gd name="T7" fmla="*/ 0 h 2072"/>
                <a:gd name="T8" fmla="*/ 0 w 1174"/>
                <a:gd name="T9" fmla="*/ 0 h 2072"/>
                <a:gd name="T10" fmla="*/ 0 w 1174"/>
                <a:gd name="T11" fmla="*/ 0 h 2072"/>
                <a:gd name="T12" fmla="*/ 0 w 1174"/>
                <a:gd name="T13" fmla="*/ 0 h 2072"/>
                <a:gd name="T14" fmla="*/ 0 w 1174"/>
                <a:gd name="T15" fmla="*/ 0 h 2072"/>
                <a:gd name="T16" fmla="*/ 0 w 1174"/>
                <a:gd name="T17" fmla="*/ 0 h 2072"/>
                <a:gd name="T18" fmla="*/ 0 w 1174"/>
                <a:gd name="T19" fmla="*/ 0 h 2072"/>
                <a:gd name="T20" fmla="*/ 0 w 1174"/>
                <a:gd name="T21" fmla="*/ 0 h 2072"/>
                <a:gd name="T22" fmla="*/ 0 w 1174"/>
                <a:gd name="T23" fmla="*/ 0 h 2072"/>
                <a:gd name="T24" fmla="*/ 0 w 1174"/>
                <a:gd name="T25" fmla="*/ 0 h 2072"/>
                <a:gd name="T26" fmla="*/ 0 w 1174"/>
                <a:gd name="T27" fmla="*/ 0 h 2072"/>
                <a:gd name="T28" fmla="*/ 0 w 1174"/>
                <a:gd name="T29" fmla="*/ 0 h 2072"/>
                <a:gd name="T30" fmla="*/ 0 w 1174"/>
                <a:gd name="T31" fmla="*/ 0 h 2072"/>
                <a:gd name="T32" fmla="*/ 0 w 1174"/>
                <a:gd name="T33" fmla="*/ 0 h 2072"/>
                <a:gd name="T34" fmla="*/ 0 w 1174"/>
                <a:gd name="T35" fmla="*/ 0 h 2072"/>
                <a:gd name="T36" fmla="*/ 0 w 1174"/>
                <a:gd name="T37" fmla="*/ 0 h 2072"/>
                <a:gd name="T38" fmla="*/ 0 w 1174"/>
                <a:gd name="T39" fmla="*/ 0 h 2072"/>
                <a:gd name="T40" fmla="*/ 0 w 1174"/>
                <a:gd name="T41" fmla="*/ 0 h 2072"/>
                <a:gd name="T42" fmla="*/ 0 w 1174"/>
                <a:gd name="T43" fmla="*/ 0 h 2072"/>
                <a:gd name="T44" fmla="*/ 0 w 1174"/>
                <a:gd name="T45" fmla="*/ 0 h 2072"/>
                <a:gd name="T46" fmla="*/ 0 w 1174"/>
                <a:gd name="T47" fmla="*/ 0 h 2072"/>
                <a:gd name="T48" fmla="*/ 0 w 1174"/>
                <a:gd name="T49" fmla="*/ 0 h 2072"/>
                <a:gd name="T50" fmla="*/ 0 w 1174"/>
                <a:gd name="T51" fmla="*/ 0 h 2072"/>
                <a:gd name="T52" fmla="*/ 0 w 1174"/>
                <a:gd name="T53" fmla="*/ 0 h 2072"/>
                <a:gd name="T54" fmla="*/ 0 w 1174"/>
                <a:gd name="T55" fmla="*/ 0 h 2072"/>
                <a:gd name="T56" fmla="*/ 0 w 1174"/>
                <a:gd name="T57" fmla="*/ 0 h 2072"/>
                <a:gd name="T58" fmla="*/ 0 w 1174"/>
                <a:gd name="T59" fmla="*/ 0 h 2072"/>
                <a:gd name="T60" fmla="*/ 0 w 1174"/>
                <a:gd name="T61" fmla="*/ 0 h 2072"/>
                <a:gd name="T62" fmla="*/ 0 w 1174"/>
                <a:gd name="T63" fmla="*/ 0 h 2072"/>
                <a:gd name="T64" fmla="*/ 0 w 1174"/>
                <a:gd name="T65" fmla="*/ 0 h 2072"/>
                <a:gd name="T66" fmla="*/ 0 w 1174"/>
                <a:gd name="T67" fmla="*/ 0 h 2072"/>
                <a:gd name="T68" fmla="*/ 0 w 1174"/>
                <a:gd name="T69" fmla="*/ 0 h 2072"/>
                <a:gd name="T70" fmla="*/ 0 w 1174"/>
                <a:gd name="T71" fmla="*/ 0 h 20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4"/>
                <a:gd name="T109" fmla="*/ 0 h 2072"/>
                <a:gd name="T110" fmla="*/ 1174 w 1174"/>
                <a:gd name="T111" fmla="*/ 2072 h 20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4" h="2072">
                  <a:moveTo>
                    <a:pt x="751" y="0"/>
                  </a:moveTo>
                  <a:lnTo>
                    <a:pt x="738" y="27"/>
                  </a:lnTo>
                  <a:lnTo>
                    <a:pt x="723" y="68"/>
                  </a:lnTo>
                  <a:lnTo>
                    <a:pt x="628" y="137"/>
                  </a:lnTo>
                  <a:lnTo>
                    <a:pt x="574" y="178"/>
                  </a:lnTo>
                  <a:lnTo>
                    <a:pt x="505" y="218"/>
                  </a:lnTo>
                  <a:lnTo>
                    <a:pt x="464" y="273"/>
                  </a:lnTo>
                  <a:lnTo>
                    <a:pt x="410" y="301"/>
                  </a:lnTo>
                  <a:lnTo>
                    <a:pt x="328" y="395"/>
                  </a:lnTo>
                  <a:lnTo>
                    <a:pt x="300" y="450"/>
                  </a:lnTo>
                  <a:lnTo>
                    <a:pt x="260" y="505"/>
                  </a:lnTo>
                  <a:lnTo>
                    <a:pt x="247" y="546"/>
                  </a:lnTo>
                  <a:lnTo>
                    <a:pt x="205" y="601"/>
                  </a:lnTo>
                  <a:lnTo>
                    <a:pt x="192" y="641"/>
                  </a:lnTo>
                  <a:lnTo>
                    <a:pt x="164" y="696"/>
                  </a:lnTo>
                  <a:lnTo>
                    <a:pt x="123" y="750"/>
                  </a:lnTo>
                  <a:lnTo>
                    <a:pt x="123" y="818"/>
                  </a:lnTo>
                  <a:lnTo>
                    <a:pt x="96" y="900"/>
                  </a:lnTo>
                  <a:lnTo>
                    <a:pt x="83" y="996"/>
                  </a:lnTo>
                  <a:lnTo>
                    <a:pt x="83" y="1092"/>
                  </a:lnTo>
                  <a:lnTo>
                    <a:pt x="83" y="1187"/>
                  </a:lnTo>
                  <a:lnTo>
                    <a:pt x="96" y="1241"/>
                  </a:lnTo>
                  <a:lnTo>
                    <a:pt x="123" y="1336"/>
                  </a:lnTo>
                  <a:lnTo>
                    <a:pt x="164" y="1432"/>
                  </a:lnTo>
                  <a:lnTo>
                    <a:pt x="219" y="1514"/>
                  </a:lnTo>
                  <a:lnTo>
                    <a:pt x="273" y="1583"/>
                  </a:lnTo>
                  <a:lnTo>
                    <a:pt x="315" y="1623"/>
                  </a:lnTo>
                  <a:lnTo>
                    <a:pt x="383" y="1704"/>
                  </a:lnTo>
                  <a:lnTo>
                    <a:pt x="451" y="1759"/>
                  </a:lnTo>
                  <a:lnTo>
                    <a:pt x="519" y="1814"/>
                  </a:lnTo>
                  <a:lnTo>
                    <a:pt x="546" y="1827"/>
                  </a:lnTo>
                  <a:lnTo>
                    <a:pt x="628" y="1882"/>
                  </a:lnTo>
                  <a:lnTo>
                    <a:pt x="738" y="1936"/>
                  </a:lnTo>
                  <a:lnTo>
                    <a:pt x="887" y="1990"/>
                  </a:lnTo>
                  <a:lnTo>
                    <a:pt x="955" y="2017"/>
                  </a:lnTo>
                  <a:lnTo>
                    <a:pt x="1051" y="2030"/>
                  </a:lnTo>
                  <a:lnTo>
                    <a:pt x="1106" y="2030"/>
                  </a:lnTo>
                  <a:lnTo>
                    <a:pt x="1174" y="2030"/>
                  </a:lnTo>
                  <a:lnTo>
                    <a:pt x="1119" y="2045"/>
                  </a:lnTo>
                  <a:lnTo>
                    <a:pt x="1065" y="2058"/>
                  </a:lnTo>
                  <a:lnTo>
                    <a:pt x="955" y="2072"/>
                  </a:lnTo>
                  <a:lnTo>
                    <a:pt x="901" y="2072"/>
                  </a:lnTo>
                  <a:lnTo>
                    <a:pt x="778" y="2030"/>
                  </a:lnTo>
                  <a:lnTo>
                    <a:pt x="655" y="1977"/>
                  </a:lnTo>
                  <a:lnTo>
                    <a:pt x="574" y="1936"/>
                  </a:lnTo>
                  <a:lnTo>
                    <a:pt x="423" y="1842"/>
                  </a:lnTo>
                  <a:lnTo>
                    <a:pt x="315" y="1746"/>
                  </a:lnTo>
                  <a:lnTo>
                    <a:pt x="273" y="1704"/>
                  </a:lnTo>
                  <a:lnTo>
                    <a:pt x="205" y="1636"/>
                  </a:lnTo>
                  <a:lnTo>
                    <a:pt x="151" y="1555"/>
                  </a:lnTo>
                  <a:lnTo>
                    <a:pt x="109" y="1487"/>
                  </a:lnTo>
                  <a:lnTo>
                    <a:pt x="83" y="1432"/>
                  </a:lnTo>
                  <a:lnTo>
                    <a:pt x="55" y="1364"/>
                  </a:lnTo>
                  <a:lnTo>
                    <a:pt x="13" y="1241"/>
                  </a:lnTo>
                  <a:lnTo>
                    <a:pt x="0" y="1092"/>
                  </a:lnTo>
                  <a:lnTo>
                    <a:pt x="0" y="914"/>
                  </a:lnTo>
                  <a:lnTo>
                    <a:pt x="28" y="805"/>
                  </a:lnTo>
                  <a:lnTo>
                    <a:pt x="41" y="737"/>
                  </a:lnTo>
                  <a:lnTo>
                    <a:pt x="68" y="669"/>
                  </a:lnTo>
                  <a:lnTo>
                    <a:pt x="96" y="601"/>
                  </a:lnTo>
                  <a:lnTo>
                    <a:pt x="151" y="518"/>
                  </a:lnTo>
                  <a:lnTo>
                    <a:pt x="177" y="478"/>
                  </a:lnTo>
                  <a:lnTo>
                    <a:pt x="219" y="409"/>
                  </a:lnTo>
                  <a:lnTo>
                    <a:pt x="273" y="341"/>
                  </a:lnTo>
                  <a:lnTo>
                    <a:pt x="328" y="273"/>
                  </a:lnTo>
                  <a:lnTo>
                    <a:pt x="396" y="205"/>
                  </a:lnTo>
                  <a:lnTo>
                    <a:pt x="436" y="178"/>
                  </a:lnTo>
                  <a:lnTo>
                    <a:pt x="478" y="137"/>
                  </a:lnTo>
                  <a:lnTo>
                    <a:pt x="532" y="110"/>
                  </a:lnTo>
                  <a:lnTo>
                    <a:pt x="587" y="68"/>
                  </a:lnTo>
                  <a:lnTo>
                    <a:pt x="615" y="55"/>
                  </a:lnTo>
                  <a:lnTo>
                    <a:pt x="696" y="14"/>
                  </a:lnTo>
                  <a:lnTo>
                    <a:pt x="751" y="0"/>
                  </a:lnTo>
                  <a:close/>
                </a:path>
              </a:pathLst>
            </a:custGeom>
            <a:solidFill>
              <a:srgbClr val="0E0D0D"/>
            </a:solidFill>
            <a:ln w="9525">
              <a:noFill/>
              <a:round/>
              <a:headEnd/>
              <a:tailEnd/>
            </a:ln>
          </p:spPr>
          <p:txBody>
            <a:bodyPr/>
            <a:lstStyle/>
            <a:p>
              <a:endParaRPr lang="en-US"/>
            </a:p>
          </p:txBody>
        </p:sp>
        <p:sp>
          <p:nvSpPr>
            <p:cNvPr id="23682" name="Freeform 129"/>
            <p:cNvSpPr>
              <a:spLocks/>
            </p:cNvSpPr>
            <p:nvPr/>
          </p:nvSpPr>
          <p:spPr bwMode="auto">
            <a:xfrm>
              <a:off x="1232" y="2620"/>
              <a:ext cx="392" cy="690"/>
            </a:xfrm>
            <a:custGeom>
              <a:avLst/>
              <a:gdLst>
                <a:gd name="T0" fmla="*/ 0 w 1174"/>
                <a:gd name="T1" fmla="*/ 0 h 2072"/>
                <a:gd name="T2" fmla="*/ 0 w 1174"/>
                <a:gd name="T3" fmla="*/ 0 h 2072"/>
                <a:gd name="T4" fmla="*/ 0 w 1174"/>
                <a:gd name="T5" fmla="*/ 0 h 2072"/>
                <a:gd name="T6" fmla="*/ 0 w 1174"/>
                <a:gd name="T7" fmla="*/ 0 h 2072"/>
                <a:gd name="T8" fmla="*/ 0 w 1174"/>
                <a:gd name="T9" fmla="*/ 0 h 2072"/>
                <a:gd name="T10" fmla="*/ 0 w 1174"/>
                <a:gd name="T11" fmla="*/ 0 h 2072"/>
                <a:gd name="T12" fmla="*/ 0 w 1174"/>
                <a:gd name="T13" fmla="*/ 0 h 2072"/>
                <a:gd name="T14" fmla="*/ 0 w 1174"/>
                <a:gd name="T15" fmla="*/ 0 h 2072"/>
                <a:gd name="T16" fmla="*/ 0 w 1174"/>
                <a:gd name="T17" fmla="*/ 0 h 2072"/>
                <a:gd name="T18" fmla="*/ 0 w 1174"/>
                <a:gd name="T19" fmla="*/ 0 h 2072"/>
                <a:gd name="T20" fmla="*/ 0 w 1174"/>
                <a:gd name="T21" fmla="*/ 0 h 2072"/>
                <a:gd name="T22" fmla="*/ 0 w 1174"/>
                <a:gd name="T23" fmla="*/ 0 h 2072"/>
                <a:gd name="T24" fmla="*/ 0 w 1174"/>
                <a:gd name="T25" fmla="*/ 0 h 2072"/>
                <a:gd name="T26" fmla="*/ 0 w 1174"/>
                <a:gd name="T27" fmla="*/ 0 h 2072"/>
                <a:gd name="T28" fmla="*/ 0 w 1174"/>
                <a:gd name="T29" fmla="*/ 0 h 2072"/>
                <a:gd name="T30" fmla="*/ 0 w 1174"/>
                <a:gd name="T31" fmla="*/ 0 h 2072"/>
                <a:gd name="T32" fmla="*/ 0 w 1174"/>
                <a:gd name="T33" fmla="*/ 0 h 2072"/>
                <a:gd name="T34" fmla="*/ 0 w 1174"/>
                <a:gd name="T35" fmla="*/ 0 h 2072"/>
                <a:gd name="T36" fmla="*/ 0 w 1174"/>
                <a:gd name="T37" fmla="*/ 0 h 2072"/>
                <a:gd name="T38" fmla="*/ 0 w 1174"/>
                <a:gd name="T39" fmla="*/ 0 h 2072"/>
                <a:gd name="T40" fmla="*/ 0 w 1174"/>
                <a:gd name="T41" fmla="*/ 0 h 2072"/>
                <a:gd name="T42" fmla="*/ 0 w 1174"/>
                <a:gd name="T43" fmla="*/ 0 h 2072"/>
                <a:gd name="T44" fmla="*/ 0 w 1174"/>
                <a:gd name="T45" fmla="*/ 0 h 2072"/>
                <a:gd name="T46" fmla="*/ 0 w 1174"/>
                <a:gd name="T47" fmla="*/ 0 h 2072"/>
                <a:gd name="T48" fmla="*/ 0 w 1174"/>
                <a:gd name="T49" fmla="*/ 0 h 2072"/>
                <a:gd name="T50" fmla="*/ 0 w 1174"/>
                <a:gd name="T51" fmla="*/ 0 h 2072"/>
                <a:gd name="T52" fmla="*/ 0 w 1174"/>
                <a:gd name="T53" fmla="*/ 0 h 2072"/>
                <a:gd name="T54" fmla="*/ 0 w 1174"/>
                <a:gd name="T55" fmla="*/ 0 h 2072"/>
                <a:gd name="T56" fmla="*/ 0 w 1174"/>
                <a:gd name="T57" fmla="*/ 0 h 2072"/>
                <a:gd name="T58" fmla="*/ 0 w 1174"/>
                <a:gd name="T59" fmla="*/ 0 h 2072"/>
                <a:gd name="T60" fmla="*/ 0 w 1174"/>
                <a:gd name="T61" fmla="*/ 0 h 2072"/>
                <a:gd name="T62" fmla="*/ 0 w 1174"/>
                <a:gd name="T63" fmla="*/ 0 h 2072"/>
                <a:gd name="T64" fmla="*/ 0 w 1174"/>
                <a:gd name="T65" fmla="*/ 0 h 2072"/>
                <a:gd name="T66" fmla="*/ 0 w 1174"/>
                <a:gd name="T67" fmla="*/ 0 h 2072"/>
                <a:gd name="T68" fmla="*/ 0 w 1174"/>
                <a:gd name="T69" fmla="*/ 0 h 2072"/>
                <a:gd name="T70" fmla="*/ 0 w 1174"/>
                <a:gd name="T71" fmla="*/ 0 h 20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4"/>
                <a:gd name="T109" fmla="*/ 0 h 2072"/>
                <a:gd name="T110" fmla="*/ 1174 w 1174"/>
                <a:gd name="T111" fmla="*/ 2072 h 20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4" h="2072">
                  <a:moveTo>
                    <a:pt x="751" y="0"/>
                  </a:moveTo>
                  <a:lnTo>
                    <a:pt x="738" y="27"/>
                  </a:lnTo>
                  <a:lnTo>
                    <a:pt x="723" y="68"/>
                  </a:lnTo>
                  <a:lnTo>
                    <a:pt x="628" y="137"/>
                  </a:lnTo>
                  <a:lnTo>
                    <a:pt x="574" y="178"/>
                  </a:lnTo>
                  <a:lnTo>
                    <a:pt x="505" y="218"/>
                  </a:lnTo>
                  <a:lnTo>
                    <a:pt x="464" y="273"/>
                  </a:lnTo>
                  <a:lnTo>
                    <a:pt x="410" y="301"/>
                  </a:lnTo>
                  <a:lnTo>
                    <a:pt x="328" y="395"/>
                  </a:lnTo>
                  <a:lnTo>
                    <a:pt x="300" y="450"/>
                  </a:lnTo>
                  <a:lnTo>
                    <a:pt x="260" y="505"/>
                  </a:lnTo>
                  <a:lnTo>
                    <a:pt x="247" y="546"/>
                  </a:lnTo>
                  <a:lnTo>
                    <a:pt x="205" y="601"/>
                  </a:lnTo>
                  <a:lnTo>
                    <a:pt x="192" y="641"/>
                  </a:lnTo>
                  <a:lnTo>
                    <a:pt x="164" y="696"/>
                  </a:lnTo>
                  <a:lnTo>
                    <a:pt x="123" y="750"/>
                  </a:lnTo>
                  <a:lnTo>
                    <a:pt x="123" y="818"/>
                  </a:lnTo>
                  <a:lnTo>
                    <a:pt x="96" y="900"/>
                  </a:lnTo>
                  <a:lnTo>
                    <a:pt x="83" y="996"/>
                  </a:lnTo>
                  <a:lnTo>
                    <a:pt x="83" y="1092"/>
                  </a:lnTo>
                  <a:lnTo>
                    <a:pt x="83" y="1187"/>
                  </a:lnTo>
                  <a:lnTo>
                    <a:pt x="96" y="1241"/>
                  </a:lnTo>
                  <a:lnTo>
                    <a:pt x="123" y="1336"/>
                  </a:lnTo>
                  <a:lnTo>
                    <a:pt x="164" y="1432"/>
                  </a:lnTo>
                  <a:lnTo>
                    <a:pt x="219" y="1514"/>
                  </a:lnTo>
                  <a:lnTo>
                    <a:pt x="273" y="1583"/>
                  </a:lnTo>
                  <a:lnTo>
                    <a:pt x="315" y="1623"/>
                  </a:lnTo>
                  <a:lnTo>
                    <a:pt x="383" y="1704"/>
                  </a:lnTo>
                  <a:lnTo>
                    <a:pt x="451" y="1759"/>
                  </a:lnTo>
                  <a:lnTo>
                    <a:pt x="519" y="1814"/>
                  </a:lnTo>
                  <a:lnTo>
                    <a:pt x="546" y="1827"/>
                  </a:lnTo>
                  <a:lnTo>
                    <a:pt x="628" y="1882"/>
                  </a:lnTo>
                  <a:lnTo>
                    <a:pt x="738" y="1936"/>
                  </a:lnTo>
                  <a:lnTo>
                    <a:pt x="887" y="1990"/>
                  </a:lnTo>
                  <a:lnTo>
                    <a:pt x="955" y="2017"/>
                  </a:lnTo>
                  <a:lnTo>
                    <a:pt x="1051" y="2030"/>
                  </a:lnTo>
                  <a:lnTo>
                    <a:pt x="1106" y="2030"/>
                  </a:lnTo>
                  <a:lnTo>
                    <a:pt x="1174" y="2030"/>
                  </a:lnTo>
                  <a:lnTo>
                    <a:pt x="1119" y="2045"/>
                  </a:lnTo>
                  <a:lnTo>
                    <a:pt x="1065" y="2058"/>
                  </a:lnTo>
                  <a:lnTo>
                    <a:pt x="955" y="2072"/>
                  </a:lnTo>
                  <a:lnTo>
                    <a:pt x="901" y="2072"/>
                  </a:lnTo>
                  <a:lnTo>
                    <a:pt x="778" y="2030"/>
                  </a:lnTo>
                  <a:lnTo>
                    <a:pt x="655" y="1977"/>
                  </a:lnTo>
                  <a:lnTo>
                    <a:pt x="574" y="1936"/>
                  </a:lnTo>
                  <a:lnTo>
                    <a:pt x="423" y="1842"/>
                  </a:lnTo>
                  <a:lnTo>
                    <a:pt x="315" y="1746"/>
                  </a:lnTo>
                  <a:lnTo>
                    <a:pt x="273" y="1704"/>
                  </a:lnTo>
                  <a:lnTo>
                    <a:pt x="205" y="1636"/>
                  </a:lnTo>
                  <a:lnTo>
                    <a:pt x="151" y="1555"/>
                  </a:lnTo>
                  <a:lnTo>
                    <a:pt x="109" y="1487"/>
                  </a:lnTo>
                  <a:lnTo>
                    <a:pt x="83" y="1432"/>
                  </a:lnTo>
                  <a:lnTo>
                    <a:pt x="55" y="1364"/>
                  </a:lnTo>
                  <a:lnTo>
                    <a:pt x="13" y="1241"/>
                  </a:lnTo>
                  <a:lnTo>
                    <a:pt x="0" y="1092"/>
                  </a:lnTo>
                  <a:lnTo>
                    <a:pt x="0" y="914"/>
                  </a:lnTo>
                  <a:lnTo>
                    <a:pt x="28" y="805"/>
                  </a:lnTo>
                  <a:lnTo>
                    <a:pt x="41" y="737"/>
                  </a:lnTo>
                  <a:lnTo>
                    <a:pt x="68" y="669"/>
                  </a:lnTo>
                  <a:lnTo>
                    <a:pt x="96" y="601"/>
                  </a:lnTo>
                  <a:lnTo>
                    <a:pt x="151" y="518"/>
                  </a:lnTo>
                  <a:lnTo>
                    <a:pt x="177" y="478"/>
                  </a:lnTo>
                  <a:lnTo>
                    <a:pt x="219" y="409"/>
                  </a:lnTo>
                  <a:lnTo>
                    <a:pt x="273" y="341"/>
                  </a:lnTo>
                  <a:lnTo>
                    <a:pt x="328" y="273"/>
                  </a:lnTo>
                  <a:lnTo>
                    <a:pt x="396" y="205"/>
                  </a:lnTo>
                  <a:lnTo>
                    <a:pt x="436" y="178"/>
                  </a:lnTo>
                  <a:lnTo>
                    <a:pt x="478" y="137"/>
                  </a:lnTo>
                  <a:lnTo>
                    <a:pt x="532" y="110"/>
                  </a:lnTo>
                  <a:lnTo>
                    <a:pt x="587" y="68"/>
                  </a:lnTo>
                  <a:lnTo>
                    <a:pt x="615" y="55"/>
                  </a:lnTo>
                  <a:lnTo>
                    <a:pt x="696" y="14"/>
                  </a:lnTo>
                  <a:lnTo>
                    <a:pt x="751" y="0"/>
                  </a:lnTo>
                </a:path>
              </a:pathLst>
            </a:custGeom>
            <a:noFill/>
            <a:ln w="0">
              <a:solidFill>
                <a:srgbClr val="000000"/>
              </a:solidFill>
              <a:round/>
              <a:headEnd/>
              <a:tailEnd/>
            </a:ln>
          </p:spPr>
          <p:txBody>
            <a:bodyPr/>
            <a:lstStyle/>
            <a:p>
              <a:endParaRPr lang="en-US"/>
            </a:p>
          </p:txBody>
        </p:sp>
        <p:sp>
          <p:nvSpPr>
            <p:cNvPr id="23683" name="Freeform 130"/>
            <p:cNvSpPr>
              <a:spLocks/>
            </p:cNvSpPr>
            <p:nvPr/>
          </p:nvSpPr>
          <p:spPr bwMode="auto">
            <a:xfrm>
              <a:off x="1232" y="2620"/>
              <a:ext cx="392" cy="690"/>
            </a:xfrm>
            <a:custGeom>
              <a:avLst/>
              <a:gdLst>
                <a:gd name="T0" fmla="*/ 0 w 1174"/>
                <a:gd name="T1" fmla="*/ 0 h 2072"/>
                <a:gd name="T2" fmla="*/ 0 w 1174"/>
                <a:gd name="T3" fmla="*/ 0 h 2072"/>
                <a:gd name="T4" fmla="*/ 0 w 1174"/>
                <a:gd name="T5" fmla="*/ 0 h 2072"/>
                <a:gd name="T6" fmla="*/ 0 w 1174"/>
                <a:gd name="T7" fmla="*/ 0 h 2072"/>
                <a:gd name="T8" fmla="*/ 0 w 1174"/>
                <a:gd name="T9" fmla="*/ 0 h 2072"/>
                <a:gd name="T10" fmla="*/ 0 w 1174"/>
                <a:gd name="T11" fmla="*/ 0 h 2072"/>
                <a:gd name="T12" fmla="*/ 0 w 1174"/>
                <a:gd name="T13" fmla="*/ 0 h 2072"/>
                <a:gd name="T14" fmla="*/ 0 w 1174"/>
                <a:gd name="T15" fmla="*/ 0 h 2072"/>
                <a:gd name="T16" fmla="*/ 0 w 1174"/>
                <a:gd name="T17" fmla="*/ 0 h 2072"/>
                <a:gd name="T18" fmla="*/ 0 w 1174"/>
                <a:gd name="T19" fmla="*/ 0 h 2072"/>
                <a:gd name="T20" fmla="*/ 0 w 1174"/>
                <a:gd name="T21" fmla="*/ 0 h 2072"/>
                <a:gd name="T22" fmla="*/ 0 w 1174"/>
                <a:gd name="T23" fmla="*/ 0 h 2072"/>
                <a:gd name="T24" fmla="*/ 0 w 1174"/>
                <a:gd name="T25" fmla="*/ 0 h 2072"/>
                <a:gd name="T26" fmla="*/ 0 w 1174"/>
                <a:gd name="T27" fmla="*/ 0 h 2072"/>
                <a:gd name="T28" fmla="*/ 0 w 1174"/>
                <a:gd name="T29" fmla="*/ 0 h 2072"/>
                <a:gd name="T30" fmla="*/ 0 w 1174"/>
                <a:gd name="T31" fmla="*/ 0 h 2072"/>
                <a:gd name="T32" fmla="*/ 0 w 1174"/>
                <a:gd name="T33" fmla="*/ 0 h 2072"/>
                <a:gd name="T34" fmla="*/ 0 w 1174"/>
                <a:gd name="T35" fmla="*/ 0 h 2072"/>
                <a:gd name="T36" fmla="*/ 0 w 1174"/>
                <a:gd name="T37" fmla="*/ 0 h 2072"/>
                <a:gd name="T38" fmla="*/ 0 w 1174"/>
                <a:gd name="T39" fmla="*/ 0 h 2072"/>
                <a:gd name="T40" fmla="*/ 0 w 1174"/>
                <a:gd name="T41" fmla="*/ 0 h 2072"/>
                <a:gd name="T42" fmla="*/ 0 w 1174"/>
                <a:gd name="T43" fmla="*/ 0 h 2072"/>
                <a:gd name="T44" fmla="*/ 0 w 1174"/>
                <a:gd name="T45" fmla="*/ 0 h 2072"/>
                <a:gd name="T46" fmla="*/ 0 w 1174"/>
                <a:gd name="T47" fmla="*/ 0 h 2072"/>
                <a:gd name="T48" fmla="*/ 0 w 1174"/>
                <a:gd name="T49" fmla="*/ 0 h 2072"/>
                <a:gd name="T50" fmla="*/ 0 w 1174"/>
                <a:gd name="T51" fmla="*/ 0 h 2072"/>
                <a:gd name="T52" fmla="*/ 0 w 1174"/>
                <a:gd name="T53" fmla="*/ 0 h 2072"/>
                <a:gd name="T54" fmla="*/ 0 w 1174"/>
                <a:gd name="T55" fmla="*/ 0 h 2072"/>
                <a:gd name="T56" fmla="*/ 0 w 1174"/>
                <a:gd name="T57" fmla="*/ 0 h 2072"/>
                <a:gd name="T58" fmla="*/ 0 w 1174"/>
                <a:gd name="T59" fmla="*/ 0 h 2072"/>
                <a:gd name="T60" fmla="*/ 0 w 1174"/>
                <a:gd name="T61" fmla="*/ 0 h 2072"/>
                <a:gd name="T62" fmla="*/ 0 w 1174"/>
                <a:gd name="T63" fmla="*/ 0 h 2072"/>
                <a:gd name="T64" fmla="*/ 0 w 1174"/>
                <a:gd name="T65" fmla="*/ 0 h 2072"/>
                <a:gd name="T66" fmla="*/ 0 w 1174"/>
                <a:gd name="T67" fmla="*/ 0 h 2072"/>
                <a:gd name="T68" fmla="*/ 0 w 1174"/>
                <a:gd name="T69" fmla="*/ 0 h 2072"/>
                <a:gd name="T70" fmla="*/ 0 w 1174"/>
                <a:gd name="T71" fmla="*/ 0 h 20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4"/>
                <a:gd name="T109" fmla="*/ 0 h 2072"/>
                <a:gd name="T110" fmla="*/ 1174 w 1174"/>
                <a:gd name="T111" fmla="*/ 2072 h 20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4" h="2072">
                  <a:moveTo>
                    <a:pt x="751" y="0"/>
                  </a:moveTo>
                  <a:lnTo>
                    <a:pt x="738" y="27"/>
                  </a:lnTo>
                  <a:lnTo>
                    <a:pt x="723" y="68"/>
                  </a:lnTo>
                  <a:lnTo>
                    <a:pt x="628" y="137"/>
                  </a:lnTo>
                  <a:lnTo>
                    <a:pt x="574" y="178"/>
                  </a:lnTo>
                  <a:lnTo>
                    <a:pt x="505" y="218"/>
                  </a:lnTo>
                  <a:lnTo>
                    <a:pt x="464" y="273"/>
                  </a:lnTo>
                  <a:lnTo>
                    <a:pt x="410" y="301"/>
                  </a:lnTo>
                  <a:lnTo>
                    <a:pt x="328" y="395"/>
                  </a:lnTo>
                  <a:lnTo>
                    <a:pt x="300" y="450"/>
                  </a:lnTo>
                  <a:lnTo>
                    <a:pt x="260" y="505"/>
                  </a:lnTo>
                  <a:lnTo>
                    <a:pt x="247" y="546"/>
                  </a:lnTo>
                  <a:lnTo>
                    <a:pt x="205" y="601"/>
                  </a:lnTo>
                  <a:lnTo>
                    <a:pt x="192" y="641"/>
                  </a:lnTo>
                  <a:lnTo>
                    <a:pt x="164" y="696"/>
                  </a:lnTo>
                  <a:lnTo>
                    <a:pt x="123" y="750"/>
                  </a:lnTo>
                  <a:lnTo>
                    <a:pt x="123" y="818"/>
                  </a:lnTo>
                  <a:lnTo>
                    <a:pt x="96" y="900"/>
                  </a:lnTo>
                  <a:lnTo>
                    <a:pt x="83" y="996"/>
                  </a:lnTo>
                  <a:lnTo>
                    <a:pt x="83" y="1092"/>
                  </a:lnTo>
                  <a:lnTo>
                    <a:pt x="83" y="1187"/>
                  </a:lnTo>
                  <a:lnTo>
                    <a:pt x="96" y="1241"/>
                  </a:lnTo>
                  <a:lnTo>
                    <a:pt x="123" y="1336"/>
                  </a:lnTo>
                  <a:lnTo>
                    <a:pt x="164" y="1432"/>
                  </a:lnTo>
                  <a:lnTo>
                    <a:pt x="219" y="1514"/>
                  </a:lnTo>
                  <a:lnTo>
                    <a:pt x="273" y="1583"/>
                  </a:lnTo>
                  <a:lnTo>
                    <a:pt x="315" y="1623"/>
                  </a:lnTo>
                  <a:lnTo>
                    <a:pt x="383" y="1704"/>
                  </a:lnTo>
                  <a:lnTo>
                    <a:pt x="451" y="1759"/>
                  </a:lnTo>
                  <a:lnTo>
                    <a:pt x="519" y="1814"/>
                  </a:lnTo>
                  <a:lnTo>
                    <a:pt x="546" y="1827"/>
                  </a:lnTo>
                  <a:lnTo>
                    <a:pt x="628" y="1882"/>
                  </a:lnTo>
                  <a:lnTo>
                    <a:pt x="738" y="1936"/>
                  </a:lnTo>
                  <a:lnTo>
                    <a:pt x="887" y="1990"/>
                  </a:lnTo>
                  <a:lnTo>
                    <a:pt x="955" y="2017"/>
                  </a:lnTo>
                  <a:lnTo>
                    <a:pt x="1051" y="2030"/>
                  </a:lnTo>
                  <a:lnTo>
                    <a:pt x="1106" y="2030"/>
                  </a:lnTo>
                  <a:lnTo>
                    <a:pt x="1174" y="2030"/>
                  </a:lnTo>
                  <a:lnTo>
                    <a:pt x="1119" y="2045"/>
                  </a:lnTo>
                  <a:lnTo>
                    <a:pt x="1065" y="2058"/>
                  </a:lnTo>
                  <a:lnTo>
                    <a:pt x="955" y="2072"/>
                  </a:lnTo>
                  <a:lnTo>
                    <a:pt x="901" y="2072"/>
                  </a:lnTo>
                  <a:lnTo>
                    <a:pt x="778" y="2030"/>
                  </a:lnTo>
                  <a:lnTo>
                    <a:pt x="655" y="1977"/>
                  </a:lnTo>
                  <a:lnTo>
                    <a:pt x="574" y="1936"/>
                  </a:lnTo>
                  <a:lnTo>
                    <a:pt x="423" y="1842"/>
                  </a:lnTo>
                  <a:lnTo>
                    <a:pt x="315" y="1746"/>
                  </a:lnTo>
                  <a:lnTo>
                    <a:pt x="273" y="1704"/>
                  </a:lnTo>
                  <a:lnTo>
                    <a:pt x="205" y="1636"/>
                  </a:lnTo>
                  <a:lnTo>
                    <a:pt x="151" y="1555"/>
                  </a:lnTo>
                  <a:lnTo>
                    <a:pt x="109" y="1487"/>
                  </a:lnTo>
                  <a:lnTo>
                    <a:pt x="83" y="1432"/>
                  </a:lnTo>
                  <a:lnTo>
                    <a:pt x="55" y="1364"/>
                  </a:lnTo>
                  <a:lnTo>
                    <a:pt x="13" y="1241"/>
                  </a:lnTo>
                  <a:lnTo>
                    <a:pt x="0" y="1092"/>
                  </a:lnTo>
                  <a:lnTo>
                    <a:pt x="0" y="914"/>
                  </a:lnTo>
                  <a:lnTo>
                    <a:pt x="28" y="805"/>
                  </a:lnTo>
                  <a:lnTo>
                    <a:pt x="41" y="737"/>
                  </a:lnTo>
                  <a:lnTo>
                    <a:pt x="68" y="669"/>
                  </a:lnTo>
                  <a:lnTo>
                    <a:pt x="96" y="601"/>
                  </a:lnTo>
                  <a:lnTo>
                    <a:pt x="151" y="518"/>
                  </a:lnTo>
                  <a:lnTo>
                    <a:pt x="177" y="478"/>
                  </a:lnTo>
                  <a:lnTo>
                    <a:pt x="219" y="409"/>
                  </a:lnTo>
                  <a:lnTo>
                    <a:pt x="273" y="341"/>
                  </a:lnTo>
                  <a:lnTo>
                    <a:pt x="328" y="273"/>
                  </a:lnTo>
                  <a:lnTo>
                    <a:pt x="396" y="205"/>
                  </a:lnTo>
                  <a:lnTo>
                    <a:pt x="436" y="178"/>
                  </a:lnTo>
                  <a:lnTo>
                    <a:pt x="478" y="137"/>
                  </a:lnTo>
                  <a:lnTo>
                    <a:pt x="532" y="110"/>
                  </a:lnTo>
                  <a:lnTo>
                    <a:pt x="587" y="68"/>
                  </a:lnTo>
                  <a:lnTo>
                    <a:pt x="615" y="55"/>
                  </a:lnTo>
                  <a:lnTo>
                    <a:pt x="696" y="14"/>
                  </a:lnTo>
                  <a:lnTo>
                    <a:pt x="751" y="0"/>
                  </a:lnTo>
                </a:path>
              </a:pathLst>
            </a:custGeom>
            <a:noFill/>
            <a:ln w="0">
              <a:solidFill>
                <a:srgbClr val="000000"/>
              </a:solidFill>
              <a:round/>
              <a:headEnd/>
              <a:tailEnd/>
            </a:ln>
          </p:spPr>
          <p:txBody>
            <a:bodyPr/>
            <a:lstStyle/>
            <a:p>
              <a:endParaRPr lang="en-US"/>
            </a:p>
          </p:txBody>
        </p:sp>
        <p:sp>
          <p:nvSpPr>
            <p:cNvPr id="23684" name="Freeform 131"/>
            <p:cNvSpPr>
              <a:spLocks/>
            </p:cNvSpPr>
            <p:nvPr/>
          </p:nvSpPr>
          <p:spPr bwMode="auto">
            <a:xfrm>
              <a:off x="2269" y="2515"/>
              <a:ext cx="423" cy="800"/>
            </a:xfrm>
            <a:custGeom>
              <a:avLst/>
              <a:gdLst>
                <a:gd name="T0" fmla="*/ 0 w 1269"/>
                <a:gd name="T1" fmla="*/ 0 h 2398"/>
                <a:gd name="T2" fmla="*/ 0 w 1269"/>
                <a:gd name="T3" fmla="*/ 0 h 2398"/>
                <a:gd name="T4" fmla="*/ 0 w 1269"/>
                <a:gd name="T5" fmla="*/ 0 h 2398"/>
                <a:gd name="T6" fmla="*/ 0 w 1269"/>
                <a:gd name="T7" fmla="*/ 0 h 2398"/>
                <a:gd name="T8" fmla="*/ 0 w 1269"/>
                <a:gd name="T9" fmla="*/ 0 h 2398"/>
                <a:gd name="T10" fmla="*/ 0 w 1269"/>
                <a:gd name="T11" fmla="*/ 0 h 2398"/>
                <a:gd name="T12" fmla="*/ 0 w 1269"/>
                <a:gd name="T13" fmla="*/ 0 h 2398"/>
                <a:gd name="T14" fmla="*/ 0 w 1269"/>
                <a:gd name="T15" fmla="*/ 0 h 2398"/>
                <a:gd name="T16" fmla="*/ 0 w 1269"/>
                <a:gd name="T17" fmla="*/ 0 h 2398"/>
                <a:gd name="T18" fmla="*/ 0 w 1269"/>
                <a:gd name="T19" fmla="*/ 0 h 2398"/>
                <a:gd name="T20" fmla="*/ 0 w 1269"/>
                <a:gd name="T21" fmla="*/ 0 h 2398"/>
                <a:gd name="T22" fmla="*/ 0 w 1269"/>
                <a:gd name="T23" fmla="*/ 0 h 2398"/>
                <a:gd name="T24" fmla="*/ 0 w 1269"/>
                <a:gd name="T25" fmla="*/ 0 h 2398"/>
                <a:gd name="T26" fmla="*/ 0 w 1269"/>
                <a:gd name="T27" fmla="*/ 0 h 2398"/>
                <a:gd name="T28" fmla="*/ 0 w 1269"/>
                <a:gd name="T29" fmla="*/ 0 h 2398"/>
                <a:gd name="T30" fmla="*/ 0 w 1269"/>
                <a:gd name="T31" fmla="*/ 0 h 2398"/>
                <a:gd name="T32" fmla="*/ 0 w 1269"/>
                <a:gd name="T33" fmla="*/ 0 h 2398"/>
                <a:gd name="T34" fmla="*/ 0 w 1269"/>
                <a:gd name="T35" fmla="*/ 0 h 2398"/>
                <a:gd name="T36" fmla="*/ 0 w 1269"/>
                <a:gd name="T37" fmla="*/ 0 h 2398"/>
                <a:gd name="T38" fmla="*/ 0 w 1269"/>
                <a:gd name="T39" fmla="*/ 0 h 2398"/>
                <a:gd name="T40" fmla="*/ 0 w 1269"/>
                <a:gd name="T41" fmla="*/ 0 h 2398"/>
                <a:gd name="T42" fmla="*/ 0 w 1269"/>
                <a:gd name="T43" fmla="*/ 0 h 2398"/>
                <a:gd name="T44" fmla="*/ 0 w 1269"/>
                <a:gd name="T45" fmla="*/ 0 h 2398"/>
                <a:gd name="T46" fmla="*/ 0 w 1269"/>
                <a:gd name="T47" fmla="*/ 0 h 2398"/>
                <a:gd name="T48" fmla="*/ 0 w 1269"/>
                <a:gd name="T49" fmla="*/ 0 h 2398"/>
                <a:gd name="T50" fmla="*/ 0 w 1269"/>
                <a:gd name="T51" fmla="*/ 0 h 2398"/>
                <a:gd name="T52" fmla="*/ 0 w 1269"/>
                <a:gd name="T53" fmla="*/ 0 h 2398"/>
                <a:gd name="T54" fmla="*/ 0 w 1269"/>
                <a:gd name="T55" fmla="*/ 0 h 2398"/>
                <a:gd name="T56" fmla="*/ 0 w 1269"/>
                <a:gd name="T57" fmla="*/ 0 h 2398"/>
                <a:gd name="T58" fmla="*/ 0 w 1269"/>
                <a:gd name="T59" fmla="*/ 0 h 2398"/>
                <a:gd name="T60" fmla="*/ 0 w 1269"/>
                <a:gd name="T61" fmla="*/ 0 h 2398"/>
                <a:gd name="T62" fmla="*/ 0 w 1269"/>
                <a:gd name="T63" fmla="*/ 0 h 2398"/>
                <a:gd name="T64" fmla="*/ 0 w 1269"/>
                <a:gd name="T65" fmla="*/ 0 h 2398"/>
                <a:gd name="T66" fmla="*/ 0 w 1269"/>
                <a:gd name="T67" fmla="*/ 0 h 2398"/>
                <a:gd name="T68" fmla="*/ 0 w 1269"/>
                <a:gd name="T69" fmla="*/ 0 h 2398"/>
                <a:gd name="T70" fmla="*/ 0 w 1269"/>
                <a:gd name="T71" fmla="*/ 0 h 2398"/>
                <a:gd name="T72" fmla="*/ 0 w 1269"/>
                <a:gd name="T73" fmla="*/ 0 h 2398"/>
                <a:gd name="T74" fmla="*/ 0 w 1269"/>
                <a:gd name="T75" fmla="*/ 0 h 2398"/>
                <a:gd name="T76" fmla="*/ 0 w 1269"/>
                <a:gd name="T77" fmla="*/ 0 h 2398"/>
                <a:gd name="T78" fmla="*/ 0 w 1269"/>
                <a:gd name="T79" fmla="*/ 0 h 2398"/>
                <a:gd name="T80" fmla="*/ 0 w 1269"/>
                <a:gd name="T81" fmla="*/ 0 h 2398"/>
                <a:gd name="T82" fmla="*/ 0 w 1269"/>
                <a:gd name="T83" fmla="*/ 0 h 2398"/>
                <a:gd name="T84" fmla="*/ 0 w 1269"/>
                <a:gd name="T85" fmla="*/ 0 h 2398"/>
                <a:gd name="T86" fmla="*/ 0 w 1269"/>
                <a:gd name="T87" fmla="*/ 0 h 2398"/>
                <a:gd name="T88" fmla="*/ 0 w 1269"/>
                <a:gd name="T89" fmla="*/ 0 h 23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9"/>
                <a:gd name="T136" fmla="*/ 0 h 2398"/>
                <a:gd name="T137" fmla="*/ 1269 w 1269"/>
                <a:gd name="T138" fmla="*/ 2398 h 23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9" h="2398">
                  <a:moveTo>
                    <a:pt x="751" y="53"/>
                  </a:moveTo>
                  <a:lnTo>
                    <a:pt x="791" y="68"/>
                  </a:lnTo>
                  <a:lnTo>
                    <a:pt x="859" y="95"/>
                  </a:lnTo>
                  <a:lnTo>
                    <a:pt x="914" y="123"/>
                  </a:lnTo>
                  <a:lnTo>
                    <a:pt x="928" y="163"/>
                  </a:lnTo>
                  <a:lnTo>
                    <a:pt x="928" y="176"/>
                  </a:lnTo>
                  <a:lnTo>
                    <a:pt x="928" y="217"/>
                  </a:lnTo>
                  <a:lnTo>
                    <a:pt x="914" y="231"/>
                  </a:lnTo>
                  <a:lnTo>
                    <a:pt x="874" y="259"/>
                  </a:lnTo>
                  <a:lnTo>
                    <a:pt x="846" y="259"/>
                  </a:lnTo>
                  <a:lnTo>
                    <a:pt x="819" y="259"/>
                  </a:lnTo>
                  <a:lnTo>
                    <a:pt x="738" y="259"/>
                  </a:lnTo>
                  <a:lnTo>
                    <a:pt x="738" y="286"/>
                  </a:lnTo>
                  <a:lnTo>
                    <a:pt x="764" y="313"/>
                  </a:lnTo>
                  <a:lnTo>
                    <a:pt x="778" y="340"/>
                  </a:lnTo>
                  <a:lnTo>
                    <a:pt x="832" y="381"/>
                  </a:lnTo>
                  <a:lnTo>
                    <a:pt x="901" y="436"/>
                  </a:lnTo>
                  <a:lnTo>
                    <a:pt x="928" y="450"/>
                  </a:lnTo>
                  <a:lnTo>
                    <a:pt x="983" y="504"/>
                  </a:lnTo>
                  <a:lnTo>
                    <a:pt x="1038" y="544"/>
                  </a:lnTo>
                  <a:lnTo>
                    <a:pt x="1065" y="599"/>
                  </a:lnTo>
                  <a:lnTo>
                    <a:pt x="1119" y="695"/>
                  </a:lnTo>
                  <a:lnTo>
                    <a:pt x="1159" y="750"/>
                  </a:lnTo>
                  <a:lnTo>
                    <a:pt x="1174" y="831"/>
                  </a:lnTo>
                  <a:lnTo>
                    <a:pt x="1174" y="927"/>
                  </a:lnTo>
                  <a:lnTo>
                    <a:pt x="1174" y="1105"/>
                  </a:lnTo>
                  <a:lnTo>
                    <a:pt x="1174" y="1145"/>
                  </a:lnTo>
                  <a:lnTo>
                    <a:pt x="1159" y="1227"/>
                  </a:lnTo>
                  <a:lnTo>
                    <a:pt x="1146" y="1282"/>
                  </a:lnTo>
                  <a:lnTo>
                    <a:pt x="1119" y="1390"/>
                  </a:lnTo>
                  <a:lnTo>
                    <a:pt x="1106" y="1445"/>
                  </a:lnTo>
                  <a:lnTo>
                    <a:pt x="1010" y="1649"/>
                  </a:lnTo>
                  <a:lnTo>
                    <a:pt x="914" y="1800"/>
                  </a:lnTo>
                  <a:lnTo>
                    <a:pt x="819" y="1909"/>
                  </a:lnTo>
                  <a:lnTo>
                    <a:pt x="764" y="1964"/>
                  </a:lnTo>
                  <a:lnTo>
                    <a:pt x="723" y="2017"/>
                  </a:lnTo>
                  <a:lnTo>
                    <a:pt x="668" y="2045"/>
                  </a:lnTo>
                  <a:lnTo>
                    <a:pt x="587" y="2100"/>
                  </a:lnTo>
                  <a:lnTo>
                    <a:pt x="478" y="2181"/>
                  </a:lnTo>
                  <a:lnTo>
                    <a:pt x="423" y="2208"/>
                  </a:lnTo>
                  <a:lnTo>
                    <a:pt x="355" y="2249"/>
                  </a:lnTo>
                  <a:lnTo>
                    <a:pt x="192" y="2330"/>
                  </a:lnTo>
                  <a:lnTo>
                    <a:pt x="96" y="2358"/>
                  </a:lnTo>
                  <a:lnTo>
                    <a:pt x="41" y="2385"/>
                  </a:lnTo>
                  <a:lnTo>
                    <a:pt x="0" y="2398"/>
                  </a:lnTo>
                  <a:lnTo>
                    <a:pt x="109" y="2385"/>
                  </a:lnTo>
                  <a:lnTo>
                    <a:pt x="164" y="2358"/>
                  </a:lnTo>
                  <a:lnTo>
                    <a:pt x="247" y="2343"/>
                  </a:lnTo>
                  <a:lnTo>
                    <a:pt x="328" y="2330"/>
                  </a:lnTo>
                  <a:lnTo>
                    <a:pt x="383" y="2290"/>
                  </a:lnTo>
                  <a:lnTo>
                    <a:pt x="464" y="2249"/>
                  </a:lnTo>
                  <a:lnTo>
                    <a:pt x="519" y="2208"/>
                  </a:lnTo>
                  <a:lnTo>
                    <a:pt x="574" y="2195"/>
                  </a:lnTo>
                  <a:lnTo>
                    <a:pt x="628" y="2155"/>
                  </a:lnTo>
                  <a:lnTo>
                    <a:pt x="683" y="2113"/>
                  </a:lnTo>
                  <a:lnTo>
                    <a:pt x="751" y="2045"/>
                  </a:lnTo>
                  <a:lnTo>
                    <a:pt x="819" y="2004"/>
                  </a:lnTo>
                  <a:lnTo>
                    <a:pt x="859" y="1964"/>
                  </a:lnTo>
                  <a:lnTo>
                    <a:pt x="928" y="1896"/>
                  </a:lnTo>
                  <a:lnTo>
                    <a:pt x="996" y="1800"/>
                  </a:lnTo>
                  <a:lnTo>
                    <a:pt x="1065" y="1690"/>
                  </a:lnTo>
                  <a:lnTo>
                    <a:pt x="1146" y="1554"/>
                  </a:lnTo>
                  <a:lnTo>
                    <a:pt x="1174" y="1473"/>
                  </a:lnTo>
                  <a:lnTo>
                    <a:pt x="1214" y="1363"/>
                  </a:lnTo>
                  <a:lnTo>
                    <a:pt x="1242" y="1241"/>
                  </a:lnTo>
                  <a:lnTo>
                    <a:pt x="1255" y="1173"/>
                  </a:lnTo>
                  <a:lnTo>
                    <a:pt x="1269" y="1063"/>
                  </a:lnTo>
                  <a:lnTo>
                    <a:pt x="1269" y="1009"/>
                  </a:lnTo>
                  <a:lnTo>
                    <a:pt x="1269" y="927"/>
                  </a:lnTo>
                  <a:lnTo>
                    <a:pt x="1255" y="859"/>
                  </a:lnTo>
                  <a:lnTo>
                    <a:pt x="1255" y="818"/>
                  </a:lnTo>
                  <a:lnTo>
                    <a:pt x="1229" y="750"/>
                  </a:lnTo>
                  <a:lnTo>
                    <a:pt x="1201" y="682"/>
                  </a:lnTo>
                  <a:lnTo>
                    <a:pt x="1174" y="640"/>
                  </a:lnTo>
                  <a:lnTo>
                    <a:pt x="1146" y="586"/>
                  </a:lnTo>
                  <a:lnTo>
                    <a:pt x="1106" y="531"/>
                  </a:lnTo>
                  <a:lnTo>
                    <a:pt x="1065" y="491"/>
                  </a:lnTo>
                  <a:lnTo>
                    <a:pt x="1038" y="450"/>
                  </a:lnTo>
                  <a:lnTo>
                    <a:pt x="983" y="408"/>
                  </a:lnTo>
                  <a:lnTo>
                    <a:pt x="901" y="340"/>
                  </a:lnTo>
                  <a:lnTo>
                    <a:pt x="942" y="327"/>
                  </a:lnTo>
                  <a:lnTo>
                    <a:pt x="983" y="300"/>
                  </a:lnTo>
                  <a:lnTo>
                    <a:pt x="1010" y="231"/>
                  </a:lnTo>
                  <a:lnTo>
                    <a:pt x="1010" y="191"/>
                  </a:lnTo>
                  <a:lnTo>
                    <a:pt x="996" y="136"/>
                  </a:lnTo>
                  <a:lnTo>
                    <a:pt x="955" y="95"/>
                  </a:lnTo>
                  <a:lnTo>
                    <a:pt x="942" y="68"/>
                  </a:lnTo>
                  <a:lnTo>
                    <a:pt x="901" y="40"/>
                  </a:lnTo>
                  <a:lnTo>
                    <a:pt x="874" y="13"/>
                  </a:lnTo>
                  <a:lnTo>
                    <a:pt x="832" y="0"/>
                  </a:lnTo>
                  <a:lnTo>
                    <a:pt x="751" y="53"/>
                  </a:lnTo>
                  <a:close/>
                </a:path>
              </a:pathLst>
            </a:custGeom>
            <a:solidFill>
              <a:srgbClr val="0E0D0D"/>
            </a:solidFill>
            <a:ln w="9525">
              <a:noFill/>
              <a:round/>
              <a:headEnd/>
              <a:tailEnd/>
            </a:ln>
          </p:spPr>
          <p:txBody>
            <a:bodyPr/>
            <a:lstStyle/>
            <a:p>
              <a:endParaRPr lang="en-US"/>
            </a:p>
          </p:txBody>
        </p:sp>
        <p:sp>
          <p:nvSpPr>
            <p:cNvPr id="23685" name="Freeform 132"/>
            <p:cNvSpPr>
              <a:spLocks/>
            </p:cNvSpPr>
            <p:nvPr/>
          </p:nvSpPr>
          <p:spPr bwMode="auto">
            <a:xfrm>
              <a:off x="2269" y="2515"/>
              <a:ext cx="423" cy="800"/>
            </a:xfrm>
            <a:custGeom>
              <a:avLst/>
              <a:gdLst>
                <a:gd name="T0" fmla="*/ 0 w 1269"/>
                <a:gd name="T1" fmla="*/ 0 h 2398"/>
                <a:gd name="T2" fmla="*/ 0 w 1269"/>
                <a:gd name="T3" fmla="*/ 0 h 2398"/>
                <a:gd name="T4" fmla="*/ 0 w 1269"/>
                <a:gd name="T5" fmla="*/ 0 h 2398"/>
                <a:gd name="T6" fmla="*/ 0 w 1269"/>
                <a:gd name="T7" fmla="*/ 0 h 2398"/>
                <a:gd name="T8" fmla="*/ 0 w 1269"/>
                <a:gd name="T9" fmla="*/ 0 h 2398"/>
                <a:gd name="T10" fmla="*/ 0 w 1269"/>
                <a:gd name="T11" fmla="*/ 0 h 2398"/>
                <a:gd name="T12" fmla="*/ 0 w 1269"/>
                <a:gd name="T13" fmla="*/ 0 h 2398"/>
                <a:gd name="T14" fmla="*/ 0 w 1269"/>
                <a:gd name="T15" fmla="*/ 0 h 2398"/>
                <a:gd name="T16" fmla="*/ 0 w 1269"/>
                <a:gd name="T17" fmla="*/ 0 h 2398"/>
                <a:gd name="T18" fmla="*/ 0 w 1269"/>
                <a:gd name="T19" fmla="*/ 0 h 2398"/>
                <a:gd name="T20" fmla="*/ 0 w 1269"/>
                <a:gd name="T21" fmla="*/ 0 h 2398"/>
                <a:gd name="T22" fmla="*/ 0 w 1269"/>
                <a:gd name="T23" fmla="*/ 0 h 2398"/>
                <a:gd name="T24" fmla="*/ 0 w 1269"/>
                <a:gd name="T25" fmla="*/ 0 h 2398"/>
                <a:gd name="T26" fmla="*/ 0 w 1269"/>
                <a:gd name="T27" fmla="*/ 0 h 2398"/>
                <a:gd name="T28" fmla="*/ 0 w 1269"/>
                <a:gd name="T29" fmla="*/ 0 h 2398"/>
                <a:gd name="T30" fmla="*/ 0 w 1269"/>
                <a:gd name="T31" fmla="*/ 0 h 2398"/>
                <a:gd name="T32" fmla="*/ 0 w 1269"/>
                <a:gd name="T33" fmla="*/ 0 h 2398"/>
                <a:gd name="T34" fmla="*/ 0 w 1269"/>
                <a:gd name="T35" fmla="*/ 0 h 2398"/>
                <a:gd name="T36" fmla="*/ 0 w 1269"/>
                <a:gd name="T37" fmla="*/ 0 h 2398"/>
                <a:gd name="T38" fmla="*/ 0 w 1269"/>
                <a:gd name="T39" fmla="*/ 0 h 2398"/>
                <a:gd name="T40" fmla="*/ 0 w 1269"/>
                <a:gd name="T41" fmla="*/ 0 h 2398"/>
                <a:gd name="T42" fmla="*/ 0 w 1269"/>
                <a:gd name="T43" fmla="*/ 0 h 2398"/>
                <a:gd name="T44" fmla="*/ 0 w 1269"/>
                <a:gd name="T45" fmla="*/ 0 h 2398"/>
                <a:gd name="T46" fmla="*/ 0 w 1269"/>
                <a:gd name="T47" fmla="*/ 0 h 2398"/>
                <a:gd name="T48" fmla="*/ 0 w 1269"/>
                <a:gd name="T49" fmla="*/ 0 h 2398"/>
                <a:gd name="T50" fmla="*/ 0 w 1269"/>
                <a:gd name="T51" fmla="*/ 0 h 2398"/>
                <a:gd name="T52" fmla="*/ 0 w 1269"/>
                <a:gd name="T53" fmla="*/ 0 h 2398"/>
                <a:gd name="T54" fmla="*/ 0 w 1269"/>
                <a:gd name="T55" fmla="*/ 0 h 2398"/>
                <a:gd name="T56" fmla="*/ 0 w 1269"/>
                <a:gd name="T57" fmla="*/ 0 h 2398"/>
                <a:gd name="T58" fmla="*/ 0 w 1269"/>
                <a:gd name="T59" fmla="*/ 0 h 2398"/>
                <a:gd name="T60" fmla="*/ 0 w 1269"/>
                <a:gd name="T61" fmla="*/ 0 h 2398"/>
                <a:gd name="T62" fmla="*/ 0 w 1269"/>
                <a:gd name="T63" fmla="*/ 0 h 2398"/>
                <a:gd name="T64" fmla="*/ 0 w 1269"/>
                <a:gd name="T65" fmla="*/ 0 h 2398"/>
                <a:gd name="T66" fmla="*/ 0 w 1269"/>
                <a:gd name="T67" fmla="*/ 0 h 2398"/>
                <a:gd name="T68" fmla="*/ 0 w 1269"/>
                <a:gd name="T69" fmla="*/ 0 h 2398"/>
                <a:gd name="T70" fmla="*/ 0 w 1269"/>
                <a:gd name="T71" fmla="*/ 0 h 2398"/>
                <a:gd name="T72" fmla="*/ 0 w 1269"/>
                <a:gd name="T73" fmla="*/ 0 h 2398"/>
                <a:gd name="T74" fmla="*/ 0 w 1269"/>
                <a:gd name="T75" fmla="*/ 0 h 2398"/>
                <a:gd name="T76" fmla="*/ 0 w 1269"/>
                <a:gd name="T77" fmla="*/ 0 h 2398"/>
                <a:gd name="T78" fmla="*/ 0 w 1269"/>
                <a:gd name="T79" fmla="*/ 0 h 2398"/>
                <a:gd name="T80" fmla="*/ 0 w 1269"/>
                <a:gd name="T81" fmla="*/ 0 h 2398"/>
                <a:gd name="T82" fmla="*/ 0 w 1269"/>
                <a:gd name="T83" fmla="*/ 0 h 2398"/>
                <a:gd name="T84" fmla="*/ 0 w 1269"/>
                <a:gd name="T85" fmla="*/ 0 h 2398"/>
                <a:gd name="T86" fmla="*/ 0 w 1269"/>
                <a:gd name="T87" fmla="*/ 0 h 2398"/>
                <a:gd name="T88" fmla="*/ 0 w 1269"/>
                <a:gd name="T89" fmla="*/ 0 h 23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9"/>
                <a:gd name="T136" fmla="*/ 0 h 2398"/>
                <a:gd name="T137" fmla="*/ 1269 w 1269"/>
                <a:gd name="T138" fmla="*/ 2398 h 23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9" h="2398">
                  <a:moveTo>
                    <a:pt x="751" y="53"/>
                  </a:moveTo>
                  <a:lnTo>
                    <a:pt x="791" y="68"/>
                  </a:lnTo>
                  <a:lnTo>
                    <a:pt x="859" y="95"/>
                  </a:lnTo>
                  <a:lnTo>
                    <a:pt x="914" y="123"/>
                  </a:lnTo>
                  <a:lnTo>
                    <a:pt x="928" y="163"/>
                  </a:lnTo>
                  <a:lnTo>
                    <a:pt x="928" y="176"/>
                  </a:lnTo>
                  <a:lnTo>
                    <a:pt x="928" y="217"/>
                  </a:lnTo>
                  <a:lnTo>
                    <a:pt x="914" y="231"/>
                  </a:lnTo>
                  <a:lnTo>
                    <a:pt x="874" y="259"/>
                  </a:lnTo>
                  <a:lnTo>
                    <a:pt x="846" y="259"/>
                  </a:lnTo>
                  <a:lnTo>
                    <a:pt x="819" y="259"/>
                  </a:lnTo>
                  <a:lnTo>
                    <a:pt x="738" y="259"/>
                  </a:lnTo>
                  <a:lnTo>
                    <a:pt x="738" y="286"/>
                  </a:lnTo>
                  <a:lnTo>
                    <a:pt x="764" y="313"/>
                  </a:lnTo>
                  <a:lnTo>
                    <a:pt x="778" y="340"/>
                  </a:lnTo>
                  <a:lnTo>
                    <a:pt x="832" y="381"/>
                  </a:lnTo>
                  <a:lnTo>
                    <a:pt x="901" y="436"/>
                  </a:lnTo>
                  <a:lnTo>
                    <a:pt x="928" y="450"/>
                  </a:lnTo>
                  <a:lnTo>
                    <a:pt x="983" y="504"/>
                  </a:lnTo>
                  <a:lnTo>
                    <a:pt x="1038" y="544"/>
                  </a:lnTo>
                  <a:lnTo>
                    <a:pt x="1065" y="599"/>
                  </a:lnTo>
                  <a:lnTo>
                    <a:pt x="1119" y="695"/>
                  </a:lnTo>
                  <a:lnTo>
                    <a:pt x="1159" y="750"/>
                  </a:lnTo>
                  <a:lnTo>
                    <a:pt x="1174" y="831"/>
                  </a:lnTo>
                  <a:lnTo>
                    <a:pt x="1174" y="927"/>
                  </a:lnTo>
                  <a:lnTo>
                    <a:pt x="1174" y="1105"/>
                  </a:lnTo>
                  <a:lnTo>
                    <a:pt x="1174" y="1145"/>
                  </a:lnTo>
                  <a:lnTo>
                    <a:pt x="1159" y="1227"/>
                  </a:lnTo>
                  <a:lnTo>
                    <a:pt x="1146" y="1282"/>
                  </a:lnTo>
                  <a:lnTo>
                    <a:pt x="1119" y="1390"/>
                  </a:lnTo>
                  <a:lnTo>
                    <a:pt x="1106" y="1445"/>
                  </a:lnTo>
                  <a:lnTo>
                    <a:pt x="1010" y="1649"/>
                  </a:lnTo>
                  <a:lnTo>
                    <a:pt x="914" y="1800"/>
                  </a:lnTo>
                  <a:lnTo>
                    <a:pt x="819" y="1909"/>
                  </a:lnTo>
                  <a:lnTo>
                    <a:pt x="764" y="1964"/>
                  </a:lnTo>
                  <a:lnTo>
                    <a:pt x="723" y="2017"/>
                  </a:lnTo>
                  <a:lnTo>
                    <a:pt x="668" y="2045"/>
                  </a:lnTo>
                  <a:lnTo>
                    <a:pt x="587" y="2100"/>
                  </a:lnTo>
                  <a:lnTo>
                    <a:pt x="478" y="2181"/>
                  </a:lnTo>
                  <a:lnTo>
                    <a:pt x="423" y="2208"/>
                  </a:lnTo>
                  <a:lnTo>
                    <a:pt x="355" y="2249"/>
                  </a:lnTo>
                  <a:lnTo>
                    <a:pt x="192" y="2330"/>
                  </a:lnTo>
                  <a:lnTo>
                    <a:pt x="96" y="2358"/>
                  </a:lnTo>
                  <a:lnTo>
                    <a:pt x="41" y="2385"/>
                  </a:lnTo>
                  <a:lnTo>
                    <a:pt x="0" y="2398"/>
                  </a:lnTo>
                  <a:lnTo>
                    <a:pt x="109" y="2385"/>
                  </a:lnTo>
                  <a:lnTo>
                    <a:pt x="164" y="2358"/>
                  </a:lnTo>
                  <a:lnTo>
                    <a:pt x="247" y="2343"/>
                  </a:lnTo>
                  <a:lnTo>
                    <a:pt x="328" y="2330"/>
                  </a:lnTo>
                  <a:lnTo>
                    <a:pt x="383" y="2290"/>
                  </a:lnTo>
                  <a:lnTo>
                    <a:pt x="464" y="2249"/>
                  </a:lnTo>
                  <a:lnTo>
                    <a:pt x="519" y="2208"/>
                  </a:lnTo>
                  <a:lnTo>
                    <a:pt x="574" y="2195"/>
                  </a:lnTo>
                  <a:lnTo>
                    <a:pt x="628" y="2155"/>
                  </a:lnTo>
                  <a:lnTo>
                    <a:pt x="683" y="2113"/>
                  </a:lnTo>
                  <a:lnTo>
                    <a:pt x="751" y="2045"/>
                  </a:lnTo>
                  <a:lnTo>
                    <a:pt x="819" y="2004"/>
                  </a:lnTo>
                  <a:lnTo>
                    <a:pt x="859" y="1964"/>
                  </a:lnTo>
                  <a:lnTo>
                    <a:pt x="928" y="1896"/>
                  </a:lnTo>
                  <a:lnTo>
                    <a:pt x="996" y="1800"/>
                  </a:lnTo>
                  <a:lnTo>
                    <a:pt x="1065" y="1690"/>
                  </a:lnTo>
                  <a:lnTo>
                    <a:pt x="1146" y="1554"/>
                  </a:lnTo>
                  <a:lnTo>
                    <a:pt x="1174" y="1473"/>
                  </a:lnTo>
                  <a:lnTo>
                    <a:pt x="1214" y="1363"/>
                  </a:lnTo>
                  <a:lnTo>
                    <a:pt x="1242" y="1241"/>
                  </a:lnTo>
                  <a:lnTo>
                    <a:pt x="1255" y="1173"/>
                  </a:lnTo>
                  <a:lnTo>
                    <a:pt x="1269" y="1063"/>
                  </a:lnTo>
                  <a:lnTo>
                    <a:pt x="1269" y="1009"/>
                  </a:lnTo>
                  <a:lnTo>
                    <a:pt x="1269" y="927"/>
                  </a:lnTo>
                  <a:lnTo>
                    <a:pt x="1255" y="859"/>
                  </a:lnTo>
                  <a:lnTo>
                    <a:pt x="1255" y="818"/>
                  </a:lnTo>
                  <a:lnTo>
                    <a:pt x="1229" y="750"/>
                  </a:lnTo>
                  <a:lnTo>
                    <a:pt x="1201" y="682"/>
                  </a:lnTo>
                  <a:lnTo>
                    <a:pt x="1174" y="640"/>
                  </a:lnTo>
                  <a:lnTo>
                    <a:pt x="1146" y="586"/>
                  </a:lnTo>
                  <a:lnTo>
                    <a:pt x="1106" y="531"/>
                  </a:lnTo>
                  <a:lnTo>
                    <a:pt x="1065" y="491"/>
                  </a:lnTo>
                  <a:lnTo>
                    <a:pt x="1038" y="450"/>
                  </a:lnTo>
                  <a:lnTo>
                    <a:pt x="983" y="408"/>
                  </a:lnTo>
                  <a:lnTo>
                    <a:pt x="901" y="340"/>
                  </a:lnTo>
                  <a:lnTo>
                    <a:pt x="942" y="327"/>
                  </a:lnTo>
                  <a:lnTo>
                    <a:pt x="983" y="300"/>
                  </a:lnTo>
                  <a:lnTo>
                    <a:pt x="1010" y="231"/>
                  </a:lnTo>
                  <a:lnTo>
                    <a:pt x="1010" y="191"/>
                  </a:lnTo>
                  <a:lnTo>
                    <a:pt x="996" y="136"/>
                  </a:lnTo>
                  <a:lnTo>
                    <a:pt x="955" y="95"/>
                  </a:lnTo>
                  <a:lnTo>
                    <a:pt x="942" y="68"/>
                  </a:lnTo>
                  <a:lnTo>
                    <a:pt x="901" y="40"/>
                  </a:lnTo>
                  <a:lnTo>
                    <a:pt x="874" y="13"/>
                  </a:lnTo>
                  <a:lnTo>
                    <a:pt x="832" y="0"/>
                  </a:lnTo>
                  <a:lnTo>
                    <a:pt x="751" y="53"/>
                  </a:lnTo>
                </a:path>
              </a:pathLst>
            </a:custGeom>
            <a:noFill/>
            <a:ln w="0">
              <a:solidFill>
                <a:srgbClr val="000000"/>
              </a:solidFill>
              <a:round/>
              <a:headEnd/>
              <a:tailEnd/>
            </a:ln>
          </p:spPr>
          <p:txBody>
            <a:bodyPr/>
            <a:lstStyle/>
            <a:p>
              <a:endParaRPr lang="en-US"/>
            </a:p>
          </p:txBody>
        </p:sp>
        <p:sp>
          <p:nvSpPr>
            <p:cNvPr id="23686" name="Freeform 133"/>
            <p:cNvSpPr>
              <a:spLocks/>
            </p:cNvSpPr>
            <p:nvPr/>
          </p:nvSpPr>
          <p:spPr bwMode="auto">
            <a:xfrm>
              <a:off x="2269" y="2515"/>
              <a:ext cx="423" cy="800"/>
            </a:xfrm>
            <a:custGeom>
              <a:avLst/>
              <a:gdLst>
                <a:gd name="T0" fmla="*/ 0 w 1269"/>
                <a:gd name="T1" fmla="*/ 0 h 2398"/>
                <a:gd name="T2" fmla="*/ 0 w 1269"/>
                <a:gd name="T3" fmla="*/ 0 h 2398"/>
                <a:gd name="T4" fmla="*/ 0 w 1269"/>
                <a:gd name="T5" fmla="*/ 0 h 2398"/>
                <a:gd name="T6" fmla="*/ 0 w 1269"/>
                <a:gd name="T7" fmla="*/ 0 h 2398"/>
                <a:gd name="T8" fmla="*/ 0 w 1269"/>
                <a:gd name="T9" fmla="*/ 0 h 2398"/>
                <a:gd name="T10" fmla="*/ 0 w 1269"/>
                <a:gd name="T11" fmla="*/ 0 h 2398"/>
                <a:gd name="T12" fmla="*/ 0 w 1269"/>
                <a:gd name="T13" fmla="*/ 0 h 2398"/>
                <a:gd name="T14" fmla="*/ 0 w 1269"/>
                <a:gd name="T15" fmla="*/ 0 h 2398"/>
                <a:gd name="T16" fmla="*/ 0 w 1269"/>
                <a:gd name="T17" fmla="*/ 0 h 2398"/>
                <a:gd name="T18" fmla="*/ 0 w 1269"/>
                <a:gd name="T19" fmla="*/ 0 h 2398"/>
                <a:gd name="T20" fmla="*/ 0 w 1269"/>
                <a:gd name="T21" fmla="*/ 0 h 2398"/>
                <a:gd name="T22" fmla="*/ 0 w 1269"/>
                <a:gd name="T23" fmla="*/ 0 h 2398"/>
                <a:gd name="T24" fmla="*/ 0 w 1269"/>
                <a:gd name="T25" fmla="*/ 0 h 2398"/>
                <a:gd name="T26" fmla="*/ 0 w 1269"/>
                <a:gd name="T27" fmla="*/ 0 h 2398"/>
                <a:gd name="T28" fmla="*/ 0 w 1269"/>
                <a:gd name="T29" fmla="*/ 0 h 2398"/>
                <a:gd name="T30" fmla="*/ 0 w 1269"/>
                <a:gd name="T31" fmla="*/ 0 h 2398"/>
                <a:gd name="T32" fmla="*/ 0 w 1269"/>
                <a:gd name="T33" fmla="*/ 0 h 2398"/>
                <a:gd name="T34" fmla="*/ 0 w 1269"/>
                <a:gd name="T35" fmla="*/ 0 h 2398"/>
                <a:gd name="T36" fmla="*/ 0 w 1269"/>
                <a:gd name="T37" fmla="*/ 0 h 2398"/>
                <a:gd name="T38" fmla="*/ 0 w 1269"/>
                <a:gd name="T39" fmla="*/ 0 h 2398"/>
                <a:gd name="T40" fmla="*/ 0 w 1269"/>
                <a:gd name="T41" fmla="*/ 0 h 2398"/>
                <a:gd name="T42" fmla="*/ 0 w 1269"/>
                <a:gd name="T43" fmla="*/ 0 h 2398"/>
                <a:gd name="T44" fmla="*/ 0 w 1269"/>
                <a:gd name="T45" fmla="*/ 0 h 2398"/>
                <a:gd name="T46" fmla="*/ 0 w 1269"/>
                <a:gd name="T47" fmla="*/ 0 h 2398"/>
                <a:gd name="T48" fmla="*/ 0 w 1269"/>
                <a:gd name="T49" fmla="*/ 0 h 2398"/>
                <a:gd name="T50" fmla="*/ 0 w 1269"/>
                <a:gd name="T51" fmla="*/ 0 h 2398"/>
                <a:gd name="T52" fmla="*/ 0 w 1269"/>
                <a:gd name="T53" fmla="*/ 0 h 2398"/>
                <a:gd name="T54" fmla="*/ 0 w 1269"/>
                <a:gd name="T55" fmla="*/ 0 h 2398"/>
                <a:gd name="T56" fmla="*/ 0 w 1269"/>
                <a:gd name="T57" fmla="*/ 0 h 2398"/>
                <a:gd name="T58" fmla="*/ 0 w 1269"/>
                <a:gd name="T59" fmla="*/ 0 h 2398"/>
                <a:gd name="T60" fmla="*/ 0 w 1269"/>
                <a:gd name="T61" fmla="*/ 0 h 2398"/>
                <a:gd name="T62" fmla="*/ 0 w 1269"/>
                <a:gd name="T63" fmla="*/ 0 h 2398"/>
                <a:gd name="T64" fmla="*/ 0 w 1269"/>
                <a:gd name="T65" fmla="*/ 0 h 2398"/>
                <a:gd name="T66" fmla="*/ 0 w 1269"/>
                <a:gd name="T67" fmla="*/ 0 h 2398"/>
                <a:gd name="T68" fmla="*/ 0 w 1269"/>
                <a:gd name="T69" fmla="*/ 0 h 2398"/>
                <a:gd name="T70" fmla="*/ 0 w 1269"/>
                <a:gd name="T71" fmla="*/ 0 h 2398"/>
                <a:gd name="T72" fmla="*/ 0 w 1269"/>
                <a:gd name="T73" fmla="*/ 0 h 2398"/>
                <a:gd name="T74" fmla="*/ 0 w 1269"/>
                <a:gd name="T75" fmla="*/ 0 h 2398"/>
                <a:gd name="T76" fmla="*/ 0 w 1269"/>
                <a:gd name="T77" fmla="*/ 0 h 2398"/>
                <a:gd name="T78" fmla="*/ 0 w 1269"/>
                <a:gd name="T79" fmla="*/ 0 h 2398"/>
                <a:gd name="T80" fmla="*/ 0 w 1269"/>
                <a:gd name="T81" fmla="*/ 0 h 2398"/>
                <a:gd name="T82" fmla="*/ 0 w 1269"/>
                <a:gd name="T83" fmla="*/ 0 h 2398"/>
                <a:gd name="T84" fmla="*/ 0 w 1269"/>
                <a:gd name="T85" fmla="*/ 0 h 2398"/>
                <a:gd name="T86" fmla="*/ 0 w 1269"/>
                <a:gd name="T87" fmla="*/ 0 h 2398"/>
                <a:gd name="T88" fmla="*/ 0 w 1269"/>
                <a:gd name="T89" fmla="*/ 0 h 239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69"/>
                <a:gd name="T136" fmla="*/ 0 h 2398"/>
                <a:gd name="T137" fmla="*/ 1269 w 1269"/>
                <a:gd name="T138" fmla="*/ 2398 h 239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69" h="2398">
                  <a:moveTo>
                    <a:pt x="751" y="53"/>
                  </a:moveTo>
                  <a:lnTo>
                    <a:pt x="791" y="68"/>
                  </a:lnTo>
                  <a:lnTo>
                    <a:pt x="859" y="95"/>
                  </a:lnTo>
                  <a:lnTo>
                    <a:pt x="914" y="123"/>
                  </a:lnTo>
                  <a:lnTo>
                    <a:pt x="928" y="163"/>
                  </a:lnTo>
                  <a:lnTo>
                    <a:pt x="928" y="176"/>
                  </a:lnTo>
                  <a:lnTo>
                    <a:pt x="928" y="217"/>
                  </a:lnTo>
                  <a:lnTo>
                    <a:pt x="914" y="231"/>
                  </a:lnTo>
                  <a:lnTo>
                    <a:pt x="874" y="259"/>
                  </a:lnTo>
                  <a:lnTo>
                    <a:pt x="846" y="259"/>
                  </a:lnTo>
                  <a:lnTo>
                    <a:pt x="819" y="259"/>
                  </a:lnTo>
                  <a:lnTo>
                    <a:pt x="738" y="259"/>
                  </a:lnTo>
                  <a:lnTo>
                    <a:pt x="738" y="286"/>
                  </a:lnTo>
                  <a:lnTo>
                    <a:pt x="764" y="313"/>
                  </a:lnTo>
                  <a:lnTo>
                    <a:pt x="778" y="340"/>
                  </a:lnTo>
                  <a:lnTo>
                    <a:pt x="832" y="381"/>
                  </a:lnTo>
                  <a:lnTo>
                    <a:pt x="901" y="436"/>
                  </a:lnTo>
                  <a:lnTo>
                    <a:pt x="928" y="450"/>
                  </a:lnTo>
                  <a:lnTo>
                    <a:pt x="983" y="504"/>
                  </a:lnTo>
                  <a:lnTo>
                    <a:pt x="1038" y="544"/>
                  </a:lnTo>
                  <a:lnTo>
                    <a:pt x="1065" y="599"/>
                  </a:lnTo>
                  <a:lnTo>
                    <a:pt x="1119" y="695"/>
                  </a:lnTo>
                  <a:lnTo>
                    <a:pt x="1159" y="750"/>
                  </a:lnTo>
                  <a:lnTo>
                    <a:pt x="1174" y="831"/>
                  </a:lnTo>
                  <a:lnTo>
                    <a:pt x="1174" y="927"/>
                  </a:lnTo>
                  <a:lnTo>
                    <a:pt x="1174" y="1105"/>
                  </a:lnTo>
                  <a:lnTo>
                    <a:pt x="1174" y="1145"/>
                  </a:lnTo>
                  <a:lnTo>
                    <a:pt x="1159" y="1227"/>
                  </a:lnTo>
                  <a:lnTo>
                    <a:pt x="1146" y="1282"/>
                  </a:lnTo>
                  <a:lnTo>
                    <a:pt x="1119" y="1390"/>
                  </a:lnTo>
                  <a:lnTo>
                    <a:pt x="1106" y="1445"/>
                  </a:lnTo>
                  <a:lnTo>
                    <a:pt x="1010" y="1649"/>
                  </a:lnTo>
                  <a:lnTo>
                    <a:pt x="914" y="1800"/>
                  </a:lnTo>
                  <a:lnTo>
                    <a:pt x="819" y="1909"/>
                  </a:lnTo>
                  <a:lnTo>
                    <a:pt x="764" y="1964"/>
                  </a:lnTo>
                  <a:lnTo>
                    <a:pt x="723" y="2017"/>
                  </a:lnTo>
                  <a:lnTo>
                    <a:pt x="668" y="2045"/>
                  </a:lnTo>
                  <a:lnTo>
                    <a:pt x="587" y="2100"/>
                  </a:lnTo>
                  <a:lnTo>
                    <a:pt x="478" y="2181"/>
                  </a:lnTo>
                  <a:lnTo>
                    <a:pt x="423" y="2208"/>
                  </a:lnTo>
                  <a:lnTo>
                    <a:pt x="355" y="2249"/>
                  </a:lnTo>
                  <a:lnTo>
                    <a:pt x="192" y="2330"/>
                  </a:lnTo>
                  <a:lnTo>
                    <a:pt x="96" y="2358"/>
                  </a:lnTo>
                  <a:lnTo>
                    <a:pt x="41" y="2385"/>
                  </a:lnTo>
                  <a:lnTo>
                    <a:pt x="0" y="2398"/>
                  </a:lnTo>
                  <a:lnTo>
                    <a:pt x="109" y="2385"/>
                  </a:lnTo>
                  <a:lnTo>
                    <a:pt x="164" y="2358"/>
                  </a:lnTo>
                  <a:lnTo>
                    <a:pt x="247" y="2343"/>
                  </a:lnTo>
                  <a:lnTo>
                    <a:pt x="328" y="2330"/>
                  </a:lnTo>
                  <a:lnTo>
                    <a:pt x="383" y="2290"/>
                  </a:lnTo>
                  <a:lnTo>
                    <a:pt x="464" y="2249"/>
                  </a:lnTo>
                  <a:lnTo>
                    <a:pt x="519" y="2208"/>
                  </a:lnTo>
                  <a:lnTo>
                    <a:pt x="574" y="2195"/>
                  </a:lnTo>
                  <a:lnTo>
                    <a:pt x="628" y="2155"/>
                  </a:lnTo>
                  <a:lnTo>
                    <a:pt x="683" y="2113"/>
                  </a:lnTo>
                  <a:lnTo>
                    <a:pt x="751" y="2045"/>
                  </a:lnTo>
                  <a:lnTo>
                    <a:pt x="819" y="2004"/>
                  </a:lnTo>
                  <a:lnTo>
                    <a:pt x="859" y="1964"/>
                  </a:lnTo>
                  <a:lnTo>
                    <a:pt x="928" y="1896"/>
                  </a:lnTo>
                  <a:lnTo>
                    <a:pt x="996" y="1800"/>
                  </a:lnTo>
                  <a:lnTo>
                    <a:pt x="1065" y="1690"/>
                  </a:lnTo>
                  <a:lnTo>
                    <a:pt x="1146" y="1554"/>
                  </a:lnTo>
                  <a:lnTo>
                    <a:pt x="1174" y="1473"/>
                  </a:lnTo>
                  <a:lnTo>
                    <a:pt x="1214" y="1363"/>
                  </a:lnTo>
                  <a:lnTo>
                    <a:pt x="1242" y="1241"/>
                  </a:lnTo>
                  <a:lnTo>
                    <a:pt x="1255" y="1173"/>
                  </a:lnTo>
                  <a:lnTo>
                    <a:pt x="1269" y="1063"/>
                  </a:lnTo>
                  <a:lnTo>
                    <a:pt x="1269" y="1009"/>
                  </a:lnTo>
                  <a:lnTo>
                    <a:pt x="1269" y="927"/>
                  </a:lnTo>
                  <a:lnTo>
                    <a:pt x="1255" y="859"/>
                  </a:lnTo>
                  <a:lnTo>
                    <a:pt x="1255" y="818"/>
                  </a:lnTo>
                  <a:lnTo>
                    <a:pt x="1229" y="750"/>
                  </a:lnTo>
                  <a:lnTo>
                    <a:pt x="1201" y="682"/>
                  </a:lnTo>
                  <a:lnTo>
                    <a:pt x="1174" y="640"/>
                  </a:lnTo>
                  <a:lnTo>
                    <a:pt x="1146" y="586"/>
                  </a:lnTo>
                  <a:lnTo>
                    <a:pt x="1106" y="531"/>
                  </a:lnTo>
                  <a:lnTo>
                    <a:pt x="1065" y="491"/>
                  </a:lnTo>
                  <a:lnTo>
                    <a:pt x="1038" y="450"/>
                  </a:lnTo>
                  <a:lnTo>
                    <a:pt x="983" y="408"/>
                  </a:lnTo>
                  <a:lnTo>
                    <a:pt x="901" y="340"/>
                  </a:lnTo>
                  <a:lnTo>
                    <a:pt x="942" y="327"/>
                  </a:lnTo>
                  <a:lnTo>
                    <a:pt x="983" y="300"/>
                  </a:lnTo>
                  <a:lnTo>
                    <a:pt x="1010" y="231"/>
                  </a:lnTo>
                  <a:lnTo>
                    <a:pt x="1010" y="191"/>
                  </a:lnTo>
                  <a:lnTo>
                    <a:pt x="996" y="136"/>
                  </a:lnTo>
                  <a:lnTo>
                    <a:pt x="955" y="95"/>
                  </a:lnTo>
                  <a:lnTo>
                    <a:pt x="942" y="68"/>
                  </a:lnTo>
                  <a:lnTo>
                    <a:pt x="901" y="40"/>
                  </a:lnTo>
                  <a:lnTo>
                    <a:pt x="874" y="13"/>
                  </a:lnTo>
                  <a:lnTo>
                    <a:pt x="832" y="0"/>
                  </a:lnTo>
                  <a:lnTo>
                    <a:pt x="751" y="53"/>
                  </a:lnTo>
                </a:path>
              </a:pathLst>
            </a:custGeom>
            <a:noFill/>
            <a:ln w="0">
              <a:solidFill>
                <a:srgbClr val="000000"/>
              </a:solidFill>
              <a:round/>
              <a:headEnd/>
              <a:tailEnd/>
            </a:ln>
          </p:spPr>
          <p:txBody>
            <a:bodyPr/>
            <a:lstStyle/>
            <a:p>
              <a:endParaRPr lang="en-US"/>
            </a:p>
          </p:txBody>
        </p:sp>
        <p:sp>
          <p:nvSpPr>
            <p:cNvPr id="23687" name="Freeform 134"/>
            <p:cNvSpPr>
              <a:spLocks/>
            </p:cNvSpPr>
            <p:nvPr/>
          </p:nvSpPr>
          <p:spPr bwMode="auto">
            <a:xfrm>
              <a:off x="2296" y="2379"/>
              <a:ext cx="159" cy="159"/>
            </a:xfrm>
            <a:custGeom>
              <a:avLst/>
              <a:gdLst>
                <a:gd name="T0" fmla="*/ 0 w 477"/>
                <a:gd name="T1" fmla="*/ 0 h 478"/>
                <a:gd name="T2" fmla="*/ 0 w 477"/>
                <a:gd name="T3" fmla="*/ 0 h 478"/>
                <a:gd name="T4" fmla="*/ 0 w 477"/>
                <a:gd name="T5" fmla="*/ 0 h 478"/>
                <a:gd name="T6" fmla="*/ 0 w 477"/>
                <a:gd name="T7" fmla="*/ 0 h 478"/>
                <a:gd name="T8" fmla="*/ 0 w 477"/>
                <a:gd name="T9" fmla="*/ 0 h 478"/>
                <a:gd name="T10" fmla="*/ 0 w 477"/>
                <a:gd name="T11" fmla="*/ 0 h 478"/>
                <a:gd name="T12" fmla="*/ 0 w 477"/>
                <a:gd name="T13" fmla="*/ 0 h 478"/>
                <a:gd name="T14" fmla="*/ 0 w 477"/>
                <a:gd name="T15" fmla="*/ 0 h 478"/>
                <a:gd name="T16" fmla="*/ 0 w 477"/>
                <a:gd name="T17" fmla="*/ 0 h 478"/>
                <a:gd name="T18" fmla="*/ 0 w 477"/>
                <a:gd name="T19" fmla="*/ 0 h 478"/>
                <a:gd name="T20" fmla="*/ 0 w 477"/>
                <a:gd name="T21" fmla="*/ 0 h 478"/>
                <a:gd name="T22" fmla="*/ 0 w 477"/>
                <a:gd name="T23" fmla="*/ 0 h 478"/>
                <a:gd name="T24" fmla="*/ 0 w 477"/>
                <a:gd name="T25" fmla="*/ 0 h 478"/>
                <a:gd name="T26" fmla="*/ 0 w 477"/>
                <a:gd name="T27" fmla="*/ 0 h 478"/>
                <a:gd name="T28" fmla="*/ 0 w 477"/>
                <a:gd name="T29" fmla="*/ 0 h 478"/>
                <a:gd name="T30" fmla="*/ 0 w 477"/>
                <a:gd name="T31" fmla="*/ 0 h 478"/>
                <a:gd name="T32" fmla="*/ 0 w 477"/>
                <a:gd name="T33" fmla="*/ 0 h 478"/>
                <a:gd name="T34" fmla="*/ 0 w 477"/>
                <a:gd name="T35" fmla="*/ 0 h 478"/>
                <a:gd name="T36" fmla="*/ 0 w 477"/>
                <a:gd name="T37" fmla="*/ 0 h 478"/>
                <a:gd name="T38" fmla="*/ 0 w 477"/>
                <a:gd name="T39" fmla="*/ 0 h 478"/>
                <a:gd name="T40" fmla="*/ 0 w 477"/>
                <a:gd name="T41" fmla="*/ 0 h 478"/>
                <a:gd name="T42" fmla="*/ 0 w 477"/>
                <a:gd name="T43" fmla="*/ 0 h 478"/>
                <a:gd name="T44" fmla="*/ 0 w 477"/>
                <a:gd name="T45" fmla="*/ 0 h 478"/>
                <a:gd name="T46" fmla="*/ 0 w 477"/>
                <a:gd name="T47" fmla="*/ 0 h 478"/>
                <a:gd name="T48" fmla="*/ 0 w 477"/>
                <a:gd name="T49" fmla="*/ 0 h 478"/>
                <a:gd name="T50" fmla="*/ 0 w 477"/>
                <a:gd name="T51" fmla="*/ 0 h 478"/>
                <a:gd name="T52" fmla="*/ 0 w 477"/>
                <a:gd name="T53" fmla="*/ 0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7"/>
                <a:gd name="T82" fmla="*/ 0 h 478"/>
                <a:gd name="T83" fmla="*/ 477 w 477"/>
                <a:gd name="T84" fmla="*/ 478 h 4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7" h="478">
                  <a:moveTo>
                    <a:pt x="0" y="14"/>
                  </a:moveTo>
                  <a:lnTo>
                    <a:pt x="81" y="42"/>
                  </a:lnTo>
                  <a:lnTo>
                    <a:pt x="122" y="55"/>
                  </a:lnTo>
                  <a:lnTo>
                    <a:pt x="177" y="82"/>
                  </a:lnTo>
                  <a:lnTo>
                    <a:pt x="217" y="110"/>
                  </a:lnTo>
                  <a:lnTo>
                    <a:pt x="245" y="136"/>
                  </a:lnTo>
                  <a:lnTo>
                    <a:pt x="285" y="178"/>
                  </a:lnTo>
                  <a:lnTo>
                    <a:pt x="313" y="232"/>
                  </a:lnTo>
                  <a:lnTo>
                    <a:pt x="340" y="327"/>
                  </a:lnTo>
                  <a:lnTo>
                    <a:pt x="353" y="369"/>
                  </a:lnTo>
                  <a:lnTo>
                    <a:pt x="353" y="423"/>
                  </a:lnTo>
                  <a:lnTo>
                    <a:pt x="340" y="478"/>
                  </a:lnTo>
                  <a:lnTo>
                    <a:pt x="436" y="450"/>
                  </a:lnTo>
                  <a:lnTo>
                    <a:pt x="477" y="382"/>
                  </a:lnTo>
                  <a:lnTo>
                    <a:pt x="436" y="369"/>
                  </a:lnTo>
                  <a:lnTo>
                    <a:pt x="422" y="355"/>
                  </a:lnTo>
                  <a:lnTo>
                    <a:pt x="422" y="300"/>
                  </a:lnTo>
                  <a:lnTo>
                    <a:pt x="381" y="259"/>
                  </a:lnTo>
                  <a:lnTo>
                    <a:pt x="368" y="205"/>
                  </a:lnTo>
                  <a:lnTo>
                    <a:pt x="340" y="178"/>
                  </a:lnTo>
                  <a:lnTo>
                    <a:pt x="300" y="123"/>
                  </a:lnTo>
                  <a:lnTo>
                    <a:pt x="285" y="110"/>
                  </a:lnTo>
                  <a:lnTo>
                    <a:pt x="232" y="68"/>
                  </a:lnTo>
                  <a:lnTo>
                    <a:pt x="177" y="42"/>
                  </a:lnTo>
                  <a:lnTo>
                    <a:pt x="149" y="14"/>
                  </a:lnTo>
                  <a:lnTo>
                    <a:pt x="81" y="0"/>
                  </a:lnTo>
                  <a:lnTo>
                    <a:pt x="0" y="14"/>
                  </a:lnTo>
                  <a:close/>
                </a:path>
              </a:pathLst>
            </a:custGeom>
            <a:solidFill>
              <a:srgbClr val="0E0D0D"/>
            </a:solidFill>
            <a:ln w="9525">
              <a:noFill/>
              <a:round/>
              <a:headEnd/>
              <a:tailEnd/>
            </a:ln>
          </p:spPr>
          <p:txBody>
            <a:bodyPr/>
            <a:lstStyle/>
            <a:p>
              <a:endParaRPr lang="en-US"/>
            </a:p>
          </p:txBody>
        </p:sp>
        <p:sp>
          <p:nvSpPr>
            <p:cNvPr id="23688" name="Freeform 135"/>
            <p:cNvSpPr>
              <a:spLocks/>
            </p:cNvSpPr>
            <p:nvPr/>
          </p:nvSpPr>
          <p:spPr bwMode="auto">
            <a:xfrm>
              <a:off x="2296" y="2379"/>
              <a:ext cx="159" cy="159"/>
            </a:xfrm>
            <a:custGeom>
              <a:avLst/>
              <a:gdLst>
                <a:gd name="T0" fmla="*/ 0 w 477"/>
                <a:gd name="T1" fmla="*/ 0 h 478"/>
                <a:gd name="T2" fmla="*/ 0 w 477"/>
                <a:gd name="T3" fmla="*/ 0 h 478"/>
                <a:gd name="T4" fmla="*/ 0 w 477"/>
                <a:gd name="T5" fmla="*/ 0 h 478"/>
                <a:gd name="T6" fmla="*/ 0 w 477"/>
                <a:gd name="T7" fmla="*/ 0 h 478"/>
                <a:gd name="T8" fmla="*/ 0 w 477"/>
                <a:gd name="T9" fmla="*/ 0 h 478"/>
                <a:gd name="T10" fmla="*/ 0 w 477"/>
                <a:gd name="T11" fmla="*/ 0 h 478"/>
                <a:gd name="T12" fmla="*/ 0 w 477"/>
                <a:gd name="T13" fmla="*/ 0 h 478"/>
                <a:gd name="T14" fmla="*/ 0 w 477"/>
                <a:gd name="T15" fmla="*/ 0 h 478"/>
                <a:gd name="T16" fmla="*/ 0 w 477"/>
                <a:gd name="T17" fmla="*/ 0 h 478"/>
                <a:gd name="T18" fmla="*/ 0 w 477"/>
                <a:gd name="T19" fmla="*/ 0 h 478"/>
                <a:gd name="T20" fmla="*/ 0 w 477"/>
                <a:gd name="T21" fmla="*/ 0 h 478"/>
                <a:gd name="T22" fmla="*/ 0 w 477"/>
                <a:gd name="T23" fmla="*/ 0 h 478"/>
                <a:gd name="T24" fmla="*/ 0 w 477"/>
                <a:gd name="T25" fmla="*/ 0 h 478"/>
                <a:gd name="T26" fmla="*/ 0 w 477"/>
                <a:gd name="T27" fmla="*/ 0 h 478"/>
                <a:gd name="T28" fmla="*/ 0 w 477"/>
                <a:gd name="T29" fmla="*/ 0 h 478"/>
                <a:gd name="T30" fmla="*/ 0 w 477"/>
                <a:gd name="T31" fmla="*/ 0 h 478"/>
                <a:gd name="T32" fmla="*/ 0 w 477"/>
                <a:gd name="T33" fmla="*/ 0 h 478"/>
                <a:gd name="T34" fmla="*/ 0 w 477"/>
                <a:gd name="T35" fmla="*/ 0 h 478"/>
                <a:gd name="T36" fmla="*/ 0 w 477"/>
                <a:gd name="T37" fmla="*/ 0 h 478"/>
                <a:gd name="T38" fmla="*/ 0 w 477"/>
                <a:gd name="T39" fmla="*/ 0 h 478"/>
                <a:gd name="T40" fmla="*/ 0 w 477"/>
                <a:gd name="T41" fmla="*/ 0 h 478"/>
                <a:gd name="T42" fmla="*/ 0 w 477"/>
                <a:gd name="T43" fmla="*/ 0 h 478"/>
                <a:gd name="T44" fmla="*/ 0 w 477"/>
                <a:gd name="T45" fmla="*/ 0 h 478"/>
                <a:gd name="T46" fmla="*/ 0 w 477"/>
                <a:gd name="T47" fmla="*/ 0 h 478"/>
                <a:gd name="T48" fmla="*/ 0 w 477"/>
                <a:gd name="T49" fmla="*/ 0 h 478"/>
                <a:gd name="T50" fmla="*/ 0 w 477"/>
                <a:gd name="T51" fmla="*/ 0 h 478"/>
                <a:gd name="T52" fmla="*/ 0 w 477"/>
                <a:gd name="T53" fmla="*/ 0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7"/>
                <a:gd name="T82" fmla="*/ 0 h 478"/>
                <a:gd name="T83" fmla="*/ 477 w 477"/>
                <a:gd name="T84" fmla="*/ 478 h 4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7" h="478">
                  <a:moveTo>
                    <a:pt x="0" y="14"/>
                  </a:moveTo>
                  <a:lnTo>
                    <a:pt x="81" y="42"/>
                  </a:lnTo>
                  <a:lnTo>
                    <a:pt x="122" y="55"/>
                  </a:lnTo>
                  <a:lnTo>
                    <a:pt x="177" y="82"/>
                  </a:lnTo>
                  <a:lnTo>
                    <a:pt x="217" y="110"/>
                  </a:lnTo>
                  <a:lnTo>
                    <a:pt x="245" y="136"/>
                  </a:lnTo>
                  <a:lnTo>
                    <a:pt x="285" y="178"/>
                  </a:lnTo>
                  <a:lnTo>
                    <a:pt x="313" y="232"/>
                  </a:lnTo>
                  <a:lnTo>
                    <a:pt x="340" y="327"/>
                  </a:lnTo>
                  <a:lnTo>
                    <a:pt x="353" y="369"/>
                  </a:lnTo>
                  <a:lnTo>
                    <a:pt x="353" y="423"/>
                  </a:lnTo>
                  <a:lnTo>
                    <a:pt x="340" y="478"/>
                  </a:lnTo>
                  <a:lnTo>
                    <a:pt x="436" y="450"/>
                  </a:lnTo>
                  <a:lnTo>
                    <a:pt x="477" y="382"/>
                  </a:lnTo>
                  <a:lnTo>
                    <a:pt x="436" y="369"/>
                  </a:lnTo>
                  <a:lnTo>
                    <a:pt x="422" y="355"/>
                  </a:lnTo>
                  <a:lnTo>
                    <a:pt x="422" y="300"/>
                  </a:lnTo>
                  <a:lnTo>
                    <a:pt x="381" y="259"/>
                  </a:lnTo>
                  <a:lnTo>
                    <a:pt x="368" y="205"/>
                  </a:lnTo>
                  <a:lnTo>
                    <a:pt x="340" y="178"/>
                  </a:lnTo>
                  <a:lnTo>
                    <a:pt x="300" y="123"/>
                  </a:lnTo>
                  <a:lnTo>
                    <a:pt x="285" y="110"/>
                  </a:lnTo>
                  <a:lnTo>
                    <a:pt x="232" y="68"/>
                  </a:lnTo>
                  <a:lnTo>
                    <a:pt x="177" y="42"/>
                  </a:lnTo>
                  <a:lnTo>
                    <a:pt x="149" y="14"/>
                  </a:lnTo>
                  <a:lnTo>
                    <a:pt x="81" y="0"/>
                  </a:lnTo>
                  <a:lnTo>
                    <a:pt x="0" y="14"/>
                  </a:lnTo>
                </a:path>
              </a:pathLst>
            </a:custGeom>
            <a:noFill/>
            <a:ln w="0">
              <a:solidFill>
                <a:srgbClr val="000000"/>
              </a:solidFill>
              <a:round/>
              <a:headEnd/>
              <a:tailEnd/>
            </a:ln>
          </p:spPr>
          <p:txBody>
            <a:bodyPr/>
            <a:lstStyle/>
            <a:p>
              <a:endParaRPr lang="en-US"/>
            </a:p>
          </p:txBody>
        </p:sp>
        <p:sp>
          <p:nvSpPr>
            <p:cNvPr id="23689" name="Freeform 136"/>
            <p:cNvSpPr>
              <a:spLocks/>
            </p:cNvSpPr>
            <p:nvPr/>
          </p:nvSpPr>
          <p:spPr bwMode="auto">
            <a:xfrm>
              <a:off x="2296" y="2379"/>
              <a:ext cx="159" cy="159"/>
            </a:xfrm>
            <a:custGeom>
              <a:avLst/>
              <a:gdLst>
                <a:gd name="T0" fmla="*/ 0 w 477"/>
                <a:gd name="T1" fmla="*/ 0 h 478"/>
                <a:gd name="T2" fmla="*/ 0 w 477"/>
                <a:gd name="T3" fmla="*/ 0 h 478"/>
                <a:gd name="T4" fmla="*/ 0 w 477"/>
                <a:gd name="T5" fmla="*/ 0 h 478"/>
                <a:gd name="T6" fmla="*/ 0 w 477"/>
                <a:gd name="T7" fmla="*/ 0 h 478"/>
                <a:gd name="T8" fmla="*/ 0 w 477"/>
                <a:gd name="T9" fmla="*/ 0 h 478"/>
                <a:gd name="T10" fmla="*/ 0 w 477"/>
                <a:gd name="T11" fmla="*/ 0 h 478"/>
                <a:gd name="T12" fmla="*/ 0 w 477"/>
                <a:gd name="T13" fmla="*/ 0 h 478"/>
                <a:gd name="T14" fmla="*/ 0 w 477"/>
                <a:gd name="T15" fmla="*/ 0 h 478"/>
                <a:gd name="T16" fmla="*/ 0 w 477"/>
                <a:gd name="T17" fmla="*/ 0 h 478"/>
                <a:gd name="T18" fmla="*/ 0 w 477"/>
                <a:gd name="T19" fmla="*/ 0 h 478"/>
                <a:gd name="T20" fmla="*/ 0 w 477"/>
                <a:gd name="T21" fmla="*/ 0 h 478"/>
                <a:gd name="T22" fmla="*/ 0 w 477"/>
                <a:gd name="T23" fmla="*/ 0 h 478"/>
                <a:gd name="T24" fmla="*/ 0 w 477"/>
                <a:gd name="T25" fmla="*/ 0 h 478"/>
                <a:gd name="T26" fmla="*/ 0 w 477"/>
                <a:gd name="T27" fmla="*/ 0 h 478"/>
                <a:gd name="T28" fmla="*/ 0 w 477"/>
                <a:gd name="T29" fmla="*/ 0 h 478"/>
                <a:gd name="T30" fmla="*/ 0 w 477"/>
                <a:gd name="T31" fmla="*/ 0 h 478"/>
                <a:gd name="T32" fmla="*/ 0 w 477"/>
                <a:gd name="T33" fmla="*/ 0 h 478"/>
                <a:gd name="T34" fmla="*/ 0 w 477"/>
                <a:gd name="T35" fmla="*/ 0 h 478"/>
                <a:gd name="T36" fmla="*/ 0 w 477"/>
                <a:gd name="T37" fmla="*/ 0 h 478"/>
                <a:gd name="T38" fmla="*/ 0 w 477"/>
                <a:gd name="T39" fmla="*/ 0 h 478"/>
                <a:gd name="T40" fmla="*/ 0 w 477"/>
                <a:gd name="T41" fmla="*/ 0 h 478"/>
                <a:gd name="T42" fmla="*/ 0 w 477"/>
                <a:gd name="T43" fmla="*/ 0 h 478"/>
                <a:gd name="T44" fmla="*/ 0 w 477"/>
                <a:gd name="T45" fmla="*/ 0 h 478"/>
                <a:gd name="T46" fmla="*/ 0 w 477"/>
                <a:gd name="T47" fmla="*/ 0 h 478"/>
                <a:gd name="T48" fmla="*/ 0 w 477"/>
                <a:gd name="T49" fmla="*/ 0 h 478"/>
                <a:gd name="T50" fmla="*/ 0 w 477"/>
                <a:gd name="T51" fmla="*/ 0 h 478"/>
                <a:gd name="T52" fmla="*/ 0 w 477"/>
                <a:gd name="T53" fmla="*/ 0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7"/>
                <a:gd name="T82" fmla="*/ 0 h 478"/>
                <a:gd name="T83" fmla="*/ 477 w 477"/>
                <a:gd name="T84" fmla="*/ 478 h 4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7" h="478">
                  <a:moveTo>
                    <a:pt x="0" y="14"/>
                  </a:moveTo>
                  <a:lnTo>
                    <a:pt x="81" y="42"/>
                  </a:lnTo>
                  <a:lnTo>
                    <a:pt x="122" y="55"/>
                  </a:lnTo>
                  <a:lnTo>
                    <a:pt x="177" y="82"/>
                  </a:lnTo>
                  <a:lnTo>
                    <a:pt x="217" y="110"/>
                  </a:lnTo>
                  <a:lnTo>
                    <a:pt x="245" y="136"/>
                  </a:lnTo>
                  <a:lnTo>
                    <a:pt x="285" y="178"/>
                  </a:lnTo>
                  <a:lnTo>
                    <a:pt x="313" y="232"/>
                  </a:lnTo>
                  <a:lnTo>
                    <a:pt x="340" y="327"/>
                  </a:lnTo>
                  <a:lnTo>
                    <a:pt x="353" y="369"/>
                  </a:lnTo>
                  <a:lnTo>
                    <a:pt x="353" y="423"/>
                  </a:lnTo>
                  <a:lnTo>
                    <a:pt x="340" y="478"/>
                  </a:lnTo>
                  <a:lnTo>
                    <a:pt x="436" y="450"/>
                  </a:lnTo>
                  <a:lnTo>
                    <a:pt x="477" y="382"/>
                  </a:lnTo>
                  <a:lnTo>
                    <a:pt x="436" y="369"/>
                  </a:lnTo>
                  <a:lnTo>
                    <a:pt x="422" y="355"/>
                  </a:lnTo>
                  <a:lnTo>
                    <a:pt x="422" y="300"/>
                  </a:lnTo>
                  <a:lnTo>
                    <a:pt x="381" y="259"/>
                  </a:lnTo>
                  <a:lnTo>
                    <a:pt x="368" y="205"/>
                  </a:lnTo>
                  <a:lnTo>
                    <a:pt x="340" y="178"/>
                  </a:lnTo>
                  <a:lnTo>
                    <a:pt x="300" y="123"/>
                  </a:lnTo>
                  <a:lnTo>
                    <a:pt x="285" y="110"/>
                  </a:lnTo>
                  <a:lnTo>
                    <a:pt x="232" y="68"/>
                  </a:lnTo>
                  <a:lnTo>
                    <a:pt x="177" y="42"/>
                  </a:lnTo>
                  <a:lnTo>
                    <a:pt x="149" y="14"/>
                  </a:lnTo>
                  <a:lnTo>
                    <a:pt x="81" y="0"/>
                  </a:lnTo>
                  <a:lnTo>
                    <a:pt x="0" y="14"/>
                  </a:lnTo>
                </a:path>
              </a:pathLst>
            </a:custGeom>
            <a:noFill/>
            <a:ln w="0">
              <a:solidFill>
                <a:srgbClr val="000000"/>
              </a:solidFill>
              <a:round/>
              <a:headEnd/>
              <a:tailEnd/>
            </a:ln>
          </p:spPr>
          <p:txBody>
            <a:bodyPr/>
            <a:lstStyle/>
            <a:p>
              <a:endParaRPr lang="en-US"/>
            </a:p>
          </p:txBody>
        </p:sp>
        <p:sp>
          <p:nvSpPr>
            <p:cNvPr id="23690" name="Freeform 137"/>
            <p:cNvSpPr>
              <a:spLocks/>
            </p:cNvSpPr>
            <p:nvPr/>
          </p:nvSpPr>
          <p:spPr bwMode="auto">
            <a:xfrm>
              <a:off x="1442" y="2502"/>
              <a:ext cx="68" cy="109"/>
            </a:xfrm>
            <a:custGeom>
              <a:avLst/>
              <a:gdLst>
                <a:gd name="T0" fmla="*/ 0 w 204"/>
                <a:gd name="T1" fmla="*/ 0 h 327"/>
                <a:gd name="T2" fmla="*/ 0 w 204"/>
                <a:gd name="T3" fmla="*/ 0 h 327"/>
                <a:gd name="T4" fmla="*/ 0 w 204"/>
                <a:gd name="T5" fmla="*/ 0 h 327"/>
                <a:gd name="T6" fmla="*/ 0 w 204"/>
                <a:gd name="T7" fmla="*/ 0 h 327"/>
                <a:gd name="T8" fmla="*/ 0 w 204"/>
                <a:gd name="T9" fmla="*/ 0 h 327"/>
                <a:gd name="T10" fmla="*/ 0 w 204"/>
                <a:gd name="T11" fmla="*/ 0 h 327"/>
                <a:gd name="T12" fmla="*/ 0 w 204"/>
                <a:gd name="T13" fmla="*/ 0 h 327"/>
                <a:gd name="T14" fmla="*/ 0 w 204"/>
                <a:gd name="T15" fmla="*/ 0 h 327"/>
                <a:gd name="T16" fmla="*/ 0 w 204"/>
                <a:gd name="T17" fmla="*/ 0 h 327"/>
                <a:gd name="T18" fmla="*/ 0 w 204"/>
                <a:gd name="T19" fmla="*/ 0 h 327"/>
                <a:gd name="T20" fmla="*/ 0 w 204"/>
                <a:gd name="T21" fmla="*/ 0 h 327"/>
                <a:gd name="T22" fmla="*/ 0 w 204"/>
                <a:gd name="T23" fmla="*/ 0 h 327"/>
                <a:gd name="T24" fmla="*/ 0 w 204"/>
                <a:gd name="T25" fmla="*/ 0 h 327"/>
                <a:gd name="T26" fmla="*/ 0 w 204"/>
                <a:gd name="T27" fmla="*/ 0 h 327"/>
                <a:gd name="T28" fmla="*/ 0 w 204"/>
                <a:gd name="T29" fmla="*/ 0 h 327"/>
                <a:gd name="T30" fmla="*/ 0 w 204"/>
                <a:gd name="T31" fmla="*/ 0 h 327"/>
                <a:gd name="T32" fmla="*/ 0 w 204"/>
                <a:gd name="T33" fmla="*/ 0 h 327"/>
                <a:gd name="T34" fmla="*/ 0 w 204"/>
                <a:gd name="T35" fmla="*/ 0 h 327"/>
                <a:gd name="T36" fmla="*/ 0 w 204"/>
                <a:gd name="T37" fmla="*/ 0 h 327"/>
                <a:gd name="T38" fmla="*/ 0 w 204"/>
                <a:gd name="T39" fmla="*/ 0 h 327"/>
                <a:gd name="T40" fmla="*/ 0 w 204"/>
                <a:gd name="T41" fmla="*/ 0 h 327"/>
                <a:gd name="T42" fmla="*/ 0 w 204"/>
                <a:gd name="T43" fmla="*/ 0 h 327"/>
                <a:gd name="T44" fmla="*/ 0 w 204"/>
                <a:gd name="T45" fmla="*/ 0 h 327"/>
                <a:gd name="T46" fmla="*/ 0 w 204"/>
                <a:gd name="T47" fmla="*/ 0 h 327"/>
                <a:gd name="T48" fmla="*/ 0 w 204"/>
                <a:gd name="T49" fmla="*/ 0 h 327"/>
                <a:gd name="T50" fmla="*/ 0 w 204"/>
                <a:gd name="T51" fmla="*/ 0 h 327"/>
                <a:gd name="T52" fmla="*/ 0 w 204"/>
                <a:gd name="T53" fmla="*/ 0 h 3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327"/>
                <a:gd name="T83" fmla="*/ 204 w 204"/>
                <a:gd name="T84" fmla="*/ 327 h 3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327">
                  <a:moveTo>
                    <a:pt x="178" y="313"/>
                  </a:moveTo>
                  <a:lnTo>
                    <a:pt x="136" y="300"/>
                  </a:lnTo>
                  <a:lnTo>
                    <a:pt x="95" y="272"/>
                  </a:lnTo>
                  <a:lnTo>
                    <a:pt x="68" y="232"/>
                  </a:lnTo>
                  <a:lnTo>
                    <a:pt x="55" y="177"/>
                  </a:lnTo>
                  <a:lnTo>
                    <a:pt x="68" y="136"/>
                  </a:lnTo>
                  <a:lnTo>
                    <a:pt x="82" y="94"/>
                  </a:lnTo>
                  <a:lnTo>
                    <a:pt x="95" y="81"/>
                  </a:lnTo>
                  <a:lnTo>
                    <a:pt x="150" y="54"/>
                  </a:lnTo>
                  <a:lnTo>
                    <a:pt x="178" y="54"/>
                  </a:lnTo>
                  <a:lnTo>
                    <a:pt x="204" y="54"/>
                  </a:lnTo>
                  <a:lnTo>
                    <a:pt x="204" y="13"/>
                  </a:lnTo>
                  <a:lnTo>
                    <a:pt x="163" y="0"/>
                  </a:lnTo>
                  <a:lnTo>
                    <a:pt x="136" y="0"/>
                  </a:lnTo>
                  <a:lnTo>
                    <a:pt x="110" y="0"/>
                  </a:lnTo>
                  <a:lnTo>
                    <a:pt x="68" y="26"/>
                  </a:lnTo>
                  <a:lnTo>
                    <a:pt x="27" y="68"/>
                  </a:lnTo>
                  <a:lnTo>
                    <a:pt x="14" y="94"/>
                  </a:lnTo>
                  <a:lnTo>
                    <a:pt x="14" y="109"/>
                  </a:lnTo>
                  <a:lnTo>
                    <a:pt x="0" y="149"/>
                  </a:lnTo>
                  <a:lnTo>
                    <a:pt x="0" y="177"/>
                  </a:lnTo>
                  <a:lnTo>
                    <a:pt x="14" y="245"/>
                  </a:lnTo>
                  <a:lnTo>
                    <a:pt x="27" y="258"/>
                  </a:lnTo>
                  <a:lnTo>
                    <a:pt x="27" y="272"/>
                  </a:lnTo>
                  <a:lnTo>
                    <a:pt x="68" y="313"/>
                  </a:lnTo>
                  <a:lnTo>
                    <a:pt x="110" y="327"/>
                  </a:lnTo>
                  <a:lnTo>
                    <a:pt x="178" y="313"/>
                  </a:lnTo>
                  <a:close/>
                </a:path>
              </a:pathLst>
            </a:custGeom>
            <a:solidFill>
              <a:srgbClr val="0E0D0D"/>
            </a:solidFill>
            <a:ln w="9525">
              <a:noFill/>
              <a:round/>
              <a:headEnd/>
              <a:tailEnd/>
            </a:ln>
          </p:spPr>
          <p:txBody>
            <a:bodyPr/>
            <a:lstStyle/>
            <a:p>
              <a:endParaRPr lang="en-US"/>
            </a:p>
          </p:txBody>
        </p:sp>
        <p:sp>
          <p:nvSpPr>
            <p:cNvPr id="23691" name="Freeform 138"/>
            <p:cNvSpPr>
              <a:spLocks/>
            </p:cNvSpPr>
            <p:nvPr/>
          </p:nvSpPr>
          <p:spPr bwMode="auto">
            <a:xfrm>
              <a:off x="1442" y="2502"/>
              <a:ext cx="68" cy="109"/>
            </a:xfrm>
            <a:custGeom>
              <a:avLst/>
              <a:gdLst>
                <a:gd name="T0" fmla="*/ 0 w 204"/>
                <a:gd name="T1" fmla="*/ 0 h 327"/>
                <a:gd name="T2" fmla="*/ 0 w 204"/>
                <a:gd name="T3" fmla="*/ 0 h 327"/>
                <a:gd name="T4" fmla="*/ 0 w 204"/>
                <a:gd name="T5" fmla="*/ 0 h 327"/>
                <a:gd name="T6" fmla="*/ 0 w 204"/>
                <a:gd name="T7" fmla="*/ 0 h 327"/>
                <a:gd name="T8" fmla="*/ 0 w 204"/>
                <a:gd name="T9" fmla="*/ 0 h 327"/>
                <a:gd name="T10" fmla="*/ 0 w 204"/>
                <a:gd name="T11" fmla="*/ 0 h 327"/>
                <a:gd name="T12" fmla="*/ 0 w 204"/>
                <a:gd name="T13" fmla="*/ 0 h 327"/>
                <a:gd name="T14" fmla="*/ 0 w 204"/>
                <a:gd name="T15" fmla="*/ 0 h 327"/>
                <a:gd name="T16" fmla="*/ 0 w 204"/>
                <a:gd name="T17" fmla="*/ 0 h 327"/>
                <a:gd name="T18" fmla="*/ 0 w 204"/>
                <a:gd name="T19" fmla="*/ 0 h 327"/>
                <a:gd name="T20" fmla="*/ 0 w 204"/>
                <a:gd name="T21" fmla="*/ 0 h 327"/>
                <a:gd name="T22" fmla="*/ 0 w 204"/>
                <a:gd name="T23" fmla="*/ 0 h 327"/>
                <a:gd name="T24" fmla="*/ 0 w 204"/>
                <a:gd name="T25" fmla="*/ 0 h 327"/>
                <a:gd name="T26" fmla="*/ 0 w 204"/>
                <a:gd name="T27" fmla="*/ 0 h 327"/>
                <a:gd name="T28" fmla="*/ 0 w 204"/>
                <a:gd name="T29" fmla="*/ 0 h 327"/>
                <a:gd name="T30" fmla="*/ 0 w 204"/>
                <a:gd name="T31" fmla="*/ 0 h 327"/>
                <a:gd name="T32" fmla="*/ 0 w 204"/>
                <a:gd name="T33" fmla="*/ 0 h 327"/>
                <a:gd name="T34" fmla="*/ 0 w 204"/>
                <a:gd name="T35" fmla="*/ 0 h 327"/>
                <a:gd name="T36" fmla="*/ 0 w 204"/>
                <a:gd name="T37" fmla="*/ 0 h 327"/>
                <a:gd name="T38" fmla="*/ 0 w 204"/>
                <a:gd name="T39" fmla="*/ 0 h 327"/>
                <a:gd name="T40" fmla="*/ 0 w 204"/>
                <a:gd name="T41" fmla="*/ 0 h 327"/>
                <a:gd name="T42" fmla="*/ 0 w 204"/>
                <a:gd name="T43" fmla="*/ 0 h 327"/>
                <a:gd name="T44" fmla="*/ 0 w 204"/>
                <a:gd name="T45" fmla="*/ 0 h 327"/>
                <a:gd name="T46" fmla="*/ 0 w 204"/>
                <a:gd name="T47" fmla="*/ 0 h 327"/>
                <a:gd name="T48" fmla="*/ 0 w 204"/>
                <a:gd name="T49" fmla="*/ 0 h 327"/>
                <a:gd name="T50" fmla="*/ 0 w 204"/>
                <a:gd name="T51" fmla="*/ 0 h 327"/>
                <a:gd name="T52" fmla="*/ 0 w 204"/>
                <a:gd name="T53" fmla="*/ 0 h 3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327"/>
                <a:gd name="T83" fmla="*/ 204 w 204"/>
                <a:gd name="T84" fmla="*/ 327 h 3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327">
                  <a:moveTo>
                    <a:pt x="178" y="313"/>
                  </a:moveTo>
                  <a:lnTo>
                    <a:pt x="136" y="300"/>
                  </a:lnTo>
                  <a:lnTo>
                    <a:pt x="95" y="272"/>
                  </a:lnTo>
                  <a:lnTo>
                    <a:pt x="68" y="232"/>
                  </a:lnTo>
                  <a:lnTo>
                    <a:pt x="55" y="177"/>
                  </a:lnTo>
                  <a:lnTo>
                    <a:pt x="68" y="136"/>
                  </a:lnTo>
                  <a:lnTo>
                    <a:pt x="82" y="94"/>
                  </a:lnTo>
                  <a:lnTo>
                    <a:pt x="95" y="81"/>
                  </a:lnTo>
                  <a:lnTo>
                    <a:pt x="150" y="54"/>
                  </a:lnTo>
                  <a:lnTo>
                    <a:pt x="178" y="54"/>
                  </a:lnTo>
                  <a:lnTo>
                    <a:pt x="204" y="54"/>
                  </a:lnTo>
                  <a:lnTo>
                    <a:pt x="204" y="13"/>
                  </a:lnTo>
                  <a:lnTo>
                    <a:pt x="163" y="0"/>
                  </a:lnTo>
                  <a:lnTo>
                    <a:pt x="136" y="0"/>
                  </a:lnTo>
                  <a:lnTo>
                    <a:pt x="110" y="0"/>
                  </a:lnTo>
                  <a:lnTo>
                    <a:pt x="68" y="26"/>
                  </a:lnTo>
                  <a:lnTo>
                    <a:pt x="27" y="68"/>
                  </a:lnTo>
                  <a:lnTo>
                    <a:pt x="14" y="94"/>
                  </a:lnTo>
                  <a:lnTo>
                    <a:pt x="14" y="109"/>
                  </a:lnTo>
                  <a:lnTo>
                    <a:pt x="0" y="149"/>
                  </a:lnTo>
                  <a:lnTo>
                    <a:pt x="0" y="177"/>
                  </a:lnTo>
                  <a:lnTo>
                    <a:pt x="14" y="245"/>
                  </a:lnTo>
                  <a:lnTo>
                    <a:pt x="27" y="258"/>
                  </a:lnTo>
                  <a:lnTo>
                    <a:pt x="27" y="272"/>
                  </a:lnTo>
                  <a:lnTo>
                    <a:pt x="68" y="313"/>
                  </a:lnTo>
                  <a:lnTo>
                    <a:pt x="110" y="327"/>
                  </a:lnTo>
                  <a:lnTo>
                    <a:pt x="178" y="313"/>
                  </a:lnTo>
                </a:path>
              </a:pathLst>
            </a:custGeom>
            <a:noFill/>
            <a:ln w="0">
              <a:solidFill>
                <a:srgbClr val="000000"/>
              </a:solidFill>
              <a:round/>
              <a:headEnd/>
              <a:tailEnd/>
            </a:ln>
          </p:spPr>
          <p:txBody>
            <a:bodyPr/>
            <a:lstStyle/>
            <a:p>
              <a:endParaRPr lang="en-US"/>
            </a:p>
          </p:txBody>
        </p:sp>
        <p:sp>
          <p:nvSpPr>
            <p:cNvPr id="23692" name="Freeform 139"/>
            <p:cNvSpPr>
              <a:spLocks/>
            </p:cNvSpPr>
            <p:nvPr/>
          </p:nvSpPr>
          <p:spPr bwMode="auto">
            <a:xfrm>
              <a:off x="1442" y="2502"/>
              <a:ext cx="68" cy="109"/>
            </a:xfrm>
            <a:custGeom>
              <a:avLst/>
              <a:gdLst>
                <a:gd name="T0" fmla="*/ 0 w 204"/>
                <a:gd name="T1" fmla="*/ 0 h 327"/>
                <a:gd name="T2" fmla="*/ 0 w 204"/>
                <a:gd name="T3" fmla="*/ 0 h 327"/>
                <a:gd name="T4" fmla="*/ 0 w 204"/>
                <a:gd name="T5" fmla="*/ 0 h 327"/>
                <a:gd name="T6" fmla="*/ 0 w 204"/>
                <a:gd name="T7" fmla="*/ 0 h 327"/>
                <a:gd name="T8" fmla="*/ 0 w 204"/>
                <a:gd name="T9" fmla="*/ 0 h 327"/>
                <a:gd name="T10" fmla="*/ 0 w 204"/>
                <a:gd name="T11" fmla="*/ 0 h 327"/>
                <a:gd name="T12" fmla="*/ 0 w 204"/>
                <a:gd name="T13" fmla="*/ 0 h 327"/>
                <a:gd name="T14" fmla="*/ 0 w 204"/>
                <a:gd name="T15" fmla="*/ 0 h 327"/>
                <a:gd name="T16" fmla="*/ 0 w 204"/>
                <a:gd name="T17" fmla="*/ 0 h 327"/>
                <a:gd name="T18" fmla="*/ 0 w 204"/>
                <a:gd name="T19" fmla="*/ 0 h 327"/>
                <a:gd name="T20" fmla="*/ 0 w 204"/>
                <a:gd name="T21" fmla="*/ 0 h 327"/>
                <a:gd name="T22" fmla="*/ 0 w 204"/>
                <a:gd name="T23" fmla="*/ 0 h 327"/>
                <a:gd name="T24" fmla="*/ 0 w 204"/>
                <a:gd name="T25" fmla="*/ 0 h 327"/>
                <a:gd name="T26" fmla="*/ 0 w 204"/>
                <a:gd name="T27" fmla="*/ 0 h 327"/>
                <a:gd name="T28" fmla="*/ 0 w 204"/>
                <a:gd name="T29" fmla="*/ 0 h 327"/>
                <a:gd name="T30" fmla="*/ 0 w 204"/>
                <a:gd name="T31" fmla="*/ 0 h 327"/>
                <a:gd name="T32" fmla="*/ 0 w 204"/>
                <a:gd name="T33" fmla="*/ 0 h 327"/>
                <a:gd name="T34" fmla="*/ 0 w 204"/>
                <a:gd name="T35" fmla="*/ 0 h 327"/>
                <a:gd name="T36" fmla="*/ 0 w 204"/>
                <a:gd name="T37" fmla="*/ 0 h 327"/>
                <a:gd name="T38" fmla="*/ 0 w 204"/>
                <a:gd name="T39" fmla="*/ 0 h 327"/>
                <a:gd name="T40" fmla="*/ 0 w 204"/>
                <a:gd name="T41" fmla="*/ 0 h 327"/>
                <a:gd name="T42" fmla="*/ 0 w 204"/>
                <a:gd name="T43" fmla="*/ 0 h 327"/>
                <a:gd name="T44" fmla="*/ 0 w 204"/>
                <a:gd name="T45" fmla="*/ 0 h 327"/>
                <a:gd name="T46" fmla="*/ 0 w 204"/>
                <a:gd name="T47" fmla="*/ 0 h 327"/>
                <a:gd name="T48" fmla="*/ 0 w 204"/>
                <a:gd name="T49" fmla="*/ 0 h 327"/>
                <a:gd name="T50" fmla="*/ 0 w 204"/>
                <a:gd name="T51" fmla="*/ 0 h 327"/>
                <a:gd name="T52" fmla="*/ 0 w 204"/>
                <a:gd name="T53" fmla="*/ 0 h 3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04"/>
                <a:gd name="T82" fmla="*/ 0 h 327"/>
                <a:gd name="T83" fmla="*/ 204 w 204"/>
                <a:gd name="T84" fmla="*/ 327 h 3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04" h="327">
                  <a:moveTo>
                    <a:pt x="178" y="313"/>
                  </a:moveTo>
                  <a:lnTo>
                    <a:pt x="136" y="300"/>
                  </a:lnTo>
                  <a:lnTo>
                    <a:pt x="95" y="272"/>
                  </a:lnTo>
                  <a:lnTo>
                    <a:pt x="68" y="232"/>
                  </a:lnTo>
                  <a:lnTo>
                    <a:pt x="55" y="177"/>
                  </a:lnTo>
                  <a:lnTo>
                    <a:pt x="68" y="136"/>
                  </a:lnTo>
                  <a:lnTo>
                    <a:pt x="82" y="94"/>
                  </a:lnTo>
                  <a:lnTo>
                    <a:pt x="95" y="81"/>
                  </a:lnTo>
                  <a:lnTo>
                    <a:pt x="150" y="54"/>
                  </a:lnTo>
                  <a:lnTo>
                    <a:pt x="178" y="54"/>
                  </a:lnTo>
                  <a:lnTo>
                    <a:pt x="204" y="54"/>
                  </a:lnTo>
                  <a:lnTo>
                    <a:pt x="204" y="13"/>
                  </a:lnTo>
                  <a:lnTo>
                    <a:pt x="163" y="0"/>
                  </a:lnTo>
                  <a:lnTo>
                    <a:pt x="136" y="0"/>
                  </a:lnTo>
                  <a:lnTo>
                    <a:pt x="110" y="0"/>
                  </a:lnTo>
                  <a:lnTo>
                    <a:pt x="68" y="26"/>
                  </a:lnTo>
                  <a:lnTo>
                    <a:pt x="27" y="68"/>
                  </a:lnTo>
                  <a:lnTo>
                    <a:pt x="14" y="94"/>
                  </a:lnTo>
                  <a:lnTo>
                    <a:pt x="14" y="109"/>
                  </a:lnTo>
                  <a:lnTo>
                    <a:pt x="0" y="149"/>
                  </a:lnTo>
                  <a:lnTo>
                    <a:pt x="0" y="177"/>
                  </a:lnTo>
                  <a:lnTo>
                    <a:pt x="14" y="245"/>
                  </a:lnTo>
                  <a:lnTo>
                    <a:pt x="27" y="258"/>
                  </a:lnTo>
                  <a:lnTo>
                    <a:pt x="27" y="272"/>
                  </a:lnTo>
                  <a:lnTo>
                    <a:pt x="68" y="313"/>
                  </a:lnTo>
                  <a:lnTo>
                    <a:pt x="110" y="327"/>
                  </a:lnTo>
                  <a:lnTo>
                    <a:pt x="178" y="313"/>
                  </a:lnTo>
                </a:path>
              </a:pathLst>
            </a:custGeom>
            <a:noFill/>
            <a:ln w="0">
              <a:solidFill>
                <a:srgbClr val="000000"/>
              </a:solidFill>
              <a:round/>
              <a:headEnd/>
              <a:tailEnd/>
            </a:ln>
          </p:spPr>
          <p:txBody>
            <a:bodyPr/>
            <a:lstStyle/>
            <a:p>
              <a:endParaRPr lang="en-US"/>
            </a:p>
          </p:txBody>
        </p:sp>
        <p:sp>
          <p:nvSpPr>
            <p:cNvPr id="23693" name="Freeform 140"/>
            <p:cNvSpPr>
              <a:spLocks/>
            </p:cNvSpPr>
            <p:nvPr/>
          </p:nvSpPr>
          <p:spPr bwMode="auto">
            <a:xfrm>
              <a:off x="1551" y="2433"/>
              <a:ext cx="86" cy="55"/>
            </a:xfrm>
            <a:custGeom>
              <a:avLst/>
              <a:gdLst>
                <a:gd name="T0" fmla="*/ 0 w 259"/>
                <a:gd name="T1" fmla="*/ 0 h 163"/>
                <a:gd name="T2" fmla="*/ 0 w 259"/>
                <a:gd name="T3" fmla="*/ 0 h 163"/>
                <a:gd name="T4" fmla="*/ 0 w 259"/>
                <a:gd name="T5" fmla="*/ 0 h 163"/>
                <a:gd name="T6" fmla="*/ 0 w 259"/>
                <a:gd name="T7" fmla="*/ 0 h 163"/>
                <a:gd name="T8" fmla="*/ 0 w 259"/>
                <a:gd name="T9" fmla="*/ 0 h 163"/>
                <a:gd name="T10" fmla="*/ 0 w 259"/>
                <a:gd name="T11" fmla="*/ 0 h 163"/>
                <a:gd name="T12" fmla="*/ 0 w 259"/>
                <a:gd name="T13" fmla="*/ 0 h 163"/>
                <a:gd name="T14" fmla="*/ 0 w 259"/>
                <a:gd name="T15" fmla="*/ 0 h 163"/>
                <a:gd name="T16" fmla="*/ 0 w 259"/>
                <a:gd name="T17" fmla="*/ 0 h 163"/>
                <a:gd name="T18" fmla="*/ 0 w 259"/>
                <a:gd name="T19" fmla="*/ 0 h 163"/>
                <a:gd name="T20" fmla="*/ 0 w 259"/>
                <a:gd name="T21" fmla="*/ 0 h 163"/>
                <a:gd name="T22" fmla="*/ 0 w 259"/>
                <a:gd name="T23" fmla="*/ 0 h 163"/>
                <a:gd name="T24" fmla="*/ 0 w 259"/>
                <a:gd name="T25" fmla="*/ 0 h 163"/>
                <a:gd name="T26" fmla="*/ 0 w 259"/>
                <a:gd name="T27" fmla="*/ 0 h 163"/>
                <a:gd name="T28" fmla="*/ 0 w 259"/>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9"/>
                <a:gd name="T46" fmla="*/ 0 h 163"/>
                <a:gd name="T47" fmla="*/ 259 w 259"/>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9" h="163">
                  <a:moveTo>
                    <a:pt x="41" y="163"/>
                  </a:moveTo>
                  <a:lnTo>
                    <a:pt x="55" y="136"/>
                  </a:lnTo>
                  <a:lnTo>
                    <a:pt x="110" y="95"/>
                  </a:lnTo>
                  <a:lnTo>
                    <a:pt x="164" y="55"/>
                  </a:lnTo>
                  <a:lnTo>
                    <a:pt x="219" y="41"/>
                  </a:lnTo>
                  <a:lnTo>
                    <a:pt x="259" y="27"/>
                  </a:lnTo>
                  <a:lnTo>
                    <a:pt x="219" y="0"/>
                  </a:lnTo>
                  <a:lnTo>
                    <a:pt x="191" y="14"/>
                  </a:lnTo>
                  <a:lnTo>
                    <a:pt x="151" y="41"/>
                  </a:lnTo>
                  <a:lnTo>
                    <a:pt x="110" y="55"/>
                  </a:lnTo>
                  <a:lnTo>
                    <a:pt x="83" y="82"/>
                  </a:lnTo>
                  <a:lnTo>
                    <a:pt x="55" y="95"/>
                  </a:lnTo>
                  <a:lnTo>
                    <a:pt x="14" y="136"/>
                  </a:lnTo>
                  <a:lnTo>
                    <a:pt x="0" y="150"/>
                  </a:lnTo>
                  <a:lnTo>
                    <a:pt x="41" y="163"/>
                  </a:lnTo>
                  <a:close/>
                </a:path>
              </a:pathLst>
            </a:custGeom>
            <a:solidFill>
              <a:srgbClr val="0E0D0D"/>
            </a:solidFill>
            <a:ln w="9525">
              <a:noFill/>
              <a:round/>
              <a:headEnd/>
              <a:tailEnd/>
            </a:ln>
          </p:spPr>
          <p:txBody>
            <a:bodyPr/>
            <a:lstStyle/>
            <a:p>
              <a:endParaRPr lang="en-US"/>
            </a:p>
          </p:txBody>
        </p:sp>
        <p:sp>
          <p:nvSpPr>
            <p:cNvPr id="23694" name="Freeform 141"/>
            <p:cNvSpPr>
              <a:spLocks/>
            </p:cNvSpPr>
            <p:nvPr/>
          </p:nvSpPr>
          <p:spPr bwMode="auto">
            <a:xfrm>
              <a:off x="1551" y="2433"/>
              <a:ext cx="86" cy="55"/>
            </a:xfrm>
            <a:custGeom>
              <a:avLst/>
              <a:gdLst>
                <a:gd name="T0" fmla="*/ 0 w 259"/>
                <a:gd name="T1" fmla="*/ 0 h 163"/>
                <a:gd name="T2" fmla="*/ 0 w 259"/>
                <a:gd name="T3" fmla="*/ 0 h 163"/>
                <a:gd name="T4" fmla="*/ 0 w 259"/>
                <a:gd name="T5" fmla="*/ 0 h 163"/>
                <a:gd name="T6" fmla="*/ 0 w 259"/>
                <a:gd name="T7" fmla="*/ 0 h 163"/>
                <a:gd name="T8" fmla="*/ 0 w 259"/>
                <a:gd name="T9" fmla="*/ 0 h 163"/>
                <a:gd name="T10" fmla="*/ 0 w 259"/>
                <a:gd name="T11" fmla="*/ 0 h 163"/>
                <a:gd name="T12" fmla="*/ 0 w 259"/>
                <a:gd name="T13" fmla="*/ 0 h 163"/>
                <a:gd name="T14" fmla="*/ 0 w 259"/>
                <a:gd name="T15" fmla="*/ 0 h 163"/>
                <a:gd name="T16" fmla="*/ 0 w 259"/>
                <a:gd name="T17" fmla="*/ 0 h 163"/>
                <a:gd name="T18" fmla="*/ 0 w 259"/>
                <a:gd name="T19" fmla="*/ 0 h 163"/>
                <a:gd name="T20" fmla="*/ 0 w 259"/>
                <a:gd name="T21" fmla="*/ 0 h 163"/>
                <a:gd name="T22" fmla="*/ 0 w 259"/>
                <a:gd name="T23" fmla="*/ 0 h 163"/>
                <a:gd name="T24" fmla="*/ 0 w 259"/>
                <a:gd name="T25" fmla="*/ 0 h 163"/>
                <a:gd name="T26" fmla="*/ 0 w 259"/>
                <a:gd name="T27" fmla="*/ 0 h 163"/>
                <a:gd name="T28" fmla="*/ 0 w 259"/>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9"/>
                <a:gd name="T46" fmla="*/ 0 h 163"/>
                <a:gd name="T47" fmla="*/ 259 w 259"/>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9" h="163">
                  <a:moveTo>
                    <a:pt x="41" y="163"/>
                  </a:moveTo>
                  <a:lnTo>
                    <a:pt x="55" y="136"/>
                  </a:lnTo>
                  <a:lnTo>
                    <a:pt x="110" y="95"/>
                  </a:lnTo>
                  <a:lnTo>
                    <a:pt x="164" y="55"/>
                  </a:lnTo>
                  <a:lnTo>
                    <a:pt x="219" y="41"/>
                  </a:lnTo>
                  <a:lnTo>
                    <a:pt x="259" y="27"/>
                  </a:lnTo>
                  <a:lnTo>
                    <a:pt x="219" y="0"/>
                  </a:lnTo>
                  <a:lnTo>
                    <a:pt x="191" y="14"/>
                  </a:lnTo>
                  <a:lnTo>
                    <a:pt x="151" y="41"/>
                  </a:lnTo>
                  <a:lnTo>
                    <a:pt x="110" y="55"/>
                  </a:lnTo>
                  <a:lnTo>
                    <a:pt x="83" y="82"/>
                  </a:lnTo>
                  <a:lnTo>
                    <a:pt x="55" y="95"/>
                  </a:lnTo>
                  <a:lnTo>
                    <a:pt x="14" y="136"/>
                  </a:lnTo>
                  <a:lnTo>
                    <a:pt x="0" y="150"/>
                  </a:lnTo>
                  <a:lnTo>
                    <a:pt x="41" y="163"/>
                  </a:lnTo>
                </a:path>
              </a:pathLst>
            </a:custGeom>
            <a:noFill/>
            <a:ln w="0">
              <a:solidFill>
                <a:srgbClr val="000000"/>
              </a:solidFill>
              <a:round/>
              <a:headEnd/>
              <a:tailEnd/>
            </a:ln>
          </p:spPr>
          <p:txBody>
            <a:bodyPr/>
            <a:lstStyle/>
            <a:p>
              <a:endParaRPr lang="en-US"/>
            </a:p>
          </p:txBody>
        </p:sp>
        <p:sp>
          <p:nvSpPr>
            <p:cNvPr id="23695" name="Freeform 142"/>
            <p:cNvSpPr>
              <a:spLocks/>
            </p:cNvSpPr>
            <p:nvPr/>
          </p:nvSpPr>
          <p:spPr bwMode="auto">
            <a:xfrm>
              <a:off x="1551" y="2433"/>
              <a:ext cx="86" cy="55"/>
            </a:xfrm>
            <a:custGeom>
              <a:avLst/>
              <a:gdLst>
                <a:gd name="T0" fmla="*/ 0 w 259"/>
                <a:gd name="T1" fmla="*/ 0 h 163"/>
                <a:gd name="T2" fmla="*/ 0 w 259"/>
                <a:gd name="T3" fmla="*/ 0 h 163"/>
                <a:gd name="T4" fmla="*/ 0 w 259"/>
                <a:gd name="T5" fmla="*/ 0 h 163"/>
                <a:gd name="T6" fmla="*/ 0 w 259"/>
                <a:gd name="T7" fmla="*/ 0 h 163"/>
                <a:gd name="T8" fmla="*/ 0 w 259"/>
                <a:gd name="T9" fmla="*/ 0 h 163"/>
                <a:gd name="T10" fmla="*/ 0 w 259"/>
                <a:gd name="T11" fmla="*/ 0 h 163"/>
                <a:gd name="T12" fmla="*/ 0 w 259"/>
                <a:gd name="T13" fmla="*/ 0 h 163"/>
                <a:gd name="T14" fmla="*/ 0 w 259"/>
                <a:gd name="T15" fmla="*/ 0 h 163"/>
                <a:gd name="T16" fmla="*/ 0 w 259"/>
                <a:gd name="T17" fmla="*/ 0 h 163"/>
                <a:gd name="T18" fmla="*/ 0 w 259"/>
                <a:gd name="T19" fmla="*/ 0 h 163"/>
                <a:gd name="T20" fmla="*/ 0 w 259"/>
                <a:gd name="T21" fmla="*/ 0 h 163"/>
                <a:gd name="T22" fmla="*/ 0 w 259"/>
                <a:gd name="T23" fmla="*/ 0 h 163"/>
                <a:gd name="T24" fmla="*/ 0 w 259"/>
                <a:gd name="T25" fmla="*/ 0 h 163"/>
                <a:gd name="T26" fmla="*/ 0 w 259"/>
                <a:gd name="T27" fmla="*/ 0 h 163"/>
                <a:gd name="T28" fmla="*/ 0 w 259"/>
                <a:gd name="T29" fmla="*/ 0 h 1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9"/>
                <a:gd name="T46" fmla="*/ 0 h 163"/>
                <a:gd name="T47" fmla="*/ 259 w 259"/>
                <a:gd name="T48" fmla="*/ 163 h 1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9" h="163">
                  <a:moveTo>
                    <a:pt x="41" y="163"/>
                  </a:moveTo>
                  <a:lnTo>
                    <a:pt x="55" y="136"/>
                  </a:lnTo>
                  <a:lnTo>
                    <a:pt x="110" y="95"/>
                  </a:lnTo>
                  <a:lnTo>
                    <a:pt x="164" y="55"/>
                  </a:lnTo>
                  <a:lnTo>
                    <a:pt x="219" y="41"/>
                  </a:lnTo>
                  <a:lnTo>
                    <a:pt x="259" y="27"/>
                  </a:lnTo>
                  <a:lnTo>
                    <a:pt x="219" y="0"/>
                  </a:lnTo>
                  <a:lnTo>
                    <a:pt x="191" y="14"/>
                  </a:lnTo>
                  <a:lnTo>
                    <a:pt x="151" y="41"/>
                  </a:lnTo>
                  <a:lnTo>
                    <a:pt x="110" y="55"/>
                  </a:lnTo>
                  <a:lnTo>
                    <a:pt x="83" y="82"/>
                  </a:lnTo>
                  <a:lnTo>
                    <a:pt x="55" y="95"/>
                  </a:lnTo>
                  <a:lnTo>
                    <a:pt x="14" y="136"/>
                  </a:lnTo>
                  <a:lnTo>
                    <a:pt x="0" y="150"/>
                  </a:lnTo>
                  <a:lnTo>
                    <a:pt x="41" y="163"/>
                  </a:lnTo>
                </a:path>
              </a:pathLst>
            </a:custGeom>
            <a:noFill/>
            <a:ln w="0">
              <a:solidFill>
                <a:srgbClr val="000000"/>
              </a:solidFill>
              <a:round/>
              <a:headEnd/>
              <a:tailEnd/>
            </a:ln>
          </p:spPr>
          <p:txBody>
            <a:bodyPr/>
            <a:lstStyle/>
            <a:p>
              <a:endParaRPr lang="en-US"/>
            </a:p>
          </p:txBody>
        </p:sp>
        <p:sp>
          <p:nvSpPr>
            <p:cNvPr id="23696" name="Freeform 143"/>
            <p:cNvSpPr>
              <a:spLocks/>
            </p:cNvSpPr>
            <p:nvPr/>
          </p:nvSpPr>
          <p:spPr bwMode="auto">
            <a:xfrm>
              <a:off x="1605" y="2283"/>
              <a:ext cx="468" cy="169"/>
            </a:xfrm>
            <a:custGeom>
              <a:avLst/>
              <a:gdLst>
                <a:gd name="T0" fmla="*/ 0 w 1404"/>
                <a:gd name="T1" fmla="*/ 0 h 505"/>
                <a:gd name="T2" fmla="*/ 0 w 1404"/>
                <a:gd name="T3" fmla="*/ 0 h 505"/>
                <a:gd name="T4" fmla="*/ 0 w 1404"/>
                <a:gd name="T5" fmla="*/ 0 h 505"/>
                <a:gd name="T6" fmla="*/ 0 w 1404"/>
                <a:gd name="T7" fmla="*/ 0 h 505"/>
                <a:gd name="T8" fmla="*/ 0 w 1404"/>
                <a:gd name="T9" fmla="*/ 0 h 505"/>
                <a:gd name="T10" fmla="*/ 0 w 1404"/>
                <a:gd name="T11" fmla="*/ 0 h 505"/>
                <a:gd name="T12" fmla="*/ 0 w 1404"/>
                <a:gd name="T13" fmla="*/ 0 h 505"/>
                <a:gd name="T14" fmla="*/ 0 w 1404"/>
                <a:gd name="T15" fmla="*/ 0 h 505"/>
                <a:gd name="T16" fmla="*/ 0 w 1404"/>
                <a:gd name="T17" fmla="*/ 0 h 505"/>
                <a:gd name="T18" fmla="*/ 0 w 1404"/>
                <a:gd name="T19" fmla="*/ 0 h 505"/>
                <a:gd name="T20" fmla="*/ 0 w 1404"/>
                <a:gd name="T21" fmla="*/ 0 h 505"/>
                <a:gd name="T22" fmla="*/ 0 w 1404"/>
                <a:gd name="T23" fmla="*/ 0 h 505"/>
                <a:gd name="T24" fmla="*/ 0 w 1404"/>
                <a:gd name="T25" fmla="*/ 0 h 505"/>
                <a:gd name="T26" fmla="*/ 0 w 1404"/>
                <a:gd name="T27" fmla="*/ 0 h 505"/>
                <a:gd name="T28" fmla="*/ 0 w 1404"/>
                <a:gd name="T29" fmla="*/ 0 h 505"/>
                <a:gd name="T30" fmla="*/ 0 w 1404"/>
                <a:gd name="T31" fmla="*/ 0 h 505"/>
                <a:gd name="T32" fmla="*/ 0 w 1404"/>
                <a:gd name="T33" fmla="*/ 0 h 505"/>
                <a:gd name="T34" fmla="*/ 0 w 1404"/>
                <a:gd name="T35" fmla="*/ 0 h 505"/>
                <a:gd name="T36" fmla="*/ 0 w 1404"/>
                <a:gd name="T37" fmla="*/ 0 h 505"/>
                <a:gd name="T38" fmla="*/ 0 w 1404"/>
                <a:gd name="T39" fmla="*/ 0 h 505"/>
                <a:gd name="T40" fmla="*/ 0 w 1404"/>
                <a:gd name="T41" fmla="*/ 0 h 505"/>
                <a:gd name="T42" fmla="*/ 0 w 1404"/>
                <a:gd name="T43" fmla="*/ 0 h 505"/>
                <a:gd name="T44" fmla="*/ 0 w 1404"/>
                <a:gd name="T45" fmla="*/ 0 h 505"/>
                <a:gd name="T46" fmla="*/ 0 w 1404"/>
                <a:gd name="T47" fmla="*/ 0 h 505"/>
                <a:gd name="T48" fmla="*/ 0 w 1404"/>
                <a:gd name="T49" fmla="*/ 0 h 505"/>
                <a:gd name="T50" fmla="*/ 0 w 1404"/>
                <a:gd name="T51" fmla="*/ 0 h 505"/>
                <a:gd name="T52" fmla="*/ 0 w 1404"/>
                <a:gd name="T53" fmla="*/ 0 h 505"/>
                <a:gd name="T54" fmla="*/ 0 w 1404"/>
                <a:gd name="T55" fmla="*/ 0 h 505"/>
                <a:gd name="T56" fmla="*/ 0 w 1404"/>
                <a:gd name="T57" fmla="*/ 0 h 505"/>
                <a:gd name="T58" fmla="*/ 0 w 1404"/>
                <a:gd name="T59" fmla="*/ 0 h 505"/>
                <a:gd name="T60" fmla="*/ 0 w 1404"/>
                <a:gd name="T61" fmla="*/ 0 h 505"/>
                <a:gd name="T62" fmla="*/ 0 w 1404"/>
                <a:gd name="T63" fmla="*/ 0 h 505"/>
                <a:gd name="T64" fmla="*/ 0 w 1404"/>
                <a:gd name="T65" fmla="*/ 0 h 505"/>
                <a:gd name="T66" fmla="*/ 0 w 1404"/>
                <a:gd name="T67" fmla="*/ 0 h 505"/>
                <a:gd name="T68" fmla="*/ 0 w 1404"/>
                <a:gd name="T69" fmla="*/ 0 h 505"/>
                <a:gd name="T70" fmla="*/ 0 w 1404"/>
                <a:gd name="T71" fmla="*/ 0 h 505"/>
                <a:gd name="T72" fmla="*/ 0 w 1404"/>
                <a:gd name="T73" fmla="*/ 0 h 505"/>
                <a:gd name="T74" fmla="*/ 0 w 1404"/>
                <a:gd name="T75" fmla="*/ 0 h 505"/>
                <a:gd name="T76" fmla="*/ 0 w 1404"/>
                <a:gd name="T77" fmla="*/ 0 h 505"/>
                <a:gd name="T78" fmla="*/ 0 w 1404"/>
                <a:gd name="T79" fmla="*/ 0 h 505"/>
                <a:gd name="T80" fmla="*/ 0 w 1404"/>
                <a:gd name="T81" fmla="*/ 0 h 505"/>
                <a:gd name="T82" fmla="*/ 0 w 1404"/>
                <a:gd name="T83" fmla="*/ 0 h 505"/>
                <a:gd name="T84" fmla="*/ 0 w 1404"/>
                <a:gd name="T85" fmla="*/ 0 h 505"/>
                <a:gd name="T86" fmla="*/ 0 w 1404"/>
                <a:gd name="T87" fmla="*/ 0 h 505"/>
                <a:gd name="T88" fmla="*/ 0 w 1404"/>
                <a:gd name="T89" fmla="*/ 0 h 505"/>
                <a:gd name="T90" fmla="*/ 0 w 1404"/>
                <a:gd name="T91" fmla="*/ 0 h 505"/>
                <a:gd name="T92" fmla="*/ 0 w 1404"/>
                <a:gd name="T93" fmla="*/ 0 h 505"/>
                <a:gd name="T94" fmla="*/ 0 w 1404"/>
                <a:gd name="T95" fmla="*/ 0 h 505"/>
                <a:gd name="T96" fmla="*/ 0 w 1404"/>
                <a:gd name="T97" fmla="*/ 0 h 505"/>
                <a:gd name="T98" fmla="*/ 0 w 1404"/>
                <a:gd name="T99" fmla="*/ 0 h 505"/>
                <a:gd name="T100" fmla="*/ 0 w 1404"/>
                <a:gd name="T101" fmla="*/ 0 h 505"/>
                <a:gd name="T102" fmla="*/ 0 w 1404"/>
                <a:gd name="T103" fmla="*/ 0 h 505"/>
                <a:gd name="T104" fmla="*/ 0 w 1404"/>
                <a:gd name="T105" fmla="*/ 0 h 505"/>
                <a:gd name="T106" fmla="*/ 0 w 1404"/>
                <a:gd name="T107" fmla="*/ 0 h 505"/>
                <a:gd name="T108" fmla="*/ 0 w 1404"/>
                <a:gd name="T109" fmla="*/ 0 h 505"/>
                <a:gd name="T110" fmla="*/ 0 w 1404"/>
                <a:gd name="T111" fmla="*/ 0 h 505"/>
                <a:gd name="T112" fmla="*/ 0 w 1404"/>
                <a:gd name="T113" fmla="*/ 0 h 505"/>
                <a:gd name="T114" fmla="*/ 0 w 1404"/>
                <a:gd name="T115" fmla="*/ 0 h 5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4"/>
                <a:gd name="T175" fmla="*/ 0 h 505"/>
                <a:gd name="T176" fmla="*/ 1404 w 1404"/>
                <a:gd name="T177" fmla="*/ 505 h 5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4" h="505">
                  <a:moveTo>
                    <a:pt x="1023" y="150"/>
                  </a:moveTo>
                  <a:lnTo>
                    <a:pt x="941" y="164"/>
                  </a:lnTo>
                  <a:lnTo>
                    <a:pt x="914" y="177"/>
                  </a:lnTo>
                  <a:lnTo>
                    <a:pt x="873" y="190"/>
                  </a:lnTo>
                  <a:lnTo>
                    <a:pt x="833" y="218"/>
                  </a:lnTo>
                  <a:lnTo>
                    <a:pt x="778" y="245"/>
                  </a:lnTo>
                  <a:lnTo>
                    <a:pt x="723" y="273"/>
                  </a:lnTo>
                  <a:lnTo>
                    <a:pt x="641" y="300"/>
                  </a:lnTo>
                  <a:lnTo>
                    <a:pt x="601" y="313"/>
                  </a:lnTo>
                  <a:lnTo>
                    <a:pt x="518" y="328"/>
                  </a:lnTo>
                  <a:lnTo>
                    <a:pt x="423" y="354"/>
                  </a:lnTo>
                  <a:lnTo>
                    <a:pt x="395" y="368"/>
                  </a:lnTo>
                  <a:lnTo>
                    <a:pt x="314" y="381"/>
                  </a:lnTo>
                  <a:lnTo>
                    <a:pt x="232" y="396"/>
                  </a:lnTo>
                  <a:lnTo>
                    <a:pt x="150" y="422"/>
                  </a:lnTo>
                  <a:lnTo>
                    <a:pt x="110" y="422"/>
                  </a:lnTo>
                  <a:lnTo>
                    <a:pt x="95" y="422"/>
                  </a:lnTo>
                  <a:lnTo>
                    <a:pt x="95" y="396"/>
                  </a:lnTo>
                  <a:lnTo>
                    <a:pt x="110" y="381"/>
                  </a:lnTo>
                  <a:lnTo>
                    <a:pt x="191" y="341"/>
                  </a:lnTo>
                  <a:lnTo>
                    <a:pt x="259" y="313"/>
                  </a:lnTo>
                  <a:lnTo>
                    <a:pt x="355" y="273"/>
                  </a:lnTo>
                  <a:lnTo>
                    <a:pt x="382" y="245"/>
                  </a:lnTo>
                  <a:lnTo>
                    <a:pt x="395" y="232"/>
                  </a:lnTo>
                  <a:lnTo>
                    <a:pt x="410" y="218"/>
                  </a:lnTo>
                  <a:lnTo>
                    <a:pt x="423" y="205"/>
                  </a:lnTo>
                  <a:lnTo>
                    <a:pt x="395" y="205"/>
                  </a:lnTo>
                  <a:lnTo>
                    <a:pt x="314" y="218"/>
                  </a:lnTo>
                  <a:lnTo>
                    <a:pt x="259" y="218"/>
                  </a:lnTo>
                  <a:lnTo>
                    <a:pt x="178" y="232"/>
                  </a:lnTo>
                  <a:lnTo>
                    <a:pt x="150" y="232"/>
                  </a:lnTo>
                  <a:lnTo>
                    <a:pt x="123" y="232"/>
                  </a:lnTo>
                  <a:lnTo>
                    <a:pt x="136" y="218"/>
                  </a:lnTo>
                  <a:lnTo>
                    <a:pt x="150" y="205"/>
                  </a:lnTo>
                  <a:lnTo>
                    <a:pt x="232" y="177"/>
                  </a:lnTo>
                  <a:lnTo>
                    <a:pt x="314" y="137"/>
                  </a:lnTo>
                  <a:lnTo>
                    <a:pt x="423" y="122"/>
                  </a:lnTo>
                  <a:lnTo>
                    <a:pt x="518" y="95"/>
                  </a:lnTo>
                  <a:lnTo>
                    <a:pt x="627" y="82"/>
                  </a:lnTo>
                  <a:lnTo>
                    <a:pt x="723" y="54"/>
                  </a:lnTo>
                  <a:lnTo>
                    <a:pt x="818" y="41"/>
                  </a:lnTo>
                  <a:lnTo>
                    <a:pt x="928" y="27"/>
                  </a:lnTo>
                  <a:lnTo>
                    <a:pt x="969" y="14"/>
                  </a:lnTo>
                  <a:lnTo>
                    <a:pt x="941" y="0"/>
                  </a:lnTo>
                  <a:lnTo>
                    <a:pt x="846" y="0"/>
                  </a:lnTo>
                  <a:lnTo>
                    <a:pt x="723" y="14"/>
                  </a:lnTo>
                  <a:lnTo>
                    <a:pt x="614" y="27"/>
                  </a:lnTo>
                  <a:lnTo>
                    <a:pt x="450" y="69"/>
                  </a:lnTo>
                  <a:lnTo>
                    <a:pt x="368" y="82"/>
                  </a:lnTo>
                  <a:lnTo>
                    <a:pt x="342" y="95"/>
                  </a:lnTo>
                  <a:lnTo>
                    <a:pt x="273" y="109"/>
                  </a:lnTo>
                  <a:lnTo>
                    <a:pt x="204" y="122"/>
                  </a:lnTo>
                  <a:lnTo>
                    <a:pt x="150" y="150"/>
                  </a:lnTo>
                  <a:lnTo>
                    <a:pt x="110" y="177"/>
                  </a:lnTo>
                  <a:lnTo>
                    <a:pt x="68" y="218"/>
                  </a:lnTo>
                  <a:lnTo>
                    <a:pt x="55" y="232"/>
                  </a:lnTo>
                  <a:lnTo>
                    <a:pt x="55" y="258"/>
                  </a:lnTo>
                  <a:lnTo>
                    <a:pt x="95" y="273"/>
                  </a:lnTo>
                  <a:lnTo>
                    <a:pt x="150" y="273"/>
                  </a:lnTo>
                  <a:lnTo>
                    <a:pt x="178" y="286"/>
                  </a:lnTo>
                  <a:lnTo>
                    <a:pt x="163" y="300"/>
                  </a:lnTo>
                  <a:lnTo>
                    <a:pt x="110" y="341"/>
                  </a:lnTo>
                  <a:lnTo>
                    <a:pt x="82" y="354"/>
                  </a:lnTo>
                  <a:lnTo>
                    <a:pt x="27" y="396"/>
                  </a:lnTo>
                  <a:lnTo>
                    <a:pt x="0" y="422"/>
                  </a:lnTo>
                  <a:lnTo>
                    <a:pt x="0" y="450"/>
                  </a:lnTo>
                  <a:lnTo>
                    <a:pt x="27" y="491"/>
                  </a:lnTo>
                  <a:lnTo>
                    <a:pt x="55" y="505"/>
                  </a:lnTo>
                  <a:lnTo>
                    <a:pt x="136" y="505"/>
                  </a:lnTo>
                  <a:lnTo>
                    <a:pt x="204" y="491"/>
                  </a:lnTo>
                  <a:lnTo>
                    <a:pt x="273" y="477"/>
                  </a:lnTo>
                  <a:lnTo>
                    <a:pt x="423" y="436"/>
                  </a:lnTo>
                  <a:lnTo>
                    <a:pt x="518" y="396"/>
                  </a:lnTo>
                  <a:lnTo>
                    <a:pt x="586" y="381"/>
                  </a:lnTo>
                  <a:lnTo>
                    <a:pt x="627" y="368"/>
                  </a:lnTo>
                  <a:lnTo>
                    <a:pt x="682" y="341"/>
                  </a:lnTo>
                  <a:lnTo>
                    <a:pt x="765" y="313"/>
                  </a:lnTo>
                  <a:lnTo>
                    <a:pt x="818" y="286"/>
                  </a:lnTo>
                  <a:lnTo>
                    <a:pt x="846" y="258"/>
                  </a:lnTo>
                  <a:lnTo>
                    <a:pt x="886" y="232"/>
                  </a:lnTo>
                  <a:lnTo>
                    <a:pt x="901" y="218"/>
                  </a:lnTo>
                  <a:lnTo>
                    <a:pt x="901" y="245"/>
                  </a:lnTo>
                  <a:lnTo>
                    <a:pt x="886" y="273"/>
                  </a:lnTo>
                  <a:lnTo>
                    <a:pt x="901" y="313"/>
                  </a:lnTo>
                  <a:lnTo>
                    <a:pt x="928" y="328"/>
                  </a:lnTo>
                  <a:lnTo>
                    <a:pt x="941" y="328"/>
                  </a:lnTo>
                  <a:lnTo>
                    <a:pt x="1023" y="286"/>
                  </a:lnTo>
                  <a:lnTo>
                    <a:pt x="1078" y="273"/>
                  </a:lnTo>
                  <a:lnTo>
                    <a:pt x="1092" y="273"/>
                  </a:lnTo>
                  <a:lnTo>
                    <a:pt x="1105" y="328"/>
                  </a:lnTo>
                  <a:lnTo>
                    <a:pt x="1131" y="354"/>
                  </a:lnTo>
                  <a:lnTo>
                    <a:pt x="1185" y="341"/>
                  </a:lnTo>
                  <a:lnTo>
                    <a:pt x="1227" y="328"/>
                  </a:lnTo>
                  <a:lnTo>
                    <a:pt x="1281" y="300"/>
                  </a:lnTo>
                  <a:lnTo>
                    <a:pt x="1322" y="273"/>
                  </a:lnTo>
                  <a:lnTo>
                    <a:pt x="1363" y="232"/>
                  </a:lnTo>
                  <a:lnTo>
                    <a:pt x="1404" y="205"/>
                  </a:lnTo>
                  <a:lnTo>
                    <a:pt x="1404" y="177"/>
                  </a:lnTo>
                  <a:lnTo>
                    <a:pt x="1391" y="177"/>
                  </a:lnTo>
                  <a:lnTo>
                    <a:pt x="1363" y="205"/>
                  </a:lnTo>
                  <a:lnTo>
                    <a:pt x="1295" y="232"/>
                  </a:lnTo>
                  <a:lnTo>
                    <a:pt x="1254" y="258"/>
                  </a:lnTo>
                  <a:lnTo>
                    <a:pt x="1199" y="273"/>
                  </a:lnTo>
                  <a:lnTo>
                    <a:pt x="1159" y="273"/>
                  </a:lnTo>
                  <a:lnTo>
                    <a:pt x="1159" y="258"/>
                  </a:lnTo>
                  <a:lnTo>
                    <a:pt x="1144" y="218"/>
                  </a:lnTo>
                  <a:lnTo>
                    <a:pt x="1105" y="205"/>
                  </a:lnTo>
                  <a:lnTo>
                    <a:pt x="1050" y="218"/>
                  </a:lnTo>
                  <a:lnTo>
                    <a:pt x="996" y="218"/>
                  </a:lnTo>
                  <a:lnTo>
                    <a:pt x="969" y="232"/>
                  </a:lnTo>
                  <a:lnTo>
                    <a:pt x="969" y="218"/>
                  </a:lnTo>
                  <a:lnTo>
                    <a:pt x="969" y="205"/>
                  </a:lnTo>
                  <a:lnTo>
                    <a:pt x="996" y="205"/>
                  </a:lnTo>
                  <a:lnTo>
                    <a:pt x="1023" y="177"/>
                  </a:lnTo>
                  <a:lnTo>
                    <a:pt x="1037" y="177"/>
                  </a:lnTo>
                  <a:lnTo>
                    <a:pt x="1023" y="150"/>
                  </a:lnTo>
                  <a:close/>
                </a:path>
              </a:pathLst>
            </a:custGeom>
            <a:solidFill>
              <a:srgbClr val="0E0D0D"/>
            </a:solidFill>
            <a:ln w="9525">
              <a:noFill/>
              <a:round/>
              <a:headEnd/>
              <a:tailEnd/>
            </a:ln>
          </p:spPr>
          <p:txBody>
            <a:bodyPr/>
            <a:lstStyle/>
            <a:p>
              <a:endParaRPr lang="en-US"/>
            </a:p>
          </p:txBody>
        </p:sp>
        <p:sp>
          <p:nvSpPr>
            <p:cNvPr id="23697" name="Freeform 144"/>
            <p:cNvSpPr>
              <a:spLocks/>
            </p:cNvSpPr>
            <p:nvPr/>
          </p:nvSpPr>
          <p:spPr bwMode="auto">
            <a:xfrm>
              <a:off x="1605" y="2283"/>
              <a:ext cx="468" cy="169"/>
            </a:xfrm>
            <a:custGeom>
              <a:avLst/>
              <a:gdLst>
                <a:gd name="T0" fmla="*/ 0 w 1404"/>
                <a:gd name="T1" fmla="*/ 0 h 505"/>
                <a:gd name="T2" fmla="*/ 0 w 1404"/>
                <a:gd name="T3" fmla="*/ 0 h 505"/>
                <a:gd name="T4" fmla="*/ 0 w 1404"/>
                <a:gd name="T5" fmla="*/ 0 h 505"/>
                <a:gd name="T6" fmla="*/ 0 w 1404"/>
                <a:gd name="T7" fmla="*/ 0 h 505"/>
                <a:gd name="T8" fmla="*/ 0 w 1404"/>
                <a:gd name="T9" fmla="*/ 0 h 505"/>
                <a:gd name="T10" fmla="*/ 0 w 1404"/>
                <a:gd name="T11" fmla="*/ 0 h 505"/>
                <a:gd name="T12" fmla="*/ 0 w 1404"/>
                <a:gd name="T13" fmla="*/ 0 h 505"/>
                <a:gd name="T14" fmla="*/ 0 w 1404"/>
                <a:gd name="T15" fmla="*/ 0 h 505"/>
                <a:gd name="T16" fmla="*/ 0 w 1404"/>
                <a:gd name="T17" fmla="*/ 0 h 505"/>
                <a:gd name="T18" fmla="*/ 0 w 1404"/>
                <a:gd name="T19" fmla="*/ 0 h 505"/>
                <a:gd name="T20" fmla="*/ 0 w 1404"/>
                <a:gd name="T21" fmla="*/ 0 h 505"/>
                <a:gd name="T22" fmla="*/ 0 w 1404"/>
                <a:gd name="T23" fmla="*/ 0 h 505"/>
                <a:gd name="T24" fmla="*/ 0 w 1404"/>
                <a:gd name="T25" fmla="*/ 0 h 505"/>
                <a:gd name="T26" fmla="*/ 0 w 1404"/>
                <a:gd name="T27" fmla="*/ 0 h 505"/>
                <a:gd name="T28" fmla="*/ 0 w 1404"/>
                <a:gd name="T29" fmla="*/ 0 h 505"/>
                <a:gd name="T30" fmla="*/ 0 w 1404"/>
                <a:gd name="T31" fmla="*/ 0 h 505"/>
                <a:gd name="T32" fmla="*/ 0 w 1404"/>
                <a:gd name="T33" fmla="*/ 0 h 505"/>
                <a:gd name="T34" fmla="*/ 0 w 1404"/>
                <a:gd name="T35" fmla="*/ 0 h 505"/>
                <a:gd name="T36" fmla="*/ 0 w 1404"/>
                <a:gd name="T37" fmla="*/ 0 h 505"/>
                <a:gd name="T38" fmla="*/ 0 w 1404"/>
                <a:gd name="T39" fmla="*/ 0 h 505"/>
                <a:gd name="T40" fmla="*/ 0 w 1404"/>
                <a:gd name="T41" fmla="*/ 0 h 505"/>
                <a:gd name="T42" fmla="*/ 0 w 1404"/>
                <a:gd name="T43" fmla="*/ 0 h 505"/>
                <a:gd name="T44" fmla="*/ 0 w 1404"/>
                <a:gd name="T45" fmla="*/ 0 h 505"/>
                <a:gd name="T46" fmla="*/ 0 w 1404"/>
                <a:gd name="T47" fmla="*/ 0 h 505"/>
                <a:gd name="T48" fmla="*/ 0 w 1404"/>
                <a:gd name="T49" fmla="*/ 0 h 505"/>
                <a:gd name="T50" fmla="*/ 0 w 1404"/>
                <a:gd name="T51" fmla="*/ 0 h 505"/>
                <a:gd name="T52" fmla="*/ 0 w 1404"/>
                <a:gd name="T53" fmla="*/ 0 h 505"/>
                <a:gd name="T54" fmla="*/ 0 w 1404"/>
                <a:gd name="T55" fmla="*/ 0 h 505"/>
                <a:gd name="T56" fmla="*/ 0 w 1404"/>
                <a:gd name="T57" fmla="*/ 0 h 505"/>
                <a:gd name="T58" fmla="*/ 0 w 1404"/>
                <a:gd name="T59" fmla="*/ 0 h 505"/>
                <a:gd name="T60" fmla="*/ 0 w 1404"/>
                <a:gd name="T61" fmla="*/ 0 h 505"/>
                <a:gd name="T62" fmla="*/ 0 w 1404"/>
                <a:gd name="T63" fmla="*/ 0 h 505"/>
                <a:gd name="T64" fmla="*/ 0 w 1404"/>
                <a:gd name="T65" fmla="*/ 0 h 505"/>
                <a:gd name="T66" fmla="*/ 0 w 1404"/>
                <a:gd name="T67" fmla="*/ 0 h 505"/>
                <a:gd name="T68" fmla="*/ 0 w 1404"/>
                <a:gd name="T69" fmla="*/ 0 h 505"/>
                <a:gd name="T70" fmla="*/ 0 w 1404"/>
                <a:gd name="T71" fmla="*/ 0 h 505"/>
                <a:gd name="T72" fmla="*/ 0 w 1404"/>
                <a:gd name="T73" fmla="*/ 0 h 505"/>
                <a:gd name="T74" fmla="*/ 0 w 1404"/>
                <a:gd name="T75" fmla="*/ 0 h 505"/>
                <a:gd name="T76" fmla="*/ 0 w 1404"/>
                <a:gd name="T77" fmla="*/ 0 h 505"/>
                <a:gd name="T78" fmla="*/ 0 w 1404"/>
                <a:gd name="T79" fmla="*/ 0 h 505"/>
                <a:gd name="T80" fmla="*/ 0 w 1404"/>
                <a:gd name="T81" fmla="*/ 0 h 505"/>
                <a:gd name="T82" fmla="*/ 0 w 1404"/>
                <a:gd name="T83" fmla="*/ 0 h 505"/>
                <a:gd name="T84" fmla="*/ 0 w 1404"/>
                <a:gd name="T85" fmla="*/ 0 h 505"/>
                <a:gd name="T86" fmla="*/ 0 w 1404"/>
                <a:gd name="T87" fmla="*/ 0 h 505"/>
                <a:gd name="T88" fmla="*/ 0 w 1404"/>
                <a:gd name="T89" fmla="*/ 0 h 505"/>
                <a:gd name="T90" fmla="*/ 0 w 1404"/>
                <a:gd name="T91" fmla="*/ 0 h 505"/>
                <a:gd name="T92" fmla="*/ 0 w 1404"/>
                <a:gd name="T93" fmla="*/ 0 h 505"/>
                <a:gd name="T94" fmla="*/ 0 w 1404"/>
                <a:gd name="T95" fmla="*/ 0 h 505"/>
                <a:gd name="T96" fmla="*/ 0 w 1404"/>
                <a:gd name="T97" fmla="*/ 0 h 505"/>
                <a:gd name="T98" fmla="*/ 0 w 1404"/>
                <a:gd name="T99" fmla="*/ 0 h 505"/>
                <a:gd name="T100" fmla="*/ 0 w 1404"/>
                <a:gd name="T101" fmla="*/ 0 h 505"/>
                <a:gd name="T102" fmla="*/ 0 w 1404"/>
                <a:gd name="T103" fmla="*/ 0 h 505"/>
                <a:gd name="T104" fmla="*/ 0 w 1404"/>
                <a:gd name="T105" fmla="*/ 0 h 505"/>
                <a:gd name="T106" fmla="*/ 0 w 1404"/>
                <a:gd name="T107" fmla="*/ 0 h 505"/>
                <a:gd name="T108" fmla="*/ 0 w 1404"/>
                <a:gd name="T109" fmla="*/ 0 h 505"/>
                <a:gd name="T110" fmla="*/ 0 w 1404"/>
                <a:gd name="T111" fmla="*/ 0 h 505"/>
                <a:gd name="T112" fmla="*/ 0 w 1404"/>
                <a:gd name="T113" fmla="*/ 0 h 505"/>
                <a:gd name="T114" fmla="*/ 0 w 1404"/>
                <a:gd name="T115" fmla="*/ 0 h 5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4"/>
                <a:gd name="T175" fmla="*/ 0 h 505"/>
                <a:gd name="T176" fmla="*/ 1404 w 1404"/>
                <a:gd name="T177" fmla="*/ 505 h 5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4" h="505">
                  <a:moveTo>
                    <a:pt x="1023" y="150"/>
                  </a:moveTo>
                  <a:lnTo>
                    <a:pt x="941" y="164"/>
                  </a:lnTo>
                  <a:lnTo>
                    <a:pt x="914" y="177"/>
                  </a:lnTo>
                  <a:lnTo>
                    <a:pt x="873" y="190"/>
                  </a:lnTo>
                  <a:lnTo>
                    <a:pt x="833" y="218"/>
                  </a:lnTo>
                  <a:lnTo>
                    <a:pt x="778" y="245"/>
                  </a:lnTo>
                  <a:lnTo>
                    <a:pt x="723" y="273"/>
                  </a:lnTo>
                  <a:lnTo>
                    <a:pt x="641" y="300"/>
                  </a:lnTo>
                  <a:lnTo>
                    <a:pt x="601" y="313"/>
                  </a:lnTo>
                  <a:lnTo>
                    <a:pt x="518" y="328"/>
                  </a:lnTo>
                  <a:lnTo>
                    <a:pt x="423" y="354"/>
                  </a:lnTo>
                  <a:lnTo>
                    <a:pt x="395" y="368"/>
                  </a:lnTo>
                  <a:lnTo>
                    <a:pt x="314" y="381"/>
                  </a:lnTo>
                  <a:lnTo>
                    <a:pt x="232" y="396"/>
                  </a:lnTo>
                  <a:lnTo>
                    <a:pt x="150" y="422"/>
                  </a:lnTo>
                  <a:lnTo>
                    <a:pt x="110" y="422"/>
                  </a:lnTo>
                  <a:lnTo>
                    <a:pt x="95" y="422"/>
                  </a:lnTo>
                  <a:lnTo>
                    <a:pt x="95" y="396"/>
                  </a:lnTo>
                  <a:lnTo>
                    <a:pt x="110" y="381"/>
                  </a:lnTo>
                  <a:lnTo>
                    <a:pt x="191" y="341"/>
                  </a:lnTo>
                  <a:lnTo>
                    <a:pt x="259" y="313"/>
                  </a:lnTo>
                  <a:lnTo>
                    <a:pt x="355" y="273"/>
                  </a:lnTo>
                  <a:lnTo>
                    <a:pt x="382" y="245"/>
                  </a:lnTo>
                  <a:lnTo>
                    <a:pt x="395" y="232"/>
                  </a:lnTo>
                  <a:lnTo>
                    <a:pt x="410" y="218"/>
                  </a:lnTo>
                  <a:lnTo>
                    <a:pt x="423" y="205"/>
                  </a:lnTo>
                  <a:lnTo>
                    <a:pt x="395" y="205"/>
                  </a:lnTo>
                  <a:lnTo>
                    <a:pt x="314" y="218"/>
                  </a:lnTo>
                  <a:lnTo>
                    <a:pt x="259" y="218"/>
                  </a:lnTo>
                  <a:lnTo>
                    <a:pt x="178" y="232"/>
                  </a:lnTo>
                  <a:lnTo>
                    <a:pt x="150" y="232"/>
                  </a:lnTo>
                  <a:lnTo>
                    <a:pt x="123" y="232"/>
                  </a:lnTo>
                  <a:lnTo>
                    <a:pt x="136" y="218"/>
                  </a:lnTo>
                  <a:lnTo>
                    <a:pt x="150" y="205"/>
                  </a:lnTo>
                  <a:lnTo>
                    <a:pt x="232" y="177"/>
                  </a:lnTo>
                  <a:lnTo>
                    <a:pt x="314" y="137"/>
                  </a:lnTo>
                  <a:lnTo>
                    <a:pt x="423" y="122"/>
                  </a:lnTo>
                  <a:lnTo>
                    <a:pt x="518" y="95"/>
                  </a:lnTo>
                  <a:lnTo>
                    <a:pt x="627" y="82"/>
                  </a:lnTo>
                  <a:lnTo>
                    <a:pt x="723" y="54"/>
                  </a:lnTo>
                  <a:lnTo>
                    <a:pt x="818" y="41"/>
                  </a:lnTo>
                  <a:lnTo>
                    <a:pt x="928" y="27"/>
                  </a:lnTo>
                  <a:lnTo>
                    <a:pt x="969" y="14"/>
                  </a:lnTo>
                  <a:lnTo>
                    <a:pt x="941" y="0"/>
                  </a:lnTo>
                  <a:lnTo>
                    <a:pt x="846" y="0"/>
                  </a:lnTo>
                  <a:lnTo>
                    <a:pt x="723" y="14"/>
                  </a:lnTo>
                  <a:lnTo>
                    <a:pt x="614" y="27"/>
                  </a:lnTo>
                  <a:lnTo>
                    <a:pt x="450" y="69"/>
                  </a:lnTo>
                  <a:lnTo>
                    <a:pt x="368" y="82"/>
                  </a:lnTo>
                  <a:lnTo>
                    <a:pt x="342" y="95"/>
                  </a:lnTo>
                  <a:lnTo>
                    <a:pt x="273" y="109"/>
                  </a:lnTo>
                  <a:lnTo>
                    <a:pt x="204" y="122"/>
                  </a:lnTo>
                  <a:lnTo>
                    <a:pt x="150" y="150"/>
                  </a:lnTo>
                  <a:lnTo>
                    <a:pt x="110" y="177"/>
                  </a:lnTo>
                  <a:lnTo>
                    <a:pt x="68" y="218"/>
                  </a:lnTo>
                  <a:lnTo>
                    <a:pt x="55" y="232"/>
                  </a:lnTo>
                  <a:lnTo>
                    <a:pt x="55" y="258"/>
                  </a:lnTo>
                  <a:lnTo>
                    <a:pt x="95" y="273"/>
                  </a:lnTo>
                  <a:lnTo>
                    <a:pt x="150" y="273"/>
                  </a:lnTo>
                  <a:lnTo>
                    <a:pt x="178" y="286"/>
                  </a:lnTo>
                  <a:lnTo>
                    <a:pt x="163" y="300"/>
                  </a:lnTo>
                  <a:lnTo>
                    <a:pt x="110" y="341"/>
                  </a:lnTo>
                  <a:lnTo>
                    <a:pt x="82" y="354"/>
                  </a:lnTo>
                  <a:lnTo>
                    <a:pt x="27" y="396"/>
                  </a:lnTo>
                  <a:lnTo>
                    <a:pt x="0" y="422"/>
                  </a:lnTo>
                  <a:lnTo>
                    <a:pt x="0" y="450"/>
                  </a:lnTo>
                  <a:lnTo>
                    <a:pt x="27" y="491"/>
                  </a:lnTo>
                  <a:lnTo>
                    <a:pt x="55" y="505"/>
                  </a:lnTo>
                  <a:lnTo>
                    <a:pt x="136" y="505"/>
                  </a:lnTo>
                  <a:lnTo>
                    <a:pt x="204" y="491"/>
                  </a:lnTo>
                  <a:lnTo>
                    <a:pt x="273" y="477"/>
                  </a:lnTo>
                  <a:lnTo>
                    <a:pt x="423" y="436"/>
                  </a:lnTo>
                  <a:lnTo>
                    <a:pt x="518" y="396"/>
                  </a:lnTo>
                  <a:lnTo>
                    <a:pt x="586" y="381"/>
                  </a:lnTo>
                  <a:lnTo>
                    <a:pt x="627" y="368"/>
                  </a:lnTo>
                  <a:lnTo>
                    <a:pt x="682" y="341"/>
                  </a:lnTo>
                  <a:lnTo>
                    <a:pt x="765" y="313"/>
                  </a:lnTo>
                  <a:lnTo>
                    <a:pt x="818" y="286"/>
                  </a:lnTo>
                  <a:lnTo>
                    <a:pt x="846" y="258"/>
                  </a:lnTo>
                  <a:lnTo>
                    <a:pt x="886" y="232"/>
                  </a:lnTo>
                  <a:lnTo>
                    <a:pt x="901" y="218"/>
                  </a:lnTo>
                  <a:lnTo>
                    <a:pt x="901" y="245"/>
                  </a:lnTo>
                  <a:lnTo>
                    <a:pt x="886" y="273"/>
                  </a:lnTo>
                  <a:lnTo>
                    <a:pt x="901" y="313"/>
                  </a:lnTo>
                  <a:lnTo>
                    <a:pt x="928" y="328"/>
                  </a:lnTo>
                  <a:lnTo>
                    <a:pt x="941" y="328"/>
                  </a:lnTo>
                  <a:lnTo>
                    <a:pt x="1023" y="286"/>
                  </a:lnTo>
                  <a:lnTo>
                    <a:pt x="1078" y="273"/>
                  </a:lnTo>
                  <a:lnTo>
                    <a:pt x="1092" y="273"/>
                  </a:lnTo>
                  <a:lnTo>
                    <a:pt x="1105" y="328"/>
                  </a:lnTo>
                  <a:lnTo>
                    <a:pt x="1131" y="354"/>
                  </a:lnTo>
                  <a:lnTo>
                    <a:pt x="1185" y="341"/>
                  </a:lnTo>
                  <a:lnTo>
                    <a:pt x="1227" y="328"/>
                  </a:lnTo>
                  <a:lnTo>
                    <a:pt x="1281" y="300"/>
                  </a:lnTo>
                  <a:lnTo>
                    <a:pt x="1322" y="273"/>
                  </a:lnTo>
                  <a:lnTo>
                    <a:pt x="1363" y="232"/>
                  </a:lnTo>
                  <a:lnTo>
                    <a:pt x="1404" y="205"/>
                  </a:lnTo>
                  <a:lnTo>
                    <a:pt x="1404" y="177"/>
                  </a:lnTo>
                  <a:lnTo>
                    <a:pt x="1391" y="177"/>
                  </a:lnTo>
                  <a:lnTo>
                    <a:pt x="1363" y="205"/>
                  </a:lnTo>
                  <a:lnTo>
                    <a:pt x="1295" y="232"/>
                  </a:lnTo>
                  <a:lnTo>
                    <a:pt x="1254" y="258"/>
                  </a:lnTo>
                  <a:lnTo>
                    <a:pt x="1199" y="273"/>
                  </a:lnTo>
                  <a:lnTo>
                    <a:pt x="1159" y="273"/>
                  </a:lnTo>
                  <a:lnTo>
                    <a:pt x="1159" y="258"/>
                  </a:lnTo>
                  <a:lnTo>
                    <a:pt x="1144" y="218"/>
                  </a:lnTo>
                  <a:lnTo>
                    <a:pt x="1105" y="205"/>
                  </a:lnTo>
                  <a:lnTo>
                    <a:pt x="1050" y="218"/>
                  </a:lnTo>
                  <a:lnTo>
                    <a:pt x="996" y="218"/>
                  </a:lnTo>
                  <a:lnTo>
                    <a:pt x="969" y="232"/>
                  </a:lnTo>
                  <a:lnTo>
                    <a:pt x="969" y="218"/>
                  </a:lnTo>
                  <a:lnTo>
                    <a:pt x="969" y="205"/>
                  </a:lnTo>
                  <a:lnTo>
                    <a:pt x="996" y="205"/>
                  </a:lnTo>
                  <a:lnTo>
                    <a:pt x="1023" y="177"/>
                  </a:lnTo>
                  <a:lnTo>
                    <a:pt x="1037" y="177"/>
                  </a:lnTo>
                  <a:lnTo>
                    <a:pt x="1023" y="150"/>
                  </a:lnTo>
                </a:path>
              </a:pathLst>
            </a:custGeom>
            <a:noFill/>
            <a:ln w="0">
              <a:solidFill>
                <a:srgbClr val="000000"/>
              </a:solidFill>
              <a:round/>
              <a:headEnd/>
              <a:tailEnd/>
            </a:ln>
          </p:spPr>
          <p:txBody>
            <a:bodyPr/>
            <a:lstStyle/>
            <a:p>
              <a:endParaRPr lang="en-US"/>
            </a:p>
          </p:txBody>
        </p:sp>
        <p:sp>
          <p:nvSpPr>
            <p:cNvPr id="23698" name="Freeform 145"/>
            <p:cNvSpPr>
              <a:spLocks/>
            </p:cNvSpPr>
            <p:nvPr/>
          </p:nvSpPr>
          <p:spPr bwMode="auto">
            <a:xfrm>
              <a:off x="1605" y="2283"/>
              <a:ext cx="468" cy="169"/>
            </a:xfrm>
            <a:custGeom>
              <a:avLst/>
              <a:gdLst>
                <a:gd name="T0" fmla="*/ 0 w 1404"/>
                <a:gd name="T1" fmla="*/ 0 h 505"/>
                <a:gd name="T2" fmla="*/ 0 w 1404"/>
                <a:gd name="T3" fmla="*/ 0 h 505"/>
                <a:gd name="T4" fmla="*/ 0 w 1404"/>
                <a:gd name="T5" fmla="*/ 0 h 505"/>
                <a:gd name="T6" fmla="*/ 0 w 1404"/>
                <a:gd name="T7" fmla="*/ 0 h 505"/>
                <a:gd name="T8" fmla="*/ 0 w 1404"/>
                <a:gd name="T9" fmla="*/ 0 h 505"/>
                <a:gd name="T10" fmla="*/ 0 w 1404"/>
                <a:gd name="T11" fmla="*/ 0 h 505"/>
                <a:gd name="T12" fmla="*/ 0 w 1404"/>
                <a:gd name="T13" fmla="*/ 0 h 505"/>
                <a:gd name="T14" fmla="*/ 0 w 1404"/>
                <a:gd name="T15" fmla="*/ 0 h 505"/>
                <a:gd name="T16" fmla="*/ 0 w 1404"/>
                <a:gd name="T17" fmla="*/ 0 h 505"/>
                <a:gd name="T18" fmla="*/ 0 w 1404"/>
                <a:gd name="T19" fmla="*/ 0 h 505"/>
                <a:gd name="T20" fmla="*/ 0 w 1404"/>
                <a:gd name="T21" fmla="*/ 0 h 505"/>
                <a:gd name="T22" fmla="*/ 0 w 1404"/>
                <a:gd name="T23" fmla="*/ 0 h 505"/>
                <a:gd name="T24" fmla="*/ 0 w 1404"/>
                <a:gd name="T25" fmla="*/ 0 h 505"/>
                <a:gd name="T26" fmla="*/ 0 w 1404"/>
                <a:gd name="T27" fmla="*/ 0 h 505"/>
                <a:gd name="T28" fmla="*/ 0 w 1404"/>
                <a:gd name="T29" fmla="*/ 0 h 505"/>
                <a:gd name="T30" fmla="*/ 0 w 1404"/>
                <a:gd name="T31" fmla="*/ 0 h 505"/>
                <a:gd name="T32" fmla="*/ 0 w 1404"/>
                <a:gd name="T33" fmla="*/ 0 h 505"/>
                <a:gd name="T34" fmla="*/ 0 w 1404"/>
                <a:gd name="T35" fmla="*/ 0 h 505"/>
                <a:gd name="T36" fmla="*/ 0 w 1404"/>
                <a:gd name="T37" fmla="*/ 0 h 505"/>
                <a:gd name="T38" fmla="*/ 0 w 1404"/>
                <a:gd name="T39" fmla="*/ 0 h 505"/>
                <a:gd name="T40" fmla="*/ 0 w 1404"/>
                <a:gd name="T41" fmla="*/ 0 h 505"/>
                <a:gd name="T42" fmla="*/ 0 w 1404"/>
                <a:gd name="T43" fmla="*/ 0 h 505"/>
                <a:gd name="T44" fmla="*/ 0 w 1404"/>
                <a:gd name="T45" fmla="*/ 0 h 505"/>
                <a:gd name="T46" fmla="*/ 0 w 1404"/>
                <a:gd name="T47" fmla="*/ 0 h 505"/>
                <a:gd name="T48" fmla="*/ 0 w 1404"/>
                <a:gd name="T49" fmla="*/ 0 h 505"/>
                <a:gd name="T50" fmla="*/ 0 w 1404"/>
                <a:gd name="T51" fmla="*/ 0 h 505"/>
                <a:gd name="T52" fmla="*/ 0 w 1404"/>
                <a:gd name="T53" fmla="*/ 0 h 505"/>
                <a:gd name="T54" fmla="*/ 0 w 1404"/>
                <a:gd name="T55" fmla="*/ 0 h 505"/>
                <a:gd name="T56" fmla="*/ 0 w 1404"/>
                <a:gd name="T57" fmla="*/ 0 h 505"/>
                <a:gd name="T58" fmla="*/ 0 w 1404"/>
                <a:gd name="T59" fmla="*/ 0 h 505"/>
                <a:gd name="T60" fmla="*/ 0 w 1404"/>
                <a:gd name="T61" fmla="*/ 0 h 505"/>
                <a:gd name="T62" fmla="*/ 0 w 1404"/>
                <a:gd name="T63" fmla="*/ 0 h 505"/>
                <a:gd name="T64" fmla="*/ 0 w 1404"/>
                <a:gd name="T65" fmla="*/ 0 h 505"/>
                <a:gd name="T66" fmla="*/ 0 w 1404"/>
                <a:gd name="T67" fmla="*/ 0 h 505"/>
                <a:gd name="T68" fmla="*/ 0 w 1404"/>
                <a:gd name="T69" fmla="*/ 0 h 505"/>
                <a:gd name="T70" fmla="*/ 0 w 1404"/>
                <a:gd name="T71" fmla="*/ 0 h 505"/>
                <a:gd name="T72" fmla="*/ 0 w 1404"/>
                <a:gd name="T73" fmla="*/ 0 h 505"/>
                <a:gd name="T74" fmla="*/ 0 w 1404"/>
                <a:gd name="T75" fmla="*/ 0 h 505"/>
                <a:gd name="T76" fmla="*/ 0 w 1404"/>
                <a:gd name="T77" fmla="*/ 0 h 505"/>
                <a:gd name="T78" fmla="*/ 0 w 1404"/>
                <a:gd name="T79" fmla="*/ 0 h 505"/>
                <a:gd name="T80" fmla="*/ 0 w 1404"/>
                <a:gd name="T81" fmla="*/ 0 h 505"/>
                <a:gd name="T82" fmla="*/ 0 w 1404"/>
                <a:gd name="T83" fmla="*/ 0 h 505"/>
                <a:gd name="T84" fmla="*/ 0 w 1404"/>
                <a:gd name="T85" fmla="*/ 0 h 505"/>
                <a:gd name="T86" fmla="*/ 0 w 1404"/>
                <a:gd name="T87" fmla="*/ 0 h 505"/>
                <a:gd name="T88" fmla="*/ 0 w 1404"/>
                <a:gd name="T89" fmla="*/ 0 h 505"/>
                <a:gd name="T90" fmla="*/ 0 w 1404"/>
                <a:gd name="T91" fmla="*/ 0 h 505"/>
                <a:gd name="T92" fmla="*/ 0 w 1404"/>
                <a:gd name="T93" fmla="*/ 0 h 505"/>
                <a:gd name="T94" fmla="*/ 0 w 1404"/>
                <a:gd name="T95" fmla="*/ 0 h 505"/>
                <a:gd name="T96" fmla="*/ 0 w 1404"/>
                <a:gd name="T97" fmla="*/ 0 h 505"/>
                <a:gd name="T98" fmla="*/ 0 w 1404"/>
                <a:gd name="T99" fmla="*/ 0 h 505"/>
                <a:gd name="T100" fmla="*/ 0 w 1404"/>
                <a:gd name="T101" fmla="*/ 0 h 505"/>
                <a:gd name="T102" fmla="*/ 0 w 1404"/>
                <a:gd name="T103" fmla="*/ 0 h 505"/>
                <a:gd name="T104" fmla="*/ 0 w 1404"/>
                <a:gd name="T105" fmla="*/ 0 h 505"/>
                <a:gd name="T106" fmla="*/ 0 w 1404"/>
                <a:gd name="T107" fmla="*/ 0 h 505"/>
                <a:gd name="T108" fmla="*/ 0 w 1404"/>
                <a:gd name="T109" fmla="*/ 0 h 505"/>
                <a:gd name="T110" fmla="*/ 0 w 1404"/>
                <a:gd name="T111" fmla="*/ 0 h 505"/>
                <a:gd name="T112" fmla="*/ 0 w 1404"/>
                <a:gd name="T113" fmla="*/ 0 h 505"/>
                <a:gd name="T114" fmla="*/ 0 w 1404"/>
                <a:gd name="T115" fmla="*/ 0 h 50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04"/>
                <a:gd name="T175" fmla="*/ 0 h 505"/>
                <a:gd name="T176" fmla="*/ 1404 w 1404"/>
                <a:gd name="T177" fmla="*/ 505 h 50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04" h="505">
                  <a:moveTo>
                    <a:pt x="1023" y="150"/>
                  </a:moveTo>
                  <a:lnTo>
                    <a:pt x="941" y="164"/>
                  </a:lnTo>
                  <a:lnTo>
                    <a:pt x="914" y="177"/>
                  </a:lnTo>
                  <a:lnTo>
                    <a:pt x="873" y="190"/>
                  </a:lnTo>
                  <a:lnTo>
                    <a:pt x="833" y="218"/>
                  </a:lnTo>
                  <a:lnTo>
                    <a:pt x="778" y="245"/>
                  </a:lnTo>
                  <a:lnTo>
                    <a:pt x="723" y="273"/>
                  </a:lnTo>
                  <a:lnTo>
                    <a:pt x="641" y="300"/>
                  </a:lnTo>
                  <a:lnTo>
                    <a:pt x="601" y="313"/>
                  </a:lnTo>
                  <a:lnTo>
                    <a:pt x="518" y="328"/>
                  </a:lnTo>
                  <a:lnTo>
                    <a:pt x="423" y="354"/>
                  </a:lnTo>
                  <a:lnTo>
                    <a:pt x="395" y="368"/>
                  </a:lnTo>
                  <a:lnTo>
                    <a:pt x="314" y="381"/>
                  </a:lnTo>
                  <a:lnTo>
                    <a:pt x="232" y="396"/>
                  </a:lnTo>
                  <a:lnTo>
                    <a:pt x="150" y="422"/>
                  </a:lnTo>
                  <a:lnTo>
                    <a:pt x="110" y="422"/>
                  </a:lnTo>
                  <a:lnTo>
                    <a:pt x="95" y="422"/>
                  </a:lnTo>
                  <a:lnTo>
                    <a:pt x="95" y="396"/>
                  </a:lnTo>
                  <a:lnTo>
                    <a:pt x="110" y="381"/>
                  </a:lnTo>
                  <a:lnTo>
                    <a:pt x="191" y="341"/>
                  </a:lnTo>
                  <a:lnTo>
                    <a:pt x="259" y="313"/>
                  </a:lnTo>
                  <a:lnTo>
                    <a:pt x="355" y="273"/>
                  </a:lnTo>
                  <a:lnTo>
                    <a:pt x="382" y="245"/>
                  </a:lnTo>
                  <a:lnTo>
                    <a:pt x="395" y="232"/>
                  </a:lnTo>
                  <a:lnTo>
                    <a:pt x="410" y="218"/>
                  </a:lnTo>
                  <a:lnTo>
                    <a:pt x="423" y="205"/>
                  </a:lnTo>
                  <a:lnTo>
                    <a:pt x="395" y="205"/>
                  </a:lnTo>
                  <a:lnTo>
                    <a:pt x="314" y="218"/>
                  </a:lnTo>
                  <a:lnTo>
                    <a:pt x="259" y="218"/>
                  </a:lnTo>
                  <a:lnTo>
                    <a:pt x="178" y="232"/>
                  </a:lnTo>
                  <a:lnTo>
                    <a:pt x="150" y="232"/>
                  </a:lnTo>
                  <a:lnTo>
                    <a:pt x="123" y="232"/>
                  </a:lnTo>
                  <a:lnTo>
                    <a:pt x="136" y="218"/>
                  </a:lnTo>
                  <a:lnTo>
                    <a:pt x="150" y="205"/>
                  </a:lnTo>
                  <a:lnTo>
                    <a:pt x="232" y="177"/>
                  </a:lnTo>
                  <a:lnTo>
                    <a:pt x="314" y="137"/>
                  </a:lnTo>
                  <a:lnTo>
                    <a:pt x="423" y="122"/>
                  </a:lnTo>
                  <a:lnTo>
                    <a:pt x="518" y="95"/>
                  </a:lnTo>
                  <a:lnTo>
                    <a:pt x="627" y="82"/>
                  </a:lnTo>
                  <a:lnTo>
                    <a:pt x="723" y="54"/>
                  </a:lnTo>
                  <a:lnTo>
                    <a:pt x="818" y="41"/>
                  </a:lnTo>
                  <a:lnTo>
                    <a:pt x="928" y="27"/>
                  </a:lnTo>
                  <a:lnTo>
                    <a:pt x="969" y="14"/>
                  </a:lnTo>
                  <a:lnTo>
                    <a:pt x="941" y="0"/>
                  </a:lnTo>
                  <a:lnTo>
                    <a:pt x="846" y="0"/>
                  </a:lnTo>
                  <a:lnTo>
                    <a:pt x="723" y="14"/>
                  </a:lnTo>
                  <a:lnTo>
                    <a:pt x="614" y="27"/>
                  </a:lnTo>
                  <a:lnTo>
                    <a:pt x="450" y="69"/>
                  </a:lnTo>
                  <a:lnTo>
                    <a:pt x="368" y="82"/>
                  </a:lnTo>
                  <a:lnTo>
                    <a:pt x="342" y="95"/>
                  </a:lnTo>
                  <a:lnTo>
                    <a:pt x="273" y="109"/>
                  </a:lnTo>
                  <a:lnTo>
                    <a:pt x="204" y="122"/>
                  </a:lnTo>
                  <a:lnTo>
                    <a:pt x="150" y="150"/>
                  </a:lnTo>
                  <a:lnTo>
                    <a:pt x="110" y="177"/>
                  </a:lnTo>
                  <a:lnTo>
                    <a:pt x="68" y="218"/>
                  </a:lnTo>
                  <a:lnTo>
                    <a:pt x="55" y="232"/>
                  </a:lnTo>
                  <a:lnTo>
                    <a:pt x="55" y="258"/>
                  </a:lnTo>
                  <a:lnTo>
                    <a:pt x="95" y="273"/>
                  </a:lnTo>
                  <a:lnTo>
                    <a:pt x="150" y="273"/>
                  </a:lnTo>
                  <a:lnTo>
                    <a:pt x="178" y="286"/>
                  </a:lnTo>
                  <a:lnTo>
                    <a:pt x="163" y="300"/>
                  </a:lnTo>
                  <a:lnTo>
                    <a:pt x="110" y="341"/>
                  </a:lnTo>
                  <a:lnTo>
                    <a:pt x="82" y="354"/>
                  </a:lnTo>
                  <a:lnTo>
                    <a:pt x="27" y="396"/>
                  </a:lnTo>
                  <a:lnTo>
                    <a:pt x="0" y="422"/>
                  </a:lnTo>
                  <a:lnTo>
                    <a:pt x="0" y="450"/>
                  </a:lnTo>
                  <a:lnTo>
                    <a:pt x="27" y="491"/>
                  </a:lnTo>
                  <a:lnTo>
                    <a:pt x="55" y="505"/>
                  </a:lnTo>
                  <a:lnTo>
                    <a:pt x="136" y="505"/>
                  </a:lnTo>
                  <a:lnTo>
                    <a:pt x="204" y="491"/>
                  </a:lnTo>
                  <a:lnTo>
                    <a:pt x="273" y="477"/>
                  </a:lnTo>
                  <a:lnTo>
                    <a:pt x="423" y="436"/>
                  </a:lnTo>
                  <a:lnTo>
                    <a:pt x="518" y="396"/>
                  </a:lnTo>
                  <a:lnTo>
                    <a:pt x="586" y="381"/>
                  </a:lnTo>
                  <a:lnTo>
                    <a:pt x="627" y="368"/>
                  </a:lnTo>
                  <a:lnTo>
                    <a:pt x="682" y="341"/>
                  </a:lnTo>
                  <a:lnTo>
                    <a:pt x="765" y="313"/>
                  </a:lnTo>
                  <a:lnTo>
                    <a:pt x="818" y="286"/>
                  </a:lnTo>
                  <a:lnTo>
                    <a:pt x="846" y="258"/>
                  </a:lnTo>
                  <a:lnTo>
                    <a:pt x="886" y="232"/>
                  </a:lnTo>
                  <a:lnTo>
                    <a:pt x="901" y="218"/>
                  </a:lnTo>
                  <a:lnTo>
                    <a:pt x="901" y="245"/>
                  </a:lnTo>
                  <a:lnTo>
                    <a:pt x="886" y="273"/>
                  </a:lnTo>
                  <a:lnTo>
                    <a:pt x="901" y="313"/>
                  </a:lnTo>
                  <a:lnTo>
                    <a:pt x="928" y="328"/>
                  </a:lnTo>
                  <a:lnTo>
                    <a:pt x="941" y="328"/>
                  </a:lnTo>
                  <a:lnTo>
                    <a:pt x="1023" y="286"/>
                  </a:lnTo>
                  <a:lnTo>
                    <a:pt x="1078" y="273"/>
                  </a:lnTo>
                  <a:lnTo>
                    <a:pt x="1092" y="273"/>
                  </a:lnTo>
                  <a:lnTo>
                    <a:pt x="1105" y="328"/>
                  </a:lnTo>
                  <a:lnTo>
                    <a:pt x="1131" y="354"/>
                  </a:lnTo>
                  <a:lnTo>
                    <a:pt x="1185" y="341"/>
                  </a:lnTo>
                  <a:lnTo>
                    <a:pt x="1227" y="328"/>
                  </a:lnTo>
                  <a:lnTo>
                    <a:pt x="1281" y="300"/>
                  </a:lnTo>
                  <a:lnTo>
                    <a:pt x="1322" y="273"/>
                  </a:lnTo>
                  <a:lnTo>
                    <a:pt x="1363" y="232"/>
                  </a:lnTo>
                  <a:lnTo>
                    <a:pt x="1404" y="205"/>
                  </a:lnTo>
                  <a:lnTo>
                    <a:pt x="1404" y="177"/>
                  </a:lnTo>
                  <a:lnTo>
                    <a:pt x="1391" y="177"/>
                  </a:lnTo>
                  <a:lnTo>
                    <a:pt x="1363" y="205"/>
                  </a:lnTo>
                  <a:lnTo>
                    <a:pt x="1295" y="232"/>
                  </a:lnTo>
                  <a:lnTo>
                    <a:pt x="1254" y="258"/>
                  </a:lnTo>
                  <a:lnTo>
                    <a:pt x="1199" y="273"/>
                  </a:lnTo>
                  <a:lnTo>
                    <a:pt x="1159" y="273"/>
                  </a:lnTo>
                  <a:lnTo>
                    <a:pt x="1159" y="258"/>
                  </a:lnTo>
                  <a:lnTo>
                    <a:pt x="1144" y="218"/>
                  </a:lnTo>
                  <a:lnTo>
                    <a:pt x="1105" y="205"/>
                  </a:lnTo>
                  <a:lnTo>
                    <a:pt x="1050" y="218"/>
                  </a:lnTo>
                  <a:lnTo>
                    <a:pt x="996" y="218"/>
                  </a:lnTo>
                  <a:lnTo>
                    <a:pt x="969" y="232"/>
                  </a:lnTo>
                  <a:lnTo>
                    <a:pt x="969" y="218"/>
                  </a:lnTo>
                  <a:lnTo>
                    <a:pt x="969" y="205"/>
                  </a:lnTo>
                  <a:lnTo>
                    <a:pt x="996" y="205"/>
                  </a:lnTo>
                  <a:lnTo>
                    <a:pt x="1023" y="177"/>
                  </a:lnTo>
                  <a:lnTo>
                    <a:pt x="1037" y="177"/>
                  </a:lnTo>
                  <a:lnTo>
                    <a:pt x="1023" y="150"/>
                  </a:lnTo>
                </a:path>
              </a:pathLst>
            </a:custGeom>
            <a:noFill/>
            <a:ln w="0">
              <a:solidFill>
                <a:srgbClr val="000000"/>
              </a:solidFill>
              <a:round/>
              <a:headEnd/>
              <a:tailEnd/>
            </a:ln>
          </p:spPr>
          <p:txBody>
            <a:bodyPr/>
            <a:lstStyle/>
            <a:p>
              <a:endParaRPr lang="en-US"/>
            </a:p>
          </p:txBody>
        </p:sp>
        <p:sp>
          <p:nvSpPr>
            <p:cNvPr id="23699" name="Freeform 146"/>
            <p:cNvSpPr>
              <a:spLocks/>
            </p:cNvSpPr>
            <p:nvPr/>
          </p:nvSpPr>
          <p:spPr bwMode="auto">
            <a:xfrm>
              <a:off x="2009" y="2306"/>
              <a:ext cx="64" cy="36"/>
            </a:xfrm>
            <a:custGeom>
              <a:avLst/>
              <a:gdLst>
                <a:gd name="T0" fmla="*/ 0 w 192"/>
                <a:gd name="T1" fmla="*/ 0 h 108"/>
                <a:gd name="T2" fmla="*/ 0 w 192"/>
                <a:gd name="T3" fmla="*/ 0 h 108"/>
                <a:gd name="T4" fmla="*/ 0 w 192"/>
                <a:gd name="T5" fmla="*/ 0 h 108"/>
                <a:gd name="T6" fmla="*/ 0 w 192"/>
                <a:gd name="T7" fmla="*/ 0 h 108"/>
                <a:gd name="T8" fmla="*/ 0 w 192"/>
                <a:gd name="T9" fmla="*/ 0 h 108"/>
                <a:gd name="T10" fmla="*/ 0 w 192"/>
                <a:gd name="T11" fmla="*/ 0 h 108"/>
                <a:gd name="T12" fmla="*/ 0 w 192"/>
                <a:gd name="T13" fmla="*/ 0 h 108"/>
                <a:gd name="T14" fmla="*/ 0 w 192"/>
                <a:gd name="T15" fmla="*/ 0 h 108"/>
                <a:gd name="T16" fmla="*/ 0 w 192"/>
                <a:gd name="T17" fmla="*/ 0 h 108"/>
                <a:gd name="T18" fmla="*/ 0 w 192"/>
                <a:gd name="T19" fmla="*/ 0 h 108"/>
                <a:gd name="T20" fmla="*/ 0 w 192"/>
                <a:gd name="T21" fmla="*/ 0 h 108"/>
                <a:gd name="T22" fmla="*/ 0 w 192"/>
                <a:gd name="T23" fmla="*/ 0 h 108"/>
                <a:gd name="T24" fmla="*/ 0 w 192"/>
                <a:gd name="T25" fmla="*/ 0 h 108"/>
                <a:gd name="T26" fmla="*/ 0 w 192"/>
                <a:gd name="T27" fmla="*/ 0 h 108"/>
                <a:gd name="T28" fmla="*/ 0 w 192"/>
                <a:gd name="T29" fmla="*/ 0 h 108"/>
                <a:gd name="T30" fmla="*/ 0 w 192"/>
                <a:gd name="T31" fmla="*/ 0 h 108"/>
                <a:gd name="T32" fmla="*/ 0 w 192"/>
                <a:gd name="T33" fmla="*/ 0 h 108"/>
                <a:gd name="T34" fmla="*/ 0 w 192"/>
                <a:gd name="T35" fmla="*/ 0 h 108"/>
                <a:gd name="T36" fmla="*/ 0 w 192"/>
                <a:gd name="T37" fmla="*/ 0 h 108"/>
                <a:gd name="T38" fmla="*/ 0 w 192"/>
                <a:gd name="T39" fmla="*/ 0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108"/>
                <a:gd name="T62" fmla="*/ 192 w 192"/>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108">
                  <a:moveTo>
                    <a:pt x="0" y="81"/>
                  </a:moveTo>
                  <a:lnTo>
                    <a:pt x="55" y="81"/>
                  </a:lnTo>
                  <a:lnTo>
                    <a:pt x="96" y="81"/>
                  </a:lnTo>
                  <a:lnTo>
                    <a:pt x="137" y="53"/>
                  </a:lnTo>
                  <a:lnTo>
                    <a:pt x="151" y="40"/>
                  </a:lnTo>
                  <a:lnTo>
                    <a:pt x="151" y="26"/>
                  </a:lnTo>
                  <a:lnTo>
                    <a:pt x="137" y="13"/>
                  </a:lnTo>
                  <a:lnTo>
                    <a:pt x="96" y="13"/>
                  </a:lnTo>
                  <a:lnTo>
                    <a:pt x="124" y="0"/>
                  </a:lnTo>
                  <a:lnTo>
                    <a:pt x="137" y="13"/>
                  </a:lnTo>
                  <a:lnTo>
                    <a:pt x="151" y="13"/>
                  </a:lnTo>
                  <a:lnTo>
                    <a:pt x="179" y="13"/>
                  </a:lnTo>
                  <a:lnTo>
                    <a:pt x="192" y="40"/>
                  </a:lnTo>
                  <a:lnTo>
                    <a:pt x="192" y="53"/>
                  </a:lnTo>
                  <a:lnTo>
                    <a:pt x="164" y="81"/>
                  </a:lnTo>
                  <a:lnTo>
                    <a:pt x="151" y="108"/>
                  </a:lnTo>
                  <a:lnTo>
                    <a:pt x="124" y="108"/>
                  </a:lnTo>
                  <a:lnTo>
                    <a:pt x="96" y="108"/>
                  </a:lnTo>
                  <a:lnTo>
                    <a:pt x="83" y="108"/>
                  </a:lnTo>
                  <a:lnTo>
                    <a:pt x="0" y="81"/>
                  </a:lnTo>
                  <a:close/>
                </a:path>
              </a:pathLst>
            </a:custGeom>
            <a:solidFill>
              <a:srgbClr val="0E0D0D"/>
            </a:solidFill>
            <a:ln w="9525">
              <a:noFill/>
              <a:round/>
              <a:headEnd/>
              <a:tailEnd/>
            </a:ln>
          </p:spPr>
          <p:txBody>
            <a:bodyPr/>
            <a:lstStyle/>
            <a:p>
              <a:endParaRPr lang="en-US"/>
            </a:p>
          </p:txBody>
        </p:sp>
        <p:sp>
          <p:nvSpPr>
            <p:cNvPr id="23700" name="Freeform 147"/>
            <p:cNvSpPr>
              <a:spLocks/>
            </p:cNvSpPr>
            <p:nvPr/>
          </p:nvSpPr>
          <p:spPr bwMode="auto">
            <a:xfrm>
              <a:off x="2009" y="2306"/>
              <a:ext cx="64" cy="36"/>
            </a:xfrm>
            <a:custGeom>
              <a:avLst/>
              <a:gdLst>
                <a:gd name="T0" fmla="*/ 0 w 192"/>
                <a:gd name="T1" fmla="*/ 0 h 108"/>
                <a:gd name="T2" fmla="*/ 0 w 192"/>
                <a:gd name="T3" fmla="*/ 0 h 108"/>
                <a:gd name="T4" fmla="*/ 0 w 192"/>
                <a:gd name="T5" fmla="*/ 0 h 108"/>
                <a:gd name="T6" fmla="*/ 0 w 192"/>
                <a:gd name="T7" fmla="*/ 0 h 108"/>
                <a:gd name="T8" fmla="*/ 0 w 192"/>
                <a:gd name="T9" fmla="*/ 0 h 108"/>
                <a:gd name="T10" fmla="*/ 0 w 192"/>
                <a:gd name="T11" fmla="*/ 0 h 108"/>
                <a:gd name="T12" fmla="*/ 0 w 192"/>
                <a:gd name="T13" fmla="*/ 0 h 108"/>
                <a:gd name="T14" fmla="*/ 0 w 192"/>
                <a:gd name="T15" fmla="*/ 0 h 108"/>
                <a:gd name="T16" fmla="*/ 0 w 192"/>
                <a:gd name="T17" fmla="*/ 0 h 108"/>
                <a:gd name="T18" fmla="*/ 0 w 192"/>
                <a:gd name="T19" fmla="*/ 0 h 108"/>
                <a:gd name="T20" fmla="*/ 0 w 192"/>
                <a:gd name="T21" fmla="*/ 0 h 108"/>
                <a:gd name="T22" fmla="*/ 0 w 192"/>
                <a:gd name="T23" fmla="*/ 0 h 108"/>
                <a:gd name="T24" fmla="*/ 0 w 192"/>
                <a:gd name="T25" fmla="*/ 0 h 108"/>
                <a:gd name="T26" fmla="*/ 0 w 192"/>
                <a:gd name="T27" fmla="*/ 0 h 108"/>
                <a:gd name="T28" fmla="*/ 0 w 192"/>
                <a:gd name="T29" fmla="*/ 0 h 108"/>
                <a:gd name="T30" fmla="*/ 0 w 192"/>
                <a:gd name="T31" fmla="*/ 0 h 108"/>
                <a:gd name="T32" fmla="*/ 0 w 192"/>
                <a:gd name="T33" fmla="*/ 0 h 108"/>
                <a:gd name="T34" fmla="*/ 0 w 192"/>
                <a:gd name="T35" fmla="*/ 0 h 108"/>
                <a:gd name="T36" fmla="*/ 0 w 192"/>
                <a:gd name="T37" fmla="*/ 0 h 108"/>
                <a:gd name="T38" fmla="*/ 0 w 192"/>
                <a:gd name="T39" fmla="*/ 0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108"/>
                <a:gd name="T62" fmla="*/ 192 w 192"/>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108">
                  <a:moveTo>
                    <a:pt x="0" y="81"/>
                  </a:moveTo>
                  <a:lnTo>
                    <a:pt x="55" y="81"/>
                  </a:lnTo>
                  <a:lnTo>
                    <a:pt x="96" y="81"/>
                  </a:lnTo>
                  <a:lnTo>
                    <a:pt x="137" y="53"/>
                  </a:lnTo>
                  <a:lnTo>
                    <a:pt x="151" y="40"/>
                  </a:lnTo>
                  <a:lnTo>
                    <a:pt x="151" y="26"/>
                  </a:lnTo>
                  <a:lnTo>
                    <a:pt x="137" y="13"/>
                  </a:lnTo>
                  <a:lnTo>
                    <a:pt x="96" y="13"/>
                  </a:lnTo>
                  <a:lnTo>
                    <a:pt x="124" y="0"/>
                  </a:lnTo>
                  <a:lnTo>
                    <a:pt x="137" y="13"/>
                  </a:lnTo>
                  <a:lnTo>
                    <a:pt x="151" y="13"/>
                  </a:lnTo>
                  <a:lnTo>
                    <a:pt x="179" y="13"/>
                  </a:lnTo>
                  <a:lnTo>
                    <a:pt x="192" y="40"/>
                  </a:lnTo>
                  <a:lnTo>
                    <a:pt x="192" y="53"/>
                  </a:lnTo>
                  <a:lnTo>
                    <a:pt x="164" y="81"/>
                  </a:lnTo>
                  <a:lnTo>
                    <a:pt x="151" y="108"/>
                  </a:lnTo>
                  <a:lnTo>
                    <a:pt x="124" y="108"/>
                  </a:lnTo>
                  <a:lnTo>
                    <a:pt x="96" y="108"/>
                  </a:lnTo>
                  <a:lnTo>
                    <a:pt x="83" y="108"/>
                  </a:lnTo>
                  <a:lnTo>
                    <a:pt x="0" y="81"/>
                  </a:lnTo>
                </a:path>
              </a:pathLst>
            </a:custGeom>
            <a:noFill/>
            <a:ln w="0">
              <a:solidFill>
                <a:srgbClr val="000000"/>
              </a:solidFill>
              <a:round/>
              <a:headEnd/>
              <a:tailEnd/>
            </a:ln>
          </p:spPr>
          <p:txBody>
            <a:bodyPr/>
            <a:lstStyle/>
            <a:p>
              <a:endParaRPr lang="en-US"/>
            </a:p>
          </p:txBody>
        </p:sp>
        <p:sp>
          <p:nvSpPr>
            <p:cNvPr id="23701" name="Freeform 148"/>
            <p:cNvSpPr>
              <a:spLocks/>
            </p:cNvSpPr>
            <p:nvPr/>
          </p:nvSpPr>
          <p:spPr bwMode="auto">
            <a:xfrm>
              <a:off x="2009" y="2306"/>
              <a:ext cx="64" cy="36"/>
            </a:xfrm>
            <a:custGeom>
              <a:avLst/>
              <a:gdLst>
                <a:gd name="T0" fmla="*/ 0 w 192"/>
                <a:gd name="T1" fmla="*/ 0 h 108"/>
                <a:gd name="T2" fmla="*/ 0 w 192"/>
                <a:gd name="T3" fmla="*/ 0 h 108"/>
                <a:gd name="T4" fmla="*/ 0 w 192"/>
                <a:gd name="T5" fmla="*/ 0 h 108"/>
                <a:gd name="T6" fmla="*/ 0 w 192"/>
                <a:gd name="T7" fmla="*/ 0 h 108"/>
                <a:gd name="T8" fmla="*/ 0 w 192"/>
                <a:gd name="T9" fmla="*/ 0 h 108"/>
                <a:gd name="T10" fmla="*/ 0 w 192"/>
                <a:gd name="T11" fmla="*/ 0 h 108"/>
                <a:gd name="T12" fmla="*/ 0 w 192"/>
                <a:gd name="T13" fmla="*/ 0 h 108"/>
                <a:gd name="T14" fmla="*/ 0 w 192"/>
                <a:gd name="T15" fmla="*/ 0 h 108"/>
                <a:gd name="T16" fmla="*/ 0 w 192"/>
                <a:gd name="T17" fmla="*/ 0 h 108"/>
                <a:gd name="T18" fmla="*/ 0 w 192"/>
                <a:gd name="T19" fmla="*/ 0 h 108"/>
                <a:gd name="T20" fmla="*/ 0 w 192"/>
                <a:gd name="T21" fmla="*/ 0 h 108"/>
                <a:gd name="T22" fmla="*/ 0 w 192"/>
                <a:gd name="T23" fmla="*/ 0 h 108"/>
                <a:gd name="T24" fmla="*/ 0 w 192"/>
                <a:gd name="T25" fmla="*/ 0 h 108"/>
                <a:gd name="T26" fmla="*/ 0 w 192"/>
                <a:gd name="T27" fmla="*/ 0 h 108"/>
                <a:gd name="T28" fmla="*/ 0 w 192"/>
                <a:gd name="T29" fmla="*/ 0 h 108"/>
                <a:gd name="T30" fmla="*/ 0 w 192"/>
                <a:gd name="T31" fmla="*/ 0 h 108"/>
                <a:gd name="T32" fmla="*/ 0 w 192"/>
                <a:gd name="T33" fmla="*/ 0 h 108"/>
                <a:gd name="T34" fmla="*/ 0 w 192"/>
                <a:gd name="T35" fmla="*/ 0 h 108"/>
                <a:gd name="T36" fmla="*/ 0 w 192"/>
                <a:gd name="T37" fmla="*/ 0 h 108"/>
                <a:gd name="T38" fmla="*/ 0 w 192"/>
                <a:gd name="T39" fmla="*/ 0 h 10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108"/>
                <a:gd name="T62" fmla="*/ 192 w 192"/>
                <a:gd name="T63" fmla="*/ 108 h 10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108">
                  <a:moveTo>
                    <a:pt x="0" y="81"/>
                  </a:moveTo>
                  <a:lnTo>
                    <a:pt x="55" y="81"/>
                  </a:lnTo>
                  <a:lnTo>
                    <a:pt x="96" y="81"/>
                  </a:lnTo>
                  <a:lnTo>
                    <a:pt x="137" y="53"/>
                  </a:lnTo>
                  <a:lnTo>
                    <a:pt x="151" y="40"/>
                  </a:lnTo>
                  <a:lnTo>
                    <a:pt x="151" y="26"/>
                  </a:lnTo>
                  <a:lnTo>
                    <a:pt x="137" y="13"/>
                  </a:lnTo>
                  <a:lnTo>
                    <a:pt x="96" y="13"/>
                  </a:lnTo>
                  <a:lnTo>
                    <a:pt x="124" y="0"/>
                  </a:lnTo>
                  <a:lnTo>
                    <a:pt x="137" y="13"/>
                  </a:lnTo>
                  <a:lnTo>
                    <a:pt x="151" y="13"/>
                  </a:lnTo>
                  <a:lnTo>
                    <a:pt x="179" y="13"/>
                  </a:lnTo>
                  <a:lnTo>
                    <a:pt x="192" y="40"/>
                  </a:lnTo>
                  <a:lnTo>
                    <a:pt x="192" y="53"/>
                  </a:lnTo>
                  <a:lnTo>
                    <a:pt x="164" y="81"/>
                  </a:lnTo>
                  <a:lnTo>
                    <a:pt x="151" y="108"/>
                  </a:lnTo>
                  <a:lnTo>
                    <a:pt x="124" y="108"/>
                  </a:lnTo>
                  <a:lnTo>
                    <a:pt x="96" y="108"/>
                  </a:lnTo>
                  <a:lnTo>
                    <a:pt x="83" y="108"/>
                  </a:lnTo>
                  <a:lnTo>
                    <a:pt x="0" y="81"/>
                  </a:lnTo>
                </a:path>
              </a:pathLst>
            </a:custGeom>
            <a:noFill/>
            <a:ln w="0">
              <a:solidFill>
                <a:srgbClr val="000000"/>
              </a:solidFill>
              <a:round/>
              <a:headEnd/>
              <a:tailEnd/>
            </a:ln>
          </p:spPr>
          <p:txBody>
            <a:bodyPr/>
            <a:lstStyle/>
            <a:p>
              <a:endParaRPr lang="en-US"/>
            </a:p>
          </p:txBody>
        </p:sp>
        <p:sp>
          <p:nvSpPr>
            <p:cNvPr id="23702" name="Freeform 149"/>
            <p:cNvSpPr>
              <a:spLocks/>
            </p:cNvSpPr>
            <p:nvPr/>
          </p:nvSpPr>
          <p:spPr bwMode="auto">
            <a:xfrm>
              <a:off x="1928" y="2256"/>
              <a:ext cx="450" cy="132"/>
            </a:xfrm>
            <a:custGeom>
              <a:avLst/>
              <a:gdLst>
                <a:gd name="T0" fmla="*/ 0 w 1349"/>
                <a:gd name="T1" fmla="*/ 0 h 395"/>
                <a:gd name="T2" fmla="*/ 0 w 1349"/>
                <a:gd name="T3" fmla="*/ 0 h 395"/>
                <a:gd name="T4" fmla="*/ 0 w 1349"/>
                <a:gd name="T5" fmla="*/ 0 h 395"/>
                <a:gd name="T6" fmla="*/ 0 w 1349"/>
                <a:gd name="T7" fmla="*/ 0 h 395"/>
                <a:gd name="T8" fmla="*/ 0 w 1349"/>
                <a:gd name="T9" fmla="*/ 0 h 395"/>
                <a:gd name="T10" fmla="*/ 0 w 1349"/>
                <a:gd name="T11" fmla="*/ 0 h 395"/>
                <a:gd name="T12" fmla="*/ 0 w 1349"/>
                <a:gd name="T13" fmla="*/ 0 h 395"/>
                <a:gd name="T14" fmla="*/ 0 w 1349"/>
                <a:gd name="T15" fmla="*/ 0 h 395"/>
                <a:gd name="T16" fmla="*/ 0 w 1349"/>
                <a:gd name="T17" fmla="*/ 0 h 395"/>
                <a:gd name="T18" fmla="*/ 0 w 1349"/>
                <a:gd name="T19" fmla="*/ 0 h 395"/>
                <a:gd name="T20" fmla="*/ 0 w 1349"/>
                <a:gd name="T21" fmla="*/ 0 h 395"/>
                <a:gd name="T22" fmla="*/ 0 w 1349"/>
                <a:gd name="T23" fmla="*/ 0 h 395"/>
                <a:gd name="T24" fmla="*/ 0 w 1349"/>
                <a:gd name="T25" fmla="*/ 0 h 395"/>
                <a:gd name="T26" fmla="*/ 0 w 1349"/>
                <a:gd name="T27" fmla="*/ 0 h 395"/>
                <a:gd name="T28" fmla="*/ 0 w 1349"/>
                <a:gd name="T29" fmla="*/ 0 h 395"/>
                <a:gd name="T30" fmla="*/ 0 w 1349"/>
                <a:gd name="T31" fmla="*/ 0 h 395"/>
                <a:gd name="T32" fmla="*/ 0 w 1349"/>
                <a:gd name="T33" fmla="*/ 0 h 395"/>
                <a:gd name="T34" fmla="*/ 0 w 1349"/>
                <a:gd name="T35" fmla="*/ 0 h 395"/>
                <a:gd name="T36" fmla="*/ 0 w 1349"/>
                <a:gd name="T37" fmla="*/ 0 h 395"/>
                <a:gd name="T38" fmla="*/ 0 w 1349"/>
                <a:gd name="T39" fmla="*/ 0 h 395"/>
                <a:gd name="T40" fmla="*/ 0 w 1349"/>
                <a:gd name="T41" fmla="*/ 0 h 395"/>
                <a:gd name="T42" fmla="*/ 0 w 1349"/>
                <a:gd name="T43" fmla="*/ 0 h 395"/>
                <a:gd name="T44" fmla="*/ 0 w 1349"/>
                <a:gd name="T45" fmla="*/ 0 h 395"/>
                <a:gd name="T46" fmla="*/ 0 w 1349"/>
                <a:gd name="T47" fmla="*/ 0 h 395"/>
                <a:gd name="T48" fmla="*/ 0 w 1349"/>
                <a:gd name="T49" fmla="*/ 0 h 395"/>
                <a:gd name="T50" fmla="*/ 0 w 1349"/>
                <a:gd name="T51" fmla="*/ 0 h 395"/>
                <a:gd name="T52" fmla="*/ 0 w 1349"/>
                <a:gd name="T53" fmla="*/ 0 h 395"/>
                <a:gd name="T54" fmla="*/ 0 w 1349"/>
                <a:gd name="T55" fmla="*/ 0 h 395"/>
                <a:gd name="T56" fmla="*/ 0 w 1349"/>
                <a:gd name="T57" fmla="*/ 0 h 395"/>
                <a:gd name="T58" fmla="*/ 0 w 1349"/>
                <a:gd name="T59" fmla="*/ 0 h 395"/>
                <a:gd name="T60" fmla="*/ 0 w 1349"/>
                <a:gd name="T61" fmla="*/ 0 h 395"/>
                <a:gd name="T62" fmla="*/ 0 w 1349"/>
                <a:gd name="T63" fmla="*/ 0 h 395"/>
                <a:gd name="T64" fmla="*/ 0 w 1349"/>
                <a:gd name="T65" fmla="*/ 0 h 395"/>
                <a:gd name="T66" fmla="*/ 0 w 1349"/>
                <a:gd name="T67" fmla="*/ 0 h 395"/>
                <a:gd name="T68" fmla="*/ 0 w 1349"/>
                <a:gd name="T69" fmla="*/ 0 h 395"/>
                <a:gd name="T70" fmla="*/ 0 w 1349"/>
                <a:gd name="T71" fmla="*/ 0 h 395"/>
                <a:gd name="T72" fmla="*/ 0 w 1349"/>
                <a:gd name="T73" fmla="*/ 0 h 395"/>
                <a:gd name="T74" fmla="*/ 0 w 1349"/>
                <a:gd name="T75" fmla="*/ 0 h 395"/>
                <a:gd name="T76" fmla="*/ 0 w 1349"/>
                <a:gd name="T77" fmla="*/ 0 h 395"/>
                <a:gd name="T78" fmla="*/ 0 w 1349"/>
                <a:gd name="T79" fmla="*/ 0 h 395"/>
                <a:gd name="T80" fmla="*/ 0 w 1349"/>
                <a:gd name="T81" fmla="*/ 0 h 395"/>
                <a:gd name="T82" fmla="*/ 0 w 1349"/>
                <a:gd name="T83" fmla="*/ 0 h 395"/>
                <a:gd name="T84" fmla="*/ 0 w 1349"/>
                <a:gd name="T85" fmla="*/ 0 h 395"/>
                <a:gd name="T86" fmla="*/ 0 w 1349"/>
                <a:gd name="T87" fmla="*/ 0 h 395"/>
                <a:gd name="T88" fmla="*/ 0 w 1349"/>
                <a:gd name="T89" fmla="*/ 0 h 395"/>
                <a:gd name="T90" fmla="*/ 0 w 1349"/>
                <a:gd name="T91" fmla="*/ 0 h 395"/>
                <a:gd name="T92" fmla="*/ 0 w 1349"/>
                <a:gd name="T93" fmla="*/ 0 h 395"/>
                <a:gd name="T94" fmla="*/ 0 w 1349"/>
                <a:gd name="T95" fmla="*/ 0 h 395"/>
                <a:gd name="T96" fmla="*/ 0 w 1349"/>
                <a:gd name="T97" fmla="*/ 0 h 395"/>
                <a:gd name="T98" fmla="*/ 0 w 1349"/>
                <a:gd name="T99" fmla="*/ 0 h 395"/>
                <a:gd name="T100" fmla="*/ 0 w 1349"/>
                <a:gd name="T101" fmla="*/ 0 h 395"/>
                <a:gd name="T102" fmla="*/ 0 w 1349"/>
                <a:gd name="T103" fmla="*/ 0 h 3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9"/>
                <a:gd name="T157" fmla="*/ 0 h 395"/>
                <a:gd name="T158" fmla="*/ 1349 w 1349"/>
                <a:gd name="T159" fmla="*/ 395 h 3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9" h="395">
                  <a:moveTo>
                    <a:pt x="475" y="191"/>
                  </a:moveTo>
                  <a:lnTo>
                    <a:pt x="585" y="219"/>
                  </a:lnTo>
                  <a:lnTo>
                    <a:pt x="653" y="246"/>
                  </a:lnTo>
                  <a:lnTo>
                    <a:pt x="707" y="259"/>
                  </a:lnTo>
                  <a:lnTo>
                    <a:pt x="762" y="287"/>
                  </a:lnTo>
                  <a:lnTo>
                    <a:pt x="803" y="287"/>
                  </a:lnTo>
                  <a:lnTo>
                    <a:pt x="871" y="300"/>
                  </a:lnTo>
                  <a:lnTo>
                    <a:pt x="926" y="300"/>
                  </a:lnTo>
                  <a:lnTo>
                    <a:pt x="981" y="314"/>
                  </a:lnTo>
                  <a:lnTo>
                    <a:pt x="1034" y="314"/>
                  </a:lnTo>
                  <a:lnTo>
                    <a:pt x="1117" y="327"/>
                  </a:lnTo>
                  <a:lnTo>
                    <a:pt x="1185" y="327"/>
                  </a:lnTo>
                  <a:lnTo>
                    <a:pt x="1226" y="340"/>
                  </a:lnTo>
                  <a:lnTo>
                    <a:pt x="1253" y="355"/>
                  </a:lnTo>
                  <a:lnTo>
                    <a:pt x="1268" y="355"/>
                  </a:lnTo>
                  <a:lnTo>
                    <a:pt x="1281" y="340"/>
                  </a:lnTo>
                  <a:lnTo>
                    <a:pt x="1268" y="327"/>
                  </a:lnTo>
                  <a:lnTo>
                    <a:pt x="1253" y="314"/>
                  </a:lnTo>
                  <a:lnTo>
                    <a:pt x="1172" y="287"/>
                  </a:lnTo>
                  <a:lnTo>
                    <a:pt x="1076" y="287"/>
                  </a:lnTo>
                  <a:lnTo>
                    <a:pt x="1021" y="272"/>
                  </a:lnTo>
                  <a:lnTo>
                    <a:pt x="953" y="246"/>
                  </a:lnTo>
                  <a:lnTo>
                    <a:pt x="885" y="232"/>
                  </a:lnTo>
                  <a:lnTo>
                    <a:pt x="803" y="204"/>
                  </a:lnTo>
                  <a:lnTo>
                    <a:pt x="749" y="164"/>
                  </a:lnTo>
                  <a:lnTo>
                    <a:pt x="707" y="136"/>
                  </a:lnTo>
                  <a:lnTo>
                    <a:pt x="721" y="109"/>
                  </a:lnTo>
                  <a:lnTo>
                    <a:pt x="762" y="109"/>
                  </a:lnTo>
                  <a:lnTo>
                    <a:pt x="830" y="109"/>
                  </a:lnTo>
                  <a:lnTo>
                    <a:pt x="898" y="123"/>
                  </a:lnTo>
                  <a:lnTo>
                    <a:pt x="926" y="123"/>
                  </a:lnTo>
                  <a:lnTo>
                    <a:pt x="966" y="136"/>
                  </a:lnTo>
                  <a:lnTo>
                    <a:pt x="953" y="109"/>
                  </a:lnTo>
                  <a:lnTo>
                    <a:pt x="858" y="82"/>
                  </a:lnTo>
                  <a:lnTo>
                    <a:pt x="721" y="55"/>
                  </a:lnTo>
                  <a:lnTo>
                    <a:pt x="613" y="41"/>
                  </a:lnTo>
                  <a:lnTo>
                    <a:pt x="543" y="41"/>
                  </a:lnTo>
                  <a:lnTo>
                    <a:pt x="449" y="41"/>
                  </a:lnTo>
                  <a:lnTo>
                    <a:pt x="367" y="41"/>
                  </a:lnTo>
                  <a:lnTo>
                    <a:pt x="326" y="41"/>
                  </a:lnTo>
                  <a:lnTo>
                    <a:pt x="243" y="55"/>
                  </a:lnTo>
                  <a:lnTo>
                    <a:pt x="175" y="55"/>
                  </a:lnTo>
                  <a:lnTo>
                    <a:pt x="81" y="82"/>
                  </a:lnTo>
                  <a:lnTo>
                    <a:pt x="54" y="96"/>
                  </a:lnTo>
                  <a:lnTo>
                    <a:pt x="13" y="96"/>
                  </a:lnTo>
                  <a:lnTo>
                    <a:pt x="0" y="96"/>
                  </a:lnTo>
                  <a:lnTo>
                    <a:pt x="0" y="55"/>
                  </a:lnTo>
                  <a:lnTo>
                    <a:pt x="54" y="41"/>
                  </a:lnTo>
                  <a:lnTo>
                    <a:pt x="136" y="27"/>
                  </a:lnTo>
                  <a:lnTo>
                    <a:pt x="190" y="13"/>
                  </a:lnTo>
                  <a:lnTo>
                    <a:pt x="243" y="0"/>
                  </a:lnTo>
                  <a:lnTo>
                    <a:pt x="367" y="0"/>
                  </a:lnTo>
                  <a:lnTo>
                    <a:pt x="407" y="0"/>
                  </a:lnTo>
                  <a:lnTo>
                    <a:pt x="462" y="0"/>
                  </a:lnTo>
                  <a:lnTo>
                    <a:pt x="543" y="13"/>
                  </a:lnTo>
                  <a:lnTo>
                    <a:pt x="598" y="13"/>
                  </a:lnTo>
                  <a:lnTo>
                    <a:pt x="666" y="27"/>
                  </a:lnTo>
                  <a:lnTo>
                    <a:pt x="762" y="41"/>
                  </a:lnTo>
                  <a:lnTo>
                    <a:pt x="817" y="55"/>
                  </a:lnTo>
                  <a:lnTo>
                    <a:pt x="898" y="55"/>
                  </a:lnTo>
                  <a:lnTo>
                    <a:pt x="953" y="82"/>
                  </a:lnTo>
                  <a:lnTo>
                    <a:pt x="981" y="82"/>
                  </a:lnTo>
                  <a:lnTo>
                    <a:pt x="1021" y="109"/>
                  </a:lnTo>
                  <a:lnTo>
                    <a:pt x="1034" y="109"/>
                  </a:lnTo>
                  <a:lnTo>
                    <a:pt x="1062" y="136"/>
                  </a:lnTo>
                  <a:lnTo>
                    <a:pt x="1076" y="164"/>
                  </a:lnTo>
                  <a:lnTo>
                    <a:pt x="1062" y="177"/>
                  </a:lnTo>
                  <a:lnTo>
                    <a:pt x="1034" y="191"/>
                  </a:lnTo>
                  <a:lnTo>
                    <a:pt x="1008" y="164"/>
                  </a:lnTo>
                  <a:lnTo>
                    <a:pt x="926" y="151"/>
                  </a:lnTo>
                  <a:lnTo>
                    <a:pt x="898" y="151"/>
                  </a:lnTo>
                  <a:lnTo>
                    <a:pt x="845" y="136"/>
                  </a:lnTo>
                  <a:lnTo>
                    <a:pt x="817" y="136"/>
                  </a:lnTo>
                  <a:lnTo>
                    <a:pt x="790" y="136"/>
                  </a:lnTo>
                  <a:lnTo>
                    <a:pt x="762" y="151"/>
                  </a:lnTo>
                  <a:lnTo>
                    <a:pt x="845" y="191"/>
                  </a:lnTo>
                  <a:lnTo>
                    <a:pt x="898" y="204"/>
                  </a:lnTo>
                  <a:lnTo>
                    <a:pt x="981" y="219"/>
                  </a:lnTo>
                  <a:lnTo>
                    <a:pt x="1062" y="232"/>
                  </a:lnTo>
                  <a:lnTo>
                    <a:pt x="1104" y="259"/>
                  </a:lnTo>
                  <a:lnTo>
                    <a:pt x="1172" y="259"/>
                  </a:lnTo>
                  <a:lnTo>
                    <a:pt x="1226" y="287"/>
                  </a:lnTo>
                  <a:lnTo>
                    <a:pt x="1281" y="300"/>
                  </a:lnTo>
                  <a:lnTo>
                    <a:pt x="1321" y="314"/>
                  </a:lnTo>
                  <a:lnTo>
                    <a:pt x="1349" y="327"/>
                  </a:lnTo>
                  <a:lnTo>
                    <a:pt x="1349" y="355"/>
                  </a:lnTo>
                  <a:lnTo>
                    <a:pt x="1349" y="368"/>
                  </a:lnTo>
                  <a:lnTo>
                    <a:pt x="1336" y="395"/>
                  </a:lnTo>
                  <a:lnTo>
                    <a:pt x="1294" y="395"/>
                  </a:lnTo>
                  <a:lnTo>
                    <a:pt x="1268" y="395"/>
                  </a:lnTo>
                  <a:lnTo>
                    <a:pt x="1213" y="395"/>
                  </a:lnTo>
                  <a:lnTo>
                    <a:pt x="1062" y="382"/>
                  </a:lnTo>
                  <a:lnTo>
                    <a:pt x="1021" y="368"/>
                  </a:lnTo>
                  <a:lnTo>
                    <a:pt x="953" y="368"/>
                  </a:lnTo>
                  <a:lnTo>
                    <a:pt x="898" y="355"/>
                  </a:lnTo>
                  <a:lnTo>
                    <a:pt x="817" y="340"/>
                  </a:lnTo>
                  <a:lnTo>
                    <a:pt x="762" y="327"/>
                  </a:lnTo>
                  <a:lnTo>
                    <a:pt x="707" y="300"/>
                  </a:lnTo>
                  <a:lnTo>
                    <a:pt x="639" y="287"/>
                  </a:lnTo>
                  <a:lnTo>
                    <a:pt x="585" y="259"/>
                  </a:lnTo>
                  <a:lnTo>
                    <a:pt x="503" y="219"/>
                  </a:lnTo>
                  <a:lnTo>
                    <a:pt x="490" y="204"/>
                  </a:lnTo>
                  <a:lnTo>
                    <a:pt x="475" y="191"/>
                  </a:lnTo>
                  <a:close/>
                </a:path>
              </a:pathLst>
            </a:custGeom>
            <a:solidFill>
              <a:srgbClr val="0E0D0D"/>
            </a:solidFill>
            <a:ln w="9525">
              <a:noFill/>
              <a:round/>
              <a:headEnd/>
              <a:tailEnd/>
            </a:ln>
          </p:spPr>
          <p:txBody>
            <a:bodyPr/>
            <a:lstStyle/>
            <a:p>
              <a:endParaRPr lang="en-US"/>
            </a:p>
          </p:txBody>
        </p:sp>
        <p:sp>
          <p:nvSpPr>
            <p:cNvPr id="23703" name="Freeform 150"/>
            <p:cNvSpPr>
              <a:spLocks/>
            </p:cNvSpPr>
            <p:nvPr/>
          </p:nvSpPr>
          <p:spPr bwMode="auto">
            <a:xfrm>
              <a:off x="1928" y="2256"/>
              <a:ext cx="450" cy="132"/>
            </a:xfrm>
            <a:custGeom>
              <a:avLst/>
              <a:gdLst>
                <a:gd name="T0" fmla="*/ 0 w 1349"/>
                <a:gd name="T1" fmla="*/ 0 h 395"/>
                <a:gd name="T2" fmla="*/ 0 w 1349"/>
                <a:gd name="T3" fmla="*/ 0 h 395"/>
                <a:gd name="T4" fmla="*/ 0 w 1349"/>
                <a:gd name="T5" fmla="*/ 0 h 395"/>
                <a:gd name="T6" fmla="*/ 0 w 1349"/>
                <a:gd name="T7" fmla="*/ 0 h 395"/>
                <a:gd name="T8" fmla="*/ 0 w 1349"/>
                <a:gd name="T9" fmla="*/ 0 h 395"/>
                <a:gd name="T10" fmla="*/ 0 w 1349"/>
                <a:gd name="T11" fmla="*/ 0 h 395"/>
                <a:gd name="T12" fmla="*/ 0 w 1349"/>
                <a:gd name="T13" fmla="*/ 0 h 395"/>
                <a:gd name="T14" fmla="*/ 0 w 1349"/>
                <a:gd name="T15" fmla="*/ 0 h 395"/>
                <a:gd name="T16" fmla="*/ 0 w 1349"/>
                <a:gd name="T17" fmla="*/ 0 h 395"/>
                <a:gd name="T18" fmla="*/ 0 w 1349"/>
                <a:gd name="T19" fmla="*/ 0 h 395"/>
                <a:gd name="T20" fmla="*/ 0 w 1349"/>
                <a:gd name="T21" fmla="*/ 0 h 395"/>
                <a:gd name="T22" fmla="*/ 0 w 1349"/>
                <a:gd name="T23" fmla="*/ 0 h 395"/>
                <a:gd name="T24" fmla="*/ 0 w 1349"/>
                <a:gd name="T25" fmla="*/ 0 h 395"/>
                <a:gd name="T26" fmla="*/ 0 w 1349"/>
                <a:gd name="T27" fmla="*/ 0 h 395"/>
                <a:gd name="T28" fmla="*/ 0 w 1349"/>
                <a:gd name="T29" fmla="*/ 0 h 395"/>
                <a:gd name="T30" fmla="*/ 0 w 1349"/>
                <a:gd name="T31" fmla="*/ 0 h 395"/>
                <a:gd name="T32" fmla="*/ 0 w 1349"/>
                <a:gd name="T33" fmla="*/ 0 h 395"/>
                <a:gd name="T34" fmla="*/ 0 w 1349"/>
                <a:gd name="T35" fmla="*/ 0 h 395"/>
                <a:gd name="T36" fmla="*/ 0 w 1349"/>
                <a:gd name="T37" fmla="*/ 0 h 395"/>
                <a:gd name="T38" fmla="*/ 0 w 1349"/>
                <a:gd name="T39" fmla="*/ 0 h 395"/>
                <a:gd name="T40" fmla="*/ 0 w 1349"/>
                <a:gd name="T41" fmla="*/ 0 h 395"/>
                <a:gd name="T42" fmla="*/ 0 w 1349"/>
                <a:gd name="T43" fmla="*/ 0 h 395"/>
                <a:gd name="T44" fmla="*/ 0 w 1349"/>
                <a:gd name="T45" fmla="*/ 0 h 395"/>
                <a:gd name="T46" fmla="*/ 0 w 1349"/>
                <a:gd name="T47" fmla="*/ 0 h 395"/>
                <a:gd name="T48" fmla="*/ 0 w 1349"/>
                <a:gd name="T49" fmla="*/ 0 h 395"/>
                <a:gd name="T50" fmla="*/ 0 w 1349"/>
                <a:gd name="T51" fmla="*/ 0 h 395"/>
                <a:gd name="T52" fmla="*/ 0 w 1349"/>
                <a:gd name="T53" fmla="*/ 0 h 395"/>
                <a:gd name="T54" fmla="*/ 0 w 1349"/>
                <a:gd name="T55" fmla="*/ 0 h 395"/>
                <a:gd name="T56" fmla="*/ 0 w 1349"/>
                <a:gd name="T57" fmla="*/ 0 h 395"/>
                <a:gd name="T58" fmla="*/ 0 w 1349"/>
                <a:gd name="T59" fmla="*/ 0 h 395"/>
                <a:gd name="T60" fmla="*/ 0 w 1349"/>
                <a:gd name="T61" fmla="*/ 0 h 395"/>
                <a:gd name="T62" fmla="*/ 0 w 1349"/>
                <a:gd name="T63" fmla="*/ 0 h 395"/>
                <a:gd name="T64" fmla="*/ 0 w 1349"/>
                <a:gd name="T65" fmla="*/ 0 h 395"/>
                <a:gd name="T66" fmla="*/ 0 w 1349"/>
                <a:gd name="T67" fmla="*/ 0 h 395"/>
                <a:gd name="T68" fmla="*/ 0 w 1349"/>
                <a:gd name="T69" fmla="*/ 0 h 395"/>
                <a:gd name="T70" fmla="*/ 0 w 1349"/>
                <a:gd name="T71" fmla="*/ 0 h 395"/>
                <a:gd name="T72" fmla="*/ 0 w 1349"/>
                <a:gd name="T73" fmla="*/ 0 h 395"/>
                <a:gd name="T74" fmla="*/ 0 w 1349"/>
                <a:gd name="T75" fmla="*/ 0 h 395"/>
                <a:gd name="T76" fmla="*/ 0 w 1349"/>
                <a:gd name="T77" fmla="*/ 0 h 395"/>
                <a:gd name="T78" fmla="*/ 0 w 1349"/>
                <a:gd name="T79" fmla="*/ 0 h 395"/>
                <a:gd name="T80" fmla="*/ 0 w 1349"/>
                <a:gd name="T81" fmla="*/ 0 h 395"/>
                <a:gd name="T82" fmla="*/ 0 w 1349"/>
                <a:gd name="T83" fmla="*/ 0 h 395"/>
                <a:gd name="T84" fmla="*/ 0 w 1349"/>
                <a:gd name="T85" fmla="*/ 0 h 395"/>
                <a:gd name="T86" fmla="*/ 0 w 1349"/>
                <a:gd name="T87" fmla="*/ 0 h 395"/>
                <a:gd name="T88" fmla="*/ 0 w 1349"/>
                <a:gd name="T89" fmla="*/ 0 h 395"/>
                <a:gd name="T90" fmla="*/ 0 w 1349"/>
                <a:gd name="T91" fmla="*/ 0 h 395"/>
                <a:gd name="T92" fmla="*/ 0 w 1349"/>
                <a:gd name="T93" fmla="*/ 0 h 395"/>
                <a:gd name="T94" fmla="*/ 0 w 1349"/>
                <a:gd name="T95" fmla="*/ 0 h 395"/>
                <a:gd name="T96" fmla="*/ 0 w 1349"/>
                <a:gd name="T97" fmla="*/ 0 h 395"/>
                <a:gd name="T98" fmla="*/ 0 w 1349"/>
                <a:gd name="T99" fmla="*/ 0 h 395"/>
                <a:gd name="T100" fmla="*/ 0 w 1349"/>
                <a:gd name="T101" fmla="*/ 0 h 395"/>
                <a:gd name="T102" fmla="*/ 0 w 1349"/>
                <a:gd name="T103" fmla="*/ 0 h 3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9"/>
                <a:gd name="T157" fmla="*/ 0 h 395"/>
                <a:gd name="T158" fmla="*/ 1349 w 1349"/>
                <a:gd name="T159" fmla="*/ 395 h 3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9" h="395">
                  <a:moveTo>
                    <a:pt x="475" y="191"/>
                  </a:moveTo>
                  <a:lnTo>
                    <a:pt x="585" y="219"/>
                  </a:lnTo>
                  <a:lnTo>
                    <a:pt x="653" y="246"/>
                  </a:lnTo>
                  <a:lnTo>
                    <a:pt x="707" y="259"/>
                  </a:lnTo>
                  <a:lnTo>
                    <a:pt x="762" y="287"/>
                  </a:lnTo>
                  <a:lnTo>
                    <a:pt x="803" y="287"/>
                  </a:lnTo>
                  <a:lnTo>
                    <a:pt x="871" y="300"/>
                  </a:lnTo>
                  <a:lnTo>
                    <a:pt x="926" y="300"/>
                  </a:lnTo>
                  <a:lnTo>
                    <a:pt x="981" y="314"/>
                  </a:lnTo>
                  <a:lnTo>
                    <a:pt x="1034" y="314"/>
                  </a:lnTo>
                  <a:lnTo>
                    <a:pt x="1117" y="327"/>
                  </a:lnTo>
                  <a:lnTo>
                    <a:pt x="1185" y="327"/>
                  </a:lnTo>
                  <a:lnTo>
                    <a:pt x="1226" y="340"/>
                  </a:lnTo>
                  <a:lnTo>
                    <a:pt x="1253" y="355"/>
                  </a:lnTo>
                  <a:lnTo>
                    <a:pt x="1268" y="355"/>
                  </a:lnTo>
                  <a:lnTo>
                    <a:pt x="1281" y="340"/>
                  </a:lnTo>
                  <a:lnTo>
                    <a:pt x="1268" y="327"/>
                  </a:lnTo>
                  <a:lnTo>
                    <a:pt x="1253" y="314"/>
                  </a:lnTo>
                  <a:lnTo>
                    <a:pt x="1172" y="287"/>
                  </a:lnTo>
                  <a:lnTo>
                    <a:pt x="1076" y="287"/>
                  </a:lnTo>
                  <a:lnTo>
                    <a:pt x="1021" y="272"/>
                  </a:lnTo>
                  <a:lnTo>
                    <a:pt x="953" y="246"/>
                  </a:lnTo>
                  <a:lnTo>
                    <a:pt x="885" y="232"/>
                  </a:lnTo>
                  <a:lnTo>
                    <a:pt x="803" y="204"/>
                  </a:lnTo>
                  <a:lnTo>
                    <a:pt x="749" y="164"/>
                  </a:lnTo>
                  <a:lnTo>
                    <a:pt x="707" y="136"/>
                  </a:lnTo>
                  <a:lnTo>
                    <a:pt x="721" y="109"/>
                  </a:lnTo>
                  <a:lnTo>
                    <a:pt x="762" y="109"/>
                  </a:lnTo>
                  <a:lnTo>
                    <a:pt x="830" y="109"/>
                  </a:lnTo>
                  <a:lnTo>
                    <a:pt x="898" y="123"/>
                  </a:lnTo>
                  <a:lnTo>
                    <a:pt x="926" y="123"/>
                  </a:lnTo>
                  <a:lnTo>
                    <a:pt x="966" y="136"/>
                  </a:lnTo>
                  <a:lnTo>
                    <a:pt x="953" y="109"/>
                  </a:lnTo>
                  <a:lnTo>
                    <a:pt x="858" y="82"/>
                  </a:lnTo>
                  <a:lnTo>
                    <a:pt x="721" y="55"/>
                  </a:lnTo>
                  <a:lnTo>
                    <a:pt x="613" y="41"/>
                  </a:lnTo>
                  <a:lnTo>
                    <a:pt x="543" y="41"/>
                  </a:lnTo>
                  <a:lnTo>
                    <a:pt x="449" y="41"/>
                  </a:lnTo>
                  <a:lnTo>
                    <a:pt x="367" y="41"/>
                  </a:lnTo>
                  <a:lnTo>
                    <a:pt x="326" y="41"/>
                  </a:lnTo>
                  <a:lnTo>
                    <a:pt x="243" y="55"/>
                  </a:lnTo>
                  <a:lnTo>
                    <a:pt x="175" y="55"/>
                  </a:lnTo>
                  <a:lnTo>
                    <a:pt x="81" y="82"/>
                  </a:lnTo>
                  <a:lnTo>
                    <a:pt x="54" y="96"/>
                  </a:lnTo>
                  <a:lnTo>
                    <a:pt x="13" y="96"/>
                  </a:lnTo>
                  <a:lnTo>
                    <a:pt x="0" y="96"/>
                  </a:lnTo>
                  <a:lnTo>
                    <a:pt x="0" y="55"/>
                  </a:lnTo>
                  <a:lnTo>
                    <a:pt x="54" y="41"/>
                  </a:lnTo>
                  <a:lnTo>
                    <a:pt x="136" y="27"/>
                  </a:lnTo>
                  <a:lnTo>
                    <a:pt x="190" y="13"/>
                  </a:lnTo>
                  <a:lnTo>
                    <a:pt x="243" y="0"/>
                  </a:lnTo>
                  <a:lnTo>
                    <a:pt x="367" y="0"/>
                  </a:lnTo>
                  <a:lnTo>
                    <a:pt x="407" y="0"/>
                  </a:lnTo>
                  <a:lnTo>
                    <a:pt x="462" y="0"/>
                  </a:lnTo>
                  <a:lnTo>
                    <a:pt x="543" y="13"/>
                  </a:lnTo>
                  <a:lnTo>
                    <a:pt x="598" y="13"/>
                  </a:lnTo>
                  <a:lnTo>
                    <a:pt x="666" y="27"/>
                  </a:lnTo>
                  <a:lnTo>
                    <a:pt x="762" y="41"/>
                  </a:lnTo>
                  <a:lnTo>
                    <a:pt x="817" y="55"/>
                  </a:lnTo>
                  <a:lnTo>
                    <a:pt x="898" y="55"/>
                  </a:lnTo>
                  <a:lnTo>
                    <a:pt x="953" y="82"/>
                  </a:lnTo>
                  <a:lnTo>
                    <a:pt x="981" y="82"/>
                  </a:lnTo>
                  <a:lnTo>
                    <a:pt x="1021" y="109"/>
                  </a:lnTo>
                  <a:lnTo>
                    <a:pt x="1034" y="109"/>
                  </a:lnTo>
                  <a:lnTo>
                    <a:pt x="1062" y="136"/>
                  </a:lnTo>
                  <a:lnTo>
                    <a:pt x="1076" y="164"/>
                  </a:lnTo>
                  <a:lnTo>
                    <a:pt x="1062" y="177"/>
                  </a:lnTo>
                  <a:lnTo>
                    <a:pt x="1034" y="191"/>
                  </a:lnTo>
                  <a:lnTo>
                    <a:pt x="1008" y="164"/>
                  </a:lnTo>
                  <a:lnTo>
                    <a:pt x="926" y="151"/>
                  </a:lnTo>
                  <a:lnTo>
                    <a:pt x="898" y="151"/>
                  </a:lnTo>
                  <a:lnTo>
                    <a:pt x="845" y="136"/>
                  </a:lnTo>
                  <a:lnTo>
                    <a:pt x="817" y="136"/>
                  </a:lnTo>
                  <a:lnTo>
                    <a:pt x="790" y="136"/>
                  </a:lnTo>
                  <a:lnTo>
                    <a:pt x="762" y="151"/>
                  </a:lnTo>
                  <a:lnTo>
                    <a:pt x="845" y="191"/>
                  </a:lnTo>
                  <a:lnTo>
                    <a:pt x="898" y="204"/>
                  </a:lnTo>
                  <a:lnTo>
                    <a:pt x="981" y="219"/>
                  </a:lnTo>
                  <a:lnTo>
                    <a:pt x="1062" y="232"/>
                  </a:lnTo>
                  <a:lnTo>
                    <a:pt x="1104" y="259"/>
                  </a:lnTo>
                  <a:lnTo>
                    <a:pt x="1172" y="259"/>
                  </a:lnTo>
                  <a:lnTo>
                    <a:pt x="1226" y="287"/>
                  </a:lnTo>
                  <a:lnTo>
                    <a:pt x="1281" y="300"/>
                  </a:lnTo>
                  <a:lnTo>
                    <a:pt x="1321" y="314"/>
                  </a:lnTo>
                  <a:lnTo>
                    <a:pt x="1349" y="327"/>
                  </a:lnTo>
                  <a:lnTo>
                    <a:pt x="1349" y="355"/>
                  </a:lnTo>
                  <a:lnTo>
                    <a:pt x="1349" y="368"/>
                  </a:lnTo>
                  <a:lnTo>
                    <a:pt x="1336" y="395"/>
                  </a:lnTo>
                  <a:lnTo>
                    <a:pt x="1294" y="395"/>
                  </a:lnTo>
                  <a:lnTo>
                    <a:pt x="1268" y="395"/>
                  </a:lnTo>
                  <a:lnTo>
                    <a:pt x="1213" y="395"/>
                  </a:lnTo>
                  <a:lnTo>
                    <a:pt x="1062" y="382"/>
                  </a:lnTo>
                  <a:lnTo>
                    <a:pt x="1021" y="368"/>
                  </a:lnTo>
                  <a:lnTo>
                    <a:pt x="953" y="368"/>
                  </a:lnTo>
                  <a:lnTo>
                    <a:pt x="898" y="355"/>
                  </a:lnTo>
                  <a:lnTo>
                    <a:pt x="817" y="340"/>
                  </a:lnTo>
                  <a:lnTo>
                    <a:pt x="762" y="327"/>
                  </a:lnTo>
                  <a:lnTo>
                    <a:pt x="707" y="300"/>
                  </a:lnTo>
                  <a:lnTo>
                    <a:pt x="639" y="287"/>
                  </a:lnTo>
                  <a:lnTo>
                    <a:pt x="585" y="259"/>
                  </a:lnTo>
                  <a:lnTo>
                    <a:pt x="503" y="219"/>
                  </a:lnTo>
                  <a:lnTo>
                    <a:pt x="490" y="204"/>
                  </a:lnTo>
                  <a:lnTo>
                    <a:pt x="475" y="191"/>
                  </a:lnTo>
                </a:path>
              </a:pathLst>
            </a:custGeom>
            <a:noFill/>
            <a:ln w="0">
              <a:solidFill>
                <a:srgbClr val="000000"/>
              </a:solidFill>
              <a:round/>
              <a:headEnd/>
              <a:tailEnd/>
            </a:ln>
          </p:spPr>
          <p:txBody>
            <a:bodyPr/>
            <a:lstStyle/>
            <a:p>
              <a:endParaRPr lang="en-US"/>
            </a:p>
          </p:txBody>
        </p:sp>
        <p:sp>
          <p:nvSpPr>
            <p:cNvPr id="23704" name="Freeform 151"/>
            <p:cNvSpPr>
              <a:spLocks/>
            </p:cNvSpPr>
            <p:nvPr/>
          </p:nvSpPr>
          <p:spPr bwMode="auto">
            <a:xfrm>
              <a:off x="1928" y="2256"/>
              <a:ext cx="450" cy="132"/>
            </a:xfrm>
            <a:custGeom>
              <a:avLst/>
              <a:gdLst>
                <a:gd name="T0" fmla="*/ 0 w 1349"/>
                <a:gd name="T1" fmla="*/ 0 h 395"/>
                <a:gd name="T2" fmla="*/ 0 w 1349"/>
                <a:gd name="T3" fmla="*/ 0 h 395"/>
                <a:gd name="T4" fmla="*/ 0 w 1349"/>
                <a:gd name="T5" fmla="*/ 0 h 395"/>
                <a:gd name="T6" fmla="*/ 0 w 1349"/>
                <a:gd name="T7" fmla="*/ 0 h 395"/>
                <a:gd name="T8" fmla="*/ 0 w 1349"/>
                <a:gd name="T9" fmla="*/ 0 h 395"/>
                <a:gd name="T10" fmla="*/ 0 w 1349"/>
                <a:gd name="T11" fmla="*/ 0 h 395"/>
                <a:gd name="T12" fmla="*/ 0 w 1349"/>
                <a:gd name="T13" fmla="*/ 0 h 395"/>
                <a:gd name="T14" fmla="*/ 0 w 1349"/>
                <a:gd name="T15" fmla="*/ 0 h 395"/>
                <a:gd name="T16" fmla="*/ 0 w 1349"/>
                <a:gd name="T17" fmla="*/ 0 h 395"/>
                <a:gd name="T18" fmla="*/ 0 w 1349"/>
                <a:gd name="T19" fmla="*/ 0 h 395"/>
                <a:gd name="T20" fmla="*/ 0 w 1349"/>
                <a:gd name="T21" fmla="*/ 0 h 395"/>
                <a:gd name="T22" fmla="*/ 0 w 1349"/>
                <a:gd name="T23" fmla="*/ 0 h 395"/>
                <a:gd name="T24" fmla="*/ 0 w 1349"/>
                <a:gd name="T25" fmla="*/ 0 h 395"/>
                <a:gd name="T26" fmla="*/ 0 w 1349"/>
                <a:gd name="T27" fmla="*/ 0 h 395"/>
                <a:gd name="T28" fmla="*/ 0 w 1349"/>
                <a:gd name="T29" fmla="*/ 0 h 395"/>
                <a:gd name="T30" fmla="*/ 0 w 1349"/>
                <a:gd name="T31" fmla="*/ 0 h 395"/>
                <a:gd name="T32" fmla="*/ 0 w 1349"/>
                <a:gd name="T33" fmla="*/ 0 h 395"/>
                <a:gd name="T34" fmla="*/ 0 w 1349"/>
                <a:gd name="T35" fmla="*/ 0 h 395"/>
                <a:gd name="T36" fmla="*/ 0 w 1349"/>
                <a:gd name="T37" fmla="*/ 0 h 395"/>
                <a:gd name="T38" fmla="*/ 0 w 1349"/>
                <a:gd name="T39" fmla="*/ 0 h 395"/>
                <a:gd name="T40" fmla="*/ 0 w 1349"/>
                <a:gd name="T41" fmla="*/ 0 h 395"/>
                <a:gd name="T42" fmla="*/ 0 w 1349"/>
                <a:gd name="T43" fmla="*/ 0 h 395"/>
                <a:gd name="T44" fmla="*/ 0 w 1349"/>
                <a:gd name="T45" fmla="*/ 0 h 395"/>
                <a:gd name="T46" fmla="*/ 0 w 1349"/>
                <a:gd name="T47" fmla="*/ 0 h 395"/>
                <a:gd name="T48" fmla="*/ 0 w 1349"/>
                <a:gd name="T49" fmla="*/ 0 h 395"/>
                <a:gd name="T50" fmla="*/ 0 w 1349"/>
                <a:gd name="T51" fmla="*/ 0 h 395"/>
                <a:gd name="T52" fmla="*/ 0 w 1349"/>
                <a:gd name="T53" fmla="*/ 0 h 395"/>
                <a:gd name="T54" fmla="*/ 0 w 1349"/>
                <a:gd name="T55" fmla="*/ 0 h 395"/>
                <a:gd name="T56" fmla="*/ 0 w 1349"/>
                <a:gd name="T57" fmla="*/ 0 h 395"/>
                <a:gd name="T58" fmla="*/ 0 w 1349"/>
                <a:gd name="T59" fmla="*/ 0 h 395"/>
                <a:gd name="T60" fmla="*/ 0 w 1349"/>
                <a:gd name="T61" fmla="*/ 0 h 395"/>
                <a:gd name="T62" fmla="*/ 0 w 1349"/>
                <a:gd name="T63" fmla="*/ 0 h 395"/>
                <a:gd name="T64" fmla="*/ 0 w 1349"/>
                <a:gd name="T65" fmla="*/ 0 h 395"/>
                <a:gd name="T66" fmla="*/ 0 w 1349"/>
                <a:gd name="T67" fmla="*/ 0 h 395"/>
                <a:gd name="T68" fmla="*/ 0 w 1349"/>
                <a:gd name="T69" fmla="*/ 0 h 395"/>
                <a:gd name="T70" fmla="*/ 0 w 1349"/>
                <a:gd name="T71" fmla="*/ 0 h 395"/>
                <a:gd name="T72" fmla="*/ 0 w 1349"/>
                <a:gd name="T73" fmla="*/ 0 h 395"/>
                <a:gd name="T74" fmla="*/ 0 w 1349"/>
                <a:gd name="T75" fmla="*/ 0 h 395"/>
                <a:gd name="T76" fmla="*/ 0 w 1349"/>
                <a:gd name="T77" fmla="*/ 0 h 395"/>
                <a:gd name="T78" fmla="*/ 0 w 1349"/>
                <a:gd name="T79" fmla="*/ 0 h 395"/>
                <a:gd name="T80" fmla="*/ 0 w 1349"/>
                <a:gd name="T81" fmla="*/ 0 h 395"/>
                <a:gd name="T82" fmla="*/ 0 w 1349"/>
                <a:gd name="T83" fmla="*/ 0 h 395"/>
                <a:gd name="T84" fmla="*/ 0 w 1349"/>
                <a:gd name="T85" fmla="*/ 0 h 395"/>
                <a:gd name="T86" fmla="*/ 0 w 1349"/>
                <a:gd name="T87" fmla="*/ 0 h 395"/>
                <a:gd name="T88" fmla="*/ 0 w 1349"/>
                <a:gd name="T89" fmla="*/ 0 h 395"/>
                <a:gd name="T90" fmla="*/ 0 w 1349"/>
                <a:gd name="T91" fmla="*/ 0 h 395"/>
                <a:gd name="T92" fmla="*/ 0 w 1349"/>
                <a:gd name="T93" fmla="*/ 0 h 395"/>
                <a:gd name="T94" fmla="*/ 0 w 1349"/>
                <a:gd name="T95" fmla="*/ 0 h 395"/>
                <a:gd name="T96" fmla="*/ 0 w 1349"/>
                <a:gd name="T97" fmla="*/ 0 h 395"/>
                <a:gd name="T98" fmla="*/ 0 w 1349"/>
                <a:gd name="T99" fmla="*/ 0 h 395"/>
                <a:gd name="T100" fmla="*/ 0 w 1349"/>
                <a:gd name="T101" fmla="*/ 0 h 395"/>
                <a:gd name="T102" fmla="*/ 0 w 1349"/>
                <a:gd name="T103" fmla="*/ 0 h 39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49"/>
                <a:gd name="T157" fmla="*/ 0 h 395"/>
                <a:gd name="T158" fmla="*/ 1349 w 1349"/>
                <a:gd name="T159" fmla="*/ 395 h 39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49" h="395">
                  <a:moveTo>
                    <a:pt x="475" y="191"/>
                  </a:moveTo>
                  <a:lnTo>
                    <a:pt x="585" y="219"/>
                  </a:lnTo>
                  <a:lnTo>
                    <a:pt x="653" y="246"/>
                  </a:lnTo>
                  <a:lnTo>
                    <a:pt x="707" y="259"/>
                  </a:lnTo>
                  <a:lnTo>
                    <a:pt x="762" y="287"/>
                  </a:lnTo>
                  <a:lnTo>
                    <a:pt x="803" y="287"/>
                  </a:lnTo>
                  <a:lnTo>
                    <a:pt x="871" y="300"/>
                  </a:lnTo>
                  <a:lnTo>
                    <a:pt x="926" y="300"/>
                  </a:lnTo>
                  <a:lnTo>
                    <a:pt x="981" y="314"/>
                  </a:lnTo>
                  <a:lnTo>
                    <a:pt x="1034" y="314"/>
                  </a:lnTo>
                  <a:lnTo>
                    <a:pt x="1117" y="327"/>
                  </a:lnTo>
                  <a:lnTo>
                    <a:pt x="1185" y="327"/>
                  </a:lnTo>
                  <a:lnTo>
                    <a:pt x="1226" y="340"/>
                  </a:lnTo>
                  <a:lnTo>
                    <a:pt x="1253" y="355"/>
                  </a:lnTo>
                  <a:lnTo>
                    <a:pt x="1268" y="355"/>
                  </a:lnTo>
                  <a:lnTo>
                    <a:pt x="1281" y="340"/>
                  </a:lnTo>
                  <a:lnTo>
                    <a:pt x="1268" y="327"/>
                  </a:lnTo>
                  <a:lnTo>
                    <a:pt x="1253" y="314"/>
                  </a:lnTo>
                  <a:lnTo>
                    <a:pt x="1172" y="287"/>
                  </a:lnTo>
                  <a:lnTo>
                    <a:pt x="1076" y="287"/>
                  </a:lnTo>
                  <a:lnTo>
                    <a:pt x="1021" y="272"/>
                  </a:lnTo>
                  <a:lnTo>
                    <a:pt x="953" y="246"/>
                  </a:lnTo>
                  <a:lnTo>
                    <a:pt x="885" y="232"/>
                  </a:lnTo>
                  <a:lnTo>
                    <a:pt x="803" y="204"/>
                  </a:lnTo>
                  <a:lnTo>
                    <a:pt x="749" y="164"/>
                  </a:lnTo>
                  <a:lnTo>
                    <a:pt x="707" y="136"/>
                  </a:lnTo>
                  <a:lnTo>
                    <a:pt x="721" y="109"/>
                  </a:lnTo>
                  <a:lnTo>
                    <a:pt x="762" y="109"/>
                  </a:lnTo>
                  <a:lnTo>
                    <a:pt x="830" y="109"/>
                  </a:lnTo>
                  <a:lnTo>
                    <a:pt x="898" y="123"/>
                  </a:lnTo>
                  <a:lnTo>
                    <a:pt x="926" y="123"/>
                  </a:lnTo>
                  <a:lnTo>
                    <a:pt x="966" y="136"/>
                  </a:lnTo>
                  <a:lnTo>
                    <a:pt x="953" y="109"/>
                  </a:lnTo>
                  <a:lnTo>
                    <a:pt x="858" y="82"/>
                  </a:lnTo>
                  <a:lnTo>
                    <a:pt x="721" y="55"/>
                  </a:lnTo>
                  <a:lnTo>
                    <a:pt x="613" y="41"/>
                  </a:lnTo>
                  <a:lnTo>
                    <a:pt x="543" y="41"/>
                  </a:lnTo>
                  <a:lnTo>
                    <a:pt x="449" y="41"/>
                  </a:lnTo>
                  <a:lnTo>
                    <a:pt x="367" y="41"/>
                  </a:lnTo>
                  <a:lnTo>
                    <a:pt x="326" y="41"/>
                  </a:lnTo>
                  <a:lnTo>
                    <a:pt x="243" y="55"/>
                  </a:lnTo>
                  <a:lnTo>
                    <a:pt x="175" y="55"/>
                  </a:lnTo>
                  <a:lnTo>
                    <a:pt x="81" y="82"/>
                  </a:lnTo>
                  <a:lnTo>
                    <a:pt x="54" y="96"/>
                  </a:lnTo>
                  <a:lnTo>
                    <a:pt x="13" y="96"/>
                  </a:lnTo>
                  <a:lnTo>
                    <a:pt x="0" y="96"/>
                  </a:lnTo>
                  <a:lnTo>
                    <a:pt x="0" y="55"/>
                  </a:lnTo>
                  <a:lnTo>
                    <a:pt x="54" y="41"/>
                  </a:lnTo>
                  <a:lnTo>
                    <a:pt x="136" y="27"/>
                  </a:lnTo>
                  <a:lnTo>
                    <a:pt x="190" y="13"/>
                  </a:lnTo>
                  <a:lnTo>
                    <a:pt x="243" y="0"/>
                  </a:lnTo>
                  <a:lnTo>
                    <a:pt x="367" y="0"/>
                  </a:lnTo>
                  <a:lnTo>
                    <a:pt x="407" y="0"/>
                  </a:lnTo>
                  <a:lnTo>
                    <a:pt x="462" y="0"/>
                  </a:lnTo>
                  <a:lnTo>
                    <a:pt x="543" y="13"/>
                  </a:lnTo>
                  <a:lnTo>
                    <a:pt x="598" y="13"/>
                  </a:lnTo>
                  <a:lnTo>
                    <a:pt x="666" y="27"/>
                  </a:lnTo>
                  <a:lnTo>
                    <a:pt x="762" y="41"/>
                  </a:lnTo>
                  <a:lnTo>
                    <a:pt x="817" y="55"/>
                  </a:lnTo>
                  <a:lnTo>
                    <a:pt x="898" y="55"/>
                  </a:lnTo>
                  <a:lnTo>
                    <a:pt x="953" y="82"/>
                  </a:lnTo>
                  <a:lnTo>
                    <a:pt x="981" y="82"/>
                  </a:lnTo>
                  <a:lnTo>
                    <a:pt x="1021" y="109"/>
                  </a:lnTo>
                  <a:lnTo>
                    <a:pt x="1034" y="109"/>
                  </a:lnTo>
                  <a:lnTo>
                    <a:pt x="1062" y="136"/>
                  </a:lnTo>
                  <a:lnTo>
                    <a:pt x="1076" y="164"/>
                  </a:lnTo>
                  <a:lnTo>
                    <a:pt x="1062" y="177"/>
                  </a:lnTo>
                  <a:lnTo>
                    <a:pt x="1034" y="191"/>
                  </a:lnTo>
                  <a:lnTo>
                    <a:pt x="1008" y="164"/>
                  </a:lnTo>
                  <a:lnTo>
                    <a:pt x="926" y="151"/>
                  </a:lnTo>
                  <a:lnTo>
                    <a:pt x="898" y="151"/>
                  </a:lnTo>
                  <a:lnTo>
                    <a:pt x="845" y="136"/>
                  </a:lnTo>
                  <a:lnTo>
                    <a:pt x="817" y="136"/>
                  </a:lnTo>
                  <a:lnTo>
                    <a:pt x="790" y="136"/>
                  </a:lnTo>
                  <a:lnTo>
                    <a:pt x="762" y="151"/>
                  </a:lnTo>
                  <a:lnTo>
                    <a:pt x="845" y="191"/>
                  </a:lnTo>
                  <a:lnTo>
                    <a:pt x="898" y="204"/>
                  </a:lnTo>
                  <a:lnTo>
                    <a:pt x="981" y="219"/>
                  </a:lnTo>
                  <a:lnTo>
                    <a:pt x="1062" y="232"/>
                  </a:lnTo>
                  <a:lnTo>
                    <a:pt x="1104" y="259"/>
                  </a:lnTo>
                  <a:lnTo>
                    <a:pt x="1172" y="259"/>
                  </a:lnTo>
                  <a:lnTo>
                    <a:pt x="1226" y="287"/>
                  </a:lnTo>
                  <a:lnTo>
                    <a:pt x="1281" y="300"/>
                  </a:lnTo>
                  <a:lnTo>
                    <a:pt x="1321" y="314"/>
                  </a:lnTo>
                  <a:lnTo>
                    <a:pt x="1349" y="327"/>
                  </a:lnTo>
                  <a:lnTo>
                    <a:pt x="1349" y="355"/>
                  </a:lnTo>
                  <a:lnTo>
                    <a:pt x="1349" y="368"/>
                  </a:lnTo>
                  <a:lnTo>
                    <a:pt x="1336" y="395"/>
                  </a:lnTo>
                  <a:lnTo>
                    <a:pt x="1294" y="395"/>
                  </a:lnTo>
                  <a:lnTo>
                    <a:pt x="1268" y="395"/>
                  </a:lnTo>
                  <a:lnTo>
                    <a:pt x="1213" y="395"/>
                  </a:lnTo>
                  <a:lnTo>
                    <a:pt x="1062" y="382"/>
                  </a:lnTo>
                  <a:lnTo>
                    <a:pt x="1021" y="368"/>
                  </a:lnTo>
                  <a:lnTo>
                    <a:pt x="953" y="368"/>
                  </a:lnTo>
                  <a:lnTo>
                    <a:pt x="898" y="355"/>
                  </a:lnTo>
                  <a:lnTo>
                    <a:pt x="817" y="340"/>
                  </a:lnTo>
                  <a:lnTo>
                    <a:pt x="762" y="327"/>
                  </a:lnTo>
                  <a:lnTo>
                    <a:pt x="707" y="300"/>
                  </a:lnTo>
                  <a:lnTo>
                    <a:pt x="639" y="287"/>
                  </a:lnTo>
                  <a:lnTo>
                    <a:pt x="585" y="259"/>
                  </a:lnTo>
                  <a:lnTo>
                    <a:pt x="503" y="219"/>
                  </a:lnTo>
                  <a:lnTo>
                    <a:pt x="490" y="204"/>
                  </a:lnTo>
                  <a:lnTo>
                    <a:pt x="475" y="191"/>
                  </a:lnTo>
                </a:path>
              </a:pathLst>
            </a:custGeom>
            <a:noFill/>
            <a:ln w="0">
              <a:solidFill>
                <a:srgbClr val="000000"/>
              </a:solidFill>
              <a:round/>
              <a:headEnd/>
              <a:tailEnd/>
            </a:ln>
          </p:spPr>
          <p:txBody>
            <a:bodyPr/>
            <a:lstStyle/>
            <a:p>
              <a:endParaRPr lang="en-US"/>
            </a:p>
          </p:txBody>
        </p:sp>
        <p:sp>
          <p:nvSpPr>
            <p:cNvPr id="23705" name="Freeform 152"/>
            <p:cNvSpPr>
              <a:spLocks/>
            </p:cNvSpPr>
            <p:nvPr/>
          </p:nvSpPr>
          <p:spPr bwMode="auto">
            <a:xfrm>
              <a:off x="1633" y="2579"/>
              <a:ext cx="354" cy="268"/>
            </a:xfrm>
            <a:custGeom>
              <a:avLst/>
              <a:gdLst>
                <a:gd name="T0" fmla="*/ 0 w 1062"/>
                <a:gd name="T1" fmla="*/ 0 h 804"/>
                <a:gd name="T2" fmla="*/ 0 w 1062"/>
                <a:gd name="T3" fmla="*/ 0 h 804"/>
                <a:gd name="T4" fmla="*/ 0 w 1062"/>
                <a:gd name="T5" fmla="*/ 0 h 804"/>
                <a:gd name="T6" fmla="*/ 0 w 1062"/>
                <a:gd name="T7" fmla="*/ 0 h 804"/>
                <a:gd name="T8" fmla="*/ 0 w 1062"/>
                <a:gd name="T9" fmla="*/ 0 h 804"/>
                <a:gd name="T10" fmla="*/ 0 w 1062"/>
                <a:gd name="T11" fmla="*/ 0 h 804"/>
                <a:gd name="T12" fmla="*/ 0 w 1062"/>
                <a:gd name="T13" fmla="*/ 0 h 804"/>
                <a:gd name="T14" fmla="*/ 0 w 1062"/>
                <a:gd name="T15" fmla="*/ 0 h 804"/>
                <a:gd name="T16" fmla="*/ 0 w 1062"/>
                <a:gd name="T17" fmla="*/ 0 h 804"/>
                <a:gd name="T18" fmla="*/ 0 w 1062"/>
                <a:gd name="T19" fmla="*/ 0 h 804"/>
                <a:gd name="T20" fmla="*/ 0 w 1062"/>
                <a:gd name="T21" fmla="*/ 0 h 804"/>
                <a:gd name="T22" fmla="*/ 0 w 1062"/>
                <a:gd name="T23" fmla="*/ 0 h 804"/>
                <a:gd name="T24" fmla="*/ 0 w 1062"/>
                <a:gd name="T25" fmla="*/ 0 h 804"/>
                <a:gd name="T26" fmla="*/ 0 w 1062"/>
                <a:gd name="T27" fmla="*/ 0 h 804"/>
                <a:gd name="T28" fmla="*/ 0 w 1062"/>
                <a:gd name="T29" fmla="*/ 0 h 804"/>
                <a:gd name="T30" fmla="*/ 0 w 1062"/>
                <a:gd name="T31" fmla="*/ 0 h 804"/>
                <a:gd name="T32" fmla="*/ 0 w 1062"/>
                <a:gd name="T33" fmla="*/ 0 h 804"/>
                <a:gd name="T34" fmla="*/ 0 w 1062"/>
                <a:gd name="T35" fmla="*/ 0 h 804"/>
                <a:gd name="T36" fmla="*/ 0 w 1062"/>
                <a:gd name="T37" fmla="*/ 0 h 804"/>
                <a:gd name="T38" fmla="*/ 0 w 1062"/>
                <a:gd name="T39" fmla="*/ 0 h 804"/>
                <a:gd name="T40" fmla="*/ 0 w 1062"/>
                <a:gd name="T41" fmla="*/ 0 h 804"/>
                <a:gd name="T42" fmla="*/ 0 w 1062"/>
                <a:gd name="T43" fmla="*/ 0 h 804"/>
                <a:gd name="T44" fmla="*/ 0 w 1062"/>
                <a:gd name="T45" fmla="*/ 0 h 804"/>
                <a:gd name="T46" fmla="*/ 0 w 1062"/>
                <a:gd name="T47" fmla="*/ 0 h 804"/>
                <a:gd name="T48" fmla="*/ 0 w 1062"/>
                <a:gd name="T49" fmla="*/ 0 h 804"/>
                <a:gd name="T50" fmla="*/ 0 w 1062"/>
                <a:gd name="T51" fmla="*/ 0 h 804"/>
                <a:gd name="T52" fmla="*/ 0 w 1062"/>
                <a:gd name="T53" fmla="*/ 0 h 804"/>
                <a:gd name="T54" fmla="*/ 0 w 1062"/>
                <a:gd name="T55" fmla="*/ 0 h 804"/>
                <a:gd name="T56" fmla="*/ 0 w 1062"/>
                <a:gd name="T57" fmla="*/ 0 h 804"/>
                <a:gd name="T58" fmla="*/ 0 w 1062"/>
                <a:gd name="T59" fmla="*/ 0 h 804"/>
                <a:gd name="T60" fmla="*/ 0 w 1062"/>
                <a:gd name="T61" fmla="*/ 0 h 804"/>
                <a:gd name="T62" fmla="*/ 0 w 1062"/>
                <a:gd name="T63" fmla="*/ 0 h 804"/>
                <a:gd name="T64" fmla="*/ 0 w 1062"/>
                <a:gd name="T65" fmla="*/ 0 h 804"/>
                <a:gd name="T66" fmla="*/ 0 w 1062"/>
                <a:gd name="T67" fmla="*/ 0 h 804"/>
                <a:gd name="T68" fmla="*/ 0 w 1062"/>
                <a:gd name="T69" fmla="*/ 0 h 804"/>
                <a:gd name="T70" fmla="*/ 0 w 1062"/>
                <a:gd name="T71" fmla="*/ 0 h 804"/>
                <a:gd name="T72" fmla="*/ 0 w 1062"/>
                <a:gd name="T73" fmla="*/ 0 h 804"/>
                <a:gd name="T74" fmla="*/ 0 w 1062"/>
                <a:gd name="T75" fmla="*/ 0 h 804"/>
                <a:gd name="T76" fmla="*/ 0 w 1062"/>
                <a:gd name="T77" fmla="*/ 0 h 804"/>
                <a:gd name="T78" fmla="*/ 0 w 1062"/>
                <a:gd name="T79" fmla="*/ 0 h 804"/>
                <a:gd name="T80" fmla="*/ 0 w 1062"/>
                <a:gd name="T81" fmla="*/ 0 h 804"/>
                <a:gd name="T82" fmla="*/ 0 w 1062"/>
                <a:gd name="T83" fmla="*/ 0 h 804"/>
                <a:gd name="T84" fmla="*/ 0 w 1062"/>
                <a:gd name="T85" fmla="*/ 0 h 804"/>
                <a:gd name="T86" fmla="*/ 0 w 1062"/>
                <a:gd name="T87" fmla="*/ 0 h 804"/>
                <a:gd name="T88" fmla="*/ 0 w 1062"/>
                <a:gd name="T89" fmla="*/ 0 h 804"/>
                <a:gd name="T90" fmla="*/ 0 w 1062"/>
                <a:gd name="T91" fmla="*/ 0 h 804"/>
                <a:gd name="T92" fmla="*/ 0 w 1062"/>
                <a:gd name="T93" fmla="*/ 0 h 804"/>
                <a:gd name="T94" fmla="*/ 0 w 106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2"/>
                <a:gd name="T145" fmla="*/ 0 h 804"/>
                <a:gd name="T146" fmla="*/ 1062 w 106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2" h="804">
                  <a:moveTo>
                    <a:pt x="245" y="763"/>
                  </a:moveTo>
                  <a:lnTo>
                    <a:pt x="164" y="776"/>
                  </a:lnTo>
                  <a:lnTo>
                    <a:pt x="81" y="776"/>
                  </a:lnTo>
                  <a:lnTo>
                    <a:pt x="54" y="736"/>
                  </a:lnTo>
                  <a:lnTo>
                    <a:pt x="54" y="668"/>
                  </a:lnTo>
                  <a:lnTo>
                    <a:pt x="68" y="517"/>
                  </a:lnTo>
                  <a:lnTo>
                    <a:pt x="68" y="245"/>
                  </a:lnTo>
                  <a:lnTo>
                    <a:pt x="68" y="177"/>
                  </a:lnTo>
                  <a:lnTo>
                    <a:pt x="68" y="136"/>
                  </a:lnTo>
                  <a:lnTo>
                    <a:pt x="81" y="95"/>
                  </a:lnTo>
                  <a:lnTo>
                    <a:pt x="122" y="68"/>
                  </a:lnTo>
                  <a:lnTo>
                    <a:pt x="260" y="68"/>
                  </a:lnTo>
                  <a:lnTo>
                    <a:pt x="491" y="68"/>
                  </a:lnTo>
                  <a:lnTo>
                    <a:pt x="764" y="40"/>
                  </a:lnTo>
                  <a:lnTo>
                    <a:pt x="914" y="40"/>
                  </a:lnTo>
                  <a:lnTo>
                    <a:pt x="955" y="54"/>
                  </a:lnTo>
                  <a:lnTo>
                    <a:pt x="982" y="68"/>
                  </a:lnTo>
                  <a:lnTo>
                    <a:pt x="1010" y="81"/>
                  </a:lnTo>
                  <a:lnTo>
                    <a:pt x="1023" y="136"/>
                  </a:lnTo>
                  <a:lnTo>
                    <a:pt x="1023" y="353"/>
                  </a:lnTo>
                  <a:lnTo>
                    <a:pt x="1062" y="340"/>
                  </a:lnTo>
                  <a:lnTo>
                    <a:pt x="1062" y="149"/>
                  </a:lnTo>
                  <a:lnTo>
                    <a:pt x="1049" y="68"/>
                  </a:lnTo>
                  <a:lnTo>
                    <a:pt x="1036" y="40"/>
                  </a:lnTo>
                  <a:lnTo>
                    <a:pt x="982" y="13"/>
                  </a:lnTo>
                  <a:lnTo>
                    <a:pt x="941" y="0"/>
                  </a:lnTo>
                  <a:lnTo>
                    <a:pt x="887" y="0"/>
                  </a:lnTo>
                  <a:lnTo>
                    <a:pt x="846" y="0"/>
                  </a:lnTo>
                  <a:lnTo>
                    <a:pt x="804" y="13"/>
                  </a:lnTo>
                  <a:lnTo>
                    <a:pt x="464" y="26"/>
                  </a:lnTo>
                  <a:lnTo>
                    <a:pt x="191" y="26"/>
                  </a:lnTo>
                  <a:lnTo>
                    <a:pt x="122" y="26"/>
                  </a:lnTo>
                  <a:lnTo>
                    <a:pt x="54" y="40"/>
                  </a:lnTo>
                  <a:lnTo>
                    <a:pt x="28" y="68"/>
                  </a:lnTo>
                  <a:lnTo>
                    <a:pt x="13" y="95"/>
                  </a:lnTo>
                  <a:lnTo>
                    <a:pt x="13" y="177"/>
                  </a:lnTo>
                  <a:lnTo>
                    <a:pt x="13" y="204"/>
                  </a:lnTo>
                  <a:lnTo>
                    <a:pt x="28" y="285"/>
                  </a:lnTo>
                  <a:lnTo>
                    <a:pt x="13" y="313"/>
                  </a:lnTo>
                  <a:lnTo>
                    <a:pt x="0" y="627"/>
                  </a:lnTo>
                  <a:lnTo>
                    <a:pt x="0" y="708"/>
                  </a:lnTo>
                  <a:lnTo>
                    <a:pt x="0" y="736"/>
                  </a:lnTo>
                  <a:lnTo>
                    <a:pt x="0" y="776"/>
                  </a:lnTo>
                  <a:lnTo>
                    <a:pt x="28" y="791"/>
                  </a:lnTo>
                  <a:lnTo>
                    <a:pt x="96" y="804"/>
                  </a:lnTo>
                  <a:lnTo>
                    <a:pt x="122" y="791"/>
                  </a:lnTo>
                  <a:lnTo>
                    <a:pt x="164" y="791"/>
                  </a:lnTo>
                  <a:lnTo>
                    <a:pt x="245" y="763"/>
                  </a:lnTo>
                  <a:close/>
                </a:path>
              </a:pathLst>
            </a:custGeom>
            <a:solidFill>
              <a:srgbClr val="0E0D0D"/>
            </a:solidFill>
            <a:ln w="9525">
              <a:noFill/>
              <a:round/>
              <a:headEnd/>
              <a:tailEnd/>
            </a:ln>
          </p:spPr>
          <p:txBody>
            <a:bodyPr/>
            <a:lstStyle/>
            <a:p>
              <a:endParaRPr lang="en-US"/>
            </a:p>
          </p:txBody>
        </p:sp>
        <p:sp>
          <p:nvSpPr>
            <p:cNvPr id="23706" name="Freeform 153"/>
            <p:cNvSpPr>
              <a:spLocks/>
            </p:cNvSpPr>
            <p:nvPr/>
          </p:nvSpPr>
          <p:spPr bwMode="auto">
            <a:xfrm>
              <a:off x="1633" y="2579"/>
              <a:ext cx="354" cy="268"/>
            </a:xfrm>
            <a:custGeom>
              <a:avLst/>
              <a:gdLst>
                <a:gd name="T0" fmla="*/ 0 w 1062"/>
                <a:gd name="T1" fmla="*/ 0 h 804"/>
                <a:gd name="T2" fmla="*/ 0 w 1062"/>
                <a:gd name="T3" fmla="*/ 0 h 804"/>
                <a:gd name="T4" fmla="*/ 0 w 1062"/>
                <a:gd name="T5" fmla="*/ 0 h 804"/>
                <a:gd name="T6" fmla="*/ 0 w 1062"/>
                <a:gd name="T7" fmla="*/ 0 h 804"/>
                <a:gd name="T8" fmla="*/ 0 w 1062"/>
                <a:gd name="T9" fmla="*/ 0 h 804"/>
                <a:gd name="T10" fmla="*/ 0 w 1062"/>
                <a:gd name="T11" fmla="*/ 0 h 804"/>
                <a:gd name="T12" fmla="*/ 0 w 1062"/>
                <a:gd name="T13" fmla="*/ 0 h 804"/>
                <a:gd name="T14" fmla="*/ 0 w 1062"/>
                <a:gd name="T15" fmla="*/ 0 h 804"/>
                <a:gd name="T16" fmla="*/ 0 w 1062"/>
                <a:gd name="T17" fmla="*/ 0 h 804"/>
                <a:gd name="T18" fmla="*/ 0 w 1062"/>
                <a:gd name="T19" fmla="*/ 0 h 804"/>
                <a:gd name="T20" fmla="*/ 0 w 1062"/>
                <a:gd name="T21" fmla="*/ 0 h 804"/>
                <a:gd name="T22" fmla="*/ 0 w 1062"/>
                <a:gd name="T23" fmla="*/ 0 h 804"/>
                <a:gd name="T24" fmla="*/ 0 w 1062"/>
                <a:gd name="T25" fmla="*/ 0 h 804"/>
                <a:gd name="T26" fmla="*/ 0 w 1062"/>
                <a:gd name="T27" fmla="*/ 0 h 804"/>
                <a:gd name="T28" fmla="*/ 0 w 1062"/>
                <a:gd name="T29" fmla="*/ 0 h 804"/>
                <a:gd name="T30" fmla="*/ 0 w 1062"/>
                <a:gd name="T31" fmla="*/ 0 h 804"/>
                <a:gd name="T32" fmla="*/ 0 w 1062"/>
                <a:gd name="T33" fmla="*/ 0 h 804"/>
                <a:gd name="T34" fmla="*/ 0 w 1062"/>
                <a:gd name="T35" fmla="*/ 0 h 804"/>
                <a:gd name="T36" fmla="*/ 0 w 1062"/>
                <a:gd name="T37" fmla="*/ 0 h 804"/>
                <a:gd name="T38" fmla="*/ 0 w 1062"/>
                <a:gd name="T39" fmla="*/ 0 h 804"/>
                <a:gd name="T40" fmla="*/ 0 w 1062"/>
                <a:gd name="T41" fmla="*/ 0 h 804"/>
                <a:gd name="T42" fmla="*/ 0 w 1062"/>
                <a:gd name="T43" fmla="*/ 0 h 804"/>
                <a:gd name="T44" fmla="*/ 0 w 1062"/>
                <a:gd name="T45" fmla="*/ 0 h 804"/>
                <a:gd name="T46" fmla="*/ 0 w 1062"/>
                <a:gd name="T47" fmla="*/ 0 h 804"/>
                <a:gd name="T48" fmla="*/ 0 w 1062"/>
                <a:gd name="T49" fmla="*/ 0 h 804"/>
                <a:gd name="T50" fmla="*/ 0 w 1062"/>
                <a:gd name="T51" fmla="*/ 0 h 804"/>
                <a:gd name="T52" fmla="*/ 0 w 1062"/>
                <a:gd name="T53" fmla="*/ 0 h 804"/>
                <a:gd name="T54" fmla="*/ 0 w 1062"/>
                <a:gd name="T55" fmla="*/ 0 h 804"/>
                <a:gd name="T56" fmla="*/ 0 w 1062"/>
                <a:gd name="T57" fmla="*/ 0 h 804"/>
                <a:gd name="T58" fmla="*/ 0 w 1062"/>
                <a:gd name="T59" fmla="*/ 0 h 804"/>
                <a:gd name="T60" fmla="*/ 0 w 1062"/>
                <a:gd name="T61" fmla="*/ 0 h 804"/>
                <a:gd name="T62" fmla="*/ 0 w 1062"/>
                <a:gd name="T63" fmla="*/ 0 h 804"/>
                <a:gd name="T64" fmla="*/ 0 w 1062"/>
                <a:gd name="T65" fmla="*/ 0 h 804"/>
                <a:gd name="T66" fmla="*/ 0 w 1062"/>
                <a:gd name="T67" fmla="*/ 0 h 804"/>
                <a:gd name="T68" fmla="*/ 0 w 1062"/>
                <a:gd name="T69" fmla="*/ 0 h 804"/>
                <a:gd name="T70" fmla="*/ 0 w 1062"/>
                <a:gd name="T71" fmla="*/ 0 h 804"/>
                <a:gd name="T72" fmla="*/ 0 w 1062"/>
                <a:gd name="T73" fmla="*/ 0 h 804"/>
                <a:gd name="T74" fmla="*/ 0 w 1062"/>
                <a:gd name="T75" fmla="*/ 0 h 804"/>
                <a:gd name="T76" fmla="*/ 0 w 1062"/>
                <a:gd name="T77" fmla="*/ 0 h 804"/>
                <a:gd name="T78" fmla="*/ 0 w 1062"/>
                <a:gd name="T79" fmla="*/ 0 h 804"/>
                <a:gd name="T80" fmla="*/ 0 w 1062"/>
                <a:gd name="T81" fmla="*/ 0 h 804"/>
                <a:gd name="T82" fmla="*/ 0 w 1062"/>
                <a:gd name="T83" fmla="*/ 0 h 804"/>
                <a:gd name="T84" fmla="*/ 0 w 1062"/>
                <a:gd name="T85" fmla="*/ 0 h 804"/>
                <a:gd name="T86" fmla="*/ 0 w 1062"/>
                <a:gd name="T87" fmla="*/ 0 h 804"/>
                <a:gd name="T88" fmla="*/ 0 w 1062"/>
                <a:gd name="T89" fmla="*/ 0 h 804"/>
                <a:gd name="T90" fmla="*/ 0 w 1062"/>
                <a:gd name="T91" fmla="*/ 0 h 804"/>
                <a:gd name="T92" fmla="*/ 0 w 1062"/>
                <a:gd name="T93" fmla="*/ 0 h 804"/>
                <a:gd name="T94" fmla="*/ 0 w 106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2"/>
                <a:gd name="T145" fmla="*/ 0 h 804"/>
                <a:gd name="T146" fmla="*/ 1062 w 106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2" h="804">
                  <a:moveTo>
                    <a:pt x="245" y="763"/>
                  </a:moveTo>
                  <a:lnTo>
                    <a:pt x="164" y="776"/>
                  </a:lnTo>
                  <a:lnTo>
                    <a:pt x="81" y="776"/>
                  </a:lnTo>
                  <a:lnTo>
                    <a:pt x="54" y="736"/>
                  </a:lnTo>
                  <a:lnTo>
                    <a:pt x="54" y="668"/>
                  </a:lnTo>
                  <a:lnTo>
                    <a:pt x="68" y="517"/>
                  </a:lnTo>
                  <a:lnTo>
                    <a:pt x="68" y="245"/>
                  </a:lnTo>
                  <a:lnTo>
                    <a:pt x="68" y="177"/>
                  </a:lnTo>
                  <a:lnTo>
                    <a:pt x="68" y="136"/>
                  </a:lnTo>
                  <a:lnTo>
                    <a:pt x="81" y="95"/>
                  </a:lnTo>
                  <a:lnTo>
                    <a:pt x="122" y="68"/>
                  </a:lnTo>
                  <a:lnTo>
                    <a:pt x="260" y="68"/>
                  </a:lnTo>
                  <a:lnTo>
                    <a:pt x="491" y="68"/>
                  </a:lnTo>
                  <a:lnTo>
                    <a:pt x="764" y="40"/>
                  </a:lnTo>
                  <a:lnTo>
                    <a:pt x="914" y="40"/>
                  </a:lnTo>
                  <a:lnTo>
                    <a:pt x="955" y="54"/>
                  </a:lnTo>
                  <a:lnTo>
                    <a:pt x="982" y="68"/>
                  </a:lnTo>
                  <a:lnTo>
                    <a:pt x="1010" y="81"/>
                  </a:lnTo>
                  <a:lnTo>
                    <a:pt x="1023" y="136"/>
                  </a:lnTo>
                  <a:lnTo>
                    <a:pt x="1023" y="353"/>
                  </a:lnTo>
                  <a:lnTo>
                    <a:pt x="1062" y="340"/>
                  </a:lnTo>
                  <a:lnTo>
                    <a:pt x="1062" y="149"/>
                  </a:lnTo>
                  <a:lnTo>
                    <a:pt x="1049" y="68"/>
                  </a:lnTo>
                  <a:lnTo>
                    <a:pt x="1036" y="40"/>
                  </a:lnTo>
                  <a:lnTo>
                    <a:pt x="982" y="13"/>
                  </a:lnTo>
                  <a:lnTo>
                    <a:pt x="941" y="0"/>
                  </a:lnTo>
                  <a:lnTo>
                    <a:pt x="887" y="0"/>
                  </a:lnTo>
                  <a:lnTo>
                    <a:pt x="846" y="0"/>
                  </a:lnTo>
                  <a:lnTo>
                    <a:pt x="804" y="13"/>
                  </a:lnTo>
                  <a:lnTo>
                    <a:pt x="464" y="26"/>
                  </a:lnTo>
                  <a:lnTo>
                    <a:pt x="191" y="26"/>
                  </a:lnTo>
                  <a:lnTo>
                    <a:pt x="122" y="26"/>
                  </a:lnTo>
                  <a:lnTo>
                    <a:pt x="54" y="40"/>
                  </a:lnTo>
                  <a:lnTo>
                    <a:pt x="28" y="68"/>
                  </a:lnTo>
                  <a:lnTo>
                    <a:pt x="13" y="95"/>
                  </a:lnTo>
                  <a:lnTo>
                    <a:pt x="13" y="177"/>
                  </a:lnTo>
                  <a:lnTo>
                    <a:pt x="13" y="204"/>
                  </a:lnTo>
                  <a:lnTo>
                    <a:pt x="28" y="285"/>
                  </a:lnTo>
                  <a:lnTo>
                    <a:pt x="13" y="313"/>
                  </a:lnTo>
                  <a:lnTo>
                    <a:pt x="0" y="627"/>
                  </a:lnTo>
                  <a:lnTo>
                    <a:pt x="0" y="708"/>
                  </a:lnTo>
                  <a:lnTo>
                    <a:pt x="0" y="736"/>
                  </a:lnTo>
                  <a:lnTo>
                    <a:pt x="0" y="776"/>
                  </a:lnTo>
                  <a:lnTo>
                    <a:pt x="28" y="791"/>
                  </a:lnTo>
                  <a:lnTo>
                    <a:pt x="96" y="804"/>
                  </a:lnTo>
                  <a:lnTo>
                    <a:pt x="122" y="791"/>
                  </a:lnTo>
                  <a:lnTo>
                    <a:pt x="164" y="791"/>
                  </a:lnTo>
                  <a:lnTo>
                    <a:pt x="245" y="763"/>
                  </a:lnTo>
                </a:path>
              </a:pathLst>
            </a:custGeom>
            <a:noFill/>
            <a:ln w="0">
              <a:solidFill>
                <a:srgbClr val="000000"/>
              </a:solidFill>
              <a:round/>
              <a:headEnd/>
              <a:tailEnd/>
            </a:ln>
          </p:spPr>
          <p:txBody>
            <a:bodyPr/>
            <a:lstStyle/>
            <a:p>
              <a:endParaRPr lang="en-US"/>
            </a:p>
          </p:txBody>
        </p:sp>
        <p:sp>
          <p:nvSpPr>
            <p:cNvPr id="23707" name="Freeform 154"/>
            <p:cNvSpPr>
              <a:spLocks/>
            </p:cNvSpPr>
            <p:nvPr/>
          </p:nvSpPr>
          <p:spPr bwMode="auto">
            <a:xfrm>
              <a:off x="1633" y="2579"/>
              <a:ext cx="354" cy="268"/>
            </a:xfrm>
            <a:custGeom>
              <a:avLst/>
              <a:gdLst>
                <a:gd name="T0" fmla="*/ 0 w 1062"/>
                <a:gd name="T1" fmla="*/ 0 h 804"/>
                <a:gd name="T2" fmla="*/ 0 w 1062"/>
                <a:gd name="T3" fmla="*/ 0 h 804"/>
                <a:gd name="T4" fmla="*/ 0 w 1062"/>
                <a:gd name="T5" fmla="*/ 0 h 804"/>
                <a:gd name="T6" fmla="*/ 0 w 1062"/>
                <a:gd name="T7" fmla="*/ 0 h 804"/>
                <a:gd name="T8" fmla="*/ 0 w 1062"/>
                <a:gd name="T9" fmla="*/ 0 h 804"/>
                <a:gd name="T10" fmla="*/ 0 w 1062"/>
                <a:gd name="T11" fmla="*/ 0 h 804"/>
                <a:gd name="T12" fmla="*/ 0 w 1062"/>
                <a:gd name="T13" fmla="*/ 0 h 804"/>
                <a:gd name="T14" fmla="*/ 0 w 1062"/>
                <a:gd name="T15" fmla="*/ 0 h 804"/>
                <a:gd name="T16" fmla="*/ 0 w 1062"/>
                <a:gd name="T17" fmla="*/ 0 h 804"/>
                <a:gd name="T18" fmla="*/ 0 w 1062"/>
                <a:gd name="T19" fmla="*/ 0 h 804"/>
                <a:gd name="T20" fmla="*/ 0 w 1062"/>
                <a:gd name="T21" fmla="*/ 0 h 804"/>
                <a:gd name="T22" fmla="*/ 0 w 1062"/>
                <a:gd name="T23" fmla="*/ 0 h 804"/>
                <a:gd name="T24" fmla="*/ 0 w 1062"/>
                <a:gd name="T25" fmla="*/ 0 h 804"/>
                <a:gd name="T26" fmla="*/ 0 w 1062"/>
                <a:gd name="T27" fmla="*/ 0 h 804"/>
                <a:gd name="T28" fmla="*/ 0 w 1062"/>
                <a:gd name="T29" fmla="*/ 0 h 804"/>
                <a:gd name="T30" fmla="*/ 0 w 1062"/>
                <a:gd name="T31" fmla="*/ 0 h 804"/>
                <a:gd name="T32" fmla="*/ 0 w 1062"/>
                <a:gd name="T33" fmla="*/ 0 h 804"/>
                <a:gd name="T34" fmla="*/ 0 w 1062"/>
                <a:gd name="T35" fmla="*/ 0 h 804"/>
                <a:gd name="T36" fmla="*/ 0 w 1062"/>
                <a:gd name="T37" fmla="*/ 0 h 804"/>
                <a:gd name="T38" fmla="*/ 0 w 1062"/>
                <a:gd name="T39" fmla="*/ 0 h 804"/>
                <a:gd name="T40" fmla="*/ 0 w 1062"/>
                <a:gd name="T41" fmla="*/ 0 h 804"/>
                <a:gd name="T42" fmla="*/ 0 w 1062"/>
                <a:gd name="T43" fmla="*/ 0 h 804"/>
                <a:gd name="T44" fmla="*/ 0 w 1062"/>
                <a:gd name="T45" fmla="*/ 0 h 804"/>
                <a:gd name="T46" fmla="*/ 0 w 1062"/>
                <a:gd name="T47" fmla="*/ 0 h 804"/>
                <a:gd name="T48" fmla="*/ 0 w 1062"/>
                <a:gd name="T49" fmla="*/ 0 h 804"/>
                <a:gd name="T50" fmla="*/ 0 w 1062"/>
                <a:gd name="T51" fmla="*/ 0 h 804"/>
                <a:gd name="T52" fmla="*/ 0 w 1062"/>
                <a:gd name="T53" fmla="*/ 0 h 804"/>
                <a:gd name="T54" fmla="*/ 0 w 1062"/>
                <a:gd name="T55" fmla="*/ 0 h 804"/>
                <a:gd name="T56" fmla="*/ 0 w 1062"/>
                <a:gd name="T57" fmla="*/ 0 h 804"/>
                <a:gd name="T58" fmla="*/ 0 w 1062"/>
                <a:gd name="T59" fmla="*/ 0 h 804"/>
                <a:gd name="T60" fmla="*/ 0 w 1062"/>
                <a:gd name="T61" fmla="*/ 0 h 804"/>
                <a:gd name="T62" fmla="*/ 0 w 1062"/>
                <a:gd name="T63" fmla="*/ 0 h 804"/>
                <a:gd name="T64" fmla="*/ 0 w 1062"/>
                <a:gd name="T65" fmla="*/ 0 h 804"/>
                <a:gd name="T66" fmla="*/ 0 w 1062"/>
                <a:gd name="T67" fmla="*/ 0 h 804"/>
                <a:gd name="T68" fmla="*/ 0 w 1062"/>
                <a:gd name="T69" fmla="*/ 0 h 804"/>
                <a:gd name="T70" fmla="*/ 0 w 1062"/>
                <a:gd name="T71" fmla="*/ 0 h 804"/>
                <a:gd name="T72" fmla="*/ 0 w 1062"/>
                <a:gd name="T73" fmla="*/ 0 h 804"/>
                <a:gd name="T74" fmla="*/ 0 w 1062"/>
                <a:gd name="T75" fmla="*/ 0 h 804"/>
                <a:gd name="T76" fmla="*/ 0 w 1062"/>
                <a:gd name="T77" fmla="*/ 0 h 804"/>
                <a:gd name="T78" fmla="*/ 0 w 1062"/>
                <a:gd name="T79" fmla="*/ 0 h 804"/>
                <a:gd name="T80" fmla="*/ 0 w 1062"/>
                <a:gd name="T81" fmla="*/ 0 h 804"/>
                <a:gd name="T82" fmla="*/ 0 w 1062"/>
                <a:gd name="T83" fmla="*/ 0 h 804"/>
                <a:gd name="T84" fmla="*/ 0 w 1062"/>
                <a:gd name="T85" fmla="*/ 0 h 804"/>
                <a:gd name="T86" fmla="*/ 0 w 1062"/>
                <a:gd name="T87" fmla="*/ 0 h 804"/>
                <a:gd name="T88" fmla="*/ 0 w 1062"/>
                <a:gd name="T89" fmla="*/ 0 h 804"/>
                <a:gd name="T90" fmla="*/ 0 w 1062"/>
                <a:gd name="T91" fmla="*/ 0 h 804"/>
                <a:gd name="T92" fmla="*/ 0 w 1062"/>
                <a:gd name="T93" fmla="*/ 0 h 804"/>
                <a:gd name="T94" fmla="*/ 0 w 1062"/>
                <a:gd name="T95" fmla="*/ 0 h 80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62"/>
                <a:gd name="T145" fmla="*/ 0 h 804"/>
                <a:gd name="T146" fmla="*/ 1062 w 1062"/>
                <a:gd name="T147" fmla="*/ 804 h 80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62" h="804">
                  <a:moveTo>
                    <a:pt x="245" y="763"/>
                  </a:moveTo>
                  <a:lnTo>
                    <a:pt x="164" y="776"/>
                  </a:lnTo>
                  <a:lnTo>
                    <a:pt x="81" y="776"/>
                  </a:lnTo>
                  <a:lnTo>
                    <a:pt x="54" y="736"/>
                  </a:lnTo>
                  <a:lnTo>
                    <a:pt x="54" y="668"/>
                  </a:lnTo>
                  <a:lnTo>
                    <a:pt x="68" y="517"/>
                  </a:lnTo>
                  <a:lnTo>
                    <a:pt x="68" y="245"/>
                  </a:lnTo>
                  <a:lnTo>
                    <a:pt x="68" y="177"/>
                  </a:lnTo>
                  <a:lnTo>
                    <a:pt x="68" y="136"/>
                  </a:lnTo>
                  <a:lnTo>
                    <a:pt x="81" y="95"/>
                  </a:lnTo>
                  <a:lnTo>
                    <a:pt x="122" y="68"/>
                  </a:lnTo>
                  <a:lnTo>
                    <a:pt x="260" y="68"/>
                  </a:lnTo>
                  <a:lnTo>
                    <a:pt x="491" y="68"/>
                  </a:lnTo>
                  <a:lnTo>
                    <a:pt x="764" y="40"/>
                  </a:lnTo>
                  <a:lnTo>
                    <a:pt x="914" y="40"/>
                  </a:lnTo>
                  <a:lnTo>
                    <a:pt x="955" y="54"/>
                  </a:lnTo>
                  <a:lnTo>
                    <a:pt x="982" y="68"/>
                  </a:lnTo>
                  <a:lnTo>
                    <a:pt x="1010" y="81"/>
                  </a:lnTo>
                  <a:lnTo>
                    <a:pt x="1023" y="136"/>
                  </a:lnTo>
                  <a:lnTo>
                    <a:pt x="1023" y="353"/>
                  </a:lnTo>
                  <a:lnTo>
                    <a:pt x="1062" y="340"/>
                  </a:lnTo>
                  <a:lnTo>
                    <a:pt x="1062" y="149"/>
                  </a:lnTo>
                  <a:lnTo>
                    <a:pt x="1049" y="68"/>
                  </a:lnTo>
                  <a:lnTo>
                    <a:pt x="1036" y="40"/>
                  </a:lnTo>
                  <a:lnTo>
                    <a:pt x="982" y="13"/>
                  </a:lnTo>
                  <a:lnTo>
                    <a:pt x="941" y="0"/>
                  </a:lnTo>
                  <a:lnTo>
                    <a:pt x="887" y="0"/>
                  </a:lnTo>
                  <a:lnTo>
                    <a:pt x="846" y="0"/>
                  </a:lnTo>
                  <a:lnTo>
                    <a:pt x="804" y="13"/>
                  </a:lnTo>
                  <a:lnTo>
                    <a:pt x="464" y="26"/>
                  </a:lnTo>
                  <a:lnTo>
                    <a:pt x="191" y="26"/>
                  </a:lnTo>
                  <a:lnTo>
                    <a:pt x="122" y="26"/>
                  </a:lnTo>
                  <a:lnTo>
                    <a:pt x="54" y="40"/>
                  </a:lnTo>
                  <a:lnTo>
                    <a:pt x="28" y="68"/>
                  </a:lnTo>
                  <a:lnTo>
                    <a:pt x="13" y="95"/>
                  </a:lnTo>
                  <a:lnTo>
                    <a:pt x="13" y="177"/>
                  </a:lnTo>
                  <a:lnTo>
                    <a:pt x="13" y="204"/>
                  </a:lnTo>
                  <a:lnTo>
                    <a:pt x="28" y="285"/>
                  </a:lnTo>
                  <a:lnTo>
                    <a:pt x="13" y="313"/>
                  </a:lnTo>
                  <a:lnTo>
                    <a:pt x="0" y="627"/>
                  </a:lnTo>
                  <a:lnTo>
                    <a:pt x="0" y="708"/>
                  </a:lnTo>
                  <a:lnTo>
                    <a:pt x="0" y="736"/>
                  </a:lnTo>
                  <a:lnTo>
                    <a:pt x="0" y="776"/>
                  </a:lnTo>
                  <a:lnTo>
                    <a:pt x="28" y="791"/>
                  </a:lnTo>
                  <a:lnTo>
                    <a:pt x="96" y="804"/>
                  </a:lnTo>
                  <a:lnTo>
                    <a:pt x="122" y="791"/>
                  </a:lnTo>
                  <a:lnTo>
                    <a:pt x="164" y="791"/>
                  </a:lnTo>
                  <a:lnTo>
                    <a:pt x="245" y="763"/>
                  </a:lnTo>
                </a:path>
              </a:pathLst>
            </a:custGeom>
            <a:noFill/>
            <a:ln w="0">
              <a:solidFill>
                <a:srgbClr val="000000"/>
              </a:solidFill>
              <a:round/>
              <a:headEnd/>
              <a:tailEnd/>
            </a:ln>
          </p:spPr>
          <p:txBody>
            <a:bodyPr/>
            <a:lstStyle/>
            <a:p>
              <a:endParaRPr lang="en-US"/>
            </a:p>
          </p:txBody>
        </p:sp>
        <p:sp>
          <p:nvSpPr>
            <p:cNvPr id="23708" name="Freeform 155"/>
            <p:cNvSpPr>
              <a:spLocks/>
            </p:cNvSpPr>
            <p:nvPr/>
          </p:nvSpPr>
          <p:spPr bwMode="auto">
            <a:xfrm>
              <a:off x="2009" y="2620"/>
              <a:ext cx="78" cy="72"/>
            </a:xfrm>
            <a:custGeom>
              <a:avLst/>
              <a:gdLst>
                <a:gd name="T0" fmla="*/ 0 w 232"/>
                <a:gd name="T1" fmla="*/ 0 h 218"/>
                <a:gd name="T2" fmla="*/ 0 w 232"/>
                <a:gd name="T3" fmla="*/ 0 h 218"/>
                <a:gd name="T4" fmla="*/ 0 w 232"/>
                <a:gd name="T5" fmla="*/ 0 h 218"/>
                <a:gd name="T6" fmla="*/ 0 w 232"/>
                <a:gd name="T7" fmla="*/ 0 h 218"/>
                <a:gd name="T8" fmla="*/ 0 w 232"/>
                <a:gd name="T9" fmla="*/ 0 h 218"/>
                <a:gd name="T10" fmla="*/ 0 w 232"/>
                <a:gd name="T11" fmla="*/ 0 h 218"/>
                <a:gd name="T12" fmla="*/ 0 w 232"/>
                <a:gd name="T13" fmla="*/ 0 h 218"/>
                <a:gd name="T14" fmla="*/ 0 w 232"/>
                <a:gd name="T15" fmla="*/ 0 h 218"/>
                <a:gd name="T16" fmla="*/ 0 w 232"/>
                <a:gd name="T17" fmla="*/ 0 h 218"/>
                <a:gd name="T18" fmla="*/ 0 w 232"/>
                <a:gd name="T19" fmla="*/ 0 h 218"/>
                <a:gd name="T20" fmla="*/ 0 w 232"/>
                <a:gd name="T21" fmla="*/ 0 h 218"/>
                <a:gd name="T22" fmla="*/ 0 w 232"/>
                <a:gd name="T23" fmla="*/ 0 h 218"/>
                <a:gd name="T24" fmla="*/ 0 w 232"/>
                <a:gd name="T25" fmla="*/ 0 h 218"/>
                <a:gd name="T26" fmla="*/ 0 w 232"/>
                <a:gd name="T27" fmla="*/ 0 h 218"/>
                <a:gd name="T28" fmla="*/ 0 w 232"/>
                <a:gd name="T29" fmla="*/ 0 h 218"/>
                <a:gd name="T30" fmla="*/ 0 w 232"/>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218"/>
                <a:gd name="T50" fmla="*/ 232 w 232"/>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218">
                  <a:moveTo>
                    <a:pt x="28" y="218"/>
                  </a:moveTo>
                  <a:lnTo>
                    <a:pt x="0" y="0"/>
                  </a:lnTo>
                  <a:lnTo>
                    <a:pt x="55" y="0"/>
                  </a:lnTo>
                  <a:lnTo>
                    <a:pt x="151" y="0"/>
                  </a:lnTo>
                  <a:lnTo>
                    <a:pt x="179" y="0"/>
                  </a:lnTo>
                  <a:lnTo>
                    <a:pt x="232" y="178"/>
                  </a:lnTo>
                  <a:lnTo>
                    <a:pt x="192" y="178"/>
                  </a:lnTo>
                  <a:lnTo>
                    <a:pt x="179" y="137"/>
                  </a:lnTo>
                  <a:lnTo>
                    <a:pt x="137" y="27"/>
                  </a:lnTo>
                  <a:lnTo>
                    <a:pt x="96" y="27"/>
                  </a:lnTo>
                  <a:lnTo>
                    <a:pt x="55" y="27"/>
                  </a:lnTo>
                  <a:lnTo>
                    <a:pt x="55" y="55"/>
                  </a:lnTo>
                  <a:lnTo>
                    <a:pt x="55" y="110"/>
                  </a:lnTo>
                  <a:lnTo>
                    <a:pt x="55" y="163"/>
                  </a:lnTo>
                  <a:lnTo>
                    <a:pt x="83" y="191"/>
                  </a:lnTo>
                  <a:lnTo>
                    <a:pt x="28" y="218"/>
                  </a:lnTo>
                  <a:close/>
                </a:path>
              </a:pathLst>
            </a:custGeom>
            <a:solidFill>
              <a:srgbClr val="0E0D0D"/>
            </a:solidFill>
            <a:ln w="9525">
              <a:noFill/>
              <a:round/>
              <a:headEnd/>
              <a:tailEnd/>
            </a:ln>
          </p:spPr>
          <p:txBody>
            <a:bodyPr/>
            <a:lstStyle/>
            <a:p>
              <a:endParaRPr lang="en-US"/>
            </a:p>
          </p:txBody>
        </p:sp>
        <p:sp>
          <p:nvSpPr>
            <p:cNvPr id="23709" name="Freeform 156"/>
            <p:cNvSpPr>
              <a:spLocks/>
            </p:cNvSpPr>
            <p:nvPr/>
          </p:nvSpPr>
          <p:spPr bwMode="auto">
            <a:xfrm>
              <a:off x="2009" y="2620"/>
              <a:ext cx="78" cy="72"/>
            </a:xfrm>
            <a:custGeom>
              <a:avLst/>
              <a:gdLst>
                <a:gd name="T0" fmla="*/ 0 w 232"/>
                <a:gd name="T1" fmla="*/ 0 h 218"/>
                <a:gd name="T2" fmla="*/ 0 w 232"/>
                <a:gd name="T3" fmla="*/ 0 h 218"/>
                <a:gd name="T4" fmla="*/ 0 w 232"/>
                <a:gd name="T5" fmla="*/ 0 h 218"/>
                <a:gd name="T6" fmla="*/ 0 w 232"/>
                <a:gd name="T7" fmla="*/ 0 h 218"/>
                <a:gd name="T8" fmla="*/ 0 w 232"/>
                <a:gd name="T9" fmla="*/ 0 h 218"/>
                <a:gd name="T10" fmla="*/ 0 w 232"/>
                <a:gd name="T11" fmla="*/ 0 h 218"/>
                <a:gd name="T12" fmla="*/ 0 w 232"/>
                <a:gd name="T13" fmla="*/ 0 h 218"/>
                <a:gd name="T14" fmla="*/ 0 w 232"/>
                <a:gd name="T15" fmla="*/ 0 h 218"/>
                <a:gd name="T16" fmla="*/ 0 w 232"/>
                <a:gd name="T17" fmla="*/ 0 h 218"/>
                <a:gd name="T18" fmla="*/ 0 w 232"/>
                <a:gd name="T19" fmla="*/ 0 h 218"/>
                <a:gd name="T20" fmla="*/ 0 w 232"/>
                <a:gd name="T21" fmla="*/ 0 h 218"/>
                <a:gd name="T22" fmla="*/ 0 w 232"/>
                <a:gd name="T23" fmla="*/ 0 h 218"/>
                <a:gd name="T24" fmla="*/ 0 w 232"/>
                <a:gd name="T25" fmla="*/ 0 h 218"/>
                <a:gd name="T26" fmla="*/ 0 w 232"/>
                <a:gd name="T27" fmla="*/ 0 h 218"/>
                <a:gd name="T28" fmla="*/ 0 w 232"/>
                <a:gd name="T29" fmla="*/ 0 h 218"/>
                <a:gd name="T30" fmla="*/ 0 w 232"/>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218"/>
                <a:gd name="T50" fmla="*/ 232 w 232"/>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218">
                  <a:moveTo>
                    <a:pt x="28" y="218"/>
                  </a:moveTo>
                  <a:lnTo>
                    <a:pt x="0" y="0"/>
                  </a:lnTo>
                  <a:lnTo>
                    <a:pt x="55" y="0"/>
                  </a:lnTo>
                  <a:lnTo>
                    <a:pt x="151" y="0"/>
                  </a:lnTo>
                  <a:lnTo>
                    <a:pt x="179" y="0"/>
                  </a:lnTo>
                  <a:lnTo>
                    <a:pt x="232" y="178"/>
                  </a:lnTo>
                  <a:lnTo>
                    <a:pt x="192" y="178"/>
                  </a:lnTo>
                  <a:lnTo>
                    <a:pt x="179" y="137"/>
                  </a:lnTo>
                  <a:lnTo>
                    <a:pt x="137" y="27"/>
                  </a:lnTo>
                  <a:lnTo>
                    <a:pt x="96" y="27"/>
                  </a:lnTo>
                  <a:lnTo>
                    <a:pt x="55" y="27"/>
                  </a:lnTo>
                  <a:lnTo>
                    <a:pt x="55" y="55"/>
                  </a:lnTo>
                  <a:lnTo>
                    <a:pt x="55" y="110"/>
                  </a:lnTo>
                  <a:lnTo>
                    <a:pt x="55" y="163"/>
                  </a:lnTo>
                  <a:lnTo>
                    <a:pt x="83" y="191"/>
                  </a:lnTo>
                  <a:lnTo>
                    <a:pt x="28" y="218"/>
                  </a:lnTo>
                </a:path>
              </a:pathLst>
            </a:custGeom>
            <a:noFill/>
            <a:ln w="0">
              <a:solidFill>
                <a:srgbClr val="000000"/>
              </a:solidFill>
              <a:round/>
              <a:headEnd/>
              <a:tailEnd/>
            </a:ln>
          </p:spPr>
          <p:txBody>
            <a:bodyPr/>
            <a:lstStyle/>
            <a:p>
              <a:endParaRPr lang="en-US"/>
            </a:p>
          </p:txBody>
        </p:sp>
        <p:sp>
          <p:nvSpPr>
            <p:cNvPr id="23710" name="Freeform 157"/>
            <p:cNvSpPr>
              <a:spLocks/>
            </p:cNvSpPr>
            <p:nvPr/>
          </p:nvSpPr>
          <p:spPr bwMode="auto">
            <a:xfrm>
              <a:off x="2009" y="2620"/>
              <a:ext cx="78" cy="72"/>
            </a:xfrm>
            <a:custGeom>
              <a:avLst/>
              <a:gdLst>
                <a:gd name="T0" fmla="*/ 0 w 232"/>
                <a:gd name="T1" fmla="*/ 0 h 218"/>
                <a:gd name="T2" fmla="*/ 0 w 232"/>
                <a:gd name="T3" fmla="*/ 0 h 218"/>
                <a:gd name="T4" fmla="*/ 0 w 232"/>
                <a:gd name="T5" fmla="*/ 0 h 218"/>
                <a:gd name="T6" fmla="*/ 0 w 232"/>
                <a:gd name="T7" fmla="*/ 0 h 218"/>
                <a:gd name="T8" fmla="*/ 0 w 232"/>
                <a:gd name="T9" fmla="*/ 0 h 218"/>
                <a:gd name="T10" fmla="*/ 0 w 232"/>
                <a:gd name="T11" fmla="*/ 0 h 218"/>
                <a:gd name="T12" fmla="*/ 0 w 232"/>
                <a:gd name="T13" fmla="*/ 0 h 218"/>
                <a:gd name="T14" fmla="*/ 0 w 232"/>
                <a:gd name="T15" fmla="*/ 0 h 218"/>
                <a:gd name="T16" fmla="*/ 0 w 232"/>
                <a:gd name="T17" fmla="*/ 0 h 218"/>
                <a:gd name="T18" fmla="*/ 0 w 232"/>
                <a:gd name="T19" fmla="*/ 0 h 218"/>
                <a:gd name="T20" fmla="*/ 0 w 232"/>
                <a:gd name="T21" fmla="*/ 0 h 218"/>
                <a:gd name="T22" fmla="*/ 0 w 232"/>
                <a:gd name="T23" fmla="*/ 0 h 218"/>
                <a:gd name="T24" fmla="*/ 0 w 232"/>
                <a:gd name="T25" fmla="*/ 0 h 218"/>
                <a:gd name="T26" fmla="*/ 0 w 232"/>
                <a:gd name="T27" fmla="*/ 0 h 218"/>
                <a:gd name="T28" fmla="*/ 0 w 232"/>
                <a:gd name="T29" fmla="*/ 0 h 218"/>
                <a:gd name="T30" fmla="*/ 0 w 232"/>
                <a:gd name="T31" fmla="*/ 0 h 2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2"/>
                <a:gd name="T49" fmla="*/ 0 h 218"/>
                <a:gd name="T50" fmla="*/ 232 w 232"/>
                <a:gd name="T51" fmla="*/ 218 h 2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2" h="218">
                  <a:moveTo>
                    <a:pt x="28" y="218"/>
                  </a:moveTo>
                  <a:lnTo>
                    <a:pt x="0" y="0"/>
                  </a:lnTo>
                  <a:lnTo>
                    <a:pt x="55" y="0"/>
                  </a:lnTo>
                  <a:lnTo>
                    <a:pt x="151" y="0"/>
                  </a:lnTo>
                  <a:lnTo>
                    <a:pt x="179" y="0"/>
                  </a:lnTo>
                  <a:lnTo>
                    <a:pt x="232" y="178"/>
                  </a:lnTo>
                  <a:lnTo>
                    <a:pt x="192" y="178"/>
                  </a:lnTo>
                  <a:lnTo>
                    <a:pt x="179" y="137"/>
                  </a:lnTo>
                  <a:lnTo>
                    <a:pt x="137" y="27"/>
                  </a:lnTo>
                  <a:lnTo>
                    <a:pt x="96" y="27"/>
                  </a:lnTo>
                  <a:lnTo>
                    <a:pt x="55" y="27"/>
                  </a:lnTo>
                  <a:lnTo>
                    <a:pt x="55" y="55"/>
                  </a:lnTo>
                  <a:lnTo>
                    <a:pt x="55" y="110"/>
                  </a:lnTo>
                  <a:lnTo>
                    <a:pt x="55" y="163"/>
                  </a:lnTo>
                  <a:lnTo>
                    <a:pt x="83" y="191"/>
                  </a:lnTo>
                  <a:lnTo>
                    <a:pt x="28" y="218"/>
                  </a:lnTo>
                </a:path>
              </a:pathLst>
            </a:custGeom>
            <a:noFill/>
            <a:ln w="0">
              <a:solidFill>
                <a:srgbClr val="000000"/>
              </a:solidFill>
              <a:round/>
              <a:headEnd/>
              <a:tailEnd/>
            </a:ln>
          </p:spPr>
          <p:txBody>
            <a:bodyPr/>
            <a:lstStyle/>
            <a:p>
              <a:endParaRPr lang="en-US"/>
            </a:p>
          </p:txBody>
        </p:sp>
        <p:sp>
          <p:nvSpPr>
            <p:cNvPr id="23711" name="Freeform 158"/>
            <p:cNvSpPr>
              <a:spLocks/>
            </p:cNvSpPr>
            <p:nvPr/>
          </p:nvSpPr>
          <p:spPr bwMode="auto">
            <a:xfrm>
              <a:off x="2096" y="2538"/>
              <a:ext cx="309" cy="282"/>
            </a:xfrm>
            <a:custGeom>
              <a:avLst/>
              <a:gdLst>
                <a:gd name="T0" fmla="*/ 0 w 928"/>
                <a:gd name="T1" fmla="*/ 0 h 846"/>
                <a:gd name="T2" fmla="*/ 0 w 928"/>
                <a:gd name="T3" fmla="*/ 0 h 846"/>
                <a:gd name="T4" fmla="*/ 0 w 928"/>
                <a:gd name="T5" fmla="*/ 0 h 846"/>
                <a:gd name="T6" fmla="*/ 0 w 928"/>
                <a:gd name="T7" fmla="*/ 0 h 846"/>
                <a:gd name="T8" fmla="*/ 0 w 928"/>
                <a:gd name="T9" fmla="*/ 0 h 846"/>
                <a:gd name="T10" fmla="*/ 0 w 928"/>
                <a:gd name="T11" fmla="*/ 0 h 846"/>
                <a:gd name="T12" fmla="*/ 0 w 928"/>
                <a:gd name="T13" fmla="*/ 0 h 846"/>
                <a:gd name="T14" fmla="*/ 0 w 928"/>
                <a:gd name="T15" fmla="*/ 0 h 846"/>
                <a:gd name="T16" fmla="*/ 0 w 928"/>
                <a:gd name="T17" fmla="*/ 0 h 846"/>
                <a:gd name="T18" fmla="*/ 0 w 928"/>
                <a:gd name="T19" fmla="*/ 0 h 846"/>
                <a:gd name="T20" fmla="*/ 0 w 928"/>
                <a:gd name="T21" fmla="*/ 0 h 846"/>
                <a:gd name="T22" fmla="*/ 0 w 928"/>
                <a:gd name="T23" fmla="*/ 0 h 846"/>
                <a:gd name="T24" fmla="*/ 0 w 928"/>
                <a:gd name="T25" fmla="*/ 0 h 846"/>
                <a:gd name="T26" fmla="*/ 0 w 928"/>
                <a:gd name="T27" fmla="*/ 0 h 846"/>
                <a:gd name="T28" fmla="*/ 0 w 928"/>
                <a:gd name="T29" fmla="*/ 0 h 846"/>
                <a:gd name="T30" fmla="*/ 0 w 928"/>
                <a:gd name="T31" fmla="*/ 0 h 846"/>
                <a:gd name="T32" fmla="*/ 0 w 928"/>
                <a:gd name="T33" fmla="*/ 0 h 846"/>
                <a:gd name="T34" fmla="*/ 0 w 928"/>
                <a:gd name="T35" fmla="*/ 0 h 846"/>
                <a:gd name="T36" fmla="*/ 0 w 928"/>
                <a:gd name="T37" fmla="*/ 0 h 846"/>
                <a:gd name="T38" fmla="*/ 0 w 928"/>
                <a:gd name="T39" fmla="*/ 0 h 846"/>
                <a:gd name="T40" fmla="*/ 0 w 928"/>
                <a:gd name="T41" fmla="*/ 0 h 846"/>
                <a:gd name="T42" fmla="*/ 0 w 928"/>
                <a:gd name="T43" fmla="*/ 0 h 846"/>
                <a:gd name="T44" fmla="*/ 0 w 928"/>
                <a:gd name="T45" fmla="*/ 0 h 846"/>
                <a:gd name="T46" fmla="*/ 0 w 928"/>
                <a:gd name="T47" fmla="*/ 0 h 846"/>
                <a:gd name="T48" fmla="*/ 0 w 928"/>
                <a:gd name="T49" fmla="*/ 0 h 846"/>
                <a:gd name="T50" fmla="*/ 0 w 928"/>
                <a:gd name="T51" fmla="*/ 0 h 846"/>
                <a:gd name="T52" fmla="*/ 0 w 928"/>
                <a:gd name="T53" fmla="*/ 0 h 846"/>
                <a:gd name="T54" fmla="*/ 0 w 928"/>
                <a:gd name="T55" fmla="*/ 0 h 846"/>
                <a:gd name="T56" fmla="*/ 0 w 928"/>
                <a:gd name="T57" fmla="*/ 0 h 846"/>
                <a:gd name="T58" fmla="*/ 0 w 928"/>
                <a:gd name="T59" fmla="*/ 0 h 846"/>
                <a:gd name="T60" fmla="*/ 0 w 928"/>
                <a:gd name="T61" fmla="*/ 0 h 846"/>
                <a:gd name="T62" fmla="*/ 0 w 928"/>
                <a:gd name="T63" fmla="*/ 0 h 846"/>
                <a:gd name="T64" fmla="*/ 0 w 928"/>
                <a:gd name="T65" fmla="*/ 0 h 846"/>
                <a:gd name="T66" fmla="*/ 0 w 928"/>
                <a:gd name="T67" fmla="*/ 0 h 846"/>
                <a:gd name="T68" fmla="*/ 0 w 928"/>
                <a:gd name="T69" fmla="*/ 0 h 846"/>
                <a:gd name="T70" fmla="*/ 0 w 928"/>
                <a:gd name="T71" fmla="*/ 0 h 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8"/>
                <a:gd name="T109" fmla="*/ 0 h 846"/>
                <a:gd name="T110" fmla="*/ 928 w 928"/>
                <a:gd name="T111" fmla="*/ 846 h 8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8" h="846">
                  <a:moveTo>
                    <a:pt x="82" y="408"/>
                  </a:moveTo>
                  <a:lnTo>
                    <a:pt x="82" y="355"/>
                  </a:lnTo>
                  <a:lnTo>
                    <a:pt x="82" y="340"/>
                  </a:lnTo>
                  <a:lnTo>
                    <a:pt x="68" y="259"/>
                  </a:lnTo>
                  <a:lnTo>
                    <a:pt x="55" y="204"/>
                  </a:lnTo>
                  <a:lnTo>
                    <a:pt x="55" y="163"/>
                  </a:lnTo>
                  <a:lnTo>
                    <a:pt x="68" y="136"/>
                  </a:lnTo>
                  <a:lnTo>
                    <a:pt x="95" y="136"/>
                  </a:lnTo>
                  <a:lnTo>
                    <a:pt x="178" y="123"/>
                  </a:lnTo>
                  <a:lnTo>
                    <a:pt x="259" y="108"/>
                  </a:lnTo>
                  <a:lnTo>
                    <a:pt x="423" y="81"/>
                  </a:lnTo>
                  <a:lnTo>
                    <a:pt x="531" y="55"/>
                  </a:lnTo>
                  <a:lnTo>
                    <a:pt x="669" y="55"/>
                  </a:lnTo>
                  <a:lnTo>
                    <a:pt x="695" y="55"/>
                  </a:lnTo>
                  <a:lnTo>
                    <a:pt x="750" y="68"/>
                  </a:lnTo>
                  <a:lnTo>
                    <a:pt x="765" y="81"/>
                  </a:lnTo>
                  <a:lnTo>
                    <a:pt x="778" y="123"/>
                  </a:lnTo>
                  <a:lnTo>
                    <a:pt x="791" y="272"/>
                  </a:lnTo>
                  <a:lnTo>
                    <a:pt x="818" y="382"/>
                  </a:lnTo>
                  <a:lnTo>
                    <a:pt x="833" y="463"/>
                  </a:lnTo>
                  <a:lnTo>
                    <a:pt x="846" y="531"/>
                  </a:lnTo>
                  <a:lnTo>
                    <a:pt x="846" y="572"/>
                  </a:lnTo>
                  <a:lnTo>
                    <a:pt x="859" y="654"/>
                  </a:lnTo>
                  <a:lnTo>
                    <a:pt x="859" y="682"/>
                  </a:lnTo>
                  <a:lnTo>
                    <a:pt x="859" y="723"/>
                  </a:lnTo>
                  <a:lnTo>
                    <a:pt x="846" y="736"/>
                  </a:lnTo>
                  <a:lnTo>
                    <a:pt x="846" y="778"/>
                  </a:lnTo>
                  <a:lnTo>
                    <a:pt x="833" y="791"/>
                  </a:lnTo>
                  <a:lnTo>
                    <a:pt x="818" y="791"/>
                  </a:lnTo>
                  <a:lnTo>
                    <a:pt x="791" y="804"/>
                  </a:lnTo>
                  <a:lnTo>
                    <a:pt x="765" y="804"/>
                  </a:lnTo>
                  <a:lnTo>
                    <a:pt x="723" y="831"/>
                  </a:lnTo>
                  <a:lnTo>
                    <a:pt x="723" y="846"/>
                  </a:lnTo>
                  <a:lnTo>
                    <a:pt x="765" y="846"/>
                  </a:lnTo>
                  <a:lnTo>
                    <a:pt x="818" y="846"/>
                  </a:lnTo>
                  <a:lnTo>
                    <a:pt x="833" y="846"/>
                  </a:lnTo>
                  <a:lnTo>
                    <a:pt x="873" y="831"/>
                  </a:lnTo>
                  <a:lnTo>
                    <a:pt x="901" y="804"/>
                  </a:lnTo>
                  <a:lnTo>
                    <a:pt x="901" y="791"/>
                  </a:lnTo>
                  <a:lnTo>
                    <a:pt x="914" y="763"/>
                  </a:lnTo>
                  <a:lnTo>
                    <a:pt x="928" y="723"/>
                  </a:lnTo>
                  <a:lnTo>
                    <a:pt x="928" y="682"/>
                  </a:lnTo>
                  <a:lnTo>
                    <a:pt x="901" y="586"/>
                  </a:lnTo>
                  <a:lnTo>
                    <a:pt x="901" y="531"/>
                  </a:lnTo>
                  <a:lnTo>
                    <a:pt x="886" y="436"/>
                  </a:lnTo>
                  <a:lnTo>
                    <a:pt x="873" y="355"/>
                  </a:lnTo>
                  <a:lnTo>
                    <a:pt x="846" y="272"/>
                  </a:lnTo>
                  <a:lnTo>
                    <a:pt x="846" y="204"/>
                  </a:lnTo>
                  <a:lnTo>
                    <a:pt x="833" y="149"/>
                  </a:lnTo>
                  <a:lnTo>
                    <a:pt x="833" y="108"/>
                  </a:lnTo>
                  <a:lnTo>
                    <a:pt x="818" y="55"/>
                  </a:lnTo>
                  <a:lnTo>
                    <a:pt x="791" y="40"/>
                  </a:lnTo>
                  <a:lnTo>
                    <a:pt x="778" y="13"/>
                  </a:lnTo>
                  <a:lnTo>
                    <a:pt x="737" y="0"/>
                  </a:lnTo>
                  <a:lnTo>
                    <a:pt x="710" y="0"/>
                  </a:lnTo>
                  <a:lnTo>
                    <a:pt x="655" y="0"/>
                  </a:lnTo>
                  <a:lnTo>
                    <a:pt x="614" y="0"/>
                  </a:lnTo>
                  <a:lnTo>
                    <a:pt x="559" y="13"/>
                  </a:lnTo>
                  <a:lnTo>
                    <a:pt x="518" y="27"/>
                  </a:lnTo>
                  <a:lnTo>
                    <a:pt x="368" y="40"/>
                  </a:lnTo>
                  <a:lnTo>
                    <a:pt x="259" y="68"/>
                  </a:lnTo>
                  <a:lnTo>
                    <a:pt x="178" y="68"/>
                  </a:lnTo>
                  <a:lnTo>
                    <a:pt x="82" y="95"/>
                  </a:lnTo>
                  <a:lnTo>
                    <a:pt x="27" y="95"/>
                  </a:lnTo>
                  <a:lnTo>
                    <a:pt x="14" y="123"/>
                  </a:lnTo>
                  <a:lnTo>
                    <a:pt x="14" y="136"/>
                  </a:lnTo>
                  <a:lnTo>
                    <a:pt x="0" y="163"/>
                  </a:lnTo>
                  <a:lnTo>
                    <a:pt x="14" y="245"/>
                  </a:lnTo>
                  <a:lnTo>
                    <a:pt x="27" y="340"/>
                  </a:lnTo>
                  <a:lnTo>
                    <a:pt x="27" y="368"/>
                  </a:lnTo>
                  <a:lnTo>
                    <a:pt x="27" y="408"/>
                  </a:lnTo>
                  <a:lnTo>
                    <a:pt x="82" y="408"/>
                  </a:lnTo>
                  <a:close/>
                </a:path>
              </a:pathLst>
            </a:custGeom>
            <a:solidFill>
              <a:srgbClr val="0E0D0D"/>
            </a:solidFill>
            <a:ln w="9525">
              <a:noFill/>
              <a:round/>
              <a:headEnd/>
              <a:tailEnd/>
            </a:ln>
          </p:spPr>
          <p:txBody>
            <a:bodyPr/>
            <a:lstStyle/>
            <a:p>
              <a:endParaRPr lang="en-US"/>
            </a:p>
          </p:txBody>
        </p:sp>
        <p:sp>
          <p:nvSpPr>
            <p:cNvPr id="23712" name="Freeform 159"/>
            <p:cNvSpPr>
              <a:spLocks/>
            </p:cNvSpPr>
            <p:nvPr/>
          </p:nvSpPr>
          <p:spPr bwMode="auto">
            <a:xfrm>
              <a:off x="2096" y="2538"/>
              <a:ext cx="309" cy="282"/>
            </a:xfrm>
            <a:custGeom>
              <a:avLst/>
              <a:gdLst>
                <a:gd name="T0" fmla="*/ 0 w 928"/>
                <a:gd name="T1" fmla="*/ 0 h 846"/>
                <a:gd name="T2" fmla="*/ 0 w 928"/>
                <a:gd name="T3" fmla="*/ 0 h 846"/>
                <a:gd name="T4" fmla="*/ 0 w 928"/>
                <a:gd name="T5" fmla="*/ 0 h 846"/>
                <a:gd name="T6" fmla="*/ 0 w 928"/>
                <a:gd name="T7" fmla="*/ 0 h 846"/>
                <a:gd name="T8" fmla="*/ 0 w 928"/>
                <a:gd name="T9" fmla="*/ 0 h 846"/>
                <a:gd name="T10" fmla="*/ 0 w 928"/>
                <a:gd name="T11" fmla="*/ 0 h 846"/>
                <a:gd name="T12" fmla="*/ 0 w 928"/>
                <a:gd name="T13" fmla="*/ 0 h 846"/>
                <a:gd name="T14" fmla="*/ 0 w 928"/>
                <a:gd name="T15" fmla="*/ 0 h 846"/>
                <a:gd name="T16" fmla="*/ 0 w 928"/>
                <a:gd name="T17" fmla="*/ 0 h 846"/>
                <a:gd name="T18" fmla="*/ 0 w 928"/>
                <a:gd name="T19" fmla="*/ 0 h 846"/>
                <a:gd name="T20" fmla="*/ 0 w 928"/>
                <a:gd name="T21" fmla="*/ 0 h 846"/>
                <a:gd name="T22" fmla="*/ 0 w 928"/>
                <a:gd name="T23" fmla="*/ 0 h 846"/>
                <a:gd name="T24" fmla="*/ 0 w 928"/>
                <a:gd name="T25" fmla="*/ 0 h 846"/>
                <a:gd name="T26" fmla="*/ 0 w 928"/>
                <a:gd name="T27" fmla="*/ 0 h 846"/>
                <a:gd name="T28" fmla="*/ 0 w 928"/>
                <a:gd name="T29" fmla="*/ 0 h 846"/>
                <a:gd name="T30" fmla="*/ 0 w 928"/>
                <a:gd name="T31" fmla="*/ 0 h 846"/>
                <a:gd name="T32" fmla="*/ 0 w 928"/>
                <a:gd name="T33" fmla="*/ 0 h 846"/>
                <a:gd name="T34" fmla="*/ 0 w 928"/>
                <a:gd name="T35" fmla="*/ 0 h 846"/>
                <a:gd name="T36" fmla="*/ 0 w 928"/>
                <a:gd name="T37" fmla="*/ 0 h 846"/>
                <a:gd name="T38" fmla="*/ 0 w 928"/>
                <a:gd name="T39" fmla="*/ 0 h 846"/>
                <a:gd name="T40" fmla="*/ 0 w 928"/>
                <a:gd name="T41" fmla="*/ 0 h 846"/>
                <a:gd name="T42" fmla="*/ 0 w 928"/>
                <a:gd name="T43" fmla="*/ 0 h 846"/>
                <a:gd name="T44" fmla="*/ 0 w 928"/>
                <a:gd name="T45" fmla="*/ 0 h 846"/>
                <a:gd name="T46" fmla="*/ 0 w 928"/>
                <a:gd name="T47" fmla="*/ 0 h 846"/>
                <a:gd name="T48" fmla="*/ 0 w 928"/>
                <a:gd name="T49" fmla="*/ 0 h 846"/>
                <a:gd name="T50" fmla="*/ 0 w 928"/>
                <a:gd name="T51" fmla="*/ 0 h 846"/>
                <a:gd name="T52" fmla="*/ 0 w 928"/>
                <a:gd name="T53" fmla="*/ 0 h 846"/>
                <a:gd name="T54" fmla="*/ 0 w 928"/>
                <a:gd name="T55" fmla="*/ 0 h 846"/>
                <a:gd name="T56" fmla="*/ 0 w 928"/>
                <a:gd name="T57" fmla="*/ 0 h 846"/>
                <a:gd name="T58" fmla="*/ 0 w 928"/>
                <a:gd name="T59" fmla="*/ 0 h 846"/>
                <a:gd name="T60" fmla="*/ 0 w 928"/>
                <a:gd name="T61" fmla="*/ 0 h 846"/>
                <a:gd name="T62" fmla="*/ 0 w 928"/>
                <a:gd name="T63" fmla="*/ 0 h 846"/>
                <a:gd name="T64" fmla="*/ 0 w 928"/>
                <a:gd name="T65" fmla="*/ 0 h 846"/>
                <a:gd name="T66" fmla="*/ 0 w 928"/>
                <a:gd name="T67" fmla="*/ 0 h 846"/>
                <a:gd name="T68" fmla="*/ 0 w 928"/>
                <a:gd name="T69" fmla="*/ 0 h 846"/>
                <a:gd name="T70" fmla="*/ 0 w 928"/>
                <a:gd name="T71" fmla="*/ 0 h 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8"/>
                <a:gd name="T109" fmla="*/ 0 h 846"/>
                <a:gd name="T110" fmla="*/ 928 w 928"/>
                <a:gd name="T111" fmla="*/ 846 h 8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8" h="846">
                  <a:moveTo>
                    <a:pt x="82" y="408"/>
                  </a:moveTo>
                  <a:lnTo>
                    <a:pt x="82" y="355"/>
                  </a:lnTo>
                  <a:lnTo>
                    <a:pt x="82" y="340"/>
                  </a:lnTo>
                  <a:lnTo>
                    <a:pt x="68" y="259"/>
                  </a:lnTo>
                  <a:lnTo>
                    <a:pt x="55" y="204"/>
                  </a:lnTo>
                  <a:lnTo>
                    <a:pt x="55" y="163"/>
                  </a:lnTo>
                  <a:lnTo>
                    <a:pt x="68" y="136"/>
                  </a:lnTo>
                  <a:lnTo>
                    <a:pt x="95" y="136"/>
                  </a:lnTo>
                  <a:lnTo>
                    <a:pt x="178" y="123"/>
                  </a:lnTo>
                  <a:lnTo>
                    <a:pt x="259" y="108"/>
                  </a:lnTo>
                  <a:lnTo>
                    <a:pt x="423" y="81"/>
                  </a:lnTo>
                  <a:lnTo>
                    <a:pt x="531" y="55"/>
                  </a:lnTo>
                  <a:lnTo>
                    <a:pt x="669" y="55"/>
                  </a:lnTo>
                  <a:lnTo>
                    <a:pt x="695" y="55"/>
                  </a:lnTo>
                  <a:lnTo>
                    <a:pt x="750" y="68"/>
                  </a:lnTo>
                  <a:lnTo>
                    <a:pt x="765" y="81"/>
                  </a:lnTo>
                  <a:lnTo>
                    <a:pt x="778" y="123"/>
                  </a:lnTo>
                  <a:lnTo>
                    <a:pt x="791" y="272"/>
                  </a:lnTo>
                  <a:lnTo>
                    <a:pt x="818" y="382"/>
                  </a:lnTo>
                  <a:lnTo>
                    <a:pt x="833" y="463"/>
                  </a:lnTo>
                  <a:lnTo>
                    <a:pt x="846" y="531"/>
                  </a:lnTo>
                  <a:lnTo>
                    <a:pt x="846" y="572"/>
                  </a:lnTo>
                  <a:lnTo>
                    <a:pt x="859" y="654"/>
                  </a:lnTo>
                  <a:lnTo>
                    <a:pt x="859" y="682"/>
                  </a:lnTo>
                  <a:lnTo>
                    <a:pt x="859" y="723"/>
                  </a:lnTo>
                  <a:lnTo>
                    <a:pt x="846" y="736"/>
                  </a:lnTo>
                  <a:lnTo>
                    <a:pt x="846" y="778"/>
                  </a:lnTo>
                  <a:lnTo>
                    <a:pt x="833" y="791"/>
                  </a:lnTo>
                  <a:lnTo>
                    <a:pt x="818" y="791"/>
                  </a:lnTo>
                  <a:lnTo>
                    <a:pt x="791" y="804"/>
                  </a:lnTo>
                  <a:lnTo>
                    <a:pt x="765" y="804"/>
                  </a:lnTo>
                  <a:lnTo>
                    <a:pt x="723" y="831"/>
                  </a:lnTo>
                  <a:lnTo>
                    <a:pt x="723" y="846"/>
                  </a:lnTo>
                  <a:lnTo>
                    <a:pt x="765" y="846"/>
                  </a:lnTo>
                  <a:lnTo>
                    <a:pt x="818" y="846"/>
                  </a:lnTo>
                  <a:lnTo>
                    <a:pt x="833" y="846"/>
                  </a:lnTo>
                  <a:lnTo>
                    <a:pt x="873" y="831"/>
                  </a:lnTo>
                  <a:lnTo>
                    <a:pt x="901" y="804"/>
                  </a:lnTo>
                  <a:lnTo>
                    <a:pt x="901" y="791"/>
                  </a:lnTo>
                  <a:lnTo>
                    <a:pt x="914" y="763"/>
                  </a:lnTo>
                  <a:lnTo>
                    <a:pt x="928" y="723"/>
                  </a:lnTo>
                  <a:lnTo>
                    <a:pt x="928" y="682"/>
                  </a:lnTo>
                  <a:lnTo>
                    <a:pt x="901" y="586"/>
                  </a:lnTo>
                  <a:lnTo>
                    <a:pt x="901" y="531"/>
                  </a:lnTo>
                  <a:lnTo>
                    <a:pt x="886" y="436"/>
                  </a:lnTo>
                  <a:lnTo>
                    <a:pt x="873" y="355"/>
                  </a:lnTo>
                  <a:lnTo>
                    <a:pt x="846" y="272"/>
                  </a:lnTo>
                  <a:lnTo>
                    <a:pt x="846" y="204"/>
                  </a:lnTo>
                  <a:lnTo>
                    <a:pt x="833" y="149"/>
                  </a:lnTo>
                  <a:lnTo>
                    <a:pt x="833" y="108"/>
                  </a:lnTo>
                  <a:lnTo>
                    <a:pt x="818" y="55"/>
                  </a:lnTo>
                  <a:lnTo>
                    <a:pt x="791" y="40"/>
                  </a:lnTo>
                  <a:lnTo>
                    <a:pt x="778" y="13"/>
                  </a:lnTo>
                  <a:lnTo>
                    <a:pt x="737" y="0"/>
                  </a:lnTo>
                  <a:lnTo>
                    <a:pt x="710" y="0"/>
                  </a:lnTo>
                  <a:lnTo>
                    <a:pt x="655" y="0"/>
                  </a:lnTo>
                  <a:lnTo>
                    <a:pt x="614" y="0"/>
                  </a:lnTo>
                  <a:lnTo>
                    <a:pt x="559" y="13"/>
                  </a:lnTo>
                  <a:lnTo>
                    <a:pt x="518" y="27"/>
                  </a:lnTo>
                  <a:lnTo>
                    <a:pt x="368" y="40"/>
                  </a:lnTo>
                  <a:lnTo>
                    <a:pt x="259" y="68"/>
                  </a:lnTo>
                  <a:lnTo>
                    <a:pt x="178" y="68"/>
                  </a:lnTo>
                  <a:lnTo>
                    <a:pt x="82" y="95"/>
                  </a:lnTo>
                  <a:lnTo>
                    <a:pt x="27" y="95"/>
                  </a:lnTo>
                  <a:lnTo>
                    <a:pt x="14" y="123"/>
                  </a:lnTo>
                  <a:lnTo>
                    <a:pt x="14" y="136"/>
                  </a:lnTo>
                  <a:lnTo>
                    <a:pt x="0" y="163"/>
                  </a:lnTo>
                  <a:lnTo>
                    <a:pt x="14" y="245"/>
                  </a:lnTo>
                  <a:lnTo>
                    <a:pt x="27" y="340"/>
                  </a:lnTo>
                  <a:lnTo>
                    <a:pt x="27" y="368"/>
                  </a:lnTo>
                  <a:lnTo>
                    <a:pt x="27" y="408"/>
                  </a:lnTo>
                  <a:lnTo>
                    <a:pt x="82" y="408"/>
                  </a:lnTo>
                </a:path>
              </a:pathLst>
            </a:custGeom>
            <a:noFill/>
            <a:ln w="0">
              <a:solidFill>
                <a:srgbClr val="000000"/>
              </a:solidFill>
              <a:round/>
              <a:headEnd/>
              <a:tailEnd/>
            </a:ln>
          </p:spPr>
          <p:txBody>
            <a:bodyPr/>
            <a:lstStyle/>
            <a:p>
              <a:endParaRPr lang="en-US"/>
            </a:p>
          </p:txBody>
        </p:sp>
        <p:sp>
          <p:nvSpPr>
            <p:cNvPr id="23713" name="Freeform 160"/>
            <p:cNvSpPr>
              <a:spLocks/>
            </p:cNvSpPr>
            <p:nvPr/>
          </p:nvSpPr>
          <p:spPr bwMode="auto">
            <a:xfrm>
              <a:off x="2096" y="2538"/>
              <a:ext cx="309" cy="282"/>
            </a:xfrm>
            <a:custGeom>
              <a:avLst/>
              <a:gdLst>
                <a:gd name="T0" fmla="*/ 0 w 928"/>
                <a:gd name="T1" fmla="*/ 0 h 846"/>
                <a:gd name="T2" fmla="*/ 0 w 928"/>
                <a:gd name="T3" fmla="*/ 0 h 846"/>
                <a:gd name="T4" fmla="*/ 0 w 928"/>
                <a:gd name="T5" fmla="*/ 0 h 846"/>
                <a:gd name="T6" fmla="*/ 0 w 928"/>
                <a:gd name="T7" fmla="*/ 0 h 846"/>
                <a:gd name="T8" fmla="*/ 0 w 928"/>
                <a:gd name="T9" fmla="*/ 0 h 846"/>
                <a:gd name="T10" fmla="*/ 0 w 928"/>
                <a:gd name="T11" fmla="*/ 0 h 846"/>
                <a:gd name="T12" fmla="*/ 0 w 928"/>
                <a:gd name="T13" fmla="*/ 0 h 846"/>
                <a:gd name="T14" fmla="*/ 0 w 928"/>
                <a:gd name="T15" fmla="*/ 0 h 846"/>
                <a:gd name="T16" fmla="*/ 0 w 928"/>
                <a:gd name="T17" fmla="*/ 0 h 846"/>
                <a:gd name="T18" fmla="*/ 0 w 928"/>
                <a:gd name="T19" fmla="*/ 0 h 846"/>
                <a:gd name="T20" fmla="*/ 0 w 928"/>
                <a:gd name="T21" fmla="*/ 0 h 846"/>
                <a:gd name="T22" fmla="*/ 0 w 928"/>
                <a:gd name="T23" fmla="*/ 0 h 846"/>
                <a:gd name="T24" fmla="*/ 0 w 928"/>
                <a:gd name="T25" fmla="*/ 0 h 846"/>
                <a:gd name="T26" fmla="*/ 0 w 928"/>
                <a:gd name="T27" fmla="*/ 0 h 846"/>
                <a:gd name="T28" fmla="*/ 0 w 928"/>
                <a:gd name="T29" fmla="*/ 0 h 846"/>
                <a:gd name="T30" fmla="*/ 0 w 928"/>
                <a:gd name="T31" fmla="*/ 0 h 846"/>
                <a:gd name="T32" fmla="*/ 0 w 928"/>
                <a:gd name="T33" fmla="*/ 0 h 846"/>
                <a:gd name="T34" fmla="*/ 0 w 928"/>
                <a:gd name="T35" fmla="*/ 0 h 846"/>
                <a:gd name="T36" fmla="*/ 0 w 928"/>
                <a:gd name="T37" fmla="*/ 0 h 846"/>
                <a:gd name="T38" fmla="*/ 0 w 928"/>
                <a:gd name="T39" fmla="*/ 0 h 846"/>
                <a:gd name="T40" fmla="*/ 0 w 928"/>
                <a:gd name="T41" fmla="*/ 0 h 846"/>
                <a:gd name="T42" fmla="*/ 0 w 928"/>
                <a:gd name="T43" fmla="*/ 0 h 846"/>
                <a:gd name="T44" fmla="*/ 0 w 928"/>
                <a:gd name="T45" fmla="*/ 0 h 846"/>
                <a:gd name="T46" fmla="*/ 0 w 928"/>
                <a:gd name="T47" fmla="*/ 0 h 846"/>
                <a:gd name="T48" fmla="*/ 0 w 928"/>
                <a:gd name="T49" fmla="*/ 0 h 846"/>
                <a:gd name="T50" fmla="*/ 0 w 928"/>
                <a:gd name="T51" fmla="*/ 0 h 846"/>
                <a:gd name="T52" fmla="*/ 0 w 928"/>
                <a:gd name="T53" fmla="*/ 0 h 846"/>
                <a:gd name="T54" fmla="*/ 0 w 928"/>
                <a:gd name="T55" fmla="*/ 0 h 846"/>
                <a:gd name="T56" fmla="*/ 0 w 928"/>
                <a:gd name="T57" fmla="*/ 0 h 846"/>
                <a:gd name="T58" fmla="*/ 0 w 928"/>
                <a:gd name="T59" fmla="*/ 0 h 846"/>
                <a:gd name="T60" fmla="*/ 0 w 928"/>
                <a:gd name="T61" fmla="*/ 0 h 846"/>
                <a:gd name="T62" fmla="*/ 0 w 928"/>
                <a:gd name="T63" fmla="*/ 0 h 846"/>
                <a:gd name="T64" fmla="*/ 0 w 928"/>
                <a:gd name="T65" fmla="*/ 0 h 846"/>
                <a:gd name="T66" fmla="*/ 0 w 928"/>
                <a:gd name="T67" fmla="*/ 0 h 846"/>
                <a:gd name="T68" fmla="*/ 0 w 928"/>
                <a:gd name="T69" fmla="*/ 0 h 846"/>
                <a:gd name="T70" fmla="*/ 0 w 928"/>
                <a:gd name="T71" fmla="*/ 0 h 8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8"/>
                <a:gd name="T109" fmla="*/ 0 h 846"/>
                <a:gd name="T110" fmla="*/ 928 w 928"/>
                <a:gd name="T111" fmla="*/ 846 h 8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8" h="846">
                  <a:moveTo>
                    <a:pt x="82" y="408"/>
                  </a:moveTo>
                  <a:lnTo>
                    <a:pt x="82" y="355"/>
                  </a:lnTo>
                  <a:lnTo>
                    <a:pt x="82" y="340"/>
                  </a:lnTo>
                  <a:lnTo>
                    <a:pt x="68" y="259"/>
                  </a:lnTo>
                  <a:lnTo>
                    <a:pt x="55" y="204"/>
                  </a:lnTo>
                  <a:lnTo>
                    <a:pt x="55" y="163"/>
                  </a:lnTo>
                  <a:lnTo>
                    <a:pt x="68" y="136"/>
                  </a:lnTo>
                  <a:lnTo>
                    <a:pt x="95" y="136"/>
                  </a:lnTo>
                  <a:lnTo>
                    <a:pt x="178" y="123"/>
                  </a:lnTo>
                  <a:lnTo>
                    <a:pt x="259" y="108"/>
                  </a:lnTo>
                  <a:lnTo>
                    <a:pt x="423" y="81"/>
                  </a:lnTo>
                  <a:lnTo>
                    <a:pt x="531" y="55"/>
                  </a:lnTo>
                  <a:lnTo>
                    <a:pt x="669" y="55"/>
                  </a:lnTo>
                  <a:lnTo>
                    <a:pt x="695" y="55"/>
                  </a:lnTo>
                  <a:lnTo>
                    <a:pt x="750" y="68"/>
                  </a:lnTo>
                  <a:lnTo>
                    <a:pt x="765" y="81"/>
                  </a:lnTo>
                  <a:lnTo>
                    <a:pt x="778" y="123"/>
                  </a:lnTo>
                  <a:lnTo>
                    <a:pt x="791" y="272"/>
                  </a:lnTo>
                  <a:lnTo>
                    <a:pt x="818" y="382"/>
                  </a:lnTo>
                  <a:lnTo>
                    <a:pt x="833" y="463"/>
                  </a:lnTo>
                  <a:lnTo>
                    <a:pt x="846" y="531"/>
                  </a:lnTo>
                  <a:lnTo>
                    <a:pt x="846" y="572"/>
                  </a:lnTo>
                  <a:lnTo>
                    <a:pt x="859" y="654"/>
                  </a:lnTo>
                  <a:lnTo>
                    <a:pt x="859" y="682"/>
                  </a:lnTo>
                  <a:lnTo>
                    <a:pt x="859" y="723"/>
                  </a:lnTo>
                  <a:lnTo>
                    <a:pt x="846" y="736"/>
                  </a:lnTo>
                  <a:lnTo>
                    <a:pt x="846" y="778"/>
                  </a:lnTo>
                  <a:lnTo>
                    <a:pt x="833" y="791"/>
                  </a:lnTo>
                  <a:lnTo>
                    <a:pt x="818" y="791"/>
                  </a:lnTo>
                  <a:lnTo>
                    <a:pt x="791" y="804"/>
                  </a:lnTo>
                  <a:lnTo>
                    <a:pt x="765" y="804"/>
                  </a:lnTo>
                  <a:lnTo>
                    <a:pt x="723" y="831"/>
                  </a:lnTo>
                  <a:lnTo>
                    <a:pt x="723" y="846"/>
                  </a:lnTo>
                  <a:lnTo>
                    <a:pt x="765" y="846"/>
                  </a:lnTo>
                  <a:lnTo>
                    <a:pt x="818" y="846"/>
                  </a:lnTo>
                  <a:lnTo>
                    <a:pt x="833" y="846"/>
                  </a:lnTo>
                  <a:lnTo>
                    <a:pt x="873" y="831"/>
                  </a:lnTo>
                  <a:lnTo>
                    <a:pt x="901" y="804"/>
                  </a:lnTo>
                  <a:lnTo>
                    <a:pt x="901" y="791"/>
                  </a:lnTo>
                  <a:lnTo>
                    <a:pt x="914" y="763"/>
                  </a:lnTo>
                  <a:lnTo>
                    <a:pt x="928" y="723"/>
                  </a:lnTo>
                  <a:lnTo>
                    <a:pt x="928" y="682"/>
                  </a:lnTo>
                  <a:lnTo>
                    <a:pt x="901" y="586"/>
                  </a:lnTo>
                  <a:lnTo>
                    <a:pt x="901" y="531"/>
                  </a:lnTo>
                  <a:lnTo>
                    <a:pt x="886" y="436"/>
                  </a:lnTo>
                  <a:lnTo>
                    <a:pt x="873" y="355"/>
                  </a:lnTo>
                  <a:lnTo>
                    <a:pt x="846" y="272"/>
                  </a:lnTo>
                  <a:lnTo>
                    <a:pt x="846" y="204"/>
                  </a:lnTo>
                  <a:lnTo>
                    <a:pt x="833" y="149"/>
                  </a:lnTo>
                  <a:lnTo>
                    <a:pt x="833" y="108"/>
                  </a:lnTo>
                  <a:lnTo>
                    <a:pt x="818" y="55"/>
                  </a:lnTo>
                  <a:lnTo>
                    <a:pt x="791" y="40"/>
                  </a:lnTo>
                  <a:lnTo>
                    <a:pt x="778" y="13"/>
                  </a:lnTo>
                  <a:lnTo>
                    <a:pt x="737" y="0"/>
                  </a:lnTo>
                  <a:lnTo>
                    <a:pt x="710" y="0"/>
                  </a:lnTo>
                  <a:lnTo>
                    <a:pt x="655" y="0"/>
                  </a:lnTo>
                  <a:lnTo>
                    <a:pt x="614" y="0"/>
                  </a:lnTo>
                  <a:lnTo>
                    <a:pt x="559" y="13"/>
                  </a:lnTo>
                  <a:lnTo>
                    <a:pt x="518" y="27"/>
                  </a:lnTo>
                  <a:lnTo>
                    <a:pt x="368" y="40"/>
                  </a:lnTo>
                  <a:lnTo>
                    <a:pt x="259" y="68"/>
                  </a:lnTo>
                  <a:lnTo>
                    <a:pt x="178" y="68"/>
                  </a:lnTo>
                  <a:lnTo>
                    <a:pt x="82" y="95"/>
                  </a:lnTo>
                  <a:lnTo>
                    <a:pt x="27" y="95"/>
                  </a:lnTo>
                  <a:lnTo>
                    <a:pt x="14" y="123"/>
                  </a:lnTo>
                  <a:lnTo>
                    <a:pt x="14" y="136"/>
                  </a:lnTo>
                  <a:lnTo>
                    <a:pt x="0" y="163"/>
                  </a:lnTo>
                  <a:lnTo>
                    <a:pt x="14" y="245"/>
                  </a:lnTo>
                  <a:lnTo>
                    <a:pt x="27" y="340"/>
                  </a:lnTo>
                  <a:lnTo>
                    <a:pt x="27" y="368"/>
                  </a:lnTo>
                  <a:lnTo>
                    <a:pt x="27" y="408"/>
                  </a:lnTo>
                  <a:lnTo>
                    <a:pt x="82" y="408"/>
                  </a:lnTo>
                </a:path>
              </a:pathLst>
            </a:custGeom>
            <a:noFill/>
            <a:ln w="0">
              <a:solidFill>
                <a:srgbClr val="000000"/>
              </a:solidFill>
              <a:round/>
              <a:headEnd/>
              <a:tailEnd/>
            </a:ln>
          </p:spPr>
          <p:txBody>
            <a:bodyPr/>
            <a:lstStyle/>
            <a:p>
              <a:endParaRPr lang="en-US"/>
            </a:p>
          </p:txBody>
        </p:sp>
        <p:sp>
          <p:nvSpPr>
            <p:cNvPr id="23714" name="Freeform 161"/>
            <p:cNvSpPr>
              <a:spLocks/>
            </p:cNvSpPr>
            <p:nvPr/>
          </p:nvSpPr>
          <p:spPr bwMode="auto">
            <a:xfrm>
              <a:off x="2346" y="2461"/>
              <a:ext cx="227" cy="418"/>
            </a:xfrm>
            <a:custGeom>
              <a:avLst/>
              <a:gdLst>
                <a:gd name="T0" fmla="*/ 0 w 682"/>
                <a:gd name="T1" fmla="*/ 0 h 1254"/>
                <a:gd name="T2" fmla="*/ 0 w 682"/>
                <a:gd name="T3" fmla="*/ 0 h 1254"/>
                <a:gd name="T4" fmla="*/ 0 w 682"/>
                <a:gd name="T5" fmla="*/ 0 h 1254"/>
                <a:gd name="T6" fmla="*/ 0 w 682"/>
                <a:gd name="T7" fmla="*/ 0 h 1254"/>
                <a:gd name="T8" fmla="*/ 0 w 682"/>
                <a:gd name="T9" fmla="*/ 0 h 1254"/>
                <a:gd name="T10" fmla="*/ 0 w 682"/>
                <a:gd name="T11" fmla="*/ 0 h 1254"/>
                <a:gd name="T12" fmla="*/ 0 w 682"/>
                <a:gd name="T13" fmla="*/ 0 h 1254"/>
                <a:gd name="T14" fmla="*/ 0 w 682"/>
                <a:gd name="T15" fmla="*/ 0 h 1254"/>
                <a:gd name="T16" fmla="*/ 0 w 682"/>
                <a:gd name="T17" fmla="*/ 0 h 1254"/>
                <a:gd name="T18" fmla="*/ 0 w 682"/>
                <a:gd name="T19" fmla="*/ 0 h 1254"/>
                <a:gd name="T20" fmla="*/ 0 w 682"/>
                <a:gd name="T21" fmla="*/ 0 h 1254"/>
                <a:gd name="T22" fmla="*/ 0 w 682"/>
                <a:gd name="T23" fmla="*/ 0 h 1254"/>
                <a:gd name="T24" fmla="*/ 0 w 682"/>
                <a:gd name="T25" fmla="*/ 0 h 1254"/>
                <a:gd name="T26" fmla="*/ 0 w 682"/>
                <a:gd name="T27" fmla="*/ 0 h 1254"/>
                <a:gd name="T28" fmla="*/ 0 w 682"/>
                <a:gd name="T29" fmla="*/ 0 h 1254"/>
                <a:gd name="T30" fmla="*/ 0 w 682"/>
                <a:gd name="T31" fmla="*/ 0 h 1254"/>
                <a:gd name="T32" fmla="*/ 0 w 682"/>
                <a:gd name="T33" fmla="*/ 0 h 1254"/>
                <a:gd name="T34" fmla="*/ 0 w 682"/>
                <a:gd name="T35" fmla="*/ 0 h 1254"/>
                <a:gd name="T36" fmla="*/ 0 w 682"/>
                <a:gd name="T37" fmla="*/ 0 h 1254"/>
                <a:gd name="T38" fmla="*/ 0 w 682"/>
                <a:gd name="T39" fmla="*/ 0 h 1254"/>
                <a:gd name="T40" fmla="*/ 0 w 682"/>
                <a:gd name="T41" fmla="*/ 0 h 1254"/>
                <a:gd name="T42" fmla="*/ 0 w 682"/>
                <a:gd name="T43" fmla="*/ 0 h 1254"/>
                <a:gd name="T44" fmla="*/ 0 w 682"/>
                <a:gd name="T45" fmla="*/ 0 h 1254"/>
                <a:gd name="T46" fmla="*/ 0 w 682"/>
                <a:gd name="T47" fmla="*/ 0 h 1254"/>
                <a:gd name="T48" fmla="*/ 0 w 682"/>
                <a:gd name="T49" fmla="*/ 0 h 1254"/>
                <a:gd name="T50" fmla="*/ 0 w 682"/>
                <a:gd name="T51" fmla="*/ 0 h 1254"/>
                <a:gd name="T52" fmla="*/ 0 w 682"/>
                <a:gd name="T53" fmla="*/ 0 h 1254"/>
                <a:gd name="T54" fmla="*/ 0 w 682"/>
                <a:gd name="T55" fmla="*/ 0 h 1254"/>
                <a:gd name="T56" fmla="*/ 0 w 682"/>
                <a:gd name="T57" fmla="*/ 0 h 1254"/>
                <a:gd name="T58" fmla="*/ 0 w 682"/>
                <a:gd name="T59" fmla="*/ 0 h 1254"/>
                <a:gd name="T60" fmla="*/ 0 w 682"/>
                <a:gd name="T61" fmla="*/ 0 h 1254"/>
                <a:gd name="T62" fmla="*/ 0 w 682"/>
                <a:gd name="T63" fmla="*/ 0 h 1254"/>
                <a:gd name="T64" fmla="*/ 0 w 682"/>
                <a:gd name="T65" fmla="*/ 0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2"/>
                <a:gd name="T100" fmla="*/ 0 h 1254"/>
                <a:gd name="T101" fmla="*/ 682 w 682"/>
                <a:gd name="T102" fmla="*/ 1254 h 1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2" h="1254">
                  <a:moveTo>
                    <a:pt x="0" y="1227"/>
                  </a:moveTo>
                  <a:lnTo>
                    <a:pt x="96" y="1214"/>
                  </a:lnTo>
                  <a:lnTo>
                    <a:pt x="178" y="1199"/>
                  </a:lnTo>
                  <a:lnTo>
                    <a:pt x="232" y="1186"/>
                  </a:lnTo>
                  <a:lnTo>
                    <a:pt x="273" y="1173"/>
                  </a:lnTo>
                  <a:lnTo>
                    <a:pt x="287" y="1146"/>
                  </a:lnTo>
                  <a:lnTo>
                    <a:pt x="287" y="1105"/>
                  </a:lnTo>
                  <a:lnTo>
                    <a:pt x="287" y="1010"/>
                  </a:lnTo>
                  <a:lnTo>
                    <a:pt x="259" y="818"/>
                  </a:lnTo>
                  <a:lnTo>
                    <a:pt x="246" y="614"/>
                  </a:lnTo>
                  <a:lnTo>
                    <a:pt x="204" y="491"/>
                  </a:lnTo>
                  <a:lnTo>
                    <a:pt x="191" y="450"/>
                  </a:lnTo>
                  <a:lnTo>
                    <a:pt x="191" y="423"/>
                  </a:lnTo>
                  <a:lnTo>
                    <a:pt x="314" y="327"/>
                  </a:lnTo>
                  <a:lnTo>
                    <a:pt x="396" y="272"/>
                  </a:lnTo>
                  <a:lnTo>
                    <a:pt x="506" y="204"/>
                  </a:lnTo>
                  <a:lnTo>
                    <a:pt x="559" y="149"/>
                  </a:lnTo>
                  <a:lnTo>
                    <a:pt x="600" y="109"/>
                  </a:lnTo>
                  <a:lnTo>
                    <a:pt x="600" y="81"/>
                  </a:lnTo>
                  <a:lnTo>
                    <a:pt x="587" y="68"/>
                  </a:lnTo>
                  <a:lnTo>
                    <a:pt x="574" y="54"/>
                  </a:lnTo>
                  <a:lnTo>
                    <a:pt x="559" y="54"/>
                  </a:lnTo>
                  <a:lnTo>
                    <a:pt x="519" y="54"/>
                  </a:lnTo>
                  <a:lnTo>
                    <a:pt x="464" y="81"/>
                  </a:lnTo>
                  <a:lnTo>
                    <a:pt x="396" y="136"/>
                  </a:lnTo>
                  <a:lnTo>
                    <a:pt x="287" y="232"/>
                  </a:lnTo>
                  <a:lnTo>
                    <a:pt x="232" y="272"/>
                  </a:lnTo>
                  <a:lnTo>
                    <a:pt x="151" y="313"/>
                  </a:lnTo>
                  <a:lnTo>
                    <a:pt x="123" y="313"/>
                  </a:lnTo>
                  <a:lnTo>
                    <a:pt x="136" y="259"/>
                  </a:lnTo>
                  <a:lnTo>
                    <a:pt x="287" y="177"/>
                  </a:lnTo>
                  <a:lnTo>
                    <a:pt x="383" y="81"/>
                  </a:lnTo>
                  <a:lnTo>
                    <a:pt x="464" y="41"/>
                  </a:lnTo>
                  <a:lnTo>
                    <a:pt x="506" y="0"/>
                  </a:lnTo>
                  <a:lnTo>
                    <a:pt x="519" y="0"/>
                  </a:lnTo>
                  <a:lnTo>
                    <a:pt x="559" y="0"/>
                  </a:lnTo>
                  <a:lnTo>
                    <a:pt x="587" y="0"/>
                  </a:lnTo>
                  <a:lnTo>
                    <a:pt x="627" y="0"/>
                  </a:lnTo>
                  <a:lnTo>
                    <a:pt x="655" y="28"/>
                  </a:lnTo>
                  <a:lnTo>
                    <a:pt x="682" y="54"/>
                  </a:lnTo>
                  <a:lnTo>
                    <a:pt x="682" y="81"/>
                  </a:lnTo>
                  <a:lnTo>
                    <a:pt x="669" y="123"/>
                  </a:lnTo>
                  <a:lnTo>
                    <a:pt x="642" y="164"/>
                  </a:lnTo>
                  <a:lnTo>
                    <a:pt x="600" y="191"/>
                  </a:lnTo>
                  <a:lnTo>
                    <a:pt x="546" y="232"/>
                  </a:lnTo>
                  <a:lnTo>
                    <a:pt x="491" y="272"/>
                  </a:lnTo>
                  <a:lnTo>
                    <a:pt x="396" y="327"/>
                  </a:lnTo>
                  <a:lnTo>
                    <a:pt x="342" y="368"/>
                  </a:lnTo>
                  <a:lnTo>
                    <a:pt x="287" y="395"/>
                  </a:lnTo>
                  <a:lnTo>
                    <a:pt x="246" y="436"/>
                  </a:lnTo>
                  <a:lnTo>
                    <a:pt x="259" y="477"/>
                  </a:lnTo>
                  <a:lnTo>
                    <a:pt x="287" y="640"/>
                  </a:lnTo>
                  <a:lnTo>
                    <a:pt x="300" y="763"/>
                  </a:lnTo>
                  <a:lnTo>
                    <a:pt x="314" y="859"/>
                  </a:lnTo>
                  <a:lnTo>
                    <a:pt x="328" y="955"/>
                  </a:lnTo>
                  <a:lnTo>
                    <a:pt x="328" y="1023"/>
                  </a:lnTo>
                  <a:lnTo>
                    <a:pt x="328" y="1078"/>
                  </a:lnTo>
                  <a:lnTo>
                    <a:pt x="328" y="1118"/>
                  </a:lnTo>
                  <a:lnTo>
                    <a:pt x="314" y="1173"/>
                  </a:lnTo>
                  <a:lnTo>
                    <a:pt x="300" y="1199"/>
                  </a:lnTo>
                  <a:lnTo>
                    <a:pt x="287" y="1199"/>
                  </a:lnTo>
                  <a:lnTo>
                    <a:pt x="246" y="1227"/>
                  </a:lnTo>
                  <a:lnTo>
                    <a:pt x="191" y="1254"/>
                  </a:lnTo>
                  <a:lnTo>
                    <a:pt x="136" y="1254"/>
                  </a:lnTo>
                  <a:lnTo>
                    <a:pt x="41" y="1254"/>
                  </a:lnTo>
                  <a:lnTo>
                    <a:pt x="0" y="1227"/>
                  </a:lnTo>
                  <a:close/>
                </a:path>
              </a:pathLst>
            </a:custGeom>
            <a:solidFill>
              <a:srgbClr val="0E0D0D"/>
            </a:solidFill>
            <a:ln w="9525">
              <a:noFill/>
              <a:round/>
              <a:headEnd/>
              <a:tailEnd/>
            </a:ln>
          </p:spPr>
          <p:txBody>
            <a:bodyPr/>
            <a:lstStyle/>
            <a:p>
              <a:endParaRPr lang="en-US"/>
            </a:p>
          </p:txBody>
        </p:sp>
        <p:sp>
          <p:nvSpPr>
            <p:cNvPr id="23715" name="Freeform 162"/>
            <p:cNvSpPr>
              <a:spLocks/>
            </p:cNvSpPr>
            <p:nvPr/>
          </p:nvSpPr>
          <p:spPr bwMode="auto">
            <a:xfrm>
              <a:off x="2346" y="2461"/>
              <a:ext cx="227" cy="418"/>
            </a:xfrm>
            <a:custGeom>
              <a:avLst/>
              <a:gdLst>
                <a:gd name="T0" fmla="*/ 0 w 682"/>
                <a:gd name="T1" fmla="*/ 0 h 1254"/>
                <a:gd name="T2" fmla="*/ 0 w 682"/>
                <a:gd name="T3" fmla="*/ 0 h 1254"/>
                <a:gd name="T4" fmla="*/ 0 w 682"/>
                <a:gd name="T5" fmla="*/ 0 h 1254"/>
                <a:gd name="T6" fmla="*/ 0 w 682"/>
                <a:gd name="T7" fmla="*/ 0 h 1254"/>
                <a:gd name="T8" fmla="*/ 0 w 682"/>
                <a:gd name="T9" fmla="*/ 0 h 1254"/>
                <a:gd name="T10" fmla="*/ 0 w 682"/>
                <a:gd name="T11" fmla="*/ 0 h 1254"/>
                <a:gd name="T12" fmla="*/ 0 w 682"/>
                <a:gd name="T13" fmla="*/ 0 h 1254"/>
                <a:gd name="T14" fmla="*/ 0 w 682"/>
                <a:gd name="T15" fmla="*/ 0 h 1254"/>
                <a:gd name="T16" fmla="*/ 0 w 682"/>
                <a:gd name="T17" fmla="*/ 0 h 1254"/>
                <a:gd name="T18" fmla="*/ 0 w 682"/>
                <a:gd name="T19" fmla="*/ 0 h 1254"/>
                <a:gd name="T20" fmla="*/ 0 w 682"/>
                <a:gd name="T21" fmla="*/ 0 h 1254"/>
                <a:gd name="T22" fmla="*/ 0 w 682"/>
                <a:gd name="T23" fmla="*/ 0 h 1254"/>
                <a:gd name="T24" fmla="*/ 0 w 682"/>
                <a:gd name="T25" fmla="*/ 0 h 1254"/>
                <a:gd name="T26" fmla="*/ 0 w 682"/>
                <a:gd name="T27" fmla="*/ 0 h 1254"/>
                <a:gd name="T28" fmla="*/ 0 w 682"/>
                <a:gd name="T29" fmla="*/ 0 h 1254"/>
                <a:gd name="T30" fmla="*/ 0 w 682"/>
                <a:gd name="T31" fmla="*/ 0 h 1254"/>
                <a:gd name="T32" fmla="*/ 0 w 682"/>
                <a:gd name="T33" fmla="*/ 0 h 1254"/>
                <a:gd name="T34" fmla="*/ 0 w 682"/>
                <a:gd name="T35" fmla="*/ 0 h 1254"/>
                <a:gd name="T36" fmla="*/ 0 w 682"/>
                <a:gd name="T37" fmla="*/ 0 h 1254"/>
                <a:gd name="T38" fmla="*/ 0 w 682"/>
                <a:gd name="T39" fmla="*/ 0 h 1254"/>
                <a:gd name="T40" fmla="*/ 0 w 682"/>
                <a:gd name="T41" fmla="*/ 0 h 1254"/>
                <a:gd name="T42" fmla="*/ 0 w 682"/>
                <a:gd name="T43" fmla="*/ 0 h 1254"/>
                <a:gd name="T44" fmla="*/ 0 w 682"/>
                <a:gd name="T45" fmla="*/ 0 h 1254"/>
                <a:gd name="T46" fmla="*/ 0 w 682"/>
                <a:gd name="T47" fmla="*/ 0 h 1254"/>
                <a:gd name="T48" fmla="*/ 0 w 682"/>
                <a:gd name="T49" fmla="*/ 0 h 1254"/>
                <a:gd name="T50" fmla="*/ 0 w 682"/>
                <a:gd name="T51" fmla="*/ 0 h 1254"/>
                <a:gd name="T52" fmla="*/ 0 w 682"/>
                <a:gd name="T53" fmla="*/ 0 h 1254"/>
                <a:gd name="T54" fmla="*/ 0 w 682"/>
                <a:gd name="T55" fmla="*/ 0 h 1254"/>
                <a:gd name="T56" fmla="*/ 0 w 682"/>
                <a:gd name="T57" fmla="*/ 0 h 1254"/>
                <a:gd name="T58" fmla="*/ 0 w 682"/>
                <a:gd name="T59" fmla="*/ 0 h 1254"/>
                <a:gd name="T60" fmla="*/ 0 w 682"/>
                <a:gd name="T61" fmla="*/ 0 h 1254"/>
                <a:gd name="T62" fmla="*/ 0 w 682"/>
                <a:gd name="T63" fmla="*/ 0 h 1254"/>
                <a:gd name="T64" fmla="*/ 0 w 682"/>
                <a:gd name="T65" fmla="*/ 0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2"/>
                <a:gd name="T100" fmla="*/ 0 h 1254"/>
                <a:gd name="T101" fmla="*/ 682 w 682"/>
                <a:gd name="T102" fmla="*/ 1254 h 1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2" h="1254">
                  <a:moveTo>
                    <a:pt x="0" y="1227"/>
                  </a:moveTo>
                  <a:lnTo>
                    <a:pt x="96" y="1214"/>
                  </a:lnTo>
                  <a:lnTo>
                    <a:pt x="178" y="1199"/>
                  </a:lnTo>
                  <a:lnTo>
                    <a:pt x="232" y="1186"/>
                  </a:lnTo>
                  <a:lnTo>
                    <a:pt x="273" y="1173"/>
                  </a:lnTo>
                  <a:lnTo>
                    <a:pt x="287" y="1146"/>
                  </a:lnTo>
                  <a:lnTo>
                    <a:pt x="287" y="1105"/>
                  </a:lnTo>
                  <a:lnTo>
                    <a:pt x="287" y="1010"/>
                  </a:lnTo>
                  <a:lnTo>
                    <a:pt x="259" y="818"/>
                  </a:lnTo>
                  <a:lnTo>
                    <a:pt x="246" y="614"/>
                  </a:lnTo>
                  <a:lnTo>
                    <a:pt x="204" y="491"/>
                  </a:lnTo>
                  <a:lnTo>
                    <a:pt x="191" y="450"/>
                  </a:lnTo>
                  <a:lnTo>
                    <a:pt x="191" y="423"/>
                  </a:lnTo>
                  <a:lnTo>
                    <a:pt x="314" y="327"/>
                  </a:lnTo>
                  <a:lnTo>
                    <a:pt x="396" y="272"/>
                  </a:lnTo>
                  <a:lnTo>
                    <a:pt x="506" y="204"/>
                  </a:lnTo>
                  <a:lnTo>
                    <a:pt x="559" y="149"/>
                  </a:lnTo>
                  <a:lnTo>
                    <a:pt x="600" y="109"/>
                  </a:lnTo>
                  <a:lnTo>
                    <a:pt x="600" y="81"/>
                  </a:lnTo>
                  <a:lnTo>
                    <a:pt x="587" y="68"/>
                  </a:lnTo>
                  <a:lnTo>
                    <a:pt x="574" y="54"/>
                  </a:lnTo>
                  <a:lnTo>
                    <a:pt x="559" y="54"/>
                  </a:lnTo>
                  <a:lnTo>
                    <a:pt x="519" y="54"/>
                  </a:lnTo>
                  <a:lnTo>
                    <a:pt x="464" y="81"/>
                  </a:lnTo>
                  <a:lnTo>
                    <a:pt x="396" y="136"/>
                  </a:lnTo>
                  <a:lnTo>
                    <a:pt x="287" y="232"/>
                  </a:lnTo>
                  <a:lnTo>
                    <a:pt x="232" y="272"/>
                  </a:lnTo>
                  <a:lnTo>
                    <a:pt x="151" y="313"/>
                  </a:lnTo>
                  <a:lnTo>
                    <a:pt x="123" y="313"/>
                  </a:lnTo>
                  <a:lnTo>
                    <a:pt x="136" y="259"/>
                  </a:lnTo>
                  <a:lnTo>
                    <a:pt x="287" y="177"/>
                  </a:lnTo>
                  <a:lnTo>
                    <a:pt x="383" y="81"/>
                  </a:lnTo>
                  <a:lnTo>
                    <a:pt x="464" y="41"/>
                  </a:lnTo>
                  <a:lnTo>
                    <a:pt x="506" y="0"/>
                  </a:lnTo>
                  <a:lnTo>
                    <a:pt x="519" y="0"/>
                  </a:lnTo>
                  <a:lnTo>
                    <a:pt x="559" y="0"/>
                  </a:lnTo>
                  <a:lnTo>
                    <a:pt x="587" y="0"/>
                  </a:lnTo>
                  <a:lnTo>
                    <a:pt x="627" y="0"/>
                  </a:lnTo>
                  <a:lnTo>
                    <a:pt x="655" y="28"/>
                  </a:lnTo>
                  <a:lnTo>
                    <a:pt x="682" y="54"/>
                  </a:lnTo>
                  <a:lnTo>
                    <a:pt x="682" y="81"/>
                  </a:lnTo>
                  <a:lnTo>
                    <a:pt x="669" y="123"/>
                  </a:lnTo>
                  <a:lnTo>
                    <a:pt x="642" y="164"/>
                  </a:lnTo>
                  <a:lnTo>
                    <a:pt x="600" y="191"/>
                  </a:lnTo>
                  <a:lnTo>
                    <a:pt x="546" y="232"/>
                  </a:lnTo>
                  <a:lnTo>
                    <a:pt x="491" y="272"/>
                  </a:lnTo>
                  <a:lnTo>
                    <a:pt x="396" y="327"/>
                  </a:lnTo>
                  <a:lnTo>
                    <a:pt x="342" y="368"/>
                  </a:lnTo>
                  <a:lnTo>
                    <a:pt x="287" y="395"/>
                  </a:lnTo>
                  <a:lnTo>
                    <a:pt x="246" y="436"/>
                  </a:lnTo>
                  <a:lnTo>
                    <a:pt x="259" y="477"/>
                  </a:lnTo>
                  <a:lnTo>
                    <a:pt x="287" y="640"/>
                  </a:lnTo>
                  <a:lnTo>
                    <a:pt x="300" y="763"/>
                  </a:lnTo>
                  <a:lnTo>
                    <a:pt x="314" y="859"/>
                  </a:lnTo>
                  <a:lnTo>
                    <a:pt x="328" y="955"/>
                  </a:lnTo>
                  <a:lnTo>
                    <a:pt x="328" y="1023"/>
                  </a:lnTo>
                  <a:lnTo>
                    <a:pt x="328" y="1078"/>
                  </a:lnTo>
                  <a:lnTo>
                    <a:pt x="328" y="1118"/>
                  </a:lnTo>
                  <a:lnTo>
                    <a:pt x="314" y="1173"/>
                  </a:lnTo>
                  <a:lnTo>
                    <a:pt x="300" y="1199"/>
                  </a:lnTo>
                  <a:lnTo>
                    <a:pt x="287" y="1199"/>
                  </a:lnTo>
                  <a:lnTo>
                    <a:pt x="246" y="1227"/>
                  </a:lnTo>
                  <a:lnTo>
                    <a:pt x="191" y="1254"/>
                  </a:lnTo>
                  <a:lnTo>
                    <a:pt x="136" y="1254"/>
                  </a:lnTo>
                  <a:lnTo>
                    <a:pt x="41" y="1254"/>
                  </a:lnTo>
                  <a:lnTo>
                    <a:pt x="0" y="1227"/>
                  </a:lnTo>
                </a:path>
              </a:pathLst>
            </a:custGeom>
            <a:noFill/>
            <a:ln w="0">
              <a:solidFill>
                <a:srgbClr val="000000"/>
              </a:solidFill>
              <a:round/>
              <a:headEnd/>
              <a:tailEnd/>
            </a:ln>
          </p:spPr>
          <p:txBody>
            <a:bodyPr/>
            <a:lstStyle/>
            <a:p>
              <a:endParaRPr lang="en-US"/>
            </a:p>
          </p:txBody>
        </p:sp>
        <p:sp>
          <p:nvSpPr>
            <p:cNvPr id="23716" name="Freeform 163"/>
            <p:cNvSpPr>
              <a:spLocks/>
            </p:cNvSpPr>
            <p:nvPr/>
          </p:nvSpPr>
          <p:spPr bwMode="auto">
            <a:xfrm>
              <a:off x="2346" y="2461"/>
              <a:ext cx="227" cy="418"/>
            </a:xfrm>
            <a:custGeom>
              <a:avLst/>
              <a:gdLst>
                <a:gd name="T0" fmla="*/ 0 w 682"/>
                <a:gd name="T1" fmla="*/ 0 h 1254"/>
                <a:gd name="T2" fmla="*/ 0 w 682"/>
                <a:gd name="T3" fmla="*/ 0 h 1254"/>
                <a:gd name="T4" fmla="*/ 0 w 682"/>
                <a:gd name="T5" fmla="*/ 0 h 1254"/>
                <a:gd name="T6" fmla="*/ 0 w 682"/>
                <a:gd name="T7" fmla="*/ 0 h 1254"/>
                <a:gd name="T8" fmla="*/ 0 w 682"/>
                <a:gd name="T9" fmla="*/ 0 h 1254"/>
                <a:gd name="T10" fmla="*/ 0 w 682"/>
                <a:gd name="T11" fmla="*/ 0 h 1254"/>
                <a:gd name="T12" fmla="*/ 0 w 682"/>
                <a:gd name="T13" fmla="*/ 0 h 1254"/>
                <a:gd name="T14" fmla="*/ 0 w 682"/>
                <a:gd name="T15" fmla="*/ 0 h 1254"/>
                <a:gd name="T16" fmla="*/ 0 w 682"/>
                <a:gd name="T17" fmla="*/ 0 h 1254"/>
                <a:gd name="T18" fmla="*/ 0 w 682"/>
                <a:gd name="T19" fmla="*/ 0 h 1254"/>
                <a:gd name="T20" fmla="*/ 0 w 682"/>
                <a:gd name="T21" fmla="*/ 0 h 1254"/>
                <a:gd name="T22" fmla="*/ 0 w 682"/>
                <a:gd name="T23" fmla="*/ 0 h 1254"/>
                <a:gd name="T24" fmla="*/ 0 w 682"/>
                <a:gd name="T25" fmla="*/ 0 h 1254"/>
                <a:gd name="T26" fmla="*/ 0 w 682"/>
                <a:gd name="T27" fmla="*/ 0 h 1254"/>
                <a:gd name="T28" fmla="*/ 0 w 682"/>
                <a:gd name="T29" fmla="*/ 0 h 1254"/>
                <a:gd name="T30" fmla="*/ 0 w 682"/>
                <a:gd name="T31" fmla="*/ 0 h 1254"/>
                <a:gd name="T32" fmla="*/ 0 w 682"/>
                <a:gd name="T33" fmla="*/ 0 h 1254"/>
                <a:gd name="T34" fmla="*/ 0 w 682"/>
                <a:gd name="T35" fmla="*/ 0 h 1254"/>
                <a:gd name="T36" fmla="*/ 0 w 682"/>
                <a:gd name="T37" fmla="*/ 0 h 1254"/>
                <a:gd name="T38" fmla="*/ 0 w 682"/>
                <a:gd name="T39" fmla="*/ 0 h 1254"/>
                <a:gd name="T40" fmla="*/ 0 w 682"/>
                <a:gd name="T41" fmla="*/ 0 h 1254"/>
                <a:gd name="T42" fmla="*/ 0 w 682"/>
                <a:gd name="T43" fmla="*/ 0 h 1254"/>
                <a:gd name="T44" fmla="*/ 0 w 682"/>
                <a:gd name="T45" fmla="*/ 0 h 1254"/>
                <a:gd name="T46" fmla="*/ 0 w 682"/>
                <a:gd name="T47" fmla="*/ 0 h 1254"/>
                <a:gd name="T48" fmla="*/ 0 w 682"/>
                <a:gd name="T49" fmla="*/ 0 h 1254"/>
                <a:gd name="T50" fmla="*/ 0 w 682"/>
                <a:gd name="T51" fmla="*/ 0 h 1254"/>
                <a:gd name="T52" fmla="*/ 0 w 682"/>
                <a:gd name="T53" fmla="*/ 0 h 1254"/>
                <a:gd name="T54" fmla="*/ 0 w 682"/>
                <a:gd name="T55" fmla="*/ 0 h 1254"/>
                <a:gd name="T56" fmla="*/ 0 w 682"/>
                <a:gd name="T57" fmla="*/ 0 h 1254"/>
                <a:gd name="T58" fmla="*/ 0 w 682"/>
                <a:gd name="T59" fmla="*/ 0 h 1254"/>
                <a:gd name="T60" fmla="*/ 0 w 682"/>
                <a:gd name="T61" fmla="*/ 0 h 1254"/>
                <a:gd name="T62" fmla="*/ 0 w 682"/>
                <a:gd name="T63" fmla="*/ 0 h 1254"/>
                <a:gd name="T64" fmla="*/ 0 w 682"/>
                <a:gd name="T65" fmla="*/ 0 h 12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82"/>
                <a:gd name="T100" fmla="*/ 0 h 1254"/>
                <a:gd name="T101" fmla="*/ 682 w 682"/>
                <a:gd name="T102" fmla="*/ 1254 h 125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82" h="1254">
                  <a:moveTo>
                    <a:pt x="0" y="1227"/>
                  </a:moveTo>
                  <a:lnTo>
                    <a:pt x="96" y="1214"/>
                  </a:lnTo>
                  <a:lnTo>
                    <a:pt x="178" y="1199"/>
                  </a:lnTo>
                  <a:lnTo>
                    <a:pt x="232" y="1186"/>
                  </a:lnTo>
                  <a:lnTo>
                    <a:pt x="273" y="1173"/>
                  </a:lnTo>
                  <a:lnTo>
                    <a:pt x="287" y="1146"/>
                  </a:lnTo>
                  <a:lnTo>
                    <a:pt x="287" y="1105"/>
                  </a:lnTo>
                  <a:lnTo>
                    <a:pt x="287" y="1010"/>
                  </a:lnTo>
                  <a:lnTo>
                    <a:pt x="259" y="818"/>
                  </a:lnTo>
                  <a:lnTo>
                    <a:pt x="246" y="614"/>
                  </a:lnTo>
                  <a:lnTo>
                    <a:pt x="204" y="491"/>
                  </a:lnTo>
                  <a:lnTo>
                    <a:pt x="191" y="450"/>
                  </a:lnTo>
                  <a:lnTo>
                    <a:pt x="191" y="423"/>
                  </a:lnTo>
                  <a:lnTo>
                    <a:pt x="314" y="327"/>
                  </a:lnTo>
                  <a:lnTo>
                    <a:pt x="396" y="272"/>
                  </a:lnTo>
                  <a:lnTo>
                    <a:pt x="506" y="204"/>
                  </a:lnTo>
                  <a:lnTo>
                    <a:pt x="559" y="149"/>
                  </a:lnTo>
                  <a:lnTo>
                    <a:pt x="600" y="109"/>
                  </a:lnTo>
                  <a:lnTo>
                    <a:pt x="600" y="81"/>
                  </a:lnTo>
                  <a:lnTo>
                    <a:pt x="587" y="68"/>
                  </a:lnTo>
                  <a:lnTo>
                    <a:pt x="574" y="54"/>
                  </a:lnTo>
                  <a:lnTo>
                    <a:pt x="559" y="54"/>
                  </a:lnTo>
                  <a:lnTo>
                    <a:pt x="519" y="54"/>
                  </a:lnTo>
                  <a:lnTo>
                    <a:pt x="464" y="81"/>
                  </a:lnTo>
                  <a:lnTo>
                    <a:pt x="396" y="136"/>
                  </a:lnTo>
                  <a:lnTo>
                    <a:pt x="287" y="232"/>
                  </a:lnTo>
                  <a:lnTo>
                    <a:pt x="232" y="272"/>
                  </a:lnTo>
                  <a:lnTo>
                    <a:pt x="151" y="313"/>
                  </a:lnTo>
                  <a:lnTo>
                    <a:pt x="123" y="313"/>
                  </a:lnTo>
                  <a:lnTo>
                    <a:pt x="136" y="259"/>
                  </a:lnTo>
                  <a:lnTo>
                    <a:pt x="287" y="177"/>
                  </a:lnTo>
                  <a:lnTo>
                    <a:pt x="383" y="81"/>
                  </a:lnTo>
                  <a:lnTo>
                    <a:pt x="464" y="41"/>
                  </a:lnTo>
                  <a:lnTo>
                    <a:pt x="506" y="0"/>
                  </a:lnTo>
                  <a:lnTo>
                    <a:pt x="519" y="0"/>
                  </a:lnTo>
                  <a:lnTo>
                    <a:pt x="559" y="0"/>
                  </a:lnTo>
                  <a:lnTo>
                    <a:pt x="587" y="0"/>
                  </a:lnTo>
                  <a:lnTo>
                    <a:pt x="627" y="0"/>
                  </a:lnTo>
                  <a:lnTo>
                    <a:pt x="655" y="28"/>
                  </a:lnTo>
                  <a:lnTo>
                    <a:pt x="682" y="54"/>
                  </a:lnTo>
                  <a:lnTo>
                    <a:pt x="682" y="81"/>
                  </a:lnTo>
                  <a:lnTo>
                    <a:pt x="669" y="123"/>
                  </a:lnTo>
                  <a:lnTo>
                    <a:pt x="642" y="164"/>
                  </a:lnTo>
                  <a:lnTo>
                    <a:pt x="600" y="191"/>
                  </a:lnTo>
                  <a:lnTo>
                    <a:pt x="546" y="232"/>
                  </a:lnTo>
                  <a:lnTo>
                    <a:pt x="491" y="272"/>
                  </a:lnTo>
                  <a:lnTo>
                    <a:pt x="396" y="327"/>
                  </a:lnTo>
                  <a:lnTo>
                    <a:pt x="342" y="368"/>
                  </a:lnTo>
                  <a:lnTo>
                    <a:pt x="287" y="395"/>
                  </a:lnTo>
                  <a:lnTo>
                    <a:pt x="246" y="436"/>
                  </a:lnTo>
                  <a:lnTo>
                    <a:pt x="259" y="477"/>
                  </a:lnTo>
                  <a:lnTo>
                    <a:pt x="287" y="640"/>
                  </a:lnTo>
                  <a:lnTo>
                    <a:pt x="300" y="763"/>
                  </a:lnTo>
                  <a:lnTo>
                    <a:pt x="314" y="859"/>
                  </a:lnTo>
                  <a:lnTo>
                    <a:pt x="328" y="955"/>
                  </a:lnTo>
                  <a:lnTo>
                    <a:pt x="328" y="1023"/>
                  </a:lnTo>
                  <a:lnTo>
                    <a:pt x="328" y="1078"/>
                  </a:lnTo>
                  <a:lnTo>
                    <a:pt x="328" y="1118"/>
                  </a:lnTo>
                  <a:lnTo>
                    <a:pt x="314" y="1173"/>
                  </a:lnTo>
                  <a:lnTo>
                    <a:pt x="300" y="1199"/>
                  </a:lnTo>
                  <a:lnTo>
                    <a:pt x="287" y="1199"/>
                  </a:lnTo>
                  <a:lnTo>
                    <a:pt x="246" y="1227"/>
                  </a:lnTo>
                  <a:lnTo>
                    <a:pt x="191" y="1254"/>
                  </a:lnTo>
                  <a:lnTo>
                    <a:pt x="136" y="1254"/>
                  </a:lnTo>
                  <a:lnTo>
                    <a:pt x="41" y="1254"/>
                  </a:lnTo>
                  <a:lnTo>
                    <a:pt x="0" y="1227"/>
                  </a:lnTo>
                </a:path>
              </a:pathLst>
            </a:custGeom>
            <a:noFill/>
            <a:ln w="0">
              <a:solidFill>
                <a:srgbClr val="000000"/>
              </a:solidFill>
              <a:round/>
              <a:headEnd/>
              <a:tailEnd/>
            </a:ln>
          </p:spPr>
          <p:txBody>
            <a:bodyPr/>
            <a:lstStyle/>
            <a:p>
              <a:endParaRPr lang="en-US"/>
            </a:p>
          </p:txBody>
        </p:sp>
        <p:sp>
          <p:nvSpPr>
            <p:cNvPr id="23717" name="Freeform 164"/>
            <p:cNvSpPr>
              <a:spLocks/>
            </p:cNvSpPr>
            <p:nvPr/>
          </p:nvSpPr>
          <p:spPr bwMode="auto">
            <a:xfrm>
              <a:off x="1496" y="2465"/>
              <a:ext cx="891" cy="427"/>
            </a:xfrm>
            <a:custGeom>
              <a:avLst/>
              <a:gdLst>
                <a:gd name="T0" fmla="*/ 0 w 2673"/>
                <a:gd name="T1" fmla="*/ 0 h 1282"/>
                <a:gd name="T2" fmla="*/ 0 w 2673"/>
                <a:gd name="T3" fmla="*/ 0 h 1282"/>
                <a:gd name="T4" fmla="*/ 0 w 2673"/>
                <a:gd name="T5" fmla="*/ 0 h 1282"/>
                <a:gd name="T6" fmla="*/ 0 w 2673"/>
                <a:gd name="T7" fmla="*/ 0 h 1282"/>
                <a:gd name="T8" fmla="*/ 0 w 2673"/>
                <a:gd name="T9" fmla="*/ 0 h 1282"/>
                <a:gd name="T10" fmla="*/ 0 w 2673"/>
                <a:gd name="T11" fmla="*/ 0 h 1282"/>
                <a:gd name="T12" fmla="*/ 0 w 2673"/>
                <a:gd name="T13" fmla="*/ 0 h 1282"/>
                <a:gd name="T14" fmla="*/ 0 w 2673"/>
                <a:gd name="T15" fmla="*/ 0 h 1282"/>
                <a:gd name="T16" fmla="*/ 0 w 2673"/>
                <a:gd name="T17" fmla="*/ 0 h 1282"/>
                <a:gd name="T18" fmla="*/ 0 w 2673"/>
                <a:gd name="T19" fmla="*/ 0 h 1282"/>
                <a:gd name="T20" fmla="*/ 0 w 2673"/>
                <a:gd name="T21" fmla="*/ 0 h 1282"/>
                <a:gd name="T22" fmla="*/ 0 w 2673"/>
                <a:gd name="T23" fmla="*/ 0 h 1282"/>
                <a:gd name="T24" fmla="*/ 0 w 2673"/>
                <a:gd name="T25" fmla="*/ 0 h 1282"/>
                <a:gd name="T26" fmla="*/ 0 w 2673"/>
                <a:gd name="T27" fmla="*/ 0 h 1282"/>
                <a:gd name="T28" fmla="*/ 0 w 2673"/>
                <a:gd name="T29" fmla="*/ 0 h 1282"/>
                <a:gd name="T30" fmla="*/ 0 w 2673"/>
                <a:gd name="T31" fmla="*/ 0 h 1282"/>
                <a:gd name="T32" fmla="*/ 0 w 2673"/>
                <a:gd name="T33" fmla="*/ 0 h 1282"/>
                <a:gd name="T34" fmla="*/ 0 w 2673"/>
                <a:gd name="T35" fmla="*/ 0 h 1282"/>
                <a:gd name="T36" fmla="*/ 0 w 2673"/>
                <a:gd name="T37" fmla="*/ 0 h 1282"/>
                <a:gd name="T38" fmla="*/ 0 w 2673"/>
                <a:gd name="T39" fmla="*/ 0 h 1282"/>
                <a:gd name="T40" fmla="*/ 0 w 2673"/>
                <a:gd name="T41" fmla="*/ 0 h 1282"/>
                <a:gd name="T42" fmla="*/ 0 w 2673"/>
                <a:gd name="T43" fmla="*/ 0 h 1282"/>
                <a:gd name="T44" fmla="*/ 0 w 2673"/>
                <a:gd name="T45" fmla="*/ 0 h 1282"/>
                <a:gd name="T46" fmla="*/ 0 w 2673"/>
                <a:gd name="T47" fmla="*/ 0 h 1282"/>
                <a:gd name="T48" fmla="*/ 0 w 2673"/>
                <a:gd name="T49" fmla="*/ 0 h 1282"/>
                <a:gd name="T50" fmla="*/ 0 w 2673"/>
                <a:gd name="T51" fmla="*/ 0 h 1282"/>
                <a:gd name="T52" fmla="*/ 0 w 2673"/>
                <a:gd name="T53" fmla="*/ 0 h 1282"/>
                <a:gd name="T54" fmla="*/ 0 w 2673"/>
                <a:gd name="T55" fmla="*/ 0 h 1282"/>
                <a:gd name="T56" fmla="*/ 0 w 2673"/>
                <a:gd name="T57" fmla="*/ 0 h 1282"/>
                <a:gd name="T58" fmla="*/ 0 w 2673"/>
                <a:gd name="T59" fmla="*/ 0 h 1282"/>
                <a:gd name="T60" fmla="*/ 0 w 2673"/>
                <a:gd name="T61" fmla="*/ 0 h 1282"/>
                <a:gd name="T62" fmla="*/ 0 w 2673"/>
                <a:gd name="T63" fmla="*/ 0 h 1282"/>
                <a:gd name="T64" fmla="*/ 0 w 2673"/>
                <a:gd name="T65" fmla="*/ 0 h 1282"/>
                <a:gd name="T66" fmla="*/ 0 w 2673"/>
                <a:gd name="T67" fmla="*/ 0 h 1282"/>
                <a:gd name="T68" fmla="*/ 0 w 2673"/>
                <a:gd name="T69" fmla="*/ 0 h 1282"/>
                <a:gd name="T70" fmla="*/ 0 w 2673"/>
                <a:gd name="T71" fmla="*/ 0 h 1282"/>
                <a:gd name="T72" fmla="*/ 0 w 2673"/>
                <a:gd name="T73" fmla="*/ 0 h 1282"/>
                <a:gd name="T74" fmla="*/ 0 w 2673"/>
                <a:gd name="T75" fmla="*/ 0 h 1282"/>
                <a:gd name="T76" fmla="*/ 0 w 2673"/>
                <a:gd name="T77" fmla="*/ 0 h 1282"/>
                <a:gd name="T78" fmla="*/ 0 w 2673"/>
                <a:gd name="T79" fmla="*/ 0 h 1282"/>
                <a:gd name="T80" fmla="*/ 0 w 2673"/>
                <a:gd name="T81" fmla="*/ 0 h 1282"/>
                <a:gd name="T82" fmla="*/ 0 w 2673"/>
                <a:gd name="T83" fmla="*/ 0 h 1282"/>
                <a:gd name="T84" fmla="*/ 0 w 2673"/>
                <a:gd name="T85" fmla="*/ 0 h 1282"/>
                <a:gd name="T86" fmla="*/ 0 w 2673"/>
                <a:gd name="T87" fmla="*/ 0 h 1282"/>
                <a:gd name="T88" fmla="*/ 0 w 2673"/>
                <a:gd name="T89" fmla="*/ 0 h 1282"/>
                <a:gd name="T90" fmla="*/ 0 w 2673"/>
                <a:gd name="T91" fmla="*/ 0 h 1282"/>
                <a:gd name="T92" fmla="*/ 0 w 2673"/>
                <a:gd name="T93" fmla="*/ 0 h 1282"/>
                <a:gd name="T94" fmla="*/ 0 w 2673"/>
                <a:gd name="T95" fmla="*/ 0 h 1282"/>
                <a:gd name="T96" fmla="*/ 0 w 2673"/>
                <a:gd name="T97" fmla="*/ 0 h 1282"/>
                <a:gd name="T98" fmla="*/ 0 w 2673"/>
                <a:gd name="T99" fmla="*/ 0 h 1282"/>
                <a:gd name="T100" fmla="*/ 0 w 2673"/>
                <a:gd name="T101" fmla="*/ 0 h 1282"/>
                <a:gd name="T102" fmla="*/ 0 w 2673"/>
                <a:gd name="T103" fmla="*/ 0 h 1282"/>
                <a:gd name="T104" fmla="*/ 0 w 2673"/>
                <a:gd name="T105" fmla="*/ 0 h 1282"/>
                <a:gd name="T106" fmla="*/ 0 w 2673"/>
                <a:gd name="T107" fmla="*/ 0 h 1282"/>
                <a:gd name="T108" fmla="*/ 0 w 2673"/>
                <a:gd name="T109" fmla="*/ 0 h 1282"/>
                <a:gd name="T110" fmla="*/ 0 w 2673"/>
                <a:gd name="T111" fmla="*/ 0 h 1282"/>
                <a:gd name="T112" fmla="*/ 0 w 2673"/>
                <a:gd name="T113" fmla="*/ 0 h 1282"/>
                <a:gd name="T114" fmla="*/ 0 w 2673"/>
                <a:gd name="T115" fmla="*/ 0 h 1282"/>
                <a:gd name="T116" fmla="*/ 0 w 2673"/>
                <a:gd name="T117" fmla="*/ 0 h 1282"/>
                <a:gd name="T118" fmla="*/ 0 w 2673"/>
                <a:gd name="T119" fmla="*/ 0 h 1282"/>
                <a:gd name="T120" fmla="*/ 0 w 2673"/>
                <a:gd name="T121" fmla="*/ 0 h 1282"/>
                <a:gd name="T122" fmla="*/ 0 w 2673"/>
                <a:gd name="T123" fmla="*/ 0 h 1282"/>
                <a:gd name="T124" fmla="*/ 0 w 2673"/>
                <a:gd name="T125" fmla="*/ 0 h 12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73"/>
                <a:gd name="T190" fmla="*/ 0 h 1282"/>
                <a:gd name="T191" fmla="*/ 2673 w 2673"/>
                <a:gd name="T192" fmla="*/ 1282 h 12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73" h="1282">
                  <a:moveTo>
                    <a:pt x="587" y="1214"/>
                  </a:moveTo>
                  <a:lnTo>
                    <a:pt x="506" y="1241"/>
                  </a:lnTo>
                  <a:lnTo>
                    <a:pt x="423" y="1241"/>
                  </a:lnTo>
                  <a:lnTo>
                    <a:pt x="368" y="1228"/>
                  </a:lnTo>
                  <a:lnTo>
                    <a:pt x="328" y="1214"/>
                  </a:lnTo>
                  <a:lnTo>
                    <a:pt x="315" y="1186"/>
                  </a:lnTo>
                  <a:lnTo>
                    <a:pt x="300" y="1160"/>
                  </a:lnTo>
                  <a:lnTo>
                    <a:pt x="300" y="1105"/>
                  </a:lnTo>
                  <a:lnTo>
                    <a:pt x="300" y="1023"/>
                  </a:lnTo>
                  <a:lnTo>
                    <a:pt x="300" y="833"/>
                  </a:lnTo>
                  <a:lnTo>
                    <a:pt x="300" y="765"/>
                  </a:lnTo>
                  <a:lnTo>
                    <a:pt x="315" y="546"/>
                  </a:lnTo>
                  <a:lnTo>
                    <a:pt x="342" y="437"/>
                  </a:lnTo>
                  <a:lnTo>
                    <a:pt x="328" y="410"/>
                  </a:lnTo>
                  <a:lnTo>
                    <a:pt x="274" y="342"/>
                  </a:lnTo>
                  <a:lnTo>
                    <a:pt x="205" y="259"/>
                  </a:lnTo>
                  <a:lnTo>
                    <a:pt x="151" y="219"/>
                  </a:lnTo>
                  <a:lnTo>
                    <a:pt x="110" y="164"/>
                  </a:lnTo>
                  <a:lnTo>
                    <a:pt x="68" y="136"/>
                  </a:lnTo>
                  <a:lnTo>
                    <a:pt x="55" y="110"/>
                  </a:lnTo>
                  <a:lnTo>
                    <a:pt x="55" y="96"/>
                  </a:lnTo>
                  <a:lnTo>
                    <a:pt x="68" y="55"/>
                  </a:lnTo>
                  <a:lnTo>
                    <a:pt x="96" y="41"/>
                  </a:lnTo>
                  <a:lnTo>
                    <a:pt x="110" y="41"/>
                  </a:lnTo>
                  <a:lnTo>
                    <a:pt x="137" y="55"/>
                  </a:lnTo>
                  <a:lnTo>
                    <a:pt x="164" y="83"/>
                  </a:lnTo>
                  <a:lnTo>
                    <a:pt x="219" y="151"/>
                  </a:lnTo>
                  <a:lnTo>
                    <a:pt x="274" y="219"/>
                  </a:lnTo>
                  <a:lnTo>
                    <a:pt x="328" y="274"/>
                  </a:lnTo>
                  <a:lnTo>
                    <a:pt x="368" y="314"/>
                  </a:lnTo>
                  <a:lnTo>
                    <a:pt x="410" y="342"/>
                  </a:lnTo>
                  <a:lnTo>
                    <a:pt x="438" y="342"/>
                  </a:lnTo>
                  <a:lnTo>
                    <a:pt x="506" y="327"/>
                  </a:lnTo>
                  <a:lnTo>
                    <a:pt x="574" y="314"/>
                  </a:lnTo>
                  <a:lnTo>
                    <a:pt x="887" y="300"/>
                  </a:lnTo>
                  <a:lnTo>
                    <a:pt x="1051" y="274"/>
                  </a:lnTo>
                  <a:lnTo>
                    <a:pt x="1256" y="259"/>
                  </a:lnTo>
                  <a:lnTo>
                    <a:pt x="1324" y="259"/>
                  </a:lnTo>
                  <a:lnTo>
                    <a:pt x="1378" y="259"/>
                  </a:lnTo>
                  <a:lnTo>
                    <a:pt x="1420" y="287"/>
                  </a:lnTo>
                  <a:lnTo>
                    <a:pt x="1446" y="314"/>
                  </a:lnTo>
                  <a:lnTo>
                    <a:pt x="1487" y="382"/>
                  </a:lnTo>
                  <a:lnTo>
                    <a:pt x="1513" y="382"/>
                  </a:lnTo>
                  <a:lnTo>
                    <a:pt x="1623" y="382"/>
                  </a:lnTo>
                  <a:lnTo>
                    <a:pt x="1664" y="382"/>
                  </a:lnTo>
                  <a:lnTo>
                    <a:pt x="1691" y="382"/>
                  </a:lnTo>
                  <a:lnTo>
                    <a:pt x="1704" y="382"/>
                  </a:lnTo>
                  <a:lnTo>
                    <a:pt x="1719" y="368"/>
                  </a:lnTo>
                  <a:lnTo>
                    <a:pt x="1719" y="342"/>
                  </a:lnTo>
                  <a:lnTo>
                    <a:pt x="1719" y="287"/>
                  </a:lnTo>
                  <a:lnTo>
                    <a:pt x="1732" y="274"/>
                  </a:lnTo>
                  <a:lnTo>
                    <a:pt x="1759" y="259"/>
                  </a:lnTo>
                  <a:lnTo>
                    <a:pt x="1910" y="246"/>
                  </a:lnTo>
                  <a:lnTo>
                    <a:pt x="2004" y="232"/>
                  </a:lnTo>
                  <a:lnTo>
                    <a:pt x="2250" y="191"/>
                  </a:lnTo>
                  <a:lnTo>
                    <a:pt x="2359" y="164"/>
                  </a:lnTo>
                  <a:lnTo>
                    <a:pt x="2578" y="164"/>
                  </a:lnTo>
                  <a:lnTo>
                    <a:pt x="2591" y="164"/>
                  </a:lnTo>
                  <a:lnTo>
                    <a:pt x="2646" y="219"/>
                  </a:lnTo>
                  <a:lnTo>
                    <a:pt x="2673" y="287"/>
                  </a:lnTo>
                  <a:lnTo>
                    <a:pt x="2673" y="259"/>
                  </a:lnTo>
                  <a:lnTo>
                    <a:pt x="2673" y="219"/>
                  </a:lnTo>
                  <a:lnTo>
                    <a:pt x="2646" y="191"/>
                  </a:lnTo>
                  <a:lnTo>
                    <a:pt x="2633" y="164"/>
                  </a:lnTo>
                  <a:lnTo>
                    <a:pt x="2591" y="136"/>
                  </a:lnTo>
                  <a:lnTo>
                    <a:pt x="2537" y="136"/>
                  </a:lnTo>
                  <a:lnTo>
                    <a:pt x="2469" y="136"/>
                  </a:lnTo>
                  <a:lnTo>
                    <a:pt x="2373" y="136"/>
                  </a:lnTo>
                  <a:lnTo>
                    <a:pt x="2278" y="151"/>
                  </a:lnTo>
                  <a:lnTo>
                    <a:pt x="2210" y="164"/>
                  </a:lnTo>
                  <a:lnTo>
                    <a:pt x="2100" y="191"/>
                  </a:lnTo>
                  <a:lnTo>
                    <a:pt x="2004" y="204"/>
                  </a:lnTo>
                  <a:lnTo>
                    <a:pt x="1895" y="219"/>
                  </a:lnTo>
                  <a:lnTo>
                    <a:pt x="1827" y="232"/>
                  </a:lnTo>
                  <a:lnTo>
                    <a:pt x="1759" y="232"/>
                  </a:lnTo>
                  <a:lnTo>
                    <a:pt x="1719" y="246"/>
                  </a:lnTo>
                  <a:lnTo>
                    <a:pt x="1691" y="259"/>
                  </a:lnTo>
                  <a:lnTo>
                    <a:pt x="1691" y="314"/>
                  </a:lnTo>
                  <a:lnTo>
                    <a:pt x="1691" y="342"/>
                  </a:lnTo>
                  <a:lnTo>
                    <a:pt x="1568" y="342"/>
                  </a:lnTo>
                  <a:lnTo>
                    <a:pt x="1487" y="342"/>
                  </a:lnTo>
                  <a:lnTo>
                    <a:pt x="1472" y="274"/>
                  </a:lnTo>
                  <a:lnTo>
                    <a:pt x="1433" y="219"/>
                  </a:lnTo>
                  <a:lnTo>
                    <a:pt x="1365" y="219"/>
                  </a:lnTo>
                  <a:lnTo>
                    <a:pt x="1351" y="219"/>
                  </a:lnTo>
                  <a:lnTo>
                    <a:pt x="1078" y="219"/>
                  </a:lnTo>
                  <a:lnTo>
                    <a:pt x="806" y="246"/>
                  </a:lnTo>
                  <a:lnTo>
                    <a:pt x="696" y="259"/>
                  </a:lnTo>
                  <a:lnTo>
                    <a:pt x="628" y="259"/>
                  </a:lnTo>
                  <a:lnTo>
                    <a:pt x="519" y="259"/>
                  </a:lnTo>
                  <a:lnTo>
                    <a:pt x="464" y="287"/>
                  </a:lnTo>
                  <a:lnTo>
                    <a:pt x="423" y="300"/>
                  </a:lnTo>
                  <a:lnTo>
                    <a:pt x="328" y="204"/>
                  </a:lnTo>
                  <a:lnTo>
                    <a:pt x="247" y="110"/>
                  </a:lnTo>
                  <a:lnTo>
                    <a:pt x="192" y="68"/>
                  </a:lnTo>
                  <a:lnTo>
                    <a:pt x="178" y="41"/>
                  </a:lnTo>
                  <a:lnTo>
                    <a:pt x="137" y="0"/>
                  </a:lnTo>
                  <a:lnTo>
                    <a:pt x="96" y="0"/>
                  </a:lnTo>
                  <a:lnTo>
                    <a:pt x="68" y="0"/>
                  </a:lnTo>
                  <a:lnTo>
                    <a:pt x="41" y="28"/>
                  </a:lnTo>
                  <a:lnTo>
                    <a:pt x="15" y="41"/>
                  </a:lnTo>
                  <a:lnTo>
                    <a:pt x="0" y="68"/>
                  </a:lnTo>
                  <a:lnTo>
                    <a:pt x="0" y="123"/>
                  </a:lnTo>
                  <a:lnTo>
                    <a:pt x="28" y="164"/>
                  </a:lnTo>
                  <a:lnTo>
                    <a:pt x="55" y="191"/>
                  </a:lnTo>
                  <a:lnTo>
                    <a:pt x="192" y="314"/>
                  </a:lnTo>
                  <a:lnTo>
                    <a:pt x="219" y="355"/>
                  </a:lnTo>
                  <a:lnTo>
                    <a:pt x="260" y="396"/>
                  </a:lnTo>
                  <a:lnTo>
                    <a:pt x="260" y="410"/>
                  </a:lnTo>
                  <a:lnTo>
                    <a:pt x="287" y="451"/>
                  </a:lnTo>
                  <a:lnTo>
                    <a:pt x="274" y="532"/>
                  </a:lnTo>
                  <a:lnTo>
                    <a:pt x="260" y="655"/>
                  </a:lnTo>
                  <a:lnTo>
                    <a:pt x="260" y="887"/>
                  </a:lnTo>
                  <a:lnTo>
                    <a:pt x="260" y="955"/>
                  </a:lnTo>
                  <a:lnTo>
                    <a:pt x="260" y="1010"/>
                  </a:lnTo>
                  <a:lnTo>
                    <a:pt x="260" y="1078"/>
                  </a:lnTo>
                  <a:lnTo>
                    <a:pt x="260" y="1133"/>
                  </a:lnTo>
                  <a:lnTo>
                    <a:pt x="260" y="1173"/>
                  </a:lnTo>
                  <a:lnTo>
                    <a:pt x="274" y="1214"/>
                  </a:lnTo>
                  <a:lnTo>
                    <a:pt x="300" y="1228"/>
                  </a:lnTo>
                  <a:lnTo>
                    <a:pt x="342" y="1256"/>
                  </a:lnTo>
                  <a:lnTo>
                    <a:pt x="368" y="1282"/>
                  </a:lnTo>
                  <a:lnTo>
                    <a:pt x="464" y="1282"/>
                  </a:lnTo>
                  <a:lnTo>
                    <a:pt x="532" y="1269"/>
                  </a:lnTo>
                  <a:lnTo>
                    <a:pt x="560" y="1256"/>
                  </a:lnTo>
                  <a:lnTo>
                    <a:pt x="587" y="1214"/>
                  </a:lnTo>
                  <a:close/>
                </a:path>
              </a:pathLst>
            </a:custGeom>
            <a:solidFill>
              <a:srgbClr val="0E0D0D"/>
            </a:solidFill>
            <a:ln w="9525">
              <a:noFill/>
              <a:round/>
              <a:headEnd/>
              <a:tailEnd/>
            </a:ln>
          </p:spPr>
          <p:txBody>
            <a:bodyPr/>
            <a:lstStyle/>
            <a:p>
              <a:endParaRPr lang="en-US"/>
            </a:p>
          </p:txBody>
        </p:sp>
        <p:sp>
          <p:nvSpPr>
            <p:cNvPr id="23718" name="Freeform 165"/>
            <p:cNvSpPr>
              <a:spLocks/>
            </p:cNvSpPr>
            <p:nvPr/>
          </p:nvSpPr>
          <p:spPr bwMode="auto">
            <a:xfrm>
              <a:off x="1496" y="2465"/>
              <a:ext cx="891" cy="427"/>
            </a:xfrm>
            <a:custGeom>
              <a:avLst/>
              <a:gdLst>
                <a:gd name="T0" fmla="*/ 0 w 2673"/>
                <a:gd name="T1" fmla="*/ 0 h 1282"/>
                <a:gd name="T2" fmla="*/ 0 w 2673"/>
                <a:gd name="T3" fmla="*/ 0 h 1282"/>
                <a:gd name="T4" fmla="*/ 0 w 2673"/>
                <a:gd name="T5" fmla="*/ 0 h 1282"/>
                <a:gd name="T6" fmla="*/ 0 w 2673"/>
                <a:gd name="T7" fmla="*/ 0 h 1282"/>
                <a:gd name="T8" fmla="*/ 0 w 2673"/>
                <a:gd name="T9" fmla="*/ 0 h 1282"/>
                <a:gd name="T10" fmla="*/ 0 w 2673"/>
                <a:gd name="T11" fmla="*/ 0 h 1282"/>
                <a:gd name="T12" fmla="*/ 0 w 2673"/>
                <a:gd name="T13" fmla="*/ 0 h 1282"/>
                <a:gd name="T14" fmla="*/ 0 w 2673"/>
                <a:gd name="T15" fmla="*/ 0 h 1282"/>
                <a:gd name="T16" fmla="*/ 0 w 2673"/>
                <a:gd name="T17" fmla="*/ 0 h 1282"/>
                <a:gd name="T18" fmla="*/ 0 w 2673"/>
                <a:gd name="T19" fmla="*/ 0 h 1282"/>
                <a:gd name="T20" fmla="*/ 0 w 2673"/>
                <a:gd name="T21" fmla="*/ 0 h 1282"/>
                <a:gd name="T22" fmla="*/ 0 w 2673"/>
                <a:gd name="T23" fmla="*/ 0 h 1282"/>
                <a:gd name="T24" fmla="*/ 0 w 2673"/>
                <a:gd name="T25" fmla="*/ 0 h 1282"/>
                <a:gd name="T26" fmla="*/ 0 w 2673"/>
                <a:gd name="T27" fmla="*/ 0 h 1282"/>
                <a:gd name="T28" fmla="*/ 0 w 2673"/>
                <a:gd name="T29" fmla="*/ 0 h 1282"/>
                <a:gd name="T30" fmla="*/ 0 w 2673"/>
                <a:gd name="T31" fmla="*/ 0 h 1282"/>
                <a:gd name="T32" fmla="*/ 0 w 2673"/>
                <a:gd name="T33" fmla="*/ 0 h 1282"/>
                <a:gd name="T34" fmla="*/ 0 w 2673"/>
                <a:gd name="T35" fmla="*/ 0 h 1282"/>
                <a:gd name="T36" fmla="*/ 0 w 2673"/>
                <a:gd name="T37" fmla="*/ 0 h 1282"/>
                <a:gd name="T38" fmla="*/ 0 w 2673"/>
                <a:gd name="T39" fmla="*/ 0 h 1282"/>
                <a:gd name="T40" fmla="*/ 0 w 2673"/>
                <a:gd name="T41" fmla="*/ 0 h 1282"/>
                <a:gd name="T42" fmla="*/ 0 w 2673"/>
                <a:gd name="T43" fmla="*/ 0 h 1282"/>
                <a:gd name="T44" fmla="*/ 0 w 2673"/>
                <a:gd name="T45" fmla="*/ 0 h 1282"/>
                <a:gd name="T46" fmla="*/ 0 w 2673"/>
                <a:gd name="T47" fmla="*/ 0 h 1282"/>
                <a:gd name="T48" fmla="*/ 0 w 2673"/>
                <a:gd name="T49" fmla="*/ 0 h 1282"/>
                <a:gd name="T50" fmla="*/ 0 w 2673"/>
                <a:gd name="T51" fmla="*/ 0 h 1282"/>
                <a:gd name="T52" fmla="*/ 0 w 2673"/>
                <a:gd name="T53" fmla="*/ 0 h 1282"/>
                <a:gd name="T54" fmla="*/ 0 w 2673"/>
                <a:gd name="T55" fmla="*/ 0 h 1282"/>
                <a:gd name="T56" fmla="*/ 0 w 2673"/>
                <a:gd name="T57" fmla="*/ 0 h 1282"/>
                <a:gd name="T58" fmla="*/ 0 w 2673"/>
                <a:gd name="T59" fmla="*/ 0 h 1282"/>
                <a:gd name="T60" fmla="*/ 0 w 2673"/>
                <a:gd name="T61" fmla="*/ 0 h 1282"/>
                <a:gd name="T62" fmla="*/ 0 w 2673"/>
                <a:gd name="T63" fmla="*/ 0 h 1282"/>
                <a:gd name="T64" fmla="*/ 0 w 2673"/>
                <a:gd name="T65" fmla="*/ 0 h 1282"/>
                <a:gd name="T66" fmla="*/ 0 w 2673"/>
                <a:gd name="T67" fmla="*/ 0 h 1282"/>
                <a:gd name="T68" fmla="*/ 0 w 2673"/>
                <a:gd name="T69" fmla="*/ 0 h 1282"/>
                <a:gd name="T70" fmla="*/ 0 w 2673"/>
                <a:gd name="T71" fmla="*/ 0 h 1282"/>
                <a:gd name="T72" fmla="*/ 0 w 2673"/>
                <a:gd name="T73" fmla="*/ 0 h 1282"/>
                <a:gd name="T74" fmla="*/ 0 w 2673"/>
                <a:gd name="T75" fmla="*/ 0 h 1282"/>
                <a:gd name="T76" fmla="*/ 0 w 2673"/>
                <a:gd name="T77" fmla="*/ 0 h 1282"/>
                <a:gd name="T78" fmla="*/ 0 w 2673"/>
                <a:gd name="T79" fmla="*/ 0 h 1282"/>
                <a:gd name="T80" fmla="*/ 0 w 2673"/>
                <a:gd name="T81" fmla="*/ 0 h 1282"/>
                <a:gd name="T82" fmla="*/ 0 w 2673"/>
                <a:gd name="T83" fmla="*/ 0 h 1282"/>
                <a:gd name="T84" fmla="*/ 0 w 2673"/>
                <a:gd name="T85" fmla="*/ 0 h 1282"/>
                <a:gd name="T86" fmla="*/ 0 w 2673"/>
                <a:gd name="T87" fmla="*/ 0 h 1282"/>
                <a:gd name="T88" fmla="*/ 0 w 2673"/>
                <a:gd name="T89" fmla="*/ 0 h 1282"/>
                <a:gd name="T90" fmla="*/ 0 w 2673"/>
                <a:gd name="T91" fmla="*/ 0 h 1282"/>
                <a:gd name="T92" fmla="*/ 0 w 2673"/>
                <a:gd name="T93" fmla="*/ 0 h 1282"/>
                <a:gd name="T94" fmla="*/ 0 w 2673"/>
                <a:gd name="T95" fmla="*/ 0 h 1282"/>
                <a:gd name="T96" fmla="*/ 0 w 2673"/>
                <a:gd name="T97" fmla="*/ 0 h 1282"/>
                <a:gd name="T98" fmla="*/ 0 w 2673"/>
                <a:gd name="T99" fmla="*/ 0 h 1282"/>
                <a:gd name="T100" fmla="*/ 0 w 2673"/>
                <a:gd name="T101" fmla="*/ 0 h 1282"/>
                <a:gd name="T102" fmla="*/ 0 w 2673"/>
                <a:gd name="T103" fmla="*/ 0 h 1282"/>
                <a:gd name="T104" fmla="*/ 0 w 2673"/>
                <a:gd name="T105" fmla="*/ 0 h 1282"/>
                <a:gd name="T106" fmla="*/ 0 w 2673"/>
                <a:gd name="T107" fmla="*/ 0 h 1282"/>
                <a:gd name="T108" fmla="*/ 0 w 2673"/>
                <a:gd name="T109" fmla="*/ 0 h 1282"/>
                <a:gd name="T110" fmla="*/ 0 w 2673"/>
                <a:gd name="T111" fmla="*/ 0 h 1282"/>
                <a:gd name="T112" fmla="*/ 0 w 2673"/>
                <a:gd name="T113" fmla="*/ 0 h 1282"/>
                <a:gd name="T114" fmla="*/ 0 w 2673"/>
                <a:gd name="T115" fmla="*/ 0 h 1282"/>
                <a:gd name="T116" fmla="*/ 0 w 2673"/>
                <a:gd name="T117" fmla="*/ 0 h 1282"/>
                <a:gd name="T118" fmla="*/ 0 w 2673"/>
                <a:gd name="T119" fmla="*/ 0 h 1282"/>
                <a:gd name="T120" fmla="*/ 0 w 2673"/>
                <a:gd name="T121" fmla="*/ 0 h 1282"/>
                <a:gd name="T122" fmla="*/ 0 w 2673"/>
                <a:gd name="T123" fmla="*/ 0 h 1282"/>
                <a:gd name="T124" fmla="*/ 0 w 2673"/>
                <a:gd name="T125" fmla="*/ 0 h 12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73"/>
                <a:gd name="T190" fmla="*/ 0 h 1282"/>
                <a:gd name="T191" fmla="*/ 2673 w 2673"/>
                <a:gd name="T192" fmla="*/ 1282 h 12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73" h="1282">
                  <a:moveTo>
                    <a:pt x="587" y="1214"/>
                  </a:moveTo>
                  <a:lnTo>
                    <a:pt x="506" y="1241"/>
                  </a:lnTo>
                  <a:lnTo>
                    <a:pt x="423" y="1241"/>
                  </a:lnTo>
                  <a:lnTo>
                    <a:pt x="368" y="1228"/>
                  </a:lnTo>
                  <a:lnTo>
                    <a:pt x="328" y="1214"/>
                  </a:lnTo>
                  <a:lnTo>
                    <a:pt x="315" y="1186"/>
                  </a:lnTo>
                  <a:lnTo>
                    <a:pt x="300" y="1160"/>
                  </a:lnTo>
                  <a:lnTo>
                    <a:pt x="300" y="1105"/>
                  </a:lnTo>
                  <a:lnTo>
                    <a:pt x="300" y="1023"/>
                  </a:lnTo>
                  <a:lnTo>
                    <a:pt x="300" y="833"/>
                  </a:lnTo>
                  <a:lnTo>
                    <a:pt x="300" y="765"/>
                  </a:lnTo>
                  <a:lnTo>
                    <a:pt x="315" y="546"/>
                  </a:lnTo>
                  <a:lnTo>
                    <a:pt x="342" y="437"/>
                  </a:lnTo>
                  <a:lnTo>
                    <a:pt x="328" y="410"/>
                  </a:lnTo>
                  <a:lnTo>
                    <a:pt x="274" y="342"/>
                  </a:lnTo>
                  <a:lnTo>
                    <a:pt x="205" y="259"/>
                  </a:lnTo>
                  <a:lnTo>
                    <a:pt x="151" y="219"/>
                  </a:lnTo>
                  <a:lnTo>
                    <a:pt x="110" y="164"/>
                  </a:lnTo>
                  <a:lnTo>
                    <a:pt x="68" y="136"/>
                  </a:lnTo>
                  <a:lnTo>
                    <a:pt x="55" y="110"/>
                  </a:lnTo>
                  <a:lnTo>
                    <a:pt x="55" y="96"/>
                  </a:lnTo>
                  <a:lnTo>
                    <a:pt x="68" y="55"/>
                  </a:lnTo>
                  <a:lnTo>
                    <a:pt x="96" y="41"/>
                  </a:lnTo>
                  <a:lnTo>
                    <a:pt x="110" y="41"/>
                  </a:lnTo>
                  <a:lnTo>
                    <a:pt x="137" y="55"/>
                  </a:lnTo>
                  <a:lnTo>
                    <a:pt x="164" y="83"/>
                  </a:lnTo>
                  <a:lnTo>
                    <a:pt x="219" y="151"/>
                  </a:lnTo>
                  <a:lnTo>
                    <a:pt x="274" y="219"/>
                  </a:lnTo>
                  <a:lnTo>
                    <a:pt x="328" y="274"/>
                  </a:lnTo>
                  <a:lnTo>
                    <a:pt x="368" y="314"/>
                  </a:lnTo>
                  <a:lnTo>
                    <a:pt x="410" y="342"/>
                  </a:lnTo>
                  <a:lnTo>
                    <a:pt x="438" y="342"/>
                  </a:lnTo>
                  <a:lnTo>
                    <a:pt x="506" y="327"/>
                  </a:lnTo>
                  <a:lnTo>
                    <a:pt x="574" y="314"/>
                  </a:lnTo>
                  <a:lnTo>
                    <a:pt x="887" y="300"/>
                  </a:lnTo>
                  <a:lnTo>
                    <a:pt x="1051" y="274"/>
                  </a:lnTo>
                  <a:lnTo>
                    <a:pt x="1256" y="259"/>
                  </a:lnTo>
                  <a:lnTo>
                    <a:pt x="1324" y="259"/>
                  </a:lnTo>
                  <a:lnTo>
                    <a:pt x="1378" y="259"/>
                  </a:lnTo>
                  <a:lnTo>
                    <a:pt x="1420" y="287"/>
                  </a:lnTo>
                  <a:lnTo>
                    <a:pt x="1446" y="314"/>
                  </a:lnTo>
                  <a:lnTo>
                    <a:pt x="1487" y="382"/>
                  </a:lnTo>
                  <a:lnTo>
                    <a:pt x="1513" y="382"/>
                  </a:lnTo>
                  <a:lnTo>
                    <a:pt x="1623" y="382"/>
                  </a:lnTo>
                  <a:lnTo>
                    <a:pt x="1664" y="382"/>
                  </a:lnTo>
                  <a:lnTo>
                    <a:pt x="1691" y="382"/>
                  </a:lnTo>
                  <a:lnTo>
                    <a:pt x="1704" y="382"/>
                  </a:lnTo>
                  <a:lnTo>
                    <a:pt x="1719" y="368"/>
                  </a:lnTo>
                  <a:lnTo>
                    <a:pt x="1719" y="342"/>
                  </a:lnTo>
                  <a:lnTo>
                    <a:pt x="1719" y="287"/>
                  </a:lnTo>
                  <a:lnTo>
                    <a:pt x="1732" y="274"/>
                  </a:lnTo>
                  <a:lnTo>
                    <a:pt x="1759" y="259"/>
                  </a:lnTo>
                  <a:lnTo>
                    <a:pt x="1910" y="246"/>
                  </a:lnTo>
                  <a:lnTo>
                    <a:pt x="2004" y="232"/>
                  </a:lnTo>
                  <a:lnTo>
                    <a:pt x="2250" y="191"/>
                  </a:lnTo>
                  <a:lnTo>
                    <a:pt x="2359" y="164"/>
                  </a:lnTo>
                  <a:lnTo>
                    <a:pt x="2578" y="164"/>
                  </a:lnTo>
                  <a:lnTo>
                    <a:pt x="2591" y="164"/>
                  </a:lnTo>
                  <a:lnTo>
                    <a:pt x="2646" y="219"/>
                  </a:lnTo>
                  <a:lnTo>
                    <a:pt x="2673" y="287"/>
                  </a:lnTo>
                  <a:lnTo>
                    <a:pt x="2673" y="259"/>
                  </a:lnTo>
                  <a:lnTo>
                    <a:pt x="2673" y="219"/>
                  </a:lnTo>
                  <a:lnTo>
                    <a:pt x="2646" y="191"/>
                  </a:lnTo>
                  <a:lnTo>
                    <a:pt x="2633" y="164"/>
                  </a:lnTo>
                  <a:lnTo>
                    <a:pt x="2591" y="136"/>
                  </a:lnTo>
                  <a:lnTo>
                    <a:pt x="2537" y="136"/>
                  </a:lnTo>
                  <a:lnTo>
                    <a:pt x="2469" y="136"/>
                  </a:lnTo>
                  <a:lnTo>
                    <a:pt x="2373" y="136"/>
                  </a:lnTo>
                  <a:lnTo>
                    <a:pt x="2278" y="151"/>
                  </a:lnTo>
                  <a:lnTo>
                    <a:pt x="2210" y="164"/>
                  </a:lnTo>
                  <a:lnTo>
                    <a:pt x="2100" y="191"/>
                  </a:lnTo>
                  <a:lnTo>
                    <a:pt x="2004" y="204"/>
                  </a:lnTo>
                  <a:lnTo>
                    <a:pt x="1895" y="219"/>
                  </a:lnTo>
                  <a:lnTo>
                    <a:pt x="1827" y="232"/>
                  </a:lnTo>
                  <a:lnTo>
                    <a:pt x="1759" y="232"/>
                  </a:lnTo>
                  <a:lnTo>
                    <a:pt x="1719" y="246"/>
                  </a:lnTo>
                  <a:lnTo>
                    <a:pt x="1691" y="259"/>
                  </a:lnTo>
                  <a:lnTo>
                    <a:pt x="1691" y="314"/>
                  </a:lnTo>
                  <a:lnTo>
                    <a:pt x="1691" y="342"/>
                  </a:lnTo>
                  <a:lnTo>
                    <a:pt x="1568" y="342"/>
                  </a:lnTo>
                  <a:lnTo>
                    <a:pt x="1487" y="342"/>
                  </a:lnTo>
                  <a:lnTo>
                    <a:pt x="1472" y="274"/>
                  </a:lnTo>
                  <a:lnTo>
                    <a:pt x="1433" y="219"/>
                  </a:lnTo>
                  <a:lnTo>
                    <a:pt x="1365" y="219"/>
                  </a:lnTo>
                  <a:lnTo>
                    <a:pt x="1351" y="219"/>
                  </a:lnTo>
                  <a:lnTo>
                    <a:pt x="1078" y="219"/>
                  </a:lnTo>
                  <a:lnTo>
                    <a:pt x="806" y="246"/>
                  </a:lnTo>
                  <a:lnTo>
                    <a:pt x="696" y="259"/>
                  </a:lnTo>
                  <a:lnTo>
                    <a:pt x="628" y="259"/>
                  </a:lnTo>
                  <a:lnTo>
                    <a:pt x="519" y="259"/>
                  </a:lnTo>
                  <a:lnTo>
                    <a:pt x="464" y="287"/>
                  </a:lnTo>
                  <a:lnTo>
                    <a:pt x="423" y="300"/>
                  </a:lnTo>
                  <a:lnTo>
                    <a:pt x="328" y="204"/>
                  </a:lnTo>
                  <a:lnTo>
                    <a:pt x="247" y="110"/>
                  </a:lnTo>
                  <a:lnTo>
                    <a:pt x="192" y="68"/>
                  </a:lnTo>
                  <a:lnTo>
                    <a:pt x="178" y="41"/>
                  </a:lnTo>
                  <a:lnTo>
                    <a:pt x="137" y="0"/>
                  </a:lnTo>
                  <a:lnTo>
                    <a:pt x="96" y="0"/>
                  </a:lnTo>
                  <a:lnTo>
                    <a:pt x="68" y="0"/>
                  </a:lnTo>
                  <a:lnTo>
                    <a:pt x="41" y="28"/>
                  </a:lnTo>
                  <a:lnTo>
                    <a:pt x="15" y="41"/>
                  </a:lnTo>
                  <a:lnTo>
                    <a:pt x="0" y="68"/>
                  </a:lnTo>
                  <a:lnTo>
                    <a:pt x="0" y="123"/>
                  </a:lnTo>
                  <a:lnTo>
                    <a:pt x="28" y="164"/>
                  </a:lnTo>
                  <a:lnTo>
                    <a:pt x="55" y="191"/>
                  </a:lnTo>
                  <a:lnTo>
                    <a:pt x="192" y="314"/>
                  </a:lnTo>
                  <a:lnTo>
                    <a:pt x="219" y="355"/>
                  </a:lnTo>
                  <a:lnTo>
                    <a:pt x="260" y="396"/>
                  </a:lnTo>
                  <a:lnTo>
                    <a:pt x="260" y="410"/>
                  </a:lnTo>
                  <a:lnTo>
                    <a:pt x="287" y="451"/>
                  </a:lnTo>
                  <a:lnTo>
                    <a:pt x="274" y="532"/>
                  </a:lnTo>
                  <a:lnTo>
                    <a:pt x="260" y="655"/>
                  </a:lnTo>
                  <a:lnTo>
                    <a:pt x="260" y="887"/>
                  </a:lnTo>
                  <a:lnTo>
                    <a:pt x="260" y="955"/>
                  </a:lnTo>
                  <a:lnTo>
                    <a:pt x="260" y="1010"/>
                  </a:lnTo>
                  <a:lnTo>
                    <a:pt x="260" y="1078"/>
                  </a:lnTo>
                  <a:lnTo>
                    <a:pt x="260" y="1133"/>
                  </a:lnTo>
                  <a:lnTo>
                    <a:pt x="260" y="1173"/>
                  </a:lnTo>
                  <a:lnTo>
                    <a:pt x="274" y="1214"/>
                  </a:lnTo>
                  <a:lnTo>
                    <a:pt x="300" y="1228"/>
                  </a:lnTo>
                  <a:lnTo>
                    <a:pt x="342" y="1256"/>
                  </a:lnTo>
                  <a:lnTo>
                    <a:pt x="368" y="1282"/>
                  </a:lnTo>
                  <a:lnTo>
                    <a:pt x="464" y="1282"/>
                  </a:lnTo>
                  <a:lnTo>
                    <a:pt x="532" y="1269"/>
                  </a:lnTo>
                  <a:lnTo>
                    <a:pt x="560" y="1256"/>
                  </a:lnTo>
                  <a:lnTo>
                    <a:pt x="587" y="1214"/>
                  </a:lnTo>
                </a:path>
              </a:pathLst>
            </a:custGeom>
            <a:noFill/>
            <a:ln w="0">
              <a:solidFill>
                <a:srgbClr val="000000"/>
              </a:solidFill>
              <a:round/>
              <a:headEnd/>
              <a:tailEnd/>
            </a:ln>
          </p:spPr>
          <p:txBody>
            <a:bodyPr/>
            <a:lstStyle/>
            <a:p>
              <a:endParaRPr lang="en-US"/>
            </a:p>
          </p:txBody>
        </p:sp>
        <p:sp>
          <p:nvSpPr>
            <p:cNvPr id="23719" name="Freeform 166"/>
            <p:cNvSpPr>
              <a:spLocks/>
            </p:cNvSpPr>
            <p:nvPr/>
          </p:nvSpPr>
          <p:spPr bwMode="auto">
            <a:xfrm>
              <a:off x="1496" y="2465"/>
              <a:ext cx="891" cy="427"/>
            </a:xfrm>
            <a:custGeom>
              <a:avLst/>
              <a:gdLst>
                <a:gd name="T0" fmla="*/ 0 w 2673"/>
                <a:gd name="T1" fmla="*/ 0 h 1282"/>
                <a:gd name="T2" fmla="*/ 0 w 2673"/>
                <a:gd name="T3" fmla="*/ 0 h 1282"/>
                <a:gd name="T4" fmla="*/ 0 w 2673"/>
                <a:gd name="T5" fmla="*/ 0 h 1282"/>
                <a:gd name="T6" fmla="*/ 0 w 2673"/>
                <a:gd name="T7" fmla="*/ 0 h 1282"/>
                <a:gd name="T8" fmla="*/ 0 w 2673"/>
                <a:gd name="T9" fmla="*/ 0 h 1282"/>
                <a:gd name="T10" fmla="*/ 0 w 2673"/>
                <a:gd name="T11" fmla="*/ 0 h 1282"/>
                <a:gd name="T12" fmla="*/ 0 w 2673"/>
                <a:gd name="T13" fmla="*/ 0 h 1282"/>
                <a:gd name="T14" fmla="*/ 0 w 2673"/>
                <a:gd name="T15" fmla="*/ 0 h 1282"/>
                <a:gd name="T16" fmla="*/ 0 w 2673"/>
                <a:gd name="T17" fmla="*/ 0 h 1282"/>
                <a:gd name="T18" fmla="*/ 0 w 2673"/>
                <a:gd name="T19" fmla="*/ 0 h 1282"/>
                <a:gd name="T20" fmla="*/ 0 w 2673"/>
                <a:gd name="T21" fmla="*/ 0 h 1282"/>
                <a:gd name="T22" fmla="*/ 0 w 2673"/>
                <a:gd name="T23" fmla="*/ 0 h 1282"/>
                <a:gd name="T24" fmla="*/ 0 w 2673"/>
                <a:gd name="T25" fmla="*/ 0 h 1282"/>
                <a:gd name="T26" fmla="*/ 0 w 2673"/>
                <a:gd name="T27" fmla="*/ 0 h 1282"/>
                <a:gd name="T28" fmla="*/ 0 w 2673"/>
                <a:gd name="T29" fmla="*/ 0 h 1282"/>
                <a:gd name="T30" fmla="*/ 0 w 2673"/>
                <a:gd name="T31" fmla="*/ 0 h 1282"/>
                <a:gd name="T32" fmla="*/ 0 w 2673"/>
                <a:gd name="T33" fmla="*/ 0 h 1282"/>
                <a:gd name="T34" fmla="*/ 0 w 2673"/>
                <a:gd name="T35" fmla="*/ 0 h 1282"/>
                <a:gd name="T36" fmla="*/ 0 w 2673"/>
                <a:gd name="T37" fmla="*/ 0 h 1282"/>
                <a:gd name="T38" fmla="*/ 0 w 2673"/>
                <a:gd name="T39" fmla="*/ 0 h 1282"/>
                <a:gd name="T40" fmla="*/ 0 w 2673"/>
                <a:gd name="T41" fmla="*/ 0 h 1282"/>
                <a:gd name="T42" fmla="*/ 0 w 2673"/>
                <a:gd name="T43" fmla="*/ 0 h 1282"/>
                <a:gd name="T44" fmla="*/ 0 w 2673"/>
                <a:gd name="T45" fmla="*/ 0 h 1282"/>
                <a:gd name="T46" fmla="*/ 0 w 2673"/>
                <a:gd name="T47" fmla="*/ 0 h 1282"/>
                <a:gd name="T48" fmla="*/ 0 w 2673"/>
                <a:gd name="T49" fmla="*/ 0 h 1282"/>
                <a:gd name="T50" fmla="*/ 0 w 2673"/>
                <a:gd name="T51" fmla="*/ 0 h 1282"/>
                <a:gd name="T52" fmla="*/ 0 w 2673"/>
                <a:gd name="T53" fmla="*/ 0 h 1282"/>
                <a:gd name="T54" fmla="*/ 0 w 2673"/>
                <a:gd name="T55" fmla="*/ 0 h 1282"/>
                <a:gd name="T56" fmla="*/ 0 w 2673"/>
                <a:gd name="T57" fmla="*/ 0 h 1282"/>
                <a:gd name="T58" fmla="*/ 0 w 2673"/>
                <a:gd name="T59" fmla="*/ 0 h 1282"/>
                <a:gd name="T60" fmla="*/ 0 w 2673"/>
                <a:gd name="T61" fmla="*/ 0 h 1282"/>
                <a:gd name="T62" fmla="*/ 0 w 2673"/>
                <a:gd name="T63" fmla="*/ 0 h 1282"/>
                <a:gd name="T64" fmla="*/ 0 w 2673"/>
                <a:gd name="T65" fmla="*/ 0 h 1282"/>
                <a:gd name="T66" fmla="*/ 0 w 2673"/>
                <a:gd name="T67" fmla="*/ 0 h 1282"/>
                <a:gd name="T68" fmla="*/ 0 w 2673"/>
                <a:gd name="T69" fmla="*/ 0 h 1282"/>
                <a:gd name="T70" fmla="*/ 0 w 2673"/>
                <a:gd name="T71" fmla="*/ 0 h 1282"/>
                <a:gd name="T72" fmla="*/ 0 w 2673"/>
                <a:gd name="T73" fmla="*/ 0 h 1282"/>
                <a:gd name="T74" fmla="*/ 0 w 2673"/>
                <a:gd name="T75" fmla="*/ 0 h 1282"/>
                <a:gd name="T76" fmla="*/ 0 w 2673"/>
                <a:gd name="T77" fmla="*/ 0 h 1282"/>
                <a:gd name="T78" fmla="*/ 0 w 2673"/>
                <a:gd name="T79" fmla="*/ 0 h 1282"/>
                <a:gd name="T80" fmla="*/ 0 w 2673"/>
                <a:gd name="T81" fmla="*/ 0 h 1282"/>
                <a:gd name="T82" fmla="*/ 0 w 2673"/>
                <a:gd name="T83" fmla="*/ 0 h 1282"/>
                <a:gd name="T84" fmla="*/ 0 w 2673"/>
                <a:gd name="T85" fmla="*/ 0 h 1282"/>
                <a:gd name="T86" fmla="*/ 0 w 2673"/>
                <a:gd name="T87" fmla="*/ 0 h 1282"/>
                <a:gd name="T88" fmla="*/ 0 w 2673"/>
                <a:gd name="T89" fmla="*/ 0 h 1282"/>
                <a:gd name="T90" fmla="*/ 0 w 2673"/>
                <a:gd name="T91" fmla="*/ 0 h 1282"/>
                <a:gd name="T92" fmla="*/ 0 w 2673"/>
                <a:gd name="T93" fmla="*/ 0 h 1282"/>
                <a:gd name="T94" fmla="*/ 0 w 2673"/>
                <a:gd name="T95" fmla="*/ 0 h 1282"/>
                <a:gd name="T96" fmla="*/ 0 w 2673"/>
                <a:gd name="T97" fmla="*/ 0 h 1282"/>
                <a:gd name="T98" fmla="*/ 0 w 2673"/>
                <a:gd name="T99" fmla="*/ 0 h 1282"/>
                <a:gd name="T100" fmla="*/ 0 w 2673"/>
                <a:gd name="T101" fmla="*/ 0 h 1282"/>
                <a:gd name="T102" fmla="*/ 0 w 2673"/>
                <a:gd name="T103" fmla="*/ 0 h 1282"/>
                <a:gd name="T104" fmla="*/ 0 w 2673"/>
                <a:gd name="T105" fmla="*/ 0 h 1282"/>
                <a:gd name="T106" fmla="*/ 0 w 2673"/>
                <a:gd name="T107" fmla="*/ 0 h 1282"/>
                <a:gd name="T108" fmla="*/ 0 w 2673"/>
                <a:gd name="T109" fmla="*/ 0 h 1282"/>
                <a:gd name="T110" fmla="*/ 0 w 2673"/>
                <a:gd name="T111" fmla="*/ 0 h 1282"/>
                <a:gd name="T112" fmla="*/ 0 w 2673"/>
                <a:gd name="T113" fmla="*/ 0 h 1282"/>
                <a:gd name="T114" fmla="*/ 0 w 2673"/>
                <a:gd name="T115" fmla="*/ 0 h 1282"/>
                <a:gd name="T116" fmla="*/ 0 w 2673"/>
                <a:gd name="T117" fmla="*/ 0 h 1282"/>
                <a:gd name="T118" fmla="*/ 0 w 2673"/>
                <a:gd name="T119" fmla="*/ 0 h 1282"/>
                <a:gd name="T120" fmla="*/ 0 w 2673"/>
                <a:gd name="T121" fmla="*/ 0 h 1282"/>
                <a:gd name="T122" fmla="*/ 0 w 2673"/>
                <a:gd name="T123" fmla="*/ 0 h 1282"/>
                <a:gd name="T124" fmla="*/ 0 w 2673"/>
                <a:gd name="T125" fmla="*/ 0 h 128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73"/>
                <a:gd name="T190" fmla="*/ 0 h 1282"/>
                <a:gd name="T191" fmla="*/ 2673 w 2673"/>
                <a:gd name="T192" fmla="*/ 1282 h 128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73" h="1282">
                  <a:moveTo>
                    <a:pt x="587" y="1214"/>
                  </a:moveTo>
                  <a:lnTo>
                    <a:pt x="506" y="1241"/>
                  </a:lnTo>
                  <a:lnTo>
                    <a:pt x="423" y="1241"/>
                  </a:lnTo>
                  <a:lnTo>
                    <a:pt x="368" y="1228"/>
                  </a:lnTo>
                  <a:lnTo>
                    <a:pt x="328" y="1214"/>
                  </a:lnTo>
                  <a:lnTo>
                    <a:pt x="315" y="1186"/>
                  </a:lnTo>
                  <a:lnTo>
                    <a:pt x="300" y="1160"/>
                  </a:lnTo>
                  <a:lnTo>
                    <a:pt x="300" y="1105"/>
                  </a:lnTo>
                  <a:lnTo>
                    <a:pt x="300" y="1023"/>
                  </a:lnTo>
                  <a:lnTo>
                    <a:pt x="300" y="833"/>
                  </a:lnTo>
                  <a:lnTo>
                    <a:pt x="300" y="765"/>
                  </a:lnTo>
                  <a:lnTo>
                    <a:pt x="315" y="546"/>
                  </a:lnTo>
                  <a:lnTo>
                    <a:pt x="342" y="437"/>
                  </a:lnTo>
                  <a:lnTo>
                    <a:pt x="328" y="410"/>
                  </a:lnTo>
                  <a:lnTo>
                    <a:pt x="274" y="342"/>
                  </a:lnTo>
                  <a:lnTo>
                    <a:pt x="205" y="259"/>
                  </a:lnTo>
                  <a:lnTo>
                    <a:pt x="151" y="219"/>
                  </a:lnTo>
                  <a:lnTo>
                    <a:pt x="110" y="164"/>
                  </a:lnTo>
                  <a:lnTo>
                    <a:pt x="68" y="136"/>
                  </a:lnTo>
                  <a:lnTo>
                    <a:pt x="55" y="110"/>
                  </a:lnTo>
                  <a:lnTo>
                    <a:pt x="55" y="96"/>
                  </a:lnTo>
                  <a:lnTo>
                    <a:pt x="68" y="55"/>
                  </a:lnTo>
                  <a:lnTo>
                    <a:pt x="96" y="41"/>
                  </a:lnTo>
                  <a:lnTo>
                    <a:pt x="110" y="41"/>
                  </a:lnTo>
                  <a:lnTo>
                    <a:pt x="137" y="55"/>
                  </a:lnTo>
                  <a:lnTo>
                    <a:pt x="164" y="83"/>
                  </a:lnTo>
                  <a:lnTo>
                    <a:pt x="219" y="151"/>
                  </a:lnTo>
                  <a:lnTo>
                    <a:pt x="274" y="219"/>
                  </a:lnTo>
                  <a:lnTo>
                    <a:pt x="328" y="274"/>
                  </a:lnTo>
                  <a:lnTo>
                    <a:pt x="368" y="314"/>
                  </a:lnTo>
                  <a:lnTo>
                    <a:pt x="410" y="342"/>
                  </a:lnTo>
                  <a:lnTo>
                    <a:pt x="438" y="342"/>
                  </a:lnTo>
                  <a:lnTo>
                    <a:pt x="506" y="327"/>
                  </a:lnTo>
                  <a:lnTo>
                    <a:pt x="574" y="314"/>
                  </a:lnTo>
                  <a:lnTo>
                    <a:pt x="887" y="300"/>
                  </a:lnTo>
                  <a:lnTo>
                    <a:pt x="1051" y="274"/>
                  </a:lnTo>
                  <a:lnTo>
                    <a:pt x="1256" y="259"/>
                  </a:lnTo>
                  <a:lnTo>
                    <a:pt x="1324" y="259"/>
                  </a:lnTo>
                  <a:lnTo>
                    <a:pt x="1378" y="259"/>
                  </a:lnTo>
                  <a:lnTo>
                    <a:pt x="1420" y="287"/>
                  </a:lnTo>
                  <a:lnTo>
                    <a:pt x="1446" y="314"/>
                  </a:lnTo>
                  <a:lnTo>
                    <a:pt x="1487" y="382"/>
                  </a:lnTo>
                  <a:lnTo>
                    <a:pt x="1513" y="382"/>
                  </a:lnTo>
                  <a:lnTo>
                    <a:pt x="1623" y="382"/>
                  </a:lnTo>
                  <a:lnTo>
                    <a:pt x="1664" y="382"/>
                  </a:lnTo>
                  <a:lnTo>
                    <a:pt x="1691" y="382"/>
                  </a:lnTo>
                  <a:lnTo>
                    <a:pt x="1704" y="382"/>
                  </a:lnTo>
                  <a:lnTo>
                    <a:pt x="1719" y="368"/>
                  </a:lnTo>
                  <a:lnTo>
                    <a:pt x="1719" y="342"/>
                  </a:lnTo>
                  <a:lnTo>
                    <a:pt x="1719" y="287"/>
                  </a:lnTo>
                  <a:lnTo>
                    <a:pt x="1732" y="274"/>
                  </a:lnTo>
                  <a:lnTo>
                    <a:pt x="1759" y="259"/>
                  </a:lnTo>
                  <a:lnTo>
                    <a:pt x="1910" y="246"/>
                  </a:lnTo>
                  <a:lnTo>
                    <a:pt x="2004" y="232"/>
                  </a:lnTo>
                  <a:lnTo>
                    <a:pt x="2250" y="191"/>
                  </a:lnTo>
                  <a:lnTo>
                    <a:pt x="2359" y="164"/>
                  </a:lnTo>
                  <a:lnTo>
                    <a:pt x="2578" y="164"/>
                  </a:lnTo>
                  <a:lnTo>
                    <a:pt x="2591" y="164"/>
                  </a:lnTo>
                  <a:lnTo>
                    <a:pt x="2646" y="219"/>
                  </a:lnTo>
                  <a:lnTo>
                    <a:pt x="2673" y="287"/>
                  </a:lnTo>
                  <a:lnTo>
                    <a:pt x="2673" y="259"/>
                  </a:lnTo>
                  <a:lnTo>
                    <a:pt x="2673" y="219"/>
                  </a:lnTo>
                  <a:lnTo>
                    <a:pt x="2646" y="191"/>
                  </a:lnTo>
                  <a:lnTo>
                    <a:pt x="2633" y="164"/>
                  </a:lnTo>
                  <a:lnTo>
                    <a:pt x="2591" y="136"/>
                  </a:lnTo>
                  <a:lnTo>
                    <a:pt x="2537" y="136"/>
                  </a:lnTo>
                  <a:lnTo>
                    <a:pt x="2469" y="136"/>
                  </a:lnTo>
                  <a:lnTo>
                    <a:pt x="2373" y="136"/>
                  </a:lnTo>
                  <a:lnTo>
                    <a:pt x="2278" y="151"/>
                  </a:lnTo>
                  <a:lnTo>
                    <a:pt x="2210" y="164"/>
                  </a:lnTo>
                  <a:lnTo>
                    <a:pt x="2100" y="191"/>
                  </a:lnTo>
                  <a:lnTo>
                    <a:pt x="2004" y="204"/>
                  </a:lnTo>
                  <a:lnTo>
                    <a:pt x="1895" y="219"/>
                  </a:lnTo>
                  <a:lnTo>
                    <a:pt x="1827" y="232"/>
                  </a:lnTo>
                  <a:lnTo>
                    <a:pt x="1759" y="232"/>
                  </a:lnTo>
                  <a:lnTo>
                    <a:pt x="1719" y="246"/>
                  </a:lnTo>
                  <a:lnTo>
                    <a:pt x="1691" y="259"/>
                  </a:lnTo>
                  <a:lnTo>
                    <a:pt x="1691" y="314"/>
                  </a:lnTo>
                  <a:lnTo>
                    <a:pt x="1691" y="342"/>
                  </a:lnTo>
                  <a:lnTo>
                    <a:pt x="1568" y="342"/>
                  </a:lnTo>
                  <a:lnTo>
                    <a:pt x="1487" y="342"/>
                  </a:lnTo>
                  <a:lnTo>
                    <a:pt x="1472" y="274"/>
                  </a:lnTo>
                  <a:lnTo>
                    <a:pt x="1433" y="219"/>
                  </a:lnTo>
                  <a:lnTo>
                    <a:pt x="1365" y="219"/>
                  </a:lnTo>
                  <a:lnTo>
                    <a:pt x="1351" y="219"/>
                  </a:lnTo>
                  <a:lnTo>
                    <a:pt x="1078" y="219"/>
                  </a:lnTo>
                  <a:lnTo>
                    <a:pt x="806" y="246"/>
                  </a:lnTo>
                  <a:lnTo>
                    <a:pt x="696" y="259"/>
                  </a:lnTo>
                  <a:lnTo>
                    <a:pt x="628" y="259"/>
                  </a:lnTo>
                  <a:lnTo>
                    <a:pt x="519" y="259"/>
                  </a:lnTo>
                  <a:lnTo>
                    <a:pt x="464" y="287"/>
                  </a:lnTo>
                  <a:lnTo>
                    <a:pt x="423" y="300"/>
                  </a:lnTo>
                  <a:lnTo>
                    <a:pt x="328" y="204"/>
                  </a:lnTo>
                  <a:lnTo>
                    <a:pt x="247" y="110"/>
                  </a:lnTo>
                  <a:lnTo>
                    <a:pt x="192" y="68"/>
                  </a:lnTo>
                  <a:lnTo>
                    <a:pt x="178" y="41"/>
                  </a:lnTo>
                  <a:lnTo>
                    <a:pt x="137" y="0"/>
                  </a:lnTo>
                  <a:lnTo>
                    <a:pt x="96" y="0"/>
                  </a:lnTo>
                  <a:lnTo>
                    <a:pt x="68" y="0"/>
                  </a:lnTo>
                  <a:lnTo>
                    <a:pt x="41" y="28"/>
                  </a:lnTo>
                  <a:lnTo>
                    <a:pt x="15" y="41"/>
                  </a:lnTo>
                  <a:lnTo>
                    <a:pt x="0" y="68"/>
                  </a:lnTo>
                  <a:lnTo>
                    <a:pt x="0" y="123"/>
                  </a:lnTo>
                  <a:lnTo>
                    <a:pt x="28" y="164"/>
                  </a:lnTo>
                  <a:lnTo>
                    <a:pt x="55" y="191"/>
                  </a:lnTo>
                  <a:lnTo>
                    <a:pt x="192" y="314"/>
                  </a:lnTo>
                  <a:lnTo>
                    <a:pt x="219" y="355"/>
                  </a:lnTo>
                  <a:lnTo>
                    <a:pt x="260" y="396"/>
                  </a:lnTo>
                  <a:lnTo>
                    <a:pt x="260" y="410"/>
                  </a:lnTo>
                  <a:lnTo>
                    <a:pt x="287" y="451"/>
                  </a:lnTo>
                  <a:lnTo>
                    <a:pt x="274" y="532"/>
                  </a:lnTo>
                  <a:lnTo>
                    <a:pt x="260" y="655"/>
                  </a:lnTo>
                  <a:lnTo>
                    <a:pt x="260" y="887"/>
                  </a:lnTo>
                  <a:lnTo>
                    <a:pt x="260" y="955"/>
                  </a:lnTo>
                  <a:lnTo>
                    <a:pt x="260" y="1010"/>
                  </a:lnTo>
                  <a:lnTo>
                    <a:pt x="260" y="1078"/>
                  </a:lnTo>
                  <a:lnTo>
                    <a:pt x="260" y="1133"/>
                  </a:lnTo>
                  <a:lnTo>
                    <a:pt x="260" y="1173"/>
                  </a:lnTo>
                  <a:lnTo>
                    <a:pt x="274" y="1214"/>
                  </a:lnTo>
                  <a:lnTo>
                    <a:pt x="300" y="1228"/>
                  </a:lnTo>
                  <a:lnTo>
                    <a:pt x="342" y="1256"/>
                  </a:lnTo>
                  <a:lnTo>
                    <a:pt x="368" y="1282"/>
                  </a:lnTo>
                  <a:lnTo>
                    <a:pt x="464" y="1282"/>
                  </a:lnTo>
                  <a:lnTo>
                    <a:pt x="532" y="1269"/>
                  </a:lnTo>
                  <a:lnTo>
                    <a:pt x="560" y="1256"/>
                  </a:lnTo>
                  <a:lnTo>
                    <a:pt x="587" y="1214"/>
                  </a:lnTo>
                </a:path>
              </a:pathLst>
            </a:custGeom>
            <a:noFill/>
            <a:ln w="0">
              <a:solidFill>
                <a:srgbClr val="000000"/>
              </a:solidFill>
              <a:round/>
              <a:headEnd/>
              <a:tailEnd/>
            </a:ln>
          </p:spPr>
          <p:txBody>
            <a:bodyPr/>
            <a:lstStyle/>
            <a:p>
              <a:endParaRPr lang="en-US"/>
            </a:p>
          </p:txBody>
        </p:sp>
        <p:sp>
          <p:nvSpPr>
            <p:cNvPr id="23720" name="Freeform 167"/>
            <p:cNvSpPr>
              <a:spLocks/>
            </p:cNvSpPr>
            <p:nvPr/>
          </p:nvSpPr>
          <p:spPr bwMode="auto">
            <a:xfrm>
              <a:off x="1778" y="2479"/>
              <a:ext cx="73" cy="68"/>
            </a:xfrm>
            <a:custGeom>
              <a:avLst/>
              <a:gdLst>
                <a:gd name="T0" fmla="*/ 0 w 219"/>
                <a:gd name="T1" fmla="*/ 0 h 205"/>
                <a:gd name="T2" fmla="*/ 0 w 219"/>
                <a:gd name="T3" fmla="*/ 0 h 205"/>
                <a:gd name="T4" fmla="*/ 0 w 219"/>
                <a:gd name="T5" fmla="*/ 0 h 205"/>
                <a:gd name="T6" fmla="*/ 0 w 219"/>
                <a:gd name="T7" fmla="*/ 0 h 205"/>
                <a:gd name="T8" fmla="*/ 0 w 219"/>
                <a:gd name="T9" fmla="*/ 0 h 205"/>
                <a:gd name="T10" fmla="*/ 0 w 219"/>
                <a:gd name="T11" fmla="*/ 0 h 205"/>
                <a:gd name="T12" fmla="*/ 0 w 219"/>
                <a:gd name="T13" fmla="*/ 0 h 205"/>
                <a:gd name="T14" fmla="*/ 0 w 219"/>
                <a:gd name="T15" fmla="*/ 0 h 205"/>
                <a:gd name="T16" fmla="*/ 0 w 219"/>
                <a:gd name="T17" fmla="*/ 0 h 205"/>
                <a:gd name="T18" fmla="*/ 0 w 219"/>
                <a:gd name="T19" fmla="*/ 0 h 205"/>
                <a:gd name="T20" fmla="*/ 0 w 219"/>
                <a:gd name="T21" fmla="*/ 0 h 205"/>
                <a:gd name="T22" fmla="*/ 0 w 219"/>
                <a:gd name="T23" fmla="*/ 0 h 205"/>
                <a:gd name="T24" fmla="*/ 0 w 219"/>
                <a:gd name="T25" fmla="*/ 0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05"/>
                <a:gd name="T41" fmla="*/ 219 w 219"/>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05">
                  <a:moveTo>
                    <a:pt x="219" y="0"/>
                  </a:moveTo>
                  <a:lnTo>
                    <a:pt x="177" y="27"/>
                  </a:lnTo>
                  <a:lnTo>
                    <a:pt x="151" y="69"/>
                  </a:lnTo>
                  <a:lnTo>
                    <a:pt x="123" y="95"/>
                  </a:lnTo>
                  <a:lnTo>
                    <a:pt x="83" y="163"/>
                  </a:lnTo>
                  <a:lnTo>
                    <a:pt x="68" y="205"/>
                  </a:lnTo>
                  <a:lnTo>
                    <a:pt x="0" y="205"/>
                  </a:lnTo>
                  <a:lnTo>
                    <a:pt x="41" y="137"/>
                  </a:lnTo>
                  <a:lnTo>
                    <a:pt x="83" y="95"/>
                  </a:lnTo>
                  <a:lnTo>
                    <a:pt x="109" y="69"/>
                  </a:lnTo>
                  <a:lnTo>
                    <a:pt x="151" y="27"/>
                  </a:lnTo>
                  <a:lnTo>
                    <a:pt x="192" y="0"/>
                  </a:lnTo>
                  <a:lnTo>
                    <a:pt x="219" y="0"/>
                  </a:lnTo>
                  <a:close/>
                </a:path>
              </a:pathLst>
            </a:custGeom>
            <a:solidFill>
              <a:srgbClr val="0E0D0D"/>
            </a:solidFill>
            <a:ln w="9525">
              <a:noFill/>
              <a:round/>
              <a:headEnd/>
              <a:tailEnd/>
            </a:ln>
          </p:spPr>
          <p:txBody>
            <a:bodyPr/>
            <a:lstStyle/>
            <a:p>
              <a:endParaRPr lang="en-US"/>
            </a:p>
          </p:txBody>
        </p:sp>
        <p:sp>
          <p:nvSpPr>
            <p:cNvPr id="23721" name="Freeform 168"/>
            <p:cNvSpPr>
              <a:spLocks/>
            </p:cNvSpPr>
            <p:nvPr/>
          </p:nvSpPr>
          <p:spPr bwMode="auto">
            <a:xfrm>
              <a:off x="1778" y="2479"/>
              <a:ext cx="73" cy="68"/>
            </a:xfrm>
            <a:custGeom>
              <a:avLst/>
              <a:gdLst>
                <a:gd name="T0" fmla="*/ 0 w 219"/>
                <a:gd name="T1" fmla="*/ 0 h 205"/>
                <a:gd name="T2" fmla="*/ 0 w 219"/>
                <a:gd name="T3" fmla="*/ 0 h 205"/>
                <a:gd name="T4" fmla="*/ 0 w 219"/>
                <a:gd name="T5" fmla="*/ 0 h 205"/>
                <a:gd name="T6" fmla="*/ 0 w 219"/>
                <a:gd name="T7" fmla="*/ 0 h 205"/>
                <a:gd name="T8" fmla="*/ 0 w 219"/>
                <a:gd name="T9" fmla="*/ 0 h 205"/>
                <a:gd name="T10" fmla="*/ 0 w 219"/>
                <a:gd name="T11" fmla="*/ 0 h 205"/>
                <a:gd name="T12" fmla="*/ 0 w 219"/>
                <a:gd name="T13" fmla="*/ 0 h 205"/>
                <a:gd name="T14" fmla="*/ 0 w 219"/>
                <a:gd name="T15" fmla="*/ 0 h 205"/>
                <a:gd name="T16" fmla="*/ 0 w 219"/>
                <a:gd name="T17" fmla="*/ 0 h 205"/>
                <a:gd name="T18" fmla="*/ 0 w 219"/>
                <a:gd name="T19" fmla="*/ 0 h 205"/>
                <a:gd name="T20" fmla="*/ 0 w 219"/>
                <a:gd name="T21" fmla="*/ 0 h 205"/>
                <a:gd name="T22" fmla="*/ 0 w 219"/>
                <a:gd name="T23" fmla="*/ 0 h 205"/>
                <a:gd name="T24" fmla="*/ 0 w 219"/>
                <a:gd name="T25" fmla="*/ 0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05"/>
                <a:gd name="T41" fmla="*/ 219 w 219"/>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05">
                  <a:moveTo>
                    <a:pt x="219" y="0"/>
                  </a:moveTo>
                  <a:lnTo>
                    <a:pt x="177" y="27"/>
                  </a:lnTo>
                  <a:lnTo>
                    <a:pt x="151" y="69"/>
                  </a:lnTo>
                  <a:lnTo>
                    <a:pt x="123" y="95"/>
                  </a:lnTo>
                  <a:lnTo>
                    <a:pt x="83" y="163"/>
                  </a:lnTo>
                  <a:lnTo>
                    <a:pt x="68" y="205"/>
                  </a:lnTo>
                  <a:lnTo>
                    <a:pt x="0" y="205"/>
                  </a:lnTo>
                  <a:lnTo>
                    <a:pt x="41" y="137"/>
                  </a:lnTo>
                  <a:lnTo>
                    <a:pt x="83" y="95"/>
                  </a:lnTo>
                  <a:lnTo>
                    <a:pt x="109" y="69"/>
                  </a:lnTo>
                  <a:lnTo>
                    <a:pt x="151" y="27"/>
                  </a:lnTo>
                  <a:lnTo>
                    <a:pt x="192" y="0"/>
                  </a:lnTo>
                  <a:lnTo>
                    <a:pt x="219" y="0"/>
                  </a:lnTo>
                </a:path>
              </a:pathLst>
            </a:custGeom>
            <a:noFill/>
            <a:ln w="0">
              <a:solidFill>
                <a:srgbClr val="000000"/>
              </a:solidFill>
              <a:round/>
              <a:headEnd/>
              <a:tailEnd/>
            </a:ln>
          </p:spPr>
          <p:txBody>
            <a:bodyPr/>
            <a:lstStyle/>
            <a:p>
              <a:endParaRPr lang="en-US"/>
            </a:p>
          </p:txBody>
        </p:sp>
        <p:sp>
          <p:nvSpPr>
            <p:cNvPr id="23722" name="Freeform 169"/>
            <p:cNvSpPr>
              <a:spLocks/>
            </p:cNvSpPr>
            <p:nvPr/>
          </p:nvSpPr>
          <p:spPr bwMode="auto">
            <a:xfrm>
              <a:off x="1778" y="2479"/>
              <a:ext cx="73" cy="68"/>
            </a:xfrm>
            <a:custGeom>
              <a:avLst/>
              <a:gdLst>
                <a:gd name="T0" fmla="*/ 0 w 219"/>
                <a:gd name="T1" fmla="*/ 0 h 205"/>
                <a:gd name="T2" fmla="*/ 0 w 219"/>
                <a:gd name="T3" fmla="*/ 0 h 205"/>
                <a:gd name="T4" fmla="*/ 0 w 219"/>
                <a:gd name="T5" fmla="*/ 0 h 205"/>
                <a:gd name="T6" fmla="*/ 0 w 219"/>
                <a:gd name="T7" fmla="*/ 0 h 205"/>
                <a:gd name="T8" fmla="*/ 0 w 219"/>
                <a:gd name="T9" fmla="*/ 0 h 205"/>
                <a:gd name="T10" fmla="*/ 0 w 219"/>
                <a:gd name="T11" fmla="*/ 0 h 205"/>
                <a:gd name="T12" fmla="*/ 0 w 219"/>
                <a:gd name="T13" fmla="*/ 0 h 205"/>
                <a:gd name="T14" fmla="*/ 0 w 219"/>
                <a:gd name="T15" fmla="*/ 0 h 205"/>
                <a:gd name="T16" fmla="*/ 0 w 219"/>
                <a:gd name="T17" fmla="*/ 0 h 205"/>
                <a:gd name="T18" fmla="*/ 0 w 219"/>
                <a:gd name="T19" fmla="*/ 0 h 205"/>
                <a:gd name="T20" fmla="*/ 0 w 219"/>
                <a:gd name="T21" fmla="*/ 0 h 205"/>
                <a:gd name="T22" fmla="*/ 0 w 219"/>
                <a:gd name="T23" fmla="*/ 0 h 205"/>
                <a:gd name="T24" fmla="*/ 0 w 219"/>
                <a:gd name="T25" fmla="*/ 0 h 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9"/>
                <a:gd name="T40" fmla="*/ 0 h 205"/>
                <a:gd name="T41" fmla="*/ 219 w 219"/>
                <a:gd name="T42" fmla="*/ 205 h 2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9" h="205">
                  <a:moveTo>
                    <a:pt x="219" y="0"/>
                  </a:moveTo>
                  <a:lnTo>
                    <a:pt x="177" y="27"/>
                  </a:lnTo>
                  <a:lnTo>
                    <a:pt x="151" y="69"/>
                  </a:lnTo>
                  <a:lnTo>
                    <a:pt x="123" y="95"/>
                  </a:lnTo>
                  <a:lnTo>
                    <a:pt x="83" y="163"/>
                  </a:lnTo>
                  <a:lnTo>
                    <a:pt x="68" y="205"/>
                  </a:lnTo>
                  <a:lnTo>
                    <a:pt x="0" y="205"/>
                  </a:lnTo>
                  <a:lnTo>
                    <a:pt x="41" y="137"/>
                  </a:lnTo>
                  <a:lnTo>
                    <a:pt x="83" y="95"/>
                  </a:lnTo>
                  <a:lnTo>
                    <a:pt x="109" y="69"/>
                  </a:lnTo>
                  <a:lnTo>
                    <a:pt x="151" y="27"/>
                  </a:lnTo>
                  <a:lnTo>
                    <a:pt x="192" y="0"/>
                  </a:lnTo>
                  <a:lnTo>
                    <a:pt x="219" y="0"/>
                  </a:lnTo>
                </a:path>
              </a:pathLst>
            </a:custGeom>
            <a:noFill/>
            <a:ln w="0">
              <a:solidFill>
                <a:srgbClr val="000000"/>
              </a:solidFill>
              <a:round/>
              <a:headEnd/>
              <a:tailEnd/>
            </a:ln>
          </p:spPr>
          <p:txBody>
            <a:bodyPr/>
            <a:lstStyle/>
            <a:p>
              <a:endParaRPr lang="en-US"/>
            </a:p>
          </p:txBody>
        </p:sp>
        <p:sp>
          <p:nvSpPr>
            <p:cNvPr id="23723" name="Freeform 170"/>
            <p:cNvSpPr>
              <a:spLocks/>
            </p:cNvSpPr>
            <p:nvPr/>
          </p:nvSpPr>
          <p:spPr bwMode="auto">
            <a:xfrm>
              <a:off x="1960" y="2474"/>
              <a:ext cx="27" cy="82"/>
            </a:xfrm>
            <a:custGeom>
              <a:avLst/>
              <a:gdLst>
                <a:gd name="T0" fmla="*/ 0 w 80"/>
                <a:gd name="T1" fmla="*/ 0 h 246"/>
                <a:gd name="T2" fmla="*/ 0 w 80"/>
                <a:gd name="T3" fmla="*/ 0 h 246"/>
                <a:gd name="T4" fmla="*/ 0 w 80"/>
                <a:gd name="T5" fmla="*/ 0 h 246"/>
                <a:gd name="T6" fmla="*/ 0 w 80"/>
                <a:gd name="T7" fmla="*/ 0 h 246"/>
                <a:gd name="T8" fmla="*/ 0 w 80"/>
                <a:gd name="T9" fmla="*/ 0 h 246"/>
                <a:gd name="T10" fmla="*/ 0 w 80"/>
                <a:gd name="T11" fmla="*/ 0 h 246"/>
                <a:gd name="T12" fmla="*/ 0 w 80"/>
                <a:gd name="T13" fmla="*/ 0 h 246"/>
                <a:gd name="T14" fmla="*/ 0 w 80"/>
                <a:gd name="T15" fmla="*/ 0 h 246"/>
                <a:gd name="T16" fmla="*/ 0 w 80"/>
                <a:gd name="T17" fmla="*/ 0 h 246"/>
                <a:gd name="T18" fmla="*/ 0 w 80"/>
                <a:gd name="T19" fmla="*/ 0 h 246"/>
                <a:gd name="T20" fmla="*/ 0 w 80"/>
                <a:gd name="T21" fmla="*/ 0 h 246"/>
                <a:gd name="T22" fmla="*/ 0 w 80"/>
                <a:gd name="T23" fmla="*/ 0 h 246"/>
                <a:gd name="T24" fmla="*/ 0 w 80"/>
                <a:gd name="T25" fmla="*/ 0 h 246"/>
                <a:gd name="T26" fmla="*/ 0 w 80"/>
                <a:gd name="T27" fmla="*/ 0 h 246"/>
                <a:gd name="T28" fmla="*/ 0 w 80"/>
                <a:gd name="T29" fmla="*/ 0 h 246"/>
                <a:gd name="T30" fmla="*/ 0 w 80"/>
                <a:gd name="T31" fmla="*/ 0 h 246"/>
                <a:gd name="T32" fmla="*/ 0 w 80"/>
                <a:gd name="T33" fmla="*/ 0 h 246"/>
                <a:gd name="T34" fmla="*/ 0 w 80"/>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246"/>
                <a:gd name="T56" fmla="*/ 80 w 80"/>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246">
                  <a:moveTo>
                    <a:pt x="28" y="27"/>
                  </a:moveTo>
                  <a:lnTo>
                    <a:pt x="41" y="68"/>
                  </a:lnTo>
                  <a:lnTo>
                    <a:pt x="41" y="108"/>
                  </a:lnTo>
                  <a:lnTo>
                    <a:pt x="41" y="123"/>
                  </a:lnTo>
                  <a:lnTo>
                    <a:pt x="41" y="150"/>
                  </a:lnTo>
                  <a:lnTo>
                    <a:pt x="28" y="204"/>
                  </a:lnTo>
                  <a:lnTo>
                    <a:pt x="28" y="218"/>
                  </a:lnTo>
                  <a:lnTo>
                    <a:pt x="54" y="246"/>
                  </a:lnTo>
                  <a:lnTo>
                    <a:pt x="67" y="191"/>
                  </a:lnTo>
                  <a:lnTo>
                    <a:pt x="80" y="163"/>
                  </a:lnTo>
                  <a:lnTo>
                    <a:pt x="80" y="123"/>
                  </a:lnTo>
                  <a:lnTo>
                    <a:pt x="80" y="108"/>
                  </a:lnTo>
                  <a:lnTo>
                    <a:pt x="67" y="68"/>
                  </a:lnTo>
                  <a:lnTo>
                    <a:pt x="54" y="40"/>
                  </a:lnTo>
                  <a:lnTo>
                    <a:pt x="28" y="13"/>
                  </a:lnTo>
                  <a:lnTo>
                    <a:pt x="0" y="0"/>
                  </a:lnTo>
                  <a:lnTo>
                    <a:pt x="28" y="27"/>
                  </a:lnTo>
                  <a:close/>
                </a:path>
              </a:pathLst>
            </a:custGeom>
            <a:solidFill>
              <a:srgbClr val="0E0D0D"/>
            </a:solidFill>
            <a:ln w="9525">
              <a:noFill/>
              <a:round/>
              <a:headEnd/>
              <a:tailEnd/>
            </a:ln>
          </p:spPr>
          <p:txBody>
            <a:bodyPr/>
            <a:lstStyle/>
            <a:p>
              <a:endParaRPr lang="en-US"/>
            </a:p>
          </p:txBody>
        </p:sp>
        <p:sp>
          <p:nvSpPr>
            <p:cNvPr id="23724" name="Freeform 171"/>
            <p:cNvSpPr>
              <a:spLocks/>
            </p:cNvSpPr>
            <p:nvPr/>
          </p:nvSpPr>
          <p:spPr bwMode="auto">
            <a:xfrm>
              <a:off x="1960" y="2474"/>
              <a:ext cx="27" cy="82"/>
            </a:xfrm>
            <a:custGeom>
              <a:avLst/>
              <a:gdLst>
                <a:gd name="T0" fmla="*/ 0 w 80"/>
                <a:gd name="T1" fmla="*/ 0 h 246"/>
                <a:gd name="T2" fmla="*/ 0 w 80"/>
                <a:gd name="T3" fmla="*/ 0 h 246"/>
                <a:gd name="T4" fmla="*/ 0 w 80"/>
                <a:gd name="T5" fmla="*/ 0 h 246"/>
                <a:gd name="T6" fmla="*/ 0 w 80"/>
                <a:gd name="T7" fmla="*/ 0 h 246"/>
                <a:gd name="T8" fmla="*/ 0 w 80"/>
                <a:gd name="T9" fmla="*/ 0 h 246"/>
                <a:gd name="T10" fmla="*/ 0 w 80"/>
                <a:gd name="T11" fmla="*/ 0 h 246"/>
                <a:gd name="T12" fmla="*/ 0 w 80"/>
                <a:gd name="T13" fmla="*/ 0 h 246"/>
                <a:gd name="T14" fmla="*/ 0 w 80"/>
                <a:gd name="T15" fmla="*/ 0 h 246"/>
                <a:gd name="T16" fmla="*/ 0 w 80"/>
                <a:gd name="T17" fmla="*/ 0 h 246"/>
                <a:gd name="T18" fmla="*/ 0 w 80"/>
                <a:gd name="T19" fmla="*/ 0 h 246"/>
                <a:gd name="T20" fmla="*/ 0 w 80"/>
                <a:gd name="T21" fmla="*/ 0 h 246"/>
                <a:gd name="T22" fmla="*/ 0 w 80"/>
                <a:gd name="T23" fmla="*/ 0 h 246"/>
                <a:gd name="T24" fmla="*/ 0 w 80"/>
                <a:gd name="T25" fmla="*/ 0 h 246"/>
                <a:gd name="T26" fmla="*/ 0 w 80"/>
                <a:gd name="T27" fmla="*/ 0 h 246"/>
                <a:gd name="T28" fmla="*/ 0 w 80"/>
                <a:gd name="T29" fmla="*/ 0 h 246"/>
                <a:gd name="T30" fmla="*/ 0 w 80"/>
                <a:gd name="T31" fmla="*/ 0 h 246"/>
                <a:gd name="T32" fmla="*/ 0 w 80"/>
                <a:gd name="T33" fmla="*/ 0 h 246"/>
                <a:gd name="T34" fmla="*/ 0 w 80"/>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246"/>
                <a:gd name="T56" fmla="*/ 80 w 80"/>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246">
                  <a:moveTo>
                    <a:pt x="28" y="27"/>
                  </a:moveTo>
                  <a:lnTo>
                    <a:pt x="41" y="68"/>
                  </a:lnTo>
                  <a:lnTo>
                    <a:pt x="41" y="108"/>
                  </a:lnTo>
                  <a:lnTo>
                    <a:pt x="41" y="123"/>
                  </a:lnTo>
                  <a:lnTo>
                    <a:pt x="41" y="150"/>
                  </a:lnTo>
                  <a:lnTo>
                    <a:pt x="28" y="204"/>
                  </a:lnTo>
                  <a:lnTo>
                    <a:pt x="28" y="218"/>
                  </a:lnTo>
                  <a:lnTo>
                    <a:pt x="54" y="246"/>
                  </a:lnTo>
                  <a:lnTo>
                    <a:pt x="67" y="191"/>
                  </a:lnTo>
                  <a:lnTo>
                    <a:pt x="80" y="163"/>
                  </a:lnTo>
                  <a:lnTo>
                    <a:pt x="80" y="123"/>
                  </a:lnTo>
                  <a:lnTo>
                    <a:pt x="80" y="108"/>
                  </a:lnTo>
                  <a:lnTo>
                    <a:pt x="67" y="68"/>
                  </a:lnTo>
                  <a:lnTo>
                    <a:pt x="54" y="40"/>
                  </a:lnTo>
                  <a:lnTo>
                    <a:pt x="28" y="13"/>
                  </a:lnTo>
                  <a:lnTo>
                    <a:pt x="0" y="0"/>
                  </a:lnTo>
                  <a:lnTo>
                    <a:pt x="28" y="27"/>
                  </a:lnTo>
                </a:path>
              </a:pathLst>
            </a:custGeom>
            <a:noFill/>
            <a:ln w="0">
              <a:solidFill>
                <a:srgbClr val="000000"/>
              </a:solidFill>
              <a:round/>
              <a:headEnd/>
              <a:tailEnd/>
            </a:ln>
          </p:spPr>
          <p:txBody>
            <a:bodyPr/>
            <a:lstStyle/>
            <a:p>
              <a:endParaRPr lang="en-US"/>
            </a:p>
          </p:txBody>
        </p:sp>
        <p:sp>
          <p:nvSpPr>
            <p:cNvPr id="23725" name="Freeform 172"/>
            <p:cNvSpPr>
              <a:spLocks/>
            </p:cNvSpPr>
            <p:nvPr/>
          </p:nvSpPr>
          <p:spPr bwMode="auto">
            <a:xfrm>
              <a:off x="1960" y="2474"/>
              <a:ext cx="27" cy="82"/>
            </a:xfrm>
            <a:custGeom>
              <a:avLst/>
              <a:gdLst>
                <a:gd name="T0" fmla="*/ 0 w 80"/>
                <a:gd name="T1" fmla="*/ 0 h 246"/>
                <a:gd name="T2" fmla="*/ 0 w 80"/>
                <a:gd name="T3" fmla="*/ 0 h 246"/>
                <a:gd name="T4" fmla="*/ 0 w 80"/>
                <a:gd name="T5" fmla="*/ 0 h 246"/>
                <a:gd name="T6" fmla="*/ 0 w 80"/>
                <a:gd name="T7" fmla="*/ 0 h 246"/>
                <a:gd name="T8" fmla="*/ 0 w 80"/>
                <a:gd name="T9" fmla="*/ 0 h 246"/>
                <a:gd name="T10" fmla="*/ 0 w 80"/>
                <a:gd name="T11" fmla="*/ 0 h 246"/>
                <a:gd name="T12" fmla="*/ 0 w 80"/>
                <a:gd name="T13" fmla="*/ 0 h 246"/>
                <a:gd name="T14" fmla="*/ 0 w 80"/>
                <a:gd name="T15" fmla="*/ 0 h 246"/>
                <a:gd name="T16" fmla="*/ 0 w 80"/>
                <a:gd name="T17" fmla="*/ 0 h 246"/>
                <a:gd name="T18" fmla="*/ 0 w 80"/>
                <a:gd name="T19" fmla="*/ 0 h 246"/>
                <a:gd name="T20" fmla="*/ 0 w 80"/>
                <a:gd name="T21" fmla="*/ 0 h 246"/>
                <a:gd name="T22" fmla="*/ 0 w 80"/>
                <a:gd name="T23" fmla="*/ 0 h 246"/>
                <a:gd name="T24" fmla="*/ 0 w 80"/>
                <a:gd name="T25" fmla="*/ 0 h 246"/>
                <a:gd name="T26" fmla="*/ 0 w 80"/>
                <a:gd name="T27" fmla="*/ 0 h 246"/>
                <a:gd name="T28" fmla="*/ 0 w 80"/>
                <a:gd name="T29" fmla="*/ 0 h 246"/>
                <a:gd name="T30" fmla="*/ 0 w 80"/>
                <a:gd name="T31" fmla="*/ 0 h 246"/>
                <a:gd name="T32" fmla="*/ 0 w 80"/>
                <a:gd name="T33" fmla="*/ 0 h 246"/>
                <a:gd name="T34" fmla="*/ 0 w 80"/>
                <a:gd name="T35" fmla="*/ 0 h 2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246"/>
                <a:gd name="T56" fmla="*/ 80 w 80"/>
                <a:gd name="T57" fmla="*/ 246 h 2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246">
                  <a:moveTo>
                    <a:pt x="28" y="27"/>
                  </a:moveTo>
                  <a:lnTo>
                    <a:pt x="41" y="68"/>
                  </a:lnTo>
                  <a:lnTo>
                    <a:pt x="41" y="108"/>
                  </a:lnTo>
                  <a:lnTo>
                    <a:pt x="41" y="123"/>
                  </a:lnTo>
                  <a:lnTo>
                    <a:pt x="41" y="150"/>
                  </a:lnTo>
                  <a:lnTo>
                    <a:pt x="28" y="204"/>
                  </a:lnTo>
                  <a:lnTo>
                    <a:pt x="28" y="218"/>
                  </a:lnTo>
                  <a:lnTo>
                    <a:pt x="54" y="246"/>
                  </a:lnTo>
                  <a:lnTo>
                    <a:pt x="67" y="191"/>
                  </a:lnTo>
                  <a:lnTo>
                    <a:pt x="80" y="163"/>
                  </a:lnTo>
                  <a:lnTo>
                    <a:pt x="80" y="123"/>
                  </a:lnTo>
                  <a:lnTo>
                    <a:pt x="80" y="108"/>
                  </a:lnTo>
                  <a:lnTo>
                    <a:pt x="67" y="68"/>
                  </a:lnTo>
                  <a:lnTo>
                    <a:pt x="54" y="40"/>
                  </a:lnTo>
                  <a:lnTo>
                    <a:pt x="28" y="13"/>
                  </a:lnTo>
                  <a:lnTo>
                    <a:pt x="0" y="0"/>
                  </a:lnTo>
                  <a:lnTo>
                    <a:pt x="28" y="27"/>
                  </a:lnTo>
                </a:path>
              </a:pathLst>
            </a:custGeom>
            <a:noFill/>
            <a:ln w="0">
              <a:solidFill>
                <a:srgbClr val="000000"/>
              </a:solidFill>
              <a:round/>
              <a:headEnd/>
              <a:tailEnd/>
            </a:ln>
          </p:spPr>
          <p:txBody>
            <a:bodyPr/>
            <a:lstStyle/>
            <a:p>
              <a:endParaRPr lang="en-US"/>
            </a:p>
          </p:txBody>
        </p:sp>
        <p:sp>
          <p:nvSpPr>
            <p:cNvPr id="23726" name="Freeform 173"/>
            <p:cNvSpPr>
              <a:spLocks/>
            </p:cNvSpPr>
            <p:nvPr/>
          </p:nvSpPr>
          <p:spPr bwMode="auto">
            <a:xfrm>
              <a:off x="2101" y="2461"/>
              <a:ext cx="27" cy="81"/>
            </a:xfrm>
            <a:custGeom>
              <a:avLst/>
              <a:gdLst>
                <a:gd name="T0" fmla="*/ 0 w 81"/>
                <a:gd name="T1" fmla="*/ 0 h 245"/>
                <a:gd name="T2" fmla="*/ 0 w 81"/>
                <a:gd name="T3" fmla="*/ 0 h 245"/>
                <a:gd name="T4" fmla="*/ 0 w 81"/>
                <a:gd name="T5" fmla="*/ 0 h 245"/>
                <a:gd name="T6" fmla="*/ 0 w 81"/>
                <a:gd name="T7" fmla="*/ 0 h 245"/>
                <a:gd name="T8" fmla="*/ 0 w 81"/>
                <a:gd name="T9" fmla="*/ 0 h 245"/>
                <a:gd name="T10" fmla="*/ 0 w 81"/>
                <a:gd name="T11" fmla="*/ 0 h 245"/>
                <a:gd name="T12" fmla="*/ 0 w 81"/>
                <a:gd name="T13" fmla="*/ 0 h 245"/>
                <a:gd name="T14" fmla="*/ 0 w 81"/>
                <a:gd name="T15" fmla="*/ 0 h 245"/>
                <a:gd name="T16" fmla="*/ 0 w 81"/>
                <a:gd name="T17" fmla="*/ 0 h 245"/>
                <a:gd name="T18" fmla="*/ 0 w 81"/>
                <a:gd name="T19" fmla="*/ 0 h 245"/>
                <a:gd name="T20" fmla="*/ 0 w 81"/>
                <a:gd name="T21" fmla="*/ 0 h 245"/>
                <a:gd name="T22" fmla="*/ 0 w 81"/>
                <a:gd name="T23" fmla="*/ 0 h 245"/>
                <a:gd name="T24" fmla="*/ 0 w 81"/>
                <a:gd name="T25" fmla="*/ 0 h 245"/>
                <a:gd name="T26" fmla="*/ 0 w 81"/>
                <a:gd name="T27" fmla="*/ 0 h 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245"/>
                <a:gd name="T44" fmla="*/ 81 w 81"/>
                <a:gd name="T45" fmla="*/ 245 h 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245">
                  <a:moveTo>
                    <a:pt x="26" y="245"/>
                  </a:moveTo>
                  <a:lnTo>
                    <a:pt x="26" y="164"/>
                  </a:lnTo>
                  <a:lnTo>
                    <a:pt x="26" y="123"/>
                  </a:lnTo>
                  <a:lnTo>
                    <a:pt x="54" y="81"/>
                  </a:lnTo>
                  <a:lnTo>
                    <a:pt x="54" y="54"/>
                  </a:lnTo>
                  <a:lnTo>
                    <a:pt x="81" y="0"/>
                  </a:lnTo>
                  <a:lnTo>
                    <a:pt x="54" y="28"/>
                  </a:lnTo>
                  <a:lnTo>
                    <a:pt x="26" y="41"/>
                  </a:lnTo>
                  <a:lnTo>
                    <a:pt x="13" y="81"/>
                  </a:lnTo>
                  <a:lnTo>
                    <a:pt x="0" y="123"/>
                  </a:lnTo>
                  <a:lnTo>
                    <a:pt x="0" y="149"/>
                  </a:lnTo>
                  <a:lnTo>
                    <a:pt x="0" y="177"/>
                  </a:lnTo>
                  <a:lnTo>
                    <a:pt x="0" y="245"/>
                  </a:lnTo>
                  <a:lnTo>
                    <a:pt x="26" y="245"/>
                  </a:lnTo>
                  <a:close/>
                </a:path>
              </a:pathLst>
            </a:custGeom>
            <a:solidFill>
              <a:srgbClr val="0E0D0D"/>
            </a:solidFill>
            <a:ln w="9525">
              <a:noFill/>
              <a:round/>
              <a:headEnd/>
              <a:tailEnd/>
            </a:ln>
          </p:spPr>
          <p:txBody>
            <a:bodyPr/>
            <a:lstStyle/>
            <a:p>
              <a:endParaRPr lang="en-US"/>
            </a:p>
          </p:txBody>
        </p:sp>
        <p:sp>
          <p:nvSpPr>
            <p:cNvPr id="23727" name="Freeform 174"/>
            <p:cNvSpPr>
              <a:spLocks/>
            </p:cNvSpPr>
            <p:nvPr/>
          </p:nvSpPr>
          <p:spPr bwMode="auto">
            <a:xfrm>
              <a:off x="2101" y="2461"/>
              <a:ext cx="27" cy="81"/>
            </a:xfrm>
            <a:custGeom>
              <a:avLst/>
              <a:gdLst>
                <a:gd name="T0" fmla="*/ 0 w 81"/>
                <a:gd name="T1" fmla="*/ 0 h 245"/>
                <a:gd name="T2" fmla="*/ 0 w 81"/>
                <a:gd name="T3" fmla="*/ 0 h 245"/>
                <a:gd name="T4" fmla="*/ 0 w 81"/>
                <a:gd name="T5" fmla="*/ 0 h 245"/>
                <a:gd name="T6" fmla="*/ 0 w 81"/>
                <a:gd name="T7" fmla="*/ 0 h 245"/>
                <a:gd name="T8" fmla="*/ 0 w 81"/>
                <a:gd name="T9" fmla="*/ 0 h 245"/>
                <a:gd name="T10" fmla="*/ 0 w 81"/>
                <a:gd name="T11" fmla="*/ 0 h 245"/>
                <a:gd name="T12" fmla="*/ 0 w 81"/>
                <a:gd name="T13" fmla="*/ 0 h 245"/>
                <a:gd name="T14" fmla="*/ 0 w 81"/>
                <a:gd name="T15" fmla="*/ 0 h 245"/>
                <a:gd name="T16" fmla="*/ 0 w 81"/>
                <a:gd name="T17" fmla="*/ 0 h 245"/>
                <a:gd name="T18" fmla="*/ 0 w 81"/>
                <a:gd name="T19" fmla="*/ 0 h 245"/>
                <a:gd name="T20" fmla="*/ 0 w 81"/>
                <a:gd name="T21" fmla="*/ 0 h 245"/>
                <a:gd name="T22" fmla="*/ 0 w 81"/>
                <a:gd name="T23" fmla="*/ 0 h 245"/>
                <a:gd name="T24" fmla="*/ 0 w 81"/>
                <a:gd name="T25" fmla="*/ 0 h 245"/>
                <a:gd name="T26" fmla="*/ 0 w 81"/>
                <a:gd name="T27" fmla="*/ 0 h 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245"/>
                <a:gd name="T44" fmla="*/ 81 w 81"/>
                <a:gd name="T45" fmla="*/ 245 h 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245">
                  <a:moveTo>
                    <a:pt x="26" y="245"/>
                  </a:moveTo>
                  <a:lnTo>
                    <a:pt x="26" y="164"/>
                  </a:lnTo>
                  <a:lnTo>
                    <a:pt x="26" y="123"/>
                  </a:lnTo>
                  <a:lnTo>
                    <a:pt x="54" y="81"/>
                  </a:lnTo>
                  <a:lnTo>
                    <a:pt x="54" y="54"/>
                  </a:lnTo>
                  <a:lnTo>
                    <a:pt x="81" y="0"/>
                  </a:lnTo>
                  <a:lnTo>
                    <a:pt x="54" y="28"/>
                  </a:lnTo>
                  <a:lnTo>
                    <a:pt x="26" y="41"/>
                  </a:lnTo>
                  <a:lnTo>
                    <a:pt x="13" y="81"/>
                  </a:lnTo>
                  <a:lnTo>
                    <a:pt x="0" y="123"/>
                  </a:lnTo>
                  <a:lnTo>
                    <a:pt x="0" y="149"/>
                  </a:lnTo>
                  <a:lnTo>
                    <a:pt x="0" y="177"/>
                  </a:lnTo>
                  <a:lnTo>
                    <a:pt x="0" y="245"/>
                  </a:lnTo>
                  <a:lnTo>
                    <a:pt x="26" y="245"/>
                  </a:lnTo>
                </a:path>
              </a:pathLst>
            </a:custGeom>
            <a:noFill/>
            <a:ln w="0">
              <a:solidFill>
                <a:srgbClr val="000000"/>
              </a:solidFill>
              <a:round/>
              <a:headEnd/>
              <a:tailEnd/>
            </a:ln>
          </p:spPr>
          <p:txBody>
            <a:bodyPr/>
            <a:lstStyle/>
            <a:p>
              <a:endParaRPr lang="en-US"/>
            </a:p>
          </p:txBody>
        </p:sp>
        <p:sp>
          <p:nvSpPr>
            <p:cNvPr id="23728" name="Freeform 175"/>
            <p:cNvSpPr>
              <a:spLocks/>
            </p:cNvSpPr>
            <p:nvPr/>
          </p:nvSpPr>
          <p:spPr bwMode="auto">
            <a:xfrm>
              <a:off x="2101" y="2461"/>
              <a:ext cx="27" cy="81"/>
            </a:xfrm>
            <a:custGeom>
              <a:avLst/>
              <a:gdLst>
                <a:gd name="T0" fmla="*/ 0 w 81"/>
                <a:gd name="T1" fmla="*/ 0 h 245"/>
                <a:gd name="T2" fmla="*/ 0 w 81"/>
                <a:gd name="T3" fmla="*/ 0 h 245"/>
                <a:gd name="T4" fmla="*/ 0 w 81"/>
                <a:gd name="T5" fmla="*/ 0 h 245"/>
                <a:gd name="T6" fmla="*/ 0 w 81"/>
                <a:gd name="T7" fmla="*/ 0 h 245"/>
                <a:gd name="T8" fmla="*/ 0 w 81"/>
                <a:gd name="T9" fmla="*/ 0 h 245"/>
                <a:gd name="T10" fmla="*/ 0 w 81"/>
                <a:gd name="T11" fmla="*/ 0 h 245"/>
                <a:gd name="T12" fmla="*/ 0 w 81"/>
                <a:gd name="T13" fmla="*/ 0 h 245"/>
                <a:gd name="T14" fmla="*/ 0 w 81"/>
                <a:gd name="T15" fmla="*/ 0 h 245"/>
                <a:gd name="T16" fmla="*/ 0 w 81"/>
                <a:gd name="T17" fmla="*/ 0 h 245"/>
                <a:gd name="T18" fmla="*/ 0 w 81"/>
                <a:gd name="T19" fmla="*/ 0 h 245"/>
                <a:gd name="T20" fmla="*/ 0 w 81"/>
                <a:gd name="T21" fmla="*/ 0 h 245"/>
                <a:gd name="T22" fmla="*/ 0 w 81"/>
                <a:gd name="T23" fmla="*/ 0 h 245"/>
                <a:gd name="T24" fmla="*/ 0 w 81"/>
                <a:gd name="T25" fmla="*/ 0 h 245"/>
                <a:gd name="T26" fmla="*/ 0 w 81"/>
                <a:gd name="T27" fmla="*/ 0 h 24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245"/>
                <a:gd name="T44" fmla="*/ 81 w 81"/>
                <a:gd name="T45" fmla="*/ 245 h 24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245">
                  <a:moveTo>
                    <a:pt x="26" y="245"/>
                  </a:moveTo>
                  <a:lnTo>
                    <a:pt x="26" y="164"/>
                  </a:lnTo>
                  <a:lnTo>
                    <a:pt x="26" y="123"/>
                  </a:lnTo>
                  <a:lnTo>
                    <a:pt x="54" y="81"/>
                  </a:lnTo>
                  <a:lnTo>
                    <a:pt x="54" y="54"/>
                  </a:lnTo>
                  <a:lnTo>
                    <a:pt x="81" y="0"/>
                  </a:lnTo>
                  <a:lnTo>
                    <a:pt x="54" y="28"/>
                  </a:lnTo>
                  <a:lnTo>
                    <a:pt x="26" y="41"/>
                  </a:lnTo>
                  <a:lnTo>
                    <a:pt x="13" y="81"/>
                  </a:lnTo>
                  <a:lnTo>
                    <a:pt x="0" y="123"/>
                  </a:lnTo>
                  <a:lnTo>
                    <a:pt x="0" y="149"/>
                  </a:lnTo>
                  <a:lnTo>
                    <a:pt x="0" y="177"/>
                  </a:lnTo>
                  <a:lnTo>
                    <a:pt x="0" y="245"/>
                  </a:lnTo>
                  <a:lnTo>
                    <a:pt x="26" y="245"/>
                  </a:lnTo>
                </a:path>
              </a:pathLst>
            </a:custGeom>
            <a:noFill/>
            <a:ln w="0">
              <a:solidFill>
                <a:srgbClr val="000000"/>
              </a:solidFill>
              <a:round/>
              <a:headEnd/>
              <a:tailEnd/>
            </a:ln>
          </p:spPr>
          <p:txBody>
            <a:bodyPr/>
            <a:lstStyle/>
            <a:p>
              <a:endParaRPr lang="en-US"/>
            </a:p>
          </p:txBody>
        </p:sp>
        <p:sp>
          <p:nvSpPr>
            <p:cNvPr id="23729" name="Freeform 176"/>
            <p:cNvSpPr>
              <a:spLocks/>
            </p:cNvSpPr>
            <p:nvPr/>
          </p:nvSpPr>
          <p:spPr bwMode="auto">
            <a:xfrm>
              <a:off x="2214" y="2456"/>
              <a:ext cx="50" cy="64"/>
            </a:xfrm>
            <a:custGeom>
              <a:avLst/>
              <a:gdLst>
                <a:gd name="T0" fmla="*/ 0 w 150"/>
                <a:gd name="T1" fmla="*/ 0 h 191"/>
                <a:gd name="T2" fmla="*/ 0 w 150"/>
                <a:gd name="T3" fmla="*/ 0 h 191"/>
                <a:gd name="T4" fmla="*/ 0 w 150"/>
                <a:gd name="T5" fmla="*/ 0 h 191"/>
                <a:gd name="T6" fmla="*/ 0 w 150"/>
                <a:gd name="T7" fmla="*/ 0 h 191"/>
                <a:gd name="T8" fmla="*/ 0 w 150"/>
                <a:gd name="T9" fmla="*/ 0 h 191"/>
                <a:gd name="T10" fmla="*/ 0 w 150"/>
                <a:gd name="T11" fmla="*/ 0 h 191"/>
                <a:gd name="T12" fmla="*/ 0 w 150"/>
                <a:gd name="T13" fmla="*/ 0 h 191"/>
                <a:gd name="T14" fmla="*/ 0 w 150"/>
                <a:gd name="T15" fmla="*/ 0 h 191"/>
                <a:gd name="T16" fmla="*/ 0 w 150"/>
                <a:gd name="T17" fmla="*/ 0 h 191"/>
                <a:gd name="T18" fmla="*/ 0 w 150"/>
                <a:gd name="T19" fmla="*/ 0 h 191"/>
                <a:gd name="T20" fmla="*/ 0 w 150"/>
                <a:gd name="T21" fmla="*/ 0 h 191"/>
                <a:gd name="T22" fmla="*/ 0 w 150"/>
                <a:gd name="T23" fmla="*/ 0 h 191"/>
                <a:gd name="T24" fmla="*/ 0 w 150"/>
                <a:gd name="T25" fmla="*/ 0 h 191"/>
                <a:gd name="T26" fmla="*/ 0 w 150"/>
                <a:gd name="T27" fmla="*/ 0 h 191"/>
                <a:gd name="T28" fmla="*/ 0 w 150"/>
                <a:gd name="T29" fmla="*/ 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91"/>
                <a:gd name="T47" fmla="*/ 150 w 150"/>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91">
                  <a:moveTo>
                    <a:pt x="13" y="0"/>
                  </a:moveTo>
                  <a:lnTo>
                    <a:pt x="0" y="0"/>
                  </a:lnTo>
                  <a:lnTo>
                    <a:pt x="27" y="27"/>
                  </a:lnTo>
                  <a:lnTo>
                    <a:pt x="40" y="55"/>
                  </a:lnTo>
                  <a:lnTo>
                    <a:pt x="68" y="82"/>
                  </a:lnTo>
                  <a:lnTo>
                    <a:pt x="82" y="110"/>
                  </a:lnTo>
                  <a:lnTo>
                    <a:pt x="95" y="150"/>
                  </a:lnTo>
                  <a:lnTo>
                    <a:pt x="95" y="191"/>
                  </a:lnTo>
                  <a:lnTo>
                    <a:pt x="108" y="178"/>
                  </a:lnTo>
                  <a:lnTo>
                    <a:pt x="150" y="178"/>
                  </a:lnTo>
                  <a:lnTo>
                    <a:pt x="136" y="123"/>
                  </a:lnTo>
                  <a:lnTo>
                    <a:pt x="108" y="82"/>
                  </a:lnTo>
                  <a:lnTo>
                    <a:pt x="82" y="55"/>
                  </a:lnTo>
                  <a:lnTo>
                    <a:pt x="40" y="27"/>
                  </a:lnTo>
                  <a:lnTo>
                    <a:pt x="13" y="0"/>
                  </a:lnTo>
                  <a:close/>
                </a:path>
              </a:pathLst>
            </a:custGeom>
            <a:solidFill>
              <a:srgbClr val="0E0D0D"/>
            </a:solidFill>
            <a:ln w="9525">
              <a:noFill/>
              <a:round/>
              <a:headEnd/>
              <a:tailEnd/>
            </a:ln>
          </p:spPr>
          <p:txBody>
            <a:bodyPr/>
            <a:lstStyle/>
            <a:p>
              <a:endParaRPr lang="en-US"/>
            </a:p>
          </p:txBody>
        </p:sp>
        <p:sp>
          <p:nvSpPr>
            <p:cNvPr id="23730" name="Freeform 177"/>
            <p:cNvSpPr>
              <a:spLocks/>
            </p:cNvSpPr>
            <p:nvPr/>
          </p:nvSpPr>
          <p:spPr bwMode="auto">
            <a:xfrm>
              <a:off x="2214" y="2456"/>
              <a:ext cx="50" cy="64"/>
            </a:xfrm>
            <a:custGeom>
              <a:avLst/>
              <a:gdLst>
                <a:gd name="T0" fmla="*/ 0 w 150"/>
                <a:gd name="T1" fmla="*/ 0 h 191"/>
                <a:gd name="T2" fmla="*/ 0 w 150"/>
                <a:gd name="T3" fmla="*/ 0 h 191"/>
                <a:gd name="T4" fmla="*/ 0 w 150"/>
                <a:gd name="T5" fmla="*/ 0 h 191"/>
                <a:gd name="T6" fmla="*/ 0 w 150"/>
                <a:gd name="T7" fmla="*/ 0 h 191"/>
                <a:gd name="T8" fmla="*/ 0 w 150"/>
                <a:gd name="T9" fmla="*/ 0 h 191"/>
                <a:gd name="T10" fmla="*/ 0 w 150"/>
                <a:gd name="T11" fmla="*/ 0 h 191"/>
                <a:gd name="T12" fmla="*/ 0 w 150"/>
                <a:gd name="T13" fmla="*/ 0 h 191"/>
                <a:gd name="T14" fmla="*/ 0 w 150"/>
                <a:gd name="T15" fmla="*/ 0 h 191"/>
                <a:gd name="T16" fmla="*/ 0 w 150"/>
                <a:gd name="T17" fmla="*/ 0 h 191"/>
                <a:gd name="T18" fmla="*/ 0 w 150"/>
                <a:gd name="T19" fmla="*/ 0 h 191"/>
                <a:gd name="T20" fmla="*/ 0 w 150"/>
                <a:gd name="T21" fmla="*/ 0 h 191"/>
                <a:gd name="T22" fmla="*/ 0 w 150"/>
                <a:gd name="T23" fmla="*/ 0 h 191"/>
                <a:gd name="T24" fmla="*/ 0 w 150"/>
                <a:gd name="T25" fmla="*/ 0 h 191"/>
                <a:gd name="T26" fmla="*/ 0 w 150"/>
                <a:gd name="T27" fmla="*/ 0 h 191"/>
                <a:gd name="T28" fmla="*/ 0 w 150"/>
                <a:gd name="T29" fmla="*/ 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91"/>
                <a:gd name="T47" fmla="*/ 150 w 150"/>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91">
                  <a:moveTo>
                    <a:pt x="13" y="0"/>
                  </a:moveTo>
                  <a:lnTo>
                    <a:pt x="0" y="0"/>
                  </a:lnTo>
                  <a:lnTo>
                    <a:pt x="27" y="27"/>
                  </a:lnTo>
                  <a:lnTo>
                    <a:pt x="40" y="55"/>
                  </a:lnTo>
                  <a:lnTo>
                    <a:pt x="68" y="82"/>
                  </a:lnTo>
                  <a:lnTo>
                    <a:pt x="82" y="110"/>
                  </a:lnTo>
                  <a:lnTo>
                    <a:pt x="95" y="150"/>
                  </a:lnTo>
                  <a:lnTo>
                    <a:pt x="95" y="191"/>
                  </a:lnTo>
                  <a:lnTo>
                    <a:pt x="108" y="178"/>
                  </a:lnTo>
                  <a:lnTo>
                    <a:pt x="150" y="178"/>
                  </a:lnTo>
                  <a:lnTo>
                    <a:pt x="136" y="123"/>
                  </a:lnTo>
                  <a:lnTo>
                    <a:pt x="108" y="82"/>
                  </a:lnTo>
                  <a:lnTo>
                    <a:pt x="82" y="55"/>
                  </a:lnTo>
                  <a:lnTo>
                    <a:pt x="40" y="27"/>
                  </a:lnTo>
                  <a:lnTo>
                    <a:pt x="13" y="0"/>
                  </a:lnTo>
                </a:path>
              </a:pathLst>
            </a:custGeom>
            <a:noFill/>
            <a:ln w="0">
              <a:solidFill>
                <a:srgbClr val="000000"/>
              </a:solidFill>
              <a:round/>
              <a:headEnd/>
              <a:tailEnd/>
            </a:ln>
          </p:spPr>
          <p:txBody>
            <a:bodyPr/>
            <a:lstStyle/>
            <a:p>
              <a:endParaRPr lang="en-US"/>
            </a:p>
          </p:txBody>
        </p:sp>
        <p:sp>
          <p:nvSpPr>
            <p:cNvPr id="23731" name="Freeform 178"/>
            <p:cNvSpPr>
              <a:spLocks/>
            </p:cNvSpPr>
            <p:nvPr/>
          </p:nvSpPr>
          <p:spPr bwMode="auto">
            <a:xfrm>
              <a:off x="2214" y="2456"/>
              <a:ext cx="50" cy="64"/>
            </a:xfrm>
            <a:custGeom>
              <a:avLst/>
              <a:gdLst>
                <a:gd name="T0" fmla="*/ 0 w 150"/>
                <a:gd name="T1" fmla="*/ 0 h 191"/>
                <a:gd name="T2" fmla="*/ 0 w 150"/>
                <a:gd name="T3" fmla="*/ 0 h 191"/>
                <a:gd name="T4" fmla="*/ 0 w 150"/>
                <a:gd name="T5" fmla="*/ 0 h 191"/>
                <a:gd name="T6" fmla="*/ 0 w 150"/>
                <a:gd name="T7" fmla="*/ 0 h 191"/>
                <a:gd name="T8" fmla="*/ 0 w 150"/>
                <a:gd name="T9" fmla="*/ 0 h 191"/>
                <a:gd name="T10" fmla="*/ 0 w 150"/>
                <a:gd name="T11" fmla="*/ 0 h 191"/>
                <a:gd name="T12" fmla="*/ 0 w 150"/>
                <a:gd name="T13" fmla="*/ 0 h 191"/>
                <a:gd name="T14" fmla="*/ 0 w 150"/>
                <a:gd name="T15" fmla="*/ 0 h 191"/>
                <a:gd name="T16" fmla="*/ 0 w 150"/>
                <a:gd name="T17" fmla="*/ 0 h 191"/>
                <a:gd name="T18" fmla="*/ 0 w 150"/>
                <a:gd name="T19" fmla="*/ 0 h 191"/>
                <a:gd name="T20" fmla="*/ 0 w 150"/>
                <a:gd name="T21" fmla="*/ 0 h 191"/>
                <a:gd name="T22" fmla="*/ 0 w 150"/>
                <a:gd name="T23" fmla="*/ 0 h 191"/>
                <a:gd name="T24" fmla="*/ 0 w 150"/>
                <a:gd name="T25" fmla="*/ 0 h 191"/>
                <a:gd name="T26" fmla="*/ 0 w 150"/>
                <a:gd name="T27" fmla="*/ 0 h 191"/>
                <a:gd name="T28" fmla="*/ 0 w 150"/>
                <a:gd name="T29" fmla="*/ 0 h 19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0"/>
                <a:gd name="T46" fmla="*/ 0 h 191"/>
                <a:gd name="T47" fmla="*/ 150 w 150"/>
                <a:gd name="T48" fmla="*/ 191 h 19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0" h="191">
                  <a:moveTo>
                    <a:pt x="13" y="0"/>
                  </a:moveTo>
                  <a:lnTo>
                    <a:pt x="0" y="0"/>
                  </a:lnTo>
                  <a:lnTo>
                    <a:pt x="27" y="27"/>
                  </a:lnTo>
                  <a:lnTo>
                    <a:pt x="40" y="55"/>
                  </a:lnTo>
                  <a:lnTo>
                    <a:pt x="68" y="82"/>
                  </a:lnTo>
                  <a:lnTo>
                    <a:pt x="82" y="110"/>
                  </a:lnTo>
                  <a:lnTo>
                    <a:pt x="95" y="150"/>
                  </a:lnTo>
                  <a:lnTo>
                    <a:pt x="95" y="191"/>
                  </a:lnTo>
                  <a:lnTo>
                    <a:pt x="108" y="178"/>
                  </a:lnTo>
                  <a:lnTo>
                    <a:pt x="150" y="178"/>
                  </a:lnTo>
                  <a:lnTo>
                    <a:pt x="136" y="123"/>
                  </a:lnTo>
                  <a:lnTo>
                    <a:pt x="108" y="82"/>
                  </a:lnTo>
                  <a:lnTo>
                    <a:pt x="82" y="55"/>
                  </a:lnTo>
                  <a:lnTo>
                    <a:pt x="40" y="27"/>
                  </a:lnTo>
                  <a:lnTo>
                    <a:pt x="13" y="0"/>
                  </a:lnTo>
                </a:path>
              </a:pathLst>
            </a:custGeom>
            <a:noFill/>
            <a:ln w="0">
              <a:solidFill>
                <a:srgbClr val="000000"/>
              </a:solidFill>
              <a:round/>
              <a:headEnd/>
              <a:tailEnd/>
            </a:ln>
          </p:spPr>
          <p:txBody>
            <a:bodyPr/>
            <a:lstStyle/>
            <a:p>
              <a:endParaRPr lang="en-US"/>
            </a:p>
          </p:txBody>
        </p:sp>
        <p:sp>
          <p:nvSpPr>
            <p:cNvPr id="23732" name="Freeform 179"/>
            <p:cNvSpPr>
              <a:spLocks/>
            </p:cNvSpPr>
            <p:nvPr/>
          </p:nvSpPr>
          <p:spPr bwMode="auto">
            <a:xfrm>
              <a:off x="1687" y="2592"/>
              <a:ext cx="73" cy="173"/>
            </a:xfrm>
            <a:custGeom>
              <a:avLst/>
              <a:gdLst>
                <a:gd name="T0" fmla="*/ 0 w 217"/>
                <a:gd name="T1" fmla="*/ 0 h 519"/>
                <a:gd name="T2" fmla="*/ 0 w 217"/>
                <a:gd name="T3" fmla="*/ 0 h 519"/>
                <a:gd name="T4" fmla="*/ 0 w 217"/>
                <a:gd name="T5" fmla="*/ 0 h 519"/>
                <a:gd name="T6" fmla="*/ 0 w 217"/>
                <a:gd name="T7" fmla="*/ 0 h 519"/>
                <a:gd name="T8" fmla="*/ 0 w 217"/>
                <a:gd name="T9" fmla="*/ 0 h 519"/>
                <a:gd name="T10" fmla="*/ 0 w 217"/>
                <a:gd name="T11" fmla="*/ 0 h 519"/>
                <a:gd name="T12" fmla="*/ 0 w 217"/>
                <a:gd name="T13" fmla="*/ 0 h 519"/>
                <a:gd name="T14" fmla="*/ 0 w 217"/>
                <a:gd name="T15" fmla="*/ 0 h 519"/>
                <a:gd name="T16" fmla="*/ 0 w 217"/>
                <a:gd name="T17" fmla="*/ 0 h 519"/>
                <a:gd name="T18" fmla="*/ 0 w 217"/>
                <a:gd name="T19" fmla="*/ 0 h 519"/>
                <a:gd name="T20" fmla="*/ 0 w 217"/>
                <a:gd name="T21" fmla="*/ 0 h 519"/>
                <a:gd name="T22" fmla="*/ 0 w 217"/>
                <a:gd name="T23" fmla="*/ 0 h 519"/>
                <a:gd name="T24" fmla="*/ 0 w 217"/>
                <a:gd name="T25" fmla="*/ 0 h 519"/>
                <a:gd name="T26" fmla="*/ 0 w 217"/>
                <a:gd name="T27" fmla="*/ 0 h 519"/>
                <a:gd name="T28" fmla="*/ 0 w 217"/>
                <a:gd name="T29" fmla="*/ 0 h 519"/>
                <a:gd name="T30" fmla="*/ 0 w 217"/>
                <a:gd name="T31" fmla="*/ 0 h 519"/>
                <a:gd name="T32" fmla="*/ 0 w 217"/>
                <a:gd name="T33" fmla="*/ 0 h 519"/>
                <a:gd name="T34" fmla="*/ 0 w 217"/>
                <a:gd name="T35" fmla="*/ 0 h 519"/>
                <a:gd name="T36" fmla="*/ 0 w 217"/>
                <a:gd name="T37" fmla="*/ 0 h 519"/>
                <a:gd name="T38" fmla="*/ 0 w 217"/>
                <a:gd name="T39" fmla="*/ 0 h 519"/>
                <a:gd name="T40" fmla="*/ 0 w 217"/>
                <a:gd name="T41" fmla="*/ 0 h 519"/>
                <a:gd name="T42" fmla="*/ 0 w 217"/>
                <a:gd name="T43" fmla="*/ 0 h 519"/>
                <a:gd name="T44" fmla="*/ 0 w 217"/>
                <a:gd name="T45" fmla="*/ 0 h 519"/>
                <a:gd name="T46" fmla="*/ 0 w 217"/>
                <a:gd name="T47" fmla="*/ 0 h 519"/>
                <a:gd name="T48" fmla="*/ 0 w 217"/>
                <a:gd name="T49" fmla="*/ 0 h 519"/>
                <a:gd name="T50" fmla="*/ 0 w 217"/>
                <a:gd name="T51" fmla="*/ 0 h 519"/>
                <a:gd name="T52" fmla="*/ 0 w 217"/>
                <a:gd name="T53" fmla="*/ 0 h 5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519"/>
                <a:gd name="T83" fmla="*/ 217 w 217"/>
                <a:gd name="T84" fmla="*/ 519 h 5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519">
                  <a:moveTo>
                    <a:pt x="217" y="0"/>
                  </a:moveTo>
                  <a:lnTo>
                    <a:pt x="164" y="55"/>
                  </a:lnTo>
                  <a:lnTo>
                    <a:pt x="122" y="109"/>
                  </a:lnTo>
                  <a:lnTo>
                    <a:pt x="96" y="164"/>
                  </a:lnTo>
                  <a:lnTo>
                    <a:pt x="68" y="192"/>
                  </a:lnTo>
                  <a:lnTo>
                    <a:pt x="54" y="219"/>
                  </a:lnTo>
                  <a:lnTo>
                    <a:pt x="41" y="273"/>
                  </a:lnTo>
                  <a:lnTo>
                    <a:pt x="27" y="313"/>
                  </a:lnTo>
                  <a:lnTo>
                    <a:pt x="27" y="328"/>
                  </a:lnTo>
                  <a:lnTo>
                    <a:pt x="41" y="368"/>
                  </a:lnTo>
                  <a:lnTo>
                    <a:pt x="54" y="409"/>
                  </a:lnTo>
                  <a:lnTo>
                    <a:pt x="68" y="451"/>
                  </a:lnTo>
                  <a:lnTo>
                    <a:pt x="96" y="464"/>
                  </a:lnTo>
                  <a:lnTo>
                    <a:pt x="149" y="505"/>
                  </a:lnTo>
                  <a:lnTo>
                    <a:pt x="149" y="519"/>
                  </a:lnTo>
                  <a:lnTo>
                    <a:pt x="68" y="477"/>
                  </a:lnTo>
                  <a:lnTo>
                    <a:pt x="54" y="464"/>
                  </a:lnTo>
                  <a:lnTo>
                    <a:pt x="27" y="409"/>
                  </a:lnTo>
                  <a:lnTo>
                    <a:pt x="0" y="368"/>
                  </a:lnTo>
                  <a:lnTo>
                    <a:pt x="0" y="313"/>
                  </a:lnTo>
                  <a:lnTo>
                    <a:pt x="0" y="273"/>
                  </a:lnTo>
                  <a:lnTo>
                    <a:pt x="27" y="219"/>
                  </a:lnTo>
                  <a:lnTo>
                    <a:pt x="41" y="177"/>
                  </a:lnTo>
                  <a:lnTo>
                    <a:pt x="68" y="137"/>
                  </a:lnTo>
                  <a:lnTo>
                    <a:pt x="109" y="82"/>
                  </a:lnTo>
                  <a:lnTo>
                    <a:pt x="164" y="0"/>
                  </a:lnTo>
                  <a:lnTo>
                    <a:pt x="217" y="0"/>
                  </a:lnTo>
                  <a:close/>
                </a:path>
              </a:pathLst>
            </a:custGeom>
            <a:solidFill>
              <a:srgbClr val="0E0D0D"/>
            </a:solidFill>
            <a:ln w="9525">
              <a:noFill/>
              <a:round/>
              <a:headEnd/>
              <a:tailEnd/>
            </a:ln>
          </p:spPr>
          <p:txBody>
            <a:bodyPr/>
            <a:lstStyle/>
            <a:p>
              <a:endParaRPr lang="en-US"/>
            </a:p>
          </p:txBody>
        </p:sp>
        <p:sp>
          <p:nvSpPr>
            <p:cNvPr id="23733" name="Freeform 180"/>
            <p:cNvSpPr>
              <a:spLocks/>
            </p:cNvSpPr>
            <p:nvPr/>
          </p:nvSpPr>
          <p:spPr bwMode="auto">
            <a:xfrm>
              <a:off x="1687" y="2592"/>
              <a:ext cx="73" cy="173"/>
            </a:xfrm>
            <a:custGeom>
              <a:avLst/>
              <a:gdLst>
                <a:gd name="T0" fmla="*/ 0 w 217"/>
                <a:gd name="T1" fmla="*/ 0 h 519"/>
                <a:gd name="T2" fmla="*/ 0 w 217"/>
                <a:gd name="T3" fmla="*/ 0 h 519"/>
                <a:gd name="T4" fmla="*/ 0 w 217"/>
                <a:gd name="T5" fmla="*/ 0 h 519"/>
                <a:gd name="T6" fmla="*/ 0 w 217"/>
                <a:gd name="T7" fmla="*/ 0 h 519"/>
                <a:gd name="T8" fmla="*/ 0 w 217"/>
                <a:gd name="T9" fmla="*/ 0 h 519"/>
                <a:gd name="T10" fmla="*/ 0 w 217"/>
                <a:gd name="T11" fmla="*/ 0 h 519"/>
                <a:gd name="T12" fmla="*/ 0 w 217"/>
                <a:gd name="T13" fmla="*/ 0 h 519"/>
                <a:gd name="T14" fmla="*/ 0 w 217"/>
                <a:gd name="T15" fmla="*/ 0 h 519"/>
                <a:gd name="T16" fmla="*/ 0 w 217"/>
                <a:gd name="T17" fmla="*/ 0 h 519"/>
                <a:gd name="T18" fmla="*/ 0 w 217"/>
                <a:gd name="T19" fmla="*/ 0 h 519"/>
                <a:gd name="T20" fmla="*/ 0 w 217"/>
                <a:gd name="T21" fmla="*/ 0 h 519"/>
                <a:gd name="T22" fmla="*/ 0 w 217"/>
                <a:gd name="T23" fmla="*/ 0 h 519"/>
                <a:gd name="T24" fmla="*/ 0 w 217"/>
                <a:gd name="T25" fmla="*/ 0 h 519"/>
                <a:gd name="T26" fmla="*/ 0 w 217"/>
                <a:gd name="T27" fmla="*/ 0 h 519"/>
                <a:gd name="T28" fmla="*/ 0 w 217"/>
                <a:gd name="T29" fmla="*/ 0 h 519"/>
                <a:gd name="T30" fmla="*/ 0 w 217"/>
                <a:gd name="T31" fmla="*/ 0 h 519"/>
                <a:gd name="T32" fmla="*/ 0 w 217"/>
                <a:gd name="T33" fmla="*/ 0 h 519"/>
                <a:gd name="T34" fmla="*/ 0 w 217"/>
                <a:gd name="T35" fmla="*/ 0 h 519"/>
                <a:gd name="T36" fmla="*/ 0 w 217"/>
                <a:gd name="T37" fmla="*/ 0 h 519"/>
                <a:gd name="T38" fmla="*/ 0 w 217"/>
                <a:gd name="T39" fmla="*/ 0 h 519"/>
                <a:gd name="T40" fmla="*/ 0 w 217"/>
                <a:gd name="T41" fmla="*/ 0 h 519"/>
                <a:gd name="T42" fmla="*/ 0 w 217"/>
                <a:gd name="T43" fmla="*/ 0 h 519"/>
                <a:gd name="T44" fmla="*/ 0 w 217"/>
                <a:gd name="T45" fmla="*/ 0 h 519"/>
                <a:gd name="T46" fmla="*/ 0 w 217"/>
                <a:gd name="T47" fmla="*/ 0 h 519"/>
                <a:gd name="T48" fmla="*/ 0 w 217"/>
                <a:gd name="T49" fmla="*/ 0 h 519"/>
                <a:gd name="T50" fmla="*/ 0 w 217"/>
                <a:gd name="T51" fmla="*/ 0 h 519"/>
                <a:gd name="T52" fmla="*/ 0 w 217"/>
                <a:gd name="T53" fmla="*/ 0 h 5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519"/>
                <a:gd name="T83" fmla="*/ 217 w 217"/>
                <a:gd name="T84" fmla="*/ 519 h 5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519">
                  <a:moveTo>
                    <a:pt x="217" y="0"/>
                  </a:moveTo>
                  <a:lnTo>
                    <a:pt x="164" y="55"/>
                  </a:lnTo>
                  <a:lnTo>
                    <a:pt x="122" y="109"/>
                  </a:lnTo>
                  <a:lnTo>
                    <a:pt x="96" y="164"/>
                  </a:lnTo>
                  <a:lnTo>
                    <a:pt x="68" y="192"/>
                  </a:lnTo>
                  <a:lnTo>
                    <a:pt x="54" y="219"/>
                  </a:lnTo>
                  <a:lnTo>
                    <a:pt x="41" y="273"/>
                  </a:lnTo>
                  <a:lnTo>
                    <a:pt x="27" y="313"/>
                  </a:lnTo>
                  <a:lnTo>
                    <a:pt x="27" y="328"/>
                  </a:lnTo>
                  <a:lnTo>
                    <a:pt x="41" y="368"/>
                  </a:lnTo>
                  <a:lnTo>
                    <a:pt x="54" y="409"/>
                  </a:lnTo>
                  <a:lnTo>
                    <a:pt x="68" y="451"/>
                  </a:lnTo>
                  <a:lnTo>
                    <a:pt x="96" y="464"/>
                  </a:lnTo>
                  <a:lnTo>
                    <a:pt x="149" y="505"/>
                  </a:lnTo>
                  <a:lnTo>
                    <a:pt x="149" y="519"/>
                  </a:lnTo>
                  <a:lnTo>
                    <a:pt x="68" y="477"/>
                  </a:lnTo>
                  <a:lnTo>
                    <a:pt x="54" y="464"/>
                  </a:lnTo>
                  <a:lnTo>
                    <a:pt x="27" y="409"/>
                  </a:lnTo>
                  <a:lnTo>
                    <a:pt x="0" y="368"/>
                  </a:lnTo>
                  <a:lnTo>
                    <a:pt x="0" y="313"/>
                  </a:lnTo>
                  <a:lnTo>
                    <a:pt x="0" y="273"/>
                  </a:lnTo>
                  <a:lnTo>
                    <a:pt x="27" y="219"/>
                  </a:lnTo>
                  <a:lnTo>
                    <a:pt x="41" y="177"/>
                  </a:lnTo>
                  <a:lnTo>
                    <a:pt x="68" y="137"/>
                  </a:lnTo>
                  <a:lnTo>
                    <a:pt x="109" y="82"/>
                  </a:lnTo>
                  <a:lnTo>
                    <a:pt x="164" y="0"/>
                  </a:lnTo>
                  <a:lnTo>
                    <a:pt x="217" y="0"/>
                  </a:lnTo>
                </a:path>
              </a:pathLst>
            </a:custGeom>
            <a:noFill/>
            <a:ln w="0">
              <a:solidFill>
                <a:srgbClr val="000000"/>
              </a:solidFill>
              <a:round/>
              <a:headEnd/>
              <a:tailEnd/>
            </a:ln>
          </p:spPr>
          <p:txBody>
            <a:bodyPr/>
            <a:lstStyle/>
            <a:p>
              <a:endParaRPr lang="en-US"/>
            </a:p>
          </p:txBody>
        </p:sp>
        <p:sp>
          <p:nvSpPr>
            <p:cNvPr id="23734" name="Freeform 181"/>
            <p:cNvSpPr>
              <a:spLocks/>
            </p:cNvSpPr>
            <p:nvPr/>
          </p:nvSpPr>
          <p:spPr bwMode="auto">
            <a:xfrm>
              <a:off x="1687" y="2592"/>
              <a:ext cx="73" cy="173"/>
            </a:xfrm>
            <a:custGeom>
              <a:avLst/>
              <a:gdLst>
                <a:gd name="T0" fmla="*/ 0 w 217"/>
                <a:gd name="T1" fmla="*/ 0 h 519"/>
                <a:gd name="T2" fmla="*/ 0 w 217"/>
                <a:gd name="T3" fmla="*/ 0 h 519"/>
                <a:gd name="T4" fmla="*/ 0 w 217"/>
                <a:gd name="T5" fmla="*/ 0 h 519"/>
                <a:gd name="T6" fmla="*/ 0 w 217"/>
                <a:gd name="T7" fmla="*/ 0 h 519"/>
                <a:gd name="T8" fmla="*/ 0 w 217"/>
                <a:gd name="T9" fmla="*/ 0 h 519"/>
                <a:gd name="T10" fmla="*/ 0 w 217"/>
                <a:gd name="T11" fmla="*/ 0 h 519"/>
                <a:gd name="T12" fmla="*/ 0 w 217"/>
                <a:gd name="T13" fmla="*/ 0 h 519"/>
                <a:gd name="T14" fmla="*/ 0 w 217"/>
                <a:gd name="T15" fmla="*/ 0 h 519"/>
                <a:gd name="T16" fmla="*/ 0 w 217"/>
                <a:gd name="T17" fmla="*/ 0 h 519"/>
                <a:gd name="T18" fmla="*/ 0 w 217"/>
                <a:gd name="T19" fmla="*/ 0 h 519"/>
                <a:gd name="T20" fmla="*/ 0 w 217"/>
                <a:gd name="T21" fmla="*/ 0 h 519"/>
                <a:gd name="T22" fmla="*/ 0 w 217"/>
                <a:gd name="T23" fmla="*/ 0 h 519"/>
                <a:gd name="T24" fmla="*/ 0 w 217"/>
                <a:gd name="T25" fmla="*/ 0 h 519"/>
                <a:gd name="T26" fmla="*/ 0 w 217"/>
                <a:gd name="T27" fmla="*/ 0 h 519"/>
                <a:gd name="T28" fmla="*/ 0 w 217"/>
                <a:gd name="T29" fmla="*/ 0 h 519"/>
                <a:gd name="T30" fmla="*/ 0 w 217"/>
                <a:gd name="T31" fmla="*/ 0 h 519"/>
                <a:gd name="T32" fmla="*/ 0 w 217"/>
                <a:gd name="T33" fmla="*/ 0 h 519"/>
                <a:gd name="T34" fmla="*/ 0 w 217"/>
                <a:gd name="T35" fmla="*/ 0 h 519"/>
                <a:gd name="T36" fmla="*/ 0 w 217"/>
                <a:gd name="T37" fmla="*/ 0 h 519"/>
                <a:gd name="T38" fmla="*/ 0 w 217"/>
                <a:gd name="T39" fmla="*/ 0 h 519"/>
                <a:gd name="T40" fmla="*/ 0 w 217"/>
                <a:gd name="T41" fmla="*/ 0 h 519"/>
                <a:gd name="T42" fmla="*/ 0 w 217"/>
                <a:gd name="T43" fmla="*/ 0 h 519"/>
                <a:gd name="T44" fmla="*/ 0 w 217"/>
                <a:gd name="T45" fmla="*/ 0 h 519"/>
                <a:gd name="T46" fmla="*/ 0 w 217"/>
                <a:gd name="T47" fmla="*/ 0 h 519"/>
                <a:gd name="T48" fmla="*/ 0 w 217"/>
                <a:gd name="T49" fmla="*/ 0 h 519"/>
                <a:gd name="T50" fmla="*/ 0 w 217"/>
                <a:gd name="T51" fmla="*/ 0 h 519"/>
                <a:gd name="T52" fmla="*/ 0 w 217"/>
                <a:gd name="T53" fmla="*/ 0 h 5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7"/>
                <a:gd name="T82" fmla="*/ 0 h 519"/>
                <a:gd name="T83" fmla="*/ 217 w 217"/>
                <a:gd name="T84" fmla="*/ 519 h 5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7" h="519">
                  <a:moveTo>
                    <a:pt x="217" y="0"/>
                  </a:moveTo>
                  <a:lnTo>
                    <a:pt x="164" y="55"/>
                  </a:lnTo>
                  <a:lnTo>
                    <a:pt x="122" y="109"/>
                  </a:lnTo>
                  <a:lnTo>
                    <a:pt x="96" y="164"/>
                  </a:lnTo>
                  <a:lnTo>
                    <a:pt x="68" y="192"/>
                  </a:lnTo>
                  <a:lnTo>
                    <a:pt x="54" y="219"/>
                  </a:lnTo>
                  <a:lnTo>
                    <a:pt x="41" y="273"/>
                  </a:lnTo>
                  <a:lnTo>
                    <a:pt x="27" y="313"/>
                  </a:lnTo>
                  <a:lnTo>
                    <a:pt x="27" y="328"/>
                  </a:lnTo>
                  <a:lnTo>
                    <a:pt x="41" y="368"/>
                  </a:lnTo>
                  <a:lnTo>
                    <a:pt x="54" y="409"/>
                  </a:lnTo>
                  <a:lnTo>
                    <a:pt x="68" y="451"/>
                  </a:lnTo>
                  <a:lnTo>
                    <a:pt x="96" y="464"/>
                  </a:lnTo>
                  <a:lnTo>
                    <a:pt x="149" y="505"/>
                  </a:lnTo>
                  <a:lnTo>
                    <a:pt x="149" y="519"/>
                  </a:lnTo>
                  <a:lnTo>
                    <a:pt x="68" y="477"/>
                  </a:lnTo>
                  <a:lnTo>
                    <a:pt x="54" y="464"/>
                  </a:lnTo>
                  <a:lnTo>
                    <a:pt x="27" y="409"/>
                  </a:lnTo>
                  <a:lnTo>
                    <a:pt x="0" y="368"/>
                  </a:lnTo>
                  <a:lnTo>
                    <a:pt x="0" y="313"/>
                  </a:lnTo>
                  <a:lnTo>
                    <a:pt x="0" y="273"/>
                  </a:lnTo>
                  <a:lnTo>
                    <a:pt x="27" y="219"/>
                  </a:lnTo>
                  <a:lnTo>
                    <a:pt x="41" y="177"/>
                  </a:lnTo>
                  <a:lnTo>
                    <a:pt x="68" y="137"/>
                  </a:lnTo>
                  <a:lnTo>
                    <a:pt x="109" y="82"/>
                  </a:lnTo>
                  <a:lnTo>
                    <a:pt x="164" y="0"/>
                  </a:lnTo>
                  <a:lnTo>
                    <a:pt x="217" y="0"/>
                  </a:lnTo>
                </a:path>
              </a:pathLst>
            </a:custGeom>
            <a:noFill/>
            <a:ln w="0">
              <a:solidFill>
                <a:srgbClr val="000000"/>
              </a:solidFill>
              <a:round/>
              <a:headEnd/>
              <a:tailEnd/>
            </a:ln>
          </p:spPr>
          <p:txBody>
            <a:bodyPr/>
            <a:lstStyle/>
            <a:p>
              <a:endParaRPr lang="en-US"/>
            </a:p>
          </p:txBody>
        </p:sp>
        <p:sp>
          <p:nvSpPr>
            <p:cNvPr id="23735" name="Freeform 182"/>
            <p:cNvSpPr>
              <a:spLocks/>
            </p:cNvSpPr>
            <p:nvPr/>
          </p:nvSpPr>
          <p:spPr bwMode="auto">
            <a:xfrm>
              <a:off x="1901" y="2606"/>
              <a:ext cx="59" cy="96"/>
            </a:xfrm>
            <a:custGeom>
              <a:avLst/>
              <a:gdLst>
                <a:gd name="T0" fmla="*/ 0 w 178"/>
                <a:gd name="T1" fmla="*/ 0 h 287"/>
                <a:gd name="T2" fmla="*/ 0 w 178"/>
                <a:gd name="T3" fmla="*/ 0 h 287"/>
                <a:gd name="T4" fmla="*/ 0 w 178"/>
                <a:gd name="T5" fmla="*/ 0 h 287"/>
                <a:gd name="T6" fmla="*/ 0 w 178"/>
                <a:gd name="T7" fmla="*/ 0 h 287"/>
                <a:gd name="T8" fmla="*/ 0 w 178"/>
                <a:gd name="T9" fmla="*/ 0 h 287"/>
                <a:gd name="T10" fmla="*/ 0 w 178"/>
                <a:gd name="T11" fmla="*/ 0 h 287"/>
                <a:gd name="T12" fmla="*/ 0 w 178"/>
                <a:gd name="T13" fmla="*/ 0 h 287"/>
                <a:gd name="T14" fmla="*/ 0 w 178"/>
                <a:gd name="T15" fmla="*/ 0 h 287"/>
                <a:gd name="T16" fmla="*/ 0 w 178"/>
                <a:gd name="T17" fmla="*/ 0 h 287"/>
                <a:gd name="T18" fmla="*/ 0 w 178"/>
                <a:gd name="T19" fmla="*/ 0 h 287"/>
                <a:gd name="T20" fmla="*/ 0 w 178"/>
                <a:gd name="T21" fmla="*/ 0 h 287"/>
                <a:gd name="T22" fmla="*/ 0 w 178"/>
                <a:gd name="T23" fmla="*/ 0 h 287"/>
                <a:gd name="T24" fmla="*/ 0 w 178"/>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287"/>
                <a:gd name="T41" fmla="*/ 178 w 178"/>
                <a:gd name="T42" fmla="*/ 287 h 2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287">
                  <a:moveTo>
                    <a:pt x="178" y="0"/>
                  </a:moveTo>
                  <a:lnTo>
                    <a:pt x="164" y="41"/>
                  </a:lnTo>
                  <a:lnTo>
                    <a:pt x="137" y="109"/>
                  </a:lnTo>
                  <a:lnTo>
                    <a:pt x="123" y="136"/>
                  </a:lnTo>
                  <a:lnTo>
                    <a:pt x="96" y="191"/>
                  </a:lnTo>
                  <a:lnTo>
                    <a:pt x="68" y="219"/>
                  </a:lnTo>
                  <a:lnTo>
                    <a:pt x="0" y="287"/>
                  </a:lnTo>
                  <a:lnTo>
                    <a:pt x="68" y="287"/>
                  </a:lnTo>
                  <a:lnTo>
                    <a:pt x="96" y="246"/>
                  </a:lnTo>
                  <a:lnTo>
                    <a:pt x="123" y="191"/>
                  </a:lnTo>
                  <a:lnTo>
                    <a:pt x="151" y="123"/>
                  </a:lnTo>
                  <a:lnTo>
                    <a:pt x="178" y="41"/>
                  </a:lnTo>
                  <a:lnTo>
                    <a:pt x="178" y="0"/>
                  </a:lnTo>
                  <a:close/>
                </a:path>
              </a:pathLst>
            </a:custGeom>
            <a:solidFill>
              <a:srgbClr val="0E0D0D"/>
            </a:solidFill>
            <a:ln w="9525">
              <a:noFill/>
              <a:round/>
              <a:headEnd/>
              <a:tailEnd/>
            </a:ln>
          </p:spPr>
          <p:txBody>
            <a:bodyPr/>
            <a:lstStyle/>
            <a:p>
              <a:endParaRPr lang="en-US"/>
            </a:p>
          </p:txBody>
        </p:sp>
        <p:sp>
          <p:nvSpPr>
            <p:cNvPr id="23736" name="Freeform 183"/>
            <p:cNvSpPr>
              <a:spLocks/>
            </p:cNvSpPr>
            <p:nvPr/>
          </p:nvSpPr>
          <p:spPr bwMode="auto">
            <a:xfrm>
              <a:off x="1901" y="2606"/>
              <a:ext cx="59" cy="96"/>
            </a:xfrm>
            <a:custGeom>
              <a:avLst/>
              <a:gdLst>
                <a:gd name="T0" fmla="*/ 0 w 178"/>
                <a:gd name="T1" fmla="*/ 0 h 287"/>
                <a:gd name="T2" fmla="*/ 0 w 178"/>
                <a:gd name="T3" fmla="*/ 0 h 287"/>
                <a:gd name="T4" fmla="*/ 0 w 178"/>
                <a:gd name="T5" fmla="*/ 0 h 287"/>
                <a:gd name="T6" fmla="*/ 0 w 178"/>
                <a:gd name="T7" fmla="*/ 0 h 287"/>
                <a:gd name="T8" fmla="*/ 0 w 178"/>
                <a:gd name="T9" fmla="*/ 0 h 287"/>
                <a:gd name="T10" fmla="*/ 0 w 178"/>
                <a:gd name="T11" fmla="*/ 0 h 287"/>
                <a:gd name="T12" fmla="*/ 0 w 178"/>
                <a:gd name="T13" fmla="*/ 0 h 287"/>
                <a:gd name="T14" fmla="*/ 0 w 178"/>
                <a:gd name="T15" fmla="*/ 0 h 287"/>
                <a:gd name="T16" fmla="*/ 0 w 178"/>
                <a:gd name="T17" fmla="*/ 0 h 287"/>
                <a:gd name="T18" fmla="*/ 0 w 178"/>
                <a:gd name="T19" fmla="*/ 0 h 287"/>
                <a:gd name="T20" fmla="*/ 0 w 178"/>
                <a:gd name="T21" fmla="*/ 0 h 287"/>
                <a:gd name="T22" fmla="*/ 0 w 178"/>
                <a:gd name="T23" fmla="*/ 0 h 287"/>
                <a:gd name="T24" fmla="*/ 0 w 178"/>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287"/>
                <a:gd name="T41" fmla="*/ 178 w 178"/>
                <a:gd name="T42" fmla="*/ 287 h 2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287">
                  <a:moveTo>
                    <a:pt x="178" y="0"/>
                  </a:moveTo>
                  <a:lnTo>
                    <a:pt x="164" y="41"/>
                  </a:lnTo>
                  <a:lnTo>
                    <a:pt x="137" y="109"/>
                  </a:lnTo>
                  <a:lnTo>
                    <a:pt x="123" y="136"/>
                  </a:lnTo>
                  <a:lnTo>
                    <a:pt x="96" y="191"/>
                  </a:lnTo>
                  <a:lnTo>
                    <a:pt x="68" y="219"/>
                  </a:lnTo>
                  <a:lnTo>
                    <a:pt x="0" y="287"/>
                  </a:lnTo>
                  <a:lnTo>
                    <a:pt x="68" y="287"/>
                  </a:lnTo>
                  <a:lnTo>
                    <a:pt x="96" y="246"/>
                  </a:lnTo>
                  <a:lnTo>
                    <a:pt x="123" y="191"/>
                  </a:lnTo>
                  <a:lnTo>
                    <a:pt x="151" y="123"/>
                  </a:lnTo>
                  <a:lnTo>
                    <a:pt x="178" y="41"/>
                  </a:lnTo>
                  <a:lnTo>
                    <a:pt x="178" y="0"/>
                  </a:lnTo>
                </a:path>
              </a:pathLst>
            </a:custGeom>
            <a:noFill/>
            <a:ln w="0">
              <a:solidFill>
                <a:srgbClr val="000000"/>
              </a:solidFill>
              <a:round/>
              <a:headEnd/>
              <a:tailEnd/>
            </a:ln>
          </p:spPr>
          <p:txBody>
            <a:bodyPr/>
            <a:lstStyle/>
            <a:p>
              <a:endParaRPr lang="en-US"/>
            </a:p>
          </p:txBody>
        </p:sp>
        <p:sp>
          <p:nvSpPr>
            <p:cNvPr id="23737" name="Freeform 184"/>
            <p:cNvSpPr>
              <a:spLocks/>
            </p:cNvSpPr>
            <p:nvPr/>
          </p:nvSpPr>
          <p:spPr bwMode="auto">
            <a:xfrm>
              <a:off x="1901" y="2606"/>
              <a:ext cx="59" cy="96"/>
            </a:xfrm>
            <a:custGeom>
              <a:avLst/>
              <a:gdLst>
                <a:gd name="T0" fmla="*/ 0 w 178"/>
                <a:gd name="T1" fmla="*/ 0 h 287"/>
                <a:gd name="T2" fmla="*/ 0 w 178"/>
                <a:gd name="T3" fmla="*/ 0 h 287"/>
                <a:gd name="T4" fmla="*/ 0 w 178"/>
                <a:gd name="T5" fmla="*/ 0 h 287"/>
                <a:gd name="T6" fmla="*/ 0 w 178"/>
                <a:gd name="T7" fmla="*/ 0 h 287"/>
                <a:gd name="T8" fmla="*/ 0 w 178"/>
                <a:gd name="T9" fmla="*/ 0 h 287"/>
                <a:gd name="T10" fmla="*/ 0 w 178"/>
                <a:gd name="T11" fmla="*/ 0 h 287"/>
                <a:gd name="T12" fmla="*/ 0 w 178"/>
                <a:gd name="T13" fmla="*/ 0 h 287"/>
                <a:gd name="T14" fmla="*/ 0 w 178"/>
                <a:gd name="T15" fmla="*/ 0 h 287"/>
                <a:gd name="T16" fmla="*/ 0 w 178"/>
                <a:gd name="T17" fmla="*/ 0 h 287"/>
                <a:gd name="T18" fmla="*/ 0 w 178"/>
                <a:gd name="T19" fmla="*/ 0 h 287"/>
                <a:gd name="T20" fmla="*/ 0 w 178"/>
                <a:gd name="T21" fmla="*/ 0 h 287"/>
                <a:gd name="T22" fmla="*/ 0 w 178"/>
                <a:gd name="T23" fmla="*/ 0 h 287"/>
                <a:gd name="T24" fmla="*/ 0 w 178"/>
                <a:gd name="T25" fmla="*/ 0 h 28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8"/>
                <a:gd name="T40" fmla="*/ 0 h 287"/>
                <a:gd name="T41" fmla="*/ 178 w 178"/>
                <a:gd name="T42" fmla="*/ 287 h 28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8" h="287">
                  <a:moveTo>
                    <a:pt x="178" y="0"/>
                  </a:moveTo>
                  <a:lnTo>
                    <a:pt x="164" y="41"/>
                  </a:lnTo>
                  <a:lnTo>
                    <a:pt x="137" y="109"/>
                  </a:lnTo>
                  <a:lnTo>
                    <a:pt x="123" y="136"/>
                  </a:lnTo>
                  <a:lnTo>
                    <a:pt x="96" y="191"/>
                  </a:lnTo>
                  <a:lnTo>
                    <a:pt x="68" y="219"/>
                  </a:lnTo>
                  <a:lnTo>
                    <a:pt x="0" y="287"/>
                  </a:lnTo>
                  <a:lnTo>
                    <a:pt x="68" y="287"/>
                  </a:lnTo>
                  <a:lnTo>
                    <a:pt x="96" y="246"/>
                  </a:lnTo>
                  <a:lnTo>
                    <a:pt x="123" y="191"/>
                  </a:lnTo>
                  <a:lnTo>
                    <a:pt x="151" y="123"/>
                  </a:lnTo>
                  <a:lnTo>
                    <a:pt x="178" y="41"/>
                  </a:lnTo>
                  <a:lnTo>
                    <a:pt x="178" y="0"/>
                  </a:lnTo>
                </a:path>
              </a:pathLst>
            </a:custGeom>
            <a:noFill/>
            <a:ln w="0">
              <a:solidFill>
                <a:srgbClr val="000000"/>
              </a:solidFill>
              <a:round/>
              <a:headEnd/>
              <a:tailEnd/>
            </a:ln>
          </p:spPr>
          <p:txBody>
            <a:bodyPr/>
            <a:lstStyle/>
            <a:p>
              <a:endParaRPr lang="en-US"/>
            </a:p>
          </p:txBody>
        </p:sp>
        <p:sp>
          <p:nvSpPr>
            <p:cNvPr id="23738" name="Freeform 185"/>
            <p:cNvSpPr>
              <a:spLocks/>
            </p:cNvSpPr>
            <p:nvPr/>
          </p:nvSpPr>
          <p:spPr bwMode="auto">
            <a:xfrm>
              <a:off x="2264" y="2556"/>
              <a:ext cx="23" cy="109"/>
            </a:xfrm>
            <a:custGeom>
              <a:avLst/>
              <a:gdLst>
                <a:gd name="T0" fmla="*/ 0 w 68"/>
                <a:gd name="T1" fmla="*/ 0 h 327"/>
                <a:gd name="T2" fmla="*/ 0 w 68"/>
                <a:gd name="T3" fmla="*/ 0 h 327"/>
                <a:gd name="T4" fmla="*/ 0 w 68"/>
                <a:gd name="T5" fmla="*/ 0 h 327"/>
                <a:gd name="T6" fmla="*/ 0 w 68"/>
                <a:gd name="T7" fmla="*/ 0 h 327"/>
                <a:gd name="T8" fmla="*/ 0 w 68"/>
                <a:gd name="T9" fmla="*/ 0 h 327"/>
                <a:gd name="T10" fmla="*/ 0 w 68"/>
                <a:gd name="T11" fmla="*/ 0 h 327"/>
                <a:gd name="T12" fmla="*/ 0 w 68"/>
                <a:gd name="T13" fmla="*/ 0 h 327"/>
                <a:gd name="T14" fmla="*/ 0 w 68"/>
                <a:gd name="T15" fmla="*/ 0 h 327"/>
                <a:gd name="T16" fmla="*/ 0 w 68"/>
                <a:gd name="T17" fmla="*/ 0 h 327"/>
                <a:gd name="T18" fmla="*/ 0 w 68"/>
                <a:gd name="T19" fmla="*/ 0 h 327"/>
                <a:gd name="T20" fmla="*/ 0 w 68"/>
                <a:gd name="T21" fmla="*/ 0 h 327"/>
                <a:gd name="T22" fmla="*/ 0 w 68"/>
                <a:gd name="T23" fmla="*/ 0 h 327"/>
                <a:gd name="T24" fmla="*/ 0 w 68"/>
                <a:gd name="T25" fmla="*/ 0 h 327"/>
                <a:gd name="T26" fmla="*/ 0 w 68"/>
                <a:gd name="T27" fmla="*/ 0 h 3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327"/>
                <a:gd name="T44" fmla="*/ 68 w 68"/>
                <a:gd name="T45" fmla="*/ 327 h 3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327">
                  <a:moveTo>
                    <a:pt x="0" y="0"/>
                  </a:moveTo>
                  <a:lnTo>
                    <a:pt x="26" y="53"/>
                  </a:lnTo>
                  <a:lnTo>
                    <a:pt x="26" y="108"/>
                  </a:lnTo>
                  <a:lnTo>
                    <a:pt x="26" y="163"/>
                  </a:lnTo>
                  <a:lnTo>
                    <a:pt x="26" y="245"/>
                  </a:lnTo>
                  <a:lnTo>
                    <a:pt x="0" y="313"/>
                  </a:lnTo>
                  <a:lnTo>
                    <a:pt x="26" y="327"/>
                  </a:lnTo>
                  <a:lnTo>
                    <a:pt x="54" y="258"/>
                  </a:lnTo>
                  <a:lnTo>
                    <a:pt x="68" y="190"/>
                  </a:lnTo>
                  <a:lnTo>
                    <a:pt x="68" y="136"/>
                  </a:lnTo>
                  <a:lnTo>
                    <a:pt x="54" y="94"/>
                  </a:lnTo>
                  <a:lnTo>
                    <a:pt x="54" y="40"/>
                  </a:lnTo>
                  <a:lnTo>
                    <a:pt x="26" y="0"/>
                  </a:lnTo>
                  <a:lnTo>
                    <a:pt x="0" y="0"/>
                  </a:lnTo>
                  <a:close/>
                </a:path>
              </a:pathLst>
            </a:custGeom>
            <a:solidFill>
              <a:srgbClr val="0E0D0D"/>
            </a:solidFill>
            <a:ln w="9525">
              <a:noFill/>
              <a:round/>
              <a:headEnd/>
              <a:tailEnd/>
            </a:ln>
          </p:spPr>
          <p:txBody>
            <a:bodyPr/>
            <a:lstStyle/>
            <a:p>
              <a:endParaRPr lang="en-US"/>
            </a:p>
          </p:txBody>
        </p:sp>
        <p:sp>
          <p:nvSpPr>
            <p:cNvPr id="23739" name="Freeform 186"/>
            <p:cNvSpPr>
              <a:spLocks/>
            </p:cNvSpPr>
            <p:nvPr/>
          </p:nvSpPr>
          <p:spPr bwMode="auto">
            <a:xfrm>
              <a:off x="2264" y="2556"/>
              <a:ext cx="23" cy="109"/>
            </a:xfrm>
            <a:custGeom>
              <a:avLst/>
              <a:gdLst>
                <a:gd name="T0" fmla="*/ 0 w 68"/>
                <a:gd name="T1" fmla="*/ 0 h 327"/>
                <a:gd name="T2" fmla="*/ 0 w 68"/>
                <a:gd name="T3" fmla="*/ 0 h 327"/>
                <a:gd name="T4" fmla="*/ 0 w 68"/>
                <a:gd name="T5" fmla="*/ 0 h 327"/>
                <a:gd name="T6" fmla="*/ 0 w 68"/>
                <a:gd name="T7" fmla="*/ 0 h 327"/>
                <a:gd name="T8" fmla="*/ 0 w 68"/>
                <a:gd name="T9" fmla="*/ 0 h 327"/>
                <a:gd name="T10" fmla="*/ 0 w 68"/>
                <a:gd name="T11" fmla="*/ 0 h 327"/>
                <a:gd name="T12" fmla="*/ 0 w 68"/>
                <a:gd name="T13" fmla="*/ 0 h 327"/>
                <a:gd name="T14" fmla="*/ 0 w 68"/>
                <a:gd name="T15" fmla="*/ 0 h 327"/>
                <a:gd name="T16" fmla="*/ 0 w 68"/>
                <a:gd name="T17" fmla="*/ 0 h 327"/>
                <a:gd name="T18" fmla="*/ 0 w 68"/>
                <a:gd name="T19" fmla="*/ 0 h 327"/>
                <a:gd name="T20" fmla="*/ 0 w 68"/>
                <a:gd name="T21" fmla="*/ 0 h 327"/>
                <a:gd name="T22" fmla="*/ 0 w 68"/>
                <a:gd name="T23" fmla="*/ 0 h 327"/>
                <a:gd name="T24" fmla="*/ 0 w 68"/>
                <a:gd name="T25" fmla="*/ 0 h 327"/>
                <a:gd name="T26" fmla="*/ 0 w 68"/>
                <a:gd name="T27" fmla="*/ 0 h 3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327"/>
                <a:gd name="T44" fmla="*/ 68 w 68"/>
                <a:gd name="T45" fmla="*/ 327 h 3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327">
                  <a:moveTo>
                    <a:pt x="0" y="0"/>
                  </a:moveTo>
                  <a:lnTo>
                    <a:pt x="26" y="53"/>
                  </a:lnTo>
                  <a:lnTo>
                    <a:pt x="26" y="108"/>
                  </a:lnTo>
                  <a:lnTo>
                    <a:pt x="26" y="163"/>
                  </a:lnTo>
                  <a:lnTo>
                    <a:pt x="26" y="245"/>
                  </a:lnTo>
                  <a:lnTo>
                    <a:pt x="0" y="313"/>
                  </a:lnTo>
                  <a:lnTo>
                    <a:pt x="26" y="327"/>
                  </a:lnTo>
                  <a:lnTo>
                    <a:pt x="54" y="258"/>
                  </a:lnTo>
                  <a:lnTo>
                    <a:pt x="68" y="190"/>
                  </a:lnTo>
                  <a:lnTo>
                    <a:pt x="68" y="136"/>
                  </a:lnTo>
                  <a:lnTo>
                    <a:pt x="54" y="94"/>
                  </a:lnTo>
                  <a:lnTo>
                    <a:pt x="54" y="40"/>
                  </a:lnTo>
                  <a:lnTo>
                    <a:pt x="26" y="0"/>
                  </a:lnTo>
                  <a:lnTo>
                    <a:pt x="0" y="0"/>
                  </a:lnTo>
                </a:path>
              </a:pathLst>
            </a:custGeom>
            <a:noFill/>
            <a:ln w="0">
              <a:solidFill>
                <a:srgbClr val="000000"/>
              </a:solidFill>
              <a:round/>
              <a:headEnd/>
              <a:tailEnd/>
            </a:ln>
          </p:spPr>
          <p:txBody>
            <a:bodyPr/>
            <a:lstStyle/>
            <a:p>
              <a:endParaRPr lang="en-US"/>
            </a:p>
          </p:txBody>
        </p:sp>
        <p:sp>
          <p:nvSpPr>
            <p:cNvPr id="23740" name="Freeform 187"/>
            <p:cNvSpPr>
              <a:spLocks/>
            </p:cNvSpPr>
            <p:nvPr/>
          </p:nvSpPr>
          <p:spPr bwMode="auto">
            <a:xfrm>
              <a:off x="2264" y="2556"/>
              <a:ext cx="23" cy="109"/>
            </a:xfrm>
            <a:custGeom>
              <a:avLst/>
              <a:gdLst>
                <a:gd name="T0" fmla="*/ 0 w 68"/>
                <a:gd name="T1" fmla="*/ 0 h 327"/>
                <a:gd name="T2" fmla="*/ 0 w 68"/>
                <a:gd name="T3" fmla="*/ 0 h 327"/>
                <a:gd name="T4" fmla="*/ 0 w 68"/>
                <a:gd name="T5" fmla="*/ 0 h 327"/>
                <a:gd name="T6" fmla="*/ 0 w 68"/>
                <a:gd name="T7" fmla="*/ 0 h 327"/>
                <a:gd name="T8" fmla="*/ 0 w 68"/>
                <a:gd name="T9" fmla="*/ 0 h 327"/>
                <a:gd name="T10" fmla="*/ 0 w 68"/>
                <a:gd name="T11" fmla="*/ 0 h 327"/>
                <a:gd name="T12" fmla="*/ 0 w 68"/>
                <a:gd name="T13" fmla="*/ 0 h 327"/>
                <a:gd name="T14" fmla="*/ 0 w 68"/>
                <a:gd name="T15" fmla="*/ 0 h 327"/>
                <a:gd name="T16" fmla="*/ 0 w 68"/>
                <a:gd name="T17" fmla="*/ 0 h 327"/>
                <a:gd name="T18" fmla="*/ 0 w 68"/>
                <a:gd name="T19" fmla="*/ 0 h 327"/>
                <a:gd name="T20" fmla="*/ 0 w 68"/>
                <a:gd name="T21" fmla="*/ 0 h 327"/>
                <a:gd name="T22" fmla="*/ 0 w 68"/>
                <a:gd name="T23" fmla="*/ 0 h 327"/>
                <a:gd name="T24" fmla="*/ 0 w 68"/>
                <a:gd name="T25" fmla="*/ 0 h 327"/>
                <a:gd name="T26" fmla="*/ 0 w 68"/>
                <a:gd name="T27" fmla="*/ 0 h 3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
                <a:gd name="T43" fmla="*/ 0 h 327"/>
                <a:gd name="T44" fmla="*/ 68 w 68"/>
                <a:gd name="T45" fmla="*/ 327 h 3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 h="327">
                  <a:moveTo>
                    <a:pt x="0" y="0"/>
                  </a:moveTo>
                  <a:lnTo>
                    <a:pt x="26" y="53"/>
                  </a:lnTo>
                  <a:lnTo>
                    <a:pt x="26" y="108"/>
                  </a:lnTo>
                  <a:lnTo>
                    <a:pt x="26" y="163"/>
                  </a:lnTo>
                  <a:lnTo>
                    <a:pt x="26" y="245"/>
                  </a:lnTo>
                  <a:lnTo>
                    <a:pt x="0" y="313"/>
                  </a:lnTo>
                  <a:lnTo>
                    <a:pt x="26" y="327"/>
                  </a:lnTo>
                  <a:lnTo>
                    <a:pt x="54" y="258"/>
                  </a:lnTo>
                  <a:lnTo>
                    <a:pt x="68" y="190"/>
                  </a:lnTo>
                  <a:lnTo>
                    <a:pt x="68" y="136"/>
                  </a:lnTo>
                  <a:lnTo>
                    <a:pt x="54" y="94"/>
                  </a:lnTo>
                  <a:lnTo>
                    <a:pt x="54" y="40"/>
                  </a:lnTo>
                  <a:lnTo>
                    <a:pt x="26" y="0"/>
                  </a:lnTo>
                  <a:lnTo>
                    <a:pt x="0" y="0"/>
                  </a:lnTo>
                </a:path>
              </a:pathLst>
            </a:custGeom>
            <a:noFill/>
            <a:ln w="0">
              <a:solidFill>
                <a:srgbClr val="000000"/>
              </a:solidFill>
              <a:round/>
              <a:headEnd/>
              <a:tailEnd/>
            </a:ln>
          </p:spPr>
          <p:txBody>
            <a:bodyPr/>
            <a:lstStyle/>
            <a:p>
              <a:endParaRPr lang="en-US"/>
            </a:p>
          </p:txBody>
        </p:sp>
      </p:grpSp>
      <p:sp>
        <p:nvSpPr>
          <p:cNvPr id="8195" name="Text Box 3"/>
          <p:cNvSpPr txBox="1">
            <a:spLocks noChangeArrowheads="1"/>
          </p:cNvSpPr>
          <p:nvPr/>
        </p:nvSpPr>
        <p:spPr bwMode="auto">
          <a:xfrm>
            <a:off x="142875" y="1000125"/>
            <a:ext cx="8382000" cy="4246563"/>
          </a:xfrm>
          <a:prstGeom prst="rect">
            <a:avLst/>
          </a:prstGeom>
          <a:noFill/>
          <a:ln w="9525">
            <a:noFill/>
            <a:miter lim="800000"/>
            <a:headEnd/>
            <a:tailEnd/>
          </a:ln>
        </p:spPr>
        <p:txBody>
          <a:bodyPr>
            <a:spAutoFit/>
          </a:bodyPr>
          <a:lstStyle/>
          <a:p>
            <a:pPr>
              <a:spcBef>
                <a:spcPct val="50000"/>
              </a:spcBef>
            </a:pPr>
            <a:r>
              <a:rPr lang="en-US" dirty="0"/>
              <a:t>A Risk Management Technique</a:t>
            </a:r>
          </a:p>
          <a:p>
            <a:pPr>
              <a:spcBef>
                <a:spcPct val="50000"/>
              </a:spcBef>
              <a:buFontTx/>
              <a:buChar char="•"/>
            </a:pPr>
            <a:r>
              <a:rPr lang="en-US" dirty="0"/>
              <a:t> To protect the company from unfavorable changes in </a:t>
            </a:r>
          </a:p>
          <a:p>
            <a:pPr lvl="2">
              <a:spcBef>
                <a:spcPct val="50000"/>
              </a:spcBef>
              <a:buFontTx/>
              <a:buChar char="•"/>
            </a:pPr>
            <a:r>
              <a:rPr lang="en-US" dirty="0"/>
              <a:t>prices, </a:t>
            </a:r>
          </a:p>
          <a:p>
            <a:pPr lvl="2">
              <a:spcBef>
                <a:spcPct val="50000"/>
              </a:spcBef>
              <a:buFontTx/>
              <a:buChar char="•"/>
            </a:pPr>
            <a:r>
              <a:rPr lang="en-US" dirty="0"/>
              <a:t>interest rates, and/or  </a:t>
            </a:r>
          </a:p>
          <a:p>
            <a:pPr lvl="2">
              <a:spcBef>
                <a:spcPct val="50000"/>
              </a:spcBef>
              <a:buFontTx/>
              <a:buChar char="•"/>
            </a:pPr>
            <a:r>
              <a:rPr lang="en-US" dirty="0"/>
              <a:t>foreign currency exchange rates.</a:t>
            </a:r>
          </a:p>
          <a:p>
            <a:pPr>
              <a:spcBef>
                <a:spcPct val="50000"/>
              </a:spcBef>
              <a:buFontTx/>
              <a:buChar char="•"/>
            </a:pPr>
            <a:r>
              <a:rPr lang="en-US" dirty="0"/>
              <a:t> A hedging strategy can be for a specific asset or transaction, or it can be more general.  Management must determine the purpose of the hedge.</a:t>
            </a:r>
          </a:p>
          <a:p>
            <a:pPr>
              <a:spcBef>
                <a:spcPct val="50000"/>
              </a:spcBef>
              <a:buFontTx/>
              <a:buChar char="•"/>
            </a:pPr>
            <a:r>
              <a:rPr lang="en-US" dirty="0"/>
              <a:t>Effective Hedge vs. Ineffective Hedge</a:t>
            </a:r>
          </a:p>
          <a:p>
            <a:pPr lvl="2">
              <a:spcBef>
                <a:spcPct val="50000"/>
              </a:spcBef>
              <a:buFontTx/>
              <a:buChar char="•"/>
            </a:pPr>
            <a:r>
              <a:rPr lang="en-US" dirty="0"/>
              <a:t> The change in the fair value of the hedge contract must offset the change in the fair value of the hedged item.</a:t>
            </a:r>
          </a:p>
          <a:p>
            <a:pPr lvl="2">
              <a:spcBef>
                <a:spcPct val="50000"/>
              </a:spcBef>
              <a:buFontTx/>
              <a:buChar char="•"/>
            </a:pPr>
            <a:r>
              <a:rPr lang="en-US" dirty="0"/>
              <a:t> For Effective – at least 80%  &amp; not more than 125%</a:t>
            </a:r>
          </a:p>
        </p:txBody>
      </p:sp>
      <p:pic>
        <p:nvPicPr>
          <p:cNvPr id="23557" name="Picture 189" descr="http://www.colgatelawnservice.com/images/hedges_ncgs.jpg"/>
          <p:cNvPicPr>
            <a:picLocks noChangeAspect="1" noChangeArrowheads="1"/>
          </p:cNvPicPr>
          <p:nvPr/>
        </p:nvPicPr>
        <p:blipFill>
          <a:blip r:embed="rId2" cstate="print"/>
          <a:srcRect/>
          <a:stretch>
            <a:fillRect/>
          </a:stretch>
        </p:blipFill>
        <p:spPr bwMode="auto">
          <a:xfrm>
            <a:off x="0" y="5214938"/>
            <a:ext cx="9144000" cy="1643062"/>
          </a:xfrm>
          <a:prstGeom prst="rect">
            <a:avLst/>
          </a:prstGeom>
          <a:noFill/>
          <a:ln w="9525">
            <a:noFill/>
            <a:miter lim="800000"/>
            <a:headEnd/>
            <a:tailEnd/>
          </a:ln>
        </p:spPr>
      </p:pic>
    </p:spTree>
    <p:extLst>
      <p:ext uri="{BB962C8B-B14F-4D97-AF65-F5344CB8AC3E}">
        <p14:creationId xmlns:p14="http://schemas.microsoft.com/office/powerpoint/2010/main" xmlns="" val="82366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subTnLst>
                                    <p:animClr clrSpc="rgb" dir="cw">
                                      <p:cBhvr override="childStyle">
                                        <p:cTn dur="1" fill="hold" display="0" masterRel="nextClick" afterEffect="1"/>
                                        <p:tgtEl>
                                          <p:spTgt spid="2"/>
                                        </p:tgtEl>
                                        <p:attrNameLst>
                                          <p:attrName>ppt_c</p:attrName>
                                        </p:attrNameLst>
                                      </p:cBhvr>
                                      <p:to>
                                        <a:schemeClr va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1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19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19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819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819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819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8195">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8195">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499"/>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Box 81"/>
          <p:cNvSpPr txBox="1"/>
          <p:nvPr/>
        </p:nvSpPr>
        <p:spPr>
          <a:xfrm>
            <a:off x="142844" y="931208"/>
            <a:ext cx="8786027" cy="5355312"/>
          </a:xfrm>
          <a:prstGeom prst="rect">
            <a:avLst/>
          </a:prstGeom>
          <a:noFill/>
          <a:ln>
            <a:noFill/>
          </a:ln>
          <a:effectLst>
            <a:glow rad="63500">
              <a:schemeClr val="accent2">
                <a:satMod val="175000"/>
                <a:alpha val="40000"/>
              </a:schemeClr>
            </a:glow>
          </a:effectLst>
        </p:spPr>
        <p:txBody>
          <a:bodyPr>
            <a:spAutoFit/>
          </a:bodyPr>
          <a:lstStyle/>
          <a:p>
            <a:pPr>
              <a:defRPr/>
            </a:pPr>
            <a:r>
              <a:rPr lang="en-US" dirty="0">
                <a:solidFill>
                  <a:srgbClr val="FF0000"/>
                </a:solidFill>
              </a:rPr>
              <a:t>Question </a:t>
            </a:r>
          </a:p>
          <a:p>
            <a:pPr>
              <a:defRPr/>
            </a:pPr>
            <a:endParaRPr lang="en-US" dirty="0"/>
          </a:p>
          <a:p>
            <a:pPr>
              <a:defRPr/>
            </a:pPr>
            <a:r>
              <a:rPr lang="en-US" dirty="0"/>
              <a:t>How can an auditor tell whether a financial asset is at </a:t>
            </a:r>
            <a:r>
              <a:rPr lang="en-US" dirty="0">
                <a:solidFill>
                  <a:srgbClr val="FF33CC"/>
                </a:solidFill>
              </a:rPr>
              <a:t>Fair value </a:t>
            </a:r>
            <a:r>
              <a:rPr lang="en-US" dirty="0"/>
              <a:t>through </a:t>
            </a:r>
          </a:p>
          <a:p>
            <a:pPr>
              <a:defRPr/>
            </a:pPr>
            <a:r>
              <a:rPr lang="en-US" dirty="0"/>
              <a:t>“Profit or Loss “ Or  “Available for Sale”</a:t>
            </a:r>
          </a:p>
          <a:p>
            <a:pPr>
              <a:defRPr/>
            </a:pPr>
            <a:endParaRPr lang="en-US" dirty="0"/>
          </a:p>
          <a:p>
            <a:pPr>
              <a:defRPr/>
            </a:pPr>
            <a:r>
              <a:rPr lang="en-US" dirty="0">
                <a:solidFill>
                  <a:srgbClr val="FF0000"/>
                </a:solidFill>
              </a:rPr>
              <a:t>Answer </a:t>
            </a:r>
          </a:p>
          <a:p>
            <a:pPr>
              <a:defRPr/>
            </a:pPr>
            <a:endParaRPr lang="en-US" dirty="0"/>
          </a:p>
          <a:p>
            <a:pPr>
              <a:defRPr/>
            </a:pPr>
            <a:r>
              <a:rPr lang="en-US" dirty="0"/>
              <a:t>It is impossible to tell by looking at a Financial Asset (which is merely a paper) whether </a:t>
            </a:r>
          </a:p>
          <a:p>
            <a:pPr>
              <a:defRPr/>
            </a:pPr>
            <a:r>
              <a:rPr lang="en-US" dirty="0"/>
              <a:t>It is, for example a-</a:t>
            </a:r>
          </a:p>
          <a:p>
            <a:pPr>
              <a:defRPr/>
            </a:pPr>
            <a:r>
              <a:rPr lang="en-US" dirty="0"/>
              <a:t>	“Available for sale” or  “ Fair value through Profit or Loss”</a:t>
            </a:r>
          </a:p>
          <a:p>
            <a:pPr>
              <a:defRPr/>
            </a:pPr>
            <a:endParaRPr lang="en-US" dirty="0"/>
          </a:p>
          <a:p>
            <a:pPr>
              <a:defRPr/>
            </a:pPr>
            <a:r>
              <a:rPr lang="en-US" dirty="0"/>
              <a:t>This depends upon the </a:t>
            </a:r>
            <a:r>
              <a:rPr lang="en-US" u="sng" dirty="0">
                <a:solidFill>
                  <a:srgbClr val="800000"/>
                </a:solidFill>
                <a:effectLst>
                  <a:outerShdw blurRad="38100" dist="38100" dir="2700000" algn="tl">
                    <a:srgbClr val="000000">
                      <a:alpha val="43137"/>
                    </a:srgbClr>
                  </a:outerShdw>
                </a:effectLst>
              </a:rPr>
              <a:t>intention of management  </a:t>
            </a:r>
            <a:r>
              <a:rPr lang="en-US" dirty="0"/>
              <a:t>which are not auditable ……</a:t>
            </a:r>
          </a:p>
          <a:p>
            <a:pPr>
              <a:defRPr/>
            </a:pPr>
            <a:endParaRPr lang="en-US" dirty="0"/>
          </a:p>
          <a:p>
            <a:pPr>
              <a:defRPr/>
            </a:pPr>
            <a:r>
              <a:rPr lang="en-US" dirty="0"/>
              <a:t>Consequently the IAS-39 requires the management to designate the assets into the </a:t>
            </a:r>
          </a:p>
          <a:p>
            <a:pPr>
              <a:defRPr/>
            </a:pPr>
            <a:r>
              <a:rPr lang="en-US" dirty="0"/>
              <a:t>Appropriate category on the date of Purchase itself  </a:t>
            </a:r>
          </a:p>
          <a:p>
            <a:pPr>
              <a:defRPr/>
            </a:pPr>
            <a:endParaRPr lang="en-US" dirty="0"/>
          </a:p>
          <a:p>
            <a:pPr>
              <a:defRPr/>
            </a:pPr>
            <a:endParaRPr lang="en-US" dirty="0"/>
          </a:p>
          <a:p>
            <a:pPr>
              <a:defRPr/>
            </a:pPr>
            <a:endParaRPr lang="en-US" dirty="0"/>
          </a:p>
        </p:txBody>
      </p:sp>
      <p:sp>
        <p:nvSpPr>
          <p:cNvPr id="27653" name="Rectangle 79"/>
          <p:cNvSpPr>
            <a:spLocks noChangeArrowheads="1"/>
          </p:cNvSpPr>
          <p:nvPr/>
        </p:nvSpPr>
        <p:spPr bwMode="auto">
          <a:xfrm>
            <a:off x="1857375" y="142875"/>
            <a:ext cx="5168900" cy="584200"/>
          </a:xfrm>
          <a:prstGeom prst="rect">
            <a:avLst/>
          </a:prstGeom>
          <a:noFill/>
          <a:ln w="9525">
            <a:noFill/>
            <a:miter lim="800000"/>
            <a:headEnd/>
            <a:tailEnd/>
          </a:ln>
        </p:spPr>
        <p:txBody>
          <a:bodyPr wrap="none">
            <a:spAutoFit/>
          </a:bodyPr>
          <a:lstStyle/>
          <a:p>
            <a:pPr eaLnBrk="0" hangingPunct="0">
              <a:spcBef>
                <a:spcPct val="50000"/>
              </a:spcBef>
            </a:pPr>
            <a:r>
              <a:rPr lang="en-US" sz="3200" b="1"/>
              <a:t>IAS-39 accounting- bases</a:t>
            </a:r>
          </a:p>
        </p:txBody>
      </p:sp>
      <p:sp>
        <p:nvSpPr>
          <p:cNvPr id="27654" name="Rectangle 5"/>
          <p:cNvSpPr>
            <a:spLocks noChangeArrowheads="1"/>
          </p:cNvSpPr>
          <p:nvPr/>
        </p:nvSpPr>
        <p:spPr bwMode="auto">
          <a:xfrm>
            <a:off x="5643563" y="1428750"/>
            <a:ext cx="1071562" cy="504825"/>
          </a:xfrm>
          <a:prstGeom prst="rect">
            <a:avLst/>
          </a:prstGeom>
          <a:noFill/>
          <a:ln w="9525">
            <a:noFill/>
            <a:miter lim="800000"/>
            <a:headEnd/>
            <a:tailEnd/>
          </a:ln>
        </p:spPr>
        <p:txBody>
          <a:bodyPr wrap="none" anchor="ctr"/>
          <a:lstStyle/>
          <a:p>
            <a:endParaRPr lang="en-US"/>
          </a:p>
        </p:txBody>
      </p:sp>
      <p:sp>
        <p:nvSpPr>
          <p:cNvPr id="27655" name="Rectangle 5"/>
          <p:cNvSpPr>
            <a:spLocks noChangeArrowheads="1"/>
          </p:cNvSpPr>
          <p:nvPr/>
        </p:nvSpPr>
        <p:spPr bwMode="auto">
          <a:xfrm>
            <a:off x="5643563" y="1428750"/>
            <a:ext cx="1071562" cy="504825"/>
          </a:xfrm>
          <a:prstGeom prst="rect">
            <a:avLst/>
          </a:prstGeom>
          <a:noFill/>
          <a:ln w="9525">
            <a:noFill/>
            <a:miter lim="800000"/>
            <a:headEnd/>
            <a:tailEnd/>
          </a:ln>
        </p:spPr>
        <p:txBody>
          <a:bodyPr wrap="none" anchor="ctr"/>
          <a:lstStyle/>
          <a:p>
            <a:endParaRPr lang="en-US"/>
          </a:p>
        </p:txBody>
      </p:sp>
    </p:spTree>
    <p:extLst>
      <p:ext uri="{BB962C8B-B14F-4D97-AF65-F5344CB8AC3E}">
        <p14:creationId xmlns:p14="http://schemas.microsoft.com/office/powerpoint/2010/main" xmlns="" val="690260918"/>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75"/>
          <p:cNvGrpSpPr>
            <a:grpSpLocks/>
          </p:cNvGrpSpPr>
          <p:nvPr/>
        </p:nvGrpSpPr>
        <p:grpSpPr bwMode="auto">
          <a:xfrm>
            <a:off x="381000" y="1371600"/>
            <a:ext cx="7086600" cy="3962400"/>
            <a:chOff x="240" y="816"/>
            <a:chExt cx="4087" cy="2496"/>
          </a:xfrm>
        </p:grpSpPr>
        <p:grpSp>
          <p:nvGrpSpPr>
            <p:cNvPr id="3" name="Group 71"/>
            <p:cNvGrpSpPr>
              <a:grpSpLocks/>
            </p:cNvGrpSpPr>
            <p:nvPr/>
          </p:nvGrpSpPr>
          <p:grpSpPr bwMode="auto">
            <a:xfrm>
              <a:off x="240" y="816"/>
              <a:ext cx="4087" cy="2496"/>
              <a:chOff x="-240" y="1440"/>
              <a:chExt cx="3847" cy="2077"/>
            </a:xfrm>
          </p:grpSpPr>
          <p:sp>
            <p:nvSpPr>
              <p:cNvPr id="29770" name="Freeform 72"/>
              <p:cNvSpPr>
                <a:spLocks/>
              </p:cNvSpPr>
              <p:nvPr/>
            </p:nvSpPr>
            <p:spPr bwMode="auto">
              <a:xfrm>
                <a:off x="1680" y="1440"/>
                <a:ext cx="1927" cy="2077"/>
              </a:xfrm>
              <a:custGeom>
                <a:avLst/>
                <a:gdLst>
                  <a:gd name="T0" fmla="*/ 0 w 5781"/>
                  <a:gd name="T1" fmla="*/ 0 h 8308"/>
                  <a:gd name="T2" fmla="*/ 0 w 5781"/>
                  <a:gd name="T3" fmla="*/ 0 h 8308"/>
                  <a:gd name="T4" fmla="*/ 0 w 5781"/>
                  <a:gd name="T5" fmla="*/ 0 h 8308"/>
                  <a:gd name="T6" fmla="*/ 0 w 5781"/>
                  <a:gd name="T7" fmla="*/ 0 h 8308"/>
                  <a:gd name="T8" fmla="*/ 0 w 5781"/>
                  <a:gd name="T9" fmla="*/ 0 h 8308"/>
                  <a:gd name="T10" fmla="*/ 0 w 5781"/>
                  <a:gd name="T11" fmla="*/ 0 h 8308"/>
                  <a:gd name="T12" fmla="*/ 0 w 5781"/>
                  <a:gd name="T13" fmla="*/ 0 h 8308"/>
                  <a:gd name="T14" fmla="*/ 0 w 5781"/>
                  <a:gd name="T15" fmla="*/ 0 h 8308"/>
                  <a:gd name="T16" fmla="*/ 0 w 5781"/>
                  <a:gd name="T17" fmla="*/ 0 h 8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81"/>
                  <a:gd name="T28" fmla="*/ 0 h 8308"/>
                  <a:gd name="T29" fmla="*/ 5781 w 5781"/>
                  <a:gd name="T30" fmla="*/ 8308 h 83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81" h="8308">
                    <a:moveTo>
                      <a:pt x="0" y="0"/>
                    </a:moveTo>
                    <a:lnTo>
                      <a:pt x="5781" y="0"/>
                    </a:lnTo>
                    <a:lnTo>
                      <a:pt x="5781" y="8308"/>
                    </a:lnTo>
                    <a:lnTo>
                      <a:pt x="0" y="8308"/>
                    </a:lnTo>
                    <a:lnTo>
                      <a:pt x="0" y="8117"/>
                    </a:lnTo>
                    <a:lnTo>
                      <a:pt x="5637" y="8117"/>
                    </a:lnTo>
                    <a:lnTo>
                      <a:pt x="5637" y="221"/>
                    </a:lnTo>
                    <a:lnTo>
                      <a:pt x="0" y="221"/>
                    </a:lnTo>
                    <a:lnTo>
                      <a:pt x="0" y="0"/>
                    </a:lnTo>
                  </a:path>
                </a:pathLst>
              </a:custGeom>
              <a:solidFill>
                <a:srgbClr val="808080"/>
              </a:solidFill>
              <a:ln w="0">
                <a:solidFill>
                  <a:srgbClr val="000000"/>
                </a:solidFill>
                <a:round/>
                <a:headEnd/>
                <a:tailEnd/>
              </a:ln>
            </p:spPr>
            <p:txBody>
              <a:bodyPr/>
              <a:lstStyle/>
              <a:p>
                <a:endParaRPr lang="en-US"/>
              </a:p>
            </p:txBody>
          </p:sp>
          <p:sp>
            <p:nvSpPr>
              <p:cNvPr id="29771" name="Freeform 73"/>
              <p:cNvSpPr>
                <a:spLocks/>
              </p:cNvSpPr>
              <p:nvPr/>
            </p:nvSpPr>
            <p:spPr bwMode="auto">
              <a:xfrm flipH="1">
                <a:off x="-240" y="1440"/>
                <a:ext cx="1927" cy="2077"/>
              </a:xfrm>
              <a:custGeom>
                <a:avLst/>
                <a:gdLst>
                  <a:gd name="T0" fmla="*/ 0 w 5781"/>
                  <a:gd name="T1" fmla="*/ 0 h 8308"/>
                  <a:gd name="T2" fmla="*/ 0 w 5781"/>
                  <a:gd name="T3" fmla="*/ 0 h 8308"/>
                  <a:gd name="T4" fmla="*/ 0 w 5781"/>
                  <a:gd name="T5" fmla="*/ 0 h 8308"/>
                  <a:gd name="T6" fmla="*/ 0 w 5781"/>
                  <a:gd name="T7" fmla="*/ 0 h 8308"/>
                  <a:gd name="T8" fmla="*/ 0 w 5781"/>
                  <a:gd name="T9" fmla="*/ 0 h 8308"/>
                  <a:gd name="T10" fmla="*/ 0 w 5781"/>
                  <a:gd name="T11" fmla="*/ 0 h 8308"/>
                  <a:gd name="T12" fmla="*/ 0 w 5781"/>
                  <a:gd name="T13" fmla="*/ 0 h 8308"/>
                  <a:gd name="T14" fmla="*/ 0 w 5781"/>
                  <a:gd name="T15" fmla="*/ 0 h 8308"/>
                  <a:gd name="T16" fmla="*/ 0 w 5781"/>
                  <a:gd name="T17" fmla="*/ 0 h 83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81"/>
                  <a:gd name="T28" fmla="*/ 0 h 8308"/>
                  <a:gd name="T29" fmla="*/ 5781 w 5781"/>
                  <a:gd name="T30" fmla="*/ 8308 h 83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81" h="8308">
                    <a:moveTo>
                      <a:pt x="0" y="0"/>
                    </a:moveTo>
                    <a:lnTo>
                      <a:pt x="5781" y="0"/>
                    </a:lnTo>
                    <a:lnTo>
                      <a:pt x="5781" y="8308"/>
                    </a:lnTo>
                    <a:lnTo>
                      <a:pt x="0" y="8308"/>
                    </a:lnTo>
                    <a:lnTo>
                      <a:pt x="0" y="8117"/>
                    </a:lnTo>
                    <a:lnTo>
                      <a:pt x="5637" y="8117"/>
                    </a:lnTo>
                    <a:lnTo>
                      <a:pt x="5637" y="221"/>
                    </a:lnTo>
                    <a:lnTo>
                      <a:pt x="0" y="221"/>
                    </a:lnTo>
                    <a:lnTo>
                      <a:pt x="0" y="0"/>
                    </a:lnTo>
                  </a:path>
                </a:pathLst>
              </a:custGeom>
              <a:solidFill>
                <a:srgbClr val="808080"/>
              </a:solidFill>
              <a:ln w="0">
                <a:solidFill>
                  <a:srgbClr val="000000"/>
                </a:solidFill>
                <a:round/>
                <a:headEnd/>
                <a:tailEnd/>
              </a:ln>
            </p:spPr>
            <p:txBody>
              <a:bodyPr/>
              <a:lstStyle/>
              <a:p>
                <a:endParaRPr lang="en-US"/>
              </a:p>
            </p:txBody>
          </p:sp>
        </p:grpSp>
        <p:sp>
          <p:nvSpPr>
            <p:cNvPr id="29769" name="Text Box 74"/>
            <p:cNvSpPr txBox="1">
              <a:spLocks noChangeArrowheads="1"/>
            </p:cNvSpPr>
            <p:nvPr/>
          </p:nvSpPr>
          <p:spPr bwMode="auto">
            <a:xfrm>
              <a:off x="288" y="852"/>
              <a:ext cx="3984" cy="2347"/>
            </a:xfrm>
            <a:prstGeom prst="rect">
              <a:avLst/>
            </a:prstGeom>
            <a:solidFill>
              <a:schemeClr val="tx2"/>
            </a:solidFill>
            <a:ln w="12700">
              <a:noFill/>
              <a:miter lim="800000"/>
              <a:headEnd type="none" w="sm" len="sm"/>
              <a:tailEnd type="none" w="sm" len="sm"/>
            </a:ln>
          </p:spPr>
          <p:txBody>
            <a:bodyPr>
              <a:spAutoFit/>
            </a:bodyPr>
            <a:lstStyle/>
            <a:p>
              <a:pPr eaLnBrk="0" hangingPunct="0">
                <a:spcBef>
                  <a:spcPct val="50000"/>
                </a:spcBef>
              </a:pPr>
              <a:r>
                <a:rPr lang="en-US" sz="2800" u="sng">
                  <a:solidFill>
                    <a:schemeClr val="bg1"/>
                  </a:solidFill>
                  <a:latin typeface="Comic Sans MS" pitchFamily="66" charset="0"/>
                </a:rPr>
                <a:t>IAS-39 (type of Hedges)Examples</a:t>
              </a:r>
            </a:p>
            <a:p>
              <a:pPr eaLnBrk="0" hangingPunct="0">
                <a:spcBef>
                  <a:spcPct val="50000"/>
                </a:spcBef>
              </a:pPr>
              <a:endParaRPr lang="en-US" sz="2800"/>
            </a:p>
            <a:p>
              <a:pPr eaLnBrk="0" hangingPunct="0">
                <a:spcBef>
                  <a:spcPct val="50000"/>
                </a:spcBef>
              </a:pPr>
              <a:endParaRPr lang="en-US" sz="2800"/>
            </a:p>
            <a:p>
              <a:pPr eaLnBrk="0" hangingPunct="0">
                <a:spcBef>
                  <a:spcPct val="50000"/>
                </a:spcBef>
              </a:pPr>
              <a:endParaRPr lang="en-US" sz="2800"/>
            </a:p>
            <a:p>
              <a:pPr eaLnBrk="0" hangingPunct="0">
                <a:spcBef>
                  <a:spcPct val="50000"/>
                </a:spcBef>
              </a:pPr>
              <a:endParaRPr lang="en-US" sz="2800"/>
            </a:p>
            <a:p>
              <a:pPr eaLnBrk="0" hangingPunct="0">
                <a:spcBef>
                  <a:spcPct val="50000"/>
                </a:spcBef>
              </a:pPr>
              <a:endParaRPr lang="en-US" sz="2800"/>
            </a:p>
          </p:txBody>
        </p:sp>
      </p:grpSp>
      <p:sp>
        <p:nvSpPr>
          <p:cNvPr id="25670" name="Text Box 70"/>
          <p:cNvSpPr txBox="1">
            <a:spLocks noChangeArrowheads="1"/>
          </p:cNvSpPr>
          <p:nvPr/>
        </p:nvSpPr>
        <p:spPr bwMode="auto">
          <a:xfrm>
            <a:off x="457200" y="2286000"/>
            <a:ext cx="6858000" cy="2828925"/>
          </a:xfrm>
          <a:prstGeom prst="rect">
            <a:avLst/>
          </a:prstGeom>
          <a:solidFill>
            <a:schemeClr val="tx2"/>
          </a:solidFill>
          <a:ln w="12700">
            <a:noFill/>
            <a:miter lim="800000"/>
            <a:headEnd type="none" w="sm" len="sm"/>
            <a:tailEnd type="none" w="sm" len="sm"/>
          </a:ln>
        </p:spPr>
        <p:txBody>
          <a:bodyPr>
            <a:spAutoFit/>
          </a:bodyPr>
          <a:lstStyle/>
          <a:p>
            <a:pPr eaLnBrk="0" hangingPunct="0">
              <a:spcBef>
                <a:spcPct val="50000"/>
              </a:spcBef>
            </a:pPr>
            <a:r>
              <a:rPr lang="en-US" sz="2500" dirty="0">
                <a:solidFill>
                  <a:schemeClr val="bg1"/>
                </a:solidFill>
                <a:latin typeface="Comic Sans MS" pitchFamily="66" charset="0"/>
              </a:rPr>
              <a:t>Derivatives Held as Speculative Investments</a:t>
            </a:r>
          </a:p>
          <a:p>
            <a:pPr eaLnBrk="0" hangingPunct="0">
              <a:spcBef>
                <a:spcPct val="50000"/>
              </a:spcBef>
            </a:pPr>
            <a:r>
              <a:rPr lang="en-US" sz="2500" dirty="0">
                <a:solidFill>
                  <a:schemeClr val="bg1"/>
                </a:solidFill>
                <a:latin typeface="Comic Sans MS" pitchFamily="66" charset="0"/>
              </a:rPr>
              <a:t>Cash Flow Hedges</a:t>
            </a:r>
          </a:p>
          <a:p>
            <a:pPr eaLnBrk="0" hangingPunct="0">
              <a:spcBef>
                <a:spcPct val="50000"/>
              </a:spcBef>
            </a:pPr>
            <a:r>
              <a:rPr lang="en-US" sz="2500" dirty="0">
                <a:solidFill>
                  <a:schemeClr val="bg1"/>
                </a:solidFill>
                <a:latin typeface="Comic Sans MS" pitchFamily="66" charset="0"/>
              </a:rPr>
              <a:t>Fair Value Hedges</a:t>
            </a:r>
          </a:p>
          <a:p>
            <a:pPr eaLnBrk="0" hangingPunct="0">
              <a:spcBef>
                <a:spcPct val="50000"/>
              </a:spcBef>
            </a:pPr>
            <a:r>
              <a:rPr lang="en-US" sz="2500" dirty="0">
                <a:solidFill>
                  <a:schemeClr val="bg1"/>
                </a:solidFill>
                <a:latin typeface="Comic Sans MS" pitchFamily="66" charset="0"/>
              </a:rPr>
              <a:t>Foreign Currency Hedges</a:t>
            </a:r>
          </a:p>
          <a:p>
            <a:pPr eaLnBrk="0" hangingPunct="0">
              <a:spcBef>
                <a:spcPct val="50000"/>
              </a:spcBef>
            </a:pPr>
            <a:endParaRPr lang="en-US" sz="2800" dirty="0"/>
          </a:p>
        </p:txBody>
      </p:sp>
      <p:grpSp>
        <p:nvGrpSpPr>
          <p:cNvPr id="4" name="Group 76"/>
          <p:cNvGrpSpPr>
            <a:grpSpLocks/>
          </p:cNvGrpSpPr>
          <p:nvPr/>
        </p:nvGrpSpPr>
        <p:grpSpPr bwMode="auto">
          <a:xfrm>
            <a:off x="5507038" y="2532063"/>
            <a:ext cx="3635375" cy="4321175"/>
            <a:chOff x="3469" y="1595"/>
            <a:chExt cx="2290" cy="2722"/>
          </a:xfrm>
        </p:grpSpPr>
        <p:sp>
          <p:nvSpPr>
            <p:cNvPr id="29701" name="Freeform 3"/>
            <p:cNvSpPr>
              <a:spLocks/>
            </p:cNvSpPr>
            <p:nvPr/>
          </p:nvSpPr>
          <p:spPr bwMode="auto">
            <a:xfrm>
              <a:off x="4539" y="3948"/>
              <a:ext cx="1159" cy="369"/>
            </a:xfrm>
            <a:custGeom>
              <a:avLst/>
              <a:gdLst>
                <a:gd name="T0" fmla="*/ 0 w 3477"/>
                <a:gd name="T1" fmla="*/ 0 h 1478"/>
                <a:gd name="T2" fmla="*/ 0 w 3477"/>
                <a:gd name="T3" fmla="*/ 0 h 1478"/>
                <a:gd name="T4" fmla="*/ 0 w 3477"/>
                <a:gd name="T5" fmla="*/ 0 h 1478"/>
                <a:gd name="T6" fmla="*/ 0 w 3477"/>
                <a:gd name="T7" fmla="*/ 0 h 1478"/>
                <a:gd name="T8" fmla="*/ 0 w 3477"/>
                <a:gd name="T9" fmla="*/ 0 h 1478"/>
                <a:gd name="T10" fmla="*/ 0 w 3477"/>
                <a:gd name="T11" fmla="*/ 0 h 1478"/>
                <a:gd name="T12" fmla="*/ 0 w 3477"/>
                <a:gd name="T13" fmla="*/ 0 h 1478"/>
                <a:gd name="T14" fmla="*/ 0 w 3477"/>
                <a:gd name="T15" fmla="*/ 0 h 1478"/>
                <a:gd name="T16" fmla="*/ 0 w 3477"/>
                <a:gd name="T17" fmla="*/ 0 h 1478"/>
                <a:gd name="T18" fmla="*/ 0 w 3477"/>
                <a:gd name="T19" fmla="*/ 0 h 1478"/>
                <a:gd name="T20" fmla="*/ 0 w 3477"/>
                <a:gd name="T21" fmla="*/ 0 h 1478"/>
                <a:gd name="T22" fmla="*/ 0 w 3477"/>
                <a:gd name="T23" fmla="*/ 0 h 1478"/>
                <a:gd name="T24" fmla="*/ 0 w 3477"/>
                <a:gd name="T25" fmla="*/ 0 h 1478"/>
                <a:gd name="T26" fmla="*/ 0 w 3477"/>
                <a:gd name="T27" fmla="*/ 0 h 1478"/>
                <a:gd name="T28" fmla="*/ 0 w 3477"/>
                <a:gd name="T29" fmla="*/ 0 h 1478"/>
                <a:gd name="T30" fmla="*/ 0 w 3477"/>
                <a:gd name="T31" fmla="*/ 0 h 1478"/>
                <a:gd name="T32" fmla="*/ 0 w 3477"/>
                <a:gd name="T33" fmla="*/ 0 h 1478"/>
                <a:gd name="T34" fmla="*/ 0 w 3477"/>
                <a:gd name="T35" fmla="*/ 0 h 1478"/>
                <a:gd name="T36" fmla="*/ 0 w 3477"/>
                <a:gd name="T37" fmla="*/ 0 h 1478"/>
                <a:gd name="T38" fmla="*/ 0 w 3477"/>
                <a:gd name="T39" fmla="*/ 0 h 1478"/>
                <a:gd name="T40" fmla="*/ 0 w 3477"/>
                <a:gd name="T41" fmla="*/ 0 h 1478"/>
                <a:gd name="T42" fmla="*/ 0 w 3477"/>
                <a:gd name="T43" fmla="*/ 0 h 1478"/>
                <a:gd name="T44" fmla="*/ 0 w 3477"/>
                <a:gd name="T45" fmla="*/ 0 h 1478"/>
                <a:gd name="T46" fmla="*/ 0 w 3477"/>
                <a:gd name="T47" fmla="*/ 0 h 1478"/>
                <a:gd name="T48" fmla="*/ 0 w 3477"/>
                <a:gd name="T49" fmla="*/ 0 h 1478"/>
                <a:gd name="T50" fmla="*/ 0 w 3477"/>
                <a:gd name="T51" fmla="*/ 0 h 1478"/>
                <a:gd name="T52" fmla="*/ 0 w 3477"/>
                <a:gd name="T53" fmla="*/ 0 h 1478"/>
                <a:gd name="T54" fmla="*/ 0 w 3477"/>
                <a:gd name="T55" fmla="*/ 0 h 1478"/>
                <a:gd name="T56" fmla="*/ 0 w 3477"/>
                <a:gd name="T57" fmla="*/ 0 h 1478"/>
                <a:gd name="T58" fmla="*/ 0 w 3477"/>
                <a:gd name="T59" fmla="*/ 0 h 1478"/>
                <a:gd name="T60" fmla="*/ 0 w 3477"/>
                <a:gd name="T61" fmla="*/ 0 h 1478"/>
                <a:gd name="T62" fmla="*/ 0 w 3477"/>
                <a:gd name="T63" fmla="*/ 0 h 1478"/>
                <a:gd name="T64" fmla="*/ 0 w 3477"/>
                <a:gd name="T65" fmla="*/ 0 h 1478"/>
                <a:gd name="T66" fmla="*/ 0 w 3477"/>
                <a:gd name="T67" fmla="*/ 0 h 1478"/>
                <a:gd name="T68" fmla="*/ 0 w 3477"/>
                <a:gd name="T69" fmla="*/ 0 h 1478"/>
                <a:gd name="T70" fmla="*/ 0 w 3477"/>
                <a:gd name="T71" fmla="*/ 0 h 1478"/>
                <a:gd name="T72" fmla="*/ 0 w 3477"/>
                <a:gd name="T73" fmla="*/ 0 h 1478"/>
                <a:gd name="T74" fmla="*/ 0 w 3477"/>
                <a:gd name="T75" fmla="*/ 0 h 1478"/>
                <a:gd name="T76" fmla="*/ 0 w 3477"/>
                <a:gd name="T77" fmla="*/ 0 h 1478"/>
                <a:gd name="T78" fmla="*/ 0 w 3477"/>
                <a:gd name="T79" fmla="*/ 0 h 1478"/>
                <a:gd name="T80" fmla="*/ 0 w 3477"/>
                <a:gd name="T81" fmla="*/ 0 h 1478"/>
                <a:gd name="T82" fmla="*/ 0 w 3477"/>
                <a:gd name="T83" fmla="*/ 0 h 1478"/>
                <a:gd name="T84" fmla="*/ 0 w 3477"/>
                <a:gd name="T85" fmla="*/ 0 h 1478"/>
                <a:gd name="T86" fmla="*/ 0 w 3477"/>
                <a:gd name="T87" fmla="*/ 0 h 1478"/>
                <a:gd name="T88" fmla="*/ 0 w 3477"/>
                <a:gd name="T89" fmla="*/ 0 h 1478"/>
                <a:gd name="T90" fmla="*/ 0 w 3477"/>
                <a:gd name="T91" fmla="*/ 0 h 1478"/>
                <a:gd name="T92" fmla="*/ 0 w 3477"/>
                <a:gd name="T93" fmla="*/ 0 h 1478"/>
                <a:gd name="T94" fmla="*/ 0 w 3477"/>
                <a:gd name="T95" fmla="*/ 0 h 1478"/>
                <a:gd name="T96" fmla="*/ 0 w 3477"/>
                <a:gd name="T97" fmla="*/ 0 h 1478"/>
                <a:gd name="T98" fmla="*/ 0 w 3477"/>
                <a:gd name="T99" fmla="*/ 0 h 1478"/>
                <a:gd name="T100" fmla="*/ 0 w 3477"/>
                <a:gd name="T101" fmla="*/ 0 h 1478"/>
                <a:gd name="T102" fmla="*/ 0 w 3477"/>
                <a:gd name="T103" fmla="*/ 0 h 1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77"/>
                <a:gd name="T157" fmla="*/ 0 h 1478"/>
                <a:gd name="T158" fmla="*/ 3477 w 3477"/>
                <a:gd name="T159" fmla="*/ 1478 h 14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77" h="1478">
                  <a:moveTo>
                    <a:pt x="2468" y="535"/>
                  </a:moveTo>
                  <a:lnTo>
                    <a:pt x="2592" y="599"/>
                  </a:lnTo>
                  <a:lnTo>
                    <a:pt x="2634" y="661"/>
                  </a:lnTo>
                  <a:lnTo>
                    <a:pt x="2715" y="725"/>
                  </a:lnTo>
                  <a:lnTo>
                    <a:pt x="2839" y="725"/>
                  </a:lnTo>
                  <a:lnTo>
                    <a:pt x="3025" y="756"/>
                  </a:lnTo>
                  <a:lnTo>
                    <a:pt x="3208" y="849"/>
                  </a:lnTo>
                  <a:lnTo>
                    <a:pt x="3312" y="912"/>
                  </a:lnTo>
                  <a:lnTo>
                    <a:pt x="3394" y="1007"/>
                  </a:lnTo>
                  <a:lnTo>
                    <a:pt x="3456" y="1163"/>
                  </a:lnTo>
                  <a:lnTo>
                    <a:pt x="3477" y="1320"/>
                  </a:lnTo>
                  <a:lnTo>
                    <a:pt x="3456" y="1417"/>
                  </a:lnTo>
                  <a:lnTo>
                    <a:pt x="3394" y="1447"/>
                  </a:lnTo>
                  <a:lnTo>
                    <a:pt x="3292" y="1478"/>
                  </a:lnTo>
                  <a:lnTo>
                    <a:pt x="3087" y="1478"/>
                  </a:lnTo>
                  <a:lnTo>
                    <a:pt x="2881" y="1417"/>
                  </a:lnTo>
                  <a:lnTo>
                    <a:pt x="2737" y="1353"/>
                  </a:lnTo>
                  <a:lnTo>
                    <a:pt x="2490" y="1353"/>
                  </a:lnTo>
                  <a:lnTo>
                    <a:pt x="2346" y="1320"/>
                  </a:lnTo>
                  <a:lnTo>
                    <a:pt x="2180" y="1227"/>
                  </a:lnTo>
                  <a:lnTo>
                    <a:pt x="2037" y="1227"/>
                  </a:lnTo>
                  <a:lnTo>
                    <a:pt x="1914" y="1196"/>
                  </a:lnTo>
                  <a:lnTo>
                    <a:pt x="1810" y="1163"/>
                  </a:lnTo>
                  <a:lnTo>
                    <a:pt x="1728" y="1103"/>
                  </a:lnTo>
                  <a:lnTo>
                    <a:pt x="1647" y="883"/>
                  </a:lnTo>
                  <a:lnTo>
                    <a:pt x="1624" y="976"/>
                  </a:lnTo>
                  <a:lnTo>
                    <a:pt x="1583" y="1069"/>
                  </a:lnTo>
                  <a:lnTo>
                    <a:pt x="1503" y="1163"/>
                  </a:lnTo>
                  <a:lnTo>
                    <a:pt x="1378" y="1196"/>
                  </a:lnTo>
                  <a:lnTo>
                    <a:pt x="1317" y="1291"/>
                  </a:lnTo>
                  <a:lnTo>
                    <a:pt x="1090" y="1384"/>
                  </a:lnTo>
                  <a:lnTo>
                    <a:pt x="823" y="1417"/>
                  </a:lnTo>
                  <a:lnTo>
                    <a:pt x="576" y="1417"/>
                  </a:lnTo>
                  <a:lnTo>
                    <a:pt x="452" y="1417"/>
                  </a:lnTo>
                  <a:lnTo>
                    <a:pt x="268" y="1353"/>
                  </a:lnTo>
                  <a:lnTo>
                    <a:pt x="124" y="1291"/>
                  </a:lnTo>
                  <a:lnTo>
                    <a:pt x="21" y="1133"/>
                  </a:lnTo>
                  <a:lnTo>
                    <a:pt x="0" y="1007"/>
                  </a:lnTo>
                  <a:lnTo>
                    <a:pt x="41" y="912"/>
                  </a:lnTo>
                  <a:lnTo>
                    <a:pt x="124" y="819"/>
                  </a:lnTo>
                  <a:lnTo>
                    <a:pt x="226" y="725"/>
                  </a:lnTo>
                  <a:lnTo>
                    <a:pt x="370" y="661"/>
                  </a:lnTo>
                  <a:lnTo>
                    <a:pt x="556" y="628"/>
                  </a:lnTo>
                  <a:lnTo>
                    <a:pt x="740" y="599"/>
                  </a:lnTo>
                  <a:lnTo>
                    <a:pt x="906" y="599"/>
                  </a:lnTo>
                  <a:lnTo>
                    <a:pt x="1090" y="628"/>
                  </a:lnTo>
                  <a:lnTo>
                    <a:pt x="1050" y="505"/>
                  </a:lnTo>
                  <a:lnTo>
                    <a:pt x="1050" y="315"/>
                  </a:lnTo>
                  <a:lnTo>
                    <a:pt x="1275" y="128"/>
                  </a:lnTo>
                  <a:lnTo>
                    <a:pt x="1544" y="0"/>
                  </a:lnTo>
                  <a:lnTo>
                    <a:pt x="1852" y="31"/>
                  </a:lnTo>
                  <a:lnTo>
                    <a:pt x="2468" y="535"/>
                  </a:lnTo>
                  <a:close/>
                </a:path>
              </a:pathLst>
            </a:custGeom>
            <a:solidFill>
              <a:schemeClr val="tx2"/>
            </a:solidFill>
            <a:ln w="9525">
              <a:noFill/>
              <a:round/>
              <a:headEnd/>
              <a:tailEnd/>
            </a:ln>
          </p:spPr>
          <p:txBody>
            <a:bodyPr/>
            <a:lstStyle/>
            <a:p>
              <a:endParaRPr lang="en-US"/>
            </a:p>
          </p:txBody>
        </p:sp>
        <p:sp>
          <p:nvSpPr>
            <p:cNvPr id="29702" name="Freeform 4"/>
            <p:cNvSpPr>
              <a:spLocks/>
            </p:cNvSpPr>
            <p:nvPr/>
          </p:nvSpPr>
          <p:spPr bwMode="auto">
            <a:xfrm>
              <a:off x="4539" y="3948"/>
              <a:ext cx="1159" cy="369"/>
            </a:xfrm>
            <a:custGeom>
              <a:avLst/>
              <a:gdLst>
                <a:gd name="T0" fmla="*/ 0 w 3477"/>
                <a:gd name="T1" fmla="*/ 0 h 1478"/>
                <a:gd name="T2" fmla="*/ 0 w 3477"/>
                <a:gd name="T3" fmla="*/ 0 h 1478"/>
                <a:gd name="T4" fmla="*/ 0 w 3477"/>
                <a:gd name="T5" fmla="*/ 0 h 1478"/>
                <a:gd name="T6" fmla="*/ 0 w 3477"/>
                <a:gd name="T7" fmla="*/ 0 h 1478"/>
                <a:gd name="T8" fmla="*/ 0 w 3477"/>
                <a:gd name="T9" fmla="*/ 0 h 1478"/>
                <a:gd name="T10" fmla="*/ 0 w 3477"/>
                <a:gd name="T11" fmla="*/ 0 h 1478"/>
                <a:gd name="T12" fmla="*/ 0 w 3477"/>
                <a:gd name="T13" fmla="*/ 0 h 1478"/>
                <a:gd name="T14" fmla="*/ 0 w 3477"/>
                <a:gd name="T15" fmla="*/ 0 h 1478"/>
                <a:gd name="T16" fmla="*/ 0 w 3477"/>
                <a:gd name="T17" fmla="*/ 0 h 1478"/>
                <a:gd name="T18" fmla="*/ 0 w 3477"/>
                <a:gd name="T19" fmla="*/ 0 h 1478"/>
                <a:gd name="T20" fmla="*/ 0 w 3477"/>
                <a:gd name="T21" fmla="*/ 0 h 1478"/>
                <a:gd name="T22" fmla="*/ 0 w 3477"/>
                <a:gd name="T23" fmla="*/ 0 h 1478"/>
                <a:gd name="T24" fmla="*/ 0 w 3477"/>
                <a:gd name="T25" fmla="*/ 0 h 1478"/>
                <a:gd name="T26" fmla="*/ 0 w 3477"/>
                <a:gd name="T27" fmla="*/ 0 h 1478"/>
                <a:gd name="T28" fmla="*/ 0 w 3477"/>
                <a:gd name="T29" fmla="*/ 0 h 1478"/>
                <a:gd name="T30" fmla="*/ 0 w 3477"/>
                <a:gd name="T31" fmla="*/ 0 h 1478"/>
                <a:gd name="T32" fmla="*/ 0 w 3477"/>
                <a:gd name="T33" fmla="*/ 0 h 1478"/>
                <a:gd name="T34" fmla="*/ 0 w 3477"/>
                <a:gd name="T35" fmla="*/ 0 h 1478"/>
                <a:gd name="T36" fmla="*/ 0 w 3477"/>
                <a:gd name="T37" fmla="*/ 0 h 1478"/>
                <a:gd name="T38" fmla="*/ 0 w 3477"/>
                <a:gd name="T39" fmla="*/ 0 h 1478"/>
                <a:gd name="T40" fmla="*/ 0 w 3477"/>
                <a:gd name="T41" fmla="*/ 0 h 1478"/>
                <a:gd name="T42" fmla="*/ 0 w 3477"/>
                <a:gd name="T43" fmla="*/ 0 h 1478"/>
                <a:gd name="T44" fmla="*/ 0 w 3477"/>
                <a:gd name="T45" fmla="*/ 0 h 1478"/>
                <a:gd name="T46" fmla="*/ 0 w 3477"/>
                <a:gd name="T47" fmla="*/ 0 h 1478"/>
                <a:gd name="T48" fmla="*/ 0 w 3477"/>
                <a:gd name="T49" fmla="*/ 0 h 1478"/>
                <a:gd name="T50" fmla="*/ 0 w 3477"/>
                <a:gd name="T51" fmla="*/ 0 h 1478"/>
                <a:gd name="T52" fmla="*/ 0 w 3477"/>
                <a:gd name="T53" fmla="*/ 0 h 1478"/>
                <a:gd name="T54" fmla="*/ 0 w 3477"/>
                <a:gd name="T55" fmla="*/ 0 h 1478"/>
                <a:gd name="T56" fmla="*/ 0 w 3477"/>
                <a:gd name="T57" fmla="*/ 0 h 1478"/>
                <a:gd name="T58" fmla="*/ 0 w 3477"/>
                <a:gd name="T59" fmla="*/ 0 h 1478"/>
                <a:gd name="T60" fmla="*/ 0 w 3477"/>
                <a:gd name="T61" fmla="*/ 0 h 1478"/>
                <a:gd name="T62" fmla="*/ 0 w 3477"/>
                <a:gd name="T63" fmla="*/ 0 h 1478"/>
                <a:gd name="T64" fmla="*/ 0 w 3477"/>
                <a:gd name="T65" fmla="*/ 0 h 1478"/>
                <a:gd name="T66" fmla="*/ 0 w 3477"/>
                <a:gd name="T67" fmla="*/ 0 h 1478"/>
                <a:gd name="T68" fmla="*/ 0 w 3477"/>
                <a:gd name="T69" fmla="*/ 0 h 1478"/>
                <a:gd name="T70" fmla="*/ 0 w 3477"/>
                <a:gd name="T71" fmla="*/ 0 h 1478"/>
                <a:gd name="T72" fmla="*/ 0 w 3477"/>
                <a:gd name="T73" fmla="*/ 0 h 1478"/>
                <a:gd name="T74" fmla="*/ 0 w 3477"/>
                <a:gd name="T75" fmla="*/ 0 h 1478"/>
                <a:gd name="T76" fmla="*/ 0 w 3477"/>
                <a:gd name="T77" fmla="*/ 0 h 1478"/>
                <a:gd name="T78" fmla="*/ 0 w 3477"/>
                <a:gd name="T79" fmla="*/ 0 h 1478"/>
                <a:gd name="T80" fmla="*/ 0 w 3477"/>
                <a:gd name="T81" fmla="*/ 0 h 1478"/>
                <a:gd name="T82" fmla="*/ 0 w 3477"/>
                <a:gd name="T83" fmla="*/ 0 h 1478"/>
                <a:gd name="T84" fmla="*/ 0 w 3477"/>
                <a:gd name="T85" fmla="*/ 0 h 1478"/>
                <a:gd name="T86" fmla="*/ 0 w 3477"/>
                <a:gd name="T87" fmla="*/ 0 h 1478"/>
                <a:gd name="T88" fmla="*/ 0 w 3477"/>
                <a:gd name="T89" fmla="*/ 0 h 1478"/>
                <a:gd name="T90" fmla="*/ 0 w 3477"/>
                <a:gd name="T91" fmla="*/ 0 h 1478"/>
                <a:gd name="T92" fmla="*/ 0 w 3477"/>
                <a:gd name="T93" fmla="*/ 0 h 1478"/>
                <a:gd name="T94" fmla="*/ 0 w 3477"/>
                <a:gd name="T95" fmla="*/ 0 h 1478"/>
                <a:gd name="T96" fmla="*/ 0 w 3477"/>
                <a:gd name="T97" fmla="*/ 0 h 1478"/>
                <a:gd name="T98" fmla="*/ 0 w 3477"/>
                <a:gd name="T99" fmla="*/ 0 h 1478"/>
                <a:gd name="T100" fmla="*/ 0 w 3477"/>
                <a:gd name="T101" fmla="*/ 0 h 1478"/>
                <a:gd name="T102" fmla="*/ 0 w 3477"/>
                <a:gd name="T103" fmla="*/ 0 h 14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77"/>
                <a:gd name="T157" fmla="*/ 0 h 1478"/>
                <a:gd name="T158" fmla="*/ 3477 w 3477"/>
                <a:gd name="T159" fmla="*/ 1478 h 14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77" h="1478">
                  <a:moveTo>
                    <a:pt x="2468" y="535"/>
                  </a:moveTo>
                  <a:lnTo>
                    <a:pt x="2592" y="599"/>
                  </a:lnTo>
                  <a:lnTo>
                    <a:pt x="2634" y="661"/>
                  </a:lnTo>
                  <a:lnTo>
                    <a:pt x="2715" y="725"/>
                  </a:lnTo>
                  <a:lnTo>
                    <a:pt x="2839" y="725"/>
                  </a:lnTo>
                  <a:lnTo>
                    <a:pt x="3025" y="756"/>
                  </a:lnTo>
                  <a:lnTo>
                    <a:pt x="3208" y="849"/>
                  </a:lnTo>
                  <a:lnTo>
                    <a:pt x="3312" y="912"/>
                  </a:lnTo>
                  <a:lnTo>
                    <a:pt x="3394" y="1007"/>
                  </a:lnTo>
                  <a:lnTo>
                    <a:pt x="3456" y="1163"/>
                  </a:lnTo>
                  <a:lnTo>
                    <a:pt x="3477" y="1320"/>
                  </a:lnTo>
                  <a:lnTo>
                    <a:pt x="3456" y="1417"/>
                  </a:lnTo>
                  <a:lnTo>
                    <a:pt x="3394" y="1447"/>
                  </a:lnTo>
                  <a:lnTo>
                    <a:pt x="3292" y="1478"/>
                  </a:lnTo>
                  <a:lnTo>
                    <a:pt x="3087" y="1478"/>
                  </a:lnTo>
                  <a:lnTo>
                    <a:pt x="2881" y="1417"/>
                  </a:lnTo>
                  <a:lnTo>
                    <a:pt x="2737" y="1353"/>
                  </a:lnTo>
                  <a:lnTo>
                    <a:pt x="2490" y="1353"/>
                  </a:lnTo>
                  <a:lnTo>
                    <a:pt x="2346" y="1320"/>
                  </a:lnTo>
                  <a:lnTo>
                    <a:pt x="2180" y="1227"/>
                  </a:lnTo>
                  <a:lnTo>
                    <a:pt x="2037" y="1227"/>
                  </a:lnTo>
                  <a:lnTo>
                    <a:pt x="1914" y="1196"/>
                  </a:lnTo>
                  <a:lnTo>
                    <a:pt x="1810" y="1163"/>
                  </a:lnTo>
                  <a:lnTo>
                    <a:pt x="1728" y="1103"/>
                  </a:lnTo>
                  <a:lnTo>
                    <a:pt x="1647" y="883"/>
                  </a:lnTo>
                  <a:lnTo>
                    <a:pt x="1624" y="976"/>
                  </a:lnTo>
                  <a:lnTo>
                    <a:pt x="1583" y="1069"/>
                  </a:lnTo>
                  <a:lnTo>
                    <a:pt x="1503" y="1163"/>
                  </a:lnTo>
                  <a:lnTo>
                    <a:pt x="1378" y="1196"/>
                  </a:lnTo>
                  <a:lnTo>
                    <a:pt x="1317" y="1291"/>
                  </a:lnTo>
                  <a:lnTo>
                    <a:pt x="1090" y="1384"/>
                  </a:lnTo>
                  <a:lnTo>
                    <a:pt x="823" y="1417"/>
                  </a:lnTo>
                  <a:lnTo>
                    <a:pt x="576" y="1417"/>
                  </a:lnTo>
                  <a:lnTo>
                    <a:pt x="452" y="1417"/>
                  </a:lnTo>
                  <a:lnTo>
                    <a:pt x="268" y="1353"/>
                  </a:lnTo>
                  <a:lnTo>
                    <a:pt x="124" y="1291"/>
                  </a:lnTo>
                  <a:lnTo>
                    <a:pt x="21" y="1133"/>
                  </a:lnTo>
                  <a:lnTo>
                    <a:pt x="0" y="1007"/>
                  </a:lnTo>
                  <a:lnTo>
                    <a:pt x="41" y="912"/>
                  </a:lnTo>
                  <a:lnTo>
                    <a:pt x="124" y="819"/>
                  </a:lnTo>
                  <a:lnTo>
                    <a:pt x="226" y="725"/>
                  </a:lnTo>
                  <a:lnTo>
                    <a:pt x="370" y="661"/>
                  </a:lnTo>
                  <a:lnTo>
                    <a:pt x="556" y="628"/>
                  </a:lnTo>
                  <a:lnTo>
                    <a:pt x="740" y="599"/>
                  </a:lnTo>
                  <a:lnTo>
                    <a:pt x="906" y="599"/>
                  </a:lnTo>
                  <a:lnTo>
                    <a:pt x="1090" y="628"/>
                  </a:lnTo>
                  <a:lnTo>
                    <a:pt x="1050" y="505"/>
                  </a:lnTo>
                  <a:lnTo>
                    <a:pt x="1050" y="315"/>
                  </a:lnTo>
                  <a:lnTo>
                    <a:pt x="1275" y="128"/>
                  </a:lnTo>
                  <a:lnTo>
                    <a:pt x="1544" y="0"/>
                  </a:lnTo>
                  <a:lnTo>
                    <a:pt x="1852" y="31"/>
                  </a:lnTo>
                  <a:lnTo>
                    <a:pt x="2468" y="535"/>
                  </a:lnTo>
                </a:path>
              </a:pathLst>
            </a:custGeom>
            <a:noFill/>
            <a:ln w="0">
              <a:solidFill>
                <a:srgbClr val="000000"/>
              </a:solidFill>
              <a:round/>
              <a:headEnd/>
              <a:tailEnd/>
            </a:ln>
          </p:spPr>
          <p:txBody>
            <a:bodyPr/>
            <a:lstStyle/>
            <a:p>
              <a:endParaRPr lang="en-US"/>
            </a:p>
          </p:txBody>
        </p:sp>
        <p:sp>
          <p:nvSpPr>
            <p:cNvPr id="29703" name="Freeform 5"/>
            <p:cNvSpPr>
              <a:spLocks/>
            </p:cNvSpPr>
            <p:nvPr/>
          </p:nvSpPr>
          <p:spPr bwMode="auto">
            <a:xfrm>
              <a:off x="4799" y="3153"/>
              <a:ext cx="693" cy="976"/>
            </a:xfrm>
            <a:custGeom>
              <a:avLst/>
              <a:gdLst>
                <a:gd name="T0" fmla="*/ 0 w 2078"/>
                <a:gd name="T1" fmla="*/ 0 h 3902"/>
                <a:gd name="T2" fmla="*/ 0 w 2078"/>
                <a:gd name="T3" fmla="*/ 0 h 3902"/>
                <a:gd name="T4" fmla="*/ 0 w 2078"/>
                <a:gd name="T5" fmla="*/ 0 h 3902"/>
                <a:gd name="T6" fmla="*/ 0 w 2078"/>
                <a:gd name="T7" fmla="*/ 0 h 3902"/>
                <a:gd name="T8" fmla="*/ 0 w 2078"/>
                <a:gd name="T9" fmla="*/ 0 h 3902"/>
                <a:gd name="T10" fmla="*/ 0 w 2078"/>
                <a:gd name="T11" fmla="*/ 0 h 3902"/>
                <a:gd name="T12" fmla="*/ 0 w 2078"/>
                <a:gd name="T13" fmla="*/ 0 h 3902"/>
                <a:gd name="T14" fmla="*/ 0 w 2078"/>
                <a:gd name="T15" fmla="*/ 0 h 3902"/>
                <a:gd name="T16" fmla="*/ 0 w 2078"/>
                <a:gd name="T17" fmla="*/ 0 h 3902"/>
                <a:gd name="T18" fmla="*/ 0 w 2078"/>
                <a:gd name="T19" fmla="*/ 0 h 3902"/>
                <a:gd name="T20" fmla="*/ 0 w 2078"/>
                <a:gd name="T21" fmla="*/ 0 h 3902"/>
                <a:gd name="T22" fmla="*/ 0 w 2078"/>
                <a:gd name="T23" fmla="*/ 0 h 3902"/>
                <a:gd name="T24" fmla="*/ 0 w 2078"/>
                <a:gd name="T25" fmla="*/ 0 h 3902"/>
                <a:gd name="T26" fmla="*/ 0 w 2078"/>
                <a:gd name="T27" fmla="*/ 0 h 3902"/>
                <a:gd name="T28" fmla="*/ 0 w 2078"/>
                <a:gd name="T29" fmla="*/ 0 h 3902"/>
                <a:gd name="T30" fmla="*/ 0 w 2078"/>
                <a:gd name="T31" fmla="*/ 0 h 3902"/>
                <a:gd name="T32" fmla="*/ 0 w 2078"/>
                <a:gd name="T33" fmla="*/ 0 h 3902"/>
                <a:gd name="T34" fmla="*/ 0 w 2078"/>
                <a:gd name="T35" fmla="*/ 0 h 3902"/>
                <a:gd name="T36" fmla="*/ 0 w 2078"/>
                <a:gd name="T37" fmla="*/ 0 h 3902"/>
                <a:gd name="T38" fmla="*/ 0 w 2078"/>
                <a:gd name="T39" fmla="*/ 0 h 3902"/>
                <a:gd name="T40" fmla="*/ 0 w 2078"/>
                <a:gd name="T41" fmla="*/ 0 h 3902"/>
                <a:gd name="T42" fmla="*/ 0 w 2078"/>
                <a:gd name="T43" fmla="*/ 0 h 3902"/>
                <a:gd name="T44" fmla="*/ 0 w 2078"/>
                <a:gd name="T45" fmla="*/ 0 h 3902"/>
                <a:gd name="T46" fmla="*/ 0 w 2078"/>
                <a:gd name="T47" fmla="*/ 0 h 3902"/>
                <a:gd name="T48" fmla="*/ 0 w 2078"/>
                <a:gd name="T49" fmla="*/ 0 h 3902"/>
                <a:gd name="T50" fmla="*/ 0 w 2078"/>
                <a:gd name="T51" fmla="*/ 0 h 3902"/>
                <a:gd name="T52" fmla="*/ 0 w 2078"/>
                <a:gd name="T53" fmla="*/ 0 h 3902"/>
                <a:gd name="T54" fmla="*/ 0 w 2078"/>
                <a:gd name="T55" fmla="*/ 0 h 3902"/>
                <a:gd name="T56" fmla="*/ 0 w 2078"/>
                <a:gd name="T57" fmla="*/ 0 h 3902"/>
                <a:gd name="T58" fmla="*/ 0 w 2078"/>
                <a:gd name="T59" fmla="*/ 0 h 3902"/>
                <a:gd name="T60" fmla="*/ 0 w 2078"/>
                <a:gd name="T61" fmla="*/ 0 h 3902"/>
                <a:gd name="T62" fmla="*/ 0 w 2078"/>
                <a:gd name="T63" fmla="*/ 0 h 3902"/>
                <a:gd name="T64" fmla="*/ 0 w 2078"/>
                <a:gd name="T65" fmla="*/ 0 h 3902"/>
                <a:gd name="T66" fmla="*/ 0 w 2078"/>
                <a:gd name="T67" fmla="*/ 0 h 3902"/>
                <a:gd name="T68" fmla="*/ 0 w 2078"/>
                <a:gd name="T69" fmla="*/ 0 h 3902"/>
                <a:gd name="T70" fmla="*/ 0 w 2078"/>
                <a:gd name="T71" fmla="*/ 0 h 3902"/>
                <a:gd name="T72" fmla="*/ 0 w 2078"/>
                <a:gd name="T73" fmla="*/ 0 h 3902"/>
                <a:gd name="T74" fmla="*/ 0 w 2078"/>
                <a:gd name="T75" fmla="*/ 0 h 3902"/>
                <a:gd name="T76" fmla="*/ 0 w 2078"/>
                <a:gd name="T77" fmla="*/ 0 h 3902"/>
                <a:gd name="T78" fmla="*/ 0 w 2078"/>
                <a:gd name="T79" fmla="*/ 0 h 3902"/>
                <a:gd name="T80" fmla="*/ 0 w 2078"/>
                <a:gd name="T81" fmla="*/ 0 h 3902"/>
                <a:gd name="T82" fmla="*/ 0 w 2078"/>
                <a:gd name="T83" fmla="*/ 0 h 3902"/>
                <a:gd name="T84" fmla="*/ 0 w 2078"/>
                <a:gd name="T85" fmla="*/ 0 h 3902"/>
                <a:gd name="T86" fmla="*/ 0 w 2078"/>
                <a:gd name="T87" fmla="*/ 0 h 3902"/>
                <a:gd name="T88" fmla="*/ 0 w 2078"/>
                <a:gd name="T89" fmla="*/ 0 h 3902"/>
                <a:gd name="T90" fmla="*/ 0 w 2078"/>
                <a:gd name="T91" fmla="*/ 0 h 3902"/>
                <a:gd name="T92" fmla="*/ 0 w 2078"/>
                <a:gd name="T93" fmla="*/ 0 h 3902"/>
                <a:gd name="T94" fmla="*/ 0 w 2078"/>
                <a:gd name="T95" fmla="*/ 0 h 3902"/>
                <a:gd name="T96" fmla="*/ 0 w 2078"/>
                <a:gd name="T97" fmla="*/ 0 h 3902"/>
                <a:gd name="T98" fmla="*/ 0 w 2078"/>
                <a:gd name="T99" fmla="*/ 0 h 3902"/>
                <a:gd name="T100" fmla="*/ 0 w 2078"/>
                <a:gd name="T101" fmla="*/ 0 h 3902"/>
                <a:gd name="T102" fmla="*/ 0 w 2078"/>
                <a:gd name="T103" fmla="*/ 0 h 3902"/>
                <a:gd name="T104" fmla="*/ 0 w 2078"/>
                <a:gd name="T105" fmla="*/ 0 h 3902"/>
                <a:gd name="T106" fmla="*/ 0 w 2078"/>
                <a:gd name="T107" fmla="*/ 0 h 39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78"/>
                <a:gd name="T163" fmla="*/ 0 h 3902"/>
                <a:gd name="T164" fmla="*/ 2078 w 2078"/>
                <a:gd name="T165" fmla="*/ 3902 h 39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78" h="3902">
                  <a:moveTo>
                    <a:pt x="1872" y="882"/>
                  </a:moveTo>
                  <a:lnTo>
                    <a:pt x="1956" y="1006"/>
                  </a:lnTo>
                  <a:lnTo>
                    <a:pt x="2016" y="1163"/>
                  </a:lnTo>
                  <a:lnTo>
                    <a:pt x="2058" y="1319"/>
                  </a:lnTo>
                  <a:lnTo>
                    <a:pt x="2058" y="1477"/>
                  </a:lnTo>
                  <a:lnTo>
                    <a:pt x="2078" y="1667"/>
                  </a:lnTo>
                  <a:lnTo>
                    <a:pt x="2058" y="1824"/>
                  </a:lnTo>
                  <a:lnTo>
                    <a:pt x="2037" y="2014"/>
                  </a:lnTo>
                  <a:lnTo>
                    <a:pt x="1976" y="2265"/>
                  </a:lnTo>
                  <a:lnTo>
                    <a:pt x="1934" y="2392"/>
                  </a:lnTo>
                  <a:lnTo>
                    <a:pt x="1893" y="2486"/>
                  </a:lnTo>
                  <a:lnTo>
                    <a:pt x="1853" y="2579"/>
                  </a:lnTo>
                  <a:lnTo>
                    <a:pt x="1790" y="2706"/>
                  </a:lnTo>
                  <a:lnTo>
                    <a:pt x="1709" y="2957"/>
                  </a:lnTo>
                  <a:lnTo>
                    <a:pt x="1646" y="3177"/>
                  </a:lnTo>
                  <a:lnTo>
                    <a:pt x="1646" y="3241"/>
                  </a:lnTo>
                  <a:lnTo>
                    <a:pt x="1646" y="3334"/>
                  </a:lnTo>
                  <a:lnTo>
                    <a:pt x="1646" y="3428"/>
                  </a:lnTo>
                  <a:lnTo>
                    <a:pt x="1709" y="3682"/>
                  </a:lnTo>
                  <a:lnTo>
                    <a:pt x="1709" y="3712"/>
                  </a:lnTo>
                  <a:lnTo>
                    <a:pt x="1687" y="3712"/>
                  </a:lnTo>
                  <a:lnTo>
                    <a:pt x="1646" y="3682"/>
                  </a:lnTo>
                  <a:lnTo>
                    <a:pt x="1565" y="3649"/>
                  </a:lnTo>
                  <a:lnTo>
                    <a:pt x="1462" y="3649"/>
                  </a:lnTo>
                  <a:lnTo>
                    <a:pt x="1338" y="3682"/>
                  </a:lnTo>
                  <a:lnTo>
                    <a:pt x="1235" y="3742"/>
                  </a:lnTo>
                  <a:lnTo>
                    <a:pt x="1071" y="3838"/>
                  </a:lnTo>
                  <a:lnTo>
                    <a:pt x="927" y="3869"/>
                  </a:lnTo>
                  <a:lnTo>
                    <a:pt x="843" y="3902"/>
                  </a:lnTo>
                  <a:lnTo>
                    <a:pt x="843" y="3805"/>
                  </a:lnTo>
                  <a:lnTo>
                    <a:pt x="824" y="3585"/>
                  </a:lnTo>
                  <a:lnTo>
                    <a:pt x="843" y="3492"/>
                  </a:lnTo>
                  <a:lnTo>
                    <a:pt x="802" y="3525"/>
                  </a:lnTo>
                  <a:lnTo>
                    <a:pt x="638" y="3492"/>
                  </a:lnTo>
                  <a:lnTo>
                    <a:pt x="536" y="3492"/>
                  </a:lnTo>
                  <a:lnTo>
                    <a:pt x="372" y="3492"/>
                  </a:lnTo>
                  <a:lnTo>
                    <a:pt x="269" y="3525"/>
                  </a:lnTo>
                  <a:lnTo>
                    <a:pt x="228" y="3365"/>
                  </a:lnTo>
                  <a:lnTo>
                    <a:pt x="206" y="3114"/>
                  </a:lnTo>
                  <a:lnTo>
                    <a:pt x="186" y="2770"/>
                  </a:lnTo>
                  <a:lnTo>
                    <a:pt x="186" y="2579"/>
                  </a:lnTo>
                  <a:lnTo>
                    <a:pt x="165" y="2295"/>
                  </a:lnTo>
                  <a:lnTo>
                    <a:pt x="83" y="2014"/>
                  </a:lnTo>
                  <a:lnTo>
                    <a:pt x="42" y="1761"/>
                  </a:lnTo>
                  <a:lnTo>
                    <a:pt x="0" y="1510"/>
                  </a:lnTo>
                  <a:lnTo>
                    <a:pt x="0" y="1259"/>
                  </a:lnTo>
                  <a:lnTo>
                    <a:pt x="0" y="1006"/>
                  </a:lnTo>
                  <a:lnTo>
                    <a:pt x="42" y="661"/>
                  </a:lnTo>
                  <a:lnTo>
                    <a:pt x="206" y="344"/>
                  </a:lnTo>
                  <a:lnTo>
                    <a:pt x="248" y="156"/>
                  </a:lnTo>
                  <a:lnTo>
                    <a:pt x="619" y="156"/>
                  </a:lnTo>
                  <a:lnTo>
                    <a:pt x="968" y="0"/>
                  </a:lnTo>
                  <a:lnTo>
                    <a:pt x="1667" y="127"/>
                  </a:lnTo>
                  <a:lnTo>
                    <a:pt x="1872" y="882"/>
                  </a:lnTo>
                  <a:close/>
                </a:path>
              </a:pathLst>
            </a:custGeom>
            <a:solidFill>
              <a:srgbClr val="0000FF"/>
            </a:solidFill>
            <a:ln w="9525">
              <a:noFill/>
              <a:round/>
              <a:headEnd/>
              <a:tailEnd/>
            </a:ln>
          </p:spPr>
          <p:txBody>
            <a:bodyPr/>
            <a:lstStyle/>
            <a:p>
              <a:endParaRPr lang="en-US"/>
            </a:p>
          </p:txBody>
        </p:sp>
        <p:sp>
          <p:nvSpPr>
            <p:cNvPr id="29704" name="Freeform 6"/>
            <p:cNvSpPr>
              <a:spLocks/>
            </p:cNvSpPr>
            <p:nvPr/>
          </p:nvSpPr>
          <p:spPr bwMode="auto">
            <a:xfrm>
              <a:off x="4799" y="3153"/>
              <a:ext cx="693" cy="976"/>
            </a:xfrm>
            <a:custGeom>
              <a:avLst/>
              <a:gdLst>
                <a:gd name="T0" fmla="*/ 0 w 2078"/>
                <a:gd name="T1" fmla="*/ 0 h 3902"/>
                <a:gd name="T2" fmla="*/ 0 w 2078"/>
                <a:gd name="T3" fmla="*/ 0 h 3902"/>
                <a:gd name="T4" fmla="*/ 0 w 2078"/>
                <a:gd name="T5" fmla="*/ 0 h 3902"/>
                <a:gd name="T6" fmla="*/ 0 w 2078"/>
                <a:gd name="T7" fmla="*/ 0 h 3902"/>
                <a:gd name="T8" fmla="*/ 0 w 2078"/>
                <a:gd name="T9" fmla="*/ 0 h 3902"/>
                <a:gd name="T10" fmla="*/ 0 w 2078"/>
                <a:gd name="T11" fmla="*/ 0 h 3902"/>
                <a:gd name="T12" fmla="*/ 0 w 2078"/>
                <a:gd name="T13" fmla="*/ 0 h 3902"/>
                <a:gd name="T14" fmla="*/ 0 w 2078"/>
                <a:gd name="T15" fmla="*/ 0 h 3902"/>
                <a:gd name="T16" fmla="*/ 0 w 2078"/>
                <a:gd name="T17" fmla="*/ 0 h 3902"/>
                <a:gd name="T18" fmla="*/ 0 w 2078"/>
                <a:gd name="T19" fmla="*/ 0 h 3902"/>
                <a:gd name="T20" fmla="*/ 0 w 2078"/>
                <a:gd name="T21" fmla="*/ 0 h 3902"/>
                <a:gd name="T22" fmla="*/ 0 w 2078"/>
                <a:gd name="T23" fmla="*/ 0 h 3902"/>
                <a:gd name="T24" fmla="*/ 0 w 2078"/>
                <a:gd name="T25" fmla="*/ 0 h 3902"/>
                <a:gd name="T26" fmla="*/ 0 w 2078"/>
                <a:gd name="T27" fmla="*/ 0 h 3902"/>
                <a:gd name="T28" fmla="*/ 0 w 2078"/>
                <a:gd name="T29" fmla="*/ 0 h 3902"/>
                <a:gd name="T30" fmla="*/ 0 w 2078"/>
                <a:gd name="T31" fmla="*/ 0 h 3902"/>
                <a:gd name="T32" fmla="*/ 0 w 2078"/>
                <a:gd name="T33" fmla="*/ 0 h 3902"/>
                <a:gd name="T34" fmla="*/ 0 w 2078"/>
                <a:gd name="T35" fmla="*/ 0 h 3902"/>
                <a:gd name="T36" fmla="*/ 0 w 2078"/>
                <a:gd name="T37" fmla="*/ 0 h 3902"/>
                <a:gd name="T38" fmla="*/ 0 w 2078"/>
                <a:gd name="T39" fmla="*/ 0 h 3902"/>
                <a:gd name="T40" fmla="*/ 0 w 2078"/>
                <a:gd name="T41" fmla="*/ 0 h 3902"/>
                <a:gd name="T42" fmla="*/ 0 w 2078"/>
                <a:gd name="T43" fmla="*/ 0 h 3902"/>
                <a:gd name="T44" fmla="*/ 0 w 2078"/>
                <a:gd name="T45" fmla="*/ 0 h 3902"/>
                <a:gd name="T46" fmla="*/ 0 w 2078"/>
                <a:gd name="T47" fmla="*/ 0 h 3902"/>
                <a:gd name="T48" fmla="*/ 0 w 2078"/>
                <a:gd name="T49" fmla="*/ 0 h 3902"/>
                <a:gd name="T50" fmla="*/ 0 w 2078"/>
                <a:gd name="T51" fmla="*/ 0 h 3902"/>
                <a:gd name="T52" fmla="*/ 0 w 2078"/>
                <a:gd name="T53" fmla="*/ 0 h 3902"/>
                <a:gd name="T54" fmla="*/ 0 w 2078"/>
                <a:gd name="T55" fmla="*/ 0 h 3902"/>
                <a:gd name="T56" fmla="*/ 0 w 2078"/>
                <a:gd name="T57" fmla="*/ 0 h 3902"/>
                <a:gd name="T58" fmla="*/ 0 w 2078"/>
                <a:gd name="T59" fmla="*/ 0 h 3902"/>
                <a:gd name="T60" fmla="*/ 0 w 2078"/>
                <a:gd name="T61" fmla="*/ 0 h 3902"/>
                <a:gd name="T62" fmla="*/ 0 w 2078"/>
                <a:gd name="T63" fmla="*/ 0 h 3902"/>
                <a:gd name="T64" fmla="*/ 0 w 2078"/>
                <a:gd name="T65" fmla="*/ 0 h 3902"/>
                <a:gd name="T66" fmla="*/ 0 w 2078"/>
                <a:gd name="T67" fmla="*/ 0 h 3902"/>
                <a:gd name="T68" fmla="*/ 0 w 2078"/>
                <a:gd name="T69" fmla="*/ 0 h 3902"/>
                <a:gd name="T70" fmla="*/ 0 w 2078"/>
                <a:gd name="T71" fmla="*/ 0 h 3902"/>
                <a:gd name="T72" fmla="*/ 0 w 2078"/>
                <a:gd name="T73" fmla="*/ 0 h 3902"/>
                <a:gd name="T74" fmla="*/ 0 w 2078"/>
                <a:gd name="T75" fmla="*/ 0 h 3902"/>
                <a:gd name="T76" fmla="*/ 0 w 2078"/>
                <a:gd name="T77" fmla="*/ 0 h 3902"/>
                <a:gd name="T78" fmla="*/ 0 w 2078"/>
                <a:gd name="T79" fmla="*/ 0 h 3902"/>
                <a:gd name="T80" fmla="*/ 0 w 2078"/>
                <a:gd name="T81" fmla="*/ 0 h 3902"/>
                <a:gd name="T82" fmla="*/ 0 w 2078"/>
                <a:gd name="T83" fmla="*/ 0 h 3902"/>
                <a:gd name="T84" fmla="*/ 0 w 2078"/>
                <a:gd name="T85" fmla="*/ 0 h 3902"/>
                <a:gd name="T86" fmla="*/ 0 w 2078"/>
                <a:gd name="T87" fmla="*/ 0 h 3902"/>
                <a:gd name="T88" fmla="*/ 0 w 2078"/>
                <a:gd name="T89" fmla="*/ 0 h 3902"/>
                <a:gd name="T90" fmla="*/ 0 w 2078"/>
                <a:gd name="T91" fmla="*/ 0 h 3902"/>
                <a:gd name="T92" fmla="*/ 0 w 2078"/>
                <a:gd name="T93" fmla="*/ 0 h 3902"/>
                <a:gd name="T94" fmla="*/ 0 w 2078"/>
                <a:gd name="T95" fmla="*/ 0 h 3902"/>
                <a:gd name="T96" fmla="*/ 0 w 2078"/>
                <a:gd name="T97" fmla="*/ 0 h 3902"/>
                <a:gd name="T98" fmla="*/ 0 w 2078"/>
                <a:gd name="T99" fmla="*/ 0 h 3902"/>
                <a:gd name="T100" fmla="*/ 0 w 2078"/>
                <a:gd name="T101" fmla="*/ 0 h 3902"/>
                <a:gd name="T102" fmla="*/ 0 w 2078"/>
                <a:gd name="T103" fmla="*/ 0 h 3902"/>
                <a:gd name="T104" fmla="*/ 0 w 2078"/>
                <a:gd name="T105" fmla="*/ 0 h 3902"/>
                <a:gd name="T106" fmla="*/ 0 w 2078"/>
                <a:gd name="T107" fmla="*/ 0 h 39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078"/>
                <a:gd name="T163" fmla="*/ 0 h 3902"/>
                <a:gd name="T164" fmla="*/ 2078 w 2078"/>
                <a:gd name="T165" fmla="*/ 3902 h 39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078" h="3902">
                  <a:moveTo>
                    <a:pt x="1872" y="882"/>
                  </a:moveTo>
                  <a:lnTo>
                    <a:pt x="1956" y="1006"/>
                  </a:lnTo>
                  <a:lnTo>
                    <a:pt x="2016" y="1163"/>
                  </a:lnTo>
                  <a:lnTo>
                    <a:pt x="2058" y="1319"/>
                  </a:lnTo>
                  <a:lnTo>
                    <a:pt x="2058" y="1477"/>
                  </a:lnTo>
                  <a:lnTo>
                    <a:pt x="2078" y="1667"/>
                  </a:lnTo>
                  <a:lnTo>
                    <a:pt x="2058" y="1824"/>
                  </a:lnTo>
                  <a:lnTo>
                    <a:pt x="2037" y="2014"/>
                  </a:lnTo>
                  <a:lnTo>
                    <a:pt x="1976" y="2265"/>
                  </a:lnTo>
                  <a:lnTo>
                    <a:pt x="1934" y="2392"/>
                  </a:lnTo>
                  <a:lnTo>
                    <a:pt x="1893" y="2486"/>
                  </a:lnTo>
                  <a:lnTo>
                    <a:pt x="1853" y="2579"/>
                  </a:lnTo>
                  <a:lnTo>
                    <a:pt x="1790" y="2706"/>
                  </a:lnTo>
                  <a:lnTo>
                    <a:pt x="1709" y="2957"/>
                  </a:lnTo>
                  <a:lnTo>
                    <a:pt x="1646" y="3177"/>
                  </a:lnTo>
                  <a:lnTo>
                    <a:pt x="1646" y="3241"/>
                  </a:lnTo>
                  <a:lnTo>
                    <a:pt x="1646" y="3334"/>
                  </a:lnTo>
                  <a:lnTo>
                    <a:pt x="1646" y="3428"/>
                  </a:lnTo>
                  <a:lnTo>
                    <a:pt x="1709" y="3682"/>
                  </a:lnTo>
                  <a:lnTo>
                    <a:pt x="1709" y="3712"/>
                  </a:lnTo>
                  <a:lnTo>
                    <a:pt x="1687" y="3712"/>
                  </a:lnTo>
                  <a:lnTo>
                    <a:pt x="1646" y="3682"/>
                  </a:lnTo>
                  <a:lnTo>
                    <a:pt x="1565" y="3649"/>
                  </a:lnTo>
                  <a:lnTo>
                    <a:pt x="1462" y="3649"/>
                  </a:lnTo>
                  <a:lnTo>
                    <a:pt x="1338" y="3682"/>
                  </a:lnTo>
                  <a:lnTo>
                    <a:pt x="1235" y="3742"/>
                  </a:lnTo>
                  <a:lnTo>
                    <a:pt x="1071" y="3838"/>
                  </a:lnTo>
                  <a:lnTo>
                    <a:pt x="927" y="3869"/>
                  </a:lnTo>
                  <a:lnTo>
                    <a:pt x="843" y="3902"/>
                  </a:lnTo>
                  <a:lnTo>
                    <a:pt x="843" y="3805"/>
                  </a:lnTo>
                  <a:lnTo>
                    <a:pt x="824" y="3585"/>
                  </a:lnTo>
                  <a:lnTo>
                    <a:pt x="843" y="3492"/>
                  </a:lnTo>
                  <a:lnTo>
                    <a:pt x="802" y="3525"/>
                  </a:lnTo>
                  <a:lnTo>
                    <a:pt x="638" y="3492"/>
                  </a:lnTo>
                  <a:lnTo>
                    <a:pt x="536" y="3492"/>
                  </a:lnTo>
                  <a:lnTo>
                    <a:pt x="372" y="3492"/>
                  </a:lnTo>
                  <a:lnTo>
                    <a:pt x="269" y="3525"/>
                  </a:lnTo>
                  <a:lnTo>
                    <a:pt x="228" y="3365"/>
                  </a:lnTo>
                  <a:lnTo>
                    <a:pt x="206" y="3114"/>
                  </a:lnTo>
                  <a:lnTo>
                    <a:pt x="186" y="2770"/>
                  </a:lnTo>
                  <a:lnTo>
                    <a:pt x="186" y="2579"/>
                  </a:lnTo>
                  <a:lnTo>
                    <a:pt x="165" y="2295"/>
                  </a:lnTo>
                  <a:lnTo>
                    <a:pt x="83" y="2014"/>
                  </a:lnTo>
                  <a:lnTo>
                    <a:pt x="42" y="1761"/>
                  </a:lnTo>
                  <a:lnTo>
                    <a:pt x="0" y="1510"/>
                  </a:lnTo>
                  <a:lnTo>
                    <a:pt x="0" y="1259"/>
                  </a:lnTo>
                  <a:lnTo>
                    <a:pt x="0" y="1006"/>
                  </a:lnTo>
                  <a:lnTo>
                    <a:pt x="42" y="661"/>
                  </a:lnTo>
                  <a:lnTo>
                    <a:pt x="206" y="344"/>
                  </a:lnTo>
                  <a:lnTo>
                    <a:pt x="248" y="156"/>
                  </a:lnTo>
                  <a:lnTo>
                    <a:pt x="619" y="156"/>
                  </a:lnTo>
                  <a:lnTo>
                    <a:pt x="968" y="0"/>
                  </a:lnTo>
                  <a:lnTo>
                    <a:pt x="1667" y="127"/>
                  </a:lnTo>
                  <a:lnTo>
                    <a:pt x="1872" y="882"/>
                  </a:lnTo>
                </a:path>
              </a:pathLst>
            </a:custGeom>
            <a:noFill/>
            <a:ln w="0">
              <a:solidFill>
                <a:srgbClr val="000000"/>
              </a:solidFill>
              <a:round/>
              <a:headEnd/>
              <a:tailEnd/>
            </a:ln>
          </p:spPr>
          <p:txBody>
            <a:bodyPr/>
            <a:lstStyle/>
            <a:p>
              <a:endParaRPr lang="en-US"/>
            </a:p>
          </p:txBody>
        </p:sp>
        <p:sp>
          <p:nvSpPr>
            <p:cNvPr id="29705" name="Freeform 7"/>
            <p:cNvSpPr>
              <a:spLocks/>
            </p:cNvSpPr>
            <p:nvPr/>
          </p:nvSpPr>
          <p:spPr bwMode="auto">
            <a:xfrm>
              <a:off x="4861" y="2909"/>
              <a:ext cx="343" cy="425"/>
            </a:xfrm>
            <a:custGeom>
              <a:avLst/>
              <a:gdLst>
                <a:gd name="T0" fmla="*/ 0 w 1029"/>
                <a:gd name="T1" fmla="*/ 0 h 1698"/>
                <a:gd name="T2" fmla="*/ 0 w 1029"/>
                <a:gd name="T3" fmla="*/ 0 h 1698"/>
                <a:gd name="T4" fmla="*/ 0 w 1029"/>
                <a:gd name="T5" fmla="*/ 0 h 1698"/>
                <a:gd name="T6" fmla="*/ 0 w 1029"/>
                <a:gd name="T7" fmla="*/ 0 h 1698"/>
                <a:gd name="T8" fmla="*/ 0 w 1029"/>
                <a:gd name="T9" fmla="*/ 0 h 1698"/>
                <a:gd name="T10" fmla="*/ 0 w 1029"/>
                <a:gd name="T11" fmla="*/ 0 h 1698"/>
                <a:gd name="T12" fmla="*/ 0 w 1029"/>
                <a:gd name="T13" fmla="*/ 0 h 1698"/>
                <a:gd name="T14" fmla="*/ 0 w 1029"/>
                <a:gd name="T15" fmla="*/ 0 h 1698"/>
                <a:gd name="T16" fmla="*/ 0 w 1029"/>
                <a:gd name="T17" fmla="*/ 0 h 1698"/>
                <a:gd name="T18" fmla="*/ 0 w 1029"/>
                <a:gd name="T19" fmla="*/ 0 h 1698"/>
                <a:gd name="T20" fmla="*/ 0 w 1029"/>
                <a:gd name="T21" fmla="*/ 0 h 1698"/>
                <a:gd name="T22" fmla="*/ 0 w 1029"/>
                <a:gd name="T23" fmla="*/ 0 h 16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9"/>
                <a:gd name="T37" fmla="*/ 0 h 1698"/>
                <a:gd name="T38" fmla="*/ 1029 w 1029"/>
                <a:gd name="T39" fmla="*/ 1698 h 16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9" h="1698">
                  <a:moveTo>
                    <a:pt x="824" y="1698"/>
                  </a:moveTo>
                  <a:lnTo>
                    <a:pt x="577" y="1698"/>
                  </a:lnTo>
                  <a:lnTo>
                    <a:pt x="350" y="1667"/>
                  </a:lnTo>
                  <a:lnTo>
                    <a:pt x="20" y="1574"/>
                  </a:lnTo>
                  <a:lnTo>
                    <a:pt x="0" y="976"/>
                  </a:lnTo>
                  <a:lnTo>
                    <a:pt x="225" y="284"/>
                  </a:lnTo>
                  <a:lnTo>
                    <a:pt x="350" y="157"/>
                  </a:lnTo>
                  <a:lnTo>
                    <a:pt x="597" y="0"/>
                  </a:lnTo>
                  <a:lnTo>
                    <a:pt x="966" y="188"/>
                  </a:lnTo>
                  <a:lnTo>
                    <a:pt x="1029" y="755"/>
                  </a:lnTo>
                  <a:lnTo>
                    <a:pt x="987" y="976"/>
                  </a:lnTo>
                  <a:lnTo>
                    <a:pt x="824" y="1698"/>
                  </a:lnTo>
                  <a:close/>
                </a:path>
              </a:pathLst>
            </a:custGeom>
            <a:solidFill>
              <a:srgbClr val="FFFFFF"/>
            </a:solidFill>
            <a:ln w="9525">
              <a:noFill/>
              <a:round/>
              <a:headEnd/>
              <a:tailEnd/>
            </a:ln>
          </p:spPr>
          <p:txBody>
            <a:bodyPr/>
            <a:lstStyle/>
            <a:p>
              <a:endParaRPr lang="en-US"/>
            </a:p>
          </p:txBody>
        </p:sp>
        <p:sp>
          <p:nvSpPr>
            <p:cNvPr id="29706" name="Freeform 8"/>
            <p:cNvSpPr>
              <a:spLocks/>
            </p:cNvSpPr>
            <p:nvPr/>
          </p:nvSpPr>
          <p:spPr bwMode="auto">
            <a:xfrm>
              <a:off x="4861" y="2909"/>
              <a:ext cx="343" cy="425"/>
            </a:xfrm>
            <a:custGeom>
              <a:avLst/>
              <a:gdLst>
                <a:gd name="T0" fmla="*/ 0 w 1029"/>
                <a:gd name="T1" fmla="*/ 0 h 1698"/>
                <a:gd name="T2" fmla="*/ 0 w 1029"/>
                <a:gd name="T3" fmla="*/ 0 h 1698"/>
                <a:gd name="T4" fmla="*/ 0 w 1029"/>
                <a:gd name="T5" fmla="*/ 0 h 1698"/>
                <a:gd name="T6" fmla="*/ 0 w 1029"/>
                <a:gd name="T7" fmla="*/ 0 h 1698"/>
                <a:gd name="T8" fmla="*/ 0 w 1029"/>
                <a:gd name="T9" fmla="*/ 0 h 1698"/>
                <a:gd name="T10" fmla="*/ 0 w 1029"/>
                <a:gd name="T11" fmla="*/ 0 h 1698"/>
                <a:gd name="T12" fmla="*/ 0 w 1029"/>
                <a:gd name="T13" fmla="*/ 0 h 1698"/>
                <a:gd name="T14" fmla="*/ 0 w 1029"/>
                <a:gd name="T15" fmla="*/ 0 h 1698"/>
                <a:gd name="T16" fmla="*/ 0 w 1029"/>
                <a:gd name="T17" fmla="*/ 0 h 1698"/>
                <a:gd name="T18" fmla="*/ 0 w 1029"/>
                <a:gd name="T19" fmla="*/ 0 h 1698"/>
                <a:gd name="T20" fmla="*/ 0 w 1029"/>
                <a:gd name="T21" fmla="*/ 0 h 1698"/>
                <a:gd name="T22" fmla="*/ 0 w 1029"/>
                <a:gd name="T23" fmla="*/ 0 h 169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9"/>
                <a:gd name="T37" fmla="*/ 0 h 1698"/>
                <a:gd name="T38" fmla="*/ 1029 w 1029"/>
                <a:gd name="T39" fmla="*/ 1698 h 169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9" h="1698">
                  <a:moveTo>
                    <a:pt x="824" y="1698"/>
                  </a:moveTo>
                  <a:lnTo>
                    <a:pt x="577" y="1698"/>
                  </a:lnTo>
                  <a:lnTo>
                    <a:pt x="350" y="1667"/>
                  </a:lnTo>
                  <a:lnTo>
                    <a:pt x="20" y="1574"/>
                  </a:lnTo>
                  <a:lnTo>
                    <a:pt x="0" y="976"/>
                  </a:lnTo>
                  <a:lnTo>
                    <a:pt x="225" y="284"/>
                  </a:lnTo>
                  <a:lnTo>
                    <a:pt x="350" y="157"/>
                  </a:lnTo>
                  <a:lnTo>
                    <a:pt x="597" y="0"/>
                  </a:lnTo>
                  <a:lnTo>
                    <a:pt x="966" y="188"/>
                  </a:lnTo>
                  <a:lnTo>
                    <a:pt x="1029" y="755"/>
                  </a:lnTo>
                  <a:lnTo>
                    <a:pt x="987" y="976"/>
                  </a:lnTo>
                  <a:lnTo>
                    <a:pt x="824" y="1698"/>
                  </a:lnTo>
                </a:path>
              </a:pathLst>
            </a:custGeom>
            <a:noFill/>
            <a:ln w="0">
              <a:solidFill>
                <a:srgbClr val="000000"/>
              </a:solidFill>
              <a:round/>
              <a:headEnd/>
              <a:tailEnd/>
            </a:ln>
          </p:spPr>
          <p:txBody>
            <a:bodyPr/>
            <a:lstStyle/>
            <a:p>
              <a:endParaRPr lang="en-US"/>
            </a:p>
          </p:txBody>
        </p:sp>
        <p:sp>
          <p:nvSpPr>
            <p:cNvPr id="29707" name="Freeform 9"/>
            <p:cNvSpPr>
              <a:spLocks/>
            </p:cNvSpPr>
            <p:nvPr/>
          </p:nvSpPr>
          <p:spPr bwMode="auto">
            <a:xfrm>
              <a:off x="4560" y="2610"/>
              <a:ext cx="658" cy="826"/>
            </a:xfrm>
            <a:custGeom>
              <a:avLst/>
              <a:gdLst>
                <a:gd name="T0" fmla="*/ 0 w 1974"/>
                <a:gd name="T1" fmla="*/ 0 h 3304"/>
                <a:gd name="T2" fmla="*/ 0 w 1974"/>
                <a:gd name="T3" fmla="*/ 0 h 3304"/>
                <a:gd name="T4" fmla="*/ 0 w 1974"/>
                <a:gd name="T5" fmla="*/ 0 h 3304"/>
                <a:gd name="T6" fmla="*/ 0 w 1974"/>
                <a:gd name="T7" fmla="*/ 0 h 3304"/>
                <a:gd name="T8" fmla="*/ 0 w 1974"/>
                <a:gd name="T9" fmla="*/ 0 h 3304"/>
                <a:gd name="T10" fmla="*/ 0 w 1974"/>
                <a:gd name="T11" fmla="*/ 0 h 3304"/>
                <a:gd name="T12" fmla="*/ 0 w 1974"/>
                <a:gd name="T13" fmla="*/ 0 h 3304"/>
                <a:gd name="T14" fmla="*/ 0 w 1974"/>
                <a:gd name="T15" fmla="*/ 0 h 3304"/>
                <a:gd name="T16" fmla="*/ 0 w 1974"/>
                <a:gd name="T17" fmla="*/ 0 h 3304"/>
                <a:gd name="T18" fmla="*/ 0 w 1974"/>
                <a:gd name="T19" fmla="*/ 0 h 3304"/>
                <a:gd name="T20" fmla="*/ 0 w 1974"/>
                <a:gd name="T21" fmla="*/ 0 h 3304"/>
                <a:gd name="T22" fmla="*/ 0 w 1974"/>
                <a:gd name="T23" fmla="*/ 0 h 3304"/>
                <a:gd name="T24" fmla="*/ 0 w 1974"/>
                <a:gd name="T25" fmla="*/ 0 h 3304"/>
                <a:gd name="T26" fmla="*/ 0 w 1974"/>
                <a:gd name="T27" fmla="*/ 0 h 3304"/>
                <a:gd name="T28" fmla="*/ 0 w 1974"/>
                <a:gd name="T29" fmla="*/ 0 h 3304"/>
                <a:gd name="T30" fmla="*/ 0 w 1974"/>
                <a:gd name="T31" fmla="*/ 0 h 3304"/>
                <a:gd name="T32" fmla="*/ 0 w 1974"/>
                <a:gd name="T33" fmla="*/ 0 h 3304"/>
                <a:gd name="T34" fmla="*/ 0 w 1974"/>
                <a:gd name="T35" fmla="*/ 0 h 3304"/>
                <a:gd name="T36" fmla="*/ 0 w 1974"/>
                <a:gd name="T37" fmla="*/ 0 h 3304"/>
                <a:gd name="T38" fmla="*/ 0 w 1974"/>
                <a:gd name="T39" fmla="*/ 0 h 3304"/>
                <a:gd name="T40" fmla="*/ 0 w 1974"/>
                <a:gd name="T41" fmla="*/ 0 h 3304"/>
                <a:gd name="T42" fmla="*/ 0 w 1974"/>
                <a:gd name="T43" fmla="*/ 0 h 3304"/>
                <a:gd name="T44" fmla="*/ 0 w 1974"/>
                <a:gd name="T45" fmla="*/ 0 h 3304"/>
                <a:gd name="T46" fmla="*/ 0 w 1974"/>
                <a:gd name="T47" fmla="*/ 0 h 3304"/>
                <a:gd name="T48" fmla="*/ 0 w 1974"/>
                <a:gd name="T49" fmla="*/ 0 h 3304"/>
                <a:gd name="T50" fmla="*/ 0 w 1974"/>
                <a:gd name="T51" fmla="*/ 0 h 3304"/>
                <a:gd name="T52" fmla="*/ 0 w 1974"/>
                <a:gd name="T53" fmla="*/ 0 h 3304"/>
                <a:gd name="T54" fmla="*/ 0 w 1974"/>
                <a:gd name="T55" fmla="*/ 0 h 3304"/>
                <a:gd name="T56" fmla="*/ 0 w 1974"/>
                <a:gd name="T57" fmla="*/ 0 h 3304"/>
                <a:gd name="T58" fmla="*/ 0 w 1974"/>
                <a:gd name="T59" fmla="*/ 0 h 3304"/>
                <a:gd name="T60" fmla="*/ 0 w 1974"/>
                <a:gd name="T61" fmla="*/ 0 h 3304"/>
                <a:gd name="T62" fmla="*/ 0 w 1974"/>
                <a:gd name="T63" fmla="*/ 0 h 3304"/>
                <a:gd name="T64" fmla="*/ 0 w 1974"/>
                <a:gd name="T65" fmla="*/ 0 h 3304"/>
                <a:gd name="T66" fmla="*/ 0 w 1974"/>
                <a:gd name="T67" fmla="*/ 0 h 3304"/>
                <a:gd name="T68" fmla="*/ 0 w 1974"/>
                <a:gd name="T69" fmla="*/ 0 h 3304"/>
                <a:gd name="T70" fmla="*/ 0 w 1974"/>
                <a:gd name="T71" fmla="*/ 0 h 3304"/>
                <a:gd name="T72" fmla="*/ 0 w 1974"/>
                <a:gd name="T73" fmla="*/ 0 h 3304"/>
                <a:gd name="T74" fmla="*/ 0 w 1974"/>
                <a:gd name="T75" fmla="*/ 0 h 3304"/>
                <a:gd name="T76" fmla="*/ 0 w 1974"/>
                <a:gd name="T77" fmla="*/ 0 h 3304"/>
                <a:gd name="T78" fmla="*/ 0 w 1974"/>
                <a:gd name="T79" fmla="*/ 0 h 33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74"/>
                <a:gd name="T121" fmla="*/ 0 h 3304"/>
                <a:gd name="T122" fmla="*/ 1974 w 1974"/>
                <a:gd name="T123" fmla="*/ 3304 h 33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74" h="3304">
                  <a:moveTo>
                    <a:pt x="1520" y="1700"/>
                  </a:moveTo>
                  <a:lnTo>
                    <a:pt x="1398" y="1888"/>
                  </a:lnTo>
                  <a:lnTo>
                    <a:pt x="1273" y="2108"/>
                  </a:lnTo>
                  <a:lnTo>
                    <a:pt x="1212" y="2328"/>
                  </a:lnTo>
                  <a:lnTo>
                    <a:pt x="1152" y="2579"/>
                  </a:lnTo>
                  <a:lnTo>
                    <a:pt x="1129" y="2863"/>
                  </a:lnTo>
                  <a:lnTo>
                    <a:pt x="1129" y="3054"/>
                  </a:lnTo>
                  <a:lnTo>
                    <a:pt x="1152" y="3304"/>
                  </a:lnTo>
                  <a:lnTo>
                    <a:pt x="1048" y="3271"/>
                  </a:lnTo>
                  <a:lnTo>
                    <a:pt x="780" y="3211"/>
                  </a:lnTo>
                  <a:lnTo>
                    <a:pt x="533" y="3178"/>
                  </a:lnTo>
                  <a:lnTo>
                    <a:pt x="369" y="3147"/>
                  </a:lnTo>
                  <a:lnTo>
                    <a:pt x="349" y="3020"/>
                  </a:lnTo>
                  <a:lnTo>
                    <a:pt x="349" y="2863"/>
                  </a:lnTo>
                  <a:lnTo>
                    <a:pt x="349" y="2676"/>
                  </a:lnTo>
                  <a:lnTo>
                    <a:pt x="430" y="2392"/>
                  </a:lnTo>
                  <a:lnTo>
                    <a:pt x="452" y="2235"/>
                  </a:lnTo>
                  <a:lnTo>
                    <a:pt x="452" y="2079"/>
                  </a:lnTo>
                  <a:lnTo>
                    <a:pt x="328" y="1951"/>
                  </a:lnTo>
                  <a:lnTo>
                    <a:pt x="205" y="1795"/>
                  </a:lnTo>
                  <a:lnTo>
                    <a:pt x="81" y="1604"/>
                  </a:lnTo>
                  <a:lnTo>
                    <a:pt x="19" y="1511"/>
                  </a:lnTo>
                  <a:lnTo>
                    <a:pt x="0" y="1417"/>
                  </a:lnTo>
                  <a:lnTo>
                    <a:pt x="0" y="1323"/>
                  </a:lnTo>
                  <a:lnTo>
                    <a:pt x="19" y="1227"/>
                  </a:lnTo>
                  <a:lnTo>
                    <a:pt x="39" y="1166"/>
                  </a:lnTo>
                  <a:lnTo>
                    <a:pt x="123" y="1039"/>
                  </a:lnTo>
                  <a:lnTo>
                    <a:pt x="267" y="756"/>
                  </a:lnTo>
                  <a:lnTo>
                    <a:pt x="389" y="534"/>
                  </a:lnTo>
                  <a:lnTo>
                    <a:pt x="636" y="250"/>
                  </a:lnTo>
                  <a:lnTo>
                    <a:pt x="843" y="0"/>
                  </a:lnTo>
                  <a:lnTo>
                    <a:pt x="966" y="0"/>
                  </a:lnTo>
                  <a:lnTo>
                    <a:pt x="1296" y="33"/>
                  </a:lnTo>
                  <a:lnTo>
                    <a:pt x="1561" y="93"/>
                  </a:lnTo>
                  <a:lnTo>
                    <a:pt x="1584" y="157"/>
                  </a:lnTo>
                  <a:lnTo>
                    <a:pt x="1953" y="348"/>
                  </a:lnTo>
                  <a:lnTo>
                    <a:pt x="1974" y="472"/>
                  </a:lnTo>
                  <a:lnTo>
                    <a:pt x="1830" y="818"/>
                  </a:lnTo>
                  <a:lnTo>
                    <a:pt x="1706" y="1196"/>
                  </a:lnTo>
                  <a:lnTo>
                    <a:pt x="1520" y="1700"/>
                  </a:lnTo>
                  <a:close/>
                </a:path>
              </a:pathLst>
            </a:custGeom>
            <a:solidFill>
              <a:srgbClr val="0000FF"/>
            </a:solidFill>
            <a:ln w="9525">
              <a:noFill/>
              <a:round/>
              <a:headEnd/>
              <a:tailEnd/>
            </a:ln>
          </p:spPr>
          <p:txBody>
            <a:bodyPr/>
            <a:lstStyle/>
            <a:p>
              <a:endParaRPr lang="en-US"/>
            </a:p>
          </p:txBody>
        </p:sp>
        <p:sp>
          <p:nvSpPr>
            <p:cNvPr id="29708" name="Freeform 10"/>
            <p:cNvSpPr>
              <a:spLocks/>
            </p:cNvSpPr>
            <p:nvPr/>
          </p:nvSpPr>
          <p:spPr bwMode="auto">
            <a:xfrm>
              <a:off x="4560" y="2610"/>
              <a:ext cx="658" cy="826"/>
            </a:xfrm>
            <a:custGeom>
              <a:avLst/>
              <a:gdLst>
                <a:gd name="T0" fmla="*/ 0 w 1974"/>
                <a:gd name="T1" fmla="*/ 0 h 3304"/>
                <a:gd name="T2" fmla="*/ 0 w 1974"/>
                <a:gd name="T3" fmla="*/ 0 h 3304"/>
                <a:gd name="T4" fmla="*/ 0 w 1974"/>
                <a:gd name="T5" fmla="*/ 0 h 3304"/>
                <a:gd name="T6" fmla="*/ 0 w 1974"/>
                <a:gd name="T7" fmla="*/ 0 h 3304"/>
                <a:gd name="T8" fmla="*/ 0 w 1974"/>
                <a:gd name="T9" fmla="*/ 0 h 3304"/>
                <a:gd name="T10" fmla="*/ 0 w 1974"/>
                <a:gd name="T11" fmla="*/ 0 h 3304"/>
                <a:gd name="T12" fmla="*/ 0 w 1974"/>
                <a:gd name="T13" fmla="*/ 0 h 3304"/>
                <a:gd name="T14" fmla="*/ 0 w 1974"/>
                <a:gd name="T15" fmla="*/ 0 h 3304"/>
                <a:gd name="T16" fmla="*/ 0 w 1974"/>
                <a:gd name="T17" fmla="*/ 0 h 3304"/>
                <a:gd name="T18" fmla="*/ 0 w 1974"/>
                <a:gd name="T19" fmla="*/ 0 h 3304"/>
                <a:gd name="T20" fmla="*/ 0 w 1974"/>
                <a:gd name="T21" fmla="*/ 0 h 3304"/>
                <a:gd name="T22" fmla="*/ 0 w 1974"/>
                <a:gd name="T23" fmla="*/ 0 h 3304"/>
                <a:gd name="T24" fmla="*/ 0 w 1974"/>
                <a:gd name="T25" fmla="*/ 0 h 3304"/>
                <a:gd name="T26" fmla="*/ 0 w 1974"/>
                <a:gd name="T27" fmla="*/ 0 h 3304"/>
                <a:gd name="T28" fmla="*/ 0 w 1974"/>
                <a:gd name="T29" fmla="*/ 0 h 3304"/>
                <a:gd name="T30" fmla="*/ 0 w 1974"/>
                <a:gd name="T31" fmla="*/ 0 h 3304"/>
                <a:gd name="T32" fmla="*/ 0 w 1974"/>
                <a:gd name="T33" fmla="*/ 0 h 3304"/>
                <a:gd name="T34" fmla="*/ 0 w 1974"/>
                <a:gd name="T35" fmla="*/ 0 h 3304"/>
                <a:gd name="T36" fmla="*/ 0 w 1974"/>
                <a:gd name="T37" fmla="*/ 0 h 3304"/>
                <a:gd name="T38" fmla="*/ 0 w 1974"/>
                <a:gd name="T39" fmla="*/ 0 h 3304"/>
                <a:gd name="T40" fmla="*/ 0 w 1974"/>
                <a:gd name="T41" fmla="*/ 0 h 3304"/>
                <a:gd name="T42" fmla="*/ 0 w 1974"/>
                <a:gd name="T43" fmla="*/ 0 h 3304"/>
                <a:gd name="T44" fmla="*/ 0 w 1974"/>
                <a:gd name="T45" fmla="*/ 0 h 3304"/>
                <a:gd name="T46" fmla="*/ 0 w 1974"/>
                <a:gd name="T47" fmla="*/ 0 h 3304"/>
                <a:gd name="T48" fmla="*/ 0 w 1974"/>
                <a:gd name="T49" fmla="*/ 0 h 3304"/>
                <a:gd name="T50" fmla="*/ 0 w 1974"/>
                <a:gd name="T51" fmla="*/ 0 h 3304"/>
                <a:gd name="T52" fmla="*/ 0 w 1974"/>
                <a:gd name="T53" fmla="*/ 0 h 3304"/>
                <a:gd name="T54" fmla="*/ 0 w 1974"/>
                <a:gd name="T55" fmla="*/ 0 h 3304"/>
                <a:gd name="T56" fmla="*/ 0 w 1974"/>
                <a:gd name="T57" fmla="*/ 0 h 3304"/>
                <a:gd name="T58" fmla="*/ 0 w 1974"/>
                <a:gd name="T59" fmla="*/ 0 h 3304"/>
                <a:gd name="T60" fmla="*/ 0 w 1974"/>
                <a:gd name="T61" fmla="*/ 0 h 3304"/>
                <a:gd name="T62" fmla="*/ 0 w 1974"/>
                <a:gd name="T63" fmla="*/ 0 h 3304"/>
                <a:gd name="T64" fmla="*/ 0 w 1974"/>
                <a:gd name="T65" fmla="*/ 0 h 3304"/>
                <a:gd name="T66" fmla="*/ 0 w 1974"/>
                <a:gd name="T67" fmla="*/ 0 h 3304"/>
                <a:gd name="T68" fmla="*/ 0 w 1974"/>
                <a:gd name="T69" fmla="*/ 0 h 3304"/>
                <a:gd name="T70" fmla="*/ 0 w 1974"/>
                <a:gd name="T71" fmla="*/ 0 h 3304"/>
                <a:gd name="T72" fmla="*/ 0 w 1974"/>
                <a:gd name="T73" fmla="*/ 0 h 3304"/>
                <a:gd name="T74" fmla="*/ 0 w 1974"/>
                <a:gd name="T75" fmla="*/ 0 h 3304"/>
                <a:gd name="T76" fmla="*/ 0 w 1974"/>
                <a:gd name="T77" fmla="*/ 0 h 3304"/>
                <a:gd name="T78" fmla="*/ 0 w 1974"/>
                <a:gd name="T79" fmla="*/ 0 h 33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74"/>
                <a:gd name="T121" fmla="*/ 0 h 3304"/>
                <a:gd name="T122" fmla="*/ 1974 w 1974"/>
                <a:gd name="T123" fmla="*/ 3304 h 33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74" h="3304">
                  <a:moveTo>
                    <a:pt x="1520" y="1700"/>
                  </a:moveTo>
                  <a:lnTo>
                    <a:pt x="1398" y="1888"/>
                  </a:lnTo>
                  <a:lnTo>
                    <a:pt x="1273" y="2108"/>
                  </a:lnTo>
                  <a:lnTo>
                    <a:pt x="1212" y="2328"/>
                  </a:lnTo>
                  <a:lnTo>
                    <a:pt x="1152" y="2579"/>
                  </a:lnTo>
                  <a:lnTo>
                    <a:pt x="1129" y="2863"/>
                  </a:lnTo>
                  <a:lnTo>
                    <a:pt x="1129" y="3054"/>
                  </a:lnTo>
                  <a:lnTo>
                    <a:pt x="1152" y="3304"/>
                  </a:lnTo>
                  <a:lnTo>
                    <a:pt x="1048" y="3271"/>
                  </a:lnTo>
                  <a:lnTo>
                    <a:pt x="780" y="3211"/>
                  </a:lnTo>
                  <a:lnTo>
                    <a:pt x="533" y="3178"/>
                  </a:lnTo>
                  <a:lnTo>
                    <a:pt x="369" y="3147"/>
                  </a:lnTo>
                  <a:lnTo>
                    <a:pt x="349" y="3020"/>
                  </a:lnTo>
                  <a:lnTo>
                    <a:pt x="349" y="2863"/>
                  </a:lnTo>
                  <a:lnTo>
                    <a:pt x="349" y="2676"/>
                  </a:lnTo>
                  <a:lnTo>
                    <a:pt x="430" y="2392"/>
                  </a:lnTo>
                  <a:lnTo>
                    <a:pt x="452" y="2235"/>
                  </a:lnTo>
                  <a:lnTo>
                    <a:pt x="452" y="2079"/>
                  </a:lnTo>
                  <a:lnTo>
                    <a:pt x="328" y="1951"/>
                  </a:lnTo>
                  <a:lnTo>
                    <a:pt x="205" y="1795"/>
                  </a:lnTo>
                  <a:lnTo>
                    <a:pt x="81" y="1604"/>
                  </a:lnTo>
                  <a:lnTo>
                    <a:pt x="19" y="1511"/>
                  </a:lnTo>
                  <a:lnTo>
                    <a:pt x="0" y="1417"/>
                  </a:lnTo>
                  <a:lnTo>
                    <a:pt x="0" y="1323"/>
                  </a:lnTo>
                  <a:lnTo>
                    <a:pt x="19" y="1227"/>
                  </a:lnTo>
                  <a:lnTo>
                    <a:pt x="39" y="1166"/>
                  </a:lnTo>
                  <a:lnTo>
                    <a:pt x="123" y="1039"/>
                  </a:lnTo>
                  <a:lnTo>
                    <a:pt x="267" y="756"/>
                  </a:lnTo>
                  <a:lnTo>
                    <a:pt x="389" y="534"/>
                  </a:lnTo>
                  <a:lnTo>
                    <a:pt x="636" y="250"/>
                  </a:lnTo>
                  <a:lnTo>
                    <a:pt x="843" y="0"/>
                  </a:lnTo>
                  <a:lnTo>
                    <a:pt x="966" y="0"/>
                  </a:lnTo>
                  <a:lnTo>
                    <a:pt x="1296" y="33"/>
                  </a:lnTo>
                  <a:lnTo>
                    <a:pt x="1561" y="93"/>
                  </a:lnTo>
                  <a:lnTo>
                    <a:pt x="1584" y="157"/>
                  </a:lnTo>
                  <a:lnTo>
                    <a:pt x="1953" y="348"/>
                  </a:lnTo>
                  <a:lnTo>
                    <a:pt x="1974" y="472"/>
                  </a:lnTo>
                  <a:lnTo>
                    <a:pt x="1830" y="818"/>
                  </a:lnTo>
                  <a:lnTo>
                    <a:pt x="1706" y="1196"/>
                  </a:lnTo>
                  <a:lnTo>
                    <a:pt x="1520" y="1700"/>
                  </a:lnTo>
                </a:path>
              </a:pathLst>
            </a:custGeom>
            <a:noFill/>
            <a:ln w="0">
              <a:solidFill>
                <a:srgbClr val="000000"/>
              </a:solidFill>
              <a:round/>
              <a:headEnd/>
              <a:tailEnd/>
            </a:ln>
          </p:spPr>
          <p:txBody>
            <a:bodyPr/>
            <a:lstStyle/>
            <a:p>
              <a:endParaRPr lang="en-US"/>
            </a:p>
          </p:txBody>
        </p:sp>
        <p:sp>
          <p:nvSpPr>
            <p:cNvPr id="29709" name="Freeform 11"/>
            <p:cNvSpPr>
              <a:spLocks/>
            </p:cNvSpPr>
            <p:nvPr/>
          </p:nvSpPr>
          <p:spPr bwMode="auto">
            <a:xfrm>
              <a:off x="5053" y="2539"/>
              <a:ext cx="597" cy="953"/>
            </a:xfrm>
            <a:custGeom>
              <a:avLst/>
              <a:gdLst>
                <a:gd name="T0" fmla="*/ 0 w 1789"/>
                <a:gd name="T1" fmla="*/ 0 h 3810"/>
                <a:gd name="T2" fmla="*/ 0 w 1789"/>
                <a:gd name="T3" fmla="*/ 0 h 3810"/>
                <a:gd name="T4" fmla="*/ 0 w 1789"/>
                <a:gd name="T5" fmla="*/ 0 h 3810"/>
                <a:gd name="T6" fmla="*/ 0 w 1789"/>
                <a:gd name="T7" fmla="*/ 0 h 3810"/>
                <a:gd name="T8" fmla="*/ 0 w 1789"/>
                <a:gd name="T9" fmla="*/ 0 h 3810"/>
                <a:gd name="T10" fmla="*/ 0 w 1789"/>
                <a:gd name="T11" fmla="*/ 0 h 3810"/>
                <a:gd name="T12" fmla="*/ 0 w 1789"/>
                <a:gd name="T13" fmla="*/ 0 h 3810"/>
                <a:gd name="T14" fmla="*/ 0 w 1789"/>
                <a:gd name="T15" fmla="*/ 0 h 3810"/>
                <a:gd name="T16" fmla="*/ 0 w 1789"/>
                <a:gd name="T17" fmla="*/ 0 h 3810"/>
                <a:gd name="T18" fmla="*/ 0 w 1789"/>
                <a:gd name="T19" fmla="*/ 0 h 3810"/>
                <a:gd name="T20" fmla="*/ 0 w 1789"/>
                <a:gd name="T21" fmla="*/ 0 h 3810"/>
                <a:gd name="T22" fmla="*/ 0 w 1789"/>
                <a:gd name="T23" fmla="*/ 0 h 3810"/>
                <a:gd name="T24" fmla="*/ 0 w 1789"/>
                <a:gd name="T25" fmla="*/ 0 h 3810"/>
                <a:gd name="T26" fmla="*/ 0 w 1789"/>
                <a:gd name="T27" fmla="*/ 0 h 3810"/>
                <a:gd name="T28" fmla="*/ 0 w 1789"/>
                <a:gd name="T29" fmla="*/ 0 h 3810"/>
                <a:gd name="T30" fmla="*/ 0 w 1789"/>
                <a:gd name="T31" fmla="*/ 0 h 3810"/>
                <a:gd name="T32" fmla="*/ 0 w 1789"/>
                <a:gd name="T33" fmla="*/ 0 h 3810"/>
                <a:gd name="T34" fmla="*/ 0 w 1789"/>
                <a:gd name="T35" fmla="*/ 0 h 3810"/>
                <a:gd name="T36" fmla="*/ 0 w 1789"/>
                <a:gd name="T37" fmla="*/ 0 h 3810"/>
                <a:gd name="T38" fmla="*/ 0 w 1789"/>
                <a:gd name="T39" fmla="*/ 0 h 3810"/>
                <a:gd name="T40" fmla="*/ 0 w 1789"/>
                <a:gd name="T41" fmla="*/ 0 h 3810"/>
                <a:gd name="T42" fmla="*/ 0 w 1789"/>
                <a:gd name="T43" fmla="*/ 0 h 3810"/>
                <a:gd name="T44" fmla="*/ 0 w 1789"/>
                <a:gd name="T45" fmla="*/ 0 h 3810"/>
                <a:gd name="T46" fmla="*/ 0 w 1789"/>
                <a:gd name="T47" fmla="*/ 0 h 3810"/>
                <a:gd name="T48" fmla="*/ 0 w 1789"/>
                <a:gd name="T49" fmla="*/ 0 h 3810"/>
                <a:gd name="T50" fmla="*/ 0 w 1789"/>
                <a:gd name="T51" fmla="*/ 0 h 3810"/>
                <a:gd name="T52" fmla="*/ 0 w 1789"/>
                <a:gd name="T53" fmla="*/ 0 h 3810"/>
                <a:gd name="T54" fmla="*/ 0 w 1789"/>
                <a:gd name="T55" fmla="*/ 0 h 3810"/>
                <a:gd name="T56" fmla="*/ 0 w 1789"/>
                <a:gd name="T57" fmla="*/ 0 h 3810"/>
                <a:gd name="T58" fmla="*/ 0 w 1789"/>
                <a:gd name="T59" fmla="*/ 0 h 3810"/>
                <a:gd name="T60" fmla="*/ 0 w 1789"/>
                <a:gd name="T61" fmla="*/ 0 h 3810"/>
                <a:gd name="T62" fmla="*/ 0 w 1789"/>
                <a:gd name="T63" fmla="*/ 0 h 3810"/>
                <a:gd name="T64" fmla="*/ 0 w 1789"/>
                <a:gd name="T65" fmla="*/ 0 h 3810"/>
                <a:gd name="T66" fmla="*/ 0 w 1789"/>
                <a:gd name="T67" fmla="*/ 0 h 3810"/>
                <a:gd name="T68" fmla="*/ 0 w 1789"/>
                <a:gd name="T69" fmla="*/ 0 h 3810"/>
                <a:gd name="T70" fmla="*/ 0 w 1789"/>
                <a:gd name="T71" fmla="*/ 0 h 3810"/>
                <a:gd name="T72" fmla="*/ 0 w 1789"/>
                <a:gd name="T73" fmla="*/ 0 h 3810"/>
                <a:gd name="T74" fmla="*/ 0 w 1789"/>
                <a:gd name="T75" fmla="*/ 0 h 3810"/>
                <a:gd name="T76" fmla="*/ 0 w 1789"/>
                <a:gd name="T77" fmla="*/ 0 h 3810"/>
                <a:gd name="T78" fmla="*/ 0 w 1789"/>
                <a:gd name="T79" fmla="*/ 0 h 3810"/>
                <a:gd name="T80" fmla="*/ 0 w 1789"/>
                <a:gd name="T81" fmla="*/ 0 h 3810"/>
                <a:gd name="T82" fmla="*/ 0 w 1789"/>
                <a:gd name="T83" fmla="*/ 0 h 3810"/>
                <a:gd name="T84" fmla="*/ 0 w 1789"/>
                <a:gd name="T85" fmla="*/ 0 h 3810"/>
                <a:gd name="T86" fmla="*/ 0 w 1789"/>
                <a:gd name="T87" fmla="*/ 0 h 3810"/>
                <a:gd name="T88" fmla="*/ 0 w 1789"/>
                <a:gd name="T89" fmla="*/ 0 h 3810"/>
                <a:gd name="T90" fmla="*/ 0 w 1789"/>
                <a:gd name="T91" fmla="*/ 0 h 3810"/>
                <a:gd name="T92" fmla="*/ 0 w 1789"/>
                <a:gd name="T93" fmla="*/ 0 h 3810"/>
                <a:gd name="T94" fmla="*/ 0 w 1789"/>
                <a:gd name="T95" fmla="*/ 0 h 3810"/>
                <a:gd name="T96" fmla="*/ 0 w 1789"/>
                <a:gd name="T97" fmla="*/ 0 h 38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9"/>
                <a:gd name="T148" fmla="*/ 0 h 3810"/>
                <a:gd name="T149" fmla="*/ 1789 w 1789"/>
                <a:gd name="T150" fmla="*/ 3810 h 38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9" h="3810">
                  <a:moveTo>
                    <a:pt x="1501" y="0"/>
                  </a:moveTo>
                  <a:lnTo>
                    <a:pt x="1664" y="254"/>
                  </a:lnTo>
                  <a:lnTo>
                    <a:pt x="1728" y="348"/>
                  </a:lnTo>
                  <a:lnTo>
                    <a:pt x="1748" y="441"/>
                  </a:lnTo>
                  <a:lnTo>
                    <a:pt x="1768" y="598"/>
                  </a:lnTo>
                  <a:lnTo>
                    <a:pt x="1768" y="789"/>
                  </a:lnTo>
                  <a:lnTo>
                    <a:pt x="1768" y="882"/>
                  </a:lnTo>
                  <a:lnTo>
                    <a:pt x="1789" y="1040"/>
                  </a:lnTo>
                  <a:lnTo>
                    <a:pt x="1789" y="1196"/>
                  </a:lnTo>
                  <a:lnTo>
                    <a:pt x="1789" y="1353"/>
                  </a:lnTo>
                  <a:lnTo>
                    <a:pt x="1728" y="1573"/>
                  </a:lnTo>
                  <a:lnTo>
                    <a:pt x="1645" y="1764"/>
                  </a:lnTo>
                  <a:lnTo>
                    <a:pt x="1562" y="1952"/>
                  </a:lnTo>
                  <a:lnTo>
                    <a:pt x="1520" y="2015"/>
                  </a:lnTo>
                  <a:lnTo>
                    <a:pt x="1439" y="2079"/>
                  </a:lnTo>
                  <a:lnTo>
                    <a:pt x="1418" y="2456"/>
                  </a:lnTo>
                  <a:lnTo>
                    <a:pt x="1439" y="2676"/>
                  </a:lnTo>
                  <a:lnTo>
                    <a:pt x="1501" y="2833"/>
                  </a:lnTo>
                  <a:lnTo>
                    <a:pt x="1543" y="2960"/>
                  </a:lnTo>
                  <a:lnTo>
                    <a:pt x="1584" y="3084"/>
                  </a:lnTo>
                  <a:lnTo>
                    <a:pt x="1543" y="3084"/>
                  </a:lnTo>
                  <a:lnTo>
                    <a:pt x="1501" y="3084"/>
                  </a:lnTo>
                  <a:lnTo>
                    <a:pt x="1543" y="3241"/>
                  </a:lnTo>
                  <a:lnTo>
                    <a:pt x="1604" y="3431"/>
                  </a:lnTo>
                  <a:lnTo>
                    <a:pt x="1645" y="3682"/>
                  </a:lnTo>
                  <a:lnTo>
                    <a:pt x="1562" y="3715"/>
                  </a:lnTo>
                  <a:lnTo>
                    <a:pt x="1439" y="3682"/>
                  </a:lnTo>
                  <a:lnTo>
                    <a:pt x="1295" y="3652"/>
                  </a:lnTo>
                  <a:lnTo>
                    <a:pt x="1151" y="3588"/>
                  </a:lnTo>
                  <a:lnTo>
                    <a:pt x="1007" y="3555"/>
                  </a:lnTo>
                  <a:lnTo>
                    <a:pt x="904" y="3524"/>
                  </a:lnTo>
                  <a:lnTo>
                    <a:pt x="821" y="3555"/>
                  </a:lnTo>
                  <a:lnTo>
                    <a:pt x="575" y="3715"/>
                  </a:lnTo>
                  <a:lnTo>
                    <a:pt x="452" y="3810"/>
                  </a:lnTo>
                  <a:lnTo>
                    <a:pt x="389" y="3652"/>
                  </a:lnTo>
                  <a:lnTo>
                    <a:pt x="286" y="3431"/>
                  </a:lnTo>
                  <a:lnTo>
                    <a:pt x="142" y="3275"/>
                  </a:lnTo>
                  <a:lnTo>
                    <a:pt x="39" y="3117"/>
                  </a:lnTo>
                  <a:lnTo>
                    <a:pt x="0" y="3084"/>
                  </a:lnTo>
                  <a:lnTo>
                    <a:pt x="0" y="3020"/>
                  </a:lnTo>
                  <a:lnTo>
                    <a:pt x="61" y="2740"/>
                  </a:lnTo>
                  <a:lnTo>
                    <a:pt x="103" y="2456"/>
                  </a:lnTo>
                  <a:lnTo>
                    <a:pt x="103" y="2299"/>
                  </a:lnTo>
                  <a:lnTo>
                    <a:pt x="205" y="1764"/>
                  </a:lnTo>
                  <a:lnTo>
                    <a:pt x="286" y="1353"/>
                  </a:lnTo>
                  <a:lnTo>
                    <a:pt x="349" y="852"/>
                  </a:lnTo>
                  <a:lnTo>
                    <a:pt x="370" y="598"/>
                  </a:lnTo>
                  <a:lnTo>
                    <a:pt x="370" y="474"/>
                  </a:lnTo>
                  <a:lnTo>
                    <a:pt x="1501" y="0"/>
                  </a:lnTo>
                  <a:close/>
                </a:path>
              </a:pathLst>
            </a:custGeom>
            <a:solidFill>
              <a:srgbClr val="0000FF"/>
            </a:solidFill>
            <a:ln w="9525">
              <a:noFill/>
              <a:round/>
              <a:headEnd/>
              <a:tailEnd/>
            </a:ln>
          </p:spPr>
          <p:txBody>
            <a:bodyPr/>
            <a:lstStyle/>
            <a:p>
              <a:endParaRPr lang="en-US"/>
            </a:p>
          </p:txBody>
        </p:sp>
        <p:sp>
          <p:nvSpPr>
            <p:cNvPr id="29710" name="Freeform 12"/>
            <p:cNvSpPr>
              <a:spLocks/>
            </p:cNvSpPr>
            <p:nvPr/>
          </p:nvSpPr>
          <p:spPr bwMode="auto">
            <a:xfrm>
              <a:off x="5053" y="2539"/>
              <a:ext cx="597" cy="953"/>
            </a:xfrm>
            <a:custGeom>
              <a:avLst/>
              <a:gdLst>
                <a:gd name="T0" fmla="*/ 0 w 1789"/>
                <a:gd name="T1" fmla="*/ 0 h 3810"/>
                <a:gd name="T2" fmla="*/ 0 w 1789"/>
                <a:gd name="T3" fmla="*/ 0 h 3810"/>
                <a:gd name="T4" fmla="*/ 0 w 1789"/>
                <a:gd name="T5" fmla="*/ 0 h 3810"/>
                <a:gd name="T6" fmla="*/ 0 w 1789"/>
                <a:gd name="T7" fmla="*/ 0 h 3810"/>
                <a:gd name="T8" fmla="*/ 0 w 1789"/>
                <a:gd name="T9" fmla="*/ 0 h 3810"/>
                <a:gd name="T10" fmla="*/ 0 w 1789"/>
                <a:gd name="T11" fmla="*/ 0 h 3810"/>
                <a:gd name="T12" fmla="*/ 0 w 1789"/>
                <a:gd name="T13" fmla="*/ 0 h 3810"/>
                <a:gd name="T14" fmla="*/ 0 w 1789"/>
                <a:gd name="T15" fmla="*/ 0 h 3810"/>
                <a:gd name="T16" fmla="*/ 0 w 1789"/>
                <a:gd name="T17" fmla="*/ 0 h 3810"/>
                <a:gd name="T18" fmla="*/ 0 w 1789"/>
                <a:gd name="T19" fmla="*/ 0 h 3810"/>
                <a:gd name="T20" fmla="*/ 0 w 1789"/>
                <a:gd name="T21" fmla="*/ 0 h 3810"/>
                <a:gd name="T22" fmla="*/ 0 w 1789"/>
                <a:gd name="T23" fmla="*/ 0 h 3810"/>
                <a:gd name="T24" fmla="*/ 0 w 1789"/>
                <a:gd name="T25" fmla="*/ 0 h 3810"/>
                <a:gd name="T26" fmla="*/ 0 w 1789"/>
                <a:gd name="T27" fmla="*/ 0 h 3810"/>
                <a:gd name="T28" fmla="*/ 0 w 1789"/>
                <a:gd name="T29" fmla="*/ 0 h 3810"/>
                <a:gd name="T30" fmla="*/ 0 w 1789"/>
                <a:gd name="T31" fmla="*/ 0 h 3810"/>
                <a:gd name="T32" fmla="*/ 0 w 1789"/>
                <a:gd name="T33" fmla="*/ 0 h 3810"/>
                <a:gd name="T34" fmla="*/ 0 w 1789"/>
                <a:gd name="T35" fmla="*/ 0 h 3810"/>
                <a:gd name="T36" fmla="*/ 0 w 1789"/>
                <a:gd name="T37" fmla="*/ 0 h 3810"/>
                <a:gd name="T38" fmla="*/ 0 w 1789"/>
                <a:gd name="T39" fmla="*/ 0 h 3810"/>
                <a:gd name="T40" fmla="*/ 0 w 1789"/>
                <a:gd name="T41" fmla="*/ 0 h 3810"/>
                <a:gd name="T42" fmla="*/ 0 w 1789"/>
                <a:gd name="T43" fmla="*/ 0 h 3810"/>
                <a:gd name="T44" fmla="*/ 0 w 1789"/>
                <a:gd name="T45" fmla="*/ 0 h 3810"/>
                <a:gd name="T46" fmla="*/ 0 w 1789"/>
                <a:gd name="T47" fmla="*/ 0 h 3810"/>
                <a:gd name="T48" fmla="*/ 0 w 1789"/>
                <a:gd name="T49" fmla="*/ 0 h 3810"/>
                <a:gd name="T50" fmla="*/ 0 w 1789"/>
                <a:gd name="T51" fmla="*/ 0 h 3810"/>
                <a:gd name="T52" fmla="*/ 0 w 1789"/>
                <a:gd name="T53" fmla="*/ 0 h 3810"/>
                <a:gd name="T54" fmla="*/ 0 w 1789"/>
                <a:gd name="T55" fmla="*/ 0 h 3810"/>
                <a:gd name="T56" fmla="*/ 0 w 1789"/>
                <a:gd name="T57" fmla="*/ 0 h 3810"/>
                <a:gd name="T58" fmla="*/ 0 w 1789"/>
                <a:gd name="T59" fmla="*/ 0 h 3810"/>
                <a:gd name="T60" fmla="*/ 0 w 1789"/>
                <a:gd name="T61" fmla="*/ 0 h 3810"/>
                <a:gd name="T62" fmla="*/ 0 w 1789"/>
                <a:gd name="T63" fmla="*/ 0 h 3810"/>
                <a:gd name="T64" fmla="*/ 0 w 1789"/>
                <a:gd name="T65" fmla="*/ 0 h 3810"/>
                <a:gd name="T66" fmla="*/ 0 w 1789"/>
                <a:gd name="T67" fmla="*/ 0 h 3810"/>
                <a:gd name="T68" fmla="*/ 0 w 1789"/>
                <a:gd name="T69" fmla="*/ 0 h 3810"/>
                <a:gd name="T70" fmla="*/ 0 w 1789"/>
                <a:gd name="T71" fmla="*/ 0 h 3810"/>
                <a:gd name="T72" fmla="*/ 0 w 1789"/>
                <a:gd name="T73" fmla="*/ 0 h 3810"/>
                <a:gd name="T74" fmla="*/ 0 w 1789"/>
                <a:gd name="T75" fmla="*/ 0 h 3810"/>
                <a:gd name="T76" fmla="*/ 0 w 1789"/>
                <a:gd name="T77" fmla="*/ 0 h 3810"/>
                <a:gd name="T78" fmla="*/ 0 w 1789"/>
                <a:gd name="T79" fmla="*/ 0 h 3810"/>
                <a:gd name="T80" fmla="*/ 0 w 1789"/>
                <a:gd name="T81" fmla="*/ 0 h 3810"/>
                <a:gd name="T82" fmla="*/ 0 w 1789"/>
                <a:gd name="T83" fmla="*/ 0 h 3810"/>
                <a:gd name="T84" fmla="*/ 0 w 1789"/>
                <a:gd name="T85" fmla="*/ 0 h 3810"/>
                <a:gd name="T86" fmla="*/ 0 w 1789"/>
                <a:gd name="T87" fmla="*/ 0 h 3810"/>
                <a:gd name="T88" fmla="*/ 0 w 1789"/>
                <a:gd name="T89" fmla="*/ 0 h 3810"/>
                <a:gd name="T90" fmla="*/ 0 w 1789"/>
                <a:gd name="T91" fmla="*/ 0 h 3810"/>
                <a:gd name="T92" fmla="*/ 0 w 1789"/>
                <a:gd name="T93" fmla="*/ 0 h 3810"/>
                <a:gd name="T94" fmla="*/ 0 w 1789"/>
                <a:gd name="T95" fmla="*/ 0 h 3810"/>
                <a:gd name="T96" fmla="*/ 0 w 1789"/>
                <a:gd name="T97" fmla="*/ 0 h 381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9"/>
                <a:gd name="T148" fmla="*/ 0 h 3810"/>
                <a:gd name="T149" fmla="*/ 1789 w 1789"/>
                <a:gd name="T150" fmla="*/ 3810 h 381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9" h="3810">
                  <a:moveTo>
                    <a:pt x="1501" y="0"/>
                  </a:moveTo>
                  <a:lnTo>
                    <a:pt x="1664" y="254"/>
                  </a:lnTo>
                  <a:lnTo>
                    <a:pt x="1728" y="348"/>
                  </a:lnTo>
                  <a:lnTo>
                    <a:pt x="1748" y="441"/>
                  </a:lnTo>
                  <a:lnTo>
                    <a:pt x="1768" y="598"/>
                  </a:lnTo>
                  <a:lnTo>
                    <a:pt x="1768" y="789"/>
                  </a:lnTo>
                  <a:lnTo>
                    <a:pt x="1768" y="882"/>
                  </a:lnTo>
                  <a:lnTo>
                    <a:pt x="1789" y="1040"/>
                  </a:lnTo>
                  <a:lnTo>
                    <a:pt x="1789" y="1196"/>
                  </a:lnTo>
                  <a:lnTo>
                    <a:pt x="1789" y="1353"/>
                  </a:lnTo>
                  <a:lnTo>
                    <a:pt x="1728" y="1573"/>
                  </a:lnTo>
                  <a:lnTo>
                    <a:pt x="1645" y="1764"/>
                  </a:lnTo>
                  <a:lnTo>
                    <a:pt x="1562" y="1952"/>
                  </a:lnTo>
                  <a:lnTo>
                    <a:pt x="1520" y="2015"/>
                  </a:lnTo>
                  <a:lnTo>
                    <a:pt x="1439" y="2079"/>
                  </a:lnTo>
                  <a:lnTo>
                    <a:pt x="1418" y="2456"/>
                  </a:lnTo>
                  <a:lnTo>
                    <a:pt x="1439" y="2676"/>
                  </a:lnTo>
                  <a:lnTo>
                    <a:pt x="1501" y="2833"/>
                  </a:lnTo>
                  <a:lnTo>
                    <a:pt x="1543" y="2960"/>
                  </a:lnTo>
                  <a:lnTo>
                    <a:pt x="1584" y="3084"/>
                  </a:lnTo>
                  <a:lnTo>
                    <a:pt x="1543" y="3084"/>
                  </a:lnTo>
                  <a:lnTo>
                    <a:pt x="1501" y="3084"/>
                  </a:lnTo>
                  <a:lnTo>
                    <a:pt x="1543" y="3241"/>
                  </a:lnTo>
                  <a:lnTo>
                    <a:pt x="1604" y="3431"/>
                  </a:lnTo>
                  <a:lnTo>
                    <a:pt x="1645" y="3682"/>
                  </a:lnTo>
                  <a:lnTo>
                    <a:pt x="1562" y="3715"/>
                  </a:lnTo>
                  <a:lnTo>
                    <a:pt x="1439" y="3682"/>
                  </a:lnTo>
                  <a:lnTo>
                    <a:pt x="1295" y="3652"/>
                  </a:lnTo>
                  <a:lnTo>
                    <a:pt x="1151" y="3588"/>
                  </a:lnTo>
                  <a:lnTo>
                    <a:pt x="1007" y="3555"/>
                  </a:lnTo>
                  <a:lnTo>
                    <a:pt x="904" y="3524"/>
                  </a:lnTo>
                  <a:lnTo>
                    <a:pt x="821" y="3555"/>
                  </a:lnTo>
                  <a:lnTo>
                    <a:pt x="575" y="3715"/>
                  </a:lnTo>
                  <a:lnTo>
                    <a:pt x="452" y="3810"/>
                  </a:lnTo>
                  <a:lnTo>
                    <a:pt x="389" y="3652"/>
                  </a:lnTo>
                  <a:lnTo>
                    <a:pt x="286" y="3431"/>
                  </a:lnTo>
                  <a:lnTo>
                    <a:pt x="142" y="3275"/>
                  </a:lnTo>
                  <a:lnTo>
                    <a:pt x="39" y="3117"/>
                  </a:lnTo>
                  <a:lnTo>
                    <a:pt x="0" y="3084"/>
                  </a:lnTo>
                  <a:lnTo>
                    <a:pt x="0" y="3020"/>
                  </a:lnTo>
                  <a:lnTo>
                    <a:pt x="61" y="2740"/>
                  </a:lnTo>
                  <a:lnTo>
                    <a:pt x="103" y="2456"/>
                  </a:lnTo>
                  <a:lnTo>
                    <a:pt x="103" y="2299"/>
                  </a:lnTo>
                  <a:lnTo>
                    <a:pt x="205" y="1764"/>
                  </a:lnTo>
                  <a:lnTo>
                    <a:pt x="286" y="1353"/>
                  </a:lnTo>
                  <a:lnTo>
                    <a:pt x="349" y="852"/>
                  </a:lnTo>
                  <a:lnTo>
                    <a:pt x="370" y="598"/>
                  </a:lnTo>
                  <a:lnTo>
                    <a:pt x="370" y="474"/>
                  </a:lnTo>
                  <a:lnTo>
                    <a:pt x="1501" y="0"/>
                  </a:lnTo>
                </a:path>
              </a:pathLst>
            </a:custGeom>
            <a:noFill/>
            <a:ln w="0">
              <a:solidFill>
                <a:srgbClr val="000000"/>
              </a:solidFill>
              <a:round/>
              <a:headEnd/>
              <a:tailEnd/>
            </a:ln>
          </p:spPr>
          <p:txBody>
            <a:bodyPr/>
            <a:lstStyle/>
            <a:p>
              <a:endParaRPr lang="en-US"/>
            </a:p>
          </p:txBody>
        </p:sp>
        <p:sp>
          <p:nvSpPr>
            <p:cNvPr id="29711" name="Freeform 13"/>
            <p:cNvSpPr>
              <a:spLocks/>
            </p:cNvSpPr>
            <p:nvPr/>
          </p:nvSpPr>
          <p:spPr bwMode="auto">
            <a:xfrm>
              <a:off x="4552" y="1666"/>
              <a:ext cx="1207" cy="1078"/>
            </a:xfrm>
            <a:custGeom>
              <a:avLst/>
              <a:gdLst>
                <a:gd name="T0" fmla="*/ 0 w 3620"/>
                <a:gd name="T1" fmla="*/ 0 h 4310"/>
                <a:gd name="T2" fmla="*/ 0 w 3620"/>
                <a:gd name="T3" fmla="*/ 0 h 4310"/>
                <a:gd name="T4" fmla="*/ 0 w 3620"/>
                <a:gd name="T5" fmla="*/ 0 h 4310"/>
                <a:gd name="T6" fmla="*/ 0 w 3620"/>
                <a:gd name="T7" fmla="*/ 0 h 4310"/>
                <a:gd name="T8" fmla="*/ 0 w 3620"/>
                <a:gd name="T9" fmla="*/ 0 h 4310"/>
                <a:gd name="T10" fmla="*/ 0 w 3620"/>
                <a:gd name="T11" fmla="*/ 0 h 4310"/>
                <a:gd name="T12" fmla="*/ 0 w 3620"/>
                <a:gd name="T13" fmla="*/ 0 h 4310"/>
                <a:gd name="T14" fmla="*/ 0 w 3620"/>
                <a:gd name="T15" fmla="*/ 0 h 4310"/>
                <a:gd name="T16" fmla="*/ 0 w 3620"/>
                <a:gd name="T17" fmla="*/ 0 h 4310"/>
                <a:gd name="T18" fmla="*/ 0 w 3620"/>
                <a:gd name="T19" fmla="*/ 0 h 4310"/>
                <a:gd name="T20" fmla="*/ 0 w 3620"/>
                <a:gd name="T21" fmla="*/ 0 h 4310"/>
                <a:gd name="T22" fmla="*/ 0 w 3620"/>
                <a:gd name="T23" fmla="*/ 0 h 4310"/>
                <a:gd name="T24" fmla="*/ 0 w 3620"/>
                <a:gd name="T25" fmla="*/ 0 h 4310"/>
                <a:gd name="T26" fmla="*/ 0 w 3620"/>
                <a:gd name="T27" fmla="*/ 0 h 4310"/>
                <a:gd name="T28" fmla="*/ 0 w 3620"/>
                <a:gd name="T29" fmla="*/ 0 h 4310"/>
                <a:gd name="T30" fmla="*/ 0 w 3620"/>
                <a:gd name="T31" fmla="*/ 0 h 4310"/>
                <a:gd name="T32" fmla="*/ 0 w 3620"/>
                <a:gd name="T33" fmla="*/ 0 h 4310"/>
                <a:gd name="T34" fmla="*/ 0 w 3620"/>
                <a:gd name="T35" fmla="*/ 0 h 4310"/>
                <a:gd name="T36" fmla="*/ 0 w 3620"/>
                <a:gd name="T37" fmla="*/ 0 h 4310"/>
                <a:gd name="T38" fmla="*/ 0 w 3620"/>
                <a:gd name="T39" fmla="*/ 0 h 4310"/>
                <a:gd name="T40" fmla="*/ 0 w 3620"/>
                <a:gd name="T41" fmla="*/ 0 h 4310"/>
                <a:gd name="T42" fmla="*/ 0 w 3620"/>
                <a:gd name="T43" fmla="*/ 0 h 4310"/>
                <a:gd name="T44" fmla="*/ 0 w 3620"/>
                <a:gd name="T45" fmla="*/ 0 h 4310"/>
                <a:gd name="T46" fmla="*/ 0 w 3620"/>
                <a:gd name="T47" fmla="*/ 0 h 4310"/>
                <a:gd name="T48" fmla="*/ 0 w 3620"/>
                <a:gd name="T49" fmla="*/ 0 h 4310"/>
                <a:gd name="T50" fmla="*/ 0 w 3620"/>
                <a:gd name="T51" fmla="*/ 0 h 4310"/>
                <a:gd name="T52" fmla="*/ 0 w 3620"/>
                <a:gd name="T53" fmla="*/ 0 h 4310"/>
                <a:gd name="T54" fmla="*/ 0 w 3620"/>
                <a:gd name="T55" fmla="*/ 0 h 4310"/>
                <a:gd name="T56" fmla="*/ 0 w 3620"/>
                <a:gd name="T57" fmla="*/ 0 h 4310"/>
                <a:gd name="T58" fmla="*/ 0 w 3620"/>
                <a:gd name="T59" fmla="*/ 0 h 4310"/>
                <a:gd name="T60" fmla="*/ 0 w 3620"/>
                <a:gd name="T61" fmla="*/ 0 h 4310"/>
                <a:gd name="T62" fmla="*/ 0 w 3620"/>
                <a:gd name="T63" fmla="*/ 0 h 4310"/>
                <a:gd name="T64" fmla="*/ 0 w 3620"/>
                <a:gd name="T65" fmla="*/ 0 h 4310"/>
                <a:gd name="T66" fmla="*/ 0 w 3620"/>
                <a:gd name="T67" fmla="*/ 0 h 4310"/>
                <a:gd name="T68" fmla="*/ 0 w 3620"/>
                <a:gd name="T69" fmla="*/ 0 h 4310"/>
                <a:gd name="T70" fmla="*/ 0 w 3620"/>
                <a:gd name="T71" fmla="*/ 0 h 4310"/>
                <a:gd name="T72" fmla="*/ 0 w 3620"/>
                <a:gd name="T73" fmla="*/ 0 h 4310"/>
                <a:gd name="T74" fmla="*/ 0 w 3620"/>
                <a:gd name="T75" fmla="*/ 0 h 4310"/>
                <a:gd name="T76" fmla="*/ 0 w 3620"/>
                <a:gd name="T77" fmla="*/ 0 h 4310"/>
                <a:gd name="T78" fmla="*/ 0 w 3620"/>
                <a:gd name="T79" fmla="*/ 0 h 4310"/>
                <a:gd name="T80" fmla="*/ 0 w 3620"/>
                <a:gd name="T81" fmla="*/ 0 h 4310"/>
                <a:gd name="T82" fmla="*/ 0 w 3620"/>
                <a:gd name="T83" fmla="*/ 0 h 4310"/>
                <a:gd name="T84" fmla="*/ 0 w 3620"/>
                <a:gd name="T85" fmla="*/ 0 h 4310"/>
                <a:gd name="T86" fmla="*/ 0 w 3620"/>
                <a:gd name="T87" fmla="*/ 0 h 4310"/>
                <a:gd name="T88" fmla="*/ 0 w 3620"/>
                <a:gd name="T89" fmla="*/ 0 h 4310"/>
                <a:gd name="T90" fmla="*/ 0 w 3620"/>
                <a:gd name="T91" fmla="*/ 0 h 4310"/>
                <a:gd name="T92" fmla="*/ 0 w 3620"/>
                <a:gd name="T93" fmla="*/ 0 h 4310"/>
                <a:gd name="T94" fmla="*/ 0 w 3620"/>
                <a:gd name="T95" fmla="*/ 0 h 4310"/>
                <a:gd name="T96" fmla="*/ 0 w 3620"/>
                <a:gd name="T97" fmla="*/ 0 h 4310"/>
                <a:gd name="T98" fmla="*/ 0 w 3620"/>
                <a:gd name="T99" fmla="*/ 0 h 4310"/>
                <a:gd name="T100" fmla="*/ 0 w 3620"/>
                <a:gd name="T101" fmla="*/ 0 h 4310"/>
                <a:gd name="T102" fmla="*/ 0 w 3620"/>
                <a:gd name="T103" fmla="*/ 0 h 4310"/>
                <a:gd name="T104" fmla="*/ 0 w 3620"/>
                <a:gd name="T105" fmla="*/ 0 h 4310"/>
                <a:gd name="T106" fmla="*/ 0 w 3620"/>
                <a:gd name="T107" fmla="*/ 0 h 4310"/>
                <a:gd name="T108" fmla="*/ 0 w 3620"/>
                <a:gd name="T109" fmla="*/ 0 h 43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20"/>
                <a:gd name="T166" fmla="*/ 0 h 4310"/>
                <a:gd name="T167" fmla="*/ 3620 w 3620"/>
                <a:gd name="T168" fmla="*/ 4310 h 43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20" h="4310">
                  <a:moveTo>
                    <a:pt x="1276" y="4310"/>
                  </a:moveTo>
                  <a:lnTo>
                    <a:pt x="329" y="3997"/>
                  </a:lnTo>
                  <a:lnTo>
                    <a:pt x="185" y="3556"/>
                  </a:lnTo>
                  <a:lnTo>
                    <a:pt x="145" y="3525"/>
                  </a:lnTo>
                  <a:lnTo>
                    <a:pt x="124" y="3462"/>
                  </a:lnTo>
                  <a:lnTo>
                    <a:pt x="83" y="3398"/>
                  </a:lnTo>
                  <a:lnTo>
                    <a:pt x="61" y="3335"/>
                  </a:lnTo>
                  <a:lnTo>
                    <a:pt x="41" y="3272"/>
                  </a:lnTo>
                  <a:lnTo>
                    <a:pt x="22" y="3178"/>
                  </a:lnTo>
                  <a:lnTo>
                    <a:pt x="22" y="3114"/>
                  </a:lnTo>
                  <a:lnTo>
                    <a:pt x="0" y="3054"/>
                  </a:lnTo>
                  <a:lnTo>
                    <a:pt x="0" y="2957"/>
                  </a:lnTo>
                  <a:lnTo>
                    <a:pt x="0" y="2894"/>
                  </a:lnTo>
                  <a:lnTo>
                    <a:pt x="0" y="2834"/>
                  </a:lnTo>
                  <a:lnTo>
                    <a:pt x="22" y="2737"/>
                  </a:lnTo>
                  <a:lnTo>
                    <a:pt x="22" y="2677"/>
                  </a:lnTo>
                  <a:lnTo>
                    <a:pt x="41" y="2613"/>
                  </a:lnTo>
                  <a:lnTo>
                    <a:pt x="61" y="2550"/>
                  </a:lnTo>
                  <a:lnTo>
                    <a:pt x="83" y="2486"/>
                  </a:lnTo>
                  <a:lnTo>
                    <a:pt x="103" y="2423"/>
                  </a:lnTo>
                  <a:lnTo>
                    <a:pt x="145" y="2359"/>
                  </a:lnTo>
                  <a:lnTo>
                    <a:pt x="164" y="2299"/>
                  </a:lnTo>
                  <a:lnTo>
                    <a:pt x="206" y="2266"/>
                  </a:lnTo>
                  <a:lnTo>
                    <a:pt x="247" y="2202"/>
                  </a:lnTo>
                  <a:lnTo>
                    <a:pt x="289" y="2172"/>
                  </a:lnTo>
                  <a:lnTo>
                    <a:pt x="329" y="2139"/>
                  </a:lnTo>
                  <a:lnTo>
                    <a:pt x="350" y="2109"/>
                  </a:lnTo>
                  <a:lnTo>
                    <a:pt x="618" y="1701"/>
                  </a:lnTo>
                  <a:lnTo>
                    <a:pt x="618" y="1260"/>
                  </a:lnTo>
                  <a:lnTo>
                    <a:pt x="596" y="725"/>
                  </a:lnTo>
                  <a:lnTo>
                    <a:pt x="638" y="662"/>
                  </a:lnTo>
                  <a:lnTo>
                    <a:pt x="679" y="568"/>
                  </a:lnTo>
                  <a:lnTo>
                    <a:pt x="721" y="504"/>
                  </a:lnTo>
                  <a:lnTo>
                    <a:pt x="763" y="441"/>
                  </a:lnTo>
                  <a:lnTo>
                    <a:pt x="802" y="378"/>
                  </a:lnTo>
                  <a:lnTo>
                    <a:pt x="865" y="315"/>
                  </a:lnTo>
                  <a:lnTo>
                    <a:pt x="905" y="251"/>
                  </a:lnTo>
                  <a:lnTo>
                    <a:pt x="968" y="220"/>
                  </a:lnTo>
                  <a:lnTo>
                    <a:pt x="1028" y="191"/>
                  </a:lnTo>
                  <a:lnTo>
                    <a:pt x="1049" y="157"/>
                  </a:lnTo>
                  <a:lnTo>
                    <a:pt x="1009" y="94"/>
                  </a:lnTo>
                  <a:lnTo>
                    <a:pt x="1583" y="0"/>
                  </a:lnTo>
                  <a:lnTo>
                    <a:pt x="2036" y="64"/>
                  </a:lnTo>
                  <a:lnTo>
                    <a:pt x="2407" y="251"/>
                  </a:lnTo>
                  <a:lnTo>
                    <a:pt x="2716" y="692"/>
                  </a:lnTo>
                  <a:lnTo>
                    <a:pt x="3065" y="1070"/>
                  </a:lnTo>
                  <a:lnTo>
                    <a:pt x="3087" y="1070"/>
                  </a:lnTo>
                  <a:lnTo>
                    <a:pt x="3107" y="1070"/>
                  </a:lnTo>
                  <a:lnTo>
                    <a:pt x="3126" y="1070"/>
                  </a:lnTo>
                  <a:lnTo>
                    <a:pt x="3167" y="1070"/>
                  </a:lnTo>
                  <a:lnTo>
                    <a:pt x="3190" y="1070"/>
                  </a:lnTo>
                  <a:lnTo>
                    <a:pt x="3209" y="1103"/>
                  </a:lnTo>
                  <a:lnTo>
                    <a:pt x="3231" y="1103"/>
                  </a:lnTo>
                  <a:lnTo>
                    <a:pt x="3251" y="1134"/>
                  </a:lnTo>
                  <a:lnTo>
                    <a:pt x="3271" y="1166"/>
                  </a:lnTo>
                  <a:lnTo>
                    <a:pt x="3271" y="1196"/>
                  </a:lnTo>
                  <a:lnTo>
                    <a:pt x="3292" y="1227"/>
                  </a:lnTo>
                  <a:lnTo>
                    <a:pt x="3292" y="1260"/>
                  </a:lnTo>
                  <a:lnTo>
                    <a:pt x="3292" y="1323"/>
                  </a:lnTo>
                  <a:lnTo>
                    <a:pt x="3292" y="1354"/>
                  </a:lnTo>
                  <a:lnTo>
                    <a:pt x="3292" y="1383"/>
                  </a:lnTo>
                  <a:lnTo>
                    <a:pt x="3271" y="1417"/>
                  </a:lnTo>
                  <a:lnTo>
                    <a:pt x="3251" y="1447"/>
                  </a:lnTo>
                  <a:lnTo>
                    <a:pt x="3251" y="1480"/>
                  </a:lnTo>
                  <a:lnTo>
                    <a:pt x="3231" y="1511"/>
                  </a:lnTo>
                  <a:lnTo>
                    <a:pt x="3271" y="1544"/>
                  </a:lnTo>
                  <a:lnTo>
                    <a:pt x="3312" y="1604"/>
                  </a:lnTo>
                  <a:lnTo>
                    <a:pt x="3353" y="1667"/>
                  </a:lnTo>
                  <a:lnTo>
                    <a:pt x="3395" y="1731"/>
                  </a:lnTo>
                  <a:lnTo>
                    <a:pt x="3436" y="1795"/>
                  </a:lnTo>
                  <a:lnTo>
                    <a:pt x="3478" y="1858"/>
                  </a:lnTo>
                  <a:lnTo>
                    <a:pt x="3497" y="1951"/>
                  </a:lnTo>
                  <a:lnTo>
                    <a:pt x="3518" y="2015"/>
                  </a:lnTo>
                  <a:lnTo>
                    <a:pt x="3559" y="2078"/>
                  </a:lnTo>
                  <a:lnTo>
                    <a:pt x="3580" y="2172"/>
                  </a:lnTo>
                  <a:lnTo>
                    <a:pt x="3580" y="2266"/>
                  </a:lnTo>
                  <a:lnTo>
                    <a:pt x="3601" y="2329"/>
                  </a:lnTo>
                  <a:lnTo>
                    <a:pt x="3601" y="2423"/>
                  </a:lnTo>
                  <a:lnTo>
                    <a:pt x="3620" y="2517"/>
                  </a:lnTo>
                  <a:lnTo>
                    <a:pt x="3620" y="2613"/>
                  </a:lnTo>
                  <a:lnTo>
                    <a:pt x="3601" y="2677"/>
                  </a:lnTo>
                  <a:lnTo>
                    <a:pt x="3601" y="2770"/>
                  </a:lnTo>
                  <a:lnTo>
                    <a:pt x="3601" y="2863"/>
                  </a:lnTo>
                  <a:lnTo>
                    <a:pt x="3580" y="2957"/>
                  </a:lnTo>
                  <a:lnTo>
                    <a:pt x="3559" y="3021"/>
                  </a:lnTo>
                  <a:lnTo>
                    <a:pt x="3539" y="3114"/>
                  </a:lnTo>
                  <a:lnTo>
                    <a:pt x="3497" y="3178"/>
                  </a:lnTo>
                  <a:lnTo>
                    <a:pt x="3436" y="3305"/>
                  </a:lnTo>
                  <a:lnTo>
                    <a:pt x="3334" y="3431"/>
                  </a:lnTo>
                  <a:lnTo>
                    <a:pt x="3271" y="3525"/>
                  </a:lnTo>
                  <a:lnTo>
                    <a:pt x="3190" y="3618"/>
                  </a:lnTo>
                  <a:lnTo>
                    <a:pt x="3107" y="3682"/>
                  </a:lnTo>
                  <a:lnTo>
                    <a:pt x="3023" y="3746"/>
                  </a:lnTo>
                  <a:lnTo>
                    <a:pt x="2942" y="3809"/>
                  </a:lnTo>
                  <a:lnTo>
                    <a:pt x="2860" y="3869"/>
                  </a:lnTo>
                  <a:lnTo>
                    <a:pt x="2777" y="3933"/>
                  </a:lnTo>
                  <a:lnTo>
                    <a:pt x="2696" y="3997"/>
                  </a:lnTo>
                  <a:lnTo>
                    <a:pt x="2612" y="4026"/>
                  </a:lnTo>
                  <a:lnTo>
                    <a:pt x="2510" y="4060"/>
                  </a:lnTo>
                  <a:lnTo>
                    <a:pt x="2427" y="4090"/>
                  </a:lnTo>
                  <a:lnTo>
                    <a:pt x="2324" y="4124"/>
                  </a:lnTo>
                  <a:lnTo>
                    <a:pt x="2244" y="4153"/>
                  </a:lnTo>
                  <a:lnTo>
                    <a:pt x="2161" y="4153"/>
                  </a:lnTo>
                  <a:lnTo>
                    <a:pt x="2058" y="4153"/>
                  </a:lnTo>
                  <a:lnTo>
                    <a:pt x="1975" y="4153"/>
                  </a:lnTo>
                  <a:lnTo>
                    <a:pt x="1873" y="4153"/>
                  </a:lnTo>
                  <a:lnTo>
                    <a:pt x="1789" y="4153"/>
                  </a:lnTo>
                  <a:lnTo>
                    <a:pt x="1687" y="4124"/>
                  </a:lnTo>
                  <a:lnTo>
                    <a:pt x="1667" y="4124"/>
                  </a:lnTo>
                  <a:lnTo>
                    <a:pt x="1276" y="4310"/>
                  </a:lnTo>
                  <a:close/>
                </a:path>
              </a:pathLst>
            </a:custGeom>
            <a:solidFill>
              <a:srgbClr val="FF9975"/>
            </a:solidFill>
            <a:ln w="9525">
              <a:noFill/>
              <a:round/>
              <a:headEnd/>
              <a:tailEnd/>
            </a:ln>
          </p:spPr>
          <p:txBody>
            <a:bodyPr/>
            <a:lstStyle/>
            <a:p>
              <a:endParaRPr lang="en-US"/>
            </a:p>
          </p:txBody>
        </p:sp>
        <p:sp>
          <p:nvSpPr>
            <p:cNvPr id="29712" name="Freeform 14"/>
            <p:cNvSpPr>
              <a:spLocks/>
            </p:cNvSpPr>
            <p:nvPr/>
          </p:nvSpPr>
          <p:spPr bwMode="auto">
            <a:xfrm>
              <a:off x="4552" y="1666"/>
              <a:ext cx="1207" cy="1078"/>
            </a:xfrm>
            <a:custGeom>
              <a:avLst/>
              <a:gdLst>
                <a:gd name="T0" fmla="*/ 0 w 3620"/>
                <a:gd name="T1" fmla="*/ 0 h 4310"/>
                <a:gd name="T2" fmla="*/ 0 w 3620"/>
                <a:gd name="T3" fmla="*/ 0 h 4310"/>
                <a:gd name="T4" fmla="*/ 0 w 3620"/>
                <a:gd name="T5" fmla="*/ 0 h 4310"/>
                <a:gd name="T6" fmla="*/ 0 w 3620"/>
                <a:gd name="T7" fmla="*/ 0 h 4310"/>
                <a:gd name="T8" fmla="*/ 0 w 3620"/>
                <a:gd name="T9" fmla="*/ 0 h 4310"/>
                <a:gd name="T10" fmla="*/ 0 w 3620"/>
                <a:gd name="T11" fmla="*/ 0 h 4310"/>
                <a:gd name="T12" fmla="*/ 0 w 3620"/>
                <a:gd name="T13" fmla="*/ 0 h 4310"/>
                <a:gd name="T14" fmla="*/ 0 w 3620"/>
                <a:gd name="T15" fmla="*/ 0 h 4310"/>
                <a:gd name="T16" fmla="*/ 0 w 3620"/>
                <a:gd name="T17" fmla="*/ 0 h 4310"/>
                <a:gd name="T18" fmla="*/ 0 w 3620"/>
                <a:gd name="T19" fmla="*/ 0 h 4310"/>
                <a:gd name="T20" fmla="*/ 0 w 3620"/>
                <a:gd name="T21" fmla="*/ 0 h 4310"/>
                <a:gd name="T22" fmla="*/ 0 w 3620"/>
                <a:gd name="T23" fmla="*/ 0 h 4310"/>
                <a:gd name="T24" fmla="*/ 0 w 3620"/>
                <a:gd name="T25" fmla="*/ 0 h 4310"/>
                <a:gd name="T26" fmla="*/ 0 w 3620"/>
                <a:gd name="T27" fmla="*/ 0 h 4310"/>
                <a:gd name="T28" fmla="*/ 0 w 3620"/>
                <a:gd name="T29" fmla="*/ 0 h 4310"/>
                <a:gd name="T30" fmla="*/ 0 w 3620"/>
                <a:gd name="T31" fmla="*/ 0 h 4310"/>
                <a:gd name="T32" fmla="*/ 0 w 3620"/>
                <a:gd name="T33" fmla="*/ 0 h 4310"/>
                <a:gd name="T34" fmla="*/ 0 w 3620"/>
                <a:gd name="T35" fmla="*/ 0 h 4310"/>
                <a:gd name="T36" fmla="*/ 0 w 3620"/>
                <a:gd name="T37" fmla="*/ 0 h 4310"/>
                <a:gd name="T38" fmla="*/ 0 w 3620"/>
                <a:gd name="T39" fmla="*/ 0 h 4310"/>
                <a:gd name="T40" fmla="*/ 0 w 3620"/>
                <a:gd name="T41" fmla="*/ 0 h 4310"/>
                <a:gd name="T42" fmla="*/ 0 w 3620"/>
                <a:gd name="T43" fmla="*/ 0 h 4310"/>
                <a:gd name="T44" fmla="*/ 0 w 3620"/>
                <a:gd name="T45" fmla="*/ 0 h 4310"/>
                <a:gd name="T46" fmla="*/ 0 w 3620"/>
                <a:gd name="T47" fmla="*/ 0 h 4310"/>
                <a:gd name="T48" fmla="*/ 0 w 3620"/>
                <a:gd name="T49" fmla="*/ 0 h 4310"/>
                <a:gd name="T50" fmla="*/ 0 w 3620"/>
                <a:gd name="T51" fmla="*/ 0 h 4310"/>
                <a:gd name="T52" fmla="*/ 0 w 3620"/>
                <a:gd name="T53" fmla="*/ 0 h 4310"/>
                <a:gd name="T54" fmla="*/ 0 w 3620"/>
                <a:gd name="T55" fmla="*/ 0 h 4310"/>
                <a:gd name="T56" fmla="*/ 0 w 3620"/>
                <a:gd name="T57" fmla="*/ 0 h 4310"/>
                <a:gd name="T58" fmla="*/ 0 w 3620"/>
                <a:gd name="T59" fmla="*/ 0 h 4310"/>
                <a:gd name="T60" fmla="*/ 0 w 3620"/>
                <a:gd name="T61" fmla="*/ 0 h 4310"/>
                <a:gd name="T62" fmla="*/ 0 w 3620"/>
                <a:gd name="T63" fmla="*/ 0 h 4310"/>
                <a:gd name="T64" fmla="*/ 0 w 3620"/>
                <a:gd name="T65" fmla="*/ 0 h 4310"/>
                <a:gd name="T66" fmla="*/ 0 w 3620"/>
                <a:gd name="T67" fmla="*/ 0 h 4310"/>
                <a:gd name="T68" fmla="*/ 0 w 3620"/>
                <a:gd name="T69" fmla="*/ 0 h 4310"/>
                <a:gd name="T70" fmla="*/ 0 w 3620"/>
                <a:gd name="T71" fmla="*/ 0 h 4310"/>
                <a:gd name="T72" fmla="*/ 0 w 3620"/>
                <a:gd name="T73" fmla="*/ 0 h 4310"/>
                <a:gd name="T74" fmla="*/ 0 w 3620"/>
                <a:gd name="T75" fmla="*/ 0 h 4310"/>
                <a:gd name="T76" fmla="*/ 0 w 3620"/>
                <a:gd name="T77" fmla="*/ 0 h 4310"/>
                <a:gd name="T78" fmla="*/ 0 w 3620"/>
                <a:gd name="T79" fmla="*/ 0 h 4310"/>
                <a:gd name="T80" fmla="*/ 0 w 3620"/>
                <a:gd name="T81" fmla="*/ 0 h 4310"/>
                <a:gd name="T82" fmla="*/ 0 w 3620"/>
                <a:gd name="T83" fmla="*/ 0 h 4310"/>
                <a:gd name="T84" fmla="*/ 0 w 3620"/>
                <a:gd name="T85" fmla="*/ 0 h 4310"/>
                <a:gd name="T86" fmla="*/ 0 w 3620"/>
                <a:gd name="T87" fmla="*/ 0 h 4310"/>
                <a:gd name="T88" fmla="*/ 0 w 3620"/>
                <a:gd name="T89" fmla="*/ 0 h 4310"/>
                <a:gd name="T90" fmla="*/ 0 w 3620"/>
                <a:gd name="T91" fmla="*/ 0 h 4310"/>
                <a:gd name="T92" fmla="*/ 0 w 3620"/>
                <a:gd name="T93" fmla="*/ 0 h 4310"/>
                <a:gd name="T94" fmla="*/ 0 w 3620"/>
                <a:gd name="T95" fmla="*/ 0 h 4310"/>
                <a:gd name="T96" fmla="*/ 0 w 3620"/>
                <a:gd name="T97" fmla="*/ 0 h 4310"/>
                <a:gd name="T98" fmla="*/ 0 w 3620"/>
                <a:gd name="T99" fmla="*/ 0 h 4310"/>
                <a:gd name="T100" fmla="*/ 0 w 3620"/>
                <a:gd name="T101" fmla="*/ 0 h 4310"/>
                <a:gd name="T102" fmla="*/ 0 w 3620"/>
                <a:gd name="T103" fmla="*/ 0 h 4310"/>
                <a:gd name="T104" fmla="*/ 0 w 3620"/>
                <a:gd name="T105" fmla="*/ 0 h 4310"/>
                <a:gd name="T106" fmla="*/ 0 w 3620"/>
                <a:gd name="T107" fmla="*/ 0 h 4310"/>
                <a:gd name="T108" fmla="*/ 0 w 3620"/>
                <a:gd name="T109" fmla="*/ 0 h 431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20"/>
                <a:gd name="T166" fmla="*/ 0 h 4310"/>
                <a:gd name="T167" fmla="*/ 3620 w 3620"/>
                <a:gd name="T168" fmla="*/ 4310 h 431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20" h="4310">
                  <a:moveTo>
                    <a:pt x="1276" y="4310"/>
                  </a:moveTo>
                  <a:lnTo>
                    <a:pt x="329" y="3997"/>
                  </a:lnTo>
                  <a:lnTo>
                    <a:pt x="185" y="3556"/>
                  </a:lnTo>
                  <a:lnTo>
                    <a:pt x="145" y="3525"/>
                  </a:lnTo>
                  <a:lnTo>
                    <a:pt x="124" y="3462"/>
                  </a:lnTo>
                  <a:lnTo>
                    <a:pt x="83" y="3398"/>
                  </a:lnTo>
                  <a:lnTo>
                    <a:pt x="61" y="3335"/>
                  </a:lnTo>
                  <a:lnTo>
                    <a:pt x="41" y="3272"/>
                  </a:lnTo>
                  <a:lnTo>
                    <a:pt x="22" y="3178"/>
                  </a:lnTo>
                  <a:lnTo>
                    <a:pt x="22" y="3114"/>
                  </a:lnTo>
                  <a:lnTo>
                    <a:pt x="0" y="3054"/>
                  </a:lnTo>
                  <a:lnTo>
                    <a:pt x="0" y="2957"/>
                  </a:lnTo>
                  <a:lnTo>
                    <a:pt x="0" y="2894"/>
                  </a:lnTo>
                  <a:lnTo>
                    <a:pt x="0" y="2834"/>
                  </a:lnTo>
                  <a:lnTo>
                    <a:pt x="22" y="2737"/>
                  </a:lnTo>
                  <a:lnTo>
                    <a:pt x="22" y="2677"/>
                  </a:lnTo>
                  <a:lnTo>
                    <a:pt x="41" y="2613"/>
                  </a:lnTo>
                  <a:lnTo>
                    <a:pt x="61" y="2550"/>
                  </a:lnTo>
                  <a:lnTo>
                    <a:pt x="83" y="2486"/>
                  </a:lnTo>
                  <a:lnTo>
                    <a:pt x="103" y="2423"/>
                  </a:lnTo>
                  <a:lnTo>
                    <a:pt x="145" y="2359"/>
                  </a:lnTo>
                  <a:lnTo>
                    <a:pt x="164" y="2299"/>
                  </a:lnTo>
                  <a:lnTo>
                    <a:pt x="206" y="2266"/>
                  </a:lnTo>
                  <a:lnTo>
                    <a:pt x="247" y="2202"/>
                  </a:lnTo>
                  <a:lnTo>
                    <a:pt x="289" y="2172"/>
                  </a:lnTo>
                  <a:lnTo>
                    <a:pt x="329" y="2139"/>
                  </a:lnTo>
                  <a:lnTo>
                    <a:pt x="350" y="2109"/>
                  </a:lnTo>
                  <a:lnTo>
                    <a:pt x="618" y="1701"/>
                  </a:lnTo>
                  <a:lnTo>
                    <a:pt x="618" y="1260"/>
                  </a:lnTo>
                  <a:lnTo>
                    <a:pt x="596" y="725"/>
                  </a:lnTo>
                  <a:lnTo>
                    <a:pt x="638" y="662"/>
                  </a:lnTo>
                  <a:lnTo>
                    <a:pt x="679" y="568"/>
                  </a:lnTo>
                  <a:lnTo>
                    <a:pt x="721" y="504"/>
                  </a:lnTo>
                  <a:lnTo>
                    <a:pt x="763" y="441"/>
                  </a:lnTo>
                  <a:lnTo>
                    <a:pt x="802" y="378"/>
                  </a:lnTo>
                  <a:lnTo>
                    <a:pt x="865" y="315"/>
                  </a:lnTo>
                  <a:lnTo>
                    <a:pt x="905" y="251"/>
                  </a:lnTo>
                  <a:lnTo>
                    <a:pt x="968" y="220"/>
                  </a:lnTo>
                  <a:lnTo>
                    <a:pt x="1028" y="191"/>
                  </a:lnTo>
                  <a:lnTo>
                    <a:pt x="1049" y="157"/>
                  </a:lnTo>
                  <a:lnTo>
                    <a:pt x="1009" y="94"/>
                  </a:lnTo>
                  <a:lnTo>
                    <a:pt x="1583" y="0"/>
                  </a:lnTo>
                  <a:lnTo>
                    <a:pt x="2036" y="64"/>
                  </a:lnTo>
                  <a:lnTo>
                    <a:pt x="2407" y="251"/>
                  </a:lnTo>
                  <a:lnTo>
                    <a:pt x="2716" y="692"/>
                  </a:lnTo>
                  <a:lnTo>
                    <a:pt x="3065" y="1070"/>
                  </a:lnTo>
                  <a:lnTo>
                    <a:pt x="3087" y="1070"/>
                  </a:lnTo>
                  <a:lnTo>
                    <a:pt x="3107" y="1070"/>
                  </a:lnTo>
                  <a:lnTo>
                    <a:pt x="3126" y="1070"/>
                  </a:lnTo>
                  <a:lnTo>
                    <a:pt x="3167" y="1070"/>
                  </a:lnTo>
                  <a:lnTo>
                    <a:pt x="3190" y="1070"/>
                  </a:lnTo>
                  <a:lnTo>
                    <a:pt x="3209" y="1103"/>
                  </a:lnTo>
                  <a:lnTo>
                    <a:pt x="3231" y="1103"/>
                  </a:lnTo>
                  <a:lnTo>
                    <a:pt x="3251" y="1134"/>
                  </a:lnTo>
                  <a:lnTo>
                    <a:pt x="3271" y="1166"/>
                  </a:lnTo>
                  <a:lnTo>
                    <a:pt x="3271" y="1196"/>
                  </a:lnTo>
                  <a:lnTo>
                    <a:pt x="3292" y="1227"/>
                  </a:lnTo>
                  <a:lnTo>
                    <a:pt x="3292" y="1260"/>
                  </a:lnTo>
                  <a:lnTo>
                    <a:pt x="3292" y="1323"/>
                  </a:lnTo>
                  <a:lnTo>
                    <a:pt x="3292" y="1354"/>
                  </a:lnTo>
                  <a:lnTo>
                    <a:pt x="3292" y="1383"/>
                  </a:lnTo>
                  <a:lnTo>
                    <a:pt x="3271" y="1417"/>
                  </a:lnTo>
                  <a:lnTo>
                    <a:pt x="3251" y="1447"/>
                  </a:lnTo>
                  <a:lnTo>
                    <a:pt x="3251" y="1480"/>
                  </a:lnTo>
                  <a:lnTo>
                    <a:pt x="3231" y="1511"/>
                  </a:lnTo>
                  <a:lnTo>
                    <a:pt x="3271" y="1544"/>
                  </a:lnTo>
                  <a:lnTo>
                    <a:pt x="3312" y="1604"/>
                  </a:lnTo>
                  <a:lnTo>
                    <a:pt x="3353" y="1667"/>
                  </a:lnTo>
                  <a:lnTo>
                    <a:pt x="3395" y="1731"/>
                  </a:lnTo>
                  <a:lnTo>
                    <a:pt x="3436" y="1795"/>
                  </a:lnTo>
                  <a:lnTo>
                    <a:pt x="3478" y="1858"/>
                  </a:lnTo>
                  <a:lnTo>
                    <a:pt x="3497" y="1951"/>
                  </a:lnTo>
                  <a:lnTo>
                    <a:pt x="3518" y="2015"/>
                  </a:lnTo>
                  <a:lnTo>
                    <a:pt x="3559" y="2078"/>
                  </a:lnTo>
                  <a:lnTo>
                    <a:pt x="3580" y="2172"/>
                  </a:lnTo>
                  <a:lnTo>
                    <a:pt x="3580" y="2266"/>
                  </a:lnTo>
                  <a:lnTo>
                    <a:pt x="3601" y="2329"/>
                  </a:lnTo>
                  <a:lnTo>
                    <a:pt x="3601" y="2423"/>
                  </a:lnTo>
                  <a:lnTo>
                    <a:pt x="3620" y="2517"/>
                  </a:lnTo>
                  <a:lnTo>
                    <a:pt x="3620" y="2613"/>
                  </a:lnTo>
                  <a:lnTo>
                    <a:pt x="3601" y="2677"/>
                  </a:lnTo>
                  <a:lnTo>
                    <a:pt x="3601" y="2770"/>
                  </a:lnTo>
                  <a:lnTo>
                    <a:pt x="3601" y="2863"/>
                  </a:lnTo>
                  <a:lnTo>
                    <a:pt x="3580" y="2957"/>
                  </a:lnTo>
                  <a:lnTo>
                    <a:pt x="3559" y="3021"/>
                  </a:lnTo>
                  <a:lnTo>
                    <a:pt x="3539" y="3114"/>
                  </a:lnTo>
                  <a:lnTo>
                    <a:pt x="3497" y="3178"/>
                  </a:lnTo>
                  <a:lnTo>
                    <a:pt x="3436" y="3305"/>
                  </a:lnTo>
                  <a:lnTo>
                    <a:pt x="3334" y="3431"/>
                  </a:lnTo>
                  <a:lnTo>
                    <a:pt x="3271" y="3525"/>
                  </a:lnTo>
                  <a:lnTo>
                    <a:pt x="3190" y="3618"/>
                  </a:lnTo>
                  <a:lnTo>
                    <a:pt x="3107" y="3682"/>
                  </a:lnTo>
                  <a:lnTo>
                    <a:pt x="3023" y="3746"/>
                  </a:lnTo>
                  <a:lnTo>
                    <a:pt x="2942" y="3809"/>
                  </a:lnTo>
                  <a:lnTo>
                    <a:pt x="2860" y="3869"/>
                  </a:lnTo>
                  <a:lnTo>
                    <a:pt x="2777" y="3933"/>
                  </a:lnTo>
                  <a:lnTo>
                    <a:pt x="2696" y="3997"/>
                  </a:lnTo>
                  <a:lnTo>
                    <a:pt x="2612" y="4026"/>
                  </a:lnTo>
                  <a:lnTo>
                    <a:pt x="2510" y="4060"/>
                  </a:lnTo>
                  <a:lnTo>
                    <a:pt x="2427" y="4090"/>
                  </a:lnTo>
                  <a:lnTo>
                    <a:pt x="2324" y="4124"/>
                  </a:lnTo>
                  <a:lnTo>
                    <a:pt x="2244" y="4153"/>
                  </a:lnTo>
                  <a:lnTo>
                    <a:pt x="2161" y="4153"/>
                  </a:lnTo>
                  <a:lnTo>
                    <a:pt x="2058" y="4153"/>
                  </a:lnTo>
                  <a:lnTo>
                    <a:pt x="1975" y="4153"/>
                  </a:lnTo>
                  <a:lnTo>
                    <a:pt x="1873" y="4153"/>
                  </a:lnTo>
                  <a:lnTo>
                    <a:pt x="1789" y="4153"/>
                  </a:lnTo>
                  <a:lnTo>
                    <a:pt x="1687" y="4124"/>
                  </a:lnTo>
                  <a:lnTo>
                    <a:pt x="1667" y="4124"/>
                  </a:lnTo>
                  <a:lnTo>
                    <a:pt x="1276" y="4310"/>
                  </a:lnTo>
                </a:path>
              </a:pathLst>
            </a:custGeom>
            <a:noFill/>
            <a:ln w="0">
              <a:solidFill>
                <a:srgbClr val="000000"/>
              </a:solidFill>
              <a:round/>
              <a:headEnd/>
              <a:tailEnd/>
            </a:ln>
          </p:spPr>
          <p:txBody>
            <a:bodyPr/>
            <a:lstStyle/>
            <a:p>
              <a:endParaRPr lang="en-US"/>
            </a:p>
          </p:txBody>
        </p:sp>
        <p:sp>
          <p:nvSpPr>
            <p:cNvPr id="29713" name="Freeform 15"/>
            <p:cNvSpPr>
              <a:spLocks/>
            </p:cNvSpPr>
            <p:nvPr/>
          </p:nvSpPr>
          <p:spPr bwMode="auto">
            <a:xfrm>
              <a:off x="4799" y="1595"/>
              <a:ext cx="775" cy="323"/>
            </a:xfrm>
            <a:custGeom>
              <a:avLst/>
              <a:gdLst>
                <a:gd name="T0" fmla="*/ 0 w 2325"/>
                <a:gd name="T1" fmla="*/ 0 h 1290"/>
                <a:gd name="T2" fmla="*/ 0 w 2325"/>
                <a:gd name="T3" fmla="*/ 0 h 1290"/>
                <a:gd name="T4" fmla="*/ 0 w 2325"/>
                <a:gd name="T5" fmla="*/ 0 h 1290"/>
                <a:gd name="T6" fmla="*/ 0 w 2325"/>
                <a:gd name="T7" fmla="*/ 0 h 1290"/>
                <a:gd name="T8" fmla="*/ 0 w 2325"/>
                <a:gd name="T9" fmla="*/ 0 h 1290"/>
                <a:gd name="T10" fmla="*/ 0 w 2325"/>
                <a:gd name="T11" fmla="*/ 0 h 1290"/>
                <a:gd name="T12" fmla="*/ 0 w 2325"/>
                <a:gd name="T13" fmla="*/ 0 h 1290"/>
                <a:gd name="T14" fmla="*/ 0 w 2325"/>
                <a:gd name="T15" fmla="*/ 0 h 1290"/>
                <a:gd name="T16" fmla="*/ 0 w 2325"/>
                <a:gd name="T17" fmla="*/ 0 h 1290"/>
                <a:gd name="T18" fmla="*/ 0 w 2325"/>
                <a:gd name="T19" fmla="*/ 0 h 1290"/>
                <a:gd name="T20" fmla="*/ 0 w 2325"/>
                <a:gd name="T21" fmla="*/ 0 h 1290"/>
                <a:gd name="T22" fmla="*/ 0 w 2325"/>
                <a:gd name="T23" fmla="*/ 0 h 1290"/>
                <a:gd name="T24" fmla="*/ 0 w 2325"/>
                <a:gd name="T25" fmla="*/ 0 h 1290"/>
                <a:gd name="T26" fmla="*/ 0 w 2325"/>
                <a:gd name="T27" fmla="*/ 0 h 1290"/>
                <a:gd name="T28" fmla="*/ 0 w 2325"/>
                <a:gd name="T29" fmla="*/ 0 h 1290"/>
                <a:gd name="T30" fmla="*/ 0 w 2325"/>
                <a:gd name="T31" fmla="*/ 0 h 1290"/>
                <a:gd name="T32" fmla="*/ 0 w 2325"/>
                <a:gd name="T33" fmla="*/ 0 h 1290"/>
                <a:gd name="T34" fmla="*/ 0 w 2325"/>
                <a:gd name="T35" fmla="*/ 0 h 1290"/>
                <a:gd name="T36" fmla="*/ 0 w 2325"/>
                <a:gd name="T37" fmla="*/ 0 h 1290"/>
                <a:gd name="T38" fmla="*/ 0 w 2325"/>
                <a:gd name="T39" fmla="*/ 0 h 1290"/>
                <a:gd name="T40" fmla="*/ 0 w 2325"/>
                <a:gd name="T41" fmla="*/ 0 h 1290"/>
                <a:gd name="T42" fmla="*/ 0 w 2325"/>
                <a:gd name="T43" fmla="*/ 0 h 1290"/>
                <a:gd name="T44" fmla="*/ 0 w 2325"/>
                <a:gd name="T45" fmla="*/ 0 h 1290"/>
                <a:gd name="T46" fmla="*/ 0 w 2325"/>
                <a:gd name="T47" fmla="*/ 0 h 1290"/>
                <a:gd name="T48" fmla="*/ 0 w 2325"/>
                <a:gd name="T49" fmla="*/ 0 h 1290"/>
                <a:gd name="T50" fmla="*/ 0 w 2325"/>
                <a:gd name="T51" fmla="*/ 0 h 1290"/>
                <a:gd name="T52" fmla="*/ 0 w 2325"/>
                <a:gd name="T53" fmla="*/ 0 h 1290"/>
                <a:gd name="T54" fmla="*/ 0 w 2325"/>
                <a:gd name="T55" fmla="*/ 0 h 1290"/>
                <a:gd name="T56" fmla="*/ 0 w 2325"/>
                <a:gd name="T57" fmla="*/ 0 h 1290"/>
                <a:gd name="T58" fmla="*/ 0 w 2325"/>
                <a:gd name="T59" fmla="*/ 0 h 1290"/>
                <a:gd name="T60" fmla="*/ 0 w 2325"/>
                <a:gd name="T61" fmla="*/ 0 h 1290"/>
                <a:gd name="T62" fmla="*/ 0 w 2325"/>
                <a:gd name="T63" fmla="*/ 0 h 1290"/>
                <a:gd name="T64" fmla="*/ 0 w 2325"/>
                <a:gd name="T65" fmla="*/ 0 h 1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5"/>
                <a:gd name="T100" fmla="*/ 0 h 1290"/>
                <a:gd name="T101" fmla="*/ 2325 w 2325"/>
                <a:gd name="T102" fmla="*/ 1290 h 1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5" h="1290">
                  <a:moveTo>
                    <a:pt x="1976" y="1290"/>
                  </a:moveTo>
                  <a:lnTo>
                    <a:pt x="1872" y="1260"/>
                  </a:lnTo>
                  <a:lnTo>
                    <a:pt x="1709" y="1103"/>
                  </a:lnTo>
                  <a:lnTo>
                    <a:pt x="1646" y="976"/>
                  </a:lnTo>
                  <a:lnTo>
                    <a:pt x="1606" y="883"/>
                  </a:lnTo>
                  <a:lnTo>
                    <a:pt x="1565" y="725"/>
                  </a:lnTo>
                  <a:lnTo>
                    <a:pt x="1523" y="599"/>
                  </a:lnTo>
                  <a:lnTo>
                    <a:pt x="1504" y="535"/>
                  </a:lnTo>
                  <a:lnTo>
                    <a:pt x="1462" y="599"/>
                  </a:lnTo>
                  <a:lnTo>
                    <a:pt x="1399" y="662"/>
                  </a:lnTo>
                  <a:lnTo>
                    <a:pt x="1359" y="568"/>
                  </a:lnTo>
                  <a:lnTo>
                    <a:pt x="1338" y="632"/>
                  </a:lnTo>
                  <a:lnTo>
                    <a:pt x="1277" y="632"/>
                  </a:lnTo>
                  <a:lnTo>
                    <a:pt x="1215" y="632"/>
                  </a:lnTo>
                  <a:lnTo>
                    <a:pt x="1029" y="568"/>
                  </a:lnTo>
                  <a:lnTo>
                    <a:pt x="802" y="441"/>
                  </a:lnTo>
                  <a:lnTo>
                    <a:pt x="699" y="378"/>
                  </a:lnTo>
                  <a:lnTo>
                    <a:pt x="722" y="441"/>
                  </a:lnTo>
                  <a:lnTo>
                    <a:pt x="578" y="411"/>
                  </a:lnTo>
                  <a:lnTo>
                    <a:pt x="494" y="348"/>
                  </a:lnTo>
                  <a:lnTo>
                    <a:pt x="474" y="378"/>
                  </a:lnTo>
                  <a:lnTo>
                    <a:pt x="516" y="441"/>
                  </a:lnTo>
                  <a:lnTo>
                    <a:pt x="516" y="535"/>
                  </a:lnTo>
                  <a:lnTo>
                    <a:pt x="411" y="504"/>
                  </a:lnTo>
                  <a:lnTo>
                    <a:pt x="228" y="475"/>
                  </a:lnTo>
                  <a:lnTo>
                    <a:pt x="23" y="441"/>
                  </a:lnTo>
                  <a:lnTo>
                    <a:pt x="0" y="411"/>
                  </a:lnTo>
                  <a:lnTo>
                    <a:pt x="23" y="378"/>
                  </a:lnTo>
                  <a:lnTo>
                    <a:pt x="42" y="317"/>
                  </a:lnTo>
                  <a:lnTo>
                    <a:pt x="125" y="284"/>
                  </a:lnTo>
                  <a:lnTo>
                    <a:pt x="62" y="221"/>
                  </a:lnTo>
                  <a:lnTo>
                    <a:pt x="42" y="157"/>
                  </a:lnTo>
                  <a:lnTo>
                    <a:pt x="23" y="127"/>
                  </a:lnTo>
                  <a:lnTo>
                    <a:pt x="42" y="97"/>
                  </a:lnTo>
                  <a:lnTo>
                    <a:pt x="206" y="64"/>
                  </a:lnTo>
                  <a:lnTo>
                    <a:pt x="350" y="64"/>
                  </a:lnTo>
                  <a:lnTo>
                    <a:pt x="434" y="64"/>
                  </a:lnTo>
                  <a:lnTo>
                    <a:pt x="597" y="64"/>
                  </a:lnTo>
                  <a:lnTo>
                    <a:pt x="680" y="97"/>
                  </a:lnTo>
                  <a:lnTo>
                    <a:pt x="866" y="97"/>
                  </a:lnTo>
                  <a:lnTo>
                    <a:pt x="1010" y="64"/>
                  </a:lnTo>
                  <a:lnTo>
                    <a:pt x="1049" y="33"/>
                  </a:lnTo>
                  <a:lnTo>
                    <a:pt x="1133" y="0"/>
                  </a:lnTo>
                  <a:lnTo>
                    <a:pt x="1194" y="33"/>
                  </a:lnTo>
                  <a:lnTo>
                    <a:pt x="1235" y="64"/>
                  </a:lnTo>
                  <a:lnTo>
                    <a:pt x="1235" y="157"/>
                  </a:lnTo>
                  <a:lnTo>
                    <a:pt x="1440" y="127"/>
                  </a:lnTo>
                  <a:lnTo>
                    <a:pt x="1523" y="97"/>
                  </a:lnTo>
                  <a:lnTo>
                    <a:pt x="1565" y="157"/>
                  </a:lnTo>
                  <a:lnTo>
                    <a:pt x="1606" y="255"/>
                  </a:lnTo>
                  <a:lnTo>
                    <a:pt x="1626" y="284"/>
                  </a:lnTo>
                  <a:lnTo>
                    <a:pt x="1709" y="348"/>
                  </a:lnTo>
                  <a:lnTo>
                    <a:pt x="1832" y="411"/>
                  </a:lnTo>
                  <a:lnTo>
                    <a:pt x="1934" y="504"/>
                  </a:lnTo>
                  <a:lnTo>
                    <a:pt x="2016" y="599"/>
                  </a:lnTo>
                  <a:lnTo>
                    <a:pt x="2078" y="695"/>
                  </a:lnTo>
                  <a:lnTo>
                    <a:pt x="2120" y="755"/>
                  </a:lnTo>
                  <a:lnTo>
                    <a:pt x="2222" y="788"/>
                  </a:lnTo>
                  <a:lnTo>
                    <a:pt x="2244" y="852"/>
                  </a:lnTo>
                  <a:lnTo>
                    <a:pt x="2244" y="912"/>
                  </a:lnTo>
                  <a:lnTo>
                    <a:pt x="2244" y="976"/>
                  </a:lnTo>
                  <a:lnTo>
                    <a:pt x="2202" y="1009"/>
                  </a:lnTo>
                  <a:lnTo>
                    <a:pt x="2222" y="1039"/>
                  </a:lnTo>
                  <a:lnTo>
                    <a:pt x="2283" y="1167"/>
                  </a:lnTo>
                  <a:lnTo>
                    <a:pt x="2325" y="1260"/>
                  </a:lnTo>
                  <a:lnTo>
                    <a:pt x="1976" y="1290"/>
                  </a:lnTo>
                  <a:close/>
                </a:path>
              </a:pathLst>
            </a:custGeom>
            <a:solidFill>
              <a:srgbClr val="CC9900"/>
            </a:solidFill>
            <a:ln w="9525">
              <a:noFill/>
              <a:round/>
              <a:headEnd/>
              <a:tailEnd/>
            </a:ln>
          </p:spPr>
          <p:txBody>
            <a:bodyPr/>
            <a:lstStyle/>
            <a:p>
              <a:endParaRPr lang="en-US"/>
            </a:p>
          </p:txBody>
        </p:sp>
        <p:sp>
          <p:nvSpPr>
            <p:cNvPr id="29714" name="Freeform 16"/>
            <p:cNvSpPr>
              <a:spLocks/>
            </p:cNvSpPr>
            <p:nvPr/>
          </p:nvSpPr>
          <p:spPr bwMode="auto">
            <a:xfrm>
              <a:off x="4799" y="1595"/>
              <a:ext cx="775" cy="323"/>
            </a:xfrm>
            <a:custGeom>
              <a:avLst/>
              <a:gdLst>
                <a:gd name="T0" fmla="*/ 0 w 2325"/>
                <a:gd name="T1" fmla="*/ 0 h 1290"/>
                <a:gd name="T2" fmla="*/ 0 w 2325"/>
                <a:gd name="T3" fmla="*/ 0 h 1290"/>
                <a:gd name="T4" fmla="*/ 0 w 2325"/>
                <a:gd name="T5" fmla="*/ 0 h 1290"/>
                <a:gd name="T6" fmla="*/ 0 w 2325"/>
                <a:gd name="T7" fmla="*/ 0 h 1290"/>
                <a:gd name="T8" fmla="*/ 0 w 2325"/>
                <a:gd name="T9" fmla="*/ 0 h 1290"/>
                <a:gd name="T10" fmla="*/ 0 w 2325"/>
                <a:gd name="T11" fmla="*/ 0 h 1290"/>
                <a:gd name="T12" fmla="*/ 0 w 2325"/>
                <a:gd name="T13" fmla="*/ 0 h 1290"/>
                <a:gd name="T14" fmla="*/ 0 w 2325"/>
                <a:gd name="T15" fmla="*/ 0 h 1290"/>
                <a:gd name="T16" fmla="*/ 0 w 2325"/>
                <a:gd name="T17" fmla="*/ 0 h 1290"/>
                <a:gd name="T18" fmla="*/ 0 w 2325"/>
                <a:gd name="T19" fmla="*/ 0 h 1290"/>
                <a:gd name="T20" fmla="*/ 0 w 2325"/>
                <a:gd name="T21" fmla="*/ 0 h 1290"/>
                <a:gd name="T22" fmla="*/ 0 w 2325"/>
                <a:gd name="T23" fmla="*/ 0 h 1290"/>
                <a:gd name="T24" fmla="*/ 0 w 2325"/>
                <a:gd name="T25" fmla="*/ 0 h 1290"/>
                <a:gd name="T26" fmla="*/ 0 w 2325"/>
                <a:gd name="T27" fmla="*/ 0 h 1290"/>
                <a:gd name="T28" fmla="*/ 0 w 2325"/>
                <a:gd name="T29" fmla="*/ 0 h 1290"/>
                <a:gd name="T30" fmla="*/ 0 w 2325"/>
                <a:gd name="T31" fmla="*/ 0 h 1290"/>
                <a:gd name="T32" fmla="*/ 0 w 2325"/>
                <a:gd name="T33" fmla="*/ 0 h 1290"/>
                <a:gd name="T34" fmla="*/ 0 w 2325"/>
                <a:gd name="T35" fmla="*/ 0 h 1290"/>
                <a:gd name="T36" fmla="*/ 0 w 2325"/>
                <a:gd name="T37" fmla="*/ 0 h 1290"/>
                <a:gd name="T38" fmla="*/ 0 w 2325"/>
                <a:gd name="T39" fmla="*/ 0 h 1290"/>
                <a:gd name="T40" fmla="*/ 0 w 2325"/>
                <a:gd name="T41" fmla="*/ 0 h 1290"/>
                <a:gd name="T42" fmla="*/ 0 w 2325"/>
                <a:gd name="T43" fmla="*/ 0 h 1290"/>
                <a:gd name="T44" fmla="*/ 0 w 2325"/>
                <a:gd name="T45" fmla="*/ 0 h 1290"/>
                <a:gd name="T46" fmla="*/ 0 w 2325"/>
                <a:gd name="T47" fmla="*/ 0 h 1290"/>
                <a:gd name="T48" fmla="*/ 0 w 2325"/>
                <a:gd name="T49" fmla="*/ 0 h 1290"/>
                <a:gd name="T50" fmla="*/ 0 w 2325"/>
                <a:gd name="T51" fmla="*/ 0 h 1290"/>
                <a:gd name="T52" fmla="*/ 0 w 2325"/>
                <a:gd name="T53" fmla="*/ 0 h 1290"/>
                <a:gd name="T54" fmla="*/ 0 w 2325"/>
                <a:gd name="T55" fmla="*/ 0 h 1290"/>
                <a:gd name="T56" fmla="*/ 0 w 2325"/>
                <a:gd name="T57" fmla="*/ 0 h 1290"/>
                <a:gd name="T58" fmla="*/ 0 w 2325"/>
                <a:gd name="T59" fmla="*/ 0 h 1290"/>
                <a:gd name="T60" fmla="*/ 0 w 2325"/>
                <a:gd name="T61" fmla="*/ 0 h 1290"/>
                <a:gd name="T62" fmla="*/ 0 w 2325"/>
                <a:gd name="T63" fmla="*/ 0 h 1290"/>
                <a:gd name="T64" fmla="*/ 0 w 2325"/>
                <a:gd name="T65" fmla="*/ 0 h 12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25"/>
                <a:gd name="T100" fmla="*/ 0 h 1290"/>
                <a:gd name="T101" fmla="*/ 2325 w 2325"/>
                <a:gd name="T102" fmla="*/ 1290 h 12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25" h="1290">
                  <a:moveTo>
                    <a:pt x="1976" y="1290"/>
                  </a:moveTo>
                  <a:lnTo>
                    <a:pt x="1872" y="1260"/>
                  </a:lnTo>
                  <a:lnTo>
                    <a:pt x="1709" y="1103"/>
                  </a:lnTo>
                  <a:lnTo>
                    <a:pt x="1646" y="976"/>
                  </a:lnTo>
                  <a:lnTo>
                    <a:pt x="1606" y="883"/>
                  </a:lnTo>
                  <a:lnTo>
                    <a:pt x="1565" y="725"/>
                  </a:lnTo>
                  <a:lnTo>
                    <a:pt x="1523" y="599"/>
                  </a:lnTo>
                  <a:lnTo>
                    <a:pt x="1504" y="535"/>
                  </a:lnTo>
                  <a:lnTo>
                    <a:pt x="1462" y="599"/>
                  </a:lnTo>
                  <a:lnTo>
                    <a:pt x="1399" y="662"/>
                  </a:lnTo>
                  <a:lnTo>
                    <a:pt x="1359" y="568"/>
                  </a:lnTo>
                  <a:lnTo>
                    <a:pt x="1338" y="632"/>
                  </a:lnTo>
                  <a:lnTo>
                    <a:pt x="1277" y="632"/>
                  </a:lnTo>
                  <a:lnTo>
                    <a:pt x="1215" y="632"/>
                  </a:lnTo>
                  <a:lnTo>
                    <a:pt x="1029" y="568"/>
                  </a:lnTo>
                  <a:lnTo>
                    <a:pt x="802" y="441"/>
                  </a:lnTo>
                  <a:lnTo>
                    <a:pt x="699" y="378"/>
                  </a:lnTo>
                  <a:lnTo>
                    <a:pt x="722" y="441"/>
                  </a:lnTo>
                  <a:lnTo>
                    <a:pt x="578" y="411"/>
                  </a:lnTo>
                  <a:lnTo>
                    <a:pt x="494" y="348"/>
                  </a:lnTo>
                  <a:lnTo>
                    <a:pt x="474" y="378"/>
                  </a:lnTo>
                  <a:lnTo>
                    <a:pt x="516" y="441"/>
                  </a:lnTo>
                  <a:lnTo>
                    <a:pt x="516" y="535"/>
                  </a:lnTo>
                  <a:lnTo>
                    <a:pt x="411" y="504"/>
                  </a:lnTo>
                  <a:lnTo>
                    <a:pt x="228" y="475"/>
                  </a:lnTo>
                  <a:lnTo>
                    <a:pt x="23" y="441"/>
                  </a:lnTo>
                  <a:lnTo>
                    <a:pt x="0" y="411"/>
                  </a:lnTo>
                  <a:lnTo>
                    <a:pt x="23" y="378"/>
                  </a:lnTo>
                  <a:lnTo>
                    <a:pt x="42" y="317"/>
                  </a:lnTo>
                  <a:lnTo>
                    <a:pt x="125" y="284"/>
                  </a:lnTo>
                  <a:lnTo>
                    <a:pt x="62" y="221"/>
                  </a:lnTo>
                  <a:lnTo>
                    <a:pt x="42" y="157"/>
                  </a:lnTo>
                  <a:lnTo>
                    <a:pt x="23" y="127"/>
                  </a:lnTo>
                  <a:lnTo>
                    <a:pt x="42" y="97"/>
                  </a:lnTo>
                  <a:lnTo>
                    <a:pt x="206" y="64"/>
                  </a:lnTo>
                  <a:lnTo>
                    <a:pt x="350" y="64"/>
                  </a:lnTo>
                  <a:lnTo>
                    <a:pt x="434" y="64"/>
                  </a:lnTo>
                  <a:lnTo>
                    <a:pt x="597" y="64"/>
                  </a:lnTo>
                  <a:lnTo>
                    <a:pt x="680" y="97"/>
                  </a:lnTo>
                  <a:lnTo>
                    <a:pt x="866" y="97"/>
                  </a:lnTo>
                  <a:lnTo>
                    <a:pt x="1010" y="64"/>
                  </a:lnTo>
                  <a:lnTo>
                    <a:pt x="1049" y="33"/>
                  </a:lnTo>
                  <a:lnTo>
                    <a:pt x="1133" y="0"/>
                  </a:lnTo>
                  <a:lnTo>
                    <a:pt x="1194" y="33"/>
                  </a:lnTo>
                  <a:lnTo>
                    <a:pt x="1235" y="64"/>
                  </a:lnTo>
                  <a:lnTo>
                    <a:pt x="1235" y="157"/>
                  </a:lnTo>
                  <a:lnTo>
                    <a:pt x="1440" y="127"/>
                  </a:lnTo>
                  <a:lnTo>
                    <a:pt x="1523" y="97"/>
                  </a:lnTo>
                  <a:lnTo>
                    <a:pt x="1565" y="157"/>
                  </a:lnTo>
                  <a:lnTo>
                    <a:pt x="1606" y="255"/>
                  </a:lnTo>
                  <a:lnTo>
                    <a:pt x="1626" y="284"/>
                  </a:lnTo>
                  <a:lnTo>
                    <a:pt x="1709" y="348"/>
                  </a:lnTo>
                  <a:lnTo>
                    <a:pt x="1832" y="411"/>
                  </a:lnTo>
                  <a:lnTo>
                    <a:pt x="1934" y="504"/>
                  </a:lnTo>
                  <a:lnTo>
                    <a:pt x="2016" y="599"/>
                  </a:lnTo>
                  <a:lnTo>
                    <a:pt x="2078" y="695"/>
                  </a:lnTo>
                  <a:lnTo>
                    <a:pt x="2120" y="755"/>
                  </a:lnTo>
                  <a:lnTo>
                    <a:pt x="2222" y="788"/>
                  </a:lnTo>
                  <a:lnTo>
                    <a:pt x="2244" y="852"/>
                  </a:lnTo>
                  <a:lnTo>
                    <a:pt x="2244" y="912"/>
                  </a:lnTo>
                  <a:lnTo>
                    <a:pt x="2244" y="976"/>
                  </a:lnTo>
                  <a:lnTo>
                    <a:pt x="2202" y="1009"/>
                  </a:lnTo>
                  <a:lnTo>
                    <a:pt x="2222" y="1039"/>
                  </a:lnTo>
                  <a:lnTo>
                    <a:pt x="2283" y="1167"/>
                  </a:lnTo>
                  <a:lnTo>
                    <a:pt x="2325" y="1260"/>
                  </a:lnTo>
                  <a:lnTo>
                    <a:pt x="1976" y="1290"/>
                  </a:lnTo>
                </a:path>
              </a:pathLst>
            </a:custGeom>
            <a:noFill/>
            <a:ln w="0">
              <a:solidFill>
                <a:srgbClr val="000000"/>
              </a:solidFill>
              <a:round/>
              <a:headEnd/>
              <a:tailEnd/>
            </a:ln>
          </p:spPr>
          <p:txBody>
            <a:bodyPr/>
            <a:lstStyle/>
            <a:p>
              <a:endParaRPr lang="en-US"/>
            </a:p>
          </p:txBody>
        </p:sp>
        <p:sp>
          <p:nvSpPr>
            <p:cNvPr id="29715" name="Freeform 17"/>
            <p:cNvSpPr>
              <a:spLocks/>
            </p:cNvSpPr>
            <p:nvPr/>
          </p:nvSpPr>
          <p:spPr bwMode="auto">
            <a:xfrm>
              <a:off x="5225" y="1903"/>
              <a:ext cx="369" cy="94"/>
            </a:xfrm>
            <a:custGeom>
              <a:avLst/>
              <a:gdLst>
                <a:gd name="T0" fmla="*/ 0 w 1109"/>
                <a:gd name="T1" fmla="*/ 0 h 377"/>
                <a:gd name="T2" fmla="*/ 0 w 1109"/>
                <a:gd name="T3" fmla="*/ 0 h 377"/>
                <a:gd name="T4" fmla="*/ 0 w 1109"/>
                <a:gd name="T5" fmla="*/ 0 h 377"/>
                <a:gd name="T6" fmla="*/ 0 w 1109"/>
                <a:gd name="T7" fmla="*/ 0 h 377"/>
                <a:gd name="T8" fmla="*/ 0 w 1109"/>
                <a:gd name="T9" fmla="*/ 0 h 377"/>
                <a:gd name="T10" fmla="*/ 0 w 1109"/>
                <a:gd name="T11" fmla="*/ 0 h 377"/>
                <a:gd name="T12" fmla="*/ 0 w 1109"/>
                <a:gd name="T13" fmla="*/ 0 h 377"/>
                <a:gd name="T14" fmla="*/ 0 w 1109"/>
                <a:gd name="T15" fmla="*/ 0 h 377"/>
                <a:gd name="T16" fmla="*/ 0 w 1109"/>
                <a:gd name="T17" fmla="*/ 0 h 377"/>
                <a:gd name="T18" fmla="*/ 0 w 1109"/>
                <a:gd name="T19" fmla="*/ 0 h 377"/>
                <a:gd name="T20" fmla="*/ 0 w 1109"/>
                <a:gd name="T21" fmla="*/ 0 h 377"/>
                <a:gd name="T22" fmla="*/ 0 w 1109"/>
                <a:gd name="T23" fmla="*/ 0 h 377"/>
                <a:gd name="T24" fmla="*/ 0 w 1109"/>
                <a:gd name="T25" fmla="*/ 0 h 377"/>
                <a:gd name="T26" fmla="*/ 0 w 1109"/>
                <a:gd name="T27" fmla="*/ 0 h 377"/>
                <a:gd name="T28" fmla="*/ 0 w 1109"/>
                <a:gd name="T29" fmla="*/ 0 h 377"/>
                <a:gd name="T30" fmla="*/ 0 w 1109"/>
                <a:gd name="T31" fmla="*/ 0 h 377"/>
                <a:gd name="T32" fmla="*/ 0 w 1109"/>
                <a:gd name="T33" fmla="*/ 0 h 377"/>
                <a:gd name="T34" fmla="*/ 0 w 1109"/>
                <a:gd name="T35" fmla="*/ 0 h 377"/>
                <a:gd name="T36" fmla="*/ 0 w 1109"/>
                <a:gd name="T37" fmla="*/ 0 h 377"/>
                <a:gd name="T38" fmla="*/ 0 w 1109"/>
                <a:gd name="T39" fmla="*/ 0 h 377"/>
                <a:gd name="T40" fmla="*/ 0 w 1109"/>
                <a:gd name="T41" fmla="*/ 0 h 377"/>
                <a:gd name="T42" fmla="*/ 0 w 1109"/>
                <a:gd name="T43" fmla="*/ 0 h 377"/>
                <a:gd name="T44" fmla="*/ 0 w 1109"/>
                <a:gd name="T45" fmla="*/ 0 h 3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9"/>
                <a:gd name="T70" fmla="*/ 0 h 377"/>
                <a:gd name="T71" fmla="*/ 1109 w 1109"/>
                <a:gd name="T72" fmla="*/ 377 h 3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9" h="377">
                  <a:moveTo>
                    <a:pt x="1048" y="124"/>
                  </a:moveTo>
                  <a:lnTo>
                    <a:pt x="1109" y="124"/>
                  </a:lnTo>
                  <a:lnTo>
                    <a:pt x="1109" y="30"/>
                  </a:lnTo>
                  <a:lnTo>
                    <a:pt x="1090" y="30"/>
                  </a:lnTo>
                  <a:lnTo>
                    <a:pt x="987" y="0"/>
                  </a:lnTo>
                  <a:lnTo>
                    <a:pt x="862" y="0"/>
                  </a:lnTo>
                  <a:lnTo>
                    <a:pt x="760" y="0"/>
                  </a:lnTo>
                  <a:lnTo>
                    <a:pt x="657" y="0"/>
                  </a:lnTo>
                  <a:lnTo>
                    <a:pt x="555" y="30"/>
                  </a:lnTo>
                  <a:lnTo>
                    <a:pt x="451" y="30"/>
                  </a:lnTo>
                  <a:lnTo>
                    <a:pt x="349" y="60"/>
                  </a:lnTo>
                  <a:lnTo>
                    <a:pt x="246" y="93"/>
                  </a:lnTo>
                  <a:lnTo>
                    <a:pt x="144" y="124"/>
                  </a:lnTo>
                  <a:lnTo>
                    <a:pt x="41" y="188"/>
                  </a:lnTo>
                  <a:lnTo>
                    <a:pt x="0" y="377"/>
                  </a:lnTo>
                  <a:lnTo>
                    <a:pt x="144" y="314"/>
                  </a:lnTo>
                  <a:lnTo>
                    <a:pt x="307" y="281"/>
                  </a:lnTo>
                  <a:lnTo>
                    <a:pt x="451" y="220"/>
                  </a:lnTo>
                  <a:lnTo>
                    <a:pt x="595" y="188"/>
                  </a:lnTo>
                  <a:lnTo>
                    <a:pt x="760" y="157"/>
                  </a:lnTo>
                  <a:lnTo>
                    <a:pt x="904" y="124"/>
                  </a:lnTo>
                  <a:lnTo>
                    <a:pt x="1029" y="124"/>
                  </a:lnTo>
                  <a:lnTo>
                    <a:pt x="1048" y="124"/>
                  </a:lnTo>
                  <a:close/>
                </a:path>
              </a:pathLst>
            </a:custGeom>
            <a:solidFill>
              <a:srgbClr val="0023C9"/>
            </a:solidFill>
            <a:ln w="9525">
              <a:noFill/>
              <a:round/>
              <a:headEnd/>
              <a:tailEnd/>
            </a:ln>
          </p:spPr>
          <p:txBody>
            <a:bodyPr/>
            <a:lstStyle/>
            <a:p>
              <a:endParaRPr lang="en-US"/>
            </a:p>
          </p:txBody>
        </p:sp>
        <p:sp>
          <p:nvSpPr>
            <p:cNvPr id="29716" name="Freeform 18"/>
            <p:cNvSpPr>
              <a:spLocks/>
            </p:cNvSpPr>
            <p:nvPr/>
          </p:nvSpPr>
          <p:spPr bwMode="auto">
            <a:xfrm>
              <a:off x="5225" y="1903"/>
              <a:ext cx="369" cy="94"/>
            </a:xfrm>
            <a:custGeom>
              <a:avLst/>
              <a:gdLst>
                <a:gd name="T0" fmla="*/ 0 w 1109"/>
                <a:gd name="T1" fmla="*/ 0 h 377"/>
                <a:gd name="T2" fmla="*/ 0 w 1109"/>
                <a:gd name="T3" fmla="*/ 0 h 377"/>
                <a:gd name="T4" fmla="*/ 0 w 1109"/>
                <a:gd name="T5" fmla="*/ 0 h 377"/>
                <a:gd name="T6" fmla="*/ 0 w 1109"/>
                <a:gd name="T7" fmla="*/ 0 h 377"/>
                <a:gd name="T8" fmla="*/ 0 w 1109"/>
                <a:gd name="T9" fmla="*/ 0 h 377"/>
                <a:gd name="T10" fmla="*/ 0 w 1109"/>
                <a:gd name="T11" fmla="*/ 0 h 377"/>
                <a:gd name="T12" fmla="*/ 0 w 1109"/>
                <a:gd name="T13" fmla="*/ 0 h 377"/>
                <a:gd name="T14" fmla="*/ 0 w 1109"/>
                <a:gd name="T15" fmla="*/ 0 h 377"/>
                <a:gd name="T16" fmla="*/ 0 w 1109"/>
                <a:gd name="T17" fmla="*/ 0 h 377"/>
                <a:gd name="T18" fmla="*/ 0 w 1109"/>
                <a:gd name="T19" fmla="*/ 0 h 377"/>
                <a:gd name="T20" fmla="*/ 0 w 1109"/>
                <a:gd name="T21" fmla="*/ 0 h 377"/>
                <a:gd name="T22" fmla="*/ 0 w 1109"/>
                <a:gd name="T23" fmla="*/ 0 h 377"/>
                <a:gd name="T24" fmla="*/ 0 w 1109"/>
                <a:gd name="T25" fmla="*/ 0 h 377"/>
                <a:gd name="T26" fmla="*/ 0 w 1109"/>
                <a:gd name="T27" fmla="*/ 0 h 377"/>
                <a:gd name="T28" fmla="*/ 0 w 1109"/>
                <a:gd name="T29" fmla="*/ 0 h 377"/>
                <a:gd name="T30" fmla="*/ 0 w 1109"/>
                <a:gd name="T31" fmla="*/ 0 h 377"/>
                <a:gd name="T32" fmla="*/ 0 w 1109"/>
                <a:gd name="T33" fmla="*/ 0 h 377"/>
                <a:gd name="T34" fmla="*/ 0 w 1109"/>
                <a:gd name="T35" fmla="*/ 0 h 377"/>
                <a:gd name="T36" fmla="*/ 0 w 1109"/>
                <a:gd name="T37" fmla="*/ 0 h 377"/>
                <a:gd name="T38" fmla="*/ 0 w 1109"/>
                <a:gd name="T39" fmla="*/ 0 h 377"/>
                <a:gd name="T40" fmla="*/ 0 w 1109"/>
                <a:gd name="T41" fmla="*/ 0 h 377"/>
                <a:gd name="T42" fmla="*/ 0 w 1109"/>
                <a:gd name="T43" fmla="*/ 0 h 377"/>
                <a:gd name="T44" fmla="*/ 0 w 1109"/>
                <a:gd name="T45" fmla="*/ 0 h 3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09"/>
                <a:gd name="T70" fmla="*/ 0 h 377"/>
                <a:gd name="T71" fmla="*/ 1109 w 1109"/>
                <a:gd name="T72" fmla="*/ 377 h 3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09" h="377">
                  <a:moveTo>
                    <a:pt x="1048" y="124"/>
                  </a:moveTo>
                  <a:lnTo>
                    <a:pt x="1109" y="124"/>
                  </a:lnTo>
                  <a:lnTo>
                    <a:pt x="1109" y="30"/>
                  </a:lnTo>
                  <a:lnTo>
                    <a:pt x="1090" y="30"/>
                  </a:lnTo>
                  <a:lnTo>
                    <a:pt x="987" y="0"/>
                  </a:lnTo>
                  <a:lnTo>
                    <a:pt x="862" y="0"/>
                  </a:lnTo>
                  <a:lnTo>
                    <a:pt x="760" y="0"/>
                  </a:lnTo>
                  <a:lnTo>
                    <a:pt x="657" y="0"/>
                  </a:lnTo>
                  <a:lnTo>
                    <a:pt x="555" y="30"/>
                  </a:lnTo>
                  <a:lnTo>
                    <a:pt x="451" y="30"/>
                  </a:lnTo>
                  <a:lnTo>
                    <a:pt x="349" y="60"/>
                  </a:lnTo>
                  <a:lnTo>
                    <a:pt x="246" y="93"/>
                  </a:lnTo>
                  <a:lnTo>
                    <a:pt x="144" y="124"/>
                  </a:lnTo>
                  <a:lnTo>
                    <a:pt x="41" y="188"/>
                  </a:lnTo>
                  <a:lnTo>
                    <a:pt x="0" y="377"/>
                  </a:lnTo>
                  <a:lnTo>
                    <a:pt x="144" y="314"/>
                  </a:lnTo>
                  <a:lnTo>
                    <a:pt x="307" y="281"/>
                  </a:lnTo>
                  <a:lnTo>
                    <a:pt x="451" y="220"/>
                  </a:lnTo>
                  <a:lnTo>
                    <a:pt x="595" y="188"/>
                  </a:lnTo>
                  <a:lnTo>
                    <a:pt x="760" y="157"/>
                  </a:lnTo>
                  <a:lnTo>
                    <a:pt x="904" y="124"/>
                  </a:lnTo>
                  <a:lnTo>
                    <a:pt x="1029" y="124"/>
                  </a:lnTo>
                  <a:lnTo>
                    <a:pt x="1048" y="124"/>
                  </a:lnTo>
                </a:path>
              </a:pathLst>
            </a:custGeom>
            <a:noFill/>
            <a:ln w="0">
              <a:solidFill>
                <a:srgbClr val="000000"/>
              </a:solidFill>
              <a:round/>
              <a:headEnd/>
              <a:tailEnd/>
            </a:ln>
          </p:spPr>
          <p:txBody>
            <a:bodyPr/>
            <a:lstStyle/>
            <a:p>
              <a:endParaRPr lang="en-US"/>
            </a:p>
          </p:txBody>
        </p:sp>
        <p:sp>
          <p:nvSpPr>
            <p:cNvPr id="29717" name="Freeform 19"/>
            <p:cNvSpPr>
              <a:spLocks/>
            </p:cNvSpPr>
            <p:nvPr/>
          </p:nvSpPr>
          <p:spPr bwMode="auto">
            <a:xfrm>
              <a:off x="4841" y="1894"/>
              <a:ext cx="95" cy="40"/>
            </a:xfrm>
            <a:custGeom>
              <a:avLst/>
              <a:gdLst>
                <a:gd name="T0" fmla="*/ 0 w 286"/>
                <a:gd name="T1" fmla="*/ 0 h 158"/>
                <a:gd name="T2" fmla="*/ 0 w 286"/>
                <a:gd name="T3" fmla="*/ 0 h 158"/>
                <a:gd name="T4" fmla="*/ 0 w 286"/>
                <a:gd name="T5" fmla="*/ 0 h 158"/>
                <a:gd name="T6" fmla="*/ 0 w 286"/>
                <a:gd name="T7" fmla="*/ 0 h 158"/>
                <a:gd name="T8" fmla="*/ 0 w 286"/>
                <a:gd name="T9" fmla="*/ 0 h 158"/>
                <a:gd name="T10" fmla="*/ 0 60000 65536"/>
                <a:gd name="T11" fmla="*/ 0 60000 65536"/>
                <a:gd name="T12" fmla="*/ 0 60000 65536"/>
                <a:gd name="T13" fmla="*/ 0 60000 65536"/>
                <a:gd name="T14" fmla="*/ 0 60000 65536"/>
                <a:gd name="T15" fmla="*/ 0 w 286"/>
                <a:gd name="T16" fmla="*/ 0 h 158"/>
                <a:gd name="T17" fmla="*/ 286 w 286"/>
                <a:gd name="T18" fmla="*/ 158 h 158"/>
              </a:gdLst>
              <a:ahLst/>
              <a:cxnLst>
                <a:cxn ang="T10">
                  <a:pos x="T0" y="T1"/>
                </a:cxn>
                <a:cxn ang="T11">
                  <a:pos x="T2" y="T3"/>
                </a:cxn>
                <a:cxn ang="T12">
                  <a:pos x="T4" y="T5"/>
                </a:cxn>
                <a:cxn ang="T13">
                  <a:pos x="T6" y="T7"/>
                </a:cxn>
                <a:cxn ang="T14">
                  <a:pos x="T8" y="T9"/>
                </a:cxn>
              </a:cxnLst>
              <a:rect l="T15" t="T16" r="T17" b="T18"/>
              <a:pathLst>
                <a:path w="286" h="158">
                  <a:moveTo>
                    <a:pt x="286" y="0"/>
                  </a:moveTo>
                  <a:lnTo>
                    <a:pt x="0" y="0"/>
                  </a:lnTo>
                  <a:lnTo>
                    <a:pt x="0" y="127"/>
                  </a:lnTo>
                  <a:lnTo>
                    <a:pt x="286" y="158"/>
                  </a:lnTo>
                  <a:lnTo>
                    <a:pt x="286" y="0"/>
                  </a:lnTo>
                  <a:close/>
                </a:path>
              </a:pathLst>
            </a:custGeom>
            <a:solidFill>
              <a:srgbClr val="0023C9"/>
            </a:solidFill>
            <a:ln w="9525">
              <a:noFill/>
              <a:round/>
              <a:headEnd/>
              <a:tailEnd/>
            </a:ln>
          </p:spPr>
          <p:txBody>
            <a:bodyPr/>
            <a:lstStyle/>
            <a:p>
              <a:endParaRPr lang="en-US"/>
            </a:p>
          </p:txBody>
        </p:sp>
        <p:sp>
          <p:nvSpPr>
            <p:cNvPr id="29718" name="Freeform 20"/>
            <p:cNvSpPr>
              <a:spLocks/>
            </p:cNvSpPr>
            <p:nvPr/>
          </p:nvSpPr>
          <p:spPr bwMode="auto">
            <a:xfrm>
              <a:off x="4841" y="1894"/>
              <a:ext cx="95" cy="40"/>
            </a:xfrm>
            <a:custGeom>
              <a:avLst/>
              <a:gdLst>
                <a:gd name="T0" fmla="*/ 0 w 286"/>
                <a:gd name="T1" fmla="*/ 0 h 158"/>
                <a:gd name="T2" fmla="*/ 0 w 286"/>
                <a:gd name="T3" fmla="*/ 0 h 158"/>
                <a:gd name="T4" fmla="*/ 0 w 286"/>
                <a:gd name="T5" fmla="*/ 0 h 158"/>
                <a:gd name="T6" fmla="*/ 0 w 286"/>
                <a:gd name="T7" fmla="*/ 0 h 158"/>
                <a:gd name="T8" fmla="*/ 0 w 286"/>
                <a:gd name="T9" fmla="*/ 0 h 158"/>
                <a:gd name="T10" fmla="*/ 0 60000 65536"/>
                <a:gd name="T11" fmla="*/ 0 60000 65536"/>
                <a:gd name="T12" fmla="*/ 0 60000 65536"/>
                <a:gd name="T13" fmla="*/ 0 60000 65536"/>
                <a:gd name="T14" fmla="*/ 0 60000 65536"/>
                <a:gd name="T15" fmla="*/ 0 w 286"/>
                <a:gd name="T16" fmla="*/ 0 h 158"/>
                <a:gd name="T17" fmla="*/ 286 w 286"/>
                <a:gd name="T18" fmla="*/ 158 h 158"/>
              </a:gdLst>
              <a:ahLst/>
              <a:cxnLst>
                <a:cxn ang="T10">
                  <a:pos x="T0" y="T1"/>
                </a:cxn>
                <a:cxn ang="T11">
                  <a:pos x="T2" y="T3"/>
                </a:cxn>
                <a:cxn ang="T12">
                  <a:pos x="T4" y="T5"/>
                </a:cxn>
                <a:cxn ang="T13">
                  <a:pos x="T6" y="T7"/>
                </a:cxn>
                <a:cxn ang="T14">
                  <a:pos x="T8" y="T9"/>
                </a:cxn>
              </a:cxnLst>
              <a:rect l="T15" t="T16" r="T17" b="T18"/>
              <a:pathLst>
                <a:path w="286" h="158">
                  <a:moveTo>
                    <a:pt x="286" y="0"/>
                  </a:moveTo>
                  <a:lnTo>
                    <a:pt x="0" y="0"/>
                  </a:lnTo>
                  <a:lnTo>
                    <a:pt x="0" y="127"/>
                  </a:lnTo>
                  <a:lnTo>
                    <a:pt x="286" y="158"/>
                  </a:lnTo>
                  <a:lnTo>
                    <a:pt x="286" y="0"/>
                  </a:lnTo>
                </a:path>
              </a:pathLst>
            </a:custGeom>
            <a:noFill/>
            <a:ln w="0">
              <a:solidFill>
                <a:srgbClr val="000000"/>
              </a:solidFill>
              <a:round/>
              <a:headEnd/>
              <a:tailEnd/>
            </a:ln>
          </p:spPr>
          <p:txBody>
            <a:bodyPr/>
            <a:lstStyle/>
            <a:p>
              <a:endParaRPr lang="en-US"/>
            </a:p>
          </p:txBody>
        </p:sp>
        <p:sp>
          <p:nvSpPr>
            <p:cNvPr id="29719" name="Freeform 21"/>
            <p:cNvSpPr>
              <a:spLocks/>
            </p:cNvSpPr>
            <p:nvPr/>
          </p:nvSpPr>
          <p:spPr bwMode="auto">
            <a:xfrm>
              <a:off x="4642" y="1800"/>
              <a:ext cx="226" cy="267"/>
            </a:xfrm>
            <a:custGeom>
              <a:avLst/>
              <a:gdLst>
                <a:gd name="T0" fmla="*/ 0 w 678"/>
                <a:gd name="T1" fmla="*/ 0 h 1069"/>
                <a:gd name="T2" fmla="*/ 0 w 678"/>
                <a:gd name="T3" fmla="*/ 0 h 1069"/>
                <a:gd name="T4" fmla="*/ 0 w 678"/>
                <a:gd name="T5" fmla="*/ 0 h 1069"/>
                <a:gd name="T6" fmla="*/ 0 w 678"/>
                <a:gd name="T7" fmla="*/ 0 h 1069"/>
                <a:gd name="T8" fmla="*/ 0 w 678"/>
                <a:gd name="T9" fmla="*/ 0 h 1069"/>
                <a:gd name="T10" fmla="*/ 0 w 678"/>
                <a:gd name="T11" fmla="*/ 0 h 1069"/>
                <a:gd name="T12" fmla="*/ 0 w 678"/>
                <a:gd name="T13" fmla="*/ 0 h 1069"/>
                <a:gd name="T14" fmla="*/ 0 w 678"/>
                <a:gd name="T15" fmla="*/ 0 h 1069"/>
                <a:gd name="T16" fmla="*/ 0 w 678"/>
                <a:gd name="T17" fmla="*/ 0 h 1069"/>
                <a:gd name="T18" fmla="*/ 0 w 678"/>
                <a:gd name="T19" fmla="*/ 0 h 1069"/>
                <a:gd name="T20" fmla="*/ 0 w 678"/>
                <a:gd name="T21" fmla="*/ 0 h 1069"/>
                <a:gd name="T22" fmla="*/ 0 w 678"/>
                <a:gd name="T23" fmla="*/ 0 h 1069"/>
                <a:gd name="T24" fmla="*/ 0 w 678"/>
                <a:gd name="T25" fmla="*/ 0 h 1069"/>
                <a:gd name="T26" fmla="*/ 0 w 678"/>
                <a:gd name="T27" fmla="*/ 0 h 1069"/>
                <a:gd name="T28" fmla="*/ 0 w 678"/>
                <a:gd name="T29" fmla="*/ 0 h 1069"/>
                <a:gd name="T30" fmla="*/ 0 w 678"/>
                <a:gd name="T31" fmla="*/ 0 h 1069"/>
                <a:gd name="T32" fmla="*/ 0 w 678"/>
                <a:gd name="T33" fmla="*/ 0 h 1069"/>
                <a:gd name="T34" fmla="*/ 0 w 678"/>
                <a:gd name="T35" fmla="*/ 0 h 1069"/>
                <a:gd name="T36" fmla="*/ 0 w 678"/>
                <a:gd name="T37" fmla="*/ 0 h 1069"/>
                <a:gd name="T38" fmla="*/ 0 w 678"/>
                <a:gd name="T39" fmla="*/ 0 h 1069"/>
                <a:gd name="T40" fmla="*/ 0 w 678"/>
                <a:gd name="T41" fmla="*/ 0 h 1069"/>
                <a:gd name="T42" fmla="*/ 0 w 678"/>
                <a:gd name="T43" fmla="*/ 0 h 1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8"/>
                <a:gd name="T67" fmla="*/ 0 h 1069"/>
                <a:gd name="T68" fmla="*/ 678 w 678"/>
                <a:gd name="T69" fmla="*/ 1069 h 10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8" h="1069">
                  <a:moveTo>
                    <a:pt x="678" y="976"/>
                  </a:moveTo>
                  <a:lnTo>
                    <a:pt x="658" y="535"/>
                  </a:lnTo>
                  <a:lnTo>
                    <a:pt x="637" y="64"/>
                  </a:lnTo>
                  <a:lnTo>
                    <a:pt x="616" y="64"/>
                  </a:lnTo>
                  <a:lnTo>
                    <a:pt x="576" y="33"/>
                  </a:lnTo>
                  <a:lnTo>
                    <a:pt x="514" y="0"/>
                  </a:lnTo>
                  <a:lnTo>
                    <a:pt x="453" y="0"/>
                  </a:lnTo>
                  <a:lnTo>
                    <a:pt x="390" y="0"/>
                  </a:lnTo>
                  <a:lnTo>
                    <a:pt x="328" y="0"/>
                  </a:lnTo>
                  <a:lnTo>
                    <a:pt x="267" y="0"/>
                  </a:lnTo>
                  <a:lnTo>
                    <a:pt x="206" y="0"/>
                  </a:lnTo>
                  <a:lnTo>
                    <a:pt x="143" y="0"/>
                  </a:lnTo>
                  <a:lnTo>
                    <a:pt x="82" y="33"/>
                  </a:lnTo>
                  <a:lnTo>
                    <a:pt x="21" y="64"/>
                  </a:lnTo>
                  <a:lnTo>
                    <a:pt x="21" y="190"/>
                  </a:lnTo>
                  <a:lnTo>
                    <a:pt x="21" y="313"/>
                  </a:lnTo>
                  <a:lnTo>
                    <a:pt x="0" y="471"/>
                  </a:lnTo>
                  <a:lnTo>
                    <a:pt x="0" y="631"/>
                  </a:lnTo>
                  <a:lnTo>
                    <a:pt x="21" y="788"/>
                  </a:lnTo>
                  <a:lnTo>
                    <a:pt x="21" y="945"/>
                  </a:lnTo>
                  <a:lnTo>
                    <a:pt x="21" y="1069"/>
                  </a:lnTo>
                  <a:lnTo>
                    <a:pt x="678" y="976"/>
                  </a:lnTo>
                  <a:close/>
                </a:path>
              </a:pathLst>
            </a:custGeom>
            <a:solidFill>
              <a:srgbClr val="0023C9"/>
            </a:solidFill>
            <a:ln w="9525">
              <a:noFill/>
              <a:round/>
              <a:headEnd/>
              <a:tailEnd/>
            </a:ln>
          </p:spPr>
          <p:txBody>
            <a:bodyPr/>
            <a:lstStyle/>
            <a:p>
              <a:endParaRPr lang="en-US"/>
            </a:p>
          </p:txBody>
        </p:sp>
        <p:sp>
          <p:nvSpPr>
            <p:cNvPr id="29720" name="Freeform 22"/>
            <p:cNvSpPr>
              <a:spLocks/>
            </p:cNvSpPr>
            <p:nvPr/>
          </p:nvSpPr>
          <p:spPr bwMode="auto">
            <a:xfrm>
              <a:off x="4642" y="1800"/>
              <a:ext cx="226" cy="267"/>
            </a:xfrm>
            <a:custGeom>
              <a:avLst/>
              <a:gdLst>
                <a:gd name="T0" fmla="*/ 0 w 678"/>
                <a:gd name="T1" fmla="*/ 0 h 1069"/>
                <a:gd name="T2" fmla="*/ 0 w 678"/>
                <a:gd name="T3" fmla="*/ 0 h 1069"/>
                <a:gd name="T4" fmla="*/ 0 w 678"/>
                <a:gd name="T5" fmla="*/ 0 h 1069"/>
                <a:gd name="T6" fmla="*/ 0 w 678"/>
                <a:gd name="T7" fmla="*/ 0 h 1069"/>
                <a:gd name="T8" fmla="*/ 0 w 678"/>
                <a:gd name="T9" fmla="*/ 0 h 1069"/>
                <a:gd name="T10" fmla="*/ 0 w 678"/>
                <a:gd name="T11" fmla="*/ 0 h 1069"/>
                <a:gd name="T12" fmla="*/ 0 w 678"/>
                <a:gd name="T13" fmla="*/ 0 h 1069"/>
                <a:gd name="T14" fmla="*/ 0 w 678"/>
                <a:gd name="T15" fmla="*/ 0 h 1069"/>
                <a:gd name="T16" fmla="*/ 0 w 678"/>
                <a:gd name="T17" fmla="*/ 0 h 1069"/>
                <a:gd name="T18" fmla="*/ 0 w 678"/>
                <a:gd name="T19" fmla="*/ 0 h 1069"/>
                <a:gd name="T20" fmla="*/ 0 w 678"/>
                <a:gd name="T21" fmla="*/ 0 h 1069"/>
                <a:gd name="T22" fmla="*/ 0 w 678"/>
                <a:gd name="T23" fmla="*/ 0 h 1069"/>
                <a:gd name="T24" fmla="*/ 0 w 678"/>
                <a:gd name="T25" fmla="*/ 0 h 1069"/>
                <a:gd name="T26" fmla="*/ 0 w 678"/>
                <a:gd name="T27" fmla="*/ 0 h 1069"/>
                <a:gd name="T28" fmla="*/ 0 w 678"/>
                <a:gd name="T29" fmla="*/ 0 h 1069"/>
                <a:gd name="T30" fmla="*/ 0 w 678"/>
                <a:gd name="T31" fmla="*/ 0 h 1069"/>
                <a:gd name="T32" fmla="*/ 0 w 678"/>
                <a:gd name="T33" fmla="*/ 0 h 1069"/>
                <a:gd name="T34" fmla="*/ 0 w 678"/>
                <a:gd name="T35" fmla="*/ 0 h 1069"/>
                <a:gd name="T36" fmla="*/ 0 w 678"/>
                <a:gd name="T37" fmla="*/ 0 h 1069"/>
                <a:gd name="T38" fmla="*/ 0 w 678"/>
                <a:gd name="T39" fmla="*/ 0 h 1069"/>
                <a:gd name="T40" fmla="*/ 0 w 678"/>
                <a:gd name="T41" fmla="*/ 0 h 1069"/>
                <a:gd name="T42" fmla="*/ 0 w 678"/>
                <a:gd name="T43" fmla="*/ 0 h 1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8"/>
                <a:gd name="T67" fmla="*/ 0 h 1069"/>
                <a:gd name="T68" fmla="*/ 678 w 678"/>
                <a:gd name="T69" fmla="*/ 1069 h 10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8" h="1069">
                  <a:moveTo>
                    <a:pt x="678" y="976"/>
                  </a:moveTo>
                  <a:lnTo>
                    <a:pt x="658" y="535"/>
                  </a:lnTo>
                  <a:lnTo>
                    <a:pt x="637" y="64"/>
                  </a:lnTo>
                  <a:lnTo>
                    <a:pt x="616" y="64"/>
                  </a:lnTo>
                  <a:lnTo>
                    <a:pt x="576" y="33"/>
                  </a:lnTo>
                  <a:lnTo>
                    <a:pt x="514" y="0"/>
                  </a:lnTo>
                  <a:lnTo>
                    <a:pt x="453" y="0"/>
                  </a:lnTo>
                  <a:lnTo>
                    <a:pt x="390" y="0"/>
                  </a:lnTo>
                  <a:lnTo>
                    <a:pt x="328" y="0"/>
                  </a:lnTo>
                  <a:lnTo>
                    <a:pt x="267" y="0"/>
                  </a:lnTo>
                  <a:lnTo>
                    <a:pt x="206" y="0"/>
                  </a:lnTo>
                  <a:lnTo>
                    <a:pt x="143" y="0"/>
                  </a:lnTo>
                  <a:lnTo>
                    <a:pt x="82" y="33"/>
                  </a:lnTo>
                  <a:lnTo>
                    <a:pt x="21" y="64"/>
                  </a:lnTo>
                  <a:lnTo>
                    <a:pt x="21" y="190"/>
                  </a:lnTo>
                  <a:lnTo>
                    <a:pt x="21" y="313"/>
                  </a:lnTo>
                  <a:lnTo>
                    <a:pt x="0" y="471"/>
                  </a:lnTo>
                  <a:lnTo>
                    <a:pt x="0" y="631"/>
                  </a:lnTo>
                  <a:lnTo>
                    <a:pt x="21" y="788"/>
                  </a:lnTo>
                  <a:lnTo>
                    <a:pt x="21" y="945"/>
                  </a:lnTo>
                  <a:lnTo>
                    <a:pt x="21" y="1069"/>
                  </a:lnTo>
                  <a:lnTo>
                    <a:pt x="678" y="976"/>
                  </a:lnTo>
                </a:path>
              </a:pathLst>
            </a:custGeom>
            <a:noFill/>
            <a:ln w="0">
              <a:solidFill>
                <a:srgbClr val="000000"/>
              </a:solidFill>
              <a:round/>
              <a:headEnd/>
              <a:tailEnd/>
            </a:ln>
          </p:spPr>
          <p:txBody>
            <a:bodyPr/>
            <a:lstStyle/>
            <a:p>
              <a:endParaRPr lang="en-US"/>
            </a:p>
          </p:txBody>
        </p:sp>
        <p:sp>
          <p:nvSpPr>
            <p:cNvPr id="29721" name="Freeform 23"/>
            <p:cNvSpPr>
              <a:spLocks/>
            </p:cNvSpPr>
            <p:nvPr/>
          </p:nvSpPr>
          <p:spPr bwMode="auto">
            <a:xfrm>
              <a:off x="4669" y="1832"/>
              <a:ext cx="158" cy="220"/>
            </a:xfrm>
            <a:custGeom>
              <a:avLst/>
              <a:gdLst>
                <a:gd name="T0" fmla="*/ 0 w 473"/>
                <a:gd name="T1" fmla="*/ 0 h 882"/>
                <a:gd name="T2" fmla="*/ 0 w 473"/>
                <a:gd name="T3" fmla="*/ 0 h 882"/>
                <a:gd name="T4" fmla="*/ 0 w 473"/>
                <a:gd name="T5" fmla="*/ 0 h 882"/>
                <a:gd name="T6" fmla="*/ 0 w 473"/>
                <a:gd name="T7" fmla="*/ 0 h 882"/>
                <a:gd name="T8" fmla="*/ 0 w 473"/>
                <a:gd name="T9" fmla="*/ 0 h 882"/>
                <a:gd name="T10" fmla="*/ 0 w 473"/>
                <a:gd name="T11" fmla="*/ 0 h 882"/>
                <a:gd name="T12" fmla="*/ 0 w 473"/>
                <a:gd name="T13" fmla="*/ 0 h 882"/>
                <a:gd name="T14" fmla="*/ 0 w 473"/>
                <a:gd name="T15" fmla="*/ 0 h 882"/>
                <a:gd name="T16" fmla="*/ 0 w 473"/>
                <a:gd name="T17" fmla="*/ 0 h 882"/>
                <a:gd name="T18" fmla="*/ 0 w 473"/>
                <a:gd name="T19" fmla="*/ 0 h 882"/>
                <a:gd name="T20" fmla="*/ 0 w 473"/>
                <a:gd name="T21" fmla="*/ 0 h 882"/>
                <a:gd name="T22" fmla="*/ 0 w 473"/>
                <a:gd name="T23" fmla="*/ 0 h 882"/>
                <a:gd name="T24" fmla="*/ 0 w 473"/>
                <a:gd name="T25" fmla="*/ 0 h 882"/>
                <a:gd name="T26" fmla="*/ 0 w 473"/>
                <a:gd name="T27" fmla="*/ 0 h 882"/>
                <a:gd name="T28" fmla="*/ 0 w 473"/>
                <a:gd name="T29" fmla="*/ 0 h 882"/>
                <a:gd name="T30" fmla="*/ 0 w 473"/>
                <a:gd name="T31" fmla="*/ 0 h 882"/>
                <a:gd name="T32" fmla="*/ 0 w 473"/>
                <a:gd name="T33" fmla="*/ 0 h 882"/>
                <a:gd name="T34" fmla="*/ 0 w 473"/>
                <a:gd name="T35" fmla="*/ 0 h 8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882"/>
                <a:gd name="T56" fmla="*/ 473 w 473"/>
                <a:gd name="T57" fmla="*/ 882 h 8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882">
                  <a:moveTo>
                    <a:pt x="21" y="882"/>
                  </a:moveTo>
                  <a:lnTo>
                    <a:pt x="0" y="785"/>
                  </a:lnTo>
                  <a:lnTo>
                    <a:pt x="0" y="661"/>
                  </a:lnTo>
                  <a:lnTo>
                    <a:pt x="0" y="534"/>
                  </a:lnTo>
                  <a:lnTo>
                    <a:pt x="0" y="441"/>
                  </a:lnTo>
                  <a:lnTo>
                    <a:pt x="0" y="314"/>
                  </a:lnTo>
                  <a:lnTo>
                    <a:pt x="0" y="186"/>
                  </a:lnTo>
                  <a:lnTo>
                    <a:pt x="21" y="93"/>
                  </a:lnTo>
                  <a:lnTo>
                    <a:pt x="21" y="30"/>
                  </a:lnTo>
                  <a:lnTo>
                    <a:pt x="83" y="30"/>
                  </a:lnTo>
                  <a:lnTo>
                    <a:pt x="144" y="0"/>
                  </a:lnTo>
                  <a:lnTo>
                    <a:pt x="205" y="0"/>
                  </a:lnTo>
                  <a:lnTo>
                    <a:pt x="268" y="0"/>
                  </a:lnTo>
                  <a:lnTo>
                    <a:pt x="329" y="0"/>
                  </a:lnTo>
                  <a:lnTo>
                    <a:pt x="390" y="30"/>
                  </a:lnTo>
                  <a:lnTo>
                    <a:pt x="452" y="30"/>
                  </a:lnTo>
                  <a:lnTo>
                    <a:pt x="473" y="692"/>
                  </a:lnTo>
                  <a:lnTo>
                    <a:pt x="21" y="882"/>
                  </a:lnTo>
                  <a:close/>
                </a:path>
              </a:pathLst>
            </a:custGeom>
            <a:solidFill>
              <a:srgbClr val="D1FFFF"/>
            </a:solidFill>
            <a:ln w="9525">
              <a:noFill/>
              <a:round/>
              <a:headEnd/>
              <a:tailEnd/>
            </a:ln>
          </p:spPr>
          <p:txBody>
            <a:bodyPr/>
            <a:lstStyle/>
            <a:p>
              <a:endParaRPr lang="en-US"/>
            </a:p>
          </p:txBody>
        </p:sp>
        <p:sp>
          <p:nvSpPr>
            <p:cNvPr id="29722" name="Freeform 24"/>
            <p:cNvSpPr>
              <a:spLocks/>
            </p:cNvSpPr>
            <p:nvPr/>
          </p:nvSpPr>
          <p:spPr bwMode="auto">
            <a:xfrm>
              <a:off x="4669" y="1832"/>
              <a:ext cx="158" cy="220"/>
            </a:xfrm>
            <a:custGeom>
              <a:avLst/>
              <a:gdLst>
                <a:gd name="T0" fmla="*/ 0 w 473"/>
                <a:gd name="T1" fmla="*/ 0 h 882"/>
                <a:gd name="T2" fmla="*/ 0 w 473"/>
                <a:gd name="T3" fmla="*/ 0 h 882"/>
                <a:gd name="T4" fmla="*/ 0 w 473"/>
                <a:gd name="T5" fmla="*/ 0 h 882"/>
                <a:gd name="T6" fmla="*/ 0 w 473"/>
                <a:gd name="T7" fmla="*/ 0 h 882"/>
                <a:gd name="T8" fmla="*/ 0 w 473"/>
                <a:gd name="T9" fmla="*/ 0 h 882"/>
                <a:gd name="T10" fmla="*/ 0 w 473"/>
                <a:gd name="T11" fmla="*/ 0 h 882"/>
                <a:gd name="T12" fmla="*/ 0 w 473"/>
                <a:gd name="T13" fmla="*/ 0 h 882"/>
                <a:gd name="T14" fmla="*/ 0 w 473"/>
                <a:gd name="T15" fmla="*/ 0 h 882"/>
                <a:gd name="T16" fmla="*/ 0 w 473"/>
                <a:gd name="T17" fmla="*/ 0 h 882"/>
                <a:gd name="T18" fmla="*/ 0 w 473"/>
                <a:gd name="T19" fmla="*/ 0 h 882"/>
                <a:gd name="T20" fmla="*/ 0 w 473"/>
                <a:gd name="T21" fmla="*/ 0 h 882"/>
                <a:gd name="T22" fmla="*/ 0 w 473"/>
                <a:gd name="T23" fmla="*/ 0 h 882"/>
                <a:gd name="T24" fmla="*/ 0 w 473"/>
                <a:gd name="T25" fmla="*/ 0 h 882"/>
                <a:gd name="T26" fmla="*/ 0 w 473"/>
                <a:gd name="T27" fmla="*/ 0 h 882"/>
                <a:gd name="T28" fmla="*/ 0 w 473"/>
                <a:gd name="T29" fmla="*/ 0 h 882"/>
                <a:gd name="T30" fmla="*/ 0 w 473"/>
                <a:gd name="T31" fmla="*/ 0 h 882"/>
                <a:gd name="T32" fmla="*/ 0 w 473"/>
                <a:gd name="T33" fmla="*/ 0 h 882"/>
                <a:gd name="T34" fmla="*/ 0 w 473"/>
                <a:gd name="T35" fmla="*/ 0 h 8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73"/>
                <a:gd name="T55" fmla="*/ 0 h 882"/>
                <a:gd name="T56" fmla="*/ 473 w 473"/>
                <a:gd name="T57" fmla="*/ 882 h 8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73" h="882">
                  <a:moveTo>
                    <a:pt x="21" y="882"/>
                  </a:moveTo>
                  <a:lnTo>
                    <a:pt x="0" y="785"/>
                  </a:lnTo>
                  <a:lnTo>
                    <a:pt x="0" y="661"/>
                  </a:lnTo>
                  <a:lnTo>
                    <a:pt x="0" y="534"/>
                  </a:lnTo>
                  <a:lnTo>
                    <a:pt x="0" y="441"/>
                  </a:lnTo>
                  <a:lnTo>
                    <a:pt x="0" y="314"/>
                  </a:lnTo>
                  <a:lnTo>
                    <a:pt x="0" y="186"/>
                  </a:lnTo>
                  <a:lnTo>
                    <a:pt x="21" y="93"/>
                  </a:lnTo>
                  <a:lnTo>
                    <a:pt x="21" y="30"/>
                  </a:lnTo>
                  <a:lnTo>
                    <a:pt x="83" y="30"/>
                  </a:lnTo>
                  <a:lnTo>
                    <a:pt x="144" y="0"/>
                  </a:lnTo>
                  <a:lnTo>
                    <a:pt x="205" y="0"/>
                  </a:lnTo>
                  <a:lnTo>
                    <a:pt x="268" y="0"/>
                  </a:lnTo>
                  <a:lnTo>
                    <a:pt x="329" y="0"/>
                  </a:lnTo>
                  <a:lnTo>
                    <a:pt x="390" y="30"/>
                  </a:lnTo>
                  <a:lnTo>
                    <a:pt x="452" y="30"/>
                  </a:lnTo>
                  <a:lnTo>
                    <a:pt x="473" y="692"/>
                  </a:lnTo>
                  <a:lnTo>
                    <a:pt x="21" y="882"/>
                  </a:lnTo>
                </a:path>
              </a:pathLst>
            </a:custGeom>
            <a:noFill/>
            <a:ln w="0">
              <a:solidFill>
                <a:srgbClr val="000000"/>
              </a:solidFill>
              <a:round/>
              <a:headEnd/>
              <a:tailEnd/>
            </a:ln>
          </p:spPr>
          <p:txBody>
            <a:bodyPr/>
            <a:lstStyle/>
            <a:p>
              <a:endParaRPr lang="en-US"/>
            </a:p>
          </p:txBody>
        </p:sp>
        <p:sp>
          <p:nvSpPr>
            <p:cNvPr id="29723" name="Freeform 25"/>
            <p:cNvSpPr>
              <a:spLocks/>
            </p:cNvSpPr>
            <p:nvPr/>
          </p:nvSpPr>
          <p:spPr bwMode="auto">
            <a:xfrm>
              <a:off x="4621" y="1973"/>
              <a:ext cx="494" cy="409"/>
            </a:xfrm>
            <a:custGeom>
              <a:avLst/>
              <a:gdLst>
                <a:gd name="T0" fmla="*/ 0 w 1481"/>
                <a:gd name="T1" fmla="*/ 0 h 1636"/>
                <a:gd name="T2" fmla="*/ 0 w 1481"/>
                <a:gd name="T3" fmla="*/ 0 h 1636"/>
                <a:gd name="T4" fmla="*/ 0 w 1481"/>
                <a:gd name="T5" fmla="*/ 0 h 1636"/>
                <a:gd name="T6" fmla="*/ 0 w 1481"/>
                <a:gd name="T7" fmla="*/ 0 h 1636"/>
                <a:gd name="T8" fmla="*/ 0 w 1481"/>
                <a:gd name="T9" fmla="*/ 0 h 1636"/>
                <a:gd name="T10" fmla="*/ 0 w 1481"/>
                <a:gd name="T11" fmla="*/ 0 h 1636"/>
                <a:gd name="T12" fmla="*/ 0 w 1481"/>
                <a:gd name="T13" fmla="*/ 0 h 1636"/>
                <a:gd name="T14" fmla="*/ 0 w 1481"/>
                <a:gd name="T15" fmla="*/ 0 h 1636"/>
                <a:gd name="T16" fmla="*/ 0 w 1481"/>
                <a:gd name="T17" fmla="*/ 0 h 1636"/>
                <a:gd name="T18" fmla="*/ 0 w 1481"/>
                <a:gd name="T19" fmla="*/ 0 h 1636"/>
                <a:gd name="T20" fmla="*/ 0 w 1481"/>
                <a:gd name="T21" fmla="*/ 0 h 1636"/>
                <a:gd name="T22" fmla="*/ 0 w 1481"/>
                <a:gd name="T23" fmla="*/ 0 h 1636"/>
                <a:gd name="T24" fmla="*/ 0 w 1481"/>
                <a:gd name="T25" fmla="*/ 0 h 1636"/>
                <a:gd name="T26" fmla="*/ 0 w 1481"/>
                <a:gd name="T27" fmla="*/ 0 h 1636"/>
                <a:gd name="T28" fmla="*/ 0 w 1481"/>
                <a:gd name="T29" fmla="*/ 0 h 1636"/>
                <a:gd name="T30" fmla="*/ 0 w 1481"/>
                <a:gd name="T31" fmla="*/ 0 h 1636"/>
                <a:gd name="T32" fmla="*/ 0 w 1481"/>
                <a:gd name="T33" fmla="*/ 0 h 1636"/>
                <a:gd name="T34" fmla="*/ 0 w 1481"/>
                <a:gd name="T35" fmla="*/ 0 h 1636"/>
                <a:gd name="T36" fmla="*/ 0 w 1481"/>
                <a:gd name="T37" fmla="*/ 0 h 1636"/>
                <a:gd name="T38" fmla="*/ 0 w 1481"/>
                <a:gd name="T39" fmla="*/ 0 h 1636"/>
                <a:gd name="T40" fmla="*/ 0 w 1481"/>
                <a:gd name="T41" fmla="*/ 0 h 1636"/>
                <a:gd name="T42" fmla="*/ 0 w 1481"/>
                <a:gd name="T43" fmla="*/ 0 h 1636"/>
                <a:gd name="T44" fmla="*/ 0 w 1481"/>
                <a:gd name="T45" fmla="*/ 0 h 1636"/>
                <a:gd name="T46" fmla="*/ 0 w 1481"/>
                <a:gd name="T47" fmla="*/ 0 h 1636"/>
                <a:gd name="T48" fmla="*/ 0 w 1481"/>
                <a:gd name="T49" fmla="*/ 0 h 1636"/>
                <a:gd name="T50" fmla="*/ 0 w 1481"/>
                <a:gd name="T51" fmla="*/ 0 h 1636"/>
                <a:gd name="T52" fmla="*/ 0 w 1481"/>
                <a:gd name="T53" fmla="*/ 0 h 1636"/>
                <a:gd name="T54" fmla="*/ 0 w 1481"/>
                <a:gd name="T55" fmla="*/ 0 h 1636"/>
                <a:gd name="T56" fmla="*/ 0 w 1481"/>
                <a:gd name="T57" fmla="*/ 0 h 1636"/>
                <a:gd name="T58" fmla="*/ 0 w 1481"/>
                <a:gd name="T59" fmla="*/ 0 h 1636"/>
                <a:gd name="T60" fmla="*/ 0 w 1481"/>
                <a:gd name="T61" fmla="*/ 0 h 1636"/>
                <a:gd name="T62" fmla="*/ 0 w 1481"/>
                <a:gd name="T63" fmla="*/ 0 h 1636"/>
                <a:gd name="T64" fmla="*/ 0 w 1481"/>
                <a:gd name="T65" fmla="*/ 0 h 1636"/>
                <a:gd name="T66" fmla="*/ 0 w 1481"/>
                <a:gd name="T67" fmla="*/ 0 h 1636"/>
                <a:gd name="T68" fmla="*/ 0 w 1481"/>
                <a:gd name="T69" fmla="*/ 0 h 16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1636"/>
                <a:gd name="T107" fmla="*/ 1481 w 1481"/>
                <a:gd name="T108" fmla="*/ 1636 h 16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1636">
                  <a:moveTo>
                    <a:pt x="1481" y="1072"/>
                  </a:moveTo>
                  <a:lnTo>
                    <a:pt x="1461" y="1102"/>
                  </a:lnTo>
                  <a:lnTo>
                    <a:pt x="1419" y="1132"/>
                  </a:lnTo>
                  <a:lnTo>
                    <a:pt x="1377" y="1166"/>
                  </a:lnTo>
                  <a:lnTo>
                    <a:pt x="1336" y="1196"/>
                  </a:lnTo>
                  <a:lnTo>
                    <a:pt x="1297" y="1228"/>
                  </a:lnTo>
                  <a:lnTo>
                    <a:pt x="1256" y="1259"/>
                  </a:lnTo>
                  <a:lnTo>
                    <a:pt x="1214" y="1259"/>
                  </a:lnTo>
                  <a:lnTo>
                    <a:pt x="1172" y="1259"/>
                  </a:lnTo>
                  <a:lnTo>
                    <a:pt x="1131" y="1259"/>
                  </a:lnTo>
                  <a:lnTo>
                    <a:pt x="1089" y="1259"/>
                  </a:lnTo>
                  <a:lnTo>
                    <a:pt x="1050" y="1228"/>
                  </a:lnTo>
                  <a:lnTo>
                    <a:pt x="1008" y="1228"/>
                  </a:lnTo>
                  <a:lnTo>
                    <a:pt x="987" y="1196"/>
                  </a:lnTo>
                  <a:lnTo>
                    <a:pt x="968" y="1259"/>
                  </a:lnTo>
                  <a:lnTo>
                    <a:pt x="945" y="1323"/>
                  </a:lnTo>
                  <a:lnTo>
                    <a:pt x="926" y="1386"/>
                  </a:lnTo>
                  <a:lnTo>
                    <a:pt x="884" y="1416"/>
                  </a:lnTo>
                  <a:lnTo>
                    <a:pt x="843" y="1479"/>
                  </a:lnTo>
                  <a:lnTo>
                    <a:pt x="803" y="1510"/>
                  </a:lnTo>
                  <a:lnTo>
                    <a:pt x="762" y="1543"/>
                  </a:lnTo>
                  <a:lnTo>
                    <a:pt x="720" y="1574"/>
                  </a:lnTo>
                  <a:lnTo>
                    <a:pt x="678" y="1607"/>
                  </a:lnTo>
                  <a:lnTo>
                    <a:pt x="638" y="1636"/>
                  </a:lnTo>
                  <a:lnTo>
                    <a:pt x="596" y="1636"/>
                  </a:lnTo>
                  <a:lnTo>
                    <a:pt x="557" y="1636"/>
                  </a:lnTo>
                  <a:lnTo>
                    <a:pt x="515" y="1636"/>
                  </a:lnTo>
                  <a:lnTo>
                    <a:pt x="452" y="1636"/>
                  </a:lnTo>
                  <a:lnTo>
                    <a:pt x="412" y="1636"/>
                  </a:lnTo>
                  <a:lnTo>
                    <a:pt x="371" y="1607"/>
                  </a:lnTo>
                  <a:lnTo>
                    <a:pt x="329" y="1574"/>
                  </a:lnTo>
                  <a:lnTo>
                    <a:pt x="288" y="1543"/>
                  </a:lnTo>
                  <a:lnTo>
                    <a:pt x="246" y="1510"/>
                  </a:lnTo>
                  <a:lnTo>
                    <a:pt x="205" y="1479"/>
                  </a:lnTo>
                  <a:lnTo>
                    <a:pt x="165" y="1450"/>
                  </a:lnTo>
                  <a:lnTo>
                    <a:pt x="144" y="1386"/>
                  </a:lnTo>
                  <a:lnTo>
                    <a:pt x="102" y="1323"/>
                  </a:lnTo>
                  <a:lnTo>
                    <a:pt x="83" y="1259"/>
                  </a:lnTo>
                  <a:lnTo>
                    <a:pt x="62" y="1196"/>
                  </a:lnTo>
                  <a:lnTo>
                    <a:pt x="41" y="1132"/>
                  </a:lnTo>
                  <a:lnTo>
                    <a:pt x="21" y="1072"/>
                  </a:lnTo>
                  <a:lnTo>
                    <a:pt x="0" y="1008"/>
                  </a:lnTo>
                  <a:lnTo>
                    <a:pt x="0" y="945"/>
                  </a:lnTo>
                  <a:lnTo>
                    <a:pt x="0" y="882"/>
                  </a:lnTo>
                  <a:lnTo>
                    <a:pt x="0" y="788"/>
                  </a:lnTo>
                  <a:lnTo>
                    <a:pt x="0" y="724"/>
                  </a:lnTo>
                  <a:lnTo>
                    <a:pt x="0" y="661"/>
                  </a:lnTo>
                  <a:lnTo>
                    <a:pt x="21" y="598"/>
                  </a:lnTo>
                  <a:lnTo>
                    <a:pt x="41" y="535"/>
                  </a:lnTo>
                  <a:lnTo>
                    <a:pt x="41" y="474"/>
                  </a:lnTo>
                  <a:lnTo>
                    <a:pt x="83" y="411"/>
                  </a:lnTo>
                  <a:lnTo>
                    <a:pt x="102" y="347"/>
                  </a:lnTo>
                  <a:lnTo>
                    <a:pt x="123" y="284"/>
                  </a:lnTo>
                  <a:lnTo>
                    <a:pt x="165" y="220"/>
                  </a:lnTo>
                  <a:lnTo>
                    <a:pt x="205" y="190"/>
                  </a:lnTo>
                  <a:lnTo>
                    <a:pt x="227" y="156"/>
                  </a:lnTo>
                  <a:lnTo>
                    <a:pt x="268" y="96"/>
                  </a:lnTo>
                  <a:lnTo>
                    <a:pt x="309" y="96"/>
                  </a:lnTo>
                  <a:lnTo>
                    <a:pt x="349" y="63"/>
                  </a:lnTo>
                  <a:lnTo>
                    <a:pt x="412" y="33"/>
                  </a:lnTo>
                  <a:lnTo>
                    <a:pt x="452" y="33"/>
                  </a:lnTo>
                  <a:lnTo>
                    <a:pt x="493" y="0"/>
                  </a:lnTo>
                  <a:lnTo>
                    <a:pt x="534" y="0"/>
                  </a:lnTo>
                  <a:lnTo>
                    <a:pt x="596" y="33"/>
                  </a:lnTo>
                  <a:lnTo>
                    <a:pt x="638" y="33"/>
                  </a:lnTo>
                  <a:lnTo>
                    <a:pt x="678" y="33"/>
                  </a:lnTo>
                  <a:lnTo>
                    <a:pt x="720" y="63"/>
                  </a:lnTo>
                  <a:lnTo>
                    <a:pt x="762" y="96"/>
                  </a:lnTo>
                  <a:lnTo>
                    <a:pt x="803" y="127"/>
                  </a:lnTo>
                  <a:lnTo>
                    <a:pt x="1481" y="1072"/>
                  </a:lnTo>
                  <a:close/>
                </a:path>
              </a:pathLst>
            </a:custGeom>
            <a:solidFill>
              <a:srgbClr val="FF9975"/>
            </a:solidFill>
            <a:ln w="9525">
              <a:noFill/>
              <a:round/>
              <a:headEnd/>
              <a:tailEnd/>
            </a:ln>
          </p:spPr>
          <p:txBody>
            <a:bodyPr/>
            <a:lstStyle/>
            <a:p>
              <a:endParaRPr lang="en-US"/>
            </a:p>
          </p:txBody>
        </p:sp>
        <p:sp>
          <p:nvSpPr>
            <p:cNvPr id="29724" name="Freeform 26"/>
            <p:cNvSpPr>
              <a:spLocks/>
            </p:cNvSpPr>
            <p:nvPr/>
          </p:nvSpPr>
          <p:spPr bwMode="auto">
            <a:xfrm>
              <a:off x="4621" y="1973"/>
              <a:ext cx="494" cy="409"/>
            </a:xfrm>
            <a:custGeom>
              <a:avLst/>
              <a:gdLst>
                <a:gd name="T0" fmla="*/ 0 w 1481"/>
                <a:gd name="T1" fmla="*/ 0 h 1636"/>
                <a:gd name="T2" fmla="*/ 0 w 1481"/>
                <a:gd name="T3" fmla="*/ 0 h 1636"/>
                <a:gd name="T4" fmla="*/ 0 w 1481"/>
                <a:gd name="T5" fmla="*/ 0 h 1636"/>
                <a:gd name="T6" fmla="*/ 0 w 1481"/>
                <a:gd name="T7" fmla="*/ 0 h 1636"/>
                <a:gd name="T8" fmla="*/ 0 w 1481"/>
                <a:gd name="T9" fmla="*/ 0 h 1636"/>
                <a:gd name="T10" fmla="*/ 0 w 1481"/>
                <a:gd name="T11" fmla="*/ 0 h 1636"/>
                <a:gd name="T12" fmla="*/ 0 w 1481"/>
                <a:gd name="T13" fmla="*/ 0 h 1636"/>
                <a:gd name="T14" fmla="*/ 0 w 1481"/>
                <a:gd name="T15" fmla="*/ 0 h 1636"/>
                <a:gd name="T16" fmla="*/ 0 w 1481"/>
                <a:gd name="T17" fmla="*/ 0 h 1636"/>
                <a:gd name="T18" fmla="*/ 0 w 1481"/>
                <a:gd name="T19" fmla="*/ 0 h 1636"/>
                <a:gd name="T20" fmla="*/ 0 w 1481"/>
                <a:gd name="T21" fmla="*/ 0 h 1636"/>
                <a:gd name="T22" fmla="*/ 0 w 1481"/>
                <a:gd name="T23" fmla="*/ 0 h 1636"/>
                <a:gd name="T24" fmla="*/ 0 w 1481"/>
                <a:gd name="T25" fmla="*/ 0 h 1636"/>
                <a:gd name="T26" fmla="*/ 0 w 1481"/>
                <a:gd name="T27" fmla="*/ 0 h 1636"/>
                <a:gd name="T28" fmla="*/ 0 w 1481"/>
                <a:gd name="T29" fmla="*/ 0 h 1636"/>
                <a:gd name="T30" fmla="*/ 0 w 1481"/>
                <a:gd name="T31" fmla="*/ 0 h 1636"/>
                <a:gd name="T32" fmla="*/ 0 w 1481"/>
                <a:gd name="T33" fmla="*/ 0 h 1636"/>
                <a:gd name="T34" fmla="*/ 0 w 1481"/>
                <a:gd name="T35" fmla="*/ 0 h 1636"/>
                <a:gd name="T36" fmla="*/ 0 w 1481"/>
                <a:gd name="T37" fmla="*/ 0 h 1636"/>
                <a:gd name="T38" fmla="*/ 0 w 1481"/>
                <a:gd name="T39" fmla="*/ 0 h 1636"/>
                <a:gd name="T40" fmla="*/ 0 w 1481"/>
                <a:gd name="T41" fmla="*/ 0 h 1636"/>
                <a:gd name="T42" fmla="*/ 0 w 1481"/>
                <a:gd name="T43" fmla="*/ 0 h 1636"/>
                <a:gd name="T44" fmla="*/ 0 w 1481"/>
                <a:gd name="T45" fmla="*/ 0 h 1636"/>
                <a:gd name="T46" fmla="*/ 0 w 1481"/>
                <a:gd name="T47" fmla="*/ 0 h 1636"/>
                <a:gd name="T48" fmla="*/ 0 w 1481"/>
                <a:gd name="T49" fmla="*/ 0 h 1636"/>
                <a:gd name="T50" fmla="*/ 0 w 1481"/>
                <a:gd name="T51" fmla="*/ 0 h 1636"/>
                <a:gd name="T52" fmla="*/ 0 w 1481"/>
                <a:gd name="T53" fmla="*/ 0 h 1636"/>
                <a:gd name="T54" fmla="*/ 0 w 1481"/>
                <a:gd name="T55" fmla="*/ 0 h 1636"/>
                <a:gd name="T56" fmla="*/ 0 w 1481"/>
                <a:gd name="T57" fmla="*/ 0 h 1636"/>
                <a:gd name="T58" fmla="*/ 0 w 1481"/>
                <a:gd name="T59" fmla="*/ 0 h 1636"/>
                <a:gd name="T60" fmla="*/ 0 w 1481"/>
                <a:gd name="T61" fmla="*/ 0 h 1636"/>
                <a:gd name="T62" fmla="*/ 0 w 1481"/>
                <a:gd name="T63" fmla="*/ 0 h 1636"/>
                <a:gd name="T64" fmla="*/ 0 w 1481"/>
                <a:gd name="T65" fmla="*/ 0 h 1636"/>
                <a:gd name="T66" fmla="*/ 0 w 1481"/>
                <a:gd name="T67" fmla="*/ 0 h 1636"/>
                <a:gd name="T68" fmla="*/ 0 w 1481"/>
                <a:gd name="T69" fmla="*/ 0 h 16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481"/>
                <a:gd name="T106" fmla="*/ 0 h 1636"/>
                <a:gd name="T107" fmla="*/ 1481 w 1481"/>
                <a:gd name="T108" fmla="*/ 1636 h 16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481" h="1636">
                  <a:moveTo>
                    <a:pt x="1481" y="1039"/>
                  </a:moveTo>
                  <a:lnTo>
                    <a:pt x="1461" y="1102"/>
                  </a:lnTo>
                  <a:lnTo>
                    <a:pt x="1419" y="1132"/>
                  </a:lnTo>
                  <a:lnTo>
                    <a:pt x="1377" y="1166"/>
                  </a:lnTo>
                  <a:lnTo>
                    <a:pt x="1358" y="1196"/>
                  </a:lnTo>
                  <a:lnTo>
                    <a:pt x="1317" y="1228"/>
                  </a:lnTo>
                  <a:lnTo>
                    <a:pt x="1275" y="1228"/>
                  </a:lnTo>
                  <a:lnTo>
                    <a:pt x="1214" y="1228"/>
                  </a:lnTo>
                  <a:lnTo>
                    <a:pt x="1172" y="1259"/>
                  </a:lnTo>
                  <a:lnTo>
                    <a:pt x="1131" y="1228"/>
                  </a:lnTo>
                  <a:lnTo>
                    <a:pt x="1089" y="1228"/>
                  </a:lnTo>
                  <a:lnTo>
                    <a:pt x="1050" y="1228"/>
                  </a:lnTo>
                  <a:lnTo>
                    <a:pt x="1008" y="1196"/>
                  </a:lnTo>
                  <a:lnTo>
                    <a:pt x="968" y="1259"/>
                  </a:lnTo>
                  <a:lnTo>
                    <a:pt x="945" y="1323"/>
                  </a:lnTo>
                  <a:lnTo>
                    <a:pt x="926" y="1352"/>
                  </a:lnTo>
                  <a:lnTo>
                    <a:pt x="884" y="1416"/>
                  </a:lnTo>
                  <a:lnTo>
                    <a:pt x="843" y="1450"/>
                  </a:lnTo>
                  <a:lnTo>
                    <a:pt x="822" y="1510"/>
                  </a:lnTo>
                  <a:lnTo>
                    <a:pt x="782" y="1543"/>
                  </a:lnTo>
                  <a:lnTo>
                    <a:pt x="740" y="1574"/>
                  </a:lnTo>
                  <a:lnTo>
                    <a:pt x="699" y="1607"/>
                  </a:lnTo>
                  <a:lnTo>
                    <a:pt x="638" y="1607"/>
                  </a:lnTo>
                  <a:lnTo>
                    <a:pt x="596" y="1636"/>
                  </a:lnTo>
                  <a:lnTo>
                    <a:pt x="557" y="1636"/>
                  </a:lnTo>
                  <a:lnTo>
                    <a:pt x="515" y="1636"/>
                  </a:lnTo>
                  <a:lnTo>
                    <a:pt x="452" y="1636"/>
                  </a:lnTo>
                  <a:lnTo>
                    <a:pt x="412" y="1607"/>
                  </a:lnTo>
                  <a:lnTo>
                    <a:pt x="371" y="1607"/>
                  </a:lnTo>
                  <a:lnTo>
                    <a:pt x="329" y="1574"/>
                  </a:lnTo>
                  <a:lnTo>
                    <a:pt x="288" y="1543"/>
                  </a:lnTo>
                  <a:lnTo>
                    <a:pt x="246" y="1510"/>
                  </a:lnTo>
                  <a:lnTo>
                    <a:pt x="205" y="1479"/>
                  </a:lnTo>
                  <a:lnTo>
                    <a:pt x="165" y="1416"/>
                  </a:lnTo>
                  <a:lnTo>
                    <a:pt x="144" y="1386"/>
                  </a:lnTo>
                  <a:lnTo>
                    <a:pt x="102" y="1323"/>
                  </a:lnTo>
                  <a:lnTo>
                    <a:pt x="83" y="1259"/>
                  </a:lnTo>
                  <a:lnTo>
                    <a:pt x="62" y="1196"/>
                  </a:lnTo>
                  <a:lnTo>
                    <a:pt x="41" y="1132"/>
                  </a:lnTo>
                  <a:lnTo>
                    <a:pt x="21" y="1072"/>
                  </a:lnTo>
                  <a:lnTo>
                    <a:pt x="21" y="1008"/>
                  </a:lnTo>
                  <a:lnTo>
                    <a:pt x="0" y="945"/>
                  </a:lnTo>
                  <a:lnTo>
                    <a:pt x="0" y="851"/>
                  </a:lnTo>
                  <a:lnTo>
                    <a:pt x="0" y="788"/>
                  </a:lnTo>
                  <a:lnTo>
                    <a:pt x="0" y="724"/>
                  </a:lnTo>
                  <a:lnTo>
                    <a:pt x="0" y="661"/>
                  </a:lnTo>
                  <a:lnTo>
                    <a:pt x="21" y="568"/>
                  </a:lnTo>
                  <a:lnTo>
                    <a:pt x="41" y="504"/>
                  </a:lnTo>
                  <a:lnTo>
                    <a:pt x="62" y="440"/>
                  </a:lnTo>
                  <a:lnTo>
                    <a:pt x="83" y="377"/>
                  </a:lnTo>
                  <a:lnTo>
                    <a:pt x="102" y="317"/>
                  </a:lnTo>
                  <a:lnTo>
                    <a:pt x="144" y="284"/>
                  </a:lnTo>
                  <a:lnTo>
                    <a:pt x="165" y="220"/>
                  </a:lnTo>
                  <a:lnTo>
                    <a:pt x="205" y="190"/>
                  </a:lnTo>
                  <a:lnTo>
                    <a:pt x="246" y="127"/>
                  </a:lnTo>
                  <a:lnTo>
                    <a:pt x="268" y="96"/>
                  </a:lnTo>
                  <a:lnTo>
                    <a:pt x="329" y="63"/>
                  </a:lnTo>
                  <a:lnTo>
                    <a:pt x="371" y="33"/>
                  </a:lnTo>
                  <a:lnTo>
                    <a:pt x="412" y="33"/>
                  </a:lnTo>
                  <a:lnTo>
                    <a:pt x="452" y="0"/>
                  </a:lnTo>
                  <a:lnTo>
                    <a:pt x="493" y="0"/>
                  </a:lnTo>
                  <a:lnTo>
                    <a:pt x="534" y="0"/>
                  </a:lnTo>
                  <a:lnTo>
                    <a:pt x="596" y="0"/>
                  </a:lnTo>
                  <a:lnTo>
                    <a:pt x="638" y="33"/>
                  </a:lnTo>
                  <a:lnTo>
                    <a:pt x="678" y="33"/>
                  </a:lnTo>
                  <a:lnTo>
                    <a:pt x="720" y="63"/>
                  </a:lnTo>
                  <a:lnTo>
                    <a:pt x="762" y="96"/>
                  </a:lnTo>
                  <a:lnTo>
                    <a:pt x="803" y="127"/>
                  </a:lnTo>
                  <a:lnTo>
                    <a:pt x="822" y="127"/>
                  </a:lnTo>
                </a:path>
              </a:pathLst>
            </a:custGeom>
            <a:noFill/>
            <a:ln w="0">
              <a:solidFill>
                <a:srgbClr val="000000"/>
              </a:solidFill>
              <a:round/>
              <a:headEnd/>
              <a:tailEnd/>
            </a:ln>
          </p:spPr>
          <p:txBody>
            <a:bodyPr/>
            <a:lstStyle/>
            <a:p>
              <a:endParaRPr lang="en-US"/>
            </a:p>
          </p:txBody>
        </p:sp>
        <p:sp>
          <p:nvSpPr>
            <p:cNvPr id="29725" name="Freeform 27"/>
            <p:cNvSpPr>
              <a:spLocks/>
            </p:cNvSpPr>
            <p:nvPr/>
          </p:nvSpPr>
          <p:spPr bwMode="auto">
            <a:xfrm>
              <a:off x="4930" y="1816"/>
              <a:ext cx="343" cy="417"/>
            </a:xfrm>
            <a:custGeom>
              <a:avLst/>
              <a:gdLst>
                <a:gd name="T0" fmla="*/ 0 w 1029"/>
                <a:gd name="T1" fmla="*/ 0 h 1667"/>
                <a:gd name="T2" fmla="*/ 0 w 1029"/>
                <a:gd name="T3" fmla="*/ 0 h 1667"/>
                <a:gd name="T4" fmla="*/ 0 w 1029"/>
                <a:gd name="T5" fmla="*/ 0 h 1667"/>
                <a:gd name="T6" fmla="*/ 0 w 1029"/>
                <a:gd name="T7" fmla="*/ 0 h 1667"/>
                <a:gd name="T8" fmla="*/ 0 w 1029"/>
                <a:gd name="T9" fmla="*/ 0 h 1667"/>
                <a:gd name="T10" fmla="*/ 0 w 1029"/>
                <a:gd name="T11" fmla="*/ 0 h 1667"/>
                <a:gd name="T12" fmla="*/ 0 w 1029"/>
                <a:gd name="T13" fmla="*/ 0 h 1667"/>
                <a:gd name="T14" fmla="*/ 0 w 1029"/>
                <a:gd name="T15" fmla="*/ 0 h 1667"/>
                <a:gd name="T16" fmla="*/ 0 w 1029"/>
                <a:gd name="T17" fmla="*/ 0 h 1667"/>
                <a:gd name="T18" fmla="*/ 0 w 1029"/>
                <a:gd name="T19" fmla="*/ 0 h 1667"/>
                <a:gd name="T20" fmla="*/ 0 w 1029"/>
                <a:gd name="T21" fmla="*/ 0 h 1667"/>
                <a:gd name="T22" fmla="*/ 0 w 1029"/>
                <a:gd name="T23" fmla="*/ 0 h 1667"/>
                <a:gd name="T24" fmla="*/ 0 w 1029"/>
                <a:gd name="T25" fmla="*/ 0 h 1667"/>
                <a:gd name="T26" fmla="*/ 0 w 1029"/>
                <a:gd name="T27" fmla="*/ 0 h 1667"/>
                <a:gd name="T28" fmla="*/ 0 w 1029"/>
                <a:gd name="T29" fmla="*/ 0 h 1667"/>
                <a:gd name="T30" fmla="*/ 0 w 1029"/>
                <a:gd name="T31" fmla="*/ 0 h 1667"/>
                <a:gd name="T32" fmla="*/ 0 w 1029"/>
                <a:gd name="T33" fmla="*/ 0 h 1667"/>
                <a:gd name="T34" fmla="*/ 0 w 1029"/>
                <a:gd name="T35" fmla="*/ 0 h 1667"/>
                <a:gd name="T36" fmla="*/ 0 w 1029"/>
                <a:gd name="T37" fmla="*/ 0 h 1667"/>
                <a:gd name="T38" fmla="*/ 0 w 1029"/>
                <a:gd name="T39" fmla="*/ 0 h 1667"/>
                <a:gd name="T40" fmla="*/ 0 w 1029"/>
                <a:gd name="T41" fmla="*/ 0 h 1667"/>
                <a:gd name="T42" fmla="*/ 0 w 1029"/>
                <a:gd name="T43" fmla="*/ 0 h 1667"/>
                <a:gd name="T44" fmla="*/ 0 w 1029"/>
                <a:gd name="T45" fmla="*/ 0 h 1667"/>
                <a:gd name="T46" fmla="*/ 0 w 1029"/>
                <a:gd name="T47" fmla="*/ 0 h 1667"/>
                <a:gd name="T48" fmla="*/ 0 w 1029"/>
                <a:gd name="T49" fmla="*/ 0 h 1667"/>
                <a:gd name="T50" fmla="*/ 0 w 1029"/>
                <a:gd name="T51" fmla="*/ 0 h 1667"/>
                <a:gd name="T52" fmla="*/ 0 w 1029"/>
                <a:gd name="T53" fmla="*/ 0 h 1667"/>
                <a:gd name="T54" fmla="*/ 0 w 1029"/>
                <a:gd name="T55" fmla="*/ 0 h 1667"/>
                <a:gd name="T56" fmla="*/ 0 w 1029"/>
                <a:gd name="T57" fmla="*/ 0 h 1667"/>
                <a:gd name="T58" fmla="*/ 0 w 1029"/>
                <a:gd name="T59" fmla="*/ 0 h 1667"/>
                <a:gd name="T60" fmla="*/ 0 w 1029"/>
                <a:gd name="T61" fmla="*/ 0 h 1667"/>
                <a:gd name="T62" fmla="*/ 0 w 1029"/>
                <a:gd name="T63" fmla="*/ 0 h 1667"/>
                <a:gd name="T64" fmla="*/ 0 w 1029"/>
                <a:gd name="T65" fmla="*/ 0 h 1667"/>
                <a:gd name="T66" fmla="*/ 0 w 1029"/>
                <a:gd name="T67" fmla="*/ 0 h 1667"/>
                <a:gd name="T68" fmla="*/ 0 w 1029"/>
                <a:gd name="T69" fmla="*/ 0 h 1667"/>
                <a:gd name="T70" fmla="*/ 0 w 1029"/>
                <a:gd name="T71" fmla="*/ 0 h 1667"/>
                <a:gd name="T72" fmla="*/ 0 w 1029"/>
                <a:gd name="T73" fmla="*/ 0 h 1667"/>
                <a:gd name="T74" fmla="*/ 0 w 1029"/>
                <a:gd name="T75" fmla="*/ 0 h 1667"/>
                <a:gd name="T76" fmla="*/ 0 w 1029"/>
                <a:gd name="T77" fmla="*/ 0 h 1667"/>
                <a:gd name="T78" fmla="*/ 0 w 1029"/>
                <a:gd name="T79" fmla="*/ 0 h 1667"/>
                <a:gd name="T80" fmla="*/ 0 w 1029"/>
                <a:gd name="T81" fmla="*/ 0 h 1667"/>
                <a:gd name="T82" fmla="*/ 0 w 1029"/>
                <a:gd name="T83" fmla="*/ 0 h 16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9"/>
                <a:gd name="T127" fmla="*/ 0 h 1667"/>
                <a:gd name="T128" fmla="*/ 1029 w 1029"/>
                <a:gd name="T129" fmla="*/ 1667 h 16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9" h="1667">
                  <a:moveTo>
                    <a:pt x="19" y="29"/>
                  </a:moveTo>
                  <a:lnTo>
                    <a:pt x="19" y="93"/>
                  </a:lnTo>
                  <a:lnTo>
                    <a:pt x="0" y="220"/>
                  </a:lnTo>
                  <a:lnTo>
                    <a:pt x="0" y="347"/>
                  </a:lnTo>
                  <a:lnTo>
                    <a:pt x="0" y="504"/>
                  </a:lnTo>
                  <a:lnTo>
                    <a:pt x="0" y="628"/>
                  </a:lnTo>
                  <a:lnTo>
                    <a:pt x="0" y="755"/>
                  </a:lnTo>
                  <a:lnTo>
                    <a:pt x="19" y="881"/>
                  </a:lnTo>
                  <a:lnTo>
                    <a:pt x="19" y="1005"/>
                  </a:lnTo>
                  <a:lnTo>
                    <a:pt x="42" y="1132"/>
                  </a:lnTo>
                  <a:lnTo>
                    <a:pt x="61" y="1259"/>
                  </a:lnTo>
                  <a:lnTo>
                    <a:pt x="163" y="1323"/>
                  </a:lnTo>
                  <a:lnTo>
                    <a:pt x="266" y="1383"/>
                  </a:lnTo>
                  <a:lnTo>
                    <a:pt x="391" y="1447"/>
                  </a:lnTo>
                  <a:lnTo>
                    <a:pt x="493" y="1510"/>
                  </a:lnTo>
                  <a:lnTo>
                    <a:pt x="618" y="1540"/>
                  </a:lnTo>
                  <a:lnTo>
                    <a:pt x="720" y="1603"/>
                  </a:lnTo>
                  <a:lnTo>
                    <a:pt x="843" y="1636"/>
                  </a:lnTo>
                  <a:lnTo>
                    <a:pt x="946" y="1667"/>
                  </a:lnTo>
                  <a:lnTo>
                    <a:pt x="987" y="1540"/>
                  </a:lnTo>
                  <a:lnTo>
                    <a:pt x="987" y="1416"/>
                  </a:lnTo>
                  <a:lnTo>
                    <a:pt x="1007" y="1289"/>
                  </a:lnTo>
                  <a:lnTo>
                    <a:pt x="1007" y="1163"/>
                  </a:lnTo>
                  <a:lnTo>
                    <a:pt x="1029" y="1039"/>
                  </a:lnTo>
                  <a:lnTo>
                    <a:pt x="1029" y="912"/>
                  </a:lnTo>
                  <a:lnTo>
                    <a:pt x="1029" y="784"/>
                  </a:lnTo>
                  <a:lnTo>
                    <a:pt x="1007" y="661"/>
                  </a:lnTo>
                  <a:lnTo>
                    <a:pt x="1007" y="535"/>
                  </a:lnTo>
                  <a:lnTo>
                    <a:pt x="987" y="440"/>
                  </a:lnTo>
                  <a:lnTo>
                    <a:pt x="987" y="313"/>
                  </a:lnTo>
                  <a:lnTo>
                    <a:pt x="946" y="189"/>
                  </a:lnTo>
                  <a:lnTo>
                    <a:pt x="926" y="63"/>
                  </a:lnTo>
                  <a:lnTo>
                    <a:pt x="904" y="63"/>
                  </a:lnTo>
                  <a:lnTo>
                    <a:pt x="802" y="29"/>
                  </a:lnTo>
                  <a:lnTo>
                    <a:pt x="699" y="0"/>
                  </a:lnTo>
                  <a:lnTo>
                    <a:pt x="576" y="0"/>
                  </a:lnTo>
                  <a:lnTo>
                    <a:pt x="474" y="0"/>
                  </a:lnTo>
                  <a:lnTo>
                    <a:pt x="349" y="0"/>
                  </a:lnTo>
                  <a:lnTo>
                    <a:pt x="246" y="0"/>
                  </a:lnTo>
                  <a:lnTo>
                    <a:pt x="144" y="0"/>
                  </a:lnTo>
                  <a:lnTo>
                    <a:pt x="19" y="29"/>
                  </a:lnTo>
                  <a:close/>
                </a:path>
              </a:pathLst>
            </a:custGeom>
            <a:solidFill>
              <a:srgbClr val="0023C9"/>
            </a:solidFill>
            <a:ln w="9525">
              <a:noFill/>
              <a:round/>
              <a:headEnd/>
              <a:tailEnd/>
            </a:ln>
          </p:spPr>
          <p:txBody>
            <a:bodyPr/>
            <a:lstStyle/>
            <a:p>
              <a:endParaRPr lang="en-US"/>
            </a:p>
          </p:txBody>
        </p:sp>
        <p:sp>
          <p:nvSpPr>
            <p:cNvPr id="29726" name="Freeform 28"/>
            <p:cNvSpPr>
              <a:spLocks/>
            </p:cNvSpPr>
            <p:nvPr/>
          </p:nvSpPr>
          <p:spPr bwMode="auto">
            <a:xfrm>
              <a:off x="4930" y="1816"/>
              <a:ext cx="343" cy="417"/>
            </a:xfrm>
            <a:custGeom>
              <a:avLst/>
              <a:gdLst>
                <a:gd name="T0" fmla="*/ 0 w 1029"/>
                <a:gd name="T1" fmla="*/ 0 h 1667"/>
                <a:gd name="T2" fmla="*/ 0 w 1029"/>
                <a:gd name="T3" fmla="*/ 0 h 1667"/>
                <a:gd name="T4" fmla="*/ 0 w 1029"/>
                <a:gd name="T5" fmla="*/ 0 h 1667"/>
                <a:gd name="T6" fmla="*/ 0 w 1029"/>
                <a:gd name="T7" fmla="*/ 0 h 1667"/>
                <a:gd name="T8" fmla="*/ 0 w 1029"/>
                <a:gd name="T9" fmla="*/ 0 h 1667"/>
                <a:gd name="T10" fmla="*/ 0 w 1029"/>
                <a:gd name="T11" fmla="*/ 0 h 1667"/>
                <a:gd name="T12" fmla="*/ 0 w 1029"/>
                <a:gd name="T13" fmla="*/ 0 h 1667"/>
                <a:gd name="T14" fmla="*/ 0 w 1029"/>
                <a:gd name="T15" fmla="*/ 0 h 1667"/>
                <a:gd name="T16" fmla="*/ 0 w 1029"/>
                <a:gd name="T17" fmla="*/ 0 h 1667"/>
                <a:gd name="T18" fmla="*/ 0 w 1029"/>
                <a:gd name="T19" fmla="*/ 0 h 1667"/>
                <a:gd name="T20" fmla="*/ 0 w 1029"/>
                <a:gd name="T21" fmla="*/ 0 h 1667"/>
                <a:gd name="T22" fmla="*/ 0 w 1029"/>
                <a:gd name="T23" fmla="*/ 0 h 1667"/>
                <a:gd name="T24" fmla="*/ 0 w 1029"/>
                <a:gd name="T25" fmla="*/ 0 h 1667"/>
                <a:gd name="T26" fmla="*/ 0 w 1029"/>
                <a:gd name="T27" fmla="*/ 0 h 1667"/>
                <a:gd name="T28" fmla="*/ 0 w 1029"/>
                <a:gd name="T29" fmla="*/ 0 h 1667"/>
                <a:gd name="T30" fmla="*/ 0 w 1029"/>
                <a:gd name="T31" fmla="*/ 0 h 1667"/>
                <a:gd name="T32" fmla="*/ 0 w 1029"/>
                <a:gd name="T33" fmla="*/ 0 h 1667"/>
                <a:gd name="T34" fmla="*/ 0 w 1029"/>
                <a:gd name="T35" fmla="*/ 0 h 1667"/>
                <a:gd name="T36" fmla="*/ 0 w 1029"/>
                <a:gd name="T37" fmla="*/ 0 h 1667"/>
                <a:gd name="T38" fmla="*/ 0 w 1029"/>
                <a:gd name="T39" fmla="*/ 0 h 1667"/>
                <a:gd name="T40" fmla="*/ 0 w 1029"/>
                <a:gd name="T41" fmla="*/ 0 h 1667"/>
                <a:gd name="T42" fmla="*/ 0 w 1029"/>
                <a:gd name="T43" fmla="*/ 0 h 1667"/>
                <a:gd name="T44" fmla="*/ 0 w 1029"/>
                <a:gd name="T45" fmla="*/ 0 h 1667"/>
                <a:gd name="T46" fmla="*/ 0 w 1029"/>
                <a:gd name="T47" fmla="*/ 0 h 1667"/>
                <a:gd name="T48" fmla="*/ 0 w 1029"/>
                <a:gd name="T49" fmla="*/ 0 h 1667"/>
                <a:gd name="T50" fmla="*/ 0 w 1029"/>
                <a:gd name="T51" fmla="*/ 0 h 1667"/>
                <a:gd name="T52" fmla="*/ 0 w 1029"/>
                <a:gd name="T53" fmla="*/ 0 h 1667"/>
                <a:gd name="T54" fmla="*/ 0 w 1029"/>
                <a:gd name="T55" fmla="*/ 0 h 1667"/>
                <a:gd name="T56" fmla="*/ 0 w 1029"/>
                <a:gd name="T57" fmla="*/ 0 h 1667"/>
                <a:gd name="T58" fmla="*/ 0 w 1029"/>
                <a:gd name="T59" fmla="*/ 0 h 1667"/>
                <a:gd name="T60" fmla="*/ 0 w 1029"/>
                <a:gd name="T61" fmla="*/ 0 h 1667"/>
                <a:gd name="T62" fmla="*/ 0 w 1029"/>
                <a:gd name="T63" fmla="*/ 0 h 1667"/>
                <a:gd name="T64" fmla="*/ 0 w 1029"/>
                <a:gd name="T65" fmla="*/ 0 h 1667"/>
                <a:gd name="T66" fmla="*/ 0 w 1029"/>
                <a:gd name="T67" fmla="*/ 0 h 1667"/>
                <a:gd name="T68" fmla="*/ 0 w 1029"/>
                <a:gd name="T69" fmla="*/ 0 h 1667"/>
                <a:gd name="T70" fmla="*/ 0 w 1029"/>
                <a:gd name="T71" fmla="*/ 0 h 1667"/>
                <a:gd name="T72" fmla="*/ 0 w 1029"/>
                <a:gd name="T73" fmla="*/ 0 h 1667"/>
                <a:gd name="T74" fmla="*/ 0 w 1029"/>
                <a:gd name="T75" fmla="*/ 0 h 1667"/>
                <a:gd name="T76" fmla="*/ 0 w 1029"/>
                <a:gd name="T77" fmla="*/ 0 h 1667"/>
                <a:gd name="T78" fmla="*/ 0 w 1029"/>
                <a:gd name="T79" fmla="*/ 0 h 1667"/>
                <a:gd name="T80" fmla="*/ 0 w 1029"/>
                <a:gd name="T81" fmla="*/ 0 h 1667"/>
                <a:gd name="T82" fmla="*/ 0 w 1029"/>
                <a:gd name="T83" fmla="*/ 0 h 16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29"/>
                <a:gd name="T127" fmla="*/ 0 h 1667"/>
                <a:gd name="T128" fmla="*/ 1029 w 1029"/>
                <a:gd name="T129" fmla="*/ 1667 h 16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29" h="1667">
                  <a:moveTo>
                    <a:pt x="19" y="29"/>
                  </a:moveTo>
                  <a:lnTo>
                    <a:pt x="19" y="93"/>
                  </a:lnTo>
                  <a:lnTo>
                    <a:pt x="0" y="220"/>
                  </a:lnTo>
                  <a:lnTo>
                    <a:pt x="0" y="347"/>
                  </a:lnTo>
                  <a:lnTo>
                    <a:pt x="0" y="504"/>
                  </a:lnTo>
                  <a:lnTo>
                    <a:pt x="0" y="628"/>
                  </a:lnTo>
                  <a:lnTo>
                    <a:pt x="0" y="755"/>
                  </a:lnTo>
                  <a:lnTo>
                    <a:pt x="19" y="881"/>
                  </a:lnTo>
                  <a:lnTo>
                    <a:pt x="19" y="1005"/>
                  </a:lnTo>
                  <a:lnTo>
                    <a:pt x="42" y="1132"/>
                  </a:lnTo>
                  <a:lnTo>
                    <a:pt x="61" y="1259"/>
                  </a:lnTo>
                  <a:lnTo>
                    <a:pt x="163" y="1323"/>
                  </a:lnTo>
                  <a:lnTo>
                    <a:pt x="266" y="1383"/>
                  </a:lnTo>
                  <a:lnTo>
                    <a:pt x="391" y="1447"/>
                  </a:lnTo>
                  <a:lnTo>
                    <a:pt x="493" y="1510"/>
                  </a:lnTo>
                  <a:lnTo>
                    <a:pt x="618" y="1540"/>
                  </a:lnTo>
                  <a:lnTo>
                    <a:pt x="720" y="1603"/>
                  </a:lnTo>
                  <a:lnTo>
                    <a:pt x="843" y="1636"/>
                  </a:lnTo>
                  <a:lnTo>
                    <a:pt x="946" y="1667"/>
                  </a:lnTo>
                  <a:lnTo>
                    <a:pt x="987" y="1540"/>
                  </a:lnTo>
                  <a:lnTo>
                    <a:pt x="987" y="1416"/>
                  </a:lnTo>
                  <a:lnTo>
                    <a:pt x="1007" y="1289"/>
                  </a:lnTo>
                  <a:lnTo>
                    <a:pt x="1007" y="1163"/>
                  </a:lnTo>
                  <a:lnTo>
                    <a:pt x="1029" y="1039"/>
                  </a:lnTo>
                  <a:lnTo>
                    <a:pt x="1029" y="912"/>
                  </a:lnTo>
                  <a:lnTo>
                    <a:pt x="1029" y="784"/>
                  </a:lnTo>
                  <a:lnTo>
                    <a:pt x="1007" y="661"/>
                  </a:lnTo>
                  <a:lnTo>
                    <a:pt x="1007" y="535"/>
                  </a:lnTo>
                  <a:lnTo>
                    <a:pt x="987" y="440"/>
                  </a:lnTo>
                  <a:lnTo>
                    <a:pt x="987" y="313"/>
                  </a:lnTo>
                  <a:lnTo>
                    <a:pt x="946" y="189"/>
                  </a:lnTo>
                  <a:lnTo>
                    <a:pt x="926" y="63"/>
                  </a:lnTo>
                  <a:lnTo>
                    <a:pt x="904" y="63"/>
                  </a:lnTo>
                  <a:lnTo>
                    <a:pt x="802" y="29"/>
                  </a:lnTo>
                  <a:lnTo>
                    <a:pt x="699" y="0"/>
                  </a:lnTo>
                  <a:lnTo>
                    <a:pt x="576" y="0"/>
                  </a:lnTo>
                  <a:lnTo>
                    <a:pt x="474" y="0"/>
                  </a:lnTo>
                  <a:lnTo>
                    <a:pt x="349" y="0"/>
                  </a:lnTo>
                  <a:lnTo>
                    <a:pt x="246" y="0"/>
                  </a:lnTo>
                  <a:lnTo>
                    <a:pt x="144" y="0"/>
                  </a:lnTo>
                  <a:lnTo>
                    <a:pt x="19" y="29"/>
                  </a:lnTo>
                </a:path>
              </a:pathLst>
            </a:custGeom>
            <a:noFill/>
            <a:ln w="0">
              <a:solidFill>
                <a:srgbClr val="000000"/>
              </a:solidFill>
              <a:round/>
              <a:headEnd/>
              <a:tailEnd/>
            </a:ln>
          </p:spPr>
          <p:txBody>
            <a:bodyPr/>
            <a:lstStyle/>
            <a:p>
              <a:endParaRPr lang="en-US"/>
            </a:p>
          </p:txBody>
        </p:sp>
        <p:sp>
          <p:nvSpPr>
            <p:cNvPr id="29727" name="Freeform 29"/>
            <p:cNvSpPr>
              <a:spLocks/>
            </p:cNvSpPr>
            <p:nvPr/>
          </p:nvSpPr>
          <p:spPr bwMode="auto">
            <a:xfrm>
              <a:off x="4964" y="1855"/>
              <a:ext cx="261" cy="323"/>
            </a:xfrm>
            <a:custGeom>
              <a:avLst/>
              <a:gdLst>
                <a:gd name="T0" fmla="*/ 0 w 783"/>
                <a:gd name="T1" fmla="*/ 0 h 1291"/>
                <a:gd name="T2" fmla="*/ 0 w 783"/>
                <a:gd name="T3" fmla="*/ 0 h 1291"/>
                <a:gd name="T4" fmla="*/ 0 w 783"/>
                <a:gd name="T5" fmla="*/ 0 h 1291"/>
                <a:gd name="T6" fmla="*/ 0 w 783"/>
                <a:gd name="T7" fmla="*/ 0 h 1291"/>
                <a:gd name="T8" fmla="*/ 0 w 783"/>
                <a:gd name="T9" fmla="*/ 0 h 1291"/>
                <a:gd name="T10" fmla="*/ 0 w 783"/>
                <a:gd name="T11" fmla="*/ 0 h 1291"/>
                <a:gd name="T12" fmla="*/ 0 w 783"/>
                <a:gd name="T13" fmla="*/ 0 h 1291"/>
                <a:gd name="T14" fmla="*/ 0 w 783"/>
                <a:gd name="T15" fmla="*/ 0 h 1291"/>
                <a:gd name="T16" fmla="*/ 0 w 783"/>
                <a:gd name="T17" fmla="*/ 0 h 1291"/>
                <a:gd name="T18" fmla="*/ 0 w 783"/>
                <a:gd name="T19" fmla="*/ 0 h 1291"/>
                <a:gd name="T20" fmla="*/ 0 w 783"/>
                <a:gd name="T21" fmla="*/ 0 h 1291"/>
                <a:gd name="T22" fmla="*/ 0 w 783"/>
                <a:gd name="T23" fmla="*/ 0 h 1291"/>
                <a:gd name="T24" fmla="*/ 0 w 783"/>
                <a:gd name="T25" fmla="*/ 0 h 1291"/>
                <a:gd name="T26" fmla="*/ 0 w 783"/>
                <a:gd name="T27" fmla="*/ 0 h 1291"/>
                <a:gd name="T28" fmla="*/ 0 w 783"/>
                <a:gd name="T29" fmla="*/ 0 h 1291"/>
                <a:gd name="T30" fmla="*/ 0 w 783"/>
                <a:gd name="T31" fmla="*/ 0 h 1291"/>
                <a:gd name="T32" fmla="*/ 0 w 783"/>
                <a:gd name="T33" fmla="*/ 0 h 1291"/>
                <a:gd name="T34" fmla="*/ 0 w 783"/>
                <a:gd name="T35" fmla="*/ 0 h 1291"/>
                <a:gd name="T36" fmla="*/ 0 w 783"/>
                <a:gd name="T37" fmla="*/ 0 h 1291"/>
                <a:gd name="T38" fmla="*/ 0 w 783"/>
                <a:gd name="T39" fmla="*/ 0 h 1291"/>
                <a:gd name="T40" fmla="*/ 0 w 783"/>
                <a:gd name="T41" fmla="*/ 0 h 1291"/>
                <a:gd name="T42" fmla="*/ 0 w 783"/>
                <a:gd name="T43" fmla="*/ 0 h 1291"/>
                <a:gd name="T44" fmla="*/ 0 w 783"/>
                <a:gd name="T45" fmla="*/ 0 h 1291"/>
                <a:gd name="T46" fmla="*/ 0 w 783"/>
                <a:gd name="T47" fmla="*/ 0 h 1291"/>
                <a:gd name="T48" fmla="*/ 0 w 783"/>
                <a:gd name="T49" fmla="*/ 0 h 1291"/>
                <a:gd name="T50" fmla="*/ 0 w 783"/>
                <a:gd name="T51" fmla="*/ 0 h 1291"/>
                <a:gd name="T52" fmla="*/ 0 w 783"/>
                <a:gd name="T53" fmla="*/ 0 h 1291"/>
                <a:gd name="T54" fmla="*/ 0 w 783"/>
                <a:gd name="T55" fmla="*/ 0 h 1291"/>
                <a:gd name="T56" fmla="*/ 0 w 783"/>
                <a:gd name="T57" fmla="*/ 0 h 1291"/>
                <a:gd name="T58" fmla="*/ 0 w 783"/>
                <a:gd name="T59" fmla="*/ 0 h 1291"/>
                <a:gd name="T60" fmla="*/ 0 w 783"/>
                <a:gd name="T61" fmla="*/ 0 h 1291"/>
                <a:gd name="T62" fmla="*/ 0 w 783"/>
                <a:gd name="T63" fmla="*/ 0 h 1291"/>
                <a:gd name="T64" fmla="*/ 0 w 783"/>
                <a:gd name="T65" fmla="*/ 0 h 1291"/>
                <a:gd name="T66" fmla="*/ 0 w 783"/>
                <a:gd name="T67" fmla="*/ 0 h 1291"/>
                <a:gd name="T68" fmla="*/ 0 w 783"/>
                <a:gd name="T69" fmla="*/ 0 h 1291"/>
                <a:gd name="T70" fmla="*/ 0 w 783"/>
                <a:gd name="T71" fmla="*/ 0 h 1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3"/>
                <a:gd name="T109" fmla="*/ 0 h 1291"/>
                <a:gd name="T110" fmla="*/ 783 w 783"/>
                <a:gd name="T111" fmla="*/ 1291 h 12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3" h="1291">
                  <a:moveTo>
                    <a:pt x="741" y="64"/>
                  </a:moveTo>
                  <a:lnTo>
                    <a:pt x="762" y="191"/>
                  </a:lnTo>
                  <a:lnTo>
                    <a:pt x="762" y="315"/>
                  </a:lnTo>
                  <a:lnTo>
                    <a:pt x="783" y="441"/>
                  </a:lnTo>
                  <a:lnTo>
                    <a:pt x="783" y="568"/>
                  </a:lnTo>
                  <a:lnTo>
                    <a:pt x="783" y="725"/>
                  </a:lnTo>
                  <a:lnTo>
                    <a:pt x="783" y="849"/>
                  </a:lnTo>
                  <a:lnTo>
                    <a:pt x="783" y="976"/>
                  </a:lnTo>
                  <a:lnTo>
                    <a:pt x="783" y="1103"/>
                  </a:lnTo>
                  <a:lnTo>
                    <a:pt x="762" y="1227"/>
                  </a:lnTo>
                  <a:lnTo>
                    <a:pt x="741" y="1291"/>
                  </a:lnTo>
                  <a:lnTo>
                    <a:pt x="639" y="1260"/>
                  </a:lnTo>
                  <a:lnTo>
                    <a:pt x="535" y="1227"/>
                  </a:lnTo>
                  <a:lnTo>
                    <a:pt x="433" y="1196"/>
                  </a:lnTo>
                  <a:lnTo>
                    <a:pt x="330" y="1133"/>
                  </a:lnTo>
                  <a:lnTo>
                    <a:pt x="205" y="1070"/>
                  </a:lnTo>
                  <a:lnTo>
                    <a:pt x="103" y="1040"/>
                  </a:lnTo>
                  <a:lnTo>
                    <a:pt x="61" y="976"/>
                  </a:lnTo>
                  <a:lnTo>
                    <a:pt x="42" y="849"/>
                  </a:lnTo>
                  <a:lnTo>
                    <a:pt x="22" y="725"/>
                  </a:lnTo>
                  <a:lnTo>
                    <a:pt x="22" y="599"/>
                  </a:lnTo>
                  <a:lnTo>
                    <a:pt x="0" y="441"/>
                  </a:lnTo>
                  <a:lnTo>
                    <a:pt x="0" y="315"/>
                  </a:lnTo>
                  <a:lnTo>
                    <a:pt x="0" y="191"/>
                  </a:lnTo>
                  <a:lnTo>
                    <a:pt x="22" y="33"/>
                  </a:lnTo>
                  <a:lnTo>
                    <a:pt x="103" y="33"/>
                  </a:lnTo>
                  <a:lnTo>
                    <a:pt x="186" y="0"/>
                  </a:lnTo>
                  <a:lnTo>
                    <a:pt x="269" y="0"/>
                  </a:lnTo>
                  <a:lnTo>
                    <a:pt x="349" y="0"/>
                  </a:lnTo>
                  <a:lnTo>
                    <a:pt x="453" y="0"/>
                  </a:lnTo>
                  <a:lnTo>
                    <a:pt x="535" y="0"/>
                  </a:lnTo>
                  <a:lnTo>
                    <a:pt x="618" y="33"/>
                  </a:lnTo>
                  <a:lnTo>
                    <a:pt x="700" y="64"/>
                  </a:lnTo>
                  <a:lnTo>
                    <a:pt x="721" y="64"/>
                  </a:lnTo>
                  <a:lnTo>
                    <a:pt x="741" y="64"/>
                  </a:lnTo>
                  <a:close/>
                </a:path>
              </a:pathLst>
            </a:custGeom>
            <a:solidFill>
              <a:srgbClr val="D1FFFF"/>
            </a:solidFill>
            <a:ln w="9525">
              <a:noFill/>
              <a:round/>
              <a:headEnd/>
              <a:tailEnd/>
            </a:ln>
          </p:spPr>
          <p:txBody>
            <a:bodyPr/>
            <a:lstStyle/>
            <a:p>
              <a:endParaRPr lang="en-US"/>
            </a:p>
          </p:txBody>
        </p:sp>
        <p:sp>
          <p:nvSpPr>
            <p:cNvPr id="29728" name="Freeform 30"/>
            <p:cNvSpPr>
              <a:spLocks/>
            </p:cNvSpPr>
            <p:nvPr/>
          </p:nvSpPr>
          <p:spPr bwMode="auto">
            <a:xfrm>
              <a:off x="4964" y="1855"/>
              <a:ext cx="261" cy="323"/>
            </a:xfrm>
            <a:custGeom>
              <a:avLst/>
              <a:gdLst>
                <a:gd name="T0" fmla="*/ 0 w 783"/>
                <a:gd name="T1" fmla="*/ 0 h 1291"/>
                <a:gd name="T2" fmla="*/ 0 w 783"/>
                <a:gd name="T3" fmla="*/ 0 h 1291"/>
                <a:gd name="T4" fmla="*/ 0 w 783"/>
                <a:gd name="T5" fmla="*/ 0 h 1291"/>
                <a:gd name="T6" fmla="*/ 0 w 783"/>
                <a:gd name="T7" fmla="*/ 0 h 1291"/>
                <a:gd name="T8" fmla="*/ 0 w 783"/>
                <a:gd name="T9" fmla="*/ 0 h 1291"/>
                <a:gd name="T10" fmla="*/ 0 w 783"/>
                <a:gd name="T11" fmla="*/ 0 h 1291"/>
                <a:gd name="T12" fmla="*/ 0 w 783"/>
                <a:gd name="T13" fmla="*/ 0 h 1291"/>
                <a:gd name="T14" fmla="*/ 0 w 783"/>
                <a:gd name="T15" fmla="*/ 0 h 1291"/>
                <a:gd name="T16" fmla="*/ 0 w 783"/>
                <a:gd name="T17" fmla="*/ 0 h 1291"/>
                <a:gd name="T18" fmla="*/ 0 w 783"/>
                <a:gd name="T19" fmla="*/ 0 h 1291"/>
                <a:gd name="T20" fmla="*/ 0 w 783"/>
                <a:gd name="T21" fmla="*/ 0 h 1291"/>
                <a:gd name="T22" fmla="*/ 0 w 783"/>
                <a:gd name="T23" fmla="*/ 0 h 1291"/>
                <a:gd name="T24" fmla="*/ 0 w 783"/>
                <a:gd name="T25" fmla="*/ 0 h 1291"/>
                <a:gd name="T26" fmla="*/ 0 w 783"/>
                <a:gd name="T27" fmla="*/ 0 h 1291"/>
                <a:gd name="T28" fmla="*/ 0 w 783"/>
                <a:gd name="T29" fmla="*/ 0 h 1291"/>
                <a:gd name="T30" fmla="*/ 0 w 783"/>
                <a:gd name="T31" fmla="*/ 0 h 1291"/>
                <a:gd name="T32" fmla="*/ 0 w 783"/>
                <a:gd name="T33" fmla="*/ 0 h 1291"/>
                <a:gd name="T34" fmla="*/ 0 w 783"/>
                <a:gd name="T35" fmla="*/ 0 h 1291"/>
                <a:gd name="T36" fmla="*/ 0 w 783"/>
                <a:gd name="T37" fmla="*/ 0 h 1291"/>
                <a:gd name="T38" fmla="*/ 0 w 783"/>
                <a:gd name="T39" fmla="*/ 0 h 1291"/>
                <a:gd name="T40" fmla="*/ 0 w 783"/>
                <a:gd name="T41" fmla="*/ 0 h 1291"/>
                <a:gd name="T42" fmla="*/ 0 w 783"/>
                <a:gd name="T43" fmla="*/ 0 h 1291"/>
                <a:gd name="T44" fmla="*/ 0 w 783"/>
                <a:gd name="T45" fmla="*/ 0 h 1291"/>
                <a:gd name="T46" fmla="*/ 0 w 783"/>
                <a:gd name="T47" fmla="*/ 0 h 1291"/>
                <a:gd name="T48" fmla="*/ 0 w 783"/>
                <a:gd name="T49" fmla="*/ 0 h 1291"/>
                <a:gd name="T50" fmla="*/ 0 w 783"/>
                <a:gd name="T51" fmla="*/ 0 h 1291"/>
                <a:gd name="T52" fmla="*/ 0 w 783"/>
                <a:gd name="T53" fmla="*/ 0 h 1291"/>
                <a:gd name="T54" fmla="*/ 0 w 783"/>
                <a:gd name="T55" fmla="*/ 0 h 1291"/>
                <a:gd name="T56" fmla="*/ 0 w 783"/>
                <a:gd name="T57" fmla="*/ 0 h 1291"/>
                <a:gd name="T58" fmla="*/ 0 w 783"/>
                <a:gd name="T59" fmla="*/ 0 h 1291"/>
                <a:gd name="T60" fmla="*/ 0 w 783"/>
                <a:gd name="T61" fmla="*/ 0 h 1291"/>
                <a:gd name="T62" fmla="*/ 0 w 783"/>
                <a:gd name="T63" fmla="*/ 0 h 1291"/>
                <a:gd name="T64" fmla="*/ 0 w 783"/>
                <a:gd name="T65" fmla="*/ 0 h 1291"/>
                <a:gd name="T66" fmla="*/ 0 w 783"/>
                <a:gd name="T67" fmla="*/ 0 h 1291"/>
                <a:gd name="T68" fmla="*/ 0 w 783"/>
                <a:gd name="T69" fmla="*/ 0 h 1291"/>
                <a:gd name="T70" fmla="*/ 0 w 783"/>
                <a:gd name="T71" fmla="*/ 0 h 1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3"/>
                <a:gd name="T109" fmla="*/ 0 h 1291"/>
                <a:gd name="T110" fmla="*/ 783 w 783"/>
                <a:gd name="T111" fmla="*/ 1291 h 12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3" h="1291">
                  <a:moveTo>
                    <a:pt x="741" y="64"/>
                  </a:moveTo>
                  <a:lnTo>
                    <a:pt x="762" y="191"/>
                  </a:lnTo>
                  <a:lnTo>
                    <a:pt x="762" y="315"/>
                  </a:lnTo>
                  <a:lnTo>
                    <a:pt x="783" y="441"/>
                  </a:lnTo>
                  <a:lnTo>
                    <a:pt x="783" y="568"/>
                  </a:lnTo>
                  <a:lnTo>
                    <a:pt x="783" y="725"/>
                  </a:lnTo>
                  <a:lnTo>
                    <a:pt x="783" y="849"/>
                  </a:lnTo>
                  <a:lnTo>
                    <a:pt x="783" y="976"/>
                  </a:lnTo>
                  <a:lnTo>
                    <a:pt x="783" y="1103"/>
                  </a:lnTo>
                  <a:lnTo>
                    <a:pt x="762" y="1227"/>
                  </a:lnTo>
                  <a:lnTo>
                    <a:pt x="741" y="1291"/>
                  </a:lnTo>
                  <a:lnTo>
                    <a:pt x="639" y="1260"/>
                  </a:lnTo>
                  <a:lnTo>
                    <a:pt x="535" y="1227"/>
                  </a:lnTo>
                  <a:lnTo>
                    <a:pt x="433" y="1196"/>
                  </a:lnTo>
                  <a:lnTo>
                    <a:pt x="330" y="1133"/>
                  </a:lnTo>
                  <a:lnTo>
                    <a:pt x="205" y="1070"/>
                  </a:lnTo>
                  <a:lnTo>
                    <a:pt x="103" y="1040"/>
                  </a:lnTo>
                  <a:lnTo>
                    <a:pt x="61" y="976"/>
                  </a:lnTo>
                  <a:lnTo>
                    <a:pt x="42" y="849"/>
                  </a:lnTo>
                  <a:lnTo>
                    <a:pt x="22" y="725"/>
                  </a:lnTo>
                  <a:lnTo>
                    <a:pt x="22" y="599"/>
                  </a:lnTo>
                  <a:lnTo>
                    <a:pt x="0" y="441"/>
                  </a:lnTo>
                  <a:lnTo>
                    <a:pt x="0" y="315"/>
                  </a:lnTo>
                  <a:lnTo>
                    <a:pt x="0" y="191"/>
                  </a:lnTo>
                  <a:lnTo>
                    <a:pt x="22" y="33"/>
                  </a:lnTo>
                  <a:lnTo>
                    <a:pt x="103" y="33"/>
                  </a:lnTo>
                  <a:lnTo>
                    <a:pt x="186" y="0"/>
                  </a:lnTo>
                  <a:lnTo>
                    <a:pt x="269" y="0"/>
                  </a:lnTo>
                  <a:lnTo>
                    <a:pt x="349" y="0"/>
                  </a:lnTo>
                  <a:lnTo>
                    <a:pt x="453" y="0"/>
                  </a:lnTo>
                  <a:lnTo>
                    <a:pt x="535" y="0"/>
                  </a:lnTo>
                  <a:lnTo>
                    <a:pt x="618" y="33"/>
                  </a:lnTo>
                  <a:lnTo>
                    <a:pt x="700" y="64"/>
                  </a:lnTo>
                  <a:lnTo>
                    <a:pt x="721" y="64"/>
                  </a:lnTo>
                  <a:lnTo>
                    <a:pt x="741" y="64"/>
                  </a:lnTo>
                </a:path>
              </a:pathLst>
            </a:custGeom>
            <a:noFill/>
            <a:ln w="0">
              <a:solidFill>
                <a:srgbClr val="000000"/>
              </a:solidFill>
              <a:round/>
              <a:headEnd/>
              <a:tailEnd/>
            </a:ln>
          </p:spPr>
          <p:txBody>
            <a:bodyPr/>
            <a:lstStyle/>
            <a:p>
              <a:endParaRPr lang="en-US"/>
            </a:p>
          </p:txBody>
        </p:sp>
        <p:sp>
          <p:nvSpPr>
            <p:cNvPr id="29729" name="Freeform 31"/>
            <p:cNvSpPr>
              <a:spLocks/>
            </p:cNvSpPr>
            <p:nvPr/>
          </p:nvSpPr>
          <p:spPr bwMode="auto">
            <a:xfrm>
              <a:off x="5060" y="1878"/>
              <a:ext cx="68" cy="80"/>
            </a:xfrm>
            <a:custGeom>
              <a:avLst/>
              <a:gdLst>
                <a:gd name="T0" fmla="*/ 0 w 205"/>
                <a:gd name="T1" fmla="*/ 0 h 318"/>
                <a:gd name="T2" fmla="*/ 0 w 205"/>
                <a:gd name="T3" fmla="*/ 0 h 318"/>
                <a:gd name="T4" fmla="*/ 0 w 205"/>
                <a:gd name="T5" fmla="*/ 0 h 318"/>
                <a:gd name="T6" fmla="*/ 0 w 205"/>
                <a:gd name="T7" fmla="*/ 0 h 318"/>
                <a:gd name="T8" fmla="*/ 0 w 205"/>
                <a:gd name="T9" fmla="*/ 0 h 318"/>
                <a:gd name="T10" fmla="*/ 0 w 205"/>
                <a:gd name="T11" fmla="*/ 0 h 318"/>
                <a:gd name="T12" fmla="*/ 0 w 205"/>
                <a:gd name="T13" fmla="*/ 0 h 318"/>
                <a:gd name="T14" fmla="*/ 0 w 205"/>
                <a:gd name="T15" fmla="*/ 0 h 318"/>
                <a:gd name="T16" fmla="*/ 0 w 205"/>
                <a:gd name="T17" fmla="*/ 0 h 318"/>
                <a:gd name="T18" fmla="*/ 0 w 205"/>
                <a:gd name="T19" fmla="*/ 0 h 318"/>
                <a:gd name="T20" fmla="*/ 0 w 205"/>
                <a:gd name="T21" fmla="*/ 0 h 318"/>
                <a:gd name="T22" fmla="*/ 0 w 205"/>
                <a:gd name="T23" fmla="*/ 0 h 318"/>
                <a:gd name="T24" fmla="*/ 0 w 205"/>
                <a:gd name="T25" fmla="*/ 0 h 318"/>
                <a:gd name="T26" fmla="*/ 0 w 205"/>
                <a:gd name="T27" fmla="*/ 0 h 318"/>
                <a:gd name="T28" fmla="*/ 0 w 205"/>
                <a:gd name="T29" fmla="*/ 0 h 318"/>
                <a:gd name="T30" fmla="*/ 0 w 205"/>
                <a:gd name="T31" fmla="*/ 0 h 318"/>
                <a:gd name="T32" fmla="*/ 0 w 205"/>
                <a:gd name="T33" fmla="*/ 0 h 318"/>
                <a:gd name="T34" fmla="*/ 0 w 205"/>
                <a:gd name="T35" fmla="*/ 0 h 318"/>
                <a:gd name="T36" fmla="*/ 0 w 205"/>
                <a:gd name="T37" fmla="*/ 0 h 318"/>
                <a:gd name="T38" fmla="*/ 0 w 205"/>
                <a:gd name="T39" fmla="*/ 0 h 318"/>
                <a:gd name="T40" fmla="*/ 0 w 205"/>
                <a:gd name="T41" fmla="*/ 0 h 318"/>
                <a:gd name="T42" fmla="*/ 0 w 205"/>
                <a:gd name="T43" fmla="*/ 0 h 318"/>
                <a:gd name="T44" fmla="*/ 0 w 205"/>
                <a:gd name="T45" fmla="*/ 0 h 318"/>
                <a:gd name="T46" fmla="*/ 0 w 205"/>
                <a:gd name="T47" fmla="*/ 0 h 318"/>
                <a:gd name="T48" fmla="*/ 0 w 205"/>
                <a:gd name="T49" fmla="*/ 0 h 318"/>
                <a:gd name="T50" fmla="*/ 0 w 205"/>
                <a:gd name="T51" fmla="*/ 0 h 318"/>
                <a:gd name="T52" fmla="*/ 0 w 205"/>
                <a:gd name="T53" fmla="*/ 0 h 318"/>
                <a:gd name="T54" fmla="*/ 0 w 205"/>
                <a:gd name="T55" fmla="*/ 0 h 318"/>
                <a:gd name="T56" fmla="*/ 0 w 205"/>
                <a:gd name="T57" fmla="*/ 0 h 318"/>
                <a:gd name="T58" fmla="*/ 0 w 205"/>
                <a:gd name="T59" fmla="*/ 0 h 318"/>
                <a:gd name="T60" fmla="*/ 0 w 205"/>
                <a:gd name="T61" fmla="*/ 0 h 318"/>
                <a:gd name="T62" fmla="*/ 0 w 205"/>
                <a:gd name="T63" fmla="*/ 0 h 318"/>
                <a:gd name="T64" fmla="*/ 0 w 205"/>
                <a:gd name="T65" fmla="*/ 0 h 3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318"/>
                <a:gd name="T101" fmla="*/ 205 w 205"/>
                <a:gd name="T102" fmla="*/ 318 h 3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318">
                  <a:moveTo>
                    <a:pt x="0" y="158"/>
                  </a:moveTo>
                  <a:lnTo>
                    <a:pt x="0" y="128"/>
                  </a:lnTo>
                  <a:lnTo>
                    <a:pt x="0" y="98"/>
                  </a:lnTo>
                  <a:lnTo>
                    <a:pt x="19" y="64"/>
                  </a:lnTo>
                  <a:lnTo>
                    <a:pt x="19" y="35"/>
                  </a:lnTo>
                  <a:lnTo>
                    <a:pt x="41" y="35"/>
                  </a:lnTo>
                  <a:lnTo>
                    <a:pt x="60" y="0"/>
                  </a:lnTo>
                  <a:lnTo>
                    <a:pt x="83" y="0"/>
                  </a:lnTo>
                  <a:lnTo>
                    <a:pt x="102" y="0"/>
                  </a:lnTo>
                  <a:lnTo>
                    <a:pt x="122" y="0"/>
                  </a:lnTo>
                  <a:lnTo>
                    <a:pt x="144" y="0"/>
                  </a:lnTo>
                  <a:lnTo>
                    <a:pt x="164" y="35"/>
                  </a:lnTo>
                  <a:lnTo>
                    <a:pt x="185" y="35"/>
                  </a:lnTo>
                  <a:lnTo>
                    <a:pt x="185" y="64"/>
                  </a:lnTo>
                  <a:lnTo>
                    <a:pt x="205" y="98"/>
                  </a:lnTo>
                  <a:lnTo>
                    <a:pt x="205" y="128"/>
                  </a:lnTo>
                  <a:lnTo>
                    <a:pt x="205" y="158"/>
                  </a:lnTo>
                  <a:lnTo>
                    <a:pt x="205" y="191"/>
                  </a:lnTo>
                  <a:lnTo>
                    <a:pt x="185" y="222"/>
                  </a:lnTo>
                  <a:lnTo>
                    <a:pt x="185" y="255"/>
                  </a:lnTo>
                  <a:lnTo>
                    <a:pt x="164" y="255"/>
                  </a:lnTo>
                  <a:lnTo>
                    <a:pt x="164" y="286"/>
                  </a:lnTo>
                  <a:lnTo>
                    <a:pt x="144" y="286"/>
                  </a:lnTo>
                  <a:lnTo>
                    <a:pt x="122" y="318"/>
                  </a:lnTo>
                  <a:lnTo>
                    <a:pt x="102" y="318"/>
                  </a:lnTo>
                  <a:lnTo>
                    <a:pt x="83" y="318"/>
                  </a:lnTo>
                  <a:lnTo>
                    <a:pt x="60" y="286"/>
                  </a:lnTo>
                  <a:lnTo>
                    <a:pt x="41" y="286"/>
                  </a:lnTo>
                  <a:lnTo>
                    <a:pt x="19" y="255"/>
                  </a:lnTo>
                  <a:lnTo>
                    <a:pt x="19" y="222"/>
                  </a:lnTo>
                  <a:lnTo>
                    <a:pt x="0" y="222"/>
                  </a:lnTo>
                  <a:lnTo>
                    <a:pt x="0" y="191"/>
                  </a:lnTo>
                  <a:lnTo>
                    <a:pt x="0" y="158"/>
                  </a:lnTo>
                  <a:close/>
                </a:path>
              </a:pathLst>
            </a:custGeom>
            <a:solidFill>
              <a:srgbClr val="000000"/>
            </a:solidFill>
            <a:ln w="9525">
              <a:noFill/>
              <a:round/>
              <a:headEnd/>
              <a:tailEnd/>
            </a:ln>
          </p:spPr>
          <p:txBody>
            <a:bodyPr/>
            <a:lstStyle/>
            <a:p>
              <a:endParaRPr lang="en-US"/>
            </a:p>
          </p:txBody>
        </p:sp>
        <p:sp>
          <p:nvSpPr>
            <p:cNvPr id="29730" name="Freeform 32"/>
            <p:cNvSpPr>
              <a:spLocks/>
            </p:cNvSpPr>
            <p:nvPr/>
          </p:nvSpPr>
          <p:spPr bwMode="auto">
            <a:xfrm>
              <a:off x="5060" y="1878"/>
              <a:ext cx="68" cy="80"/>
            </a:xfrm>
            <a:custGeom>
              <a:avLst/>
              <a:gdLst>
                <a:gd name="T0" fmla="*/ 0 w 205"/>
                <a:gd name="T1" fmla="*/ 0 h 318"/>
                <a:gd name="T2" fmla="*/ 0 w 205"/>
                <a:gd name="T3" fmla="*/ 0 h 318"/>
                <a:gd name="T4" fmla="*/ 0 w 205"/>
                <a:gd name="T5" fmla="*/ 0 h 318"/>
                <a:gd name="T6" fmla="*/ 0 w 205"/>
                <a:gd name="T7" fmla="*/ 0 h 318"/>
                <a:gd name="T8" fmla="*/ 0 w 205"/>
                <a:gd name="T9" fmla="*/ 0 h 318"/>
                <a:gd name="T10" fmla="*/ 0 w 205"/>
                <a:gd name="T11" fmla="*/ 0 h 318"/>
                <a:gd name="T12" fmla="*/ 0 w 205"/>
                <a:gd name="T13" fmla="*/ 0 h 318"/>
                <a:gd name="T14" fmla="*/ 0 w 205"/>
                <a:gd name="T15" fmla="*/ 0 h 318"/>
                <a:gd name="T16" fmla="*/ 0 w 205"/>
                <a:gd name="T17" fmla="*/ 0 h 318"/>
                <a:gd name="T18" fmla="*/ 0 w 205"/>
                <a:gd name="T19" fmla="*/ 0 h 318"/>
                <a:gd name="T20" fmla="*/ 0 w 205"/>
                <a:gd name="T21" fmla="*/ 0 h 318"/>
                <a:gd name="T22" fmla="*/ 0 w 205"/>
                <a:gd name="T23" fmla="*/ 0 h 318"/>
                <a:gd name="T24" fmla="*/ 0 w 205"/>
                <a:gd name="T25" fmla="*/ 0 h 318"/>
                <a:gd name="T26" fmla="*/ 0 w 205"/>
                <a:gd name="T27" fmla="*/ 0 h 318"/>
                <a:gd name="T28" fmla="*/ 0 w 205"/>
                <a:gd name="T29" fmla="*/ 0 h 318"/>
                <a:gd name="T30" fmla="*/ 0 w 205"/>
                <a:gd name="T31" fmla="*/ 0 h 318"/>
                <a:gd name="T32" fmla="*/ 0 w 205"/>
                <a:gd name="T33" fmla="*/ 0 h 318"/>
                <a:gd name="T34" fmla="*/ 0 w 205"/>
                <a:gd name="T35" fmla="*/ 0 h 318"/>
                <a:gd name="T36" fmla="*/ 0 w 205"/>
                <a:gd name="T37" fmla="*/ 0 h 318"/>
                <a:gd name="T38" fmla="*/ 0 w 205"/>
                <a:gd name="T39" fmla="*/ 0 h 318"/>
                <a:gd name="T40" fmla="*/ 0 w 205"/>
                <a:gd name="T41" fmla="*/ 0 h 318"/>
                <a:gd name="T42" fmla="*/ 0 w 205"/>
                <a:gd name="T43" fmla="*/ 0 h 318"/>
                <a:gd name="T44" fmla="*/ 0 w 205"/>
                <a:gd name="T45" fmla="*/ 0 h 318"/>
                <a:gd name="T46" fmla="*/ 0 w 205"/>
                <a:gd name="T47" fmla="*/ 0 h 318"/>
                <a:gd name="T48" fmla="*/ 0 w 205"/>
                <a:gd name="T49" fmla="*/ 0 h 318"/>
                <a:gd name="T50" fmla="*/ 0 w 205"/>
                <a:gd name="T51" fmla="*/ 0 h 318"/>
                <a:gd name="T52" fmla="*/ 0 w 205"/>
                <a:gd name="T53" fmla="*/ 0 h 318"/>
                <a:gd name="T54" fmla="*/ 0 w 205"/>
                <a:gd name="T55" fmla="*/ 0 h 318"/>
                <a:gd name="T56" fmla="*/ 0 w 205"/>
                <a:gd name="T57" fmla="*/ 0 h 318"/>
                <a:gd name="T58" fmla="*/ 0 w 205"/>
                <a:gd name="T59" fmla="*/ 0 h 318"/>
                <a:gd name="T60" fmla="*/ 0 w 205"/>
                <a:gd name="T61" fmla="*/ 0 h 318"/>
                <a:gd name="T62" fmla="*/ 0 w 205"/>
                <a:gd name="T63" fmla="*/ 0 h 318"/>
                <a:gd name="T64" fmla="*/ 0 w 205"/>
                <a:gd name="T65" fmla="*/ 0 h 3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5"/>
                <a:gd name="T100" fmla="*/ 0 h 318"/>
                <a:gd name="T101" fmla="*/ 205 w 205"/>
                <a:gd name="T102" fmla="*/ 318 h 31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5" h="318">
                  <a:moveTo>
                    <a:pt x="0" y="158"/>
                  </a:moveTo>
                  <a:lnTo>
                    <a:pt x="0" y="128"/>
                  </a:lnTo>
                  <a:lnTo>
                    <a:pt x="0" y="98"/>
                  </a:lnTo>
                  <a:lnTo>
                    <a:pt x="19" y="64"/>
                  </a:lnTo>
                  <a:lnTo>
                    <a:pt x="19" y="35"/>
                  </a:lnTo>
                  <a:lnTo>
                    <a:pt x="41" y="35"/>
                  </a:lnTo>
                  <a:lnTo>
                    <a:pt x="60" y="0"/>
                  </a:lnTo>
                  <a:lnTo>
                    <a:pt x="83" y="0"/>
                  </a:lnTo>
                  <a:lnTo>
                    <a:pt x="102" y="0"/>
                  </a:lnTo>
                  <a:lnTo>
                    <a:pt x="122" y="0"/>
                  </a:lnTo>
                  <a:lnTo>
                    <a:pt x="144" y="0"/>
                  </a:lnTo>
                  <a:lnTo>
                    <a:pt x="164" y="35"/>
                  </a:lnTo>
                  <a:lnTo>
                    <a:pt x="185" y="35"/>
                  </a:lnTo>
                  <a:lnTo>
                    <a:pt x="185" y="64"/>
                  </a:lnTo>
                  <a:lnTo>
                    <a:pt x="205" y="98"/>
                  </a:lnTo>
                  <a:lnTo>
                    <a:pt x="205" y="128"/>
                  </a:lnTo>
                  <a:lnTo>
                    <a:pt x="205" y="158"/>
                  </a:lnTo>
                  <a:lnTo>
                    <a:pt x="205" y="191"/>
                  </a:lnTo>
                  <a:lnTo>
                    <a:pt x="185" y="222"/>
                  </a:lnTo>
                  <a:lnTo>
                    <a:pt x="185" y="255"/>
                  </a:lnTo>
                  <a:lnTo>
                    <a:pt x="164" y="255"/>
                  </a:lnTo>
                  <a:lnTo>
                    <a:pt x="164" y="286"/>
                  </a:lnTo>
                  <a:lnTo>
                    <a:pt x="144" y="286"/>
                  </a:lnTo>
                  <a:lnTo>
                    <a:pt x="122" y="318"/>
                  </a:lnTo>
                  <a:lnTo>
                    <a:pt x="102" y="318"/>
                  </a:lnTo>
                  <a:lnTo>
                    <a:pt x="83" y="318"/>
                  </a:lnTo>
                  <a:lnTo>
                    <a:pt x="60" y="286"/>
                  </a:lnTo>
                  <a:lnTo>
                    <a:pt x="41" y="286"/>
                  </a:lnTo>
                  <a:lnTo>
                    <a:pt x="19" y="255"/>
                  </a:lnTo>
                  <a:lnTo>
                    <a:pt x="19" y="222"/>
                  </a:lnTo>
                  <a:lnTo>
                    <a:pt x="0" y="222"/>
                  </a:lnTo>
                  <a:lnTo>
                    <a:pt x="0" y="191"/>
                  </a:lnTo>
                  <a:lnTo>
                    <a:pt x="0" y="158"/>
                  </a:lnTo>
                </a:path>
              </a:pathLst>
            </a:custGeom>
            <a:noFill/>
            <a:ln w="0">
              <a:solidFill>
                <a:srgbClr val="000000"/>
              </a:solidFill>
              <a:round/>
              <a:headEnd/>
              <a:tailEnd/>
            </a:ln>
          </p:spPr>
          <p:txBody>
            <a:bodyPr/>
            <a:lstStyle/>
            <a:p>
              <a:endParaRPr lang="en-US"/>
            </a:p>
          </p:txBody>
        </p:sp>
        <p:sp>
          <p:nvSpPr>
            <p:cNvPr id="29731" name="Freeform 33"/>
            <p:cNvSpPr>
              <a:spLocks/>
            </p:cNvSpPr>
            <p:nvPr/>
          </p:nvSpPr>
          <p:spPr bwMode="auto">
            <a:xfrm>
              <a:off x="5046" y="1878"/>
              <a:ext cx="42" cy="32"/>
            </a:xfrm>
            <a:custGeom>
              <a:avLst/>
              <a:gdLst>
                <a:gd name="T0" fmla="*/ 0 w 125"/>
                <a:gd name="T1" fmla="*/ 0 h 128"/>
                <a:gd name="T2" fmla="*/ 0 w 125"/>
                <a:gd name="T3" fmla="*/ 0 h 128"/>
                <a:gd name="T4" fmla="*/ 0 w 125"/>
                <a:gd name="T5" fmla="*/ 0 h 128"/>
                <a:gd name="T6" fmla="*/ 0 w 125"/>
                <a:gd name="T7" fmla="*/ 0 h 128"/>
                <a:gd name="T8" fmla="*/ 0 60000 65536"/>
                <a:gd name="T9" fmla="*/ 0 60000 65536"/>
                <a:gd name="T10" fmla="*/ 0 60000 65536"/>
                <a:gd name="T11" fmla="*/ 0 60000 65536"/>
                <a:gd name="T12" fmla="*/ 0 w 125"/>
                <a:gd name="T13" fmla="*/ 0 h 128"/>
                <a:gd name="T14" fmla="*/ 125 w 125"/>
                <a:gd name="T15" fmla="*/ 128 h 128"/>
              </a:gdLst>
              <a:ahLst/>
              <a:cxnLst>
                <a:cxn ang="T8">
                  <a:pos x="T0" y="T1"/>
                </a:cxn>
                <a:cxn ang="T9">
                  <a:pos x="T2" y="T3"/>
                </a:cxn>
                <a:cxn ang="T10">
                  <a:pos x="T4" y="T5"/>
                </a:cxn>
                <a:cxn ang="T11">
                  <a:pos x="T6" y="T7"/>
                </a:cxn>
              </a:cxnLst>
              <a:rect l="T12" t="T13" r="T14" b="T15"/>
              <a:pathLst>
                <a:path w="125" h="128">
                  <a:moveTo>
                    <a:pt x="125" y="128"/>
                  </a:moveTo>
                  <a:lnTo>
                    <a:pt x="42" y="0"/>
                  </a:lnTo>
                  <a:lnTo>
                    <a:pt x="0" y="98"/>
                  </a:lnTo>
                  <a:lnTo>
                    <a:pt x="125" y="128"/>
                  </a:lnTo>
                  <a:close/>
                </a:path>
              </a:pathLst>
            </a:custGeom>
            <a:solidFill>
              <a:srgbClr val="D1FFFF"/>
            </a:solidFill>
            <a:ln w="9525">
              <a:noFill/>
              <a:round/>
              <a:headEnd/>
              <a:tailEnd/>
            </a:ln>
          </p:spPr>
          <p:txBody>
            <a:bodyPr/>
            <a:lstStyle/>
            <a:p>
              <a:endParaRPr lang="en-US"/>
            </a:p>
          </p:txBody>
        </p:sp>
        <p:sp>
          <p:nvSpPr>
            <p:cNvPr id="29732" name="Freeform 34"/>
            <p:cNvSpPr>
              <a:spLocks/>
            </p:cNvSpPr>
            <p:nvPr/>
          </p:nvSpPr>
          <p:spPr bwMode="auto">
            <a:xfrm>
              <a:off x="5122" y="1903"/>
              <a:ext cx="34" cy="62"/>
            </a:xfrm>
            <a:custGeom>
              <a:avLst/>
              <a:gdLst>
                <a:gd name="T0" fmla="*/ 0 w 103"/>
                <a:gd name="T1" fmla="*/ 0 h 250"/>
                <a:gd name="T2" fmla="*/ 0 w 103"/>
                <a:gd name="T3" fmla="*/ 0 h 250"/>
                <a:gd name="T4" fmla="*/ 0 w 103"/>
                <a:gd name="T5" fmla="*/ 0 h 250"/>
                <a:gd name="T6" fmla="*/ 0 w 103"/>
                <a:gd name="T7" fmla="*/ 0 h 250"/>
                <a:gd name="T8" fmla="*/ 0 w 103"/>
                <a:gd name="T9" fmla="*/ 0 h 250"/>
                <a:gd name="T10" fmla="*/ 0 w 103"/>
                <a:gd name="T11" fmla="*/ 0 h 250"/>
                <a:gd name="T12" fmla="*/ 0 w 103"/>
                <a:gd name="T13" fmla="*/ 0 h 250"/>
                <a:gd name="T14" fmla="*/ 0 w 103"/>
                <a:gd name="T15" fmla="*/ 0 h 250"/>
                <a:gd name="T16" fmla="*/ 0 w 103"/>
                <a:gd name="T17" fmla="*/ 0 h 250"/>
                <a:gd name="T18" fmla="*/ 0 w 103"/>
                <a:gd name="T19" fmla="*/ 0 h 250"/>
                <a:gd name="T20" fmla="*/ 0 w 103"/>
                <a:gd name="T21" fmla="*/ 0 h 250"/>
                <a:gd name="T22" fmla="*/ 0 w 103"/>
                <a:gd name="T23" fmla="*/ 0 h 250"/>
                <a:gd name="T24" fmla="*/ 0 w 103"/>
                <a:gd name="T25" fmla="*/ 0 h 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3"/>
                <a:gd name="T40" fmla="*/ 0 h 250"/>
                <a:gd name="T41" fmla="*/ 103 w 103"/>
                <a:gd name="T42" fmla="*/ 250 h 2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3" h="250">
                  <a:moveTo>
                    <a:pt x="81" y="0"/>
                  </a:moveTo>
                  <a:lnTo>
                    <a:pt x="103" y="30"/>
                  </a:lnTo>
                  <a:lnTo>
                    <a:pt x="103" y="93"/>
                  </a:lnTo>
                  <a:lnTo>
                    <a:pt x="103" y="124"/>
                  </a:lnTo>
                  <a:lnTo>
                    <a:pt x="103" y="157"/>
                  </a:lnTo>
                  <a:lnTo>
                    <a:pt x="81" y="188"/>
                  </a:lnTo>
                  <a:lnTo>
                    <a:pt x="61" y="220"/>
                  </a:lnTo>
                  <a:lnTo>
                    <a:pt x="42" y="250"/>
                  </a:lnTo>
                  <a:lnTo>
                    <a:pt x="20" y="250"/>
                  </a:lnTo>
                  <a:lnTo>
                    <a:pt x="0" y="250"/>
                  </a:lnTo>
                </a:path>
              </a:pathLst>
            </a:custGeom>
            <a:noFill/>
            <a:ln w="0">
              <a:solidFill>
                <a:srgbClr val="000000"/>
              </a:solidFill>
              <a:round/>
              <a:headEnd/>
              <a:tailEnd/>
            </a:ln>
          </p:spPr>
          <p:txBody>
            <a:bodyPr/>
            <a:lstStyle/>
            <a:p>
              <a:endParaRPr lang="en-US"/>
            </a:p>
          </p:txBody>
        </p:sp>
        <p:sp>
          <p:nvSpPr>
            <p:cNvPr id="29733" name="Freeform 35"/>
            <p:cNvSpPr>
              <a:spLocks/>
            </p:cNvSpPr>
            <p:nvPr/>
          </p:nvSpPr>
          <p:spPr bwMode="auto">
            <a:xfrm>
              <a:off x="4758" y="1855"/>
              <a:ext cx="49" cy="79"/>
            </a:xfrm>
            <a:custGeom>
              <a:avLst/>
              <a:gdLst>
                <a:gd name="T0" fmla="*/ 0 w 145"/>
                <a:gd name="T1" fmla="*/ 0 h 315"/>
                <a:gd name="T2" fmla="*/ 0 w 145"/>
                <a:gd name="T3" fmla="*/ 0 h 315"/>
                <a:gd name="T4" fmla="*/ 0 w 145"/>
                <a:gd name="T5" fmla="*/ 0 h 315"/>
                <a:gd name="T6" fmla="*/ 0 w 145"/>
                <a:gd name="T7" fmla="*/ 0 h 315"/>
                <a:gd name="T8" fmla="*/ 0 w 145"/>
                <a:gd name="T9" fmla="*/ 0 h 315"/>
                <a:gd name="T10" fmla="*/ 0 w 145"/>
                <a:gd name="T11" fmla="*/ 0 h 315"/>
                <a:gd name="T12" fmla="*/ 0 w 145"/>
                <a:gd name="T13" fmla="*/ 0 h 315"/>
                <a:gd name="T14" fmla="*/ 0 w 145"/>
                <a:gd name="T15" fmla="*/ 0 h 315"/>
                <a:gd name="T16" fmla="*/ 0 w 145"/>
                <a:gd name="T17" fmla="*/ 0 h 315"/>
                <a:gd name="T18" fmla="*/ 0 w 145"/>
                <a:gd name="T19" fmla="*/ 0 h 315"/>
                <a:gd name="T20" fmla="*/ 0 w 145"/>
                <a:gd name="T21" fmla="*/ 0 h 315"/>
                <a:gd name="T22" fmla="*/ 0 w 145"/>
                <a:gd name="T23" fmla="*/ 0 h 315"/>
                <a:gd name="T24" fmla="*/ 0 w 145"/>
                <a:gd name="T25" fmla="*/ 0 h 315"/>
                <a:gd name="T26" fmla="*/ 0 w 145"/>
                <a:gd name="T27" fmla="*/ 0 h 315"/>
                <a:gd name="T28" fmla="*/ 0 w 145"/>
                <a:gd name="T29" fmla="*/ 0 h 315"/>
                <a:gd name="T30" fmla="*/ 0 w 145"/>
                <a:gd name="T31" fmla="*/ 0 h 315"/>
                <a:gd name="T32" fmla="*/ 0 w 145"/>
                <a:gd name="T33" fmla="*/ 0 h 315"/>
                <a:gd name="T34" fmla="*/ 0 w 145"/>
                <a:gd name="T35" fmla="*/ 0 h 315"/>
                <a:gd name="T36" fmla="*/ 0 w 145"/>
                <a:gd name="T37" fmla="*/ 0 h 315"/>
                <a:gd name="T38" fmla="*/ 0 w 145"/>
                <a:gd name="T39" fmla="*/ 0 h 315"/>
                <a:gd name="T40" fmla="*/ 0 w 145"/>
                <a:gd name="T41" fmla="*/ 0 h 315"/>
                <a:gd name="T42" fmla="*/ 0 w 145"/>
                <a:gd name="T43" fmla="*/ 0 h 315"/>
                <a:gd name="T44" fmla="*/ 0 w 145"/>
                <a:gd name="T45" fmla="*/ 0 h 315"/>
                <a:gd name="T46" fmla="*/ 0 w 145"/>
                <a:gd name="T47" fmla="*/ 0 h 315"/>
                <a:gd name="T48" fmla="*/ 0 w 145"/>
                <a:gd name="T49" fmla="*/ 0 h 315"/>
                <a:gd name="T50" fmla="*/ 0 w 145"/>
                <a:gd name="T51" fmla="*/ 0 h 315"/>
                <a:gd name="T52" fmla="*/ 0 w 145"/>
                <a:gd name="T53" fmla="*/ 0 h 315"/>
                <a:gd name="T54" fmla="*/ 0 w 145"/>
                <a:gd name="T55" fmla="*/ 0 h 315"/>
                <a:gd name="T56" fmla="*/ 0 w 145"/>
                <a:gd name="T57" fmla="*/ 0 h 315"/>
                <a:gd name="T58" fmla="*/ 0 w 145"/>
                <a:gd name="T59" fmla="*/ 0 h 315"/>
                <a:gd name="T60" fmla="*/ 0 w 145"/>
                <a:gd name="T61" fmla="*/ 0 h 315"/>
                <a:gd name="T62" fmla="*/ 0 w 145"/>
                <a:gd name="T63" fmla="*/ 0 h 315"/>
                <a:gd name="T64" fmla="*/ 0 w 145"/>
                <a:gd name="T65" fmla="*/ 0 h 3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315"/>
                <a:gd name="T101" fmla="*/ 145 w 145"/>
                <a:gd name="T102" fmla="*/ 315 h 3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315">
                  <a:moveTo>
                    <a:pt x="145" y="157"/>
                  </a:moveTo>
                  <a:lnTo>
                    <a:pt x="145" y="128"/>
                  </a:lnTo>
                  <a:lnTo>
                    <a:pt x="145" y="93"/>
                  </a:lnTo>
                  <a:lnTo>
                    <a:pt x="122" y="64"/>
                  </a:lnTo>
                  <a:lnTo>
                    <a:pt x="122" y="33"/>
                  </a:lnTo>
                  <a:lnTo>
                    <a:pt x="103" y="0"/>
                  </a:lnTo>
                  <a:lnTo>
                    <a:pt x="81" y="0"/>
                  </a:lnTo>
                  <a:lnTo>
                    <a:pt x="61" y="0"/>
                  </a:lnTo>
                  <a:lnTo>
                    <a:pt x="40" y="0"/>
                  </a:lnTo>
                  <a:lnTo>
                    <a:pt x="40" y="33"/>
                  </a:lnTo>
                  <a:lnTo>
                    <a:pt x="20" y="33"/>
                  </a:lnTo>
                  <a:lnTo>
                    <a:pt x="20" y="64"/>
                  </a:lnTo>
                  <a:lnTo>
                    <a:pt x="20" y="93"/>
                  </a:lnTo>
                  <a:lnTo>
                    <a:pt x="0" y="128"/>
                  </a:lnTo>
                  <a:lnTo>
                    <a:pt x="0" y="157"/>
                  </a:lnTo>
                  <a:lnTo>
                    <a:pt x="0" y="191"/>
                  </a:lnTo>
                  <a:lnTo>
                    <a:pt x="20" y="221"/>
                  </a:lnTo>
                  <a:lnTo>
                    <a:pt x="20" y="251"/>
                  </a:lnTo>
                  <a:lnTo>
                    <a:pt x="40" y="284"/>
                  </a:lnTo>
                  <a:lnTo>
                    <a:pt x="61" y="315"/>
                  </a:lnTo>
                  <a:lnTo>
                    <a:pt x="81" y="315"/>
                  </a:lnTo>
                  <a:lnTo>
                    <a:pt x="103" y="284"/>
                  </a:lnTo>
                  <a:lnTo>
                    <a:pt x="122" y="284"/>
                  </a:lnTo>
                  <a:lnTo>
                    <a:pt x="122" y="251"/>
                  </a:lnTo>
                  <a:lnTo>
                    <a:pt x="122" y="221"/>
                  </a:lnTo>
                  <a:lnTo>
                    <a:pt x="145" y="191"/>
                  </a:lnTo>
                  <a:lnTo>
                    <a:pt x="145" y="157"/>
                  </a:lnTo>
                  <a:close/>
                </a:path>
              </a:pathLst>
            </a:custGeom>
            <a:solidFill>
              <a:srgbClr val="000000"/>
            </a:solidFill>
            <a:ln w="9525">
              <a:noFill/>
              <a:round/>
              <a:headEnd/>
              <a:tailEnd/>
            </a:ln>
          </p:spPr>
          <p:txBody>
            <a:bodyPr/>
            <a:lstStyle/>
            <a:p>
              <a:endParaRPr lang="en-US"/>
            </a:p>
          </p:txBody>
        </p:sp>
        <p:sp>
          <p:nvSpPr>
            <p:cNvPr id="29734" name="Freeform 36"/>
            <p:cNvSpPr>
              <a:spLocks/>
            </p:cNvSpPr>
            <p:nvPr/>
          </p:nvSpPr>
          <p:spPr bwMode="auto">
            <a:xfrm>
              <a:off x="4758" y="1855"/>
              <a:ext cx="49" cy="79"/>
            </a:xfrm>
            <a:custGeom>
              <a:avLst/>
              <a:gdLst>
                <a:gd name="T0" fmla="*/ 0 w 145"/>
                <a:gd name="T1" fmla="*/ 0 h 315"/>
                <a:gd name="T2" fmla="*/ 0 w 145"/>
                <a:gd name="T3" fmla="*/ 0 h 315"/>
                <a:gd name="T4" fmla="*/ 0 w 145"/>
                <a:gd name="T5" fmla="*/ 0 h 315"/>
                <a:gd name="T6" fmla="*/ 0 w 145"/>
                <a:gd name="T7" fmla="*/ 0 h 315"/>
                <a:gd name="T8" fmla="*/ 0 w 145"/>
                <a:gd name="T9" fmla="*/ 0 h 315"/>
                <a:gd name="T10" fmla="*/ 0 w 145"/>
                <a:gd name="T11" fmla="*/ 0 h 315"/>
                <a:gd name="T12" fmla="*/ 0 w 145"/>
                <a:gd name="T13" fmla="*/ 0 h 315"/>
                <a:gd name="T14" fmla="*/ 0 w 145"/>
                <a:gd name="T15" fmla="*/ 0 h 315"/>
                <a:gd name="T16" fmla="*/ 0 w 145"/>
                <a:gd name="T17" fmla="*/ 0 h 315"/>
                <a:gd name="T18" fmla="*/ 0 w 145"/>
                <a:gd name="T19" fmla="*/ 0 h 315"/>
                <a:gd name="T20" fmla="*/ 0 w 145"/>
                <a:gd name="T21" fmla="*/ 0 h 315"/>
                <a:gd name="T22" fmla="*/ 0 w 145"/>
                <a:gd name="T23" fmla="*/ 0 h 315"/>
                <a:gd name="T24" fmla="*/ 0 w 145"/>
                <a:gd name="T25" fmla="*/ 0 h 315"/>
                <a:gd name="T26" fmla="*/ 0 w 145"/>
                <a:gd name="T27" fmla="*/ 0 h 315"/>
                <a:gd name="T28" fmla="*/ 0 w 145"/>
                <a:gd name="T29" fmla="*/ 0 h 315"/>
                <a:gd name="T30" fmla="*/ 0 w 145"/>
                <a:gd name="T31" fmla="*/ 0 h 315"/>
                <a:gd name="T32" fmla="*/ 0 w 145"/>
                <a:gd name="T33" fmla="*/ 0 h 315"/>
                <a:gd name="T34" fmla="*/ 0 w 145"/>
                <a:gd name="T35" fmla="*/ 0 h 315"/>
                <a:gd name="T36" fmla="*/ 0 w 145"/>
                <a:gd name="T37" fmla="*/ 0 h 315"/>
                <a:gd name="T38" fmla="*/ 0 w 145"/>
                <a:gd name="T39" fmla="*/ 0 h 315"/>
                <a:gd name="T40" fmla="*/ 0 w 145"/>
                <a:gd name="T41" fmla="*/ 0 h 315"/>
                <a:gd name="T42" fmla="*/ 0 w 145"/>
                <a:gd name="T43" fmla="*/ 0 h 315"/>
                <a:gd name="T44" fmla="*/ 0 w 145"/>
                <a:gd name="T45" fmla="*/ 0 h 315"/>
                <a:gd name="T46" fmla="*/ 0 w 145"/>
                <a:gd name="T47" fmla="*/ 0 h 315"/>
                <a:gd name="T48" fmla="*/ 0 w 145"/>
                <a:gd name="T49" fmla="*/ 0 h 315"/>
                <a:gd name="T50" fmla="*/ 0 w 145"/>
                <a:gd name="T51" fmla="*/ 0 h 315"/>
                <a:gd name="T52" fmla="*/ 0 w 145"/>
                <a:gd name="T53" fmla="*/ 0 h 315"/>
                <a:gd name="T54" fmla="*/ 0 w 145"/>
                <a:gd name="T55" fmla="*/ 0 h 315"/>
                <a:gd name="T56" fmla="*/ 0 w 145"/>
                <a:gd name="T57" fmla="*/ 0 h 315"/>
                <a:gd name="T58" fmla="*/ 0 w 145"/>
                <a:gd name="T59" fmla="*/ 0 h 315"/>
                <a:gd name="T60" fmla="*/ 0 w 145"/>
                <a:gd name="T61" fmla="*/ 0 h 315"/>
                <a:gd name="T62" fmla="*/ 0 w 145"/>
                <a:gd name="T63" fmla="*/ 0 h 315"/>
                <a:gd name="T64" fmla="*/ 0 w 145"/>
                <a:gd name="T65" fmla="*/ 0 h 3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5"/>
                <a:gd name="T100" fmla="*/ 0 h 315"/>
                <a:gd name="T101" fmla="*/ 145 w 145"/>
                <a:gd name="T102" fmla="*/ 315 h 3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5" h="315">
                  <a:moveTo>
                    <a:pt x="145" y="157"/>
                  </a:moveTo>
                  <a:lnTo>
                    <a:pt x="145" y="128"/>
                  </a:lnTo>
                  <a:lnTo>
                    <a:pt x="145" y="93"/>
                  </a:lnTo>
                  <a:lnTo>
                    <a:pt x="122" y="64"/>
                  </a:lnTo>
                  <a:lnTo>
                    <a:pt x="122" y="33"/>
                  </a:lnTo>
                  <a:lnTo>
                    <a:pt x="103" y="0"/>
                  </a:lnTo>
                  <a:lnTo>
                    <a:pt x="81" y="0"/>
                  </a:lnTo>
                  <a:lnTo>
                    <a:pt x="61" y="0"/>
                  </a:lnTo>
                  <a:lnTo>
                    <a:pt x="40" y="0"/>
                  </a:lnTo>
                  <a:lnTo>
                    <a:pt x="40" y="33"/>
                  </a:lnTo>
                  <a:lnTo>
                    <a:pt x="20" y="33"/>
                  </a:lnTo>
                  <a:lnTo>
                    <a:pt x="20" y="64"/>
                  </a:lnTo>
                  <a:lnTo>
                    <a:pt x="20" y="93"/>
                  </a:lnTo>
                  <a:lnTo>
                    <a:pt x="0" y="128"/>
                  </a:lnTo>
                  <a:lnTo>
                    <a:pt x="0" y="157"/>
                  </a:lnTo>
                  <a:lnTo>
                    <a:pt x="0" y="191"/>
                  </a:lnTo>
                  <a:lnTo>
                    <a:pt x="20" y="221"/>
                  </a:lnTo>
                  <a:lnTo>
                    <a:pt x="20" y="251"/>
                  </a:lnTo>
                  <a:lnTo>
                    <a:pt x="40" y="284"/>
                  </a:lnTo>
                  <a:lnTo>
                    <a:pt x="61" y="315"/>
                  </a:lnTo>
                  <a:lnTo>
                    <a:pt x="81" y="315"/>
                  </a:lnTo>
                  <a:lnTo>
                    <a:pt x="103" y="284"/>
                  </a:lnTo>
                  <a:lnTo>
                    <a:pt x="122" y="284"/>
                  </a:lnTo>
                  <a:lnTo>
                    <a:pt x="122" y="251"/>
                  </a:lnTo>
                  <a:lnTo>
                    <a:pt x="122" y="221"/>
                  </a:lnTo>
                  <a:lnTo>
                    <a:pt x="145" y="191"/>
                  </a:lnTo>
                  <a:lnTo>
                    <a:pt x="145" y="157"/>
                  </a:lnTo>
                </a:path>
              </a:pathLst>
            </a:custGeom>
            <a:noFill/>
            <a:ln w="0">
              <a:solidFill>
                <a:srgbClr val="000000"/>
              </a:solidFill>
              <a:round/>
              <a:headEnd/>
              <a:tailEnd/>
            </a:ln>
          </p:spPr>
          <p:txBody>
            <a:bodyPr/>
            <a:lstStyle/>
            <a:p>
              <a:endParaRPr lang="en-US"/>
            </a:p>
          </p:txBody>
        </p:sp>
        <p:sp>
          <p:nvSpPr>
            <p:cNvPr id="29735" name="Freeform 37"/>
            <p:cNvSpPr>
              <a:spLocks/>
            </p:cNvSpPr>
            <p:nvPr/>
          </p:nvSpPr>
          <p:spPr bwMode="auto">
            <a:xfrm>
              <a:off x="4785" y="1855"/>
              <a:ext cx="28" cy="32"/>
            </a:xfrm>
            <a:custGeom>
              <a:avLst/>
              <a:gdLst>
                <a:gd name="T0" fmla="*/ 0 w 83"/>
                <a:gd name="T1" fmla="*/ 0 h 128"/>
                <a:gd name="T2" fmla="*/ 0 w 83"/>
                <a:gd name="T3" fmla="*/ 0 h 128"/>
                <a:gd name="T4" fmla="*/ 0 w 83"/>
                <a:gd name="T5" fmla="*/ 0 h 128"/>
                <a:gd name="T6" fmla="*/ 0 w 83"/>
                <a:gd name="T7" fmla="*/ 0 h 128"/>
                <a:gd name="T8" fmla="*/ 0 60000 65536"/>
                <a:gd name="T9" fmla="*/ 0 60000 65536"/>
                <a:gd name="T10" fmla="*/ 0 60000 65536"/>
                <a:gd name="T11" fmla="*/ 0 60000 65536"/>
                <a:gd name="T12" fmla="*/ 0 w 83"/>
                <a:gd name="T13" fmla="*/ 0 h 128"/>
                <a:gd name="T14" fmla="*/ 83 w 83"/>
                <a:gd name="T15" fmla="*/ 128 h 128"/>
              </a:gdLst>
              <a:ahLst/>
              <a:cxnLst>
                <a:cxn ang="T8">
                  <a:pos x="T0" y="T1"/>
                </a:cxn>
                <a:cxn ang="T9">
                  <a:pos x="T2" y="T3"/>
                </a:cxn>
                <a:cxn ang="T10">
                  <a:pos x="T4" y="T5"/>
                </a:cxn>
                <a:cxn ang="T11">
                  <a:pos x="T6" y="T7"/>
                </a:cxn>
              </a:cxnLst>
              <a:rect l="T12" t="T13" r="T14" b="T15"/>
              <a:pathLst>
                <a:path w="83" h="128">
                  <a:moveTo>
                    <a:pt x="0" y="128"/>
                  </a:moveTo>
                  <a:lnTo>
                    <a:pt x="64" y="0"/>
                  </a:lnTo>
                  <a:lnTo>
                    <a:pt x="83" y="93"/>
                  </a:lnTo>
                  <a:lnTo>
                    <a:pt x="0" y="128"/>
                  </a:lnTo>
                  <a:close/>
                </a:path>
              </a:pathLst>
            </a:custGeom>
            <a:solidFill>
              <a:srgbClr val="D1FFFF"/>
            </a:solidFill>
            <a:ln w="9525">
              <a:noFill/>
              <a:round/>
              <a:headEnd/>
              <a:tailEnd/>
            </a:ln>
          </p:spPr>
          <p:txBody>
            <a:bodyPr/>
            <a:lstStyle/>
            <a:p>
              <a:endParaRPr lang="en-US"/>
            </a:p>
          </p:txBody>
        </p:sp>
        <p:sp>
          <p:nvSpPr>
            <p:cNvPr id="29736" name="Freeform 38"/>
            <p:cNvSpPr>
              <a:spLocks/>
            </p:cNvSpPr>
            <p:nvPr/>
          </p:nvSpPr>
          <p:spPr bwMode="auto">
            <a:xfrm>
              <a:off x="4737" y="1878"/>
              <a:ext cx="28" cy="64"/>
            </a:xfrm>
            <a:custGeom>
              <a:avLst/>
              <a:gdLst>
                <a:gd name="T0" fmla="*/ 0 w 83"/>
                <a:gd name="T1" fmla="*/ 0 h 255"/>
                <a:gd name="T2" fmla="*/ 0 w 83"/>
                <a:gd name="T3" fmla="*/ 0 h 255"/>
                <a:gd name="T4" fmla="*/ 0 w 83"/>
                <a:gd name="T5" fmla="*/ 0 h 255"/>
                <a:gd name="T6" fmla="*/ 0 w 83"/>
                <a:gd name="T7" fmla="*/ 0 h 255"/>
                <a:gd name="T8" fmla="*/ 0 w 83"/>
                <a:gd name="T9" fmla="*/ 0 h 255"/>
                <a:gd name="T10" fmla="*/ 0 w 83"/>
                <a:gd name="T11" fmla="*/ 0 h 255"/>
                <a:gd name="T12" fmla="*/ 0 w 83"/>
                <a:gd name="T13" fmla="*/ 0 h 255"/>
                <a:gd name="T14" fmla="*/ 0 w 83"/>
                <a:gd name="T15" fmla="*/ 0 h 255"/>
                <a:gd name="T16" fmla="*/ 0 w 83"/>
                <a:gd name="T17" fmla="*/ 0 h 255"/>
                <a:gd name="T18" fmla="*/ 0 w 83"/>
                <a:gd name="T19" fmla="*/ 0 h 255"/>
                <a:gd name="T20" fmla="*/ 0 w 83"/>
                <a:gd name="T21" fmla="*/ 0 h 255"/>
                <a:gd name="T22" fmla="*/ 0 w 83"/>
                <a:gd name="T23" fmla="*/ 0 h 255"/>
                <a:gd name="T24" fmla="*/ 0 w 83"/>
                <a:gd name="T25" fmla="*/ 0 h 2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
                <a:gd name="T40" fmla="*/ 0 h 255"/>
                <a:gd name="T41" fmla="*/ 83 w 83"/>
                <a:gd name="T42" fmla="*/ 255 h 2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 h="255">
                  <a:moveTo>
                    <a:pt x="22" y="0"/>
                  </a:moveTo>
                  <a:lnTo>
                    <a:pt x="22" y="0"/>
                  </a:lnTo>
                  <a:lnTo>
                    <a:pt x="22" y="35"/>
                  </a:lnTo>
                  <a:lnTo>
                    <a:pt x="0" y="98"/>
                  </a:lnTo>
                  <a:lnTo>
                    <a:pt x="22" y="128"/>
                  </a:lnTo>
                  <a:lnTo>
                    <a:pt x="22" y="158"/>
                  </a:lnTo>
                  <a:lnTo>
                    <a:pt x="22" y="191"/>
                  </a:lnTo>
                  <a:lnTo>
                    <a:pt x="41" y="191"/>
                  </a:lnTo>
                  <a:lnTo>
                    <a:pt x="41" y="222"/>
                  </a:lnTo>
                  <a:lnTo>
                    <a:pt x="63" y="255"/>
                  </a:lnTo>
                  <a:lnTo>
                    <a:pt x="83" y="255"/>
                  </a:lnTo>
                </a:path>
              </a:pathLst>
            </a:custGeom>
            <a:noFill/>
            <a:ln w="0">
              <a:solidFill>
                <a:srgbClr val="000000"/>
              </a:solidFill>
              <a:round/>
              <a:headEnd/>
              <a:tailEnd/>
            </a:ln>
          </p:spPr>
          <p:txBody>
            <a:bodyPr/>
            <a:lstStyle/>
            <a:p>
              <a:endParaRPr lang="en-US"/>
            </a:p>
          </p:txBody>
        </p:sp>
        <p:sp>
          <p:nvSpPr>
            <p:cNvPr id="29737" name="Freeform 39"/>
            <p:cNvSpPr>
              <a:spLocks/>
            </p:cNvSpPr>
            <p:nvPr/>
          </p:nvSpPr>
          <p:spPr bwMode="auto">
            <a:xfrm>
              <a:off x="4930" y="1823"/>
              <a:ext cx="6" cy="48"/>
            </a:xfrm>
            <a:custGeom>
              <a:avLst/>
              <a:gdLst>
                <a:gd name="T0" fmla="*/ 0 w 19"/>
                <a:gd name="T1" fmla="*/ 0 h 191"/>
                <a:gd name="T2" fmla="*/ 0 w 19"/>
                <a:gd name="T3" fmla="*/ 0 h 191"/>
                <a:gd name="T4" fmla="*/ 0 w 19"/>
                <a:gd name="T5" fmla="*/ 0 h 191"/>
                <a:gd name="T6" fmla="*/ 0 60000 65536"/>
                <a:gd name="T7" fmla="*/ 0 60000 65536"/>
                <a:gd name="T8" fmla="*/ 0 60000 65536"/>
                <a:gd name="T9" fmla="*/ 0 w 19"/>
                <a:gd name="T10" fmla="*/ 0 h 191"/>
                <a:gd name="T11" fmla="*/ 19 w 19"/>
                <a:gd name="T12" fmla="*/ 191 h 191"/>
              </a:gdLst>
              <a:ahLst/>
              <a:cxnLst>
                <a:cxn ang="T6">
                  <a:pos x="T0" y="T1"/>
                </a:cxn>
                <a:cxn ang="T7">
                  <a:pos x="T2" y="T3"/>
                </a:cxn>
                <a:cxn ang="T8">
                  <a:pos x="T4" y="T5"/>
                </a:cxn>
              </a:cxnLst>
              <a:rect l="T9" t="T10" r="T11" b="T12"/>
              <a:pathLst>
                <a:path w="19" h="191">
                  <a:moveTo>
                    <a:pt x="19" y="0"/>
                  </a:moveTo>
                  <a:lnTo>
                    <a:pt x="19" y="64"/>
                  </a:lnTo>
                  <a:lnTo>
                    <a:pt x="0" y="191"/>
                  </a:lnTo>
                </a:path>
              </a:pathLst>
            </a:custGeom>
            <a:noFill/>
            <a:ln w="0">
              <a:solidFill>
                <a:srgbClr val="000000"/>
              </a:solidFill>
              <a:round/>
              <a:headEnd/>
              <a:tailEnd/>
            </a:ln>
          </p:spPr>
          <p:txBody>
            <a:bodyPr/>
            <a:lstStyle/>
            <a:p>
              <a:endParaRPr lang="en-US"/>
            </a:p>
          </p:txBody>
        </p:sp>
        <p:sp>
          <p:nvSpPr>
            <p:cNvPr id="29738" name="Freeform 40"/>
            <p:cNvSpPr>
              <a:spLocks/>
            </p:cNvSpPr>
            <p:nvPr/>
          </p:nvSpPr>
          <p:spPr bwMode="auto">
            <a:xfrm>
              <a:off x="4930" y="1942"/>
              <a:ext cx="315" cy="291"/>
            </a:xfrm>
            <a:custGeom>
              <a:avLst/>
              <a:gdLst>
                <a:gd name="T0" fmla="*/ 0 w 946"/>
                <a:gd name="T1" fmla="*/ 0 h 1163"/>
                <a:gd name="T2" fmla="*/ 0 w 946"/>
                <a:gd name="T3" fmla="*/ 0 h 1163"/>
                <a:gd name="T4" fmla="*/ 0 w 946"/>
                <a:gd name="T5" fmla="*/ 0 h 1163"/>
                <a:gd name="T6" fmla="*/ 0 w 946"/>
                <a:gd name="T7" fmla="*/ 0 h 1163"/>
                <a:gd name="T8" fmla="*/ 0 w 946"/>
                <a:gd name="T9" fmla="*/ 0 h 1163"/>
                <a:gd name="T10" fmla="*/ 0 w 946"/>
                <a:gd name="T11" fmla="*/ 0 h 1163"/>
                <a:gd name="T12" fmla="*/ 0 w 946"/>
                <a:gd name="T13" fmla="*/ 0 h 1163"/>
                <a:gd name="T14" fmla="*/ 0 w 946"/>
                <a:gd name="T15" fmla="*/ 0 h 1163"/>
                <a:gd name="T16" fmla="*/ 0 w 946"/>
                <a:gd name="T17" fmla="*/ 0 h 1163"/>
                <a:gd name="T18" fmla="*/ 0 w 946"/>
                <a:gd name="T19" fmla="*/ 0 h 1163"/>
                <a:gd name="T20" fmla="*/ 0 w 946"/>
                <a:gd name="T21" fmla="*/ 0 h 1163"/>
                <a:gd name="T22" fmla="*/ 0 w 946"/>
                <a:gd name="T23" fmla="*/ 0 h 1163"/>
                <a:gd name="T24" fmla="*/ 0 w 946"/>
                <a:gd name="T25" fmla="*/ 0 h 1163"/>
                <a:gd name="T26" fmla="*/ 0 w 946"/>
                <a:gd name="T27" fmla="*/ 0 h 1163"/>
                <a:gd name="T28" fmla="*/ 0 w 946"/>
                <a:gd name="T29" fmla="*/ 0 h 1163"/>
                <a:gd name="T30" fmla="*/ 0 w 946"/>
                <a:gd name="T31" fmla="*/ 0 h 11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46"/>
                <a:gd name="T49" fmla="*/ 0 h 1163"/>
                <a:gd name="T50" fmla="*/ 946 w 946"/>
                <a:gd name="T51" fmla="*/ 1163 h 11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46" h="1163">
                  <a:moveTo>
                    <a:pt x="0" y="0"/>
                  </a:moveTo>
                  <a:lnTo>
                    <a:pt x="0" y="124"/>
                  </a:lnTo>
                  <a:lnTo>
                    <a:pt x="0" y="251"/>
                  </a:lnTo>
                  <a:lnTo>
                    <a:pt x="19" y="377"/>
                  </a:lnTo>
                  <a:lnTo>
                    <a:pt x="19" y="501"/>
                  </a:lnTo>
                  <a:lnTo>
                    <a:pt x="42" y="628"/>
                  </a:lnTo>
                  <a:lnTo>
                    <a:pt x="61" y="755"/>
                  </a:lnTo>
                  <a:lnTo>
                    <a:pt x="163" y="819"/>
                  </a:lnTo>
                  <a:lnTo>
                    <a:pt x="266" y="879"/>
                  </a:lnTo>
                  <a:lnTo>
                    <a:pt x="391" y="943"/>
                  </a:lnTo>
                  <a:lnTo>
                    <a:pt x="493" y="1006"/>
                  </a:lnTo>
                  <a:lnTo>
                    <a:pt x="618" y="1036"/>
                  </a:lnTo>
                  <a:lnTo>
                    <a:pt x="720" y="1099"/>
                  </a:lnTo>
                  <a:lnTo>
                    <a:pt x="843" y="1132"/>
                  </a:lnTo>
                  <a:lnTo>
                    <a:pt x="946" y="1163"/>
                  </a:lnTo>
                </a:path>
              </a:pathLst>
            </a:custGeom>
            <a:noFill/>
            <a:ln w="0">
              <a:solidFill>
                <a:srgbClr val="000000"/>
              </a:solidFill>
              <a:round/>
              <a:headEnd/>
              <a:tailEnd/>
            </a:ln>
          </p:spPr>
          <p:txBody>
            <a:bodyPr/>
            <a:lstStyle/>
            <a:p>
              <a:endParaRPr lang="en-US"/>
            </a:p>
          </p:txBody>
        </p:sp>
        <p:sp>
          <p:nvSpPr>
            <p:cNvPr id="29739" name="Freeform 41"/>
            <p:cNvSpPr>
              <a:spLocks/>
            </p:cNvSpPr>
            <p:nvPr/>
          </p:nvSpPr>
          <p:spPr bwMode="auto">
            <a:xfrm>
              <a:off x="4978" y="1816"/>
              <a:ext cx="295" cy="417"/>
            </a:xfrm>
            <a:custGeom>
              <a:avLst/>
              <a:gdLst>
                <a:gd name="T0" fmla="*/ 0 w 885"/>
                <a:gd name="T1" fmla="*/ 0 h 1667"/>
                <a:gd name="T2" fmla="*/ 0 w 885"/>
                <a:gd name="T3" fmla="*/ 0 h 1667"/>
                <a:gd name="T4" fmla="*/ 0 w 885"/>
                <a:gd name="T5" fmla="*/ 0 h 1667"/>
                <a:gd name="T6" fmla="*/ 0 w 885"/>
                <a:gd name="T7" fmla="*/ 0 h 1667"/>
                <a:gd name="T8" fmla="*/ 0 w 885"/>
                <a:gd name="T9" fmla="*/ 0 h 1667"/>
                <a:gd name="T10" fmla="*/ 0 w 885"/>
                <a:gd name="T11" fmla="*/ 0 h 1667"/>
                <a:gd name="T12" fmla="*/ 0 w 885"/>
                <a:gd name="T13" fmla="*/ 0 h 1667"/>
                <a:gd name="T14" fmla="*/ 0 w 885"/>
                <a:gd name="T15" fmla="*/ 0 h 1667"/>
                <a:gd name="T16" fmla="*/ 0 w 885"/>
                <a:gd name="T17" fmla="*/ 0 h 1667"/>
                <a:gd name="T18" fmla="*/ 0 w 885"/>
                <a:gd name="T19" fmla="*/ 0 h 1667"/>
                <a:gd name="T20" fmla="*/ 0 w 885"/>
                <a:gd name="T21" fmla="*/ 0 h 1667"/>
                <a:gd name="T22" fmla="*/ 0 w 885"/>
                <a:gd name="T23" fmla="*/ 0 h 1667"/>
                <a:gd name="T24" fmla="*/ 0 w 885"/>
                <a:gd name="T25" fmla="*/ 0 h 1667"/>
                <a:gd name="T26" fmla="*/ 0 w 885"/>
                <a:gd name="T27" fmla="*/ 0 h 1667"/>
                <a:gd name="T28" fmla="*/ 0 w 885"/>
                <a:gd name="T29" fmla="*/ 0 h 1667"/>
                <a:gd name="T30" fmla="*/ 0 w 885"/>
                <a:gd name="T31" fmla="*/ 0 h 1667"/>
                <a:gd name="T32" fmla="*/ 0 w 885"/>
                <a:gd name="T33" fmla="*/ 0 h 1667"/>
                <a:gd name="T34" fmla="*/ 0 w 885"/>
                <a:gd name="T35" fmla="*/ 0 h 1667"/>
                <a:gd name="T36" fmla="*/ 0 w 885"/>
                <a:gd name="T37" fmla="*/ 0 h 1667"/>
                <a:gd name="T38" fmla="*/ 0 w 885"/>
                <a:gd name="T39" fmla="*/ 0 h 1667"/>
                <a:gd name="T40" fmla="*/ 0 w 885"/>
                <a:gd name="T41" fmla="*/ 0 h 1667"/>
                <a:gd name="T42" fmla="*/ 0 w 885"/>
                <a:gd name="T43" fmla="*/ 0 h 1667"/>
                <a:gd name="T44" fmla="*/ 0 w 885"/>
                <a:gd name="T45" fmla="*/ 0 h 16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85"/>
                <a:gd name="T70" fmla="*/ 0 h 1667"/>
                <a:gd name="T71" fmla="*/ 885 w 885"/>
                <a:gd name="T72" fmla="*/ 1667 h 166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85" h="1667">
                  <a:moveTo>
                    <a:pt x="802" y="1667"/>
                  </a:moveTo>
                  <a:lnTo>
                    <a:pt x="802" y="1667"/>
                  </a:lnTo>
                  <a:lnTo>
                    <a:pt x="823" y="1540"/>
                  </a:lnTo>
                  <a:lnTo>
                    <a:pt x="843" y="1416"/>
                  </a:lnTo>
                  <a:lnTo>
                    <a:pt x="863" y="1289"/>
                  </a:lnTo>
                  <a:lnTo>
                    <a:pt x="863" y="1163"/>
                  </a:lnTo>
                  <a:lnTo>
                    <a:pt x="885" y="1039"/>
                  </a:lnTo>
                  <a:lnTo>
                    <a:pt x="885" y="912"/>
                  </a:lnTo>
                  <a:lnTo>
                    <a:pt x="885" y="784"/>
                  </a:lnTo>
                  <a:lnTo>
                    <a:pt x="863" y="661"/>
                  </a:lnTo>
                  <a:lnTo>
                    <a:pt x="863" y="535"/>
                  </a:lnTo>
                  <a:lnTo>
                    <a:pt x="843" y="440"/>
                  </a:lnTo>
                  <a:lnTo>
                    <a:pt x="843" y="313"/>
                  </a:lnTo>
                  <a:lnTo>
                    <a:pt x="802" y="189"/>
                  </a:lnTo>
                  <a:lnTo>
                    <a:pt x="782" y="63"/>
                  </a:lnTo>
                  <a:lnTo>
                    <a:pt x="760" y="63"/>
                  </a:lnTo>
                  <a:lnTo>
                    <a:pt x="658" y="29"/>
                  </a:lnTo>
                  <a:lnTo>
                    <a:pt x="535" y="0"/>
                  </a:lnTo>
                  <a:lnTo>
                    <a:pt x="432" y="0"/>
                  </a:lnTo>
                  <a:lnTo>
                    <a:pt x="330" y="0"/>
                  </a:lnTo>
                  <a:lnTo>
                    <a:pt x="205" y="0"/>
                  </a:lnTo>
                  <a:lnTo>
                    <a:pt x="102" y="0"/>
                  </a:lnTo>
                  <a:lnTo>
                    <a:pt x="0" y="0"/>
                  </a:lnTo>
                </a:path>
              </a:pathLst>
            </a:custGeom>
            <a:noFill/>
            <a:ln w="0">
              <a:solidFill>
                <a:srgbClr val="000000"/>
              </a:solidFill>
              <a:round/>
              <a:headEnd/>
              <a:tailEnd/>
            </a:ln>
          </p:spPr>
          <p:txBody>
            <a:bodyPr/>
            <a:lstStyle/>
            <a:p>
              <a:endParaRPr lang="en-US"/>
            </a:p>
          </p:txBody>
        </p:sp>
        <p:sp>
          <p:nvSpPr>
            <p:cNvPr id="29740" name="Line 42"/>
            <p:cNvSpPr>
              <a:spLocks noChangeShapeType="1"/>
            </p:cNvSpPr>
            <p:nvPr/>
          </p:nvSpPr>
          <p:spPr bwMode="auto">
            <a:xfrm flipH="1">
              <a:off x="4861" y="1934"/>
              <a:ext cx="69" cy="1"/>
            </a:xfrm>
            <a:prstGeom prst="line">
              <a:avLst/>
            </a:prstGeom>
            <a:noFill/>
            <a:ln w="0">
              <a:solidFill>
                <a:srgbClr val="000000"/>
              </a:solidFill>
              <a:round/>
              <a:headEnd/>
              <a:tailEnd/>
            </a:ln>
          </p:spPr>
          <p:txBody>
            <a:bodyPr/>
            <a:lstStyle/>
            <a:p>
              <a:endParaRPr lang="en-US"/>
            </a:p>
          </p:txBody>
        </p:sp>
        <p:sp>
          <p:nvSpPr>
            <p:cNvPr id="29741" name="Freeform 43"/>
            <p:cNvSpPr>
              <a:spLocks/>
            </p:cNvSpPr>
            <p:nvPr/>
          </p:nvSpPr>
          <p:spPr bwMode="auto">
            <a:xfrm>
              <a:off x="4642" y="1792"/>
              <a:ext cx="281" cy="244"/>
            </a:xfrm>
            <a:custGeom>
              <a:avLst/>
              <a:gdLst>
                <a:gd name="T0" fmla="*/ 0 w 844"/>
                <a:gd name="T1" fmla="*/ 0 h 976"/>
                <a:gd name="T2" fmla="*/ 0 w 844"/>
                <a:gd name="T3" fmla="*/ 0 h 976"/>
                <a:gd name="T4" fmla="*/ 0 w 844"/>
                <a:gd name="T5" fmla="*/ 0 h 976"/>
                <a:gd name="T6" fmla="*/ 0 w 844"/>
                <a:gd name="T7" fmla="*/ 0 h 976"/>
                <a:gd name="T8" fmla="*/ 0 w 844"/>
                <a:gd name="T9" fmla="*/ 0 h 976"/>
                <a:gd name="T10" fmla="*/ 0 w 844"/>
                <a:gd name="T11" fmla="*/ 0 h 976"/>
                <a:gd name="T12" fmla="*/ 0 w 844"/>
                <a:gd name="T13" fmla="*/ 0 h 976"/>
                <a:gd name="T14" fmla="*/ 0 w 844"/>
                <a:gd name="T15" fmla="*/ 0 h 976"/>
                <a:gd name="T16" fmla="*/ 0 w 844"/>
                <a:gd name="T17" fmla="*/ 0 h 976"/>
                <a:gd name="T18" fmla="*/ 0 w 844"/>
                <a:gd name="T19" fmla="*/ 0 h 976"/>
                <a:gd name="T20" fmla="*/ 0 w 844"/>
                <a:gd name="T21" fmla="*/ 0 h 976"/>
                <a:gd name="T22" fmla="*/ 0 w 844"/>
                <a:gd name="T23" fmla="*/ 0 h 976"/>
                <a:gd name="T24" fmla="*/ 0 w 844"/>
                <a:gd name="T25" fmla="*/ 0 h 976"/>
                <a:gd name="T26" fmla="*/ 0 w 844"/>
                <a:gd name="T27" fmla="*/ 0 h 976"/>
                <a:gd name="T28" fmla="*/ 0 w 844"/>
                <a:gd name="T29" fmla="*/ 0 h 976"/>
                <a:gd name="T30" fmla="*/ 0 w 844"/>
                <a:gd name="T31" fmla="*/ 0 h 976"/>
                <a:gd name="T32" fmla="*/ 0 w 844"/>
                <a:gd name="T33" fmla="*/ 0 h 976"/>
                <a:gd name="T34" fmla="*/ 0 w 844"/>
                <a:gd name="T35" fmla="*/ 0 h 976"/>
                <a:gd name="T36" fmla="*/ 0 w 844"/>
                <a:gd name="T37" fmla="*/ 0 h 976"/>
                <a:gd name="T38" fmla="*/ 0 w 844"/>
                <a:gd name="T39" fmla="*/ 0 h 9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4"/>
                <a:gd name="T61" fmla="*/ 0 h 976"/>
                <a:gd name="T62" fmla="*/ 844 w 844"/>
                <a:gd name="T63" fmla="*/ 976 h 97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4" h="976">
                  <a:moveTo>
                    <a:pt x="844" y="408"/>
                  </a:moveTo>
                  <a:lnTo>
                    <a:pt x="658" y="408"/>
                  </a:lnTo>
                  <a:lnTo>
                    <a:pt x="637" y="95"/>
                  </a:lnTo>
                  <a:lnTo>
                    <a:pt x="616" y="95"/>
                  </a:lnTo>
                  <a:lnTo>
                    <a:pt x="576" y="64"/>
                  </a:lnTo>
                  <a:lnTo>
                    <a:pt x="514" y="31"/>
                  </a:lnTo>
                  <a:lnTo>
                    <a:pt x="453" y="31"/>
                  </a:lnTo>
                  <a:lnTo>
                    <a:pt x="390" y="31"/>
                  </a:lnTo>
                  <a:lnTo>
                    <a:pt x="328" y="0"/>
                  </a:lnTo>
                  <a:lnTo>
                    <a:pt x="267" y="31"/>
                  </a:lnTo>
                  <a:lnTo>
                    <a:pt x="206" y="31"/>
                  </a:lnTo>
                  <a:lnTo>
                    <a:pt x="143" y="31"/>
                  </a:lnTo>
                  <a:lnTo>
                    <a:pt x="82" y="64"/>
                  </a:lnTo>
                  <a:lnTo>
                    <a:pt x="21" y="95"/>
                  </a:lnTo>
                  <a:lnTo>
                    <a:pt x="21" y="221"/>
                  </a:lnTo>
                  <a:lnTo>
                    <a:pt x="21" y="344"/>
                  </a:lnTo>
                  <a:lnTo>
                    <a:pt x="0" y="502"/>
                  </a:lnTo>
                  <a:lnTo>
                    <a:pt x="0" y="662"/>
                  </a:lnTo>
                  <a:lnTo>
                    <a:pt x="0" y="819"/>
                  </a:lnTo>
                  <a:lnTo>
                    <a:pt x="21" y="976"/>
                  </a:lnTo>
                </a:path>
              </a:pathLst>
            </a:custGeom>
            <a:noFill/>
            <a:ln w="0">
              <a:solidFill>
                <a:srgbClr val="000000"/>
              </a:solidFill>
              <a:round/>
              <a:headEnd/>
              <a:tailEnd/>
            </a:ln>
          </p:spPr>
          <p:txBody>
            <a:bodyPr/>
            <a:lstStyle/>
            <a:p>
              <a:endParaRPr lang="en-US"/>
            </a:p>
          </p:txBody>
        </p:sp>
        <p:sp>
          <p:nvSpPr>
            <p:cNvPr id="29742" name="Freeform 44"/>
            <p:cNvSpPr>
              <a:spLocks/>
            </p:cNvSpPr>
            <p:nvPr/>
          </p:nvSpPr>
          <p:spPr bwMode="auto">
            <a:xfrm>
              <a:off x="5273" y="1934"/>
              <a:ext cx="295" cy="47"/>
            </a:xfrm>
            <a:custGeom>
              <a:avLst/>
              <a:gdLst>
                <a:gd name="T0" fmla="*/ 0 w 885"/>
                <a:gd name="T1" fmla="*/ 0 h 190"/>
                <a:gd name="T2" fmla="*/ 0 w 885"/>
                <a:gd name="T3" fmla="*/ 0 h 190"/>
                <a:gd name="T4" fmla="*/ 0 w 885"/>
                <a:gd name="T5" fmla="*/ 0 h 190"/>
                <a:gd name="T6" fmla="*/ 0 w 885"/>
                <a:gd name="T7" fmla="*/ 0 h 190"/>
                <a:gd name="T8" fmla="*/ 0 w 885"/>
                <a:gd name="T9" fmla="*/ 0 h 190"/>
                <a:gd name="T10" fmla="*/ 0 w 885"/>
                <a:gd name="T11" fmla="*/ 0 h 190"/>
                <a:gd name="T12" fmla="*/ 0 w 885"/>
                <a:gd name="T13" fmla="*/ 0 h 190"/>
                <a:gd name="T14" fmla="*/ 0 60000 65536"/>
                <a:gd name="T15" fmla="*/ 0 60000 65536"/>
                <a:gd name="T16" fmla="*/ 0 60000 65536"/>
                <a:gd name="T17" fmla="*/ 0 60000 65536"/>
                <a:gd name="T18" fmla="*/ 0 60000 65536"/>
                <a:gd name="T19" fmla="*/ 0 60000 65536"/>
                <a:gd name="T20" fmla="*/ 0 60000 65536"/>
                <a:gd name="T21" fmla="*/ 0 w 885"/>
                <a:gd name="T22" fmla="*/ 0 h 190"/>
                <a:gd name="T23" fmla="*/ 885 w 885"/>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5" h="190">
                  <a:moveTo>
                    <a:pt x="0" y="190"/>
                  </a:moveTo>
                  <a:lnTo>
                    <a:pt x="163" y="157"/>
                  </a:lnTo>
                  <a:lnTo>
                    <a:pt x="307" y="96"/>
                  </a:lnTo>
                  <a:lnTo>
                    <a:pt x="451" y="64"/>
                  </a:lnTo>
                  <a:lnTo>
                    <a:pt x="616" y="33"/>
                  </a:lnTo>
                  <a:lnTo>
                    <a:pt x="760" y="0"/>
                  </a:lnTo>
                  <a:lnTo>
                    <a:pt x="885" y="0"/>
                  </a:lnTo>
                </a:path>
              </a:pathLst>
            </a:custGeom>
            <a:noFill/>
            <a:ln w="0">
              <a:solidFill>
                <a:srgbClr val="000000"/>
              </a:solidFill>
              <a:round/>
              <a:headEnd/>
              <a:tailEnd/>
            </a:ln>
          </p:spPr>
          <p:txBody>
            <a:bodyPr/>
            <a:lstStyle/>
            <a:p>
              <a:endParaRPr lang="en-US"/>
            </a:p>
          </p:txBody>
        </p:sp>
        <p:sp>
          <p:nvSpPr>
            <p:cNvPr id="29743" name="Freeform 45"/>
            <p:cNvSpPr>
              <a:spLocks/>
            </p:cNvSpPr>
            <p:nvPr/>
          </p:nvSpPr>
          <p:spPr bwMode="auto">
            <a:xfrm>
              <a:off x="4799" y="2398"/>
              <a:ext cx="233" cy="79"/>
            </a:xfrm>
            <a:custGeom>
              <a:avLst/>
              <a:gdLst>
                <a:gd name="T0" fmla="*/ 0 w 699"/>
                <a:gd name="T1" fmla="*/ 0 h 314"/>
                <a:gd name="T2" fmla="*/ 0 w 699"/>
                <a:gd name="T3" fmla="*/ 0 h 314"/>
                <a:gd name="T4" fmla="*/ 0 w 699"/>
                <a:gd name="T5" fmla="*/ 0 h 314"/>
                <a:gd name="T6" fmla="*/ 0 w 699"/>
                <a:gd name="T7" fmla="*/ 0 h 314"/>
                <a:gd name="T8" fmla="*/ 0 w 699"/>
                <a:gd name="T9" fmla="*/ 0 h 314"/>
                <a:gd name="T10" fmla="*/ 0 w 699"/>
                <a:gd name="T11" fmla="*/ 0 h 314"/>
                <a:gd name="T12" fmla="*/ 0 w 699"/>
                <a:gd name="T13" fmla="*/ 0 h 314"/>
                <a:gd name="T14" fmla="*/ 0 w 699"/>
                <a:gd name="T15" fmla="*/ 0 h 314"/>
                <a:gd name="T16" fmla="*/ 0 w 699"/>
                <a:gd name="T17" fmla="*/ 0 h 314"/>
                <a:gd name="T18" fmla="*/ 0 w 699"/>
                <a:gd name="T19" fmla="*/ 0 h 314"/>
                <a:gd name="T20" fmla="*/ 0 w 699"/>
                <a:gd name="T21" fmla="*/ 0 h 314"/>
                <a:gd name="T22" fmla="*/ 0 w 699"/>
                <a:gd name="T23" fmla="*/ 0 h 314"/>
                <a:gd name="T24" fmla="*/ 0 w 699"/>
                <a:gd name="T25" fmla="*/ 0 h 314"/>
                <a:gd name="T26" fmla="*/ 0 w 699"/>
                <a:gd name="T27" fmla="*/ 0 h 314"/>
                <a:gd name="T28" fmla="*/ 0 w 699"/>
                <a:gd name="T29" fmla="*/ 0 h 3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9"/>
                <a:gd name="T46" fmla="*/ 0 h 314"/>
                <a:gd name="T47" fmla="*/ 699 w 699"/>
                <a:gd name="T48" fmla="*/ 314 h 3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9" h="314">
                  <a:moveTo>
                    <a:pt x="699" y="0"/>
                  </a:moveTo>
                  <a:lnTo>
                    <a:pt x="658" y="63"/>
                  </a:lnTo>
                  <a:lnTo>
                    <a:pt x="619" y="127"/>
                  </a:lnTo>
                  <a:lnTo>
                    <a:pt x="578" y="158"/>
                  </a:lnTo>
                  <a:lnTo>
                    <a:pt x="516" y="187"/>
                  </a:lnTo>
                  <a:lnTo>
                    <a:pt x="474" y="220"/>
                  </a:lnTo>
                  <a:lnTo>
                    <a:pt x="434" y="251"/>
                  </a:lnTo>
                  <a:lnTo>
                    <a:pt x="372" y="284"/>
                  </a:lnTo>
                  <a:lnTo>
                    <a:pt x="330" y="314"/>
                  </a:lnTo>
                  <a:lnTo>
                    <a:pt x="269" y="314"/>
                  </a:lnTo>
                  <a:lnTo>
                    <a:pt x="206" y="314"/>
                  </a:lnTo>
                  <a:lnTo>
                    <a:pt x="165" y="314"/>
                  </a:lnTo>
                  <a:lnTo>
                    <a:pt x="104" y="314"/>
                  </a:lnTo>
                  <a:lnTo>
                    <a:pt x="62" y="314"/>
                  </a:lnTo>
                  <a:lnTo>
                    <a:pt x="0" y="284"/>
                  </a:lnTo>
                </a:path>
              </a:pathLst>
            </a:custGeom>
            <a:noFill/>
            <a:ln w="0">
              <a:solidFill>
                <a:srgbClr val="000000"/>
              </a:solidFill>
              <a:round/>
              <a:headEnd/>
              <a:tailEnd/>
            </a:ln>
          </p:spPr>
          <p:txBody>
            <a:bodyPr/>
            <a:lstStyle/>
            <a:p>
              <a:endParaRPr lang="en-US"/>
            </a:p>
          </p:txBody>
        </p:sp>
        <p:sp>
          <p:nvSpPr>
            <p:cNvPr id="29744" name="Freeform 46"/>
            <p:cNvSpPr>
              <a:spLocks/>
            </p:cNvSpPr>
            <p:nvPr/>
          </p:nvSpPr>
          <p:spPr bwMode="auto">
            <a:xfrm>
              <a:off x="5108" y="1934"/>
              <a:ext cx="651" cy="771"/>
            </a:xfrm>
            <a:custGeom>
              <a:avLst/>
              <a:gdLst>
                <a:gd name="T0" fmla="*/ 0 w 1953"/>
                <a:gd name="T1" fmla="*/ 0 h 3083"/>
                <a:gd name="T2" fmla="*/ 0 w 1953"/>
                <a:gd name="T3" fmla="*/ 0 h 3083"/>
                <a:gd name="T4" fmla="*/ 0 w 1953"/>
                <a:gd name="T5" fmla="*/ 0 h 3083"/>
                <a:gd name="T6" fmla="*/ 0 w 1953"/>
                <a:gd name="T7" fmla="*/ 0 h 3083"/>
                <a:gd name="T8" fmla="*/ 0 w 1953"/>
                <a:gd name="T9" fmla="*/ 0 h 3083"/>
                <a:gd name="T10" fmla="*/ 0 w 1953"/>
                <a:gd name="T11" fmla="*/ 0 h 3083"/>
                <a:gd name="T12" fmla="*/ 0 w 1953"/>
                <a:gd name="T13" fmla="*/ 0 h 3083"/>
                <a:gd name="T14" fmla="*/ 0 w 1953"/>
                <a:gd name="T15" fmla="*/ 0 h 3083"/>
                <a:gd name="T16" fmla="*/ 0 w 1953"/>
                <a:gd name="T17" fmla="*/ 0 h 3083"/>
                <a:gd name="T18" fmla="*/ 0 w 1953"/>
                <a:gd name="T19" fmla="*/ 0 h 3083"/>
                <a:gd name="T20" fmla="*/ 0 w 1953"/>
                <a:gd name="T21" fmla="*/ 0 h 3083"/>
                <a:gd name="T22" fmla="*/ 0 w 1953"/>
                <a:gd name="T23" fmla="*/ 0 h 3083"/>
                <a:gd name="T24" fmla="*/ 0 w 1953"/>
                <a:gd name="T25" fmla="*/ 0 h 3083"/>
                <a:gd name="T26" fmla="*/ 0 w 1953"/>
                <a:gd name="T27" fmla="*/ 0 h 3083"/>
                <a:gd name="T28" fmla="*/ 0 w 1953"/>
                <a:gd name="T29" fmla="*/ 0 h 3083"/>
                <a:gd name="T30" fmla="*/ 0 w 1953"/>
                <a:gd name="T31" fmla="*/ 0 h 3083"/>
                <a:gd name="T32" fmla="*/ 0 w 1953"/>
                <a:gd name="T33" fmla="*/ 0 h 3083"/>
                <a:gd name="T34" fmla="*/ 0 w 1953"/>
                <a:gd name="T35" fmla="*/ 0 h 3083"/>
                <a:gd name="T36" fmla="*/ 0 w 1953"/>
                <a:gd name="T37" fmla="*/ 0 h 3083"/>
                <a:gd name="T38" fmla="*/ 0 w 1953"/>
                <a:gd name="T39" fmla="*/ 0 h 3083"/>
                <a:gd name="T40" fmla="*/ 0 w 1953"/>
                <a:gd name="T41" fmla="*/ 0 h 3083"/>
                <a:gd name="T42" fmla="*/ 0 w 1953"/>
                <a:gd name="T43" fmla="*/ 0 h 3083"/>
                <a:gd name="T44" fmla="*/ 0 w 1953"/>
                <a:gd name="T45" fmla="*/ 0 h 3083"/>
                <a:gd name="T46" fmla="*/ 0 w 1953"/>
                <a:gd name="T47" fmla="*/ 0 h 3083"/>
                <a:gd name="T48" fmla="*/ 0 w 1953"/>
                <a:gd name="T49" fmla="*/ 0 h 3083"/>
                <a:gd name="T50" fmla="*/ 0 w 1953"/>
                <a:gd name="T51" fmla="*/ 0 h 3083"/>
                <a:gd name="T52" fmla="*/ 0 w 1953"/>
                <a:gd name="T53" fmla="*/ 0 h 3083"/>
                <a:gd name="T54" fmla="*/ 0 w 1953"/>
                <a:gd name="T55" fmla="*/ 0 h 3083"/>
                <a:gd name="T56" fmla="*/ 0 w 1953"/>
                <a:gd name="T57" fmla="*/ 0 h 3083"/>
                <a:gd name="T58" fmla="*/ 0 w 1953"/>
                <a:gd name="T59" fmla="*/ 0 h 3083"/>
                <a:gd name="T60" fmla="*/ 0 w 1953"/>
                <a:gd name="T61" fmla="*/ 0 h 3083"/>
                <a:gd name="T62" fmla="*/ 0 w 1953"/>
                <a:gd name="T63" fmla="*/ 0 h 30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953"/>
                <a:gd name="T97" fmla="*/ 0 h 3083"/>
                <a:gd name="T98" fmla="*/ 1953 w 1953"/>
                <a:gd name="T99" fmla="*/ 3083 h 30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953" h="3083">
                  <a:moveTo>
                    <a:pt x="1398" y="0"/>
                  </a:moveTo>
                  <a:lnTo>
                    <a:pt x="1420" y="0"/>
                  </a:lnTo>
                  <a:lnTo>
                    <a:pt x="1440" y="0"/>
                  </a:lnTo>
                  <a:lnTo>
                    <a:pt x="1459" y="0"/>
                  </a:lnTo>
                  <a:lnTo>
                    <a:pt x="1481" y="0"/>
                  </a:lnTo>
                  <a:lnTo>
                    <a:pt x="1523" y="0"/>
                  </a:lnTo>
                  <a:lnTo>
                    <a:pt x="1542" y="33"/>
                  </a:lnTo>
                  <a:lnTo>
                    <a:pt x="1564" y="33"/>
                  </a:lnTo>
                  <a:lnTo>
                    <a:pt x="1584" y="64"/>
                  </a:lnTo>
                  <a:lnTo>
                    <a:pt x="1604" y="96"/>
                  </a:lnTo>
                  <a:lnTo>
                    <a:pt x="1604" y="126"/>
                  </a:lnTo>
                  <a:lnTo>
                    <a:pt x="1625" y="157"/>
                  </a:lnTo>
                  <a:lnTo>
                    <a:pt x="1625" y="190"/>
                  </a:lnTo>
                  <a:lnTo>
                    <a:pt x="1625" y="253"/>
                  </a:lnTo>
                  <a:lnTo>
                    <a:pt x="1625" y="284"/>
                  </a:lnTo>
                  <a:lnTo>
                    <a:pt x="1625" y="313"/>
                  </a:lnTo>
                  <a:lnTo>
                    <a:pt x="1604" y="347"/>
                  </a:lnTo>
                  <a:lnTo>
                    <a:pt x="1584" y="377"/>
                  </a:lnTo>
                  <a:lnTo>
                    <a:pt x="1584" y="410"/>
                  </a:lnTo>
                  <a:lnTo>
                    <a:pt x="1564" y="441"/>
                  </a:lnTo>
                  <a:lnTo>
                    <a:pt x="1604" y="474"/>
                  </a:lnTo>
                  <a:lnTo>
                    <a:pt x="1645" y="534"/>
                  </a:lnTo>
                  <a:lnTo>
                    <a:pt x="1686" y="597"/>
                  </a:lnTo>
                  <a:lnTo>
                    <a:pt x="1728" y="661"/>
                  </a:lnTo>
                  <a:lnTo>
                    <a:pt x="1769" y="725"/>
                  </a:lnTo>
                  <a:lnTo>
                    <a:pt x="1811" y="788"/>
                  </a:lnTo>
                  <a:lnTo>
                    <a:pt x="1830" y="881"/>
                  </a:lnTo>
                  <a:lnTo>
                    <a:pt x="1851" y="945"/>
                  </a:lnTo>
                  <a:lnTo>
                    <a:pt x="1892" y="1008"/>
                  </a:lnTo>
                  <a:lnTo>
                    <a:pt x="1913" y="1102"/>
                  </a:lnTo>
                  <a:lnTo>
                    <a:pt x="1913" y="1196"/>
                  </a:lnTo>
                  <a:lnTo>
                    <a:pt x="1934" y="1259"/>
                  </a:lnTo>
                  <a:lnTo>
                    <a:pt x="1934" y="1353"/>
                  </a:lnTo>
                  <a:lnTo>
                    <a:pt x="1953" y="1447"/>
                  </a:lnTo>
                  <a:lnTo>
                    <a:pt x="1953" y="1543"/>
                  </a:lnTo>
                  <a:lnTo>
                    <a:pt x="1934" y="1607"/>
                  </a:lnTo>
                  <a:lnTo>
                    <a:pt x="1934" y="1700"/>
                  </a:lnTo>
                  <a:lnTo>
                    <a:pt x="1913" y="1793"/>
                  </a:lnTo>
                  <a:lnTo>
                    <a:pt x="1913" y="1887"/>
                  </a:lnTo>
                  <a:lnTo>
                    <a:pt x="1892" y="1951"/>
                  </a:lnTo>
                  <a:lnTo>
                    <a:pt x="1872" y="2044"/>
                  </a:lnTo>
                  <a:lnTo>
                    <a:pt x="1830" y="2108"/>
                  </a:lnTo>
                  <a:lnTo>
                    <a:pt x="1769" y="2235"/>
                  </a:lnTo>
                  <a:lnTo>
                    <a:pt x="1667" y="2361"/>
                  </a:lnTo>
                  <a:lnTo>
                    <a:pt x="1604" y="2455"/>
                  </a:lnTo>
                  <a:lnTo>
                    <a:pt x="1523" y="2548"/>
                  </a:lnTo>
                  <a:lnTo>
                    <a:pt x="1440" y="2612"/>
                  </a:lnTo>
                  <a:lnTo>
                    <a:pt x="1356" y="2676"/>
                  </a:lnTo>
                  <a:lnTo>
                    <a:pt x="1275" y="2739"/>
                  </a:lnTo>
                  <a:lnTo>
                    <a:pt x="1193" y="2799"/>
                  </a:lnTo>
                  <a:lnTo>
                    <a:pt x="1110" y="2863"/>
                  </a:lnTo>
                  <a:lnTo>
                    <a:pt x="1029" y="2927"/>
                  </a:lnTo>
                  <a:lnTo>
                    <a:pt x="945" y="2956"/>
                  </a:lnTo>
                  <a:lnTo>
                    <a:pt x="843" y="2990"/>
                  </a:lnTo>
                  <a:lnTo>
                    <a:pt x="760" y="3020"/>
                  </a:lnTo>
                  <a:lnTo>
                    <a:pt x="657" y="3054"/>
                  </a:lnTo>
                  <a:lnTo>
                    <a:pt x="577" y="3083"/>
                  </a:lnTo>
                  <a:lnTo>
                    <a:pt x="472" y="3083"/>
                  </a:lnTo>
                  <a:lnTo>
                    <a:pt x="391" y="3083"/>
                  </a:lnTo>
                  <a:lnTo>
                    <a:pt x="288" y="3083"/>
                  </a:lnTo>
                  <a:lnTo>
                    <a:pt x="206" y="3083"/>
                  </a:lnTo>
                  <a:lnTo>
                    <a:pt x="122" y="3083"/>
                  </a:lnTo>
                  <a:lnTo>
                    <a:pt x="20" y="3054"/>
                  </a:lnTo>
                  <a:lnTo>
                    <a:pt x="0" y="3054"/>
                  </a:lnTo>
                </a:path>
              </a:pathLst>
            </a:custGeom>
            <a:noFill/>
            <a:ln w="0">
              <a:solidFill>
                <a:srgbClr val="000000"/>
              </a:solidFill>
              <a:round/>
              <a:headEnd/>
              <a:tailEnd/>
            </a:ln>
          </p:spPr>
          <p:txBody>
            <a:bodyPr/>
            <a:lstStyle/>
            <a:p>
              <a:endParaRPr lang="en-US"/>
            </a:p>
          </p:txBody>
        </p:sp>
        <p:sp>
          <p:nvSpPr>
            <p:cNvPr id="29745" name="Freeform 47"/>
            <p:cNvSpPr>
              <a:spLocks/>
            </p:cNvSpPr>
            <p:nvPr/>
          </p:nvSpPr>
          <p:spPr bwMode="auto">
            <a:xfrm>
              <a:off x="4793" y="1721"/>
              <a:ext cx="82" cy="71"/>
            </a:xfrm>
            <a:custGeom>
              <a:avLst/>
              <a:gdLst>
                <a:gd name="T0" fmla="*/ 0 w 247"/>
                <a:gd name="T1" fmla="*/ 0 h 284"/>
                <a:gd name="T2" fmla="*/ 0 w 247"/>
                <a:gd name="T3" fmla="*/ 0 h 284"/>
                <a:gd name="T4" fmla="*/ 0 w 247"/>
                <a:gd name="T5" fmla="*/ 0 h 284"/>
                <a:gd name="T6" fmla="*/ 0 w 247"/>
                <a:gd name="T7" fmla="*/ 0 h 284"/>
                <a:gd name="T8" fmla="*/ 0 w 247"/>
                <a:gd name="T9" fmla="*/ 0 h 284"/>
                <a:gd name="T10" fmla="*/ 0 w 247"/>
                <a:gd name="T11" fmla="*/ 0 h 284"/>
                <a:gd name="T12" fmla="*/ 0 60000 65536"/>
                <a:gd name="T13" fmla="*/ 0 60000 65536"/>
                <a:gd name="T14" fmla="*/ 0 60000 65536"/>
                <a:gd name="T15" fmla="*/ 0 60000 65536"/>
                <a:gd name="T16" fmla="*/ 0 60000 65536"/>
                <a:gd name="T17" fmla="*/ 0 60000 65536"/>
                <a:gd name="T18" fmla="*/ 0 w 247"/>
                <a:gd name="T19" fmla="*/ 0 h 284"/>
                <a:gd name="T20" fmla="*/ 247 w 247"/>
                <a:gd name="T21" fmla="*/ 284 h 284"/>
              </a:gdLst>
              <a:ahLst/>
              <a:cxnLst>
                <a:cxn ang="T12">
                  <a:pos x="T0" y="T1"/>
                </a:cxn>
                <a:cxn ang="T13">
                  <a:pos x="T2" y="T3"/>
                </a:cxn>
                <a:cxn ang="T14">
                  <a:pos x="T4" y="T5"/>
                </a:cxn>
                <a:cxn ang="T15">
                  <a:pos x="T6" y="T7"/>
                </a:cxn>
                <a:cxn ang="T16">
                  <a:pos x="T8" y="T9"/>
                </a:cxn>
                <a:cxn ang="T17">
                  <a:pos x="T10" y="T11"/>
                </a:cxn>
              </a:cxnLst>
              <a:rect l="T18" t="T19" r="T20" b="T21"/>
              <a:pathLst>
                <a:path w="247" h="284">
                  <a:moveTo>
                    <a:pt x="0" y="284"/>
                  </a:moveTo>
                  <a:lnTo>
                    <a:pt x="42" y="221"/>
                  </a:lnTo>
                  <a:lnTo>
                    <a:pt x="81" y="158"/>
                  </a:lnTo>
                  <a:lnTo>
                    <a:pt x="144" y="95"/>
                  </a:lnTo>
                  <a:lnTo>
                    <a:pt x="184" y="31"/>
                  </a:lnTo>
                  <a:lnTo>
                    <a:pt x="247" y="0"/>
                  </a:lnTo>
                </a:path>
              </a:pathLst>
            </a:custGeom>
            <a:noFill/>
            <a:ln w="0">
              <a:solidFill>
                <a:srgbClr val="000000"/>
              </a:solidFill>
              <a:round/>
              <a:headEnd/>
              <a:tailEnd/>
            </a:ln>
          </p:spPr>
          <p:txBody>
            <a:bodyPr/>
            <a:lstStyle/>
            <a:p>
              <a:endParaRPr lang="en-US"/>
            </a:p>
          </p:txBody>
        </p:sp>
        <p:sp>
          <p:nvSpPr>
            <p:cNvPr id="29746" name="Freeform 48"/>
            <p:cNvSpPr>
              <a:spLocks/>
            </p:cNvSpPr>
            <p:nvPr/>
          </p:nvSpPr>
          <p:spPr bwMode="auto">
            <a:xfrm>
              <a:off x="4552" y="2241"/>
              <a:ext cx="55" cy="291"/>
            </a:xfrm>
            <a:custGeom>
              <a:avLst/>
              <a:gdLst>
                <a:gd name="T0" fmla="*/ 0 w 164"/>
                <a:gd name="T1" fmla="*/ 0 h 1163"/>
                <a:gd name="T2" fmla="*/ 0 w 164"/>
                <a:gd name="T3" fmla="*/ 0 h 1163"/>
                <a:gd name="T4" fmla="*/ 0 w 164"/>
                <a:gd name="T5" fmla="*/ 0 h 1163"/>
                <a:gd name="T6" fmla="*/ 0 w 164"/>
                <a:gd name="T7" fmla="*/ 0 h 1163"/>
                <a:gd name="T8" fmla="*/ 0 w 164"/>
                <a:gd name="T9" fmla="*/ 0 h 1163"/>
                <a:gd name="T10" fmla="*/ 0 w 164"/>
                <a:gd name="T11" fmla="*/ 0 h 1163"/>
                <a:gd name="T12" fmla="*/ 0 w 164"/>
                <a:gd name="T13" fmla="*/ 0 h 1163"/>
                <a:gd name="T14" fmla="*/ 0 w 164"/>
                <a:gd name="T15" fmla="*/ 0 h 1163"/>
                <a:gd name="T16" fmla="*/ 0 w 164"/>
                <a:gd name="T17" fmla="*/ 0 h 1163"/>
                <a:gd name="T18" fmla="*/ 0 w 164"/>
                <a:gd name="T19" fmla="*/ 0 h 1163"/>
                <a:gd name="T20" fmla="*/ 0 w 164"/>
                <a:gd name="T21" fmla="*/ 0 h 1163"/>
                <a:gd name="T22" fmla="*/ 0 w 164"/>
                <a:gd name="T23" fmla="*/ 0 h 1163"/>
                <a:gd name="T24" fmla="*/ 0 w 164"/>
                <a:gd name="T25" fmla="*/ 0 h 1163"/>
                <a:gd name="T26" fmla="*/ 0 w 164"/>
                <a:gd name="T27" fmla="*/ 0 h 1163"/>
                <a:gd name="T28" fmla="*/ 0 w 164"/>
                <a:gd name="T29" fmla="*/ 0 h 1163"/>
                <a:gd name="T30" fmla="*/ 0 w 164"/>
                <a:gd name="T31" fmla="*/ 0 h 1163"/>
                <a:gd name="T32" fmla="*/ 0 w 164"/>
                <a:gd name="T33" fmla="*/ 0 h 1163"/>
                <a:gd name="T34" fmla="*/ 0 w 164"/>
                <a:gd name="T35" fmla="*/ 0 h 116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4"/>
                <a:gd name="T55" fmla="*/ 0 h 1163"/>
                <a:gd name="T56" fmla="*/ 164 w 164"/>
                <a:gd name="T57" fmla="*/ 1163 h 116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4" h="1163">
                  <a:moveTo>
                    <a:pt x="124" y="1163"/>
                  </a:moveTo>
                  <a:lnTo>
                    <a:pt x="83" y="1099"/>
                  </a:lnTo>
                  <a:lnTo>
                    <a:pt x="61" y="1036"/>
                  </a:lnTo>
                  <a:lnTo>
                    <a:pt x="41" y="973"/>
                  </a:lnTo>
                  <a:lnTo>
                    <a:pt x="22" y="879"/>
                  </a:lnTo>
                  <a:lnTo>
                    <a:pt x="22" y="815"/>
                  </a:lnTo>
                  <a:lnTo>
                    <a:pt x="0" y="755"/>
                  </a:lnTo>
                  <a:lnTo>
                    <a:pt x="0" y="658"/>
                  </a:lnTo>
                  <a:lnTo>
                    <a:pt x="0" y="595"/>
                  </a:lnTo>
                  <a:lnTo>
                    <a:pt x="0" y="535"/>
                  </a:lnTo>
                  <a:lnTo>
                    <a:pt x="22" y="438"/>
                  </a:lnTo>
                  <a:lnTo>
                    <a:pt x="22" y="378"/>
                  </a:lnTo>
                  <a:lnTo>
                    <a:pt x="41" y="314"/>
                  </a:lnTo>
                  <a:lnTo>
                    <a:pt x="61" y="251"/>
                  </a:lnTo>
                  <a:lnTo>
                    <a:pt x="83" y="187"/>
                  </a:lnTo>
                  <a:lnTo>
                    <a:pt x="103" y="124"/>
                  </a:lnTo>
                  <a:lnTo>
                    <a:pt x="145" y="60"/>
                  </a:lnTo>
                  <a:lnTo>
                    <a:pt x="164" y="0"/>
                  </a:lnTo>
                </a:path>
              </a:pathLst>
            </a:custGeom>
            <a:noFill/>
            <a:ln w="0">
              <a:solidFill>
                <a:srgbClr val="000000"/>
              </a:solidFill>
              <a:round/>
              <a:headEnd/>
              <a:tailEnd/>
            </a:ln>
          </p:spPr>
          <p:txBody>
            <a:bodyPr/>
            <a:lstStyle/>
            <a:p>
              <a:endParaRPr lang="en-US"/>
            </a:p>
          </p:txBody>
        </p:sp>
        <p:sp>
          <p:nvSpPr>
            <p:cNvPr id="29747" name="Freeform 49"/>
            <p:cNvSpPr>
              <a:spLocks/>
            </p:cNvSpPr>
            <p:nvPr/>
          </p:nvSpPr>
          <p:spPr bwMode="auto">
            <a:xfrm>
              <a:off x="4422" y="2500"/>
              <a:ext cx="385" cy="307"/>
            </a:xfrm>
            <a:custGeom>
              <a:avLst/>
              <a:gdLst>
                <a:gd name="T0" fmla="*/ 0 w 1154"/>
                <a:gd name="T1" fmla="*/ 0 h 1229"/>
                <a:gd name="T2" fmla="*/ 0 w 1154"/>
                <a:gd name="T3" fmla="*/ 0 h 1229"/>
                <a:gd name="T4" fmla="*/ 0 w 1154"/>
                <a:gd name="T5" fmla="*/ 0 h 1229"/>
                <a:gd name="T6" fmla="*/ 0 w 1154"/>
                <a:gd name="T7" fmla="*/ 0 h 1229"/>
                <a:gd name="T8" fmla="*/ 0 w 1154"/>
                <a:gd name="T9" fmla="*/ 0 h 1229"/>
                <a:gd name="T10" fmla="*/ 0 w 1154"/>
                <a:gd name="T11" fmla="*/ 0 h 1229"/>
                <a:gd name="T12" fmla="*/ 0 w 1154"/>
                <a:gd name="T13" fmla="*/ 0 h 1229"/>
                <a:gd name="T14" fmla="*/ 0 w 1154"/>
                <a:gd name="T15" fmla="*/ 0 h 1229"/>
                <a:gd name="T16" fmla="*/ 0 w 1154"/>
                <a:gd name="T17" fmla="*/ 0 h 1229"/>
                <a:gd name="T18" fmla="*/ 0 w 1154"/>
                <a:gd name="T19" fmla="*/ 0 h 1229"/>
                <a:gd name="T20" fmla="*/ 0 w 1154"/>
                <a:gd name="T21" fmla="*/ 0 h 1229"/>
                <a:gd name="T22" fmla="*/ 0 w 1154"/>
                <a:gd name="T23" fmla="*/ 0 h 1229"/>
                <a:gd name="T24" fmla="*/ 0 w 1154"/>
                <a:gd name="T25" fmla="*/ 0 h 1229"/>
                <a:gd name="T26" fmla="*/ 0 w 1154"/>
                <a:gd name="T27" fmla="*/ 0 h 1229"/>
                <a:gd name="T28" fmla="*/ 0 w 1154"/>
                <a:gd name="T29" fmla="*/ 0 h 1229"/>
                <a:gd name="T30" fmla="*/ 0 w 1154"/>
                <a:gd name="T31" fmla="*/ 0 h 1229"/>
                <a:gd name="T32" fmla="*/ 0 w 1154"/>
                <a:gd name="T33" fmla="*/ 0 h 1229"/>
                <a:gd name="T34" fmla="*/ 0 w 1154"/>
                <a:gd name="T35" fmla="*/ 0 h 1229"/>
                <a:gd name="T36" fmla="*/ 0 w 1154"/>
                <a:gd name="T37" fmla="*/ 0 h 1229"/>
                <a:gd name="T38" fmla="*/ 0 w 1154"/>
                <a:gd name="T39" fmla="*/ 0 h 1229"/>
                <a:gd name="T40" fmla="*/ 0 w 1154"/>
                <a:gd name="T41" fmla="*/ 0 h 1229"/>
                <a:gd name="T42" fmla="*/ 0 w 1154"/>
                <a:gd name="T43" fmla="*/ 0 h 1229"/>
                <a:gd name="T44" fmla="*/ 0 w 1154"/>
                <a:gd name="T45" fmla="*/ 0 h 1229"/>
                <a:gd name="T46" fmla="*/ 0 w 1154"/>
                <a:gd name="T47" fmla="*/ 0 h 1229"/>
                <a:gd name="T48" fmla="*/ 0 w 1154"/>
                <a:gd name="T49" fmla="*/ 0 h 1229"/>
                <a:gd name="T50" fmla="*/ 0 w 1154"/>
                <a:gd name="T51" fmla="*/ 0 h 1229"/>
                <a:gd name="T52" fmla="*/ 0 w 1154"/>
                <a:gd name="T53" fmla="*/ 0 h 1229"/>
                <a:gd name="T54" fmla="*/ 0 w 1154"/>
                <a:gd name="T55" fmla="*/ 0 h 1229"/>
                <a:gd name="T56" fmla="*/ 0 w 1154"/>
                <a:gd name="T57" fmla="*/ 0 h 1229"/>
                <a:gd name="T58" fmla="*/ 0 w 1154"/>
                <a:gd name="T59" fmla="*/ 0 h 1229"/>
                <a:gd name="T60" fmla="*/ 0 w 1154"/>
                <a:gd name="T61" fmla="*/ 0 h 1229"/>
                <a:gd name="T62" fmla="*/ 0 w 1154"/>
                <a:gd name="T63" fmla="*/ 0 h 1229"/>
                <a:gd name="T64" fmla="*/ 0 w 1154"/>
                <a:gd name="T65" fmla="*/ 0 h 1229"/>
                <a:gd name="T66" fmla="*/ 0 w 1154"/>
                <a:gd name="T67" fmla="*/ 0 h 1229"/>
                <a:gd name="T68" fmla="*/ 0 w 1154"/>
                <a:gd name="T69" fmla="*/ 0 h 1229"/>
                <a:gd name="T70" fmla="*/ 0 w 1154"/>
                <a:gd name="T71" fmla="*/ 0 h 1229"/>
                <a:gd name="T72" fmla="*/ 0 w 1154"/>
                <a:gd name="T73" fmla="*/ 0 h 1229"/>
                <a:gd name="T74" fmla="*/ 0 w 1154"/>
                <a:gd name="T75" fmla="*/ 0 h 1229"/>
                <a:gd name="T76" fmla="*/ 0 w 1154"/>
                <a:gd name="T77" fmla="*/ 0 h 1229"/>
                <a:gd name="T78" fmla="*/ 0 w 1154"/>
                <a:gd name="T79" fmla="*/ 0 h 12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54"/>
                <a:gd name="T121" fmla="*/ 0 h 1229"/>
                <a:gd name="T122" fmla="*/ 1154 w 1154"/>
                <a:gd name="T123" fmla="*/ 1229 h 12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54" h="1229">
                  <a:moveTo>
                    <a:pt x="1154" y="818"/>
                  </a:moveTo>
                  <a:lnTo>
                    <a:pt x="1049" y="755"/>
                  </a:lnTo>
                  <a:lnTo>
                    <a:pt x="946" y="725"/>
                  </a:lnTo>
                  <a:lnTo>
                    <a:pt x="843" y="631"/>
                  </a:lnTo>
                  <a:lnTo>
                    <a:pt x="802" y="534"/>
                  </a:lnTo>
                  <a:lnTo>
                    <a:pt x="782" y="411"/>
                  </a:lnTo>
                  <a:lnTo>
                    <a:pt x="699" y="221"/>
                  </a:lnTo>
                  <a:lnTo>
                    <a:pt x="618" y="96"/>
                  </a:lnTo>
                  <a:lnTo>
                    <a:pt x="555" y="34"/>
                  </a:lnTo>
                  <a:lnTo>
                    <a:pt x="474" y="0"/>
                  </a:lnTo>
                  <a:lnTo>
                    <a:pt x="413" y="0"/>
                  </a:lnTo>
                  <a:lnTo>
                    <a:pt x="330" y="34"/>
                  </a:lnTo>
                  <a:lnTo>
                    <a:pt x="269" y="96"/>
                  </a:lnTo>
                  <a:lnTo>
                    <a:pt x="205" y="157"/>
                  </a:lnTo>
                  <a:lnTo>
                    <a:pt x="144" y="221"/>
                  </a:lnTo>
                  <a:lnTo>
                    <a:pt x="102" y="347"/>
                  </a:lnTo>
                  <a:lnTo>
                    <a:pt x="125" y="441"/>
                  </a:lnTo>
                  <a:lnTo>
                    <a:pt x="61" y="474"/>
                  </a:lnTo>
                  <a:lnTo>
                    <a:pt x="0" y="534"/>
                  </a:lnTo>
                  <a:lnTo>
                    <a:pt x="0" y="598"/>
                  </a:lnTo>
                  <a:lnTo>
                    <a:pt x="0" y="691"/>
                  </a:lnTo>
                  <a:lnTo>
                    <a:pt x="22" y="725"/>
                  </a:lnTo>
                  <a:lnTo>
                    <a:pt x="61" y="755"/>
                  </a:lnTo>
                  <a:lnTo>
                    <a:pt x="186" y="789"/>
                  </a:lnTo>
                  <a:lnTo>
                    <a:pt x="166" y="818"/>
                  </a:lnTo>
                  <a:lnTo>
                    <a:pt x="166" y="882"/>
                  </a:lnTo>
                  <a:lnTo>
                    <a:pt x="186" y="946"/>
                  </a:lnTo>
                  <a:lnTo>
                    <a:pt x="246" y="1009"/>
                  </a:lnTo>
                  <a:lnTo>
                    <a:pt x="308" y="1009"/>
                  </a:lnTo>
                  <a:lnTo>
                    <a:pt x="330" y="1009"/>
                  </a:lnTo>
                  <a:lnTo>
                    <a:pt x="330" y="1069"/>
                  </a:lnTo>
                  <a:lnTo>
                    <a:pt x="350" y="1102"/>
                  </a:lnTo>
                  <a:lnTo>
                    <a:pt x="391" y="1133"/>
                  </a:lnTo>
                  <a:lnTo>
                    <a:pt x="452" y="1133"/>
                  </a:lnTo>
                  <a:lnTo>
                    <a:pt x="576" y="1102"/>
                  </a:lnTo>
                  <a:lnTo>
                    <a:pt x="680" y="1102"/>
                  </a:lnTo>
                  <a:lnTo>
                    <a:pt x="782" y="1133"/>
                  </a:lnTo>
                  <a:lnTo>
                    <a:pt x="865" y="1197"/>
                  </a:lnTo>
                  <a:lnTo>
                    <a:pt x="946" y="1229"/>
                  </a:lnTo>
                  <a:lnTo>
                    <a:pt x="1154" y="818"/>
                  </a:lnTo>
                  <a:close/>
                </a:path>
              </a:pathLst>
            </a:custGeom>
            <a:solidFill>
              <a:srgbClr val="FF9975"/>
            </a:solidFill>
            <a:ln w="9525">
              <a:noFill/>
              <a:round/>
              <a:headEnd/>
              <a:tailEnd/>
            </a:ln>
          </p:spPr>
          <p:txBody>
            <a:bodyPr/>
            <a:lstStyle/>
            <a:p>
              <a:endParaRPr lang="en-US"/>
            </a:p>
          </p:txBody>
        </p:sp>
        <p:sp>
          <p:nvSpPr>
            <p:cNvPr id="29748" name="Freeform 50"/>
            <p:cNvSpPr>
              <a:spLocks/>
            </p:cNvSpPr>
            <p:nvPr/>
          </p:nvSpPr>
          <p:spPr bwMode="auto">
            <a:xfrm>
              <a:off x="4422" y="2500"/>
              <a:ext cx="385" cy="307"/>
            </a:xfrm>
            <a:custGeom>
              <a:avLst/>
              <a:gdLst>
                <a:gd name="T0" fmla="*/ 0 w 1154"/>
                <a:gd name="T1" fmla="*/ 0 h 1229"/>
                <a:gd name="T2" fmla="*/ 0 w 1154"/>
                <a:gd name="T3" fmla="*/ 0 h 1229"/>
                <a:gd name="T4" fmla="*/ 0 w 1154"/>
                <a:gd name="T5" fmla="*/ 0 h 1229"/>
                <a:gd name="T6" fmla="*/ 0 w 1154"/>
                <a:gd name="T7" fmla="*/ 0 h 1229"/>
                <a:gd name="T8" fmla="*/ 0 w 1154"/>
                <a:gd name="T9" fmla="*/ 0 h 1229"/>
                <a:gd name="T10" fmla="*/ 0 w 1154"/>
                <a:gd name="T11" fmla="*/ 0 h 1229"/>
                <a:gd name="T12" fmla="*/ 0 w 1154"/>
                <a:gd name="T13" fmla="*/ 0 h 1229"/>
                <a:gd name="T14" fmla="*/ 0 w 1154"/>
                <a:gd name="T15" fmla="*/ 0 h 1229"/>
                <a:gd name="T16" fmla="*/ 0 w 1154"/>
                <a:gd name="T17" fmla="*/ 0 h 1229"/>
                <a:gd name="T18" fmla="*/ 0 w 1154"/>
                <a:gd name="T19" fmla="*/ 0 h 1229"/>
                <a:gd name="T20" fmla="*/ 0 w 1154"/>
                <a:gd name="T21" fmla="*/ 0 h 1229"/>
                <a:gd name="T22" fmla="*/ 0 w 1154"/>
                <a:gd name="T23" fmla="*/ 0 h 1229"/>
                <a:gd name="T24" fmla="*/ 0 w 1154"/>
                <a:gd name="T25" fmla="*/ 0 h 1229"/>
                <a:gd name="T26" fmla="*/ 0 w 1154"/>
                <a:gd name="T27" fmla="*/ 0 h 1229"/>
                <a:gd name="T28" fmla="*/ 0 w 1154"/>
                <a:gd name="T29" fmla="*/ 0 h 1229"/>
                <a:gd name="T30" fmla="*/ 0 w 1154"/>
                <a:gd name="T31" fmla="*/ 0 h 1229"/>
                <a:gd name="T32" fmla="*/ 0 w 1154"/>
                <a:gd name="T33" fmla="*/ 0 h 1229"/>
                <a:gd name="T34" fmla="*/ 0 w 1154"/>
                <a:gd name="T35" fmla="*/ 0 h 1229"/>
                <a:gd name="T36" fmla="*/ 0 w 1154"/>
                <a:gd name="T37" fmla="*/ 0 h 1229"/>
                <a:gd name="T38" fmla="*/ 0 w 1154"/>
                <a:gd name="T39" fmla="*/ 0 h 1229"/>
                <a:gd name="T40" fmla="*/ 0 w 1154"/>
                <a:gd name="T41" fmla="*/ 0 h 1229"/>
                <a:gd name="T42" fmla="*/ 0 w 1154"/>
                <a:gd name="T43" fmla="*/ 0 h 1229"/>
                <a:gd name="T44" fmla="*/ 0 w 1154"/>
                <a:gd name="T45" fmla="*/ 0 h 1229"/>
                <a:gd name="T46" fmla="*/ 0 w 1154"/>
                <a:gd name="T47" fmla="*/ 0 h 1229"/>
                <a:gd name="T48" fmla="*/ 0 w 1154"/>
                <a:gd name="T49" fmla="*/ 0 h 1229"/>
                <a:gd name="T50" fmla="*/ 0 w 1154"/>
                <a:gd name="T51" fmla="*/ 0 h 1229"/>
                <a:gd name="T52" fmla="*/ 0 w 1154"/>
                <a:gd name="T53" fmla="*/ 0 h 1229"/>
                <a:gd name="T54" fmla="*/ 0 w 1154"/>
                <a:gd name="T55" fmla="*/ 0 h 1229"/>
                <a:gd name="T56" fmla="*/ 0 w 1154"/>
                <a:gd name="T57" fmla="*/ 0 h 1229"/>
                <a:gd name="T58" fmla="*/ 0 w 1154"/>
                <a:gd name="T59" fmla="*/ 0 h 1229"/>
                <a:gd name="T60" fmla="*/ 0 w 1154"/>
                <a:gd name="T61" fmla="*/ 0 h 1229"/>
                <a:gd name="T62" fmla="*/ 0 w 1154"/>
                <a:gd name="T63" fmla="*/ 0 h 1229"/>
                <a:gd name="T64" fmla="*/ 0 w 1154"/>
                <a:gd name="T65" fmla="*/ 0 h 1229"/>
                <a:gd name="T66" fmla="*/ 0 w 1154"/>
                <a:gd name="T67" fmla="*/ 0 h 1229"/>
                <a:gd name="T68" fmla="*/ 0 w 1154"/>
                <a:gd name="T69" fmla="*/ 0 h 1229"/>
                <a:gd name="T70" fmla="*/ 0 w 1154"/>
                <a:gd name="T71" fmla="*/ 0 h 1229"/>
                <a:gd name="T72" fmla="*/ 0 w 1154"/>
                <a:gd name="T73" fmla="*/ 0 h 1229"/>
                <a:gd name="T74" fmla="*/ 0 w 1154"/>
                <a:gd name="T75" fmla="*/ 0 h 1229"/>
                <a:gd name="T76" fmla="*/ 0 w 1154"/>
                <a:gd name="T77" fmla="*/ 0 h 1229"/>
                <a:gd name="T78" fmla="*/ 0 w 1154"/>
                <a:gd name="T79" fmla="*/ 0 h 12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54"/>
                <a:gd name="T121" fmla="*/ 0 h 1229"/>
                <a:gd name="T122" fmla="*/ 1154 w 1154"/>
                <a:gd name="T123" fmla="*/ 1229 h 12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54" h="1229">
                  <a:moveTo>
                    <a:pt x="1154" y="818"/>
                  </a:moveTo>
                  <a:lnTo>
                    <a:pt x="1049" y="755"/>
                  </a:lnTo>
                  <a:lnTo>
                    <a:pt x="946" y="725"/>
                  </a:lnTo>
                  <a:lnTo>
                    <a:pt x="843" y="631"/>
                  </a:lnTo>
                  <a:lnTo>
                    <a:pt x="802" y="534"/>
                  </a:lnTo>
                  <a:lnTo>
                    <a:pt x="782" y="411"/>
                  </a:lnTo>
                  <a:lnTo>
                    <a:pt x="699" y="221"/>
                  </a:lnTo>
                  <a:lnTo>
                    <a:pt x="618" y="96"/>
                  </a:lnTo>
                  <a:lnTo>
                    <a:pt x="555" y="34"/>
                  </a:lnTo>
                  <a:lnTo>
                    <a:pt x="474" y="0"/>
                  </a:lnTo>
                  <a:lnTo>
                    <a:pt x="413" y="0"/>
                  </a:lnTo>
                  <a:lnTo>
                    <a:pt x="330" y="34"/>
                  </a:lnTo>
                  <a:lnTo>
                    <a:pt x="269" y="96"/>
                  </a:lnTo>
                  <a:lnTo>
                    <a:pt x="205" y="157"/>
                  </a:lnTo>
                  <a:lnTo>
                    <a:pt x="144" y="221"/>
                  </a:lnTo>
                  <a:lnTo>
                    <a:pt x="102" y="347"/>
                  </a:lnTo>
                  <a:lnTo>
                    <a:pt x="125" y="441"/>
                  </a:lnTo>
                  <a:lnTo>
                    <a:pt x="61" y="474"/>
                  </a:lnTo>
                  <a:lnTo>
                    <a:pt x="0" y="534"/>
                  </a:lnTo>
                  <a:lnTo>
                    <a:pt x="0" y="598"/>
                  </a:lnTo>
                  <a:lnTo>
                    <a:pt x="0" y="691"/>
                  </a:lnTo>
                  <a:lnTo>
                    <a:pt x="22" y="725"/>
                  </a:lnTo>
                  <a:lnTo>
                    <a:pt x="61" y="755"/>
                  </a:lnTo>
                  <a:lnTo>
                    <a:pt x="186" y="789"/>
                  </a:lnTo>
                  <a:lnTo>
                    <a:pt x="166" y="818"/>
                  </a:lnTo>
                  <a:lnTo>
                    <a:pt x="166" y="882"/>
                  </a:lnTo>
                  <a:lnTo>
                    <a:pt x="186" y="946"/>
                  </a:lnTo>
                  <a:lnTo>
                    <a:pt x="246" y="1009"/>
                  </a:lnTo>
                  <a:lnTo>
                    <a:pt x="308" y="1009"/>
                  </a:lnTo>
                  <a:lnTo>
                    <a:pt x="330" y="1009"/>
                  </a:lnTo>
                  <a:lnTo>
                    <a:pt x="330" y="1069"/>
                  </a:lnTo>
                  <a:lnTo>
                    <a:pt x="350" y="1102"/>
                  </a:lnTo>
                  <a:lnTo>
                    <a:pt x="391" y="1133"/>
                  </a:lnTo>
                  <a:lnTo>
                    <a:pt x="452" y="1133"/>
                  </a:lnTo>
                  <a:lnTo>
                    <a:pt x="576" y="1102"/>
                  </a:lnTo>
                  <a:lnTo>
                    <a:pt x="680" y="1102"/>
                  </a:lnTo>
                  <a:lnTo>
                    <a:pt x="782" y="1133"/>
                  </a:lnTo>
                  <a:lnTo>
                    <a:pt x="865" y="1197"/>
                  </a:lnTo>
                  <a:lnTo>
                    <a:pt x="946" y="1229"/>
                  </a:lnTo>
                  <a:lnTo>
                    <a:pt x="1154" y="818"/>
                  </a:lnTo>
                </a:path>
              </a:pathLst>
            </a:custGeom>
            <a:noFill/>
            <a:ln w="0">
              <a:solidFill>
                <a:srgbClr val="000000"/>
              </a:solidFill>
              <a:round/>
              <a:headEnd/>
              <a:tailEnd/>
            </a:ln>
          </p:spPr>
          <p:txBody>
            <a:bodyPr/>
            <a:lstStyle/>
            <a:p>
              <a:endParaRPr lang="en-US"/>
            </a:p>
          </p:txBody>
        </p:sp>
        <p:sp>
          <p:nvSpPr>
            <p:cNvPr id="29749" name="Freeform 51"/>
            <p:cNvSpPr>
              <a:spLocks/>
            </p:cNvSpPr>
            <p:nvPr/>
          </p:nvSpPr>
          <p:spPr bwMode="auto">
            <a:xfrm>
              <a:off x="4628" y="2610"/>
              <a:ext cx="871" cy="559"/>
            </a:xfrm>
            <a:custGeom>
              <a:avLst/>
              <a:gdLst>
                <a:gd name="T0" fmla="*/ 0 w 2613"/>
                <a:gd name="T1" fmla="*/ 0 h 2235"/>
                <a:gd name="T2" fmla="*/ 0 w 2613"/>
                <a:gd name="T3" fmla="*/ 0 h 2235"/>
                <a:gd name="T4" fmla="*/ 0 w 2613"/>
                <a:gd name="T5" fmla="*/ 0 h 2235"/>
                <a:gd name="T6" fmla="*/ 0 w 2613"/>
                <a:gd name="T7" fmla="*/ 0 h 2235"/>
                <a:gd name="T8" fmla="*/ 0 w 2613"/>
                <a:gd name="T9" fmla="*/ 0 h 2235"/>
                <a:gd name="T10" fmla="*/ 0 w 2613"/>
                <a:gd name="T11" fmla="*/ 0 h 2235"/>
                <a:gd name="T12" fmla="*/ 0 w 2613"/>
                <a:gd name="T13" fmla="*/ 0 h 2235"/>
                <a:gd name="T14" fmla="*/ 0 w 2613"/>
                <a:gd name="T15" fmla="*/ 0 h 2235"/>
                <a:gd name="T16" fmla="*/ 0 w 2613"/>
                <a:gd name="T17" fmla="*/ 0 h 2235"/>
                <a:gd name="T18" fmla="*/ 0 w 2613"/>
                <a:gd name="T19" fmla="*/ 0 h 2235"/>
                <a:gd name="T20" fmla="*/ 0 w 2613"/>
                <a:gd name="T21" fmla="*/ 0 h 2235"/>
                <a:gd name="T22" fmla="*/ 0 w 2613"/>
                <a:gd name="T23" fmla="*/ 0 h 2235"/>
                <a:gd name="T24" fmla="*/ 0 w 2613"/>
                <a:gd name="T25" fmla="*/ 0 h 2235"/>
                <a:gd name="T26" fmla="*/ 0 w 2613"/>
                <a:gd name="T27" fmla="*/ 0 h 2235"/>
                <a:gd name="T28" fmla="*/ 0 w 2613"/>
                <a:gd name="T29" fmla="*/ 0 h 2235"/>
                <a:gd name="T30" fmla="*/ 0 w 2613"/>
                <a:gd name="T31" fmla="*/ 0 h 2235"/>
                <a:gd name="T32" fmla="*/ 0 w 2613"/>
                <a:gd name="T33" fmla="*/ 0 h 2235"/>
                <a:gd name="T34" fmla="*/ 0 w 2613"/>
                <a:gd name="T35" fmla="*/ 0 h 2235"/>
                <a:gd name="T36" fmla="*/ 0 w 2613"/>
                <a:gd name="T37" fmla="*/ 0 h 2235"/>
                <a:gd name="T38" fmla="*/ 0 w 2613"/>
                <a:gd name="T39" fmla="*/ 0 h 2235"/>
                <a:gd name="T40" fmla="*/ 0 w 2613"/>
                <a:gd name="T41" fmla="*/ 0 h 2235"/>
                <a:gd name="T42" fmla="*/ 0 w 2613"/>
                <a:gd name="T43" fmla="*/ 0 h 2235"/>
                <a:gd name="T44" fmla="*/ 0 w 2613"/>
                <a:gd name="T45" fmla="*/ 0 h 2235"/>
                <a:gd name="T46" fmla="*/ 0 w 2613"/>
                <a:gd name="T47" fmla="*/ 0 h 2235"/>
                <a:gd name="T48" fmla="*/ 0 w 2613"/>
                <a:gd name="T49" fmla="*/ 0 h 2235"/>
                <a:gd name="T50" fmla="*/ 0 w 2613"/>
                <a:gd name="T51" fmla="*/ 0 h 2235"/>
                <a:gd name="T52" fmla="*/ 0 w 2613"/>
                <a:gd name="T53" fmla="*/ 0 h 2235"/>
                <a:gd name="T54" fmla="*/ 0 w 2613"/>
                <a:gd name="T55" fmla="*/ 0 h 2235"/>
                <a:gd name="T56" fmla="*/ 0 w 2613"/>
                <a:gd name="T57" fmla="*/ 0 h 2235"/>
                <a:gd name="T58" fmla="*/ 0 w 2613"/>
                <a:gd name="T59" fmla="*/ 0 h 2235"/>
                <a:gd name="T60" fmla="*/ 0 w 2613"/>
                <a:gd name="T61" fmla="*/ 0 h 2235"/>
                <a:gd name="T62" fmla="*/ 0 w 2613"/>
                <a:gd name="T63" fmla="*/ 0 h 2235"/>
                <a:gd name="T64" fmla="*/ 0 w 2613"/>
                <a:gd name="T65" fmla="*/ 0 h 2235"/>
                <a:gd name="T66" fmla="*/ 0 w 2613"/>
                <a:gd name="T67" fmla="*/ 0 h 2235"/>
                <a:gd name="T68" fmla="*/ 0 w 2613"/>
                <a:gd name="T69" fmla="*/ 0 h 2235"/>
                <a:gd name="T70" fmla="*/ 0 w 2613"/>
                <a:gd name="T71" fmla="*/ 0 h 2235"/>
                <a:gd name="T72" fmla="*/ 0 w 2613"/>
                <a:gd name="T73" fmla="*/ 0 h 2235"/>
                <a:gd name="T74" fmla="*/ 0 w 2613"/>
                <a:gd name="T75" fmla="*/ 0 h 2235"/>
                <a:gd name="T76" fmla="*/ 0 w 2613"/>
                <a:gd name="T77" fmla="*/ 0 h 2235"/>
                <a:gd name="T78" fmla="*/ 0 w 2613"/>
                <a:gd name="T79" fmla="*/ 0 h 2235"/>
                <a:gd name="T80" fmla="*/ 0 w 2613"/>
                <a:gd name="T81" fmla="*/ 0 h 2235"/>
                <a:gd name="T82" fmla="*/ 0 w 2613"/>
                <a:gd name="T83" fmla="*/ 0 h 2235"/>
                <a:gd name="T84" fmla="*/ 0 w 2613"/>
                <a:gd name="T85" fmla="*/ 0 h 2235"/>
                <a:gd name="T86" fmla="*/ 0 w 2613"/>
                <a:gd name="T87" fmla="*/ 0 h 2235"/>
                <a:gd name="T88" fmla="*/ 0 w 2613"/>
                <a:gd name="T89" fmla="*/ 0 h 2235"/>
                <a:gd name="T90" fmla="*/ 0 w 2613"/>
                <a:gd name="T91" fmla="*/ 0 h 223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613"/>
                <a:gd name="T139" fmla="*/ 0 h 2235"/>
                <a:gd name="T140" fmla="*/ 2613 w 2613"/>
                <a:gd name="T141" fmla="*/ 2235 h 223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613" h="2235">
                  <a:moveTo>
                    <a:pt x="2078" y="505"/>
                  </a:moveTo>
                  <a:lnTo>
                    <a:pt x="1975" y="472"/>
                  </a:lnTo>
                  <a:lnTo>
                    <a:pt x="1851" y="441"/>
                  </a:lnTo>
                  <a:lnTo>
                    <a:pt x="1809" y="472"/>
                  </a:lnTo>
                  <a:lnTo>
                    <a:pt x="1769" y="568"/>
                  </a:lnTo>
                  <a:lnTo>
                    <a:pt x="1748" y="598"/>
                  </a:lnTo>
                  <a:lnTo>
                    <a:pt x="1686" y="568"/>
                  </a:lnTo>
                  <a:lnTo>
                    <a:pt x="1562" y="505"/>
                  </a:lnTo>
                  <a:lnTo>
                    <a:pt x="1398" y="410"/>
                  </a:lnTo>
                  <a:lnTo>
                    <a:pt x="1235" y="314"/>
                  </a:lnTo>
                  <a:lnTo>
                    <a:pt x="1068" y="221"/>
                  </a:lnTo>
                  <a:lnTo>
                    <a:pt x="924" y="93"/>
                  </a:lnTo>
                  <a:lnTo>
                    <a:pt x="782" y="33"/>
                  </a:lnTo>
                  <a:lnTo>
                    <a:pt x="699" y="0"/>
                  </a:lnTo>
                  <a:lnTo>
                    <a:pt x="657" y="0"/>
                  </a:lnTo>
                  <a:lnTo>
                    <a:pt x="513" y="64"/>
                  </a:lnTo>
                  <a:lnTo>
                    <a:pt x="431" y="157"/>
                  </a:lnTo>
                  <a:lnTo>
                    <a:pt x="328" y="221"/>
                  </a:lnTo>
                  <a:lnTo>
                    <a:pt x="225" y="348"/>
                  </a:lnTo>
                  <a:lnTo>
                    <a:pt x="123" y="505"/>
                  </a:lnTo>
                  <a:lnTo>
                    <a:pt x="41" y="692"/>
                  </a:lnTo>
                  <a:lnTo>
                    <a:pt x="20" y="818"/>
                  </a:lnTo>
                  <a:lnTo>
                    <a:pt x="0" y="976"/>
                  </a:lnTo>
                  <a:lnTo>
                    <a:pt x="20" y="1039"/>
                  </a:lnTo>
                  <a:lnTo>
                    <a:pt x="184" y="1260"/>
                  </a:lnTo>
                  <a:lnTo>
                    <a:pt x="350" y="1417"/>
                  </a:lnTo>
                  <a:lnTo>
                    <a:pt x="536" y="1544"/>
                  </a:lnTo>
                  <a:lnTo>
                    <a:pt x="699" y="1637"/>
                  </a:lnTo>
                  <a:lnTo>
                    <a:pt x="843" y="1700"/>
                  </a:lnTo>
                  <a:lnTo>
                    <a:pt x="1110" y="1857"/>
                  </a:lnTo>
                  <a:lnTo>
                    <a:pt x="1296" y="1951"/>
                  </a:lnTo>
                  <a:lnTo>
                    <a:pt x="1542" y="2079"/>
                  </a:lnTo>
                  <a:lnTo>
                    <a:pt x="1665" y="2172"/>
                  </a:lnTo>
                  <a:lnTo>
                    <a:pt x="1790" y="2202"/>
                  </a:lnTo>
                  <a:lnTo>
                    <a:pt x="1912" y="2235"/>
                  </a:lnTo>
                  <a:lnTo>
                    <a:pt x="2078" y="2235"/>
                  </a:lnTo>
                  <a:lnTo>
                    <a:pt x="2264" y="2202"/>
                  </a:lnTo>
                  <a:lnTo>
                    <a:pt x="2366" y="2108"/>
                  </a:lnTo>
                  <a:lnTo>
                    <a:pt x="2469" y="2015"/>
                  </a:lnTo>
                  <a:lnTo>
                    <a:pt x="2529" y="1888"/>
                  </a:lnTo>
                  <a:lnTo>
                    <a:pt x="2591" y="1700"/>
                  </a:lnTo>
                  <a:lnTo>
                    <a:pt x="2613" y="1544"/>
                  </a:lnTo>
                  <a:lnTo>
                    <a:pt x="2571" y="1323"/>
                  </a:lnTo>
                  <a:lnTo>
                    <a:pt x="2469" y="1039"/>
                  </a:lnTo>
                  <a:lnTo>
                    <a:pt x="2324" y="725"/>
                  </a:lnTo>
                  <a:lnTo>
                    <a:pt x="2078" y="505"/>
                  </a:lnTo>
                  <a:close/>
                </a:path>
              </a:pathLst>
            </a:custGeom>
            <a:solidFill>
              <a:srgbClr val="0000FF"/>
            </a:solidFill>
            <a:ln w="9525">
              <a:noFill/>
              <a:round/>
              <a:headEnd/>
              <a:tailEnd/>
            </a:ln>
          </p:spPr>
          <p:txBody>
            <a:bodyPr/>
            <a:lstStyle/>
            <a:p>
              <a:endParaRPr lang="en-US"/>
            </a:p>
          </p:txBody>
        </p:sp>
        <p:sp>
          <p:nvSpPr>
            <p:cNvPr id="29750" name="Freeform 52"/>
            <p:cNvSpPr>
              <a:spLocks/>
            </p:cNvSpPr>
            <p:nvPr/>
          </p:nvSpPr>
          <p:spPr bwMode="auto">
            <a:xfrm>
              <a:off x="3469" y="2060"/>
              <a:ext cx="1056" cy="550"/>
            </a:xfrm>
            <a:custGeom>
              <a:avLst/>
              <a:gdLst>
                <a:gd name="T0" fmla="*/ 0 w 3168"/>
                <a:gd name="T1" fmla="*/ 0 h 2202"/>
                <a:gd name="T2" fmla="*/ 0 w 3168"/>
                <a:gd name="T3" fmla="*/ 0 h 2202"/>
                <a:gd name="T4" fmla="*/ 0 w 3168"/>
                <a:gd name="T5" fmla="*/ 0 h 2202"/>
                <a:gd name="T6" fmla="*/ 0 w 3168"/>
                <a:gd name="T7" fmla="*/ 0 h 2202"/>
                <a:gd name="T8" fmla="*/ 0 w 3168"/>
                <a:gd name="T9" fmla="*/ 0 h 2202"/>
                <a:gd name="T10" fmla="*/ 0 60000 65536"/>
                <a:gd name="T11" fmla="*/ 0 60000 65536"/>
                <a:gd name="T12" fmla="*/ 0 60000 65536"/>
                <a:gd name="T13" fmla="*/ 0 60000 65536"/>
                <a:gd name="T14" fmla="*/ 0 60000 65536"/>
                <a:gd name="T15" fmla="*/ 0 w 3168"/>
                <a:gd name="T16" fmla="*/ 0 h 2202"/>
                <a:gd name="T17" fmla="*/ 3168 w 3168"/>
                <a:gd name="T18" fmla="*/ 2202 h 2202"/>
              </a:gdLst>
              <a:ahLst/>
              <a:cxnLst>
                <a:cxn ang="T10">
                  <a:pos x="T0" y="T1"/>
                </a:cxn>
                <a:cxn ang="T11">
                  <a:pos x="T2" y="T3"/>
                </a:cxn>
                <a:cxn ang="T12">
                  <a:pos x="T4" y="T5"/>
                </a:cxn>
                <a:cxn ang="T13">
                  <a:pos x="T6" y="T7"/>
                </a:cxn>
                <a:cxn ang="T14">
                  <a:pos x="T8" y="T9"/>
                </a:cxn>
              </a:cxnLst>
              <a:rect l="T15" t="T16" r="T17" b="T18"/>
              <a:pathLst>
                <a:path w="3168" h="2202">
                  <a:moveTo>
                    <a:pt x="3168" y="2108"/>
                  </a:moveTo>
                  <a:lnTo>
                    <a:pt x="42" y="0"/>
                  </a:lnTo>
                  <a:lnTo>
                    <a:pt x="0" y="64"/>
                  </a:lnTo>
                  <a:lnTo>
                    <a:pt x="2985" y="2202"/>
                  </a:lnTo>
                  <a:lnTo>
                    <a:pt x="3168" y="2108"/>
                  </a:lnTo>
                  <a:close/>
                </a:path>
              </a:pathLst>
            </a:custGeom>
            <a:solidFill>
              <a:srgbClr val="999999"/>
            </a:solidFill>
            <a:ln w="9525">
              <a:noFill/>
              <a:round/>
              <a:headEnd/>
              <a:tailEnd/>
            </a:ln>
          </p:spPr>
          <p:txBody>
            <a:bodyPr/>
            <a:lstStyle/>
            <a:p>
              <a:endParaRPr lang="en-US"/>
            </a:p>
          </p:txBody>
        </p:sp>
        <p:sp>
          <p:nvSpPr>
            <p:cNvPr id="29751" name="Freeform 53"/>
            <p:cNvSpPr>
              <a:spLocks/>
            </p:cNvSpPr>
            <p:nvPr/>
          </p:nvSpPr>
          <p:spPr bwMode="auto">
            <a:xfrm>
              <a:off x="3469" y="2060"/>
              <a:ext cx="1056" cy="550"/>
            </a:xfrm>
            <a:custGeom>
              <a:avLst/>
              <a:gdLst>
                <a:gd name="T0" fmla="*/ 0 w 3168"/>
                <a:gd name="T1" fmla="*/ 0 h 2202"/>
                <a:gd name="T2" fmla="*/ 0 w 3168"/>
                <a:gd name="T3" fmla="*/ 0 h 2202"/>
                <a:gd name="T4" fmla="*/ 0 w 3168"/>
                <a:gd name="T5" fmla="*/ 0 h 2202"/>
                <a:gd name="T6" fmla="*/ 0 w 3168"/>
                <a:gd name="T7" fmla="*/ 0 h 2202"/>
                <a:gd name="T8" fmla="*/ 0 w 3168"/>
                <a:gd name="T9" fmla="*/ 0 h 2202"/>
                <a:gd name="T10" fmla="*/ 0 60000 65536"/>
                <a:gd name="T11" fmla="*/ 0 60000 65536"/>
                <a:gd name="T12" fmla="*/ 0 60000 65536"/>
                <a:gd name="T13" fmla="*/ 0 60000 65536"/>
                <a:gd name="T14" fmla="*/ 0 60000 65536"/>
                <a:gd name="T15" fmla="*/ 0 w 3168"/>
                <a:gd name="T16" fmla="*/ 0 h 2202"/>
                <a:gd name="T17" fmla="*/ 3168 w 3168"/>
                <a:gd name="T18" fmla="*/ 2202 h 2202"/>
              </a:gdLst>
              <a:ahLst/>
              <a:cxnLst>
                <a:cxn ang="T10">
                  <a:pos x="T0" y="T1"/>
                </a:cxn>
                <a:cxn ang="T11">
                  <a:pos x="T2" y="T3"/>
                </a:cxn>
                <a:cxn ang="T12">
                  <a:pos x="T4" y="T5"/>
                </a:cxn>
                <a:cxn ang="T13">
                  <a:pos x="T6" y="T7"/>
                </a:cxn>
                <a:cxn ang="T14">
                  <a:pos x="T8" y="T9"/>
                </a:cxn>
              </a:cxnLst>
              <a:rect l="T15" t="T16" r="T17" b="T18"/>
              <a:pathLst>
                <a:path w="3168" h="2202">
                  <a:moveTo>
                    <a:pt x="3168" y="2108"/>
                  </a:moveTo>
                  <a:lnTo>
                    <a:pt x="42" y="0"/>
                  </a:lnTo>
                  <a:lnTo>
                    <a:pt x="0" y="64"/>
                  </a:lnTo>
                  <a:lnTo>
                    <a:pt x="2985" y="2202"/>
                  </a:lnTo>
                  <a:lnTo>
                    <a:pt x="3168" y="2108"/>
                  </a:lnTo>
                </a:path>
              </a:pathLst>
            </a:custGeom>
            <a:noFill/>
            <a:ln w="0">
              <a:solidFill>
                <a:srgbClr val="000000"/>
              </a:solidFill>
              <a:round/>
              <a:headEnd/>
              <a:tailEnd/>
            </a:ln>
          </p:spPr>
          <p:txBody>
            <a:bodyPr/>
            <a:lstStyle/>
            <a:p>
              <a:endParaRPr lang="en-US"/>
            </a:p>
          </p:txBody>
        </p:sp>
        <p:sp>
          <p:nvSpPr>
            <p:cNvPr id="29752" name="Freeform 54"/>
            <p:cNvSpPr>
              <a:spLocks/>
            </p:cNvSpPr>
            <p:nvPr/>
          </p:nvSpPr>
          <p:spPr bwMode="auto">
            <a:xfrm>
              <a:off x="4628" y="2610"/>
              <a:ext cx="905" cy="559"/>
            </a:xfrm>
            <a:custGeom>
              <a:avLst/>
              <a:gdLst>
                <a:gd name="T0" fmla="*/ 0 w 2715"/>
                <a:gd name="T1" fmla="*/ 0 h 2235"/>
                <a:gd name="T2" fmla="*/ 0 w 2715"/>
                <a:gd name="T3" fmla="*/ 0 h 2235"/>
                <a:gd name="T4" fmla="*/ 0 w 2715"/>
                <a:gd name="T5" fmla="*/ 0 h 2235"/>
                <a:gd name="T6" fmla="*/ 0 w 2715"/>
                <a:gd name="T7" fmla="*/ 0 h 2235"/>
                <a:gd name="T8" fmla="*/ 0 w 2715"/>
                <a:gd name="T9" fmla="*/ 0 h 2235"/>
                <a:gd name="T10" fmla="*/ 0 w 2715"/>
                <a:gd name="T11" fmla="*/ 0 h 2235"/>
                <a:gd name="T12" fmla="*/ 0 w 2715"/>
                <a:gd name="T13" fmla="*/ 0 h 2235"/>
                <a:gd name="T14" fmla="*/ 0 w 2715"/>
                <a:gd name="T15" fmla="*/ 0 h 2235"/>
                <a:gd name="T16" fmla="*/ 0 w 2715"/>
                <a:gd name="T17" fmla="*/ 0 h 2235"/>
                <a:gd name="T18" fmla="*/ 0 w 2715"/>
                <a:gd name="T19" fmla="*/ 0 h 2235"/>
                <a:gd name="T20" fmla="*/ 0 w 2715"/>
                <a:gd name="T21" fmla="*/ 0 h 2235"/>
                <a:gd name="T22" fmla="*/ 0 w 2715"/>
                <a:gd name="T23" fmla="*/ 0 h 2235"/>
                <a:gd name="T24" fmla="*/ 0 w 2715"/>
                <a:gd name="T25" fmla="*/ 0 h 2235"/>
                <a:gd name="T26" fmla="*/ 0 w 2715"/>
                <a:gd name="T27" fmla="*/ 0 h 2235"/>
                <a:gd name="T28" fmla="*/ 0 w 2715"/>
                <a:gd name="T29" fmla="*/ 0 h 2235"/>
                <a:gd name="T30" fmla="*/ 0 w 2715"/>
                <a:gd name="T31" fmla="*/ 0 h 2235"/>
                <a:gd name="T32" fmla="*/ 0 w 2715"/>
                <a:gd name="T33" fmla="*/ 0 h 2235"/>
                <a:gd name="T34" fmla="*/ 0 w 2715"/>
                <a:gd name="T35" fmla="*/ 0 h 2235"/>
                <a:gd name="T36" fmla="*/ 0 w 2715"/>
                <a:gd name="T37" fmla="*/ 0 h 2235"/>
                <a:gd name="T38" fmla="*/ 0 w 2715"/>
                <a:gd name="T39" fmla="*/ 0 h 2235"/>
                <a:gd name="T40" fmla="*/ 0 w 2715"/>
                <a:gd name="T41" fmla="*/ 0 h 2235"/>
                <a:gd name="T42" fmla="*/ 0 w 2715"/>
                <a:gd name="T43" fmla="*/ 0 h 2235"/>
                <a:gd name="T44" fmla="*/ 0 w 2715"/>
                <a:gd name="T45" fmla="*/ 0 h 2235"/>
                <a:gd name="T46" fmla="*/ 0 w 2715"/>
                <a:gd name="T47" fmla="*/ 0 h 2235"/>
                <a:gd name="T48" fmla="*/ 0 w 2715"/>
                <a:gd name="T49" fmla="*/ 0 h 2235"/>
                <a:gd name="T50" fmla="*/ 0 w 2715"/>
                <a:gd name="T51" fmla="*/ 0 h 2235"/>
                <a:gd name="T52" fmla="*/ 0 w 2715"/>
                <a:gd name="T53" fmla="*/ 0 h 2235"/>
                <a:gd name="T54" fmla="*/ 0 w 2715"/>
                <a:gd name="T55" fmla="*/ 0 h 2235"/>
                <a:gd name="T56" fmla="*/ 0 w 2715"/>
                <a:gd name="T57" fmla="*/ 0 h 2235"/>
                <a:gd name="T58" fmla="*/ 0 w 2715"/>
                <a:gd name="T59" fmla="*/ 0 h 2235"/>
                <a:gd name="T60" fmla="*/ 0 w 2715"/>
                <a:gd name="T61" fmla="*/ 0 h 2235"/>
                <a:gd name="T62" fmla="*/ 0 w 2715"/>
                <a:gd name="T63" fmla="*/ 0 h 2235"/>
                <a:gd name="T64" fmla="*/ 0 w 2715"/>
                <a:gd name="T65" fmla="*/ 0 h 2235"/>
                <a:gd name="T66" fmla="*/ 0 w 2715"/>
                <a:gd name="T67" fmla="*/ 0 h 2235"/>
                <a:gd name="T68" fmla="*/ 0 w 2715"/>
                <a:gd name="T69" fmla="*/ 0 h 223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715"/>
                <a:gd name="T106" fmla="*/ 0 h 2235"/>
                <a:gd name="T107" fmla="*/ 2715 w 2715"/>
                <a:gd name="T108" fmla="*/ 2235 h 223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715" h="2235">
                  <a:moveTo>
                    <a:pt x="1748" y="598"/>
                  </a:moveTo>
                  <a:lnTo>
                    <a:pt x="1686" y="568"/>
                  </a:lnTo>
                  <a:lnTo>
                    <a:pt x="1562" y="505"/>
                  </a:lnTo>
                  <a:lnTo>
                    <a:pt x="1398" y="410"/>
                  </a:lnTo>
                  <a:lnTo>
                    <a:pt x="1235" y="314"/>
                  </a:lnTo>
                  <a:lnTo>
                    <a:pt x="1068" y="221"/>
                  </a:lnTo>
                  <a:lnTo>
                    <a:pt x="924" y="93"/>
                  </a:lnTo>
                  <a:lnTo>
                    <a:pt x="782" y="33"/>
                  </a:lnTo>
                  <a:lnTo>
                    <a:pt x="699" y="0"/>
                  </a:lnTo>
                  <a:lnTo>
                    <a:pt x="657" y="0"/>
                  </a:lnTo>
                  <a:lnTo>
                    <a:pt x="513" y="64"/>
                  </a:lnTo>
                  <a:lnTo>
                    <a:pt x="431" y="126"/>
                  </a:lnTo>
                  <a:lnTo>
                    <a:pt x="328" y="221"/>
                  </a:lnTo>
                  <a:lnTo>
                    <a:pt x="225" y="348"/>
                  </a:lnTo>
                  <a:lnTo>
                    <a:pt x="123" y="505"/>
                  </a:lnTo>
                  <a:lnTo>
                    <a:pt x="41" y="692"/>
                  </a:lnTo>
                  <a:lnTo>
                    <a:pt x="20" y="818"/>
                  </a:lnTo>
                  <a:lnTo>
                    <a:pt x="0" y="945"/>
                  </a:lnTo>
                  <a:lnTo>
                    <a:pt x="20" y="1039"/>
                  </a:lnTo>
                  <a:lnTo>
                    <a:pt x="184" y="1260"/>
                  </a:lnTo>
                  <a:lnTo>
                    <a:pt x="350" y="1417"/>
                  </a:lnTo>
                  <a:lnTo>
                    <a:pt x="536" y="1544"/>
                  </a:lnTo>
                  <a:lnTo>
                    <a:pt x="699" y="1637"/>
                  </a:lnTo>
                  <a:lnTo>
                    <a:pt x="843" y="1700"/>
                  </a:lnTo>
                  <a:lnTo>
                    <a:pt x="1110" y="1857"/>
                  </a:lnTo>
                  <a:lnTo>
                    <a:pt x="1296" y="1951"/>
                  </a:lnTo>
                  <a:lnTo>
                    <a:pt x="1542" y="2079"/>
                  </a:lnTo>
                  <a:lnTo>
                    <a:pt x="1665" y="2172"/>
                  </a:lnTo>
                  <a:lnTo>
                    <a:pt x="1790" y="2202"/>
                  </a:lnTo>
                  <a:lnTo>
                    <a:pt x="1912" y="2235"/>
                  </a:lnTo>
                  <a:lnTo>
                    <a:pt x="2078" y="2235"/>
                  </a:lnTo>
                  <a:lnTo>
                    <a:pt x="2264" y="2202"/>
                  </a:lnTo>
                  <a:lnTo>
                    <a:pt x="2385" y="2108"/>
                  </a:lnTo>
                  <a:lnTo>
                    <a:pt x="2571" y="1981"/>
                  </a:lnTo>
                  <a:lnTo>
                    <a:pt x="2715" y="1795"/>
                  </a:lnTo>
                </a:path>
              </a:pathLst>
            </a:custGeom>
            <a:noFill/>
            <a:ln w="0">
              <a:solidFill>
                <a:srgbClr val="000000"/>
              </a:solidFill>
              <a:round/>
              <a:headEnd/>
              <a:tailEnd/>
            </a:ln>
          </p:spPr>
          <p:txBody>
            <a:bodyPr/>
            <a:lstStyle/>
            <a:p>
              <a:endParaRPr lang="en-US"/>
            </a:p>
          </p:txBody>
        </p:sp>
        <p:sp>
          <p:nvSpPr>
            <p:cNvPr id="29753" name="Freeform 55"/>
            <p:cNvSpPr>
              <a:spLocks/>
            </p:cNvSpPr>
            <p:nvPr/>
          </p:nvSpPr>
          <p:spPr bwMode="auto">
            <a:xfrm>
              <a:off x="4710" y="2972"/>
              <a:ext cx="27" cy="149"/>
            </a:xfrm>
            <a:custGeom>
              <a:avLst/>
              <a:gdLst>
                <a:gd name="T0" fmla="*/ 0 w 81"/>
                <a:gd name="T1" fmla="*/ 0 h 598"/>
                <a:gd name="T2" fmla="*/ 0 w 81"/>
                <a:gd name="T3" fmla="*/ 0 h 598"/>
                <a:gd name="T4" fmla="*/ 0 w 81"/>
                <a:gd name="T5" fmla="*/ 0 h 598"/>
                <a:gd name="T6" fmla="*/ 0 w 81"/>
                <a:gd name="T7" fmla="*/ 0 h 598"/>
                <a:gd name="T8" fmla="*/ 0 w 81"/>
                <a:gd name="T9" fmla="*/ 0 h 598"/>
                <a:gd name="T10" fmla="*/ 0 60000 65536"/>
                <a:gd name="T11" fmla="*/ 0 60000 65536"/>
                <a:gd name="T12" fmla="*/ 0 60000 65536"/>
                <a:gd name="T13" fmla="*/ 0 60000 65536"/>
                <a:gd name="T14" fmla="*/ 0 60000 65536"/>
                <a:gd name="T15" fmla="*/ 0 w 81"/>
                <a:gd name="T16" fmla="*/ 0 h 598"/>
                <a:gd name="T17" fmla="*/ 81 w 81"/>
                <a:gd name="T18" fmla="*/ 598 h 598"/>
              </a:gdLst>
              <a:ahLst/>
              <a:cxnLst>
                <a:cxn ang="T10">
                  <a:pos x="T0" y="T1"/>
                </a:cxn>
                <a:cxn ang="T11">
                  <a:pos x="T2" y="T3"/>
                </a:cxn>
                <a:cxn ang="T12">
                  <a:pos x="T4" y="T5"/>
                </a:cxn>
                <a:cxn ang="T13">
                  <a:pos x="T6" y="T7"/>
                </a:cxn>
                <a:cxn ang="T14">
                  <a:pos x="T8" y="T9"/>
                </a:cxn>
              </a:cxnLst>
              <a:rect l="T15" t="T16" r="T17" b="T18"/>
              <a:pathLst>
                <a:path w="81" h="598">
                  <a:moveTo>
                    <a:pt x="0" y="598"/>
                  </a:moveTo>
                  <a:lnTo>
                    <a:pt x="0" y="441"/>
                  </a:lnTo>
                  <a:lnTo>
                    <a:pt x="20" y="284"/>
                  </a:lnTo>
                  <a:lnTo>
                    <a:pt x="41" y="97"/>
                  </a:lnTo>
                  <a:lnTo>
                    <a:pt x="81" y="0"/>
                  </a:lnTo>
                </a:path>
              </a:pathLst>
            </a:custGeom>
            <a:noFill/>
            <a:ln w="0">
              <a:solidFill>
                <a:srgbClr val="000000"/>
              </a:solidFill>
              <a:round/>
              <a:headEnd/>
              <a:tailEnd/>
            </a:ln>
          </p:spPr>
          <p:txBody>
            <a:bodyPr/>
            <a:lstStyle/>
            <a:p>
              <a:endParaRPr lang="en-US"/>
            </a:p>
          </p:txBody>
        </p:sp>
        <p:sp>
          <p:nvSpPr>
            <p:cNvPr id="29754" name="Freeform 56"/>
            <p:cNvSpPr>
              <a:spLocks/>
            </p:cNvSpPr>
            <p:nvPr/>
          </p:nvSpPr>
          <p:spPr bwMode="auto">
            <a:xfrm>
              <a:off x="5218" y="2752"/>
              <a:ext cx="82" cy="63"/>
            </a:xfrm>
            <a:custGeom>
              <a:avLst/>
              <a:gdLst>
                <a:gd name="T0" fmla="*/ 0 w 248"/>
                <a:gd name="T1" fmla="*/ 0 h 250"/>
                <a:gd name="T2" fmla="*/ 0 w 248"/>
                <a:gd name="T3" fmla="*/ 0 h 250"/>
                <a:gd name="T4" fmla="*/ 0 w 248"/>
                <a:gd name="T5" fmla="*/ 0 h 250"/>
                <a:gd name="T6" fmla="*/ 0 w 248"/>
                <a:gd name="T7" fmla="*/ 0 h 250"/>
                <a:gd name="T8" fmla="*/ 0 w 248"/>
                <a:gd name="T9" fmla="*/ 0 h 250"/>
                <a:gd name="T10" fmla="*/ 0 w 248"/>
                <a:gd name="T11" fmla="*/ 0 h 250"/>
                <a:gd name="T12" fmla="*/ 0 w 248"/>
                <a:gd name="T13" fmla="*/ 0 h 250"/>
                <a:gd name="T14" fmla="*/ 0 w 248"/>
                <a:gd name="T15" fmla="*/ 0 h 250"/>
                <a:gd name="T16" fmla="*/ 0 w 248"/>
                <a:gd name="T17" fmla="*/ 0 h 250"/>
                <a:gd name="T18" fmla="*/ 0 w 248"/>
                <a:gd name="T19" fmla="*/ 0 h 250"/>
                <a:gd name="T20" fmla="*/ 0 w 248"/>
                <a:gd name="T21" fmla="*/ 0 h 250"/>
                <a:gd name="T22" fmla="*/ 0 w 248"/>
                <a:gd name="T23" fmla="*/ 0 h 250"/>
                <a:gd name="T24" fmla="*/ 0 w 248"/>
                <a:gd name="T25" fmla="*/ 0 h 2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8"/>
                <a:gd name="T40" fmla="*/ 0 h 250"/>
                <a:gd name="T41" fmla="*/ 248 w 248"/>
                <a:gd name="T42" fmla="*/ 250 h 2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8" h="250">
                  <a:moveTo>
                    <a:pt x="226" y="0"/>
                  </a:moveTo>
                  <a:lnTo>
                    <a:pt x="184" y="0"/>
                  </a:lnTo>
                  <a:lnTo>
                    <a:pt x="143" y="0"/>
                  </a:lnTo>
                  <a:lnTo>
                    <a:pt x="103" y="0"/>
                  </a:lnTo>
                  <a:lnTo>
                    <a:pt x="82" y="0"/>
                  </a:lnTo>
                  <a:lnTo>
                    <a:pt x="40" y="30"/>
                  </a:lnTo>
                  <a:lnTo>
                    <a:pt x="0" y="30"/>
                  </a:lnTo>
                  <a:lnTo>
                    <a:pt x="82" y="60"/>
                  </a:lnTo>
                  <a:lnTo>
                    <a:pt x="123" y="93"/>
                  </a:lnTo>
                  <a:lnTo>
                    <a:pt x="165" y="124"/>
                  </a:lnTo>
                  <a:lnTo>
                    <a:pt x="184" y="157"/>
                  </a:lnTo>
                  <a:lnTo>
                    <a:pt x="206" y="220"/>
                  </a:lnTo>
                  <a:lnTo>
                    <a:pt x="248" y="250"/>
                  </a:lnTo>
                </a:path>
              </a:pathLst>
            </a:custGeom>
            <a:noFill/>
            <a:ln w="0">
              <a:solidFill>
                <a:srgbClr val="000000"/>
              </a:solidFill>
              <a:round/>
              <a:headEnd/>
              <a:tailEnd/>
            </a:ln>
          </p:spPr>
          <p:txBody>
            <a:bodyPr/>
            <a:lstStyle/>
            <a:p>
              <a:endParaRPr lang="en-US"/>
            </a:p>
          </p:txBody>
        </p:sp>
        <p:sp>
          <p:nvSpPr>
            <p:cNvPr id="29755" name="Freeform 57"/>
            <p:cNvSpPr>
              <a:spLocks/>
            </p:cNvSpPr>
            <p:nvPr/>
          </p:nvSpPr>
          <p:spPr bwMode="auto">
            <a:xfrm>
              <a:off x="5218" y="2767"/>
              <a:ext cx="13" cy="40"/>
            </a:xfrm>
            <a:custGeom>
              <a:avLst/>
              <a:gdLst>
                <a:gd name="T0" fmla="*/ 0 w 40"/>
                <a:gd name="T1" fmla="*/ 0 h 160"/>
                <a:gd name="T2" fmla="*/ 0 w 40"/>
                <a:gd name="T3" fmla="*/ 0 h 160"/>
                <a:gd name="T4" fmla="*/ 0 w 40"/>
                <a:gd name="T5" fmla="*/ 0 h 160"/>
                <a:gd name="T6" fmla="*/ 0 w 40"/>
                <a:gd name="T7" fmla="*/ 0 h 160"/>
                <a:gd name="T8" fmla="*/ 0 w 40"/>
                <a:gd name="T9" fmla="*/ 0 h 160"/>
                <a:gd name="T10" fmla="*/ 0 60000 65536"/>
                <a:gd name="T11" fmla="*/ 0 60000 65536"/>
                <a:gd name="T12" fmla="*/ 0 60000 65536"/>
                <a:gd name="T13" fmla="*/ 0 60000 65536"/>
                <a:gd name="T14" fmla="*/ 0 60000 65536"/>
                <a:gd name="T15" fmla="*/ 0 w 40"/>
                <a:gd name="T16" fmla="*/ 0 h 160"/>
                <a:gd name="T17" fmla="*/ 40 w 40"/>
                <a:gd name="T18" fmla="*/ 160 h 160"/>
              </a:gdLst>
              <a:ahLst/>
              <a:cxnLst>
                <a:cxn ang="T10">
                  <a:pos x="T0" y="T1"/>
                </a:cxn>
                <a:cxn ang="T11">
                  <a:pos x="T2" y="T3"/>
                </a:cxn>
                <a:cxn ang="T12">
                  <a:pos x="T4" y="T5"/>
                </a:cxn>
                <a:cxn ang="T13">
                  <a:pos x="T6" y="T7"/>
                </a:cxn>
                <a:cxn ang="T14">
                  <a:pos x="T8" y="T9"/>
                </a:cxn>
              </a:cxnLst>
              <a:rect l="T15" t="T16" r="T17" b="T18"/>
              <a:pathLst>
                <a:path w="40" h="160">
                  <a:moveTo>
                    <a:pt x="0" y="0"/>
                  </a:moveTo>
                  <a:lnTo>
                    <a:pt x="21" y="0"/>
                  </a:lnTo>
                  <a:lnTo>
                    <a:pt x="40" y="64"/>
                  </a:lnTo>
                  <a:lnTo>
                    <a:pt x="40" y="128"/>
                  </a:lnTo>
                  <a:lnTo>
                    <a:pt x="40" y="160"/>
                  </a:lnTo>
                </a:path>
              </a:pathLst>
            </a:custGeom>
            <a:noFill/>
            <a:ln w="0">
              <a:solidFill>
                <a:srgbClr val="000000"/>
              </a:solidFill>
              <a:round/>
              <a:headEnd/>
              <a:tailEnd/>
            </a:ln>
          </p:spPr>
          <p:txBody>
            <a:bodyPr/>
            <a:lstStyle/>
            <a:p>
              <a:endParaRPr lang="en-US"/>
            </a:p>
          </p:txBody>
        </p:sp>
        <p:sp>
          <p:nvSpPr>
            <p:cNvPr id="29756" name="Freeform 58"/>
            <p:cNvSpPr>
              <a:spLocks/>
            </p:cNvSpPr>
            <p:nvPr/>
          </p:nvSpPr>
          <p:spPr bwMode="auto">
            <a:xfrm>
              <a:off x="5053" y="2603"/>
              <a:ext cx="597" cy="880"/>
            </a:xfrm>
            <a:custGeom>
              <a:avLst/>
              <a:gdLst>
                <a:gd name="T0" fmla="*/ 0 w 1789"/>
                <a:gd name="T1" fmla="*/ 0 h 3521"/>
                <a:gd name="T2" fmla="*/ 0 w 1789"/>
                <a:gd name="T3" fmla="*/ 0 h 3521"/>
                <a:gd name="T4" fmla="*/ 0 w 1789"/>
                <a:gd name="T5" fmla="*/ 0 h 3521"/>
                <a:gd name="T6" fmla="*/ 0 w 1789"/>
                <a:gd name="T7" fmla="*/ 0 h 3521"/>
                <a:gd name="T8" fmla="*/ 0 w 1789"/>
                <a:gd name="T9" fmla="*/ 0 h 3521"/>
                <a:gd name="T10" fmla="*/ 0 w 1789"/>
                <a:gd name="T11" fmla="*/ 0 h 3521"/>
                <a:gd name="T12" fmla="*/ 0 w 1789"/>
                <a:gd name="T13" fmla="*/ 0 h 3521"/>
                <a:gd name="T14" fmla="*/ 0 w 1789"/>
                <a:gd name="T15" fmla="*/ 0 h 3521"/>
                <a:gd name="T16" fmla="*/ 0 w 1789"/>
                <a:gd name="T17" fmla="*/ 0 h 3521"/>
                <a:gd name="T18" fmla="*/ 0 w 1789"/>
                <a:gd name="T19" fmla="*/ 0 h 3521"/>
                <a:gd name="T20" fmla="*/ 0 w 1789"/>
                <a:gd name="T21" fmla="*/ 0 h 3521"/>
                <a:gd name="T22" fmla="*/ 0 w 1789"/>
                <a:gd name="T23" fmla="*/ 0 h 3521"/>
                <a:gd name="T24" fmla="*/ 0 w 1789"/>
                <a:gd name="T25" fmla="*/ 0 h 3521"/>
                <a:gd name="T26" fmla="*/ 0 w 1789"/>
                <a:gd name="T27" fmla="*/ 0 h 3521"/>
                <a:gd name="T28" fmla="*/ 0 w 1789"/>
                <a:gd name="T29" fmla="*/ 0 h 3521"/>
                <a:gd name="T30" fmla="*/ 0 w 1789"/>
                <a:gd name="T31" fmla="*/ 0 h 3521"/>
                <a:gd name="T32" fmla="*/ 0 w 1789"/>
                <a:gd name="T33" fmla="*/ 0 h 3521"/>
                <a:gd name="T34" fmla="*/ 0 w 1789"/>
                <a:gd name="T35" fmla="*/ 0 h 3521"/>
                <a:gd name="T36" fmla="*/ 0 w 1789"/>
                <a:gd name="T37" fmla="*/ 0 h 3521"/>
                <a:gd name="T38" fmla="*/ 0 w 1789"/>
                <a:gd name="T39" fmla="*/ 0 h 3521"/>
                <a:gd name="T40" fmla="*/ 0 w 1789"/>
                <a:gd name="T41" fmla="*/ 0 h 3521"/>
                <a:gd name="T42" fmla="*/ 0 w 1789"/>
                <a:gd name="T43" fmla="*/ 0 h 3521"/>
                <a:gd name="T44" fmla="*/ 0 w 1789"/>
                <a:gd name="T45" fmla="*/ 0 h 3521"/>
                <a:gd name="T46" fmla="*/ 0 w 1789"/>
                <a:gd name="T47" fmla="*/ 0 h 3521"/>
                <a:gd name="T48" fmla="*/ 0 w 1789"/>
                <a:gd name="T49" fmla="*/ 0 h 3521"/>
                <a:gd name="T50" fmla="*/ 0 w 1789"/>
                <a:gd name="T51" fmla="*/ 0 h 3521"/>
                <a:gd name="T52" fmla="*/ 0 w 1789"/>
                <a:gd name="T53" fmla="*/ 0 h 3521"/>
                <a:gd name="T54" fmla="*/ 0 w 1789"/>
                <a:gd name="T55" fmla="*/ 0 h 3521"/>
                <a:gd name="T56" fmla="*/ 0 w 1789"/>
                <a:gd name="T57" fmla="*/ 0 h 3521"/>
                <a:gd name="T58" fmla="*/ 0 w 1789"/>
                <a:gd name="T59" fmla="*/ 0 h 3521"/>
                <a:gd name="T60" fmla="*/ 0 w 1789"/>
                <a:gd name="T61" fmla="*/ 0 h 3521"/>
                <a:gd name="T62" fmla="*/ 0 w 1789"/>
                <a:gd name="T63" fmla="*/ 0 h 3521"/>
                <a:gd name="T64" fmla="*/ 0 w 1789"/>
                <a:gd name="T65" fmla="*/ 0 h 3521"/>
                <a:gd name="T66" fmla="*/ 0 w 1789"/>
                <a:gd name="T67" fmla="*/ 0 h 3521"/>
                <a:gd name="T68" fmla="*/ 0 w 1789"/>
                <a:gd name="T69" fmla="*/ 0 h 3521"/>
                <a:gd name="T70" fmla="*/ 0 w 1789"/>
                <a:gd name="T71" fmla="*/ 0 h 3521"/>
                <a:gd name="T72" fmla="*/ 0 w 1789"/>
                <a:gd name="T73" fmla="*/ 0 h 3521"/>
                <a:gd name="T74" fmla="*/ 0 w 1789"/>
                <a:gd name="T75" fmla="*/ 0 h 3521"/>
                <a:gd name="T76" fmla="*/ 0 w 1789"/>
                <a:gd name="T77" fmla="*/ 0 h 3521"/>
                <a:gd name="T78" fmla="*/ 0 w 1789"/>
                <a:gd name="T79" fmla="*/ 0 h 3521"/>
                <a:gd name="T80" fmla="*/ 0 w 1789"/>
                <a:gd name="T81" fmla="*/ 0 h 35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89"/>
                <a:gd name="T124" fmla="*/ 0 h 3521"/>
                <a:gd name="T125" fmla="*/ 1789 w 1789"/>
                <a:gd name="T126" fmla="*/ 3521 h 35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89" h="3521">
                  <a:moveTo>
                    <a:pt x="1664" y="0"/>
                  </a:moveTo>
                  <a:lnTo>
                    <a:pt x="1728" y="94"/>
                  </a:lnTo>
                  <a:lnTo>
                    <a:pt x="1748" y="187"/>
                  </a:lnTo>
                  <a:lnTo>
                    <a:pt x="1768" y="344"/>
                  </a:lnTo>
                  <a:lnTo>
                    <a:pt x="1768" y="535"/>
                  </a:lnTo>
                  <a:lnTo>
                    <a:pt x="1768" y="628"/>
                  </a:lnTo>
                  <a:lnTo>
                    <a:pt x="1768" y="786"/>
                  </a:lnTo>
                  <a:lnTo>
                    <a:pt x="1789" y="942"/>
                  </a:lnTo>
                  <a:lnTo>
                    <a:pt x="1768" y="1099"/>
                  </a:lnTo>
                  <a:lnTo>
                    <a:pt x="1728" y="1319"/>
                  </a:lnTo>
                  <a:lnTo>
                    <a:pt x="1645" y="1510"/>
                  </a:lnTo>
                  <a:lnTo>
                    <a:pt x="1562" y="1698"/>
                  </a:lnTo>
                  <a:lnTo>
                    <a:pt x="1520" y="1761"/>
                  </a:lnTo>
                  <a:lnTo>
                    <a:pt x="1439" y="1825"/>
                  </a:lnTo>
                  <a:lnTo>
                    <a:pt x="1418" y="2202"/>
                  </a:lnTo>
                  <a:lnTo>
                    <a:pt x="1439" y="2422"/>
                  </a:lnTo>
                  <a:lnTo>
                    <a:pt x="1501" y="2579"/>
                  </a:lnTo>
                  <a:lnTo>
                    <a:pt x="1543" y="2706"/>
                  </a:lnTo>
                  <a:lnTo>
                    <a:pt x="1584" y="2830"/>
                  </a:lnTo>
                  <a:lnTo>
                    <a:pt x="1543" y="2830"/>
                  </a:lnTo>
                  <a:lnTo>
                    <a:pt x="1501" y="2830"/>
                  </a:lnTo>
                  <a:lnTo>
                    <a:pt x="1543" y="2987"/>
                  </a:lnTo>
                  <a:lnTo>
                    <a:pt x="1604" y="3177"/>
                  </a:lnTo>
                  <a:lnTo>
                    <a:pt x="1645" y="3428"/>
                  </a:lnTo>
                  <a:lnTo>
                    <a:pt x="1562" y="3428"/>
                  </a:lnTo>
                  <a:lnTo>
                    <a:pt x="1418" y="3428"/>
                  </a:lnTo>
                  <a:lnTo>
                    <a:pt x="1295" y="3398"/>
                  </a:lnTo>
                  <a:lnTo>
                    <a:pt x="1151" y="3334"/>
                  </a:lnTo>
                  <a:lnTo>
                    <a:pt x="1007" y="3270"/>
                  </a:lnTo>
                  <a:lnTo>
                    <a:pt x="904" y="3270"/>
                  </a:lnTo>
                  <a:lnTo>
                    <a:pt x="821" y="3270"/>
                  </a:lnTo>
                  <a:lnTo>
                    <a:pt x="575" y="3461"/>
                  </a:lnTo>
                  <a:lnTo>
                    <a:pt x="431" y="3521"/>
                  </a:lnTo>
                  <a:lnTo>
                    <a:pt x="389" y="3398"/>
                  </a:lnTo>
                  <a:lnTo>
                    <a:pt x="286" y="3177"/>
                  </a:lnTo>
                  <a:lnTo>
                    <a:pt x="142" y="2987"/>
                  </a:lnTo>
                  <a:lnTo>
                    <a:pt x="39" y="2863"/>
                  </a:lnTo>
                  <a:lnTo>
                    <a:pt x="0" y="2830"/>
                  </a:lnTo>
                  <a:lnTo>
                    <a:pt x="0" y="2766"/>
                  </a:lnTo>
                  <a:lnTo>
                    <a:pt x="61" y="2486"/>
                  </a:lnTo>
                  <a:lnTo>
                    <a:pt x="80" y="2202"/>
                  </a:lnTo>
                </a:path>
              </a:pathLst>
            </a:custGeom>
            <a:noFill/>
            <a:ln w="0">
              <a:solidFill>
                <a:srgbClr val="000000"/>
              </a:solidFill>
              <a:round/>
              <a:headEnd/>
              <a:tailEnd/>
            </a:ln>
          </p:spPr>
          <p:txBody>
            <a:bodyPr/>
            <a:lstStyle/>
            <a:p>
              <a:endParaRPr lang="en-US"/>
            </a:p>
          </p:txBody>
        </p:sp>
        <p:sp>
          <p:nvSpPr>
            <p:cNvPr id="29757" name="Freeform 59"/>
            <p:cNvSpPr>
              <a:spLocks/>
            </p:cNvSpPr>
            <p:nvPr/>
          </p:nvSpPr>
          <p:spPr bwMode="auto">
            <a:xfrm>
              <a:off x="5293" y="3247"/>
              <a:ext cx="261" cy="63"/>
            </a:xfrm>
            <a:custGeom>
              <a:avLst/>
              <a:gdLst>
                <a:gd name="T0" fmla="*/ 0 w 782"/>
                <a:gd name="T1" fmla="*/ 0 h 251"/>
                <a:gd name="T2" fmla="*/ 0 w 782"/>
                <a:gd name="T3" fmla="*/ 0 h 251"/>
                <a:gd name="T4" fmla="*/ 0 w 782"/>
                <a:gd name="T5" fmla="*/ 0 h 251"/>
                <a:gd name="T6" fmla="*/ 0 w 782"/>
                <a:gd name="T7" fmla="*/ 0 h 251"/>
                <a:gd name="T8" fmla="*/ 0 w 782"/>
                <a:gd name="T9" fmla="*/ 0 h 251"/>
                <a:gd name="T10" fmla="*/ 0 w 782"/>
                <a:gd name="T11" fmla="*/ 0 h 251"/>
                <a:gd name="T12" fmla="*/ 0 w 782"/>
                <a:gd name="T13" fmla="*/ 0 h 251"/>
                <a:gd name="T14" fmla="*/ 0 w 782"/>
                <a:gd name="T15" fmla="*/ 0 h 251"/>
                <a:gd name="T16" fmla="*/ 0 w 782"/>
                <a:gd name="T17" fmla="*/ 0 h 251"/>
                <a:gd name="T18" fmla="*/ 0 w 782"/>
                <a:gd name="T19" fmla="*/ 0 h 251"/>
                <a:gd name="T20" fmla="*/ 0 w 782"/>
                <a:gd name="T21" fmla="*/ 0 h 251"/>
                <a:gd name="T22" fmla="*/ 0 w 782"/>
                <a:gd name="T23" fmla="*/ 0 h 251"/>
                <a:gd name="T24" fmla="*/ 0 w 782"/>
                <a:gd name="T25" fmla="*/ 0 h 2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82"/>
                <a:gd name="T40" fmla="*/ 0 h 251"/>
                <a:gd name="T41" fmla="*/ 782 w 782"/>
                <a:gd name="T42" fmla="*/ 251 h 2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82" h="251">
                  <a:moveTo>
                    <a:pt x="782" y="251"/>
                  </a:moveTo>
                  <a:lnTo>
                    <a:pt x="657" y="221"/>
                  </a:lnTo>
                  <a:lnTo>
                    <a:pt x="555" y="187"/>
                  </a:lnTo>
                  <a:lnTo>
                    <a:pt x="452" y="187"/>
                  </a:lnTo>
                  <a:lnTo>
                    <a:pt x="350" y="187"/>
                  </a:lnTo>
                  <a:lnTo>
                    <a:pt x="246" y="187"/>
                  </a:lnTo>
                  <a:lnTo>
                    <a:pt x="164" y="187"/>
                  </a:lnTo>
                  <a:lnTo>
                    <a:pt x="83" y="221"/>
                  </a:lnTo>
                  <a:lnTo>
                    <a:pt x="41" y="221"/>
                  </a:lnTo>
                  <a:lnTo>
                    <a:pt x="41" y="158"/>
                  </a:lnTo>
                  <a:lnTo>
                    <a:pt x="22" y="94"/>
                  </a:lnTo>
                  <a:lnTo>
                    <a:pt x="0" y="0"/>
                  </a:lnTo>
                </a:path>
              </a:pathLst>
            </a:custGeom>
            <a:noFill/>
            <a:ln w="0">
              <a:solidFill>
                <a:srgbClr val="000000"/>
              </a:solidFill>
              <a:round/>
              <a:headEnd/>
              <a:tailEnd/>
            </a:ln>
          </p:spPr>
          <p:txBody>
            <a:bodyPr/>
            <a:lstStyle/>
            <a:p>
              <a:endParaRPr lang="en-US"/>
            </a:p>
          </p:txBody>
        </p:sp>
        <p:sp>
          <p:nvSpPr>
            <p:cNvPr id="29758" name="Freeform 60"/>
            <p:cNvSpPr>
              <a:spLocks/>
            </p:cNvSpPr>
            <p:nvPr/>
          </p:nvSpPr>
          <p:spPr bwMode="auto">
            <a:xfrm>
              <a:off x="4532" y="2571"/>
              <a:ext cx="48" cy="16"/>
            </a:xfrm>
            <a:custGeom>
              <a:avLst/>
              <a:gdLst>
                <a:gd name="T0" fmla="*/ 0 w 144"/>
                <a:gd name="T1" fmla="*/ 0 h 64"/>
                <a:gd name="T2" fmla="*/ 0 w 144"/>
                <a:gd name="T3" fmla="*/ 0 h 64"/>
                <a:gd name="T4" fmla="*/ 0 w 144"/>
                <a:gd name="T5" fmla="*/ 0 h 64"/>
                <a:gd name="T6" fmla="*/ 0 w 144"/>
                <a:gd name="T7" fmla="*/ 0 h 64"/>
                <a:gd name="T8" fmla="*/ 0 w 144"/>
                <a:gd name="T9" fmla="*/ 0 h 64"/>
                <a:gd name="T10" fmla="*/ 0 60000 65536"/>
                <a:gd name="T11" fmla="*/ 0 60000 65536"/>
                <a:gd name="T12" fmla="*/ 0 60000 65536"/>
                <a:gd name="T13" fmla="*/ 0 60000 65536"/>
                <a:gd name="T14" fmla="*/ 0 60000 65536"/>
                <a:gd name="T15" fmla="*/ 0 w 144"/>
                <a:gd name="T16" fmla="*/ 0 h 64"/>
                <a:gd name="T17" fmla="*/ 144 w 144"/>
                <a:gd name="T18" fmla="*/ 64 h 64"/>
              </a:gdLst>
              <a:ahLst/>
              <a:cxnLst>
                <a:cxn ang="T10">
                  <a:pos x="T0" y="T1"/>
                </a:cxn>
                <a:cxn ang="T11">
                  <a:pos x="T2" y="T3"/>
                </a:cxn>
                <a:cxn ang="T12">
                  <a:pos x="T4" y="T5"/>
                </a:cxn>
                <a:cxn ang="T13">
                  <a:pos x="T6" y="T7"/>
                </a:cxn>
                <a:cxn ang="T14">
                  <a:pos x="T8" y="T9"/>
                </a:cxn>
              </a:cxnLst>
              <a:rect l="T15" t="T16" r="T17" b="T18"/>
              <a:pathLst>
                <a:path w="144" h="64">
                  <a:moveTo>
                    <a:pt x="0" y="64"/>
                  </a:moveTo>
                  <a:lnTo>
                    <a:pt x="20" y="31"/>
                  </a:lnTo>
                  <a:lnTo>
                    <a:pt x="41" y="0"/>
                  </a:lnTo>
                  <a:lnTo>
                    <a:pt x="83" y="0"/>
                  </a:lnTo>
                  <a:lnTo>
                    <a:pt x="144" y="0"/>
                  </a:lnTo>
                </a:path>
              </a:pathLst>
            </a:custGeom>
            <a:noFill/>
            <a:ln w="0">
              <a:solidFill>
                <a:srgbClr val="000000"/>
              </a:solidFill>
              <a:round/>
              <a:headEnd/>
              <a:tailEnd/>
            </a:ln>
          </p:spPr>
          <p:txBody>
            <a:bodyPr/>
            <a:lstStyle/>
            <a:p>
              <a:endParaRPr lang="en-US"/>
            </a:p>
          </p:txBody>
        </p:sp>
        <p:sp>
          <p:nvSpPr>
            <p:cNvPr id="29759" name="Freeform 61"/>
            <p:cNvSpPr>
              <a:spLocks/>
            </p:cNvSpPr>
            <p:nvPr/>
          </p:nvSpPr>
          <p:spPr bwMode="auto">
            <a:xfrm>
              <a:off x="4484" y="2665"/>
              <a:ext cx="76" cy="32"/>
            </a:xfrm>
            <a:custGeom>
              <a:avLst/>
              <a:gdLst>
                <a:gd name="T0" fmla="*/ 0 w 227"/>
                <a:gd name="T1" fmla="*/ 0 h 127"/>
                <a:gd name="T2" fmla="*/ 0 w 227"/>
                <a:gd name="T3" fmla="*/ 0 h 127"/>
                <a:gd name="T4" fmla="*/ 0 w 227"/>
                <a:gd name="T5" fmla="*/ 0 h 127"/>
                <a:gd name="T6" fmla="*/ 0 w 227"/>
                <a:gd name="T7" fmla="*/ 0 h 127"/>
                <a:gd name="T8" fmla="*/ 0 w 227"/>
                <a:gd name="T9" fmla="*/ 0 h 127"/>
                <a:gd name="T10" fmla="*/ 0 w 227"/>
                <a:gd name="T11" fmla="*/ 0 h 127"/>
                <a:gd name="T12" fmla="*/ 0 60000 65536"/>
                <a:gd name="T13" fmla="*/ 0 60000 65536"/>
                <a:gd name="T14" fmla="*/ 0 60000 65536"/>
                <a:gd name="T15" fmla="*/ 0 60000 65536"/>
                <a:gd name="T16" fmla="*/ 0 60000 65536"/>
                <a:gd name="T17" fmla="*/ 0 60000 65536"/>
                <a:gd name="T18" fmla="*/ 0 w 227"/>
                <a:gd name="T19" fmla="*/ 0 h 127"/>
                <a:gd name="T20" fmla="*/ 227 w 227"/>
                <a:gd name="T21" fmla="*/ 127 h 127"/>
              </a:gdLst>
              <a:ahLst/>
              <a:cxnLst>
                <a:cxn ang="T12">
                  <a:pos x="T0" y="T1"/>
                </a:cxn>
                <a:cxn ang="T13">
                  <a:pos x="T2" y="T3"/>
                </a:cxn>
                <a:cxn ang="T14">
                  <a:pos x="T4" y="T5"/>
                </a:cxn>
                <a:cxn ang="T15">
                  <a:pos x="T6" y="T7"/>
                </a:cxn>
                <a:cxn ang="T16">
                  <a:pos x="T8" y="T9"/>
                </a:cxn>
                <a:cxn ang="T17">
                  <a:pos x="T10" y="T11"/>
                </a:cxn>
              </a:cxnLst>
              <a:rect l="T18" t="T19" r="T20" b="T21"/>
              <a:pathLst>
                <a:path w="227" h="127">
                  <a:moveTo>
                    <a:pt x="0" y="127"/>
                  </a:moveTo>
                  <a:lnTo>
                    <a:pt x="60" y="127"/>
                  </a:lnTo>
                  <a:lnTo>
                    <a:pt x="122" y="93"/>
                  </a:lnTo>
                  <a:lnTo>
                    <a:pt x="164" y="63"/>
                  </a:lnTo>
                  <a:lnTo>
                    <a:pt x="227" y="29"/>
                  </a:lnTo>
                  <a:lnTo>
                    <a:pt x="227" y="0"/>
                  </a:lnTo>
                </a:path>
              </a:pathLst>
            </a:custGeom>
            <a:noFill/>
            <a:ln w="0">
              <a:solidFill>
                <a:srgbClr val="000000"/>
              </a:solidFill>
              <a:round/>
              <a:headEnd/>
              <a:tailEnd/>
            </a:ln>
          </p:spPr>
          <p:txBody>
            <a:bodyPr/>
            <a:lstStyle/>
            <a:p>
              <a:endParaRPr lang="en-US"/>
            </a:p>
          </p:txBody>
        </p:sp>
        <p:sp>
          <p:nvSpPr>
            <p:cNvPr id="29760" name="Freeform 62"/>
            <p:cNvSpPr>
              <a:spLocks/>
            </p:cNvSpPr>
            <p:nvPr/>
          </p:nvSpPr>
          <p:spPr bwMode="auto">
            <a:xfrm>
              <a:off x="4532" y="2728"/>
              <a:ext cx="62" cy="24"/>
            </a:xfrm>
            <a:custGeom>
              <a:avLst/>
              <a:gdLst>
                <a:gd name="T0" fmla="*/ 0 w 185"/>
                <a:gd name="T1" fmla="*/ 0 h 96"/>
                <a:gd name="T2" fmla="*/ 0 w 185"/>
                <a:gd name="T3" fmla="*/ 0 h 96"/>
                <a:gd name="T4" fmla="*/ 0 w 185"/>
                <a:gd name="T5" fmla="*/ 0 h 96"/>
                <a:gd name="T6" fmla="*/ 0 w 185"/>
                <a:gd name="T7" fmla="*/ 0 h 96"/>
                <a:gd name="T8" fmla="*/ 0 w 185"/>
                <a:gd name="T9" fmla="*/ 0 h 96"/>
                <a:gd name="T10" fmla="*/ 0 60000 65536"/>
                <a:gd name="T11" fmla="*/ 0 60000 65536"/>
                <a:gd name="T12" fmla="*/ 0 60000 65536"/>
                <a:gd name="T13" fmla="*/ 0 60000 65536"/>
                <a:gd name="T14" fmla="*/ 0 60000 65536"/>
                <a:gd name="T15" fmla="*/ 0 w 185"/>
                <a:gd name="T16" fmla="*/ 0 h 96"/>
                <a:gd name="T17" fmla="*/ 185 w 185"/>
                <a:gd name="T18" fmla="*/ 96 h 96"/>
              </a:gdLst>
              <a:ahLst/>
              <a:cxnLst>
                <a:cxn ang="T10">
                  <a:pos x="T0" y="T1"/>
                </a:cxn>
                <a:cxn ang="T11">
                  <a:pos x="T2" y="T3"/>
                </a:cxn>
                <a:cxn ang="T12">
                  <a:pos x="T4" y="T5"/>
                </a:cxn>
                <a:cxn ang="T13">
                  <a:pos x="T6" y="T7"/>
                </a:cxn>
                <a:cxn ang="T14">
                  <a:pos x="T8" y="T9"/>
                </a:cxn>
              </a:cxnLst>
              <a:rect l="T15" t="T16" r="T17" b="T18"/>
              <a:pathLst>
                <a:path w="185" h="96">
                  <a:moveTo>
                    <a:pt x="0" y="96"/>
                  </a:moveTo>
                  <a:lnTo>
                    <a:pt x="41" y="96"/>
                  </a:lnTo>
                  <a:lnTo>
                    <a:pt x="102" y="62"/>
                  </a:lnTo>
                  <a:lnTo>
                    <a:pt x="164" y="33"/>
                  </a:lnTo>
                  <a:lnTo>
                    <a:pt x="185" y="0"/>
                  </a:lnTo>
                </a:path>
              </a:pathLst>
            </a:custGeom>
            <a:noFill/>
            <a:ln w="0">
              <a:solidFill>
                <a:srgbClr val="000000"/>
              </a:solidFill>
              <a:round/>
              <a:headEnd/>
              <a:tailEnd/>
            </a:ln>
          </p:spPr>
          <p:txBody>
            <a:bodyPr/>
            <a:lstStyle/>
            <a:p>
              <a:endParaRPr lang="en-US"/>
            </a:p>
          </p:txBody>
        </p:sp>
        <p:sp>
          <p:nvSpPr>
            <p:cNvPr id="29761" name="Freeform 63"/>
            <p:cNvSpPr>
              <a:spLocks/>
            </p:cNvSpPr>
            <p:nvPr/>
          </p:nvSpPr>
          <p:spPr bwMode="auto">
            <a:xfrm>
              <a:off x="5018" y="3436"/>
              <a:ext cx="70" cy="590"/>
            </a:xfrm>
            <a:custGeom>
              <a:avLst/>
              <a:gdLst>
                <a:gd name="T0" fmla="*/ 0 w 208"/>
                <a:gd name="T1" fmla="*/ 0 h 2360"/>
                <a:gd name="T2" fmla="*/ 0 w 208"/>
                <a:gd name="T3" fmla="*/ 0 h 2360"/>
                <a:gd name="T4" fmla="*/ 0 w 208"/>
                <a:gd name="T5" fmla="*/ 0 h 2360"/>
                <a:gd name="T6" fmla="*/ 0 w 208"/>
                <a:gd name="T7" fmla="*/ 0 h 2360"/>
                <a:gd name="T8" fmla="*/ 0 w 208"/>
                <a:gd name="T9" fmla="*/ 0 h 2360"/>
                <a:gd name="T10" fmla="*/ 0 w 208"/>
                <a:gd name="T11" fmla="*/ 0 h 2360"/>
                <a:gd name="T12" fmla="*/ 0 w 208"/>
                <a:gd name="T13" fmla="*/ 0 h 2360"/>
                <a:gd name="T14" fmla="*/ 0 w 208"/>
                <a:gd name="T15" fmla="*/ 0 h 2360"/>
                <a:gd name="T16" fmla="*/ 0 w 208"/>
                <a:gd name="T17" fmla="*/ 0 h 2360"/>
                <a:gd name="T18" fmla="*/ 0 w 208"/>
                <a:gd name="T19" fmla="*/ 0 h 2360"/>
                <a:gd name="T20" fmla="*/ 0 w 208"/>
                <a:gd name="T21" fmla="*/ 0 h 2360"/>
                <a:gd name="T22" fmla="*/ 0 w 208"/>
                <a:gd name="T23" fmla="*/ 0 h 2360"/>
                <a:gd name="T24" fmla="*/ 0 w 208"/>
                <a:gd name="T25" fmla="*/ 0 h 2360"/>
                <a:gd name="T26" fmla="*/ 0 w 208"/>
                <a:gd name="T27" fmla="*/ 0 h 2360"/>
                <a:gd name="T28" fmla="*/ 0 w 208"/>
                <a:gd name="T29" fmla="*/ 0 h 2360"/>
                <a:gd name="T30" fmla="*/ 0 w 208"/>
                <a:gd name="T31" fmla="*/ 0 h 2360"/>
                <a:gd name="T32" fmla="*/ 0 w 208"/>
                <a:gd name="T33" fmla="*/ 0 h 2360"/>
                <a:gd name="T34" fmla="*/ 0 w 208"/>
                <a:gd name="T35" fmla="*/ 0 h 2360"/>
                <a:gd name="T36" fmla="*/ 0 w 208"/>
                <a:gd name="T37" fmla="*/ 0 h 2360"/>
                <a:gd name="T38" fmla="*/ 0 w 208"/>
                <a:gd name="T39" fmla="*/ 0 h 2360"/>
                <a:gd name="T40" fmla="*/ 0 w 208"/>
                <a:gd name="T41" fmla="*/ 0 h 2360"/>
                <a:gd name="T42" fmla="*/ 0 w 208"/>
                <a:gd name="T43" fmla="*/ 0 h 2360"/>
                <a:gd name="T44" fmla="*/ 0 w 208"/>
                <a:gd name="T45" fmla="*/ 0 h 2360"/>
                <a:gd name="T46" fmla="*/ 0 w 208"/>
                <a:gd name="T47" fmla="*/ 0 h 23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8"/>
                <a:gd name="T73" fmla="*/ 0 h 2360"/>
                <a:gd name="T74" fmla="*/ 208 w 208"/>
                <a:gd name="T75" fmla="*/ 2360 h 23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8" h="2360">
                  <a:moveTo>
                    <a:pt x="0" y="0"/>
                  </a:moveTo>
                  <a:lnTo>
                    <a:pt x="22" y="64"/>
                  </a:lnTo>
                  <a:lnTo>
                    <a:pt x="64" y="94"/>
                  </a:lnTo>
                  <a:lnTo>
                    <a:pt x="64" y="127"/>
                  </a:lnTo>
                  <a:lnTo>
                    <a:pt x="105" y="158"/>
                  </a:lnTo>
                  <a:lnTo>
                    <a:pt x="144" y="187"/>
                  </a:lnTo>
                  <a:lnTo>
                    <a:pt x="105" y="222"/>
                  </a:lnTo>
                  <a:lnTo>
                    <a:pt x="64" y="345"/>
                  </a:lnTo>
                  <a:lnTo>
                    <a:pt x="41" y="442"/>
                  </a:lnTo>
                  <a:lnTo>
                    <a:pt x="22" y="599"/>
                  </a:lnTo>
                  <a:lnTo>
                    <a:pt x="22" y="692"/>
                  </a:lnTo>
                  <a:lnTo>
                    <a:pt x="41" y="819"/>
                  </a:lnTo>
                  <a:lnTo>
                    <a:pt x="64" y="943"/>
                  </a:lnTo>
                  <a:lnTo>
                    <a:pt x="105" y="1039"/>
                  </a:lnTo>
                  <a:lnTo>
                    <a:pt x="144" y="1133"/>
                  </a:lnTo>
                  <a:lnTo>
                    <a:pt x="166" y="1260"/>
                  </a:lnTo>
                  <a:lnTo>
                    <a:pt x="185" y="1354"/>
                  </a:lnTo>
                  <a:lnTo>
                    <a:pt x="208" y="1478"/>
                  </a:lnTo>
                  <a:lnTo>
                    <a:pt x="185" y="1638"/>
                  </a:lnTo>
                  <a:lnTo>
                    <a:pt x="185" y="1762"/>
                  </a:lnTo>
                  <a:lnTo>
                    <a:pt x="185" y="1825"/>
                  </a:lnTo>
                  <a:lnTo>
                    <a:pt x="185" y="1951"/>
                  </a:lnTo>
                  <a:lnTo>
                    <a:pt x="185" y="2139"/>
                  </a:lnTo>
                  <a:lnTo>
                    <a:pt x="185" y="2360"/>
                  </a:lnTo>
                </a:path>
              </a:pathLst>
            </a:custGeom>
            <a:noFill/>
            <a:ln w="0">
              <a:solidFill>
                <a:srgbClr val="000000"/>
              </a:solidFill>
              <a:round/>
              <a:headEnd/>
              <a:tailEnd/>
            </a:ln>
          </p:spPr>
          <p:txBody>
            <a:bodyPr/>
            <a:lstStyle/>
            <a:p>
              <a:endParaRPr lang="en-US"/>
            </a:p>
          </p:txBody>
        </p:sp>
        <p:sp>
          <p:nvSpPr>
            <p:cNvPr id="29762" name="Freeform 64"/>
            <p:cNvSpPr>
              <a:spLocks/>
            </p:cNvSpPr>
            <p:nvPr/>
          </p:nvSpPr>
          <p:spPr bwMode="auto">
            <a:xfrm>
              <a:off x="4539" y="4097"/>
              <a:ext cx="1159" cy="220"/>
            </a:xfrm>
            <a:custGeom>
              <a:avLst/>
              <a:gdLst>
                <a:gd name="T0" fmla="*/ 0 w 3477"/>
                <a:gd name="T1" fmla="*/ 0 h 879"/>
                <a:gd name="T2" fmla="*/ 0 w 3477"/>
                <a:gd name="T3" fmla="*/ 0 h 879"/>
                <a:gd name="T4" fmla="*/ 0 w 3477"/>
                <a:gd name="T5" fmla="*/ 0 h 879"/>
                <a:gd name="T6" fmla="*/ 0 w 3477"/>
                <a:gd name="T7" fmla="*/ 0 h 879"/>
                <a:gd name="T8" fmla="*/ 0 w 3477"/>
                <a:gd name="T9" fmla="*/ 0 h 879"/>
                <a:gd name="T10" fmla="*/ 0 w 3477"/>
                <a:gd name="T11" fmla="*/ 0 h 879"/>
                <a:gd name="T12" fmla="*/ 0 w 3477"/>
                <a:gd name="T13" fmla="*/ 0 h 879"/>
                <a:gd name="T14" fmla="*/ 0 w 3477"/>
                <a:gd name="T15" fmla="*/ 0 h 879"/>
                <a:gd name="T16" fmla="*/ 0 w 3477"/>
                <a:gd name="T17" fmla="*/ 0 h 879"/>
                <a:gd name="T18" fmla="*/ 0 w 3477"/>
                <a:gd name="T19" fmla="*/ 0 h 879"/>
                <a:gd name="T20" fmla="*/ 0 w 3477"/>
                <a:gd name="T21" fmla="*/ 0 h 879"/>
                <a:gd name="T22" fmla="*/ 0 w 3477"/>
                <a:gd name="T23" fmla="*/ 0 h 879"/>
                <a:gd name="T24" fmla="*/ 0 w 3477"/>
                <a:gd name="T25" fmla="*/ 0 h 879"/>
                <a:gd name="T26" fmla="*/ 0 w 3477"/>
                <a:gd name="T27" fmla="*/ 0 h 879"/>
                <a:gd name="T28" fmla="*/ 0 w 3477"/>
                <a:gd name="T29" fmla="*/ 0 h 879"/>
                <a:gd name="T30" fmla="*/ 0 w 3477"/>
                <a:gd name="T31" fmla="*/ 0 h 879"/>
                <a:gd name="T32" fmla="*/ 0 w 3477"/>
                <a:gd name="T33" fmla="*/ 0 h 879"/>
                <a:gd name="T34" fmla="*/ 0 w 3477"/>
                <a:gd name="T35" fmla="*/ 0 h 879"/>
                <a:gd name="T36" fmla="*/ 0 w 3477"/>
                <a:gd name="T37" fmla="*/ 0 h 879"/>
                <a:gd name="T38" fmla="*/ 0 w 3477"/>
                <a:gd name="T39" fmla="*/ 0 h 879"/>
                <a:gd name="T40" fmla="*/ 0 w 3477"/>
                <a:gd name="T41" fmla="*/ 0 h 879"/>
                <a:gd name="T42" fmla="*/ 0 w 3477"/>
                <a:gd name="T43" fmla="*/ 0 h 879"/>
                <a:gd name="T44" fmla="*/ 0 w 3477"/>
                <a:gd name="T45" fmla="*/ 0 h 879"/>
                <a:gd name="T46" fmla="*/ 0 w 3477"/>
                <a:gd name="T47" fmla="*/ 0 h 879"/>
                <a:gd name="T48" fmla="*/ 0 w 3477"/>
                <a:gd name="T49" fmla="*/ 0 h 879"/>
                <a:gd name="T50" fmla="*/ 0 w 3477"/>
                <a:gd name="T51" fmla="*/ 0 h 879"/>
                <a:gd name="T52" fmla="*/ 0 w 3477"/>
                <a:gd name="T53" fmla="*/ 0 h 879"/>
                <a:gd name="T54" fmla="*/ 0 w 3477"/>
                <a:gd name="T55" fmla="*/ 0 h 879"/>
                <a:gd name="T56" fmla="*/ 0 w 3477"/>
                <a:gd name="T57" fmla="*/ 0 h 879"/>
                <a:gd name="T58" fmla="*/ 0 w 3477"/>
                <a:gd name="T59" fmla="*/ 0 h 879"/>
                <a:gd name="T60" fmla="*/ 0 w 3477"/>
                <a:gd name="T61" fmla="*/ 0 h 879"/>
                <a:gd name="T62" fmla="*/ 0 w 3477"/>
                <a:gd name="T63" fmla="*/ 0 h 879"/>
                <a:gd name="T64" fmla="*/ 0 w 3477"/>
                <a:gd name="T65" fmla="*/ 0 h 879"/>
                <a:gd name="T66" fmla="*/ 0 w 3477"/>
                <a:gd name="T67" fmla="*/ 0 h 879"/>
                <a:gd name="T68" fmla="*/ 0 w 3477"/>
                <a:gd name="T69" fmla="*/ 0 h 879"/>
                <a:gd name="T70" fmla="*/ 0 w 3477"/>
                <a:gd name="T71" fmla="*/ 0 h 879"/>
                <a:gd name="T72" fmla="*/ 0 w 3477"/>
                <a:gd name="T73" fmla="*/ 0 h 879"/>
                <a:gd name="T74" fmla="*/ 0 w 3477"/>
                <a:gd name="T75" fmla="*/ 0 h 879"/>
                <a:gd name="T76" fmla="*/ 0 w 3477"/>
                <a:gd name="T77" fmla="*/ 0 h 879"/>
                <a:gd name="T78" fmla="*/ 0 w 3477"/>
                <a:gd name="T79" fmla="*/ 0 h 879"/>
                <a:gd name="T80" fmla="*/ 0 w 3477"/>
                <a:gd name="T81" fmla="*/ 0 h 879"/>
                <a:gd name="T82" fmla="*/ 0 w 3477"/>
                <a:gd name="T83" fmla="*/ 0 h 879"/>
                <a:gd name="T84" fmla="*/ 0 w 3477"/>
                <a:gd name="T85" fmla="*/ 0 h 8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77"/>
                <a:gd name="T130" fmla="*/ 0 h 879"/>
                <a:gd name="T131" fmla="*/ 3477 w 3477"/>
                <a:gd name="T132" fmla="*/ 879 h 87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77" h="879">
                  <a:moveTo>
                    <a:pt x="2715" y="126"/>
                  </a:moveTo>
                  <a:lnTo>
                    <a:pt x="2839" y="126"/>
                  </a:lnTo>
                  <a:lnTo>
                    <a:pt x="3025" y="157"/>
                  </a:lnTo>
                  <a:lnTo>
                    <a:pt x="3208" y="250"/>
                  </a:lnTo>
                  <a:lnTo>
                    <a:pt x="3312" y="313"/>
                  </a:lnTo>
                  <a:lnTo>
                    <a:pt x="3394" y="408"/>
                  </a:lnTo>
                  <a:lnTo>
                    <a:pt x="3456" y="564"/>
                  </a:lnTo>
                  <a:lnTo>
                    <a:pt x="3477" y="721"/>
                  </a:lnTo>
                  <a:lnTo>
                    <a:pt x="3456" y="818"/>
                  </a:lnTo>
                  <a:lnTo>
                    <a:pt x="3394" y="848"/>
                  </a:lnTo>
                  <a:lnTo>
                    <a:pt x="3292" y="879"/>
                  </a:lnTo>
                  <a:lnTo>
                    <a:pt x="3087" y="879"/>
                  </a:lnTo>
                  <a:lnTo>
                    <a:pt x="2881" y="818"/>
                  </a:lnTo>
                  <a:lnTo>
                    <a:pt x="2737" y="754"/>
                  </a:lnTo>
                  <a:lnTo>
                    <a:pt x="2490" y="754"/>
                  </a:lnTo>
                  <a:lnTo>
                    <a:pt x="2346" y="721"/>
                  </a:lnTo>
                  <a:lnTo>
                    <a:pt x="2180" y="628"/>
                  </a:lnTo>
                  <a:lnTo>
                    <a:pt x="2037" y="628"/>
                  </a:lnTo>
                  <a:lnTo>
                    <a:pt x="1914" y="597"/>
                  </a:lnTo>
                  <a:lnTo>
                    <a:pt x="1810" y="564"/>
                  </a:lnTo>
                  <a:lnTo>
                    <a:pt x="1728" y="504"/>
                  </a:lnTo>
                  <a:lnTo>
                    <a:pt x="1647" y="284"/>
                  </a:lnTo>
                  <a:lnTo>
                    <a:pt x="1624" y="377"/>
                  </a:lnTo>
                  <a:lnTo>
                    <a:pt x="1583" y="470"/>
                  </a:lnTo>
                  <a:lnTo>
                    <a:pt x="1503" y="564"/>
                  </a:lnTo>
                  <a:lnTo>
                    <a:pt x="1378" y="597"/>
                  </a:lnTo>
                  <a:lnTo>
                    <a:pt x="1317" y="692"/>
                  </a:lnTo>
                  <a:lnTo>
                    <a:pt x="1090" y="785"/>
                  </a:lnTo>
                  <a:lnTo>
                    <a:pt x="823" y="818"/>
                  </a:lnTo>
                  <a:lnTo>
                    <a:pt x="576" y="818"/>
                  </a:lnTo>
                  <a:lnTo>
                    <a:pt x="452" y="818"/>
                  </a:lnTo>
                  <a:lnTo>
                    <a:pt x="268" y="754"/>
                  </a:lnTo>
                  <a:lnTo>
                    <a:pt x="124" y="692"/>
                  </a:lnTo>
                  <a:lnTo>
                    <a:pt x="21" y="534"/>
                  </a:lnTo>
                  <a:lnTo>
                    <a:pt x="0" y="408"/>
                  </a:lnTo>
                  <a:lnTo>
                    <a:pt x="41" y="313"/>
                  </a:lnTo>
                  <a:lnTo>
                    <a:pt x="124" y="220"/>
                  </a:lnTo>
                  <a:lnTo>
                    <a:pt x="226" y="126"/>
                  </a:lnTo>
                  <a:lnTo>
                    <a:pt x="370" y="62"/>
                  </a:lnTo>
                  <a:lnTo>
                    <a:pt x="556" y="29"/>
                  </a:lnTo>
                  <a:lnTo>
                    <a:pt x="740" y="0"/>
                  </a:lnTo>
                  <a:lnTo>
                    <a:pt x="906" y="0"/>
                  </a:lnTo>
                  <a:lnTo>
                    <a:pt x="1090" y="29"/>
                  </a:lnTo>
                </a:path>
              </a:pathLst>
            </a:custGeom>
            <a:noFill/>
            <a:ln w="0">
              <a:solidFill>
                <a:srgbClr val="000000"/>
              </a:solidFill>
              <a:round/>
              <a:headEnd/>
              <a:tailEnd/>
            </a:ln>
          </p:spPr>
          <p:txBody>
            <a:bodyPr/>
            <a:lstStyle/>
            <a:p>
              <a:endParaRPr lang="en-US"/>
            </a:p>
          </p:txBody>
        </p:sp>
        <p:sp>
          <p:nvSpPr>
            <p:cNvPr id="29763" name="Freeform 65"/>
            <p:cNvSpPr>
              <a:spLocks/>
            </p:cNvSpPr>
            <p:nvPr/>
          </p:nvSpPr>
          <p:spPr bwMode="auto">
            <a:xfrm>
              <a:off x="4889" y="4050"/>
              <a:ext cx="123" cy="15"/>
            </a:xfrm>
            <a:custGeom>
              <a:avLst/>
              <a:gdLst>
                <a:gd name="T0" fmla="*/ 0 w 369"/>
                <a:gd name="T1" fmla="*/ 0 h 64"/>
                <a:gd name="T2" fmla="*/ 0 w 369"/>
                <a:gd name="T3" fmla="*/ 0 h 64"/>
                <a:gd name="T4" fmla="*/ 0 w 369"/>
                <a:gd name="T5" fmla="*/ 0 h 64"/>
                <a:gd name="T6" fmla="*/ 0 w 369"/>
                <a:gd name="T7" fmla="*/ 0 h 64"/>
                <a:gd name="T8" fmla="*/ 0 w 369"/>
                <a:gd name="T9" fmla="*/ 0 h 64"/>
                <a:gd name="T10" fmla="*/ 0 w 369"/>
                <a:gd name="T11" fmla="*/ 0 h 64"/>
                <a:gd name="T12" fmla="*/ 0 w 369"/>
                <a:gd name="T13" fmla="*/ 0 h 64"/>
                <a:gd name="T14" fmla="*/ 0 w 369"/>
                <a:gd name="T15" fmla="*/ 0 h 64"/>
                <a:gd name="T16" fmla="*/ 0 w 369"/>
                <a:gd name="T17" fmla="*/ 0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9"/>
                <a:gd name="T28" fmla="*/ 0 h 64"/>
                <a:gd name="T29" fmla="*/ 369 w 369"/>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9" h="64">
                  <a:moveTo>
                    <a:pt x="0" y="64"/>
                  </a:moveTo>
                  <a:lnTo>
                    <a:pt x="40" y="33"/>
                  </a:lnTo>
                  <a:lnTo>
                    <a:pt x="103" y="0"/>
                  </a:lnTo>
                  <a:lnTo>
                    <a:pt x="142" y="0"/>
                  </a:lnTo>
                  <a:lnTo>
                    <a:pt x="184" y="0"/>
                  </a:lnTo>
                  <a:lnTo>
                    <a:pt x="247" y="0"/>
                  </a:lnTo>
                  <a:lnTo>
                    <a:pt x="286" y="33"/>
                  </a:lnTo>
                  <a:lnTo>
                    <a:pt x="328" y="33"/>
                  </a:lnTo>
                  <a:lnTo>
                    <a:pt x="369" y="64"/>
                  </a:lnTo>
                </a:path>
              </a:pathLst>
            </a:custGeom>
            <a:noFill/>
            <a:ln w="0">
              <a:solidFill>
                <a:srgbClr val="000000"/>
              </a:solidFill>
              <a:round/>
              <a:headEnd/>
              <a:tailEnd/>
            </a:ln>
          </p:spPr>
          <p:txBody>
            <a:bodyPr/>
            <a:lstStyle/>
            <a:p>
              <a:endParaRPr lang="en-US"/>
            </a:p>
          </p:txBody>
        </p:sp>
        <p:sp>
          <p:nvSpPr>
            <p:cNvPr id="29764" name="Freeform 66"/>
            <p:cNvSpPr>
              <a:spLocks/>
            </p:cNvSpPr>
            <p:nvPr/>
          </p:nvSpPr>
          <p:spPr bwMode="auto">
            <a:xfrm>
              <a:off x="4889" y="4081"/>
              <a:ext cx="95" cy="40"/>
            </a:xfrm>
            <a:custGeom>
              <a:avLst/>
              <a:gdLst>
                <a:gd name="T0" fmla="*/ 0 w 286"/>
                <a:gd name="T1" fmla="*/ 0 h 157"/>
                <a:gd name="T2" fmla="*/ 0 w 286"/>
                <a:gd name="T3" fmla="*/ 0 h 157"/>
                <a:gd name="T4" fmla="*/ 0 w 286"/>
                <a:gd name="T5" fmla="*/ 0 h 157"/>
                <a:gd name="T6" fmla="*/ 0 w 286"/>
                <a:gd name="T7" fmla="*/ 0 h 157"/>
                <a:gd name="T8" fmla="*/ 0 w 286"/>
                <a:gd name="T9" fmla="*/ 0 h 157"/>
                <a:gd name="T10" fmla="*/ 0 w 286"/>
                <a:gd name="T11" fmla="*/ 0 h 157"/>
                <a:gd name="T12" fmla="*/ 0 w 286"/>
                <a:gd name="T13" fmla="*/ 0 h 157"/>
                <a:gd name="T14" fmla="*/ 0 w 286"/>
                <a:gd name="T15" fmla="*/ 0 h 157"/>
                <a:gd name="T16" fmla="*/ 0 w 286"/>
                <a:gd name="T17" fmla="*/ 0 h 157"/>
                <a:gd name="T18" fmla="*/ 0 w 286"/>
                <a:gd name="T19" fmla="*/ 0 h 157"/>
                <a:gd name="T20" fmla="*/ 0 w 286"/>
                <a:gd name="T21" fmla="*/ 0 h 1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6"/>
                <a:gd name="T34" fmla="*/ 0 h 157"/>
                <a:gd name="T35" fmla="*/ 286 w 286"/>
                <a:gd name="T36" fmla="*/ 157 h 1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6" h="157">
                  <a:moveTo>
                    <a:pt x="0" y="30"/>
                  </a:moveTo>
                  <a:lnTo>
                    <a:pt x="19" y="0"/>
                  </a:lnTo>
                  <a:lnTo>
                    <a:pt x="61" y="0"/>
                  </a:lnTo>
                  <a:lnTo>
                    <a:pt x="103" y="0"/>
                  </a:lnTo>
                  <a:lnTo>
                    <a:pt x="123" y="30"/>
                  </a:lnTo>
                  <a:lnTo>
                    <a:pt x="165" y="30"/>
                  </a:lnTo>
                  <a:lnTo>
                    <a:pt x="205" y="64"/>
                  </a:lnTo>
                  <a:lnTo>
                    <a:pt x="225" y="64"/>
                  </a:lnTo>
                  <a:lnTo>
                    <a:pt x="247" y="93"/>
                  </a:lnTo>
                  <a:lnTo>
                    <a:pt x="286" y="157"/>
                  </a:lnTo>
                </a:path>
              </a:pathLst>
            </a:custGeom>
            <a:noFill/>
            <a:ln w="0">
              <a:solidFill>
                <a:srgbClr val="000000"/>
              </a:solidFill>
              <a:round/>
              <a:headEnd/>
              <a:tailEnd/>
            </a:ln>
          </p:spPr>
          <p:txBody>
            <a:bodyPr/>
            <a:lstStyle/>
            <a:p>
              <a:endParaRPr lang="en-US"/>
            </a:p>
          </p:txBody>
        </p:sp>
        <p:sp>
          <p:nvSpPr>
            <p:cNvPr id="29765" name="Freeform 67"/>
            <p:cNvSpPr>
              <a:spLocks/>
            </p:cNvSpPr>
            <p:nvPr/>
          </p:nvSpPr>
          <p:spPr bwMode="auto">
            <a:xfrm>
              <a:off x="5341" y="4113"/>
              <a:ext cx="82" cy="39"/>
            </a:xfrm>
            <a:custGeom>
              <a:avLst/>
              <a:gdLst>
                <a:gd name="T0" fmla="*/ 0 w 246"/>
                <a:gd name="T1" fmla="*/ 0 h 158"/>
                <a:gd name="T2" fmla="*/ 0 w 246"/>
                <a:gd name="T3" fmla="*/ 0 h 158"/>
                <a:gd name="T4" fmla="*/ 0 w 246"/>
                <a:gd name="T5" fmla="*/ 0 h 158"/>
                <a:gd name="T6" fmla="*/ 0 w 246"/>
                <a:gd name="T7" fmla="*/ 0 h 158"/>
                <a:gd name="T8" fmla="*/ 0 w 246"/>
                <a:gd name="T9" fmla="*/ 0 h 158"/>
                <a:gd name="T10" fmla="*/ 0 w 246"/>
                <a:gd name="T11" fmla="*/ 0 h 158"/>
                <a:gd name="T12" fmla="*/ 0 w 246"/>
                <a:gd name="T13" fmla="*/ 0 h 158"/>
                <a:gd name="T14" fmla="*/ 0 w 246"/>
                <a:gd name="T15" fmla="*/ 0 h 158"/>
                <a:gd name="T16" fmla="*/ 0 w 246"/>
                <a:gd name="T17" fmla="*/ 0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6"/>
                <a:gd name="T28" fmla="*/ 0 h 158"/>
                <a:gd name="T29" fmla="*/ 246 w 246"/>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6" h="158">
                  <a:moveTo>
                    <a:pt x="0" y="158"/>
                  </a:moveTo>
                  <a:lnTo>
                    <a:pt x="20" y="124"/>
                  </a:lnTo>
                  <a:lnTo>
                    <a:pt x="61" y="95"/>
                  </a:lnTo>
                  <a:lnTo>
                    <a:pt x="83" y="64"/>
                  </a:lnTo>
                  <a:lnTo>
                    <a:pt x="125" y="31"/>
                  </a:lnTo>
                  <a:lnTo>
                    <a:pt x="164" y="31"/>
                  </a:lnTo>
                  <a:lnTo>
                    <a:pt x="206" y="31"/>
                  </a:lnTo>
                  <a:lnTo>
                    <a:pt x="246" y="0"/>
                  </a:lnTo>
                </a:path>
              </a:pathLst>
            </a:custGeom>
            <a:noFill/>
            <a:ln w="0">
              <a:solidFill>
                <a:srgbClr val="000000"/>
              </a:solidFill>
              <a:round/>
              <a:headEnd/>
              <a:tailEnd/>
            </a:ln>
          </p:spPr>
          <p:txBody>
            <a:bodyPr/>
            <a:lstStyle/>
            <a:p>
              <a:endParaRPr lang="en-US"/>
            </a:p>
          </p:txBody>
        </p:sp>
        <p:sp>
          <p:nvSpPr>
            <p:cNvPr id="29766" name="Freeform 68"/>
            <p:cNvSpPr>
              <a:spLocks/>
            </p:cNvSpPr>
            <p:nvPr/>
          </p:nvSpPr>
          <p:spPr bwMode="auto">
            <a:xfrm>
              <a:off x="5293" y="4097"/>
              <a:ext cx="103" cy="24"/>
            </a:xfrm>
            <a:custGeom>
              <a:avLst/>
              <a:gdLst>
                <a:gd name="T0" fmla="*/ 0 w 308"/>
                <a:gd name="T1" fmla="*/ 0 h 93"/>
                <a:gd name="T2" fmla="*/ 0 w 308"/>
                <a:gd name="T3" fmla="*/ 0 h 93"/>
                <a:gd name="T4" fmla="*/ 0 w 308"/>
                <a:gd name="T5" fmla="*/ 0 h 93"/>
                <a:gd name="T6" fmla="*/ 0 w 308"/>
                <a:gd name="T7" fmla="*/ 0 h 93"/>
                <a:gd name="T8" fmla="*/ 0 w 308"/>
                <a:gd name="T9" fmla="*/ 0 h 93"/>
                <a:gd name="T10" fmla="*/ 0 w 308"/>
                <a:gd name="T11" fmla="*/ 0 h 93"/>
                <a:gd name="T12" fmla="*/ 0 w 308"/>
                <a:gd name="T13" fmla="*/ 0 h 93"/>
                <a:gd name="T14" fmla="*/ 0 w 308"/>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93"/>
                <a:gd name="T26" fmla="*/ 308 w 308"/>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93">
                  <a:moveTo>
                    <a:pt x="0" y="93"/>
                  </a:moveTo>
                  <a:lnTo>
                    <a:pt x="41" y="62"/>
                  </a:lnTo>
                  <a:lnTo>
                    <a:pt x="102" y="29"/>
                  </a:lnTo>
                  <a:lnTo>
                    <a:pt x="144" y="0"/>
                  </a:lnTo>
                  <a:lnTo>
                    <a:pt x="185" y="0"/>
                  </a:lnTo>
                  <a:lnTo>
                    <a:pt x="246" y="0"/>
                  </a:lnTo>
                  <a:lnTo>
                    <a:pt x="288" y="0"/>
                  </a:lnTo>
                  <a:lnTo>
                    <a:pt x="308" y="0"/>
                  </a:lnTo>
                </a:path>
              </a:pathLst>
            </a:custGeom>
            <a:noFill/>
            <a:ln w="0">
              <a:solidFill>
                <a:srgbClr val="000000"/>
              </a:solidFill>
              <a:round/>
              <a:headEnd/>
              <a:tailEnd/>
            </a:ln>
          </p:spPr>
          <p:txBody>
            <a:bodyPr/>
            <a:lstStyle/>
            <a:p>
              <a:endParaRPr lang="en-US"/>
            </a:p>
          </p:txBody>
        </p:sp>
        <p:sp>
          <p:nvSpPr>
            <p:cNvPr id="29767" name="Freeform 69"/>
            <p:cNvSpPr>
              <a:spLocks/>
            </p:cNvSpPr>
            <p:nvPr/>
          </p:nvSpPr>
          <p:spPr bwMode="auto">
            <a:xfrm>
              <a:off x="5080" y="4129"/>
              <a:ext cx="1" cy="39"/>
            </a:xfrm>
            <a:custGeom>
              <a:avLst/>
              <a:gdLst>
                <a:gd name="T0" fmla="*/ 0 w 1"/>
                <a:gd name="T1" fmla="*/ 0 h 158"/>
                <a:gd name="T2" fmla="*/ 0 w 1"/>
                <a:gd name="T3" fmla="*/ 0 h 158"/>
                <a:gd name="T4" fmla="*/ 0 w 1"/>
                <a:gd name="T5" fmla="*/ 0 h 158"/>
                <a:gd name="T6" fmla="*/ 0 w 1"/>
                <a:gd name="T7" fmla="*/ 0 h 158"/>
                <a:gd name="T8" fmla="*/ 0 60000 65536"/>
                <a:gd name="T9" fmla="*/ 0 60000 65536"/>
                <a:gd name="T10" fmla="*/ 0 60000 65536"/>
                <a:gd name="T11" fmla="*/ 0 60000 65536"/>
                <a:gd name="T12" fmla="*/ 0 w 1"/>
                <a:gd name="T13" fmla="*/ 0 h 158"/>
                <a:gd name="T14" fmla="*/ 1 w 1"/>
                <a:gd name="T15" fmla="*/ 158 h 158"/>
              </a:gdLst>
              <a:ahLst/>
              <a:cxnLst>
                <a:cxn ang="T8">
                  <a:pos x="T0" y="T1"/>
                </a:cxn>
                <a:cxn ang="T9">
                  <a:pos x="T2" y="T3"/>
                </a:cxn>
                <a:cxn ang="T10">
                  <a:pos x="T4" y="T5"/>
                </a:cxn>
                <a:cxn ang="T11">
                  <a:pos x="T6" y="T7"/>
                </a:cxn>
              </a:cxnLst>
              <a:rect l="T12" t="T13" r="T14" b="T15"/>
              <a:pathLst>
                <a:path w="1" h="158">
                  <a:moveTo>
                    <a:pt x="0" y="158"/>
                  </a:moveTo>
                  <a:lnTo>
                    <a:pt x="0" y="94"/>
                  </a:lnTo>
                  <a:lnTo>
                    <a:pt x="0" y="60"/>
                  </a:lnTo>
                  <a:lnTo>
                    <a:pt x="0" y="0"/>
                  </a:lnTo>
                </a:path>
              </a:pathLst>
            </a:custGeom>
            <a:noFill/>
            <a:ln w="0">
              <a:solidFill>
                <a:srgbClr val="000000"/>
              </a:solidFill>
              <a:round/>
              <a:headEnd/>
              <a:tailEnd/>
            </a:ln>
          </p:spPr>
          <p:txBody>
            <a:bodyPr/>
            <a:lstStyle/>
            <a:p>
              <a:endParaRPr lang="en-US"/>
            </a:p>
          </p:txBody>
        </p:sp>
      </p:grpSp>
    </p:spTree>
    <p:extLst>
      <p:ext uri="{BB962C8B-B14F-4D97-AF65-F5344CB8AC3E}">
        <p14:creationId xmlns:p14="http://schemas.microsoft.com/office/powerpoint/2010/main" xmlns="" val="26666611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5670">
                                            <p:bg/>
                                          </p:spTgt>
                                        </p:tgtEl>
                                        <p:attrNameLst>
                                          <p:attrName>style.visibility</p:attrName>
                                        </p:attrNameLst>
                                      </p:cBhvr>
                                      <p:to>
                                        <p:strVal val="visible"/>
                                      </p:to>
                                    </p:set>
                                    <p:animEffect transition="in" filter="wipe(left)">
                                      <p:cBhvr>
                                        <p:cTn id="12" dur="500"/>
                                        <p:tgtEl>
                                          <p:spTgt spid="25670">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670">
                                            <p:txEl>
                                              <p:pRg st="0" end="0"/>
                                            </p:txEl>
                                          </p:spTgt>
                                        </p:tgtEl>
                                        <p:attrNameLst>
                                          <p:attrName>style.visibility</p:attrName>
                                        </p:attrNameLst>
                                      </p:cBhvr>
                                      <p:to>
                                        <p:strVal val="visible"/>
                                      </p:to>
                                    </p:set>
                                    <p:animEffect transition="in" filter="wipe(left)">
                                      <p:cBhvr>
                                        <p:cTn id="17" dur="500"/>
                                        <p:tgtEl>
                                          <p:spTgt spid="2567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670">
                                            <p:txEl>
                                              <p:pRg st="1" end="1"/>
                                            </p:txEl>
                                          </p:spTgt>
                                        </p:tgtEl>
                                        <p:attrNameLst>
                                          <p:attrName>style.visibility</p:attrName>
                                        </p:attrNameLst>
                                      </p:cBhvr>
                                      <p:to>
                                        <p:strVal val="visible"/>
                                      </p:to>
                                    </p:set>
                                    <p:animEffect transition="in" filter="wipe(left)">
                                      <p:cBhvr>
                                        <p:cTn id="22" dur="500"/>
                                        <p:tgtEl>
                                          <p:spTgt spid="2567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670">
                                            <p:txEl>
                                              <p:pRg st="2" end="2"/>
                                            </p:txEl>
                                          </p:spTgt>
                                        </p:tgtEl>
                                        <p:attrNameLst>
                                          <p:attrName>style.visibility</p:attrName>
                                        </p:attrNameLst>
                                      </p:cBhvr>
                                      <p:to>
                                        <p:strVal val="visible"/>
                                      </p:to>
                                    </p:set>
                                    <p:animEffect transition="in" filter="wipe(left)">
                                      <p:cBhvr>
                                        <p:cTn id="27" dur="500"/>
                                        <p:tgtEl>
                                          <p:spTgt spid="2567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670">
                                            <p:txEl>
                                              <p:pRg st="3" end="3"/>
                                            </p:txEl>
                                          </p:spTgt>
                                        </p:tgtEl>
                                        <p:attrNameLst>
                                          <p:attrName>style.visibility</p:attrName>
                                        </p:attrNameLst>
                                      </p:cBhvr>
                                      <p:to>
                                        <p:strVal val="visible"/>
                                      </p:to>
                                    </p:set>
                                    <p:animEffect transition="in" filter="wipe(left)">
                                      <p:cBhvr>
                                        <p:cTn id="32" dur="500"/>
                                        <p:tgtEl>
                                          <p:spTgt spid="2567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70" grpId="0" build="p"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76200"/>
            <a:ext cx="4343400" cy="461665"/>
          </a:xfrm>
          <a:prstGeom prst="rect">
            <a:avLst/>
          </a:prstGeom>
          <a:noFill/>
        </p:spPr>
        <p:txBody>
          <a:bodyPr wrap="square" rtlCol="0">
            <a:spAutoFit/>
          </a:bodyPr>
          <a:lstStyle/>
          <a:p>
            <a:r>
              <a:rPr lang="en-US" sz="2400" dirty="0" smtClean="0"/>
              <a:t>IFRS, </a:t>
            </a:r>
            <a:r>
              <a:rPr lang="en-US" sz="2400" dirty="0" err="1" smtClean="0"/>
              <a:t>Ind</a:t>
            </a:r>
            <a:r>
              <a:rPr lang="en-US" sz="2400" dirty="0" smtClean="0"/>
              <a:t> AS and AS- some Basics</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xmlns="" val="437451014"/>
              </p:ext>
            </p:extLst>
          </p:nvPr>
        </p:nvGraphicFramePr>
        <p:xfrm>
          <a:off x="76200" y="543186"/>
          <a:ext cx="8915400" cy="5659494"/>
        </p:xfrm>
        <a:graphic>
          <a:graphicData uri="http://schemas.openxmlformats.org/drawingml/2006/table">
            <a:tbl>
              <a:tblPr>
                <a:tableStyleId>{5C22544A-7EE6-4342-B048-85BDC9FD1C3A}</a:tableStyleId>
              </a:tblPr>
              <a:tblGrid>
                <a:gridCol w="703849"/>
                <a:gridCol w="2558251"/>
                <a:gridCol w="835662"/>
                <a:gridCol w="626638"/>
                <a:gridCol w="838200"/>
                <a:gridCol w="3352800"/>
              </a:tblGrid>
              <a:tr h="181948">
                <a:tc>
                  <a:txBody>
                    <a:bodyPr/>
                    <a:lstStyle/>
                    <a:p>
                      <a:pPr algn="ctr" rtl="0" fontAlgn="ctr"/>
                      <a:r>
                        <a:rPr lang="en-US" sz="1600" b="1" u="none" strike="noStrike" dirty="0">
                          <a:effectLst/>
                        </a:rPr>
                        <a:t>IFRS </a:t>
                      </a:r>
                      <a:endParaRPr lang="en-US" sz="1600" b="1" i="0" u="none" strike="noStrike" dirty="0">
                        <a:solidFill>
                          <a:srgbClr val="FFFFFF"/>
                        </a:solidFill>
                        <a:effectLst/>
                        <a:latin typeface="Garamond"/>
                      </a:endParaRPr>
                    </a:p>
                  </a:txBody>
                  <a:tcPr marL="5686" marR="5686" marT="5686" marB="0" anchor="ctr"/>
                </a:tc>
                <a:tc>
                  <a:txBody>
                    <a:bodyPr/>
                    <a:lstStyle/>
                    <a:p>
                      <a:pPr algn="l" rtl="0" fontAlgn="ctr"/>
                      <a:r>
                        <a:rPr lang="en-US" sz="1600" b="1" u="none" strike="noStrike" dirty="0">
                          <a:effectLst/>
                        </a:rPr>
                        <a:t>IFRS Name</a:t>
                      </a:r>
                      <a:endParaRPr lang="en-US" sz="1600" b="1" i="0" u="none" strike="noStrike" dirty="0">
                        <a:solidFill>
                          <a:srgbClr val="FFFFFF"/>
                        </a:solidFill>
                        <a:effectLst/>
                        <a:latin typeface="Garamond"/>
                      </a:endParaRPr>
                    </a:p>
                  </a:txBody>
                  <a:tcPr marL="5686" marR="5686" marT="5686" marB="0" anchor="ctr"/>
                </a:tc>
                <a:tc>
                  <a:txBody>
                    <a:bodyPr/>
                    <a:lstStyle/>
                    <a:p>
                      <a:pPr algn="l" rtl="0" fontAlgn="ctr"/>
                      <a:r>
                        <a:rPr lang="en-US" sz="1600" b="1" u="none" strike="noStrike">
                          <a:effectLst/>
                        </a:rPr>
                        <a:t>Ind AS</a:t>
                      </a:r>
                      <a:endParaRPr lang="en-US" sz="1600" b="1" i="0" u="none" strike="noStrike">
                        <a:solidFill>
                          <a:srgbClr val="FFFFFF"/>
                        </a:solidFill>
                        <a:effectLst/>
                        <a:latin typeface="Garamond"/>
                      </a:endParaRPr>
                    </a:p>
                  </a:txBody>
                  <a:tcPr marL="5686" marR="5686" marT="5686" marB="0" anchor="ctr"/>
                </a:tc>
                <a:tc>
                  <a:txBody>
                    <a:bodyPr/>
                    <a:lstStyle/>
                    <a:p>
                      <a:pPr algn="l" rtl="0" fontAlgn="ctr"/>
                      <a:r>
                        <a:rPr lang="en-US" sz="1600" b="1" u="none" strike="noStrike" dirty="0">
                          <a:effectLst/>
                        </a:rPr>
                        <a:t>IFRIC,SIC etc.</a:t>
                      </a:r>
                      <a:endParaRPr lang="en-US" sz="1600" b="1" i="0" u="none" strike="noStrike" dirty="0">
                        <a:solidFill>
                          <a:srgbClr val="FFFFFF"/>
                        </a:solidFill>
                        <a:effectLst/>
                        <a:latin typeface="Garamond"/>
                      </a:endParaRPr>
                    </a:p>
                  </a:txBody>
                  <a:tcPr marL="5686" marR="5686" marT="5686" marB="0" anchor="ctr"/>
                </a:tc>
                <a:tc>
                  <a:txBody>
                    <a:bodyPr/>
                    <a:lstStyle/>
                    <a:p>
                      <a:pPr algn="ctr" rtl="0" fontAlgn="ctr"/>
                      <a:r>
                        <a:rPr lang="en-US" sz="1600" b="1" u="none" strike="noStrike" dirty="0">
                          <a:effectLst/>
                        </a:rPr>
                        <a:t>Existing AS </a:t>
                      </a:r>
                      <a:endParaRPr lang="en-US" sz="1600" b="1" i="0" u="none" strike="noStrike" dirty="0">
                        <a:solidFill>
                          <a:srgbClr val="FFFFFF"/>
                        </a:solidFill>
                        <a:effectLst/>
                        <a:latin typeface="Garamond"/>
                      </a:endParaRPr>
                    </a:p>
                  </a:txBody>
                  <a:tcPr marL="5686" marR="5686" marT="5686" marB="0" anchor="ctr"/>
                </a:tc>
                <a:tc>
                  <a:txBody>
                    <a:bodyPr/>
                    <a:lstStyle/>
                    <a:p>
                      <a:pPr algn="l" fontAlgn="ctr"/>
                      <a:r>
                        <a:rPr lang="en-US" sz="1600" b="1" u="none" strike="noStrike" dirty="0">
                          <a:effectLst/>
                        </a:rPr>
                        <a:t>Indian Scenario</a:t>
                      </a:r>
                      <a:endParaRPr lang="en-US" sz="1600" b="1" i="0" u="none" strike="noStrike" dirty="0">
                        <a:solidFill>
                          <a:srgbClr val="FFFFFF"/>
                        </a:solidFill>
                        <a:effectLst/>
                        <a:latin typeface="Garamond"/>
                      </a:endParaRPr>
                    </a:p>
                  </a:txBody>
                  <a:tcPr marL="5686" marR="5686" marT="5686" marB="0" anchor="ctr"/>
                </a:tc>
              </a:tr>
              <a:tr h="642505">
                <a:tc>
                  <a:txBody>
                    <a:bodyPr/>
                    <a:lstStyle/>
                    <a:p>
                      <a:pPr algn="l" rtl="0" fontAlgn="ctr"/>
                      <a:r>
                        <a:rPr lang="en-US" sz="1600" u="none" strike="noStrike" dirty="0">
                          <a:effectLst/>
                        </a:rPr>
                        <a:t>IAS 19</a:t>
                      </a:r>
                      <a:endParaRPr lang="en-US" sz="1600" b="1" i="1" u="none" strike="noStrike" dirty="0">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Employee Benefits</a:t>
                      </a:r>
                      <a:endParaRPr lang="en-US" sz="1600" b="0" i="1" u="none" strike="noStrike" dirty="0">
                        <a:solidFill>
                          <a:srgbClr val="000000"/>
                        </a:solidFill>
                        <a:effectLst/>
                        <a:latin typeface="Calibri"/>
                      </a:endParaRPr>
                    </a:p>
                  </a:txBody>
                  <a:tcPr marL="5686" marR="5686" marT="5686" marB="0" anchor="ctr"/>
                </a:tc>
                <a:tc>
                  <a:txBody>
                    <a:bodyPr/>
                    <a:lstStyle/>
                    <a:p>
                      <a:pPr algn="l" rtl="0" fontAlgn="ctr"/>
                      <a:r>
                        <a:rPr lang="en-US" sz="1600" u="none" strike="noStrike">
                          <a:effectLst/>
                        </a:rPr>
                        <a:t>Ind AS 19</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IFRIC 14</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AS 15</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In India, Acturial gains and Losses are taken into P&amp;L, In IFRS-you can take into P&amp;L/OCI or defer with a Limit </a:t>
                      </a:r>
                      <a:endParaRPr lang="en-US" sz="1600" b="0" i="1" u="none" strike="noStrike">
                        <a:solidFill>
                          <a:srgbClr val="000000"/>
                        </a:solidFill>
                        <a:effectLst/>
                        <a:latin typeface="Calibri"/>
                      </a:endParaRPr>
                    </a:p>
                  </a:txBody>
                  <a:tcPr marL="5686" marR="5686" marT="5686" marB="0" anchor="ctr"/>
                </a:tc>
              </a:tr>
              <a:tr h="642505">
                <a:tc>
                  <a:txBody>
                    <a:bodyPr/>
                    <a:lstStyle/>
                    <a:p>
                      <a:pPr algn="l" rtl="0" fontAlgn="ctr"/>
                      <a:r>
                        <a:rPr lang="en-US" sz="1600" u="none" strike="noStrike">
                          <a:effectLst/>
                        </a:rPr>
                        <a:t>IAS 20</a:t>
                      </a:r>
                      <a:endParaRPr lang="en-US" sz="1600" b="1"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Accounting for Government Grants and Disclosure of Government Assistance</a:t>
                      </a:r>
                      <a:endParaRPr lang="en-US" sz="1600" b="0" i="1" u="none" strike="noStrike" dirty="0">
                        <a:solidFill>
                          <a:srgbClr val="000000"/>
                        </a:solidFill>
                        <a:effectLst/>
                        <a:latin typeface="Calibri"/>
                      </a:endParaRPr>
                    </a:p>
                  </a:txBody>
                  <a:tcPr marL="5686" marR="5686" marT="5686" marB="0" anchor="ctr"/>
                </a:tc>
                <a:tc>
                  <a:txBody>
                    <a:bodyPr/>
                    <a:lstStyle/>
                    <a:p>
                      <a:pPr algn="l" rtl="0" fontAlgn="ctr"/>
                      <a:r>
                        <a:rPr lang="en-US" sz="1600" u="none" strike="noStrike" dirty="0" err="1">
                          <a:effectLst/>
                        </a:rPr>
                        <a:t>Ind</a:t>
                      </a:r>
                      <a:r>
                        <a:rPr lang="en-US" sz="1600" u="none" strike="noStrike" dirty="0">
                          <a:effectLst/>
                        </a:rPr>
                        <a:t> AS 20</a:t>
                      </a:r>
                      <a:endParaRPr lang="en-US" sz="1600" b="0" i="1" u="none" strike="noStrike" dirty="0">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SIC 10</a:t>
                      </a:r>
                      <a:endParaRPr lang="en-US" sz="1600" b="0" i="1" u="none" strike="noStrike" dirty="0">
                        <a:solidFill>
                          <a:srgbClr val="000000"/>
                        </a:solidFill>
                        <a:effectLst/>
                        <a:latin typeface="Calibri"/>
                      </a:endParaRPr>
                    </a:p>
                  </a:txBody>
                  <a:tcPr marL="5686" marR="5686" marT="5686" marB="0" anchor="ctr"/>
                </a:tc>
                <a:tc>
                  <a:txBody>
                    <a:bodyPr/>
                    <a:lstStyle/>
                    <a:p>
                      <a:pPr algn="l" rtl="0" fontAlgn="ctr"/>
                      <a:r>
                        <a:rPr lang="en-US" sz="1600" u="none" strike="noStrike">
                          <a:effectLst/>
                        </a:rPr>
                        <a:t>AS 12</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Indian stanadrd talks about accounting for Govt. grant and does not specifically deal with disclosure of Govt. assistance</a:t>
                      </a:r>
                      <a:endParaRPr lang="en-US" sz="1600" b="0" i="1" u="none" strike="noStrike">
                        <a:solidFill>
                          <a:srgbClr val="000000"/>
                        </a:solidFill>
                        <a:effectLst/>
                        <a:latin typeface="Calibri"/>
                      </a:endParaRPr>
                    </a:p>
                  </a:txBody>
                  <a:tcPr marL="5686" marR="5686" marT="5686" marB="0" anchor="ctr"/>
                </a:tc>
              </a:tr>
              <a:tr h="642505">
                <a:tc>
                  <a:txBody>
                    <a:bodyPr/>
                    <a:lstStyle/>
                    <a:p>
                      <a:pPr algn="l" rtl="0" fontAlgn="ctr"/>
                      <a:r>
                        <a:rPr lang="en-US" sz="1600" u="none" strike="noStrike">
                          <a:effectLst/>
                        </a:rPr>
                        <a:t>IAS 21</a:t>
                      </a:r>
                      <a:endParaRPr lang="en-US" sz="1600" b="1"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The Effects of Changes in Foreign Exchange Rates</a:t>
                      </a:r>
                      <a:endParaRPr lang="en-US" sz="1600" b="0" i="1" u="none" strike="noStrike" dirty="0">
                        <a:solidFill>
                          <a:srgbClr val="000000"/>
                        </a:solidFill>
                        <a:effectLst/>
                        <a:latin typeface="Calibri"/>
                      </a:endParaRPr>
                    </a:p>
                  </a:txBody>
                  <a:tcPr marL="5686" marR="5686" marT="5686" marB="0" anchor="ctr"/>
                </a:tc>
                <a:tc>
                  <a:txBody>
                    <a:bodyPr/>
                    <a:lstStyle/>
                    <a:p>
                      <a:pPr algn="l" rtl="0" fontAlgn="ctr"/>
                      <a:r>
                        <a:rPr lang="en-US" sz="1600" u="none" strike="noStrike" dirty="0" err="1">
                          <a:effectLst/>
                        </a:rPr>
                        <a:t>Ind</a:t>
                      </a:r>
                      <a:r>
                        <a:rPr lang="en-US" sz="1600" u="none" strike="noStrike" dirty="0">
                          <a:effectLst/>
                        </a:rPr>
                        <a:t> AS 21</a:t>
                      </a:r>
                      <a:endParaRPr lang="en-US" sz="1600" b="0" i="1" u="none" strike="noStrike" dirty="0">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 </a:t>
                      </a:r>
                      <a:endParaRPr lang="en-US" sz="1600" b="0" i="1" u="none" strike="noStrike" dirty="0">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AS 11</a:t>
                      </a:r>
                      <a:endParaRPr lang="en-US" sz="1600" b="0" i="1" u="none" strike="noStrike" dirty="0">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There is no concept of Functional currency In </a:t>
                      </a:r>
                      <a:r>
                        <a:rPr lang="en-US" sz="1600" u="none" strike="noStrike" dirty="0" err="1">
                          <a:effectLst/>
                        </a:rPr>
                        <a:t>India.No</a:t>
                      </a:r>
                      <a:r>
                        <a:rPr lang="en-US" sz="1600" u="none" strike="noStrike" dirty="0">
                          <a:effectLst/>
                        </a:rPr>
                        <a:t> Concept of Translation and Transaction gain or Loss</a:t>
                      </a:r>
                      <a:endParaRPr lang="en-US" sz="1600" b="0" i="1" u="none" strike="noStrike" dirty="0">
                        <a:solidFill>
                          <a:srgbClr val="000000"/>
                        </a:solidFill>
                        <a:effectLst/>
                        <a:latin typeface="Calibri"/>
                      </a:endParaRPr>
                    </a:p>
                  </a:txBody>
                  <a:tcPr marL="5686" marR="5686" marT="5686" marB="0" anchor="ctr"/>
                </a:tc>
              </a:tr>
              <a:tr h="483300">
                <a:tc>
                  <a:txBody>
                    <a:bodyPr/>
                    <a:lstStyle/>
                    <a:p>
                      <a:pPr algn="l" rtl="0" fontAlgn="ctr"/>
                      <a:r>
                        <a:rPr lang="en-US" sz="1600" u="none" strike="noStrike">
                          <a:effectLst/>
                        </a:rPr>
                        <a:t>IAS 23</a:t>
                      </a:r>
                      <a:endParaRPr lang="en-US" sz="1600" b="1"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Borrowing Costs</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Ind AS 23</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 </a:t>
                      </a:r>
                      <a:endParaRPr lang="en-US" sz="1600" b="0" i="1" u="none" strike="noStrike" dirty="0">
                        <a:solidFill>
                          <a:srgbClr val="000000"/>
                        </a:solidFill>
                        <a:effectLst/>
                        <a:latin typeface="Calibri"/>
                      </a:endParaRPr>
                    </a:p>
                  </a:txBody>
                  <a:tcPr marL="5686" marR="5686" marT="5686" marB="0" anchor="ctr"/>
                </a:tc>
                <a:tc>
                  <a:txBody>
                    <a:bodyPr/>
                    <a:lstStyle/>
                    <a:p>
                      <a:pPr algn="l" rtl="0" fontAlgn="ctr"/>
                      <a:r>
                        <a:rPr lang="en-US" sz="1600" u="none" strike="noStrike">
                          <a:effectLst/>
                        </a:rPr>
                        <a:t>AS 16</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Concept of effective </a:t>
                      </a:r>
                      <a:r>
                        <a:rPr lang="en-US" sz="1600" u="none" strike="noStrike" dirty="0" smtClean="0">
                          <a:effectLst/>
                        </a:rPr>
                        <a:t>interest rate not </a:t>
                      </a:r>
                      <a:r>
                        <a:rPr lang="en-US" sz="1600" u="none" strike="noStrike" dirty="0">
                          <a:effectLst/>
                        </a:rPr>
                        <a:t>there in India, much used in IFRS</a:t>
                      </a:r>
                      <a:endParaRPr lang="en-US" sz="1600" b="0" i="1" u="none" strike="noStrike" dirty="0">
                        <a:solidFill>
                          <a:srgbClr val="000000"/>
                        </a:solidFill>
                        <a:effectLst/>
                        <a:latin typeface="Calibri"/>
                      </a:endParaRPr>
                    </a:p>
                  </a:txBody>
                  <a:tcPr marL="5686" marR="5686" marT="5686" marB="0" anchor="ctr"/>
                </a:tc>
              </a:tr>
              <a:tr h="483300">
                <a:tc>
                  <a:txBody>
                    <a:bodyPr/>
                    <a:lstStyle/>
                    <a:p>
                      <a:pPr algn="l" rtl="0" fontAlgn="ctr"/>
                      <a:r>
                        <a:rPr lang="en-US" sz="1600" u="none" strike="noStrike">
                          <a:effectLst/>
                        </a:rPr>
                        <a:t>IAS 24</a:t>
                      </a:r>
                      <a:endParaRPr lang="en-US" sz="1600" b="1"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Related Party Disclosures</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Ind AS 24</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AS 18</a:t>
                      </a:r>
                      <a:endParaRPr lang="en-US" sz="1600" b="0" i="1" u="none" strike="noStrike" dirty="0">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Much wider definition of a related party in IFRS as compared to Indian system.</a:t>
                      </a:r>
                      <a:endParaRPr lang="en-US" sz="1600" b="0" i="1" u="none" strike="noStrike" dirty="0">
                        <a:solidFill>
                          <a:srgbClr val="000000"/>
                        </a:solidFill>
                        <a:effectLst/>
                        <a:latin typeface="Calibri"/>
                      </a:endParaRPr>
                    </a:p>
                  </a:txBody>
                  <a:tcPr marL="5686" marR="5686" marT="5686" marB="0" anchor="ctr"/>
                </a:tc>
              </a:tr>
              <a:tr h="483300">
                <a:tc>
                  <a:txBody>
                    <a:bodyPr/>
                    <a:lstStyle/>
                    <a:p>
                      <a:pPr algn="l" rtl="0" fontAlgn="ctr"/>
                      <a:r>
                        <a:rPr lang="en-US" sz="1600" u="none" strike="noStrike">
                          <a:effectLst/>
                        </a:rPr>
                        <a:t>IAS 26</a:t>
                      </a:r>
                      <a:endParaRPr lang="en-US" sz="1600" b="1"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Accounting and Reporting by Retirement Benefit plan</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Not made</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None</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These organizations are following practices issued by IRDA</a:t>
                      </a:r>
                      <a:endParaRPr lang="en-US" sz="1600" b="0" i="1" u="none" strike="noStrike" dirty="0">
                        <a:solidFill>
                          <a:srgbClr val="000000"/>
                        </a:solidFill>
                        <a:effectLst/>
                        <a:latin typeface="Calibri"/>
                      </a:endParaRPr>
                    </a:p>
                  </a:txBody>
                  <a:tcPr marL="5686" marR="5686" marT="5686" marB="0" anchor="ctr"/>
                </a:tc>
              </a:tr>
              <a:tr h="324095">
                <a:tc>
                  <a:txBody>
                    <a:bodyPr/>
                    <a:lstStyle/>
                    <a:p>
                      <a:pPr algn="l" rtl="0" fontAlgn="ctr"/>
                      <a:r>
                        <a:rPr lang="en-US" sz="1600" u="none" strike="noStrike">
                          <a:effectLst/>
                        </a:rPr>
                        <a:t>IAS 27</a:t>
                      </a:r>
                      <a:endParaRPr lang="en-US" sz="1600" b="1"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Consolidated and Separate Financial Statements</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Ind AS 27</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AS 21</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Being replaced by IFRS-10</a:t>
                      </a:r>
                      <a:endParaRPr lang="en-US" sz="1600" b="0" i="1" u="none" strike="noStrike" dirty="0">
                        <a:solidFill>
                          <a:srgbClr val="000000"/>
                        </a:solidFill>
                        <a:effectLst/>
                        <a:latin typeface="Calibri"/>
                      </a:endParaRPr>
                    </a:p>
                  </a:txBody>
                  <a:tcPr marL="5686" marR="5686" marT="5686" marB="0" anchor="ctr"/>
                </a:tc>
              </a:tr>
              <a:tr h="642505">
                <a:tc>
                  <a:txBody>
                    <a:bodyPr/>
                    <a:lstStyle/>
                    <a:p>
                      <a:pPr algn="l" rtl="0" fontAlgn="ctr"/>
                      <a:r>
                        <a:rPr lang="en-US" sz="1600" u="none" strike="noStrike">
                          <a:effectLst/>
                        </a:rPr>
                        <a:t>IAS 28</a:t>
                      </a:r>
                      <a:endParaRPr lang="en-US" sz="1600" b="1"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Investments in Associates</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Ind AS 28</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a:effectLst/>
                        </a:rPr>
                        <a:t>AS 23</a:t>
                      </a:r>
                      <a:endParaRPr lang="en-US" sz="1600" b="0" i="1" u="none" strike="noStrike">
                        <a:solidFill>
                          <a:srgbClr val="000000"/>
                        </a:solidFill>
                        <a:effectLst/>
                        <a:latin typeface="Calibri"/>
                      </a:endParaRPr>
                    </a:p>
                  </a:txBody>
                  <a:tcPr marL="5686" marR="5686" marT="5686" marB="0" anchor="ctr"/>
                </a:tc>
                <a:tc>
                  <a:txBody>
                    <a:bodyPr/>
                    <a:lstStyle/>
                    <a:p>
                      <a:pPr algn="l" rtl="0" fontAlgn="ctr"/>
                      <a:r>
                        <a:rPr lang="en-US" sz="1600" u="none" strike="noStrike" dirty="0">
                          <a:effectLst/>
                        </a:rPr>
                        <a:t>Potential voting rights are not considered in India which validating the control aspect, in IFRS-these are considered</a:t>
                      </a:r>
                      <a:endParaRPr lang="en-US" sz="1600" b="0" i="1" u="none" strike="noStrike" dirty="0">
                        <a:solidFill>
                          <a:srgbClr val="000000"/>
                        </a:solidFill>
                        <a:effectLst/>
                        <a:latin typeface="Calibri"/>
                      </a:endParaRPr>
                    </a:p>
                  </a:txBody>
                  <a:tcPr marL="5686" marR="5686" marT="5686" marB="0" anchor="ctr"/>
                </a:tc>
              </a:tr>
            </a:tbl>
          </a:graphicData>
        </a:graphic>
      </p:graphicFrame>
      <p:sp>
        <p:nvSpPr>
          <p:cNvPr id="3" name="Footer Placeholder 2"/>
          <p:cNvSpPr>
            <a:spLocks noGrp="1"/>
          </p:cNvSpPr>
          <p:nvPr>
            <p:ph type="ftr" sz="quarter" idx="11"/>
          </p:nvPr>
        </p:nvSpPr>
        <p:spPr/>
        <p:txBody>
          <a:bodyPr/>
          <a:lstStyle/>
          <a:p>
            <a:r>
              <a:rPr lang="en-US" smtClean="0"/>
              <a:t>CA Eish Taneja </a:t>
            </a:r>
            <a:endParaRPr lang="en-US"/>
          </a:p>
        </p:txBody>
      </p:sp>
    </p:spTree>
    <p:extLst>
      <p:ext uri="{BB962C8B-B14F-4D97-AF65-F5344CB8AC3E}">
        <p14:creationId xmlns:p14="http://schemas.microsoft.com/office/powerpoint/2010/main" xmlns="" val="1068238888"/>
      </p:ext>
    </p:extLst>
  </p:cSld>
  <p:clrMapOvr>
    <a:masterClrMapping/>
  </p:clrMapOvr>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457200" y="381000"/>
            <a:ext cx="8153400" cy="6037263"/>
          </a:xfrm>
          <a:prstGeom prst="rect">
            <a:avLst/>
          </a:prstGeom>
          <a:noFill/>
          <a:ln w="9525">
            <a:noFill/>
            <a:miter lim="800000"/>
            <a:headEnd/>
            <a:tailEnd/>
          </a:ln>
        </p:spPr>
        <p:txBody>
          <a:bodyPr>
            <a:spAutoFit/>
          </a:bodyPr>
          <a:lstStyle/>
          <a:p>
            <a:pPr marL="457200" indent="-457200" algn="ctr">
              <a:spcBef>
                <a:spcPct val="50000"/>
              </a:spcBef>
            </a:pPr>
            <a:r>
              <a:rPr lang="en-US" b="1" u="sng" dirty="0"/>
              <a:t>Quiz Questions</a:t>
            </a:r>
          </a:p>
          <a:p>
            <a:pPr marL="457200" indent="-457200">
              <a:spcBef>
                <a:spcPct val="50000"/>
              </a:spcBef>
              <a:buFontTx/>
              <a:buAutoNum type="arabicPeriod"/>
            </a:pPr>
            <a:r>
              <a:rPr lang="en-US" sz="1600" dirty="0"/>
              <a:t>A 90 day T-bill futures contract used by management as a hedging strategy against increasing interest rates would be classified as ____________ under ASC-815 /FAS 133.</a:t>
            </a:r>
          </a:p>
          <a:p>
            <a:pPr marL="914400" lvl="1" indent="-457200">
              <a:spcBef>
                <a:spcPct val="50000"/>
              </a:spcBef>
              <a:buFontTx/>
              <a:buAutoNum type="alphaUcPeriod"/>
            </a:pPr>
            <a:r>
              <a:rPr lang="en-US" sz="1600" dirty="0"/>
              <a:t>Derivative held for speculative investment</a:t>
            </a:r>
          </a:p>
          <a:p>
            <a:pPr marL="914400" lvl="1" indent="-457200">
              <a:spcBef>
                <a:spcPct val="50000"/>
              </a:spcBef>
              <a:buFontTx/>
              <a:buAutoNum type="alphaUcPeriod"/>
            </a:pPr>
            <a:r>
              <a:rPr lang="en-US" sz="1600" dirty="0"/>
              <a:t>Fair value hedge</a:t>
            </a:r>
          </a:p>
          <a:p>
            <a:pPr marL="914400" lvl="1" indent="-457200">
              <a:spcBef>
                <a:spcPct val="50000"/>
              </a:spcBef>
              <a:buFontTx/>
              <a:buAutoNum type="alphaUcPeriod"/>
            </a:pPr>
            <a:r>
              <a:rPr lang="en-US" sz="1600" dirty="0"/>
              <a:t>Cash flow hedge</a:t>
            </a:r>
          </a:p>
          <a:p>
            <a:pPr marL="914400" lvl="1" indent="-457200">
              <a:spcBef>
                <a:spcPct val="50000"/>
              </a:spcBef>
              <a:buFontTx/>
              <a:buAutoNum type="alphaUcPeriod"/>
            </a:pPr>
            <a:r>
              <a:rPr lang="en-US" sz="1600" dirty="0"/>
              <a:t>Foreign currency hedge</a:t>
            </a:r>
          </a:p>
          <a:p>
            <a:pPr marL="914400" lvl="1" indent="-457200">
              <a:spcBef>
                <a:spcPct val="50000"/>
              </a:spcBef>
            </a:pPr>
            <a:endParaRPr lang="en-US" sz="1600" dirty="0"/>
          </a:p>
          <a:p>
            <a:pPr marL="457200" indent="-457200">
              <a:spcBef>
                <a:spcPct val="50000"/>
              </a:spcBef>
              <a:buFontTx/>
              <a:buAutoNum type="arabicPeriod"/>
            </a:pPr>
            <a:r>
              <a:rPr lang="en-US" sz="1600" dirty="0"/>
              <a:t>Who determines how the derivatives will be reported on the financial statements?</a:t>
            </a:r>
          </a:p>
          <a:p>
            <a:pPr marL="914400" lvl="1" indent="-457200">
              <a:spcBef>
                <a:spcPct val="50000"/>
              </a:spcBef>
              <a:buFontTx/>
              <a:buAutoNum type="alphaUcPeriod"/>
            </a:pPr>
            <a:r>
              <a:rPr lang="en-US" sz="1600" dirty="0"/>
              <a:t>The auditors</a:t>
            </a:r>
          </a:p>
          <a:p>
            <a:pPr marL="914400" lvl="1" indent="-457200">
              <a:spcBef>
                <a:spcPct val="50000"/>
              </a:spcBef>
              <a:buFontTx/>
              <a:buAutoNum type="alphaUcPeriod"/>
            </a:pPr>
            <a:r>
              <a:rPr lang="en-US" sz="1600" dirty="0"/>
              <a:t>The SEC</a:t>
            </a:r>
          </a:p>
          <a:p>
            <a:pPr marL="914400" lvl="1" indent="-457200">
              <a:spcBef>
                <a:spcPct val="50000"/>
              </a:spcBef>
              <a:buFontTx/>
              <a:buAutoNum type="alphaUcPeriod"/>
            </a:pPr>
            <a:r>
              <a:rPr lang="en-US" sz="1600" dirty="0"/>
              <a:t>The regulators</a:t>
            </a:r>
          </a:p>
          <a:p>
            <a:pPr marL="914400" lvl="1" indent="-457200">
              <a:spcBef>
                <a:spcPct val="50000"/>
              </a:spcBef>
              <a:buFontTx/>
              <a:buAutoNum type="alphaUcPeriod"/>
            </a:pPr>
            <a:r>
              <a:rPr lang="en-US" sz="1600" dirty="0"/>
              <a:t>Management</a:t>
            </a:r>
          </a:p>
          <a:p>
            <a:pPr marL="914400" lvl="1" indent="-457200">
              <a:spcBef>
                <a:spcPct val="50000"/>
              </a:spcBef>
              <a:buFontTx/>
              <a:buAutoNum type="alphaUcPeriod"/>
            </a:pPr>
            <a:endParaRPr lang="en-US" sz="1600" dirty="0"/>
          </a:p>
          <a:p>
            <a:pPr marL="457200" indent="-457200">
              <a:spcBef>
                <a:spcPct val="50000"/>
              </a:spcBef>
              <a:buFontTx/>
              <a:buAutoNum type="arabicPeriod"/>
            </a:pPr>
            <a:r>
              <a:rPr lang="en-US" sz="1600" dirty="0"/>
              <a:t>Under  ASC-815/ FAS 133, only effective hedges must be reported on the financial statements.  </a:t>
            </a:r>
          </a:p>
          <a:p>
            <a:pPr marL="457200" indent="-457200">
              <a:lnSpc>
                <a:spcPct val="60000"/>
              </a:lnSpc>
              <a:spcBef>
                <a:spcPct val="50000"/>
              </a:spcBef>
            </a:pPr>
            <a:r>
              <a:rPr lang="en-US" sz="1600" dirty="0"/>
              <a:t>	(True or False)</a:t>
            </a:r>
          </a:p>
        </p:txBody>
      </p:sp>
    </p:spTree>
    <p:extLst>
      <p:ext uri="{BB962C8B-B14F-4D97-AF65-F5344CB8AC3E}">
        <p14:creationId xmlns:p14="http://schemas.microsoft.com/office/powerpoint/2010/main" xmlns="" val="172864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89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891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3891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3891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891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3891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38914">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499"/>
                                          </p:stCondLst>
                                        </p:cTn>
                                        <p:tgtEl>
                                          <p:spTgt spid="38914">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3891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38914">
                                            <p:txEl>
                                              <p:pRg st="13" end="1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38914">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build="p" autoUpdateAnimBg="0"/>
    </p:bld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457200" y="381000"/>
            <a:ext cx="8153400" cy="5737225"/>
          </a:xfrm>
          <a:prstGeom prst="rect">
            <a:avLst/>
          </a:prstGeom>
          <a:noFill/>
          <a:ln w="9525">
            <a:noFill/>
            <a:miter lim="800000"/>
            <a:headEnd/>
            <a:tailEnd/>
          </a:ln>
        </p:spPr>
        <p:txBody>
          <a:bodyPr>
            <a:spAutoFit/>
          </a:bodyPr>
          <a:lstStyle/>
          <a:p>
            <a:pPr marL="457200" indent="-457200" algn="ctr">
              <a:spcBef>
                <a:spcPct val="50000"/>
              </a:spcBef>
            </a:pPr>
            <a:r>
              <a:rPr lang="en-US" b="1" u="sng" dirty="0"/>
              <a:t>Quiz Answers</a:t>
            </a:r>
          </a:p>
          <a:p>
            <a:pPr marL="457200" indent="-457200">
              <a:spcBef>
                <a:spcPct val="50000"/>
              </a:spcBef>
              <a:buFontTx/>
              <a:buAutoNum type="arabicPeriod"/>
            </a:pPr>
            <a:r>
              <a:rPr lang="en-US" sz="1600" dirty="0"/>
              <a:t>A 90 day T-bill futures contract used by management as a hedging strategy against increasing interest rates would be classified as ____________ under FAS 133.</a:t>
            </a:r>
          </a:p>
          <a:p>
            <a:pPr marL="914400" lvl="1" indent="-457200">
              <a:spcBef>
                <a:spcPct val="50000"/>
              </a:spcBef>
              <a:buFontTx/>
              <a:buAutoNum type="alphaUcPeriod"/>
            </a:pPr>
            <a:r>
              <a:rPr lang="en-US" sz="1600" dirty="0"/>
              <a:t>Derivative held for speculative investment</a:t>
            </a:r>
          </a:p>
          <a:p>
            <a:pPr marL="914400" lvl="1" indent="-457200">
              <a:spcBef>
                <a:spcPct val="50000"/>
              </a:spcBef>
              <a:buFontTx/>
              <a:buAutoNum type="alphaUcPeriod"/>
            </a:pPr>
            <a:r>
              <a:rPr lang="en-US" sz="1600" dirty="0"/>
              <a:t>Fair value hedge</a:t>
            </a:r>
          </a:p>
          <a:p>
            <a:pPr marL="914400" lvl="1" indent="-457200">
              <a:spcBef>
                <a:spcPct val="50000"/>
              </a:spcBef>
              <a:buFontTx/>
              <a:buAutoNum type="alphaUcPeriod"/>
            </a:pPr>
            <a:r>
              <a:rPr lang="en-US" sz="1600" dirty="0"/>
              <a:t>Cash flow hedge</a:t>
            </a:r>
          </a:p>
          <a:p>
            <a:pPr marL="914400" lvl="1" indent="-457200">
              <a:spcBef>
                <a:spcPct val="50000"/>
              </a:spcBef>
              <a:buFontTx/>
              <a:buAutoNum type="alphaUcPeriod"/>
            </a:pPr>
            <a:r>
              <a:rPr lang="en-US" sz="1600" dirty="0"/>
              <a:t>Foreign currency hedge</a:t>
            </a:r>
          </a:p>
          <a:p>
            <a:pPr marL="914400" lvl="1" indent="-457200">
              <a:spcBef>
                <a:spcPct val="50000"/>
              </a:spcBef>
            </a:pPr>
            <a:endParaRPr lang="en-US" sz="1600" dirty="0"/>
          </a:p>
          <a:p>
            <a:pPr marL="457200" indent="-457200">
              <a:spcBef>
                <a:spcPct val="50000"/>
              </a:spcBef>
              <a:buFontTx/>
              <a:buAutoNum type="arabicPeriod"/>
            </a:pPr>
            <a:r>
              <a:rPr lang="en-US" sz="1600" dirty="0"/>
              <a:t>Who determines how the derivatives will be reported on the financial statements?</a:t>
            </a:r>
          </a:p>
          <a:p>
            <a:pPr marL="914400" lvl="1" indent="-457200">
              <a:spcBef>
                <a:spcPct val="50000"/>
              </a:spcBef>
              <a:buFontTx/>
              <a:buAutoNum type="alphaUcPeriod"/>
            </a:pPr>
            <a:r>
              <a:rPr lang="en-US" sz="1600" dirty="0"/>
              <a:t>The auditors</a:t>
            </a:r>
          </a:p>
          <a:p>
            <a:pPr marL="914400" lvl="1" indent="-457200">
              <a:spcBef>
                <a:spcPct val="50000"/>
              </a:spcBef>
              <a:buFontTx/>
              <a:buAutoNum type="alphaUcPeriod"/>
            </a:pPr>
            <a:r>
              <a:rPr lang="en-US" sz="1600" dirty="0"/>
              <a:t>The SEC</a:t>
            </a:r>
          </a:p>
          <a:p>
            <a:pPr marL="914400" lvl="1" indent="-457200">
              <a:spcBef>
                <a:spcPct val="50000"/>
              </a:spcBef>
              <a:buFontTx/>
              <a:buAutoNum type="alphaUcPeriod"/>
            </a:pPr>
            <a:r>
              <a:rPr lang="en-US" sz="1600" dirty="0"/>
              <a:t>The regulators</a:t>
            </a:r>
          </a:p>
          <a:p>
            <a:pPr marL="914400" lvl="1" indent="-457200">
              <a:spcBef>
                <a:spcPct val="50000"/>
              </a:spcBef>
              <a:buFontTx/>
              <a:buAutoNum type="alphaUcPeriod"/>
            </a:pPr>
            <a:r>
              <a:rPr lang="en-US" sz="1600" dirty="0"/>
              <a:t>Management</a:t>
            </a:r>
          </a:p>
          <a:p>
            <a:pPr marL="914400" lvl="1" indent="-457200">
              <a:spcBef>
                <a:spcPct val="50000"/>
              </a:spcBef>
              <a:buFontTx/>
              <a:buAutoNum type="alphaUcPeriod"/>
            </a:pPr>
            <a:endParaRPr lang="en-US" sz="1600" dirty="0"/>
          </a:p>
          <a:p>
            <a:pPr marL="457200" indent="-457200">
              <a:spcBef>
                <a:spcPct val="50000"/>
              </a:spcBef>
              <a:buFontTx/>
              <a:buAutoNum type="arabicPeriod"/>
            </a:pPr>
            <a:r>
              <a:rPr lang="en-US" sz="1600" dirty="0"/>
              <a:t>Under FAS 133, only effective hedges must be reported on the financial statements.  </a:t>
            </a:r>
          </a:p>
          <a:p>
            <a:pPr marL="457200" indent="-457200">
              <a:lnSpc>
                <a:spcPct val="60000"/>
              </a:lnSpc>
              <a:spcBef>
                <a:spcPct val="50000"/>
              </a:spcBef>
            </a:pPr>
            <a:r>
              <a:rPr lang="en-US" sz="1600" dirty="0"/>
              <a:t>	True  or  False</a:t>
            </a:r>
          </a:p>
        </p:txBody>
      </p:sp>
      <p:sp>
        <p:nvSpPr>
          <p:cNvPr id="39939" name="Oval 3"/>
          <p:cNvSpPr>
            <a:spLocks noChangeArrowheads="1"/>
          </p:cNvSpPr>
          <p:nvPr/>
        </p:nvSpPr>
        <p:spPr bwMode="auto">
          <a:xfrm>
            <a:off x="857250" y="2071688"/>
            <a:ext cx="2286000" cy="381000"/>
          </a:xfrm>
          <a:prstGeom prst="ellipse">
            <a:avLst/>
          </a:prstGeom>
          <a:noFill/>
          <a:ln w="12700">
            <a:solidFill>
              <a:schemeClr val="tx1"/>
            </a:solidFill>
            <a:round/>
            <a:headEnd/>
            <a:tailEnd/>
          </a:ln>
        </p:spPr>
        <p:txBody>
          <a:bodyPr wrap="none" anchor="ctr"/>
          <a:lstStyle/>
          <a:p>
            <a:endParaRPr lang="en-US"/>
          </a:p>
        </p:txBody>
      </p:sp>
      <p:sp>
        <p:nvSpPr>
          <p:cNvPr id="39940" name="Oval 4"/>
          <p:cNvSpPr>
            <a:spLocks noChangeArrowheads="1"/>
          </p:cNvSpPr>
          <p:nvPr/>
        </p:nvSpPr>
        <p:spPr bwMode="auto">
          <a:xfrm>
            <a:off x="838200" y="4724400"/>
            <a:ext cx="2286000" cy="381000"/>
          </a:xfrm>
          <a:prstGeom prst="ellipse">
            <a:avLst/>
          </a:prstGeom>
          <a:noFill/>
          <a:ln w="12700">
            <a:solidFill>
              <a:schemeClr val="tx1"/>
            </a:solidFill>
            <a:round/>
            <a:headEnd/>
            <a:tailEnd/>
          </a:ln>
        </p:spPr>
        <p:txBody>
          <a:bodyPr wrap="none" anchor="ctr"/>
          <a:lstStyle/>
          <a:p>
            <a:endParaRPr lang="en-US"/>
          </a:p>
        </p:txBody>
      </p:sp>
      <p:sp>
        <p:nvSpPr>
          <p:cNvPr id="39941" name="Oval 5"/>
          <p:cNvSpPr>
            <a:spLocks noChangeArrowheads="1"/>
          </p:cNvSpPr>
          <p:nvPr/>
        </p:nvSpPr>
        <p:spPr bwMode="auto">
          <a:xfrm>
            <a:off x="1600200" y="5715000"/>
            <a:ext cx="685800" cy="381000"/>
          </a:xfrm>
          <a:prstGeom prst="ellipse">
            <a:avLst/>
          </a:prstGeom>
          <a:noFill/>
          <a:ln w="12700">
            <a:solidFill>
              <a:schemeClr val="tx1"/>
            </a:solidFill>
            <a:round/>
            <a:headEnd/>
            <a:tailEnd/>
          </a:ln>
        </p:spPr>
        <p:txBody>
          <a:bodyPr wrap="none" anchor="ctr"/>
          <a:lstStyle/>
          <a:p>
            <a:endParaRPr lang="en-US"/>
          </a:p>
        </p:txBody>
      </p:sp>
    </p:spTree>
    <p:extLst>
      <p:ext uri="{BB962C8B-B14F-4D97-AF65-F5344CB8AC3E}">
        <p14:creationId xmlns:p14="http://schemas.microsoft.com/office/powerpoint/2010/main" xmlns="" val="301822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anim calcmode="lin" valueType="num">
                                      <p:cBhvr>
                                        <p:cTn id="7" dur="500" fill="hold"/>
                                        <p:tgtEl>
                                          <p:spTgt spid="39939"/>
                                        </p:tgtEl>
                                        <p:attrNameLst>
                                          <p:attrName>ppt_w</p:attrName>
                                        </p:attrNameLst>
                                      </p:cBhvr>
                                      <p:tavLst>
                                        <p:tav tm="0">
                                          <p:val>
                                            <p:fltVal val="0"/>
                                          </p:val>
                                        </p:tav>
                                        <p:tav tm="100000">
                                          <p:val>
                                            <p:strVal val="#ppt_w"/>
                                          </p:val>
                                        </p:tav>
                                      </p:tavLst>
                                    </p:anim>
                                    <p:anim calcmode="lin" valueType="num">
                                      <p:cBhvr>
                                        <p:cTn id="8" dur="500" fill="hold"/>
                                        <p:tgtEl>
                                          <p:spTgt spid="3993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9940"/>
                                        </p:tgtEl>
                                        <p:attrNameLst>
                                          <p:attrName>style.visibility</p:attrName>
                                        </p:attrNameLst>
                                      </p:cBhvr>
                                      <p:to>
                                        <p:strVal val="visible"/>
                                      </p:to>
                                    </p:set>
                                    <p:anim calcmode="lin" valueType="num">
                                      <p:cBhvr>
                                        <p:cTn id="13" dur="500" fill="hold"/>
                                        <p:tgtEl>
                                          <p:spTgt spid="39940"/>
                                        </p:tgtEl>
                                        <p:attrNameLst>
                                          <p:attrName>ppt_w</p:attrName>
                                        </p:attrNameLst>
                                      </p:cBhvr>
                                      <p:tavLst>
                                        <p:tav tm="0">
                                          <p:val>
                                            <p:fltVal val="0"/>
                                          </p:val>
                                        </p:tav>
                                        <p:tav tm="100000">
                                          <p:val>
                                            <p:strVal val="#ppt_w"/>
                                          </p:val>
                                        </p:tav>
                                      </p:tavLst>
                                    </p:anim>
                                    <p:anim calcmode="lin" valueType="num">
                                      <p:cBhvr>
                                        <p:cTn id="14" dur="500" fill="hold"/>
                                        <p:tgtEl>
                                          <p:spTgt spid="3994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9941"/>
                                        </p:tgtEl>
                                        <p:attrNameLst>
                                          <p:attrName>style.visibility</p:attrName>
                                        </p:attrNameLst>
                                      </p:cBhvr>
                                      <p:to>
                                        <p:strVal val="visible"/>
                                      </p:to>
                                    </p:set>
                                    <p:anim calcmode="lin" valueType="num">
                                      <p:cBhvr>
                                        <p:cTn id="19" dur="500" fill="hold"/>
                                        <p:tgtEl>
                                          <p:spTgt spid="39941"/>
                                        </p:tgtEl>
                                        <p:attrNameLst>
                                          <p:attrName>ppt_w</p:attrName>
                                        </p:attrNameLst>
                                      </p:cBhvr>
                                      <p:tavLst>
                                        <p:tav tm="0">
                                          <p:val>
                                            <p:fltVal val="0"/>
                                          </p:val>
                                        </p:tav>
                                        <p:tav tm="100000">
                                          <p:val>
                                            <p:strVal val="#ppt_w"/>
                                          </p:val>
                                        </p:tav>
                                      </p:tavLst>
                                    </p:anim>
                                    <p:anim calcmode="lin" valueType="num">
                                      <p:cBhvr>
                                        <p:cTn id="20" dur="500" fill="hold"/>
                                        <p:tgtEl>
                                          <p:spTgt spid="3994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animBg="1"/>
      <p:bldP spid="39940" grpId="0" animBg="1"/>
      <p:bldP spid="39941" grpId="0" animBg="1"/>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57200" y="228600"/>
            <a:ext cx="8229600" cy="685800"/>
          </a:xfrm>
          <a:prstGeom prst="rect">
            <a:avLst/>
          </a:prstGeom>
          <a:solidFill>
            <a:srgbClr val="0000FF">
              <a:alpha val="89803"/>
            </a:srgbClr>
          </a:solidFill>
          <a:ln w="9525">
            <a:solidFill>
              <a:srgbClr val="000080"/>
            </a:solidFill>
            <a:miter lim="800000"/>
            <a:headEnd/>
            <a:tailEnd/>
          </a:ln>
        </p:spPr>
        <p:txBody>
          <a:bodyPr/>
          <a:lstStyle/>
          <a:p>
            <a:pPr marL="342900" indent="-342900">
              <a:spcBef>
                <a:spcPct val="20000"/>
              </a:spcBef>
              <a:defRPr/>
            </a:pPr>
            <a:r>
              <a:rPr lang="en-US" sz="4000" b="1" kern="0" dirty="0">
                <a:solidFill>
                  <a:schemeClr val="bg1"/>
                </a:solidFill>
                <a:latin typeface="Trebuchet MS" pitchFamily="34" charset="0"/>
                <a:cs typeface="+mn-cs"/>
              </a:rPr>
              <a:t>	Financial Liability and Equity</a:t>
            </a:r>
          </a:p>
        </p:txBody>
      </p:sp>
      <p:sp>
        <p:nvSpPr>
          <p:cNvPr id="4" name="Rectangle 6"/>
          <p:cNvSpPr>
            <a:spLocks noChangeArrowheads="1"/>
          </p:cNvSpPr>
          <p:nvPr/>
        </p:nvSpPr>
        <p:spPr bwMode="auto">
          <a:xfrm>
            <a:off x="285750" y="1500188"/>
            <a:ext cx="8286750" cy="4893647"/>
          </a:xfrm>
          <a:prstGeom prst="rect">
            <a:avLst/>
          </a:prstGeom>
          <a:noFill/>
          <a:ln w="9525">
            <a:noFill/>
            <a:miter lim="800000"/>
            <a:headEnd/>
            <a:tailEnd/>
          </a:ln>
        </p:spPr>
        <p:txBody>
          <a:bodyPr>
            <a:spAutoFit/>
          </a:bodyPr>
          <a:lstStyle/>
          <a:p>
            <a:pPr>
              <a:defRPr/>
            </a:pPr>
            <a:r>
              <a:rPr lang="en-US" sz="2400" b="1" dirty="0"/>
              <a:t>Substance of Contractual Agreement- For “Equity” or “Liability”</a:t>
            </a:r>
          </a:p>
          <a:p>
            <a:pPr>
              <a:defRPr/>
            </a:pPr>
            <a:endParaRPr lang="en-US" b="1" dirty="0"/>
          </a:p>
          <a:p>
            <a:pPr marL="342900" indent="-342900">
              <a:buFontTx/>
              <a:buAutoNum type="alphaLcParenR"/>
              <a:defRPr/>
            </a:pPr>
            <a:r>
              <a:rPr lang="en-US" dirty="0"/>
              <a:t> On Issue the Financial Instrument should be classified as </a:t>
            </a:r>
            <a:r>
              <a:rPr lang="en-US" u="sng" dirty="0"/>
              <a:t>Liability</a:t>
            </a:r>
            <a:r>
              <a:rPr lang="en-US" dirty="0"/>
              <a:t> or </a:t>
            </a:r>
            <a:r>
              <a:rPr lang="en-US" u="sng" dirty="0"/>
              <a:t>Equity</a:t>
            </a:r>
            <a:r>
              <a:rPr lang="en-US" dirty="0"/>
              <a:t>   </a:t>
            </a:r>
          </a:p>
          <a:p>
            <a:pPr marL="342900" indent="-342900">
              <a:defRPr/>
            </a:pPr>
            <a:r>
              <a:rPr lang="en-US" dirty="0"/>
              <a:t>      in accordance with the Substance of the Contractual arrangement on initial    </a:t>
            </a:r>
          </a:p>
          <a:p>
            <a:pPr>
              <a:defRPr/>
            </a:pPr>
            <a:r>
              <a:rPr lang="en-US" dirty="0"/>
              <a:t>      recognition </a:t>
            </a:r>
          </a:p>
          <a:p>
            <a:pPr>
              <a:defRPr/>
            </a:pPr>
            <a:endParaRPr lang="en-US" dirty="0"/>
          </a:p>
          <a:p>
            <a:pPr>
              <a:defRPr/>
            </a:pPr>
            <a:r>
              <a:rPr lang="en-US" dirty="0"/>
              <a:t>Example</a:t>
            </a:r>
          </a:p>
          <a:p>
            <a:pPr>
              <a:defRPr/>
            </a:pPr>
            <a:endParaRPr lang="en-US" dirty="0"/>
          </a:p>
          <a:p>
            <a:pPr>
              <a:defRPr/>
            </a:pPr>
            <a:r>
              <a:rPr lang="en-US" dirty="0"/>
              <a:t>Redeemable preference share -  </a:t>
            </a:r>
            <a:r>
              <a:rPr lang="en-US" dirty="0" smtClean="0"/>
              <a:t>    </a:t>
            </a:r>
            <a:r>
              <a:rPr lang="en-US" b="1" dirty="0" smtClean="0">
                <a:solidFill>
                  <a:srgbClr val="FF0000"/>
                </a:solidFill>
              </a:rPr>
              <a:t>Not </a:t>
            </a:r>
            <a:r>
              <a:rPr lang="en-US" dirty="0"/>
              <a:t>classified as Equity since there is a contractual obligation to transfer the financial assets to the holder of shares. However if they are redeemable at the option of issuer, they would not meet the condition of Liability.</a:t>
            </a:r>
          </a:p>
          <a:p>
            <a:pPr>
              <a:defRPr/>
            </a:pPr>
            <a:endParaRPr lang="en-US" dirty="0"/>
          </a:p>
          <a:p>
            <a:pPr>
              <a:defRPr/>
            </a:pPr>
            <a:r>
              <a:rPr lang="en-US" dirty="0"/>
              <a:t>Compound Instruments -  Contains both a “Liability” and “Equity”  are classified into separate components parts as hereunder :-</a:t>
            </a:r>
          </a:p>
          <a:p>
            <a:pPr>
              <a:defRPr/>
            </a:pPr>
            <a:r>
              <a:rPr lang="en-US" b="1" i="1" dirty="0"/>
              <a:t>Equity portion</a:t>
            </a:r>
            <a:r>
              <a:rPr lang="en-US" dirty="0"/>
              <a:t>- the option to convert  in equity </a:t>
            </a:r>
          </a:p>
          <a:p>
            <a:pPr>
              <a:defRPr/>
            </a:pPr>
            <a:r>
              <a:rPr lang="en-US" b="1" i="1" dirty="0"/>
              <a:t>Liability Portion</a:t>
            </a:r>
            <a:r>
              <a:rPr lang="en-US" dirty="0"/>
              <a:t>-  the obligation to repay the Bonds </a:t>
            </a:r>
          </a:p>
          <a:p>
            <a:pPr>
              <a:defRPr/>
            </a:pPr>
            <a:endParaRPr lang="en-US" dirty="0"/>
          </a:p>
        </p:txBody>
      </p:sp>
      <p:sp>
        <p:nvSpPr>
          <p:cNvPr id="7" name="Rounded Rectangle 6"/>
          <p:cNvSpPr/>
          <p:nvPr/>
        </p:nvSpPr>
        <p:spPr>
          <a:xfrm>
            <a:off x="285750" y="3757612"/>
            <a:ext cx="3214688" cy="357188"/>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a:xfrm>
            <a:off x="328612" y="4900613"/>
            <a:ext cx="2338388" cy="35718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xmlns="" val="1548389195"/>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62000" y="2743200"/>
            <a:ext cx="75438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ash"/>
                <a:miter lim="800000"/>
                <a:headEnd/>
                <a:tailEnd/>
              </a14:hiddenLine>
            </a:ext>
          </a:extLst>
        </p:spPr>
        <p:txBody>
          <a:bodyPr anchor="ctr">
            <a:spAutoFit/>
          </a:bodyPr>
          <a:lstStyle/>
          <a:p>
            <a:pPr algn="ctr" eaLnBrk="0" hangingPunct="0"/>
            <a:r>
              <a:rPr lang="en-US" sz="3000" b="1" dirty="0" smtClean="0">
                <a:cs typeface="Arial" charset="0"/>
              </a:rPr>
              <a:t>End of Day -1 </a:t>
            </a:r>
            <a:endParaRPr lang="en-US" sz="3000" b="1" dirty="0">
              <a:latin typeface="Calibri" pitchFamily="34" charset="0"/>
            </a:endParaRPr>
          </a:p>
        </p:txBody>
      </p:sp>
    </p:spTree>
    <p:extLst>
      <p:ext uri="{BB962C8B-B14F-4D97-AF65-F5344CB8AC3E}">
        <p14:creationId xmlns:p14="http://schemas.microsoft.com/office/powerpoint/2010/main" xmlns="" val="4205331872"/>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762000" y="2743200"/>
            <a:ext cx="7543800" cy="554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prstDash val="sysDash"/>
                <a:miter lim="800000"/>
                <a:headEnd/>
                <a:tailEnd/>
              </a14:hiddenLine>
            </a:ext>
          </a:extLst>
        </p:spPr>
        <p:txBody>
          <a:bodyPr anchor="ctr">
            <a:spAutoFit/>
          </a:bodyPr>
          <a:lstStyle/>
          <a:p>
            <a:pPr algn="ctr" eaLnBrk="0" hangingPunct="0"/>
            <a:r>
              <a:rPr lang="en-US" sz="3000" b="1" dirty="0" smtClean="0">
                <a:cs typeface="Arial" charset="0"/>
              </a:rPr>
              <a:t>Day -2 </a:t>
            </a:r>
            <a:endParaRPr lang="en-US" sz="3000" b="1" dirty="0">
              <a:latin typeface="Calibri" pitchFamily="34" charset="0"/>
            </a:endParaRPr>
          </a:p>
        </p:txBody>
      </p:sp>
    </p:spTree>
    <p:extLst>
      <p:ext uri="{BB962C8B-B14F-4D97-AF65-F5344CB8AC3E}">
        <p14:creationId xmlns:p14="http://schemas.microsoft.com/office/powerpoint/2010/main" xmlns="" val="320088733"/>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328613" y="317500"/>
            <a:ext cx="8502650" cy="617538"/>
          </a:xfrm>
        </p:spPr>
        <p:txBody>
          <a:bodyPr/>
          <a:lstStyle/>
          <a:p>
            <a:r>
              <a:rPr lang="en-US" sz="3200" dirty="0" smtClean="0">
                <a:solidFill>
                  <a:schemeClr val="accent2"/>
                </a:solidFill>
              </a:rPr>
              <a:t>IFRS in India – Thoughts to Ponder……….</a:t>
            </a:r>
            <a:endParaRPr lang="en-IN" sz="3200" dirty="0" smtClean="0">
              <a:solidFill>
                <a:schemeClr val="accent2"/>
              </a:solidFill>
            </a:endParaRPr>
          </a:p>
        </p:txBody>
      </p:sp>
      <p:sp>
        <p:nvSpPr>
          <p:cNvPr id="3" name="Content Placeholder 2"/>
          <p:cNvSpPr>
            <a:spLocks noGrp="1"/>
          </p:cNvSpPr>
          <p:nvPr>
            <p:ph idx="1"/>
          </p:nvPr>
        </p:nvSpPr>
        <p:spPr>
          <a:xfrm>
            <a:off x="354013" y="914400"/>
            <a:ext cx="8502650" cy="5646738"/>
          </a:xfrm>
        </p:spPr>
        <p:txBody>
          <a:bodyPr>
            <a:normAutofit fontScale="92500" lnSpcReduction="10000"/>
          </a:bodyPr>
          <a:lstStyle/>
          <a:p>
            <a:pPr>
              <a:lnSpc>
                <a:spcPct val="150000"/>
              </a:lnSpc>
              <a:defRPr/>
            </a:pPr>
            <a:r>
              <a:rPr lang="en-US" sz="2800" dirty="0" smtClean="0">
                <a:solidFill>
                  <a:schemeClr val="accent2"/>
                </a:solidFill>
              </a:rPr>
              <a:t>Changes required in legislations</a:t>
            </a:r>
          </a:p>
          <a:p>
            <a:pPr>
              <a:lnSpc>
                <a:spcPct val="150000"/>
              </a:lnSpc>
              <a:defRPr/>
            </a:pPr>
            <a:r>
              <a:rPr lang="en-US" sz="2800" dirty="0" smtClean="0">
                <a:solidFill>
                  <a:schemeClr val="accent2"/>
                </a:solidFill>
              </a:rPr>
              <a:t>Accounting Standards</a:t>
            </a:r>
          </a:p>
          <a:p>
            <a:pPr lvl="1">
              <a:lnSpc>
                <a:spcPct val="150000"/>
              </a:lnSpc>
              <a:defRPr/>
            </a:pPr>
            <a:r>
              <a:rPr lang="en-US" sz="2600" dirty="0" smtClean="0">
                <a:solidFill>
                  <a:schemeClr val="accent2"/>
                </a:solidFill>
              </a:rPr>
              <a:t>standards on new subjects</a:t>
            </a:r>
          </a:p>
          <a:p>
            <a:pPr lvl="1">
              <a:lnSpc>
                <a:spcPct val="150000"/>
              </a:lnSpc>
              <a:defRPr/>
            </a:pPr>
            <a:r>
              <a:rPr lang="en-US" sz="2600" dirty="0" smtClean="0">
                <a:solidFill>
                  <a:schemeClr val="accent2"/>
                </a:solidFill>
              </a:rPr>
              <a:t>Conceptual changes</a:t>
            </a:r>
          </a:p>
          <a:p>
            <a:pPr lvl="1">
              <a:lnSpc>
                <a:spcPct val="150000"/>
              </a:lnSpc>
              <a:defRPr/>
            </a:pPr>
            <a:r>
              <a:rPr lang="en-US" sz="2600" dirty="0" smtClean="0">
                <a:solidFill>
                  <a:schemeClr val="accent2"/>
                </a:solidFill>
              </a:rPr>
              <a:t>Disclosure changes</a:t>
            </a:r>
          </a:p>
          <a:p>
            <a:pPr lvl="1">
              <a:lnSpc>
                <a:spcPct val="150000"/>
              </a:lnSpc>
              <a:defRPr/>
            </a:pPr>
            <a:r>
              <a:rPr lang="en-US" sz="2600" dirty="0" smtClean="0">
                <a:solidFill>
                  <a:schemeClr val="accent2"/>
                </a:solidFill>
              </a:rPr>
              <a:t>Language changes</a:t>
            </a:r>
          </a:p>
          <a:p>
            <a:pPr>
              <a:lnSpc>
                <a:spcPct val="150000"/>
              </a:lnSpc>
              <a:defRPr/>
            </a:pPr>
            <a:r>
              <a:rPr lang="en-US" sz="2800" dirty="0" smtClean="0">
                <a:solidFill>
                  <a:schemeClr val="accent2"/>
                </a:solidFill>
              </a:rPr>
              <a:t>Training and accreditation</a:t>
            </a:r>
          </a:p>
          <a:p>
            <a:pPr>
              <a:lnSpc>
                <a:spcPct val="150000"/>
              </a:lnSpc>
              <a:defRPr/>
            </a:pPr>
            <a:r>
              <a:rPr lang="en-US" sz="2800" dirty="0" smtClean="0">
                <a:solidFill>
                  <a:schemeClr val="accent2"/>
                </a:solidFill>
              </a:rPr>
              <a:t>Enabling infrastructure</a:t>
            </a:r>
          </a:p>
          <a:p>
            <a:pPr>
              <a:lnSpc>
                <a:spcPct val="150000"/>
              </a:lnSpc>
              <a:defRPr/>
            </a:pPr>
            <a:r>
              <a:rPr lang="en-US" sz="2800" dirty="0" smtClean="0">
                <a:solidFill>
                  <a:schemeClr val="accent2"/>
                </a:solidFill>
              </a:rPr>
              <a:t>Regulatory oversight</a:t>
            </a:r>
          </a:p>
          <a:p>
            <a:pPr lvl="1">
              <a:lnSpc>
                <a:spcPct val="150000"/>
              </a:lnSpc>
              <a:defRPr/>
            </a:pPr>
            <a:endParaRPr lang="en-US" sz="3200" dirty="0" smtClean="0"/>
          </a:p>
        </p:txBody>
      </p:sp>
    </p:spTree>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idx="4294967295"/>
          </p:nvPr>
        </p:nvSpPr>
        <p:spPr>
          <a:xfrm>
            <a:off x="457200" y="274638"/>
            <a:ext cx="8154988" cy="677862"/>
          </a:xfrm>
        </p:spPr>
        <p:txBody>
          <a:bodyPr lIns="0" tIns="0" rIns="0" bIns="0" anchor="t">
            <a:spAutoFit/>
          </a:bodyPr>
          <a:lstStyle/>
          <a:p>
            <a:pPr eaLnBrk="1" hangingPunct="1"/>
            <a:r>
              <a:rPr lang="en-US" smtClean="0">
                <a:solidFill>
                  <a:schemeClr val="accent2"/>
                </a:solidFill>
              </a:rPr>
              <a:t>IFRS Hierarchy</a:t>
            </a:r>
          </a:p>
        </p:txBody>
      </p:sp>
      <p:sp>
        <p:nvSpPr>
          <p:cNvPr id="58371" name="Rectangle 5"/>
          <p:cNvSpPr>
            <a:spLocks noGrp="1" noChangeArrowheads="1"/>
          </p:cNvSpPr>
          <p:nvPr>
            <p:ph type="body" idx="4294967295"/>
          </p:nvPr>
        </p:nvSpPr>
        <p:spPr>
          <a:xfrm>
            <a:off x="304800" y="1319212"/>
            <a:ext cx="7921625" cy="4319588"/>
          </a:xfrm>
        </p:spPr>
        <p:txBody>
          <a:bodyPr lIns="0" tIns="0" rIns="0" bIns="0">
            <a:noAutofit/>
          </a:bodyPr>
          <a:lstStyle/>
          <a:p>
            <a:pPr marL="190500" indent="-190500" eaLnBrk="1" hangingPunct="1">
              <a:lnSpc>
                <a:spcPts val="2600"/>
              </a:lnSpc>
              <a:spcBef>
                <a:spcPct val="15000"/>
              </a:spcBef>
              <a:tabLst>
                <a:tab pos="5715000" algn="l"/>
              </a:tabLst>
            </a:pPr>
            <a:r>
              <a:rPr lang="en-US" altLang="ja-JP" sz="2400" b="1" dirty="0" smtClean="0">
                <a:solidFill>
                  <a:schemeClr val="accent2"/>
                </a:solidFill>
                <a:ea typeface="ＭＳ Ｐゴシック" pitchFamily="34" charset="-128"/>
              </a:rPr>
              <a:t>International Accounting Standards Committee Foundation.</a:t>
            </a:r>
          </a:p>
          <a:p>
            <a:pPr marL="190500" indent="-190500" eaLnBrk="1" hangingPunct="1">
              <a:lnSpc>
                <a:spcPts val="2600"/>
              </a:lnSpc>
              <a:spcBef>
                <a:spcPct val="25000"/>
              </a:spcBef>
              <a:buFontTx/>
              <a:buNone/>
              <a:tabLst>
                <a:tab pos="5715000" algn="l"/>
              </a:tabLst>
            </a:pPr>
            <a:r>
              <a:rPr lang="en-US" altLang="ja-JP" sz="2400" dirty="0" smtClean="0">
                <a:solidFill>
                  <a:schemeClr val="accent2"/>
                </a:solidFill>
                <a:ea typeface="ＭＳ Ｐゴシック" pitchFamily="34" charset="-128"/>
              </a:rPr>
              <a:t>  The body which oversees the International Accounting Standards Board.</a:t>
            </a:r>
          </a:p>
          <a:p>
            <a:pPr marL="190500" indent="-190500" eaLnBrk="1" hangingPunct="1">
              <a:lnSpc>
                <a:spcPts val="2600"/>
              </a:lnSpc>
              <a:spcBef>
                <a:spcPct val="25000"/>
              </a:spcBef>
              <a:tabLst>
                <a:tab pos="5715000" algn="l"/>
              </a:tabLst>
            </a:pPr>
            <a:r>
              <a:rPr lang="en-US" altLang="ja-JP" sz="2400" b="1" dirty="0" smtClean="0">
                <a:solidFill>
                  <a:schemeClr val="accent2"/>
                </a:solidFill>
                <a:ea typeface="ＭＳ Ｐゴシック" pitchFamily="34" charset="-128"/>
              </a:rPr>
              <a:t>International Accounting Standards Board (IASB).</a:t>
            </a:r>
          </a:p>
          <a:p>
            <a:pPr marL="190500" indent="-190500" eaLnBrk="1" hangingPunct="1">
              <a:lnSpc>
                <a:spcPts val="2600"/>
              </a:lnSpc>
              <a:spcBef>
                <a:spcPct val="25000"/>
              </a:spcBef>
              <a:buFontTx/>
              <a:buNone/>
              <a:tabLst>
                <a:tab pos="5715000" algn="l"/>
              </a:tabLst>
            </a:pPr>
            <a:r>
              <a:rPr lang="en-US" altLang="ja-JP" sz="2400" dirty="0" smtClean="0">
                <a:solidFill>
                  <a:schemeClr val="accent2"/>
                </a:solidFill>
                <a:ea typeface="ＭＳ Ｐゴシック" pitchFamily="34" charset="-128"/>
              </a:rPr>
              <a:t>  The body which sets International Financial Reporting Standards (IFRS) and approve interpretations</a:t>
            </a:r>
          </a:p>
          <a:p>
            <a:pPr marL="190500" indent="-190500" eaLnBrk="1" hangingPunct="1">
              <a:lnSpc>
                <a:spcPts val="2600"/>
              </a:lnSpc>
              <a:spcBef>
                <a:spcPct val="25000"/>
              </a:spcBef>
              <a:tabLst>
                <a:tab pos="5715000" algn="l"/>
              </a:tabLst>
            </a:pPr>
            <a:r>
              <a:rPr lang="en-US" altLang="ja-JP" sz="2400" b="1" dirty="0" smtClean="0">
                <a:solidFill>
                  <a:schemeClr val="accent2"/>
                </a:solidFill>
                <a:ea typeface="ＭＳ Ｐゴシック" pitchFamily="34" charset="-128"/>
              </a:rPr>
              <a:t>International Financial Reporting Interpretations Committee (IFRIC).</a:t>
            </a:r>
          </a:p>
          <a:p>
            <a:pPr marL="190500" indent="-190500" eaLnBrk="1" hangingPunct="1">
              <a:lnSpc>
                <a:spcPts val="2600"/>
              </a:lnSpc>
              <a:spcBef>
                <a:spcPct val="25000"/>
              </a:spcBef>
              <a:buFontTx/>
              <a:buNone/>
              <a:tabLst>
                <a:tab pos="5715000" algn="l"/>
              </a:tabLst>
            </a:pPr>
            <a:r>
              <a:rPr lang="en-US" altLang="ja-JP" sz="2400" dirty="0" smtClean="0">
                <a:solidFill>
                  <a:schemeClr val="accent2"/>
                </a:solidFill>
                <a:ea typeface="ＭＳ Ｐゴシック" pitchFamily="34" charset="-128"/>
              </a:rPr>
              <a:t>   Responsible for interpretation of standards and issue guidance on issues that have not yet been addressed by standards.   </a:t>
            </a:r>
          </a:p>
          <a:p>
            <a:pPr marL="190500" indent="-190500" eaLnBrk="1" hangingPunct="1">
              <a:lnSpc>
                <a:spcPts val="2600"/>
              </a:lnSpc>
              <a:spcBef>
                <a:spcPct val="25000"/>
              </a:spcBef>
              <a:tabLst>
                <a:tab pos="5715000" algn="l"/>
              </a:tabLst>
            </a:pPr>
            <a:r>
              <a:rPr lang="en-US" altLang="ja-JP" sz="2400" b="1" dirty="0" smtClean="0">
                <a:solidFill>
                  <a:schemeClr val="accent2"/>
                </a:solidFill>
                <a:ea typeface="ＭＳ Ｐゴシック" pitchFamily="34" charset="-128"/>
              </a:rPr>
              <a:t>The Standards Advisory Council (SAC).</a:t>
            </a:r>
          </a:p>
          <a:p>
            <a:pPr marL="190500" indent="-190500" eaLnBrk="1" hangingPunct="1">
              <a:lnSpc>
                <a:spcPts val="2600"/>
              </a:lnSpc>
              <a:spcBef>
                <a:spcPct val="25000"/>
              </a:spcBef>
              <a:buFontTx/>
              <a:buNone/>
              <a:tabLst>
                <a:tab pos="5715000" algn="l"/>
              </a:tabLst>
            </a:pPr>
            <a:r>
              <a:rPr lang="en-US" altLang="ja-JP" sz="2400" dirty="0" smtClean="0">
                <a:solidFill>
                  <a:schemeClr val="accent2"/>
                </a:solidFill>
                <a:ea typeface="ＭＳ Ｐゴシック" pitchFamily="34" charset="-128"/>
              </a:rPr>
              <a:t>   Forum to provide broad strategic advice on IASB’s agenda priorities and insight into costs and benefits of projects.</a:t>
            </a:r>
            <a:endParaRPr lang="en-US" sz="2400" dirty="0" smtClean="0">
              <a:solidFill>
                <a:schemeClr val="accent2"/>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525463" y="76200"/>
            <a:ext cx="7991475" cy="677862"/>
          </a:xfrm>
        </p:spPr>
        <p:txBody>
          <a:bodyPr lIns="0" tIns="0" rIns="0" bIns="0" anchor="t">
            <a:spAutoFit/>
          </a:bodyPr>
          <a:lstStyle/>
          <a:p>
            <a:pPr eaLnBrk="1" hangingPunct="1"/>
            <a:r>
              <a:rPr lang="en-US" dirty="0" smtClean="0">
                <a:solidFill>
                  <a:schemeClr val="accent2"/>
                </a:solidFill>
              </a:rPr>
              <a:t>IFRS Hierarchy Statements</a:t>
            </a:r>
          </a:p>
        </p:txBody>
      </p:sp>
      <p:sp>
        <p:nvSpPr>
          <p:cNvPr id="59395" name="Rectangle 3"/>
          <p:cNvSpPr>
            <a:spLocks noGrp="1" noChangeArrowheads="1"/>
          </p:cNvSpPr>
          <p:nvPr>
            <p:ph type="body" idx="4294967295"/>
          </p:nvPr>
        </p:nvSpPr>
        <p:spPr>
          <a:xfrm>
            <a:off x="304800" y="1679575"/>
            <a:ext cx="8382000" cy="3825875"/>
          </a:xfrm>
        </p:spPr>
        <p:txBody>
          <a:bodyPr lIns="0" tIns="0" rIns="0" bIns="0">
            <a:normAutofit/>
          </a:bodyPr>
          <a:lstStyle/>
          <a:p>
            <a:pPr marL="190500" indent="-190500">
              <a:lnSpc>
                <a:spcPts val="2600"/>
              </a:lnSpc>
              <a:spcBef>
                <a:spcPct val="10000"/>
              </a:spcBef>
              <a:tabLst>
                <a:tab pos="5715000" algn="l"/>
              </a:tabLst>
            </a:pPr>
            <a:r>
              <a:rPr lang="en-US" altLang="ja-JP" sz="2800" dirty="0" smtClean="0">
                <a:solidFill>
                  <a:schemeClr val="accent2"/>
                </a:solidFill>
                <a:ea typeface="ＭＳ Ｐゴシック" pitchFamily="34" charset="-128"/>
              </a:rPr>
              <a:t>International Financial Reporting Standards (IFRS)</a:t>
            </a:r>
          </a:p>
          <a:p>
            <a:pPr marL="190500" indent="-190500" eaLnBrk="1" hangingPunct="1">
              <a:lnSpc>
                <a:spcPts val="2600"/>
              </a:lnSpc>
              <a:spcBef>
                <a:spcPct val="10000"/>
              </a:spcBef>
              <a:buNone/>
              <a:tabLst>
                <a:tab pos="5715000" algn="l"/>
              </a:tabLst>
            </a:pPr>
            <a:endParaRPr lang="en-US" altLang="ja-JP" sz="2800" dirty="0" smtClean="0">
              <a:solidFill>
                <a:schemeClr val="accent2"/>
              </a:solidFill>
              <a:ea typeface="ＭＳ Ｐゴシック" pitchFamily="34" charset="-128"/>
            </a:endParaRPr>
          </a:p>
          <a:p>
            <a:pPr marL="190500" indent="-190500" eaLnBrk="1" hangingPunct="1">
              <a:lnSpc>
                <a:spcPts val="2600"/>
              </a:lnSpc>
              <a:spcBef>
                <a:spcPct val="10000"/>
              </a:spcBef>
              <a:buNone/>
              <a:tabLst>
                <a:tab pos="5715000" algn="l"/>
              </a:tabLst>
            </a:pPr>
            <a:endParaRPr lang="en-US" altLang="ja-JP" sz="2800" dirty="0" smtClean="0">
              <a:solidFill>
                <a:schemeClr val="accent2"/>
              </a:solidFill>
              <a:ea typeface="ＭＳ Ｐゴシック" pitchFamily="34" charset="-128"/>
            </a:endParaRPr>
          </a:p>
          <a:p>
            <a:pPr marL="190500" indent="-190500" eaLnBrk="1" hangingPunct="1">
              <a:lnSpc>
                <a:spcPts val="2600"/>
              </a:lnSpc>
              <a:spcBef>
                <a:spcPct val="10000"/>
              </a:spcBef>
              <a:tabLst>
                <a:tab pos="5715000" algn="l"/>
              </a:tabLst>
            </a:pPr>
            <a:r>
              <a:rPr lang="en-US" altLang="ja-JP" sz="2800" dirty="0" smtClean="0">
                <a:solidFill>
                  <a:schemeClr val="accent2"/>
                </a:solidFill>
                <a:ea typeface="ＭＳ Ｐゴシック" pitchFamily="34" charset="-128"/>
              </a:rPr>
              <a:t>International Accounting Standards (IAS)</a:t>
            </a:r>
          </a:p>
          <a:p>
            <a:pPr marL="190500" indent="-190500" eaLnBrk="1" hangingPunct="1">
              <a:lnSpc>
                <a:spcPts val="2600"/>
              </a:lnSpc>
              <a:spcBef>
                <a:spcPct val="10000"/>
              </a:spcBef>
              <a:tabLst>
                <a:tab pos="5715000" algn="l"/>
              </a:tabLst>
            </a:pPr>
            <a:endParaRPr lang="en-US" altLang="ja-JP" sz="2800" dirty="0" smtClean="0">
              <a:solidFill>
                <a:schemeClr val="accent2"/>
              </a:solidFill>
              <a:ea typeface="ＭＳ Ｐゴシック" pitchFamily="34" charset="-128"/>
            </a:endParaRPr>
          </a:p>
          <a:p>
            <a:pPr marL="190500" indent="-190500" eaLnBrk="1" hangingPunct="1">
              <a:lnSpc>
                <a:spcPts val="2600"/>
              </a:lnSpc>
              <a:spcBef>
                <a:spcPct val="10000"/>
              </a:spcBef>
              <a:tabLst>
                <a:tab pos="5715000" algn="l"/>
              </a:tabLst>
            </a:pPr>
            <a:endParaRPr lang="en-US" altLang="ja-JP" sz="2800" dirty="0" smtClean="0">
              <a:solidFill>
                <a:schemeClr val="accent2"/>
              </a:solidFill>
              <a:ea typeface="ＭＳ Ｐゴシック" pitchFamily="34" charset="-128"/>
            </a:endParaRPr>
          </a:p>
          <a:p>
            <a:pPr marL="190500" indent="-190500" eaLnBrk="1" hangingPunct="1">
              <a:lnSpc>
                <a:spcPts val="2600"/>
              </a:lnSpc>
              <a:spcBef>
                <a:spcPct val="10000"/>
              </a:spcBef>
              <a:tabLst>
                <a:tab pos="5715000" algn="l"/>
              </a:tabLst>
            </a:pPr>
            <a:r>
              <a:rPr lang="en-US" altLang="ja-JP" sz="2800" dirty="0" smtClean="0">
                <a:solidFill>
                  <a:schemeClr val="accent2"/>
                </a:solidFill>
                <a:ea typeface="ＭＳ Ｐゴシック" pitchFamily="34" charset="-128"/>
              </a:rPr>
              <a:t> International Financial Reporting Interpretations (IFRIC)</a:t>
            </a:r>
          </a:p>
          <a:p>
            <a:pPr marL="190500" indent="-190500" eaLnBrk="1" hangingPunct="1">
              <a:lnSpc>
                <a:spcPts val="2600"/>
              </a:lnSpc>
              <a:spcBef>
                <a:spcPct val="10000"/>
              </a:spcBef>
              <a:buNone/>
              <a:tabLst>
                <a:tab pos="5715000" algn="l"/>
              </a:tabLst>
            </a:pPr>
            <a:endParaRPr lang="en-US" altLang="ja-JP" sz="2800" dirty="0" smtClean="0">
              <a:solidFill>
                <a:schemeClr val="accent2"/>
              </a:solidFill>
              <a:ea typeface="ＭＳ Ｐゴシック" pitchFamily="34" charset="-128"/>
            </a:endParaRPr>
          </a:p>
          <a:p>
            <a:pPr marL="190500" indent="-190500" eaLnBrk="1" hangingPunct="1">
              <a:lnSpc>
                <a:spcPts val="2600"/>
              </a:lnSpc>
              <a:spcBef>
                <a:spcPct val="10000"/>
              </a:spcBef>
              <a:buNone/>
              <a:tabLst>
                <a:tab pos="5715000" algn="l"/>
              </a:tabLst>
            </a:pPr>
            <a:endParaRPr lang="en-US" altLang="ja-JP" sz="2800" dirty="0" smtClean="0">
              <a:solidFill>
                <a:schemeClr val="accent2"/>
              </a:solidFill>
              <a:ea typeface="ＭＳ Ｐゴシック" pitchFamily="34" charset="-128"/>
            </a:endParaRPr>
          </a:p>
          <a:p>
            <a:pPr marL="190500" indent="-190500" eaLnBrk="1" hangingPunct="1">
              <a:lnSpc>
                <a:spcPts val="2600"/>
              </a:lnSpc>
              <a:spcBef>
                <a:spcPct val="10000"/>
              </a:spcBef>
              <a:tabLst>
                <a:tab pos="5715000" algn="l"/>
              </a:tabLst>
            </a:pPr>
            <a:r>
              <a:rPr lang="en-US" altLang="ja-JP" sz="2800" dirty="0" smtClean="0">
                <a:solidFill>
                  <a:schemeClr val="accent2"/>
                </a:solidFill>
                <a:ea typeface="ＭＳ Ｐゴシック" pitchFamily="34" charset="-128"/>
              </a:rPr>
              <a:t>Standard Interpretations (SIC)</a:t>
            </a:r>
          </a:p>
          <a:p>
            <a:pPr marL="190500" indent="-190500" eaLnBrk="1" hangingPunct="1">
              <a:lnSpc>
                <a:spcPts val="2600"/>
              </a:lnSpc>
              <a:spcBef>
                <a:spcPct val="10000"/>
              </a:spcBef>
              <a:buFontTx/>
              <a:buNone/>
              <a:tabLst>
                <a:tab pos="5715000" algn="l"/>
              </a:tabLst>
            </a:pPr>
            <a:endParaRPr lang="en-US" altLang="ja-JP" sz="2400" dirty="0" smtClean="0">
              <a:solidFill>
                <a:schemeClr val="accent2"/>
              </a:solidFill>
              <a:ea typeface="ＭＳ Ｐゴシック" pitchFamily="34" charset="-128"/>
            </a:endParaRPr>
          </a:p>
          <a:p>
            <a:pPr marL="190500" indent="-190500" eaLnBrk="1" hangingPunct="1">
              <a:lnSpc>
                <a:spcPts val="2600"/>
              </a:lnSpc>
              <a:spcBef>
                <a:spcPct val="10000"/>
              </a:spcBef>
              <a:buFontTx/>
              <a:buNone/>
              <a:tabLst>
                <a:tab pos="5715000" algn="l"/>
              </a:tabLst>
            </a:pPr>
            <a:endParaRPr lang="en-US" altLang="ja-JP" sz="2400" dirty="0" smtClean="0">
              <a:solidFill>
                <a:schemeClr val="accent2"/>
              </a:solidFill>
              <a:ea typeface="ＭＳ Ｐゴシック" pitchFamily="34" charset="-128"/>
            </a:endParaRPr>
          </a:p>
        </p:txBody>
      </p:sp>
    </p:spTree>
  </p:cSld>
  <p:clrMapOvr>
    <a:masterClrMapping/>
  </p:clrMapOvr>
  <p:transition/>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76200"/>
            <a:ext cx="8229600" cy="1143000"/>
          </a:xfrm>
        </p:spPr>
        <p:txBody>
          <a:bodyPr/>
          <a:lstStyle/>
          <a:p>
            <a:pPr eaLnBrk="1" hangingPunct="1"/>
            <a:r>
              <a:rPr lang="en-US" dirty="0" smtClean="0">
                <a:solidFill>
                  <a:schemeClr val="accent2"/>
                </a:solidFill>
              </a:rPr>
              <a:t>IFRS - Standards</a:t>
            </a:r>
          </a:p>
        </p:txBody>
      </p:sp>
      <p:sp>
        <p:nvSpPr>
          <p:cNvPr id="61443" name="Rectangle 3"/>
          <p:cNvSpPr>
            <a:spLocks noGrp="1" noChangeArrowheads="1"/>
          </p:cNvSpPr>
          <p:nvPr>
            <p:ph type="body" idx="1"/>
          </p:nvPr>
        </p:nvSpPr>
        <p:spPr>
          <a:xfrm>
            <a:off x="228600" y="1676400"/>
            <a:ext cx="8763000" cy="4525963"/>
          </a:xfrm>
        </p:spPr>
        <p:txBody>
          <a:bodyPr/>
          <a:lstStyle/>
          <a:p>
            <a:pPr eaLnBrk="1" hangingPunct="1">
              <a:buNone/>
            </a:pPr>
            <a:r>
              <a:rPr lang="en-US" dirty="0" smtClean="0">
                <a:solidFill>
                  <a:schemeClr val="accent2"/>
                </a:solidFill>
              </a:rPr>
              <a:t>Starts with……………….</a:t>
            </a:r>
          </a:p>
          <a:p>
            <a:pPr eaLnBrk="1" hangingPunct="1"/>
            <a:endParaRPr lang="en-US" dirty="0" smtClean="0">
              <a:solidFill>
                <a:schemeClr val="accent2"/>
              </a:solidFill>
            </a:endParaRPr>
          </a:p>
          <a:p>
            <a:pPr eaLnBrk="1" hangingPunct="1"/>
            <a:r>
              <a:rPr lang="en-US" dirty="0" smtClean="0">
                <a:solidFill>
                  <a:schemeClr val="accent2"/>
                </a:solidFill>
              </a:rPr>
              <a:t>Preface to International Financial Reporting Standards</a:t>
            </a:r>
          </a:p>
          <a:p>
            <a:pPr eaLnBrk="1" hangingPunct="1">
              <a:buNone/>
            </a:pPr>
            <a:endParaRPr lang="en-US" dirty="0" smtClean="0">
              <a:solidFill>
                <a:schemeClr val="accent2"/>
              </a:solidFill>
            </a:endParaRPr>
          </a:p>
          <a:p>
            <a:r>
              <a:rPr lang="en-US" dirty="0" smtClean="0">
                <a:solidFill>
                  <a:schemeClr val="accent2"/>
                </a:solidFill>
              </a:rPr>
              <a:t>Framework for the Preparation and Presentation of Financial Statements</a:t>
            </a:r>
          </a:p>
        </p:txBody>
      </p:sp>
    </p:spTree>
  </p:cSld>
  <p:clrMapOvr>
    <a:masterClrMapping/>
  </p:clrMapOvr>
  <p:transition/>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mtClean="0">
                <a:solidFill>
                  <a:schemeClr val="accent2"/>
                </a:solidFill>
              </a:rPr>
              <a:t>IFRS – Standards Contd.</a:t>
            </a:r>
          </a:p>
        </p:txBody>
      </p:sp>
      <p:sp>
        <p:nvSpPr>
          <p:cNvPr id="62467" name="Rectangle 3"/>
          <p:cNvSpPr>
            <a:spLocks noGrp="1" noChangeArrowheads="1"/>
          </p:cNvSpPr>
          <p:nvPr>
            <p:ph type="body" idx="1"/>
          </p:nvPr>
        </p:nvSpPr>
        <p:spPr>
          <a:xfrm>
            <a:off x="228600" y="2209800"/>
            <a:ext cx="8229600" cy="3382963"/>
          </a:xfrm>
        </p:spPr>
        <p:txBody>
          <a:bodyPr/>
          <a:lstStyle/>
          <a:p>
            <a:r>
              <a:rPr lang="en-US" dirty="0" smtClean="0">
                <a:solidFill>
                  <a:schemeClr val="accent2"/>
                </a:solidFill>
              </a:rPr>
              <a:t>IFRS 1 </a:t>
            </a:r>
            <a:r>
              <a:rPr lang="en-US" i="1" dirty="0" smtClean="0">
                <a:solidFill>
                  <a:schemeClr val="accent2"/>
                </a:solidFill>
              </a:rPr>
              <a:t>First-time Adoption of International Financial Reporting Standards</a:t>
            </a:r>
          </a:p>
          <a:p>
            <a:r>
              <a:rPr lang="en-US" dirty="0" smtClean="0">
                <a:solidFill>
                  <a:schemeClr val="accent2"/>
                </a:solidFill>
              </a:rPr>
              <a:t>IFRS 2 </a:t>
            </a:r>
            <a:r>
              <a:rPr lang="en-US" i="1" dirty="0" smtClean="0">
                <a:solidFill>
                  <a:schemeClr val="accent2"/>
                </a:solidFill>
              </a:rPr>
              <a:t>Share-based Payment</a:t>
            </a:r>
          </a:p>
          <a:p>
            <a:r>
              <a:rPr lang="en-US" dirty="0" smtClean="0">
                <a:solidFill>
                  <a:schemeClr val="accent2"/>
                </a:solidFill>
              </a:rPr>
              <a:t>IFRS 3(2008) </a:t>
            </a:r>
            <a:r>
              <a:rPr lang="en-US" i="1" dirty="0" smtClean="0">
                <a:solidFill>
                  <a:schemeClr val="accent2"/>
                </a:solidFill>
              </a:rPr>
              <a:t>Business Combinations</a:t>
            </a:r>
          </a:p>
          <a:p>
            <a:r>
              <a:rPr lang="en-US" i="1" dirty="0" smtClean="0">
                <a:solidFill>
                  <a:schemeClr val="accent2"/>
                </a:solidFill>
              </a:rPr>
              <a:t> IFRS 4 Insurance Contracts</a:t>
            </a:r>
          </a:p>
          <a:p>
            <a:pPr>
              <a:buNone/>
            </a:pPr>
            <a:endParaRPr lang="en-US" i="1" dirty="0" smtClean="0">
              <a:solidFill>
                <a:schemeClr val="accent2"/>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76200"/>
            <a:ext cx="4343400" cy="461665"/>
          </a:xfrm>
          <a:prstGeom prst="rect">
            <a:avLst/>
          </a:prstGeom>
          <a:noFill/>
        </p:spPr>
        <p:txBody>
          <a:bodyPr wrap="square" rtlCol="0">
            <a:spAutoFit/>
          </a:bodyPr>
          <a:lstStyle/>
          <a:p>
            <a:r>
              <a:rPr lang="en-US" sz="2400" dirty="0" smtClean="0"/>
              <a:t>IFRS, </a:t>
            </a:r>
            <a:r>
              <a:rPr lang="en-US" sz="2400" dirty="0" err="1" smtClean="0"/>
              <a:t>Ind</a:t>
            </a:r>
            <a:r>
              <a:rPr lang="en-US" sz="2400" dirty="0" smtClean="0"/>
              <a:t> AS and AS- some Basics</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xmlns="" val="1918330228"/>
              </p:ext>
            </p:extLst>
          </p:nvPr>
        </p:nvGraphicFramePr>
        <p:xfrm>
          <a:off x="152400" y="804183"/>
          <a:ext cx="8839201" cy="5230857"/>
        </p:xfrm>
        <a:graphic>
          <a:graphicData uri="http://schemas.openxmlformats.org/drawingml/2006/table">
            <a:tbl>
              <a:tblPr>
                <a:tableStyleId>{5C22544A-7EE6-4342-B048-85BDC9FD1C3A}</a:tableStyleId>
              </a:tblPr>
              <a:tblGrid>
                <a:gridCol w="685800"/>
                <a:gridCol w="2438400"/>
                <a:gridCol w="838200"/>
                <a:gridCol w="838200"/>
                <a:gridCol w="838200"/>
                <a:gridCol w="3200401"/>
              </a:tblGrid>
              <a:tr h="175128">
                <a:tc>
                  <a:txBody>
                    <a:bodyPr/>
                    <a:lstStyle/>
                    <a:p>
                      <a:pPr algn="ctr" rtl="0" fontAlgn="ctr"/>
                      <a:r>
                        <a:rPr lang="en-US" sz="1800" u="none" strike="noStrike" dirty="0">
                          <a:effectLst/>
                        </a:rPr>
                        <a:t>IFRS </a:t>
                      </a:r>
                      <a:endParaRPr lang="en-US" sz="1800" b="1" i="0" u="none" strike="noStrike" dirty="0">
                        <a:solidFill>
                          <a:srgbClr val="FFFFFF"/>
                        </a:solidFill>
                        <a:effectLst/>
                        <a:latin typeface="Garamond"/>
                      </a:endParaRPr>
                    </a:p>
                  </a:txBody>
                  <a:tcPr marL="5473" marR="5473" marT="5473" marB="0" anchor="ctr"/>
                </a:tc>
                <a:tc>
                  <a:txBody>
                    <a:bodyPr/>
                    <a:lstStyle/>
                    <a:p>
                      <a:pPr algn="l" rtl="0" fontAlgn="ctr"/>
                      <a:r>
                        <a:rPr lang="en-US" sz="1800" u="none" strike="noStrike">
                          <a:effectLst/>
                        </a:rPr>
                        <a:t>IFRS Name</a:t>
                      </a:r>
                      <a:endParaRPr lang="en-US" sz="1800" b="1" i="0" u="none" strike="noStrike">
                        <a:solidFill>
                          <a:srgbClr val="FFFFFF"/>
                        </a:solidFill>
                        <a:effectLst/>
                        <a:latin typeface="Garamond"/>
                      </a:endParaRPr>
                    </a:p>
                  </a:txBody>
                  <a:tcPr marL="5473" marR="5473" marT="5473" marB="0" anchor="ctr"/>
                </a:tc>
                <a:tc>
                  <a:txBody>
                    <a:bodyPr/>
                    <a:lstStyle/>
                    <a:p>
                      <a:pPr algn="l" rtl="0" fontAlgn="ctr"/>
                      <a:r>
                        <a:rPr lang="en-US" sz="1800" u="none" strike="noStrike">
                          <a:effectLst/>
                        </a:rPr>
                        <a:t>Ind AS</a:t>
                      </a:r>
                      <a:endParaRPr lang="en-US" sz="1800" b="1" i="0" u="none" strike="noStrike">
                        <a:solidFill>
                          <a:srgbClr val="FFFFFF"/>
                        </a:solidFill>
                        <a:effectLst/>
                        <a:latin typeface="Garamond"/>
                      </a:endParaRPr>
                    </a:p>
                  </a:txBody>
                  <a:tcPr marL="5473" marR="5473" marT="5473" marB="0" anchor="ctr"/>
                </a:tc>
                <a:tc>
                  <a:txBody>
                    <a:bodyPr/>
                    <a:lstStyle/>
                    <a:p>
                      <a:pPr algn="l" rtl="0" fontAlgn="ctr"/>
                      <a:r>
                        <a:rPr lang="en-US" sz="1800" u="none" strike="noStrike">
                          <a:effectLst/>
                        </a:rPr>
                        <a:t>IFRIC,SIC etc.</a:t>
                      </a:r>
                      <a:endParaRPr lang="en-US" sz="1800" b="1" i="0" u="none" strike="noStrike">
                        <a:solidFill>
                          <a:srgbClr val="FFFFFF"/>
                        </a:solidFill>
                        <a:effectLst/>
                        <a:latin typeface="Garamond"/>
                      </a:endParaRPr>
                    </a:p>
                  </a:txBody>
                  <a:tcPr marL="5473" marR="5473" marT="5473" marB="0" anchor="ctr"/>
                </a:tc>
                <a:tc>
                  <a:txBody>
                    <a:bodyPr/>
                    <a:lstStyle/>
                    <a:p>
                      <a:pPr algn="ctr" rtl="0" fontAlgn="ctr"/>
                      <a:r>
                        <a:rPr lang="en-US" sz="1800" u="none" strike="noStrike">
                          <a:effectLst/>
                        </a:rPr>
                        <a:t>Existing AS </a:t>
                      </a:r>
                      <a:endParaRPr lang="en-US" sz="1800" b="1" i="0" u="none" strike="noStrike">
                        <a:solidFill>
                          <a:srgbClr val="FFFFFF"/>
                        </a:solidFill>
                        <a:effectLst/>
                        <a:latin typeface="Garamond"/>
                      </a:endParaRPr>
                    </a:p>
                  </a:txBody>
                  <a:tcPr marL="5473" marR="5473" marT="5473" marB="0" anchor="ctr"/>
                </a:tc>
                <a:tc>
                  <a:txBody>
                    <a:bodyPr/>
                    <a:lstStyle/>
                    <a:p>
                      <a:pPr algn="l" fontAlgn="ctr"/>
                      <a:r>
                        <a:rPr lang="en-US" sz="1800" u="none" strike="noStrike" dirty="0">
                          <a:effectLst/>
                        </a:rPr>
                        <a:t>Indian Scenario</a:t>
                      </a:r>
                      <a:endParaRPr lang="en-US" sz="1800" b="1" i="0" u="none" strike="noStrike" dirty="0">
                        <a:solidFill>
                          <a:srgbClr val="FFFFFF"/>
                        </a:solidFill>
                        <a:effectLst/>
                        <a:latin typeface="Garamond"/>
                      </a:endParaRPr>
                    </a:p>
                  </a:txBody>
                  <a:tcPr marL="5473" marR="5473" marT="5473" marB="0" anchor="ctr"/>
                </a:tc>
              </a:tr>
              <a:tr h="311947">
                <a:tc>
                  <a:txBody>
                    <a:bodyPr/>
                    <a:lstStyle/>
                    <a:p>
                      <a:pPr algn="l" rtl="0" fontAlgn="ctr"/>
                      <a:r>
                        <a:rPr lang="en-US" sz="1600" u="none" strike="noStrike" dirty="0">
                          <a:effectLst/>
                        </a:rPr>
                        <a:t>IAS 29</a:t>
                      </a:r>
                      <a:endParaRPr lang="en-US" sz="1600" b="1" i="1" u="none" strike="noStrike" dirty="0">
                        <a:solidFill>
                          <a:srgbClr val="000000"/>
                        </a:solidFill>
                        <a:effectLst/>
                        <a:latin typeface="Calibri"/>
                      </a:endParaRPr>
                    </a:p>
                  </a:txBody>
                  <a:tcPr marL="5473" marR="5473" marT="5473" marB="0" anchor="ctr"/>
                </a:tc>
                <a:tc>
                  <a:txBody>
                    <a:bodyPr/>
                    <a:lstStyle/>
                    <a:p>
                      <a:pPr algn="l" rtl="0" fontAlgn="ctr"/>
                      <a:r>
                        <a:rPr lang="en-US" sz="1600" u="none" strike="noStrike" dirty="0">
                          <a:effectLst/>
                        </a:rPr>
                        <a:t>Financial Reporting in Hyperinflationary Economies</a:t>
                      </a:r>
                      <a:endParaRPr lang="en-US" sz="1600" b="0" i="1" u="none" strike="noStrike" dirty="0">
                        <a:solidFill>
                          <a:srgbClr val="000000"/>
                        </a:solidFill>
                        <a:effectLst/>
                        <a:latin typeface="Calibri"/>
                      </a:endParaRPr>
                    </a:p>
                  </a:txBody>
                  <a:tcPr marL="5473" marR="5473" marT="5473" marB="0" anchor="ctr"/>
                </a:tc>
                <a:tc>
                  <a:txBody>
                    <a:bodyPr/>
                    <a:lstStyle/>
                    <a:p>
                      <a:pPr algn="l" rtl="0" fontAlgn="ctr"/>
                      <a:r>
                        <a:rPr lang="en-US" sz="1600" u="none" strike="noStrike">
                          <a:effectLst/>
                        </a:rPr>
                        <a:t>Ind AS 29</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IFRIC-7</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None</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No such type of standard exist in India</a:t>
                      </a:r>
                      <a:endParaRPr lang="en-US" sz="1600" b="0" i="1" u="none" strike="noStrike">
                        <a:solidFill>
                          <a:srgbClr val="000000"/>
                        </a:solidFill>
                        <a:effectLst/>
                        <a:latin typeface="Calibri"/>
                      </a:endParaRPr>
                    </a:p>
                  </a:txBody>
                  <a:tcPr marL="5473" marR="5473" marT="5473" marB="0" anchor="ctr"/>
                </a:tc>
              </a:tr>
              <a:tr h="158710">
                <a:tc>
                  <a:txBody>
                    <a:bodyPr/>
                    <a:lstStyle/>
                    <a:p>
                      <a:pPr algn="l" rtl="0" fontAlgn="ctr"/>
                      <a:r>
                        <a:rPr lang="en-US" sz="1600" u="none" strike="noStrike">
                          <a:effectLst/>
                        </a:rPr>
                        <a:t>IAS 31</a:t>
                      </a:r>
                      <a:endParaRPr lang="en-US" sz="1600" b="1"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Interests in Joint Ventures</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Ind AS 31</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AS 27</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Being replaced by IFRS-11</a:t>
                      </a:r>
                      <a:endParaRPr lang="en-US" sz="1600" b="0" i="1" u="none" strike="noStrike">
                        <a:solidFill>
                          <a:srgbClr val="000000"/>
                        </a:solidFill>
                        <a:effectLst/>
                        <a:latin typeface="Calibri"/>
                      </a:endParaRPr>
                    </a:p>
                  </a:txBody>
                  <a:tcPr marL="5473" marR="5473" marT="5473" marB="0" anchor="ctr"/>
                </a:tc>
              </a:tr>
              <a:tr h="158710">
                <a:tc>
                  <a:txBody>
                    <a:bodyPr/>
                    <a:lstStyle/>
                    <a:p>
                      <a:pPr algn="l" rtl="0" fontAlgn="ctr"/>
                      <a:r>
                        <a:rPr lang="en-US" sz="1600" u="none" strike="noStrike">
                          <a:effectLst/>
                        </a:rPr>
                        <a:t>IAS 32</a:t>
                      </a:r>
                      <a:endParaRPr lang="en-US" sz="1600" b="1"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dirty="0">
                          <a:effectLst/>
                        </a:rPr>
                        <a:t>Financial Instruments: Presentation</a:t>
                      </a:r>
                      <a:endParaRPr lang="en-US" sz="1600" b="0" i="1" u="none" strike="noStrike" dirty="0">
                        <a:solidFill>
                          <a:srgbClr val="000000"/>
                        </a:solidFill>
                        <a:effectLst/>
                        <a:latin typeface="Calibri"/>
                      </a:endParaRPr>
                    </a:p>
                  </a:txBody>
                  <a:tcPr marL="5473" marR="5473" marT="5473" marB="0" anchor="ctr"/>
                </a:tc>
                <a:tc>
                  <a:txBody>
                    <a:bodyPr/>
                    <a:lstStyle/>
                    <a:p>
                      <a:pPr algn="l" rtl="0" fontAlgn="ctr"/>
                      <a:r>
                        <a:rPr lang="en-US" sz="1600" u="none" strike="noStrike">
                          <a:effectLst/>
                        </a:rPr>
                        <a:t>Ind AS 32</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AS 31</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dirty="0">
                          <a:effectLst/>
                        </a:rPr>
                        <a:t>AS-31 is not mandatory in </a:t>
                      </a:r>
                      <a:r>
                        <a:rPr lang="en-US" sz="1600" u="none" strike="noStrike" dirty="0" smtClean="0">
                          <a:effectLst/>
                        </a:rPr>
                        <a:t>India however</a:t>
                      </a:r>
                      <a:r>
                        <a:rPr lang="en-US" sz="1600" u="none" strike="noStrike" baseline="0" dirty="0" smtClean="0">
                          <a:effectLst/>
                        </a:rPr>
                        <a:t> there are no major differences between them</a:t>
                      </a:r>
                      <a:endParaRPr lang="en-US" sz="1600" b="0" i="1" u="none" strike="noStrike" dirty="0">
                        <a:solidFill>
                          <a:srgbClr val="000000"/>
                        </a:solidFill>
                        <a:effectLst/>
                        <a:latin typeface="Calibri"/>
                      </a:endParaRPr>
                    </a:p>
                  </a:txBody>
                  <a:tcPr marL="5473" marR="5473" marT="5473" marB="0" anchor="ctr"/>
                </a:tc>
              </a:tr>
              <a:tr h="311947">
                <a:tc>
                  <a:txBody>
                    <a:bodyPr/>
                    <a:lstStyle/>
                    <a:p>
                      <a:pPr algn="l" rtl="0" fontAlgn="ctr"/>
                      <a:r>
                        <a:rPr lang="en-US" sz="1600" u="none" strike="noStrike">
                          <a:effectLst/>
                        </a:rPr>
                        <a:t>IAS 33</a:t>
                      </a:r>
                      <a:endParaRPr lang="en-US" sz="1600" b="1"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dirty="0">
                          <a:effectLst/>
                        </a:rPr>
                        <a:t>Earnings per Share</a:t>
                      </a:r>
                      <a:endParaRPr lang="en-US" sz="1600" b="0" i="1" u="none" strike="noStrike" dirty="0">
                        <a:solidFill>
                          <a:srgbClr val="000000"/>
                        </a:solidFill>
                        <a:effectLst/>
                        <a:latin typeface="Calibri"/>
                      </a:endParaRPr>
                    </a:p>
                  </a:txBody>
                  <a:tcPr marL="5473" marR="5473" marT="5473" marB="0" anchor="ctr"/>
                </a:tc>
                <a:tc>
                  <a:txBody>
                    <a:bodyPr/>
                    <a:lstStyle/>
                    <a:p>
                      <a:pPr algn="l" rtl="0" fontAlgn="ctr"/>
                      <a:r>
                        <a:rPr lang="en-US" sz="1600" u="none" strike="noStrike">
                          <a:effectLst/>
                        </a:rPr>
                        <a:t>Ind AS 33</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AS 20</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Certain additional disclosures in IFRS in the EPS</a:t>
                      </a:r>
                      <a:endParaRPr lang="en-US" sz="1600" b="0" i="1" u="none" strike="noStrike">
                        <a:solidFill>
                          <a:srgbClr val="000000"/>
                        </a:solidFill>
                        <a:effectLst/>
                        <a:latin typeface="Calibri"/>
                      </a:endParaRPr>
                    </a:p>
                  </a:txBody>
                  <a:tcPr marL="5473" marR="5473" marT="5473" marB="0" anchor="ctr"/>
                </a:tc>
              </a:tr>
              <a:tr h="618421">
                <a:tc>
                  <a:txBody>
                    <a:bodyPr/>
                    <a:lstStyle/>
                    <a:p>
                      <a:pPr algn="l" rtl="0" fontAlgn="ctr"/>
                      <a:r>
                        <a:rPr lang="en-US" sz="1600" u="none" strike="noStrike">
                          <a:effectLst/>
                        </a:rPr>
                        <a:t>IAS 34</a:t>
                      </a:r>
                      <a:endParaRPr lang="en-US" sz="1600" b="1"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dirty="0">
                          <a:effectLst/>
                        </a:rPr>
                        <a:t>Interim Financial Reporting</a:t>
                      </a:r>
                      <a:endParaRPr lang="en-US" sz="1600" b="0" i="1" u="none" strike="noStrike" dirty="0">
                        <a:solidFill>
                          <a:srgbClr val="000000"/>
                        </a:solidFill>
                        <a:effectLst/>
                        <a:latin typeface="Calibri"/>
                      </a:endParaRPr>
                    </a:p>
                  </a:txBody>
                  <a:tcPr marL="5473" marR="5473" marT="5473" marB="0" anchor="ctr"/>
                </a:tc>
                <a:tc>
                  <a:txBody>
                    <a:bodyPr/>
                    <a:lstStyle/>
                    <a:p>
                      <a:pPr algn="l" rtl="0" fontAlgn="ctr"/>
                      <a:r>
                        <a:rPr lang="en-US" sz="1600" u="none" strike="noStrike">
                          <a:effectLst/>
                        </a:rPr>
                        <a:t>Ind AS 34</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IFRIC-10</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AS 25</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Indian System talks about some formats given by various Bodies like SEBI etc. which needs to be followed</a:t>
                      </a:r>
                      <a:endParaRPr lang="en-US" sz="1600" b="0" i="1" u="none" strike="noStrike">
                        <a:solidFill>
                          <a:srgbClr val="000000"/>
                        </a:solidFill>
                        <a:effectLst/>
                        <a:latin typeface="Calibri"/>
                      </a:endParaRPr>
                    </a:p>
                  </a:txBody>
                  <a:tcPr marL="5473" marR="5473" marT="5473" marB="0" anchor="ctr"/>
                </a:tc>
              </a:tr>
              <a:tr h="465184">
                <a:tc>
                  <a:txBody>
                    <a:bodyPr/>
                    <a:lstStyle/>
                    <a:p>
                      <a:pPr algn="l" rtl="0" fontAlgn="ctr"/>
                      <a:r>
                        <a:rPr lang="en-US" sz="1600" u="none" strike="noStrike">
                          <a:effectLst/>
                        </a:rPr>
                        <a:t>IAS 36</a:t>
                      </a:r>
                      <a:endParaRPr lang="en-US" sz="1600" b="1"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dirty="0">
                          <a:effectLst/>
                        </a:rPr>
                        <a:t>Impairment of Assets</a:t>
                      </a:r>
                      <a:endParaRPr lang="en-US" sz="1600" b="0" i="1" u="none" strike="noStrike" dirty="0">
                        <a:solidFill>
                          <a:srgbClr val="000000"/>
                        </a:solidFill>
                        <a:effectLst/>
                        <a:latin typeface="Calibri"/>
                      </a:endParaRPr>
                    </a:p>
                  </a:txBody>
                  <a:tcPr marL="5473" marR="5473" marT="5473" marB="0" anchor="ctr"/>
                </a:tc>
                <a:tc>
                  <a:txBody>
                    <a:bodyPr/>
                    <a:lstStyle/>
                    <a:p>
                      <a:pPr algn="l" rtl="0" fontAlgn="ctr"/>
                      <a:r>
                        <a:rPr lang="en-US" sz="1600" u="none" strike="noStrike" dirty="0" err="1">
                          <a:effectLst/>
                        </a:rPr>
                        <a:t>Ind</a:t>
                      </a:r>
                      <a:r>
                        <a:rPr lang="en-US" sz="1600" u="none" strike="noStrike" dirty="0">
                          <a:effectLst/>
                        </a:rPr>
                        <a:t> AS 36</a:t>
                      </a:r>
                      <a:endParaRPr lang="en-US" sz="1600" b="0" i="1" u="none" strike="noStrike" dirty="0">
                        <a:solidFill>
                          <a:srgbClr val="000000"/>
                        </a:solidFill>
                        <a:effectLst/>
                        <a:latin typeface="Calibri"/>
                      </a:endParaRPr>
                    </a:p>
                  </a:txBody>
                  <a:tcPr marL="5473" marR="5473" marT="5473"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AS 28</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Impairment in IFRS is on yearly basis, in Indian-when the conditions are as such</a:t>
                      </a:r>
                      <a:endParaRPr lang="en-US" sz="1600" b="0" i="1" u="none" strike="noStrike">
                        <a:solidFill>
                          <a:srgbClr val="000000"/>
                        </a:solidFill>
                        <a:effectLst/>
                        <a:latin typeface="Calibri"/>
                      </a:endParaRPr>
                    </a:p>
                  </a:txBody>
                  <a:tcPr marL="5473" marR="5473" marT="5473" marB="0" anchor="ctr"/>
                </a:tc>
              </a:tr>
              <a:tr h="311947">
                <a:tc>
                  <a:txBody>
                    <a:bodyPr/>
                    <a:lstStyle/>
                    <a:p>
                      <a:pPr algn="l" rtl="0" fontAlgn="ctr"/>
                      <a:r>
                        <a:rPr lang="en-US" sz="1600" u="none" strike="noStrike">
                          <a:effectLst/>
                        </a:rPr>
                        <a:t>IAS 37</a:t>
                      </a:r>
                      <a:endParaRPr lang="en-US" sz="1600" b="1"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Provisions, Contingent Liabilities and Contingent Assets</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Ind AS 37</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IFRIC 5, IFRIC 6</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AS 29</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Concept of Constructive obligation in IFRS, not in India</a:t>
                      </a:r>
                      <a:endParaRPr lang="en-US" sz="1600" b="0" i="1" u="none" strike="noStrike">
                        <a:solidFill>
                          <a:srgbClr val="000000"/>
                        </a:solidFill>
                        <a:effectLst/>
                        <a:latin typeface="Calibri"/>
                      </a:endParaRPr>
                    </a:p>
                  </a:txBody>
                  <a:tcPr marL="5473" marR="5473" marT="5473" marB="0" anchor="ctr"/>
                </a:tc>
              </a:tr>
              <a:tr h="311947">
                <a:tc>
                  <a:txBody>
                    <a:bodyPr/>
                    <a:lstStyle/>
                    <a:p>
                      <a:pPr algn="l" rtl="0" fontAlgn="ctr"/>
                      <a:r>
                        <a:rPr lang="en-US" sz="1600" u="none" strike="noStrike">
                          <a:effectLst/>
                        </a:rPr>
                        <a:t>IAS 38</a:t>
                      </a:r>
                      <a:endParaRPr lang="en-US" sz="1600" b="1"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Intangible Assets</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Ind AS 38</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dirty="0">
                          <a:effectLst/>
                        </a:rPr>
                        <a:t> </a:t>
                      </a:r>
                      <a:endParaRPr lang="en-US" sz="1600" b="0" i="1" u="none" strike="noStrike" dirty="0">
                        <a:solidFill>
                          <a:srgbClr val="000000"/>
                        </a:solidFill>
                        <a:effectLst/>
                        <a:latin typeface="Calibri"/>
                      </a:endParaRPr>
                    </a:p>
                  </a:txBody>
                  <a:tcPr marL="5473" marR="5473" marT="5473" marB="0" anchor="ctr"/>
                </a:tc>
                <a:tc>
                  <a:txBody>
                    <a:bodyPr/>
                    <a:lstStyle/>
                    <a:p>
                      <a:pPr algn="l" rtl="0" fontAlgn="ctr"/>
                      <a:r>
                        <a:rPr lang="en-US" sz="1600" u="none" strike="noStrike">
                          <a:effectLst/>
                        </a:rPr>
                        <a:t>AS 26</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dirty="0">
                          <a:effectLst/>
                        </a:rPr>
                        <a:t>In India, </a:t>
                      </a:r>
                      <a:r>
                        <a:rPr lang="en-US" sz="1600" u="none" strike="noStrike" dirty="0" err="1">
                          <a:effectLst/>
                        </a:rPr>
                        <a:t>presumtion</a:t>
                      </a:r>
                      <a:r>
                        <a:rPr lang="en-US" sz="1600" u="none" strike="noStrike" dirty="0">
                          <a:effectLst/>
                        </a:rPr>
                        <a:t> of useful life of 10 years not in IFRS</a:t>
                      </a:r>
                      <a:endParaRPr lang="en-US" sz="1600" b="0" i="1" u="none" strike="noStrike" dirty="0">
                        <a:solidFill>
                          <a:srgbClr val="000000"/>
                        </a:solidFill>
                        <a:effectLst/>
                        <a:latin typeface="Calibri"/>
                      </a:endParaRPr>
                    </a:p>
                  </a:txBody>
                  <a:tcPr marL="5473" marR="5473" marT="5473" marB="0" anchor="ctr"/>
                </a:tc>
              </a:tr>
            </a:tbl>
          </a:graphicData>
        </a:graphic>
      </p:graphicFrame>
      <p:sp>
        <p:nvSpPr>
          <p:cNvPr id="3" name="Footer Placeholder 2"/>
          <p:cNvSpPr>
            <a:spLocks noGrp="1"/>
          </p:cNvSpPr>
          <p:nvPr>
            <p:ph type="ftr" sz="quarter" idx="11"/>
          </p:nvPr>
        </p:nvSpPr>
        <p:spPr/>
        <p:txBody>
          <a:bodyPr/>
          <a:lstStyle/>
          <a:p>
            <a:r>
              <a:rPr lang="en-US" smtClean="0"/>
              <a:t>CA Eish Taneja </a:t>
            </a:r>
            <a:endParaRPr lang="en-US"/>
          </a:p>
        </p:txBody>
      </p:sp>
    </p:spTree>
    <p:extLst>
      <p:ext uri="{BB962C8B-B14F-4D97-AF65-F5344CB8AC3E}">
        <p14:creationId xmlns:p14="http://schemas.microsoft.com/office/powerpoint/2010/main" xmlns="" val="4241583765"/>
      </p:ext>
    </p:extLst>
  </p:cSld>
  <p:clrMapOvr>
    <a:masterClrMapping/>
  </p:clrMapOvr>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mtClean="0">
                <a:solidFill>
                  <a:schemeClr val="accent2"/>
                </a:solidFill>
              </a:rPr>
              <a:t>IFRS – Standards Contd.</a:t>
            </a:r>
          </a:p>
        </p:txBody>
      </p:sp>
      <p:sp>
        <p:nvSpPr>
          <p:cNvPr id="63491" name="Rectangle 3"/>
          <p:cNvSpPr>
            <a:spLocks noGrp="1" noChangeArrowheads="1"/>
          </p:cNvSpPr>
          <p:nvPr>
            <p:ph type="body" idx="1"/>
          </p:nvPr>
        </p:nvSpPr>
        <p:spPr>
          <a:xfrm>
            <a:off x="228600" y="2179637"/>
            <a:ext cx="8229600" cy="3840163"/>
          </a:xfrm>
        </p:spPr>
        <p:txBody>
          <a:bodyPr/>
          <a:lstStyle/>
          <a:p>
            <a:r>
              <a:rPr lang="en-US" dirty="0" smtClean="0">
                <a:solidFill>
                  <a:schemeClr val="accent2"/>
                </a:solidFill>
              </a:rPr>
              <a:t>IFRS 5 </a:t>
            </a:r>
            <a:r>
              <a:rPr lang="en-US" i="1" dirty="0" smtClean="0">
                <a:solidFill>
                  <a:schemeClr val="accent2"/>
                </a:solidFill>
              </a:rPr>
              <a:t>Non-current Assets Held for Sale and Discontinued Operations</a:t>
            </a:r>
          </a:p>
          <a:p>
            <a:r>
              <a:rPr lang="en-US" dirty="0" smtClean="0">
                <a:solidFill>
                  <a:schemeClr val="accent2"/>
                </a:solidFill>
              </a:rPr>
              <a:t>IFRS 6 </a:t>
            </a:r>
            <a:r>
              <a:rPr lang="en-US" i="1" dirty="0" smtClean="0">
                <a:solidFill>
                  <a:schemeClr val="accent2"/>
                </a:solidFill>
              </a:rPr>
              <a:t>Exploration for and Evaluation of Mineral Resources</a:t>
            </a:r>
          </a:p>
          <a:p>
            <a:r>
              <a:rPr lang="en-US" dirty="0" smtClean="0">
                <a:solidFill>
                  <a:schemeClr val="accent2"/>
                </a:solidFill>
              </a:rPr>
              <a:t>IFRS 7 </a:t>
            </a:r>
            <a:r>
              <a:rPr lang="en-US" i="1" dirty="0" smtClean="0">
                <a:solidFill>
                  <a:schemeClr val="accent2"/>
                </a:solidFill>
              </a:rPr>
              <a:t>Financial Instruments: Disclosures</a:t>
            </a:r>
          </a:p>
          <a:p>
            <a:r>
              <a:rPr lang="en-US" i="1" dirty="0" smtClean="0">
                <a:solidFill>
                  <a:schemeClr val="accent2"/>
                </a:solidFill>
              </a:rPr>
              <a:t>IFRS 8 Operating Segments</a:t>
            </a:r>
            <a:endParaRPr lang="en-US" i="1" dirty="0" smtClean="0"/>
          </a:p>
        </p:txBody>
      </p:sp>
    </p:spTree>
  </p:cSld>
  <p:clrMapOvr>
    <a:masterClrMapping/>
  </p:clrMapOvr>
  <p:transition/>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143000" y="76200"/>
            <a:ext cx="6705600" cy="838200"/>
          </a:xfrm>
        </p:spPr>
        <p:txBody>
          <a:bodyPr/>
          <a:lstStyle/>
          <a:p>
            <a:pPr eaLnBrk="1" hangingPunct="1"/>
            <a:r>
              <a:rPr lang="en-US" dirty="0" smtClean="0">
                <a:solidFill>
                  <a:schemeClr val="accent2"/>
                </a:solidFill>
              </a:rPr>
              <a:t>IFRS – Standards Contd.</a:t>
            </a:r>
          </a:p>
        </p:txBody>
      </p:sp>
      <p:sp>
        <p:nvSpPr>
          <p:cNvPr id="64515" name="Rectangle 3"/>
          <p:cNvSpPr>
            <a:spLocks noGrp="1" noChangeArrowheads="1"/>
          </p:cNvSpPr>
          <p:nvPr>
            <p:ph type="body" idx="1"/>
          </p:nvPr>
        </p:nvSpPr>
        <p:spPr>
          <a:xfrm>
            <a:off x="76200" y="1219200"/>
            <a:ext cx="8915400" cy="5287963"/>
          </a:xfrm>
        </p:spPr>
        <p:txBody>
          <a:bodyPr>
            <a:normAutofit lnSpcReduction="10000"/>
          </a:bodyPr>
          <a:lstStyle/>
          <a:p>
            <a:r>
              <a:rPr lang="en-US" i="1" dirty="0" smtClean="0">
                <a:solidFill>
                  <a:schemeClr val="accent2"/>
                </a:solidFill>
              </a:rPr>
              <a:t>IFRS 9 - Financial Instruments – Assets (effective date Jan-2015) </a:t>
            </a:r>
          </a:p>
          <a:p>
            <a:r>
              <a:rPr lang="en-US" i="1" dirty="0" smtClean="0">
                <a:solidFill>
                  <a:schemeClr val="accent2"/>
                </a:solidFill>
              </a:rPr>
              <a:t>IFRS 10 -Consolidated Financial Statements (effective date Jan-2013)  </a:t>
            </a:r>
          </a:p>
          <a:p>
            <a:r>
              <a:rPr lang="en-US" i="1" dirty="0" smtClean="0">
                <a:solidFill>
                  <a:schemeClr val="accent2"/>
                </a:solidFill>
              </a:rPr>
              <a:t>IFRS 11 -Joint Arrangements - revised 28 June 2012</a:t>
            </a:r>
          </a:p>
          <a:p>
            <a:pPr>
              <a:buNone/>
            </a:pPr>
            <a:r>
              <a:rPr lang="en-US" i="1" dirty="0" smtClean="0">
                <a:solidFill>
                  <a:schemeClr val="accent2"/>
                </a:solidFill>
              </a:rPr>
              <a:t>    (effective date Jan-2013) </a:t>
            </a:r>
          </a:p>
          <a:p>
            <a:r>
              <a:rPr lang="en-US" i="1" dirty="0" smtClean="0">
                <a:solidFill>
                  <a:schemeClr val="accent2"/>
                </a:solidFill>
              </a:rPr>
              <a:t>IFRS 12- Disclosure of Interests in Other Entities (effective date Jan-2013) </a:t>
            </a:r>
          </a:p>
          <a:p>
            <a:r>
              <a:rPr lang="en-US" i="1" dirty="0" smtClean="0">
                <a:solidFill>
                  <a:schemeClr val="accent2"/>
                </a:solidFill>
              </a:rPr>
              <a:t>IFRS 13- Fair Value Measurement (effective date Jan-2013) </a:t>
            </a:r>
          </a:p>
          <a:p>
            <a:pPr>
              <a:buFontTx/>
              <a:buNone/>
            </a:pPr>
            <a:endParaRPr lang="en-US" dirty="0" smtClean="0">
              <a:solidFill>
                <a:schemeClr val="accent2"/>
              </a:solidFill>
            </a:endParaRPr>
          </a:p>
          <a:p>
            <a:pPr>
              <a:buFontTx/>
              <a:buNone/>
            </a:pPr>
            <a:endParaRPr lang="en-US" i="1" dirty="0" smtClean="0">
              <a:solidFill>
                <a:schemeClr val="accent2"/>
              </a:solidFill>
            </a:endParaRPr>
          </a:p>
        </p:txBody>
      </p:sp>
    </p:spTree>
  </p:cSld>
  <p:clrMapOvr>
    <a:masterClrMapping/>
  </p:clrMapOvr>
  <p:transition/>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mtClean="0">
                <a:solidFill>
                  <a:schemeClr val="accent2"/>
                </a:solidFill>
              </a:rPr>
              <a:t>IFRS – Standards Contd.</a:t>
            </a:r>
          </a:p>
        </p:txBody>
      </p:sp>
      <p:sp>
        <p:nvSpPr>
          <p:cNvPr id="65539" name="Rectangle 3"/>
          <p:cNvSpPr>
            <a:spLocks noGrp="1" noChangeArrowheads="1"/>
          </p:cNvSpPr>
          <p:nvPr>
            <p:ph type="body" idx="1"/>
          </p:nvPr>
        </p:nvSpPr>
        <p:spPr>
          <a:xfrm>
            <a:off x="228600" y="2286000"/>
            <a:ext cx="8229600" cy="3581400"/>
          </a:xfrm>
        </p:spPr>
        <p:txBody>
          <a:bodyPr/>
          <a:lstStyle/>
          <a:p>
            <a:r>
              <a:rPr lang="en-US" dirty="0" smtClean="0">
                <a:solidFill>
                  <a:schemeClr val="accent2"/>
                </a:solidFill>
              </a:rPr>
              <a:t>IAS 1(2007) </a:t>
            </a:r>
            <a:r>
              <a:rPr lang="en-US" i="1" dirty="0" smtClean="0">
                <a:solidFill>
                  <a:schemeClr val="accent2"/>
                </a:solidFill>
              </a:rPr>
              <a:t>Presentation of Financial Statements</a:t>
            </a:r>
          </a:p>
          <a:p>
            <a:r>
              <a:rPr lang="en-US" dirty="0" smtClean="0">
                <a:solidFill>
                  <a:schemeClr val="accent2"/>
                </a:solidFill>
              </a:rPr>
              <a:t>IAS 2 </a:t>
            </a:r>
            <a:r>
              <a:rPr lang="en-US" i="1" dirty="0" smtClean="0">
                <a:solidFill>
                  <a:schemeClr val="accent2"/>
                </a:solidFill>
              </a:rPr>
              <a:t>Inventories</a:t>
            </a:r>
          </a:p>
          <a:p>
            <a:r>
              <a:rPr lang="en-US" dirty="0" smtClean="0">
                <a:solidFill>
                  <a:schemeClr val="accent2"/>
                </a:solidFill>
              </a:rPr>
              <a:t>IAS 7 </a:t>
            </a:r>
            <a:r>
              <a:rPr lang="en-US" i="1" dirty="0" smtClean="0">
                <a:solidFill>
                  <a:schemeClr val="accent2"/>
                </a:solidFill>
              </a:rPr>
              <a:t>Statement of Cash Flows</a:t>
            </a:r>
          </a:p>
          <a:p>
            <a:r>
              <a:rPr lang="en-US" dirty="0" smtClean="0">
                <a:solidFill>
                  <a:schemeClr val="accent2"/>
                </a:solidFill>
              </a:rPr>
              <a:t>IAS 8 </a:t>
            </a:r>
            <a:r>
              <a:rPr lang="en-US" i="1" dirty="0" smtClean="0">
                <a:solidFill>
                  <a:schemeClr val="accent2"/>
                </a:solidFill>
              </a:rPr>
              <a:t>Accounting Policies, Changes in Accounting Estimates and Errors</a:t>
            </a:r>
          </a:p>
        </p:txBody>
      </p:sp>
    </p:spTree>
  </p:cSld>
  <p:clrMapOvr>
    <a:masterClrMapping/>
  </p:clrMapOvr>
  <p:transition/>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76200"/>
            <a:ext cx="7543800" cy="792162"/>
          </a:xfrm>
        </p:spPr>
        <p:txBody>
          <a:bodyPr/>
          <a:lstStyle/>
          <a:p>
            <a:pPr eaLnBrk="1" hangingPunct="1"/>
            <a:r>
              <a:rPr lang="en-US" dirty="0" smtClean="0">
                <a:solidFill>
                  <a:schemeClr val="accent2"/>
                </a:solidFill>
              </a:rPr>
              <a:t>IFRS – Standards Contd.</a:t>
            </a:r>
          </a:p>
        </p:txBody>
      </p:sp>
      <p:sp>
        <p:nvSpPr>
          <p:cNvPr id="66563" name="Rectangle 3"/>
          <p:cNvSpPr>
            <a:spLocks noGrp="1" noChangeArrowheads="1"/>
          </p:cNvSpPr>
          <p:nvPr>
            <p:ph type="body" idx="1"/>
          </p:nvPr>
        </p:nvSpPr>
        <p:spPr>
          <a:xfrm>
            <a:off x="304800" y="2133600"/>
            <a:ext cx="8229600" cy="3001963"/>
          </a:xfrm>
        </p:spPr>
        <p:txBody>
          <a:bodyPr/>
          <a:lstStyle/>
          <a:p>
            <a:r>
              <a:rPr lang="en-US" smtClean="0">
                <a:solidFill>
                  <a:schemeClr val="accent2"/>
                </a:solidFill>
              </a:rPr>
              <a:t>IAS 10 </a:t>
            </a:r>
            <a:r>
              <a:rPr lang="en-US" i="1" smtClean="0">
                <a:solidFill>
                  <a:schemeClr val="accent2"/>
                </a:solidFill>
              </a:rPr>
              <a:t>Events after the Reporting Period</a:t>
            </a:r>
          </a:p>
          <a:p>
            <a:r>
              <a:rPr lang="en-US" dirty="0" smtClean="0">
                <a:solidFill>
                  <a:schemeClr val="accent2"/>
                </a:solidFill>
              </a:rPr>
              <a:t>IAS 11 </a:t>
            </a:r>
            <a:r>
              <a:rPr lang="en-US" i="1" dirty="0" smtClean="0">
                <a:solidFill>
                  <a:schemeClr val="accent2"/>
                </a:solidFill>
              </a:rPr>
              <a:t>Construction Contracts</a:t>
            </a:r>
          </a:p>
          <a:p>
            <a:r>
              <a:rPr lang="en-US" dirty="0" smtClean="0">
                <a:solidFill>
                  <a:schemeClr val="accent2"/>
                </a:solidFill>
              </a:rPr>
              <a:t>IAS 12 </a:t>
            </a:r>
            <a:r>
              <a:rPr lang="en-US" i="1" dirty="0" smtClean="0">
                <a:solidFill>
                  <a:schemeClr val="accent2"/>
                </a:solidFill>
              </a:rPr>
              <a:t>Income Taxes</a:t>
            </a:r>
          </a:p>
          <a:p>
            <a:r>
              <a:rPr lang="en-US" dirty="0" smtClean="0">
                <a:solidFill>
                  <a:schemeClr val="accent2"/>
                </a:solidFill>
              </a:rPr>
              <a:t>IAS 16 </a:t>
            </a:r>
            <a:r>
              <a:rPr lang="en-US" i="1" dirty="0" smtClean="0">
                <a:solidFill>
                  <a:schemeClr val="accent2"/>
                </a:solidFill>
              </a:rPr>
              <a:t>Property, Plant and Equipment</a:t>
            </a:r>
          </a:p>
        </p:txBody>
      </p:sp>
    </p:spTree>
  </p:cSld>
  <p:clrMapOvr>
    <a:masterClrMapping/>
  </p:clrMapOvr>
  <p:transition/>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mtClean="0">
                <a:solidFill>
                  <a:schemeClr val="accent2"/>
                </a:solidFill>
              </a:rPr>
              <a:t>IFRS – Standards Contd.</a:t>
            </a:r>
          </a:p>
        </p:txBody>
      </p:sp>
      <p:sp>
        <p:nvSpPr>
          <p:cNvPr id="67587" name="Rectangle 3"/>
          <p:cNvSpPr>
            <a:spLocks noGrp="1" noChangeArrowheads="1"/>
          </p:cNvSpPr>
          <p:nvPr>
            <p:ph type="body" idx="1"/>
          </p:nvPr>
        </p:nvSpPr>
        <p:spPr>
          <a:xfrm>
            <a:off x="304800" y="2209800"/>
            <a:ext cx="8229600" cy="3124200"/>
          </a:xfrm>
        </p:spPr>
        <p:txBody>
          <a:bodyPr/>
          <a:lstStyle/>
          <a:p>
            <a:r>
              <a:rPr lang="en-US" dirty="0" smtClean="0">
                <a:solidFill>
                  <a:schemeClr val="accent2"/>
                </a:solidFill>
              </a:rPr>
              <a:t>IAS 17 </a:t>
            </a:r>
            <a:r>
              <a:rPr lang="en-US" i="1" dirty="0" smtClean="0">
                <a:solidFill>
                  <a:schemeClr val="accent2"/>
                </a:solidFill>
              </a:rPr>
              <a:t>Leases</a:t>
            </a:r>
          </a:p>
          <a:p>
            <a:r>
              <a:rPr lang="en-US" dirty="0" smtClean="0">
                <a:solidFill>
                  <a:schemeClr val="accent2"/>
                </a:solidFill>
              </a:rPr>
              <a:t>IAS 18 </a:t>
            </a:r>
            <a:r>
              <a:rPr lang="en-US" i="1" dirty="0" smtClean="0">
                <a:solidFill>
                  <a:schemeClr val="accent2"/>
                </a:solidFill>
              </a:rPr>
              <a:t>Revenue</a:t>
            </a:r>
          </a:p>
          <a:p>
            <a:r>
              <a:rPr lang="en-US" dirty="0" smtClean="0">
                <a:solidFill>
                  <a:schemeClr val="accent2"/>
                </a:solidFill>
              </a:rPr>
              <a:t>IAS 19 </a:t>
            </a:r>
            <a:r>
              <a:rPr lang="en-US" i="1" dirty="0" smtClean="0">
                <a:solidFill>
                  <a:schemeClr val="accent2"/>
                </a:solidFill>
              </a:rPr>
              <a:t>Employee Benefits</a:t>
            </a:r>
          </a:p>
          <a:p>
            <a:r>
              <a:rPr lang="en-US" dirty="0" smtClean="0">
                <a:solidFill>
                  <a:schemeClr val="accent2"/>
                </a:solidFill>
              </a:rPr>
              <a:t>IAS 20 </a:t>
            </a:r>
            <a:r>
              <a:rPr lang="en-US" i="1" dirty="0" smtClean="0">
                <a:solidFill>
                  <a:schemeClr val="accent2"/>
                </a:solidFill>
              </a:rPr>
              <a:t>Accounting for Government Grants and Disclosure of Government Assistance</a:t>
            </a:r>
          </a:p>
          <a:p>
            <a:endParaRPr lang="en-US" i="1" dirty="0" smtClean="0"/>
          </a:p>
        </p:txBody>
      </p:sp>
    </p:spTree>
  </p:cSld>
  <p:clrMapOvr>
    <a:masterClrMapping/>
  </p:clrMapOvr>
  <p:transition/>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90600" y="152400"/>
            <a:ext cx="7239000" cy="792162"/>
          </a:xfrm>
        </p:spPr>
        <p:txBody>
          <a:bodyPr/>
          <a:lstStyle/>
          <a:p>
            <a:pPr eaLnBrk="1" hangingPunct="1"/>
            <a:r>
              <a:rPr lang="en-US" dirty="0" smtClean="0">
                <a:solidFill>
                  <a:schemeClr val="accent2"/>
                </a:solidFill>
              </a:rPr>
              <a:t>IFRS – Standards Contd.</a:t>
            </a:r>
          </a:p>
        </p:txBody>
      </p:sp>
      <p:sp>
        <p:nvSpPr>
          <p:cNvPr id="68611" name="Rectangle 3"/>
          <p:cNvSpPr>
            <a:spLocks noGrp="1" noChangeArrowheads="1"/>
          </p:cNvSpPr>
          <p:nvPr>
            <p:ph type="body" idx="1"/>
          </p:nvPr>
        </p:nvSpPr>
        <p:spPr>
          <a:xfrm>
            <a:off x="304800" y="1981200"/>
            <a:ext cx="8229600" cy="3429000"/>
          </a:xfrm>
        </p:spPr>
        <p:txBody>
          <a:bodyPr/>
          <a:lstStyle/>
          <a:p>
            <a:r>
              <a:rPr lang="en-US" dirty="0" smtClean="0">
                <a:solidFill>
                  <a:schemeClr val="accent2"/>
                </a:solidFill>
              </a:rPr>
              <a:t>IAS 21 </a:t>
            </a:r>
            <a:r>
              <a:rPr lang="en-US" i="1" dirty="0" smtClean="0">
                <a:solidFill>
                  <a:schemeClr val="accent2"/>
                </a:solidFill>
              </a:rPr>
              <a:t>The Effects of Changes in Foreign Exchange Rates</a:t>
            </a:r>
          </a:p>
          <a:p>
            <a:r>
              <a:rPr lang="en-US" dirty="0" smtClean="0">
                <a:solidFill>
                  <a:schemeClr val="accent2"/>
                </a:solidFill>
              </a:rPr>
              <a:t>IAS 23 </a:t>
            </a:r>
            <a:r>
              <a:rPr lang="en-US" i="1" dirty="0" smtClean="0">
                <a:solidFill>
                  <a:schemeClr val="accent2"/>
                </a:solidFill>
              </a:rPr>
              <a:t>Borrowing Costs</a:t>
            </a:r>
          </a:p>
          <a:p>
            <a:r>
              <a:rPr lang="en-US" dirty="0" smtClean="0">
                <a:solidFill>
                  <a:schemeClr val="accent2"/>
                </a:solidFill>
              </a:rPr>
              <a:t>IAS 24 </a:t>
            </a:r>
            <a:r>
              <a:rPr lang="en-US" i="1" dirty="0" smtClean="0">
                <a:solidFill>
                  <a:schemeClr val="accent2"/>
                </a:solidFill>
              </a:rPr>
              <a:t>Related Party Disclosures</a:t>
            </a:r>
          </a:p>
          <a:p>
            <a:r>
              <a:rPr lang="en-US" dirty="0" smtClean="0">
                <a:solidFill>
                  <a:schemeClr val="accent2"/>
                </a:solidFill>
              </a:rPr>
              <a:t>IAS 26 </a:t>
            </a:r>
            <a:r>
              <a:rPr lang="en-US" i="1" dirty="0" smtClean="0">
                <a:solidFill>
                  <a:schemeClr val="accent2"/>
                </a:solidFill>
              </a:rPr>
              <a:t>Accounting and Reporting by Retirement Benefit Plans</a:t>
            </a:r>
          </a:p>
          <a:p>
            <a:endParaRPr lang="en-US" i="1" dirty="0" smtClean="0">
              <a:solidFill>
                <a:schemeClr val="accent2"/>
              </a:solidFill>
            </a:endParaRPr>
          </a:p>
        </p:txBody>
      </p:sp>
    </p:spTree>
  </p:cSld>
  <p:clrMapOvr>
    <a:masterClrMapping/>
  </p:clrMapOvr>
  <p:transition/>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66800" y="76200"/>
            <a:ext cx="7086600" cy="781050"/>
          </a:xfrm>
        </p:spPr>
        <p:txBody>
          <a:bodyPr/>
          <a:lstStyle/>
          <a:p>
            <a:pPr eaLnBrk="1" hangingPunct="1"/>
            <a:r>
              <a:rPr lang="en-US" dirty="0" smtClean="0">
                <a:solidFill>
                  <a:schemeClr val="accent2"/>
                </a:solidFill>
              </a:rPr>
              <a:t>IFRS – Standards Contd.</a:t>
            </a:r>
          </a:p>
        </p:txBody>
      </p:sp>
      <p:sp>
        <p:nvSpPr>
          <p:cNvPr id="69635" name="Rectangle 3"/>
          <p:cNvSpPr>
            <a:spLocks noGrp="1" noChangeArrowheads="1"/>
          </p:cNvSpPr>
          <p:nvPr>
            <p:ph type="body" idx="1"/>
          </p:nvPr>
        </p:nvSpPr>
        <p:spPr>
          <a:xfrm>
            <a:off x="228600" y="1676400"/>
            <a:ext cx="8686800" cy="4495800"/>
          </a:xfrm>
        </p:spPr>
        <p:txBody>
          <a:bodyPr>
            <a:normAutofit/>
          </a:bodyPr>
          <a:lstStyle/>
          <a:p>
            <a:r>
              <a:rPr lang="en-US" dirty="0" smtClean="0">
                <a:solidFill>
                  <a:schemeClr val="accent2"/>
                </a:solidFill>
              </a:rPr>
              <a:t>IAS 27(2008) </a:t>
            </a:r>
            <a:r>
              <a:rPr lang="en-US" i="1" dirty="0" smtClean="0">
                <a:solidFill>
                  <a:schemeClr val="accent2"/>
                </a:solidFill>
              </a:rPr>
              <a:t>Consolidated and Separate Financial Statements</a:t>
            </a:r>
          </a:p>
          <a:p>
            <a:r>
              <a:rPr lang="en-US" dirty="0" smtClean="0">
                <a:solidFill>
                  <a:schemeClr val="accent2"/>
                </a:solidFill>
              </a:rPr>
              <a:t>IAS 28 </a:t>
            </a:r>
            <a:r>
              <a:rPr lang="en-US" i="1" dirty="0" smtClean="0">
                <a:solidFill>
                  <a:schemeClr val="accent2"/>
                </a:solidFill>
              </a:rPr>
              <a:t>Investments in Associates</a:t>
            </a:r>
          </a:p>
          <a:p>
            <a:r>
              <a:rPr lang="en-US" dirty="0" smtClean="0">
                <a:solidFill>
                  <a:schemeClr val="accent2"/>
                </a:solidFill>
              </a:rPr>
              <a:t>IAS 29 </a:t>
            </a:r>
            <a:r>
              <a:rPr lang="en-US" i="1" dirty="0" smtClean="0">
                <a:solidFill>
                  <a:schemeClr val="accent2"/>
                </a:solidFill>
              </a:rPr>
              <a:t>Financial Reporting in Hyperinflationary Economies</a:t>
            </a:r>
          </a:p>
          <a:p>
            <a:r>
              <a:rPr lang="en-US" dirty="0" smtClean="0">
                <a:solidFill>
                  <a:schemeClr val="accent2"/>
                </a:solidFill>
              </a:rPr>
              <a:t>IAS 31 </a:t>
            </a:r>
            <a:r>
              <a:rPr lang="en-US" i="1" dirty="0" smtClean="0">
                <a:solidFill>
                  <a:schemeClr val="accent2"/>
                </a:solidFill>
              </a:rPr>
              <a:t>Interests in Joint Ventures (move towards IFRS 11) </a:t>
            </a:r>
          </a:p>
        </p:txBody>
      </p:sp>
    </p:spTree>
  </p:cSld>
  <p:clrMapOvr>
    <a:masterClrMapping/>
  </p:clrMapOvr>
  <p:transition/>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219200" y="274638"/>
            <a:ext cx="6705600" cy="792162"/>
          </a:xfrm>
        </p:spPr>
        <p:txBody>
          <a:bodyPr>
            <a:normAutofit/>
          </a:bodyPr>
          <a:lstStyle/>
          <a:p>
            <a:pPr eaLnBrk="1" hangingPunct="1"/>
            <a:r>
              <a:rPr lang="en-US" dirty="0" smtClean="0">
                <a:solidFill>
                  <a:schemeClr val="accent2"/>
                </a:solidFill>
              </a:rPr>
              <a:t>IFRS – Standards Contd.</a:t>
            </a:r>
          </a:p>
        </p:txBody>
      </p:sp>
      <p:sp>
        <p:nvSpPr>
          <p:cNvPr id="70659" name="Rectangle 3"/>
          <p:cNvSpPr>
            <a:spLocks noGrp="1" noChangeArrowheads="1"/>
          </p:cNvSpPr>
          <p:nvPr>
            <p:ph type="body" idx="1"/>
          </p:nvPr>
        </p:nvSpPr>
        <p:spPr>
          <a:xfrm>
            <a:off x="228600" y="2133600"/>
            <a:ext cx="8229600" cy="3657600"/>
          </a:xfrm>
        </p:spPr>
        <p:txBody>
          <a:bodyPr/>
          <a:lstStyle/>
          <a:p>
            <a:r>
              <a:rPr lang="en-US" dirty="0" smtClean="0">
                <a:solidFill>
                  <a:schemeClr val="accent2"/>
                </a:solidFill>
              </a:rPr>
              <a:t>IAS 32 </a:t>
            </a:r>
            <a:r>
              <a:rPr lang="en-US" i="1" dirty="0" smtClean="0">
                <a:solidFill>
                  <a:schemeClr val="accent2"/>
                </a:solidFill>
              </a:rPr>
              <a:t>Financial Instruments: Presentation</a:t>
            </a:r>
          </a:p>
          <a:p>
            <a:r>
              <a:rPr lang="en-US" dirty="0" smtClean="0">
                <a:solidFill>
                  <a:schemeClr val="accent2"/>
                </a:solidFill>
              </a:rPr>
              <a:t>IAS 33 </a:t>
            </a:r>
            <a:r>
              <a:rPr lang="en-US" i="1" dirty="0" smtClean="0">
                <a:solidFill>
                  <a:schemeClr val="accent2"/>
                </a:solidFill>
              </a:rPr>
              <a:t>Earnings per Share</a:t>
            </a:r>
          </a:p>
          <a:p>
            <a:r>
              <a:rPr lang="pt-BR" dirty="0" smtClean="0">
                <a:solidFill>
                  <a:schemeClr val="accent2"/>
                </a:solidFill>
              </a:rPr>
              <a:t>IAS 34 </a:t>
            </a:r>
            <a:r>
              <a:rPr lang="pt-BR" i="1" dirty="0" smtClean="0">
                <a:solidFill>
                  <a:schemeClr val="accent2"/>
                </a:solidFill>
              </a:rPr>
              <a:t>Interim Financial Reporting</a:t>
            </a:r>
          </a:p>
          <a:p>
            <a:r>
              <a:rPr lang="en-US" dirty="0" smtClean="0">
                <a:solidFill>
                  <a:schemeClr val="accent2"/>
                </a:solidFill>
              </a:rPr>
              <a:t>IAS 36 </a:t>
            </a:r>
            <a:r>
              <a:rPr lang="en-US" i="1" dirty="0" smtClean="0">
                <a:solidFill>
                  <a:schemeClr val="accent2"/>
                </a:solidFill>
              </a:rPr>
              <a:t>Impairment of Assets</a:t>
            </a:r>
          </a:p>
          <a:p>
            <a:r>
              <a:rPr lang="en-US" dirty="0" smtClean="0">
                <a:solidFill>
                  <a:schemeClr val="accent2"/>
                </a:solidFill>
              </a:rPr>
              <a:t>IAS 37 </a:t>
            </a:r>
            <a:r>
              <a:rPr lang="en-US" i="1" dirty="0" smtClean="0">
                <a:solidFill>
                  <a:schemeClr val="accent2"/>
                </a:solidFill>
              </a:rPr>
              <a:t>Provisions, Contingent Liabilities and Contingent Assets</a:t>
            </a:r>
          </a:p>
        </p:txBody>
      </p:sp>
    </p:spTree>
  </p:cSld>
  <p:clrMapOvr>
    <a:masterClrMapping/>
  </p:clrMapOvr>
  <p:transition/>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solidFill>
                  <a:schemeClr val="accent2"/>
                </a:solidFill>
              </a:rPr>
              <a:t>IFRS – Standards Contd.</a:t>
            </a:r>
          </a:p>
        </p:txBody>
      </p:sp>
      <p:sp>
        <p:nvSpPr>
          <p:cNvPr id="71683" name="Rectangle 3"/>
          <p:cNvSpPr>
            <a:spLocks noGrp="1" noChangeArrowheads="1"/>
          </p:cNvSpPr>
          <p:nvPr>
            <p:ph type="body" idx="1"/>
          </p:nvPr>
        </p:nvSpPr>
        <p:spPr>
          <a:xfrm>
            <a:off x="304800" y="2057400"/>
            <a:ext cx="8229600" cy="3048000"/>
          </a:xfrm>
        </p:spPr>
        <p:txBody>
          <a:bodyPr/>
          <a:lstStyle/>
          <a:p>
            <a:r>
              <a:rPr lang="en-US" dirty="0" smtClean="0">
                <a:solidFill>
                  <a:schemeClr val="accent2"/>
                </a:solidFill>
              </a:rPr>
              <a:t>IAS 38 </a:t>
            </a:r>
            <a:r>
              <a:rPr lang="en-US" i="1" dirty="0" smtClean="0">
                <a:solidFill>
                  <a:schemeClr val="accent2"/>
                </a:solidFill>
              </a:rPr>
              <a:t>Intangible Assets</a:t>
            </a:r>
          </a:p>
          <a:p>
            <a:r>
              <a:rPr lang="en-US" dirty="0" smtClean="0">
                <a:solidFill>
                  <a:schemeClr val="accent2"/>
                </a:solidFill>
              </a:rPr>
              <a:t>IAS 39 </a:t>
            </a:r>
            <a:r>
              <a:rPr lang="en-US" i="1" dirty="0" smtClean="0">
                <a:solidFill>
                  <a:schemeClr val="accent2"/>
                </a:solidFill>
              </a:rPr>
              <a:t>Financial Instruments: Recognition and Measurement</a:t>
            </a:r>
          </a:p>
          <a:p>
            <a:r>
              <a:rPr lang="en-US" dirty="0" smtClean="0">
                <a:solidFill>
                  <a:schemeClr val="accent2"/>
                </a:solidFill>
              </a:rPr>
              <a:t>IAS 40 </a:t>
            </a:r>
            <a:r>
              <a:rPr lang="en-US" i="1" dirty="0" smtClean="0">
                <a:solidFill>
                  <a:schemeClr val="accent2"/>
                </a:solidFill>
              </a:rPr>
              <a:t>Investment Property</a:t>
            </a:r>
          </a:p>
          <a:p>
            <a:r>
              <a:rPr lang="en-US" dirty="0" smtClean="0">
                <a:solidFill>
                  <a:schemeClr val="accent2"/>
                </a:solidFill>
              </a:rPr>
              <a:t>IAS 41 </a:t>
            </a:r>
            <a:r>
              <a:rPr lang="en-US" i="1" dirty="0" smtClean="0">
                <a:solidFill>
                  <a:schemeClr val="accent2"/>
                </a:solidFill>
              </a:rPr>
              <a:t>Agriculture</a:t>
            </a:r>
          </a:p>
        </p:txBody>
      </p:sp>
    </p:spTree>
  </p:cSld>
  <p:clrMapOvr>
    <a:masterClrMapping/>
  </p:clrMapOvr>
  <p:transition/>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2"/>
          <p:cNvSpPr>
            <a:spLocks noGrp="1"/>
          </p:cNvSpPr>
          <p:nvPr>
            <p:ph type="sldNum" sz="quarter" idx="12"/>
          </p:nvPr>
        </p:nvSpPr>
        <p:spPr>
          <a:noFill/>
        </p:spPr>
        <p:txBody>
          <a:bodyPr/>
          <a:lstStyle/>
          <a:p>
            <a:fld id="{1149BCF9-4E0E-4D44-9BCC-A394536F0CE4}" type="slidenum">
              <a:rPr lang="en-US" smtClean="0">
                <a:latin typeface="Arial" charset="0"/>
              </a:rPr>
              <a:pPr/>
              <a:t>339</a:t>
            </a:fld>
            <a:endParaRPr lang="en-US" smtClean="0">
              <a:latin typeface="Arial" charset="0"/>
            </a:endParaRPr>
          </a:p>
        </p:txBody>
      </p:sp>
      <p:sp>
        <p:nvSpPr>
          <p:cNvPr id="5" name="Rectangle 2"/>
          <p:cNvSpPr>
            <a:spLocks noGrp="1" noChangeArrowheads="1"/>
          </p:cNvSpPr>
          <p:nvPr>
            <p:ph type="ctrTitle"/>
          </p:nvPr>
        </p:nvSpPr>
        <p:spPr>
          <a:xfrm>
            <a:off x="344488" y="304800"/>
            <a:ext cx="8412162" cy="533400"/>
          </a:xfrm>
        </p:spPr>
        <p:txBody>
          <a:bodyPr>
            <a:normAutofit fontScale="90000"/>
          </a:bodyPr>
          <a:lstStyle/>
          <a:p>
            <a:pPr eaLnBrk="1" hangingPunct="1"/>
            <a:r>
              <a:rPr lang="en-US" altLang="zh-TW" dirty="0" err="1" smtClean="0">
                <a:solidFill>
                  <a:schemeClr val="accent2"/>
                </a:solidFill>
                <a:ea typeface="PMingLiU" pitchFamily="18" charset="-120"/>
              </a:rPr>
              <a:t>Ind</a:t>
            </a:r>
            <a:r>
              <a:rPr lang="en-US" altLang="zh-TW" dirty="0" smtClean="0">
                <a:solidFill>
                  <a:schemeClr val="accent2"/>
                </a:solidFill>
                <a:ea typeface="PMingLiU" pitchFamily="18" charset="-120"/>
              </a:rPr>
              <a:t> AS ( Issues for Implementation) </a:t>
            </a:r>
            <a:endParaRPr lang="en-US" dirty="0" smtClean="0">
              <a:solidFill>
                <a:schemeClr val="accent2"/>
              </a:solidFill>
              <a:ea typeface="PMingLiU" pitchFamily="18" charset="-120"/>
            </a:endParaRPr>
          </a:p>
        </p:txBody>
      </p:sp>
      <p:sp>
        <p:nvSpPr>
          <p:cNvPr id="6" name="Rectangle 5"/>
          <p:cNvSpPr/>
          <p:nvPr/>
        </p:nvSpPr>
        <p:spPr>
          <a:xfrm>
            <a:off x="152400" y="2386548"/>
            <a:ext cx="8915400" cy="3785652"/>
          </a:xfrm>
          <a:prstGeom prst="rect">
            <a:avLst/>
          </a:prstGeom>
        </p:spPr>
        <p:txBody>
          <a:bodyPr wrap="square">
            <a:spAutoFit/>
          </a:bodyPr>
          <a:lstStyle/>
          <a:p>
            <a:r>
              <a:rPr lang="en-US" sz="2400" dirty="0" smtClean="0"/>
              <a:t>India – Its not IFRS , it is </a:t>
            </a:r>
            <a:r>
              <a:rPr lang="en-US" sz="2400" dirty="0" err="1" smtClean="0"/>
              <a:t>Ind</a:t>
            </a:r>
            <a:r>
              <a:rPr lang="en-US" sz="2400" dirty="0" smtClean="0"/>
              <a:t>-AS</a:t>
            </a:r>
          </a:p>
          <a:p>
            <a:endParaRPr lang="en-US" sz="2400" dirty="0" smtClean="0"/>
          </a:p>
          <a:p>
            <a:r>
              <a:rPr lang="en-US" sz="2400" dirty="0" smtClean="0"/>
              <a:t>Are we ready ?????</a:t>
            </a:r>
          </a:p>
          <a:p>
            <a:pPr>
              <a:buFontTx/>
              <a:buChar char="-"/>
            </a:pPr>
            <a:r>
              <a:rPr lang="en-US" sz="2400" dirty="0" smtClean="0"/>
              <a:t>   8 IFRS standards issued ( </a:t>
            </a:r>
            <a:r>
              <a:rPr lang="en-US" sz="2400" dirty="0" err="1" smtClean="0"/>
              <a:t>Ind</a:t>
            </a:r>
            <a:r>
              <a:rPr lang="en-US" sz="2400" dirty="0" smtClean="0"/>
              <a:t>-AS 101 to </a:t>
            </a:r>
            <a:r>
              <a:rPr lang="en-US" sz="2400" dirty="0" err="1" smtClean="0"/>
              <a:t>Ind</a:t>
            </a:r>
            <a:r>
              <a:rPr lang="en-US" sz="2400" dirty="0" smtClean="0"/>
              <a:t>-AS 108) vs. 13 IFRS Total</a:t>
            </a:r>
          </a:p>
          <a:p>
            <a:pPr>
              <a:buFontTx/>
              <a:buChar char="-"/>
            </a:pPr>
            <a:r>
              <a:rPr lang="en-US" sz="2400" dirty="0" smtClean="0"/>
              <a:t>   40 IAS standards issued ( </a:t>
            </a:r>
            <a:r>
              <a:rPr lang="en-US" sz="2400" dirty="0" err="1" smtClean="0"/>
              <a:t>Ind</a:t>
            </a:r>
            <a:r>
              <a:rPr lang="en-US" sz="2400" dirty="0" smtClean="0"/>
              <a:t>-AS 1 to </a:t>
            </a:r>
            <a:r>
              <a:rPr lang="en-US" sz="2400" dirty="0" err="1" smtClean="0"/>
              <a:t>Ind</a:t>
            </a:r>
            <a:r>
              <a:rPr lang="en-US" sz="2400" dirty="0" smtClean="0"/>
              <a:t>-AS 40) vs. 41 IAS Total</a:t>
            </a:r>
          </a:p>
          <a:p>
            <a:pPr>
              <a:buFontTx/>
              <a:buChar char="-"/>
            </a:pPr>
            <a:r>
              <a:rPr lang="en-US" sz="2400" dirty="0" smtClean="0"/>
              <a:t>   IFRIC’s and SIC – Not issued in India (merged in standards)</a:t>
            </a:r>
          </a:p>
          <a:p>
            <a:pPr>
              <a:buFontTx/>
              <a:buChar char="-"/>
            </a:pPr>
            <a:r>
              <a:rPr lang="en-US" sz="2400" dirty="0" smtClean="0"/>
              <a:t>   IFRS for SME not issued in India </a:t>
            </a:r>
          </a:p>
          <a:p>
            <a:endParaRPr lang="en-US" sz="2400" dirty="0" smtClean="0"/>
          </a:p>
          <a:p>
            <a:r>
              <a:rPr lang="en-US" sz="2400" dirty="0" smtClean="0"/>
              <a:t>Some basic Issues …….</a:t>
            </a:r>
          </a:p>
          <a:p>
            <a:endParaRPr lang="en-US" sz="2400" dirty="0"/>
          </a:p>
        </p:txBody>
      </p:sp>
      <p:pic>
        <p:nvPicPr>
          <p:cNvPr id="302083" name="Picture 3" descr="http://cache1.asset-cache.net/xr/88366531.jpg?v=1&amp;c=IWSAsset&amp;k=3&amp;d=49768722B86DC0FD8C54E5E5C05BACA2FEABA7120F570F2A96DFEBC22F68DA77A3DD322FBBA82694">
            <a:hlinkClick r:id="rId3"/>
          </p:cNvPr>
          <p:cNvPicPr>
            <a:picLocks noChangeAspect="1" noChangeArrowheads="1"/>
          </p:cNvPicPr>
          <p:nvPr/>
        </p:nvPicPr>
        <p:blipFill>
          <a:blip r:embed="rId4" cstate="print"/>
          <a:srcRect/>
          <a:stretch>
            <a:fillRect/>
          </a:stretch>
        </p:blipFill>
        <p:spPr bwMode="auto">
          <a:xfrm>
            <a:off x="5257800" y="914400"/>
            <a:ext cx="3124200" cy="23622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4600" y="76200"/>
            <a:ext cx="4343400" cy="461665"/>
          </a:xfrm>
          <a:prstGeom prst="rect">
            <a:avLst/>
          </a:prstGeom>
          <a:noFill/>
        </p:spPr>
        <p:txBody>
          <a:bodyPr wrap="square" rtlCol="0">
            <a:spAutoFit/>
          </a:bodyPr>
          <a:lstStyle/>
          <a:p>
            <a:r>
              <a:rPr lang="en-US" sz="2400" dirty="0" smtClean="0"/>
              <a:t>IFRS, </a:t>
            </a:r>
            <a:r>
              <a:rPr lang="en-US" sz="2400" dirty="0" err="1" smtClean="0"/>
              <a:t>Ind</a:t>
            </a:r>
            <a:r>
              <a:rPr lang="en-US" sz="2400" dirty="0" smtClean="0"/>
              <a:t> AS and AS- some Basics</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xmlns="" val="1917369297"/>
              </p:ext>
            </p:extLst>
          </p:nvPr>
        </p:nvGraphicFramePr>
        <p:xfrm>
          <a:off x="152399" y="1105868"/>
          <a:ext cx="8839201" cy="3008932"/>
        </p:xfrm>
        <a:graphic>
          <a:graphicData uri="http://schemas.openxmlformats.org/drawingml/2006/table">
            <a:tbl>
              <a:tblPr>
                <a:tableStyleId>{5C22544A-7EE6-4342-B048-85BDC9FD1C3A}</a:tableStyleId>
              </a:tblPr>
              <a:tblGrid>
                <a:gridCol w="685800"/>
                <a:gridCol w="2438400"/>
                <a:gridCol w="838200"/>
                <a:gridCol w="838200"/>
                <a:gridCol w="838200"/>
                <a:gridCol w="3200401"/>
              </a:tblGrid>
              <a:tr h="175128">
                <a:tc>
                  <a:txBody>
                    <a:bodyPr/>
                    <a:lstStyle/>
                    <a:p>
                      <a:pPr algn="ctr" rtl="0" fontAlgn="ctr"/>
                      <a:r>
                        <a:rPr lang="en-US" sz="1800" u="none" strike="noStrike" dirty="0">
                          <a:effectLst/>
                        </a:rPr>
                        <a:t>IFRS </a:t>
                      </a:r>
                      <a:endParaRPr lang="en-US" sz="1800" b="1" i="0" u="none" strike="noStrike" dirty="0">
                        <a:solidFill>
                          <a:srgbClr val="FFFFFF"/>
                        </a:solidFill>
                        <a:effectLst/>
                        <a:latin typeface="Garamond"/>
                      </a:endParaRPr>
                    </a:p>
                  </a:txBody>
                  <a:tcPr marL="5473" marR="5473" marT="5473" marB="0" anchor="ctr"/>
                </a:tc>
                <a:tc>
                  <a:txBody>
                    <a:bodyPr/>
                    <a:lstStyle/>
                    <a:p>
                      <a:pPr algn="l" rtl="0" fontAlgn="ctr"/>
                      <a:r>
                        <a:rPr lang="en-US" sz="1800" u="none" strike="noStrike">
                          <a:effectLst/>
                        </a:rPr>
                        <a:t>IFRS Name</a:t>
                      </a:r>
                      <a:endParaRPr lang="en-US" sz="1800" b="1" i="0" u="none" strike="noStrike">
                        <a:solidFill>
                          <a:srgbClr val="FFFFFF"/>
                        </a:solidFill>
                        <a:effectLst/>
                        <a:latin typeface="Garamond"/>
                      </a:endParaRPr>
                    </a:p>
                  </a:txBody>
                  <a:tcPr marL="5473" marR="5473" marT="5473" marB="0" anchor="ctr"/>
                </a:tc>
                <a:tc>
                  <a:txBody>
                    <a:bodyPr/>
                    <a:lstStyle/>
                    <a:p>
                      <a:pPr algn="l" rtl="0" fontAlgn="ctr"/>
                      <a:r>
                        <a:rPr lang="en-US" sz="1800" u="none" strike="noStrike">
                          <a:effectLst/>
                        </a:rPr>
                        <a:t>Ind AS</a:t>
                      </a:r>
                      <a:endParaRPr lang="en-US" sz="1800" b="1" i="0" u="none" strike="noStrike">
                        <a:solidFill>
                          <a:srgbClr val="FFFFFF"/>
                        </a:solidFill>
                        <a:effectLst/>
                        <a:latin typeface="Garamond"/>
                      </a:endParaRPr>
                    </a:p>
                  </a:txBody>
                  <a:tcPr marL="5473" marR="5473" marT="5473" marB="0" anchor="ctr"/>
                </a:tc>
                <a:tc>
                  <a:txBody>
                    <a:bodyPr/>
                    <a:lstStyle/>
                    <a:p>
                      <a:pPr algn="l" rtl="0" fontAlgn="ctr"/>
                      <a:r>
                        <a:rPr lang="en-US" sz="1800" u="none" strike="noStrike">
                          <a:effectLst/>
                        </a:rPr>
                        <a:t>IFRIC,SIC etc.</a:t>
                      </a:r>
                      <a:endParaRPr lang="en-US" sz="1800" b="1" i="0" u="none" strike="noStrike">
                        <a:solidFill>
                          <a:srgbClr val="FFFFFF"/>
                        </a:solidFill>
                        <a:effectLst/>
                        <a:latin typeface="Garamond"/>
                      </a:endParaRPr>
                    </a:p>
                  </a:txBody>
                  <a:tcPr marL="5473" marR="5473" marT="5473" marB="0" anchor="ctr"/>
                </a:tc>
                <a:tc>
                  <a:txBody>
                    <a:bodyPr/>
                    <a:lstStyle/>
                    <a:p>
                      <a:pPr algn="ctr" rtl="0" fontAlgn="ctr"/>
                      <a:r>
                        <a:rPr lang="en-US" sz="1800" u="none" strike="noStrike">
                          <a:effectLst/>
                        </a:rPr>
                        <a:t>Existing AS </a:t>
                      </a:r>
                      <a:endParaRPr lang="en-US" sz="1800" b="1" i="0" u="none" strike="noStrike">
                        <a:solidFill>
                          <a:srgbClr val="FFFFFF"/>
                        </a:solidFill>
                        <a:effectLst/>
                        <a:latin typeface="Garamond"/>
                      </a:endParaRPr>
                    </a:p>
                  </a:txBody>
                  <a:tcPr marL="5473" marR="5473" marT="5473" marB="0" anchor="ctr"/>
                </a:tc>
                <a:tc>
                  <a:txBody>
                    <a:bodyPr/>
                    <a:lstStyle/>
                    <a:p>
                      <a:pPr algn="l" fontAlgn="ctr"/>
                      <a:r>
                        <a:rPr lang="en-US" sz="1800" u="none" strike="noStrike" dirty="0">
                          <a:effectLst/>
                        </a:rPr>
                        <a:t>Indian Scenario</a:t>
                      </a:r>
                      <a:endParaRPr lang="en-US" sz="1800" b="1" i="0" u="none" strike="noStrike" dirty="0">
                        <a:solidFill>
                          <a:srgbClr val="FFFFFF"/>
                        </a:solidFill>
                        <a:effectLst/>
                        <a:latin typeface="Garamond"/>
                      </a:endParaRPr>
                    </a:p>
                  </a:txBody>
                  <a:tcPr marL="5473" marR="5473" marT="5473" marB="0" anchor="ctr"/>
                </a:tc>
              </a:tr>
              <a:tr h="311947">
                <a:tc>
                  <a:txBody>
                    <a:bodyPr/>
                    <a:lstStyle/>
                    <a:p>
                      <a:pPr algn="l" rtl="0" fontAlgn="ctr"/>
                      <a:r>
                        <a:rPr lang="en-US" sz="1600" u="none" strike="noStrike" dirty="0">
                          <a:effectLst/>
                        </a:rPr>
                        <a:t>IAS 39</a:t>
                      </a:r>
                      <a:endParaRPr lang="en-US" sz="1600" b="1" i="1" u="none" strike="noStrike" dirty="0">
                        <a:solidFill>
                          <a:srgbClr val="000000"/>
                        </a:solidFill>
                        <a:effectLst/>
                        <a:latin typeface="Calibri"/>
                      </a:endParaRPr>
                    </a:p>
                  </a:txBody>
                  <a:tcPr marL="5473" marR="5473" marT="5473" marB="0" anchor="ctr"/>
                </a:tc>
                <a:tc>
                  <a:txBody>
                    <a:bodyPr/>
                    <a:lstStyle/>
                    <a:p>
                      <a:pPr algn="l" rtl="0" fontAlgn="ctr"/>
                      <a:r>
                        <a:rPr lang="en-US" sz="1600" u="none" strike="noStrike">
                          <a:effectLst/>
                        </a:rPr>
                        <a:t>Financial Instruments: Recognition and Measurement</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Ind AS 39</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AS 30</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dirty="0">
                          <a:effectLst/>
                        </a:rPr>
                        <a:t>AS-30 is not mandatory in </a:t>
                      </a:r>
                      <a:r>
                        <a:rPr lang="en-US" sz="1600" u="none" strike="noStrike" dirty="0" smtClean="0">
                          <a:effectLst/>
                        </a:rPr>
                        <a:t>India however there are  no major differences between them</a:t>
                      </a:r>
                      <a:endParaRPr lang="en-US" sz="1600" b="0" i="1" u="none" strike="noStrike" dirty="0">
                        <a:solidFill>
                          <a:srgbClr val="000000"/>
                        </a:solidFill>
                        <a:effectLst/>
                        <a:latin typeface="Calibri"/>
                      </a:endParaRPr>
                    </a:p>
                  </a:txBody>
                  <a:tcPr marL="5473" marR="5473" marT="5473" marB="0" anchor="ctr"/>
                </a:tc>
              </a:tr>
              <a:tr h="771657">
                <a:tc>
                  <a:txBody>
                    <a:bodyPr/>
                    <a:lstStyle/>
                    <a:p>
                      <a:pPr algn="l" rtl="0" fontAlgn="ctr"/>
                      <a:r>
                        <a:rPr lang="en-US" sz="1600" u="none" strike="noStrike">
                          <a:effectLst/>
                        </a:rPr>
                        <a:t>IAS 40</a:t>
                      </a:r>
                      <a:endParaRPr lang="en-US" sz="1600" b="1"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Investment Property</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Ind AS 40</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dirty="0">
                          <a:effectLst/>
                        </a:rPr>
                        <a:t>None</a:t>
                      </a:r>
                      <a:endParaRPr lang="en-US" sz="1600" b="0" i="1" u="none" strike="noStrike" dirty="0">
                        <a:solidFill>
                          <a:srgbClr val="000000"/>
                        </a:solidFill>
                        <a:effectLst/>
                        <a:latin typeface="Calibri"/>
                      </a:endParaRPr>
                    </a:p>
                  </a:txBody>
                  <a:tcPr marL="5473" marR="5473" marT="5473" marB="0" anchor="ctr"/>
                </a:tc>
                <a:tc>
                  <a:txBody>
                    <a:bodyPr/>
                    <a:lstStyle/>
                    <a:p>
                      <a:pPr algn="l" rtl="0" fontAlgn="ctr"/>
                      <a:r>
                        <a:rPr lang="en-US" sz="1600" u="none" strike="noStrike" dirty="0">
                          <a:effectLst/>
                        </a:rPr>
                        <a:t>Property held for earning rentals or capital appreciation are called as Investment property, no such classification in India</a:t>
                      </a:r>
                      <a:endParaRPr lang="en-US" sz="1600" b="0" i="1" u="none" strike="noStrike" dirty="0">
                        <a:solidFill>
                          <a:srgbClr val="000000"/>
                        </a:solidFill>
                        <a:effectLst/>
                        <a:latin typeface="Calibri"/>
                      </a:endParaRPr>
                    </a:p>
                  </a:txBody>
                  <a:tcPr marL="5473" marR="5473" marT="5473" marB="0" anchor="ctr"/>
                </a:tc>
              </a:tr>
              <a:tr h="618421">
                <a:tc>
                  <a:txBody>
                    <a:bodyPr/>
                    <a:lstStyle/>
                    <a:p>
                      <a:pPr algn="l" rtl="0" fontAlgn="ctr"/>
                      <a:r>
                        <a:rPr lang="en-US" sz="1600" u="none" strike="noStrike">
                          <a:effectLst/>
                        </a:rPr>
                        <a:t>IAS 41</a:t>
                      </a:r>
                      <a:endParaRPr lang="en-US" sz="1600" b="1"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Agriculture</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Not made</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 </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a:effectLst/>
                        </a:rPr>
                        <a:t>None</a:t>
                      </a:r>
                      <a:endParaRPr lang="en-US" sz="1600" b="0" i="1" u="none" strike="noStrike">
                        <a:solidFill>
                          <a:srgbClr val="000000"/>
                        </a:solidFill>
                        <a:effectLst/>
                        <a:latin typeface="Calibri"/>
                      </a:endParaRPr>
                    </a:p>
                  </a:txBody>
                  <a:tcPr marL="5473" marR="5473" marT="5473" marB="0" anchor="ctr"/>
                </a:tc>
                <a:tc>
                  <a:txBody>
                    <a:bodyPr/>
                    <a:lstStyle/>
                    <a:p>
                      <a:pPr algn="l" rtl="0" fontAlgn="ctr"/>
                      <a:r>
                        <a:rPr lang="en-US" sz="1600" u="none" strike="noStrike" dirty="0">
                          <a:effectLst/>
                        </a:rPr>
                        <a:t>India- There is no standard whereas in IFRs, the method of accounting is based on Fair Value, less cost to sell</a:t>
                      </a:r>
                      <a:endParaRPr lang="en-US" sz="1600" b="0" i="1" u="none" strike="noStrike" dirty="0">
                        <a:solidFill>
                          <a:srgbClr val="000000"/>
                        </a:solidFill>
                        <a:effectLst/>
                        <a:latin typeface="Calibri"/>
                      </a:endParaRPr>
                    </a:p>
                  </a:txBody>
                  <a:tcPr marL="5473" marR="5473" marT="5473" marB="0" anchor="ctr"/>
                </a:tc>
              </a:tr>
            </a:tbl>
          </a:graphicData>
        </a:graphic>
      </p:graphicFrame>
      <p:sp>
        <p:nvSpPr>
          <p:cNvPr id="3" name="Footer Placeholder 2"/>
          <p:cNvSpPr>
            <a:spLocks noGrp="1"/>
          </p:cNvSpPr>
          <p:nvPr>
            <p:ph type="ftr" sz="quarter" idx="11"/>
          </p:nvPr>
        </p:nvSpPr>
        <p:spPr/>
        <p:txBody>
          <a:bodyPr/>
          <a:lstStyle/>
          <a:p>
            <a:r>
              <a:rPr lang="en-US" smtClean="0"/>
              <a:t>CA Eish Taneja </a:t>
            </a:r>
            <a:endParaRPr lang="en-US"/>
          </a:p>
        </p:txBody>
      </p:sp>
    </p:spTree>
    <p:extLst>
      <p:ext uri="{BB962C8B-B14F-4D97-AF65-F5344CB8AC3E}">
        <p14:creationId xmlns:p14="http://schemas.microsoft.com/office/powerpoint/2010/main" xmlns="" val="2832418019"/>
      </p:ext>
    </p:extLst>
  </p:cSld>
  <p:clrMapOvr>
    <a:masterClrMapping/>
  </p:clrMapOvr>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2"/>
          <p:cNvSpPr>
            <a:spLocks noGrp="1"/>
          </p:cNvSpPr>
          <p:nvPr>
            <p:ph type="sldNum" sz="quarter" idx="12"/>
          </p:nvPr>
        </p:nvSpPr>
        <p:spPr>
          <a:noFill/>
        </p:spPr>
        <p:txBody>
          <a:bodyPr/>
          <a:lstStyle/>
          <a:p>
            <a:fld id="{1149BCF9-4E0E-4D44-9BCC-A394536F0CE4}" type="slidenum">
              <a:rPr lang="en-US" smtClean="0">
                <a:latin typeface="Arial" charset="0"/>
              </a:rPr>
              <a:pPr/>
              <a:t>340</a:t>
            </a:fld>
            <a:endParaRPr lang="en-US" smtClean="0">
              <a:latin typeface="Arial" charset="0"/>
            </a:endParaRPr>
          </a:p>
        </p:txBody>
      </p:sp>
      <p:sp>
        <p:nvSpPr>
          <p:cNvPr id="5" name="Rectangle 2"/>
          <p:cNvSpPr>
            <a:spLocks noGrp="1" noChangeArrowheads="1"/>
          </p:cNvSpPr>
          <p:nvPr>
            <p:ph type="ctrTitle"/>
          </p:nvPr>
        </p:nvSpPr>
        <p:spPr>
          <a:xfrm>
            <a:off x="344488" y="304800"/>
            <a:ext cx="8412162" cy="533400"/>
          </a:xfrm>
        </p:spPr>
        <p:txBody>
          <a:bodyPr>
            <a:normAutofit fontScale="90000"/>
          </a:bodyPr>
          <a:lstStyle/>
          <a:p>
            <a:pPr eaLnBrk="1" hangingPunct="1"/>
            <a:r>
              <a:rPr lang="en-US" altLang="zh-TW" dirty="0" err="1" smtClean="0">
                <a:solidFill>
                  <a:schemeClr val="accent2"/>
                </a:solidFill>
                <a:ea typeface="PMingLiU" pitchFamily="18" charset="-120"/>
              </a:rPr>
              <a:t>Ind</a:t>
            </a:r>
            <a:r>
              <a:rPr lang="en-US" altLang="zh-TW" dirty="0" smtClean="0">
                <a:solidFill>
                  <a:schemeClr val="accent2"/>
                </a:solidFill>
                <a:ea typeface="PMingLiU" pitchFamily="18" charset="-120"/>
              </a:rPr>
              <a:t> AS ( Road for Implementation) </a:t>
            </a:r>
            <a:endParaRPr lang="en-US" dirty="0" smtClean="0">
              <a:solidFill>
                <a:schemeClr val="accent2"/>
              </a:solidFill>
              <a:ea typeface="PMingLiU" pitchFamily="18" charset="-120"/>
            </a:endParaRPr>
          </a:p>
        </p:txBody>
      </p:sp>
      <p:sp>
        <p:nvSpPr>
          <p:cNvPr id="6" name="Rectangle 5"/>
          <p:cNvSpPr/>
          <p:nvPr/>
        </p:nvSpPr>
        <p:spPr>
          <a:xfrm>
            <a:off x="228600" y="1143000"/>
            <a:ext cx="8686800" cy="4524315"/>
          </a:xfrm>
          <a:prstGeom prst="rect">
            <a:avLst/>
          </a:prstGeom>
        </p:spPr>
        <p:txBody>
          <a:bodyPr wrap="square">
            <a:spAutoFit/>
          </a:bodyPr>
          <a:lstStyle/>
          <a:p>
            <a:r>
              <a:rPr lang="en-US" sz="2400" dirty="0" smtClean="0"/>
              <a:t>Some basic adoption techniques (path to IFRS) …….</a:t>
            </a:r>
          </a:p>
          <a:p>
            <a:endParaRPr lang="en-US" sz="2400" dirty="0" smtClean="0"/>
          </a:p>
          <a:p>
            <a:pPr marL="457200" indent="-457200">
              <a:buAutoNum type="alphaLcParenR"/>
            </a:pPr>
            <a:r>
              <a:rPr lang="en-US" sz="2400" dirty="0" smtClean="0">
                <a:solidFill>
                  <a:srgbClr val="00B0F0"/>
                </a:solidFill>
              </a:rPr>
              <a:t>Revised Schedule VI o</a:t>
            </a:r>
            <a:r>
              <a:rPr lang="en-US" sz="2400" dirty="0" smtClean="0"/>
              <a:t>f the Companies Act is already  issued effective 2011 which uses concepts from IFRS like</a:t>
            </a:r>
          </a:p>
          <a:p>
            <a:pPr marL="1828800" lvl="3" indent="-457200">
              <a:buFont typeface="Wingdings" pitchFamily="2" charset="2"/>
              <a:buChar char="Ø"/>
            </a:pPr>
            <a:r>
              <a:rPr lang="en-US" sz="2400" dirty="0" smtClean="0"/>
              <a:t> Current and Non Current classifications</a:t>
            </a:r>
          </a:p>
          <a:p>
            <a:pPr marL="1828800" lvl="3" indent="-457200">
              <a:buFont typeface="Wingdings" pitchFamily="2" charset="2"/>
              <a:buChar char="Ø"/>
            </a:pPr>
            <a:r>
              <a:rPr lang="en-US" sz="2400" dirty="0" smtClean="0"/>
              <a:t>  AS will prevail over the law</a:t>
            </a:r>
          </a:p>
          <a:p>
            <a:pPr marL="1828800" lvl="3" indent="-457200">
              <a:buFont typeface="Wingdings" pitchFamily="2" charset="2"/>
              <a:buChar char="Ø"/>
            </a:pPr>
            <a:r>
              <a:rPr lang="en-US" sz="2400" dirty="0" smtClean="0"/>
              <a:t> Terminologies coming from IFRS like Inventories,    </a:t>
            </a:r>
          </a:p>
          <a:p>
            <a:pPr marL="1828800" lvl="3" indent="-457200"/>
            <a:r>
              <a:rPr lang="en-US" sz="2400" dirty="0" smtClean="0"/>
              <a:t>        Impairment, PP &amp; E etc.</a:t>
            </a:r>
          </a:p>
          <a:p>
            <a:pPr marL="457200" indent="-457200"/>
            <a:endParaRPr lang="en-US" sz="2400" dirty="0" smtClean="0"/>
          </a:p>
          <a:p>
            <a:pPr marL="457200" indent="-457200"/>
            <a:r>
              <a:rPr lang="en-US" sz="2400" dirty="0" smtClean="0"/>
              <a:t>b)   </a:t>
            </a:r>
            <a:r>
              <a:rPr lang="en-US" sz="2400" dirty="0" smtClean="0">
                <a:solidFill>
                  <a:srgbClr val="00B0F0"/>
                </a:solidFill>
              </a:rPr>
              <a:t>XBRL </a:t>
            </a:r>
            <a:r>
              <a:rPr lang="en-US" sz="2400" dirty="0" smtClean="0"/>
              <a:t>already in place – Concept already implemented in countries following IFRS</a:t>
            </a:r>
          </a:p>
          <a:p>
            <a:pPr marL="457200" indent="-457200"/>
            <a:endParaRPr lang="en-US" sz="2400" dirty="0"/>
          </a:p>
        </p:txBody>
      </p:sp>
    </p:spTree>
  </p:cSld>
  <p:clrMapOvr>
    <a:masterClrMapping/>
  </p:clrMapOvr>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2"/>
          <p:cNvSpPr>
            <a:spLocks noGrp="1"/>
          </p:cNvSpPr>
          <p:nvPr>
            <p:ph type="sldNum" sz="quarter" idx="12"/>
          </p:nvPr>
        </p:nvSpPr>
        <p:spPr>
          <a:noFill/>
        </p:spPr>
        <p:txBody>
          <a:bodyPr/>
          <a:lstStyle/>
          <a:p>
            <a:fld id="{1149BCF9-4E0E-4D44-9BCC-A394536F0CE4}" type="slidenum">
              <a:rPr lang="en-US" smtClean="0">
                <a:latin typeface="Arial" charset="0"/>
              </a:rPr>
              <a:pPr/>
              <a:t>341</a:t>
            </a:fld>
            <a:endParaRPr lang="en-US" smtClean="0">
              <a:latin typeface="Arial" charset="0"/>
            </a:endParaRPr>
          </a:p>
        </p:txBody>
      </p:sp>
      <p:sp>
        <p:nvSpPr>
          <p:cNvPr id="5" name="Rectangle 2"/>
          <p:cNvSpPr>
            <a:spLocks noGrp="1" noChangeArrowheads="1"/>
          </p:cNvSpPr>
          <p:nvPr>
            <p:ph type="ctrTitle"/>
          </p:nvPr>
        </p:nvSpPr>
        <p:spPr>
          <a:xfrm>
            <a:off x="344488" y="304800"/>
            <a:ext cx="8412162" cy="533400"/>
          </a:xfrm>
        </p:spPr>
        <p:txBody>
          <a:bodyPr>
            <a:normAutofit fontScale="90000"/>
          </a:bodyPr>
          <a:lstStyle/>
          <a:p>
            <a:pPr eaLnBrk="1" hangingPunct="1"/>
            <a:r>
              <a:rPr lang="en-US" altLang="zh-TW" dirty="0" err="1" smtClean="0">
                <a:solidFill>
                  <a:schemeClr val="accent2"/>
                </a:solidFill>
                <a:ea typeface="PMingLiU" pitchFamily="18" charset="-120"/>
              </a:rPr>
              <a:t>Ind</a:t>
            </a:r>
            <a:r>
              <a:rPr lang="en-US" altLang="zh-TW" dirty="0" smtClean="0">
                <a:solidFill>
                  <a:schemeClr val="accent2"/>
                </a:solidFill>
                <a:ea typeface="PMingLiU" pitchFamily="18" charset="-120"/>
              </a:rPr>
              <a:t> AS ( Road for Implementation) </a:t>
            </a:r>
            <a:endParaRPr lang="en-US" dirty="0" smtClean="0">
              <a:solidFill>
                <a:schemeClr val="accent2"/>
              </a:solidFill>
              <a:ea typeface="PMingLiU" pitchFamily="18" charset="-120"/>
            </a:endParaRPr>
          </a:p>
        </p:txBody>
      </p:sp>
      <p:sp>
        <p:nvSpPr>
          <p:cNvPr id="6" name="Rectangle 5"/>
          <p:cNvSpPr/>
          <p:nvPr/>
        </p:nvSpPr>
        <p:spPr>
          <a:xfrm>
            <a:off x="152400" y="990600"/>
            <a:ext cx="8686800" cy="4893647"/>
          </a:xfrm>
          <a:prstGeom prst="rect">
            <a:avLst/>
          </a:prstGeom>
        </p:spPr>
        <p:txBody>
          <a:bodyPr wrap="square">
            <a:spAutoFit/>
          </a:bodyPr>
          <a:lstStyle/>
          <a:p>
            <a:r>
              <a:rPr lang="en-US" sz="2400" dirty="0" smtClean="0"/>
              <a:t>Pending  Issues for effective working …….</a:t>
            </a:r>
          </a:p>
          <a:p>
            <a:pPr marL="457200" indent="-457200"/>
            <a:endParaRPr lang="en-US" sz="2400" dirty="0" smtClean="0"/>
          </a:p>
          <a:p>
            <a:pPr marL="457200" indent="-457200"/>
            <a:r>
              <a:rPr lang="en-US" sz="2400" dirty="0" smtClean="0"/>
              <a:t>a)   Computation of “</a:t>
            </a:r>
            <a:r>
              <a:rPr lang="en-US" sz="2400" dirty="0" smtClean="0">
                <a:solidFill>
                  <a:srgbClr val="00B0F0"/>
                </a:solidFill>
              </a:rPr>
              <a:t>Distributable Profits</a:t>
            </a:r>
            <a:r>
              <a:rPr lang="en-US" sz="2400" dirty="0" smtClean="0"/>
              <a:t>” as per section 205 of the Companies Act which are following the </a:t>
            </a:r>
            <a:r>
              <a:rPr lang="en-US" sz="2400" dirty="0" err="1" smtClean="0"/>
              <a:t>Ind</a:t>
            </a:r>
            <a:r>
              <a:rPr lang="en-US" sz="2400" dirty="0" smtClean="0"/>
              <a:t> AS (needs revision).</a:t>
            </a:r>
          </a:p>
          <a:p>
            <a:pPr marL="457200" indent="-457200"/>
            <a:endParaRPr lang="en-US" sz="2400" dirty="0" smtClean="0"/>
          </a:p>
          <a:p>
            <a:pPr marL="457200" indent="-457200"/>
            <a:r>
              <a:rPr lang="en-US" sz="2400" dirty="0" smtClean="0"/>
              <a:t>b)    How the Income Taxes (including the MAT) will be computed for companies following the </a:t>
            </a:r>
            <a:r>
              <a:rPr lang="en-US" sz="2400" dirty="0" err="1" smtClean="0"/>
              <a:t>Ind</a:t>
            </a:r>
            <a:r>
              <a:rPr lang="en-US" sz="2400" dirty="0" smtClean="0"/>
              <a:t> AS.</a:t>
            </a:r>
          </a:p>
          <a:p>
            <a:pPr marL="1371600" lvl="2" indent="-457200"/>
            <a:r>
              <a:rPr lang="en-US" sz="2400" dirty="0" smtClean="0"/>
              <a:t>  How  to deal with the various types of :-</a:t>
            </a:r>
          </a:p>
          <a:p>
            <a:pPr marL="1371600" lvl="2" indent="-457200">
              <a:buAutoNum type="alphaLcParenR"/>
            </a:pPr>
            <a:r>
              <a:rPr lang="en-US" sz="2400" dirty="0" smtClean="0"/>
              <a:t>Unrealized gain/loss on derivatives</a:t>
            </a:r>
          </a:p>
          <a:p>
            <a:pPr marL="1371600" lvl="2" indent="-457200">
              <a:buAutoNum type="alphaLcParenR"/>
            </a:pPr>
            <a:r>
              <a:rPr lang="en-US" sz="2400" dirty="0" smtClean="0"/>
              <a:t>Notional Non cash accounting adjustments ( low Interest)</a:t>
            </a:r>
          </a:p>
          <a:p>
            <a:pPr marL="1371600" lvl="2" indent="-457200">
              <a:buAutoNum type="alphaLcParenR"/>
            </a:pPr>
            <a:r>
              <a:rPr lang="en-US" sz="2400" dirty="0" smtClean="0"/>
              <a:t>Other  laws / courts / acts  etc…………..  </a:t>
            </a:r>
          </a:p>
          <a:p>
            <a:pPr marL="1371600" lvl="2" indent="-457200">
              <a:buAutoNum type="alphaLcParenR"/>
            </a:pPr>
            <a:r>
              <a:rPr lang="en-US" sz="2400" dirty="0" smtClean="0"/>
              <a:t>Carve-out’s impact </a:t>
            </a:r>
          </a:p>
          <a:p>
            <a:endParaRPr lang="en-US" sz="2400" dirty="0"/>
          </a:p>
        </p:txBody>
      </p:sp>
    </p:spTree>
  </p:cSld>
  <p:clrMapOvr>
    <a:masterClrMapping/>
  </p:clrMapOvr>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2"/>
          <p:cNvSpPr>
            <a:spLocks noGrp="1"/>
          </p:cNvSpPr>
          <p:nvPr>
            <p:ph type="sldNum" sz="quarter" idx="12"/>
          </p:nvPr>
        </p:nvSpPr>
        <p:spPr>
          <a:noFill/>
        </p:spPr>
        <p:txBody>
          <a:bodyPr/>
          <a:lstStyle/>
          <a:p>
            <a:fld id="{1149BCF9-4E0E-4D44-9BCC-A394536F0CE4}" type="slidenum">
              <a:rPr lang="en-US" smtClean="0">
                <a:latin typeface="Arial" charset="0"/>
              </a:rPr>
              <a:pPr/>
              <a:t>342</a:t>
            </a:fld>
            <a:endParaRPr lang="en-US" smtClean="0">
              <a:latin typeface="Arial" charset="0"/>
            </a:endParaRPr>
          </a:p>
        </p:txBody>
      </p:sp>
      <p:sp>
        <p:nvSpPr>
          <p:cNvPr id="5" name="Rectangle 2"/>
          <p:cNvSpPr>
            <a:spLocks noGrp="1" noChangeArrowheads="1"/>
          </p:cNvSpPr>
          <p:nvPr>
            <p:ph type="ctrTitle"/>
          </p:nvPr>
        </p:nvSpPr>
        <p:spPr>
          <a:xfrm>
            <a:off x="344488" y="304800"/>
            <a:ext cx="8412162" cy="533400"/>
          </a:xfrm>
        </p:spPr>
        <p:txBody>
          <a:bodyPr>
            <a:normAutofit fontScale="90000"/>
          </a:bodyPr>
          <a:lstStyle/>
          <a:p>
            <a:pPr eaLnBrk="1" hangingPunct="1"/>
            <a:r>
              <a:rPr lang="en-US" altLang="zh-TW" dirty="0" err="1" smtClean="0">
                <a:solidFill>
                  <a:schemeClr val="accent2"/>
                </a:solidFill>
                <a:ea typeface="PMingLiU" pitchFamily="18" charset="-120"/>
              </a:rPr>
              <a:t>Ind</a:t>
            </a:r>
            <a:r>
              <a:rPr lang="en-US" altLang="zh-TW" dirty="0" smtClean="0">
                <a:solidFill>
                  <a:schemeClr val="accent2"/>
                </a:solidFill>
                <a:ea typeface="PMingLiU" pitchFamily="18" charset="-120"/>
              </a:rPr>
              <a:t> AS ( Issues for Implementation) </a:t>
            </a:r>
            <a:endParaRPr lang="en-US" dirty="0" smtClean="0">
              <a:solidFill>
                <a:schemeClr val="accent2"/>
              </a:solidFill>
              <a:ea typeface="PMingLiU" pitchFamily="18" charset="-120"/>
            </a:endParaRPr>
          </a:p>
        </p:txBody>
      </p:sp>
      <p:sp>
        <p:nvSpPr>
          <p:cNvPr id="6" name="Rectangle 5"/>
          <p:cNvSpPr/>
          <p:nvPr/>
        </p:nvSpPr>
        <p:spPr>
          <a:xfrm>
            <a:off x="228600" y="1219200"/>
            <a:ext cx="8077200" cy="1200329"/>
          </a:xfrm>
          <a:prstGeom prst="rect">
            <a:avLst/>
          </a:prstGeom>
        </p:spPr>
        <p:txBody>
          <a:bodyPr wrap="square">
            <a:spAutoFit/>
          </a:bodyPr>
          <a:lstStyle/>
          <a:p>
            <a:r>
              <a:rPr lang="en-US" sz="2400" dirty="0" smtClean="0"/>
              <a:t>While finalizing the Indian IFRS ( </a:t>
            </a:r>
            <a:r>
              <a:rPr lang="en-US" sz="2400" dirty="0" err="1" smtClean="0"/>
              <a:t>Ind</a:t>
            </a:r>
            <a:r>
              <a:rPr lang="en-US" sz="2400" dirty="0" smtClean="0"/>
              <a:t> AS), the Indian Standard setters have examined  the </a:t>
            </a:r>
            <a:r>
              <a:rPr lang="en-US" sz="2400" dirty="0" err="1" smtClean="0"/>
              <a:t>Indivdual</a:t>
            </a:r>
            <a:r>
              <a:rPr lang="en-US" sz="2400" dirty="0" smtClean="0"/>
              <a:t>  IFRS’s  and modified the requirements, wherever necessary to suit Indian conditions.</a:t>
            </a:r>
            <a:endParaRPr lang="en-US" sz="2400" dirty="0"/>
          </a:p>
        </p:txBody>
      </p:sp>
      <p:sp>
        <p:nvSpPr>
          <p:cNvPr id="7" name="Rectangle 6"/>
          <p:cNvSpPr/>
          <p:nvPr/>
        </p:nvSpPr>
        <p:spPr>
          <a:xfrm>
            <a:off x="228600" y="2604492"/>
            <a:ext cx="8686800" cy="3785652"/>
          </a:xfrm>
          <a:prstGeom prst="rect">
            <a:avLst/>
          </a:prstGeom>
        </p:spPr>
        <p:txBody>
          <a:bodyPr wrap="square">
            <a:spAutoFit/>
          </a:bodyPr>
          <a:lstStyle/>
          <a:p>
            <a:r>
              <a:rPr lang="en-US" sz="2400" dirty="0" smtClean="0"/>
              <a:t>These modifications are routinely termed as ‘</a:t>
            </a:r>
            <a:r>
              <a:rPr lang="en-US" sz="2400" b="1" u="sng" dirty="0" smtClean="0">
                <a:solidFill>
                  <a:srgbClr val="00B0F0"/>
                </a:solidFill>
              </a:rPr>
              <a:t>Carve Outs</a:t>
            </a:r>
            <a:r>
              <a:rPr lang="en-US" sz="2400" dirty="0" smtClean="0"/>
              <a:t>’. </a:t>
            </a:r>
          </a:p>
          <a:p>
            <a:endParaRPr lang="en-US" sz="2400" dirty="0" smtClean="0"/>
          </a:p>
          <a:p>
            <a:r>
              <a:rPr lang="en-US" sz="2400" dirty="0" smtClean="0"/>
              <a:t>Carve outs are generally perceived as </a:t>
            </a:r>
            <a:r>
              <a:rPr lang="en-US" sz="2400" dirty="0" smtClean="0">
                <a:solidFill>
                  <a:srgbClr val="FF0000"/>
                </a:solidFill>
              </a:rPr>
              <a:t>non-desirable</a:t>
            </a:r>
            <a:r>
              <a:rPr lang="en-US" sz="2400" dirty="0" smtClean="0"/>
              <a:t>, since  they </a:t>
            </a:r>
            <a:r>
              <a:rPr lang="en-US" sz="2400" dirty="0" smtClean="0">
                <a:solidFill>
                  <a:srgbClr val="00B050"/>
                </a:solidFill>
              </a:rPr>
              <a:t>dilute </a:t>
            </a:r>
            <a:r>
              <a:rPr lang="en-US" sz="2400" dirty="0" smtClean="0"/>
              <a:t>the key purpose of  :-</a:t>
            </a:r>
          </a:p>
          <a:p>
            <a:endParaRPr lang="en-US" sz="2400" dirty="0" smtClean="0"/>
          </a:p>
          <a:p>
            <a:pPr marL="457200" indent="-457200">
              <a:buAutoNum type="alphaLcParenR"/>
            </a:pPr>
            <a:r>
              <a:rPr lang="en-US" sz="2400" dirty="0" smtClean="0">
                <a:solidFill>
                  <a:srgbClr val="FF0000"/>
                </a:solidFill>
              </a:rPr>
              <a:t>Converging </a:t>
            </a:r>
            <a:r>
              <a:rPr lang="en-US" sz="2400" dirty="0" smtClean="0"/>
              <a:t>with IFRS (to have a common set of accounting  standards  across countries;</a:t>
            </a:r>
          </a:p>
          <a:p>
            <a:pPr marL="457200" indent="-457200">
              <a:buAutoNum type="alphaLcParenR" startAt="2"/>
            </a:pPr>
            <a:r>
              <a:rPr lang="en-US" sz="2400" dirty="0" smtClean="0"/>
              <a:t>Enable Indian companies to </a:t>
            </a:r>
            <a:r>
              <a:rPr lang="en-US" sz="2400" dirty="0" smtClean="0">
                <a:solidFill>
                  <a:srgbClr val="FF0000"/>
                </a:solidFill>
              </a:rPr>
              <a:t>raise capital </a:t>
            </a:r>
            <a:r>
              <a:rPr lang="en-US" sz="2400" dirty="0" smtClean="0"/>
              <a:t>in overseas markets in a seamless manner; </a:t>
            </a:r>
          </a:p>
          <a:p>
            <a:pPr marL="457200" indent="-457200">
              <a:buAutoNum type="alphaLcParenR" startAt="2"/>
            </a:pPr>
            <a:r>
              <a:rPr lang="en-US" sz="2400" dirty="0" smtClean="0"/>
              <a:t>Provide higher level of </a:t>
            </a:r>
            <a:r>
              <a:rPr lang="en-US" sz="2400" dirty="0" smtClean="0">
                <a:solidFill>
                  <a:srgbClr val="FF0000"/>
                </a:solidFill>
              </a:rPr>
              <a:t>comfort </a:t>
            </a:r>
            <a:r>
              <a:rPr lang="en-US" sz="2400" dirty="0" smtClean="0"/>
              <a:t>to overseas investors). </a:t>
            </a:r>
            <a:endParaRPr lang="en-US" sz="2400" dirty="0"/>
          </a:p>
        </p:txBody>
      </p:sp>
    </p:spTree>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514350" y="1841500"/>
            <a:ext cx="6582764" cy="2585323"/>
          </a:xfrm>
          <a:prstGeom prst="rect">
            <a:avLst/>
          </a:prstGeom>
          <a:noFill/>
          <a:ln w="9525">
            <a:noFill/>
            <a:miter lim="800000"/>
            <a:headEnd/>
            <a:tailEnd/>
          </a:ln>
        </p:spPr>
        <p:txBody>
          <a:bodyPr wrap="none">
            <a:spAutoFit/>
          </a:bodyPr>
          <a:lstStyle/>
          <a:p>
            <a:r>
              <a:rPr lang="en-US" sz="5400" dirty="0">
                <a:solidFill>
                  <a:schemeClr val="accent2"/>
                </a:solidFill>
              </a:rPr>
              <a:t>6 MYTHS:- </a:t>
            </a:r>
          </a:p>
          <a:p>
            <a:r>
              <a:rPr lang="en-US" sz="5400" dirty="0">
                <a:solidFill>
                  <a:schemeClr val="accent2"/>
                </a:solidFill>
              </a:rPr>
              <a:t>ABOUT THE IFRS INDIA</a:t>
            </a:r>
          </a:p>
          <a:p>
            <a:r>
              <a:rPr lang="en-US" sz="5400" dirty="0">
                <a:solidFill>
                  <a:schemeClr val="accent2"/>
                </a:solidFill>
              </a:rPr>
              <a:t>TRANSITION</a:t>
            </a:r>
          </a:p>
        </p:txBody>
      </p:sp>
    </p:spTree>
    <p:extLst>
      <p:ext uri="{BB962C8B-B14F-4D97-AF65-F5344CB8AC3E}">
        <p14:creationId xmlns:p14="http://schemas.microsoft.com/office/powerpoint/2010/main" xmlns="" val="3246985766"/>
      </p:ext>
    </p:extLst>
  </p:cSld>
  <p:clrMapOvr>
    <a:masterClrMapping/>
  </p:clrMapOvr>
  <p:transition/>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95250" y="393700"/>
            <a:ext cx="9144000" cy="6001643"/>
          </a:xfrm>
          <a:prstGeom prst="rect">
            <a:avLst/>
          </a:prstGeom>
          <a:noFill/>
          <a:ln w="9525">
            <a:noFill/>
            <a:miter lim="800000"/>
            <a:headEnd/>
            <a:tailEnd/>
          </a:ln>
        </p:spPr>
        <p:txBody>
          <a:bodyPr>
            <a:spAutoFit/>
          </a:bodyPr>
          <a:lstStyle/>
          <a:p>
            <a:pPr marL="342900" lvl="3"/>
            <a:r>
              <a:rPr lang="en-US" sz="2400" b="1" dirty="0">
                <a:solidFill>
                  <a:schemeClr val="accent2"/>
                </a:solidFill>
              </a:rPr>
              <a:t>“We all have our perceptions of what IFRS means for our companies. These are surprisingly consistent across sectors within India.</a:t>
            </a:r>
          </a:p>
          <a:p>
            <a:pPr marL="114300" lvl="1"/>
            <a:r>
              <a:rPr lang="en-US" sz="2400" b="1" dirty="0">
                <a:solidFill>
                  <a:schemeClr val="accent2"/>
                </a:solidFill>
              </a:rPr>
              <a:t> </a:t>
            </a:r>
          </a:p>
          <a:p>
            <a:pPr marL="114300" lvl="1"/>
            <a:r>
              <a:rPr lang="en-US" sz="2400" b="1" dirty="0">
                <a:solidFill>
                  <a:schemeClr val="accent2"/>
                </a:solidFill>
              </a:rPr>
              <a:t>Not too long ago, our member CFOs and controllers in Australia and the European Union had their own views on IFRS, very similar to ours. When they finally transitioned, most of them realized how off mark their initial perceptions were. That’s why we call them myths.</a:t>
            </a:r>
          </a:p>
          <a:p>
            <a:endParaRPr lang="en-US" sz="2400" b="1" dirty="0">
              <a:solidFill>
                <a:schemeClr val="accent2"/>
              </a:solidFill>
            </a:endParaRPr>
          </a:p>
          <a:p>
            <a:r>
              <a:rPr lang="en-US" sz="2400" b="1" dirty="0">
                <a:solidFill>
                  <a:schemeClr val="accent2"/>
                </a:solidFill>
              </a:rPr>
              <a:t>Treat this as a peek into the ground realities of IFRS transition—what it really looked like for the hundreds of companies we worked with and learned from.“</a:t>
            </a:r>
          </a:p>
          <a:p>
            <a:endParaRPr lang="en-US" sz="2400" b="1" dirty="0">
              <a:solidFill>
                <a:schemeClr val="accent2"/>
              </a:solidFill>
            </a:endParaRPr>
          </a:p>
          <a:p>
            <a:r>
              <a:rPr lang="en-US" sz="2400" b="1" dirty="0">
                <a:solidFill>
                  <a:schemeClr val="accent2"/>
                </a:solidFill>
              </a:rPr>
              <a:t>Source-</a:t>
            </a:r>
          </a:p>
          <a:p>
            <a:r>
              <a:rPr lang="en-US" sz="2400" b="1" dirty="0">
                <a:solidFill>
                  <a:schemeClr val="accent2"/>
                </a:solidFill>
              </a:rPr>
              <a:t>IFRS Research Team</a:t>
            </a:r>
          </a:p>
          <a:p>
            <a:r>
              <a:rPr lang="en-US" sz="2400" b="1" dirty="0">
                <a:solidFill>
                  <a:schemeClr val="accent2"/>
                </a:solidFill>
              </a:rPr>
              <a:t>Corporate Executive Board</a:t>
            </a:r>
          </a:p>
        </p:txBody>
      </p:sp>
    </p:spTree>
    <p:extLst>
      <p:ext uri="{BB962C8B-B14F-4D97-AF65-F5344CB8AC3E}">
        <p14:creationId xmlns:p14="http://schemas.microsoft.com/office/powerpoint/2010/main" xmlns="" val="1433056878"/>
      </p:ext>
    </p:extLst>
  </p:cSld>
  <p:clrMapOvr>
    <a:masterClrMapping/>
  </p:clrMapOvr>
  <p:transition/>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73050" y="736600"/>
            <a:ext cx="8709025" cy="5601533"/>
          </a:xfrm>
          <a:prstGeom prst="rect">
            <a:avLst/>
          </a:prstGeom>
          <a:noFill/>
          <a:ln w="9525">
            <a:noFill/>
            <a:miter lim="800000"/>
            <a:headEnd/>
            <a:tailEnd/>
          </a:ln>
        </p:spPr>
        <p:txBody>
          <a:bodyPr>
            <a:spAutoFit/>
          </a:bodyPr>
          <a:lstStyle/>
          <a:p>
            <a:pPr marL="457200" lvl="4"/>
            <a:r>
              <a:rPr lang="en-US" sz="3200" dirty="0"/>
              <a:t>	</a:t>
            </a:r>
            <a:r>
              <a:rPr lang="en-US" sz="3200" b="1" u="sng" dirty="0"/>
              <a:t>Six Myths About the IFRS India Transition</a:t>
            </a:r>
            <a:r>
              <a:rPr lang="en-US" sz="3200" b="1" dirty="0"/>
              <a:t> </a:t>
            </a:r>
          </a:p>
          <a:p>
            <a:pPr marL="457200" lvl="4"/>
            <a:endParaRPr lang="en-US" b="1" dirty="0"/>
          </a:p>
          <a:p>
            <a:pPr marL="457200" lvl="4"/>
            <a:r>
              <a:rPr lang="en-US" sz="2800" dirty="0"/>
              <a:t>1 We have a </a:t>
            </a:r>
            <a:r>
              <a:rPr lang="en-US" sz="2800" u="sng" dirty="0">
                <a:solidFill>
                  <a:srgbClr val="FF3300"/>
                </a:solidFill>
              </a:rPr>
              <a:t>comfortable</a:t>
            </a:r>
            <a:r>
              <a:rPr lang="en-US" sz="2800" dirty="0"/>
              <a:t> transition deadline</a:t>
            </a:r>
          </a:p>
          <a:p>
            <a:pPr marL="457200" lvl="4"/>
            <a:endParaRPr lang="en-US" sz="2800" dirty="0"/>
          </a:p>
          <a:p>
            <a:pPr marL="457200" lvl="4"/>
            <a:r>
              <a:rPr lang="en-US" sz="2800" dirty="0"/>
              <a:t>2 IFRS is limited to changes in </a:t>
            </a:r>
            <a:r>
              <a:rPr lang="en-US" sz="2800" u="sng" dirty="0">
                <a:solidFill>
                  <a:srgbClr val="FF3300"/>
                </a:solidFill>
              </a:rPr>
              <a:t>accounting procedures</a:t>
            </a:r>
          </a:p>
          <a:p>
            <a:pPr marL="457200" lvl="4"/>
            <a:endParaRPr lang="en-US" sz="2800" dirty="0"/>
          </a:p>
          <a:p>
            <a:pPr marL="457200" lvl="4"/>
            <a:r>
              <a:rPr lang="en-US" sz="2800" dirty="0"/>
              <a:t>3 We can rely solely on </a:t>
            </a:r>
            <a:r>
              <a:rPr lang="en-US" sz="2800" u="sng" dirty="0">
                <a:solidFill>
                  <a:srgbClr val="FF3300"/>
                </a:solidFill>
              </a:rPr>
              <a:t>auditors and consultants</a:t>
            </a:r>
          </a:p>
          <a:p>
            <a:pPr marL="457200" lvl="4"/>
            <a:endParaRPr lang="en-US" sz="2800" dirty="0"/>
          </a:p>
          <a:p>
            <a:pPr marL="457200" lvl="4"/>
            <a:r>
              <a:rPr lang="en-US" sz="2800" dirty="0"/>
              <a:t>4 </a:t>
            </a:r>
            <a:r>
              <a:rPr lang="en-US" sz="2800" u="sng" dirty="0">
                <a:solidFill>
                  <a:srgbClr val="FF3300"/>
                </a:solidFill>
              </a:rPr>
              <a:t>Transition</a:t>
            </a:r>
            <a:r>
              <a:rPr lang="en-US" sz="2800" dirty="0"/>
              <a:t> won’t be very expensive</a:t>
            </a:r>
          </a:p>
          <a:p>
            <a:pPr marL="457200" lvl="4"/>
            <a:endParaRPr lang="en-US" sz="2800" dirty="0"/>
          </a:p>
          <a:p>
            <a:pPr marL="457200" lvl="4"/>
            <a:r>
              <a:rPr lang="en-US" sz="2800" dirty="0"/>
              <a:t>5 </a:t>
            </a:r>
            <a:r>
              <a:rPr lang="en-US" sz="2800" u="sng" dirty="0">
                <a:solidFill>
                  <a:srgbClr val="FF3300"/>
                </a:solidFill>
              </a:rPr>
              <a:t>Accountants</a:t>
            </a:r>
            <a:r>
              <a:rPr lang="en-US" sz="2800" dirty="0"/>
              <a:t> are the only </a:t>
            </a:r>
            <a:r>
              <a:rPr lang="en-US" sz="2800" u="sng" dirty="0">
                <a:solidFill>
                  <a:srgbClr val="FF3300"/>
                </a:solidFill>
              </a:rPr>
              <a:t>constituency for training</a:t>
            </a:r>
          </a:p>
          <a:p>
            <a:pPr marL="457200" lvl="4"/>
            <a:r>
              <a:rPr lang="en-US" sz="2800" dirty="0"/>
              <a:t>		</a:t>
            </a:r>
          </a:p>
          <a:p>
            <a:r>
              <a:rPr lang="en-US" sz="2800" dirty="0"/>
              <a:t>     6 We’ll get it </a:t>
            </a:r>
            <a:r>
              <a:rPr lang="en-US" sz="2800" u="sng" dirty="0">
                <a:solidFill>
                  <a:srgbClr val="FF3300"/>
                </a:solidFill>
              </a:rPr>
              <a:t>right the first time</a:t>
            </a:r>
            <a:r>
              <a:rPr lang="en-US" sz="2800" dirty="0"/>
              <a:t>.</a:t>
            </a:r>
          </a:p>
        </p:txBody>
      </p:sp>
    </p:spTree>
    <p:extLst>
      <p:ext uri="{BB962C8B-B14F-4D97-AF65-F5344CB8AC3E}">
        <p14:creationId xmlns:p14="http://schemas.microsoft.com/office/powerpoint/2010/main" xmlns="" val="93322964"/>
      </p:ext>
    </p:extLst>
  </p:cSld>
  <p:clrMapOvr>
    <a:masterClrMapping/>
  </p:clrMapOvr>
  <p:transition/>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2" cstate="print"/>
          <a:srcRect/>
          <a:stretch>
            <a:fillRect/>
          </a:stretch>
        </p:blipFill>
        <p:spPr bwMode="auto">
          <a:xfrm>
            <a:off x="0" y="1058863"/>
            <a:ext cx="8951913" cy="5283200"/>
          </a:xfrm>
          <a:prstGeom prst="rect">
            <a:avLst/>
          </a:prstGeom>
          <a:noFill/>
          <a:ln w="9525">
            <a:noFill/>
            <a:miter lim="800000"/>
            <a:headEnd/>
            <a:tailEnd/>
          </a:ln>
        </p:spPr>
      </p:pic>
      <p:sp>
        <p:nvSpPr>
          <p:cNvPr id="34819" name="Rectangle 4"/>
          <p:cNvSpPr>
            <a:spLocks noChangeArrowheads="1"/>
          </p:cNvSpPr>
          <p:nvPr/>
        </p:nvSpPr>
        <p:spPr bwMode="auto">
          <a:xfrm>
            <a:off x="1814513" y="668338"/>
            <a:ext cx="4525962" cy="396875"/>
          </a:xfrm>
          <a:prstGeom prst="rect">
            <a:avLst/>
          </a:prstGeom>
          <a:noFill/>
          <a:ln w="9525">
            <a:noFill/>
            <a:miter lim="800000"/>
            <a:headEnd/>
            <a:tailEnd/>
          </a:ln>
        </p:spPr>
        <p:txBody>
          <a:bodyPr wrap="none">
            <a:spAutoFit/>
          </a:bodyPr>
          <a:lstStyle/>
          <a:p>
            <a:r>
              <a:rPr lang="en-US" sz="2000" b="1" u="sng"/>
              <a:t>Time Allocation- Planning is the key</a:t>
            </a:r>
          </a:p>
        </p:txBody>
      </p:sp>
      <p:sp>
        <p:nvSpPr>
          <p:cNvPr id="34820" name="Text Box 5"/>
          <p:cNvSpPr txBox="1">
            <a:spLocks noChangeArrowheads="1"/>
          </p:cNvSpPr>
          <p:nvPr/>
        </p:nvSpPr>
        <p:spPr bwMode="auto">
          <a:xfrm>
            <a:off x="2719388" y="6335713"/>
            <a:ext cx="4019550" cy="366712"/>
          </a:xfrm>
          <a:prstGeom prst="rect">
            <a:avLst/>
          </a:prstGeom>
          <a:noFill/>
          <a:ln w="9525">
            <a:noFill/>
            <a:miter lim="800000"/>
            <a:headEnd/>
            <a:tailEnd/>
          </a:ln>
        </p:spPr>
        <p:txBody>
          <a:bodyPr wrap="none">
            <a:spAutoFit/>
          </a:bodyPr>
          <a:lstStyle/>
          <a:p>
            <a:r>
              <a:rPr lang="en-US"/>
              <a:t>Average Time- Between 1 to 3 years  </a:t>
            </a:r>
          </a:p>
        </p:txBody>
      </p:sp>
    </p:spTree>
    <p:extLst>
      <p:ext uri="{BB962C8B-B14F-4D97-AF65-F5344CB8AC3E}">
        <p14:creationId xmlns:p14="http://schemas.microsoft.com/office/powerpoint/2010/main" xmlns="" val="2781810453"/>
      </p:ext>
    </p:extLst>
  </p:cSld>
  <p:clrMapOvr>
    <a:masterClrMapping/>
  </p:clrMapOvr>
  <p:transition/>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384175" y="177800"/>
            <a:ext cx="8459788" cy="5940425"/>
          </a:xfrm>
          <a:prstGeom prst="rect">
            <a:avLst/>
          </a:prstGeom>
          <a:noFill/>
          <a:ln w="9525">
            <a:noFill/>
            <a:miter lim="800000"/>
            <a:headEnd/>
            <a:tailEnd/>
          </a:ln>
        </p:spPr>
        <p:txBody>
          <a:bodyPr>
            <a:spAutoFit/>
          </a:bodyPr>
          <a:lstStyle/>
          <a:p>
            <a:r>
              <a:rPr lang="en-US" sz="2000" b="1" dirty="0"/>
              <a:t>MYTH 1</a:t>
            </a:r>
          </a:p>
          <a:p>
            <a:endParaRPr lang="en-US" sz="2000" b="1" dirty="0"/>
          </a:p>
          <a:p>
            <a:r>
              <a:rPr lang="en-US" sz="2000" b="1" dirty="0"/>
              <a:t>WE HAVE A COMFORTABLE TRANSITION DEADLINE</a:t>
            </a:r>
          </a:p>
          <a:p>
            <a:endParaRPr lang="en-US" sz="2000" b="1" dirty="0"/>
          </a:p>
          <a:p>
            <a:pPr marL="342900" indent="-342900">
              <a:buFont typeface="Wingdings" pitchFamily="2" charset="2"/>
              <a:buChar char="Ø"/>
            </a:pPr>
            <a:r>
              <a:rPr lang="en-US" sz="2000" dirty="0" smtClean="0"/>
              <a:t>Ninety-five </a:t>
            </a:r>
            <a:r>
              <a:rPr lang="en-US" sz="2000" dirty="0"/>
              <a:t>percent of companies in Australia and in the European Union took more than a year to the complete IFRS transition, with 40% taking more than two years. </a:t>
            </a:r>
          </a:p>
          <a:p>
            <a:r>
              <a:rPr lang="en-US" sz="2000" dirty="0">
                <a:solidFill>
                  <a:srgbClr val="FF3300"/>
                </a:solidFill>
              </a:rPr>
              <a:t>Average time- Minimum 2 years </a:t>
            </a:r>
          </a:p>
          <a:p>
            <a:endParaRPr lang="en-US" sz="2000" dirty="0">
              <a:solidFill>
                <a:srgbClr val="FF3300"/>
              </a:solidFill>
            </a:endParaRPr>
          </a:p>
          <a:p>
            <a:pPr marL="342900" indent="-342900">
              <a:buFont typeface="Wingdings" pitchFamily="2" charset="2"/>
              <a:buChar char="Ø"/>
            </a:pPr>
            <a:r>
              <a:rPr lang="en-US" sz="2000" dirty="0" smtClean="0"/>
              <a:t>In </a:t>
            </a:r>
            <a:r>
              <a:rPr lang="en-US" sz="2000" dirty="0"/>
              <a:t>other countries, regulators released final interpretations two to three years in advance of IFRS deadline and provided step-by-step transition road maps for companies. </a:t>
            </a:r>
          </a:p>
          <a:p>
            <a:r>
              <a:rPr lang="en-US" sz="2000" dirty="0">
                <a:solidFill>
                  <a:srgbClr val="FF3300"/>
                </a:solidFill>
              </a:rPr>
              <a:t>India- IFRS implementation is in stages. Ground work needs fast pace.</a:t>
            </a:r>
          </a:p>
          <a:p>
            <a:endParaRPr lang="en-US" sz="2000" dirty="0">
              <a:solidFill>
                <a:srgbClr val="FF3300"/>
              </a:solidFill>
            </a:endParaRPr>
          </a:p>
          <a:p>
            <a:pPr marL="342900" indent="-342900">
              <a:buFont typeface="Wingdings" pitchFamily="2" charset="2"/>
              <a:buChar char="Ø"/>
            </a:pPr>
            <a:r>
              <a:rPr lang="en-US" sz="2000" dirty="0" smtClean="0"/>
              <a:t>Indian </a:t>
            </a:r>
            <a:r>
              <a:rPr lang="en-US" sz="2000" dirty="0"/>
              <a:t>companies must begin assessing the impact of IFRS and start planning immediately, dedicating full-time resources to the project. Companies that delay the effort expose themselves to </a:t>
            </a:r>
          </a:p>
          <a:p>
            <a:r>
              <a:rPr lang="en-US" sz="2000" dirty="0">
                <a:solidFill>
                  <a:srgbClr val="FF3300"/>
                </a:solidFill>
              </a:rPr>
              <a:t>Several risks including restatement, cost overrun, reputation damage, and market risk.</a:t>
            </a:r>
          </a:p>
        </p:txBody>
      </p:sp>
    </p:spTree>
    <p:extLst>
      <p:ext uri="{BB962C8B-B14F-4D97-AF65-F5344CB8AC3E}">
        <p14:creationId xmlns:p14="http://schemas.microsoft.com/office/powerpoint/2010/main" xmlns="" val="3209881000"/>
      </p:ext>
    </p:extLst>
  </p:cSld>
  <p:clrMapOvr>
    <a:masterClrMapping/>
  </p:clrMapOvr>
  <p:transition/>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200025" y="904875"/>
            <a:ext cx="8769350" cy="5386388"/>
          </a:xfrm>
          <a:prstGeom prst="rect">
            <a:avLst/>
          </a:prstGeom>
          <a:noFill/>
          <a:ln w="9525">
            <a:noFill/>
            <a:miter lim="800000"/>
            <a:headEnd/>
            <a:tailEnd/>
          </a:ln>
        </p:spPr>
        <p:txBody>
          <a:bodyPr>
            <a:spAutoFit/>
          </a:bodyPr>
          <a:lstStyle/>
          <a:p>
            <a:r>
              <a:rPr lang="en-US" sz="2000" b="1" dirty="0"/>
              <a:t>MYTH 2</a:t>
            </a:r>
          </a:p>
          <a:p>
            <a:r>
              <a:rPr lang="en-US" sz="2000" b="1" dirty="0"/>
              <a:t>IFRS IS LIMITED TO CHANGES IN ACCOUNTING PROCEDURES</a:t>
            </a:r>
          </a:p>
          <a:p>
            <a:endParaRPr lang="en-US" b="1" dirty="0"/>
          </a:p>
          <a:p>
            <a:pPr>
              <a:buFont typeface="Wingdings" pitchFamily="2" charset="2"/>
              <a:buChar char="Ø"/>
            </a:pPr>
            <a:r>
              <a:rPr lang="en-US" sz="2000" dirty="0"/>
              <a:t> Senior management at many companies view IFRS as a Finance priority because of the required changes in accounting practices. However, the </a:t>
            </a:r>
            <a:r>
              <a:rPr lang="en-US" sz="2000" dirty="0">
                <a:solidFill>
                  <a:srgbClr val="FF3300"/>
                </a:solidFill>
              </a:rPr>
              <a:t>impact of IFRS is truly cross-functional, spanning divisions and business units.</a:t>
            </a:r>
          </a:p>
          <a:p>
            <a:pPr>
              <a:buFont typeface="Wingdings" pitchFamily="2" charset="2"/>
              <a:buChar char="Ø"/>
            </a:pPr>
            <a:endParaRPr lang="en-US" sz="2000" dirty="0">
              <a:solidFill>
                <a:srgbClr val="FF3300"/>
              </a:solidFill>
            </a:endParaRPr>
          </a:p>
          <a:p>
            <a:pPr>
              <a:buFont typeface="Wingdings" pitchFamily="2" charset="2"/>
              <a:buChar char="Ø"/>
            </a:pPr>
            <a:r>
              <a:rPr lang="en-US" sz="2000" dirty="0"/>
              <a:t> HR, Sales, Procurement, Legal, IT, and individual business unit (BU) owners often </a:t>
            </a:r>
            <a:r>
              <a:rPr lang="en-US" sz="2000" dirty="0">
                <a:solidFill>
                  <a:srgbClr val="FF3300"/>
                </a:solidFill>
              </a:rPr>
              <a:t>need to redesign key processes</a:t>
            </a:r>
            <a:r>
              <a:rPr lang="en-US" sz="2000" dirty="0"/>
              <a:t> to accommodate IFRS. Critical third-party contracts, debt covenants, and key leadership metrics will change with the change in accounting policies.</a:t>
            </a:r>
          </a:p>
          <a:p>
            <a:pPr>
              <a:buFont typeface="Wingdings" pitchFamily="2" charset="2"/>
              <a:buChar char="Ø"/>
            </a:pPr>
            <a:endParaRPr lang="en-US" sz="2000" dirty="0"/>
          </a:p>
          <a:p>
            <a:pPr>
              <a:buFont typeface="Wingdings" pitchFamily="2" charset="2"/>
              <a:buChar char="Ø"/>
            </a:pPr>
            <a:r>
              <a:rPr lang="en-US" sz="2000" dirty="0"/>
              <a:t> Finance must </a:t>
            </a:r>
            <a:r>
              <a:rPr lang="en-US" sz="2000" dirty="0">
                <a:solidFill>
                  <a:srgbClr val="FF3300"/>
                </a:solidFill>
              </a:rPr>
              <a:t>convince stakeholders of cross-functional impact</a:t>
            </a:r>
            <a:r>
              <a:rPr lang="en-US" sz="2000" dirty="0"/>
              <a:t> and enlist transition support. Companies that actively involved impacted functions and BUs early had 55% greater transition effectiveness than companies that did not, with Finance spending 90% less time on transition.</a:t>
            </a:r>
          </a:p>
        </p:txBody>
      </p:sp>
    </p:spTree>
    <p:extLst>
      <p:ext uri="{BB962C8B-B14F-4D97-AF65-F5344CB8AC3E}">
        <p14:creationId xmlns:p14="http://schemas.microsoft.com/office/powerpoint/2010/main" xmlns="" val="3631112603"/>
      </p:ext>
    </p:extLst>
  </p:cSld>
  <p:clrMapOvr>
    <a:masterClrMapping/>
  </p:clrMapOvr>
  <p:transition/>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cstate="print"/>
          <a:srcRect/>
          <a:stretch>
            <a:fillRect/>
          </a:stretch>
        </p:blipFill>
        <p:spPr bwMode="auto">
          <a:xfrm>
            <a:off x="328613" y="1042988"/>
            <a:ext cx="8585200" cy="5522912"/>
          </a:xfrm>
          <a:prstGeom prst="rect">
            <a:avLst/>
          </a:prstGeom>
          <a:noFill/>
          <a:ln w="9525">
            <a:noFill/>
            <a:miter lim="800000"/>
            <a:headEnd/>
            <a:tailEnd/>
          </a:ln>
        </p:spPr>
      </p:pic>
      <p:sp>
        <p:nvSpPr>
          <p:cNvPr id="37891" name="Rectangle 3"/>
          <p:cNvSpPr>
            <a:spLocks noChangeArrowheads="1"/>
          </p:cNvSpPr>
          <p:nvPr/>
        </p:nvSpPr>
        <p:spPr bwMode="auto">
          <a:xfrm>
            <a:off x="927100" y="682625"/>
            <a:ext cx="6302375" cy="396875"/>
          </a:xfrm>
          <a:prstGeom prst="rect">
            <a:avLst/>
          </a:prstGeom>
          <a:noFill/>
          <a:ln w="9525">
            <a:noFill/>
            <a:miter lim="800000"/>
            <a:headEnd/>
            <a:tailEnd/>
          </a:ln>
        </p:spPr>
        <p:txBody>
          <a:bodyPr wrap="none">
            <a:spAutoFit/>
          </a:bodyPr>
          <a:lstStyle/>
          <a:p>
            <a:r>
              <a:rPr lang="en-US" sz="2000" b="1" u="sng"/>
              <a:t>Role Of Consultant in IFRS Project implementation</a:t>
            </a:r>
          </a:p>
        </p:txBody>
      </p:sp>
    </p:spTree>
    <p:extLst>
      <p:ext uri="{BB962C8B-B14F-4D97-AF65-F5344CB8AC3E}">
        <p14:creationId xmlns:p14="http://schemas.microsoft.com/office/powerpoint/2010/main" xmlns="" val="3988506619"/>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9400" y="914400"/>
            <a:ext cx="3276600" cy="2308324"/>
          </a:xfrm>
          <a:prstGeom prst="rect">
            <a:avLst/>
          </a:prstGeom>
        </p:spPr>
        <p:txBody>
          <a:bodyPr wrap="square">
            <a:spAutoFit/>
          </a:bodyPr>
          <a:lstStyle/>
          <a:p>
            <a:r>
              <a:rPr lang="en-US" sz="4800" dirty="0" smtClean="0">
                <a:solidFill>
                  <a:schemeClr val="accent2"/>
                </a:solidFill>
              </a:rPr>
              <a:t>ABOUT </a:t>
            </a:r>
            <a:r>
              <a:rPr lang="en-US" sz="4800" dirty="0">
                <a:solidFill>
                  <a:schemeClr val="accent2"/>
                </a:solidFill>
              </a:rPr>
              <a:t>THE </a:t>
            </a:r>
            <a:endParaRPr lang="en-US" sz="4800" dirty="0" smtClean="0">
              <a:solidFill>
                <a:schemeClr val="accent2"/>
              </a:solidFill>
            </a:endParaRPr>
          </a:p>
          <a:p>
            <a:r>
              <a:rPr lang="en-US" sz="4800" dirty="0" smtClean="0">
                <a:solidFill>
                  <a:schemeClr val="accent2"/>
                </a:solidFill>
              </a:rPr>
              <a:t>IFRS </a:t>
            </a:r>
            <a:r>
              <a:rPr lang="en-US" sz="4800" dirty="0">
                <a:solidFill>
                  <a:schemeClr val="accent2"/>
                </a:solidFill>
              </a:rPr>
              <a:t>INDIA</a:t>
            </a:r>
          </a:p>
          <a:p>
            <a:r>
              <a:rPr lang="en-US" sz="4800" dirty="0" smtClean="0">
                <a:solidFill>
                  <a:schemeClr val="accent2"/>
                </a:solidFill>
              </a:rPr>
              <a:t>TRANSITION</a:t>
            </a:r>
            <a:endParaRPr lang="en-US" sz="4800" dirty="0">
              <a:solidFill>
                <a:schemeClr val="accent2"/>
              </a:solidFill>
            </a:endParaRPr>
          </a:p>
        </p:txBody>
      </p:sp>
      <p:pic>
        <p:nvPicPr>
          <p:cNvPr id="787458" name="Picture 2" descr="Indian Flag">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057400" y="3505200"/>
            <a:ext cx="4648200" cy="2911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4504048"/>
      </p:ext>
    </p:extLst>
  </p:cSld>
  <p:clrMapOvr>
    <a:masterClrMapping/>
  </p:clrMapOvr>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173038" y="1039813"/>
            <a:ext cx="8739187" cy="5324475"/>
          </a:xfrm>
          <a:prstGeom prst="rect">
            <a:avLst/>
          </a:prstGeom>
          <a:noFill/>
          <a:ln w="9525">
            <a:noFill/>
            <a:miter lim="800000"/>
            <a:headEnd/>
            <a:tailEnd/>
          </a:ln>
        </p:spPr>
        <p:txBody>
          <a:bodyPr>
            <a:spAutoFit/>
          </a:bodyPr>
          <a:lstStyle/>
          <a:p>
            <a:r>
              <a:rPr lang="en-US" sz="2000" b="1"/>
              <a:t>MYTH 3</a:t>
            </a:r>
          </a:p>
          <a:p>
            <a:r>
              <a:rPr lang="en-US" sz="2000" b="1"/>
              <a:t>WE CAN RELY SOLELY ON AUDITORS AND CONSULTANTS</a:t>
            </a:r>
          </a:p>
          <a:p>
            <a:endParaRPr lang="en-US" sz="2000" b="1"/>
          </a:p>
          <a:p>
            <a:pPr>
              <a:buFont typeface="Wingdings" pitchFamily="2" charset="2"/>
              <a:buChar char="Ø"/>
            </a:pPr>
            <a:r>
              <a:rPr lang="en-US" sz="2000"/>
              <a:t> While many companies believe that auditors and consultants can take on much of the transition load, a vast majority of adopters used consultants in only a minor way during the transition—mainly to identify accounting changes. </a:t>
            </a:r>
            <a:r>
              <a:rPr lang="en-US" sz="2000">
                <a:solidFill>
                  <a:srgbClr val="FF3300"/>
                </a:solidFill>
              </a:rPr>
              <a:t>The nature of transition activities requires most work to be done in house by the internal Finance team</a:t>
            </a:r>
            <a:r>
              <a:rPr lang="en-US" sz="2000"/>
              <a:t>.</a:t>
            </a:r>
          </a:p>
          <a:p>
            <a:pPr>
              <a:buFont typeface="Wingdings" pitchFamily="2" charset="2"/>
              <a:buChar char="Ø"/>
            </a:pPr>
            <a:endParaRPr lang="en-US" sz="2000" b="1"/>
          </a:p>
          <a:p>
            <a:pPr>
              <a:buFont typeface="Wingdings" pitchFamily="2" charset="2"/>
              <a:buChar char="Ø"/>
            </a:pPr>
            <a:r>
              <a:rPr lang="en-US" sz="2000" b="1"/>
              <a:t> </a:t>
            </a:r>
            <a:r>
              <a:rPr lang="en-US" sz="2000"/>
              <a:t>Given the need to have internal staff lead the transition team and efforts, companies need to </a:t>
            </a:r>
            <a:r>
              <a:rPr lang="en-US" sz="2000">
                <a:solidFill>
                  <a:srgbClr val="FF3300"/>
                </a:solidFill>
              </a:rPr>
              <a:t>invest in training the IFRS project team very early in the process.</a:t>
            </a:r>
          </a:p>
          <a:p>
            <a:pPr>
              <a:buFont typeface="Wingdings" pitchFamily="2" charset="2"/>
              <a:buChar char="Ø"/>
            </a:pPr>
            <a:endParaRPr lang="en-US" sz="2000" b="1">
              <a:solidFill>
                <a:srgbClr val="FF3300"/>
              </a:solidFill>
            </a:endParaRPr>
          </a:p>
          <a:p>
            <a:pPr>
              <a:buFont typeface="Wingdings" pitchFamily="2" charset="2"/>
              <a:buChar char="Ø"/>
            </a:pPr>
            <a:r>
              <a:rPr lang="en-US" sz="2000"/>
              <a:t> At a very early stage, companies must determine the </a:t>
            </a:r>
            <a:r>
              <a:rPr lang="en-US" sz="2000">
                <a:solidFill>
                  <a:srgbClr val="FF3300"/>
                </a:solidFill>
              </a:rPr>
              <a:t>level of external support needed in different transition stages and auditor intervention/sign-off points.</a:t>
            </a:r>
            <a:r>
              <a:rPr lang="en-US" sz="2000"/>
              <a:t> Not doing so can result in unnecessary consulting spend and mid-cycle corrections to the project plan.</a:t>
            </a:r>
          </a:p>
        </p:txBody>
      </p:sp>
    </p:spTree>
    <p:extLst>
      <p:ext uri="{BB962C8B-B14F-4D97-AF65-F5344CB8AC3E}">
        <p14:creationId xmlns:p14="http://schemas.microsoft.com/office/powerpoint/2010/main" xmlns="" val="2275772788"/>
      </p:ext>
    </p:extLst>
  </p:cSld>
  <p:clrMapOvr>
    <a:masterClrMapping/>
  </p:clrMapOvr>
  <p:transition/>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a:stretch>
            <a:fillRect/>
          </a:stretch>
        </p:blipFill>
        <p:spPr bwMode="auto">
          <a:xfrm>
            <a:off x="244475" y="1335088"/>
            <a:ext cx="8558213" cy="5143500"/>
          </a:xfrm>
          <a:prstGeom prst="rect">
            <a:avLst/>
          </a:prstGeom>
          <a:noFill/>
          <a:ln w="9525">
            <a:noFill/>
            <a:miter lim="800000"/>
            <a:headEnd/>
            <a:tailEnd/>
          </a:ln>
        </p:spPr>
      </p:pic>
      <p:sp>
        <p:nvSpPr>
          <p:cNvPr id="39939" name="Rectangle 3"/>
          <p:cNvSpPr>
            <a:spLocks noChangeArrowheads="1"/>
          </p:cNvSpPr>
          <p:nvPr/>
        </p:nvSpPr>
        <p:spPr bwMode="auto">
          <a:xfrm>
            <a:off x="1065213" y="755650"/>
            <a:ext cx="7150100" cy="400050"/>
          </a:xfrm>
          <a:prstGeom prst="rect">
            <a:avLst/>
          </a:prstGeom>
          <a:noFill/>
          <a:ln w="9525">
            <a:noFill/>
            <a:miter lim="800000"/>
            <a:headEnd/>
            <a:tailEnd/>
          </a:ln>
        </p:spPr>
        <p:txBody>
          <a:bodyPr>
            <a:spAutoFit/>
          </a:bodyPr>
          <a:lstStyle/>
          <a:p>
            <a:r>
              <a:rPr lang="en-US" sz="2000" b="1" u="sng"/>
              <a:t>Money/Manpower in  IFRS Project implementation</a:t>
            </a:r>
          </a:p>
        </p:txBody>
      </p:sp>
    </p:spTree>
    <p:extLst>
      <p:ext uri="{BB962C8B-B14F-4D97-AF65-F5344CB8AC3E}">
        <p14:creationId xmlns:p14="http://schemas.microsoft.com/office/powerpoint/2010/main" xmlns="" val="1573324862"/>
      </p:ext>
    </p:extLst>
  </p:cSld>
  <p:clrMapOvr>
    <a:masterClrMapping/>
  </p:clrMapOvr>
  <p:transition/>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49250" y="252413"/>
            <a:ext cx="8602663" cy="6370637"/>
          </a:xfrm>
          <a:prstGeom prst="rect">
            <a:avLst/>
          </a:prstGeom>
          <a:noFill/>
          <a:ln w="9525">
            <a:noFill/>
            <a:miter lim="800000"/>
            <a:headEnd/>
            <a:tailEnd/>
          </a:ln>
        </p:spPr>
        <p:txBody>
          <a:bodyPr>
            <a:spAutoFit/>
          </a:bodyPr>
          <a:lstStyle/>
          <a:p>
            <a:r>
              <a:rPr lang="en-US" sz="2000" b="1"/>
              <a:t>MYTH 4</a:t>
            </a:r>
          </a:p>
          <a:p>
            <a:endParaRPr lang="en-US" sz="2000" b="1"/>
          </a:p>
          <a:p>
            <a:r>
              <a:rPr lang="en-US" sz="2000" b="1"/>
              <a:t>TRANSITION WON’T BE VERY EXPENSIVE</a:t>
            </a:r>
          </a:p>
          <a:p>
            <a:endParaRPr lang="en-US" sz="2000" b="1"/>
          </a:p>
          <a:p>
            <a:pPr>
              <a:buFont typeface="Wingdings" pitchFamily="2" charset="2"/>
              <a:buChar char="Ø"/>
            </a:pPr>
            <a:r>
              <a:rPr lang="en-US" sz="2000" b="1"/>
              <a:t> </a:t>
            </a:r>
            <a:r>
              <a:rPr lang="en-US" sz="2000"/>
              <a:t>The IFRS transition is expected to cost Indian firms </a:t>
            </a:r>
            <a:r>
              <a:rPr lang="en-US" sz="2000">
                <a:solidFill>
                  <a:srgbClr val="FF3300"/>
                </a:solidFill>
              </a:rPr>
              <a:t>between Rs. 30 lakh and 1 crore*,</a:t>
            </a:r>
            <a:r>
              <a:rPr lang="en-US" sz="2000"/>
              <a:t> with an average of 16 internal and three external full-time staff dedicated to the transition.</a:t>
            </a:r>
          </a:p>
          <a:p>
            <a:pPr>
              <a:buFont typeface="Wingdings" pitchFamily="2" charset="2"/>
              <a:buChar char="Ø"/>
            </a:pPr>
            <a:endParaRPr lang="en-US" sz="2000" b="1"/>
          </a:p>
          <a:p>
            <a:pPr>
              <a:buFont typeface="Wingdings" pitchFamily="2" charset="2"/>
              <a:buChar char="Ø"/>
            </a:pPr>
            <a:r>
              <a:rPr lang="en-US" sz="2000"/>
              <a:t>Fifty percent of adopters had to implement entirely </a:t>
            </a:r>
            <a:r>
              <a:rPr lang="en-US" sz="2000">
                <a:solidFill>
                  <a:srgbClr val="FF3300"/>
                </a:solidFill>
              </a:rPr>
              <a:t>new IT systems</a:t>
            </a:r>
            <a:r>
              <a:rPr lang="en-US" sz="2000"/>
              <a:t> to accommodate IFRS; only 20% of companies did not implement systems changes</a:t>
            </a:r>
          </a:p>
          <a:p>
            <a:pPr>
              <a:buFont typeface="Wingdings" pitchFamily="2" charset="2"/>
              <a:buChar char="Ø"/>
            </a:pPr>
            <a:endParaRPr lang="en-US" sz="2000" b="1"/>
          </a:p>
          <a:p>
            <a:pPr>
              <a:buFont typeface="Wingdings" pitchFamily="2" charset="2"/>
              <a:buChar char="Ø"/>
            </a:pPr>
            <a:r>
              <a:rPr lang="en-US" sz="2000"/>
              <a:t>Costs such as auditor fees, systems changes, </a:t>
            </a:r>
            <a:r>
              <a:rPr lang="en-US" sz="2000">
                <a:solidFill>
                  <a:srgbClr val="FF3300"/>
                </a:solidFill>
              </a:rPr>
              <a:t>and reporting costs tend to overrun at the last minute</a:t>
            </a:r>
            <a:r>
              <a:rPr lang="en-US" sz="2000"/>
              <a:t>. Companies can avoid this through robust planning, auditor sign-off on every accounting change, systems testing, and reporting dry runs.</a:t>
            </a:r>
          </a:p>
          <a:p>
            <a:endParaRPr lang="en-US" sz="2000"/>
          </a:p>
          <a:p>
            <a:endParaRPr lang="en-US" sz="2000"/>
          </a:p>
          <a:p>
            <a:r>
              <a:rPr lang="en-US"/>
              <a:t>* Khyati Dharamsi, “Auditors start gearing up firms on IFRS,” </a:t>
            </a:r>
            <a:r>
              <a:rPr lang="en-US" i="1"/>
              <a:t>DNA Money, </a:t>
            </a:r>
            <a:r>
              <a:rPr lang="en-US"/>
              <a:t>24 March 2009.</a:t>
            </a:r>
          </a:p>
        </p:txBody>
      </p:sp>
    </p:spTree>
    <p:extLst>
      <p:ext uri="{BB962C8B-B14F-4D97-AF65-F5344CB8AC3E}">
        <p14:creationId xmlns:p14="http://schemas.microsoft.com/office/powerpoint/2010/main" xmlns="" val="1833608239"/>
      </p:ext>
    </p:extLst>
  </p:cSld>
  <p:clrMapOvr>
    <a:masterClrMapping/>
  </p:clrMapOvr>
  <p:transition/>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cstate="print"/>
          <a:srcRect/>
          <a:stretch>
            <a:fillRect/>
          </a:stretch>
        </p:blipFill>
        <p:spPr bwMode="auto">
          <a:xfrm>
            <a:off x="268288" y="1390650"/>
            <a:ext cx="8302625" cy="5330825"/>
          </a:xfrm>
          <a:prstGeom prst="rect">
            <a:avLst/>
          </a:prstGeom>
          <a:noFill/>
          <a:ln w="9525">
            <a:noFill/>
            <a:miter lim="800000"/>
            <a:headEnd/>
            <a:tailEnd/>
          </a:ln>
        </p:spPr>
      </p:pic>
      <p:sp>
        <p:nvSpPr>
          <p:cNvPr id="41987" name="Rectangle 3"/>
          <p:cNvSpPr>
            <a:spLocks noChangeArrowheads="1"/>
          </p:cNvSpPr>
          <p:nvPr/>
        </p:nvSpPr>
        <p:spPr bwMode="auto">
          <a:xfrm>
            <a:off x="746125" y="727075"/>
            <a:ext cx="6472238" cy="396875"/>
          </a:xfrm>
          <a:prstGeom prst="rect">
            <a:avLst/>
          </a:prstGeom>
          <a:noFill/>
          <a:ln w="9525">
            <a:noFill/>
            <a:miter lim="800000"/>
            <a:headEnd/>
            <a:tailEnd/>
          </a:ln>
        </p:spPr>
        <p:txBody>
          <a:bodyPr wrap="none">
            <a:spAutoFit/>
          </a:bodyPr>
          <a:lstStyle/>
          <a:p>
            <a:r>
              <a:rPr lang="en-US" sz="2000" b="1" u="sng"/>
              <a:t>Training and Time Allocation – IFRS implementation</a:t>
            </a:r>
          </a:p>
        </p:txBody>
      </p:sp>
    </p:spTree>
    <p:extLst>
      <p:ext uri="{BB962C8B-B14F-4D97-AF65-F5344CB8AC3E}">
        <p14:creationId xmlns:p14="http://schemas.microsoft.com/office/powerpoint/2010/main" xmlns="" val="3867240520"/>
      </p:ext>
    </p:extLst>
  </p:cSld>
  <p:clrMapOvr>
    <a:masterClrMapping/>
  </p:clrMapOvr>
  <p:transition/>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71438" y="892175"/>
            <a:ext cx="8934450" cy="5578475"/>
          </a:xfrm>
          <a:prstGeom prst="rect">
            <a:avLst/>
          </a:prstGeom>
          <a:noFill/>
          <a:ln w="9525">
            <a:noFill/>
            <a:miter lim="800000"/>
            <a:headEnd/>
            <a:tailEnd/>
          </a:ln>
        </p:spPr>
        <p:txBody>
          <a:bodyPr>
            <a:spAutoFit/>
          </a:bodyPr>
          <a:lstStyle/>
          <a:p>
            <a:r>
              <a:rPr lang="en-US" sz="2000" b="1" dirty="0"/>
              <a:t>MYTH 5</a:t>
            </a:r>
          </a:p>
          <a:p>
            <a:endParaRPr lang="en-US" sz="2000" b="1" dirty="0"/>
          </a:p>
          <a:p>
            <a:r>
              <a:rPr lang="en-US" sz="2000" b="1" dirty="0"/>
              <a:t>ACCOUNTANTS ARE THE ONLY CONSTITUENCY WE NEED TO TRAIN</a:t>
            </a:r>
          </a:p>
          <a:p>
            <a:endParaRPr lang="en-US" sz="2000" b="1" dirty="0"/>
          </a:p>
          <a:p>
            <a:pPr>
              <a:buFont typeface="Wingdings" pitchFamily="2" charset="2"/>
              <a:buChar char="Ø"/>
            </a:pPr>
            <a:r>
              <a:rPr lang="en-US" sz="2000" b="1" dirty="0"/>
              <a:t> </a:t>
            </a:r>
            <a:r>
              <a:rPr lang="en-US" sz="2000" dirty="0"/>
              <a:t>Once companies realize the impact of IFRS on non-accounting functions, coordinating firm wide training for functional and BU staff becomes a daunting, costly task.</a:t>
            </a:r>
          </a:p>
          <a:p>
            <a:pPr>
              <a:buFont typeface="Wingdings" pitchFamily="2" charset="2"/>
              <a:buChar char="Ø"/>
            </a:pPr>
            <a:endParaRPr lang="en-US" sz="2000" b="1" dirty="0"/>
          </a:p>
          <a:p>
            <a:pPr>
              <a:buFont typeface="Wingdings" pitchFamily="2" charset="2"/>
              <a:buChar char="Ø"/>
            </a:pPr>
            <a:endParaRPr lang="en-US" sz="2000" b="1" dirty="0"/>
          </a:p>
          <a:p>
            <a:pPr>
              <a:buFont typeface="Wingdings" pitchFamily="2" charset="2"/>
              <a:buChar char="Ø"/>
            </a:pPr>
            <a:r>
              <a:rPr lang="en-US" sz="2000" dirty="0"/>
              <a:t>Sixty-five percent of controllers found it more difficult to train non-accounting staff and spent a quarter of IFRS training time on functions outside Finance.</a:t>
            </a:r>
          </a:p>
          <a:p>
            <a:pPr>
              <a:buFont typeface="Wingdings" pitchFamily="2" charset="2"/>
              <a:buChar char="Ø"/>
            </a:pPr>
            <a:endParaRPr lang="en-US" sz="2000" b="1" dirty="0"/>
          </a:p>
          <a:p>
            <a:pPr>
              <a:buFont typeface="Wingdings" pitchFamily="2" charset="2"/>
              <a:buChar char="Ø"/>
            </a:pPr>
            <a:endParaRPr lang="en-US" sz="2000" b="1" dirty="0"/>
          </a:p>
          <a:p>
            <a:pPr>
              <a:buFont typeface="Wingdings" pitchFamily="2" charset="2"/>
              <a:buChar char="Ø"/>
            </a:pPr>
            <a:r>
              <a:rPr lang="en-US" sz="2000" dirty="0"/>
              <a:t>Companies cannot save time and resources by using the same training modules for all constituencies, or learning’s will be inapplicable and easily forgotten. The level and scope of training needs to be tailored to meet different segments’ needs.</a:t>
            </a:r>
          </a:p>
        </p:txBody>
      </p:sp>
    </p:spTree>
    <p:extLst>
      <p:ext uri="{BB962C8B-B14F-4D97-AF65-F5344CB8AC3E}">
        <p14:creationId xmlns:p14="http://schemas.microsoft.com/office/powerpoint/2010/main" xmlns="" val="3915377446"/>
      </p:ext>
    </p:extLst>
  </p:cSld>
  <p:clrMapOvr>
    <a:masterClrMapping/>
  </p:clrMapOvr>
  <p:transition/>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254000" y="917575"/>
            <a:ext cx="8761413" cy="5886450"/>
          </a:xfrm>
          <a:prstGeom prst="rect">
            <a:avLst/>
          </a:prstGeom>
          <a:noFill/>
          <a:ln w="9525">
            <a:noFill/>
            <a:miter lim="800000"/>
            <a:headEnd/>
            <a:tailEnd/>
          </a:ln>
        </p:spPr>
      </p:pic>
      <p:sp>
        <p:nvSpPr>
          <p:cNvPr id="44035" name="Rectangle 3"/>
          <p:cNvSpPr>
            <a:spLocks noChangeArrowheads="1"/>
          </p:cNvSpPr>
          <p:nvPr/>
        </p:nvSpPr>
        <p:spPr bwMode="auto">
          <a:xfrm>
            <a:off x="500063" y="568325"/>
            <a:ext cx="4921250" cy="396875"/>
          </a:xfrm>
          <a:prstGeom prst="rect">
            <a:avLst/>
          </a:prstGeom>
          <a:noFill/>
          <a:ln w="9525">
            <a:noFill/>
            <a:miter lim="800000"/>
            <a:headEnd/>
            <a:tailEnd/>
          </a:ln>
        </p:spPr>
        <p:txBody>
          <a:bodyPr wrap="none">
            <a:spAutoFit/>
          </a:bodyPr>
          <a:lstStyle/>
          <a:p>
            <a:r>
              <a:rPr lang="en-US" sz="2000" b="1" u="sng"/>
              <a:t>Impact Analysis – IFRS implementation</a:t>
            </a:r>
          </a:p>
        </p:txBody>
      </p:sp>
    </p:spTree>
    <p:extLst>
      <p:ext uri="{BB962C8B-B14F-4D97-AF65-F5344CB8AC3E}">
        <p14:creationId xmlns:p14="http://schemas.microsoft.com/office/powerpoint/2010/main" xmlns="" val="4182310774"/>
      </p:ext>
    </p:extLst>
  </p:cSld>
  <p:clrMapOvr>
    <a:masterClrMapping/>
  </p:clrMapOvr>
  <p:transition/>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ChangeArrowheads="1"/>
          </p:cNvSpPr>
          <p:nvPr/>
        </p:nvSpPr>
        <p:spPr bwMode="auto">
          <a:xfrm>
            <a:off x="217488" y="965200"/>
            <a:ext cx="8751887" cy="5293757"/>
          </a:xfrm>
          <a:prstGeom prst="rect">
            <a:avLst/>
          </a:prstGeom>
          <a:noFill/>
          <a:ln w="9525">
            <a:noFill/>
            <a:miter lim="800000"/>
            <a:headEnd/>
            <a:tailEnd/>
          </a:ln>
        </p:spPr>
        <p:txBody>
          <a:bodyPr>
            <a:spAutoFit/>
          </a:bodyPr>
          <a:lstStyle/>
          <a:p>
            <a:r>
              <a:rPr lang="en-US" sz="2000" b="1" dirty="0"/>
              <a:t>MYTH 6</a:t>
            </a:r>
          </a:p>
          <a:p>
            <a:endParaRPr lang="en-US" sz="2000" b="1" dirty="0"/>
          </a:p>
          <a:p>
            <a:r>
              <a:rPr lang="en-US" sz="2000" b="1" dirty="0"/>
              <a:t>WE’LL GET IT RIGHT THE FIRST TIME</a:t>
            </a:r>
          </a:p>
          <a:p>
            <a:endParaRPr lang="en-US" dirty="0"/>
          </a:p>
          <a:p>
            <a:pPr>
              <a:buFont typeface="Wingdings" pitchFamily="2" charset="2"/>
              <a:buChar char="Ø"/>
            </a:pPr>
            <a:r>
              <a:rPr lang="en-US" sz="2000" b="1" dirty="0"/>
              <a:t> </a:t>
            </a:r>
            <a:r>
              <a:rPr lang="en-US" sz="2000" dirty="0"/>
              <a:t>Companies that undertake the transition without extensive project planning have 25% less effective transitions. These companies are also much more likely to face auditor sign-off conflicts, restatements, and stock price falls as they come </a:t>
            </a:r>
            <a:r>
              <a:rPr lang="en-US" sz="2000" dirty="0" smtClean="0"/>
              <a:t>closer to </a:t>
            </a:r>
            <a:r>
              <a:rPr lang="en-US" sz="2000" dirty="0"/>
              <a:t>the deadline.</a:t>
            </a:r>
          </a:p>
          <a:p>
            <a:pPr>
              <a:buFont typeface="Wingdings" pitchFamily="2" charset="2"/>
              <a:buChar char="Ø"/>
            </a:pPr>
            <a:endParaRPr lang="en-US" sz="2000" b="1" dirty="0"/>
          </a:p>
          <a:p>
            <a:pPr>
              <a:buFont typeface="Wingdings" pitchFamily="2" charset="2"/>
              <a:buChar char="Ø"/>
            </a:pPr>
            <a:r>
              <a:rPr lang="en-US" sz="2000" b="1" dirty="0"/>
              <a:t> </a:t>
            </a:r>
            <a:r>
              <a:rPr lang="en-US" sz="2000" dirty="0"/>
              <a:t>Not conducting internal and external reporting test runs has often caused companies to discover system bugs, process failures, and accounting errors too close to deadline to be fixed in time.</a:t>
            </a:r>
          </a:p>
          <a:p>
            <a:pPr>
              <a:buFont typeface="Wingdings" pitchFamily="2" charset="2"/>
              <a:buChar char="Ø"/>
            </a:pPr>
            <a:endParaRPr lang="en-US" sz="2000" b="1" dirty="0"/>
          </a:p>
          <a:p>
            <a:pPr>
              <a:buFont typeface="Wingdings" pitchFamily="2" charset="2"/>
              <a:buChar char="Ø"/>
            </a:pPr>
            <a:endParaRPr lang="en-US" sz="2000" b="1" dirty="0"/>
          </a:p>
          <a:p>
            <a:pPr>
              <a:buFont typeface="Wingdings" pitchFamily="2" charset="2"/>
              <a:buChar char="Ø"/>
            </a:pPr>
            <a:r>
              <a:rPr lang="en-US" sz="2000" b="1" dirty="0"/>
              <a:t> </a:t>
            </a:r>
            <a:r>
              <a:rPr lang="en-US" sz="2000" dirty="0"/>
              <a:t>Given the scale of its impact across functions, companies must approach adoption from a project management perspective to increase the likelihood of having a successful transition.`</a:t>
            </a:r>
          </a:p>
        </p:txBody>
      </p:sp>
    </p:spTree>
    <p:extLst>
      <p:ext uri="{BB962C8B-B14F-4D97-AF65-F5344CB8AC3E}">
        <p14:creationId xmlns:p14="http://schemas.microsoft.com/office/powerpoint/2010/main" xmlns="" val="2764433062"/>
      </p:ext>
    </p:extLst>
  </p:cSld>
  <p:clrMapOvr>
    <a:masterClrMapping/>
  </p:clrMapOvr>
  <p:transition/>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44268"/>
            <a:ext cx="8077200" cy="646331"/>
          </a:xfrm>
          <a:prstGeom prst="rect">
            <a:avLst/>
          </a:prstGeom>
          <a:noFill/>
        </p:spPr>
        <p:txBody>
          <a:bodyPr wrap="square" rtlCol="0">
            <a:spAutoFit/>
          </a:bodyPr>
          <a:lstStyle/>
          <a:p>
            <a:pPr algn="ctr"/>
            <a:r>
              <a:rPr lang="en-US" sz="3600" b="1" dirty="0" smtClean="0">
                <a:latin typeface="Garamond" pitchFamily="18" charset="0"/>
              </a:rPr>
              <a:t>Key GAAP Differences</a:t>
            </a:r>
            <a:endParaRPr lang="en-US" sz="3600" dirty="0">
              <a:latin typeface="Garamond" pitchFamily="18" charset="0"/>
            </a:endParaRPr>
          </a:p>
        </p:txBody>
      </p:sp>
      <p:sp>
        <p:nvSpPr>
          <p:cNvPr id="4" name="Explosion 1 3"/>
          <p:cNvSpPr/>
          <p:nvPr/>
        </p:nvSpPr>
        <p:spPr>
          <a:xfrm>
            <a:off x="2438400" y="1905000"/>
            <a:ext cx="40386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RECAP</a:t>
            </a:r>
            <a:endParaRPr lang="en-US" dirty="0"/>
          </a:p>
        </p:txBody>
      </p:sp>
    </p:spTree>
    <p:extLst>
      <p:ext uri="{BB962C8B-B14F-4D97-AF65-F5344CB8AC3E}">
        <p14:creationId xmlns:p14="http://schemas.microsoft.com/office/powerpoint/2010/main" xmlns="" val="64166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44268"/>
            <a:ext cx="8077200" cy="646331"/>
          </a:xfrm>
          <a:prstGeom prst="rect">
            <a:avLst/>
          </a:prstGeom>
          <a:noFill/>
        </p:spPr>
        <p:txBody>
          <a:bodyPr wrap="square" rtlCol="0">
            <a:spAutoFit/>
          </a:bodyPr>
          <a:lstStyle/>
          <a:p>
            <a:pPr algn="ctr"/>
            <a:r>
              <a:rPr lang="en-US" sz="3600" b="1" dirty="0" smtClean="0">
                <a:latin typeface="Garamond" pitchFamily="18" charset="0"/>
              </a:rPr>
              <a:t>Key GAAP Differences</a:t>
            </a:r>
            <a:endParaRPr lang="en-US" sz="3600" dirty="0">
              <a:latin typeface="Garamond" pitchFamily="18" charset="0"/>
            </a:endParaRPr>
          </a:p>
        </p:txBody>
      </p:sp>
      <p:sp>
        <p:nvSpPr>
          <p:cNvPr id="3" name="TextBox 2"/>
          <p:cNvSpPr txBox="1"/>
          <p:nvPr/>
        </p:nvSpPr>
        <p:spPr>
          <a:xfrm>
            <a:off x="0" y="1467683"/>
            <a:ext cx="9144000" cy="4247317"/>
          </a:xfrm>
          <a:prstGeom prst="rect">
            <a:avLst/>
          </a:prstGeom>
          <a:noFill/>
        </p:spPr>
        <p:txBody>
          <a:bodyPr wrap="square" rtlCol="0">
            <a:spAutoFit/>
          </a:bodyPr>
          <a:lstStyle/>
          <a:p>
            <a:pPr marL="798513" indent="-623888">
              <a:buFont typeface="Wingdings" pitchFamily="2" charset="2"/>
              <a:buChar char="Ø"/>
            </a:pPr>
            <a:r>
              <a:rPr lang="en-US" sz="2800" b="1" dirty="0" smtClean="0">
                <a:latin typeface="Garamond" pitchFamily="18" charset="0"/>
              </a:rPr>
              <a:t>Investment/ Financial Instruments</a:t>
            </a:r>
          </a:p>
          <a:p>
            <a:pPr marL="798513" indent="-623888">
              <a:buFont typeface="Wingdings" pitchFamily="2" charset="2"/>
              <a:buChar char="Ø"/>
            </a:pPr>
            <a:r>
              <a:rPr lang="en-US" sz="2800" b="1" dirty="0" smtClean="0">
                <a:latin typeface="Garamond" pitchFamily="18" charset="0"/>
              </a:rPr>
              <a:t>Fixed Assets</a:t>
            </a:r>
          </a:p>
          <a:p>
            <a:pPr marL="798513" indent="-623888">
              <a:buFont typeface="Wingdings" pitchFamily="2" charset="2"/>
              <a:buChar char="Ø"/>
            </a:pPr>
            <a:r>
              <a:rPr lang="en-US" sz="2800" b="1" dirty="0" smtClean="0">
                <a:latin typeface="Garamond" pitchFamily="18" charset="0"/>
              </a:rPr>
              <a:t>Revenue </a:t>
            </a:r>
          </a:p>
          <a:p>
            <a:pPr marL="798513" indent="-623888">
              <a:buFont typeface="Wingdings" pitchFamily="2" charset="2"/>
              <a:buChar char="Ø"/>
            </a:pPr>
            <a:r>
              <a:rPr lang="en-US" sz="2800" b="1" dirty="0" smtClean="0">
                <a:latin typeface="Garamond" pitchFamily="18" charset="0"/>
              </a:rPr>
              <a:t>Business Combination</a:t>
            </a:r>
          </a:p>
          <a:p>
            <a:pPr marL="798513" indent="-623888">
              <a:buFont typeface="Wingdings" pitchFamily="2" charset="2"/>
              <a:buChar char="Ø"/>
            </a:pPr>
            <a:r>
              <a:rPr lang="en-US" sz="2800" b="1" dirty="0" smtClean="0">
                <a:latin typeface="Garamond" pitchFamily="18" charset="0"/>
              </a:rPr>
              <a:t>Consolidation</a:t>
            </a:r>
          </a:p>
          <a:p>
            <a:pPr marL="798513" indent="-623888">
              <a:buFont typeface="Wingdings" pitchFamily="2" charset="2"/>
              <a:buChar char="Ø"/>
            </a:pPr>
            <a:r>
              <a:rPr lang="en-US" sz="2800" b="1" dirty="0" smtClean="0">
                <a:latin typeface="Garamond" pitchFamily="18" charset="0"/>
              </a:rPr>
              <a:t>Others </a:t>
            </a:r>
          </a:p>
          <a:p>
            <a:pPr marL="1146175" indent="-347663">
              <a:buFont typeface="Arial" pitchFamily="34" charset="0"/>
              <a:buChar char="•"/>
            </a:pPr>
            <a:r>
              <a:rPr lang="en-US" sz="2800" b="1" dirty="0" smtClean="0">
                <a:latin typeface="Garamond" pitchFamily="18" charset="0"/>
              </a:rPr>
              <a:t>PL Impact </a:t>
            </a:r>
          </a:p>
          <a:p>
            <a:pPr marL="1146175" indent="-347663">
              <a:buFont typeface="Arial" pitchFamily="34" charset="0"/>
              <a:buChar char="•"/>
            </a:pPr>
            <a:r>
              <a:rPr lang="en-US" sz="2800" b="1" dirty="0" smtClean="0">
                <a:latin typeface="Garamond" pitchFamily="18" charset="0"/>
              </a:rPr>
              <a:t>BS Impact</a:t>
            </a:r>
          </a:p>
          <a:p>
            <a:pPr marL="1146175" indent="-347663">
              <a:buFont typeface="Arial" pitchFamily="34" charset="0"/>
              <a:buChar char="•"/>
            </a:pPr>
            <a:r>
              <a:rPr lang="en-US" sz="2800" b="1" dirty="0" smtClean="0">
                <a:latin typeface="Garamond" pitchFamily="18" charset="0"/>
              </a:rPr>
              <a:t>Disclosure</a:t>
            </a:r>
          </a:p>
          <a:p>
            <a:endParaRPr lang="en-US" dirty="0"/>
          </a:p>
        </p:txBody>
      </p:sp>
      <p:sp>
        <p:nvSpPr>
          <p:cNvPr id="4" name="Explosion 1 3"/>
          <p:cNvSpPr/>
          <p:nvPr/>
        </p:nvSpPr>
        <p:spPr>
          <a:xfrm>
            <a:off x="4419600" y="3733800"/>
            <a:ext cx="4038600" cy="27432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RECAP</a:t>
            </a:r>
            <a:endParaRPr lang="en-US" dirty="0"/>
          </a:p>
        </p:txBody>
      </p:sp>
    </p:spTree>
    <p:extLst>
      <p:ext uri="{BB962C8B-B14F-4D97-AF65-F5344CB8AC3E}">
        <p14:creationId xmlns:p14="http://schemas.microsoft.com/office/powerpoint/2010/main" xmlns="" val="312513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latin typeface="Garamond" pitchFamily="18" charset="0"/>
              </a:rPr>
              <a:t>Investment/Financial Instruments</a:t>
            </a:r>
            <a:endParaRPr lang="en-US" sz="2800" dirty="0">
              <a:latin typeface="Garamond"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05215289"/>
              </p:ext>
            </p:extLst>
          </p:nvPr>
        </p:nvGraphicFramePr>
        <p:xfrm>
          <a:off x="304800" y="685799"/>
          <a:ext cx="8610600" cy="6019800"/>
        </p:xfrm>
        <a:graphic>
          <a:graphicData uri="http://schemas.openxmlformats.org/drawingml/2006/table">
            <a:tbl>
              <a:tblPr firstRow="1" bandRow="1">
                <a:tableStyleId>{5C22544A-7EE6-4342-B048-85BDC9FD1C3A}</a:tableStyleId>
              </a:tblPr>
              <a:tblGrid>
                <a:gridCol w="4305300"/>
                <a:gridCol w="4305300"/>
              </a:tblGrid>
              <a:tr h="5936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Indian GAAP	</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IFRS	</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76291">
                <a:tc>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Investment is classified as Current and Long term.</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dirty="0" smtClean="0">
                          <a:latin typeface="Garamond" pitchFamily="18" charset="0"/>
                        </a:rPr>
                        <a:t> </a:t>
                      </a:r>
                      <a:r>
                        <a:rPr lang="en-US" sz="2000" kern="1200" baseline="0" dirty="0" smtClean="0">
                          <a:solidFill>
                            <a:schemeClr val="dk1"/>
                          </a:solidFill>
                          <a:latin typeface="Garamond" pitchFamily="18" charset="0"/>
                          <a:ea typeface="+mn-ea"/>
                          <a:cs typeface="+mn-cs"/>
                        </a:rPr>
                        <a:t>Financial Instruments is classified in four different categories HTM, FVPL, L&amp;R and AFS.</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55678">
                <a:tc>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Current investment is measured at lower of cost or fair value. Long term investment is measured at cost less provision for diminution in value other than temporary. L&amp;R is measured at cost.</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Measurement of HTM and L&amp;R at amortised cost and FVPL and AFS at fair value.	</a:t>
                      </a:r>
                    </a:p>
                    <a:p>
                      <a:pPr algn="just">
                        <a:buFont typeface="Wingdings" pitchFamily="2" charset="2"/>
                        <a:buChar char="Ø"/>
                      </a:pPr>
                      <a:endParaRPr lang="en-US" sz="2000" dirty="0">
                        <a:latin typeface="Garamond" pitchFamily="18" charset="0"/>
                      </a:endParaRP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9373">
                <a:tc>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Measurement loss always charged to profit and loss account and gain is ignored.</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Measurement gain or loss on AFS category to be accounted in equity account.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4795">
                <a:tc>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No guidelines for hedge accounting and documentation.</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6538" indent="-236538" algn="just">
                        <a:buFont typeface="Wingdings" pitchFamily="2" charset="2"/>
                        <a:buChar char="Ø"/>
                      </a:pPr>
                      <a:r>
                        <a:rPr lang="en-US" sz="2000" kern="1200" baseline="0" dirty="0" smtClean="0">
                          <a:solidFill>
                            <a:schemeClr val="dk1"/>
                          </a:solidFill>
                          <a:latin typeface="Garamond" pitchFamily="18" charset="0"/>
                          <a:ea typeface="+mn-ea"/>
                          <a:cs typeface="+mn-cs"/>
                        </a:rPr>
                        <a:t>Hedge transaction to be classified as fair value hedge or cash flow hedge. Specific guidance for hedge accounting, documentation</a:t>
                      </a:r>
                      <a:r>
                        <a:rPr lang="en-US" sz="2000" kern="1200" baseline="0" dirty="0" smtClean="0">
                          <a:solidFill>
                            <a:schemeClr val="dk1"/>
                          </a:solidFill>
                          <a:latin typeface="+mn-lt"/>
                          <a:ea typeface="+mn-ea"/>
                          <a:cs typeface="+mn-cs"/>
                        </a:rPr>
                        <a:t>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9689666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2"/>
          <p:cNvSpPr>
            <a:spLocks noGrp="1"/>
          </p:cNvSpPr>
          <p:nvPr>
            <p:ph type="sldNum" sz="quarter" idx="12"/>
          </p:nvPr>
        </p:nvSpPr>
        <p:spPr>
          <a:noFill/>
        </p:spPr>
        <p:txBody>
          <a:bodyPr/>
          <a:lstStyle/>
          <a:p>
            <a:fld id="{1149BCF9-4E0E-4D44-9BCC-A394536F0CE4}" type="slidenum">
              <a:rPr lang="en-US" smtClean="0">
                <a:latin typeface="Arial" charset="0"/>
              </a:rPr>
              <a:pPr/>
              <a:t>36</a:t>
            </a:fld>
            <a:endParaRPr lang="en-US" smtClean="0">
              <a:latin typeface="Arial" charset="0"/>
            </a:endParaRPr>
          </a:p>
        </p:txBody>
      </p:sp>
      <p:sp>
        <p:nvSpPr>
          <p:cNvPr id="5" name="Rectangle 2"/>
          <p:cNvSpPr>
            <a:spLocks noGrp="1" noChangeArrowheads="1"/>
          </p:cNvSpPr>
          <p:nvPr>
            <p:ph type="ctrTitle"/>
          </p:nvPr>
        </p:nvSpPr>
        <p:spPr>
          <a:xfrm>
            <a:off x="228600" y="152400"/>
            <a:ext cx="8412162" cy="533400"/>
          </a:xfrm>
        </p:spPr>
        <p:txBody>
          <a:bodyPr>
            <a:normAutofit fontScale="90000"/>
          </a:bodyPr>
          <a:lstStyle/>
          <a:p>
            <a:pPr eaLnBrk="1" hangingPunct="1"/>
            <a:r>
              <a:rPr lang="en-US" altLang="zh-TW" dirty="0" smtClean="0">
                <a:solidFill>
                  <a:schemeClr val="accent2"/>
                </a:solidFill>
                <a:ea typeface="PMingLiU" pitchFamily="18" charset="-120"/>
              </a:rPr>
              <a:t>Indian IFRS </a:t>
            </a:r>
            <a:endParaRPr lang="en-US" dirty="0" smtClean="0">
              <a:solidFill>
                <a:schemeClr val="accent2"/>
              </a:solidFill>
              <a:ea typeface="PMingLiU" pitchFamily="18" charset="-120"/>
            </a:endParaRPr>
          </a:p>
        </p:txBody>
      </p:sp>
      <p:sp>
        <p:nvSpPr>
          <p:cNvPr id="7" name="Rectangle 6"/>
          <p:cNvSpPr/>
          <p:nvPr/>
        </p:nvSpPr>
        <p:spPr>
          <a:xfrm>
            <a:off x="304800" y="1143000"/>
            <a:ext cx="8153400" cy="3539430"/>
          </a:xfrm>
          <a:prstGeom prst="rect">
            <a:avLst/>
          </a:prstGeom>
        </p:spPr>
        <p:txBody>
          <a:bodyPr wrap="square">
            <a:spAutoFit/>
          </a:bodyPr>
          <a:lstStyle/>
          <a:p>
            <a:pPr marL="457200" indent="-457200">
              <a:buAutoNum type="alphaLcParenR"/>
            </a:pPr>
            <a:r>
              <a:rPr lang="en-US" sz="3200" dirty="0" smtClean="0"/>
              <a:t>In India, the Indian IFRS are called as </a:t>
            </a:r>
            <a:r>
              <a:rPr lang="en-US" sz="3200" dirty="0" err="1" smtClean="0"/>
              <a:t>Ind</a:t>
            </a:r>
            <a:r>
              <a:rPr lang="en-US" sz="3200" dirty="0" smtClean="0"/>
              <a:t> AS</a:t>
            </a:r>
          </a:p>
          <a:p>
            <a:pPr marL="457200" indent="-457200">
              <a:buAutoNum type="alphaLcParenR"/>
            </a:pPr>
            <a:r>
              <a:rPr lang="en-US" sz="3200" dirty="0" smtClean="0"/>
              <a:t>There are some basic differences in the concept of - </a:t>
            </a:r>
            <a:r>
              <a:rPr lang="en-US" sz="3200" dirty="0" err="1" smtClean="0"/>
              <a:t>Ind</a:t>
            </a:r>
            <a:r>
              <a:rPr lang="en-US" sz="3200" dirty="0" smtClean="0"/>
              <a:t> AS &amp; IFRS</a:t>
            </a:r>
          </a:p>
          <a:p>
            <a:pPr marL="457200" indent="-457200">
              <a:buAutoNum type="alphaLcParenR"/>
            </a:pPr>
            <a:r>
              <a:rPr lang="en-US" sz="3200" dirty="0" smtClean="0"/>
              <a:t>These differences are classified in three categories  based on the Impacts </a:t>
            </a:r>
          </a:p>
          <a:p>
            <a:pPr marL="457200" indent="-457200">
              <a:buAutoNum type="alphaLcParenR"/>
            </a:pPr>
            <a:r>
              <a:rPr lang="en-US" sz="3200" dirty="0" smtClean="0"/>
              <a:t>These are also termed as - ‘</a:t>
            </a:r>
            <a:r>
              <a:rPr lang="en-US" sz="3200" b="1" u="sng" dirty="0" smtClean="0">
                <a:solidFill>
                  <a:srgbClr val="00B0F0"/>
                </a:solidFill>
              </a:rPr>
              <a:t>Carve Outs</a:t>
            </a:r>
            <a:r>
              <a:rPr lang="en-US" sz="3200" dirty="0" smtClean="0"/>
              <a:t>’. </a:t>
            </a:r>
          </a:p>
          <a:p>
            <a:endParaRPr lang="en-US" sz="3200" dirty="0" smtClean="0"/>
          </a:p>
        </p:txBody>
      </p:sp>
      <p:pic>
        <p:nvPicPr>
          <p:cNvPr id="530434" name="Picture 2" descr="Human%20hand">
            <a:hlinkClick r:id="rId3"/>
          </p:cNvPr>
          <p:cNvPicPr>
            <a:picLocks noChangeAspect="1" noChangeArrowheads="1"/>
          </p:cNvPicPr>
          <p:nvPr/>
        </p:nvPicPr>
        <p:blipFill>
          <a:blip r:embed="rId4" cstate="print"/>
          <a:srcRect/>
          <a:stretch>
            <a:fillRect/>
          </a:stretch>
        </p:blipFill>
        <p:spPr bwMode="auto">
          <a:xfrm>
            <a:off x="3124200" y="4572000"/>
            <a:ext cx="3162300" cy="2133600"/>
          </a:xfrm>
          <a:prstGeom prst="rect">
            <a:avLst/>
          </a:prstGeom>
          <a:noFill/>
        </p:spPr>
      </p:pic>
    </p:spTree>
    <p:extLst>
      <p:ext uri="{BB962C8B-B14F-4D97-AF65-F5344CB8AC3E}">
        <p14:creationId xmlns:p14="http://schemas.microsoft.com/office/powerpoint/2010/main" xmlns="" val="3920699797"/>
      </p:ext>
    </p:extLst>
  </p:cSld>
  <p:clrMapOvr>
    <a:masterClrMapping/>
  </p:clrMapOvr>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14980"/>
            <a:ext cx="9144000" cy="523220"/>
          </a:xfrm>
          <a:prstGeom prst="rect">
            <a:avLst/>
          </a:prstGeom>
          <a:noFill/>
        </p:spPr>
        <p:txBody>
          <a:bodyPr wrap="square" rtlCol="0">
            <a:spAutoFit/>
          </a:bodyPr>
          <a:lstStyle/>
          <a:p>
            <a:pPr algn="ctr"/>
            <a:r>
              <a:rPr lang="en-US" sz="2800" b="1" dirty="0" smtClean="0">
                <a:latin typeface="Garamond" pitchFamily="18" charset="0"/>
              </a:rPr>
              <a:t>Investment/Financial Instruments</a:t>
            </a:r>
            <a:endParaRPr lang="en-US" sz="2800" dirty="0">
              <a:latin typeface="Garamond"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495324561"/>
              </p:ext>
            </p:extLst>
          </p:nvPr>
        </p:nvGraphicFramePr>
        <p:xfrm>
          <a:off x="304800" y="1219201"/>
          <a:ext cx="8458200" cy="4682627"/>
        </p:xfrm>
        <a:graphic>
          <a:graphicData uri="http://schemas.openxmlformats.org/drawingml/2006/table">
            <a:tbl>
              <a:tblPr firstRow="1" bandRow="1">
                <a:tableStyleId>{5C22544A-7EE6-4342-B048-85BDC9FD1C3A}</a:tableStyleId>
              </a:tblPr>
              <a:tblGrid>
                <a:gridCol w="8458200"/>
              </a:tblGrid>
              <a:tr h="384947">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1800" b="1" kern="1200" baseline="0" dirty="0" smtClean="0">
                          <a:solidFill>
                            <a:schemeClr val="lt1"/>
                          </a:solidFill>
                          <a:latin typeface="Garamond" pitchFamily="18" charset="0"/>
                          <a:ea typeface="+mn-ea"/>
                          <a:cs typeface="+mn-cs"/>
                        </a:rPr>
                        <a:t>Impact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86852">
                <a:tc>
                  <a:txBody>
                    <a:bodyPr/>
                    <a:lstStyle/>
                    <a:p>
                      <a:pPr marL="339725" indent="-339725" algn="just">
                        <a:buFont typeface="Wingdings" pitchFamily="2" charset="2"/>
                        <a:buChar char="Ø"/>
                      </a:pPr>
                      <a:r>
                        <a:rPr lang="en-US" sz="2400" kern="1200" baseline="0" dirty="0" smtClean="0">
                          <a:solidFill>
                            <a:schemeClr val="dk1"/>
                          </a:solidFill>
                          <a:latin typeface="Garamond" pitchFamily="18" charset="0"/>
                          <a:ea typeface="+mn-ea"/>
                          <a:cs typeface="+mn-cs"/>
                        </a:rPr>
                        <a:t>Unrealised measurement gain on FVPL will get recognised in PL Account.</a:t>
                      </a:r>
                    </a:p>
                    <a:p>
                      <a:pPr marL="339725" indent="-339725" algn="just">
                        <a:buFont typeface="Wingdings" pitchFamily="2" charset="2"/>
                        <a:buChar char="Ø"/>
                      </a:pPr>
                      <a:r>
                        <a:rPr lang="en-US" sz="2400" kern="1200" baseline="0" dirty="0" smtClean="0">
                          <a:solidFill>
                            <a:schemeClr val="dk1"/>
                          </a:solidFill>
                          <a:latin typeface="Garamond" pitchFamily="18" charset="0"/>
                          <a:ea typeface="+mn-ea"/>
                          <a:cs typeface="+mn-cs"/>
                        </a:rPr>
                        <a:t>Measurement gain/loss of AFS will not affect PL Account. On derecognition, It will get transferred from equity to PL Account.</a:t>
                      </a:r>
                    </a:p>
                    <a:p>
                      <a:pPr marL="339725" indent="-339725" algn="just">
                        <a:buFont typeface="Wingdings" pitchFamily="2" charset="2"/>
                        <a:buChar char="Ø"/>
                      </a:pPr>
                      <a:r>
                        <a:rPr lang="en-US" sz="2400" kern="1200" baseline="0" dirty="0" smtClean="0">
                          <a:solidFill>
                            <a:schemeClr val="dk1"/>
                          </a:solidFill>
                          <a:latin typeface="Garamond" pitchFamily="18" charset="0"/>
                          <a:ea typeface="+mn-ea"/>
                          <a:cs typeface="+mn-cs"/>
                        </a:rPr>
                        <a:t>Standardisation and documentation for hedge accounting since specific guidance available.</a:t>
                      </a:r>
                    </a:p>
                    <a:p>
                      <a:pPr marL="339725" indent="-339725" algn="just">
                        <a:buFont typeface="Wingdings" pitchFamily="2" charset="2"/>
                        <a:buChar char="Ø"/>
                      </a:pPr>
                      <a:r>
                        <a:rPr lang="en-US" sz="2400" kern="1200" baseline="0" dirty="0" smtClean="0">
                          <a:solidFill>
                            <a:schemeClr val="dk1"/>
                          </a:solidFill>
                          <a:latin typeface="Garamond" pitchFamily="18" charset="0"/>
                          <a:ea typeface="+mn-ea"/>
                          <a:cs typeface="+mn-cs"/>
                        </a:rPr>
                        <a:t>Strict provisions for classification of asset in HTM category, hence most of the investment will be classified as FVPL/AFS and measured at fair value.</a:t>
                      </a:r>
                    </a:p>
                    <a:p>
                      <a:pPr marL="339725" indent="-339725" algn="just">
                        <a:buFont typeface="Wingdings" pitchFamily="2" charset="2"/>
                        <a:buChar char="Ø"/>
                      </a:pPr>
                      <a:r>
                        <a:rPr lang="en-US" sz="2400" kern="1200" baseline="0" dirty="0" smtClean="0">
                          <a:solidFill>
                            <a:schemeClr val="dk1"/>
                          </a:solidFill>
                          <a:latin typeface="Garamond" pitchFamily="18" charset="0"/>
                          <a:ea typeface="+mn-ea"/>
                          <a:cs typeface="+mn-cs"/>
                        </a:rPr>
                        <a:t>All derivatives classified as FVPL and measured at fair value.</a:t>
                      </a:r>
                      <a:r>
                        <a:rPr lang="en-US" sz="1800" kern="1200" baseline="0" dirty="0" smtClean="0">
                          <a:solidFill>
                            <a:schemeClr val="dk1"/>
                          </a:solidFill>
                          <a:latin typeface="Garamond" pitchFamily="18" charset="0"/>
                          <a:ea typeface="+mn-ea"/>
                          <a:cs typeface="+mn-cs"/>
                        </a:rPr>
                        <a:t>	</a:t>
                      </a:r>
                    </a:p>
                  </a:txBody>
                  <a:tcPr marL="182880" marR="182880" marT="182880" marB="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496656040"/>
      </p:ext>
    </p:extLst>
  </p:cSld>
  <p:clrMapOvr>
    <a:masterClrMapping/>
  </p:clrMapOvr>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latin typeface="Garamond" pitchFamily="18" charset="0"/>
              </a:rPr>
              <a:t>Fixed Assets</a:t>
            </a:r>
            <a:endParaRPr lang="en-US" sz="2800" b="1" dirty="0">
              <a:latin typeface="Garamond"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798467216"/>
              </p:ext>
            </p:extLst>
          </p:nvPr>
        </p:nvGraphicFramePr>
        <p:xfrm>
          <a:off x="304800" y="685800"/>
          <a:ext cx="8610600" cy="4038600"/>
        </p:xfrm>
        <a:graphic>
          <a:graphicData uri="http://schemas.openxmlformats.org/drawingml/2006/table">
            <a:tbl>
              <a:tblPr firstRow="1" bandRow="1">
                <a:tableStyleId>{5C22544A-7EE6-4342-B048-85BDC9FD1C3A}</a:tableStyleId>
              </a:tblPr>
              <a:tblGrid>
                <a:gridCol w="4114800"/>
                <a:gridCol w="4495800"/>
              </a:tblGrid>
              <a:tr h="4467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Indian GAAP</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IFRS	</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71924">
                <a:tc>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Fixed assets are not required to be componentized and depreciated separately.</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Fixed assets are required to be componentized and depreciated separately.</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33294">
                <a:tc>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Change in depreciation method is considered as change in accounting policy and requires retrospective re-computation of depreciation.</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1775" marR="0" indent="-231775"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Change in useful life and depreciation method is considered as change in accounting estimates and applied prospectively.</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86635">
                <a:tc>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Fixed assets are measured at cost less accumulated depreciation 	</a:t>
                      </a:r>
                    </a:p>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2000" kern="1200" baseline="0" dirty="0" smtClean="0">
                        <a:solidFill>
                          <a:schemeClr val="dk1"/>
                        </a:solidFill>
                        <a:latin typeface="Garamond" pitchFamily="18" charset="0"/>
                        <a:ea typeface="+mn-ea"/>
                        <a:cs typeface="+mn-cs"/>
                      </a:endParaRP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36538" marR="0" indent="-23653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Option to carry at cost less accumulated depreciation or to adopt revaluation model. To carry revaluation at regular interval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3323321534"/>
              </p:ext>
            </p:extLst>
          </p:nvPr>
        </p:nvGraphicFramePr>
        <p:xfrm>
          <a:off x="304800" y="4892040"/>
          <a:ext cx="8458200" cy="1859280"/>
        </p:xfrm>
        <a:graphic>
          <a:graphicData uri="http://schemas.openxmlformats.org/drawingml/2006/table">
            <a:tbl>
              <a:tblPr firstRow="1" bandRow="1">
                <a:tableStyleId>{5C22544A-7EE6-4342-B048-85BDC9FD1C3A}</a:tableStyleId>
              </a:tblPr>
              <a:tblGrid>
                <a:gridCol w="8458200"/>
              </a:tblGrid>
              <a:tr h="247850">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1800" b="1" kern="1200" baseline="0" dirty="0" smtClean="0">
                          <a:solidFill>
                            <a:schemeClr val="lt1"/>
                          </a:solidFill>
                          <a:latin typeface="Garamond" pitchFamily="18" charset="0"/>
                          <a:ea typeface="+mn-ea"/>
                          <a:cs typeface="+mn-cs"/>
                        </a:rPr>
                        <a:t>Impact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21869">
                <a:tc>
                  <a:txBody>
                    <a:bodyPr/>
                    <a:lstStyle/>
                    <a:p>
                      <a:pPr marL="398463" indent="-398463" algn="just">
                        <a:buFont typeface="Wingdings" pitchFamily="2" charset="2"/>
                        <a:buChar char="Ø"/>
                      </a:pPr>
                      <a:r>
                        <a:rPr lang="en-US" sz="2000" kern="1200" baseline="0" dirty="0" smtClean="0">
                          <a:solidFill>
                            <a:schemeClr val="dk1"/>
                          </a:solidFill>
                          <a:latin typeface="Garamond" pitchFamily="18" charset="0"/>
                          <a:ea typeface="+mn-ea"/>
                          <a:cs typeface="+mn-cs"/>
                        </a:rPr>
                        <a:t>Each component will get identified, capitalisedand depreciated separately. This will amount of depreciation.</a:t>
                      </a:r>
                    </a:p>
                    <a:p>
                      <a:pPr marL="398463" indent="-398463" algn="just">
                        <a:buFont typeface="Wingdings" pitchFamily="2" charset="2"/>
                        <a:buChar char="Ø"/>
                      </a:pPr>
                      <a:r>
                        <a:rPr lang="en-US" sz="2000" kern="1200" baseline="0" dirty="0" smtClean="0">
                          <a:solidFill>
                            <a:schemeClr val="dk1"/>
                          </a:solidFill>
                          <a:latin typeface="Garamond" pitchFamily="18" charset="0"/>
                          <a:ea typeface="+mn-ea"/>
                          <a:cs typeface="+mn-cs"/>
                        </a:rPr>
                        <a:t>If fair value/revaluation model adopted, value of fixed assets will change on year on year basis.</a:t>
                      </a:r>
                    </a:p>
                  </a:txBody>
                  <a:tcPr marL="182880" marR="182880" marT="182880" marB="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096640412"/>
      </p:ext>
    </p:extLst>
  </p:cSld>
  <p:clrMapOvr>
    <a:masterClrMapping/>
  </p:clrMapOvr>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latin typeface="Garamond" pitchFamily="18" charset="0"/>
              </a:rPr>
              <a:t>Revenue</a:t>
            </a:r>
            <a:endParaRPr lang="en-US" sz="2800" dirty="0">
              <a:latin typeface="Garamond"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019804436"/>
              </p:ext>
            </p:extLst>
          </p:nvPr>
        </p:nvGraphicFramePr>
        <p:xfrm>
          <a:off x="304800" y="685801"/>
          <a:ext cx="8610600" cy="5105398"/>
        </p:xfrm>
        <a:graphic>
          <a:graphicData uri="http://schemas.openxmlformats.org/drawingml/2006/table">
            <a:tbl>
              <a:tblPr firstRow="1" bandRow="1">
                <a:tableStyleId>{5C22544A-7EE6-4342-B048-85BDC9FD1C3A}</a:tableStyleId>
              </a:tblPr>
              <a:tblGrid>
                <a:gridCol w="4305300"/>
                <a:gridCol w="4305300"/>
              </a:tblGrid>
              <a:tr h="5569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Indian GAAP</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IFRS</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35429">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Interest income to be recognized on a time proportion basis.</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Interest income to be recognized at effective interest rate.</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85207">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Income from service contract is recognised as completed service contract or proportionate completion method.</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Income from services to be recognized only on percentage of completion method.	</a:t>
                      </a:r>
                    </a:p>
                    <a:p>
                      <a:pPr algn="just">
                        <a:buFont typeface="Wingdings" pitchFamily="2" charset="2"/>
                        <a:buChar char="Ø"/>
                      </a:pPr>
                      <a:endParaRPr lang="en-US" sz="2000" dirty="0">
                        <a:latin typeface="Garamond" pitchFamily="18" charset="0"/>
                      </a:endParaRP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3905">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Amount received ‘on behalf’ can be grouped with revenue.</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Amount resulting in increase in equity only to be recognised as revenue.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13905">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Contract is not segregated or combined for revenue recognition.</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Contracts needs to be either segregated or grouped for revenue recognition.</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747634512"/>
      </p:ext>
    </p:extLst>
  </p:cSld>
  <p:clrMapOvr>
    <a:masterClrMapping/>
  </p:clrMapOvr>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14980"/>
            <a:ext cx="9144000" cy="523220"/>
          </a:xfrm>
          <a:prstGeom prst="rect">
            <a:avLst/>
          </a:prstGeom>
          <a:noFill/>
        </p:spPr>
        <p:txBody>
          <a:bodyPr wrap="square" rtlCol="0">
            <a:spAutoFit/>
          </a:bodyPr>
          <a:lstStyle/>
          <a:p>
            <a:pPr algn="ctr"/>
            <a:r>
              <a:rPr lang="en-US" sz="2800" b="1" dirty="0" smtClean="0">
                <a:latin typeface="Garamond" pitchFamily="18" charset="0"/>
              </a:rPr>
              <a:t>Revenue</a:t>
            </a:r>
            <a:endParaRPr lang="en-US" sz="2800" dirty="0">
              <a:latin typeface="Garamond"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395205348"/>
              </p:ext>
            </p:extLst>
          </p:nvPr>
        </p:nvGraphicFramePr>
        <p:xfrm>
          <a:off x="304800" y="1066800"/>
          <a:ext cx="8458200" cy="4980706"/>
        </p:xfrm>
        <a:graphic>
          <a:graphicData uri="http://schemas.openxmlformats.org/drawingml/2006/table">
            <a:tbl>
              <a:tblPr firstRow="1" bandRow="1">
                <a:tableStyleId>{5C22544A-7EE6-4342-B048-85BDC9FD1C3A}</a:tableStyleId>
              </a:tblPr>
              <a:tblGrid>
                <a:gridCol w="8458200"/>
              </a:tblGrid>
              <a:tr h="591586">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2400" b="1" kern="1200" baseline="0" dirty="0" smtClean="0">
                          <a:solidFill>
                            <a:schemeClr val="lt1"/>
                          </a:solidFill>
                          <a:latin typeface="Garamond" pitchFamily="18" charset="0"/>
                          <a:ea typeface="+mn-ea"/>
                          <a:cs typeface="+mn-cs"/>
                        </a:rPr>
                        <a:t>Impact 	</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0814">
                <a:tc>
                  <a:txBody>
                    <a:bodyPr/>
                    <a:lstStyle/>
                    <a:p>
                      <a:pPr marL="339725" indent="-339725" algn="just">
                        <a:buFont typeface="Wingdings" pitchFamily="2" charset="2"/>
                        <a:buChar char="Ø"/>
                      </a:pPr>
                      <a:r>
                        <a:rPr lang="en-US" sz="2400" kern="1200" baseline="0" dirty="0" smtClean="0">
                          <a:solidFill>
                            <a:schemeClr val="dk1"/>
                          </a:solidFill>
                          <a:latin typeface="Garamond" pitchFamily="18" charset="0"/>
                          <a:ea typeface="+mn-ea"/>
                          <a:cs typeface="+mn-cs"/>
                        </a:rPr>
                        <a:t>Income in financing transaction will spread over period of transaction and restrict ballooning either at inception or end of transanction.</a:t>
                      </a:r>
                    </a:p>
                    <a:p>
                      <a:pPr marL="339725" indent="-339725" algn="just">
                        <a:buFont typeface="Wingdings" pitchFamily="2" charset="2"/>
                        <a:buChar char="Ø"/>
                      </a:pPr>
                      <a:endParaRPr lang="en-US" sz="2400" kern="1200" baseline="0" dirty="0" smtClean="0">
                        <a:solidFill>
                          <a:schemeClr val="dk1"/>
                        </a:solidFill>
                        <a:latin typeface="Garamond" pitchFamily="18" charset="0"/>
                        <a:ea typeface="+mn-ea"/>
                        <a:cs typeface="+mn-cs"/>
                      </a:endParaRPr>
                    </a:p>
                    <a:p>
                      <a:pPr marL="339725" indent="-339725" algn="just">
                        <a:buFont typeface="Wingdings" pitchFamily="2" charset="2"/>
                        <a:buChar char="Ø"/>
                      </a:pPr>
                      <a:r>
                        <a:rPr lang="en-US" sz="2400" kern="1200" baseline="0" dirty="0" smtClean="0">
                          <a:solidFill>
                            <a:schemeClr val="dk1"/>
                          </a:solidFill>
                          <a:latin typeface="Garamond" pitchFamily="18" charset="0"/>
                          <a:ea typeface="+mn-ea"/>
                          <a:cs typeface="+mn-cs"/>
                        </a:rPr>
                        <a:t>Income from services will get recognised as per stage of completion i.e. matching with expenses incurred instead of recognizing it at completion of project.</a:t>
                      </a:r>
                    </a:p>
                    <a:p>
                      <a:pPr marL="339725" indent="-339725" algn="just">
                        <a:buFont typeface="Wingdings" pitchFamily="2" charset="2"/>
                        <a:buChar char="Ø"/>
                      </a:pPr>
                      <a:endParaRPr lang="en-US" sz="2400" kern="1200" baseline="0" dirty="0" smtClean="0">
                        <a:solidFill>
                          <a:schemeClr val="dk1"/>
                        </a:solidFill>
                        <a:latin typeface="Garamond" pitchFamily="18" charset="0"/>
                        <a:ea typeface="+mn-ea"/>
                        <a:cs typeface="+mn-cs"/>
                      </a:endParaRPr>
                    </a:p>
                    <a:p>
                      <a:pPr marL="339725" indent="-339725" algn="just">
                        <a:buFont typeface="Wingdings" pitchFamily="2" charset="2"/>
                        <a:buChar char="Ø"/>
                      </a:pPr>
                      <a:r>
                        <a:rPr lang="en-US" sz="2400" kern="1200" baseline="0" dirty="0" smtClean="0">
                          <a:solidFill>
                            <a:schemeClr val="dk1"/>
                          </a:solidFill>
                          <a:latin typeface="Garamond" pitchFamily="18" charset="0"/>
                          <a:ea typeface="+mn-ea"/>
                          <a:cs typeface="+mn-cs"/>
                        </a:rPr>
                        <a:t>Multiple element transactions will either get combined or segregated as per substance or commercial sense of the transaction.</a:t>
                      </a:r>
                      <a:r>
                        <a:rPr lang="en-US" sz="1800" kern="1200" baseline="0" dirty="0" smtClean="0">
                          <a:solidFill>
                            <a:schemeClr val="dk1"/>
                          </a:solidFill>
                          <a:latin typeface="Garamond" pitchFamily="18" charset="0"/>
                          <a:ea typeface="+mn-ea"/>
                          <a:cs typeface="+mn-cs"/>
                        </a:rPr>
                        <a:t>	</a:t>
                      </a:r>
                    </a:p>
                  </a:txBody>
                  <a:tcPr marL="182880" marR="182880" marT="182880" marB="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911264366"/>
      </p:ext>
    </p:extLst>
  </p:cSld>
  <p:clrMapOvr>
    <a:masterClrMapping/>
  </p:clrMapOvr>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latin typeface="Garamond" pitchFamily="18" charset="0"/>
              </a:rPr>
              <a:t>Business Combination	</a:t>
            </a:r>
            <a:endParaRPr lang="en-US" sz="2800" b="1" dirty="0">
              <a:latin typeface="Garamond"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716555276"/>
              </p:ext>
            </p:extLst>
          </p:nvPr>
        </p:nvGraphicFramePr>
        <p:xfrm>
          <a:off x="152400" y="685801"/>
          <a:ext cx="8839200" cy="3657599"/>
        </p:xfrm>
        <a:graphic>
          <a:graphicData uri="http://schemas.openxmlformats.org/drawingml/2006/table">
            <a:tbl>
              <a:tblPr firstRow="1" bandRow="1">
                <a:tableStyleId>{5C22544A-7EE6-4342-B048-85BDC9FD1C3A}</a:tableStyleId>
              </a:tblPr>
              <a:tblGrid>
                <a:gridCol w="4227443"/>
                <a:gridCol w="4611757"/>
              </a:tblGrid>
              <a:tr h="5028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Indian GAAP</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IFRS	</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3961">
                <a:tc>
                  <a:txBody>
                    <a:bodyPr/>
                    <a:lstStyle/>
                    <a:p>
                      <a:pPr marL="339725" marR="0" indent="-339725"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Pooling of Interest or Purchase Method.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9725" marR="0" indent="-339725"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Purchase method. All assets and liabilities are recorded at fair market value.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7409">
                <a:tc>
                  <a:txBody>
                    <a:bodyPr/>
                    <a:lstStyle/>
                    <a:p>
                      <a:pPr marL="339725" marR="0" indent="-339725"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Goodwill normally amortised over five years.</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9725" marR="0" indent="-339725"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Goodwill is not amortised and tested for impairment.</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3388">
                <a:tc>
                  <a:txBody>
                    <a:bodyPr/>
                    <a:lstStyle/>
                    <a:p>
                      <a:pPr marL="339725" marR="0" indent="-339725"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Excess of net assets acquired over consideration is considered as capital reserve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39725" marR="0" indent="-339725"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Consideration is lower than value of assets acquired, same is recognised in profit and loss account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xmlns="" val="108989789"/>
              </p:ext>
            </p:extLst>
          </p:nvPr>
        </p:nvGraphicFramePr>
        <p:xfrm>
          <a:off x="152400" y="4572000"/>
          <a:ext cx="8686800" cy="2066110"/>
        </p:xfrm>
        <a:graphic>
          <a:graphicData uri="http://schemas.openxmlformats.org/drawingml/2006/table">
            <a:tbl>
              <a:tblPr firstRow="1" bandRow="1">
                <a:tableStyleId>{5C22544A-7EE6-4342-B048-85BDC9FD1C3A}</a:tableStyleId>
              </a:tblPr>
              <a:tblGrid>
                <a:gridCol w="8686800"/>
              </a:tblGrid>
              <a:tr h="481150">
                <a:tc>
                  <a:txBody>
                    <a:bodyPr/>
                    <a:lstStyle/>
                    <a:p>
                      <a:pPr marL="0" marR="0" indent="0"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1800" b="1" kern="1200" baseline="0" dirty="0" smtClean="0">
                          <a:solidFill>
                            <a:schemeClr val="lt1"/>
                          </a:solidFill>
                          <a:latin typeface="Garamond" pitchFamily="18" charset="0"/>
                          <a:ea typeface="+mn-ea"/>
                          <a:cs typeface="+mn-cs"/>
                        </a:rPr>
                        <a:t>Impact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6249">
                <a:tc>
                  <a:txBody>
                    <a:bodyPr/>
                    <a:lstStyle/>
                    <a:p>
                      <a:pPr marL="280988" indent="-280988" algn="just">
                        <a:buFont typeface="Wingdings" pitchFamily="2" charset="2"/>
                        <a:buChar char="Ø"/>
                      </a:pPr>
                      <a:r>
                        <a:rPr lang="en-US" sz="2000" kern="1200" baseline="0" dirty="0" smtClean="0">
                          <a:solidFill>
                            <a:schemeClr val="dk1"/>
                          </a:solidFill>
                          <a:latin typeface="Garamond" pitchFamily="18" charset="0"/>
                          <a:ea typeface="+mn-ea"/>
                          <a:cs typeface="+mn-cs"/>
                        </a:rPr>
                        <a:t>Business Combination will represent true value of assets and liability acquired. This may lead to reduction in good will recognition also.</a:t>
                      </a:r>
                    </a:p>
                    <a:p>
                      <a:pPr marL="280988" indent="-280988" algn="just">
                        <a:buFont typeface="Wingdings" pitchFamily="2" charset="2"/>
                        <a:buChar char="Ø"/>
                      </a:pPr>
                      <a:endParaRPr lang="en-US" sz="2000" kern="1200" baseline="0" dirty="0" smtClean="0">
                        <a:solidFill>
                          <a:schemeClr val="dk1"/>
                        </a:solidFill>
                        <a:latin typeface="Garamond" pitchFamily="18" charset="0"/>
                        <a:ea typeface="+mn-ea"/>
                        <a:cs typeface="+mn-cs"/>
                      </a:endParaRPr>
                    </a:p>
                    <a:p>
                      <a:pPr marL="280988" indent="-280988" algn="just">
                        <a:buFont typeface="Wingdings" pitchFamily="2" charset="2"/>
                        <a:buChar char="Ø"/>
                      </a:pPr>
                      <a:r>
                        <a:rPr lang="en-US" sz="2000" kern="1200" baseline="0" dirty="0" smtClean="0">
                          <a:solidFill>
                            <a:schemeClr val="dk1"/>
                          </a:solidFill>
                          <a:latin typeface="Garamond" pitchFamily="18" charset="0"/>
                          <a:ea typeface="+mn-ea"/>
                          <a:cs typeface="+mn-cs"/>
                        </a:rPr>
                        <a:t>In Bargained deals, Profit will get recognised in year of business combination.</a:t>
                      </a:r>
                    </a:p>
                  </a:txBody>
                  <a:tcPr marL="182880" marR="182880" marT="182880" marB="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08256730"/>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latin typeface="Garamond" pitchFamily="18" charset="0"/>
              </a:rPr>
              <a:t>Consolidation</a:t>
            </a:r>
            <a:endParaRPr lang="en-US" sz="2800" dirty="0">
              <a:latin typeface="Garamond"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1445105905"/>
              </p:ext>
            </p:extLst>
          </p:nvPr>
        </p:nvGraphicFramePr>
        <p:xfrm>
          <a:off x="304800" y="685800"/>
          <a:ext cx="8610600" cy="5791199"/>
        </p:xfrm>
        <a:graphic>
          <a:graphicData uri="http://schemas.openxmlformats.org/drawingml/2006/table">
            <a:tbl>
              <a:tblPr firstRow="1" bandRow="1">
                <a:tableStyleId>{5C22544A-7EE6-4342-B048-85BDC9FD1C3A}</a:tableStyleId>
              </a:tblPr>
              <a:tblGrid>
                <a:gridCol w="4191000"/>
                <a:gridCol w="4419600"/>
              </a:tblGrid>
              <a:tr h="551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Indian GAAP</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IFRS</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93634">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Potential voting rights are not considered for determination of control.</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Potential voting rights currently exercisable or convertible are considered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423881">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Option to exclude from consolidation if control is temporary or operated under severe long term restriction.</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All subsidiaries needs to be consolidated. No such exclusion permitted.</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71208">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SPVs are not consolidated considering parent does not have more than one half of the voting power or control over composition of BOD.</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When in substance control is establish and benefit from SPV flows to parent, consolidation is mandatory.	</a:t>
                      </a:r>
                    </a:p>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2000" kern="1200" baseline="0" dirty="0" smtClean="0">
                        <a:solidFill>
                          <a:schemeClr val="dk1"/>
                        </a:solidFill>
                        <a:latin typeface="Garamond" pitchFamily="18" charset="0"/>
                        <a:ea typeface="+mn-ea"/>
                        <a:cs typeface="+mn-cs"/>
                      </a:endParaRP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0935">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Minority Interest can not be negative.</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Losses in excess of investment allocated.</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1636617421"/>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latin typeface="Garamond" pitchFamily="18" charset="0"/>
              </a:rPr>
              <a:t>Consolidation</a:t>
            </a:r>
            <a:endParaRPr lang="en-US" sz="2800" dirty="0">
              <a:latin typeface="Garamond"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3598518678"/>
              </p:ext>
            </p:extLst>
          </p:nvPr>
        </p:nvGraphicFramePr>
        <p:xfrm>
          <a:off x="304800" y="685800"/>
          <a:ext cx="8610600" cy="4147771"/>
        </p:xfrm>
        <a:graphic>
          <a:graphicData uri="http://schemas.openxmlformats.org/drawingml/2006/table">
            <a:tbl>
              <a:tblPr firstRow="1" bandRow="1">
                <a:tableStyleId>{5C22544A-7EE6-4342-B048-85BDC9FD1C3A}</a:tableStyleId>
              </a:tblPr>
              <a:tblGrid>
                <a:gridCol w="4191000"/>
                <a:gridCol w="4419600"/>
              </a:tblGrid>
              <a:tr h="4630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Indian GAAP</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IFRS</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70305">
                <a:tc>
                  <a:txBody>
                    <a:bodyPr/>
                    <a:lstStyle/>
                    <a:p>
                      <a:pPr marL="280988" indent="-280988" algn="just">
                        <a:buFont typeface="Wingdings" pitchFamily="2" charset="2"/>
                        <a:buNone/>
                      </a:pPr>
                      <a:r>
                        <a:rPr lang="en-US" sz="2400" b="1" u="sng" kern="1200" baseline="0" dirty="0" smtClean="0">
                          <a:solidFill>
                            <a:schemeClr val="dk1"/>
                          </a:solidFill>
                          <a:latin typeface="Garamond" pitchFamily="18" charset="0"/>
                          <a:ea typeface="+mn-ea"/>
                          <a:cs typeface="+mn-cs"/>
                        </a:rPr>
                        <a:t>Associates:</a:t>
                      </a:r>
                    </a:p>
                    <a:p>
                      <a:pPr marL="280988" indent="-280988" algn="just">
                        <a:buFont typeface="Wingdings" pitchFamily="2" charset="2"/>
                        <a:buNone/>
                      </a:pPr>
                      <a:endParaRPr lang="en-US" sz="2400" b="1" u="sng" kern="1200" baseline="0" dirty="0" smtClean="0">
                        <a:solidFill>
                          <a:schemeClr val="dk1"/>
                        </a:solidFill>
                        <a:latin typeface="Garamond" pitchFamily="18" charset="0"/>
                        <a:ea typeface="+mn-ea"/>
                        <a:cs typeface="+mn-cs"/>
                      </a:endParaRPr>
                    </a:p>
                    <a:p>
                      <a:pPr marL="280988" indent="-280988" algn="just">
                        <a:buFont typeface="Wingdings" pitchFamily="2" charset="2"/>
                        <a:buChar char="Ø"/>
                      </a:pPr>
                      <a:r>
                        <a:rPr lang="en-US" sz="2000" kern="1200" baseline="0" dirty="0" smtClean="0">
                          <a:solidFill>
                            <a:schemeClr val="dk1"/>
                          </a:solidFill>
                          <a:latin typeface="Garamond" pitchFamily="18" charset="0"/>
                          <a:ea typeface="+mn-ea"/>
                          <a:cs typeface="+mn-cs"/>
                        </a:rPr>
                        <a:t>Goodwill is recognised based on carrying value.</a:t>
                      </a:r>
                    </a:p>
                    <a:p>
                      <a:pPr marL="280988" indent="-280988" algn="just">
                        <a:buFont typeface="Wingdings" pitchFamily="2" charset="2"/>
                        <a:buChar char="Ø"/>
                      </a:pPr>
                      <a:r>
                        <a:rPr lang="en-US" sz="2000" kern="1200" baseline="0" dirty="0" smtClean="0">
                          <a:solidFill>
                            <a:schemeClr val="dk1"/>
                          </a:solidFill>
                          <a:latin typeface="Garamond" pitchFamily="18" charset="0"/>
                          <a:ea typeface="+mn-ea"/>
                          <a:cs typeface="+mn-cs"/>
                        </a:rPr>
                        <a:t>Losses in excess of carrying value is not recognised.</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988" indent="-280988" algn="just">
                        <a:buFont typeface="Wingdings" pitchFamily="2" charset="2"/>
                        <a:buChar char="Ø"/>
                      </a:pPr>
                      <a:endParaRPr lang="en-US" sz="1800" kern="1200" baseline="0" dirty="0" smtClean="0">
                        <a:solidFill>
                          <a:schemeClr val="dk1"/>
                        </a:solidFill>
                        <a:latin typeface="Garamond" pitchFamily="18" charset="0"/>
                        <a:ea typeface="+mn-ea"/>
                        <a:cs typeface="+mn-cs"/>
                      </a:endParaRPr>
                    </a:p>
                    <a:p>
                      <a:pPr marL="280988" indent="-280988" algn="just">
                        <a:buFont typeface="Wingdings" pitchFamily="2" charset="2"/>
                        <a:buChar char="Ø"/>
                      </a:pPr>
                      <a:endParaRPr lang="en-US" sz="1800" kern="1200" baseline="0" dirty="0" smtClean="0">
                        <a:solidFill>
                          <a:schemeClr val="dk1"/>
                        </a:solidFill>
                        <a:latin typeface="Garamond" pitchFamily="18" charset="0"/>
                        <a:ea typeface="+mn-ea"/>
                        <a:cs typeface="+mn-cs"/>
                      </a:endParaRPr>
                    </a:p>
                    <a:p>
                      <a:pPr marL="0" indent="0" algn="just">
                        <a:buFont typeface="Wingdings" pitchFamily="2" charset="2"/>
                        <a:buNone/>
                      </a:pPr>
                      <a:endParaRPr lang="en-US" sz="1800" kern="1200" baseline="0" dirty="0" smtClean="0">
                        <a:solidFill>
                          <a:schemeClr val="dk1"/>
                        </a:solidFill>
                        <a:latin typeface="Garamond" pitchFamily="18" charset="0"/>
                        <a:ea typeface="+mn-ea"/>
                        <a:cs typeface="+mn-cs"/>
                      </a:endParaRPr>
                    </a:p>
                    <a:p>
                      <a:pPr marL="280988" indent="-280988" algn="just">
                        <a:buFont typeface="Wingdings" pitchFamily="2" charset="2"/>
                        <a:buChar char="Ø"/>
                      </a:pPr>
                      <a:r>
                        <a:rPr lang="en-US" sz="2000" kern="1200" baseline="0" dirty="0" smtClean="0">
                          <a:solidFill>
                            <a:schemeClr val="dk1"/>
                          </a:solidFill>
                          <a:latin typeface="Garamond" pitchFamily="18" charset="0"/>
                          <a:ea typeface="+mn-ea"/>
                          <a:cs typeface="+mn-cs"/>
                        </a:rPr>
                        <a:t>Goodwill is recognised based on fair value.</a:t>
                      </a:r>
                    </a:p>
                    <a:p>
                      <a:pPr marL="280988" indent="-280988" algn="just">
                        <a:buFont typeface="Wingdings" pitchFamily="2" charset="2"/>
                        <a:buChar char="Ø"/>
                      </a:pPr>
                      <a:r>
                        <a:rPr lang="en-US" sz="2000" kern="1200" baseline="0" dirty="0" smtClean="0">
                          <a:solidFill>
                            <a:schemeClr val="dk1"/>
                          </a:solidFill>
                          <a:latin typeface="Garamond" pitchFamily="18" charset="0"/>
                          <a:ea typeface="+mn-ea"/>
                          <a:cs typeface="+mn-cs"/>
                        </a:rPr>
                        <a:t>Losses in excess of carrying value is recognised as long term loans.</a:t>
                      </a:r>
                      <a:r>
                        <a:rPr lang="en-US" sz="1800" kern="1200" baseline="0" dirty="0" smtClean="0">
                          <a:solidFill>
                            <a:schemeClr val="dk1"/>
                          </a:solidFill>
                          <a:latin typeface="Garamond" pitchFamily="18" charset="0"/>
                          <a:ea typeface="+mn-ea"/>
                          <a:cs typeface="+mn-cs"/>
                        </a:rPr>
                        <a:t>	</a:t>
                      </a:r>
                    </a:p>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1800" kern="1200" baseline="0" dirty="0" smtClean="0">
                        <a:solidFill>
                          <a:schemeClr val="dk1"/>
                        </a:solidFill>
                        <a:latin typeface="Garamond" pitchFamily="18" charset="0"/>
                        <a:ea typeface="+mn-ea"/>
                        <a:cs typeface="+mn-cs"/>
                      </a:endParaRP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9028">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In case of a </a:t>
                      </a:r>
                      <a:r>
                        <a:rPr lang="en-US" sz="2000" b="1" kern="1200" baseline="0" dirty="0" smtClean="0">
                          <a:solidFill>
                            <a:schemeClr val="tx1"/>
                          </a:solidFill>
                          <a:latin typeface="Garamond" pitchFamily="18" charset="0"/>
                          <a:ea typeface="+mn-ea"/>
                          <a:cs typeface="+mn-cs"/>
                        </a:rPr>
                        <a:t>JV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kern="1200" baseline="0" dirty="0" smtClean="0">
                          <a:solidFill>
                            <a:schemeClr val="dk1"/>
                          </a:solidFill>
                          <a:latin typeface="Garamond" pitchFamily="18" charset="0"/>
                          <a:ea typeface="+mn-ea"/>
                          <a:cs typeface="+mn-cs"/>
                        </a:rPr>
                        <a:t>     Proportionate Consolidation    </a:t>
                      </a:r>
                    </a:p>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2000" kern="1200" baseline="0" dirty="0" smtClean="0">
                          <a:solidFill>
                            <a:schemeClr val="dk1"/>
                          </a:solidFill>
                          <a:latin typeface="Garamond" pitchFamily="18" charset="0"/>
                          <a:ea typeface="+mn-ea"/>
                          <a:cs typeface="+mn-cs"/>
                        </a:rPr>
                        <a:t>     allowed</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988" marR="0" indent="-280988"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2000" kern="1200" baseline="0" dirty="0" smtClean="0">
                        <a:solidFill>
                          <a:schemeClr val="dk1"/>
                        </a:solidFill>
                        <a:latin typeface="Garamond" pitchFamily="18" charset="0"/>
                        <a:ea typeface="+mn-ea"/>
                        <a:cs typeface="+mn-cs"/>
                      </a:endParaRPr>
                    </a:p>
                    <a:p>
                      <a:pPr marL="280988" marR="0" indent="-280988"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Equity or Proportionate Consolidation are allowed.</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144017089"/>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1"/>
          <p:cNvSpPr>
            <a:spLocks noGrp="1"/>
          </p:cNvSpPr>
          <p:nvPr>
            <p:ph type="sldNum" sz="quarter" idx="10"/>
          </p:nvPr>
        </p:nvSpPr>
        <p:spPr>
          <a:noFill/>
        </p:spPr>
        <p:txBody>
          <a:bodyPr/>
          <a:lstStyle>
            <a:lvl1pPr>
              <a:defRPr sz="4000" i="1">
                <a:solidFill>
                  <a:srgbClr val="264E72"/>
                </a:solidFill>
                <a:latin typeface="Tahoma" charset="0"/>
              </a:defRPr>
            </a:lvl1pPr>
            <a:lvl2pPr marL="742950" indent="-285750">
              <a:defRPr sz="4000" i="1">
                <a:solidFill>
                  <a:srgbClr val="264E72"/>
                </a:solidFill>
                <a:latin typeface="Tahoma" charset="0"/>
              </a:defRPr>
            </a:lvl2pPr>
            <a:lvl3pPr marL="1143000" indent="-228600">
              <a:defRPr sz="4000" i="1">
                <a:solidFill>
                  <a:srgbClr val="264E72"/>
                </a:solidFill>
                <a:latin typeface="Tahoma" charset="0"/>
              </a:defRPr>
            </a:lvl3pPr>
            <a:lvl4pPr marL="1600200" indent="-228600">
              <a:defRPr sz="4000" i="1">
                <a:solidFill>
                  <a:srgbClr val="264E72"/>
                </a:solidFill>
                <a:latin typeface="Tahoma" charset="0"/>
              </a:defRPr>
            </a:lvl4pPr>
            <a:lvl5pPr marL="2057400" indent="-228600">
              <a:defRPr sz="4000" i="1">
                <a:solidFill>
                  <a:srgbClr val="264E72"/>
                </a:solidFill>
                <a:latin typeface="Tahoma" charset="0"/>
              </a:defRPr>
            </a:lvl5pPr>
            <a:lvl6pPr marL="2514600" indent="-228600" eaLnBrk="0" fontAlgn="base" hangingPunct="0">
              <a:spcBef>
                <a:spcPct val="0"/>
              </a:spcBef>
              <a:spcAft>
                <a:spcPct val="0"/>
              </a:spcAft>
              <a:defRPr sz="4000" i="1">
                <a:solidFill>
                  <a:srgbClr val="264E72"/>
                </a:solidFill>
                <a:latin typeface="Tahoma" charset="0"/>
              </a:defRPr>
            </a:lvl6pPr>
            <a:lvl7pPr marL="2971800" indent="-228600" eaLnBrk="0" fontAlgn="base" hangingPunct="0">
              <a:spcBef>
                <a:spcPct val="0"/>
              </a:spcBef>
              <a:spcAft>
                <a:spcPct val="0"/>
              </a:spcAft>
              <a:defRPr sz="4000" i="1">
                <a:solidFill>
                  <a:srgbClr val="264E72"/>
                </a:solidFill>
                <a:latin typeface="Tahoma" charset="0"/>
              </a:defRPr>
            </a:lvl7pPr>
            <a:lvl8pPr marL="3429000" indent="-228600" eaLnBrk="0" fontAlgn="base" hangingPunct="0">
              <a:spcBef>
                <a:spcPct val="0"/>
              </a:spcBef>
              <a:spcAft>
                <a:spcPct val="0"/>
              </a:spcAft>
              <a:defRPr sz="4000" i="1">
                <a:solidFill>
                  <a:srgbClr val="264E72"/>
                </a:solidFill>
                <a:latin typeface="Tahoma" charset="0"/>
              </a:defRPr>
            </a:lvl8pPr>
            <a:lvl9pPr marL="3886200" indent="-228600" eaLnBrk="0" fontAlgn="base" hangingPunct="0">
              <a:spcBef>
                <a:spcPct val="0"/>
              </a:spcBef>
              <a:spcAft>
                <a:spcPct val="0"/>
              </a:spcAft>
              <a:defRPr sz="4000" i="1">
                <a:solidFill>
                  <a:srgbClr val="264E72"/>
                </a:solidFill>
                <a:latin typeface="Tahoma" charset="0"/>
              </a:defRPr>
            </a:lvl9pPr>
          </a:lstStyle>
          <a:p>
            <a:fld id="{29BAC7FF-E7CA-4396-B0AC-5FCDCC5A4968}" type="slidenum">
              <a:rPr lang="en-US" sz="1400" i="0">
                <a:solidFill>
                  <a:schemeClr val="tx1"/>
                </a:solidFill>
              </a:rPr>
              <a:pPr/>
              <a:t>367</a:t>
            </a:fld>
            <a:endParaRPr lang="en-US" sz="1400" i="0">
              <a:solidFill>
                <a:schemeClr val="tx1"/>
              </a:solidFill>
            </a:endParaRPr>
          </a:p>
        </p:txBody>
      </p:sp>
      <p:sp>
        <p:nvSpPr>
          <p:cNvPr id="60420" name="Rectangle 4"/>
          <p:cNvSpPr>
            <a:spLocks noChangeArrowheads="1"/>
          </p:cNvSpPr>
          <p:nvPr/>
        </p:nvSpPr>
        <p:spPr bwMode="auto">
          <a:xfrm>
            <a:off x="152400" y="2743200"/>
            <a:ext cx="8839200" cy="685800"/>
          </a:xfrm>
          <a:prstGeom prst="rect">
            <a:avLst/>
          </a:prstGeom>
          <a:noFill/>
          <a:ln w="25400">
            <a:solidFill>
              <a:srgbClr val="B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r>
              <a:rPr lang="en-US" sz="2000" b="1" i="0" dirty="0">
                <a:effectLst>
                  <a:outerShdw blurRad="38100" dist="38100" dir="2700000" algn="tl">
                    <a:srgbClr val="000000"/>
                  </a:outerShdw>
                </a:effectLst>
                <a:latin typeface="Garamond" pitchFamily="18" charset="0"/>
              </a:rPr>
              <a:t>Level of </a:t>
            </a:r>
          </a:p>
          <a:p>
            <a:pPr>
              <a:defRPr/>
            </a:pPr>
            <a:r>
              <a:rPr lang="en-US" sz="2000" b="1" i="0" dirty="0">
                <a:effectLst>
                  <a:outerShdw blurRad="38100" dist="38100" dir="2700000" algn="tl">
                    <a:srgbClr val="000000"/>
                  </a:outerShdw>
                </a:effectLst>
                <a:latin typeface="Garamond" pitchFamily="18" charset="0"/>
              </a:rPr>
              <a:t>Influence</a:t>
            </a:r>
            <a:r>
              <a:rPr lang="en-US" sz="2000" i="0" dirty="0">
                <a:effectLst>
                  <a:outerShdw blurRad="38100" dist="38100" dir="2700000" algn="tl">
                    <a:srgbClr val="000000"/>
                  </a:outerShdw>
                </a:effectLst>
                <a:latin typeface="Garamond" pitchFamily="18" charset="0"/>
              </a:rPr>
              <a:t>        </a:t>
            </a:r>
            <a:r>
              <a:rPr lang="en-US" sz="2000" i="0" dirty="0" smtClean="0">
                <a:effectLst>
                  <a:outerShdw blurRad="38100" dist="38100" dir="2700000" algn="tl">
                    <a:srgbClr val="000000"/>
                  </a:outerShdw>
                </a:effectLst>
                <a:latin typeface="Garamond" pitchFamily="18" charset="0"/>
              </a:rPr>
              <a:t>              Little </a:t>
            </a:r>
            <a:r>
              <a:rPr lang="en-US" sz="2000" i="0" dirty="0">
                <a:effectLst>
                  <a:outerShdw blurRad="38100" dist="38100" dir="2700000" algn="tl">
                    <a:srgbClr val="000000"/>
                  </a:outerShdw>
                </a:effectLst>
                <a:latin typeface="Garamond" pitchFamily="18" charset="0"/>
              </a:rPr>
              <a:t>or None     Significant	         </a:t>
            </a:r>
            <a:r>
              <a:rPr lang="en-US" sz="2000" i="0" dirty="0" smtClean="0">
                <a:effectLst>
                  <a:outerShdw blurRad="38100" dist="38100" dir="2700000" algn="tl">
                    <a:srgbClr val="000000"/>
                  </a:outerShdw>
                </a:effectLst>
                <a:latin typeface="Garamond" pitchFamily="18" charset="0"/>
              </a:rPr>
              <a:t>	 </a:t>
            </a:r>
            <a:r>
              <a:rPr lang="en-US" sz="2000" i="0" dirty="0">
                <a:effectLst>
                  <a:outerShdw blurRad="38100" dist="38100" dir="2700000" algn="tl">
                    <a:srgbClr val="000000"/>
                  </a:outerShdw>
                </a:effectLst>
                <a:latin typeface="Garamond" pitchFamily="18" charset="0"/>
              </a:rPr>
              <a:t>Control</a:t>
            </a:r>
          </a:p>
        </p:txBody>
      </p:sp>
      <p:sp>
        <p:nvSpPr>
          <p:cNvPr id="60421" name="Rectangle 5"/>
          <p:cNvSpPr>
            <a:spLocks noChangeArrowheads="1"/>
          </p:cNvSpPr>
          <p:nvPr/>
        </p:nvSpPr>
        <p:spPr bwMode="auto">
          <a:xfrm>
            <a:off x="152400" y="3733800"/>
            <a:ext cx="8839200" cy="914400"/>
          </a:xfrm>
          <a:prstGeom prst="rect">
            <a:avLst/>
          </a:prstGeom>
          <a:noFill/>
          <a:ln w="25400">
            <a:solidFill>
              <a:srgbClr val="B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r>
              <a:rPr lang="en-US" sz="2000" b="1" i="0" dirty="0">
                <a:effectLst>
                  <a:outerShdw blurRad="38100" dist="38100" dir="2700000" algn="tl">
                    <a:srgbClr val="000000"/>
                  </a:outerShdw>
                </a:effectLst>
                <a:latin typeface="Garamond" pitchFamily="18" charset="0"/>
              </a:rPr>
              <a:t>Type of </a:t>
            </a:r>
          </a:p>
          <a:p>
            <a:pPr>
              <a:defRPr/>
            </a:pPr>
            <a:r>
              <a:rPr lang="en-US" sz="2000" b="1" i="0" dirty="0">
                <a:effectLst>
                  <a:outerShdw blurRad="38100" dist="38100" dir="2700000" algn="tl">
                    <a:srgbClr val="000000"/>
                  </a:outerShdw>
                </a:effectLst>
                <a:latin typeface="Garamond" pitchFamily="18" charset="0"/>
              </a:rPr>
              <a:t>Investment</a:t>
            </a:r>
            <a:r>
              <a:rPr lang="en-US" sz="2000" i="0" dirty="0">
                <a:effectLst>
                  <a:outerShdw blurRad="38100" dist="38100" dir="2700000" algn="tl">
                    <a:srgbClr val="000000"/>
                  </a:outerShdw>
                </a:effectLst>
                <a:latin typeface="Garamond" pitchFamily="18" charset="0"/>
              </a:rPr>
              <a:t>    </a:t>
            </a:r>
            <a:r>
              <a:rPr lang="en-US" sz="2000" i="0" dirty="0" smtClean="0">
                <a:effectLst>
                  <a:outerShdw blurRad="38100" dist="38100" dir="2700000" algn="tl">
                    <a:srgbClr val="000000"/>
                  </a:outerShdw>
                </a:effectLst>
                <a:latin typeface="Garamond" pitchFamily="18" charset="0"/>
              </a:rPr>
              <a:t>	          </a:t>
            </a:r>
            <a:r>
              <a:rPr lang="en-US" sz="2000" i="0" dirty="0">
                <a:effectLst>
                  <a:outerShdw blurRad="38100" dist="38100" dir="2700000" algn="tl">
                    <a:srgbClr val="000000"/>
                  </a:outerShdw>
                </a:effectLst>
                <a:latin typeface="Garamond" pitchFamily="18" charset="0"/>
              </a:rPr>
              <a:t>No Significant      Significant 	         </a:t>
            </a:r>
            <a:r>
              <a:rPr lang="en-US" sz="2000" i="0" dirty="0" smtClean="0">
                <a:effectLst>
                  <a:outerShdw blurRad="38100" dist="38100" dir="2700000" algn="tl">
                    <a:srgbClr val="000000"/>
                  </a:outerShdw>
                </a:effectLst>
                <a:latin typeface="Garamond" pitchFamily="18" charset="0"/>
              </a:rPr>
              <a:t>	Subsidiary</a:t>
            </a:r>
            <a:endParaRPr lang="en-US" sz="2000" i="0" dirty="0">
              <a:effectLst>
                <a:outerShdw blurRad="38100" dist="38100" dir="2700000" algn="tl">
                  <a:srgbClr val="000000"/>
                </a:outerShdw>
              </a:effectLst>
              <a:latin typeface="Garamond" pitchFamily="18" charset="0"/>
            </a:endParaRPr>
          </a:p>
          <a:p>
            <a:pPr>
              <a:defRPr/>
            </a:pPr>
            <a:r>
              <a:rPr lang="en-US" sz="2000" i="0" dirty="0">
                <a:effectLst>
                  <a:outerShdw blurRad="38100" dist="38100" dir="2700000" algn="tl">
                    <a:srgbClr val="000000"/>
                  </a:outerShdw>
                </a:effectLst>
                <a:latin typeface="Garamond" pitchFamily="18" charset="0"/>
              </a:rPr>
              <a:t>		</a:t>
            </a:r>
            <a:r>
              <a:rPr lang="en-US" sz="2000" i="0" dirty="0" smtClean="0">
                <a:effectLst>
                  <a:outerShdw blurRad="38100" dist="38100" dir="2700000" algn="tl">
                    <a:srgbClr val="000000"/>
                  </a:outerShdw>
                </a:effectLst>
                <a:latin typeface="Garamond" pitchFamily="18" charset="0"/>
              </a:rPr>
              <a:t>	Influence           </a:t>
            </a:r>
            <a:r>
              <a:rPr lang="en-US" sz="2000" i="0" dirty="0">
                <a:effectLst>
                  <a:outerShdw blurRad="38100" dist="38100" dir="2700000" algn="tl">
                    <a:srgbClr val="000000"/>
                  </a:outerShdw>
                </a:effectLst>
                <a:latin typeface="Garamond" pitchFamily="18" charset="0"/>
              </a:rPr>
              <a:t>Influence</a:t>
            </a:r>
          </a:p>
        </p:txBody>
      </p:sp>
      <p:sp>
        <p:nvSpPr>
          <p:cNvPr id="60422" name="Rectangle 6"/>
          <p:cNvSpPr>
            <a:spLocks noChangeArrowheads="1"/>
          </p:cNvSpPr>
          <p:nvPr/>
        </p:nvSpPr>
        <p:spPr bwMode="auto">
          <a:xfrm>
            <a:off x="152400" y="4876800"/>
            <a:ext cx="8839200" cy="1066800"/>
          </a:xfrm>
          <a:prstGeom prst="rect">
            <a:avLst/>
          </a:prstGeom>
          <a:noFill/>
          <a:ln w="25400">
            <a:solidFill>
              <a:srgbClr val="B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r>
              <a:rPr lang="en-US" sz="2000" b="1" i="0" dirty="0">
                <a:effectLst>
                  <a:outerShdw blurRad="38100" dist="38100" dir="2700000" algn="tl">
                    <a:srgbClr val="000000"/>
                  </a:outerShdw>
                </a:effectLst>
                <a:latin typeface="Garamond" pitchFamily="18" charset="0"/>
              </a:rPr>
              <a:t>Accounting </a:t>
            </a:r>
          </a:p>
          <a:p>
            <a:pPr>
              <a:defRPr/>
            </a:pPr>
            <a:r>
              <a:rPr lang="en-US" sz="2000" b="1" i="0" dirty="0">
                <a:effectLst>
                  <a:outerShdw blurRad="38100" dist="38100" dir="2700000" algn="tl">
                    <a:srgbClr val="000000"/>
                  </a:outerShdw>
                </a:effectLst>
                <a:latin typeface="Garamond" pitchFamily="18" charset="0"/>
              </a:rPr>
              <a:t>Method</a:t>
            </a:r>
            <a:r>
              <a:rPr lang="en-US" sz="2000" i="0" dirty="0">
                <a:effectLst>
                  <a:outerShdw blurRad="38100" dist="38100" dir="2700000" algn="tl">
                    <a:srgbClr val="000000"/>
                  </a:outerShdw>
                </a:effectLst>
                <a:latin typeface="Garamond" pitchFamily="18" charset="0"/>
              </a:rPr>
              <a:t>            </a:t>
            </a:r>
            <a:r>
              <a:rPr lang="en-US" sz="2000" i="0" dirty="0" smtClean="0">
                <a:effectLst>
                  <a:outerShdw blurRad="38100" dist="38100" dir="2700000" algn="tl">
                    <a:srgbClr val="000000"/>
                  </a:outerShdw>
                </a:effectLst>
                <a:latin typeface="Garamond" pitchFamily="18" charset="0"/>
              </a:rPr>
              <a:t>		HFT </a:t>
            </a:r>
            <a:r>
              <a:rPr lang="en-US" sz="2000" i="0" dirty="0">
                <a:effectLst>
                  <a:outerShdw blurRad="38100" dist="38100" dir="2700000" algn="tl">
                    <a:srgbClr val="000000"/>
                  </a:outerShdw>
                </a:effectLst>
                <a:latin typeface="Garamond" pitchFamily="18" charset="0"/>
              </a:rPr>
              <a:t>or  AFS	 Equity                    Consolidation;</a:t>
            </a:r>
          </a:p>
          <a:p>
            <a:pPr>
              <a:defRPr/>
            </a:pPr>
            <a:r>
              <a:rPr lang="en-US" sz="2000" i="0" dirty="0">
                <a:effectLst>
                  <a:outerShdw blurRad="38100" dist="38100" dir="2700000" algn="tl">
                    <a:srgbClr val="000000"/>
                  </a:outerShdw>
                </a:effectLst>
                <a:latin typeface="Garamond" pitchFamily="18" charset="0"/>
              </a:rPr>
              <a:t>		</a:t>
            </a:r>
            <a:r>
              <a:rPr lang="en-US" sz="2000" i="0" dirty="0" smtClean="0">
                <a:effectLst>
                  <a:outerShdw blurRad="38100" dist="38100" dir="2700000" algn="tl">
                    <a:srgbClr val="000000"/>
                  </a:outerShdw>
                </a:effectLst>
                <a:latin typeface="Garamond" pitchFamily="18" charset="0"/>
              </a:rPr>
              <a:t>	Treatment</a:t>
            </a:r>
            <a:r>
              <a:rPr lang="en-US" sz="2000" i="0" dirty="0">
                <a:effectLst>
                  <a:outerShdw blurRad="38100" dist="38100" dir="2700000" algn="tl">
                    <a:srgbClr val="000000"/>
                  </a:outerShdw>
                </a:effectLst>
                <a:latin typeface="Garamond" pitchFamily="18" charset="0"/>
              </a:rPr>
              <a:t>	Method	       	Cost or equity method</a:t>
            </a:r>
          </a:p>
        </p:txBody>
      </p:sp>
      <p:grpSp>
        <p:nvGrpSpPr>
          <p:cNvPr id="60431" name="Group 15"/>
          <p:cNvGrpSpPr>
            <a:grpSpLocks/>
          </p:cNvGrpSpPr>
          <p:nvPr/>
        </p:nvGrpSpPr>
        <p:grpSpPr bwMode="auto">
          <a:xfrm>
            <a:off x="304800" y="1676400"/>
            <a:ext cx="8534400" cy="838200"/>
            <a:chOff x="192" y="1296"/>
            <a:chExt cx="5376" cy="528"/>
          </a:xfrm>
        </p:grpSpPr>
        <p:sp>
          <p:nvSpPr>
            <p:cNvPr id="60419" name="Rectangle 3"/>
            <p:cNvSpPr>
              <a:spLocks noChangeArrowheads="1"/>
            </p:cNvSpPr>
            <p:nvPr/>
          </p:nvSpPr>
          <p:spPr bwMode="auto">
            <a:xfrm>
              <a:off x="192" y="1296"/>
              <a:ext cx="1344" cy="528"/>
            </a:xfrm>
            <a:prstGeom prst="rect">
              <a:avLst/>
            </a:prstGeom>
            <a:noFill/>
            <a:ln w="25400">
              <a:solidFill>
                <a:srgbClr val="B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r>
                <a:rPr lang="en-US" sz="2400" i="0" dirty="0">
                  <a:effectLst>
                    <a:outerShdw blurRad="38100" dist="38100" dir="2700000" algn="tl">
                      <a:srgbClr val="000000"/>
                    </a:outerShdw>
                  </a:effectLst>
                  <a:latin typeface="Garamond" pitchFamily="18" charset="0"/>
                </a:rPr>
                <a:t>Percentage</a:t>
              </a:r>
            </a:p>
            <a:p>
              <a:pPr>
                <a:defRPr/>
              </a:pPr>
              <a:r>
                <a:rPr lang="en-US" sz="2400" i="0" dirty="0">
                  <a:effectLst>
                    <a:outerShdw blurRad="38100" dist="38100" dir="2700000" algn="tl">
                      <a:srgbClr val="000000"/>
                    </a:outerShdw>
                  </a:effectLst>
                  <a:latin typeface="Garamond" pitchFamily="18" charset="0"/>
                </a:rPr>
                <a:t>Ownership</a:t>
              </a:r>
            </a:p>
          </p:txBody>
        </p:sp>
        <p:sp>
          <p:nvSpPr>
            <p:cNvPr id="60423" name="Rectangle 7"/>
            <p:cNvSpPr>
              <a:spLocks noChangeArrowheads="1"/>
            </p:cNvSpPr>
            <p:nvPr/>
          </p:nvSpPr>
          <p:spPr bwMode="auto">
            <a:xfrm>
              <a:off x="1728" y="1344"/>
              <a:ext cx="432" cy="384"/>
            </a:xfrm>
            <a:prstGeom prst="rect">
              <a:avLst/>
            </a:prstGeom>
            <a:noFill/>
            <a:ln w="25400">
              <a:solidFill>
                <a:srgbClr val="B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2400" i="0" dirty="0">
                  <a:effectLst>
                    <a:outerShdw blurRad="38100" dist="38100" dir="2700000" algn="tl">
                      <a:srgbClr val="000000"/>
                    </a:outerShdw>
                  </a:effectLst>
                  <a:latin typeface="Garamond" pitchFamily="18" charset="0"/>
                </a:rPr>
                <a:t>0%</a:t>
              </a:r>
            </a:p>
          </p:txBody>
        </p:sp>
        <p:sp>
          <p:nvSpPr>
            <p:cNvPr id="60424" name="Rectangle 8"/>
            <p:cNvSpPr>
              <a:spLocks noChangeArrowheads="1"/>
            </p:cNvSpPr>
            <p:nvPr/>
          </p:nvSpPr>
          <p:spPr bwMode="auto">
            <a:xfrm>
              <a:off x="2544" y="1344"/>
              <a:ext cx="432" cy="384"/>
            </a:xfrm>
            <a:prstGeom prst="rect">
              <a:avLst/>
            </a:prstGeom>
            <a:noFill/>
            <a:ln w="25400">
              <a:solidFill>
                <a:srgbClr val="B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2400" i="0" dirty="0">
                  <a:effectLst>
                    <a:outerShdw blurRad="38100" dist="38100" dir="2700000" algn="tl">
                      <a:srgbClr val="000000"/>
                    </a:outerShdw>
                  </a:effectLst>
                  <a:latin typeface="Garamond" pitchFamily="18" charset="0"/>
                </a:rPr>
                <a:t>20%</a:t>
              </a:r>
            </a:p>
          </p:txBody>
        </p:sp>
        <p:sp>
          <p:nvSpPr>
            <p:cNvPr id="60425" name="Rectangle 9"/>
            <p:cNvSpPr>
              <a:spLocks noChangeArrowheads="1"/>
            </p:cNvSpPr>
            <p:nvPr/>
          </p:nvSpPr>
          <p:spPr bwMode="auto">
            <a:xfrm>
              <a:off x="3408" y="1344"/>
              <a:ext cx="432" cy="384"/>
            </a:xfrm>
            <a:prstGeom prst="rect">
              <a:avLst/>
            </a:prstGeom>
            <a:noFill/>
            <a:ln w="25400">
              <a:solidFill>
                <a:srgbClr val="B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2400" i="0" dirty="0">
                  <a:effectLst>
                    <a:outerShdw blurRad="38100" dist="38100" dir="2700000" algn="tl">
                      <a:srgbClr val="000000"/>
                    </a:outerShdw>
                  </a:effectLst>
                  <a:latin typeface="Garamond" pitchFamily="18" charset="0"/>
                </a:rPr>
                <a:t>50%</a:t>
              </a:r>
            </a:p>
          </p:txBody>
        </p:sp>
        <p:sp>
          <p:nvSpPr>
            <p:cNvPr id="60426" name="Rectangle 10"/>
            <p:cNvSpPr>
              <a:spLocks noChangeArrowheads="1"/>
            </p:cNvSpPr>
            <p:nvPr/>
          </p:nvSpPr>
          <p:spPr bwMode="auto">
            <a:xfrm>
              <a:off x="5040" y="1344"/>
              <a:ext cx="528" cy="384"/>
            </a:xfrm>
            <a:prstGeom prst="rect">
              <a:avLst/>
            </a:prstGeom>
            <a:noFill/>
            <a:ln w="25400">
              <a:solidFill>
                <a:srgbClr val="BC00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defRPr/>
              </a:pPr>
              <a:r>
                <a:rPr lang="en-US" sz="2400" i="0" dirty="0">
                  <a:effectLst>
                    <a:outerShdw blurRad="38100" dist="38100" dir="2700000" algn="tl">
                      <a:srgbClr val="000000"/>
                    </a:outerShdw>
                  </a:effectLst>
                  <a:latin typeface="Garamond" pitchFamily="18" charset="0"/>
                </a:rPr>
                <a:t>100%</a:t>
              </a:r>
            </a:p>
          </p:txBody>
        </p:sp>
        <p:sp>
          <p:nvSpPr>
            <p:cNvPr id="32781" name="Line 11"/>
            <p:cNvSpPr>
              <a:spLocks noChangeShapeType="1"/>
            </p:cNvSpPr>
            <p:nvPr/>
          </p:nvSpPr>
          <p:spPr bwMode="auto">
            <a:xfrm>
              <a:off x="2160" y="1536"/>
              <a:ext cx="384" cy="0"/>
            </a:xfrm>
            <a:prstGeom prst="line">
              <a:avLst/>
            </a:prstGeom>
            <a:noFill/>
            <a:ln w="25400">
              <a:solidFill>
                <a:srgbClr val="BC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Garamond" pitchFamily="18" charset="0"/>
              </a:endParaRPr>
            </a:p>
          </p:txBody>
        </p:sp>
        <p:sp>
          <p:nvSpPr>
            <p:cNvPr id="32782" name="Line 12"/>
            <p:cNvSpPr>
              <a:spLocks noChangeShapeType="1"/>
            </p:cNvSpPr>
            <p:nvPr/>
          </p:nvSpPr>
          <p:spPr bwMode="auto">
            <a:xfrm>
              <a:off x="2976" y="1536"/>
              <a:ext cx="432" cy="0"/>
            </a:xfrm>
            <a:prstGeom prst="line">
              <a:avLst/>
            </a:prstGeom>
            <a:noFill/>
            <a:ln w="25400">
              <a:solidFill>
                <a:srgbClr val="BC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Garamond" pitchFamily="18" charset="0"/>
              </a:endParaRPr>
            </a:p>
          </p:txBody>
        </p:sp>
        <p:sp>
          <p:nvSpPr>
            <p:cNvPr id="32783" name="Line 13"/>
            <p:cNvSpPr>
              <a:spLocks noChangeShapeType="1"/>
            </p:cNvSpPr>
            <p:nvPr/>
          </p:nvSpPr>
          <p:spPr bwMode="auto">
            <a:xfrm>
              <a:off x="3840" y="1536"/>
              <a:ext cx="1200" cy="0"/>
            </a:xfrm>
            <a:prstGeom prst="line">
              <a:avLst/>
            </a:prstGeom>
            <a:noFill/>
            <a:ln w="25400">
              <a:solidFill>
                <a:srgbClr val="BC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dirty="0">
                <a:latin typeface="Garamond" pitchFamily="18" charset="0"/>
              </a:endParaRPr>
            </a:p>
          </p:txBody>
        </p:sp>
      </p:grpSp>
      <p:sp>
        <p:nvSpPr>
          <p:cNvPr id="61444" name="Rectangle 4"/>
          <p:cNvSpPr>
            <a:spLocks noChangeArrowheads="1"/>
          </p:cNvSpPr>
          <p:nvPr/>
        </p:nvSpPr>
        <p:spPr bwMode="auto">
          <a:xfrm>
            <a:off x="762000" y="381000"/>
            <a:ext cx="7772400" cy="1143000"/>
          </a:xfrm>
          <a:prstGeom prst="rect">
            <a:avLst/>
          </a:prstGeom>
          <a:noFill/>
          <a:ln>
            <a:noFill/>
          </a:ln>
          <a:effectLst/>
          <a:extLst>
            <a:ext uri="{909E8E84-426E-40DD-AFC4-6F175D3DCCD1}">
              <a14:hiddenFill xmlns:a14="http://schemas.microsoft.com/office/drawing/2010/main" xmlns="">
                <a:solidFill>
                  <a:srgbClr val="43A1E7">
                    <a:alpha val="46001"/>
                  </a:srgbClr>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algn="ctr">
              <a:defRPr/>
            </a:pPr>
            <a:r>
              <a:rPr lang="en-US" sz="3600" b="1" i="0" dirty="0">
                <a:solidFill>
                  <a:srgbClr val="BC0000"/>
                </a:solidFill>
                <a:effectLst>
                  <a:outerShdw blurRad="38100" dist="38100" dir="2700000" algn="tl">
                    <a:srgbClr val="000000"/>
                  </a:outerShdw>
                </a:effectLst>
              </a:rPr>
              <a:t>Equity Investments:</a:t>
            </a:r>
            <a:br>
              <a:rPr lang="en-US" sz="3600" b="1" i="0" dirty="0">
                <a:solidFill>
                  <a:srgbClr val="BC0000"/>
                </a:solidFill>
                <a:effectLst>
                  <a:outerShdw blurRad="38100" dist="38100" dir="2700000" algn="tl">
                    <a:srgbClr val="000000"/>
                  </a:outerShdw>
                </a:effectLst>
              </a:rPr>
            </a:br>
            <a:r>
              <a:rPr lang="en-US" sz="3600" b="1" i="0" dirty="0">
                <a:solidFill>
                  <a:srgbClr val="BC0000"/>
                </a:solidFill>
                <a:effectLst>
                  <a:outerShdw blurRad="38100" dist="38100" dir="2700000" algn="tl">
                    <a:srgbClr val="000000"/>
                  </a:outerShdw>
                </a:effectLst>
              </a:rPr>
              <a:t> Common Shares</a:t>
            </a:r>
          </a:p>
        </p:txBody>
      </p:sp>
      <p:cxnSp>
        <p:nvCxnSpPr>
          <p:cNvPr id="3" name="Straight Connector 2"/>
          <p:cNvCxnSpPr/>
          <p:nvPr/>
        </p:nvCxnSpPr>
        <p:spPr>
          <a:xfrm>
            <a:off x="6400800" y="2743200"/>
            <a:ext cx="76200" cy="3200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43400" y="2743200"/>
            <a:ext cx="76200" cy="3200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066657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0431"/>
                                        </p:tgtEl>
                                        <p:attrNameLst>
                                          <p:attrName>style.visibility</p:attrName>
                                        </p:attrNameLst>
                                      </p:cBhvr>
                                      <p:to>
                                        <p:strVal val="visible"/>
                                      </p:to>
                                    </p:set>
                                    <p:animEffect transition="in" filter="wipe(left)">
                                      <p:cBhvr>
                                        <p:cTn id="7" dur="500"/>
                                        <p:tgtEl>
                                          <p:spTgt spid="6043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0420"/>
                                        </p:tgtEl>
                                        <p:attrNameLst>
                                          <p:attrName>style.visibility</p:attrName>
                                        </p:attrNameLst>
                                      </p:cBhvr>
                                      <p:to>
                                        <p:strVal val="visible"/>
                                      </p:to>
                                    </p:set>
                                    <p:animEffect transition="in" filter="wipe(left)">
                                      <p:cBhvr>
                                        <p:cTn id="11" dur="500"/>
                                        <p:tgtEl>
                                          <p:spTgt spid="60420"/>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0421"/>
                                        </p:tgtEl>
                                        <p:attrNameLst>
                                          <p:attrName>style.visibility</p:attrName>
                                        </p:attrNameLst>
                                      </p:cBhvr>
                                      <p:to>
                                        <p:strVal val="visible"/>
                                      </p:to>
                                    </p:set>
                                    <p:animEffect transition="in" filter="wipe(left)">
                                      <p:cBhvr>
                                        <p:cTn id="15" dur="500"/>
                                        <p:tgtEl>
                                          <p:spTgt spid="60421"/>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0422"/>
                                        </p:tgtEl>
                                        <p:attrNameLst>
                                          <p:attrName>style.visibility</p:attrName>
                                        </p:attrNameLst>
                                      </p:cBhvr>
                                      <p:to>
                                        <p:strVal val="visible"/>
                                      </p:to>
                                    </p:set>
                                    <p:animEffect transition="in" filter="wipe(left)">
                                      <p:cBhvr>
                                        <p:cTn id="19" dur="500"/>
                                        <p:tgtEl>
                                          <p:spTgt spid="604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0" grpId="0" animBg="1" autoUpdateAnimBg="0"/>
      <p:bldP spid="60421" grpId="0" animBg="1" autoUpdateAnimBg="0"/>
      <p:bldP spid="60422" grpId="0" animBg="1" autoUpdateAnimBg="0"/>
    </p:bld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67234580"/>
              </p:ext>
            </p:extLst>
          </p:nvPr>
        </p:nvGraphicFramePr>
        <p:xfrm>
          <a:off x="304800" y="685801"/>
          <a:ext cx="8610600" cy="5965689"/>
        </p:xfrm>
        <a:graphic>
          <a:graphicData uri="http://schemas.openxmlformats.org/drawingml/2006/table">
            <a:tbl>
              <a:tblPr firstRow="1" bandRow="1">
                <a:tableStyleId>{5C22544A-7EE6-4342-B048-85BDC9FD1C3A}</a:tableStyleId>
              </a:tblPr>
              <a:tblGrid>
                <a:gridCol w="4191000"/>
                <a:gridCol w="4419600"/>
              </a:tblGrid>
              <a:tr h="4030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Indian GAAP</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IFRS</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68510">
                <a:tc>
                  <a:txBody>
                    <a:bodyPr/>
                    <a:lstStyle/>
                    <a:p>
                      <a:pPr algn="just"/>
                      <a:r>
                        <a:rPr lang="en-US" sz="2000" b="1" u="sng" kern="1200" baseline="0" dirty="0" smtClean="0">
                          <a:solidFill>
                            <a:schemeClr val="dk1"/>
                          </a:solidFill>
                          <a:latin typeface="Garamond" pitchFamily="18" charset="0"/>
                          <a:ea typeface="+mn-ea"/>
                          <a:cs typeface="+mn-cs"/>
                        </a:rPr>
                        <a:t>Employee Benefit</a:t>
                      </a:r>
                    </a:p>
                    <a:p>
                      <a:pPr marL="290513" indent="-290513" algn="just">
                        <a:buFont typeface="Wingdings" pitchFamily="2" charset="2"/>
                        <a:buChar char="Ø"/>
                      </a:pPr>
                      <a:r>
                        <a:rPr lang="en-US" sz="2000" kern="1200" baseline="0" dirty="0" smtClean="0">
                          <a:solidFill>
                            <a:schemeClr val="dk1"/>
                          </a:solidFill>
                          <a:latin typeface="Garamond" pitchFamily="18" charset="0"/>
                          <a:ea typeface="+mn-ea"/>
                          <a:cs typeface="+mn-cs"/>
                        </a:rPr>
                        <a:t>Actuarial Gain/Losses on employee benefit is recognised immediately.</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2000" kern="1200" baseline="0" dirty="0" smtClean="0">
                        <a:solidFill>
                          <a:schemeClr val="dk1"/>
                        </a:solidFill>
                        <a:latin typeface="Garamond" pitchFamily="18" charset="0"/>
                        <a:ea typeface="+mn-ea"/>
                        <a:cs typeface="+mn-cs"/>
                      </a:endParaRPr>
                    </a:p>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Option to amortise using corridor approach.</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90600">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Discount rate used is determined with reference to market yield of government bonds.</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Discount rate is determined with reference to market yield on high quality corporate bonds.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1084">
                <a:tc>
                  <a:txBody>
                    <a:bodyPr/>
                    <a:lstStyle/>
                    <a:p>
                      <a:pPr marL="280988" marR="0" indent="-280988" algn="just" defTabSz="914400" rtl="0" eaLnBrk="1" fontAlgn="auto" latinLnBrk="0" hangingPunct="1">
                        <a:lnSpc>
                          <a:spcPct val="100000"/>
                        </a:lnSpc>
                        <a:spcBef>
                          <a:spcPts val="0"/>
                        </a:spcBef>
                        <a:spcAft>
                          <a:spcPts val="0"/>
                        </a:spcAft>
                        <a:buClrTx/>
                        <a:buSzTx/>
                        <a:buFont typeface="Wingdings" pitchFamily="2" charset="2"/>
                        <a:buNone/>
                        <a:tabLst/>
                        <a:defRPr/>
                      </a:pPr>
                      <a:r>
                        <a:rPr lang="en-US" sz="2000" b="1" u="sng" kern="1200" baseline="0" dirty="0" smtClean="0">
                          <a:solidFill>
                            <a:schemeClr val="dk1"/>
                          </a:solidFill>
                          <a:latin typeface="Garamond" pitchFamily="18" charset="0"/>
                          <a:ea typeface="+mn-ea"/>
                          <a:cs typeface="+mn-cs"/>
                        </a:rPr>
                        <a:t>Lease</a:t>
                      </a:r>
                      <a:r>
                        <a:rPr lang="en-US" sz="2000" kern="1200" baseline="0" dirty="0" smtClean="0">
                          <a:solidFill>
                            <a:schemeClr val="dk1"/>
                          </a:solidFill>
                          <a:latin typeface="Garamond" pitchFamily="18" charset="0"/>
                          <a:ea typeface="+mn-ea"/>
                          <a:cs typeface="+mn-cs"/>
                        </a:rPr>
                        <a:t>	</a:t>
                      </a:r>
                    </a:p>
                    <a:p>
                      <a:pPr marL="290513" indent="-290513" algn="just">
                        <a:buFont typeface="Wingdings" pitchFamily="2" charset="2"/>
                        <a:buChar char="Ø"/>
                      </a:pPr>
                      <a:r>
                        <a:rPr lang="en-US" sz="2000" kern="1200" baseline="0" dirty="0" smtClean="0">
                          <a:solidFill>
                            <a:schemeClr val="dk1"/>
                          </a:solidFill>
                          <a:latin typeface="Garamond" pitchFamily="18" charset="0"/>
                          <a:ea typeface="+mn-ea"/>
                          <a:cs typeface="+mn-cs"/>
                        </a:rPr>
                        <a:t>Initial direct cost of lessor can be charged to PL or amortised over period of lease.</a:t>
                      </a:r>
                    </a:p>
                    <a:p>
                      <a:pPr marL="290513" indent="-290513" algn="just">
                        <a:buFont typeface="Wingdings" pitchFamily="2" charset="2"/>
                        <a:buChar char="Ø"/>
                      </a:pPr>
                      <a:r>
                        <a:rPr lang="en-US" sz="2000" kern="1200" baseline="0" dirty="0" smtClean="0">
                          <a:solidFill>
                            <a:schemeClr val="dk1"/>
                          </a:solidFill>
                          <a:latin typeface="Garamond" pitchFamily="18" charset="0"/>
                          <a:ea typeface="+mn-ea"/>
                          <a:cs typeface="+mn-cs"/>
                        </a:rPr>
                        <a:t>Lease of land is treated as sale of land.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buFont typeface="Wingdings" pitchFamily="2" charset="2"/>
                        <a:buChar char="Ø"/>
                      </a:pPr>
                      <a:endParaRPr lang="en-US" sz="2000" kern="1200" baseline="0" dirty="0" smtClean="0">
                        <a:solidFill>
                          <a:schemeClr val="dk1"/>
                        </a:solidFill>
                        <a:latin typeface="Garamond" pitchFamily="18" charset="0"/>
                        <a:ea typeface="+mn-ea"/>
                        <a:cs typeface="+mn-cs"/>
                      </a:endParaRPr>
                    </a:p>
                    <a:p>
                      <a:pPr marL="290513" indent="-290513" algn="just">
                        <a:buFont typeface="Wingdings" pitchFamily="2" charset="2"/>
                        <a:buChar char="Ø"/>
                      </a:pPr>
                      <a:r>
                        <a:rPr lang="en-US" sz="2000" kern="1200" baseline="0" dirty="0" smtClean="0">
                          <a:solidFill>
                            <a:schemeClr val="dk1"/>
                          </a:solidFill>
                          <a:latin typeface="Garamond" pitchFamily="18" charset="0"/>
                          <a:ea typeface="+mn-ea"/>
                          <a:cs typeface="+mn-cs"/>
                        </a:rPr>
                        <a:t>Initial direct cost has to be amortised over period of lease.</a:t>
                      </a:r>
                    </a:p>
                    <a:p>
                      <a:pPr marL="290513" indent="-290513" algn="just">
                        <a:buFont typeface="Wingdings" pitchFamily="2" charset="2"/>
                        <a:buChar char="Ø"/>
                      </a:pPr>
                      <a:endParaRPr lang="en-US" sz="2000" kern="1200" baseline="0" dirty="0" smtClean="0">
                        <a:solidFill>
                          <a:schemeClr val="dk1"/>
                        </a:solidFill>
                        <a:latin typeface="Garamond" pitchFamily="18" charset="0"/>
                        <a:ea typeface="+mn-ea"/>
                        <a:cs typeface="+mn-cs"/>
                      </a:endParaRPr>
                    </a:p>
                    <a:p>
                      <a:pPr marL="290513" indent="-290513" algn="just">
                        <a:buFont typeface="Wingdings" pitchFamily="2" charset="2"/>
                        <a:buChar char="Ø"/>
                      </a:pPr>
                      <a:r>
                        <a:rPr lang="en-US" sz="2000" kern="1200" baseline="0" dirty="0" smtClean="0">
                          <a:solidFill>
                            <a:schemeClr val="dk1"/>
                          </a:solidFill>
                          <a:latin typeface="Garamond" pitchFamily="18" charset="0"/>
                          <a:ea typeface="+mn-ea"/>
                          <a:cs typeface="+mn-cs"/>
                        </a:rPr>
                        <a:t>Lease of land can be classified as finance  lease or operating lease.</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42285">
                <a:tc>
                  <a:txBody>
                    <a:bodyPr/>
                    <a:lstStyle/>
                    <a:p>
                      <a:pPr algn="just"/>
                      <a:r>
                        <a:rPr lang="en-US" sz="2000" b="1" u="sng" kern="1200" baseline="0" dirty="0" smtClean="0">
                          <a:solidFill>
                            <a:schemeClr val="dk1"/>
                          </a:solidFill>
                          <a:latin typeface="Garamond" pitchFamily="18" charset="0"/>
                          <a:ea typeface="+mn-ea"/>
                          <a:cs typeface="+mn-cs"/>
                        </a:rPr>
                        <a:t>Government Grant</a:t>
                      </a:r>
                    </a:p>
                    <a:p>
                      <a:pPr marL="290513" indent="-290513" algn="just">
                        <a:buFont typeface="Wingdings" pitchFamily="2" charset="2"/>
                        <a:buChar char="Ø"/>
                      </a:pPr>
                      <a:r>
                        <a:rPr lang="en-US" sz="2000" kern="1200" baseline="0" dirty="0" smtClean="0">
                          <a:solidFill>
                            <a:schemeClr val="dk1"/>
                          </a:solidFill>
                          <a:latin typeface="Garamond" pitchFamily="18" charset="0"/>
                          <a:ea typeface="+mn-ea"/>
                          <a:cs typeface="+mn-cs"/>
                        </a:rPr>
                        <a:t>May be recognised under shareholder’s fund or income in P&amp;L over period	</a:t>
                      </a:r>
                    </a:p>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2000" kern="1200" baseline="0" dirty="0" smtClean="0">
                        <a:solidFill>
                          <a:schemeClr val="dk1"/>
                        </a:solidFill>
                        <a:latin typeface="Garamond" pitchFamily="18" charset="0"/>
                        <a:ea typeface="+mn-ea"/>
                        <a:cs typeface="+mn-cs"/>
                      </a:endParaRP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2000" kern="1200" baseline="0" dirty="0" smtClean="0">
                        <a:solidFill>
                          <a:schemeClr val="dk1"/>
                        </a:solidFill>
                        <a:latin typeface="Garamond" pitchFamily="18" charset="0"/>
                        <a:ea typeface="+mn-ea"/>
                        <a:cs typeface="+mn-cs"/>
                      </a:endParaRPr>
                    </a:p>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Can not be recognised under shareholder’s fund and to be recognised in P&amp;L over period </a:t>
                      </a:r>
                    </a:p>
                    <a:p>
                      <a:pPr marL="280988" marR="0" indent="-280988"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2000" kern="1200" baseline="0" dirty="0" smtClean="0">
                        <a:solidFill>
                          <a:schemeClr val="dk1"/>
                        </a:solidFill>
                        <a:latin typeface="Garamond" pitchFamily="18" charset="0"/>
                        <a:ea typeface="+mn-ea"/>
                        <a:cs typeface="+mn-cs"/>
                      </a:endParaRP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228600" y="0"/>
            <a:ext cx="8382000" cy="523220"/>
          </a:xfrm>
          <a:prstGeom prst="rect">
            <a:avLst/>
          </a:prstGeom>
          <a:noFill/>
        </p:spPr>
        <p:txBody>
          <a:bodyPr wrap="square" rtlCol="0">
            <a:spAutoFit/>
          </a:bodyPr>
          <a:lstStyle/>
          <a:p>
            <a:pPr algn="ctr"/>
            <a:r>
              <a:rPr lang="en-US" sz="2800" b="1" dirty="0" smtClean="0">
                <a:solidFill>
                  <a:srgbClr val="000000"/>
                </a:solidFill>
                <a:latin typeface="Garamond" pitchFamily="18" charset="0"/>
              </a:rPr>
              <a:t>Other –P&amp; L Impact</a:t>
            </a:r>
            <a:endParaRPr lang="en-US" sz="2800" dirty="0">
              <a:latin typeface="Garamond" pitchFamily="18" charset="0"/>
            </a:endParaRPr>
          </a:p>
        </p:txBody>
      </p:sp>
    </p:spTree>
    <p:extLst>
      <p:ext uri="{BB962C8B-B14F-4D97-AF65-F5344CB8AC3E}">
        <p14:creationId xmlns:p14="http://schemas.microsoft.com/office/powerpoint/2010/main" xmlns="" val="4231398775"/>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latin typeface="Garamond" pitchFamily="18" charset="0"/>
              </a:rPr>
              <a:t>Other –BS Impact</a:t>
            </a:r>
            <a:endParaRPr lang="en-US" sz="2800" dirty="0">
              <a:latin typeface="Garamond"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763594612"/>
              </p:ext>
            </p:extLst>
          </p:nvPr>
        </p:nvGraphicFramePr>
        <p:xfrm>
          <a:off x="304800" y="685800"/>
          <a:ext cx="8610600" cy="5867399"/>
        </p:xfrm>
        <a:graphic>
          <a:graphicData uri="http://schemas.openxmlformats.org/drawingml/2006/table">
            <a:tbl>
              <a:tblPr firstRow="1" bandRow="1">
                <a:tableStyleId>{5C22544A-7EE6-4342-B048-85BDC9FD1C3A}</a:tableStyleId>
              </a:tblPr>
              <a:tblGrid>
                <a:gridCol w="4191000"/>
                <a:gridCol w="4419600"/>
              </a:tblGrid>
              <a:tr h="3833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Indian GAAP</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IFRS</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56502">
                <a:tc>
                  <a:txBody>
                    <a:bodyPr/>
                    <a:lstStyle/>
                    <a:p>
                      <a:pPr algn="just">
                        <a:buFont typeface="Wingdings" pitchFamily="2" charset="2"/>
                        <a:buNone/>
                      </a:pPr>
                      <a:r>
                        <a:rPr lang="en-US" sz="2000" b="1" u="sng" kern="1200" baseline="0" dirty="0" smtClean="0">
                          <a:solidFill>
                            <a:schemeClr val="dk1"/>
                          </a:solidFill>
                          <a:latin typeface="Garamond" pitchFamily="18" charset="0"/>
                          <a:ea typeface="+mn-ea"/>
                          <a:cs typeface="+mn-cs"/>
                        </a:rPr>
                        <a:t>Inventory</a:t>
                      </a:r>
                    </a:p>
                    <a:p>
                      <a:pPr marL="290513" indent="-290513" algn="just">
                        <a:buFont typeface="Wingdings" pitchFamily="2" charset="2"/>
                        <a:buChar char="Ø"/>
                      </a:pPr>
                      <a:r>
                        <a:rPr lang="en-US" sz="2000" kern="1200" baseline="0" dirty="0" smtClean="0">
                          <a:solidFill>
                            <a:schemeClr val="dk1"/>
                          </a:solidFill>
                          <a:latin typeface="Garamond" pitchFamily="18" charset="0"/>
                          <a:ea typeface="+mn-ea"/>
                          <a:cs typeface="+mn-cs"/>
                        </a:rPr>
                        <a:t>Valuation of inventory is not applicable to WIP of service provider.</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2000" kern="1200" baseline="0" dirty="0" smtClean="0">
                        <a:solidFill>
                          <a:schemeClr val="dk1"/>
                        </a:solidFill>
                        <a:latin typeface="Garamond" pitchFamily="18" charset="0"/>
                        <a:ea typeface="+mn-ea"/>
                        <a:cs typeface="+mn-cs"/>
                      </a:endParaRPr>
                    </a:p>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Valuation of inventory is applicable to WIP of service provider also.</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0628">
                <a:tc>
                  <a:txBody>
                    <a:bodyPr/>
                    <a:lstStyle/>
                    <a:p>
                      <a:pPr algn="just">
                        <a:buFont typeface="Wingdings" pitchFamily="2" charset="2"/>
                        <a:buNone/>
                      </a:pPr>
                      <a:r>
                        <a:rPr lang="en-US" sz="2000" b="1" u="sng" kern="1200" baseline="0" dirty="0" smtClean="0">
                          <a:solidFill>
                            <a:schemeClr val="dk1"/>
                          </a:solidFill>
                          <a:latin typeface="Garamond" pitchFamily="18" charset="0"/>
                          <a:ea typeface="+mn-ea"/>
                          <a:cs typeface="+mn-cs"/>
                        </a:rPr>
                        <a:t>Provisions and Liability</a:t>
                      </a:r>
                    </a:p>
                    <a:p>
                      <a:pPr marL="290513" indent="-290513" algn="just">
                        <a:buFont typeface="Wingdings" pitchFamily="2" charset="2"/>
                        <a:buChar char="Ø"/>
                      </a:pPr>
                      <a:r>
                        <a:rPr lang="en-US" sz="2000" kern="1200" baseline="0" dirty="0" smtClean="0">
                          <a:solidFill>
                            <a:schemeClr val="dk1"/>
                          </a:solidFill>
                          <a:latin typeface="Garamond" pitchFamily="18" charset="0"/>
                          <a:ea typeface="+mn-ea"/>
                          <a:cs typeface="+mn-cs"/>
                        </a:rPr>
                        <a:t>Amount of provision should not be discounted.</a:t>
                      </a:r>
                    </a:p>
                    <a:p>
                      <a:pPr marL="290513" indent="-290513" algn="just">
                        <a:buFont typeface="Wingdings" pitchFamily="2" charset="2"/>
                        <a:buChar char="Ø"/>
                      </a:pPr>
                      <a:r>
                        <a:rPr lang="en-US" sz="2000" kern="1200" baseline="0" dirty="0" smtClean="0">
                          <a:solidFill>
                            <a:schemeClr val="dk1"/>
                          </a:solidFill>
                          <a:latin typeface="Garamond" pitchFamily="18" charset="0"/>
                          <a:ea typeface="+mn-ea"/>
                          <a:cs typeface="+mn-cs"/>
                        </a:rPr>
                        <a:t>Liability is recognised only on contractual obligation.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0513" indent="-290513" algn="just">
                        <a:buFont typeface="Wingdings" pitchFamily="2" charset="2"/>
                        <a:buChar char="Ø"/>
                      </a:pPr>
                      <a:endParaRPr lang="en-US" sz="2000" kern="1200" baseline="0" dirty="0" smtClean="0">
                        <a:solidFill>
                          <a:schemeClr val="dk1"/>
                        </a:solidFill>
                        <a:latin typeface="Garamond" pitchFamily="18" charset="0"/>
                        <a:ea typeface="+mn-ea"/>
                        <a:cs typeface="+mn-cs"/>
                      </a:endParaRPr>
                    </a:p>
                    <a:p>
                      <a:pPr marL="290513" indent="-290513" algn="just">
                        <a:buFont typeface="Wingdings" pitchFamily="2" charset="2"/>
                        <a:buChar char="Ø"/>
                      </a:pPr>
                      <a:r>
                        <a:rPr lang="en-US" sz="2000" kern="1200" baseline="0" dirty="0" smtClean="0">
                          <a:solidFill>
                            <a:schemeClr val="dk1"/>
                          </a:solidFill>
                          <a:latin typeface="Garamond" pitchFamily="18" charset="0"/>
                          <a:ea typeface="+mn-ea"/>
                          <a:cs typeface="+mn-cs"/>
                        </a:rPr>
                        <a:t>Discounting is required.</a:t>
                      </a:r>
                    </a:p>
                    <a:p>
                      <a:pPr algn="just">
                        <a:buFont typeface="Wingdings" pitchFamily="2" charset="2"/>
                        <a:buChar char="Ø"/>
                      </a:pPr>
                      <a:endParaRPr lang="en-US" sz="2000" kern="1200" baseline="0" dirty="0" smtClean="0">
                        <a:solidFill>
                          <a:schemeClr val="dk1"/>
                        </a:solidFill>
                        <a:latin typeface="Garamond" pitchFamily="18" charset="0"/>
                        <a:ea typeface="+mn-ea"/>
                        <a:cs typeface="+mn-cs"/>
                      </a:endParaRPr>
                    </a:p>
                    <a:p>
                      <a:pPr marL="290513" indent="-290513" algn="just">
                        <a:buFont typeface="Wingdings" pitchFamily="2" charset="2"/>
                        <a:buChar char="Ø"/>
                      </a:pPr>
                      <a:r>
                        <a:rPr lang="en-US" sz="2000" kern="1200" baseline="0" dirty="0" smtClean="0">
                          <a:solidFill>
                            <a:schemeClr val="dk1"/>
                          </a:solidFill>
                          <a:latin typeface="Garamond" pitchFamily="18" charset="0"/>
                          <a:ea typeface="+mn-ea"/>
                          <a:cs typeface="+mn-cs"/>
                        </a:rPr>
                        <a:t>Liability is recognised for constructive obligation also.</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70628">
                <a:tc>
                  <a:txBody>
                    <a:bodyPr/>
                    <a:lstStyle/>
                    <a:p>
                      <a:pPr algn="just">
                        <a:buFont typeface="Wingdings" pitchFamily="2" charset="2"/>
                        <a:buNone/>
                      </a:pPr>
                      <a:r>
                        <a:rPr lang="en-US" sz="2000" b="1" u="sng" kern="1200" baseline="0" dirty="0" smtClean="0">
                          <a:solidFill>
                            <a:schemeClr val="dk1"/>
                          </a:solidFill>
                          <a:latin typeface="Garamond" pitchFamily="18" charset="0"/>
                          <a:ea typeface="+mn-ea"/>
                          <a:cs typeface="+mn-cs"/>
                        </a:rPr>
                        <a:t>Liability/Equity</a:t>
                      </a:r>
                    </a:p>
                    <a:p>
                      <a:pPr marL="290513" indent="-290513" algn="just">
                        <a:buFont typeface="Wingdings" pitchFamily="2" charset="2"/>
                        <a:buChar char="Ø"/>
                      </a:pPr>
                      <a:r>
                        <a:rPr lang="en-US" sz="2000" kern="1200" baseline="0" dirty="0" smtClean="0">
                          <a:solidFill>
                            <a:schemeClr val="dk1"/>
                          </a:solidFill>
                          <a:latin typeface="Garamond" pitchFamily="18" charset="0"/>
                          <a:ea typeface="+mn-ea"/>
                          <a:cs typeface="+mn-cs"/>
                        </a:rPr>
                        <a:t>Compulsorily convertible debentures are accounted as liability and measured either at fair value or amortised cost.</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2000" kern="1200" baseline="0" dirty="0" smtClean="0">
                        <a:solidFill>
                          <a:schemeClr val="dk1"/>
                        </a:solidFill>
                        <a:latin typeface="Garamond" pitchFamily="18" charset="0"/>
                        <a:ea typeface="+mn-ea"/>
                        <a:cs typeface="+mn-cs"/>
                      </a:endParaRPr>
                    </a:p>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This are treated as equity if fixed to fixed condition is satisfied.</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86307">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2000" kern="1200" baseline="0" dirty="0" smtClean="0">
                        <a:solidFill>
                          <a:schemeClr val="dk1"/>
                        </a:solidFill>
                        <a:latin typeface="Garamond" pitchFamily="18" charset="0"/>
                        <a:ea typeface="+mn-ea"/>
                        <a:cs typeface="+mn-cs"/>
                      </a:endParaRPr>
                    </a:p>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Redeemable preference shares are accounted as equity.</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2000" kern="1200" baseline="0" dirty="0" smtClean="0">
                        <a:solidFill>
                          <a:schemeClr val="dk1"/>
                        </a:solidFill>
                        <a:latin typeface="Garamond" pitchFamily="18" charset="0"/>
                        <a:ea typeface="+mn-ea"/>
                        <a:cs typeface="+mn-cs"/>
                      </a:endParaRPr>
                    </a:p>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Redeemable preference shares to be treated as liability	.</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9143782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2"/>
          <p:cNvSpPr>
            <a:spLocks noGrp="1"/>
          </p:cNvSpPr>
          <p:nvPr>
            <p:ph type="sldNum" sz="quarter" idx="12"/>
          </p:nvPr>
        </p:nvSpPr>
        <p:spPr>
          <a:noFill/>
        </p:spPr>
        <p:txBody>
          <a:bodyPr/>
          <a:lstStyle/>
          <a:p>
            <a:fld id="{1149BCF9-4E0E-4D44-9BCC-A394536F0CE4}" type="slidenum">
              <a:rPr lang="en-US" smtClean="0">
                <a:latin typeface="Arial" charset="0"/>
              </a:rPr>
              <a:pPr/>
              <a:t>37</a:t>
            </a:fld>
            <a:endParaRPr lang="en-US" smtClean="0">
              <a:latin typeface="Arial" charset="0"/>
            </a:endParaRPr>
          </a:p>
        </p:txBody>
      </p:sp>
      <p:sp>
        <p:nvSpPr>
          <p:cNvPr id="5" name="Rectangle 2"/>
          <p:cNvSpPr>
            <a:spLocks noGrp="1" noChangeArrowheads="1"/>
          </p:cNvSpPr>
          <p:nvPr>
            <p:ph type="ctrTitle"/>
          </p:nvPr>
        </p:nvSpPr>
        <p:spPr>
          <a:xfrm>
            <a:off x="228600" y="152400"/>
            <a:ext cx="8412162" cy="533400"/>
          </a:xfrm>
        </p:spPr>
        <p:txBody>
          <a:bodyPr>
            <a:normAutofit fontScale="90000"/>
          </a:bodyPr>
          <a:lstStyle/>
          <a:p>
            <a:pPr eaLnBrk="1" hangingPunct="1"/>
            <a:r>
              <a:rPr lang="en-US" altLang="zh-TW" dirty="0" err="1" smtClean="0">
                <a:solidFill>
                  <a:schemeClr val="accent2"/>
                </a:solidFill>
                <a:ea typeface="PMingLiU" pitchFamily="18" charset="-120"/>
              </a:rPr>
              <a:t>Ind</a:t>
            </a:r>
            <a:r>
              <a:rPr lang="en-US" altLang="zh-TW" dirty="0" smtClean="0">
                <a:solidFill>
                  <a:schemeClr val="accent2"/>
                </a:solidFill>
                <a:ea typeface="PMingLiU" pitchFamily="18" charset="-120"/>
              </a:rPr>
              <a:t> AS ( Issues for Implementation) </a:t>
            </a:r>
            <a:endParaRPr lang="en-US" dirty="0" smtClean="0">
              <a:solidFill>
                <a:schemeClr val="accent2"/>
              </a:solidFill>
              <a:ea typeface="PMingLiU" pitchFamily="18" charset="-120"/>
            </a:endParaRPr>
          </a:p>
        </p:txBody>
      </p:sp>
      <p:sp>
        <p:nvSpPr>
          <p:cNvPr id="7" name="Rectangle 6"/>
          <p:cNvSpPr/>
          <p:nvPr/>
        </p:nvSpPr>
        <p:spPr>
          <a:xfrm>
            <a:off x="381000" y="1700748"/>
            <a:ext cx="8153400" cy="3785652"/>
          </a:xfrm>
          <a:prstGeom prst="rect">
            <a:avLst/>
          </a:prstGeom>
        </p:spPr>
        <p:txBody>
          <a:bodyPr wrap="square">
            <a:spAutoFit/>
          </a:bodyPr>
          <a:lstStyle/>
          <a:p>
            <a:r>
              <a:rPr lang="en-US" sz="2400" dirty="0" smtClean="0"/>
              <a:t>Three category of  ‘</a:t>
            </a:r>
            <a:r>
              <a:rPr lang="en-US" sz="2400" b="1" u="sng" dirty="0" smtClean="0">
                <a:solidFill>
                  <a:srgbClr val="00B0F0"/>
                </a:solidFill>
              </a:rPr>
              <a:t>Carve Outs</a:t>
            </a:r>
            <a:r>
              <a:rPr lang="en-US" sz="2400" dirty="0" smtClean="0"/>
              <a:t>’. </a:t>
            </a:r>
          </a:p>
          <a:p>
            <a:endParaRPr lang="en-US" sz="2400" dirty="0" smtClean="0"/>
          </a:p>
          <a:p>
            <a:pPr marL="457200" indent="-457200">
              <a:buAutoNum type="alphaLcParenR"/>
            </a:pPr>
            <a:r>
              <a:rPr lang="en-US" sz="2400" dirty="0" smtClean="0">
                <a:solidFill>
                  <a:srgbClr val="FF0000"/>
                </a:solidFill>
              </a:rPr>
              <a:t>Category 1- </a:t>
            </a:r>
            <a:r>
              <a:rPr lang="en-US" sz="2400" dirty="0" smtClean="0"/>
              <a:t>Removal of Policy Choices  ( IFRS offers multiple policy choices while </a:t>
            </a:r>
            <a:r>
              <a:rPr lang="en-US" sz="2400" dirty="0" err="1" smtClean="0"/>
              <a:t>Ind</a:t>
            </a:r>
            <a:r>
              <a:rPr lang="en-US" sz="2400" dirty="0" smtClean="0"/>
              <a:t> AS restrict these policy choices)</a:t>
            </a:r>
          </a:p>
          <a:p>
            <a:pPr marL="457200" indent="-457200"/>
            <a:endParaRPr lang="en-US" sz="2400" dirty="0" smtClean="0"/>
          </a:p>
          <a:p>
            <a:pPr marL="457200" indent="-457200">
              <a:buAutoNum type="alphaLcParenR" startAt="2"/>
            </a:pPr>
            <a:r>
              <a:rPr lang="en-US" sz="2400" dirty="0" smtClean="0">
                <a:solidFill>
                  <a:srgbClr val="FF0000"/>
                </a:solidFill>
              </a:rPr>
              <a:t>Category 2- </a:t>
            </a:r>
            <a:r>
              <a:rPr lang="en-US" sz="2400" dirty="0" smtClean="0"/>
              <a:t>Additional  Policy Choices  ( </a:t>
            </a:r>
            <a:r>
              <a:rPr lang="en-US" sz="2400" dirty="0" err="1" smtClean="0"/>
              <a:t>Ind</a:t>
            </a:r>
            <a:r>
              <a:rPr lang="en-US" sz="2400" dirty="0" smtClean="0"/>
              <a:t> AS gives you a Choice which are not there in IFRS)</a:t>
            </a:r>
          </a:p>
          <a:p>
            <a:pPr marL="457200" indent="-457200">
              <a:buAutoNum type="alphaLcParenR" startAt="2"/>
            </a:pPr>
            <a:endParaRPr lang="en-US" sz="2400" dirty="0" smtClean="0"/>
          </a:p>
          <a:p>
            <a:pPr marL="457200" indent="-457200">
              <a:buAutoNum type="alphaLcParenR" startAt="2"/>
            </a:pPr>
            <a:r>
              <a:rPr lang="en-US" sz="2400" dirty="0" smtClean="0">
                <a:solidFill>
                  <a:srgbClr val="FF0000"/>
                </a:solidFill>
              </a:rPr>
              <a:t>Category  3- </a:t>
            </a:r>
            <a:r>
              <a:rPr lang="en-US" sz="2400" dirty="0" smtClean="0"/>
              <a:t>Significant mandatory  deviations from IFRS (very less though)</a:t>
            </a:r>
          </a:p>
        </p:txBody>
      </p:sp>
      <p:pic>
        <p:nvPicPr>
          <p:cNvPr id="530434" name="Picture 2" descr="Human%20hand">
            <a:hlinkClick r:id="rId3"/>
          </p:cNvPr>
          <p:cNvPicPr>
            <a:picLocks noChangeAspect="1" noChangeArrowheads="1"/>
          </p:cNvPicPr>
          <p:nvPr/>
        </p:nvPicPr>
        <p:blipFill>
          <a:blip r:embed="rId4" cstate="print"/>
          <a:srcRect/>
          <a:stretch>
            <a:fillRect/>
          </a:stretch>
        </p:blipFill>
        <p:spPr bwMode="auto">
          <a:xfrm>
            <a:off x="4953000" y="762000"/>
            <a:ext cx="1828800" cy="1371600"/>
          </a:xfrm>
          <a:prstGeom prst="rect">
            <a:avLst/>
          </a:prstGeom>
          <a:noFill/>
        </p:spPr>
      </p:pic>
    </p:spTree>
    <p:extLst>
      <p:ext uri="{BB962C8B-B14F-4D97-AF65-F5344CB8AC3E}">
        <p14:creationId xmlns:p14="http://schemas.microsoft.com/office/powerpoint/2010/main" xmlns="" val="370695837"/>
      </p:ext>
    </p:extLst>
  </p:cSld>
  <p:clrMapOvr>
    <a:masterClrMapping/>
  </p:clrMapOvr>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23220"/>
          </a:xfrm>
          <a:prstGeom prst="rect">
            <a:avLst/>
          </a:prstGeom>
          <a:noFill/>
        </p:spPr>
        <p:txBody>
          <a:bodyPr wrap="square" rtlCol="0">
            <a:spAutoFit/>
          </a:bodyPr>
          <a:lstStyle/>
          <a:p>
            <a:pPr algn="ctr"/>
            <a:r>
              <a:rPr lang="en-US" sz="2800" b="1" dirty="0" smtClean="0">
                <a:latin typeface="Garamond" pitchFamily="18" charset="0"/>
              </a:rPr>
              <a:t>Other –Disclosure Impact	</a:t>
            </a:r>
            <a:endParaRPr lang="en-US" sz="2800" dirty="0">
              <a:latin typeface="Garamond"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xmlns="" val="2498103767"/>
              </p:ext>
            </p:extLst>
          </p:nvPr>
        </p:nvGraphicFramePr>
        <p:xfrm>
          <a:off x="304800" y="685800"/>
          <a:ext cx="8610600" cy="5714999"/>
        </p:xfrm>
        <a:graphic>
          <a:graphicData uri="http://schemas.openxmlformats.org/drawingml/2006/table">
            <a:tbl>
              <a:tblPr firstRow="1" bandRow="1">
                <a:tableStyleId>{5C22544A-7EE6-4342-B048-85BDC9FD1C3A}</a:tableStyleId>
              </a:tblPr>
              <a:tblGrid>
                <a:gridCol w="4191000"/>
                <a:gridCol w="4419600"/>
              </a:tblGrid>
              <a:tr h="447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Indian GAAP</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Garamond" pitchFamily="18" charset="0"/>
                          <a:ea typeface="+mn-ea"/>
                          <a:cs typeface="+mn-cs"/>
                        </a:rPr>
                        <a:t>IFRS</a:t>
                      </a:r>
                    </a:p>
                  </a:txBody>
                  <a:tcPr marL="182880" marR="1828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5494">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No separate standard for disclosure. Specific formats have been specified by regulators like Companies Act, Banking Regulation Act.</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IAS 1 prescribes minimum structure of financial statements and contains guidance on disclosures.</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9297">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No requirements for disclosure of critical judgments.</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IAS 1 requires disclosure of critical judgments made by management in applying accounting policies.</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15494">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Effect for prior period errors is given in current year with disclosures.</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IAS 8 requires retrospective restatement of prior period figures by restatement of opening balances of assets, liabilities and equity for the earliest period practicable.</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7262">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Contingent Asset is not required to be disclosed.</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90513" marR="0" indent="-290513"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000" kern="1200" baseline="0" dirty="0" smtClean="0">
                          <a:solidFill>
                            <a:schemeClr val="dk1"/>
                          </a:solidFill>
                          <a:latin typeface="Garamond" pitchFamily="18" charset="0"/>
                          <a:ea typeface="+mn-ea"/>
                          <a:cs typeface="+mn-cs"/>
                        </a:rPr>
                        <a:t>Contingent Asset is required to be disclosed.</a:t>
                      </a:r>
                    </a:p>
                  </a:txBody>
                  <a:tcPr marL="182880" marR="1828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492678210"/>
      </p:ext>
    </p:extLst>
  </p:cSld>
  <p:clrMapOvr>
    <a:masterClrMapping/>
  </p:clrMapOvr>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90600" y="1828800"/>
            <a:ext cx="7010400" cy="2743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Garamond" pitchFamily="18" charset="0"/>
              </a:rPr>
              <a:t>Overview of Ind AS and IFRS/IAS</a:t>
            </a:r>
            <a:br>
              <a:rPr lang="en-US" sz="4400" b="1" dirty="0" smtClean="0">
                <a:solidFill>
                  <a:schemeClr val="tx1"/>
                </a:solidFill>
                <a:latin typeface="Garamond" pitchFamily="18" charset="0"/>
              </a:rPr>
            </a:br>
            <a:r>
              <a:rPr lang="en-US" sz="4400" b="1" dirty="0" smtClean="0">
                <a:solidFill>
                  <a:schemeClr val="tx1"/>
                </a:solidFill>
                <a:latin typeface="Garamond" pitchFamily="18" charset="0"/>
              </a:rPr>
              <a:t>(Basic Comparison)</a:t>
            </a:r>
            <a:endParaRPr lang="en-US" sz="4400" dirty="0">
              <a:solidFill>
                <a:schemeClr val="tx1"/>
              </a:solidFill>
            </a:endParaRPr>
          </a:p>
        </p:txBody>
      </p:sp>
    </p:spTree>
    <p:extLst>
      <p:ext uri="{BB962C8B-B14F-4D97-AF65-F5344CB8AC3E}">
        <p14:creationId xmlns:p14="http://schemas.microsoft.com/office/powerpoint/2010/main" xmlns="" val="1478814749"/>
      </p:ext>
    </p:extLst>
  </p:cSld>
  <p:clrMapOvr>
    <a:masterClrMapping/>
  </p:clrMapOvr>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381000"/>
          <a:ext cx="9144002" cy="6476997"/>
        </p:xfrm>
        <a:graphic>
          <a:graphicData uri="http://schemas.openxmlformats.org/drawingml/2006/table">
            <a:tbl>
              <a:tblPr firstRow="1" bandRow="1">
                <a:tableStyleId>{5C22544A-7EE6-4342-B048-85BDC9FD1C3A}</a:tableStyleId>
              </a:tblPr>
              <a:tblGrid>
                <a:gridCol w="1524001"/>
                <a:gridCol w="4148667"/>
                <a:gridCol w="1524000"/>
                <a:gridCol w="711658"/>
                <a:gridCol w="1235676"/>
              </a:tblGrid>
              <a:tr h="59095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 Ind AS</a:t>
                      </a:r>
                    </a:p>
                  </a:txBody>
                  <a:tcPr marL="0" marR="0" marT="0" marB="0" anchor="ctr">
                    <a:solidFill>
                      <a:srgbClr val="92D050"/>
                    </a:solidFill>
                  </a:tcPr>
                </a:tc>
                <a:tc>
                  <a:txBody>
                    <a:bodyPr/>
                    <a:lstStyle/>
                    <a:p>
                      <a:r>
                        <a:rPr lang="en-US" b="1" dirty="0" smtClean="0">
                          <a:solidFill>
                            <a:schemeClr val="tx1"/>
                          </a:solidFill>
                        </a:rPr>
                        <a:t>Ind AS Name</a:t>
                      </a:r>
                      <a:endParaRPr lang="en-US" b="1" dirty="0">
                        <a:solidFill>
                          <a:schemeClr val="tx1"/>
                        </a:solidFill>
                      </a:endParaRPr>
                    </a:p>
                  </a:txBody>
                  <a:tcPr anchor="ctr">
                    <a:solidFill>
                      <a:srgbClr val="92D050"/>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Corresponding IFRS</a:t>
                      </a:r>
                    </a:p>
                  </a:txBody>
                  <a:tcPr>
                    <a:solidFill>
                      <a:srgbClr val="92D050"/>
                    </a:solidFill>
                  </a:tcPr>
                </a:tc>
                <a:tc hMerge="1">
                  <a:txBody>
                    <a:bodyPr/>
                    <a:lstStyle/>
                    <a:p>
                      <a:endParaRPr lang="en-US" dirty="0"/>
                    </a:p>
                  </a:txBody>
                  <a:tcPr/>
                </a:tc>
                <a:tc hMerge="1">
                  <a:txBody>
                    <a:bodyPr/>
                    <a:lstStyle/>
                    <a:p>
                      <a:endParaRPr lang="en-US" dirty="0"/>
                    </a:p>
                  </a:txBody>
                  <a:tcPr/>
                </a:tc>
              </a:tr>
              <a:tr h="674667">
                <a:tc>
                  <a:txBody>
                    <a:bodyPr/>
                    <a:lstStyle/>
                    <a:p>
                      <a:r>
                        <a:rPr lang="en-US" dirty="0"/>
                        <a:t>Ind AS 101</a:t>
                      </a:r>
                    </a:p>
                  </a:txBody>
                  <a:tcPr marL="28575" marR="28575" marT="28575" marB="28575"/>
                </a:tc>
                <a:tc>
                  <a:txBody>
                    <a:bodyPr/>
                    <a:lstStyle/>
                    <a:p>
                      <a:r>
                        <a:rPr lang="en-US" dirty="0"/>
                        <a:t>First-time Adoption of Indian Accounting Standards</a:t>
                      </a:r>
                    </a:p>
                  </a:txBody>
                  <a:tcPr marL="28575" marR="28575" marT="28575" marB="28575"/>
                </a:tc>
                <a:tc>
                  <a:txBody>
                    <a:bodyPr/>
                    <a:lstStyle/>
                    <a:p>
                      <a:pPr algn="ctr" rtl="0"/>
                      <a:r>
                        <a:rPr lang="en-US" dirty="0"/>
                        <a:t>IFRS 1</a:t>
                      </a:r>
                    </a:p>
                  </a:txBody>
                  <a:tcPr marL="28575" marR="28575" marT="28575" marB="28575"/>
                </a:tc>
                <a:tc>
                  <a:txBody>
                    <a:bodyPr/>
                    <a:lstStyle/>
                    <a:p>
                      <a:pPr algn="ctr" rtl="0"/>
                      <a:r>
                        <a:rPr lang="en-US" dirty="0"/>
                        <a:t>-</a:t>
                      </a:r>
                    </a:p>
                  </a:txBody>
                  <a:tcPr marL="28575" marR="28575" marT="28575" marB="28575"/>
                </a:tc>
                <a:tc>
                  <a:txBody>
                    <a:bodyPr/>
                    <a:lstStyle/>
                    <a:p>
                      <a:pPr algn="ctr" rtl="0"/>
                      <a:r>
                        <a:rPr lang="en-US" dirty="0"/>
                        <a:t>-</a:t>
                      </a:r>
                    </a:p>
                  </a:txBody>
                  <a:tcPr marL="28575" marR="28575" marT="28575" marB="28575"/>
                </a:tc>
              </a:tr>
              <a:tr h="393968">
                <a:tc>
                  <a:txBody>
                    <a:bodyPr/>
                    <a:lstStyle/>
                    <a:p>
                      <a:pPr algn="just">
                        <a:lnSpc>
                          <a:spcPct val="100000"/>
                        </a:lnSpc>
                      </a:pPr>
                      <a:r>
                        <a:rPr lang="en-US" dirty="0"/>
                        <a:t>Ind AS 102</a:t>
                      </a:r>
                    </a:p>
                  </a:txBody>
                  <a:tcPr marL="28575" marR="28575" marT="28575" marB="28575"/>
                </a:tc>
                <a:tc>
                  <a:txBody>
                    <a:bodyPr/>
                    <a:lstStyle/>
                    <a:p>
                      <a:pPr algn="just">
                        <a:lnSpc>
                          <a:spcPct val="100000"/>
                        </a:lnSpc>
                      </a:pPr>
                      <a:r>
                        <a:rPr lang="en-US" dirty="0"/>
                        <a:t>Share based Payment</a:t>
                      </a:r>
                    </a:p>
                  </a:txBody>
                  <a:tcPr marL="28575" marR="28575" marT="28575" marB="28575"/>
                </a:tc>
                <a:tc>
                  <a:txBody>
                    <a:bodyPr/>
                    <a:lstStyle/>
                    <a:p>
                      <a:pPr algn="ctr" rtl="0"/>
                      <a:r>
                        <a:rPr lang="en-US" dirty="0"/>
                        <a:t>IFRS </a:t>
                      </a:r>
                      <a:r>
                        <a:rPr lang="en-US" dirty="0" smtClean="0"/>
                        <a:t>2</a:t>
                      </a:r>
                      <a:endParaRPr lang="en-US" dirty="0"/>
                    </a:p>
                  </a:txBody>
                  <a:tcPr marL="28575" marR="28575" marT="28575" marB="28575"/>
                </a:tc>
                <a:tc>
                  <a:txBody>
                    <a:bodyPr/>
                    <a:lstStyle/>
                    <a:p>
                      <a:pPr algn="ctr" rtl="0"/>
                      <a:endParaRPr lang="en-US" dirty="0"/>
                    </a:p>
                  </a:txBody>
                  <a:tcPr marL="28575" marR="28575" marT="28575" marB="28575"/>
                </a:tc>
                <a:tc>
                  <a:txBody>
                    <a:bodyPr/>
                    <a:lstStyle/>
                    <a:p>
                      <a:pPr algn="ctr" rtl="0"/>
                      <a:endParaRPr lang="en-US" dirty="0"/>
                    </a:p>
                  </a:txBody>
                  <a:tcPr marL="28575" marR="28575" marT="28575" marB="28575"/>
                </a:tc>
              </a:tr>
              <a:tr h="65250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Ind AS 103</a:t>
                      </a:r>
                    </a:p>
                    <a:p>
                      <a:pPr algn="just">
                        <a:lnSpc>
                          <a:spcPct val="100000"/>
                        </a:lnSpc>
                      </a:pPr>
                      <a:endParaRPr lang="en-US" dirty="0"/>
                    </a:p>
                  </a:txBody>
                  <a:tcPr marL="28575" marR="28575" marT="28575" marB="2857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Business Combinations</a:t>
                      </a:r>
                    </a:p>
                    <a:p>
                      <a:pPr algn="just">
                        <a:lnSpc>
                          <a:spcPct val="100000"/>
                        </a:lnSpc>
                      </a:pPr>
                      <a:endParaRPr lang="en-US" dirty="0"/>
                    </a:p>
                  </a:txBody>
                  <a:tcPr marL="28575" marR="28575" marT="28575" marB="28575"/>
                </a:tc>
                <a:tc>
                  <a:txBody>
                    <a:bodyPr/>
                    <a:lstStyle/>
                    <a:p>
                      <a:pPr algn="ctr" rtl="0">
                        <a:lnSpc>
                          <a:spcPct val="100000"/>
                        </a:lnSpc>
                      </a:pPr>
                      <a:r>
                        <a:rPr lang="en-US" dirty="0"/>
                        <a:t>IFRS 3</a:t>
                      </a:r>
                    </a:p>
                  </a:txBody>
                  <a:tcPr marL="28575" marR="28575" marT="28575" marB="28575"/>
                </a:tc>
                <a:tc>
                  <a:txBody>
                    <a:bodyPr/>
                    <a:lstStyle/>
                    <a:p>
                      <a:pPr algn="ctr" rtl="0">
                        <a:lnSpc>
                          <a:spcPct val="100000"/>
                        </a:lnSpc>
                      </a:pPr>
                      <a:r>
                        <a:rPr lang="en-US" dirty="0"/>
                        <a:t>-</a:t>
                      </a:r>
                    </a:p>
                  </a:txBody>
                  <a:tcPr marL="28575" marR="28575" marT="28575" marB="28575"/>
                </a:tc>
                <a:tc>
                  <a:txBody>
                    <a:bodyPr/>
                    <a:lstStyle/>
                    <a:p>
                      <a:pPr algn="ctr" rtl="0">
                        <a:lnSpc>
                          <a:spcPct val="100000"/>
                        </a:lnSpc>
                      </a:pPr>
                      <a:r>
                        <a:rPr lang="en-US" dirty="0"/>
                        <a:t>-</a:t>
                      </a:r>
                    </a:p>
                  </a:txBody>
                  <a:tcPr marL="28575" marR="28575" marT="28575" marB="28575"/>
                </a:tc>
              </a:tr>
              <a:tr h="689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104</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Insurance Contracts</a:t>
                      </a:r>
                    </a:p>
                    <a:p>
                      <a:endParaRPr lang="en-US" dirty="0"/>
                    </a:p>
                  </a:txBody>
                  <a:tcPr/>
                </a:tc>
                <a:tc>
                  <a:txBody>
                    <a:bodyPr/>
                    <a:lstStyle/>
                    <a:p>
                      <a:pPr algn="ctr" rtl="0">
                        <a:lnSpc>
                          <a:spcPct val="100000"/>
                        </a:lnSpc>
                      </a:pPr>
                      <a:r>
                        <a:rPr lang="en-US" dirty="0"/>
                        <a:t>IFRS </a:t>
                      </a:r>
                      <a:r>
                        <a:rPr lang="en-US" dirty="0" smtClean="0"/>
                        <a:t>4</a:t>
                      </a:r>
                      <a:endParaRPr lang="en-US" dirty="0"/>
                    </a:p>
                  </a:txBody>
                  <a:tcPr marL="28575" marR="28575" marT="28575" marB="28575"/>
                </a:tc>
                <a:tc>
                  <a:txBody>
                    <a:bodyPr/>
                    <a:lstStyle/>
                    <a:p>
                      <a:pPr algn="ctr" rtl="0">
                        <a:lnSpc>
                          <a:spcPct val="100000"/>
                        </a:lnSpc>
                      </a:pPr>
                      <a:r>
                        <a:rPr lang="en-US" dirty="0"/>
                        <a:t>-</a:t>
                      </a:r>
                    </a:p>
                  </a:txBody>
                  <a:tcPr marL="28575" marR="28575" marT="28575" marB="28575"/>
                </a:tc>
                <a:tc>
                  <a:txBody>
                    <a:bodyPr/>
                    <a:lstStyle/>
                    <a:p>
                      <a:pPr algn="ctr" rtl="0">
                        <a:lnSpc>
                          <a:spcPct val="100000"/>
                        </a:lnSpc>
                      </a:pPr>
                      <a:r>
                        <a:rPr lang="en-US" dirty="0"/>
                        <a:t>-</a:t>
                      </a:r>
                    </a:p>
                  </a:txBody>
                  <a:tcPr marL="28575" marR="28575" marT="28575" marB="28575"/>
                </a:tc>
              </a:tr>
              <a:tr h="984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105</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Non-Current Assets Held for Sale and Discontinued Operations</a:t>
                      </a:r>
                    </a:p>
                    <a:p>
                      <a:endParaRPr lang="en-US" dirty="0"/>
                    </a:p>
                  </a:txBody>
                  <a:tcPr/>
                </a:tc>
                <a:tc>
                  <a:txBody>
                    <a:bodyPr/>
                    <a:lstStyle/>
                    <a:p>
                      <a:pPr algn="ctr" rtl="0">
                        <a:lnSpc>
                          <a:spcPct val="100000"/>
                        </a:lnSpc>
                      </a:pPr>
                      <a:r>
                        <a:rPr lang="en-US" dirty="0"/>
                        <a:t>IFRS 5</a:t>
                      </a:r>
                    </a:p>
                  </a:txBody>
                  <a:tcPr marL="28575" marR="28575" marT="28575" marB="28575"/>
                </a:tc>
                <a:tc>
                  <a:txBody>
                    <a:bodyPr/>
                    <a:lstStyle/>
                    <a:p>
                      <a:pPr algn="ctr" rtl="0">
                        <a:lnSpc>
                          <a:spcPct val="100000"/>
                        </a:lnSpc>
                      </a:pPr>
                      <a:r>
                        <a:rPr lang="en-US" dirty="0"/>
                        <a:t>-</a:t>
                      </a:r>
                    </a:p>
                  </a:txBody>
                  <a:tcPr marL="28575" marR="28575" marT="28575" marB="28575"/>
                </a:tc>
                <a:tc>
                  <a:txBody>
                    <a:bodyPr/>
                    <a:lstStyle/>
                    <a:p>
                      <a:pPr algn="ctr" rtl="0">
                        <a:lnSpc>
                          <a:spcPct val="100000"/>
                        </a:lnSpc>
                      </a:pPr>
                      <a:r>
                        <a:rPr lang="en-US" dirty="0"/>
                        <a:t>-</a:t>
                      </a:r>
                    </a:p>
                  </a:txBody>
                  <a:tcPr marL="28575" marR="28575" marT="28575" marB="28575"/>
                </a:tc>
              </a:tr>
              <a:tr h="984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106</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Exploration for and Evaluation of Mineral Resources</a:t>
                      </a:r>
                    </a:p>
                    <a:p>
                      <a:endParaRPr lang="en-US" dirty="0"/>
                    </a:p>
                  </a:txBody>
                  <a:tcPr/>
                </a:tc>
                <a:tc>
                  <a:txBody>
                    <a:bodyPr/>
                    <a:lstStyle/>
                    <a:p>
                      <a:pPr algn="ctr" rtl="0">
                        <a:lnSpc>
                          <a:spcPct val="100000"/>
                        </a:lnSpc>
                      </a:pPr>
                      <a:r>
                        <a:rPr lang="en-US" dirty="0"/>
                        <a:t>IFRS </a:t>
                      </a:r>
                      <a:r>
                        <a:rPr lang="en-US" dirty="0" smtClean="0"/>
                        <a:t>6</a:t>
                      </a:r>
                      <a:endParaRPr lang="en-US" dirty="0"/>
                    </a:p>
                  </a:txBody>
                  <a:tcPr marL="28575" marR="28575" marT="28575" marB="28575"/>
                </a:tc>
                <a:tc>
                  <a:txBody>
                    <a:bodyPr/>
                    <a:lstStyle/>
                    <a:p>
                      <a:pPr algn="ctr" rtl="0">
                        <a:lnSpc>
                          <a:spcPct val="100000"/>
                        </a:lnSpc>
                      </a:pPr>
                      <a:r>
                        <a:rPr lang="en-US" dirty="0"/>
                        <a:t>-</a:t>
                      </a:r>
                    </a:p>
                  </a:txBody>
                  <a:tcPr marL="28575" marR="28575" marT="28575" marB="28575"/>
                </a:tc>
                <a:tc>
                  <a:txBody>
                    <a:bodyPr/>
                    <a:lstStyle/>
                    <a:p>
                      <a:pPr algn="ctr" rtl="0">
                        <a:lnSpc>
                          <a:spcPct val="100000"/>
                        </a:lnSpc>
                      </a:pPr>
                      <a:r>
                        <a:rPr lang="en-US" dirty="0"/>
                        <a:t>-</a:t>
                      </a:r>
                    </a:p>
                  </a:txBody>
                  <a:tcPr marL="28575" marR="28575" marT="28575" marB="28575"/>
                </a:tc>
              </a:tr>
              <a:tr h="68944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107</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Financial Instruments: Disclosures</a:t>
                      </a:r>
                    </a:p>
                    <a:p>
                      <a:endParaRPr lang="en-US" dirty="0"/>
                    </a:p>
                  </a:txBody>
                  <a:tcPr/>
                </a:tc>
                <a:tc>
                  <a:txBody>
                    <a:bodyPr/>
                    <a:lstStyle/>
                    <a:p>
                      <a:pPr algn="ctr" rtl="0">
                        <a:lnSpc>
                          <a:spcPct val="100000"/>
                        </a:lnSpc>
                      </a:pPr>
                      <a:r>
                        <a:rPr lang="en-US" dirty="0"/>
                        <a:t>IFRS </a:t>
                      </a:r>
                      <a:r>
                        <a:rPr lang="en-US" dirty="0" smtClean="0"/>
                        <a:t>7</a:t>
                      </a:r>
                      <a:endParaRPr lang="en-US" dirty="0"/>
                    </a:p>
                  </a:txBody>
                  <a:tcPr marL="28575" marR="28575" marT="28575" marB="28575"/>
                </a:tc>
                <a:tc>
                  <a:txBody>
                    <a:bodyPr/>
                    <a:lstStyle/>
                    <a:p>
                      <a:pPr algn="ctr" rtl="0">
                        <a:lnSpc>
                          <a:spcPct val="100000"/>
                        </a:lnSpc>
                      </a:pPr>
                      <a:r>
                        <a:rPr lang="en-US" dirty="0"/>
                        <a:t>-</a:t>
                      </a:r>
                    </a:p>
                  </a:txBody>
                  <a:tcPr marL="28575" marR="28575" marT="28575" marB="28575"/>
                </a:tc>
                <a:tc>
                  <a:txBody>
                    <a:bodyPr/>
                    <a:lstStyle/>
                    <a:p>
                      <a:pPr algn="ctr" rtl="0">
                        <a:lnSpc>
                          <a:spcPct val="100000"/>
                        </a:lnSpc>
                      </a:pPr>
                      <a:r>
                        <a:rPr lang="en-US" dirty="0"/>
                        <a:t>-</a:t>
                      </a:r>
                    </a:p>
                  </a:txBody>
                  <a:tcPr marL="28575" marR="28575" marT="28575" marB="28575"/>
                </a:tc>
              </a:tr>
              <a:tr h="816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108</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Operating Segments</a:t>
                      </a:r>
                    </a:p>
                    <a:p>
                      <a:endParaRPr lang="en-US" dirty="0"/>
                    </a:p>
                  </a:txBody>
                  <a:tcPr/>
                </a:tc>
                <a:tc>
                  <a:txBody>
                    <a:bodyPr/>
                    <a:lstStyle/>
                    <a:p>
                      <a:pPr algn="ctr" rtl="0">
                        <a:lnSpc>
                          <a:spcPct val="100000"/>
                        </a:lnSpc>
                      </a:pPr>
                      <a:r>
                        <a:rPr lang="en-US" dirty="0"/>
                        <a:t>IFRS </a:t>
                      </a:r>
                      <a:r>
                        <a:rPr lang="en-US" dirty="0" smtClean="0"/>
                        <a:t>8</a:t>
                      </a:r>
                      <a:endParaRPr lang="en-US" dirty="0"/>
                    </a:p>
                  </a:txBody>
                  <a:tcPr marL="28575" marR="28575" marT="28575" marB="28575"/>
                </a:tc>
                <a:tc>
                  <a:txBody>
                    <a:bodyPr/>
                    <a:lstStyle/>
                    <a:p>
                      <a:pPr algn="ctr" rtl="0">
                        <a:lnSpc>
                          <a:spcPct val="100000"/>
                        </a:lnSpc>
                      </a:pPr>
                      <a:r>
                        <a:rPr lang="en-US" dirty="0"/>
                        <a:t>-</a:t>
                      </a:r>
                    </a:p>
                  </a:txBody>
                  <a:tcPr marL="28575" marR="28575" marT="28575" marB="28575"/>
                </a:tc>
                <a:tc>
                  <a:txBody>
                    <a:bodyPr/>
                    <a:lstStyle/>
                    <a:p>
                      <a:pPr algn="ctr" rtl="0">
                        <a:lnSpc>
                          <a:spcPct val="100000"/>
                        </a:lnSpc>
                      </a:pPr>
                      <a:r>
                        <a:rPr lang="en-US" dirty="0"/>
                        <a:t>-</a:t>
                      </a:r>
                    </a:p>
                  </a:txBody>
                  <a:tcPr marL="28575" marR="28575" marT="28575" marB="28575"/>
                </a:tc>
              </a:tr>
            </a:tbl>
          </a:graphicData>
        </a:graphic>
      </p:graphicFrame>
      <p:sp>
        <p:nvSpPr>
          <p:cNvPr id="5" name="Rectangle 4"/>
          <p:cNvSpPr/>
          <p:nvPr/>
        </p:nvSpPr>
        <p:spPr>
          <a:xfrm>
            <a:off x="5791200" y="685800"/>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IAS/IFRS</a:t>
            </a:r>
            <a:endParaRPr lang="en-US" sz="1400" dirty="0"/>
          </a:p>
        </p:txBody>
      </p:sp>
      <p:sp>
        <p:nvSpPr>
          <p:cNvPr id="6" name="Rectangle 5"/>
          <p:cNvSpPr/>
          <p:nvPr/>
        </p:nvSpPr>
        <p:spPr>
          <a:xfrm>
            <a:off x="7010400" y="6858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IFRIC</a:t>
            </a:r>
            <a:endParaRPr lang="en-US" sz="1400" dirty="0"/>
          </a:p>
        </p:txBody>
      </p:sp>
      <p:sp>
        <p:nvSpPr>
          <p:cNvPr id="7" name="Rectangle 6"/>
          <p:cNvSpPr/>
          <p:nvPr/>
        </p:nvSpPr>
        <p:spPr>
          <a:xfrm>
            <a:off x="8153400" y="685800"/>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SIC</a:t>
            </a:r>
            <a:endParaRPr lang="en-US" sz="1400" dirty="0"/>
          </a:p>
        </p:txBody>
      </p:sp>
      <p:sp>
        <p:nvSpPr>
          <p:cNvPr id="8" name="Rectangle 7"/>
          <p:cNvSpPr/>
          <p:nvPr/>
        </p:nvSpPr>
        <p:spPr>
          <a:xfrm>
            <a:off x="762000" y="76200"/>
            <a:ext cx="7467600" cy="304800"/>
          </a:xfrm>
          <a:prstGeom prst="rect">
            <a:avLst/>
          </a:prstGeom>
          <a:blipFill>
            <a:blip r:embed="rId2" cstate="print"/>
            <a:tile tx="0" ty="0" sx="100000" sy="100000" flip="none" algn="tl"/>
          </a:blip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Comparison of IFRS AND Accounting standards</a:t>
            </a:r>
            <a:endParaRPr lang="en-US" b="1" dirty="0">
              <a:solidFill>
                <a:schemeClr val="tx1"/>
              </a:solidFill>
            </a:endParaRPr>
          </a:p>
        </p:txBody>
      </p:sp>
    </p:spTree>
    <p:extLst>
      <p:ext uri="{BB962C8B-B14F-4D97-AF65-F5344CB8AC3E}">
        <p14:creationId xmlns:p14="http://schemas.microsoft.com/office/powerpoint/2010/main" xmlns="" val="1315049841"/>
      </p:ext>
    </p:extLst>
  </p:cSld>
  <p:clrMapOvr>
    <a:masterClrMapping/>
  </p:clrMapOvr>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228600"/>
          <a:ext cx="9144001" cy="7193555"/>
        </p:xfrm>
        <a:graphic>
          <a:graphicData uri="http://schemas.openxmlformats.org/drawingml/2006/table">
            <a:tbl>
              <a:tblPr firstRow="1" bandRow="1">
                <a:tableStyleId>{5C22544A-7EE6-4342-B048-85BDC9FD1C3A}</a:tableStyleId>
              </a:tblPr>
              <a:tblGrid>
                <a:gridCol w="1295401"/>
                <a:gridCol w="4038598"/>
                <a:gridCol w="1143002"/>
                <a:gridCol w="1219200"/>
                <a:gridCol w="1447800"/>
              </a:tblGrid>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Ind AS</a:t>
                      </a:r>
                    </a:p>
                    <a:p>
                      <a:pPr algn="ctr"/>
                      <a:endParaRPr lang="en-US" b="1" dirty="0">
                        <a:solidFill>
                          <a:schemeClr val="tx1"/>
                        </a:solidFill>
                      </a:endParaRPr>
                    </a:p>
                  </a:txBody>
                  <a:tcPr marL="0" marR="0" marT="0" marB="0">
                    <a:solidFill>
                      <a:srgbClr val="92D050"/>
                    </a:solidFill>
                  </a:tcPr>
                </a:tc>
                <a:tc>
                  <a:txBody>
                    <a:bodyPr/>
                    <a:lstStyle/>
                    <a:p>
                      <a:pPr algn="ctr"/>
                      <a:endParaRPr lang="en-US" b="1" dirty="0" smtClean="0">
                        <a:solidFill>
                          <a:schemeClr val="tx1"/>
                        </a:solidFill>
                      </a:endParaRPr>
                    </a:p>
                    <a:p>
                      <a:pPr algn="ctr"/>
                      <a:r>
                        <a:rPr lang="en-US" b="1" dirty="0" smtClean="0">
                          <a:solidFill>
                            <a:schemeClr val="tx1"/>
                          </a:solidFill>
                        </a:rPr>
                        <a:t>Ind AS Name</a:t>
                      </a:r>
                      <a:endParaRPr lang="en-US" b="1" dirty="0">
                        <a:solidFill>
                          <a:schemeClr val="tx1"/>
                        </a:solidFill>
                      </a:endParaRPr>
                    </a:p>
                  </a:txBody>
                  <a:tcPr>
                    <a:solidFill>
                      <a:srgbClr val="92D050"/>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Corresponding IFRS</a:t>
                      </a:r>
                    </a:p>
                    <a:p>
                      <a:endParaRPr lang="en-US" b="1" dirty="0">
                        <a:solidFill>
                          <a:schemeClr val="tx1"/>
                        </a:solidFill>
                      </a:endParaRPr>
                    </a:p>
                  </a:txBody>
                  <a:tcPr anchor="ctr">
                    <a:solidFill>
                      <a:srgbClr val="92D050"/>
                    </a:solidFill>
                  </a:tcPr>
                </a:tc>
                <a:tc hMerge="1">
                  <a:txBody>
                    <a:bodyPr/>
                    <a:lstStyle/>
                    <a:p>
                      <a:endParaRPr lang="en-US" dirty="0"/>
                    </a:p>
                  </a:txBody>
                  <a:tcPr/>
                </a:tc>
                <a:tc hMerge="1">
                  <a:txBody>
                    <a:bodyPr/>
                    <a:lstStyle/>
                    <a:p>
                      <a:endParaRPr lang="en-US" dirty="0"/>
                    </a:p>
                  </a:txBody>
                  <a:tcPr/>
                </a:tc>
              </a:tr>
              <a:tr h="5706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1</a:t>
                      </a:r>
                    </a:p>
                    <a:p>
                      <a:endParaRPr lang="en-US" dirty="0"/>
                    </a:p>
                  </a:txBody>
                  <a:tcPr marL="28575" marR="28575" marT="28575" marB="2857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Presentation of Financial Statements</a:t>
                      </a:r>
                    </a:p>
                    <a:p>
                      <a:endParaRPr lang="en-US" dirty="0"/>
                    </a:p>
                  </a:txBody>
                  <a:tcPr marL="28575" marR="28575" marT="28575" marB="2857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1</a:t>
                      </a:r>
                    </a:p>
                  </a:txBody>
                  <a:tcPr/>
                </a:tc>
                <a:tc>
                  <a:txBody>
                    <a:bodyPr/>
                    <a:lstStyle/>
                    <a:p>
                      <a:r>
                        <a:rPr lang="en-US" dirty="0" smtClean="0"/>
                        <a:t>-</a:t>
                      </a:r>
                      <a:endParaRPr lang="en-US" dirty="0"/>
                    </a:p>
                  </a:txBody>
                  <a:tcPr/>
                </a:tc>
                <a:tc>
                  <a:txBody>
                    <a:bodyPr/>
                    <a:lstStyle/>
                    <a:p>
                      <a:r>
                        <a:rPr lang="en-US" dirty="0" smtClean="0"/>
                        <a:t>-</a:t>
                      </a:r>
                      <a:endParaRPr lang="en-US" dirty="0"/>
                    </a:p>
                  </a:txBody>
                  <a:tcPr/>
                </a:tc>
              </a:tr>
              <a:tr h="57064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Ind AS 2</a:t>
                      </a:r>
                    </a:p>
                    <a:p>
                      <a:pPr algn="just">
                        <a:lnSpc>
                          <a:spcPct val="100000"/>
                        </a:lnSpc>
                      </a:pPr>
                      <a:endParaRPr lang="en-US" dirty="0"/>
                    </a:p>
                  </a:txBody>
                  <a:tcPr marL="28575" marR="28575" marT="28575" marB="2857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Inventories</a:t>
                      </a:r>
                    </a:p>
                    <a:p>
                      <a:pPr algn="just">
                        <a:lnSpc>
                          <a:spcPct val="100000"/>
                        </a:lnSpc>
                      </a:pPr>
                      <a:endParaRPr lang="en-US" dirty="0"/>
                    </a:p>
                  </a:txBody>
                  <a:tcPr marL="28575" marR="28575" marT="28575" marB="2857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2</a:t>
                      </a:r>
                    </a:p>
                  </a:txBody>
                  <a:tcPr/>
                </a:tc>
                <a:tc>
                  <a:txBody>
                    <a:bodyPr/>
                    <a:lstStyle/>
                    <a:p>
                      <a:r>
                        <a:rPr lang="en-US" dirty="0" smtClean="0"/>
                        <a:t>-</a:t>
                      </a:r>
                      <a:endParaRPr lang="en-US" dirty="0"/>
                    </a:p>
                  </a:txBody>
                  <a:tcPr/>
                </a:tc>
                <a:tc>
                  <a:txBody>
                    <a:bodyPr/>
                    <a:lstStyle/>
                    <a:p>
                      <a:r>
                        <a:rPr lang="en-US" dirty="0" smtClean="0"/>
                        <a:t>-</a:t>
                      </a:r>
                      <a:endParaRPr lang="en-US" dirty="0"/>
                    </a:p>
                  </a:txBody>
                  <a:tcPr/>
                </a:tc>
              </a:tr>
              <a:tr h="57064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Ind AS 7</a:t>
                      </a:r>
                    </a:p>
                    <a:p>
                      <a:pPr algn="just">
                        <a:lnSpc>
                          <a:spcPct val="100000"/>
                        </a:lnSpc>
                      </a:pPr>
                      <a:endParaRPr lang="en-US" dirty="0"/>
                    </a:p>
                  </a:txBody>
                  <a:tcPr marL="28575" marR="28575" marT="28575" marB="28575"/>
                </a:tc>
                <a:tc>
                  <a:txBody>
                    <a:bodyPr/>
                    <a:lstStyle/>
                    <a:p>
                      <a:r>
                        <a:rPr lang="en-US" dirty="0" smtClean="0"/>
                        <a:t>Statement of Cash Flows</a:t>
                      </a:r>
                      <a:endParaRPr lang="en-US" dirty="0"/>
                    </a:p>
                  </a:txBody>
                  <a:tcPr marL="28575" marR="28575" marT="28575" marB="2857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7</a:t>
                      </a:r>
                    </a:p>
                  </a:txBody>
                  <a:tcPr/>
                </a:tc>
                <a:tc>
                  <a:txBody>
                    <a:bodyPr/>
                    <a:lstStyle/>
                    <a:p>
                      <a:r>
                        <a:rPr lang="en-US" dirty="0" smtClean="0"/>
                        <a:t>-</a:t>
                      </a:r>
                      <a:endParaRPr lang="en-US" dirty="0"/>
                    </a:p>
                  </a:txBody>
                  <a:tcPr/>
                </a:tc>
                <a:tc>
                  <a:txBody>
                    <a:bodyPr/>
                    <a:lstStyle/>
                    <a:p>
                      <a:r>
                        <a:rPr lang="en-US" dirty="0" smtClean="0"/>
                        <a:t>-</a:t>
                      </a:r>
                      <a:endParaRPr lang="en-US" dirty="0"/>
                    </a:p>
                  </a:txBody>
                  <a:tcPr/>
                </a:tc>
              </a:tr>
              <a:tr h="8613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8</a:t>
                      </a:r>
                    </a:p>
                    <a:p>
                      <a:endParaRPr lang="en-US" dirty="0"/>
                    </a:p>
                  </a:txBody>
                  <a:tcPr/>
                </a:tc>
                <a:tc>
                  <a:txBody>
                    <a:bodyPr/>
                    <a:lstStyle/>
                    <a:p>
                      <a:r>
                        <a:rPr lang="en-US" dirty="0" smtClean="0"/>
                        <a:t>Accounting Policies, Changes in Accounting Estimates and Errors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r>
                        <a:rPr lang="en-US" dirty="0" smtClean="0"/>
                        <a:t>-</a:t>
                      </a:r>
                      <a:endParaRPr lang="en-US" dirty="0"/>
                    </a:p>
                  </a:txBody>
                  <a:tcPr/>
                </a:tc>
              </a:tr>
              <a:tr h="602947">
                <a:tc>
                  <a:txBody>
                    <a:bodyPr/>
                    <a:lstStyle/>
                    <a:p>
                      <a:r>
                        <a:rPr lang="en-US" dirty="0" smtClean="0"/>
                        <a:t>Ind AS 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Events after the Reporting Period</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10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IFRIC 17</a:t>
                      </a:r>
                    </a:p>
                  </a:txBody>
                  <a:tcPr/>
                </a:tc>
                <a:tc>
                  <a:txBody>
                    <a:bodyPr/>
                    <a:lstStyle/>
                    <a:p>
                      <a:r>
                        <a:rPr lang="en-US" dirty="0" smtClean="0"/>
                        <a:t>-</a:t>
                      </a:r>
                      <a:endParaRPr lang="en-US" dirty="0"/>
                    </a:p>
                  </a:txBody>
                  <a:tcPr/>
                </a:tc>
              </a:tr>
              <a:tr h="438425">
                <a:tc>
                  <a:txBody>
                    <a:bodyPr/>
                    <a:lstStyle/>
                    <a:p>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IFRIC 12</a:t>
                      </a:r>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SIC 29</a:t>
                      </a:r>
                    </a:p>
                  </a:txBody>
                  <a:tcPr/>
                </a:tc>
              </a:tr>
              <a:tr h="602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11</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Construction Contracts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11</a:t>
                      </a:r>
                    </a:p>
                  </a:txBody>
                  <a:tcPr/>
                </a:tc>
                <a:tc>
                  <a:txBody>
                    <a:bodyPr/>
                    <a:lstStyle/>
                    <a:p>
                      <a:r>
                        <a:rPr lang="en-US" dirty="0" smtClean="0"/>
                        <a:t>-</a:t>
                      </a:r>
                      <a:endParaRPr lang="en-US" dirty="0"/>
                    </a:p>
                  </a:txBody>
                  <a:tcPr marL="0" marR="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r>
              <a:tr h="602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12</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Income Taxes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12</a:t>
                      </a:r>
                    </a:p>
                  </a:txBody>
                  <a:tcPr/>
                </a:tc>
                <a:tc>
                  <a:txBody>
                    <a:bodyPr/>
                    <a:lstStyle/>
                    <a:p>
                      <a:endParaRPr lang="en-US"/>
                    </a:p>
                  </a:txBody>
                  <a:tcPr/>
                </a:tc>
                <a:tc>
                  <a:txBody>
                    <a:bodyPr/>
                    <a:lstStyle/>
                    <a:p>
                      <a:pPr rtl="0"/>
                      <a:r>
                        <a:rPr lang="en-US" dirty="0" smtClean="0"/>
                        <a:t>SIC 21, 25</a:t>
                      </a:r>
                      <a:endParaRPr lang="en-US" dirty="0"/>
                    </a:p>
                  </a:txBody>
                  <a:tcPr/>
                </a:tc>
              </a:tr>
              <a:tr h="602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16</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Property, Plant and Equipment</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16</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IFRIC 1</a:t>
                      </a:r>
                    </a:p>
                  </a:txBody>
                  <a:tcPr/>
                </a:tc>
                <a:tc>
                  <a:txBody>
                    <a:bodyPr/>
                    <a:lstStyle/>
                    <a:p>
                      <a:r>
                        <a:rPr lang="en-US" dirty="0" smtClean="0"/>
                        <a:t>-</a:t>
                      </a:r>
                      <a:endParaRPr lang="en-US" dirty="0"/>
                    </a:p>
                  </a:txBody>
                  <a:tcPr/>
                </a:tc>
              </a:tr>
              <a:tr h="6029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17</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Leases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17</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IFRIC 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SIC 15, 27</a:t>
                      </a:r>
                    </a:p>
                    <a:p>
                      <a:endParaRPr lang="en-US" dirty="0"/>
                    </a:p>
                  </a:txBody>
                  <a:tcPr/>
                </a:tc>
              </a:tr>
            </a:tbl>
          </a:graphicData>
        </a:graphic>
      </p:graphicFrame>
      <p:sp>
        <p:nvSpPr>
          <p:cNvPr id="5" name="Rectangle 4"/>
          <p:cNvSpPr/>
          <p:nvPr/>
        </p:nvSpPr>
        <p:spPr>
          <a:xfrm>
            <a:off x="5486400" y="3048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IAS/IFRS</a:t>
            </a:r>
            <a:endParaRPr lang="en-US" sz="1400" dirty="0"/>
          </a:p>
        </p:txBody>
      </p:sp>
      <p:sp>
        <p:nvSpPr>
          <p:cNvPr id="6" name="Rectangle 5"/>
          <p:cNvSpPr/>
          <p:nvPr/>
        </p:nvSpPr>
        <p:spPr>
          <a:xfrm>
            <a:off x="6705600" y="304800"/>
            <a:ext cx="838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IFRIC</a:t>
            </a:r>
            <a:endParaRPr lang="en-US" sz="1400" dirty="0"/>
          </a:p>
        </p:txBody>
      </p:sp>
      <p:sp>
        <p:nvSpPr>
          <p:cNvPr id="7" name="Rectangle 6"/>
          <p:cNvSpPr/>
          <p:nvPr/>
        </p:nvSpPr>
        <p:spPr>
          <a:xfrm>
            <a:off x="7848600" y="304800"/>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SIC</a:t>
            </a:r>
            <a:endParaRPr lang="en-US" sz="1400" dirty="0"/>
          </a:p>
        </p:txBody>
      </p:sp>
    </p:spTree>
    <p:extLst>
      <p:ext uri="{BB962C8B-B14F-4D97-AF65-F5344CB8AC3E}">
        <p14:creationId xmlns:p14="http://schemas.microsoft.com/office/powerpoint/2010/main" xmlns="" val="440974635"/>
      </p:ext>
    </p:extLst>
  </p:cSld>
  <p:clrMapOvr>
    <a:masterClrMapping/>
  </p:clrMapOvr>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38995"/>
          <a:ext cx="9525000" cy="7153205"/>
        </p:xfrm>
        <a:graphic>
          <a:graphicData uri="http://schemas.openxmlformats.org/drawingml/2006/table">
            <a:tbl>
              <a:tblPr firstRow="1" bandRow="1">
                <a:tableStyleId>{5C22544A-7EE6-4342-B048-85BDC9FD1C3A}</a:tableStyleId>
              </a:tblPr>
              <a:tblGrid>
                <a:gridCol w="1447800"/>
                <a:gridCol w="4267200"/>
                <a:gridCol w="990600"/>
                <a:gridCol w="1676400"/>
                <a:gridCol w="1143000"/>
              </a:tblGrid>
              <a:tr h="6723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Ind AS</a:t>
                      </a:r>
                    </a:p>
                  </a:txBody>
                  <a:tcPr marL="0" marR="0" marT="0" marB="0" anchor="ctr">
                    <a:solidFill>
                      <a:srgbClr val="92D050"/>
                    </a:solidFill>
                  </a:tcPr>
                </a:tc>
                <a:tc>
                  <a:txBody>
                    <a:bodyPr/>
                    <a:lstStyle/>
                    <a:p>
                      <a:pPr algn="ctr"/>
                      <a:r>
                        <a:rPr lang="en-US" b="1" dirty="0" smtClean="0">
                          <a:solidFill>
                            <a:schemeClr val="tx1"/>
                          </a:solidFill>
                        </a:rPr>
                        <a:t>Ind AS Name</a:t>
                      </a:r>
                      <a:endParaRPr lang="en-US" b="1" dirty="0">
                        <a:solidFill>
                          <a:schemeClr val="tx1"/>
                        </a:solidFill>
                      </a:endParaRPr>
                    </a:p>
                  </a:txBody>
                  <a:tcPr anchor="ctr">
                    <a:solidFill>
                      <a:srgbClr val="92D050"/>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Corresponding IFRS</a:t>
                      </a:r>
                    </a:p>
                  </a:txBody>
                  <a:tcPr>
                    <a:solidFill>
                      <a:srgbClr val="92D050"/>
                    </a:solidFill>
                  </a:tcPr>
                </a:tc>
                <a:tc hMerge="1">
                  <a:txBody>
                    <a:bodyPr/>
                    <a:lstStyle/>
                    <a:p>
                      <a:endParaRPr lang="en-US" dirty="0"/>
                    </a:p>
                  </a:txBody>
                  <a:tcPr/>
                </a:tc>
                <a:tc hMerge="1">
                  <a:txBody>
                    <a:bodyPr/>
                    <a:lstStyle/>
                    <a:p>
                      <a:endParaRPr lang="en-US"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Revenue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18</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IFRIC 13, 15*, 18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SIC 31</a:t>
                      </a:r>
                    </a:p>
                  </a:txBody>
                  <a:tcPr/>
                </a:tc>
              </a:tr>
              <a:tr h="634768">
                <a:tc>
                  <a:txBody>
                    <a:bodyPr/>
                    <a:lstStyle/>
                    <a:p>
                      <a:pPr algn="just">
                        <a:lnSpc>
                          <a:spcPct val="100000"/>
                        </a:lnSpc>
                      </a:pPr>
                      <a:r>
                        <a:rPr lang="en-US" dirty="0"/>
                        <a:t>Ind AS 19</a:t>
                      </a:r>
                    </a:p>
                  </a:txBody>
                  <a:tcPr marL="28575" marR="28575" marT="28575" marB="28575"/>
                </a:tc>
                <a:tc>
                  <a:txBody>
                    <a:bodyPr/>
                    <a:lstStyle/>
                    <a:p>
                      <a:pPr algn="just">
                        <a:lnSpc>
                          <a:spcPct val="100000"/>
                        </a:lnSpc>
                      </a:pPr>
                      <a:r>
                        <a:rPr lang="en-US" dirty="0"/>
                        <a:t>Employee Benefits</a:t>
                      </a:r>
                    </a:p>
                  </a:txBody>
                  <a:tcPr marL="28575" marR="28575" marT="28575" marB="2857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19</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IFRIC 14</a:t>
                      </a:r>
                    </a:p>
                  </a:txBody>
                  <a:tcPr/>
                </a:tc>
                <a:tc>
                  <a:txBody>
                    <a:bodyPr/>
                    <a:lstStyle/>
                    <a:p>
                      <a:r>
                        <a:rPr lang="en-US" dirty="0" smtClean="0"/>
                        <a:t>-</a:t>
                      </a:r>
                      <a:endParaRPr lang="en-US" dirty="0"/>
                    </a:p>
                  </a:txBody>
                  <a:tcPr/>
                </a:tc>
              </a:tr>
              <a:tr h="7772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Ind AS 20</a:t>
                      </a:r>
                    </a:p>
                    <a:p>
                      <a:pPr algn="just">
                        <a:lnSpc>
                          <a:spcPct val="100000"/>
                        </a:lnSpc>
                      </a:pPr>
                      <a:endParaRPr lang="en-US" dirty="0"/>
                    </a:p>
                  </a:txBody>
                  <a:tcPr marL="28575" marR="28575" marT="28575" marB="2857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Accounting for Government Grants and Disclosure of Government Assistance</a:t>
                      </a:r>
                    </a:p>
                  </a:txBody>
                  <a:tcPr marL="28575" marR="28575" marT="28575" marB="2857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20</a:t>
                      </a:r>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SIC 10</a:t>
                      </a:r>
                    </a:p>
                    <a:p>
                      <a:endParaRPr lang="en-US" dirty="0"/>
                    </a:p>
                  </a:txBody>
                  <a:tcPr/>
                </a:tc>
              </a:tr>
              <a:tr h="906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21</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Effects of Changes in Foreign Exchange Rates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21</a:t>
                      </a:r>
                    </a:p>
                  </a:txBody>
                  <a:tcPr/>
                </a:tc>
                <a:tc>
                  <a:txBody>
                    <a:bodyPr/>
                    <a:lstStyle/>
                    <a:p>
                      <a:r>
                        <a:rPr lang="en-US" dirty="0" smtClean="0"/>
                        <a:t>-</a:t>
                      </a:r>
                      <a:endParaRPr lang="en-US" dirty="0"/>
                    </a:p>
                  </a:txBody>
                  <a:tcPr/>
                </a:tc>
                <a:tc>
                  <a:txBody>
                    <a:bodyPr/>
                    <a:lstStyle/>
                    <a:p>
                      <a:r>
                        <a:rPr lang="en-US" dirty="0" smtClean="0"/>
                        <a:t>-</a:t>
                      </a:r>
                      <a:endParaRPr lang="en-US" dirty="0"/>
                    </a:p>
                  </a:txBody>
                  <a:tcPr/>
                </a:tc>
              </a:tr>
              <a:tr h="4381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23</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Borrowing Costs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23</a:t>
                      </a:r>
                    </a:p>
                  </a:txBody>
                  <a:tcPr/>
                </a:tc>
                <a:tc>
                  <a:txBody>
                    <a:bodyPr/>
                    <a:lstStyle/>
                    <a:p>
                      <a:r>
                        <a:rPr lang="en-US" dirty="0" smtClean="0"/>
                        <a:t>-</a:t>
                      </a:r>
                      <a:endParaRPr lang="en-US" dirty="0"/>
                    </a:p>
                  </a:txBody>
                  <a:tcPr/>
                </a:tc>
                <a:tc>
                  <a:txBody>
                    <a:bodyPr/>
                    <a:lstStyle/>
                    <a:p>
                      <a:r>
                        <a:rPr lang="en-US" dirty="0" smtClean="0"/>
                        <a:t>-</a:t>
                      </a:r>
                      <a:endParaRPr lang="en-US" dirty="0"/>
                    </a:p>
                  </a:txBody>
                  <a:tcPr/>
                </a:tc>
              </a:tr>
              <a:tr h="48383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24</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Related Party Disclosures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24</a:t>
                      </a:r>
                    </a:p>
                  </a:txBody>
                  <a:tcPr/>
                </a:tc>
                <a:tc>
                  <a:txBody>
                    <a:bodyPr/>
                    <a:lstStyle/>
                    <a:p>
                      <a:r>
                        <a:rPr lang="en-US" dirty="0" smtClean="0"/>
                        <a:t>-</a:t>
                      </a:r>
                      <a:endParaRPr lang="en-US" dirty="0"/>
                    </a:p>
                  </a:txBody>
                  <a:tcPr/>
                </a:tc>
                <a:tc>
                  <a:txBody>
                    <a:bodyPr/>
                    <a:lstStyle/>
                    <a:p>
                      <a:r>
                        <a:rPr lang="en-US" dirty="0" smtClean="0"/>
                        <a:t>-</a:t>
                      </a:r>
                      <a:endParaRPr lang="en-US" dirty="0"/>
                    </a:p>
                  </a:txBody>
                  <a:tcPr/>
                </a:tc>
              </a:tr>
              <a:tr h="6819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27</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Consolidated and Separate Financial Statements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27</a:t>
                      </a:r>
                    </a:p>
                  </a:txBody>
                  <a:tcPr/>
                </a:tc>
                <a:tc>
                  <a:txBody>
                    <a:bodyPr/>
                    <a:lstStyle/>
                    <a:p>
                      <a:r>
                        <a:rPr lang="en-US" dirty="0" smtClean="0"/>
                        <a:t>-</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SIC 12</a:t>
                      </a:r>
                    </a:p>
                    <a:p>
                      <a:endParaRPr lang="en-US" dirty="0"/>
                    </a:p>
                  </a:txBody>
                  <a:tcPr/>
                </a:tc>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28</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Investments in Associates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28</a:t>
                      </a:r>
                    </a:p>
                  </a:txBody>
                  <a:tcPr/>
                </a:tc>
                <a:tc>
                  <a:txBody>
                    <a:bodyPr/>
                    <a:lstStyle/>
                    <a:p>
                      <a:r>
                        <a:rPr lang="en-US" dirty="0" smtClean="0"/>
                        <a:t>-</a:t>
                      </a:r>
                      <a:endParaRPr lang="en-US" dirty="0"/>
                    </a:p>
                  </a:txBody>
                  <a:tcPr/>
                </a:tc>
                <a:tc>
                  <a:txBody>
                    <a:bodyPr/>
                    <a:lstStyle/>
                    <a:p>
                      <a:r>
                        <a:rPr lang="en-US" dirty="0" smtClean="0"/>
                        <a:t>-</a:t>
                      </a:r>
                      <a:endParaRPr lang="en-US" dirty="0"/>
                    </a:p>
                  </a:txBody>
                  <a:tcPr/>
                </a:tc>
              </a:tr>
              <a:tr h="9068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29</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Financial Reporting in Hyperinflationary Economies</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IAS 29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IFRIC 7</a:t>
                      </a:r>
                    </a:p>
                    <a:p>
                      <a:endParaRPr lang="en-US" dirty="0"/>
                    </a:p>
                  </a:txBody>
                  <a:tcPr/>
                </a:tc>
                <a:tc>
                  <a:txBody>
                    <a:bodyPr/>
                    <a:lstStyle/>
                    <a:p>
                      <a:r>
                        <a:rPr lang="en-US" dirty="0" smtClean="0"/>
                        <a:t>-</a:t>
                      </a:r>
                      <a:endParaRPr lang="en-US" dirty="0"/>
                    </a:p>
                  </a:txBody>
                  <a:tcPr/>
                </a:tc>
              </a:tr>
            </a:tbl>
          </a:graphicData>
        </a:graphic>
      </p:graphicFrame>
      <p:sp>
        <p:nvSpPr>
          <p:cNvPr id="3" name="Rectangle 2"/>
          <p:cNvSpPr/>
          <p:nvPr/>
        </p:nvSpPr>
        <p:spPr>
          <a:xfrm>
            <a:off x="5867400" y="228600"/>
            <a:ext cx="1066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IAS/IFRS</a:t>
            </a:r>
            <a:endParaRPr lang="en-US" sz="1400" dirty="0"/>
          </a:p>
        </p:txBody>
      </p:sp>
      <p:sp>
        <p:nvSpPr>
          <p:cNvPr id="5" name="Rectangle 4"/>
          <p:cNvSpPr/>
          <p:nvPr/>
        </p:nvSpPr>
        <p:spPr>
          <a:xfrm>
            <a:off x="7162800" y="228600"/>
            <a:ext cx="9144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IFRIC</a:t>
            </a:r>
            <a:endParaRPr lang="en-US" sz="1400" dirty="0"/>
          </a:p>
        </p:txBody>
      </p:sp>
      <p:sp>
        <p:nvSpPr>
          <p:cNvPr id="6" name="Rectangle 5"/>
          <p:cNvSpPr/>
          <p:nvPr/>
        </p:nvSpPr>
        <p:spPr>
          <a:xfrm>
            <a:off x="8382000" y="228600"/>
            <a:ext cx="685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SIC</a:t>
            </a:r>
            <a:endParaRPr lang="en-US" sz="1400" dirty="0"/>
          </a:p>
        </p:txBody>
      </p:sp>
    </p:spTree>
    <p:extLst>
      <p:ext uri="{BB962C8B-B14F-4D97-AF65-F5344CB8AC3E}">
        <p14:creationId xmlns:p14="http://schemas.microsoft.com/office/powerpoint/2010/main" xmlns="" val="239163131"/>
      </p:ext>
    </p:extLst>
  </p:cSld>
  <p:clrMapOvr>
    <a:masterClrMapping/>
  </p:clrMapOvr>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 y="-152400"/>
          <a:ext cx="9144001" cy="7228804"/>
        </p:xfrm>
        <a:graphic>
          <a:graphicData uri="http://schemas.openxmlformats.org/drawingml/2006/table">
            <a:tbl>
              <a:tblPr firstRow="1" bandRow="1">
                <a:tableStyleId>{5C22544A-7EE6-4342-B048-85BDC9FD1C3A}</a:tableStyleId>
              </a:tblPr>
              <a:tblGrid>
                <a:gridCol w="1368222"/>
                <a:gridCol w="4270624"/>
                <a:gridCol w="1142955"/>
                <a:gridCol w="1300843"/>
                <a:gridCol w="1061357"/>
              </a:tblGrid>
              <a:tr h="64707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b="1" dirty="0" smtClean="0">
                          <a:solidFill>
                            <a:schemeClr val="tx1"/>
                          </a:solidFill>
                        </a:rPr>
                        <a:t>Ind AS</a:t>
                      </a:r>
                      <a:endParaRPr lang="en-US" dirty="0" smtClean="0">
                        <a:solidFill>
                          <a:schemeClr val="tx1"/>
                        </a:solidFill>
                      </a:endParaRPr>
                    </a:p>
                    <a:p>
                      <a:pPr algn="ctr"/>
                      <a:endParaRPr lang="en-US" dirty="0">
                        <a:solidFill>
                          <a:schemeClr val="tx1"/>
                        </a:solidFill>
                      </a:endParaRPr>
                    </a:p>
                  </a:txBody>
                  <a:tcPr marL="0" marR="0" marT="0" marB="0" anchor="ctr">
                    <a:solidFill>
                      <a:srgbClr val="92D050"/>
                    </a:solidFill>
                  </a:tcPr>
                </a:tc>
                <a:tc>
                  <a:txBody>
                    <a:bodyPr/>
                    <a:lstStyle/>
                    <a:p>
                      <a:pPr algn="ctr"/>
                      <a:r>
                        <a:rPr lang="en-US" b="1" dirty="0" smtClean="0">
                          <a:solidFill>
                            <a:schemeClr val="tx1"/>
                          </a:solidFill>
                        </a:rPr>
                        <a:t>Ind AS Name</a:t>
                      </a:r>
                      <a:endParaRPr lang="en-US" dirty="0">
                        <a:solidFill>
                          <a:schemeClr val="tx1"/>
                        </a:solidFill>
                      </a:endParaRPr>
                    </a:p>
                  </a:txBody>
                  <a:tcPr anchor="ctr">
                    <a:solidFill>
                      <a:srgbClr val="92D050"/>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Corresponding IFRS</a:t>
                      </a:r>
                    </a:p>
                    <a:p>
                      <a:endParaRPr lang="en-US" dirty="0">
                        <a:solidFill>
                          <a:schemeClr val="tx1"/>
                        </a:solidFill>
                      </a:endParaRPr>
                    </a:p>
                  </a:txBody>
                  <a:tcPr anchor="ctr">
                    <a:solidFill>
                      <a:srgbClr val="92D050"/>
                    </a:solidFill>
                  </a:tcPr>
                </a:tc>
                <a:tc hMerge="1">
                  <a:txBody>
                    <a:bodyPr/>
                    <a:lstStyle/>
                    <a:p>
                      <a:endParaRPr lang="en-US" dirty="0"/>
                    </a:p>
                  </a:txBody>
                  <a:tcPr/>
                </a:tc>
                <a:tc hMerge="1">
                  <a:txBody>
                    <a:bodyPr/>
                    <a:lstStyle/>
                    <a:p>
                      <a:endParaRPr lang="en-US" dirty="0"/>
                    </a:p>
                  </a:txBody>
                  <a:tcPr/>
                </a:tc>
              </a:tr>
              <a:tr h="647071">
                <a:tc>
                  <a:txBody>
                    <a:bodyPr/>
                    <a:lstStyle/>
                    <a:p>
                      <a:r>
                        <a:rPr lang="en-US" dirty="0" smtClean="0"/>
                        <a:t>Ind AS 31</a:t>
                      </a:r>
                      <a:endParaRPr lang="en-US" dirty="0"/>
                    </a:p>
                  </a:txBody>
                  <a:tcPr/>
                </a:tc>
                <a:tc>
                  <a:txBody>
                    <a:bodyPr/>
                    <a:lstStyle/>
                    <a:p>
                      <a:r>
                        <a:rPr lang="en-US" dirty="0" smtClean="0"/>
                        <a:t>Interests in Joint Ventures</a:t>
                      </a:r>
                      <a:endParaRPr lang="en-US" dirty="0"/>
                    </a:p>
                  </a:txBody>
                  <a:tcPr/>
                </a:tc>
                <a:tc>
                  <a:txBody>
                    <a:bodyPr/>
                    <a:lstStyle/>
                    <a:p>
                      <a:pPr algn="ctr" rtl="0">
                        <a:lnSpc>
                          <a:spcPct val="100000"/>
                        </a:lnSpc>
                      </a:pPr>
                      <a:r>
                        <a:rPr lang="en-US" dirty="0" smtClean="0"/>
                        <a:t>IAS 31</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SIC 13</a:t>
                      </a:r>
                    </a:p>
                    <a:p>
                      <a:endParaRPr lang="en-US" dirty="0"/>
                    </a:p>
                  </a:txBody>
                  <a:tcPr/>
                </a:tc>
              </a:tr>
              <a:tr h="395300">
                <a:tc>
                  <a:txBody>
                    <a:bodyPr/>
                    <a:lstStyle/>
                    <a:p>
                      <a:r>
                        <a:rPr lang="en-US" dirty="0" smtClean="0"/>
                        <a:t>Ind AS 32</a:t>
                      </a:r>
                      <a:endParaRPr lang="en-US" dirty="0"/>
                    </a:p>
                  </a:txBody>
                  <a:tcPr marL="28575" marR="28575" marT="28575" marB="2857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Financial Instruments: Presentation</a:t>
                      </a:r>
                    </a:p>
                  </a:txBody>
                  <a:tcPr marL="28575" marR="28575" marT="28575" marB="28575"/>
                </a:tc>
                <a:tc>
                  <a:txBody>
                    <a:bodyPr/>
                    <a:lstStyle/>
                    <a:p>
                      <a:pPr algn="ctr" rtl="0">
                        <a:lnSpc>
                          <a:spcPct val="100000"/>
                        </a:lnSpc>
                      </a:pPr>
                      <a:r>
                        <a:rPr lang="en-US" dirty="0" smtClean="0"/>
                        <a:t>IAS 32</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IFRIC 2*</a:t>
                      </a:r>
                    </a:p>
                  </a:txBody>
                  <a:tcPr/>
                </a:tc>
                <a:tc>
                  <a:txBody>
                    <a:bodyPr/>
                    <a:lstStyle/>
                    <a:p>
                      <a:endParaRPr lang="en-US" dirty="0"/>
                    </a:p>
                  </a:txBody>
                  <a:tcPr/>
                </a:tc>
              </a:tr>
              <a:tr h="763913">
                <a:tc>
                  <a:txBody>
                    <a:bodyPr/>
                    <a:lstStyle/>
                    <a:p>
                      <a:r>
                        <a:rPr lang="en-US" dirty="0" smtClean="0"/>
                        <a:t>Ind AS 33</a:t>
                      </a:r>
                    </a:p>
                    <a:p>
                      <a:pPr algn="just">
                        <a:lnSpc>
                          <a:spcPct val="100000"/>
                        </a:lnSpc>
                      </a:pPr>
                      <a:endParaRPr lang="en-US" dirty="0"/>
                    </a:p>
                  </a:txBody>
                  <a:tcPr marL="28575" marR="28575" marT="28575" marB="28575"/>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dirty="0" smtClean="0"/>
                        <a:t>Earnings per Share</a:t>
                      </a:r>
                    </a:p>
                  </a:txBody>
                  <a:tcPr marL="28575" marR="28575" marT="28575" marB="28575"/>
                </a:tc>
                <a:tc>
                  <a:txBody>
                    <a:bodyPr/>
                    <a:lstStyle/>
                    <a:p>
                      <a:pPr algn="ctr" rtl="0">
                        <a:lnSpc>
                          <a:spcPct val="100000"/>
                        </a:lnSpc>
                      </a:pPr>
                      <a:r>
                        <a:rPr lang="en-US" dirty="0" smtClean="0"/>
                        <a:t>IAS 33</a:t>
                      </a:r>
                      <a:endParaRPr lang="en-US" dirty="0"/>
                    </a:p>
                  </a:txBody>
                  <a:tcPr/>
                </a:tc>
                <a:tc>
                  <a:txBody>
                    <a:bodyPr/>
                    <a:lstStyle/>
                    <a:p>
                      <a:endParaRPr lang="en-US" dirty="0"/>
                    </a:p>
                  </a:txBody>
                  <a:tcPr/>
                </a:tc>
                <a:tc>
                  <a:txBody>
                    <a:bodyPr/>
                    <a:lstStyle/>
                    <a:p>
                      <a:endParaRPr lang="en-US" dirty="0"/>
                    </a:p>
                  </a:txBody>
                  <a:tcPr/>
                </a:tc>
              </a:tr>
              <a:tr h="793677">
                <a:tc>
                  <a:txBody>
                    <a:bodyPr/>
                    <a:lstStyle/>
                    <a:p>
                      <a:r>
                        <a:rPr lang="en-US" dirty="0" smtClean="0"/>
                        <a:t>Ind AS 34</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Interim Financial Reporting</a:t>
                      </a:r>
                    </a:p>
                    <a:p>
                      <a:endParaRPr lang="en-US" dirty="0"/>
                    </a:p>
                  </a:txBody>
                  <a:tcPr/>
                </a:tc>
                <a:tc>
                  <a:txBody>
                    <a:bodyPr/>
                    <a:lstStyle/>
                    <a:p>
                      <a:pPr algn="ctr" rtl="0">
                        <a:lnSpc>
                          <a:spcPct val="100000"/>
                        </a:lnSpc>
                      </a:pPr>
                      <a:r>
                        <a:rPr lang="en-US" dirty="0" smtClean="0"/>
                        <a:t>IAS 34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IFRIC 10</a:t>
                      </a:r>
                    </a:p>
                  </a:txBody>
                  <a:tcPr/>
                </a:tc>
                <a:tc>
                  <a:txBody>
                    <a:bodyPr/>
                    <a:lstStyle/>
                    <a:p>
                      <a:endParaRPr lang="en-US" dirty="0"/>
                    </a:p>
                  </a:txBody>
                  <a:tcPr/>
                </a:tc>
              </a:tr>
              <a:tr h="647071">
                <a:tc>
                  <a:txBody>
                    <a:bodyPr/>
                    <a:lstStyle/>
                    <a:p>
                      <a:r>
                        <a:rPr lang="en-US" dirty="0" smtClean="0"/>
                        <a:t>Ind AS 36</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Interim Financial Reporting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algn="ctr" rtl="0">
                        <a:lnSpc>
                          <a:spcPct val="100000"/>
                        </a:lnSpc>
                      </a:pPr>
                      <a:r>
                        <a:rPr lang="en-US" dirty="0" smtClean="0"/>
                        <a:t>IAS 36</a:t>
                      </a:r>
                      <a:endParaRPr lang="en-US" dirty="0"/>
                    </a:p>
                  </a:txBody>
                  <a:tcPr/>
                </a:tc>
                <a:tc>
                  <a:txBody>
                    <a:bodyPr/>
                    <a:lstStyle/>
                    <a:p>
                      <a:endParaRPr lang="en-US" dirty="0"/>
                    </a:p>
                  </a:txBody>
                  <a:tcPr/>
                </a:tc>
                <a:tc>
                  <a:txBody>
                    <a:bodyPr/>
                    <a:lstStyle/>
                    <a:p>
                      <a:endParaRPr lang="en-US" dirty="0"/>
                    </a:p>
                  </a:txBody>
                  <a:tcPr/>
                </a:tc>
              </a:tr>
              <a:tr h="647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37</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Provisions, Contingent Liabilities and Contingent Assets</a:t>
                      </a:r>
                    </a:p>
                  </a:txBody>
                  <a:tcPr/>
                </a:tc>
                <a:tc>
                  <a:txBody>
                    <a:bodyPr/>
                    <a:lstStyle/>
                    <a:p>
                      <a:pPr algn="ctr" rtl="0">
                        <a:lnSpc>
                          <a:spcPct val="100000"/>
                        </a:lnSpc>
                      </a:pPr>
                      <a:r>
                        <a:rPr lang="en-US" dirty="0" smtClean="0"/>
                        <a:t>IAS 37</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IFRIC 5,6</a:t>
                      </a:r>
                    </a:p>
                  </a:txBody>
                  <a:tcPr/>
                </a:tc>
                <a:tc>
                  <a:txBody>
                    <a:bodyPr/>
                    <a:lstStyle/>
                    <a:p>
                      <a:endParaRPr lang="en-US" dirty="0"/>
                    </a:p>
                  </a:txBody>
                  <a:tcPr/>
                </a:tc>
              </a:tr>
              <a:tr h="793677">
                <a:tc>
                  <a:txBody>
                    <a:bodyPr/>
                    <a:lstStyle/>
                    <a:p>
                      <a:r>
                        <a:rPr lang="en-US" dirty="0" smtClean="0"/>
                        <a:t>Ind AS 38</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Intangible Assets</a:t>
                      </a:r>
                    </a:p>
                    <a:p>
                      <a:endParaRPr lang="en-US" dirty="0"/>
                    </a:p>
                  </a:txBody>
                  <a:tcPr/>
                </a:tc>
                <a:tc>
                  <a:txBody>
                    <a:bodyPr/>
                    <a:lstStyle/>
                    <a:p>
                      <a:pPr algn="ctr" rtl="0">
                        <a:lnSpc>
                          <a:spcPct val="100000"/>
                        </a:lnSpc>
                      </a:pPr>
                      <a:r>
                        <a:rPr lang="en-US" dirty="0" smtClean="0"/>
                        <a:t>IAS 38</a:t>
                      </a:r>
                      <a:endParaRPr lang="en-US" dirty="0"/>
                    </a:p>
                  </a:txBody>
                  <a:tcPr/>
                </a:tc>
                <a:tc>
                  <a:txBody>
                    <a:bodyPr/>
                    <a:lstStyle/>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SIC 32</a:t>
                      </a:r>
                    </a:p>
                    <a:p>
                      <a:endParaRPr lang="en-US" dirty="0"/>
                    </a:p>
                  </a:txBody>
                  <a:tcPr/>
                </a:tc>
              </a:tr>
              <a:tr h="92438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39</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Financial Instruments: Recognition and Measurement</a:t>
                      </a:r>
                    </a:p>
                    <a:p>
                      <a:endParaRPr lang="en-US" dirty="0"/>
                    </a:p>
                  </a:txBody>
                  <a:tcPr/>
                </a:tc>
                <a:tc>
                  <a:txBody>
                    <a:bodyPr/>
                    <a:lstStyle/>
                    <a:p>
                      <a:pPr algn="ctr" rtl="0">
                        <a:lnSpc>
                          <a:spcPct val="100000"/>
                        </a:lnSpc>
                      </a:pPr>
                      <a:r>
                        <a:rPr lang="en-US" dirty="0" smtClean="0"/>
                        <a:t>IAS 39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IFRIC 9, 16, 19</a:t>
                      </a:r>
                    </a:p>
                  </a:txBody>
                  <a:tcPr/>
                </a:tc>
                <a:tc>
                  <a:txBody>
                    <a:bodyPr/>
                    <a:lstStyle/>
                    <a:p>
                      <a:endParaRPr lang="en-US" dirty="0"/>
                    </a:p>
                  </a:txBody>
                  <a:tcPr/>
                </a:tc>
              </a:tr>
              <a:tr h="7936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Ind AS 40</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Investment Property</a:t>
                      </a:r>
                    </a:p>
                    <a:p>
                      <a:endParaRPr lang="en-US" dirty="0"/>
                    </a:p>
                  </a:txBody>
                  <a:tcPr/>
                </a:tc>
                <a:tc>
                  <a:txBody>
                    <a:bodyPr/>
                    <a:lstStyle/>
                    <a:p>
                      <a:pPr algn="ctr" rtl="0">
                        <a:lnSpc>
                          <a:spcPct val="100000"/>
                        </a:lnSpc>
                      </a:pPr>
                      <a:r>
                        <a:rPr lang="en-US" dirty="0" smtClean="0"/>
                        <a:t>IAS 40</a:t>
                      </a:r>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3" name="Rectangle 2"/>
          <p:cNvSpPr/>
          <p:nvPr/>
        </p:nvSpPr>
        <p:spPr>
          <a:xfrm>
            <a:off x="5867400" y="381000"/>
            <a:ext cx="990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IAS/IFRS</a:t>
            </a:r>
            <a:endParaRPr lang="en-US" sz="1400" dirty="0"/>
          </a:p>
        </p:txBody>
      </p:sp>
      <p:sp>
        <p:nvSpPr>
          <p:cNvPr id="5" name="Rectangle 4"/>
          <p:cNvSpPr/>
          <p:nvPr/>
        </p:nvSpPr>
        <p:spPr>
          <a:xfrm>
            <a:off x="7162800" y="3810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IFRIC</a:t>
            </a:r>
            <a:endParaRPr lang="en-US" sz="1400" dirty="0"/>
          </a:p>
        </p:txBody>
      </p:sp>
      <p:sp>
        <p:nvSpPr>
          <p:cNvPr id="6" name="Oval 5"/>
          <p:cNvSpPr/>
          <p:nvPr/>
        </p:nvSpPr>
        <p:spPr>
          <a:xfrm>
            <a:off x="8153400" y="381000"/>
            <a:ext cx="533400"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8153400" y="381000"/>
            <a:ext cx="762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SIC</a:t>
            </a:r>
            <a:endParaRPr lang="en-US" sz="1400" dirty="0"/>
          </a:p>
        </p:txBody>
      </p:sp>
    </p:spTree>
    <p:extLst>
      <p:ext uri="{BB962C8B-B14F-4D97-AF65-F5344CB8AC3E}">
        <p14:creationId xmlns:p14="http://schemas.microsoft.com/office/powerpoint/2010/main" xmlns="" val="57827965"/>
      </p:ext>
    </p:extLst>
  </p:cSld>
  <p:clrMapOvr>
    <a:masterClrMapping/>
  </p:clrMapOvr>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76200" y="304800"/>
            <a:ext cx="8991600" cy="5334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latin typeface="Arial" pitchFamily="34" charset="0"/>
                <a:ea typeface="+mj-ea"/>
                <a:cs typeface="Arial" pitchFamily="34" charset="0"/>
              </a:rPr>
              <a:t>Comparison between Ind AS &amp; IFRS/IAS having no significant difference</a:t>
            </a:r>
            <a:r>
              <a:rPr lang="en-US" sz="2000" b="1" dirty="0" smtClean="0">
                <a:solidFill>
                  <a:srgbClr val="003399"/>
                </a:solidFill>
                <a:latin typeface="Arial" pitchFamily="34" charset="0"/>
                <a:ea typeface="+mj-ea"/>
                <a:cs typeface="Arial" pitchFamily="34" charset="0"/>
              </a:rPr>
              <a:t> </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dirty="0"/>
          </a:p>
        </p:txBody>
      </p:sp>
      <p:graphicFrame>
        <p:nvGraphicFramePr>
          <p:cNvPr id="9" name="Table 8"/>
          <p:cNvGraphicFramePr>
            <a:graphicFrameLocks noGrp="1"/>
          </p:cNvGraphicFramePr>
          <p:nvPr/>
        </p:nvGraphicFramePr>
        <p:xfrm>
          <a:off x="533400" y="956310"/>
          <a:ext cx="7772400" cy="4606290"/>
        </p:xfrm>
        <a:graphic>
          <a:graphicData uri="http://schemas.openxmlformats.org/drawingml/2006/table">
            <a:tbl>
              <a:tblPr/>
              <a:tblGrid>
                <a:gridCol w="1981200"/>
                <a:gridCol w="3276600"/>
                <a:gridCol w="2514600"/>
              </a:tblGrid>
              <a:tr h="71310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IFRS / IAS</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61221">
                <a:tc>
                  <a:txBody>
                    <a:bodyPr/>
                    <a:lstStyle/>
                    <a:p>
                      <a:pPr algn="ctr" fontAlgn="ctr"/>
                      <a:r>
                        <a:rPr lang="en-US" sz="1600" b="0" i="0" u="none" strike="noStrike" dirty="0">
                          <a:solidFill>
                            <a:srgbClr val="000000"/>
                          </a:solidFill>
                          <a:latin typeface="Arial" pitchFamily="34" charset="0"/>
                          <a:cs typeface="Arial" pitchFamily="34" charset="0"/>
                        </a:rPr>
                        <a:t>Ind AS </a:t>
                      </a:r>
                      <a:r>
                        <a:rPr lang="en-US" sz="1600" b="0" i="0" u="none" strike="noStrike" dirty="0" smtClean="0">
                          <a:solidFill>
                            <a:srgbClr val="000000"/>
                          </a:solidFill>
                          <a:latin typeface="Arial" pitchFamily="34" charset="0"/>
                          <a:cs typeface="Arial" pitchFamily="34" charset="0"/>
                        </a:rPr>
                        <a:t>102</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6538" marR="0" indent="220663"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Arial" pitchFamily="34" charset="0"/>
                          <a:cs typeface="Arial" pitchFamily="34" charset="0"/>
                        </a:rPr>
                        <a:t>Share based Payment</a:t>
                      </a:r>
                    </a:p>
                    <a:p>
                      <a:pPr algn="ctr" fontAlgn="ct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1600" b="0" i="0" u="none" strike="noStrike" dirty="0" smtClean="0">
                          <a:solidFill>
                            <a:srgbClr val="000000"/>
                          </a:solidFill>
                          <a:latin typeface="Arial" pitchFamily="34" charset="0"/>
                          <a:cs typeface="Arial" pitchFamily="34" charset="0"/>
                        </a:rPr>
                        <a:t>IFRS 2</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r h="417195">
                <a:tc>
                  <a:txBody>
                    <a:bodyPr/>
                    <a:lstStyle/>
                    <a:p>
                      <a:pPr algn="ctr" fontAlgn="ctr"/>
                      <a:r>
                        <a:rPr lang="en-US" sz="1600" b="0" i="0" u="none" strike="noStrike" dirty="0" smtClean="0">
                          <a:solidFill>
                            <a:srgbClr val="000000"/>
                          </a:solidFill>
                          <a:latin typeface="Arial" pitchFamily="34" charset="0"/>
                          <a:cs typeface="Arial" pitchFamily="34" charset="0"/>
                        </a:rPr>
                        <a:t>Ind AS 104</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457200" indent="-330200" algn="ctr" fontAlgn="ctr"/>
                      <a:r>
                        <a:rPr lang="en-US" sz="1600" b="0" i="0" u="none" strike="noStrike" dirty="0" smtClean="0">
                          <a:solidFill>
                            <a:srgbClr val="000000"/>
                          </a:solidFill>
                          <a:latin typeface="Arial" pitchFamily="34" charset="0"/>
                          <a:cs typeface="Arial" pitchFamily="34" charset="0"/>
                        </a:rPr>
                        <a:t>Insurance</a:t>
                      </a:r>
                      <a:r>
                        <a:rPr lang="en-US" sz="1600" b="0" i="0" u="none" strike="noStrike" baseline="0" dirty="0" smtClean="0">
                          <a:solidFill>
                            <a:srgbClr val="000000"/>
                          </a:solidFill>
                          <a:latin typeface="Arial" pitchFamily="34" charset="0"/>
                          <a:cs typeface="Arial" pitchFamily="34" charset="0"/>
                        </a:rPr>
                        <a:t> contracts</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1600" b="0" i="0" u="none" strike="noStrike" dirty="0" smtClean="0">
                          <a:solidFill>
                            <a:srgbClr val="000000"/>
                          </a:solidFill>
                          <a:latin typeface="Arial" pitchFamily="34" charset="0"/>
                          <a:cs typeface="Arial" pitchFamily="34" charset="0"/>
                        </a:rPr>
                        <a:t>IFRS 4</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r h="685800">
                <a:tc>
                  <a:txBody>
                    <a:bodyPr/>
                    <a:lstStyle/>
                    <a:p>
                      <a:pPr algn="ctr" fontAlgn="ctr"/>
                      <a:r>
                        <a:rPr lang="en-US" sz="1600" b="0" i="0" u="none" strike="noStrike" dirty="0" smtClean="0">
                          <a:solidFill>
                            <a:srgbClr val="000000"/>
                          </a:solidFill>
                          <a:latin typeface="Arial" pitchFamily="34" charset="0"/>
                          <a:cs typeface="Arial" pitchFamily="34" charset="0"/>
                        </a:rPr>
                        <a:t>Ind AS 106</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850900" indent="-741363" algn="ctr" fontAlgn="ctr"/>
                      <a:r>
                        <a:rPr lang="en-US" sz="1600" b="0" i="0" u="none" strike="noStrike" dirty="0" smtClean="0">
                          <a:solidFill>
                            <a:srgbClr val="000000"/>
                          </a:solidFill>
                          <a:latin typeface="Arial" pitchFamily="34" charset="0"/>
                          <a:cs typeface="Arial" pitchFamily="34" charset="0"/>
                        </a:rPr>
                        <a:t>    </a:t>
                      </a:r>
                      <a:r>
                        <a:rPr lang="en-US" sz="1600" b="0" i="0" u="none" strike="noStrike" baseline="0" dirty="0" smtClean="0">
                          <a:solidFill>
                            <a:srgbClr val="000000"/>
                          </a:solidFill>
                          <a:latin typeface="Arial" pitchFamily="34" charset="0"/>
                          <a:cs typeface="Arial" pitchFamily="34" charset="0"/>
                        </a:rPr>
                        <a:t> </a:t>
                      </a:r>
                      <a:r>
                        <a:rPr lang="en-US" sz="1600" b="0" i="0" u="none" strike="noStrike" dirty="0" smtClean="0">
                          <a:solidFill>
                            <a:srgbClr val="000000"/>
                          </a:solidFill>
                          <a:latin typeface="Arial" pitchFamily="34" charset="0"/>
                          <a:cs typeface="Arial" pitchFamily="34" charset="0"/>
                        </a:rPr>
                        <a:t>Exploration for and Evaluation</a:t>
                      </a:r>
                      <a:r>
                        <a:rPr lang="en-US" sz="1600" b="0" i="0" u="none" strike="noStrike" baseline="0" dirty="0" smtClean="0">
                          <a:solidFill>
                            <a:srgbClr val="000000"/>
                          </a:solidFill>
                          <a:latin typeface="Arial" pitchFamily="34" charset="0"/>
                          <a:cs typeface="Arial" pitchFamily="34" charset="0"/>
                        </a:rPr>
                        <a:t> </a:t>
                      </a:r>
                      <a:r>
                        <a:rPr lang="en-US" sz="1600" b="0" i="0" u="none" strike="noStrike" dirty="0" smtClean="0">
                          <a:solidFill>
                            <a:srgbClr val="000000"/>
                          </a:solidFill>
                          <a:latin typeface="Arial" pitchFamily="34" charset="0"/>
                          <a:cs typeface="Arial" pitchFamily="34" charset="0"/>
                        </a:rPr>
                        <a:t>of Mineral Resources</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1600" b="0" i="0" u="none" strike="noStrike" dirty="0" smtClean="0">
                          <a:solidFill>
                            <a:srgbClr val="000000"/>
                          </a:solidFill>
                          <a:latin typeface="Arial" pitchFamily="34" charset="0"/>
                          <a:cs typeface="Arial" pitchFamily="34" charset="0"/>
                        </a:rPr>
                        <a:t>IFRS 6</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r h="493395">
                <a:tc>
                  <a:txBody>
                    <a:bodyPr/>
                    <a:lstStyle/>
                    <a:p>
                      <a:pPr algn="ctr" fontAlgn="ctr"/>
                      <a:r>
                        <a:rPr lang="en-US" sz="1600" b="0" i="0" u="none" strike="noStrike" dirty="0" smtClean="0">
                          <a:solidFill>
                            <a:srgbClr val="000000"/>
                          </a:solidFill>
                          <a:latin typeface="Arial" pitchFamily="34" charset="0"/>
                          <a:cs typeface="Arial" pitchFamily="34" charset="0"/>
                        </a:rPr>
                        <a:t>Ind AS 108</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1600" b="0" i="0" u="none" strike="noStrike" dirty="0" smtClean="0">
                          <a:solidFill>
                            <a:srgbClr val="000000"/>
                          </a:solidFill>
                          <a:latin typeface="Arial" pitchFamily="34" charset="0"/>
                          <a:cs typeface="Arial" pitchFamily="34" charset="0"/>
                        </a:rPr>
                        <a:t>  Operating</a:t>
                      </a:r>
                      <a:r>
                        <a:rPr lang="en-US" sz="1600" b="0" i="0" u="none" strike="noStrike" baseline="0" dirty="0" smtClean="0">
                          <a:solidFill>
                            <a:srgbClr val="000000"/>
                          </a:solidFill>
                          <a:latin typeface="Arial" pitchFamily="34" charset="0"/>
                          <a:cs typeface="Arial" pitchFamily="34" charset="0"/>
                        </a:rPr>
                        <a:t> segments</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1600" b="0" i="0" u="none" strike="noStrike" dirty="0" smtClean="0">
                          <a:solidFill>
                            <a:srgbClr val="000000"/>
                          </a:solidFill>
                          <a:latin typeface="Arial" pitchFamily="34" charset="0"/>
                          <a:cs typeface="Arial" pitchFamily="34" charset="0"/>
                        </a:rPr>
                        <a:t>IFRS 8</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r h="461221">
                <a:tc>
                  <a:txBody>
                    <a:bodyPr/>
                    <a:lstStyle/>
                    <a:p>
                      <a:pPr algn="ctr" fontAlgn="ctr"/>
                      <a:r>
                        <a:rPr lang="en-US" sz="1600" b="0" i="0" u="none" strike="noStrike" dirty="0" smtClean="0">
                          <a:solidFill>
                            <a:srgbClr val="000000"/>
                          </a:solidFill>
                          <a:latin typeface="Arial" pitchFamily="34" charset="0"/>
                          <a:cs typeface="Arial" pitchFamily="34" charset="0"/>
                        </a:rPr>
                        <a:t>Ind AS 10</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latin typeface="Arial" pitchFamily="34" charset="0"/>
                          <a:cs typeface="Arial" pitchFamily="34" charset="0"/>
                        </a:rPr>
                        <a:t>    Events</a:t>
                      </a:r>
                      <a:r>
                        <a:rPr lang="en-US" sz="1600" b="0" i="0" u="none" strike="noStrike" baseline="0" dirty="0" smtClean="0">
                          <a:solidFill>
                            <a:srgbClr val="000000"/>
                          </a:solidFill>
                          <a:latin typeface="Arial" pitchFamily="34" charset="0"/>
                          <a:cs typeface="Arial" pitchFamily="34" charset="0"/>
                        </a:rPr>
                        <a:t> after the reporting period</a:t>
                      </a: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1600" b="0" i="0" u="none" strike="noStrike" dirty="0" smtClean="0">
                          <a:solidFill>
                            <a:srgbClr val="000000"/>
                          </a:solidFill>
                          <a:latin typeface="Arial" pitchFamily="34" charset="0"/>
                          <a:cs typeface="Arial" pitchFamily="34" charset="0"/>
                        </a:rPr>
                        <a:t>IAS 10</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r h="461221">
                <a:tc>
                  <a:txBody>
                    <a:bodyPr/>
                    <a:lstStyle/>
                    <a:p>
                      <a:pPr algn="ctr" fontAlgn="ctr"/>
                      <a:r>
                        <a:rPr lang="en-US" sz="1600" b="0" i="0" u="none" strike="noStrike" dirty="0" smtClean="0">
                          <a:solidFill>
                            <a:srgbClr val="000000"/>
                          </a:solidFill>
                          <a:latin typeface="Arial" pitchFamily="34" charset="0"/>
                          <a:cs typeface="Arial" pitchFamily="34" charset="0"/>
                        </a:rPr>
                        <a:t>Ind AS 36</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dirty="0" smtClean="0"/>
                        <a:t>Impairment of Assets</a:t>
                      </a:r>
                    </a:p>
                    <a:p>
                      <a:pPr algn="ctr" fontAlgn="ct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1600" b="0" i="0" u="none" strike="noStrike" dirty="0" smtClean="0">
                          <a:solidFill>
                            <a:srgbClr val="000000"/>
                          </a:solidFill>
                          <a:latin typeface="Arial" pitchFamily="34" charset="0"/>
                          <a:cs typeface="Arial" pitchFamily="34" charset="0"/>
                        </a:rPr>
                        <a:t>IAS 36</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r h="805181">
                <a:tc>
                  <a:txBody>
                    <a:bodyPr/>
                    <a:lstStyle/>
                    <a:p>
                      <a:pPr algn="ctr" fontAlgn="ctr"/>
                      <a:r>
                        <a:rPr lang="en-US" sz="1600" b="0" i="0" u="none" strike="noStrike" dirty="0" smtClean="0">
                          <a:solidFill>
                            <a:srgbClr val="000000"/>
                          </a:solidFill>
                          <a:latin typeface="Arial" pitchFamily="34" charset="0"/>
                          <a:cs typeface="Arial" pitchFamily="34" charset="0"/>
                        </a:rPr>
                        <a:t>Ind AS 37</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dirty="0" smtClean="0"/>
                        <a:t>Provisions, Contingent Liabilities and Contingent Assets</a:t>
                      </a:r>
                    </a:p>
                    <a:p>
                      <a:pPr algn="ctr" fontAlgn="ct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1600" b="0" i="0" u="none" strike="noStrike" dirty="0" smtClean="0">
                          <a:solidFill>
                            <a:srgbClr val="000000"/>
                          </a:solidFill>
                          <a:latin typeface="Arial" pitchFamily="34" charset="0"/>
                          <a:cs typeface="Arial" pitchFamily="34" charset="0"/>
                        </a:rPr>
                        <a:t>IAS37</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512461427"/>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4284705131"/>
              </p:ext>
            </p:extLst>
          </p:nvPr>
        </p:nvGraphicFramePr>
        <p:xfrm>
          <a:off x="76200" y="914400"/>
          <a:ext cx="8991600" cy="5993130"/>
        </p:xfrm>
        <a:graphic>
          <a:graphicData uri="http://schemas.openxmlformats.org/drawingml/2006/table">
            <a:tbl>
              <a:tblPr/>
              <a:tblGrid>
                <a:gridCol w="1371600"/>
                <a:gridCol w="1295400"/>
                <a:gridCol w="3509838"/>
                <a:gridCol w="2814762"/>
              </a:tblGrid>
              <a:tr h="100534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kern="1200" dirty="0" smtClean="0">
                          <a:solidFill>
                            <a:schemeClr val="tx1"/>
                          </a:solidFill>
                          <a:latin typeface="Times New Roman"/>
                          <a:ea typeface="Times New Roman"/>
                          <a:cs typeface="Times New Roman"/>
                        </a:rPr>
                        <a:t>Ind AS &amp; Corresponding IFRS</a:t>
                      </a:r>
                    </a:p>
                    <a:p>
                      <a:pPr algn="ctr" fontAlgn="ctr">
                        <a:lnSpc>
                          <a:spcPct val="100000"/>
                        </a:lnSpc>
                      </a:pPr>
                      <a:endParaRPr lang="en-US" sz="1800" b="0" i="0" u="none" strike="noStrike" dirty="0">
                        <a:solidFill>
                          <a:schemeClr val="tx1"/>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lnSpc>
                          <a:spcPct val="100000"/>
                        </a:lnSpc>
                      </a:pPr>
                      <a:r>
                        <a:rPr lang="en-US" sz="1800" b="0" i="0" u="none" strike="noStrike" dirty="0">
                          <a:solidFill>
                            <a:schemeClr val="tx1"/>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lnSpc>
                          <a:spcPct val="100000"/>
                        </a:lnSpc>
                      </a:pPr>
                      <a:r>
                        <a:rPr lang="en-US" sz="1800" b="0" i="0" u="none" strike="noStrike" dirty="0" smtClean="0">
                          <a:solidFill>
                            <a:schemeClr val="tx1"/>
                          </a:solidFill>
                          <a:latin typeface="Arial" pitchFamily="34" charset="0"/>
                          <a:cs typeface="Arial" pitchFamily="34" charset="0"/>
                        </a:rPr>
                        <a:t>I</a:t>
                      </a:r>
                      <a:r>
                        <a:rPr lang="en-US" sz="1800" b="0" i="0" u="none" strike="noStrike" baseline="0" dirty="0" smtClean="0">
                          <a:solidFill>
                            <a:schemeClr val="tx1"/>
                          </a:solidFill>
                          <a:latin typeface="Arial" pitchFamily="34" charset="0"/>
                          <a:cs typeface="Arial" pitchFamily="34" charset="0"/>
                        </a:rPr>
                        <a:t>nd  AS 101</a:t>
                      </a:r>
                      <a:endParaRPr lang="en-US" sz="1800" b="0" i="0" u="none" strike="noStrike" dirty="0">
                        <a:solidFill>
                          <a:schemeClr val="tx1"/>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lnSpc>
                          <a:spcPct val="100000"/>
                        </a:lnSpc>
                      </a:pPr>
                      <a:r>
                        <a:rPr lang="en-US" sz="1800" b="0" i="0" u="none" strike="noStrike" dirty="0" smtClean="0">
                          <a:solidFill>
                            <a:schemeClr val="tx1"/>
                          </a:solidFill>
                          <a:latin typeface="Arial" pitchFamily="34" charset="0"/>
                          <a:cs typeface="Arial" pitchFamily="34" charset="0"/>
                        </a:rPr>
                        <a:t>IFRS 1</a:t>
                      </a:r>
                      <a:endParaRPr lang="en-US" sz="1800" b="0" i="0" u="none" strike="noStrike" dirty="0">
                        <a:solidFill>
                          <a:schemeClr val="tx1"/>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074795">
                <a:tc>
                  <a:txBody>
                    <a:bodyPr/>
                    <a:lstStyle/>
                    <a:p>
                      <a:pPr algn="ctr" fontAlgn="ctr">
                        <a:lnSpc>
                          <a:spcPct val="100000"/>
                        </a:lnSpc>
                      </a:pPr>
                      <a:r>
                        <a:rPr lang="en-US" sz="2000" b="0" i="0" u="none" strike="noStrike" dirty="0">
                          <a:solidFill>
                            <a:schemeClr val="tx1"/>
                          </a:solidFill>
                          <a:latin typeface="Arial" pitchFamily="34" charset="0"/>
                          <a:cs typeface="Arial" pitchFamily="34" charset="0"/>
                        </a:rPr>
                        <a:t>Ind </a:t>
                      </a:r>
                      <a:r>
                        <a:rPr lang="en-US" sz="2000" b="0" i="0" u="none" strike="noStrike" dirty="0" smtClean="0">
                          <a:solidFill>
                            <a:schemeClr val="tx1"/>
                          </a:solidFill>
                          <a:latin typeface="Arial" pitchFamily="34" charset="0"/>
                          <a:cs typeface="Arial" pitchFamily="34" charset="0"/>
                        </a:rPr>
                        <a:t>AS101</a:t>
                      </a:r>
                    </a:p>
                    <a:p>
                      <a:pPr algn="ctr" fontAlgn="ctr">
                        <a:lnSpc>
                          <a:spcPct val="100000"/>
                        </a:lnSpc>
                      </a:pPr>
                      <a:r>
                        <a:rPr lang="en-US" sz="2000" b="0" i="0" u="none" strike="noStrike" dirty="0" smtClean="0">
                          <a:solidFill>
                            <a:schemeClr val="tx1"/>
                          </a:solidFill>
                          <a:latin typeface="Arial" pitchFamily="34" charset="0"/>
                          <a:cs typeface="Arial" pitchFamily="34" charset="0"/>
                        </a:rPr>
                        <a:t>&amp;</a:t>
                      </a:r>
                    </a:p>
                    <a:p>
                      <a:pPr algn="ctr" fontAlgn="ctr">
                        <a:lnSpc>
                          <a:spcPct val="100000"/>
                        </a:lnSpc>
                      </a:pPr>
                      <a:r>
                        <a:rPr lang="en-US" sz="2000" b="0" i="0" u="none" strike="noStrike" baseline="0" dirty="0" smtClean="0">
                          <a:solidFill>
                            <a:schemeClr val="tx1"/>
                          </a:solidFill>
                          <a:latin typeface="Arial" pitchFamily="34" charset="0"/>
                          <a:cs typeface="Arial" pitchFamily="34" charset="0"/>
                        </a:rPr>
                        <a:t>IFRS 1</a:t>
                      </a:r>
                      <a:endParaRPr lang="en-US" sz="2000" b="0" i="0" u="none" strike="noStrike" dirty="0">
                        <a:solidFill>
                          <a:schemeClr val="tx1"/>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2000" b="0" dirty="0" smtClean="0">
                          <a:solidFill>
                            <a:schemeClr val="tx1"/>
                          </a:solidFill>
                        </a:rPr>
                        <a:t>First-time Adoption of Indian Accounting Standards</a:t>
                      </a:r>
                      <a:endParaRPr lang="en-US" sz="2000" b="0" i="0" u="none" strike="noStrike" dirty="0" smtClean="0">
                        <a:solidFill>
                          <a:schemeClr val="tx1"/>
                        </a:solidFill>
                        <a:latin typeface="Arial" pitchFamily="34" charset="0"/>
                        <a:cs typeface="Arial" pitchFamily="34" charset="0"/>
                      </a:endParaRPr>
                    </a:p>
                    <a:p>
                      <a:pPr algn="ctr" fontAlgn="ctr">
                        <a:lnSpc>
                          <a:spcPct val="100000"/>
                        </a:lnSpc>
                      </a:pPr>
                      <a:endParaRPr lang="en-US" sz="2000" b="0" i="0" u="none" strike="noStrike" dirty="0">
                        <a:solidFill>
                          <a:schemeClr val="tx1"/>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just" fontAlgn="ctr">
                        <a:lnSpc>
                          <a:spcPct val="100000"/>
                        </a:lnSpc>
                        <a:buFont typeface="Wingdings" pitchFamily="2" charset="2"/>
                        <a:buChar char="Ø"/>
                      </a:pPr>
                      <a:endParaRPr lang="en-US" sz="2000" b="0" i="0" u="none" strike="noStrike" baseline="0" dirty="0" smtClean="0">
                        <a:solidFill>
                          <a:schemeClr val="tx1"/>
                        </a:solidFill>
                        <a:latin typeface="Arial" pitchFamily="34" charset="0"/>
                        <a:cs typeface="Arial" pitchFamily="34" charset="0"/>
                      </a:endParaRPr>
                    </a:p>
                    <a:p>
                      <a:pPr marL="111125" indent="-111125" algn="l" fontAlgn="ctr">
                        <a:lnSpc>
                          <a:spcPct val="100000"/>
                        </a:lnSpc>
                        <a:buFont typeface="Wingdings" pitchFamily="2" charset="2"/>
                        <a:buChar char="Ø"/>
                      </a:pPr>
                      <a:r>
                        <a:rPr lang="en-US" sz="2000" b="0" i="0" u="none" strike="noStrike" baseline="0" dirty="0" smtClean="0">
                          <a:solidFill>
                            <a:schemeClr val="tx1"/>
                          </a:solidFill>
                          <a:latin typeface="Arial" pitchFamily="34" charset="0"/>
                          <a:cs typeface="Arial" pitchFamily="34" charset="0"/>
                        </a:rPr>
                        <a:t>An entity’s first Ind AS financial statements are the first annual financial statements in which it adopts </a:t>
                      </a:r>
                      <a:r>
                        <a:rPr lang="en-US" sz="2000" b="0" i="0" u="none" strike="noStrike" baseline="0" dirty="0" err="1" smtClean="0">
                          <a:solidFill>
                            <a:schemeClr val="tx1"/>
                          </a:solidFill>
                          <a:latin typeface="Arial" pitchFamily="34" charset="0"/>
                          <a:cs typeface="Arial" pitchFamily="34" charset="0"/>
                        </a:rPr>
                        <a:t>Ind</a:t>
                      </a:r>
                      <a:r>
                        <a:rPr lang="en-US" sz="2000" b="0" i="0" u="none" strike="noStrike" baseline="0" dirty="0" smtClean="0">
                          <a:solidFill>
                            <a:schemeClr val="tx1"/>
                          </a:solidFill>
                          <a:latin typeface="Arial" pitchFamily="34" charset="0"/>
                          <a:cs typeface="Arial" pitchFamily="34" charset="0"/>
                        </a:rPr>
                        <a:t>- AS in accordance with companies act 1956 .</a:t>
                      </a:r>
                    </a:p>
                    <a:p>
                      <a:pPr algn="l" fontAlgn="ctr">
                        <a:lnSpc>
                          <a:spcPct val="100000"/>
                        </a:lnSpc>
                        <a:buFont typeface="Wingdings" pitchFamily="2" charset="2"/>
                        <a:buChar char="Ø"/>
                      </a:pPr>
                      <a:endParaRPr lang="en-US" sz="2000" b="0" i="0" u="none" strike="noStrike" baseline="0" dirty="0" smtClean="0">
                        <a:solidFill>
                          <a:schemeClr val="tx1"/>
                        </a:solidFill>
                        <a:latin typeface="Arial" pitchFamily="34" charset="0"/>
                        <a:cs typeface="Arial" pitchFamily="34" charset="0"/>
                      </a:endParaRPr>
                    </a:p>
                    <a:p>
                      <a:pPr marL="111125" indent="-111125" algn="l" fontAlgn="ctr">
                        <a:lnSpc>
                          <a:spcPct val="100000"/>
                        </a:lnSpc>
                        <a:buFont typeface="Wingdings" pitchFamily="2" charset="2"/>
                        <a:buChar char="Ø"/>
                      </a:pPr>
                      <a:r>
                        <a:rPr lang="en-US" sz="2000" b="0" i="0" u="none" strike="noStrike" baseline="0" dirty="0" smtClean="0">
                          <a:solidFill>
                            <a:schemeClr val="tx1"/>
                          </a:solidFill>
                          <a:latin typeface="Arial" pitchFamily="34" charset="0"/>
                          <a:cs typeface="Arial" pitchFamily="34" charset="0"/>
                        </a:rPr>
                        <a:t>The date of transition is the beginning of the current period and also provides an option to present comparitive financial statements in accordance with Ind AS on memorandum basis.</a:t>
                      </a:r>
                    </a:p>
                    <a:p>
                      <a:pPr algn="just" fontAlgn="ctr">
                        <a:lnSpc>
                          <a:spcPct val="100000"/>
                        </a:lnSpc>
                        <a:buFont typeface="Wingdings" pitchFamily="2" charset="2"/>
                        <a:buChar char="Ø"/>
                      </a:pPr>
                      <a:endParaRPr lang="en-US" sz="2000" b="0" i="0" u="none" strike="noStrike" dirty="0">
                        <a:solidFill>
                          <a:schemeClr val="tx1"/>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346075" indent="0" algn="just" fontAlgn="ctr">
                        <a:lnSpc>
                          <a:spcPct val="100000"/>
                        </a:lnSpc>
                        <a:buFont typeface="Wingdings" pitchFamily="2" charset="2"/>
                        <a:buNone/>
                        <a:tabLst/>
                      </a:pPr>
                      <a:endParaRPr lang="en-US" sz="2000" b="0" i="0" u="none" strike="noStrike" dirty="0" smtClean="0">
                        <a:solidFill>
                          <a:schemeClr val="tx1"/>
                        </a:solidFill>
                        <a:latin typeface="Arial" pitchFamily="34" charset="0"/>
                        <a:cs typeface="Arial" pitchFamily="34" charset="0"/>
                      </a:endParaRPr>
                    </a:p>
                    <a:p>
                      <a:pPr marL="346075" indent="-173038" algn="l" fontAlgn="ctr">
                        <a:lnSpc>
                          <a:spcPct val="100000"/>
                        </a:lnSpc>
                        <a:buFont typeface="Wingdings" pitchFamily="2" charset="2"/>
                        <a:buChar char="Ø"/>
                        <a:tabLst/>
                      </a:pPr>
                      <a:r>
                        <a:rPr lang="en-US" sz="2000" b="0" i="0" u="none" strike="noStrike" dirty="0" smtClean="0">
                          <a:solidFill>
                            <a:schemeClr val="tx1"/>
                          </a:solidFill>
                          <a:latin typeface="Arial" pitchFamily="34" charset="0"/>
                          <a:cs typeface="Arial" pitchFamily="34" charset="0"/>
                        </a:rPr>
                        <a:t> It</a:t>
                      </a:r>
                      <a:r>
                        <a:rPr lang="en-US" sz="2000" b="0" i="0" u="none" strike="noStrike" baseline="0" dirty="0" smtClean="0">
                          <a:solidFill>
                            <a:schemeClr val="tx1"/>
                          </a:solidFill>
                          <a:latin typeface="Arial" pitchFamily="34" charset="0"/>
                          <a:cs typeface="Arial" pitchFamily="34" charset="0"/>
                        </a:rPr>
                        <a:t> provides various   examples of first  IFRS financial statement.</a:t>
                      </a:r>
                    </a:p>
                    <a:p>
                      <a:pPr marL="346075" indent="-173038" algn="l" fontAlgn="ctr">
                        <a:lnSpc>
                          <a:spcPct val="100000"/>
                        </a:lnSpc>
                        <a:buFont typeface="Wingdings" pitchFamily="2" charset="2"/>
                        <a:buChar char="Ø"/>
                        <a:tabLst/>
                      </a:pPr>
                      <a:endParaRPr lang="en-US" sz="2000" b="0" i="0" u="none" strike="noStrike" baseline="0" dirty="0" smtClean="0">
                        <a:solidFill>
                          <a:schemeClr val="tx1"/>
                        </a:solidFill>
                        <a:latin typeface="Arial" pitchFamily="34" charset="0"/>
                        <a:cs typeface="Arial" pitchFamily="34" charset="0"/>
                      </a:endParaRPr>
                    </a:p>
                    <a:p>
                      <a:pPr marL="346075" indent="-173038" algn="l" fontAlgn="ctr">
                        <a:lnSpc>
                          <a:spcPct val="100000"/>
                        </a:lnSpc>
                        <a:buFont typeface="Wingdings" pitchFamily="2" charset="2"/>
                        <a:buChar char="Ø"/>
                        <a:tabLst/>
                      </a:pPr>
                      <a:endParaRPr lang="en-US" sz="2000" b="0" i="0" u="none" strike="noStrike" baseline="0" dirty="0" smtClean="0">
                        <a:solidFill>
                          <a:schemeClr val="tx1"/>
                        </a:solidFill>
                        <a:latin typeface="Arial" pitchFamily="34" charset="0"/>
                        <a:cs typeface="Arial" pitchFamily="34" charset="0"/>
                      </a:endParaRPr>
                    </a:p>
                    <a:p>
                      <a:pPr marL="346075" indent="-173038" algn="l" fontAlgn="ctr">
                        <a:lnSpc>
                          <a:spcPct val="100000"/>
                        </a:lnSpc>
                        <a:buFont typeface="Wingdings" pitchFamily="2" charset="2"/>
                        <a:buChar char="Ø"/>
                        <a:tabLst/>
                      </a:pPr>
                      <a:endParaRPr lang="en-US" sz="2000" b="0" i="0" u="none" strike="noStrike" baseline="0" dirty="0" smtClean="0">
                        <a:solidFill>
                          <a:schemeClr val="tx1"/>
                        </a:solidFill>
                        <a:latin typeface="Arial" pitchFamily="34" charset="0"/>
                        <a:cs typeface="Arial" pitchFamily="34" charset="0"/>
                      </a:endParaRPr>
                    </a:p>
                    <a:p>
                      <a:pPr marL="346075" indent="-173038" algn="l" fontAlgn="ctr">
                        <a:lnSpc>
                          <a:spcPct val="100000"/>
                        </a:lnSpc>
                        <a:buFont typeface="Wingdings" pitchFamily="2" charset="2"/>
                        <a:buChar char="Ø"/>
                        <a:tabLst/>
                      </a:pPr>
                      <a:r>
                        <a:rPr lang="en-US" sz="2000" b="0" i="0" u="none" strike="noStrike" baseline="0" dirty="0" smtClean="0">
                          <a:solidFill>
                            <a:schemeClr val="tx1"/>
                          </a:solidFill>
                          <a:latin typeface="Arial" pitchFamily="34" charset="0"/>
                          <a:cs typeface="Arial" pitchFamily="34" charset="0"/>
                        </a:rPr>
                        <a:t>Transitional date  is   beginning of the earliest period for which an entity presents full comparitive information under IFRS.</a:t>
                      </a:r>
                      <a:endParaRPr lang="en-US" sz="2000" b="0" i="0" u="none" strike="noStrike" dirty="0">
                        <a:solidFill>
                          <a:schemeClr val="tx1"/>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
        <p:nvSpPr>
          <p:cNvPr id="6" name="Title 6"/>
          <p:cNvSpPr txBox="1">
            <a:spLocks/>
          </p:cNvSpPr>
          <p:nvPr/>
        </p:nvSpPr>
        <p:spPr>
          <a:xfrm>
            <a:off x="1447800" y="304800"/>
            <a:ext cx="5562600" cy="533400"/>
          </a:xfrm>
          <a:prstGeom prst="rect">
            <a:avLst/>
          </a:prstGeom>
          <a:blipFill>
            <a:blip r:embed="rId4" cstate="print"/>
            <a:tile tx="0" ty="0" sx="100000" sy="100000" flip="none" algn="tl"/>
          </a:blipFill>
          <a:ln>
            <a:solidFill>
              <a:srgbClr val="00B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Comparison between Ind AS 101 &amp; IFRS 1</a:t>
            </a:r>
            <a:endParaRPr kumimoji="0" lang="en-US" sz="2000" b="1"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8"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dirty="0"/>
          </a:p>
        </p:txBody>
      </p:sp>
    </p:spTree>
    <p:extLst>
      <p:ext uri="{BB962C8B-B14F-4D97-AF65-F5344CB8AC3E}">
        <p14:creationId xmlns:p14="http://schemas.microsoft.com/office/powerpoint/2010/main" xmlns="" val="2399356433"/>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xmlns="" val="3635300934"/>
              </p:ext>
            </p:extLst>
          </p:nvPr>
        </p:nvGraphicFramePr>
        <p:xfrm>
          <a:off x="152400" y="609600"/>
          <a:ext cx="8915400" cy="5718810"/>
        </p:xfrm>
        <a:graphic>
          <a:graphicData uri="http://schemas.openxmlformats.org/drawingml/2006/table">
            <a:tbl>
              <a:tblPr/>
              <a:tblGrid>
                <a:gridCol w="1447800"/>
                <a:gridCol w="1524000"/>
                <a:gridCol w="2971800"/>
                <a:gridCol w="2971800"/>
              </a:tblGrid>
              <a:tr h="776097">
                <a:tc>
                  <a:txBody>
                    <a:bodyPr/>
                    <a:lstStyle/>
                    <a:p>
                      <a:pPr algn="ctr" fontAlgn="ctr"/>
                      <a:r>
                        <a:rPr lang="en-US" sz="1800" b="0" i="0" u="none" strike="noStrike" dirty="0" smtClean="0">
                          <a:solidFill>
                            <a:schemeClr val="tx1"/>
                          </a:solidFill>
                          <a:latin typeface="Arial" pitchFamily="34" charset="0"/>
                          <a:cs typeface="Arial" pitchFamily="34" charset="0"/>
                        </a:rPr>
                        <a:t>Ind AS &amp; Corresponding</a:t>
                      </a:r>
                      <a:r>
                        <a:rPr lang="en-US" sz="1800" b="0" i="0" u="none" strike="noStrike" baseline="0" dirty="0" smtClean="0">
                          <a:solidFill>
                            <a:schemeClr val="tx1"/>
                          </a:solidFill>
                          <a:latin typeface="Arial" pitchFamily="34" charset="0"/>
                          <a:cs typeface="Arial" pitchFamily="34" charset="0"/>
                        </a:rPr>
                        <a:t> IFRS</a:t>
                      </a:r>
                      <a:endParaRPr lang="en-US" sz="1800" b="0" i="0" u="none" strike="noStrike" dirty="0">
                        <a:solidFill>
                          <a:schemeClr val="tx1"/>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chemeClr val="tx1"/>
                          </a:solidFill>
                          <a:latin typeface="Arial" pitchFamily="34" charset="0"/>
                          <a:cs typeface="Arial" pitchFamily="34" charset="0"/>
                        </a:rPr>
                        <a:t>Ind </a:t>
                      </a:r>
                      <a:r>
                        <a:rPr lang="en-US" sz="1800" b="0" i="0" u="none" strike="noStrike" dirty="0" smtClean="0">
                          <a:solidFill>
                            <a:schemeClr val="tx1"/>
                          </a:solidFill>
                          <a:latin typeface="Arial" pitchFamily="34" charset="0"/>
                          <a:cs typeface="Arial" pitchFamily="34" charset="0"/>
                        </a:rPr>
                        <a:t>AS Name</a:t>
                      </a:r>
                      <a:endParaRPr lang="en-US" sz="1800" b="0" i="0" u="none" strike="noStrike" dirty="0">
                        <a:solidFill>
                          <a:schemeClr val="tx1"/>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chemeClr val="tx1"/>
                          </a:solidFill>
                          <a:latin typeface="Arial" pitchFamily="34" charset="0"/>
                          <a:cs typeface="Arial" pitchFamily="34" charset="0"/>
                        </a:rPr>
                        <a:t>IND AS 103</a:t>
                      </a:r>
                      <a:endParaRPr lang="en-US" sz="1800" b="0" i="0" u="none" strike="noStrike" dirty="0">
                        <a:solidFill>
                          <a:schemeClr val="tx1"/>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chemeClr val="tx1"/>
                          </a:solidFill>
                          <a:latin typeface="Arial" pitchFamily="34" charset="0"/>
                          <a:cs typeface="Arial" pitchFamily="34" charset="0"/>
                        </a:rPr>
                        <a:t>IFRS 3</a:t>
                      </a:r>
                      <a:endParaRPr lang="en-US" sz="1800" b="0" i="0" u="none" strike="noStrike" dirty="0">
                        <a:solidFill>
                          <a:schemeClr val="tx1"/>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100703">
                <a:tc>
                  <a:txBody>
                    <a:bodyPr/>
                    <a:lstStyle/>
                    <a:p>
                      <a:pPr algn="ctr" fontAlgn="ctr"/>
                      <a:r>
                        <a:rPr lang="en-US" sz="2000" b="0" i="0" u="none" strike="noStrike" dirty="0">
                          <a:solidFill>
                            <a:srgbClr val="000000"/>
                          </a:solidFill>
                          <a:latin typeface="Arial" pitchFamily="34" charset="0"/>
                          <a:cs typeface="Arial" pitchFamily="34" charset="0"/>
                        </a:rPr>
                        <a:t>Ind </a:t>
                      </a:r>
                      <a:r>
                        <a:rPr lang="en-US" sz="2000" b="0" i="0" u="none" strike="noStrike" dirty="0" smtClean="0">
                          <a:solidFill>
                            <a:srgbClr val="000000"/>
                          </a:solidFill>
                          <a:latin typeface="Arial" pitchFamily="34" charset="0"/>
                          <a:cs typeface="Arial" pitchFamily="34" charset="0"/>
                        </a:rPr>
                        <a:t>AS103</a:t>
                      </a:r>
                    </a:p>
                    <a:p>
                      <a:pPr algn="ctr" fontAlgn="ctr"/>
                      <a:r>
                        <a:rPr lang="en-US" sz="2000" b="0" i="0" u="none" strike="noStrike" dirty="0" smtClean="0">
                          <a:solidFill>
                            <a:srgbClr val="000000"/>
                          </a:solidFill>
                          <a:latin typeface="Arial" pitchFamily="34" charset="0"/>
                          <a:cs typeface="Arial" pitchFamily="34" charset="0"/>
                        </a:rPr>
                        <a:t>&amp;</a:t>
                      </a:r>
                    </a:p>
                    <a:p>
                      <a:pPr algn="ctr" fontAlgn="ctr"/>
                      <a:r>
                        <a:rPr lang="en-US" sz="2000" b="0" i="0" u="none" strike="noStrike" dirty="0" smtClean="0">
                          <a:solidFill>
                            <a:srgbClr val="000000"/>
                          </a:solidFill>
                          <a:latin typeface="Arial" pitchFamily="34" charset="0"/>
                          <a:cs typeface="Arial" pitchFamily="34" charset="0"/>
                        </a:rPr>
                        <a:t>IFRS</a:t>
                      </a:r>
                      <a:r>
                        <a:rPr lang="en-US" sz="2000" b="0" i="0" u="none" strike="noStrike" baseline="0" dirty="0" smtClean="0">
                          <a:solidFill>
                            <a:srgbClr val="000000"/>
                          </a:solidFill>
                          <a:latin typeface="Arial" pitchFamily="34" charset="0"/>
                          <a:cs typeface="Arial" pitchFamily="34" charset="0"/>
                        </a:rPr>
                        <a:t> </a:t>
                      </a:r>
                      <a:r>
                        <a:rPr lang="en-US" sz="2000" b="0" i="0" u="none" strike="noStrike" dirty="0" smtClean="0">
                          <a:solidFill>
                            <a:srgbClr val="000000"/>
                          </a:solidFill>
                          <a:latin typeface="Arial" pitchFamily="34" charset="0"/>
                          <a:cs typeface="Arial" pitchFamily="34" charset="0"/>
                        </a:rPr>
                        <a:t>3</a:t>
                      </a:r>
                      <a:endParaRPr lang="en-US" sz="20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ctr"/>
                      <a:r>
                        <a:rPr lang="en-US" sz="2000" b="0" i="0" u="none" strike="noStrike" dirty="0" smtClean="0">
                          <a:solidFill>
                            <a:srgbClr val="000000"/>
                          </a:solidFill>
                          <a:latin typeface="Arial" pitchFamily="34" charset="0"/>
                          <a:cs typeface="Arial" pitchFamily="34" charset="0"/>
                        </a:rPr>
                        <a:t>Business</a:t>
                      </a:r>
                      <a:r>
                        <a:rPr lang="en-US" sz="2000" b="0" i="0" u="none" strike="noStrike" baseline="0" dirty="0" smtClean="0">
                          <a:solidFill>
                            <a:srgbClr val="000000"/>
                          </a:solidFill>
                          <a:latin typeface="Arial" pitchFamily="34" charset="0"/>
                          <a:cs typeface="Arial" pitchFamily="34" charset="0"/>
                        </a:rPr>
                        <a:t> combinations</a:t>
                      </a:r>
                      <a:endParaRPr lang="en-US" sz="20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111125" marR="0" indent="-111125" algn="ctr" defTabSz="914400" rtl="0" eaLnBrk="1" fontAlgn="ctr" latinLnBrk="0" hangingPunct="1">
                        <a:lnSpc>
                          <a:spcPct val="100000"/>
                        </a:lnSpc>
                        <a:spcBef>
                          <a:spcPts val="0"/>
                        </a:spcBef>
                        <a:spcAft>
                          <a:spcPts val="0"/>
                        </a:spcAft>
                        <a:buClrTx/>
                        <a:buSzTx/>
                        <a:buFont typeface="Wingdings" pitchFamily="2" charset="2"/>
                        <a:buNone/>
                        <a:tabLst/>
                        <a:defRPr/>
                      </a:pPr>
                      <a:endParaRPr lang="en-GB" sz="2000" dirty="0" smtClean="0"/>
                    </a:p>
                    <a:p>
                      <a:pPr marL="111125" marR="0" indent="-111125" algn="l" defTabSz="914400" rtl="0" eaLnBrk="1" fontAlgn="ctr" latinLnBrk="0" hangingPunct="1">
                        <a:lnSpc>
                          <a:spcPct val="100000"/>
                        </a:lnSpc>
                        <a:spcBef>
                          <a:spcPts val="0"/>
                        </a:spcBef>
                        <a:spcAft>
                          <a:spcPts val="0"/>
                        </a:spcAft>
                        <a:buClrTx/>
                        <a:buSzTx/>
                        <a:buFont typeface="Wingdings" pitchFamily="2" charset="2"/>
                        <a:buChar char="Ø"/>
                        <a:tabLst/>
                        <a:defRPr/>
                      </a:pPr>
                      <a:r>
                        <a:rPr lang="en-GB" sz="2000" dirty="0" smtClean="0"/>
                        <a:t>It</a:t>
                      </a:r>
                      <a:r>
                        <a:rPr lang="en-GB" sz="2000" baseline="0" dirty="0" smtClean="0"/>
                        <a:t> gives guidance regarding  entity’s under common control.</a:t>
                      </a:r>
                    </a:p>
                    <a:p>
                      <a:pPr marL="111125" marR="0" indent="-111125" algn="l" defTabSz="914400" rtl="0" eaLnBrk="1" fontAlgn="ctr" latinLnBrk="0" hangingPunct="1">
                        <a:lnSpc>
                          <a:spcPct val="100000"/>
                        </a:lnSpc>
                        <a:spcBef>
                          <a:spcPts val="0"/>
                        </a:spcBef>
                        <a:spcAft>
                          <a:spcPts val="0"/>
                        </a:spcAft>
                        <a:buClrTx/>
                        <a:buSzTx/>
                        <a:buFont typeface="Wingdings" pitchFamily="2" charset="2"/>
                        <a:buNone/>
                        <a:tabLst/>
                        <a:defRPr/>
                      </a:pPr>
                      <a:endParaRPr lang="en-GB" sz="2000" baseline="0" dirty="0" smtClean="0"/>
                    </a:p>
                    <a:p>
                      <a:pPr marL="111125" marR="0" indent="-111125" algn="ctr"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2000" baseline="0" dirty="0" smtClean="0"/>
                    </a:p>
                    <a:p>
                      <a:pPr marL="173038" marR="0" indent="-173038" algn="l" defTabSz="914400" rtl="0" eaLnBrk="1" fontAlgn="ctr" latinLnBrk="0" hangingPunct="1">
                        <a:lnSpc>
                          <a:spcPct val="100000"/>
                        </a:lnSpc>
                        <a:spcBef>
                          <a:spcPts val="0"/>
                        </a:spcBef>
                        <a:spcAft>
                          <a:spcPts val="0"/>
                        </a:spcAft>
                        <a:buClrTx/>
                        <a:buSzTx/>
                        <a:buFont typeface="Wingdings" pitchFamily="2" charset="2"/>
                        <a:buChar char="Ø"/>
                        <a:tabLst/>
                        <a:defRPr/>
                      </a:pPr>
                      <a:r>
                        <a:rPr lang="en-GB" sz="2000" dirty="0" smtClean="0"/>
                        <a:t>It</a:t>
                      </a:r>
                      <a:r>
                        <a:rPr lang="en-GB" sz="2000" baseline="0" dirty="0" smtClean="0"/>
                        <a:t> requires the bargain purchase again in other comprehensive income and accumulated in equity as capital reserve, unless there is no clear evidence for underlying reason for classification of the business combination as bargain purchase.</a:t>
                      </a:r>
                      <a:endParaRPr lang="en-GB" sz="2000" dirty="0" smtClean="0"/>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173038" lvl="1" indent="-173038" algn="just">
                        <a:buFont typeface="Wingdings" pitchFamily="2" charset="2"/>
                        <a:buNone/>
                        <a:tabLst>
                          <a:tab pos="111125" algn="l"/>
                        </a:tabLst>
                      </a:pPr>
                      <a:endParaRPr lang="en-GB" sz="2000" dirty="0" smtClean="0"/>
                    </a:p>
                    <a:p>
                      <a:pPr marL="173038" lvl="1" indent="-173038" algn="just">
                        <a:buFont typeface="Wingdings" pitchFamily="2" charset="2"/>
                        <a:buChar char="Ø"/>
                        <a:tabLst>
                          <a:tab pos="111125" algn="l"/>
                        </a:tabLst>
                      </a:pPr>
                      <a:r>
                        <a:rPr lang="en-GB" sz="2000" dirty="0" smtClean="0"/>
                        <a:t>It excludes the</a:t>
                      </a:r>
                      <a:r>
                        <a:rPr lang="en-GB" sz="2000" baseline="0" dirty="0" smtClean="0"/>
                        <a:t> </a:t>
                      </a:r>
                      <a:r>
                        <a:rPr lang="en-GB" sz="2000" dirty="0" smtClean="0"/>
                        <a:t>scope of business</a:t>
                      </a:r>
                      <a:r>
                        <a:rPr lang="en-GB" sz="2000" baseline="0" dirty="0" smtClean="0"/>
                        <a:t> </a:t>
                      </a:r>
                      <a:r>
                        <a:rPr lang="en-GB" sz="2000" dirty="0" smtClean="0"/>
                        <a:t>combinations of entities under common control</a:t>
                      </a:r>
                      <a:r>
                        <a:rPr lang="en-GB" sz="2000" baseline="0" dirty="0" smtClean="0"/>
                        <a:t>.</a:t>
                      </a:r>
                    </a:p>
                    <a:p>
                      <a:pPr marL="173038" lvl="1" indent="-173038" algn="just">
                        <a:buFont typeface="Wingdings" pitchFamily="2" charset="2"/>
                        <a:buNone/>
                        <a:tabLst>
                          <a:tab pos="111125" algn="l"/>
                        </a:tabLst>
                      </a:pPr>
                      <a:endParaRPr lang="en-GB" sz="2000" baseline="0" dirty="0" smtClean="0"/>
                    </a:p>
                    <a:p>
                      <a:pPr marL="173038" lvl="1" indent="-173038" algn="just">
                        <a:buFont typeface="Wingdings" pitchFamily="2" charset="2"/>
                        <a:buChar char="Ø"/>
                        <a:tabLst>
                          <a:tab pos="111125" algn="l"/>
                        </a:tabLst>
                      </a:pPr>
                      <a:r>
                        <a:rPr lang="en-GB" sz="2000" baseline="0" dirty="0" smtClean="0"/>
                        <a:t>It r</a:t>
                      </a:r>
                      <a:r>
                        <a:rPr lang="en-GB" sz="2000" dirty="0" smtClean="0"/>
                        <a:t>equires bargain purchase gain arising on business combination to be recognised in profit or loss.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
        <p:nvSpPr>
          <p:cNvPr id="6" name="Title 6"/>
          <p:cNvSpPr txBox="1">
            <a:spLocks/>
          </p:cNvSpPr>
          <p:nvPr/>
        </p:nvSpPr>
        <p:spPr>
          <a:xfrm>
            <a:off x="1447800" y="76200"/>
            <a:ext cx="5715000" cy="457200"/>
          </a:xfrm>
          <a:prstGeom prst="rect">
            <a:avLst/>
          </a:prstGeom>
          <a:blipFill>
            <a:blip r:embed="rId4"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 103 &amp; IFRS 3</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10" name="Line 322"/>
          <p:cNvSpPr>
            <a:spLocks noChangeShapeType="1"/>
          </p:cNvSpPr>
          <p:nvPr/>
        </p:nvSpPr>
        <p:spPr bwMode="auto">
          <a:xfrm>
            <a:off x="323528" y="533400"/>
            <a:ext cx="8229600" cy="0"/>
          </a:xfrm>
          <a:prstGeom prst="line">
            <a:avLst/>
          </a:prstGeom>
          <a:noFill/>
          <a:ln w="57150">
            <a:solidFill>
              <a:srgbClr val="003399"/>
            </a:solidFill>
            <a:round/>
            <a:headEnd/>
            <a:tailEnd/>
          </a:ln>
        </p:spPr>
        <p:txBody>
          <a:bodyPr/>
          <a:lstStyle/>
          <a:p>
            <a:endParaRPr lang="en-US" dirty="0"/>
          </a:p>
        </p:txBody>
      </p:sp>
    </p:spTree>
    <p:extLst>
      <p:ext uri="{BB962C8B-B14F-4D97-AF65-F5344CB8AC3E}">
        <p14:creationId xmlns:p14="http://schemas.microsoft.com/office/powerpoint/2010/main" xmlns="" val="425144580"/>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1600200" y="152400"/>
            <a:ext cx="5867400" cy="457200"/>
          </a:xfrm>
          <a:prstGeom prst="rect">
            <a:avLst/>
          </a:prstGeom>
          <a:blipFill>
            <a:blip r:embed="rId2"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 105 &amp; IFRS 5</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609600"/>
            <a:ext cx="8229600" cy="0"/>
          </a:xfrm>
          <a:prstGeom prst="line">
            <a:avLst/>
          </a:prstGeom>
          <a:noFill/>
          <a:ln w="57150">
            <a:solidFill>
              <a:srgbClr val="003399"/>
            </a:solidFill>
            <a:round/>
            <a:headEnd/>
            <a:tailEnd/>
          </a:ln>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36860679"/>
              </p:ext>
            </p:extLst>
          </p:nvPr>
        </p:nvGraphicFramePr>
        <p:xfrm>
          <a:off x="152400" y="685800"/>
          <a:ext cx="8839200" cy="5490958"/>
        </p:xfrm>
        <a:graphic>
          <a:graphicData uri="http://schemas.openxmlformats.org/drawingml/2006/table">
            <a:tbl>
              <a:tblPr/>
              <a:tblGrid>
                <a:gridCol w="1371600"/>
                <a:gridCol w="1524000"/>
                <a:gridCol w="2590800"/>
                <a:gridCol w="3352800"/>
              </a:tblGrid>
              <a:tr h="609600">
                <a:tc>
                  <a:txBody>
                    <a:bodyPr/>
                    <a:lstStyle/>
                    <a:p>
                      <a:pPr algn="ctr" fontAlgn="ctr"/>
                      <a:r>
                        <a:rPr lang="en-US" sz="1800" b="0" i="0" u="none" strike="noStrike" dirty="0" smtClean="0">
                          <a:solidFill>
                            <a:srgbClr val="000000"/>
                          </a:solidFill>
                          <a:latin typeface="Arial" pitchFamily="34" charset="0"/>
                          <a:cs typeface="Arial" pitchFamily="34" charset="0"/>
                        </a:rPr>
                        <a:t>Ind AS &amp; </a:t>
                      </a:r>
                      <a:r>
                        <a:rPr lang="en-US" sz="1800" b="0" i="0" u="none" strike="noStrike" baseline="0" dirty="0" smtClean="0">
                          <a:solidFill>
                            <a:srgbClr val="000000"/>
                          </a:solidFill>
                          <a:latin typeface="Arial" pitchFamily="34" charset="0"/>
                          <a:cs typeface="Arial" pitchFamily="34" charset="0"/>
                        </a:rPr>
                        <a:t> IFRS</a:t>
                      </a:r>
                      <a:endParaRPr lang="en-US" sz="1800" b="0" i="0" u="none" strike="noStrike" dirty="0">
                        <a:solidFill>
                          <a:srgbClr val="000000"/>
                        </a:solidFill>
                        <a:latin typeface="Arial" pitchFamily="34" charset="0"/>
                        <a:cs typeface="Arial" pitchFamily="34" charset="0"/>
                      </a:endParaRPr>
                    </a:p>
                  </a:txBody>
                  <a:tcPr marL="4558" marR="4558" marT="4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4558" marR="4558" marT="4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Calibri"/>
                          <a:cs typeface="+mn-cs"/>
                        </a:rPr>
                        <a:t>IND</a:t>
                      </a:r>
                      <a:r>
                        <a:rPr lang="en-US" sz="1800" b="0" i="0" u="none" strike="noStrike" baseline="0" dirty="0" smtClean="0">
                          <a:solidFill>
                            <a:srgbClr val="000000"/>
                          </a:solidFill>
                          <a:latin typeface="Calibri"/>
                          <a:cs typeface="+mn-cs"/>
                        </a:rPr>
                        <a:t> AS  105</a:t>
                      </a:r>
                      <a:endParaRPr lang="en-US" sz="1800" b="0" i="0" u="none" strike="noStrike" dirty="0">
                        <a:solidFill>
                          <a:srgbClr val="000000"/>
                        </a:solidFill>
                        <a:latin typeface="Arial" pitchFamily="34" charset="0"/>
                        <a:cs typeface="Arial" pitchFamily="34" charset="0"/>
                      </a:endParaRPr>
                    </a:p>
                  </a:txBody>
                  <a:tcPr marL="4558" marR="4558" marT="4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IFRS 5</a:t>
                      </a:r>
                    </a:p>
                  </a:txBody>
                  <a:tcPr marL="4558" marR="4558" marT="45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4040603">
                <a:tc>
                  <a:txBody>
                    <a:bodyPr/>
                    <a:lstStyle/>
                    <a:p>
                      <a:pPr algn="ctr" fontAlgn="t"/>
                      <a:endParaRPr lang="en-US" sz="2000" b="0" i="0" u="none" strike="noStrike" dirty="0" smtClean="0">
                        <a:solidFill>
                          <a:srgbClr val="000000"/>
                        </a:solidFill>
                        <a:latin typeface="Arial" pitchFamily="34" charset="0"/>
                        <a:cs typeface="Arial" pitchFamily="34" charset="0"/>
                      </a:endParaRPr>
                    </a:p>
                    <a:p>
                      <a:pPr algn="ctr" fontAlgn="t"/>
                      <a:endParaRPr lang="en-US" sz="2000" b="0" i="0" u="none" strike="noStrike" dirty="0" smtClean="0">
                        <a:solidFill>
                          <a:srgbClr val="000000"/>
                        </a:solidFill>
                        <a:latin typeface="Arial" pitchFamily="34" charset="0"/>
                        <a:cs typeface="Arial" pitchFamily="34" charset="0"/>
                      </a:endParaRPr>
                    </a:p>
                    <a:p>
                      <a:pPr algn="ctr" fontAlgn="t"/>
                      <a:endParaRPr lang="en-US" sz="2000" b="0" i="0" u="none" strike="noStrike" dirty="0" smtClean="0">
                        <a:solidFill>
                          <a:srgbClr val="000000"/>
                        </a:solidFill>
                        <a:latin typeface="Arial" pitchFamily="34" charset="0"/>
                        <a:cs typeface="Arial" pitchFamily="34" charset="0"/>
                      </a:endParaRPr>
                    </a:p>
                    <a:p>
                      <a:pPr algn="ctr" fontAlgn="t"/>
                      <a:endParaRPr lang="en-US" sz="2000" b="0" i="0" u="none" strike="noStrike" dirty="0" smtClean="0">
                        <a:solidFill>
                          <a:srgbClr val="000000"/>
                        </a:solidFill>
                        <a:latin typeface="Arial" pitchFamily="34" charset="0"/>
                        <a:cs typeface="Arial" pitchFamily="34" charset="0"/>
                      </a:endParaRPr>
                    </a:p>
                    <a:p>
                      <a:pPr algn="ctr" fontAlgn="t"/>
                      <a:endParaRPr lang="en-US" sz="2000" b="0" i="0" u="none" strike="noStrike" dirty="0" smtClean="0">
                        <a:solidFill>
                          <a:srgbClr val="000000"/>
                        </a:solidFill>
                        <a:latin typeface="Arial" pitchFamily="34" charset="0"/>
                        <a:cs typeface="Arial" pitchFamily="34" charset="0"/>
                      </a:endParaRPr>
                    </a:p>
                    <a:p>
                      <a:pPr algn="ctr" fontAlgn="t"/>
                      <a:endParaRPr lang="en-US" sz="2000" b="0" i="0" u="none" strike="noStrike" dirty="0" smtClean="0">
                        <a:solidFill>
                          <a:srgbClr val="000000"/>
                        </a:solidFill>
                        <a:latin typeface="Arial" pitchFamily="34" charset="0"/>
                        <a:cs typeface="Arial" pitchFamily="34" charset="0"/>
                      </a:endParaRPr>
                    </a:p>
                    <a:p>
                      <a:pPr algn="ctr" fontAlgn="t"/>
                      <a:r>
                        <a:rPr lang="en-US" sz="2000" b="0" i="0" u="none" strike="noStrike" dirty="0" smtClean="0">
                          <a:solidFill>
                            <a:srgbClr val="000000"/>
                          </a:solidFill>
                          <a:latin typeface="Arial" pitchFamily="34" charset="0"/>
                          <a:cs typeface="Arial" pitchFamily="34" charset="0"/>
                        </a:rPr>
                        <a:t>Ind </a:t>
                      </a:r>
                      <a:r>
                        <a:rPr lang="en-US" sz="2000" b="0" i="0" u="none" strike="noStrike" dirty="0">
                          <a:solidFill>
                            <a:srgbClr val="000000"/>
                          </a:solidFill>
                          <a:latin typeface="Arial" pitchFamily="34" charset="0"/>
                          <a:cs typeface="Arial" pitchFamily="34" charset="0"/>
                        </a:rPr>
                        <a:t>AS </a:t>
                      </a:r>
                      <a:r>
                        <a:rPr lang="en-US" sz="2000" b="0" i="0" u="none" strike="noStrike" dirty="0" smtClean="0">
                          <a:solidFill>
                            <a:srgbClr val="000000"/>
                          </a:solidFill>
                          <a:latin typeface="Arial" pitchFamily="34" charset="0"/>
                          <a:cs typeface="Arial" pitchFamily="34" charset="0"/>
                        </a:rPr>
                        <a:t>105</a:t>
                      </a:r>
                    </a:p>
                    <a:p>
                      <a:pPr algn="ctr" fontAlgn="t"/>
                      <a:r>
                        <a:rPr lang="en-US" sz="2000" b="0" i="0" u="none" strike="noStrike" dirty="0" smtClean="0">
                          <a:solidFill>
                            <a:srgbClr val="000000"/>
                          </a:solidFill>
                          <a:latin typeface="Arial" pitchFamily="34" charset="0"/>
                          <a:cs typeface="Arial" pitchFamily="34" charset="0"/>
                        </a:rPr>
                        <a:t>&amp;</a:t>
                      </a:r>
                    </a:p>
                    <a:p>
                      <a:pPr algn="ctr" fontAlgn="t"/>
                      <a:r>
                        <a:rPr lang="en-US" sz="2000" b="0" i="0" u="none" strike="noStrike" dirty="0" smtClean="0">
                          <a:solidFill>
                            <a:srgbClr val="000000"/>
                          </a:solidFill>
                          <a:latin typeface="Arial" pitchFamily="34" charset="0"/>
                          <a:cs typeface="Arial" pitchFamily="34" charset="0"/>
                        </a:rPr>
                        <a:t>IFRS 5</a:t>
                      </a:r>
                      <a:endParaRPr lang="en-US" sz="2000" b="0" i="0" u="none" strike="noStrike" dirty="0">
                        <a:solidFill>
                          <a:srgbClr val="000000"/>
                        </a:solidFill>
                        <a:latin typeface="Arial" pitchFamily="34" charset="0"/>
                        <a:cs typeface="Arial" pitchFamily="34" charset="0"/>
                      </a:endParaRPr>
                    </a:p>
                  </a:txBody>
                  <a:tcPr marL="4558" marR="4558" marT="4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t"/>
                      <a:r>
                        <a:rPr lang="en-US" sz="2000" b="0" i="0" u="none" strike="noStrike" dirty="0" smtClean="0">
                          <a:solidFill>
                            <a:srgbClr val="000000"/>
                          </a:solidFill>
                          <a:latin typeface="Arial" pitchFamily="34" charset="0"/>
                          <a:cs typeface="Arial" pitchFamily="34" charset="0"/>
                        </a:rPr>
                        <a:t> </a:t>
                      </a:r>
                    </a:p>
                    <a:p>
                      <a:pPr algn="ctr" fontAlgn="t"/>
                      <a:endParaRPr lang="en-US" sz="2000" b="0" i="0" u="none" strike="noStrike" dirty="0" smtClean="0">
                        <a:solidFill>
                          <a:srgbClr val="000000"/>
                        </a:solidFill>
                        <a:latin typeface="Arial" pitchFamily="34" charset="0"/>
                        <a:cs typeface="Arial" pitchFamily="34" charset="0"/>
                      </a:endParaRPr>
                    </a:p>
                    <a:p>
                      <a:pPr algn="ctr" fontAlgn="t"/>
                      <a:endParaRPr lang="en-US" sz="2000" b="0" i="0" u="none" strike="noStrike" dirty="0" smtClean="0">
                        <a:solidFill>
                          <a:srgbClr val="000000"/>
                        </a:solidFill>
                        <a:latin typeface="Arial" pitchFamily="34" charset="0"/>
                        <a:cs typeface="Arial" pitchFamily="34" charset="0"/>
                      </a:endParaRPr>
                    </a:p>
                    <a:p>
                      <a:pPr algn="ctr" fontAlgn="t"/>
                      <a:endParaRPr lang="en-US" sz="2000" b="0" i="0" u="none" strike="noStrike" dirty="0" smtClean="0">
                        <a:solidFill>
                          <a:srgbClr val="000000"/>
                        </a:solidFill>
                        <a:latin typeface="Arial" pitchFamily="34" charset="0"/>
                        <a:cs typeface="Arial" pitchFamily="34" charset="0"/>
                      </a:endParaRPr>
                    </a:p>
                    <a:p>
                      <a:pPr algn="ctr" fontAlgn="t"/>
                      <a:endParaRPr lang="en-US" sz="2000" b="0" i="0" u="none" strike="noStrike" dirty="0" smtClean="0">
                        <a:solidFill>
                          <a:srgbClr val="000000"/>
                        </a:solidFill>
                        <a:latin typeface="Arial" pitchFamily="34" charset="0"/>
                        <a:cs typeface="Arial" pitchFamily="34" charset="0"/>
                      </a:endParaRPr>
                    </a:p>
                    <a:p>
                      <a:pPr algn="ctr" fontAlgn="t"/>
                      <a:r>
                        <a:rPr lang="en-US" sz="2000" b="0" i="0" u="none" strike="noStrike" dirty="0" smtClean="0">
                          <a:solidFill>
                            <a:srgbClr val="000000"/>
                          </a:solidFill>
                          <a:latin typeface="Arial" pitchFamily="34" charset="0"/>
                          <a:cs typeface="Arial" pitchFamily="34" charset="0"/>
                        </a:rPr>
                        <a:t>Non-Current </a:t>
                      </a:r>
                      <a:r>
                        <a:rPr lang="en-US" sz="2000" b="0" i="0" u="none" strike="noStrike" dirty="0">
                          <a:solidFill>
                            <a:srgbClr val="000000"/>
                          </a:solidFill>
                          <a:latin typeface="Arial" pitchFamily="34" charset="0"/>
                          <a:cs typeface="Arial" pitchFamily="34" charset="0"/>
                        </a:rPr>
                        <a:t>Assets Held for Sale and Discontinued Operations</a:t>
                      </a:r>
                    </a:p>
                  </a:txBody>
                  <a:tcPr marL="4558" marR="4558" marT="4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algn="ctr" fontAlgn="t">
                        <a:buFont typeface="Wingdings" pitchFamily="2" charset="2"/>
                        <a:buChar char="Ø"/>
                      </a:pPr>
                      <a:endParaRPr lang="en-US" sz="2000" b="0" i="0" u="none" strike="noStrike" dirty="0" smtClean="0">
                        <a:solidFill>
                          <a:srgbClr val="000000"/>
                        </a:solidFill>
                        <a:latin typeface="Arial" pitchFamily="34" charset="0"/>
                        <a:cs typeface="Arial" pitchFamily="34" charset="0"/>
                      </a:endParaRPr>
                    </a:p>
                    <a:p>
                      <a:pPr marL="173038" indent="-173038" algn="l" fontAlgn="t">
                        <a:buFont typeface="Wingdings" pitchFamily="2" charset="2"/>
                        <a:buChar char="Ø"/>
                      </a:pPr>
                      <a:r>
                        <a:rPr lang="en-US" sz="2000" b="0" i="0" u="none" strike="noStrike" dirty="0" smtClean="0">
                          <a:solidFill>
                            <a:srgbClr val="000000"/>
                          </a:solidFill>
                          <a:latin typeface="Arial" pitchFamily="34" charset="0"/>
                          <a:cs typeface="Arial" pitchFamily="34" charset="0"/>
                        </a:rPr>
                        <a:t>Components of profit or loss and other comprehensive income shall be presented as a part of the statement of profit and loss.</a:t>
                      </a:r>
                    </a:p>
                    <a:p>
                      <a:pPr algn="l" fontAlgn="t">
                        <a:buFont typeface="Wingdings" pitchFamily="2" charset="2"/>
                        <a:buChar char="Ø"/>
                      </a:pPr>
                      <a:endParaRPr lang="en-US" sz="2000" b="0" i="0" u="none" strike="noStrike" dirty="0" smtClean="0">
                        <a:solidFill>
                          <a:srgbClr val="000000"/>
                        </a:solidFill>
                        <a:latin typeface="Arial" pitchFamily="34" charset="0"/>
                        <a:cs typeface="Arial" pitchFamily="34" charset="0"/>
                      </a:endParaRPr>
                    </a:p>
                    <a:p>
                      <a:pPr marL="173038" indent="-173038" algn="l" fontAlgn="t">
                        <a:buFont typeface="Wingdings" pitchFamily="2" charset="2"/>
                        <a:buChar char="Ø"/>
                      </a:pPr>
                      <a:r>
                        <a:rPr lang="en-US" sz="2000" b="0" i="0" u="none" strike="noStrike" dirty="0" smtClean="0">
                          <a:solidFill>
                            <a:srgbClr val="000000"/>
                          </a:solidFill>
                          <a:latin typeface="Arial" pitchFamily="34" charset="0"/>
                          <a:cs typeface="Arial" pitchFamily="34" charset="0"/>
                        </a:rPr>
                        <a:t>.It</a:t>
                      </a:r>
                      <a:r>
                        <a:rPr lang="en-US" sz="2000" b="0" i="0" u="none" strike="noStrike" baseline="0" dirty="0" smtClean="0">
                          <a:solidFill>
                            <a:srgbClr val="000000"/>
                          </a:solidFill>
                          <a:latin typeface="Arial" pitchFamily="34" charset="0"/>
                          <a:cs typeface="Arial" pitchFamily="34" charset="0"/>
                        </a:rPr>
                        <a:t> does not deals with non current assets as this paragraph is deleted and Ind AS 40 prohibits the use of fair value model.</a:t>
                      </a:r>
                      <a:endParaRPr lang="en-US" sz="2000" b="0" i="0" u="none" strike="noStrike" dirty="0" smtClean="0">
                        <a:solidFill>
                          <a:srgbClr val="000000"/>
                        </a:solidFill>
                        <a:latin typeface="Arial" pitchFamily="34" charset="0"/>
                        <a:cs typeface="Arial" pitchFamily="34" charset="0"/>
                      </a:endParaRPr>
                    </a:p>
                  </a:txBody>
                  <a:tcPr marL="4558" marR="4558" marT="4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c>
                  <a:txBody>
                    <a:bodyPr/>
                    <a:lstStyle/>
                    <a:p>
                      <a:pPr marL="173038" indent="-119063" algn="just" fontAlgn="ctr">
                        <a:buFont typeface="Wingdings" pitchFamily="2" charset="2"/>
                        <a:buChar char="Ø"/>
                        <a:tabLst>
                          <a:tab pos="1719263" algn="l"/>
                          <a:tab pos="1828800" algn="l"/>
                        </a:tabLst>
                      </a:pPr>
                      <a:endParaRPr lang="en-US" sz="2000" b="0" i="0" u="none" strike="noStrike" dirty="0" smtClean="0">
                        <a:solidFill>
                          <a:srgbClr val="000000"/>
                        </a:solidFill>
                        <a:latin typeface="Arial" pitchFamily="34" charset="0"/>
                        <a:cs typeface="Arial" pitchFamily="34" charset="0"/>
                      </a:endParaRPr>
                    </a:p>
                    <a:p>
                      <a:pPr marL="173038" indent="-119063" algn="just" fontAlgn="ctr">
                        <a:buFont typeface="Wingdings" pitchFamily="2" charset="2"/>
                        <a:buChar char="Ø"/>
                        <a:tabLst>
                          <a:tab pos="1719263" algn="l"/>
                          <a:tab pos="1828800" algn="l"/>
                        </a:tabLst>
                      </a:pPr>
                      <a:r>
                        <a:rPr lang="en-US" sz="2000" b="0" i="0" u="none" strike="noStrike" dirty="0" smtClean="0">
                          <a:solidFill>
                            <a:srgbClr val="000000"/>
                          </a:solidFill>
                          <a:latin typeface="Arial" pitchFamily="34" charset="0"/>
                          <a:cs typeface="Arial" pitchFamily="34" charset="0"/>
                        </a:rPr>
                        <a:t>Requirements</a:t>
                      </a:r>
                      <a:r>
                        <a:rPr lang="en-US" sz="2000" b="0" i="0" u="none" strike="noStrike" baseline="0" dirty="0" smtClean="0">
                          <a:solidFill>
                            <a:srgbClr val="000000"/>
                          </a:solidFill>
                          <a:latin typeface="Arial" pitchFamily="34" charset="0"/>
                          <a:cs typeface="Arial" pitchFamily="34" charset="0"/>
                        </a:rPr>
                        <a:t> </a:t>
                      </a:r>
                      <a:r>
                        <a:rPr lang="en-US" sz="2000" b="0" i="0" u="none" strike="noStrike" dirty="0" smtClean="0">
                          <a:solidFill>
                            <a:srgbClr val="000000"/>
                          </a:solidFill>
                          <a:latin typeface="Arial" pitchFamily="34" charset="0"/>
                          <a:cs typeface="Arial" pitchFamily="34" charset="0"/>
                        </a:rPr>
                        <a:t>regarding presentation</a:t>
                      </a:r>
                      <a:r>
                        <a:rPr lang="en-US" sz="2000" b="0" i="0" u="none" strike="noStrike" baseline="0" dirty="0" smtClean="0">
                          <a:solidFill>
                            <a:srgbClr val="000000"/>
                          </a:solidFill>
                          <a:latin typeface="Arial" pitchFamily="34" charset="0"/>
                          <a:cs typeface="Arial" pitchFamily="34" charset="0"/>
                        </a:rPr>
                        <a:t> </a:t>
                      </a:r>
                      <a:r>
                        <a:rPr lang="en-US" sz="2000" b="0" i="0" u="none" strike="noStrike" dirty="0" smtClean="0">
                          <a:solidFill>
                            <a:srgbClr val="000000"/>
                          </a:solidFill>
                          <a:latin typeface="Arial" pitchFamily="34" charset="0"/>
                          <a:cs typeface="Arial" pitchFamily="34" charset="0"/>
                        </a:rPr>
                        <a:t>of discontinued operations</a:t>
                      </a:r>
                      <a:r>
                        <a:rPr lang="en-US" sz="2000" b="0" i="0" u="none" strike="noStrike" baseline="0" dirty="0" smtClean="0">
                          <a:solidFill>
                            <a:srgbClr val="000000"/>
                          </a:solidFill>
                          <a:latin typeface="Arial" pitchFamily="34" charset="0"/>
                          <a:cs typeface="Arial" pitchFamily="34" charset="0"/>
                        </a:rPr>
                        <a:t> </a:t>
                      </a:r>
                      <a:r>
                        <a:rPr lang="en-US" sz="2000" b="0" i="0" u="none" strike="noStrike" dirty="0" smtClean="0">
                          <a:solidFill>
                            <a:srgbClr val="000000"/>
                          </a:solidFill>
                          <a:latin typeface="Arial" pitchFamily="34" charset="0"/>
                          <a:cs typeface="Arial" pitchFamily="34" charset="0"/>
                        </a:rPr>
                        <a:t>where separate income statement</a:t>
                      </a:r>
                      <a:r>
                        <a:rPr lang="en-US" sz="2000" b="0" i="0" u="none" strike="noStrike" baseline="0" dirty="0" smtClean="0">
                          <a:solidFill>
                            <a:srgbClr val="000000"/>
                          </a:solidFill>
                          <a:latin typeface="Arial" pitchFamily="34" charset="0"/>
                          <a:cs typeface="Arial" pitchFamily="34" charset="0"/>
                        </a:rPr>
                        <a:t> </a:t>
                      </a:r>
                      <a:r>
                        <a:rPr lang="en-US" sz="2000" b="0" i="0" u="none" strike="noStrike" dirty="0" smtClean="0">
                          <a:solidFill>
                            <a:srgbClr val="000000"/>
                          </a:solidFill>
                          <a:latin typeface="Arial" pitchFamily="34" charset="0"/>
                          <a:cs typeface="Arial" pitchFamily="34" charset="0"/>
                        </a:rPr>
                        <a:t>is presented under paragraph 33A of IFRS 5 have been deleted. </a:t>
                      </a:r>
                    </a:p>
                    <a:p>
                      <a:pPr marL="177800" indent="-123825" algn="l" fontAlgn="ctr">
                        <a:buFont typeface="Wingdings" pitchFamily="2" charset="2"/>
                        <a:buChar char="Ø"/>
                        <a:tabLst>
                          <a:tab pos="1719263" algn="l"/>
                          <a:tab pos="1828800" algn="l"/>
                        </a:tabLst>
                      </a:pPr>
                      <a:endParaRPr lang="en-US" sz="2000" b="0" i="0" u="none" strike="noStrike" dirty="0" smtClean="0">
                        <a:solidFill>
                          <a:srgbClr val="000000"/>
                        </a:solidFill>
                        <a:latin typeface="Arial" pitchFamily="34" charset="0"/>
                        <a:cs typeface="Arial" pitchFamily="34" charset="0"/>
                      </a:endParaRPr>
                    </a:p>
                    <a:p>
                      <a:pPr marL="123825" indent="-123825" algn="just" fontAlgn="ctr">
                        <a:buFont typeface="Wingdings" pitchFamily="2" charset="2"/>
                        <a:buChar char="Ø"/>
                        <a:tabLst>
                          <a:tab pos="579438" algn="l"/>
                          <a:tab pos="1719263" algn="l"/>
                          <a:tab pos="1828800" algn="l"/>
                        </a:tabLst>
                      </a:pPr>
                      <a:r>
                        <a:rPr lang="en-US" sz="2000" b="0" i="0" u="none" strike="noStrike" dirty="0" smtClean="0">
                          <a:solidFill>
                            <a:srgbClr val="000000"/>
                          </a:solidFill>
                          <a:latin typeface="Arial" pitchFamily="34" charset="0"/>
                          <a:cs typeface="Arial" pitchFamily="34" charset="0"/>
                        </a:rPr>
                        <a:t>  It deals with non-current assets that are accounted for in accordance with the fair value model in IAS 40 Investment property. </a:t>
                      </a:r>
                      <a:endParaRPr lang="en-US" sz="2000" b="0" i="0" u="none" strike="noStrike" dirty="0">
                        <a:solidFill>
                          <a:srgbClr val="000000"/>
                        </a:solidFill>
                        <a:latin typeface="Arial" pitchFamily="34" charset="0"/>
                        <a:cs typeface="Arial" pitchFamily="34" charset="0"/>
                      </a:endParaRPr>
                    </a:p>
                  </a:txBody>
                  <a:tcPr marL="4558" marR="4558" marT="455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3"/>
                      <a:tile tx="0" ty="0" sx="100000" sy="100000" flip="none" algn="tl"/>
                    </a:blipFill>
                  </a:tcPr>
                </a:tc>
              </a:tr>
            </a:tbl>
          </a:graphicData>
        </a:graphic>
      </p:graphicFrame>
    </p:spTree>
    <p:extLst>
      <p:ext uri="{BB962C8B-B14F-4D97-AF65-F5344CB8AC3E}">
        <p14:creationId xmlns:p14="http://schemas.microsoft.com/office/powerpoint/2010/main" xmlns="" val="2690839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2"/>
          <p:cNvSpPr>
            <a:spLocks noGrp="1"/>
          </p:cNvSpPr>
          <p:nvPr>
            <p:ph type="sldNum" sz="quarter" idx="12"/>
          </p:nvPr>
        </p:nvSpPr>
        <p:spPr>
          <a:noFill/>
        </p:spPr>
        <p:txBody>
          <a:bodyPr/>
          <a:lstStyle/>
          <a:p>
            <a:fld id="{1149BCF9-4E0E-4D44-9BCC-A394536F0CE4}" type="slidenum">
              <a:rPr lang="en-US" smtClean="0">
                <a:latin typeface="Arial" charset="0"/>
              </a:rPr>
              <a:pPr/>
              <a:t>38</a:t>
            </a:fld>
            <a:endParaRPr lang="en-US" smtClean="0">
              <a:latin typeface="Arial" charset="0"/>
            </a:endParaRPr>
          </a:p>
        </p:txBody>
      </p:sp>
      <p:sp>
        <p:nvSpPr>
          <p:cNvPr id="5" name="Rectangle 2"/>
          <p:cNvSpPr>
            <a:spLocks noGrp="1" noChangeArrowheads="1"/>
          </p:cNvSpPr>
          <p:nvPr>
            <p:ph type="ctrTitle"/>
          </p:nvPr>
        </p:nvSpPr>
        <p:spPr>
          <a:xfrm>
            <a:off x="228600" y="152400"/>
            <a:ext cx="8412162" cy="533400"/>
          </a:xfrm>
        </p:spPr>
        <p:txBody>
          <a:bodyPr>
            <a:normAutofit fontScale="90000"/>
          </a:bodyPr>
          <a:lstStyle/>
          <a:p>
            <a:pPr eaLnBrk="1" hangingPunct="1"/>
            <a:r>
              <a:rPr lang="en-US" altLang="zh-TW" dirty="0" err="1" smtClean="0">
                <a:solidFill>
                  <a:schemeClr val="accent2"/>
                </a:solidFill>
                <a:ea typeface="PMingLiU" pitchFamily="18" charset="-120"/>
              </a:rPr>
              <a:t>Ind</a:t>
            </a:r>
            <a:r>
              <a:rPr lang="en-US" altLang="zh-TW" dirty="0" smtClean="0">
                <a:solidFill>
                  <a:schemeClr val="accent2"/>
                </a:solidFill>
                <a:ea typeface="PMingLiU" pitchFamily="18" charset="-120"/>
              </a:rPr>
              <a:t> AS ( Issues for Implementation) </a:t>
            </a:r>
            <a:endParaRPr lang="en-US" dirty="0" smtClean="0">
              <a:solidFill>
                <a:schemeClr val="accent2"/>
              </a:solidFill>
              <a:ea typeface="PMingLiU" pitchFamily="18" charset="-120"/>
            </a:endParaRPr>
          </a:p>
        </p:txBody>
      </p:sp>
      <p:sp>
        <p:nvSpPr>
          <p:cNvPr id="7" name="Rectangle 6"/>
          <p:cNvSpPr/>
          <p:nvPr/>
        </p:nvSpPr>
        <p:spPr>
          <a:xfrm>
            <a:off x="228600" y="768489"/>
            <a:ext cx="8686800" cy="5632311"/>
          </a:xfrm>
          <a:prstGeom prst="rect">
            <a:avLst/>
          </a:prstGeom>
        </p:spPr>
        <p:txBody>
          <a:bodyPr wrap="square">
            <a:spAutoFit/>
          </a:bodyPr>
          <a:lstStyle/>
          <a:p>
            <a:r>
              <a:rPr lang="en-US" sz="2400" dirty="0" smtClean="0"/>
              <a:t>Three category of  ‘</a:t>
            </a:r>
            <a:r>
              <a:rPr lang="en-US" sz="2400" b="1" u="sng" dirty="0" smtClean="0">
                <a:solidFill>
                  <a:srgbClr val="00B0F0"/>
                </a:solidFill>
              </a:rPr>
              <a:t>Carve Outs</a:t>
            </a:r>
            <a:r>
              <a:rPr lang="en-US" sz="2400" dirty="0" smtClean="0"/>
              <a:t>’. </a:t>
            </a:r>
          </a:p>
          <a:p>
            <a:endParaRPr lang="en-US" sz="2400" dirty="0" smtClean="0"/>
          </a:p>
          <a:p>
            <a:pPr marL="457200" indent="-457200">
              <a:buAutoNum type="alphaLcParenR"/>
            </a:pPr>
            <a:r>
              <a:rPr lang="en-US" sz="2400" dirty="0" smtClean="0">
                <a:solidFill>
                  <a:srgbClr val="FF0000"/>
                </a:solidFill>
              </a:rPr>
              <a:t>Category 1-</a:t>
            </a:r>
            <a:endParaRPr lang="en-US" sz="2400" dirty="0" smtClean="0"/>
          </a:p>
          <a:p>
            <a:pPr marL="457200" indent="-457200"/>
            <a:r>
              <a:rPr lang="en-US" sz="2400" u="sng" dirty="0" smtClean="0">
                <a:solidFill>
                  <a:srgbClr val="0070C0"/>
                </a:solidFill>
              </a:rPr>
              <a:t>IFRS is giving you Choice’s, </a:t>
            </a:r>
            <a:r>
              <a:rPr lang="en-US" sz="2400" u="sng" dirty="0" err="1" smtClean="0">
                <a:solidFill>
                  <a:srgbClr val="0070C0"/>
                </a:solidFill>
              </a:rPr>
              <a:t>Ind</a:t>
            </a:r>
            <a:r>
              <a:rPr lang="en-US" sz="2400" u="sng" dirty="0" smtClean="0">
                <a:solidFill>
                  <a:srgbClr val="0070C0"/>
                </a:solidFill>
              </a:rPr>
              <a:t>-AS does not</a:t>
            </a:r>
          </a:p>
          <a:p>
            <a:pPr marL="457200" indent="-457200"/>
            <a:endParaRPr lang="en-US" sz="2400" dirty="0" smtClean="0"/>
          </a:p>
          <a:p>
            <a:pPr marL="457200" indent="-457200">
              <a:buAutoNum type="alphaLcParenR"/>
            </a:pPr>
            <a:r>
              <a:rPr lang="en-US" sz="2400" dirty="0" smtClean="0"/>
              <a:t>Single Statement  (P&amp;L + OCI) . IFRS allows you to make 2 statements</a:t>
            </a:r>
          </a:p>
          <a:p>
            <a:pPr marL="457200" indent="-457200">
              <a:buAutoNum type="alphaLcParenR"/>
            </a:pPr>
            <a:r>
              <a:rPr lang="en-US" sz="2400" dirty="0" smtClean="0"/>
              <a:t>Classification of Expenses by Nature (IFRS allows by Function / Nature)</a:t>
            </a:r>
          </a:p>
          <a:p>
            <a:pPr marL="457200" indent="-457200">
              <a:buAutoNum type="alphaLcParenR"/>
            </a:pPr>
            <a:r>
              <a:rPr lang="en-US" sz="2400" dirty="0" smtClean="0"/>
              <a:t>Cash Flows Statements – Interest &amp; Dividends are Financing/ Investing  cash flow (IFRS permits Operating classification)</a:t>
            </a:r>
          </a:p>
          <a:p>
            <a:pPr marL="457200" indent="-457200">
              <a:buAutoNum type="alphaLcParenR"/>
            </a:pPr>
            <a:r>
              <a:rPr lang="en-US" sz="2400" dirty="0" smtClean="0"/>
              <a:t>No choice to carry Investment property at Fair Value (IFRS allows this)</a:t>
            </a:r>
          </a:p>
          <a:p>
            <a:pPr marL="457200" indent="-457200">
              <a:buAutoNum type="alphaLcParenR"/>
            </a:pPr>
            <a:r>
              <a:rPr lang="en-US" sz="2400" dirty="0" smtClean="0"/>
              <a:t>Recognition of Actuarial gains and Losses directly in Reserves (IFRS permits alternates including recognition in P&amp;L)</a:t>
            </a:r>
          </a:p>
        </p:txBody>
      </p:sp>
      <p:pic>
        <p:nvPicPr>
          <p:cNvPr id="533507" name="Picture 3"/>
          <p:cNvPicPr>
            <a:picLocks noChangeAspect="1" noChangeArrowheads="1"/>
          </p:cNvPicPr>
          <p:nvPr/>
        </p:nvPicPr>
        <p:blipFill>
          <a:blip r:embed="rId3" cstate="print"/>
          <a:srcRect/>
          <a:stretch>
            <a:fillRect/>
          </a:stretch>
        </p:blipFill>
        <p:spPr bwMode="auto">
          <a:xfrm>
            <a:off x="6248400" y="609600"/>
            <a:ext cx="1295400" cy="1905000"/>
          </a:xfrm>
          <a:prstGeom prst="rect">
            <a:avLst/>
          </a:prstGeom>
          <a:noFill/>
          <a:ln w="9525">
            <a:noFill/>
            <a:miter lim="800000"/>
            <a:headEnd/>
            <a:tailEnd/>
          </a:ln>
          <a:effectLst/>
        </p:spPr>
      </p:pic>
      <p:sp>
        <p:nvSpPr>
          <p:cNvPr id="8" name="Vertical Scroll 7"/>
          <p:cNvSpPr/>
          <p:nvPr/>
        </p:nvSpPr>
        <p:spPr>
          <a:xfrm>
            <a:off x="7543800" y="838200"/>
            <a:ext cx="1219200" cy="1676400"/>
          </a:xfrm>
          <a:prstGeom prst="verticalScroll">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No</a:t>
            </a:r>
          </a:p>
          <a:p>
            <a:pPr algn="ctr"/>
            <a:r>
              <a:rPr lang="en-US" dirty="0" smtClean="0">
                <a:solidFill>
                  <a:srgbClr val="0070C0"/>
                </a:solidFill>
              </a:rPr>
              <a:t>Much</a:t>
            </a:r>
          </a:p>
          <a:p>
            <a:pPr algn="ctr"/>
            <a:r>
              <a:rPr lang="en-US" dirty="0" smtClean="0">
                <a:solidFill>
                  <a:srgbClr val="0070C0"/>
                </a:solidFill>
              </a:rPr>
              <a:t>Tension </a:t>
            </a:r>
            <a:endParaRPr lang="en-US" dirty="0">
              <a:solidFill>
                <a:srgbClr val="0070C0"/>
              </a:solidFill>
            </a:endParaRPr>
          </a:p>
        </p:txBody>
      </p:sp>
    </p:spTree>
    <p:extLst>
      <p:ext uri="{BB962C8B-B14F-4D97-AF65-F5344CB8AC3E}">
        <p14:creationId xmlns:p14="http://schemas.microsoft.com/office/powerpoint/2010/main" xmlns="" val="4017469415"/>
      </p:ext>
    </p:extLst>
  </p:cSld>
  <p:clrMapOvr>
    <a:masterClrMapping/>
  </p:clrMapOvr>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484584" y="2286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 107 &amp; IFRS 7</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228600" y="685800"/>
            <a:ext cx="8229600" cy="0"/>
          </a:xfrm>
          <a:prstGeom prst="line">
            <a:avLst/>
          </a:prstGeom>
          <a:noFill/>
          <a:ln w="57150">
            <a:solidFill>
              <a:srgbClr val="003399"/>
            </a:solidFill>
            <a:round/>
            <a:headEnd/>
            <a:tailEnd/>
          </a:ln>
        </p:spPr>
        <p:txBody>
          <a:bodyPr/>
          <a:lstStyle/>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xmlns="" val="2057745293"/>
              </p:ext>
            </p:extLst>
          </p:nvPr>
        </p:nvGraphicFramePr>
        <p:xfrm>
          <a:off x="152400" y="838200"/>
          <a:ext cx="8686800" cy="3950970"/>
        </p:xfrm>
        <a:graphic>
          <a:graphicData uri="http://schemas.openxmlformats.org/drawingml/2006/table">
            <a:tbl>
              <a:tblPr/>
              <a:tblGrid>
                <a:gridCol w="1524000"/>
                <a:gridCol w="1340922"/>
                <a:gridCol w="2926278"/>
                <a:gridCol w="2895600"/>
              </a:tblGrid>
              <a:tr h="60388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IFRS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107</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IFRS 7</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118485">
                <a:tc>
                  <a:txBody>
                    <a:bodyPr/>
                    <a:lstStyle/>
                    <a:p>
                      <a:pPr algn="ctr" fontAlgn="ctr"/>
                      <a:r>
                        <a:rPr lang="en-US" sz="1800" b="0" i="0" u="none" strike="noStrike" dirty="0">
                          <a:solidFill>
                            <a:srgbClr val="000000"/>
                          </a:solidFill>
                          <a:latin typeface="Arial" pitchFamily="34" charset="0"/>
                          <a:cs typeface="Arial" pitchFamily="34" charset="0"/>
                        </a:rPr>
                        <a:t>Ind AS </a:t>
                      </a:r>
                      <a:r>
                        <a:rPr lang="en-US" sz="1800" b="0" i="0" u="none" strike="noStrike" dirty="0" smtClean="0">
                          <a:solidFill>
                            <a:srgbClr val="000000"/>
                          </a:solidFill>
                          <a:latin typeface="Arial" pitchFamily="34" charset="0"/>
                          <a:cs typeface="Arial" pitchFamily="34" charset="0"/>
                        </a:rPr>
                        <a:t>107</a:t>
                      </a:r>
                    </a:p>
                    <a:p>
                      <a:pPr algn="ctr" fontAlgn="ctr"/>
                      <a:r>
                        <a:rPr lang="en-US" sz="1800" b="0" i="0" u="none" strike="noStrike" dirty="0" smtClean="0">
                          <a:solidFill>
                            <a:srgbClr val="000000"/>
                          </a:solidFill>
                          <a:latin typeface="Arial" pitchFamily="34" charset="0"/>
                          <a:cs typeface="Arial" pitchFamily="34" charset="0"/>
                        </a:rPr>
                        <a:t>&amp;</a:t>
                      </a:r>
                    </a:p>
                    <a:p>
                      <a:pPr algn="ctr" fontAlgn="ctr"/>
                      <a:r>
                        <a:rPr lang="en-US" sz="1800" b="0" i="0" u="none" strike="noStrike" dirty="0" smtClean="0">
                          <a:solidFill>
                            <a:srgbClr val="000000"/>
                          </a:solidFill>
                          <a:latin typeface="Arial" pitchFamily="34" charset="0"/>
                          <a:cs typeface="Arial" pitchFamily="34" charset="0"/>
                        </a:rPr>
                        <a:t>IFRS 7</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1800" b="0" i="0" u="none" strike="noStrike" dirty="0" smtClean="0">
                          <a:solidFill>
                            <a:srgbClr val="000000"/>
                          </a:solidFill>
                          <a:latin typeface="Arial" pitchFamily="34" charset="0"/>
                          <a:cs typeface="Arial" pitchFamily="34" charset="0"/>
                        </a:rPr>
                        <a:t>Financial Instruments: Disclosures</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buFont typeface="Wingdings" pitchFamily="2" charset="2"/>
                        <a:buChar char="Ø"/>
                      </a:pPr>
                      <a:endParaRPr lang="en-US" sz="1800" b="0" i="0" u="none" strike="noStrike" dirty="0" smtClean="0">
                        <a:solidFill>
                          <a:srgbClr val="000000"/>
                        </a:solidFill>
                        <a:latin typeface="Arial" pitchFamily="34" charset="0"/>
                        <a:cs typeface="Arial" pitchFamily="34" charset="0"/>
                      </a:endParaRPr>
                    </a:p>
                    <a:p>
                      <a:pPr algn="ctr" fontAlgn="ctr">
                        <a:buFont typeface="Wingdings" pitchFamily="2" charset="2"/>
                        <a:buChar char="Ø"/>
                      </a:pPr>
                      <a:endParaRPr lang="en-US" sz="1800" b="0" i="0" u="none" strike="noStrike" dirty="0" smtClean="0">
                        <a:solidFill>
                          <a:srgbClr val="000000"/>
                        </a:solidFill>
                        <a:latin typeface="Arial" pitchFamily="34" charset="0"/>
                        <a:cs typeface="Arial" pitchFamily="34" charset="0"/>
                      </a:endParaRPr>
                    </a:p>
                    <a:p>
                      <a:pPr algn="ctr" fontAlgn="ctr">
                        <a:buFont typeface="Wingdings" pitchFamily="2" charset="2"/>
                        <a:buChar char="Ø"/>
                      </a:pPr>
                      <a:endParaRPr lang="en-US" sz="1800" b="0" i="0" u="none" strike="noStrike" dirty="0" smtClean="0">
                        <a:solidFill>
                          <a:srgbClr val="000000"/>
                        </a:solidFill>
                        <a:latin typeface="Arial" pitchFamily="34" charset="0"/>
                        <a:cs typeface="Arial" pitchFamily="34" charset="0"/>
                      </a:endParaRPr>
                    </a:p>
                    <a:p>
                      <a:pPr algn="ctr" fontAlgn="ctr">
                        <a:buFont typeface="Wingdings" pitchFamily="2" charset="2"/>
                        <a:buChar char="Ø"/>
                      </a:pPr>
                      <a:endParaRPr lang="en-US" sz="1800" b="0" i="0" u="none" strike="noStrike" dirty="0" smtClean="0">
                        <a:solidFill>
                          <a:srgbClr val="000000"/>
                        </a:solidFill>
                        <a:latin typeface="Arial" pitchFamily="34" charset="0"/>
                        <a:cs typeface="Arial" pitchFamily="34" charset="0"/>
                      </a:endParaRPr>
                    </a:p>
                    <a:p>
                      <a:pPr marL="236538" indent="-236538" algn="l" fontAlgn="ctr">
                        <a:buFont typeface="Wingdings" pitchFamily="2" charset="2"/>
                        <a:buChar char="Ø"/>
                      </a:pPr>
                      <a:r>
                        <a:rPr lang="en-US" sz="1800" b="0" i="0" u="none" strike="noStrike" dirty="0" smtClean="0">
                          <a:solidFill>
                            <a:srgbClr val="000000"/>
                          </a:solidFill>
                          <a:latin typeface="Arial" pitchFamily="34" charset="0"/>
                          <a:cs typeface="Arial" pitchFamily="34" charset="0"/>
                        </a:rPr>
                        <a:t>Components of profit or loss and  other</a:t>
                      </a:r>
                      <a:r>
                        <a:rPr lang="en-US" sz="1800" b="0" i="0" u="none" strike="noStrike" baseline="0" dirty="0" smtClean="0">
                          <a:solidFill>
                            <a:srgbClr val="000000"/>
                          </a:solidFill>
                          <a:latin typeface="Arial" pitchFamily="34" charset="0"/>
                          <a:cs typeface="Arial" pitchFamily="34" charset="0"/>
                        </a:rPr>
                        <a:t>  </a:t>
                      </a:r>
                      <a:r>
                        <a:rPr lang="en-US" sz="1800" b="0" i="0" u="none" strike="noStrike" dirty="0" smtClean="0">
                          <a:solidFill>
                            <a:srgbClr val="000000"/>
                          </a:solidFill>
                          <a:latin typeface="Arial" pitchFamily="34" charset="0"/>
                          <a:cs typeface="Arial" pitchFamily="34" charset="0"/>
                        </a:rPr>
                        <a:t>comprehensive income shall be presented as a part of the statement of profit and loss.</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1775" marR="0" indent="-177800" algn="just" defTabSz="914400" rtl="0" eaLnBrk="1" fontAlgn="ctr" latinLnBrk="0" hangingPunct="1">
                        <a:lnSpc>
                          <a:spcPct val="100000"/>
                        </a:lnSpc>
                        <a:spcBef>
                          <a:spcPts val="0"/>
                        </a:spcBef>
                        <a:spcAft>
                          <a:spcPts val="0"/>
                        </a:spcAft>
                        <a:buClrTx/>
                        <a:buSzTx/>
                        <a:buFont typeface="Wingdings" pitchFamily="2" charset="2"/>
                        <a:buNone/>
                        <a:tabLst/>
                        <a:defRPr/>
                      </a:pPr>
                      <a:r>
                        <a:rPr lang="en-US" sz="1800" b="0" i="0" u="none" strike="noStrike" dirty="0" smtClean="0">
                          <a:solidFill>
                            <a:srgbClr val="000000"/>
                          </a:solidFill>
                          <a:latin typeface="Arial" pitchFamily="34" charset="0"/>
                          <a:cs typeface="Arial" pitchFamily="34" charset="0"/>
                        </a:rPr>
                        <a:t> </a:t>
                      </a:r>
                    </a:p>
                    <a:p>
                      <a:pPr marL="231775" marR="0" indent="-177800" algn="just" defTabSz="914400" rtl="0" eaLnBrk="1" fontAlgn="ctr" latinLnBrk="0" hangingPunct="1">
                        <a:lnSpc>
                          <a:spcPct val="100000"/>
                        </a:lnSpc>
                        <a:spcBef>
                          <a:spcPts val="0"/>
                        </a:spcBef>
                        <a:spcAft>
                          <a:spcPts val="0"/>
                        </a:spcAft>
                        <a:buClrTx/>
                        <a:buSzTx/>
                        <a:buFont typeface="Wingdings" pitchFamily="2" charset="2"/>
                        <a:buChar char="Ø"/>
                        <a:tabLst/>
                        <a:defRPr/>
                      </a:pPr>
                      <a:endParaRPr lang="en-US" sz="1800" b="0" i="0" u="none" strike="noStrike" dirty="0" smtClean="0">
                        <a:solidFill>
                          <a:srgbClr val="000000"/>
                        </a:solidFill>
                        <a:latin typeface="Arial" pitchFamily="34" charset="0"/>
                        <a:cs typeface="Arial" pitchFamily="34" charset="0"/>
                      </a:endParaRPr>
                    </a:p>
                    <a:p>
                      <a:pPr marL="231775" marR="0" indent="-177800" algn="just" defTabSz="914400" rtl="0" eaLnBrk="1" fontAlgn="ctr" latinLnBrk="0" hangingPunct="1">
                        <a:lnSpc>
                          <a:spcPct val="100000"/>
                        </a:lnSpc>
                        <a:spcBef>
                          <a:spcPts val="0"/>
                        </a:spcBef>
                        <a:spcAft>
                          <a:spcPts val="0"/>
                        </a:spcAft>
                        <a:buClrTx/>
                        <a:buSzTx/>
                        <a:buFont typeface="Wingdings" pitchFamily="2" charset="2"/>
                        <a:buChar char="Ø"/>
                        <a:tabLst/>
                        <a:defRPr/>
                      </a:pPr>
                      <a:endParaRPr lang="en-US" sz="1800" b="0" i="0" u="none" strike="noStrike" dirty="0" smtClean="0">
                        <a:solidFill>
                          <a:srgbClr val="000000"/>
                        </a:solidFill>
                        <a:latin typeface="Arial" pitchFamily="34" charset="0"/>
                        <a:cs typeface="Arial" pitchFamily="34" charset="0"/>
                      </a:endParaRPr>
                    </a:p>
                    <a:p>
                      <a:pPr marL="231775" marR="0" indent="-177800" algn="just" defTabSz="914400" rtl="0" eaLnBrk="1" fontAlgn="ctr" latinLnBrk="0" hangingPunct="1">
                        <a:lnSpc>
                          <a:spcPct val="100000"/>
                        </a:lnSpc>
                        <a:spcBef>
                          <a:spcPts val="0"/>
                        </a:spcBef>
                        <a:spcAft>
                          <a:spcPts val="0"/>
                        </a:spcAft>
                        <a:buClrTx/>
                        <a:buSzTx/>
                        <a:buFont typeface="Wingdings" pitchFamily="2" charset="2"/>
                        <a:buChar char="Ø"/>
                        <a:tabLst/>
                        <a:defRPr/>
                      </a:pPr>
                      <a:endParaRPr lang="en-US" sz="1800" b="0" i="0" u="none" strike="noStrike" dirty="0" smtClean="0">
                        <a:solidFill>
                          <a:srgbClr val="000000"/>
                        </a:solidFill>
                        <a:latin typeface="Arial" pitchFamily="34" charset="0"/>
                        <a:cs typeface="Arial" pitchFamily="34" charset="0"/>
                      </a:endParaRPr>
                    </a:p>
                    <a:p>
                      <a:pPr marL="231775" marR="0" indent="-177800" algn="just" defTabSz="914400" rtl="0" eaLnBrk="1" fontAlgn="ctr" latinLnBrk="0" hangingPunct="1">
                        <a:lnSpc>
                          <a:spcPct val="100000"/>
                        </a:lnSpc>
                        <a:spcBef>
                          <a:spcPts val="0"/>
                        </a:spcBef>
                        <a:spcAft>
                          <a:spcPts val="0"/>
                        </a:spcAft>
                        <a:buClrTx/>
                        <a:buSzTx/>
                        <a:buFont typeface="Wingdings" pitchFamily="2" charset="2"/>
                        <a:buChar char="Ø"/>
                        <a:tabLst/>
                        <a:defRPr/>
                      </a:pPr>
                      <a:r>
                        <a:rPr lang="en-US" sz="1800" b="0" i="0" u="none" strike="noStrike" dirty="0" smtClean="0">
                          <a:solidFill>
                            <a:srgbClr val="000000"/>
                          </a:solidFill>
                          <a:latin typeface="Arial" pitchFamily="34" charset="0"/>
                          <a:cs typeface="Arial" pitchFamily="34" charset="0"/>
                        </a:rPr>
                        <a:t>Requirements regarding disclosures of description of</a:t>
                      </a:r>
                      <a:r>
                        <a:rPr lang="en-US" sz="1800" b="0" i="0" u="none" strike="noStrike" baseline="0" dirty="0" smtClean="0">
                          <a:solidFill>
                            <a:srgbClr val="000000"/>
                          </a:solidFill>
                          <a:latin typeface="Arial" pitchFamily="34" charset="0"/>
                          <a:cs typeface="Arial" pitchFamily="34" charset="0"/>
                        </a:rPr>
                        <a:t> gains and losses where separate income statements is presented have been deleted.</a:t>
                      </a:r>
                      <a:endParaRPr lang="en-US" sz="1800" b="0" i="0" u="none" strike="noStrike" dirty="0" smtClean="0">
                        <a:solidFill>
                          <a:srgbClr val="000000"/>
                        </a:solidFill>
                        <a:latin typeface="Arial" pitchFamily="34" charset="0"/>
                        <a:cs typeface="Arial" pitchFamily="34" charset="0"/>
                      </a:endParaRPr>
                    </a:p>
                    <a:p>
                      <a:pPr marL="231775" indent="-177800" algn="just" fontAlgn="ctr">
                        <a:buFont typeface="Wingdings" pitchFamily="2" charset="2"/>
                        <a:buChar char="Ø"/>
                      </a:pP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3323968037"/>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941784" y="76200"/>
            <a:ext cx="6830616"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 1 &amp; IAS 1</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9" name="Table 8"/>
          <p:cNvGraphicFramePr>
            <a:graphicFrameLocks noGrp="1"/>
          </p:cNvGraphicFramePr>
          <p:nvPr/>
        </p:nvGraphicFramePr>
        <p:xfrm>
          <a:off x="228601" y="699700"/>
          <a:ext cx="8610599" cy="4634300"/>
        </p:xfrm>
        <a:graphic>
          <a:graphicData uri="http://schemas.openxmlformats.org/drawingml/2006/table">
            <a:tbl>
              <a:tblPr/>
              <a:tblGrid>
                <a:gridCol w="1523999"/>
                <a:gridCol w="1219200"/>
                <a:gridCol w="2971800"/>
                <a:gridCol w="2895600"/>
              </a:tblGrid>
              <a:tr h="617785">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t>
                      </a:r>
                      <a:r>
                        <a:rPr lang="en-US" sz="1800" b="0" i="0" u="none" strike="noStrike" dirty="0" smtClean="0">
                          <a:solidFill>
                            <a:srgbClr val="000000"/>
                          </a:solidFill>
                          <a:latin typeface="Arial" pitchFamily="34" charset="0"/>
                          <a:cs typeface="Arial" pitchFamily="34" charset="0"/>
                        </a:rPr>
                        <a:t>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1</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1</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801815">
                <a:tc>
                  <a:txBody>
                    <a:bodyPr/>
                    <a:lstStyle/>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r>
                        <a:rPr lang="en-US" sz="1600" b="0" i="0" u="none" strike="noStrike" dirty="0" smtClean="0">
                          <a:solidFill>
                            <a:srgbClr val="000000"/>
                          </a:solidFill>
                          <a:latin typeface="Arial" pitchFamily="34" charset="0"/>
                          <a:cs typeface="Arial" pitchFamily="34" charset="0"/>
                        </a:rPr>
                        <a:t>Ind AS 1</a:t>
                      </a:r>
                    </a:p>
                    <a:p>
                      <a:pPr algn="ctr" fontAlgn="ctr"/>
                      <a:r>
                        <a:rPr lang="en-US" sz="1600" b="0" i="0" u="none" strike="noStrike" dirty="0" smtClean="0">
                          <a:solidFill>
                            <a:srgbClr val="000000"/>
                          </a:solidFill>
                          <a:latin typeface="Arial" pitchFamily="34" charset="0"/>
                          <a:cs typeface="Arial" pitchFamily="34" charset="0"/>
                        </a:rPr>
                        <a:t>&amp;</a:t>
                      </a:r>
                    </a:p>
                    <a:p>
                      <a:pPr algn="ctr" fontAlgn="ctr"/>
                      <a:r>
                        <a:rPr lang="en-US" sz="1600" b="0" i="0" u="none" strike="noStrike" dirty="0" smtClean="0">
                          <a:solidFill>
                            <a:srgbClr val="000000"/>
                          </a:solidFill>
                          <a:latin typeface="Arial" pitchFamily="34" charset="0"/>
                          <a:cs typeface="Arial" pitchFamily="34" charset="0"/>
                        </a:rPr>
                        <a:t>IAS</a:t>
                      </a:r>
                      <a:r>
                        <a:rPr lang="en-US" sz="1600" b="0" i="0" u="none" strike="noStrike" baseline="0" dirty="0" smtClean="0">
                          <a:solidFill>
                            <a:srgbClr val="000000"/>
                          </a:solidFill>
                          <a:latin typeface="Arial" pitchFamily="34" charset="0"/>
                          <a:cs typeface="Arial" pitchFamily="34" charset="0"/>
                        </a:rPr>
                        <a:t> 1</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r>
                        <a:rPr lang="en-US" sz="1600" b="0" i="0" u="none" strike="noStrike" dirty="0" smtClean="0">
                          <a:solidFill>
                            <a:srgbClr val="000000"/>
                          </a:solidFill>
                          <a:latin typeface="Arial" pitchFamily="34" charset="0"/>
                          <a:cs typeface="Arial" pitchFamily="34" charset="0"/>
                        </a:rPr>
                        <a:t>Presentation</a:t>
                      </a:r>
                      <a:r>
                        <a:rPr lang="en-US" sz="1600" b="0" i="0" u="none" strike="noStrike" baseline="0" dirty="0" smtClean="0">
                          <a:solidFill>
                            <a:srgbClr val="000000"/>
                          </a:solidFill>
                          <a:latin typeface="Arial" pitchFamily="34" charset="0"/>
                          <a:cs typeface="Arial" pitchFamily="34" charset="0"/>
                        </a:rPr>
                        <a:t> of financial statements</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l" fontAlgn="ctr">
                        <a:buFont typeface="Wingdings" pitchFamily="2" charset="2"/>
                        <a:buChar char="Ø"/>
                      </a:pPr>
                      <a:endParaRPr lang="en-US" sz="1600" b="0" i="0" u="none" strike="noStrike" dirty="0" smtClean="0">
                        <a:solidFill>
                          <a:srgbClr val="000000"/>
                        </a:solidFill>
                        <a:latin typeface="Arial" pitchFamily="34" charset="0"/>
                        <a:cs typeface="Arial" pitchFamily="34" charset="0"/>
                      </a:endParaRPr>
                    </a:p>
                    <a:p>
                      <a:pPr marL="0" indent="111125" algn="l" fontAlgn="ctr">
                        <a:buFont typeface="Wingdings" pitchFamily="2" charset="2"/>
                        <a:buChar char="Ø"/>
                      </a:pPr>
                      <a:r>
                        <a:rPr lang="en-US" sz="1600" b="0" i="0" u="none" strike="noStrike" dirty="0" smtClean="0">
                          <a:solidFill>
                            <a:srgbClr val="000000"/>
                          </a:solidFill>
                          <a:latin typeface="Arial" pitchFamily="34" charset="0"/>
                          <a:cs typeface="Arial" pitchFamily="34" charset="0"/>
                        </a:rPr>
                        <a:t>It</a:t>
                      </a:r>
                      <a:r>
                        <a:rPr lang="en-US" sz="1600" b="0" i="0" u="none" strike="noStrike" baseline="0" dirty="0" smtClean="0">
                          <a:solidFill>
                            <a:srgbClr val="000000"/>
                          </a:solidFill>
                          <a:latin typeface="Arial" pitchFamily="34" charset="0"/>
                          <a:cs typeface="Arial" pitchFamily="34" charset="0"/>
                        </a:rPr>
                        <a:t> allows only single statement approach</a:t>
                      </a:r>
                    </a:p>
                    <a:p>
                      <a:pPr algn="l" fontAlgn="ctr">
                        <a:buFont typeface="Wingdings" pitchFamily="2" charset="2"/>
                        <a:buChar char="Ø"/>
                      </a:pPr>
                      <a:endParaRPr lang="en-US" sz="1600" b="0" i="0" u="none" strike="noStrike" baseline="0" dirty="0" smtClean="0">
                        <a:solidFill>
                          <a:srgbClr val="000000"/>
                        </a:solidFill>
                        <a:latin typeface="Arial" pitchFamily="34" charset="0"/>
                        <a:cs typeface="Arial" pitchFamily="34" charset="0"/>
                      </a:endParaRPr>
                    </a:p>
                    <a:p>
                      <a:pPr algn="l" fontAlgn="ctr">
                        <a:buFont typeface="Wingdings" pitchFamily="2" charset="2"/>
                        <a:buChar char="Ø"/>
                      </a:pPr>
                      <a:endParaRPr lang="en-US" sz="1600" b="0" i="0" u="none" strike="noStrike" baseline="0" dirty="0" smtClean="0">
                        <a:solidFill>
                          <a:srgbClr val="000000"/>
                        </a:solidFill>
                        <a:latin typeface="Arial" pitchFamily="34" charset="0"/>
                        <a:cs typeface="Arial" pitchFamily="34" charset="0"/>
                      </a:endParaRPr>
                    </a:p>
                    <a:p>
                      <a:pPr algn="l" fontAlgn="ctr">
                        <a:buFont typeface="Wingdings" pitchFamily="2" charset="2"/>
                        <a:buChar char="Ø"/>
                      </a:pPr>
                      <a:endParaRPr lang="en-US" sz="1600" b="0" i="0" u="none" strike="noStrike" baseline="0" dirty="0" smtClean="0">
                        <a:solidFill>
                          <a:srgbClr val="000000"/>
                        </a:solidFill>
                        <a:latin typeface="Arial" pitchFamily="34" charset="0"/>
                        <a:cs typeface="Arial" pitchFamily="34" charset="0"/>
                      </a:endParaRPr>
                    </a:p>
                    <a:p>
                      <a:pPr algn="l" fontAlgn="ctr">
                        <a:buFont typeface="Wingdings" pitchFamily="2" charset="2"/>
                        <a:buChar char="Ø"/>
                      </a:pPr>
                      <a:endParaRPr lang="en-US" sz="1600" b="0" i="0" u="none" strike="noStrike" baseline="0" dirty="0" smtClean="0">
                        <a:solidFill>
                          <a:srgbClr val="000000"/>
                        </a:solidFill>
                        <a:latin typeface="Arial" pitchFamily="34" charset="0"/>
                        <a:cs typeface="Arial" pitchFamily="34" charset="0"/>
                      </a:endParaRPr>
                    </a:p>
                    <a:p>
                      <a:pPr algn="l" fontAlgn="ctr">
                        <a:buFont typeface="Wingdings" pitchFamily="2" charset="2"/>
                        <a:buChar char="Ø"/>
                      </a:pPr>
                      <a:r>
                        <a:rPr lang="en-US" sz="1600" b="0" i="0" u="none" strike="noStrike" baseline="0" dirty="0" smtClean="0">
                          <a:solidFill>
                            <a:srgbClr val="000000"/>
                          </a:solidFill>
                          <a:latin typeface="Arial" pitchFamily="34" charset="0"/>
                          <a:cs typeface="Arial" pitchFamily="34" charset="0"/>
                        </a:rPr>
                        <a:t>It requires the statement of changes in equity to be shown as the part of balance sheet</a:t>
                      </a:r>
                    </a:p>
                    <a:p>
                      <a:pPr algn="l" fontAlgn="ctr">
                        <a:buFont typeface="Wingdings" pitchFamily="2" charset="2"/>
                        <a:buChar char="Ø"/>
                      </a:pPr>
                      <a:endParaRPr lang="en-US" sz="1600" b="0" i="0" u="none" strike="noStrike" baseline="0" dirty="0" smtClean="0">
                        <a:solidFill>
                          <a:srgbClr val="000000"/>
                        </a:solidFill>
                        <a:latin typeface="Arial" pitchFamily="34" charset="0"/>
                        <a:cs typeface="Arial" pitchFamily="34" charset="0"/>
                      </a:endParaRPr>
                    </a:p>
                    <a:p>
                      <a:pPr algn="l" fontAlgn="ctr">
                        <a:buFont typeface="Wingdings" pitchFamily="2" charset="2"/>
                        <a:buChar char="Ø"/>
                      </a:pPr>
                      <a:r>
                        <a:rPr lang="en-US" sz="1600" b="0" i="0" u="none" strike="noStrike" baseline="0" dirty="0" smtClean="0">
                          <a:solidFill>
                            <a:srgbClr val="000000"/>
                          </a:solidFill>
                          <a:latin typeface="Arial" pitchFamily="34" charset="0"/>
                          <a:cs typeface="Arial" pitchFamily="34" charset="0"/>
                        </a:rPr>
                        <a:t>Only one terminology is to be  used by all entities</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63500" indent="0">
                        <a:buFont typeface="Wingdings" pitchFamily="2" charset="2"/>
                        <a:buNone/>
                      </a:pPr>
                      <a:r>
                        <a:rPr lang="en-GB" sz="1600" dirty="0" smtClean="0"/>
                        <a:t> </a:t>
                      </a:r>
                    </a:p>
                    <a:p>
                      <a:pPr marL="63500" indent="0">
                        <a:buFont typeface="Wingdings" pitchFamily="2" charset="2"/>
                        <a:buChar char="Ø"/>
                      </a:pPr>
                      <a:r>
                        <a:rPr lang="en-GB" sz="1600" dirty="0" smtClean="0"/>
                        <a:t>It</a:t>
                      </a:r>
                      <a:r>
                        <a:rPr lang="en-GB" sz="1600" baseline="0" dirty="0" smtClean="0"/>
                        <a:t> provides an option  either to follow single statement approach or to follow two statement approach</a:t>
                      </a:r>
                    </a:p>
                    <a:p>
                      <a:pPr marL="63500" indent="0">
                        <a:buFont typeface="Wingdings" pitchFamily="2" charset="2"/>
                        <a:buNone/>
                      </a:pPr>
                      <a:endParaRPr lang="en-GB" sz="1600" baseline="0" dirty="0" smtClean="0"/>
                    </a:p>
                    <a:p>
                      <a:pPr marL="63500" indent="0">
                        <a:buFont typeface="Wingdings" pitchFamily="2" charset="2"/>
                        <a:buChar char="Ø"/>
                      </a:pPr>
                      <a:r>
                        <a:rPr lang="en-GB" sz="1600" baseline="0" dirty="0" smtClean="0"/>
                        <a:t>It requires prepartion of changes in equity as a seperate statement </a:t>
                      </a:r>
                    </a:p>
                    <a:p>
                      <a:pPr marL="63500" indent="0">
                        <a:buFont typeface="Wingdings" pitchFamily="2" charset="2"/>
                        <a:buChar char="Ø"/>
                      </a:pPr>
                      <a:endParaRPr lang="en-GB" sz="1600" baseline="0" dirty="0" smtClean="0"/>
                    </a:p>
                    <a:p>
                      <a:pPr marL="63500" indent="0">
                        <a:buFont typeface="Wingdings" pitchFamily="2" charset="2"/>
                        <a:buChar char="Ø"/>
                      </a:pPr>
                      <a:r>
                        <a:rPr lang="en-GB" sz="1600" baseline="0" dirty="0" smtClean="0"/>
                        <a:t>It gives option to follow different terminology for different titles of financial statements</a:t>
                      </a:r>
                      <a:endParaRPr lang="en-GB" sz="1600" dirty="0" smtClean="0"/>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
        <p:nvSpPr>
          <p:cNvPr id="5" name="Line 322"/>
          <p:cNvSpPr>
            <a:spLocks noChangeShapeType="1"/>
          </p:cNvSpPr>
          <p:nvPr/>
        </p:nvSpPr>
        <p:spPr bwMode="auto">
          <a:xfrm>
            <a:off x="152400" y="533400"/>
            <a:ext cx="8229600" cy="0"/>
          </a:xfrm>
          <a:prstGeom prst="line">
            <a:avLst/>
          </a:prstGeom>
          <a:noFill/>
          <a:ln w="57150">
            <a:solidFill>
              <a:srgbClr val="003399"/>
            </a:solidFill>
            <a:round/>
            <a:headEnd/>
            <a:tailEnd/>
          </a:ln>
        </p:spPr>
        <p:txBody>
          <a:bodyPr/>
          <a:lstStyle/>
          <a:p>
            <a:endParaRPr lang="en-US"/>
          </a:p>
        </p:txBody>
      </p:sp>
    </p:spTree>
    <p:extLst>
      <p:ext uri="{BB962C8B-B14F-4D97-AF65-F5344CB8AC3E}">
        <p14:creationId xmlns:p14="http://schemas.microsoft.com/office/powerpoint/2010/main" xmlns="" val="100482542"/>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85800" y="3810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 2&amp; IAS 2</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2008099760"/>
              </p:ext>
            </p:extLst>
          </p:nvPr>
        </p:nvGraphicFramePr>
        <p:xfrm>
          <a:off x="152399" y="1072516"/>
          <a:ext cx="8839201" cy="2487930"/>
        </p:xfrm>
        <a:graphic>
          <a:graphicData uri="http://schemas.openxmlformats.org/drawingml/2006/table">
            <a:tbl>
              <a:tblPr/>
              <a:tblGrid>
                <a:gridCol w="1600201"/>
                <a:gridCol w="1219200"/>
                <a:gridCol w="2819400"/>
                <a:gridCol w="3200400"/>
              </a:tblGrid>
              <a:tr h="76199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2</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2</a:t>
                      </a:r>
                      <a:r>
                        <a:rPr lang="en-US" sz="1800" b="0" i="0" u="none" strike="noStrike" dirty="0" smtClean="0">
                          <a:solidFill>
                            <a:srgbClr val="000000"/>
                          </a:solidFill>
                          <a:latin typeface="Arial" pitchFamily="34" charset="0"/>
                          <a:cs typeface="Arial" pitchFamily="34" charset="0"/>
                        </a:rPr>
                        <a:t> </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295399">
                <a:tc>
                  <a:txBody>
                    <a:bodyPr/>
                    <a:lstStyle/>
                    <a:p>
                      <a:pPr algn="ctr" fontAlgn="ctr"/>
                      <a:r>
                        <a:rPr lang="en-US" sz="1800" b="0" i="0" u="none" strike="noStrike" dirty="0">
                          <a:solidFill>
                            <a:srgbClr val="000000"/>
                          </a:solidFill>
                          <a:latin typeface="Arial" pitchFamily="34" charset="0"/>
                          <a:cs typeface="Arial" pitchFamily="34" charset="0"/>
                        </a:rPr>
                        <a:t>Ind AS </a:t>
                      </a:r>
                      <a:r>
                        <a:rPr lang="en-US" sz="1800" b="0" i="0" u="none" strike="noStrike" dirty="0" smtClean="0">
                          <a:solidFill>
                            <a:srgbClr val="000000"/>
                          </a:solidFill>
                          <a:latin typeface="Arial" pitchFamily="34" charset="0"/>
                          <a:cs typeface="Arial" pitchFamily="34" charset="0"/>
                        </a:rPr>
                        <a:t>2</a:t>
                      </a:r>
                    </a:p>
                    <a:p>
                      <a:pPr algn="ctr" fontAlgn="ctr"/>
                      <a:r>
                        <a:rPr lang="en-US" sz="1800" b="0" i="0" u="none" strike="noStrike" dirty="0" smtClean="0">
                          <a:solidFill>
                            <a:srgbClr val="000000"/>
                          </a:solidFill>
                          <a:latin typeface="Arial" pitchFamily="34" charset="0"/>
                          <a:cs typeface="Arial" pitchFamily="34" charset="0"/>
                        </a:rPr>
                        <a:t>&amp;</a:t>
                      </a:r>
                    </a:p>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2</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1800" b="0" i="0" u="none" strike="noStrike" dirty="0" smtClean="0">
                          <a:solidFill>
                            <a:srgbClr val="000000"/>
                          </a:solidFill>
                          <a:latin typeface="Arial" pitchFamily="34" charset="0"/>
                          <a:cs typeface="Arial" pitchFamily="34" charset="0"/>
                        </a:rPr>
                        <a:t>Inventories</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buFont typeface="Wingdings" pitchFamily="2" charset="2"/>
                        <a:buChar char="Ø"/>
                      </a:pPr>
                      <a:endParaRPr lang="en-US" sz="1800" b="0" i="0" u="none" strike="noStrike" dirty="0" smtClean="0">
                        <a:solidFill>
                          <a:srgbClr val="000000"/>
                        </a:solidFill>
                        <a:latin typeface="Arial" pitchFamily="34" charset="0"/>
                        <a:cs typeface="Arial" pitchFamily="34" charset="0"/>
                      </a:endParaRPr>
                    </a:p>
                    <a:p>
                      <a:pPr marL="173038" indent="-173038" algn="l" fontAlgn="ctr">
                        <a:buFont typeface="Wingdings" pitchFamily="2" charset="2"/>
                        <a:buChar char="Ø"/>
                      </a:pPr>
                      <a:r>
                        <a:rPr lang="en-US" sz="1800" b="0" i="0" u="none" strike="noStrike" dirty="0" smtClean="0">
                          <a:solidFill>
                            <a:srgbClr val="000000"/>
                          </a:solidFill>
                          <a:latin typeface="Arial" pitchFamily="34" charset="0"/>
                          <a:cs typeface="Arial" pitchFamily="34" charset="0"/>
                        </a:rPr>
                        <a:t>It</a:t>
                      </a:r>
                      <a:r>
                        <a:rPr lang="en-US" sz="1800" b="0" i="0" u="none" strike="noStrike" baseline="0" dirty="0" smtClean="0">
                          <a:solidFill>
                            <a:srgbClr val="000000"/>
                          </a:solidFill>
                          <a:latin typeface="Arial" pitchFamily="34" charset="0"/>
                          <a:cs typeface="Arial" pitchFamily="34" charset="0"/>
                        </a:rPr>
                        <a:t> requires </a:t>
                      </a:r>
                      <a:r>
                        <a:rPr lang="en-US" sz="1800" b="0" i="0" u="none" strike="noStrike" dirty="0" smtClean="0">
                          <a:solidFill>
                            <a:srgbClr val="000000"/>
                          </a:solidFill>
                          <a:latin typeface="Arial" pitchFamily="34" charset="0"/>
                          <a:cs typeface="Arial" pitchFamily="34" charset="0"/>
                        </a:rPr>
                        <a:t> only nature wise classification of expenses.</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1775" marR="0" indent="-177800" algn="l"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1800" dirty="0" smtClean="0"/>
                    </a:p>
                    <a:p>
                      <a:pPr marL="231775" marR="0" indent="-177800" algn="l" defTabSz="914400" rtl="0" eaLnBrk="1" fontAlgn="ctr" latinLnBrk="0" hangingPunct="1">
                        <a:lnSpc>
                          <a:spcPct val="100000"/>
                        </a:lnSpc>
                        <a:spcBef>
                          <a:spcPts val="0"/>
                        </a:spcBef>
                        <a:spcAft>
                          <a:spcPts val="0"/>
                        </a:spcAft>
                        <a:buClrTx/>
                        <a:buSzTx/>
                        <a:buFont typeface="Wingdings" pitchFamily="2" charset="2"/>
                        <a:buChar char="Ø"/>
                        <a:tabLst/>
                        <a:defRPr/>
                      </a:pPr>
                      <a:r>
                        <a:rPr lang="en-GB" sz="1800" dirty="0" smtClean="0"/>
                        <a:t>Recognition of inventories as an expense based on function-wise classification, has been deleted .</a:t>
                      </a:r>
                    </a:p>
                    <a:p>
                      <a:pPr marL="231775" indent="-177800" algn="just" fontAlgn="ctr">
                        <a:buFont typeface="Wingdings" pitchFamily="2" charset="2"/>
                        <a:buChar char="Ø"/>
                      </a:pP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2865319805"/>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85800" y="3810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 7&amp; IAS 7</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327791876"/>
              </p:ext>
            </p:extLst>
          </p:nvPr>
        </p:nvGraphicFramePr>
        <p:xfrm>
          <a:off x="152400" y="990600"/>
          <a:ext cx="8763001" cy="5109210"/>
        </p:xfrm>
        <a:graphic>
          <a:graphicData uri="http://schemas.openxmlformats.org/drawingml/2006/table">
            <a:tbl>
              <a:tblPr/>
              <a:tblGrid>
                <a:gridCol w="1524000"/>
                <a:gridCol w="1219200"/>
                <a:gridCol w="2971800"/>
                <a:gridCol w="3048001"/>
              </a:tblGrid>
              <a:tr h="76199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 </a:t>
                      </a:r>
                      <a:r>
                        <a:rPr lang="en-US" sz="1800" b="0" i="0" u="none" strike="noStrike" baseline="0" dirty="0" smtClean="0">
                          <a:solidFill>
                            <a:srgbClr val="000000"/>
                          </a:solidFill>
                          <a:latin typeface="Arial" pitchFamily="34" charset="0"/>
                          <a:cs typeface="Arial" pitchFamily="34" charset="0"/>
                        </a:rPr>
                        <a:t>AS 7</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7</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127885">
                <a:tc>
                  <a:txBody>
                    <a:bodyPr/>
                    <a:lstStyle/>
                    <a:p>
                      <a:pPr algn="ctr" fontAlgn="ctr"/>
                      <a:r>
                        <a:rPr lang="en-US" sz="2000" b="0" i="0" u="none" strike="noStrike" dirty="0">
                          <a:solidFill>
                            <a:srgbClr val="000000"/>
                          </a:solidFill>
                          <a:latin typeface="Arial" pitchFamily="34" charset="0"/>
                          <a:cs typeface="Arial" pitchFamily="34" charset="0"/>
                        </a:rPr>
                        <a:t>Ind AS </a:t>
                      </a:r>
                      <a:r>
                        <a:rPr lang="en-US" sz="2000" b="0" i="0" u="none" strike="noStrike" dirty="0" smtClean="0">
                          <a:solidFill>
                            <a:srgbClr val="000000"/>
                          </a:solidFill>
                          <a:latin typeface="Arial" pitchFamily="34" charset="0"/>
                          <a:cs typeface="Arial" pitchFamily="34" charset="0"/>
                        </a:rPr>
                        <a:t>7</a:t>
                      </a:r>
                    </a:p>
                    <a:p>
                      <a:pPr algn="ctr" fontAlgn="ctr"/>
                      <a:r>
                        <a:rPr lang="en-US" sz="2000" b="0" i="0" u="none" strike="noStrike" dirty="0" smtClean="0">
                          <a:solidFill>
                            <a:srgbClr val="000000"/>
                          </a:solidFill>
                          <a:latin typeface="Arial" pitchFamily="34" charset="0"/>
                          <a:cs typeface="Arial" pitchFamily="34" charset="0"/>
                        </a:rPr>
                        <a:t>&amp;</a:t>
                      </a:r>
                    </a:p>
                    <a:p>
                      <a:pPr algn="ctr" fontAlgn="ctr"/>
                      <a:r>
                        <a:rPr lang="en-US" sz="2000" b="0" i="0" u="none" strike="noStrike" dirty="0" smtClean="0">
                          <a:solidFill>
                            <a:srgbClr val="000000"/>
                          </a:solidFill>
                          <a:latin typeface="Arial" pitchFamily="34" charset="0"/>
                          <a:cs typeface="Arial" pitchFamily="34" charset="0"/>
                        </a:rPr>
                        <a:t>IAS 7</a:t>
                      </a:r>
                      <a:endParaRPr lang="en-US" sz="20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2000" b="0" i="0" u="none" strike="noStrike" dirty="0" smtClean="0">
                          <a:solidFill>
                            <a:srgbClr val="000000"/>
                          </a:solidFill>
                          <a:latin typeface="Arial" pitchFamily="34" charset="0"/>
                          <a:cs typeface="Arial" pitchFamily="34" charset="0"/>
                        </a:rPr>
                        <a:t>Statement of cash flows</a:t>
                      </a:r>
                      <a:endParaRPr lang="en-US" sz="20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buFont typeface="Wingdings" pitchFamily="2" charset="2"/>
                        <a:buChar char="Ø"/>
                      </a:pPr>
                      <a:endParaRPr lang="en-GB" sz="2000" dirty="0" smtClean="0"/>
                    </a:p>
                    <a:p>
                      <a:pPr algn="ctr" fontAlgn="ctr">
                        <a:buFont typeface="Wingdings" pitchFamily="2" charset="2"/>
                        <a:buChar char="Ø"/>
                      </a:pPr>
                      <a:endParaRPr lang="en-GB" sz="2000" dirty="0" smtClean="0"/>
                    </a:p>
                    <a:p>
                      <a:pPr algn="ctr" fontAlgn="ctr">
                        <a:buFont typeface="Wingdings" pitchFamily="2" charset="2"/>
                        <a:buChar char="Ø"/>
                      </a:pPr>
                      <a:r>
                        <a:rPr lang="en-GB" sz="2000" dirty="0" smtClean="0"/>
                        <a:t>It does not provide such an option and</a:t>
                      </a:r>
                      <a:r>
                        <a:rPr lang="en-GB" sz="2000" baseline="0" dirty="0" smtClean="0"/>
                        <a:t> classify the interest paid and interest  and  dividend received </a:t>
                      </a:r>
                      <a:r>
                        <a:rPr lang="en-GB" sz="2000" dirty="0" smtClean="0"/>
                        <a:t> as item of financing activity and investing activity</a:t>
                      </a:r>
                    </a:p>
                    <a:p>
                      <a:pPr algn="ctr" fontAlgn="ctr">
                        <a:buFont typeface="Wingdings" pitchFamily="2" charset="2"/>
                        <a:buChar char="Ø"/>
                      </a:pPr>
                      <a:endParaRPr lang="en-GB" sz="2000" dirty="0" smtClean="0"/>
                    </a:p>
                    <a:p>
                      <a:pPr algn="ctr" fontAlgn="ctr">
                        <a:buFont typeface="Wingdings" pitchFamily="2" charset="2"/>
                        <a:buChar char="Ø"/>
                      </a:pPr>
                      <a:r>
                        <a:rPr lang="en-GB" sz="2000" dirty="0" smtClean="0"/>
                        <a:t>It requires the</a:t>
                      </a:r>
                      <a:r>
                        <a:rPr lang="en-GB" sz="2000" baseline="0" dirty="0" smtClean="0"/>
                        <a:t> dividend paid </a:t>
                      </a:r>
                      <a:r>
                        <a:rPr lang="en-GB" sz="2000" dirty="0" smtClean="0"/>
                        <a:t> to be classified as a part of financing activity only. </a:t>
                      </a:r>
                      <a:endParaRPr lang="en-US" sz="20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1775" marR="0" indent="-177800" algn="just"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2000" dirty="0" smtClean="0"/>
                    </a:p>
                    <a:p>
                      <a:pPr marL="231775" marR="0" indent="-177800" algn="just"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2000" dirty="0" smtClean="0"/>
                    </a:p>
                    <a:p>
                      <a:pPr marL="231775" marR="0" indent="-177800" algn="just" defTabSz="914400" rtl="0" eaLnBrk="1" fontAlgn="ctr" latinLnBrk="0" hangingPunct="1">
                        <a:lnSpc>
                          <a:spcPct val="100000"/>
                        </a:lnSpc>
                        <a:spcBef>
                          <a:spcPts val="0"/>
                        </a:spcBef>
                        <a:spcAft>
                          <a:spcPts val="0"/>
                        </a:spcAft>
                        <a:buClrTx/>
                        <a:buSzTx/>
                        <a:buFont typeface="Wingdings" pitchFamily="2" charset="2"/>
                        <a:buChar char="Ø"/>
                        <a:tabLst/>
                        <a:defRPr/>
                      </a:pPr>
                      <a:r>
                        <a:rPr lang="en-GB" sz="2000" dirty="0" smtClean="0"/>
                        <a:t>It gives an option to classify the interest paid and interest and dividends received as item of operating cash flows.</a:t>
                      </a:r>
                      <a:r>
                        <a:rPr lang="en-GB" sz="2000" baseline="0" dirty="0" smtClean="0"/>
                        <a:t> </a:t>
                      </a:r>
                    </a:p>
                    <a:p>
                      <a:pPr marL="231775" marR="0" indent="-177800" algn="just"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2000" baseline="0" dirty="0" smtClean="0"/>
                    </a:p>
                    <a:p>
                      <a:pPr marL="231775" marR="0" indent="-177800" algn="just"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2000" baseline="0" dirty="0" smtClean="0"/>
                    </a:p>
                    <a:p>
                      <a:pPr marL="231775" marR="0" indent="-177800" algn="just" defTabSz="914400" rtl="0" eaLnBrk="1" fontAlgn="ctr" latinLnBrk="0" hangingPunct="1">
                        <a:lnSpc>
                          <a:spcPct val="100000"/>
                        </a:lnSpc>
                        <a:spcBef>
                          <a:spcPts val="0"/>
                        </a:spcBef>
                        <a:spcAft>
                          <a:spcPts val="0"/>
                        </a:spcAft>
                        <a:buClrTx/>
                        <a:buSzTx/>
                        <a:buFont typeface="Wingdings" pitchFamily="2" charset="2"/>
                        <a:buChar char="Ø"/>
                        <a:tabLst/>
                        <a:defRPr/>
                      </a:pPr>
                      <a:r>
                        <a:rPr lang="en-GB" sz="2000" dirty="0" smtClean="0"/>
                        <a:t>It</a:t>
                      </a:r>
                      <a:r>
                        <a:rPr lang="en-GB" sz="2000" baseline="0" dirty="0" smtClean="0"/>
                        <a:t> </a:t>
                      </a:r>
                      <a:r>
                        <a:rPr lang="en-GB" sz="2000" dirty="0" smtClean="0"/>
                        <a:t>gives an option to classify the dividend paid as an item of operating activity. </a:t>
                      </a:r>
                    </a:p>
                    <a:p>
                      <a:pPr marL="231775" indent="-177800" algn="just" fontAlgn="ctr">
                        <a:buFont typeface="Wingdings" pitchFamily="2" charset="2"/>
                        <a:buChar char="Ø"/>
                      </a:pPr>
                      <a:endParaRPr lang="en-US" sz="20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3234336544"/>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85800" y="3810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AS11&amp; IAS 11</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1290981172"/>
              </p:ext>
            </p:extLst>
          </p:nvPr>
        </p:nvGraphicFramePr>
        <p:xfrm>
          <a:off x="192484" y="1066800"/>
          <a:ext cx="8646715" cy="3036570"/>
        </p:xfrm>
        <a:graphic>
          <a:graphicData uri="http://schemas.openxmlformats.org/drawingml/2006/table">
            <a:tbl>
              <a:tblPr/>
              <a:tblGrid>
                <a:gridCol w="1586553"/>
                <a:gridCol w="1348570"/>
                <a:gridCol w="2855796"/>
                <a:gridCol w="2855796"/>
              </a:tblGrid>
              <a:tr h="76199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11</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 11</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66235">
                <a:tc>
                  <a:txBody>
                    <a:bodyPr/>
                    <a:lstStyle/>
                    <a:p>
                      <a:pPr algn="ctr" fontAlgn="ctr"/>
                      <a:r>
                        <a:rPr lang="en-US" sz="1800" b="0" i="0" u="none" strike="noStrike" dirty="0">
                          <a:solidFill>
                            <a:srgbClr val="000000"/>
                          </a:solidFill>
                          <a:latin typeface="Arial" pitchFamily="34" charset="0"/>
                          <a:cs typeface="Arial" pitchFamily="34" charset="0"/>
                        </a:rPr>
                        <a:t>Ind AS </a:t>
                      </a:r>
                      <a:r>
                        <a:rPr lang="en-US" sz="1800" b="0" i="0" u="none" strike="noStrike" dirty="0" smtClean="0">
                          <a:solidFill>
                            <a:srgbClr val="000000"/>
                          </a:solidFill>
                          <a:latin typeface="Arial" pitchFamily="34" charset="0"/>
                          <a:cs typeface="Arial" pitchFamily="34" charset="0"/>
                        </a:rPr>
                        <a:t>11</a:t>
                      </a:r>
                    </a:p>
                    <a:p>
                      <a:pPr algn="ctr" fontAlgn="ctr"/>
                      <a:r>
                        <a:rPr lang="en-US" sz="1800" b="0" i="0" u="none" strike="noStrike" dirty="0" smtClean="0">
                          <a:solidFill>
                            <a:srgbClr val="000000"/>
                          </a:solidFill>
                          <a:latin typeface="Arial" pitchFamily="34" charset="0"/>
                          <a:cs typeface="Arial" pitchFamily="34" charset="0"/>
                        </a:rPr>
                        <a:t>&amp;</a:t>
                      </a:r>
                    </a:p>
                    <a:p>
                      <a:pPr algn="ctr" fontAlgn="ctr"/>
                      <a:r>
                        <a:rPr lang="en-US" sz="1800" b="0" i="0" u="none" strike="noStrike" dirty="0" smtClean="0">
                          <a:solidFill>
                            <a:srgbClr val="000000"/>
                          </a:solidFill>
                          <a:latin typeface="Arial" pitchFamily="34" charset="0"/>
                          <a:cs typeface="Arial" pitchFamily="34" charset="0"/>
                        </a:rPr>
                        <a:t>IAS 11</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1800" b="0" i="0" u="none" strike="noStrike" dirty="0" smtClean="0">
                          <a:solidFill>
                            <a:srgbClr val="000000"/>
                          </a:solidFill>
                          <a:latin typeface="Arial" pitchFamily="34" charset="0"/>
                          <a:cs typeface="Arial" pitchFamily="34" charset="0"/>
                        </a:rPr>
                        <a:t>Construction</a:t>
                      </a:r>
                      <a:r>
                        <a:rPr lang="en-US" sz="1800" b="0" i="0" u="none" strike="noStrike" baseline="0" dirty="0" smtClean="0">
                          <a:solidFill>
                            <a:srgbClr val="000000"/>
                          </a:solidFill>
                          <a:latin typeface="Arial" pitchFamily="34" charset="0"/>
                          <a:cs typeface="Arial" pitchFamily="34" charset="0"/>
                        </a:rPr>
                        <a:t> contracts</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buFont typeface="Wingdings" pitchFamily="2" charset="2"/>
                        <a:buChar char="Ø"/>
                      </a:pPr>
                      <a:endParaRPr lang="en-GB" sz="1800" dirty="0" smtClean="0"/>
                    </a:p>
                    <a:p>
                      <a:pPr marL="111125" indent="-111125" algn="l" fontAlgn="ctr">
                        <a:buFont typeface="Wingdings" pitchFamily="2" charset="2"/>
                        <a:buChar char="Ø"/>
                      </a:pPr>
                      <a:endParaRPr lang="en-GB" sz="1800" dirty="0" smtClean="0"/>
                    </a:p>
                    <a:p>
                      <a:pPr marL="111125" indent="-111125" algn="l" fontAlgn="ctr">
                        <a:buFont typeface="Wingdings" pitchFamily="2" charset="2"/>
                        <a:buChar char="Ø"/>
                      </a:pPr>
                      <a:r>
                        <a:rPr lang="en-GB" sz="1800" dirty="0" smtClean="0"/>
                        <a:t>It</a:t>
                      </a:r>
                      <a:r>
                        <a:rPr lang="en-GB" sz="1800" baseline="0" dirty="0" smtClean="0"/>
                        <a:t> deal with accounting for construction contracts in respect of real estate developers, </a:t>
                      </a:r>
                      <a:r>
                        <a:rPr lang="en-GB" sz="1800" dirty="0" smtClean="0"/>
                        <a:t>since it has been kept out of the scope of Ind AS 18, Revenue.</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1775" marR="0" indent="-177800" algn="just"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1800" dirty="0" smtClean="0"/>
                    </a:p>
                    <a:p>
                      <a:pPr marL="341313" marR="0" indent="-177800" algn="l" defTabSz="914400" rtl="0" eaLnBrk="1" fontAlgn="ctr" latinLnBrk="0" hangingPunct="1">
                        <a:lnSpc>
                          <a:spcPct val="100000"/>
                        </a:lnSpc>
                        <a:spcBef>
                          <a:spcPts val="0"/>
                        </a:spcBef>
                        <a:spcAft>
                          <a:spcPts val="0"/>
                        </a:spcAft>
                        <a:buClrTx/>
                        <a:buSzTx/>
                        <a:buFont typeface="Wingdings" pitchFamily="2" charset="2"/>
                        <a:buChar char="Ø"/>
                        <a:tabLst/>
                        <a:defRPr/>
                      </a:pPr>
                      <a:r>
                        <a:rPr lang="en-GB" sz="1800" dirty="0" smtClean="0"/>
                        <a:t>It</a:t>
                      </a:r>
                      <a:r>
                        <a:rPr lang="en-GB" sz="1800" baseline="0" dirty="0" smtClean="0"/>
                        <a:t> </a:t>
                      </a:r>
                      <a:r>
                        <a:rPr lang="en-GB" sz="1800" dirty="0" smtClean="0"/>
                        <a:t>does not deal with accounting for construction contracts in respect of real estate developers. </a:t>
                      </a:r>
                    </a:p>
                    <a:p>
                      <a:pPr marL="231775" indent="-177800" algn="just" fontAlgn="ctr">
                        <a:buFont typeface="Wingdings" pitchFamily="2" charset="2"/>
                        <a:buChar char="Ø"/>
                      </a:pP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3029738311"/>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09600" y="3810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AS12&amp; IAS 12</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1289761743"/>
              </p:ext>
            </p:extLst>
          </p:nvPr>
        </p:nvGraphicFramePr>
        <p:xfrm>
          <a:off x="228600" y="1017270"/>
          <a:ext cx="8534401" cy="3890010"/>
        </p:xfrm>
        <a:graphic>
          <a:graphicData uri="http://schemas.openxmlformats.org/drawingml/2006/table">
            <a:tbl>
              <a:tblPr/>
              <a:tblGrid>
                <a:gridCol w="1524000"/>
                <a:gridCol w="1136073"/>
                <a:gridCol w="2750127"/>
                <a:gridCol w="3124201"/>
              </a:tblGrid>
              <a:tr h="76199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12</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 12</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66235">
                <a:tc>
                  <a:txBody>
                    <a:bodyPr/>
                    <a:lstStyle/>
                    <a:p>
                      <a:pPr algn="ctr" fontAlgn="ctr"/>
                      <a:r>
                        <a:rPr lang="en-US" sz="2000" b="0" i="0" u="none" strike="noStrike" dirty="0">
                          <a:solidFill>
                            <a:srgbClr val="000000"/>
                          </a:solidFill>
                          <a:latin typeface="Arial" pitchFamily="34" charset="0"/>
                          <a:cs typeface="Arial" pitchFamily="34" charset="0"/>
                        </a:rPr>
                        <a:t>Ind AS </a:t>
                      </a:r>
                      <a:r>
                        <a:rPr lang="en-US" sz="2000" b="0" i="0" u="none" strike="noStrike" dirty="0" smtClean="0">
                          <a:solidFill>
                            <a:srgbClr val="000000"/>
                          </a:solidFill>
                          <a:latin typeface="Arial" pitchFamily="34" charset="0"/>
                          <a:cs typeface="Arial" pitchFamily="34" charset="0"/>
                        </a:rPr>
                        <a:t>12</a:t>
                      </a:r>
                    </a:p>
                    <a:p>
                      <a:pPr algn="ctr" fontAlgn="ctr"/>
                      <a:r>
                        <a:rPr lang="en-US" sz="2000" b="0" i="0" u="none" strike="noStrike" dirty="0" smtClean="0">
                          <a:solidFill>
                            <a:srgbClr val="000000"/>
                          </a:solidFill>
                          <a:latin typeface="Arial" pitchFamily="34" charset="0"/>
                          <a:cs typeface="Arial" pitchFamily="34" charset="0"/>
                        </a:rPr>
                        <a:t>&amp;</a:t>
                      </a:r>
                    </a:p>
                    <a:p>
                      <a:pPr algn="ctr" fontAlgn="ctr"/>
                      <a:r>
                        <a:rPr lang="en-US" sz="2000" b="0" i="0" u="none" strike="noStrike" dirty="0" smtClean="0">
                          <a:solidFill>
                            <a:srgbClr val="000000"/>
                          </a:solidFill>
                          <a:latin typeface="Arial" pitchFamily="34" charset="0"/>
                          <a:cs typeface="Arial" pitchFamily="34" charset="0"/>
                        </a:rPr>
                        <a:t>IAS 12</a:t>
                      </a:r>
                      <a:endParaRPr lang="en-US" sz="20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2000" b="0" i="0" u="none" strike="noStrike" dirty="0" smtClean="0">
                          <a:solidFill>
                            <a:srgbClr val="000000"/>
                          </a:solidFill>
                          <a:latin typeface="Arial" pitchFamily="34" charset="0"/>
                          <a:cs typeface="Arial" pitchFamily="34" charset="0"/>
                        </a:rPr>
                        <a:t>Income</a:t>
                      </a:r>
                      <a:r>
                        <a:rPr lang="en-US" sz="2000" b="0" i="0" u="none" strike="noStrike" baseline="0" dirty="0" smtClean="0">
                          <a:solidFill>
                            <a:srgbClr val="000000"/>
                          </a:solidFill>
                          <a:latin typeface="Arial" pitchFamily="34" charset="0"/>
                          <a:cs typeface="Arial" pitchFamily="34" charset="0"/>
                        </a:rPr>
                        <a:t> taxes</a:t>
                      </a:r>
                      <a:endParaRPr lang="en-US" sz="20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6538" marR="0" indent="-236538" algn="l"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2000" dirty="0" smtClean="0"/>
                    </a:p>
                    <a:p>
                      <a:pPr marL="236538" marR="0" indent="-236538" algn="l" defTabSz="914400" rtl="0" eaLnBrk="1" fontAlgn="ctr" latinLnBrk="0" hangingPunct="1">
                        <a:lnSpc>
                          <a:spcPct val="100000"/>
                        </a:lnSpc>
                        <a:spcBef>
                          <a:spcPts val="0"/>
                        </a:spcBef>
                        <a:spcAft>
                          <a:spcPts val="0"/>
                        </a:spcAft>
                        <a:buClrTx/>
                        <a:buSzTx/>
                        <a:buFont typeface="Wingdings" pitchFamily="2" charset="2"/>
                        <a:buChar char="Ø"/>
                        <a:tabLst/>
                        <a:defRPr/>
                      </a:pPr>
                      <a:r>
                        <a:rPr lang="en-GB" sz="2000" dirty="0" smtClean="0"/>
                        <a:t>Ind AS 1 requires that the</a:t>
                      </a:r>
                      <a:r>
                        <a:rPr lang="en-GB" sz="2000" baseline="0" dirty="0" smtClean="0"/>
                        <a:t> </a:t>
                      </a:r>
                      <a:r>
                        <a:rPr lang="en-GB" sz="2000" dirty="0" smtClean="0"/>
                        <a:t>components of profit or loss and other comprehensive income shall be presented as a part of the statement of profit and loss. </a:t>
                      </a:r>
                    </a:p>
                    <a:p>
                      <a:pPr algn="ctr" fontAlgn="ctr"/>
                      <a:endParaRPr lang="en-US" sz="20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6538" indent="-236538">
                        <a:buFont typeface="Wingdings" pitchFamily="2" charset="2"/>
                        <a:buChar char="Ø"/>
                      </a:pPr>
                      <a:endParaRPr lang="en-GB" sz="2000" dirty="0" smtClean="0"/>
                    </a:p>
                    <a:p>
                      <a:pPr marL="236538" indent="-236538">
                        <a:buFont typeface="Wingdings" pitchFamily="2" charset="2"/>
                        <a:buChar char="Ø"/>
                      </a:pPr>
                      <a:r>
                        <a:rPr lang="en-GB" sz="2000" dirty="0" smtClean="0"/>
                        <a:t>Requirements regarding presentation of tax expense (income) , where separate income statement is presented, have been deleted. </a:t>
                      </a:r>
                    </a:p>
                    <a:p>
                      <a:r>
                        <a:rPr lang="en-GB" sz="2000" dirty="0" smtClean="0"/>
                        <a:t/>
                      </a:r>
                      <a:br>
                        <a:rPr lang="en-GB" sz="2000" dirty="0" smtClean="0"/>
                      </a:br>
                      <a:endParaRPr lang="en-GB" sz="2000" dirty="0" smtClean="0"/>
                    </a:p>
                    <a:p>
                      <a:pPr marL="231775" indent="-177800" algn="just" fontAlgn="ctr">
                        <a:buFont typeface="Wingdings" pitchFamily="2" charset="2"/>
                        <a:buChar char="Ø"/>
                      </a:pPr>
                      <a:endParaRPr lang="en-US" sz="20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4242718785"/>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85800" y="3810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a:t>
            </a:r>
            <a:r>
              <a:rPr lang="en-US" sz="2400" b="1" dirty="0" smtClean="0">
                <a:solidFill>
                  <a:srgbClr val="003399"/>
                </a:solidFill>
                <a:latin typeface="Arial" pitchFamily="34" charset="0"/>
                <a:ea typeface="+mj-ea"/>
                <a:cs typeface="Arial" pitchFamily="34" charset="0"/>
              </a:rPr>
              <a:t> </a:t>
            </a:r>
            <a:r>
              <a:rPr lang="en-US" sz="2000" b="1" dirty="0" smtClean="0">
                <a:solidFill>
                  <a:srgbClr val="003399"/>
                </a:solidFill>
                <a:latin typeface="Arial" pitchFamily="34" charset="0"/>
                <a:ea typeface="+mj-ea"/>
                <a:cs typeface="Arial" pitchFamily="34" charset="0"/>
              </a:rPr>
              <a:t>between Ind AS16 &amp; IAS 16</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651778432"/>
              </p:ext>
            </p:extLst>
          </p:nvPr>
        </p:nvGraphicFramePr>
        <p:xfrm>
          <a:off x="304800" y="990600"/>
          <a:ext cx="8382000" cy="3966209"/>
        </p:xfrm>
        <a:graphic>
          <a:graphicData uri="http://schemas.openxmlformats.org/drawingml/2006/table">
            <a:tbl>
              <a:tblPr/>
              <a:tblGrid>
                <a:gridCol w="1524000"/>
                <a:gridCol w="1088572"/>
                <a:gridCol w="2797628"/>
                <a:gridCol w="2971800"/>
              </a:tblGrid>
              <a:tr h="90868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16</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 16</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66235">
                <a:tc>
                  <a:txBody>
                    <a:bodyPr/>
                    <a:lstStyle/>
                    <a:p>
                      <a:pPr algn="ctr" fontAlgn="ctr"/>
                      <a:r>
                        <a:rPr lang="en-US" sz="2000" b="0" i="0" u="none" strike="noStrike" dirty="0">
                          <a:solidFill>
                            <a:srgbClr val="000000"/>
                          </a:solidFill>
                          <a:latin typeface="Arial" pitchFamily="34" charset="0"/>
                          <a:cs typeface="Arial" pitchFamily="34" charset="0"/>
                        </a:rPr>
                        <a:t>Ind AS </a:t>
                      </a:r>
                      <a:r>
                        <a:rPr lang="en-US" sz="2000" b="0" i="0" u="none" strike="noStrike" dirty="0" smtClean="0">
                          <a:solidFill>
                            <a:srgbClr val="000000"/>
                          </a:solidFill>
                          <a:latin typeface="Arial" pitchFamily="34" charset="0"/>
                          <a:cs typeface="Arial" pitchFamily="34" charset="0"/>
                        </a:rPr>
                        <a:t>16</a:t>
                      </a:r>
                    </a:p>
                    <a:p>
                      <a:pPr algn="ctr" fontAlgn="ctr"/>
                      <a:r>
                        <a:rPr lang="en-US" sz="2000" b="0" i="0" u="none" strike="noStrike" dirty="0" smtClean="0">
                          <a:solidFill>
                            <a:srgbClr val="000000"/>
                          </a:solidFill>
                          <a:latin typeface="Arial" pitchFamily="34" charset="0"/>
                          <a:cs typeface="Arial" pitchFamily="34" charset="0"/>
                        </a:rPr>
                        <a:t>&amp;</a:t>
                      </a:r>
                    </a:p>
                    <a:p>
                      <a:pPr algn="ctr" fontAlgn="ctr"/>
                      <a:r>
                        <a:rPr lang="en-US" sz="2000" b="0" i="0" u="none" strike="noStrike" dirty="0" smtClean="0">
                          <a:solidFill>
                            <a:srgbClr val="000000"/>
                          </a:solidFill>
                          <a:latin typeface="Arial" pitchFamily="34" charset="0"/>
                          <a:cs typeface="Arial" pitchFamily="34" charset="0"/>
                        </a:rPr>
                        <a:t>IAS 16</a:t>
                      </a:r>
                      <a:endParaRPr lang="en-US" sz="20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2000" b="0" i="0" u="none" strike="noStrike" dirty="0" smtClean="0">
                          <a:solidFill>
                            <a:srgbClr val="000000"/>
                          </a:solidFill>
                          <a:latin typeface="Arial" pitchFamily="34" charset="0"/>
                          <a:cs typeface="Arial" pitchFamily="34" charset="0"/>
                        </a:rPr>
                        <a:t>Property</a:t>
                      </a:r>
                      <a:r>
                        <a:rPr lang="en-US" sz="2000" b="0" i="0" u="none" strike="noStrike" baseline="0" dirty="0" smtClean="0">
                          <a:solidFill>
                            <a:srgbClr val="000000"/>
                          </a:solidFill>
                          <a:latin typeface="Arial" pitchFamily="34" charset="0"/>
                          <a:cs typeface="Arial" pitchFamily="34" charset="0"/>
                        </a:rPr>
                        <a:t> , Plant &amp; equipment</a:t>
                      </a:r>
                      <a:endParaRPr lang="en-US" sz="20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173038" indent="-139700" algn="l" fontAlgn="ctr">
                        <a:buFont typeface="Wingdings" pitchFamily="2" charset="2"/>
                        <a:buChar char="Ø"/>
                        <a:tabLst/>
                      </a:pPr>
                      <a:r>
                        <a:rPr lang="en-GB" sz="2000" b="0" i="0" u="none" strike="noStrike" dirty="0" smtClean="0">
                          <a:solidFill>
                            <a:schemeClr val="tx1"/>
                          </a:solidFill>
                          <a:latin typeface="+mn-lt"/>
                          <a:cs typeface="+mn-cs"/>
                        </a:rPr>
                        <a:t>Reduction</a:t>
                      </a:r>
                      <a:r>
                        <a:rPr lang="en-GB" sz="2000" b="0" i="0" u="none" strike="noStrike" baseline="0" dirty="0" smtClean="0">
                          <a:solidFill>
                            <a:schemeClr val="tx1"/>
                          </a:solidFill>
                          <a:latin typeface="+mn-lt"/>
                          <a:cs typeface="+mn-cs"/>
                        </a:rPr>
                        <a:t> in carrying amount of an item of property, plant and equipment by the amount of government  grant received in respect of such an item is not permitted in Ind AS 20</a:t>
                      </a:r>
                      <a:endParaRPr lang="en-US" sz="20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1775" marR="0" indent="-177800" algn="l"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2000" b="0" i="0" u="none" strike="noStrike" dirty="0" smtClean="0">
                        <a:solidFill>
                          <a:schemeClr val="tx1"/>
                        </a:solidFill>
                        <a:latin typeface="+mn-lt"/>
                        <a:cs typeface="+mn-cs"/>
                      </a:endParaRPr>
                    </a:p>
                    <a:p>
                      <a:pPr marL="231775" marR="0" indent="-177800" algn="l" defTabSz="914400" rtl="0" eaLnBrk="1" fontAlgn="ctr" latinLnBrk="0" hangingPunct="1">
                        <a:lnSpc>
                          <a:spcPct val="100000"/>
                        </a:lnSpc>
                        <a:spcBef>
                          <a:spcPts val="0"/>
                        </a:spcBef>
                        <a:spcAft>
                          <a:spcPts val="0"/>
                        </a:spcAft>
                        <a:buClrTx/>
                        <a:buSzTx/>
                        <a:buFont typeface="Wingdings" pitchFamily="2" charset="2"/>
                        <a:buChar char="Ø"/>
                        <a:tabLst/>
                        <a:defRPr/>
                      </a:pPr>
                      <a:r>
                        <a:rPr lang="en-GB" sz="2000" b="0" i="0" u="none" strike="noStrike" dirty="0" smtClean="0">
                          <a:solidFill>
                            <a:schemeClr val="tx1"/>
                          </a:solidFill>
                          <a:latin typeface="+mn-lt"/>
                          <a:cs typeface="+mn-cs"/>
                        </a:rPr>
                        <a:t>Reduction</a:t>
                      </a:r>
                      <a:r>
                        <a:rPr lang="en-GB" sz="2000" b="0" i="0" u="none" strike="noStrike" baseline="0" dirty="0" smtClean="0">
                          <a:solidFill>
                            <a:schemeClr val="tx1"/>
                          </a:solidFill>
                          <a:latin typeface="+mn-lt"/>
                          <a:cs typeface="+mn-cs"/>
                        </a:rPr>
                        <a:t> in carrying amount of an item of property, plant and equipment by the amount of government grant received in respect of such an item is permitted in Ind AS 20</a:t>
                      </a:r>
                      <a:endParaRPr lang="en-US" sz="2000" b="0" i="0" u="none" strike="noStrike" dirty="0" smtClean="0">
                        <a:solidFill>
                          <a:srgbClr val="000000"/>
                        </a:solidFill>
                        <a:latin typeface="Arial" pitchFamily="34" charset="0"/>
                        <a:cs typeface="Arial" pitchFamily="34" charset="0"/>
                      </a:endParaRPr>
                    </a:p>
                    <a:p>
                      <a:pPr marL="231775" indent="-177800" algn="l" fontAlgn="ctr">
                        <a:buFont typeface="Wingdings" pitchFamily="2" charset="2"/>
                        <a:buChar char="Ø"/>
                      </a:pPr>
                      <a:endParaRPr lang="en-US" sz="20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3302060731"/>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85800" y="762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AS17&amp; IAS 17</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81000" y="5334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18167865"/>
              </p:ext>
            </p:extLst>
          </p:nvPr>
        </p:nvGraphicFramePr>
        <p:xfrm>
          <a:off x="228600" y="685800"/>
          <a:ext cx="8763000" cy="5505450"/>
        </p:xfrm>
        <a:graphic>
          <a:graphicData uri="http://schemas.openxmlformats.org/drawingml/2006/table">
            <a:tbl>
              <a:tblPr/>
              <a:tblGrid>
                <a:gridCol w="1600200"/>
                <a:gridCol w="914400"/>
                <a:gridCol w="3352800"/>
                <a:gridCol w="2895600"/>
              </a:tblGrid>
              <a:tr h="6548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17</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17</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459968">
                <a:tc>
                  <a:txBody>
                    <a:bodyPr/>
                    <a:lstStyle/>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r>
                        <a:rPr lang="en-US" sz="1800" b="0" i="0" u="none" strike="noStrike" dirty="0" smtClean="0">
                          <a:solidFill>
                            <a:srgbClr val="000000"/>
                          </a:solidFill>
                          <a:latin typeface="Arial" pitchFamily="34" charset="0"/>
                          <a:cs typeface="Arial" pitchFamily="34" charset="0"/>
                        </a:rPr>
                        <a:t>Ind </a:t>
                      </a:r>
                      <a:r>
                        <a:rPr lang="en-US" sz="1800" b="0" i="0" u="none" strike="noStrike" dirty="0">
                          <a:solidFill>
                            <a:srgbClr val="000000"/>
                          </a:solidFill>
                          <a:latin typeface="Arial" pitchFamily="34" charset="0"/>
                          <a:cs typeface="Arial" pitchFamily="34" charset="0"/>
                        </a:rPr>
                        <a:t>AS </a:t>
                      </a:r>
                      <a:r>
                        <a:rPr lang="en-US" sz="1800" b="0" i="0" u="none" strike="noStrike" dirty="0" smtClean="0">
                          <a:solidFill>
                            <a:srgbClr val="000000"/>
                          </a:solidFill>
                          <a:latin typeface="Arial" pitchFamily="34" charset="0"/>
                          <a:cs typeface="Arial" pitchFamily="34" charset="0"/>
                        </a:rPr>
                        <a:t>17</a:t>
                      </a:r>
                    </a:p>
                    <a:p>
                      <a:pPr algn="ctr" fontAlgn="ctr"/>
                      <a:r>
                        <a:rPr lang="en-US" sz="1800" b="0" i="0" u="none" strike="noStrike" dirty="0" smtClean="0">
                          <a:solidFill>
                            <a:srgbClr val="000000"/>
                          </a:solidFill>
                          <a:latin typeface="Arial" pitchFamily="34" charset="0"/>
                          <a:cs typeface="Arial" pitchFamily="34" charset="0"/>
                        </a:rPr>
                        <a:t>&amp;</a:t>
                      </a:r>
                    </a:p>
                    <a:p>
                      <a:pPr algn="ctr" fontAlgn="ctr"/>
                      <a:r>
                        <a:rPr lang="en-US" sz="1800" b="0" i="0" u="none" strike="noStrike" dirty="0" smtClean="0">
                          <a:solidFill>
                            <a:srgbClr val="000000"/>
                          </a:solidFill>
                          <a:latin typeface="Arial" pitchFamily="34" charset="0"/>
                          <a:cs typeface="Arial" pitchFamily="34" charset="0"/>
                        </a:rPr>
                        <a:t>IAS 17</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r>
                        <a:rPr lang="en-US" sz="1800" b="0" i="0" u="none" strike="noStrike" dirty="0" smtClean="0">
                          <a:solidFill>
                            <a:srgbClr val="000000"/>
                          </a:solidFill>
                          <a:latin typeface="Arial" pitchFamily="34" charset="0"/>
                          <a:cs typeface="Arial" pitchFamily="34" charset="0"/>
                        </a:rPr>
                        <a:t>Leases</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l" defTabSz="914400" rtl="0" eaLnBrk="1" fontAlgn="ctr" latinLnBrk="0" hangingPunct="1">
                        <a:lnSpc>
                          <a:spcPct val="100000"/>
                        </a:lnSpc>
                        <a:spcBef>
                          <a:spcPts val="0"/>
                        </a:spcBef>
                        <a:spcAft>
                          <a:spcPts val="0"/>
                        </a:spcAft>
                        <a:buClrTx/>
                        <a:buSzTx/>
                        <a:buFont typeface="Wingdings" pitchFamily="2" charset="2"/>
                        <a:buNone/>
                        <a:tabLst/>
                        <a:defRPr/>
                      </a:pPr>
                      <a:endParaRPr lang="en-US" sz="1800" dirty="0" smtClean="0"/>
                    </a:p>
                    <a:p>
                      <a:pPr marL="0" marR="0" indent="0" algn="l" defTabSz="914400" rtl="0" eaLnBrk="1" fontAlgn="ctr" latinLnBrk="0" hangingPunct="1">
                        <a:lnSpc>
                          <a:spcPct val="100000"/>
                        </a:lnSpc>
                        <a:spcBef>
                          <a:spcPts val="0"/>
                        </a:spcBef>
                        <a:spcAft>
                          <a:spcPts val="0"/>
                        </a:spcAft>
                        <a:buClrTx/>
                        <a:buSzTx/>
                        <a:buFont typeface="Wingdings" pitchFamily="2" charset="2"/>
                        <a:buChar char="Ø"/>
                        <a:tabLst/>
                        <a:defRPr/>
                      </a:pPr>
                      <a:endParaRPr lang="en-US" sz="1800" dirty="0" smtClean="0"/>
                    </a:p>
                    <a:p>
                      <a:pPr marL="173038" marR="0" indent="-173038" algn="l" defTabSz="914400" rtl="0" eaLnBrk="1" fontAlgn="ctr" latinLnBrk="0" hangingPunct="1">
                        <a:lnSpc>
                          <a:spcPct val="100000"/>
                        </a:lnSpc>
                        <a:spcBef>
                          <a:spcPts val="0"/>
                        </a:spcBef>
                        <a:spcAft>
                          <a:spcPts val="0"/>
                        </a:spcAft>
                        <a:buClrTx/>
                        <a:buSzTx/>
                        <a:buFont typeface="Wingdings" pitchFamily="2" charset="2"/>
                        <a:buChar char="Ø"/>
                        <a:tabLst/>
                        <a:defRPr/>
                      </a:pPr>
                      <a:r>
                        <a:rPr lang="en-US" sz="1800" dirty="0" smtClean="0"/>
                        <a:t>When the lessee’s interest in both land and buildings is classified as an investment property then</a:t>
                      </a:r>
                      <a:r>
                        <a:rPr lang="en-US" sz="1800" baseline="0" dirty="0" smtClean="0"/>
                        <a:t> </a:t>
                      </a:r>
                      <a:r>
                        <a:rPr lang="en-US" sz="1800" dirty="0" smtClean="0"/>
                        <a:t>according</a:t>
                      </a:r>
                      <a:r>
                        <a:rPr lang="en-US" sz="1800" baseline="0" dirty="0" smtClean="0"/>
                        <a:t> to </a:t>
                      </a:r>
                      <a:r>
                        <a:rPr lang="en-US" sz="1800" dirty="0" smtClean="0"/>
                        <a:t>Ind AS 40 Investment Property use</a:t>
                      </a:r>
                      <a:r>
                        <a:rPr lang="en-US" sz="1800" baseline="0" dirty="0" smtClean="0"/>
                        <a:t> of </a:t>
                      </a:r>
                      <a:r>
                        <a:rPr lang="en-US" sz="1800" dirty="0" smtClean="0"/>
                        <a:t> the fair value model is prohibited.</a:t>
                      </a:r>
                    </a:p>
                    <a:p>
                      <a:pPr algn="l" fontAlgn="ctr">
                        <a:buFont typeface="Wingdings" pitchFamily="2" charset="2"/>
                        <a:buNone/>
                      </a:pPr>
                      <a:endParaRPr lang="en-US" sz="1800" dirty="0" smtClean="0"/>
                    </a:p>
                    <a:p>
                      <a:pPr algn="l" fontAlgn="ctr">
                        <a:buFont typeface="Wingdings" pitchFamily="2" charset="2"/>
                        <a:buChar char="Ø"/>
                      </a:pPr>
                      <a:endParaRPr lang="en-US" sz="1800" dirty="0" smtClean="0"/>
                    </a:p>
                    <a:p>
                      <a:pPr algn="l" fontAlgn="ctr">
                        <a:buFont typeface="Wingdings" pitchFamily="2" charset="2"/>
                        <a:buChar char="Ø"/>
                      </a:pPr>
                      <a:endParaRPr lang="en-US" sz="1800" baseline="0" dirty="0" smtClean="0"/>
                    </a:p>
                    <a:p>
                      <a:pPr algn="l" fontAlgn="ctr">
                        <a:buFont typeface="Wingdings" pitchFamily="2" charset="2"/>
                        <a:buChar char="Ø"/>
                      </a:pPr>
                      <a:endParaRPr lang="en-US" sz="1800" b="0" i="0" u="none" strike="noStrike" baseline="0" dirty="0" smtClean="0">
                        <a:solidFill>
                          <a:srgbClr val="000000"/>
                        </a:solidFill>
                        <a:latin typeface="Arial" pitchFamily="34" charset="0"/>
                        <a:cs typeface="Arial" pitchFamily="34" charset="0"/>
                      </a:endParaRPr>
                    </a:p>
                    <a:p>
                      <a:pPr algn="l" fontAlgn="ctr">
                        <a:buFont typeface="Wingdings" pitchFamily="2" charset="2"/>
                        <a:buChar char="Ø"/>
                      </a:pPr>
                      <a:endParaRPr lang="en-US" sz="1800" b="0" i="0" u="none" strike="noStrike" baseline="0" dirty="0" smtClean="0">
                        <a:solidFill>
                          <a:srgbClr val="000000"/>
                        </a:solidFill>
                        <a:latin typeface="Arial" pitchFamily="34" charset="0"/>
                        <a:cs typeface="Arial" pitchFamily="34" charset="0"/>
                      </a:endParaRPr>
                    </a:p>
                    <a:p>
                      <a:pPr algn="l" fontAlgn="ctr">
                        <a:buFont typeface="Wingdings" pitchFamily="2" charset="2"/>
                        <a:buChar char="Ø"/>
                      </a:pPr>
                      <a:endParaRPr lang="en-US" sz="1800" b="0" i="0" u="none" strike="noStrike" baseline="0" dirty="0" smtClean="0">
                        <a:solidFill>
                          <a:srgbClr val="000000"/>
                        </a:solidFill>
                        <a:latin typeface="Arial" pitchFamily="34" charset="0"/>
                        <a:cs typeface="Arial" pitchFamily="34" charset="0"/>
                      </a:endParaRPr>
                    </a:p>
                    <a:p>
                      <a:pPr algn="l" fontAlgn="ctr">
                        <a:buFont typeface="Wingdings" pitchFamily="2" charset="2"/>
                        <a:buChar char="Ø"/>
                      </a:pPr>
                      <a:endParaRPr lang="en-US" sz="1800" b="0" i="0" u="none" strike="noStrike" baseline="0" dirty="0" smtClean="0">
                        <a:solidFill>
                          <a:srgbClr val="000000"/>
                        </a:solidFill>
                        <a:latin typeface="Arial" pitchFamily="34" charset="0"/>
                        <a:cs typeface="Arial" pitchFamily="34" charset="0"/>
                      </a:endParaRPr>
                    </a:p>
                    <a:p>
                      <a:pPr algn="l" fontAlgn="ctr">
                        <a:buFont typeface="Wingdings" pitchFamily="2" charset="2"/>
                        <a:buChar char="Ø"/>
                      </a:pPr>
                      <a:endParaRPr lang="en-US" sz="1800" b="0" i="0" u="none" strike="noStrike" baseline="0" dirty="0" smtClean="0">
                        <a:solidFill>
                          <a:srgbClr val="000000"/>
                        </a:solidFill>
                        <a:latin typeface="Arial" pitchFamily="34" charset="0"/>
                        <a:cs typeface="Arial" pitchFamily="34" charset="0"/>
                      </a:endParaRPr>
                    </a:p>
                    <a:p>
                      <a:pPr algn="l" fontAlgn="ctr">
                        <a:buFont typeface="Wingdings" pitchFamily="2" charset="2"/>
                        <a:buChar char="Ø"/>
                      </a:pP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1800" dirty="0" smtClean="0"/>
                    </a:p>
                    <a:p>
                      <a:pPr marL="0" marR="0" indent="0" algn="l" defTabSz="914400" rtl="0" eaLnBrk="1" fontAlgn="auto" latinLnBrk="0" hangingPunct="1">
                        <a:lnSpc>
                          <a:spcPct val="100000"/>
                        </a:lnSpc>
                        <a:spcBef>
                          <a:spcPts val="0"/>
                        </a:spcBef>
                        <a:spcAft>
                          <a:spcPts val="0"/>
                        </a:spcAft>
                        <a:buClrTx/>
                        <a:buSzTx/>
                        <a:buFont typeface="Wingdings" pitchFamily="2" charset="2"/>
                        <a:buChar char="Ø"/>
                        <a:tabLst/>
                        <a:defRPr/>
                      </a:pPr>
                      <a:endParaRPr lang="en-US" sz="1800" dirty="0" smtClean="0"/>
                    </a:p>
                    <a:p>
                      <a:pPr marL="173038" marR="0" indent="-111125" algn="l" defTabSz="914400" rtl="0" eaLnBrk="1" fontAlgn="auto" latinLnBrk="0" hangingPunct="1">
                        <a:lnSpc>
                          <a:spcPct val="100000"/>
                        </a:lnSpc>
                        <a:spcBef>
                          <a:spcPts val="0"/>
                        </a:spcBef>
                        <a:spcAft>
                          <a:spcPts val="0"/>
                        </a:spcAft>
                        <a:buClrTx/>
                        <a:buSzTx/>
                        <a:buFont typeface="Wingdings" pitchFamily="2" charset="2"/>
                        <a:buChar char="Ø"/>
                        <a:tabLst/>
                        <a:defRPr/>
                      </a:pPr>
                      <a:r>
                        <a:rPr lang="en-US" sz="1800" dirty="0" smtClean="0"/>
                        <a:t>When the lessee’s interest in both land and buildings is classified as an investment property , the fair value model is adopted.</a:t>
                      </a:r>
                    </a:p>
                    <a:p>
                      <a:pPr algn="l">
                        <a:buFont typeface="Wingdings" pitchFamily="2" charset="2"/>
                        <a:buNone/>
                      </a:pPr>
                      <a:r>
                        <a:rPr lang="en-US" sz="1800" dirty="0" smtClean="0"/>
                        <a:t/>
                      </a:r>
                      <a:br>
                        <a:rPr lang="en-US" sz="1800" dirty="0" smtClean="0"/>
                      </a:br>
                      <a:endParaRPr lang="en-US" sz="1800" dirty="0" smtClean="0"/>
                    </a:p>
                    <a:p>
                      <a:pPr marL="231775" indent="-177800" algn="l" fontAlgn="ctr">
                        <a:buFont typeface="Wingdings" pitchFamily="2" charset="2"/>
                        <a:buChar char="Ø"/>
                      </a:pP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3399311607"/>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85800" y="762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AS18 &amp; IAS 18</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5334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3298681032"/>
              </p:ext>
            </p:extLst>
          </p:nvPr>
        </p:nvGraphicFramePr>
        <p:xfrm>
          <a:off x="304800" y="685800"/>
          <a:ext cx="8686800" cy="5185409"/>
        </p:xfrm>
        <a:graphic>
          <a:graphicData uri="http://schemas.openxmlformats.org/drawingml/2006/table">
            <a:tbl>
              <a:tblPr/>
              <a:tblGrid>
                <a:gridCol w="1523999"/>
                <a:gridCol w="1269672"/>
                <a:gridCol w="2540329"/>
                <a:gridCol w="3352800"/>
              </a:tblGrid>
              <a:tr h="106108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18</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18</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66235">
                <a:tc>
                  <a:txBody>
                    <a:bodyPr/>
                    <a:lstStyle/>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r>
                        <a:rPr lang="en-US" sz="1800" b="0" i="0" u="none" strike="noStrike" dirty="0" smtClean="0">
                          <a:solidFill>
                            <a:srgbClr val="000000"/>
                          </a:solidFill>
                          <a:latin typeface="Arial" pitchFamily="34" charset="0"/>
                          <a:cs typeface="Arial" pitchFamily="34" charset="0"/>
                        </a:rPr>
                        <a:t>Ind </a:t>
                      </a:r>
                      <a:r>
                        <a:rPr lang="en-US" sz="1800" b="0" i="0" u="none" strike="noStrike" dirty="0">
                          <a:solidFill>
                            <a:srgbClr val="000000"/>
                          </a:solidFill>
                          <a:latin typeface="Arial" pitchFamily="34" charset="0"/>
                          <a:cs typeface="Arial" pitchFamily="34" charset="0"/>
                        </a:rPr>
                        <a:t>AS </a:t>
                      </a:r>
                      <a:r>
                        <a:rPr lang="en-US" sz="1800" b="0" i="0" u="none" strike="noStrike" dirty="0" smtClean="0">
                          <a:solidFill>
                            <a:srgbClr val="000000"/>
                          </a:solidFill>
                          <a:latin typeface="Arial" pitchFamily="34" charset="0"/>
                          <a:cs typeface="Arial" pitchFamily="34" charset="0"/>
                        </a:rPr>
                        <a:t>18</a:t>
                      </a:r>
                    </a:p>
                    <a:p>
                      <a:pPr algn="ctr" fontAlgn="ctr"/>
                      <a:r>
                        <a:rPr lang="en-US" sz="1800" b="0" i="0" u="none" strike="noStrike" dirty="0" smtClean="0">
                          <a:solidFill>
                            <a:srgbClr val="000000"/>
                          </a:solidFill>
                          <a:latin typeface="Arial" pitchFamily="34" charset="0"/>
                          <a:cs typeface="Arial" pitchFamily="34" charset="0"/>
                        </a:rPr>
                        <a:t>&amp;</a:t>
                      </a:r>
                    </a:p>
                    <a:p>
                      <a:pPr algn="ctr" fontAlgn="ctr"/>
                      <a:r>
                        <a:rPr lang="en-US" sz="1800" b="0" i="0" u="none" strike="noStrike" dirty="0" smtClean="0">
                          <a:solidFill>
                            <a:srgbClr val="000000"/>
                          </a:solidFill>
                          <a:latin typeface="Arial" pitchFamily="34" charset="0"/>
                          <a:cs typeface="Arial" pitchFamily="34" charset="0"/>
                        </a:rPr>
                        <a:t>IAS 18</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r>
                        <a:rPr lang="en-US" sz="1800" b="0" i="0" u="none" strike="noStrike" dirty="0" smtClean="0">
                          <a:solidFill>
                            <a:srgbClr val="000000"/>
                          </a:solidFill>
                          <a:latin typeface="Arial" pitchFamily="34" charset="0"/>
                          <a:cs typeface="Arial" pitchFamily="34" charset="0"/>
                        </a:rPr>
                        <a:t>Revenue</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l" fontAlgn="ctr">
                        <a:buFont typeface="Wingdings" pitchFamily="2" charset="2"/>
                        <a:buChar char="Ø"/>
                      </a:pPr>
                      <a:endParaRPr lang="en-US" sz="1800" dirty="0" smtClean="0"/>
                    </a:p>
                    <a:p>
                      <a:pPr algn="l" fontAlgn="ctr">
                        <a:buFont typeface="Wingdings" pitchFamily="2" charset="2"/>
                        <a:buChar char="Ø"/>
                      </a:pPr>
                      <a:endParaRPr lang="en-US" sz="1800" dirty="0" smtClean="0"/>
                    </a:p>
                    <a:p>
                      <a:pPr marL="236538" indent="-236538" algn="l" fontAlgn="ctr">
                        <a:buFont typeface="Wingdings" pitchFamily="2" charset="2"/>
                        <a:buChar char="Ø"/>
                      </a:pPr>
                      <a:r>
                        <a:rPr lang="en-US" sz="1800" dirty="0" smtClean="0"/>
                        <a:t>IFRIC 15 has not been included in Ind AS 18 to scope out such agreements and to include the same in Ind AS 11, Construction Contracts. </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173038" indent="-63500" algn="l">
                        <a:buFont typeface="Wingdings" pitchFamily="2" charset="2"/>
                        <a:buChar char="Ø"/>
                      </a:pPr>
                      <a:endParaRPr lang="en-US" sz="1800" dirty="0" smtClean="0"/>
                    </a:p>
                    <a:p>
                      <a:pPr marL="173038" indent="-63500" algn="l">
                        <a:buFont typeface="Wingdings" pitchFamily="2" charset="2"/>
                        <a:buChar char="Ø"/>
                      </a:pPr>
                      <a:endParaRPr lang="en-US" sz="1800" dirty="0" smtClean="0"/>
                    </a:p>
                    <a:p>
                      <a:pPr marL="236538" indent="-127000" algn="l">
                        <a:buFont typeface="Wingdings" pitchFamily="2" charset="2"/>
                        <a:buChar char="Ø"/>
                      </a:pPr>
                      <a:r>
                        <a:rPr lang="en-US" sz="1800" dirty="0" smtClean="0"/>
                        <a:t>IFRIC 15 on Agreement for Construction of Real Estate prescribes that construction of real estate should be treated as sale of goods and revenue should be recognized </a:t>
                      </a:r>
                      <a:r>
                        <a:rPr lang="en-US" sz="1800" baseline="0" dirty="0" smtClean="0"/>
                        <a:t> </a:t>
                      </a:r>
                      <a:r>
                        <a:rPr lang="en-US" sz="1800" dirty="0" smtClean="0"/>
                        <a:t>when the entity has transferred significant risks and rewards of ownership and retained neither continuing managerial involvement nor effective control. </a:t>
                      </a:r>
                    </a:p>
                    <a:p>
                      <a:pPr algn="l"/>
                      <a:endParaRPr lang="en-US" sz="1800" b="1" kern="1200" dirty="0" smtClean="0">
                        <a:solidFill>
                          <a:schemeClr val="tx1"/>
                        </a:solidFill>
                        <a:latin typeface="+mn-lt"/>
                        <a:ea typeface="+mn-ea"/>
                        <a:cs typeface="+mn-cs"/>
                      </a:endParaRPr>
                    </a:p>
                    <a:p>
                      <a:pPr marL="231775" indent="-177800" algn="l" fontAlgn="ctr">
                        <a:buFont typeface="Wingdings" pitchFamily="2" charset="2"/>
                        <a:buChar char="Ø"/>
                      </a:pP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191238090"/>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85800" y="762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AS19 &amp; IAS 19 </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1043421481"/>
              </p:ext>
            </p:extLst>
          </p:nvPr>
        </p:nvGraphicFramePr>
        <p:xfrm>
          <a:off x="0" y="651510"/>
          <a:ext cx="9143999" cy="6328410"/>
        </p:xfrm>
        <a:graphic>
          <a:graphicData uri="http://schemas.openxmlformats.org/drawingml/2006/table">
            <a:tbl>
              <a:tblPr/>
              <a:tblGrid>
                <a:gridCol w="1371600"/>
                <a:gridCol w="1143000"/>
                <a:gridCol w="3200400"/>
                <a:gridCol w="3428999"/>
              </a:tblGrid>
              <a:tr h="7916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t>
                      </a:r>
                      <a:r>
                        <a:rPr lang="en-US" sz="1800" b="0" i="0" u="none" strike="noStrike" dirty="0" smtClean="0">
                          <a:solidFill>
                            <a:srgbClr val="000000"/>
                          </a:solidFill>
                          <a:latin typeface="Arial" pitchFamily="34" charset="0"/>
                          <a:cs typeface="Arial" pitchFamily="34" charset="0"/>
                        </a:rPr>
                        <a:t>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19</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19</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110087">
                <a:tc>
                  <a:txBody>
                    <a:bodyPr/>
                    <a:lstStyle/>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r>
                        <a:rPr lang="en-US" sz="1800" b="0" i="0" u="none" strike="noStrike" dirty="0" smtClean="0">
                          <a:solidFill>
                            <a:srgbClr val="000000"/>
                          </a:solidFill>
                          <a:latin typeface="Arial" pitchFamily="34" charset="0"/>
                          <a:cs typeface="Arial" pitchFamily="34" charset="0"/>
                        </a:rPr>
                        <a:t>Ind </a:t>
                      </a:r>
                      <a:r>
                        <a:rPr lang="en-US" sz="1800" b="0" i="0" u="none" strike="noStrike" dirty="0">
                          <a:solidFill>
                            <a:srgbClr val="000000"/>
                          </a:solidFill>
                          <a:latin typeface="Arial" pitchFamily="34" charset="0"/>
                          <a:cs typeface="Arial" pitchFamily="34" charset="0"/>
                        </a:rPr>
                        <a:t>AS </a:t>
                      </a:r>
                      <a:r>
                        <a:rPr lang="en-US" sz="1800" b="0" i="0" u="none" strike="noStrike" dirty="0" smtClean="0">
                          <a:solidFill>
                            <a:srgbClr val="000000"/>
                          </a:solidFill>
                          <a:latin typeface="Arial" pitchFamily="34" charset="0"/>
                          <a:cs typeface="Arial" pitchFamily="34" charset="0"/>
                        </a:rPr>
                        <a:t>19</a:t>
                      </a:r>
                    </a:p>
                    <a:p>
                      <a:pPr algn="ctr" fontAlgn="ctr"/>
                      <a:r>
                        <a:rPr lang="en-US" sz="1800" b="0" i="0" u="none" strike="noStrike" dirty="0" smtClean="0">
                          <a:solidFill>
                            <a:srgbClr val="000000"/>
                          </a:solidFill>
                          <a:latin typeface="Arial" pitchFamily="34" charset="0"/>
                          <a:cs typeface="Arial" pitchFamily="34" charset="0"/>
                        </a:rPr>
                        <a:t>&amp;</a:t>
                      </a:r>
                    </a:p>
                    <a:p>
                      <a:pPr algn="ctr" fontAlgn="ctr"/>
                      <a:r>
                        <a:rPr lang="en-US" sz="1800" b="0" i="0" u="none" strike="noStrike" dirty="0" smtClean="0">
                          <a:solidFill>
                            <a:srgbClr val="000000"/>
                          </a:solidFill>
                          <a:latin typeface="Arial" pitchFamily="34" charset="0"/>
                          <a:cs typeface="Arial" pitchFamily="34" charset="0"/>
                        </a:rPr>
                        <a:t>IAS 19</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r>
                        <a:rPr lang="en-US" sz="1800" b="0" i="0" u="none" strike="noStrike" dirty="0" smtClean="0">
                          <a:solidFill>
                            <a:srgbClr val="000000"/>
                          </a:solidFill>
                          <a:latin typeface="Arial" pitchFamily="34" charset="0"/>
                          <a:cs typeface="Arial" pitchFamily="34" charset="0"/>
                        </a:rPr>
                        <a:t>Employee</a:t>
                      </a:r>
                      <a:r>
                        <a:rPr lang="en-US" sz="1800" b="0" i="0" u="none" strike="noStrike" baseline="0" dirty="0" smtClean="0">
                          <a:solidFill>
                            <a:srgbClr val="000000"/>
                          </a:solidFill>
                          <a:latin typeface="Arial" pitchFamily="34" charset="0"/>
                          <a:cs typeface="Arial" pitchFamily="34" charset="0"/>
                        </a:rPr>
                        <a:t> benefits</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l" fontAlgn="ctr">
                        <a:buFont typeface="Wingdings" pitchFamily="2" charset="2"/>
                        <a:buChar char="Ø"/>
                      </a:pPr>
                      <a:endParaRPr lang="en-GB" sz="1800" dirty="0" smtClean="0"/>
                    </a:p>
                    <a:p>
                      <a:pPr marL="111125" indent="-111125" algn="l" fontAlgn="ctr">
                        <a:buFont typeface="Wingdings" pitchFamily="2" charset="2"/>
                        <a:buChar char="Ø"/>
                      </a:pPr>
                      <a:r>
                        <a:rPr lang="en-GB" sz="1800" dirty="0" smtClean="0"/>
                        <a:t> </a:t>
                      </a:r>
                      <a:r>
                        <a:rPr lang="en-GB" sz="1800" baseline="0" dirty="0" smtClean="0"/>
                        <a:t> </a:t>
                      </a:r>
                      <a:r>
                        <a:rPr lang="en-GB" sz="1800" dirty="0" smtClean="0"/>
                        <a:t>It</a:t>
                      </a:r>
                      <a:r>
                        <a:rPr lang="en-GB" sz="1800" baseline="0" dirty="0" smtClean="0"/>
                        <a:t> </a:t>
                      </a:r>
                      <a:r>
                        <a:rPr lang="en-GB" sz="1800" dirty="0" smtClean="0"/>
                        <a:t>requires recognition of the same in other comprehensive income, both for post-employment defined benefit plans and other long-term employment benefit plans.</a:t>
                      </a:r>
                    </a:p>
                    <a:p>
                      <a:pPr marL="111125" indent="-111125" algn="l" fontAlgn="ctr">
                        <a:buFont typeface="Wingdings" pitchFamily="2" charset="2"/>
                        <a:buChar char="Ø"/>
                      </a:pPr>
                      <a:endParaRPr lang="en-GB" sz="1800" dirty="0" smtClean="0"/>
                    </a:p>
                    <a:p>
                      <a:pPr marL="111125" indent="-111125" algn="l" fontAlgn="ctr">
                        <a:buFont typeface="Wingdings" pitchFamily="2" charset="2"/>
                        <a:buChar char="Ø"/>
                      </a:pPr>
                      <a:r>
                        <a:rPr lang="en-GB" sz="1800" baseline="0" dirty="0" smtClean="0"/>
                        <a:t>  </a:t>
                      </a:r>
                      <a:r>
                        <a:rPr lang="en-GB" sz="1800" dirty="0" smtClean="0"/>
                        <a:t>It</a:t>
                      </a:r>
                      <a:r>
                        <a:rPr lang="en-GB" sz="1800" baseline="0" dirty="0" smtClean="0"/>
                        <a:t>  </a:t>
                      </a:r>
                      <a:r>
                        <a:rPr lang="en-GB" sz="1800" dirty="0" smtClean="0"/>
                        <a:t>gives guidance that detailed actuarial valuation of defined benefit obligations may be made at intervals not exceeding three years.</a:t>
                      </a:r>
                    </a:p>
                    <a:p>
                      <a:pPr marL="111125" indent="-111125" algn="l" fontAlgn="ctr">
                        <a:buFont typeface="Wingdings" pitchFamily="2" charset="2"/>
                        <a:buChar char="Ø"/>
                      </a:pPr>
                      <a:endParaRPr lang="en-GB" sz="1800" dirty="0" smtClean="0"/>
                    </a:p>
                    <a:p>
                      <a:pPr marL="173038" indent="-173038" algn="l" fontAlgn="ctr">
                        <a:buFont typeface="Wingdings" pitchFamily="2" charset="2"/>
                        <a:buChar char="Ø"/>
                      </a:pPr>
                      <a:r>
                        <a:rPr lang="en-GB" sz="1800" dirty="0" smtClean="0"/>
                        <a:t> The rate to be used to discount post-employment benefit obligation shall be determined by reference to the market yields on government bonds </a:t>
                      </a:r>
                    </a:p>
                    <a:p>
                      <a:pPr algn="l" fontAlgn="ctr">
                        <a:buFont typeface="Wingdings" pitchFamily="2" charset="2"/>
                        <a:buChar char="Ø"/>
                      </a:pP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342900" indent="-342900" algn="l">
                        <a:buFont typeface="Wingdings" pitchFamily="2" charset="2"/>
                        <a:buChar char="Ø"/>
                      </a:pPr>
                      <a:endParaRPr lang="en-GB" sz="1800" dirty="0" smtClean="0"/>
                    </a:p>
                    <a:p>
                      <a:pPr marL="342900" indent="-342900" algn="l">
                        <a:buFont typeface="Wingdings" pitchFamily="2" charset="2"/>
                        <a:buChar char="Ø"/>
                      </a:pPr>
                      <a:r>
                        <a:rPr lang="en-GB" sz="1800" dirty="0" smtClean="0"/>
                        <a:t>It</a:t>
                      </a:r>
                      <a:r>
                        <a:rPr lang="en-GB" sz="1800" baseline="0" dirty="0" smtClean="0"/>
                        <a:t> </a:t>
                      </a:r>
                      <a:r>
                        <a:rPr lang="en-GB" sz="1800" dirty="0" smtClean="0"/>
                        <a:t>permits various options for treatment of actuarial gains and losses for post-employment defined benefit plans.</a:t>
                      </a:r>
                    </a:p>
                    <a:p>
                      <a:pPr marL="342900" indent="-342900" algn="l">
                        <a:buFont typeface="Wingdings" pitchFamily="2" charset="2"/>
                        <a:buChar char="Ø"/>
                      </a:pPr>
                      <a:endParaRPr lang="en-GB" sz="1800" dirty="0" smtClean="0"/>
                    </a:p>
                    <a:p>
                      <a:pPr marL="342900" indent="-342900" algn="l">
                        <a:buFont typeface="Wingdings" pitchFamily="2" charset="2"/>
                        <a:buChar char="Ø"/>
                      </a:pPr>
                      <a:endParaRPr lang="en-GB" sz="1800" dirty="0" smtClean="0"/>
                    </a:p>
                    <a:p>
                      <a:pPr marL="342900" indent="-342900" algn="l">
                        <a:buFont typeface="Wingdings" pitchFamily="2" charset="2"/>
                        <a:buChar char="Ø"/>
                      </a:pPr>
                      <a:r>
                        <a:rPr lang="en-GB" sz="1800" dirty="0" smtClean="0"/>
                        <a:t> It</a:t>
                      </a:r>
                      <a:r>
                        <a:rPr lang="en-GB" sz="1800" baseline="0" dirty="0" smtClean="0"/>
                        <a:t> </a:t>
                      </a:r>
                      <a:r>
                        <a:rPr lang="en-GB" sz="1800" dirty="0" smtClean="0"/>
                        <a:t>does not gives guidance that detailed actuarial valuation of defined benefit obligations may be made at intervals not exceeding three years. </a:t>
                      </a:r>
                    </a:p>
                    <a:p>
                      <a:pPr marL="342900" indent="-342900" algn="l">
                        <a:buFont typeface="Wingdings" pitchFamily="2" charset="2"/>
                        <a:buChar char="Ø"/>
                      </a:pPr>
                      <a:r>
                        <a:rPr lang="en-GB" sz="1800" dirty="0" smtClean="0"/>
                        <a:t> The</a:t>
                      </a:r>
                      <a:r>
                        <a:rPr lang="en-GB" sz="1800" baseline="0" dirty="0" smtClean="0"/>
                        <a:t> rate to be used to discount post employment benefit obligation shall be determined by reference to market yield on government bonds  only where there is no deep market of high quality corporate bonds.</a:t>
                      </a:r>
                      <a:endParaRPr lang="en-GB" sz="1800" dirty="0" smtClean="0"/>
                    </a:p>
                    <a:p>
                      <a:pPr marL="231775" indent="-177800" algn="l" fontAlgn="ctr">
                        <a:buFont typeface="Wingdings" pitchFamily="2" charset="2"/>
                        <a:buChar char="Ø"/>
                      </a:pP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
        <p:nvSpPr>
          <p:cNvPr id="5" name="Line 322"/>
          <p:cNvSpPr>
            <a:spLocks noChangeShapeType="1"/>
          </p:cNvSpPr>
          <p:nvPr/>
        </p:nvSpPr>
        <p:spPr bwMode="auto">
          <a:xfrm>
            <a:off x="381000" y="533400"/>
            <a:ext cx="8229600" cy="0"/>
          </a:xfrm>
          <a:prstGeom prst="line">
            <a:avLst/>
          </a:prstGeom>
          <a:noFill/>
          <a:ln w="57150">
            <a:solidFill>
              <a:srgbClr val="003399"/>
            </a:solidFill>
            <a:round/>
            <a:headEnd/>
            <a:tailEnd/>
          </a:ln>
        </p:spPr>
        <p:txBody>
          <a:bodyPr/>
          <a:lstStyle/>
          <a:p>
            <a:endParaRPr lang="en-US" dirty="0"/>
          </a:p>
        </p:txBody>
      </p:sp>
    </p:spTree>
    <p:extLst>
      <p:ext uri="{BB962C8B-B14F-4D97-AF65-F5344CB8AC3E}">
        <p14:creationId xmlns:p14="http://schemas.microsoft.com/office/powerpoint/2010/main" xmlns="" val="10904635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2"/>
          <p:cNvSpPr>
            <a:spLocks noGrp="1"/>
          </p:cNvSpPr>
          <p:nvPr>
            <p:ph type="sldNum" sz="quarter" idx="12"/>
          </p:nvPr>
        </p:nvSpPr>
        <p:spPr>
          <a:noFill/>
        </p:spPr>
        <p:txBody>
          <a:bodyPr/>
          <a:lstStyle/>
          <a:p>
            <a:fld id="{1149BCF9-4E0E-4D44-9BCC-A394536F0CE4}" type="slidenum">
              <a:rPr lang="en-US" smtClean="0">
                <a:latin typeface="Arial" charset="0"/>
              </a:rPr>
              <a:pPr/>
              <a:t>39</a:t>
            </a:fld>
            <a:endParaRPr lang="en-US" smtClean="0">
              <a:latin typeface="Arial" charset="0"/>
            </a:endParaRPr>
          </a:p>
        </p:txBody>
      </p:sp>
      <p:sp>
        <p:nvSpPr>
          <p:cNvPr id="5" name="Rectangle 2"/>
          <p:cNvSpPr>
            <a:spLocks noGrp="1" noChangeArrowheads="1"/>
          </p:cNvSpPr>
          <p:nvPr>
            <p:ph type="ctrTitle"/>
          </p:nvPr>
        </p:nvSpPr>
        <p:spPr>
          <a:xfrm>
            <a:off x="228600" y="152400"/>
            <a:ext cx="8412162" cy="533400"/>
          </a:xfrm>
        </p:spPr>
        <p:txBody>
          <a:bodyPr>
            <a:normAutofit fontScale="90000"/>
          </a:bodyPr>
          <a:lstStyle/>
          <a:p>
            <a:pPr eaLnBrk="1" hangingPunct="1"/>
            <a:r>
              <a:rPr lang="en-US" altLang="zh-TW" dirty="0" err="1" smtClean="0">
                <a:solidFill>
                  <a:schemeClr val="accent2"/>
                </a:solidFill>
                <a:ea typeface="PMingLiU" pitchFamily="18" charset="-120"/>
              </a:rPr>
              <a:t>Ind</a:t>
            </a:r>
            <a:r>
              <a:rPr lang="en-US" altLang="zh-TW" dirty="0" smtClean="0">
                <a:solidFill>
                  <a:schemeClr val="accent2"/>
                </a:solidFill>
                <a:ea typeface="PMingLiU" pitchFamily="18" charset="-120"/>
              </a:rPr>
              <a:t> AS ( Issues for Implementation) </a:t>
            </a:r>
            <a:endParaRPr lang="en-US" dirty="0" smtClean="0">
              <a:solidFill>
                <a:schemeClr val="accent2"/>
              </a:solidFill>
              <a:ea typeface="PMingLiU" pitchFamily="18" charset="-120"/>
            </a:endParaRPr>
          </a:p>
        </p:txBody>
      </p:sp>
      <p:sp>
        <p:nvSpPr>
          <p:cNvPr id="7" name="Rectangle 6"/>
          <p:cNvSpPr/>
          <p:nvPr/>
        </p:nvSpPr>
        <p:spPr>
          <a:xfrm>
            <a:off x="304800" y="762000"/>
            <a:ext cx="8153400" cy="1200329"/>
          </a:xfrm>
          <a:prstGeom prst="rect">
            <a:avLst/>
          </a:prstGeom>
        </p:spPr>
        <p:txBody>
          <a:bodyPr wrap="square">
            <a:spAutoFit/>
          </a:bodyPr>
          <a:lstStyle/>
          <a:p>
            <a:r>
              <a:rPr lang="en-US" sz="2400" dirty="0" smtClean="0"/>
              <a:t>Three category of  ‘</a:t>
            </a:r>
            <a:r>
              <a:rPr lang="en-US" sz="2400" b="1" u="sng" dirty="0" smtClean="0">
                <a:solidFill>
                  <a:srgbClr val="00B0F0"/>
                </a:solidFill>
              </a:rPr>
              <a:t>Carve Outs</a:t>
            </a:r>
            <a:r>
              <a:rPr lang="en-US" sz="2400" dirty="0" smtClean="0"/>
              <a:t>’. </a:t>
            </a:r>
          </a:p>
          <a:p>
            <a:endParaRPr lang="en-US" sz="2400" dirty="0" smtClean="0"/>
          </a:p>
          <a:p>
            <a:pPr marL="457200" indent="-457200">
              <a:buAutoNum type="alphaLcParenR"/>
            </a:pPr>
            <a:r>
              <a:rPr lang="en-US" sz="2400" dirty="0" smtClean="0">
                <a:solidFill>
                  <a:srgbClr val="FF0000"/>
                </a:solidFill>
              </a:rPr>
              <a:t>Category 2-</a:t>
            </a:r>
            <a:endParaRPr lang="en-US" sz="2400" dirty="0" smtClean="0"/>
          </a:p>
        </p:txBody>
      </p:sp>
      <p:pic>
        <p:nvPicPr>
          <p:cNvPr id="534530" name="Picture 2"/>
          <p:cNvPicPr>
            <a:picLocks noChangeAspect="1" noChangeArrowheads="1"/>
          </p:cNvPicPr>
          <p:nvPr/>
        </p:nvPicPr>
        <p:blipFill>
          <a:blip r:embed="rId3" cstate="print"/>
          <a:srcRect/>
          <a:stretch>
            <a:fillRect/>
          </a:stretch>
        </p:blipFill>
        <p:spPr bwMode="auto">
          <a:xfrm>
            <a:off x="5562600" y="914400"/>
            <a:ext cx="1162050" cy="1676400"/>
          </a:xfrm>
          <a:prstGeom prst="rect">
            <a:avLst/>
          </a:prstGeom>
          <a:noFill/>
          <a:ln w="9525">
            <a:noFill/>
            <a:miter lim="800000"/>
            <a:headEnd/>
            <a:tailEnd/>
          </a:ln>
          <a:effectLst/>
        </p:spPr>
      </p:pic>
      <p:sp>
        <p:nvSpPr>
          <p:cNvPr id="8" name="Rectangle 7"/>
          <p:cNvSpPr/>
          <p:nvPr/>
        </p:nvSpPr>
        <p:spPr>
          <a:xfrm>
            <a:off x="304800" y="1905000"/>
            <a:ext cx="6858000" cy="461665"/>
          </a:xfrm>
          <a:prstGeom prst="rect">
            <a:avLst/>
          </a:prstGeom>
        </p:spPr>
        <p:txBody>
          <a:bodyPr wrap="square">
            <a:spAutoFit/>
          </a:bodyPr>
          <a:lstStyle/>
          <a:p>
            <a:pPr marL="457200" indent="-457200"/>
            <a:r>
              <a:rPr lang="en-US" sz="2400" u="sng" dirty="0" err="1" smtClean="0">
                <a:solidFill>
                  <a:srgbClr val="0070C0"/>
                </a:solidFill>
              </a:rPr>
              <a:t>Ind</a:t>
            </a:r>
            <a:r>
              <a:rPr lang="en-US" sz="2400" u="sng" dirty="0" smtClean="0">
                <a:solidFill>
                  <a:srgbClr val="0070C0"/>
                </a:solidFill>
              </a:rPr>
              <a:t> AS gives  a Choice  &amp; not there in IFRS</a:t>
            </a:r>
          </a:p>
        </p:txBody>
      </p:sp>
      <p:sp>
        <p:nvSpPr>
          <p:cNvPr id="9" name="Vertical Scroll 8"/>
          <p:cNvSpPr/>
          <p:nvPr/>
        </p:nvSpPr>
        <p:spPr>
          <a:xfrm>
            <a:off x="6781800" y="609600"/>
            <a:ext cx="2514600" cy="1905000"/>
          </a:xfrm>
          <a:prstGeom prst="verticalScroll">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Tension</a:t>
            </a:r>
          </a:p>
          <a:p>
            <a:pPr algn="ctr"/>
            <a:r>
              <a:rPr lang="en-US" dirty="0" smtClean="0">
                <a:solidFill>
                  <a:srgbClr val="0070C0"/>
                </a:solidFill>
              </a:rPr>
              <a:t>Hi</a:t>
            </a:r>
          </a:p>
          <a:p>
            <a:pPr algn="ctr"/>
            <a:r>
              <a:rPr lang="en-US" dirty="0" smtClean="0">
                <a:solidFill>
                  <a:srgbClr val="0070C0"/>
                </a:solidFill>
              </a:rPr>
              <a:t>Tension</a:t>
            </a:r>
          </a:p>
          <a:p>
            <a:pPr algn="ctr"/>
            <a:r>
              <a:rPr lang="en-US" dirty="0" smtClean="0">
                <a:solidFill>
                  <a:srgbClr val="FF0000"/>
                </a:solidFill>
              </a:rPr>
              <a:t>(may not be acceptable abroad)</a:t>
            </a:r>
            <a:endParaRPr lang="en-US" dirty="0">
              <a:solidFill>
                <a:srgbClr val="FF0000"/>
              </a:solidFill>
            </a:endParaRPr>
          </a:p>
        </p:txBody>
      </p:sp>
      <p:sp>
        <p:nvSpPr>
          <p:cNvPr id="10" name="Rectangle 9"/>
          <p:cNvSpPr/>
          <p:nvPr/>
        </p:nvSpPr>
        <p:spPr>
          <a:xfrm>
            <a:off x="76200" y="2133600"/>
            <a:ext cx="8839200" cy="4524315"/>
          </a:xfrm>
          <a:prstGeom prst="rect">
            <a:avLst/>
          </a:prstGeom>
        </p:spPr>
        <p:txBody>
          <a:bodyPr wrap="square">
            <a:spAutoFit/>
          </a:bodyPr>
          <a:lstStyle/>
          <a:p>
            <a:pPr marL="457200" indent="-457200">
              <a:buAutoNum type="alphaLcParenR"/>
            </a:pPr>
            <a:endParaRPr lang="en-US" sz="2400" dirty="0" smtClean="0"/>
          </a:p>
          <a:p>
            <a:pPr marL="457200" indent="-457200">
              <a:buAutoNum type="alphaLcParenR"/>
            </a:pPr>
            <a:r>
              <a:rPr lang="en-US" sz="2400" dirty="0" smtClean="0"/>
              <a:t>Choice to defer exchange differences on Long term Foreign currency Monetary Assets &amp; Liabilities and to recognize such differences over the period of the underlying asset/liability. </a:t>
            </a:r>
          </a:p>
          <a:p>
            <a:pPr marL="457200" indent="-457200"/>
            <a:r>
              <a:rPr lang="en-US" sz="2400" dirty="0" smtClean="0"/>
              <a:t>       (IFRS requires all such differences to immediate charge to P&amp;L)</a:t>
            </a:r>
          </a:p>
          <a:p>
            <a:r>
              <a:rPr lang="en-US" sz="2400" dirty="0" smtClean="0"/>
              <a:t>b)    Choice to consider Indian GAAP carrying value as “deemed cost” for  (as existing on transition date)</a:t>
            </a:r>
          </a:p>
          <a:p>
            <a:pPr marL="457200" indent="-457200"/>
            <a:r>
              <a:rPr lang="en-US" sz="2400" dirty="0" smtClean="0"/>
              <a:t>		</a:t>
            </a:r>
            <a:r>
              <a:rPr lang="en-US" sz="2400" dirty="0" err="1" smtClean="0"/>
              <a:t>i</a:t>
            </a:r>
            <a:r>
              <a:rPr lang="en-US" sz="2400" dirty="0" smtClean="0"/>
              <a:t>)   Fixed Assets </a:t>
            </a:r>
          </a:p>
          <a:p>
            <a:pPr marL="457200" indent="-457200"/>
            <a:r>
              <a:rPr lang="en-US" sz="2400" dirty="0" smtClean="0"/>
              <a:t>		ii)  Investment Property</a:t>
            </a:r>
          </a:p>
          <a:p>
            <a:pPr marL="457200" indent="-457200"/>
            <a:r>
              <a:rPr lang="en-US" sz="2400" dirty="0" smtClean="0"/>
              <a:t>		iii) Intangible Assets   </a:t>
            </a:r>
          </a:p>
          <a:p>
            <a:pPr marL="457200" indent="-457200"/>
            <a:r>
              <a:rPr lang="en-US" sz="2400" dirty="0" smtClean="0"/>
              <a:t>       (IFRS offers no such choice but gives 2 choices – Retrospective      IFRS values or “Fair Values” – </a:t>
            </a:r>
            <a:r>
              <a:rPr lang="en-US" sz="2400" dirty="0" err="1" smtClean="0"/>
              <a:t>Ind</a:t>
            </a:r>
            <a:r>
              <a:rPr lang="en-US" sz="2400" dirty="0" smtClean="0"/>
              <a:t> AS gives the 3</a:t>
            </a:r>
            <a:r>
              <a:rPr lang="en-US" sz="2400" baseline="30000" dirty="0" smtClean="0"/>
              <a:t>rd</a:t>
            </a:r>
            <a:r>
              <a:rPr lang="en-US" sz="2400" dirty="0" smtClean="0"/>
              <a:t> choice)</a:t>
            </a:r>
          </a:p>
        </p:txBody>
      </p:sp>
      <p:pic>
        <p:nvPicPr>
          <p:cNvPr id="534532" name="Picture 4" descr="Close-up%20of%20a%20young%20woman%20holding%20a%20stop%20sign">
            <a:hlinkClick r:id="rId4"/>
          </p:cNvPr>
          <p:cNvPicPr>
            <a:picLocks noChangeAspect="1" noChangeArrowheads="1"/>
          </p:cNvPicPr>
          <p:nvPr/>
        </p:nvPicPr>
        <p:blipFill>
          <a:blip r:embed="rId5" cstate="print"/>
          <a:srcRect/>
          <a:stretch>
            <a:fillRect/>
          </a:stretch>
        </p:blipFill>
        <p:spPr bwMode="auto">
          <a:xfrm>
            <a:off x="5638800" y="1752600"/>
            <a:ext cx="1143000" cy="762000"/>
          </a:xfrm>
          <a:prstGeom prst="rect">
            <a:avLst/>
          </a:prstGeom>
          <a:noFill/>
        </p:spPr>
      </p:pic>
    </p:spTree>
    <p:extLst>
      <p:ext uri="{BB962C8B-B14F-4D97-AF65-F5344CB8AC3E}">
        <p14:creationId xmlns:p14="http://schemas.microsoft.com/office/powerpoint/2010/main" xmlns="" val="3867863328"/>
      </p:ext>
    </p:extLst>
  </p:cSld>
  <p:clrMapOvr>
    <a:masterClrMapping/>
  </p:clrMapOvr>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762000" y="2286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AS20&amp; IAS 20</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6858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2043055214"/>
              </p:ext>
            </p:extLst>
          </p:nvPr>
        </p:nvGraphicFramePr>
        <p:xfrm>
          <a:off x="76200" y="762000"/>
          <a:ext cx="8991600" cy="4956810"/>
        </p:xfrm>
        <a:graphic>
          <a:graphicData uri="http://schemas.openxmlformats.org/drawingml/2006/table">
            <a:tbl>
              <a:tblPr/>
              <a:tblGrid>
                <a:gridCol w="1371600"/>
                <a:gridCol w="1371600"/>
                <a:gridCol w="2667000"/>
                <a:gridCol w="3581400"/>
              </a:tblGrid>
              <a:tr h="77286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20</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20</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630865">
                <a:tc>
                  <a:txBody>
                    <a:bodyPr/>
                    <a:lstStyle/>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r>
                        <a:rPr lang="en-US" sz="1800" b="0" i="0" u="none" strike="noStrike" dirty="0" smtClean="0">
                          <a:solidFill>
                            <a:srgbClr val="000000"/>
                          </a:solidFill>
                          <a:latin typeface="Arial" pitchFamily="34" charset="0"/>
                          <a:cs typeface="Arial" pitchFamily="34" charset="0"/>
                        </a:rPr>
                        <a:t>Ind </a:t>
                      </a:r>
                      <a:r>
                        <a:rPr lang="en-US" sz="1800" b="0" i="0" u="none" strike="noStrike" dirty="0">
                          <a:solidFill>
                            <a:srgbClr val="000000"/>
                          </a:solidFill>
                          <a:latin typeface="Arial" pitchFamily="34" charset="0"/>
                          <a:cs typeface="Arial" pitchFamily="34" charset="0"/>
                        </a:rPr>
                        <a:t>AS </a:t>
                      </a:r>
                      <a:r>
                        <a:rPr lang="en-US" sz="1800" b="0" i="0" u="none" strike="noStrike" dirty="0" smtClean="0">
                          <a:solidFill>
                            <a:srgbClr val="000000"/>
                          </a:solidFill>
                          <a:latin typeface="Arial" pitchFamily="34" charset="0"/>
                          <a:cs typeface="Arial" pitchFamily="34" charset="0"/>
                        </a:rPr>
                        <a:t>20</a:t>
                      </a:r>
                    </a:p>
                    <a:p>
                      <a:pPr algn="ctr" fontAlgn="ctr"/>
                      <a:r>
                        <a:rPr lang="en-US" sz="1800" b="0" i="0" u="none" strike="noStrike" dirty="0" smtClean="0">
                          <a:solidFill>
                            <a:srgbClr val="000000"/>
                          </a:solidFill>
                          <a:latin typeface="Arial" pitchFamily="34" charset="0"/>
                          <a:cs typeface="Arial" pitchFamily="34" charset="0"/>
                        </a:rPr>
                        <a:t>&amp; </a:t>
                      </a:r>
                    </a:p>
                    <a:p>
                      <a:pPr algn="ctr" fontAlgn="ctr"/>
                      <a:r>
                        <a:rPr lang="en-US" sz="1800" b="0" i="0" u="none" strike="noStrike" dirty="0" smtClean="0">
                          <a:solidFill>
                            <a:srgbClr val="000000"/>
                          </a:solidFill>
                          <a:latin typeface="Arial" pitchFamily="34" charset="0"/>
                          <a:cs typeface="Arial" pitchFamily="34" charset="0"/>
                        </a:rPr>
                        <a:t>IAS 20</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r>
                        <a:rPr lang="en-US" sz="1800" b="0" i="0" u="none" strike="noStrike" dirty="0" smtClean="0">
                          <a:solidFill>
                            <a:srgbClr val="000000"/>
                          </a:solidFill>
                          <a:latin typeface="Arial" pitchFamily="34" charset="0"/>
                          <a:cs typeface="Arial" pitchFamily="34" charset="0"/>
                        </a:rPr>
                        <a:t>Accounting</a:t>
                      </a:r>
                      <a:r>
                        <a:rPr lang="en-US" sz="1800" b="0" i="0" u="none" strike="noStrike" baseline="0" dirty="0" smtClean="0">
                          <a:solidFill>
                            <a:srgbClr val="000000"/>
                          </a:solidFill>
                          <a:latin typeface="Arial" pitchFamily="34" charset="0"/>
                          <a:cs typeface="Arial" pitchFamily="34" charset="0"/>
                        </a:rPr>
                        <a:t> for government grants &amp; Disclosure of government assistance</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l" fontAlgn="ctr">
                        <a:buFont typeface="Wingdings" pitchFamily="2" charset="2"/>
                        <a:buChar char="Ø"/>
                      </a:pPr>
                      <a:endParaRPr lang="en-GB" sz="1800" dirty="0" smtClean="0"/>
                    </a:p>
                    <a:p>
                      <a:pPr marL="111125" indent="-111125" algn="l" fontAlgn="ctr">
                        <a:buFont typeface="Wingdings" pitchFamily="2" charset="2"/>
                        <a:buChar char="Ø"/>
                      </a:pPr>
                      <a:r>
                        <a:rPr lang="en-GB" sz="1800" dirty="0" smtClean="0"/>
                        <a:t> It requires measurement of such grants only at their fair value.</a:t>
                      </a:r>
                    </a:p>
                    <a:p>
                      <a:pPr marL="111125" indent="-111125" algn="l" fontAlgn="ctr">
                        <a:buFont typeface="Wingdings" pitchFamily="2" charset="2"/>
                        <a:buChar char="Ø"/>
                      </a:pPr>
                      <a:endParaRPr lang="en-GB" sz="1800" dirty="0" smtClean="0"/>
                    </a:p>
                    <a:p>
                      <a:pPr marL="111125" indent="-111125" algn="l" fontAlgn="ctr">
                        <a:buFont typeface="Wingdings" pitchFamily="2" charset="2"/>
                        <a:buChar char="Ø"/>
                      </a:pPr>
                      <a:endParaRPr lang="en-GB" sz="1800" dirty="0" smtClean="0"/>
                    </a:p>
                    <a:p>
                      <a:pPr marL="111125" indent="-111125" algn="l" fontAlgn="ctr">
                        <a:buFont typeface="Wingdings" pitchFamily="2" charset="2"/>
                        <a:buChar char="Ø"/>
                      </a:pPr>
                      <a:r>
                        <a:rPr lang="en-GB" sz="1800" dirty="0" smtClean="0"/>
                        <a:t>It</a:t>
                      </a:r>
                      <a:r>
                        <a:rPr lang="en-GB" sz="1800" baseline="0" dirty="0" smtClean="0"/>
                        <a:t> </a:t>
                      </a:r>
                      <a:r>
                        <a:rPr lang="en-GB" sz="1800" dirty="0" smtClean="0"/>
                        <a:t> requires presentation of such grants in balance sheet only by setting up the grant as deferred income. </a:t>
                      </a:r>
                    </a:p>
                    <a:p>
                      <a:pPr marL="111125" indent="-111125" algn="l">
                        <a:buFont typeface="Wingdings" pitchFamily="2" charset="2"/>
                        <a:buNone/>
                        <a:tabLst>
                          <a:tab pos="173038" algn="l"/>
                        </a:tabLst>
                      </a:pPr>
                      <a:endParaRPr lang="en-GB" sz="1800" dirty="0" smtClean="0"/>
                    </a:p>
                    <a:p>
                      <a:pPr marL="231775" indent="-177800" algn="l" fontAlgn="ctr">
                        <a:buFont typeface="Wingdings" pitchFamily="2" charset="2"/>
                        <a:buChar char="Ø"/>
                      </a:pPr>
                      <a:endParaRPr lang="en-US" sz="1800" b="0" i="0" u="none" strike="noStrike" dirty="0" smtClean="0">
                        <a:solidFill>
                          <a:srgbClr val="000000"/>
                        </a:solidFill>
                        <a:latin typeface="Arial" pitchFamily="34" charset="0"/>
                        <a:cs typeface="Arial" pitchFamily="34" charset="0"/>
                      </a:endParaRPr>
                    </a:p>
                    <a:p>
                      <a:pPr algn="l" fontAlgn="ctr">
                        <a:buFont typeface="Wingdings" pitchFamily="2" charset="2"/>
                        <a:buChar char="Ø"/>
                      </a:pPr>
                      <a:endParaRPr lang="en-GB" sz="1800" dirty="0" smtClean="0"/>
                    </a:p>
                    <a:p>
                      <a:pPr algn="l" fontAlgn="ctr">
                        <a:buFont typeface="Wingdings" pitchFamily="2" charset="2"/>
                        <a:buChar char="Ø"/>
                      </a:pP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173038" indent="-173038" algn="l">
                        <a:buFont typeface="Wingdings" pitchFamily="2" charset="2"/>
                        <a:buChar char="Ø"/>
                      </a:pPr>
                      <a:endParaRPr lang="en-GB" sz="1800" dirty="0" smtClean="0"/>
                    </a:p>
                    <a:p>
                      <a:pPr marL="173038" indent="-173038" algn="l">
                        <a:buFont typeface="Wingdings" pitchFamily="2" charset="2"/>
                        <a:buChar char="Ø"/>
                      </a:pPr>
                      <a:r>
                        <a:rPr lang="en-GB" sz="1800" dirty="0" smtClean="0"/>
                        <a:t> It gives an option to measure non-monetary government grants either at their fair value or at nominal value.. </a:t>
                      </a:r>
                    </a:p>
                    <a:p>
                      <a:pPr marL="173038" indent="-173038" algn="l">
                        <a:buFont typeface="Wingdings" pitchFamily="2" charset="2"/>
                        <a:buNone/>
                      </a:pPr>
                      <a:endParaRPr lang="en-GB" sz="1800" dirty="0" smtClean="0"/>
                    </a:p>
                    <a:p>
                      <a:pPr marL="173038" indent="-173038" algn="l">
                        <a:buFont typeface="Wingdings" pitchFamily="2" charset="2"/>
                        <a:buChar char="Ø"/>
                      </a:pPr>
                      <a:r>
                        <a:rPr lang="en-GB" sz="1800" dirty="0" smtClean="0"/>
                        <a:t>It</a:t>
                      </a:r>
                      <a:r>
                        <a:rPr lang="en-GB" sz="1800" baseline="0" dirty="0" smtClean="0"/>
                        <a:t> </a:t>
                      </a:r>
                      <a:r>
                        <a:rPr lang="en-GB" sz="1800" dirty="0" smtClean="0"/>
                        <a:t>gives an option to present the grants related to assets, including non-monetary grants at fair value in the balance sheet either by setting up the grant as deferred income or by deducting the grant in arriving at the carrying amount of the asset</a:t>
                      </a:r>
                    </a:p>
                    <a:p>
                      <a:pPr marL="173038" indent="-173038" algn="l">
                        <a:buFont typeface="Wingdings" pitchFamily="2" charset="2"/>
                        <a:buNone/>
                      </a:pPr>
                      <a:r>
                        <a:rPr lang="en-GB" sz="1800" dirty="0" smtClean="0"/>
                        <a:t>. </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3403890338"/>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09600" y="762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AS21&amp; IAS 21</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5334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93545922"/>
              </p:ext>
            </p:extLst>
          </p:nvPr>
        </p:nvGraphicFramePr>
        <p:xfrm>
          <a:off x="152400" y="685800"/>
          <a:ext cx="8839200" cy="6328410"/>
        </p:xfrm>
        <a:graphic>
          <a:graphicData uri="http://schemas.openxmlformats.org/drawingml/2006/table">
            <a:tbl>
              <a:tblPr/>
              <a:tblGrid>
                <a:gridCol w="1143000"/>
                <a:gridCol w="1295400"/>
                <a:gridCol w="3429000"/>
                <a:gridCol w="2971800"/>
              </a:tblGrid>
              <a:tr h="68008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21</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21</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66235">
                <a:tc>
                  <a:txBody>
                    <a:bodyPr/>
                    <a:lstStyle/>
                    <a:p>
                      <a:pPr algn="ctr" fontAlgn="ctr"/>
                      <a:r>
                        <a:rPr lang="en-US" sz="1800" b="0" i="0" u="none" strike="noStrike" dirty="0">
                          <a:solidFill>
                            <a:srgbClr val="000000"/>
                          </a:solidFill>
                          <a:latin typeface="Arial" pitchFamily="34" charset="0"/>
                          <a:cs typeface="Arial" pitchFamily="34" charset="0"/>
                        </a:rPr>
                        <a:t>Ind AS </a:t>
                      </a:r>
                      <a:r>
                        <a:rPr lang="en-US" sz="1800" b="0" i="0" u="none" strike="noStrike" dirty="0" smtClean="0">
                          <a:solidFill>
                            <a:srgbClr val="000000"/>
                          </a:solidFill>
                          <a:latin typeface="Arial" pitchFamily="34" charset="0"/>
                          <a:cs typeface="Arial" pitchFamily="34" charset="0"/>
                        </a:rPr>
                        <a:t>21</a:t>
                      </a:r>
                    </a:p>
                    <a:p>
                      <a:pPr algn="ctr" fontAlgn="ctr"/>
                      <a:r>
                        <a:rPr lang="en-US" sz="1800" b="0" i="0" u="none" strike="noStrike" dirty="0" smtClean="0">
                          <a:solidFill>
                            <a:srgbClr val="000000"/>
                          </a:solidFill>
                          <a:latin typeface="Arial" pitchFamily="34" charset="0"/>
                          <a:cs typeface="Arial" pitchFamily="34" charset="0"/>
                        </a:rPr>
                        <a:t>&amp;</a:t>
                      </a:r>
                    </a:p>
                    <a:p>
                      <a:pPr algn="ctr" fontAlgn="ctr"/>
                      <a:r>
                        <a:rPr lang="en-US" sz="1800" b="0" i="0" u="none" strike="noStrike" dirty="0" smtClean="0">
                          <a:solidFill>
                            <a:srgbClr val="000000"/>
                          </a:solidFill>
                          <a:latin typeface="Arial" pitchFamily="34" charset="0"/>
                          <a:cs typeface="Arial" pitchFamily="34" charset="0"/>
                        </a:rPr>
                        <a:t>IAS 21</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endParaRPr lang="en-US" sz="1800" b="0" i="0" u="none" strike="noStrike" dirty="0" smtClean="0">
                        <a:solidFill>
                          <a:srgbClr val="000000"/>
                        </a:solidFill>
                        <a:latin typeface="Arial" pitchFamily="34" charset="0"/>
                        <a:cs typeface="Arial" pitchFamily="34" charset="0"/>
                      </a:endParaRPr>
                    </a:p>
                    <a:p>
                      <a:pPr algn="ctr" fontAlgn="ctr"/>
                      <a:r>
                        <a:rPr lang="en-US" sz="1800" b="0" i="0" u="none" strike="noStrike" dirty="0" smtClean="0">
                          <a:solidFill>
                            <a:srgbClr val="000000"/>
                          </a:solidFill>
                          <a:latin typeface="Arial" pitchFamily="34" charset="0"/>
                          <a:cs typeface="Arial" pitchFamily="34" charset="0"/>
                        </a:rPr>
                        <a:t>The</a:t>
                      </a:r>
                      <a:r>
                        <a:rPr lang="en-US" sz="1800" b="0" i="0" u="none" strike="noStrike" baseline="0" dirty="0" smtClean="0">
                          <a:solidFill>
                            <a:srgbClr val="000000"/>
                          </a:solidFill>
                          <a:latin typeface="Arial" pitchFamily="34" charset="0"/>
                          <a:cs typeface="Arial" pitchFamily="34" charset="0"/>
                        </a:rPr>
                        <a:t> effects of change in foreign exchange rates</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l" fontAlgn="ctr">
                        <a:buFont typeface="Wingdings" pitchFamily="2" charset="2"/>
                        <a:buChar char="Ø"/>
                      </a:pPr>
                      <a:endParaRPr lang="en-GB" sz="1800" dirty="0" smtClean="0"/>
                    </a:p>
                    <a:p>
                      <a:pPr marL="173038" indent="-173038" algn="l" fontAlgn="ctr">
                        <a:buFont typeface="Wingdings" pitchFamily="2" charset="2"/>
                        <a:buChar char="Ø"/>
                      </a:pPr>
                      <a:r>
                        <a:rPr lang="en-GB" sz="1800" dirty="0" smtClean="0"/>
                        <a:t>Ind AS 21 permits an option to recognise exchange differences arising on translation of certain long-term monetary items from foreign currency to functional currency directly in equity. It</a:t>
                      </a:r>
                      <a:r>
                        <a:rPr lang="en-GB" sz="1800" baseline="0" dirty="0" smtClean="0"/>
                        <a:t> also requires  </a:t>
                      </a:r>
                      <a:r>
                        <a:rPr lang="en-GB" sz="1800" dirty="0" smtClean="0"/>
                        <a:t>the accumulated exchange differences to be transferred to profit or loss in an appropriate manner.</a:t>
                      </a:r>
                    </a:p>
                    <a:p>
                      <a:pPr marL="173038" indent="-173038" algn="l" fontAlgn="ctr">
                        <a:buFont typeface="Wingdings" pitchFamily="2" charset="2"/>
                        <a:buChar char="Ø"/>
                      </a:pPr>
                      <a:endParaRPr lang="en-GB" sz="1800" dirty="0" smtClean="0"/>
                    </a:p>
                    <a:p>
                      <a:pPr marL="173038" indent="-173038" algn="l" fontAlgn="ctr">
                        <a:buFont typeface="Wingdings" pitchFamily="2" charset="2"/>
                        <a:buChar char="Ø"/>
                      </a:pPr>
                      <a:r>
                        <a:rPr lang="en-GB" sz="1800" dirty="0" smtClean="0"/>
                        <a:t>It</a:t>
                      </a:r>
                      <a:r>
                        <a:rPr lang="en-GB" sz="1800" baseline="0" dirty="0" smtClean="0"/>
                        <a:t> </a:t>
                      </a:r>
                      <a:r>
                        <a:rPr lang="en-GB" sz="1800" dirty="0" smtClean="0"/>
                        <a:t>requires an additional disclosure of the date of change in functional currency. </a:t>
                      </a:r>
                    </a:p>
                    <a:p>
                      <a:pPr algn="l" fontAlgn="ctr">
                        <a:buFont typeface="Wingdings" pitchFamily="2" charset="2"/>
                        <a:buChar char="Ø"/>
                      </a:pP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6538" indent="-236538" algn="l">
                        <a:buFont typeface="Wingdings" pitchFamily="2" charset="2"/>
                        <a:buNone/>
                      </a:pPr>
                      <a:endParaRPr lang="en-GB" sz="1800" dirty="0" smtClean="0"/>
                    </a:p>
                    <a:p>
                      <a:pPr marL="236538" indent="-236538" algn="l">
                        <a:buFont typeface="Wingdings" pitchFamily="2" charset="2"/>
                        <a:buChar char="Ø"/>
                      </a:pPr>
                      <a:r>
                        <a:rPr lang="en-GB" sz="1800" dirty="0" smtClean="0"/>
                        <a:t>It</a:t>
                      </a:r>
                      <a:r>
                        <a:rPr lang="en-GB" sz="1800" baseline="0" dirty="0" smtClean="0"/>
                        <a:t> </a:t>
                      </a:r>
                      <a:r>
                        <a:rPr lang="en-GB" sz="1800" dirty="0" smtClean="0"/>
                        <a:t>does not permit such a treatment.</a:t>
                      </a:r>
                    </a:p>
                    <a:p>
                      <a:pPr marL="236538" indent="-236538" algn="l">
                        <a:buFont typeface="Wingdings" pitchFamily="2" charset="2"/>
                        <a:buChar char="Ø"/>
                      </a:pPr>
                      <a:endParaRPr lang="en-GB" sz="1800" dirty="0" smtClean="0"/>
                    </a:p>
                    <a:p>
                      <a:pPr marL="236538" indent="-236538" algn="l">
                        <a:buFont typeface="Wingdings" pitchFamily="2" charset="2"/>
                        <a:buChar char="Ø"/>
                      </a:pPr>
                      <a:endParaRPr lang="en-GB" sz="1800" dirty="0" smtClean="0"/>
                    </a:p>
                    <a:p>
                      <a:pPr marL="236538" indent="-236538" algn="l">
                        <a:buFont typeface="Wingdings" pitchFamily="2" charset="2"/>
                        <a:buChar char="Ø"/>
                      </a:pPr>
                      <a:endParaRPr lang="en-GB" sz="1800" dirty="0" smtClean="0"/>
                    </a:p>
                    <a:p>
                      <a:pPr marL="236538" indent="-236538" algn="l">
                        <a:buFont typeface="Wingdings" pitchFamily="2" charset="2"/>
                        <a:buChar char="Ø"/>
                      </a:pPr>
                      <a:endParaRPr lang="en-GB" sz="1800" dirty="0" smtClean="0"/>
                    </a:p>
                    <a:p>
                      <a:pPr marL="236538" indent="-236538" algn="l">
                        <a:buFont typeface="Wingdings" pitchFamily="2" charset="2"/>
                        <a:buChar char="Ø"/>
                      </a:pPr>
                      <a:endParaRPr lang="en-GB" sz="1800" dirty="0" smtClean="0"/>
                    </a:p>
                    <a:p>
                      <a:pPr marL="236538" indent="-236538" algn="l">
                        <a:buFont typeface="Wingdings" pitchFamily="2" charset="2"/>
                        <a:buChar char="Ø"/>
                      </a:pPr>
                      <a:endParaRPr lang="en-GB" sz="1800" dirty="0" smtClean="0"/>
                    </a:p>
                    <a:p>
                      <a:pPr marL="236538" indent="-236538" algn="l">
                        <a:buFont typeface="Wingdings" pitchFamily="2" charset="2"/>
                        <a:buChar char="Ø"/>
                      </a:pPr>
                      <a:endParaRPr lang="en-GB" sz="1800" dirty="0" smtClean="0"/>
                    </a:p>
                    <a:p>
                      <a:pPr marL="236538" indent="-236538" algn="l">
                        <a:buFont typeface="Wingdings" pitchFamily="2" charset="2"/>
                        <a:buChar char="Ø"/>
                      </a:pPr>
                      <a:endParaRPr lang="en-GB" sz="1800" dirty="0" smtClean="0"/>
                    </a:p>
                    <a:p>
                      <a:pPr marL="236538" indent="-236538" algn="l">
                        <a:buFont typeface="Wingdings" pitchFamily="2" charset="2"/>
                        <a:buChar char="Ø"/>
                      </a:pPr>
                      <a:endParaRPr lang="en-GB" sz="1800" dirty="0" smtClean="0"/>
                    </a:p>
                    <a:p>
                      <a:pPr marL="236538" indent="-236538" algn="l">
                        <a:buFont typeface="Wingdings" pitchFamily="2" charset="2"/>
                        <a:buChar char="Ø"/>
                      </a:pPr>
                      <a:r>
                        <a:rPr lang="en-GB" sz="1800" dirty="0" smtClean="0"/>
                        <a:t>When there is a change in functional currency of either the reporting currency or a significant foreign operation, IAS 21 requires disclosure of that fact and the reason for the change in functional currency.</a:t>
                      </a:r>
                      <a:endParaRPr lang="en-US" sz="18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3286597118"/>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762000" y="304800"/>
            <a:ext cx="7315200" cy="5334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AS23&amp; IAS 23</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nvGraphicFramePr>
        <p:xfrm>
          <a:off x="228600" y="1108710"/>
          <a:ext cx="8458200" cy="3387090"/>
        </p:xfrm>
        <a:graphic>
          <a:graphicData uri="http://schemas.openxmlformats.org/drawingml/2006/table">
            <a:tbl>
              <a:tblPr/>
              <a:tblGrid>
                <a:gridCol w="1660021"/>
                <a:gridCol w="1006979"/>
                <a:gridCol w="2590800"/>
                <a:gridCol w="3200400"/>
              </a:tblGrid>
              <a:tr h="99949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23</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23</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387598">
                <a:tc>
                  <a:txBody>
                    <a:bodyPr/>
                    <a:lstStyle/>
                    <a:p>
                      <a:pPr algn="ctr" fontAlgn="ctr"/>
                      <a:r>
                        <a:rPr lang="en-US" sz="1600" b="0" i="0" u="none" strike="noStrike" dirty="0">
                          <a:solidFill>
                            <a:srgbClr val="000000"/>
                          </a:solidFill>
                          <a:latin typeface="Arial" pitchFamily="34" charset="0"/>
                          <a:cs typeface="Arial" pitchFamily="34" charset="0"/>
                        </a:rPr>
                        <a:t>Ind AS </a:t>
                      </a:r>
                      <a:r>
                        <a:rPr lang="en-US" sz="1600" b="0" i="0" u="none" strike="noStrike" dirty="0" smtClean="0">
                          <a:solidFill>
                            <a:srgbClr val="000000"/>
                          </a:solidFill>
                          <a:latin typeface="Arial" pitchFamily="34" charset="0"/>
                          <a:cs typeface="Arial" pitchFamily="34" charset="0"/>
                        </a:rPr>
                        <a:t>23</a:t>
                      </a:r>
                    </a:p>
                    <a:p>
                      <a:pPr algn="ctr" fontAlgn="ctr"/>
                      <a:r>
                        <a:rPr lang="en-US" sz="1600" b="0" i="0" u="none" strike="noStrike" dirty="0" smtClean="0">
                          <a:solidFill>
                            <a:srgbClr val="000000"/>
                          </a:solidFill>
                          <a:latin typeface="Arial" pitchFamily="34" charset="0"/>
                          <a:cs typeface="Arial" pitchFamily="34" charset="0"/>
                        </a:rPr>
                        <a:t>&amp;</a:t>
                      </a:r>
                    </a:p>
                    <a:p>
                      <a:pPr algn="ctr" fontAlgn="ctr"/>
                      <a:r>
                        <a:rPr lang="en-US" sz="1600" b="0" i="0" u="none" strike="noStrike" dirty="0" smtClean="0">
                          <a:solidFill>
                            <a:srgbClr val="000000"/>
                          </a:solidFill>
                          <a:latin typeface="Arial" pitchFamily="34" charset="0"/>
                          <a:cs typeface="Arial" pitchFamily="34" charset="0"/>
                        </a:rPr>
                        <a:t>IAS 23</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r>
                        <a:rPr lang="en-US" sz="1600" b="0" i="0" u="none" strike="noStrike" dirty="0" smtClean="0">
                          <a:solidFill>
                            <a:srgbClr val="000000"/>
                          </a:solidFill>
                          <a:latin typeface="Arial" pitchFamily="34" charset="0"/>
                          <a:cs typeface="Arial" pitchFamily="34" charset="0"/>
                        </a:rPr>
                        <a:t>Borrowing</a:t>
                      </a:r>
                      <a:r>
                        <a:rPr lang="en-US" sz="1600" b="0" i="0" u="none" strike="noStrike" baseline="0" dirty="0" smtClean="0">
                          <a:solidFill>
                            <a:srgbClr val="000000"/>
                          </a:solidFill>
                          <a:latin typeface="Arial" pitchFamily="34" charset="0"/>
                          <a:cs typeface="Arial" pitchFamily="34" charset="0"/>
                        </a:rPr>
                        <a:t> cost</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173038" indent="-173038" algn="l" fontAlgn="ctr">
                        <a:buFont typeface="Wingdings" pitchFamily="2" charset="2"/>
                        <a:buChar char="Ø"/>
                      </a:pPr>
                      <a:r>
                        <a:rPr lang="en-GB" sz="1600" dirty="0" smtClean="0"/>
                        <a:t>Paragraph 6A is added in Ind AS 23 to provide the guidance</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173038" indent="-173038">
                        <a:buFont typeface="Wingdings" pitchFamily="2" charset="2"/>
                        <a:buChar char="Ø"/>
                      </a:pPr>
                      <a:endParaRPr lang="en-GB" sz="1600" dirty="0" smtClean="0"/>
                    </a:p>
                    <a:p>
                      <a:pPr marL="173038" indent="-173038">
                        <a:buFont typeface="Wingdings" pitchFamily="2" charset="2"/>
                        <a:buChar char="Ø"/>
                      </a:pPr>
                      <a:endParaRPr lang="en-GB" sz="1600" dirty="0" smtClean="0"/>
                    </a:p>
                    <a:p>
                      <a:pPr marL="173038" indent="-173038">
                        <a:buFont typeface="Wingdings" pitchFamily="2" charset="2"/>
                        <a:buChar char="Ø"/>
                      </a:pPr>
                      <a:endParaRPr lang="en-GB" sz="1600" dirty="0" smtClean="0"/>
                    </a:p>
                    <a:p>
                      <a:pPr marL="173038" indent="-173038">
                        <a:buFont typeface="Wingdings" pitchFamily="2" charset="2"/>
                        <a:buChar char="Ø"/>
                      </a:pPr>
                      <a:r>
                        <a:rPr lang="en-GB" sz="1600" dirty="0" smtClean="0"/>
                        <a:t>IAS 23 provides no guidance as to how the adjustment prescribed in paragraph 6(e) is to be determined.. </a:t>
                      </a:r>
                    </a:p>
                    <a:p>
                      <a:pPr marL="173038" indent="-173038">
                        <a:buFont typeface="Wingdings" pitchFamily="2" charset="2"/>
                        <a:buNone/>
                      </a:pPr>
                      <a:r>
                        <a:rPr lang="en-GB" sz="1600" dirty="0" smtClean="0"/>
                        <a:t> </a:t>
                      </a:r>
                    </a:p>
                    <a:p>
                      <a:pPr marL="231775" indent="-177800" algn="just" fontAlgn="ctr">
                        <a:buFont typeface="Wingdings" pitchFamily="2" charset="2"/>
                        <a:buChar char="Ø"/>
                      </a:pP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1280251299"/>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85800" y="1524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AS24&amp; IAS 24</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6096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nvGraphicFramePr>
        <p:xfrm>
          <a:off x="304800" y="838200"/>
          <a:ext cx="8534399" cy="4499610"/>
        </p:xfrm>
        <a:graphic>
          <a:graphicData uri="http://schemas.openxmlformats.org/drawingml/2006/table">
            <a:tbl>
              <a:tblPr/>
              <a:tblGrid>
                <a:gridCol w="1676400"/>
                <a:gridCol w="1143000"/>
                <a:gridCol w="2819400"/>
                <a:gridCol w="2895599"/>
              </a:tblGrid>
              <a:tr h="67322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24</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24</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65584">
                <a:tc>
                  <a:txBody>
                    <a:bodyPr/>
                    <a:lstStyle/>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r>
                        <a:rPr lang="en-US" sz="1600" b="0" i="0" u="none" strike="noStrike" dirty="0" smtClean="0">
                          <a:solidFill>
                            <a:srgbClr val="000000"/>
                          </a:solidFill>
                          <a:latin typeface="Arial" pitchFamily="34" charset="0"/>
                          <a:cs typeface="Arial" pitchFamily="34" charset="0"/>
                        </a:rPr>
                        <a:t>Ind </a:t>
                      </a:r>
                      <a:r>
                        <a:rPr lang="en-US" sz="1600" b="0" i="0" u="none" strike="noStrike" dirty="0">
                          <a:solidFill>
                            <a:srgbClr val="000000"/>
                          </a:solidFill>
                          <a:latin typeface="Arial" pitchFamily="34" charset="0"/>
                          <a:cs typeface="Arial" pitchFamily="34" charset="0"/>
                        </a:rPr>
                        <a:t>AS </a:t>
                      </a:r>
                      <a:r>
                        <a:rPr lang="en-US" sz="1600" b="0" i="0" u="none" strike="noStrike" dirty="0" smtClean="0">
                          <a:solidFill>
                            <a:srgbClr val="000000"/>
                          </a:solidFill>
                          <a:latin typeface="Arial" pitchFamily="34" charset="0"/>
                          <a:cs typeface="Arial" pitchFamily="34" charset="0"/>
                        </a:rPr>
                        <a:t>24</a:t>
                      </a:r>
                    </a:p>
                    <a:p>
                      <a:pPr algn="ctr" fontAlgn="ctr"/>
                      <a:r>
                        <a:rPr lang="en-US" sz="1600" b="0" i="0" u="none" strike="noStrike" dirty="0" smtClean="0">
                          <a:solidFill>
                            <a:srgbClr val="000000"/>
                          </a:solidFill>
                          <a:latin typeface="Arial" pitchFamily="34" charset="0"/>
                          <a:cs typeface="Arial" pitchFamily="34" charset="0"/>
                        </a:rPr>
                        <a:t>&amp;</a:t>
                      </a:r>
                    </a:p>
                    <a:p>
                      <a:pPr algn="ctr" fontAlgn="ctr"/>
                      <a:r>
                        <a:rPr lang="en-US" sz="1600" b="0" i="0" u="none" strike="noStrike" dirty="0" smtClean="0">
                          <a:solidFill>
                            <a:srgbClr val="000000"/>
                          </a:solidFill>
                          <a:latin typeface="Arial" pitchFamily="34" charset="0"/>
                          <a:cs typeface="Arial" pitchFamily="34" charset="0"/>
                        </a:rPr>
                        <a:t>IAS 24</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r>
                        <a:rPr lang="en-US" sz="1600" b="0" i="0" u="none" strike="noStrike" dirty="0" smtClean="0">
                          <a:solidFill>
                            <a:srgbClr val="000000"/>
                          </a:solidFill>
                          <a:latin typeface="Arial" pitchFamily="34" charset="0"/>
                          <a:cs typeface="Arial" pitchFamily="34" charset="0"/>
                        </a:rPr>
                        <a:t>Related</a:t>
                      </a:r>
                      <a:r>
                        <a:rPr lang="en-US" sz="1600" b="0" i="0" u="none" strike="noStrike" baseline="0" dirty="0" smtClean="0">
                          <a:solidFill>
                            <a:srgbClr val="000000"/>
                          </a:solidFill>
                          <a:latin typeface="Arial" pitchFamily="34" charset="0"/>
                          <a:cs typeface="Arial" pitchFamily="34" charset="0"/>
                        </a:rPr>
                        <a:t> party disclosures</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6538" indent="-236538" algn="l">
                        <a:buFont typeface="Wingdings" pitchFamily="2" charset="2"/>
                        <a:buChar char="Ø"/>
                      </a:pPr>
                      <a:endParaRPr lang="en-GB" sz="1600" dirty="0" smtClean="0"/>
                    </a:p>
                    <a:p>
                      <a:pPr marL="236538" indent="-236538" algn="l">
                        <a:buFont typeface="Wingdings" pitchFamily="2" charset="2"/>
                        <a:buNone/>
                      </a:pPr>
                      <a:endParaRPr lang="en-GB" sz="1600" dirty="0" smtClean="0"/>
                    </a:p>
                    <a:p>
                      <a:pPr marL="173038" indent="-173038" algn="l">
                        <a:buFont typeface="Wingdings" pitchFamily="2" charset="2"/>
                        <a:buChar char="Ø"/>
                      </a:pPr>
                      <a:r>
                        <a:rPr lang="en-GB" sz="1600" dirty="0" smtClean="0"/>
                        <a:t>In the Ind AS 24, disclosures which conflict with confidentiality requirements of statute/regulations are not required to be made since Accounting Standards cannot override legal/regulatory requirements. </a:t>
                      </a:r>
                    </a:p>
                    <a:p>
                      <a:pPr marL="236538" indent="-236538" algn="l">
                        <a:buFont typeface="Wingdings" pitchFamily="2" charset="2"/>
                        <a:buNone/>
                      </a:pPr>
                      <a:endParaRPr lang="en-GB" sz="1600" dirty="0" smtClean="0"/>
                    </a:p>
                    <a:p>
                      <a:pPr marL="236538" indent="-236538" algn="l">
                        <a:buFont typeface="Wingdings" pitchFamily="2" charset="2"/>
                        <a:buNone/>
                      </a:pPr>
                      <a:endParaRPr lang="en-GB" sz="1600" dirty="0" smtClean="0"/>
                    </a:p>
                    <a:p>
                      <a:pPr algn="l" rtl="0"/>
                      <a:r>
                        <a:rPr lang="en-GB" sz="1600" dirty="0" smtClean="0"/>
                        <a:t/>
                      </a:r>
                      <a:br>
                        <a:rPr lang="en-GB" sz="1600" dirty="0" smtClean="0"/>
                      </a:br>
                      <a:endParaRPr lang="en-GB" sz="1600" dirty="0" smtClean="0"/>
                    </a:p>
                    <a:p>
                      <a:pPr algn="l" fontAlgn="ct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6538" indent="-236538" algn="l">
                        <a:buFont typeface="Wingdings" pitchFamily="2" charset="2"/>
                        <a:buChar char="Ø"/>
                      </a:pPr>
                      <a:endParaRPr lang="en-GB" sz="1600" dirty="0" smtClean="0"/>
                    </a:p>
                    <a:p>
                      <a:pPr marL="236538" indent="-236538" algn="l">
                        <a:buFont typeface="Wingdings" pitchFamily="2" charset="2"/>
                        <a:buChar char="Ø"/>
                      </a:pPr>
                      <a:endParaRPr lang="en-GB" sz="1600" dirty="0" smtClean="0"/>
                    </a:p>
                    <a:p>
                      <a:pPr marL="236538" indent="-236538" algn="l">
                        <a:buFont typeface="Wingdings" pitchFamily="2" charset="2"/>
                        <a:buChar char="Ø"/>
                        <a:tabLst>
                          <a:tab pos="111125" algn="l"/>
                        </a:tabLst>
                      </a:pPr>
                      <a:r>
                        <a:rPr lang="en-GB" sz="1600" dirty="0" smtClean="0"/>
                        <a:t>The disclosures of related party  over rule the regulatory requirements. </a:t>
                      </a:r>
                      <a:endParaRPr lang="en-GB" sz="1600" dirty="0"/>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210942303"/>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484584" y="762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AS27&amp; IAS 27</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9" name="Table 8"/>
          <p:cNvGraphicFramePr>
            <a:graphicFrameLocks noGrp="1"/>
          </p:cNvGraphicFramePr>
          <p:nvPr/>
        </p:nvGraphicFramePr>
        <p:xfrm>
          <a:off x="381000" y="914400"/>
          <a:ext cx="8229601" cy="4501094"/>
        </p:xfrm>
        <a:graphic>
          <a:graphicData uri="http://schemas.openxmlformats.org/drawingml/2006/table">
            <a:tbl>
              <a:tblPr/>
              <a:tblGrid>
                <a:gridCol w="1567543"/>
                <a:gridCol w="1251857"/>
                <a:gridCol w="2286000"/>
                <a:gridCol w="3124201"/>
              </a:tblGrid>
              <a:tr h="102763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27</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27</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473461">
                <a:tc>
                  <a:txBody>
                    <a:bodyPr/>
                    <a:lstStyle/>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r>
                        <a:rPr lang="en-US" sz="1600" b="0" i="0" u="none" strike="noStrike" dirty="0" smtClean="0">
                          <a:solidFill>
                            <a:srgbClr val="000000"/>
                          </a:solidFill>
                          <a:latin typeface="Arial" pitchFamily="34" charset="0"/>
                          <a:cs typeface="Arial" pitchFamily="34" charset="0"/>
                        </a:rPr>
                        <a:t>Ind </a:t>
                      </a:r>
                      <a:r>
                        <a:rPr lang="en-US" sz="1600" b="0" i="0" u="none" strike="noStrike" dirty="0">
                          <a:solidFill>
                            <a:srgbClr val="000000"/>
                          </a:solidFill>
                          <a:latin typeface="Arial" pitchFamily="34" charset="0"/>
                          <a:cs typeface="Arial" pitchFamily="34" charset="0"/>
                        </a:rPr>
                        <a:t>AS </a:t>
                      </a:r>
                      <a:r>
                        <a:rPr lang="en-US" sz="1600" b="0" i="0" u="none" strike="noStrike" dirty="0" smtClean="0">
                          <a:solidFill>
                            <a:srgbClr val="000000"/>
                          </a:solidFill>
                          <a:latin typeface="Arial" pitchFamily="34" charset="0"/>
                          <a:cs typeface="Arial" pitchFamily="34" charset="0"/>
                        </a:rPr>
                        <a:t>27</a:t>
                      </a:r>
                    </a:p>
                    <a:p>
                      <a:pPr algn="ctr" fontAlgn="ctr"/>
                      <a:r>
                        <a:rPr lang="en-US" sz="1600" b="0" i="0" u="none" strike="noStrike" dirty="0" smtClean="0">
                          <a:solidFill>
                            <a:srgbClr val="000000"/>
                          </a:solidFill>
                          <a:latin typeface="Arial" pitchFamily="34" charset="0"/>
                          <a:cs typeface="Arial" pitchFamily="34" charset="0"/>
                        </a:rPr>
                        <a:t>&amp;</a:t>
                      </a:r>
                    </a:p>
                    <a:p>
                      <a:pPr algn="ctr" fontAlgn="ctr"/>
                      <a:r>
                        <a:rPr lang="en-US" sz="1600" b="0" i="0" u="none" strike="noStrike" dirty="0" smtClean="0">
                          <a:solidFill>
                            <a:srgbClr val="000000"/>
                          </a:solidFill>
                          <a:latin typeface="Arial" pitchFamily="34" charset="0"/>
                          <a:cs typeface="Arial" pitchFamily="34" charset="0"/>
                        </a:rPr>
                        <a:t>IAS 27</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r>
                        <a:rPr lang="en-US" sz="1600" b="0" i="0" u="none" strike="noStrike" dirty="0" smtClean="0">
                          <a:solidFill>
                            <a:srgbClr val="000000"/>
                          </a:solidFill>
                          <a:latin typeface="Arial" pitchFamily="34" charset="0"/>
                          <a:cs typeface="Arial" pitchFamily="34" charset="0"/>
                        </a:rPr>
                        <a:t>Consolidated</a:t>
                      </a:r>
                      <a:r>
                        <a:rPr lang="en-US" sz="1600" b="0" i="0" u="none" strike="noStrike" baseline="0" dirty="0" smtClean="0">
                          <a:solidFill>
                            <a:srgbClr val="000000"/>
                          </a:solidFill>
                          <a:latin typeface="Arial" pitchFamily="34" charset="0"/>
                          <a:cs typeface="Arial" pitchFamily="34" charset="0"/>
                        </a:rPr>
                        <a:t> and separate financial statements </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l"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1600" dirty="0" smtClean="0"/>
                    </a:p>
                    <a:p>
                      <a:pPr marL="0" marR="0" indent="0" algn="l"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1600" dirty="0" smtClean="0"/>
                    </a:p>
                    <a:p>
                      <a:pPr marL="111125" marR="0" indent="-111125" algn="l" defTabSz="914400" rtl="0" eaLnBrk="1" fontAlgn="ctr" latinLnBrk="0" hangingPunct="1">
                        <a:lnSpc>
                          <a:spcPct val="100000"/>
                        </a:lnSpc>
                        <a:spcBef>
                          <a:spcPts val="0"/>
                        </a:spcBef>
                        <a:spcAft>
                          <a:spcPts val="0"/>
                        </a:spcAft>
                        <a:buClrTx/>
                        <a:buSzTx/>
                        <a:buFont typeface="Wingdings" pitchFamily="2" charset="2"/>
                        <a:buChar char="Ø"/>
                        <a:tabLst/>
                        <a:defRPr/>
                      </a:pPr>
                      <a:r>
                        <a:rPr lang="en-GB" sz="1600" dirty="0" smtClean="0"/>
                        <a:t>No</a:t>
                      </a:r>
                      <a:r>
                        <a:rPr lang="en-GB" sz="1600" baseline="0" dirty="0" smtClean="0"/>
                        <a:t> exemption is provided in Ind  AS , however exemption provided under companies act would prevail.</a:t>
                      </a:r>
                      <a:endParaRPr lang="en-GB" sz="1600" dirty="0" smtClean="0"/>
                    </a:p>
                    <a:p>
                      <a:pPr algn="l" fontAlgn="ctr">
                        <a:buFont typeface="Wingdings" pitchFamily="2" charset="2"/>
                        <a:buChar char="Ø"/>
                      </a:pP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84163" indent="-111125" algn="l">
                        <a:buFont typeface="Wingdings" pitchFamily="2" charset="2"/>
                        <a:buChar char="Ø"/>
                      </a:pPr>
                      <a:endParaRPr lang="en-GB" sz="1600" dirty="0" smtClean="0"/>
                    </a:p>
                    <a:p>
                      <a:pPr marL="284163" indent="-111125" algn="l">
                        <a:buFont typeface="Wingdings" pitchFamily="2" charset="2"/>
                        <a:buChar char="Ø"/>
                      </a:pPr>
                      <a:endParaRPr lang="en-GB" sz="1600" dirty="0" smtClean="0"/>
                    </a:p>
                    <a:p>
                      <a:pPr marL="284163" indent="-111125" algn="l">
                        <a:buFont typeface="Wingdings" pitchFamily="2" charset="2"/>
                        <a:buChar char="Ø"/>
                      </a:pPr>
                      <a:r>
                        <a:rPr lang="en-GB" sz="1600" dirty="0" smtClean="0"/>
                        <a:t>Exemption</a:t>
                      </a:r>
                      <a:r>
                        <a:rPr lang="en-GB" sz="1600" baseline="0" dirty="0" smtClean="0"/>
                        <a:t> is provided to a parent company to not present consolidated financial statements if the conditions of para 10  are satisfied</a:t>
                      </a:r>
                      <a:r>
                        <a:rPr lang="en-US" sz="1600" b="0" i="0" u="none" strike="noStrike" baseline="0" dirty="0" smtClean="0">
                          <a:solidFill>
                            <a:srgbClr val="000000"/>
                          </a:solidFill>
                          <a:latin typeface="Arial" pitchFamily="34" charset="0"/>
                          <a:cs typeface="Arial" pitchFamily="34" charset="0"/>
                        </a:rPr>
                        <a:t>.</a:t>
                      </a:r>
                      <a:endParaRPr lang="en-GB" sz="1600" dirty="0" smtClean="0"/>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
        <p:nvSpPr>
          <p:cNvPr id="5" name="Line 322"/>
          <p:cNvSpPr>
            <a:spLocks noChangeShapeType="1"/>
          </p:cNvSpPr>
          <p:nvPr/>
        </p:nvSpPr>
        <p:spPr bwMode="auto">
          <a:xfrm>
            <a:off x="228600" y="533400"/>
            <a:ext cx="8229600" cy="0"/>
          </a:xfrm>
          <a:prstGeom prst="line">
            <a:avLst/>
          </a:prstGeom>
          <a:noFill/>
          <a:ln w="57150">
            <a:solidFill>
              <a:srgbClr val="003399"/>
            </a:solidFill>
            <a:round/>
            <a:headEnd/>
            <a:tailEnd/>
          </a:ln>
        </p:spPr>
        <p:txBody>
          <a:bodyPr/>
          <a:lstStyle/>
          <a:p>
            <a:endParaRPr lang="en-US"/>
          </a:p>
        </p:txBody>
      </p:sp>
    </p:spTree>
    <p:extLst>
      <p:ext uri="{BB962C8B-B14F-4D97-AF65-F5344CB8AC3E}">
        <p14:creationId xmlns:p14="http://schemas.microsoft.com/office/powerpoint/2010/main" xmlns="" val="2674154231"/>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533400" y="762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003399"/>
                </a:solidFill>
                <a:latin typeface="Arial" pitchFamily="34" charset="0"/>
                <a:ea typeface="+mj-ea"/>
                <a:cs typeface="Arial" pitchFamily="34" charset="0"/>
              </a:rPr>
              <a:t>         Comparison between Ind AS28&amp; IAS 28</a:t>
            </a:r>
            <a:endParaRPr kumimoji="0" lang="en-US" sz="2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228600" y="5334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nvGraphicFramePr>
        <p:xfrm>
          <a:off x="76200" y="609600"/>
          <a:ext cx="8915400" cy="5866658"/>
        </p:xfrm>
        <a:graphic>
          <a:graphicData uri="http://schemas.openxmlformats.org/drawingml/2006/table">
            <a:tbl>
              <a:tblPr/>
              <a:tblGrid>
                <a:gridCol w="1600200"/>
                <a:gridCol w="1219200"/>
                <a:gridCol w="3048000"/>
                <a:gridCol w="3048000"/>
              </a:tblGrid>
              <a:tr h="81690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28</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28</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5034173">
                <a:tc>
                  <a:txBody>
                    <a:bodyPr/>
                    <a:lstStyle/>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r>
                        <a:rPr lang="en-US" sz="1600" b="0" i="0" u="none" strike="noStrike" dirty="0" smtClean="0">
                          <a:solidFill>
                            <a:srgbClr val="000000"/>
                          </a:solidFill>
                          <a:latin typeface="Arial" pitchFamily="34" charset="0"/>
                          <a:cs typeface="Arial" pitchFamily="34" charset="0"/>
                        </a:rPr>
                        <a:t>Ind </a:t>
                      </a:r>
                      <a:r>
                        <a:rPr lang="en-US" sz="1600" b="0" i="0" u="none" strike="noStrike" dirty="0">
                          <a:solidFill>
                            <a:srgbClr val="000000"/>
                          </a:solidFill>
                          <a:latin typeface="Arial" pitchFamily="34" charset="0"/>
                          <a:cs typeface="Arial" pitchFamily="34" charset="0"/>
                        </a:rPr>
                        <a:t>AS </a:t>
                      </a:r>
                      <a:r>
                        <a:rPr lang="en-US" sz="1600" b="0" i="0" u="none" strike="noStrike" dirty="0" smtClean="0">
                          <a:solidFill>
                            <a:srgbClr val="000000"/>
                          </a:solidFill>
                          <a:latin typeface="Arial" pitchFamily="34" charset="0"/>
                          <a:cs typeface="Arial" pitchFamily="34" charset="0"/>
                        </a:rPr>
                        <a:t>28</a:t>
                      </a:r>
                    </a:p>
                    <a:p>
                      <a:pPr algn="ctr" fontAlgn="ctr"/>
                      <a:r>
                        <a:rPr lang="en-US" sz="1600" b="0" i="0" u="none" strike="noStrike" dirty="0" smtClean="0">
                          <a:solidFill>
                            <a:srgbClr val="000000"/>
                          </a:solidFill>
                          <a:latin typeface="Arial" pitchFamily="34" charset="0"/>
                          <a:cs typeface="Arial" pitchFamily="34" charset="0"/>
                        </a:rPr>
                        <a:t>&amp;</a:t>
                      </a:r>
                    </a:p>
                    <a:p>
                      <a:pPr algn="ctr" fontAlgn="ctr"/>
                      <a:r>
                        <a:rPr lang="en-US" sz="1600" b="0" i="0" u="none" strike="noStrike" dirty="0" smtClean="0">
                          <a:solidFill>
                            <a:srgbClr val="000000"/>
                          </a:solidFill>
                          <a:latin typeface="Arial" pitchFamily="34" charset="0"/>
                          <a:cs typeface="Arial" pitchFamily="34" charset="0"/>
                        </a:rPr>
                        <a:t>IAS</a:t>
                      </a:r>
                      <a:r>
                        <a:rPr lang="en-US" sz="1600" b="0" i="0" u="none" strike="noStrike" baseline="0" dirty="0" smtClean="0">
                          <a:solidFill>
                            <a:srgbClr val="000000"/>
                          </a:solidFill>
                          <a:latin typeface="Arial" pitchFamily="34" charset="0"/>
                          <a:cs typeface="Arial" pitchFamily="34" charset="0"/>
                        </a:rPr>
                        <a:t> 28</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r>
                        <a:rPr lang="en-US" sz="1600" b="0" i="0" u="none" strike="noStrike" dirty="0" smtClean="0">
                          <a:solidFill>
                            <a:srgbClr val="000000"/>
                          </a:solidFill>
                          <a:latin typeface="Arial" pitchFamily="34" charset="0"/>
                          <a:cs typeface="Arial" pitchFamily="34" charset="0"/>
                        </a:rPr>
                        <a:t>Investments</a:t>
                      </a:r>
                      <a:r>
                        <a:rPr lang="en-US" sz="1600" b="0" i="0" u="none" strike="noStrike" baseline="0" dirty="0" smtClean="0">
                          <a:solidFill>
                            <a:srgbClr val="000000"/>
                          </a:solidFill>
                          <a:latin typeface="Arial" pitchFamily="34" charset="0"/>
                          <a:cs typeface="Arial" pitchFamily="34" charset="0"/>
                        </a:rPr>
                        <a:t> in associates</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173038" indent="-173038" algn="l" fontAlgn="ctr">
                        <a:buFont typeface="Wingdings" pitchFamily="2" charset="2"/>
                        <a:buChar char="Ø"/>
                      </a:pPr>
                      <a:r>
                        <a:rPr lang="en-US" sz="1600" dirty="0" smtClean="0"/>
                        <a:t>It</a:t>
                      </a:r>
                      <a:r>
                        <a:rPr lang="en-US" sz="1600" baseline="0" dirty="0" smtClean="0"/>
                        <a:t> </a:t>
                      </a:r>
                      <a:r>
                        <a:rPr lang="en-US" sz="1600" dirty="0" smtClean="0"/>
                        <a:t> provides that this difference should not be more than three months, unless impracticable.</a:t>
                      </a:r>
                    </a:p>
                    <a:p>
                      <a:pPr marL="173038" indent="-173038" algn="l" fontAlgn="ctr">
                        <a:buFont typeface="Wingdings" pitchFamily="2" charset="2"/>
                        <a:buChar char="Ø"/>
                      </a:pPr>
                      <a:endParaRPr lang="en-US" sz="1600" dirty="0" smtClean="0"/>
                    </a:p>
                    <a:p>
                      <a:pPr marL="173038" indent="-173038" algn="l" fontAlgn="ctr">
                        <a:buFont typeface="Wingdings" pitchFamily="2" charset="2"/>
                        <a:buChar char="Ø"/>
                      </a:pPr>
                      <a:endParaRPr lang="en-US" sz="1600" dirty="0" smtClean="0"/>
                    </a:p>
                    <a:p>
                      <a:pPr marL="173038" indent="-173038" algn="l" fontAlgn="ctr">
                        <a:buFont typeface="Wingdings" pitchFamily="2" charset="2"/>
                        <a:buChar char="Ø"/>
                      </a:pPr>
                      <a:endParaRPr lang="en-US" sz="1600" dirty="0" smtClean="0"/>
                    </a:p>
                    <a:p>
                      <a:pPr marL="173038" indent="-173038" algn="l" fontAlgn="ctr">
                        <a:buFont typeface="Wingdings" pitchFamily="2" charset="2"/>
                        <a:buChar char="Ø"/>
                      </a:pPr>
                      <a:endParaRPr lang="en-US" sz="1600" dirty="0" smtClean="0"/>
                    </a:p>
                    <a:p>
                      <a:pPr marL="173038" indent="-173038" algn="l" fontAlgn="ctr">
                        <a:buFont typeface="Wingdings" pitchFamily="2" charset="2"/>
                        <a:buChar char="Ø"/>
                      </a:pPr>
                      <a:endParaRPr lang="en-US" sz="1600" dirty="0" smtClean="0"/>
                    </a:p>
                    <a:p>
                      <a:pPr marL="173038" indent="-173038" algn="l" fontAlgn="ctr">
                        <a:buFont typeface="Wingdings" pitchFamily="2" charset="2"/>
                        <a:buChar char="Ø"/>
                      </a:pPr>
                      <a:endParaRPr lang="en-US" sz="1600" dirty="0" smtClean="0"/>
                    </a:p>
                    <a:p>
                      <a:pPr marL="173038" indent="-173038" algn="l" fontAlgn="ctr">
                        <a:buFont typeface="Wingdings" pitchFamily="2" charset="2"/>
                        <a:buChar char="Ø"/>
                      </a:pPr>
                      <a:r>
                        <a:rPr lang="en-US" sz="1600" dirty="0" smtClean="0"/>
                        <a:t>Paragraph 1(b) of IAS 28 has been deleted in Ind AS 28 as the Companies Act, 1956, is not applicable to mutual funds, unit trusts and similar entities including investment linked insurance funds .</a:t>
                      </a:r>
                    </a:p>
                    <a:p>
                      <a:pPr algn="l" fontAlgn="ctr">
                        <a:buFont typeface="Wingdings" pitchFamily="2" charset="2"/>
                        <a:buChar char="Ø"/>
                      </a:pPr>
                      <a:endParaRPr lang="en-US" sz="1600" dirty="0" smtClean="0"/>
                    </a:p>
                    <a:p>
                      <a:pPr marL="0" marR="0" indent="0" algn="l" defTabSz="914400" rtl="0" eaLnBrk="1" fontAlgn="ctr" latinLnBrk="0" hangingPunct="1">
                        <a:lnSpc>
                          <a:spcPct val="100000"/>
                        </a:lnSpc>
                        <a:spcBef>
                          <a:spcPts val="0"/>
                        </a:spcBef>
                        <a:spcAft>
                          <a:spcPts val="0"/>
                        </a:spcAft>
                        <a:buClrTx/>
                        <a:buSzTx/>
                        <a:buFont typeface="Wingdings" pitchFamily="2" charset="2"/>
                        <a:buChar char="Ø"/>
                        <a:tabLst/>
                        <a:defRPr/>
                      </a:pPr>
                      <a:endParaRPr lang="en-US" sz="1600" dirty="0" smtClean="0"/>
                    </a:p>
                    <a:p>
                      <a:pPr marL="0" marR="0" indent="0" algn="l" defTabSz="914400" rtl="0" eaLnBrk="1" fontAlgn="ctr" latinLnBrk="0" hangingPunct="1">
                        <a:lnSpc>
                          <a:spcPct val="100000"/>
                        </a:lnSpc>
                        <a:spcBef>
                          <a:spcPts val="0"/>
                        </a:spcBef>
                        <a:spcAft>
                          <a:spcPts val="0"/>
                        </a:spcAft>
                        <a:buClrTx/>
                        <a:buSzTx/>
                        <a:buFont typeface="Wingdings" pitchFamily="2" charset="2"/>
                        <a:buChar char="Ø"/>
                        <a:tabLst/>
                        <a:defRPr/>
                      </a:pPr>
                      <a:endParaRPr lang="en-US" sz="1600" dirty="0" smtClean="0"/>
                    </a:p>
                    <a:p>
                      <a:pPr algn="l" fontAlgn="ctr">
                        <a:buFont typeface="Wingdings" pitchFamily="2" charset="2"/>
                        <a:buChar char="Ø"/>
                      </a:pPr>
                      <a:endParaRPr lang="en-US" sz="1600" dirty="0" smtClean="0"/>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6538" indent="-236538" algn="l">
                        <a:buFont typeface="Wingdings" pitchFamily="2" charset="2"/>
                        <a:buChar char="Ø"/>
                      </a:pPr>
                      <a:r>
                        <a:rPr lang="en-US" sz="1600" dirty="0" smtClean="0"/>
                        <a:t>Where the financial statements of an associate used in applying equity method are prepared as of a date different from that of the investor, IAS 28 requires that this difference should not be more than three months. </a:t>
                      </a:r>
                    </a:p>
                    <a:p>
                      <a:pPr marL="284163" indent="-284163" algn="l">
                        <a:buFont typeface="Wingdings" pitchFamily="2" charset="2"/>
                        <a:buChar char="Ø"/>
                      </a:pPr>
                      <a:endParaRPr lang="en-US" sz="1600" dirty="0" smtClean="0"/>
                    </a:p>
                    <a:p>
                      <a:pPr marL="284163" indent="-284163" algn="l">
                        <a:buFont typeface="Wingdings" pitchFamily="2" charset="2"/>
                        <a:buChar char="Ø"/>
                        <a:tabLst>
                          <a:tab pos="63500" algn="l"/>
                        </a:tabLst>
                      </a:pPr>
                      <a:r>
                        <a:rPr lang="en-US" sz="1600" dirty="0" smtClean="0"/>
                        <a:t>It is applicable to mutual fund , unit trust and similar entities.</a:t>
                      </a:r>
                    </a:p>
                    <a:p>
                      <a:pPr marL="284163" indent="-284163" algn="l">
                        <a:buFont typeface="Wingdings" pitchFamily="2" charset="2"/>
                        <a:buNone/>
                      </a:pPr>
                      <a:endParaRPr lang="en-US" sz="1600" dirty="0" smtClean="0"/>
                    </a:p>
                    <a:p>
                      <a:pPr marL="284163" indent="-284163" algn="l">
                        <a:buFont typeface="Wingdings" pitchFamily="2" charset="2"/>
                        <a:buNone/>
                      </a:pPr>
                      <a:endParaRPr lang="en-US" sz="1600" dirty="0" smtClean="0"/>
                    </a:p>
                    <a:p>
                      <a:pPr algn="l"/>
                      <a:r>
                        <a:rPr lang="en-US" sz="1600" dirty="0" smtClean="0"/>
                        <a:t/>
                      </a:r>
                      <a:br>
                        <a:rPr lang="en-US" sz="1600" dirty="0" smtClean="0"/>
                      </a:br>
                      <a:endParaRPr lang="en-US" sz="1600" dirty="0" smtClean="0"/>
                    </a:p>
                    <a:p>
                      <a:pPr marL="231775" indent="-177800" algn="l" fontAlgn="ctr">
                        <a:buFont typeface="Wingdings" pitchFamily="2" charset="2"/>
                        <a:buChar char="Ø"/>
                      </a:pP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309659609"/>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85800" y="3810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AS29&amp; IAS 29</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nvGraphicFramePr>
        <p:xfrm>
          <a:off x="304801" y="1072516"/>
          <a:ext cx="8458199" cy="2548890"/>
        </p:xfrm>
        <a:graphic>
          <a:graphicData uri="http://schemas.openxmlformats.org/drawingml/2006/table">
            <a:tbl>
              <a:tblPr/>
              <a:tblGrid>
                <a:gridCol w="1600199"/>
                <a:gridCol w="1143000"/>
                <a:gridCol w="2590800"/>
                <a:gridCol w="3124200"/>
              </a:tblGrid>
              <a:tr h="76199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IFRS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29</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 29</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66235">
                <a:tc>
                  <a:txBody>
                    <a:bodyPr/>
                    <a:lstStyle/>
                    <a:p>
                      <a:pPr algn="ctr" fontAlgn="ctr"/>
                      <a:r>
                        <a:rPr lang="en-US" sz="1600" b="0" i="0" u="none" strike="noStrike" dirty="0">
                          <a:solidFill>
                            <a:srgbClr val="000000"/>
                          </a:solidFill>
                          <a:latin typeface="Arial" pitchFamily="34" charset="0"/>
                          <a:cs typeface="Arial" pitchFamily="34" charset="0"/>
                        </a:rPr>
                        <a:t>Ind AS </a:t>
                      </a:r>
                      <a:r>
                        <a:rPr lang="en-US" sz="1600" b="0" i="0" u="none" strike="noStrike" dirty="0" smtClean="0">
                          <a:solidFill>
                            <a:srgbClr val="000000"/>
                          </a:solidFill>
                          <a:latin typeface="Arial" pitchFamily="34" charset="0"/>
                          <a:cs typeface="Arial" pitchFamily="34" charset="0"/>
                        </a:rPr>
                        <a:t>29</a:t>
                      </a:r>
                    </a:p>
                    <a:p>
                      <a:pPr algn="ctr" fontAlgn="ctr"/>
                      <a:r>
                        <a:rPr lang="en-US" sz="1600" b="0" i="0" u="none" strike="noStrike" dirty="0" smtClean="0">
                          <a:solidFill>
                            <a:srgbClr val="000000"/>
                          </a:solidFill>
                          <a:latin typeface="Arial" pitchFamily="34" charset="0"/>
                          <a:cs typeface="Arial" pitchFamily="34" charset="0"/>
                        </a:rPr>
                        <a:t>&amp;</a:t>
                      </a:r>
                    </a:p>
                    <a:p>
                      <a:pPr algn="ctr" fontAlgn="ctr"/>
                      <a:r>
                        <a:rPr lang="en-US" sz="1600" b="0" i="0" u="none" strike="noStrike" dirty="0" smtClean="0">
                          <a:solidFill>
                            <a:srgbClr val="000000"/>
                          </a:solidFill>
                          <a:latin typeface="Arial" pitchFamily="34" charset="0"/>
                          <a:cs typeface="Arial" pitchFamily="34" charset="0"/>
                        </a:rPr>
                        <a:t>IAS</a:t>
                      </a:r>
                      <a:r>
                        <a:rPr lang="en-US" sz="1600" b="0" i="0" u="none" strike="noStrike" baseline="0" dirty="0" smtClean="0">
                          <a:solidFill>
                            <a:srgbClr val="000000"/>
                          </a:solidFill>
                          <a:latin typeface="Arial" pitchFamily="34" charset="0"/>
                          <a:cs typeface="Arial" pitchFamily="34" charset="0"/>
                        </a:rPr>
                        <a:t> 29</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dirty="0" smtClean="0"/>
                        <a:t>Financial Reporting in Hyperinflationary Economies</a:t>
                      </a:r>
                    </a:p>
                    <a:p>
                      <a:pPr algn="ctr" fontAlgn="ct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l"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1600" dirty="0" smtClean="0"/>
                    </a:p>
                    <a:p>
                      <a:pPr marL="173038" marR="0" indent="0" algn="l" defTabSz="914400" rtl="0" eaLnBrk="1" fontAlgn="ctr" latinLnBrk="0" hangingPunct="1">
                        <a:lnSpc>
                          <a:spcPct val="100000"/>
                        </a:lnSpc>
                        <a:spcBef>
                          <a:spcPts val="0"/>
                        </a:spcBef>
                        <a:spcAft>
                          <a:spcPts val="0"/>
                        </a:spcAft>
                        <a:buClrTx/>
                        <a:buSzTx/>
                        <a:buFont typeface="Wingdings" pitchFamily="2" charset="2"/>
                        <a:buChar char="Ø"/>
                        <a:tabLst/>
                        <a:defRPr/>
                      </a:pPr>
                      <a:r>
                        <a:rPr lang="en-GB" sz="1600" dirty="0" smtClean="0"/>
                        <a:t>It</a:t>
                      </a:r>
                      <a:r>
                        <a:rPr lang="en-GB" sz="1600" baseline="0" dirty="0" smtClean="0"/>
                        <a:t> </a:t>
                      </a:r>
                      <a:r>
                        <a:rPr lang="en-GB" sz="1600" dirty="0" smtClean="0"/>
                        <a:t>requires an additional disclosure regarding the duration of the hyperinflationary situation existing in the economy .</a:t>
                      </a:r>
                    </a:p>
                    <a:p>
                      <a:pPr algn="l" fontAlgn="ctr">
                        <a:buFont typeface="Wingdings" pitchFamily="2" charset="2"/>
                        <a:buChar char="Ø"/>
                      </a:pP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173038" marR="0" indent="-119063" algn="l" defTabSz="914400" rtl="0" eaLnBrk="1" fontAlgn="ctr" latinLnBrk="0" hangingPunct="1">
                        <a:lnSpc>
                          <a:spcPct val="100000"/>
                        </a:lnSpc>
                        <a:spcBef>
                          <a:spcPts val="0"/>
                        </a:spcBef>
                        <a:spcAft>
                          <a:spcPts val="0"/>
                        </a:spcAft>
                        <a:buClrTx/>
                        <a:buSzTx/>
                        <a:buFont typeface="Wingdings" pitchFamily="2" charset="2"/>
                        <a:buChar char="Ø"/>
                        <a:tabLst>
                          <a:tab pos="63500" algn="l"/>
                        </a:tabLst>
                        <a:defRPr/>
                      </a:pPr>
                      <a:r>
                        <a:rPr lang="en-GB" sz="1600" dirty="0" smtClean="0"/>
                        <a:t>It</a:t>
                      </a:r>
                      <a:r>
                        <a:rPr lang="en-GB" sz="1600" baseline="0" dirty="0" smtClean="0"/>
                        <a:t> </a:t>
                      </a:r>
                      <a:r>
                        <a:rPr lang="en-GB" sz="1600" dirty="0" smtClean="0"/>
                        <a:t>  does not requires an additional disclosure regarding the duration of the hyperinflationary situation existing in the economy .</a:t>
                      </a:r>
                    </a:p>
                    <a:p>
                      <a:pPr marL="231775" indent="-177800" algn="l" fontAlgn="ctr">
                        <a:buFont typeface="Wingdings" pitchFamily="2" charset="2"/>
                        <a:buChar char="Ø"/>
                      </a:pP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1050777365"/>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85800" y="3810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AS31&amp; IAS 31   </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190552229"/>
              </p:ext>
            </p:extLst>
          </p:nvPr>
        </p:nvGraphicFramePr>
        <p:xfrm>
          <a:off x="533400" y="990600"/>
          <a:ext cx="8153401" cy="4255770"/>
        </p:xfrm>
        <a:graphic>
          <a:graphicData uri="http://schemas.openxmlformats.org/drawingml/2006/table">
            <a:tbl>
              <a:tblPr/>
              <a:tblGrid>
                <a:gridCol w="1741503"/>
                <a:gridCol w="949911"/>
                <a:gridCol w="2849732"/>
                <a:gridCol w="2612255"/>
              </a:tblGrid>
              <a:tr h="756284">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 </a:t>
                      </a:r>
                      <a:r>
                        <a:rPr lang="en-US" sz="1800" b="0" i="0" u="none" strike="noStrike" dirty="0">
                          <a:solidFill>
                            <a:srgbClr val="000000"/>
                          </a:solidFill>
                          <a:latin typeface="Arial" pitchFamily="34" charset="0"/>
                          <a:cs typeface="Arial" pitchFamily="34" charset="0"/>
                        </a:rPr>
                        <a:t>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31</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31</a:t>
                      </a:r>
                      <a:r>
                        <a:rPr lang="en-US" sz="1800" b="0" i="0" u="none" strike="noStrike" dirty="0" smtClean="0">
                          <a:solidFill>
                            <a:srgbClr val="000000"/>
                          </a:solidFill>
                          <a:latin typeface="Arial" pitchFamily="34" charset="0"/>
                          <a:cs typeface="Arial" pitchFamily="34" charset="0"/>
                        </a:rPr>
                        <a:t> </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66235">
                <a:tc>
                  <a:txBody>
                    <a:bodyPr/>
                    <a:lstStyle/>
                    <a:p>
                      <a:pPr algn="ctr" fontAlgn="ctr"/>
                      <a:r>
                        <a:rPr lang="en-US" sz="1600" b="0" i="0" u="none" strike="noStrike" dirty="0">
                          <a:solidFill>
                            <a:srgbClr val="000000"/>
                          </a:solidFill>
                          <a:latin typeface="Arial" pitchFamily="34" charset="0"/>
                          <a:cs typeface="Arial" pitchFamily="34" charset="0"/>
                        </a:rPr>
                        <a:t>Ind AS </a:t>
                      </a:r>
                      <a:r>
                        <a:rPr lang="en-US" sz="1600" b="0" i="0" u="none" strike="noStrike" dirty="0" smtClean="0">
                          <a:solidFill>
                            <a:srgbClr val="000000"/>
                          </a:solidFill>
                          <a:latin typeface="Arial" pitchFamily="34" charset="0"/>
                          <a:cs typeface="Arial" pitchFamily="34" charset="0"/>
                        </a:rPr>
                        <a:t>31</a:t>
                      </a:r>
                    </a:p>
                    <a:p>
                      <a:pPr algn="ctr" fontAlgn="ctr"/>
                      <a:r>
                        <a:rPr lang="en-US" sz="1600" b="0" i="0" u="none" strike="noStrike" dirty="0" smtClean="0">
                          <a:solidFill>
                            <a:srgbClr val="000000"/>
                          </a:solidFill>
                          <a:latin typeface="Arial" pitchFamily="34" charset="0"/>
                          <a:cs typeface="Arial" pitchFamily="34" charset="0"/>
                        </a:rPr>
                        <a:t>&amp;</a:t>
                      </a:r>
                    </a:p>
                    <a:p>
                      <a:pPr algn="ctr" fontAlgn="ctr"/>
                      <a:r>
                        <a:rPr lang="en-US" sz="1600" b="0" i="0" u="none" strike="noStrike" dirty="0" smtClean="0">
                          <a:solidFill>
                            <a:srgbClr val="000000"/>
                          </a:solidFill>
                          <a:latin typeface="Arial" pitchFamily="34" charset="0"/>
                          <a:cs typeface="Arial" pitchFamily="34" charset="0"/>
                        </a:rPr>
                        <a:t>IAS 31</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dirty="0" smtClean="0"/>
                        <a:t>Interests in Joint Ventures</a:t>
                      </a:r>
                    </a:p>
                    <a:p>
                      <a:pPr algn="ctr" fontAlgn="ct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l"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1600" dirty="0" smtClean="0"/>
                    </a:p>
                    <a:p>
                      <a:pPr marL="0" marR="0" indent="0" algn="l"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1600" dirty="0" smtClean="0"/>
                    </a:p>
                    <a:p>
                      <a:pPr marL="111125" marR="0" indent="-111125" algn="l" defTabSz="914400" rtl="0" eaLnBrk="1" fontAlgn="ctr" latinLnBrk="0" hangingPunct="1">
                        <a:lnSpc>
                          <a:spcPct val="100000"/>
                        </a:lnSpc>
                        <a:spcBef>
                          <a:spcPts val="0"/>
                        </a:spcBef>
                        <a:spcAft>
                          <a:spcPts val="0"/>
                        </a:spcAft>
                        <a:buClrTx/>
                        <a:buSzTx/>
                        <a:buFont typeface="Wingdings" pitchFamily="2" charset="2"/>
                        <a:buChar char="Ø"/>
                        <a:tabLst/>
                        <a:defRPr/>
                      </a:pPr>
                      <a:r>
                        <a:rPr lang="en-GB" sz="1600" dirty="0" smtClean="0"/>
                        <a:t>Paragraph 1(b) of IAS 31 has been deleted in Ind AS 31 as the Companies Act, 1956, is not applicable to mutual funds, unit trusts and similar entities including investment linked insurance funds and, thus, this standard would not be applicable to such entities.</a:t>
                      </a:r>
                    </a:p>
                    <a:p>
                      <a:pPr marL="0" marR="0" indent="0" algn="l" defTabSz="914400" rtl="0" eaLnBrk="1" fontAlgn="ctr" latinLnBrk="0" hangingPunct="1">
                        <a:lnSpc>
                          <a:spcPct val="100000"/>
                        </a:lnSpc>
                        <a:spcBef>
                          <a:spcPts val="0"/>
                        </a:spcBef>
                        <a:spcAft>
                          <a:spcPts val="0"/>
                        </a:spcAft>
                        <a:buClrTx/>
                        <a:buSzTx/>
                        <a:buFont typeface="Wingdings" pitchFamily="2" charset="2"/>
                        <a:buNone/>
                        <a:tabLst/>
                        <a:defRPr/>
                      </a:pPr>
                      <a:r>
                        <a:rPr lang="en-GB" sz="1600" dirty="0" smtClean="0"/>
                        <a:t>. </a:t>
                      </a:r>
                    </a:p>
                    <a:p>
                      <a:pPr marL="0" marR="0" indent="0" algn="l" defTabSz="914400" rtl="0" eaLnBrk="1" fontAlgn="ctr" latinLnBrk="0" hangingPunct="1">
                        <a:lnSpc>
                          <a:spcPct val="100000"/>
                        </a:lnSpc>
                        <a:spcBef>
                          <a:spcPts val="0"/>
                        </a:spcBef>
                        <a:spcAft>
                          <a:spcPts val="0"/>
                        </a:spcAft>
                        <a:buClrTx/>
                        <a:buSzTx/>
                        <a:buFontTx/>
                        <a:buNone/>
                        <a:tabLst/>
                        <a:defRPr/>
                      </a:pPr>
                      <a:r>
                        <a:rPr lang="en-GB" sz="1600" dirty="0" smtClean="0"/>
                        <a:t> </a:t>
                      </a:r>
                    </a:p>
                    <a:p>
                      <a:pPr algn="l" fontAlgn="ct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111125" indent="-63500" algn="l">
                        <a:buFont typeface="Wingdings" pitchFamily="2" charset="2"/>
                        <a:buChar char="Ø"/>
                      </a:pPr>
                      <a:endParaRPr lang="en-GB" sz="1600" dirty="0" smtClean="0"/>
                    </a:p>
                    <a:p>
                      <a:pPr marL="111125" indent="-63500" algn="l">
                        <a:buFont typeface="Wingdings" pitchFamily="2" charset="2"/>
                        <a:buChar char="Ø"/>
                      </a:pPr>
                      <a:endParaRPr lang="en-GB" sz="1600" dirty="0" smtClean="0"/>
                    </a:p>
                    <a:p>
                      <a:pPr marL="111125" indent="-63500" algn="l">
                        <a:buFont typeface="Wingdings" pitchFamily="2" charset="2"/>
                        <a:buChar char="Ø"/>
                      </a:pPr>
                      <a:r>
                        <a:rPr lang="en-GB" sz="1600" dirty="0" smtClean="0"/>
                        <a:t> It  is applicable to mutual funds , unit trusts and similar entities  including linked</a:t>
                      </a:r>
                      <a:r>
                        <a:rPr lang="en-GB" sz="1600" baseline="0" dirty="0" smtClean="0"/>
                        <a:t> insurance funds</a:t>
                      </a:r>
                      <a:endParaRPr lang="en-GB" sz="1600" dirty="0" smtClean="0"/>
                    </a:p>
                    <a:p>
                      <a:pPr marL="111125" indent="-111125" algn="l">
                        <a:buFont typeface="Wingdings" pitchFamily="2" charset="2"/>
                        <a:buNone/>
                      </a:pP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3859117016"/>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85800" y="3810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AS32&amp; IAS 32    </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803095501"/>
              </p:ext>
            </p:extLst>
          </p:nvPr>
        </p:nvGraphicFramePr>
        <p:xfrm>
          <a:off x="76200" y="990600"/>
          <a:ext cx="8915399" cy="4266678"/>
        </p:xfrm>
        <a:graphic>
          <a:graphicData uri="http://schemas.openxmlformats.org/drawingml/2006/table">
            <a:tbl>
              <a:tblPr/>
              <a:tblGrid>
                <a:gridCol w="1600200"/>
                <a:gridCol w="1371600"/>
                <a:gridCol w="3276600"/>
                <a:gridCol w="2666999"/>
              </a:tblGrid>
              <a:tr h="60440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32</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 3</a:t>
                      </a:r>
                      <a:r>
                        <a:rPr lang="en-US" sz="1800" b="0" i="0" u="none" strike="noStrike" baseline="0" dirty="0" smtClean="0">
                          <a:solidFill>
                            <a:srgbClr val="000000"/>
                          </a:solidFill>
                          <a:latin typeface="Arial" pitchFamily="34" charset="0"/>
                          <a:cs typeface="Arial" pitchFamily="34" charset="0"/>
                        </a:rPr>
                        <a:t>2</a:t>
                      </a:r>
                      <a:r>
                        <a:rPr lang="en-US" sz="1800" b="0" i="0" u="none" strike="noStrike" dirty="0" smtClean="0">
                          <a:solidFill>
                            <a:srgbClr val="000000"/>
                          </a:solidFill>
                          <a:latin typeface="Arial" pitchFamily="34" charset="0"/>
                          <a:cs typeface="Arial" pitchFamily="34" charset="0"/>
                        </a:rPr>
                        <a:t> </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434193">
                <a:tc>
                  <a:txBody>
                    <a:bodyPr/>
                    <a:lstStyle/>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r>
                        <a:rPr lang="en-US" sz="1600" b="0" i="0" u="none" strike="noStrike" dirty="0" smtClean="0">
                          <a:solidFill>
                            <a:srgbClr val="000000"/>
                          </a:solidFill>
                          <a:latin typeface="Arial" pitchFamily="34" charset="0"/>
                          <a:cs typeface="Arial" pitchFamily="34" charset="0"/>
                        </a:rPr>
                        <a:t>Ind </a:t>
                      </a:r>
                      <a:r>
                        <a:rPr lang="en-US" sz="1600" b="0" i="0" u="none" strike="noStrike" dirty="0">
                          <a:solidFill>
                            <a:srgbClr val="000000"/>
                          </a:solidFill>
                          <a:latin typeface="Arial" pitchFamily="34" charset="0"/>
                          <a:cs typeface="Arial" pitchFamily="34" charset="0"/>
                        </a:rPr>
                        <a:t>AS </a:t>
                      </a:r>
                      <a:r>
                        <a:rPr lang="en-US" sz="1600" b="0" i="0" u="none" strike="noStrike" dirty="0" smtClean="0">
                          <a:solidFill>
                            <a:srgbClr val="000000"/>
                          </a:solidFill>
                          <a:latin typeface="Arial" pitchFamily="34" charset="0"/>
                          <a:cs typeface="Arial" pitchFamily="34" charset="0"/>
                        </a:rPr>
                        <a:t>32</a:t>
                      </a:r>
                    </a:p>
                    <a:p>
                      <a:pPr algn="ctr" fontAlgn="ctr"/>
                      <a:r>
                        <a:rPr lang="en-US" sz="1600" b="0" i="0" u="none" strike="noStrike" dirty="0" smtClean="0">
                          <a:solidFill>
                            <a:srgbClr val="000000"/>
                          </a:solidFill>
                          <a:latin typeface="Arial" pitchFamily="34" charset="0"/>
                          <a:cs typeface="Arial" pitchFamily="34" charset="0"/>
                        </a:rPr>
                        <a:t>&amp;</a:t>
                      </a:r>
                    </a:p>
                    <a:p>
                      <a:pPr algn="ctr" fontAlgn="ctr"/>
                      <a:r>
                        <a:rPr lang="en-US" sz="1600" b="0" i="0" u="none" strike="noStrike" dirty="0" smtClean="0">
                          <a:solidFill>
                            <a:srgbClr val="000000"/>
                          </a:solidFill>
                          <a:latin typeface="Arial" pitchFamily="34" charset="0"/>
                          <a:cs typeface="Arial" pitchFamily="34" charset="0"/>
                        </a:rPr>
                        <a:t>IAS 32</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r>
                        <a:rPr lang="en-US" sz="1600" dirty="0" smtClean="0"/>
                        <a:t>Financial Instruments: Presentation</a:t>
                      </a:r>
                    </a:p>
                    <a:p>
                      <a:pPr algn="ctr" fontAlgn="ct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l" fontAlgn="ctr">
                        <a:buFont typeface="Wingdings" pitchFamily="2" charset="2"/>
                        <a:buChar char="Ø"/>
                      </a:pPr>
                      <a:endParaRPr lang="en-GB" sz="1600" dirty="0" smtClean="0"/>
                    </a:p>
                    <a:p>
                      <a:pPr marL="111125" indent="-111125" algn="l" fontAlgn="ctr">
                        <a:buFont typeface="Wingdings" pitchFamily="2" charset="2"/>
                        <a:buChar char="Ø"/>
                      </a:pPr>
                      <a:r>
                        <a:rPr lang="en-GB" sz="1600" dirty="0" smtClean="0"/>
                        <a:t>As an exception to the definition of financial liability’ in paragraph 11 (b) (ii), Ind AS 32 considers the equity conversion option embedded in a convertible bond denominated in foreign currency to acquire a fixed number of entity’s own equity instruments is considered an equity instrument if the exercise price is fixed in any currency. </a:t>
                      </a:r>
                    </a:p>
                    <a:p>
                      <a:pPr algn="l" fontAlgn="ctr">
                        <a:buFont typeface="Wingdings" pitchFamily="2" charset="2"/>
                        <a:buChar char="Ø"/>
                      </a:pPr>
                      <a:endParaRPr lang="en-GB" sz="1600" dirty="0" smtClean="0"/>
                    </a:p>
                    <a:p>
                      <a:pPr algn="l" fontAlgn="ctr">
                        <a:buFont typeface="Wingdings" pitchFamily="2" charset="2"/>
                        <a:buChar char="Ø"/>
                      </a:pP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6538" indent="-236538" algn="l">
                        <a:buFont typeface="Wingdings" pitchFamily="2" charset="2"/>
                        <a:buChar char="Ø"/>
                      </a:pPr>
                      <a:endParaRPr lang="en-GB" sz="1600" dirty="0" smtClean="0"/>
                    </a:p>
                    <a:p>
                      <a:pPr marL="236538" indent="-236538" algn="l">
                        <a:buFont typeface="Wingdings" pitchFamily="2" charset="2"/>
                        <a:buChar char="Ø"/>
                      </a:pPr>
                      <a:r>
                        <a:rPr lang="en-GB" sz="1600" dirty="0" smtClean="0"/>
                        <a:t>This exception is not provided in IAS 32.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2217685395"/>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762000" y="3810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AS33&amp; IAS 33</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3046292625"/>
              </p:ext>
            </p:extLst>
          </p:nvPr>
        </p:nvGraphicFramePr>
        <p:xfrm>
          <a:off x="304801" y="1066800"/>
          <a:ext cx="8534399" cy="3826669"/>
        </p:xfrm>
        <a:graphic>
          <a:graphicData uri="http://schemas.openxmlformats.org/drawingml/2006/table">
            <a:tbl>
              <a:tblPr/>
              <a:tblGrid>
                <a:gridCol w="1600199"/>
                <a:gridCol w="1059874"/>
                <a:gridCol w="2445326"/>
                <a:gridCol w="3429000"/>
              </a:tblGrid>
              <a:tr h="65770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33</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33</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2994184">
                <a:tc>
                  <a:txBody>
                    <a:bodyPr/>
                    <a:lstStyle/>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r>
                        <a:rPr lang="en-US" sz="1600" b="0" i="0" u="none" strike="noStrike" dirty="0" smtClean="0">
                          <a:solidFill>
                            <a:srgbClr val="000000"/>
                          </a:solidFill>
                          <a:latin typeface="Arial" pitchFamily="34" charset="0"/>
                          <a:cs typeface="Arial" pitchFamily="34" charset="0"/>
                        </a:rPr>
                        <a:t>Ind </a:t>
                      </a:r>
                      <a:r>
                        <a:rPr lang="en-US" sz="1600" b="0" i="0" u="none" strike="noStrike" dirty="0">
                          <a:solidFill>
                            <a:srgbClr val="000000"/>
                          </a:solidFill>
                          <a:latin typeface="Arial" pitchFamily="34" charset="0"/>
                          <a:cs typeface="Arial" pitchFamily="34" charset="0"/>
                        </a:rPr>
                        <a:t>AS </a:t>
                      </a:r>
                      <a:r>
                        <a:rPr lang="en-US" sz="1600" b="0" i="0" u="none" strike="noStrike" dirty="0" smtClean="0">
                          <a:solidFill>
                            <a:srgbClr val="000000"/>
                          </a:solidFill>
                          <a:latin typeface="Arial" pitchFamily="34" charset="0"/>
                          <a:cs typeface="Arial" pitchFamily="34" charset="0"/>
                        </a:rPr>
                        <a:t>33</a:t>
                      </a:r>
                    </a:p>
                    <a:p>
                      <a:pPr algn="ctr" fontAlgn="ctr"/>
                      <a:r>
                        <a:rPr lang="en-US" sz="1600" b="0" i="0" u="none" strike="noStrike" dirty="0" smtClean="0">
                          <a:solidFill>
                            <a:srgbClr val="000000"/>
                          </a:solidFill>
                          <a:latin typeface="Arial" pitchFamily="34" charset="0"/>
                          <a:cs typeface="Arial" pitchFamily="34" charset="0"/>
                        </a:rPr>
                        <a:t>&amp;</a:t>
                      </a:r>
                    </a:p>
                    <a:p>
                      <a:pPr algn="ctr" fontAlgn="ctr"/>
                      <a:r>
                        <a:rPr lang="en-US" sz="1600" b="0" i="0" u="none" strike="noStrike" dirty="0" smtClean="0">
                          <a:solidFill>
                            <a:srgbClr val="000000"/>
                          </a:solidFill>
                          <a:latin typeface="Arial" pitchFamily="34" charset="0"/>
                          <a:cs typeface="Arial" pitchFamily="34" charset="0"/>
                        </a:rPr>
                        <a:t>IAS 33</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r>
                        <a:rPr lang="en-US" sz="1600" dirty="0" smtClean="0"/>
                        <a:t>Earnings per Share</a:t>
                      </a:r>
                    </a:p>
                    <a:p>
                      <a:pPr algn="ctr" fontAlgn="ct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l" fontAlgn="ctr">
                        <a:buFont typeface="Wingdings" pitchFamily="2" charset="2"/>
                        <a:buChar char="Ø"/>
                      </a:pPr>
                      <a:endParaRPr lang="en-US" sz="1600" b="0" i="0" u="none" strike="noStrike" dirty="0" smtClean="0">
                        <a:solidFill>
                          <a:srgbClr val="000000"/>
                        </a:solidFill>
                        <a:latin typeface="Arial" pitchFamily="34" charset="0"/>
                        <a:cs typeface="Arial" pitchFamily="34" charset="0"/>
                      </a:endParaRPr>
                    </a:p>
                    <a:p>
                      <a:pPr marL="173038" indent="-109538" algn="l" fontAlgn="ctr">
                        <a:buFont typeface="Wingdings" pitchFamily="2" charset="2"/>
                        <a:buChar char="Ø"/>
                      </a:pPr>
                      <a:r>
                        <a:rPr lang="en-US" sz="1600" b="0" i="0" u="none" strike="noStrike" dirty="0" smtClean="0">
                          <a:solidFill>
                            <a:srgbClr val="000000"/>
                          </a:solidFill>
                          <a:latin typeface="Arial" pitchFamily="34" charset="0"/>
                          <a:cs typeface="Arial" pitchFamily="34" charset="0"/>
                        </a:rPr>
                        <a:t>EPS related information is to be disclosed both in consolidated financial statement and separate financial statement.</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6538" indent="-236538" algn="l">
                        <a:buFont typeface="Wingdings" pitchFamily="2" charset="2"/>
                        <a:buChar char="Ø"/>
                      </a:pPr>
                      <a:endParaRPr lang="en-US" sz="1600" dirty="0" smtClean="0"/>
                    </a:p>
                    <a:p>
                      <a:pPr marL="173038" indent="-173038" algn="l">
                        <a:buFont typeface="Wingdings" pitchFamily="2" charset="2"/>
                        <a:buChar char="Ø"/>
                      </a:pPr>
                      <a:r>
                        <a:rPr lang="en-US" sz="1600" dirty="0" smtClean="0"/>
                        <a:t>Where an entity presents  both consolidated financial statements</a:t>
                      </a:r>
                      <a:r>
                        <a:rPr lang="en-US" sz="1600" baseline="0" dirty="0" smtClean="0"/>
                        <a:t> and separate financial statements it may give EPS related information for consolidated financial statements only.</a:t>
                      </a:r>
                      <a:endParaRPr lang="en-US" sz="1600" dirty="0" smtClean="0"/>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3507351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smtClean="0"/>
              <a:t>Session -1 </a:t>
            </a:r>
            <a:endParaRPr lang="en-US" dirty="0"/>
          </a:p>
        </p:txBody>
      </p:sp>
      <p:sp>
        <p:nvSpPr>
          <p:cNvPr id="3" name="Content Placeholder 2"/>
          <p:cNvSpPr>
            <a:spLocks noGrp="1"/>
          </p:cNvSpPr>
          <p:nvPr>
            <p:ph idx="1"/>
          </p:nvPr>
        </p:nvSpPr>
        <p:spPr>
          <a:xfrm>
            <a:off x="0" y="1219200"/>
            <a:ext cx="9067800" cy="5410200"/>
          </a:xfrm>
        </p:spPr>
        <p:txBody>
          <a:bodyPr>
            <a:normAutofit fontScale="70000" lnSpcReduction="20000"/>
          </a:bodyPr>
          <a:lstStyle/>
          <a:p>
            <a:pPr marL="0" indent="0">
              <a:buNone/>
            </a:pPr>
            <a:r>
              <a:rPr lang="en-US" dirty="0" smtClean="0"/>
              <a:t>	              	</a:t>
            </a:r>
            <a:r>
              <a:rPr lang="en-US" sz="10000" dirty="0" smtClean="0">
                <a:solidFill>
                  <a:srgbClr val="FF0000"/>
                </a:solidFill>
              </a:rPr>
              <a:t>IFRS- Need in India</a:t>
            </a:r>
          </a:p>
          <a:p>
            <a:pPr marL="0" indent="0">
              <a:buNone/>
            </a:pPr>
            <a:r>
              <a:rPr lang="en-US" sz="10000" dirty="0" smtClean="0">
                <a:solidFill>
                  <a:srgbClr val="000000"/>
                </a:solidFill>
              </a:rPr>
              <a:t>As per Companies Act,2013:</a:t>
            </a:r>
          </a:p>
          <a:p>
            <a:pPr marL="0" indent="0">
              <a:buNone/>
            </a:pPr>
            <a:r>
              <a:rPr lang="en-US" sz="2900" dirty="0" smtClean="0">
                <a:solidFill>
                  <a:srgbClr val="000000"/>
                </a:solidFill>
              </a:rPr>
              <a:t>Definition of Accounting Standards  </a:t>
            </a:r>
            <a:endParaRPr lang="en-US" sz="2900" dirty="0">
              <a:solidFill>
                <a:srgbClr val="000000"/>
              </a:solidFill>
            </a:endParaRPr>
          </a:p>
          <a:p>
            <a:pPr marL="0" indent="0">
              <a:buNone/>
            </a:pPr>
            <a:endParaRPr lang="en-US" b="1" dirty="0" smtClean="0"/>
          </a:p>
          <a:p>
            <a:pPr marL="0" indent="0">
              <a:buNone/>
            </a:pPr>
            <a:r>
              <a:rPr lang="en-US" b="1" dirty="0" smtClean="0"/>
              <a:t>Section 2.</a:t>
            </a:r>
            <a:r>
              <a:rPr lang="en-US" dirty="0" smtClean="0"/>
              <a:t>(</a:t>
            </a:r>
            <a:r>
              <a:rPr lang="en-US" i="1" dirty="0"/>
              <a:t>2</a:t>
            </a:r>
            <a:r>
              <a:rPr lang="en-US" dirty="0" smtClean="0"/>
              <a:t>)-  “Accounting </a:t>
            </a:r>
            <a:r>
              <a:rPr lang="en-US" dirty="0"/>
              <a:t>standards” means the standards of accounting or any </a:t>
            </a:r>
            <a:r>
              <a:rPr lang="en-US" dirty="0" smtClean="0"/>
              <a:t>addendum thereto </a:t>
            </a:r>
            <a:r>
              <a:rPr lang="en-US" dirty="0"/>
              <a:t>for companies or class of companies referred to in section 133;</a:t>
            </a:r>
            <a:endParaRPr lang="en-US" sz="4400" dirty="0"/>
          </a:p>
        </p:txBody>
      </p:sp>
    </p:spTree>
    <p:extLst>
      <p:ext uri="{BB962C8B-B14F-4D97-AF65-F5344CB8AC3E}">
        <p14:creationId xmlns:p14="http://schemas.microsoft.com/office/powerpoint/2010/main" xmlns="" val="1601979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2"/>
          <p:cNvSpPr>
            <a:spLocks noGrp="1"/>
          </p:cNvSpPr>
          <p:nvPr>
            <p:ph type="sldNum" sz="quarter" idx="12"/>
          </p:nvPr>
        </p:nvSpPr>
        <p:spPr>
          <a:noFill/>
        </p:spPr>
        <p:txBody>
          <a:bodyPr/>
          <a:lstStyle/>
          <a:p>
            <a:fld id="{1149BCF9-4E0E-4D44-9BCC-A394536F0CE4}" type="slidenum">
              <a:rPr lang="en-US" smtClean="0">
                <a:latin typeface="Arial" charset="0"/>
              </a:rPr>
              <a:pPr/>
              <a:t>40</a:t>
            </a:fld>
            <a:endParaRPr lang="en-US" smtClean="0">
              <a:latin typeface="Arial" charset="0"/>
            </a:endParaRPr>
          </a:p>
        </p:txBody>
      </p:sp>
      <p:sp>
        <p:nvSpPr>
          <p:cNvPr id="5" name="Rectangle 2"/>
          <p:cNvSpPr>
            <a:spLocks noGrp="1" noChangeArrowheads="1"/>
          </p:cNvSpPr>
          <p:nvPr>
            <p:ph type="ctrTitle"/>
          </p:nvPr>
        </p:nvSpPr>
        <p:spPr>
          <a:xfrm>
            <a:off x="228600" y="152400"/>
            <a:ext cx="8412162" cy="533400"/>
          </a:xfrm>
        </p:spPr>
        <p:txBody>
          <a:bodyPr>
            <a:normAutofit fontScale="90000"/>
          </a:bodyPr>
          <a:lstStyle/>
          <a:p>
            <a:pPr eaLnBrk="1" hangingPunct="1"/>
            <a:r>
              <a:rPr lang="en-US" altLang="zh-TW" dirty="0" err="1" smtClean="0">
                <a:solidFill>
                  <a:schemeClr val="accent2"/>
                </a:solidFill>
                <a:ea typeface="PMingLiU" pitchFamily="18" charset="-120"/>
              </a:rPr>
              <a:t>Ind</a:t>
            </a:r>
            <a:r>
              <a:rPr lang="en-US" altLang="zh-TW" dirty="0" smtClean="0">
                <a:solidFill>
                  <a:schemeClr val="accent2"/>
                </a:solidFill>
                <a:ea typeface="PMingLiU" pitchFamily="18" charset="-120"/>
              </a:rPr>
              <a:t> AS ( Issues for Implementation) </a:t>
            </a:r>
            <a:endParaRPr lang="en-US" dirty="0" smtClean="0">
              <a:solidFill>
                <a:schemeClr val="accent2"/>
              </a:solidFill>
              <a:ea typeface="PMingLiU" pitchFamily="18" charset="-120"/>
            </a:endParaRPr>
          </a:p>
        </p:txBody>
      </p:sp>
      <p:sp>
        <p:nvSpPr>
          <p:cNvPr id="7" name="Rectangle 6"/>
          <p:cNvSpPr/>
          <p:nvPr/>
        </p:nvSpPr>
        <p:spPr>
          <a:xfrm>
            <a:off x="228600" y="762000"/>
            <a:ext cx="8153400" cy="1200329"/>
          </a:xfrm>
          <a:prstGeom prst="rect">
            <a:avLst/>
          </a:prstGeom>
        </p:spPr>
        <p:txBody>
          <a:bodyPr wrap="square">
            <a:spAutoFit/>
          </a:bodyPr>
          <a:lstStyle/>
          <a:p>
            <a:r>
              <a:rPr lang="en-US" sz="2400" dirty="0" smtClean="0"/>
              <a:t>Three category of  ‘</a:t>
            </a:r>
            <a:r>
              <a:rPr lang="en-US" sz="2400" b="1" u="sng" dirty="0" smtClean="0">
                <a:solidFill>
                  <a:srgbClr val="00B0F0"/>
                </a:solidFill>
              </a:rPr>
              <a:t>Carve Outs</a:t>
            </a:r>
            <a:r>
              <a:rPr lang="en-US" sz="2400" dirty="0" smtClean="0"/>
              <a:t>’. </a:t>
            </a:r>
          </a:p>
          <a:p>
            <a:endParaRPr lang="en-US" sz="2400" dirty="0" smtClean="0"/>
          </a:p>
          <a:p>
            <a:pPr marL="457200" indent="-457200">
              <a:buAutoNum type="alphaLcParenR"/>
            </a:pPr>
            <a:r>
              <a:rPr lang="en-US" sz="2400" dirty="0" smtClean="0">
                <a:solidFill>
                  <a:srgbClr val="FF0000"/>
                </a:solidFill>
              </a:rPr>
              <a:t>Category 3-</a:t>
            </a:r>
            <a:endParaRPr lang="en-US" sz="2400" dirty="0" smtClean="0"/>
          </a:p>
        </p:txBody>
      </p:sp>
      <p:pic>
        <p:nvPicPr>
          <p:cNvPr id="535554" name="Picture 2"/>
          <p:cNvPicPr>
            <a:picLocks noChangeAspect="1" noChangeArrowheads="1"/>
          </p:cNvPicPr>
          <p:nvPr/>
        </p:nvPicPr>
        <p:blipFill>
          <a:blip r:embed="rId3" cstate="print"/>
          <a:srcRect/>
          <a:stretch>
            <a:fillRect/>
          </a:stretch>
        </p:blipFill>
        <p:spPr bwMode="auto">
          <a:xfrm>
            <a:off x="4800600" y="838200"/>
            <a:ext cx="1247775" cy="1495425"/>
          </a:xfrm>
          <a:prstGeom prst="rect">
            <a:avLst/>
          </a:prstGeom>
          <a:noFill/>
          <a:ln w="9525">
            <a:noFill/>
            <a:miter lim="800000"/>
            <a:headEnd/>
            <a:tailEnd/>
          </a:ln>
          <a:effectLst/>
        </p:spPr>
      </p:pic>
      <p:sp>
        <p:nvSpPr>
          <p:cNvPr id="6" name="Rectangle 5"/>
          <p:cNvSpPr/>
          <p:nvPr/>
        </p:nvSpPr>
        <p:spPr>
          <a:xfrm>
            <a:off x="228600" y="1905000"/>
            <a:ext cx="4329903" cy="461665"/>
          </a:xfrm>
          <a:prstGeom prst="rect">
            <a:avLst/>
          </a:prstGeom>
        </p:spPr>
        <p:txBody>
          <a:bodyPr wrap="none">
            <a:spAutoFit/>
          </a:bodyPr>
          <a:lstStyle/>
          <a:p>
            <a:pPr marL="457200" indent="-457200"/>
            <a:r>
              <a:rPr lang="en-US" sz="2400" u="sng" dirty="0" smtClean="0">
                <a:solidFill>
                  <a:srgbClr val="0070C0"/>
                </a:solidFill>
              </a:rPr>
              <a:t>Mandatory  deviations from IFRS </a:t>
            </a:r>
          </a:p>
        </p:txBody>
      </p:sp>
      <p:sp>
        <p:nvSpPr>
          <p:cNvPr id="8" name="Vertical Scroll 7"/>
          <p:cNvSpPr/>
          <p:nvPr/>
        </p:nvSpPr>
        <p:spPr>
          <a:xfrm>
            <a:off x="6172200" y="609600"/>
            <a:ext cx="2819400" cy="1676400"/>
          </a:xfrm>
          <a:prstGeom prst="verticalScroll">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Tension</a:t>
            </a:r>
          </a:p>
          <a:p>
            <a:pPr algn="ctr"/>
            <a:r>
              <a:rPr lang="en-US" dirty="0" smtClean="0">
                <a:solidFill>
                  <a:srgbClr val="0070C0"/>
                </a:solidFill>
              </a:rPr>
              <a:t>Hi</a:t>
            </a:r>
          </a:p>
          <a:p>
            <a:pPr algn="ctr"/>
            <a:r>
              <a:rPr lang="en-US" dirty="0" smtClean="0">
                <a:solidFill>
                  <a:srgbClr val="0070C0"/>
                </a:solidFill>
              </a:rPr>
              <a:t>Tension</a:t>
            </a:r>
          </a:p>
          <a:p>
            <a:pPr algn="ctr"/>
            <a:r>
              <a:rPr lang="en-US" dirty="0" smtClean="0">
                <a:solidFill>
                  <a:srgbClr val="FF0000"/>
                </a:solidFill>
              </a:rPr>
              <a:t>(may not be acceptable abroad)</a:t>
            </a:r>
            <a:endParaRPr lang="en-US" dirty="0">
              <a:solidFill>
                <a:srgbClr val="FF0000"/>
              </a:solidFill>
            </a:endParaRPr>
          </a:p>
        </p:txBody>
      </p:sp>
      <p:sp>
        <p:nvSpPr>
          <p:cNvPr id="10" name="Rectangle 9"/>
          <p:cNvSpPr/>
          <p:nvPr/>
        </p:nvSpPr>
        <p:spPr>
          <a:xfrm>
            <a:off x="76200" y="1905000"/>
            <a:ext cx="9067800" cy="4893647"/>
          </a:xfrm>
          <a:prstGeom prst="rect">
            <a:avLst/>
          </a:prstGeom>
        </p:spPr>
        <p:txBody>
          <a:bodyPr wrap="square">
            <a:spAutoFit/>
          </a:bodyPr>
          <a:lstStyle/>
          <a:p>
            <a:pPr marL="457200" indent="-457200">
              <a:buAutoNum type="alphaLcParenR"/>
            </a:pPr>
            <a:endParaRPr lang="en-US" sz="2400" dirty="0" smtClean="0">
              <a:solidFill>
                <a:srgbClr val="FF0000"/>
              </a:solidFill>
            </a:endParaRPr>
          </a:p>
          <a:p>
            <a:pPr marL="457200" indent="-457200"/>
            <a:r>
              <a:rPr lang="en-US" sz="2400" dirty="0" smtClean="0">
                <a:solidFill>
                  <a:srgbClr val="FF0000"/>
                </a:solidFill>
              </a:rPr>
              <a:t>High Impact Area’s</a:t>
            </a:r>
          </a:p>
          <a:p>
            <a:pPr marL="457200" indent="-457200">
              <a:buAutoNum type="alphaLcParenR"/>
            </a:pPr>
            <a:r>
              <a:rPr lang="en-US" sz="2400" dirty="0" smtClean="0"/>
              <a:t>Revenue Recognition for Real Estate Sales on the basis of %age completion method (IFRS requires basis when the Final possession is given to the Customer).</a:t>
            </a:r>
          </a:p>
          <a:p>
            <a:pPr marL="457200" indent="-457200">
              <a:buAutoNum type="alphaLcParenR"/>
            </a:pPr>
            <a:r>
              <a:rPr lang="en-US" sz="2400" dirty="0" smtClean="0"/>
              <a:t>Accounting for the Equity portion (Foreign Currency Convertible Bond) as Equity component . (IFRS requires the conversion option to be periodically Marked to Market (MTM)) .</a:t>
            </a:r>
          </a:p>
          <a:p>
            <a:pPr marL="457200" indent="-457200"/>
            <a:r>
              <a:rPr lang="en-US" sz="2400" dirty="0" smtClean="0">
                <a:solidFill>
                  <a:srgbClr val="FF0000"/>
                </a:solidFill>
              </a:rPr>
              <a:t>Not so High Impact Area’s </a:t>
            </a:r>
          </a:p>
          <a:p>
            <a:pPr marL="457200" indent="-457200">
              <a:buAutoNum type="alphaLcParenR"/>
            </a:pPr>
            <a:r>
              <a:rPr lang="en-US" sz="2400" dirty="0" smtClean="0"/>
              <a:t> Use of Govt. Bond rates ( </a:t>
            </a:r>
            <a:r>
              <a:rPr lang="en-US" sz="2400" dirty="0" err="1" smtClean="0"/>
              <a:t>Ind</a:t>
            </a:r>
            <a:r>
              <a:rPr lang="en-US" sz="2400" dirty="0" smtClean="0"/>
              <a:t> AS) vs. Corporate Bond Rates (IFRS) in the calculation of Discounted Employee Benefit Obligations</a:t>
            </a:r>
          </a:p>
          <a:p>
            <a:pPr marL="457200" indent="-457200">
              <a:buAutoNum type="alphaLcParenR"/>
            </a:pPr>
            <a:r>
              <a:rPr lang="en-US" sz="2400" dirty="0" smtClean="0"/>
              <a:t> </a:t>
            </a:r>
            <a:r>
              <a:rPr lang="en-US" sz="2400" dirty="0" err="1" smtClean="0"/>
              <a:t>Ind</a:t>
            </a:r>
            <a:r>
              <a:rPr lang="en-US" sz="2400" dirty="0" smtClean="0"/>
              <a:t> AS has defer the application of “accounting of embedded lease arrangements” &amp; “service Concession arrangements”</a:t>
            </a:r>
          </a:p>
        </p:txBody>
      </p:sp>
      <p:pic>
        <p:nvPicPr>
          <p:cNvPr id="535558" name="Picture 6" descr="Danger%20skull">
            <a:hlinkClick r:id="rId4"/>
          </p:cNvPr>
          <p:cNvPicPr>
            <a:picLocks noChangeAspect="1" noChangeArrowheads="1"/>
          </p:cNvPicPr>
          <p:nvPr/>
        </p:nvPicPr>
        <p:blipFill>
          <a:blip r:embed="rId5" cstate="print"/>
          <a:srcRect/>
          <a:stretch>
            <a:fillRect/>
          </a:stretch>
        </p:blipFill>
        <p:spPr bwMode="auto">
          <a:xfrm>
            <a:off x="4800600" y="1524000"/>
            <a:ext cx="1276350" cy="762001"/>
          </a:xfrm>
          <a:prstGeom prst="rect">
            <a:avLst/>
          </a:prstGeom>
          <a:noFill/>
        </p:spPr>
      </p:pic>
    </p:spTree>
    <p:extLst>
      <p:ext uri="{BB962C8B-B14F-4D97-AF65-F5344CB8AC3E}">
        <p14:creationId xmlns:p14="http://schemas.microsoft.com/office/powerpoint/2010/main" xmlns="" val="2699443132"/>
      </p:ext>
    </p:extLst>
  </p:cSld>
  <p:clrMapOvr>
    <a:masterClrMapping/>
  </p:clrMapOvr>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09600" y="1524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AS34&amp; IAS 34</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6096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2455987106"/>
              </p:ext>
            </p:extLst>
          </p:nvPr>
        </p:nvGraphicFramePr>
        <p:xfrm>
          <a:off x="76200" y="762000"/>
          <a:ext cx="8991600" cy="5718810"/>
        </p:xfrm>
        <a:graphic>
          <a:graphicData uri="http://schemas.openxmlformats.org/drawingml/2006/table">
            <a:tbl>
              <a:tblPr/>
              <a:tblGrid>
                <a:gridCol w="1524000"/>
                <a:gridCol w="1064821"/>
                <a:gridCol w="2745179"/>
                <a:gridCol w="3657600"/>
              </a:tblGrid>
              <a:tr h="76199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34</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34</a:t>
                      </a:r>
                      <a:r>
                        <a:rPr lang="en-US" sz="1800" b="0" i="0" u="none" strike="noStrike" dirty="0" smtClean="0">
                          <a:solidFill>
                            <a:srgbClr val="000000"/>
                          </a:solidFill>
                          <a:latin typeface="Arial" pitchFamily="34" charset="0"/>
                          <a:cs typeface="Arial" pitchFamily="34" charset="0"/>
                        </a:rPr>
                        <a:t> </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66235">
                <a:tc>
                  <a:txBody>
                    <a:bodyPr/>
                    <a:lstStyle/>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r>
                        <a:rPr lang="en-US" sz="1600" b="0" i="0" u="none" strike="noStrike" dirty="0" smtClean="0">
                          <a:solidFill>
                            <a:srgbClr val="000000"/>
                          </a:solidFill>
                          <a:latin typeface="Arial" pitchFamily="34" charset="0"/>
                          <a:cs typeface="Arial" pitchFamily="34" charset="0"/>
                        </a:rPr>
                        <a:t>Ind </a:t>
                      </a:r>
                      <a:r>
                        <a:rPr lang="en-US" sz="1600" b="0" i="0" u="none" strike="noStrike" dirty="0">
                          <a:solidFill>
                            <a:srgbClr val="000000"/>
                          </a:solidFill>
                          <a:latin typeface="Arial" pitchFamily="34" charset="0"/>
                          <a:cs typeface="Arial" pitchFamily="34" charset="0"/>
                        </a:rPr>
                        <a:t>AS </a:t>
                      </a:r>
                      <a:r>
                        <a:rPr lang="en-US" sz="1600" b="0" i="0" u="none" strike="noStrike" dirty="0" smtClean="0">
                          <a:solidFill>
                            <a:srgbClr val="000000"/>
                          </a:solidFill>
                          <a:latin typeface="Arial" pitchFamily="34" charset="0"/>
                          <a:cs typeface="Arial" pitchFamily="34" charset="0"/>
                        </a:rPr>
                        <a:t>34</a:t>
                      </a:r>
                    </a:p>
                    <a:p>
                      <a:pPr algn="ctr" fontAlgn="ctr"/>
                      <a:r>
                        <a:rPr lang="en-US" sz="1600" b="0" i="0" u="none" strike="noStrike" dirty="0" smtClean="0">
                          <a:solidFill>
                            <a:srgbClr val="000000"/>
                          </a:solidFill>
                          <a:latin typeface="Arial" pitchFamily="34" charset="0"/>
                          <a:cs typeface="Arial" pitchFamily="34" charset="0"/>
                        </a:rPr>
                        <a:t>&amp;</a:t>
                      </a:r>
                    </a:p>
                    <a:p>
                      <a:pPr algn="ctr" fontAlgn="ctr"/>
                      <a:r>
                        <a:rPr lang="en-US" sz="1600" b="0" i="0" u="none" strike="noStrike" dirty="0" smtClean="0">
                          <a:solidFill>
                            <a:srgbClr val="000000"/>
                          </a:solidFill>
                          <a:latin typeface="Arial" pitchFamily="34" charset="0"/>
                          <a:cs typeface="Arial" pitchFamily="34" charset="0"/>
                        </a:rPr>
                        <a:t>IAS 34</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endParaRPr lang="en-US" sz="1600" dirty="0" smtClean="0"/>
                    </a:p>
                    <a:p>
                      <a:pPr marL="0" marR="0" indent="0" algn="ctr" defTabSz="914400" rtl="0" eaLnBrk="1" fontAlgn="ctr" latinLnBrk="0" hangingPunct="1">
                        <a:lnSpc>
                          <a:spcPct val="100000"/>
                        </a:lnSpc>
                        <a:spcBef>
                          <a:spcPts val="0"/>
                        </a:spcBef>
                        <a:spcAft>
                          <a:spcPts val="0"/>
                        </a:spcAft>
                        <a:buClrTx/>
                        <a:buSzTx/>
                        <a:buFontTx/>
                        <a:buNone/>
                        <a:tabLst/>
                        <a:defRPr/>
                      </a:pPr>
                      <a:r>
                        <a:rPr lang="en-US" sz="1600" dirty="0" smtClean="0"/>
                        <a:t>Interim Financial Reporting</a:t>
                      </a:r>
                    </a:p>
                    <a:p>
                      <a:pPr algn="ctr" fontAlgn="ct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l" fontAlgn="ctr">
                        <a:buFont typeface="Wingdings" pitchFamily="2" charset="2"/>
                        <a:buNone/>
                      </a:pPr>
                      <a:endParaRPr lang="en-US" sz="1600" dirty="0" smtClean="0"/>
                    </a:p>
                    <a:p>
                      <a:pPr marL="173038" indent="-173038" algn="l" fontAlgn="ctr">
                        <a:buFont typeface="Wingdings" pitchFamily="2" charset="2"/>
                        <a:buChar char="Ø"/>
                      </a:pPr>
                      <a:r>
                        <a:rPr lang="en-US" sz="1600" dirty="0" smtClean="0"/>
                        <a:t> It</a:t>
                      </a:r>
                      <a:r>
                        <a:rPr lang="en-US" sz="1600" baseline="0" dirty="0" smtClean="0"/>
                        <a:t> </a:t>
                      </a:r>
                      <a:r>
                        <a:rPr lang="en-US" sz="1600" dirty="0" smtClean="0"/>
                        <a:t>allows only single statement approach on the lines of Ind AS 1.</a:t>
                      </a:r>
                    </a:p>
                    <a:p>
                      <a:pPr marL="173038" indent="-173038" algn="l" fontAlgn="ctr">
                        <a:buFont typeface="Wingdings" pitchFamily="2" charset="2"/>
                        <a:buChar char="Ø"/>
                      </a:pPr>
                      <a:endParaRPr lang="en-US" sz="1600" dirty="0" smtClean="0"/>
                    </a:p>
                    <a:p>
                      <a:pPr marL="173038" indent="-173038" algn="l" fontAlgn="ctr">
                        <a:buFont typeface="Wingdings" pitchFamily="2" charset="2"/>
                        <a:buChar char="Ø"/>
                      </a:pPr>
                      <a:endParaRPr lang="en-US" sz="1600" dirty="0" smtClean="0"/>
                    </a:p>
                    <a:p>
                      <a:pPr marL="173038" indent="-173038" algn="l" fontAlgn="ctr">
                        <a:buFont typeface="Wingdings" pitchFamily="2" charset="2"/>
                        <a:buChar char="Ø"/>
                      </a:pPr>
                      <a:endParaRPr lang="en-US" sz="1600" dirty="0" smtClean="0"/>
                    </a:p>
                    <a:p>
                      <a:pPr marL="173038" indent="-173038" algn="l" fontAlgn="ctr">
                        <a:buFont typeface="Wingdings" pitchFamily="2" charset="2"/>
                        <a:buChar char="Ø"/>
                      </a:pPr>
                      <a:r>
                        <a:rPr lang="en-US" sz="1600" dirty="0" smtClean="0"/>
                        <a:t>It</a:t>
                      </a:r>
                      <a:r>
                        <a:rPr lang="en-US" sz="1600" baseline="0" dirty="0" smtClean="0"/>
                        <a:t> requires  </a:t>
                      </a:r>
                      <a:r>
                        <a:rPr lang="en-US" sz="1600" dirty="0" smtClean="0"/>
                        <a:t>the statement of changes in equity to be shown as a part of the balance sheet.</a:t>
                      </a:r>
                    </a:p>
                    <a:p>
                      <a:pPr marL="173038" indent="-173038" algn="l" fontAlgn="ctr">
                        <a:buFont typeface="Wingdings" pitchFamily="2" charset="2"/>
                        <a:buChar char="Ø"/>
                      </a:pPr>
                      <a:r>
                        <a:rPr lang="en-US" sz="1600" dirty="0" smtClean="0"/>
                        <a:t>As per Ind AS 34 the requirement to present interim financial report should be governed by the relevant law or regulation and not by way of an encouragement through an Accounting Standard. </a:t>
                      </a:r>
                    </a:p>
                    <a:p>
                      <a:pPr algn="l" fontAlgn="ctr">
                        <a:buFont typeface="Wingdings" pitchFamily="2" charset="2"/>
                        <a:buChar char="Ø"/>
                      </a:pPr>
                      <a:endParaRPr lang="en-US" sz="1600" dirty="0" smtClean="0"/>
                    </a:p>
                    <a:p>
                      <a:pPr algn="l" fontAlgn="ctr">
                        <a:buFont typeface="Wingdings" pitchFamily="2" charset="2"/>
                        <a:buChar char="Ø"/>
                      </a:pP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173038" indent="-173038" algn="l">
                        <a:buFont typeface="Wingdings" pitchFamily="2" charset="2"/>
                        <a:buChar char="Ø"/>
                      </a:pPr>
                      <a:endParaRPr lang="en-US" sz="1600" dirty="0" smtClean="0"/>
                    </a:p>
                    <a:p>
                      <a:pPr marL="173038" indent="-173038" algn="l">
                        <a:buFont typeface="Wingdings" pitchFamily="2" charset="2"/>
                        <a:buChar char="Ø"/>
                      </a:pPr>
                      <a:r>
                        <a:rPr lang="en-US" sz="1600" dirty="0" smtClean="0"/>
                        <a:t>With regard to preparation of statement of profit and loss, (IAS) 34, Interim Financial Reporting, provides option either to follow single statement approach or to follow two statement approaches. </a:t>
                      </a:r>
                    </a:p>
                    <a:p>
                      <a:pPr marL="173038" indent="-173038" algn="l">
                        <a:buFont typeface="Wingdings" pitchFamily="2" charset="2"/>
                        <a:buChar char="Ø"/>
                      </a:pPr>
                      <a:r>
                        <a:rPr lang="en-US" sz="1600" dirty="0" smtClean="0"/>
                        <a:t>It</a:t>
                      </a:r>
                      <a:r>
                        <a:rPr lang="en-US" sz="1600" baseline="0" dirty="0" smtClean="0"/>
                        <a:t> </a:t>
                      </a:r>
                      <a:r>
                        <a:rPr lang="en-US" sz="1600" dirty="0" smtClean="0"/>
                        <a:t> requires preparation of a Statement of Changes in Equity as a separate statement</a:t>
                      </a:r>
                    </a:p>
                    <a:p>
                      <a:pPr marL="173038" indent="-173038" algn="l">
                        <a:buFont typeface="Wingdings" pitchFamily="2" charset="2"/>
                        <a:buNone/>
                      </a:pPr>
                      <a:endParaRPr lang="en-US" sz="1600" dirty="0" smtClean="0"/>
                    </a:p>
                    <a:p>
                      <a:pPr marL="173038" indent="-173038" algn="l">
                        <a:buFont typeface="Wingdings" pitchFamily="2" charset="2"/>
                        <a:buChar char="Ø"/>
                      </a:pPr>
                      <a:r>
                        <a:rPr lang="en-US" sz="1600" dirty="0" smtClean="0"/>
                        <a:t> Interim</a:t>
                      </a:r>
                      <a:r>
                        <a:rPr lang="en-US" sz="1600" baseline="0" dirty="0" smtClean="0"/>
                        <a:t> financial reporting  should be governed by the way of an </a:t>
                      </a:r>
                      <a:r>
                        <a:rPr lang="en-US" sz="1600" dirty="0" smtClean="0"/>
                        <a:t>encouragement through an Accounting Standard. </a:t>
                      </a:r>
                    </a:p>
                    <a:p>
                      <a:pPr algn="l"/>
                      <a:r>
                        <a:rPr lang="en-US" sz="1600" dirty="0" smtClean="0"/>
                        <a:t/>
                      </a:r>
                      <a:br>
                        <a:rPr lang="en-US" sz="1600" dirty="0" smtClean="0"/>
                      </a:br>
                      <a:endParaRPr lang="en-US" sz="1600" dirty="0" smtClean="0"/>
                    </a:p>
                    <a:p>
                      <a:pPr marL="231775" indent="-177800" algn="l" fontAlgn="ctr">
                        <a:buFont typeface="Wingdings" pitchFamily="2" charset="2"/>
                        <a:buChar char="Ø"/>
                      </a:pP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1999391269"/>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09600" y="3810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AS38&amp; IAS 38</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8382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nvGraphicFramePr>
        <p:xfrm>
          <a:off x="457200" y="990600"/>
          <a:ext cx="8077200" cy="3280410"/>
        </p:xfrm>
        <a:graphic>
          <a:graphicData uri="http://schemas.openxmlformats.org/drawingml/2006/table">
            <a:tbl>
              <a:tblPr/>
              <a:tblGrid>
                <a:gridCol w="1600200"/>
                <a:gridCol w="1219200"/>
                <a:gridCol w="1676400"/>
                <a:gridCol w="3581400"/>
              </a:tblGrid>
              <a:tr h="76199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38</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38</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66235">
                <a:tc>
                  <a:txBody>
                    <a:bodyPr/>
                    <a:lstStyle/>
                    <a:p>
                      <a:pPr algn="ctr" fontAlgn="ctr"/>
                      <a:r>
                        <a:rPr lang="en-US" sz="1600" b="0" i="0" u="none" strike="noStrike" dirty="0">
                          <a:solidFill>
                            <a:srgbClr val="000000"/>
                          </a:solidFill>
                          <a:latin typeface="Arial" pitchFamily="34" charset="0"/>
                          <a:cs typeface="Arial" pitchFamily="34" charset="0"/>
                        </a:rPr>
                        <a:t>Ind AS </a:t>
                      </a:r>
                      <a:r>
                        <a:rPr lang="en-US" sz="1600" b="0" i="0" u="none" strike="noStrike" dirty="0" smtClean="0">
                          <a:solidFill>
                            <a:srgbClr val="000000"/>
                          </a:solidFill>
                          <a:latin typeface="Arial" pitchFamily="34" charset="0"/>
                          <a:cs typeface="Arial" pitchFamily="34" charset="0"/>
                        </a:rPr>
                        <a:t>38</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dirty="0" smtClean="0"/>
                        <a:t>Intangible Assets</a:t>
                      </a:r>
                    </a:p>
                    <a:p>
                      <a:pPr algn="ctr" fontAlgn="ct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111125" indent="-111125" algn="l" fontAlgn="ctr">
                        <a:buFont typeface="Wingdings" pitchFamily="2" charset="2"/>
                        <a:buChar char="Ø"/>
                      </a:pPr>
                      <a:endParaRPr lang="en-GB" sz="1600" dirty="0" smtClean="0"/>
                    </a:p>
                    <a:p>
                      <a:pPr marL="111125" indent="-111125" algn="l" fontAlgn="ctr">
                        <a:buFont typeface="Wingdings" pitchFamily="2" charset="2"/>
                        <a:buChar char="Ø"/>
                      </a:pPr>
                      <a:r>
                        <a:rPr lang="en-GB" sz="1600" dirty="0" smtClean="0"/>
                        <a:t>It allows only fair value for recognising the intangible asset and grant in accordance with Ind AS 20. </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31775" marR="0" indent="-177800" algn="l" defTabSz="914400" rtl="0" eaLnBrk="1" fontAlgn="ctr" latinLnBrk="0" hangingPunct="1">
                        <a:lnSpc>
                          <a:spcPct val="100000"/>
                        </a:lnSpc>
                        <a:spcBef>
                          <a:spcPts val="0"/>
                        </a:spcBef>
                        <a:spcAft>
                          <a:spcPts val="0"/>
                        </a:spcAft>
                        <a:buClrTx/>
                        <a:buSzTx/>
                        <a:buFont typeface="Wingdings" pitchFamily="2" charset="2"/>
                        <a:buChar char="Ø"/>
                        <a:tabLst/>
                        <a:defRPr/>
                      </a:pPr>
                      <a:endParaRPr lang="en-GB" sz="1600" dirty="0" smtClean="0"/>
                    </a:p>
                    <a:p>
                      <a:pPr marL="231775" marR="0" indent="-177800" algn="l" defTabSz="914400" rtl="0" eaLnBrk="1" fontAlgn="ctr" latinLnBrk="0" hangingPunct="1">
                        <a:lnSpc>
                          <a:spcPct val="100000"/>
                        </a:lnSpc>
                        <a:spcBef>
                          <a:spcPts val="0"/>
                        </a:spcBef>
                        <a:spcAft>
                          <a:spcPts val="0"/>
                        </a:spcAft>
                        <a:buClrTx/>
                        <a:buSzTx/>
                        <a:buFont typeface="Wingdings" pitchFamily="2" charset="2"/>
                        <a:buChar char="Ø"/>
                        <a:tabLst/>
                        <a:defRPr/>
                      </a:pPr>
                      <a:r>
                        <a:rPr lang="en-GB" sz="1600" dirty="0" smtClean="0"/>
                        <a:t>Acquisition of an intangible asset by way of a government grant, IAS 38, Intangible Assets, provides the option to an entity to recognise both asset and grant initially at fair value or at a nominal amount plus any expenditure that is directly attributable to preparing the asset for its intended use. I</a:t>
                      </a:r>
                    </a:p>
                    <a:p>
                      <a:pPr marL="231775" indent="-177800" algn="l" fontAlgn="ctr">
                        <a:buFont typeface="Wingdings" pitchFamily="2" charset="2"/>
                        <a:buChar char="Ø"/>
                      </a:pP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3038814760"/>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484584" y="1524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AS39&amp; IAS 39</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7" name="Line 322"/>
          <p:cNvSpPr>
            <a:spLocks noChangeShapeType="1"/>
          </p:cNvSpPr>
          <p:nvPr/>
        </p:nvSpPr>
        <p:spPr bwMode="auto">
          <a:xfrm>
            <a:off x="323528" y="609600"/>
            <a:ext cx="8229600" cy="0"/>
          </a:xfrm>
          <a:prstGeom prst="line">
            <a:avLst/>
          </a:prstGeom>
          <a:noFill/>
          <a:ln w="57150">
            <a:solidFill>
              <a:srgbClr val="003399"/>
            </a:solidFill>
            <a:round/>
            <a:headEnd/>
            <a:tailEnd/>
          </a:ln>
        </p:spPr>
        <p:txBody>
          <a:bodyPr/>
          <a:lstStyle/>
          <a:p>
            <a:endParaRPr lang="en-US"/>
          </a:p>
        </p:txBody>
      </p:sp>
      <p:graphicFrame>
        <p:nvGraphicFramePr>
          <p:cNvPr id="9" name="Table 8"/>
          <p:cNvGraphicFramePr>
            <a:graphicFrameLocks noGrp="1"/>
          </p:cNvGraphicFramePr>
          <p:nvPr>
            <p:extLst>
              <p:ext uri="{D42A27DB-BD31-4B8C-83A1-F6EECF244321}">
                <p14:modId xmlns:p14="http://schemas.microsoft.com/office/powerpoint/2010/main" xmlns="" val="1720920445"/>
              </p:ext>
            </p:extLst>
          </p:nvPr>
        </p:nvGraphicFramePr>
        <p:xfrm>
          <a:off x="304799" y="762000"/>
          <a:ext cx="8610601" cy="4743450"/>
        </p:xfrm>
        <a:graphic>
          <a:graphicData uri="http://schemas.openxmlformats.org/drawingml/2006/table">
            <a:tbl>
              <a:tblPr/>
              <a:tblGrid>
                <a:gridCol w="1444487"/>
                <a:gridCol w="1908313"/>
                <a:gridCol w="2895601"/>
                <a:gridCol w="2362200"/>
              </a:tblGrid>
              <a:tr h="733158">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39</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39</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3873824">
                <a:tc>
                  <a:txBody>
                    <a:bodyPr/>
                    <a:lstStyle/>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endParaRPr lang="en-US" sz="1600" b="0" i="0" u="none" strike="noStrike" dirty="0" smtClean="0">
                        <a:solidFill>
                          <a:srgbClr val="000000"/>
                        </a:solidFill>
                        <a:latin typeface="Arial" pitchFamily="34" charset="0"/>
                        <a:cs typeface="Arial" pitchFamily="34" charset="0"/>
                      </a:endParaRPr>
                    </a:p>
                    <a:p>
                      <a:pPr algn="ctr" fontAlgn="ctr"/>
                      <a:r>
                        <a:rPr lang="en-US" sz="1600" b="0" i="0" u="none" strike="noStrike" dirty="0" smtClean="0">
                          <a:solidFill>
                            <a:srgbClr val="000000"/>
                          </a:solidFill>
                          <a:latin typeface="Arial" pitchFamily="34" charset="0"/>
                          <a:cs typeface="Arial" pitchFamily="34" charset="0"/>
                        </a:rPr>
                        <a:t>Ind </a:t>
                      </a:r>
                      <a:r>
                        <a:rPr lang="en-US" sz="1600" b="0" i="0" u="none" strike="noStrike" dirty="0">
                          <a:solidFill>
                            <a:srgbClr val="000000"/>
                          </a:solidFill>
                          <a:latin typeface="Arial" pitchFamily="34" charset="0"/>
                          <a:cs typeface="Arial" pitchFamily="34" charset="0"/>
                        </a:rPr>
                        <a:t>AS </a:t>
                      </a:r>
                      <a:r>
                        <a:rPr lang="en-US" sz="1600" b="0" i="0" u="none" strike="noStrike" dirty="0" smtClean="0">
                          <a:solidFill>
                            <a:srgbClr val="000000"/>
                          </a:solidFill>
                          <a:latin typeface="Arial" pitchFamily="34" charset="0"/>
                          <a:cs typeface="Arial" pitchFamily="34" charset="0"/>
                        </a:rPr>
                        <a:t>39</a:t>
                      </a:r>
                    </a:p>
                    <a:p>
                      <a:pPr algn="ctr" fontAlgn="ctr"/>
                      <a:r>
                        <a:rPr lang="en-US" sz="1600" b="0" i="0" u="none" strike="noStrike" dirty="0" smtClean="0">
                          <a:solidFill>
                            <a:srgbClr val="000000"/>
                          </a:solidFill>
                          <a:latin typeface="Arial" pitchFamily="34" charset="0"/>
                          <a:cs typeface="Arial" pitchFamily="34" charset="0"/>
                        </a:rPr>
                        <a:t>&amp;</a:t>
                      </a:r>
                    </a:p>
                    <a:p>
                      <a:pPr algn="ctr" fontAlgn="ctr"/>
                      <a:r>
                        <a:rPr lang="en-US" sz="1600" b="0" i="0" u="none" strike="noStrike" dirty="0" smtClean="0">
                          <a:solidFill>
                            <a:srgbClr val="000000"/>
                          </a:solidFill>
                          <a:latin typeface="Arial" pitchFamily="34" charset="0"/>
                          <a:cs typeface="Arial" pitchFamily="34" charset="0"/>
                        </a:rPr>
                        <a:t>IAS 39</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endParaRPr lang="en-US" sz="1600" dirty="0" smtClean="0"/>
                    </a:p>
                    <a:p>
                      <a:endParaRPr lang="en-US" sz="1600" dirty="0" smtClean="0"/>
                    </a:p>
                    <a:p>
                      <a:endParaRPr lang="en-US" sz="1600" dirty="0" smtClean="0"/>
                    </a:p>
                    <a:p>
                      <a:r>
                        <a:rPr lang="en-US" sz="1600" dirty="0" smtClean="0"/>
                        <a:t>  </a:t>
                      </a:r>
                    </a:p>
                    <a:p>
                      <a:pPr algn="ctr"/>
                      <a:r>
                        <a:rPr lang="en-US" sz="1600" dirty="0" smtClean="0"/>
                        <a:t> Financial     Instruments: Recognition and Measurement</a:t>
                      </a:r>
                      <a:endParaRPr lang="en-US" sz="1600" dirty="0"/>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111125" indent="-111125" algn="l" fontAlgn="ctr">
                        <a:buFont typeface="Wingdings" pitchFamily="2" charset="2"/>
                        <a:buChar char="Ø"/>
                      </a:pPr>
                      <a:r>
                        <a:rPr lang="en-GB" sz="1600" dirty="0" smtClean="0"/>
                        <a:t>Ind AS 39 </a:t>
                      </a:r>
                      <a:r>
                        <a:rPr lang="en-GB" sz="1600" baseline="0" dirty="0" smtClean="0"/>
                        <a:t> determines </a:t>
                      </a:r>
                      <a:r>
                        <a:rPr lang="en-GB" sz="1600" dirty="0" smtClean="0"/>
                        <a:t> the fair value of the financial liabilities which upon initial recognition are designated at fair value through profit or loss, any change in fair value consequent to changes in the entity’s own credit risk shall be ignored.</a:t>
                      </a:r>
                    </a:p>
                    <a:p>
                      <a:pPr marL="111125" indent="-111125" algn="l" fontAlgn="ctr">
                        <a:buFont typeface="Wingdings" pitchFamily="2" charset="2"/>
                        <a:buChar char="Ø"/>
                      </a:pPr>
                      <a:endParaRPr lang="en-GB" sz="1600" dirty="0" smtClean="0"/>
                    </a:p>
                    <a:p>
                      <a:pPr marL="228600" indent="-228600" algn="l">
                        <a:buFont typeface="Wingdings" pitchFamily="2" charset="2"/>
                        <a:buChar char="Ø"/>
                      </a:pPr>
                      <a:r>
                        <a:rPr lang="en-GB" sz="1600" baseline="0" dirty="0" smtClean="0"/>
                        <a:t> </a:t>
                      </a:r>
                      <a:r>
                        <a:rPr lang="en-GB" sz="1600" dirty="0" smtClean="0"/>
                        <a:t>Ind AS 39 does not mention so as IAS 26 is not relevant for companies. </a:t>
                      </a:r>
                    </a:p>
                    <a:p>
                      <a:pPr marL="231775" indent="-177800" algn="l" fontAlgn="ctr">
                        <a:buFont typeface="Wingdings" pitchFamily="2" charset="2"/>
                        <a:buChar char="Ø"/>
                      </a:pPr>
                      <a:endParaRPr lang="en-US" sz="1600" b="0" i="0" u="none" strike="noStrike" dirty="0" smtClean="0">
                        <a:solidFill>
                          <a:srgbClr val="000000"/>
                        </a:solidFill>
                        <a:latin typeface="Arial" pitchFamily="34" charset="0"/>
                        <a:cs typeface="Arial" pitchFamily="34" charset="0"/>
                      </a:endParaRPr>
                    </a:p>
                    <a:p>
                      <a:pPr algn="l" fontAlgn="ctr">
                        <a:buFont typeface="Wingdings" pitchFamily="2" charset="2"/>
                        <a:buChar char="Ø"/>
                      </a:pPr>
                      <a:endParaRPr lang="en-GB" sz="1600" dirty="0" smtClean="0"/>
                    </a:p>
                    <a:p>
                      <a:pPr algn="l" fontAlgn="ctr">
                        <a:buFont typeface="Wingdings" pitchFamily="2" charset="2"/>
                        <a:buChar char="Ø"/>
                      </a:pPr>
                      <a:endParaRPr lang="en-GB" sz="1600" dirty="0" smtClean="0"/>
                    </a:p>
                    <a:p>
                      <a:pPr algn="l" fontAlgn="ctr">
                        <a:buFont typeface="Wingdings" pitchFamily="2" charset="2"/>
                        <a:buChar char="Ø"/>
                      </a:pP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28600" indent="-228600" algn="l">
                        <a:buFont typeface="Wingdings" pitchFamily="2" charset="2"/>
                        <a:buChar char="Ø"/>
                      </a:pPr>
                      <a:r>
                        <a:rPr lang="en-GB" sz="1600" dirty="0" smtClean="0"/>
                        <a:t>IAS 39 requires all changes in fair values in such liabilities to be recognised in profit or loss. </a:t>
                      </a:r>
                    </a:p>
                    <a:p>
                      <a:pPr marL="228600" indent="-228600" algn="l">
                        <a:buFont typeface="Wingdings" pitchFamily="2" charset="2"/>
                        <a:buChar char="Ø"/>
                      </a:pPr>
                      <a:endParaRPr lang="en-GB" sz="1600" dirty="0" smtClean="0"/>
                    </a:p>
                    <a:p>
                      <a:pPr marL="228600" indent="-228600" algn="l">
                        <a:buFont typeface="Wingdings" pitchFamily="2" charset="2"/>
                        <a:buChar char="Ø"/>
                      </a:pPr>
                      <a:endParaRPr lang="en-GB" sz="1600" dirty="0" smtClean="0"/>
                    </a:p>
                    <a:p>
                      <a:pPr marL="228600" indent="-228600" algn="l">
                        <a:buFont typeface="Wingdings" pitchFamily="2" charset="2"/>
                        <a:buChar char="Ø"/>
                      </a:pPr>
                      <a:endParaRPr lang="en-GB" sz="1600" dirty="0" smtClean="0"/>
                    </a:p>
                    <a:p>
                      <a:pPr marL="228600" indent="-228600" algn="l">
                        <a:buFont typeface="Wingdings" pitchFamily="2" charset="2"/>
                        <a:buNone/>
                      </a:pPr>
                      <a:endParaRPr lang="en-GB" sz="1600" dirty="0" smtClean="0"/>
                    </a:p>
                    <a:p>
                      <a:pPr marL="228600" indent="-228600" algn="l">
                        <a:buFont typeface="Wingdings" pitchFamily="2" charset="2"/>
                        <a:buChar char="Ø"/>
                      </a:pPr>
                      <a:r>
                        <a:rPr lang="en-GB" sz="1600" dirty="0" smtClean="0"/>
                        <a:t>IAS 39 does not change the requirements relating to employee benefit plans that comply with IAS 26, Accounting and Reporting by Retirement Benefit Plans</a:t>
                      </a:r>
                      <a:r>
                        <a:rPr lang="en-GB" sz="1600" baseline="0" dirty="0" smtClean="0"/>
                        <a:t> </a:t>
                      </a:r>
                      <a:endParaRPr lang="en-US" sz="1600" b="0" i="0" u="none" strike="noStrike" dirty="0">
                        <a:solidFill>
                          <a:srgbClr val="000000"/>
                        </a:solidFill>
                        <a:latin typeface="Arial" pitchFamily="34" charset="0"/>
                        <a:cs typeface="Arial"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Tree>
    <p:extLst>
      <p:ext uri="{BB962C8B-B14F-4D97-AF65-F5344CB8AC3E}">
        <p14:creationId xmlns:p14="http://schemas.microsoft.com/office/powerpoint/2010/main" xmlns="" val="256961050"/>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a:xfrm>
            <a:off x="609600" y="228600"/>
            <a:ext cx="7543800" cy="457200"/>
          </a:xfrm>
          <a:prstGeom prst="rect">
            <a:avLst/>
          </a:prstGeom>
          <a:blipFill>
            <a:blip r:embed="rId3" cstate="print"/>
            <a:tile tx="0" ty="0" sx="100000" sy="100000" flip="none" algn="tl"/>
          </a:blipFill>
          <a:ln>
            <a:solidFill>
              <a:srgbClr val="92D050"/>
            </a:solidFill>
          </a:ln>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2000" b="1" dirty="0" smtClean="0">
                <a:solidFill>
                  <a:srgbClr val="003399"/>
                </a:solidFill>
                <a:latin typeface="Arial" pitchFamily="34" charset="0"/>
                <a:ea typeface="+mj-ea"/>
                <a:cs typeface="Arial" pitchFamily="34" charset="0"/>
              </a:rPr>
              <a:t>             Comparison between Ind AS 40&amp; IAS 40</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9" name="Table 8"/>
          <p:cNvGraphicFramePr>
            <a:graphicFrameLocks noGrp="1"/>
          </p:cNvGraphicFramePr>
          <p:nvPr>
            <p:extLst>
              <p:ext uri="{D42A27DB-BD31-4B8C-83A1-F6EECF244321}">
                <p14:modId xmlns:p14="http://schemas.microsoft.com/office/powerpoint/2010/main" xmlns="" val="3425789196"/>
              </p:ext>
            </p:extLst>
          </p:nvPr>
        </p:nvGraphicFramePr>
        <p:xfrm>
          <a:off x="152400" y="914400"/>
          <a:ext cx="8686800" cy="3280410"/>
        </p:xfrm>
        <a:graphic>
          <a:graphicData uri="http://schemas.openxmlformats.org/drawingml/2006/table">
            <a:tbl>
              <a:tblPr/>
              <a:tblGrid>
                <a:gridCol w="1524000"/>
                <a:gridCol w="1295400"/>
                <a:gridCol w="2362200"/>
                <a:gridCol w="3505200"/>
              </a:tblGrid>
              <a:tr h="76199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i="0" u="none" strike="noStrike" dirty="0" smtClean="0">
                          <a:solidFill>
                            <a:srgbClr val="000000"/>
                          </a:solidFill>
                          <a:latin typeface="Arial" pitchFamily="34" charset="0"/>
                          <a:cs typeface="Arial" pitchFamily="34" charset="0"/>
                        </a:rPr>
                        <a:t>IND AS &amp; Corresponding</a:t>
                      </a:r>
                      <a:r>
                        <a:rPr lang="en-US" sz="1800" b="0" i="0" u="none" strike="noStrike" baseline="0" dirty="0" smtClean="0">
                          <a:solidFill>
                            <a:srgbClr val="000000"/>
                          </a:solidFill>
                          <a:latin typeface="Arial" pitchFamily="34" charset="0"/>
                          <a:cs typeface="Arial" pitchFamily="34" charset="0"/>
                        </a:rPr>
                        <a:t> IAS</a:t>
                      </a:r>
                      <a:endParaRPr lang="en-US" sz="1800" b="0" i="0" u="none" strike="noStrike" dirty="0" smtClean="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a:solidFill>
                            <a:srgbClr val="000000"/>
                          </a:solidFill>
                          <a:latin typeface="Arial" pitchFamily="34" charset="0"/>
                          <a:cs typeface="Arial" pitchFamily="34" charset="0"/>
                        </a:rPr>
                        <a:t>Ind AS Name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IND</a:t>
                      </a:r>
                      <a:r>
                        <a:rPr lang="en-US" sz="1800" b="0" i="0" u="none" strike="noStrike" baseline="0" dirty="0" smtClean="0">
                          <a:solidFill>
                            <a:srgbClr val="000000"/>
                          </a:solidFill>
                          <a:latin typeface="Arial" pitchFamily="34" charset="0"/>
                          <a:cs typeface="Arial" pitchFamily="34" charset="0"/>
                        </a:rPr>
                        <a:t> AS 40</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en-US" sz="1800" b="0" i="0" u="none" strike="noStrike" dirty="0" smtClean="0">
                          <a:solidFill>
                            <a:srgbClr val="000000"/>
                          </a:solidFill>
                          <a:latin typeface="Arial" pitchFamily="34" charset="0"/>
                          <a:cs typeface="Arial" pitchFamily="34" charset="0"/>
                        </a:rPr>
                        <a:t>IAS</a:t>
                      </a:r>
                      <a:r>
                        <a:rPr lang="en-US" sz="1800" b="0" i="0" u="none" strike="noStrike" baseline="0" dirty="0" smtClean="0">
                          <a:solidFill>
                            <a:srgbClr val="000000"/>
                          </a:solidFill>
                          <a:latin typeface="Arial" pitchFamily="34" charset="0"/>
                          <a:cs typeface="Arial" pitchFamily="34" charset="0"/>
                        </a:rPr>
                        <a:t> 40</a:t>
                      </a:r>
                      <a:r>
                        <a:rPr lang="en-US" sz="1800" b="0" i="0" u="none" strike="noStrike" dirty="0" smtClean="0">
                          <a:solidFill>
                            <a:srgbClr val="000000"/>
                          </a:solidFill>
                          <a:latin typeface="Arial" pitchFamily="34" charset="0"/>
                          <a:cs typeface="Arial" pitchFamily="34" charset="0"/>
                        </a:rPr>
                        <a:t> </a:t>
                      </a:r>
                      <a:endParaRPr lang="en-US" sz="18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766235">
                <a:tc>
                  <a:txBody>
                    <a:bodyPr/>
                    <a:lstStyle/>
                    <a:p>
                      <a:pPr algn="ctr" fontAlgn="ctr"/>
                      <a:r>
                        <a:rPr lang="en-US" sz="1600" b="0" i="0" u="none" strike="noStrike" dirty="0">
                          <a:solidFill>
                            <a:srgbClr val="000000"/>
                          </a:solidFill>
                          <a:latin typeface="Arial" pitchFamily="34" charset="0"/>
                          <a:cs typeface="Arial" pitchFamily="34" charset="0"/>
                        </a:rPr>
                        <a:t>Ind AS </a:t>
                      </a:r>
                      <a:r>
                        <a:rPr lang="en-US" sz="1600" b="0" i="0" u="none" strike="noStrike" dirty="0" smtClean="0">
                          <a:solidFill>
                            <a:srgbClr val="000000"/>
                          </a:solidFill>
                          <a:latin typeface="Arial" pitchFamily="34" charset="0"/>
                          <a:cs typeface="Arial" pitchFamily="34" charset="0"/>
                        </a:rPr>
                        <a:t>40</a:t>
                      </a:r>
                    </a:p>
                    <a:p>
                      <a:pPr algn="ctr" fontAlgn="ctr"/>
                      <a:r>
                        <a:rPr lang="en-US" sz="1600" b="0" i="0" u="none" strike="noStrike" dirty="0" smtClean="0">
                          <a:solidFill>
                            <a:srgbClr val="000000"/>
                          </a:solidFill>
                          <a:latin typeface="Arial" pitchFamily="34" charset="0"/>
                          <a:cs typeface="Arial" pitchFamily="34" charset="0"/>
                        </a:rPr>
                        <a:t>&amp;</a:t>
                      </a:r>
                    </a:p>
                    <a:p>
                      <a:pPr algn="ctr" fontAlgn="ctr"/>
                      <a:r>
                        <a:rPr lang="en-US" sz="1600" b="0" i="0" u="none" strike="noStrike" dirty="0" smtClean="0">
                          <a:solidFill>
                            <a:srgbClr val="000000"/>
                          </a:solidFill>
                          <a:latin typeface="Arial" pitchFamily="34" charset="0"/>
                          <a:cs typeface="Arial" pitchFamily="34" charset="0"/>
                        </a:rPr>
                        <a:t>IAS 40</a:t>
                      </a: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228600" marR="0" indent="0" algn="l" defTabSz="914400" rtl="0" eaLnBrk="1" fontAlgn="auto" latinLnBrk="0" hangingPunct="1">
                        <a:lnSpc>
                          <a:spcPct val="100000"/>
                        </a:lnSpc>
                        <a:spcBef>
                          <a:spcPts val="0"/>
                        </a:spcBef>
                        <a:spcAft>
                          <a:spcPts val="0"/>
                        </a:spcAft>
                        <a:buClrTx/>
                        <a:buSzTx/>
                        <a:buFontTx/>
                        <a:buNone/>
                        <a:tabLst/>
                        <a:defRPr/>
                      </a:pPr>
                      <a:r>
                        <a:rPr lang="en-US" sz="1600" dirty="0" smtClean="0"/>
                        <a:t>Investment Property</a:t>
                      </a:r>
                    </a:p>
                    <a:p>
                      <a:pPr marL="517525" indent="-517525"/>
                      <a:endParaRPr lang="en-US" sz="1600"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algn="l" fontAlgn="ctr">
                        <a:buFont typeface="Wingdings" pitchFamily="2" charset="2"/>
                        <a:buChar char="Ø"/>
                      </a:pPr>
                      <a:endParaRPr lang="en-GB" sz="1600" dirty="0" smtClean="0"/>
                    </a:p>
                    <a:p>
                      <a:pPr algn="l" fontAlgn="ctr">
                        <a:buFont typeface="Wingdings" pitchFamily="2" charset="2"/>
                        <a:buChar char="Ø"/>
                      </a:pPr>
                      <a:endParaRPr lang="en-GB" sz="1600" dirty="0" smtClean="0"/>
                    </a:p>
                    <a:p>
                      <a:pPr marL="173038" indent="-173038" algn="l" fontAlgn="ctr">
                        <a:buFont typeface="Wingdings" pitchFamily="2" charset="2"/>
                        <a:buChar char="Ø"/>
                      </a:pPr>
                      <a:r>
                        <a:rPr lang="en-GB" sz="1600" dirty="0" smtClean="0"/>
                        <a:t> It</a:t>
                      </a:r>
                      <a:r>
                        <a:rPr lang="en-GB" sz="1600" baseline="0" dirty="0" smtClean="0"/>
                        <a:t> </a:t>
                      </a:r>
                      <a:r>
                        <a:rPr lang="en-GB" sz="1600" dirty="0" smtClean="0"/>
                        <a:t> permits only the  cost mod</a:t>
                      </a:r>
                      <a:r>
                        <a:rPr lang="en-US" sz="1600" b="0" i="0" u="none" strike="noStrike" dirty="0" smtClean="0">
                          <a:solidFill>
                            <a:srgbClr val="000000"/>
                          </a:solidFill>
                          <a:latin typeface="Arial" pitchFamily="34" charset="0"/>
                          <a:cs typeface="Arial" pitchFamily="34" charset="0"/>
                        </a:rPr>
                        <a:t>el</a:t>
                      </a:r>
                    </a:p>
                    <a:p>
                      <a:pPr marL="0" marR="0" indent="0" algn="l" defTabSz="914400" rtl="0" eaLnBrk="1" fontAlgn="ctr" latinLnBrk="0" hangingPunct="1">
                        <a:lnSpc>
                          <a:spcPct val="100000"/>
                        </a:lnSpc>
                        <a:spcBef>
                          <a:spcPts val="0"/>
                        </a:spcBef>
                        <a:spcAft>
                          <a:spcPts val="0"/>
                        </a:spcAft>
                        <a:buClrTx/>
                        <a:buSzTx/>
                        <a:buFont typeface="Wingdings" pitchFamily="2" charset="2"/>
                        <a:buNone/>
                        <a:tabLst/>
                        <a:defRPr/>
                      </a:pPr>
                      <a:endParaRPr lang="en-GB" sz="1600" dirty="0" smtClean="0"/>
                    </a:p>
                    <a:p>
                      <a:pPr algn="l" fontAlgn="ctr">
                        <a:buFont typeface="Wingdings" pitchFamily="2" charset="2"/>
                        <a:buChar char="Ø"/>
                      </a:pPr>
                      <a:endParaRPr lang="en-GB" sz="1600" dirty="0" smtClean="0"/>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c>
                  <a:txBody>
                    <a:bodyPr/>
                    <a:lstStyle/>
                    <a:p>
                      <a:pPr marL="393700" indent="-142875" algn="l">
                        <a:buFont typeface="Wingdings" pitchFamily="2" charset="2"/>
                        <a:buChar char="Ø"/>
                        <a:tabLst>
                          <a:tab pos="741363" algn="l"/>
                        </a:tabLst>
                      </a:pPr>
                      <a:endParaRPr lang="en-GB" sz="1600" dirty="0" smtClean="0"/>
                    </a:p>
                    <a:p>
                      <a:pPr marL="393700" indent="-142875" algn="l">
                        <a:buFont typeface="Wingdings" pitchFamily="2" charset="2"/>
                        <a:buChar char="Ø"/>
                        <a:tabLst>
                          <a:tab pos="741363" algn="l"/>
                        </a:tabLst>
                      </a:pPr>
                      <a:endParaRPr lang="en-GB" sz="1600" dirty="0" smtClean="0"/>
                    </a:p>
                    <a:p>
                      <a:pPr marL="393700" indent="-142875" algn="l">
                        <a:buFont typeface="Wingdings" pitchFamily="2" charset="2"/>
                        <a:buChar char="Ø"/>
                        <a:tabLst>
                          <a:tab pos="741363" algn="l"/>
                        </a:tabLst>
                      </a:pPr>
                      <a:r>
                        <a:rPr lang="en-GB" sz="1600" dirty="0" smtClean="0"/>
                        <a:t>IAS 40 permits both cost model and fair value model (except in some situations) for measurement of investment properties after initial recognition.</a:t>
                      </a:r>
                    </a:p>
                    <a:p>
                      <a:pPr marL="111125" indent="61913" algn="l">
                        <a:buFont typeface="Wingdings" pitchFamily="2" charset="2"/>
                        <a:buNone/>
                        <a:tabLst>
                          <a:tab pos="111125" algn="l"/>
                        </a:tabLst>
                      </a:pPr>
                      <a:endParaRPr lang="en-GB" sz="1600" dirty="0" smtClean="0"/>
                    </a:p>
                    <a:p>
                      <a:pPr marL="111125" indent="61913" algn="l">
                        <a:buFont typeface="Wingdings" pitchFamily="2" charset="2"/>
                        <a:buNone/>
                        <a:tabLst>
                          <a:tab pos="111125" algn="l"/>
                        </a:tabLst>
                      </a:pPr>
                      <a:r>
                        <a:rPr lang="en-GB" sz="1600" dirty="0" smtClean="0"/>
                        <a:t> </a:t>
                      </a:r>
                    </a:p>
                    <a:p>
                      <a:pPr marL="231775" indent="-177800" algn="l" fontAlgn="ctr">
                        <a:buFont typeface="Wingdings" pitchFamily="2" charset="2"/>
                        <a:buChar char="Ø"/>
                      </a:pPr>
                      <a:endParaRPr lang="en-US" sz="1600" b="0" i="0" u="none" strike="noStrike" dirty="0">
                        <a:solidFill>
                          <a:srgbClr val="000000"/>
                        </a:solidFill>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blipFill>
                      <a:blip r:embed="rId4"/>
                      <a:tile tx="0" ty="0" sx="100000" sy="100000" flip="none" algn="tl"/>
                    </a:blipFill>
                  </a:tcPr>
                </a:tc>
              </a:tr>
            </a:tbl>
          </a:graphicData>
        </a:graphic>
      </p:graphicFrame>
      <p:sp>
        <p:nvSpPr>
          <p:cNvPr id="5" name="Line 322"/>
          <p:cNvSpPr>
            <a:spLocks noChangeShapeType="1"/>
          </p:cNvSpPr>
          <p:nvPr/>
        </p:nvSpPr>
        <p:spPr bwMode="auto">
          <a:xfrm>
            <a:off x="381000" y="685800"/>
            <a:ext cx="8229600" cy="0"/>
          </a:xfrm>
          <a:prstGeom prst="line">
            <a:avLst/>
          </a:prstGeom>
          <a:noFill/>
          <a:ln w="57150">
            <a:solidFill>
              <a:srgbClr val="003399"/>
            </a:solidFill>
            <a:round/>
            <a:headEnd/>
            <a:tailEnd/>
          </a:ln>
        </p:spPr>
        <p:txBody>
          <a:bodyPr/>
          <a:lstStyle/>
          <a:p>
            <a:endParaRPr lang="en-US"/>
          </a:p>
        </p:txBody>
      </p:sp>
    </p:spTree>
    <p:extLst>
      <p:ext uri="{BB962C8B-B14F-4D97-AF65-F5344CB8AC3E}">
        <p14:creationId xmlns:p14="http://schemas.microsoft.com/office/powerpoint/2010/main" xmlns="" val="1508527730"/>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856038"/>
            <a:ext cx="8229600" cy="639762"/>
          </a:xfrm>
        </p:spPr>
        <p:txBody>
          <a:bodyPr>
            <a:normAutofit fontScale="90000"/>
          </a:bodyPr>
          <a:lstStyle/>
          <a:p>
            <a:pPr algn="l"/>
            <a:r>
              <a:rPr lang="en-US" dirty="0" smtClean="0"/>
              <a:t>		First time adoption - IFRS 1</a:t>
            </a:r>
            <a:br>
              <a:rPr lang="en-US" dirty="0" smtClean="0"/>
            </a:br>
            <a:r>
              <a:rPr lang="en-US" dirty="0" smtClean="0"/>
              <a:t/>
            </a:r>
            <a:br>
              <a:rPr lang="en-US" dirty="0" smtClean="0"/>
            </a:br>
            <a:r>
              <a:rPr lang="en-US" sz="3600" dirty="0" smtClean="0"/>
              <a:t>Key Highlights:</a:t>
            </a:r>
            <a:br>
              <a:rPr lang="en-US" sz="3600" dirty="0" smtClean="0"/>
            </a:br>
            <a:r>
              <a:rPr lang="en-US" sz="3600" dirty="0" smtClean="0"/>
              <a:t/>
            </a:r>
            <a:br>
              <a:rPr lang="en-US" sz="3600" dirty="0" smtClean="0"/>
            </a:br>
            <a:r>
              <a:rPr lang="en-US" sz="3600" dirty="0" smtClean="0"/>
              <a:t>a) 15 Optional Exemptions</a:t>
            </a:r>
            <a:br>
              <a:rPr lang="en-US" sz="3600" dirty="0" smtClean="0"/>
            </a:br>
            <a:r>
              <a:rPr lang="en-US" sz="3600" dirty="0" smtClean="0"/>
              <a:t/>
            </a:r>
            <a:br>
              <a:rPr lang="en-US" sz="3600" dirty="0" smtClean="0"/>
            </a:br>
            <a:r>
              <a:rPr lang="en-US" sz="3600" dirty="0" smtClean="0"/>
              <a:t>b) 4 mandatory exemptions</a:t>
            </a:r>
            <a:br>
              <a:rPr lang="en-US" sz="3600" dirty="0" smtClean="0"/>
            </a:br>
            <a:r>
              <a:rPr lang="en-US" sz="3600" dirty="0" smtClean="0"/>
              <a:t/>
            </a:r>
            <a:br>
              <a:rPr lang="en-US" sz="3600" dirty="0" smtClean="0"/>
            </a:br>
            <a:r>
              <a:rPr lang="en-US" sz="3600" dirty="0" smtClean="0"/>
              <a:t>c) One time use only</a:t>
            </a:r>
            <a:br>
              <a:rPr lang="en-US" sz="3600" dirty="0" smtClean="0"/>
            </a:br>
            <a:r>
              <a:rPr lang="en-US" sz="3600" dirty="0" smtClean="0"/>
              <a:t/>
            </a:r>
            <a:br>
              <a:rPr lang="en-US" sz="3600" dirty="0" smtClean="0"/>
            </a:br>
            <a:r>
              <a:rPr lang="en-US" sz="3600" dirty="0" smtClean="0"/>
              <a:t>d) Very important to understand – 1</a:t>
            </a:r>
            <a:r>
              <a:rPr lang="en-US" sz="3600" baseline="30000" dirty="0" smtClean="0"/>
              <a:t>st</a:t>
            </a:r>
            <a:r>
              <a:rPr lang="en-US" sz="3600" dirty="0" smtClean="0"/>
              <a:t> year is </a:t>
            </a:r>
            <a:br>
              <a:rPr lang="en-US" sz="3600" dirty="0" smtClean="0"/>
            </a:br>
            <a:r>
              <a:rPr lang="en-US" sz="3600" dirty="0" smtClean="0"/>
              <a:t>     always difficult</a:t>
            </a:r>
            <a:br>
              <a:rPr lang="en-US" sz="3600" dirty="0" smtClean="0"/>
            </a:br>
            <a:r>
              <a:rPr lang="en-US" sz="3600" dirty="0" smtClean="0"/>
              <a:t/>
            </a:r>
            <a:br>
              <a:rPr lang="en-US" sz="3600" dirty="0" smtClean="0"/>
            </a:br>
            <a:r>
              <a:rPr lang="en-US" sz="3600" dirty="0" smtClean="0"/>
              <a:t/>
            </a:r>
            <a:br>
              <a:rPr lang="en-US" sz="3600" dirty="0" smtClean="0"/>
            </a:br>
            <a:r>
              <a:rPr lang="en-US" sz="3600" dirty="0" smtClean="0"/>
              <a:t> </a:t>
            </a:r>
            <a:br>
              <a:rPr lang="en-US" sz="3600" dirty="0" smtClean="0"/>
            </a:br>
            <a:r>
              <a:rPr lang="en-US" sz="3600" dirty="0" smtClean="0"/>
              <a:t> </a:t>
            </a:r>
            <a:endParaRPr lang="en-US" sz="3600" dirty="0"/>
          </a:p>
        </p:txBody>
      </p:sp>
    </p:spTree>
  </p:cSld>
  <p:clrMapOvr>
    <a:masterClrMapping/>
  </p:clrMapOvr>
  <p:transition/>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7"/>
          <p:cNvSpPr txBox="1">
            <a:spLocks noChangeArrowheads="1"/>
          </p:cNvSpPr>
          <p:nvPr/>
        </p:nvSpPr>
        <p:spPr bwMode="auto">
          <a:xfrm>
            <a:off x="2438401" y="762000"/>
            <a:ext cx="4267200" cy="830997"/>
          </a:xfrm>
          <a:prstGeom prst="rect">
            <a:avLst/>
          </a:prstGeom>
          <a:noFill/>
          <a:ln w="9525">
            <a:noFill/>
            <a:miter lim="800000"/>
            <a:headEnd/>
            <a:tailEnd/>
          </a:ln>
        </p:spPr>
        <p:txBody>
          <a:bodyPr wrap="square">
            <a:spAutoFit/>
          </a:bodyPr>
          <a:lstStyle/>
          <a:p>
            <a:pPr algn="ctr"/>
            <a:r>
              <a:rPr lang="en-GB" sz="4800" dirty="0"/>
              <a:t>Overview</a:t>
            </a:r>
          </a:p>
        </p:txBody>
      </p:sp>
      <p:sp>
        <p:nvSpPr>
          <p:cNvPr id="5" name="Rectangle 4"/>
          <p:cNvSpPr/>
          <p:nvPr/>
        </p:nvSpPr>
        <p:spPr>
          <a:xfrm>
            <a:off x="609600" y="2286000"/>
            <a:ext cx="8153400" cy="1938992"/>
          </a:xfrm>
          <a:prstGeom prst="rect">
            <a:avLst/>
          </a:prstGeom>
        </p:spPr>
        <p:txBody>
          <a:bodyPr wrap="square">
            <a:spAutoFit/>
          </a:bodyPr>
          <a:lstStyle/>
          <a:p>
            <a:r>
              <a:rPr lang="en-US" sz="4000" dirty="0" smtClean="0"/>
              <a:t>First-time adoption </a:t>
            </a:r>
            <a:r>
              <a:rPr lang="en-GB" altLang="en-US" sz="4000" dirty="0" smtClean="0"/>
              <a:t>of IFRS – </a:t>
            </a:r>
            <a:r>
              <a:rPr lang="en-US" sz="4000" dirty="0" smtClean="0"/>
              <a:t>First time adoption is a critical issue for clients making the transition to IFRS.</a:t>
            </a:r>
            <a:endParaRPr lang="en-US" sz="4000" dirty="0"/>
          </a:p>
        </p:txBody>
      </p:sp>
    </p:spTree>
  </p:cSld>
  <p:clrMapOvr>
    <a:masterClrMapping/>
  </p:clrMapOvr>
  <p:transition/>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63550" y="301625"/>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
        <p:nvSpPr>
          <p:cNvPr id="72707" name="Rectangle 3"/>
          <p:cNvSpPr>
            <a:spLocks noGrp="1" noChangeArrowheads="1"/>
          </p:cNvSpPr>
          <p:nvPr>
            <p:ph idx="1"/>
          </p:nvPr>
        </p:nvSpPr>
        <p:spPr>
          <a:xfrm>
            <a:off x="152400" y="1219200"/>
            <a:ext cx="8534400" cy="4687888"/>
          </a:xfrm>
        </p:spPr>
        <p:txBody>
          <a:bodyPr/>
          <a:lstStyle/>
          <a:p>
            <a:pPr eaLnBrk="1" hangingPunct="1"/>
            <a:r>
              <a:rPr lang="en-US" dirty="0" smtClean="0"/>
              <a:t>Objective</a:t>
            </a:r>
          </a:p>
          <a:p>
            <a:pPr lvl="1" eaLnBrk="1" hangingPunct="1">
              <a:buFontTx/>
              <a:buNone/>
            </a:pPr>
            <a:endParaRPr lang="en-US" sz="2400" dirty="0" smtClean="0"/>
          </a:p>
          <a:p>
            <a:pPr lvl="1" eaLnBrk="1" hangingPunct="1">
              <a:buFontTx/>
              <a:buNone/>
            </a:pPr>
            <a:r>
              <a:rPr lang="en-US" sz="2400" dirty="0" smtClean="0"/>
              <a:t>An entity’s first IFRS Financial Statement:-</a:t>
            </a:r>
          </a:p>
          <a:p>
            <a:pPr lvl="2" eaLnBrk="1" hangingPunct="1"/>
            <a:r>
              <a:rPr lang="en-US" dirty="0" smtClean="0"/>
              <a:t>Is </a:t>
            </a:r>
            <a:r>
              <a:rPr lang="en-US" u="sng" dirty="0" smtClean="0"/>
              <a:t>transparent and comparable </a:t>
            </a:r>
            <a:r>
              <a:rPr lang="en-US" dirty="0" smtClean="0"/>
              <a:t>over all period</a:t>
            </a:r>
          </a:p>
          <a:p>
            <a:pPr lvl="2" eaLnBrk="1" hangingPunct="1"/>
            <a:r>
              <a:rPr lang="en-US" dirty="0" smtClean="0"/>
              <a:t>Provides a suitable </a:t>
            </a:r>
            <a:r>
              <a:rPr lang="en-US" u="sng" dirty="0" smtClean="0"/>
              <a:t>starting point </a:t>
            </a:r>
            <a:r>
              <a:rPr lang="en-US" dirty="0" smtClean="0"/>
              <a:t>for accounting</a:t>
            </a:r>
          </a:p>
          <a:p>
            <a:pPr lvl="2" eaLnBrk="1" hangingPunct="1"/>
            <a:r>
              <a:rPr lang="en-US" b="1" dirty="0" smtClean="0"/>
              <a:t>The </a:t>
            </a:r>
            <a:r>
              <a:rPr lang="en-US" b="1" u="sng" dirty="0" smtClean="0"/>
              <a:t>cost does not exceed benefits</a:t>
            </a:r>
          </a:p>
          <a:p>
            <a:pPr eaLnBrk="1" hangingPunct="1">
              <a:buFontTx/>
              <a:buNone/>
            </a:pPr>
            <a:r>
              <a:rPr lang="en-US" sz="2400" dirty="0" smtClean="0"/>
              <a:t>	</a:t>
            </a:r>
          </a:p>
          <a:p>
            <a:pPr algn="just" eaLnBrk="1" hangingPunct="1">
              <a:buFontTx/>
              <a:buNone/>
            </a:pPr>
            <a:r>
              <a:rPr lang="en-US" sz="2400" dirty="0" smtClean="0"/>
              <a:t>	The aim is to strike a </a:t>
            </a:r>
            <a:r>
              <a:rPr lang="en-US" sz="2400" dirty="0" smtClean="0">
                <a:solidFill>
                  <a:srgbClr val="FF0000"/>
                </a:solidFill>
              </a:rPr>
              <a:t>balance</a:t>
            </a:r>
            <a:r>
              <a:rPr lang="en-US" sz="2400" dirty="0" smtClean="0"/>
              <a:t> between full retrospective application providing transparency and global comparability with the cost of application</a:t>
            </a:r>
          </a:p>
        </p:txBody>
      </p:sp>
      <p:pic>
        <p:nvPicPr>
          <p:cNvPr id="135170" name="Picture 2" descr="http://www.google.co.in/images?q=tbn:jFrV8rkRgDNhiM::2.bp.blogspot.com/_nSWYLEsuCeY/S_LMRBtBdxI/AAAAAAAABMw/lq5UxIgO-yc/s1600/ScalesOfJustice.gif&amp;t=1&amp;h=94&amp;w=128&amp;usg=__Sc5pWc62hhNzw7DEmcxcl7gwczY=">
            <a:hlinkClick r:id="rId2"/>
          </p:cNvPr>
          <p:cNvPicPr>
            <a:picLocks noChangeAspect="1" noChangeArrowheads="1"/>
          </p:cNvPicPr>
          <p:nvPr/>
        </p:nvPicPr>
        <p:blipFill>
          <a:blip r:embed="rId3" cstate="print"/>
          <a:srcRect/>
          <a:stretch>
            <a:fillRect/>
          </a:stretch>
        </p:blipFill>
        <p:spPr bwMode="auto">
          <a:xfrm>
            <a:off x="4648200" y="5410200"/>
            <a:ext cx="1828800" cy="1295400"/>
          </a:xfrm>
          <a:prstGeom prst="rect">
            <a:avLst/>
          </a:prstGeom>
          <a:noFill/>
        </p:spPr>
      </p:pic>
    </p:spTree>
  </p:cSld>
  <p:clrMapOvr>
    <a:masterClrMapping/>
  </p:clrMapOvr>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398463" y="2200275"/>
            <a:ext cx="8229600" cy="1143000"/>
          </a:xfrm>
        </p:spPr>
        <p:txBody>
          <a:bodyPr>
            <a:normAutofit fontScale="90000"/>
          </a:bodyPr>
          <a:lstStyle/>
          <a:p>
            <a:pPr eaLnBrk="1" hangingPunct="1"/>
            <a:r>
              <a:rPr lang="en-US" smtClean="0"/>
              <a:t>IFRS-1 </a:t>
            </a:r>
            <a:br>
              <a:rPr lang="en-US" smtClean="0"/>
            </a:br>
            <a:r>
              <a:rPr lang="en-US" smtClean="0"/>
              <a:t> First Time Adoption</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95338" y="76200"/>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
        <p:nvSpPr>
          <p:cNvPr id="73731" name="Rectangle 3"/>
          <p:cNvSpPr>
            <a:spLocks noGrp="1" noChangeArrowheads="1"/>
          </p:cNvSpPr>
          <p:nvPr>
            <p:ph idx="1"/>
          </p:nvPr>
        </p:nvSpPr>
        <p:spPr>
          <a:xfrm>
            <a:off x="152400" y="990600"/>
            <a:ext cx="8496300" cy="5495925"/>
          </a:xfrm>
        </p:spPr>
        <p:txBody>
          <a:bodyPr/>
          <a:lstStyle/>
          <a:p>
            <a:pPr eaLnBrk="1" hangingPunct="1">
              <a:lnSpc>
                <a:spcPct val="90000"/>
              </a:lnSpc>
            </a:pPr>
            <a:r>
              <a:rPr lang="en-US" sz="2800" dirty="0" smtClean="0"/>
              <a:t>Application</a:t>
            </a:r>
          </a:p>
          <a:p>
            <a:pPr lvl="1" eaLnBrk="1" hangingPunct="1">
              <a:lnSpc>
                <a:spcPct val="90000"/>
              </a:lnSpc>
              <a:buFontTx/>
              <a:buNone/>
            </a:pPr>
            <a:endParaRPr lang="en-US" sz="2400" dirty="0" smtClean="0"/>
          </a:p>
          <a:p>
            <a:pPr lvl="1" eaLnBrk="1" hangingPunct="1">
              <a:lnSpc>
                <a:spcPct val="90000"/>
              </a:lnSpc>
              <a:buFontTx/>
              <a:buNone/>
            </a:pPr>
            <a:r>
              <a:rPr lang="en-US" sz="2200" dirty="0" smtClean="0"/>
              <a:t>An entity shall apply this IFRS in:-</a:t>
            </a:r>
          </a:p>
          <a:p>
            <a:pPr lvl="2" eaLnBrk="1" hangingPunct="1">
              <a:lnSpc>
                <a:spcPct val="90000"/>
              </a:lnSpc>
            </a:pPr>
            <a:r>
              <a:rPr lang="en-US" sz="2200" dirty="0" smtClean="0"/>
              <a:t>Its first IFRS Financial statements</a:t>
            </a:r>
          </a:p>
          <a:p>
            <a:pPr lvl="2" eaLnBrk="1" hangingPunct="1">
              <a:lnSpc>
                <a:spcPct val="90000"/>
              </a:lnSpc>
            </a:pPr>
            <a:r>
              <a:rPr lang="en-US" sz="2200" dirty="0" smtClean="0"/>
              <a:t>Interim Finance report in accordance with IAS 34</a:t>
            </a:r>
          </a:p>
          <a:p>
            <a:pPr eaLnBrk="1" hangingPunct="1">
              <a:lnSpc>
                <a:spcPct val="90000"/>
              </a:lnSpc>
              <a:buFontTx/>
              <a:buNone/>
            </a:pPr>
            <a:endParaRPr lang="en-US" sz="2200" dirty="0" smtClean="0"/>
          </a:p>
          <a:p>
            <a:pPr eaLnBrk="1" hangingPunct="1">
              <a:lnSpc>
                <a:spcPct val="90000"/>
              </a:lnSpc>
              <a:buFontTx/>
              <a:buNone/>
            </a:pPr>
            <a:r>
              <a:rPr lang="en-US" sz="2200" dirty="0" smtClean="0"/>
              <a:t>	These entities are known as </a:t>
            </a:r>
            <a:r>
              <a:rPr lang="en-US" sz="2200" b="1" u="sng" dirty="0" smtClean="0"/>
              <a:t>“First Time Adaptors of IFRS”.</a:t>
            </a:r>
          </a:p>
          <a:p>
            <a:pPr eaLnBrk="1" hangingPunct="1">
              <a:lnSpc>
                <a:spcPct val="90000"/>
              </a:lnSpc>
              <a:buFontTx/>
              <a:buNone/>
            </a:pPr>
            <a:endParaRPr lang="en-US" sz="2200" dirty="0" smtClean="0"/>
          </a:p>
          <a:p>
            <a:pPr algn="just" eaLnBrk="1" hangingPunct="1">
              <a:lnSpc>
                <a:spcPct val="90000"/>
              </a:lnSpc>
              <a:buFontTx/>
              <a:buNone/>
            </a:pPr>
            <a:r>
              <a:rPr lang="en-US" sz="2200" dirty="0" smtClean="0"/>
              <a:t>	IFRS 1 can be applied “</a:t>
            </a:r>
            <a:r>
              <a:rPr lang="en-US" sz="2200" u="sng" dirty="0" smtClean="0"/>
              <a:t>Once in a lifetime of the company</a:t>
            </a:r>
            <a:r>
              <a:rPr lang="en-US" sz="2200" dirty="0" smtClean="0"/>
              <a:t>” and that is with the First time adoption in Full IFRS Financial statements and in Interim statements in the transition year.</a:t>
            </a:r>
          </a:p>
          <a:p>
            <a:pPr algn="just" eaLnBrk="1" hangingPunct="1">
              <a:lnSpc>
                <a:spcPct val="90000"/>
              </a:lnSpc>
              <a:buFontTx/>
              <a:buNone/>
            </a:pPr>
            <a:endParaRPr lang="en-US" sz="2200" dirty="0" smtClean="0"/>
          </a:p>
          <a:p>
            <a:pPr algn="just" eaLnBrk="1" hangingPunct="1">
              <a:lnSpc>
                <a:spcPct val="90000"/>
              </a:lnSpc>
              <a:buFontTx/>
              <a:buNone/>
            </a:pPr>
            <a:r>
              <a:rPr lang="en-US" sz="2200" dirty="0" smtClean="0"/>
              <a:t>	Thus IFRS 1 with its’ </a:t>
            </a:r>
            <a:r>
              <a:rPr lang="en-US" sz="2200" b="1" dirty="0" smtClean="0"/>
              <a:t>list of exemptions and exceptions </a:t>
            </a:r>
            <a:r>
              <a:rPr lang="en-US" sz="2200" dirty="0" smtClean="0"/>
              <a:t>gives benefit to adapt it on or before the transition date</a:t>
            </a:r>
            <a:r>
              <a:rPr lang="en-US" sz="2400" dirty="0" smtClean="0"/>
              <a:t>. </a:t>
            </a:r>
          </a:p>
        </p:txBody>
      </p:sp>
    </p:spTree>
  </p:cSld>
  <p:clrMapOvr>
    <a:masterClrMapping/>
  </p:clrMapOvr>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827088" y="868363"/>
            <a:ext cx="7129462" cy="720725"/>
          </a:xfrm>
        </p:spPr>
        <p:txBody>
          <a:bodyPr>
            <a:normAutofit fontScale="90000"/>
          </a:bodyPr>
          <a:lstStyle/>
          <a:p>
            <a:pPr eaLnBrk="1" hangingPunct="1"/>
            <a:r>
              <a:rPr lang="en-US" smtClean="0"/>
              <a:t>IFRS 1– First Time Adoption</a:t>
            </a:r>
          </a:p>
        </p:txBody>
      </p:sp>
      <p:sp>
        <p:nvSpPr>
          <p:cNvPr id="5" name="Rectangle 4"/>
          <p:cNvSpPr/>
          <p:nvPr/>
        </p:nvSpPr>
        <p:spPr>
          <a:xfrm>
            <a:off x="1292225" y="2635250"/>
            <a:ext cx="6211888" cy="1631950"/>
          </a:xfrm>
          <a:prstGeom prst="rect">
            <a:avLst/>
          </a:prstGeom>
        </p:spPr>
        <p:txBody>
          <a:bodyPr>
            <a:spAutoFit/>
          </a:bodyPr>
          <a:lstStyle/>
          <a:p>
            <a:pPr>
              <a:defRPr/>
            </a:pPr>
            <a:r>
              <a:rPr lang="en-US" sz="5000" dirty="0">
                <a:solidFill>
                  <a:schemeClr val="tx2"/>
                </a:solidFill>
                <a:latin typeface="+mj-lt"/>
                <a:ea typeface="+mj-ea"/>
                <a:cs typeface="+mj-cs"/>
              </a:rPr>
              <a:t>	</a:t>
            </a:r>
            <a:r>
              <a:rPr lang="en-US" sz="5000" dirty="0">
                <a:latin typeface="+mj-lt"/>
                <a:ea typeface="+mj-ea"/>
                <a:cs typeface="+mj-cs"/>
              </a:rPr>
              <a:t>6 step process </a:t>
            </a:r>
          </a:p>
          <a:p>
            <a:pPr>
              <a:defRPr/>
            </a:pPr>
            <a:r>
              <a:rPr lang="en-US" sz="5000" dirty="0">
                <a:latin typeface="+mj-lt"/>
                <a:ea typeface="+mj-ea"/>
                <a:cs typeface="+mj-cs"/>
              </a:rPr>
              <a:t>in “</a:t>
            </a:r>
            <a:r>
              <a:rPr lang="en-US" sz="5000" b="1" u="sng" dirty="0">
                <a:latin typeface="+mj-lt"/>
                <a:ea typeface="+mj-ea"/>
                <a:cs typeface="+mj-cs"/>
              </a:rPr>
              <a:t>1</a:t>
            </a:r>
            <a:r>
              <a:rPr lang="en-US" sz="5000" b="1" u="sng" baseline="30000" dirty="0">
                <a:latin typeface="+mj-lt"/>
                <a:ea typeface="+mj-ea"/>
                <a:cs typeface="+mj-cs"/>
              </a:rPr>
              <a:t>st</a:t>
            </a:r>
            <a:r>
              <a:rPr lang="en-US" sz="5000" b="1" u="sng" dirty="0">
                <a:latin typeface="+mj-lt"/>
                <a:ea typeface="+mj-ea"/>
                <a:cs typeface="+mj-cs"/>
              </a:rPr>
              <a:t> time</a:t>
            </a:r>
            <a:r>
              <a:rPr lang="en-US" sz="5000" dirty="0">
                <a:latin typeface="+mj-lt"/>
                <a:ea typeface="+mj-ea"/>
                <a:cs typeface="+mj-cs"/>
              </a:rPr>
              <a:t>” adoption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90600" y="1752600"/>
            <a:ext cx="7010400" cy="2743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Garamond" pitchFamily="18" charset="0"/>
              </a:rPr>
              <a:t>Overview of Ind AS and AS</a:t>
            </a:r>
            <a:br>
              <a:rPr lang="en-US" sz="4400" b="1" dirty="0" smtClean="0">
                <a:solidFill>
                  <a:schemeClr val="tx1"/>
                </a:solidFill>
                <a:latin typeface="Garamond" pitchFamily="18" charset="0"/>
              </a:rPr>
            </a:br>
            <a:r>
              <a:rPr lang="en-US" sz="4400" b="1" dirty="0" smtClean="0">
                <a:solidFill>
                  <a:schemeClr val="tx1"/>
                </a:solidFill>
                <a:latin typeface="Garamond" pitchFamily="18" charset="0"/>
              </a:rPr>
              <a:t>(Basic Comparison)</a:t>
            </a:r>
            <a:endParaRPr lang="en-US" sz="4400" dirty="0">
              <a:solidFill>
                <a:schemeClr val="tx1"/>
              </a:solidFill>
            </a:endParaRPr>
          </a:p>
        </p:txBody>
      </p:sp>
    </p:spTree>
    <p:extLst>
      <p:ext uri="{BB962C8B-B14F-4D97-AF65-F5344CB8AC3E}">
        <p14:creationId xmlns:p14="http://schemas.microsoft.com/office/powerpoint/2010/main" xmlns="" val="675804478"/>
      </p:ext>
    </p:extLst>
  </p:cSld>
  <p:clrMapOvr>
    <a:masterClrMapping/>
  </p:clrMapOvr>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idx="1"/>
          </p:nvPr>
        </p:nvSpPr>
        <p:spPr>
          <a:xfrm>
            <a:off x="101600" y="1001713"/>
            <a:ext cx="8796338" cy="5675312"/>
          </a:xfrm>
        </p:spPr>
        <p:txBody>
          <a:bodyPr/>
          <a:lstStyle/>
          <a:p>
            <a:pPr eaLnBrk="1" hangingPunct="1"/>
            <a:r>
              <a:rPr lang="en-US" sz="2800" smtClean="0"/>
              <a:t>Step # 1</a:t>
            </a:r>
          </a:p>
          <a:p>
            <a:pPr lvl="1" eaLnBrk="1" hangingPunct="1"/>
            <a:r>
              <a:rPr lang="en-US" sz="2400" smtClean="0"/>
              <a:t>Identification of “First Time Adaptors”</a:t>
            </a:r>
          </a:p>
          <a:p>
            <a:pPr lvl="2" eaLnBrk="1" hangingPunct="1"/>
            <a:r>
              <a:rPr lang="en-US" sz="1800" b="1" u="sng" smtClean="0"/>
              <a:t>Prepared most recent F/S as per National GAAP</a:t>
            </a:r>
          </a:p>
          <a:p>
            <a:pPr lvl="3" eaLnBrk="1" hangingPunct="1"/>
            <a:r>
              <a:rPr lang="en-US" sz="1800" smtClean="0"/>
              <a:t>Which are not consistence with IFRS; or</a:t>
            </a:r>
          </a:p>
          <a:p>
            <a:pPr lvl="3" eaLnBrk="1" hangingPunct="1"/>
            <a:r>
              <a:rPr lang="en-US" sz="1800" smtClean="0"/>
              <a:t>Which are in consistence with IFRS only where National GAAP is silent; or</a:t>
            </a:r>
          </a:p>
          <a:p>
            <a:pPr lvl="3" eaLnBrk="1" hangingPunct="1"/>
            <a:r>
              <a:rPr lang="en-US" sz="1800" smtClean="0"/>
              <a:t>Which are reconciling some amount as per IFRS;</a:t>
            </a:r>
          </a:p>
          <a:p>
            <a:pPr lvl="3" eaLnBrk="1" hangingPunct="1">
              <a:buFontTx/>
              <a:buNone/>
            </a:pPr>
            <a:r>
              <a:rPr lang="en-US" sz="1800" smtClean="0"/>
              <a:t>				OR</a:t>
            </a:r>
          </a:p>
          <a:p>
            <a:pPr lvl="2" eaLnBrk="1" hangingPunct="1"/>
            <a:r>
              <a:rPr lang="en-US" sz="1800" b="1" u="sng" smtClean="0"/>
              <a:t>Prepared most recent F/S as per IFRSs</a:t>
            </a:r>
          </a:p>
          <a:p>
            <a:pPr lvl="3" eaLnBrk="1" hangingPunct="1"/>
            <a:r>
              <a:rPr lang="en-US" sz="1800" smtClean="0"/>
              <a:t>But no compliance statement has been made in F/S; or</a:t>
            </a:r>
          </a:p>
          <a:p>
            <a:pPr lvl="3" eaLnBrk="1" hangingPunct="1"/>
            <a:r>
              <a:rPr lang="en-US" sz="1800" smtClean="0"/>
              <a:t>But containing compliance statement with some IFRS; </a:t>
            </a:r>
          </a:p>
          <a:p>
            <a:pPr lvl="3" eaLnBrk="1" hangingPunct="1">
              <a:buFontTx/>
              <a:buNone/>
            </a:pPr>
            <a:r>
              <a:rPr lang="en-US" sz="1800" smtClean="0"/>
              <a:t>				OR</a:t>
            </a:r>
          </a:p>
          <a:p>
            <a:pPr lvl="2" eaLnBrk="1" hangingPunct="1"/>
            <a:r>
              <a:rPr lang="en-US" sz="1800" u="sng" smtClean="0"/>
              <a:t>Prepared F/S as per IFRS for internal use only</a:t>
            </a:r>
            <a:r>
              <a:rPr lang="en-US" sz="1800" smtClean="0"/>
              <a:t>; or</a:t>
            </a:r>
          </a:p>
          <a:p>
            <a:pPr lvl="2" eaLnBrk="1" hangingPunct="1"/>
            <a:r>
              <a:rPr lang="en-US" sz="1800" smtClean="0"/>
              <a:t>Prepared reporting package as per IFRS for consolidation purpose but not all the financial statements are prepared; or</a:t>
            </a:r>
          </a:p>
          <a:p>
            <a:pPr lvl="2" eaLnBrk="1" hangingPunct="1"/>
            <a:r>
              <a:rPr lang="en-US" sz="1800" smtClean="0"/>
              <a:t>Did not prepare any financial statements in previous period</a:t>
            </a:r>
          </a:p>
          <a:p>
            <a:pPr eaLnBrk="1" hangingPunct="1">
              <a:buFontTx/>
              <a:buNone/>
            </a:pPr>
            <a:r>
              <a:rPr lang="en-US" sz="2000" b="1" smtClean="0">
                <a:solidFill>
                  <a:schemeClr val="accent1"/>
                </a:solidFill>
              </a:rPr>
              <a:t>	</a:t>
            </a:r>
            <a:r>
              <a:rPr lang="en-US" sz="2000" b="1" u="sng" smtClean="0">
                <a:solidFill>
                  <a:schemeClr val="accent1"/>
                </a:solidFill>
              </a:rPr>
              <a:t>All the above companies can apply the provisions of IFRS 1.</a:t>
            </a:r>
          </a:p>
        </p:txBody>
      </p:sp>
      <p:sp>
        <p:nvSpPr>
          <p:cNvPr id="3" name="Rectangle 2"/>
          <p:cNvSpPr>
            <a:spLocks noGrp="1" noChangeArrowheads="1"/>
          </p:cNvSpPr>
          <p:nvPr>
            <p:ph type="title"/>
          </p:nvPr>
        </p:nvSpPr>
        <p:spPr>
          <a:xfrm>
            <a:off x="217488" y="228600"/>
            <a:ext cx="6327775"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p:cNvSpPr>
            <a:spLocks noGrp="1" noChangeArrowheads="1"/>
          </p:cNvSpPr>
          <p:nvPr>
            <p:ph idx="1"/>
          </p:nvPr>
        </p:nvSpPr>
        <p:spPr>
          <a:xfrm>
            <a:off x="323850" y="581025"/>
            <a:ext cx="8496300" cy="5927725"/>
          </a:xfrm>
        </p:spPr>
        <p:txBody>
          <a:bodyPr/>
          <a:lstStyle/>
          <a:p>
            <a:pPr eaLnBrk="1" hangingPunct="1"/>
            <a:endParaRPr lang="en-US" smtClean="0"/>
          </a:p>
          <a:p>
            <a:pPr eaLnBrk="1" hangingPunct="1"/>
            <a:endParaRPr lang="en-US" smtClean="0"/>
          </a:p>
          <a:p>
            <a:pPr eaLnBrk="1" hangingPunct="1"/>
            <a:r>
              <a:rPr lang="en-US" smtClean="0"/>
              <a:t>–Step # 1</a:t>
            </a:r>
          </a:p>
          <a:p>
            <a:pPr lvl="1" eaLnBrk="1" hangingPunct="1">
              <a:buFontTx/>
              <a:buNone/>
            </a:pPr>
            <a:r>
              <a:rPr lang="en-US" smtClean="0"/>
              <a:t>	</a:t>
            </a:r>
          </a:p>
        </p:txBody>
      </p:sp>
      <p:pic>
        <p:nvPicPr>
          <p:cNvPr id="76803" name="Picture 23" descr="scan0001"/>
          <p:cNvPicPr>
            <a:picLocks noChangeAspect="1" noChangeArrowheads="1"/>
          </p:cNvPicPr>
          <p:nvPr/>
        </p:nvPicPr>
        <p:blipFill>
          <a:blip r:embed="rId2" cstate="print"/>
          <a:srcRect/>
          <a:stretch>
            <a:fillRect/>
          </a:stretch>
        </p:blipFill>
        <p:spPr bwMode="auto">
          <a:xfrm>
            <a:off x="231775" y="900113"/>
            <a:ext cx="8820150" cy="5718175"/>
          </a:xfrm>
          <a:prstGeom prst="rect">
            <a:avLst/>
          </a:prstGeom>
          <a:noFill/>
          <a:ln w="9525">
            <a:noFill/>
            <a:miter lim="800000"/>
            <a:headEnd/>
            <a:tailEnd/>
          </a:ln>
        </p:spPr>
      </p:pic>
      <p:sp>
        <p:nvSpPr>
          <p:cNvPr id="4" name="Rectangle 2"/>
          <p:cNvSpPr>
            <a:spLocks noGrp="1" noChangeArrowheads="1"/>
          </p:cNvSpPr>
          <p:nvPr>
            <p:ph type="title"/>
          </p:nvPr>
        </p:nvSpPr>
        <p:spPr>
          <a:xfrm>
            <a:off x="377825" y="188913"/>
            <a:ext cx="7129463" cy="365125"/>
          </a:xfrm>
        </p:spPr>
        <p:txBody>
          <a:bodyPr rtlCol="0">
            <a:normAutofit fontScale="90000"/>
          </a:bodyPr>
          <a:lstStyle/>
          <a:p>
            <a:pPr algn="l" eaLnBrk="1" fontAlgn="auto" hangingPunct="1">
              <a:spcAft>
                <a:spcPts val="0"/>
              </a:spcAft>
              <a:defRPr/>
            </a:pPr>
            <a:r>
              <a:rPr lang="en-US" dirty="0" smtClean="0"/>
              <a:t>IFRS 1– First Time Adoption</a:t>
            </a:r>
          </a:p>
        </p:txBody>
      </p:sp>
      <p:sp>
        <p:nvSpPr>
          <p:cNvPr id="76805" name="TextBox 4"/>
          <p:cNvSpPr txBox="1">
            <a:spLocks noChangeArrowheads="1"/>
          </p:cNvSpPr>
          <p:nvPr/>
        </p:nvSpPr>
        <p:spPr bwMode="auto">
          <a:xfrm>
            <a:off x="-28575" y="6516688"/>
            <a:ext cx="2657475" cy="369887"/>
          </a:xfrm>
          <a:prstGeom prst="rect">
            <a:avLst/>
          </a:prstGeom>
          <a:noFill/>
          <a:ln w="9525">
            <a:noFill/>
            <a:miter lim="800000"/>
            <a:headEnd/>
            <a:tailEnd/>
          </a:ln>
        </p:spPr>
        <p:txBody>
          <a:bodyPr>
            <a:spAutoFit/>
          </a:bodyPr>
          <a:lstStyle/>
          <a:p>
            <a:r>
              <a:rPr lang="en-US" sz="1800"/>
              <a:t>NG-National GAAP</a:t>
            </a:r>
          </a:p>
        </p:txBody>
      </p:sp>
    </p:spTree>
  </p:cSld>
  <p:clrMapOvr>
    <a:masterClrMapping/>
  </p:clrMapOvr>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idx="1"/>
          </p:nvPr>
        </p:nvSpPr>
        <p:spPr>
          <a:xfrm>
            <a:off x="222250" y="1262063"/>
            <a:ext cx="8496300" cy="5283200"/>
          </a:xfrm>
        </p:spPr>
        <p:txBody>
          <a:bodyPr/>
          <a:lstStyle/>
          <a:p>
            <a:pPr marL="533400" indent="-533400" eaLnBrk="1" hangingPunct="1">
              <a:buFontTx/>
              <a:buNone/>
            </a:pPr>
            <a:endParaRPr lang="en-US" u="sng" dirty="0" smtClean="0"/>
          </a:p>
          <a:p>
            <a:pPr marL="533400" indent="-533400" eaLnBrk="1" hangingPunct="1">
              <a:buFontTx/>
              <a:buNone/>
            </a:pPr>
            <a:r>
              <a:rPr lang="en-US" sz="2800" u="sng" dirty="0" smtClean="0"/>
              <a:t>Examples of First Time Adaptors:</a:t>
            </a:r>
          </a:p>
          <a:p>
            <a:pPr marL="533400" indent="-533400" eaLnBrk="1" hangingPunct="1">
              <a:buFont typeface="Wingdings 2" pitchFamily="18" charset="2"/>
              <a:buNone/>
            </a:pPr>
            <a:endParaRPr lang="en-US" sz="2800" dirty="0" smtClean="0"/>
          </a:p>
          <a:p>
            <a:pPr marL="533400" indent="-533400" algn="just" eaLnBrk="1" hangingPunct="1">
              <a:buFont typeface="Wingdings 2" pitchFamily="18" charset="2"/>
              <a:buNone/>
            </a:pPr>
            <a:r>
              <a:rPr lang="en-US" sz="2800" dirty="0" smtClean="0"/>
              <a:t>Q) Entity “A” had prepared F/S for previous year as per National GAAP and those F/S contained </a:t>
            </a:r>
            <a:r>
              <a:rPr lang="en-US" sz="2800" dirty="0" smtClean="0">
                <a:solidFill>
                  <a:srgbClr val="FF0000"/>
                </a:solidFill>
              </a:rPr>
              <a:t>Compliance Statement</a:t>
            </a:r>
            <a:r>
              <a:rPr lang="en-US" sz="2800" dirty="0" smtClean="0"/>
              <a:t> with IFRS, Does IFRS1 applies to Entity A in the </a:t>
            </a:r>
            <a:r>
              <a:rPr lang="en-US" sz="2800" dirty="0" smtClean="0">
                <a:solidFill>
                  <a:srgbClr val="FF0000"/>
                </a:solidFill>
              </a:rPr>
              <a:t>Current Year</a:t>
            </a:r>
            <a:r>
              <a:rPr lang="en-US" sz="2800" dirty="0" smtClean="0"/>
              <a:t>?</a:t>
            </a:r>
          </a:p>
          <a:p>
            <a:pPr marL="533400" indent="-533400" algn="just" eaLnBrk="1" hangingPunct="1">
              <a:buFontTx/>
              <a:buNone/>
            </a:pPr>
            <a:r>
              <a:rPr lang="en-US" sz="2800" dirty="0" smtClean="0"/>
              <a:t>	</a:t>
            </a:r>
          </a:p>
        </p:txBody>
      </p:sp>
      <p:sp>
        <p:nvSpPr>
          <p:cNvPr id="3" name="Rectangle 2"/>
          <p:cNvSpPr>
            <a:spLocks noGrp="1" noChangeArrowheads="1"/>
          </p:cNvSpPr>
          <p:nvPr>
            <p:ph type="title"/>
          </p:nvPr>
        </p:nvSpPr>
        <p:spPr>
          <a:xfrm>
            <a:off x="231775" y="563563"/>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p:cNvSpPr>
            <a:spLocks noGrp="1" noChangeArrowheads="1"/>
          </p:cNvSpPr>
          <p:nvPr>
            <p:ph idx="1"/>
          </p:nvPr>
        </p:nvSpPr>
        <p:spPr>
          <a:xfrm>
            <a:off x="106363" y="1981200"/>
            <a:ext cx="8496300" cy="4157663"/>
          </a:xfrm>
        </p:spPr>
        <p:txBody>
          <a:bodyPr/>
          <a:lstStyle/>
          <a:p>
            <a:pPr marL="533400" indent="-533400" algn="just" eaLnBrk="1" hangingPunct="1">
              <a:buFontTx/>
              <a:buNone/>
            </a:pPr>
            <a:r>
              <a:rPr lang="en-US" sz="1800" smtClean="0"/>
              <a:t>	</a:t>
            </a:r>
            <a:r>
              <a:rPr lang="en-US" sz="2800" smtClean="0"/>
              <a:t>Ans.) The Answer is </a:t>
            </a:r>
            <a:r>
              <a:rPr lang="en-US" sz="2800" smtClean="0">
                <a:solidFill>
                  <a:srgbClr val="FF0000"/>
                </a:solidFill>
              </a:rPr>
              <a:t>“No”</a:t>
            </a:r>
            <a:r>
              <a:rPr lang="en-US" sz="2800" smtClean="0"/>
              <a:t>. IFRS 1 does not apply to Entity “A” as para.3 is very specific on the statement of Compliance in F/S. Even if the auditor qualifies that previous year audit report in the year but since entity gives compliance statement, IFRS 1 can not be applied in </a:t>
            </a:r>
            <a:r>
              <a:rPr lang="en-US" sz="2800" u="sng" smtClean="0">
                <a:solidFill>
                  <a:srgbClr val="FF0000"/>
                </a:solidFill>
              </a:rPr>
              <a:t>“current year”</a:t>
            </a:r>
            <a:r>
              <a:rPr lang="en-US" sz="2800" smtClean="0"/>
              <a:t> on Entity “A”.</a:t>
            </a:r>
          </a:p>
        </p:txBody>
      </p:sp>
      <p:sp>
        <p:nvSpPr>
          <p:cNvPr id="3" name="Rectangle 2"/>
          <p:cNvSpPr>
            <a:spLocks noGrp="1" noChangeArrowheads="1"/>
          </p:cNvSpPr>
          <p:nvPr>
            <p:ph type="title"/>
          </p:nvPr>
        </p:nvSpPr>
        <p:spPr>
          <a:xfrm>
            <a:off x="361950" y="506413"/>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idx="1"/>
          </p:nvPr>
        </p:nvSpPr>
        <p:spPr>
          <a:xfrm>
            <a:off x="304800" y="1422400"/>
            <a:ext cx="8491538" cy="5254625"/>
          </a:xfrm>
        </p:spPr>
        <p:txBody>
          <a:bodyPr/>
          <a:lstStyle/>
          <a:p>
            <a:pPr marL="533400" indent="-533400" eaLnBrk="1" hangingPunct="1">
              <a:buFontTx/>
              <a:buNone/>
            </a:pPr>
            <a:r>
              <a:rPr lang="en-US" u="sng" smtClean="0"/>
              <a:t>Examples of First Time Adaptors:</a:t>
            </a:r>
          </a:p>
          <a:p>
            <a:pPr marL="533400" indent="-533400" eaLnBrk="1" hangingPunct="1">
              <a:buFontTx/>
              <a:buNone/>
            </a:pPr>
            <a:endParaRPr lang="en-US" sz="2000" u="sng" smtClean="0"/>
          </a:p>
          <a:p>
            <a:pPr marL="533400" indent="-533400" algn="just" eaLnBrk="1" hangingPunct="1">
              <a:buFont typeface="Wingdings 2" pitchFamily="18" charset="2"/>
              <a:buNone/>
            </a:pPr>
            <a:r>
              <a:rPr lang="en-US" smtClean="0"/>
              <a:t>Q</a:t>
            </a:r>
            <a:r>
              <a:rPr lang="en-US" sz="2800" smtClean="0"/>
              <a:t>) Entity “B” has prepared previous F/S in accordance with some IFRS but not all. During the current year’s F/S, Entity “B” has given unreserved compliance statement. Are the current year’s F/S first time IFRS F/S as per IFRS 1?</a:t>
            </a:r>
          </a:p>
          <a:p>
            <a:pPr marL="533400" indent="-533400" algn="just" eaLnBrk="1" hangingPunct="1">
              <a:buFontTx/>
              <a:buNone/>
            </a:pPr>
            <a:endParaRPr lang="en-US" sz="2800" smtClean="0"/>
          </a:p>
          <a:p>
            <a:pPr marL="533400" indent="-533400" algn="just" eaLnBrk="1" hangingPunct="1">
              <a:buFontTx/>
              <a:buNone/>
            </a:pPr>
            <a:r>
              <a:rPr lang="en-US" sz="2800" smtClean="0"/>
              <a:t>Ans)</a:t>
            </a:r>
            <a:r>
              <a:rPr lang="en-US" sz="2800" smtClean="0">
                <a:solidFill>
                  <a:srgbClr val="FF0000"/>
                </a:solidFill>
              </a:rPr>
              <a:t> “Yes”</a:t>
            </a:r>
            <a:r>
              <a:rPr lang="en-US" sz="2800" smtClean="0"/>
              <a:t>. IFRS 1 clearly mentions that F/S which carries unreserved compliance statement are the first IFRS F/S.</a:t>
            </a:r>
          </a:p>
        </p:txBody>
      </p:sp>
      <p:sp>
        <p:nvSpPr>
          <p:cNvPr id="79875" name="Rectangle 2"/>
          <p:cNvSpPr>
            <a:spLocks noGrp="1" noChangeArrowheads="1"/>
          </p:cNvSpPr>
          <p:nvPr>
            <p:ph type="title"/>
          </p:nvPr>
        </p:nvSpPr>
        <p:spPr>
          <a:xfrm>
            <a:off x="246063" y="315913"/>
            <a:ext cx="7129462" cy="720725"/>
          </a:xfrm>
        </p:spPr>
        <p:txBody>
          <a:bodyPr>
            <a:normAutofit fontScale="90000"/>
          </a:bodyPr>
          <a:lstStyle/>
          <a:p>
            <a:pPr algn="l" eaLnBrk="1" hangingPunct="1"/>
            <a:r>
              <a:rPr lang="en-US" smtClean="0"/>
              <a:t>IFRS 1– First Time Adoption</a:t>
            </a:r>
          </a:p>
        </p:txBody>
      </p:sp>
    </p:spTree>
  </p:cSld>
  <p:clrMapOvr>
    <a:masterClrMapping/>
  </p:clrMapOvr>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a:spLocks noGrp="1" noChangeArrowheads="1"/>
          </p:cNvSpPr>
          <p:nvPr>
            <p:ph idx="1"/>
          </p:nvPr>
        </p:nvSpPr>
        <p:spPr>
          <a:xfrm>
            <a:off x="236538" y="1546225"/>
            <a:ext cx="8496300" cy="4016375"/>
          </a:xfrm>
        </p:spPr>
        <p:txBody>
          <a:bodyPr>
            <a:normAutofit fontScale="62500" lnSpcReduction="20000"/>
          </a:bodyPr>
          <a:lstStyle/>
          <a:p>
            <a:pPr marL="533400" indent="-533400" eaLnBrk="1" hangingPunct="1">
              <a:buFontTx/>
              <a:buNone/>
            </a:pPr>
            <a:r>
              <a:rPr lang="en-US" sz="4600" b="1" dirty="0" smtClean="0"/>
              <a:t>Major points in Step # 1:</a:t>
            </a:r>
          </a:p>
          <a:p>
            <a:pPr marL="533400" indent="-533400" eaLnBrk="1" hangingPunct="1">
              <a:buFontTx/>
              <a:buNone/>
            </a:pPr>
            <a:endParaRPr lang="en-US" sz="4600" b="1" dirty="0" smtClean="0"/>
          </a:p>
          <a:p>
            <a:pPr marL="533400" indent="-533400" eaLnBrk="1" hangingPunct="1">
              <a:buFontTx/>
              <a:buNone/>
            </a:pPr>
            <a:endParaRPr lang="en-US" sz="1000" b="1" u="sng" dirty="0" smtClean="0">
              <a:solidFill>
                <a:schemeClr val="accent1"/>
              </a:solidFill>
            </a:endParaRPr>
          </a:p>
          <a:p>
            <a:pPr marL="533400" indent="-533400" algn="just" eaLnBrk="1" hangingPunct="1"/>
            <a:r>
              <a:rPr lang="en-US" sz="5100" dirty="0" smtClean="0"/>
              <a:t>Making an </a:t>
            </a:r>
            <a:r>
              <a:rPr lang="en-US" sz="5100" dirty="0" smtClean="0">
                <a:solidFill>
                  <a:srgbClr val="FF0000"/>
                </a:solidFill>
              </a:rPr>
              <a:t>“unreserved compliance statement”</a:t>
            </a:r>
            <a:r>
              <a:rPr lang="en-US" sz="5100" dirty="0" smtClean="0"/>
              <a:t> is a key factor</a:t>
            </a:r>
          </a:p>
          <a:p>
            <a:pPr marL="533400" indent="-533400" algn="just" eaLnBrk="1" hangingPunct="1"/>
            <a:r>
              <a:rPr lang="en-US" sz="5100" dirty="0" smtClean="0"/>
              <a:t>F/S carrying this statement first time will be considered first IFRS under IFRS1</a:t>
            </a:r>
          </a:p>
          <a:p>
            <a:pPr marL="533400" indent="-533400" algn="just" eaLnBrk="1" hangingPunct="1"/>
            <a:r>
              <a:rPr lang="en-US" sz="5100" dirty="0" smtClean="0"/>
              <a:t>To be the first F/S under IFRS 1, F/S shall comply with all IFRS</a:t>
            </a:r>
          </a:p>
        </p:txBody>
      </p:sp>
      <p:sp>
        <p:nvSpPr>
          <p:cNvPr id="3" name="Rectangle 2"/>
          <p:cNvSpPr>
            <a:spLocks noGrp="1" noChangeArrowheads="1"/>
          </p:cNvSpPr>
          <p:nvPr>
            <p:ph type="title"/>
          </p:nvPr>
        </p:nvSpPr>
        <p:spPr>
          <a:xfrm>
            <a:off x="217488" y="244475"/>
            <a:ext cx="6327775"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idx="1"/>
          </p:nvPr>
        </p:nvSpPr>
        <p:spPr>
          <a:xfrm>
            <a:off x="349250" y="914400"/>
            <a:ext cx="7920038" cy="576263"/>
          </a:xfrm>
        </p:spPr>
        <p:txBody>
          <a:bodyPr/>
          <a:lstStyle/>
          <a:p>
            <a:pPr eaLnBrk="1" hangingPunct="1">
              <a:lnSpc>
                <a:spcPct val="90000"/>
              </a:lnSpc>
            </a:pPr>
            <a:r>
              <a:rPr lang="en-US" dirty="0" smtClean="0"/>
              <a:t>Step # 2- Plan for Implementation</a:t>
            </a:r>
          </a:p>
          <a:p>
            <a:pPr lvl="1" eaLnBrk="1" hangingPunct="1">
              <a:lnSpc>
                <a:spcPct val="90000"/>
              </a:lnSpc>
              <a:buFontTx/>
              <a:buNone/>
            </a:pPr>
            <a:endParaRPr lang="en-US" sz="1600" dirty="0" smtClean="0"/>
          </a:p>
        </p:txBody>
      </p:sp>
      <p:sp>
        <p:nvSpPr>
          <p:cNvPr id="4" name="Rectangle 2"/>
          <p:cNvSpPr>
            <a:spLocks noGrp="1" noChangeArrowheads="1"/>
          </p:cNvSpPr>
          <p:nvPr>
            <p:ph type="title"/>
          </p:nvPr>
        </p:nvSpPr>
        <p:spPr>
          <a:xfrm>
            <a:off x="363538" y="0"/>
            <a:ext cx="6327775" cy="720725"/>
          </a:xfrm>
        </p:spPr>
        <p:txBody>
          <a:bodyPr rtlCol="0">
            <a:normAutofit fontScale="90000"/>
          </a:bodyPr>
          <a:lstStyle/>
          <a:p>
            <a:pPr algn="l" eaLnBrk="1" fontAlgn="auto" hangingPunct="1">
              <a:spcAft>
                <a:spcPts val="0"/>
              </a:spcAft>
              <a:defRPr/>
            </a:pPr>
            <a:r>
              <a:rPr lang="en-US" dirty="0" smtClean="0"/>
              <a:t>IFRS 1– First Time Adoption</a:t>
            </a:r>
          </a:p>
        </p:txBody>
      </p:sp>
      <p:pic>
        <p:nvPicPr>
          <p:cNvPr id="81924" name="Picture 4"/>
          <p:cNvPicPr>
            <a:picLocks noChangeAspect="1" noChangeArrowheads="1"/>
          </p:cNvPicPr>
          <p:nvPr/>
        </p:nvPicPr>
        <p:blipFill>
          <a:blip r:embed="rId2" cstate="print"/>
          <a:srcRect/>
          <a:stretch>
            <a:fillRect/>
          </a:stretch>
        </p:blipFill>
        <p:spPr bwMode="auto">
          <a:xfrm>
            <a:off x="358775" y="1712913"/>
            <a:ext cx="8048625" cy="447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idx="1"/>
          </p:nvPr>
        </p:nvSpPr>
        <p:spPr>
          <a:xfrm>
            <a:off x="76200" y="762000"/>
            <a:ext cx="8915400" cy="5943600"/>
          </a:xfrm>
        </p:spPr>
        <p:txBody>
          <a:bodyPr/>
          <a:lstStyle/>
          <a:p>
            <a:pPr eaLnBrk="1" hangingPunct="1">
              <a:lnSpc>
                <a:spcPct val="80000"/>
              </a:lnSpc>
              <a:buFont typeface="Wingdings 2" pitchFamily="18" charset="2"/>
              <a:buNone/>
            </a:pPr>
            <a:r>
              <a:rPr lang="en-US" dirty="0" smtClean="0"/>
              <a:t>Step # 2</a:t>
            </a:r>
          </a:p>
          <a:p>
            <a:pPr lvl="1" eaLnBrk="1" hangingPunct="1">
              <a:lnSpc>
                <a:spcPct val="80000"/>
              </a:lnSpc>
            </a:pPr>
            <a:endParaRPr lang="en-US" sz="1000" dirty="0" smtClean="0"/>
          </a:p>
          <a:p>
            <a:pPr lvl="1" eaLnBrk="1" hangingPunct="1">
              <a:lnSpc>
                <a:spcPct val="80000"/>
              </a:lnSpc>
            </a:pPr>
            <a:r>
              <a:rPr lang="en-US" sz="2400" dirty="0" smtClean="0"/>
              <a:t>Starting Point</a:t>
            </a:r>
          </a:p>
          <a:p>
            <a:pPr lvl="2" algn="just" eaLnBrk="1" hangingPunct="1">
              <a:lnSpc>
                <a:spcPct val="80000"/>
              </a:lnSpc>
            </a:pPr>
            <a:endParaRPr lang="en-US" sz="1000" dirty="0" smtClean="0"/>
          </a:p>
          <a:p>
            <a:pPr lvl="2" algn="just" eaLnBrk="1" hangingPunct="1">
              <a:lnSpc>
                <a:spcPct val="80000"/>
              </a:lnSpc>
            </a:pPr>
            <a:r>
              <a:rPr lang="en-US" sz="2200" dirty="0" smtClean="0"/>
              <a:t>Conversion to IFRS involves “</a:t>
            </a:r>
            <a:r>
              <a:rPr lang="en-US" sz="2200" u="sng" dirty="0" smtClean="0"/>
              <a:t>Robust change”</a:t>
            </a:r>
            <a:r>
              <a:rPr lang="en-US" sz="2200" dirty="0" smtClean="0"/>
              <a:t> in the way an entity’s financial being read. It will have impact on -ratio analysis, Foreign exchange and hedging activities, Corporate income taxes, management reporting and so on</a:t>
            </a:r>
          </a:p>
          <a:p>
            <a:pPr lvl="2" algn="just" eaLnBrk="1" hangingPunct="1">
              <a:lnSpc>
                <a:spcPct val="80000"/>
              </a:lnSpc>
            </a:pPr>
            <a:r>
              <a:rPr lang="en-US" sz="2200" dirty="0" smtClean="0"/>
              <a:t>The Methodology for the conversion should be treating the conversion as a project. It should have a project leader, team members not only from accounts and finance but from other sphere within the Organization as well. </a:t>
            </a:r>
          </a:p>
          <a:p>
            <a:pPr lvl="2" algn="just" eaLnBrk="1" hangingPunct="1">
              <a:lnSpc>
                <a:spcPct val="80000"/>
              </a:lnSpc>
            </a:pPr>
            <a:r>
              <a:rPr lang="en-US" sz="2200" dirty="0" smtClean="0"/>
              <a:t>The project team should inform the board and audit committee on regular basis on its plan and progress. </a:t>
            </a:r>
          </a:p>
          <a:p>
            <a:pPr lvl="2" algn="just" eaLnBrk="1" hangingPunct="1">
              <a:lnSpc>
                <a:spcPct val="80000"/>
              </a:lnSpc>
              <a:buNone/>
            </a:pPr>
            <a:endParaRPr lang="en-US" sz="2200" dirty="0" smtClean="0"/>
          </a:p>
          <a:p>
            <a:pPr lvl="2" algn="just" eaLnBrk="1" hangingPunct="1">
              <a:lnSpc>
                <a:spcPct val="80000"/>
              </a:lnSpc>
            </a:pPr>
            <a:r>
              <a:rPr lang="en-US" sz="2200" dirty="0" smtClean="0"/>
              <a:t>The project should began with </a:t>
            </a:r>
          </a:p>
          <a:p>
            <a:pPr lvl="3" algn="just" eaLnBrk="1" hangingPunct="1">
              <a:lnSpc>
                <a:spcPct val="80000"/>
              </a:lnSpc>
            </a:pPr>
            <a:r>
              <a:rPr lang="en-US" sz="2200" i="1" dirty="0" smtClean="0">
                <a:solidFill>
                  <a:srgbClr val="FF0000"/>
                </a:solidFill>
              </a:rPr>
              <a:t>Impact  Assessment</a:t>
            </a:r>
          </a:p>
          <a:p>
            <a:pPr lvl="3" algn="just" eaLnBrk="1" hangingPunct="1">
              <a:lnSpc>
                <a:spcPct val="80000"/>
              </a:lnSpc>
            </a:pPr>
            <a:r>
              <a:rPr lang="en-US" sz="2200" dirty="0" smtClean="0"/>
              <a:t>Diagnostic activity; and</a:t>
            </a:r>
          </a:p>
          <a:p>
            <a:pPr lvl="3" algn="just" eaLnBrk="1" hangingPunct="1">
              <a:lnSpc>
                <a:spcPct val="80000"/>
              </a:lnSpc>
            </a:pPr>
            <a:r>
              <a:rPr lang="en-US" sz="2200" dirty="0" smtClean="0"/>
              <a:t>Scoping exercise.</a:t>
            </a:r>
          </a:p>
        </p:txBody>
      </p:sp>
      <p:sp>
        <p:nvSpPr>
          <p:cNvPr id="3" name="Rectangle 2"/>
          <p:cNvSpPr>
            <a:spLocks noGrp="1" noChangeArrowheads="1"/>
          </p:cNvSpPr>
          <p:nvPr>
            <p:ph type="title"/>
          </p:nvPr>
        </p:nvSpPr>
        <p:spPr>
          <a:xfrm>
            <a:off x="377825" y="0"/>
            <a:ext cx="6327775"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idx="1"/>
          </p:nvPr>
        </p:nvSpPr>
        <p:spPr>
          <a:xfrm>
            <a:off x="174625" y="768350"/>
            <a:ext cx="1916113" cy="576263"/>
          </a:xfrm>
        </p:spPr>
        <p:txBody>
          <a:bodyPr/>
          <a:lstStyle/>
          <a:p>
            <a:pPr eaLnBrk="1" hangingPunct="1">
              <a:lnSpc>
                <a:spcPct val="90000"/>
              </a:lnSpc>
              <a:buFont typeface="Wingdings 2" pitchFamily="18" charset="2"/>
              <a:buNone/>
            </a:pPr>
            <a:r>
              <a:rPr lang="en-US" smtClean="0"/>
              <a:t>Step # 2</a:t>
            </a:r>
          </a:p>
          <a:p>
            <a:pPr lvl="1" eaLnBrk="1" hangingPunct="1">
              <a:lnSpc>
                <a:spcPct val="90000"/>
              </a:lnSpc>
              <a:buFontTx/>
              <a:buNone/>
            </a:pPr>
            <a:endParaRPr lang="en-US" sz="1600" smtClean="0"/>
          </a:p>
        </p:txBody>
      </p:sp>
      <p:pic>
        <p:nvPicPr>
          <p:cNvPr id="83971" name="Picture 3"/>
          <p:cNvPicPr>
            <a:picLocks noChangeAspect="1" noChangeArrowheads="1"/>
          </p:cNvPicPr>
          <p:nvPr/>
        </p:nvPicPr>
        <p:blipFill>
          <a:blip r:embed="rId2" cstate="print"/>
          <a:srcRect/>
          <a:stretch>
            <a:fillRect/>
          </a:stretch>
        </p:blipFill>
        <p:spPr bwMode="auto">
          <a:xfrm>
            <a:off x="0" y="1204913"/>
            <a:ext cx="8640763" cy="5424487"/>
          </a:xfrm>
          <a:prstGeom prst="rect">
            <a:avLst/>
          </a:prstGeom>
          <a:solidFill>
            <a:srgbClr val="FFFFFF"/>
          </a:solidFill>
          <a:ln w="9525">
            <a:noFill/>
            <a:miter lim="800000"/>
            <a:headEnd/>
            <a:tailEnd/>
          </a:ln>
        </p:spPr>
      </p:pic>
      <p:sp>
        <p:nvSpPr>
          <p:cNvPr id="4" name="Rectangle 2"/>
          <p:cNvSpPr>
            <a:spLocks noGrp="1" noChangeArrowheads="1"/>
          </p:cNvSpPr>
          <p:nvPr>
            <p:ph type="title"/>
          </p:nvPr>
        </p:nvSpPr>
        <p:spPr>
          <a:xfrm>
            <a:off x="231775" y="0"/>
            <a:ext cx="6897688"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idx="1"/>
          </p:nvPr>
        </p:nvSpPr>
        <p:spPr>
          <a:xfrm>
            <a:off x="87313" y="865188"/>
            <a:ext cx="8824912" cy="5840412"/>
          </a:xfrm>
        </p:spPr>
        <p:txBody>
          <a:bodyPr/>
          <a:lstStyle/>
          <a:p>
            <a:pPr eaLnBrk="1" hangingPunct="1">
              <a:lnSpc>
                <a:spcPct val="90000"/>
              </a:lnSpc>
            </a:pPr>
            <a:r>
              <a:rPr lang="en-US" dirty="0" smtClean="0"/>
              <a:t>Step # 3</a:t>
            </a:r>
          </a:p>
          <a:p>
            <a:pPr eaLnBrk="1" hangingPunct="1">
              <a:lnSpc>
                <a:spcPct val="90000"/>
              </a:lnSpc>
            </a:pPr>
            <a:endParaRPr lang="en-US" sz="1000" dirty="0" smtClean="0"/>
          </a:p>
          <a:p>
            <a:pPr lvl="1" eaLnBrk="1" hangingPunct="1">
              <a:lnSpc>
                <a:spcPct val="90000"/>
              </a:lnSpc>
            </a:pPr>
            <a:r>
              <a:rPr lang="en-US" sz="2400" dirty="0" smtClean="0"/>
              <a:t>Accounting Policies</a:t>
            </a:r>
          </a:p>
          <a:p>
            <a:pPr lvl="2" eaLnBrk="1" hangingPunct="1">
              <a:lnSpc>
                <a:spcPct val="90000"/>
              </a:lnSpc>
            </a:pPr>
            <a:endParaRPr lang="en-US" sz="1000" dirty="0" smtClean="0"/>
          </a:p>
          <a:p>
            <a:pPr lvl="2" eaLnBrk="1" hangingPunct="1">
              <a:lnSpc>
                <a:spcPct val="90000"/>
              </a:lnSpc>
            </a:pPr>
            <a:r>
              <a:rPr lang="en-US" sz="2000" dirty="0" smtClean="0"/>
              <a:t>The general rule of IFRS 1 is, to develop first F/S that conforms with the IFRSs effective as on 1</a:t>
            </a:r>
            <a:r>
              <a:rPr lang="en-US" sz="2000" baseline="30000" dirty="0" smtClean="0"/>
              <a:t>st</a:t>
            </a:r>
            <a:r>
              <a:rPr lang="en-US" sz="2000" dirty="0" smtClean="0"/>
              <a:t> IFRS statement, and throughout all the periods presented. </a:t>
            </a:r>
          </a:p>
          <a:p>
            <a:pPr lvl="2" eaLnBrk="1" hangingPunct="1">
              <a:lnSpc>
                <a:spcPct val="90000"/>
              </a:lnSpc>
            </a:pPr>
            <a:r>
              <a:rPr lang="en-US" sz="2000" dirty="0" smtClean="0"/>
              <a:t>The impact of the general rule is, transition from Local GAAP to IFRS requires a complete, retrospective restatement of assets, liabilities and equity in conformity with IFRSs (</a:t>
            </a:r>
            <a:r>
              <a:rPr lang="en-US" sz="2000" dirty="0" smtClean="0">
                <a:solidFill>
                  <a:srgbClr val="FF0000"/>
                </a:solidFill>
              </a:rPr>
              <a:t>subject to exemptions covered later</a:t>
            </a:r>
            <a:r>
              <a:rPr lang="en-US" sz="2000" dirty="0" smtClean="0"/>
              <a:t>)</a:t>
            </a:r>
          </a:p>
          <a:p>
            <a:pPr lvl="2" eaLnBrk="1" hangingPunct="1">
              <a:lnSpc>
                <a:spcPct val="90000"/>
              </a:lnSpc>
              <a:buFontTx/>
              <a:buNone/>
            </a:pPr>
            <a:endParaRPr lang="en-US" sz="2000" dirty="0" smtClean="0"/>
          </a:p>
          <a:p>
            <a:pPr lvl="1" eaLnBrk="1" hangingPunct="1">
              <a:lnSpc>
                <a:spcPct val="90000"/>
              </a:lnSpc>
            </a:pPr>
            <a:r>
              <a:rPr lang="en-US" sz="2400" dirty="0" smtClean="0"/>
              <a:t>Adjustments required during transition</a:t>
            </a:r>
          </a:p>
          <a:p>
            <a:pPr lvl="2" eaLnBrk="1" hangingPunct="1">
              <a:lnSpc>
                <a:spcPct val="90000"/>
              </a:lnSpc>
            </a:pPr>
            <a:endParaRPr lang="en-US" sz="1000" dirty="0" smtClean="0"/>
          </a:p>
          <a:p>
            <a:pPr lvl="2" eaLnBrk="1" hangingPunct="1">
              <a:lnSpc>
                <a:spcPct val="90000"/>
              </a:lnSpc>
            </a:pPr>
            <a:r>
              <a:rPr lang="en-US" sz="2000" dirty="0" smtClean="0"/>
              <a:t>Recognize all assets and liabilities whose recognition is required by IFRSs</a:t>
            </a:r>
          </a:p>
          <a:p>
            <a:pPr lvl="3" eaLnBrk="1" hangingPunct="1">
              <a:lnSpc>
                <a:spcPct val="90000"/>
              </a:lnSpc>
            </a:pPr>
            <a:r>
              <a:rPr lang="en-US" dirty="0" smtClean="0"/>
              <a:t>Some possible adjustments may include</a:t>
            </a:r>
          </a:p>
          <a:p>
            <a:pPr lvl="4" eaLnBrk="1" hangingPunct="1">
              <a:lnSpc>
                <a:spcPct val="90000"/>
              </a:lnSpc>
            </a:pPr>
            <a:r>
              <a:rPr lang="en-US" dirty="0" smtClean="0"/>
              <a:t>IAS 37 requires recognition of provision as liabilities</a:t>
            </a:r>
          </a:p>
          <a:p>
            <a:pPr lvl="4" eaLnBrk="1" hangingPunct="1">
              <a:lnSpc>
                <a:spcPct val="90000"/>
              </a:lnSpc>
            </a:pPr>
            <a:r>
              <a:rPr lang="en-US" dirty="0" smtClean="0"/>
              <a:t>IAS 19 requires an employer to recognize its liabilities under defined benefit plan</a:t>
            </a:r>
          </a:p>
        </p:txBody>
      </p:sp>
      <p:sp>
        <p:nvSpPr>
          <p:cNvPr id="3" name="Rectangle 2"/>
          <p:cNvSpPr>
            <a:spLocks noGrp="1" noChangeArrowheads="1"/>
          </p:cNvSpPr>
          <p:nvPr>
            <p:ph type="title"/>
          </p:nvPr>
        </p:nvSpPr>
        <p:spPr>
          <a:xfrm>
            <a:off x="233363" y="0"/>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229600" cy="3962400"/>
          </a:xfrm>
        </p:spPr>
        <p:txBody>
          <a:bodyPr>
            <a:normAutofit/>
          </a:bodyPr>
          <a:lstStyle/>
          <a:p>
            <a:pPr marL="625475" indent="-625475" algn="just">
              <a:buFont typeface="Wingdings" pitchFamily="2" charset="2"/>
              <a:buChar char="Ø"/>
            </a:pPr>
            <a:r>
              <a:rPr lang="en-US" sz="2800" dirty="0">
                <a:latin typeface="Garamond" pitchFamily="18" charset="0"/>
              </a:rPr>
              <a:t>On February 25, 2011, the Ministry of Corporate Affairs (‘MCA’) has notified 35 Indian Accounting Standards (‘Ind AS</a:t>
            </a:r>
            <a:r>
              <a:rPr lang="en-US" sz="2800" dirty="0" smtClean="0">
                <a:latin typeface="Garamond" pitchFamily="18" charset="0"/>
              </a:rPr>
              <a:t>’) through a press release.</a:t>
            </a:r>
          </a:p>
          <a:p>
            <a:pPr marL="625475" indent="-625475" algn="just">
              <a:buFont typeface="Wingdings" pitchFamily="2" charset="2"/>
              <a:buChar char="Ø"/>
            </a:pPr>
            <a:r>
              <a:rPr lang="en-US" sz="2800" dirty="0" smtClean="0">
                <a:latin typeface="Garamond" pitchFamily="18" charset="0"/>
              </a:rPr>
              <a:t>Ind AS are converged </a:t>
            </a:r>
            <a:r>
              <a:rPr lang="en-US" sz="2800" dirty="0">
                <a:latin typeface="Garamond" pitchFamily="18" charset="0"/>
              </a:rPr>
              <a:t>with International Financial Reporting Standards (‘IFRS</a:t>
            </a:r>
            <a:r>
              <a:rPr lang="en-US" sz="2800" dirty="0" smtClean="0">
                <a:latin typeface="Garamond" pitchFamily="18" charset="0"/>
              </a:rPr>
              <a:t>’).</a:t>
            </a:r>
          </a:p>
          <a:p>
            <a:pPr marL="625475" indent="-625475" algn="just">
              <a:buFont typeface="Wingdings" pitchFamily="2" charset="2"/>
              <a:buChar char="Ø"/>
            </a:pPr>
            <a:r>
              <a:rPr lang="en-US" sz="2800" dirty="0" smtClean="0">
                <a:latin typeface="Garamond" pitchFamily="18" charset="0"/>
              </a:rPr>
              <a:t>The </a:t>
            </a:r>
            <a:r>
              <a:rPr lang="en-US" sz="2800" dirty="0">
                <a:latin typeface="Garamond" pitchFamily="18" charset="0"/>
              </a:rPr>
              <a:t>date of implementation of Ind AS is to be notified by the </a:t>
            </a:r>
            <a:r>
              <a:rPr lang="en-US" sz="2800" dirty="0" smtClean="0">
                <a:latin typeface="Garamond" pitchFamily="18" charset="0"/>
              </a:rPr>
              <a:t>Ministry.</a:t>
            </a:r>
            <a:endParaRPr lang="en-US" sz="2800" dirty="0">
              <a:latin typeface="Garamond" pitchFamily="18" charset="0"/>
            </a:endParaRPr>
          </a:p>
        </p:txBody>
      </p:sp>
      <p:sp>
        <p:nvSpPr>
          <p:cNvPr id="4" name="Title 3"/>
          <p:cNvSpPr>
            <a:spLocks noGrp="1"/>
          </p:cNvSpPr>
          <p:nvPr>
            <p:ph type="title"/>
          </p:nvPr>
        </p:nvSpPr>
        <p:spPr>
          <a:xfrm>
            <a:off x="457200" y="381000"/>
            <a:ext cx="8229600" cy="533400"/>
          </a:xfrm>
        </p:spPr>
        <p:txBody>
          <a:bodyPr>
            <a:noAutofit/>
          </a:bodyPr>
          <a:lstStyle/>
          <a:p>
            <a:r>
              <a:rPr lang="en-US" sz="3200" b="1" dirty="0" smtClean="0">
                <a:latin typeface="Garamond" pitchFamily="18" charset="0"/>
              </a:rPr>
              <a:t>Indian Accounting Standards (Ind AS)</a:t>
            </a:r>
            <a:endParaRPr lang="en-US" sz="3200" b="1" dirty="0">
              <a:latin typeface="Garamond" pitchFamily="18" charset="0"/>
            </a:endParaRPr>
          </a:p>
        </p:txBody>
      </p:sp>
    </p:spTree>
    <p:extLst>
      <p:ext uri="{BB962C8B-B14F-4D97-AF65-F5344CB8AC3E}">
        <p14:creationId xmlns:p14="http://schemas.microsoft.com/office/powerpoint/2010/main" xmlns="" val="281946718"/>
      </p:ext>
    </p:extLst>
  </p:cSld>
  <p:clrMapOvr>
    <a:masterClrMapping/>
  </p:clrMapOvr>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idx="1"/>
          </p:nvPr>
        </p:nvSpPr>
        <p:spPr>
          <a:xfrm>
            <a:off x="0" y="841375"/>
            <a:ext cx="8839200" cy="5788025"/>
          </a:xfrm>
        </p:spPr>
        <p:txBody>
          <a:bodyPr>
            <a:normAutofit lnSpcReduction="10000"/>
          </a:bodyPr>
          <a:lstStyle/>
          <a:p>
            <a:pPr eaLnBrk="1" hangingPunct="1">
              <a:lnSpc>
                <a:spcPct val="90000"/>
              </a:lnSpc>
            </a:pPr>
            <a:r>
              <a:rPr lang="en-US" dirty="0" smtClean="0"/>
              <a:t>Step # 3</a:t>
            </a:r>
          </a:p>
          <a:p>
            <a:pPr eaLnBrk="1" hangingPunct="1">
              <a:lnSpc>
                <a:spcPct val="90000"/>
              </a:lnSpc>
            </a:pPr>
            <a:endParaRPr lang="en-US" sz="1000" dirty="0" smtClean="0"/>
          </a:p>
          <a:p>
            <a:pPr lvl="1">
              <a:lnSpc>
                <a:spcPct val="90000"/>
              </a:lnSpc>
            </a:pPr>
            <a:r>
              <a:rPr lang="en-US" sz="2400" dirty="0" smtClean="0"/>
              <a:t>Adjustments required during transition- Reclassify the recognition of Assets, Liabilities and equity between National GAAP to IFRSs</a:t>
            </a:r>
          </a:p>
          <a:p>
            <a:pPr marL="914400" lvl="1" indent="-457200" eaLnBrk="1" hangingPunct="1">
              <a:lnSpc>
                <a:spcPct val="90000"/>
              </a:lnSpc>
              <a:buFont typeface="Arial" pitchFamily="34" charset="0"/>
              <a:buChar char="•"/>
            </a:pPr>
            <a:r>
              <a:rPr lang="en-US" sz="2000" dirty="0" smtClean="0"/>
              <a:t>Not recognize items as assets or liabilities if IFRSs do not permit such recognition</a:t>
            </a:r>
          </a:p>
          <a:p>
            <a:pPr marL="914400" lvl="1" indent="-457200" eaLnBrk="1" hangingPunct="1">
              <a:lnSpc>
                <a:spcPct val="90000"/>
              </a:lnSpc>
              <a:buNone/>
            </a:pPr>
            <a:endParaRPr lang="en-US" sz="2000" dirty="0" smtClean="0"/>
          </a:p>
          <a:p>
            <a:pPr lvl="1" eaLnBrk="1" hangingPunct="1">
              <a:lnSpc>
                <a:spcPct val="90000"/>
              </a:lnSpc>
            </a:pPr>
            <a:r>
              <a:rPr lang="en-US" sz="2600" dirty="0" smtClean="0"/>
              <a:t>Some possible adjustment may include</a:t>
            </a:r>
          </a:p>
          <a:p>
            <a:pPr lvl="1" eaLnBrk="1" hangingPunct="1">
              <a:lnSpc>
                <a:spcPct val="90000"/>
              </a:lnSpc>
              <a:buNone/>
            </a:pPr>
            <a:endParaRPr lang="en-US" sz="2600" dirty="0" smtClean="0"/>
          </a:p>
          <a:p>
            <a:pPr lvl="4" algn="just" eaLnBrk="1" hangingPunct="1">
              <a:lnSpc>
                <a:spcPct val="90000"/>
              </a:lnSpc>
            </a:pPr>
            <a:r>
              <a:rPr lang="en-US" dirty="0" smtClean="0"/>
              <a:t>IAS 38 does not recognize expenditure on certain items as an intangible assets e.g. research, training, advertising and promotion etc.</a:t>
            </a:r>
          </a:p>
          <a:p>
            <a:pPr lvl="4" algn="just" eaLnBrk="1" hangingPunct="1">
              <a:lnSpc>
                <a:spcPct val="90000"/>
              </a:lnSpc>
            </a:pPr>
            <a:r>
              <a:rPr lang="en-US" dirty="0" smtClean="0"/>
              <a:t>Deferred tax assets, when recovery is not probable is derecognized</a:t>
            </a:r>
          </a:p>
          <a:p>
            <a:pPr lvl="2" algn="just" eaLnBrk="1" hangingPunct="1">
              <a:lnSpc>
                <a:spcPct val="90000"/>
              </a:lnSpc>
              <a:buNone/>
            </a:pPr>
            <a:endParaRPr lang="en-US" sz="2000" dirty="0" smtClean="0"/>
          </a:p>
          <a:p>
            <a:pPr lvl="4" algn="just" eaLnBrk="1" hangingPunct="1">
              <a:lnSpc>
                <a:spcPct val="90000"/>
              </a:lnSpc>
            </a:pPr>
            <a:r>
              <a:rPr lang="en-US" dirty="0" smtClean="0"/>
              <a:t>Treasury stock if allowed as asset in National GAAP, it should be reclassify as part of Equity under IFRS’s</a:t>
            </a:r>
          </a:p>
        </p:txBody>
      </p:sp>
      <p:sp>
        <p:nvSpPr>
          <p:cNvPr id="3" name="Rectangle 2"/>
          <p:cNvSpPr>
            <a:spLocks noGrp="1" noChangeArrowheads="1"/>
          </p:cNvSpPr>
          <p:nvPr>
            <p:ph type="title"/>
          </p:nvPr>
        </p:nvSpPr>
        <p:spPr>
          <a:xfrm>
            <a:off x="174625" y="0"/>
            <a:ext cx="6327775"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160338" y="1306513"/>
            <a:ext cx="8707437" cy="4498975"/>
          </a:xfrm>
        </p:spPr>
        <p:txBody>
          <a:bodyPr/>
          <a:lstStyle/>
          <a:p>
            <a:pPr eaLnBrk="1" hangingPunct="1">
              <a:lnSpc>
                <a:spcPct val="90000"/>
              </a:lnSpc>
            </a:pPr>
            <a:r>
              <a:rPr lang="en-US" dirty="0" smtClean="0"/>
              <a:t>Step # 3</a:t>
            </a:r>
          </a:p>
          <a:p>
            <a:pPr lvl="2" eaLnBrk="1" hangingPunct="1">
              <a:lnSpc>
                <a:spcPct val="90000"/>
              </a:lnSpc>
            </a:pPr>
            <a:endParaRPr lang="en-US" sz="2000" dirty="0" smtClean="0"/>
          </a:p>
          <a:p>
            <a:pPr lvl="2" eaLnBrk="1" hangingPunct="1">
              <a:lnSpc>
                <a:spcPct val="90000"/>
              </a:lnSpc>
            </a:pPr>
            <a:r>
              <a:rPr lang="en-US" dirty="0" smtClean="0"/>
              <a:t>Apply IFRSs in measuring all recognized assets and liabilities</a:t>
            </a:r>
          </a:p>
          <a:p>
            <a:pPr lvl="3" eaLnBrk="1" hangingPunct="1">
              <a:lnSpc>
                <a:spcPct val="90000"/>
              </a:lnSpc>
              <a:buNone/>
            </a:pPr>
            <a:endParaRPr lang="en-US" dirty="0" smtClean="0"/>
          </a:p>
          <a:p>
            <a:pPr marL="1477963" lvl="4" indent="-388938" eaLnBrk="1" hangingPunct="1">
              <a:lnSpc>
                <a:spcPct val="90000"/>
              </a:lnSpc>
            </a:pPr>
            <a:r>
              <a:rPr lang="en-US" dirty="0" smtClean="0"/>
              <a:t>Financial instruments are valued at Fair value or amortized cost under IAS 39</a:t>
            </a:r>
          </a:p>
          <a:p>
            <a:pPr marL="1477963" lvl="4" indent="-388938" eaLnBrk="1" hangingPunct="1">
              <a:lnSpc>
                <a:spcPct val="90000"/>
              </a:lnSpc>
            </a:pPr>
            <a:r>
              <a:rPr lang="en-US" dirty="0" smtClean="0"/>
              <a:t>Provisions are calculated using the best estimates as per IAS </a:t>
            </a:r>
            <a:r>
              <a:rPr lang="en-US" sz="2400" dirty="0" smtClean="0"/>
              <a:t>37</a:t>
            </a:r>
          </a:p>
          <a:p>
            <a:pPr eaLnBrk="1" hangingPunct="1">
              <a:lnSpc>
                <a:spcPct val="90000"/>
              </a:lnSpc>
              <a:buFontTx/>
              <a:buNone/>
            </a:pPr>
            <a:r>
              <a:rPr lang="en-US" sz="1800" dirty="0" smtClean="0"/>
              <a:t>	</a:t>
            </a:r>
          </a:p>
          <a:p>
            <a:pPr algn="just" eaLnBrk="1" hangingPunct="1">
              <a:lnSpc>
                <a:spcPct val="90000"/>
              </a:lnSpc>
              <a:buFontTx/>
              <a:buNone/>
            </a:pPr>
            <a:r>
              <a:rPr lang="en-US" sz="1800" dirty="0" smtClean="0">
                <a:solidFill>
                  <a:schemeClr val="accent1"/>
                </a:solidFill>
              </a:rPr>
              <a:t>	</a:t>
            </a:r>
            <a:r>
              <a:rPr lang="en-US" sz="2400" u="sng" dirty="0" smtClean="0"/>
              <a:t>In other words, in the absence of specific exception and exemptions, First time Opening statement of Financial Position is prepared as if it had always been applying IFRSs.</a:t>
            </a:r>
            <a:endParaRPr lang="en-US" sz="2400" dirty="0" smtClean="0"/>
          </a:p>
        </p:txBody>
      </p:sp>
      <p:sp>
        <p:nvSpPr>
          <p:cNvPr id="3" name="Rectangle 2"/>
          <p:cNvSpPr>
            <a:spLocks noGrp="1" noChangeArrowheads="1"/>
          </p:cNvSpPr>
          <p:nvPr>
            <p:ph type="title"/>
          </p:nvPr>
        </p:nvSpPr>
        <p:spPr>
          <a:xfrm>
            <a:off x="260350" y="230188"/>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4800" y="244475"/>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
        <p:nvSpPr>
          <p:cNvPr id="88067" name="Rectangle 5"/>
          <p:cNvSpPr>
            <a:spLocks noChangeArrowheads="1"/>
          </p:cNvSpPr>
          <p:nvPr/>
        </p:nvSpPr>
        <p:spPr bwMode="auto">
          <a:xfrm>
            <a:off x="342900" y="1355725"/>
            <a:ext cx="1574800" cy="522288"/>
          </a:xfrm>
          <a:prstGeom prst="rect">
            <a:avLst/>
          </a:prstGeom>
          <a:noFill/>
          <a:ln w="9525">
            <a:noFill/>
            <a:miter lim="800000"/>
            <a:headEnd/>
            <a:tailEnd/>
          </a:ln>
        </p:spPr>
        <p:txBody>
          <a:bodyPr wrap="none">
            <a:spAutoFit/>
          </a:bodyPr>
          <a:lstStyle/>
          <a:p>
            <a:r>
              <a:rPr lang="en-US" sz="2800"/>
              <a:t>Step # 4</a:t>
            </a:r>
          </a:p>
        </p:txBody>
      </p:sp>
      <p:sp>
        <p:nvSpPr>
          <p:cNvPr id="88068" name="Rectangle 6"/>
          <p:cNvSpPr>
            <a:spLocks noChangeArrowheads="1"/>
          </p:cNvSpPr>
          <p:nvPr/>
        </p:nvSpPr>
        <p:spPr bwMode="auto">
          <a:xfrm>
            <a:off x="333375" y="2463800"/>
            <a:ext cx="8316913" cy="1947863"/>
          </a:xfrm>
          <a:prstGeom prst="rect">
            <a:avLst/>
          </a:prstGeom>
          <a:noFill/>
          <a:ln w="9525">
            <a:noFill/>
            <a:miter lim="800000"/>
            <a:headEnd/>
            <a:tailEnd/>
          </a:ln>
        </p:spPr>
        <p:txBody>
          <a:bodyPr>
            <a:spAutoFit/>
          </a:bodyPr>
          <a:lstStyle/>
          <a:p>
            <a:pPr marL="0" lvl="2" algn="just">
              <a:lnSpc>
                <a:spcPct val="90000"/>
              </a:lnSpc>
              <a:buFont typeface="Arial" charset="0"/>
              <a:buChar char="•"/>
            </a:pPr>
            <a:r>
              <a:rPr lang="en-US" dirty="0"/>
              <a:t>  </a:t>
            </a:r>
            <a:r>
              <a:rPr lang="en-US" sz="2200" dirty="0"/>
              <a:t>There are 15 Optional exemption’s to ease the burden of retrospective application</a:t>
            </a:r>
          </a:p>
          <a:p>
            <a:pPr marL="0" lvl="2" algn="just">
              <a:lnSpc>
                <a:spcPct val="90000"/>
              </a:lnSpc>
              <a:buFont typeface="Arial" charset="0"/>
              <a:buChar char="•"/>
            </a:pPr>
            <a:endParaRPr lang="en-US" sz="2200" dirty="0"/>
          </a:p>
          <a:p>
            <a:pPr marL="0" lvl="2" algn="just">
              <a:lnSpc>
                <a:spcPct val="90000"/>
              </a:lnSpc>
              <a:buFont typeface="Arial" charset="0"/>
              <a:buChar char="•"/>
            </a:pPr>
            <a:endParaRPr lang="en-US" sz="2200" dirty="0"/>
          </a:p>
          <a:p>
            <a:pPr marL="0" lvl="2" algn="just">
              <a:lnSpc>
                <a:spcPct val="90000"/>
              </a:lnSpc>
              <a:buFont typeface="Arial" charset="0"/>
              <a:buChar char="•"/>
            </a:pPr>
            <a:r>
              <a:rPr lang="en-US" sz="2200" dirty="0"/>
              <a:t>  There are also </a:t>
            </a:r>
            <a:r>
              <a:rPr lang="en-US" sz="2200" dirty="0" smtClean="0"/>
              <a:t>4 </a:t>
            </a:r>
            <a:r>
              <a:rPr lang="en-US" sz="2200" dirty="0"/>
              <a:t>mandatory exemption’s where retrospective application is not permitted</a:t>
            </a:r>
          </a:p>
        </p:txBody>
      </p:sp>
    </p:spTree>
  </p:cSld>
  <p:clrMapOvr>
    <a:masterClrMapping/>
  </p:clrMapOvr>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98425" y="1612642"/>
            <a:ext cx="8816975" cy="5016758"/>
          </a:xfrm>
          <a:prstGeom prst="rect">
            <a:avLst/>
          </a:prstGeom>
          <a:noFill/>
          <a:ln w="9525" algn="ctr">
            <a:noFill/>
            <a:miter lim="800000"/>
            <a:headEnd/>
            <a:tailEnd/>
          </a:ln>
        </p:spPr>
        <p:txBody>
          <a:bodyPr wrap="square" anchor="ctr">
            <a:spAutoFit/>
          </a:bodyPr>
          <a:lstStyle/>
          <a:p>
            <a:r>
              <a:rPr lang="en-US" sz="1800" dirty="0">
                <a:solidFill>
                  <a:srgbClr val="595959"/>
                </a:solidFill>
                <a:latin typeface="Arial" charset="0"/>
              </a:rPr>
              <a:t>1</a:t>
            </a:r>
            <a:r>
              <a:rPr lang="en-US" sz="1800" dirty="0">
                <a:latin typeface="Arial" charset="0"/>
              </a:rPr>
              <a:t>.  Business combinations. </a:t>
            </a:r>
          </a:p>
          <a:p>
            <a:r>
              <a:rPr lang="en-US" sz="1800" dirty="0">
                <a:latin typeface="Arial" charset="0"/>
              </a:rPr>
              <a:t>2.  Fair value or revaluation as deemed cost for property, plant and equipment and other assets. </a:t>
            </a:r>
          </a:p>
          <a:p>
            <a:r>
              <a:rPr lang="en-US" sz="1800" dirty="0">
                <a:latin typeface="Arial" charset="0"/>
              </a:rPr>
              <a:t>3.  Employee benefits. </a:t>
            </a:r>
          </a:p>
          <a:p>
            <a:r>
              <a:rPr lang="en-US" sz="1800" dirty="0">
                <a:latin typeface="Arial" charset="0"/>
              </a:rPr>
              <a:t>4.  Cumulative translation differences. </a:t>
            </a:r>
          </a:p>
          <a:p>
            <a:r>
              <a:rPr lang="en-US" sz="1800" dirty="0">
                <a:latin typeface="Arial" charset="0"/>
              </a:rPr>
              <a:t>5.  Compound financial instruments. </a:t>
            </a:r>
          </a:p>
          <a:p>
            <a:r>
              <a:rPr lang="en-US" sz="1800" dirty="0">
                <a:latin typeface="Arial" charset="0"/>
              </a:rPr>
              <a:t>6.  Assets and liabilities of subsidiaries. </a:t>
            </a:r>
          </a:p>
          <a:p>
            <a:r>
              <a:rPr lang="en-US" sz="1800" dirty="0">
                <a:latin typeface="Arial" charset="0"/>
              </a:rPr>
              <a:t>7.  Associates and joint ventures. </a:t>
            </a:r>
          </a:p>
          <a:p>
            <a:r>
              <a:rPr lang="en-US" sz="1800" dirty="0">
                <a:latin typeface="Arial" charset="0"/>
              </a:rPr>
              <a:t>8.  Designation of previously recognized financial instruments. </a:t>
            </a:r>
          </a:p>
          <a:p>
            <a:r>
              <a:rPr lang="en-US" sz="1800" dirty="0">
                <a:latin typeface="Arial" charset="0"/>
              </a:rPr>
              <a:t>9.  Share-based payment transactions. </a:t>
            </a:r>
          </a:p>
          <a:p>
            <a:r>
              <a:rPr lang="en-US" sz="1800" dirty="0">
                <a:latin typeface="Arial" charset="0"/>
              </a:rPr>
              <a:t>10. Insurance contracts. </a:t>
            </a:r>
          </a:p>
          <a:p>
            <a:r>
              <a:rPr lang="en-US" sz="1800" dirty="0">
                <a:latin typeface="Arial" charset="0"/>
              </a:rPr>
              <a:t>11. Decommissioning liabilities. </a:t>
            </a:r>
          </a:p>
          <a:p>
            <a:r>
              <a:rPr lang="en-US" sz="1800" dirty="0">
                <a:latin typeface="Arial" charset="0"/>
              </a:rPr>
              <a:t>12. Arrangements containing leases. </a:t>
            </a:r>
          </a:p>
          <a:p>
            <a:r>
              <a:rPr lang="en-US" sz="1800" dirty="0">
                <a:latin typeface="Arial" charset="0"/>
              </a:rPr>
              <a:t>13. Fair value measurement of no-active market financial instruments at initial recognition. </a:t>
            </a:r>
          </a:p>
          <a:p>
            <a:r>
              <a:rPr lang="en-US" sz="1800" dirty="0">
                <a:latin typeface="Arial" charset="0"/>
              </a:rPr>
              <a:t>14. Service concession arrangements. </a:t>
            </a:r>
          </a:p>
          <a:p>
            <a:r>
              <a:rPr lang="en-US" sz="1800" dirty="0">
                <a:latin typeface="Arial" charset="0"/>
              </a:rPr>
              <a:t>15. Borrowing costs. </a:t>
            </a:r>
          </a:p>
          <a:p>
            <a:pPr eaLnBrk="0" hangingPunct="0"/>
            <a:endParaRPr lang="en-US" sz="1400" dirty="0">
              <a:solidFill>
                <a:schemeClr val="bg2"/>
              </a:solidFill>
              <a:latin typeface="Arial" charset="0"/>
            </a:endParaRPr>
          </a:p>
        </p:txBody>
      </p:sp>
      <p:sp>
        <p:nvSpPr>
          <p:cNvPr id="89091" name="Text Box 4"/>
          <p:cNvSpPr txBox="1">
            <a:spLocks noChangeArrowheads="1"/>
          </p:cNvSpPr>
          <p:nvPr/>
        </p:nvSpPr>
        <p:spPr bwMode="auto">
          <a:xfrm>
            <a:off x="174625" y="762000"/>
            <a:ext cx="8389938" cy="461963"/>
          </a:xfrm>
          <a:prstGeom prst="rect">
            <a:avLst/>
          </a:prstGeom>
          <a:noFill/>
          <a:ln w="9525" algn="ctr">
            <a:noFill/>
            <a:miter lim="800000"/>
            <a:headEnd/>
            <a:tailEnd/>
          </a:ln>
        </p:spPr>
        <p:txBody>
          <a:bodyPr>
            <a:spAutoFit/>
          </a:bodyPr>
          <a:lstStyle/>
          <a:p>
            <a:r>
              <a:rPr lang="en-US" b="1" dirty="0">
                <a:latin typeface="Arial" charset="0"/>
              </a:rPr>
              <a:t>Optional Exemption from Retrospective application</a:t>
            </a:r>
          </a:p>
        </p:txBody>
      </p:sp>
      <p:sp>
        <p:nvSpPr>
          <p:cNvPr id="5" name="Rectangle 2"/>
          <p:cNvSpPr txBox="1">
            <a:spLocks noChangeArrowheads="1"/>
          </p:cNvSpPr>
          <p:nvPr/>
        </p:nvSpPr>
        <p:spPr>
          <a:xfrm>
            <a:off x="908050" y="76200"/>
            <a:ext cx="6940550" cy="533400"/>
          </a:xfrm>
          <a:prstGeom prst="rect">
            <a:avLst/>
          </a:prstGeom>
        </p:spPr>
        <p:txBody>
          <a:bodyPr>
            <a:normAutofit fontScale="82500" lnSpcReduction="20000"/>
          </a:bodyPr>
          <a:lstStyle/>
          <a:p>
            <a:pPr fontAlgn="auto">
              <a:spcAft>
                <a:spcPts val="0"/>
              </a:spcAft>
              <a:defRPr/>
            </a:pPr>
            <a:r>
              <a:rPr lang="en-US" sz="4400" dirty="0">
                <a:latin typeface="+mj-lt"/>
                <a:ea typeface="+mj-ea"/>
                <a:cs typeface="+mj-cs"/>
              </a:rPr>
              <a:t>IFRS 1– First Time Adoption</a:t>
            </a:r>
          </a:p>
        </p:txBody>
      </p:sp>
    </p:spTree>
  </p:cSld>
  <p:clrMapOvr>
    <a:masterClrMapping/>
  </p:clrMapOvr>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ChangeArrowheads="1"/>
          </p:cNvSpPr>
          <p:nvPr/>
        </p:nvSpPr>
        <p:spPr bwMode="auto">
          <a:xfrm>
            <a:off x="6049963" y="3175000"/>
            <a:ext cx="2895600" cy="603250"/>
          </a:xfrm>
          <a:prstGeom prst="rect">
            <a:avLst/>
          </a:prstGeom>
          <a:solidFill>
            <a:srgbClr val="3DA8D5"/>
          </a:solidFill>
          <a:ln w="9525" algn="ctr">
            <a:noFill/>
            <a:miter lim="800000"/>
            <a:headEnd/>
            <a:tailEnd/>
          </a:ln>
        </p:spPr>
        <p:txBody>
          <a:bodyPr wrap="none" anchor="ctr"/>
          <a:lstStyle/>
          <a:p>
            <a:r>
              <a:rPr lang="en-GB" sz="1400">
                <a:solidFill>
                  <a:schemeClr val="bg1"/>
                </a:solidFill>
              </a:rPr>
              <a:t>Designation of financial assets and</a:t>
            </a:r>
          </a:p>
          <a:p>
            <a:r>
              <a:rPr lang="en-GB" sz="1400">
                <a:solidFill>
                  <a:schemeClr val="bg1"/>
                </a:solidFill>
              </a:rPr>
              <a:t>Financial liabilities </a:t>
            </a:r>
          </a:p>
        </p:txBody>
      </p:sp>
      <p:sp>
        <p:nvSpPr>
          <p:cNvPr id="14341" name="Rectangle 4"/>
          <p:cNvSpPr>
            <a:spLocks noChangeArrowheads="1"/>
          </p:cNvSpPr>
          <p:nvPr/>
        </p:nvSpPr>
        <p:spPr bwMode="auto">
          <a:xfrm>
            <a:off x="6049963" y="4851400"/>
            <a:ext cx="2895600" cy="301625"/>
          </a:xfrm>
          <a:prstGeom prst="rect">
            <a:avLst/>
          </a:prstGeom>
          <a:solidFill>
            <a:srgbClr val="66CCFF"/>
          </a:solidFill>
          <a:ln w="9525" algn="ctr">
            <a:noFill/>
            <a:miter lim="800000"/>
            <a:headEnd/>
            <a:tailEnd/>
          </a:ln>
        </p:spPr>
        <p:txBody>
          <a:bodyPr wrap="none" anchor="ctr"/>
          <a:lstStyle/>
          <a:p>
            <a:r>
              <a:rPr lang="en-GB" sz="1400">
                <a:solidFill>
                  <a:schemeClr val="bg1"/>
                </a:solidFill>
              </a:rPr>
              <a:t>Insurance contracts*</a:t>
            </a:r>
          </a:p>
        </p:txBody>
      </p:sp>
      <p:sp>
        <p:nvSpPr>
          <p:cNvPr id="14342" name="Rectangle 6"/>
          <p:cNvSpPr>
            <a:spLocks noChangeArrowheads="1"/>
          </p:cNvSpPr>
          <p:nvPr/>
        </p:nvSpPr>
        <p:spPr bwMode="auto">
          <a:xfrm>
            <a:off x="188913" y="2030413"/>
            <a:ext cx="3048000" cy="433387"/>
          </a:xfrm>
          <a:prstGeom prst="rect">
            <a:avLst/>
          </a:prstGeom>
          <a:solidFill>
            <a:srgbClr val="3DA8D5"/>
          </a:solidFill>
          <a:ln w="9525" algn="ctr">
            <a:noFill/>
            <a:miter lim="800000"/>
            <a:headEnd/>
            <a:tailEnd/>
          </a:ln>
        </p:spPr>
        <p:txBody>
          <a:bodyPr wrap="none" anchor="ctr"/>
          <a:lstStyle/>
          <a:p>
            <a:r>
              <a:rPr lang="en-GB" sz="1400">
                <a:solidFill>
                  <a:schemeClr val="bg1"/>
                </a:solidFill>
              </a:rPr>
              <a:t>Business combinations</a:t>
            </a:r>
          </a:p>
        </p:txBody>
      </p:sp>
      <p:sp>
        <p:nvSpPr>
          <p:cNvPr id="14343" name="Rectangle 7"/>
          <p:cNvSpPr>
            <a:spLocks noChangeArrowheads="1"/>
          </p:cNvSpPr>
          <p:nvPr/>
        </p:nvSpPr>
        <p:spPr bwMode="auto">
          <a:xfrm>
            <a:off x="188913" y="2517775"/>
            <a:ext cx="3048000" cy="612775"/>
          </a:xfrm>
          <a:prstGeom prst="rect">
            <a:avLst/>
          </a:prstGeom>
          <a:solidFill>
            <a:srgbClr val="66CCFF"/>
          </a:solidFill>
          <a:ln w="9525" algn="ctr">
            <a:noFill/>
            <a:miter lim="800000"/>
            <a:headEnd/>
            <a:tailEnd/>
          </a:ln>
        </p:spPr>
        <p:txBody>
          <a:bodyPr wrap="none" anchor="ctr"/>
          <a:lstStyle/>
          <a:p>
            <a:r>
              <a:rPr lang="en-GB" sz="1400">
                <a:solidFill>
                  <a:schemeClr val="bg1"/>
                </a:solidFill>
              </a:rPr>
              <a:t>Property, plant and equipment,</a:t>
            </a:r>
          </a:p>
          <a:p>
            <a:r>
              <a:rPr lang="en-GB" sz="1400">
                <a:solidFill>
                  <a:schemeClr val="bg1"/>
                </a:solidFill>
              </a:rPr>
              <a:t>investment properties, intangibles</a:t>
            </a:r>
          </a:p>
        </p:txBody>
      </p:sp>
      <p:sp>
        <p:nvSpPr>
          <p:cNvPr id="14344" name="Rectangle 8"/>
          <p:cNvSpPr>
            <a:spLocks noChangeArrowheads="1"/>
          </p:cNvSpPr>
          <p:nvPr/>
        </p:nvSpPr>
        <p:spPr bwMode="auto">
          <a:xfrm>
            <a:off x="188913" y="3175000"/>
            <a:ext cx="3048000" cy="603250"/>
          </a:xfrm>
          <a:prstGeom prst="rect">
            <a:avLst/>
          </a:prstGeom>
          <a:solidFill>
            <a:srgbClr val="3DA8D5"/>
          </a:solidFill>
          <a:ln w="9525" algn="ctr">
            <a:noFill/>
            <a:miter lim="800000"/>
            <a:headEnd/>
            <a:tailEnd/>
          </a:ln>
        </p:spPr>
        <p:txBody>
          <a:bodyPr wrap="none" anchor="ctr"/>
          <a:lstStyle/>
          <a:p>
            <a:r>
              <a:rPr lang="en-GB" sz="1400">
                <a:solidFill>
                  <a:schemeClr val="bg1"/>
                </a:solidFill>
              </a:rPr>
              <a:t>Employee benefits</a:t>
            </a:r>
          </a:p>
        </p:txBody>
      </p:sp>
      <p:sp>
        <p:nvSpPr>
          <p:cNvPr id="14345" name="Oval 9"/>
          <p:cNvSpPr>
            <a:spLocks noChangeArrowheads="1"/>
          </p:cNvSpPr>
          <p:nvPr/>
        </p:nvSpPr>
        <p:spPr bwMode="auto">
          <a:xfrm>
            <a:off x="3371850" y="3171825"/>
            <a:ext cx="2514600" cy="1143000"/>
          </a:xfrm>
          <a:prstGeom prst="ellipse">
            <a:avLst/>
          </a:prstGeom>
          <a:solidFill>
            <a:srgbClr val="2666A6"/>
          </a:solidFill>
          <a:ln w="9525" algn="ctr">
            <a:noFill/>
            <a:round/>
            <a:headEnd/>
            <a:tailEnd/>
          </a:ln>
        </p:spPr>
        <p:txBody>
          <a:bodyPr wrap="none" anchor="ctr"/>
          <a:lstStyle/>
          <a:p>
            <a:pPr algn="ctr"/>
            <a:r>
              <a:rPr lang="en-GB" sz="1400" b="1">
                <a:solidFill>
                  <a:schemeClr val="bg1"/>
                </a:solidFill>
              </a:rPr>
              <a:t>Standards</a:t>
            </a:r>
          </a:p>
          <a:p>
            <a:pPr algn="ctr"/>
            <a:r>
              <a:rPr lang="en-GB" sz="1400" b="1">
                <a:solidFill>
                  <a:schemeClr val="bg1"/>
                </a:solidFill>
              </a:rPr>
              <a:t>in force at </a:t>
            </a:r>
          </a:p>
          <a:p>
            <a:pPr algn="ctr"/>
            <a:r>
              <a:rPr lang="en-GB" sz="1400" b="1">
                <a:solidFill>
                  <a:schemeClr val="bg1"/>
                </a:solidFill>
              </a:rPr>
              <a:t>reporting date </a:t>
            </a:r>
          </a:p>
        </p:txBody>
      </p:sp>
      <p:sp>
        <p:nvSpPr>
          <p:cNvPr id="14346" name="Rectangle 10"/>
          <p:cNvSpPr>
            <a:spLocks noChangeArrowheads="1"/>
          </p:cNvSpPr>
          <p:nvPr/>
        </p:nvSpPr>
        <p:spPr bwMode="auto">
          <a:xfrm>
            <a:off x="188913" y="3832225"/>
            <a:ext cx="3048000" cy="303213"/>
          </a:xfrm>
          <a:prstGeom prst="rect">
            <a:avLst/>
          </a:prstGeom>
          <a:solidFill>
            <a:srgbClr val="66CCFF"/>
          </a:solidFill>
          <a:ln w="9525" algn="ctr">
            <a:noFill/>
            <a:miter lim="800000"/>
            <a:headEnd/>
            <a:tailEnd/>
          </a:ln>
        </p:spPr>
        <p:txBody>
          <a:bodyPr wrap="none" anchor="ctr"/>
          <a:lstStyle/>
          <a:p>
            <a:r>
              <a:rPr lang="en-GB" sz="1400">
                <a:solidFill>
                  <a:schemeClr val="bg1"/>
                </a:solidFill>
              </a:rPr>
              <a:t>Cumulative translation differences</a:t>
            </a:r>
          </a:p>
        </p:txBody>
      </p:sp>
      <p:sp>
        <p:nvSpPr>
          <p:cNvPr id="14347" name="Rectangle 11"/>
          <p:cNvSpPr>
            <a:spLocks noChangeArrowheads="1"/>
          </p:cNvSpPr>
          <p:nvPr/>
        </p:nvSpPr>
        <p:spPr bwMode="auto">
          <a:xfrm>
            <a:off x="6049963" y="2035175"/>
            <a:ext cx="2903537" cy="428625"/>
          </a:xfrm>
          <a:prstGeom prst="rect">
            <a:avLst/>
          </a:prstGeom>
          <a:solidFill>
            <a:srgbClr val="3DA8D5"/>
          </a:solidFill>
          <a:ln w="9525" algn="ctr">
            <a:noFill/>
            <a:miter lim="800000"/>
            <a:headEnd/>
            <a:tailEnd/>
          </a:ln>
        </p:spPr>
        <p:txBody>
          <a:bodyPr wrap="none" anchor="ctr"/>
          <a:lstStyle/>
          <a:p>
            <a:r>
              <a:rPr lang="en-GB" sz="1400">
                <a:solidFill>
                  <a:schemeClr val="bg1"/>
                </a:solidFill>
              </a:rPr>
              <a:t>Compound instruments</a:t>
            </a:r>
          </a:p>
        </p:txBody>
      </p:sp>
      <p:sp>
        <p:nvSpPr>
          <p:cNvPr id="14348" name="Rectangle 12"/>
          <p:cNvSpPr>
            <a:spLocks noChangeArrowheads="1"/>
          </p:cNvSpPr>
          <p:nvPr/>
        </p:nvSpPr>
        <p:spPr bwMode="auto">
          <a:xfrm>
            <a:off x="188913" y="4186238"/>
            <a:ext cx="3048000" cy="603250"/>
          </a:xfrm>
          <a:prstGeom prst="rect">
            <a:avLst/>
          </a:prstGeom>
          <a:solidFill>
            <a:srgbClr val="3DA8D5"/>
          </a:solidFill>
          <a:ln w="9525" algn="ctr">
            <a:noFill/>
            <a:miter lim="800000"/>
            <a:headEnd/>
            <a:tailEnd/>
          </a:ln>
        </p:spPr>
        <p:txBody>
          <a:bodyPr wrap="none" anchor="ctr"/>
          <a:lstStyle/>
          <a:p>
            <a:r>
              <a:rPr lang="en-GB" sz="1400">
                <a:solidFill>
                  <a:schemeClr val="bg1"/>
                </a:solidFill>
              </a:rPr>
              <a:t>Transition date for subsidiaries,</a:t>
            </a:r>
          </a:p>
          <a:p>
            <a:r>
              <a:rPr lang="en-GB" sz="1400">
                <a:solidFill>
                  <a:schemeClr val="bg1"/>
                </a:solidFill>
              </a:rPr>
              <a:t>associates and joint ventures </a:t>
            </a:r>
          </a:p>
        </p:txBody>
      </p:sp>
      <p:sp>
        <p:nvSpPr>
          <p:cNvPr id="14349" name="Rectangle 13"/>
          <p:cNvSpPr>
            <a:spLocks noChangeArrowheads="1"/>
          </p:cNvSpPr>
          <p:nvPr/>
        </p:nvSpPr>
        <p:spPr bwMode="auto">
          <a:xfrm>
            <a:off x="6049963" y="3824288"/>
            <a:ext cx="2895600" cy="309562"/>
          </a:xfrm>
          <a:prstGeom prst="rect">
            <a:avLst/>
          </a:prstGeom>
          <a:solidFill>
            <a:srgbClr val="66CCFF"/>
          </a:solidFill>
          <a:ln w="9525" algn="ctr">
            <a:noFill/>
            <a:miter lim="800000"/>
            <a:headEnd/>
            <a:tailEnd/>
          </a:ln>
        </p:spPr>
        <p:txBody>
          <a:bodyPr wrap="none" anchor="ctr"/>
          <a:lstStyle/>
          <a:p>
            <a:r>
              <a:rPr lang="en-GB" sz="1400">
                <a:solidFill>
                  <a:schemeClr val="bg1"/>
                </a:solidFill>
              </a:rPr>
              <a:t>Share-based payments</a:t>
            </a:r>
          </a:p>
        </p:txBody>
      </p:sp>
      <p:sp>
        <p:nvSpPr>
          <p:cNvPr id="14350" name="Rectangle 14"/>
          <p:cNvSpPr>
            <a:spLocks noChangeArrowheads="1"/>
          </p:cNvSpPr>
          <p:nvPr/>
        </p:nvSpPr>
        <p:spPr bwMode="auto">
          <a:xfrm>
            <a:off x="6049963" y="4197350"/>
            <a:ext cx="2903537" cy="592138"/>
          </a:xfrm>
          <a:prstGeom prst="rect">
            <a:avLst/>
          </a:prstGeom>
          <a:solidFill>
            <a:srgbClr val="3DA8D5"/>
          </a:solidFill>
          <a:ln w="9525" algn="ctr">
            <a:noFill/>
            <a:miter lim="800000"/>
            <a:headEnd/>
            <a:tailEnd/>
          </a:ln>
        </p:spPr>
        <p:txBody>
          <a:bodyPr wrap="none" anchor="ctr"/>
          <a:lstStyle/>
          <a:p>
            <a:r>
              <a:rPr lang="en-GB" sz="1400">
                <a:solidFill>
                  <a:schemeClr val="bg1"/>
                </a:solidFill>
              </a:rPr>
              <a:t>Decommissioning liabilities</a:t>
            </a:r>
          </a:p>
        </p:txBody>
      </p:sp>
      <p:sp>
        <p:nvSpPr>
          <p:cNvPr id="14351" name="Rectangle 15"/>
          <p:cNvSpPr>
            <a:spLocks noChangeArrowheads="1"/>
          </p:cNvSpPr>
          <p:nvPr/>
        </p:nvSpPr>
        <p:spPr bwMode="auto">
          <a:xfrm>
            <a:off x="188913" y="4840288"/>
            <a:ext cx="3048000" cy="307975"/>
          </a:xfrm>
          <a:prstGeom prst="rect">
            <a:avLst/>
          </a:prstGeom>
          <a:solidFill>
            <a:srgbClr val="66CCFF"/>
          </a:solidFill>
          <a:ln w="9525" algn="ctr">
            <a:noFill/>
            <a:miter lim="800000"/>
            <a:headEnd/>
            <a:tailEnd/>
          </a:ln>
        </p:spPr>
        <p:txBody>
          <a:bodyPr wrap="none" anchor="ctr"/>
          <a:lstStyle/>
          <a:p>
            <a:r>
              <a:rPr lang="en-GB" sz="1400">
                <a:solidFill>
                  <a:schemeClr val="bg1"/>
                </a:solidFill>
              </a:rPr>
              <a:t>Leases</a:t>
            </a:r>
          </a:p>
        </p:txBody>
      </p:sp>
      <p:sp>
        <p:nvSpPr>
          <p:cNvPr id="14352" name="Rectangle 16"/>
          <p:cNvSpPr>
            <a:spLocks noChangeArrowheads="1"/>
          </p:cNvSpPr>
          <p:nvPr/>
        </p:nvSpPr>
        <p:spPr bwMode="auto">
          <a:xfrm>
            <a:off x="188913" y="5197475"/>
            <a:ext cx="3048000" cy="301625"/>
          </a:xfrm>
          <a:prstGeom prst="rect">
            <a:avLst/>
          </a:prstGeom>
          <a:solidFill>
            <a:srgbClr val="3DA8D5"/>
          </a:solidFill>
          <a:ln w="9525" algn="ctr">
            <a:noFill/>
            <a:miter lim="800000"/>
            <a:headEnd/>
            <a:tailEnd/>
          </a:ln>
        </p:spPr>
        <p:txBody>
          <a:bodyPr wrap="none" anchor="ctr"/>
          <a:lstStyle/>
          <a:p>
            <a:r>
              <a:rPr lang="en-GB" sz="1400">
                <a:solidFill>
                  <a:schemeClr val="bg1"/>
                </a:solidFill>
              </a:rPr>
              <a:t>Borrowing cost</a:t>
            </a:r>
          </a:p>
        </p:txBody>
      </p:sp>
      <p:sp>
        <p:nvSpPr>
          <p:cNvPr id="14353" name="Rectangle 17"/>
          <p:cNvSpPr>
            <a:spLocks noChangeArrowheads="1"/>
          </p:cNvSpPr>
          <p:nvPr/>
        </p:nvSpPr>
        <p:spPr bwMode="auto">
          <a:xfrm>
            <a:off x="6049963" y="5200650"/>
            <a:ext cx="2905125" cy="298450"/>
          </a:xfrm>
          <a:prstGeom prst="rect">
            <a:avLst/>
          </a:prstGeom>
          <a:solidFill>
            <a:srgbClr val="3DA8D5"/>
          </a:solidFill>
          <a:ln w="9525" algn="ctr">
            <a:noFill/>
            <a:miter lim="800000"/>
            <a:headEnd/>
            <a:tailEnd/>
          </a:ln>
        </p:spPr>
        <p:txBody>
          <a:bodyPr wrap="none" anchor="ctr"/>
          <a:lstStyle/>
          <a:p>
            <a:r>
              <a:rPr lang="en-GB" sz="1400">
                <a:solidFill>
                  <a:schemeClr val="bg1"/>
                </a:solidFill>
              </a:rPr>
              <a:t>Service concessions arrangements</a:t>
            </a:r>
          </a:p>
        </p:txBody>
      </p:sp>
      <p:sp>
        <p:nvSpPr>
          <p:cNvPr id="14354" name="Rectangle 18"/>
          <p:cNvSpPr>
            <a:spLocks noChangeArrowheads="1"/>
          </p:cNvSpPr>
          <p:nvPr/>
        </p:nvSpPr>
        <p:spPr bwMode="auto">
          <a:xfrm>
            <a:off x="6061075" y="2557463"/>
            <a:ext cx="2905125" cy="550862"/>
          </a:xfrm>
          <a:prstGeom prst="rect">
            <a:avLst/>
          </a:prstGeom>
          <a:solidFill>
            <a:srgbClr val="66CCFF"/>
          </a:solidFill>
          <a:ln w="9525" algn="ctr">
            <a:noFill/>
            <a:miter lim="800000"/>
            <a:headEnd/>
            <a:tailEnd/>
          </a:ln>
        </p:spPr>
        <p:txBody>
          <a:bodyPr wrap="none" anchor="ctr"/>
          <a:lstStyle/>
          <a:p>
            <a:pPr algn="ctr"/>
            <a:r>
              <a:rPr lang="en-GB" sz="1400">
                <a:solidFill>
                  <a:schemeClr val="bg1"/>
                </a:solidFill>
              </a:rPr>
              <a:t>Fair value measurement of financial</a:t>
            </a:r>
          </a:p>
          <a:p>
            <a:pPr algn="ctr"/>
            <a:r>
              <a:rPr lang="en-GB" sz="1400">
                <a:solidFill>
                  <a:schemeClr val="bg1"/>
                </a:solidFill>
              </a:rPr>
              <a:t>Instruments on initial recognition</a:t>
            </a:r>
            <a:endParaRPr lang="en-GB" sz="1000">
              <a:solidFill>
                <a:schemeClr val="bg1"/>
              </a:solidFill>
            </a:endParaRPr>
          </a:p>
        </p:txBody>
      </p:sp>
      <p:sp>
        <p:nvSpPr>
          <p:cNvPr id="14355" name="Rectangle 19"/>
          <p:cNvSpPr>
            <a:spLocks noChangeArrowheads="1"/>
          </p:cNvSpPr>
          <p:nvPr/>
        </p:nvSpPr>
        <p:spPr bwMode="auto">
          <a:xfrm>
            <a:off x="3111500" y="5599113"/>
            <a:ext cx="3048000" cy="623887"/>
          </a:xfrm>
          <a:prstGeom prst="rect">
            <a:avLst/>
          </a:prstGeom>
          <a:solidFill>
            <a:srgbClr val="66CCFF"/>
          </a:solidFill>
          <a:ln w="9525" algn="ctr">
            <a:noFill/>
            <a:miter lim="800000"/>
            <a:headEnd/>
            <a:tailEnd/>
          </a:ln>
        </p:spPr>
        <p:txBody>
          <a:bodyPr anchor="ctr"/>
          <a:lstStyle/>
          <a:p>
            <a:pPr algn="ctr"/>
            <a:r>
              <a:rPr lang="en-US" sz="1400">
                <a:solidFill>
                  <a:schemeClr val="bg1"/>
                </a:solidFill>
              </a:rPr>
              <a:t>Investments in subsidiaries, associates and joint control entities. </a:t>
            </a:r>
            <a:endParaRPr lang="en-GB" sz="1400">
              <a:solidFill>
                <a:schemeClr val="bg1"/>
              </a:solidFill>
            </a:endParaRPr>
          </a:p>
        </p:txBody>
      </p:sp>
      <p:sp>
        <p:nvSpPr>
          <p:cNvPr id="24" name="Rectangle 23"/>
          <p:cNvSpPr/>
          <p:nvPr/>
        </p:nvSpPr>
        <p:spPr>
          <a:xfrm>
            <a:off x="2743200" y="1447800"/>
            <a:ext cx="3557384" cy="369332"/>
          </a:xfrm>
          <a:prstGeom prst="rect">
            <a:avLst/>
          </a:prstGeom>
        </p:spPr>
        <p:txBody>
          <a:bodyPr wrap="none">
            <a:spAutoFit/>
          </a:bodyPr>
          <a:lstStyle/>
          <a:p>
            <a:r>
              <a:rPr lang="en-US" altLang="en-US" dirty="0" smtClean="0"/>
              <a:t>IFRS 1 Optional Exemptions - 15</a:t>
            </a:r>
            <a:endParaRPr lang="en-GB" altLang="en-US" dirty="0"/>
          </a:p>
        </p:txBody>
      </p:sp>
      <p:sp>
        <p:nvSpPr>
          <p:cNvPr id="25" name="Title 5"/>
          <p:cNvSpPr txBox="1">
            <a:spLocks/>
          </p:cNvSpPr>
          <p:nvPr/>
        </p:nvSpPr>
        <p:spPr>
          <a:xfrm>
            <a:off x="455613" y="381000"/>
            <a:ext cx="8383587" cy="720725"/>
          </a:xfrm>
          <a:prstGeom prst="rect">
            <a:avLst/>
          </a:prstGeom>
        </p:spPr>
        <p:txBody>
          <a:bodyPr/>
          <a:lstStyle/>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US" sz="2800" b="0" i="0" u="none" strike="noStrike" kern="0" cap="none" spc="0" normalizeH="0" baseline="0" noProof="0" dirty="0" smtClean="0">
              <a:ln>
                <a:noFill/>
              </a:ln>
              <a:solidFill>
                <a:schemeClr val="tx2"/>
              </a:solidFill>
              <a:effectLst/>
              <a:uLnTx/>
              <a:uFillTx/>
              <a:latin typeface="+mj-lt"/>
              <a:ea typeface="+mj-ea"/>
              <a:cs typeface="+mj-cs"/>
            </a:endParaRPr>
          </a:p>
          <a:p>
            <a:pPr marL="0" marR="0" lvl="0" indent="0" algn="l" defTabSz="914400" rtl="0" eaLnBrk="0" fontAlgn="base" latinLnBrk="0" hangingPunct="0">
              <a:lnSpc>
                <a:spcPct val="9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mj-lt"/>
                <a:ea typeface="+mj-ea"/>
                <a:cs typeface="+mj-cs"/>
              </a:rPr>
              <a:t>Optional exemptions</a:t>
            </a:r>
            <a:endParaRPr kumimoji="0" lang="en-US"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63538" y="2009775"/>
            <a:ext cx="8532812" cy="1476375"/>
          </a:xfrm>
          <a:prstGeom prst="rect">
            <a:avLst/>
          </a:prstGeom>
          <a:noFill/>
          <a:ln w="9525" algn="ctr">
            <a:noFill/>
            <a:miter lim="800000"/>
            <a:headEnd/>
            <a:tailEnd/>
          </a:ln>
        </p:spPr>
        <p:txBody>
          <a:bodyPr anchor="ctr">
            <a:spAutoFit/>
          </a:bodyPr>
          <a:lstStyle/>
          <a:p>
            <a:r>
              <a:rPr lang="en-US" sz="1800">
                <a:latin typeface="Arial" charset="0"/>
              </a:rPr>
              <a:t>1.  De-recognition of financial assets and financial liabilities. </a:t>
            </a:r>
          </a:p>
          <a:p>
            <a:r>
              <a:rPr lang="en-US" sz="1800">
                <a:latin typeface="Arial" charset="0"/>
              </a:rPr>
              <a:t>2.  Hedge accounting. </a:t>
            </a:r>
          </a:p>
          <a:p>
            <a:r>
              <a:rPr lang="en-US" sz="1800">
                <a:latin typeface="Arial" charset="0"/>
              </a:rPr>
              <a:t>3.  Estimates.</a:t>
            </a:r>
          </a:p>
          <a:p>
            <a:r>
              <a:rPr lang="en-US" sz="1800">
                <a:latin typeface="Arial" charset="0"/>
              </a:rPr>
              <a:t>4.  Non-current assets classified as held for sale and discontinued operations. </a:t>
            </a:r>
          </a:p>
          <a:p>
            <a:r>
              <a:rPr lang="en-US" sz="1800"/>
              <a:t> </a:t>
            </a:r>
          </a:p>
        </p:txBody>
      </p:sp>
      <p:sp>
        <p:nvSpPr>
          <p:cNvPr id="90115" name="Text Box 3"/>
          <p:cNvSpPr txBox="1">
            <a:spLocks noChangeArrowheads="1"/>
          </p:cNvSpPr>
          <p:nvPr/>
        </p:nvSpPr>
        <p:spPr bwMode="auto">
          <a:xfrm>
            <a:off x="306388" y="1339850"/>
            <a:ext cx="6965950" cy="400050"/>
          </a:xfrm>
          <a:prstGeom prst="rect">
            <a:avLst/>
          </a:prstGeom>
          <a:noFill/>
          <a:ln w="9525" algn="ctr">
            <a:noFill/>
            <a:miter lim="800000"/>
            <a:headEnd/>
            <a:tailEnd/>
          </a:ln>
        </p:spPr>
        <p:txBody>
          <a:bodyPr>
            <a:spAutoFit/>
          </a:bodyPr>
          <a:lstStyle/>
          <a:p>
            <a:r>
              <a:rPr lang="en-US" sz="2000" b="1" dirty="0">
                <a:latin typeface="Arial" charset="0"/>
              </a:rPr>
              <a:t>Mandatory  Exemption from Retrospective application</a:t>
            </a:r>
          </a:p>
        </p:txBody>
      </p:sp>
      <p:pic>
        <p:nvPicPr>
          <p:cNvPr id="90116" name="Picture 5"/>
          <p:cNvPicPr>
            <a:picLocks noChangeAspect="1" noChangeArrowheads="1"/>
          </p:cNvPicPr>
          <p:nvPr/>
        </p:nvPicPr>
        <p:blipFill>
          <a:blip r:embed="rId2" cstate="print"/>
          <a:srcRect/>
          <a:stretch>
            <a:fillRect/>
          </a:stretch>
        </p:blipFill>
        <p:spPr bwMode="auto">
          <a:xfrm>
            <a:off x="571500" y="4078288"/>
            <a:ext cx="6481763" cy="2424112"/>
          </a:xfrm>
          <a:prstGeom prst="rect">
            <a:avLst/>
          </a:prstGeom>
          <a:noFill/>
          <a:ln w="9525">
            <a:noFill/>
            <a:miter lim="800000"/>
            <a:headEnd/>
            <a:tailEnd/>
          </a:ln>
        </p:spPr>
      </p:pic>
      <p:sp>
        <p:nvSpPr>
          <p:cNvPr id="90117" name="Text Box 6"/>
          <p:cNvSpPr txBox="1">
            <a:spLocks noChangeArrowheads="1"/>
          </p:cNvSpPr>
          <p:nvPr/>
        </p:nvSpPr>
        <p:spPr bwMode="auto">
          <a:xfrm>
            <a:off x="306388" y="3455988"/>
            <a:ext cx="2935287" cy="400050"/>
          </a:xfrm>
          <a:prstGeom prst="rect">
            <a:avLst/>
          </a:prstGeom>
          <a:noFill/>
          <a:ln w="9525" algn="ctr">
            <a:noFill/>
            <a:miter lim="800000"/>
            <a:headEnd/>
            <a:tailEnd/>
          </a:ln>
        </p:spPr>
        <p:txBody>
          <a:bodyPr wrap="none">
            <a:spAutoFit/>
          </a:bodyPr>
          <a:lstStyle/>
          <a:p>
            <a:r>
              <a:rPr lang="en-US" sz="2000" b="1"/>
              <a:t>Requirement- IFRS-1</a:t>
            </a:r>
          </a:p>
        </p:txBody>
      </p:sp>
      <p:sp>
        <p:nvSpPr>
          <p:cNvPr id="7" name="Rectangle 2"/>
          <p:cNvSpPr txBox="1">
            <a:spLocks noChangeArrowheads="1"/>
          </p:cNvSpPr>
          <p:nvPr/>
        </p:nvSpPr>
        <p:spPr>
          <a:xfrm>
            <a:off x="203200" y="214313"/>
            <a:ext cx="7129463" cy="720725"/>
          </a:xfrm>
          <a:prstGeom prst="rect">
            <a:avLst/>
          </a:prstGeom>
        </p:spPr>
        <p:txBody>
          <a:bodyPr>
            <a:normAutofit fontScale="97500" lnSpcReduction="10000"/>
          </a:bodyPr>
          <a:lstStyle/>
          <a:p>
            <a:pPr fontAlgn="auto">
              <a:spcAft>
                <a:spcPts val="0"/>
              </a:spcAft>
              <a:defRPr/>
            </a:pPr>
            <a:r>
              <a:rPr lang="en-US" sz="4400" dirty="0">
                <a:latin typeface="+mj-lt"/>
                <a:ea typeface="+mj-ea"/>
                <a:cs typeface="+mj-cs"/>
              </a:rPr>
              <a:t>IFRS 1– First Time Adoption</a:t>
            </a:r>
          </a:p>
        </p:txBody>
      </p:sp>
    </p:spTree>
  </p:cSld>
  <p:clrMapOvr>
    <a:masterClrMapping/>
  </p:clrMapOvr>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20800" y="1577975"/>
            <a:ext cx="7129463" cy="720725"/>
          </a:xfrm>
          <a:prstGeom prst="rect">
            <a:avLst/>
          </a:prstGeom>
        </p:spPr>
        <p:txBody>
          <a:bodyPr>
            <a:normAutofit fontScale="97500" lnSpcReduction="10000"/>
          </a:bodyPr>
          <a:lstStyle/>
          <a:p>
            <a:pPr fontAlgn="auto">
              <a:spcAft>
                <a:spcPts val="0"/>
              </a:spcAft>
              <a:defRPr/>
            </a:pPr>
            <a:r>
              <a:rPr lang="en-US" sz="4400" dirty="0">
                <a:latin typeface="+mj-lt"/>
                <a:ea typeface="+mj-ea"/>
                <a:cs typeface="+mj-cs"/>
              </a:rPr>
              <a:t>IFRS 1– First Time Adoption</a:t>
            </a:r>
          </a:p>
        </p:txBody>
      </p:sp>
      <p:sp>
        <p:nvSpPr>
          <p:cNvPr id="91139" name="Rectangle 2"/>
          <p:cNvSpPr>
            <a:spLocks noChangeArrowheads="1"/>
          </p:cNvSpPr>
          <p:nvPr/>
        </p:nvSpPr>
        <p:spPr bwMode="auto">
          <a:xfrm>
            <a:off x="304800" y="2743200"/>
            <a:ext cx="8458199" cy="1384995"/>
          </a:xfrm>
          <a:prstGeom prst="rect">
            <a:avLst/>
          </a:prstGeom>
          <a:noFill/>
          <a:ln w="9525">
            <a:noFill/>
            <a:miter lim="800000"/>
            <a:headEnd/>
            <a:tailEnd/>
          </a:ln>
        </p:spPr>
        <p:txBody>
          <a:bodyPr wrap="square">
            <a:spAutoFit/>
          </a:bodyPr>
          <a:lstStyle/>
          <a:p>
            <a:pPr>
              <a:buFont typeface="Arial" charset="0"/>
              <a:buNone/>
            </a:pPr>
            <a:r>
              <a:rPr lang="en-US" sz="2800" dirty="0"/>
              <a:t>Examples-</a:t>
            </a:r>
          </a:p>
          <a:p>
            <a:pPr>
              <a:buFont typeface="Arial" charset="0"/>
              <a:buNone/>
            </a:pPr>
            <a:endParaRPr lang="en-US" sz="2800" dirty="0"/>
          </a:p>
          <a:p>
            <a:pPr lvl="1"/>
            <a:r>
              <a:rPr lang="en-US" sz="2800" dirty="0"/>
              <a:t>Mandatory Exemption from retrospective Application</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3"/>
          <p:cNvSpPr>
            <a:spLocks noChangeArrowheads="1"/>
          </p:cNvSpPr>
          <p:nvPr/>
        </p:nvSpPr>
        <p:spPr bwMode="auto">
          <a:xfrm>
            <a:off x="747712" y="1700213"/>
            <a:ext cx="7953375" cy="3940175"/>
          </a:xfrm>
          <a:prstGeom prst="rect">
            <a:avLst/>
          </a:prstGeom>
          <a:noFill/>
          <a:ln w="9525">
            <a:noFill/>
            <a:miter lim="800000"/>
            <a:headEnd/>
            <a:tailEnd/>
          </a:ln>
        </p:spPr>
        <p:txBody>
          <a:bodyPr/>
          <a:lstStyle/>
          <a:p>
            <a:pPr marL="457200" indent="-457200" eaLnBrk="0" hangingPunct="0">
              <a:spcAft>
                <a:spcPts val="1500"/>
              </a:spcAft>
              <a:buClr>
                <a:srgbClr val="008000"/>
              </a:buClr>
              <a:buFont typeface="Wingdings" pitchFamily="2" charset="2"/>
              <a:buNone/>
            </a:pPr>
            <a:endParaRPr lang="en-US" sz="2100">
              <a:solidFill>
                <a:srgbClr val="2666A6"/>
              </a:solidFill>
            </a:endParaRPr>
          </a:p>
        </p:txBody>
      </p:sp>
      <p:sp>
        <p:nvSpPr>
          <p:cNvPr id="39941" name="Rectangle 4"/>
          <p:cNvSpPr>
            <a:spLocks noChangeArrowheads="1"/>
          </p:cNvSpPr>
          <p:nvPr/>
        </p:nvSpPr>
        <p:spPr bwMode="auto">
          <a:xfrm>
            <a:off x="381000" y="1700213"/>
            <a:ext cx="2057400" cy="990600"/>
          </a:xfrm>
          <a:prstGeom prst="rect">
            <a:avLst/>
          </a:prstGeom>
          <a:solidFill>
            <a:srgbClr val="2666A6"/>
          </a:solidFill>
          <a:ln w="9525">
            <a:noFill/>
            <a:miter lim="800000"/>
            <a:headEnd/>
            <a:tailEnd/>
          </a:ln>
          <a:effectLst>
            <a:prstShdw prst="shdw17" dist="17961" dir="2700000">
              <a:srgbClr val="173D64"/>
            </a:prstShdw>
          </a:effectLst>
        </p:spPr>
        <p:txBody>
          <a:bodyPr wrap="none" anchor="ctr"/>
          <a:lstStyle/>
          <a:p>
            <a:pPr algn="ctr" eaLnBrk="0" hangingPunct="0"/>
            <a:r>
              <a:rPr lang="en-US" sz="1600" b="1">
                <a:solidFill>
                  <a:schemeClr val="bg1"/>
                </a:solidFill>
              </a:rPr>
              <a:t>Estimate </a:t>
            </a:r>
          </a:p>
          <a:p>
            <a:pPr algn="ctr" eaLnBrk="0" hangingPunct="0"/>
            <a:r>
              <a:rPr lang="en-US" sz="1600" b="1">
                <a:solidFill>
                  <a:schemeClr val="bg1"/>
                </a:solidFill>
              </a:rPr>
              <a:t>required by </a:t>
            </a:r>
          </a:p>
          <a:p>
            <a:pPr algn="ctr" eaLnBrk="0" hangingPunct="0"/>
            <a:r>
              <a:rPr lang="en-US" sz="1600" b="1">
                <a:solidFill>
                  <a:schemeClr val="bg1"/>
                </a:solidFill>
              </a:rPr>
              <a:t>previous GAAP?</a:t>
            </a:r>
          </a:p>
        </p:txBody>
      </p:sp>
      <p:sp>
        <p:nvSpPr>
          <p:cNvPr id="39942" name="Rectangle 5"/>
          <p:cNvSpPr>
            <a:spLocks noChangeArrowheads="1"/>
          </p:cNvSpPr>
          <p:nvPr/>
        </p:nvSpPr>
        <p:spPr bwMode="auto">
          <a:xfrm>
            <a:off x="3352800" y="1700213"/>
            <a:ext cx="2133600" cy="990600"/>
          </a:xfrm>
          <a:prstGeom prst="rect">
            <a:avLst/>
          </a:prstGeom>
          <a:solidFill>
            <a:srgbClr val="2666A6"/>
          </a:solidFill>
          <a:ln w="9525" algn="ctr">
            <a:noFill/>
            <a:miter lim="800000"/>
            <a:headEnd/>
            <a:tailEnd/>
          </a:ln>
          <a:effectLst>
            <a:prstShdw prst="shdw17" dist="17961" dir="2700000">
              <a:srgbClr val="173D64"/>
            </a:prstShdw>
          </a:effectLst>
        </p:spPr>
        <p:txBody>
          <a:bodyPr wrap="none" anchor="ctr"/>
          <a:lstStyle/>
          <a:p>
            <a:pPr algn="ctr" eaLnBrk="0" hangingPunct="0"/>
            <a:r>
              <a:rPr lang="en-US" sz="1600" b="1">
                <a:solidFill>
                  <a:schemeClr val="bg1"/>
                </a:solidFill>
              </a:rPr>
              <a:t>Evidence of error?</a:t>
            </a:r>
          </a:p>
        </p:txBody>
      </p:sp>
      <p:sp>
        <p:nvSpPr>
          <p:cNvPr id="39943" name="Rectangle 6"/>
          <p:cNvSpPr>
            <a:spLocks noChangeArrowheads="1"/>
          </p:cNvSpPr>
          <p:nvPr/>
        </p:nvSpPr>
        <p:spPr bwMode="auto">
          <a:xfrm>
            <a:off x="6400800" y="1700213"/>
            <a:ext cx="2362200" cy="990600"/>
          </a:xfrm>
          <a:prstGeom prst="rect">
            <a:avLst/>
          </a:prstGeom>
          <a:solidFill>
            <a:srgbClr val="2666A6"/>
          </a:solidFill>
          <a:ln w="9525" algn="ctr">
            <a:noFill/>
            <a:miter lim="800000"/>
            <a:headEnd/>
            <a:tailEnd/>
          </a:ln>
          <a:effectLst>
            <a:prstShdw prst="shdw17" dist="17961" dir="2700000">
              <a:srgbClr val="173D64"/>
            </a:prstShdw>
          </a:effectLst>
        </p:spPr>
        <p:txBody>
          <a:bodyPr wrap="none" anchor="ctr"/>
          <a:lstStyle/>
          <a:p>
            <a:pPr algn="ctr" eaLnBrk="0" hangingPunct="0"/>
            <a:r>
              <a:rPr lang="en-US" sz="1600" b="1">
                <a:solidFill>
                  <a:schemeClr val="bg1"/>
                </a:solidFill>
              </a:rPr>
              <a:t>Calculation consistent </a:t>
            </a:r>
          </a:p>
          <a:p>
            <a:pPr algn="ctr" eaLnBrk="0" hangingPunct="0"/>
            <a:r>
              <a:rPr lang="en-US" sz="1600" b="1">
                <a:solidFill>
                  <a:schemeClr val="bg1"/>
                </a:solidFill>
              </a:rPr>
              <a:t>with IFRS?</a:t>
            </a:r>
          </a:p>
        </p:txBody>
      </p:sp>
      <p:sp>
        <p:nvSpPr>
          <p:cNvPr id="39944" name="Oval 7"/>
          <p:cNvSpPr>
            <a:spLocks noChangeArrowheads="1"/>
          </p:cNvSpPr>
          <p:nvPr/>
        </p:nvSpPr>
        <p:spPr bwMode="auto">
          <a:xfrm>
            <a:off x="381000" y="3760788"/>
            <a:ext cx="2741612" cy="1903412"/>
          </a:xfrm>
          <a:prstGeom prst="ellipse">
            <a:avLst/>
          </a:prstGeom>
          <a:solidFill>
            <a:srgbClr val="3DA8D5"/>
          </a:solidFill>
          <a:ln w="9525" algn="ctr">
            <a:noFill/>
            <a:round/>
            <a:headEnd/>
            <a:tailEnd/>
          </a:ln>
          <a:effectLst>
            <a:prstShdw prst="shdw17" dist="17961" dir="2700000">
              <a:srgbClr val="256580"/>
            </a:prstShdw>
          </a:effectLst>
        </p:spPr>
        <p:txBody>
          <a:bodyPr wrap="none" anchor="ctr"/>
          <a:lstStyle/>
          <a:p>
            <a:pPr algn="ctr" eaLnBrk="0" hangingPunct="0"/>
            <a:r>
              <a:rPr lang="en-US" sz="1600" b="1">
                <a:solidFill>
                  <a:schemeClr val="bg1"/>
                </a:solidFill>
              </a:rPr>
              <a:t>Make estimate </a:t>
            </a:r>
          </a:p>
          <a:p>
            <a:pPr algn="ctr" eaLnBrk="0" hangingPunct="0"/>
            <a:r>
              <a:rPr lang="en-US" sz="1600" b="1">
                <a:solidFill>
                  <a:schemeClr val="bg1"/>
                </a:solidFill>
              </a:rPr>
              <a:t>reflecting conditions </a:t>
            </a:r>
          </a:p>
          <a:p>
            <a:pPr algn="ctr" eaLnBrk="0" hangingPunct="0"/>
            <a:r>
              <a:rPr lang="en-US" sz="1600" b="1">
                <a:solidFill>
                  <a:schemeClr val="bg1"/>
                </a:solidFill>
              </a:rPr>
              <a:t>at relevant date </a:t>
            </a:r>
            <a:endParaRPr lang="en-GB" sz="1600" b="1">
              <a:solidFill>
                <a:schemeClr val="bg1"/>
              </a:solidFill>
            </a:endParaRPr>
          </a:p>
        </p:txBody>
      </p:sp>
      <p:sp>
        <p:nvSpPr>
          <p:cNvPr id="39945" name="Line 8"/>
          <p:cNvSpPr>
            <a:spLocks noChangeShapeType="1"/>
          </p:cNvSpPr>
          <p:nvPr/>
        </p:nvSpPr>
        <p:spPr bwMode="auto">
          <a:xfrm>
            <a:off x="1484312" y="2711450"/>
            <a:ext cx="0" cy="1081088"/>
          </a:xfrm>
          <a:prstGeom prst="line">
            <a:avLst/>
          </a:prstGeom>
          <a:noFill/>
          <a:ln w="9525">
            <a:solidFill>
              <a:srgbClr val="2666A6"/>
            </a:solidFill>
            <a:round/>
            <a:headEnd/>
            <a:tailEnd type="triangle" w="med" len="med"/>
          </a:ln>
        </p:spPr>
        <p:txBody>
          <a:bodyPr/>
          <a:lstStyle/>
          <a:p>
            <a:endParaRPr lang="en-US"/>
          </a:p>
        </p:txBody>
      </p:sp>
      <p:sp>
        <p:nvSpPr>
          <p:cNvPr id="39946" name="Text Box 9"/>
          <p:cNvSpPr txBox="1">
            <a:spLocks noChangeArrowheads="1"/>
          </p:cNvSpPr>
          <p:nvPr/>
        </p:nvSpPr>
        <p:spPr bwMode="auto">
          <a:xfrm>
            <a:off x="1438275" y="3238500"/>
            <a:ext cx="527050" cy="366713"/>
          </a:xfrm>
          <a:prstGeom prst="rect">
            <a:avLst/>
          </a:prstGeom>
          <a:noFill/>
          <a:ln w="9525" algn="ctr">
            <a:noFill/>
            <a:miter lim="800000"/>
            <a:headEnd/>
            <a:tailEnd/>
          </a:ln>
        </p:spPr>
        <p:txBody>
          <a:bodyPr>
            <a:spAutoFit/>
          </a:bodyPr>
          <a:lstStyle/>
          <a:p>
            <a:r>
              <a:rPr lang="en-GB" b="1">
                <a:solidFill>
                  <a:srgbClr val="2666A6"/>
                </a:solidFill>
              </a:rPr>
              <a:t>NO</a:t>
            </a:r>
          </a:p>
        </p:txBody>
      </p:sp>
      <p:sp>
        <p:nvSpPr>
          <p:cNvPr id="39947" name="Line 10"/>
          <p:cNvSpPr>
            <a:spLocks noChangeShapeType="1"/>
          </p:cNvSpPr>
          <p:nvPr/>
        </p:nvSpPr>
        <p:spPr bwMode="auto">
          <a:xfrm>
            <a:off x="2438400" y="2233613"/>
            <a:ext cx="914400" cy="0"/>
          </a:xfrm>
          <a:prstGeom prst="line">
            <a:avLst/>
          </a:prstGeom>
          <a:noFill/>
          <a:ln w="9525">
            <a:solidFill>
              <a:srgbClr val="2666A6"/>
            </a:solidFill>
            <a:round/>
            <a:headEnd/>
            <a:tailEnd type="triangle" w="med" len="med"/>
          </a:ln>
        </p:spPr>
        <p:txBody>
          <a:bodyPr/>
          <a:lstStyle/>
          <a:p>
            <a:endParaRPr lang="en-US"/>
          </a:p>
        </p:txBody>
      </p:sp>
      <p:sp>
        <p:nvSpPr>
          <p:cNvPr id="39948" name="Text Box 11"/>
          <p:cNvSpPr txBox="1">
            <a:spLocks noChangeArrowheads="1"/>
          </p:cNvSpPr>
          <p:nvPr/>
        </p:nvSpPr>
        <p:spPr bwMode="auto">
          <a:xfrm>
            <a:off x="2600325" y="1824038"/>
            <a:ext cx="685800" cy="366712"/>
          </a:xfrm>
          <a:prstGeom prst="rect">
            <a:avLst/>
          </a:prstGeom>
          <a:noFill/>
          <a:ln w="9525">
            <a:noFill/>
            <a:miter lim="800000"/>
            <a:headEnd/>
            <a:tailEnd/>
          </a:ln>
        </p:spPr>
        <p:txBody>
          <a:bodyPr>
            <a:spAutoFit/>
          </a:bodyPr>
          <a:lstStyle/>
          <a:p>
            <a:r>
              <a:rPr lang="en-GB" b="1">
                <a:solidFill>
                  <a:srgbClr val="2666A6"/>
                </a:solidFill>
              </a:rPr>
              <a:t>YES</a:t>
            </a:r>
          </a:p>
        </p:txBody>
      </p:sp>
      <p:sp>
        <p:nvSpPr>
          <p:cNvPr id="39949" name="Text Box 12"/>
          <p:cNvSpPr txBox="1">
            <a:spLocks noChangeArrowheads="1"/>
          </p:cNvSpPr>
          <p:nvPr/>
        </p:nvSpPr>
        <p:spPr bwMode="auto">
          <a:xfrm>
            <a:off x="5572125" y="1795463"/>
            <a:ext cx="685800" cy="366712"/>
          </a:xfrm>
          <a:prstGeom prst="rect">
            <a:avLst/>
          </a:prstGeom>
          <a:noFill/>
          <a:ln w="9525" algn="ctr">
            <a:noFill/>
            <a:miter lim="800000"/>
            <a:headEnd/>
            <a:tailEnd/>
          </a:ln>
        </p:spPr>
        <p:txBody>
          <a:bodyPr>
            <a:spAutoFit/>
          </a:bodyPr>
          <a:lstStyle/>
          <a:p>
            <a:r>
              <a:rPr lang="en-GB" b="1">
                <a:solidFill>
                  <a:srgbClr val="2666A6"/>
                </a:solidFill>
              </a:rPr>
              <a:t>  NO</a:t>
            </a:r>
          </a:p>
        </p:txBody>
      </p:sp>
      <p:sp>
        <p:nvSpPr>
          <p:cNvPr id="39950" name="Line 13"/>
          <p:cNvSpPr>
            <a:spLocks noChangeShapeType="1"/>
          </p:cNvSpPr>
          <p:nvPr/>
        </p:nvSpPr>
        <p:spPr bwMode="auto">
          <a:xfrm>
            <a:off x="5486400" y="2233613"/>
            <a:ext cx="914400" cy="0"/>
          </a:xfrm>
          <a:prstGeom prst="line">
            <a:avLst/>
          </a:prstGeom>
          <a:noFill/>
          <a:ln w="9525">
            <a:solidFill>
              <a:srgbClr val="2666A6"/>
            </a:solidFill>
            <a:round/>
            <a:headEnd/>
            <a:tailEnd type="triangle" w="med" len="med"/>
          </a:ln>
        </p:spPr>
        <p:txBody>
          <a:bodyPr/>
          <a:lstStyle/>
          <a:p>
            <a:endParaRPr lang="en-US"/>
          </a:p>
        </p:txBody>
      </p:sp>
      <p:sp>
        <p:nvSpPr>
          <p:cNvPr id="39951" name="Line 14"/>
          <p:cNvSpPr>
            <a:spLocks noChangeShapeType="1"/>
          </p:cNvSpPr>
          <p:nvPr/>
        </p:nvSpPr>
        <p:spPr bwMode="auto">
          <a:xfrm flipH="1">
            <a:off x="2290762" y="2697163"/>
            <a:ext cx="1295400" cy="1143000"/>
          </a:xfrm>
          <a:prstGeom prst="line">
            <a:avLst/>
          </a:prstGeom>
          <a:noFill/>
          <a:ln w="9525">
            <a:solidFill>
              <a:srgbClr val="2666A6"/>
            </a:solidFill>
            <a:round/>
            <a:headEnd/>
            <a:tailEnd type="triangle" w="med" len="med"/>
          </a:ln>
        </p:spPr>
        <p:txBody>
          <a:bodyPr/>
          <a:lstStyle/>
          <a:p>
            <a:endParaRPr lang="en-US"/>
          </a:p>
        </p:txBody>
      </p:sp>
      <p:sp>
        <p:nvSpPr>
          <p:cNvPr id="39952" name="Text Box 15"/>
          <p:cNvSpPr txBox="1">
            <a:spLocks noChangeArrowheads="1"/>
          </p:cNvSpPr>
          <p:nvPr/>
        </p:nvSpPr>
        <p:spPr bwMode="auto">
          <a:xfrm>
            <a:off x="2874962" y="3249613"/>
            <a:ext cx="809625" cy="366712"/>
          </a:xfrm>
          <a:prstGeom prst="rect">
            <a:avLst/>
          </a:prstGeom>
          <a:noFill/>
          <a:ln w="9525" algn="ctr">
            <a:noFill/>
            <a:miter lim="800000"/>
            <a:headEnd/>
            <a:tailEnd/>
          </a:ln>
        </p:spPr>
        <p:txBody>
          <a:bodyPr>
            <a:spAutoFit/>
          </a:bodyPr>
          <a:lstStyle/>
          <a:p>
            <a:r>
              <a:rPr lang="en-GB" b="1">
                <a:solidFill>
                  <a:srgbClr val="2666A6"/>
                </a:solidFill>
              </a:rPr>
              <a:t>YES</a:t>
            </a:r>
          </a:p>
        </p:txBody>
      </p:sp>
      <p:sp>
        <p:nvSpPr>
          <p:cNvPr id="39953" name="Oval 16"/>
          <p:cNvSpPr>
            <a:spLocks noChangeArrowheads="1"/>
          </p:cNvSpPr>
          <p:nvPr/>
        </p:nvSpPr>
        <p:spPr bwMode="auto">
          <a:xfrm>
            <a:off x="6400800" y="4206875"/>
            <a:ext cx="2743200" cy="1905000"/>
          </a:xfrm>
          <a:prstGeom prst="ellipse">
            <a:avLst/>
          </a:prstGeom>
          <a:solidFill>
            <a:srgbClr val="3DA8D5"/>
          </a:solidFill>
          <a:ln w="9525" algn="ctr">
            <a:noFill/>
            <a:round/>
            <a:headEnd/>
            <a:tailEnd/>
          </a:ln>
          <a:effectLst>
            <a:prstShdw prst="shdw17" dist="17961" dir="2700000">
              <a:srgbClr val="256580"/>
            </a:prstShdw>
          </a:effectLst>
        </p:spPr>
        <p:txBody>
          <a:bodyPr wrap="none" anchor="ctr"/>
          <a:lstStyle/>
          <a:p>
            <a:pPr algn="ctr" eaLnBrk="0" hangingPunct="0"/>
            <a:endParaRPr lang="en-US" sz="1600" b="1">
              <a:solidFill>
                <a:schemeClr val="bg1"/>
              </a:solidFill>
            </a:endParaRPr>
          </a:p>
          <a:p>
            <a:pPr algn="ctr" eaLnBrk="0" hangingPunct="0"/>
            <a:r>
              <a:rPr lang="en-US" sz="1600" b="1">
                <a:solidFill>
                  <a:schemeClr val="bg1"/>
                </a:solidFill>
              </a:rPr>
              <a:t>Use previous</a:t>
            </a:r>
          </a:p>
          <a:p>
            <a:pPr algn="ctr" eaLnBrk="0" hangingPunct="0"/>
            <a:r>
              <a:rPr lang="en-US" sz="1600" b="1">
                <a:solidFill>
                  <a:schemeClr val="bg1"/>
                </a:solidFill>
              </a:rPr>
              <a:t>estimate and adjust </a:t>
            </a:r>
          </a:p>
          <a:p>
            <a:pPr algn="ctr" eaLnBrk="0" hangingPunct="0"/>
            <a:r>
              <a:rPr lang="en-US" sz="1600" b="1">
                <a:solidFill>
                  <a:schemeClr val="bg1"/>
                </a:solidFill>
              </a:rPr>
              <a:t>to reflect IFRS</a:t>
            </a:r>
          </a:p>
          <a:p>
            <a:pPr algn="ctr" eaLnBrk="0" hangingPunct="0"/>
            <a:endParaRPr lang="en-GB" sz="1600" b="1">
              <a:solidFill>
                <a:schemeClr val="bg1"/>
              </a:solidFill>
            </a:endParaRPr>
          </a:p>
        </p:txBody>
      </p:sp>
      <p:sp>
        <p:nvSpPr>
          <p:cNvPr id="39954" name="Line 17"/>
          <p:cNvSpPr>
            <a:spLocks noChangeShapeType="1"/>
          </p:cNvSpPr>
          <p:nvPr/>
        </p:nvSpPr>
        <p:spPr bwMode="auto">
          <a:xfrm flipH="1">
            <a:off x="4751387" y="2690813"/>
            <a:ext cx="2030413" cy="1495425"/>
          </a:xfrm>
          <a:prstGeom prst="line">
            <a:avLst/>
          </a:prstGeom>
          <a:noFill/>
          <a:ln w="9525">
            <a:solidFill>
              <a:srgbClr val="2666A6"/>
            </a:solidFill>
            <a:round/>
            <a:headEnd/>
            <a:tailEnd type="triangle" w="med" len="med"/>
          </a:ln>
        </p:spPr>
        <p:txBody>
          <a:bodyPr/>
          <a:lstStyle/>
          <a:p>
            <a:endParaRPr lang="en-US"/>
          </a:p>
        </p:txBody>
      </p:sp>
      <p:sp>
        <p:nvSpPr>
          <p:cNvPr id="39955" name="Oval 18"/>
          <p:cNvSpPr>
            <a:spLocks noChangeArrowheads="1"/>
          </p:cNvSpPr>
          <p:nvPr/>
        </p:nvSpPr>
        <p:spPr bwMode="auto">
          <a:xfrm>
            <a:off x="3376612" y="4214813"/>
            <a:ext cx="2741613" cy="1903412"/>
          </a:xfrm>
          <a:prstGeom prst="ellipse">
            <a:avLst/>
          </a:prstGeom>
          <a:solidFill>
            <a:srgbClr val="3DA8D5"/>
          </a:solidFill>
          <a:ln w="9525" algn="ctr">
            <a:noFill/>
            <a:round/>
            <a:headEnd/>
            <a:tailEnd/>
          </a:ln>
          <a:effectLst>
            <a:prstShdw prst="shdw17" dist="17961" dir="2700000">
              <a:srgbClr val="256580"/>
            </a:prstShdw>
          </a:effectLst>
        </p:spPr>
        <p:txBody>
          <a:bodyPr wrap="none" anchor="ctr"/>
          <a:lstStyle/>
          <a:p>
            <a:pPr algn="ctr" eaLnBrk="0" hangingPunct="0"/>
            <a:r>
              <a:rPr lang="en-US" sz="1600" b="1">
                <a:solidFill>
                  <a:schemeClr val="bg1"/>
                </a:solidFill>
              </a:rPr>
              <a:t>Use previous </a:t>
            </a:r>
            <a:br>
              <a:rPr lang="en-US" sz="1600" b="1">
                <a:solidFill>
                  <a:schemeClr val="bg1"/>
                </a:solidFill>
              </a:rPr>
            </a:br>
            <a:r>
              <a:rPr lang="en-US" sz="1600" b="1">
                <a:solidFill>
                  <a:schemeClr val="bg1"/>
                </a:solidFill>
              </a:rPr>
              <a:t>estimate</a:t>
            </a:r>
          </a:p>
        </p:txBody>
      </p:sp>
      <p:sp>
        <p:nvSpPr>
          <p:cNvPr id="39956" name="Text Box 19"/>
          <p:cNvSpPr txBox="1">
            <a:spLocks noChangeArrowheads="1"/>
          </p:cNvSpPr>
          <p:nvPr/>
        </p:nvSpPr>
        <p:spPr bwMode="auto">
          <a:xfrm>
            <a:off x="5943600" y="3284538"/>
            <a:ext cx="769937" cy="366712"/>
          </a:xfrm>
          <a:prstGeom prst="rect">
            <a:avLst/>
          </a:prstGeom>
          <a:noFill/>
          <a:ln w="9525" algn="ctr">
            <a:noFill/>
            <a:miter lim="800000"/>
            <a:headEnd/>
            <a:tailEnd/>
          </a:ln>
        </p:spPr>
        <p:txBody>
          <a:bodyPr>
            <a:spAutoFit/>
          </a:bodyPr>
          <a:lstStyle/>
          <a:p>
            <a:r>
              <a:rPr lang="en-GB" b="1">
                <a:solidFill>
                  <a:srgbClr val="2666A6"/>
                </a:solidFill>
              </a:rPr>
              <a:t>YES</a:t>
            </a:r>
          </a:p>
        </p:txBody>
      </p:sp>
      <p:sp>
        <p:nvSpPr>
          <p:cNvPr id="39957" name="Line 20"/>
          <p:cNvSpPr>
            <a:spLocks noChangeShapeType="1"/>
          </p:cNvSpPr>
          <p:nvPr/>
        </p:nvSpPr>
        <p:spPr bwMode="auto">
          <a:xfrm>
            <a:off x="6781800" y="2690813"/>
            <a:ext cx="904875" cy="1508125"/>
          </a:xfrm>
          <a:prstGeom prst="line">
            <a:avLst/>
          </a:prstGeom>
          <a:noFill/>
          <a:ln w="9525">
            <a:solidFill>
              <a:srgbClr val="2666A6"/>
            </a:solidFill>
            <a:round/>
            <a:headEnd/>
            <a:tailEnd type="triangle" w="med" len="med"/>
          </a:ln>
        </p:spPr>
        <p:txBody>
          <a:bodyPr/>
          <a:lstStyle/>
          <a:p>
            <a:endParaRPr lang="en-US"/>
          </a:p>
        </p:txBody>
      </p:sp>
      <p:sp>
        <p:nvSpPr>
          <p:cNvPr id="39958" name="Text Box 21"/>
          <p:cNvSpPr txBox="1">
            <a:spLocks noChangeArrowheads="1"/>
          </p:cNvSpPr>
          <p:nvPr/>
        </p:nvSpPr>
        <p:spPr bwMode="auto">
          <a:xfrm>
            <a:off x="7391400" y="3276600"/>
            <a:ext cx="527050" cy="366713"/>
          </a:xfrm>
          <a:prstGeom prst="rect">
            <a:avLst/>
          </a:prstGeom>
          <a:noFill/>
          <a:ln w="9525" algn="ctr">
            <a:noFill/>
            <a:miter lim="800000"/>
            <a:headEnd/>
            <a:tailEnd/>
          </a:ln>
        </p:spPr>
        <p:txBody>
          <a:bodyPr>
            <a:spAutoFit/>
          </a:bodyPr>
          <a:lstStyle/>
          <a:p>
            <a:r>
              <a:rPr lang="en-GB" b="1">
                <a:solidFill>
                  <a:srgbClr val="2666A6"/>
                </a:solidFill>
              </a:rPr>
              <a:t>NO</a:t>
            </a:r>
          </a:p>
        </p:txBody>
      </p:sp>
      <p:sp>
        <p:nvSpPr>
          <p:cNvPr id="26" name="Title 5"/>
          <p:cNvSpPr txBox="1">
            <a:spLocks/>
          </p:cNvSpPr>
          <p:nvPr/>
        </p:nvSpPr>
        <p:spPr>
          <a:xfrm>
            <a:off x="381000" y="650875"/>
            <a:ext cx="8383587" cy="720725"/>
          </a:xfrm>
          <a:prstGeom prst="rect">
            <a:avLst/>
          </a:prstGeom>
        </p:spPr>
        <p:txBody>
          <a:bodyPr/>
          <a:lstStyle/>
          <a:p>
            <a:pPr lvl="0" eaLnBrk="0" fontAlgn="base" hangingPunct="0">
              <a:lnSpc>
                <a:spcPct val="90000"/>
              </a:lnSpc>
              <a:spcBef>
                <a:spcPct val="0"/>
              </a:spcBef>
              <a:spcAft>
                <a:spcPct val="0"/>
              </a:spcAft>
              <a:defRPr/>
            </a:pPr>
            <a:r>
              <a:rPr lang="en-US" sz="2800" kern="0" dirty="0" smtClean="0">
                <a:solidFill>
                  <a:schemeClr val="tx2"/>
                </a:solidFill>
                <a:latin typeface="+mj-lt"/>
                <a:ea typeface="+mj-ea"/>
                <a:cs typeface="+mj-cs"/>
              </a:rPr>
              <a:t>Estimates</a:t>
            </a:r>
          </a:p>
        </p:txBody>
      </p:sp>
      <p:sp>
        <p:nvSpPr>
          <p:cNvPr id="22" name="Text Box 3"/>
          <p:cNvSpPr txBox="1">
            <a:spLocks noChangeArrowheads="1"/>
          </p:cNvSpPr>
          <p:nvPr/>
        </p:nvSpPr>
        <p:spPr bwMode="auto">
          <a:xfrm>
            <a:off x="1143000" y="133350"/>
            <a:ext cx="6965950" cy="400050"/>
          </a:xfrm>
          <a:prstGeom prst="rect">
            <a:avLst/>
          </a:prstGeom>
          <a:noFill/>
          <a:ln w="9525" algn="ctr">
            <a:noFill/>
            <a:miter lim="800000"/>
            <a:headEnd/>
            <a:tailEnd/>
          </a:ln>
        </p:spPr>
        <p:txBody>
          <a:bodyPr>
            <a:spAutoFit/>
          </a:bodyPr>
          <a:lstStyle/>
          <a:p>
            <a:r>
              <a:rPr lang="en-US" sz="2000" b="1" dirty="0">
                <a:latin typeface="Arial" charset="0"/>
              </a:rPr>
              <a:t>Mandatory  Exemption from Retrospective application</a:t>
            </a:r>
          </a:p>
        </p:txBody>
      </p:sp>
    </p:spTree>
  </p:cSld>
  <p:clrMapOvr>
    <a:masterClrMapping/>
  </p:clrMapOvr>
  <p:transition/>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idx="1"/>
          </p:nvPr>
        </p:nvSpPr>
        <p:spPr>
          <a:xfrm>
            <a:off x="217488" y="1101725"/>
            <a:ext cx="8574087" cy="5292725"/>
          </a:xfrm>
        </p:spPr>
        <p:txBody>
          <a:bodyPr/>
          <a:lstStyle/>
          <a:p>
            <a:pPr eaLnBrk="1" hangingPunct="1">
              <a:buFont typeface="Arial" charset="0"/>
              <a:buNone/>
            </a:pPr>
            <a:r>
              <a:rPr lang="en-US" smtClean="0"/>
              <a:t>Step # 4</a:t>
            </a:r>
          </a:p>
          <a:p>
            <a:pPr lvl="1" eaLnBrk="1" hangingPunct="1"/>
            <a:r>
              <a:rPr lang="en-US" smtClean="0"/>
              <a:t>Mandatory Exemption from retrospective Application</a:t>
            </a:r>
          </a:p>
          <a:p>
            <a:pPr lvl="1" eaLnBrk="1" hangingPunct="1"/>
            <a:endParaRPr lang="en-US" smtClean="0"/>
          </a:p>
        </p:txBody>
      </p:sp>
      <p:sp>
        <p:nvSpPr>
          <p:cNvPr id="3" name="Rectangle 2"/>
          <p:cNvSpPr>
            <a:spLocks noGrp="1" noChangeArrowheads="1"/>
          </p:cNvSpPr>
          <p:nvPr>
            <p:ph type="title"/>
          </p:nvPr>
        </p:nvSpPr>
        <p:spPr>
          <a:xfrm>
            <a:off x="290513" y="214313"/>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
        <p:nvSpPr>
          <p:cNvPr id="92164" name="Content Placeholder 2"/>
          <p:cNvSpPr txBox="1">
            <a:spLocks/>
          </p:cNvSpPr>
          <p:nvPr/>
        </p:nvSpPr>
        <p:spPr bwMode="auto">
          <a:xfrm>
            <a:off x="800100" y="2589213"/>
            <a:ext cx="7615238" cy="3060700"/>
          </a:xfrm>
          <a:prstGeom prst="rect">
            <a:avLst/>
          </a:prstGeom>
          <a:noFill/>
          <a:ln w="9525">
            <a:noFill/>
            <a:miter lim="800000"/>
            <a:headEnd/>
            <a:tailEnd/>
          </a:ln>
        </p:spPr>
        <p:txBody>
          <a:bodyPr/>
          <a:lstStyle/>
          <a:p>
            <a:pPr marL="231775" indent="-231775" algn="just">
              <a:lnSpc>
                <a:spcPct val="90000"/>
              </a:lnSpc>
              <a:buFont typeface="Wingdings" pitchFamily="2" charset="2"/>
              <a:buChar char="§"/>
            </a:pPr>
            <a:endParaRPr lang="en-GB" sz="2000">
              <a:latin typeface="Calibri" pitchFamily="34" charset="0"/>
            </a:endParaRPr>
          </a:p>
          <a:p>
            <a:pPr marL="231775" indent="-231775" algn="just">
              <a:lnSpc>
                <a:spcPct val="90000"/>
              </a:lnSpc>
              <a:buFont typeface="Wingdings" pitchFamily="2" charset="2"/>
              <a:buChar char="§"/>
            </a:pPr>
            <a:r>
              <a:rPr lang="en-GB" sz="2000">
                <a:latin typeface="Calibri" pitchFamily="34" charset="0"/>
              </a:rPr>
              <a:t>Estimates- Du</a:t>
            </a:r>
            <a:r>
              <a:rPr lang="en-US" sz="2000">
                <a:latin typeface="Calibri" pitchFamily="34" charset="0"/>
              </a:rPr>
              <a:t>e to uncertainty in business activities</a:t>
            </a:r>
          </a:p>
          <a:p>
            <a:pPr marL="231775" indent="-231775" algn="just">
              <a:lnSpc>
                <a:spcPct val="90000"/>
              </a:lnSpc>
            </a:pPr>
            <a:endParaRPr lang="en-US" sz="2000">
              <a:latin typeface="Arial" charset="0"/>
              <a:cs typeface="Times New Roman" pitchFamily="18" charset="0"/>
            </a:endParaRPr>
          </a:p>
          <a:p>
            <a:pPr lvl="2" algn="just">
              <a:lnSpc>
                <a:spcPct val="90000"/>
              </a:lnSpc>
              <a:buFont typeface="Wingdings" pitchFamily="2" charset="2"/>
              <a:buChar char="ü"/>
            </a:pPr>
            <a:r>
              <a:rPr lang="en-US" sz="2000" i="1">
                <a:latin typeface="Calibri" pitchFamily="34" charset="0"/>
              </a:rPr>
              <a:t>Prospective application </a:t>
            </a:r>
          </a:p>
          <a:p>
            <a:pPr lvl="2" algn="just">
              <a:lnSpc>
                <a:spcPct val="90000"/>
              </a:lnSpc>
              <a:buFont typeface="Wingdings" pitchFamily="2" charset="2"/>
              <a:buChar char="ü"/>
            </a:pPr>
            <a:r>
              <a:rPr lang="en-US" sz="2000" i="1">
                <a:latin typeface="Calibri" pitchFamily="34" charset="0"/>
              </a:rPr>
              <a:t>Comparative Information is not required to be restated</a:t>
            </a:r>
          </a:p>
          <a:p>
            <a:pPr lvl="2" algn="just">
              <a:lnSpc>
                <a:spcPct val="90000"/>
              </a:lnSpc>
              <a:buFont typeface="Wingdings 2" pitchFamily="18" charset="2"/>
              <a:buNone/>
            </a:pPr>
            <a:endParaRPr lang="en-US" sz="2000" b="1" i="1">
              <a:latin typeface="Arial" charset="0"/>
            </a:endParaRPr>
          </a:p>
          <a:p>
            <a:pPr marL="231775" indent="-231775">
              <a:buFont typeface="Arial" charset="0"/>
              <a:buChar char="•"/>
            </a:pPr>
            <a:r>
              <a:rPr lang="en-US" sz="2000" b="1" i="1" baseline="30000">
                <a:latin typeface="Calibri" pitchFamily="34" charset="0"/>
              </a:rPr>
              <a:t> </a:t>
            </a:r>
            <a:r>
              <a:rPr lang="en-US" sz="2000" b="1" i="1">
                <a:latin typeface="Calibri" pitchFamily="34" charset="0"/>
              </a:rPr>
              <a:t> </a:t>
            </a:r>
            <a:r>
              <a:rPr lang="en-US" sz="2000">
                <a:latin typeface="Calibri" pitchFamily="34" charset="0"/>
              </a:rPr>
              <a:t>Examples:</a:t>
            </a:r>
          </a:p>
          <a:p>
            <a:pPr lvl="1" indent="341313">
              <a:buFont typeface="Arial" charset="0"/>
              <a:buChar char="•"/>
            </a:pPr>
            <a:r>
              <a:rPr lang="en-US" sz="2000">
                <a:latin typeface="Calibri" pitchFamily="34" charset="0"/>
              </a:rPr>
              <a:t>Bad debts</a:t>
            </a:r>
          </a:p>
          <a:p>
            <a:pPr lvl="1" indent="341313">
              <a:buFont typeface="Arial" charset="0"/>
              <a:buChar char="•"/>
            </a:pPr>
            <a:r>
              <a:rPr lang="en-US" sz="2000">
                <a:latin typeface="Calibri" pitchFamily="34" charset="0"/>
              </a:rPr>
              <a:t>Inventory obsolescence</a:t>
            </a:r>
          </a:p>
          <a:p>
            <a:pPr lvl="1" indent="341313">
              <a:buFont typeface="Arial" charset="0"/>
              <a:buChar char="•"/>
            </a:pPr>
            <a:r>
              <a:rPr lang="en-US" sz="2000">
                <a:latin typeface="Calibri" pitchFamily="34" charset="0"/>
              </a:rPr>
              <a:t>Useful life of depreciable assets</a:t>
            </a:r>
          </a:p>
        </p:txBody>
      </p:sp>
    </p:spTree>
  </p:cSld>
  <p:clrMapOvr>
    <a:masterClrMapping/>
  </p:clrMapOvr>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idx="1"/>
          </p:nvPr>
        </p:nvSpPr>
        <p:spPr>
          <a:xfrm>
            <a:off x="76200" y="1020762"/>
            <a:ext cx="8839200" cy="5532438"/>
          </a:xfrm>
        </p:spPr>
        <p:txBody>
          <a:bodyPr>
            <a:normAutofit fontScale="92500" lnSpcReduction="20000"/>
          </a:bodyPr>
          <a:lstStyle/>
          <a:p>
            <a:pPr eaLnBrk="1" hangingPunct="1"/>
            <a:r>
              <a:rPr lang="en-US" dirty="0" smtClean="0"/>
              <a:t>Step # 4</a:t>
            </a:r>
          </a:p>
          <a:p>
            <a:pPr lvl="1" algn="just" eaLnBrk="1" hangingPunct="1"/>
            <a:r>
              <a:rPr lang="en-US" sz="2400" dirty="0" smtClean="0"/>
              <a:t>Mandatory Exemption from retrospective Application</a:t>
            </a:r>
          </a:p>
          <a:p>
            <a:pPr lvl="2" algn="just" eaLnBrk="1" hangingPunct="1"/>
            <a:endParaRPr lang="en-US" sz="1000" b="1" u="sng" dirty="0" smtClean="0"/>
          </a:p>
          <a:p>
            <a:pPr lvl="2" algn="just" eaLnBrk="1" hangingPunct="1"/>
            <a:r>
              <a:rPr lang="en-US" sz="2200" b="1" u="sng" dirty="0" smtClean="0"/>
              <a:t>Derecognizing of financial assets and liabilities-</a:t>
            </a:r>
            <a:r>
              <a:rPr lang="en-US" sz="2200" dirty="0" smtClean="0"/>
              <a:t> </a:t>
            </a:r>
          </a:p>
          <a:p>
            <a:pPr lvl="2" algn="just" eaLnBrk="1" hangingPunct="1">
              <a:buNone/>
            </a:pPr>
            <a:r>
              <a:rPr lang="en-US" sz="2200" dirty="0" smtClean="0"/>
              <a:t>     An entity recognizes all financial assets and financials liabilities, including derivatives, that qualifies for recognition as per IAS 39. </a:t>
            </a:r>
          </a:p>
          <a:p>
            <a:pPr lvl="2" algn="just" eaLnBrk="1" hangingPunct="1">
              <a:buFont typeface="Arial" charset="0"/>
              <a:buNone/>
            </a:pPr>
            <a:endParaRPr lang="en-US" sz="2200" dirty="0" smtClean="0"/>
          </a:p>
          <a:p>
            <a:pPr lvl="2" algn="just" eaLnBrk="1" hangingPunct="1">
              <a:buFontTx/>
              <a:buNone/>
            </a:pPr>
            <a:r>
              <a:rPr lang="en-US" sz="2200" dirty="0" smtClean="0"/>
              <a:t>	IFRS1.B2- It exempts the retrospective derecognizing for the assets and liabilities recognized before 1</a:t>
            </a:r>
            <a:r>
              <a:rPr lang="en-US" sz="2200" baseline="30000" dirty="0" smtClean="0"/>
              <a:t>st</a:t>
            </a:r>
            <a:r>
              <a:rPr lang="en-US" sz="2200" dirty="0" smtClean="0"/>
              <a:t> January, 2004. However if the entity has all the available information for the application of derecognizing of financial assets and financial liability, an Entity can choose the period</a:t>
            </a:r>
            <a:r>
              <a:rPr lang="en-US" sz="2000" dirty="0" smtClean="0"/>
              <a:t>.</a:t>
            </a:r>
          </a:p>
          <a:p>
            <a:pPr lvl="2" algn="just" eaLnBrk="1" hangingPunct="1">
              <a:buFontTx/>
              <a:buNone/>
            </a:pPr>
            <a:endParaRPr lang="en-US" sz="1000" dirty="0" smtClean="0"/>
          </a:p>
          <a:p>
            <a:pPr lvl="2" algn="just" eaLnBrk="1" hangingPunct="1">
              <a:buFontTx/>
              <a:buNone/>
            </a:pPr>
            <a:r>
              <a:rPr lang="en-US" sz="2000" b="1" dirty="0" smtClean="0"/>
              <a:t>	Example</a:t>
            </a:r>
            <a:r>
              <a:rPr lang="en-US" sz="2000" dirty="0" smtClean="0"/>
              <a:t> – </a:t>
            </a:r>
            <a:r>
              <a:rPr lang="en-US" dirty="0" smtClean="0"/>
              <a:t>An entity which does not apply IFRS1.B3, does not recognized assets transferred in a securitization arrangement that occurred before 1</a:t>
            </a:r>
            <a:r>
              <a:rPr lang="en-US" baseline="30000" dirty="0" smtClean="0"/>
              <a:t>st</a:t>
            </a:r>
            <a:r>
              <a:rPr lang="en-US" dirty="0" smtClean="0"/>
              <a:t> January, 2004</a:t>
            </a:r>
          </a:p>
          <a:p>
            <a:pPr lvl="2" algn="just" eaLnBrk="1" hangingPunct="1">
              <a:buFontTx/>
              <a:buNone/>
            </a:pPr>
            <a:r>
              <a:rPr lang="en-US" b="1" dirty="0" smtClean="0"/>
              <a:t>	Reason </a:t>
            </a:r>
            <a:r>
              <a:rPr lang="en-US" dirty="0" smtClean="0"/>
              <a:t>- It could be costly and complex affair to gather all the previous year’s detail and the effect this transaction will be diminishing with the passage of time.</a:t>
            </a:r>
          </a:p>
        </p:txBody>
      </p:sp>
      <p:sp>
        <p:nvSpPr>
          <p:cNvPr id="3" name="Rectangle 2"/>
          <p:cNvSpPr>
            <a:spLocks noGrp="1" noChangeArrowheads="1"/>
          </p:cNvSpPr>
          <p:nvPr>
            <p:ph type="title"/>
          </p:nvPr>
        </p:nvSpPr>
        <p:spPr>
          <a:xfrm>
            <a:off x="246063" y="0"/>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219200"/>
          <a:ext cx="8229600" cy="4704080"/>
        </p:xfrm>
        <a:graphic>
          <a:graphicData uri="http://schemas.openxmlformats.org/drawingml/2006/table">
            <a:tbl>
              <a:tblPr firstRow="1" bandRow="1">
                <a:tableStyleId>{5C22544A-7EE6-4342-B048-85BDC9FD1C3A}</a:tableStyleId>
              </a:tblPr>
              <a:tblGrid>
                <a:gridCol w="1371600"/>
                <a:gridCol w="5257800"/>
                <a:gridCol w="1600200"/>
              </a:tblGrid>
              <a:tr h="457200">
                <a:tc>
                  <a:txBody>
                    <a:bodyPr/>
                    <a:lstStyle/>
                    <a:p>
                      <a:pPr algn="ctr"/>
                      <a:r>
                        <a:rPr lang="en-US" b="1" dirty="0" smtClean="0">
                          <a:latin typeface="Garamond" pitchFamily="18" charset="0"/>
                        </a:rPr>
                        <a:t>Indian AS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latin typeface="Garamond" pitchFamily="18" charset="0"/>
                        </a:rPr>
                        <a:t>Ind AS Name</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Garamond" pitchFamily="18" charset="0"/>
                        </a:rPr>
                        <a:t>Existing</a:t>
                      </a:r>
                      <a:r>
                        <a:rPr lang="en-US" b="1" baseline="0" dirty="0" smtClean="0">
                          <a:latin typeface="Garamond" pitchFamily="18" charset="0"/>
                        </a:rPr>
                        <a:t> AS </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103</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Business Combinations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Garamond" pitchFamily="18" charset="0"/>
                        </a:rPr>
                        <a:t>AS 14 </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105</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Non-Current Assets Held for Sale and</a:t>
                      </a:r>
                      <a:r>
                        <a:rPr lang="en-US" sz="1800" b="1" i="0" kern="1200" baseline="0" dirty="0" smtClean="0">
                          <a:solidFill>
                            <a:schemeClr val="dk1"/>
                          </a:solidFill>
                          <a:latin typeface="Garamond" pitchFamily="18" charset="0"/>
                          <a:ea typeface="+mn-ea"/>
                          <a:cs typeface="+mn-cs"/>
                        </a:rPr>
                        <a:t> </a:t>
                      </a:r>
                      <a:r>
                        <a:rPr lang="en-US" sz="1800" b="1" i="0" kern="1200" dirty="0" smtClean="0">
                          <a:solidFill>
                            <a:schemeClr val="dk1"/>
                          </a:solidFill>
                          <a:latin typeface="Garamond" pitchFamily="18" charset="0"/>
                          <a:ea typeface="+mn-ea"/>
                          <a:cs typeface="+mn-cs"/>
                        </a:rPr>
                        <a:t>Discontinued Operations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24</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107</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Financial Instruments: Disclosures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32</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108</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Operating Segments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17</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1</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Presentation of Financial Statements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1</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2</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Inventories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Garamond" pitchFamily="18" charset="0"/>
                        </a:rPr>
                        <a:t>AS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7</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Statement of Cash Flows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3</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8</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Accounting Policies, Changes in Accounting Estimates and Errors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5</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10</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Events after the Reporting Period</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4</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11</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Construction Contracts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7</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itle 1"/>
          <p:cNvSpPr>
            <a:spLocks noGrp="1"/>
          </p:cNvSpPr>
          <p:nvPr>
            <p:ph type="title"/>
          </p:nvPr>
        </p:nvSpPr>
        <p:spPr>
          <a:xfrm>
            <a:off x="457200" y="304800"/>
            <a:ext cx="8229600" cy="792162"/>
          </a:xfrm>
        </p:spPr>
        <p:txBody>
          <a:bodyPr>
            <a:normAutofit/>
          </a:bodyPr>
          <a:lstStyle/>
          <a:p>
            <a:pPr algn="ctr"/>
            <a:r>
              <a:rPr lang="en-US" b="1" dirty="0" smtClean="0">
                <a:latin typeface="Garamond" pitchFamily="18" charset="0"/>
              </a:rPr>
              <a:t>Basic Comparison</a:t>
            </a:r>
            <a:endParaRPr lang="en-US" b="1" dirty="0">
              <a:latin typeface="Garamond" pitchFamily="18" charset="0"/>
            </a:endParaRPr>
          </a:p>
        </p:txBody>
      </p:sp>
      <p:sp>
        <p:nvSpPr>
          <p:cNvPr id="5" name="TextBox 4"/>
          <p:cNvSpPr txBox="1"/>
          <p:nvPr/>
        </p:nvSpPr>
        <p:spPr>
          <a:xfrm>
            <a:off x="6781800" y="6248400"/>
            <a:ext cx="1981200" cy="381000"/>
          </a:xfrm>
          <a:prstGeom prst="rect">
            <a:avLst/>
          </a:prstGeom>
          <a:noFill/>
        </p:spPr>
        <p:txBody>
          <a:bodyPr wrap="square" rtlCol="0">
            <a:spAutoFit/>
          </a:bodyPr>
          <a:lstStyle/>
          <a:p>
            <a:r>
              <a:rPr lang="en-US" b="1" dirty="0" smtClean="0">
                <a:latin typeface="Garamond" pitchFamily="18" charset="0"/>
              </a:rPr>
              <a:t>Continued…</a:t>
            </a:r>
            <a:endParaRPr lang="en-US" b="1" dirty="0">
              <a:latin typeface="Garamond" pitchFamily="18" charset="0"/>
            </a:endParaRPr>
          </a:p>
        </p:txBody>
      </p:sp>
    </p:spTree>
    <p:extLst>
      <p:ext uri="{BB962C8B-B14F-4D97-AF65-F5344CB8AC3E}">
        <p14:creationId xmlns:p14="http://schemas.microsoft.com/office/powerpoint/2010/main" xmlns="" val="1333212861"/>
      </p:ext>
    </p:extLst>
  </p:cSld>
  <p:clrMapOvr>
    <a:masterClrMapping/>
  </p:clrMapOvr>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a:spLocks noGrp="1" noChangeArrowheads="1"/>
          </p:cNvSpPr>
          <p:nvPr>
            <p:ph idx="1"/>
          </p:nvPr>
        </p:nvSpPr>
        <p:spPr>
          <a:xfrm>
            <a:off x="76200" y="990600"/>
            <a:ext cx="8915400" cy="5715000"/>
          </a:xfrm>
        </p:spPr>
        <p:txBody>
          <a:bodyPr>
            <a:normAutofit fontScale="92500" lnSpcReduction="10000"/>
          </a:bodyPr>
          <a:lstStyle/>
          <a:p>
            <a:pPr eaLnBrk="1" hangingPunct="1">
              <a:lnSpc>
                <a:spcPct val="60000"/>
              </a:lnSpc>
            </a:pPr>
            <a:r>
              <a:rPr lang="en-US" dirty="0" smtClean="0"/>
              <a:t>Step # 4</a:t>
            </a:r>
          </a:p>
          <a:p>
            <a:pPr eaLnBrk="1" hangingPunct="1">
              <a:lnSpc>
                <a:spcPct val="60000"/>
              </a:lnSpc>
              <a:buFont typeface="Wingdings 2" pitchFamily="18" charset="2"/>
              <a:buNone/>
            </a:pPr>
            <a:endParaRPr lang="en-US" sz="2400" dirty="0" smtClean="0"/>
          </a:p>
          <a:p>
            <a:pPr lvl="1" eaLnBrk="1" hangingPunct="1">
              <a:lnSpc>
                <a:spcPct val="60000"/>
              </a:lnSpc>
            </a:pPr>
            <a:r>
              <a:rPr lang="en-US" sz="2100" dirty="0" smtClean="0"/>
              <a:t>Mandatory Exemption from retrospective Application</a:t>
            </a:r>
          </a:p>
          <a:p>
            <a:pPr lvl="1" eaLnBrk="1" hangingPunct="1">
              <a:lnSpc>
                <a:spcPct val="60000"/>
              </a:lnSpc>
            </a:pPr>
            <a:endParaRPr lang="en-US" sz="1100" dirty="0" smtClean="0"/>
          </a:p>
          <a:p>
            <a:pPr marL="1096963" lvl="2" indent="0" algn="just" eaLnBrk="1" hangingPunct="1">
              <a:spcBef>
                <a:spcPct val="0"/>
              </a:spcBef>
            </a:pPr>
            <a:r>
              <a:rPr lang="en-US" sz="1900" b="1" u="sng" dirty="0" smtClean="0"/>
              <a:t>Hedge Accounting </a:t>
            </a:r>
            <a:r>
              <a:rPr lang="en-US" sz="1600" b="1" u="sng" dirty="0" smtClean="0"/>
              <a:t>–</a:t>
            </a:r>
            <a:r>
              <a:rPr lang="en-US" sz="1600" dirty="0" smtClean="0"/>
              <a:t> </a:t>
            </a:r>
            <a:r>
              <a:rPr lang="en-US" sz="2000" dirty="0" smtClean="0"/>
              <a:t>In accordance with IAS 39, as entity shall</a:t>
            </a:r>
          </a:p>
          <a:p>
            <a:pPr lvl="3" algn="just" eaLnBrk="1" hangingPunct="1">
              <a:spcBef>
                <a:spcPct val="0"/>
              </a:spcBef>
            </a:pPr>
            <a:r>
              <a:rPr lang="en-US" dirty="0" smtClean="0"/>
              <a:t>Measure all derivatives at fair value; and</a:t>
            </a:r>
          </a:p>
          <a:p>
            <a:pPr lvl="3" algn="just" eaLnBrk="1" hangingPunct="1">
              <a:spcBef>
                <a:spcPct val="0"/>
              </a:spcBef>
            </a:pPr>
            <a:r>
              <a:rPr lang="en-US" dirty="0" smtClean="0"/>
              <a:t>Eliminate all deferred losses and gains arising on derivatives that were reported in accordance with previous GAAP as if they are assets and liabilities</a:t>
            </a:r>
          </a:p>
          <a:p>
            <a:pPr marL="1096963" lvl="2" indent="0" algn="just" eaLnBrk="1" hangingPunct="1">
              <a:spcBef>
                <a:spcPct val="0"/>
              </a:spcBef>
              <a:buFontTx/>
              <a:buNone/>
            </a:pPr>
            <a:endParaRPr lang="en-US" sz="2000" dirty="0" smtClean="0"/>
          </a:p>
          <a:p>
            <a:pPr marL="1096963" lvl="2" indent="0" algn="just" eaLnBrk="1" hangingPunct="1">
              <a:spcBef>
                <a:spcPct val="0"/>
              </a:spcBef>
              <a:buFontTx/>
              <a:buNone/>
            </a:pPr>
            <a:r>
              <a:rPr lang="en-US" sz="2000" dirty="0" smtClean="0"/>
              <a:t>However IFRS 1 permits to adopt hedge accounting for relationship</a:t>
            </a:r>
          </a:p>
          <a:p>
            <a:pPr lvl="3" algn="just" eaLnBrk="1" hangingPunct="1">
              <a:spcBef>
                <a:spcPct val="0"/>
              </a:spcBef>
            </a:pPr>
            <a:r>
              <a:rPr lang="en-US" dirty="0" smtClean="0"/>
              <a:t>That have been designated as hedges under previous GAAP; and</a:t>
            </a:r>
          </a:p>
          <a:p>
            <a:pPr lvl="3" algn="just" eaLnBrk="1" hangingPunct="1">
              <a:spcBef>
                <a:spcPct val="0"/>
              </a:spcBef>
            </a:pPr>
            <a:r>
              <a:rPr lang="en-US" dirty="0" smtClean="0"/>
              <a:t>Which also qualify for hedge accounting under IAS 39</a:t>
            </a:r>
          </a:p>
          <a:p>
            <a:pPr lvl="3" algn="just" eaLnBrk="1" hangingPunct="1">
              <a:spcBef>
                <a:spcPct val="0"/>
              </a:spcBef>
            </a:pPr>
            <a:endParaRPr lang="en-US" dirty="0" smtClean="0"/>
          </a:p>
          <a:p>
            <a:pPr marL="1096963" lvl="2" indent="0" algn="just" eaLnBrk="1" hangingPunct="1">
              <a:spcBef>
                <a:spcPct val="0"/>
              </a:spcBef>
              <a:buFontTx/>
              <a:buNone/>
            </a:pPr>
            <a:r>
              <a:rPr lang="en-US" sz="2000" dirty="0" smtClean="0"/>
              <a:t>Hedge accounting is than applied from the date, the hedging relationship is fully designated and fully documented as per IAS 39 and not from the date of transition. Also if any transaction is recognized as Hedge under pervious GAAP but not following the definition as Hedge transaction as per IAS 39, has to be designated as per IAS 39. </a:t>
            </a:r>
          </a:p>
          <a:p>
            <a:pPr marL="1096963" lvl="2" indent="0" algn="just" eaLnBrk="1" hangingPunct="1">
              <a:spcBef>
                <a:spcPct val="0"/>
              </a:spcBef>
              <a:buFontTx/>
              <a:buNone/>
            </a:pPr>
            <a:endParaRPr lang="en-US" sz="2000" dirty="0" smtClean="0"/>
          </a:p>
          <a:p>
            <a:pPr marL="1096963" lvl="2" indent="0" algn="just" eaLnBrk="1" hangingPunct="1">
              <a:spcBef>
                <a:spcPct val="0"/>
              </a:spcBef>
              <a:buFontTx/>
              <a:buNone/>
            </a:pPr>
            <a:r>
              <a:rPr lang="en-US" sz="2000" dirty="0" smtClean="0"/>
              <a:t>This designated has to be applied on the date of transition.</a:t>
            </a:r>
          </a:p>
        </p:txBody>
      </p:sp>
      <p:sp>
        <p:nvSpPr>
          <p:cNvPr id="3" name="Rectangle 2"/>
          <p:cNvSpPr>
            <a:spLocks noGrp="1" noChangeArrowheads="1"/>
          </p:cNvSpPr>
          <p:nvPr>
            <p:ph type="title"/>
          </p:nvPr>
        </p:nvSpPr>
        <p:spPr>
          <a:xfrm>
            <a:off x="871538" y="0"/>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idx="1"/>
          </p:nvPr>
        </p:nvSpPr>
        <p:spPr>
          <a:xfrm>
            <a:off x="174625" y="836613"/>
            <a:ext cx="8740775" cy="5616575"/>
          </a:xfrm>
        </p:spPr>
        <p:txBody>
          <a:bodyPr>
            <a:normAutofit fontScale="92500" lnSpcReduction="10000"/>
          </a:bodyPr>
          <a:lstStyle/>
          <a:p>
            <a:pPr eaLnBrk="1" hangingPunct="1"/>
            <a:r>
              <a:rPr lang="en-US" dirty="0" smtClean="0"/>
              <a:t>Step # 4</a:t>
            </a:r>
          </a:p>
          <a:p>
            <a:pPr lvl="1" eaLnBrk="1" hangingPunct="1"/>
            <a:r>
              <a:rPr lang="en-US" sz="2000" dirty="0" smtClean="0"/>
              <a:t>Mandatory Exemption from retrospective Application</a:t>
            </a:r>
          </a:p>
          <a:p>
            <a:pPr lvl="2" algn="just" eaLnBrk="1" hangingPunct="1"/>
            <a:endParaRPr lang="en-US" sz="1800" b="1" u="sng" dirty="0" smtClean="0"/>
          </a:p>
          <a:p>
            <a:pPr lvl="2" algn="just" eaLnBrk="1" hangingPunct="1"/>
            <a:r>
              <a:rPr lang="en-US" sz="1800" b="1" u="sng" dirty="0" smtClean="0"/>
              <a:t>Non-Controlling Interests –</a:t>
            </a:r>
            <a:r>
              <a:rPr lang="en-US" sz="1800" dirty="0" smtClean="0"/>
              <a:t> The provision of prospective application of NCI comes in effect due to the changes made in IAS 27 which is applicable effective 30</a:t>
            </a:r>
            <a:r>
              <a:rPr lang="en-US" sz="1800" baseline="30000" dirty="0" smtClean="0"/>
              <a:t>th</a:t>
            </a:r>
            <a:r>
              <a:rPr lang="en-US" sz="1800" dirty="0" smtClean="0"/>
              <a:t> June, 2010 annual period. The proposed changes suggest:-</a:t>
            </a:r>
          </a:p>
          <a:p>
            <a:pPr lvl="3" algn="just" eaLnBrk="1" hangingPunct="1"/>
            <a:r>
              <a:rPr lang="en-US" sz="1800" dirty="0" smtClean="0"/>
              <a:t>To attribute the total comprehensive income between Owner and NCI even though NCI have deficit balance;</a:t>
            </a:r>
          </a:p>
          <a:p>
            <a:pPr lvl="3" algn="just" eaLnBrk="1" hangingPunct="1"/>
            <a:r>
              <a:rPr lang="en-US" sz="1800" dirty="0" smtClean="0"/>
              <a:t>Requirement for accounting for changes in the parents’ ownership interest that do not result in a loss of control; and</a:t>
            </a:r>
          </a:p>
          <a:p>
            <a:pPr lvl="3" algn="just" eaLnBrk="1" hangingPunct="1"/>
            <a:r>
              <a:rPr lang="en-US" sz="1800" dirty="0" smtClean="0"/>
              <a:t>Requirement for accounting for a loss of control of subsidiary.</a:t>
            </a:r>
          </a:p>
          <a:p>
            <a:pPr lvl="2" algn="just" eaLnBrk="1" hangingPunct="1">
              <a:buFontTx/>
              <a:buNone/>
            </a:pPr>
            <a:r>
              <a:rPr lang="en-US" sz="1800" dirty="0" smtClean="0"/>
              <a:t>	</a:t>
            </a:r>
          </a:p>
          <a:p>
            <a:pPr lvl="2" algn="just" eaLnBrk="1" hangingPunct="1">
              <a:buFontTx/>
              <a:buNone/>
            </a:pPr>
            <a:r>
              <a:rPr lang="en-US" sz="1800" dirty="0" smtClean="0"/>
              <a:t>The above requirements as mandated by IAS 27 is supposed to be applied prospectively. The basic assumption made herein is the early adoption of IAS27 amendments.</a:t>
            </a:r>
          </a:p>
          <a:p>
            <a:pPr lvl="2" algn="just" eaLnBrk="1" hangingPunct="1">
              <a:buFontTx/>
              <a:buNone/>
            </a:pPr>
            <a:endParaRPr lang="en-US" sz="1800" dirty="0" smtClean="0"/>
          </a:p>
          <a:p>
            <a:pPr lvl="2" algn="just" eaLnBrk="1" hangingPunct="1">
              <a:buFontTx/>
              <a:buNone/>
            </a:pPr>
            <a:r>
              <a:rPr lang="en-US" sz="1800" dirty="0" smtClean="0"/>
              <a:t>However if an entity elects to apply IFRS 3 retrospectively to past business combinations, it shall also need to apply amended IAS 27 and this exemption is not applicable in that case. </a:t>
            </a:r>
          </a:p>
        </p:txBody>
      </p:sp>
      <p:sp>
        <p:nvSpPr>
          <p:cNvPr id="3" name="Rectangle 2"/>
          <p:cNvSpPr>
            <a:spLocks noGrp="1" noChangeArrowheads="1"/>
          </p:cNvSpPr>
          <p:nvPr>
            <p:ph type="title"/>
          </p:nvPr>
        </p:nvSpPr>
        <p:spPr>
          <a:xfrm>
            <a:off x="217488" y="0"/>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320800" y="1577975"/>
            <a:ext cx="7129463" cy="720725"/>
          </a:xfrm>
          <a:prstGeom prst="rect">
            <a:avLst/>
          </a:prstGeom>
        </p:spPr>
        <p:txBody>
          <a:bodyPr>
            <a:normAutofit fontScale="97500" lnSpcReduction="10000"/>
          </a:bodyPr>
          <a:lstStyle/>
          <a:p>
            <a:pPr fontAlgn="auto">
              <a:spcAft>
                <a:spcPts val="0"/>
              </a:spcAft>
              <a:defRPr/>
            </a:pPr>
            <a:r>
              <a:rPr lang="en-US" sz="4400" dirty="0">
                <a:latin typeface="+mj-lt"/>
                <a:ea typeface="+mj-ea"/>
                <a:cs typeface="+mj-cs"/>
              </a:rPr>
              <a:t>IFRS 1– First Time Adoption</a:t>
            </a:r>
          </a:p>
        </p:txBody>
      </p:sp>
      <p:sp>
        <p:nvSpPr>
          <p:cNvPr id="96259" name="Rectangle 2"/>
          <p:cNvSpPr>
            <a:spLocks noChangeArrowheads="1"/>
          </p:cNvSpPr>
          <p:nvPr/>
        </p:nvSpPr>
        <p:spPr bwMode="auto">
          <a:xfrm>
            <a:off x="841375" y="2667000"/>
            <a:ext cx="7650163" cy="1200150"/>
          </a:xfrm>
          <a:prstGeom prst="rect">
            <a:avLst/>
          </a:prstGeom>
          <a:noFill/>
          <a:ln w="9525">
            <a:noFill/>
            <a:miter lim="800000"/>
            <a:headEnd/>
            <a:tailEnd/>
          </a:ln>
        </p:spPr>
        <p:txBody>
          <a:bodyPr>
            <a:spAutoFit/>
          </a:bodyPr>
          <a:lstStyle/>
          <a:p>
            <a:pPr>
              <a:buFont typeface="Arial" charset="0"/>
              <a:buNone/>
            </a:pPr>
            <a:r>
              <a:rPr lang="en-US" sz="2400" dirty="0"/>
              <a:t>Examples-</a:t>
            </a:r>
          </a:p>
          <a:p>
            <a:pPr>
              <a:buFont typeface="Arial" charset="0"/>
              <a:buNone/>
            </a:pPr>
            <a:endParaRPr lang="en-US" sz="2400" dirty="0"/>
          </a:p>
          <a:p>
            <a:pPr lvl="1"/>
            <a:r>
              <a:rPr lang="en-US" sz="2400" dirty="0"/>
              <a:t>Optional Exemption from retrospective Application</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3"/>
          <p:cNvSpPr>
            <a:spLocks noGrp="1" noChangeArrowheads="1"/>
          </p:cNvSpPr>
          <p:nvPr>
            <p:ph idx="1"/>
          </p:nvPr>
        </p:nvSpPr>
        <p:spPr>
          <a:xfrm>
            <a:off x="231775" y="836613"/>
            <a:ext cx="8694738" cy="5616575"/>
          </a:xfrm>
        </p:spPr>
        <p:txBody>
          <a:bodyPr/>
          <a:lstStyle/>
          <a:p>
            <a:pPr eaLnBrk="1" hangingPunct="1">
              <a:lnSpc>
                <a:spcPct val="70000"/>
              </a:lnSpc>
            </a:pPr>
            <a:r>
              <a:rPr lang="en-US" smtClean="0"/>
              <a:t>Step # 5</a:t>
            </a:r>
          </a:p>
          <a:p>
            <a:pPr eaLnBrk="1" hangingPunct="1">
              <a:lnSpc>
                <a:spcPct val="70000"/>
              </a:lnSpc>
            </a:pPr>
            <a:endParaRPr lang="en-US" sz="1700" smtClean="0"/>
          </a:p>
          <a:p>
            <a:pPr lvl="1" eaLnBrk="1" hangingPunct="1">
              <a:lnSpc>
                <a:spcPct val="70000"/>
              </a:lnSpc>
            </a:pPr>
            <a:r>
              <a:rPr lang="en-US" sz="1900" smtClean="0"/>
              <a:t>Optional Exemptions from Other IFRSs</a:t>
            </a:r>
          </a:p>
          <a:p>
            <a:pPr lvl="2" algn="just" eaLnBrk="1" hangingPunct="1">
              <a:lnSpc>
                <a:spcPct val="70000"/>
              </a:lnSpc>
            </a:pPr>
            <a:endParaRPr lang="en-US" sz="1700" b="1" u="sng" smtClean="0"/>
          </a:p>
          <a:p>
            <a:pPr lvl="2" algn="just" eaLnBrk="1" hangingPunct="1">
              <a:lnSpc>
                <a:spcPct val="70000"/>
              </a:lnSpc>
            </a:pPr>
            <a:r>
              <a:rPr lang="en-US" sz="1700" b="1" u="sng" smtClean="0"/>
              <a:t>Past Business Combination–</a:t>
            </a:r>
            <a:r>
              <a:rPr lang="en-US" sz="1700" smtClean="0"/>
              <a:t> Broadly this exemption allows entity to either opt IFRS3 restatement or Follow the statement as made under previous GAAP but with some adjustment. </a:t>
            </a:r>
          </a:p>
          <a:p>
            <a:pPr lvl="2" eaLnBrk="1" hangingPunct="1">
              <a:lnSpc>
                <a:spcPct val="70000"/>
              </a:lnSpc>
              <a:buFontTx/>
              <a:buNone/>
            </a:pPr>
            <a:r>
              <a:rPr lang="en-US" sz="1700" smtClean="0"/>
              <a:t>	</a:t>
            </a:r>
          </a:p>
          <a:p>
            <a:pPr lvl="2" algn="just" eaLnBrk="1" hangingPunct="1">
              <a:lnSpc>
                <a:spcPct val="70000"/>
              </a:lnSpc>
              <a:buFontTx/>
              <a:buNone/>
            </a:pPr>
            <a:r>
              <a:rPr lang="en-US" sz="1700" smtClean="0"/>
              <a:t>	The inclusion of this exemption is having a major impact on transition as in most cases it is very difficult to have all the necessary information related to past business combination.</a:t>
            </a:r>
          </a:p>
          <a:p>
            <a:pPr lvl="2" algn="just" eaLnBrk="1" hangingPunct="1">
              <a:lnSpc>
                <a:spcPct val="70000"/>
              </a:lnSpc>
              <a:buFontTx/>
              <a:buNone/>
            </a:pPr>
            <a:endParaRPr lang="en-US" sz="1700" smtClean="0"/>
          </a:p>
          <a:p>
            <a:pPr lvl="2" algn="just" eaLnBrk="1" hangingPunct="1">
              <a:lnSpc>
                <a:spcPct val="70000"/>
              </a:lnSpc>
              <a:buFontTx/>
              <a:buNone/>
            </a:pPr>
            <a:r>
              <a:rPr lang="en-US" sz="1700" smtClean="0"/>
              <a:t>	There are 2 types of business combination that do not fall under IFRS 3R, thus taking out from the virtue of this exemption:-</a:t>
            </a:r>
          </a:p>
          <a:p>
            <a:pPr lvl="3" algn="just" eaLnBrk="1" hangingPunct="1">
              <a:lnSpc>
                <a:spcPct val="70000"/>
              </a:lnSpc>
            </a:pPr>
            <a:r>
              <a:rPr lang="en-US" sz="1700" smtClean="0"/>
              <a:t>The formation of a joint venture</a:t>
            </a:r>
          </a:p>
          <a:p>
            <a:pPr lvl="3" algn="just" eaLnBrk="1" hangingPunct="1">
              <a:lnSpc>
                <a:spcPct val="70000"/>
              </a:lnSpc>
            </a:pPr>
            <a:r>
              <a:rPr lang="en-US" sz="1700" smtClean="0"/>
              <a:t>Combination of entities and business under common control</a:t>
            </a:r>
          </a:p>
          <a:p>
            <a:pPr lvl="3" algn="just" eaLnBrk="1" hangingPunct="1">
              <a:lnSpc>
                <a:spcPct val="70000"/>
              </a:lnSpc>
            </a:pPr>
            <a:endParaRPr lang="en-US" sz="1700" smtClean="0"/>
          </a:p>
          <a:p>
            <a:pPr lvl="2" algn="just" eaLnBrk="1" hangingPunct="1">
              <a:lnSpc>
                <a:spcPct val="70000"/>
              </a:lnSpc>
              <a:buFontTx/>
              <a:buNone/>
            </a:pPr>
            <a:r>
              <a:rPr lang="en-US" sz="1700" smtClean="0"/>
              <a:t>	In principal Entities have following option under this exemption:-</a:t>
            </a:r>
          </a:p>
          <a:p>
            <a:pPr lvl="3" algn="just" eaLnBrk="1" hangingPunct="1">
              <a:lnSpc>
                <a:spcPct val="70000"/>
              </a:lnSpc>
            </a:pPr>
            <a:r>
              <a:rPr lang="en-US" sz="1700" smtClean="0"/>
              <a:t>Apply IFRS 3 retrospectively</a:t>
            </a:r>
          </a:p>
          <a:p>
            <a:pPr lvl="3" algn="just" eaLnBrk="1" hangingPunct="1">
              <a:lnSpc>
                <a:spcPct val="70000"/>
              </a:lnSpc>
            </a:pPr>
            <a:r>
              <a:rPr lang="en-US" sz="1700" smtClean="0"/>
              <a:t>Apply IFRS 3 from a particular business combination and there after on all</a:t>
            </a:r>
          </a:p>
          <a:p>
            <a:pPr lvl="3" algn="just" eaLnBrk="1" hangingPunct="1">
              <a:lnSpc>
                <a:spcPct val="70000"/>
              </a:lnSpc>
            </a:pPr>
            <a:r>
              <a:rPr lang="en-US" sz="1700" smtClean="0"/>
              <a:t>Not to apply IFRS 3 for the application of IFRS 1</a:t>
            </a:r>
          </a:p>
          <a:p>
            <a:pPr lvl="2" algn="just" eaLnBrk="1" hangingPunct="1">
              <a:lnSpc>
                <a:spcPct val="70000"/>
              </a:lnSpc>
              <a:buFontTx/>
              <a:buNone/>
            </a:pPr>
            <a:r>
              <a:rPr lang="en-US" sz="1700" smtClean="0"/>
              <a:t>	However any business combination after IFRS 1 adoption need to be account as per </a:t>
            </a:r>
          </a:p>
          <a:p>
            <a:pPr lvl="2" algn="just" eaLnBrk="1" hangingPunct="1">
              <a:lnSpc>
                <a:spcPct val="70000"/>
              </a:lnSpc>
              <a:buFontTx/>
              <a:buNone/>
            </a:pPr>
            <a:r>
              <a:rPr lang="en-US" sz="1700" smtClean="0"/>
              <a:t>     IFRS 3 and 3R.   </a:t>
            </a:r>
            <a:endParaRPr lang="en-US" sz="1300" smtClean="0"/>
          </a:p>
        </p:txBody>
      </p:sp>
      <p:sp>
        <p:nvSpPr>
          <p:cNvPr id="3" name="Rectangle 2"/>
          <p:cNvSpPr>
            <a:spLocks noGrp="1" noChangeArrowheads="1"/>
          </p:cNvSpPr>
          <p:nvPr>
            <p:ph type="title"/>
          </p:nvPr>
        </p:nvSpPr>
        <p:spPr>
          <a:xfrm>
            <a:off x="188913" y="0"/>
            <a:ext cx="6940550"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14288" y="923925"/>
            <a:ext cx="9013826" cy="5592763"/>
          </a:xfrm>
        </p:spPr>
        <p:txBody>
          <a:bodyPr/>
          <a:lstStyle/>
          <a:p>
            <a:pPr eaLnBrk="1" hangingPunct="1"/>
            <a:r>
              <a:rPr lang="en-US" dirty="0" smtClean="0"/>
              <a:t>Step # 5</a:t>
            </a:r>
          </a:p>
          <a:p>
            <a:pPr lvl="1" eaLnBrk="1" hangingPunct="1"/>
            <a:r>
              <a:rPr lang="en-US" sz="2000" dirty="0" smtClean="0"/>
              <a:t>Optional Exemptions from Other IFRSs</a:t>
            </a:r>
          </a:p>
          <a:p>
            <a:pPr lvl="2" algn="just" eaLnBrk="1" hangingPunct="1"/>
            <a:endParaRPr lang="en-US" sz="1000" b="1" u="sng" dirty="0" smtClean="0"/>
          </a:p>
          <a:p>
            <a:pPr lvl="2" algn="just" eaLnBrk="1" hangingPunct="1"/>
            <a:r>
              <a:rPr lang="en-US" sz="1600" b="1" u="sng" dirty="0" smtClean="0"/>
              <a:t>Past Business Combination (Cont..)–</a:t>
            </a:r>
            <a:r>
              <a:rPr lang="en-US" sz="1600" dirty="0" smtClean="0"/>
              <a:t> In case of an entity availing this exemption, following will be the impact on that Business Combination:-</a:t>
            </a:r>
          </a:p>
          <a:p>
            <a:pPr lvl="3" algn="just" eaLnBrk="1" hangingPunct="1"/>
            <a:r>
              <a:rPr lang="en-US" sz="1400" dirty="0" smtClean="0"/>
              <a:t>The classification will remain same as per Indian GAAP</a:t>
            </a:r>
          </a:p>
          <a:p>
            <a:pPr lvl="3" algn="just" eaLnBrk="1" hangingPunct="1"/>
            <a:r>
              <a:rPr lang="en-US" sz="1400" dirty="0" smtClean="0"/>
              <a:t>An entity shall recognize al assets and liability as per Indian GAAP, other than:-</a:t>
            </a:r>
          </a:p>
          <a:p>
            <a:pPr lvl="4" algn="just" eaLnBrk="1" hangingPunct="1"/>
            <a:r>
              <a:rPr lang="en-US" sz="1200" dirty="0" smtClean="0"/>
              <a:t>Some financial assets and financial liabilities derecognized in Indian GAAP</a:t>
            </a:r>
          </a:p>
          <a:p>
            <a:pPr lvl="4" algn="just" eaLnBrk="1" hangingPunct="1"/>
            <a:r>
              <a:rPr lang="en-US" sz="1200" dirty="0" smtClean="0"/>
              <a:t>Assets including goodwill and liability which does not qualify to be recognize as per Indian GAAP and as per current IFRS also can not be qualify</a:t>
            </a:r>
          </a:p>
          <a:p>
            <a:pPr lvl="4" algn="just" eaLnBrk="1" hangingPunct="1"/>
            <a:r>
              <a:rPr lang="en-US" sz="1200" dirty="0" smtClean="0"/>
              <a:t>Any resulting change shall effect in the retained earning unless the change result in the recognition of intangible asset subsumed in Goodwill previously</a:t>
            </a:r>
          </a:p>
          <a:p>
            <a:pPr lvl="2" algn="just" eaLnBrk="1" hangingPunct="1">
              <a:buFontTx/>
              <a:buNone/>
            </a:pPr>
            <a:r>
              <a:rPr lang="en-US" sz="1600" dirty="0" smtClean="0"/>
              <a:t>	</a:t>
            </a:r>
          </a:p>
          <a:p>
            <a:pPr lvl="2" algn="just" eaLnBrk="1" hangingPunct="1">
              <a:buFontTx/>
              <a:buNone/>
            </a:pPr>
            <a:r>
              <a:rPr lang="en-US" sz="1600" dirty="0" smtClean="0"/>
              <a:t>	The carrying amount of the assets and liability shall become the deemed cost and for later year will be used in the same manner under cost based approach.</a:t>
            </a:r>
          </a:p>
          <a:p>
            <a:pPr lvl="2" algn="just" eaLnBrk="1" hangingPunct="1">
              <a:buFontTx/>
              <a:buNone/>
            </a:pPr>
            <a:endParaRPr lang="en-US" sz="1600" dirty="0" smtClean="0"/>
          </a:p>
          <a:p>
            <a:pPr lvl="2" algn="just" eaLnBrk="1" hangingPunct="1">
              <a:buFontTx/>
              <a:buNone/>
            </a:pPr>
            <a:r>
              <a:rPr lang="en-US" sz="1600" dirty="0" smtClean="0"/>
              <a:t>	The goodwill as assumed under Indian GAAP will be adjusted only by:-</a:t>
            </a:r>
          </a:p>
          <a:p>
            <a:pPr lvl="3" algn="just" eaLnBrk="1" hangingPunct="1"/>
            <a:r>
              <a:rPr lang="en-US" sz="1400" dirty="0" smtClean="0"/>
              <a:t>Any adjustment in the recognition of intangible asset subsumed in Goodwill previously; and</a:t>
            </a:r>
          </a:p>
          <a:p>
            <a:pPr lvl="3" algn="just" eaLnBrk="1" hangingPunct="1"/>
            <a:r>
              <a:rPr lang="en-US" sz="1400" dirty="0" smtClean="0"/>
              <a:t>Under IAS 36 under the impairment loss on the date of transition and recognizing any impairment loss in retained earnings</a:t>
            </a:r>
          </a:p>
          <a:p>
            <a:pPr lvl="1" eaLnBrk="1" hangingPunct="1">
              <a:buFontTx/>
              <a:buNone/>
            </a:pPr>
            <a:endParaRPr lang="en-US" sz="1800" dirty="0" smtClean="0"/>
          </a:p>
        </p:txBody>
      </p:sp>
      <p:sp>
        <p:nvSpPr>
          <p:cNvPr id="3" name="Rectangle 2"/>
          <p:cNvSpPr>
            <a:spLocks noGrp="1" noChangeArrowheads="1"/>
          </p:cNvSpPr>
          <p:nvPr>
            <p:ph type="title"/>
          </p:nvPr>
        </p:nvSpPr>
        <p:spPr>
          <a:xfrm>
            <a:off x="203200" y="200025"/>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idx="1"/>
          </p:nvPr>
        </p:nvSpPr>
        <p:spPr>
          <a:xfrm>
            <a:off x="188913" y="836613"/>
            <a:ext cx="8631237" cy="5389562"/>
          </a:xfrm>
        </p:spPr>
        <p:txBody>
          <a:bodyPr/>
          <a:lstStyle/>
          <a:p>
            <a:pPr eaLnBrk="1" hangingPunct="1"/>
            <a:r>
              <a:rPr lang="en-US" dirty="0" smtClean="0"/>
              <a:t>Step # 5</a:t>
            </a:r>
          </a:p>
          <a:p>
            <a:pPr lvl="1" eaLnBrk="1" hangingPunct="1"/>
            <a:r>
              <a:rPr lang="en-US" sz="2000" dirty="0" smtClean="0"/>
              <a:t>Optional Exemptions from Other IFRSs</a:t>
            </a:r>
          </a:p>
          <a:p>
            <a:pPr lvl="2" eaLnBrk="1" hangingPunct="1"/>
            <a:endParaRPr lang="en-US" sz="1600" b="1" u="sng" dirty="0" smtClean="0"/>
          </a:p>
          <a:p>
            <a:pPr lvl="2" eaLnBrk="1" hangingPunct="1"/>
            <a:r>
              <a:rPr lang="en-US" sz="1600" b="1" u="sng" dirty="0" smtClean="0"/>
              <a:t>Past Business Combination (C</a:t>
            </a:r>
            <a:r>
              <a:rPr lang="en-US" sz="1800" b="1" u="sng" dirty="0" smtClean="0"/>
              <a:t>ont..)– EXAMPLE</a:t>
            </a:r>
          </a:p>
          <a:p>
            <a:pPr lvl="2" eaLnBrk="1" hangingPunct="1">
              <a:buFontTx/>
              <a:buNone/>
            </a:pPr>
            <a:endParaRPr lang="en-US" sz="1800" dirty="0" smtClean="0"/>
          </a:p>
          <a:p>
            <a:pPr lvl="2" algn="just" eaLnBrk="1" hangingPunct="1">
              <a:buFontTx/>
              <a:buNone/>
            </a:pPr>
            <a:r>
              <a:rPr lang="en-US" sz="1800" dirty="0" smtClean="0"/>
              <a:t>	An entity has acquired 75% of subsidiary S. In complying with Indian GAAP entity has recognized an intangible asset of CU1000 that would not have qualified for recognition in accordance with IAS 38, Intangible Assets. The tax base of this intangible asset was NIL thus giving rise to deferred tax liability of CU300 (Assumed rate of 30%). On the date of transition the carrying amount of the intangible asset in accordance with Indian GAAP was CU 800 and the carrying amount of deferred tax liability of CU 240.</a:t>
            </a:r>
          </a:p>
          <a:p>
            <a:pPr lvl="2" algn="just" eaLnBrk="1" hangingPunct="1">
              <a:buFontTx/>
              <a:buNone/>
            </a:pPr>
            <a:endParaRPr lang="en-US" sz="1800" dirty="0" smtClean="0"/>
          </a:p>
          <a:p>
            <a:pPr lvl="2" algn="just" eaLnBrk="1" hangingPunct="1">
              <a:buFontTx/>
              <a:buNone/>
            </a:pPr>
            <a:r>
              <a:rPr lang="en-US" sz="1800" dirty="0" smtClean="0"/>
              <a:t>	APPLICATION:- Because the intangible asset do not qualify for recognition as separate asset, entity has to transfer the asset to goodwill along with deferred tax liability and Non controlling interest. Thus increasing the goodwill by CU 360 (CU 800 – 25% NCI – Deferred tax liability CU 240). </a:t>
            </a:r>
          </a:p>
        </p:txBody>
      </p:sp>
      <p:sp>
        <p:nvSpPr>
          <p:cNvPr id="3" name="Rectangle 2"/>
          <p:cNvSpPr>
            <a:spLocks noGrp="1" noChangeArrowheads="1"/>
          </p:cNvSpPr>
          <p:nvPr>
            <p:ph type="title"/>
          </p:nvPr>
        </p:nvSpPr>
        <p:spPr>
          <a:xfrm>
            <a:off x="188913" y="0"/>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sz="half" idx="1"/>
          </p:nvPr>
        </p:nvSpPr>
        <p:spPr>
          <a:xfrm>
            <a:off x="53975" y="735013"/>
            <a:ext cx="9013825" cy="1512887"/>
          </a:xfrm>
        </p:spPr>
        <p:txBody>
          <a:bodyPr>
            <a:noAutofit/>
          </a:bodyPr>
          <a:lstStyle/>
          <a:p>
            <a:pPr eaLnBrk="1" hangingPunct="1">
              <a:lnSpc>
                <a:spcPct val="60000"/>
              </a:lnSpc>
            </a:pPr>
            <a:r>
              <a:rPr lang="en-US" sz="1600" dirty="0" smtClean="0"/>
              <a:t>Step # 5</a:t>
            </a:r>
          </a:p>
          <a:p>
            <a:pPr lvl="1" eaLnBrk="1" hangingPunct="1">
              <a:lnSpc>
                <a:spcPct val="60000"/>
              </a:lnSpc>
            </a:pPr>
            <a:endParaRPr lang="en-US" sz="1600" dirty="0" smtClean="0"/>
          </a:p>
          <a:p>
            <a:pPr lvl="1" eaLnBrk="1" hangingPunct="1">
              <a:lnSpc>
                <a:spcPct val="60000"/>
              </a:lnSpc>
            </a:pPr>
            <a:r>
              <a:rPr lang="en-US" sz="1600" b="1" dirty="0" smtClean="0"/>
              <a:t>Optional Exemptions from Other IFRSs</a:t>
            </a:r>
          </a:p>
          <a:p>
            <a:pPr lvl="1" eaLnBrk="1" hangingPunct="1">
              <a:lnSpc>
                <a:spcPct val="60000"/>
              </a:lnSpc>
            </a:pPr>
            <a:endParaRPr lang="en-US" sz="1600" dirty="0" smtClean="0"/>
          </a:p>
          <a:p>
            <a:pPr lvl="2" eaLnBrk="1" hangingPunct="1">
              <a:lnSpc>
                <a:spcPct val="60000"/>
              </a:lnSpc>
            </a:pPr>
            <a:r>
              <a:rPr lang="en-US" sz="1600" b="1" u="sng" dirty="0" smtClean="0"/>
              <a:t>IFRS 2 – Share based Payments</a:t>
            </a:r>
          </a:p>
          <a:p>
            <a:pPr lvl="3" algn="just" eaLnBrk="1" hangingPunct="1">
              <a:lnSpc>
                <a:spcPct val="60000"/>
              </a:lnSpc>
              <a:buFont typeface="Arial" charset="0"/>
              <a:buNone/>
            </a:pPr>
            <a:endParaRPr lang="en-US" sz="1600" dirty="0" smtClean="0"/>
          </a:p>
          <a:p>
            <a:pPr lvl="3" algn="just" eaLnBrk="1" hangingPunct="1">
              <a:lnSpc>
                <a:spcPct val="60000"/>
              </a:lnSpc>
            </a:pPr>
            <a:r>
              <a:rPr lang="en-US" sz="1600" dirty="0" smtClean="0"/>
              <a:t>IFRS 2 applies to the transaction where in entity uses equity to purchase goods and services. </a:t>
            </a:r>
          </a:p>
          <a:p>
            <a:pPr lvl="3" algn="just" eaLnBrk="1" hangingPunct="1">
              <a:lnSpc>
                <a:spcPct val="60000"/>
              </a:lnSpc>
            </a:pPr>
            <a:endParaRPr lang="en-US" sz="1600" dirty="0" smtClean="0"/>
          </a:p>
          <a:p>
            <a:pPr lvl="3" algn="just" eaLnBrk="1" hangingPunct="1">
              <a:lnSpc>
                <a:spcPct val="60000"/>
              </a:lnSpc>
            </a:pPr>
            <a:r>
              <a:rPr lang="en-US" sz="1600" dirty="0" smtClean="0"/>
              <a:t>This exemption provide option to the application for IFRS 2;	 </a:t>
            </a:r>
          </a:p>
          <a:p>
            <a:pPr lvl="3" eaLnBrk="1" hangingPunct="1">
              <a:lnSpc>
                <a:spcPct val="60000"/>
              </a:lnSpc>
              <a:buFontTx/>
              <a:buNone/>
            </a:pPr>
            <a:r>
              <a:rPr lang="en-US" sz="1600" dirty="0" smtClean="0"/>
              <a:t> </a:t>
            </a:r>
          </a:p>
          <a:p>
            <a:pPr lvl="2" eaLnBrk="1" hangingPunct="1">
              <a:lnSpc>
                <a:spcPct val="60000"/>
              </a:lnSpc>
              <a:buFontTx/>
              <a:buNone/>
            </a:pPr>
            <a:r>
              <a:rPr lang="en-US" sz="1600" dirty="0" smtClean="0"/>
              <a:t>	</a:t>
            </a:r>
          </a:p>
          <a:p>
            <a:pPr lvl="2" eaLnBrk="1" hangingPunct="1">
              <a:lnSpc>
                <a:spcPct val="60000"/>
              </a:lnSpc>
              <a:buFontTx/>
              <a:buNone/>
            </a:pPr>
            <a:endParaRPr lang="en-US" sz="1600" dirty="0" smtClean="0"/>
          </a:p>
          <a:p>
            <a:pPr lvl="2" eaLnBrk="1" hangingPunct="1">
              <a:lnSpc>
                <a:spcPct val="60000"/>
              </a:lnSpc>
              <a:buFontTx/>
              <a:buNone/>
            </a:pPr>
            <a:endParaRPr lang="en-US" sz="1600" dirty="0" smtClean="0"/>
          </a:p>
          <a:p>
            <a:pPr lvl="3" eaLnBrk="1" hangingPunct="1">
              <a:lnSpc>
                <a:spcPct val="60000"/>
              </a:lnSpc>
              <a:buFontTx/>
              <a:buNone/>
            </a:pPr>
            <a:endParaRPr lang="en-US" sz="1600" dirty="0" smtClean="0"/>
          </a:p>
          <a:p>
            <a:pPr lvl="2" eaLnBrk="1" hangingPunct="1">
              <a:lnSpc>
                <a:spcPct val="60000"/>
              </a:lnSpc>
              <a:buFontTx/>
              <a:buNone/>
            </a:pPr>
            <a:r>
              <a:rPr lang="en-US" sz="1600" dirty="0" smtClean="0"/>
              <a:t>	</a:t>
            </a:r>
          </a:p>
          <a:p>
            <a:pPr lvl="3" eaLnBrk="1" hangingPunct="1">
              <a:lnSpc>
                <a:spcPct val="60000"/>
              </a:lnSpc>
              <a:buFontTx/>
              <a:buNone/>
            </a:pPr>
            <a:r>
              <a:rPr lang="en-US" sz="1600" dirty="0" smtClean="0"/>
              <a:t> </a:t>
            </a:r>
          </a:p>
          <a:p>
            <a:pPr lvl="2" eaLnBrk="1" hangingPunct="1">
              <a:lnSpc>
                <a:spcPct val="60000"/>
              </a:lnSpc>
              <a:buFontTx/>
              <a:buNone/>
            </a:pPr>
            <a:endParaRPr lang="en-US" sz="1600" dirty="0" smtClean="0"/>
          </a:p>
          <a:p>
            <a:pPr lvl="2" eaLnBrk="1" hangingPunct="1">
              <a:lnSpc>
                <a:spcPct val="60000"/>
              </a:lnSpc>
            </a:pPr>
            <a:endParaRPr lang="en-US" sz="1600" dirty="0" smtClean="0"/>
          </a:p>
          <a:p>
            <a:pPr lvl="1" eaLnBrk="1" hangingPunct="1">
              <a:lnSpc>
                <a:spcPct val="60000"/>
              </a:lnSpc>
              <a:buFontTx/>
              <a:buNone/>
            </a:pPr>
            <a:endParaRPr lang="en-US" sz="1600" dirty="0" smtClean="0"/>
          </a:p>
          <a:p>
            <a:pPr lvl="1" eaLnBrk="1" hangingPunct="1">
              <a:lnSpc>
                <a:spcPct val="60000"/>
              </a:lnSpc>
              <a:buFontTx/>
              <a:buNone/>
            </a:pPr>
            <a:r>
              <a:rPr lang="en-US" sz="1600" dirty="0" smtClean="0"/>
              <a:t>	</a:t>
            </a:r>
          </a:p>
        </p:txBody>
      </p:sp>
      <p:graphicFrame>
        <p:nvGraphicFramePr>
          <p:cNvPr id="349233" name="Group 49"/>
          <p:cNvGraphicFramePr>
            <a:graphicFrameLocks noGrp="1"/>
          </p:cNvGraphicFramePr>
          <p:nvPr>
            <p:ph sz="half" idx="2"/>
          </p:nvPr>
        </p:nvGraphicFramePr>
        <p:xfrm>
          <a:off x="638175" y="2932113"/>
          <a:ext cx="7993063" cy="3755136"/>
        </p:xfrm>
        <a:graphic>
          <a:graphicData uri="http://schemas.openxmlformats.org/drawingml/2006/table">
            <a:tbl>
              <a:tblPr/>
              <a:tblGrid>
                <a:gridCol w="1512888"/>
                <a:gridCol w="1584325"/>
                <a:gridCol w="4895850"/>
              </a:tblGrid>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cs typeface="Arial" charset="0"/>
                        </a:rPr>
                        <a:t>Grant Date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Vested Date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smtClean="0">
                          <a:ln>
                            <a:noFill/>
                          </a:ln>
                          <a:solidFill>
                            <a:schemeClr val="tx1"/>
                          </a:solidFill>
                          <a:effectLst/>
                          <a:latin typeface="Arial" charset="0"/>
                          <a:cs typeface="Arial" charset="0"/>
                        </a:rPr>
                        <a:t>Application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On or before 7</a:t>
                      </a:r>
                      <a:r>
                        <a:rPr kumimoji="0" lang="en-US" sz="1600" b="0" i="0" u="none" strike="noStrike" cap="none" normalizeH="0" baseline="30000" dirty="0" smtClean="0">
                          <a:ln>
                            <a:noFill/>
                          </a:ln>
                          <a:solidFill>
                            <a:schemeClr val="tx1"/>
                          </a:solidFill>
                          <a:effectLst/>
                          <a:latin typeface="Arial" charset="0"/>
                          <a:cs typeface="Arial" charset="0"/>
                        </a:rPr>
                        <a:t>th</a:t>
                      </a:r>
                      <a:r>
                        <a:rPr kumimoji="0" lang="en-US" sz="1600" b="0" i="0" u="none" strike="noStrike" cap="none" normalizeH="0" baseline="0" dirty="0" smtClean="0">
                          <a:ln>
                            <a:noFill/>
                          </a:ln>
                          <a:solidFill>
                            <a:schemeClr val="tx1"/>
                          </a:solidFill>
                          <a:effectLst/>
                          <a:latin typeface="Arial" charset="0"/>
                          <a:cs typeface="Arial" charset="0"/>
                        </a:rPr>
                        <a:t> November, 2002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On or before 7</a:t>
                      </a:r>
                      <a:r>
                        <a:rPr kumimoji="0" lang="en-US" sz="1600" b="0" i="0" u="none" strike="noStrike" cap="none" normalizeH="0" baseline="30000" dirty="0" smtClean="0">
                          <a:ln>
                            <a:noFill/>
                          </a:ln>
                          <a:solidFill>
                            <a:schemeClr val="tx1"/>
                          </a:solidFill>
                          <a:effectLst/>
                          <a:latin typeface="Arial" charset="0"/>
                          <a:cs typeface="Arial" charset="0"/>
                        </a:rPr>
                        <a:t>th</a:t>
                      </a:r>
                      <a:r>
                        <a:rPr kumimoji="0" lang="en-US" sz="1600" b="0" i="0" u="none" strike="noStrike" cap="none" normalizeH="0" baseline="0" dirty="0" smtClean="0">
                          <a:ln>
                            <a:noFill/>
                          </a:ln>
                          <a:solidFill>
                            <a:schemeClr val="tx1"/>
                          </a:solidFill>
                          <a:effectLst/>
                          <a:latin typeface="Arial" charset="0"/>
                          <a:cs typeface="Arial" charset="0"/>
                        </a:rPr>
                        <a:t> November, 2002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It is not required though encouraged to apply the provisions of IFRS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88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After 7</a:t>
                      </a:r>
                      <a:r>
                        <a:rPr kumimoji="0" lang="en-US" sz="1600" b="0" i="0" u="none" strike="noStrike" cap="none" normalizeH="0" baseline="30000" dirty="0" smtClean="0">
                          <a:ln>
                            <a:noFill/>
                          </a:ln>
                          <a:solidFill>
                            <a:schemeClr val="tx1"/>
                          </a:solidFill>
                          <a:effectLst/>
                          <a:latin typeface="Arial" charset="0"/>
                          <a:cs typeface="Arial" charset="0"/>
                        </a:rPr>
                        <a:t>th</a:t>
                      </a:r>
                      <a:r>
                        <a:rPr kumimoji="0" lang="en-US" sz="1600" b="0" i="0" u="none" strike="noStrike" cap="none" normalizeH="0" baseline="0" dirty="0" smtClean="0">
                          <a:ln>
                            <a:noFill/>
                          </a:ln>
                          <a:solidFill>
                            <a:schemeClr val="tx1"/>
                          </a:solidFill>
                          <a:effectLst/>
                          <a:latin typeface="Arial" charset="0"/>
                          <a:cs typeface="Arial" charset="0"/>
                        </a:rPr>
                        <a:t> November, 2002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before 1</a:t>
                      </a:r>
                      <a:r>
                        <a:rPr kumimoji="0" lang="en-US" sz="1600" b="0" i="0" u="none" strike="noStrike" cap="none" normalizeH="0" baseline="30000" smtClean="0">
                          <a:ln>
                            <a:noFill/>
                          </a:ln>
                          <a:solidFill>
                            <a:schemeClr val="tx1"/>
                          </a:solidFill>
                          <a:effectLst/>
                          <a:latin typeface="Arial" charset="0"/>
                          <a:cs typeface="Arial" charset="0"/>
                        </a:rPr>
                        <a:t>st</a:t>
                      </a:r>
                      <a:r>
                        <a:rPr kumimoji="0" lang="en-US" sz="1600" b="0" i="0" u="none" strike="noStrike" cap="none" normalizeH="0" baseline="0" smtClean="0">
                          <a:ln>
                            <a:noFill/>
                          </a:ln>
                          <a:solidFill>
                            <a:schemeClr val="tx1"/>
                          </a:solidFill>
                          <a:effectLst/>
                          <a:latin typeface="Arial" charset="0"/>
                          <a:cs typeface="Arial" charset="0"/>
                        </a:rPr>
                        <a:t> Jan. 2005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It is not required though encouraged to apply the provisions of IFRS 2. Though if an entity wish to apply IFRS 2 it can do so only if the fair value of these equity instrument has been publicly disclosed</a:t>
                      </a:r>
                    </a:p>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3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After 7</a:t>
                      </a:r>
                      <a:r>
                        <a:rPr kumimoji="0" lang="en-US" sz="1600" b="0" i="0" u="none" strike="noStrike" cap="none" normalizeH="0" baseline="30000" dirty="0" smtClean="0">
                          <a:ln>
                            <a:noFill/>
                          </a:ln>
                          <a:solidFill>
                            <a:schemeClr val="tx1"/>
                          </a:solidFill>
                          <a:effectLst/>
                          <a:latin typeface="Arial" charset="0"/>
                          <a:cs typeface="Arial" charset="0"/>
                        </a:rPr>
                        <a:t>th</a:t>
                      </a:r>
                      <a:r>
                        <a:rPr kumimoji="0" lang="en-US" sz="1600" b="0" i="0" u="none" strike="noStrike" cap="none" normalizeH="0" baseline="0" dirty="0" smtClean="0">
                          <a:ln>
                            <a:noFill/>
                          </a:ln>
                          <a:solidFill>
                            <a:schemeClr val="tx1"/>
                          </a:solidFill>
                          <a:effectLst/>
                          <a:latin typeface="Arial" charset="0"/>
                          <a:cs typeface="Arial" charset="0"/>
                        </a:rPr>
                        <a:t> November, 2002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After 1</a:t>
                      </a:r>
                      <a:r>
                        <a:rPr kumimoji="0" lang="en-US" sz="1600" b="0" i="0" u="none" strike="noStrike" cap="none" normalizeH="0" baseline="30000" smtClean="0">
                          <a:ln>
                            <a:noFill/>
                          </a:ln>
                          <a:solidFill>
                            <a:schemeClr val="tx1"/>
                          </a:solidFill>
                          <a:effectLst/>
                          <a:latin typeface="Arial" charset="0"/>
                          <a:cs typeface="Arial" charset="0"/>
                        </a:rPr>
                        <a:t>st</a:t>
                      </a:r>
                      <a:r>
                        <a:rPr kumimoji="0" lang="en-US" sz="1600" b="0" i="0" u="none" strike="noStrike" cap="none" normalizeH="0" baseline="0" smtClean="0">
                          <a:ln>
                            <a:noFill/>
                          </a:ln>
                          <a:solidFill>
                            <a:schemeClr val="tx1"/>
                          </a:solidFill>
                          <a:effectLst/>
                          <a:latin typeface="Arial" charset="0"/>
                          <a:cs typeface="Arial" charset="0"/>
                        </a:rPr>
                        <a:t> Jan. 2005</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It is mandatory to apply the provisions of IFRS2.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Rectangle 2"/>
          <p:cNvSpPr>
            <a:spLocks noGrp="1" noChangeArrowheads="1"/>
          </p:cNvSpPr>
          <p:nvPr>
            <p:ph type="title"/>
          </p:nvPr>
        </p:nvSpPr>
        <p:spPr>
          <a:xfrm>
            <a:off x="392113" y="0"/>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idx="1"/>
          </p:nvPr>
        </p:nvSpPr>
        <p:spPr>
          <a:xfrm>
            <a:off x="0" y="1184275"/>
            <a:ext cx="8820150" cy="4984750"/>
          </a:xfrm>
        </p:spPr>
        <p:txBody>
          <a:bodyPr/>
          <a:lstStyle/>
          <a:p>
            <a:pPr eaLnBrk="1" hangingPunct="1">
              <a:lnSpc>
                <a:spcPct val="70000"/>
              </a:lnSpc>
            </a:pPr>
            <a:r>
              <a:rPr lang="en-US" sz="2800" smtClean="0"/>
              <a:t>Step # 5</a:t>
            </a:r>
          </a:p>
          <a:p>
            <a:pPr lvl="1" eaLnBrk="1" hangingPunct="1">
              <a:lnSpc>
                <a:spcPct val="70000"/>
              </a:lnSpc>
            </a:pPr>
            <a:endParaRPr lang="en-US" sz="1600" smtClean="0"/>
          </a:p>
          <a:p>
            <a:pPr lvl="1" eaLnBrk="1" hangingPunct="1">
              <a:lnSpc>
                <a:spcPct val="70000"/>
              </a:lnSpc>
            </a:pPr>
            <a:r>
              <a:rPr lang="en-US" sz="2000" smtClean="0"/>
              <a:t>Optional Exemptions from Other IFRSs</a:t>
            </a:r>
          </a:p>
          <a:p>
            <a:pPr lvl="2" algn="just" eaLnBrk="1" hangingPunct="1">
              <a:lnSpc>
                <a:spcPct val="70000"/>
              </a:lnSpc>
            </a:pPr>
            <a:endParaRPr lang="en-US" sz="1800" b="1" u="sng" smtClean="0"/>
          </a:p>
          <a:p>
            <a:pPr lvl="2" algn="just" eaLnBrk="1" hangingPunct="1">
              <a:lnSpc>
                <a:spcPct val="70000"/>
              </a:lnSpc>
            </a:pPr>
            <a:r>
              <a:rPr lang="en-US" sz="1800" b="1" u="sng" smtClean="0"/>
              <a:t>Insurance Contracts –</a:t>
            </a:r>
            <a:r>
              <a:rPr lang="en-US" sz="1800" smtClean="0"/>
              <a:t> IFRS 4 deals in Insurance contracts. This exemption allows Para 9 which restrict the transitional provisions of other IFRS shall not be applicable. Like IFRS 1, IFRS 4 also restrict the application of transitional provisions of other IFRS including IFRS 1. </a:t>
            </a:r>
          </a:p>
          <a:p>
            <a:pPr lvl="2" eaLnBrk="1" hangingPunct="1">
              <a:lnSpc>
                <a:spcPct val="70000"/>
              </a:lnSpc>
            </a:pPr>
            <a:endParaRPr lang="en-US" sz="1800" smtClean="0"/>
          </a:p>
          <a:p>
            <a:pPr lvl="2" algn="just" eaLnBrk="1" hangingPunct="1">
              <a:lnSpc>
                <a:spcPct val="70000"/>
              </a:lnSpc>
            </a:pPr>
            <a:r>
              <a:rPr lang="en-US" sz="1800" b="1" u="sng" smtClean="0"/>
              <a:t>Fair value or revaluation as Deemed cost –</a:t>
            </a:r>
            <a:r>
              <a:rPr lang="en-US" sz="1800" smtClean="0"/>
              <a:t> This exemption is available for Property, plant and equipment, Investment property (if carried on under cost model) and intangible assets that meet the recognition and revaluation criteria in IAS 38. </a:t>
            </a:r>
          </a:p>
          <a:p>
            <a:pPr lvl="2" algn="just" eaLnBrk="1" hangingPunct="1">
              <a:lnSpc>
                <a:spcPct val="70000"/>
              </a:lnSpc>
              <a:buFontTx/>
              <a:buNone/>
            </a:pPr>
            <a:r>
              <a:rPr lang="en-US" sz="1800" smtClean="0"/>
              <a:t>	Under cost model, an item of PPE is carried forward on cost </a:t>
            </a:r>
            <a:r>
              <a:rPr lang="en-US" sz="1800" i="1" smtClean="0"/>
              <a:t>less </a:t>
            </a:r>
            <a:r>
              <a:rPr lang="en-US" sz="1800" smtClean="0"/>
              <a:t>accu. Depreciation</a:t>
            </a:r>
            <a:r>
              <a:rPr lang="en-US" sz="1800" i="1" smtClean="0"/>
              <a:t> less </a:t>
            </a:r>
            <a:r>
              <a:rPr lang="en-US" sz="1800" smtClean="0"/>
              <a:t>impairment loss. Under revaluation model an item is revalued every year. </a:t>
            </a:r>
          </a:p>
          <a:p>
            <a:pPr lvl="2" algn="just" eaLnBrk="1" hangingPunct="1">
              <a:lnSpc>
                <a:spcPct val="70000"/>
              </a:lnSpc>
              <a:buFontTx/>
              <a:buNone/>
            </a:pPr>
            <a:r>
              <a:rPr lang="en-US" sz="1800" smtClean="0"/>
              <a:t>	Under this exemption an entity may elect to use previous Indian GAAP value or specific event value e.g. IPO, as revaluation if the revaluation is broadly compared with either the cost model OR fair value.</a:t>
            </a:r>
          </a:p>
          <a:p>
            <a:pPr lvl="2" algn="just" eaLnBrk="1" hangingPunct="1">
              <a:lnSpc>
                <a:spcPct val="70000"/>
              </a:lnSpc>
              <a:buFontTx/>
              <a:buNone/>
            </a:pPr>
            <a:r>
              <a:rPr lang="en-US" sz="1800" smtClean="0"/>
              <a:t>	Even if an entity declares higher value under this exemption the same will be nullified under the impairment provision vide IAS 36. </a:t>
            </a:r>
            <a:endParaRPr lang="en-US" sz="1400" smtClean="0"/>
          </a:p>
        </p:txBody>
      </p:sp>
      <p:sp>
        <p:nvSpPr>
          <p:cNvPr id="3" name="Rectangle 2"/>
          <p:cNvSpPr>
            <a:spLocks noGrp="1" noChangeArrowheads="1"/>
          </p:cNvSpPr>
          <p:nvPr>
            <p:ph type="title"/>
          </p:nvPr>
        </p:nvSpPr>
        <p:spPr>
          <a:xfrm>
            <a:off x="0" y="244475"/>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idx="1"/>
          </p:nvPr>
        </p:nvSpPr>
        <p:spPr>
          <a:xfrm>
            <a:off x="115888" y="1112838"/>
            <a:ext cx="8578850" cy="4518025"/>
          </a:xfrm>
        </p:spPr>
        <p:txBody>
          <a:bodyPr>
            <a:normAutofit fontScale="92500" lnSpcReduction="10000"/>
          </a:bodyPr>
          <a:lstStyle/>
          <a:p>
            <a:pPr eaLnBrk="1" hangingPunct="1"/>
            <a:r>
              <a:rPr lang="en-US" smtClean="0"/>
              <a:t>Step # 5</a:t>
            </a:r>
          </a:p>
          <a:p>
            <a:pPr lvl="1" eaLnBrk="1" hangingPunct="1"/>
            <a:r>
              <a:rPr lang="en-US" sz="2000" smtClean="0"/>
              <a:t>Optional Exemptions from Other IFRSs</a:t>
            </a:r>
          </a:p>
          <a:p>
            <a:pPr lvl="2" algn="just" eaLnBrk="1" hangingPunct="1"/>
            <a:endParaRPr lang="en-US" sz="1600" b="1" u="sng" smtClean="0"/>
          </a:p>
          <a:p>
            <a:pPr lvl="2" algn="just" eaLnBrk="1" hangingPunct="1"/>
            <a:r>
              <a:rPr lang="en-US" sz="1800" b="1" u="sng" smtClean="0"/>
              <a:t>Leases –</a:t>
            </a:r>
            <a:r>
              <a:rPr lang="en-US" sz="1800" smtClean="0"/>
              <a:t> IFRIC 4, Determining whether an arrangement contains a lease, applies at the inception of the agreement but vide this exemption IFRS 1 allows the application of IFRIC 4 at the date of transition to determine whether an arrangement falls under the definition of lease based on the circumstances on the date of transition.</a:t>
            </a:r>
          </a:p>
          <a:p>
            <a:pPr lvl="2" algn="just" eaLnBrk="1" hangingPunct="1"/>
            <a:endParaRPr lang="en-US" sz="800" smtClean="0"/>
          </a:p>
          <a:p>
            <a:pPr lvl="2" algn="just" eaLnBrk="1" hangingPunct="1"/>
            <a:r>
              <a:rPr lang="en-US" sz="1800" b="1" u="sng" smtClean="0"/>
              <a:t>Employee Benefits –</a:t>
            </a:r>
            <a:r>
              <a:rPr lang="en-US" sz="1800" smtClean="0"/>
              <a:t> IAS 19, Employees Benefit, allows the use of a corridor approach that leaves some actuarial gains or losses unrecognized. </a:t>
            </a:r>
          </a:p>
          <a:p>
            <a:pPr lvl="2" algn="just" eaLnBrk="1" hangingPunct="1"/>
            <a:endParaRPr lang="en-US" sz="800" smtClean="0"/>
          </a:p>
          <a:p>
            <a:pPr lvl="2" algn="just" eaLnBrk="1" hangingPunct="1">
              <a:buFontTx/>
              <a:buNone/>
            </a:pPr>
            <a:r>
              <a:rPr lang="en-US" sz="1800" smtClean="0"/>
              <a:t>  	Under IFRS 1 an entity is allows to recognize all gains or losses as at the date of transition even if corridor approach is used for subsequent gains and losses. </a:t>
            </a:r>
          </a:p>
          <a:p>
            <a:pPr lvl="2" algn="just" eaLnBrk="1" hangingPunct="1">
              <a:buFontTx/>
              <a:buNone/>
            </a:pPr>
            <a:r>
              <a:rPr lang="en-US" sz="1800" smtClean="0"/>
              <a:t>	</a:t>
            </a:r>
          </a:p>
          <a:p>
            <a:pPr lvl="2" algn="just" eaLnBrk="1" hangingPunct="1">
              <a:buFontTx/>
              <a:buNone/>
            </a:pPr>
            <a:r>
              <a:rPr lang="en-US" sz="1800" smtClean="0"/>
              <a:t>	If this election is applied, it should be applied to all plans.  	</a:t>
            </a:r>
          </a:p>
        </p:txBody>
      </p:sp>
      <p:sp>
        <p:nvSpPr>
          <p:cNvPr id="3" name="Rectangle 2"/>
          <p:cNvSpPr>
            <a:spLocks noGrp="1" noChangeArrowheads="1"/>
          </p:cNvSpPr>
          <p:nvPr>
            <p:ph type="title"/>
          </p:nvPr>
        </p:nvSpPr>
        <p:spPr>
          <a:xfrm>
            <a:off x="0" y="214313"/>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idx="1"/>
          </p:nvPr>
        </p:nvSpPr>
        <p:spPr>
          <a:xfrm>
            <a:off x="30162" y="942975"/>
            <a:ext cx="9113837" cy="5762625"/>
          </a:xfrm>
        </p:spPr>
        <p:txBody>
          <a:bodyPr>
            <a:normAutofit fontScale="77500" lnSpcReduction="20000"/>
          </a:bodyPr>
          <a:lstStyle/>
          <a:p>
            <a:pPr eaLnBrk="1" hangingPunct="1">
              <a:spcBef>
                <a:spcPct val="0"/>
              </a:spcBef>
              <a:defRPr/>
            </a:pPr>
            <a:r>
              <a:rPr lang="en-US" sz="2800" dirty="0" smtClean="0"/>
              <a:t>Step # 5</a:t>
            </a:r>
          </a:p>
          <a:p>
            <a:pPr lvl="1" eaLnBrk="1" hangingPunct="1">
              <a:spcBef>
                <a:spcPct val="0"/>
              </a:spcBef>
              <a:defRPr/>
            </a:pPr>
            <a:endParaRPr lang="en-US" sz="900" dirty="0" smtClean="0"/>
          </a:p>
          <a:p>
            <a:pPr lvl="1" eaLnBrk="1" hangingPunct="1">
              <a:spcBef>
                <a:spcPct val="0"/>
              </a:spcBef>
              <a:defRPr/>
            </a:pPr>
            <a:r>
              <a:rPr lang="en-US" sz="2200" dirty="0" smtClean="0"/>
              <a:t>Optional Exemptions from Other IFRSs</a:t>
            </a:r>
            <a:endParaRPr lang="en-US" sz="2300" dirty="0" smtClean="0"/>
          </a:p>
          <a:p>
            <a:pPr lvl="2" algn="just" eaLnBrk="1" hangingPunct="1">
              <a:spcBef>
                <a:spcPct val="0"/>
              </a:spcBef>
              <a:defRPr/>
            </a:pPr>
            <a:endParaRPr lang="en-US" sz="2300" b="1" u="sng" dirty="0" smtClean="0"/>
          </a:p>
          <a:p>
            <a:pPr lvl="2" algn="just" eaLnBrk="1" hangingPunct="1">
              <a:spcBef>
                <a:spcPct val="0"/>
              </a:spcBef>
              <a:defRPr/>
            </a:pPr>
            <a:endParaRPr lang="en-US" sz="2300" b="1" u="sng" dirty="0" smtClean="0"/>
          </a:p>
          <a:p>
            <a:pPr lvl="2" algn="just" eaLnBrk="1" hangingPunct="1">
              <a:spcBef>
                <a:spcPct val="0"/>
              </a:spcBef>
              <a:defRPr/>
            </a:pPr>
            <a:r>
              <a:rPr lang="en-US" sz="2300" b="1" u="sng" dirty="0" smtClean="0"/>
              <a:t>Cumulative translation differences –</a:t>
            </a:r>
            <a:r>
              <a:rPr lang="en-US" sz="2300" dirty="0" smtClean="0"/>
              <a:t> IAS 21, The effects of changes in Foreign exchange rates, requires </a:t>
            </a:r>
          </a:p>
          <a:p>
            <a:pPr lvl="3" algn="just" eaLnBrk="1" hangingPunct="1">
              <a:spcBef>
                <a:spcPct val="0"/>
              </a:spcBef>
              <a:defRPr/>
            </a:pPr>
            <a:r>
              <a:rPr lang="en-US" sz="2300" dirty="0" smtClean="0"/>
              <a:t>the translation difference to be shown separately as a component of equity for each foreign operation. </a:t>
            </a:r>
          </a:p>
          <a:p>
            <a:pPr lvl="3" algn="just" eaLnBrk="1" hangingPunct="1">
              <a:spcBef>
                <a:spcPct val="0"/>
              </a:spcBef>
              <a:defRPr/>
            </a:pPr>
            <a:r>
              <a:rPr lang="en-US" sz="2300" dirty="0" smtClean="0"/>
              <a:t>On disposal, to reclassify the cumulative translation difference from equity to profit and loss as part of gain or loss from disposal.</a:t>
            </a:r>
          </a:p>
          <a:p>
            <a:pPr lvl="3" algn="just" eaLnBrk="1" hangingPunct="1">
              <a:spcBef>
                <a:spcPct val="0"/>
              </a:spcBef>
              <a:buNone/>
              <a:defRPr/>
            </a:pPr>
            <a:endParaRPr lang="en-US" sz="2300" dirty="0" smtClean="0"/>
          </a:p>
          <a:p>
            <a:pPr lvl="2" algn="just" eaLnBrk="1" hangingPunct="1">
              <a:spcBef>
                <a:spcPct val="0"/>
              </a:spcBef>
              <a:buFontTx/>
              <a:buNone/>
              <a:defRPr/>
            </a:pPr>
            <a:r>
              <a:rPr lang="en-US" sz="2300" dirty="0" smtClean="0"/>
              <a:t>	IFRS 1 exempts entities to comply with these requirement that exist at the date of transition. However if the entity adopts this exemption:-</a:t>
            </a:r>
          </a:p>
          <a:p>
            <a:pPr lvl="3" algn="just" eaLnBrk="1" hangingPunct="1">
              <a:spcBef>
                <a:spcPct val="0"/>
              </a:spcBef>
              <a:defRPr/>
            </a:pPr>
            <a:r>
              <a:rPr lang="en-US" sz="2300" dirty="0" smtClean="0"/>
              <a:t>The cumulative translation difference are deemed to be ZERO; and</a:t>
            </a:r>
          </a:p>
          <a:p>
            <a:pPr lvl="3" algn="just" eaLnBrk="1" hangingPunct="1">
              <a:spcBef>
                <a:spcPct val="0"/>
              </a:spcBef>
              <a:buNone/>
              <a:defRPr/>
            </a:pPr>
            <a:endParaRPr lang="en-US" sz="2300" dirty="0" smtClean="0"/>
          </a:p>
          <a:p>
            <a:pPr lvl="2" algn="just" eaLnBrk="1" hangingPunct="1">
              <a:spcBef>
                <a:spcPct val="0"/>
              </a:spcBef>
              <a:buFontTx/>
              <a:buNone/>
              <a:defRPr/>
            </a:pPr>
            <a:r>
              <a:rPr lang="en-US" sz="2300" dirty="0" smtClean="0"/>
              <a:t>The gain or loss on a subsequent disposal shall exclude difference that arose before the transition date but include the later differences. provided the liability does not exist at the date of transition.</a:t>
            </a:r>
          </a:p>
          <a:p>
            <a:pPr lvl="2" algn="just" eaLnBrk="1" hangingPunct="1">
              <a:spcBef>
                <a:spcPct val="0"/>
              </a:spcBef>
              <a:buFontTx/>
              <a:buNone/>
              <a:defRPr/>
            </a:pPr>
            <a:r>
              <a:rPr lang="en-US" sz="2300" dirty="0" smtClean="0"/>
              <a:t>	Where the liability does exist at the date of transition, an entity need to separate equity and liability retrospectively as if the same was always been followed under IFRS.  		</a:t>
            </a:r>
          </a:p>
          <a:p>
            <a:pPr lvl="2" algn="just" eaLnBrk="1" hangingPunct="1">
              <a:spcBef>
                <a:spcPct val="0"/>
              </a:spcBef>
              <a:defRPr/>
            </a:pPr>
            <a:r>
              <a:rPr lang="en-US" sz="2300" b="1" u="sng" dirty="0" smtClean="0"/>
              <a:t>Compound Financial Instrument –</a:t>
            </a:r>
            <a:r>
              <a:rPr lang="en-US" sz="2300" dirty="0" smtClean="0"/>
              <a:t> As per IAS 32, Compound financial instrument needs to be bifurcated between equity and liability. </a:t>
            </a:r>
          </a:p>
          <a:p>
            <a:pPr lvl="2" algn="just" eaLnBrk="1" hangingPunct="1">
              <a:spcBef>
                <a:spcPct val="0"/>
              </a:spcBef>
              <a:buFontTx/>
              <a:buNone/>
              <a:defRPr/>
            </a:pPr>
            <a:r>
              <a:rPr lang="en-US" sz="2300" dirty="0" smtClean="0"/>
              <a:t>	IFRS 1 provides exemption from such requirement 	</a:t>
            </a:r>
            <a:r>
              <a:rPr lang="en-US" sz="400" dirty="0" smtClean="0"/>
              <a:t> </a:t>
            </a:r>
          </a:p>
          <a:p>
            <a:pPr lvl="2" eaLnBrk="1" hangingPunct="1">
              <a:lnSpc>
                <a:spcPct val="60000"/>
              </a:lnSpc>
              <a:buFontTx/>
              <a:buNone/>
              <a:defRPr/>
            </a:pPr>
            <a:endParaRPr lang="en-US" sz="400" dirty="0" smtClean="0"/>
          </a:p>
          <a:p>
            <a:pPr lvl="2" eaLnBrk="1" hangingPunct="1">
              <a:lnSpc>
                <a:spcPct val="60000"/>
              </a:lnSpc>
              <a:defRPr/>
            </a:pPr>
            <a:endParaRPr lang="en-US" sz="400" dirty="0" smtClean="0"/>
          </a:p>
          <a:p>
            <a:pPr lvl="1" eaLnBrk="1" hangingPunct="1">
              <a:lnSpc>
                <a:spcPct val="60000"/>
              </a:lnSpc>
              <a:buFontTx/>
              <a:buNone/>
              <a:defRPr/>
            </a:pPr>
            <a:endParaRPr lang="en-US" sz="400" dirty="0" smtClean="0"/>
          </a:p>
          <a:p>
            <a:pPr lvl="1" eaLnBrk="1" hangingPunct="1">
              <a:lnSpc>
                <a:spcPct val="60000"/>
              </a:lnSpc>
              <a:buFontTx/>
              <a:buNone/>
              <a:defRPr/>
            </a:pPr>
            <a:r>
              <a:rPr lang="en-US" sz="400" dirty="0" smtClean="0"/>
              <a:t>	</a:t>
            </a:r>
          </a:p>
        </p:txBody>
      </p:sp>
      <p:sp>
        <p:nvSpPr>
          <p:cNvPr id="3" name="Rectangle 2"/>
          <p:cNvSpPr>
            <a:spLocks noGrp="1" noChangeArrowheads="1"/>
          </p:cNvSpPr>
          <p:nvPr>
            <p:ph type="title"/>
          </p:nvPr>
        </p:nvSpPr>
        <p:spPr>
          <a:xfrm>
            <a:off x="361950" y="244475"/>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57200" y="1010920"/>
          <a:ext cx="8305800" cy="4348480"/>
        </p:xfrm>
        <a:graphic>
          <a:graphicData uri="http://schemas.openxmlformats.org/drawingml/2006/table">
            <a:tbl>
              <a:tblPr firstRow="1" bandRow="1">
                <a:tableStyleId>{5C22544A-7EE6-4342-B048-85BDC9FD1C3A}</a:tableStyleId>
              </a:tblPr>
              <a:tblGrid>
                <a:gridCol w="1371600"/>
                <a:gridCol w="5486400"/>
                <a:gridCol w="1447800"/>
              </a:tblGrid>
              <a:tr h="370840">
                <a:tc>
                  <a:txBody>
                    <a:bodyPr/>
                    <a:lstStyle/>
                    <a:p>
                      <a:pPr algn="ctr"/>
                      <a:r>
                        <a:rPr lang="en-US" b="1" dirty="0" smtClean="0">
                          <a:latin typeface="Garamond" pitchFamily="18" charset="0"/>
                        </a:rPr>
                        <a:t>Indian AS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latin typeface="Garamond" pitchFamily="18" charset="0"/>
                        </a:rPr>
                        <a:t>Ind AS Name</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Garamond" pitchFamily="18" charset="0"/>
                        </a:rPr>
                        <a:t>Existing</a:t>
                      </a:r>
                      <a:r>
                        <a:rPr lang="en-US" b="1" baseline="0" dirty="0" smtClean="0">
                          <a:latin typeface="Garamond" pitchFamily="18" charset="0"/>
                        </a:rPr>
                        <a:t> AS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12</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Income Taxes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22</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16</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Property, Plant and Equipment</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6</a:t>
                      </a:r>
                      <a:r>
                        <a:rPr lang="en-US" sz="1800" b="1" i="0" kern="1200" baseline="0" dirty="0" smtClean="0">
                          <a:solidFill>
                            <a:schemeClr val="dk1"/>
                          </a:solidFill>
                          <a:latin typeface="Garamond" pitchFamily="18" charset="0"/>
                          <a:ea typeface="+mn-ea"/>
                          <a:cs typeface="+mn-cs"/>
                        </a:rPr>
                        <a:t> &amp; AS </a:t>
                      </a:r>
                      <a:r>
                        <a:rPr lang="en-US" sz="1800" b="1" i="0" kern="1200" dirty="0" smtClean="0">
                          <a:solidFill>
                            <a:schemeClr val="dk1"/>
                          </a:solidFill>
                          <a:latin typeface="Garamond" pitchFamily="18" charset="0"/>
                          <a:ea typeface="+mn-ea"/>
                          <a:cs typeface="+mn-cs"/>
                        </a:rPr>
                        <a:t>10</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17</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Leases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19</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18</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Revenue</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9</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19</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Employee Benefits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15</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20</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Accounting for Government Grants and Disclosure of Government Assistance</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12</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21</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The Effects of Changes in Foreign Exchange Rates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11</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23</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Borrowing Costs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16</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24</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Related Party Disclosures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18</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27</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Consolidated and Separate Financial Statements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21</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457200" y="198438"/>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Garamond" pitchFamily="18" charset="0"/>
                <a:ea typeface="+mj-ea"/>
                <a:cs typeface="+mj-cs"/>
              </a:rPr>
              <a:t>Basic Comparison</a:t>
            </a:r>
            <a:endParaRPr kumimoji="0" lang="en-US" sz="4400" b="1" i="0" u="none" strike="noStrike" kern="1200" cap="none" spc="0" normalizeH="0" baseline="0" noProof="0" dirty="0">
              <a:ln>
                <a:noFill/>
              </a:ln>
              <a:solidFill>
                <a:schemeClr val="tx1"/>
              </a:solidFill>
              <a:effectLst/>
              <a:uLnTx/>
              <a:uFillTx/>
              <a:latin typeface="Garamond" pitchFamily="18" charset="0"/>
              <a:ea typeface="+mj-ea"/>
              <a:cs typeface="+mj-cs"/>
            </a:endParaRPr>
          </a:p>
        </p:txBody>
      </p:sp>
      <p:sp>
        <p:nvSpPr>
          <p:cNvPr id="5" name="TextBox 4"/>
          <p:cNvSpPr txBox="1"/>
          <p:nvPr/>
        </p:nvSpPr>
        <p:spPr>
          <a:xfrm>
            <a:off x="6781800" y="5715000"/>
            <a:ext cx="1981200" cy="381000"/>
          </a:xfrm>
          <a:prstGeom prst="rect">
            <a:avLst/>
          </a:prstGeom>
          <a:noFill/>
        </p:spPr>
        <p:txBody>
          <a:bodyPr wrap="square" rtlCol="0">
            <a:spAutoFit/>
          </a:bodyPr>
          <a:lstStyle/>
          <a:p>
            <a:r>
              <a:rPr lang="en-US" b="1" dirty="0" smtClean="0">
                <a:latin typeface="Garamond" pitchFamily="18" charset="0"/>
              </a:rPr>
              <a:t>Continued…</a:t>
            </a:r>
            <a:endParaRPr lang="en-US" b="1" dirty="0">
              <a:latin typeface="Garamond" pitchFamily="18" charset="0"/>
            </a:endParaRPr>
          </a:p>
        </p:txBody>
      </p:sp>
    </p:spTree>
    <p:extLst>
      <p:ext uri="{BB962C8B-B14F-4D97-AF65-F5344CB8AC3E}">
        <p14:creationId xmlns:p14="http://schemas.microsoft.com/office/powerpoint/2010/main" xmlns="" val="3456223190"/>
      </p:ext>
    </p:extLst>
  </p:cSld>
  <p:clrMapOvr>
    <a:masterClrMapping/>
  </p:clrMapOvr>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
          <p:cNvSpPr>
            <a:spLocks noGrp="1" noChangeArrowheads="1"/>
          </p:cNvSpPr>
          <p:nvPr>
            <p:ph idx="1"/>
          </p:nvPr>
        </p:nvSpPr>
        <p:spPr>
          <a:xfrm>
            <a:off x="160338" y="909638"/>
            <a:ext cx="7920037" cy="5616575"/>
          </a:xfrm>
        </p:spPr>
        <p:txBody>
          <a:bodyPr/>
          <a:lstStyle/>
          <a:p>
            <a:pPr eaLnBrk="1" hangingPunct="1">
              <a:lnSpc>
                <a:spcPct val="90000"/>
              </a:lnSpc>
            </a:pPr>
            <a:r>
              <a:rPr lang="en-US" sz="3000" dirty="0" smtClean="0"/>
              <a:t> Step # 5</a:t>
            </a:r>
          </a:p>
          <a:p>
            <a:pPr lvl="1" eaLnBrk="1" hangingPunct="1">
              <a:lnSpc>
                <a:spcPct val="90000"/>
              </a:lnSpc>
            </a:pPr>
            <a:r>
              <a:rPr lang="en-US" sz="1900" dirty="0" smtClean="0"/>
              <a:t>Optional Exemptions from Other IFRSs</a:t>
            </a:r>
          </a:p>
          <a:p>
            <a:pPr lvl="2" algn="just" eaLnBrk="1" hangingPunct="1">
              <a:lnSpc>
                <a:spcPct val="90000"/>
              </a:lnSpc>
            </a:pPr>
            <a:r>
              <a:rPr lang="en-US" sz="1500" b="1" u="sng" dirty="0" smtClean="0"/>
              <a:t>Investments in subsidiaries, jointly controlled entities and associates–</a:t>
            </a:r>
            <a:r>
              <a:rPr lang="en-US" sz="1500" dirty="0" smtClean="0"/>
              <a:t>This exemption is relevant for 1</a:t>
            </a:r>
            <a:r>
              <a:rPr lang="en-US" sz="1500" baseline="30000" dirty="0" smtClean="0"/>
              <a:t>st</a:t>
            </a:r>
            <a:r>
              <a:rPr lang="en-US" sz="1500" dirty="0" smtClean="0"/>
              <a:t> time adopter that is</a:t>
            </a:r>
          </a:p>
          <a:p>
            <a:pPr lvl="3" algn="just" eaLnBrk="1" hangingPunct="1">
              <a:lnSpc>
                <a:spcPct val="90000"/>
              </a:lnSpc>
            </a:pPr>
            <a:r>
              <a:rPr lang="en-US" sz="1300" dirty="0" smtClean="0"/>
              <a:t>A parent or investor; and</a:t>
            </a:r>
          </a:p>
          <a:p>
            <a:pPr lvl="3" algn="just" eaLnBrk="1" hangingPunct="1">
              <a:lnSpc>
                <a:spcPct val="90000"/>
              </a:lnSpc>
            </a:pPr>
            <a:r>
              <a:rPr lang="en-US" sz="1300" dirty="0" smtClean="0"/>
              <a:t>Present separate financial statements</a:t>
            </a:r>
          </a:p>
          <a:p>
            <a:pPr lvl="2" algn="just" eaLnBrk="1" hangingPunct="1">
              <a:lnSpc>
                <a:spcPct val="90000"/>
              </a:lnSpc>
              <a:buFontTx/>
              <a:buNone/>
            </a:pPr>
            <a:r>
              <a:rPr lang="en-US" sz="1500" dirty="0" smtClean="0"/>
              <a:t>	In accordance with IAS 27, the carrying cost of such investment should be either Cost or value as derived by IAS 39. </a:t>
            </a:r>
          </a:p>
          <a:p>
            <a:pPr lvl="2" algn="just" eaLnBrk="1" hangingPunct="1">
              <a:lnSpc>
                <a:spcPct val="90000"/>
              </a:lnSpc>
              <a:buFontTx/>
              <a:buNone/>
            </a:pPr>
            <a:endParaRPr lang="en-US" sz="1500" dirty="0" smtClean="0"/>
          </a:p>
          <a:p>
            <a:pPr lvl="2" algn="just" eaLnBrk="1" hangingPunct="1">
              <a:lnSpc>
                <a:spcPct val="90000"/>
              </a:lnSpc>
              <a:buFontTx/>
              <a:buNone/>
            </a:pPr>
            <a:r>
              <a:rPr lang="en-US" sz="1500" dirty="0" smtClean="0"/>
              <a:t>	IFRS 1 gives exemption in determining carrying cost.</a:t>
            </a:r>
          </a:p>
          <a:p>
            <a:pPr lvl="2" algn="just" eaLnBrk="1" hangingPunct="1">
              <a:lnSpc>
                <a:spcPct val="90000"/>
              </a:lnSpc>
              <a:buFontTx/>
              <a:buNone/>
            </a:pPr>
            <a:r>
              <a:rPr lang="en-US" sz="1500" dirty="0" smtClean="0"/>
              <a:t>	</a:t>
            </a:r>
          </a:p>
          <a:p>
            <a:pPr lvl="2" eaLnBrk="1" hangingPunct="1">
              <a:lnSpc>
                <a:spcPct val="90000"/>
              </a:lnSpc>
              <a:buFontTx/>
              <a:buNone/>
            </a:pPr>
            <a:endParaRPr lang="en-US" sz="1500" dirty="0" smtClean="0"/>
          </a:p>
          <a:p>
            <a:pPr lvl="2" eaLnBrk="1" hangingPunct="1">
              <a:lnSpc>
                <a:spcPct val="90000"/>
              </a:lnSpc>
              <a:buFontTx/>
              <a:buNone/>
            </a:pPr>
            <a:endParaRPr lang="en-US" sz="1500" dirty="0" smtClean="0"/>
          </a:p>
          <a:p>
            <a:pPr lvl="3" eaLnBrk="1" hangingPunct="1">
              <a:lnSpc>
                <a:spcPct val="90000"/>
              </a:lnSpc>
              <a:buFontTx/>
              <a:buNone/>
            </a:pPr>
            <a:endParaRPr lang="en-US" sz="1300" dirty="0" smtClean="0"/>
          </a:p>
          <a:p>
            <a:pPr lvl="2" eaLnBrk="1" hangingPunct="1">
              <a:lnSpc>
                <a:spcPct val="90000"/>
              </a:lnSpc>
              <a:buFontTx/>
              <a:buNone/>
            </a:pPr>
            <a:r>
              <a:rPr lang="en-US" sz="1700" dirty="0" smtClean="0"/>
              <a:t>	</a:t>
            </a:r>
          </a:p>
          <a:p>
            <a:pPr lvl="3" eaLnBrk="1" hangingPunct="1">
              <a:lnSpc>
                <a:spcPct val="90000"/>
              </a:lnSpc>
              <a:buFontTx/>
              <a:buNone/>
            </a:pPr>
            <a:r>
              <a:rPr lang="en-US" sz="1900" dirty="0" smtClean="0"/>
              <a:t> </a:t>
            </a:r>
          </a:p>
          <a:p>
            <a:pPr lvl="2" eaLnBrk="1" hangingPunct="1">
              <a:lnSpc>
                <a:spcPct val="90000"/>
              </a:lnSpc>
              <a:buFontTx/>
              <a:buNone/>
            </a:pPr>
            <a:endParaRPr lang="en-US" sz="1700" dirty="0" smtClean="0"/>
          </a:p>
          <a:p>
            <a:pPr lvl="2" eaLnBrk="1" hangingPunct="1">
              <a:lnSpc>
                <a:spcPct val="90000"/>
              </a:lnSpc>
            </a:pPr>
            <a:endParaRPr lang="en-US" sz="1700" dirty="0" smtClean="0"/>
          </a:p>
          <a:p>
            <a:pPr lvl="1" eaLnBrk="1" hangingPunct="1">
              <a:lnSpc>
                <a:spcPct val="90000"/>
              </a:lnSpc>
              <a:buFontTx/>
              <a:buNone/>
            </a:pPr>
            <a:endParaRPr lang="en-US" sz="1700" dirty="0" smtClean="0"/>
          </a:p>
          <a:p>
            <a:pPr lvl="1" eaLnBrk="1" hangingPunct="1">
              <a:lnSpc>
                <a:spcPct val="90000"/>
              </a:lnSpc>
              <a:buFontTx/>
              <a:buNone/>
            </a:pPr>
            <a:r>
              <a:rPr lang="en-US" sz="1700" dirty="0" smtClean="0"/>
              <a:t>	</a:t>
            </a:r>
          </a:p>
        </p:txBody>
      </p:sp>
      <p:sp>
        <p:nvSpPr>
          <p:cNvPr id="104451" name="Rectangle 4"/>
          <p:cNvSpPr>
            <a:spLocks noChangeArrowheads="1"/>
          </p:cNvSpPr>
          <p:nvPr/>
        </p:nvSpPr>
        <p:spPr bwMode="auto">
          <a:xfrm>
            <a:off x="2700338" y="4005263"/>
            <a:ext cx="3384550" cy="287337"/>
          </a:xfrm>
          <a:prstGeom prst="rect">
            <a:avLst/>
          </a:prstGeom>
          <a:noFill/>
          <a:ln w="9525" algn="ctr">
            <a:solidFill>
              <a:schemeClr val="accent1"/>
            </a:solidFill>
            <a:miter lim="800000"/>
            <a:headEnd/>
            <a:tailEnd/>
          </a:ln>
        </p:spPr>
        <p:txBody>
          <a:bodyPr wrap="none" anchor="ctr"/>
          <a:lstStyle/>
          <a:p>
            <a:pPr marL="342900" indent="-342900" algn="ctr"/>
            <a:r>
              <a:rPr lang="en-US" sz="1600"/>
              <a:t>Cost of investments</a:t>
            </a:r>
          </a:p>
        </p:txBody>
      </p:sp>
      <p:sp>
        <p:nvSpPr>
          <p:cNvPr id="104452" name="Rectangle 5"/>
          <p:cNvSpPr>
            <a:spLocks noChangeArrowheads="1"/>
          </p:cNvSpPr>
          <p:nvPr/>
        </p:nvSpPr>
        <p:spPr bwMode="auto">
          <a:xfrm>
            <a:off x="2627313" y="3933825"/>
            <a:ext cx="3889375" cy="431800"/>
          </a:xfrm>
          <a:prstGeom prst="rect">
            <a:avLst/>
          </a:prstGeom>
          <a:noFill/>
          <a:ln w="9525" algn="ctr">
            <a:noFill/>
            <a:miter lim="800000"/>
            <a:headEnd/>
            <a:tailEnd/>
          </a:ln>
        </p:spPr>
        <p:txBody>
          <a:bodyPr wrap="none" anchor="ctr"/>
          <a:lstStyle/>
          <a:p>
            <a:endParaRPr lang="en-US"/>
          </a:p>
        </p:txBody>
      </p:sp>
      <p:sp>
        <p:nvSpPr>
          <p:cNvPr id="104453" name="Line 6"/>
          <p:cNvSpPr>
            <a:spLocks noChangeShapeType="1"/>
          </p:cNvSpPr>
          <p:nvPr/>
        </p:nvSpPr>
        <p:spPr bwMode="auto">
          <a:xfrm>
            <a:off x="4356100" y="4292600"/>
            <a:ext cx="0" cy="288925"/>
          </a:xfrm>
          <a:prstGeom prst="line">
            <a:avLst/>
          </a:prstGeom>
          <a:noFill/>
          <a:ln w="9525">
            <a:solidFill>
              <a:schemeClr val="accent1"/>
            </a:solidFill>
            <a:round/>
            <a:headEnd/>
            <a:tailEnd/>
          </a:ln>
        </p:spPr>
        <p:txBody>
          <a:bodyPr/>
          <a:lstStyle/>
          <a:p>
            <a:endParaRPr lang="en-US"/>
          </a:p>
        </p:txBody>
      </p:sp>
      <p:sp>
        <p:nvSpPr>
          <p:cNvPr id="104454" name="Line 7"/>
          <p:cNvSpPr>
            <a:spLocks noChangeShapeType="1"/>
          </p:cNvSpPr>
          <p:nvPr/>
        </p:nvSpPr>
        <p:spPr bwMode="auto">
          <a:xfrm flipH="1">
            <a:off x="3059113" y="4581525"/>
            <a:ext cx="1296987" cy="0"/>
          </a:xfrm>
          <a:prstGeom prst="line">
            <a:avLst/>
          </a:prstGeom>
          <a:noFill/>
          <a:ln w="9525">
            <a:solidFill>
              <a:schemeClr val="accent1"/>
            </a:solidFill>
            <a:round/>
            <a:headEnd/>
            <a:tailEnd/>
          </a:ln>
        </p:spPr>
        <p:txBody>
          <a:bodyPr/>
          <a:lstStyle/>
          <a:p>
            <a:endParaRPr lang="en-US"/>
          </a:p>
        </p:txBody>
      </p:sp>
      <p:sp>
        <p:nvSpPr>
          <p:cNvPr id="104455" name="Line 8"/>
          <p:cNvSpPr>
            <a:spLocks noChangeShapeType="1"/>
          </p:cNvSpPr>
          <p:nvPr/>
        </p:nvSpPr>
        <p:spPr bwMode="auto">
          <a:xfrm>
            <a:off x="4356100" y="4581525"/>
            <a:ext cx="1152525" cy="0"/>
          </a:xfrm>
          <a:prstGeom prst="line">
            <a:avLst/>
          </a:prstGeom>
          <a:noFill/>
          <a:ln w="9525">
            <a:solidFill>
              <a:schemeClr val="accent1"/>
            </a:solidFill>
            <a:round/>
            <a:headEnd/>
            <a:tailEnd/>
          </a:ln>
        </p:spPr>
        <p:txBody>
          <a:bodyPr/>
          <a:lstStyle/>
          <a:p>
            <a:endParaRPr lang="en-US"/>
          </a:p>
        </p:txBody>
      </p:sp>
      <p:sp>
        <p:nvSpPr>
          <p:cNvPr id="104456" name="Line 9"/>
          <p:cNvSpPr>
            <a:spLocks noChangeShapeType="1"/>
          </p:cNvSpPr>
          <p:nvPr/>
        </p:nvSpPr>
        <p:spPr bwMode="auto">
          <a:xfrm>
            <a:off x="3059113" y="4581525"/>
            <a:ext cx="0" cy="215900"/>
          </a:xfrm>
          <a:prstGeom prst="line">
            <a:avLst/>
          </a:prstGeom>
          <a:noFill/>
          <a:ln w="9525">
            <a:solidFill>
              <a:schemeClr val="accent1"/>
            </a:solidFill>
            <a:round/>
            <a:headEnd/>
            <a:tailEnd/>
          </a:ln>
        </p:spPr>
        <p:txBody>
          <a:bodyPr/>
          <a:lstStyle/>
          <a:p>
            <a:endParaRPr lang="en-US"/>
          </a:p>
        </p:txBody>
      </p:sp>
      <p:sp>
        <p:nvSpPr>
          <p:cNvPr id="104457" name="Line 11"/>
          <p:cNvSpPr>
            <a:spLocks noChangeShapeType="1"/>
          </p:cNvSpPr>
          <p:nvPr/>
        </p:nvSpPr>
        <p:spPr bwMode="auto">
          <a:xfrm>
            <a:off x="5508625" y="4581525"/>
            <a:ext cx="0" cy="215900"/>
          </a:xfrm>
          <a:prstGeom prst="line">
            <a:avLst/>
          </a:prstGeom>
          <a:noFill/>
          <a:ln w="9525">
            <a:solidFill>
              <a:schemeClr val="accent1"/>
            </a:solidFill>
            <a:round/>
            <a:headEnd/>
            <a:tailEnd/>
          </a:ln>
        </p:spPr>
        <p:txBody>
          <a:bodyPr/>
          <a:lstStyle/>
          <a:p>
            <a:endParaRPr lang="en-US"/>
          </a:p>
        </p:txBody>
      </p:sp>
      <p:sp>
        <p:nvSpPr>
          <p:cNvPr id="104458" name="Rectangle 12"/>
          <p:cNvSpPr>
            <a:spLocks noChangeArrowheads="1"/>
          </p:cNvSpPr>
          <p:nvPr/>
        </p:nvSpPr>
        <p:spPr bwMode="auto">
          <a:xfrm>
            <a:off x="2268538" y="4868863"/>
            <a:ext cx="1439862" cy="288925"/>
          </a:xfrm>
          <a:prstGeom prst="rect">
            <a:avLst/>
          </a:prstGeom>
          <a:noFill/>
          <a:ln w="9525" algn="ctr">
            <a:solidFill>
              <a:schemeClr val="accent1"/>
            </a:solidFill>
            <a:miter lim="800000"/>
            <a:headEnd/>
            <a:tailEnd/>
          </a:ln>
        </p:spPr>
        <p:txBody>
          <a:bodyPr wrap="none" anchor="ctr"/>
          <a:lstStyle/>
          <a:p>
            <a:pPr marL="342900" indent="-342900" algn="ctr"/>
            <a:r>
              <a:rPr lang="en-US" sz="1600"/>
              <a:t>At Cost</a:t>
            </a:r>
          </a:p>
        </p:txBody>
      </p:sp>
      <p:sp>
        <p:nvSpPr>
          <p:cNvPr id="104459" name="Rectangle 13"/>
          <p:cNvSpPr>
            <a:spLocks noChangeArrowheads="1"/>
          </p:cNvSpPr>
          <p:nvPr/>
        </p:nvSpPr>
        <p:spPr bwMode="auto">
          <a:xfrm>
            <a:off x="4859338" y="4868863"/>
            <a:ext cx="2665412" cy="360362"/>
          </a:xfrm>
          <a:prstGeom prst="rect">
            <a:avLst/>
          </a:prstGeom>
          <a:noFill/>
          <a:ln w="9525" algn="ctr">
            <a:solidFill>
              <a:schemeClr val="accent1"/>
            </a:solidFill>
            <a:miter lim="800000"/>
            <a:headEnd/>
            <a:tailEnd/>
          </a:ln>
        </p:spPr>
        <p:txBody>
          <a:bodyPr wrap="none" anchor="ctr"/>
          <a:lstStyle/>
          <a:p>
            <a:pPr marL="342900" indent="-342900" algn="ctr"/>
            <a:r>
              <a:rPr lang="en-US" sz="1600"/>
              <a:t>In accordance with IAS 39</a:t>
            </a:r>
          </a:p>
        </p:txBody>
      </p:sp>
      <p:sp>
        <p:nvSpPr>
          <p:cNvPr id="104460" name="Line 14"/>
          <p:cNvSpPr>
            <a:spLocks noChangeShapeType="1"/>
          </p:cNvSpPr>
          <p:nvPr/>
        </p:nvSpPr>
        <p:spPr bwMode="auto">
          <a:xfrm>
            <a:off x="3059113" y="5157788"/>
            <a:ext cx="0" cy="287337"/>
          </a:xfrm>
          <a:prstGeom prst="line">
            <a:avLst/>
          </a:prstGeom>
          <a:noFill/>
          <a:ln w="9525">
            <a:solidFill>
              <a:schemeClr val="accent1"/>
            </a:solidFill>
            <a:round/>
            <a:headEnd/>
            <a:tailEnd/>
          </a:ln>
        </p:spPr>
        <p:txBody>
          <a:bodyPr/>
          <a:lstStyle/>
          <a:p>
            <a:endParaRPr lang="en-US"/>
          </a:p>
        </p:txBody>
      </p:sp>
      <p:sp>
        <p:nvSpPr>
          <p:cNvPr id="104461" name="Line 15"/>
          <p:cNvSpPr>
            <a:spLocks noChangeShapeType="1"/>
          </p:cNvSpPr>
          <p:nvPr/>
        </p:nvSpPr>
        <p:spPr bwMode="auto">
          <a:xfrm flipH="1">
            <a:off x="2051050" y="5445125"/>
            <a:ext cx="1008063" cy="0"/>
          </a:xfrm>
          <a:prstGeom prst="line">
            <a:avLst/>
          </a:prstGeom>
          <a:noFill/>
          <a:ln w="9525">
            <a:solidFill>
              <a:schemeClr val="accent1"/>
            </a:solidFill>
            <a:round/>
            <a:headEnd/>
            <a:tailEnd/>
          </a:ln>
        </p:spPr>
        <p:txBody>
          <a:bodyPr/>
          <a:lstStyle/>
          <a:p>
            <a:endParaRPr lang="en-US"/>
          </a:p>
        </p:txBody>
      </p:sp>
      <p:sp>
        <p:nvSpPr>
          <p:cNvPr id="104462" name="Line 16"/>
          <p:cNvSpPr>
            <a:spLocks noChangeShapeType="1"/>
          </p:cNvSpPr>
          <p:nvPr/>
        </p:nvSpPr>
        <p:spPr bwMode="auto">
          <a:xfrm>
            <a:off x="3059113" y="5445125"/>
            <a:ext cx="1584325" cy="0"/>
          </a:xfrm>
          <a:prstGeom prst="line">
            <a:avLst/>
          </a:prstGeom>
          <a:noFill/>
          <a:ln w="9525">
            <a:solidFill>
              <a:schemeClr val="accent1"/>
            </a:solidFill>
            <a:round/>
            <a:headEnd/>
            <a:tailEnd/>
          </a:ln>
        </p:spPr>
        <p:txBody>
          <a:bodyPr/>
          <a:lstStyle/>
          <a:p>
            <a:endParaRPr lang="en-US"/>
          </a:p>
        </p:txBody>
      </p:sp>
      <p:sp>
        <p:nvSpPr>
          <p:cNvPr id="104463" name="Line 17"/>
          <p:cNvSpPr>
            <a:spLocks noChangeShapeType="1"/>
          </p:cNvSpPr>
          <p:nvPr/>
        </p:nvSpPr>
        <p:spPr bwMode="auto">
          <a:xfrm>
            <a:off x="2051050" y="5445125"/>
            <a:ext cx="0" cy="215900"/>
          </a:xfrm>
          <a:prstGeom prst="line">
            <a:avLst/>
          </a:prstGeom>
          <a:noFill/>
          <a:ln w="9525">
            <a:solidFill>
              <a:schemeClr val="accent1"/>
            </a:solidFill>
            <a:round/>
            <a:headEnd/>
            <a:tailEnd/>
          </a:ln>
        </p:spPr>
        <p:txBody>
          <a:bodyPr/>
          <a:lstStyle/>
          <a:p>
            <a:endParaRPr lang="en-US"/>
          </a:p>
        </p:txBody>
      </p:sp>
      <p:sp>
        <p:nvSpPr>
          <p:cNvPr id="104464" name="Line 19"/>
          <p:cNvSpPr>
            <a:spLocks noChangeShapeType="1"/>
          </p:cNvSpPr>
          <p:nvPr/>
        </p:nvSpPr>
        <p:spPr bwMode="auto">
          <a:xfrm>
            <a:off x="4643438" y="5445125"/>
            <a:ext cx="0" cy="144463"/>
          </a:xfrm>
          <a:prstGeom prst="line">
            <a:avLst/>
          </a:prstGeom>
          <a:noFill/>
          <a:ln w="9525">
            <a:solidFill>
              <a:schemeClr val="accent1"/>
            </a:solidFill>
            <a:round/>
            <a:headEnd/>
            <a:tailEnd/>
          </a:ln>
        </p:spPr>
        <p:txBody>
          <a:bodyPr/>
          <a:lstStyle/>
          <a:p>
            <a:endParaRPr lang="en-US"/>
          </a:p>
        </p:txBody>
      </p:sp>
      <p:sp>
        <p:nvSpPr>
          <p:cNvPr id="104465" name="Rectangle 20"/>
          <p:cNvSpPr>
            <a:spLocks noChangeArrowheads="1"/>
          </p:cNvSpPr>
          <p:nvPr/>
        </p:nvSpPr>
        <p:spPr bwMode="auto">
          <a:xfrm>
            <a:off x="1258888" y="5734050"/>
            <a:ext cx="1657350" cy="358775"/>
          </a:xfrm>
          <a:prstGeom prst="rect">
            <a:avLst/>
          </a:prstGeom>
          <a:noFill/>
          <a:ln w="9525" algn="ctr">
            <a:solidFill>
              <a:schemeClr val="accent1"/>
            </a:solidFill>
            <a:miter lim="800000"/>
            <a:headEnd/>
            <a:tailEnd/>
          </a:ln>
        </p:spPr>
        <p:txBody>
          <a:bodyPr wrap="none" anchor="ctr"/>
          <a:lstStyle/>
          <a:p>
            <a:pPr marL="342900" indent="-342900" algn="ctr"/>
            <a:r>
              <a:rPr lang="en-US" sz="1600"/>
              <a:t>Fair Value</a:t>
            </a:r>
          </a:p>
        </p:txBody>
      </p:sp>
      <p:sp>
        <p:nvSpPr>
          <p:cNvPr id="104466" name="Rectangle 21"/>
          <p:cNvSpPr>
            <a:spLocks noChangeArrowheads="1"/>
          </p:cNvSpPr>
          <p:nvPr/>
        </p:nvSpPr>
        <p:spPr bwMode="auto">
          <a:xfrm>
            <a:off x="4067175" y="5661025"/>
            <a:ext cx="3529013" cy="360363"/>
          </a:xfrm>
          <a:prstGeom prst="rect">
            <a:avLst/>
          </a:prstGeom>
          <a:noFill/>
          <a:ln w="9525" algn="ctr">
            <a:solidFill>
              <a:schemeClr val="accent1"/>
            </a:solidFill>
            <a:miter lim="800000"/>
            <a:headEnd/>
            <a:tailEnd/>
          </a:ln>
        </p:spPr>
        <p:txBody>
          <a:bodyPr wrap="none" anchor="ctr"/>
          <a:lstStyle/>
          <a:p>
            <a:pPr marL="342900" indent="-342900" algn="ctr"/>
            <a:r>
              <a:rPr lang="en-US" sz="1600"/>
              <a:t>Indian GAAP carrying amount</a:t>
            </a:r>
          </a:p>
        </p:txBody>
      </p:sp>
      <p:sp>
        <p:nvSpPr>
          <p:cNvPr id="104467" name="Rectangle 22"/>
          <p:cNvSpPr>
            <a:spLocks noChangeArrowheads="1"/>
          </p:cNvSpPr>
          <p:nvPr/>
        </p:nvSpPr>
        <p:spPr bwMode="auto">
          <a:xfrm>
            <a:off x="611188" y="5084763"/>
            <a:ext cx="1295400" cy="287337"/>
          </a:xfrm>
          <a:prstGeom prst="rect">
            <a:avLst/>
          </a:prstGeom>
          <a:noFill/>
          <a:ln w="9525" algn="ctr">
            <a:solidFill>
              <a:schemeClr val="accent1"/>
            </a:solidFill>
            <a:miter lim="800000"/>
            <a:headEnd/>
            <a:tailEnd/>
          </a:ln>
        </p:spPr>
        <p:txBody>
          <a:bodyPr wrap="none" anchor="ctr"/>
          <a:lstStyle/>
          <a:p>
            <a:pPr marL="342900" indent="-342900" algn="ctr"/>
            <a:r>
              <a:rPr lang="en-US" sz="1600"/>
              <a:t>Deemed Cost</a:t>
            </a:r>
          </a:p>
        </p:txBody>
      </p:sp>
      <p:sp>
        <p:nvSpPr>
          <p:cNvPr id="104468" name="Line 23"/>
          <p:cNvSpPr>
            <a:spLocks noChangeShapeType="1"/>
          </p:cNvSpPr>
          <p:nvPr/>
        </p:nvSpPr>
        <p:spPr bwMode="auto">
          <a:xfrm>
            <a:off x="1922463" y="5229225"/>
            <a:ext cx="1079500" cy="0"/>
          </a:xfrm>
          <a:prstGeom prst="line">
            <a:avLst/>
          </a:prstGeom>
          <a:noFill/>
          <a:ln w="9525">
            <a:solidFill>
              <a:schemeClr val="accent1"/>
            </a:solidFill>
            <a:round/>
            <a:headEnd/>
            <a:tailEnd/>
          </a:ln>
        </p:spPr>
        <p:txBody>
          <a:bodyPr/>
          <a:lstStyle/>
          <a:p>
            <a:endParaRPr lang="en-US"/>
          </a:p>
        </p:txBody>
      </p:sp>
      <p:sp>
        <p:nvSpPr>
          <p:cNvPr id="21" name="Rectangle 2"/>
          <p:cNvSpPr>
            <a:spLocks noGrp="1" noChangeArrowheads="1"/>
          </p:cNvSpPr>
          <p:nvPr>
            <p:ph type="title"/>
          </p:nvPr>
        </p:nvSpPr>
        <p:spPr>
          <a:xfrm>
            <a:off x="217488" y="200025"/>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3"/>
          <p:cNvSpPr>
            <a:spLocks noGrp="1" noChangeArrowheads="1"/>
          </p:cNvSpPr>
          <p:nvPr>
            <p:ph idx="1"/>
          </p:nvPr>
        </p:nvSpPr>
        <p:spPr>
          <a:xfrm>
            <a:off x="87313" y="1349375"/>
            <a:ext cx="8723312" cy="4805363"/>
          </a:xfrm>
        </p:spPr>
        <p:txBody>
          <a:bodyPr/>
          <a:lstStyle/>
          <a:p>
            <a:pPr eaLnBrk="1" hangingPunct="1">
              <a:lnSpc>
                <a:spcPct val="60000"/>
              </a:lnSpc>
            </a:pPr>
            <a:r>
              <a:rPr lang="en-US" sz="2800" dirty="0" smtClean="0"/>
              <a:t>Step # 5</a:t>
            </a:r>
          </a:p>
          <a:p>
            <a:pPr eaLnBrk="1" hangingPunct="1">
              <a:lnSpc>
                <a:spcPct val="60000"/>
              </a:lnSpc>
            </a:pPr>
            <a:endParaRPr lang="en-US" sz="2100" dirty="0" smtClean="0"/>
          </a:p>
          <a:p>
            <a:pPr lvl="1" eaLnBrk="1" hangingPunct="1">
              <a:lnSpc>
                <a:spcPct val="60000"/>
              </a:lnSpc>
            </a:pPr>
            <a:r>
              <a:rPr lang="en-US" sz="2100" dirty="0" smtClean="0"/>
              <a:t>Optional Exemptions from Other IFRSs</a:t>
            </a:r>
          </a:p>
          <a:p>
            <a:pPr lvl="2" algn="just" eaLnBrk="1" hangingPunct="1">
              <a:lnSpc>
                <a:spcPct val="60000"/>
              </a:lnSpc>
            </a:pPr>
            <a:endParaRPr lang="en-US" sz="700" b="1" u="sng" dirty="0" smtClean="0"/>
          </a:p>
          <a:p>
            <a:pPr lvl="2" algn="just" eaLnBrk="1" hangingPunct="1">
              <a:spcBef>
                <a:spcPct val="0"/>
              </a:spcBef>
            </a:pPr>
            <a:r>
              <a:rPr lang="en-US" sz="1400" b="1" u="sng" dirty="0" smtClean="0"/>
              <a:t>Assets / Liabilities of subsidiaries, associates and joint venture –</a:t>
            </a:r>
            <a:r>
              <a:rPr lang="en-US" sz="1400" dirty="0" smtClean="0"/>
              <a:t> Entities in the same group may adopt IFRS at different date based on the country conditions they are working in, regional conditions or early adoption. They can 2 scenarios:-</a:t>
            </a:r>
          </a:p>
          <a:p>
            <a:pPr lvl="3" algn="just" eaLnBrk="1" hangingPunct="1">
              <a:spcBef>
                <a:spcPct val="0"/>
              </a:spcBef>
            </a:pPr>
            <a:r>
              <a:rPr lang="en-US" sz="1400" dirty="0" smtClean="0"/>
              <a:t>A subsidiary adopts IFRS1 later than its parent</a:t>
            </a:r>
          </a:p>
          <a:p>
            <a:pPr lvl="3" algn="just" eaLnBrk="1" hangingPunct="1">
              <a:spcBef>
                <a:spcPct val="0"/>
              </a:spcBef>
            </a:pPr>
            <a:r>
              <a:rPr lang="en-US" sz="1400" dirty="0" smtClean="0"/>
              <a:t>A parent adopts IFRS 1 later its subsidiary</a:t>
            </a:r>
          </a:p>
          <a:p>
            <a:pPr lvl="2" algn="just" eaLnBrk="1" hangingPunct="1">
              <a:spcBef>
                <a:spcPct val="0"/>
              </a:spcBef>
            </a:pPr>
            <a:endParaRPr lang="en-US" sz="1400" dirty="0" smtClean="0"/>
          </a:p>
          <a:p>
            <a:pPr lvl="2" algn="just" eaLnBrk="1" hangingPunct="1">
              <a:spcBef>
                <a:spcPct val="0"/>
              </a:spcBef>
            </a:pPr>
            <a:r>
              <a:rPr lang="en-US" sz="1400" dirty="0" smtClean="0"/>
              <a:t>Accounting for the assets / liability under scenario # 1</a:t>
            </a:r>
          </a:p>
          <a:p>
            <a:pPr lvl="3" algn="just" eaLnBrk="1" hangingPunct="1">
              <a:spcBef>
                <a:spcPct val="0"/>
              </a:spcBef>
            </a:pPr>
            <a:r>
              <a:rPr lang="en-US" sz="1400" dirty="0" smtClean="0"/>
              <a:t>The carrying would remain same as included in parent F/S based on transition; OR</a:t>
            </a:r>
          </a:p>
          <a:p>
            <a:pPr lvl="3" algn="just" eaLnBrk="1" hangingPunct="1">
              <a:spcBef>
                <a:spcPct val="0"/>
              </a:spcBef>
            </a:pPr>
            <a:r>
              <a:rPr lang="en-US" sz="1400" dirty="0" smtClean="0"/>
              <a:t>The carrying amount as per IFRS 1 based on subsidiaries adoption. It requires independent adoption of IFRS 1 by subsidiary.</a:t>
            </a:r>
          </a:p>
          <a:p>
            <a:pPr lvl="2" algn="just" eaLnBrk="1" hangingPunct="1">
              <a:spcBef>
                <a:spcPct val="0"/>
              </a:spcBef>
              <a:buFontTx/>
              <a:buNone/>
            </a:pPr>
            <a:r>
              <a:rPr lang="en-US" sz="1400" dirty="0" smtClean="0"/>
              <a:t>	</a:t>
            </a:r>
          </a:p>
          <a:p>
            <a:pPr lvl="2" algn="just" eaLnBrk="1" hangingPunct="1">
              <a:spcBef>
                <a:spcPct val="0"/>
              </a:spcBef>
              <a:buFontTx/>
              <a:buNone/>
            </a:pPr>
            <a:r>
              <a:rPr lang="en-US" sz="1400" dirty="0" smtClean="0"/>
              <a:t>	Considerations for option # 1:-</a:t>
            </a:r>
          </a:p>
          <a:p>
            <a:pPr lvl="4" algn="just" eaLnBrk="1" hangingPunct="1">
              <a:spcBef>
                <a:spcPct val="0"/>
              </a:spcBef>
            </a:pPr>
            <a:r>
              <a:rPr lang="en-US" sz="1400" dirty="0" smtClean="0"/>
              <a:t>It implies using all the options adopted by parent;</a:t>
            </a:r>
          </a:p>
          <a:p>
            <a:pPr lvl="4" algn="just" eaLnBrk="1" hangingPunct="1">
              <a:spcBef>
                <a:spcPct val="0"/>
              </a:spcBef>
            </a:pPr>
            <a:r>
              <a:rPr lang="en-US" sz="1400" dirty="0" smtClean="0"/>
              <a:t>It needs adjustment due to the fact of difference in accounting policies; and</a:t>
            </a:r>
          </a:p>
          <a:p>
            <a:pPr lvl="4" algn="just" eaLnBrk="1" hangingPunct="1">
              <a:spcBef>
                <a:spcPct val="0"/>
              </a:spcBef>
            </a:pPr>
            <a:r>
              <a:rPr lang="en-US" sz="1400" dirty="0" smtClean="0"/>
              <a:t>Option is useful as it suggests single set of policies if basic assumptions are same</a:t>
            </a:r>
          </a:p>
          <a:p>
            <a:pPr lvl="2" eaLnBrk="1" hangingPunct="1">
              <a:spcBef>
                <a:spcPct val="0"/>
              </a:spcBef>
              <a:buFontTx/>
              <a:buNone/>
            </a:pPr>
            <a:r>
              <a:rPr lang="en-US" sz="1400" dirty="0" smtClean="0"/>
              <a:t>	</a:t>
            </a:r>
          </a:p>
          <a:p>
            <a:pPr lvl="3" eaLnBrk="1" hangingPunct="1">
              <a:lnSpc>
                <a:spcPct val="60000"/>
              </a:lnSpc>
              <a:buFontTx/>
              <a:buNone/>
            </a:pPr>
            <a:r>
              <a:rPr lang="en-US" sz="1400" dirty="0" smtClean="0"/>
              <a:t> </a:t>
            </a:r>
          </a:p>
          <a:p>
            <a:pPr lvl="1" eaLnBrk="1" hangingPunct="1">
              <a:lnSpc>
                <a:spcPct val="60000"/>
              </a:lnSpc>
              <a:buFontTx/>
              <a:buNone/>
            </a:pPr>
            <a:endParaRPr lang="en-US" sz="800" dirty="0" smtClean="0"/>
          </a:p>
        </p:txBody>
      </p:sp>
      <p:sp>
        <p:nvSpPr>
          <p:cNvPr id="3" name="Rectangle 2"/>
          <p:cNvSpPr>
            <a:spLocks noGrp="1" noChangeArrowheads="1"/>
          </p:cNvSpPr>
          <p:nvPr>
            <p:ph type="title"/>
          </p:nvPr>
        </p:nvSpPr>
        <p:spPr>
          <a:xfrm>
            <a:off x="188913" y="228600"/>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3"/>
          <p:cNvSpPr>
            <a:spLocks noGrp="1" noChangeArrowheads="1"/>
          </p:cNvSpPr>
          <p:nvPr>
            <p:ph idx="1"/>
          </p:nvPr>
        </p:nvSpPr>
        <p:spPr>
          <a:xfrm>
            <a:off x="73025" y="1082674"/>
            <a:ext cx="8591550" cy="5546726"/>
          </a:xfrm>
        </p:spPr>
        <p:txBody>
          <a:bodyPr>
            <a:normAutofit fontScale="92500" lnSpcReduction="10000"/>
          </a:bodyPr>
          <a:lstStyle/>
          <a:p>
            <a:pPr eaLnBrk="1" hangingPunct="1">
              <a:lnSpc>
                <a:spcPct val="90000"/>
              </a:lnSpc>
              <a:spcBef>
                <a:spcPct val="0"/>
              </a:spcBef>
            </a:pPr>
            <a:r>
              <a:rPr lang="en-US" sz="2800" dirty="0" smtClean="0"/>
              <a:t> Step # 5</a:t>
            </a:r>
          </a:p>
          <a:p>
            <a:pPr lvl="1" eaLnBrk="1" hangingPunct="1">
              <a:lnSpc>
                <a:spcPct val="90000"/>
              </a:lnSpc>
              <a:spcBef>
                <a:spcPct val="0"/>
              </a:spcBef>
            </a:pPr>
            <a:endParaRPr lang="en-US" sz="2100" dirty="0" smtClean="0"/>
          </a:p>
          <a:p>
            <a:pPr lvl="1" eaLnBrk="1" hangingPunct="1">
              <a:lnSpc>
                <a:spcPct val="90000"/>
              </a:lnSpc>
              <a:spcBef>
                <a:spcPct val="0"/>
              </a:spcBef>
            </a:pPr>
            <a:r>
              <a:rPr lang="en-US" sz="2000" dirty="0" smtClean="0"/>
              <a:t>Optional Exemptions from Other IFRSs</a:t>
            </a:r>
          </a:p>
          <a:p>
            <a:pPr lvl="2" algn="just" eaLnBrk="1" hangingPunct="1">
              <a:lnSpc>
                <a:spcPct val="90000"/>
              </a:lnSpc>
              <a:spcBef>
                <a:spcPct val="0"/>
              </a:spcBef>
            </a:pPr>
            <a:endParaRPr lang="en-US" sz="2000" b="1" u="sng" dirty="0" smtClean="0"/>
          </a:p>
          <a:p>
            <a:pPr lvl="2" algn="just" eaLnBrk="1" hangingPunct="1">
              <a:lnSpc>
                <a:spcPct val="90000"/>
              </a:lnSpc>
              <a:spcBef>
                <a:spcPct val="0"/>
              </a:spcBef>
            </a:pPr>
            <a:r>
              <a:rPr lang="en-US" sz="2000" b="1" u="sng" dirty="0" smtClean="0"/>
              <a:t>Assets / Liabilities of subsidiaries, associates and joint venture (Cont..)–-</a:t>
            </a:r>
            <a:r>
              <a:rPr lang="en-US" sz="2000" dirty="0" smtClean="0"/>
              <a:t>   </a:t>
            </a:r>
          </a:p>
          <a:p>
            <a:pPr lvl="2" algn="just" eaLnBrk="1" hangingPunct="1">
              <a:lnSpc>
                <a:spcPct val="90000"/>
              </a:lnSpc>
              <a:spcBef>
                <a:spcPct val="0"/>
              </a:spcBef>
              <a:buFontTx/>
              <a:buNone/>
            </a:pPr>
            <a:r>
              <a:rPr lang="en-US" sz="2000" dirty="0" smtClean="0"/>
              <a:t>	</a:t>
            </a:r>
            <a:r>
              <a:rPr lang="en-US" sz="2000" u="sng" dirty="0" smtClean="0"/>
              <a:t>A parent adopts IFRS 1 later than its subsidiary</a:t>
            </a:r>
            <a:r>
              <a:rPr lang="en-US" sz="2000" dirty="0" smtClean="0"/>
              <a:t> – </a:t>
            </a:r>
          </a:p>
          <a:p>
            <a:pPr lvl="2" algn="just" eaLnBrk="1" hangingPunct="1">
              <a:lnSpc>
                <a:spcPct val="90000"/>
              </a:lnSpc>
              <a:spcBef>
                <a:spcPct val="0"/>
              </a:spcBef>
              <a:buFontTx/>
              <a:buNone/>
            </a:pPr>
            <a:endParaRPr lang="en-US" sz="2000" dirty="0" smtClean="0"/>
          </a:p>
          <a:p>
            <a:pPr lvl="2" algn="just" eaLnBrk="1" hangingPunct="1">
              <a:lnSpc>
                <a:spcPct val="90000"/>
              </a:lnSpc>
              <a:spcBef>
                <a:spcPct val="0"/>
              </a:spcBef>
              <a:buFontTx/>
              <a:buNone/>
            </a:pPr>
            <a:r>
              <a:rPr lang="en-US" sz="2000" dirty="0" smtClean="0"/>
              <a:t>	</a:t>
            </a:r>
            <a:r>
              <a:rPr lang="en-US" sz="2200" dirty="0" smtClean="0"/>
              <a:t>The group shall measure the assets / Liabilities of the subsidiary at the same carrying amount of Subsidiary after making necessary adjustment for consolidation and equity accounting.</a:t>
            </a:r>
          </a:p>
          <a:p>
            <a:pPr lvl="2" algn="just" eaLnBrk="1" hangingPunct="1">
              <a:lnSpc>
                <a:spcPct val="90000"/>
              </a:lnSpc>
              <a:spcBef>
                <a:spcPct val="0"/>
              </a:spcBef>
              <a:buFontTx/>
              <a:buNone/>
            </a:pPr>
            <a:endParaRPr lang="en-US" sz="2200" dirty="0" smtClean="0"/>
          </a:p>
          <a:p>
            <a:pPr lvl="2" algn="just" eaLnBrk="1" hangingPunct="1">
              <a:lnSpc>
                <a:spcPct val="90000"/>
              </a:lnSpc>
              <a:spcBef>
                <a:spcPct val="0"/>
              </a:spcBef>
              <a:buFontTx/>
              <a:buNone/>
            </a:pPr>
            <a:r>
              <a:rPr lang="en-US" sz="2200" dirty="0" smtClean="0"/>
              <a:t>	The principle is once a part of the group moved to IFRS and comply with the IFRS the parent can not elect to change amount. The amounts are based on subsidiaries date of transition.</a:t>
            </a:r>
          </a:p>
          <a:p>
            <a:pPr lvl="2" algn="just" eaLnBrk="1" hangingPunct="1">
              <a:lnSpc>
                <a:spcPct val="90000"/>
              </a:lnSpc>
              <a:spcBef>
                <a:spcPct val="0"/>
              </a:spcBef>
              <a:buFontTx/>
              <a:buNone/>
            </a:pPr>
            <a:endParaRPr lang="en-US" sz="2200" dirty="0" smtClean="0"/>
          </a:p>
          <a:p>
            <a:pPr lvl="2" algn="just" eaLnBrk="1" hangingPunct="1">
              <a:lnSpc>
                <a:spcPct val="90000"/>
              </a:lnSpc>
              <a:spcBef>
                <a:spcPct val="0"/>
              </a:spcBef>
              <a:buFontTx/>
              <a:buNone/>
            </a:pPr>
            <a:r>
              <a:rPr lang="en-US" sz="2200" dirty="0" smtClean="0"/>
              <a:t>	This rule are not in fact optional exemption. The parent must use the subsidiaries amount however the parent still need to apply the retrospective exception as mentioned in Step # 4.</a:t>
            </a:r>
          </a:p>
          <a:p>
            <a:pPr lvl="2" eaLnBrk="1" hangingPunct="1">
              <a:lnSpc>
                <a:spcPct val="90000"/>
              </a:lnSpc>
              <a:spcBef>
                <a:spcPct val="0"/>
              </a:spcBef>
              <a:buFontTx/>
              <a:buNone/>
            </a:pPr>
            <a:endParaRPr lang="en-US" sz="1500" dirty="0" smtClean="0"/>
          </a:p>
          <a:p>
            <a:pPr lvl="3" eaLnBrk="1" hangingPunct="1">
              <a:lnSpc>
                <a:spcPct val="90000"/>
              </a:lnSpc>
              <a:spcBef>
                <a:spcPct val="0"/>
              </a:spcBef>
              <a:buFontTx/>
              <a:buNone/>
            </a:pPr>
            <a:endParaRPr lang="en-US" sz="1500" dirty="0" smtClean="0"/>
          </a:p>
          <a:p>
            <a:pPr lvl="2" eaLnBrk="1" hangingPunct="1">
              <a:lnSpc>
                <a:spcPct val="90000"/>
              </a:lnSpc>
              <a:spcBef>
                <a:spcPct val="0"/>
              </a:spcBef>
              <a:buFontTx/>
              <a:buNone/>
            </a:pPr>
            <a:r>
              <a:rPr lang="en-US" sz="1500" dirty="0" smtClean="0"/>
              <a:t>	</a:t>
            </a:r>
          </a:p>
          <a:p>
            <a:pPr lvl="3" eaLnBrk="1" hangingPunct="1">
              <a:lnSpc>
                <a:spcPct val="60000"/>
              </a:lnSpc>
              <a:buFontTx/>
              <a:buNone/>
            </a:pPr>
            <a:r>
              <a:rPr lang="en-US" sz="1000" dirty="0" smtClean="0"/>
              <a:t> </a:t>
            </a:r>
          </a:p>
          <a:p>
            <a:pPr lvl="2" eaLnBrk="1" hangingPunct="1">
              <a:lnSpc>
                <a:spcPct val="60000"/>
              </a:lnSpc>
              <a:buFontTx/>
              <a:buNone/>
            </a:pPr>
            <a:endParaRPr lang="en-US" sz="1100" dirty="0" smtClean="0"/>
          </a:p>
          <a:p>
            <a:pPr lvl="2" eaLnBrk="1" hangingPunct="1">
              <a:lnSpc>
                <a:spcPct val="60000"/>
              </a:lnSpc>
            </a:pPr>
            <a:endParaRPr lang="en-US" sz="1100" dirty="0" smtClean="0"/>
          </a:p>
          <a:p>
            <a:pPr lvl="1" eaLnBrk="1" hangingPunct="1">
              <a:lnSpc>
                <a:spcPct val="60000"/>
              </a:lnSpc>
              <a:buFontTx/>
              <a:buNone/>
            </a:pPr>
            <a:endParaRPr lang="en-US" sz="1100" dirty="0" smtClean="0"/>
          </a:p>
          <a:p>
            <a:pPr lvl="1" eaLnBrk="1" hangingPunct="1">
              <a:lnSpc>
                <a:spcPct val="60000"/>
              </a:lnSpc>
              <a:buFontTx/>
              <a:buNone/>
            </a:pPr>
            <a:r>
              <a:rPr lang="en-US" sz="1100" dirty="0" smtClean="0"/>
              <a:t>	</a:t>
            </a:r>
          </a:p>
        </p:txBody>
      </p:sp>
      <p:sp>
        <p:nvSpPr>
          <p:cNvPr id="3" name="Rectangle 2"/>
          <p:cNvSpPr>
            <a:spLocks noGrp="1" noChangeArrowheads="1"/>
          </p:cNvSpPr>
          <p:nvPr>
            <p:ph type="title"/>
          </p:nvPr>
        </p:nvSpPr>
        <p:spPr>
          <a:xfrm>
            <a:off x="203200" y="214313"/>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idx="1"/>
          </p:nvPr>
        </p:nvSpPr>
        <p:spPr>
          <a:xfrm>
            <a:off x="160338" y="952500"/>
            <a:ext cx="8693150" cy="5905500"/>
          </a:xfrm>
        </p:spPr>
        <p:txBody>
          <a:bodyPr/>
          <a:lstStyle/>
          <a:p>
            <a:pPr eaLnBrk="1" hangingPunct="1"/>
            <a:r>
              <a:rPr lang="en-US" dirty="0" smtClean="0"/>
              <a:t>Step # 5</a:t>
            </a:r>
          </a:p>
          <a:p>
            <a:pPr lvl="1" eaLnBrk="1" hangingPunct="1"/>
            <a:r>
              <a:rPr lang="en-US" sz="2000" dirty="0" smtClean="0"/>
              <a:t>Optional Exemptions from Other IFRSs</a:t>
            </a:r>
          </a:p>
          <a:p>
            <a:pPr lvl="2" algn="just" eaLnBrk="1" hangingPunct="1"/>
            <a:r>
              <a:rPr lang="en-US" sz="1800" b="1" u="sng" dirty="0" smtClean="0"/>
              <a:t>Designation of previously recognized financial instruments–-</a:t>
            </a:r>
            <a:r>
              <a:rPr lang="en-US" sz="1800" dirty="0" smtClean="0"/>
              <a:t> The fundamental of IFRS 1 is, an entity shall recognize its assets and liabilities as if IFRS had always been applied. However IAS 39 allows that financial assets and financial liabilities can be designated at the time of initial recognition as fair value through profit and loss. </a:t>
            </a:r>
          </a:p>
          <a:p>
            <a:pPr lvl="2" algn="just" eaLnBrk="1" hangingPunct="1">
              <a:buFontTx/>
              <a:buNone/>
            </a:pPr>
            <a:r>
              <a:rPr lang="en-US" sz="1800" dirty="0" smtClean="0"/>
              <a:t>	IAS 32 states that such designation is irrevocable. IFRS 1 allows such designation to be made at the date of transition.</a:t>
            </a:r>
          </a:p>
          <a:p>
            <a:pPr lvl="2" algn="just" eaLnBrk="1" hangingPunct="1">
              <a:buFontTx/>
              <a:buNone/>
            </a:pPr>
            <a:r>
              <a:rPr lang="en-US" sz="1800" dirty="0" smtClean="0"/>
              <a:t>	An entity shall disclose the fair value of financial assets and financial liability designated into each category and their carrying amount. Any adjustment in the carrying amount shall be treated as transition adjustment.</a:t>
            </a:r>
          </a:p>
          <a:p>
            <a:pPr lvl="2" algn="just" eaLnBrk="1" hangingPunct="1">
              <a:buFontTx/>
              <a:buNone/>
            </a:pPr>
            <a:endParaRPr lang="en-US" sz="1800" dirty="0" smtClean="0"/>
          </a:p>
          <a:p>
            <a:pPr lvl="2" algn="just" eaLnBrk="1" hangingPunct="1"/>
            <a:r>
              <a:rPr lang="en-US" sz="1800" b="1" u="sng" dirty="0" smtClean="0"/>
              <a:t>Fair value measurement of Financial assets and financial liabilities</a:t>
            </a:r>
            <a:r>
              <a:rPr lang="en-US" sz="1800" dirty="0" smtClean="0"/>
              <a:t> at initial recognition can either be at</a:t>
            </a:r>
          </a:p>
          <a:p>
            <a:pPr lvl="3" algn="just" eaLnBrk="1" hangingPunct="1"/>
            <a:r>
              <a:rPr lang="en-US" sz="1800" dirty="0" smtClean="0"/>
              <a:t>Prospectively to transactions entered into after 25</a:t>
            </a:r>
            <a:r>
              <a:rPr lang="en-US" sz="1800" baseline="30000" dirty="0" smtClean="0"/>
              <a:t>th</a:t>
            </a:r>
            <a:r>
              <a:rPr lang="en-US" sz="1800" dirty="0" smtClean="0"/>
              <a:t> October, 2002; OR</a:t>
            </a:r>
          </a:p>
          <a:p>
            <a:pPr lvl="3" algn="just" eaLnBrk="1" hangingPunct="1"/>
            <a:r>
              <a:rPr lang="en-US" sz="1800" dirty="0" smtClean="0"/>
              <a:t>Prospectively to transactions entered into after 1</a:t>
            </a:r>
            <a:r>
              <a:rPr lang="en-US" sz="1800" baseline="30000" dirty="0" smtClean="0"/>
              <a:t>st</a:t>
            </a:r>
            <a:r>
              <a:rPr lang="en-US" sz="1800" dirty="0" smtClean="0"/>
              <a:t> January, 2004 </a:t>
            </a:r>
          </a:p>
        </p:txBody>
      </p:sp>
      <p:sp>
        <p:nvSpPr>
          <p:cNvPr id="3" name="Rectangle 2"/>
          <p:cNvSpPr>
            <a:spLocks noGrp="1" noChangeArrowheads="1"/>
          </p:cNvSpPr>
          <p:nvPr>
            <p:ph type="title"/>
          </p:nvPr>
        </p:nvSpPr>
        <p:spPr>
          <a:xfrm>
            <a:off x="203200" y="244475"/>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idx="1"/>
          </p:nvPr>
        </p:nvSpPr>
        <p:spPr>
          <a:xfrm>
            <a:off x="87313" y="1117600"/>
            <a:ext cx="8766175" cy="5153025"/>
          </a:xfrm>
        </p:spPr>
        <p:txBody>
          <a:bodyPr/>
          <a:lstStyle/>
          <a:p>
            <a:pPr eaLnBrk="1" hangingPunct="1"/>
            <a:r>
              <a:rPr lang="en-US" dirty="0" smtClean="0"/>
              <a:t>Step # 5</a:t>
            </a:r>
          </a:p>
          <a:p>
            <a:pPr eaLnBrk="1" hangingPunct="1"/>
            <a:endParaRPr lang="en-US" sz="1000" dirty="0" smtClean="0"/>
          </a:p>
          <a:p>
            <a:pPr lvl="1" eaLnBrk="1" hangingPunct="1"/>
            <a:r>
              <a:rPr lang="en-US" sz="2000" dirty="0" smtClean="0"/>
              <a:t>Optional Exemptions from Other IFRSs</a:t>
            </a:r>
          </a:p>
          <a:p>
            <a:pPr lvl="2" algn="just" eaLnBrk="1" hangingPunct="1"/>
            <a:r>
              <a:rPr lang="en-US" sz="1600" b="1" u="sng" dirty="0" smtClean="0"/>
              <a:t>Decommissioning liabilities included in the cost of PPE</a:t>
            </a:r>
            <a:r>
              <a:rPr lang="en-US" sz="1600" dirty="0" smtClean="0"/>
              <a:t>– IFRIC 1 requires that any specified changes in decommissioning, restoration or similar liability has to be added to or deducted from the cost of assets. </a:t>
            </a:r>
          </a:p>
          <a:p>
            <a:pPr lvl="2" algn="just" eaLnBrk="1" hangingPunct="1">
              <a:buFontTx/>
              <a:buNone/>
            </a:pPr>
            <a:r>
              <a:rPr lang="en-US" sz="1600" dirty="0" smtClean="0"/>
              <a:t>	IFRS 1 provides exemption from IFRIC 1. However if this exemption is being availed, the entity shall:-</a:t>
            </a:r>
          </a:p>
          <a:p>
            <a:pPr lvl="3" algn="just" eaLnBrk="1" hangingPunct="1"/>
            <a:r>
              <a:rPr lang="en-US" sz="1400" dirty="0" smtClean="0"/>
              <a:t>Measure the liability at the date of transition;</a:t>
            </a:r>
          </a:p>
          <a:p>
            <a:pPr lvl="3" algn="just" eaLnBrk="1" hangingPunct="1"/>
            <a:r>
              <a:rPr lang="en-US" sz="1400" dirty="0" smtClean="0"/>
              <a:t>If the liability is within the scope of IFRIC1, back into the amount by discounting the liability over the intervening period; and</a:t>
            </a:r>
          </a:p>
          <a:p>
            <a:pPr lvl="3" algn="just" eaLnBrk="1" hangingPunct="1"/>
            <a:r>
              <a:rPr lang="en-US" sz="1400" dirty="0" smtClean="0"/>
              <a:t>Calculate the depreciation on that amount as at the transition date</a:t>
            </a:r>
          </a:p>
          <a:p>
            <a:pPr lvl="2" algn="just" eaLnBrk="1" hangingPunct="1"/>
            <a:r>
              <a:rPr lang="en-US" sz="1600" dirty="0" smtClean="0"/>
              <a:t>IFRS 1 allows the exemption from Para. 9 to adopt the transitional provision of </a:t>
            </a:r>
            <a:r>
              <a:rPr lang="en-US" sz="1600" b="1" u="sng" dirty="0" smtClean="0"/>
              <a:t>IFRIC 12</a:t>
            </a:r>
          </a:p>
          <a:p>
            <a:pPr lvl="2" algn="just" eaLnBrk="1" hangingPunct="1"/>
            <a:r>
              <a:rPr lang="en-US" sz="1600" dirty="0" smtClean="0"/>
              <a:t>IFRS 1 allows the exemption from Para. 9 to adopt the transition provision of </a:t>
            </a:r>
            <a:r>
              <a:rPr lang="en-US" sz="1600" b="1" u="sng" dirty="0" smtClean="0"/>
              <a:t>IAS 23, Borrowing cost</a:t>
            </a:r>
            <a:r>
              <a:rPr lang="en-US" sz="1600" dirty="0" smtClean="0"/>
              <a:t>. In applying this exemption, entity may </a:t>
            </a:r>
          </a:p>
          <a:p>
            <a:pPr lvl="3" algn="just" eaLnBrk="1" hangingPunct="1"/>
            <a:r>
              <a:rPr lang="en-US" sz="1400" dirty="0" smtClean="0"/>
              <a:t>Capitalize borrowing cost for all qualifying assets for which the commencement date for capitalization is or after 1</a:t>
            </a:r>
            <a:r>
              <a:rPr lang="en-US" sz="1400" baseline="30000" dirty="0" smtClean="0"/>
              <a:t>st</a:t>
            </a:r>
            <a:r>
              <a:rPr lang="en-US" sz="1400" dirty="0" smtClean="0"/>
              <a:t> July, 2009 Or date of transition whichever is later OR</a:t>
            </a:r>
          </a:p>
          <a:p>
            <a:pPr lvl="3" algn="just" eaLnBrk="1" hangingPunct="1"/>
            <a:r>
              <a:rPr lang="en-US" sz="1400" dirty="0" smtClean="0"/>
              <a:t>Designate an earlier date as effective date</a:t>
            </a:r>
            <a:endParaRPr lang="en-US" dirty="0" smtClean="0"/>
          </a:p>
        </p:txBody>
      </p:sp>
      <p:sp>
        <p:nvSpPr>
          <p:cNvPr id="3" name="Rectangle 2"/>
          <p:cNvSpPr>
            <a:spLocks noGrp="1" noChangeArrowheads="1"/>
          </p:cNvSpPr>
          <p:nvPr>
            <p:ph type="title"/>
          </p:nvPr>
        </p:nvSpPr>
        <p:spPr>
          <a:xfrm>
            <a:off x="203200" y="287338"/>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idx="1"/>
          </p:nvPr>
        </p:nvSpPr>
        <p:spPr>
          <a:xfrm>
            <a:off x="228600" y="1030288"/>
            <a:ext cx="8686800" cy="5446712"/>
          </a:xfrm>
        </p:spPr>
        <p:txBody>
          <a:bodyPr>
            <a:normAutofit fontScale="40000" lnSpcReduction="20000"/>
          </a:bodyPr>
          <a:lstStyle/>
          <a:p>
            <a:pPr eaLnBrk="1" hangingPunct="1">
              <a:lnSpc>
                <a:spcPct val="120000"/>
              </a:lnSpc>
              <a:spcBef>
                <a:spcPct val="0"/>
              </a:spcBef>
            </a:pPr>
            <a:r>
              <a:rPr lang="en-US" sz="3400" dirty="0" smtClean="0"/>
              <a:t>Step # 6</a:t>
            </a:r>
          </a:p>
          <a:p>
            <a:pPr lvl="1" eaLnBrk="1" hangingPunct="1">
              <a:lnSpc>
                <a:spcPct val="120000"/>
              </a:lnSpc>
              <a:spcBef>
                <a:spcPct val="0"/>
              </a:spcBef>
            </a:pPr>
            <a:r>
              <a:rPr lang="en-US" sz="3800" dirty="0" smtClean="0"/>
              <a:t>Presentation and Disclosure</a:t>
            </a:r>
          </a:p>
          <a:p>
            <a:pPr lvl="3" eaLnBrk="1" hangingPunct="1">
              <a:lnSpc>
                <a:spcPct val="120000"/>
              </a:lnSpc>
              <a:spcBef>
                <a:spcPct val="0"/>
              </a:spcBef>
            </a:pPr>
            <a:endParaRPr lang="en-US" sz="3300" dirty="0" smtClean="0"/>
          </a:p>
          <a:p>
            <a:pPr lvl="3" algn="just" eaLnBrk="1" hangingPunct="1">
              <a:lnSpc>
                <a:spcPct val="120000"/>
              </a:lnSpc>
              <a:spcBef>
                <a:spcPct val="0"/>
              </a:spcBef>
            </a:pPr>
            <a:r>
              <a:rPr lang="en-US" sz="4200" dirty="0" smtClean="0"/>
              <a:t>To comply with IAS 1R, an entity should present minimum below statement as part of its first IFRS F/S:-</a:t>
            </a:r>
          </a:p>
          <a:p>
            <a:pPr lvl="3" algn="just" eaLnBrk="1" hangingPunct="1">
              <a:lnSpc>
                <a:spcPct val="120000"/>
              </a:lnSpc>
              <a:spcBef>
                <a:spcPct val="0"/>
              </a:spcBef>
              <a:buNone/>
            </a:pPr>
            <a:endParaRPr lang="en-US" sz="3300" dirty="0" smtClean="0"/>
          </a:p>
          <a:p>
            <a:pPr marL="1146175" lvl="4" indent="-347663" algn="just" eaLnBrk="1" hangingPunct="1">
              <a:lnSpc>
                <a:spcPct val="120000"/>
              </a:lnSpc>
              <a:spcBef>
                <a:spcPct val="0"/>
              </a:spcBef>
            </a:pPr>
            <a:r>
              <a:rPr lang="en-US" sz="4200" u="sng" dirty="0" smtClean="0"/>
              <a:t>3 Statement of Financial Position- </a:t>
            </a:r>
            <a:r>
              <a:rPr lang="en-US" sz="4200" dirty="0" smtClean="0"/>
              <a:t>3 statement of Financial position means, 1</a:t>
            </a:r>
            <a:r>
              <a:rPr lang="en-US" sz="4200" baseline="30000" dirty="0" smtClean="0"/>
              <a:t>st</a:t>
            </a:r>
            <a:r>
              <a:rPr lang="en-US" sz="4200" dirty="0" smtClean="0"/>
              <a:t> statement of comparatives at the date of transition, 2</a:t>
            </a:r>
            <a:r>
              <a:rPr lang="en-US" sz="4200" baseline="30000" dirty="0" smtClean="0"/>
              <a:t>nd</a:t>
            </a:r>
            <a:r>
              <a:rPr lang="en-US" sz="4200" dirty="0" smtClean="0"/>
              <a:t> statement at the date of transition and 3</a:t>
            </a:r>
            <a:r>
              <a:rPr lang="en-US" sz="4200" baseline="30000" dirty="0" smtClean="0"/>
              <a:t>rd</a:t>
            </a:r>
            <a:r>
              <a:rPr lang="en-US" sz="4200" dirty="0" smtClean="0"/>
              <a:t> statement at the date of adoption of IFRS</a:t>
            </a:r>
          </a:p>
          <a:p>
            <a:pPr marL="1146175" lvl="4" indent="-347663" algn="just" eaLnBrk="1" hangingPunct="1">
              <a:lnSpc>
                <a:spcPct val="120000"/>
              </a:lnSpc>
              <a:spcBef>
                <a:spcPct val="0"/>
              </a:spcBef>
              <a:buNone/>
            </a:pPr>
            <a:endParaRPr lang="en-US" sz="4200" dirty="0" smtClean="0"/>
          </a:p>
          <a:p>
            <a:pPr marL="1146175" lvl="4" indent="-347663" algn="just" eaLnBrk="1" hangingPunct="1">
              <a:lnSpc>
                <a:spcPct val="120000"/>
              </a:lnSpc>
              <a:spcBef>
                <a:spcPct val="0"/>
              </a:spcBef>
            </a:pPr>
            <a:r>
              <a:rPr lang="en-US" sz="4200" u="sng" dirty="0" smtClean="0"/>
              <a:t>2 Statement of other IFRS primary statement- </a:t>
            </a:r>
            <a:r>
              <a:rPr lang="en-US" sz="4200" dirty="0" smtClean="0"/>
              <a:t>	This means that 2 statements each of Comprehensive income, Other comprehensive income, cash flow and changes in equity</a:t>
            </a:r>
          </a:p>
          <a:p>
            <a:pPr marL="1146175" lvl="4" indent="-347663" algn="just" eaLnBrk="1" hangingPunct="1">
              <a:lnSpc>
                <a:spcPct val="120000"/>
              </a:lnSpc>
              <a:spcBef>
                <a:spcPct val="0"/>
              </a:spcBef>
              <a:buNone/>
            </a:pPr>
            <a:endParaRPr lang="en-US" sz="4200" dirty="0" smtClean="0"/>
          </a:p>
          <a:p>
            <a:pPr marL="1146175" lvl="4" indent="-347663" algn="just" eaLnBrk="1" hangingPunct="1">
              <a:lnSpc>
                <a:spcPct val="120000"/>
              </a:lnSpc>
              <a:spcBef>
                <a:spcPct val="0"/>
              </a:spcBef>
            </a:pPr>
            <a:r>
              <a:rPr lang="en-US" sz="4200" u="sng" dirty="0" smtClean="0"/>
              <a:t>Related notes - </a:t>
            </a:r>
            <a:r>
              <a:rPr lang="en-US" sz="4200" dirty="0" smtClean="0"/>
              <a:t>Notes related to the explicit and unreserved statement of compliance, accounting policies adopted out of the options provided with in IFRS, disclosure requirements as provided in other IFRS. Also the terms specifically been used as “Related notes”, which may be interpreted to include notes on the 3</a:t>
            </a:r>
            <a:r>
              <a:rPr lang="en-US" sz="4200" baseline="30000" dirty="0" smtClean="0"/>
              <a:t>rd</a:t>
            </a:r>
            <a:r>
              <a:rPr lang="en-US" sz="4200" dirty="0" smtClean="0"/>
              <a:t> additional statement of financial position which is the comparative at the date of transition.</a:t>
            </a:r>
            <a:endParaRPr lang="en-US" sz="2000" dirty="0" smtClean="0"/>
          </a:p>
        </p:txBody>
      </p:sp>
      <p:sp>
        <p:nvSpPr>
          <p:cNvPr id="3" name="Rectangle 2"/>
          <p:cNvSpPr>
            <a:spLocks noGrp="1" noChangeArrowheads="1"/>
          </p:cNvSpPr>
          <p:nvPr>
            <p:ph type="title"/>
          </p:nvPr>
        </p:nvSpPr>
        <p:spPr>
          <a:xfrm>
            <a:off x="0" y="200025"/>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Tree>
  </p:cSld>
  <p:clrMapOvr>
    <a:masterClrMapping/>
  </p:clrMapOvr>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392113" y="566738"/>
            <a:ext cx="7129462" cy="720725"/>
          </a:xfrm>
        </p:spPr>
        <p:txBody>
          <a:bodyPr rtlCol="0">
            <a:normAutofit fontScale="90000"/>
          </a:bodyPr>
          <a:lstStyle/>
          <a:p>
            <a:pPr algn="l" eaLnBrk="1" fontAlgn="auto" hangingPunct="1">
              <a:spcAft>
                <a:spcPts val="0"/>
              </a:spcAft>
              <a:defRPr/>
            </a:pPr>
            <a:r>
              <a:rPr lang="en-US" dirty="0" smtClean="0"/>
              <a:t>IFRS 1– First Time Adoption</a:t>
            </a:r>
          </a:p>
        </p:txBody>
      </p:sp>
      <p:sp>
        <p:nvSpPr>
          <p:cNvPr id="110595" name="Rectangle 3"/>
          <p:cNvSpPr>
            <a:spLocks noGrp="1" noChangeArrowheads="1"/>
          </p:cNvSpPr>
          <p:nvPr>
            <p:ph idx="1"/>
          </p:nvPr>
        </p:nvSpPr>
        <p:spPr>
          <a:xfrm>
            <a:off x="174625" y="1639888"/>
            <a:ext cx="8693150" cy="5022850"/>
          </a:xfrm>
        </p:spPr>
        <p:txBody>
          <a:bodyPr>
            <a:normAutofit fontScale="92500" lnSpcReduction="20000"/>
          </a:bodyPr>
          <a:lstStyle/>
          <a:p>
            <a:pPr eaLnBrk="1" hangingPunct="1">
              <a:lnSpc>
                <a:spcPct val="80000"/>
              </a:lnSpc>
            </a:pPr>
            <a:r>
              <a:rPr lang="en-US" sz="2800" dirty="0" smtClean="0"/>
              <a:t>Step # 6</a:t>
            </a:r>
          </a:p>
          <a:p>
            <a:pPr lvl="1" eaLnBrk="1" hangingPunct="1">
              <a:lnSpc>
                <a:spcPct val="80000"/>
              </a:lnSpc>
            </a:pPr>
            <a:endParaRPr lang="en-US" dirty="0" smtClean="0"/>
          </a:p>
          <a:p>
            <a:pPr lvl="1" eaLnBrk="1" hangingPunct="1">
              <a:lnSpc>
                <a:spcPct val="80000"/>
              </a:lnSpc>
            </a:pPr>
            <a:r>
              <a:rPr lang="en-US" dirty="0" smtClean="0"/>
              <a:t>Presentation and Disclosure (Cont…)</a:t>
            </a:r>
          </a:p>
          <a:p>
            <a:pPr lvl="1" eaLnBrk="1" hangingPunct="1">
              <a:lnSpc>
                <a:spcPct val="80000"/>
              </a:lnSpc>
              <a:buFont typeface="Wingdings 2" pitchFamily="18" charset="2"/>
              <a:buNone/>
            </a:pPr>
            <a:endParaRPr lang="en-US" sz="2000" dirty="0" smtClean="0"/>
          </a:p>
          <a:p>
            <a:pPr lvl="3" algn="just" eaLnBrk="1" hangingPunct="1">
              <a:lnSpc>
                <a:spcPct val="80000"/>
              </a:lnSpc>
            </a:pPr>
            <a:r>
              <a:rPr lang="en-US" dirty="0" smtClean="0"/>
              <a:t>A first time adopter shall explain the transition and shall  include some reconciliation statements </a:t>
            </a:r>
          </a:p>
          <a:p>
            <a:pPr lvl="3" algn="just" eaLnBrk="1" hangingPunct="1">
              <a:lnSpc>
                <a:spcPct val="80000"/>
              </a:lnSpc>
              <a:buFont typeface="Wingdings 2" pitchFamily="18" charset="2"/>
              <a:buNone/>
            </a:pPr>
            <a:endParaRPr lang="en-US" dirty="0" smtClean="0"/>
          </a:p>
          <a:p>
            <a:pPr lvl="4" algn="just" eaLnBrk="1" hangingPunct="1">
              <a:lnSpc>
                <a:spcPct val="80000"/>
              </a:lnSpc>
            </a:pPr>
            <a:r>
              <a:rPr lang="en-US" u="sng" dirty="0" smtClean="0"/>
              <a:t>Reconciliation of its equity</a:t>
            </a:r>
            <a:r>
              <a:rPr lang="en-US" dirty="0" smtClean="0"/>
              <a:t> in accordance with Indian GAAP as </a:t>
            </a:r>
          </a:p>
          <a:p>
            <a:pPr lvl="4" algn="just" eaLnBrk="1" hangingPunct="1">
              <a:lnSpc>
                <a:spcPct val="80000"/>
              </a:lnSpc>
              <a:buNone/>
            </a:pPr>
            <a:r>
              <a:rPr lang="en-US" sz="1900" dirty="0" smtClean="0"/>
              <a:t>     compare to IFRS.</a:t>
            </a:r>
          </a:p>
          <a:p>
            <a:pPr lvl="4" algn="just" eaLnBrk="1" hangingPunct="1">
              <a:lnSpc>
                <a:spcPct val="80000"/>
              </a:lnSpc>
              <a:buNone/>
            </a:pPr>
            <a:endParaRPr lang="en-US" dirty="0" smtClean="0"/>
          </a:p>
          <a:p>
            <a:pPr lvl="4" algn="just" eaLnBrk="1" hangingPunct="1">
              <a:lnSpc>
                <a:spcPct val="80000"/>
              </a:lnSpc>
              <a:buFontTx/>
              <a:buNone/>
            </a:pPr>
            <a:r>
              <a:rPr lang="en-US" dirty="0" smtClean="0"/>
              <a:t>	This reconciliation needs to be presented for</a:t>
            </a:r>
          </a:p>
          <a:p>
            <a:pPr lvl="4" algn="just" eaLnBrk="1" hangingPunct="1">
              <a:lnSpc>
                <a:spcPct val="80000"/>
              </a:lnSpc>
              <a:buFontTx/>
              <a:buNone/>
            </a:pPr>
            <a:r>
              <a:rPr lang="en-US" dirty="0" smtClean="0"/>
              <a:t> (</a:t>
            </a:r>
            <a:r>
              <a:rPr lang="en-US" dirty="0" err="1" smtClean="0"/>
              <a:t>i</a:t>
            </a:r>
            <a:r>
              <a:rPr lang="en-US" dirty="0" smtClean="0"/>
              <a:t>) the date of transition to IFRS; and</a:t>
            </a:r>
          </a:p>
          <a:p>
            <a:pPr lvl="4" algn="just" eaLnBrk="1" hangingPunct="1">
              <a:lnSpc>
                <a:spcPct val="80000"/>
              </a:lnSpc>
              <a:buFontTx/>
              <a:buNone/>
            </a:pPr>
            <a:r>
              <a:rPr lang="en-US" dirty="0" smtClean="0"/>
              <a:t>(ii) The end of latest period presented in accordance with Indian GAAP;</a:t>
            </a:r>
          </a:p>
          <a:p>
            <a:pPr lvl="3" eaLnBrk="1" hangingPunct="1">
              <a:lnSpc>
                <a:spcPct val="80000"/>
              </a:lnSpc>
              <a:buFontTx/>
              <a:buNone/>
            </a:pPr>
            <a:endParaRPr lang="en-US" dirty="0" smtClean="0"/>
          </a:p>
          <a:p>
            <a:pPr lvl="3" eaLnBrk="1" hangingPunct="1">
              <a:lnSpc>
                <a:spcPct val="80000"/>
              </a:lnSpc>
            </a:pPr>
            <a:endParaRPr lang="en-US" dirty="0" smtClean="0"/>
          </a:p>
          <a:p>
            <a:pPr lvl="3" eaLnBrk="1" hangingPunct="1">
              <a:lnSpc>
                <a:spcPct val="80000"/>
              </a:lnSpc>
            </a:pPr>
            <a:endParaRPr lang="en-US" dirty="0" smtClean="0"/>
          </a:p>
          <a:p>
            <a:pPr lvl="2" eaLnBrk="1" hangingPunct="1">
              <a:lnSpc>
                <a:spcPct val="80000"/>
              </a:lnSpc>
              <a:buFontTx/>
              <a:buNone/>
            </a:pPr>
            <a:endParaRPr lang="en-US" sz="2000" dirty="0" smtClean="0"/>
          </a:p>
          <a:p>
            <a:pPr lvl="2" eaLnBrk="1" hangingPunct="1">
              <a:lnSpc>
                <a:spcPct val="80000"/>
              </a:lnSpc>
            </a:pPr>
            <a:endParaRPr lang="en-US" sz="2000" dirty="0" smtClean="0"/>
          </a:p>
          <a:p>
            <a:pPr lvl="1" eaLnBrk="1" hangingPunct="1">
              <a:lnSpc>
                <a:spcPct val="80000"/>
              </a:lnSpc>
              <a:buFontTx/>
              <a:buNone/>
            </a:pPr>
            <a:endParaRPr lang="en-US" sz="2000" dirty="0" smtClean="0"/>
          </a:p>
          <a:p>
            <a:pPr lvl="1" eaLnBrk="1" hangingPunct="1">
              <a:lnSpc>
                <a:spcPct val="80000"/>
              </a:lnSpc>
              <a:buFontTx/>
              <a:buNone/>
            </a:pPr>
            <a:r>
              <a:rPr lang="en-US" sz="2000" dirty="0" smtClean="0"/>
              <a:t>	</a:t>
            </a:r>
          </a:p>
        </p:txBody>
      </p:sp>
    </p:spTree>
  </p:cSld>
  <p:clrMapOvr>
    <a:masterClrMapping/>
  </p:clrMapOvr>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74625" y="406400"/>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
        <p:nvSpPr>
          <p:cNvPr id="106499" name="Rectangle 3"/>
          <p:cNvSpPr>
            <a:spLocks noGrp="1" noChangeArrowheads="1"/>
          </p:cNvSpPr>
          <p:nvPr>
            <p:ph idx="1"/>
          </p:nvPr>
        </p:nvSpPr>
        <p:spPr>
          <a:xfrm>
            <a:off x="14288" y="1374775"/>
            <a:ext cx="8969375" cy="5359400"/>
          </a:xfrm>
        </p:spPr>
        <p:txBody>
          <a:bodyPr>
            <a:normAutofit lnSpcReduction="10000"/>
          </a:bodyPr>
          <a:lstStyle/>
          <a:p>
            <a:pPr eaLnBrk="1" hangingPunct="1">
              <a:spcBef>
                <a:spcPct val="0"/>
              </a:spcBef>
              <a:defRPr/>
            </a:pPr>
            <a:r>
              <a:rPr lang="en-US" sz="2800" dirty="0" smtClean="0"/>
              <a:t>Step # 6</a:t>
            </a:r>
          </a:p>
          <a:p>
            <a:pPr lvl="1" eaLnBrk="1" hangingPunct="1">
              <a:spcBef>
                <a:spcPct val="0"/>
              </a:spcBef>
              <a:defRPr/>
            </a:pPr>
            <a:endParaRPr lang="en-US" sz="2400" dirty="0" smtClean="0"/>
          </a:p>
          <a:p>
            <a:pPr lvl="1" eaLnBrk="1" hangingPunct="1">
              <a:spcBef>
                <a:spcPct val="0"/>
              </a:spcBef>
              <a:defRPr/>
            </a:pPr>
            <a:r>
              <a:rPr lang="en-US" sz="2400" dirty="0" smtClean="0"/>
              <a:t>Presentation and Disclosure (Cont…)</a:t>
            </a:r>
          </a:p>
          <a:p>
            <a:pPr lvl="1" eaLnBrk="1" hangingPunct="1">
              <a:spcBef>
                <a:spcPct val="0"/>
              </a:spcBef>
              <a:defRPr/>
            </a:pPr>
            <a:endParaRPr lang="en-US" sz="1400" dirty="0" smtClean="0"/>
          </a:p>
          <a:p>
            <a:pPr lvl="4" eaLnBrk="1" hangingPunct="1">
              <a:spcBef>
                <a:spcPct val="0"/>
              </a:spcBef>
              <a:defRPr/>
            </a:pPr>
            <a:r>
              <a:rPr lang="en-US" sz="1800" u="sng" dirty="0" smtClean="0"/>
              <a:t>Reconciliation of total comprehensive income</a:t>
            </a:r>
            <a:r>
              <a:rPr lang="en-US" sz="1800" dirty="0" smtClean="0"/>
              <a:t> in accordance with IFRS as compare to Indian GAAP</a:t>
            </a:r>
          </a:p>
          <a:p>
            <a:pPr lvl="4" eaLnBrk="1" hangingPunct="1">
              <a:spcBef>
                <a:spcPct val="0"/>
              </a:spcBef>
              <a:buFontTx/>
              <a:buNone/>
              <a:defRPr/>
            </a:pPr>
            <a:endParaRPr lang="en-US" sz="1800" dirty="0" smtClean="0"/>
          </a:p>
          <a:p>
            <a:pPr lvl="4" eaLnBrk="1" hangingPunct="1">
              <a:spcBef>
                <a:spcPct val="0"/>
              </a:spcBef>
              <a:buFontTx/>
              <a:buNone/>
              <a:defRPr/>
            </a:pPr>
            <a:r>
              <a:rPr lang="en-US" sz="1800" dirty="0" smtClean="0"/>
              <a:t>The starting point for such reconciliation shall be total comprehensive income in accordance with Indian GAAP if the F/S would have been prepared under Indian GAAP </a:t>
            </a:r>
          </a:p>
          <a:p>
            <a:pPr lvl="4" eaLnBrk="1" hangingPunct="1">
              <a:spcBef>
                <a:spcPct val="0"/>
              </a:spcBef>
              <a:buFontTx/>
              <a:buNone/>
              <a:defRPr/>
            </a:pPr>
            <a:endParaRPr lang="en-US" sz="1800" dirty="0" smtClean="0"/>
          </a:p>
          <a:p>
            <a:pPr lvl="4" eaLnBrk="1" hangingPunct="1">
              <a:spcBef>
                <a:spcPct val="0"/>
              </a:spcBef>
              <a:defRPr/>
            </a:pPr>
            <a:r>
              <a:rPr lang="en-US" sz="1800" u="sng" dirty="0" smtClean="0"/>
              <a:t>Reconciliation of Cash flow</a:t>
            </a:r>
            <a:r>
              <a:rPr lang="en-US" sz="1800" dirty="0" smtClean="0"/>
              <a:t> in accordance with IFRS as compare to Indian GAAP if the F/S would have been prepared under Indian GAAP</a:t>
            </a:r>
          </a:p>
          <a:p>
            <a:pPr lvl="4" eaLnBrk="1" hangingPunct="1">
              <a:spcBef>
                <a:spcPct val="0"/>
              </a:spcBef>
              <a:buFontTx/>
              <a:buNone/>
              <a:defRPr/>
            </a:pPr>
            <a:r>
              <a:rPr lang="en-US" sz="1800" dirty="0" smtClean="0"/>
              <a:t>	Also if entity discover some error made under Indian GAAP, it shall be disclosed separately other than change in A/c policies </a:t>
            </a:r>
          </a:p>
          <a:p>
            <a:pPr lvl="4" eaLnBrk="1" hangingPunct="1">
              <a:spcBef>
                <a:spcPct val="0"/>
              </a:spcBef>
              <a:buFontTx/>
              <a:buNone/>
              <a:defRPr/>
            </a:pPr>
            <a:r>
              <a:rPr lang="en-US" sz="1800" dirty="0" smtClean="0"/>
              <a:t>	Though there is no format prescribed for such reconciliation but IFRS 1IG contain an example which can be used to decide the format. However such reconciliation shall provide sufficient detail for users to understand the material adjustment during transition.</a:t>
            </a:r>
            <a:endParaRPr lang="en-US" sz="600" dirty="0" smtClean="0"/>
          </a:p>
        </p:txBody>
      </p:sp>
    </p:spTree>
  </p:cSld>
  <p:clrMapOvr>
    <a:masterClrMapping/>
  </p:clrMapOvr>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871537" y="76200"/>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
        <p:nvSpPr>
          <p:cNvPr id="112643" name="Rectangle 3"/>
          <p:cNvSpPr>
            <a:spLocks noGrp="1" noChangeArrowheads="1"/>
          </p:cNvSpPr>
          <p:nvPr>
            <p:ph idx="1"/>
          </p:nvPr>
        </p:nvSpPr>
        <p:spPr>
          <a:xfrm>
            <a:off x="363538" y="1295400"/>
            <a:ext cx="8551862" cy="5353050"/>
          </a:xfrm>
        </p:spPr>
        <p:txBody>
          <a:bodyPr>
            <a:normAutofit/>
          </a:bodyPr>
          <a:lstStyle/>
          <a:p>
            <a:pPr eaLnBrk="1" hangingPunct="1">
              <a:lnSpc>
                <a:spcPct val="70000"/>
              </a:lnSpc>
            </a:pPr>
            <a:r>
              <a:rPr lang="en-US" sz="2600" dirty="0" smtClean="0"/>
              <a:t>Step # 6</a:t>
            </a:r>
          </a:p>
          <a:p>
            <a:pPr lvl="1" eaLnBrk="1" hangingPunct="1">
              <a:lnSpc>
                <a:spcPct val="70000"/>
              </a:lnSpc>
            </a:pPr>
            <a:endParaRPr lang="en-US" sz="1400" dirty="0" smtClean="0"/>
          </a:p>
          <a:p>
            <a:pPr lvl="1" eaLnBrk="1" hangingPunct="1">
              <a:lnSpc>
                <a:spcPct val="70000"/>
              </a:lnSpc>
            </a:pPr>
            <a:r>
              <a:rPr lang="en-US" sz="2200" dirty="0" smtClean="0"/>
              <a:t>Presentation and Disclosure (Cont…)</a:t>
            </a:r>
          </a:p>
          <a:p>
            <a:pPr lvl="1" eaLnBrk="1" hangingPunct="1">
              <a:lnSpc>
                <a:spcPct val="70000"/>
              </a:lnSpc>
            </a:pPr>
            <a:endParaRPr lang="en-US" sz="1400" dirty="0" smtClean="0"/>
          </a:p>
          <a:p>
            <a:pPr lvl="3" eaLnBrk="1" hangingPunct="1">
              <a:lnSpc>
                <a:spcPct val="70000"/>
              </a:lnSpc>
            </a:pPr>
            <a:r>
              <a:rPr lang="en-US" sz="1900" u="sng" dirty="0" smtClean="0"/>
              <a:t>Other Consideration in Presentation and Disclosure</a:t>
            </a:r>
          </a:p>
          <a:p>
            <a:pPr lvl="3" eaLnBrk="1" hangingPunct="1">
              <a:lnSpc>
                <a:spcPct val="70000"/>
              </a:lnSpc>
              <a:buNone/>
            </a:pPr>
            <a:endParaRPr lang="en-US" sz="1900" u="sng" dirty="0" smtClean="0"/>
          </a:p>
          <a:p>
            <a:pPr marL="509588" lvl="4" indent="-388938" algn="just" eaLnBrk="1" hangingPunct="1">
              <a:lnSpc>
                <a:spcPct val="70000"/>
              </a:lnSpc>
            </a:pPr>
            <a:r>
              <a:rPr lang="en-US" dirty="0" smtClean="0"/>
              <a:t>IFRS 1 does not provide exemption from the disclosure requirement of other IFRSs</a:t>
            </a:r>
          </a:p>
          <a:p>
            <a:pPr marL="509588" lvl="4" indent="-388938" algn="just" eaLnBrk="1" hangingPunct="1">
              <a:lnSpc>
                <a:spcPct val="70000"/>
              </a:lnSpc>
              <a:buNone/>
            </a:pPr>
            <a:endParaRPr lang="en-US" dirty="0" smtClean="0"/>
          </a:p>
          <a:p>
            <a:pPr marL="509588" lvl="4" indent="-388938" algn="just" eaLnBrk="1" hangingPunct="1">
              <a:lnSpc>
                <a:spcPct val="70000"/>
              </a:lnSpc>
            </a:pPr>
            <a:r>
              <a:rPr lang="en-US" dirty="0" smtClean="0"/>
              <a:t>If entity is also presenting non IFRS comparatives and historical summaries</a:t>
            </a:r>
          </a:p>
          <a:p>
            <a:pPr marL="509588" lvl="4" indent="-388938" algn="just" eaLnBrk="1" hangingPunct="1">
              <a:lnSpc>
                <a:spcPct val="70000"/>
              </a:lnSpc>
            </a:pPr>
            <a:endParaRPr lang="en-US" dirty="0" smtClean="0"/>
          </a:p>
          <a:p>
            <a:pPr marL="509588" lvl="4" indent="-388938" algn="just" eaLnBrk="1" hangingPunct="1">
              <a:lnSpc>
                <a:spcPct val="70000"/>
              </a:lnSpc>
              <a:buFontTx/>
              <a:buNone/>
            </a:pPr>
            <a:r>
              <a:rPr lang="en-US" dirty="0" smtClean="0"/>
              <a:t>	</a:t>
            </a:r>
            <a:r>
              <a:rPr lang="en-US" b="1" dirty="0" smtClean="0"/>
              <a:t>These summaries are outside the purview of IFRS</a:t>
            </a:r>
          </a:p>
          <a:p>
            <a:pPr marL="509588" lvl="4" indent="-388938" algn="just" eaLnBrk="1" hangingPunct="1">
              <a:lnSpc>
                <a:spcPct val="70000"/>
              </a:lnSpc>
              <a:buFontTx/>
              <a:buNone/>
            </a:pPr>
            <a:r>
              <a:rPr lang="en-US" dirty="0" smtClean="0"/>
              <a:t>	</a:t>
            </a:r>
          </a:p>
          <a:p>
            <a:pPr marL="509588" lvl="4" indent="-388938" algn="just" eaLnBrk="1" hangingPunct="1">
              <a:lnSpc>
                <a:spcPct val="70000"/>
              </a:lnSpc>
              <a:buFontTx/>
              <a:buNone/>
            </a:pPr>
            <a:r>
              <a:rPr lang="en-US" dirty="0" smtClean="0"/>
              <a:t>	These summaries shall be labeled as previous Indian GAAP information prominently</a:t>
            </a:r>
          </a:p>
          <a:p>
            <a:pPr marL="509588" lvl="4" indent="-388938" algn="just" eaLnBrk="1" hangingPunct="1">
              <a:lnSpc>
                <a:spcPct val="70000"/>
              </a:lnSpc>
              <a:buFontTx/>
              <a:buNone/>
            </a:pPr>
            <a:endParaRPr lang="en-US" dirty="0" smtClean="0"/>
          </a:p>
          <a:p>
            <a:pPr marL="509588" lvl="4" indent="-388938" algn="just" eaLnBrk="1" hangingPunct="1">
              <a:lnSpc>
                <a:spcPct val="70000"/>
              </a:lnSpc>
              <a:buFontTx/>
              <a:buNone/>
            </a:pPr>
            <a:r>
              <a:rPr lang="en-US" dirty="0" smtClean="0"/>
              <a:t>	Disclose the nature of main adjustment to make it comply with IFRS</a:t>
            </a:r>
          </a:p>
          <a:p>
            <a:pPr marL="509588" lvl="4" indent="-388938" algn="just" eaLnBrk="1" hangingPunct="1">
              <a:lnSpc>
                <a:spcPct val="70000"/>
              </a:lnSpc>
            </a:pPr>
            <a:endParaRPr lang="en-US" dirty="0" smtClean="0"/>
          </a:p>
          <a:p>
            <a:pPr marL="509588" lvl="4" indent="-388938" algn="just" eaLnBrk="1" hangingPunct="1">
              <a:lnSpc>
                <a:spcPct val="70000"/>
              </a:lnSpc>
            </a:pPr>
            <a:r>
              <a:rPr lang="en-US" dirty="0" smtClean="0"/>
              <a:t>IAS 8, changes in Accounting policies does not apply for first time adopter hence the disclosure requirements of IAS 8 are not applicable.</a:t>
            </a:r>
            <a:endParaRPr lang="en-US" sz="2000" dirty="0" smtClean="0"/>
          </a:p>
        </p:txBody>
      </p:sp>
    </p:spTree>
  </p:cSld>
  <p:clrMapOvr>
    <a:masterClrMapping/>
  </p:clrMapOvr>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0" y="420688"/>
            <a:ext cx="7129463" cy="720725"/>
          </a:xfrm>
        </p:spPr>
        <p:txBody>
          <a:bodyPr rtlCol="0">
            <a:normAutofit fontScale="90000"/>
          </a:bodyPr>
          <a:lstStyle/>
          <a:p>
            <a:pPr algn="l" eaLnBrk="1" fontAlgn="auto" hangingPunct="1">
              <a:spcAft>
                <a:spcPts val="0"/>
              </a:spcAft>
              <a:defRPr/>
            </a:pPr>
            <a:r>
              <a:rPr lang="en-US" dirty="0" smtClean="0"/>
              <a:t>IFRS 1– First Time Adoption</a:t>
            </a:r>
          </a:p>
        </p:txBody>
      </p:sp>
      <p:sp>
        <p:nvSpPr>
          <p:cNvPr id="108547" name="Rectangle 3"/>
          <p:cNvSpPr>
            <a:spLocks noGrp="1" noChangeArrowheads="1"/>
          </p:cNvSpPr>
          <p:nvPr>
            <p:ph idx="1"/>
          </p:nvPr>
        </p:nvSpPr>
        <p:spPr>
          <a:xfrm>
            <a:off x="58738" y="1693863"/>
            <a:ext cx="8794750" cy="4783137"/>
          </a:xfrm>
        </p:spPr>
        <p:txBody>
          <a:bodyPr>
            <a:normAutofit fontScale="92500" lnSpcReduction="20000"/>
          </a:bodyPr>
          <a:lstStyle/>
          <a:p>
            <a:pPr eaLnBrk="1" hangingPunct="1">
              <a:lnSpc>
                <a:spcPct val="90000"/>
              </a:lnSpc>
              <a:spcBef>
                <a:spcPct val="0"/>
              </a:spcBef>
              <a:defRPr/>
            </a:pPr>
            <a:r>
              <a:rPr lang="en-US" sz="2800" dirty="0" smtClean="0"/>
              <a:t>Step # 6</a:t>
            </a:r>
          </a:p>
          <a:p>
            <a:pPr eaLnBrk="1" hangingPunct="1">
              <a:lnSpc>
                <a:spcPct val="90000"/>
              </a:lnSpc>
              <a:spcBef>
                <a:spcPct val="0"/>
              </a:spcBef>
              <a:defRPr/>
            </a:pPr>
            <a:endParaRPr lang="en-US" sz="1800" dirty="0" smtClean="0"/>
          </a:p>
          <a:p>
            <a:pPr lvl="1" eaLnBrk="1" hangingPunct="1">
              <a:lnSpc>
                <a:spcPct val="90000"/>
              </a:lnSpc>
              <a:spcBef>
                <a:spcPct val="0"/>
              </a:spcBef>
              <a:defRPr/>
            </a:pPr>
            <a:r>
              <a:rPr lang="en-US" sz="2400" dirty="0" smtClean="0"/>
              <a:t>Presentation and Disclosure (Cont…)</a:t>
            </a:r>
          </a:p>
          <a:p>
            <a:pPr lvl="1" eaLnBrk="1" hangingPunct="1">
              <a:lnSpc>
                <a:spcPct val="90000"/>
              </a:lnSpc>
              <a:spcBef>
                <a:spcPct val="0"/>
              </a:spcBef>
              <a:defRPr/>
            </a:pPr>
            <a:endParaRPr lang="en-US" sz="700" dirty="0" smtClean="0"/>
          </a:p>
          <a:p>
            <a:pPr lvl="3" algn="just" eaLnBrk="1" hangingPunct="1">
              <a:lnSpc>
                <a:spcPct val="90000"/>
              </a:lnSpc>
              <a:spcBef>
                <a:spcPct val="0"/>
              </a:spcBef>
              <a:defRPr/>
            </a:pPr>
            <a:endParaRPr lang="en-US" sz="1400" b="1" u="sng" dirty="0" smtClean="0"/>
          </a:p>
          <a:p>
            <a:pPr lvl="3" algn="just" eaLnBrk="1" hangingPunct="1">
              <a:lnSpc>
                <a:spcPct val="90000"/>
              </a:lnSpc>
              <a:spcBef>
                <a:spcPct val="0"/>
              </a:spcBef>
              <a:defRPr/>
            </a:pPr>
            <a:r>
              <a:rPr lang="en-US" sz="2600" b="1" u="sng" dirty="0" smtClean="0"/>
              <a:t>Interim Financial Reports –</a:t>
            </a:r>
            <a:r>
              <a:rPr lang="en-US" sz="2600" dirty="0" smtClean="0"/>
              <a:t> </a:t>
            </a:r>
          </a:p>
          <a:p>
            <a:pPr lvl="3" algn="just" eaLnBrk="1" hangingPunct="1">
              <a:lnSpc>
                <a:spcPct val="90000"/>
              </a:lnSpc>
              <a:spcBef>
                <a:spcPct val="0"/>
              </a:spcBef>
              <a:buNone/>
              <a:defRPr/>
            </a:pPr>
            <a:r>
              <a:rPr lang="en-US" sz="1800" dirty="0" smtClean="0"/>
              <a:t>	</a:t>
            </a:r>
          </a:p>
          <a:p>
            <a:pPr lvl="3" algn="just" eaLnBrk="1" hangingPunct="1">
              <a:lnSpc>
                <a:spcPct val="90000"/>
              </a:lnSpc>
              <a:spcBef>
                <a:spcPct val="0"/>
              </a:spcBef>
              <a:buNone/>
              <a:defRPr/>
            </a:pPr>
            <a:r>
              <a:rPr lang="en-US" sz="1800" dirty="0" smtClean="0"/>
              <a:t>	</a:t>
            </a:r>
            <a:r>
              <a:rPr lang="en-US" sz="2600" dirty="0" smtClean="0"/>
              <a:t>Besides the disclosure requirements of IAS 34, an entity shall include reconciliations to explain the material adjustments from Indian GAAP to IFRSs</a:t>
            </a:r>
          </a:p>
          <a:p>
            <a:pPr lvl="3" algn="just" eaLnBrk="1" hangingPunct="1">
              <a:lnSpc>
                <a:spcPct val="90000"/>
              </a:lnSpc>
              <a:spcBef>
                <a:spcPct val="0"/>
              </a:spcBef>
              <a:defRPr/>
            </a:pPr>
            <a:endParaRPr lang="en-US" sz="2600" dirty="0" smtClean="0"/>
          </a:p>
          <a:p>
            <a:pPr lvl="3" algn="just" eaLnBrk="1" hangingPunct="1">
              <a:lnSpc>
                <a:spcPct val="90000"/>
              </a:lnSpc>
              <a:spcBef>
                <a:spcPct val="0"/>
              </a:spcBef>
              <a:buFontTx/>
              <a:buNone/>
              <a:defRPr/>
            </a:pPr>
            <a:r>
              <a:rPr lang="en-US" sz="2600" dirty="0" smtClean="0"/>
              <a:t>	An entity can disclose some of the adjustment information in other documents but in that case, it need to specifically disclose and cross referred such document in Interim Financial reports.</a:t>
            </a:r>
          </a:p>
          <a:p>
            <a:pPr lvl="3" algn="just" eaLnBrk="1" hangingPunct="1">
              <a:lnSpc>
                <a:spcPct val="90000"/>
              </a:lnSpc>
              <a:spcBef>
                <a:spcPct val="0"/>
              </a:spcBef>
              <a:buFontTx/>
              <a:buNone/>
              <a:defRPr/>
            </a:pPr>
            <a:r>
              <a:rPr lang="en-US" sz="2600" dirty="0" smtClean="0"/>
              <a:t>	</a:t>
            </a:r>
          </a:p>
          <a:p>
            <a:pPr lvl="3" algn="just" eaLnBrk="1" hangingPunct="1">
              <a:lnSpc>
                <a:spcPct val="90000"/>
              </a:lnSpc>
              <a:spcBef>
                <a:spcPct val="0"/>
              </a:spcBef>
              <a:buFontTx/>
              <a:buNone/>
              <a:defRPr/>
            </a:pPr>
            <a:r>
              <a:rPr lang="en-US" sz="2600" dirty="0" smtClean="0"/>
              <a:t>	This is based on the assumption that the users have access to other documents as mentioned in Interim Financial reports.</a:t>
            </a:r>
            <a:endParaRPr lang="en-US" sz="5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3400" y="1295400"/>
          <a:ext cx="8077200" cy="4241800"/>
        </p:xfrm>
        <a:graphic>
          <a:graphicData uri="http://schemas.openxmlformats.org/drawingml/2006/table">
            <a:tbl>
              <a:tblPr firstRow="1" bandRow="1">
                <a:tableStyleId>{5C22544A-7EE6-4342-B048-85BDC9FD1C3A}</a:tableStyleId>
              </a:tblPr>
              <a:tblGrid>
                <a:gridCol w="1447800"/>
                <a:gridCol w="5181600"/>
                <a:gridCol w="1447800"/>
              </a:tblGrid>
              <a:tr h="370840">
                <a:tc>
                  <a:txBody>
                    <a:bodyPr/>
                    <a:lstStyle/>
                    <a:p>
                      <a:pPr algn="ctr"/>
                      <a:r>
                        <a:rPr lang="en-US" b="1" dirty="0" smtClean="0">
                          <a:latin typeface="Garamond" pitchFamily="18" charset="0"/>
                        </a:rPr>
                        <a:t>Indian AS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1" dirty="0" smtClean="0">
                          <a:latin typeface="Garamond" pitchFamily="18" charset="0"/>
                        </a:rPr>
                        <a:t>Ind AS Name</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latin typeface="Garamond" pitchFamily="18" charset="0"/>
                        </a:rPr>
                        <a:t>Existing</a:t>
                      </a:r>
                      <a:r>
                        <a:rPr lang="en-US" b="1" baseline="0" dirty="0" smtClean="0">
                          <a:latin typeface="Garamond" pitchFamily="18" charset="0"/>
                        </a:rPr>
                        <a:t> AS </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kumimoji="0" lang="en-US" b="1" i="0" kern="1200" dirty="0" smtClean="0">
                          <a:solidFill>
                            <a:schemeClr val="tx1"/>
                          </a:solidFill>
                          <a:latin typeface="Garamond" pitchFamily="18" charset="0"/>
                          <a:ea typeface="+mn-ea"/>
                          <a:cs typeface="+mn-cs"/>
                        </a:rPr>
                        <a:t>Ind AS 28</a:t>
                      </a:r>
                      <a:endParaRPr lang="en-US" b="1"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b="1" i="0" kern="1200" smtClean="0">
                          <a:solidFill>
                            <a:schemeClr val="tx1"/>
                          </a:solidFill>
                          <a:latin typeface="Garamond" pitchFamily="18" charset="0"/>
                          <a:ea typeface="+mn-ea"/>
                          <a:cs typeface="+mn-cs"/>
                        </a:rPr>
                        <a:t>Investments in Associates</a:t>
                      </a:r>
                      <a:endParaRPr lang="en-US" b="1"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23</a:t>
                      </a:r>
                      <a:endParaRPr lang="en-US" b="1" dirty="0">
                        <a:solidFill>
                          <a:schemeClr val="tx1"/>
                        </a:solidFill>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31</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Interests in Joint Ventures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27</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5280">
                <a:tc>
                  <a:txBody>
                    <a:bodyPr/>
                    <a:lstStyle/>
                    <a:p>
                      <a:pPr algn="ctr"/>
                      <a:r>
                        <a:rPr lang="en-US" sz="1800" b="1" i="0" kern="1200" dirty="0" smtClean="0">
                          <a:solidFill>
                            <a:schemeClr val="dk1"/>
                          </a:solidFill>
                          <a:latin typeface="Garamond" pitchFamily="18" charset="0"/>
                          <a:ea typeface="+mn-ea"/>
                          <a:cs typeface="+mn-cs"/>
                        </a:rPr>
                        <a:t>Ind AS 32</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Financial Instruments: Presentation</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31</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33</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Earnings per Share</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20</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34</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Interim Financial Reporting</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25</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36</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Impairment of Assets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28</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37</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Provisions, Contingent Liabilities and Contingent Assets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29</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38</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Intangible Assets</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26</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US" sz="1800" b="1" i="0" kern="1200" dirty="0" smtClean="0">
                          <a:solidFill>
                            <a:schemeClr val="dk1"/>
                          </a:solidFill>
                          <a:latin typeface="Garamond" pitchFamily="18" charset="0"/>
                          <a:ea typeface="+mn-ea"/>
                          <a:cs typeface="+mn-cs"/>
                        </a:rPr>
                        <a:t>Ind AS 39</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kern="1200" dirty="0" smtClean="0">
                          <a:solidFill>
                            <a:schemeClr val="dk1"/>
                          </a:solidFill>
                          <a:latin typeface="Garamond" pitchFamily="18" charset="0"/>
                          <a:ea typeface="+mn-ea"/>
                          <a:cs typeface="+mn-cs"/>
                        </a:rPr>
                        <a:t>Financial Instruments: Recognition and Measurement</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kern="1200" dirty="0" smtClean="0">
                          <a:solidFill>
                            <a:schemeClr val="dk1"/>
                          </a:solidFill>
                          <a:latin typeface="Garamond" pitchFamily="18" charset="0"/>
                          <a:ea typeface="+mn-ea"/>
                          <a:cs typeface="+mn-cs"/>
                        </a:rPr>
                        <a:t>AS 30</a:t>
                      </a:r>
                      <a:endParaRPr lang="en-US" b="1" dirty="0">
                        <a:latin typeface="Garamond"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457200" y="304800"/>
            <a:ext cx="8229600" cy="792162"/>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Garamond" pitchFamily="18" charset="0"/>
                <a:ea typeface="+mj-ea"/>
                <a:cs typeface="+mj-cs"/>
              </a:rPr>
              <a:t>Basic Comparison</a:t>
            </a:r>
            <a:endParaRPr kumimoji="0" lang="en-US" sz="4400" b="1" i="0" u="none" strike="noStrike" kern="1200" cap="none" spc="0" normalizeH="0" baseline="0" noProof="0" dirty="0">
              <a:ln>
                <a:noFill/>
              </a:ln>
              <a:solidFill>
                <a:schemeClr val="tx1"/>
              </a:solidFill>
              <a:effectLst/>
              <a:uLnTx/>
              <a:uFillTx/>
              <a:latin typeface="Garamond" pitchFamily="18" charset="0"/>
              <a:ea typeface="+mj-ea"/>
              <a:cs typeface="+mj-cs"/>
            </a:endParaRPr>
          </a:p>
        </p:txBody>
      </p:sp>
    </p:spTree>
    <p:extLst>
      <p:ext uri="{BB962C8B-B14F-4D97-AF65-F5344CB8AC3E}">
        <p14:creationId xmlns:p14="http://schemas.microsoft.com/office/powerpoint/2010/main" xmlns="" val="934322822"/>
      </p:ext>
    </p:extLst>
  </p:cSld>
  <p:clrMapOvr>
    <a:masterClrMapping/>
  </p:clrMapOvr>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3"/>
          <p:cNvPicPr>
            <a:picLocks noChangeAspect="1" noChangeArrowheads="1"/>
          </p:cNvPicPr>
          <p:nvPr/>
        </p:nvPicPr>
        <p:blipFill>
          <a:blip r:embed="rId2" cstate="print"/>
          <a:srcRect/>
          <a:stretch>
            <a:fillRect/>
          </a:stretch>
        </p:blipFill>
        <p:spPr bwMode="auto">
          <a:xfrm>
            <a:off x="468313" y="1484313"/>
            <a:ext cx="8135937" cy="5076825"/>
          </a:xfrm>
          <a:prstGeom prst="rect">
            <a:avLst/>
          </a:prstGeom>
          <a:noFill/>
          <a:ln w="9525">
            <a:noFill/>
            <a:miter lim="800000"/>
            <a:headEnd/>
            <a:tailEnd/>
          </a:ln>
        </p:spPr>
      </p:pic>
      <p:sp>
        <p:nvSpPr>
          <p:cNvPr id="114691" name="Rectangle 4"/>
          <p:cNvSpPr>
            <a:spLocks noChangeArrowheads="1"/>
          </p:cNvSpPr>
          <p:nvPr/>
        </p:nvSpPr>
        <p:spPr bwMode="auto">
          <a:xfrm>
            <a:off x="623888" y="558800"/>
            <a:ext cx="6408737" cy="360363"/>
          </a:xfrm>
          <a:prstGeom prst="rect">
            <a:avLst/>
          </a:prstGeom>
          <a:noFill/>
          <a:ln w="9525" algn="ctr">
            <a:noFill/>
            <a:miter lim="800000"/>
            <a:headEnd/>
            <a:tailEnd/>
          </a:ln>
        </p:spPr>
        <p:txBody>
          <a:bodyPr wrap="none" anchor="ctr"/>
          <a:lstStyle/>
          <a:p>
            <a:pPr marL="342900" indent="-342900"/>
            <a:r>
              <a:rPr lang="en-US" sz="2800"/>
              <a:t>ROBUST PROJECT METHODOLOGY</a:t>
            </a:r>
          </a:p>
        </p:txBody>
      </p:sp>
      <p:sp>
        <p:nvSpPr>
          <p:cNvPr id="114692" name="Rectangle 5"/>
          <p:cNvSpPr>
            <a:spLocks noChangeArrowheads="1"/>
          </p:cNvSpPr>
          <p:nvPr/>
        </p:nvSpPr>
        <p:spPr bwMode="auto">
          <a:xfrm>
            <a:off x="5508625" y="6513513"/>
            <a:ext cx="2663825" cy="215900"/>
          </a:xfrm>
          <a:prstGeom prst="rect">
            <a:avLst/>
          </a:prstGeom>
          <a:noFill/>
          <a:ln w="9525" algn="ctr">
            <a:noFill/>
            <a:miter lim="800000"/>
            <a:headEnd/>
            <a:tailEnd/>
          </a:ln>
        </p:spPr>
        <p:txBody>
          <a:bodyPr wrap="none" anchor="ctr"/>
          <a:lstStyle/>
          <a:p>
            <a:pPr marL="342900" indent="-342900" algn="ctr"/>
            <a:r>
              <a:rPr lang="en-US" sz="800">
                <a:solidFill>
                  <a:schemeClr val="folHlink"/>
                </a:solidFill>
              </a:rPr>
              <a:t>SOURCE – KPMG LLP, Canada</a:t>
            </a:r>
          </a:p>
        </p:txBody>
      </p:sp>
    </p:spTree>
  </p:cSld>
  <p:clrMapOvr>
    <a:masterClrMapping/>
  </p:clrMapOvr>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a:xfrm>
            <a:off x="900113" y="0"/>
            <a:ext cx="7129462" cy="720725"/>
          </a:xfrm>
        </p:spPr>
        <p:txBody>
          <a:bodyPr>
            <a:normAutofit fontScale="90000"/>
          </a:bodyPr>
          <a:lstStyle/>
          <a:p>
            <a:pPr eaLnBrk="1" hangingPunct="1"/>
            <a:r>
              <a:rPr lang="en-US" smtClean="0"/>
              <a:t>IFRS 1– First Time Adoption	</a:t>
            </a:r>
          </a:p>
        </p:txBody>
      </p:sp>
      <p:sp>
        <p:nvSpPr>
          <p:cNvPr id="1029" name="Rectangle 3"/>
          <p:cNvSpPr>
            <a:spLocks noGrp="1" noChangeArrowheads="1"/>
          </p:cNvSpPr>
          <p:nvPr>
            <p:ph type="body" idx="1"/>
          </p:nvPr>
        </p:nvSpPr>
        <p:spPr>
          <a:xfrm>
            <a:off x="228600" y="950913"/>
            <a:ext cx="8534400" cy="5830887"/>
          </a:xfrm>
        </p:spPr>
        <p:txBody>
          <a:bodyPr>
            <a:normAutofit lnSpcReduction="10000"/>
          </a:bodyPr>
          <a:lstStyle/>
          <a:p>
            <a:pPr eaLnBrk="1" hangingPunct="1"/>
            <a:r>
              <a:rPr lang="en-US" dirty="0" smtClean="0"/>
              <a:t>ALTERNATES AND OPTIONS</a:t>
            </a:r>
          </a:p>
          <a:p>
            <a:pPr lvl="1" algn="just" eaLnBrk="1" hangingPunct="1">
              <a:buFontTx/>
              <a:buNone/>
            </a:pPr>
            <a:r>
              <a:rPr lang="en-US" sz="2000" b="0" dirty="0" smtClean="0"/>
              <a:t>	</a:t>
            </a:r>
          </a:p>
          <a:p>
            <a:pPr lvl="1" algn="just" eaLnBrk="1" hangingPunct="1">
              <a:buFontTx/>
              <a:buNone/>
            </a:pPr>
            <a:r>
              <a:rPr lang="en-US" sz="2000" dirty="0" smtClean="0"/>
              <a:t>	</a:t>
            </a:r>
            <a:r>
              <a:rPr lang="en-US" sz="2200" b="0" dirty="0" smtClean="0"/>
              <a:t>IFRS by its very nature provide necessary provisions in respect of:-</a:t>
            </a:r>
          </a:p>
          <a:p>
            <a:pPr lvl="2" eaLnBrk="1" hangingPunct="1"/>
            <a:r>
              <a:rPr lang="en-US" sz="2200" b="1" dirty="0" smtClean="0"/>
              <a:t>Accounting treatments; </a:t>
            </a:r>
          </a:p>
          <a:p>
            <a:pPr lvl="2" eaLnBrk="1" hangingPunct="1"/>
            <a:r>
              <a:rPr lang="en-US" sz="2200" b="1" dirty="0" smtClean="0"/>
              <a:t>Measurement; and</a:t>
            </a:r>
          </a:p>
          <a:p>
            <a:pPr lvl="2" eaLnBrk="1" hangingPunct="1"/>
            <a:r>
              <a:rPr lang="en-US" sz="2200" b="1" dirty="0" smtClean="0"/>
              <a:t>Disclosures</a:t>
            </a:r>
          </a:p>
          <a:p>
            <a:pPr lvl="1" algn="just" eaLnBrk="1" hangingPunct="1">
              <a:buFontTx/>
              <a:buNone/>
            </a:pPr>
            <a:r>
              <a:rPr lang="en-US" sz="2000" b="0" dirty="0" smtClean="0"/>
              <a:t>	</a:t>
            </a:r>
          </a:p>
          <a:p>
            <a:pPr lvl="1" algn="just" eaLnBrk="1" hangingPunct="1">
              <a:buFontTx/>
              <a:buNone/>
            </a:pPr>
            <a:r>
              <a:rPr lang="en-US" sz="2000" dirty="0" smtClean="0"/>
              <a:t>	</a:t>
            </a:r>
            <a:r>
              <a:rPr lang="en-US" sz="2200" b="0" dirty="0" smtClean="0"/>
              <a:t>Through out the IFRS there are areas where in some options being provided. These options are provided as some country position in terms of Legal, Economy, Political and/ or business practice may differ from other and IFRS may not be apply with equal force globally. </a:t>
            </a:r>
          </a:p>
          <a:p>
            <a:pPr lvl="1" algn="just" eaLnBrk="1" hangingPunct="1">
              <a:buFontTx/>
              <a:buNone/>
            </a:pPr>
            <a:r>
              <a:rPr lang="en-US" sz="2200" b="0" dirty="0" smtClean="0"/>
              <a:t>	The attached word file provides a outline of the different options available in IFRS.</a:t>
            </a:r>
            <a:endParaRPr lang="en-US" sz="1200" b="1" dirty="0" smtClean="0"/>
          </a:p>
          <a:p>
            <a:pPr lvl="1" eaLnBrk="1" hangingPunct="1">
              <a:buFontTx/>
              <a:buNone/>
            </a:pPr>
            <a:endParaRPr lang="en-US" sz="1200" b="0" dirty="0" smtClean="0"/>
          </a:p>
          <a:p>
            <a:pPr lvl="1" eaLnBrk="1" hangingPunct="1">
              <a:buFontTx/>
              <a:buNone/>
            </a:pPr>
            <a:r>
              <a:rPr lang="en-US" sz="1400" dirty="0" smtClean="0"/>
              <a:t>		</a:t>
            </a:r>
          </a:p>
        </p:txBody>
      </p:sp>
      <p:graphicFrame>
        <p:nvGraphicFramePr>
          <p:cNvPr id="1026" name="Object 11"/>
          <p:cNvGraphicFramePr>
            <a:graphicFrameLocks noChangeAspect="1"/>
          </p:cNvGraphicFramePr>
          <p:nvPr/>
        </p:nvGraphicFramePr>
        <p:xfrm>
          <a:off x="5891212" y="5588000"/>
          <a:ext cx="2185988" cy="1193800"/>
        </p:xfrm>
        <a:graphic>
          <a:graphicData uri="http://schemas.openxmlformats.org/presentationml/2006/ole">
            <p:oleObj spid="_x0000_s597185" name="Document" showAsIcon="1" r:id="rId3" imgW="914400" imgH="714375" progId="Word.Document.8">
              <p:embed/>
            </p:oleObj>
          </a:graphicData>
        </a:graphic>
      </p:graphicFrame>
    </p:spTree>
  </p:cSld>
  <p:clrMapOvr>
    <a:masterClrMapping/>
  </p:clrMapOvr>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a:xfrm>
            <a:off x="900113" y="0"/>
            <a:ext cx="7129462" cy="720725"/>
          </a:xfrm>
        </p:spPr>
        <p:txBody>
          <a:bodyPr>
            <a:normAutofit fontScale="90000"/>
          </a:bodyPr>
          <a:lstStyle/>
          <a:p>
            <a:pPr eaLnBrk="1" hangingPunct="1"/>
            <a:r>
              <a:rPr lang="en-US" smtClean="0"/>
              <a:t>IFRS 1– First Time Adoption	</a:t>
            </a:r>
          </a:p>
        </p:txBody>
      </p:sp>
      <p:sp>
        <p:nvSpPr>
          <p:cNvPr id="2054" name="Rectangle 3"/>
          <p:cNvSpPr>
            <a:spLocks noGrp="1" noChangeArrowheads="1"/>
          </p:cNvSpPr>
          <p:nvPr>
            <p:ph type="body" idx="1"/>
          </p:nvPr>
        </p:nvSpPr>
        <p:spPr>
          <a:xfrm>
            <a:off x="762000" y="798513"/>
            <a:ext cx="7920037" cy="5830887"/>
          </a:xfrm>
        </p:spPr>
        <p:txBody>
          <a:bodyPr/>
          <a:lstStyle/>
          <a:p>
            <a:pPr eaLnBrk="1" hangingPunct="1"/>
            <a:r>
              <a:rPr lang="en-US" dirty="0" smtClean="0"/>
              <a:t>DIFFERENCES</a:t>
            </a:r>
          </a:p>
          <a:p>
            <a:pPr lvl="1" algn="just" eaLnBrk="1" hangingPunct="1"/>
            <a:r>
              <a:rPr lang="en-US" dirty="0" smtClean="0"/>
              <a:t>January 2010 and April 2010 is the transition line for 2 major economies in G 20 Group namely Canada and India as well as for Japan to crease out the differences between NGAAP and IFRS by 2011.</a:t>
            </a:r>
          </a:p>
          <a:p>
            <a:pPr lvl="1" eaLnBrk="1" hangingPunct="1"/>
            <a:r>
              <a:rPr lang="en-US" dirty="0" smtClean="0"/>
              <a:t>The attached file explain the differences in the NGAAP (India &amp; Canada) and IFRS</a:t>
            </a:r>
          </a:p>
          <a:p>
            <a:pPr lvl="1" eaLnBrk="1" hangingPunct="1"/>
            <a:endParaRPr lang="en-US" sz="1200" dirty="0" smtClean="0"/>
          </a:p>
          <a:p>
            <a:pPr lvl="1" eaLnBrk="1" hangingPunct="1">
              <a:buFontTx/>
              <a:buNone/>
            </a:pPr>
            <a:r>
              <a:rPr lang="en-US" sz="1200" b="0" dirty="0" smtClean="0"/>
              <a:t>	India GAAP – IFRS comparison has been taken from the project carried out by PWC comparing IFRS, US GAAP and Indian GAAP.</a:t>
            </a:r>
          </a:p>
          <a:p>
            <a:pPr eaLnBrk="1" hangingPunct="1">
              <a:buFontTx/>
              <a:buNone/>
            </a:pPr>
            <a:r>
              <a:rPr lang="en-US" sz="2000" dirty="0" smtClean="0"/>
              <a:t>	</a:t>
            </a:r>
            <a:r>
              <a:rPr lang="en-US" sz="1200" dirty="0" smtClean="0"/>
              <a:t>		</a:t>
            </a:r>
          </a:p>
          <a:p>
            <a:pPr lvl="2" eaLnBrk="1" hangingPunct="1">
              <a:buFontTx/>
              <a:buNone/>
            </a:pPr>
            <a:r>
              <a:rPr lang="en-US" sz="1200" b="1" dirty="0" smtClean="0"/>
              <a:t> </a:t>
            </a:r>
          </a:p>
          <a:p>
            <a:pPr lvl="1" eaLnBrk="1" hangingPunct="1">
              <a:buFontTx/>
              <a:buNone/>
            </a:pPr>
            <a:endParaRPr lang="en-US" sz="1200" b="0" dirty="0" smtClean="0"/>
          </a:p>
          <a:p>
            <a:pPr lvl="1" eaLnBrk="1" hangingPunct="1">
              <a:buFontTx/>
              <a:buNone/>
            </a:pPr>
            <a:r>
              <a:rPr lang="en-US" sz="1400" dirty="0" smtClean="0"/>
              <a:t>		</a:t>
            </a:r>
          </a:p>
        </p:txBody>
      </p:sp>
    </p:spTree>
  </p:cSld>
  <p:clrMapOvr>
    <a:masterClrMapping/>
  </p:clrMapOvr>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344488" y="2590800"/>
            <a:ext cx="8412162" cy="1905000"/>
          </a:xfrm>
        </p:spPr>
        <p:txBody>
          <a:bodyPr/>
          <a:lstStyle/>
          <a:p>
            <a:pPr eaLnBrk="1" hangingPunct="1"/>
            <a:r>
              <a:rPr lang="en-US" altLang="zh-TW" dirty="0" smtClean="0">
                <a:solidFill>
                  <a:schemeClr val="accent2"/>
                </a:solidFill>
                <a:ea typeface="PMingLiU" pitchFamily="18" charset="-120"/>
              </a:rPr>
              <a:t>IFRS CONVERSION ISSUES</a:t>
            </a:r>
            <a:endParaRPr lang="en-US" dirty="0" smtClean="0">
              <a:solidFill>
                <a:schemeClr val="accent2"/>
              </a:solidFill>
              <a:ea typeface="PMingLiU" pitchFamily="18" charset="-120"/>
            </a:endParaRPr>
          </a:p>
        </p:txBody>
      </p:sp>
      <p:sp>
        <p:nvSpPr>
          <p:cNvPr id="78851" name="Slide Number Placeholder 2"/>
          <p:cNvSpPr>
            <a:spLocks noGrp="1"/>
          </p:cNvSpPr>
          <p:nvPr>
            <p:ph type="sldNum" sz="quarter" idx="12"/>
          </p:nvPr>
        </p:nvSpPr>
        <p:spPr>
          <a:noFill/>
        </p:spPr>
        <p:txBody>
          <a:bodyPr/>
          <a:lstStyle/>
          <a:p>
            <a:fld id="{1149BCF9-4E0E-4D44-9BCC-A394536F0CE4}" type="slidenum">
              <a:rPr lang="en-US" smtClean="0">
                <a:latin typeface="Arial" charset="0"/>
              </a:rPr>
              <a:pPr/>
              <a:t>453</a:t>
            </a:fld>
            <a:endParaRPr lang="en-US" smtClean="0">
              <a:latin typeface="Arial" charset="0"/>
            </a:endParaRPr>
          </a:p>
        </p:txBody>
      </p:sp>
    </p:spTree>
  </p:cSld>
  <p:clrMapOvr>
    <a:masterClrMapping/>
  </p:clrMapOvr>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357188"/>
            <a:ext cx="8829675" cy="1281113"/>
          </a:xfrm>
        </p:spPr>
        <p:txBody>
          <a:bodyPr>
            <a:normAutofit fontScale="90000"/>
          </a:bodyPr>
          <a:lstStyle/>
          <a:p>
            <a:pPr eaLnBrk="1" hangingPunct="1"/>
            <a:r>
              <a:rPr lang="en-US" sz="4800" b="1" smtClean="0">
                <a:solidFill>
                  <a:srgbClr val="000000"/>
                </a:solidFill>
              </a:rPr>
              <a:t/>
            </a:r>
            <a:br>
              <a:rPr lang="en-US" sz="4800" b="1" smtClean="0">
                <a:solidFill>
                  <a:srgbClr val="000000"/>
                </a:solidFill>
              </a:rPr>
            </a:br>
            <a:r>
              <a:rPr lang="en-US" sz="3200" smtClean="0">
                <a:solidFill>
                  <a:schemeClr val="accent2"/>
                </a:solidFill>
              </a:rPr>
              <a:t>Business and organisational considerations</a:t>
            </a:r>
            <a:br>
              <a:rPr lang="en-US" sz="3200" smtClean="0">
                <a:solidFill>
                  <a:schemeClr val="accent2"/>
                </a:solidFill>
              </a:rPr>
            </a:br>
            <a:r>
              <a:rPr lang="en-US" sz="3200" smtClean="0">
                <a:solidFill>
                  <a:schemeClr val="accent2"/>
                </a:solidFill>
              </a:rPr>
              <a:t>IFRS impact beyond financial statements</a:t>
            </a:r>
            <a:endParaRPr lang="en-US" sz="4800" smtClean="0">
              <a:solidFill>
                <a:schemeClr val="accent2"/>
              </a:solidFill>
            </a:endParaRPr>
          </a:p>
        </p:txBody>
      </p:sp>
      <p:sp>
        <p:nvSpPr>
          <p:cNvPr id="79875" name="Rectangle 3"/>
          <p:cNvSpPr>
            <a:spLocks noGrp="1" noChangeArrowheads="1"/>
          </p:cNvSpPr>
          <p:nvPr>
            <p:ph type="body" sz="half" idx="4294967295"/>
          </p:nvPr>
        </p:nvSpPr>
        <p:spPr>
          <a:xfrm>
            <a:off x="361950" y="1181100"/>
            <a:ext cx="3681413" cy="5176838"/>
          </a:xfrm>
        </p:spPr>
        <p:txBody>
          <a:bodyPr/>
          <a:lstStyle/>
          <a:p>
            <a:pPr marL="0" indent="0" eaLnBrk="1" hangingPunct="1">
              <a:buFontTx/>
              <a:buNone/>
            </a:pPr>
            <a:r>
              <a:rPr lang="en-US" sz="1800" b="1" smtClean="0">
                <a:solidFill>
                  <a:schemeClr val="accent2"/>
                </a:solidFill>
              </a:rPr>
              <a:t>Most aspects of the business can be affected:</a:t>
            </a:r>
          </a:p>
          <a:p>
            <a:pPr lvl="1" eaLnBrk="1" hangingPunct="1">
              <a:buFont typeface="Wingdings" pitchFamily="2" charset="2"/>
              <a:buChar char="Ø"/>
            </a:pPr>
            <a:r>
              <a:rPr lang="en-US" sz="1800" smtClean="0">
                <a:solidFill>
                  <a:schemeClr val="accent2"/>
                </a:solidFill>
              </a:rPr>
              <a:t>Processes and systems</a:t>
            </a:r>
          </a:p>
          <a:p>
            <a:pPr lvl="1" eaLnBrk="1" hangingPunct="1">
              <a:buFont typeface="Wingdings" pitchFamily="2" charset="2"/>
              <a:buChar char="Ø"/>
            </a:pPr>
            <a:r>
              <a:rPr lang="en-US" sz="1800" smtClean="0">
                <a:solidFill>
                  <a:schemeClr val="accent2"/>
                </a:solidFill>
              </a:rPr>
              <a:t>Operations</a:t>
            </a:r>
          </a:p>
          <a:p>
            <a:pPr lvl="1" eaLnBrk="1" hangingPunct="1">
              <a:buFont typeface="Wingdings" pitchFamily="2" charset="2"/>
              <a:buChar char="Ø"/>
            </a:pPr>
            <a:r>
              <a:rPr lang="en-US" sz="1800" smtClean="0">
                <a:solidFill>
                  <a:schemeClr val="accent2"/>
                </a:solidFill>
              </a:rPr>
              <a:t>Tax</a:t>
            </a:r>
          </a:p>
          <a:p>
            <a:pPr lvl="1" eaLnBrk="1" hangingPunct="1">
              <a:buFont typeface="Wingdings" pitchFamily="2" charset="2"/>
              <a:buChar char="Ø"/>
            </a:pPr>
            <a:r>
              <a:rPr lang="en-US" sz="1800" smtClean="0">
                <a:solidFill>
                  <a:schemeClr val="accent2"/>
                </a:solidFill>
              </a:rPr>
              <a:t>Treasury</a:t>
            </a:r>
          </a:p>
          <a:p>
            <a:pPr lvl="1" eaLnBrk="1" hangingPunct="1">
              <a:buFontTx/>
              <a:buNone/>
            </a:pPr>
            <a:endParaRPr lang="en-US" sz="1800" smtClean="0">
              <a:solidFill>
                <a:schemeClr val="accent2"/>
              </a:solidFill>
            </a:endParaRPr>
          </a:p>
          <a:p>
            <a:pPr marL="0" indent="0" eaLnBrk="1" hangingPunct="1">
              <a:buFontTx/>
              <a:buNone/>
            </a:pPr>
            <a:r>
              <a:rPr lang="en-US" sz="1800" b="1" smtClean="0">
                <a:solidFill>
                  <a:schemeClr val="accent2"/>
                </a:solidFill>
              </a:rPr>
              <a:t>Examples include impact on:</a:t>
            </a:r>
          </a:p>
          <a:p>
            <a:pPr lvl="1" eaLnBrk="1" hangingPunct="1">
              <a:buFont typeface="Wingdings" pitchFamily="2" charset="2"/>
              <a:buChar char="Ø"/>
            </a:pPr>
            <a:r>
              <a:rPr lang="en-US" sz="1800" smtClean="0">
                <a:solidFill>
                  <a:schemeClr val="accent2"/>
                </a:solidFill>
              </a:rPr>
              <a:t>Debt covenants</a:t>
            </a:r>
          </a:p>
          <a:p>
            <a:pPr lvl="1" eaLnBrk="1" hangingPunct="1">
              <a:buFont typeface="Wingdings" pitchFamily="2" charset="2"/>
              <a:buChar char="Ø"/>
            </a:pPr>
            <a:r>
              <a:rPr lang="en-US" sz="1800" smtClean="0">
                <a:solidFill>
                  <a:schemeClr val="accent2"/>
                </a:solidFill>
              </a:rPr>
              <a:t>Compensation plans</a:t>
            </a:r>
          </a:p>
          <a:p>
            <a:pPr lvl="1" eaLnBrk="1" hangingPunct="1">
              <a:buFont typeface="Wingdings" pitchFamily="2" charset="2"/>
              <a:buChar char="Ø"/>
            </a:pPr>
            <a:r>
              <a:rPr lang="en-US" sz="1800" smtClean="0">
                <a:solidFill>
                  <a:schemeClr val="accent2"/>
                </a:solidFill>
              </a:rPr>
              <a:t>Revenue contracts</a:t>
            </a:r>
          </a:p>
          <a:p>
            <a:pPr lvl="1" eaLnBrk="1" hangingPunct="1">
              <a:buFont typeface="Wingdings" pitchFamily="2" charset="2"/>
              <a:buChar char="Ø"/>
            </a:pPr>
            <a:r>
              <a:rPr lang="en-US" sz="1800" smtClean="0">
                <a:solidFill>
                  <a:schemeClr val="accent2"/>
                </a:solidFill>
              </a:rPr>
              <a:t>Joint ventures and alliances </a:t>
            </a:r>
          </a:p>
          <a:p>
            <a:pPr lvl="1" eaLnBrk="1" hangingPunct="1">
              <a:buFont typeface="Wingdings" pitchFamily="2" charset="2"/>
              <a:buChar char="Ø"/>
            </a:pPr>
            <a:r>
              <a:rPr lang="en-US" sz="1800" smtClean="0">
                <a:solidFill>
                  <a:schemeClr val="accent2"/>
                </a:solidFill>
              </a:rPr>
              <a:t>Investor communication</a:t>
            </a:r>
          </a:p>
          <a:p>
            <a:pPr lvl="1" eaLnBrk="1" hangingPunct="1"/>
            <a:endParaRPr lang="en-US" sz="1800" smtClean="0">
              <a:solidFill>
                <a:schemeClr val="accent2"/>
              </a:solidFill>
            </a:endParaRPr>
          </a:p>
          <a:p>
            <a:pPr lvl="1" eaLnBrk="1" hangingPunct="1"/>
            <a:endParaRPr lang="en-US" sz="1800" smtClean="0"/>
          </a:p>
          <a:p>
            <a:pPr marL="0" indent="0" eaLnBrk="1" hangingPunct="1">
              <a:buFontTx/>
              <a:buNone/>
            </a:pPr>
            <a:endParaRPr lang="en-US" sz="1800" smtClean="0"/>
          </a:p>
        </p:txBody>
      </p:sp>
      <p:sp>
        <p:nvSpPr>
          <p:cNvPr id="79876" name="TextBox 22"/>
          <p:cNvSpPr txBox="1">
            <a:spLocks noChangeArrowheads="1"/>
          </p:cNvSpPr>
          <p:nvPr/>
        </p:nvSpPr>
        <p:spPr bwMode="auto">
          <a:xfrm>
            <a:off x="4214813" y="1143000"/>
            <a:ext cx="4191000" cy="1312863"/>
          </a:xfrm>
          <a:prstGeom prst="rect">
            <a:avLst/>
          </a:prstGeom>
          <a:noFill/>
          <a:ln w="9525">
            <a:noFill/>
            <a:miter lim="800000"/>
            <a:headEnd/>
            <a:tailEnd/>
          </a:ln>
        </p:spPr>
        <p:txBody>
          <a:bodyPr lIns="91429" tIns="45714" rIns="91429" bIns="45714">
            <a:spAutoFit/>
          </a:bodyPr>
          <a:lstStyle/>
          <a:p>
            <a:pPr>
              <a:lnSpc>
                <a:spcPct val="95000"/>
              </a:lnSpc>
              <a:spcBef>
                <a:spcPct val="20000"/>
              </a:spcBef>
              <a:spcAft>
                <a:spcPts val="1200"/>
              </a:spcAft>
            </a:pPr>
            <a:r>
              <a:rPr lang="en-US" sz="1400">
                <a:solidFill>
                  <a:srgbClr val="000066"/>
                </a:solidFill>
                <a:latin typeface="Tahoma" pitchFamily="34" charset="0"/>
              </a:rPr>
              <a:t>The adoption of IFRS affects more than a company’s accounting policies, processes, and people.</a:t>
            </a:r>
          </a:p>
          <a:p>
            <a:pPr>
              <a:lnSpc>
                <a:spcPct val="95000"/>
              </a:lnSpc>
              <a:spcBef>
                <a:spcPct val="20000"/>
              </a:spcBef>
              <a:spcAft>
                <a:spcPts val="1200"/>
              </a:spcAft>
            </a:pPr>
            <a:r>
              <a:rPr lang="en-US" sz="1400">
                <a:solidFill>
                  <a:srgbClr val="000066"/>
                </a:solidFill>
                <a:latin typeface="Tahoma" pitchFamily="34" charset="0"/>
              </a:rPr>
              <a:t>Ultimately, most aspects of a company’s business and operations  are affected potentially.</a:t>
            </a:r>
          </a:p>
        </p:txBody>
      </p:sp>
      <p:pic>
        <p:nvPicPr>
          <p:cNvPr id="79877" name="Picture 8"/>
          <p:cNvPicPr>
            <a:picLocks noChangeAspect="1" noChangeArrowheads="1"/>
          </p:cNvPicPr>
          <p:nvPr/>
        </p:nvPicPr>
        <p:blipFill>
          <a:blip r:embed="rId3" cstate="print"/>
          <a:srcRect/>
          <a:stretch>
            <a:fillRect/>
          </a:stretch>
        </p:blipFill>
        <p:spPr bwMode="gray">
          <a:xfrm>
            <a:off x="3786188" y="2486025"/>
            <a:ext cx="5121275" cy="4371975"/>
          </a:xfrm>
          <a:prstGeom prst="rect">
            <a:avLst/>
          </a:prstGeom>
          <a:noFill/>
          <a:ln w="12700" algn="ctr">
            <a:noFill/>
            <a:miter lim="800000"/>
            <a:headEnd/>
            <a:tailEnd/>
          </a:ln>
        </p:spPr>
      </p:pic>
    </p:spTree>
  </p:cSld>
  <p:clrMapOvr>
    <a:masterClrMapping/>
  </p:clrMapOvr>
  <p:transition/>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857250" y="1143000"/>
            <a:ext cx="2286000" cy="838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Treasury Management </a:t>
            </a:r>
          </a:p>
          <a:p>
            <a:pPr algn="ctr">
              <a:defRPr/>
            </a:pPr>
            <a:r>
              <a:rPr lang="en-US" sz="1200" dirty="0"/>
              <a:t>Hedge Accounting </a:t>
            </a:r>
          </a:p>
          <a:p>
            <a:pPr algn="ctr">
              <a:defRPr/>
            </a:pPr>
            <a:r>
              <a:rPr lang="en-US" sz="1200" dirty="0"/>
              <a:t>Investments</a:t>
            </a:r>
          </a:p>
        </p:txBody>
      </p:sp>
      <p:sp>
        <p:nvSpPr>
          <p:cNvPr id="9" name="Rounded Rectangle 8"/>
          <p:cNvSpPr/>
          <p:nvPr/>
        </p:nvSpPr>
        <p:spPr>
          <a:xfrm>
            <a:off x="3357563" y="1143000"/>
            <a:ext cx="2438400" cy="838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Valuation </a:t>
            </a:r>
          </a:p>
          <a:p>
            <a:pPr algn="ctr">
              <a:defRPr/>
            </a:pPr>
            <a:r>
              <a:rPr lang="en-US" sz="1200" dirty="0"/>
              <a:t>Fair valuation approach</a:t>
            </a:r>
          </a:p>
          <a:p>
            <a:pPr algn="ctr">
              <a:defRPr/>
            </a:pPr>
            <a:r>
              <a:rPr lang="en-US" sz="1200" dirty="0"/>
              <a:t>Fair valuation methodologies </a:t>
            </a:r>
          </a:p>
        </p:txBody>
      </p:sp>
      <p:sp>
        <p:nvSpPr>
          <p:cNvPr id="10" name="Rounded Rectangle 9"/>
          <p:cNvSpPr/>
          <p:nvPr/>
        </p:nvSpPr>
        <p:spPr>
          <a:xfrm>
            <a:off x="6215063" y="1143000"/>
            <a:ext cx="2438400" cy="838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Distribution </a:t>
            </a:r>
          </a:p>
          <a:p>
            <a:pPr algn="ctr">
              <a:defRPr/>
            </a:pPr>
            <a:r>
              <a:rPr lang="en-US" sz="1200" dirty="0"/>
              <a:t>2010-11 profit will change</a:t>
            </a:r>
          </a:p>
          <a:p>
            <a:pPr algn="ctr">
              <a:defRPr/>
            </a:pPr>
            <a:r>
              <a:rPr lang="en-US" sz="1200" dirty="0"/>
              <a:t>Dividend policy </a:t>
            </a:r>
          </a:p>
        </p:txBody>
      </p:sp>
      <p:sp>
        <p:nvSpPr>
          <p:cNvPr id="11" name="Rounded Rectangle 10"/>
          <p:cNvSpPr/>
          <p:nvPr/>
        </p:nvSpPr>
        <p:spPr>
          <a:xfrm>
            <a:off x="7215188" y="2286000"/>
            <a:ext cx="1752600" cy="609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Debt Covenants</a:t>
            </a:r>
          </a:p>
          <a:p>
            <a:pPr algn="ctr">
              <a:defRPr/>
            </a:pPr>
            <a:r>
              <a:rPr lang="en-US" sz="1200" dirty="0"/>
              <a:t>IAS 1 requirements </a:t>
            </a:r>
          </a:p>
        </p:txBody>
      </p:sp>
      <p:sp>
        <p:nvSpPr>
          <p:cNvPr id="12" name="Rounded Rectangle 11"/>
          <p:cNvSpPr/>
          <p:nvPr/>
        </p:nvSpPr>
        <p:spPr>
          <a:xfrm>
            <a:off x="7143750" y="3286125"/>
            <a:ext cx="1828800" cy="12192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Mergers &amp; Acquisitions </a:t>
            </a:r>
          </a:p>
          <a:p>
            <a:pPr algn="ctr">
              <a:defRPr/>
            </a:pPr>
            <a:r>
              <a:rPr lang="en-US" sz="1200" dirty="0"/>
              <a:t>Control </a:t>
            </a:r>
          </a:p>
          <a:p>
            <a:pPr algn="ctr">
              <a:defRPr/>
            </a:pPr>
            <a:r>
              <a:rPr lang="en-US" sz="1200" dirty="0"/>
              <a:t>Goodwill</a:t>
            </a:r>
          </a:p>
          <a:p>
            <a:pPr algn="ctr">
              <a:defRPr/>
            </a:pPr>
            <a:r>
              <a:rPr lang="en-US" sz="1200" dirty="0"/>
              <a:t>Capital reserve</a:t>
            </a:r>
          </a:p>
          <a:p>
            <a:pPr algn="ctr">
              <a:defRPr/>
            </a:pPr>
            <a:r>
              <a:rPr lang="en-US" sz="1200" dirty="0"/>
              <a:t>IFRS 1 option </a:t>
            </a:r>
          </a:p>
        </p:txBody>
      </p:sp>
      <p:sp>
        <p:nvSpPr>
          <p:cNvPr id="13" name="Rounded Rectangle 12"/>
          <p:cNvSpPr/>
          <p:nvPr/>
        </p:nvSpPr>
        <p:spPr>
          <a:xfrm>
            <a:off x="6858000" y="4857750"/>
            <a:ext cx="1905000" cy="14478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Management Compensation </a:t>
            </a:r>
          </a:p>
          <a:p>
            <a:pPr algn="ctr">
              <a:defRPr/>
            </a:pPr>
            <a:r>
              <a:rPr lang="en-US" sz="1200" dirty="0"/>
              <a:t>ESOP fair value</a:t>
            </a:r>
          </a:p>
          <a:p>
            <a:pPr algn="ctr">
              <a:defRPr/>
            </a:pPr>
            <a:r>
              <a:rPr lang="en-US" sz="1200" dirty="0"/>
              <a:t>Targets not achievable </a:t>
            </a:r>
          </a:p>
          <a:p>
            <a:pPr algn="ctr">
              <a:defRPr/>
            </a:pPr>
            <a:r>
              <a:rPr lang="en-US" sz="1200" dirty="0"/>
              <a:t>Director remuneration </a:t>
            </a:r>
          </a:p>
          <a:p>
            <a:pPr algn="ctr">
              <a:defRPr/>
            </a:pPr>
            <a:r>
              <a:rPr lang="en-US" sz="1200" dirty="0"/>
              <a:t>Investors </a:t>
            </a:r>
          </a:p>
        </p:txBody>
      </p:sp>
      <p:sp>
        <p:nvSpPr>
          <p:cNvPr id="14" name="Rounded Rectangle 13"/>
          <p:cNvSpPr/>
          <p:nvPr/>
        </p:nvSpPr>
        <p:spPr>
          <a:xfrm>
            <a:off x="4714875" y="5715000"/>
            <a:ext cx="1752600" cy="990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Tax Implication </a:t>
            </a:r>
          </a:p>
          <a:p>
            <a:pPr algn="ctr">
              <a:defRPr/>
            </a:pPr>
            <a:r>
              <a:rPr lang="en-US" sz="1200" dirty="0"/>
              <a:t>Fair value adjustment</a:t>
            </a:r>
          </a:p>
          <a:p>
            <a:pPr algn="ctr">
              <a:defRPr/>
            </a:pPr>
            <a:r>
              <a:rPr lang="en-US" sz="1200" dirty="0"/>
              <a:t>Most item will flow through P &amp; L </a:t>
            </a:r>
          </a:p>
        </p:txBody>
      </p:sp>
      <p:sp>
        <p:nvSpPr>
          <p:cNvPr id="15" name="Rounded Rectangle 14"/>
          <p:cNvSpPr/>
          <p:nvPr/>
        </p:nvSpPr>
        <p:spPr>
          <a:xfrm>
            <a:off x="2571750" y="5715000"/>
            <a:ext cx="1752600" cy="990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MIS  </a:t>
            </a:r>
          </a:p>
          <a:p>
            <a:pPr algn="ctr">
              <a:defRPr/>
            </a:pPr>
            <a:r>
              <a:rPr lang="en-US" sz="1200" dirty="0"/>
              <a:t>Increased volatility </a:t>
            </a:r>
          </a:p>
          <a:p>
            <a:pPr algn="ctr">
              <a:defRPr/>
            </a:pPr>
            <a:r>
              <a:rPr lang="en-US" sz="1200" dirty="0"/>
              <a:t>Fluctuations outside control</a:t>
            </a:r>
          </a:p>
          <a:p>
            <a:pPr algn="ctr">
              <a:defRPr/>
            </a:pPr>
            <a:r>
              <a:rPr lang="en-US" sz="1200" dirty="0"/>
              <a:t>Fair value adjustment</a:t>
            </a:r>
          </a:p>
        </p:txBody>
      </p:sp>
      <p:sp>
        <p:nvSpPr>
          <p:cNvPr id="16" name="Rounded Rectangle 15"/>
          <p:cNvSpPr/>
          <p:nvPr/>
        </p:nvSpPr>
        <p:spPr>
          <a:xfrm>
            <a:off x="500063" y="5000625"/>
            <a:ext cx="1752600" cy="6096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HR </a:t>
            </a:r>
          </a:p>
          <a:p>
            <a:pPr algn="ctr">
              <a:defRPr/>
            </a:pPr>
            <a:r>
              <a:rPr lang="en-US" sz="1200" dirty="0"/>
              <a:t>Training </a:t>
            </a:r>
          </a:p>
          <a:p>
            <a:pPr algn="ctr">
              <a:defRPr/>
            </a:pPr>
            <a:r>
              <a:rPr lang="en-US" sz="1200" dirty="0"/>
              <a:t>Revised CTC</a:t>
            </a:r>
          </a:p>
        </p:txBody>
      </p:sp>
      <p:sp>
        <p:nvSpPr>
          <p:cNvPr id="17" name="Rounded Rectangle 16"/>
          <p:cNvSpPr/>
          <p:nvPr/>
        </p:nvSpPr>
        <p:spPr>
          <a:xfrm>
            <a:off x="285750" y="3643313"/>
            <a:ext cx="1752600" cy="10668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IT Systems </a:t>
            </a:r>
          </a:p>
          <a:p>
            <a:pPr algn="ctr">
              <a:defRPr/>
            </a:pPr>
            <a:r>
              <a:rPr lang="en-US" sz="1200" dirty="0"/>
              <a:t>Disclosures (IFRS 7)</a:t>
            </a:r>
          </a:p>
          <a:p>
            <a:pPr algn="ctr">
              <a:defRPr/>
            </a:pPr>
            <a:r>
              <a:rPr lang="en-US" sz="1200" dirty="0"/>
              <a:t>Hedge accounting </a:t>
            </a:r>
          </a:p>
          <a:p>
            <a:pPr algn="ctr">
              <a:defRPr/>
            </a:pPr>
            <a:r>
              <a:rPr lang="en-US" sz="1200" dirty="0"/>
              <a:t>Data collection </a:t>
            </a:r>
          </a:p>
        </p:txBody>
      </p:sp>
      <p:sp>
        <p:nvSpPr>
          <p:cNvPr id="18" name="Rounded Rectangle 17"/>
          <p:cNvSpPr/>
          <p:nvPr/>
        </p:nvSpPr>
        <p:spPr>
          <a:xfrm>
            <a:off x="428625" y="2214563"/>
            <a:ext cx="1524000" cy="11430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t>Investor relations </a:t>
            </a:r>
          </a:p>
          <a:p>
            <a:pPr algn="ctr">
              <a:defRPr/>
            </a:pPr>
            <a:r>
              <a:rPr lang="en-US" sz="1200" dirty="0"/>
              <a:t>Changes in EPS</a:t>
            </a:r>
          </a:p>
          <a:p>
            <a:pPr algn="ctr">
              <a:defRPr/>
            </a:pPr>
            <a:r>
              <a:rPr lang="en-US" sz="1200" dirty="0"/>
              <a:t>EU experience </a:t>
            </a:r>
          </a:p>
        </p:txBody>
      </p:sp>
      <p:sp>
        <p:nvSpPr>
          <p:cNvPr id="19" name="Oval 18"/>
          <p:cNvSpPr/>
          <p:nvPr/>
        </p:nvSpPr>
        <p:spPr>
          <a:xfrm>
            <a:off x="3200400" y="2743200"/>
            <a:ext cx="3048000" cy="1905000"/>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ORGANISATION </a:t>
            </a:r>
          </a:p>
        </p:txBody>
      </p:sp>
      <p:cxnSp>
        <p:nvCxnSpPr>
          <p:cNvPr id="21" name="Straight Connector 20"/>
          <p:cNvCxnSpPr>
            <a:endCxn id="19" idx="1"/>
          </p:cNvCxnSpPr>
          <p:nvPr/>
        </p:nvCxnSpPr>
        <p:spPr>
          <a:xfrm>
            <a:off x="2428875" y="2000250"/>
            <a:ext cx="1217613" cy="10223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9" idx="2"/>
          </p:cNvCxnSpPr>
          <p:nvPr/>
        </p:nvCxnSpPr>
        <p:spPr>
          <a:xfrm rot="5400000">
            <a:off x="4171950" y="2381250"/>
            <a:ext cx="804863" cy="476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0" idx="1"/>
          </p:cNvCxnSpPr>
          <p:nvPr/>
        </p:nvCxnSpPr>
        <p:spPr>
          <a:xfrm rot="10800000" flipV="1">
            <a:off x="5286375" y="1562100"/>
            <a:ext cx="928688" cy="1223963"/>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1"/>
          </p:cNvCxnSpPr>
          <p:nvPr/>
        </p:nvCxnSpPr>
        <p:spPr>
          <a:xfrm rot="10800000" flipV="1">
            <a:off x="6019800" y="2590800"/>
            <a:ext cx="1195388" cy="6096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12" idx="1"/>
            <a:endCxn id="19" idx="6"/>
          </p:cNvCxnSpPr>
          <p:nvPr/>
        </p:nvCxnSpPr>
        <p:spPr>
          <a:xfrm rot="10800000">
            <a:off x="6248400" y="3695700"/>
            <a:ext cx="895350" cy="200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13" idx="1"/>
            <a:endCxn id="19" idx="5"/>
          </p:cNvCxnSpPr>
          <p:nvPr/>
        </p:nvCxnSpPr>
        <p:spPr>
          <a:xfrm rot="10800000">
            <a:off x="5802313" y="4368800"/>
            <a:ext cx="1055687" cy="12128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14" idx="0"/>
          </p:cNvCxnSpPr>
          <p:nvPr/>
        </p:nvCxnSpPr>
        <p:spPr>
          <a:xfrm rot="16200000" flipH="1">
            <a:off x="4852988" y="4976812"/>
            <a:ext cx="1143000" cy="33337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endCxn id="15" idx="0"/>
          </p:cNvCxnSpPr>
          <p:nvPr/>
        </p:nvCxnSpPr>
        <p:spPr>
          <a:xfrm rot="5400000">
            <a:off x="3152775" y="4867275"/>
            <a:ext cx="1143000" cy="5524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6" idx="3"/>
            <a:endCxn id="19" idx="3"/>
          </p:cNvCxnSpPr>
          <p:nvPr/>
        </p:nvCxnSpPr>
        <p:spPr>
          <a:xfrm flipV="1">
            <a:off x="2252663" y="4368800"/>
            <a:ext cx="1393825" cy="9366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7" idx="3"/>
          </p:cNvCxnSpPr>
          <p:nvPr/>
        </p:nvCxnSpPr>
        <p:spPr>
          <a:xfrm flipV="1">
            <a:off x="2038350" y="3929063"/>
            <a:ext cx="1176338" cy="24765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8" idx="3"/>
          </p:cNvCxnSpPr>
          <p:nvPr/>
        </p:nvCxnSpPr>
        <p:spPr>
          <a:xfrm>
            <a:off x="1952625" y="2786063"/>
            <a:ext cx="1333500" cy="642937"/>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0921" name="Title 52"/>
          <p:cNvSpPr>
            <a:spLocks noGrp="1"/>
          </p:cNvSpPr>
          <p:nvPr>
            <p:ph type="title"/>
          </p:nvPr>
        </p:nvSpPr>
        <p:spPr/>
        <p:txBody>
          <a:bodyPr/>
          <a:lstStyle/>
          <a:p>
            <a:pPr algn="l"/>
            <a:r>
              <a:rPr lang="en-US" altLang="zh-TW" smtClean="0">
                <a:solidFill>
                  <a:srgbClr val="000099"/>
                </a:solidFill>
                <a:ea typeface="PMingLiU" pitchFamily="18" charset="-120"/>
              </a:rPr>
              <a:t>IFRS Implementation Issues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to="" calcmode="lin" valueType="num">
                                      <p:cBhvr>
                                        <p:cTn id="51" dur="1" fill="hold"/>
                                        <p:tgtEl>
                                          <p:spTgt spid="19"/>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childTnLst>
                                </p:cTn>
                              </p:par>
                              <p:par>
                                <p:cTn id="68" presetID="1" presetClass="entr" presetSubtype="0" fill="hold" nodeType="withEffect">
                                  <p:stCondLst>
                                    <p:cond delay="0"/>
                                  </p:stCondLst>
                                  <p:childTnLst>
                                    <p:set>
                                      <p:cBhvr>
                                        <p:cTn id="69" dur="1" fill="hold">
                                          <p:stCondLst>
                                            <p:cond delay="0"/>
                                          </p:stCondLst>
                                        </p:cTn>
                                        <p:tgtEl>
                                          <p:spTgt spid="41"/>
                                        </p:tgtEl>
                                        <p:attrNameLst>
                                          <p:attrName>style.visibility</p:attrName>
                                        </p:attrNameLst>
                                      </p:cBhvr>
                                      <p:to>
                                        <p:strVal val="visible"/>
                                      </p:to>
                                    </p:set>
                                  </p:childTnLst>
                                </p:cTn>
                              </p:par>
                              <p:par>
                                <p:cTn id="70" presetID="1" presetClass="entr" presetSubtype="0" fill="hold" nodeType="withEffect">
                                  <p:stCondLst>
                                    <p:cond delay="0"/>
                                  </p:stCondLst>
                                  <p:childTnLst>
                                    <p:set>
                                      <p:cBhvr>
                                        <p:cTn id="71" dur="1" fill="hold">
                                          <p:stCondLst>
                                            <p:cond delay="0"/>
                                          </p:stCondLst>
                                        </p:cTn>
                                        <p:tgtEl>
                                          <p:spTgt spid="43"/>
                                        </p:tgtEl>
                                        <p:attrNameLst>
                                          <p:attrName>style.visibility</p:attrName>
                                        </p:attrNameLst>
                                      </p:cBhvr>
                                      <p:to>
                                        <p:strVal val="visible"/>
                                      </p:to>
                                    </p:set>
                                  </p:childTnLst>
                                </p:cTn>
                              </p:par>
                              <p:par>
                                <p:cTn id="72" presetID="1" presetClass="entr" presetSubtype="0" fill="hold" nodeType="withEffect">
                                  <p:stCondLst>
                                    <p:cond delay="0"/>
                                  </p:stCondLst>
                                  <p:childTnLst>
                                    <p:set>
                                      <p:cBhvr>
                                        <p:cTn id="73" dur="1" fill="hold">
                                          <p:stCondLst>
                                            <p:cond delay="0"/>
                                          </p:stCondLst>
                                        </p:cTn>
                                        <p:tgtEl>
                                          <p:spTgt spid="45"/>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1" nodeType="clickEffect">
                                  <p:stCondLst>
                                    <p:cond delay="0"/>
                                  </p:stCondLst>
                                  <p:childTnLst>
                                    <p:set>
                                      <p:cBhvr>
                                        <p:cTn id="7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1" grpId="1"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304800" y="228600"/>
            <a:ext cx="8610600" cy="533400"/>
          </a:xfrm>
          <a:prstGeom prst="rect">
            <a:avLst/>
          </a:prstGeom>
          <a:noFill/>
          <a:ln w="9525" algn="ctr">
            <a:noFill/>
            <a:miter lim="800000"/>
            <a:headEnd/>
            <a:tailEnd/>
          </a:ln>
        </p:spPr>
        <p:txBody>
          <a:bodyPr anchor="ctr"/>
          <a:lstStyle/>
          <a:p>
            <a:pPr algn="ctr"/>
            <a:r>
              <a:rPr lang="en-US" altLang="zh-TW" sz="4400">
                <a:solidFill>
                  <a:srgbClr val="000099"/>
                </a:solidFill>
                <a:ea typeface="PMingLiU" pitchFamily="18" charset="-120"/>
              </a:rPr>
              <a:t>Potential business issues</a:t>
            </a:r>
            <a:endParaRPr lang="en-US" sz="4400">
              <a:solidFill>
                <a:srgbClr val="000099"/>
              </a:solidFill>
              <a:ea typeface="PMingLiU" pitchFamily="18" charset="-120"/>
            </a:endParaRPr>
          </a:p>
        </p:txBody>
      </p:sp>
      <p:sp>
        <p:nvSpPr>
          <p:cNvPr id="81923" name="Rectangle 3"/>
          <p:cNvSpPr>
            <a:spLocks noChangeArrowheads="1"/>
          </p:cNvSpPr>
          <p:nvPr/>
        </p:nvSpPr>
        <p:spPr bwMode="auto">
          <a:xfrm>
            <a:off x="381000" y="3124200"/>
            <a:ext cx="8229600" cy="3048000"/>
          </a:xfrm>
          <a:prstGeom prst="rect">
            <a:avLst/>
          </a:prstGeom>
          <a:noFill/>
          <a:ln w="9525">
            <a:noFill/>
            <a:miter lim="800000"/>
            <a:headEnd/>
            <a:tailEnd/>
          </a:ln>
        </p:spPr>
        <p:txBody>
          <a:bodyPr/>
          <a:lstStyle/>
          <a:p>
            <a:pPr marL="342900" indent="-342900">
              <a:spcBef>
                <a:spcPct val="20000"/>
              </a:spcBef>
            </a:pPr>
            <a:endParaRPr lang="en-US" sz="2400">
              <a:solidFill>
                <a:schemeClr val="bg1"/>
              </a:solidFill>
              <a:cs typeface="Times New Roman" pitchFamily="18" charset="0"/>
            </a:endParaRPr>
          </a:p>
        </p:txBody>
      </p:sp>
      <p:sp>
        <p:nvSpPr>
          <p:cNvPr id="81924" name="Text Box 4"/>
          <p:cNvSpPr txBox="1">
            <a:spLocks noChangeArrowheads="1"/>
          </p:cNvSpPr>
          <p:nvPr/>
        </p:nvSpPr>
        <p:spPr bwMode="auto">
          <a:xfrm>
            <a:off x="228600" y="900113"/>
            <a:ext cx="8610600" cy="5697537"/>
          </a:xfrm>
          <a:prstGeom prst="rect">
            <a:avLst/>
          </a:prstGeom>
          <a:noFill/>
          <a:ln w="9525">
            <a:noFill/>
            <a:miter lim="800000"/>
            <a:headEnd/>
            <a:tailEnd/>
          </a:ln>
        </p:spPr>
        <p:txBody>
          <a:bodyPr/>
          <a:lstStyle/>
          <a:p>
            <a:pPr marL="347663" indent="-347663">
              <a:spcBef>
                <a:spcPct val="20000"/>
              </a:spcBef>
              <a:buFont typeface="Wingdings" pitchFamily="2" charset="2"/>
              <a:buChar char="§"/>
            </a:pPr>
            <a:r>
              <a:rPr lang="en-US" altLang="zh-TW" sz="2800">
                <a:solidFill>
                  <a:schemeClr val="accent2"/>
                </a:solidFill>
                <a:ea typeface="PMingLiU" pitchFamily="18" charset="-120"/>
                <a:cs typeface="Times New Roman" pitchFamily="18" charset="0"/>
              </a:rPr>
              <a:t>Some of the key business issues that will need to be addressed for successful implementation:</a:t>
            </a:r>
          </a:p>
          <a:p>
            <a:pPr marL="795338" lvl="1" indent="-280988">
              <a:spcBef>
                <a:spcPct val="20000"/>
              </a:spcBef>
              <a:buFont typeface="Wingdings" pitchFamily="2" charset="2"/>
              <a:buChar char="§"/>
            </a:pPr>
            <a:r>
              <a:rPr lang="en-US" altLang="zh-TW" sz="2400">
                <a:solidFill>
                  <a:schemeClr val="accent2"/>
                </a:solidFill>
                <a:ea typeface="PMingLiU" pitchFamily="18" charset="-120"/>
                <a:cs typeface="Times New Roman" pitchFamily="18" charset="0"/>
              </a:rPr>
              <a:t>Treasury management</a:t>
            </a:r>
          </a:p>
          <a:p>
            <a:pPr marL="795338" lvl="1" indent="-280988">
              <a:spcBef>
                <a:spcPct val="20000"/>
              </a:spcBef>
              <a:buFont typeface="Wingdings" pitchFamily="2" charset="2"/>
              <a:buChar char="§"/>
            </a:pPr>
            <a:r>
              <a:rPr lang="en-US" altLang="zh-TW" sz="2400">
                <a:solidFill>
                  <a:schemeClr val="accent2"/>
                </a:solidFill>
                <a:ea typeface="PMingLiU" pitchFamily="18" charset="-120"/>
                <a:cs typeface="Times New Roman" pitchFamily="18" charset="0"/>
              </a:rPr>
              <a:t>Distributions</a:t>
            </a:r>
          </a:p>
          <a:p>
            <a:pPr marL="795338" lvl="1" indent="-280988">
              <a:spcBef>
                <a:spcPct val="20000"/>
              </a:spcBef>
              <a:buFont typeface="Wingdings" pitchFamily="2" charset="2"/>
              <a:buChar char="§"/>
            </a:pPr>
            <a:r>
              <a:rPr lang="en-US" altLang="zh-TW" sz="2400">
                <a:solidFill>
                  <a:schemeClr val="accent2"/>
                </a:solidFill>
                <a:ea typeface="PMingLiU" pitchFamily="18" charset="-120"/>
                <a:cs typeface="Times New Roman" pitchFamily="18" charset="0"/>
              </a:rPr>
              <a:t>Debt covenants &amp; financing</a:t>
            </a:r>
          </a:p>
          <a:p>
            <a:pPr marL="795338" lvl="1" indent="-280988">
              <a:spcBef>
                <a:spcPct val="20000"/>
              </a:spcBef>
              <a:buFont typeface="Wingdings" pitchFamily="2" charset="2"/>
              <a:buChar char="§"/>
            </a:pPr>
            <a:r>
              <a:rPr lang="en-US" altLang="zh-TW" sz="2400">
                <a:solidFill>
                  <a:schemeClr val="accent2"/>
                </a:solidFill>
                <a:ea typeface="PMingLiU" pitchFamily="18" charset="-120"/>
                <a:cs typeface="Times New Roman" pitchFamily="18" charset="0"/>
              </a:rPr>
              <a:t>Mergers &amp; acquisitions</a:t>
            </a:r>
          </a:p>
          <a:p>
            <a:pPr marL="795338" lvl="1" indent="-280988">
              <a:spcBef>
                <a:spcPct val="20000"/>
              </a:spcBef>
              <a:buFont typeface="Wingdings" pitchFamily="2" charset="2"/>
              <a:buChar char="§"/>
            </a:pPr>
            <a:r>
              <a:rPr lang="en-US" altLang="zh-TW" sz="2400">
                <a:solidFill>
                  <a:schemeClr val="accent2"/>
                </a:solidFill>
                <a:ea typeface="PMingLiU" pitchFamily="18" charset="-120"/>
                <a:cs typeface="Times New Roman" pitchFamily="18" charset="0"/>
              </a:rPr>
              <a:t>Management compensation</a:t>
            </a:r>
          </a:p>
          <a:p>
            <a:pPr marL="795338" lvl="1" indent="-280988">
              <a:spcBef>
                <a:spcPct val="20000"/>
              </a:spcBef>
              <a:buFont typeface="Wingdings" pitchFamily="2" charset="2"/>
              <a:buChar char="§"/>
            </a:pPr>
            <a:r>
              <a:rPr lang="en-US" altLang="zh-TW" sz="2400">
                <a:solidFill>
                  <a:schemeClr val="accent2"/>
                </a:solidFill>
                <a:ea typeface="Arial Unicode MS" pitchFamily="34" charset="-128"/>
                <a:cs typeface="Arial Unicode MS" pitchFamily="34" charset="-128"/>
              </a:rPr>
              <a:t>Potential tax implications</a:t>
            </a:r>
            <a:endParaRPr lang="en-US" altLang="zh-TW" sz="2400">
              <a:solidFill>
                <a:schemeClr val="accent2"/>
              </a:solidFill>
              <a:ea typeface="PMingLiU" pitchFamily="18" charset="-120"/>
            </a:endParaRPr>
          </a:p>
          <a:p>
            <a:pPr marL="795338" lvl="1" indent="-280988">
              <a:spcBef>
                <a:spcPct val="20000"/>
              </a:spcBef>
              <a:buFont typeface="Wingdings" pitchFamily="2" charset="2"/>
              <a:buChar char="§"/>
            </a:pPr>
            <a:r>
              <a:rPr lang="en-US" altLang="zh-TW" sz="2400">
                <a:solidFill>
                  <a:schemeClr val="accent2"/>
                </a:solidFill>
                <a:ea typeface="PMingLiU" pitchFamily="18" charset="-120"/>
              </a:rPr>
              <a:t>Management information</a:t>
            </a:r>
          </a:p>
          <a:p>
            <a:pPr marL="795338" lvl="1" indent="-280988">
              <a:spcBef>
                <a:spcPct val="20000"/>
              </a:spcBef>
              <a:buFont typeface="Wingdings" pitchFamily="2" charset="2"/>
              <a:buChar char="§"/>
            </a:pPr>
            <a:r>
              <a:rPr lang="en-US" altLang="zh-TW" sz="2400">
                <a:solidFill>
                  <a:schemeClr val="accent2"/>
                </a:solidFill>
                <a:ea typeface="PMingLiU" pitchFamily="18" charset="-120"/>
              </a:rPr>
              <a:t>Human resources &amp; training</a:t>
            </a:r>
          </a:p>
          <a:p>
            <a:pPr marL="795338" lvl="1" indent="-280988">
              <a:spcBef>
                <a:spcPct val="20000"/>
              </a:spcBef>
              <a:buFont typeface="Wingdings" pitchFamily="2" charset="2"/>
              <a:buChar char="§"/>
            </a:pPr>
            <a:r>
              <a:rPr lang="en-US" altLang="zh-TW" sz="2400">
                <a:solidFill>
                  <a:schemeClr val="accent2"/>
                </a:solidFill>
                <a:ea typeface="PMingLiU" pitchFamily="18" charset="-120"/>
              </a:rPr>
              <a:t>IT systems</a:t>
            </a:r>
          </a:p>
          <a:p>
            <a:pPr marL="795338" lvl="1" indent="-280988">
              <a:spcBef>
                <a:spcPct val="20000"/>
              </a:spcBef>
              <a:buFont typeface="Wingdings" pitchFamily="2" charset="2"/>
              <a:buChar char="§"/>
            </a:pPr>
            <a:r>
              <a:rPr lang="en-US" altLang="zh-TW" sz="2400">
                <a:solidFill>
                  <a:schemeClr val="accent2"/>
                </a:solidFill>
                <a:ea typeface="PMingLiU" pitchFamily="18" charset="-120"/>
              </a:rPr>
              <a:t>Investor relations</a:t>
            </a:r>
          </a:p>
          <a:p>
            <a:pPr marL="795338" lvl="1" indent="-280988">
              <a:spcBef>
                <a:spcPct val="20000"/>
              </a:spcBef>
              <a:buFont typeface="Wingdings" pitchFamily="2" charset="2"/>
              <a:buNone/>
            </a:pPr>
            <a:endParaRPr lang="en-US" sz="2400" b="1">
              <a:solidFill>
                <a:schemeClr val="accent2"/>
              </a:solidFill>
            </a:endParaRPr>
          </a:p>
        </p:txBody>
      </p:sp>
      <p:sp>
        <p:nvSpPr>
          <p:cNvPr id="81925" name="Slide Number Placeholder 4"/>
          <p:cNvSpPr>
            <a:spLocks noGrp="1"/>
          </p:cNvSpPr>
          <p:nvPr>
            <p:ph type="sldNum" sz="quarter" idx="12"/>
          </p:nvPr>
        </p:nvSpPr>
        <p:spPr>
          <a:noFill/>
        </p:spPr>
        <p:txBody>
          <a:bodyPr/>
          <a:lstStyle/>
          <a:p>
            <a:fld id="{7B0E046E-0123-4816-AF45-AA6FCFADE84D}" type="slidenum">
              <a:rPr lang="en-US" smtClean="0">
                <a:latin typeface="Arial" charset="0"/>
              </a:rPr>
              <a:pPr/>
              <a:t>456</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304800" y="228600"/>
            <a:ext cx="8610600" cy="533400"/>
          </a:xfrm>
          <a:prstGeom prst="rect">
            <a:avLst/>
          </a:prstGeom>
          <a:noFill/>
          <a:ln w="9525">
            <a:noFill/>
            <a:miter lim="800000"/>
            <a:headEnd/>
            <a:tailEnd/>
          </a:ln>
        </p:spPr>
        <p:txBody>
          <a:bodyPr anchor="ctr"/>
          <a:lstStyle/>
          <a:p>
            <a:pPr algn="ctr"/>
            <a:r>
              <a:rPr lang="en-US" altLang="zh-TW" sz="4400">
                <a:solidFill>
                  <a:schemeClr val="accent2"/>
                </a:solidFill>
                <a:ea typeface="PMingLiU" pitchFamily="18" charset="-120"/>
              </a:rPr>
              <a:t>Potential business issues</a:t>
            </a:r>
            <a:endParaRPr lang="en-US" sz="4400">
              <a:solidFill>
                <a:schemeClr val="accent2"/>
              </a:solidFill>
              <a:ea typeface="PMingLiU" pitchFamily="18" charset="-120"/>
            </a:endParaRPr>
          </a:p>
        </p:txBody>
      </p:sp>
      <p:sp>
        <p:nvSpPr>
          <p:cNvPr id="82947" name="Rectangle 3"/>
          <p:cNvSpPr>
            <a:spLocks noChangeArrowheads="1"/>
          </p:cNvSpPr>
          <p:nvPr/>
        </p:nvSpPr>
        <p:spPr bwMode="auto">
          <a:xfrm>
            <a:off x="381000" y="3124200"/>
            <a:ext cx="8229600" cy="3048000"/>
          </a:xfrm>
          <a:prstGeom prst="rect">
            <a:avLst/>
          </a:prstGeom>
          <a:noFill/>
          <a:ln w="9525">
            <a:noFill/>
            <a:miter lim="800000"/>
            <a:headEnd/>
            <a:tailEnd/>
          </a:ln>
        </p:spPr>
        <p:txBody>
          <a:bodyPr/>
          <a:lstStyle/>
          <a:p>
            <a:pPr marL="342900" indent="-342900">
              <a:spcBef>
                <a:spcPct val="20000"/>
              </a:spcBef>
            </a:pPr>
            <a:endParaRPr lang="en-US" sz="2400">
              <a:solidFill>
                <a:schemeClr val="bg1"/>
              </a:solidFill>
              <a:cs typeface="Times New Roman" pitchFamily="18" charset="0"/>
            </a:endParaRPr>
          </a:p>
        </p:txBody>
      </p:sp>
      <p:sp>
        <p:nvSpPr>
          <p:cNvPr id="82948" name="Text Box 4"/>
          <p:cNvSpPr txBox="1">
            <a:spLocks noChangeArrowheads="1"/>
          </p:cNvSpPr>
          <p:nvPr/>
        </p:nvSpPr>
        <p:spPr bwMode="auto">
          <a:xfrm>
            <a:off x="228600" y="1219200"/>
            <a:ext cx="8610600" cy="5029200"/>
          </a:xfrm>
          <a:prstGeom prst="rect">
            <a:avLst/>
          </a:prstGeom>
          <a:noFill/>
          <a:ln w="9525">
            <a:noFill/>
            <a:miter lim="800000"/>
            <a:headEnd/>
            <a:tailEnd/>
          </a:ln>
        </p:spPr>
        <p:txBody>
          <a:bodyPr/>
          <a:lstStyle/>
          <a:p>
            <a:pPr marL="347663" indent="-347663">
              <a:spcBef>
                <a:spcPct val="20000"/>
              </a:spcBef>
              <a:buFont typeface="Wingdings" pitchFamily="2" charset="2"/>
              <a:buChar char="§"/>
            </a:pPr>
            <a:r>
              <a:rPr lang="en-US" altLang="zh-TW" sz="2800" dirty="0">
                <a:solidFill>
                  <a:schemeClr val="accent2"/>
                </a:solidFill>
                <a:ea typeface="PMingLiU" pitchFamily="18" charset="-120"/>
                <a:cs typeface="Times New Roman" pitchFamily="18" charset="0"/>
              </a:rPr>
              <a:t>Treasury management</a:t>
            </a:r>
          </a:p>
          <a:p>
            <a:pPr marL="795338" lvl="1" indent="-280988">
              <a:spcBef>
                <a:spcPct val="20000"/>
              </a:spcBef>
              <a:buFont typeface="Wingdings" pitchFamily="2" charset="2"/>
              <a:buChar char="§"/>
            </a:pPr>
            <a:r>
              <a:rPr lang="en-US" altLang="zh-TW" sz="2400" dirty="0">
                <a:solidFill>
                  <a:schemeClr val="accent2"/>
                </a:solidFill>
                <a:ea typeface="PMingLiU" pitchFamily="18" charset="-120"/>
                <a:cs typeface="Times New Roman" pitchFamily="18" charset="0"/>
              </a:rPr>
              <a:t>Certain financing and hedging policies will no longer achieve the desired accounting effect, will instead create volatility in reported profits</a:t>
            </a:r>
          </a:p>
          <a:p>
            <a:pPr marL="795338" lvl="1" indent="-280988">
              <a:spcBef>
                <a:spcPct val="20000"/>
              </a:spcBef>
              <a:buFont typeface="Wingdings" pitchFamily="2" charset="2"/>
              <a:buNone/>
            </a:pPr>
            <a:r>
              <a:rPr lang="en-US" altLang="zh-TW" sz="2400" dirty="0">
                <a:solidFill>
                  <a:schemeClr val="accent2"/>
                </a:solidFill>
                <a:ea typeface="PMingLiU" pitchFamily="18" charset="-120"/>
                <a:cs typeface="Times New Roman" pitchFamily="18" charset="0"/>
              </a:rPr>
              <a:t>	</a:t>
            </a:r>
            <a:r>
              <a:rPr lang="en-US" altLang="zh-TW" sz="2400" u="sng" dirty="0">
                <a:solidFill>
                  <a:schemeClr val="accent2"/>
                </a:solidFill>
                <a:ea typeface="PMingLiU" pitchFamily="18" charset="-120"/>
                <a:cs typeface="Times New Roman" pitchFamily="18" charset="0"/>
              </a:rPr>
              <a:t>Challenge</a:t>
            </a:r>
            <a:r>
              <a:rPr lang="en-US" altLang="zh-TW" sz="2400" dirty="0">
                <a:solidFill>
                  <a:schemeClr val="accent2"/>
                </a:solidFill>
                <a:ea typeface="PMingLiU" pitchFamily="18" charset="-120"/>
                <a:cs typeface="Times New Roman" pitchFamily="18" charset="0"/>
              </a:rPr>
              <a:t> </a:t>
            </a:r>
          </a:p>
          <a:p>
            <a:pPr marL="795338" lvl="1" indent="-280988">
              <a:spcBef>
                <a:spcPct val="20000"/>
              </a:spcBef>
              <a:buFont typeface="Wingdings" pitchFamily="2" charset="2"/>
              <a:buNone/>
            </a:pPr>
            <a:r>
              <a:rPr lang="en-US" altLang="zh-TW" sz="2400" dirty="0">
                <a:solidFill>
                  <a:schemeClr val="accent2"/>
                </a:solidFill>
                <a:ea typeface="PMingLiU" pitchFamily="18" charset="-120"/>
                <a:cs typeface="Times New Roman" pitchFamily="18" charset="0"/>
              </a:rPr>
              <a:t>	have to find good economic strategies that will produce right accounting treatment</a:t>
            </a:r>
          </a:p>
          <a:p>
            <a:pPr marL="347663" indent="-347663">
              <a:spcBef>
                <a:spcPct val="20000"/>
              </a:spcBef>
              <a:buFont typeface="Wingdings" pitchFamily="2" charset="2"/>
              <a:buChar char="§"/>
            </a:pPr>
            <a:r>
              <a:rPr lang="en-US" altLang="zh-TW" sz="2800" dirty="0">
                <a:solidFill>
                  <a:schemeClr val="accent2"/>
                </a:solidFill>
                <a:ea typeface="Arial Unicode MS" pitchFamily="34" charset="-128"/>
                <a:cs typeface="Arial Unicode MS" pitchFamily="34" charset="-128"/>
              </a:rPr>
              <a:t>Distributions</a:t>
            </a:r>
          </a:p>
          <a:p>
            <a:pPr marL="795338" lvl="1" indent="-280988">
              <a:spcBef>
                <a:spcPct val="20000"/>
              </a:spcBef>
              <a:buFont typeface="Wingdings" pitchFamily="2" charset="2"/>
              <a:buChar char="§"/>
            </a:pPr>
            <a:r>
              <a:rPr lang="en-US" altLang="zh-TW" sz="2400" dirty="0">
                <a:solidFill>
                  <a:schemeClr val="accent2"/>
                </a:solidFill>
                <a:ea typeface="PMingLiU" pitchFamily="18" charset="-120"/>
              </a:rPr>
              <a:t>Equity will change – current dividend policy may no longer be sustainable</a:t>
            </a:r>
          </a:p>
          <a:p>
            <a:pPr marL="795338" lvl="1" indent="-280988">
              <a:spcBef>
                <a:spcPct val="20000"/>
              </a:spcBef>
              <a:buFont typeface="Wingdings" pitchFamily="2" charset="2"/>
              <a:buChar char="§"/>
            </a:pPr>
            <a:r>
              <a:rPr lang="en-US" altLang="zh-TW" sz="2400" dirty="0">
                <a:solidFill>
                  <a:schemeClr val="accent2"/>
                </a:solidFill>
                <a:ea typeface="PMingLiU" pitchFamily="18" charset="-120"/>
              </a:rPr>
              <a:t>Altered dividend patterns may directly impact the share price</a:t>
            </a:r>
          </a:p>
        </p:txBody>
      </p:sp>
      <p:sp>
        <p:nvSpPr>
          <p:cNvPr id="82949" name="Slide Number Placeholder 4"/>
          <p:cNvSpPr>
            <a:spLocks noGrp="1"/>
          </p:cNvSpPr>
          <p:nvPr>
            <p:ph type="sldNum" sz="quarter" idx="12"/>
          </p:nvPr>
        </p:nvSpPr>
        <p:spPr>
          <a:noFill/>
        </p:spPr>
        <p:txBody>
          <a:bodyPr/>
          <a:lstStyle/>
          <a:p>
            <a:fld id="{CBD1474B-3820-40F1-AAE9-E835C7ABCE91}" type="slidenum">
              <a:rPr lang="en-US" smtClean="0">
                <a:latin typeface="Arial" charset="0"/>
              </a:rPr>
              <a:pPr/>
              <a:t>457</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152400" y="76200"/>
            <a:ext cx="8610600" cy="533400"/>
          </a:xfrm>
          <a:prstGeom prst="rect">
            <a:avLst/>
          </a:prstGeom>
          <a:noFill/>
          <a:ln w="9525">
            <a:noFill/>
            <a:miter lim="800000"/>
            <a:headEnd/>
            <a:tailEnd/>
          </a:ln>
        </p:spPr>
        <p:txBody>
          <a:bodyPr anchor="ctr"/>
          <a:lstStyle/>
          <a:p>
            <a:pPr algn="ctr"/>
            <a:r>
              <a:rPr lang="en-US" altLang="zh-TW" sz="4400" dirty="0">
                <a:solidFill>
                  <a:schemeClr val="accent2"/>
                </a:solidFill>
                <a:ea typeface="PMingLiU" pitchFamily="18" charset="-120"/>
              </a:rPr>
              <a:t>Potential business Issues</a:t>
            </a:r>
            <a:endParaRPr lang="en-US" sz="4400" dirty="0">
              <a:solidFill>
                <a:schemeClr val="accent2"/>
              </a:solidFill>
              <a:ea typeface="PMingLiU" pitchFamily="18" charset="-120"/>
            </a:endParaRPr>
          </a:p>
        </p:txBody>
      </p:sp>
      <p:sp>
        <p:nvSpPr>
          <p:cNvPr id="83971" name="Rectangle 3"/>
          <p:cNvSpPr>
            <a:spLocks noChangeArrowheads="1"/>
          </p:cNvSpPr>
          <p:nvPr/>
        </p:nvSpPr>
        <p:spPr bwMode="auto">
          <a:xfrm>
            <a:off x="381000" y="3124200"/>
            <a:ext cx="8229600" cy="3048000"/>
          </a:xfrm>
          <a:prstGeom prst="rect">
            <a:avLst/>
          </a:prstGeom>
          <a:noFill/>
          <a:ln w="9525">
            <a:noFill/>
            <a:miter lim="800000"/>
            <a:headEnd/>
            <a:tailEnd/>
          </a:ln>
        </p:spPr>
        <p:txBody>
          <a:bodyPr/>
          <a:lstStyle/>
          <a:p>
            <a:pPr marL="342900" indent="-342900">
              <a:spcBef>
                <a:spcPct val="20000"/>
              </a:spcBef>
            </a:pPr>
            <a:endParaRPr lang="en-US" sz="2400">
              <a:solidFill>
                <a:schemeClr val="bg1"/>
              </a:solidFill>
              <a:cs typeface="Times New Roman" pitchFamily="18" charset="0"/>
            </a:endParaRPr>
          </a:p>
        </p:txBody>
      </p:sp>
      <p:sp>
        <p:nvSpPr>
          <p:cNvPr id="83972" name="Text Box 4"/>
          <p:cNvSpPr txBox="1">
            <a:spLocks noChangeArrowheads="1"/>
          </p:cNvSpPr>
          <p:nvPr/>
        </p:nvSpPr>
        <p:spPr bwMode="auto">
          <a:xfrm>
            <a:off x="0" y="609600"/>
            <a:ext cx="8915400" cy="5029200"/>
          </a:xfrm>
          <a:prstGeom prst="rect">
            <a:avLst/>
          </a:prstGeom>
          <a:noFill/>
          <a:ln w="9525">
            <a:noFill/>
            <a:miter lim="800000"/>
            <a:headEnd/>
            <a:tailEnd/>
          </a:ln>
        </p:spPr>
        <p:txBody>
          <a:bodyPr/>
          <a:lstStyle/>
          <a:p>
            <a:pPr marL="347663" indent="-347663">
              <a:spcBef>
                <a:spcPct val="20000"/>
              </a:spcBef>
              <a:buFont typeface="Wingdings" pitchFamily="2" charset="2"/>
              <a:buChar char="§"/>
            </a:pPr>
            <a:r>
              <a:rPr lang="en-US" altLang="zh-TW" sz="2800" dirty="0">
                <a:solidFill>
                  <a:schemeClr val="accent2"/>
                </a:solidFill>
                <a:ea typeface="PMingLiU" pitchFamily="18" charset="-120"/>
                <a:cs typeface="Times New Roman" pitchFamily="18" charset="0"/>
              </a:rPr>
              <a:t>Debt </a:t>
            </a:r>
            <a:r>
              <a:rPr lang="en-US" altLang="zh-TW" sz="2800" dirty="0">
                <a:solidFill>
                  <a:schemeClr val="accent2"/>
                </a:solidFill>
                <a:ea typeface="Arial Unicode MS" pitchFamily="34" charset="-128"/>
                <a:cs typeface="Arial Unicode MS" pitchFamily="34" charset="-128"/>
              </a:rPr>
              <a:t>covenants &amp; financing</a:t>
            </a:r>
            <a:endParaRPr lang="en-US" altLang="zh-TW" sz="2800" dirty="0">
              <a:solidFill>
                <a:schemeClr val="accent2"/>
              </a:solidFill>
              <a:ea typeface="PMingLiU" pitchFamily="18" charset="-120"/>
              <a:cs typeface="Times New Roman" pitchFamily="18" charset="0"/>
            </a:endParaRPr>
          </a:p>
          <a:p>
            <a:pPr marL="795338" lvl="1" indent="-280988">
              <a:spcBef>
                <a:spcPct val="20000"/>
              </a:spcBef>
              <a:buFont typeface="Wingdings" pitchFamily="2" charset="2"/>
              <a:buChar char="§"/>
            </a:pPr>
            <a:r>
              <a:rPr lang="en-US" altLang="zh-TW" sz="2200" dirty="0">
                <a:solidFill>
                  <a:schemeClr val="accent2"/>
                </a:solidFill>
                <a:ea typeface="PMingLiU" pitchFamily="18" charset="-120"/>
                <a:cs typeface="Times New Roman" pitchFamily="18" charset="0"/>
              </a:rPr>
              <a:t>Where debt covenants do not provide for changes in accounting standards, changes to financial position may cause these covenants to be breached</a:t>
            </a:r>
          </a:p>
          <a:p>
            <a:pPr marL="795338" lvl="1" indent="-280988">
              <a:spcBef>
                <a:spcPct val="20000"/>
              </a:spcBef>
              <a:buFont typeface="Wingdings" pitchFamily="2" charset="2"/>
              <a:buChar char="§"/>
            </a:pPr>
            <a:r>
              <a:rPr lang="en-US" altLang="zh-TW" sz="2200" dirty="0">
                <a:solidFill>
                  <a:schemeClr val="accent2"/>
                </a:solidFill>
                <a:ea typeface="PMingLiU" pitchFamily="18" charset="-120"/>
                <a:cs typeface="Times New Roman" pitchFamily="18" charset="0"/>
              </a:rPr>
              <a:t>Impact company’s ability to ensure continuity of financing arrangements</a:t>
            </a:r>
          </a:p>
          <a:p>
            <a:pPr marL="795338" lvl="1" indent="-280988">
              <a:spcBef>
                <a:spcPct val="20000"/>
              </a:spcBef>
              <a:buFont typeface="Wingdings" pitchFamily="2" charset="2"/>
              <a:buChar char="§"/>
            </a:pPr>
            <a:r>
              <a:rPr lang="en-US" altLang="zh-TW" sz="2200" dirty="0">
                <a:solidFill>
                  <a:schemeClr val="accent2"/>
                </a:solidFill>
                <a:ea typeface="PMingLiU" pitchFamily="18" charset="-120"/>
                <a:cs typeface="Times New Roman" pitchFamily="18" charset="0"/>
              </a:rPr>
              <a:t>When seeking to raise finance, comparative figures may need to apply IFRS as well</a:t>
            </a:r>
          </a:p>
          <a:p>
            <a:pPr marL="347663" indent="-347663">
              <a:spcBef>
                <a:spcPct val="20000"/>
              </a:spcBef>
              <a:buFont typeface="Wingdings" pitchFamily="2" charset="2"/>
              <a:buChar char="§"/>
            </a:pPr>
            <a:r>
              <a:rPr lang="en-US" altLang="zh-TW" sz="2800" dirty="0">
                <a:solidFill>
                  <a:schemeClr val="accent2"/>
                </a:solidFill>
                <a:ea typeface="Arial Unicode MS" pitchFamily="34" charset="-128"/>
                <a:cs typeface="Arial Unicode MS" pitchFamily="34" charset="-128"/>
              </a:rPr>
              <a:t>Mergers &amp; acquisitions</a:t>
            </a:r>
          </a:p>
          <a:p>
            <a:pPr marL="795338" lvl="1" indent="-280988">
              <a:spcBef>
                <a:spcPct val="20000"/>
              </a:spcBef>
              <a:buFont typeface="Wingdings" pitchFamily="2" charset="2"/>
              <a:buChar char="§"/>
            </a:pPr>
            <a:r>
              <a:rPr lang="en-US" altLang="zh-TW" sz="2200" dirty="0">
                <a:solidFill>
                  <a:schemeClr val="accent2"/>
                </a:solidFill>
                <a:ea typeface="PMingLiU" pitchFamily="18" charset="-120"/>
              </a:rPr>
              <a:t>Accounting for potential acquisitions will be altered by the adoption of IFRS</a:t>
            </a:r>
          </a:p>
          <a:p>
            <a:pPr marL="795338" lvl="1" indent="-280988">
              <a:spcBef>
                <a:spcPct val="20000"/>
              </a:spcBef>
              <a:buFont typeface="Wingdings" pitchFamily="2" charset="2"/>
              <a:buChar char="§"/>
            </a:pPr>
            <a:r>
              <a:rPr lang="en-US" altLang="zh-TW" sz="2200" dirty="0">
                <a:solidFill>
                  <a:schemeClr val="accent2"/>
                </a:solidFill>
                <a:ea typeface="PMingLiU" pitchFamily="18" charset="-120"/>
              </a:rPr>
              <a:t>Goodwill =&gt; become non-</a:t>
            </a:r>
            <a:r>
              <a:rPr lang="en-US" altLang="zh-TW" sz="2200" dirty="0" err="1">
                <a:solidFill>
                  <a:schemeClr val="accent2"/>
                </a:solidFill>
                <a:ea typeface="PMingLiU" pitchFamily="18" charset="-120"/>
              </a:rPr>
              <a:t>amortised</a:t>
            </a:r>
            <a:endParaRPr lang="en-US" altLang="zh-TW" sz="2200" dirty="0">
              <a:solidFill>
                <a:schemeClr val="accent2"/>
              </a:solidFill>
              <a:ea typeface="PMingLiU" pitchFamily="18" charset="-120"/>
            </a:endParaRPr>
          </a:p>
          <a:p>
            <a:pPr marL="795338" lvl="1" indent="-280988">
              <a:spcBef>
                <a:spcPct val="20000"/>
              </a:spcBef>
              <a:buFont typeface="Wingdings" pitchFamily="2" charset="2"/>
              <a:buChar char="§"/>
            </a:pPr>
            <a:r>
              <a:rPr lang="en-US" altLang="zh-TW" sz="2200" dirty="0">
                <a:solidFill>
                  <a:schemeClr val="accent2"/>
                </a:solidFill>
                <a:ea typeface="PMingLiU" pitchFamily="18" charset="-120"/>
              </a:rPr>
              <a:t>Past mergers/acquisitions may contain clauses including price revisions based on accounting </a:t>
            </a:r>
            <a:r>
              <a:rPr lang="en-US" altLang="zh-TW" sz="2200" dirty="0" smtClean="0">
                <a:solidFill>
                  <a:schemeClr val="accent2"/>
                </a:solidFill>
                <a:ea typeface="PMingLiU" pitchFamily="18" charset="-120"/>
              </a:rPr>
              <a:t>data  Example- Company X acquisition of Jaguar (if having any clause of price revision based on adoption of IFRS (liability or Recoverable)</a:t>
            </a:r>
            <a:endParaRPr lang="en-US" altLang="zh-TW" sz="2200" dirty="0">
              <a:solidFill>
                <a:schemeClr val="accent2"/>
              </a:solidFill>
              <a:ea typeface="PMingLiU" pitchFamily="18" charset="-120"/>
            </a:endParaRPr>
          </a:p>
        </p:txBody>
      </p:sp>
      <p:sp>
        <p:nvSpPr>
          <p:cNvPr id="83973" name="Slide Number Placeholder 4"/>
          <p:cNvSpPr>
            <a:spLocks noGrp="1"/>
          </p:cNvSpPr>
          <p:nvPr>
            <p:ph type="sldNum" sz="quarter" idx="12"/>
          </p:nvPr>
        </p:nvSpPr>
        <p:spPr>
          <a:noFill/>
        </p:spPr>
        <p:txBody>
          <a:bodyPr/>
          <a:lstStyle/>
          <a:p>
            <a:fld id="{874A7CD2-A175-44AD-AE1E-E841B5640B6B}" type="slidenum">
              <a:rPr lang="en-US" smtClean="0">
                <a:latin typeface="Arial" charset="0"/>
              </a:rPr>
              <a:pPr/>
              <a:t>458</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04800" y="188913"/>
            <a:ext cx="8610600" cy="533400"/>
          </a:xfrm>
          <a:prstGeom prst="rect">
            <a:avLst/>
          </a:prstGeom>
          <a:noFill/>
          <a:ln w="9525">
            <a:noFill/>
            <a:miter lim="800000"/>
            <a:headEnd/>
            <a:tailEnd/>
          </a:ln>
        </p:spPr>
        <p:txBody>
          <a:bodyPr anchor="ctr"/>
          <a:lstStyle/>
          <a:p>
            <a:pPr algn="ctr"/>
            <a:r>
              <a:rPr lang="en-US" altLang="zh-TW" sz="4400">
                <a:solidFill>
                  <a:schemeClr val="accent2"/>
                </a:solidFill>
                <a:ea typeface="PMingLiU" pitchFamily="18" charset="-120"/>
              </a:rPr>
              <a:t>Potential business issues</a:t>
            </a:r>
            <a:endParaRPr lang="en-US" sz="4400">
              <a:solidFill>
                <a:schemeClr val="accent2"/>
              </a:solidFill>
              <a:ea typeface="PMingLiU" pitchFamily="18" charset="-120"/>
            </a:endParaRPr>
          </a:p>
        </p:txBody>
      </p:sp>
      <p:sp>
        <p:nvSpPr>
          <p:cNvPr id="84995" name="Rectangle 3"/>
          <p:cNvSpPr>
            <a:spLocks noChangeArrowheads="1"/>
          </p:cNvSpPr>
          <p:nvPr/>
        </p:nvSpPr>
        <p:spPr bwMode="auto">
          <a:xfrm>
            <a:off x="381000" y="3124200"/>
            <a:ext cx="8229600" cy="3048000"/>
          </a:xfrm>
          <a:prstGeom prst="rect">
            <a:avLst/>
          </a:prstGeom>
          <a:noFill/>
          <a:ln w="9525">
            <a:noFill/>
            <a:miter lim="800000"/>
            <a:headEnd/>
            <a:tailEnd/>
          </a:ln>
        </p:spPr>
        <p:txBody>
          <a:bodyPr/>
          <a:lstStyle/>
          <a:p>
            <a:pPr marL="342900" indent="-342900">
              <a:spcBef>
                <a:spcPct val="20000"/>
              </a:spcBef>
            </a:pPr>
            <a:endParaRPr lang="en-US" sz="2400">
              <a:solidFill>
                <a:schemeClr val="bg1"/>
              </a:solidFill>
              <a:cs typeface="Times New Roman" pitchFamily="18" charset="0"/>
            </a:endParaRPr>
          </a:p>
        </p:txBody>
      </p:sp>
      <p:sp>
        <p:nvSpPr>
          <p:cNvPr id="84996" name="Text Box 4"/>
          <p:cNvSpPr txBox="1">
            <a:spLocks noChangeArrowheads="1"/>
          </p:cNvSpPr>
          <p:nvPr/>
        </p:nvSpPr>
        <p:spPr bwMode="auto">
          <a:xfrm>
            <a:off x="228600" y="1219200"/>
            <a:ext cx="8610600" cy="5029200"/>
          </a:xfrm>
          <a:prstGeom prst="rect">
            <a:avLst/>
          </a:prstGeom>
          <a:noFill/>
          <a:ln w="9525">
            <a:noFill/>
            <a:miter lim="800000"/>
            <a:headEnd/>
            <a:tailEnd/>
          </a:ln>
        </p:spPr>
        <p:txBody>
          <a:bodyPr/>
          <a:lstStyle/>
          <a:p>
            <a:pPr marL="347663" indent="-347663">
              <a:spcBef>
                <a:spcPct val="20000"/>
              </a:spcBef>
              <a:buFont typeface="Wingdings" pitchFamily="2" charset="2"/>
              <a:buChar char="§"/>
            </a:pPr>
            <a:r>
              <a:rPr lang="en-US" altLang="zh-TW" sz="2800" dirty="0">
                <a:solidFill>
                  <a:schemeClr val="accent2"/>
                </a:solidFill>
                <a:ea typeface="PMingLiU" pitchFamily="18" charset="-120"/>
                <a:cs typeface="Times New Roman" pitchFamily="18" charset="0"/>
              </a:rPr>
              <a:t>Management compensation</a:t>
            </a:r>
          </a:p>
          <a:p>
            <a:pPr marL="795338" lvl="1" indent="-280988">
              <a:spcBef>
                <a:spcPct val="20000"/>
              </a:spcBef>
              <a:buFont typeface="Wingdings" pitchFamily="2" charset="2"/>
              <a:buChar char="§"/>
            </a:pPr>
            <a:r>
              <a:rPr lang="en-US" altLang="zh-TW" sz="2400" dirty="0">
                <a:solidFill>
                  <a:schemeClr val="accent2"/>
                </a:solidFill>
                <a:ea typeface="PMingLiU" pitchFamily="18" charset="-120"/>
                <a:cs typeface="Times New Roman" pitchFamily="18" charset="0"/>
              </a:rPr>
              <a:t>Fair value of share options and other incentive plans shall be </a:t>
            </a:r>
            <a:r>
              <a:rPr lang="en-US" altLang="zh-TW" sz="2400" dirty="0" err="1">
                <a:solidFill>
                  <a:schemeClr val="accent2"/>
                </a:solidFill>
                <a:ea typeface="PMingLiU" pitchFamily="18" charset="-120"/>
                <a:cs typeface="Times New Roman" pitchFamily="18" charset="0"/>
              </a:rPr>
              <a:t>recognised</a:t>
            </a:r>
            <a:endParaRPr lang="en-US" altLang="zh-TW" sz="2400" dirty="0">
              <a:solidFill>
                <a:schemeClr val="accent2"/>
              </a:solidFill>
              <a:ea typeface="PMingLiU" pitchFamily="18" charset="-120"/>
              <a:cs typeface="Times New Roman" pitchFamily="18" charset="0"/>
            </a:endParaRPr>
          </a:p>
          <a:p>
            <a:pPr marL="795338" lvl="1" indent="-280988">
              <a:spcBef>
                <a:spcPct val="20000"/>
              </a:spcBef>
              <a:buFont typeface="Wingdings" pitchFamily="2" charset="2"/>
              <a:buChar char="§"/>
            </a:pPr>
            <a:r>
              <a:rPr lang="en-US" altLang="zh-TW" sz="2400" dirty="0">
                <a:solidFill>
                  <a:schemeClr val="accent2"/>
                </a:solidFill>
                <a:ea typeface="PMingLiU" pitchFamily="18" charset="-120"/>
                <a:cs typeface="Times New Roman" pitchFamily="18" charset="0"/>
              </a:rPr>
              <a:t>Additional cost to company</a:t>
            </a:r>
          </a:p>
          <a:p>
            <a:pPr marL="795338" lvl="1" indent="-280988">
              <a:spcBef>
                <a:spcPct val="20000"/>
              </a:spcBef>
              <a:buFont typeface="Wingdings" pitchFamily="2" charset="2"/>
              <a:buChar char="§"/>
            </a:pPr>
            <a:r>
              <a:rPr lang="en-US" altLang="zh-TW" sz="2400" dirty="0">
                <a:solidFill>
                  <a:schemeClr val="accent2"/>
                </a:solidFill>
                <a:ea typeface="PMingLiU" pitchFamily="18" charset="-120"/>
                <a:cs typeface="Times New Roman" pitchFamily="18" charset="0"/>
              </a:rPr>
              <a:t>Any adjustment to a directors’ remunerations scheme is a sensitive issue</a:t>
            </a:r>
          </a:p>
          <a:p>
            <a:pPr marL="795338" lvl="1" indent="-280988">
              <a:spcBef>
                <a:spcPct val="20000"/>
              </a:spcBef>
              <a:buFont typeface="Wingdings" pitchFamily="2" charset="2"/>
              <a:buChar char="§"/>
            </a:pPr>
            <a:r>
              <a:rPr lang="en-US" altLang="zh-TW" sz="2400" dirty="0">
                <a:solidFill>
                  <a:schemeClr val="accent2"/>
                </a:solidFill>
                <a:ea typeface="PMingLiU" pitchFamily="18" charset="-120"/>
                <a:cs typeface="Times New Roman" pitchFamily="18" charset="0"/>
              </a:rPr>
              <a:t>Careful management of investor relations is </a:t>
            </a:r>
            <a:r>
              <a:rPr lang="en-US" altLang="zh-TW" sz="2400" dirty="0" smtClean="0">
                <a:solidFill>
                  <a:schemeClr val="accent2"/>
                </a:solidFill>
                <a:ea typeface="PMingLiU" pitchFamily="18" charset="-120"/>
                <a:cs typeface="Times New Roman" pitchFamily="18" charset="0"/>
              </a:rPr>
              <a:t>essential</a:t>
            </a:r>
          </a:p>
          <a:p>
            <a:pPr marL="795338" lvl="1" indent="-280988">
              <a:spcBef>
                <a:spcPct val="20000"/>
              </a:spcBef>
              <a:buFont typeface="Wingdings" pitchFamily="2" charset="2"/>
              <a:buChar char="§"/>
            </a:pPr>
            <a:r>
              <a:rPr lang="en-US" altLang="zh-TW" sz="2400" dirty="0" smtClean="0">
                <a:solidFill>
                  <a:schemeClr val="accent2"/>
                </a:solidFill>
                <a:ea typeface="PMingLiU" pitchFamily="18" charset="-120"/>
                <a:cs typeface="Times New Roman" pitchFamily="18" charset="0"/>
              </a:rPr>
              <a:t> Various Models used to value shares are- Fair market, Black –</a:t>
            </a:r>
            <a:r>
              <a:rPr lang="en-US" altLang="zh-TW" sz="2400" dirty="0" err="1" smtClean="0">
                <a:solidFill>
                  <a:schemeClr val="accent2"/>
                </a:solidFill>
                <a:ea typeface="PMingLiU" pitchFamily="18" charset="-120"/>
                <a:cs typeface="Times New Roman" pitchFamily="18" charset="0"/>
              </a:rPr>
              <a:t>scholes</a:t>
            </a:r>
            <a:r>
              <a:rPr lang="en-US" altLang="zh-TW" sz="2400" dirty="0" smtClean="0">
                <a:solidFill>
                  <a:schemeClr val="accent2"/>
                </a:solidFill>
                <a:ea typeface="PMingLiU" pitchFamily="18" charset="-120"/>
                <a:cs typeface="Times New Roman" pitchFamily="18" charset="0"/>
              </a:rPr>
              <a:t> pricing Model.</a:t>
            </a:r>
            <a:endParaRPr lang="en-US" altLang="zh-TW" sz="2400" dirty="0">
              <a:solidFill>
                <a:schemeClr val="accent2"/>
              </a:solidFill>
              <a:ea typeface="PMingLiU" pitchFamily="18" charset="-120"/>
              <a:cs typeface="Times New Roman" pitchFamily="18" charset="0"/>
            </a:endParaRPr>
          </a:p>
          <a:p>
            <a:pPr marL="795338" lvl="1" indent="-280988">
              <a:spcBef>
                <a:spcPct val="20000"/>
              </a:spcBef>
              <a:buFont typeface="Wingdings" pitchFamily="2" charset="2"/>
              <a:buNone/>
            </a:pPr>
            <a:endParaRPr lang="en-US" altLang="zh-TW" sz="2400" b="1" dirty="0">
              <a:solidFill>
                <a:schemeClr val="accent2"/>
              </a:solidFill>
              <a:ea typeface="PMingLiU" pitchFamily="18" charset="-120"/>
              <a:cs typeface="Times New Roman" pitchFamily="18" charset="0"/>
            </a:endParaRPr>
          </a:p>
        </p:txBody>
      </p:sp>
      <p:sp>
        <p:nvSpPr>
          <p:cNvPr id="84997" name="Slide Number Placeholder 4"/>
          <p:cNvSpPr>
            <a:spLocks noGrp="1"/>
          </p:cNvSpPr>
          <p:nvPr>
            <p:ph type="sldNum" sz="quarter" idx="12"/>
          </p:nvPr>
        </p:nvSpPr>
        <p:spPr>
          <a:noFill/>
        </p:spPr>
        <p:txBody>
          <a:bodyPr/>
          <a:lstStyle/>
          <a:p>
            <a:fld id="{1AEB6490-08CE-4C8A-94B0-C43CC8DCD825}" type="slidenum">
              <a:rPr lang="en-US" smtClean="0">
                <a:latin typeface="Arial" charset="0"/>
              </a:rPr>
              <a:pPr/>
              <a:t>459</a:t>
            </a:fld>
            <a:endParaRPr lang="en-US" smtClean="0">
              <a:latin typeface="Arial" charset="0"/>
            </a:endParaRPr>
          </a:p>
        </p:txBody>
      </p:sp>
      <p:graphicFrame>
        <p:nvGraphicFramePr>
          <p:cNvPr id="6" name="Object 5"/>
          <p:cNvGraphicFramePr>
            <a:graphicFrameLocks noChangeAspect="1"/>
          </p:cNvGraphicFramePr>
          <p:nvPr/>
        </p:nvGraphicFramePr>
        <p:xfrm>
          <a:off x="6705600" y="4724400"/>
          <a:ext cx="914400" cy="714375"/>
        </p:xfrm>
        <a:graphic>
          <a:graphicData uri="http://schemas.openxmlformats.org/presentationml/2006/ole">
            <p:oleObj spid="_x0000_s596161" name="Package" showAsIcon="1" r:id="rId4" imgW="914400" imgH="714375" progId="Package">
              <p:embed/>
            </p:oleObj>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990600" y="1752600"/>
            <a:ext cx="7010400" cy="274320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latin typeface="Garamond" pitchFamily="18" charset="0"/>
              </a:rPr>
              <a:t>Overview of Ind AS and AS</a:t>
            </a:r>
            <a:br>
              <a:rPr lang="en-US" sz="4400" b="1" dirty="0" smtClean="0">
                <a:solidFill>
                  <a:schemeClr val="tx1"/>
                </a:solidFill>
                <a:latin typeface="Garamond" pitchFamily="18" charset="0"/>
              </a:rPr>
            </a:br>
            <a:r>
              <a:rPr lang="en-US" sz="4400" b="1" dirty="0" smtClean="0">
                <a:solidFill>
                  <a:schemeClr val="tx1"/>
                </a:solidFill>
                <a:latin typeface="Garamond" pitchFamily="18" charset="0"/>
              </a:rPr>
              <a:t>(Basic Comparison)</a:t>
            </a:r>
            <a:endParaRPr lang="en-US" sz="4400" dirty="0">
              <a:solidFill>
                <a:schemeClr val="tx1"/>
              </a:solidFill>
            </a:endParaRPr>
          </a:p>
        </p:txBody>
      </p:sp>
    </p:spTree>
    <p:extLst>
      <p:ext uri="{BB962C8B-B14F-4D97-AF65-F5344CB8AC3E}">
        <p14:creationId xmlns:p14="http://schemas.microsoft.com/office/powerpoint/2010/main" xmlns="" val="685970280"/>
      </p:ext>
    </p:extLst>
  </p:cSld>
  <p:clrMapOvr>
    <a:masterClrMapping/>
  </p:clrMapOvr>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04800" y="188913"/>
            <a:ext cx="8610600" cy="533400"/>
          </a:xfrm>
          <a:prstGeom prst="rect">
            <a:avLst/>
          </a:prstGeom>
          <a:noFill/>
          <a:ln w="9525">
            <a:noFill/>
            <a:miter lim="800000"/>
            <a:headEnd/>
            <a:tailEnd/>
          </a:ln>
        </p:spPr>
        <p:txBody>
          <a:bodyPr anchor="ctr"/>
          <a:lstStyle/>
          <a:p>
            <a:pPr algn="ctr"/>
            <a:r>
              <a:rPr lang="en-US" altLang="zh-TW" sz="4400">
                <a:solidFill>
                  <a:schemeClr val="accent2"/>
                </a:solidFill>
                <a:ea typeface="PMingLiU" pitchFamily="18" charset="-120"/>
              </a:rPr>
              <a:t>Potential business issues</a:t>
            </a:r>
            <a:endParaRPr lang="en-US" sz="4400">
              <a:solidFill>
                <a:schemeClr val="accent2"/>
              </a:solidFill>
              <a:ea typeface="PMingLiU" pitchFamily="18" charset="-120"/>
            </a:endParaRPr>
          </a:p>
        </p:txBody>
      </p:sp>
      <p:sp>
        <p:nvSpPr>
          <p:cNvPr id="84995" name="Rectangle 3"/>
          <p:cNvSpPr>
            <a:spLocks noChangeArrowheads="1"/>
          </p:cNvSpPr>
          <p:nvPr/>
        </p:nvSpPr>
        <p:spPr bwMode="auto">
          <a:xfrm>
            <a:off x="381000" y="3124200"/>
            <a:ext cx="8229600" cy="3048000"/>
          </a:xfrm>
          <a:prstGeom prst="rect">
            <a:avLst/>
          </a:prstGeom>
          <a:noFill/>
          <a:ln w="9525">
            <a:noFill/>
            <a:miter lim="800000"/>
            <a:headEnd/>
            <a:tailEnd/>
          </a:ln>
        </p:spPr>
        <p:txBody>
          <a:bodyPr/>
          <a:lstStyle/>
          <a:p>
            <a:pPr marL="342900" indent="-342900">
              <a:spcBef>
                <a:spcPct val="20000"/>
              </a:spcBef>
            </a:pPr>
            <a:endParaRPr lang="en-US" sz="2400">
              <a:solidFill>
                <a:schemeClr val="bg1"/>
              </a:solidFill>
              <a:cs typeface="Times New Roman" pitchFamily="18" charset="0"/>
            </a:endParaRPr>
          </a:p>
        </p:txBody>
      </p:sp>
      <p:sp>
        <p:nvSpPr>
          <p:cNvPr id="84996" name="Text Box 4"/>
          <p:cNvSpPr txBox="1">
            <a:spLocks noChangeArrowheads="1"/>
          </p:cNvSpPr>
          <p:nvPr/>
        </p:nvSpPr>
        <p:spPr bwMode="auto">
          <a:xfrm>
            <a:off x="0" y="838200"/>
            <a:ext cx="8610600" cy="5029200"/>
          </a:xfrm>
          <a:prstGeom prst="rect">
            <a:avLst/>
          </a:prstGeom>
          <a:noFill/>
          <a:ln w="9525">
            <a:noFill/>
            <a:miter lim="800000"/>
            <a:headEnd/>
            <a:tailEnd/>
          </a:ln>
        </p:spPr>
        <p:txBody>
          <a:bodyPr/>
          <a:lstStyle/>
          <a:p>
            <a:pPr marL="347663" indent="-347663">
              <a:spcBef>
                <a:spcPct val="20000"/>
              </a:spcBef>
              <a:buFont typeface="Wingdings" pitchFamily="2" charset="2"/>
              <a:buChar char="§"/>
            </a:pPr>
            <a:r>
              <a:rPr lang="en-US" altLang="zh-TW" sz="2800" dirty="0" smtClean="0">
                <a:solidFill>
                  <a:schemeClr val="accent2"/>
                </a:solidFill>
                <a:ea typeface="PMingLiU" pitchFamily="18" charset="-120"/>
                <a:cs typeface="Times New Roman" pitchFamily="18" charset="0"/>
              </a:rPr>
              <a:t> Share Based payments  (IFRS-2) </a:t>
            </a:r>
            <a:endParaRPr lang="en-US" altLang="zh-TW" sz="2800" dirty="0">
              <a:solidFill>
                <a:schemeClr val="accent2"/>
              </a:solidFill>
              <a:ea typeface="PMingLiU" pitchFamily="18" charset="-120"/>
              <a:cs typeface="Times New Roman" pitchFamily="18" charset="0"/>
            </a:endParaRPr>
          </a:p>
          <a:p>
            <a:pPr marL="795338" lvl="1" indent="-280988">
              <a:spcBef>
                <a:spcPct val="20000"/>
              </a:spcBef>
              <a:buFont typeface="Wingdings" pitchFamily="2" charset="2"/>
              <a:buChar char="§"/>
            </a:pPr>
            <a:r>
              <a:rPr lang="en-US" altLang="zh-TW" sz="2400" b="1" dirty="0" smtClean="0">
                <a:solidFill>
                  <a:schemeClr val="accent2"/>
                </a:solidFill>
                <a:ea typeface="PMingLiU" pitchFamily="18" charset="-120"/>
                <a:cs typeface="Times New Roman" pitchFamily="18" charset="0"/>
              </a:rPr>
              <a:t> Grant Date (date on which conditions for giving are met)</a:t>
            </a:r>
          </a:p>
          <a:p>
            <a:pPr marL="795338" lvl="1" indent="-280988">
              <a:spcBef>
                <a:spcPct val="20000"/>
              </a:spcBef>
              <a:buFont typeface="Wingdings" pitchFamily="2" charset="2"/>
              <a:buChar char="§"/>
            </a:pPr>
            <a:r>
              <a:rPr lang="en-US" altLang="zh-TW" sz="2400" b="1" dirty="0" smtClean="0">
                <a:solidFill>
                  <a:schemeClr val="accent2"/>
                </a:solidFill>
                <a:ea typeface="PMingLiU" pitchFamily="18" charset="-120"/>
                <a:cs typeface="Times New Roman" pitchFamily="18" charset="0"/>
              </a:rPr>
              <a:t> Vesting period (needs to complete certain period say 3 years before the shares can be given to the person)</a:t>
            </a:r>
          </a:p>
          <a:p>
            <a:pPr marL="795338" lvl="1" indent="-280988">
              <a:spcBef>
                <a:spcPct val="20000"/>
              </a:spcBef>
              <a:buFont typeface="Wingdings" pitchFamily="2" charset="2"/>
              <a:buChar char="§"/>
            </a:pPr>
            <a:r>
              <a:rPr lang="en-US" altLang="zh-TW" sz="2400" b="1" dirty="0" smtClean="0">
                <a:solidFill>
                  <a:schemeClr val="accent2"/>
                </a:solidFill>
                <a:ea typeface="PMingLiU" pitchFamily="18" charset="-120"/>
                <a:cs typeface="Times New Roman" pitchFamily="18" charset="0"/>
              </a:rPr>
              <a:t> Example</a:t>
            </a:r>
          </a:p>
          <a:p>
            <a:pPr marL="795338" lvl="1" indent="-280988">
              <a:spcBef>
                <a:spcPct val="20000"/>
              </a:spcBef>
              <a:buFont typeface="Wingdings" pitchFamily="2" charset="2"/>
              <a:buChar char="§"/>
            </a:pPr>
            <a:r>
              <a:rPr lang="en-US" altLang="zh-TW" sz="2400" b="1" dirty="0" smtClean="0">
                <a:solidFill>
                  <a:srgbClr val="00B050"/>
                </a:solidFill>
                <a:ea typeface="PMingLiU" pitchFamily="18" charset="-120"/>
                <a:cs typeface="Times New Roman" pitchFamily="18" charset="0"/>
              </a:rPr>
              <a:t>Company X grants 120 share Options to about 460 employees . Each grant is conditional on the employee working for Company X for next 3 years. Company X has estimated that fair value of each share option is $12. Company X estimate that 25% of employees will leave during the 3 year period and shall forfeit their rights to the share options.</a:t>
            </a:r>
          </a:p>
          <a:p>
            <a:pPr marL="795338" lvl="1" indent="-280988">
              <a:spcBef>
                <a:spcPct val="20000"/>
              </a:spcBef>
              <a:buFont typeface="Wingdings" pitchFamily="2" charset="2"/>
              <a:buChar char="§"/>
            </a:pPr>
            <a:r>
              <a:rPr lang="en-US" altLang="zh-TW" sz="2400" b="1" dirty="0" smtClean="0">
                <a:solidFill>
                  <a:srgbClr val="00B050"/>
                </a:solidFill>
                <a:ea typeface="PMingLiU" pitchFamily="18" charset="-120"/>
                <a:cs typeface="Times New Roman" pitchFamily="18" charset="0"/>
              </a:rPr>
              <a:t> Question- Find the amounts to be </a:t>
            </a:r>
            <a:r>
              <a:rPr lang="en-US" altLang="zh-TW" sz="2400" b="1" dirty="0" err="1" smtClean="0">
                <a:solidFill>
                  <a:srgbClr val="00B050"/>
                </a:solidFill>
                <a:ea typeface="PMingLiU" pitchFamily="18" charset="-120"/>
                <a:cs typeface="Times New Roman" pitchFamily="18" charset="0"/>
              </a:rPr>
              <a:t>recognised</a:t>
            </a:r>
            <a:r>
              <a:rPr lang="en-US" altLang="zh-TW" sz="2400" b="1" dirty="0" smtClean="0">
                <a:solidFill>
                  <a:srgbClr val="00B050"/>
                </a:solidFill>
                <a:ea typeface="PMingLiU" pitchFamily="18" charset="-120"/>
                <a:cs typeface="Times New Roman" pitchFamily="18" charset="0"/>
              </a:rPr>
              <a:t> for services as consideration for the share option during the vesting period.   </a:t>
            </a:r>
            <a:endParaRPr lang="en-US" altLang="zh-TW" sz="2400" b="1" dirty="0">
              <a:solidFill>
                <a:srgbClr val="00B050"/>
              </a:solidFill>
              <a:ea typeface="PMingLiU" pitchFamily="18" charset="-120"/>
              <a:cs typeface="Times New Roman" pitchFamily="18" charset="0"/>
            </a:endParaRPr>
          </a:p>
        </p:txBody>
      </p:sp>
      <p:sp>
        <p:nvSpPr>
          <p:cNvPr id="84997" name="Slide Number Placeholder 4"/>
          <p:cNvSpPr>
            <a:spLocks noGrp="1"/>
          </p:cNvSpPr>
          <p:nvPr>
            <p:ph type="sldNum" sz="quarter" idx="12"/>
          </p:nvPr>
        </p:nvSpPr>
        <p:spPr>
          <a:noFill/>
        </p:spPr>
        <p:txBody>
          <a:bodyPr/>
          <a:lstStyle/>
          <a:p>
            <a:fld id="{1AEB6490-08CE-4C8A-94B0-C43CC8DCD825}" type="slidenum">
              <a:rPr lang="en-US" smtClean="0">
                <a:latin typeface="Arial" charset="0"/>
              </a:rPr>
              <a:pPr/>
              <a:t>460</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304800" y="188913"/>
            <a:ext cx="8610600" cy="533400"/>
          </a:xfrm>
          <a:prstGeom prst="rect">
            <a:avLst/>
          </a:prstGeom>
          <a:noFill/>
          <a:ln w="9525">
            <a:noFill/>
            <a:miter lim="800000"/>
            <a:headEnd/>
            <a:tailEnd/>
          </a:ln>
        </p:spPr>
        <p:txBody>
          <a:bodyPr anchor="ctr"/>
          <a:lstStyle/>
          <a:p>
            <a:pPr algn="ctr"/>
            <a:r>
              <a:rPr lang="en-US" altLang="zh-TW" sz="4400" dirty="0">
                <a:solidFill>
                  <a:schemeClr val="accent2"/>
                </a:solidFill>
                <a:ea typeface="PMingLiU" pitchFamily="18" charset="-120"/>
              </a:rPr>
              <a:t>Potential business issues</a:t>
            </a:r>
            <a:endParaRPr lang="en-US" sz="4400" dirty="0">
              <a:solidFill>
                <a:schemeClr val="accent2"/>
              </a:solidFill>
              <a:ea typeface="PMingLiU" pitchFamily="18" charset="-120"/>
            </a:endParaRPr>
          </a:p>
        </p:txBody>
      </p:sp>
      <p:sp>
        <p:nvSpPr>
          <p:cNvPr id="84995" name="Rectangle 3"/>
          <p:cNvSpPr>
            <a:spLocks noChangeArrowheads="1"/>
          </p:cNvSpPr>
          <p:nvPr/>
        </p:nvSpPr>
        <p:spPr bwMode="auto">
          <a:xfrm>
            <a:off x="381000" y="3124200"/>
            <a:ext cx="8229600" cy="3048000"/>
          </a:xfrm>
          <a:prstGeom prst="rect">
            <a:avLst/>
          </a:prstGeom>
          <a:noFill/>
          <a:ln w="9525">
            <a:noFill/>
            <a:miter lim="800000"/>
            <a:headEnd/>
            <a:tailEnd/>
          </a:ln>
        </p:spPr>
        <p:txBody>
          <a:bodyPr/>
          <a:lstStyle/>
          <a:p>
            <a:pPr marL="342900" indent="-342900">
              <a:spcBef>
                <a:spcPct val="20000"/>
              </a:spcBef>
            </a:pPr>
            <a:endParaRPr lang="en-US" sz="2400">
              <a:solidFill>
                <a:schemeClr val="bg1"/>
              </a:solidFill>
              <a:cs typeface="Times New Roman" pitchFamily="18" charset="0"/>
            </a:endParaRPr>
          </a:p>
        </p:txBody>
      </p:sp>
      <p:sp>
        <p:nvSpPr>
          <p:cNvPr id="84996" name="Text Box 4"/>
          <p:cNvSpPr txBox="1">
            <a:spLocks noChangeArrowheads="1"/>
          </p:cNvSpPr>
          <p:nvPr/>
        </p:nvSpPr>
        <p:spPr bwMode="auto">
          <a:xfrm>
            <a:off x="0" y="838200"/>
            <a:ext cx="8610600" cy="5029200"/>
          </a:xfrm>
          <a:prstGeom prst="rect">
            <a:avLst/>
          </a:prstGeom>
          <a:noFill/>
          <a:ln w="9525">
            <a:noFill/>
            <a:miter lim="800000"/>
            <a:headEnd/>
            <a:tailEnd/>
          </a:ln>
        </p:spPr>
        <p:txBody>
          <a:bodyPr/>
          <a:lstStyle/>
          <a:p>
            <a:pPr marL="347663" indent="-347663">
              <a:spcBef>
                <a:spcPct val="20000"/>
              </a:spcBef>
              <a:buFont typeface="Wingdings" pitchFamily="2" charset="2"/>
              <a:buChar char="§"/>
            </a:pPr>
            <a:r>
              <a:rPr lang="en-US" altLang="zh-TW" sz="2800" dirty="0" smtClean="0">
                <a:solidFill>
                  <a:schemeClr val="accent2"/>
                </a:solidFill>
                <a:ea typeface="PMingLiU" pitchFamily="18" charset="-120"/>
                <a:cs typeface="Times New Roman" pitchFamily="18" charset="0"/>
              </a:rPr>
              <a:t> Share Based payments  (IFRS-2) </a:t>
            </a:r>
            <a:endParaRPr lang="en-US" altLang="zh-TW" sz="2800" dirty="0">
              <a:solidFill>
                <a:schemeClr val="accent2"/>
              </a:solidFill>
              <a:ea typeface="PMingLiU" pitchFamily="18" charset="-120"/>
              <a:cs typeface="Times New Roman" pitchFamily="18" charset="0"/>
            </a:endParaRPr>
          </a:p>
          <a:p>
            <a:pPr marL="795338" lvl="1" indent="-280988">
              <a:spcBef>
                <a:spcPct val="20000"/>
              </a:spcBef>
              <a:buFont typeface="Wingdings" pitchFamily="2" charset="2"/>
              <a:buChar char="§"/>
            </a:pPr>
            <a:r>
              <a:rPr lang="en-US" altLang="zh-TW" sz="2400" b="1" dirty="0" smtClean="0">
                <a:solidFill>
                  <a:schemeClr val="accent2"/>
                </a:solidFill>
                <a:ea typeface="PMingLiU" pitchFamily="18" charset="-120"/>
                <a:cs typeface="Times New Roman" pitchFamily="18" charset="0"/>
              </a:rPr>
              <a:t> </a:t>
            </a:r>
            <a:endParaRPr lang="en-US" altLang="zh-TW" sz="2400" b="1" dirty="0">
              <a:solidFill>
                <a:srgbClr val="00B050"/>
              </a:solidFill>
              <a:ea typeface="PMingLiU" pitchFamily="18" charset="-120"/>
              <a:cs typeface="Times New Roman" pitchFamily="18" charset="0"/>
            </a:endParaRPr>
          </a:p>
        </p:txBody>
      </p:sp>
      <p:sp>
        <p:nvSpPr>
          <p:cNvPr id="84997" name="Slide Number Placeholder 4"/>
          <p:cNvSpPr>
            <a:spLocks noGrp="1"/>
          </p:cNvSpPr>
          <p:nvPr>
            <p:ph type="sldNum" sz="quarter" idx="12"/>
          </p:nvPr>
        </p:nvSpPr>
        <p:spPr>
          <a:noFill/>
        </p:spPr>
        <p:txBody>
          <a:bodyPr/>
          <a:lstStyle/>
          <a:p>
            <a:fld id="{1AEB6490-08CE-4C8A-94B0-C43CC8DCD825}" type="slidenum">
              <a:rPr lang="en-US" smtClean="0">
                <a:latin typeface="Arial" charset="0"/>
              </a:rPr>
              <a:pPr/>
              <a:t>461</a:t>
            </a:fld>
            <a:endParaRPr lang="en-US" smtClean="0">
              <a:latin typeface="Arial" charset="0"/>
            </a:endParaRPr>
          </a:p>
        </p:txBody>
      </p:sp>
      <p:graphicFrame>
        <p:nvGraphicFramePr>
          <p:cNvPr id="6" name="Table 5"/>
          <p:cNvGraphicFramePr>
            <a:graphicFrameLocks noGrp="1"/>
          </p:cNvGraphicFramePr>
          <p:nvPr/>
        </p:nvGraphicFramePr>
        <p:xfrm>
          <a:off x="381000" y="1627784"/>
          <a:ext cx="8000999" cy="4392016"/>
        </p:xfrm>
        <a:graphic>
          <a:graphicData uri="http://schemas.openxmlformats.org/drawingml/2006/table">
            <a:tbl>
              <a:tblPr/>
              <a:tblGrid>
                <a:gridCol w="723935"/>
                <a:gridCol w="723935"/>
                <a:gridCol w="844592"/>
                <a:gridCol w="2884433"/>
                <a:gridCol w="1119838"/>
                <a:gridCol w="1704266"/>
              </a:tblGrid>
              <a:tr h="264060">
                <a:tc>
                  <a:txBody>
                    <a:bodyPr/>
                    <a:lstStyle/>
                    <a:p>
                      <a:pPr algn="l" fontAlgn="b"/>
                      <a:r>
                        <a:rPr lang="en-US" sz="1400" b="1" i="0" u="none" strike="noStrike" dirty="0">
                          <a:solidFill>
                            <a:srgbClr val="000000"/>
                          </a:solidFill>
                          <a:latin typeface="Calibri"/>
                        </a:rPr>
                        <a:t>Working</a:t>
                      </a:r>
                    </a:p>
                  </a:txBody>
                  <a:tcPr marL="8626" marR="8626" marT="862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626" marR="8626" marT="862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626" marR="8626" marT="862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626" marR="8626" marT="862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latin typeface="Calibri"/>
                        </a:rPr>
                        <a:t> </a:t>
                      </a:r>
                    </a:p>
                  </a:txBody>
                  <a:tcPr marL="8626" marR="8626" marT="862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latin typeface="Calibri"/>
                        </a:rPr>
                        <a:t> </a:t>
                      </a:r>
                    </a:p>
                  </a:txBody>
                  <a:tcPr marL="8626" marR="8626" marT="862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90591">
                <a:tc>
                  <a:txBody>
                    <a:bodyPr/>
                    <a:lstStyle/>
                    <a:p>
                      <a:pPr algn="l" fontAlgn="b"/>
                      <a:r>
                        <a:rPr lang="en-US" sz="1400" b="1" i="0" u="none" strike="noStrike">
                          <a:solidFill>
                            <a:srgbClr val="000000"/>
                          </a:solidFill>
                          <a:latin typeface="Calibri"/>
                        </a:rPr>
                        <a:t>step 1</a:t>
                      </a:r>
                    </a:p>
                  </a:txBody>
                  <a:tcPr marL="8626" marR="8626" marT="862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120*460</a:t>
                      </a:r>
                    </a:p>
                  </a:txBody>
                  <a:tcPr marL="8626" marR="8626" marT="862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55,200.00 </a:t>
                      </a:r>
                    </a:p>
                  </a:txBody>
                  <a:tcPr marL="8626" marR="8626" marT="8626"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8626" marR="8626" marT="86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solidFill>
                          <a:srgbClr val="000000"/>
                        </a:solidFill>
                        <a:latin typeface="Calibri"/>
                      </a:endParaRPr>
                    </a:p>
                  </a:txBody>
                  <a:tcPr marL="8626" marR="8626" marT="8626" marB="0" anchor="b">
                    <a:lnL>
                      <a:noFill/>
                    </a:lnL>
                    <a:lnR>
                      <a:noFill/>
                    </a:lnR>
                    <a:lnT>
                      <a:noFill/>
                    </a:lnT>
                    <a:lnB>
                      <a:noFill/>
                    </a:lnB>
                  </a:tcPr>
                </a:tc>
                <a:tc>
                  <a:txBody>
                    <a:bodyPr/>
                    <a:lstStyle/>
                    <a:p>
                      <a:pPr algn="l" fontAlgn="b"/>
                      <a:r>
                        <a:rPr lang="en-US" sz="1400" b="0" i="0" u="none" strike="noStrike">
                          <a:solidFill>
                            <a:srgbClr val="000000"/>
                          </a:solidFill>
                          <a:latin typeface="Calibri"/>
                        </a:rPr>
                        <a:t> </a:t>
                      </a:r>
                    </a:p>
                  </a:txBody>
                  <a:tcPr marL="8626" marR="8626" marT="8626" marB="0" anchor="b">
                    <a:lnL>
                      <a:noFill/>
                    </a:lnL>
                    <a:lnR w="12700" cap="flat" cmpd="sng" algn="ctr">
                      <a:solidFill>
                        <a:srgbClr val="000000"/>
                      </a:solidFill>
                      <a:prstDash val="solid"/>
                      <a:round/>
                      <a:headEnd type="none" w="med" len="med"/>
                      <a:tailEnd type="none" w="med" len="med"/>
                    </a:lnR>
                    <a:lnT>
                      <a:noFill/>
                    </a:lnT>
                    <a:lnB>
                      <a:noFill/>
                    </a:lnB>
                  </a:tcPr>
                </a:tc>
              </a:tr>
              <a:tr h="264060">
                <a:tc>
                  <a:txBody>
                    <a:bodyPr/>
                    <a:lstStyle/>
                    <a:p>
                      <a:pPr algn="l" fontAlgn="b"/>
                      <a:r>
                        <a:rPr lang="en-US" sz="1400" b="1" i="0" u="none" strike="noStrike">
                          <a:solidFill>
                            <a:srgbClr val="000000"/>
                          </a:solidFill>
                          <a:latin typeface="Calibri"/>
                        </a:rPr>
                        <a:t> </a:t>
                      </a:r>
                    </a:p>
                  </a:txBody>
                  <a:tcPr marL="8626" marR="8626" marT="8626"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8626" marR="8626" marT="8626"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400" b="0" i="0" u="none" strike="noStrike">
                        <a:solidFill>
                          <a:srgbClr val="000000"/>
                        </a:solidFill>
                        <a:latin typeface="Calibri"/>
                      </a:endParaRPr>
                    </a:p>
                  </a:txBody>
                  <a:tcPr marL="8626" marR="8626" marT="862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8626" marR="8626" marT="862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8626" marR="8626" marT="862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626" marR="8626" marT="8626"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16225">
                <a:tc>
                  <a:txBody>
                    <a:bodyPr/>
                    <a:lstStyle/>
                    <a:p>
                      <a:pPr algn="l" fontAlgn="b"/>
                      <a:r>
                        <a:rPr lang="en-US" sz="1400" b="1" i="0" u="none" strike="noStrike">
                          <a:solidFill>
                            <a:srgbClr val="000000"/>
                          </a:solidFill>
                          <a:latin typeface="Calibri"/>
                        </a:rPr>
                        <a:t>Step 2</a:t>
                      </a:r>
                    </a:p>
                  </a:txBody>
                  <a:tcPr marL="8626" marR="8626" marT="86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solidFill>
                          <a:srgbClr val="000000"/>
                        </a:solidFill>
                        <a:latin typeface="Calibri"/>
                      </a:endParaRPr>
                    </a:p>
                  </a:txBody>
                  <a:tcPr marL="8626" marR="8626" marT="86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latin typeface="Calibri"/>
                        </a:rPr>
                        <a:t>Years</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working</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latin typeface="Calibri"/>
                        </a:rPr>
                        <a:t>Remuneration expense</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Cumm Remuneration expense</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225">
                <a:tc>
                  <a:txBody>
                    <a:bodyPr/>
                    <a:lstStyle/>
                    <a:p>
                      <a:pPr algn="l" fontAlgn="b"/>
                      <a:r>
                        <a:rPr lang="en-US" sz="1400" b="1" i="0" u="none" strike="noStrike">
                          <a:solidFill>
                            <a:srgbClr val="000000"/>
                          </a:solidFill>
                          <a:latin typeface="Calibri"/>
                        </a:rPr>
                        <a:t> </a:t>
                      </a:r>
                    </a:p>
                  </a:txBody>
                  <a:tcPr marL="8626" marR="8626" marT="86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solidFill>
                          <a:srgbClr val="000000"/>
                        </a:solidFill>
                        <a:latin typeface="Calibri"/>
                      </a:endParaRPr>
                    </a:p>
                  </a:txBody>
                  <a:tcPr marL="8626" marR="8626" marT="86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latin typeface="Calibri"/>
                        </a:rPr>
                        <a:t>1</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55200 options X 75% X $12 X 1/3 years</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165,600.00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165,600.00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4060">
                <a:tc>
                  <a:txBody>
                    <a:bodyPr/>
                    <a:lstStyle/>
                    <a:p>
                      <a:pPr algn="l" fontAlgn="b"/>
                      <a:r>
                        <a:rPr lang="en-US" sz="1400" b="0" i="0" u="none" strike="noStrike">
                          <a:solidFill>
                            <a:srgbClr val="000000"/>
                          </a:solidFill>
                          <a:latin typeface="Calibri"/>
                        </a:rPr>
                        <a:t> </a:t>
                      </a:r>
                    </a:p>
                  </a:txBody>
                  <a:tcPr marL="8626" marR="8626" marT="86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solidFill>
                          <a:srgbClr val="000000"/>
                        </a:solidFill>
                        <a:latin typeface="Calibri"/>
                      </a:endParaRPr>
                    </a:p>
                  </a:txBody>
                  <a:tcPr marL="8626" marR="8626" marT="86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latin typeface="Calibri"/>
                        </a:rPr>
                        <a:t> </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16225">
                <a:tc>
                  <a:txBody>
                    <a:bodyPr/>
                    <a:lstStyle/>
                    <a:p>
                      <a:pPr algn="l" fontAlgn="b"/>
                      <a:r>
                        <a:rPr lang="en-US" sz="1400" b="0" i="0" u="none" strike="noStrike">
                          <a:solidFill>
                            <a:srgbClr val="000000"/>
                          </a:solidFill>
                          <a:latin typeface="Calibri"/>
                        </a:rPr>
                        <a:t> </a:t>
                      </a:r>
                    </a:p>
                  </a:txBody>
                  <a:tcPr marL="8626" marR="8626" marT="86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solidFill>
                          <a:srgbClr val="000000"/>
                        </a:solidFill>
                        <a:latin typeface="Calibri"/>
                      </a:endParaRPr>
                    </a:p>
                  </a:txBody>
                  <a:tcPr marL="8626" marR="8626" marT="86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latin typeface="Calibri"/>
                        </a:rPr>
                        <a:t>2</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55200 options X 75% X $12 X 2/3 years</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165,600.00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latin typeface="Calibri"/>
                        </a:rPr>
                        <a:t>                          331,200.00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4060">
                <a:tc>
                  <a:txBody>
                    <a:bodyPr/>
                    <a:lstStyle/>
                    <a:p>
                      <a:pPr algn="l" fontAlgn="b"/>
                      <a:r>
                        <a:rPr lang="en-US" sz="1400" b="0" i="0" u="none" strike="noStrike">
                          <a:solidFill>
                            <a:srgbClr val="000000"/>
                          </a:solidFill>
                          <a:latin typeface="Calibri"/>
                        </a:rPr>
                        <a:t> </a:t>
                      </a:r>
                    </a:p>
                  </a:txBody>
                  <a:tcPr marL="8626" marR="8626" marT="86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solidFill>
                          <a:srgbClr val="000000"/>
                        </a:solidFill>
                        <a:latin typeface="Calibri"/>
                      </a:endParaRPr>
                    </a:p>
                  </a:txBody>
                  <a:tcPr marL="8626" marR="8626" marT="86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latin typeface="Calibri"/>
                        </a:rPr>
                        <a:t> </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16225">
                <a:tc>
                  <a:txBody>
                    <a:bodyPr/>
                    <a:lstStyle/>
                    <a:p>
                      <a:pPr algn="l" fontAlgn="b"/>
                      <a:r>
                        <a:rPr lang="en-US" sz="1400" b="0" i="0" u="none" strike="noStrike">
                          <a:solidFill>
                            <a:srgbClr val="000000"/>
                          </a:solidFill>
                          <a:latin typeface="Calibri"/>
                        </a:rPr>
                        <a:t> </a:t>
                      </a:r>
                    </a:p>
                  </a:txBody>
                  <a:tcPr marL="8626" marR="8626" marT="86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solidFill>
                          <a:srgbClr val="000000"/>
                        </a:solidFill>
                        <a:latin typeface="Calibri"/>
                      </a:endParaRPr>
                    </a:p>
                  </a:txBody>
                  <a:tcPr marL="8626" marR="8626" marT="86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latin typeface="Calibri"/>
                        </a:rPr>
                        <a:t>3</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55200 options X 75% X $12 X 3/3 years</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165,600.00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496,800.00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64060">
                <a:tc>
                  <a:txBody>
                    <a:bodyPr/>
                    <a:lstStyle/>
                    <a:p>
                      <a:pPr algn="l" fontAlgn="b"/>
                      <a:r>
                        <a:rPr lang="en-US" sz="1400" b="0" i="0" u="none" strike="noStrike">
                          <a:solidFill>
                            <a:srgbClr val="000000"/>
                          </a:solidFill>
                          <a:latin typeface="Calibri"/>
                        </a:rPr>
                        <a:t> </a:t>
                      </a:r>
                    </a:p>
                  </a:txBody>
                  <a:tcPr marL="8626" marR="8626" marT="8626"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solidFill>
                          <a:srgbClr val="000000"/>
                        </a:solidFill>
                        <a:latin typeface="Calibri"/>
                      </a:endParaRPr>
                    </a:p>
                  </a:txBody>
                  <a:tcPr marL="8626" marR="8626" marT="862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400" b="0" i="0" u="none" strike="noStrike" dirty="0">
                          <a:solidFill>
                            <a:srgbClr val="000000"/>
                          </a:solidFill>
                          <a:latin typeface="Calibri"/>
                        </a:rPr>
                        <a:t> </a:t>
                      </a:r>
                    </a:p>
                  </a:txBody>
                  <a:tcPr marL="8626" marR="8626" marT="8626" marB="0" anchor="b">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16225">
                <a:tc>
                  <a:txBody>
                    <a:bodyPr/>
                    <a:lstStyle/>
                    <a:p>
                      <a:pPr algn="l" fontAlgn="b"/>
                      <a:r>
                        <a:rPr lang="en-US" sz="1400" b="0" i="0" u="none" strike="noStrike">
                          <a:solidFill>
                            <a:srgbClr val="000000"/>
                          </a:solidFill>
                          <a:latin typeface="Calibri"/>
                        </a:rPr>
                        <a:t> </a:t>
                      </a:r>
                    </a:p>
                  </a:txBody>
                  <a:tcPr marL="8626" marR="8626" marT="8626"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626" marR="8626" marT="862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 </a:t>
                      </a:r>
                    </a:p>
                  </a:txBody>
                  <a:tcPr marL="8626" marR="8626" marT="8626"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Total</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latin typeface="Calibri"/>
                        </a:rPr>
                        <a:t>         496,800.00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 </a:t>
                      </a:r>
                    </a:p>
                  </a:txBody>
                  <a:tcPr marL="8626" marR="8626" marT="8626" marB="0" anchor="b">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04800" y="2743200"/>
            <a:ext cx="8610600" cy="533400"/>
          </a:xfrm>
          <a:prstGeom prst="rect">
            <a:avLst/>
          </a:prstGeom>
          <a:noFill/>
          <a:ln w="9525">
            <a:noFill/>
            <a:miter lim="800000"/>
            <a:headEnd/>
            <a:tailEnd/>
          </a:ln>
        </p:spPr>
        <p:txBody>
          <a:bodyPr anchor="ctr"/>
          <a:lstStyle/>
          <a:p>
            <a:pPr algn="ctr"/>
            <a:r>
              <a:rPr lang="en-US" altLang="zh-TW" sz="4400" dirty="0" smtClean="0">
                <a:solidFill>
                  <a:schemeClr val="accent2"/>
                </a:solidFill>
                <a:ea typeface="PMingLiU" pitchFamily="18" charset="-120"/>
              </a:rPr>
              <a:t>Activity</a:t>
            </a:r>
          </a:p>
          <a:p>
            <a:pPr algn="ctr"/>
            <a:r>
              <a:rPr lang="en-US" sz="4400" dirty="0" smtClean="0">
                <a:solidFill>
                  <a:schemeClr val="accent2"/>
                </a:solidFill>
                <a:ea typeface="PMingLiU" pitchFamily="18" charset="-120"/>
              </a:rPr>
              <a:t>Situation2</a:t>
            </a:r>
          </a:p>
          <a:p>
            <a:pPr algn="ctr"/>
            <a:endParaRPr lang="en-US" sz="4400" dirty="0" smtClean="0">
              <a:solidFill>
                <a:schemeClr val="accent2"/>
              </a:solidFill>
              <a:ea typeface="PMingLiU" pitchFamily="18" charset="-120"/>
            </a:endParaRPr>
          </a:p>
          <a:p>
            <a:r>
              <a:rPr lang="en-US" sz="2800" dirty="0" smtClean="0">
                <a:solidFill>
                  <a:schemeClr val="accent2"/>
                </a:solidFill>
                <a:ea typeface="PMingLiU" pitchFamily="18" charset="-120"/>
              </a:rPr>
              <a:t>Year 1- 25 employees leave. Company X revises the estimates from 25% to 20%.</a:t>
            </a:r>
          </a:p>
          <a:p>
            <a:endParaRPr lang="en-US" sz="2800" dirty="0" smtClean="0">
              <a:solidFill>
                <a:schemeClr val="accent2"/>
              </a:solidFill>
              <a:ea typeface="PMingLiU" pitchFamily="18" charset="-120"/>
            </a:endParaRPr>
          </a:p>
          <a:p>
            <a:r>
              <a:rPr lang="en-US" sz="2800" dirty="0" smtClean="0">
                <a:solidFill>
                  <a:schemeClr val="accent2"/>
                </a:solidFill>
                <a:ea typeface="PMingLiU" pitchFamily="18" charset="-120"/>
              </a:rPr>
              <a:t>Year 2-  Another 22 employees leave. Company X further revises the estimates from 20% to 15% .</a:t>
            </a:r>
          </a:p>
          <a:p>
            <a:endParaRPr lang="en-US" sz="2800" dirty="0" smtClean="0">
              <a:solidFill>
                <a:schemeClr val="accent2"/>
              </a:solidFill>
              <a:ea typeface="PMingLiU" pitchFamily="18" charset="-120"/>
            </a:endParaRPr>
          </a:p>
          <a:p>
            <a:r>
              <a:rPr lang="en-US" sz="2800" dirty="0" smtClean="0">
                <a:solidFill>
                  <a:schemeClr val="accent2"/>
                </a:solidFill>
                <a:ea typeface="PMingLiU" pitchFamily="18" charset="-120"/>
              </a:rPr>
              <a:t>Year 3-  Another 13 employees leave. </a:t>
            </a:r>
            <a:endParaRPr lang="en-US" sz="2800" dirty="0">
              <a:solidFill>
                <a:schemeClr val="accent2"/>
              </a:solidFill>
              <a:ea typeface="PMingLiU" pitchFamily="18" charset="-120"/>
            </a:endParaRP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598" y="1676400"/>
          <a:ext cx="8534401" cy="4343399"/>
        </p:xfrm>
        <a:graphic>
          <a:graphicData uri="http://schemas.openxmlformats.org/drawingml/2006/table">
            <a:tbl>
              <a:tblPr/>
              <a:tblGrid>
                <a:gridCol w="760374"/>
                <a:gridCol w="891064"/>
                <a:gridCol w="887102"/>
                <a:gridCol w="3029613"/>
                <a:gridCol w="1366049"/>
                <a:gridCol w="1600199"/>
              </a:tblGrid>
              <a:tr h="292845">
                <a:tc>
                  <a:txBody>
                    <a:bodyPr/>
                    <a:lstStyle/>
                    <a:p>
                      <a:pPr algn="l" fontAlgn="b"/>
                      <a:r>
                        <a:rPr lang="en-US" sz="1400" b="1" i="0" u="none" strike="noStrike" dirty="0">
                          <a:solidFill>
                            <a:srgbClr val="000000"/>
                          </a:solidFill>
                          <a:latin typeface="Calibri"/>
                        </a:rPr>
                        <a:t>Working</a:t>
                      </a:r>
                    </a:p>
                  </a:txBody>
                  <a:tcPr marL="8498" marR="8498" marT="849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498" marR="8498" marT="84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498" marR="8498" marT="84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498" marR="8498" marT="849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latin typeface="Calibri"/>
                        </a:rPr>
                        <a:t> </a:t>
                      </a:r>
                    </a:p>
                  </a:txBody>
                  <a:tcPr marL="8498" marR="8498" marT="8498"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latin typeface="Calibri"/>
                        </a:rPr>
                        <a:t> </a:t>
                      </a:r>
                    </a:p>
                  </a:txBody>
                  <a:tcPr marL="8498" marR="8498" marT="849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2845">
                <a:tc>
                  <a:txBody>
                    <a:bodyPr/>
                    <a:lstStyle/>
                    <a:p>
                      <a:pPr algn="l" fontAlgn="b"/>
                      <a:r>
                        <a:rPr lang="en-US" sz="1400" b="1" i="0" u="none" strike="noStrike">
                          <a:solidFill>
                            <a:srgbClr val="000000"/>
                          </a:solidFill>
                          <a:latin typeface="Calibri"/>
                        </a:rPr>
                        <a:t>step 1</a:t>
                      </a:r>
                    </a:p>
                  </a:txBody>
                  <a:tcPr marL="8498" marR="8498" marT="849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120*460</a:t>
                      </a:r>
                    </a:p>
                  </a:txBody>
                  <a:tcPr marL="8498" marR="8498" marT="84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55,200.00 </a:t>
                      </a:r>
                    </a:p>
                  </a:txBody>
                  <a:tcPr marL="8498" marR="8498" marT="849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8498" marR="8498" marT="84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400" b="0" i="0" u="none" strike="noStrike">
                        <a:solidFill>
                          <a:srgbClr val="000000"/>
                        </a:solidFill>
                        <a:latin typeface="Calibri"/>
                      </a:endParaRPr>
                    </a:p>
                  </a:txBody>
                  <a:tcPr marL="8498" marR="8498" marT="8498" marB="0" anchor="b">
                    <a:lnL>
                      <a:noFill/>
                    </a:lnL>
                    <a:lnR>
                      <a:noFill/>
                    </a:lnR>
                    <a:lnT>
                      <a:noFill/>
                    </a:lnT>
                    <a:lnB>
                      <a:noFill/>
                    </a:lnB>
                  </a:tcPr>
                </a:tc>
                <a:tc>
                  <a:txBody>
                    <a:bodyPr/>
                    <a:lstStyle/>
                    <a:p>
                      <a:pPr algn="l" fontAlgn="b"/>
                      <a:r>
                        <a:rPr lang="en-US" sz="1400" b="0" i="0" u="none" strike="noStrike">
                          <a:solidFill>
                            <a:srgbClr val="000000"/>
                          </a:solidFill>
                          <a:latin typeface="Calibri"/>
                        </a:rPr>
                        <a:t> </a:t>
                      </a:r>
                    </a:p>
                  </a:txBody>
                  <a:tcPr marL="8498" marR="8498" marT="8498" marB="0" anchor="b">
                    <a:lnL>
                      <a:noFill/>
                    </a:lnL>
                    <a:lnR w="12700" cap="flat" cmpd="sng" algn="ctr">
                      <a:solidFill>
                        <a:srgbClr val="000000"/>
                      </a:solidFill>
                      <a:prstDash val="solid"/>
                      <a:round/>
                      <a:headEnd type="none" w="med" len="med"/>
                      <a:tailEnd type="none" w="med" len="med"/>
                    </a:lnR>
                    <a:lnT>
                      <a:noFill/>
                    </a:lnT>
                    <a:lnB>
                      <a:noFill/>
                    </a:lnB>
                  </a:tcPr>
                </a:tc>
              </a:tr>
              <a:tr h="292845">
                <a:tc>
                  <a:txBody>
                    <a:bodyPr/>
                    <a:lstStyle/>
                    <a:p>
                      <a:pPr algn="l" fontAlgn="b"/>
                      <a:r>
                        <a:rPr lang="en-US" sz="1400" b="1"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latin typeface="Calibri"/>
                        </a:rPr>
                        <a:t>460</a:t>
                      </a:r>
                    </a:p>
                  </a:txBody>
                  <a:tcPr marL="8498" marR="8498" marT="84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8498" marR="8498" marT="84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8498" marR="8498" marT="84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400" b="0" i="0" u="none" strike="noStrike">
                        <a:solidFill>
                          <a:srgbClr val="000000"/>
                        </a:solidFill>
                        <a:latin typeface="Calibri"/>
                      </a:endParaRPr>
                    </a:p>
                  </a:txBody>
                  <a:tcPr marL="8498" marR="8498" marT="8498"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498" marR="8498" marT="849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29909">
                <a:tc>
                  <a:txBody>
                    <a:bodyPr/>
                    <a:lstStyle/>
                    <a:p>
                      <a:pPr algn="l" fontAlgn="b"/>
                      <a:r>
                        <a:rPr lang="en-US" sz="1400" b="1" i="0" u="none" strike="noStrike">
                          <a:solidFill>
                            <a:srgbClr val="000000"/>
                          </a:solidFill>
                          <a:latin typeface="Calibri"/>
                        </a:rPr>
                        <a:t>Step 2</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latin typeface="Calibri"/>
                        </a:rPr>
                        <a:t>employee left</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Years</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working</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Remuneration expense</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Cumm Remuneration expense</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4105">
                <a:tc>
                  <a:txBody>
                    <a:bodyPr/>
                    <a:lstStyle/>
                    <a:p>
                      <a:pPr algn="l" fontAlgn="b"/>
                      <a:r>
                        <a:rPr lang="en-US" sz="1400" b="1"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b"/>
                      <a:r>
                        <a:rPr lang="en-US" sz="1400" b="0" i="0" u="none" strike="noStrike">
                          <a:solidFill>
                            <a:srgbClr val="000000"/>
                          </a:solidFill>
                          <a:latin typeface="Calibri"/>
                        </a:rPr>
                        <a:t>                 25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1</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latin typeface="Calibri"/>
                        </a:rPr>
                        <a:t>55200 options X 80% X $12 X 1/3 years</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176,640.00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                          176,640.00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2845">
                <a:tc>
                  <a:txBody>
                    <a:bodyPr/>
                    <a:lstStyle/>
                    <a:p>
                      <a:pPr algn="l"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14105">
                <a:tc>
                  <a:txBody>
                    <a:bodyPr/>
                    <a:lstStyle/>
                    <a:p>
                      <a:pPr algn="l"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b"/>
                      <a:r>
                        <a:rPr lang="en-US" sz="1400" b="0" i="0" u="none" strike="noStrike">
                          <a:solidFill>
                            <a:srgbClr val="000000"/>
                          </a:solidFill>
                          <a:latin typeface="Calibri"/>
                        </a:rPr>
                        <a:t>                 22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2</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a:solidFill>
                            <a:srgbClr val="000000"/>
                          </a:solidFill>
                          <a:latin typeface="Calibri"/>
                        </a:rPr>
                        <a:t>55200 options X 85% X $12 X 2/3 years</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198,720.00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                          375,360.00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2845">
                <a:tc>
                  <a:txBody>
                    <a:bodyPr/>
                    <a:lstStyle/>
                    <a:p>
                      <a:pPr algn="l"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ctr"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14105">
                <a:tc>
                  <a:txBody>
                    <a:bodyPr/>
                    <a:lstStyle/>
                    <a:p>
                      <a:pPr algn="l"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b"/>
                      <a:r>
                        <a:rPr lang="en-US" sz="1400" b="0" i="0" u="none" strike="noStrike" dirty="0">
                          <a:solidFill>
                            <a:srgbClr val="000000"/>
                          </a:solidFill>
                          <a:latin typeface="Calibri"/>
                        </a:rPr>
                        <a:t>                 13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latin typeface="Calibri"/>
                        </a:rPr>
                        <a:t>3</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48000 options X  $12 less 3,75,360</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400" b="0" i="0" u="none" strike="noStrike" dirty="0">
                          <a:solidFill>
                            <a:srgbClr val="000000"/>
                          </a:solidFill>
                          <a:latin typeface="Calibri"/>
                        </a:rPr>
                        <a:t>      (174,720.00)</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0" i="0" u="none" strike="noStrike" dirty="0">
                          <a:solidFill>
                            <a:srgbClr val="000000"/>
                          </a:solidFill>
                          <a:latin typeface="Calibri"/>
                        </a:rPr>
                        <a:t>                          200,640.00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92845">
                <a:tc>
                  <a:txBody>
                    <a:bodyPr/>
                    <a:lstStyle/>
                    <a:p>
                      <a:pPr algn="l"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fr-FR" sz="1400" b="0" i="0" u="none" strike="noStrike">
                          <a:solidFill>
                            <a:srgbClr val="000000"/>
                          </a:solidFill>
                          <a:latin typeface="Calibri"/>
                        </a:rPr>
                        <a:t>(460-60= 400 *120 =48,000 options)</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514105">
                <a:tc>
                  <a:txBody>
                    <a:bodyPr/>
                    <a:lstStyle/>
                    <a:p>
                      <a:pPr algn="l" fontAlgn="b"/>
                      <a:r>
                        <a:rPr lang="en-US" sz="1400" b="0" i="0" u="none" strike="noStrike">
                          <a:solidFill>
                            <a:srgbClr val="000000"/>
                          </a:solidFill>
                          <a:latin typeface="Calibri"/>
                        </a:rPr>
                        <a:t> </a:t>
                      </a:r>
                    </a:p>
                  </a:txBody>
                  <a:tcPr marL="8498" marR="8498" marT="849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60 </a:t>
                      </a:r>
                    </a:p>
                  </a:txBody>
                  <a:tcPr marL="8498" marR="8498" marT="84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latin typeface="Calibri"/>
                        </a:rPr>
                        <a:t> </a:t>
                      </a:r>
                    </a:p>
                  </a:txBody>
                  <a:tcPr marL="8498" marR="8498" marT="84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Total</a:t>
                      </a:r>
                    </a:p>
                  </a:txBody>
                  <a:tcPr marL="8498" marR="8498" marT="84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1" i="0" u="none" strike="noStrike">
                          <a:solidFill>
                            <a:srgbClr val="000000"/>
                          </a:solidFill>
                          <a:latin typeface="Calibri"/>
                        </a:rPr>
                        <a:t>         200,640.00 </a:t>
                      </a:r>
                    </a:p>
                  </a:txBody>
                  <a:tcPr marL="8498" marR="8498" marT="84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latin typeface="Calibri"/>
                        </a:rPr>
                        <a:t> </a:t>
                      </a:r>
                    </a:p>
                  </a:txBody>
                  <a:tcPr marL="8498" marR="8498" marT="849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2"/>
          <p:cNvSpPr/>
          <p:nvPr/>
        </p:nvSpPr>
        <p:spPr>
          <a:xfrm>
            <a:off x="1981200" y="0"/>
            <a:ext cx="4572000" cy="1754326"/>
          </a:xfrm>
          <a:prstGeom prst="rect">
            <a:avLst/>
          </a:prstGeom>
        </p:spPr>
        <p:txBody>
          <a:bodyPr>
            <a:spAutoFit/>
          </a:bodyPr>
          <a:lstStyle/>
          <a:p>
            <a:pPr algn="ctr"/>
            <a:r>
              <a:rPr lang="en-US" altLang="zh-TW" sz="3600" dirty="0" smtClean="0">
                <a:solidFill>
                  <a:schemeClr val="accent2"/>
                </a:solidFill>
                <a:ea typeface="PMingLiU" pitchFamily="18" charset="-120"/>
              </a:rPr>
              <a:t>Activity</a:t>
            </a:r>
          </a:p>
          <a:p>
            <a:pPr algn="ctr"/>
            <a:r>
              <a:rPr lang="en-US" sz="3600" dirty="0" smtClean="0">
                <a:solidFill>
                  <a:schemeClr val="accent2"/>
                </a:solidFill>
                <a:ea typeface="PMingLiU" pitchFamily="18" charset="-120"/>
              </a:rPr>
              <a:t>Situation2</a:t>
            </a:r>
          </a:p>
          <a:p>
            <a:pPr algn="ctr"/>
            <a:r>
              <a:rPr lang="en-US" sz="3600" dirty="0" smtClean="0">
                <a:solidFill>
                  <a:schemeClr val="accent2"/>
                </a:solidFill>
                <a:ea typeface="PMingLiU" pitchFamily="18" charset="-120"/>
              </a:rPr>
              <a:t>Solution</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3474" name="Rectangle 2"/>
          <p:cNvSpPr>
            <a:spLocks noGrp="1" noChangeArrowheads="1"/>
          </p:cNvSpPr>
          <p:nvPr>
            <p:ph type="body" idx="1"/>
          </p:nvPr>
        </p:nvSpPr>
        <p:spPr>
          <a:xfrm>
            <a:off x="250825" y="908050"/>
            <a:ext cx="8569325" cy="5761038"/>
          </a:xfrm>
        </p:spPr>
        <p:txBody>
          <a:bodyPr/>
          <a:lstStyle/>
          <a:p>
            <a:pPr marL="347663" indent="-347663" eaLnBrk="1" hangingPunct="1">
              <a:buFont typeface="Wingdings" pitchFamily="2" charset="2"/>
              <a:buChar char="§"/>
              <a:defRPr/>
            </a:pPr>
            <a:r>
              <a:rPr lang="en-US" altLang="zh-TW" sz="2000" dirty="0" smtClean="0">
                <a:solidFill>
                  <a:srgbClr val="000099"/>
                </a:solidFill>
                <a:effectLst>
                  <a:outerShdw blurRad="38100" dist="38100" dir="2700000" algn="tl">
                    <a:srgbClr val="C0C0C0"/>
                  </a:outerShdw>
                </a:effectLst>
                <a:ea typeface="PMingLiU" pitchFamily="18" charset="-120"/>
                <a:cs typeface="Times New Roman" pitchFamily="18" charset="0"/>
              </a:rPr>
              <a:t>Potential tax implications</a:t>
            </a:r>
          </a:p>
          <a:p>
            <a:pPr marL="795338" lvl="1" indent="-280988" eaLnBrk="1" hangingPunct="1">
              <a:buFont typeface="Wingdings" pitchFamily="2" charset="2"/>
              <a:buChar char="§"/>
              <a:defRPr/>
            </a:pPr>
            <a:r>
              <a:rPr lang="en-US" altLang="zh-TW" sz="2100" dirty="0" smtClean="0">
                <a:solidFill>
                  <a:srgbClr val="000099"/>
                </a:solidFill>
                <a:effectLst>
                  <a:outerShdw blurRad="38100" dist="38100" dir="2700000" algn="tl">
                    <a:srgbClr val="C0C0C0"/>
                  </a:outerShdw>
                </a:effectLst>
                <a:ea typeface="PMingLiU" pitchFamily="18" charset="-120"/>
                <a:cs typeface="Times New Roman" pitchFamily="18" charset="0"/>
              </a:rPr>
              <a:t>Definition of “taxable profits”, follow accounting rules?</a:t>
            </a:r>
          </a:p>
          <a:p>
            <a:pPr marL="795338" lvl="1" indent="-280988" eaLnBrk="1" hangingPunct="1">
              <a:buFont typeface="Wingdings" pitchFamily="2" charset="2"/>
              <a:buChar char="§"/>
              <a:defRPr/>
            </a:pPr>
            <a:r>
              <a:rPr lang="en-US" altLang="zh-TW" sz="2100" dirty="0" smtClean="0">
                <a:solidFill>
                  <a:srgbClr val="000099"/>
                </a:solidFill>
                <a:effectLst>
                  <a:outerShdw blurRad="38100" dist="38100" dir="2700000" algn="tl">
                    <a:srgbClr val="C0C0C0"/>
                  </a:outerShdw>
                </a:effectLst>
                <a:ea typeface="PMingLiU" pitchFamily="18" charset="-120"/>
                <a:cs typeface="Times New Roman" pitchFamily="18" charset="0"/>
              </a:rPr>
              <a:t>Major accounting principles adopted:</a:t>
            </a:r>
          </a:p>
          <a:p>
            <a:pPr marL="914400" lvl="2" indent="0"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Mark-to-market basis for valuation</a:t>
            </a:r>
          </a:p>
          <a:p>
            <a:pPr marL="914400" lvl="2" indent="0"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Flow through P&amp;L accounts for most items</a:t>
            </a:r>
          </a:p>
          <a:p>
            <a:pPr marL="914400" lvl="2" indent="0"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Both unrealized gains and loss will appear in profit and loss account</a:t>
            </a:r>
          </a:p>
          <a:p>
            <a:pPr marL="795338" lvl="1" indent="-280988" eaLnBrk="1" hangingPunct="1">
              <a:buFont typeface="Wingdings" pitchFamily="2" charset="2"/>
              <a:buChar char="§"/>
              <a:defRPr/>
            </a:pPr>
            <a:r>
              <a:rPr lang="en-US" altLang="zh-TW" sz="2100" dirty="0" smtClean="0">
                <a:solidFill>
                  <a:srgbClr val="000099"/>
                </a:solidFill>
                <a:effectLst>
                  <a:outerShdw blurRad="38100" dist="38100" dir="2700000" algn="tl">
                    <a:srgbClr val="C0C0C0"/>
                  </a:outerShdw>
                </a:effectLst>
                <a:ea typeface="PMingLiU" pitchFamily="18" charset="-120"/>
                <a:cs typeface="Times New Roman" pitchFamily="18" charset="0"/>
              </a:rPr>
              <a:t>Items may cause material impact:</a:t>
            </a:r>
          </a:p>
          <a:p>
            <a:pPr marL="914400" lvl="2" indent="0"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Financial instruments</a:t>
            </a:r>
          </a:p>
          <a:p>
            <a:pPr marL="914400" lvl="2" indent="0"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Share-based payments</a:t>
            </a:r>
          </a:p>
          <a:p>
            <a:pPr marL="914400" lvl="2" indent="0"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Investment properties </a:t>
            </a:r>
          </a:p>
          <a:p>
            <a:pPr marL="914400" lvl="2" indent="0"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Income taxes</a:t>
            </a:r>
          </a:p>
          <a:p>
            <a:pPr marL="914400" lvl="2" indent="0"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Revenue recognition</a:t>
            </a:r>
            <a:endParaRPr lang="en-US" altLang="zh-TW" sz="1800" b="1" dirty="0" smtClean="0">
              <a:solidFill>
                <a:srgbClr val="FFFFFF"/>
              </a:solidFill>
              <a:effectLst>
                <a:outerShdw blurRad="38100" dist="38100" dir="2700000" algn="tl">
                  <a:srgbClr val="C0C0C0"/>
                </a:outerShdw>
              </a:effectLst>
              <a:ea typeface="PMingLiU" pitchFamily="18" charset="-120"/>
              <a:cs typeface="Times New Roman" pitchFamily="18" charset="0"/>
            </a:endParaRPr>
          </a:p>
        </p:txBody>
      </p:sp>
      <p:sp>
        <p:nvSpPr>
          <p:cNvPr id="86019" name="Rectangle 3"/>
          <p:cNvSpPr>
            <a:spLocks noGrp="1" noChangeArrowheads="1"/>
          </p:cNvSpPr>
          <p:nvPr>
            <p:ph type="title"/>
          </p:nvPr>
        </p:nvSpPr>
        <p:spPr>
          <a:xfrm>
            <a:off x="468313" y="188913"/>
            <a:ext cx="8229600" cy="792162"/>
          </a:xfrm>
        </p:spPr>
        <p:txBody>
          <a:bodyPr/>
          <a:lstStyle/>
          <a:p>
            <a:pPr eaLnBrk="1" hangingPunct="1"/>
            <a:r>
              <a:rPr lang="en-US" altLang="zh-TW" smtClean="0">
                <a:solidFill>
                  <a:srgbClr val="000099"/>
                </a:solidFill>
                <a:ea typeface="PMingLiU" pitchFamily="18" charset="-120"/>
              </a:rPr>
              <a:t>Potential business issues</a:t>
            </a:r>
            <a:endParaRPr lang="en-US" smtClean="0">
              <a:solidFill>
                <a:srgbClr val="000099"/>
              </a:solidFill>
            </a:endParaRPr>
          </a:p>
        </p:txBody>
      </p:sp>
      <p:sp>
        <p:nvSpPr>
          <p:cNvPr id="86020" name="Slide Number Placeholder 3"/>
          <p:cNvSpPr>
            <a:spLocks noGrp="1"/>
          </p:cNvSpPr>
          <p:nvPr>
            <p:ph type="sldNum" sz="quarter" idx="12"/>
          </p:nvPr>
        </p:nvSpPr>
        <p:spPr>
          <a:noFill/>
        </p:spPr>
        <p:txBody>
          <a:bodyPr/>
          <a:lstStyle/>
          <a:p>
            <a:fld id="{61F1F3DD-6506-41E5-9A4B-1A68CCD28B0F}" type="slidenum">
              <a:rPr lang="en-US" smtClean="0">
                <a:latin typeface="Arial" charset="0"/>
              </a:rPr>
              <a:pPr/>
              <a:t>464</a:t>
            </a:fld>
            <a:endParaRPr lang="en-US" smtClean="0">
              <a:latin typeface="Arial" charset="0"/>
            </a:endParaRPr>
          </a:p>
        </p:txBody>
      </p:sp>
    </p:spTree>
  </p:cSld>
  <p:clrMapOvr>
    <a:masterClrMapping/>
  </p:clrMapOvr>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22" name="Rectangle 2"/>
          <p:cNvSpPr>
            <a:spLocks noGrp="1" noChangeArrowheads="1"/>
          </p:cNvSpPr>
          <p:nvPr>
            <p:ph type="body" idx="1"/>
          </p:nvPr>
        </p:nvSpPr>
        <p:spPr>
          <a:xfrm>
            <a:off x="258763" y="1190625"/>
            <a:ext cx="8662987" cy="4937125"/>
          </a:xfrm>
        </p:spPr>
        <p:txBody>
          <a:bodyPr>
            <a:normAutofit lnSpcReduction="10000"/>
          </a:bodyPr>
          <a:lstStyle/>
          <a:p>
            <a:pPr marL="347663" indent="-347663"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Management information</a:t>
            </a:r>
          </a:p>
          <a:p>
            <a:pPr marL="795338" lvl="1" indent="-280988"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Forecasts and internal performance measurements may no longer be comparable with results reported in FS (</a:t>
            </a:r>
            <a:r>
              <a:rPr lang="en-US" altLang="zh-TW" dirty="0" err="1" smtClean="0">
                <a:solidFill>
                  <a:srgbClr val="000099"/>
                </a:solidFill>
                <a:effectLst>
                  <a:outerShdw blurRad="38100" dist="38100" dir="2700000" algn="tl">
                    <a:srgbClr val="C0C0C0"/>
                  </a:outerShdw>
                </a:effectLst>
                <a:ea typeface="PMingLiU" pitchFamily="18" charset="-120"/>
                <a:cs typeface="Times New Roman" pitchFamily="18" charset="0"/>
              </a:rPr>
              <a:t>eg</a:t>
            </a: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 fair value change)</a:t>
            </a:r>
          </a:p>
          <a:p>
            <a:pPr marL="795338" lvl="1" indent="-280988"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Making forecast more difficult</a:t>
            </a:r>
          </a:p>
          <a:p>
            <a:pPr marL="347663" indent="-347663"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Human resources &amp; training </a:t>
            </a:r>
          </a:p>
          <a:p>
            <a:pPr marL="795338" lvl="1" indent="-280988"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Training will be required throughout the organization, but not just for finance dept</a:t>
            </a:r>
          </a:p>
          <a:p>
            <a:pPr marL="795338" lvl="1" indent="-280988" eaLnBrk="1" hangingPunct="1">
              <a:buFont typeface="Wingdings" pitchFamily="2" charset="2"/>
              <a:buChar char="§"/>
              <a:defRPr/>
            </a:pP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Existing skills may not be adequate to tackle IFRS related issues </a:t>
            </a: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sym typeface="Wingdings" pitchFamily="2" charset="2"/>
              </a:rPr>
              <a:t></a:t>
            </a:r>
            <a:r>
              <a:rPr lang="en-US" altLang="zh-TW" dirty="0" smtClean="0">
                <a:solidFill>
                  <a:srgbClr val="000099"/>
                </a:solidFill>
                <a:effectLst>
                  <a:outerShdw blurRad="38100" dist="38100" dir="2700000" algn="tl">
                    <a:srgbClr val="C0C0C0"/>
                  </a:outerShdw>
                </a:effectLst>
                <a:ea typeface="PMingLiU" pitchFamily="18" charset="-120"/>
                <a:cs typeface="Times New Roman" pitchFamily="18" charset="0"/>
              </a:rPr>
              <a:t> need to be supplemented externally or by recruitment or by training .</a:t>
            </a:r>
          </a:p>
          <a:p>
            <a:pPr marL="795338" lvl="1" indent="-280988" eaLnBrk="1" hangingPunct="1">
              <a:buFont typeface="Wingdings" pitchFamily="2" charset="2"/>
              <a:buChar char="§"/>
              <a:defRPr/>
            </a:pPr>
            <a:endParaRPr lang="en-US" b="1" dirty="0" smtClean="0">
              <a:solidFill>
                <a:srgbClr val="000099"/>
              </a:solidFill>
              <a:effectLst>
                <a:outerShdw blurRad="38100" dist="38100" dir="2700000" algn="tl">
                  <a:srgbClr val="C0C0C0"/>
                </a:outerShdw>
              </a:effectLst>
              <a:ea typeface="PMingLiU" pitchFamily="18" charset="-120"/>
              <a:cs typeface="Times New Roman" pitchFamily="18" charset="0"/>
            </a:endParaRPr>
          </a:p>
        </p:txBody>
      </p:sp>
      <p:sp>
        <p:nvSpPr>
          <p:cNvPr id="87043" name="Rectangle 3"/>
          <p:cNvSpPr>
            <a:spLocks noGrp="1" noChangeArrowheads="1"/>
          </p:cNvSpPr>
          <p:nvPr>
            <p:ph type="title"/>
          </p:nvPr>
        </p:nvSpPr>
        <p:spPr>
          <a:xfrm>
            <a:off x="468313" y="188913"/>
            <a:ext cx="8229600" cy="792162"/>
          </a:xfrm>
        </p:spPr>
        <p:txBody>
          <a:bodyPr/>
          <a:lstStyle/>
          <a:p>
            <a:pPr eaLnBrk="1" hangingPunct="1"/>
            <a:r>
              <a:rPr lang="en-US" altLang="zh-TW" smtClean="0">
                <a:solidFill>
                  <a:srgbClr val="000099"/>
                </a:solidFill>
                <a:ea typeface="PMingLiU" pitchFamily="18" charset="-120"/>
              </a:rPr>
              <a:t>Potential business issues</a:t>
            </a:r>
            <a:endParaRPr lang="en-US" smtClean="0">
              <a:solidFill>
                <a:srgbClr val="000099"/>
              </a:solidFill>
            </a:endParaRPr>
          </a:p>
        </p:txBody>
      </p:sp>
      <p:sp>
        <p:nvSpPr>
          <p:cNvPr id="87044" name="Slide Number Placeholder 3"/>
          <p:cNvSpPr>
            <a:spLocks noGrp="1"/>
          </p:cNvSpPr>
          <p:nvPr>
            <p:ph type="sldNum" sz="quarter" idx="12"/>
          </p:nvPr>
        </p:nvSpPr>
        <p:spPr>
          <a:noFill/>
        </p:spPr>
        <p:txBody>
          <a:bodyPr/>
          <a:lstStyle/>
          <a:p>
            <a:fld id="{DCE250CC-1855-4DC8-BA26-5BF6362A4228}" type="slidenum">
              <a:rPr lang="en-US" smtClean="0">
                <a:latin typeface="Arial" charset="0"/>
              </a:rPr>
              <a:pPr/>
              <a:t>465</a:t>
            </a:fld>
            <a:endParaRPr lang="en-US" smtClean="0">
              <a:latin typeface="Arial" charset="0"/>
            </a:endParaRPr>
          </a:p>
        </p:txBody>
      </p:sp>
    </p:spTree>
  </p:cSld>
  <p:clrMapOvr>
    <a:masterClrMapping/>
  </p:clrMapOvr>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381000" y="3124200"/>
            <a:ext cx="8229600" cy="3048000"/>
          </a:xfrm>
          <a:prstGeom prst="rect">
            <a:avLst/>
          </a:prstGeom>
          <a:noFill/>
          <a:ln w="9525">
            <a:noFill/>
            <a:miter lim="800000"/>
            <a:headEnd/>
            <a:tailEnd/>
          </a:ln>
        </p:spPr>
        <p:txBody>
          <a:bodyPr/>
          <a:lstStyle/>
          <a:p>
            <a:pPr marL="342900" indent="-342900">
              <a:spcBef>
                <a:spcPct val="20000"/>
              </a:spcBef>
            </a:pPr>
            <a:endParaRPr lang="en-US" sz="2400">
              <a:solidFill>
                <a:schemeClr val="bg1"/>
              </a:solidFill>
              <a:cs typeface="Times New Roman" pitchFamily="18" charset="0"/>
            </a:endParaRPr>
          </a:p>
        </p:txBody>
      </p:sp>
      <p:sp>
        <p:nvSpPr>
          <p:cNvPr id="88067" name="Text Box 3"/>
          <p:cNvSpPr txBox="1">
            <a:spLocks noChangeArrowheads="1"/>
          </p:cNvSpPr>
          <p:nvPr/>
        </p:nvSpPr>
        <p:spPr bwMode="auto">
          <a:xfrm>
            <a:off x="228600" y="1333500"/>
            <a:ext cx="8610600" cy="5029200"/>
          </a:xfrm>
          <a:prstGeom prst="rect">
            <a:avLst/>
          </a:prstGeom>
          <a:noFill/>
          <a:ln w="9525">
            <a:noFill/>
            <a:miter lim="800000"/>
            <a:headEnd/>
            <a:tailEnd/>
          </a:ln>
        </p:spPr>
        <p:txBody>
          <a:bodyPr/>
          <a:lstStyle/>
          <a:p>
            <a:pPr marL="347663" indent="-347663">
              <a:spcBef>
                <a:spcPct val="20000"/>
              </a:spcBef>
              <a:buFont typeface="Wingdings" pitchFamily="2" charset="2"/>
              <a:buChar char="§"/>
            </a:pPr>
            <a:r>
              <a:rPr lang="en-US" altLang="zh-TW" sz="2800" dirty="0">
                <a:solidFill>
                  <a:schemeClr val="accent2"/>
                </a:solidFill>
                <a:ea typeface="Arial Unicode MS" pitchFamily="34" charset="-128"/>
                <a:cs typeface="Arial Unicode MS" pitchFamily="34" charset="-128"/>
              </a:rPr>
              <a:t>IT systems</a:t>
            </a:r>
          </a:p>
          <a:p>
            <a:pPr marL="795338" lvl="1" indent="-280988">
              <a:spcBef>
                <a:spcPct val="20000"/>
              </a:spcBef>
              <a:buFont typeface="Wingdings" pitchFamily="2" charset="2"/>
              <a:buChar char="§"/>
            </a:pPr>
            <a:r>
              <a:rPr lang="en-US" altLang="zh-TW" sz="2400" dirty="0">
                <a:solidFill>
                  <a:schemeClr val="accent2"/>
                </a:solidFill>
                <a:ea typeface="PMingLiU" pitchFamily="18" charset="-120"/>
                <a:cs typeface="Times New Roman" pitchFamily="18" charset="0"/>
              </a:rPr>
              <a:t>Systems that will be affected: </a:t>
            </a:r>
          </a:p>
          <a:p>
            <a:pPr lvl="2">
              <a:spcBef>
                <a:spcPct val="20000"/>
              </a:spcBef>
              <a:buFont typeface="Wingdings" pitchFamily="2" charset="2"/>
              <a:buChar char="§"/>
            </a:pPr>
            <a:r>
              <a:rPr lang="en-US" altLang="zh-TW" sz="2400" dirty="0">
                <a:solidFill>
                  <a:schemeClr val="accent2"/>
                </a:solidFill>
                <a:ea typeface="PMingLiU" pitchFamily="18" charset="-120"/>
                <a:cs typeface="Times New Roman" pitchFamily="18" charset="0"/>
              </a:rPr>
              <a:t>internal and external reporting systems, accounting systems and operating </a:t>
            </a:r>
            <a:r>
              <a:rPr lang="en-US" altLang="zh-TW" sz="2400" dirty="0" smtClean="0">
                <a:solidFill>
                  <a:schemeClr val="accent2"/>
                </a:solidFill>
                <a:ea typeface="PMingLiU" pitchFamily="18" charset="-120"/>
                <a:cs typeface="Times New Roman" pitchFamily="18" charset="0"/>
              </a:rPr>
              <a:t>systems</a:t>
            </a:r>
          </a:p>
          <a:p>
            <a:pPr lvl="2">
              <a:spcBef>
                <a:spcPct val="20000"/>
              </a:spcBef>
            </a:pPr>
            <a:endParaRPr lang="en-US" altLang="zh-TW" sz="2400" dirty="0">
              <a:solidFill>
                <a:schemeClr val="accent2"/>
              </a:solidFill>
              <a:ea typeface="PMingLiU" pitchFamily="18" charset="-120"/>
              <a:cs typeface="Times New Roman" pitchFamily="18" charset="0"/>
            </a:endParaRPr>
          </a:p>
          <a:p>
            <a:pPr marL="795338" lvl="1" indent="-280988">
              <a:spcBef>
                <a:spcPct val="20000"/>
              </a:spcBef>
              <a:buFont typeface="Wingdings" pitchFamily="2" charset="2"/>
              <a:buChar char="§"/>
            </a:pPr>
            <a:r>
              <a:rPr lang="en-US" altLang="zh-TW" sz="2400" dirty="0">
                <a:solidFill>
                  <a:schemeClr val="accent2"/>
                </a:solidFill>
                <a:ea typeface="PMingLiU" pitchFamily="18" charset="-120"/>
                <a:cs typeface="Times New Roman" pitchFamily="18" charset="0"/>
              </a:rPr>
              <a:t>E.g. new accounting treatments for financial instruments may require treasury systems to be integrated with financial reporting system</a:t>
            </a:r>
          </a:p>
        </p:txBody>
      </p:sp>
      <p:sp>
        <p:nvSpPr>
          <p:cNvPr id="88068" name="Rectangle 4"/>
          <p:cNvSpPr>
            <a:spLocks noChangeArrowheads="1"/>
          </p:cNvSpPr>
          <p:nvPr/>
        </p:nvSpPr>
        <p:spPr bwMode="auto">
          <a:xfrm>
            <a:off x="468313" y="188913"/>
            <a:ext cx="8229600" cy="792162"/>
          </a:xfrm>
          <a:prstGeom prst="rect">
            <a:avLst/>
          </a:prstGeom>
          <a:noFill/>
          <a:ln w="9525">
            <a:noFill/>
            <a:miter lim="800000"/>
            <a:headEnd/>
            <a:tailEnd/>
          </a:ln>
        </p:spPr>
        <p:txBody>
          <a:bodyPr/>
          <a:lstStyle/>
          <a:p>
            <a:pPr algn="ctr"/>
            <a:r>
              <a:rPr lang="en-US" altLang="zh-TW" sz="4400">
                <a:solidFill>
                  <a:schemeClr val="accent2"/>
                </a:solidFill>
                <a:ea typeface="PMingLiU" pitchFamily="18" charset="-120"/>
              </a:rPr>
              <a:t>Potential business issues</a:t>
            </a:r>
            <a:endParaRPr lang="en-US" sz="4400">
              <a:solidFill>
                <a:schemeClr val="accent2"/>
              </a:solidFill>
            </a:endParaRPr>
          </a:p>
        </p:txBody>
      </p:sp>
      <p:sp>
        <p:nvSpPr>
          <p:cNvPr id="88069" name="Slide Number Placeholder 4"/>
          <p:cNvSpPr>
            <a:spLocks noGrp="1"/>
          </p:cNvSpPr>
          <p:nvPr>
            <p:ph type="sldNum" sz="quarter" idx="12"/>
          </p:nvPr>
        </p:nvSpPr>
        <p:spPr>
          <a:noFill/>
        </p:spPr>
        <p:txBody>
          <a:bodyPr/>
          <a:lstStyle/>
          <a:p>
            <a:fld id="{4EF946CF-B6CD-4F2B-96FA-053EFAB3AB4D}" type="slidenum">
              <a:rPr lang="en-US" smtClean="0">
                <a:latin typeface="Arial" charset="0"/>
              </a:rPr>
              <a:pPr/>
              <a:t>466</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304800" y="342900"/>
            <a:ext cx="8610600" cy="533400"/>
          </a:xfrm>
          <a:prstGeom prst="rect">
            <a:avLst/>
          </a:prstGeom>
          <a:noFill/>
          <a:ln w="9525">
            <a:noFill/>
            <a:miter lim="800000"/>
            <a:headEnd/>
            <a:tailEnd/>
          </a:ln>
        </p:spPr>
        <p:txBody>
          <a:bodyPr anchor="ctr"/>
          <a:lstStyle/>
          <a:p>
            <a:pPr algn="ctr"/>
            <a:r>
              <a:rPr lang="en-US" altLang="zh-TW" sz="4400">
                <a:solidFill>
                  <a:schemeClr val="accent2"/>
                </a:solidFill>
                <a:ea typeface="PMingLiU" pitchFamily="18" charset="-120"/>
              </a:rPr>
              <a:t>Potential business issues</a:t>
            </a:r>
            <a:endParaRPr lang="en-US" sz="4400">
              <a:solidFill>
                <a:schemeClr val="accent2"/>
              </a:solidFill>
              <a:ea typeface="PMingLiU" pitchFamily="18" charset="-120"/>
            </a:endParaRPr>
          </a:p>
        </p:txBody>
      </p:sp>
      <p:sp>
        <p:nvSpPr>
          <p:cNvPr id="89091" name="Rectangle 3"/>
          <p:cNvSpPr>
            <a:spLocks noChangeArrowheads="1"/>
          </p:cNvSpPr>
          <p:nvPr/>
        </p:nvSpPr>
        <p:spPr bwMode="auto">
          <a:xfrm>
            <a:off x="381000" y="3124200"/>
            <a:ext cx="8229600" cy="3048000"/>
          </a:xfrm>
          <a:prstGeom prst="rect">
            <a:avLst/>
          </a:prstGeom>
          <a:noFill/>
          <a:ln w="9525">
            <a:noFill/>
            <a:miter lim="800000"/>
            <a:headEnd/>
            <a:tailEnd/>
          </a:ln>
        </p:spPr>
        <p:txBody>
          <a:bodyPr/>
          <a:lstStyle/>
          <a:p>
            <a:pPr marL="342900" indent="-342900">
              <a:spcBef>
                <a:spcPct val="20000"/>
              </a:spcBef>
            </a:pPr>
            <a:endParaRPr lang="en-US" sz="2400">
              <a:solidFill>
                <a:schemeClr val="bg1"/>
              </a:solidFill>
              <a:cs typeface="Times New Roman" pitchFamily="18" charset="0"/>
            </a:endParaRPr>
          </a:p>
        </p:txBody>
      </p:sp>
      <p:sp>
        <p:nvSpPr>
          <p:cNvPr id="89092" name="Text Box 4"/>
          <p:cNvSpPr txBox="1">
            <a:spLocks noChangeArrowheads="1"/>
          </p:cNvSpPr>
          <p:nvPr/>
        </p:nvSpPr>
        <p:spPr bwMode="auto">
          <a:xfrm>
            <a:off x="228600" y="1219200"/>
            <a:ext cx="8610600" cy="5029200"/>
          </a:xfrm>
          <a:prstGeom prst="rect">
            <a:avLst/>
          </a:prstGeom>
          <a:noFill/>
          <a:ln w="9525">
            <a:noFill/>
            <a:miter lim="800000"/>
            <a:headEnd/>
            <a:tailEnd/>
          </a:ln>
        </p:spPr>
        <p:txBody>
          <a:bodyPr/>
          <a:lstStyle/>
          <a:p>
            <a:pPr marL="347663" indent="-347663">
              <a:spcBef>
                <a:spcPct val="20000"/>
              </a:spcBef>
              <a:buFont typeface="Wingdings" pitchFamily="2" charset="2"/>
              <a:buChar char="§"/>
            </a:pPr>
            <a:r>
              <a:rPr lang="en-US" altLang="zh-TW" sz="2800" dirty="0">
                <a:solidFill>
                  <a:schemeClr val="accent2"/>
                </a:solidFill>
                <a:ea typeface="PMingLiU" pitchFamily="18" charset="-120"/>
                <a:cs typeface="Times New Roman" pitchFamily="18" charset="0"/>
              </a:rPr>
              <a:t>Investor relations </a:t>
            </a:r>
            <a:endParaRPr lang="en-US" altLang="zh-TW" sz="2800" dirty="0" smtClean="0">
              <a:solidFill>
                <a:schemeClr val="accent2"/>
              </a:solidFill>
              <a:ea typeface="PMingLiU" pitchFamily="18" charset="-120"/>
              <a:cs typeface="Times New Roman" pitchFamily="18" charset="0"/>
            </a:endParaRPr>
          </a:p>
          <a:p>
            <a:pPr marL="347663" indent="-347663">
              <a:spcBef>
                <a:spcPct val="20000"/>
              </a:spcBef>
            </a:pPr>
            <a:endParaRPr lang="en-US" altLang="zh-TW" sz="2800" dirty="0">
              <a:solidFill>
                <a:schemeClr val="accent2"/>
              </a:solidFill>
              <a:ea typeface="PMingLiU" pitchFamily="18" charset="-120"/>
              <a:cs typeface="Times New Roman" pitchFamily="18" charset="0"/>
            </a:endParaRPr>
          </a:p>
          <a:p>
            <a:pPr marL="795338" lvl="1" indent="-280988">
              <a:spcBef>
                <a:spcPct val="20000"/>
              </a:spcBef>
              <a:buFont typeface="Wingdings" pitchFamily="2" charset="2"/>
              <a:buChar char="§"/>
            </a:pPr>
            <a:r>
              <a:rPr lang="en-US" altLang="zh-TW" sz="2400" dirty="0">
                <a:solidFill>
                  <a:schemeClr val="accent2"/>
                </a:solidFill>
                <a:ea typeface="PMingLiU" pitchFamily="18" charset="-120"/>
                <a:cs typeface="Times New Roman" pitchFamily="18" charset="0"/>
              </a:rPr>
              <a:t>May challenge the changes in profits and EPS </a:t>
            </a:r>
          </a:p>
          <a:p>
            <a:pPr marL="795338" lvl="1" indent="-280988">
              <a:spcBef>
                <a:spcPct val="20000"/>
              </a:spcBef>
              <a:buFont typeface="Wingdings" pitchFamily="2" charset="2"/>
              <a:buChar char="§"/>
            </a:pPr>
            <a:r>
              <a:rPr lang="en-US" altLang="zh-TW" sz="2400" dirty="0">
                <a:solidFill>
                  <a:schemeClr val="accent2"/>
                </a:solidFill>
                <a:ea typeface="PMingLiU" pitchFamily="18" charset="-120"/>
                <a:cs typeface="Times New Roman" pitchFamily="18" charset="0"/>
              </a:rPr>
              <a:t>Investors will form their own expectation on new accounting policies and expect certain accounting outcomes</a:t>
            </a:r>
          </a:p>
          <a:p>
            <a:pPr marL="795338" lvl="1" indent="-280988">
              <a:spcBef>
                <a:spcPct val="20000"/>
              </a:spcBef>
              <a:buFont typeface="Wingdings" pitchFamily="2" charset="2"/>
              <a:buChar char="§"/>
            </a:pPr>
            <a:r>
              <a:rPr lang="en-US" altLang="zh-TW" sz="2400" dirty="0">
                <a:solidFill>
                  <a:schemeClr val="accent2"/>
                </a:solidFill>
                <a:ea typeface="PMingLiU" pitchFamily="18" charset="-120"/>
                <a:cs typeface="Times New Roman" pitchFamily="18" charset="0"/>
              </a:rPr>
              <a:t>Nobody likes </a:t>
            </a:r>
            <a:r>
              <a:rPr lang="en-US" altLang="zh-TW" sz="2400" dirty="0" smtClean="0">
                <a:solidFill>
                  <a:schemeClr val="accent2"/>
                </a:solidFill>
                <a:ea typeface="PMingLiU" pitchFamily="18" charset="-120"/>
                <a:cs typeface="Times New Roman" pitchFamily="18" charset="0"/>
              </a:rPr>
              <a:t>surprises</a:t>
            </a:r>
          </a:p>
          <a:p>
            <a:pPr marL="795338" lvl="1" indent="-280988">
              <a:spcBef>
                <a:spcPct val="20000"/>
              </a:spcBef>
              <a:buFont typeface="Wingdings" pitchFamily="2" charset="2"/>
              <a:buChar char="§"/>
            </a:pPr>
            <a:r>
              <a:rPr lang="en-US" altLang="zh-TW" sz="2400" dirty="0" smtClean="0">
                <a:solidFill>
                  <a:schemeClr val="accent2"/>
                </a:solidFill>
                <a:ea typeface="PMingLiU" pitchFamily="18" charset="-120"/>
                <a:cs typeface="Times New Roman" pitchFamily="18" charset="0"/>
              </a:rPr>
              <a:t> Comparison becomes difficult because of IFRS in phases  amongst Companies.</a:t>
            </a:r>
            <a:endParaRPr lang="en-US" altLang="zh-TW" sz="2400" dirty="0">
              <a:solidFill>
                <a:schemeClr val="accent2"/>
              </a:solidFill>
              <a:ea typeface="PMingLiU" pitchFamily="18" charset="-120"/>
              <a:cs typeface="Times New Roman" pitchFamily="18" charset="0"/>
            </a:endParaRPr>
          </a:p>
        </p:txBody>
      </p:sp>
      <p:sp>
        <p:nvSpPr>
          <p:cNvPr id="89093" name="Rectangle 5"/>
          <p:cNvSpPr>
            <a:spLocks noChangeArrowheads="1"/>
          </p:cNvSpPr>
          <p:nvPr/>
        </p:nvSpPr>
        <p:spPr bwMode="auto">
          <a:xfrm>
            <a:off x="468313" y="188913"/>
            <a:ext cx="8229600" cy="792162"/>
          </a:xfrm>
          <a:prstGeom prst="rect">
            <a:avLst/>
          </a:prstGeom>
          <a:noFill/>
          <a:ln w="9525">
            <a:noFill/>
            <a:miter lim="800000"/>
            <a:headEnd/>
            <a:tailEnd/>
          </a:ln>
        </p:spPr>
        <p:txBody>
          <a:bodyPr/>
          <a:lstStyle/>
          <a:p>
            <a:pPr algn="ctr"/>
            <a:endParaRPr lang="en-US" sz="4400"/>
          </a:p>
        </p:txBody>
      </p:sp>
      <p:sp>
        <p:nvSpPr>
          <p:cNvPr id="89094" name="Slide Number Placeholder 5"/>
          <p:cNvSpPr>
            <a:spLocks noGrp="1"/>
          </p:cNvSpPr>
          <p:nvPr>
            <p:ph type="sldNum" sz="quarter" idx="12"/>
          </p:nvPr>
        </p:nvSpPr>
        <p:spPr>
          <a:noFill/>
        </p:spPr>
        <p:txBody>
          <a:bodyPr/>
          <a:lstStyle/>
          <a:p>
            <a:fld id="{26CD1693-77D8-4C04-BEC9-B20B421C7176}" type="slidenum">
              <a:rPr lang="en-US" smtClean="0">
                <a:latin typeface="Arial" charset="0"/>
              </a:rPr>
              <a:pPr/>
              <a:t>467</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p:cNvSpPr>
            <a:spLocks noGrp="1"/>
          </p:cNvSpPr>
          <p:nvPr>
            <p:ph type="title"/>
          </p:nvPr>
        </p:nvSpPr>
        <p:spPr>
          <a:xfrm>
            <a:off x="814294" y="1237029"/>
            <a:ext cx="7581900" cy="443581"/>
          </a:xfrm>
        </p:spPr>
        <p:txBody>
          <a:bodyPr>
            <a:normAutofit fontScale="90000"/>
          </a:bodyPr>
          <a:lstStyle/>
          <a:p>
            <a:r>
              <a:rPr lang="en-US" dirty="0" smtClean="0">
                <a:latin typeface="Arial" charset="0"/>
              </a:rPr>
              <a:t>IFRS- HR issues</a:t>
            </a:r>
            <a:br>
              <a:rPr lang="en-US" dirty="0" smtClean="0">
                <a:latin typeface="Arial" charset="0"/>
              </a:rPr>
            </a:br>
            <a:r>
              <a:rPr lang="en-US" dirty="0" smtClean="0">
                <a:latin typeface="Arial" charset="0"/>
              </a:rPr>
              <a:t/>
            </a:r>
            <a:br>
              <a:rPr lang="en-US" dirty="0" smtClean="0">
                <a:latin typeface="Arial" charset="0"/>
              </a:rPr>
            </a:br>
            <a:r>
              <a:rPr lang="en-US" dirty="0" smtClean="0">
                <a:latin typeface="Arial" charset="0"/>
              </a:rPr>
              <a:t> </a:t>
            </a:r>
            <a:endParaRPr lang="en-US" dirty="0"/>
          </a:p>
        </p:txBody>
      </p:sp>
      <p:sp>
        <p:nvSpPr>
          <p:cNvPr id="37" name="TextBox 36"/>
          <p:cNvSpPr txBox="1"/>
          <p:nvPr/>
        </p:nvSpPr>
        <p:spPr>
          <a:xfrm>
            <a:off x="304800" y="1752600"/>
            <a:ext cx="8229600" cy="3785652"/>
          </a:xfrm>
          <a:prstGeom prst="rect">
            <a:avLst/>
          </a:prstGeom>
          <a:noFill/>
        </p:spPr>
        <p:txBody>
          <a:bodyPr wrap="square" rtlCol="0">
            <a:spAutoFit/>
          </a:bodyPr>
          <a:lstStyle/>
          <a:p>
            <a:pPr>
              <a:buFont typeface="Arial" pitchFamily="34" charset="0"/>
              <a:buChar char="•"/>
            </a:pPr>
            <a:r>
              <a:rPr lang="en-US" sz="2000" dirty="0" smtClean="0"/>
              <a:t>   Recruitment of Employees – Knowledge of IFRS</a:t>
            </a:r>
          </a:p>
          <a:p>
            <a:pPr>
              <a:buFont typeface="Arial" pitchFamily="34" charset="0"/>
              <a:buChar char="•"/>
            </a:pPr>
            <a:endParaRPr lang="en-US" sz="2000" dirty="0" smtClean="0"/>
          </a:p>
          <a:p>
            <a:pPr>
              <a:buFont typeface="Arial" pitchFamily="34" charset="0"/>
              <a:buChar char="•"/>
            </a:pPr>
            <a:r>
              <a:rPr lang="en-US" sz="2000" dirty="0" smtClean="0"/>
              <a:t>   Retention of Employees with Knowledge</a:t>
            </a:r>
          </a:p>
          <a:p>
            <a:pPr>
              <a:buFont typeface="Arial" pitchFamily="34" charset="0"/>
              <a:buChar char="•"/>
            </a:pPr>
            <a:endParaRPr lang="en-US" sz="2000" dirty="0" smtClean="0"/>
          </a:p>
          <a:p>
            <a:pPr>
              <a:buFont typeface="Arial" pitchFamily="34" charset="0"/>
              <a:buChar char="•"/>
            </a:pPr>
            <a:r>
              <a:rPr lang="en-US" sz="2000" dirty="0" smtClean="0"/>
              <a:t>   Increase of Burden on Existing Employees</a:t>
            </a:r>
          </a:p>
          <a:p>
            <a:pPr>
              <a:buFont typeface="Arial" pitchFamily="34" charset="0"/>
              <a:buChar char="•"/>
            </a:pPr>
            <a:endParaRPr lang="en-US" sz="2000" dirty="0" smtClean="0"/>
          </a:p>
          <a:p>
            <a:pPr>
              <a:buFont typeface="Arial" pitchFamily="34" charset="0"/>
              <a:buChar char="•"/>
            </a:pPr>
            <a:r>
              <a:rPr lang="en-US" sz="2000" dirty="0" smtClean="0"/>
              <a:t>   HR Policies- </a:t>
            </a:r>
            <a:r>
              <a:rPr lang="en-US" sz="2000" dirty="0" err="1" smtClean="0"/>
              <a:t>Retirals</a:t>
            </a:r>
            <a:r>
              <a:rPr lang="en-US" sz="2000" dirty="0" smtClean="0"/>
              <a:t> Benefits and Funded Scheme –Unrealized gains</a:t>
            </a:r>
          </a:p>
          <a:p>
            <a:r>
              <a:rPr lang="en-US" sz="2000" dirty="0" smtClean="0"/>
              <a:t>                        movement in OCI</a:t>
            </a:r>
          </a:p>
          <a:p>
            <a:pPr>
              <a:buFont typeface="Arial" pitchFamily="34" charset="0"/>
              <a:buChar char="•"/>
            </a:pPr>
            <a:endParaRPr lang="en-US" sz="2000" dirty="0" smtClean="0"/>
          </a:p>
          <a:p>
            <a:pPr>
              <a:buFont typeface="Arial" pitchFamily="34" charset="0"/>
              <a:buChar char="•"/>
            </a:pPr>
            <a:r>
              <a:rPr lang="en-US" sz="2000" dirty="0" smtClean="0"/>
              <a:t>   Director Incentives- Impact on IFRS</a:t>
            </a:r>
          </a:p>
          <a:p>
            <a:pPr>
              <a:buFont typeface="Arial" pitchFamily="34" charset="0"/>
              <a:buChar char="•"/>
            </a:pPr>
            <a:endParaRPr lang="en-US" sz="2000" dirty="0" smtClean="0"/>
          </a:p>
          <a:p>
            <a:pPr>
              <a:buFont typeface="Arial" pitchFamily="34" charset="0"/>
              <a:buChar char="•"/>
            </a:pPr>
            <a:r>
              <a:rPr lang="en-US" sz="2000" dirty="0" smtClean="0"/>
              <a:t>  ESOP- Working &amp; Valuations</a:t>
            </a:r>
            <a:endParaRPr lang="en-US" sz="2000" dirty="0"/>
          </a:p>
        </p:txBody>
      </p:sp>
    </p:spTree>
  </p:cSld>
  <p:clrMapOvr>
    <a:masterClrMapping/>
  </p:clrMapOvr>
  <p:transition spd="med">
    <p:wipe dir="r"/>
  </p:transition>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45"/>
          <p:cNvSpPr>
            <a:spLocks noGrp="1"/>
          </p:cNvSpPr>
          <p:nvPr>
            <p:ph type="title"/>
          </p:nvPr>
        </p:nvSpPr>
        <p:spPr>
          <a:xfrm>
            <a:off x="814294" y="318419"/>
            <a:ext cx="7581900" cy="443581"/>
          </a:xfrm>
        </p:spPr>
        <p:txBody>
          <a:bodyPr>
            <a:normAutofit fontScale="90000"/>
          </a:bodyPr>
          <a:lstStyle/>
          <a:p>
            <a:r>
              <a:rPr lang="en-US" dirty="0" smtClean="0">
                <a:latin typeface="Arial" charset="0"/>
              </a:rPr>
              <a:t>IFRS- Legal &amp; Commercial</a:t>
            </a:r>
            <a:endParaRPr lang="en-US" dirty="0"/>
          </a:p>
        </p:txBody>
      </p:sp>
      <p:sp>
        <p:nvSpPr>
          <p:cNvPr id="3" name="TextBox 2"/>
          <p:cNvSpPr txBox="1"/>
          <p:nvPr/>
        </p:nvSpPr>
        <p:spPr>
          <a:xfrm>
            <a:off x="139365" y="1219200"/>
            <a:ext cx="8976240" cy="5262979"/>
          </a:xfrm>
          <a:prstGeom prst="rect">
            <a:avLst/>
          </a:prstGeom>
          <a:noFill/>
        </p:spPr>
        <p:txBody>
          <a:bodyPr wrap="none" rtlCol="0">
            <a:spAutoFit/>
          </a:bodyPr>
          <a:lstStyle/>
          <a:p>
            <a:pPr>
              <a:buFont typeface="Arial" pitchFamily="34" charset="0"/>
              <a:buChar char="•"/>
            </a:pPr>
            <a:r>
              <a:rPr lang="en-US" sz="2000" dirty="0" smtClean="0"/>
              <a:t>    </a:t>
            </a:r>
            <a:r>
              <a:rPr lang="en-US" sz="2400" dirty="0" smtClean="0"/>
              <a:t>Legal Contracts – Futures impacts</a:t>
            </a:r>
          </a:p>
          <a:p>
            <a:pPr>
              <a:buFont typeface="Arial" pitchFamily="34" charset="0"/>
              <a:buChar char="•"/>
            </a:pPr>
            <a:endParaRPr lang="en-US" sz="2400" dirty="0" smtClean="0"/>
          </a:p>
          <a:p>
            <a:pPr>
              <a:buFont typeface="Arial" pitchFamily="34" charset="0"/>
              <a:buChar char="•"/>
            </a:pPr>
            <a:r>
              <a:rPr lang="en-US" sz="2400" dirty="0" smtClean="0"/>
              <a:t>    Derivatives &amp; Hedge Accounting- Impact’s</a:t>
            </a:r>
          </a:p>
          <a:p>
            <a:pPr>
              <a:buFont typeface="Arial" pitchFamily="34" charset="0"/>
              <a:buChar char="•"/>
            </a:pPr>
            <a:endParaRPr lang="en-US" sz="2400" dirty="0" smtClean="0"/>
          </a:p>
          <a:p>
            <a:pPr>
              <a:buFont typeface="Arial" pitchFamily="34" charset="0"/>
              <a:buChar char="•"/>
            </a:pPr>
            <a:r>
              <a:rPr lang="en-US" sz="2400" dirty="0" smtClean="0"/>
              <a:t>    Payment terms – defer or non defer- Present Value Booking </a:t>
            </a:r>
          </a:p>
          <a:p>
            <a:pPr>
              <a:buFont typeface="Arial" pitchFamily="34" charset="0"/>
              <a:buChar char="•"/>
            </a:pPr>
            <a:endParaRPr lang="en-US" sz="2400" dirty="0" smtClean="0"/>
          </a:p>
          <a:p>
            <a:pPr>
              <a:buFont typeface="Arial" pitchFamily="34" charset="0"/>
              <a:buChar char="•"/>
            </a:pPr>
            <a:r>
              <a:rPr lang="en-US" sz="2400" dirty="0" smtClean="0"/>
              <a:t>    Supplier Contract’s &amp; Customer Contract’s- Validate with IFRIC-4</a:t>
            </a:r>
          </a:p>
          <a:p>
            <a:pPr>
              <a:buFont typeface="Arial" pitchFamily="34" charset="0"/>
              <a:buChar char="•"/>
            </a:pPr>
            <a:endParaRPr lang="en-US" sz="2400" dirty="0" smtClean="0"/>
          </a:p>
          <a:p>
            <a:pPr>
              <a:buFont typeface="Arial" pitchFamily="34" charset="0"/>
              <a:buChar char="•"/>
            </a:pPr>
            <a:r>
              <a:rPr lang="en-US" sz="2400" dirty="0" smtClean="0"/>
              <a:t>    Contracts- Supply only/ Bundle of Supply &amp; Services</a:t>
            </a:r>
          </a:p>
          <a:p>
            <a:pPr>
              <a:buFont typeface="Arial" pitchFamily="34" charset="0"/>
              <a:buChar char="•"/>
            </a:pPr>
            <a:endParaRPr lang="en-US" sz="2400" dirty="0" smtClean="0"/>
          </a:p>
          <a:p>
            <a:pPr>
              <a:buFont typeface="Arial" pitchFamily="34" charset="0"/>
              <a:buChar char="•"/>
            </a:pPr>
            <a:r>
              <a:rPr lang="en-US" sz="2400" dirty="0" smtClean="0"/>
              <a:t>    Company X Team is aware- How about other’s – Need Total </a:t>
            </a:r>
          </a:p>
          <a:p>
            <a:r>
              <a:rPr lang="en-US" sz="2400" dirty="0" smtClean="0"/>
              <a:t>      education</a:t>
            </a:r>
          </a:p>
          <a:p>
            <a:pPr>
              <a:buFont typeface="Arial" pitchFamily="34" charset="0"/>
              <a:buChar char="•"/>
            </a:pPr>
            <a:endParaRPr lang="en-US" sz="2400" dirty="0" smtClean="0"/>
          </a:p>
          <a:p>
            <a:pPr>
              <a:buFont typeface="Arial" pitchFamily="34" charset="0"/>
              <a:buChar char="•"/>
            </a:pPr>
            <a:r>
              <a:rPr lang="en-US" sz="2400" dirty="0" smtClean="0"/>
              <a:t>    Continuous awareness – Change in process – Dynamic Environment</a:t>
            </a:r>
            <a:endParaRPr lang="en-US" sz="2400" dirty="0"/>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76400"/>
            <a:ext cx="8229600" cy="3962400"/>
          </a:xfrm>
        </p:spPr>
        <p:txBody>
          <a:bodyPr>
            <a:normAutofit/>
          </a:bodyPr>
          <a:lstStyle/>
          <a:p>
            <a:pPr marL="625475" indent="-625475" algn="just">
              <a:buFont typeface="Wingdings" pitchFamily="2" charset="2"/>
              <a:buChar char="Ø"/>
            </a:pPr>
            <a:r>
              <a:rPr lang="en-US" sz="2800" dirty="0">
                <a:latin typeface="Garamond" pitchFamily="18" charset="0"/>
              </a:rPr>
              <a:t>On February 25, 2011, the Ministry of Corporate Affairs (‘MCA’) has notified 35 Indian Accounting Standards (‘Ind AS</a:t>
            </a:r>
            <a:r>
              <a:rPr lang="en-US" sz="2800" dirty="0" smtClean="0">
                <a:latin typeface="Garamond" pitchFamily="18" charset="0"/>
              </a:rPr>
              <a:t>’) through a press release.</a:t>
            </a:r>
          </a:p>
          <a:p>
            <a:pPr marL="625475" indent="-625475" algn="just">
              <a:buFont typeface="Wingdings" pitchFamily="2" charset="2"/>
              <a:buChar char="Ø"/>
            </a:pPr>
            <a:r>
              <a:rPr lang="en-US" sz="2800" dirty="0" smtClean="0">
                <a:latin typeface="Garamond" pitchFamily="18" charset="0"/>
              </a:rPr>
              <a:t>Ind AS are converged </a:t>
            </a:r>
            <a:r>
              <a:rPr lang="en-US" sz="2800" dirty="0">
                <a:latin typeface="Garamond" pitchFamily="18" charset="0"/>
              </a:rPr>
              <a:t>with International Financial Reporting Standards (‘IFRS</a:t>
            </a:r>
            <a:r>
              <a:rPr lang="en-US" sz="2800" dirty="0" smtClean="0">
                <a:latin typeface="Garamond" pitchFamily="18" charset="0"/>
              </a:rPr>
              <a:t>’).</a:t>
            </a:r>
          </a:p>
          <a:p>
            <a:pPr marL="625475" indent="-625475" algn="just">
              <a:buFont typeface="Wingdings" pitchFamily="2" charset="2"/>
              <a:buChar char="Ø"/>
            </a:pPr>
            <a:r>
              <a:rPr lang="en-US" sz="2800" dirty="0" smtClean="0">
                <a:latin typeface="Garamond" pitchFamily="18" charset="0"/>
              </a:rPr>
              <a:t>The </a:t>
            </a:r>
            <a:r>
              <a:rPr lang="en-US" sz="2800" dirty="0">
                <a:latin typeface="Garamond" pitchFamily="18" charset="0"/>
              </a:rPr>
              <a:t>date of implementation of Ind AS is to be notified by the </a:t>
            </a:r>
            <a:r>
              <a:rPr lang="en-US" sz="2800" dirty="0" smtClean="0">
                <a:latin typeface="Garamond" pitchFamily="18" charset="0"/>
              </a:rPr>
              <a:t>Ministry.</a:t>
            </a:r>
            <a:endParaRPr lang="en-US" sz="2800" dirty="0">
              <a:latin typeface="Garamond" pitchFamily="18" charset="0"/>
            </a:endParaRPr>
          </a:p>
        </p:txBody>
      </p:sp>
      <p:sp>
        <p:nvSpPr>
          <p:cNvPr id="4" name="Title 3"/>
          <p:cNvSpPr>
            <a:spLocks noGrp="1"/>
          </p:cNvSpPr>
          <p:nvPr>
            <p:ph type="title"/>
          </p:nvPr>
        </p:nvSpPr>
        <p:spPr>
          <a:xfrm>
            <a:off x="457200" y="381000"/>
            <a:ext cx="8229600" cy="533400"/>
          </a:xfrm>
        </p:spPr>
        <p:txBody>
          <a:bodyPr>
            <a:noAutofit/>
          </a:bodyPr>
          <a:lstStyle/>
          <a:p>
            <a:r>
              <a:rPr lang="en-US" sz="3200" b="1" dirty="0" smtClean="0">
                <a:latin typeface="Garamond" pitchFamily="18" charset="0"/>
              </a:rPr>
              <a:t>Indian Accounting Standards (Ind AS)</a:t>
            </a:r>
            <a:endParaRPr lang="en-US" sz="3200" b="1" dirty="0">
              <a:latin typeface="Garamond" pitchFamily="18" charset="0"/>
            </a:endParaRPr>
          </a:p>
        </p:txBody>
      </p:sp>
    </p:spTree>
    <p:extLst>
      <p:ext uri="{BB962C8B-B14F-4D97-AF65-F5344CB8AC3E}">
        <p14:creationId xmlns:p14="http://schemas.microsoft.com/office/powerpoint/2010/main" xmlns="" val="2919859632"/>
      </p:ext>
    </p:extLst>
  </p:cSld>
  <p:clrMapOvr>
    <a:masterClrMapping/>
  </p:clrMapOvr>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304800" y="342900"/>
            <a:ext cx="8610600" cy="533400"/>
          </a:xfrm>
          <a:prstGeom prst="rect">
            <a:avLst/>
          </a:prstGeom>
          <a:noFill/>
          <a:ln w="9525">
            <a:noFill/>
            <a:miter lim="800000"/>
            <a:headEnd/>
            <a:tailEnd/>
          </a:ln>
        </p:spPr>
        <p:txBody>
          <a:bodyPr anchor="ctr"/>
          <a:lstStyle/>
          <a:p>
            <a:pPr algn="ctr"/>
            <a:r>
              <a:rPr lang="en-US" altLang="zh-TW" sz="4400">
                <a:solidFill>
                  <a:schemeClr val="accent2"/>
                </a:solidFill>
                <a:ea typeface="PMingLiU" pitchFamily="18" charset="-120"/>
              </a:rPr>
              <a:t>Planning for IFRS</a:t>
            </a:r>
            <a:endParaRPr lang="en-US" sz="4400">
              <a:solidFill>
                <a:schemeClr val="accent2"/>
              </a:solidFill>
              <a:ea typeface="PMingLiU" pitchFamily="18" charset="-120"/>
            </a:endParaRPr>
          </a:p>
        </p:txBody>
      </p:sp>
      <p:sp>
        <p:nvSpPr>
          <p:cNvPr id="90115" name="Rectangle 3"/>
          <p:cNvSpPr>
            <a:spLocks noChangeArrowheads="1"/>
          </p:cNvSpPr>
          <p:nvPr/>
        </p:nvSpPr>
        <p:spPr bwMode="auto">
          <a:xfrm>
            <a:off x="381000" y="3124200"/>
            <a:ext cx="8229600" cy="3048000"/>
          </a:xfrm>
          <a:prstGeom prst="rect">
            <a:avLst/>
          </a:prstGeom>
          <a:noFill/>
          <a:ln w="9525">
            <a:noFill/>
            <a:miter lim="800000"/>
            <a:headEnd/>
            <a:tailEnd/>
          </a:ln>
        </p:spPr>
        <p:txBody>
          <a:bodyPr/>
          <a:lstStyle/>
          <a:p>
            <a:pPr marL="342900" indent="-342900">
              <a:spcBef>
                <a:spcPct val="20000"/>
              </a:spcBef>
            </a:pPr>
            <a:endParaRPr lang="en-US" sz="2400">
              <a:solidFill>
                <a:schemeClr val="bg1"/>
              </a:solidFill>
              <a:cs typeface="Times New Roman" pitchFamily="18" charset="0"/>
            </a:endParaRPr>
          </a:p>
        </p:txBody>
      </p:sp>
      <p:sp>
        <p:nvSpPr>
          <p:cNvPr id="90116" name="Text Box 4"/>
          <p:cNvSpPr txBox="1">
            <a:spLocks noChangeArrowheads="1"/>
          </p:cNvSpPr>
          <p:nvPr/>
        </p:nvSpPr>
        <p:spPr bwMode="auto">
          <a:xfrm>
            <a:off x="228600" y="1219200"/>
            <a:ext cx="8610600" cy="5029200"/>
          </a:xfrm>
          <a:prstGeom prst="rect">
            <a:avLst/>
          </a:prstGeom>
          <a:noFill/>
          <a:ln w="9525">
            <a:noFill/>
            <a:miter lim="800000"/>
            <a:headEnd/>
            <a:tailEnd/>
          </a:ln>
        </p:spPr>
        <p:txBody>
          <a:bodyPr/>
          <a:lstStyle/>
          <a:p>
            <a:pPr marL="347663" indent="-347663">
              <a:spcBef>
                <a:spcPct val="20000"/>
              </a:spcBef>
              <a:buFont typeface="Wingdings" pitchFamily="2" charset="2"/>
              <a:buChar char="§"/>
            </a:pPr>
            <a:r>
              <a:rPr lang="en-US" altLang="zh-TW" sz="2800">
                <a:solidFill>
                  <a:schemeClr val="accent2"/>
                </a:solidFill>
                <a:ea typeface="PMingLiU" pitchFamily="18" charset="-120"/>
                <a:cs typeface="Times New Roman" pitchFamily="18" charset="0"/>
              </a:rPr>
              <a:t>Technical Accounting</a:t>
            </a:r>
          </a:p>
          <a:p>
            <a:pPr marL="347663" indent="-347663">
              <a:spcBef>
                <a:spcPct val="20000"/>
              </a:spcBef>
              <a:buFont typeface="Wingdings" pitchFamily="2" charset="2"/>
              <a:buChar char="§"/>
            </a:pPr>
            <a:r>
              <a:rPr lang="en-US" altLang="zh-TW" sz="2800">
                <a:solidFill>
                  <a:schemeClr val="accent2"/>
                </a:solidFill>
                <a:ea typeface="PMingLiU" pitchFamily="18" charset="-120"/>
                <a:cs typeface="Times New Roman" pitchFamily="18" charset="0"/>
              </a:rPr>
              <a:t>Tax</a:t>
            </a:r>
          </a:p>
          <a:p>
            <a:pPr marL="347663" indent="-347663">
              <a:spcBef>
                <a:spcPct val="20000"/>
              </a:spcBef>
              <a:buFont typeface="Wingdings" pitchFamily="2" charset="2"/>
              <a:buChar char="§"/>
            </a:pPr>
            <a:r>
              <a:rPr lang="en-US" altLang="zh-TW" sz="2800">
                <a:solidFill>
                  <a:schemeClr val="accent2"/>
                </a:solidFill>
                <a:ea typeface="PMingLiU" pitchFamily="18" charset="-120"/>
                <a:cs typeface="Times New Roman" pitchFamily="18" charset="0"/>
              </a:rPr>
              <a:t>Internal Processes and Statutory Reporting</a:t>
            </a:r>
          </a:p>
          <a:p>
            <a:pPr marL="347663" indent="-347663">
              <a:spcBef>
                <a:spcPct val="20000"/>
              </a:spcBef>
              <a:buFont typeface="Wingdings" pitchFamily="2" charset="2"/>
              <a:buChar char="§"/>
            </a:pPr>
            <a:r>
              <a:rPr lang="en-US" altLang="zh-TW" sz="2800">
                <a:solidFill>
                  <a:schemeClr val="accent2"/>
                </a:solidFill>
                <a:ea typeface="PMingLiU" pitchFamily="18" charset="-120"/>
                <a:cs typeface="Times New Roman" pitchFamily="18" charset="0"/>
              </a:rPr>
              <a:t>Technology Infrastructure</a:t>
            </a:r>
          </a:p>
          <a:p>
            <a:pPr marL="347663" indent="-347663">
              <a:spcBef>
                <a:spcPct val="20000"/>
              </a:spcBef>
              <a:buFont typeface="Wingdings" pitchFamily="2" charset="2"/>
              <a:buChar char="§"/>
            </a:pPr>
            <a:r>
              <a:rPr lang="en-US" altLang="zh-TW" sz="2800">
                <a:solidFill>
                  <a:schemeClr val="accent2"/>
                </a:solidFill>
                <a:ea typeface="PMingLiU" pitchFamily="18" charset="-120"/>
                <a:cs typeface="Times New Roman" pitchFamily="18" charset="0"/>
              </a:rPr>
              <a:t>Organizational Issues</a:t>
            </a:r>
          </a:p>
          <a:p>
            <a:pPr marL="347663" indent="-347663">
              <a:spcBef>
                <a:spcPct val="20000"/>
              </a:spcBef>
              <a:buFont typeface="Wingdings" pitchFamily="2" charset="2"/>
              <a:buChar char="§"/>
            </a:pPr>
            <a:r>
              <a:rPr lang="en-US" altLang="zh-TW" sz="2800">
                <a:solidFill>
                  <a:schemeClr val="accent2"/>
                </a:solidFill>
                <a:ea typeface="PMingLiU" pitchFamily="18" charset="-120"/>
                <a:cs typeface="Times New Roman" pitchFamily="18" charset="0"/>
              </a:rPr>
              <a:t>Implementation strategy and timeline</a:t>
            </a:r>
          </a:p>
        </p:txBody>
      </p:sp>
      <p:sp>
        <p:nvSpPr>
          <p:cNvPr id="90117" name="Rectangle 5"/>
          <p:cNvSpPr>
            <a:spLocks noChangeArrowheads="1"/>
          </p:cNvSpPr>
          <p:nvPr/>
        </p:nvSpPr>
        <p:spPr bwMode="auto">
          <a:xfrm>
            <a:off x="468313" y="188913"/>
            <a:ext cx="8229600" cy="792162"/>
          </a:xfrm>
          <a:prstGeom prst="rect">
            <a:avLst/>
          </a:prstGeom>
          <a:noFill/>
          <a:ln w="9525">
            <a:noFill/>
            <a:miter lim="800000"/>
            <a:headEnd/>
            <a:tailEnd/>
          </a:ln>
        </p:spPr>
        <p:txBody>
          <a:bodyPr/>
          <a:lstStyle/>
          <a:p>
            <a:pPr algn="ctr"/>
            <a:endParaRPr lang="en-US" sz="4400"/>
          </a:p>
        </p:txBody>
      </p:sp>
      <p:sp>
        <p:nvSpPr>
          <p:cNvPr id="90118" name="Slide Number Placeholder 5"/>
          <p:cNvSpPr>
            <a:spLocks noGrp="1"/>
          </p:cNvSpPr>
          <p:nvPr>
            <p:ph type="sldNum" sz="quarter" idx="12"/>
          </p:nvPr>
        </p:nvSpPr>
        <p:spPr>
          <a:noFill/>
        </p:spPr>
        <p:txBody>
          <a:bodyPr/>
          <a:lstStyle/>
          <a:p>
            <a:fld id="{1ECF48E8-8214-495B-9E73-DF6A6531A23A}" type="slidenum">
              <a:rPr lang="en-US" smtClean="0">
                <a:latin typeface="Arial" charset="0"/>
              </a:rPr>
              <a:pPr/>
              <a:t>470</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304800" y="342900"/>
            <a:ext cx="8610600" cy="533400"/>
          </a:xfrm>
          <a:prstGeom prst="rect">
            <a:avLst/>
          </a:prstGeom>
          <a:noFill/>
          <a:ln w="9525">
            <a:noFill/>
            <a:miter lim="800000"/>
            <a:headEnd/>
            <a:tailEnd/>
          </a:ln>
        </p:spPr>
        <p:txBody>
          <a:bodyPr anchor="ctr"/>
          <a:lstStyle/>
          <a:p>
            <a:pPr algn="ctr"/>
            <a:r>
              <a:rPr lang="en-US" sz="4400">
                <a:solidFill>
                  <a:schemeClr val="accent2"/>
                </a:solidFill>
              </a:rPr>
              <a:t>IFRS Conversion Approach</a:t>
            </a:r>
            <a:endParaRPr lang="en-US" sz="4400">
              <a:solidFill>
                <a:schemeClr val="accent2"/>
              </a:solidFill>
              <a:ea typeface="PMingLiU" pitchFamily="18" charset="-120"/>
            </a:endParaRPr>
          </a:p>
        </p:txBody>
      </p:sp>
      <p:sp>
        <p:nvSpPr>
          <p:cNvPr id="91139" name="Rectangle 3"/>
          <p:cNvSpPr>
            <a:spLocks noChangeArrowheads="1"/>
          </p:cNvSpPr>
          <p:nvPr/>
        </p:nvSpPr>
        <p:spPr bwMode="auto">
          <a:xfrm>
            <a:off x="381000" y="3124200"/>
            <a:ext cx="8229600" cy="3048000"/>
          </a:xfrm>
          <a:prstGeom prst="rect">
            <a:avLst/>
          </a:prstGeom>
          <a:noFill/>
          <a:ln w="9525">
            <a:noFill/>
            <a:miter lim="800000"/>
            <a:headEnd/>
            <a:tailEnd/>
          </a:ln>
        </p:spPr>
        <p:txBody>
          <a:bodyPr/>
          <a:lstStyle/>
          <a:p>
            <a:pPr marL="342900" indent="-342900">
              <a:spcBef>
                <a:spcPct val="20000"/>
              </a:spcBef>
            </a:pPr>
            <a:endParaRPr lang="en-US" sz="2400">
              <a:solidFill>
                <a:schemeClr val="bg1"/>
              </a:solidFill>
              <a:cs typeface="Times New Roman" pitchFamily="18" charset="0"/>
            </a:endParaRPr>
          </a:p>
        </p:txBody>
      </p:sp>
      <p:sp>
        <p:nvSpPr>
          <p:cNvPr id="91140" name="Text Box 4"/>
          <p:cNvSpPr txBox="1">
            <a:spLocks noChangeArrowheads="1"/>
          </p:cNvSpPr>
          <p:nvPr/>
        </p:nvSpPr>
        <p:spPr bwMode="auto">
          <a:xfrm>
            <a:off x="228600" y="1219200"/>
            <a:ext cx="8610600" cy="5029200"/>
          </a:xfrm>
          <a:prstGeom prst="rect">
            <a:avLst/>
          </a:prstGeom>
          <a:noFill/>
          <a:ln w="9525">
            <a:noFill/>
            <a:miter lim="800000"/>
            <a:headEnd/>
            <a:tailEnd/>
          </a:ln>
        </p:spPr>
        <p:txBody>
          <a:bodyPr/>
          <a:lstStyle/>
          <a:p>
            <a:pPr marL="347663" indent="-347663">
              <a:spcBef>
                <a:spcPct val="20000"/>
              </a:spcBef>
              <a:buFont typeface="Wingdings" pitchFamily="2" charset="2"/>
              <a:buChar char="§"/>
            </a:pPr>
            <a:endParaRPr lang="en-US" altLang="zh-TW" sz="2800">
              <a:solidFill>
                <a:schemeClr val="accent2"/>
              </a:solidFill>
              <a:ea typeface="PMingLiU" pitchFamily="18" charset="-120"/>
              <a:cs typeface="Times New Roman" pitchFamily="18" charset="0"/>
            </a:endParaRPr>
          </a:p>
        </p:txBody>
      </p:sp>
      <p:sp>
        <p:nvSpPr>
          <p:cNvPr id="91141" name="Rectangle 5"/>
          <p:cNvSpPr>
            <a:spLocks noChangeArrowheads="1"/>
          </p:cNvSpPr>
          <p:nvPr/>
        </p:nvSpPr>
        <p:spPr bwMode="auto">
          <a:xfrm>
            <a:off x="468313" y="188913"/>
            <a:ext cx="8229600" cy="792162"/>
          </a:xfrm>
          <a:prstGeom prst="rect">
            <a:avLst/>
          </a:prstGeom>
          <a:noFill/>
          <a:ln w="9525">
            <a:noFill/>
            <a:miter lim="800000"/>
            <a:headEnd/>
            <a:tailEnd/>
          </a:ln>
        </p:spPr>
        <p:txBody>
          <a:bodyPr/>
          <a:lstStyle/>
          <a:p>
            <a:pPr algn="ctr"/>
            <a:endParaRPr lang="en-US" sz="4400"/>
          </a:p>
        </p:txBody>
      </p:sp>
      <p:sp>
        <p:nvSpPr>
          <p:cNvPr id="91142" name="Slide Number Placeholder 5"/>
          <p:cNvSpPr>
            <a:spLocks noGrp="1"/>
          </p:cNvSpPr>
          <p:nvPr>
            <p:ph type="sldNum" sz="quarter" idx="12"/>
          </p:nvPr>
        </p:nvSpPr>
        <p:spPr>
          <a:noFill/>
        </p:spPr>
        <p:txBody>
          <a:bodyPr/>
          <a:lstStyle/>
          <a:p>
            <a:fld id="{3018256A-EBB2-4CC1-8D01-B8C197951253}" type="slidenum">
              <a:rPr lang="en-US" smtClean="0">
                <a:latin typeface="Arial" charset="0"/>
              </a:rPr>
              <a:pPr/>
              <a:t>471</a:t>
            </a:fld>
            <a:endParaRPr lang="en-US" smtClean="0">
              <a:latin typeface="Arial" charset="0"/>
            </a:endParaRPr>
          </a:p>
        </p:txBody>
      </p:sp>
      <p:sp>
        <p:nvSpPr>
          <p:cNvPr id="91143" name="Rectangle 6"/>
          <p:cNvSpPr>
            <a:spLocks noChangeArrowheads="1"/>
          </p:cNvSpPr>
          <p:nvPr/>
        </p:nvSpPr>
        <p:spPr bwMode="auto">
          <a:xfrm>
            <a:off x="785813" y="1357313"/>
            <a:ext cx="7500937" cy="4170362"/>
          </a:xfrm>
          <a:prstGeom prst="rect">
            <a:avLst/>
          </a:prstGeom>
          <a:noFill/>
          <a:ln w="9525">
            <a:noFill/>
            <a:miter lim="800000"/>
            <a:headEnd/>
            <a:tailEnd/>
          </a:ln>
        </p:spPr>
        <p:txBody>
          <a:bodyPr>
            <a:spAutoFit/>
          </a:bodyPr>
          <a:lstStyle/>
          <a:p>
            <a:pPr eaLnBrk="0" hangingPunct="0">
              <a:lnSpc>
                <a:spcPct val="106000"/>
              </a:lnSpc>
              <a:spcBef>
                <a:spcPct val="50000"/>
              </a:spcBef>
              <a:buFont typeface="Arial" charset="0"/>
              <a:buChar char="•"/>
            </a:pPr>
            <a:r>
              <a:rPr lang="en-US" sz="3600">
                <a:solidFill>
                  <a:schemeClr val="accent2"/>
                </a:solidFill>
              </a:rPr>
              <a:t>Determine business case &amp; future state vision for IFRS adoption</a:t>
            </a:r>
          </a:p>
          <a:p>
            <a:pPr eaLnBrk="0" hangingPunct="0">
              <a:lnSpc>
                <a:spcPct val="106000"/>
              </a:lnSpc>
              <a:spcBef>
                <a:spcPct val="50000"/>
              </a:spcBef>
              <a:buFont typeface="Arial" charset="0"/>
              <a:buChar char="•"/>
            </a:pPr>
            <a:r>
              <a:rPr lang="en-US" sz="3600">
                <a:solidFill>
                  <a:schemeClr val="accent2"/>
                </a:solidFill>
              </a:rPr>
              <a:t>Perform comprehensive IFRS conversion</a:t>
            </a:r>
          </a:p>
          <a:p>
            <a:pPr eaLnBrk="0" hangingPunct="0">
              <a:lnSpc>
                <a:spcPct val="106000"/>
              </a:lnSpc>
              <a:spcBef>
                <a:spcPct val="50000"/>
              </a:spcBef>
              <a:buFont typeface="Arial" charset="0"/>
              <a:buChar char="•"/>
            </a:pPr>
            <a:r>
              <a:rPr lang="en-US" sz="3600">
                <a:solidFill>
                  <a:schemeClr val="accent2"/>
                </a:solidFill>
              </a:rPr>
              <a:t>Enable continued IFRS reporting and perform knowledge transfer</a:t>
            </a:r>
          </a:p>
        </p:txBody>
      </p:sp>
    </p:spTree>
  </p:cSld>
  <p:clrMapOvr>
    <a:masterClrMapping/>
  </p:clrMapOvr>
  <p:transition/>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5"/>
          <p:cNvSpPr>
            <a:spLocks noChangeArrowheads="1"/>
          </p:cNvSpPr>
          <p:nvPr/>
        </p:nvSpPr>
        <p:spPr bwMode="gray">
          <a:xfrm>
            <a:off x="1196975" y="1652588"/>
            <a:ext cx="2584450" cy="409575"/>
          </a:xfrm>
          <a:prstGeom prst="chevron">
            <a:avLst>
              <a:gd name="adj" fmla="val 85946"/>
            </a:avLst>
          </a:prstGeom>
          <a:solidFill>
            <a:schemeClr val="accent2"/>
          </a:solidFill>
          <a:ln w="12700" cap="rnd" algn="ctr">
            <a:solidFill>
              <a:schemeClr val="bg1"/>
            </a:solidFill>
            <a:miter lim="800000"/>
            <a:headEnd/>
            <a:tailEnd/>
          </a:ln>
        </p:spPr>
        <p:txBody>
          <a:bodyPr lIns="182880" anchor="ctr" anchorCtr="1"/>
          <a:lstStyle/>
          <a:p>
            <a:pPr algn="ctr" eaLnBrk="0" hangingPunct="0">
              <a:lnSpc>
                <a:spcPct val="106000"/>
              </a:lnSpc>
            </a:pPr>
            <a:r>
              <a:rPr lang="en-US" sz="1200" b="1"/>
              <a:t>Assess</a:t>
            </a:r>
          </a:p>
        </p:txBody>
      </p:sp>
      <p:sp>
        <p:nvSpPr>
          <p:cNvPr id="92163" name="Rectangle 12"/>
          <p:cNvSpPr>
            <a:spLocks noGrp="1" noChangeArrowheads="1"/>
          </p:cNvSpPr>
          <p:nvPr>
            <p:ph type="title" idx="4294967295"/>
          </p:nvPr>
        </p:nvSpPr>
        <p:spPr>
          <a:xfrm>
            <a:off x="376238" y="53975"/>
            <a:ext cx="8345487" cy="769938"/>
          </a:xfrm>
        </p:spPr>
        <p:txBody>
          <a:bodyPr lIns="45720" rIns="45720" anchor="b">
            <a:spAutoFit/>
          </a:bodyPr>
          <a:lstStyle/>
          <a:p>
            <a:pPr eaLnBrk="1" hangingPunct="1"/>
            <a:r>
              <a:rPr lang="en-US" smtClean="0">
                <a:solidFill>
                  <a:schemeClr val="accent2"/>
                </a:solidFill>
              </a:rPr>
              <a:t>IFRS Conversion Approach</a:t>
            </a:r>
          </a:p>
        </p:txBody>
      </p:sp>
      <p:sp>
        <p:nvSpPr>
          <p:cNvPr id="92164" name="Text Box 4"/>
          <p:cNvSpPr txBox="1">
            <a:spLocks noChangeArrowheads="1"/>
          </p:cNvSpPr>
          <p:nvPr/>
        </p:nvSpPr>
        <p:spPr bwMode="auto">
          <a:xfrm>
            <a:off x="303213" y="927100"/>
            <a:ext cx="8385175" cy="274638"/>
          </a:xfrm>
          <a:prstGeom prst="rect">
            <a:avLst/>
          </a:prstGeom>
          <a:noFill/>
          <a:ln w="9525" algn="ctr">
            <a:noFill/>
            <a:miter lim="800000"/>
            <a:headEnd/>
            <a:tailEnd/>
          </a:ln>
        </p:spPr>
        <p:txBody>
          <a:bodyPr>
            <a:spAutoFit/>
          </a:bodyPr>
          <a:lstStyle/>
          <a:p>
            <a:pPr>
              <a:spcBef>
                <a:spcPct val="50000"/>
              </a:spcBef>
            </a:pPr>
            <a:r>
              <a:rPr lang="en-US" sz="1200" b="1"/>
              <a:t>An IFRS assessment and conversion utilizes a three-phase approach</a:t>
            </a:r>
          </a:p>
        </p:txBody>
      </p:sp>
      <p:sp>
        <p:nvSpPr>
          <p:cNvPr id="92165" name="Text Box 5"/>
          <p:cNvSpPr txBox="1">
            <a:spLocks noChangeArrowheads="1"/>
          </p:cNvSpPr>
          <p:nvPr/>
        </p:nvSpPr>
        <p:spPr bwMode="gray">
          <a:xfrm>
            <a:off x="328613" y="2684463"/>
            <a:ext cx="1028700" cy="287337"/>
          </a:xfrm>
          <a:prstGeom prst="rect">
            <a:avLst/>
          </a:prstGeom>
          <a:noFill/>
          <a:ln w="12700" algn="ctr">
            <a:noFill/>
            <a:miter lim="800000"/>
            <a:headEnd/>
            <a:tailEnd/>
          </a:ln>
        </p:spPr>
        <p:txBody>
          <a:bodyPr lIns="72000" tIns="72000" rIns="72000" bIns="72000"/>
          <a:lstStyle/>
          <a:p>
            <a:pPr eaLnBrk="0" hangingPunct="0">
              <a:lnSpc>
                <a:spcPct val="106000"/>
              </a:lnSpc>
              <a:spcBef>
                <a:spcPct val="50000"/>
              </a:spcBef>
            </a:pPr>
            <a:r>
              <a:rPr lang="en-US" sz="1000" b="1"/>
              <a:t>Key Tasks</a:t>
            </a:r>
            <a:endParaRPr lang="en-US" sz="1100" b="1"/>
          </a:p>
        </p:txBody>
      </p:sp>
      <p:sp>
        <p:nvSpPr>
          <p:cNvPr id="92166" name="Text Box 6"/>
          <p:cNvSpPr txBox="1">
            <a:spLocks noChangeArrowheads="1"/>
          </p:cNvSpPr>
          <p:nvPr/>
        </p:nvSpPr>
        <p:spPr bwMode="gray">
          <a:xfrm>
            <a:off x="328613" y="5162550"/>
            <a:ext cx="966787" cy="400050"/>
          </a:xfrm>
          <a:prstGeom prst="rect">
            <a:avLst/>
          </a:prstGeom>
          <a:noFill/>
          <a:ln w="12700" algn="ctr">
            <a:noFill/>
            <a:miter lim="800000"/>
            <a:headEnd/>
            <a:tailEnd/>
          </a:ln>
        </p:spPr>
        <p:txBody>
          <a:bodyPr lIns="72000" tIns="72000" rIns="72000" bIns="72000"/>
          <a:lstStyle/>
          <a:p>
            <a:pPr eaLnBrk="0" hangingPunct="0">
              <a:lnSpc>
                <a:spcPct val="106000"/>
              </a:lnSpc>
              <a:spcBef>
                <a:spcPct val="50000"/>
              </a:spcBef>
            </a:pPr>
            <a:r>
              <a:rPr lang="en-US" sz="1000" b="1"/>
              <a:t>Key Deliverables</a:t>
            </a:r>
            <a:endParaRPr lang="en-US" sz="1100" b="1"/>
          </a:p>
        </p:txBody>
      </p:sp>
      <p:sp>
        <p:nvSpPr>
          <p:cNvPr id="92167" name="Text Box 7"/>
          <p:cNvSpPr txBox="1">
            <a:spLocks noChangeArrowheads="1"/>
          </p:cNvSpPr>
          <p:nvPr/>
        </p:nvSpPr>
        <p:spPr bwMode="gray">
          <a:xfrm>
            <a:off x="328613" y="2125663"/>
            <a:ext cx="1028700" cy="238125"/>
          </a:xfrm>
          <a:prstGeom prst="rect">
            <a:avLst/>
          </a:prstGeom>
          <a:noFill/>
          <a:ln w="12700" algn="ctr">
            <a:noFill/>
            <a:miter lim="800000"/>
            <a:headEnd/>
            <a:tailEnd/>
          </a:ln>
        </p:spPr>
        <p:txBody>
          <a:bodyPr lIns="72000" tIns="72000" rIns="72000" bIns="72000"/>
          <a:lstStyle/>
          <a:p>
            <a:pPr eaLnBrk="0" hangingPunct="0">
              <a:lnSpc>
                <a:spcPct val="106000"/>
              </a:lnSpc>
              <a:spcBef>
                <a:spcPct val="50000"/>
              </a:spcBef>
            </a:pPr>
            <a:r>
              <a:rPr lang="en-US" sz="1000" b="1"/>
              <a:t>Objective</a:t>
            </a:r>
          </a:p>
          <a:p>
            <a:pPr eaLnBrk="0" hangingPunct="0">
              <a:lnSpc>
                <a:spcPct val="106000"/>
              </a:lnSpc>
              <a:spcBef>
                <a:spcPct val="50000"/>
              </a:spcBef>
            </a:pPr>
            <a:endParaRPr lang="en-US" sz="1100" b="1"/>
          </a:p>
        </p:txBody>
      </p:sp>
      <p:sp>
        <p:nvSpPr>
          <p:cNvPr id="92168" name="Rectangle 12"/>
          <p:cNvSpPr>
            <a:spLocks noChangeArrowheads="1"/>
          </p:cNvSpPr>
          <p:nvPr/>
        </p:nvSpPr>
        <p:spPr bwMode="auto">
          <a:xfrm>
            <a:off x="1184275" y="2682875"/>
            <a:ext cx="2352675" cy="2960688"/>
          </a:xfrm>
          <a:prstGeom prst="rect">
            <a:avLst/>
          </a:prstGeom>
          <a:noFill/>
          <a:ln w="9525" algn="ctr">
            <a:noFill/>
            <a:miter lim="800000"/>
            <a:headEnd/>
            <a:tailEnd/>
          </a:ln>
        </p:spPr>
        <p:txBody>
          <a:bodyPr lIns="45720" rIns="45720"/>
          <a:lstStyle/>
          <a:p>
            <a:pPr marL="169863" indent="-169863">
              <a:lnSpc>
                <a:spcPct val="110000"/>
              </a:lnSpc>
              <a:buFont typeface="Wingdings 2" pitchFamily="18" charset="2"/>
              <a:buChar char="¡"/>
              <a:tabLst>
                <a:tab pos="290513" algn="l"/>
              </a:tabLst>
            </a:pPr>
            <a:r>
              <a:rPr lang="en-US" sz="1000"/>
              <a:t>Analyze impact of IFRS statutory and regulatory requirements</a:t>
            </a:r>
          </a:p>
          <a:p>
            <a:pPr marL="169863" indent="-169863">
              <a:lnSpc>
                <a:spcPct val="110000"/>
              </a:lnSpc>
              <a:buFont typeface="Wingdings 2" pitchFamily="18" charset="2"/>
              <a:buChar char="¡"/>
              <a:tabLst>
                <a:tab pos="290513" algn="l"/>
              </a:tabLst>
            </a:pPr>
            <a:r>
              <a:rPr lang="en-US" sz="1000"/>
              <a:t>Determine tax reporting &amp; method implications of IFRS adoption</a:t>
            </a:r>
          </a:p>
          <a:p>
            <a:pPr marL="169863" indent="-169863">
              <a:lnSpc>
                <a:spcPct val="110000"/>
              </a:lnSpc>
              <a:buFont typeface="Wingdings 2" pitchFamily="18" charset="2"/>
              <a:buChar char="¡"/>
              <a:tabLst>
                <a:tab pos="290513" algn="l"/>
              </a:tabLst>
            </a:pPr>
            <a:r>
              <a:rPr lang="en-US" sz="1000"/>
              <a:t>Analyze impact to accounting, reporting, close consolidation, and reconciliation processes and controls</a:t>
            </a:r>
          </a:p>
          <a:p>
            <a:pPr marL="169863" indent="-169863">
              <a:lnSpc>
                <a:spcPct val="110000"/>
              </a:lnSpc>
              <a:buFont typeface="Wingdings 2" pitchFamily="18" charset="2"/>
              <a:buChar char="¡"/>
              <a:tabLst>
                <a:tab pos="290513" algn="l"/>
              </a:tabLst>
            </a:pPr>
            <a:r>
              <a:rPr lang="en-US" sz="1000"/>
              <a:t>Evaluate the impact upon financial systems and architecture</a:t>
            </a:r>
          </a:p>
          <a:p>
            <a:pPr marL="169863" indent="-169863">
              <a:lnSpc>
                <a:spcPct val="110000"/>
              </a:lnSpc>
              <a:buFont typeface="Wingdings 2" pitchFamily="18" charset="2"/>
              <a:buChar char="¡"/>
              <a:tabLst>
                <a:tab pos="290513" algn="l"/>
              </a:tabLst>
            </a:pPr>
            <a:r>
              <a:rPr lang="en-US" sz="1000"/>
              <a:t>Assess magnitude of change upon stakeholders and operating model</a:t>
            </a:r>
          </a:p>
          <a:p>
            <a:pPr marL="169863" indent="-169863">
              <a:lnSpc>
                <a:spcPct val="110000"/>
              </a:lnSpc>
              <a:buFont typeface="Wingdings 2" pitchFamily="18" charset="2"/>
              <a:buNone/>
              <a:tabLst>
                <a:tab pos="290513" algn="l"/>
              </a:tabLst>
            </a:pPr>
            <a:endParaRPr lang="en-US" sz="1000"/>
          </a:p>
          <a:p>
            <a:pPr marL="169863" indent="-169863">
              <a:lnSpc>
                <a:spcPct val="110000"/>
              </a:lnSpc>
              <a:buFont typeface="Wingdings 2" pitchFamily="18" charset="2"/>
              <a:buChar char="¡"/>
              <a:tabLst>
                <a:tab pos="290513" algn="l"/>
              </a:tabLst>
            </a:pPr>
            <a:endParaRPr lang="en-US" sz="1000"/>
          </a:p>
          <a:p>
            <a:pPr marL="169863" indent="-169863">
              <a:lnSpc>
                <a:spcPct val="110000"/>
              </a:lnSpc>
              <a:buFont typeface="Wingdings 2" pitchFamily="18" charset="2"/>
              <a:buChar char="¡"/>
              <a:tabLst>
                <a:tab pos="290513" algn="l"/>
              </a:tabLst>
            </a:pPr>
            <a:endParaRPr lang="en-US" sz="1000"/>
          </a:p>
          <a:p>
            <a:pPr marL="169863" indent="-169863">
              <a:lnSpc>
                <a:spcPct val="110000"/>
              </a:lnSpc>
              <a:buFont typeface="Wingdings 2" pitchFamily="18" charset="2"/>
              <a:buNone/>
              <a:tabLst>
                <a:tab pos="290513" algn="l"/>
              </a:tabLst>
            </a:pPr>
            <a:endParaRPr lang="en-US" sz="1000"/>
          </a:p>
          <a:p>
            <a:pPr marL="169863" indent="-169863">
              <a:lnSpc>
                <a:spcPct val="110000"/>
              </a:lnSpc>
              <a:buFont typeface="Wingdings 2" pitchFamily="18" charset="2"/>
              <a:buChar char="¡"/>
              <a:tabLst>
                <a:tab pos="290513" algn="l"/>
              </a:tabLst>
            </a:pPr>
            <a:r>
              <a:rPr lang="en-US" sz="1000"/>
              <a:t>Technical Accounting Country Assessment</a:t>
            </a:r>
          </a:p>
          <a:p>
            <a:pPr marL="169863" indent="-169863">
              <a:lnSpc>
                <a:spcPct val="110000"/>
              </a:lnSpc>
              <a:buFont typeface="Wingdings 2" pitchFamily="18" charset="2"/>
              <a:buChar char="¡"/>
              <a:tabLst>
                <a:tab pos="290513" algn="l"/>
              </a:tabLst>
            </a:pPr>
            <a:r>
              <a:rPr lang="en-US" sz="1000"/>
              <a:t>High Level Tax Impact Assessment</a:t>
            </a:r>
          </a:p>
          <a:p>
            <a:pPr marL="169863" indent="-169863">
              <a:lnSpc>
                <a:spcPct val="110000"/>
              </a:lnSpc>
              <a:buFont typeface="Wingdings 2" pitchFamily="18" charset="2"/>
              <a:buChar char="¡"/>
              <a:tabLst>
                <a:tab pos="290513" algn="l"/>
              </a:tabLst>
            </a:pPr>
            <a:r>
              <a:rPr lang="en-US" sz="1000"/>
              <a:t>Current State Process and Controls Assessment</a:t>
            </a:r>
          </a:p>
          <a:p>
            <a:pPr marL="169863" indent="-169863">
              <a:lnSpc>
                <a:spcPct val="110000"/>
              </a:lnSpc>
              <a:buFont typeface="Wingdings 2" pitchFamily="18" charset="2"/>
              <a:buChar char="¡"/>
              <a:tabLst>
                <a:tab pos="290513" algn="l"/>
              </a:tabLst>
            </a:pPr>
            <a:r>
              <a:rPr lang="en-US" sz="1000"/>
              <a:t>Current State Systems Assessment</a:t>
            </a:r>
          </a:p>
          <a:p>
            <a:pPr marL="169863" indent="-169863">
              <a:lnSpc>
                <a:spcPct val="110000"/>
              </a:lnSpc>
              <a:buFont typeface="Wingdings 2" pitchFamily="18" charset="2"/>
              <a:buChar char="¡"/>
              <a:tabLst>
                <a:tab pos="290513" algn="l"/>
              </a:tabLst>
            </a:pPr>
            <a:r>
              <a:rPr lang="en-US" sz="1000"/>
              <a:t>Business Case and Roadmap</a:t>
            </a:r>
          </a:p>
        </p:txBody>
      </p:sp>
      <p:sp>
        <p:nvSpPr>
          <p:cNvPr id="92169" name="Rectangle 27"/>
          <p:cNvSpPr>
            <a:spLocks noChangeArrowheads="1"/>
          </p:cNvSpPr>
          <p:nvPr/>
        </p:nvSpPr>
        <p:spPr bwMode="auto">
          <a:xfrm>
            <a:off x="3725863" y="2682875"/>
            <a:ext cx="2352675" cy="1677988"/>
          </a:xfrm>
          <a:prstGeom prst="rect">
            <a:avLst/>
          </a:prstGeom>
          <a:noFill/>
          <a:ln w="9525" algn="ctr">
            <a:noFill/>
            <a:miter lim="800000"/>
            <a:headEnd/>
            <a:tailEnd/>
          </a:ln>
        </p:spPr>
        <p:txBody>
          <a:bodyPr lIns="45720" rIns="45720"/>
          <a:lstStyle/>
          <a:p>
            <a:pPr marL="169863" indent="-169863">
              <a:lnSpc>
                <a:spcPct val="110000"/>
              </a:lnSpc>
              <a:buFont typeface="Wingdings 2" pitchFamily="18" charset="2"/>
              <a:buChar char="¡"/>
            </a:pPr>
            <a:r>
              <a:rPr lang="en-US" sz="1000"/>
              <a:t>Convert  to IFRS at the consolidated and/or statutory reporting level</a:t>
            </a:r>
          </a:p>
          <a:p>
            <a:pPr marL="169863" indent="-169863">
              <a:lnSpc>
                <a:spcPct val="110000"/>
              </a:lnSpc>
              <a:buFont typeface="Wingdings 2" pitchFamily="18" charset="2"/>
              <a:buChar char="¡"/>
            </a:pPr>
            <a:r>
              <a:rPr lang="en-US" sz="1000"/>
              <a:t>Perform tax conversion</a:t>
            </a:r>
          </a:p>
          <a:p>
            <a:pPr marL="169863" indent="-169863">
              <a:lnSpc>
                <a:spcPct val="110000"/>
              </a:lnSpc>
              <a:buFont typeface="Wingdings 2" pitchFamily="18" charset="2"/>
              <a:buChar char="¡"/>
            </a:pPr>
            <a:r>
              <a:rPr lang="en-US" sz="1000"/>
              <a:t>Design future state accounting, reporting, close consolidation, and reconciliation processes and controls</a:t>
            </a:r>
          </a:p>
          <a:p>
            <a:pPr marL="169863" indent="-169863">
              <a:lnSpc>
                <a:spcPct val="110000"/>
              </a:lnSpc>
              <a:buFont typeface="Wingdings 2" pitchFamily="18" charset="2"/>
              <a:buChar char="¡"/>
            </a:pPr>
            <a:r>
              <a:rPr lang="en-US" sz="1000"/>
              <a:t>Design future state IT systems to incorporate IFRS reporting</a:t>
            </a:r>
          </a:p>
          <a:p>
            <a:pPr marL="169863" indent="-169863">
              <a:lnSpc>
                <a:spcPct val="110000"/>
              </a:lnSpc>
              <a:buFont typeface="Wingdings 2" pitchFamily="18" charset="2"/>
              <a:buChar char="¡"/>
            </a:pPr>
            <a:r>
              <a:rPr lang="en-US" sz="1000"/>
              <a:t>Develop change management strategy and revised operating model</a:t>
            </a:r>
          </a:p>
          <a:p>
            <a:pPr marL="169863" indent="-169863">
              <a:lnSpc>
                <a:spcPct val="110000"/>
              </a:lnSpc>
              <a:buFont typeface="Wingdings 2" pitchFamily="18" charset="2"/>
              <a:buChar char="¡"/>
            </a:pPr>
            <a:endParaRPr lang="en-US" sz="1000"/>
          </a:p>
          <a:p>
            <a:pPr marL="169863" indent="-169863">
              <a:lnSpc>
                <a:spcPct val="110000"/>
              </a:lnSpc>
              <a:buFont typeface="Wingdings 2" pitchFamily="18" charset="2"/>
              <a:buChar char="¡"/>
            </a:pPr>
            <a:endParaRPr lang="en-US" sz="1000"/>
          </a:p>
          <a:p>
            <a:pPr marL="169863" indent="-169863">
              <a:lnSpc>
                <a:spcPct val="110000"/>
              </a:lnSpc>
              <a:buFont typeface="Wingdings 2" pitchFamily="18" charset="2"/>
              <a:buChar char="¡"/>
            </a:pPr>
            <a:endParaRPr lang="en-US" sz="1000"/>
          </a:p>
          <a:p>
            <a:pPr marL="169863" indent="-169863">
              <a:lnSpc>
                <a:spcPct val="110000"/>
              </a:lnSpc>
              <a:buFont typeface="Wingdings 2" pitchFamily="18" charset="2"/>
              <a:buChar char="¡"/>
            </a:pPr>
            <a:endParaRPr lang="en-US" sz="1000"/>
          </a:p>
          <a:p>
            <a:pPr marL="169863" indent="-169863">
              <a:lnSpc>
                <a:spcPct val="110000"/>
              </a:lnSpc>
              <a:buFont typeface="Wingdings 2" pitchFamily="18" charset="2"/>
              <a:buChar char="¡"/>
            </a:pPr>
            <a:endParaRPr lang="en-US" sz="1000"/>
          </a:p>
          <a:p>
            <a:pPr marL="169863" indent="-169863">
              <a:lnSpc>
                <a:spcPct val="110000"/>
              </a:lnSpc>
              <a:buFont typeface="Wingdings 2" pitchFamily="18" charset="2"/>
              <a:buChar char="¡"/>
            </a:pPr>
            <a:r>
              <a:rPr lang="en-US" sz="1000"/>
              <a:t>IFRS Accounting Policies and Procedures</a:t>
            </a:r>
          </a:p>
          <a:p>
            <a:pPr marL="169863" indent="-169863">
              <a:lnSpc>
                <a:spcPct val="110000"/>
              </a:lnSpc>
              <a:buFont typeface="Wingdings 2" pitchFamily="18" charset="2"/>
              <a:buChar char="¡"/>
            </a:pPr>
            <a:r>
              <a:rPr lang="en-US" sz="1000"/>
              <a:t>IFRS Compliant Reports</a:t>
            </a:r>
          </a:p>
          <a:p>
            <a:pPr marL="169863" indent="-169863">
              <a:lnSpc>
                <a:spcPct val="110000"/>
              </a:lnSpc>
              <a:buFont typeface="Wingdings 2" pitchFamily="18" charset="2"/>
              <a:buChar char="¡"/>
            </a:pPr>
            <a:r>
              <a:rPr lang="en-US" sz="1000"/>
              <a:t>Future State Process Flows and Narratives</a:t>
            </a:r>
          </a:p>
          <a:p>
            <a:pPr marL="169863" indent="-169863">
              <a:lnSpc>
                <a:spcPct val="110000"/>
              </a:lnSpc>
              <a:buFont typeface="Wingdings 2" pitchFamily="18" charset="2"/>
              <a:buChar char="¡"/>
            </a:pPr>
            <a:r>
              <a:rPr lang="en-US" sz="1000"/>
              <a:t>Change and Risk Mitigation Plan</a:t>
            </a:r>
          </a:p>
          <a:p>
            <a:pPr marL="169863" indent="-169863">
              <a:lnSpc>
                <a:spcPct val="110000"/>
              </a:lnSpc>
              <a:buFont typeface="Wingdings 2" pitchFamily="18" charset="2"/>
              <a:buChar char="¡"/>
            </a:pPr>
            <a:r>
              <a:rPr lang="en-US" sz="1000"/>
              <a:t>Revised Operating Model</a:t>
            </a:r>
          </a:p>
          <a:p>
            <a:pPr marL="169863" indent="-169863">
              <a:lnSpc>
                <a:spcPct val="110000"/>
              </a:lnSpc>
              <a:buFont typeface="Wingdings 2" pitchFamily="18" charset="2"/>
              <a:buNone/>
            </a:pPr>
            <a:endParaRPr lang="en-US" sz="1000"/>
          </a:p>
          <a:p>
            <a:pPr marL="169863" indent="-169863">
              <a:lnSpc>
                <a:spcPct val="110000"/>
              </a:lnSpc>
              <a:buFont typeface="Wingdings 2" pitchFamily="18" charset="2"/>
              <a:buChar char="¡"/>
            </a:pPr>
            <a:endParaRPr lang="en-US" sz="1000"/>
          </a:p>
        </p:txBody>
      </p:sp>
      <p:sp>
        <p:nvSpPr>
          <p:cNvPr id="92170" name="Rectangle 28"/>
          <p:cNvSpPr>
            <a:spLocks noChangeArrowheads="1"/>
          </p:cNvSpPr>
          <p:nvPr/>
        </p:nvSpPr>
        <p:spPr bwMode="auto">
          <a:xfrm>
            <a:off x="6229350" y="2682875"/>
            <a:ext cx="2328863" cy="1555750"/>
          </a:xfrm>
          <a:prstGeom prst="rect">
            <a:avLst/>
          </a:prstGeom>
          <a:noFill/>
          <a:ln w="9525" algn="ctr">
            <a:noFill/>
            <a:miter lim="800000"/>
            <a:headEnd/>
            <a:tailEnd/>
          </a:ln>
        </p:spPr>
        <p:txBody>
          <a:bodyPr lIns="45720" rIns="45720"/>
          <a:lstStyle/>
          <a:p>
            <a:pPr marL="169863" indent="-169863">
              <a:lnSpc>
                <a:spcPct val="110000"/>
              </a:lnSpc>
              <a:buFont typeface="Wingdings 2" pitchFamily="18" charset="2"/>
              <a:buChar char="¡"/>
            </a:pPr>
            <a:r>
              <a:rPr lang="en-US" sz="1000" dirty="0"/>
              <a:t>Configure, test, and deliver production environment and monitor system enhancements</a:t>
            </a:r>
          </a:p>
          <a:p>
            <a:pPr marL="169863" indent="-169863">
              <a:lnSpc>
                <a:spcPct val="110000"/>
              </a:lnSpc>
              <a:buFont typeface="Wingdings 2" pitchFamily="18" charset="2"/>
              <a:buChar char="¡"/>
            </a:pPr>
            <a:r>
              <a:rPr lang="en-US" sz="1000" dirty="0"/>
              <a:t>Execute change management activities and implement revised operating model</a:t>
            </a:r>
          </a:p>
          <a:p>
            <a:pPr marL="169863" indent="-169863">
              <a:lnSpc>
                <a:spcPct val="110000"/>
              </a:lnSpc>
              <a:buFont typeface="Wingdings 2" pitchFamily="18" charset="2"/>
              <a:buChar char="¡"/>
            </a:pPr>
            <a:r>
              <a:rPr lang="en-US" sz="1000" dirty="0"/>
              <a:t>Deploy future state accounting, reporting, close consolidation, and reconciliation processes &amp; controls</a:t>
            </a:r>
          </a:p>
          <a:p>
            <a:pPr marL="169863" indent="-169863">
              <a:lnSpc>
                <a:spcPct val="110000"/>
              </a:lnSpc>
              <a:buFont typeface="Wingdings 2" pitchFamily="18" charset="2"/>
              <a:buChar char="¡"/>
            </a:pPr>
            <a:r>
              <a:rPr lang="en-US" sz="1000" dirty="0"/>
              <a:t>Continue monitoring and application of the changing standards environment</a:t>
            </a:r>
          </a:p>
          <a:p>
            <a:pPr marL="169863" indent="-169863">
              <a:lnSpc>
                <a:spcPct val="110000"/>
              </a:lnSpc>
              <a:buFont typeface="Wingdings 2" pitchFamily="18" charset="2"/>
              <a:buChar char="¡"/>
            </a:pPr>
            <a:r>
              <a:rPr lang="en-US" sz="1000" dirty="0"/>
              <a:t>Facilitate knowledge transfer for ongoing IFRS </a:t>
            </a:r>
            <a:r>
              <a:rPr lang="en-US" sz="1000" dirty="0" smtClean="0"/>
              <a:t>reporting</a:t>
            </a:r>
          </a:p>
          <a:p>
            <a:pPr marL="169863" indent="-169863">
              <a:lnSpc>
                <a:spcPct val="110000"/>
              </a:lnSpc>
              <a:buFont typeface="Wingdings 2" pitchFamily="18" charset="2"/>
              <a:buChar char="¡"/>
            </a:pPr>
            <a:endParaRPr lang="en-US" sz="1000" dirty="0" smtClean="0"/>
          </a:p>
          <a:p>
            <a:pPr marL="169863" indent="-169863">
              <a:lnSpc>
                <a:spcPct val="110000"/>
              </a:lnSpc>
              <a:buFont typeface="Wingdings 2" pitchFamily="18" charset="2"/>
              <a:buChar char="¡"/>
            </a:pPr>
            <a:endParaRPr lang="en-US" sz="1000" dirty="0"/>
          </a:p>
          <a:p>
            <a:pPr marL="169863" indent="-169863">
              <a:lnSpc>
                <a:spcPct val="110000"/>
              </a:lnSpc>
              <a:buFont typeface="Wingdings 2" pitchFamily="18" charset="2"/>
              <a:buChar char="¡"/>
            </a:pPr>
            <a:r>
              <a:rPr lang="en-US" sz="1000" dirty="0"/>
              <a:t>Finalized IFRS Policies</a:t>
            </a:r>
          </a:p>
          <a:p>
            <a:pPr marL="169863" indent="-169863">
              <a:lnSpc>
                <a:spcPct val="110000"/>
              </a:lnSpc>
              <a:buFont typeface="Wingdings 2" pitchFamily="18" charset="2"/>
              <a:buChar char="¡"/>
            </a:pPr>
            <a:r>
              <a:rPr lang="en-US" sz="1000" dirty="0"/>
              <a:t>Revised processes</a:t>
            </a:r>
          </a:p>
          <a:p>
            <a:pPr marL="169863" indent="-169863">
              <a:lnSpc>
                <a:spcPct val="110000"/>
              </a:lnSpc>
              <a:buFont typeface="Wingdings 2" pitchFamily="18" charset="2"/>
              <a:buChar char="¡"/>
            </a:pPr>
            <a:r>
              <a:rPr lang="en-US" sz="1000" dirty="0"/>
              <a:t>Training Workshops</a:t>
            </a:r>
          </a:p>
          <a:p>
            <a:pPr marL="169863" indent="-169863">
              <a:lnSpc>
                <a:spcPct val="110000"/>
              </a:lnSpc>
              <a:buFont typeface="Wingdings 2" pitchFamily="18" charset="2"/>
              <a:buChar char="¡"/>
            </a:pPr>
            <a:r>
              <a:rPr lang="en-US" sz="1000" dirty="0"/>
              <a:t>Detailed Transition Plan</a:t>
            </a:r>
          </a:p>
          <a:p>
            <a:pPr marL="169863" indent="-169863">
              <a:lnSpc>
                <a:spcPct val="110000"/>
              </a:lnSpc>
              <a:buFont typeface="Wingdings 2" pitchFamily="18" charset="2"/>
              <a:buChar char="¡"/>
            </a:pPr>
            <a:r>
              <a:rPr lang="en-US" sz="1000" dirty="0"/>
              <a:t>IFRS Conversion Summary</a:t>
            </a:r>
          </a:p>
          <a:p>
            <a:pPr marL="169863" indent="-169863">
              <a:lnSpc>
                <a:spcPct val="110000"/>
              </a:lnSpc>
              <a:buFont typeface="Wingdings 2" pitchFamily="18" charset="2"/>
              <a:buNone/>
            </a:pPr>
            <a:endParaRPr lang="en-US" sz="1000" dirty="0"/>
          </a:p>
          <a:p>
            <a:pPr marL="169863" indent="-169863">
              <a:lnSpc>
                <a:spcPct val="110000"/>
              </a:lnSpc>
              <a:buFont typeface="Wingdings 2" pitchFamily="18" charset="2"/>
              <a:buChar char="¡"/>
            </a:pPr>
            <a:endParaRPr lang="en-US" sz="1000" dirty="0"/>
          </a:p>
        </p:txBody>
      </p:sp>
      <p:sp>
        <p:nvSpPr>
          <p:cNvPr id="92171" name="Text Box 11"/>
          <p:cNvSpPr txBox="1">
            <a:spLocks noChangeArrowheads="1"/>
          </p:cNvSpPr>
          <p:nvPr/>
        </p:nvSpPr>
        <p:spPr bwMode="gray">
          <a:xfrm>
            <a:off x="1095375" y="2073275"/>
            <a:ext cx="2552700" cy="342900"/>
          </a:xfrm>
          <a:prstGeom prst="rect">
            <a:avLst/>
          </a:prstGeom>
          <a:noFill/>
          <a:ln w="12700" algn="ctr">
            <a:noFill/>
            <a:miter lim="800000"/>
            <a:headEnd/>
            <a:tailEnd/>
          </a:ln>
        </p:spPr>
        <p:txBody>
          <a:bodyPr lIns="72000" tIns="72000" rIns="72000" bIns="72000" anchorCtr="1"/>
          <a:lstStyle/>
          <a:p>
            <a:pPr eaLnBrk="0" hangingPunct="0">
              <a:lnSpc>
                <a:spcPct val="106000"/>
              </a:lnSpc>
              <a:spcBef>
                <a:spcPct val="50000"/>
              </a:spcBef>
            </a:pPr>
            <a:r>
              <a:rPr lang="en-US" sz="1000"/>
              <a:t>Determine business case &amp; future state vision for IFRS adoption</a:t>
            </a:r>
          </a:p>
        </p:txBody>
      </p:sp>
      <p:sp>
        <p:nvSpPr>
          <p:cNvPr id="92172" name="Text Box 12"/>
          <p:cNvSpPr txBox="1">
            <a:spLocks noChangeArrowheads="1"/>
          </p:cNvSpPr>
          <p:nvPr/>
        </p:nvSpPr>
        <p:spPr bwMode="gray">
          <a:xfrm>
            <a:off x="3676650" y="2051050"/>
            <a:ext cx="2357438" cy="466725"/>
          </a:xfrm>
          <a:prstGeom prst="rect">
            <a:avLst/>
          </a:prstGeom>
          <a:noFill/>
          <a:ln w="12700" algn="ctr">
            <a:noFill/>
            <a:miter lim="800000"/>
            <a:headEnd/>
            <a:tailEnd/>
          </a:ln>
        </p:spPr>
        <p:txBody>
          <a:bodyPr lIns="72000" tIns="72000" rIns="72000" bIns="72000" anchorCtr="1"/>
          <a:lstStyle/>
          <a:p>
            <a:pPr eaLnBrk="0" hangingPunct="0">
              <a:lnSpc>
                <a:spcPct val="106000"/>
              </a:lnSpc>
              <a:spcBef>
                <a:spcPct val="50000"/>
              </a:spcBef>
            </a:pPr>
            <a:r>
              <a:rPr lang="en-US" sz="1000"/>
              <a:t>Perform comprehensive IFRS conversion</a:t>
            </a:r>
          </a:p>
        </p:txBody>
      </p:sp>
      <p:sp>
        <p:nvSpPr>
          <p:cNvPr id="92173" name="Text Box 13"/>
          <p:cNvSpPr txBox="1">
            <a:spLocks noChangeArrowheads="1"/>
          </p:cNvSpPr>
          <p:nvPr/>
        </p:nvSpPr>
        <p:spPr bwMode="gray">
          <a:xfrm>
            <a:off x="5984875" y="2060575"/>
            <a:ext cx="2492375" cy="466725"/>
          </a:xfrm>
          <a:prstGeom prst="rect">
            <a:avLst/>
          </a:prstGeom>
          <a:noFill/>
          <a:ln w="12700" algn="ctr">
            <a:noFill/>
            <a:miter lim="800000"/>
            <a:headEnd/>
            <a:tailEnd/>
          </a:ln>
        </p:spPr>
        <p:txBody>
          <a:bodyPr lIns="72000" tIns="72000" rIns="72000" bIns="72000" anchorCtr="1"/>
          <a:lstStyle/>
          <a:p>
            <a:pPr eaLnBrk="0" hangingPunct="0">
              <a:lnSpc>
                <a:spcPct val="106000"/>
              </a:lnSpc>
              <a:spcBef>
                <a:spcPct val="50000"/>
              </a:spcBef>
            </a:pPr>
            <a:r>
              <a:rPr lang="en-US" sz="1000"/>
              <a:t>Enable continued IFRS reporting and perform knowledge transfer</a:t>
            </a:r>
          </a:p>
        </p:txBody>
      </p:sp>
      <p:sp>
        <p:nvSpPr>
          <p:cNvPr id="92174" name="AutoShape 23"/>
          <p:cNvSpPr>
            <a:spLocks noChangeArrowheads="1"/>
          </p:cNvSpPr>
          <p:nvPr/>
        </p:nvSpPr>
        <p:spPr bwMode="gray">
          <a:xfrm>
            <a:off x="3635375" y="1652588"/>
            <a:ext cx="2573338" cy="409575"/>
          </a:xfrm>
          <a:prstGeom prst="chevron">
            <a:avLst>
              <a:gd name="adj" fmla="val 89532"/>
            </a:avLst>
          </a:prstGeom>
          <a:solidFill>
            <a:schemeClr val="accent2"/>
          </a:solidFill>
          <a:ln w="12700" cap="rnd" algn="ctr">
            <a:solidFill>
              <a:schemeClr val="bg1"/>
            </a:solidFill>
            <a:miter lim="800000"/>
            <a:headEnd/>
            <a:tailEnd/>
          </a:ln>
        </p:spPr>
        <p:txBody>
          <a:bodyPr lIns="182880" anchor="ctr" anchorCtr="1"/>
          <a:lstStyle/>
          <a:p>
            <a:pPr algn="ctr" eaLnBrk="0" hangingPunct="0">
              <a:lnSpc>
                <a:spcPct val="106000"/>
              </a:lnSpc>
            </a:pPr>
            <a:r>
              <a:rPr lang="en-US" sz="1200" b="1"/>
              <a:t>Convert</a:t>
            </a:r>
          </a:p>
        </p:txBody>
      </p:sp>
      <p:sp>
        <p:nvSpPr>
          <p:cNvPr id="92175" name="AutoShape 25"/>
          <p:cNvSpPr>
            <a:spLocks noChangeArrowheads="1"/>
          </p:cNvSpPr>
          <p:nvPr/>
        </p:nvSpPr>
        <p:spPr bwMode="gray">
          <a:xfrm>
            <a:off x="6015038" y="1652588"/>
            <a:ext cx="2611437" cy="409575"/>
          </a:xfrm>
          <a:prstGeom prst="chevron">
            <a:avLst>
              <a:gd name="adj" fmla="val 92629"/>
            </a:avLst>
          </a:prstGeom>
          <a:solidFill>
            <a:schemeClr val="accent2"/>
          </a:solidFill>
          <a:ln w="12700" cap="rnd" algn="ctr">
            <a:solidFill>
              <a:schemeClr val="bg1"/>
            </a:solidFill>
            <a:miter lim="800000"/>
            <a:headEnd/>
            <a:tailEnd/>
          </a:ln>
        </p:spPr>
        <p:txBody>
          <a:bodyPr lIns="182880" anchor="ctr" anchorCtr="1"/>
          <a:lstStyle/>
          <a:p>
            <a:pPr algn="ctr" eaLnBrk="0" hangingPunct="0">
              <a:lnSpc>
                <a:spcPct val="106000"/>
              </a:lnSpc>
            </a:pPr>
            <a:r>
              <a:rPr lang="en-US" sz="1200" b="1"/>
              <a:t>Sustain</a:t>
            </a:r>
          </a:p>
        </p:txBody>
      </p:sp>
      <p:sp>
        <p:nvSpPr>
          <p:cNvPr id="92176" name="Rectangle 16"/>
          <p:cNvSpPr>
            <a:spLocks noChangeArrowheads="1"/>
          </p:cNvSpPr>
          <p:nvPr/>
        </p:nvSpPr>
        <p:spPr bwMode="gray">
          <a:xfrm>
            <a:off x="1219200" y="1296988"/>
            <a:ext cx="2232025" cy="352425"/>
          </a:xfrm>
          <a:prstGeom prst="rect">
            <a:avLst/>
          </a:prstGeom>
          <a:solidFill>
            <a:schemeClr val="bg2">
              <a:alpha val="50195"/>
            </a:schemeClr>
          </a:solidFill>
          <a:ln w="12700" algn="ctr">
            <a:solidFill>
              <a:schemeClr val="bg1"/>
            </a:solidFill>
            <a:miter lim="800000"/>
            <a:headEnd/>
            <a:tailEnd/>
          </a:ln>
        </p:spPr>
        <p:txBody>
          <a:bodyPr wrap="none" lIns="72000" tIns="72000" rIns="72000" bIns="72000" anchor="ctr"/>
          <a:lstStyle/>
          <a:p>
            <a:pPr algn="ctr" eaLnBrk="0" hangingPunct="0">
              <a:lnSpc>
                <a:spcPct val="106000"/>
              </a:lnSpc>
            </a:pPr>
            <a:r>
              <a:rPr lang="en-US" sz="1200" b="1"/>
              <a:t>Phase 1</a:t>
            </a:r>
          </a:p>
        </p:txBody>
      </p:sp>
      <p:sp>
        <p:nvSpPr>
          <p:cNvPr id="92177" name="Rectangle 17"/>
          <p:cNvSpPr>
            <a:spLocks noChangeArrowheads="1"/>
          </p:cNvSpPr>
          <p:nvPr/>
        </p:nvSpPr>
        <p:spPr bwMode="gray">
          <a:xfrm>
            <a:off x="3640138" y="1295400"/>
            <a:ext cx="2230437" cy="350838"/>
          </a:xfrm>
          <a:prstGeom prst="rect">
            <a:avLst/>
          </a:prstGeom>
          <a:solidFill>
            <a:schemeClr val="bg2">
              <a:alpha val="50195"/>
            </a:schemeClr>
          </a:solidFill>
          <a:ln w="12700" algn="ctr">
            <a:solidFill>
              <a:schemeClr val="bg1"/>
            </a:solidFill>
            <a:miter lim="800000"/>
            <a:headEnd/>
            <a:tailEnd/>
          </a:ln>
        </p:spPr>
        <p:txBody>
          <a:bodyPr wrap="none" lIns="72000" tIns="72000" rIns="72000" bIns="72000" anchor="ctr"/>
          <a:lstStyle/>
          <a:p>
            <a:pPr algn="ctr" eaLnBrk="0" hangingPunct="0">
              <a:lnSpc>
                <a:spcPct val="106000"/>
              </a:lnSpc>
            </a:pPr>
            <a:r>
              <a:rPr lang="en-US" sz="1200" b="1"/>
              <a:t>Phase 2</a:t>
            </a:r>
          </a:p>
        </p:txBody>
      </p:sp>
      <p:sp>
        <p:nvSpPr>
          <p:cNvPr id="92178" name="Rectangle 18"/>
          <p:cNvSpPr>
            <a:spLocks noChangeArrowheads="1"/>
          </p:cNvSpPr>
          <p:nvPr/>
        </p:nvSpPr>
        <p:spPr bwMode="gray">
          <a:xfrm>
            <a:off x="6030913" y="1292225"/>
            <a:ext cx="2232025" cy="350838"/>
          </a:xfrm>
          <a:prstGeom prst="rect">
            <a:avLst/>
          </a:prstGeom>
          <a:solidFill>
            <a:schemeClr val="bg2">
              <a:alpha val="50195"/>
            </a:schemeClr>
          </a:solidFill>
          <a:ln w="12700" algn="ctr">
            <a:solidFill>
              <a:schemeClr val="bg1"/>
            </a:solidFill>
            <a:miter lim="800000"/>
            <a:headEnd/>
            <a:tailEnd/>
          </a:ln>
        </p:spPr>
        <p:txBody>
          <a:bodyPr wrap="none" lIns="72000" tIns="72000" rIns="72000" bIns="72000" anchor="ctr"/>
          <a:lstStyle/>
          <a:p>
            <a:pPr algn="ctr" eaLnBrk="0" hangingPunct="0">
              <a:lnSpc>
                <a:spcPct val="106000"/>
              </a:lnSpc>
            </a:pPr>
            <a:r>
              <a:rPr lang="en-US" sz="1200" b="1"/>
              <a:t>Phase 3</a:t>
            </a:r>
          </a:p>
        </p:txBody>
      </p:sp>
      <p:sp>
        <p:nvSpPr>
          <p:cNvPr id="92179" name="Line 19"/>
          <p:cNvSpPr>
            <a:spLocks noChangeShapeType="1"/>
          </p:cNvSpPr>
          <p:nvPr/>
        </p:nvSpPr>
        <p:spPr bwMode="gray">
          <a:xfrm>
            <a:off x="400050" y="2622550"/>
            <a:ext cx="8158163" cy="0"/>
          </a:xfrm>
          <a:prstGeom prst="line">
            <a:avLst/>
          </a:prstGeom>
          <a:noFill/>
          <a:ln w="12700">
            <a:solidFill>
              <a:schemeClr val="folHlink"/>
            </a:solidFill>
            <a:round/>
            <a:headEnd/>
            <a:tailEnd/>
          </a:ln>
        </p:spPr>
        <p:txBody>
          <a:bodyPr lIns="72000" tIns="72000" rIns="72000" bIns="72000" anchor="ctr" anchorCtr="1"/>
          <a:lstStyle/>
          <a:p>
            <a:endParaRPr lang="en-US"/>
          </a:p>
        </p:txBody>
      </p:sp>
      <p:sp>
        <p:nvSpPr>
          <p:cNvPr id="92180" name="Line 20"/>
          <p:cNvSpPr>
            <a:spLocks noChangeShapeType="1"/>
          </p:cNvSpPr>
          <p:nvPr/>
        </p:nvSpPr>
        <p:spPr bwMode="gray">
          <a:xfrm>
            <a:off x="400050" y="5173663"/>
            <a:ext cx="8158163" cy="0"/>
          </a:xfrm>
          <a:prstGeom prst="line">
            <a:avLst/>
          </a:prstGeom>
          <a:noFill/>
          <a:ln w="12700">
            <a:solidFill>
              <a:schemeClr val="folHlink"/>
            </a:solidFill>
            <a:round/>
            <a:headEnd/>
            <a:tailEnd/>
          </a:ln>
        </p:spPr>
        <p:txBody>
          <a:bodyPr lIns="72000" tIns="72000" rIns="72000" bIns="72000" anchor="ctr" anchorCtr="1"/>
          <a:lstStyle/>
          <a:p>
            <a:endParaRPr lang="en-US"/>
          </a:p>
        </p:txBody>
      </p:sp>
      <p:grpSp>
        <p:nvGrpSpPr>
          <p:cNvPr id="2" name="Group 21"/>
          <p:cNvGrpSpPr>
            <a:grpSpLocks/>
          </p:cNvGrpSpPr>
          <p:nvPr/>
        </p:nvGrpSpPr>
        <p:grpSpPr bwMode="auto">
          <a:xfrm>
            <a:off x="7950200" y="357188"/>
            <a:ext cx="1193800" cy="274637"/>
            <a:chOff x="4739" y="241"/>
            <a:chExt cx="752" cy="173"/>
          </a:xfrm>
        </p:grpSpPr>
        <p:sp>
          <p:nvSpPr>
            <p:cNvPr id="92184" name="AutoShape 5"/>
            <p:cNvSpPr>
              <a:spLocks noChangeArrowheads="1"/>
            </p:cNvSpPr>
            <p:nvPr/>
          </p:nvSpPr>
          <p:spPr bwMode="gray">
            <a:xfrm>
              <a:off x="4739" y="322"/>
              <a:ext cx="262" cy="92"/>
            </a:xfrm>
            <a:prstGeom prst="chevron">
              <a:avLst>
                <a:gd name="adj" fmla="val 38788"/>
              </a:avLst>
            </a:prstGeom>
            <a:solidFill>
              <a:schemeClr val="accent2"/>
            </a:solidFill>
            <a:ln w="12700" cap="rnd" algn="ctr">
              <a:solidFill>
                <a:schemeClr val="bg1"/>
              </a:solidFill>
              <a:miter lim="800000"/>
              <a:headEnd/>
              <a:tailEnd/>
            </a:ln>
          </p:spPr>
          <p:txBody>
            <a:bodyPr lIns="182880" anchor="ctr" anchorCtr="1"/>
            <a:lstStyle/>
            <a:p>
              <a:pPr algn="ctr" eaLnBrk="0" hangingPunct="0">
                <a:lnSpc>
                  <a:spcPct val="106000"/>
                </a:lnSpc>
              </a:pPr>
              <a:endParaRPr lang="en-US" sz="1200" b="1"/>
            </a:p>
          </p:txBody>
        </p:sp>
        <p:sp>
          <p:nvSpPr>
            <p:cNvPr id="92185" name="AutoShape 23"/>
            <p:cNvSpPr>
              <a:spLocks noChangeArrowheads="1"/>
            </p:cNvSpPr>
            <p:nvPr/>
          </p:nvSpPr>
          <p:spPr bwMode="gray">
            <a:xfrm>
              <a:off x="4986" y="322"/>
              <a:ext cx="260" cy="92"/>
            </a:xfrm>
            <a:prstGeom prst="chevron">
              <a:avLst>
                <a:gd name="adj" fmla="val 40272"/>
              </a:avLst>
            </a:prstGeom>
            <a:solidFill>
              <a:schemeClr val="accent2"/>
            </a:solidFill>
            <a:ln w="12700" cap="rnd" algn="ctr">
              <a:solidFill>
                <a:schemeClr val="bg1"/>
              </a:solidFill>
              <a:miter lim="800000"/>
              <a:headEnd/>
              <a:tailEnd/>
            </a:ln>
          </p:spPr>
          <p:txBody>
            <a:bodyPr lIns="182880" anchor="ctr" anchorCtr="1"/>
            <a:lstStyle/>
            <a:p>
              <a:pPr algn="ctr" eaLnBrk="0" hangingPunct="0">
                <a:lnSpc>
                  <a:spcPct val="106000"/>
                </a:lnSpc>
              </a:pPr>
              <a:endParaRPr lang="en-US" sz="1200" b="1"/>
            </a:p>
          </p:txBody>
        </p:sp>
        <p:sp>
          <p:nvSpPr>
            <p:cNvPr id="92186" name="AutoShape 25"/>
            <p:cNvSpPr>
              <a:spLocks noChangeArrowheads="1"/>
            </p:cNvSpPr>
            <p:nvPr/>
          </p:nvSpPr>
          <p:spPr bwMode="gray">
            <a:xfrm>
              <a:off x="5227" y="322"/>
              <a:ext cx="264" cy="92"/>
            </a:xfrm>
            <a:prstGeom prst="chevron">
              <a:avLst>
                <a:gd name="adj" fmla="val 41688"/>
              </a:avLst>
            </a:prstGeom>
            <a:solidFill>
              <a:schemeClr val="accent2"/>
            </a:solidFill>
            <a:ln w="12700" cap="rnd" algn="ctr">
              <a:solidFill>
                <a:schemeClr val="bg1"/>
              </a:solidFill>
              <a:miter lim="800000"/>
              <a:headEnd/>
              <a:tailEnd/>
            </a:ln>
          </p:spPr>
          <p:txBody>
            <a:bodyPr lIns="182880" anchor="ctr" anchorCtr="1"/>
            <a:lstStyle/>
            <a:p>
              <a:pPr algn="ctr" eaLnBrk="0" hangingPunct="0">
                <a:lnSpc>
                  <a:spcPct val="106000"/>
                </a:lnSpc>
              </a:pPr>
              <a:endParaRPr lang="en-US" sz="1200" b="1"/>
            </a:p>
          </p:txBody>
        </p:sp>
        <p:sp>
          <p:nvSpPr>
            <p:cNvPr id="92187" name="Rectangle 25"/>
            <p:cNvSpPr>
              <a:spLocks noChangeArrowheads="1"/>
            </p:cNvSpPr>
            <p:nvPr/>
          </p:nvSpPr>
          <p:spPr bwMode="gray">
            <a:xfrm>
              <a:off x="4741" y="242"/>
              <a:ext cx="226" cy="79"/>
            </a:xfrm>
            <a:prstGeom prst="rect">
              <a:avLst/>
            </a:prstGeom>
            <a:solidFill>
              <a:schemeClr val="bg2">
                <a:alpha val="50195"/>
              </a:schemeClr>
            </a:solidFill>
            <a:ln w="12700" algn="ctr">
              <a:solidFill>
                <a:schemeClr val="bg1"/>
              </a:solidFill>
              <a:miter lim="800000"/>
              <a:headEnd/>
              <a:tailEnd/>
            </a:ln>
          </p:spPr>
          <p:txBody>
            <a:bodyPr wrap="none" lIns="72000" tIns="72000" rIns="72000" bIns="72000" anchor="ctr"/>
            <a:lstStyle/>
            <a:p>
              <a:pPr algn="ctr" eaLnBrk="0" hangingPunct="0">
                <a:lnSpc>
                  <a:spcPct val="106000"/>
                </a:lnSpc>
              </a:pPr>
              <a:endParaRPr lang="en-US" sz="1200" b="1"/>
            </a:p>
          </p:txBody>
        </p:sp>
        <p:sp>
          <p:nvSpPr>
            <p:cNvPr id="92188" name="Rectangle 26"/>
            <p:cNvSpPr>
              <a:spLocks noChangeArrowheads="1"/>
            </p:cNvSpPr>
            <p:nvPr/>
          </p:nvSpPr>
          <p:spPr bwMode="gray">
            <a:xfrm>
              <a:off x="4986" y="242"/>
              <a:ext cx="226" cy="79"/>
            </a:xfrm>
            <a:prstGeom prst="rect">
              <a:avLst/>
            </a:prstGeom>
            <a:solidFill>
              <a:schemeClr val="bg2">
                <a:alpha val="50195"/>
              </a:schemeClr>
            </a:solidFill>
            <a:ln w="12700" algn="ctr">
              <a:solidFill>
                <a:schemeClr val="bg1"/>
              </a:solidFill>
              <a:miter lim="800000"/>
              <a:headEnd/>
              <a:tailEnd/>
            </a:ln>
          </p:spPr>
          <p:txBody>
            <a:bodyPr wrap="none" lIns="72000" tIns="72000" rIns="72000" bIns="72000" anchor="ctr"/>
            <a:lstStyle/>
            <a:p>
              <a:pPr algn="ctr" eaLnBrk="0" hangingPunct="0">
                <a:lnSpc>
                  <a:spcPct val="106000"/>
                </a:lnSpc>
              </a:pPr>
              <a:endParaRPr lang="en-US" sz="1200" b="1"/>
            </a:p>
          </p:txBody>
        </p:sp>
        <p:sp>
          <p:nvSpPr>
            <p:cNvPr id="92189" name="Rectangle 27"/>
            <p:cNvSpPr>
              <a:spLocks noChangeArrowheads="1"/>
            </p:cNvSpPr>
            <p:nvPr/>
          </p:nvSpPr>
          <p:spPr bwMode="gray">
            <a:xfrm>
              <a:off x="5228" y="241"/>
              <a:ext cx="226" cy="79"/>
            </a:xfrm>
            <a:prstGeom prst="rect">
              <a:avLst/>
            </a:prstGeom>
            <a:solidFill>
              <a:schemeClr val="bg2">
                <a:alpha val="50195"/>
              </a:schemeClr>
            </a:solidFill>
            <a:ln w="12700" algn="ctr">
              <a:solidFill>
                <a:schemeClr val="bg1"/>
              </a:solidFill>
              <a:miter lim="800000"/>
              <a:headEnd/>
              <a:tailEnd/>
            </a:ln>
          </p:spPr>
          <p:txBody>
            <a:bodyPr wrap="none" lIns="72000" tIns="72000" rIns="72000" bIns="72000" anchor="ctr"/>
            <a:lstStyle/>
            <a:p>
              <a:pPr algn="ctr" eaLnBrk="0" hangingPunct="0">
                <a:lnSpc>
                  <a:spcPct val="106000"/>
                </a:lnSpc>
              </a:pPr>
              <a:endParaRPr lang="en-US" sz="1200" b="1"/>
            </a:p>
          </p:txBody>
        </p:sp>
      </p:grpSp>
      <p:sp>
        <p:nvSpPr>
          <p:cNvPr id="92182" name="Line 28"/>
          <p:cNvSpPr>
            <a:spLocks noChangeShapeType="1"/>
          </p:cNvSpPr>
          <p:nvPr/>
        </p:nvSpPr>
        <p:spPr bwMode="gray">
          <a:xfrm>
            <a:off x="304800" y="914400"/>
            <a:ext cx="8389938" cy="0"/>
          </a:xfrm>
          <a:prstGeom prst="line">
            <a:avLst/>
          </a:prstGeom>
          <a:noFill/>
          <a:ln w="25400">
            <a:solidFill>
              <a:schemeClr val="tx1"/>
            </a:solidFill>
            <a:round/>
            <a:headEnd/>
            <a:tailEnd/>
          </a:ln>
        </p:spPr>
        <p:txBody>
          <a:bodyPr wrap="none" anchor="ctr"/>
          <a:lstStyle/>
          <a:p>
            <a:endParaRPr lang="en-US"/>
          </a:p>
        </p:txBody>
      </p:sp>
      <p:sp>
        <p:nvSpPr>
          <p:cNvPr id="92183" name="Slide Number Placeholder 28"/>
          <p:cNvSpPr>
            <a:spLocks noGrp="1"/>
          </p:cNvSpPr>
          <p:nvPr>
            <p:ph type="sldNum" sz="quarter" idx="12"/>
          </p:nvPr>
        </p:nvSpPr>
        <p:spPr>
          <a:noFill/>
        </p:spPr>
        <p:txBody>
          <a:bodyPr/>
          <a:lstStyle/>
          <a:p>
            <a:fld id="{AD11709A-33D9-4D53-B970-1D347D9957F2}" type="slidenum">
              <a:rPr lang="en-US" smtClean="0">
                <a:latin typeface="Arial" charset="0"/>
              </a:rPr>
              <a:pPr/>
              <a:t>472</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ChangeArrowheads="1"/>
          </p:cNvSpPr>
          <p:nvPr/>
        </p:nvSpPr>
        <p:spPr bwMode="auto">
          <a:xfrm>
            <a:off x="304800" y="228600"/>
            <a:ext cx="8610600" cy="533400"/>
          </a:xfrm>
          <a:prstGeom prst="rect">
            <a:avLst/>
          </a:prstGeom>
          <a:noFill/>
          <a:ln w="9525">
            <a:noFill/>
            <a:miter lim="800000"/>
            <a:headEnd/>
            <a:tailEnd/>
          </a:ln>
        </p:spPr>
        <p:txBody>
          <a:bodyPr anchor="ctr"/>
          <a:lstStyle/>
          <a:p>
            <a:pPr algn="ctr"/>
            <a:r>
              <a:rPr lang="en-US" sz="4400">
                <a:ea typeface="PMingLiU" pitchFamily="18" charset="-120"/>
              </a:rPr>
              <a:t>Steps</a:t>
            </a:r>
          </a:p>
        </p:txBody>
      </p:sp>
      <p:sp>
        <p:nvSpPr>
          <p:cNvPr id="93187" name="Rectangle 3"/>
          <p:cNvSpPr>
            <a:spLocks noChangeArrowheads="1"/>
          </p:cNvSpPr>
          <p:nvPr/>
        </p:nvSpPr>
        <p:spPr bwMode="auto">
          <a:xfrm>
            <a:off x="381000" y="3124200"/>
            <a:ext cx="8229600" cy="3048000"/>
          </a:xfrm>
          <a:prstGeom prst="rect">
            <a:avLst/>
          </a:prstGeom>
          <a:noFill/>
          <a:ln w="9525">
            <a:noFill/>
            <a:miter lim="800000"/>
            <a:headEnd/>
            <a:tailEnd/>
          </a:ln>
        </p:spPr>
        <p:txBody>
          <a:bodyPr/>
          <a:lstStyle/>
          <a:p>
            <a:pPr marL="342900" indent="-342900">
              <a:spcBef>
                <a:spcPct val="20000"/>
              </a:spcBef>
            </a:pPr>
            <a:endParaRPr lang="en-US" sz="2400">
              <a:solidFill>
                <a:schemeClr val="bg1"/>
              </a:solidFill>
              <a:cs typeface="Times New Roman" pitchFamily="18" charset="0"/>
            </a:endParaRPr>
          </a:p>
        </p:txBody>
      </p:sp>
      <p:sp>
        <p:nvSpPr>
          <p:cNvPr id="93188" name="Text Box 4"/>
          <p:cNvSpPr txBox="1">
            <a:spLocks noChangeArrowheads="1"/>
          </p:cNvSpPr>
          <p:nvPr/>
        </p:nvSpPr>
        <p:spPr bwMode="auto">
          <a:xfrm>
            <a:off x="285750" y="5214938"/>
            <a:ext cx="1935163" cy="701675"/>
          </a:xfrm>
          <a:prstGeom prst="rect">
            <a:avLst/>
          </a:prstGeom>
          <a:solidFill>
            <a:srgbClr val="CCFFCC"/>
          </a:solidFill>
          <a:ln w="9525" algn="ctr">
            <a:noFill/>
            <a:miter lim="800000"/>
            <a:headEnd/>
            <a:tailEnd/>
          </a:ln>
        </p:spPr>
        <p:txBody>
          <a:bodyPr>
            <a:spAutoFit/>
          </a:bodyPr>
          <a:lstStyle/>
          <a:p>
            <a:pPr marL="190500" indent="-190500" algn="ctr">
              <a:spcBef>
                <a:spcPct val="50000"/>
              </a:spcBef>
              <a:spcAft>
                <a:spcPct val="37000"/>
              </a:spcAft>
              <a:tabLst>
                <a:tab pos="5715000" algn="l"/>
              </a:tabLst>
            </a:pPr>
            <a:r>
              <a:rPr lang="en-US" sz="2000" b="1">
                <a:solidFill>
                  <a:srgbClr val="9A3854"/>
                </a:solidFill>
                <a:ea typeface="Arial Unicode MS" pitchFamily="34" charset="-128"/>
                <a:cs typeface="Arial Unicode MS" pitchFamily="34" charset="-128"/>
              </a:rPr>
              <a:t>Scope the impact</a:t>
            </a:r>
          </a:p>
        </p:txBody>
      </p:sp>
      <p:sp>
        <p:nvSpPr>
          <p:cNvPr id="93189" name="Text Box 5"/>
          <p:cNvSpPr txBox="1">
            <a:spLocks noChangeArrowheads="1"/>
          </p:cNvSpPr>
          <p:nvPr/>
        </p:nvSpPr>
        <p:spPr bwMode="auto">
          <a:xfrm>
            <a:off x="1214438" y="4572000"/>
            <a:ext cx="2636837" cy="701675"/>
          </a:xfrm>
          <a:prstGeom prst="rect">
            <a:avLst/>
          </a:prstGeom>
          <a:solidFill>
            <a:srgbClr val="CCFFCC"/>
          </a:solidFill>
          <a:ln w="9525" algn="ctr">
            <a:noFill/>
            <a:miter lim="800000"/>
            <a:headEnd/>
            <a:tailEnd/>
          </a:ln>
        </p:spPr>
        <p:txBody>
          <a:bodyPr>
            <a:spAutoFit/>
          </a:bodyPr>
          <a:lstStyle/>
          <a:p>
            <a:pPr marL="190500" indent="-190500" algn="ctr">
              <a:spcBef>
                <a:spcPct val="50000"/>
              </a:spcBef>
              <a:spcAft>
                <a:spcPct val="37000"/>
              </a:spcAft>
              <a:tabLst>
                <a:tab pos="5715000" algn="l"/>
              </a:tabLst>
            </a:pPr>
            <a:r>
              <a:rPr lang="en-US" sz="2000" b="1">
                <a:solidFill>
                  <a:srgbClr val="9A3854"/>
                </a:solidFill>
                <a:ea typeface="Arial Unicode MS" pitchFamily="34" charset="-128"/>
                <a:cs typeface="Arial Unicode MS" pitchFamily="34" charset="-128"/>
              </a:rPr>
              <a:t>Think of business issues</a:t>
            </a:r>
          </a:p>
        </p:txBody>
      </p:sp>
      <p:sp>
        <p:nvSpPr>
          <p:cNvPr id="93190" name="Text Box 6"/>
          <p:cNvSpPr txBox="1">
            <a:spLocks noChangeArrowheads="1"/>
          </p:cNvSpPr>
          <p:nvPr/>
        </p:nvSpPr>
        <p:spPr bwMode="auto">
          <a:xfrm>
            <a:off x="2182813" y="3902075"/>
            <a:ext cx="2735262" cy="701675"/>
          </a:xfrm>
          <a:prstGeom prst="rect">
            <a:avLst/>
          </a:prstGeom>
          <a:solidFill>
            <a:srgbClr val="CCFFCC"/>
          </a:solidFill>
          <a:ln w="9525" algn="ctr">
            <a:noFill/>
            <a:miter lim="800000"/>
            <a:headEnd/>
            <a:tailEnd/>
          </a:ln>
        </p:spPr>
        <p:txBody>
          <a:bodyPr>
            <a:spAutoFit/>
          </a:bodyPr>
          <a:lstStyle/>
          <a:p>
            <a:pPr marL="190500" indent="-190500" algn="ctr">
              <a:spcBef>
                <a:spcPct val="50000"/>
              </a:spcBef>
              <a:spcAft>
                <a:spcPct val="37000"/>
              </a:spcAft>
              <a:tabLst>
                <a:tab pos="5715000" algn="l"/>
              </a:tabLst>
            </a:pPr>
            <a:r>
              <a:rPr lang="en-US" sz="2000" b="1">
                <a:solidFill>
                  <a:srgbClr val="9A3854"/>
                </a:solidFill>
                <a:ea typeface="Arial Unicode MS" pitchFamily="34" charset="-128"/>
                <a:cs typeface="Arial Unicode MS" pitchFamily="34" charset="-128"/>
              </a:rPr>
              <a:t>Plan the implementation</a:t>
            </a:r>
          </a:p>
        </p:txBody>
      </p:sp>
      <p:sp>
        <p:nvSpPr>
          <p:cNvPr id="93191" name="Text Box 7"/>
          <p:cNvSpPr txBox="1">
            <a:spLocks noChangeArrowheads="1"/>
          </p:cNvSpPr>
          <p:nvPr/>
        </p:nvSpPr>
        <p:spPr bwMode="auto">
          <a:xfrm>
            <a:off x="3195638" y="3240088"/>
            <a:ext cx="3176587" cy="669925"/>
          </a:xfrm>
          <a:prstGeom prst="rect">
            <a:avLst/>
          </a:prstGeom>
          <a:solidFill>
            <a:srgbClr val="CCFFCC"/>
          </a:solidFill>
          <a:ln w="9525" algn="ctr">
            <a:noFill/>
            <a:miter lim="800000"/>
            <a:headEnd/>
            <a:tailEnd/>
          </a:ln>
        </p:spPr>
        <p:txBody>
          <a:bodyPr>
            <a:spAutoFit/>
          </a:bodyPr>
          <a:lstStyle/>
          <a:p>
            <a:pPr marL="190500" indent="-190500" algn="ctr">
              <a:spcBef>
                <a:spcPct val="50000"/>
              </a:spcBef>
              <a:spcAft>
                <a:spcPct val="37000"/>
              </a:spcAft>
              <a:tabLst>
                <a:tab pos="5715000" algn="l"/>
              </a:tabLst>
            </a:pPr>
            <a:r>
              <a:rPr lang="en-US" sz="1900" b="1">
                <a:solidFill>
                  <a:srgbClr val="9A3854"/>
                </a:solidFill>
                <a:ea typeface="Arial Unicode MS" pitchFamily="34" charset="-128"/>
                <a:cs typeface="Arial Unicode MS" pitchFamily="34" charset="-128"/>
              </a:rPr>
              <a:t>Design and implement systems</a:t>
            </a:r>
          </a:p>
        </p:txBody>
      </p:sp>
      <p:sp>
        <p:nvSpPr>
          <p:cNvPr id="93192" name="Text Box 8"/>
          <p:cNvSpPr txBox="1">
            <a:spLocks noChangeArrowheads="1"/>
          </p:cNvSpPr>
          <p:nvPr/>
        </p:nvSpPr>
        <p:spPr bwMode="auto">
          <a:xfrm>
            <a:off x="4787900" y="1916113"/>
            <a:ext cx="3168650" cy="701675"/>
          </a:xfrm>
          <a:prstGeom prst="rect">
            <a:avLst/>
          </a:prstGeom>
          <a:solidFill>
            <a:srgbClr val="CCFFCC"/>
          </a:solidFill>
          <a:ln w="9525" algn="ctr">
            <a:noFill/>
            <a:miter lim="800000"/>
            <a:headEnd/>
            <a:tailEnd/>
          </a:ln>
        </p:spPr>
        <p:txBody>
          <a:bodyPr>
            <a:spAutoFit/>
          </a:bodyPr>
          <a:lstStyle/>
          <a:p>
            <a:pPr marL="190500" indent="-190500" algn="ctr">
              <a:spcBef>
                <a:spcPct val="50000"/>
              </a:spcBef>
              <a:spcAft>
                <a:spcPct val="37000"/>
              </a:spcAft>
              <a:tabLst>
                <a:tab pos="5715000" algn="l"/>
              </a:tabLst>
            </a:pPr>
            <a:r>
              <a:rPr lang="en-US" sz="2000" b="1">
                <a:solidFill>
                  <a:srgbClr val="9A3854"/>
                </a:solidFill>
                <a:ea typeface="Arial Unicode MS" pitchFamily="34" charset="-128"/>
                <a:cs typeface="Arial Unicode MS" pitchFamily="34" charset="-128"/>
              </a:rPr>
              <a:t>Implement business decisions</a:t>
            </a:r>
          </a:p>
        </p:txBody>
      </p:sp>
      <p:sp>
        <p:nvSpPr>
          <p:cNvPr id="93193" name="Text Box 9"/>
          <p:cNvSpPr txBox="1">
            <a:spLocks noChangeArrowheads="1"/>
          </p:cNvSpPr>
          <p:nvPr/>
        </p:nvSpPr>
        <p:spPr bwMode="auto">
          <a:xfrm>
            <a:off x="5867400" y="1268413"/>
            <a:ext cx="2733675" cy="701675"/>
          </a:xfrm>
          <a:prstGeom prst="rect">
            <a:avLst/>
          </a:prstGeom>
          <a:solidFill>
            <a:srgbClr val="CCFFCC"/>
          </a:solidFill>
          <a:ln w="9525" algn="ctr">
            <a:noFill/>
            <a:miter lim="800000"/>
            <a:headEnd/>
            <a:tailEnd/>
          </a:ln>
        </p:spPr>
        <p:txBody>
          <a:bodyPr>
            <a:spAutoFit/>
          </a:bodyPr>
          <a:lstStyle/>
          <a:p>
            <a:pPr marL="190500" indent="-190500" algn="ctr">
              <a:spcBef>
                <a:spcPct val="50000"/>
              </a:spcBef>
              <a:spcAft>
                <a:spcPct val="37000"/>
              </a:spcAft>
              <a:tabLst>
                <a:tab pos="5715000" algn="l"/>
              </a:tabLst>
            </a:pPr>
            <a:r>
              <a:rPr lang="en-US" sz="2000" b="1">
                <a:solidFill>
                  <a:srgbClr val="9A3854"/>
                </a:solidFill>
                <a:ea typeface="Arial Unicode MS" pitchFamily="34" charset="-128"/>
                <a:cs typeface="Arial Unicode MS" pitchFamily="34" charset="-128"/>
              </a:rPr>
              <a:t>Parallel run and test systems</a:t>
            </a:r>
          </a:p>
        </p:txBody>
      </p:sp>
      <p:sp>
        <p:nvSpPr>
          <p:cNvPr id="93194" name="Rectangle 10"/>
          <p:cNvSpPr>
            <a:spLocks noChangeArrowheads="1"/>
          </p:cNvSpPr>
          <p:nvPr/>
        </p:nvSpPr>
        <p:spPr bwMode="auto">
          <a:xfrm>
            <a:off x="3924300" y="2565400"/>
            <a:ext cx="2997200" cy="685800"/>
          </a:xfrm>
          <a:prstGeom prst="rect">
            <a:avLst/>
          </a:prstGeom>
          <a:solidFill>
            <a:srgbClr val="CCFFCC"/>
          </a:solidFill>
          <a:ln w="9525" algn="ctr">
            <a:noFill/>
            <a:miter lim="800000"/>
            <a:headEnd/>
            <a:tailEnd/>
          </a:ln>
        </p:spPr>
        <p:txBody>
          <a:bodyPr wrap="none" anchor="ctr"/>
          <a:lstStyle/>
          <a:p>
            <a:pPr marL="190500" indent="-190500" algn="ctr">
              <a:spcBef>
                <a:spcPct val="50000"/>
              </a:spcBef>
              <a:tabLst>
                <a:tab pos="5715000" algn="l"/>
              </a:tabLst>
            </a:pPr>
            <a:endParaRPr lang="en-US" sz="2000" b="1">
              <a:solidFill>
                <a:schemeClr val="bg2"/>
              </a:solidFill>
              <a:ea typeface="Arial Unicode MS" pitchFamily="34" charset="-128"/>
              <a:cs typeface="Arial Unicode MS" pitchFamily="34" charset="-128"/>
            </a:endParaRPr>
          </a:p>
          <a:p>
            <a:pPr marL="190500" indent="-190500" algn="ctr">
              <a:spcBef>
                <a:spcPct val="50000"/>
              </a:spcBef>
              <a:tabLst>
                <a:tab pos="5715000" algn="l"/>
              </a:tabLst>
            </a:pPr>
            <a:r>
              <a:rPr lang="en-US" sz="2000" b="1">
                <a:solidFill>
                  <a:srgbClr val="9A3854"/>
                </a:solidFill>
                <a:ea typeface="Arial Unicode MS" pitchFamily="34" charset="-128"/>
                <a:cs typeface="Arial Unicode MS" pitchFamily="34" charset="-128"/>
              </a:rPr>
              <a:t>Train staff</a:t>
            </a:r>
          </a:p>
          <a:p>
            <a:pPr marL="190500" indent="-190500" algn="ctr">
              <a:spcBef>
                <a:spcPct val="50000"/>
              </a:spcBef>
              <a:spcAft>
                <a:spcPct val="37000"/>
              </a:spcAft>
              <a:tabLst>
                <a:tab pos="5715000" algn="l"/>
              </a:tabLst>
            </a:pPr>
            <a:endParaRPr lang="en-US" sz="2000" b="1">
              <a:solidFill>
                <a:schemeClr val="bg2"/>
              </a:solidFill>
              <a:ea typeface="Arial Unicode MS" pitchFamily="34" charset="-128"/>
              <a:cs typeface="Arial Unicode MS" pitchFamily="34" charset="-128"/>
            </a:endParaRPr>
          </a:p>
        </p:txBody>
      </p:sp>
      <p:sp>
        <p:nvSpPr>
          <p:cNvPr id="93195" name="Line 11"/>
          <p:cNvSpPr>
            <a:spLocks noChangeShapeType="1"/>
          </p:cNvSpPr>
          <p:nvPr/>
        </p:nvSpPr>
        <p:spPr bwMode="auto">
          <a:xfrm flipV="1">
            <a:off x="2382838" y="1057275"/>
            <a:ext cx="2732087" cy="2011363"/>
          </a:xfrm>
          <a:prstGeom prst="line">
            <a:avLst/>
          </a:prstGeom>
          <a:noFill/>
          <a:ln w="38100">
            <a:solidFill>
              <a:srgbClr val="FFFFFF"/>
            </a:solidFill>
            <a:round/>
            <a:headEnd/>
            <a:tailEnd type="stealth" w="med" len="med"/>
          </a:ln>
        </p:spPr>
        <p:txBody>
          <a:bodyPr wrap="none" anchor="ctr"/>
          <a:lstStyle/>
          <a:p>
            <a:endParaRPr lang="en-US"/>
          </a:p>
        </p:txBody>
      </p:sp>
      <p:pic>
        <p:nvPicPr>
          <p:cNvPr id="93196" name="Picture 12" descr="j0186066"/>
          <p:cNvPicPr>
            <a:picLocks noChangeAspect="1" noChangeArrowheads="1"/>
          </p:cNvPicPr>
          <p:nvPr/>
        </p:nvPicPr>
        <p:blipFill>
          <a:blip r:embed="rId3" cstate="print"/>
          <a:srcRect/>
          <a:stretch>
            <a:fillRect/>
          </a:stretch>
        </p:blipFill>
        <p:spPr bwMode="auto">
          <a:xfrm>
            <a:off x="1200150" y="2684463"/>
            <a:ext cx="1373188" cy="1844675"/>
          </a:xfrm>
          <a:prstGeom prst="rect">
            <a:avLst/>
          </a:prstGeom>
          <a:noFill/>
          <a:ln w="9525">
            <a:noFill/>
            <a:miter lim="800000"/>
            <a:headEnd/>
            <a:tailEnd/>
          </a:ln>
        </p:spPr>
      </p:pic>
      <p:sp>
        <p:nvSpPr>
          <p:cNvPr id="93197" name="Slide Number Placeholder 12"/>
          <p:cNvSpPr>
            <a:spLocks noGrp="1"/>
          </p:cNvSpPr>
          <p:nvPr>
            <p:ph type="sldNum" sz="quarter" idx="12"/>
          </p:nvPr>
        </p:nvSpPr>
        <p:spPr>
          <a:noFill/>
        </p:spPr>
        <p:txBody>
          <a:bodyPr/>
          <a:lstStyle/>
          <a:p>
            <a:fld id="{0F21FD58-FAF3-4BAD-99B9-5A1F98BEF585}" type="slidenum">
              <a:rPr lang="en-US" smtClean="0">
                <a:latin typeface="Arial" charset="0"/>
              </a:rPr>
              <a:pPr/>
              <a:t>473</a:t>
            </a:fld>
            <a:endParaRPr lang="en-US" smtClean="0">
              <a:latin typeface="Arial" charset="0"/>
            </a:endParaRPr>
          </a:p>
        </p:txBody>
      </p:sp>
    </p:spTree>
  </p:cSld>
  <p:clrMapOvr>
    <a:masterClrMapping/>
  </p:clrMapOvr>
  <p:transition/>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214313" y="0"/>
            <a:ext cx="8229600" cy="1143000"/>
          </a:xfrm>
        </p:spPr>
        <p:txBody>
          <a:bodyPr/>
          <a:lstStyle/>
          <a:p>
            <a:r>
              <a:rPr lang="en-US" smtClean="0">
                <a:solidFill>
                  <a:schemeClr val="accent2"/>
                </a:solidFill>
              </a:rPr>
              <a:t>Experience Learned</a:t>
            </a:r>
          </a:p>
        </p:txBody>
      </p:sp>
      <p:sp>
        <p:nvSpPr>
          <p:cNvPr id="3" name="Content Placeholder 2"/>
          <p:cNvSpPr>
            <a:spLocks noGrp="1"/>
          </p:cNvSpPr>
          <p:nvPr>
            <p:ph idx="1"/>
          </p:nvPr>
        </p:nvSpPr>
        <p:spPr>
          <a:xfrm>
            <a:off x="428625" y="1357313"/>
            <a:ext cx="8229600" cy="4525962"/>
          </a:xfrm>
        </p:spPr>
        <p:txBody>
          <a:bodyPr/>
          <a:lstStyle/>
          <a:p>
            <a:pPr marL="190500" indent="-190500">
              <a:spcAft>
                <a:spcPct val="50000"/>
              </a:spcAft>
              <a:tabLst>
                <a:tab pos="5715000" algn="l"/>
              </a:tabLst>
              <a:defRPr/>
            </a:pPr>
            <a:r>
              <a:rPr lang="en-AU" sz="2000" dirty="0" smtClean="0">
                <a:solidFill>
                  <a:srgbClr val="000066"/>
                </a:solidFill>
              </a:rPr>
              <a:t>Be Strategic.  Accounting choices and a principles based approach provides opportunity.</a:t>
            </a:r>
          </a:p>
          <a:p>
            <a:pPr marL="190500" indent="-190500">
              <a:spcAft>
                <a:spcPct val="50000"/>
              </a:spcAft>
              <a:tabLst>
                <a:tab pos="5715000" algn="l"/>
              </a:tabLst>
              <a:defRPr/>
            </a:pPr>
            <a:r>
              <a:rPr lang="en-AU" sz="2000" dirty="0" smtClean="0">
                <a:solidFill>
                  <a:srgbClr val="000066"/>
                </a:solidFill>
              </a:rPr>
              <a:t>The business will be impacted.  Taxes. Systems. Debt Covenants. Dividends. Earnings. MIS.  The reach of IFRS can be widespread.</a:t>
            </a:r>
          </a:p>
          <a:p>
            <a:pPr marL="190500" indent="-190500">
              <a:spcAft>
                <a:spcPct val="50000"/>
              </a:spcAft>
              <a:tabLst>
                <a:tab pos="5715000" algn="l"/>
              </a:tabLst>
              <a:defRPr/>
            </a:pPr>
            <a:r>
              <a:rPr lang="en-AU" sz="2000" dirty="0" smtClean="0">
                <a:solidFill>
                  <a:srgbClr val="000066"/>
                </a:solidFill>
              </a:rPr>
              <a:t>Execution counts.  Understanding concepts is only the beginning.  Striking the numbers and documenting your position requires a very large effort.</a:t>
            </a:r>
          </a:p>
          <a:p>
            <a:pPr marL="190500" indent="-190500">
              <a:spcAft>
                <a:spcPct val="50000"/>
              </a:spcAft>
              <a:tabLst>
                <a:tab pos="5715000" algn="l"/>
              </a:tabLst>
              <a:defRPr/>
            </a:pPr>
            <a:r>
              <a:rPr lang="en-AU" sz="2000" dirty="0" smtClean="0">
                <a:solidFill>
                  <a:srgbClr val="000066"/>
                </a:solidFill>
              </a:rPr>
              <a:t>Communication is critical.  Internal communication across your business is needed.  External communication with all stakeholders is important.  Don’t forget the analysts!</a:t>
            </a:r>
          </a:p>
          <a:p>
            <a:pPr marL="190500" indent="-190500">
              <a:spcAft>
                <a:spcPct val="50000"/>
              </a:spcAft>
              <a:tabLst>
                <a:tab pos="5715000" algn="l"/>
              </a:tabLst>
              <a:defRPr/>
            </a:pPr>
            <a:r>
              <a:rPr lang="en-AU" sz="2000" dirty="0" smtClean="0">
                <a:solidFill>
                  <a:srgbClr val="000066"/>
                </a:solidFill>
              </a:rPr>
              <a:t>Disclosures require a lot of effort.  Don’t leave this until it’s too late.  The information requirements are extensive.</a:t>
            </a:r>
          </a:p>
          <a:p>
            <a:pPr>
              <a:defRPr/>
            </a:pPr>
            <a:endParaRPr lang="en-US" sz="2000" dirty="0"/>
          </a:p>
        </p:txBody>
      </p:sp>
      <p:sp>
        <p:nvSpPr>
          <p:cNvPr id="102404" name="Slide Number Placeholder 3"/>
          <p:cNvSpPr>
            <a:spLocks noGrp="1"/>
          </p:cNvSpPr>
          <p:nvPr>
            <p:ph type="sldNum" sz="quarter" idx="12"/>
          </p:nvPr>
        </p:nvSpPr>
        <p:spPr>
          <a:noFill/>
        </p:spPr>
        <p:txBody>
          <a:bodyPr/>
          <a:lstStyle/>
          <a:p>
            <a:fld id="{B5AA84B7-06C3-4A9D-9756-F8327B83F1F8}" type="slidenum">
              <a:rPr lang="en-US" smtClean="0">
                <a:latin typeface="Arial" charset="0"/>
              </a:rPr>
              <a:pPr/>
              <a:t>474</a:t>
            </a:fld>
            <a:endParaRPr lang="en-US" smtClean="0">
              <a:latin typeface="Arial" charset="0"/>
            </a:endParaRPr>
          </a:p>
        </p:txBody>
      </p:sp>
    </p:spTree>
  </p:cSld>
  <p:clrMapOvr>
    <a:masterClrMapping/>
  </p:clrMapOvr>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330200" y="0"/>
            <a:ext cx="8229600" cy="1143000"/>
          </a:xfrm>
          <a:prstGeom prst="rect">
            <a:avLst/>
          </a:prstGeom>
          <a:noFill/>
          <a:ln w="9525">
            <a:noFill/>
            <a:miter lim="800000"/>
            <a:headEnd/>
            <a:tailEnd/>
          </a:ln>
        </p:spPr>
        <p:txBody>
          <a:bodyPr anchor="ctr"/>
          <a:lstStyle/>
          <a:p>
            <a:pPr eaLnBrk="0" hangingPunct="0">
              <a:lnSpc>
                <a:spcPct val="85000"/>
              </a:lnSpc>
            </a:pPr>
            <a:r>
              <a:rPr lang="en-US" sz="3200">
                <a:solidFill>
                  <a:schemeClr val="accent2"/>
                </a:solidFill>
                <a:latin typeface="Cambria" pitchFamily="18" charset="0"/>
              </a:rPr>
              <a:t>Summary</a:t>
            </a:r>
          </a:p>
        </p:txBody>
      </p:sp>
      <p:sp>
        <p:nvSpPr>
          <p:cNvPr id="103427" name="Title 4"/>
          <p:cNvSpPr>
            <a:spLocks noGrp="1"/>
          </p:cNvSpPr>
          <p:nvPr>
            <p:ph type="title"/>
          </p:nvPr>
        </p:nvSpPr>
        <p:spPr>
          <a:xfrm>
            <a:off x="296863" y="1223963"/>
            <a:ext cx="8643937" cy="741362"/>
          </a:xfrm>
        </p:spPr>
        <p:txBody>
          <a:bodyPr/>
          <a:lstStyle/>
          <a:p>
            <a:r>
              <a:rPr lang="en-US" sz="4000" b="1" smtClean="0">
                <a:solidFill>
                  <a:schemeClr val="accent2"/>
                </a:solidFill>
              </a:rPr>
              <a:t>Key considerations for Industries</a:t>
            </a:r>
          </a:p>
        </p:txBody>
      </p:sp>
      <p:sp>
        <p:nvSpPr>
          <p:cNvPr id="103428" name="Content Placeholder 5"/>
          <p:cNvSpPr>
            <a:spLocks noGrp="1"/>
          </p:cNvSpPr>
          <p:nvPr>
            <p:ph idx="1"/>
          </p:nvPr>
        </p:nvSpPr>
        <p:spPr>
          <a:xfrm>
            <a:off x="357188" y="2286000"/>
            <a:ext cx="8624887" cy="3540125"/>
          </a:xfrm>
        </p:spPr>
        <p:txBody>
          <a:bodyPr/>
          <a:lstStyle/>
          <a:p>
            <a:r>
              <a:rPr lang="en-US" smtClean="0">
                <a:solidFill>
                  <a:schemeClr val="accent2"/>
                </a:solidFill>
              </a:rPr>
              <a:t>Impact on P&amp;L and Net worth</a:t>
            </a:r>
          </a:p>
          <a:p>
            <a:r>
              <a:rPr lang="en-US" smtClean="0">
                <a:solidFill>
                  <a:schemeClr val="accent2"/>
                </a:solidFill>
              </a:rPr>
              <a:t>Market valuation</a:t>
            </a:r>
          </a:p>
          <a:p>
            <a:r>
              <a:rPr lang="en-US" smtClean="0">
                <a:solidFill>
                  <a:schemeClr val="accent2"/>
                </a:solidFill>
              </a:rPr>
              <a:t>Global image</a:t>
            </a:r>
          </a:p>
          <a:p>
            <a:r>
              <a:rPr lang="en-US" smtClean="0">
                <a:solidFill>
                  <a:schemeClr val="accent2"/>
                </a:solidFill>
              </a:rPr>
              <a:t>More business</a:t>
            </a:r>
          </a:p>
          <a:p>
            <a:r>
              <a:rPr lang="en-US" smtClean="0">
                <a:solidFill>
                  <a:schemeClr val="accent2"/>
                </a:solidFill>
              </a:rPr>
              <a:t>True picture</a:t>
            </a:r>
          </a:p>
          <a:p>
            <a:r>
              <a:rPr lang="en-US" smtClean="0">
                <a:solidFill>
                  <a:schemeClr val="accent2"/>
                </a:solidFill>
              </a:rPr>
              <a:t>IFRS is much more than an accounting matter.</a:t>
            </a:r>
          </a:p>
        </p:txBody>
      </p:sp>
    </p:spTree>
  </p:cSld>
  <p:clrMapOvr>
    <a:masterClrMapping/>
  </p:clrMapOvr>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2"/>
          <p:cNvSpPr>
            <a:spLocks noGrp="1"/>
          </p:cNvSpPr>
          <p:nvPr>
            <p:ph type="sldNum" sz="quarter" idx="12"/>
          </p:nvPr>
        </p:nvSpPr>
        <p:spPr>
          <a:xfrm>
            <a:off x="3124200" y="6245225"/>
            <a:ext cx="2895600" cy="476250"/>
          </a:xfrm>
          <a:noFill/>
        </p:spPr>
        <p:txBody>
          <a:bodyPr/>
          <a:lstStyle/>
          <a:p>
            <a:pPr algn="ctr"/>
            <a:fld id="{7A9380D6-41A7-4FF8-9270-49AB47BADB50}" type="slidenum">
              <a:rPr lang="en-US" smtClean="0">
                <a:latin typeface="Arial" charset="0"/>
              </a:rPr>
              <a:pPr algn="ctr"/>
              <a:t>476</a:t>
            </a:fld>
            <a:endParaRPr lang="en-US" smtClean="0">
              <a:latin typeface="Arial" charset="0"/>
            </a:endParaRPr>
          </a:p>
        </p:txBody>
      </p:sp>
      <p:graphicFrame>
        <p:nvGraphicFramePr>
          <p:cNvPr id="2050" name="Object 4"/>
          <p:cNvGraphicFramePr>
            <a:graphicFrameLocks noChangeAspect="1"/>
          </p:cNvGraphicFramePr>
          <p:nvPr/>
        </p:nvGraphicFramePr>
        <p:xfrm>
          <a:off x="1720850" y="1289050"/>
          <a:ext cx="1641475" cy="4438650"/>
        </p:xfrm>
        <a:graphic>
          <a:graphicData uri="http://schemas.openxmlformats.org/presentationml/2006/ole">
            <p:oleObj spid="_x0000_s1217" name="Clip" r:id="rId4" imgW="2149475" imgH="5813425" progId="">
              <p:embed/>
            </p:oleObj>
          </a:graphicData>
        </a:graphic>
      </p:graphicFrame>
      <p:sp>
        <p:nvSpPr>
          <p:cNvPr id="228357" name="Rectangle 5"/>
          <p:cNvSpPr>
            <a:spLocks noChangeArrowheads="1"/>
          </p:cNvSpPr>
          <p:nvPr/>
        </p:nvSpPr>
        <p:spPr bwMode="auto">
          <a:xfrm>
            <a:off x="3514725" y="2827338"/>
            <a:ext cx="5183188" cy="1219200"/>
          </a:xfrm>
          <a:prstGeom prst="rect">
            <a:avLst/>
          </a:prstGeom>
          <a:noFill/>
          <a:ln w="9525" cap="flat" cmpd="sng">
            <a:noFill/>
            <a:prstDash val="solid"/>
            <a:miter lim="800000"/>
            <a:headEnd/>
            <a:tailEnd/>
          </a:ln>
          <a:effectLst/>
        </p:spPr>
        <p:txBody>
          <a:bodyPr lIns="0" tIns="0" rIns="0" bIns="0"/>
          <a:lstStyle/>
          <a:p>
            <a:pPr>
              <a:lnSpc>
                <a:spcPts val="7900"/>
              </a:lnSpc>
              <a:spcBef>
                <a:spcPct val="60000"/>
              </a:spcBef>
              <a:defRPr/>
            </a:pPr>
            <a:r>
              <a:rPr lang="en-US" sz="7200" i="1" dirty="0">
                <a:solidFill>
                  <a:srgbClr val="249600"/>
                </a:solidFill>
                <a:effectLst>
                  <a:outerShdw blurRad="38100" dist="38100" dir="2700000" algn="tl">
                    <a:srgbClr val="C0C0C0"/>
                  </a:outerShdw>
                </a:effectLst>
                <a:latin typeface="Times New Roman" pitchFamily="18" charset="0"/>
              </a:rPr>
              <a:t>Questions?</a:t>
            </a:r>
          </a:p>
        </p:txBody>
      </p:sp>
    </p:spTree>
  </p:cSld>
  <p:clrMapOvr>
    <a:masterClrMapping/>
  </p:clrMapOvr>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4"/>
          <p:cNvSpPr>
            <a:spLocks noGrp="1"/>
          </p:cNvSpPr>
          <p:nvPr>
            <p:ph type="title"/>
          </p:nvPr>
        </p:nvSpPr>
        <p:spPr>
          <a:xfrm>
            <a:off x="214313" y="2928938"/>
            <a:ext cx="8229600" cy="1143000"/>
          </a:xfrm>
        </p:spPr>
        <p:txBody>
          <a:bodyPr/>
          <a:lstStyle/>
          <a:p>
            <a:r>
              <a:rPr lang="en-US" smtClean="0">
                <a:solidFill>
                  <a:schemeClr val="accent2"/>
                </a:solidFill>
              </a:rPr>
              <a:t>Thank you</a:t>
            </a:r>
          </a:p>
        </p:txBody>
      </p:sp>
      <p:sp>
        <p:nvSpPr>
          <p:cNvPr id="104451" name="Slide Number Placeholder 1"/>
          <p:cNvSpPr>
            <a:spLocks noGrp="1"/>
          </p:cNvSpPr>
          <p:nvPr>
            <p:ph type="sldNum" sz="quarter" idx="12"/>
          </p:nvPr>
        </p:nvSpPr>
        <p:spPr>
          <a:noFill/>
        </p:spPr>
        <p:txBody>
          <a:bodyPr/>
          <a:lstStyle/>
          <a:p>
            <a:fld id="{64D987EE-4DEA-49DF-8DF5-7A8ED5BCCDE0}" type="slidenum">
              <a:rPr lang="en-US" smtClean="0">
                <a:latin typeface="Arial" charset="0"/>
              </a:rPr>
              <a:pPr/>
              <a:t>477</a:t>
            </a:fld>
            <a:endParaRPr lang="en-US" smtClean="0">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a:xfrm>
            <a:off x="525463" y="76200"/>
            <a:ext cx="7991475" cy="677862"/>
          </a:xfrm>
        </p:spPr>
        <p:txBody>
          <a:bodyPr lIns="0" tIns="0" rIns="0" bIns="0" anchor="t">
            <a:spAutoFit/>
          </a:bodyPr>
          <a:lstStyle/>
          <a:p>
            <a:pPr eaLnBrk="1" hangingPunct="1"/>
            <a:r>
              <a:rPr lang="en-US" dirty="0" smtClean="0"/>
              <a:t>IFRS Hierarchy Statements</a:t>
            </a:r>
          </a:p>
        </p:txBody>
      </p:sp>
      <p:sp>
        <p:nvSpPr>
          <p:cNvPr id="59395" name="Rectangle 3"/>
          <p:cNvSpPr>
            <a:spLocks noGrp="1" noChangeArrowheads="1"/>
          </p:cNvSpPr>
          <p:nvPr>
            <p:ph type="body" idx="4294967295"/>
          </p:nvPr>
        </p:nvSpPr>
        <p:spPr>
          <a:xfrm>
            <a:off x="304800" y="1679575"/>
            <a:ext cx="8382000" cy="3825875"/>
          </a:xfrm>
        </p:spPr>
        <p:txBody>
          <a:bodyPr lIns="0" tIns="0" rIns="0" bIns="0">
            <a:normAutofit/>
          </a:bodyPr>
          <a:lstStyle/>
          <a:p>
            <a:pPr marL="190500" indent="-190500">
              <a:lnSpc>
                <a:spcPts val="2600"/>
              </a:lnSpc>
              <a:spcBef>
                <a:spcPct val="10000"/>
              </a:spcBef>
              <a:tabLst>
                <a:tab pos="5715000" algn="l"/>
              </a:tabLst>
            </a:pPr>
            <a:r>
              <a:rPr lang="en-US" altLang="ja-JP" sz="2800" dirty="0" smtClean="0">
                <a:ea typeface="ＭＳ Ｐゴシック" pitchFamily="34" charset="-128"/>
              </a:rPr>
              <a:t>International Financial Reporting Standards (IFRS)</a:t>
            </a:r>
          </a:p>
          <a:p>
            <a:pPr marL="190500" indent="-190500" eaLnBrk="1" hangingPunct="1">
              <a:lnSpc>
                <a:spcPts val="2600"/>
              </a:lnSpc>
              <a:spcBef>
                <a:spcPct val="10000"/>
              </a:spcBef>
              <a:buNone/>
              <a:tabLst>
                <a:tab pos="5715000" algn="l"/>
              </a:tabLst>
            </a:pPr>
            <a:endParaRPr lang="en-US" altLang="ja-JP" sz="2800" dirty="0" smtClean="0">
              <a:ea typeface="ＭＳ Ｐゴシック" pitchFamily="34" charset="-128"/>
            </a:endParaRPr>
          </a:p>
          <a:p>
            <a:pPr marL="190500" indent="-190500" eaLnBrk="1" hangingPunct="1">
              <a:lnSpc>
                <a:spcPts val="2600"/>
              </a:lnSpc>
              <a:spcBef>
                <a:spcPct val="10000"/>
              </a:spcBef>
              <a:buNone/>
              <a:tabLst>
                <a:tab pos="5715000" algn="l"/>
              </a:tabLst>
            </a:pPr>
            <a:endParaRPr lang="en-US" altLang="ja-JP" sz="2800" dirty="0" smtClean="0">
              <a:ea typeface="ＭＳ Ｐゴシック" pitchFamily="34" charset="-128"/>
            </a:endParaRPr>
          </a:p>
          <a:p>
            <a:pPr marL="190500" indent="-190500" eaLnBrk="1" hangingPunct="1">
              <a:lnSpc>
                <a:spcPts val="2600"/>
              </a:lnSpc>
              <a:spcBef>
                <a:spcPct val="10000"/>
              </a:spcBef>
              <a:tabLst>
                <a:tab pos="5715000" algn="l"/>
              </a:tabLst>
            </a:pPr>
            <a:r>
              <a:rPr lang="en-US" altLang="ja-JP" sz="2800" dirty="0" smtClean="0">
                <a:ea typeface="ＭＳ Ｐゴシック" pitchFamily="34" charset="-128"/>
              </a:rPr>
              <a:t>International Accounting Standards (IAS)</a:t>
            </a:r>
          </a:p>
          <a:p>
            <a:pPr marL="190500" indent="-190500" eaLnBrk="1" hangingPunct="1">
              <a:lnSpc>
                <a:spcPts val="2600"/>
              </a:lnSpc>
              <a:spcBef>
                <a:spcPct val="10000"/>
              </a:spcBef>
              <a:tabLst>
                <a:tab pos="5715000" algn="l"/>
              </a:tabLst>
            </a:pPr>
            <a:endParaRPr lang="en-US" altLang="ja-JP" sz="2800" dirty="0" smtClean="0">
              <a:ea typeface="ＭＳ Ｐゴシック" pitchFamily="34" charset="-128"/>
            </a:endParaRPr>
          </a:p>
          <a:p>
            <a:pPr marL="190500" indent="-190500" eaLnBrk="1" hangingPunct="1">
              <a:lnSpc>
                <a:spcPts val="2600"/>
              </a:lnSpc>
              <a:spcBef>
                <a:spcPct val="10000"/>
              </a:spcBef>
              <a:tabLst>
                <a:tab pos="5715000" algn="l"/>
              </a:tabLst>
            </a:pPr>
            <a:endParaRPr lang="en-US" altLang="ja-JP" sz="2800" dirty="0" smtClean="0">
              <a:ea typeface="ＭＳ Ｐゴシック" pitchFamily="34" charset="-128"/>
            </a:endParaRPr>
          </a:p>
          <a:p>
            <a:pPr marL="190500" indent="-190500" eaLnBrk="1" hangingPunct="1">
              <a:lnSpc>
                <a:spcPts val="2600"/>
              </a:lnSpc>
              <a:spcBef>
                <a:spcPct val="10000"/>
              </a:spcBef>
              <a:tabLst>
                <a:tab pos="5715000" algn="l"/>
              </a:tabLst>
            </a:pPr>
            <a:r>
              <a:rPr lang="en-US" altLang="ja-JP" sz="2800" dirty="0" smtClean="0">
                <a:ea typeface="ＭＳ Ｐゴシック" pitchFamily="34" charset="-128"/>
              </a:rPr>
              <a:t> International Financial Reporting Interpretations (IFRIC)</a:t>
            </a:r>
          </a:p>
          <a:p>
            <a:pPr marL="190500" indent="-190500" eaLnBrk="1" hangingPunct="1">
              <a:lnSpc>
                <a:spcPts val="2600"/>
              </a:lnSpc>
              <a:spcBef>
                <a:spcPct val="10000"/>
              </a:spcBef>
              <a:buNone/>
              <a:tabLst>
                <a:tab pos="5715000" algn="l"/>
              </a:tabLst>
            </a:pPr>
            <a:endParaRPr lang="en-US" altLang="ja-JP" sz="2800" dirty="0" smtClean="0">
              <a:ea typeface="ＭＳ Ｐゴシック" pitchFamily="34" charset="-128"/>
            </a:endParaRPr>
          </a:p>
          <a:p>
            <a:pPr marL="190500" indent="-190500" eaLnBrk="1" hangingPunct="1">
              <a:lnSpc>
                <a:spcPts val="2600"/>
              </a:lnSpc>
              <a:spcBef>
                <a:spcPct val="10000"/>
              </a:spcBef>
              <a:buNone/>
              <a:tabLst>
                <a:tab pos="5715000" algn="l"/>
              </a:tabLst>
            </a:pPr>
            <a:endParaRPr lang="en-US" altLang="ja-JP" sz="2800" dirty="0" smtClean="0">
              <a:ea typeface="ＭＳ Ｐゴシック" pitchFamily="34" charset="-128"/>
            </a:endParaRPr>
          </a:p>
          <a:p>
            <a:pPr marL="190500" indent="-190500" eaLnBrk="1" hangingPunct="1">
              <a:lnSpc>
                <a:spcPts val="2600"/>
              </a:lnSpc>
              <a:spcBef>
                <a:spcPct val="10000"/>
              </a:spcBef>
              <a:tabLst>
                <a:tab pos="5715000" algn="l"/>
              </a:tabLst>
            </a:pPr>
            <a:r>
              <a:rPr lang="en-US" altLang="ja-JP" sz="2800" dirty="0" smtClean="0">
                <a:ea typeface="ＭＳ Ｐゴシック" pitchFamily="34" charset="-128"/>
              </a:rPr>
              <a:t>Standard Interpretations (SIC)</a:t>
            </a:r>
          </a:p>
          <a:p>
            <a:pPr marL="190500" indent="-190500" eaLnBrk="1" hangingPunct="1">
              <a:lnSpc>
                <a:spcPts val="2600"/>
              </a:lnSpc>
              <a:spcBef>
                <a:spcPct val="10000"/>
              </a:spcBef>
              <a:buFontTx/>
              <a:buNone/>
              <a:tabLst>
                <a:tab pos="5715000" algn="l"/>
              </a:tabLst>
            </a:pPr>
            <a:endParaRPr lang="en-US" altLang="ja-JP" sz="2400" dirty="0" smtClean="0">
              <a:ea typeface="ＭＳ Ｐゴシック" pitchFamily="34" charset="-128"/>
            </a:endParaRPr>
          </a:p>
          <a:p>
            <a:pPr marL="190500" indent="-190500" eaLnBrk="1" hangingPunct="1">
              <a:lnSpc>
                <a:spcPts val="2600"/>
              </a:lnSpc>
              <a:spcBef>
                <a:spcPct val="10000"/>
              </a:spcBef>
              <a:buFontTx/>
              <a:buNone/>
              <a:tabLst>
                <a:tab pos="5715000" algn="l"/>
              </a:tabLst>
            </a:pPr>
            <a:endParaRPr lang="en-US" altLang="ja-JP" sz="2400" dirty="0" smtClean="0">
              <a:ea typeface="ＭＳ Ｐゴシック" pitchFamily="34" charset="-128"/>
            </a:endParaRPr>
          </a:p>
        </p:txBody>
      </p:sp>
    </p:spTree>
    <p:extLst>
      <p:ext uri="{BB962C8B-B14F-4D97-AF65-F5344CB8AC3E}">
        <p14:creationId xmlns:p14="http://schemas.microsoft.com/office/powerpoint/2010/main" xmlns="" val="3985192481"/>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76200"/>
            <a:ext cx="8229600" cy="1143000"/>
          </a:xfrm>
        </p:spPr>
        <p:txBody>
          <a:bodyPr/>
          <a:lstStyle/>
          <a:p>
            <a:pPr eaLnBrk="1" hangingPunct="1"/>
            <a:r>
              <a:rPr lang="en-US" dirty="0" smtClean="0"/>
              <a:t>IFRS - Standards</a:t>
            </a:r>
          </a:p>
        </p:txBody>
      </p:sp>
      <p:sp>
        <p:nvSpPr>
          <p:cNvPr id="61443" name="Rectangle 3"/>
          <p:cNvSpPr>
            <a:spLocks noGrp="1" noChangeArrowheads="1"/>
          </p:cNvSpPr>
          <p:nvPr>
            <p:ph type="body" idx="1"/>
          </p:nvPr>
        </p:nvSpPr>
        <p:spPr>
          <a:xfrm>
            <a:off x="228600" y="1676400"/>
            <a:ext cx="8763000" cy="4525963"/>
          </a:xfrm>
        </p:spPr>
        <p:txBody>
          <a:bodyPr/>
          <a:lstStyle/>
          <a:p>
            <a:pPr eaLnBrk="1" hangingPunct="1">
              <a:buNone/>
            </a:pPr>
            <a:r>
              <a:rPr lang="en-US" dirty="0" smtClean="0"/>
              <a:t>Starts with……………….</a:t>
            </a:r>
          </a:p>
          <a:p>
            <a:pPr eaLnBrk="1" hangingPunct="1"/>
            <a:endParaRPr lang="en-US" dirty="0" smtClean="0"/>
          </a:p>
          <a:p>
            <a:pPr eaLnBrk="1" hangingPunct="1"/>
            <a:r>
              <a:rPr lang="en-US" dirty="0" smtClean="0"/>
              <a:t>Preface to International Financial Reporting Standards</a:t>
            </a:r>
          </a:p>
          <a:p>
            <a:pPr eaLnBrk="1" hangingPunct="1">
              <a:buNone/>
            </a:pPr>
            <a:endParaRPr lang="en-US" dirty="0" smtClean="0"/>
          </a:p>
          <a:p>
            <a:r>
              <a:rPr lang="en-US" dirty="0" smtClean="0"/>
              <a:t>Framework for the Preparation and Presentation of Financial Statements</a:t>
            </a:r>
          </a:p>
        </p:txBody>
      </p:sp>
    </p:spTree>
    <p:extLst>
      <p:ext uri="{BB962C8B-B14F-4D97-AF65-F5344CB8AC3E}">
        <p14:creationId xmlns:p14="http://schemas.microsoft.com/office/powerpoint/2010/main" xmlns="" val="111645546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487362"/>
          </a:xfrm>
        </p:spPr>
        <p:txBody>
          <a:bodyPr>
            <a:normAutofit fontScale="90000"/>
          </a:bodyPr>
          <a:lstStyle/>
          <a:p>
            <a:r>
              <a:rPr lang="en-US" dirty="0" smtClean="0"/>
              <a:t>Listing of AS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614127467"/>
              </p:ext>
            </p:extLst>
          </p:nvPr>
        </p:nvGraphicFramePr>
        <p:xfrm>
          <a:off x="152401" y="685806"/>
          <a:ext cx="4114799" cy="5868117"/>
        </p:xfrm>
        <a:graphic>
          <a:graphicData uri="http://schemas.openxmlformats.org/drawingml/2006/table">
            <a:tbl>
              <a:tblPr>
                <a:tableStyleId>{5C22544A-7EE6-4342-B048-85BDC9FD1C3A}</a:tableStyleId>
              </a:tblPr>
              <a:tblGrid>
                <a:gridCol w="3402441"/>
                <a:gridCol w="712358"/>
              </a:tblGrid>
              <a:tr h="229608">
                <a:tc>
                  <a:txBody>
                    <a:bodyPr/>
                    <a:lstStyle/>
                    <a:p>
                      <a:pPr algn="l" rtl="0" fontAlgn="ctr"/>
                      <a:r>
                        <a:rPr lang="en-US" sz="1400" u="none" strike="noStrike" dirty="0">
                          <a:solidFill>
                            <a:srgbClr val="FF0066"/>
                          </a:solidFill>
                          <a:effectLst/>
                        </a:rPr>
                        <a:t>Name of Accounting Standard</a:t>
                      </a:r>
                      <a:endParaRPr lang="en-US" sz="1400" b="1" i="0" u="none" strike="noStrike" dirty="0">
                        <a:solidFill>
                          <a:srgbClr val="FF0066"/>
                        </a:solidFill>
                        <a:effectLst/>
                        <a:latin typeface="Garamond"/>
                      </a:endParaRPr>
                    </a:p>
                  </a:txBody>
                  <a:tcPr marL="4941" marR="4941" marT="4941" marB="0" anchor="ctr"/>
                </a:tc>
                <a:tc>
                  <a:txBody>
                    <a:bodyPr/>
                    <a:lstStyle/>
                    <a:p>
                      <a:pPr algn="ctr" rtl="0" fontAlgn="ctr"/>
                      <a:r>
                        <a:rPr lang="en-US" sz="1400" u="none" strike="noStrike" dirty="0">
                          <a:solidFill>
                            <a:srgbClr val="FF0066"/>
                          </a:solidFill>
                          <a:effectLst/>
                        </a:rPr>
                        <a:t>AS</a:t>
                      </a:r>
                      <a:endParaRPr lang="en-US" sz="1400" b="1" i="0" u="none" strike="noStrike" dirty="0">
                        <a:solidFill>
                          <a:srgbClr val="FF0066"/>
                        </a:solidFill>
                        <a:effectLst/>
                        <a:latin typeface="Garamond"/>
                      </a:endParaRPr>
                    </a:p>
                  </a:txBody>
                  <a:tcPr marL="4941" marR="4941" marT="4941" marB="0" anchor="ctr"/>
                </a:tc>
              </a:tr>
              <a:tr h="229608">
                <a:tc>
                  <a:txBody>
                    <a:bodyPr/>
                    <a:lstStyle/>
                    <a:p>
                      <a:pPr algn="l" rtl="0" fontAlgn="ctr"/>
                      <a:r>
                        <a:rPr lang="en-US" sz="1400" u="none" strike="noStrike" dirty="0">
                          <a:effectLst/>
                        </a:rPr>
                        <a:t>Disclosure of Accounting Policies </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1</a:t>
                      </a:r>
                      <a:endParaRPr lang="en-US" sz="1400" b="1" i="0" u="none" strike="noStrike" dirty="0">
                        <a:solidFill>
                          <a:srgbClr val="000000"/>
                        </a:solidFill>
                        <a:effectLst/>
                        <a:latin typeface="Garamond"/>
                      </a:endParaRPr>
                    </a:p>
                  </a:txBody>
                  <a:tcPr marL="4941" marR="4941" marT="4941" marB="0" anchor="ctr"/>
                </a:tc>
              </a:tr>
              <a:tr h="229608">
                <a:tc>
                  <a:txBody>
                    <a:bodyPr/>
                    <a:lstStyle/>
                    <a:p>
                      <a:pPr algn="l" rtl="0" fontAlgn="ctr"/>
                      <a:r>
                        <a:rPr lang="en-US" sz="1400" u="none" strike="noStrike" dirty="0">
                          <a:effectLst/>
                        </a:rPr>
                        <a:t>Inventories</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2</a:t>
                      </a:r>
                      <a:endParaRPr lang="en-US" sz="1400" b="1" i="0" u="none" strike="noStrike" dirty="0">
                        <a:solidFill>
                          <a:srgbClr val="000000"/>
                        </a:solidFill>
                        <a:effectLst/>
                        <a:latin typeface="Garamond"/>
                      </a:endParaRPr>
                    </a:p>
                  </a:txBody>
                  <a:tcPr marL="4941" marR="4941" marT="4941" marB="0" anchor="ctr"/>
                </a:tc>
              </a:tr>
              <a:tr h="373113">
                <a:tc>
                  <a:txBody>
                    <a:bodyPr/>
                    <a:lstStyle/>
                    <a:p>
                      <a:pPr algn="l" rtl="0" fontAlgn="ctr"/>
                      <a:r>
                        <a:rPr lang="en-US" sz="1400" u="none" strike="noStrike" dirty="0">
                          <a:effectLst/>
                        </a:rPr>
                        <a:t>Statement of Cash Flows</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3</a:t>
                      </a:r>
                      <a:endParaRPr lang="en-US" sz="1400" b="1" i="0" u="none" strike="noStrike" dirty="0">
                        <a:solidFill>
                          <a:srgbClr val="000000"/>
                        </a:solidFill>
                        <a:effectLst/>
                        <a:latin typeface="Garamond"/>
                      </a:endParaRPr>
                    </a:p>
                  </a:txBody>
                  <a:tcPr marL="4941" marR="4941" marT="4941" marB="0" anchor="ctr"/>
                </a:tc>
              </a:tr>
              <a:tr h="373113">
                <a:tc>
                  <a:txBody>
                    <a:bodyPr/>
                    <a:lstStyle/>
                    <a:p>
                      <a:pPr algn="l" rtl="0" fontAlgn="ctr"/>
                      <a:r>
                        <a:rPr lang="en-US" sz="1400" u="none" strike="noStrike" dirty="0">
                          <a:effectLst/>
                        </a:rPr>
                        <a:t>Events after the Reporting Period</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4</a:t>
                      </a:r>
                      <a:endParaRPr lang="en-US" sz="1400" b="1" i="0" u="none" strike="noStrike" dirty="0">
                        <a:solidFill>
                          <a:srgbClr val="000000"/>
                        </a:solidFill>
                        <a:effectLst/>
                        <a:latin typeface="Garamond"/>
                      </a:endParaRPr>
                    </a:p>
                  </a:txBody>
                  <a:tcPr marL="4941" marR="4941" marT="4941" marB="0" anchor="ctr"/>
                </a:tc>
              </a:tr>
              <a:tr h="454020">
                <a:tc>
                  <a:txBody>
                    <a:bodyPr/>
                    <a:lstStyle/>
                    <a:p>
                      <a:pPr algn="l" rtl="0" fontAlgn="ctr"/>
                      <a:r>
                        <a:rPr lang="en-US" sz="1400" u="none" strike="noStrike" dirty="0">
                          <a:effectLst/>
                        </a:rPr>
                        <a:t>Accounting Policies, Changes in Accounting Estimates and Errors</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5</a:t>
                      </a:r>
                      <a:endParaRPr lang="en-US" sz="1400" b="1" i="0" u="none" strike="noStrike" dirty="0">
                        <a:solidFill>
                          <a:srgbClr val="000000"/>
                        </a:solidFill>
                        <a:effectLst/>
                        <a:latin typeface="Garamond"/>
                      </a:endParaRPr>
                    </a:p>
                  </a:txBody>
                  <a:tcPr marL="4941" marR="4941" marT="4941" marB="0" anchor="ctr"/>
                </a:tc>
              </a:tr>
              <a:tr h="373113">
                <a:tc>
                  <a:txBody>
                    <a:bodyPr/>
                    <a:lstStyle/>
                    <a:p>
                      <a:pPr algn="l" rtl="0" fontAlgn="ctr"/>
                      <a:r>
                        <a:rPr lang="en-US" sz="1400" u="none" strike="noStrike" dirty="0">
                          <a:effectLst/>
                        </a:rPr>
                        <a:t>Property, Plant and Equipment- Depreciation</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6 </a:t>
                      </a:r>
                      <a:endParaRPr lang="en-US" sz="1400" b="1" i="0" u="none" strike="noStrike" dirty="0">
                        <a:solidFill>
                          <a:srgbClr val="000000"/>
                        </a:solidFill>
                        <a:effectLst/>
                        <a:latin typeface="Garamond"/>
                      </a:endParaRPr>
                    </a:p>
                  </a:txBody>
                  <a:tcPr marL="4941" marR="4941" marT="4941" marB="0" anchor="ctr"/>
                </a:tc>
              </a:tr>
              <a:tr h="373113">
                <a:tc>
                  <a:txBody>
                    <a:bodyPr/>
                    <a:lstStyle/>
                    <a:p>
                      <a:pPr algn="l" rtl="0" fontAlgn="ctr"/>
                      <a:r>
                        <a:rPr lang="en-US" sz="1400" u="none" strike="noStrike" dirty="0">
                          <a:effectLst/>
                        </a:rPr>
                        <a:t>Construction Contracts</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7</a:t>
                      </a:r>
                      <a:endParaRPr lang="en-US" sz="1400" b="1" i="0" u="none" strike="noStrike" dirty="0">
                        <a:solidFill>
                          <a:srgbClr val="000000"/>
                        </a:solidFill>
                        <a:effectLst/>
                        <a:latin typeface="Garamond"/>
                      </a:endParaRPr>
                    </a:p>
                  </a:txBody>
                  <a:tcPr marL="4941" marR="4941" marT="4941" marB="0" anchor="ctr"/>
                </a:tc>
              </a:tr>
              <a:tr h="373113">
                <a:tc>
                  <a:txBody>
                    <a:bodyPr/>
                    <a:lstStyle/>
                    <a:p>
                      <a:pPr algn="l" rtl="0" fontAlgn="ctr"/>
                      <a:r>
                        <a:rPr lang="en-US" sz="1400" u="none" strike="noStrike" dirty="0" smtClean="0">
                          <a:effectLst/>
                        </a:rPr>
                        <a:t>Revenue Recognition </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9</a:t>
                      </a:r>
                      <a:endParaRPr lang="en-US" sz="1400" b="1" i="0" u="none" strike="noStrike" dirty="0">
                        <a:solidFill>
                          <a:srgbClr val="000000"/>
                        </a:solidFill>
                        <a:effectLst/>
                        <a:latin typeface="Garamond"/>
                      </a:endParaRPr>
                    </a:p>
                  </a:txBody>
                  <a:tcPr marL="4941" marR="4941" marT="4941" marB="0" anchor="ctr"/>
                </a:tc>
              </a:tr>
              <a:tr h="373113">
                <a:tc>
                  <a:txBody>
                    <a:bodyPr/>
                    <a:lstStyle/>
                    <a:p>
                      <a:pPr algn="l" rtl="0" fontAlgn="ctr"/>
                      <a:r>
                        <a:rPr lang="en-US" sz="1400" u="none" strike="noStrike" dirty="0">
                          <a:effectLst/>
                        </a:rPr>
                        <a:t>Property, Plant and Equipment- Fixed Asset</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10</a:t>
                      </a:r>
                      <a:endParaRPr lang="en-US" sz="1400" b="1" i="0" u="none" strike="noStrike" dirty="0">
                        <a:solidFill>
                          <a:srgbClr val="000000"/>
                        </a:solidFill>
                        <a:effectLst/>
                        <a:latin typeface="Garamond"/>
                      </a:endParaRPr>
                    </a:p>
                  </a:txBody>
                  <a:tcPr marL="4941" marR="4941" marT="4941" marB="0" anchor="ctr"/>
                </a:tc>
              </a:tr>
              <a:tr h="454020">
                <a:tc>
                  <a:txBody>
                    <a:bodyPr/>
                    <a:lstStyle/>
                    <a:p>
                      <a:pPr algn="l" rtl="0" fontAlgn="ctr"/>
                      <a:r>
                        <a:rPr lang="en-US" sz="1400" u="none" strike="noStrike" dirty="0">
                          <a:effectLst/>
                        </a:rPr>
                        <a:t>The Effects of Changes in Foreign Exchange Rates</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11</a:t>
                      </a:r>
                      <a:endParaRPr lang="en-US" sz="1400" b="1" i="0" u="none" strike="noStrike" dirty="0">
                        <a:solidFill>
                          <a:srgbClr val="000000"/>
                        </a:solidFill>
                        <a:effectLst/>
                        <a:latin typeface="Garamond"/>
                      </a:endParaRPr>
                    </a:p>
                  </a:txBody>
                  <a:tcPr marL="4941" marR="4941" marT="4941" marB="0" anchor="ctr"/>
                </a:tc>
              </a:tr>
              <a:tr h="454020">
                <a:tc>
                  <a:txBody>
                    <a:bodyPr/>
                    <a:lstStyle/>
                    <a:p>
                      <a:pPr algn="l" rtl="0" fontAlgn="ctr"/>
                      <a:r>
                        <a:rPr lang="en-US" sz="1400" u="none" strike="noStrike" dirty="0">
                          <a:effectLst/>
                        </a:rPr>
                        <a:t>Accounting for Government Grants and Disclosure of Government Assistance</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12</a:t>
                      </a:r>
                      <a:endParaRPr lang="en-US" sz="1400" b="1" i="0" u="none" strike="noStrike" dirty="0">
                        <a:solidFill>
                          <a:srgbClr val="000000"/>
                        </a:solidFill>
                        <a:effectLst/>
                        <a:latin typeface="Garamond"/>
                      </a:endParaRPr>
                    </a:p>
                  </a:txBody>
                  <a:tcPr marL="4941" marR="4941" marT="4941" marB="0" anchor="ctr"/>
                </a:tc>
              </a:tr>
              <a:tr h="373113">
                <a:tc>
                  <a:txBody>
                    <a:bodyPr/>
                    <a:lstStyle/>
                    <a:p>
                      <a:pPr algn="l" rtl="0" fontAlgn="ctr"/>
                      <a:r>
                        <a:rPr lang="en-US" sz="1400" u="none" strike="noStrike" dirty="0">
                          <a:effectLst/>
                        </a:rPr>
                        <a:t>Accounting For Investments </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13</a:t>
                      </a:r>
                      <a:endParaRPr lang="en-US" sz="1400" b="1" i="0" u="none" strike="noStrike" dirty="0">
                        <a:solidFill>
                          <a:srgbClr val="000000"/>
                        </a:solidFill>
                        <a:effectLst/>
                        <a:latin typeface="Garamond"/>
                      </a:endParaRPr>
                    </a:p>
                  </a:txBody>
                  <a:tcPr marL="4941" marR="4941" marT="4941" marB="0" anchor="ctr"/>
                </a:tc>
              </a:tr>
              <a:tr h="373113">
                <a:tc>
                  <a:txBody>
                    <a:bodyPr/>
                    <a:lstStyle/>
                    <a:p>
                      <a:pPr algn="l" rtl="0" fontAlgn="ctr"/>
                      <a:r>
                        <a:rPr lang="en-US" sz="1400" b="0" i="0" u="none" strike="noStrike" dirty="0" smtClean="0">
                          <a:solidFill>
                            <a:schemeClr val="dk1"/>
                          </a:solidFill>
                          <a:effectLst/>
                          <a:latin typeface="+mn-lt"/>
                        </a:rPr>
                        <a:t>Amalgamations</a:t>
                      </a:r>
                      <a:r>
                        <a:rPr lang="en-US" sz="1400" b="0" i="0" u="none" strike="noStrike" baseline="0" dirty="0" smtClean="0">
                          <a:solidFill>
                            <a:schemeClr val="dk1"/>
                          </a:solidFill>
                          <a:effectLst/>
                          <a:latin typeface="+mn-lt"/>
                        </a:rPr>
                        <a:t>  (vs. Business Combinations)</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14 </a:t>
                      </a:r>
                      <a:endParaRPr lang="en-US" sz="1400" b="1" i="0" u="none" strike="noStrike" dirty="0">
                        <a:solidFill>
                          <a:srgbClr val="000000"/>
                        </a:solidFill>
                        <a:effectLst/>
                        <a:latin typeface="Garamond"/>
                      </a:endParaRPr>
                    </a:p>
                  </a:txBody>
                  <a:tcPr marL="4941" marR="4941" marT="4941" marB="0" anchor="ctr"/>
                </a:tc>
              </a:tr>
              <a:tr h="229608">
                <a:tc>
                  <a:txBody>
                    <a:bodyPr/>
                    <a:lstStyle/>
                    <a:p>
                      <a:pPr algn="l" rtl="0" fontAlgn="ctr"/>
                      <a:r>
                        <a:rPr lang="en-US" sz="1400" u="none" strike="noStrike" dirty="0">
                          <a:effectLst/>
                        </a:rPr>
                        <a:t>Employee Benefits</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15</a:t>
                      </a:r>
                      <a:endParaRPr lang="en-US" sz="1400" b="1" i="0" u="none" strike="noStrike" dirty="0">
                        <a:solidFill>
                          <a:srgbClr val="000000"/>
                        </a:solidFill>
                        <a:effectLst/>
                        <a:latin typeface="Garamond"/>
                      </a:endParaRPr>
                    </a:p>
                  </a:txBody>
                  <a:tcPr marL="4941" marR="4941" marT="4941" marB="0" anchor="ctr"/>
                </a:tc>
              </a:tr>
              <a:tr h="373113">
                <a:tc>
                  <a:txBody>
                    <a:bodyPr/>
                    <a:lstStyle/>
                    <a:p>
                      <a:pPr algn="l" rtl="0" fontAlgn="ctr"/>
                      <a:r>
                        <a:rPr lang="en-US" sz="1400" u="none" strike="noStrike" dirty="0">
                          <a:effectLst/>
                        </a:rPr>
                        <a:t>Borrowing Costs</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16</a:t>
                      </a:r>
                      <a:endParaRPr lang="en-US" sz="1400" b="1" i="0" u="none" strike="noStrike" dirty="0">
                        <a:solidFill>
                          <a:srgbClr val="000000"/>
                        </a:solidFill>
                        <a:effectLst/>
                        <a:latin typeface="Garamond"/>
                      </a:endParaRPr>
                    </a:p>
                  </a:txBody>
                  <a:tcPr marL="4941" marR="4941" marT="4941" marB="0" anchor="ctr"/>
                </a:tc>
              </a:tr>
              <a:tr h="229608">
                <a:tc>
                  <a:txBody>
                    <a:bodyPr/>
                    <a:lstStyle/>
                    <a:p>
                      <a:pPr algn="l" rtl="0" fontAlgn="ctr"/>
                      <a:r>
                        <a:rPr lang="en-US" sz="1400" u="none" strike="noStrike" dirty="0">
                          <a:effectLst/>
                        </a:rPr>
                        <a:t>Operating Segments</a:t>
                      </a:r>
                      <a:endParaRPr lang="en-US" sz="1400" b="1" i="0" u="none" strike="noStrike" dirty="0">
                        <a:solidFill>
                          <a:srgbClr val="000000"/>
                        </a:solidFill>
                        <a:effectLst/>
                        <a:latin typeface="Garamond"/>
                      </a:endParaRPr>
                    </a:p>
                  </a:txBody>
                  <a:tcPr marL="4941" marR="4941" marT="4941" marB="0" anchor="ctr"/>
                </a:tc>
                <a:tc>
                  <a:txBody>
                    <a:bodyPr/>
                    <a:lstStyle/>
                    <a:p>
                      <a:pPr algn="ctr" rtl="0" fontAlgn="ctr"/>
                      <a:r>
                        <a:rPr lang="en-US" sz="1400" u="none" strike="noStrike" dirty="0">
                          <a:effectLst/>
                        </a:rPr>
                        <a:t>AS 17</a:t>
                      </a:r>
                      <a:endParaRPr lang="en-US" sz="1400" b="1" i="0" u="none" strike="noStrike" dirty="0">
                        <a:solidFill>
                          <a:srgbClr val="000000"/>
                        </a:solidFill>
                        <a:effectLst/>
                        <a:latin typeface="Garamond"/>
                      </a:endParaRPr>
                    </a:p>
                  </a:txBody>
                  <a:tcPr marL="4941" marR="4941" marT="4941" marB="0" anchor="ct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xmlns="" val="2681744492"/>
              </p:ext>
            </p:extLst>
          </p:nvPr>
        </p:nvGraphicFramePr>
        <p:xfrm>
          <a:off x="4465227" y="685802"/>
          <a:ext cx="4450173" cy="5943598"/>
        </p:xfrm>
        <a:graphic>
          <a:graphicData uri="http://schemas.openxmlformats.org/drawingml/2006/table">
            <a:tbl>
              <a:tblPr>
                <a:tableStyleId>{5C22544A-7EE6-4342-B048-85BDC9FD1C3A}</a:tableStyleId>
              </a:tblPr>
              <a:tblGrid>
                <a:gridCol w="3893901"/>
                <a:gridCol w="556272"/>
              </a:tblGrid>
              <a:tr h="229059">
                <a:tc>
                  <a:txBody>
                    <a:bodyPr/>
                    <a:lstStyle/>
                    <a:p>
                      <a:pPr algn="l" rtl="0" fontAlgn="ctr"/>
                      <a:r>
                        <a:rPr lang="en-US" sz="1400" u="none" strike="noStrike" dirty="0">
                          <a:solidFill>
                            <a:srgbClr val="FF0066"/>
                          </a:solidFill>
                          <a:effectLst/>
                        </a:rPr>
                        <a:t>Name of Accounting Standard</a:t>
                      </a:r>
                      <a:endParaRPr lang="en-US" sz="1400" b="1" i="0" u="none" strike="noStrike" dirty="0">
                        <a:solidFill>
                          <a:srgbClr val="FF0066"/>
                        </a:solidFill>
                        <a:effectLst/>
                        <a:latin typeface="Garamond"/>
                      </a:endParaRPr>
                    </a:p>
                  </a:txBody>
                  <a:tcPr marL="5120" marR="5120" marT="5120" marB="0" anchor="ctr"/>
                </a:tc>
                <a:tc>
                  <a:txBody>
                    <a:bodyPr/>
                    <a:lstStyle/>
                    <a:p>
                      <a:pPr algn="ctr" rtl="0" fontAlgn="ctr"/>
                      <a:r>
                        <a:rPr lang="en-US" sz="1400" u="none" strike="noStrike" dirty="0">
                          <a:solidFill>
                            <a:srgbClr val="FF0066"/>
                          </a:solidFill>
                          <a:effectLst/>
                        </a:rPr>
                        <a:t>AS</a:t>
                      </a:r>
                      <a:endParaRPr lang="en-US" sz="1400" b="1" i="0" u="none" strike="noStrike" dirty="0">
                        <a:solidFill>
                          <a:srgbClr val="FF0066"/>
                        </a:solidFill>
                        <a:effectLst/>
                        <a:latin typeface="Garamond"/>
                      </a:endParaRPr>
                    </a:p>
                  </a:txBody>
                  <a:tcPr marL="5120" marR="5120" marT="5120" marB="0" anchor="ctr"/>
                </a:tc>
              </a:tr>
              <a:tr h="229059">
                <a:tc>
                  <a:txBody>
                    <a:bodyPr/>
                    <a:lstStyle/>
                    <a:p>
                      <a:pPr algn="l" rtl="0" fontAlgn="ctr"/>
                      <a:r>
                        <a:rPr lang="en-US" sz="1400" u="none" strike="noStrike" dirty="0">
                          <a:effectLst/>
                        </a:rPr>
                        <a:t>Related Party Disclosures</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18</a:t>
                      </a:r>
                      <a:endParaRPr lang="en-US" sz="1400" b="1" i="0" u="none" strike="noStrike" dirty="0">
                        <a:solidFill>
                          <a:srgbClr val="000000"/>
                        </a:solidFill>
                        <a:effectLst/>
                        <a:latin typeface="Garamond"/>
                      </a:endParaRPr>
                    </a:p>
                  </a:txBody>
                  <a:tcPr marL="5120" marR="5120" marT="5120" marB="0" anchor="ctr"/>
                </a:tc>
              </a:tr>
              <a:tr h="229059">
                <a:tc>
                  <a:txBody>
                    <a:bodyPr/>
                    <a:lstStyle/>
                    <a:p>
                      <a:pPr algn="l" rtl="0" fontAlgn="ctr"/>
                      <a:r>
                        <a:rPr lang="en-US" sz="1400" u="none" strike="noStrike" dirty="0">
                          <a:effectLst/>
                        </a:rPr>
                        <a:t>Leases</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19</a:t>
                      </a:r>
                      <a:endParaRPr lang="en-US" sz="1400" b="1" i="0" u="none" strike="noStrike" dirty="0">
                        <a:solidFill>
                          <a:srgbClr val="000000"/>
                        </a:solidFill>
                        <a:effectLst/>
                        <a:latin typeface="Garamond"/>
                      </a:endParaRPr>
                    </a:p>
                  </a:txBody>
                  <a:tcPr marL="5120" marR="5120" marT="5120" marB="0" anchor="ctr"/>
                </a:tc>
              </a:tr>
              <a:tr h="412186">
                <a:tc>
                  <a:txBody>
                    <a:bodyPr/>
                    <a:lstStyle/>
                    <a:p>
                      <a:pPr algn="l" rtl="0" fontAlgn="ctr"/>
                      <a:r>
                        <a:rPr lang="en-US" sz="1400" u="none" strike="noStrike" dirty="0">
                          <a:effectLst/>
                        </a:rPr>
                        <a:t>Earnings per Share</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20</a:t>
                      </a:r>
                      <a:endParaRPr lang="en-US" sz="1400" b="1" i="0" u="none" strike="noStrike" dirty="0">
                        <a:solidFill>
                          <a:srgbClr val="000000"/>
                        </a:solidFill>
                        <a:effectLst/>
                        <a:latin typeface="Garamond"/>
                      </a:endParaRPr>
                    </a:p>
                  </a:txBody>
                  <a:tcPr marL="5120" marR="5120" marT="5120" marB="0" anchor="ctr"/>
                </a:tc>
              </a:tr>
              <a:tr h="412186">
                <a:tc>
                  <a:txBody>
                    <a:bodyPr/>
                    <a:lstStyle/>
                    <a:p>
                      <a:pPr algn="l" rtl="0" fontAlgn="ctr"/>
                      <a:r>
                        <a:rPr lang="en-US" sz="1400" u="none" strike="noStrike" dirty="0">
                          <a:effectLst/>
                        </a:rPr>
                        <a:t>Consolidated and Separate Financial Statements</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21</a:t>
                      </a:r>
                      <a:endParaRPr lang="en-US" sz="1400" b="1" i="0" u="none" strike="noStrike" dirty="0">
                        <a:solidFill>
                          <a:srgbClr val="000000"/>
                        </a:solidFill>
                        <a:effectLst/>
                        <a:latin typeface="Garamond"/>
                      </a:endParaRPr>
                    </a:p>
                  </a:txBody>
                  <a:tcPr marL="5120" marR="5120" marT="5120" marB="0" anchor="ctr"/>
                </a:tc>
              </a:tr>
              <a:tr h="412186">
                <a:tc>
                  <a:txBody>
                    <a:bodyPr/>
                    <a:lstStyle/>
                    <a:p>
                      <a:pPr algn="l" rtl="0" fontAlgn="ctr"/>
                      <a:r>
                        <a:rPr lang="en-US" sz="1400" u="none" strike="noStrike" dirty="0">
                          <a:effectLst/>
                        </a:rPr>
                        <a:t>Income Taxes</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22</a:t>
                      </a:r>
                      <a:endParaRPr lang="en-US" sz="1400" b="1" i="0" u="none" strike="noStrike" dirty="0">
                        <a:solidFill>
                          <a:srgbClr val="000000"/>
                        </a:solidFill>
                        <a:effectLst/>
                        <a:latin typeface="Garamond"/>
                      </a:endParaRPr>
                    </a:p>
                  </a:txBody>
                  <a:tcPr marL="5120" marR="5120" marT="5120" marB="0" anchor="ctr"/>
                </a:tc>
              </a:tr>
              <a:tr h="412186">
                <a:tc>
                  <a:txBody>
                    <a:bodyPr/>
                    <a:lstStyle/>
                    <a:p>
                      <a:pPr algn="l" rtl="0" fontAlgn="ctr"/>
                      <a:r>
                        <a:rPr lang="en-US" sz="1400" u="none" strike="noStrike" dirty="0">
                          <a:effectLst/>
                        </a:rPr>
                        <a:t>Investments in Associates</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23</a:t>
                      </a:r>
                      <a:endParaRPr lang="en-US" sz="1400" b="1" i="0" u="none" strike="noStrike" dirty="0">
                        <a:solidFill>
                          <a:srgbClr val="000000"/>
                        </a:solidFill>
                        <a:effectLst/>
                        <a:latin typeface="Garamond"/>
                      </a:endParaRPr>
                    </a:p>
                  </a:txBody>
                  <a:tcPr marL="5120" marR="5120" marT="5120" marB="0" anchor="ctr"/>
                </a:tc>
              </a:tr>
              <a:tr h="452751">
                <a:tc>
                  <a:txBody>
                    <a:bodyPr/>
                    <a:lstStyle/>
                    <a:p>
                      <a:pPr algn="l" rtl="0" fontAlgn="ctr"/>
                      <a:r>
                        <a:rPr lang="en-US" sz="1400" u="none" strike="noStrike" dirty="0">
                          <a:effectLst/>
                        </a:rPr>
                        <a:t>Non-Current Assets Held for Sale and Discontinued Operations</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24</a:t>
                      </a:r>
                      <a:endParaRPr lang="en-US" sz="1400" b="1" i="0" u="none" strike="noStrike" dirty="0">
                        <a:solidFill>
                          <a:srgbClr val="000000"/>
                        </a:solidFill>
                        <a:effectLst/>
                        <a:latin typeface="Garamond"/>
                      </a:endParaRPr>
                    </a:p>
                  </a:txBody>
                  <a:tcPr marL="5120" marR="5120" marT="5120" marB="0" anchor="ctr"/>
                </a:tc>
              </a:tr>
              <a:tr h="412186">
                <a:tc>
                  <a:txBody>
                    <a:bodyPr/>
                    <a:lstStyle/>
                    <a:p>
                      <a:pPr algn="l" rtl="0" fontAlgn="ctr"/>
                      <a:r>
                        <a:rPr lang="en-US" sz="1400" u="none" strike="noStrike" dirty="0">
                          <a:effectLst/>
                        </a:rPr>
                        <a:t>Interim Financial Reporting</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25</a:t>
                      </a:r>
                      <a:endParaRPr lang="en-US" sz="1400" b="1" i="0" u="none" strike="noStrike" dirty="0">
                        <a:solidFill>
                          <a:srgbClr val="000000"/>
                        </a:solidFill>
                        <a:effectLst/>
                        <a:latin typeface="Garamond"/>
                      </a:endParaRPr>
                    </a:p>
                  </a:txBody>
                  <a:tcPr marL="5120" marR="5120" marT="5120" marB="0" anchor="ctr"/>
                </a:tc>
              </a:tr>
              <a:tr h="412186">
                <a:tc>
                  <a:txBody>
                    <a:bodyPr/>
                    <a:lstStyle/>
                    <a:p>
                      <a:pPr algn="l" rtl="0" fontAlgn="ctr"/>
                      <a:r>
                        <a:rPr lang="en-US" sz="1400" u="none" strike="noStrike" dirty="0">
                          <a:effectLst/>
                        </a:rPr>
                        <a:t>Intangible Assets</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26</a:t>
                      </a:r>
                      <a:endParaRPr lang="en-US" sz="1400" b="1" i="0" u="none" strike="noStrike" dirty="0">
                        <a:solidFill>
                          <a:srgbClr val="000000"/>
                        </a:solidFill>
                        <a:effectLst/>
                        <a:latin typeface="Garamond"/>
                      </a:endParaRPr>
                    </a:p>
                  </a:txBody>
                  <a:tcPr marL="5120" marR="5120" marT="5120" marB="0" anchor="ctr"/>
                </a:tc>
              </a:tr>
              <a:tr h="412186">
                <a:tc>
                  <a:txBody>
                    <a:bodyPr/>
                    <a:lstStyle/>
                    <a:p>
                      <a:pPr algn="l" rtl="0" fontAlgn="ctr"/>
                      <a:r>
                        <a:rPr lang="en-US" sz="1400" u="none" strike="noStrike" dirty="0">
                          <a:effectLst/>
                        </a:rPr>
                        <a:t>Interests in Joint Ventures</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27</a:t>
                      </a:r>
                      <a:endParaRPr lang="en-US" sz="1400" b="1" i="0" u="none" strike="noStrike" dirty="0">
                        <a:solidFill>
                          <a:srgbClr val="000000"/>
                        </a:solidFill>
                        <a:effectLst/>
                        <a:latin typeface="Garamond"/>
                      </a:endParaRPr>
                    </a:p>
                  </a:txBody>
                  <a:tcPr marL="5120" marR="5120" marT="5120" marB="0" anchor="ctr"/>
                </a:tc>
              </a:tr>
              <a:tr h="412186">
                <a:tc>
                  <a:txBody>
                    <a:bodyPr/>
                    <a:lstStyle/>
                    <a:p>
                      <a:pPr algn="l" rtl="0" fontAlgn="ctr"/>
                      <a:r>
                        <a:rPr lang="en-US" sz="1400" u="none" strike="noStrike" dirty="0">
                          <a:effectLst/>
                        </a:rPr>
                        <a:t>Impairment of Assets</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28</a:t>
                      </a:r>
                      <a:endParaRPr lang="en-US" sz="1400" b="1" i="0" u="none" strike="noStrike" dirty="0">
                        <a:solidFill>
                          <a:srgbClr val="000000"/>
                        </a:solidFill>
                        <a:effectLst/>
                        <a:latin typeface="Garamond"/>
                      </a:endParaRPr>
                    </a:p>
                  </a:txBody>
                  <a:tcPr marL="5120" marR="5120" marT="5120" marB="0" anchor="ctr"/>
                </a:tc>
              </a:tr>
              <a:tr h="452751">
                <a:tc>
                  <a:txBody>
                    <a:bodyPr/>
                    <a:lstStyle/>
                    <a:p>
                      <a:pPr algn="l" rtl="0" fontAlgn="ctr"/>
                      <a:r>
                        <a:rPr lang="en-US" sz="1400" u="none" strike="noStrike" dirty="0">
                          <a:effectLst/>
                        </a:rPr>
                        <a:t>Provisions, Contingent Liabilities and Contingent Assets</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29</a:t>
                      </a:r>
                      <a:endParaRPr lang="en-US" sz="1400" b="1" i="0" u="none" strike="noStrike" dirty="0">
                        <a:solidFill>
                          <a:srgbClr val="000000"/>
                        </a:solidFill>
                        <a:effectLst/>
                        <a:latin typeface="Garamond"/>
                      </a:endParaRPr>
                    </a:p>
                  </a:txBody>
                  <a:tcPr marL="5120" marR="5120" marT="5120" marB="0" anchor="ctr"/>
                </a:tc>
              </a:tr>
              <a:tr h="412186">
                <a:tc>
                  <a:txBody>
                    <a:bodyPr/>
                    <a:lstStyle/>
                    <a:p>
                      <a:pPr algn="l" rtl="0" fontAlgn="ctr"/>
                      <a:r>
                        <a:rPr lang="en-US" sz="1400" u="none" strike="noStrike" dirty="0">
                          <a:effectLst/>
                        </a:rPr>
                        <a:t>Financial Instruments: Recognition and Measurement</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30</a:t>
                      </a:r>
                      <a:endParaRPr lang="en-US" sz="1400" b="1" i="0" u="none" strike="noStrike" dirty="0">
                        <a:solidFill>
                          <a:srgbClr val="000000"/>
                        </a:solidFill>
                        <a:effectLst/>
                        <a:latin typeface="Garamond"/>
                      </a:endParaRPr>
                    </a:p>
                  </a:txBody>
                  <a:tcPr marL="5120" marR="5120" marT="5120" marB="0" anchor="ctr"/>
                </a:tc>
              </a:tr>
              <a:tr h="229059">
                <a:tc>
                  <a:txBody>
                    <a:bodyPr/>
                    <a:lstStyle/>
                    <a:p>
                      <a:pPr algn="l" rtl="0" fontAlgn="ctr"/>
                      <a:r>
                        <a:rPr lang="en-US" sz="1400" u="none" strike="noStrike" dirty="0">
                          <a:effectLst/>
                        </a:rPr>
                        <a:t>Financial Instruments: Presentation</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31</a:t>
                      </a:r>
                      <a:endParaRPr lang="en-US" sz="1400" b="1" i="0" u="none" strike="noStrike" dirty="0">
                        <a:solidFill>
                          <a:srgbClr val="000000"/>
                        </a:solidFill>
                        <a:effectLst/>
                        <a:latin typeface="Garamond"/>
                      </a:endParaRPr>
                    </a:p>
                  </a:txBody>
                  <a:tcPr marL="5120" marR="5120" marT="5120" marB="0" anchor="ctr"/>
                </a:tc>
              </a:tr>
              <a:tr h="412186">
                <a:tc>
                  <a:txBody>
                    <a:bodyPr/>
                    <a:lstStyle/>
                    <a:p>
                      <a:pPr algn="l" rtl="0" fontAlgn="ctr"/>
                      <a:r>
                        <a:rPr lang="en-US" sz="1400" u="none" strike="noStrike" dirty="0">
                          <a:effectLst/>
                        </a:rPr>
                        <a:t>Financial Instruments: Disclosures</a:t>
                      </a:r>
                      <a:endParaRPr lang="en-US" sz="1400" b="1" i="0" u="none" strike="noStrike" dirty="0">
                        <a:solidFill>
                          <a:srgbClr val="000000"/>
                        </a:solidFill>
                        <a:effectLst/>
                        <a:latin typeface="Garamond"/>
                      </a:endParaRPr>
                    </a:p>
                  </a:txBody>
                  <a:tcPr marL="5120" marR="5120" marT="5120" marB="0" anchor="ctr"/>
                </a:tc>
                <a:tc>
                  <a:txBody>
                    <a:bodyPr/>
                    <a:lstStyle/>
                    <a:p>
                      <a:pPr algn="ctr" rtl="0" fontAlgn="ctr"/>
                      <a:r>
                        <a:rPr lang="en-US" sz="1400" u="none" strike="noStrike" dirty="0">
                          <a:effectLst/>
                        </a:rPr>
                        <a:t>AS 32</a:t>
                      </a:r>
                      <a:endParaRPr lang="en-US" sz="1400" b="1" i="0" u="none" strike="noStrike" dirty="0">
                        <a:solidFill>
                          <a:srgbClr val="000000"/>
                        </a:solidFill>
                        <a:effectLst/>
                        <a:latin typeface="Garamond"/>
                      </a:endParaRPr>
                    </a:p>
                  </a:txBody>
                  <a:tcPr marL="5120" marR="5120" marT="5120" marB="0" anchor="ctr"/>
                </a:tc>
              </a:tr>
            </a:tbl>
          </a:graphicData>
        </a:graphic>
      </p:graphicFrame>
    </p:spTree>
    <p:extLst>
      <p:ext uri="{BB962C8B-B14F-4D97-AF65-F5344CB8AC3E}">
        <p14:creationId xmlns:p14="http://schemas.microsoft.com/office/powerpoint/2010/main" xmlns="" val="95037392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76200"/>
            <a:ext cx="8229600" cy="838200"/>
          </a:xfrm>
        </p:spPr>
        <p:txBody>
          <a:bodyPr/>
          <a:lstStyle/>
          <a:p>
            <a:pPr eaLnBrk="1" hangingPunct="1"/>
            <a:r>
              <a:rPr lang="en-US" dirty="0" smtClean="0"/>
              <a:t>IFRS – Standards Contd.</a:t>
            </a:r>
          </a:p>
        </p:txBody>
      </p:sp>
      <p:sp>
        <p:nvSpPr>
          <p:cNvPr id="62467" name="Rectangle 3"/>
          <p:cNvSpPr>
            <a:spLocks noGrp="1" noChangeArrowheads="1"/>
          </p:cNvSpPr>
          <p:nvPr>
            <p:ph type="body" idx="1"/>
          </p:nvPr>
        </p:nvSpPr>
        <p:spPr>
          <a:xfrm>
            <a:off x="228600" y="1676400"/>
            <a:ext cx="8229600" cy="4724400"/>
          </a:xfrm>
        </p:spPr>
        <p:txBody>
          <a:bodyPr>
            <a:normAutofit/>
          </a:bodyPr>
          <a:lstStyle/>
          <a:p>
            <a:r>
              <a:rPr lang="en-US" dirty="0" smtClean="0"/>
              <a:t>IFRS 1 </a:t>
            </a:r>
            <a:r>
              <a:rPr lang="en-US" i="1" dirty="0" smtClean="0"/>
              <a:t>First-time Adoption of International Financial Reporting Standards</a:t>
            </a:r>
          </a:p>
          <a:p>
            <a:endParaRPr lang="en-US" i="1" dirty="0"/>
          </a:p>
          <a:p>
            <a:r>
              <a:rPr lang="en-US" dirty="0" smtClean="0"/>
              <a:t>IFRS 2 </a:t>
            </a:r>
            <a:r>
              <a:rPr lang="en-US" i="1" dirty="0" smtClean="0"/>
              <a:t>Share-based Payment</a:t>
            </a:r>
          </a:p>
          <a:p>
            <a:endParaRPr lang="en-US" dirty="0" smtClean="0"/>
          </a:p>
          <a:p>
            <a:r>
              <a:rPr lang="en-US" dirty="0" smtClean="0"/>
              <a:t>IFRS 3(2008) </a:t>
            </a:r>
            <a:r>
              <a:rPr lang="en-US" i="1" dirty="0" smtClean="0"/>
              <a:t>Business Combinations</a:t>
            </a:r>
          </a:p>
          <a:p>
            <a:endParaRPr lang="en-US" i="1" dirty="0" smtClean="0"/>
          </a:p>
          <a:p>
            <a:r>
              <a:rPr lang="en-US" i="1" dirty="0" smtClean="0"/>
              <a:t> IFRS 4 Insurance Contracts</a:t>
            </a:r>
          </a:p>
          <a:p>
            <a:pPr>
              <a:buNone/>
            </a:pPr>
            <a:endParaRPr lang="en-US" i="1" dirty="0" smtClean="0"/>
          </a:p>
        </p:txBody>
      </p:sp>
    </p:spTree>
    <p:extLst>
      <p:ext uri="{BB962C8B-B14F-4D97-AF65-F5344CB8AC3E}">
        <p14:creationId xmlns:p14="http://schemas.microsoft.com/office/powerpoint/2010/main" xmlns="" val="3143225122"/>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76200"/>
            <a:ext cx="8229600" cy="1143000"/>
          </a:xfrm>
        </p:spPr>
        <p:txBody>
          <a:bodyPr/>
          <a:lstStyle/>
          <a:p>
            <a:pPr eaLnBrk="1" hangingPunct="1"/>
            <a:r>
              <a:rPr lang="en-US" dirty="0" smtClean="0"/>
              <a:t>IFRS – Standards Contd.</a:t>
            </a:r>
          </a:p>
        </p:txBody>
      </p:sp>
      <p:sp>
        <p:nvSpPr>
          <p:cNvPr id="63491" name="Rectangle 3"/>
          <p:cNvSpPr>
            <a:spLocks noGrp="1" noChangeArrowheads="1"/>
          </p:cNvSpPr>
          <p:nvPr>
            <p:ph type="body" idx="1"/>
          </p:nvPr>
        </p:nvSpPr>
        <p:spPr>
          <a:xfrm>
            <a:off x="228600" y="1524001"/>
            <a:ext cx="8534400" cy="5181600"/>
          </a:xfrm>
        </p:spPr>
        <p:txBody>
          <a:bodyPr>
            <a:normAutofit/>
          </a:bodyPr>
          <a:lstStyle/>
          <a:p>
            <a:r>
              <a:rPr lang="en-US" dirty="0" smtClean="0"/>
              <a:t>IFRS 5 </a:t>
            </a:r>
            <a:r>
              <a:rPr lang="en-US" i="1" dirty="0" smtClean="0"/>
              <a:t>Non-current Assets Held for Sale and Discontinued Operations</a:t>
            </a:r>
          </a:p>
          <a:p>
            <a:endParaRPr lang="en-US" i="1" dirty="0" smtClean="0"/>
          </a:p>
          <a:p>
            <a:r>
              <a:rPr lang="en-US" dirty="0" smtClean="0"/>
              <a:t>IFRS 6 </a:t>
            </a:r>
            <a:r>
              <a:rPr lang="en-US" i="1" dirty="0" smtClean="0"/>
              <a:t>Exploration for and Evaluation of Mineral Resources</a:t>
            </a:r>
          </a:p>
          <a:p>
            <a:endParaRPr lang="en-US" dirty="0" smtClean="0"/>
          </a:p>
          <a:p>
            <a:r>
              <a:rPr lang="en-US" dirty="0" smtClean="0"/>
              <a:t>IFRS 7 </a:t>
            </a:r>
            <a:r>
              <a:rPr lang="en-US" i="1" dirty="0" smtClean="0"/>
              <a:t>Financial Instruments: Disclosures</a:t>
            </a:r>
          </a:p>
          <a:p>
            <a:endParaRPr lang="en-US" i="1" dirty="0" smtClean="0"/>
          </a:p>
          <a:p>
            <a:r>
              <a:rPr lang="en-US" i="1" dirty="0" smtClean="0"/>
              <a:t>IFRS 8 Operating Segments</a:t>
            </a:r>
          </a:p>
        </p:txBody>
      </p:sp>
    </p:spTree>
    <p:extLst>
      <p:ext uri="{BB962C8B-B14F-4D97-AF65-F5344CB8AC3E}">
        <p14:creationId xmlns:p14="http://schemas.microsoft.com/office/powerpoint/2010/main" xmlns="" val="1612873673"/>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143000" y="76200"/>
            <a:ext cx="6705600" cy="838200"/>
          </a:xfrm>
        </p:spPr>
        <p:txBody>
          <a:bodyPr/>
          <a:lstStyle/>
          <a:p>
            <a:pPr eaLnBrk="1" hangingPunct="1"/>
            <a:r>
              <a:rPr lang="en-US" dirty="0" smtClean="0"/>
              <a:t>IFRS – Standards Contd.</a:t>
            </a:r>
          </a:p>
        </p:txBody>
      </p:sp>
      <p:sp>
        <p:nvSpPr>
          <p:cNvPr id="64515" name="Rectangle 3"/>
          <p:cNvSpPr>
            <a:spLocks noGrp="1" noChangeArrowheads="1"/>
          </p:cNvSpPr>
          <p:nvPr>
            <p:ph type="body" idx="1"/>
          </p:nvPr>
        </p:nvSpPr>
        <p:spPr>
          <a:xfrm>
            <a:off x="76200" y="1219200"/>
            <a:ext cx="8915400" cy="5287963"/>
          </a:xfrm>
        </p:spPr>
        <p:txBody>
          <a:bodyPr>
            <a:normAutofit/>
          </a:bodyPr>
          <a:lstStyle/>
          <a:p>
            <a:r>
              <a:rPr lang="en-US" i="1" dirty="0" smtClean="0"/>
              <a:t>IFRS 9 - Financial Instruments – Assets (effective date Jan-2015) </a:t>
            </a:r>
          </a:p>
          <a:p>
            <a:r>
              <a:rPr lang="en-US" i="1" dirty="0" smtClean="0"/>
              <a:t>IFRS 10 -Consolidated Financial Statements (to replace IAS 27) </a:t>
            </a:r>
          </a:p>
          <a:p>
            <a:r>
              <a:rPr lang="en-US" i="1" dirty="0" smtClean="0"/>
              <a:t>IFRS 11 -Joint Arrangements - revised 28 June 2012</a:t>
            </a:r>
          </a:p>
          <a:p>
            <a:r>
              <a:rPr lang="en-US" i="1" dirty="0" smtClean="0"/>
              <a:t>IFRS 12- Disclosure of Interests in Other Entities </a:t>
            </a:r>
          </a:p>
          <a:p>
            <a:r>
              <a:rPr lang="en-US" i="1" dirty="0" smtClean="0"/>
              <a:t>IFRS 13- Fair Value Measurement</a:t>
            </a:r>
          </a:p>
        </p:txBody>
      </p:sp>
    </p:spTree>
    <p:extLst>
      <p:ext uri="{BB962C8B-B14F-4D97-AF65-F5344CB8AC3E}">
        <p14:creationId xmlns:p14="http://schemas.microsoft.com/office/powerpoint/2010/main" xmlns="" val="2945600368"/>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dirty="0" smtClean="0"/>
              <a:t>IFRS – Standards Contd.</a:t>
            </a:r>
          </a:p>
        </p:txBody>
      </p:sp>
      <p:sp>
        <p:nvSpPr>
          <p:cNvPr id="65539" name="Rectangle 3"/>
          <p:cNvSpPr>
            <a:spLocks noGrp="1" noChangeArrowheads="1"/>
          </p:cNvSpPr>
          <p:nvPr>
            <p:ph type="body" idx="1"/>
          </p:nvPr>
        </p:nvSpPr>
        <p:spPr>
          <a:xfrm>
            <a:off x="304800" y="1752600"/>
            <a:ext cx="8686800" cy="4724400"/>
          </a:xfrm>
        </p:spPr>
        <p:txBody>
          <a:bodyPr>
            <a:normAutofit/>
          </a:bodyPr>
          <a:lstStyle/>
          <a:p>
            <a:r>
              <a:rPr lang="en-US" dirty="0" smtClean="0"/>
              <a:t>IAS 1(2007) </a:t>
            </a:r>
            <a:r>
              <a:rPr lang="en-US" i="1" dirty="0" smtClean="0"/>
              <a:t>Presentation of Financial Statements</a:t>
            </a:r>
          </a:p>
          <a:p>
            <a:endParaRPr lang="en-US" i="1" dirty="0" smtClean="0"/>
          </a:p>
          <a:p>
            <a:r>
              <a:rPr lang="en-US" dirty="0" smtClean="0"/>
              <a:t>IAS 2 </a:t>
            </a:r>
            <a:r>
              <a:rPr lang="en-US" i="1" dirty="0" smtClean="0"/>
              <a:t>Inventories</a:t>
            </a:r>
          </a:p>
          <a:p>
            <a:endParaRPr lang="en-US" dirty="0" smtClean="0"/>
          </a:p>
          <a:p>
            <a:r>
              <a:rPr lang="en-US" dirty="0" smtClean="0"/>
              <a:t>IAS 7 </a:t>
            </a:r>
            <a:r>
              <a:rPr lang="en-US" i="1" dirty="0" smtClean="0"/>
              <a:t>Statement of Cash Flows</a:t>
            </a:r>
          </a:p>
          <a:p>
            <a:endParaRPr lang="en-US" dirty="0" smtClean="0"/>
          </a:p>
          <a:p>
            <a:r>
              <a:rPr lang="en-US" dirty="0" smtClean="0"/>
              <a:t>IAS 8 </a:t>
            </a:r>
            <a:r>
              <a:rPr lang="en-US" i="1" dirty="0" smtClean="0"/>
              <a:t>Accounting Policies, Changes in Accounting Estimates and Errors</a:t>
            </a:r>
          </a:p>
        </p:txBody>
      </p:sp>
    </p:spTree>
    <p:extLst>
      <p:ext uri="{BB962C8B-B14F-4D97-AF65-F5344CB8AC3E}">
        <p14:creationId xmlns:p14="http://schemas.microsoft.com/office/powerpoint/2010/main" xmlns="" val="1845297303"/>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533400" y="76200"/>
            <a:ext cx="7543800" cy="792162"/>
          </a:xfrm>
        </p:spPr>
        <p:txBody>
          <a:bodyPr/>
          <a:lstStyle/>
          <a:p>
            <a:pPr eaLnBrk="1" hangingPunct="1"/>
            <a:r>
              <a:rPr lang="en-US" dirty="0" smtClean="0"/>
              <a:t>IFRS – Standards Contd.</a:t>
            </a:r>
          </a:p>
        </p:txBody>
      </p:sp>
      <p:sp>
        <p:nvSpPr>
          <p:cNvPr id="66563" name="Rectangle 3"/>
          <p:cNvSpPr>
            <a:spLocks noGrp="1" noChangeArrowheads="1"/>
          </p:cNvSpPr>
          <p:nvPr>
            <p:ph type="body" idx="1"/>
          </p:nvPr>
        </p:nvSpPr>
        <p:spPr>
          <a:xfrm>
            <a:off x="304800" y="1371600"/>
            <a:ext cx="8229600" cy="4724400"/>
          </a:xfrm>
        </p:spPr>
        <p:txBody>
          <a:bodyPr>
            <a:normAutofit/>
          </a:bodyPr>
          <a:lstStyle/>
          <a:p>
            <a:r>
              <a:rPr lang="en-US" dirty="0" smtClean="0"/>
              <a:t>IAS 10 </a:t>
            </a:r>
            <a:r>
              <a:rPr lang="en-US" i="1" dirty="0" smtClean="0"/>
              <a:t>Events after the Reporting Period</a:t>
            </a:r>
          </a:p>
          <a:p>
            <a:pPr marL="0" indent="0">
              <a:buNone/>
            </a:pPr>
            <a:endParaRPr lang="en-US" i="1" dirty="0" smtClean="0"/>
          </a:p>
          <a:p>
            <a:r>
              <a:rPr lang="en-US" dirty="0" smtClean="0"/>
              <a:t>IAS 11 </a:t>
            </a:r>
            <a:r>
              <a:rPr lang="en-US" i="1" dirty="0" smtClean="0"/>
              <a:t>Construction Contracts</a:t>
            </a:r>
          </a:p>
          <a:p>
            <a:endParaRPr lang="en-US" dirty="0"/>
          </a:p>
          <a:p>
            <a:r>
              <a:rPr lang="en-US" dirty="0" smtClean="0"/>
              <a:t>IAS 12 </a:t>
            </a:r>
            <a:r>
              <a:rPr lang="en-US" i="1" dirty="0" smtClean="0"/>
              <a:t>Income Taxes</a:t>
            </a:r>
          </a:p>
          <a:p>
            <a:endParaRPr lang="en-US" dirty="0" smtClean="0"/>
          </a:p>
          <a:p>
            <a:r>
              <a:rPr lang="en-US" dirty="0" smtClean="0"/>
              <a:t>IAS 16 </a:t>
            </a:r>
            <a:r>
              <a:rPr lang="en-US" i="1" dirty="0" smtClean="0"/>
              <a:t>Property, Plant and Equipment</a:t>
            </a:r>
          </a:p>
        </p:txBody>
      </p:sp>
    </p:spTree>
    <p:extLst>
      <p:ext uri="{BB962C8B-B14F-4D97-AF65-F5344CB8AC3E}">
        <p14:creationId xmlns:p14="http://schemas.microsoft.com/office/powerpoint/2010/main" xmlns="" val="56763870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0"/>
            <a:ext cx="8229600" cy="1143000"/>
          </a:xfrm>
        </p:spPr>
        <p:txBody>
          <a:bodyPr/>
          <a:lstStyle/>
          <a:p>
            <a:pPr eaLnBrk="1" hangingPunct="1"/>
            <a:r>
              <a:rPr lang="en-US" dirty="0" smtClean="0"/>
              <a:t>IFRS – Standards Contd.</a:t>
            </a:r>
          </a:p>
        </p:txBody>
      </p:sp>
      <p:sp>
        <p:nvSpPr>
          <p:cNvPr id="67587" name="Rectangle 3"/>
          <p:cNvSpPr>
            <a:spLocks noGrp="1" noChangeArrowheads="1"/>
          </p:cNvSpPr>
          <p:nvPr>
            <p:ph type="body" idx="1"/>
          </p:nvPr>
        </p:nvSpPr>
        <p:spPr>
          <a:xfrm>
            <a:off x="304800" y="1600200"/>
            <a:ext cx="8229600" cy="4724400"/>
          </a:xfrm>
        </p:spPr>
        <p:txBody>
          <a:bodyPr>
            <a:normAutofit/>
          </a:bodyPr>
          <a:lstStyle/>
          <a:p>
            <a:r>
              <a:rPr lang="en-US" dirty="0" smtClean="0"/>
              <a:t>IAS 17 </a:t>
            </a:r>
            <a:r>
              <a:rPr lang="en-US" i="1" dirty="0" smtClean="0"/>
              <a:t>Leases</a:t>
            </a:r>
          </a:p>
          <a:p>
            <a:endParaRPr lang="en-US" i="1" dirty="0" smtClean="0"/>
          </a:p>
          <a:p>
            <a:r>
              <a:rPr lang="en-US" dirty="0" smtClean="0"/>
              <a:t>IAS 18 </a:t>
            </a:r>
            <a:r>
              <a:rPr lang="en-US" i="1" dirty="0" smtClean="0"/>
              <a:t>Revenue</a:t>
            </a:r>
          </a:p>
          <a:p>
            <a:endParaRPr lang="en-US" dirty="0" smtClean="0"/>
          </a:p>
          <a:p>
            <a:r>
              <a:rPr lang="en-US" dirty="0" smtClean="0"/>
              <a:t>IAS 19 </a:t>
            </a:r>
            <a:r>
              <a:rPr lang="en-US" i="1" dirty="0" smtClean="0"/>
              <a:t>Employee Benefits</a:t>
            </a:r>
          </a:p>
          <a:p>
            <a:endParaRPr lang="en-US" dirty="0" smtClean="0"/>
          </a:p>
          <a:p>
            <a:r>
              <a:rPr lang="en-US" dirty="0" smtClean="0"/>
              <a:t>IAS 20 </a:t>
            </a:r>
            <a:r>
              <a:rPr lang="en-US" i="1" dirty="0" smtClean="0"/>
              <a:t>Accounting for Government Grants and Disclosure of Government Assistance</a:t>
            </a:r>
          </a:p>
          <a:p>
            <a:endParaRPr lang="en-US" i="1" dirty="0" smtClean="0"/>
          </a:p>
        </p:txBody>
      </p:sp>
    </p:spTree>
    <p:extLst>
      <p:ext uri="{BB962C8B-B14F-4D97-AF65-F5344CB8AC3E}">
        <p14:creationId xmlns:p14="http://schemas.microsoft.com/office/powerpoint/2010/main" xmlns="" val="128235704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90600" y="152400"/>
            <a:ext cx="7239000" cy="792162"/>
          </a:xfrm>
        </p:spPr>
        <p:txBody>
          <a:bodyPr/>
          <a:lstStyle/>
          <a:p>
            <a:pPr eaLnBrk="1" hangingPunct="1"/>
            <a:r>
              <a:rPr lang="en-US" dirty="0" smtClean="0"/>
              <a:t>IFRS – Standards Contd.</a:t>
            </a:r>
          </a:p>
        </p:txBody>
      </p:sp>
      <p:sp>
        <p:nvSpPr>
          <p:cNvPr id="68611" name="Rectangle 3"/>
          <p:cNvSpPr>
            <a:spLocks noGrp="1" noChangeArrowheads="1"/>
          </p:cNvSpPr>
          <p:nvPr>
            <p:ph type="body" idx="1"/>
          </p:nvPr>
        </p:nvSpPr>
        <p:spPr>
          <a:xfrm>
            <a:off x="304800" y="1371600"/>
            <a:ext cx="8229600" cy="5029200"/>
          </a:xfrm>
        </p:spPr>
        <p:txBody>
          <a:bodyPr>
            <a:normAutofit lnSpcReduction="10000"/>
          </a:bodyPr>
          <a:lstStyle/>
          <a:p>
            <a:r>
              <a:rPr lang="en-US" dirty="0" smtClean="0"/>
              <a:t>IAS 21 </a:t>
            </a:r>
            <a:r>
              <a:rPr lang="en-US" i="1" dirty="0" smtClean="0"/>
              <a:t>The Effects of Changes in Foreign Exchange Rates</a:t>
            </a:r>
          </a:p>
          <a:p>
            <a:endParaRPr lang="en-US" i="1" dirty="0" smtClean="0"/>
          </a:p>
          <a:p>
            <a:r>
              <a:rPr lang="en-US" dirty="0" smtClean="0"/>
              <a:t>IAS 23 </a:t>
            </a:r>
            <a:r>
              <a:rPr lang="en-US" i="1" dirty="0" smtClean="0"/>
              <a:t>Borrowing Costs</a:t>
            </a:r>
          </a:p>
          <a:p>
            <a:endParaRPr lang="en-US" dirty="0" smtClean="0"/>
          </a:p>
          <a:p>
            <a:r>
              <a:rPr lang="en-US" dirty="0" smtClean="0"/>
              <a:t>IAS 24 </a:t>
            </a:r>
            <a:r>
              <a:rPr lang="en-US" i="1" dirty="0" smtClean="0"/>
              <a:t>Related Party Disclosures</a:t>
            </a:r>
          </a:p>
          <a:p>
            <a:endParaRPr lang="en-US" dirty="0" smtClean="0"/>
          </a:p>
          <a:p>
            <a:r>
              <a:rPr lang="en-US" dirty="0" smtClean="0"/>
              <a:t>IAS 26 </a:t>
            </a:r>
            <a:r>
              <a:rPr lang="en-US" i="1" dirty="0" smtClean="0"/>
              <a:t>Accounting and Reporting by Retirement Benefit Plans</a:t>
            </a:r>
          </a:p>
        </p:txBody>
      </p:sp>
    </p:spTree>
    <p:extLst>
      <p:ext uri="{BB962C8B-B14F-4D97-AF65-F5344CB8AC3E}">
        <p14:creationId xmlns:p14="http://schemas.microsoft.com/office/powerpoint/2010/main" xmlns="" val="3220936350"/>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066800" y="76200"/>
            <a:ext cx="7086600" cy="781050"/>
          </a:xfrm>
        </p:spPr>
        <p:txBody>
          <a:bodyPr/>
          <a:lstStyle/>
          <a:p>
            <a:pPr eaLnBrk="1" hangingPunct="1"/>
            <a:r>
              <a:rPr lang="en-US" dirty="0" smtClean="0"/>
              <a:t>IFRS – Standards Contd.</a:t>
            </a:r>
          </a:p>
        </p:txBody>
      </p:sp>
      <p:sp>
        <p:nvSpPr>
          <p:cNvPr id="69635" name="Rectangle 3"/>
          <p:cNvSpPr>
            <a:spLocks noGrp="1" noChangeArrowheads="1"/>
          </p:cNvSpPr>
          <p:nvPr>
            <p:ph type="body" idx="1"/>
          </p:nvPr>
        </p:nvSpPr>
        <p:spPr>
          <a:xfrm>
            <a:off x="0" y="1219200"/>
            <a:ext cx="8915400" cy="5334000"/>
          </a:xfrm>
        </p:spPr>
        <p:txBody>
          <a:bodyPr>
            <a:normAutofit lnSpcReduction="10000"/>
          </a:bodyPr>
          <a:lstStyle/>
          <a:p>
            <a:r>
              <a:rPr lang="en-US" dirty="0" smtClean="0"/>
              <a:t>IAS 27(2008) </a:t>
            </a:r>
            <a:r>
              <a:rPr lang="en-US" i="1" dirty="0" smtClean="0"/>
              <a:t>Consolidated and Separate Financial Statements</a:t>
            </a:r>
          </a:p>
          <a:p>
            <a:endParaRPr lang="en-US" i="1" dirty="0" smtClean="0"/>
          </a:p>
          <a:p>
            <a:r>
              <a:rPr lang="en-US" dirty="0" smtClean="0"/>
              <a:t>IAS 28 </a:t>
            </a:r>
            <a:r>
              <a:rPr lang="en-US" i="1" dirty="0" smtClean="0"/>
              <a:t>Investments in Associates</a:t>
            </a:r>
          </a:p>
          <a:p>
            <a:endParaRPr lang="en-US" dirty="0" smtClean="0"/>
          </a:p>
          <a:p>
            <a:r>
              <a:rPr lang="en-US" dirty="0" smtClean="0"/>
              <a:t>IAS 29 </a:t>
            </a:r>
            <a:r>
              <a:rPr lang="en-US" i="1" dirty="0" smtClean="0"/>
              <a:t>Financial Reporting in Hyperinflationary Economies</a:t>
            </a:r>
          </a:p>
          <a:p>
            <a:endParaRPr lang="en-US" dirty="0" smtClean="0"/>
          </a:p>
          <a:p>
            <a:r>
              <a:rPr lang="en-US" dirty="0" smtClean="0"/>
              <a:t>IAS 31 </a:t>
            </a:r>
            <a:r>
              <a:rPr lang="en-US" i="1" dirty="0" smtClean="0"/>
              <a:t>Interests in Joint Ventures (move towards IFRS 11) </a:t>
            </a:r>
          </a:p>
        </p:txBody>
      </p:sp>
    </p:spTree>
    <p:extLst>
      <p:ext uri="{BB962C8B-B14F-4D97-AF65-F5344CB8AC3E}">
        <p14:creationId xmlns:p14="http://schemas.microsoft.com/office/powerpoint/2010/main" xmlns="" val="3680814975"/>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219200" y="274638"/>
            <a:ext cx="6705600" cy="792162"/>
          </a:xfrm>
        </p:spPr>
        <p:txBody>
          <a:bodyPr>
            <a:normAutofit/>
          </a:bodyPr>
          <a:lstStyle/>
          <a:p>
            <a:pPr eaLnBrk="1" hangingPunct="1"/>
            <a:r>
              <a:rPr lang="en-US" dirty="0" smtClean="0"/>
              <a:t>IFRS – Standards Contd.</a:t>
            </a:r>
          </a:p>
        </p:txBody>
      </p:sp>
      <p:sp>
        <p:nvSpPr>
          <p:cNvPr id="70659" name="Rectangle 3"/>
          <p:cNvSpPr>
            <a:spLocks noGrp="1" noChangeArrowheads="1"/>
          </p:cNvSpPr>
          <p:nvPr>
            <p:ph type="body" idx="1"/>
          </p:nvPr>
        </p:nvSpPr>
        <p:spPr>
          <a:xfrm>
            <a:off x="228600" y="1600200"/>
            <a:ext cx="8229600" cy="5105400"/>
          </a:xfrm>
        </p:spPr>
        <p:txBody>
          <a:bodyPr>
            <a:normAutofit fontScale="92500" lnSpcReduction="10000"/>
          </a:bodyPr>
          <a:lstStyle/>
          <a:p>
            <a:r>
              <a:rPr lang="en-US" dirty="0" smtClean="0"/>
              <a:t>IAS 32 </a:t>
            </a:r>
            <a:r>
              <a:rPr lang="en-US" i="1" dirty="0" smtClean="0"/>
              <a:t>Financial Instruments: Presentation</a:t>
            </a:r>
          </a:p>
          <a:p>
            <a:endParaRPr lang="en-US" i="1" dirty="0" smtClean="0"/>
          </a:p>
          <a:p>
            <a:r>
              <a:rPr lang="en-US" dirty="0" smtClean="0"/>
              <a:t>IAS 33 </a:t>
            </a:r>
            <a:r>
              <a:rPr lang="en-US" i="1" dirty="0" smtClean="0"/>
              <a:t>Earnings per Share</a:t>
            </a:r>
          </a:p>
          <a:p>
            <a:endParaRPr lang="pt-BR" dirty="0" smtClean="0"/>
          </a:p>
          <a:p>
            <a:r>
              <a:rPr lang="pt-BR" dirty="0" smtClean="0"/>
              <a:t>IAS 34 </a:t>
            </a:r>
            <a:r>
              <a:rPr lang="pt-BR" i="1" dirty="0" smtClean="0"/>
              <a:t>Interim Financial Reporting</a:t>
            </a:r>
          </a:p>
          <a:p>
            <a:endParaRPr lang="en-US" dirty="0" smtClean="0"/>
          </a:p>
          <a:p>
            <a:r>
              <a:rPr lang="en-US" dirty="0" smtClean="0"/>
              <a:t>IAS 36 </a:t>
            </a:r>
            <a:r>
              <a:rPr lang="en-US" i="1" dirty="0" smtClean="0"/>
              <a:t>Impairment of Assets</a:t>
            </a:r>
          </a:p>
          <a:p>
            <a:endParaRPr lang="en-US" dirty="0" smtClean="0"/>
          </a:p>
          <a:p>
            <a:r>
              <a:rPr lang="en-US" dirty="0" smtClean="0"/>
              <a:t>IAS 37 </a:t>
            </a:r>
            <a:r>
              <a:rPr lang="en-US" i="1" dirty="0" smtClean="0"/>
              <a:t>Provisions, Contingent Liabilities and Contingent Assets</a:t>
            </a:r>
          </a:p>
        </p:txBody>
      </p:sp>
    </p:spTree>
    <p:extLst>
      <p:ext uri="{BB962C8B-B14F-4D97-AF65-F5344CB8AC3E}">
        <p14:creationId xmlns:p14="http://schemas.microsoft.com/office/powerpoint/2010/main" xmlns="" val="1439415985"/>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76200"/>
            <a:ext cx="8229600" cy="914400"/>
          </a:xfrm>
        </p:spPr>
        <p:txBody>
          <a:bodyPr/>
          <a:lstStyle/>
          <a:p>
            <a:pPr eaLnBrk="1" hangingPunct="1"/>
            <a:r>
              <a:rPr lang="en-US" dirty="0" smtClean="0"/>
              <a:t>IFRS – Standards Contd.</a:t>
            </a:r>
          </a:p>
        </p:txBody>
      </p:sp>
      <p:sp>
        <p:nvSpPr>
          <p:cNvPr id="71683" name="Rectangle 3"/>
          <p:cNvSpPr>
            <a:spLocks noGrp="1" noChangeArrowheads="1"/>
          </p:cNvSpPr>
          <p:nvPr>
            <p:ph type="body" idx="1"/>
          </p:nvPr>
        </p:nvSpPr>
        <p:spPr>
          <a:xfrm>
            <a:off x="304800" y="1752600"/>
            <a:ext cx="8229600" cy="4648200"/>
          </a:xfrm>
        </p:spPr>
        <p:txBody>
          <a:bodyPr>
            <a:normAutofit/>
          </a:bodyPr>
          <a:lstStyle/>
          <a:p>
            <a:r>
              <a:rPr lang="en-US" dirty="0" smtClean="0"/>
              <a:t>IAS 38 </a:t>
            </a:r>
            <a:r>
              <a:rPr lang="en-US" i="1" dirty="0" smtClean="0"/>
              <a:t>Intangible Assets</a:t>
            </a:r>
          </a:p>
          <a:p>
            <a:endParaRPr lang="en-US" dirty="0" smtClean="0"/>
          </a:p>
          <a:p>
            <a:r>
              <a:rPr lang="en-US" dirty="0" smtClean="0"/>
              <a:t>IAS 39 </a:t>
            </a:r>
            <a:r>
              <a:rPr lang="en-US" i="1" dirty="0" smtClean="0"/>
              <a:t>Financial Instruments: Recognition and Measurement</a:t>
            </a:r>
          </a:p>
          <a:p>
            <a:endParaRPr lang="en-US" dirty="0" smtClean="0"/>
          </a:p>
          <a:p>
            <a:r>
              <a:rPr lang="en-US" dirty="0" smtClean="0"/>
              <a:t>IAS 40 </a:t>
            </a:r>
            <a:r>
              <a:rPr lang="en-US" i="1" dirty="0" smtClean="0"/>
              <a:t>Investment Property</a:t>
            </a:r>
          </a:p>
          <a:p>
            <a:endParaRPr lang="en-US" dirty="0" smtClean="0"/>
          </a:p>
          <a:p>
            <a:r>
              <a:rPr lang="en-US" dirty="0" smtClean="0"/>
              <a:t>IAS 41 </a:t>
            </a:r>
            <a:r>
              <a:rPr lang="en-US" i="1" dirty="0" smtClean="0"/>
              <a:t>Agriculture</a:t>
            </a:r>
          </a:p>
        </p:txBody>
      </p:sp>
    </p:spTree>
    <p:extLst>
      <p:ext uri="{BB962C8B-B14F-4D97-AF65-F5344CB8AC3E}">
        <p14:creationId xmlns:p14="http://schemas.microsoft.com/office/powerpoint/2010/main" xmlns="" val="101123761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47935"/>
            <a:ext cx="8370497" cy="523220"/>
          </a:xfrm>
          <a:prstGeom prst="rect">
            <a:avLst/>
          </a:prstGeom>
          <a:noFill/>
        </p:spPr>
        <p:txBody>
          <a:bodyPr wrap="none" rtlCol="0">
            <a:spAutoFit/>
          </a:bodyPr>
          <a:lstStyle/>
          <a:p>
            <a:r>
              <a:rPr lang="en-US" sz="2800" b="1" dirty="0" smtClean="0"/>
              <a:t>Inherent weakness in the Indian Accounting Standards </a:t>
            </a:r>
            <a:endParaRPr lang="en-US" sz="2800" b="1" dirty="0"/>
          </a:p>
        </p:txBody>
      </p:sp>
      <p:sp>
        <p:nvSpPr>
          <p:cNvPr id="4" name="TextBox 3"/>
          <p:cNvSpPr txBox="1"/>
          <p:nvPr/>
        </p:nvSpPr>
        <p:spPr>
          <a:xfrm>
            <a:off x="152400" y="1066800"/>
            <a:ext cx="8839200" cy="4832092"/>
          </a:xfrm>
          <a:prstGeom prst="rect">
            <a:avLst/>
          </a:prstGeom>
          <a:noFill/>
        </p:spPr>
        <p:txBody>
          <a:bodyPr wrap="square" rtlCol="0">
            <a:spAutoFit/>
          </a:bodyPr>
          <a:lstStyle/>
          <a:p>
            <a:pPr marL="514350" indent="-514350">
              <a:buAutoNum type="alphaLcParenR"/>
            </a:pPr>
            <a:r>
              <a:rPr lang="en-US" sz="2800" dirty="0" smtClean="0"/>
              <a:t>No standard to prescribe the method of making our Financial Statements – Captured by IAS 1 ( Presentation of Financial Statements )</a:t>
            </a:r>
          </a:p>
          <a:p>
            <a:endParaRPr lang="en-US" sz="2800" dirty="0" smtClean="0"/>
          </a:p>
          <a:p>
            <a:pPr marL="514350" indent="-514350">
              <a:buAutoNum type="alphaLcParenR" startAt="2"/>
            </a:pPr>
            <a:r>
              <a:rPr lang="en-US" sz="2800" dirty="0" smtClean="0"/>
              <a:t>Our Financial Statements are Historical in Nature and      somewhat does not reflect the current values or fair values (IFRS talks about fair value approach)</a:t>
            </a:r>
          </a:p>
          <a:p>
            <a:endParaRPr lang="en-US" sz="2800" dirty="0" smtClean="0"/>
          </a:p>
          <a:p>
            <a:pPr marL="514350" indent="-514350">
              <a:buAutoNum type="alphaLcParenR" startAt="3"/>
            </a:pPr>
            <a:r>
              <a:rPr lang="en-US" sz="2800" dirty="0" smtClean="0"/>
              <a:t>Concept of Functional Currency approach being    </a:t>
            </a:r>
          </a:p>
          <a:p>
            <a:r>
              <a:rPr lang="en-US" sz="2800" dirty="0"/>
              <a:t> </a:t>
            </a:r>
            <a:r>
              <a:rPr lang="en-US" sz="2800" dirty="0" smtClean="0"/>
              <a:t>      introduced which is a much better concept while       </a:t>
            </a:r>
          </a:p>
          <a:p>
            <a:r>
              <a:rPr lang="en-US" sz="2800" dirty="0"/>
              <a:t> </a:t>
            </a:r>
            <a:r>
              <a:rPr lang="en-US" sz="2800" dirty="0" smtClean="0"/>
              <a:t>      measuring  the foreign exchange impact  </a:t>
            </a:r>
            <a:endParaRPr lang="en-US" sz="2800" dirty="0"/>
          </a:p>
        </p:txBody>
      </p:sp>
    </p:spTree>
    <p:extLst>
      <p:ext uri="{BB962C8B-B14F-4D97-AF65-F5344CB8AC3E}">
        <p14:creationId xmlns:p14="http://schemas.microsoft.com/office/powerpoint/2010/main" xmlns="" val="29494883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47800" y="2438400"/>
            <a:ext cx="6324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IAS -1</a:t>
            </a:r>
          </a:p>
          <a:p>
            <a:pPr algn="ctr"/>
            <a:r>
              <a:rPr lang="en-US" sz="3200" dirty="0" smtClean="0"/>
              <a:t>Presentation of Financial Statements </a:t>
            </a:r>
            <a:endParaRPr lang="en-US" sz="3200" dirty="0"/>
          </a:p>
        </p:txBody>
      </p:sp>
      <p:sp>
        <p:nvSpPr>
          <p:cNvPr id="6" name="TextBox 5"/>
          <p:cNvSpPr txBox="1"/>
          <p:nvPr/>
        </p:nvSpPr>
        <p:spPr>
          <a:xfrm>
            <a:off x="76200" y="147935"/>
            <a:ext cx="8610600" cy="461665"/>
          </a:xfrm>
          <a:prstGeom prst="rect">
            <a:avLst/>
          </a:prstGeom>
          <a:noFill/>
        </p:spPr>
        <p:txBody>
          <a:bodyPr wrap="square" rtlCol="0">
            <a:spAutoFit/>
          </a:bodyPr>
          <a:lstStyle/>
          <a:p>
            <a:pPr algn="ctr"/>
            <a:r>
              <a:rPr lang="en-US" sz="2400" b="1" dirty="0" smtClean="0">
                <a:latin typeface="Garamond" pitchFamily="18" charset="0"/>
              </a:rPr>
              <a:t>IAS 1 (Presentation of Financial Statements )</a:t>
            </a:r>
            <a:endParaRPr lang="en-US" sz="2400" b="1" dirty="0">
              <a:latin typeface="Garamond" pitchFamily="18" charset="0"/>
            </a:endParaRPr>
          </a:p>
        </p:txBody>
      </p:sp>
    </p:spTree>
    <p:extLst>
      <p:ext uri="{BB962C8B-B14F-4D97-AF65-F5344CB8AC3E}">
        <p14:creationId xmlns:p14="http://schemas.microsoft.com/office/powerpoint/2010/main" xmlns="" val="1792655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47935"/>
            <a:ext cx="9144000" cy="461665"/>
          </a:xfrm>
          <a:prstGeom prst="rect">
            <a:avLst/>
          </a:prstGeom>
          <a:noFill/>
        </p:spPr>
        <p:txBody>
          <a:bodyPr wrap="square" rtlCol="0">
            <a:spAutoFit/>
          </a:bodyPr>
          <a:lstStyle/>
          <a:p>
            <a:pPr algn="ctr"/>
            <a:r>
              <a:rPr lang="en-US" sz="2400" b="1" dirty="0" smtClean="0">
                <a:latin typeface="Garamond" pitchFamily="18" charset="0"/>
              </a:rPr>
              <a:t>Ind AS 1 and IAS 1 (Presentation of Financial Statements )</a:t>
            </a:r>
            <a:endParaRPr lang="en-US" sz="2400" b="1" dirty="0">
              <a:latin typeface="Garamond" pitchFamily="18" charset="0"/>
            </a:endParaRPr>
          </a:p>
        </p:txBody>
      </p:sp>
      <p:sp>
        <p:nvSpPr>
          <p:cNvPr id="2" name="TextBox 1"/>
          <p:cNvSpPr txBox="1"/>
          <p:nvPr/>
        </p:nvSpPr>
        <p:spPr>
          <a:xfrm>
            <a:off x="228600" y="1143000"/>
            <a:ext cx="8763000" cy="4154984"/>
          </a:xfrm>
          <a:prstGeom prst="rect">
            <a:avLst/>
          </a:prstGeom>
          <a:noFill/>
        </p:spPr>
        <p:txBody>
          <a:bodyPr wrap="square" rtlCol="0">
            <a:spAutoFit/>
          </a:bodyPr>
          <a:lstStyle/>
          <a:p>
            <a:r>
              <a:rPr lang="en-US" sz="2400" dirty="0" smtClean="0"/>
              <a:t>Key Features of IAS-1</a:t>
            </a:r>
          </a:p>
          <a:p>
            <a:endParaRPr lang="en-US" sz="2400" dirty="0" smtClean="0"/>
          </a:p>
          <a:p>
            <a:r>
              <a:rPr lang="en-US" sz="2400" dirty="0" smtClean="0"/>
              <a:t>A complete set of Financial Statements under IFRS comprises :</a:t>
            </a:r>
            <a:endParaRPr lang="en-US" sz="2400" dirty="0"/>
          </a:p>
          <a:p>
            <a:pPr marL="457200" indent="-457200">
              <a:buAutoNum type="alphaLcParenR"/>
            </a:pPr>
            <a:r>
              <a:rPr lang="en-US" sz="2400" dirty="0" smtClean="0"/>
              <a:t>Statement of Financial Position </a:t>
            </a:r>
            <a:r>
              <a:rPr lang="en-US" sz="2400" dirty="0"/>
              <a:t>(</a:t>
            </a:r>
            <a:r>
              <a:rPr lang="en-US" sz="2400" dirty="0" smtClean="0"/>
              <a:t>also called as balance Sheet) </a:t>
            </a:r>
          </a:p>
          <a:p>
            <a:pPr marL="457200" indent="-457200">
              <a:buAutoNum type="alphaLcParenR"/>
            </a:pPr>
            <a:r>
              <a:rPr lang="en-US" sz="2400" dirty="0" smtClean="0"/>
              <a:t>Statement of Comprehensive Income ( 2 methods – single  statement and 2 different statements covering P&amp;L and Other comprehensive Income)  </a:t>
            </a:r>
          </a:p>
          <a:p>
            <a:pPr marL="457200" indent="-457200">
              <a:buAutoNum type="alphaLcParenR"/>
            </a:pPr>
            <a:r>
              <a:rPr lang="en-US" sz="2400" dirty="0" smtClean="0"/>
              <a:t>Statement of cash flows</a:t>
            </a:r>
          </a:p>
          <a:p>
            <a:pPr marL="457200" indent="-457200">
              <a:buAutoNum type="alphaLcParenR"/>
            </a:pPr>
            <a:r>
              <a:rPr lang="en-US" sz="2400" dirty="0" smtClean="0"/>
              <a:t>Statement of Changes in equity (SOCIE)</a:t>
            </a:r>
          </a:p>
          <a:p>
            <a:pPr marL="457200" indent="-457200">
              <a:buAutoNum type="alphaLcParenR"/>
            </a:pPr>
            <a:r>
              <a:rPr lang="en-US" sz="2400" dirty="0" smtClean="0"/>
              <a:t>Notes to accounts covering Accounting policies and Explanatory Notes  </a:t>
            </a:r>
            <a:endParaRPr lang="en-US" sz="2400" dirty="0"/>
          </a:p>
        </p:txBody>
      </p:sp>
      <p:sp>
        <p:nvSpPr>
          <p:cNvPr id="3" name="TextBox 2"/>
          <p:cNvSpPr txBox="1"/>
          <p:nvPr/>
        </p:nvSpPr>
        <p:spPr>
          <a:xfrm>
            <a:off x="3505200" y="5410200"/>
            <a:ext cx="2228367" cy="523220"/>
          </a:xfrm>
          <a:prstGeom prst="rect">
            <a:avLst/>
          </a:prstGeom>
          <a:noFill/>
        </p:spPr>
        <p:txBody>
          <a:bodyPr wrap="none" rtlCol="0">
            <a:spAutoFit/>
          </a:bodyPr>
          <a:lstStyle/>
          <a:p>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5 Statements </a:t>
            </a:r>
            <a:endParaRPr lang="en-US" dirty="0">
              <a:solidFill>
                <a:srgbClr val="00B0F0"/>
              </a:solidFill>
            </a:endParaRPr>
          </a:p>
        </p:txBody>
      </p:sp>
    </p:spTree>
    <p:extLst>
      <p:ext uri="{BB962C8B-B14F-4D97-AF65-F5344CB8AC3E}">
        <p14:creationId xmlns:p14="http://schemas.microsoft.com/office/powerpoint/2010/main" xmlns="" val="396584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1" nodeType="clickEffect">
                                  <p:stCondLst>
                                    <p:cond delay="0"/>
                                  </p:stCondLst>
                                  <p:childTnLst>
                                    <p:animClr clrSpc="rgb" dir="cw">
                                      <p:cBhvr override="childStyle">
                                        <p:cTn id="13" dur="250" autoRev="1" fill="remove"/>
                                        <p:tgtEl>
                                          <p:spTgt spid="3"/>
                                        </p:tgtEl>
                                        <p:attrNameLst>
                                          <p:attrName>style.color</p:attrName>
                                        </p:attrNameLst>
                                      </p:cBhvr>
                                      <p:to>
                                        <a:schemeClr val="bg1"/>
                                      </p:to>
                                    </p:animClr>
                                    <p:animClr clrSpc="rgb" dir="cw">
                                      <p:cBhvr>
                                        <p:cTn id="14" dur="250" autoRev="1" fill="remove"/>
                                        <p:tgtEl>
                                          <p:spTgt spid="3"/>
                                        </p:tgtEl>
                                        <p:attrNameLst>
                                          <p:attrName>fillcolor</p:attrName>
                                        </p:attrNameLst>
                                      </p:cBhvr>
                                      <p:to>
                                        <a:schemeClr val="bg1"/>
                                      </p:to>
                                    </p:animClr>
                                    <p:set>
                                      <p:cBhvr>
                                        <p:cTn id="15" dur="250" autoRev="1" fill="remove"/>
                                        <p:tgtEl>
                                          <p:spTgt spid="3"/>
                                        </p:tgtEl>
                                        <p:attrNameLst>
                                          <p:attrName>fill.type</p:attrName>
                                        </p:attrNameLst>
                                      </p:cBhvr>
                                      <p:to>
                                        <p:strVal val="solid"/>
                                      </p:to>
                                    </p:set>
                                    <p:set>
                                      <p:cBhvr>
                                        <p:cTn id="16"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461665"/>
          </a:xfrm>
          <a:prstGeom prst="rect">
            <a:avLst/>
          </a:prstGeom>
          <a:noFill/>
        </p:spPr>
        <p:txBody>
          <a:bodyPr wrap="square" rtlCol="0">
            <a:spAutoFit/>
          </a:bodyPr>
          <a:lstStyle/>
          <a:p>
            <a:pPr algn="ctr"/>
            <a:r>
              <a:rPr lang="en-US" sz="2400" b="1" dirty="0" smtClean="0">
                <a:latin typeface="Garamond" pitchFamily="18" charset="0"/>
              </a:rPr>
              <a:t>AS 1 (Disclosure of Accounting Policies )</a:t>
            </a:r>
            <a:endParaRPr lang="en-US" sz="2400" b="1" dirty="0">
              <a:latin typeface="Garamond" pitchFamily="18" charset="0"/>
            </a:endParaRPr>
          </a:p>
        </p:txBody>
      </p:sp>
      <p:sp>
        <p:nvSpPr>
          <p:cNvPr id="2" name="TextBox 1"/>
          <p:cNvSpPr txBox="1"/>
          <p:nvPr/>
        </p:nvSpPr>
        <p:spPr>
          <a:xfrm>
            <a:off x="1" y="381000"/>
            <a:ext cx="9144000" cy="6370975"/>
          </a:xfrm>
          <a:prstGeom prst="rect">
            <a:avLst/>
          </a:prstGeom>
          <a:noFill/>
        </p:spPr>
        <p:txBody>
          <a:bodyPr wrap="square" rtlCol="0">
            <a:spAutoFit/>
          </a:bodyPr>
          <a:lstStyle/>
          <a:p>
            <a:r>
              <a:rPr lang="en-US" sz="2400" b="1" dirty="0" smtClean="0">
                <a:latin typeface="Garamond" pitchFamily="18" charset="0"/>
              </a:rPr>
              <a:t>AS-1  Covers : </a:t>
            </a:r>
          </a:p>
          <a:p>
            <a:endParaRPr lang="en-US" sz="2400" b="1" dirty="0">
              <a:latin typeface="Garamond" pitchFamily="18" charset="0"/>
            </a:endParaRPr>
          </a:p>
          <a:p>
            <a:r>
              <a:rPr lang="en-US" sz="2400" b="1" u="sng" dirty="0">
                <a:latin typeface="Garamond" pitchFamily="18" charset="0"/>
              </a:rPr>
              <a:t>Accounting</a:t>
            </a:r>
            <a:r>
              <a:rPr lang="en-US" sz="2400" u="sng" dirty="0">
                <a:latin typeface="Garamond" pitchFamily="18" charset="0"/>
              </a:rPr>
              <a:t> </a:t>
            </a:r>
            <a:r>
              <a:rPr lang="en-US" sz="2400" b="1" u="sng" dirty="0">
                <a:latin typeface="Garamond" pitchFamily="18" charset="0"/>
              </a:rPr>
              <a:t>policies </a:t>
            </a:r>
            <a:r>
              <a:rPr lang="en-US" sz="2400" dirty="0">
                <a:latin typeface="Garamond" pitchFamily="18" charset="0"/>
              </a:rPr>
              <a:t>are the specific accounting principles and the methods of applying those principles adopted by an enterprise in the preparation and presentation of financial statements.</a:t>
            </a:r>
          </a:p>
          <a:p>
            <a:r>
              <a:rPr lang="en-US" sz="2400" dirty="0">
                <a:latin typeface="Garamond" pitchFamily="18" charset="0"/>
              </a:rPr>
              <a:t> </a:t>
            </a:r>
          </a:p>
          <a:p>
            <a:pPr marL="342900" lvl="0" indent="-342900">
              <a:buFont typeface="Arial" pitchFamily="34" charset="0"/>
              <a:buChar char="•"/>
            </a:pPr>
            <a:r>
              <a:rPr lang="en-US" sz="2400" dirty="0">
                <a:solidFill>
                  <a:srgbClr val="FF0000"/>
                </a:solidFill>
                <a:latin typeface="Garamond" pitchFamily="18" charset="0"/>
              </a:rPr>
              <a:t>All significant </a:t>
            </a:r>
            <a:r>
              <a:rPr lang="en-US" sz="2400" dirty="0">
                <a:latin typeface="Garamond" pitchFamily="18" charset="0"/>
              </a:rPr>
              <a:t>accounting policies should be </a:t>
            </a:r>
            <a:r>
              <a:rPr lang="en-US" sz="2400" dirty="0">
                <a:solidFill>
                  <a:srgbClr val="FF0000"/>
                </a:solidFill>
                <a:latin typeface="Garamond" pitchFamily="18" charset="0"/>
              </a:rPr>
              <a:t>disclosed.</a:t>
            </a:r>
          </a:p>
          <a:p>
            <a:pPr marL="342900" lvl="0" indent="-342900">
              <a:buFont typeface="Arial" pitchFamily="34" charset="0"/>
              <a:buChar char="•"/>
            </a:pPr>
            <a:r>
              <a:rPr lang="en-US" sz="2400" dirty="0">
                <a:latin typeface="Garamond" pitchFamily="18" charset="0"/>
              </a:rPr>
              <a:t>Such </a:t>
            </a:r>
            <a:r>
              <a:rPr lang="en-US" sz="2400" dirty="0">
                <a:solidFill>
                  <a:srgbClr val="FF0000"/>
                </a:solidFill>
                <a:latin typeface="Garamond" pitchFamily="18" charset="0"/>
              </a:rPr>
              <a:t>disclosure form part of </a:t>
            </a:r>
            <a:r>
              <a:rPr lang="en-US" sz="2400" dirty="0">
                <a:latin typeface="Garamond" pitchFamily="18" charset="0"/>
              </a:rPr>
              <a:t>financial statements.</a:t>
            </a:r>
          </a:p>
          <a:p>
            <a:pPr marL="342900" lvl="0" indent="-342900">
              <a:buFont typeface="Arial" pitchFamily="34" charset="0"/>
              <a:buChar char="•"/>
            </a:pPr>
            <a:r>
              <a:rPr lang="en-US" sz="2400" dirty="0">
                <a:latin typeface="Garamond" pitchFamily="18" charset="0"/>
              </a:rPr>
              <a:t>All disclosures should be made </a:t>
            </a:r>
            <a:r>
              <a:rPr lang="en-US" sz="2400" dirty="0">
                <a:solidFill>
                  <a:srgbClr val="FF0000"/>
                </a:solidFill>
                <a:latin typeface="Garamond" pitchFamily="18" charset="0"/>
              </a:rPr>
              <a:t>at one place</a:t>
            </a:r>
            <a:r>
              <a:rPr lang="en-US" sz="2400" dirty="0">
                <a:latin typeface="Garamond" pitchFamily="18" charset="0"/>
              </a:rPr>
              <a:t>.</a:t>
            </a:r>
          </a:p>
          <a:p>
            <a:pPr marL="342900" lvl="0" indent="-342900">
              <a:buFont typeface="Arial" pitchFamily="34" charset="0"/>
              <a:buChar char="•"/>
            </a:pPr>
            <a:r>
              <a:rPr lang="en-US" sz="2400" dirty="0">
                <a:solidFill>
                  <a:srgbClr val="FF0000"/>
                </a:solidFill>
                <a:latin typeface="Garamond" pitchFamily="18" charset="0"/>
              </a:rPr>
              <a:t>Specific disclosure </a:t>
            </a:r>
            <a:r>
              <a:rPr lang="en-US" sz="2400" dirty="0">
                <a:latin typeface="Garamond" pitchFamily="18" charset="0"/>
              </a:rPr>
              <a:t>for the adoption of fundamental accounting assumptions </a:t>
            </a:r>
            <a:r>
              <a:rPr lang="en-US" sz="2400" dirty="0">
                <a:solidFill>
                  <a:srgbClr val="FF0000"/>
                </a:solidFill>
                <a:latin typeface="Garamond" pitchFamily="18" charset="0"/>
              </a:rPr>
              <a:t>is not required</a:t>
            </a:r>
            <a:r>
              <a:rPr lang="en-US" sz="2400" dirty="0">
                <a:latin typeface="Garamond" pitchFamily="18" charset="0"/>
              </a:rPr>
              <a:t>.</a:t>
            </a:r>
          </a:p>
          <a:p>
            <a:pPr marL="342900" lvl="0" indent="-342900">
              <a:buFont typeface="Arial" pitchFamily="34" charset="0"/>
              <a:buChar char="•"/>
            </a:pPr>
            <a:r>
              <a:rPr lang="en-US" sz="2400" dirty="0">
                <a:latin typeface="Garamond" pitchFamily="18" charset="0"/>
              </a:rPr>
              <a:t>Disclosure of accounting policies </a:t>
            </a:r>
            <a:r>
              <a:rPr lang="en-US" sz="2400" dirty="0">
                <a:solidFill>
                  <a:srgbClr val="FF0000"/>
                </a:solidFill>
                <a:latin typeface="Garamond" pitchFamily="18" charset="0"/>
              </a:rPr>
              <a:t>cannot remedy a wrong</a:t>
            </a:r>
            <a:r>
              <a:rPr lang="en-US" sz="2400" dirty="0">
                <a:latin typeface="Garamond" pitchFamily="18" charset="0"/>
              </a:rPr>
              <a:t> or inappropriate treatment of the item in the accounts.</a:t>
            </a:r>
          </a:p>
          <a:p>
            <a:r>
              <a:rPr lang="en-US" sz="2400" dirty="0">
                <a:latin typeface="Garamond" pitchFamily="18" charset="0"/>
              </a:rPr>
              <a:t> </a:t>
            </a:r>
          </a:p>
          <a:p>
            <a:r>
              <a:rPr lang="en-US" sz="2400" dirty="0">
                <a:latin typeface="Garamond" pitchFamily="18" charset="0"/>
              </a:rPr>
              <a:t>Any change in accounting policies which has a material effect in the current period or which is reasonably expected to have material effect in later periods should be disclosed</a:t>
            </a:r>
            <a:r>
              <a:rPr lang="en-US" sz="2400" dirty="0" smtClean="0">
                <a:latin typeface="Garamond" pitchFamily="18" charset="0"/>
              </a:rPr>
              <a:t>.</a:t>
            </a:r>
          </a:p>
        </p:txBody>
      </p:sp>
    </p:spTree>
    <p:extLst>
      <p:ext uri="{BB962C8B-B14F-4D97-AF65-F5344CB8AC3E}">
        <p14:creationId xmlns:p14="http://schemas.microsoft.com/office/powerpoint/2010/main" xmlns="" val="14777012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461665"/>
          </a:xfrm>
          <a:prstGeom prst="rect">
            <a:avLst/>
          </a:prstGeom>
          <a:noFill/>
        </p:spPr>
        <p:txBody>
          <a:bodyPr wrap="square" rtlCol="0">
            <a:spAutoFit/>
          </a:bodyPr>
          <a:lstStyle/>
          <a:p>
            <a:pPr algn="ctr"/>
            <a:r>
              <a:rPr lang="en-US" sz="2400" b="1" dirty="0" smtClean="0">
                <a:latin typeface="Garamond" pitchFamily="18" charset="0"/>
              </a:rPr>
              <a:t>Ind AS 1 and AS 1 (Presentation of Financial Statements )</a:t>
            </a:r>
            <a:endParaRPr lang="en-US" sz="2400" b="1" dirty="0">
              <a:latin typeface="Garamond" pitchFamily="18" charset="0"/>
            </a:endParaRPr>
          </a:p>
        </p:txBody>
      </p:sp>
      <p:sp>
        <p:nvSpPr>
          <p:cNvPr id="2" name="TextBox 1"/>
          <p:cNvSpPr txBox="1"/>
          <p:nvPr/>
        </p:nvSpPr>
        <p:spPr>
          <a:xfrm>
            <a:off x="1" y="381000"/>
            <a:ext cx="9144000" cy="6955750"/>
          </a:xfrm>
          <a:prstGeom prst="rect">
            <a:avLst/>
          </a:prstGeom>
          <a:noFill/>
        </p:spPr>
        <p:txBody>
          <a:bodyPr wrap="square" rtlCol="0">
            <a:spAutoFit/>
          </a:bodyPr>
          <a:lstStyle/>
          <a:p>
            <a:r>
              <a:rPr lang="en-US" sz="2400" b="1" dirty="0" smtClean="0">
                <a:latin typeface="Garamond" pitchFamily="18" charset="0"/>
              </a:rPr>
              <a:t>AS-1  Covers : </a:t>
            </a:r>
          </a:p>
          <a:p>
            <a:endParaRPr lang="en-US" sz="2200" dirty="0" smtClean="0">
              <a:latin typeface="Garamond" pitchFamily="18" charset="0"/>
            </a:endParaRPr>
          </a:p>
          <a:p>
            <a:r>
              <a:rPr lang="en-US" sz="2200" u="sng" dirty="0">
                <a:latin typeface="Garamond" pitchFamily="18" charset="0"/>
              </a:rPr>
              <a:t>Fundamental Accounting Assumption: (GCA</a:t>
            </a:r>
            <a:r>
              <a:rPr lang="en-US" sz="2200" dirty="0">
                <a:latin typeface="Garamond" pitchFamily="18" charset="0"/>
              </a:rPr>
              <a:t>) :</a:t>
            </a:r>
          </a:p>
          <a:p>
            <a:r>
              <a:rPr lang="en-US" sz="2200" dirty="0">
                <a:latin typeface="Garamond" pitchFamily="18" charset="0"/>
              </a:rPr>
              <a:t> </a:t>
            </a:r>
          </a:p>
          <a:p>
            <a:r>
              <a:rPr lang="en-US" sz="2200" u="sng" dirty="0">
                <a:latin typeface="Garamond" pitchFamily="18" charset="0"/>
              </a:rPr>
              <a:t>1] Going Concern</a:t>
            </a:r>
            <a:endParaRPr lang="en-US" sz="2200" dirty="0">
              <a:latin typeface="Garamond" pitchFamily="18" charset="0"/>
            </a:endParaRPr>
          </a:p>
          <a:p>
            <a:r>
              <a:rPr lang="en-US" sz="2200" dirty="0">
                <a:latin typeface="Garamond" pitchFamily="18" charset="0"/>
              </a:rPr>
              <a:t> </a:t>
            </a:r>
          </a:p>
          <a:p>
            <a:r>
              <a:rPr lang="en-US" sz="2200" u="sng" dirty="0">
                <a:latin typeface="Garamond" pitchFamily="18" charset="0"/>
              </a:rPr>
              <a:t>2] Consistency</a:t>
            </a:r>
            <a:endParaRPr lang="en-US" sz="2200" dirty="0">
              <a:latin typeface="Garamond" pitchFamily="18" charset="0"/>
            </a:endParaRPr>
          </a:p>
          <a:p>
            <a:r>
              <a:rPr lang="en-US" sz="2200" dirty="0">
                <a:latin typeface="Garamond" pitchFamily="18" charset="0"/>
              </a:rPr>
              <a:t> </a:t>
            </a:r>
          </a:p>
          <a:p>
            <a:r>
              <a:rPr lang="en-US" sz="2200" u="sng" dirty="0">
                <a:latin typeface="Garamond" pitchFamily="18" charset="0"/>
              </a:rPr>
              <a:t>3]  Accrual</a:t>
            </a:r>
            <a:endParaRPr lang="en-US" sz="2200" dirty="0">
              <a:latin typeface="Garamond" pitchFamily="18" charset="0"/>
            </a:endParaRPr>
          </a:p>
          <a:p>
            <a:r>
              <a:rPr lang="en-US" sz="2200" dirty="0">
                <a:latin typeface="Garamond" pitchFamily="18" charset="0"/>
              </a:rPr>
              <a:t> </a:t>
            </a:r>
          </a:p>
          <a:p>
            <a:r>
              <a:rPr lang="en-US" sz="2200" dirty="0">
                <a:latin typeface="Garamond" pitchFamily="18" charset="0"/>
              </a:rPr>
              <a:t> </a:t>
            </a:r>
          </a:p>
          <a:p>
            <a:r>
              <a:rPr lang="en-US" sz="2200" u="sng" dirty="0">
                <a:latin typeface="Garamond" pitchFamily="18" charset="0"/>
              </a:rPr>
              <a:t>Major considerations governing the selection of accounting policies:</a:t>
            </a:r>
            <a:endParaRPr lang="en-US" sz="2200" dirty="0">
              <a:latin typeface="Garamond" pitchFamily="18" charset="0"/>
            </a:endParaRPr>
          </a:p>
          <a:p>
            <a:r>
              <a:rPr lang="en-US" sz="2200" dirty="0">
                <a:latin typeface="Garamond" pitchFamily="18" charset="0"/>
              </a:rPr>
              <a:t> </a:t>
            </a:r>
          </a:p>
          <a:p>
            <a:r>
              <a:rPr lang="en-US" sz="2200" u="sng" dirty="0">
                <a:latin typeface="Garamond" pitchFamily="18" charset="0"/>
              </a:rPr>
              <a:t>1]  Prudence</a:t>
            </a:r>
            <a:endParaRPr lang="en-US" sz="2200" dirty="0">
              <a:latin typeface="Garamond" pitchFamily="18" charset="0"/>
            </a:endParaRPr>
          </a:p>
          <a:p>
            <a:r>
              <a:rPr lang="en-US" sz="2200" dirty="0">
                <a:latin typeface="Garamond" pitchFamily="18" charset="0"/>
              </a:rPr>
              <a:t> </a:t>
            </a:r>
          </a:p>
          <a:p>
            <a:r>
              <a:rPr lang="en-US" sz="2200" u="sng" dirty="0">
                <a:latin typeface="Garamond" pitchFamily="18" charset="0"/>
              </a:rPr>
              <a:t>2]  Substance over form </a:t>
            </a:r>
            <a:endParaRPr lang="en-US" sz="2200" u="sng" dirty="0" smtClean="0">
              <a:latin typeface="Garamond" pitchFamily="18" charset="0"/>
            </a:endParaRPr>
          </a:p>
          <a:p>
            <a:r>
              <a:rPr lang="en-US" sz="2200" dirty="0">
                <a:latin typeface="Garamond" pitchFamily="18" charset="0"/>
              </a:rPr>
              <a:t> </a:t>
            </a:r>
          </a:p>
          <a:p>
            <a:r>
              <a:rPr lang="en-US" sz="2200" u="sng" dirty="0">
                <a:latin typeface="Garamond" pitchFamily="18" charset="0"/>
              </a:rPr>
              <a:t>3] Materiality</a:t>
            </a:r>
            <a:endParaRPr lang="en-US" sz="2200" dirty="0">
              <a:latin typeface="Garamond" pitchFamily="18" charset="0"/>
            </a:endParaRPr>
          </a:p>
          <a:p>
            <a:r>
              <a:rPr lang="en-US" sz="2400" b="1" i="1" dirty="0"/>
              <a:t> </a:t>
            </a:r>
            <a:endParaRPr lang="en-US" sz="2400" dirty="0"/>
          </a:p>
          <a:p>
            <a:endParaRPr lang="en-US" sz="2400" b="1" dirty="0">
              <a:latin typeface="Garamond" pitchFamily="18" charset="0"/>
            </a:endParaRPr>
          </a:p>
        </p:txBody>
      </p:sp>
    </p:spTree>
    <p:extLst>
      <p:ext uri="{BB962C8B-B14F-4D97-AF65-F5344CB8AC3E}">
        <p14:creationId xmlns:p14="http://schemas.microsoft.com/office/powerpoint/2010/main" xmlns="" val="6153121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461665"/>
          </a:xfrm>
          <a:prstGeom prst="rect">
            <a:avLst/>
          </a:prstGeom>
          <a:noFill/>
        </p:spPr>
        <p:txBody>
          <a:bodyPr wrap="square" rtlCol="0">
            <a:spAutoFit/>
          </a:bodyPr>
          <a:lstStyle/>
          <a:p>
            <a:pPr algn="ctr"/>
            <a:r>
              <a:rPr lang="en-US" sz="2400" b="1" dirty="0" smtClean="0">
                <a:latin typeface="Garamond" pitchFamily="18" charset="0"/>
              </a:rPr>
              <a:t>Ind AS 1 and AS 1 (Presentation of Financial Statements )</a:t>
            </a:r>
            <a:endParaRPr lang="en-US" sz="2400" b="1" dirty="0">
              <a:latin typeface="Garamond" pitchFamily="18" charset="0"/>
            </a:endParaRPr>
          </a:p>
        </p:txBody>
      </p:sp>
      <p:sp>
        <p:nvSpPr>
          <p:cNvPr id="2" name="TextBox 1"/>
          <p:cNvSpPr txBox="1"/>
          <p:nvPr/>
        </p:nvSpPr>
        <p:spPr>
          <a:xfrm>
            <a:off x="0" y="762000"/>
            <a:ext cx="8800999" cy="5570756"/>
          </a:xfrm>
          <a:prstGeom prst="rect">
            <a:avLst/>
          </a:prstGeom>
          <a:noFill/>
        </p:spPr>
        <p:txBody>
          <a:bodyPr wrap="none" rtlCol="0">
            <a:spAutoFit/>
          </a:bodyPr>
          <a:lstStyle/>
          <a:p>
            <a:r>
              <a:rPr lang="en-US" sz="2800" b="1" dirty="0" smtClean="0">
                <a:latin typeface="Garamond" pitchFamily="18" charset="0"/>
              </a:rPr>
              <a:t>AS-1  to include: </a:t>
            </a:r>
          </a:p>
          <a:p>
            <a:r>
              <a:rPr lang="en-US" sz="2800" dirty="0" smtClean="0">
                <a:latin typeface="Garamond" pitchFamily="18" charset="0"/>
              </a:rPr>
              <a:t>AS-1 - </a:t>
            </a:r>
            <a:r>
              <a:rPr lang="en-US" sz="2800" dirty="0">
                <a:latin typeface="Garamond" pitchFamily="18" charset="0"/>
              </a:rPr>
              <a:t>Disclosure Of </a:t>
            </a:r>
            <a:r>
              <a:rPr lang="en-US" sz="2800" dirty="0" smtClean="0">
                <a:latin typeface="Garamond" pitchFamily="18" charset="0"/>
              </a:rPr>
              <a:t>Accounting Policy</a:t>
            </a:r>
          </a:p>
          <a:p>
            <a:r>
              <a:rPr lang="en-US" sz="2800" dirty="0" smtClean="0">
                <a:latin typeface="Garamond" pitchFamily="18" charset="0"/>
              </a:rPr>
              <a:t>                                 + </a:t>
            </a:r>
          </a:p>
          <a:p>
            <a:r>
              <a:rPr lang="en-US" sz="2800" dirty="0" smtClean="0">
                <a:latin typeface="Garamond" pitchFamily="18" charset="0"/>
              </a:rPr>
              <a:t>Revised Schedule VI to Companies Act</a:t>
            </a:r>
          </a:p>
          <a:p>
            <a:r>
              <a:rPr lang="en-US" sz="2800" dirty="0">
                <a:latin typeface="Garamond" pitchFamily="18" charset="0"/>
              </a:rPr>
              <a:t> </a:t>
            </a:r>
            <a:r>
              <a:rPr lang="en-US" sz="2800" dirty="0" smtClean="0">
                <a:latin typeface="Garamond" pitchFamily="18" charset="0"/>
              </a:rPr>
              <a:t>                                +</a:t>
            </a:r>
          </a:p>
          <a:p>
            <a:r>
              <a:rPr lang="en-US" sz="2800" dirty="0">
                <a:latin typeface="Garamond" pitchFamily="18" charset="0"/>
              </a:rPr>
              <a:t>AS-5- Net Profit Or Loss For The Period, Prior Period Items </a:t>
            </a:r>
            <a:endParaRPr lang="en-US" sz="2800" dirty="0" smtClean="0">
              <a:latin typeface="Garamond" pitchFamily="18" charset="0"/>
            </a:endParaRPr>
          </a:p>
          <a:p>
            <a:r>
              <a:rPr lang="en-US" sz="2800" dirty="0">
                <a:latin typeface="Garamond" pitchFamily="18" charset="0"/>
              </a:rPr>
              <a:t> </a:t>
            </a:r>
            <a:r>
              <a:rPr lang="en-US" sz="2800" dirty="0" smtClean="0">
                <a:latin typeface="Garamond" pitchFamily="18" charset="0"/>
              </a:rPr>
              <a:t>         And </a:t>
            </a:r>
            <a:r>
              <a:rPr lang="en-US" sz="2800" dirty="0">
                <a:latin typeface="Garamond" pitchFamily="18" charset="0"/>
              </a:rPr>
              <a:t>Changes In Accounting </a:t>
            </a:r>
            <a:r>
              <a:rPr lang="en-US" sz="2800" dirty="0" smtClean="0">
                <a:latin typeface="Garamond" pitchFamily="18" charset="0"/>
              </a:rPr>
              <a:t> Policies </a:t>
            </a:r>
            <a:endParaRPr lang="en-US" sz="2800" dirty="0">
              <a:latin typeface="Garamond" pitchFamily="18" charset="0"/>
            </a:endParaRPr>
          </a:p>
          <a:p>
            <a:endParaRPr lang="en-US" sz="2800" dirty="0" smtClean="0">
              <a:latin typeface="Garamond" pitchFamily="18" charset="0"/>
            </a:endParaRPr>
          </a:p>
          <a:p>
            <a:r>
              <a:rPr lang="en-US" sz="2800" b="1" dirty="0" smtClean="0">
                <a:latin typeface="Garamond" pitchFamily="18" charset="0"/>
              </a:rPr>
              <a:t>                                       = </a:t>
            </a:r>
          </a:p>
          <a:p>
            <a:endParaRPr lang="en-US" sz="2800" b="1" dirty="0">
              <a:latin typeface="Garamond" pitchFamily="18" charset="0"/>
            </a:endParaRPr>
          </a:p>
          <a:p>
            <a:r>
              <a:rPr lang="en-US" sz="2800" b="1" dirty="0" err="1" smtClean="0">
                <a:latin typeface="Garamond" pitchFamily="18" charset="0"/>
              </a:rPr>
              <a:t>Ind</a:t>
            </a:r>
            <a:r>
              <a:rPr lang="en-US" sz="2800" b="1" dirty="0" smtClean="0">
                <a:latin typeface="Garamond" pitchFamily="18" charset="0"/>
              </a:rPr>
              <a:t> AS-1 /IAS-1 </a:t>
            </a:r>
            <a:r>
              <a:rPr lang="en-US" sz="2800" b="1" dirty="0">
                <a:latin typeface="Garamond" pitchFamily="18" charset="0"/>
              </a:rPr>
              <a:t>to include: </a:t>
            </a:r>
          </a:p>
          <a:p>
            <a:r>
              <a:rPr lang="en-US" sz="2800" dirty="0" err="1" smtClean="0">
                <a:latin typeface="Garamond" pitchFamily="18" charset="0"/>
              </a:rPr>
              <a:t>Ind</a:t>
            </a:r>
            <a:r>
              <a:rPr lang="en-US" sz="2800" dirty="0" smtClean="0">
                <a:latin typeface="Garamond" pitchFamily="18" charset="0"/>
              </a:rPr>
              <a:t> AS-1 – Presentation of Financial Statements</a:t>
            </a:r>
          </a:p>
          <a:p>
            <a:endParaRPr lang="en-US" sz="20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6200" y="762000"/>
            <a:ext cx="8724799" cy="320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201" y="4953000"/>
            <a:ext cx="8724799"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206412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1077218"/>
          </a:xfrm>
          <a:prstGeom prst="rect">
            <a:avLst/>
          </a:prstGeom>
          <a:noFill/>
        </p:spPr>
        <p:txBody>
          <a:bodyPr wrap="square" rtlCol="0">
            <a:spAutoFit/>
          </a:bodyPr>
          <a:lstStyle/>
          <a:p>
            <a:r>
              <a:rPr lang="en-US" sz="3200" b="1" dirty="0" smtClean="0">
                <a:latin typeface="Garamond" pitchFamily="18" charset="0"/>
              </a:rPr>
              <a:t>Ind AS 1 and AS 1 (Presentation of Financial </a:t>
            </a:r>
          </a:p>
          <a:p>
            <a:r>
              <a:rPr lang="en-US" sz="3200" b="1" dirty="0" smtClean="0">
                <a:latin typeface="Garamond" pitchFamily="18" charset="0"/>
              </a:rPr>
              <a:t>Statements )</a:t>
            </a:r>
            <a:endParaRPr lang="en-US" sz="3200" b="1" dirty="0">
              <a:latin typeface="Garamond" pitchFamily="18" charset="0"/>
            </a:endParaRPr>
          </a:p>
        </p:txBody>
      </p:sp>
      <p:sp>
        <p:nvSpPr>
          <p:cNvPr id="2" name="TextBox 1"/>
          <p:cNvSpPr txBox="1"/>
          <p:nvPr/>
        </p:nvSpPr>
        <p:spPr>
          <a:xfrm>
            <a:off x="0" y="762000"/>
            <a:ext cx="9144000" cy="6001643"/>
          </a:xfrm>
          <a:prstGeom prst="rect">
            <a:avLst/>
          </a:prstGeom>
          <a:noFill/>
        </p:spPr>
        <p:txBody>
          <a:bodyPr wrap="square" rtlCol="0">
            <a:spAutoFit/>
          </a:bodyPr>
          <a:lstStyle/>
          <a:p>
            <a:endParaRPr lang="en-US" sz="3200" dirty="0">
              <a:latin typeface="Garamond" pitchFamily="18" charset="0"/>
            </a:endParaRPr>
          </a:p>
          <a:p>
            <a:r>
              <a:rPr lang="en-US" sz="3200" b="1" dirty="0" smtClean="0">
                <a:solidFill>
                  <a:srgbClr val="FF0000"/>
                </a:solidFill>
                <a:latin typeface="Garamond" pitchFamily="18" charset="0"/>
              </a:rPr>
              <a:t>Basic Conclusions :</a:t>
            </a:r>
          </a:p>
          <a:p>
            <a:pPr marL="514350" indent="-514350">
              <a:buAutoNum type="alphaLcParenR"/>
            </a:pPr>
            <a:r>
              <a:rPr lang="en-US" sz="3200" dirty="0" smtClean="0">
                <a:latin typeface="Garamond" pitchFamily="18" charset="0"/>
              </a:rPr>
              <a:t>The format of Financial Statements in AS is given by </a:t>
            </a:r>
          </a:p>
          <a:p>
            <a:r>
              <a:rPr lang="en-US" sz="3200" dirty="0">
                <a:latin typeface="Garamond" pitchFamily="18" charset="0"/>
              </a:rPr>
              <a:t> </a:t>
            </a:r>
            <a:r>
              <a:rPr lang="en-US" sz="3200" dirty="0" smtClean="0">
                <a:latin typeface="Garamond" pitchFamily="18" charset="0"/>
              </a:rPr>
              <a:t>     Company Law  whereas in </a:t>
            </a:r>
            <a:r>
              <a:rPr lang="en-US" sz="3200" dirty="0" err="1" smtClean="0">
                <a:latin typeface="Garamond" pitchFamily="18" charset="0"/>
              </a:rPr>
              <a:t>Ind</a:t>
            </a:r>
            <a:r>
              <a:rPr lang="en-US" sz="3200" dirty="0" smtClean="0">
                <a:latin typeface="Garamond" pitchFamily="18" charset="0"/>
              </a:rPr>
              <a:t> AS is given by  </a:t>
            </a:r>
          </a:p>
          <a:p>
            <a:r>
              <a:rPr lang="en-US" sz="3200" dirty="0">
                <a:latin typeface="Garamond" pitchFamily="18" charset="0"/>
              </a:rPr>
              <a:t> </a:t>
            </a:r>
            <a:r>
              <a:rPr lang="en-US" sz="3200" dirty="0" smtClean="0">
                <a:latin typeface="Garamond" pitchFamily="18" charset="0"/>
              </a:rPr>
              <a:t>     Standard – Law </a:t>
            </a:r>
            <a:r>
              <a:rPr lang="en-US" sz="3200" dirty="0" err="1" smtClean="0">
                <a:latin typeface="Garamond" pitchFamily="18" charset="0"/>
              </a:rPr>
              <a:t>Vs</a:t>
            </a:r>
            <a:r>
              <a:rPr lang="en-US" sz="3200" dirty="0" smtClean="0">
                <a:latin typeface="Garamond" pitchFamily="18" charset="0"/>
              </a:rPr>
              <a:t> Standard </a:t>
            </a:r>
          </a:p>
          <a:p>
            <a:endParaRPr lang="en-US" sz="3200" dirty="0">
              <a:latin typeface="Garamond" pitchFamily="18" charset="0"/>
            </a:endParaRPr>
          </a:p>
          <a:p>
            <a:pPr marL="457200" indent="-457200">
              <a:buAutoNum type="alphaLcParenR" startAt="2"/>
            </a:pPr>
            <a:r>
              <a:rPr lang="en-US" sz="3200" dirty="0" err="1" smtClean="0">
                <a:latin typeface="Garamond" pitchFamily="18" charset="0"/>
              </a:rPr>
              <a:t>Ind</a:t>
            </a:r>
            <a:r>
              <a:rPr lang="en-US" sz="3200" dirty="0" smtClean="0">
                <a:latin typeface="Garamond" pitchFamily="18" charset="0"/>
              </a:rPr>
              <a:t> AS-1/IAS-1 coverage is </a:t>
            </a:r>
            <a:r>
              <a:rPr lang="en-US" sz="3200" dirty="0" smtClean="0">
                <a:solidFill>
                  <a:srgbClr val="FF0000"/>
                </a:solidFill>
                <a:latin typeface="Garamond" pitchFamily="18" charset="0"/>
              </a:rPr>
              <a:t>wider in Scope </a:t>
            </a:r>
          </a:p>
          <a:p>
            <a:pPr marL="457200" indent="-457200">
              <a:buAutoNum type="alphaLcParenR" startAt="2"/>
            </a:pPr>
            <a:endParaRPr lang="en-US" sz="3200" dirty="0">
              <a:solidFill>
                <a:srgbClr val="FF0000"/>
              </a:solidFill>
              <a:latin typeface="Garamond" pitchFamily="18" charset="0"/>
            </a:endParaRPr>
          </a:p>
          <a:p>
            <a:pPr marL="457200" indent="-457200">
              <a:buAutoNum type="alphaLcParenR" startAt="2"/>
            </a:pPr>
            <a:r>
              <a:rPr lang="en-US" sz="3200" dirty="0" smtClean="0">
                <a:latin typeface="Garamond" pitchFamily="18" charset="0"/>
              </a:rPr>
              <a:t>India- Companies Act govern Company Financial Statements, Bank’s are governed by Schedule III of Banking Act,1949, Insurance are by IRDA regulations etc. </a:t>
            </a:r>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9906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2948247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1682250644"/>
              </p:ext>
            </p:extLst>
          </p:nvPr>
        </p:nvGraphicFramePr>
        <p:xfrm>
          <a:off x="76200" y="787400"/>
          <a:ext cx="8991600" cy="5384800"/>
        </p:xfrm>
        <a:graphic>
          <a:graphicData uri="http://schemas.openxmlformats.org/drawingml/2006/table">
            <a:tbl>
              <a:tblPr firstRow="1" bandRow="1">
                <a:tableStyleId>{5C22544A-7EE6-4342-B048-85BDC9FD1C3A}</a:tableStyleId>
              </a:tblPr>
              <a:tblGrid>
                <a:gridCol w="3581400"/>
                <a:gridCol w="2413000"/>
                <a:gridCol w="2997200"/>
              </a:tblGrid>
              <a:tr h="812800">
                <a:tc>
                  <a:txBody>
                    <a:bodyPr/>
                    <a:lstStyle/>
                    <a:p>
                      <a:r>
                        <a:rPr lang="en-US" sz="4000" dirty="0" smtClean="0"/>
                        <a:t>Indian GAAP</a:t>
                      </a:r>
                      <a:endParaRPr lang="en-US" sz="4000" dirty="0"/>
                    </a:p>
                  </a:txBody>
                  <a:tcPr/>
                </a:tc>
                <a:tc>
                  <a:txBody>
                    <a:bodyPr/>
                    <a:lstStyle/>
                    <a:p>
                      <a:pPr algn="ctr"/>
                      <a:r>
                        <a:rPr lang="en-US" sz="4000" dirty="0" smtClean="0"/>
                        <a:t>IFRS</a:t>
                      </a:r>
                      <a:endParaRPr lang="en-US" sz="4000" dirty="0"/>
                    </a:p>
                  </a:txBody>
                  <a:tcPr/>
                </a:tc>
                <a:tc>
                  <a:txBody>
                    <a:bodyPr/>
                    <a:lstStyle/>
                    <a:p>
                      <a:pPr algn="ctr"/>
                      <a:r>
                        <a:rPr lang="en-US" sz="4000" dirty="0" err="1" smtClean="0"/>
                        <a:t>Ind</a:t>
                      </a:r>
                      <a:r>
                        <a:rPr lang="en-US" sz="4000" dirty="0" smtClean="0"/>
                        <a:t> AS</a:t>
                      </a:r>
                      <a:endParaRPr lang="en-US" sz="4000" dirty="0"/>
                    </a:p>
                  </a:txBody>
                  <a:tcPr/>
                </a:tc>
              </a:tr>
              <a:tr h="812800">
                <a:tc>
                  <a:txBody>
                    <a:bodyPr/>
                    <a:lstStyle/>
                    <a:p>
                      <a:r>
                        <a:rPr lang="en-US" sz="2400" dirty="0" smtClean="0"/>
                        <a:t>Components</a:t>
                      </a:r>
                      <a:r>
                        <a:rPr lang="en-US" sz="2400" baseline="0" dirty="0" smtClean="0"/>
                        <a:t> of Financial statements are 4 –B/Sheet, </a:t>
                      </a:r>
                      <a:r>
                        <a:rPr lang="en-US" sz="2400" baseline="0" dirty="0" err="1" smtClean="0"/>
                        <a:t>P&amp;Loss</a:t>
                      </a:r>
                      <a:r>
                        <a:rPr lang="en-US" sz="2400" baseline="0" dirty="0" smtClean="0"/>
                        <a:t> A/c, Cash Flow (criteria based) &amp; notes to Accounts</a:t>
                      </a:r>
                      <a:endParaRPr lang="en-US" sz="2400" dirty="0"/>
                    </a:p>
                  </a:txBody>
                  <a:tcPr/>
                </a:tc>
                <a:tc>
                  <a:txBody>
                    <a:bodyPr/>
                    <a:lstStyle/>
                    <a:p>
                      <a:r>
                        <a:rPr lang="en-US" sz="2400" dirty="0" smtClean="0"/>
                        <a:t>5</a:t>
                      </a:r>
                      <a:r>
                        <a:rPr lang="en-US" sz="2400" baseline="0" dirty="0" smtClean="0"/>
                        <a:t> Statements </a:t>
                      </a:r>
                      <a:endParaRPr lang="en-US" sz="2400" dirty="0"/>
                    </a:p>
                  </a:txBody>
                  <a:tcPr/>
                </a:tc>
                <a:tc>
                  <a:txBody>
                    <a:bodyPr/>
                    <a:lstStyle/>
                    <a:p>
                      <a:r>
                        <a:rPr lang="en-US" sz="2400" dirty="0" smtClean="0"/>
                        <a:t>The Balance Sheets includes SOCIE (part of Balance sheet), Comprehensive Income not included</a:t>
                      </a:r>
                      <a:endParaRPr lang="en-US" sz="2400" dirty="0"/>
                    </a:p>
                  </a:txBody>
                  <a:tcPr/>
                </a:tc>
              </a:tr>
              <a:tr h="812800">
                <a:tc>
                  <a:txBody>
                    <a:bodyPr/>
                    <a:lstStyle/>
                    <a:p>
                      <a:r>
                        <a:rPr lang="en-US" sz="2400" dirty="0" smtClean="0"/>
                        <a:t>AS-21 has not made it mandatory for consolidation . Only Listed companies are required to prepare “Standalone” and Consolidated Financial Statements .</a:t>
                      </a:r>
                      <a:endParaRPr lang="en-US" sz="2400" dirty="0"/>
                    </a:p>
                  </a:txBody>
                  <a:tcPr/>
                </a:tc>
                <a:tc>
                  <a:txBody>
                    <a:bodyPr/>
                    <a:lstStyle/>
                    <a:p>
                      <a:r>
                        <a:rPr lang="en-US" sz="2400" dirty="0" smtClean="0"/>
                        <a:t>Consolidation is mandatory in case the criteria is met.</a:t>
                      </a:r>
                      <a:endParaRPr lang="en-US" sz="2400" dirty="0"/>
                    </a:p>
                  </a:txBody>
                  <a:tcPr/>
                </a:tc>
                <a:tc>
                  <a:txBody>
                    <a:bodyPr/>
                    <a:lstStyle/>
                    <a:p>
                      <a:r>
                        <a:rPr lang="en-US" sz="2400" dirty="0" smtClean="0"/>
                        <a:t>Does not mandate the</a:t>
                      </a:r>
                      <a:r>
                        <a:rPr lang="en-US" sz="2400" baseline="0" dirty="0" smtClean="0"/>
                        <a:t> consolidation.</a:t>
                      </a:r>
                      <a:endParaRPr lang="en-US" sz="2400" dirty="0"/>
                    </a:p>
                  </a:txBody>
                  <a:tcPr/>
                </a:tc>
              </a:tr>
            </a:tbl>
          </a:graphicData>
        </a:graphic>
      </p:graphicFrame>
    </p:spTree>
    <p:extLst>
      <p:ext uri="{BB962C8B-B14F-4D97-AF65-F5344CB8AC3E}">
        <p14:creationId xmlns:p14="http://schemas.microsoft.com/office/powerpoint/2010/main" xmlns="" val="31140247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2129567564"/>
              </p:ext>
            </p:extLst>
          </p:nvPr>
        </p:nvGraphicFramePr>
        <p:xfrm>
          <a:off x="76200" y="787400"/>
          <a:ext cx="8991600" cy="5384800"/>
        </p:xfrm>
        <a:graphic>
          <a:graphicData uri="http://schemas.openxmlformats.org/drawingml/2006/table">
            <a:tbl>
              <a:tblPr firstRow="1" bandRow="1">
                <a:tableStyleId>{5C22544A-7EE6-4342-B048-85BDC9FD1C3A}</a:tableStyleId>
              </a:tblPr>
              <a:tblGrid>
                <a:gridCol w="3352800"/>
                <a:gridCol w="3810000"/>
                <a:gridCol w="1828800"/>
              </a:tblGrid>
              <a:tr h="812800">
                <a:tc>
                  <a:txBody>
                    <a:bodyPr/>
                    <a:lstStyle/>
                    <a:p>
                      <a:r>
                        <a:rPr lang="en-US" sz="4000" dirty="0" smtClean="0"/>
                        <a:t>Indian GAAP</a:t>
                      </a:r>
                      <a:endParaRPr lang="en-US" sz="4000" dirty="0"/>
                    </a:p>
                  </a:txBody>
                  <a:tcPr/>
                </a:tc>
                <a:tc>
                  <a:txBody>
                    <a:bodyPr/>
                    <a:lstStyle/>
                    <a:p>
                      <a:pPr algn="ctr"/>
                      <a:r>
                        <a:rPr lang="en-US" sz="4000" dirty="0" smtClean="0"/>
                        <a:t>IFRS</a:t>
                      </a:r>
                      <a:endParaRPr lang="en-US" sz="4000" dirty="0"/>
                    </a:p>
                  </a:txBody>
                  <a:tcPr/>
                </a:tc>
                <a:tc>
                  <a:txBody>
                    <a:bodyPr/>
                    <a:lstStyle/>
                    <a:p>
                      <a:pPr algn="ctr"/>
                      <a:r>
                        <a:rPr lang="en-US" sz="4000" dirty="0" err="1" smtClean="0"/>
                        <a:t>Ind</a:t>
                      </a:r>
                      <a:r>
                        <a:rPr lang="en-US" sz="4000" dirty="0" smtClean="0"/>
                        <a:t> AS</a:t>
                      </a:r>
                      <a:endParaRPr lang="en-US" sz="4000" dirty="0"/>
                    </a:p>
                  </a:txBody>
                  <a:tcPr/>
                </a:tc>
              </a:tr>
              <a:tr h="812800">
                <a:tc>
                  <a:txBody>
                    <a:bodyPr/>
                    <a:lstStyle/>
                    <a:p>
                      <a:r>
                        <a:rPr lang="en-US" sz="2400" dirty="0" smtClean="0"/>
                        <a:t>Follow</a:t>
                      </a:r>
                      <a:r>
                        <a:rPr lang="en-US" sz="2400" baseline="0" dirty="0" smtClean="0"/>
                        <a:t> the Format as mentioned in the Revised Schedule VI-Companies Act</a:t>
                      </a:r>
                      <a:endParaRPr lang="en-US" sz="2400" dirty="0"/>
                    </a:p>
                  </a:txBody>
                  <a:tcPr/>
                </a:tc>
                <a:tc>
                  <a:txBody>
                    <a:bodyPr/>
                    <a:lstStyle/>
                    <a:p>
                      <a:r>
                        <a:rPr lang="en-US" sz="2400" dirty="0" smtClean="0">
                          <a:solidFill>
                            <a:srgbClr val="FF0000"/>
                          </a:solidFill>
                        </a:rPr>
                        <a:t>Only illustrative formats </a:t>
                      </a:r>
                      <a:r>
                        <a:rPr lang="en-US" sz="2400" dirty="0" smtClean="0"/>
                        <a:t>for</a:t>
                      </a:r>
                      <a:r>
                        <a:rPr lang="en-US" sz="2400" baseline="0" dirty="0" smtClean="0"/>
                        <a:t> presentation are given </a:t>
                      </a:r>
                      <a:endParaRPr lang="en-US" sz="2400" dirty="0"/>
                    </a:p>
                  </a:txBody>
                  <a:tcPr/>
                </a:tc>
                <a:tc>
                  <a:txBody>
                    <a:bodyPr/>
                    <a:lstStyle/>
                    <a:p>
                      <a:r>
                        <a:rPr lang="en-US" sz="2400" dirty="0" smtClean="0">
                          <a:solidFill>
                            <a:srgbClr val="FF0000"/>
                          </a:solidFill>
                        </a:rPr>
                        <a:t>No illustrative formats </a:t>
                      </a:r>
                      <a:r>
                        <a:rPr lang="en-US" sz="2400" dirty="0" smtClean="0"/>
                        <a:t>are given</a:t>
                      </a:r>
                      <a:endParaRPr lang="en-US" sz="2400" dirty="0"/>
                    </a:p>
                  </a:txBody>
                  <a:tcPr/>
                </a:tc>
              </a:tr>
              <a:tr h="812800">
                <a:tc>
                  <a:txBody>
                    <a:bodyPr/>
                    <a:lstStyle/>
                    <a:p>
                      <a:r>
                        <a:rPr lang="en-US" sz="2400" dirty="0" smtClean="0"/>
                        <a:t>Departure from Companies act and accounting standards are prohibited unless permitted by other regulatory</a:t>
                      </a:r>
                      <a:r>
                        <a:rPr lang="en-US" sz="2400" baseline="0" dirty="0" smtClean="0"/>
                        <a:t> framework </a:t>
                      </a:r>
                      <a:endParaRPr lang="en-US" sz="2400" dirty="0"/>
                    </a:p>
                  </a:txBody>
                  <a:tcPr/>
                </a:tc>
                <a:tc>
                  <a:txBody>
                    <a:bodyPr/>
                    <a:lstStyle/>
                    <a:p>
                      <a:r>
                        <a:rPr lang="en-US" sz="2400" dirty="0" smtClean="0"/>
                        <a:t>It may depart from standard in extreme</a:t>
                      </a:r>
                      <a:r>
                        <a:rPr lang="en-US" sz="2400" baseline="0" dirty="0" smtClean="0"/>
                        <a:t> rare situations </a:t>
                      </a:r>
                      <a:r>
                        <a:rPr lang="en-US" sz="2400" dirty="0" smtClean="0"/>
                        <a:t>(when following,</a:t>
                      </a:r>
                      <a:r>
                        <a:rPr lang="en-US" sz="2400" baseline="0" dirty="0" smtClean="0"/>
                        <a:t> it shall give misleading information)</a:t>
                      </a:r>
                      <a:r>
                        <a:rPr lang="en-US" sz="2400" dirty="0" smtClean="0"/>
                        <a:t> which is rare circumstances, however reason and financial impact</a:t>
                      </a:r>
                      <a:r>
                        <a:rPr lang="en-US" sz="2400" baseline="0" dirty="0" smtClean="0"/>
                        <a:t> needs to be disclosed.</a:t>
                      </a:r>
                      <a:r>
                        <a:rPr lang="en-US" sz="2400" dirty="0" smtClean="0"/>
                        <a:t> </a:t>
                      </a:r>
                      <a:endParaRPr lang="en-US" sz="2400" dirty="0"/>
                    </a:p>
                  </a:txBody>
                  <a:tcPr/>
                </a:tc>
                <a:tc>
                  <a:txBody>
                    <a:bodyPr/>
                    <a:lstStyle/>
                    <a:p>
                      <a:r>
                        <a:rPr lang="en-US" sz="2400" dirty="0" smtClean="0"/>
                        <a:t>Similar to IFRS</a:t>
                      </a:r>
                      <a:endParaRPr lang="en-US" sz="2400" dirty="0"/>
                    </a:p>
                  </a:txBody>
                  <a:tcPr/>
                </a:tc>
              </a:tr>
            </a:tbl>
          </a:graphicData>
        </a:graphic>
      </p:graphicFrame>
    </p:spTree>
    <p:extLst>
      <p:ext uri="{BB962C8B-B14F-4D97-AF65-F5344CB8AC3E}">
        <p14:creationId xmlns:p14="http://schemas.microsoft.com/office/powerpoint/2010/main" xmlns="" val="19979597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69203870"/>
              </p:ext>
            </p:extLst>
          </p:nvPr>
        </p:nvGraphicFramePr>
        <p:xfrm>
          <a:off x="71120" y="828040"/>
          <a:ext cx="9072880" cy="6024880"/>
        </p:xfrm>
        <a:graphic>
          <a:graphicData uri="http://schemas.openxmlformats.org/drawingml/2006/table">
            <a:tbl>
              <a:tblPr firstRow="1" bandRow="1">
                <a:tableStyleId>{5C22544A-7EE6-4342-B048-85BDC9FD1C3A}</a:tableStyleId>
              </a:tblPr>
              <a:tblGrid>
                <a:gridCol w="3429000"/>
                <a:gridCol w="228600"/>
                <a:gridCol w="116840"/>
                <a:gridCol w="3429000"/>
                <a:gridCol w="116840"/>
                <a:gridCol w="1752600"/>
              </a:tblGrid>
              <a:tr h="812800">
                <a:tc>
                  <a:txBody>
                    <a:bodyPr/>
                    <a:lstStyle/>
                    <a:p>
                      <a:r>
                        <a:rPr lang="en-US" sz="4000" dirty="0" smtClean="0"/>
                        <a:t>Indian GAAP</a:t>
                      </a:r>
                      <a:endParaRPr lang="en-US" sz="4000" dirty="0"/>
                    </a:p>
                  </a:txBody>
                  <a:tcPr/>
                </a:tc>
                <a:tc gridSpan="4">
                  <a:txBody>
                    <a:bodyPr/>
                    <a:lstStyle/>
                    <a:p>
                      <a:pPr algn="ctr"/>
                      <a:r>
                        <a:rPr lang="en-US" sz="4000" dirty="0" smtClean="0"/>
                        <a:t>IFRS</a:t>
                      </a:r>
                      <a:endParaRPr lang="en-US" sz="4000" dirty="0"/>
                    </a:p>
                  </a:txBody>
                  <a:tcPr/>
                </a:tc>
                <a:tc hMerge="1">
                  <a:txBody>
                    <a:bodyPr/>
                    <a:lstStyle/>
                    <a:p>
                      <a:endParaRPr lang="en-US"/>
                    </a:p>
                  </a:txBody>
                  <a:tcPr/>
                </a:tc>
                <a:tc hMerge="1">
                  <a:txBody>
                    <a:bodyPr/>
                    <a:lstStyle/>
                    <a:p>
                      <a:endParaRPr lang="en-US"/>
                    </a:p>
                  </a:txBody>
                  <a:tcPr/>
                </a:tc>
                <a:tc hMerge="1">
                  <a:txBody>
                    <a:bodyPr/>
                    <a:lstStyle/>
                    <a:p>
                      <a:pPr algn="ctr"/>
                      <a:endParaRPr lang="en-US" sz="4000" dirty="0"/>
                    </a:p>
                  </a:txBody>
                  <a:tcPr/>
                </a:tc>
                <a:tc>
                  <a:txBody>
                    <a:bodyPr/>
                    <a:lstStyle/>
                    <a:p>
                      <a:pPr algn="ctr"/>
                      <a:r>
                        <a:rPr lang="en-US" sz="4000" dirty="0" err="1" smtClean="0"/>
                        <a:t>Ind</a:t>
                      </a:r>
                      <a:r>
                        <a:rPr lang="en-US" sz="4000" dirty="0" smtClean="0"/>
                        <a:t> AS</a:t>
                      </a:r>
                      <a:endParaRPr lang="en-US" sz="4000" dirty="0"/>
                    </a:p>
                  </a:txBody>
                  <a:tcPr/>
                </a:tc>
              </a:tr>
              <a:tr h="381000">
                <a:tc gridSpan="6">
                  <a:txBody>
                    <a:bodyPr/>
                    <a:lstStyle/>
                    <a:p>
                      <a:r>
                        <a:rPr lang="en-US" sz="2400" dirty="0" smtClean="0"/>
                        <a:t>Classification of  Liabilities (Non Current) upon breach of Covenants :</a:t>
                      </a:r>
                      <a:endParaRPr lang="en-US" sz="2400"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12800">
                <a:tc gridSpan="2">
                  <a:txBody>
                    <a:bodyPr/>
                    <a:lstStyle/>
                    <a:p>
                      <a:r>
                        <a:rPr lang="en-US" sz="2400" dirty="0" smtClean="0"/>
                        <a:t>Practically In India, banks</a:t>
                      </a:r>
                      <a:r>
                        <a:rPr lang="en-US" sz="2400" baseline="0" dirty="0" smtClean="0"/>
                        <a:t> do not demand or recall the Loan so the Liabilities can remain classified as Non current. </a:t>
                      </a:r>
                      <a:endParaRPr lang="en-US" sz="2400" dirty="0"/>
                    </a:p>
                  </a:txBody>
                  <a:tcPr/>
                </a:tc>
                <a:tc hMerge="1">
                  <a:txBody>
                    <a:bodyPr/>
                    <a:lstStyle/>
                    <a:p>
                      <a:endParaRPr lang="en-US" sz="2400" dirty="0"/>
                    </a:p>
                  </a:txBody>
                  <a:tcPr/>
                </a:tc>
                <a:tc gridSpan="2">
                  <a:txBody>
                    <a:bodyPr/>
                    <a:lstStyle/>
                    <a:p>
                      <a:r>
                        <a:rPr lang="en-US" sz="2400" dirty="0" smtClean="0"/>
                        <a:t>Immediately</a:t>
                      </a:r>
                      <a:r>
                        <a:rPr lang="en-US" sz="2400" baseline="0" dirty="0" smtClean="0"/>
                        <a:t> into current (since Banks can recall the Loan) however if lender has given a grace period of 12 months, then it will be as Non current</a:t>
                      </a:r>
                      <a:endParaRPr lang="en-US" sz="2400" dirty="0"/>
                    </a:p>
                  </a:txBody>
                  <a:tcPr/>
                </a:tc>
                <a:tc hMerge="1">
                  <a:txBody>
                    <a:bodyPr/>
                    <a:lstStyle/>
                    <a:p>
                      <a:endParaRPr lang="en-US"/>
                    </a:p>
                  </a:txBody>
                  <a:tcPr/>
                </a:tc>
                <a:tc gridSpan="2">
                  <a:txBody>
                    <a:bodyPr/>
                    <a:lstStyle/>
                    <a:p>
                      <a:r>
                        <a:rPr lang="en-US" sz="2400" kern="1200" baseline="0" dirty="0" smtClean="0">
                          <a:solidFill>
                            <a:schemeClr val="dk1"/>
                          </a:solidFill>
                          <a:latin typeface="+mn-lt"/>
                          <a:ea typeface="+mn-ea"/>
                          <a:cs typeface="+mn-cs"/>
                        </a:rPr>
                        <a:t>Similar to IFRS</a:t>
                      </a:r>
                      <a:endParaRPr lang="en-US" sz="2400" kern="1200" baseline="0" dirty="0">
                        <a:solidFill>
                          <a:schemeClr val="dk1"/>
                        </a:solidFill>
                        <a:latin typeface="+mn-lt"/>
                        <a:ea typeface="+mn-ea"/>
                        <a:cs typeface="+mn-cs"/>
                      </a:endParaRPr>
                    </a:p>
                  </a:txBody>
                  <a:tcPr/>
                </a:tc>
                <a:tc hMerge="1">
                  <a:txBody>
                    <a:bodyPr/>
                    <a:lstStyle/>
                    <a:p>
                      <a:endParaRPr lang="en-US"/>
                    </a:p>
                  </a:txBody>
                  <a:tcPr/>
                </a:tc>
              </a:tr>
              <a:tr h="457200">
                <a:tc gridSpan="6">
                  <a:txBody>
                    <a:bodyPr/>
                    <a:lstStyle/>
                    <a:p>
                      <a:r>
                        <a:rPr lang="en-US" sz="2400" dirty="0" smtClean="0"/>
                        <a:t>Presentation of Financial Statements </a:t>
                      </a:r>
                      <a:endParaRPr lang="en-US" sz="2400" dirty="0"/>
                    </a:p>
                  </a:txBody>
                  <a:tcPr/>
                </a:tc>
                <a:tc hMerge="1">
                  <a:txBody>
                    <a:bodyPr/>
                    <a:lstStyle/>
                    <a:p>
                      <a:endParaRPr lang="en-US" sz="2400" dirty="0"/>
                    </a:p>
                  </a:txBody>
                  <a:tcPr/>
                </a:tc>
                <a:tc hMerge="1">
                  <a:txBody>
                    <a:bodyPr/>
                    <a:lstStyle/>
                    <a:p>
                      <a:endParaRPr lang="en-US"/>
                    </a:p>
                  </a:txBody>
                  <a:tcPr/>
                </a:tc>
                <a:tc hMerge="1">
                  <a:txBody>
                    <a:bodyPr/>
                    <a:lstStyle/>
                    <a:p>
                      <a:endParaRPr lang="en-US"/>
                    </a:p>
                  </a:txBody>
                  <a:tcPr/>
                </a:tc>
                <a:tc hMerge="1">
                  <a:txBody>
                    <a:bodyPr/>
                    <a:lstStyle/>
                    <a:p>
                      <a:endParaRPr lang="en-US" sz="2400" kern="1200" baseline="0" dirty="0">
                        <a:solidFill>
                          <a:schemeClr val="dk1"/>
                        </a:solidFill>
                        <a:latin typeface="+mn-lt"/>
                        <a:ea typeface="+mn-ea"/>
                        <a:cs typeface="+mn-cs"/>
                      </a:endParaRPr>
                    </a:p>
                  </a:txBody>
                  <a:tcPr/>
                </a:tc>
                <a:tc hMerge="1">
                  <a:txBody>
                    <a:bodyPr/>
                    <a:lstStyle/>
                    <a:p>
                      <a:endParaRPr lang="en-US"/>
                    </a:p>
                  </a:txBody>
                  <a:tcPr/>
                </a:tc>
              </a:tr>
              <a:tr h="812800">
                <a:tc gridSpan="3">
                  <a:txBody>
                    <a:bodyPr/>
                    <a:lstStyle/>
                    <a:p>
                      <a:r>
                        <a:rPr lang="en-US" sz="2400" dirty="0" smtClean="0"/>
                        <a:t>Expenses classified by Nature (Revised Schedule VI)</a:t>
                      </a:r>
                      <a:endParaRPr lang="en-US" sz="2400" dirty="0"/>
                    </a:p>
                  </a:txBody>
                  <a:tcPr/>
                </a:tc>
                <a:tc hMerge="1">
                  <a:txBody>
                    <a:bodyPr/>
                    <a:lstStyle/>
                    <a:p>
                      <a:endParaRPr lang="en-US" sz="2400" dirty="0"/>
                    </a:p>
                  </a:txBody>
                  <a:tcPr/>
                </a:tc>
                <a:tc hMerge="1">
                  <a:txBody>
                    <a:bodyPr/>
                    <a:lstStyle/>
                    <a:p>
                      <a:endParaRPr lang="en-US" dirty="0"/>
                    </a:p>
                  </a:txBody>
                  <a:tcPr/>
                </a:tc>
                <a:tc>
                  <a:txBody>
                    <a:bodyPr/>
                    <a:lstStyle/>
                    <a:p>
                      <a:r>
                        <a:rPr lang="en-US" sz="2400" kern="1200" dirty="0" smtClean="0">
                          <a:solidFill>
                            <a:schemeClr val="dk1"/>
                          </a:solidFill>
                          <a:latin typeface="+mn-lt"/>
                          <a:ea typeface="+mn-ea"/>
                          <a:cs typeface="+mn-cs"/>
                        </a:rPr>
                        <a:t>Expenses can be classified by Nature or Function</a:t>
                      </a:r>
                      <a:endParaRPr lang="en-US" sz="2400" kern="1200" dirty="0">
                        <a:solidFill>
                          <a:schemeClr val="dk1"/>
                        </a:solidFill>
                        <a:latin typeface="+mn-lt"/>
                        <a:ea typeface="+mn-ea"/>
                        <a:cs typeface="+mn-cs"/>
                      </a:endParaRPr>
                    </a:p>
                  </a:txBody>
                  <a:tcPr/>
                </a:tc>
                <a:tc gridSpan="2">
                  <a:txBody>
                    <a:bodyPr/>
                    <a:lstStyle/>
                    <a:p>
                      <a:r>
                        <a:rPr lang="en-US" sz="2400" kern="1200" dirty="0" smtClean="0">
                          <a:solidFill>
                            <a:schemeClr val="dk1"/>
                          </a:solidFill>
                          <a:latin typeface="+mn-lt"/>
                          <a:ea typeface="+mn-ea"/>
                          <a:cs typeface="+mn-cs"/>
                        </a:rPr>
                        <a:t>By Nature Only</a:t>
                      </a:r>
                      <a:endParaRPr lang="en-US" sz="2400" kern="1200" dirty="0">
                        <a:solidFill>
                          <a:schemeClr val="dk1"/>
                        </a:solidFill>
                        <a:latin typeface="+mn-lt"/>
                        <a:ea typeface="+mn-ea"/>
                        <a:cs typeface="+mn-cs"/>
                      </a:endParaRPr>
                    </a:p>
                  </a:txBody>
                  <a:tcPr/>
                </a:tc>
                <a:tc hMerge="1">
                  <a:txBody>
                    <a:bodyPr/>
                    <a:lstStyle/>
                    <a:p>
                      <a:endParaRPr lang="en-US"/>
                    </a:p>
                  </a:txBody>
                  <a:tcPr/>
                </a:tc>
              </a:tr>
              <a:tr h="812800">
                <a:tc gridSpan="3">
                  <a:txBody>
                    <a:bodyPr/>
                    <a:lstStyle/>
                    <a:p>
                      <a:r>
                        <a:rPr lang="en-US" sz="2400" dirty="0" smtClean="0"/>
                        <a:t>Item such as Revaluation reserve is a part of Reserve (equity</a:t>
                      </a:r>
                      <a:r>
                        <a:rPr lang="en-US" sz="2400" baseline="0" dirty="0" smtClean="0"/>
                        <a:t> part)</a:t>
                      </a:r>
                      <a:endParaRPr lang="en-US" sz="2400" dirty="0"/>
                    </a:p>
                  </a:txBody>
                  <a:tcPr/>
                </a:tc>
                <a:tc hMerge="1">
                  <a:txBody>
                    <a:bodyPr/>
                    <a:lstStyle/>
                    <a:p>
                      <a:endParaRPr lang="en-US"/>
                    </a:p>
                  </a:txBody>
                  <a:tcPr/>
                </a:tc>
                <a:tc hMerge="1">
                  <a:txBody>
                    <a:bodyPr/>
                    <a:lstStyle/>
                    <a:p>
                      <a:endParaRPr lang="en-US"/>
                    </a:p>
                  </a:txBody>
                  <a:tcPr/>
                </a:tc>
                <a:tc>
                  <a:txBody>
                    <a:bodyPr/>
                    <a:lstStyle/>
                    <a:p>
                      <a:r>
                        <a:rPr lang="en-US" sz="2400" kern="1200" dirty="0" smtClean="0">
                          <a:solidFill>
                            <a:schemeClr val="dk1"/>
                          </a:solidFill>
                          <a:latin typeface="+mn-lt"/>
                          <a:ea typeface="+mn-ea"/>
                          <a:cs typeface="+mn-cs"/>
                        </a:rPr>
                        <a:t>Same is classified as OCI</a:t>
                      </a:r>
                      <a:endParaRPr lang="en-US" sz="2400" kern="1200" dirty="0">
                        <a:solidFill>
                          <a:schemeClr val="dk1"/>
                        </a:solidFill>
                        <a:latin typeface="+mn-lt"/>
                        <a:ea typeface="+mn-ea"/>
                        <a:cs typeface="+mn-cs"/>
                      </a:endParaRPr>
                    </a:p>
                  </a:txBody>
                  <a:tcPr/>
                </a:tc>
                <a:tc gridSpan="2">
                  <a:txBody>
                    <a:bodyPr/>
                    <a:lstStyle/>
                    <a:p>
                      <a:r>
                        <a:rPr lang="en-US" sz="2400" kern="1200" dirty="0" smtClean="0">
                          <a:solidFill>
                            <a:schemeClr val="dk1"/>
                          </a:solidFill>
                          <a:latin typeface="+mn-lt"/>
                          <a:ea typeface="+mn-ea"/>
                          <a:cs typeface="+mn-cs"/>
                        </a:rPr>
                        <a:t>Single Statement only</a:t>
                      </a:r>
                      <a:endParaRPr lang="en-US" sz="2400" kern="1200" dirty="0">
                        <a:solidFill>
                          <a:schemeClr val="dk1"/>
                        </a:solidFill>
                        <a:latin typeface="+mn-lt"/>
                        <a:ea typeface="+mn-ea"/>
                        <a:cs typeface="+mn-cs"/>
                      </a:endParaRPr>
                    </a:p>
                  </a:txBody>
                  <a:tcPr/>
                </a:tc>
                <a:tc hMerge="1">
                  <a:txBody>
                    <a:bodyPr/>
                    <a:lstStyle/>
                    <a:p>
                      <a:endParaRPr lang="en-US"/>
                    </a:p>
                  </a:txBody>
                  <a:tcPr/>
                </a:tc>
              </a:tr>
            </a:tbl>
          </a:graphicData>
        </a:graphic>
      </p:graphicFrame>
    </p:spTree>
    <p:extLst>
      <p:ext uri="{BB962C8B-B14F-4D97-AF65-F5344CB8AC3E}">
        <p14:creationId xmlns:p14="http://schemas.microsoft.com/office/powerpoint/2010/main" xmlns="" val="319727346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550622774"/>
              </p:ext>
            </p:extLst>
          </p:nvPr>
        </p:nvGraphicFramePr>
        <p:xfrm>
          <a:off x="71120" y="828040"/>
          <a:ext cx="9037320" cy="5933440"/>
        </p:xfrm>
        <a:graphic>
          <a:graphicData uri="http://schemas.openxmlformats.org/drawingml/2006/table">
            <a:tbl>
              <a:tblPr firstRow="1" bandRow="1">
                <a:tableStyleId>{5C22544A-7EE6-4342-B048-85BDC9FD1C3A}</a:tableStyleId>
              </a:tblPr>
              <a:tblGrid>
                <a:gridCol w="3129280"/>
                <a:gridCol w="4038600"/>
                <a:gridCol w="1869440"/>
              </a:tblGrid>
              <a:tr h="812800">
                <a:tc>
                  <a:txBody>
                    <a:bodyPr/>
                    <a:lstStyle/>
                    <a:p>
                      <a:r>
                        <a:rPr lang="en-US" sz="4000" dirty="0" smtClean="0"/>
                        <a:t>Indian GAAP</a:t>
                      </a:r>
                      <a:endParaRPr lang="en-US" sz="4000" dirty="0"/>
                    </a:p>
                  </a:txBody>
                  <a:tcPr/>
                </a:tc>
                <a:tc>
                  <a:txBody>
                    <a:bodyPr/>
                    <a:lstStyle/>
                    <a:p>
                      <a:pPr algn="ctr"/>
                      <a:r>
                        <a:rPr lang="en-US" sz="4000" dirty="0" smtClean="0"/>
                        <a:t>IFRS</a:t>
                      </a:r>
                      <a:endParaRPr lang="en-US" sz="4000" dirty="0"/>
                    </a:p>
                  </a:txBody>
                  <a:tcPr/>
                </a:tc>
                <a:tc>
                  <a:txBody>
                    <a:bodyPr/>
                    <a:lstStyle/>
                    <a:p>
                      <a:pPr algn="ctr"/>
                      <a:r>
                        <a:rPr lang="en-US" sz="4000" dirty="0" err="1" smtClean="0"/>
                        <a:t>Ind</a:t>
                      </a:r>
                      <a:r>
                        <a:rPr lang="en-US" sz="4000" dirty="0" smtClean="0"/>
                        <a:t> AS</a:t>
                      </a:r>
                      <a:endParaRPr lang="en-US" sz="4000" dirty="0"/>
                    </a:p>
                  </a:txBody>
                  <a:tcPr/>
                </a:tc>
              </a:tr>
              <a:tr h="381000">
                <a:tc gridSpan="3">
                  <a:txBody>
                    <a:bodyPr/>
                    <a:lstStyle/>
                    <a:p>
                      <a:r>
                        <a:rPr lang="en-US" sz="2400" dirty="0" smtClean="0"/>
                        <a:t>Presentation</a:t>
                      </a:r>
                      <a:r>
                        <a:rPr lang="en-US" sz="2400" baseline="0" dirty="0" smtClean="0"/>
                        <a:t> of financial statements: </a:t>
                      </a:r>
                      <a:endParaRPr lang="en-US" sz="2400" dirty="0"/>
                    </a:p>
                  </a:txBody>
                  <a:tcPr/>
                </a:tc>
                <a:tc hMerge="1">
                  <a:txBody>
                    <a:bodyPr/>
                    <a:lstStyle/>
                    <a:p>
                      <a:endParaRPr lang="en-US"/>
                    </a:p>
                  </a:txBody>
                  <a:tcPr/>
                </a:tc>
                <a:tc hMerge="1">
                  <a:txBody>
                    <a:bodyPr/>
                    <a:lstStyle/>
                    <a:p>
                      <a:endParaRPr lang="en-US"/>
                    </a:p>
                  </a:txBody>
                  <a:tcPr/>
                </a:tc>
              </a:tr>
              <a:tr h="812800">
                <a:tc>
                  <a:txBody>
                    <a:bodyPr/>
                    <a:lstStyle/>
                    <a:p>
                      <a:r>
                        <a:rPr lang="en-US" sz="2400" dirty="0" smtClean="0"/>
                        <a:t>Extraordinary Items are disclosed separately in </a:t>
                      </a:r>
                      <a:r>
                        <a:rPr lang="en-US" sz="2400" dirty="0" err="1" smtClean="0"/>
                        <a:t>P&amp;Loss</a:t>
                      </a:r>
                      <a:r>
                        <a:rPr lang="en-US" sz="2400" dirty="0" smtClean="0"/>
                        <a:t> statement </a:t>
                      </a:r>
                      <a:endParaRPr lang="en-US" sz="2400" dirty="0"/>
                    </a:p>
                  </a:txBody>
                  <a:tcPr/>
                </a:tc>
                <a:tc>
                  <a:txBody>
                    <a:bodyPr/>
                    <a:lstStyle/>
                    <a:p>
                      <a:r>
                        <a:rPr lang="en-US" sz="2400" kern="1200" dirty="0" smtClean="0">
                          <a:solidFill>
                            <a:schemeClr val="dk1"/>
                          </a:solidFill>
                          <a:latin typeface="+mn-lt"/>
                          <a:ea typeface="+mn-ea"/>
                          <a:cs typeface="+mn-cs"/>
                        </a:rPr>
                        <a:t>Extraordinary is prohibited</a:t>
                      </a:r>
                      <a:endParaRPr lang="en-US" sz="2400" kern="1200" dirty="0">
                        <a:solidFill>
                          <a:schemeClr val="dk1"/>
                        </a:solidFill>
                        <a:latin typeface="+mn-lt"/>
                        <a:ea typeface="+mn-ea"/>
                        <a:cs typeface="+mn-cs"/>
                      </a:endParaRPr>
                    </a:p>
                  </a:txBody>
                  <a:tcPr/>
                </a:tc>
                <a:tc>
                  <a:txBody>
                    <a:bodyPr/>
                    <a:lstStyle/>
                    <a:p>
                      <a:r>
                        <a:rPr lang="en-US" sz="2400" kern="1200" dirty="0" smtClean="0">
                          <a:solidFill>
                            <a:schemeClr val="dk1"/>
                          </a:solidFill>
                          <a:latin typeface="+mn-lt"/>
                          <a:ea typeface="+mn-ea"/>
                          <a:cs typeface="+mn-cs"/>
                        </a:rPr>
                        <a:t>Similar to IFRS</a:t>
                      </a:r>
                      <a:endParaRPr lang="en-US" sz="2400" kern="1200" dirty="0">
                        <a:solidFill>
                          <a:schemeClr val="dk1"/>
                        </a:solidFill>
                        <a:latin typeface="+mn-lt"/>
                        <a:ea typeface="+mn-ea"/>
                        <a:cs typeface="+mn-cs"/>
                      </a:endParaRPr>
                    </a:p>
                  </a:txBody>
                  <a:tcPr/>
                </a:tc>
              </a:tr>
              <a:tr h="812800">
                <a:tc>
                  <a:txBody>
                    <a:bodyPr/>
                    <a:lstStyle/>
                    <a:p>
                      <a:r>
                        <a:rPr lang="en-US" sz="2400" kern="1200" dirty="0" smtClean="0">
                          <a:solidFill>
                            <a:schemeClr val="dk1"/>
                          </a:solidFill>
                          <a:latin typeface="+mn-lt"/>
                          <a:ea typeface="+mn-ea"/>
                          <a:cs typeface="+mn-cs"/>
                        </a:rPr>
                        <a:t>Not required</a:t>
                      </a:r>
                    </a:p>
                    <a:p>
                      <a:r>
                        <a:rPr lang="en-US" sz="2400" kern="1200" dirty="0" smtClean="0">
                          <a:solidFill>
                            <a:schemeClr val="dk1"/>
                          </a:solidFill>
                          <a:latin typeface="+mn-lt"/>
                          <a:ea typeface="+mn-ea"/>
                          <a:cs typeface="+mn-cs"/>
                        </a:rPr>
                        <a:t>A simple statement that amounts are reclassified without additional info.</a:t>
                      </a:r>
                      <a:endParaRPr lang="en-US" sz="2400" kern="1200" dirty="0">
                        <a:solidFill>
                          <a:schemeClr val="dk1"/>
                        </a:solidFill>
                        <a:latin typeface="+mn-lt"/>
                        <a:ea typeface="+mn-ea"/>
                        <a:cs typeface="+mn-cs"/>
                      </a:endParaRPr>
                    </a:p>
                  </a:txBody>
                  <a:tcPr/>
                </a:tc>
                <a:tc>
                  <a:txBody>
                    <a:bodyPr/>
                    <a:lstStyle/>
                    <a:p>
                      <a:r>
                        <a:rPr lang="en-US" sz="2400" kern="1200" dirty="0" smtClean="0">
                          <a:solidFill>
                            <a:schemeClr val="dk1"/>
                          </a:solidFill>
                          <a:latin typeface="+mn-lt"/>
                          <a:ea typeface="+mn-ea"/>
                          <a:cs typeface="+mn-cs"/>
                        </a:rPr>
                        <a:t>When comparative amounts are reclassified- Nature, amount &amp; reason for reclassification are disclosed. </a:t>
                      </a:r>
                      <a:endParaRPr lang="en-US" sz="2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Similar to IFRS</a:t>
                      </a:r>
                    </a:p>
                    <a:p>
                      <a:endParaRPr lang="en-US" dirty="0"/>
                    </a:p>
                  </a:txBody>
                  <a:tcPr/>
                </a:tc>
              </a:tr>
              <a:tr h="812800">
                <a:tc>
                  <a:txBody>
                    <a:bodyPr/>
                    <a:lstStyle/>
                    <a:p>
                      <a:r>
                        <a:rPr lang="en-US" sz="2400" kern="1200" dirty="0" smtClean="0">
                          <a:solidFill>
                            <a:schemeClr val="dk1"/>
                          </a:solidFill>
                          <a:latin typeface="+mn-lt"/>
                          <a:ea typeface="+mn-ea"/>
                          <a:cs typeface="+mn-cs"/>
                        </a:rPr>
                        <a:t>Not required</a:t>
                      </a:r>
                      <a:endParaRPr lang="en-US" sz="2400" kern="1200" dirty="0">
                        <a:solidFill>
                          <a:schemeClr val="dk1"/>
                        </a:solidFill>
                        <a:latin typeface="+mn-lt"/>
                        <a:ea typeface="+mn-ea"/>
                        <a:cs typeface="+mn-cs"/>
                      </a:endParaRPr>
                    </a:p>
                  </a:txBody>
                  <a:tcPr/>
                </a:tc>
                <a:tc>
                  <a:txBody>
                    <a:bodyPr/>
                    <a:lstStyle/>
                    <a:p>
                      <a:r>
                        <a:rPr lang="en-US" sz="2400" kern="1200" dirty="0" smtClean="0">
                          <a:solidFill>
                            <a:schemeClr val="dk1"/>
                          </a:solidFill>
                          <a:latin typeface="+mn-lt"/>
                          <a:ea typeface="+mn-ea"/>
                          <a:cs typeface="+mn-cs"/>
                        </a:rPr>
                        <a:t>Requires disclosure of all critical judgments made by management in applying accounting policies</a:t>
                      </a:r>
                      <a:endParaRPr lang="en-US" sz="2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Similar to IFRS</a:t>
                      </a:r>
                    </a:p>
                    <a:p>
                      <a:endParaRPr lang="en-US" dirty="0"/>
                    </a:p>
                  </a:txBody>
                  <a:tcPr/>
                </a:tc>
              </a:tr>
            </a:tbl>
          </a:graphicData>
        </a:graphic>
      </p:graphicFrame>
    </p:spTree>
    <p:extLst>
      <p:ext uri="{BB962C8B-B14F-4D97-AF65-F5344CB8AC3E}">
        <p14:creationId xmlns:p14="http://schemas.microsoft.com/office/powerpoint/2010/main" xmlns="" val="4283169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147935"/>
            <a:ext cx="8370497" cy="523220"/>
          </a:xfrm>
          <a:prstGeom prst="rect">
            <a:avLst/>
          </a:prstGeom>
          <a:noFill/>
        </p:spPr>
        <p:txBody>
          <a:bodyPr wrap="none" rtlCol="0">
            <a:spAutoFit/>
          </a:bodyPr>
          <a:lstStyle/>
          <a:p>
            <a:r>
              <a:rPr lang="en-US" sz="2800" b="1" dirty="0" smtClean="0"/>
              <a:t>Inherent weakness in the Indian Accounting Standards </a:t>
            </a:r>
            <a:endParaRPr lang="en-US" sz="2800" b="1" dirty="0"/>
          </a:p>
        </p:txBody>
      </p:sp>
      <p:sp>
        <p:nvSpPr>
          <p:cNvPr id="4" name="TextBox 3"/>
          <p:cNvSpPr txBox="1"/>
          <p:nvPr/>
        </p:nvSpPr>
        <p:spPr>
          <a:xfrm>
            <a:off x="152400" y="1066800"/>
            <a:ext cx="8839200" cy="5262979"/>
          </a:xfrm>
          <a:prstGeom prst="rect">
            <a:avLst/>
          </a:prstGeom>
          <a:noFill/>
        </p:spPr>
        <p:txBody>
          <a:bodyPr wrap="square" rtlCol="0">
            <a:spAutoFit/>
          </a:bodyPr>
          <a:lstStyle/>
          <a:p>
            <a:pPr marL="514350" indent="-514350">
              <a:buAutoNum type="alphaLcParenR" startAt="4"/>
            </a:pPr>
            <a:r>
              <a:rPr lang="en-US" sz="2800" dirty="0" smtClean="0"/>
              <a:t>Lot many new terms and concepts introduced and these are used all over world :</a:t>
            </a:r>
          </a:p>
          <a:p>
            <a:endParaRPr lang="en-US" sz="2800" dirty="0" smtClean="0"/>
          </a:p>
          <a:p>
            <a:pPr marL="1943100" lvl="3" indent="-571500">
              <a:buAutoNum type="romanLcParenR"/>
            </a:pPr>
            <a:r>
              <a:rPr lang="en-US" sz="2800" dirty="0" smtClean="0"/>
              <a:t>Investment property ( IAS 40)</a:t>
            </a:r>
          </a:p>
          <a:p>
            <a:pPr marL="1943100" lvl="3" indent="-571500">
              <a:buAutoNum type="romanLcParenR"/>
            </a:pPr>
            <a:r>
              <a:rPr lang="en-US" sz="2800" dirty="0" smtClean="0"/>
              <a:t>Classification of Financial Assets into 4 new categories covering HTM, AFS, HFT and FVTPL</a:t>
            </a:r>
          </a:p>
          <a:p>
            <a:pPr marL="1943100" lvl="3" indent="-571500">
              <a:buAutoNum type="romanLcParenR"/>
            </a:pPr>
            <a:r>
              <a:rPr lang="en-US" sz="2800" dirty="0" smtClean="0"/>
              <a:t> Constructive Obligation concept</a:t>
            </a:r>
          </a:p>
          <a:p>
            <a:pPr marL="1943100" lvl="3" indent="-571500">
              <a:buAutoNum type="romanLcParenR"/>
            </a:pPr>
            <a:r>
              <a:rPr lang="en-US" sz="2800" dirty="0"/>
              <a:t> </a:t>
            </a:r>
            <a:r>
              <a:rPr lang="en-US" sz="2800" dirty="0" smtClean="0"/>
              <a:t>Functional Currency concept</a:t>
            </a:r>
          </a:p>
          <a:p>
            <a:pPr marL="1943100" lvl="3" indent="-571500">
              <a:buAutoNum type="romanLcParenR"/>
            </a:pPr>
            <a:r>
              <a:rPr lang="en-US" sz="2800" dirty="0"/>
              <a:t> </a:t>
            </a:r>
            <a:r>
              <a:rPr lang="en-US" sz="2800" dirty="0" smtClean="0"/>
              <a:t>OCI </a:t>
            </a:r>
          </a:p>
          <a:p>
            <a:pPr marL="1943100" lvl="3" indent="-571500">
              <a:buAutoNum type="romanLcParenR"/>
            </a:pPr>
            <a:r>
              <a:rPr lang="en-US" sz="2800" dirty="0" smtClean="0"/>
              <a:t>And some more which we are going to cover later today…</a:t>
            </a:r>
          </a:p>
          <a:p>
            <a:pPr lvl="3"/>
            <a:endParaRPr lang="en-US" sz="2800" dirty="0"/>
          </a:p>
        </p:txBody>
      </p:sp>
    </p:spTree>
    <p:extLst>
      <p:ext uri="{BB962C8B-B14F-4D97-AF65-F5344CB8AC3E}">
        <p14:creationId xmlns:p14="http://schemas.microsoft.com/office/powerpoint/2010/main" xmlns="" val="42484461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1734381410"/>
              </p:ext>
            </p:extLst>
          </p:nvPr>
        </p:nvGraphicFramePr>
        <p:xfrm>
          <a:off x="71120" y="828040"/>
          <a:ext cx="9037320" cy="5842000"/>
        </p:xfrm>
        <a:graphic>
          <a:graphicData uri="http://schemas.openxmlformats.org/drawingml/2006/table">
            <a:tbl>
              <a:tblPr firstRow="1" bandRow="1">
                <a:tableStyleId>{5C22544A-7EE6-4342-B048-85BDC9FD1C3A}</a:tableStyleId>
              </a:tblPr>
              <a:tblGrid>
                <a:gridCol w="3129280"/>
                <a:gridCol w="4038600"/>
                <a:gridCol w="1869440"/>
              </a:tblGrid>
              <a:tr h="812800">
                <a:tc>
                  <a:txBody>
                    <a:bodyPr/>
                    <a:lstStyle/>
                    <a:p>
                      <a:r>
                        <a:rPr lang="en-US" sz="4000" dirty="0" smtClean="0"/>
                        <a:t>Indian GAAP</a:t>
                      </a:r>
                      <a:endParaRPr lang="en-US" sz="4000" dirty="0"/>
                    </a:p>
                  </a:txBody>
                  <a:tcPr/>
                </a:tc>
                <a:tc>
                  <a:txBody>
                    <a:bodyPr/>
                    <a:lstStyle/>
                    <a:p>
                      <a:pPr algn="ctr"/>
                      <a:r>
                        <a:rPr lang="en-US" sz="4000" dirty="0" smtClean="0"/>
                        <a:t>IFRS</a:t>
                      </a:r>
                      <a:endParaRPr lang="en-US" sz="4000" dirty="0"/>
                    </a:p>
                  </a:txBody>
                  <a:tcPr/>
                </a:tc>
                <a:tc>
                  <a:txBody>
                    <a:bodyPr/>
                    <a:lstStyle/>
                    <a:p>
                      <a:pPr algn="ctr"/>
                      <a:r>
                        <a:rPr lang="en-US" sz="4000" dirty="0" err="1" smtClean="0"/>
                        <a:t>Ind</a:t>
                      </a:r>
                      <a:r>
                        <a:rPr lang="en-US" sz="4000" dirty="0" smtClean="0"/>
                        <a:t> AS</a:t>
                      </a:r>
                      <a:endParaRPr lang="en-US" sz="4000" dirty="0"/>
                    </a:p>
                  </a:txBody>
                  <a:tcPr/>
                </a:tc>
              </a:tr>
              <a:tr h="381000">
                <a:tc gridSpan="3">
                  <a:txBody>
                    <a:bodyPr/>
                    <a:lstStyle/>
                    <a:p>
                      <a:r>
                        <a:rPr lang="en-US" sz="2400" dirty="0" smtClean="0"/>
                        <a:t>Presentation</a:t>
                      </a:r>
                      <a:r>
                        <a:rPr lang="en-US" sz="2400" baseline="0" dirty="0" smtClean="0"/>
                        <a:t> of financial statements: </a:t>
                      </a:r>
                      <a:endParaRPr lang="en-US" sz="2400" dirty="0"/>
                    </a:p>
                  </a:txBody>
                  <a:tcPr/>
                </a:tc>
                <a:tc hMerge="1">
                  <a:txBody>
                    <a:bodyPr/>
                    <a:lstStyle/>
                    <a:p>
                      <a:endParaRPr lang="en-US"/>
                    </a:p>
                  </a:txBody>
                  <a:tcPr/>
                </a:tc>
                <a:tc hMerge="1">
                  <a:txBody>
                    <a:bodyPr/>
                    <a:lstStyle/>
                    <a:p>
                      <a:endParaRPr lang="en-US"/>
                    </a:p>
                  </a:txBody>
                  <a:tcPr/>
                </a:tc>
              </a:tr>
              <a:tr h="812800">
                <a:tc>
                  <a:txBody>
                    <a:bodyPr/>
                    <a:lstStyle/>
                    <a:p>
                      <a:r>
                        <a:rPr lang="en-US" sz="2400" dirty="0" smtClean="0"/>
                        <a:t>Does not require</a:t>
                      </a:r>
                      <a:endParaRPr lang="en-US" sz="2400" dirty="0"/>
                    </a:p>
                  </a:txBody>
                  <a:tcPr/>
                </a:tc>
                <a:tc>
                  <a:txBody>
                    <a:bodyPr/>
                    <a:lstStyle/>
                    <a:p>
                      <a:r>
                        <a:rPr lang="en-US" sz="2400" kern="1200" dirty="0" smtClean="0">
                          <a:solidFill>
                            <a:schemeClr val="dk1"/>
                          </a:solidFill>
                          <a:latin typeface="+mn-lt"/>
                          <a:ea typeface="+mn-ea"/>
                          <a:cs typeface="+mn-cs"/>
                        </a:rPr>
                        <a:t>Requires disclosure of all key estimates and assumptions that</a:t>
                      </a:r>
                      <a:r>
                        <a:rPr lang="en-US" sz="2400" kern="1200" baseline="0" dirty="0" smtClean="0">
                          <a:solidFill>
                            <a:schemeClr val="dk1"/>
                          </a:solidFill>
                          <a:latin typeface="+mn-lt"/>
                          <a:ea typeface="+mn-ea"/>
                          <a:cs typeface="+mn-cs"/>
                        </a:rPr>
                        <a:t> it makes about the future which may cause a material adjustment to the carrying assets and liabilities within the next financial year</a:t>
                      </a:r>
                      <a:endParaRPr lang="en-US" sz="2400" kern="1200" dirty="0">
                        <a:solidFill>
                          <a:schemeClr val="dk1"/>
                        </a:solidFill>
                        <a:latin typeface="+mn-lt"/>
                        <a:ea typeface="+mn-ea"/>
                        <a:cs typeface="+mn-cs"/>
                      </a:endParaRPr>
                    </a:p>
                  </a:txBody>
                  <a:tcPr/>
                </a:tc>
                <a:tc>
                  <a:txBody>
                    <a:bodyPr/>
                    <a:lstStyle/>
                    <a:p>
                      <a:r>
                        <a:rPr lang="en-US" sz="2400" kern="1200" dirty="0" smtClean="0">
                          <a:solidFill>
                            <a:schemeClr val="dk1"/>
                          </a:solidFill>
                          <a:latin typeface="+mn-lt"/>
                          <a:ea typeface="+mn-ea"/>
                          <a:cs typeface="+mn-cs"/>
                        </a:rPr>
                        <a:t>Similar to IFRS</a:t>
                      </a:r>
                      <a:endParaRPr lang="en-US" sz="2400" kern="1200" dirty="0">
                        <a:solidFill>
                          <a:schemeClr val="dk1"/>
                        </a:solidFill>
                        <a:latin typeface="+mn-lt"/>
                        <a:ea typeface="+mn-ea"/>
                        <a:cs typeface="+mn-cs"/>
                      </a:endParaRPr>
                    </a:p>
                  </a:txBody>
                  <a:tcPr/>
                </a:tc>
              </a:tr>
              <a:tr h="812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Does not require</a:t>
                      </a:r>
                    </a:p>
                    <a:p>
                      <a:endParaRPr lang="en-US" sz="2400" kern="1200" dirty="0">
                        <a:solidFill>
                          <a:schemeClr val="dk1"/>
                        </a:solidFill>
                        <a:latin typeface="+mn-lt"/>
                        <a:ea typeface="+mn-ea"/>
                        <a:cs typeface="+mn-cs"/>
                      </a:endParaRPr>
                    </a:p>
                  </a:txBody>
                  <a:tcPr/>
                </a:tc>
                <a:tc>
                  <a:txBody>
                    <a:bodyPr/>
                    <a:lstStyle/>
                    <a:p>
                      <a:r>
                        <a:rPr lang="en-US" sz="2400" kern="1200" dirty="0" smtClean="0">
                          <a:solidFill>
                            <a:schemeClr val="dk1"/>
                          </a:solidFill>
                          <a:latin typeface="+mn-lt"/>
                          <a:ea typeface="+mn-ea"/>
                          <a:cs typeface="+mn-cs"/>
                        </a:rPr>
                        <a:t>Requires</a:t>
                      </a:r>
                      <a:r>
                        <a:rPr lang="en-US" sz="2400" kern="1200" baseline="0" dirty="0" smtClean="0">
                          <a:solidFill>
                            <a:schemeClr val="dk1"/>
                          </a:solidFill>
                          <a:latin typeface="+mn-lt"/>
                          <a:ea typeface="+mn-ea"/>
                          <a:cs typeface="+mn-cs"/>
                        </a:rPr>
                        <a:t> disclosure of information about management of capital and compliance with capital requirements </a:t>
                      </a:r>
                      <a:endParaRPr lang="en-US" sz="2400" kern="1200" dirty="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Similar to IFRS</a:t>
                      </a:r>
                    </a:p>
                    <a:p>
                      <a:endParaRPr lang="en-US" dirty="0"/>
                    </a:p>
                  </a:txBody>
                  <a:tcPr/>
                </a:tc>
              </a:tr>
            </a:tbl>
          </a:graphicData>
        </a:graphic>
      </p:graphicFrame>
    </p:spTree>
    <p:extLst>
      <p:ext uri="{BB962C8B-B14F-4D97-AF65-F5344CB8AC3E}">
        <p14:creationId xmlns:p14="http://schemas.microsoft.com/office/powerpoint/2010/main" xmlns="" val="399938885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2209800"/>
            <a:ext cx="5638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IAS -2 </a:t>
            </a:r>
          </a:p>
          <a:p>
            <a:pPr algn="ctr"/>
            <a:r>
              <a:rPr lang="en-US" sz="3200" dirty="0" smtClean="0"/>
              <a:t>Valuation of Inventories</a:t>
            </a: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pPr algn="ctr"/>
            <a:r>
              <a:rPr lang="en-US" sz="2400" b="1" dirty="0" smtClean="0">
                <a:latin typeface="Garamond" pitchFamily="18" charset="0"/>
              </a:rPr>
              <a:t>IAS 2 ( Valuation of Inventories)</a:t>
            </a:r>
            <a:endParaRPr lang="en-US" sz="2400" b="1" dirty="0">
              <a:latin typeface="Garamond" pitchFamily="18" charset="0"/>
            </a:endParaRPr>
          </a:p>
        </p:txBody>
      </p:sp>
    </p:spTree>
    <p:extLst>
      <p:ext uri="{BB962C8B-B14F-4D97-AF65-F5344CB8AC3E}">
        <p14:creationId xmlns:p14="http://schemas.microsoft.com/office/powerpoint/2010/main" xmlns="" val="34446784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461665"/>
          </a:xfrm>
          <a:prstGeom prst="rect">
            <a:avLst/>
          </a:prstGeom>
          <a:noFill/>
        </p:spPr>
        <p:txBody>
          <a:bodyPr wrap="square" rtlCol="0">
            <a:spAutoFit/>
          </a:bodyPr>
          <a:lstStyle/>
          <a:p>
            <a:pPr algn="ctr"/>
            <a:r>
              <a:rPr lang="en-US" sz="2400" b="1" dirty="0" smtClean="0">
                <a:latin typeface="Garamond" pitchFamily="18" charset="0"/>
              </a:rPr>
              <a:t>Ind AS 2 and AS 2 (Inventories)</a:t>
            </a:r>
            <a:endParaRPr lang="en-US" sz="2400" b="1" dirty="0">
              <a:latin typeface="Garamond" pitchFamily="18" charset="0"/>
            </a:endParaRPr>
          </a:p>
        </p:txBody>
      </p:sp>
      <p:sp>
        <p:nvSpPr>
          <p:cNvPr id="2" name="TextBox 1"/>
          <p:cNvSpPr txBox="1"/>
          <p:nvPr/>
        </p:nvSpPr>
        <p:spPr>
          <a:xfrm>
            <a:off x="1" y="381000"/>
            <a:ext cx="9144000" cy="6586418"/>
          </a:xfrm>
          <a:prstGeom prst="rect">
            <a:avLst/>
          </a:prstGeom>
          <a:noFill/>
        </p:spPr>
        <p:txBody>
          <a:bodyPr wrap="square" rtlCol="0">
            <a:spAutoFit/>
          </a:bodyPr>
          <a:lstStyle/>
          <a:p>
            <a:r>
              <a:rPr lang="en-US" sz="2400" b="1" dirty="0" smtClean="0">
                <a:latin typeface="Garamond" pitchFamily="18" charset="0"/>
              </a:rPr>
              <a:t>AS-2  Covers : </a:t>
            </a:r>
          </a:p>
          <a:p>
            <a:endParaRPr lang="en-US" sz="2200" dirty="0">
              <a:latin typeface="Garamond" pitchFamily="18" charset="0"/>
            </a:endParaRPr>
          </a:p>
          <a:p>
            <a:r>
              <a:rPr lang="en-US" sz="2200" b="1" dirty="0">
                <a:latin typeface="Garamond" pitchFamily="18" charset="0"/>
              </a:rPr>
              <a:t>Inventories are assets:</a:t>
            </a:r>
          </a:p>
          <a:p>
            <a:r>
              <a:rPr lang="en-US" sz="2200" dirty="0">
                <a:latin typeface="Garamond" pitchFamily="18" charset="0"/>
              </a:rPr>
              <a:t> </a:t>
            </a:r>
          </a:p>
          <a:p>
            <a:pPr marL="342900" lvl="0" indent="-342900">
              <a:buFont typeface="Arial" pitchFamily="34" charset="0"/>
              <a:buChar char="•"/>
            </a:pPr>
            <a:r>
              <a:rPr lang="en-US" sz="2200" dirty="0" smtClean="0">
                <a:latin typeface="Garamond" pitchFamily="18" charset="0"/>
              </a:rPr>
              <a:t>Held </a:t>
            </a:r>
            <a:r>
              <a:rPr lang="en-US" sz="2200" dirty="0">
                <a:latin typeface="Garamond" pitchFamily="18" charset="0"/>
              </a:rPr>
              <a:t>for sale in ordinary course of business;</a:t>
            </a:r>
          </a:p>
          <a:p>
            <a:pPr marL="342900" lvl="0" indent="-342900">
              <a:buFont typeface="Arial" pitchFamily="34" charset="0"/>
              <a:buChar char="•"/>
            </a:pPr>
            <a:r>
              <a:rPr lang="en-US" sz="2200" dirty="0">
                <a:latin typeface="Garamond" pitchFamily="18" charset="0"/>
              </a:rPr>
              <a:t>I</a:t>
            </a:r>
            <a:r>
              <a:rPr lang="en-US" sz="2200" dirty="0" smtClean="0">
                <a:latin typeface="Garamond" pitchFamily="18" charset="0"/>
              </a:rPr>
              <a:t>n </a:t>
            </a:r>
            <a:r>
              <a:rPr lang="en-US" sz="2200" dirty="0">
                <a:latin typeface="Garamond" pitchFamily="18" charset="0"/>
              </a:rPr>
              <a:t>the process of production </a:t>
            </a:r>
            <a:r>
              <a:rPr lang="en-US" sz="2200" dirty="0" smtClean="0">
                <a:latin typeface="Garamond" pitchFamily="18" charset="0"/>
              </a:rPr>
              <a:t>for </a:t>
            </a:r>
            <a:r>
              <a:rPr lang="en-US" sz="2200" dirty="0">
                <a:latin typeface="Garamond" pitchFamily="18" charset="0"/>
              </a:rPr>
              <a:t>such sale (WIP);</a:t>
            </a:r>
          </a:p>
          <a:p>
            <a:pPr marL="342900" lvl="0" indent="-342900">
              <a:buFont typeface="Arial" pitchFamily="34" charset="0"/>
              <a:buChar char="•"/>
            </a:pPr>
            <a:r>
              <a:rPr lang="en-US" sz="2200" dirty="0">
                <a:latin typeface="Garamond" pitchFamily="18" charset="0"/>
              </a:rPr>
              <a:t>I</a:t>
            </a:r>
            <a:r>
              <a:rPr lang="en-US" sz="2200" dirty="0" smtClean="0">
                <a:latin typeface="Garamond" pitchFamily="18" charset="0"/>
              </a:rPr>
              <a:t>n </a:t>
            </a:r>
            <a:r>
              <a:rPr lang="en-US" sz="2200" dirty="0">
                <a:latin typeface="Garamond" pitchFamily="18" charset="0"/>
              </a:rPr>
              <a:t>the form of materials or supplies to be consumed in the production process or in the rendering of services.</a:t>
            </a:r>
          </a:p>
          <a:p>
            <a:r>
              <a:rPr lang="en-US" sz="2200" dirty="0">
                <a:latin typeface="Garamond" pitchFamily="18" charset="0"/>
              </a:rPr>
              <a:t> </a:t>
            </a:r>
          </a:p>
          <a:p>
            <a:r>
              <a:rPr lang="en-US" sz="2200" dirty="0">
                <a:latin typeface="Garamond" pitchFamily="18" charset="0"/>
              </a:rPr>
              <a:t>However, this standard does not apply to the valuation of following inventories:</a:t>
            </a:r>
          </a:p>
          <a:p>
            <a:r>
              <a:rPr lang="en-US" sz="2200" dirty="0">
                <a:latin typeface="Garamond" pitchFamily="18" charset="0"/>
              </a:rPr>
              <a:t> </a:t>
            </a:r>
          </a:p>
          <a:p>
            <a:pPr marL="342900" lvl="0" indent="-342900">
              <a:buFont typeface="Arial" pitchFamily="34" charset="0"/>
              <a:buChar char="•"/>
            </a:pPr>
            <a:r>
              <a:rPr lang="en-US" sz="2200" dirty="0">
                <a:latin typeface="Garamond" pitchFamily="18" charset="0"/>
              </a:rPr>
              <a:t>WIP arising under construction contract (Refer AS – 7);</a:t>
            </a:r>
          </a:p>
          <a:p>
            <a:pPr marL="342900" lvl="0" indent="-342900">
              <a:buFont typeface="Arial" pitchFamily="34" charset="0"/>
              <a:buChar char="•"/>
            </a:pPr>
            <a:r>
              <a:rPr lang="en-US" sz="2200" dirty="0">
                <a:latin typeface="Garamond" pitchFamily="18" charset="0"/>
              </a:rPr>
              <a:t>WIP arising in the ordinary course of business of service providers;</a:t>
            </a:r>
          </a:p>
          <a:p>
            <a:pPr marL="342900" lvl="0" indent="-342900">
              <a:buFont typeface="Arial" pitchFamily="34" charset="0"/>
              <a:buChar char="•"/>
            </a:pPr>
            <a:r>
              <a:rPr lang="en-US" sz="2200" dirty="0">
                <a:latin typeface="Garamond" pitchFamily="18" charset="0"/>
              </a:rPr>
              <a:t>Shares, debentures and other financial instruments held as stock in trade; and</a:t>
            </a:r>
          </a:p>
          <a:p>
            <a:pPr marL="342900" lvl="0" indent="-342900">
              <a:buFont typeface="Arial" pitchFamily="34" charset="0"/>
              <a:buChar char="•"/>
            </a:pPr>
            <a:r>
              <a:rPr lang="en-US" sz="2200" dirty="0">
                <a:latin typeface="Garamond" pitchFamily="18" charset="0"/>
              </a:rPr>
              <a:t>Producers’ inventories of livestock, agricultural and forest products, and mineral oils, ores and gases to the extent that they are measured at net realizable value in accordance with well established practices in those industries.</a:t>
            </a:r>
          </a:p>
          <a:p>
            <a:r>
              <a:rPr lang="en-US" sz="2200" dirty="0">
                <a:latin typeface="Garamond" pitchFamily="18" charset="0"/>
              </a:rPr>
              <a:t> </a:t>
            </a:r>
            <a:endParaRPr lang="en-US" sz="2200" dirty="0" smtClean="0">
              <a:solidFill>
                <a:srgbClr val="FF0000"/>
              </a:solidFill>
              <a:latin typeface="Garamond" pitchFamily="18" charset="0"/>
            </a:endParaRPr>
          </a:p>
          <a:p>
            <a:r>
              <a:rPr lang="en-US" sz="2200" dirty="0" smtClean="0">
                <a:solidFill>
                  <a:srgbClr val="FF0000"/>
                </a:solidFill>
                <a:latin typeface="Garamond" pitchFamily="18" charset="0"/>
              </a:rPr>
              <a:t>Inventories </a:t>
            </a:r>
            <a:r>
              <a:rPr lang="en-US" sz="2200" dirty="0">
                <a:solidFill>
                  <a:srgbClr val="FF0000"/>
                </a:solidFill>
                <a:latin typeface="Garamond" pitchFamily="18" charset="0"/>
              </a:rPr>
              <a:t>should be valued at the lower of cost and net realizable value</a:t>
            </a:r>
            <a:r>
              <a:rPr lang="en-US" sz="2200" dirty="0" smtClean="0">
                <a:solidFill>
                  <a:srgbClr val="FF0000"/>
                </a:solidFill>
                <a:latin typeface="Garamond" pitchFamily="18" charset="0"/>
              </a:rPr>
              <a:t>.</a:t>
            </a:r>
            <a:endParaRPr lang="en-US" sz="2400" dirty="0">
              <a:solidFill>
                <a:srgbClr val="FF0000"/>
              </a:solidFill>
            </a:endParaRPr>
          </a:p>
        </p:txBody>
      </p:sp>
    </p:spTree>
    <p:extLst>
      <p:ext uri="{BB962C8B-B14F-4D97-AF65-F5344CB8AC3E}">
        <p14:creationId xmlns:p14="http://schemas.microsoft.com/office/powerpoint/2010/main" xmlns="" val="22133478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461665"/>
          </a:xfrm>
          <a:prstGeom prst="rect">
            <a:avLst/>
          </a:prstGeom>
          <a:noFill/>
        </p:spPr>
        <p:txBody>
          <a:bodyPr wrap="square" rtlCol="0">
            <a:spAutoFit/>
          </a:bodyPr>
          <a:lstStyle/>
          <a:p>
            <a:pPr algn="ctr"/>
            <a:r>
              <a:rPr lang="en-US" sz="2400" b="1" dirty="0" smtClean="0">
                <a:latin typeface="Garamond" pitchFamily="18" charset="0"/>
              </a:rPr>
              <a:t>Ind AS 2 and AS 2 (Inventories)</a:t>
            </a:r>
            <a:endParaRPr lang="en-US" sz="2400" b="1" dirty="0">
              <a:latin typeface="Garamond" pitchFamily="18" charset="0"/>
            </a:endParaRPr>
          </a:p>
        </p:txBody>
      </p:sp>
      <p:sp>
        <p:nvSpPr>
          <p:cNvPr id="2" name="TextBox 1"/>
          <p:cNvSpPr txBox="1"/>
          <p:nvPr/>
        </p:nvSpPr>
        <p:spPr>
          <a:xfrm>
            <a:off x="1" y="412313"/>
            <a:ext cx="9144000" cy="6217087"/>
          </a:xfrm>
          <a:prstGeom prst="rect">
            <a:avLst/>
          </a:prstGeom>
          <a:noFill/>
        </p:spPr>
        <p:txBody>
          <a:bodyPr wrap="square" rtlCol="0">
            <a:spAutoFit/>
          </a:bodyPr>
          <a:lstStyle/>
          <a:p>
            <a:r>
              <a:rPr lang="en-US" sz="2400" b="1" dirty="0" smtClean="0">
                <a:latin typeface="Garamond" pitchFamily="18" charset="0"/>
              </a:rPr>
              <a:t>AS-2  Covers : </a:t>
            </a:r>
          </a:p>
          <a:p>
            <a:r>
              <a:rPr lang="en-US" sz="2200" dirty="0" smtClean="0">
                <a:latin typeface="Garamond" pitchFamily="18" charset="0"/>
              </a:rPr>
              <a:t>The </a:t>
            </a:r>
            <a:r>
              <a:rPr lang="en-US" sz="2200" dirty="0">
                <a:latin typeface="Garamond" pitchFamily="18" charset="0"/>
              </a:rPr>
              <a:t>cost of inventories should comprise </a:t>
            </a:r>
          </a:p>
          <a:p>
            <a:r>
              <a:rPr lang="en-US" sz="2200" dirty="0">
                <a:latin typeface="Garamond" pitchFamily="18" charset="0"/>
              </a:rPr>
              <a:t> </a:t>
            </a:r>
          </a:p>
          <a:p>
            <a:pPr marL="342900" lvl="0" indent="-342900">
              <a:buFont typeface="Arial" pitchFamily="34" charset="0"/>
              <a:buChar char="•"/>
            </a:pPr>
            <a:r>
              <a:rPr lang="en-US" sz="2200" dirty="0">
                <a:latin typeface="Garamond" pitchFamily="18" charset="0"/>
              </a:rPr>
              <a:t>A</a:t>
            </a:r>
            <a:r>
              <a:rPr lang="en-US" sz="2200" dirty="0" smtClean="0">
                <a:latin typeface="Garamond" pitchFamily="18" charset="0"/>
              </a:rPr>
              <a:t>ll </a:t>
            </a:r>
            <a:r>
              <a:rPr lang="en-US" sz="2200" dirty="0">
                <a:latin typeface="Garamond" pitchFamily="18" charset="0"/>
              </a:rPr>
              <a:t>costs of purchase</a:t>
            </a:r>
          </a:p>
          <a:p>
            <a:pPr marL="342900" lvl="0" indent="-342900">
              <a:buFont typeface="Arial" pitchFamily="34" charset="0"/>
              <a:buChar char="•"/>
            </a:pPr>
            <a:r>
              <a:rPr lang="en-US" sz="2200" dirty="0">
                <a:latin typeface="Garamond" pitchFamily="18" charset="0"/>
              </a:rPr>
              <a:t>C</a:t>
            </a:r>
            <a:r>
              <a:rPr lang="en-US" sz="2200" dirty="0" smtClean="0">
                <a:latin typeface="Garamond" pitchFamily="18" charset="0"/>
              </a:rPr>
              <a:t>osts </a:t>
            </a:r>
            <a:r>
              <a:rPr lang="en-US" sz="2200" dirty="0">
                <a:latin typeface="Garamond" pitchFamily="18" charset="0"/>
              </a:rPr>
              <a:t>of conversion</a:t>
            </a:r>
          </a:p>
          <a:p>
            <a:pPr marL="342900" lvl="0" indent="-342900">
              <a:buFont typeface="Arial" pitchFamily="34" charset="0"/>
              <a:buChar char="•"/>
            </a:pPr>
            <a:r>
              <a:rPr lang="en-US" sz="2200" dirty="0">
                <a:latin typeface="Garamond" pitchFamily="18" charset="0"/>
              </a:rPr>
              <a:t>O</a:t>
            </a:r>
            <a:r>
              <a:rPr lang="en-US" sz="2200" dirty="0" smtClean="0">
                <a:latin typeface="Garamond" pitchFamily="18" charset="0"/>
              </a:rPr>
              <a:t>ther </a:t>
            </a:r>
            <a:r>
              <a:rPr lang="en-US" sz="2200" dirty="0">
                <a:latin typeface="Garamond" pitchFamily="18" charset="0"/>
              </a:rPr>
              <a:t>costs incurred in bringing the inventories to their present location and condition.</a:t>
            </a:r>
          </a:p>
          <a:p>
            <a:r>
              <a:rPr lang="en-US" sz="2200" b="1" dirty="0" smtClean="0">
                <a:latin typeface="Garamond" pitchFamily="18" charset="0"/>
              </a:rPr>
              <a:t>The </a:t>
            </a:r>
            <a:r>
              <a:rPr lang="en-US" sz="2200" b="1" dirty="0">
                <a:latin typeface="Garamond" pitchFamily="18" charset="0"/>
              </a:rPr>
              <a:t>costs of purchase  </a:t>
            </a:r>
            <a:r>
              <a:rPr lang="en-US" sz="2200" dirty="0">
                <a:latin typeface="Garamond" pitchFamily="18" charset="0"/>
              </a:rPr>
              <a:t>consist of </a:t>
            </a:r>
            <a:r>
              <a:rPr lang="en-US" sz="2200" dirty="0" smtClean="0">
                <a:latin typeface="Garamond" pitchFamily="18" charset="0"/>
              </a:rPr>
              <a:t>:</a:t>
            </a:r>
            <a:endParaRPr lang="en-US" sz="2200" dirty="0">
              <a:latin typeface="Garamond" pitchFamily="18" charset="0"/>
            </a:endParaRPr>
          </a:p>
          <a:p>
            <a:pPr marL="342900" indent="-342900">
              <a:buFont typeface="Arial" pitchFamily="34" charset="0"/>
              <a:buChar char="•"/>
            </a:pPr>
            <a:r>
              <a:rPr lang="en-US" sz="2200" dirty="0" smtClean="0">
                <a:latin typeface="Garamond" pitchFamily="18" charset="0"/>
              </a:rPr>
              <a:t>The </a:t>
            </a:r>
            <a:r>
              <a:rPr lang="en-US" sz="2200" dirty="0">
                <a:latin typeface="Garamond" pitchFamily="18" charset="0"/>
              </a:rPr>
              <a:t>purchase price</a:t>
            </a:r>
          </a:p>
          <a:p>
            <a:pPr marL="342900" lvl="0" indent="-342900">
              <a:buFont typeface="Arial" pitchFamily="34" charset="0"/>
              <a:buChar char="•"/>
            </a:pPr>
            <a:r>
              <a:rPr lang="en-US" sz="2200" dirty="0">
                <a:latin typeface="Garamond" pitchFamily="18" charset="0"/>
              </a:rPr>
              <a:t>D</a:t>
            </a:r>
            <a:r>
              <a:rPr lang="en-US" sz="2200" dirty="0" smtClean="0">
                <a:latin typeface="Garamond" pitchFamily="18" charset="0"/>
              </a:rPr>
              <a:t>uties </a:t>
            </a:r>
            <a:r>
              <a:rPr lang="en-US" sz="2200" dirty="0">
                <a:latin typeface="Garamond" pitchFamily="18" charset="0"/>
              </a:rPr>
              <a:t>and taxes ( other than those subsequently recoverable by the enterprise from the taxing authorities like CENVAT credit)</a:t>
            </a:r>
          </a:p>
          <a:p>
            <a:pPr marL="342900" lvl="0" indent="-342900">
              <a:buFont typeface="Arial" pitchFamily="34" charset="0"/>
              <a:buChar char="•"/>
            </a:pPr>
            <a:r>
              <a:rPr lang="en-US" sz="2200" dirty="0">
                <a:latin typeface="Garamond" pitchFamily="18" charset="0"/>
              </a:rPr>
              <a:t>F</a:t>
            </a:r>
            <a:r>
              <a:rPr lang="en-US" sz="2200" dirty="0" smtClean="0">
                <a:latin typeface="Garamond" pitchFamily="18" charset="0"/>
              </a:rPr>
              <a:t>reight </a:t>
            </a:r>
            <a:r>
              <a:rPr lang="en-US" sz="2200" dirty="0">
                <a:latin typeface="Garamond" pitchFamily="18" charset="0"/>
              </a:rPr>
              <a:t>inwards and other expenditure directly attributable to the acquisition.</a:t>
            </a:r>
          </a:p>
          <a:p>
            <a:r>
              <a:rPr lang="en-US" sz="2200" dirty="0">
                <a:latin typeface="Garamond" pitchFamily="18" charset="0"/>
              </a:rPr>
              <a:t> </a:t>
            </a:r>
          </a:p>
          <a:p>
            <a:r>
              <a:rPr lang="en-US" sz="2200" dirty="0">
                <a:latin typeface="Garamond" pitchFamily="18" charset="0"/>
              </a:rPr>
              <a:t>Trade discounts (but not cash discounts), rebates, duty drawbacks and other similar items are deducted in determining the costs of purchase.</a:t>
            </a:r>
          </a:p>
          <a:p>
            <a:r>
              <a:rPr lang="en-US" sz="2200" dirty="0">
                <a:latin typeface="Garamond" pitchFamily="18" charset="0"/>
              </a:rPr>
              <a:t> </a:t>
            </a:r>
          </a:p>
          <a:p>
            <a:r>
              <a:rPr lang="en-US" sz="2200" dirty="0">
                <a:latin typeface="Garamond" pitchFamily="18" charset="0"/>
              </a:rPr>
              <a:t>The costs of conversion include direct costs and systematic allocation of fixed and variable production overhead.</a:t>
            </a:r>
          </a:p>
        </p:txBody>
      </p:sp>
    </p:spTree>
    <p:extLst>
      <p:ext uri="{BB962C8B-B14F-4D97-AF65-F5344CB8AC3E}">
        <p14:creationId xmlns:p14="http://schemas.microsoft.com/office/powerpoint/2010/main" xmlns="" val="36454306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436063607"/>
              </p:ext>
            </p:extLst>
          </p:nvPr>
        </p:nvGraphicFramePr>
        <p:xfrm>
          <a:off x="71120" y="685800"/>
          <a:ext cx="9083040" cy="6065520"/>
        </p:xfrm>
        <a:graphic>
          <a:graphicData uri="http://schemas.openxmlformats.org/drawingml/2006/table">
            <a:tbl>
              <a:tblPr firstRow="1" bandRow="1">
                <a:tableStyleId>{5C22544A-7EE6-4342-B048-85BDC9FD1C3A}</a:tableStyleId>
              </a:tblPr>
              <a:tblGrid>
                <a:gridCol w="3129280"/>
                <a:gridCol w="4343400"/>
                <a:gridCol w="1610360"/>
              </a:tblGrid>
              <a:tr h="695960">
                <a:tc>
                  <a:txBody>
                    <a:bodyPr/>
                    <a:lstStyle/>
                    <a:p>
                      <a:r>
                        <a:rPr lang="en-US" sz="4000" dirty="0" smtClean="0"/>
                        <a:t>Indian GAAP</a:t>
                      </a:r>
                      <a:endParaRPr lang="en-US" sz="4000" dirty="0"/>
                    </a:p>
                  </a:txBody>
                  <a:tcPr/>
                </a:tc>
                <a:tc>
                  <a:txBody>
                    <a:bodyPr/>
                    <a:lstStyle/>
                    <a:p>
                      <a:pPr algn="ctr"/>
                      <a:r>
                        <a:rPr lang="en-US" sz="4000" dirty="0" smtClean="0"/>
                        <a:t>IFRS</a:t>
                      </a:r>
                      <a:endParaRPr lang="en-US" sz="4000" dirty="0"/>
                    </a:p>
                  </a:txBody>
                  <a:tcPr/>
                </a:tc>
                <a:tc>
                  <a:txBody>
                    <a:bodyPr/>
                    <a:lstStyle/>
                    <a:p>
                      <a:pPr algn="ctr"/>
                      <a:r>
                        <a:rPr lang="en-US" sz="4000" dirty="0" err="1" smtClean="0"/>
                        <a:t>Ind</a:t>
                      </a:r>
                      <a:r>
                        <a:rPr lang="en-US" sz="4000" dirty="0" smtClean="0"/>
                        <a:t> AS</a:t>
                      </a:r>
                      <a:endParaRPr lang="en-US" sz="4000" dirty="0"/>
                    </a:p>
                  </a:txBody>
                  <a:tcPr/>
                </a:tc>
              </a:tr>
              <a:tr h="812800">
                <a:tc>
                  <a:txBody>
                    <a:bodyPr/>
                    <a:lstStyle/>
                    <a:p>
                      <a:r>
                        <a:rPr lang="en-US" sz="2000" dirty="0" smtClean="0"/>
                        <a:t>As per the requirements of</a:t>
                      </a:r>
                      <a:r>
                        <a:rPr lang="en-US" sz="2000" baseline="0" dirty="0" smtClean="0"/>
                        <a:t> Schedule VI, Inventories need to be classified as :</a:t>
                      </a:r>
                    </a:p>
                    <a:p>
                      <a:pPr marL="0" indent="0">
                        <a:buNone/>
                      </a:pPr>
                      <a:r>
                        <a:rPr lang="en-US" sz="2000" baseline="0" dirty="0" smtClean="0"/>
                        <a:t>a) Raw Material</a:t>
                      </a:r>
                    </a:p>
                    <a:p>
                      <a:pPr marL="0" indent="0">
                        <a:buNone/>
                      </a:pPr>
                      <a:r>
                        <a:rPr lang="en-US" sz="2000" baseline="0" dirty="0" smtClean="0"/>
                        <a:t>b)  WIP</a:t>
                      </a:r>
                    </a:p>
                    <a:p>
                      <a:r>
                        <a:rPr lang="en-US" sz="2000" baseline="0" dirty="0" smtClean="0"/>
                        <a:t>c) Finished Goods</a:t>
                      </a:r>
                    </a:p>
                    <a:p>
                      <a:r>
                        <a:rPr lang="en-US" sz="2000" baseline="0" dirty="0" smtClean="0"/>
                        <a:t>d) Stock-in-trade</a:t>
                      </a:r>
                    </a:p>
                    <a:p>
                      <a:r>
                        <a:rPr lang="en-US" sz="2000" dirty="0" smtClean="0"/>
                        <a:t>e) Loose Tools</a:t>
                      </a:r>
                    </a:p>
                    <a:p>
                      <a:r>
                        <a:rPr lang="en-US" sz="2000" dirty="0" smtClean="0"/>
                        <a:t>f) Others</a:t>
                      </a:r>
                    </a:p>
                    <a:p>
                      <a:r>
                        <a:rPr lang="en-US" sz="2000" dirty="0" smtClean="0"/>
                        <a:t>Goods in Transit needs to be mentioned separately </a:t>
                      </a:r>
                      <a:endParaRPr lang="en-US" sz="2000" dirty="0"/>
                    </a:p>
                  </a:txBody>
                  <a:tcPr/>
                </a:tc>
                <a:tc>
                  <a:txBody>
                    <a:bodyPr/>
                    <a:lstStyle/>
                    <a:p>
                      <a:r>
                        <a:rPr lang="en-US" sz="2000" kern="1200" dirty="0" smtClean="0">
                          <a:solidFill>
                            <a:schemeClr val="dk1"/>
                          </a:solidFill>
                          <a:latin typeface="+mn-lt"/>
                          <a:ea typeface="+mn-ea"/>
                          <a:cs typeface="+mn-cs"/>
                        </a:rPr>
                        <a:t>No specific classification, should be appropriate to the entity</a:t>
                      </a:r>
                      <a:endParaRPr lang="en-US" sz="2000" kern="1200" dirty="0">
                        <a:solidFill>
                          <a:schemeClr val="dk1"/>
                        </a:solidFill>
                        <a:latin typeface="+mn-lt"/>
                        <a:ea typeface="+mn-ea"/>
                        <a:cs typeface="+mn-cs"/>
                      </a:endParaRPr>
                    </a:p>
                  </a:txBody>
                  <a:tcPr/>
                </a:tc>
                <a:tc>
                  <a:txBody>
                    <a:bodyPr/>
                    <a:lstStyle/>
                    <a:p>
                      <a:r>
                        <a:rPr lang="en-US" sz="2000" kern="1200" dirty="0" smtClean="0">
                          <a:solidFill>
                            <a:schemeClr val="dk1"/>
                          </a:solidFill>
                          <a:latin typeface="+mn-lt"/>
                          <a:ea typeface="+mn-ea"/>
                          <a:cs typeface="+mn-cs"/>
                        </a:rPr>
                        <a:t>Similar to IFRS</a:t>
                      </a:r>
                      <a:endParaRPr lang="en-US" sz="2000" kern="1200" dirty="0">
                        <a:solidFill>
                          <a:schemeClr val="dk1"/>
                        </a:solidFill>
                        <a:latin typeface="+mn-lt"/>
                        <a:ea typeface="+mn-ea"/>
                        <a:cs typeface="+mn-cs"/>
                      </a:endParaRPr>
                    </a:p>
                  </a:txBody>
                  <a:tcPr/>
                </a:tc>
              </a:tr>
              <a:tr h="812800">
                <a:tc>
                  <a:txBody>
                    <a:bodyPr/>
                    <a:lstStyle/>
                    <a:p>
                      <a:r>
                        <a:rPr lang="en-US" sz="2000" kern="1200" dirty="0" smtClean="0">
                          <a:solidFill>
                            <a:schemeClr val="dk1"/>
                          </a:solidFill>
                          <a:latin typeface="+mn-lt"/>
                          <a:ea typeface="+mn-ea"/>
                          <a:cs typeface="+mn-cs"/>
                        </a:rPr>
                        <a:t>No Specific guidance</a:t>
                      </a:r>
                      <a:endParaRPr lang="en-US" sz="2000" kern="1200" dirty="0">
                        <a:solidFill>
                          <a:schemeClr val="dk1"/>
                        </a:solidFill>
                        <a:latin typeface="+mn-lt"/>
                        <a:ea typeface="+mn-ea"/>
                        <a:cs typeface="+mn-cs"/>
                      </a:endParaRPr>
                    </a:p>
                  </a:txBody>
                  <a:tcPr/>
                </a:tc>
                <a:tc>
                  <a:txBody>
                    <a:bodyPr/>
                    <a:lstStyle/>
                    <a:p>
                      <a:r>
                        <a:rPr lang="en-US" sz="2000" dirty="0" smtClean="0"/>
                        <a:t>Reversal of write down of Inventory  can happen when circumstances that previously caused Inventories to be written below cost, no longer exit. Amount of </a:t>
                      </a:r>
                      <a:r>
                        <a:rPr lang="en-US" sz="2000" dirty="0" err="1" smtClean="0"/>
                        <a:t>reveresal</a:t>
                      </a:r>
                      <a:r>
                        <a:rPr lang="en-US" sz="2000" baseline="0" dirty="0" smtClean="0"/>
                        <a:t> is limited to the amount of original write-down</a:t>
                      </a:r>
                      <a:endParaRPr lang="en-US" sz="2000" dirty="0"/>
                    </a:p>
                  </a:txBody>
                  <a:tcPr/>
                </a:tc>
                <a:tc>
                  <a:txBody>
                    <a:bodyPr/>
                    <a:lstStyle/>
                    <a:p>
                      <a:r>
                        <a:rPr lang="en-US" sz="2000" dirty="0" smtClean="0"/>
                        <a:t>Similar to IFRS</a:t>
                      </a:r>
                      <a:endParaRPr lang="en-US" sz="2000" dirty="0"/>
                    </a:p>
                  </a:txBody>
                  <a:tcPr/>
                </a:tc>
              </a:tr>
            </a:tbl>
          </a:graphicData>
        </a:graphic>
      </p:graphicFrame>
    </p:spTree>
    <p:extLst>
      <p:ext uri="{BB962C8B-B14F-4D97-AF65-F5344CB8AC3E}">
        <p14:creationId xmlns:p14="http://schemas.microsoft.com/office/powerpoint/2010/main" xmlns="" val="192324254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461665"/>
          </a:xfrm>
          <a:prstGeom prst="rect">
            <a:avLst/>
          </a:prstGeom>
          <a:noFill/>
        </p:spPr>
        <p:txBody>
          <a:bodyPr wrap="square" rtlCol="0">
            <a:spAutoFit/>
          </a:bodyPr>
          <a:lstStyle/>
          <a:p>
            <a:pPr algn="ctr"/>
            <a:r>
              <a:rPr lang="en-US" sz="2400" b="1" dirty="0" smtClean="0">
                <a:latin typeface="Garamond" pitchFamily="18" charset="0"/>
              </a:rPr>
              <a:t>IND AS 2 (Inventories) and AS 2 (Valuation of Inventories)</a:t>
            </a:r>
            <a:endParaRPr lang="en-US" sz="2400" b="1" dirty="0">
              <a:latin typeface="Garamond"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xmlns="" val="2193356346"/>
              </p:ext>
            </p:extLst>
          </p:nvPr>
        </p:nvGraphicFramePr>
        <p:xfrm>
          <a:off x="228600" y="733425"/>
          <a:ext cx="8610600" cy="5362575"/>
        </p:xfrm>
        <a:graphic>
          <a:graphicData uri="http://schemas.openxmlformats.org/drawingml/2006/table">
            <a:tbl>
              <a:tblPr firstRow="1" bandRow="1">
                <a:tableStyleId>{5C22544A-7EE6-4342-B048-85BDC9FD1C3A}</a:tableStyleId>
              </a:tblPr>
              <a:tblGrid>
                <a:gridCol w="4305300"/>
                <a:gridCol w="4305300"/>
              </a:tblGrid>
              <a:tr h="457200">
                <a:tc>
                  <a:txBody>
                    <a:bodyPr/>
                    <a:lstStyle/>
                    <a:p>
                      <a:pPr algn="ctr" fontAlgn="b">
                        <a:buFont typeface="Arial" pitchFamily="34" charset="0"/>
                        <a:buNone/>
                      </a:pPr>
                      <a:r>
                        <a:rPr lang="en-US" sz="2400" b="1" kern="1200" dirty="0" smtClean="0">
                          <a:solidFill>
                            <a:schemeClr val="tx1"/>
                          </a:solidFill>
                          <a:latin typeface="Garamond" pitchFamily="18" charset="0"/>
                          <a:ea typeface="+mn-ea"/>
                          <a:cs typeface="+mn-cs"/>
                        </a:rPr>
                        <a:t>IAS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fontAlgn="b" latinLnBrk="0" hangingPunct="1">
                        <a:buFont typeface="Arial" pitchFamily="34" charset="0"/>
                        <a:buNone/>
                      </a:pPr>
                      <a:r>
                        <a:rPr lang="en-US" sz="2400" b="1" kern="1200" dirty="0" smtClean="0">
                          <a:solidFill>
                            <a:schemeClr val="tx1"/>
                          </a:solidFill>
                          <a:latin typeface="Garamond" pitchFamily="18" charset="0"/>
                          <a:ea typeface="+mn-ea"/>
                          <a:cs typeface="+mn-cs"/>
                        </a:rPr>
                        <a:t>AS 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0575">
                <a:tc>
                  <a:txBody>
                    <a:bodyPr/>
                    <a:lstStyle/>
                    <a:p>
                      <a:pPr marL="225425" indent="-225425" algn="just" rtl="0" fontAlgn="t">
                        <a:buFont typeface="Wingdings" pitchFamily="2" charset="2"/>
                        <a:buChar char="Ø"/>
                      </a:pPr>
                      <a:endParaRPr lang="en-US" sz="2000" b="0" i="0" u="none" strike="noStrike" dirty="0" smtClean="0">
                        <a:solidFill>
                          <a:srgbClr val="000000"/>
                        </a:solidFill>
                        <a:latin typeface="Garamond" pitchFamily="18" charset="0"/>
                      </a:endParaRPr>
                    </a:p>
                    <a:p>
                      <a:pPr marL="225425" indent="-225425" algn="just" rtl="0" fontAlgn="t">
                        <a:buFont typeface="Wingdings" pitchFamily="2" charset="2"/>
                        <a:buChar char="Ø"/>
                      </a:pPr>
                      <a:r>
                        <a:rPr lang="en-US" sz="2000" b="0" i="0" u="none" strike="noStrike" dirty="0" smtClean="0">
                          <a:solidFill>
                            <a:srgbClr val="000000"/>
                          </a:solidFill>
                          <a:latin typeface="Garamond" pitchFamily="18" charset="0"/>
                        </a:rPr>
                        <a:t>Deals </a:t>
                      </a:r>
                      <a:r>
                        <a:rPr lang="en-US" sz="2000" b="0" i="0" u="none" strike="noStrike" dirty="0">
                          <a:solidFill>
                            <a:srgbClr val="000000"/>
                          </a:solidFill>
                          <a:latin typeface="Garamond" pitchFamily="18" charset="0"/>
                        </a:rPr>
                        <a:t>with the </a:t>
                      </a:r>
                      <a:r>
                        <a:rPr lang="en-US" sz="2000" b="0" i="0" u="none" strike="noStrike" dirty="0">
                          <a:solidFill>
                            <a:srgbClr val="00B0F0"/>
                          </a:solidFill>
                          <a:latin typeface="Garamond" pitchFamily="18" charset="0"/>
                        </a:rPr>
                        <a:t>subsequent recognition of cost/carrying amount of inventories as an expense</a:t>
                      </a:r>
                      <a:r>
                        <a:rPr lang="en-US" sz="2000" b="0" i="0" u="none" strike="noStrike" dirty="0" smtClean="0">
                          <a:solidFill>
                            <a:srgbClr val="000000"/>
                          </a:solidFill>
                          <a:latin typeface="Garamond" pitchFamily="18" charset="0"/>
                        </a:rPr>
                        <a:t>. These</a:t>
                      </a:r>
                      <a:r>
                        <a:rPr lang="en-US" sz="2000" b="0" i="0" u="none" strike="noStrike" baseline="0" dirty="0" smtClean="0">
                          <a:solidFill>
                            <a:srgbClr val="000000"/>
                          </a:solidFill>
                          <a:latin typeface="Garamond" pitchFamily="18" charset="0"/>
                        </a:rPr>
                        <a:t> can be cases where </a:t>
                      </a:r>
                      <a:r>
                        <a:rPr lang="en-US" sz="2000" b="0" i="0" u="none" strike="noStrike" baseline="0" dirty="0" smtClean="0">
                          <a:solidFill>
                            <a:srgbClr val="00B0F0"/>
                          </a:solidFill>
                          <a:latin typeface="Garamond" pitchFamily="18" charset="0"/>
                        </a:rPr>
                        <a:t>Inventories are used for self constructed assets</a:t>
                      </a:r>
                      <a:r>
                        <a:rPr lang="en-US" sz="2000" b="0" i="0" u="none" strike="noStrike" baseline="0" dirty="0" smtClean="0">
                          <a:solidFill>
                            <a:srgbClr val="000000"/>
                          </a:solidFill>
                          <a:latin typeface="Garamond" pitchFamily="18" charset="0"/>
                        </a:rPr>
                        <a:t>.</a:t>
                      </a:r>
                      <a:endParaRPr lang="en-US" sz="2000" b="0" i="0" u="none" strike="noStrike" dirty="0" smtClean="0">
                        <a:solidFill>
                          <a:srgbClr val="000000"/>
                        </a:solidFill>
                        <a:latin typeface="Garamond" pitchFamily="18" charset="0"/>
                      </a:endParaRPr>
                    </a:p>
                    <a:p>
                      <a:pPr marL="0" indent="0" algn="just" rtl="0" fontAlgn="t">
                        <a:buFont typeface="Wingdings" pitchFamily="2" charset="2"/>
                        <a:buNone/>
                      </a:pP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rtl="0" fontAlgn="t">
                        <a:buFont typeface="Wingdings" pitchFamily="2" charset="2"/>
                        <a:buChar char="Ø"/>
                      </a:pPr>
                      <a:endParaRPr lang="en-US" sz="2000" b="0" i="0" u="none" strike="noStrike" dirty="0" smtClean="0">
                        <a:solidFill>
                          <a:srgbClr val="000000"/>
                        </a:solidFill>
                        <a:latin typeface="Garamond" pitchFamily="18" charset="0"/>
                      </a:endParaRPr>
                    </a:p>
                    <a:p>
                      <a:pPr marL="225425" indent="-225425" algn="just" rtl="0" fontAlgn="t">
                        <a:buFont typeface="Wingdings" pitchFamily="2" charset="2"/>
                        <a:buChar char="Ø"/>
                      </a:pPr>
                      <a:r>
                        <a:rPr lang="en-US" sz="2000" b="0" i="0" u="none" strike="noStrike" dirty="0" smtClean="0">
                          <a:solidFill>
                            <a:srgbClr val="000000"/>
                          </a:solidFill>
                          <a:latin typeface="Garamond" pitchFamily="18" charset="0"/>
                        </a:rPr>
                        <a:t>It does </a:t>
                      </a:r>
                      <a:r>
                        <a:rPr lang="en-US" sz="2000" b="0" i="0" u="none" strike="noStrike" dirty="0">
                          <a:solidFill>
                            <a:srgbClr val="000000"/>
                          </a:solidFill>
                          <a:latin typeface="Garamond" pitchFamily="18" charset="0"/>
                        </a:rPr>
                        <a:t>not provide </a:t>
                      </a:r>
                      <a:r>
                        <a:rPr lang="en-US" sz="2000" b="0" i="0" u="none" strike="noStrike" dirty="0" smtClean="0">
                          <a:solidFill>
                            <a:srgbClr val="000000"/>
                          </a:solidFill>
                          <a:latin typeface="Garamond" pitchFamily="18" charset="0"/>
                        </a:rPr>
                        <a:t>any provision for the </a:t>
                      </a:r>
                      <a:r>
                        <a:rPr lang="en-US" sz="2000" b="0" i="0" u="none" strike="noStrike" dirty="0">
                          <a:solidFill>
                            <a:srgbClr val="000000"/>
                          </a:solidFill>
                          <a:latin typeface="Garamond" pitchFamily="18" charset="0"/>
                        </a:rPr>
                        <a:t>same. </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15315">
                <a:tc>
                  <a:txBody>
                    <a:bodyPr/>
                    <a:lstStyle/>
                    <a:p>
                      <a:pPr marL="225425" indent="-225425" algn="just" rtl="0" fontAlgn="t">
                        <a:buFont typeface="Wingdings" pitchFamily="2" charset="2"/>
                        <a:buChar char="Ø"/>
                      </a:pPr>
                      <a:endParaRPr lang="en-US" sz="2000" b="0" i="0" u="none" strike="noStrike" dirty="0" smtClean="0">
                        <a:solidFill>
                          <a:srgbClr val="000000"/>
                        </a:solidFill>
                        <a:latin typeface="Garamond" pitchFamily="18" charset="0"/>
                      </a:endParaRPr>
                    </a:p>
                    <a:p>
                      <a:pPr marL="225425" indent="-225425" algn="just" rtl="0" fontAlgn="t">
                        <a:buFont typeface="Wingdings" pitchFamily="2" charset="2"/>
                        <a:buChar char="Ø"/>
                      </a:pPr>
                      <a:r>
                        <a:rPr lang="en-US" sz="2000" b="0" i="0" u="none" strike="noStrike" dirty="0" smtClean="0">
                          <a:solidFill>
                            <a:srgbClr val="000000"/>
                          </a:solidFill>
                          <a:latin typeface="Garamond" pitchFamily="18" charset="0"/>
                        </a:rPr>
                        <a:t>Provides </a:t>
                      </a:r>
                      <a:r>
                        <a:rPr lang="en-US" sz="2000" b="0" i="0" u="none" strike="noStrike" dirty="0">
                          <a:solidFill>
                            <a:srgbClr val="000000"/>
                          </a:solidFill>
                          <a:latin typeface="Garamond" pitchFamily="18" charset="0"/>
                        </a:rPr>
                        <a:t>explanation with regard to inventories of </a:t>
                      </a:r>
                      <a:r>
                        <a:rPr lang="en-US" sz="2000" b="0" i="0" u="none" strike="noStrike" dirty="0">
                          <a:solidFill>
                            <a:srgbClr val="00B0F0"/>
                          </a:solidFill>
                          <a:latin typeface="Garamond" pitchFamily="18" charset="0"/>
                        </a:rPr>
                        <a:t>service providers</a:t>
                      </a:r>
                      <a:r>
                        <a:rPr lang="en-US" sz="2000" b="0" i="0" u="none" strike="noStrike" dirty="0">
                          <a:solidFill>
                            <a:srgbClr val="000000"/>
                          </a:solidFill>
                          <a:latin typeface="Garamond" pitchFamily="18" charset="0"/>
                        </a:rPr>
                        <a:t>. </a:t>
                      </a:r>
                      <a:endParaRPr lang="en-US" sz="2000" b="0" i="0" u="none" strike="noStrike" dirty="0" smtClean="0">
                        <a:solidFill>
                          <a:srgbClr val="000000"/>
                        </a:solidFill>
                        <a:latin typeface="Garamond" pitchFamily="18" charset="0"/>
                      </a:endParaRPr>
                    </a:p>
                    <a:p>
                      <a:pPr marL="0" indent="0" algn="just" rtl="0" fontAlgn="t">
                        <a:buFont typeface="Wingdings" pitchFamily="2" charset="2"/>
                        <a:buNone/>
                      </a:pP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rtl="0" fontAlgn="t">
                        <a:buFont typeface="Wingdings" pitchFamily="2" charset="2"/>
                        <a:buChar char="Ø"/>
                      </a:pPr>
                      <a:endParaRPr lang="en-US" sz="2000" b="0" i="0" u="none" strike="noStrike" dirty="0" smtClean="0">
                        <a:solidFill>
                          <a:srgbClr val="000000"/>
                        </a:solidFill>
                        <a:latin typeface="Garamond" pitchFamily="18" charset="0"/>
                      </a:endParaRPr>
                    </a:p>
                    <a:p>
                      <a:pPr marL="225425" indent="-225425" algn="just" rtl="0" fontAlgn="t">
                        <a:buFont typeface="Wingdings" pitchFamily="2" charset="2"/>
                        <a:buChar char="Ø"/>
                      </a:pPr>
                      <a:r>
                        <a:rPr lang="en-US" sz="2000" b="0" i="0" u="none" strike="noStrike" dirty="0" smtClean="0">
                          <a:solidFill>
                            <a:srgbClr val="000000"/>
                          </a:solidFill>
                          <a:latin typeface="Garamond" pitchFamily="18" charset="0"/>
                        </a:rPr>
                        <a:t>Does </a:t>
                      </a:r>
                      <a:r>
                        <a:rPr lang="en-US" sz="2000" b="0" i="0" u="none" strike="noStrike" dirty="0">
                          <a:solidFill>
                            <a:srgbClr val="000000"/>
                          </a:solidFill>
                          <a:latin typeface="Garamond" pitchFamily="18" charset="0"/>
                        </a:rPr>
                        <a:t>not contain such an explanation </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790575">
                <a:tc>
                  <a:txBody>
                    <a:bodyPr/>
                    <a:lstStyle/>
                    <a:p>
                      <a:pPr marL="225425" indent="-225425" algn="just" rtl="0" fontAlgn="t">
                        <a:buFont typeface="Wingdings" pitchFamily="2" charset="2"/>
                        <a:buChar char="Ø"/>
                      </a:pPr>
                      <a:endParaRPr lang="en-US" sz="2000" b="0" i="0" u="none" strike="noStrike" dirty="0" smtClean="0">
                        <a:solidFill>
                          <a:srgbClr val="000000"/>
                        </a:solidFill>
                        <a:latin typeface="Garamond" pitchFamily="18" charset="0"/>
                      </a:endParaRPr>
                    </a:p>
                    <a:p>
                      <a:pPr marL="225425" indent="-225425" algn="just" rtl="0" fontAlgn="t">
                        <a:buFont typeface="Wingdings" pitchFamily="2" charset="2"/>
                        <a:buChar char="Ø"/>
                      </a:pPr>
                      <a:r>
                        <a:rPr lang="en-US" sz="2000" b="0" i="0" u="none" strike="noStrike" dirty="0" smtClean="0">
                          <a:solidFill>
                            <a:srgbClr val="000000"/>
                          </a:solidFill>
                          <a:latin typeface="Garamond" pitchFamily="18" charset="0"/>
                        </a:rPr>
                        <a:t>Inventories </a:t>
                      </a:r>
                      <a:r>
                        <a:rPr lang="en-US" sz="2000" b="0" i="0" u="none" strike="noStrike" dirty="0">
                          <a:solidFill>
                            <a:srgbClr val="00B0F0"/>
                          </a:solidFill>
                          <a:latin typeface="Garamond" pitchFamily="18" charset="0"/>
                        </a:rPr>
                        <a:t>do not include machinery spares</a:t>
                      </a:r>
                      <a:r>
                        <a:rPr lang="en-US" sz="2000" b="0" i="0" u="none" strike="noStrike" dirty="0">
                          <a:solidFill>
                            <a:srgbClr val="000000"/>
                          </a:solidFill>
                          <a:latin typeface="Garamond" pitchFamily="18" charset="0"/>
                        </a:rPr>
                        <a:t> which can be used only in connection with an item of fixed </a:t>
                      </a:r>
                      <a:r>
                        <a:rPr lang="en-US" sz="2000" b="0" i="0" u="none" strike="noStrike" dirty="0" smtClean="0">
                          <a:solidFill>
                            <a:srgbClr val="000000"/>
                          </a:solidFill>
                          <a:latin typeface="Garamond" pitchFamily="18" charset="0"/>
                        </a:rPr>
                        <a:t>asset. </a:t>
                      </a:r>
                      <a:endParaRPr lang="en-US" sz="20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rtl="0" fontAlgn="t">
                        <a:buFont typeface="Wingdings" pitchFamily="2" charset="2"/>
                        <a:buChar char="Ø"/>
                      </a:pPr>
                      <a:endParaRPr lang="en-US" sz="2000" b="0" i="0" u="none" strike="noStrike" dirty="0" smtClean="0">
                        <a:solidFill>
                          <a:srgbClr val="000000"/>
                        </a:solidFill>
                        <a:latin typeface="Garamond" pitchFamily="18" charset="0"/>
                      </a:endParaRPr>
                    </a:p>
                    <a:p>
                      <a:pPr marL="225425" indent="-225425" algn="just" rtl="0" fontAlgn="t">
                        <a:buFont typeface="Wingdings" pitchFamily="2" charset="2"/>
                        <a:buChar char="Ø"/>
                      </a:pPr>
                      <a:r>
                        <a:rPr lang="en-US" sz="2000" b="0" i="0" u="none" strike="noStrike" dirty="0" smtClean="0">
                          <a:solidFill>
                            <a:srgbClr val="000000"/>
                          </a:solidFill>
                          <a:latin typeface="Garamond" pitchFamily="18" charset="0"/>
                        </a:rPr>
                        <a:t>Doesn't contain </a:t>
                      </a:r>
                      <a:r>
                        <a:rPr lang="en-US" sz="2000" b="0" i="0" u="none" strike="noStrike" dirty="0">
                          <a:solidFill>
                            <a:srgbClr val="000000"/>
                          </a:solidFill>
                          <a:latin typeface="Garamond" pitchFamily="18" charset="0"/>
                        </a:rPr>
                        <a:t>specific explanation in respect of such spares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38521350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461665"/>
          </a:xfrm>
          <a:prstGeom prst="rect">
            <a:avLst/>
          </a:prstGeom>
          <a:noFill/>
        </p:spPr>
        <p:txBody>
          <a:bodyPr wrap="square" rtlCol="0">
            <a:spAutoFit/>
          </a:bodyPr>
          <a:lstStyle/>
          <a:p>
            <a:pPr algn="ctr"/>
            <a:r>
              <a:rPr lang="en-US" sz="2400" b="1" dirty="0" smtClean="0">
                <a:latin typeface="Garamond" pitchFamily="18" charset="0"/>
              </a:rPr>
              <a:t>Ind AS 2 and AS 2 (Inventories)</a:t>
            </a:r>
            <a:endParaRPr lang="en-US" sz="2400" b="1" dirty="0">
              <a:latin typeface="Garamond" pitchFamily="18" charset="0"/>
            </a:endParaRPr>
          </a:p>
        </p:txBody>
      </p:sp>
      <p:sp>
        <p:nvSpPr>
          <p:cNvPr id="2" name="TextBox 1"/>
          <p:cNvSpPr txBox="1"/>
          <p:nvPr/>
        </p:nvSpPr>
        <p:spPr>
          <a:xfrm>
            <a:off x="0" y="762000"/>
            <a:ext cx="9144000" cy="5755422"/>
          </a:xfrm>
          <a:prstGeom prst="rect">
            <a:avLst/>
          </a:prstGeom>
          <a:noFill/>
        </p:spPr>
        <p:txBody>
          <a:bodyPr wrap="square" rtlCol="0">
            <a:spAutoFit/>
          </a:bodyPr>
          <a:lstStyle/>
          <a:p>
            <a:r>
              <a:rPr lang="en-US" sz="2400" b="1" dirty="0" smtClean="0">
                <a:latin typeface="Garamond" pitchFamily="18" charset="0"/>
              </a:rPr>
              <a:t>AS-2  to include: </a:t>
            </a:r>
          </a:p>
          <a:p>
            <a:r>
              <a:rPr lang="en-US" sz="2000" dirty="0" smtClean="0">
                <a:latin typeface="Garamond" pitchFamily="18" charset="0"/>
              </a:rPr>
              <a:t>AS-2 – Valuation of Inventories</a:t>
            </a:r>
          </a:p>
          <a:p>
            <a:endParaRPr lang="en-US" sz="2000" dirty="0" smtClean="0">
              <a:latin typeface="Garamond" pitchFamily="18" charset="0"/>
            </a:endParaRPr>
          </a:p>
          <a:p>
            <a:r>
              <a:rPr lang="en-US" sz="2400" b="1" dirty="0" smtClean="0">
                <a:latin typeface="Garamond" pitchFamily="18" charset="0"/>
              </a:rPr>
              <a:t>IAS-2/</a:t>
            </a:r>
            <a:r>
              <a:rPr lang="en-US" sz="2400" b="1" dirty="0" err="1" smtClean="0">
                <a:latin typeface="Garamond" pitchFamily="18" charset="0"/>
              </a:rPr>
              <a:t>Ind</a:t>
            </a:r>
            <a:r>
              <a:rPr lang="en-US" sz="2400" b="1" dirty="0" smtClean="0">
                <a:latin typeface="Garamond" pitchFamily="18" charset="0"/>
              </a:rPr>
              <a:t> AS-2  </a:t>
            </a:r>
            <a:r>
              <a:rPr lang="en-US" sz="2400" b="1" dirty="0">
                <a:latin typeface="Garamond" pitchFamily="18" charset="0"/>
              </a:rPr>
              <a:t>to include: </a:t>
            </a:r>
          </a:p>
          <a:p>
            <a:r>
              <a:rPr lang="en-US" sz="2000" dirty="0" err="1" smtClean="0">
                <a:latin typeface="Garamond" pitchFamily="18" charset="0"/>
              </a:rPr>
              <a:t>Ind</a:t>
            </a:r>
            <a:r>
              <a:rPr lang="en-US" sz="2000" dirty="0" smtClean="0">
                <a:latin typeface="Garamond" pitchFamily="18" charset="0"/>
              </a:rPr>
              <a:t> AS-2 – Inventories </a:t>
            </a:r>
          </a:p>
          <a:p>
            <a:endParaRPr lang="en-US" sz="2000" dirty="0">
              <a:latin typeface="Garamond" pitchFamily="18" charset="0"/>
            </a:endParaRPr>
          </a:p>
          <a:p>
            <a:r>
              <a:rPr lang="en-US" sz="2000" b="1" dirty="0" smtClean="0">
                <a:solidFill>
                  <a:srgbClr val="FF0000"/>
                </a:solidFill>
                <a:latin typeface="Garamond" pitchFamily="18" charset="0"/>
              </a:rPr>
              <a:t>Basic Conclusions :</a:t>
            </a:r>
          </a:p>
          <a:p>
            <a:endParaRPr lang="en-US" sz="2000" b="1" dirty="0" smtClean="0">
              <a:solidFill>
                <a:srgbClr val="FF0000"/>
              </a:solidFill>
              <a:latin typeface="Garamond" pitchFamily="18" charset="0"/>
            </a:endParaRPr>
          </a:p>
          <a:p>
            <a:r>
              <a:rPr lang="en-US" sz="2000" dirty="0" smtClean="0">
                <a:latin typeface="Garamond" pitchFamily="18" charset="0"/>
              </a:rPr>
              <a:t>a)    </a:t>
            </a:r>
            <a:r>
              <a:rPr lang="en-US" sz="2000" dirty="0" err="1" smtClean="0">
                <a:latin typeface="Garamond" pitchFamily="18" charset="0"/>
              </a:rPr>
              <a:t>Ind</a:t>
            </a:r>
            <a:r>
              <a:rPr lang="en-US" sz="2000" dirty="0" smtClean="0">
                <a:latin typeface="Garamond" pitchFamily="18" charset="0"/>
              </a:rPr>
              <a:t> AS-2 coverage is </a:t>
            </a:r>
            <a:r>
              <a:rPr lang="en-US" sz="2000" dirty="0" smtClean="0">
                <a:solidFill>
                  <a:srgbClr val="FF0000"/>
                </a:solidFill>
                <a:latin typeface="Garamond" pitchFamily="18" charset="0"/>
              </a:rPr>
              <a:t>wider in Scope </a:t>
            </a:r>
          </a:p>
          <a:p>
            <a:pPr marL="457200" indent="-457200">
              <a:buAutoNum type="alphaLcParenR" startAt="2"/>
            </a:pPr>
            <a:endParaRPr lang="en-US" sz="2000" dirty="0">
              <a:solidFill>
                <a:srgbClr val="FF0000"/>
              </a:solidFill>
              <a:latin typeface="Garamond" pitchFamily="18" charset="0"/>
            </a:endParaRPr>
          </a:p>
          <a:p>
            <a:pPr marL="457200" indent="-457200">
              <a:buAutoNum type="alphaLcParenR" startAt="2"/>
            </a:pPr>
            <a:r>
              <a:rPr lang="en-US" sz="2000" dirty="0" err="1" smtClean="0">
                <a:latin typeface="Garamond" pitchFamily="18" charset="0"/>
              </a:rPr>
              <a:t>Ind</a:t>
            </a:r>
            <a:r>
              <a:rPr lang="en-US" sz="2000" dirty="0" smtClean="0">
                <a:latin typeface="Garamond" pitchFamily="18" charset="0"/>
              </a:rPr>
              <a:t> AS-2 covers Inventories of Service Providers like CA’s, Doctor’s etc.</a:t>
            </a:r>
          </a:p>
          <a:p>
            <a:pPr marL="457200" indent="-457200">
              <a:buAutoNum type="alphaLcParenR" startAt="2"/>
            </a:pPr>
            <a:endParaRPr lang="en-US" sz="2000" dirty="0">
              <a:latin typeface="Garamond" pitchFamily="18" charset="0"/>
            </a:endParaRPr>
          </a:p>
          <a:p>
            <a:pPr marL="457200" indent="-457200">
              <a:buAutoNum type="alphaLcParenR" startAt="2"/>
            </a:pPr>
            <a:r>
              <a:rPr lang="en-US" sz="2000" dirty="0" smtClean="0">
                <a:latin typeface="Garamond" pitchFamily="18" charset="0"/>
              </a:rPr>
              <a:t> In case the Inventory is purchased on credit (defer payment terms), the difference </a:t>
            </a:r>
          </a:p>
          <a:p>
            <a:r>
              <a:rPr lang="en-US" sz="2000" dirty="0">
                <a:latin typeface="Garamond" pitchFamily="18" charset="0"/>
              </a:rPr>
              <a:t> </a:t>
            </a:r>
            <a:r>
              <a:rPr lang="en-US" sz="2000" dirty="0" smtClean="0">
                <a:latin typeface="Garamond" pitchFamily="18" charset="0"/>
              </a:rPr>
              <a:t>       between purchase price (normal credit terms)  and deferred settlement basis is treated </a:t>
            </a:r>
          </a:p>
          <a:p>
            <a:r>
              <a:rPr lang="en-US" sz="2000" dirty="0">
                <a:latin typeface="Garamond" pitchFamily="18" charset="0"/>
              </a:rPr>
              <a:t> </a:t>
            </a:r>
            <a:r>
              <a:rPr lang="en-US" sz="2000" dirty="0" smtClean="0">
                <a:latin typeface="Garamond" pitchFamily="18" charset="0"/>
              </a:rPr>
              <a:t>        as Interest expense</a:t>
            </a:r>
          </a:p>
          <a:p>
            <a:endParaRPr lang="en-US" sz="2000" dirty="0">
              <a:latin typeface="Garamond" pitchFamily="18" charset="0"/>
            </a:endParaRPr>
          </a:p>
          <a:p>
            <a:pPr marL="457200" indent="-457200">
              <a:buAutoNum type="alphaLcParenR" startAt="4"/>
            </a:pPr>
            <a:r>
              <a:rPr lang="en-US" sz="2000" dirty="0" smtClean="0">
                <a:latin typeface="Garamond" pitchFamily="18" charset="0"/>
              </a:rPr>
              <a:t>Ind-AS-2 does not apply to Commodity- Brokers Traders( No such exemption in </a:t>
            </a:r>
          </a:p>
          <a:p>
            <a:r>
              <a:rPr lang="en-US" sz="2000" dirty="0">
                <a:latin typeface="Garamond" pitchFamily="18" charset="0"/>
              </a:rPr>
              <a:t> </a:t>
            </a:r>
            <a:r>
              <a:rPr lang="en-US" sz="2000" dirty="0" smtClean="0">
                <a:latin typeface="Garamond" pitchFamily="18" charset="0"/>
              </a:rPr>
              <a:t>      AS-2)</a:t>
            </a:r>
            <a:endParaRPr lang="en-US" sz="2000" dirty="0">
              <a:latin typeface="Garamond" pitchFamily="18" charset="0"/>
            </a:endParaRPr>
          </a:p>
        </p:txBody>
      </p:sp>
      <p:cxnSp>
        <p:nvCxnSpPr>
          <p:cNvPr id="6" name="Straight Connector 5"/>
          <p:cNvCxnSpPr/>
          <p:nvPr/>
        </p:nvCxnSpPr>
        <p:spPr>
          <a:xfrm>
            <a:off x="0" y="26670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762000"/>
            <a:ext cx="9144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8420766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2209800"/>
            <a:ext cx="6324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IAS -7</a:t>
            </a:r>
          </a:p>
          <a:p>
            <a:pPr algn="ctr"/>
            <a:r>
              <a:rPr lang="en-US" sz="3200" dirty="0" smtClean="0"/>
              <a:t>Statement of Cash Flows </a:t>
            </a:r>
            <a:endParaRPr lang="en-US" sz="3200" dirty="0"/>
          </a:p>
        </p:txBody>
      </p:sp>
      <p:sp>
        <p:nvSpPr>
          <p:cNvPr id="6" name="TextBox 5"/>
          <p:cNvSpPr txBox="1"/>
          <p:nvPr/>
        </p:nvSpPr>
        <p:spPr>
          <a:xfrm>
            <a:off x="76200" y="228600"/>
            <a:ext cx="9144000" cy="461665"/>
          </a:xfrm>
          <a:prstGeom prst="rect">
            <a:avLst/>
          </a:prstGeom>
          <a:noFill/>
        </p:spPr>
        <p:txBody>
          <a:bodyPr wrap="square" rtlCol="0">
            <a:spAutoFit/>
          </a:bodyPr>
          <a:lstStyle/>
          <a:p>
            <a:pPr algn="ctr"/>
            <a:r>
              <a:rPr lang="en-US" sz="2400" b="1" dirty="0" smtClean="0">
                <a:latin typeface="Garamond" pitchFamily="18" charset="0"/>
              </a:rPr>
              <a:t>IAS 7 and AS </a:t>
            </a:r>
            <a:r>
              <a:rPr lang="en-US" sz="2400" b="1" dirty="0">
                <a:latin typeface="Garamond" pitchFamily="18" charset="0"/>
              </a:rPr>
              <a:t>3</a:t>
            </a:r>
            <a:r>
              <a:rPr lang="en-US" sz="2400" b="1" dirty="0" smtClean="0">
                <a:latin typeface="Garamond" pitchFamily="18" charset="0"/>
              </a:rPr>
              <a:t> (Cash Flow Statements)</a:t>
            </a:r>
            <a:endParaRPr lang="en-US" sz="2400" b="1" dirty="0">
              <a:latin typeface="Garamond" pitchFamily="18" charset="0"/>
            </a:endParaRPr>
          </a:p>
        </p:txBody>
      </p:sp>
    </p:spTree>
    <p:extLst>
      <p:ext uri="{BB962C8B-B14F-4D97-AF65-F5344CB8AC3E}">
        <p14:creationId xmlns:p14="http://schemas.microsoft.com/office/powerpoint/2010/main" xmlns="" val="422865438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(IAS 7)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3730527603"/>
              </p:ext>
            </p:extLst>
          </p:nvPr>
        </p:nvGraphicFramePr>
        <p:xfrm>
          <a:off x="71120" y="685800"/>
          <a:ext cx="8920480" cy="5349240"/>
        </p:xfrm>
        <a:graphic>
          <a:graphicData uri="http://schemas.openxmlformats.org/drawingml/2006/table">
            <a:tbl>
              <a:tblPr firstRow="1" bandRow="1">
                <a:tableStyleId>{5C22544A-7EE6-4342-B048-85BDC9FD1C3A}</a:tableStyleId>
              </a:tblPr>
              <a:tblGrid>
                <a:gridCol w="3510280"/>
                <a:gridCol w="2971800"/>
                <a:gridCol w="2438400"/>
              </a:tblGrid>
              <a:tr h="695960">
                <a:tc>
                  <a:txBody>
                    <a:bodyPr/>
                    <a:lstStyle/>
                    <a:p>
                      <a:r>
                        <a:rPr lang="en-US" sz="3200" dirty="0" smtClean="0"/>
                        <a:t>Indian GAAP</a:t>
                      </a:r>
                      <a:endParaRPr lang="en-US" sz="3200" dirty="0"/>
                    </a:p>
                  </a:txBody>
                  <a:tcPr/>
                </a:tc>
                <a:tc>
                  <a:txBody>
                    <a:bodyPr/>
                    <a:lstStyle/>
                    <a:p>
                      <a:pPr algn="ctr"/>
                      <a:r>
                        <a:rPr lang="en-US" sz="3200" dirty="0" smtClean="0"/>
                        <a:t>IFRS</a:t>
                      </a:r>
                      <a:endParaRPr lang="en-US" sz="3200" dirty="0"/>
                    </a:p>
                  </a:txBody>
                  <a:tcPr/>
                </a:tc>
                <a:tc>
                  <a:txBody>
                    <a:bodyPr/>
                    <a:lstStyle/>
                    <a:p>
                      <a:pPr algn="ctr"/>
                      <a:r>
                        <a:rPr lang="en-US" sz="3200" dirty="0" err="1" smtClean="0"/>
                        <a:t>Ind</a:t>
                      </a:r>
                      <a:r>
                        <a:rPr lang="en-US" sz="3200" dirty="0" smtClean="0"/>
                        <a:t> AS</a:t>
                      </a:r>
                      <a:endParaRPr lang="en-US" sz="3200" dirty="0"/>
                    </a:p>
                  </a:txBody>
                  <a:tcPr/>
                </a:tc>
              </a:tr>
              <a:tr h="812800">
                <a:tc>
                  <a:txBody>
                    <a:bodyPr/>
                    <a:lstStyle/>
                    <a:p>
                      <a:r>
                        <a:rPr lang="en-US" sz="2000" dirty="0" smtClean="0"/>
                        <a:t>Bank Overdraft are considered as</a:t>
                      </a:r>
                      <a:r>
                        <a:rPr lang="en-US" sz="2000" baseline="0" dirty="0" smtClean="0"/>
                        <a:t> Financing Activities</a:t>
                      </a:r>
                      <a:endParaRPr lang="en-US" sz="2000" dirty="0"/>
                    </a:p>
                  </a:txBody>
                  <a:tcPr/>
                </a:tc>
                <a:tc>
                  <a:txBody>
                    <a:bodyPr/>
                    <a:lstStyle/>
                    <a:p>
                      <a:r>
                        <a:rPr lang="en-US" sz="2000" kern="1200" dirty="0" smtClean="0">
                          <a:solidFill>
                            <a:schemeClr val="dk1"/>
                          </a:solidFill>
                          <a:latin typeface="+mn-lt"/>
                          <a:ea typeface="+mn-ea"/>
                          <a:cs typeface="+mn-cs"/>
                        </a:rPr>
                        <a:t>Bank OD’s are considered as cash &amp; cash equivalent</a:t>
                      </a:r>
                      <a:endParaRPr lang="en-US" sz="2000" kern="1200" dirty="0">
                        <a:solidFill>
                          <a:schemeClr val="dk1"/>
                        </a:solidFill>
                        <a:latin typeface="+mn-lt"/>
                        <a:ea typeface="+mn-ea"/>
                        <a:cs typeface="+mn-cs"/>
                      </a:endParaRPr>
                    </a:p>
                  </a:txBody>
                  <a:tcPr/>
                </a:tc>
                <a:tc>
                  <a:txBody>
                    <a:bodyPr/>
                    <a:lstStyle/>
                    <a:p>
                      <a:r>
                        <a:rPr lang="en-US" sz="2000" kern="1200" dirty="0" smtClean="0">
                          <a:solidFill>
                            <a:schemeClr val="dk1"/>
                          </a:solidFill>
                          <a:latin typeface="+mn-lt"/>
                          <a:ea typeface="+mn-ea"/>
                          <a:cs typeface="+mn-cs"/>
                        </a:rPr>
                        <a:t>Similar to IFRS</a:t>
                      </a:r>
                      <a:endParaRPr lang="en-US" sz="2000" kern="1200" dirty="0">
                        <a:solidFill>
                          <a:schemeClr val="dk1"/>
                        </a:solidFill>
                        <a:latin typeface="+mn-lt"/>
                        <a:ea typeface="+mn-ea"/>
                        <a:cs typeface="+mn-cs"/>
                      </a:endParaRPr>
                    </a:p>
                  </a:txBody>
                  <a:tcPr/>
                </a:tc>
              </a:tr>
              <a:tr h="812800">
                <a:tc>
                  <a:txBody>
                    <a:bodyPr/>
                    <a:lstStyle/>
                    <a:p>
                      <a:r>
                        <a:rPr lang="en-US" sz="2000" kern="1200" dirty="0" smtClean="0">
                          <a:solidFill>
                            <a:schemeClr val="dk1"/>
                          </a:solidFill>
                          <a:latin typeface="+mn-lt"/>
                          <a:ea typeface="+mn-ea"/>
                          <a:cs typeface="+mn-cs"/>
                        </a:rPr>
                        <a:t>Any extraordinary item</a:t>
                      </a:r>
                      <a:r>
                        <a:rPr lang="en-US" sz="2000" kern="1200" baseline="0" dirty="0" smtClean="0">
                          <a:solidFill>
                            <a:schemeClr val="dk1"/>
                          </a:solidFill>
                          <a:latin typeface="+mn-lt"/>
                          <a:ea typeface="+mn-ea"/>
                          <a:cs typeface="+mn-cs"/>
                        </a:rPr>
                        <a:t> can be reported as Operating, Investing or Financing and separately disclosed </a:t>
                      </a:r>
                      <a:endParaRPr lang="en-US" sz="2000" kern="1200" dirty="0">
                        <a:solidFill>
                          <a:schemeClr val="dk1"/>
                        </a:solidFill>
                        <a:latin typeface="+mn-lt"/>
                        <a:ea typeface="+mn-ea"/>
                        <a:cs typeface="+mn-cs"/>
                      </a:endParaRPr>
                    </a:p>
                  </a:txBody>
                  <a:tcPr/>
                </a:tc>
                <a:tc>
                  <a:txBody>
                    <a:bodyPr/>
                    <a:lstStyle/>
                    <a:p>
                      <a:r>
                        <a:rPr lang="en-US" sz="2000" dirty="0" smtClean="0"/>
                        <a:t>No item is reported as extraordinary </a:t>
                      </a:r>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Similar to IFRS</a:t>
                      </a:r>
                    </a:p>
                    <a:p>
                      <a:endParaRPr lang="en-US" sz="2000" dirty="0"/>
                    </a:p>
                  </a:txBody>
                  <a:tcPr/>
                </a:tc>
              </a:tr>
              <a:tr h="812800">
                <a:tc>
                  <a:txBody>
                    <a:bodyPr/>
                    <a:lstStyle/>
                    <a:p>
                      <a:r>
                        <a:rPr lang="en-US" sz="2000" kern="1200" dirty="0" smtClean="0">
                          <a:solidFill>
                            <a:schemeClr val="dk1"/>
                          </a:solidFill>
                          <a:latin typeface="+mn-lt"/>
                          <a:ea typeface="+mn-ea"/>
                          <a:cs typeface="+mn-cs"/>
                        </a:rPr>
                        <a:t>No specific guidance</a:t>
                      </a:r>
                      <a:endParaRPr lang="en-US" sz="2000" kern="1200" dirty="0">
                        <a:solidFill>
                          <a:schemeClr val="dk1"/>
                        </a:solidFill>
                        <a:latin typeface="+mn-lt"/>
                        <a:ea typeface="+mn-ea"/>
                        <a:cs typeface="+mn-cs"/>
                      </a:endParaRPr>
                    </a:p>
                  </a:txBody>
                  <a:tcPr/>
                </a:tc>
                <a:tc>
                  <a:txBody>
                    <a:bodyPr/>
                    <a:lstStyle/>
                    <a:p>
                      <a:r>
                        <a:rPr lang="en-US" sz="2000" dirty="0" smtClean="0"/>
                        <a:t>Entities might routinely sell items of PP&amp;E  that they have held previously for rental to others. Cash</a:t>
                      </a:r>
                      <a:r>
                        <a:rPr lang="en-US" sz="2000" baseline="0" dirty="0" smtClean="0"/>
                        <a:t> recd. in respect of acquisition/disposal   of such assets are classified as operating activities</a:t>
                      </a:r>
                      <a:endParaRPr lang="en-US" sz="2000" dirty="0"/>
                    </a:p>
                  </a:txBody>
                  <a:tcPr/>
                </a:tc>
                <a:tc>
                  <a:txBody>
                    <a:bodyPr/>
                    <a:lstStyle/>
                    <a:p>
                      <a:r>
                        <a:rPr lang="en-US" sz="2000" dirty="0" smtClean="0"/>
                        <a:t>Similar to IFRS</a:t>
                      </a:r>
                      <a:endParaRPr lang="en-US" sz="2000" dirty="0"/>
                    </a:p>
                  </a:txBody>
                  <a:tcPr/>
                </a:tc>
              </a:tr>
            </a:tbl>
          </a:graphicData>
        </a:graphic>
      </p:graphicFrame>
    </p:spTree>
    <p:extLst>
      <p:ext uri="{BB962C8B-B14F-4D97-AF65-F5344CB8AC3E}">
        <p14:creationId xmlns:p14="http://schemas.microsoft.com/office/powerpoint/2010/main" xmlns="" val="305930457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22860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t>Ind</a:t>
            </a:r>
            <a:r>
              <a:rPr lang="en-US" sz="3200" b="1" dirty="0" smtClean="0"/>
              <a:t> </a:t>
            </a:r>
            <a:r>
              <a:rPr lang="en-US" sz="3200" b="1" dirty="0"/>
              <a:t>AS 8 </a:t>
            </a:r>
            <a:endParaRPr lang="en-US" sz="3200" b="1" dirty="0" smtClean="0"/>
          </a:p>
          <a:p>
            <a:pPr algn="ctr"/>
            <a:r>
              <a:rPr lang="en-US" sz="3200" b="1" dirty="0" smtClean="0"/>
              <a:t>Accounting </a:t>
            </a:r>
            <a:r>
              <a:rPr lang="en-US" sz="3200" b="1" dirty="0"/>
              <a:t>Policies, Changes in Accounting Estimates and </a:t>
            </a:r>
            <a:r>
              <a:rPr lang="en-US" sz="3200" b="1" dirty="0" smtClean="0"/>
              <a:t>Errors</a:t>
            </a:r>
            <a:endParaRPr lang="en-US" sz="3200" dirty="0"/>
          </a:p>
        </p:txBody>
      </p:sp>
      <p:sp>
        <p:nvSpPr>
          <p:cNvPr id="6" name="TextBox 5"/>
          <p:cNvSpPr txBox="1"/>
          <p:nvPr/>
        </p:nvSpPr>
        <p:spPr>
          <a:xfrm>
            <a:off x="76200" y="147935"/>
            <a:ext cx="9144000" cy="830997"/>
          </a:xfrm>
          <a:prstGeom prst="rect">
            <a:avLst/>
          </a:prstGeom>
          <a:noFill/>
        </p:spPr>
        <p:txBody>
          <a:bodyPr wrap="square" rtlCol="0">
            <a:spAutoFit/>
          </a:bodyPr>
          <a:lstStyle/>
          <a:p>
            <a:r>
              <a:rPr lang="en-US" sz="2400" b="1" dirty="0" smtClean="0">
                <a:latin typeface="Garamond" pitchFamily="18" charset="0"/>
              </a:rPr>
              <a:t>IAS </a:t>
            </a:r>
            <a:r>
              <a:rPr lang="en-US" sz="2400" b="1" dirty="0">
                <a:latin typeface="Garamond" pitchFamily="18" charset="0"/>
              </a:rPr>
              <a:t>8</a:t>
            </a:r>
            <a:r>
              <a:rPr lang="en-US" sz="2400" b="1" dirty="0" smtClean="0">
                <a:latin typeface="Garamond" pitchFamily="18" charset="0"/>
              </a:rPr>
              <a:t>  (</a:t>
            </a:r>
            <a:r>
              <a:rPr lang="en-US" sz="2400" dirty="0" smtClean="0"/>
              <a:t>Accounting Policies, Changes in Accounting Estimates and Errors</a:t>
            </a:r>
            <a:r>
              <a:rPr lang="en-US" sz="2400" b="1" dirty="0" smtClean="0">
                <a:latin typeface="Garamond" pitchFamily="18" charset="0"/>
              </a:rPr>
              <a:t>)</a:t>
            </a:r>
            <a:endParaRPr lang="en-US" sz="2400" b="1" dirty="0">
              <a:latin typeface="Garamond" pitchFamily="18" charset="0"/>
            </a:endParaRPr>
          </a:p>
        </p:txBody>
      </p:sp>
    </p:spTree>
    <p:extLst>
      <p:ext uri="{BB962C8B-B14F-4D97-AF65-F5344CB8AC3E}">
        <p14:creationId xmlns:p14="http://schemas.microsoft.com/office/powerpoint/2010/main" xmlns="" val="4176293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28600" y="152400"/>
            <a:ext cx="8839200" cy="1143000"/>
          </a:xfrm>
          <a:prstGeom prst="rect">
            <a:avLst/>
          </a:prstGeom>
          <a:solidFill>
            <a:srgbClr val="0000FF">
              <a:alpha val="89803"/>
            </a:srgbClr>
          </a:solidFill>
          <a:ln w="9525">
            <a:solidFill>
              <a:srgbClr val="000080"/>
            </a:solidFill>
            <a:miter lim="800000"/>
            <a:headEnd/>
            <a:tailEnd/>
          </a:ln>
        </p:spPr>
        <p:txBody>
          <a:bodyPr anchor="ctr"/>
          <a:lstStyle/>
          <a:p>
            <a:pPr algn="ctr"/>
            <a:r>
              <a:rPr lang="en-US" sz="4000" b="1" dirty="0" smtClean="0">
                <a:solidFill>
                  <a:schemeClr val="bg1"/>
                </a:solidFill>
                <a:latin typeface="Trebuchet MS" pitchFamily="34" charset="0"/>
              </a:rPr>
              <a:t>IFRS – Terms used for Classification</a:t>
            </a:r>
            <a:endParaRPr lang="en-US" sz="4000" dirty="0">
              <a:solidFill>
                <a:schemeClr val="tx2"/>
              </a:solidFill>
            </a:endParaRPr>
          </a:p>
        </p:txBody>
      </p:sp>
      <p:graphicFrame>
        <p:nvGraphicFramePr>
          <p:cNvPr id="12291" name="Group 3"/>
          <p:cNvGraphicFramePr>
            <a:graphicFrameLocks noGrp="1"/>
          </p:cNvGraphicFramePr>
          <p:nvPr>
            <p:ph/>
            <p:extLst>
              <p:ext uri="{D42A27DB-BD31-4B8C-83A1-F6EECF244321}">
                <p14:modId xmlns:p14="http://schemas.microsoft.com/office/powerpoint/2010/main" xmlns="" val="4119328994"/>
              </p:ext>
            </p:extLst>
          </p:nvPr>
        </p:nvGraphicFramePr>
        <p:xfrm>
          <a:off x="457200" y="1676400"/>
          <a:ext cx="8077200" cy="1981200"/>
        </p:xfrm>
        <a:graphic>
          <a:graphicData uri="http://schemas.openxmlformats.org/drawingml/2006/table">
            <a:tbl>
              <a:tblPr/>
              <a:tblGrid>
                <a:gridCol w="4038600"/>
                <a:gridCol w="4038600"/>
              </a:tblGrid>
              <a:tr h="479425">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mic Sans MS" pitchFamily="66" charset="0"/>
                          <a:cs typeface="Arial" charset="0"/>
                        </a:rPr>
                        <a:t>FINANCIAL ASSETS – 4 CATEGORIES</a:t>
                      </a:r>
                      <a:endParaRPr kumimoji="0" lang="en-SG" sz="2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Financial Assets at fair value through profit or loss (</a:t>
                      </a:r>
                      <a:r>
                        <a:rPr kumimoji="0" lang="en-US" sz="2000" b="0" i="0" u="none" strike="noStrike" cap="none" normalizeH="0" baseline="0" dirty="0" err="1" smtClean="0">
                          <a:ln>
                            <a:noFill/>
                          </a:ln>
                          <a:solidFill>
                            <a:schemeClr val="tx1"/>
                          </a:solidFill>
                          <a:effectLst/>
                          <a:latin typeface="Comic Sans MS" pitchFamily="66" charset="0"/>
                          <a:cs typeface="Arial" charset="0"/>
                        </a:rPr>
                        <a:t>FvPL</a:t>
                      </a:r>
                      <a:r>
                        <a:rPr kumimoji="0" lang="en-US" sz="2000" b="0" i="0" u="none" strike="noStrike" cap="none" normalizeH="0" baseline="0" dirty="0" smtClean="0">
                          <a:ln>
                            <a:noFill/>
                          </a:ln>
                          <a:solidFill>
                            <a:schemeClr val="tx1"/>
                          </a:solidFill>
                          <a:effectLst/>
                          <a:latin typeface="Comic Sans MS" pitchFamily="66" charset="0"/>
                          <a:cs typeface="Arial" charset="0"/>
                        </a:rPr>
                        <a:t>)</a:t>
                      </a:r>
                      <a:endParaRPr kumimoji="0" lang="en-SG" sz="2000" b="0" i="0" u="none" strike="noStrike" cap="none" normalizeH="0" baseline="0" dirty="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Loans &amp; Receivables (L&amp;R) ( at Amortized cost)</a:t>
                      </a:r>
                      <a:endParaRPr kumimoji="0" lang="en-SG" sz="20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Held-to-maturity (HTM)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(Amortized cost)</a:t>
                      </a:r>
                      <a:endParaRPr kumimoji="0" lang="en-SG" sz="2000" b="0" i="0" u="none" strike="noStrike" cap="none" normalizeH="0" baseline="0" dirty="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Comic Sans MS" pitchFamily="66" charset="0"/>
                          <a:cs typeface="Arial" charset="0"/>
                        </a:rPr>
                        <a:t>Available for sale (AFS) )at Fair Value)</a:t>
                      </a:r>
                      <a:endParaRPr kumimoji="0" lang="en-SG" sz="20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304" name="Group 16"/>
          <p:cNvGraphicFramePr>
            <a:graphicFrameLocks noGrp="1"/>
          </p:cNvGraphicFramePr>
          <p:nvPr/>
        </p:nvGraphicFramePr>
        <p:xfrm>
          <a:off x="457200" y="4572000"/>
          <a:ext cx="8077200" cy="1889760"/>
        </p:xfrm>
        <a:graphic>
          <a:graphicData uri="http://schemas.openxmlformats.org/drawingml/2006/table">
            <a:tbl>
              <a:tblPr/>
              <a:tblGrid>
                <a:gridCol w="4038600"/>
                <a:gridCol w="4038600"/>
              </a:tblGrid>
              <a:tr h="609600">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Comic Sans MS" pitchFamily="66" charset="0"/>
                          <a:cs typeface="Arial" charset="0"/>
                        </a:rPr>
                        <a:t>FINANCIAL LIABILITIES – 2 CATEGORIES</a:t>
                      </a:r>
                      <a:endParaRPr kumimoji="0" lang="en-SG" sz="2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Comic Sans MS" pitchFamily="66" charset="0"/>
                          <a:cs typeface="Arial" charset="0"/>
                        </a:rPr>
                        <a:t>Financial Liabilities at fair value through profit or loss </a:t>
                      </a:r>
                      <a:endParaRPr kumimoji="0" lang="en-SG" sz="2600" b="0" i="0" u="none" strike="noStrike" cap="none" normalizeH="0" baseline="0" dirty="0" smtClean="0">
                        <a:ln>
                          <a:noFill/>
                        </a:ln>
                        <a:solidFill>
                          <a:schemeClr val="tx1"/>
                        </a:solidFill>
                        <a:effectLst/>
                        <a:latin typeface="Comic Sans MS" pitchFamily="66"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tx1"/>
                          </a:solidFill>
                          <a:effectLst/>
                          <a:latin typeface="Comic Sans MS" pitchFamily="66" charset="0"/>
                          <a:cs typeface="Arial" charset="0"/>
                        </a:rPr>
                        <a:t>Other financial liabilities</a:t>
                      </a:r>
                      <a:endParaRPr kumimoji="0" lang="en-SG" sz="2600" b="0" i="0" u="none" strike="noStrike" cap="none" normalizeH="0" baseline="0" dirty="0" smtClean="0">
                        <a:ln>
                          <a:noFill/>
                        </a:ln>
                        <a:solidFill>
                          <a:schemeClr val="tx1"/>
                        </a:solidFill>
                        <a:effectLst/>
                        <a:latin typeface="Comic Sans MS" pitchFamily="66"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Rectangle 4"/>
          <p:cNvSpPr/>
          <p:nvPr/>
        </p:nvSpPr>
        <p:spPr>
          <a:xfrm>
            <a:off x="304800" y="3810000"/>
            <a:ext cx="5716630" cy="369332"/>
          </a:xfrm>
          <a:prstGeom prst="rect">
            <a:avLst/>
          </a:prstGeom>
        </p:spPr>
        <p:txBody>
          <a:bodyPr wrap="none">
            <a:spAutoFit/>
          </a:bodyPr>
          <a:lstStyle/>
          <a:p>
            <a:pPr lvl="0" fontAlgn="base">
              <a:spcBef>
                <a:spcPct val="20000"/>
              </a:spcBef>
              <a:spcAft>
                <a:spcPct val="0"/>
              </a:spcAft>
            </a:pPr>
            <a:r>
              <a:rPr lang="en-US" dirty="0" smtClean="0">
                <a:latin typeface="Comic Sans MS" pitchFamily="66" charset="0"/>
                <a:cs typeface="Arial" charset="0"/>
              </a:rPr>
              <a:t> Fair Value items – At MTM (Mark to Market basis)</a:t>
            </a:r>
            <a:endParaRPr lang="en-SG" dirty="0" smtClean="0">
              <a:latin typeface="Comic Sans MS" pitchFamily="66" charset="0"/>
              <a:cs typeface="Arial" charset="0"/>
            </a:endParaRPr>
          </a:p>
        </p:txBody>
      </p:sp>
    </p:spTree>
    <p:extLst>
      <p:ext uri="{BB962C8B-B14F-4D97-AF65-F5344CB8AC3E}">
        <p14:creationId xmlns:p14="http://schemas.microsoft.com/office/powerpoint/2010/main" xmlns="" val="12337768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147935"/>
            <a:ext cx="9144000" cy="830997"/>
          </a:xfrm>
          <a:prstGeom prst="rect">
            <a:avLst/>
          </a:prstGeom>
          <a:noFill/>
        </p:spPr>
        <p:txBody>
          <a:bodyPr wrap="square" rtlCol="0">
            <a:spAutoFit/>
          </a:bodyPr>
          <a:lstStyle/>
          <a:p>
            <a:pPr algn="ctr"/>
            <a:r>
              <a:rPr lang="en-US" sz="2400" b="1" dirty="0" smtClean="0">
                <a:latin typeface="Garamond" pitchFamily="18" charset="0"/>
              </a:rPr>
              <a:t> IAS </a:t>
            </a:r>
            <a:r>
              <a:rPr lang="en-US" sz="2400" b="1" dirty="0">
                <a:latin typeface="Garamond" pitchFamily="18" charset="0"/>
              </a:rPr>
              <a:t>8 (</a:t>
            </a:r>
            <a:r>
              <a:rPr lang="en-US" sz="2400" dirty="0"/>
              <a:t>Accounting Policies, Changes in Accounting Estimates and Errors</a:t>
            </a:r>
            <a:r>
              <a:rPr lang="en-US" sz="2400" b="1" dirty="0" smtClean="0">
                <a:latin typeface="Garamond" pitchFamily="18" charset="0"/>
              </a:rPr>
              <a:t>)</a:t>
            </a:r>
            <a:endParaRPr lang="en-US" sz="2400" b="1" dirty="0">
              <a:latin typeface="Garamond" pitchFamily="18" charset="0"/>
            </a:endParaRPr>
          </a:p>
        </p:txBody>
      </p:sp>
      <p:sp>
        <p:nvSpPr>
          <p:cNvPr id="2" name="TextBox 1"/>
          <p:cNvSpPr txBox="1"/>
          <p:nvPr/>
        </p:nvSpPr>
        <p:spPr>
          <a:xfrm>
            <a:off x="228600" y="1066800"/>
            <a:ext cx="8763000" cy="4524315"/>
          </a:xfrm>
          <a:prstGeom prst="rect">
            <a:avLst/>
          </a:prstGeom>
          <a:noFill/>
        </p:spPr>
        <p:txBody>
          <a:bodyPr wrap="square" rtlCol="0">
            <a:spAutoFit/>
          </a:bodyPr>
          <a:lstStyle/>
          <a:p>
            <a:r>
              <a:rPr lang="en-US" sz="2400" dirty="0" smtClean="0"/>
              <a:t>Key Features of IAS-8</a:t>
            </a:r>
          </a:p>
          <a:p>
            <a:endParaRPr lang="en-US" sz="2400" dirty="0" smtClean="0"/>
          </a:p>
          <a:p>
            <a:pPr marL="457200" indent="-457200">
              <a:buAutoNum type="alphaLcParenR"/>
            </a:pPr>
            <a:r>
              <a:rPr lang="en-US" sz="2400" dirty="0" smtClean="0"/>
              <a:t>Covers 3 things- Changes in estimates, changes in accounting policies and errors and also says how to deal with them </a:t>
            </a:r>
          </a:p>
          <a:p>
            <a:pPr marL="457200" indent="-457200">
              <a:buAutoNum type="alphaLcParenR"/>
            </a:pPr>
            <a:r>
              <a:rPr lang="en-US" sz="2400" dirty="0"/>
              <a:t> </a:t>
            </a:r>
            <a:r>
              <a:rPr lang="en-US" sz="2400" dirty="0" smtClean="0"/>
              <a:t>It says deal with them as under :</a:t>
            </a:r>
          </a:p>
          <a:p>
            <a:pPr fontAlgn="b"/>
            <a:r>
              <a:rPr lang="en-US" sz="2400" dirty="0"/>
              <a:t> </a:t>
            </a:r>
            <a:r>
              <a:rPr lang="en-US" sz="2400" dirty="0" smtClean="0"/>
              <a:t>		</a:t>
            </a:r>
            <a:r>
              <a:rPr lang="en-US" sz="2400" dirty="0"/>
              <a:t>i) Estimates- Prospective</a:t>
            </a:r>
          </a:p>
          <a:p>
            <a:pPr fontAlgn="b">
              <a:defRPr/>
            </a:pPr>
            <a:r>
              <a:rPr lang="en-US" sz="2400" dirty="0"/>
              <a:t>		ii) Errors - Retrospective Back date </a:t>
            </a:r>
          </a:p>
          <a:p>
            <a:pPr fontAlgn="b">
              <a:defRPr/>
            </a:pPr>
            <a:r>
              <a:rPr lang="en-US" sz="2400" dirty="0"/>
              <a:t>		iii) Policy change- Retrospective Back date</a:t>
            </a:r>
          </a:p>
          <a:p>
            <a:pPr fontAlgn="b">
              <a:defRPr/>
            </a:pPr>
            <a:r>
              <a:rPr lang="en-US" sz="2400" dirty="0"/>
              <a:t>with difference in Opening retained earnings</a:t>
            </a:r>
          </a:p>
          <a:p>
            <a:r>
              <a:rPr lang="en-US" sz="2400" dirty="0" smtClean="0"/>
              <a:t>(this implies changing the last year balance sheet balances also)</a:t>
            </a:r>
          </a:p>
          <a:p>
            <a:r>
              <a:rPr lang="en-US" sz="2400" dirty="0" smtClean="0"/>
              <a:t>c) Also, it treats Depreciation as a estimate (based on useful life) vs in India as policy (part of Accounting policy)  </a:t>
            </a:r>
          </a:p>
        </p:txBody>
      </p:sp>
      <p:sp>
        <p:nvSpPr>
          <p:cNvPr id="3" name="TextBox 2"/>
          <p:cNvSpPr txBox="1"/>
          <p:nvPr/>
        </p:nvSpPr>
        <p:spPr>
          <a:xfrm>
            <a:off x="2743200" y="5648980"/>
            <a:ext cx="4347280" cy="523220"/>
          </a:xfrm>
          <a:prstGeom prst="rect">
            <a:avLst/>
          </a:prstGeom>
          <a:noFill/>
        </p:spPr>
        <p:txBody>
          <a:bodyPr wrap="none" rtlCol="0">
            <a:spAutoFit/>
          </a:bodyPr>
          <a:lstStyle/>
          <a:p>
            <a:r>
              <a:rPr lang="en-US" sz="2800" b="1" dirty="0" smtClean="0">
                <a:ln w="18000">
                  <a:solidFill>
                    <a:schemeClr val="accent2">
                      <a:satMod val="140000"/>
                    </a:schemeClr>
                  </a:solidFill>
                  <a:prstDash val="solid"/>
                  <a:miter lim="800000"/>
                </a:ln>
                <a:solidFill>
                  <a:srgbClr val="00B0F0"/>
                </a:solidFill>
                <a:effectLst>
                  <a:outerShdw blurRad="25500" dist="23000" dir="7020000" algn="tl">
                    <a:srgbClr val="000000">
                      <a:alpha val="50000"/>
                    </a:srgbClr>
                  </a:outerShdw>
                </a:effectLst>
              </a:rPr>
              <a:t>Most Problematic Standard </a:t>
            </a:r>
            <a:endParaRPr lang="en-US" dirty="0">
              <a:solidFill>
                <a:srgbClr val="00B0F0"/>
              </a:solidFill>
            </a:endParaRPr>
          </a:p>
        </p:txBody>
      </p:sp>
    </p:spTree>
    <p:extLst>
      <p:ext uri="{BB962C8B-B14F-4D97-AF65-F5344CB8AC3E}">
        <p14:creationId xmlns:p14="http://schemas.microsoft.com/office/powerpoint/2010/main" xmlns="" val="90399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1" nodeType="clickEffect">
                                  <p:stCondLst>
                                    <p:cond delay="0"/>
                                  </p:stCondLst>
                                  <p:childTnLst>
                                    <p:animClr clrSpc="rgb" dir="cw">
                                      <p:cBhvr override="childStyle">
                                        <p:cTn id="13" dur="250" autoRev="1" fill="remove"/>
                                        <p:tgtEl>
                                          <p:spTgt spid="3"/>
                                        </p:tgtEl>
                                        <p:attrNameLst>
                                          <p:attrName>style.color</p:attrName>
                                        </p:attrNameLst>
                                      </p:cBhvr>
                                      <p:to>
                                        <a:schemeClr val="bg1"/>
                                      </p:to>
                                    </p:animClr>
                                    <p:animClr clrSpc="rgb" dir="cw">
                                      <p:cBhvr>
                                        <p:cTn id="14" dur="250" autoRev="1" fill="remove"/>
                                        <p:tgtEl>
                                          <p:spTgt spid="3"/>
                                        </p:tgtEl>
                                        <p:attrNameLst>
                                          <p:attrName>fillcolor</p:attrName>
                                        </p:attrNameLst>
                                      </p:cBhvr>
                                      <p:to>
                                        <a:schemeClr val="bg1"/>
                                      </p:to>
                                    </p:animClr>
                                    <p:set>
                                      <p:cBhvr>
                                        <p:cTn id="15" dur="250" autoRev="1" fill="remove"/>
                                        <p:tgtEl>
                                          <p:spTgt spid="3"/>
                                        </p:tgtEl>
                                        <p:attrNameLst>
                                          <p:attrName>fill.type</p:attrName>
                                        </p:attrNameLst>
                                      </p:cBhvr>
                                      <p:to>
                                        <p:strVal val="solid"/>
                                      </p:to>
                                    </p:set>
                                    <p:set>
                                      <p:cBhvr>
                                        <p:cTn id="16"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noFill/>
        </p:spPr>
        <p:txBody>
          <a:bodyPr wrap="square" rtlCol="0">
            <a:spAutoFit/>
          </a:bodyPr>
          <a:lstStyle/>
          <a:p>
            <a:pPr algn="ctr"/>
            <a:r>
              <a:rPr lang="en-US" sz="2400" b="1" dirty="0" smtClean="0">
                <a:latin typeface="Garamond" pitchFamily="18" charset="0"/>
              </a:rPr>
              <a:t> IAS 8 (Accounting Policies, Changes in Accounting Estimates and Errors) &amp; AS 5 (Net Profit or Loss for the Period, Prior Period Items and Changes in Accounting Policies)</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207946747"/>
              </p:ext>
            </p:extLst>
          </p:nvPr>
        </p:nvGraphicFramePr>
        <p:xfrm>
          <a:off x="76200" y="1367791"/>
          <a:ext cx="8991600" cy="5261609"/>
        </p:xfrm>
        <a:graphic>
          <a:graphicData uri="http://schemas.openxmlformats.org/drawingml/2006/table">
            <a:tbl>
              <a:tblPr firstRow="1" bandRow="1">
                <a:tableStyleId>{5C22544A-7EE6-4342-B048-85BDC9FD1C3A}</a:tableStyleId>
              </a:tblPr>
              <a:tblGrid>
                <a:gridCol w="4343400"/>
                <a:gridCol w="4648200"/>
              </a:tblGrid>
              <a:tr h="419643">
                <a:tc>
                  <a:txBody>
                    <a:bodyPr/>
                    <a:lstStyle/>
                    <a:p>
                      <a:pPr algn="ctr"/>
                      <a:r>
                        <a:rPr lang="en-US" sz="2400" b="1" dirty="0" smtClean="0">
                          <a:solidFill>
                            <a:schemeClr val="tx1"/>
                          </a:solidFill>
                          <a:latin typeface="Garamond" pitchFamily="18" charset="0"/>
                        </a:rPr>
                        <a:t>IAS 8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5</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7434">
                <a:tc>
                  <a:txBody>
                    <a:bodyPr/>
                    <a:lstStyle/>
                    <a:p>
                      <a:pPr marL="225425" indent="-225425" algn="just" fontAlgn="t">
                        <a:buFont typeface="Wingdings" pitchFamily="2" charset="2"/>
                        <a:buChar char="Ø"/>
                      </a:pPr>
                      <a:r>
                        <a:rPr lang="en-US" sz="2200" b="0" i="0" u="none" strike="noStrike" dirty="0" smtClean="0">
                          <a:solidFill>
                            <a:srgbClr val="000000"/>
                          </a:solidFill>
                          <a:latin typeface="Garamond" pitchFamily="18" charset="0"/>
                        </a:rPr>
                        <a:t> Changes in accounting policies should be accounted for with </a:t>
                      </a:r>
                      <a:r>
                        <a:rPr lang="en-US" sz="2200" b="0" i="0" u="none" strike="noStrike" dirty="0" smtClean="0">
                          <a:solidFill>
                            <a:srgbClr val="0070C0"/>
                          </a:solidFill>
                          <a:latin typeface="Garamond" pitchFamily="18" charset="0"/>
                        </a:rPr>
                        <a:t>retrospective effect. </a:t>
                      </a:r>
                      <a:endParaRPr lang="en-US" sz="2200" b="0" i="0" u="none" strike="noStrike" dirty="0">
                        <a:solidFill>
                          <a:srgbClr val="0070C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b">
                        <a:buFont typeface="Wingdings" pitchFamily="2" charset="2"/>
                        <a:buChar char="Ø"/>
                      </a:pPr>
                      <a:r>
                        <a:rPr lang="en-US" sz="2200" b="0" i="0" u="none" strike="noStrike" dirty="0" smtClean="0">
                          <a:solidFill>
                            <a:srgbClr val="000000"/>
                          </a:solidFill>
                          <a:latin typeface="Garamond" pitchFamily="18" charset="0"/>
                        </a:rPr>
                        <a:t> All Impact should be reflected in the </a:t>
                      </a:r>
                      <a:r>
                        <a:rPr lang="en-US" sz="2200" b="0" i="0" u="none" strike="noStrike" dirty="0" smtClean="0">
                          <a:solidFill>
                            <a:srgbClr val="FF0000"/>
                          </a:solidFill>
                          <a:latin typeface="Garamond" pitchFamily="18" charset="0"/>
                        </a:rPr>
                        <a:t>current period </a:t>
                      </a:r>
                      <a:r>
                        <a:rPr lang="en-US" sz="2200" b="0" i="0" u="none" strike="noStrike" dirty="0" smtClean="0">
                          <a:solidFill>
                            <a:srgbClr val="000000"/>
                          </a:solidFill>
                          <a:latin typeface="Garamond" pitchFamily="18" charset="0"/>
                        </a:rPr>
                        <a:t>with a note</a:t>
                      </a:r>
                      <a:r>
                        <a:rPr lang="en-US" sz="2200" b="0" i="0" u="none" strike="noStrike" baseline="0" dirty="0" smtClean="0">
                          <a:solidFill>
                            <a:srgbClr val="000000"/>
                          </a:solidFill>
                          <a:latin typeface="Garamond" pitchFamily="18" charset="0"/>
                        </a:rPr>
                        <a:t> explaining the impact which pertains to prior periods.</a:t>
                      </a:r>
                      <a:endParaRPr lang="en-US" sz="2200" b="0" i="0" u="none" strike="noStrike" dirty="0" smtClean="0">
                        <a:solidFill>
                          <a:srgbClr val="000000"/>
                        </a:solidFill>
                        <a:latin typeface="Garamond" pitchFamily="18" charset="0"/>
                      </a:endParaRPr>
                    </a:p>
                    <a:p>
                      <a:pPr marL="0" indent="0" algn="just" fontAlgn="b">
                        <a:buFont typeface="Wingdings" pitchFamily="2" charset="2"/>
                        <a:buNone/>
                      </a:pPr>
                      <a:endParaRPr lang="en-US" sz="2200" b="0" i="0" u="none" strike="noStrike" dirty="0">
                        <a:solidFill>
                          <a:srgbClr val="000000"/>
                        </a:solidFill>
                        <a:latin typeface="Garamond" pitchFamily="18" charset="0"/>
                      </a:endParaRPr>
                    </a:p>
                  </a:txBody>
                  <a:tcPr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55172">
                <a:tc>
                  <a:txBody>
                    <a:bodyPr/>
                    <a:lstStyle/>
                    <a:p>
                      <a:pPr marL="225425" marR="0" indent="-225425" algn="just" defTabSz="914400" rtl="0" eaLnBrk="1" fontAlgn="t" latinLnBrk="0" hangingPunct="1">
                        <a:lnSpc>
                          <a:spcPct val="100000"/>
                        </a:lnSpc>
                        <a:spcBef>
                          <a:spcPts val="0"/>
                        </a:spcBef>
                        <a:spcAft>
                          <a:spcPts val="0"/>
                        </a:spcAft>
                        <a:buClrTx/>
                        <a:buSzTx/>
                        <a:buFont typeface="Wingdings" pitchFamily="2" charset="2"/>
                        <a:buChar char="Ø"/>
                        <a:tabLst/>
                        <a:defRPr/>
                      </a:pPr>
                      <a:endParaRPr lang="en-US" sz="2200" b="0" i="0" u="none" strike="noStrike" dirty="0" smtClean="0">
                        <a:solidFill>
                          <a:srgbClr val="000000"/>
                        </a:solidFill>
                        <a:latin typeface="Garamond"/>
                      </a:endParaRPr>
                    </a:p>
                    <a:p>
                      <a:pPr marL="225425" marR="0" indent="-225425"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200" b="0" i="0" u="none" strike="noStrike" dirty="0" smtClean="0">
                          <a:solidFill>
                            <a:srgbClr val="000000"/>
                          </a:solidFill>
                          <a:latin typeface="Garamond"/>
                        </a:rPr>
                        <a:t> Requires </a:t>
                      </a:r>
                      <a:r>
                        <a:rPr lang="en-US" sz="2200" b="0" i="0" u="none" strike="noStrike" dirty="0" smtClean="0">
                          <a:solidFill>
                            <a:srgbClr val="0070C0"/>
                          </a:solidFill>
                          <a:latin typeface="Garamond"/>
                        </a:rPr>
                        <a:t>rectification of material prior  period errors with retrospective effect </a:t>
                      </a:r>
                      <a:r>
                        <a:rPr lang="en-US" sz="2200" b="0" i="0" u="none" strike="noStrike" dirty="0" smtClean="0">
                          <a:solidFill>
                            <a:srgbClr val="000000"/>
                          </a:solidFill>
                          <a:latin typeface="Garamond"/>
                        </a:rPr>
                        <a:t>subject to limited exceptions, where it is impracticable.</a:t>
                      </a:r>
                      <a:endParaRPr lang="en-US" sz="2200" b="0" i="0" u="none" strike="noStrike" dirty="0">
                        <a:solidFill>
                          <a:srgbClr val="000000"/>
                        </a:solidFill>
                        <a:latin typeface="Garamond" pitchFamily="18" charset="0"/>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marR="0" indent="-225425" algn="just" defTabSz="914400" rtl="0" eaLnBrk="1" fontAlgn="b" latinLnBrk="0" hangingPunct="1">
                        <a:lnSpc>
                          <a:spcPct val="100000"/>
                        </a:lnSpc>
                        <a:spcBef>
                          <a:spcPts val="0"/>
                        </a:spcBef>
                        <a:spcAft>
                          <a:spcPts val="0"/>
                        </a:spcAft>
                        <a:buClrTx/>
                        <a:buSzTx/>
                        <a:buFont typeface="Wingdings" pitchFamily="2" charset="2"/>
                        <a:buChar char="Ø"/>
                        <a:tabLst/>
                        <a:defRPr/>
                      </a:pPr>
                      <a:endParaRPr lang="en-US" sz="2200" b="0" i="0" u="none" strike="noStrike" dirty="0" smtClean="0">
                        <a:solidFill>
                          <a:srgbClr val="000000"/>
                        </a:solidFill>
                        <a:latin typeface="Garamond"/>
                      </a:endParaRPr>
                    </a:p>
                    <a:p>
                      <a:pPr marL="225425" marR="0" indent="-225425" algn="just" defTabSz="914400" rtl="0" eaLnBrk="1" fontAlgn="b" latinLnBrk="0" hangingPunct="1">
                        <a:lnSpc>
                          <a:spcPct val="100000"/>
                        </a:lnSpc>
                        <a:spcBef>
                          <a:spcPts val="0"/>
                        </a:spcBef>
                        <a:spcAft>
                          <a:spcPts val="0"/>
                        </a:spcAft>
                        <a:buClrTx/>
                        <a:buSzTx/>
                        <a:buFont typeface="Wingdings" pitchFamily="2" charset="2"/>
                        <a:buChar char="Ø"/>
                        <a:tabLst/>
                        <a:defRPr/>
                      </a:pPr>
                      <a:r>
                        <a:rPr lang="en-US" sz="2200" b="0" i="0" u="none" strike="noStrike" dirty="0" smtClean="0">
                          <a:solidFill>
                            <a:srgbClr val="000000"/>
                          </a:solidFill>
                          <a:latin typeface="Garamond"/>
                        </a:rPr>
                        <a:t> Requires the </a:t>
                      </a:r>
                      <a:r>
                        <a:rPr lang="en-US" sz="2200" b="0" i="0" u="none" strike="noStrike" dirty="0" smtClean="0">
                          <a:solidFill>
                            <a:srgbClr val="0070C0"/>
                          </a:solidFill>
                          <a:latin typeface="Garamond"/>
                        </a:rPr>
                        <a:t>rectification of prior period items with prospective effect.</a:t>
                      </a:r>
                    </a:p>
                    <a:p>
                      <a:pPr marL="225425" indent="-225425" algn="just" fontAlgn="b">
                        <a:buFont typeface="Wingdings" pitchFamily="2" charset="2"/>
                        <a:buChar char="Ø"/>
                      </a:pPr>
                      <a:endParaRPr lang="en-US" sz="2200" b="0" i="0" u="none" strike="noStrike" dirty="0" smtClean="0">
                        <a:solidFill>
                          <a:srgbClr val="0070C0"/>
                        </a:solidFill>
                        <a:latin typeface="Garamond" pitchFamily="18" charset="0"/>
                      </a:endParaRPr>
                    </a:p>
                    <a:p>
                      <a:pPr marL="225425" indent="-225425" algn="just" fontAlgn="b">
                        <a:buFont typeface="Wingdings" pitchFamily="2" charset="2"/>
                        <a:buChar char="Ø"/>
                      </a:pPr>
                      <a:endParaRPr lang="en-US" sz="2200" b="0" i="0" u="none" strike="noStrike" dirty="0" smtClean="0">
                        <a:solidFill>
                          <a:srgbClr val="000000"/>
                        </a:solidFill>
                        <a:latin typeface="Garamond" pitchFamily="18" charset="0"/>
                      </a:endParaRPr>
                    </a:p>
                    <a:p>
                      <a:pPr marL="0" indent="0" algn="just" fontAlgn="b">
                        <a:buFont typeface="Wingdings" pitchFamily="2" charset="2"/>
                        <a:buNone/>
                      </a:pPr>
                      <a:endParaRPr lang="en-US" sz="2200" b="0" i="0" u="none" strike="noStrike" dirty="0">
                        <a:solidFill>
                          <a:srgbClr val="000000"/>
                        </a:solidFill>
                        <a:latin typeface="Garamond" pitchFamily="18" charset="0"/>
                      </a:endParaRPr>
                    </a:p>
                  </a:txBody>
                  <a:tcPr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097279">
                <a:tc>
                  <a:txBody>
                    <a:bodyPr/>
                    <a:lstStyle/>
                    <a:p>
                      <a:pPr marL="225425" marR="0" indent="-225425"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200" b="0" i="0" u="none" strike="noStrike" kern="1200" dirty="0" smtClean="0">
                          <a:solidFill>
                            <a:schemeClr val="tx1"/>
                          </a:solidFill>
                          <a:latin typeface="Garamond"/>
                          <a:ea typeface="+mn-ea"/>
                          <a:cs typeface="+mn-cs"/>
                        </a:rPr>
                        <a:t>IAS 8 specifically states that errors include frauds</a:t>
                      </a:r>
                      <a:endParaRPr lang="en-US" sz="2200" b="0" i="0" u="none" strike="noStrike" kern="1200" dirty="0">
                        <a:solidFill>
                          <a:schemeClr val="tx1"/>
                        </a:solidFill>
                        <a:latin typeface="Garamond"/>
                        <a:ea typeface="+mn-ea"/>
                        <a:cs typeface="+mn-cs"/>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marR="0" indent="-225425"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200" b="0" i="0" u="none" strike="noStrike" kern="1200" dirty="0" smtClean="0">
                          <a:solidFill>
                            <a:schemeClr val="tx1"/>
                          </a:solidFill>
                          <a:latin typeface="Garamond"/>
                          <a:ea typeface="+mn-ea"/>
                          <a:cs typeface="+mn-cs"/>
                        </a:rPr>
                        <a:t>Frauds are not covered in errors</a:t>
                      </a:r>
                    </a:p>
                    <a:p>
                      <a:pPr marL="0" marR="0" indent="0" algn="just" defTabSz="914400" rtl="0" eaLnBrk="1" fontAlgn="t" latinLnBrk="0" hangingPunct="1">
                        <a:lnSpc>
                          <a:spcPct val="100000"/>
                        </a:lnSpc>
                        <a:spcBef>
                          <a:spcPts val="0"/>
                        </a:spcBef>
                        <a:spcAft>
                          <a:spcPts val="0"/>
                        </a:spcAft>
                        <a:buClrTx/>
                        <a:buSzTx/>
                        <a:buFont typeface="Wingdings" pitchFamily="2" charset="2"/>
                        <a:buNone/>
                        <a:tabLst/>
                        <a:defRPr/>
                      </a:pPr>
                      <a:r>
                        <a:rPr lang="en-US" sz="2200" b="0" i="0" u="none" strike="noStrike" kern="1200" dirty="0" smtClean="0">
                          <a:solidFill>
                            <a:schemeClr val="tx1"/>
                          </a:solidFill>
                          <a:latin typeface="Garamond"/>
                          <a:ea typeface="+mn-ea"/>
                          <a:cs typeface="+mn-cs"/>
                        </a:rPr>
                        <a:t> </a:t>
                      </a:r>
                    </a:p>
                    <a:p>
                      <a:pPr marL="225425" marR="0" indent="-225425" algn="just" defTabSz="914400" rtl="0" eaLnBrk="1" fontAlgn="t" latinLnBrk="0" hangingPunct="1">
                        <a:lnSpc>
                          <a:spcPct val="100000"/>
                        </a:lnSpc>
                        <a:spcBef>
                          <a:spcPts val="0"/>
                        </a:spcBef>
                        <a:spcAft>
                          <a:spcPts val="0"/>
                        </a:spcAft>
                        <a:buClrTx/>
                        <a:buSzTx/>
                        <a:buFont typeface="Wingdings" pitchFamily="2" charset="2"/>
                        <a:buChar char="Ø"/>
                        <a:tabLst/>
                        <a:defRPr/>
                      </a:pPr>
                      <a:endParaRPr lang="en-US" sz="2200" b="0" i="0" u="none" strike="noStrike" kern="1200" dirty="0">
                        <a:solidFill>
                          <a:schemeClr val="tx1"/>
                        </a:solidFill>
                        <a:latin typeface="Garamond"/>
                        <a:ea typeface="+mn-ea"/>
                        <a:cs typeface="+mn-cs"/>
                      </a:endParaRPr>
                    </a:p>
                  </a:txBody>
                  <a:tcPr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83356252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(IAS 8)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1409483446"/>
              </p:ext>
            </p:extLst>
          </p:nvPr>
        </p:nvGraphicFramePr>
        <p:xfrm>
          <a:off x="71120" y="873760"/>
          <a:ext cx="8920480" cy="5450840"/>
        </p:xfrm>
        <a:graphic>
          <a:graphicData uri="http://schemas.openxmlformats.org/drawingml/2006/table">
            <a:tbl>
              <a:tblPr firstRow="1" bandRow="1">
                <a:tableStyleId>{5C22544A-7EE6-4342-B048-85BDC9FD1C3A}</a:tableStyleId>
              </a:tblPr>
              <a:tblGrid>
                <a:gridCol w="2748280"/>
                <a:gridCol w="3733800"/>
                <a:gridCol w="2438400"/>
              </a:tblGrid>
              <a:tr h="695960">
                <a:tc>
                  <a:txBody>
                    <a:bodyPr/>
                    <a:lstStyle/>
                    <a:p>
                      <a:r>
                        <a:rPr lang="en-US" sz="3200" dirty="0" smtClean="0"/>
                        <a:t>Indian GAAP</a:t>
                      </a:r>
                      <a:endParaRPr lang="en-US" sz="3200" dirty="0"/>
                    </a:p>
                  </a:txBody>
                  <a:tcPr/>
                </a:tc>
                <a:tc>
                  <a:txBody>
                    <a:bodyPr/>
                    <a:lstStyle/>
                    <a:p>
                      <a:pPr algn="ctr"/>
                      <a:r>
                        <a:rPr lang="en-US" sz="3200" dirty="0" smtClean="0"/>
                        <a:t>IFRS</a:t>
                      </a:r>
                      <a:endParaRPr lang="en-US" sz="3200" dirty="0"/>
                    </a:p>
                  </a:txBody>
                  <a:tcPr/>
                </a:tc>
                <a:tc>
                  <a:txBody>
                    <a:bodyPr/>
                    <a:lstStyle/>
                    <a:p>
                      <a:pPr algn="ctr"/>
                      <a:r>
                        <a:rPr lang="en-US" sz="3200" dirty="0" err="1" smtClean="0"/>
                        <a:t>Ind</a:t>
                      </a:r>
                      <a:r>
                        <a:rPr lang="en-US" sz="3200" dirty="0" smtClean="0"/>
                        <a:t> AS</a:t>
                      </a:r>
                      <a:endParaRPr lang="en-US" sz="3200" dirty="0"/>
                    </a:p>
                  </a:txBody>
                  <a:tcPr/>
                </a:tc>
              </a:tr>
              <a:tr h="812800">
                <a:tc>
                  <a:txBody>
                    <a:bodyPr/>
                    <a:lstStyle/>
                    <a:p>
                      <a:r>
                        <a:rPr lang="en-US" sz="2000" dirty="0" smtClean="0"/>
                        <a:t>Not required</a:t>
                      </a:r>
                      <a:endParaRPr lang="en-US" sz="2000" dirty="0"/>
                    </a:p>
                  </a:txBody>
                  <a:tcPr/>
                </a:tc>
                <a:tc>
                  <a:txBody>
                    <a:bodyPr/>
                    <a:lstStyle/>
                    <a:p>
                      <a:r>
                        <a:rPr lang="en-US" sz="2000" kern="1200" dirty="0" smtClean="0">
                          <a:solidFill>
                            <a:schemeClr val="dk1"/>
                          </a:solidFill>
                          <a:latin typeface="+mn-lt"/>
                          <a:ea typeface="+mn-ea"/>
                          <a:cs typeface="+mn-cs"/>
                        </a:rPr>
                        <a:t>New Accounting </a:t>
                      </a:r>
                      <a:r>
                        <a:rPr lang="en-US" sz="2000" kern="1200" dirty="0" err="1" smtClean="0">
                          <a:solidFill>
                            <a:schemeClr val="dk1"/>
                          </a:solidFill>
                          <a:latin typeface="+mn-lt"/>
                          <a:ea typeface="+mn-ea"/>
                          <a:cs typeface="+mn-cs"/>
                        </a:rPr>
                        <a:t>prouncements</a:t>
                      </a:r>
                      <a:r>
                        <a:rPr lang="en-US" sz="2000" kern="1200" dirty="0" smtClean="0">
                          <a:solidFill>
                            <a:schemeClr val="dk1"/>
                          </a:solidFill>
                          <a:latin typeface="+mn-lt"/>
                          <a:ea typeface="+mn-ea"/>
                          <a:cs typeface="+mn-cs"/>
                        </a:rPr>
                        <a:t> that have been issued but are not yet effective as at the end of reporting period are to be disclosed. Also the possible</a:t>
                      </a:r>
                      <a:r>
                        <a:rPr lang="en-US" sz="2000" kern="1200" baseline="0" dirty="0" smtClean="0">
                          <a:solidFill>
                            <a:schemeClr val="dk1"/>
                          </a:solidFill>
                          <a:latin typeface="+mn-lt"/>
                          <a:ea typeface="+mn-ea"/>
                          <a:cs typeface="+mn-cs"/>
                        </a:rPr>
                        <a:t> financial impact of them on initial application needs to be disclosed.</a:t>
                      </a:r>
                    </a:p>
                    <a:p>
                      <a:endParaRPr lang="en-US" sz="2000" kern="1200" dirty="0">
                        <a:solidFill>
                          <a:schemeClr val="dk1"/>
                        </a:solidFill>
                        <a:latin typeface="+mn-lt"/>
                        <a:ea typeface="+mn-ea"/>
                        <a:cs typeface="+mn-cs"/>
                      </a:endParaRPr>
                    </a:p>
                  </a:txBody>
                  <a:tcPr/>
                </a:tc>
                <a:tc>
                  <a:txBody>
                    <a:bodyPr/>
                    <a:lstStyle/>
                    <a:p>
                      <a:r>
                        <a:rPr lang="en-US" sz="2000" kern="1200" dirty="0" smtClean="0">
                          <a:solidFill>
                            <a:schemeClr val="dk1"/>
                          </a:solidFill>
                          <a:latin typeface="+mn-lt"/>
                          <a:ea typeface="+mn-ea"/>
                          <a:cs typeface="+mn-cs"/>
                        </a:rPr>
                        <a:t>Similar to IFRS</a:t>
                      </a:r>
                      <a:endParaRPr lang="en-US" sz="2000" kern="1200" dirty="0">
                        <a:solidFill>
                          <a:schemeClr val="dk1"/>
                        </a:solidFill>
                        <a:latin typeface="+mn-lt"/>
                        <a:ea typeface="+mn-ea"/>
                        <a:cs typeface="+mn-cs"/>
                      </a:endParaRPr>
                    </a:p>
                  </a:txBody>
                  <a:tcPr/>
                </a:tc>
              </a:tr>
              <a:tr h="812800">
                <a:tc>
                  <a:txBody>
                    <a:bodyPr/>
                    <a:lstStyle/>
                    <a:p>
                      <a:r>
                        <a:rPr lang="en-US" sz="2000" kern="1200" dirty="0" smtClean="0">
                          <a:solidFill>
                            <a:schemeClr val="dk1"/>
                          </a:solidFill>
                          <a:latin typeface="+mn-lt"/>
                          <a:ea typeface="+mn-ea"/>
                          <a:cs typeface="+mn-cs"/>
                        </a:rPr>
                        <a:t>No specific guidance </a:t>
                      </a:r>
                      <a:endParaRPr lang="en-US" sz="2000" kern="1200" dirty="0">
                        <a:solidFill>
                          <a:schemeClr val="dk1"/>
                        </a:solidFill>
                        <a:latin typeface="+mn-lt"/>
                        <a:ea typeface="+mn-ea"/>
                        <a:cs typeface="+mn-cs"/>
                      </a:endParaRPr>
                    </a:p>
                  </a:txBody>
                  <a:tcPr/>
                </a:tc>
                <a:tc>
                  <a:txBody>
                    <a:bodyPr/>
                    <a:lstStyle/>
                    <a:p>
                      <a:r>
                        <a:rPr lang="en-US" sz="2000" dirty="0" smtClean="0"/>
                        <a:t>In case of absence of standard or interpretation that specifically applies to a transaction, permits considering recent pronouncements</a:t>
                      </a:r>
                      <a:r>
                        <a:rPr lang="en-US" sz="2000" baseline="0" dirty="0" smtClean="0"/>
                        <a:t> by other standard-setting bodies  say example US-GAAP</a:t>
                      </a:r>
                      <a:endParaRPr lang="en-US" sz="2000" dirty="0"/>
                    </a:p>
                  </a:txBody>
                  <a:tcPr/>
                </a:tc>
                <a:tc>
                  <a:txBody>
                    <a:bodyPr/>
                    <a:lstStyle/>
                    <a:p>
                      <a:r>
                        <a:rPr lang="en-US" sz="2000" dirty="0" smtClean="0"/>
                        <a:t>Similar to IFRS</a:t>
                      </a:r>
                      <a:endParaRPr lang="en-US" sz="2000" dirty="0"/>
                    </a:p>
                  </a:txBody>
                  <a:tcPr/>
                </a:tc>
              </a:tr>
            </a:tbl>
          </a:graphicData>
        </a:graphic>
      </p:graphicFrame>
    </p:spTree>
    <p:extLst>
      <p:ext uri="{BB962C8B-B14F-4D97-AF65-F5344CB8AC3E}">
        <p14:creationId xmlns:p14="http://schemas.microsoft.com/office/powerpoint/2010/main" xmlns="" val="57838974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1219200"/>
            <a:ext cx="7543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-4 </a:t>
            </a:r>
          </a:p>
          <a:p>
            <a:pPr algn="ctr"/>
            <a:r>
              <a:rPr lang="en-US" sz="3200" b="1" dirty="0">
                <a:latin typeface="Garamond" pitchFamily="18" charset="0"/>
              </a:rPr>
              <a:t>Contingencies and Events occurring after balance sheet date</a:t>
            </a:r>
            <a:endParaRPr lang="en-US" sz="3200" dirty="0"/>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1447800" y="3810000"/>
            <a:ext cx="63246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IAS -10</a:t>
            </a:r>
          </a:p>
          <a:p>
            <a:pPr algn="ctr"/>
            <a:r>
              <a:rPr lang="en-US" sz="3200" b="1" dirty="0">
                <a:latin typeface="Garamond" pitchFamily="18" charset="0"/>
              </a:rPr>
              <a:t>Events after the Reporting period</a:t>
            </a:r>
            <a:endParaRPr lang="en-US" sz="3200" dirty="0"/>
          </a:p>
        </p:txBody>
      </p:sp>
      <p:sp>
        <p:nvSpPr>
          <p:cNvPr id="6" name="TextBox 5"/>
          <p:cNvSpPr txBox="1"/>
          <p:nvPr/>
        </p:nvSpPr>
        <p:spPr>
          <a:xfrm>
            <a:off x="76200" y="147935"/>
            <a:ext cx="9144000" cy="830997"/>
          </a:xfrm>
          <a:prstGeom prst="rect">
            <a:avLst/>
          </a:prstGeom>
          <a:noFill/>
        </p:spPr>
        <p:txBody>
          <a:bodyPr wrap="square" rtlCol="0">
            <a:spAutoFit/>
          </a:bodyPr>
          <a:lstStyle/>
          <a:p>
            <a:pPr algn="ctr"/>
            <a:r>
              <a:rPr lang="en-US" sz="2400" b="1" dirty="0" smtClean="0">
                <a:latin typeface="Garamond" pitchFamily="18" charset="0"/>
              </a:rPr>
              <a:t>IAS 10 and AS </a:t>
            </a:r>
            <a:r>
              <a:rPr lang="en-US" sz="2400" b="1" dirty="0">
                <a:latin typeface="Garamond" pitchFamily="18" charset="0"/>
              </a:rPr>
              <a:t>4 </a:t>
            </a:r>
            <a:r>
              <a:rPr lang="en-US" sz="2400" b="1" dirty="0" smtClean="0">
                <a:latin typeface="Garamond" pitchFamily="18" charset="0"/>
              </a:rPr>
              <a:t>(Contingencies and Events </a:t>
            </a:r>
            <a:r>
              <a:rPr lang="en-US" sz="2400" b="1" dirty="0">
                <a:latin typeface="Garamond" pitchFamily="18" charset="0"/>
              </a:rPr>
              <a:t>after the </a:t>
            </a:r>
            <a:r>
              <a:rPr lang="en-US" sz="2400" b="1" dirty="0" smtClean="0">
                <a:latin typeface="Garamond" pitchFamily="18" charset="0"/>
              </a:rPr>
              <a:t>Balance Sheet date)</a:t>
            </a:r>
            <a:endParaRPr lang="en-US" sz="2400" b="1" dirty="0">
              <a:latin typeface="Garamond" pitchFamily="18" charset="0"/>
            </a:endParaRPr>
          </a:p>
        </p:txBody>
      </p:sp>
    </p:spTree>
    <p:extLst>
      <p:ext uri="{BB962C8B-B14F-4D97-AF65-F5344CB8AC3E}">
        <p14:creationId xmlns:p14="http://schemas.microsoft.com/office/powerpoint/2010/main" xmlns="" val="179513400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7"/>
          </a:xfrm>
          <a:prstGeom prst="rect">
            <a:avLst/>
          </a:prstGeom>
          <a:noFill/>
        </p:spPr>
        <p:txBody>
          <a:bodyPr wrap="square" rtlCol="0">
            <a:spAutoFit/>
          </a:bodyPr>
          <a:lstStyle/>
          <a:p>
            <a:pPr algn="ctr"/>
            <a:r>
              <a:rPr lang="en-US" sz="2400" b="1" dirty="0" smtClean="0">
                <a:latin typeface="Garamond" pitchFamily="18" charset="0"/>
              </a:rPr>
              <a:t> Ind AS 10( Events after the Reporting period)  and AS 4 (Contingencies and Events occurring after balance sheet date)</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167096183"/>
              </p:ext>
            </p:extLst>
          </p:nvPr>
        </p:nvGraphicFramePr>
        <p:xfrm>
          <a:off x="76200" y="1143000"/>
          <a:ext cx="8991600" cy="5455071"/>
        </p:xfrm>
        <a:graphic>
          <a:graphicData uri="http://schemas.openxmlformats.org/drawingml/2006/table">
            <a:tbl>
              <a:tblPr firstRow="1" bandRow="1">
                <a:tableStyleId>{5C22544A-7EE6-4342-B048-85BDC9FD1C3A}</a:tableStyleId>
              </a:tblPr>
              <a:tblGrid>
                <a:gridCol w="4732421"/>
                <a:gridCol w="4259179"/>
              </a:tblGrid>
              <a:tr h="511776">
                <a:tc>
                  <a:txBody>
                    <a:bodyPr/>
                    <a:lstStyle/>
                    <a:p>
                      <a:pPr algn="ctr"/>
                      <a:r>
                        <a:rPr lang="en-US" sz="2400" b="1" dirty="0" smtClean="0">
                          <a:solidFill>
                            <a:schemeClr val="tx1"/>
                          </a:solidFill>
                          <a:latin typeface="Garamond" pitchFamily="18" charset="0"/>
                        </a:rPr>
                        <a:t>IAS 10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4</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1935">
                <a:tc>
                  <a:txBody>
                    <a:bodyPr/>
                    <a:lstStyle/>
                    <a:p>
                      <a:pPr marL="344488" marR="0" indent="-344488" algn="just" defTabSz="914400" rtl="0" eaLnBrk="1" fontAlgn="b" latinLnBrk="0" hangingPunct="1">
                        <a:lnSpc>
                          <a:spcPct val="100000"/>
                        </a:lnSpc>
                        <a:spcBef>
                          <a:spcPts val="0"/>
                        </a:spcBef>
                        <a:spcAft>
                          <a:spcPts val="0"/>
                        </a:spcAft>
                        <a:buClrTx/>
                        <a:buSzTx/>
                        <a:buFont typeface="Wingdings" pitchFamily="2" charset="2"/>
                        <a:buChar char="Ø"/>
                        <a:tabLst/>
                        <a:defRPr/>
                      </a:pPr>
                      <a:r>
                        <a:rPr lang="en-US" sz="2400" b="0" i="0" u="none" strike="noStrike" dirty="0" smtClean="0">
                          <a:solidFill>
                            <a:srgbClr val="0070C0"/>
                          </a:solidFill>
                          <a:latin typeface="Garamond" pitchFamily="18" charset="0"/>
                        </a:rPr>
                        <a:t>Material non-adjusting events are required to be disclosed </a:t>
                      </a:r>
                      <a:r>
                        <a:rPr lang="en-US" sz="2400" b="0" i="0" u="none" strike="noStrike" dirty="0" smtClean="0">
                          <a:solidFill>
                            <a:srgbClr val="000000"/>
                          </a:solidFill>
                          <a:latin typeface="Garamond" pitchFamily="18" charset="0"/>
                        </a:rPr>
                        <a:t>in the financial statements.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lgn="just" fontAlgn="t">
                        <a:buFont typeface="Wingdings" pitchFamily="2" charset="2"/>
                        <a:buChar char="Ø"/>
                      </a:pPr>
                      <a:r>
                        <a:rPr lang="en-US" sz="2400" b="0" i="0" u="none" strike="noStrike" dirty="0" smtClean="0">
                          <a:solidFill>
                            <a:srgbClr val="000000"/>
                          </a:solidFill>
                          <a:latin typeface="Garamond" pitchFamily="18" charset="0"/>
                        </a:rPr>
                        <a:t>The </a:t>
                      </a:r>
                      <a:r>
                        <a:rPr lang="en-US" sz="2400" b="0" i="0" u="none" strike="noStrike" dirty="0">
                          <a:solidFill>
                            <a:srgbClr val="000000"/>
                          </a:solidFill>
                          <a:latin typeface="Garamond" pitchFamily="18" charset="0"/>
                        </a:rPr>
                        <a:t>same to be disclosed in the report of approving authority.</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65662">
                <a:tc>
                  <a:txBody>
                    <a:bodyPr/>
                    <a:lstStyle/>
                    <a:p>
                      <a:pPr marL="344488" indent="-344488" algn="just" fontAlgn="t">
                        <a:buFont typeface="Wingdings" pitchFamily="2" charset="2"/>
                        <a:buChar char="Ø"/>
                      </a:pPr>
                      <a:r>
                        <a:rPr lang="en-US" sz="2400" b="0" i="0" u="none" strike="noStrike" dirty="0" smtClean="0">
                          <a:solidFill>
                            <a:srgbClr val="0070C0"/>
                          </a:solidFill>
                          <a:latin typeface="Garamond" pitchFamily="18" charset="0"/>
                        </a:rPr>
                        <a:t>Dividend </a:t>
                      </a:r>
                      <a:r>
                        <a:rPr lang="en-US" sz="2400" b="0" i="0" u="none" strike="noStrike" dirty="0">
                          <a:solidFill>
                            <a:srgbClr val="0070C0"/>
                          </a:solidFill>
                          <a:latin typeface="Garamond" pitchFamily="18" charset="0"/>
                        </a:rPr>
                        <a:t>proposed or declared after the reporting period, cannot be </a:t>
                      </a:r>
                      <a:r>
                        <a:rPr lang="en-US" sz="2400" b="0" i="0" u="none" strike="noStrike" dirty="0" smtClean="0">
                          <a:solidFill>
                            <a:srgbClr val="0070C0"/>
                          </a:solidFill>
                          <a:latin typeface="Garamond" pitchFamily="18" charset="0"/>
                        </a:rPr>
                        <a:t>recognised </a:t>
                      </a:r>
                      <a:r>
                        <a:rPr lang="en-US" sz="2400" b="0" i="0" u="none" strike="noStrike" dirty="0">
                          <a:solidFill>
                            <a:srgbClr val="0070C0"/>
                          </a:solidFill>
                          <a:latin typeface="Garamond" pitchFamily="18" charset="0"/>
                        </a:rPr>
                        <a:t>as a liability in the financial statements.</a:t>
                      </a:r>
                      <a:r>
                        <a:rPr lang="en-US" sz="2400" b="0" i="0" u="none" strike="noStrike" dirty="0">
                          <a:solidFill>
                            <a:srgbClr val="000000"/>
                          </a:solidFill>
                          <a:latin typeface="Garamond" pitchFamily="18" charset="0"/>
                        </a:rPr>
                        <a:t> Those to be disclosed in the notes in the financial statements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indent="-344488" algn="just" fontAlgn="t">
                        <a:buFont typeface="Wingdings" pitchFamily="2" charset="2"/>
                        <a:buChar char="Ø"/>
                      </a:pPr>
                      <a:r>
                        <a:rPr lang="en-US" sz="2400" b="0" i="0" u="none" strike="noStrike" dirty="0" smtClean="0">
                          <a:solidFill>
                            <a:srgbClr val="000000"/>
                          </a:solidFill>
                          <a:latin typeface="Garamond" pitchFamily="18" charset="0"/>
                        </a:rPr>
                        <a:t>The </a:t>
                      </a:r>
                      <a:r>
                        <a:rPr lang="en-US" sz="2400" b="0" i="0" u="none" strike="noStrike" dirty="0">
                          <a:solidFill>
                            <a:srgbClr val="000000"/>
                          </a:solidFill>
                          <a:latin typeface="Garamond" pitchFamily="18" charset="0"/>
                        </a:rPr>
                        <a:t>same is required to be adjusted in financial </a:t>
                      </a:r>
                      <a:r>
                        <a:rPr lang="en-US" sz="2400" b="0" i="0" u="none" strike="noStrike" dirty="0" smtClean="0">
                          <a:solidFill>
                            <a:srgbClr val="000000"/>
                          </a:solidFill>
                          <a:latin typeface="Garamond" pitchFamily="18" charset="0"/>
                        </a:rPr>
                        <a:t>statements. </a:t>
                      </a:r>
                      <a:r>
                        <a:rPr lang="en-US" sz="2400" b="0" i="1" u="none" strike="noStrike" dirty="0" smtClean="0">
                          <a:solidFill>
                            <a:srgbClr val="000000"/>
                          </a:solidFill>
                          <a:latin typeface="Garamond" pitchFamily="18" charset="0"/>
                        </a:rPr>
                        <a:t>(Prescribed </a:t>
                      </a:r>
                      <a:r>
                        <a:rPr lang="en-US" sz="2400" b="0" i="1" u="none" strike="noStrike" dirty="0">
                          <a:solidFill>
                            <a:srgbClr val="000000"/>
                          </a:solidFill>
                          <a:latin typeface="Garamond" pitchFamily="18" charset="0"/>
                        </a:rPr>
                        <a:t>in the Schedule </a:t>
                      </a:r>
                      <a:r>
                        <a:rPr lang="en-US" sz="2400" b="0" i="1" u="none" strike="noStrike" dirty="0" smtClean="0">
                          <a:solidFill>
                            <a:srgbClr val="000000"/>
                          </a:solidFill>
                          <a:latin typeface="Garamond" pitchFamily="18" charset="0"/>
                        </a:rPr>
                        <a:t>VI)</a:t>
                      </a:r>
                      <a:r>
                        <a:rPr lang="en-US" sz="2400" b="0" i="0" u="none" strike="noStrike" dirty="0" smtClean="0">
                          <a:solidFill>
                            <a:srgbClr val="000000"/>
                          </a:solidFill>
                          <a:latin typeface="Garamond" pitchFamily="18" charset="0"/>
                        </a:rPr>
                        <a:t>.</a:t>
                      </a:r>
                      <a:endParaRPr lang="en-US" sz="2400" b="0" i="0" u="none" strike="noStrike" dirty="0">
                        <a:solidFill>
                          <a:srgbClr val="00000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370828">
                <a:tc>
                  <a:txBody>
                    <a:bodyPr/>
                    <a:lstStyle/>
                    <a:p>
                      <a:pPr marL="344488" indent="-344488" algn="just">
                        <a:buFont typeface="Wingdings" pitchFamily="2" charset="2"/>
                        <a:buChar char="Ø"/>
                      </a:pPr>
                      <a:r>
                        <a:rPr lang="en-US" sz="2400" b="0" i="0" kern="1200" dirty="0" smtClean="0">
                          <a:solidFill>
                            <a:srgbClr val="0070C0"/>
                          </a:solidFill>
                          <a:latin typeface="Garamond" pitchFamily="18" charset="0"/>
                          <a:ea typeface="+mn-ea"/>
                          <a:cs typeface="+mn-cs"/>
                        </a:rPr>
                        <a:t>Gives</a:t>
                      </a:r>
                      <a:r>
                        <a:rPr lang="en-US" sz="2400" b="0" i="0" kern="1200" baseline="0" dirty="0" smtClean="0">
                          <a:solidFill>
                            <a:srgbClr val="0070C0"/>
                          </a:solidFill>
                          <a:latin typeface="Garamond" pitchFamily="18" charset="0"/>
                          <a:ea typeface="+mn-ea"/>
                          <a:cs typeface="+mn-cs"/>
                        </a:rPr>
                        <a:t> </a:t>
                      </a:r>
                      <a:r>
                        <a:rPr lang="en-US" sz="2400" b="0" i="0" kern="1200" dirty="0" smtClean="0">
                          <a:solidFill>
                            <a:srgbClr val="0070C0"/>
                          </a:solidFill>
                          <a:latin typeface="Garamond" pitchFamily="18" charset="0"/>
                          <a:ea typeface="+mn-ea"/>
                          <a:cs typeface="+mn-cs"/>
                        </a:rPr>
                        <a:t>guidance on accounting for non-cash distributions to owners</a:t>
                      </a:r>
                      <a:r>
                        <a:rPr lang="en-US" sz="2400" b="0" i="0" kern="1200" dirty="0" smtClean="0">
                          <a:solidFill>
                            <a:schemeClr val="dk1"/>
                          </a:solidFill>
                          <a:latin typeface="Garamond" pitchFamily="18" charset="0"/>
                          <a:ea typeface="+mn-ea"/>
                          <a:cs typeface="+mn-cs"/>
                        </a:rPr>
                        <a:t>. </a:t>
                      </a:r>
                      <a:endParaRPr lang="en-US" sz="2400" dirty="0">
                        <a:latin typeface="Garamond" pitchFamily="18" charset="0"/>
                      </a:endParaRPr>
                    </a:p>
                  </a:txBody>
                  <a:tcPr marL="182880" marR="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4488" marR="0" indent="-344488"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sz="2400" b="0" i="0" kern="1200" dirty="0" smtClean="0">
                          <a:solidFill>
                            <a:schemeClr val="dk1"/>
                          </a:solidFill>
                          <a:latin typeface="Garamond" pitchFamily="18" charset="0"/>
                          <a:ea typeface="+mn-ea"/>
                          <a:cs typeface="+mn-cs"/>
                        </a:rPr>
                        <a:t>Does not contain this guidance.</a:t>
                      </a:r>
                      <a:endParaRPr lang="en-US" sz="2400" dirty="0" smtClean="0">
                        <a:latin typeface="Garamond" pitchFamily="18" charset="0"/>
                      </a:endParaRPr>
                    </a:p>
                  </a:txBody>
                  <a:tcPr marL="182880" marR="1828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72612674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2192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-7</a:t>
            </a:r>
          </a:p>
          <a:p>
            <a:r>
              <a:rPr lang="en-US" sz="3200" dirty="0" smtClean="0"/>
              <a:t>		Construction Contracts</a:t>
            </a:r>
            <a:endParaRPr lang="en-US" sz="3200" dirty="0"/>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IAS 11 </a:t>
            </a:r>
          </a:p>
          <a:p>
            <a:pPr algn="ctr"/>
            <a:r>
              <a:rPr lang="en-US" sz="3200" dirty="0" smtClean="0"/>
              <a:t>Construction Contracts </a:t>
            </a: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IAS 11 and AS 7 (Construction Contracts) </a:t>
            </a:r>
            <a:endParaRPr lang="en-US" sz="2400" b="1" dirty="0">
              <a:latin typeface="Garamond" pitchFamily="18" charset="0"/>
            </a:endParaRPr>
          </a:p>
        </p:txBody>
      </p:sp>
    </p:spTree>
    <p:extLst>
      <p:ext uri="{BB962C8B-B14F-4D97-AF65-F5344CB8AC3E}">
        <p14:creationId xmlns:p14="http://schemas.microsoft.com/office/powerpoint/2010/main" xmlns="" val="11904985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(IAS 11)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3071961869"/>
              </p:ext>
            </p:extLst>
          </p:nvPr>
        </p:nvGraphicFramePr>
        <p:xfrm>
          <a:off x="71120" y="685800"/>
          <a:ext cx="8920480" cy="3672840"/>
        </p:xfrm>
        <a:graphic>
          <a:graphicData uri="http://schemas.openxmlformats.org/drawingml/2006/table">
            <a:tbl>
              <a:tblPr firstRow="1" bandRow="1">
                <a:tableStyleId>{5C22544A-7EE6-4342-B048-85BDC9FD1C3A}</a:tableStyleId>
              </a:tblPr>
              <a:tblGrid>
                <a:gridCol w="2900680"/>
                <a:gridCol w="3429000"/>
                <a:gridCol w="2590800"/>
              </a:tblGrid>
              <a:tr h="695960">
                <a:tc>
                  <a:txBody>
                    <a:bodyPr/>
                    <a:lstStyle/>
                    <a:p>
                      <a:r>
                        <a:rPr lang="en-US" sz="3200" dirty="0" smtClean="0"/>
                        <a:t>Indian GAAP</a:t>
                      </a:r>
                      <a:endParaRPr lang="en-US" sz="3200" dirty="0"/>
                    </a:p>
                  </a:txBody>
                  <a:tcPr/>
                </a:tc>
                <a:tc>
                  <a:txBody>
                    <a:bodyPr/>
                    <a:lstStyle/>
                    <a:p>
                      <a:pPr algn="ctr"/>
                      <a:r>
                        <a:rPr lang="en-US" sz="3200" dirty="0" smtClean="0"/>
                        <a:t>IFRS</a:t>
                      </a:r>
                      <a:endParaRPr lang="en-US" sz="3200" dirty="0"/>
                    </a:p>
                  </a:txBody>
                  <a:tcPr/>
                </a:tc>
                <a:tc>
                  <a:txBody>
                    <a:bodyPr/>
                    <a:lstStyle/>
                    <a:p>
                      <a:pPr algn="ctr"/>
                      <a:r>
                        <a:rPr lang="en-US" sz="3200" dirty="0" err="1" smtClean="0"/>
                        <a:t>Ind</a:t>
                      </a:r>
                      <a:r>
                        <a:rPr lang="en-US" sz="3200" dirty="0" smtClean="0"/>
                        <a:t> AS</a:t>
                      </a:r>
                      <a:endParaRPr lang="en-US" sz="3200" dirty="0"/>
                    </a:p>
                  </a:txBody>
                  <a:tcPr/>
                </a:tc>
              </a:tr>
              <a:tr h="447040">
                <a:tc gridSpan="3">
                  <a:txBody>
                    <a:bodyPr/>
                    <a:lstStyle/>
                    <a:p>
                      <a:r>
                        <a:rPr lang="en-US" sz="2000" dirty="0" smtClean="0"/>
                        <a:t>Construction Contracts</a:t>
                      </a:r>
                      <a:r>
                        <a:rPr lang="en-US" sz="2000" baseline="0" dirty="0" smtClean="0"/>
                        <a:t> – primary literature :</a:t>
                      </a:r>
                      <a:endParaRPr lang="en-US" sz="2000" dirty="0"/>
                    </a:p>
                  </a:txBody>
                  <a:tcPr/>
                </a:tc>
                <a:tc hMerge="1">
                  <a:txBody>
                    <a:bodyPr/>
                    <a:lstStyle/>
                    <a:p>
                      <a:endParaRPr lang="en-US"/>
                    </a:p>
                  </a:txBody>
                  <a:tcPr/>
                </a:tc>
                <a:tc hMerge="1">
                  <a:txBody>
                    <a:bodyPr/>
                    <a:lstStyle/>
                    <a:p>
                      <a:endParaRPr lang="en-US" sz="2000" kern="1200" dirty="0">
                        <a:solidFill>
                          <a:schemeClr val="dk1"/>
                        </a:solidFill>
                        <a:latin typeface="+mn-lt"/>
                        <a:ea typeface="+mn-ea"/>
                        <a:cs typeface="+mn-cs"/>
                      </a:endParaRPr>
                    </a:p>
                  </a:txBody>
                  <a:tcPr/>
                </a:tc>
              </a:tr>
              <a:tr h="812800">
                <a:tc>
                  <a:txBody>
                    <a:bodyPr/>
                    <a:lstStyle/>
                    <a:p>
                      <a:r>
                        <a:rPr lang="en-US" sz="2000" kern="1200" dirty="0" smtClean="0">
                          <a:solidFill>
                            <a:schemeClr val="dk1"/>
                          </a:solidFill>
                          <a:latin typeface="+mn-lt"/>
                          <a:ea typeface="+mn-ea"/>
                          <a:cs typeface="+mn-cs"/>
                        </a:rPr>
                        <a:t>a)AS-7 – Construction Contracts </a:t>
                      </a:r>
                    </a:p>
                    <a:p>
                      <a:r>
                        <a:rPr lang="en-US" sz="2000" kern="1200" dirty="0" smtClean="0">
                          <a:solidFill>
                            <a:schemeClr val="dk1"/>
                          </a:solidFill>
                          <a:latin typeface="+mn-lt"/>
                          <a:ea typeface="+mn-ea"/>
                          <a:cs typeface="+mn-cs"/>
                        </a:rPr>
                        <a:t>b) Guidance Note on Recognition</a:t>
                      </a:r>
                      <a:r>
                        <a:rPr lang="en-US" sz="2000" kern="1200" baseline="0" dirty="0" smtClean="0">
                          <a:solidFill>
                            <a:schemeClr val="dk1"/>
                          </a:solidFill>
                          <a:latin typeface="+mn-lt"/>
                          <a:ea typeface="+mn-ea"/>
                          <a:cs typeface="+mn-cs"/>
                        </a:rPr>
                        <a:t> of Revenue by Real Estate Developers </a:t>
                      </a:r>
                      <a:endParaRPr lang="en-US" sz="2000" kern="1200" dirty="0">
                        <a:solidFill>
                          <a:schemeClr val="dk1"/>
                        </a:solidFill>
                        <a:latin typeface="+mn-lt"/>
                        <a:ea typeface="+mn-ea"/>
                        <a:cs typeface="+mn-cs"/>
                      </a:endParaRPr>
                    </a:p>
                  </a:txBody>
                  <a:tcPr/>
                </a:tc>
                <a:tc>
                  <a:txBody>
                    <a:bodyPr/>
                    <a:lstStyle/>
                    <a:p>
                      <a:r>
                        <a:rPr lang="en-US" sz="2000" dirty="0" smtClean="0"/>
                        <a:t>a) IAS 11- Construction Contracts </a:t>
                      </a:r>
                    </a:p>
                    <a:p>
                      <a:r>
                        <a:rPr lang="en-US" sz="2000" dirty="0" smtClean="0"/>
                        <a:t>b) IFRIC 12- Service Concession arrangements</a:t>
                      </a:r>
                    </a:p>
                    <a:p>
                      <a:r>
                        <a:rPr lang="en-US" sz="2000" dirty="0" smtClean="0"/>
                        <a:t>c</a:t>
                      </a:r>
                      <a:r>
                        <a:rPr lang="en-US" sz="2000" dirty="0" smtClean="0">
                          <a:solidFill>
                            <a:srgbClr val="FF0000"/>
                          </a:solidFill>
                        </a:rPr>
                        <a:t>) IFRIC</a:t>
                      </a:r>
                      <a:r>
                        <a:rPr lang="en-US" sz="2000" baseline="0" dirty="0" smtClean="0">
                          <a:solidFill>
                            <a:srgbClr val="FF0000"/>
                          </a:solidFill>
                        </a:rPr>
                        <a:t> 15- Arrangements for construction of real estate</a:t>
                      </a:r>
                    </a:p>
                    <a:p>
                      <a:r>
                        <a:rPr lang="en-US" sz="2000" baseline="0" dirty="0" smtClean="0"/>
                        <a:t>d) SIC 29- Service concession arrangements :disclosures</a:t>
                      </a:r>
                      <a:endParaRPr lang="en-US" sz="2000" dirty="0"/>
                    </a:p>
                  </a:txBody>
                  <a:tcPr/>
                </a:tc>
                <a:tc>
                  <a:txBody>
                    <a:bodyPr/>
                    <a:lstStyle/>
                    <a:p>
                      <a:r>
                        <a:rPr lang="en-US" sz="2000" dirty="0" smtClean="0"/>
                        <a:t>IFRIC 15 is not applicable</a:t>
                      </a:r>
                      <a:r>
                        <a:rPr lang="en-US" sz="2000" baseline="0" dirty="0" smtClean="0"/>
                        <a:t> and not converged . </a:t>
                      </a:r>
                    </a:p>
                    <a:p>
                      <a:r>
                        <a:rPr lang="en-US" sz="2000" baseline="0" dirty="0" smtClean="0"/>
                        <a:t>IFRIC 12 and SIC 29 are a part of </a:t>
                      </a:r>
                      <a:r>
                        <a:rPr lang="en-US" sz="2000" baseline="0" dirty="0" err="1" smtClean="0"/>
                        <a:t>Ind</a:t>
                      </a:r>
                      <a:r>
                        <a:rPr lang="en-US" sz="2000" baseline="0" dirty="0" smtClean="0"/>
                        <a:t> AS 11 as annexures  </a:t>
                      </a:r>
                      <a:endParaRPr lang="en-US" sz="2000" dirty="0"/>
                    </a:p>
                  </a:txBody>
                  <a:tcPr/>
                </a:tc>
              </a:tr>
            </a:tbl>
          </a:graphicData>
        </a:graphic>
      </p:graphicFrame>
    </p:spTree>
    <p:extLst>
      <p:ext uri="{BB962C8B-B14F-4D97-AF65-F5344CB8AC3E}">
        <p14:creationId xmlns:p14="http://schemas.microsoft.com/office/powerpoint/2010/main" xmlns="" val="93278563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(IAS 11)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3057845520"/>
              </p:ext>
            </p:extLst>
          </p:nvPr>
        </p:nvGraphicFramePr>
        <p:xfrm>
          <a:off x="71120" y="685800"/>
          <a:ext cx="8920480" cy="1143000"/>
        </p:xfrm>
        <a:graphic>
          <a:graphicData uri="http://schemas.openxmlformats.org/drawingml/2006/table">
            <a:tbl>
              <a:tblPr firstRow="1" bandRow="1">
                <a:tableStyleId>{5C22544A-7EE6-4342-B048-85BDC9FD1C3A}</a:tableStyleId>
              </a:tblPr>
              <a:tblGrid>
                <a:gridCol w="2900680"/>
                <a:gridCol w="3429000"/>
                <a:gridCol w="2590800"/>
              </a:tblGrid>
              <a:tr h="695960">
                <a:tc>
                  <a:txBody>
                    <a:bodyPr/>
                    <a:lstStyle/>
                    <a:p>
                      <a:r>
                        <a:rPr lang="en-US" sz="3200" dirty="0" smtClean="0"/>
                        <a:t>Indian GAAP</a:t>
                      </a:r>
                      <a:endParaRPr lang="en-US" sz="3200" dirty="0"/>
                    </a:p>
                  </a:txBody>
                  <a:tcPr/>
                </a:tc>
                <a:tc>
                  <a:txBody>
                    <a:bodyPr/>
                    <a:lstStyle/>
                    <a:p>
                      <a:pPr algn="ctr"/>
                      <a:r>
                        <a:rPr lang="en-US" sz="3200" dirty="0" smtClean="0"/>
                        <a:t>IFRS</a:t>
                      </a:r>
                      <a:endParaRPr lang="en-US" sz="3200" dirty="0"/>
                    </a:p>
                  </a:txBody>
                  <a:tcPr/>
                </a:tc>
                <a:tc>
                  <a:txBody>
                    <a:bodyPr/>
                    <a:lstStyle/>
                    <a:p>
                      <a:pPr algn="ctr"/>
                      <a:r>
                        <a:rPr lang="en-US" sz="3200" dirty="0" err="1" smtClean="0"/>
                        <a:t>Ind</a:t>
                      </a:r>
                      <a:r>
                        <a:rPr lang="en-US" sz="3200" dirty="0" smtClean="0"/>
                        <a:t> AS</a:t>
                      </a:r>
                      <a:endParaRPr lang="en-US" sz="3200" dirty="0"/>
                    </a:p>
                  </a:txBody>
                  <a:tcPr/>
                </a:tc>
              </a:tr>
              <a:tr h="447040">
                <a:tc gridSpan="3">
                  <a:txBody>
                    <a:bodyPr/>
                    <a:lstStyle/>
                    <a:p>
                      <a:r>
                        <a:rPr lang="en-US" sz="2000" dirty="0" smtClean="0"/>
                        <a:t>IFRIC 15 was not made into converged IFRS–</a:t>
                      </a:r>
                      <a:r>
                        <a:rPr lang="en-US" sz="2000" baseline="0" dirty="0" smtClean="0"/>
                        <a:t> Why????</a:t>
                      </a:r>
                      <a:endParaRPr lang="en-US" sz="2000" dirty="0"/>
                    </a:p>
                  </a:txBody>
                  <a:tcPr/>
                </a:tc>
                <a:tc hMerge="1">
                  <a:txBody>
                    <a:bodyPr/>
                    <a:lstStyle/>
                    <a:p>
                      <a:endParaRPr lang="en-US"/>
                    </a:p>
                  </a:txBody>
                  <a:tcPr/>
                </a:tc>
                <a:tc hMerge="1">
                  <a:txBody>
                    <a:bodyPr/>
                    <a:lstStyle/>
                    <a:p>
                      <a:endParaRPr lang="en-US" sz="2000" kern="1200" dirty="0">
                        <a:solidFill>
                          <a:schemeClr val="dk1"/>
                        </a:solidFill>
                        <a:latin typeface="+mn-lt"/>
                        <a:ea typeface="+mn-ea"/>
                        <a:cs typeface="+mn-cs"/>
                      </a:endParaRPr>
                    </a:p>
                  </a:txBody>
                  <a:tcPr/>
                </a:tc>
              </a:tr>
            </a:tbl>
          </a:graphicData>
        </a:graphic>
      </p:graphicFrame>
      <p:sp>
        <p:nvSpPr>
          <p:cNvPr id="4" name="TextBox 3"/>
          <p:cNvSpPr txBox="1"/>
          <p:nvPr/>
        </p:nvSpPr>
        <p:spPr>
          <a:xfrm>
            <a:off x="76200" y="2057400"/>
            <a:ext cx="8991600" cy="4524315"/>
          </a:xfrm>
          <a:prstGeom prst="rect">
            <a:avLst/>
          </a:prstGeom>
          <a:noFill/>
        </p:spPr>
        <p:txBody>
          <a:bodyPr wrap="square" rtlCol="0">
            <a:spAutoFit/>
          </a:bodyPr>
          <a:lstStyle/>
          <a:p>
            <a:r>
              <a:rPr lang="en-US" sz="2000" dirty="0" smtClean="0"/>
              <a:t>There are 2 ways to recognize revenue in real  estate sales – Percentage of Completion basis and Completed Sale basis (on transfer of ownership) </a:t>
            </a:r>
          </a:p>
          <a:p>
            <a:endParaRPr lang="en-US" sz="2000" dirty="0" smtClean="0"/>
          </a:p>
          <a:p>
            <a:r>
              <a:rPr lang="en-US" sz="2000" dirty="0" smtClean="0"/>
              <a:t>If the Buyer is able to specify the major structural elements of the design of real estate (modify as per his requirements) then we should follow the percentage of completion.</a:t>
            </a:r>
          </a:p>
          <a:p>
            <a:endParaRPr lang="en-US" sz="2000" dirty="0"/>
          </a:p>
          <a:p>
            <a:r>
              <a:rPr lang="en-US" sz="2000" dirty="0" smtClean="0"/>
              <a:t>If the Buyer is not able to specify any changes (then it should be covered as normal sale like in IAS 18- where the sales happens on transfer of significant risk and rewards.</a:t>
            </a:r>
          </a:p>
          <a:p>
            <a:endParaRPr lang="en-US" sz="2000" dirty="0"/>
          </a:p>
          <a:p>
            <a:r>
              <a:rPr lang="en-US" sz="2400" dirty="0" smtClean="0">
                <a:solidFill>
                  <a:srgbClr val="FF0000"/>
                </a:solidFill>
              </a:rPr>
              <a:t>Can we book the sales of property based on (key hand over) Final possession… </a:t>
            </a:r>
            <a:r>
              <a:rPr lang="en-US" sz="2000" dirty="0" smtClean="0"/>
              <a:t> </a:t>
            </a:r>
            <a:endParaRPr lang="en-US" sz="2000" dirty="0"/>
          </a:p>
          <a:p>
            <a:r>
              <a:rPr lang="en-US" sz="2000" dirty="0" smtClean="0"/>
              <a:t>   </a:t>
            </a:r>
            <a:endParaRPr lang="en-US" sz="2000" dirty="0"/>
          </a:p>
        </p:txBody>
      </p:sp>
    </p:spTree>
    <p:extLst>
      <p:ext uri="{BB962C8B-B14F-4D97-AF65-F5344CB8AC3E}">
        <p14:creationId xmlns:p14="http://schemas.microsoft.com/office/powerpoint/2010/main" xmlns="" val="182118907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0" y="0"/>
            <a:ext cx="9144000" cy="584775"/>
          </a:xfrm>
          <a:prstGeom prst="rect">
            <a:avLst/>
          </a:prstGeom>
          <a:noFill/>
        </p:spPr>
        <p:txBody>
          <a:bodyPr wrap="square" rtlCol="0">
            <a:spAutoFit/>
          </a:bodyPr>
          <a:lstStyle/>
          <a:p>
            <a:pPr algn="ctr"/>
            <a:r>
              <a:rPr lang="en-US" sz="3200" b="1" dirty="0" smtClean="0">
                <a:latin typeface="Garamond" pitchFamily="18" charset="0"/>
              </a:rPr>
              <a:t>Indian GAAP with IFRS with </a:t>
            </a:r>
            <a:r>
              <a:rPr lang="en-US" sz="3200" b="1" dirty="0" err="1" smtClean="0">
                <a:latin typeface="Garamond" pitchFamily="18" charset="0"/>
              </a:rPr>
              <a:t>Ind</a:t>
            </a:r>
            <a:r>
              <a:rPr lang="en-US" sz="3200" b="1" dirty="0" smtClean="0">
                <a:latin typeface="Garamond" pitchFamily="18" charset="0"/>
              </a:rPr>
              <a:t> AS (IAS 11) </a:t>
            </a:r>
            <a:endParaRPr lang="en-US" sz="3200" b="1" dirty="0">
              <a:latin typeface="Garamond" pitchFamily="18" charset="0"/>
            </a:endParaRPr>
          </a:p>
        </p:txBody>
      </p:sp>
      <p:sp>
        <p:nvSpPr>
          <p:cNvPr id="2" name="TextBox 1"/>
          <p:cNvSpPr txBox="1"/>
          <p:nvPr/>
        </p:nvSpPr>
        <p:spPr>
          <a:xfrm>
            <a:off x="0" y="762000"/>
            <a:ext cx="9144000" cy="1077218"/>
          </a:xfrm>
          <a:prstGeom prst="rect">
            <a:avLst/>
          </a:prstGeom>
          <a:noFill/>
        </p:spPr>
        <p:txBody>
          <a:bodyPr wrap="square" rtlCol="0">
            <a:spAutoFit/>
          </a:bodyPr>
          <a:lstStyle/>
          <a:p>
            <a:endParaRPr lang="en-US" sz="3200" dirty="0">
              <a:latin typeface="Garamond" pitchFamily="18" charset="0"/>
            </a:endParaRPr>
          </a:p>
          <a:p>
            <a:endParaRPr lang="en-US" sz="3200" dirty="0">
              <a:latin typeface="Garamond" pitchFamily="18" charset="0"/>
            </a:endParaRPr>
          </a:p>
        </p:txBody>
      </p:sp>
      <p:cxnSp>
        <p:nvCxnSpPr>
          <p:cNvPr id="6" name="Straight Connector 5"/>
          <p:cNvCxnSpPr/>
          <p:nvPr/>
        </p:nvCxnSpPr>
        <p:spPr>
          <a:xfrm>
            <a:off x="0" y="6629400"/>
            <a:ext cx="9144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609600"/>
            <a:ext cx="91440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extLst>
              <p:ext uri="{D42A27DB-BD31-4B8C-83A1-F6EECF244321}">
                <p14:modId xmlns:p14="http://schemas.microsoft.com/office/powerpoint/2010/main" xmlns="" val="4234324930"/>
              </p:ext>
            </p:extLst>
          </p:nvPr>
        </p:nvGraphicFramePr>
        <p:xfrm>
          <a:off x="71120" y="685800"/>
          <a:ext cx="8920480" cy="1143000"/>
        </p:xfrm>
        <a:graphic>
          <a:graphicData uri="http://schemas.openxmlformats.org/drawingml/2006/table">
            <a:tbl>
              <a:tblPr firstRow="1" bandRow="1">
                <a:tableStyleId>{5C22544A-7EE6-4342-B048-85BDC9FD1C3A}</a:tableStyleId>
              </a:tblPr>
              <a:tblGrid>
                <a:gridCol w="2900680"/>
                <a:gridCol w="3429000"/>
                <a:gridCol w="2590800"/>
              </a:tblGrid>
              <a:tr h="695960">
                <a:tc>
                  <a:txBody>
                    <a:bodyPr/>
                    <a:lstStyle/>
                    <a:p>
                      <a:r>
                        <a:rPr lang="en-US" sz="3200" dirty="0" smtClean="0"/>
                        <a:t>Indian GAAP</a:t>
                      </a:r>
                      <a:endParaRPr lang="en-US" sz="3200" dirty="0"/>
                    </a:p>
                  </a:txBody>
                  <a:tcPr/>
                </a:tc>
                <a:tc>
                  <a:txBody>
                    <a:bodyPr/>
                    <a:lstStyle/>
                    <a:p>
                      <a:pPr algn="ctr"/>
                      <a:r>
                        <a:rPr lang="en-US" sz="3200" dirty="0" smtClean="0"/>
                        <a:t>IFRS</a:t>
                      </a:r>
                      <a:endParaRPr lang="en-US" sz="3200" dirty="0"/>
                    </a:p>
                  </a:txBody>
                  <a:tcPr/>
                </a:tc>
                <a:tc>
                  <a:txBody>
                    <a:bodyPr/>
                    <a:lstStyle/>
                    <a:p>
                      <a:pPr algn="ctr"/>
                      <a:r>
                        <a:rPr lang="en-US" sz="3200" dirty="0" err="1" smtClean="0"/>
                        <a:t>Ind</a:t>
                      </a:r>
                      <a:r>
                        <a:rPr lang="en-US" sz="3200" dirty="0" smtClean="0"/>
                        <a:t> AS</a:t>
                      </a:r>
                      <a:endParaRPr lang="en-US" sz="3200" dirty="0"/>
                    </a:p>
                  </a:txBody>
                  <a:tcPr/>
                </a:tc>
              </a:tr>
              <a:tr h="447040">
                <a:tc gridSpan="3">
                  <a:txBody>
                    <a:bodyPr/>
                    <a:lstStyle/>
                    <a:p>
                      <a:r>
                        <a:rPr lang="en-US" sz="2000" dirty="0" smtClean="0"/>
                        <a:t>IFRIC 15 was not made into converged IFRS–</a:t>
                      </a:r>
                      <a:r>
                        <a:rPr lang="en-US" sz="2000" baseline="0" dirty="0" smtClean="0"/>
                        <a:t> Why????</a:t>
                      </a:r>
                      <a:endParaRPr lang="en-US" sz="2000" dirty="0"/>
                    </a:p>
                  </a:txBody>
                  <a:tcPr/>
                </a:tc>
                <a:tc hMerge="1">
                  <a:txBody>
                    <a:bodyPr/>
                    <a:lstStyle/>
                    <a:p>
                      <a:endParaRPr lang="en-US"/>
                    </a:p>
                  </a:txBody>
                  <a:tcPr/>
                </a:tc>
                <a:tc hMerge="1">
                  <a:txBody>
                    <a:bodyPr/>
                    <a:lstStyle/>
                    <a:p>
                      <a:endParaRPr lang="en-US" sz="2000" kern="1200" dirty="0">
                        <a:solidFill>
                          <a:schemeClr val="dk1"/>
                        </a:solidFill>
                        <a:latin typeface="+mn-lt"/>
                        <a:ea typeface="+mn-ea"/>
                        <a:cs typeface="+mn-cs"/>
                      </a:endParaRPr>
                    </a:p>
                  </a:txBody>
                  <a:tcPr/>
                </a:tc>
              </a:tr>
            </a:tbl>
          </a:graphicData>
        </a:graphic>
      </p:graphicFrame>
      <p:sp>
        <p:nvSpPr>
          <p:cNvPr id="4" name="TextBox 3"/>
          <p:cNvSpPr txBox="1"/>
          <p:nvPr/>
        </p:nvSpPr>
        <p:spPr>
          <a:xfrm>
            <a:off x="76200" y="2057400"/>
            <a:ext cx="8991600" cy="5016758"/>
          </a:xfrm>
          <a:prstGeom prst="rect">
            <a:avLst/>
          </a:prstGeom>
          <a:noFill/>
        </p:spPr>
        <p:txBody>
          <a:bodyPr wrap="square" rtlCol="0">
            <a:spAutoFit/>
          </a:bodyPr>
          <a:lstStyle/>
          <a:p>
            <a:r>
              <a:rPr lang="en-US" sz="2000" dirty="0" smtClean="0"/>
              <a:t>So….</a:t>
            </a:r>
          </a:p>
          <a:p>
            <a:endParaRPr lang="en-US" sz="2000" dirty="0"/>
          </a:p>
          <a:p>
            <a:r>
              <a:rPr lang="en-US" sz="2000" dirty="0" smtClean="0"/>
              <a:t>IFRIC 15 was not made a part of </a:t>
            </a:r>
            <a:r>
              <a:rPr lang="en-US" sz="2000" dirty="0" err="1" smtClean="0"/>
              <a:t>Ind</a:t>
            </a:r>
            <a:r>
              <a:rPr lang="en-US" sz="2000" dirty="0" smtClean="0"/>
              <a:t> AS (In India only percentage of completion basis to be used for revenue recognition)</a:t>
            </a:r>
          </a:p>
          <a:p>
            <a:endParaRPr lang="en-US" sz="2000" dirty="0"/>
          </a:p>
          <a:p>
            <a:r>
              <a:rPr lang="en-US" sz="2000" dirty="0" smtClean="0"/>
              <a:t>IFRIC -12- Services concession arrangements recognition :</a:t>
            </a:r>
          </a:p>
          <a:p>
            <a:pPr marL="457200" indent="-457200">
              <a:buAutoNum type="alphaLcParenR"/>
            </a:pPr>
            <a:r>
              <a:rPr lang="en-US" sz="2000" dirty="0" smtClean="0"/>
              <a:t>Financial asset is recognized when the operator has the unconditional right to receive cash or other financial asset from the grantor over the life of arrangement </a:t>
            </a:r>
          </a:p>
          <a:p>
            <a:pPr marL="457200" indent="-457200">
              <a:buFontTx/>
              <a:buAutoNum type="alphaLcParenR"/>
            </a:pPr>
            <a:r>
              <a:rPr lang="en-US" sz="2000" dirty="0" smtClean="0"/>
              <a:t>Intangible  </a:t>
            </a:r>
            <a:r>
              <a:rPr lang="en-US" sz="2000" dirty="0"/>
              <a:t>asset is recognized when the operator </a:t>
            </a:r>
            <a:r>
              <a:rPr lang="en-US" sz="2000" dirty="0" smtClean="0"/>
              <a:t>receives cash directly from public and where future cash flows vary depending on the usage of infrastructure</a:t>
            </a:r>
          </a:p>
          <a:p>
            <a:pPr marL="457200" indent="-457200">
              <a:buFontTx/>
              <a:buAutoNum type="alphaLcParenR"/>
            </a:pPr>
            <a:r>
              <a:rPr lang="en-US" sz="2000" dirty="0" smtClean="0"/>
              <a:t>Both financial asset and intangible asset where the operators return is provided partly by a financial asset and partly by an intangible asset.</a:t>
            </a:r>
          </a:p>
          <a:p>
            <a:endParaRPr lang="en-US" sz="2000" dirty="0" smtClean="0"/>
          </a:p>
          <a:p>
            <a:r>
              <a:rPr lang="en-US" sz="2000" dirty="0" smtClean="0"/>
              <a:t>     </a:t>
            </a:r>
            <a:endParaRPr lang="en-US" sz="2000" dirty="0"/>
          </a:p>
        </p:txBody>
      </p:sp>
    </p:spTree>
    <p:extLst>
      <p:ext uri="{BB962C8B-B14F-4D97-AF65-F5344CB8AC3E}">
        <p14:creationId xmlns:p14="http://schemas.microsoft.com/office/powerpoint/2010/main" xmlns="" val="275510375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461665"/>
          </a:xfrm>
          <a:prstGeom prst="rect">
            <a:avLst/>
          </a:prstGeom>
          <a:noFill/>
        </p:spPr>
        <p:txBody>
          <a:bodyPr wrap="square" rtlCol="0">
            <a:spAutoFit/>
          </a:bodyPr>
          <a:lstStyle/>
          <a:p>
            <a:pPr algn="ctr"/>
            <a:r>
              <a:rPr lang="en-US" sz="2400" b="1" dirty="0" smtClean="0">
                <a:latin typeface="Garamond" pitchFamily="18" charset="0"/>
              </a:rPr>
              <a:t> IAS 11 and AS 7 (Construction Contracts)</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364067355"/>
              </p:ext>
            </p:extLst>
          </p:nvPr>
        </p:nvGraphicFramePr>
        <p:xfrm>
          <a:off x="228600" y="685800"/>
          <a:ext cx="8686800" cy="6058562"/>
        </p:xfrm>
        <a:graphic>
          <a:graphicData uri="http://schemas.openxmlformats.org/drawingml/2006/table">
            <a:tbl>
              <a:tblPr firstRow="1" bandRow="1">
                <a:tableStyleId>{5C22544A-7EE6-4342-B048-85BDC9FD1C3A}</a:tableStyleId>
              </a:tblPr>
              <a:tblGrid>
                <a:gridCol w="3657600"/>
                <a:gridCol w="5029200"/>
              </a:tblGrid>
              <a:tr h="553112">
                <a:tc>
                  <a:txBody>
                    <a:bodyPr/>
                    <a:lstStyle/>
                    <a:p>
                      <a:pPr algn="ctr"/>
                      <a:r>
                        <a:rPr lang="en-US" sz="2400" b="1" dirty="0" smtClean="0">
                          <a:solidFill>
                            <a:schemeClr val="tx1"/>
                          </a:solidFill>
                          <a:latin typeface="Garamond" pitchFamily="18" charset="0"/>
                        </a:rPr>
                        <a:t>Ind AS 11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7</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7208">
                <a:tc>
                  <a:txBody>
                    <a:bodyPr/>
                    <a:lstStyle/>
                    <a:p>
                      <a:pPr marL="284163" indent="-284163" algn="just" fontAlgn="t">
                        <a:buFont typeface="Wingdings" pitchFamily="2" charset="2"/>
                        <a:buChar char="Ø"/>
                      </a:pPr>
                      <a:endParaRPr lang="en-US" sz="24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400" b="0" i="0" u="none" strike="noStrike" dirty="0" smtClean="0">
                          <a:solidFill>
                            <a:srgbClr val="000000"/>
                          </a:solidFill>
                          <a:latin typeface="Garamond" pitchFamily="18" charset="0"/>
                        </a:rPr>
                        <a:t>Contract </a:t>
                      </a:r>
                      <a:r>
                        <a:rPr lang="en-US" sz="2400" b="0" i="0" u="none" strike="noStrike" dirty="0">
                          <a:solidFill>
                            <a:srgbClr val="000000"/>
                          </a:solidFill>
                          <a:latin typeface="Garamond" pitchFamily="18" charset="0"/>
                        </a:rPr>
                        <a:t>revenue shall be measured at </a:t>
                      </a:r>
                      <a:r>
                        <a:rPr lang="en-US" sz="2400" b="0" i="0" u="none" strike="noStrike" dirty="0">
                          <a:solidFill>
                            <a:srgbClr val="0070C0"/>
                          </a:solidFill>
                          <a:latin typeface="Garamond" pitchFamily="18" charset="0"/>
                        </a:rPr>
                        <a:t>fair value of consideration received/receivable.</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4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400" b="0" i="0" u="none" strike="noStrike" dirty="0" smtClean="0">
                          <a:solidFill>
                            <a:srgbClr val="000000"/>
                          </a:solidFill>
                          <a:latin typeface="Garamond" pitchFamily="18" charset="0"/>
                        </a:rPr>
                        <a:t>Does </a:t>
                      </a:r>
                      <a:r>
                        <a:rPr lang="en-US" sz="2400" b="0" i="0" u="none" strike="noStrike" dirty="0">
                          <a:solidFill>
                            <a:srgbClr val="000000"/>
                          </a:solidFill>
                          <a:latin typeface="Garamond" pitchFamily="18" charset="0"/>
                        </a:rPr>
                        <a:t>not recognise fair value concept as </a:t>
                      </a:r>
                      <a:r>
                        <a:rPr lang="en-US" sz="2400" b="0" i="0" u="none" strike="noStrike" dirty="0">
                          <a:solidFill>
                            <a:srgbClr val="0070C0"/>
                          </a:solidFill>
                          <a:latin typeface="Garamond" pitchFamily="18" charset="0"/>
                        </a:rPr>
                        <a:t>contract revenue is measured at consideration </a:t>
                      </a:r>
                      <a:r>
                        <a:rPr lang="en-US" sz="2400" b="0" i="0" u="none" strike="noStrike" dirty="0" smtClean="0">
                          <a:solidFill>
                            <a:srgbClr val="0070C0"/>
                          </a:solidFill>
                          <a:latin typeface="Garamond" pitchFamily="18" charset="0"/>
                        </a:rPr>
                        <a:t>received/receivable.</a:t>
                      </a:r>
                      <a:endParaRPr lang="en-US" sz="2400" b="0" i="0" u="none" strike="noStrike" dirty="0">
                        <a:solidFill>
                          <a:srgbClr val="0070C0"/>
                        </a:solidFill>
                        <a:latin typeface="Garamond" pitchFamily="18" charset="0"/>
                      </a:endParaRP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001080">
                <a:tc>
                  <a:txBody>
                    <a:bodyPr/>
                    <a:lstStyle/>
                    <a:p>
                      <a:pPr marL="284163" indent="-284163" algn="just" fontAlgn="t">
                        <a:buFont typeface="Wingdings" pitchFamily="2" charset="2"/>
                        <a:buChar char="Ø"/>
                      </a:pPr>
                      <a:endParaRPr lang="en-US" sz="2400" b="0" i="0" u="none" strike="noStrike" dirty="0" smtClean="0">
                        <a:solidFill>
                          <a:srgbClr val="000000"/>
                        </a:solidFill>
                        <a:latin typeface="Garamond" pitchFamily="18" charset="0"/>
                      </a:endParaRPr>
                    </a:p>
                    <a:p>
                      <a:pPr marL="284163" indent="-284163" algn="just" fontAlgn="t">
                        <a:buFont typeface="Wingdings" pitchFamily="2" charset="2"/>
                        <a:buChar char="Ø"/>
                      </a:pPr>
                      <a:r>
                        <a:rPr lang="en-US" sz="2400" b="0" i="0" u="none" strike="noStrike" dirty="0" smtClean="0">
                          <a:solidFill>
                            <a:srgbClr val="000000"/>
                          </a:solidFill>
                          <a:latin typeface="Garamond" pitchFamily="18" charset="0"/>
                        </a:rPr>
                        <a:t>Deals </a:t>
                      </a:r>
                      <a:r>
                        <a:rPr lang="en-US" sz="2400" b="0" i="0" u="none" strike="noStrike" dirty="0">
                          <a:solidFill>
                            <a:srgbClr val="000000"/>
                          </a:solidFill>
                          <a:latin typeface="Garamond" pitchFamily="18" charset="0"/>
                        </a:rPr>
                        <a:t>with accounting and disclosure aspects </a:t>
                      </a:r>
                      <a:r>
                        <a:rPr lang="en-US" sz="2400" b="0" i="0" u="none" strike="noStrike" dirty="0" smtClean="0">
                          <a:solidFill>
                            <a:srgbClr val="000000"/>
                          </a:solidFill>
                          <a:latin typeface="Garamond" pitchFamily="18" charset="0"/>
                        </a:rPr>
                        <a:t>on </a:t>
                      </a:r>
                      <a:r>
                        <a:rPr lang="en-US" sz="2400" b="0" i="0" u="none" strike="noStrike" kern="1200" dirty="0" smtClean="0">
                          <a:solidFill>
                            <a:srgbClr val="0070C0"/>
                          </a:solidFill>
                          <a:latin typeface="Garamond" pitchFamily="18" charset="0"/>
                          <a:ea typeface="+mn-ea"/>
                          <a:cs typeface="+mn-cs"/>
                        </a:rPr>
                        <a:t>Service Concession Arrangements (IFRIC 12)</a:t>
                      </a:r>
                      <a:r>
                        <a:rPr lang="en-US" sz="2400" b="0" i="0" u="none" strike="noStrike" kern="1200" dirty="0" smtClean="0">
                          <a:solidFill>
                            <a:srgbClr val="000000"/>
                          </a:solidFill>
                          <a:latin typeface="Garamond" pitchFamily="18" charset="0"/>
                          <a:ea typeface="+mn-ea"/>
                          <a:cs typeface="+mn-cs"/>
                        </a:rPr>
                        <a:t> </a:t>
                      </a:r>
                      <a:r>
                        <a:rPr lang="en-US" sz="2400" b="0" i="0" u="none" strike="noStrike" dirty="0" smtClean="0">
                          <a:solidFill>
                            <a:srgbClr val="000000"/>
                          </a:solidFill>
                          <a:latin typeface="Garamond" pitchFamily="18" charset="0"/>
                        </a:rPr>
                        <a:t>involved </a:t>
                      </a:r>
                      <a:r>
                        <a:rPr lang="en-US" sz="2400" b="0" i="0" u="none" strike="noStrike" dirty="0">
                          <a:solidFill>
                            <a:srgbClr val="000000"/>
                          </a:solidFill>
                          <a:latin typeface="Garamond" pitchFamily="18" charset="0"/>
                        </a:rPr>
                        <a:t>in such arrangements.</a:t>
                      </a:r>
                    </a:p>
                  </a:txBody>
                  <a:tcPr marL="182880" marR="1828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b">
                        <a:buFont typeface="Wingdings" pitchFamily="2" charset="2"/>
                        <a:buChar char="Ø"/>
                      </a:pPr>
                      <a:endParaRPr lang="en-US" sz="2400" b="0" i="0" u="none" strike="noStrike" kern="1200" dirty="0" smtClean="0">
                        <a:solidFill>
                          <a:srgbClr val="000000"/>
                        </a:solidFill>
                        <a:latin typeface="Garamond" pitchFamily="18" charset="0"/>
                        <a:ea typeface="+mn-ea"/>
                        <a:cs typeface="+mn-cs"/>
                      </a:endParaRPr>
                    </a:p>
                    <a:p>
                      <a:pPr marL="284163" indent="-284163" algn="just" fontAlgn="b">
                        <a:buFont typeface="Wingdings" pitchFamily="2" charset="2"/>
                        <a:buChar char="Ø"/>
                      </a:pPr>
                      <a:r>
                        <a:rPr lang="en-US" sz="2400" b="0" i="0" u="none" strike="noStrike" kern="1200" dirty="0" smtClean="0">
                          <a:solidFill>
                            <a:srgbClr val="0070C0"/>
                          </a:solidFill>
                          <a:latin typeface="Garamond" pitchFamily="18" charset="0"/>
                          <a:ea typeface="+mn-ea"/>
                          <a:cs typeface="+mn-cs"/>
                        </a:rPr>
                        <a:t>Does </a:t>
                      </a:r>
                      <a:r>
                        <a:rPr lang="en-US" sz="2400" b="0" i="0" u="none" strike="noStrike" kern="1200" dirty="0">
                          <a:solidFill>
                            <a:srgbClr val="0070C0"/>
                          </a:solidFill>
                          <a:latin typeface="Garamond" pitchFamily="18" charset="0"/>
                          <a:ea typeface="+mn-ea"/>
                          <a:cs typeface="+mn-cs"/>
                        </a:rPr>
                        <a:t>not deal </a:t>
                      </a:r>
                      <a:r>
                        <a:rPr lang="en-US" sz="2400" b="0" i="0" u="none" strike="noStrike" kern="1200" dirty="0">
                          <a:solidFill>
                            <a:srgbClr val="000000"/>
                          </a:solidFill>
                          <a:latin typeface="Garamond" pitchFamily="18" charset="0"/>
                          <a:ea typeface="+mn-ea"/>
                          <a:cs typeface="+mn-cs"/>
                        </a:rPr>
                        <a:t>with accounting for Service Concession Arrangements, i.e., the arrangement where private sector entity </a:t>
                      </a:r>
                      <a:r>
                        <a:rPr lang="en-US" sz="2400" b="0" i="0" u="none" strike="noStrike" kern="1200" dirty="0" smtClean="0">
                          <a:solidFill>
                            <a:srgbClr val="000000"/>
                          </a:solidFill>
                          <a:latin typeface="Garamond" pitchFamily="18" charset="0"/>
                          <a:ea typeface="+mn-ea"/>
                          <a:cs typeface="+mn-cs"/>
                        </a:rPr>
                        <a:t>constructs </a:t>
                      </a:r>
                      <a:r>
                        <a:rPr lang="en-US" sz="2400" b="0" i="0" u="none" strike="noStrike" kern="1200" dirty="0">
                          <a:solidFill>
                            <a:srgbClr val="000000"/>
                          </a:solidFill>
                          <a:latin typeface="Garamond" pitchFamily="18" charset="0"/>
                          <a:ea typeface="+mn-ea"/>
                          <a:cs typeface="+mn-cs"/>
                        </a:rPr>
                        <a:t>or upgrades the infrastructure to be used to provide the public service and operates and maintains that infrastructure for a specified period of </a:t>
                      </a:r>
                      <a:r>
                        <a:rPr lang="en-US" sz="2400" b="0" i="0" u="none" strike="noStrike" kern="1200" dirty="0" smtClean="0">
                          <a:solidFill>
                            <a:srgbClr val="000000"/>
                          </a:solidFill>
                          <a:latin typeface="Garamond" pitchFamily="18" charset="0"/>
                          <a:ea typeface="+mn-ea"/>
                          <a:cs typeface="+mn-cs"/>
                        </a:rPr>
                        <a:t>time.</a:t>
                      </a:r>
                      <a:endParaRPr lang="en-US" sz="2400" b="0" i="0" u="none" strike="noStrike" kern="1200" dirty="0">
                        <a:solidFill>
                          <a:srgbClr val="000000"/>
                        </a:solidFill>
                        <a:latin typeface="Garamond" pitchFamily="18" charset="0"/>
                        <a:ea typeface="+mn-ea"/>
                        <a:cs typeface="+mn-cs"/>
                      </a:endParaRPr>
                    </a:p>
                  </a:txBody>
                  <a:tcPr marL="182880" marR="182880"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2795700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04800" y="76200"/>
            <a:ext cx="8229600" cy="1143000"/>
          </a:xfrm>
        </p:spPr>
        <p:txBody>
          <a:bodyPr/>
          <a:lstStyle/>
          <a:p>
            <a:pPr eaLnBrk="1" hangingPunct="1"/>
            <a:r>
              <a:rPr lang="en-US" dirty="0" smtClean="0"/>
              <a:t>IFRS Objective</a:t>
            </a:r>
          </a:p>
        </p:txBody>
      </p:sp>
      <p:sp>
        <p:nvSpPr>
          <p:cNvPr id="10243" name="Rectangle 3"/>
          <p:cNvSpPr>
            <a:spLocks noGrp="1" noChangeArrowheads="1"/>
          </p:cNvSpPr>
          <p:nvPr>
            <p:ph type="body" idx="1"/>
          </p:nvPr>
        </p:nvSpPr>
        <p:spPr>
          <a:xfrm>
            <a:off x="304800" y="1447800"/>
            <a:ext cx="8229600" cy="4525963"/>
          </a:xfrm>
        </p:spPr>
        <p:txBody>
          <a:bodyPr>
            <a:normAutofit/>
          </a:bodyPr>
          <a:lstStyle/>
          <a:p>
            <a:pPr>
              <a:buClr>
                <a:schemeClr val="tx1"/>
              </a:buClr>
            </a:pPr>
            <a:r>
              <a:rPr lang="en-US" sz="2400" dirty="0" smtClean="0"/>
              <a:t>Global </a:t>
            </a:r>
            <a:r>
              <a:rPr lang="en-US" sz="2400" dirty="0"/>
              <a:t>ONE Accounting </a:t>
            </a:r>
            <a:r>
              <a:rPr lang="en-US" sz="2400" dirty="0" smtClean="0"/>
              <a:t>language</a:t>
            </a:r>
          </a:p>
          <a:p>
            <a:pPr eaLnBrk="1" hangingPunct="1">
              <a:buClr>
                <a:schemeClr val="tx1"/>
              </a:buClr>
            </a:pPr>
            <a:endParaRPr lang="en-US" sz="2400" dirty="0" smtClean="0"/>
          </a:p>
          <a:p>
            <a:pPr eaLnBrk="1" hangingPunct="1">
              <a:buClr>
                <a:schemeClr val="tx1"/>
              </a:buClr>
            </a:pPr>
            <a:r>
              <a:rPr lang="en-US" sz="2400" dirty="0" smtClean="0"/>
              <a:t>Principles based </a:t>
            </a:r>
            <a:r>
              <a:rPr lang="en-US" sz="2400" dirty="0"/>
              <a:t>(vs. Rule Based) </a:t>
            </a:r>
            <a:r>
              <a:rPr lang="en-US" sz="2400" dirty="0" smtClean="0"/>
              <a:t>high quality global standards</a:t>
            </a:r>
          </a:p>
          <a:p>
            <a:pPr eaLnBrk="1" hangingPunct="1">
              <a:buClr>
                <a:schemeClr val="tx1"/>
              </a:buClr>
            </a:pPr>
            <a:endParaRPr lang="en-US" sz="2400" dirty="0" smtClean="0"/>
          </a:p>
          <a:p>
            <a:pPr eaLnBrk="1" hangingPunct="1">
              <a:buClr>
                <a:schemeClr val="tx1"/>
              </a:buClr>
            </a:pPr>
            <a:r>
              <a:rPr lang="en-US" sz="2400" dirty="0" smtClean="0"/>
              <a:t>Emphasis on Relevance and Disclosures</a:t>
            </a:r>
          </a:p>
          <a:p>
            <a:pPr eaLnBrk="1" hangingPunct="1">
              <a:buClr>
                <a:schemeClr val="tx1"/>
              </a:buClr>
            </a:pPr>
            <a:endParaRPr lang="en-US" sz="2400" dirty="0" smtClean="0"/>
          </a:p>
          <a:p>
            <a:pPr eaLnBrk="1" hangingPunct="1">
              <a:buClr>
                <a:schemeClr val="tx1"/>
              </a:buClr>
            </a:pPr>
            <a:r>
              <a:rPr lang="en-US" sz="2400" dirty="0" smtClean="0"/>
              <a:t> Cost Effective – transparency  on disclosures </a:t>
            </a:r>
          </a:p>
        </p:txBody>
      </p:sp>
      <p:sp>
        <p:nvSpPr>
          <p:cNvPr id="10244" name="Slide Number Placeholder 3"/>
          <p:cNvSpPr>
            <a:spLocks noGrp="1"/>
          </p:cNvSpPr>
          <p:nvPr>
            <p:ph type="sldNum" sz="quarter" idx="12"/>
          </p:nvPr>
        </p:nvSpPr>
        <p:spPr>
          <a:noFill/>
        </p:spPr>
        <p:txBody>
          <a:bodyPr/>
          <a:lstStyle/>
          <a:p>
            <a:fld id="{85D2F3D5-0AE1-4ADC-91AB-D7A2C0A7F5DD}" type="slidenum">
              <a:rPr lang="en-US" smtClean="0">
                <a:latin typeface="Arial" charset="0"/>
              </a:rPr>
              <a:pPr/>
              <a:t>9</a:t>
            </a:fld>
            <a:endParaRPr lang="en-US" smtClean="0">
              <a:latin typeface="Arial" charset="0"/>
            </a:endParaRPr>
          </a:p>
        </p:txBody>
      </p:sp>
    </p:spTree>
    <p:extLst>
      <p:ext uri="{BB962C8B-B14F-4D97-AF65-F5344CB8AC3E}">
        <p14:creationId xmlns:p14="http://schemas.microsoft.com/office/powerpoint/2010/main" xmlns="" val="217301114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66800"/>
            <a:ext cx="81534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AS -22</a:t>
            </a:r>
          </a:p>
          <a:p>
            <a:r>
              <a:rPr lang="en-US" sz="3200" dirty="0" smtClean="0"/>
              <a:t>	</a:t>
            </a:r>
            <a:r>
              <a:rPr lang="en-US" sz="3200" b="1" dirty="0" smtClean="0">
                <a:latin typeface="Garamond" pitchFamily="18" charset="0"/>
              </a:rPr>
              <a:t> </a:t>
            </a:r>
            <a:r>
              <a:rPr lang="en-US" sz="3200" b="1" dirty="0">
                <a:latin typeface="Garamond" pitchFamily="18" charset="0"/>
              </a:rPr>
              <a:t>Accounting For Taxes on Income</a:t>
            </a:r>
            <a:r>
              <a:rPr lang="en-US" sz="3200" b="1" dirty="0" smtClean="0">
                <a:latin typeface="Garamond" pitchFamily="18" charset="0"/>
              </a:rPr>
              <a:t> </a:t>
            </a:r>
            <a:endParaRPr lang="en-US" sz="3200" dirty="0"/>
          </a:p>
        </p:txBody>
      </p:sp>
      <p:sp>
        <p:nvSpPr>
          <p:cNvPr id="4" name="TextBox 3"/>
          <p:cNvSpPr txBox="1"/>
          <p:nvPr/>
        </p:nvSpPr>
        <p:spPr>
          <a:xfrm>
            <a:off x="4208886" y="2819400"/>
            <a:ext cx="744114" cy="830997"/>
          </a:xfrm>
          <a:prstGeom prst="rect">
            <a:avLst/>
          </a:prstGeom>
          <a:noFill/>
        </p:spPr>
        <p:txBody>
          <a:bodyPr wrap="none" rtlCol="0">
            <a:spAutoFit/>
          </a:bodyPr>
          <a:lstStyle/>
          <a:p>
            <a:r>
              <a:rPr lang="en-US" sz="4800" dirty="0" smtClean="0"/>
              <a:t>&amp; </a:t>
            </a:r>
            <a:endParaRPr lang="en-US" sz="4800" dirty="0"/>
          </a:p>
        </p:txBody>
      </p:sp>
      <p:sp>
        <p:nvSpPr>
          <p:cNvPr id="5" name="Rectangle 4"/>
          <p:cNvSpPr/>
          <p:nvPr/>
        </p:nvSpPr>
        <p:spPr>
          <a:xfrm>
            <a:off x="533400" y="41148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p>
          <a:p>
            <a:pPr algn="ctr"/>
            <a:r>
              <a:rPr lang="en-US" sz="3200" dirty="0" smtClean="0"/>
              <a:t>IND AS -12</a:t>
            </a:r>
          </a:p>
          <a:p>
            <a:pPr algn="ctr"/>
            <a:r>
              <a:rPr lang="en-US" sz="3200" b="1" dirty="0" smtClean="0">
                <a:latin typeface="Garamond" pitchFamily="18" charset="0"/>
              </a:rPr>
              <a:t>Income Tax </a:t>
            </a:r>
            <a:r>
              <a:rPr lang="en-US" sz="3200" dirty="0" smtClean="0"/>
              <a:t>    </a:t>
            </a:r>
          </a:p>
          <a:p>
            <a:pPr algn="ct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AS 22 (Accounting For Taxes on Income )  &amp; </a:t>
            </a:r>
            <a:r>
              <a:rPr lang="en-US" sz="2400" b="1" dirty="0" err="1" smtClean="0">
                <a:latin typeface="Garamond" pitchFamily="18" charset="0"/>
              </a:rPr>
              <a:t>Ind</a:t>
            </a:r>
            <a:r>
              <a:rPr lang="en-US" sz="2400" b="1" dirty="0" smtClean="0">
                <a:latin typeface="Garamond" pitchFamily="18" charset="0"/>
              </a:rPr>
              <a:t> AS 12 (Income Tax)</a:t>
            </a:r>
            <a:endParaRPr lang="en-US" sz="2400" b="1" dirty="0">
              <a:latin typeface="Garamond" pitchFamily="18" charset="0"/>
            </a:endParaRPr>
          </a:p>
        </p:txBody>
      </p:sp>
    </p:spTree>
    <p:extLst>
      <p:ext uri="{BB962C8B-B14F-4D97-AF65-F5344CB8AC3E}">
        <p14:creationId xmlns:p14="http://schemas.microsoft.com/office/powerpoint/2010/main" xmlns="" val="25917603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a:noFill/>
        </p:spPr>
        <p:txBody>
          <a:bodyPr wrap="square" rtlCol="0">
            <a:spAutoFit/>
          </a:bodyPr>
          <a:lstStyle/>
          <a:p>
            <a:pPr algn="ctr"/>
            <a:r>
              <a:rPr lang="en-US" sz="2400" b="1" dirty="0" smtClean="0">
                <a:latin typeface="Garamond" pitchFamily="18" charset="0"/>
              </a:rPr>
              <a:t>  IAS 12 and AS 22 (Income Taxes)</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28893832"/>
              </p:ext>
            </p:extLst>
          </p:nvPr>
        </p:nvGraphicFramePr>
        <p:xfrm>
          <a:off x="76200" y="685800"/>
          <a:ext cx="8991600" cy="5962650"/>
        </p:xfrm>
        <a:graphic>
          <a:graphicData uri="http://schemas.openxmlformats.org/drawingml/2006/table">
            <a:tbl>
              <a:tblPr firstRow="1" bandRow="1">
                <a:tableStyleId>{5C22544A-7EE6-4342-B048-85BDC9FD1C3A}</a:tableStyleId>
              </a:tblPr>
              <a:tblGrid>
                <a:gridCol w="4495800"/>
                <a:gridCol w="4495800"/>
              </a:tblGrid>
              <a:tr h="433614">
                <a:tc>
                  <a:txBody>
                    <a:bodyPr/>
                    <a:lstStyle/>
                    <a:p>
                      <a:pPr algn="ctr"/>
                      <a:r>
                        <a:rPr lang="en-US" sz="2400" b="1" dirty="0" smtClean="0">
                          <a:solidFill>
                            <a:schemeClr val="tx1"/>
                          </a:solidFill>
                          <a:latin typeface="Garamond" pitchFamily="18" charset="0"/>
                        </a:rPr>
                        <a:t>IAS 12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57400">
                <a:tc>
                  <a:txBody>
                    <a:bodyPr/>
                    <a:lstStyle/>
                    <a:p>
                      <a:pPr marL="225425" indent="-225425" algn="just" fontAlgn="t">
                        <a:buFont typeface="Wingdings" pitchFamily="2" charset="2"/>
                        <a:buChar char="Ø"/>
                      </a:pPr>
                      <a:r>
                        <a:rPr lang="en-US" sz="2400" b="0" i="0" u="none" strike="noStrike" dirty="0" smtClean="0">
                          <a:solidFill>
                            <a:srgbClr val="000000"/>
                          </a:solidFill>
                          <a:latin typeface="Garamond"/>
                        </a:rPr>
                        <a:t> Defer Taxes are based </a:t>
                      </a:r>
                      <a:r>
                        <a:rPr lang="en-US" sz="2400" b="0" i="0" u="none" strike="noStrike" dirty="0">
                          <a:solidFill>
                            <a:srgbClr val="000000"/>
                          </a:solidFill>
                          <a:latin typeface="Garamond"/>
                        </a:rPr>
                        <a:t>on </a:t>
                      </a:r>
                      <a:r>
                        <a:rPr lang="en-US" sz="2400" b="0" i="0" u="none" strike="noStrike" dirty="0">
                          <a:solidFill>
                            <a:srgbClr val="0070C0"/>
                          </a:solidFill>
                          <a:latin typeface="Garamond"/>
                        </a:rPr>
                        <a:t>B</a:t>
                      </a:r>
                      <a:r>
                        <a:rPr lang="en-US" sz="2400" b="0" i="0" u="none" strike="noStrike" dirty="0" smtClean="0">
                          <a:solidFill>
                            <a:srgbClr val="0070C0"/>
                          </a:solidFill>
                          <a:latin typeface="Garamond"/>
                        </a:rPr>
                        <a:t>alance </a:t>
                      </a:r>
                      <a:r>
                        <a:rPr lang="en-US" sz="2400" b="0" i="0" u="none" strike="noStrike" dirty="0">
                          <a:solidFill>
                            <a:srgbClr val="0070C0"/>
                          </a:solidFill>
                          <a:latin typeface="Garamond"/>
                        </a:rPr>
                        <a:t>sheet approach.</a:t>
                      </a:r>
                      <a:r>
                        <a:rPr lang="en-US" sz="2400" b="0" i="0" u="none" strike="noStrike" dirty="0">
                          <a:solidFill>
                            <a:srgbClr val="000000"/>
                          </a:solidFill>
                          <a:latin typeface="Garamond"/>
                        </a:rPr>
                        <a:t> It requires recognition of tax consequences of </a:t>
                      </a:r>
                      <a:r>
                        <a:rPr lang="en-US" sz="2400" b="0" i="0" u="none" strike="noStrike" dirty="0">
                          <a:solidFill>
                            <a:srgbClr val="0070C0"/>
                          </a:solidFill>
                          <a:latin typeface="Garamond"/>
                        </a:rPr>
                        <a:t>differences between the carrying amounts of assets and liabilities and their tax base</a:t>
                      </a:r>
                      <a:r>
                        <a:rPr lang="en-US" sz="2400" b="0" i="0" u="none" strike="noStrike" dirty="0">
                          <a:solidFill>
                            <a:srgbClr val="000000"/>
                          </a:solidFill>
                          <a:latin typeface="Garamond"/>
                        </a:rPr>
                        <a:t>. </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r>
                        <a:rPr lang="en-US" sz="2400" b="0" i="0" u="none" strike="noStrike" dirty="0" smtClean="0">
                          <a:solidFill>
                            <a:srgbClr val="000000"/>
                          </a:solidFill>
                          <a:latin typeface="Garamond"/>
                        </a:rPr>
                        <a:t> Defer Taxes are based </a:t>
                      </a:r>
                      <a:r>
                        <a:rPr lang="en-US" sz="2400" b="0" i="0" u="none" strike="noStrike" dirty="0">
                          <a:solidFill>
                            <a:srgbClr val="0070C0"/>
                          </a:solidFill>
                          <a:latin typeface="Garamond"/>
                        </a:rPr>
                        <a:t>on </a:t>
                      </a:r>
                      <a:r>
                        <a:rPr lang="en-US" sz="2400" b="0" i="0" u="none" strike="noStrike" dirty="0" smtClean="0">
                          <a:solidFill>
                            <a:srgbClr val="0070C0"/>
                          </a:solidFill>
                          <a:latin typeface="Garamond"/>
                        </a:rPr>
                        <a:t>Income </a:t>
                      </a:r>
                      <a:r>
                        <a:rPr lang="en-US" sz="2400" b="0" i="0" u="none" strike="noStrike" dirty="0">
                          <a:solidFill>
                            <a:srgbClr val="0070C0"/>
                          </a:solidFill>
                          <a:latin typeface="Garamond"/>
                        </a:rPr>
                        <a:t>statement approach.</a:t>
                      </a:r>
                      <a:r>
                        <a:rPr lang="en-US" sz="2400" b="0" i="0" u="none" strike="noStrike" dirty="0">
                          <a:solidFill>
                            <a:srgbClr val="000000"/>
                          </a:solidFill>
                          <a:latin typeface="Garamond"/>
                        </a:rPr>
                        <a:t> It requires recognition of tax consequences of differences between </a:t>
                      </a:r>
                      <a:r>
                        <a:rPr lang="en-US" sz="2400" b="0" i="0" u="none" strike="noStrike" dirty="0">
                          <a:solidFill>
                            <a:srgbClr val="0070C0"/>
                          </a:solidFill>
                          <a:latin typeface="Garamond"/>
                        </a:rPr>
                        <a:t>taxable income and accounting income</a:t>
                      </a:r>
                      <a:r>
                        <a:rPr lang="en-US" sz="2400" b="0" i="0" u="none" strike="noStrike" dirty="0">
                          <a:solidFill>
                            <a:srgbClr val="000000"/>
                          </a:solidFill>
                          <a:latin typeface="Garamond"/>
                        </a:rPr>
                        <a:t>.</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6250">
                <a:tc>
                  <a:txBody>
                    <a:bodyPr/>
                    <a:lstStyle/>
                    <a:p>
                      <a:pPr marL="225425" indent="-225425" algn="just" fontAlgn="t">
                        <a:buFont typeface="Wingdings" pitchFamily="2" charset="2"/>
                        <a:buChar char="Ø"/>
                      </a:pPr>
                      <a:endParaRPr lang="en-US" sz="2400" b="0" i="0" u="none" strike="noStrike" dirty="0" smtClean="0">
                        <a:solidFill>
                          <a:srgbClr val="000000"/>
                        </a:solidFill>
                        <a:latin typeface="Garamond"/>
                      </a:endParaRPr>
                    </a:p>
                    <a:p>
                      <a:pPr marL="225425" indent="-225425" algn="just" fontAlgn="t">
                        <a:buFont typeface="Wingdings" pitchFamily="2" charset="2"/>
                        <a:buChar char="Ø"/>
                      </a:pPr>
                      <a:r>
                        <a:rPr lang="en-US" sz="2400" b="0" i="0" u="none" strike="noStrike" dirty="0" smtClean="0">
                          <a:solidFill>
                            <a:srgbClr val="000000"/>
                          </a:solidFill>
                          <a:latin typeface="Garamond"/>
                        </a:rPr>
                        <a:t> Subject </a:t>
                      </a:r>
                      <a:r>
                        <a:rPr lang="en-US" sz="2400" b="0" i="0" u="none" strike="noStrike" dirty="0">
                          <a:solidFill>
                            <a:srgbClr val="000000"/>
                          </a:solidFill>
                          <a:latin typeface="Garamond"/>
                        </a:rPr>
                        <a:t>to limited exceptions, deferred tax asset is recognised for </a:t>
                      </a:r>
                      <a:r>
                        <a:rPr lang="en-US" sz="2400" b="0" i="0" u="none" strike="noStrike" dirty="0">
                          <a:solidFill>
                            <a:srgbClr val="0070C0"/>
                          </a:solidFill>
                          <a:latin typeface="Garamond"/>
                        </a:rPr>
                        <a:t>all deductible temporary differences </a:t>
                      </a:r>
                      <a:r>
                        <a:rPr lang="en-US" sz="2400" b="0" i="0" u="none" strike="noStrike" dirty="0">
                          <a:solidFill>
                            <a:srgbClr val="000000"/>
                          </a:solidFill>
                          <a:latin typeface="Garamond"/>
                        </a:rPr>
                        <a:t>to the extent that it </a:t>
                      </a:r>
                      <a:r>
                        <a:rPr lang="en-US" sz="2400" b="0" i="0" u="none" strike="noStrike" dirty="0">
                          <a:solidFill>
                            <a:srgbClr val="0070C0"/>
                          </a:solidFill>
                          <a:latin typeface="Garamond"/>
                        </a:rPr>
                        <a:t>is probable that taxable profit will be available against which the deductible temporary difference can be </a:t>
                      </a:r>
                      <a:r>
                        <a:rPr lang="en-US" sz="2400" b="0" i="0" u="none" strike="noStrike" dirty="0" smtClean="0">
                          <a:solidFill>
                            <a:srgbClr val="0070C0"/>
                          </a:solidFill>
                          <a:latin typeface="Garamond"/>
                        </a:rPr>
                        <a:t>utilized</a:t>
                      </a:r>
                      <a:r>
                        <a:rPr lang="en-US" sz="2400" b="0" i="0" u="none" strike="noStrike" baseline="0" dirty="0" smtClean="0">
                          <a:solidFill>
                            <a:srgbClr val="000000"/>
                          </a:solidFill>
                          <a:latin typeface="Garamond"/>
                        </a:rPr>
                        <a:t>.</a:t>
                      </a:r>
                      <a:endParaRPr lang="en-US" sz="2400" b="0" i="0" u="none" strike="noStrike" dirty="0">
                        <a:solidFill>
                          <a:srgbClr val="000000"/>
                        </a:solidFill>
                        <a:latin typeface="Garamond"/>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endParaRPr lang="en-US" sz="2400" b="0" i="0" u="none" strike="noStrike" dirty="0" smtClean="0">
                        <a:solidFill>
                          <a:srgbClr val="000000"/>
                        </a:solidFill>
                        <a:latin typeface="Garamond"/>
                      </a:endParaRPr>
                    </a:p>
                    <a:p>
                      <a:pPr marL="225425" indent="-225425" algn="just" fontAlgn="t">
                        <a:buFont typeface="Wingdings" pitchFamily="2" charset="2"/>
                        <a:buChar char="Ø"/>
                      </a:pPr>
                      <a:r>
                        <a:rPr lang="en-US" sz="2400" b="0" i="0" u="none" strike="noStrike" dirty="0" smtClean="0">
                          <a:solidFill>
                            <a:srgbClr val="000000"/>
                          </a:solidFill>
                          <a:latin typeface="Garamond"/>
                        </a:rPr>
                        <a:t> Deferred </a:t>
                      </a:r>
                      <a:r>
                        <a:rPr lang="en-US" sz="2400" b="0" i="0" u="none" strike="noStrike" dirty="0">
                          <a:solidFill>
                            <a:srgbClr val="000000"/>
                          </a:solidFill>
                          <a:latin typeface="Garamond"/>
                        </a:rPr>
                        <a:t>tax assets are recognised and </a:t>
                      </a:r>
                      <a:r>
                        <a:rPr lang="en-US" sz="2400" b="0" i="0" u="none" strike="noStrike" dirty="0">
                          <a:solidFill>
                            <a:srgbClr val="0070C0"/>
                          </a:solidFill>
                          <a:latin typeface="Garamond"/>
                        </a:rPr>
                        <a:t>carried forward only to the extent that there is a reasonable certainty that sufficient future taxable income will be available against which such deferred tax assets can be realised.</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1336173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5"/>
          <p:cNvSpPr>
            <a:spLocks noGrp="1" noChangeArrowheads="1"/>
          </p:cNvSpPr>
          <p:nvPr>
            <p:ph type="title"/>
          </p:nvPr>
        </p:nvSpPr>
        <p:spPr>
          <a:xfrm>
            <a:off x="457200" y="76200"/>
            <a:ext cx="8229600" cy="715962"/>
          </a:xfrm>
        </p:spPr>
        <p:txBody>
          <a:bodyPr>
            <a:normAutofit fontScale="90000"/>
          </a:bodyPr>
          <a:lstStyle/>
          <a:p>
            <a:pPr eaLnBrk="1" hangingPunct="1"/>
            <a:r>
              <a:rPr lang="en-US" altLang="en-US" dirty="0" smtClean="0"/>
              <a:t>Understanding Tax Base</a:t>
            </a:r>
            <a:endParaRPr lang="en-IN" altLang="en-US" dirty="0" smtClean="0"/>
          </a:p>
        </p:txBody>
      </p:sp>
      <p:graphicFrame>
        <p:nvGraphicFramePr>
          <p:cNvPr id="32832" name="Group 64"/>
          <p:cNvGraphicFramePr>
            <a:graphicFrameLocks noGrp="1"/>
          </p:cNvGraphicFramePr>
          <p:nvPr>
            <p:ph idx="1"/>
            <p:extLst>
              <p:ext uri="{D42A27DB-BD31-4B8C-83A1-F6EECF244321}">
                <p14:modId xmlns:p14="http://schemas.microsoft.com/office/powerpoint/2010/main" xmlns="" val="1871194861"/>
              </p:ext>
            </p:extLst>
          </p:nvPr>
        </p:nvGraphicFramePr>
        <p:xfrm>
          <a:off x="457200" y="1143000"/>
          <a:ext cx="8229600" cy="5059873"/>
        </p:xfrm>
        <a:graphic>
          <a:graphicData uri="http://schemas.openxmlformats.org/drawingml/2006/table">
            <a:tbl>
              <a:tblPr/>
              <a:tblGrid>
                <a:gridCol w="2601913"/>
                <a:gridCol w="1368425"/>
                <a:gridCol w="1439862"/>
                <a:gridCol w="2819400"/>
              </a:tblGrid>
              <a:tr h="13108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dirty="0" smtClean="0">
                          <a:ln>
                            <a:noFill/>
                          </a:ln>
                          <a:solidFill>
                            <a:schemeClr val="tx1"/>
                          </a:solidFill>
                          <a:effectLst/>
                          <a:latin typeface="Times New Roman" pitchFamily="18" charset="0"/>
                          <a:cs typeface="Times New Roman" pitchFamily="18" charset="0"/>
                        </a:rPr>
                        <a:t>Book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dirty="0" smtClean="0">
                          <a:ln>
                            <a:noFill/>
                          </a:ln>
                          <a:solidFill>
                            <a:schemeClr val="tx1"/>
                          </a:solidFill>
                          <a:effectLst/>
                          <a:latin typeface="Times New Roman" pitchFamily="18" charset="0"/>
                          <a:cs typeface="Times New Roman" pitchFamily="18" charset="0"/>
                        </a:rPr>
                        <a:t>Value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dirty="0" err="1" smtClean="0">
                          <a:ln>
                            <a:noFill/>
                          </a:ln>
                          <a:solidFill>
                            <a:schemeClr val="tx1"/>
                          </a:solidFill>
                          <a:effectLst/>
                          <a:latin typeface="Times New Roman" pitchFamily="18" charset="0"/>
                          <a:cs typeface="Times New Roman" pitchFamily="18" charset="0"/>
                        </a:rPr>
                        <a:t>Rs</a:t>
                      </a:r>
                      <a:r>
                        <a:rPr kumimoji="0" lang="en-IN" sz="2000" b="1" i="0" u="none" strike="noStrike" cap="none" normalizeH="0" baseline="0" dirty="0" smtClean="0">
                          <a:ln>
                            <a:noFill/>
                          </a:ln>
                          <a:solidFill>
                            <a:schemeClr val="tx1"/>
                          </a:solidFill>
                          <a:effectLst/>
                          <a:latin typeface="Times New Roman" pitchFamily="18" charset="0"/>
                          <a:cs typeface="Times New Roman" pitchFamily="18" charset="0"/>
                        </a:rPr>
                        <a:t>. in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dirty="0" smtClean="0">
                          <a:ln>
                            <a:noFill/>
                          </a:ln>
                          <a:solidFill>
                            <a:schemeClr val="tx1"/>
                          </a:solidFill>
                          <a:effectLst/>
                          <a:latin typeface="Times New Roman" pitchFamily="18" charset="0"/>
                          <a:cs typeface="Times New Roman" pitchFamily="18" charset="0"/>
                        </a:rPr>
                        <a:t>million</a:t>
                      </a:r>
                      <a:endParaRPr kumimoji="0" lang="en-IN" sz="2000" b="0" i="0" u="none" strike="noStrike" cap="none" normalizeH="0" baseline="0" dirty="0" smtClean="0">
                        <a:ln>
                          <a:noFill/>
                        </a:ln>
                        <a:solidFill>
                          <a:schemeClr val="tx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smtClean="0">
                          <a:ln>
                            <a:noFill/>
                          </a:ln>
                          <a:solidFill>
                            <a:schemeClr val="tx1"/>
                          </a:solidFill>
                          <a:effectLst/>
                          <a:latin typeface="Times New Roman" pitchFamily="18" charset="0"/>
                          <a:cs typeface="Times New Roman" pitchFamily="18" charset="0"/>
                        </a:rPr>
                        <a:t>Tax Base</a:t>
                      </a:r>
                      <a:endParaRPr kumimoji="0" lang="en-IN" sz="20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IN" sz="2000" b="1" i="0" u="none" strike="noStrike" cap="none" normalizeH="0" baseline="0" smtClean="0">
                          <a:ln>
                            <a:noFill/>
                          </a:ln>
                          <a:solidFill>
                            <a:schemeClr val="tx1"/>
                          </a:solidFill>
                          <a:effectLst/>
                          <a:latin typeface="Times New Roman" pitchFamily="18" charset="0"/>
                          <a:cs typeface="Times New Roman" pitchFamily="18" charset="0"/>
                        </a:rPr>
                        <a:t>Rs. in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IN" sz="2000" b="1" i="0" u="none" strike="noStrike" cap="none" normalizeH="0" baseline="0" smtClean="0">
                          <a:ln>
                            <a:noFill/>
                          </a:ln>
                          <a:solidFill>
                            <a:schemeClr val="tx1"/>
                          </a:solidFill>
                          <a:effectLst/>
                          <a:latin typeface="Times New Roman" pitchFamily="18" charset="0"/>
                          <a:cs typeface="Times New Roman" pitchFamily="18" charset="0"/>
                        </a:rPr>
                        <a:t>million</a:t>
                      </a:r>
                      <a:endParaRPr kumimoji="0" lang="en-IN" sz="2000" b="0" i="0" u="none" strike="noStrike" cap="none" normalizeH="0" baseline="0" smtClean="0">
                        <a:ln>
                          <a:noFill/>
                        </a:ln>
                        <a:solidFill>
                          <a:schemeClr val="tx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smtClean="0">
                          <a:ln>
                            <a:noFill/>
                          </a:ln>
                          <a:solidFill>
                            <a:schemeClr val="tx1"/>
                          </a:solidFill>
                          <a:effectLst/>
                          <a:latin typeface="Times New Roman" pitchFamily="18" charset="0"/>
                          <a:cs typeface="Times New Roman" pitchFamily="18" charset="0"/>
                        </a:rPr>
                        <a:t>Comment</a:t>
                      </a:r>
                      <a:endParaRPr kumimoji="0" lang="en-IN" sz="2000" b="0" i="0" u="none" strike="noStrike" cap="none" normalizeH="0" baseline="0" smtClean="0">
                        <a:ln>
                          <a:noFill/>
                        </a:ln>
                        <a:solidFill>
                          <a:schemeClr val="tx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86579">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dirty="0" smtClean="0">
                          <a:ln>
                            <a:noFill/>
                          </a:ln>
                          <a:solidFill>
                            <a:schemeClr val="tx1"/>
                          </a:solidFill>
                          <a:effectLst/>
                          <a:latin typeface="Times New Roman" pitchFamily="18" charset="0"/>
                          <a:cs typeface="Times New Roman" pitchFamily="18" charset="0"/>
                        </a:rPr>
                        <a:t>Non-current Assets</a:t>
                      </a: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Property , Plant &amp;</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 Equipment</a:t>
                      </a: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Intangibles</a:t>
                      </a:r>
                      <a:endParaRPr kumimoji="0" lang="en-IN" sz="2000" b="0" i="0" u="none" strike="noStrike" cap="none" normalizeH="0" baseline="0" dirty="0" smtClean="0">
                        <a:ln>
                          <a:noFill/>
                        </a:ln>
                        <a:solidFill>
                          <a:schemeClr val="tx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2000</a:t>
                      </a: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400</a:t>
                      </a: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2400</a:t>
                      </a:r>
                      <a:endParaRPr kumimoji="0" lang="en-IN" sz="2000" b="1" i="0" u="none" strike="noStrike" cap="none" normalizeH="0" baseline="0" dirty="0" smtClean="0">
                        <a:ln>
                          <a:noFill/>
                        </a:ln>
                        <a:solidFill>
                          <a:schemeClr val="tx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1200</a:t>
                      </a: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500</a:t>
                      </a: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1700</a:t>
                      </a:r>
                      <a:endParaRPr kumimoji="0" lang="en-IN" sz="2000" b="1" i="0" u="none" strike="noStrike" cap="none" normalizeH="0" baseline="0" dirty="0" smtClean="0">
                        <a:ln>
                          <a:noFill/>
                        </a:ln>
                        <a:solidFill>
                          <a:schemeClr val="tx1"/>
                        </a:solidFill>
                        <a:effectLst/>
                        <a:latin typeface="Arial" charset="0"/>
                        <a:cs typeface="Arial"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While computing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temporary difference,</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 difference between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carrying amount and tax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base taken into account in</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 earlier periods is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eliminated.</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58593955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33"/>
          <p:cNvSpPr>
            <a:spLocks noGrp="1" noChangeArrowheads="1"/>
          </p:cNvSpPr>
          <p:nvPr>
            <p:ph type="title"/>
          </p:nvPr>
        </p:nvSpPr>
        <p:spPr>
          <a:xfrm>
            <a:off x="457200" y="274638"/>
            <a:ext cx="8229600" cy="633412"/>
          </a:xfrm>
        </p:spPr>
        <p:txBody>
          <a:bodyPr>
            <a:normAutofit fontScale="90000"/>
          </a:bodyPr>
          <a:lstStyle/>
          <a:p>
            <a:pPr eaLnBrk="1" hangingPunct="1"/>
            <a:r>
              <a:rPr lang="en-US" altLang="en-US" sz="4000" smtClean="0"/>
              <a:t>Understanding Tax Base….</a:t>
            </a:r>
            <a:endParaRPr lang="en-IN" altLang="en-US" sz="4000" smtClean="0"/>
          </a:p>
        </p:txBody>
      </p:sp>
      <p:graphicFrame>
        <p:nvGraphicFramePr>
          <p:cNvPr id="34980" name="Group 164"/>
          <p:cNvGraphicFramePr>
            <a:graphicFrameLocks noGrp="1"/>
          </p:cNvGraphicFramePr>
          <p:nvPr>
            <p:ph idx="1"/>
            <p:extLst>
              <p:ext uri="{D42A27DB-BD31-4B8C-83A1-F6EECF244321}">
                <p14:modId xmlns:p14="http://schemas.microsoft.com/office/powerpoint/2010/main" xmlns="" val="4287302250"/>
              </p:ext>
            </p:extLst>
          </p:nvPr>
        </p:nvGraphicFramePr>
        <p:xfrm>
          <a:off x="468313" y="1196975"/>
          <a:ext cx="8229600" cy="5327650"/>
        </p:xfrm>
        <a:graphic>
          <a:graphicData uri="http://schemas.openxmlformats.org/drawingml/2006/table">
            <a:tbl>
              <a:tblPr/>
              <a:tblGrid>
                <a:gridCol w="3382962"/>
                <a:gridCol w="1189038"/>
                <a:gridCol w="1279525"/>
                <a:gridCol w="2378075"/>
              </a:tblGrid>
              <a:tr h="47783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Balance b/d</a:t>
                      </a:r>
                      <a:endParaRPr kumimoji="0" lang="en-I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Available for Sale investments</a:t>
                      </a: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Held to Maturity Investments</a:t>
                      </a: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Loans and Receivables</a:t>
                      </a: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Book value</a:t>
                      </a:r>
                      <a:endParaRPr kumimoji="0" lang="en-I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2400.00</a:t>
                      </a:r>
                      <a:endParaRPr kumimoji="0" lang="en-I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300.00</a:t>
                      </a: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203.16</a:t>
                      </a: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100.77</a:t>
                      </a:r>
                      <a:endParaRPr kumimoji="0" lang="en-IN"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Tax Base</a:t>
                      </a:r>
                      <a:endParaRPr kumimoji="0" lang="en-I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1700.00</a:t>
                      </a:r>
                      <a:endParaRPr kumimoji="0" lang="en-I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300.00</a:t>
                      </a: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202.40</a:t>
                      </a: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100.60</a:t>
                      </a:r>
                      <a:endParaRPr kumimoji="0" lang="en-IN" sz="20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Capital gains</a:t>
                      </a: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Book value 200 plus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unamoritsed</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misc.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expense 2.40</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Book value 100 plus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unamoritsed</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misc. </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expense 0.60</a:t>
                      </a: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927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smtClean="0">
                          <a:ln>
                            <a:noFill/>
                          </a:ln>
                          <a:solidFill>
                            <a:schemeClr val="tx1"/>
                          </a:solidFill>
                          <a:effectLst/>
                          <a:latin typeface="Times New Roman" pitchFamily="18" charset="0"/>
                          <a:cs typeface="Times New Roman" pitchFamily="18" charset="0"/>
                        </a:rPr>
                        <a:t>Total Non-current Assets</a:t>
                      </a:r>
                      <a:endParaRPr kumimoji="0" lang="en-IN"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smtClean="0">
                          <a:ln>
                            <a:noFill/>
                          </a:ln>
                          <a:solidFill>
                            <a:schemeClr val="tx1"/>
                          </a:solidFill>
                          <a:effectLst/>
                          <a:latin typeface="Times New Roman" pitchFamily="18" charset="0"/>
                          <a:cs typeface="Times New Roman" pitchFamily="18" charset="0"/>
                        </a:rPr>
                        <a:t>3003.93</a:t>
                      </a:r>
                      <a:endParaRPr kumimoji="0" lang="en-IN"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smtClean="0">
                          <a:ln>
                            <a:noFill/>
                          </a:ln>
                          <a:solidFill>
                            <a:schemeClr val="tx1"/>
                          </a:solidFill>
                          <a:effectLst/>
                          <a:latin typeface="Times New Roman" pitchFamily="18" charset="0"/>
                          <a:cs typeface="Times New Roman" pitchFamily="18" charset="0"/>
                        </a:rPr>
                        <a:t>2303.00</a:t>
                      </a:r>
                      <a:endParaRPr kumimoji="0" lang="en-IN" sz="20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43955210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955" name="Group 91"/>
          <p:cNvGraphicFramePr>
            <a:graphicFrameLocks noGrp="1"/>
          </p:cNvGraphicFramePr>
          <p:nvPr>
            <p:ph idx="1"/>
            <p:extLst>
              <p:ext uri="{D42A27DB-BD31-4B8C-83A1-F6EECF244321}">
                <p14:modId xmlns:p14="http://schemas.microsoft.com/office/powerpoint/2010/main" xmlns="" val="70428605"/>
              </p:ext>
            </p:extLst>
          </p:nvPr>
        </p:nvGraphicFramePr>
        <p:xfrm>
          <a:off x="323850" y="188913"/>
          <a:ext cx="8229600" cy="6577012"/>
        </p:xfrm>
        <a:graphic>
          <a:graphicData uri="http://schemas.openxmlformats.org/drawingml/2006/table">
            <a:tbl>
              <a:tblPr/>
              <a:tblGrid>
                <a:gridCol w="3240088"/>
                <a:gridCol w="1331912"/>
                <a:gridCol w="1279525"/>
                <a:gridCol w="2378075"/>
              </a:tblGrid>
              <a:tr h="4480357">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Balance b/d</a:t>
                      </a:r>
                      <a:endParaRPr kumimoji="0" lang="en-I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dirty="0" smtClean="0">
                          <a:ln>
                            <a:noFill/>
                          </a:ln>
                          <a:solidFill>
                            <a:schemeClr val="tx1"/>
                          </a:solidFill>
                          <a:effectLst/>
                          <a:latin typeface="Times New Roman" pitchFamily="18" charset="0"/>
                          <a:cs typeface="Times New Roman" pitchFamily="18" charset="0"/>
                        </a:rPr>
                        <a:t>Current Assets</a:t>
                      </a: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Inventories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Trade receivables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Held for Trading Investments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Dividend Receivables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Interest Accrued but not received</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Cash and bank balances</a:t>
                      </a:r>
                      <a:endParaRPr kumimoji="0" lang="en-IN" sz="2000" b="0" i="0" u="none" strike="noStrike" cap="none" normalizeH="0" baseline="0" dirty="0" smtClean="0">
                        <a:ln>
                          <a:noFill/>
                        </a:ln>
                        <a:solidFill>
                          <a:schemeClr val="tx1"/>
                        </a:solidFill>
                        <a:effectLst/>
                        <a:latin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3003.93</a:t>
                      </a:r>
                      <a:endParaRPr kumimoji="0" lang="en-I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200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100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300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100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40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56.07</a:t>
                      </a:r>
                      <a:endParaRPr kumimoji="0" lang="en-IN" sz="2000" b="0" i="0" u="none" strike="noStrike" cap="none" normalizeH="0" baseline="0" dirty="0" smtClean="0">
                        <a:ln>
                          <a:noFill/>
                        </a:ln>
                        <a:solidFill>
                          <a:schemeClr val="tx1"/>
                        </a:solidFill>
                        <a:effectLst/>
                        <a:latin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2303.00</a:t>
                      </a:r>
                      <a:endParaRPr kumimoji="0" lang="en-IN" sz="2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200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100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300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100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40</a:t>
                      </a:r>
                    </a:p>
                    <a:p>
                      <a:pPr marL="0" marR="0" lvl="0" indent="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56.07</a:t>
                      </a:r>
                      <a:endParaRPr kumimoji="0" lang="en-IN" sz="2000" b="0" i="0" u="none" strike="noStrike" cap="none" normalizeH="0" baseline="0" dirty="0" smtClean="0">
                        <a:ln>
                          <a:noFill/>
                        </a:ln>
                        <a:solidFill>
                          <a:schemeClr val="tx1"/>
                        </a:solidFill>
                        <a:effectLst/>
                        <a:latin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No tax consequence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No tax consequence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Capital gains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No tax consequence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No tax consequence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IN"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IN" sz="2000" b="0" i="0" u="none" strike="noStrike" cap="none" normalizeH="0" baseline="0" dirty="0" smtClean="0">
                          <a:ln>
                            <a:noFill/>
                          </a:ln>
                          <a:solidFill>
                            <a:schemeClr val="tx1"/>
                          </a:solidFill>
                          <a:effectLst/>
                          <a:latin typeface="Times New Roman" pitchFamily="18" charset="0"/>
                          <a:cs typeface="Times New Roman" pitchFamily="18" charset="0"/>
                        </a:rPr>
                        <a:t>No tax consequence</a:t>
                      </a: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8588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0" i="0" u="none" strike="noStrike" cap="none" normalizeH="0" baseline="0" smtClean="0">
                          <a:ln>
                            <a:noFill/>
                          </a:ln>
                          <a:solidFill>
                            <a:schemeClr val="tx1"/>
                          </a:solidFill>
                          <a:effectLst/>
                          <a:latin typeface="Times New Roman" pitchFamily="18" charset="0"/>
                          <a:cs typeface="Times New Roman" pitchFamily="18" charset="0"/>
                        </a:rPr>
                        <a:t>Total Current Assets</a:t>
                      </a:r>
                      <a:endParaRPr kumimoji="0" lang="en-IN" sz="20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smtClean="0">
                          <a:ln>
                            <a:noFill/>
                          </a:ln>
                          <a:solidFill>
                            <a:schemeClr val="tx1"/>
                          </a:solidFill>
                          <a:effectLst/>
                          <a:latin typeface="Times New Roman" pitchFamily="18" charset="0"/>
                          <a:cs typeface="Times New Roman" pitchFamily="18" charset="0"/>
                        </a:rPr>
                        <a:t>796.07</a:t>
                      </a:r>
                      <a:endParaRPr kumimoji="0" lang="en-IN" sz="2000" b="1"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smtClean="0">
                          <a:ln>
                            <a:noFill/>
                          </a:ln>
                          <a:solidFill>
                            <a:schemeClr val="tx1"/>
                          </a:solidFill>
                          <a:effectLst/>
                          <a:latin typeface="Times New Roman" pitchFamily="18" charset="0"/>
                          <a:cs typeface="Times New Roman" pitchFamily="18" charset="0"/>
                        </a:rPr>
                        <a:t>796.07</a:t>
                      </a:r>
                      <a:endParaRPr kumimoji="0" lang="en-IN" sz="2000" b="1"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766">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smtClean="0">
                          <a:ln>
                            <a:noFill/>
                          </a:ln>
                          <a:solidFill>
                            <a:schemeClr val="tx1"/>
                          </a:solidFill>
                          <a:effectLst/>
                          <a:latin typeface="Times New Roman" pitchFamily="18" charset="0"/>
                          <a:cs typeface="Times New Roman" pitchFamily="18" charset="0"/>
                        </a:rPr>
                        <a:t>Total Assets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Temporary differences in assets</a:t>
                      </a:r>
                      <a:endParaRPr kumimoji="0" lang="en-IN" sz="20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smtClean="0">
                          <a:ln>
                            <a:noFill/>
                          </a:ln>
                          <a:solidFill>
                            <a:schemeClr val="tx1"/>
                          </a:solidFill>
                          <a:effectLst/>
                          <a:latin typeface="Times New Roman" pitchFamily="18" charset="0"/>
                          <a:cs typeface="Times New Roman" pitchFamily="18" charset="0"/>
                        </a:rPr>
                        <a:t>3800.00</a:t>
                      </a:r>
                      <a:endParaRPr kumimoji="0" lang="en-IN" sz="20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IN" sz="2000" b="1" i="0" u="none" strike="noStrike" cap="none" normalizeH="0" baseline="0" smtClean="0">
                          <a:ln>
                            <a:noFill/>
                          </a:ln>
                          <a:solidFill>
                            <a:schemeClr val="tx1"/>
                          </a:solidFill>
                          <a:effectLst/>
                          <a:latin typeface="Times New Roman" pitchFamily="18" charset="0"/>
                          <a:cs typeface="Times New Roman" pitchFamily="18" charset="0"/>
                        </a:rPr>
                        <a:t>3099.07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cs typeface="Times New Roman" pitchFamily="18" charset="0"/>
                        </a:rPr>
                        <a:t>700.93</a:t>
                      </a:r>
                      <a:endParaRPr kumimoji="0" lang="en-IN" sz="20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cs typeface="Arial" charset="0"/>
                      </a:endParaRPr>
                    </a:p>
                  </a:txBody>
                  <a:tcPr marT="45724" marB="4572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216276121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53" name="Group 117"/>
          <p:cNvGraphicFramePr>
            <a:graphicFrameLocks noGrp="1"/>
          </p:cNvGraphicFramePr>
          <p:nvPr>
            <p:ph/>
            <p:extLst>
              <p:ext uri="{D42A27DB-BD31-4B8C-83A1-F6EECF244321}">
                <p14:modId xmlns:p14="http://schemas.microsoft.com/office/powerpoint/2010/main" xmlns="" val="2435712192"/>
              </p:ext>
            </p:extLst>
          </p:nvPr>
        </p:nvGraphicFramePr>
        <p:xfrm>
          <a:off x="468313" y="260350"/>
          <a:ext cx="8229600" cy="5956845"/>
        </p:xfrm>
        <a:graphic>
          <a:graphicData uri="http://schemas.openxmlformats.org/drawingml/2006/table">
            <a:tbl>
              <a:tblPr/>
              <a:tblGrid>
                <a:gridCol w="3322637"/>
                <a:gridCol w="1249363"/>
                <a:gridCol w="1279525"/>
                <a:gridCol w="2378075"/>
              </a:tblGrid>
              <a:tr h="56191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IN" sz="2400" b="1" i="0" u="none" strike="noStrike" cap="none" normalizeH="0" baseline="0" dirty="0" smtClean="0">
                          <a:ln>
                            <a:noFill/>
                          </a:ln>
                          <a:solidFill>
                            <a:schemeClr val="tx1"/>
                          </a:solidFill>
                          <a:effectLst/>
                          <a:latin typeface="Times New Roman" pitchFamily="18" charset="0"/>
                          <a:cs typeface="Times New Roman" pitchFamily="18" charset="0"/>
                        </a:rPr>
                        <a:t>Liabilities and Equity</a:t>
                      </a:r>
                      <a:endParaRPr kumimoji="0" lang="en-IN" sz="2400" b="0" i="0" u="none" strike="noStrike" cap="none" normalizeH="0" baseline="0" dirty="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20035">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IN" sz="2400" b="1" i="0" u="none" strike="noStrike" cap="none" normalizeH="0" baseline="0" smtClean="0">
                          <a:ln>
                            <a:noFill/>
                          </a:ln>
                          <a:solidFill>
                            <a:schemeClr val="tx1"/>
                          </a:solidFill>
                          <a:effectLst/>
                          <a:latin typeface="Times New Roman" pitchFamily="18" charset="0"/>
                          <a:cs typeface="Times New Roman" pitchFamily="18" charset="0"/>
                        </a:rPr>
                        <a:t>Non-current Liabilities</a:t>
                      </a:r>
                      <a:endParaRPr kumimoji="0" lang="en-IN"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cs typeface="Times New Roman" pitchFamily="18" charset="0"/>
                        </a:rPr>
                        <a:t>Loans</a:t>
                      </a:r>
                      <a:endParaRPr kumimoji="0" lang="en-IN" sz="24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cs typeface="Times New Roman" pitchFamily="18" charset="0"/>
                        </a:rPr>
                        <a:t>1000.14</a:t>
                      </a:r>
                      <a:endParaRPr kumimoji="0" lang="en-IN" sz="24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cs typeface="Times New Roman" pitchFamily="18" charset="0"/>
                        </a:rPr>
                        <a:t>1009.00</a:t>
                      </a:r>
                      <a:endParaRPr kumimoji="0" lang="en-IN" sz="24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IN" sz="2400" b="0"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cs typeface="Times New Roman" pitchFamily="18" charset="0"/>
                        </a:rPr>
                        <a:t>Book value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cs typeface="Times New Roman" pitchFamily="18" charset="0"/>
                        </a:rPr>
                        <a:t>Rs. 1000</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cs typeface="Times New Roman" pitchFamily="18" charset="0"/>
                        </a:rPr>
                        <a:t> plus unamortised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400" b="0" i="0" u="none" strike="noStrike" cap="none" normalizeH="0" baseline="0" smtClean="0">
                          <a:ln>
                            <a:noFill/>
                          </a:ln>
                          <a:solidFill>
                            <a:schemeClr val="tx1"/>
                          </a:solidFill>
                          <a:effectLst/>
                          <a:latin typeface="Times New Roman" pitchFamily="18" charset="0"/>
                          <a:cs typeface="Times New Roman" pitchFamily="18" charset="0"/>
                        </a:rPr>
                        <a:t>misc. expenses  </a:t>
                      </a:r>
                      <a:endParaRPr kumimoji="0" lang="en-IN" sz="24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5756">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400" b="1" i="0" u="none" strike="noStrike" cap="none" normalizeH="0" baseline="0" dirty="0" smtClean="0">
                          <a:ln>
                            <a:noFill/>
                          </a:ln>
                          <a:solidFill>
                            <a:schemeClr val="tx1"/>
                          </a:solidFill>
                          <a:effectLst/>
                          <a:latin typeface="Times New Roman" pitchFamily="18" charset="0"/>
                          <a:cs typeface="Times New Roman" pitchFamily="18" charset="0"/>
                        </a:rPr>
                        <a:t>Current Liabilities</a:t>
                      </a:r>
                      <a:endParaRPr kumimoji="0" lang="en-I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Times New Roman" pitchFamily="18" charset="0"/>
                          <a:cs typeface="Times New Roman" pitchFamily="18" charset="0"/>
                        </a:rPr>
                        <a:t>Trade payables</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Times New Roman" pitchFamily="18" charset="0"/>
                          <a:cs typeface="Times New Roman" pitchFamily="18" charset="0"/>
                        </a:rPr>
                        <a:t>Outstanding Wages</a:t>
                      </a:r>
                    </a:p>
                    <a:p>
                      <a:pPr marL="342900" marR="0" lvl="0" indent="-342900" algn="l"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Times New Roman" pitchFamily="18" charset="0"/>
                          <a:cs typeface="Times New Roman" pitchFamily="18" charset="0"/>
                        </a:rPr>
                        <a:t>Outstanding  Retirement</a:t>
                      </a: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Times New Roman" pitchFamily="18" charset="0"/>
                          <a:cs typeface="Times New Roman" pitchFamily="18" charset="0"/>
                        </a:rPr>
                        <a:t> Benefits Contribution</a:t>
                      </a: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I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Times New Roman" pitchFamily="18" charset="0"/>
                          <a:cs typeface="Times New Roman" pitchFamily="18" charset="0"/>
                        </a:rPr>
                        <a:t>100.86</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Times New Roman" pitchFamily="18" charset="0"/>
                          <a:cs typeface="Times New Roman" pitchFamily="18" charset="0"/>
                        </a:rPr>
                        <a:t>30.00</a:t>
                      </a: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Times New Roman" pitchFamily="18" charset="0"/>
                          <a:cs typeface="Times New Roman" pitchFamily="18" charset="0"/>
                        </a:rPr>
                        <a:t>9.00</a:t>
                      </a:r>
                      <a:endParaRPr kumimoji="0" lang="en-IN" sz="2400" b="0" i="0" u="none" strike="noStrike" cap="none" normalizeH="0" baseline="0" dirty="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I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Times New Roman" pitchFamily="18" charset="0"/>
                          <a:cs typeface="Times New Roman" pitchFamily="18" charset="0"/>
                        </a:rPr>
                        <a:t>100.86</a:t>
                      </a: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Times New Roman" pitchFamily="18" charset="0"/>
                          <a:cs typeface="Times New Roman" pitchFamily="18" charset="0"/>
                        </a:rPr>
                        <a:t>30.00</a:t>
                      </a:r>
                    </a:p>
                    <a:p>
                      <a:pPr marL="342900" marR="0" lvl="0" indent="-342900" algn="r" defTabSz="914400" rtl="0" eaLnBrk="0" fontAlgn="base" latinLnBrk="0" hangingPunct="0">
                        <a:lnSpc>
                          <a:spcPct val="100000"/>
                        </a:lnSpc>
                        <a:spcBef>
                          <a:spcPct val="0"/>
                        </a:spcBef>
                        <a:spcAft>
                          <a:spcPct val="0"/>
                        </a:spcAft>
                        <a:buClrTx/>
                        <a:buSzTx/>
                        <a:buFontTx/>
                        <a:buNone/>
                        <a:tabLst/>
                      </a:pPr>
                      <a:endParaRPr kumimoji="0" lang="en-I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0" fontAlgn="base" latinLnBrk="0" hangingPunct="0">
                        <a:lnSpc>
                          <a:spcPct val="100000"/>
                        </a:lnSpc>
                        <a:spcBef>
                          <a:spcPct val="0"/>
                        </a:spcBef>
                        <a:spcAft>
                          <a:spcPct val="0"/>
                        </a:spcAft>
                        <a:buClrTx/>
                        <a:buSzTx/>
                        <a:buFontTx/>
                        <a:buNone/>
                        <a:tabLst/>
                      </a:pPr>
                      <a:r>
                        <a:rPr kumimoji="0" lang="en-IN" sz="2400" b="0" i="0" u="none" strike="noStrike" cap="none" normalizeH="0" baseline="0" dirty="0" smtClean="0">
                          <a:ln>
                            <a:noFill/>
                          </a:ln>
                          <a:solidFill>
                            <a:schemeClr val="tx1"/>
                          </a:solidFill>
                          <a:effectLst/>
                          <a:latin typeface="Times New Roman" pitchFamily="18" charset="0"/>
                          <a:cs typeface="Times New Roman" pitchFamily="18" charset="0"/>
                        </a:rPr>
                        <a:t>0</a:t>
                      </a:r>
                      <a:endParaRPr kumimoji="0" lang="en-IN" sz="2400" b="0" i="0" u="none" strike="noStrike" cap="none" normalizeH="0" baseline="0" dirty="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IN"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IN" sz="1800" b="0" i="0" u="none" strike="noStrike" cap="none" normalizeH="0" baseline="0" dirty="0" smtClean="0">
                          <a:ln>
                            <a:noFill/>
                          </a:ln>
                          <a:solidFill>
                            <a:schemeClr val="tx1"/>
                          </a:solidFill>
                          <a:effectLst/>
                          <a:latin typeface="Times New Roman" pitchFamily="18" charset="0"/>
                          <a:cs typeface="Times New Roman" pitchFamily="18" charset="0"/>
                        </a:rPr>
                        <a:t>No tax  consequence</a:t>
                      </a: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endParaRPr kumimoji="0" lang="en-IN" sz="1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IN" sz="1800" b="0" i="0" u="none" strike="noStrike" cap="none" normalizeH="0" baseline="0" dirty="0" smtClean="0">
                          <a:ln>
                            <a:noFill/>
                          </a:ln>
                          <a:solidFill>
                            <a:schemeClr val="tx1"/>
                          </a:solidFill>
                          <a:effectLst/>
                          <a:latin typeface="Times New Roman" pitchFamily="18" charset="0"/>
                          <a:cs typeface="Times New Roman" pitchFamily="18" charset="0"/>
                        </a:rPr>
                        <a:t>No tax  consequence</a:t>
                      </a:r>
                    </a:p>
                    <a:p>
                      <a:pPr marL="342900" marR="0" lvl="0" indent="-342900" algn="just" defTabSz="914400" rtl="0" eaLnBrk="0" fontAlgn="base" latinLnBrk="0" hangingPunct="0">
                        <a:lnSpc>
                          <a:spcPct val="100000"/>
                        </a:lnSpc>
                        <a:spcBef>
                          <a:spcPct val="0"/>
                        </a:spcBef>
                        <a:spcAft>
                          <a:spcPct val="0"/>
                        </a:spcAft>
                        <a:buClrTx/>
                        <a:buSzTx/>
                        <a:buFontTx/>
                        <a:buNone/>
                        <a:tabLst/>
                      </a:pPr>
                      <a:r>
                        <a:rPr kumimoji="0" lang="en-IN" sz="1800" b="0" i="0" u="none" strike="noStrike" cap="none" normalizeH="0" baseline="0" dirty="0" smtClean="0">
                          <a:ln>
                            <a:noFill/>
                          </a:ln>
                          <a:solidFill>
                            <a:schemeClr val="tx1"/>
                          </a:solidFill>
                          <a:effectLst/>
                          <a:latin typeface="Times New Roman" pitchFamily="18" charset="0"/>
                          <a:cs typeface="Times New Roman" pitchFamily="18" charset="0"/>
                        </a:rPr>
                        <a:t>Para 8, IAS 12</a:t>
                      </a:r>
                      <a:endParaRPr kumimoji="0" lang="en-IN" sz="1800" b="0" i="0" u="none" strike="noStrike" cap="none" normalizeH="0" baseline="0" dirty="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88593">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IN" sz="2400" b="1" i="0" u="none" strike="noStrike" cap="none" normalizeH="0" baseline="0" smtClean="0">
                          <a:ln>
                            <a:noFill/>
                          </a:ln>
                          <a:solidFill>
                            <a:schemeClr val="tx1"/>
                          </a:solidFill>
                          <a:effectLst/>
                          <a:latin typeface="Times New Roman" pitchFamily="18" charset="0"/>
                          <a:cs typeface="Times New Roman" pitchFamily="18" charset="0"/>
                        </a:rPr>
                        <a:t>Total Liabilities</a:t>
                      </a:r>
                    </a:p>
                    <a:p>
                      <a:pPr marL="342900" marR="0" lvl="0" indent="-342900" algn="just"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Temporary difference</a:t>
                      </a:r>
                      <a:endParaRPr kumimoji="0" lang="en-IN" sz="24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400" b="1" i="0" u="none" strike="noStrike" cap="none" normalizeH="0" baseline="0" smtClean="0">
                          <a:ln>
                            <a:noFill/>
                          </a:ln>
                          <a:solidFill>
                            <a:schemeClr val="tx1"/>
                          </a:solidFill>
                          <a:effectLst/>
                          <a:latin typeface="Times New Roman" pitchFamily="18" charset="0"/>
                          <a:cs typeface="Times New Roman" pitchFamily="18" charset="0"/>
                        </a:rPr>
                        <a:t>1140.00</a:t>
                      </a:r>
                      <a:endParaRPr kumimoji="0" lang="en-IN" sz="24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400" b="1" i="0" u="none" strike="noStrike" cap="none" normalizeH="0" baseline="0" smtClean="0">
                          <a:ln>
                            <a:noFill/>
                          </a:ln>
                          <a:solidFill>
                            <a:schemeClr val="tx1"/>
                          </a:solidFill>
                          <a:effectLst/>
                          <a:latin typeface="Times New Roman" pitchFamily="18" charset="0"/>
                          <a:cs typeface="Times New Roman" pitchFamily="18" charset="0"/>
                        </a:rPr>
                        <a:t>1139.86</a:t>
                      </a:r>
                    </a:p>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cs typeface="Times New Roman" pitchFamily="18" charset="0"/>
                        </a:rPr>
                        <a:t>-0.14</a:t>
                      </a:r>
                      <a:endParaRPr kumimoji="0" lang="en-IN" sz="24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cs typeface="Arial" charset="0"/>
                      </a:endParaRPr>
                    </a:p>
                  </a:txBody>
                  <a:tcPr marT="45715" marB="4571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23373393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088" name="Group 104"/>
          <p:cNvGraphicFramePr>
            <a:graphicFrameLocks noGrp="1"/>
          </p:cNvGraphicFramePr>
          <p:nvPr>
            <p:ph/>
            <p:extLst>
              <p:ext uri="{D42A27DB-BD31-4B8C-83A1-F6EECF244321}">
                <p14:modId xmlns:p14="http://schemas.microsoft.com/office/powerpoint/2010/main" xmlns="" val="1406627656"/>
              </p:ext>
            </p:extLst>
          </p:nvPr>
        </p:nvGraphicFramePr>
        <p:xfrm>
          <a:off x="457200" y="274638"/>
          <a:ext cx="8229600" cy="5962650"/>
        </p:xfrm>
        <a:graphic>
          <a:graphicData uri="http://schemas.openxmlformats.org/drawingml/2006/table">
            <a:tbl>
              <a:tblPr/>
              <a:tblGrid>
                <a:gridCol w="4886325"/>
                <a:gridCol w="1543050"/>
                <a:gridCol w="1800225"/>
              </a:tblGrid>
              <a:tr h="31686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Temporary Difference in Assets</a:t>
                      </a:r>
                      <a:endParaRPr kumimoji="0" lang="en-IN"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IN"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800" b="0" i="0" u="none" strike="noStrike" cap="none" normalizeH="0" baseline="0" dirty="0" smtClean="0">
                          <a:ln>
                            <a:noFill/>
                          </a:ln>
                          <a:solidFill>
                            <a:schemeClr val="tx1"/>
                          </a:solidFill>
                          <a:effectLst/>
                          <a:latin typeface="Times New Roman" pitchFamily="18" charset="0"/>
                          <a:cs typeface="Times New Roman" pitchFamily="18" charset="0"/>
                        </a:rPr>
                        <a:t>Temporary Difference in Liabilities</a:t>
                      </a:r>
                    </a:p>
                    <a:p>
                      <a:pPr marL="342900" marR="0" lvl="0" indent="-342900" algn="l" defTabSz="914400" rtl="0" eaLnBrk="1" fontAlgn="base" latinLnBrk="0" hangingPunct="1">
                        <a:lnSpc>
                          <a:spcPct val="100000"/>
                        </a:lnSpc>
                        <a:spcBef>
                          <a:spcPct val="0"/>
                        </a:spcBef>
                        <a:spcAft>
                          <a:spcPct val="0"/>
                        </a:spcAft>
                        <a:buClrTx/>
                        <a:buSzTx/>
                        <a:buFontTx/>
                        <a:buNone/>
                        <a:tabLst/>
                      </a:pPr>
                      <a:endParaRPr kumimoji="0" lang="en-IN"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800" b="0" i="0" u="none" strike="noStrike" cap="none" normalizeH="0" baseline="0" dirty="0" smtClean="0">
                          <a:ln>
                            <a:noFill/>
                          </a:ln>
                          <a:solidFill>
                            <a:schemeClr val="tx1"/>
                          </a:solidFill>
                          <a:effectLst/>
                          <a:latin typeface="Times New Roman" pitchFamily="18" charset="0"/>
                          <a:cs typeface="Times New Roman" pitchFamily="18" charset="0"/>
                        </a:rPr>
                        <a:t>Temporary difference for carried forward tax credit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700.93</a:t>
                      </a:r>
                      <a:endParaRPr kumimoji="0" lang="en-IN"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IN"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800" b="0" i="0" u="none" strike="noStrike" cap="none" normalizeH="0" baseline="0" dirty="0" smtClean="0">
                          <a:ln>
                            <a:noFill/>
                          </a:ln>
                          <a:solidFill>
                            <a:schemeClr val="tx1"/>
                          </a:solidFill>
                          <a:effectLst/>
                          <a:latin typeface="Times New Roman" pitchFamily="18" charset="0"/>
                          <a:cs typeface="Times New Roman" pitchFamily="18" charset="0"/>
                        </a:rPr>
                        <a:t>-0.14</a:t>
                      </a:r>
                    </a:p>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IN"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endParaRPr kumimoji="0" lang="en-IN"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800" b="0" i="0" u="none" strike="noStrike" cap="none" normalizeH="0" baseline="0" dirty="0" smtClean="0">
                          <a:ln>
                            <a:noFill/>
                          </a:ln>
                          <a:solidFill>
                            <a:schemeClr val="tx1"/>
                          </a:solidFill>
                          <a:effectLst/>
                          <a:latin typeface="Times New Roman" pitchFamily="18" charset="0"/>
                          <a:cs typeface="Times New Roman" pitchFamily="18" charset="0"/>
                        </a:rPr>
                        <a:t>-30.00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7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800" b="0" i="0" u="none" strike="noStrike" cap="none" normalizeH="0" baseline="0" smtClean="0">
                          <a:ln>
                            <a:noFill/>
                          </a:ln>
                          <a:solidFill>
                            <a:schemeClr val="tx1"/>
                          </a:solidFill>
                          <a:effectLst/>
                          <a:latin typeface="Times New Roman" pitchFamily="18" charset="0"/>
                          <a:cs typeface="Times New Roman" pitchFamily="18" charset="0"/>
                        </a:rPr>
                        <a:t>Taxable temporary difference</a:t>
                      </a:r>
                      <a:endParaRPr kumimoji="0" lang="en-IN"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800" b="0" i="0" u="none" strike="noStrike" cap="none" normalizeH="0" baseline="0" dirty="0" smtClean="0">
                          <a:ln>
                            <a:noFill/>
                          </a:ln>
                          <a:solidFill>
                            <a:schemeClr val="tx1"/>
                          </a:solidFill>
                          <a:effectLst/>
                          <a:latin typeface="Times New Roman" pitchFamily="18" charset="0"/>
                          <a:cs typeface="Times New Roman" pitchFamily="18" charset="0"/>
                        </a:rPr>
                        <a:t>670.79</a:t>
                      </a:r>
                      <a:endParaRPr kumimoji="0" lang="en-IN"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970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800" b="0" i="0" u="none" strike="noStrike" cap="none" normalizeH="0" baseline="0" dirty="0" smtClean="0">
                          <a:ln>
                            <a:noFill/>
                          </a:ln>
                          <a:solidFill>
                            <a:schemeClr val="tx1"/>
                          </a:solidFill>
                          <a:effectLst/>
                          <a:latin typeface="Times New Roman" pitchFamily="18" charset="0"/>
                          <a:cs typeface="Times New Roman" pitchFamily="18" charset="0"/>
                        </a:rPr>
                        <a:t>Deferred Tax Expense @34%</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IN" sz="2800" b="0" i="0" u="none" strike="noStrike" cap="none" normalizeH="0" baseline="0" dirty="0" smtClean="0">
                          <a:ln>
                            <a:noFill/>
                          </a:ln>
                          <a:solidFill>
                            <a:schemeClr val="tx1"/>
                          </a:solidFill>
                          <a:effectLst/>
                          <a:latin typeface="Times New Roman" pitchFamily="18" charset="0"/>
                          <a:cs typeface="Times New Roman" pitchFamily="18" charset="0"/>
                        </a:rPr>
                        <a:t> ( assumed tax rate) </a:t>
                      </a:r>
                      <a:endParaRPr kumimoji="0" lang="en-IN"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0" eaLnBrk="1" fontAlgn="base" latinLnBrk="0" hangingPunct="1">
                        <a:lnSpc>
                          <a:spcPct val="100000"/>
                        </a:lnSpc>
                        <a:spcBef>
                          <a:spcPct val="0"/>
                        </a:spcBef>
                        <a:spcAft>
                          <a:spcPct val="0"/>
                        </a:spcAft>
                        <a:buClrTx/>
                        <a:buSzTx/>
                        <a:buFontTx/>
                        <a:buNone/>
                        <a:tabLst/>
                      </a:pPr>
                      <a:r>
                        <a:rPr kumimoji="0" lang="en-IN" sz="2800" b="0" i="0" u="none" strike="noStrike" cap="none" normalizeH="0" baseline="0" dirty="0" smtClean="0">
                          <a:ln>
                            <a:noFill/>
                          </a:ln>
                          <a:solidFill>
                            <a:schemeClr val="tx1"/>
                          </a:solidFill>
                          <a:effectLst/>
                          <a:latin typeface="Times New Roman" pitchFamily="18" charset="0"/>
                          <a:cs typeface="Times New Roman" pitchFamily="18" charset="0"/>
                        </a:rPr>
                        <a:t>228.07</a:t>
                      </a:r>
                      <a:endParaRPr kumimoji="0" lang="en-IN"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10280214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1665"/>
          </a:xfrm>
          <a:prstGeom prst="rect">
            <a:avLst/>
          </a:prstGeom>
          <a:noFill/>
        </p:spPr>
        <p:txBody>
          <a:bodyPr wrap="square" rtlCol="0">
            <a:spAutoFit/>
          </a:bodyPr>
          <a:lstStyle/>
          <a:p>
            <a:pPr algn="ctr"/>
            <a:r>
              <a:rPr lang="en-US" sz="2400" b="1" dirty="0" smtClean="0">
                <a:latin typeface="Garamond" pitchFamily="18" charset="0"/>
              </a:rPr>
              <a:t>  IAS 12 and AS 22 (Income Taxes)</a:t>
            </a:r>
            <a:endParaRPr lang="en-US" sz="2400" b="1" dirty="0">
              <a:latin typeface="Garamond"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262096896"/>
              </p:ext>
            </p:extLst>
          </p:nvPr>
        </p:nvGraphicFramePr>
        <p:xfrm>
          <a:off x="228600" y="480786"/>
          <a:ext cx="8686800" cy="6185535"/>
        </p:xfrm>
        <a:graphic>
          <a:graphicData uri="http://schemas.openxmlformats.org/drawingml/2006/table">
            <a:tbl>
              <a:tblPr firstRow="1" bandRow="1">
                <a:tableStyleId>{5C22544A-7EE6-4342-B048-85BDC9FD1C3A}</a:tableStyleId>
              </a:tblPr>
              <a:tblGrid>
                <a:gridCol w="4800600"/>
                <a:gridCol w="3886200"/>
              </a:tblGrid>
              <a:tr h="433614">
                <a:tc>
                  <a:txBody>
                    <a:bodyPr/>
                    <a:lstStyle/>
                    <a:p>
                      <a:pPr algn="ctr"/>
                      <a:r>
                        <a:rPr lang="en-US" sz="2400" b="1" dirty="0" smtClean="0">
                          <a:solidFill>
                            <a:schemeClr val="tx1"/>
                          </a:solidFill>
                          <a:latin typeface="Garamond" pitchFamily="18" charset="0"/>
                        </a:rPr>
                        <a:t>IAS 12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6250">
                <a:tc>
                  <a:txBody>
                    <a:bodyPr/>
                    <a:lstStyle/>
                    <a:p>
                      <a:pPr marL="225425" indent="-225425" algn="just" fontAlgn="t">
                        <a:buFont typeface="Wingdings" pitchFamily="2" charset="2"/>
                        <a:buChar char="Ø"/>
                      </a:pPr>
                      <a:r>
                        <a:rPr lang="en-US" sz="2200" b="0" i="0" u="none" strike="noStrike" dirty="0" smtClean="0">
                          <a:solidFill>
                            <a:srgbClr val="000000"/>
                          </a:solidFill>
                          <a:latin typeface="Garamond"/>
                        </a:rPr>
                        <a:t>Current </a:t>
                      </a:r>
                      <a:r>
                        <a:rPr lang="en-US" sz="2200" b="0" i="0" u="none" strike="noStrike" dirty="0">
                          <a:solidFill>
                            <a:srgbClr val="000000"/>
                          </a:solidFill>
                          <a:latin typeface="Garamond"/>
                        </a:rPr>
                        <a:t>and deferred tax are recognised as income or an expense </a:t>
                      </a:r>
                      <a:r>
                        <a:rPr lang="en-US" sz="2200" b="0" i="0" u="none" strike="noStrike" dirty="0">
                          <a:solidFill>
                            <a:srgbClr val="0070C0"/>
                          </a:solidFill>
                          <a:latin typeface="Garamond"/>
                        </a:rPr>
                        <a:t>and included in profit or loss for the period</a:t>
                      </a:r>
                      <a:r>
                        <a:rPr lang="en-US" sz="2200" b="0" i="0" u="none" strike="noStrike" dirty="0">
                          <a:solidFill>
                            <a:srgbClr val="000000"/>
                          </a:solidFill>
                          <a:latin typeface="Garamond"/>
                        </a:rPr>
                        <a:t>, except to the extent that the tax arises from a transaction or event which is recognised outside profit or loss.</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r>
                        <a:rPr lang="en-US" sz="2200" b="0" i="0" u="none" strike="noStrike" dirty="0" smtClean="0">
                          <a:solidFill>
                            <a:srgbClr val="000000"/>
                          </a:solidFill>
                          <a:latin typeface="Garamond"/>
                        </a:rPr>
                        <a:t>Does </a:t>
                      </a:r>
                      <a:r>
                        <a:rPr lang="en-US" sz="2200" b="0" i="0" u="none" strike="noStrike" dirty="0">
                          <a:solidFill>
                            <a:srgbClr val="000000"/>
                          </a:solidFill>
                          <a:latin typeface="Garamond"/>
                        </a:rPr>
                        <a:t>not specifically deal with this aspect.</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6250">
                <a:tc>
                  <a:txBody>
                    <a:bodyPr/>
                    <a:lstStyle/>
                    <a:p>
                      <a:pPr marL="225425" indent="-225425" algn="just" fontAlgn="t">
                        <a:buFont typeface="Wingdings" pitchFamily="2" charset="2"/>
                        <a:buChar char="Ø"/>
                      </a:pPr>
                      <a:r>
                        <a:rPr lang="en-US" sz="2200" b="0" i="0" u="none" strike="noStrike" dirty="0" smtClean="0">
                          <a:solidFill>
                            <a:srgbClr val="0070C0"/>
                          </a:solidFill>
                          <a:latin typeface="Garamond"/>
                        </a:rPr>
                        <a:t>Deferred tax asset/liability arising from revaluation of assets shall be measured </a:t>
                      </a:r>
                      <a:r>
                        <a:rPr lang="en-US" sz="2200" b="0" i="0" u="none" strike="noStrike" dirty="0" smtClean="0">
                          <a:solidFill>
                            <a:srgbClr val="000000"/>
                          </a:solidFill>
                          <a:latin typeface="Garamond"/>
                        </a:rPr>
                        <a:t>on the basis of tax consequences from the sale of asset rather than through use.</a:t>
                      </a:r>
                      <a:endParaRPr lang="en-US" sz="2200" b="0" i="0" u="none" strike="noStrike" dirty="0">
                        <a:solidFill>
                          <a:srgbClr val="000000"/>
                        </a:solidFill>
                        <a:latin typeface="Garamond"/>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5425" indent="-225425" algn="just" fontAlgn="t">
                        <a:buFont typeface="Wingdings" pitchFamily="2" charset="2"/>
                        <a:buChar char="Ø"/>
                      </a:pPr>
                      <a:endParaRPr lang="en-GB" sz="2200" b="0" i="0" u="none" strike="noStrike" kern="1200" dirty="0" smtClean="0">
                        <a:solidFill>
                          <a:srgbClr val="000000"/>
                        </a:solidFill>
                        <a:latin typeface="Garamond"/>
                        <a:ea typeface="+mn-ea"/>
                        <a:cs typeface="+mn-cs"/>
                      </a:endParaRPr>
                    </a:p>
                    <a:p>
                      <a:pPr marL="225425" indent="-225425" algn="just" fontAlgn="t">
                        <a:buFont typeface="Wingdings" pitchFamily="2" charset="2"/>
                        <a:buChar char="Ø"/>
                      </a:pPr>
                      <a:r>
                        <a:rPr lang="en-GB" sz="2200" b="0" i="0" u="none" strike="noStrike" kern="1200" dirty="0" smtClean="0">
                          <a:solidFill>
                            <a:srgbClr val="000000"/>
                          </a:solidFill>
                          <a:latin typeface="Garamond"/>
                          <a:ea typeface="+mn-ea"/>
                          <a:cs typeface="+mn-cs"/>
                        </a:rPr>
                        <a:t>Does not deal with this aspect.</a:t>
                      </a:r>
                      <a:endParaRPr lang="en-US" sz="2200" b="0" i="0" u="none" strike="noStrike" kern="1200" dirty="0">
                        <a:solidFill>
                          <a:srgbClr val="000000"/>
                        </a:solidFill>
                        <a:latin typeface="Garamond"/>
                        <a:ea typeface="+mn-ea"/>
                        <a:cs typeface="+mn-cs"/>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6250">
                <a:tc>
                  <a:txBody>
                    <a:bodyPr/>
                    <a:lstStyle/>
                    <a:p>
                      <a:pPr marL="284163" indent="-284163" algn="just" fontAlgn="t">
                        <a:buFont typeface="Wingdings" pitchFamily="2" charset="2"/>
                        <a:buChar char="Ø"/>
                      </a:pPr>
                      <a:r>
                        <a:rPr lang="en-US" sz="2200" b="0" i="0" u="none" strike="noStrike" dirty="0" smtClean="0">
                          <a:solidFill>
                            <a:srgbClr val="0070C0"/>
                          </a:solidFill>
                          <a:latin typeface="Garamond"/>
                        </a:rPr>
                        <a:t>Does </a:t>
                      </a:r>
                      <a:r>
                        <a:rPr lang="en-US" sz="2200" b="0" i="0" u="none" strike="noStrike" dirty="0">
                          <a:solidFill>
                            <a:srgbClr val="0070C0"/>
                          </a:solidFill>
                          <a:latin typeface="Garamond"/>
                        </a:rPr>
                        <a:t>not deal with this aspect </a:t>
                      </a:r>
                      <a:r>
                        <a:rPr lang="en-US" sz="2200" b="0" i="0" u="none" strike="noStrike" dirty="0">
                          <a:solidFill>
                            <a:srgbClr val="000000"/>
                          </a:solidFill>
                          <a:latin typeface="Garamond"/>
                        </a:rPr>
                        <a:t>except that it requires that income tax relating to each component of other comprehensive income shall be </a:t>
                      </a:r>
                      <a:r>
                        <a:rPr lang="en-US" sz="2200" b="0" i="0" u="none" strike="noStrike" dirty="0">
                          <a:solidFill>
                            <a:srgbClr val="0070C0"/>
                          </a:solidFill>
                          <a:latin typeface="Garamond"/>
                        </a:rPr>
                        <a:t>disclosed as current or non-current asset/liability</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200" b="0" i="0" u="none" strike="noStrike" dirty="0" smtClean="0">
                        <a:solidFill>
                          <a:srgbClr val="000000"/>
                        </a:solidFill>
                        <a:latin typeface="Garamond"/>
                      </a:endParaRPr>
                    </a:p>
                    <a:p>
                      <a:pPr marL="284163" indent="-284163" algn="just" fontAlgn="t">
                        <a:buFont typeface="Wingdings" pitchFamily="2" charset="2"/>
                        <a:buChar char="Ø"/>
                      </a:pPr>
                      <a:r>
                        <a:rPr lang="en-US" sz="2200" b="0" i="0" u="none" strike="noStrike" dirty="0" smtClean="0">
                          <a:solidFill>
                            <a:srgbClr val="000000"/>
                          </a:solidFill>
                          <a:latin typeface="Garamond"/>
                        </a:rPr>
                        <a:t>Deals </a:t>
                      </a:r>
                      <a:r>
                        <a:rPr lang="en-US" sz="2200" b="0" i="0" u="none" strike="noStrike" dirty="0">
                          <a:solidFill>
                            <a:srgbClr val="000000"/>
                          </a:solidFill>
                          <a:latin typeface="Garamond"/>
                        </a:rPr>
                        <a:t>with </a:t>
                      </a:r>
                      <a:r>
                        <a:rPr lang="en-US" sz="2200" b="0" i="0" u="none" strike="noStrike" dirty="0">
                          <a:solidFill>
                            <a:srgbClr val="0070C0"/>
                          </a:solidFill>
                          <a:latin typeface="Garamond"/>
                        </a:rPr>
                        <a:t>disclosure of deferred tax assets and liabilities in the balance </a:t>
                      </a:r>
                      <a:r>
                        <a:rPr lang="en-US" sz="2200" b="0" i="0" u="none" strike="noStrike" dirty="0" smtClean="0">
                          <a:solidFill>
                            <a:srgbClr val="0070C0"/>
                          </a:solidFill>
                          <a:latin typeface="Garamond"/>
                        </a:rPr>
                        <a:t>sheet.</a:t>
                      </a:r>
                      <a:endParaRPr lang="en-US" sz="2200" b="0" i="0" u="none" strike="noStrike" dirty="0">
                        <a:solidFill>
                          <a:srgbClr val="0070C0"/>
                        </a:solidFill>
                        <a:latin typeface="Garamond"/>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xmlns="" val="82754828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4242685119"/>
              </p:ext>
            </p:extLst>
          </p:nvPr>
        </p:nvGraphicFramePr>
        <p:xfrm>
          <a:off x="76200" y="756285"/>
          <a:ext cx="8686800" cy="5667375"/>
        </p:xfrm>
        <a:graphic>
          <a:graphicData uri="http://schemas.openxmlformats.org/drawingml/2006/table">
            <a:tbl>
              <a:tblPr firstRow="1" bandRow="1">
                <a:tableStyleId>{5C22544A-7EE6-4342-B048-85BDC9FD1C3A}</a:tableStyleId>
              </a:tblPr>
              <a:tblGrid>
                <a:gridCol w="4267200"/>
                <a:gridCol w="4419600"/>
              </a:tblGrid>
              <a:tr h="457200">
                <a:tc>
                  <a:txBody>
                    <a:bodyPr/>
                    <a:lstStyle/>
                    <a:p>
                      <a:pPr algn="ctr"/>
                      <a:r>
                        <a:rPr lang="en-US" sz="2400" b="1" dirty="0" smtClean="0">
                          <a:solidFill>
                            <a:schemeClr val="tx1"/>
                          </a:solidFill>
                          <a:latin typeface="Garamond" pitchFamily="18" charset="0"/>
                        </a:rPr>
                        <a:t>IAS 12 </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smtClean="0">
                          <a:solidFill>
                            <a:schemeClr val="tx1"/>
                          </a:solidFill>
                          <a:latin typeface="Garamond" pitchFamily="18" charset="0"/>
                        </a:rPr>
                        <a:t>AS 22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3465">
                <a:tc>
                  <a:txBody>
                    <a:bodyPr/>
                    <a:lstStyle/>
                    <a:p>
                      <a:pPr marL="284163" indent="-284163" algn="just" fontAlgn="t">
                        <a:buFont typeface="Wingdings" pitchFamily="2" charset="2"/>
                        <a:buChar char="Ø"/>
                      </a:pPr>
                      <a:r>
                        <a:rPr lang="en-US" sz="2000" b="0" i="0" u="none" strike="noStrike" dirty="0" smtClean="0">
                          <a:solidFill>
                            <a:srgbClr val="000000"/>
                          </a:solidFill>
                          <a:latin typeface="Garamond"/>
                        </a:rPr>
                        <a:t>Provides </a:t>
                      </a:r>
                      <a:r>
                        <a:rPr lang="en-US" sz="2000" b="0" i="0" u="none" strike="noStrike" dirty="0">
                          <a:solidFill>
                            <a:srgbClr val="000000"/>
                          </a:solidFill>
                          <a:latin typeface="Garamond"/>
                        </a:rPr>
                        <a:t>guidance as to how an entity </a:t>
                      </a:r>
                      <a:r>
                        <a:rPr lang="en-US" sz="2000" b="0" i="0" u="none" strike="noStrike" dirty="0">
                          <a:solidFill>
                            <a:srgbClr val="0070C0"/>
                          </a:solidFill>
                          <a:latin typeface="Garamond"/>
                        </a:rPr>
                        <a:t>should account for the tax consequences of a change in its tax status or that of its shareholders</a:t>
                      </a:r>
                      <a:r>
                        <a:rPr lang="en-US" sz="2000" b="0" i="0" u="none" strike="noStrike" dirty="0">
                          <a:solidFill>
                            <a:srgbClr val="000000"/>
                          </a:solidFill>
                          <a:latin typeface="Garamond"/>
                        </a:rPr>
                        <a:t>. </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just" defTabSz="914400" rtl="0" eaLnBrk="1" fontAlgn="t" latinLnBrk="0" hangingPunct="1">
                        <a:lnSpc>
                          <a:spcPct val="100000"/>
                        </a:lnSpc>
                        <a:spcBef>
                          <a:spcPts val="0"/>
                        </a:spcBef>
                        <a:spcAft>
                          <a:spcPts val="0"/>
                        </a:spcAft>
                        <a:buClrTx/>
                        <a:buSzTx/>
                        <a:buFont typeface="Wingdings" pitchFamily="2" charset="2"/>
                        <a:buChar char="Ø"/>
                        <a:tabLst/>
                        <a:defRPr/>
                      </a:pPr>
                      <a:r>
                        <a:rPr lang="en-US" sz="2000" b="0" i="0" u="none" strike="noStrike" dirty="0" smtClean="0">
                          <a:solidFill>
                            <a:srgbClr val="000000"/>
                          </a:solidFill>
                          <a:latin typeface="Garamond"/>
                        </a:rPr>
                        <a:t>Doesn’t specifically deal with this aspect</a:t>
                      </a:r>
                    </a:p>
                    <a:p>
                      <a:pPr algn="just" fontAlgn="t">
                        <a:buFont typeface="Wingdings" pitchFamily="2" charset="2"/>
                        <a:buNone/>
                      </a:pPr>
                      <a:endParaRPr lang="en-US" sz="2000" b="0" i="0" u="none" strike="noStrike" dirty="0">
                        <a:solidFill>
                          <a:srgbClr val="000000"/>
                        </a:solidFill>
                        <a:latin typeface="Garamond"/>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0000"/>
                          </a:solidFill>
                          <a:latin typeface="Garamond"/>
                        </a:rPr>
                        <a:t>Doesn’t specifically </a:t>
                      </a:r>
                      <a:r>
                        <a:rPr lang="en-US" sz="2000" b="0" i="0" u="none" strike="noStrike" dirty="0">
                          <a:solidFill>
                            <a:srgbClr val="000000"/>
                          </a:solidFill>
                          <a:latin typeface="Garamond"/>
                        </a:rPr>
                        <a:t>deal with this aspect</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0000"/>
                          </a:solidFill>
                          <a:latin typeface="Garamond"/>
                        </a:rPr>
                        <a:t>Provides </a:t>
                      </a:r>
                      <a:r>
                        <a:rPr lang="en-US" sz="2000" b="0" i="0" u="none" strike="noStrike" dirty="0">
                          <a:solidFill>
                            <a:srgbClr val="000000"/>
                          </a:solidFill>
                          <a:latin typeface="Garamond"/>
                        </a:rPr>
                        <a:t>guidance regarding tax rates to be applied in measuring deferred tax assets/liability in a situation where a company pays tax under </a:t>
                      </a:r>
                      <a:r>
                        <a:rPr lang="en-US" sz="2000" b="0" i="0" u="none" strike="noStrike" dirty="0">
                          <a:solidFill>
                            <a:srgbClr val="0070C0"/>
                          </a:solidFill>
                          <a:latin typeface="Garamond"/>
                        </a:rPr>
                        <a:t>section </a:t>
                      </a:r>
                      <a:r>
                        <a:rPr lang="en-US" sz="2000" b="0" i="0" u="none" strike="noStrike" dirty="0" smtClean="0">
                          <a:solidFill>
                            <a:srgbClr val="0070C0"/>
                          </a:solidFill>
                          <a:latin typeface="Garamond"/>
                        </a:rPr>
                        <a:t>115JB</a:t>
                      </a:r>
                      <a:r>
                        <a:rPr lang="en-US" sz="2000" b="0" i="0" u="none" strike="noStrike" baseline="0" dirty="0" smtClean="0">
                          <a:solidFill>
                            <a:srgbClr val="0070C0"/>
                          </a:solidFill>
                          <a:latin typeface="Garamond"/>
                        </a:rPr>
                        <a:t> (section covering MAT)</a:t>
                      </a:r>
                      <a:endParaRPr lang="en-US" sz="2000" b="0" i="0" u="none" strike="noStrike" dirty="0">
                        <a:solidFill>
                          <a:srgbClr val="0070C0"/>
                        </a:solidFill>
                        <a:latin typeface="Garamond"/>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7200">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0000"/>
                          </a:solidFill>
                          <a:latin typeface="Garamond"/>
                        </a:rPr>
                        <a:t>Doesn’t specifically </a:t>
                      </a:r>
                      <a:r>
                        <a:rPr lang="en-US" sz="2000" b="0" i="0" u="none" strike="noStrike" dirty="0">
                          <a:solidFill>
                            <a:srgbClr val="000000"/>
                          </a:solidFill>
                          <a:latin typeface="Garamond"/>
                        </a:rPr>
                        <a:t>deal with these situations</a:t>
                      </a: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4163" indent="-284163" algn="just" fontAlgn="t">
                        <a:buFont typeface="Wingdings" pitchFamily="2" charset="2"/>
                        <a:buChar char="Ø"/>
                      </a:pPr>
                      <a:endParaRPr lang="en-US" sz="2000" b="0" i="0" u="none" strike="noStrike" dirty="0" smtClean="0">
                        <a:solidFill>
                          <a:srgbClr val="000000"/>
                        </a:solidFill>
                        <a:latin typeface="Garamond"/>
                      </a:endParaRPr>
                    </a:p>
                    <a:p>
                      <a:pPr marL="284163" indent="-284163" algn="just" fontAlgn="t">
                        <a:buFont typeface="Wingdings" pitchFamily="2" charset="2"/>
                        <a:buChar char="Ø"/>
                      </a:pPr>
                      <a:r>
                        <a:rPr lang="en-US" sz="2000" b="0" i="0" u="none" strike="noStrike" dirty="0" smtClean="0">
                          <a:solidFill>
                            <a:srgbClr val="000000"/>
                          </a:solidFill>
                          <a:latin typeface="Garamond"/>
                        </a:rPr>
                        <a:t>Provides </a:t>
                      </a:r>
                      <a:r>
                        <a:rPr lang="en-US" sz="2000" b="0" i="0" u="none" strike="noStrike" dirty="0">
                          <a:solidFill>
                            <a:srgbClr val="000000"/>
                          </a:solidFill>
                          <a:latin typeface="Garamond"/>
                        </a:rPr>
                        <a:t>guidance regarding recognition of </a:t>
                      </a:r>
                      <a:r>
                        <a:rPr lang="en-US" sz="2000" b="0" i="0" u="none" strike="noStrike" dirty="0">
                          <a:solidFill>
                            <a:srgbClr val="0070C0"/>
                          </a:solidFill>
                          <a:latin typeface="Garamond"/>
                        </a:rPr>
                        <a:t>deferred tax in the situations of Tax Holiday</a:t>
                      </a:r>
                      <a:r>
                        <a:rPr lang="en-US" sz="2000" b="0" i="0" u="none" strike="noStrike" dirty="0">
                          <a:solidFill>
                            <a:srgbClr val="000000"/>
                          </a:solidFill>
                          <a:latin typeface="Garamond"/>
                        </a:rPr>
                        <a:t> and also regarding recognition of deferred tax asset in case of loss under the head </a:t>
                      </a:r>
                      <a:r>
                        <a:rPr lang="en-US" sz="2000" b="0" i="0" u="none" strike="noStrike" dirty="0" smtClean="0">
                          <a:solidFill>
                            <a:srgbClr val="000000"/>
                          </a:solidFill>
                          <a:latin typeface="Garamond"/>
                        </a:rPr>
                        <a:t>‘Capital Gains’.</a:t>
                      </a:r>
                      <a:endParaRPr lang="en-US" sz="2000" b="0" i="0" u="none" strike="noStrike" dirty="0">
                        <a:solidFill>
                          <a:srgbClr val="000000"/>
                        </a:solidFill>
                        <a:latin typeface="Garamond"/>
                      </a:endParaRPr>
                    </a:p>
                  </a:txBody>
                  <a:tcPr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TextBox 2"/>
          <p:cNvSpPr txBox="1"/>
          <p:nvPr/>
        </p:nvSpPr>
        <p:spPr>
          <a:xfrm>
            <a:off x="0" y="0"/>
            <a:ext cx="9144000" cy="461665"/>
          </a:xfrm>
          <a:prstGeom prst="rect">
            <a:avLst/>
          </a:prstGeom>
          <a:noFill/>
        </p:spPr>
        <p:txBody>
          <a:bodyPr wrap="square" rtlCol="0">
            <a:spAutoFit/>
          </a:bodyPr>
          <a:lstStyle/>
          <a:p>
            <a:pPr algn="ctr"/>
            <a:r>
              <a:rPr lang="en-US" sz="2400" b="1" dirty="0" smtClean="0">
                <a:latin typeface="Garamond" pitchFamily="18" charset="0"/>
              </a:rPr>
              <a:t>  IAS 12 and AS 22 (Income Taxes)</a:t>
            </a:r>
            <a:endParaRPr lang="en-US" sz="2400" b="1" dirty="0">
              <a:latin typeface="Garamond" pitchFamily="18" charset="0"/>
            </a:endParaRPr>
          </a:p>
        </p:txBody>
      </p:sp>
    </p:spTree>
    <p:extLst>
      <p:ext uri="{BB962C8B-B14F-4D97-AF65-F5344CB8AC3E}">
        <p14:creationId xmlns:p14="http://schemas.microsoft.com/office/powerpoint/2010/main" xmlns="" val="311768309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905000"/>
            <a:ext cx="80772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IAS 16</a:t>
            </a:r>
          </a:p>
          <a:p>
            <a:pPr algn="ctr"/>
            <a:r>
              <a:rPr lang="en-US" sz="3200" dirty="0" smtClean="0"/>
              <a:t>Property Plant &amp; Equipment</a:t>
            </a:r>
            <a:endParaRPr lang="en-US" sz="3200" dirty="0"/>
          </a:p>
        </p:txBody>
      </p:sp>
      <p:sp>
        <p:nvSpPr>
          <p:cNvPr id="6" name="TextBox 5"/>
          <p:cNvSpPr txBox="1"/>
          <p:nvPr/>
        </p:nvSpPr>
        <p:spPr>
          <a:xfrm>
            <a:off x="76200" y="147935"/>
            <a:ext cx="9144000" cy="461665"/>
          </a:xfrm>
          <a:prstGeom prst="rect">
            <a:avLst/>
          </a:prstGeom>
          <a:noFill/>
        </p:spPr>
        <p:txBody>
          <a:bodyPr wrap="square" rtlCol="0">
            <a:spAutoFit/>
          </a:bodyPr>
          <a:lstStyle/>
          <a:p>
            <a:r>
              <a:rPr lang="en-US" sz="2400" b="1" dirty="0" smtClean="0">
                <a:latin typeface="Garamond" pitchFamily="18" charset="0"/>
              </a:rPr>
              <a:t>Ind AS 16 ( Property Plant &amp; Equipment)</a:t>
            </a:r>
            <a:endParaRPr lang="en-US" sz="2400" b="1" dirty="0">
              <a:latin typeface="Garamond" pitchFamily="18" charset="0"/>
            </a:endParaRPr>
          </a:p>
        </p:txBody>
      </p:sp>
    </p:spTree>
    <p:extLst>
      <p:ext uri="{BB962C8B-B14F-4D97-AF65-F5344CB8AC3E}">
        <p14:creationId xmlns:p14="http://schemas.microsoft.com/office/powerpoint/2010/main" xmlns="" val="19584879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10454</TotalTime>
  <Words>31986</Words>
  <Application>Microsoft Office PowerPoint</Application>
  <PresentationFormat>On-screen Show (4:3)</PresentationFormat>
  <Paragraphs>6187</Paragraphs>
  <Slides>477</Slides>
  <Notes>122</Notes>
  <HiddenSlides>1</HiddenSlides>
  <MMClips>1</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477</vt:i4>
      </vt:variant>
    </vt:vector>
  </HeadingPairs>
  <TitlesOfParts>
    <vt:vector size="483" baseType="lpstr">
      <vt:lpstr>Office Theme</vt:lpstr>
      <vt:lpstr>Visio</vt:lpstr>
      <vt:lpstr>Worksheet</vt:lpstr>
      <vt:lpstr>Clip</vt:lpstr>
      <vt:lpstr>Document</vt:lpstr>
      <vt:lpstr>Package</vt:lpstr>
      <vt:lpstr>Slide 1</vt:lpstr>
      <vt:lpstr>Session -1 </vt:lpstr>
      <vt:lpstr>Session -1 </vt:lpstr>
      <vt:lpstr>Session -1 </vt:lpstr>
      <vt:lpstr>Listing of AS </vt:lpstr>
      <vt:lpstr>Slide 6</vt:lpstr>
      <vt:lpstr>Slide 7</vt:lpstr>
      <vt:lpstr>Slide 8</vt:lpstr>
      <vt:lpstr>IFRS Objective</vt:lpstr>
      <vt:lpstr>IFRS Structure</vt:lpstr>
      <vt:lpstr>IFRS –Current Scenario</vt:lpstr>
      <vt:lpstr>Slide 12</vt:lpstr>
      <vt:lpstr>Slide 13</vt:lpstr>
      <vt:lpstr>Slide 14</vt:lpstr>
      <vt:lpstr>Slide 15</vt:lpstr>
      <vt:lpstr>Slide 16</vt:lpstr>
      <vt:lpstr>Slide 17</vt:lpstr>
      <vt:lpstr>GENERAL APPROACH</vt:lpstr>
      <vt:lpstr>IFRS in India – Significant conceptual matters to be considered</vt:lpstr>
      <vt:lpstr>IFRS in India – Significant conceptual matters to be considered</vt:lpstr>
      <vt:lpstr>IFRS in India – Significant conceptual matters to be considered</vt:lpstr>
      <vt:lpstr>Slide 22</vt:lpstr>
      <vt:lpstr>Slide 23</vt:lpstr>
      <vt:lpstr>IFRS in India – Significant conceptual matters to be considered</vt:lpstr>
      <vt:lpstr>Slide 25</vt:lpstr>
      <vt:lpstr>IFRS in India – Significant conceptual matters to be considered</vt:lpstr>
      <vt:lpstr>IFRS in India – Significant conceptual matters to be considered</vt:lpstr>
      <vt:lpstr>Slide 28</vt:lpstr>
      <vt:lpstr>Slide 29</vt:lpstr>
      <vt:lpstr>Slide 30</vt:lpstr>
      <vt:lpstr>Slide 31</vt:lpstr>
      <vt:lpstr>Slide 32</vt:lpstr>
      <vt:lpstr>Slide 33</vt:lpstr>
      <vt:lpstr>Slide 34</vt:lpstr>
      <vt:lpstr>Slide 35</vt:lpstr>
      <vt:lpstr>Indian IFRS </vt:lpstr>
      <vt:lpstr>Ind AS ( Issues for Implementation) </vt:lpstr>
      <vt:lpstr>Ind AS ( Issues for Implementation) </vt:lpstr>
      <vt:lpstr>Ind AS ( Issues for Implementation) </vt:lpstr>
      <vt:lpstr>Ind AS ( Issues for Implementation) </vt:lpstr>
      <vt:lpstr>Slide 41</vt:lpstr>
      <vt:lpstr>Indian Accounting Standards (Ind AS)</vt:lpstr>
      <vt:lpstr>Basic Comparison</vt:lpstr>
      <vt:lpstr>Slide 44</vt:lpstr>
      <vt:lpstr>Slide 45</vt:lpstr>
      <vt:lpstr>Slide 46</vt:lpstr>
      <vt:lpstr>Indian Accounting Standards (Ind AS)</vt:lpstr>
      <vt:lpstr>IFRS Hierarchy Statements</vt:lpstr>
      <vt:lpstr>IFRS - Standards</vt:lpstr>
      <vt:lpstr>IFRS – Standards Contd.</vt:lpstr>
      <vt:lpstr>IFRS – Standards Contd.</vt:lpstr>
      <vt:lpstr>IFRS – Standards Contd.</vt:lpstr>
      <vt:lpstr>IFRS – Standards Contd.</vt:lpstr>
      <vt:lpstr>IFRS – Standards Contd.</vt:lpstr>
      <vt:lpstr>IFRS – Standards Contd.</vt:lpstr>
      <vt:lpstr>IFRS – Standards Contd.</vt:lpstr>
      <vt:lpstr>IFRS – Standards Contd.</vt:lpstr>
      <vt:lpstr>IFRS – Standards Contd.</vt:lpstr>
      <vt:lpstr>IFRS – Standards Contd.</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Understanding Tax Base</vt:lpstr>
      <vt:lpstr>Understanding Tax Base….</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   IFRS - Key IFRS practices    (new terms)</vt:lpstr>
      <vt:lpstr>Statement of Comprehensive Income</vt:lpstr>
      <vt:lpstr>Statement of  Other Comprehensive Income</vt:lpstr>
      <vt:lpstr>Statement of Comprehensive Income</vt:lpstr>
      <vt:lpstr>Statement of Comprehensive Income IFRS new proposal on change</vt:lpstr>
      <vt:lpstr>Statement of Comprehensive Income IFRS new proposal on change</vt:lpstr>
      <vt:lpstr>Statement of Comprehensive Income IFRS new proposal on change</vt:lpstr>
      <vt:lpstr>Statement of Comprehensive Income 2 statements- One single </vt:lpstr>
      <vt:lpstr>Statement of Comprehensive Income 2 statements- One single </vt:lpstr>
      <vt:lpstr>Statement of Comprehensive Income 2 statements- One single </vt:lpstr>
      <vt:lpstr>Statement of Comprehensive Income 2 statements- Two Separate Statements  </vt:lpstr>
      <vt:lpstr>Statement of Comprehensive Income 2 statements- Two Separate Statements  </vt:lpstr>
      <vt:lpstr>Statement of Comprehensive Income 2 statements- Two Separate Statements  </vt:lpstr>
      <vt:lpstr>IFRS 1– First Time Adoption</vt:lpstr>
      <vt:lpstr>Slide 198</vt:lpstr>
      <vt:lpstr>Slide 199</vt:lpstr>
      <vt:lpstr>Slide 200</vt:lpstr>
      <vt:lpstr>Slide 201</vt:lpstr>
      <vt:lpstr>Slide 202</vt:lpstr>
      <vt:lpstr>IFRS 1– First Time Adoption</vt:lpstr>
      <vt:lpstr>IFRS 1– First Time Adoption</vt:lpstr>
      <vt:lpstr>IFRS 1– First Time Adoption</vt:lpstr>
      <vt:lpstr>IFRS 1– First Time Adoption</vt:lpstr>
      <vt:lpstr>Slide 207</vt:lpstr>
      <vt:lpstr>Challenges in IFRS in India</vt:lpstr>
      <vt:lpstr>Challenges in IFRS in India</vt:lpstr>
      <vt:lpstr>Challenges in IFRS in India… 2</vt:lpstr>
      <vt:lpstr>Challenges in IFRS in India… 2</vt:lpstr>
      <vt:lpstr>For IFRS implementation  </vt:lpstr>
      <vt:lpstr>Key Industry Impact</vt:lpstr>
      <vt:lpstr>Key Industry Impact</vt:lpstr>
      <vt:lpstr>Real Estate and Construction</vt:lpstr>
      <vt:lpstr>Real Estate and Construction</vt:lpstr>
      <vt:lpstr>Real Estate and Construction</vt:lpstr>
      <vt:lpstr>Real Estate and Construction</vt:lpstr>
      <vt:lpstr>Real Estate and Construction  Key Impact:</vt:lpstr>
      <vt:lpstr>Telecom- Revenue Recognition </vt:lpstr>
      <vt:lpstr>Telecom- Revenue Recognition </vt:lpstr>
      <vt:lpstr>Telecom- Tower’s </vt:lpstr>
      <vt:lpstr>Telecom- Main Aspects </vt:lpstr>
      <vt:lpstr>Technology- IT &amp; ITES companies</vt:lpstr>
      <vt:lpstr>Technology- IT &amp; ITES companies</vt:lpstr>
      <vt:lpstr>Technology- IT &amp; ITES companies</vt:lpstr>
      <vt:lpstr>Technology- IT &amp; ITES companies</vt:lpstr>
      <vt:lpstr>Technology- IT &amp; ITES companies</vt:lpstr>
      <vt:lpstr>Key Industry Impact</vt:lpstr>
      <vt:lpstr>Slide 230</vt:lpstr>
      <vt:lpstr>Slide 231</vt:lpstr>
      <vt:lpstr>Slide 232</vt:lpstr>
      <vt:lpstr>Slide 233</vt:lpstr>
      <vt:lpstr>Slide 234</vt:lpstr>
      <vt:lpstr>Slide 235</vt:lpstr>
      <vt:lpstr>Slide 236</vt:lpstr>
      <vt:lpstr>Slide 237</vt:lpstr>
      <vt:lpstr>Slide 238</vt:lpstr>
      <vt:lpstr>Slide 239</vt:lpstr>
      <vt:lpstr>Others </vt:lpstr>
      <vt:lpstr>Slide 241</vt:lpstr>
      <vt:lpstr>Understanding Pass Through Certificates</vt:lpstr>
      <vt:lpstr>Slide 243</vt:lpstr>
      <vt:lpstr>Slide 244</vt:lpstr>
      <vt:lpstr>Slide 245</vt:lpstr>
      <vt:lpstr>Slide 246</vt:lpstr>
      <vt:lpstr>Slide 247</vt:lpstr>
      <vt:lpstr>Slide 248</vt:lpstr>
      <vt:lpstr>Key Impact: Banking</vt:lpstr>
      <vt:lpstr>Insurance</vt:lpstr>
      <vt:lpstr>Insurance</vt:lpstr>
      <vt:lpstr>Insurance</vt:lpstr>
      <vt:lpstr>Mutual Fund’s</vt:lpstr>
      <vt:lpstr>Mutual Fund’s</vt:lpstr>
      <vt:lpstr>Mutual Fund’s</vt:lpstr>
      <vt:lpstr>Pharmaceuticals</vt:lpstr>
      <vt:lpstr>Pharmaceuticals</vt:lpstr>
      <vt:lpstr>Pharmaceuticals</vt:lpstr>
      <vt:lpstr>Pharmaceuticals</vt:lpstr>
      <vt:lpstr>Slide 260</vt:lpstr>
      <vt:lpstr>Media and Entertainment</vt:lpstr>
      <vt:lpstr>Media and Entertainment</vt:lpstr>
      <vt:lpstr>Media and Entertainment</vt:lpstr>
      <vt:lpstr>Power</vt:lpstr>
      <vt:lpstr>Power</vt:lpstr>
      <vt:lpstr>Power</vt:lpstr>
      <vt:lpstr>Power</vt:lpstr>
      <vt:lpstr>Retail</vt:lpstr>
      <vt:lpstr>Retail</vt:lpstr>
      <vt:lpstr>Retail</vt:lpstr>
      <vt:lpstr>Automobile</vt:lpstr>
      <vt:lpstr>Automobile</vt:lpstr>
      <vt:lpstr>Automobile</vt:lpstr>
      <vt:lpstr>Automobile</vt:lpstr>
      <vt:lpstr>Automobile Key Impact: </vt:lpstr>
      <vt:lpstr>Oil and Gas:</vt:lpstr>
      <vt:lpstr>Oil and Gas:</vt:lpstr>
      <vt:lpstr>Oil and Gas:</vt:lpstr>
      <vt:lpstr>Slide 279</vt:lpstr>
      <vt:lpstr>Slide 280</vt:lpstr>
      <vt:lpstr>The Effects of Changes in Foreign Exchange Rates (IAS 21)</vt:lpstr>
      <vt:lpstr>The Effects of Changes in Foreign Exchange Rates (IAS 21)</vt:lpstr>
      <vt:lpstr>The Effects of Changes in Foreign Exchange Rates (IAS 21)</vt:lpstr>
      <vt:lpstr>The Effects of Changes in Foreign Exchange Rates (IAS 21)</vt:lpstr>
      <vt:lpstr>The Effects of Changes in Foreign Exchange Rates (IAS 21)</vt:lpstr>
      <vt:lpstr>Meaning of  Effective Interest rate  Used for   Bond Amortization</vt:lpstr>
      <vt:lpstr>What are Bonds?</vt:lpstr>
      <vt:lpstr>Interest Rates: Stated vs. Market</vt:lpstr>
      <vt:lpstr>Amortization of Premium or Discount</vt:lpstr>
      <vt:lpstr>Effective-Interest Method</vt:lpstr>
      <vt:lpstr>Effective-Interest Method - Discount</vt:lpstr>
      <vt:lpstr>Slide 292</vt:lpstr>
      <vt:lpstr>Effective-Interest Method - Discount</vt:lpstr>
      <vt:lpstr>Effective-Interest Method - Discount</vt:lpstr>
      <vt:lpstr>Effective-Interest Method</vt:lpstr>
      <vt:lpstr>Effective-Interest Method - Premium</vt:lpstr>
      <vt:lpstr>Slide 297</vt:lpstr>
      <vt:lpstr>Effective-Interest Method - Premium</vt:lpstr>
      <vt:lpstr>Effective-Interest Method - Discount</vt:lpstr>
      <vt:lpstr>Capital Market-Awareness</vt:lpstr>
      <vt:lpstr>Slide 301</vt:lpstr>
      <vt:lpstr>Slide 302</vt:lpstr>
      <vt:lpstr>Slide 303</vt:lpstr>
      <vt:lpstr>Slide 304</vt:lpstr>
      <vt:lpstr>Slide 305</vt:lpstr>
      <vt:lpstr>Slide 306</vt:lpstr>
      <vt:lpstr>Slide 307</vt:lpstr>
      <vt:lpstr>Slide 308</vt:lpstr>
      <vt:lpstr>Slide 309</vt:lpstr>
      <vt:lpstr>Slide 310</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Slide 323</vt:lpstr>
      <vt:lpstr>Slide 324</vt:lpstr>
      <vt:lpstr>IFRS in India – Thoughts to Ponder……….</vt:lpstr>
      <vt:lpstr>IFRS Hierarchy</vt:lpstr>
      <vt:lpstr>IFRS Hierarchy Statements</vt:lpstr>
      <vt:lpstr>IFRS - Standards</vt:lpstr>
      <vt:lpstr>IFRS – Standards Contd.</vt:lpstr>
      <vt:lpstr>IFRS – Standards Contd.</vt:lpstr>
      <vt:lpstr>IFRS – Standards Contd.</vt:lpstr>
      <vt:lpstr>IFRS – Standards Contd.</vt:lpstr>
      <vt:lpstr>IFRS – Standards Contd.</vt:lpstr>
      <vt:lpstr>IFRS – Standards Contd.</vt:lpstr>
      <vt:lpstr>IFRS – Standards Contd.</vt:lpstr>
      <vt:lpstr>IFRS – Standards Contd.</vt:lpstr>
      <vt:lpstr>IFRS – Standards Contd.</vt:lpstr>
      <vt:lpstr>IFRS – Standards Contd.</vt:lpstr>
      <vt:lpstr>Ind AS ( Issues for Implementation) </vt:lpstr>
      <vt:lpstr>Ind AS ( Road for Implementation) </vt:lpstr>
      <vt:lpstr>Ind AS ( Road for Implementation) </vt:lpstr>
      <vt:lpstr>Ind AS ( Issues for Implementation) </vt:lpstr>
      <vt:lpstr>Slide 343</vt:lpstr>
      <vt:lpstr>Slide 344</vt:lpstr>
      <vt:lpstr>Slide 345</vt:lpstr>
      <vt:lpstr>Slide 346</vt:lpstr>
      <vt:lpstr>Slide 347</vt:lpstr>
      <vt:lpstr>Slide 348</vt:lpstr>
      <vt:lpstr>Slide 349</vt:lpstr>
      <vt:lpstr>Slide 350</vt:lpstr>
      <vt:lpstr>Slide 351</vt:lpstr>
      <vt:lpstr>Slide 352</vt:lpstr>
      <vt:lpstr>Slide 353</vt:lpstr>
      <vt:lpstr>Slide 354</vt:lpstr>
      <vt:lpstr>Slide 355</vt:lpstr>
      <vt:lpstr>Slide 356</vt:lpstr>
      <vt:lpstr>Slide 357</vt:lpstr>
      <vt:lpstr>Slide 358</vt:lpstr>
      <vt:lpstr>Slide 359</vt:lpstr>
      <vt:lpstr>Slide 360</vt:lpstr>
      <vt:lpstr>Slide 361</vt:lpstr>
      <vt:lpstr>Slide 362</vt:lpstr>
      <vt:lpstr>Slide 363</vt:lpstr>
      <vt:lpstr>Slide 364</vt:lpstr>
      <vt:lpstr>Slide 365</vt:lpstr>
      <vt:lpstr>Slide 366</vt:lpstr>
      <vt:lpstr>Slide 367</vt:lpstr>
      <vt:lpstr>Slide 368</vt:lpstr>
      <vt:lpstr>Slide 369</vt:lpstr>
      <vt:lpstr>Slide 370</vt:lpstr>
      <vt:lpstr>Slide 371</vt:lpstr>
      <vt:lpstr>Slide 372</vt:lpstr>
      <vt:lpstr>Slide 373</vt:lpstr>
      <vt:lpstr>Slide 374</vt:lpstr>
      <vt:lpstr>Slide 375</vt:lpstr>
      <vt:lpstr>Slide 376</vt:lpstr>
      <vt:lpstr>Slide 377</vt:lpstr>
      <vt:lpstr>Slide 378</vt:lpstr>
      <vt:lpstr>Slide 379</vt:lpstr>
      <vt:lpstr>Slide 380</vt:lpstr>
      <vt:lpstr>Slide 381</vt:lpstr>
      <vt:lpstr>Slide 382</vt:lpstr>
      <vt:lpstr>Slide 383</vt:lpstr>
      <vt:lpstr>Slide 384</vt:lpstr>
      <vt:lpstr>Slide 385</vt:lpstr>
      <vt:lpstr>Slide 386</vt:lpstr>
      <vt:lpstr>Slide 387</vt:lpstr>
      <vt:lpstr>Slide 388</vt:lpstr>
      <vt:lpstr>Slide 389</vt:lpstr>
      <vt:lpstr>Slide 390</vt:lpstr>
      <vt:lpstr>Slide 391</vt:lpstr>
      <vt:lpstr>Slide 392</vt:lpstr>
      <vt:lpstr>Slide 393</vt:lpstr>
      <vt:lpstr>Slide 394</vt:lpstr>
      <vt:lpstr>Slide 395</vt:lpstr>
      <vt:lpstr>Slide 396</vt:lpstr>
      <vt:lpstr>Slide 397</vt:lpstr>
      <vt:lpstr>Slide 398</vt:lpstr>
      <vt:lpstr>Slide 399</vt:lpstr>
      <vt:lpstr>Slide 400</vt:lpstr>
      <vt:lpstr>Slide 401</vt:lpstr>
      <vt:lpstr>Slide 402</vt:lpstr>
      <vt:lpstr>Slide 403</vt:lpstr>
      <vt:lpstr>  First time adoption - IFRS 1  Key Highlights:  a) 15 Optional Exemptions  b) 4 mandatory exemptions  c) One time use only  d) Very important to understand – 1st year is       always difficult      </vt:lpstr>
      <vt:lpstr>Slide 405</vt:lpstr>
      <vt:lpstr>IFRS 1– First Time Adoption</vt:lpstr>
      <vt:lpstr>IFRS-1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Slide 423</vt:lpstr>
      <vt:lpstr>Slide 424</vt:lpstr>
      <vt:lpstr>Slide 425</vt:lpstr>
      <vt:lpstr>Slide 426</vt:lpstr>
      <vt:lpstr>Slide 427</vt:lpstr>
      <vt:lpstr>IFRS 1– First Time Adoption</vt:lpstr>
      <vt:lpstr>IFRS 1– First Time Adoption</vt:lpstr>
      <vt:lpstr>IFRS 1– First Time Adoption</vt:lpstr>
      <vt:lpstr>IFRS 1– First Time Adoption</vt:lpstr>
      <vt:lpstr>Slide 432</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IFRS 1– First Time Adoption</vt:lpstr>
      <vt:lpstr>Slide 450</vt:lpstr>
      <vt:lpstr>IFRS 1– First Time Adoption </vt:lpstr>
      <vt:lpstr>IFRS 1– First Time Adoption </vt:lpstr>
      <vt:lpstr>IFRS CONVERSION ISSUES</vt:lpstr>
      <vt:lpstr> Business and organisational considerations IFRS impact beyond financial statements</vt:lpstr>
      <vt:lpstr>IFRS Implementation Issues </vt:lpstr>
      <vt:lpstr>Slide 456</vt:lpstr>
      <vt:lpstr>Slide 457</vt:lpstr>
      <vt:lpstr>Slide 458</vt:lpstr>
      <vt:lpstr>Slide 459</vt:lpstr>
      <vt:lpstr>Slide 460</vt:lpstr>
      <vt:lpstr>Slide 461</vt:lpstr>
      <vt:lpstr>Slide 462</vt:lpstr>
      <vt:lpstr>Slide 463</vt:lpstr>
      <vt:lpstr>Potential business issues</vt:lpstr>
      <vt:lpstr>Potential business issues</vt:lpstr>
      <vt:lpstr>Slide 466</vt:lpstr>
      <vt:lpstr>Slide 467</vt:lpstr>
      <vt:lpstr>IFRS- HR issues   </vt:lpstr>
      <vt:lpstr>IFRS- Legal &amp; Commercial</vt:lpstr>
      <vt:lpstr>Slide 470</vt:lpstr>
      <vt:lpstr>Slide 471</vt:lpstr>
      <vt:lpstr>IFRS Conversion Approach</vt:lpstr>
      <vt:lpstr>Slide 473</vt:lpstr>
      <vt:lpstr>Experience Learned</vt:lpstr>
      <vt:lpstr>Key considerations for Industries</vt:lpstr>
      <vt:lpstr>Slide 476</vt:lpstr>
      <vt:lpstr>Thank you</vt:lpstr>
    </vt:vector>
  </TitlesOfParts>
  <Company>AGCL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Eish.Taneja</dc:creator>
  <cp:lastModifiedBy>user</cp:lastModifiedBy>
  <cp:revision>618</cp:revision>
  <cp:lastPrinted>2012-08-22T10:19:21Z</cp:lastPrinted>
  <dcterms:created xsi:type="dcterms:W3CDTF">2010-12-22T04:04:23Z</dcterms:created>
  <dcterms:modified xsi:type="dcterms:W3CDTF">2015-01-17T23:20:26Z</dcterms:modified>
</cp:coreProperties>
</file>